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6" r:id="rId2"/>
    <p:sldId id="308" r:id="rId3"/>
    <p:sldId id="309" r:id="rId4"/>
    <p:sldId id="310" r:id="rId5"/>
    <p:sldId id="311" r:id="rId6"/>
    <p:sldId id="313" r:id="rId7"/>
    <p:sldId id="314" r:id="rId8"/>
    <p:sldId id="259" r:id="rId9"/>
    <p:sldId id="316" r:id="rId10"/>
    <p:sldId id="319" r:id="rId11"/>
    <p:sldId id="260" r:id="rId12"/>
    <p:sldId id="265" r:id="rId13"/>
    <p:sldId id="317" r:id="rId14"/>
    <p:sldId id="258" r:id="rId15"/>
    <p:sldId id="261" r:id="rId16"/>
    <p:sldId id="262" r:id="rId17"/>
    <p:sldId id="324" r:id="rId18"/>
    <p:sldId id="325" r:id="rId19"/>
    <p:sldId id="327" r:id="rId20"/>
    <p:sldId id="323" r:id="rId21"/>
    <p:sldId id="320" r:id="rId22"/>
    <p:sldId id="301" r:id="rId23"/>
    <p:sldId id="302" r:id="rId24"/>
    <p:sldId id="318" r:id="rId25"/>
    <p:sldId id="326" r:id="rId26"/>
    <p:sldId id="263" r:id="rId27"/>
    <p:sldId id="264" r:id="rId28"/>
    <p:sldId id="328" r:id="rId29"/>
    <p:sldId id="295" r:id="rId30"/>
    <p:sldId id="297" r:id="rId31"/>
    <p:sldId id="298" r:id="rId32"/>
    <p:sldId id="292" r:id="rId33"/>
    <p:sldId id="303" r:id="rId34"/>
    <p:sldId id="299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6600"/>
    <a:srgbClr val="009900"/>
    <a:srgbClr val="FF0066"/>
    <a:srgbClr val="6633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4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5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70F802-DF5A-4CAC-830B-F2DE6827962D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EB8F08-9D35-4FFA-A3CC-8B3330FE3025}">
      <dgm:prSet phldrT="[Texto]"/>
      <dgm:spPr/>
      <dgm:t>
        <a:bodyPr/>
        <a:lstStyle/>
        <a:p>
          <a:r>
            <a:rPr lang="es-MX" dirty="0" smtClean="0"/>
            <a:t>Identificar los procedimientos o métodos de registro de mercancías, realizando los ajustes para determinar utilidad o pérdida del ejercicio.</a:t>
          </a:r>
          <a:endParaRPr lang="es-MX" dirty="0"/>
        </a:p>
      </dgm:t>
    </dgm:pt>
    <dgm:pt modelId="{7ECDF1F2-4399-4E88-A3FF-DADD0B63E4B9}" type="parTrans" cxnId="{81B9AC51-1F33-42CE-9D6D-BB8B32AC42D0}">
      <dgm:prSet/>
      <dgm:spPr/>
      <dgm:t>
        <a:bodyPr/>
        <a:lstStyle/>
        <a:p>
          <a:endParaRPr lang="es-MX"/>
        </a:p>
      </dgm:t>
    </dgm:pt>
    <dgm:pt modelId="{2BB98973-A638-47C5-A21D-6AEDDEAC07AA}" type="sibTrans" cxnId="{81B9AC51-1F33-42CE-9D6D-BB8B32AC42D0}">
      <dgm:prSet/>
      <dgm:spPr/>
      <dgm:t>
        <a:bodyPr/>
        <a:lstStyle/>
        <a:p>
          <a:endParaRPr lang="es-MX"/>
        </a:p>
      </dgm:t>
    </dgm:pt>
    <dgm:pt modelId="{255FD9B6-FA61-4D35-BCAC-96B211F9E2DC}" type="pres">
      <dgm:prSet presAssocID="{8B70F802-DF5A-4CAC-830B-F2DE6827962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12B7426-2B09-455B-A0BC-6F826580F5BC}" type="pres">
      <dgm:prSet presAssocID="{68EB8F08-9D35-4FFA-A3CC-8B3330FE3025}" presName="composite" presStyleCnt="0">
        <dgm:presLayoutVars>
          <dgm:chMax/>
          <dgm:chPref/>
        </dgm:presLayoutVars>
      </dgm:prSet>
      <dgm:spPr/>
    </dgm:pt>
    <dgm:pt modelId="{78A8B667-6544-4035-A3EC-D2371BA30B78}" type="pres">
      <dgm:prSet presAssocID="{68EB8F08-9D35-4FFA-A3CC-8B3330FE3025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  <dgm:pt modelId="{39EFB56F-A50C-4CD9-A285-4C3628F021AA}" type="pres">
      <dgm:prSet presAssocID="{68EB8F08-9D35-4FFA-A3CC-8B3330FE3025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495FB3-E55E-44FF-BEBB-80B001264492}" type="pres">
      <dgm:prSet presAssocID="{68EB8F08-9D35-4FFA-A3CC-8B3330FE3025}" presName="tlFrame" presStyleLbl="node1" presStyleIdx="0" presStyleCnt="4"/>
      <dgm:spPr/>
    </dgm:pt>
    <dgm:pt modelId="{79D11816-ACA7-465D-8E0A-9129DE962B62}" type="pres">
      <dgm:prSet presAssocID="{68EB8F08-9D35-4FFA-A3CC-8B3330FE3025}" presName="trFrame" presStyleLbl="node1" presStyleIdx="1" presStyleCnt="4"/>
      <dgm:spPr/>
    </dgm:pt>
    <dgm:pt modelId="{C384C76E-6DE2-45DC-A22D-F1E0779B29B6}" type="pres">
      <dgm:prSet presAssocID="{68EB8F08-9D35-4FFA-A3CC-8B3330FE3025}" presName="blFrame" presStyleLbl="node1" presStyleIdx="2" presStyleCnt="4"/>
      <dgm:spPr/>
    </dgm:pt>
    <dgm:pt modelId="{F50BCBBD-13F9-49F9-A0B8-8B0948D9F3A7}" type="pres">
      <dgm:prSet presAssocID="{68EB8F08-9D35-4FFA-A3CC-8B3330FE3025}" presName="brFrame" presStyleLbl="node1" presStyleIdx="3" presStyleCnt="4"/>
      <dgm:spPr/>
    </dgm:pt>
  </dgm:ptLst>
  <dgm:cxnLst>
    <dgm:cxn modelId="{81B9AC51-1F33-42CE-9D6D-BB8B32AC42D0}" srcId="{8B70F802-DF5A-4CAC-830B-F2DE6827962D}" destId="{68EB8F08-9D35-4FFA-A3CC-8B3330FE3025}" srcOrd="0" destOrd="0" parTransId="{7ECDF1F2-4399-4E88-A3FF-DADD0B63E4B9}" sibTransId="{2BB98973-A638-47C5-A21D-6AEDDEAC07AA}"/>
    <dgm:cxn modelId="{145344CC-F530-47B9-A4A9-59051DFC23E7}" type="presOf" srcId="{8B70F802-DF5A-4CAC-830B-F2DE6827962D}" destId="{255FD9B6-FA61-4D35-BCAC-96B211F9E2DC}" srcOrd="0" destOrd="0" presId="urn:microsoft.com/office/officeart/2009/3/layout/FramedTextPicture"/>
    <dgm:cxn modelId="{E2CE887D-D227-4A3C-B8FD-5DBF61A520C2}" type="presOf" srcId="{68EB8F08-9D35-4FFA-A3CC-8B3330FE3025}" destId="{39EFB56F-A50C-4CD9-A285-4C3628F021AA}" srcOrd="0" destOrd="0" presId="urn:microsoft.com/office/officeart/2009/3/layout/FramedTextPicture"/>
    <dgm:cxn modelId="{E43B8DB8-0FD0-4016-897F-9502C825F9DC}" type="presParOf" srcId="{255FD9B6-FA61-4D35-BCAC-96B211F9E2DC}" destId="{A12B7426-2B09-455B-A0BC-6F826580F5BC}" srcOrd="0" destOrd="0" presId="urn:microsoft.com/office/officeart/2009/3/layout/FramedTextPicture"/>
    <dgm:cxn modelId="{DD5804D2-C900-4405-99B2-20F1FAF87BEA}" type="presParOf" srcId="{A12B7426-2B09-455B-A0BC-6F826580F5BC}" destId="{78A8B667-6544-4035-A3EC-D2371BA30B78}" srcOrd="0" destOrd="0" presId="urn:microsoft.com/office/officeart/2009/3/layout/FramedTextPicture"/>
    <dgm:cxn modelId="{413AF195-759D-4EB2-8F9A-B8A88FE4D8AA}" type="presParOf" srcId="{A12B7426-2B09-455B-A0BC-6F826580F5BC}" destId="{39EFB56F-A50C-4CD9-A285-4C3628F021AA}" srcOrd="1" destOrd="0" presId="urn:microsoft.com/office/officeart/2009/3/layout/FramedTextPicture"/>
    <dgm:cxn modelId="{3061D9D7-D088-45A3-8DA3-F844E154424C}" type="presParOf" srcId="{A12B7426-2B09-455B-A0BC-6F826580F5BC}" destId="{A1495FB3-E55E-44FF-BEBB-80B001264492}" srcOrd="2" destOrd="0" presId="urn:microsoft.com/office/officeart/2009/3/layout/FramedTextPicture"/>
    <dgm:cxn modelId="{AC1BA2A6-C907-4CA0-9907-94EB06F4C397}" type="presParOf" srcId="{A12B7426-2B09-455B-A0BC-6F826580F5BC}" destId="{79D11816-ACA7-465D-8E0A-9129DE962B62}" srcOrd="3" destOrd="0" presId="urn:microsoft.com/office/officeart/2009/3/layout/FramedTextPicture"/>
    <dgm:cxn modelId="{E72BBB3D-F0EF-4633-87B6-6B3D84788D0D}" type="presParOf" srcId="{A12B7426-2B09-455B-A0BC-6F826580F5BC}" destId="{C384C76E-6DE2-45DC-A22D-F1E0779B29B6}" srcOrd="4" destOrd="0" presId="urn:microsoft.com/office/officeart/2009/3/layout/FramedTextPicture"/>
    <dgm:cxn modelId="{00F3C36D-EB3B-4EA2-BE7C-4D64D6B53B37}" type="presParOf" srcId="{A12B7426-2B09-455B-A0BC-6F826580F5BC}" destId="{F50BCBBD-13F9-49F9-A0B8-8B0948D9F3A7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D3914E-0DED-458D-A841-D7225E7C6CCE}" type="doc">
      <dgm:prSet loTypeId="urn:microsoft.com/office/officeart/2008/layout/VerticalCurvedList" loCatId="list" qsTypeId="urn:microsoft.com/office/officeart/2005/8/quickstyle/3d1" qsCatId="3D" csTypeId="urn:microsoft.com/office/officeart/2005/8/colors/colorful5" csCatId="colorful" phldr="1"/>
      <dgm:spPr/>
    </dgm:pt>
    <dgm:pt modelId="{33718C72-1974-400B-8563-EF87DAF2B45A}">
      <dgm:prSet phldrT="[Texto]" custT="1"/>
      <dgm:spPr/>
      <dgm:t>
        <a:bodyPr/>
        <a:lstStyle/>
        <a:p>
          <a:r>
            <a:rPr lang="es-MX" sz="1800" dirty="0" smtClean="0"/>
            <a:t>1. Procedimiento global o de mercancías generales</a:t>
          </a:r>
          <a:endParaRPr lang="es-MX" sz="1800" dirty="0"/>
        </a:p>
      </dgm:t>
    </dgm:pt>
    <dgm:pt modelId="{76E3FA71-9E79-4272-9164-C2C50A8A2E71}" type="parTrans" cxnId="{0873F31F-7283-4BB0-87F0-B6581310DCEB}">
      <dgm:prSet/>
      <dgm:spPr/>
      <dgm:t>
        <a:bodyPr/>
        <a:lstStyle/>
        <a:p>
          <a:endParaRPr lang="es-MX" sz="1800"/>
        </a:p>
      </dgm:t>
    </dgm:pt>
    <dgm:pt modelId="{BF4E15F0-4F91-409C-8B53-687FA0F43CDA}" type="sibTrans" cxnId="{0873F31F-7283-4BB0-87F0-B6581310DCEB}">
      <dgm:prSet/>
      <dgm:spPr/>
      <dgm:t>
        <a:bodyPr/>
        <a:lstStyle/>
        <a:p>
          <a:endParaRPr lang="es-MX" sz="1800"/>
        </a:p>
      </dgm:t>
    </dgm:pt>
    <dgm:pt modelId="{5316DB8B-24C9-45FE-9FEB-7FE3DC0896FA}">
      <dgm:prSet phldrT="[Texto]" custT="1"/>
      <dgm:spPr/>
      <dgm:t>
        <a:bodyPr/>
        <a:lstStyle/>
        <a:p>
          <a:r>
            <a:rPr lang="es-MX" sz="1800" dirty="0" smtClean="0"/>
            <a:t>2. Procedimiento analítico o pormenorizado</a:t>
          </a:r>
          <a:endParaRPr lang="es-MX" sz="1800" dirty="0"/>
        </a:p>
      </dgm:t>
    </dgm:pt>
    <dgm:pt modelId="{C4C4B405-A6B9-4BF7-A92B-F161A9DD472F}" type="parTrans" cxnId="{BFF477C8-94A3-4556-ADAC-C99204EB87EC}">
      <dgm:prSet/>
      <dgm:spPr/>
      <dgm:t>
        <a:bodyPr/>
        <a:lstStyle/>
        <a:p>
          <a:endParaRPr lang="es-MX" sz="1800"/>
        </a:p>
      </dgm:t>
    </dgm:pt>
    <dgm:pt modelId="{7CDAFDE8-9B9D-465D-88B6-EA22F890BD91}" type="sibTrans" cxnId="{BFF477C8-94A3-4556-ADAC-C99204EB87EC}">
      <dgm:prSet/>
      <dgm:spPr/>
      <dgm:t>
        <a:bodyPr/>
        <a:lstStyle/>
        <a:p>
          <a:endParaRPr lang="es-MX" sz="1800"/>
        </a:p>
      </dgm:t>
    </dgm:pt>
    <dgm:pt modelId="{AAD478C9-DD55-4F10-9F76-CD34FC4EEE03}">
      <dgm:prSet phldrT="[Texto]" custT="1"/>
      <dgm:spPr/>
      <dgm:t>
        <a:bodyPr/>
        <a:lstStyle/>
        <a:p>
          <a:r>
            <a:rPr lang="es-MX" sz="1800" dirty="0" smtClean="0"/>
            <a:t>3. Procedimiento de inventarios perpetuos o continuos</a:t>
          </a:r>
          <a:endParaRPr lang="es-MX" sz="1800" dirty="0"/>
        </a:p>
      </dgm:t>
    </dgm:pt>
    <dgm:pt modelId="{4EA31D9F-EC33-46B5-A03D-97DB15679DFB}" type="parTrans" cxnId="{826857D1-8FFF-4971-A62E-B2E586A65EB6}">
      <dgm:prSet/>
      <dgm:spPr/>
      <dgm:t>
        <a:bodyPr/>
        <a:lstStyle/>
        <a:p>
          <a:endParaRPr lang="es-MX" sz="1800"/>
        </a:p>
      </dgm:t>
    </dgm:pt>
    <dgm:pt modelId="{5FC3D88C-8DA9-4E33-BD1E-BC47B85241E0}" type="sibTrans" cxnId="{826857D1-8FFF-4971-A62E-B2E586A65EB6}">
      <dgm:prSet/>
      <dgm:spPr/>
      <dgm:t>
        <a:bodyPr/>
        <a:lstStyle/>
        <a:p>
          <a:endParaRPr lang="es-MX" sz="1800"/>
        </a:p>
      </dgm:t>
    </dgm:pt>
    <dgm:pt modelId="{CB2501DB-2D4D-4DD7-A09B-444890686C45}" type="pres">
      <dgm:prSet presAssocID="{D0D3914E-0DED-458D-A841-D7225E7C6CCE}" presName="Name0" presStyleCnt="0">
        <dgm:presLayoutVars>
          <dgm:chMax val="7"/>
          <dgm:chPref val="7"/>
          <dgm:dir/>
        </dgm:presLayoutVars>
      </dgm:prSet>
      <dgm:spPr/>
    </dgm:pt>
    <dgm:pt modelId="{F348EBDA-64B0-43D0-A8AB-494324F90F15}" type="pres">
      <dgm:prSet presAssocID="{D0D3914E-0DED-458D-A841-D7225E7C6CCE}" presName="Name1" presStyleCnt="0"/>
      <dgm:spPr/>
    </dgm:pt>
    <dgm:pt modelId="{246A27C4-57B1-4188-A89A-19BF366D2436}" type="pres">
      <dgm:prSet presAssocID="{D0D3914E-0DED-458D-A841-D7225E7C6CCE}" presName="cycle" presStyleCnt="0"/>
      <dgm:spPr/>
    </dgm:pt>
    <dgm:pt modelId="{4F52F9F0-7BFD-4FE7-A263-6A72BD0D8DD2}" type="pres">
      <dgm:prSet presAssocID="{D0D3914E-0DED-458D-A841-D7225E7C6CCE}" presName="srcNode" presStyleLbl="node1" presStyleIdx="0" presStyleCnt="3"/>
      <dgm:spPr/>
    </dgm:pt>
    <dgm:pt modelId="{09E05A50-F1A0-49F9-A7AB-F3574F27B996}" type="pres">
      <dgm:prSet presAssocID="{D0D3914E-0DED-458D-A841-D7225E7C6CCE}" presName="conn" presStyleLbl="parChTrans1D2" presStyleIdx="0" presStyleCnt="1"/>
      <dgm:spPr/>
      <dgm:t>
        <a:bodyPr/>
        <a:lstStyle/>
        <a:p>
          <a:endParaRPr lang="es-MX"/>
        </a:p>
      </dgm:t>
    </dgm:pt>
    <dgm:pt modelId="{704FEC91-CFE2-4AA5-BE44-315A8873EB90}" type="pres">
      <dgm:prSet presAssocID="{D0D3914E-0DED-458D-A841-D7225E7C6CCE}" presName="extraNode" presStyleLbl="node1" presStyleIdx="0" presStyleCnt="3"/>
      <dgm:spPr/>
    </dgm:pt>
    <dgm:pt modelId="{E3158D37-1F10-4068-9173-CC2E9F9FF1A5}" type="pres">
      <dgm:prSet presAssocID="{D0D3914E-0DED-458D-A841-D7225E7C6CCE}" presName="dstNode" presStyleLbl="node1" presStyleIdx="0" presStyleCnt="3"/>
      <dgm:spPr/>
    </dgm:pt>
    <dgm:pt modelId="{0F8F6707-9DBF-47F6-B120-DFC1DFC66272}" type="pres">
      <dgm:prSet presAssocID="{33718C72-1974-400B-8563-EF87DAF2B45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E71AA5-E2D5-401E-8D13-91883E6F62A8}" type="pres">
      <dgm:prSet presAssocID="{33718C72-1974-400B-8563-EF87DAF2B45A}" presName="accent_1" presStyleCnt="0"/>
      <dgm:spPr/>
    </dgm:pt>
    <dgm:pt modelId="{83DAA8B2-2A0C-477A-8A06-DCB520518D20}" type="pres">
      <dgm:prSet presAssocID="{33718C72-1974-400B-8563-EF87DAF2B45A}" presName="accentRepeatNode" presStyleLbl="solidFgAcc1" presStyleIdx="0" presStyleCnt="3"/>
      <dgm:spPr/>
    </dgm:pt>
    <dgm:pt modelId="{48DA9850-397D-4C85-B799-AA6CE8FF8B1B}" type="pres">
      <dgm:prSet presAssocID="{5316DB8B-24C9-45FE-9FEB-7FE3DC0896F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EDC069-F875-4C5E-9976-0453606E5E72}" type="pres">
      <dgm:prSet presAssocID="{5316DB8B-24C9-45FE-9FEB-7FE3DC0896FA}" presName="accent_2" presStyleCnt="0"/>
      <dgm:spPr/>
    </dgm:pt>
    <dgm:pt modelId="{2EFE3D6C-444E-4422-B385-0EEDE96B2A9A}" type="pres">
      <dgm:prSet presAssocID="{5316DB8B-24C9-45FE-9FEB-7FE3DC0896FA}" presName="accentRepeatNode" presStyleLbl="solidFgAcc1" presStyleIdx="1" presStyleCnt="3"/>
      <dgm:spPr/>
    </dgm:pt>
    <dgm:pt modelId="{7A9561E3-EF36-49A0-B2D3-1805CFFEA900}" type="pres">
      <dgm:prSet presAssocID="{AAD478C9-DD55-4F10-9F76-CD34FC4EEE0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95496-0128-4637-9FDC-E0B743EBD595}" type="pres">
      <dgm:prSet presAssocID="{AAD478C9-DD55-4F10-9F76-CD34FC4EEE03}" presName="accent_3" presStyleCnt="0"/>
      <dgm:spPr/>
    </dgm:pt>
    <dgm:pt modelId="{52EA2749-0AFF-48A4-91D2-5C82677E8448}" type="pres">
      <dgm:prSet presAssocID="{AAD478C9-DD55-4F10-9F76-CD34FC4EEE03}" presName="accentRepeatNode" presStyleLbl="solidFgAcc1" presStyleIdx="2" presStyleCnt="3"/>
      <dgm:spPr/>
    </dgm:pt>
  </dgm:ptLst>
  <dgm:cxnLst>
    <dgm:cxn modelId="{EF4B32D8-C011-4F91-A70B-3295742DD787}" type="presOf" srcId="{D0D3914E-0DED-458D-A841-D7225E7C6CCE}" destId="{CB2501DB-2D4D-4DD7-A09B-444890686C45}" srcOrd="0" destOrd="0" presId="urn:microsoft.com/office/officeart/2008/layout/VerticalCurvedList"/>
    <dgm:cxn modelId="{09CBA39B-8610-448C-925F-D7E7B3DCC0B1}" type="presOf" srcId="{BF4E15F0-4F91-409C-8B53-687FA0F43CDA}" destId="{09E05A50-F1A0-49F9-A7AB-F3574F27B996}" srcOrd="0" destOrd="0" presId="urn:microsoft.com/office/officeart/2008/layout/VerticalCurvedList"/>
    <dgm:cxn modelId="{BFF477C8-94A3-4556-ADAC-C99204EB87EC}" srcId="{D0D3914E-0DED-458D-A841-D7225E7C6CCE}" destId="{5316DB8B-24C9-45FE-9FEB-7FE3DC0896FA}" srcOrd="1" destOrd="0" parTransId="{C4C4B405-A6B9-4BF7-A92B-F161A9DD472F}" sibTransId="{7CDAFDE8-9B9D-465D-88B6-EA22F890BD91}"/>
    <dgm:cxn modelId="{826857D1-8FFF-4971-A62E-B2E586A65EB6}" srcId="{D0D3914E-0DED-458D-A841-D7225E7C6CCE}" destId="{AAD478C9-DD55-4F10-9F76-CD34FC4EEE03}" srcOrd="2" destOrd="0" parTransId="{4EA31D9F-EC33-46B5-A03D-97DB15679DFB}" sibTransId="{5FC3D88C-8DA9-4E33-BD1E-BC47B85241E0}"/>
    <dgm:cxn modelId="{A679F0E1-B0D3-4D55-8C8F-65BAEC91C7E1}" type="presOf" srcId="{33718C72-1974-400B-8563-EF87DAF2B45A}" destId="{0F8F6707-9DBF-47F6-B120-DFC1DFC66272}" srcOrd="0" destOrd="0" presId="urn:microsoft.com/office/officeart/2008/layout/VerticalCurvedList"/>
    <dgm:cxn modelId="{0873F31F-7283-4BB0-87F0-B6581310DCEB}" srcId="{D0D3914E-0DED-458D-A841-D7225E7C6CCE}" destId="{33718C72-1974-400B-8563-EF87DAF2B45A}" srcOrd="0" destOrd="0" parTransId="{76E3FA71-9E79-4272-9164-C2C50A8A2E71}" sibTransId="{BF4E15F0-4F91-409C-8B53-687FA0F43CDA}"/>
    <dgm:cxn modelId="{C3259AF9-EAAA-42D4-BEDC-4D2C54EF42C3}" type="presOf" srcId="{AAD478C9-DD55-4F10-9F76-CD34FC4EEE03}" destId="{7A9561E3-EF36-49A0-B2D3-1805CFFEA900}" srcOrd="0" destOrd="0" presId="urn:microsoft.com/office/officeart/2008/layout/VerticalCurvedList"/>
    <dgm:cxn modelId="{C249D153-AFFE-4F16-809F-71F96C8ABBCE}" type="presOf" srcId="{5316DB8B-24C9-45FE-9FEB-7FE3DC0896FA}" destId="{48DA9850-397D-4C85-B799-AA6CE8FF8B1B}" srcOrd="0" destOrd="0" presId="urn:microsoft.com/office/officeart/2008/layout/VerticalCurvedList"/>
    <dgm:cxn modelId="{660547DE-3E25-4AD3-8631-76E8995C5CF6}" type="presParOf" srcId="{CB2501DB-2D4D-4DD7-A09B-444890686C45}" destId="{F348EBDA-64B0-43D0-A8AB-494324F90F15}" srcOrd="0" destOrd="0" presId="urn:microsoft.com/office/officeart/2008/layout/VerticalCurvedList"/>
    <dgm:cxn modelId="{3973B012-7596-4CEE-A7F8-55F59AE9624A}" type="presParOf" srcId="{F348EBDA-64B0-43D0-A8AB-494324F90F15}" destId="{246A27C4-57B1-4188-A89A-19BF366D2436}" srcOrd="0" destOrd="0" presId="urn:microsoft.com/office/officeart/2008/layout/VerticalCurvedList"/>
    <dgm:cxn modelId="{8ECE29E1-6BC6-4660-A9CC-8B1DA6B42EEF}" type="presParOf" srcId="{246A27C4-57B1-4188-A89A-19BF366D2436}" destId="{4F52F9F0-7BFD-4FE7-A263-6A72BD0D8DD2}" srcOrd="0" destOrd="0" presId="urn:microsoft.com/office/officeart/2008/layout/VerticalCurvedList"/>
    <dgm:cxn modelId="{045E80B9-DD5B-40A5-A000-F23580556442}" type="presParOf" srcId="{246A27C4-57B1-4188-A89A-19BF366D2436}" destId="{09E05A50-F1A0-49F9-A7AB-F3574F27B996}" srcOrd="1" destOrd="0" presId="urn:microsoft.com/office/officeart/2008/layout/VerticalCurvedList"/>
    <dgm:cxn modelId="{D8B28456-069A-4C9C-AE9F-0775D26CEC79}" type="presParOf" srcId="{246A27C4-57B1-4188-A89A-19BF366D2436}" destId="{704FEC91-CFE2-4AA5-BE44-315A8873EB90}" srcOrd="2" destOrd="0" presId="urn:microsoft.com/office/officeart/2008/layout/VerticalCurvedList"/>
    <dgm:cxn modelId="{6691C879-E8EB-4FB2-A939-9480512E4701}" type="presParOf" srcId="{246A27C4-57B1-4188-A89A-19BF366D2436}" destId="{E3158D37-1F10-4068-9173-CC2E9F9FF1A5}" srcOrd="3" destOrd="0" presId="urn:microsoft.com/office/officeart/2008/layout/VerticalCurvedList"/>
    <dgm:cxn modelId="{329DE063-ECE6-4446-80F6-543C064C0EF2}" type="presParOf" srcId="{F348EBDA-64B0-43D0-A8AB-494324F90F15}" destId="{0F8F6707-9DBF-47F6-B120-DFC1DFC66272}" srcOrd="1" destOrd="0" presId="urn:microsoft.com/office/officeart/2008/layout/VerticalCurvedList"/>
    <dgm:cxn modelId="{77B47677-31F0-4E8A-9446-1647097A5AD7}" type="presParOf" srcId="{F348EBDA-64B0-43D0-A8AB-494324F90F15}" destId="{A0E71AA5-E2D5-401E-8D13-91883E6F62A8}" srcOrd="2" destOrd="0" presId="urn:microsoft.com/office/officeart/2008/layout/VerticalCurvedList"/>
    <dgm:cxn modelId="{04054878-D7CD-45A6-B7A9-5889A428C746}" type="presParOf" srcId="{A0E71AA5-E2D5-401E-8D13-91883E6F62A8}" destId="{83DAA8B2-2A0C-477A-8A06-DCB520518D20}" srcOrd="0" destOrd="0" presId="urn:microsoft.com/office/officeart/2008/layout/VerticalCurvedList"/>
    <dgm:cxn modelId="{897F5E13-3BB5-4FB4-A4D5-8D4AC60ECE42}" type="presParOf" srcId="{F348EBDA-64B0-43D0-A8AB-494324F90F15}" destId="{48DA9850-397D-4C85-B799-AA6CE8FF8B1B}" srcOrd="3" destOrd="0" presId="urn:microsoft.com/office/officeart/2008/layout/VerticalCurvedList"/>
    <dgm:cxn modelId="{76C0359B-5CCC-4AE6-A9D3-F023BB3B392E}" type="presParOf" srcId="{F348EBDA-64B0-43D0-A8AB-494324F90F15}" destId="{4DEDC069-F875-4C5E-9976-0453606E5E72}" srcOrd="4" destOrd="0" presId="urn:microsoft.com/office/officeart/2008/layout/VerticalCurvedList"/>
    <dgm:cxn modelId="{F4FC5F62-1583-4321-9D51-71154A20788A}" type="presParOf" srcId="{4DEDC069-F875-4C5E-9976-0453606E5E72}" destId="{2EFE3D6C-444E-4422-B385-0EEDE96B2A9A}" srcOrd="0" destOrd="0" presId="urn:microsoft.com/office/officeart/2008/layout/VerticalCurvedList"/>
    <dgm:cxn modelId="{590024F5-2EB9-4746-87D7-BBFED4E43DB4}" type="presParOf" srcId="{F348EBDA-64B0-43D0-A8AB-494324F90F15}" destId="{7A9561E3-EF36-49A0-B2D3-1805CFFEA900}" srcOrd="5" destOrd="0" presId="urn:microsoft.com/office/officeart/2008/layout/VerticalCurvedList"/>
    <dgm:cxn modelId="{FC235641-1244-46CC-AF14-4DC82F7251F2}" type="presParOf" srcId="{F348EBDA-64B0-43D0-A8AB-494324F90F15}" destId="{4DD95496-0128-4637-9FDC-E0B743EBD595}" srcOrd="6" destOrd="0" presId="urn:microsoft.com/office/officeart/2008/layout/VerticalCurvedList"/>
    <dgm:cxn modelId="{D37161B1-B978-480E-9364-D9F4E1AAC151}" type="presParOf" srcId="{4DD95496-0128-4637-9FDC-E0B743EBD595}" destId="{52EA2749-0AFF-48A4-91D2-5C82677E84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70F802-DF5A-4CAC-830B-F2DE6827962D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EB8F08-9D35-4FFA-A3CC-8B3330FE3025}">
      <dgm:prSet phldrT="[Texto]"/>
      <dgm:spPr/>
      <dgm:t>
        <a:bodyPr/>
        <a:lstStyle/>
        <a:p>
          <a:r>
            <a:rPr lang="es-MX" dirty="0" smtClean="0"/>
            <a:t>Consiste en registrar las diferentes operaciones de mercancías en una sola cuenta, la cual se abre con el nombre de mercancías generales.</a:t>
          </a:r>
          <a:endParaRPr lang="es-MX" dirty="0"/>
        </a:p>
      </dgm:t>
    </dgm:pt>
    <dgm:pt modelId="{7ECDF1F2-4399-4E88-A3FF-DADD0B63E4B9}" type="parTrans" cxnId="{81B9AC51-1F33-42CE-9D6D-BB8B32AC42D0}">
      <dgm:prSet/>
      <dgm:spPr/>
      <dgm:t>
        <a:bodyPr/>
        <a:lstStyle/>
        <a:p>
          <a:endParaRPr lang="es-MX"/>
        </a:p>
      </dgm:t>
    </dgm:pt>
    <dgm:pt modelId="{2BB98973-A638-47C5-A21D-6AEDDEAC07AA}" type="sibTrans" cxnId="{81B9AC51-1F33-42CE-9D6D-BB8B32AC42D0}">
      <dgm:prSet/>
      <dgm:spPr/>
      <dgm:t>
        <a:bodyPr/>
        <a:lstStyle/>
        <a:p>
          <a:endParaRPr lang="es-MX"/>
        </a:p>
      </dgm:t>
    </dgm:pt>
    <dgm:pt modelId="{255FD9B6-FA61-4D35-BCAC-96B211F9E2DC}" type="pres">
      <dgm:prSet presAssocID="{8B70F802-DF5A-4CAC-830B-F2DE6827962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12B7426-2B09-455B-A0BC-6F826580F5BC}" type="pres">
      <dgm:prSet presAssocID="{68EB8F08-9D35-4FFA-A3CC-8B3330FE3025}" presName="composite" presStyleCnt="0">
        <dgm:presLayoutVars>
          <dgm:chMax/>
          <dgm:chPref/>
        </dgm:presLayoutVars>
      </dgm:prSet>
      <dgm:spPr/>
    </dgm:pt>
    <dgm:pt modelId="{78A8B667-6544-4035-A3EC-D2371BA30B78}" type="pres">
      <dgm:prSet presAssocID="{68EB8F08-9D35-4FFA-A3CC-8B3330FE3025}" presName="Image" presStyleLbl="bgImgPlace1" presStyleIdx="0" presStyleCnt="1" custFlipVert="1" custScaleX="4931" custScaleY="306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s-MX"/>
        </a:p>
      </dgm:t>
    </dgm:pt>
    <dgm:pt modelId="{39EFB56F-A50C-4CD9-A285-4C3628F021AA}" type="pres">
      <dgm:prSet presAssocID="{68EB8F08-9D35-4FFA-A3CC-8B3330FE3025}" presName="ParentText" presStyleLbl="revTx" presStyleIdx="0" presStyleCnt="1" custScaleX="212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495FB3-E55E-44FF-BEBB-80B001264492}" type="pres">
      <dgm:prSet presAssocID="{68EB8F08-9D35-4FFA-A3CC-8B3330FE3025}" presName="tlFrame" presStyleLbl="node1" presStyleIdx="0" presStyleCnt="4" custLinFactX="-99727" custLinFactNeighborX="-100000" custLinFactNeighborY="3746"/>
      <dgm:spPr/>
    </dgm:pt>
    <dgm:pt modelId="{79D11816-ACA7-465D-8E0A-9129DE962B62}" type="pres">
      <dgm:prSet presAssocID="{68EB8F08-9D35-4FFA-A3CC-8B3330FE3025}" presName="trFrame" presStyleLbl="node1" presStyleIdx="1" presStyleCnt="4" custLinFactX="83054" custLinFactNeighborX="100000" custLinFactNeighborY="-3746"/>
      <dgm:spPr/>
    </dgm:pt>
    <dgm:pt modelId="{C384C76E-6DE2-45DC-A22D-F1E0779B29B6}" type="pres">
      <dgm:prSet presAssocID="{68EB8F08-9D35-4FFA-A3CC-8B3330FE3025}" presName="blFrame" presStyleLbl="node1" presStyleIdx="2" presStyleCnt="4" custLinFactX="-99727" custLinFactNeighborX="-100000" custLinFactNeighborY="3746"/>
      <dgm:spPr/>
    </dgm:pt>
    <dgm:pt modelId="{F50BCBBD-13F9-49F9-A0B8-8B0948D9F3A7}" type="pres">
      <dgm:prSet presAssocID="{68EB8F08-9D35-4FFA-A3CC-8B3330FE3025}" presName="brFrame" presStyleLbl="node1" presStyleIdx="3" presStyleCnt="4" custLinFactX="77989" custLinFactNeighborX="100000" custLinFactNeighborY="-11238"/>
      <dgm:spPr/>
    </dgm:pt>
  </dgm:ptLst>
  <dgm:cxnLst>
    <dgm:cxn modelId="{81B9AC51-1F33-42CE-9D6D-BB8B32AC42D0}" srcId="{8B70F802-DF5A-4CAC-830B-F2DE6827962D}" destId="{68EB8F08-9D35-4FFA-A3CC-8B3330FE3025}" srcOrd="0" destOrd="0" parTransId="{7ECDF1F2-4399-4E88-A3FF-DADD0B63E4B9}" sibTransId="{2BB98973-A638-47C5-A21D-6AEDDEAC07AA}"/>
    <dgm:cxn modelId="{6740C1E7-67EB-4992-B9E9-46A56A84655C}" type="presOf" srcId="{8B70F802-DF5A-4CAC-830B-F2DE6827962D}" destId="{255FD9B6-FA61-4D35-BCAC-96B211F9E2DC}" srcOrd="0" destOrd="0" presId="urn:microsoft.com/office/officeart/2009/3/layout/FramedTextPicture"/>
    <dgm:cxn modelId="{5890E77C-D786-46F0-A624-7A9A2D8EF9E0}" type="presOf" srcId="{68EB8F08-9D35-4FFA-A3CC-8B3330FE3025}" destId="{39EFB56F-A50C-4CD9-A285-4C3628F021AA}" srcOrd="0" destOrd="0" presId="urn:microsoft.com/office/officeart/2009/3/layout/FramedTextPicture"/>
    <dgm:cxn modelId="{765553A3-CBAD-46F5-A28A-E2327ADE94D8}" type="presParOf" srcId="{255FD9B6-FA61-4D35-BCAC-96B211F9E2DC}" destId="{A12B7426-2B09-455B-A0BC-6F826580F5BC}" srcOrd="0" destOrd="0" presId="urn:microsoft.com/office/officeart/2009/3/layout/FramedTextPicture"/>
    <dgm:cxn modelId="{3ABEDAE0-D7E1-45D3-BD65-19DEC39E5DE0}" type="presParOf" srcId="{A12B7426-2B09-455B-A0BC-6F826580F5BC}" destId="{78A8B667-6544-4035-A3EC-D2371BA30B78}" srcOrd="0" destOrd="0" presId="urn:microsoft.com/office/officeart/2009/3/layout/FramedTextPicture"/>
    <dgm:cxn modelId="{EF5422F7-88A3-4C15-A740-FDF6D2C0D1E3}" type="presParOf" srcId="{A12B7426-2B09-455B-A0BC-6F826580F5BC}" destId="{39EFB56F-A50C-4CD9-A285-4C3628F021AA}" srcOrd="1" destOrd="0" presId="urn:microsoft.com/office/officeart/2009/3/layout/FramedTextPicture"/>
    <dgm:cxn modelId="{8424A9F2-63C4-41DA-B4C4-B72D8C912262}" type="presParOf" srcId="{A12B7426-2B09-455B-A0BC-6F826580F5BC}" destId="{A1495FB3-E55E-44FF-BEBB-80B001264492}" srcOrd="2" destOrd="0" presId="urn:microsoft.com/office/officeart/2009/3/layout/FramedTextPicture"/>
    <dgm:cxn modelId="{FFD986C9-7C1D-4684-A82D-9A5D0056397E}" type="presParOf" srcId="{A12B7426-2B09-455B-A0BC-6F826580F5BC}" destId="{79D11816-ACA7-465D-8E0A-9129DE962B62}" srcOrd="3" destOrd="0" presId="urn:microsoft.com/office/officeart/2009/3/layout/FramedTextPicture"/>
    <dgm:cxn modelId="{0A760569-06A5-426F-846D-0E673FD2720F}" type="presParOf" srcId="{A12B7426-2B09-455B-A0BC-6F826580F5BC}" destId="{C384C76E-6DE2-45DC-A22D-F1E0779B29B6}" srcOrd="4" destOrd="0" presId="urn:microsoft.com/office/officeart/2009/3/layout/FramedTextPicture"/>
    <dgm:cxn modelId="{19E7443D-C3DF-4140-B4F3-B278BC26A619}" type="presParOf" srcId="{A12B7426-2B09-455B-A0BC-6F826580F5BC}" destId="{F50BCBBD-13F9-49F9-A0B8-8B0948D9F3A7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70F802-DF5A-4CAC-830B-F2DE6827962D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EB8F08-9D35-4FFA-A3CC-8B3330FE3025}">
      <dgm:prSet phldrT="[Texto]"/>
      <dgm:spPr/>
      <dgm:t>
        <a:bodyPr/>
        <a:lstStyle/>
        <a:p>
          <a:r>
            <a:rPr lang="es-MX" dirty="0" smtClean="0"/>
            <a:t>Consiste en abrir una cuenta especial en el libro mayor para cada uno de los conceptos que forman el movimiento de la cuenta de mercancías generales.</a:t>
          </a:r>
          <a:endParaRPr lang="es-MX" dirty="0"/>
        </a:p>
      </dgm:t>
    </dgm:pt>
    <dgm:pt modelId="{7ECDF1F2-4399-4E88-A3FF-DADD0B63E4B9}" type="parTrans" cxnId="{81B9AC51-1F33-42CE-9D6D-BB8B32AC42D0}">
      <dgm:prSet/>
      <dgm:spPr/>
      <dgm:t>
        <a:bodyPr/>
        <a:lstStyle/>
        <a:p>
          <a:endParaRPr lang="es-MX"/>
        </a:p>
      </dgm:t>
    </dgm:pt>
    <dgm:pt modelId="{2BB98973-A638-47C5-A21D-6AEDDEAC07AA}" type="sibTrans" cxnId="{81B9AC51-1F33-42CE-9D6D-BB8B32AC42D0}">
      <dgm:prSet/>
      <dgm:spPr/>
      <dgm:t>
        <a:bodyPr/>
        <a:lstStyle/>
        <a:p>
          <a:endParaRPr lang="es-MX"/>
        </a:p>
      </dgm:t>
    </dgm:pt>
    <dgm:pt modelId="{255FD9B6-FA61-4D35-BCAC-96B211F9E2DC}" type="pres">
      <dgm:prSet presAssocID="{8B70F802-DF5A-4CAC-830B-F2DE6827962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12B7426-2B09-455B-A0BC-6F826580F5BC}" type="pres">
      <dgm:prSet presAssocID="{68EB8F08-9D35-4FFA-A3CC-8B3330FE3025}" presName="composite" presStyleCnt="0">
        <dgm:presLayoutVars>
          <dgm:chMax/>
          <dgm:chPref/>
        </dgm:presLayoutVars>
      </dgm:prSet>
      <dgm:spPr/>
    </dgm:pt>
    <dgm:pt modelId="{78A8B667-6544-4035-A3EC-D2371BA30B78}" type="pres">
      <dgm:prSet presAssocID="{68EB8F08-9D35-4FFA-A3CC-8B3330FE3025}" presName="Image" presStyleLbl="bgImgPlace1" presStyleIdx="0" presStyleCnt="1" custFlipVert="1" custScaleX="4931" custScaleY="306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s-MX"/>
        </a:p>
      </dgm:t>
    </dgm:pt>
    <dgm:pt modelId="{39EFB56F-A50C-4CD9-A285-4C3628F021AA}" type="pres">
      <dgm:prSet presAssocID="{68EB8F08-9D35-4FFA-A3CC-8B3330FE3025}" presName="ParentText" presStyleLbl="revTx" presStyleIdx="0" presStyleCnt="1" custScaleX="212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495FB3-E55E-44FF-BEBB-80B001264492}" type="pres">
      <dgm:prSet presAssocID="{68EB8F08-9D35-4FFA-A3CC-8B3330FE3025}" presName="tlFrame" presStyleLbl="node1" presStyleIdx="0" presStyleCnt="4" custLinFactX="-99727" custLinFactNeighborX="-100000" custLinFactNeighborY="3746"/>
      <dgm:spPr/>
    </dgm:pt>
    <dgm:pt modelId="{79D11816-ACA7-465D-8E0A-9129DE962B62}" type="pres">
      <dgm:prSet presAssocID="{68EB8F08-9D35-4FFA-A3CC-8B3330FE3025}" presName="trFrame" presStyleLbl="node1" presStyleIdx="1" presStyleCnt="4" custLinFactX="83054" custLinFactNeighborX="100000" custLinFactNeighborY="-3746"/>
      <dgm:spPr/>
    </dgm:pt>
    <dgm:pt modelId="{C384C76E-6DE2-45DC-A22D-F1E0779B29B6}" type="pres">
      <dgm:prSet presAssocID="{68EB8F08-9D35-4FFA-A3CC-8B3330FE3025}" presName="blFrame" presStyleLbl="node1" presStyleIdx="2" presStyleCnt="4" custLinFactX="-99727" custLinFactNeighborX="-100000" custLinFactNeighborY="3746"/>
      <dgm:spPr/>
    </dgm:pt>
    <dgm:pt modelId="{F50BCBBD-13F9-49F9-A0B8-8B0948D9F3A7}" type="pres">
      <dgm:prSet presAssocID="{68EB8F08-9D35-4FFA-A3CC-8B3330FE3025}" presName="brFrame" presStyleLbl="node1" presStyleIdx="3" presStyleCnt="4" custLinFactX="77989" custLinFactNeighborX="100000" custLinFactNeighborY="-11238"/>
      <dgm:spPr/>
    </dgm:pt>
  </dgm:ptLst>
  <dgm:cxnLst>
    <dgm:cxn modelId="{9CA25B9D-88B9-4A70-A855-B4E9FEF665B3}" type="presOf" srcId="{8B70F802-DF5A-4CAC-830B-F2DE6827962D}" destId="{255FD9B6-FA61-4D35-BCAC-96B211F9E2DC}" srcOrd="0" destOrd="0" presId="urn:microsoft.com/office/officeart/2009/3/layout/FramedTextPicture"/>
    <dgm:cxn modelId="{81B9AC51-1F33-42CE-9D6D-BB8B32AC42D0}" srcId="{8B70F802-DF5A-4CAC-830B-F2DE6827962D}" destId="{68EB8F08-9D35-4FFA-A3CC-8B3330FE3025}" srcOrd="0" destOrd="0" parTransId="{7ECDF1F2-4399-4E88-A3FF-DADD0B63E4B9}" sibTransId="{2BB98973-A638-47C5-A21D-6AEDDEAC07AA}"/>
    <dgm:cxn modelId="{F6892800-101D-4778-BF73-C6268FAAFD52}" type="presOf" srcId="{68EB8F08-9D35-4FFA-A3CC-8B3330FE3025}" destId="{39EFB56F-A50C-4CD9-A285-4C3628F021AA}" srcOrd="0" destOrd="0" presId="urn:microsoft.com/office/officeart/2009/3/layout/FramedTextPicture"/>
    <dgm:cxn modelId="{B1FC6A6D-7114-49C2-8B16-597F2ECBBDFB}" type="presParOf" srcId="{255FD9B6-FA61-4D35-BCAC-96B211F9E2DC}" destId="{A12B7426-2B09-455B-A0BC-6F826580F5BC}" srcOrd="0" destOrd="0" presId="urn:microsoft.com/office/officeart/2009/3/layout/FramedTextPicture"/>
    <dgm:cxn modelId="{C5E3559F-CC6A-4087-B5A2-B86C09797791}" type="presParOf" srcId="{A12B7426-2B09-455B-A0BC-6F826580F5BC}" destId="{78A8B667-6544-4035-A3EC-D2371BA30B78}" srcOrd="0" destOrd="0" presId="urn:microsoft.com/office/officeart/2009/3/layout/FramedTextPicture"/>
    <dgm:cxn modelId="{FBA07927-524C-41AF-AD24-747AFFFA9A36}" type="presParOf" srcId="{A12B7426-2B09-455B-A0BC-6F826580F5BC}" destId="{39EFB56F-A50C-4CD9-A285-4C3628F021AA}" srcOrd="1" destOrd="0" presId="urn:microsoft.com/office/officeart/2009/3/layout/FramedTextPicture"/>
    <dgm:cxn modelId="{4633B2DF-B503-4FCC-93A1-B2CE1026AC96}" type="presParOf" srcId="{A12B7426-2B09-455B-A0BC-6F826580F5BC}" destId="{A1495FB3-E55E-44FF-BEBB-80B001264492}" srcOrd="2" destOrd="0" presId="urn:microsoft.com/office/officeart/2009/3/layout/FramedTextPicture"/>
    <dgm:cxn modelId="{E21CAB9D-5093-41C0-BD21-00758371CF2E}" type="presParOf" srcId="{A12B7426-2B09-455B-A0BC-6F826580F5BC}" destId="{79D11816-ACA7-465D-8E0A-9129DE962B62}" srcOrd="3" destOrd="0" presId="urn:microsoft.com/office/officeart/2009/3/layout/FramedTextPicture"/>
    <dgm:cxn modelId="{9E4A204F-67BA-4A0B-A47B-34EFF4ECE0ED}" type="presParOf" srcId="{A12B7426-2B09-455B-A0BC-6F826580F5BC}" destId="{C384C76E-6DE2-45DC-A22D-F1E0779B29B6}" srcOrd="4" destOrd="0" presId="urn:microsoft.com/office/officeart/2009/3/layout/FramedTextPicture"/>
    <dgm:cxn modelId="{7650C34B-9999-49A6-B9CC-35C88E6E8BF2}" type="presParOf" srcId="{A12B7426-2B09-455B-A0BC-6F826580F5BC}" destId="{F50BCBBD-13F9-49F9-A0B8-8B0948D9F3A7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5198B1-99F2-4EBD-9CD5-4B8BBA6C13A4}" type="doc">
      <dgm:prSet loTypeId="urn:microsoft.com/office/officeart/2008/layout/LinedList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47760856-A0BA-42E2-925E-F841A8F87DCE}">
      <dgm:prSet phldrT="[Texto]" custT="1"/>
      <dgm:spPr/>
      <dgm:t>
        <a:bodyPr/>
        <a:lstStyle/>
        <a:p>
          <a:r>
            <a:rPr lang="es-MX" sz="2400" dirty="0" smtClean="0"/>
            <a:t>8 cuentas</a:t>
          </a:r>
          <a:endParaRPr lang="es-MX" sz="2400" dirty="0"/>
        </a:p>
      </dgm:t>
    </dgm:pt>
    <dgm:pt modelId="{1543308B-1AE4-42CB-9AF1-DD99124159C1}" type="parTrans" cxnId="{54D26D09-8AAA-48DF-9E32-E67620ADA9D7}">
      <dgm:prSet/>
      <dgm:spPr/>
      <dgm:t>
        <a:bodyPr/>
        <a:lstStyle/>
        <a:p>
          <a:endParaRPr lang="es-MX"/>
        </a:p>
      </dgm:t>
    </dgm:pt>
    <dgm:pt modelId="{266C66C8-9CC4-42DD-85E8-C78D34EC29F8}" type="sibTrans" cxnId="{54D26D09-8AAA-48DF-9E32-E67620ADA9D7}">
      <dgm:prSet/>
      <dgm:spPr/>
      <dgm:t>
        <a:bodyPr/>
        <a:lstStyle/>
        <a:p>
          <a:endParaRPr lang="es-MX"/>
        </a:p>
      </dgm:t>
    </dgm:pt>
    <dgm:pt modelId="{36DA0536-CC14-4DA7-89D2-DF7E5C32B49E}">
      <dgm:prSet phldrT="[Texto]"/>
      <dgm:spPr/>
      <dgm:t>
        <a:bodyPr/>
        <a:lstStyle/>
        <a:p>
          <a:r>
            <a:rPr lang="es-MX" dirty="0" smtClean="0"/>
            <a:t>1. Compras </a:t>
          </a:r>
        </a:p>
      </dgm:t>
    </dgm:pt>
    <dgm:pt modelId="{3EDAACF7-860C-417C-AB85-FFC0FC77716D}" type="parTrans" cxnId="{DC831919-A351-4D9B-9708-9B370876D0A1}">
      <dgm:prSet/>
      <dgm:spPr/>
      <dgm:t>
        <a:bodyPr/>
        <a:lstStyle/>
        <a:p>
          <a:endParaRPr lang="es-MX"/>
        </a:p>
      </dgm:t>
    </dgm:pt>
    <dgm:pt modelId="{6C158995-7D0B-4321-9BB4-61F0A09C3117}" type="sibTrans" cxnId="{DC831919-A351-4D9B-9708-9B370876D0A1}">
      <dgm:prSet/>
      <dgm:spPr/>
      <dgm:t>
        <a:bodyPr/>
        <a:lstStyle/>
        <a:p>
          <a:endParaRPr lang="es-MX"/>
        </a:p>
      </dgm:t>
    </dgm:pt>
    <dgm:pt modelId="{3728B177-9F7D-410D-8016-6F660AC5F02B}">
      <dgm:prSet phldrT="[Texto]"/>
      <dgm:spPr/>
      <dgm:t>
        <a:bodyPr/>
        <a:lstStyle/>
        <a:p>
          <a:r>
            <a:rPr lang="es-MX" dirty="0" smtClean="0"/>
            <a:t>2. Gastos de compras</a:t>
          </a:r>
          <a:endParaRPr lang="es-MX" dirty="0"/>
        </a:p>
      </dgm:t>
    </dgm:pt>
    <dgm:pt modelId="{C0BAC8DF-7D48-40BD-8F88-59164C325D35}" type="parTrans" cxnId="{1AD78978-459F-4AF9-BDB8-BE0013828B3A}">
      <dgm:prSet/>
      <dgm:spPr/>
      <dgm:t>
        <a:bodyPr/>
        <a:lstStyle/>
        <a:p>
          <a:endParaRPr lang="es-MX"/>
        </a:p>
      </dgm:t>
    </dgm:pt>
    <dgm:pt modelId="{EB9A03C1-8D12-40BF-BEB5-584BD54E0839}" type="sibTrans" cxnId="{1AD78978-459F-4AF9-BDB8-BE0013828B3A}">
      <dgm:prSet/>
      <dgm:spPr/>
      <dgm:t>
        <a:bodyPr/>
        <a:lstStyle/>
        <a:p>
          <a:endParaRPr lang="es-MX"/>
        </a:p>
      </dgm:t>
    </dgm:pt>
    <dgm:pt modelId="{FD02C901-6F98-4C9A-AE48-5FF1D7066153}">
      <dgm:prSet phldrT="[Texto]"/>
      <dgm:spPr/>
      <dgm:t>
        <a:bodyPr/>
        <a:lstStyle/>
        <a:p>
          <a:r>
            <a:rPr lang="es-MX" dirty="0" smtClean="0"/>
            <a:t>3. Devoluciones sobre compras</a:t>
          </a:r>
          <a:endParaRPr lang="es-MX" dirty="0"/>
        </a:p>
      </dgm:t>
    </dgm:pt>
    <dgm:pt modelId="{05283B0D-BB04-4F26-A89C-9B5B890B26BA}" type="parTrans" cxnId="{82F3C55F-2D5B-435D-93C3-1482C4743D34}">
      <dgm:prSet/>
      <dgm:spPr/>
      <dgm:t>
        <a:bodyPr/>
        <a:lstStyle/>
        <a:p>
          <a:endParaRPr lang="es-MX"/>
        </a:p>
      </dgm:t>
    </dgm:pt>
    <dgm:pt modelId="{7420C1BC-772F-4B7D-8E5D-A5BF58F8C4A9}" type="sibTrans" cxnId="{82F3C55F-2D5B-435D-93C3-1482C4743D34}">
      <dgm:prSet/>
      <dgm:spPr/>
      <dgm:t>
        <a:bodyPr/>
        <a:lstStyle/>
        <a:p>
          <a:endParaRPr lang="es-MX"/>
        </a:p>
      </dgm:t>
    </dgm:pt>
    <dgm:pt modelId="{8E913851-EBAF-414F-B13B-4B1F0A55BD46}">
      <dgm:prSet phldrT="[Texto]"/>
      <dgm:spPr/>
      <dgm:t>
        <a:bodyPr/>
        <a:lstStyle/>
        <a:p>
          <a:r>
            <a:rPr lang="es-MX" dirty="0" smtClean="0"/>
            <a:t>4. Descuentos o rebajas sobre compras</a:t>
          </a:r>
          <a:endParaRPr lang="es-MX" dirty="0"/>
        </a:p>
      </dgm:t>
    </dgm:pt>
    <dgm:pt modelId="{02008D62-37DD-4950-BE56-396FDEBBBF59}" type="parTrans" cxnId="{793E4409-6CE3-4EF7-8782-3A97BAB3A34F}">
      <dgm:prSet/>
      <dgm:spPr/>
      <dgm:t>
        <a:bodyPr/>
        <a:lstStyle/>
        <a:p>
          <a:endParaRPr lang="es-MX"/>
        </a:p>
      </dgm:t>
    </dgm:pt>
    <dgm:pt modelId="{4E900877-A87F-407F-B088-E985DDFFDF0E}" type="sibTrans" cxnId="{793E4409-6CE3-4EF7-8782-3A97BAB3A34F}">
      <dgm:prSet/>
      <dgm:spPr/>
      <dgm:t>
        <a:bodyPr/>
        <a:lstStyle/>
        <a:p>
          <a:endParaRPr lang="es-MX"/>
        </a:p>
      </dgm:t>
    </dgm:pt>
    <dgm:pt modelId="{4D8123B8-9BDD-497A-950E-A8A07FC1932C}">
      <dgm:prSet phldrT="[Texto]"/>
      <dgm:spPr/>
      <dgm:t>
        <a:bodyPr/>
        <a:lstStyle/>
        <a:p>
          <a:r>
            <a:rPr lang="es-MX" dirty="0" smtClean="0"/>
            <a:t>5. Ventas</a:t>
          </a:r>
          <a:endParaRPr lang="es-MX" dirty="0"/>
        </a:p>
      </dgm:t>
    </dgm:pt>
    <dgm:pt modelId="{F0108451-1947-4CF3-8F64-C8CAD660BE9A}" type="parTrans" cxnId="{777A4B61-D554-4A21-9561-FCE063C89506}">
      <dgm:prSet/>
      <dgm:spPr/>
      <dgm:t>
        <a:bodyPr/>
        <a:lstStyle/>
        <a:p>
          <a:endParaRPr lang="es-MX"/>
        </a:p>
      </dgm:t>
    </dgm:pt>
    <dgm:pt modelId="{501799F4-D787-49B8-9B06-B6DDA6734FB4}" type="sibTrans" cxnId="{777A4B61-D554-4A21-9561-FCE063C89506}">
      <dgm:prSet/>
      <dgm:spPr/>
      <dgm:t>
        <a:bodyPr/>
        <a:lstStyle/>
        <a:p>
          <a:endParaRPr lang="es-MX"/>
        </a:p>
      </dgm:t>
    </dgm:pt>
    <dgm:pt modelId="{2E7E119D-11BA-47DD-9689-76D21E4B5871}">
      <dgm:prSet phldrT="[Texto]"/>
      <dgm:spPr/>
      <dgm:t>
        <a:bodyPr/>
        <a:lstStyle/>
        <a:p>
          <a:r>
            <a:rPr lang="es-MX" dirty="0" smtClean="0"/>
            <a:t>6. Devoluciones sobre ventas</a:t>
          </a:r>
          <a:endParaRPr lang="es-MX" dirty="0"/>
        </a:p>
      </dgm:t>
    </dgm:pt>
    <dgm:pt modelId="{45805552-A9E5-402C-BA40-8970FC4A1119}" type="parTrans" cxnId="{2FB8AAE4-575B-400B-BCB9-1BA0D480C931}">
      <dgm:prSet/>
      <dgm:spPr/>
      <dgm:t>
        <a:bodyPr/>
        <a:lstStyle/>
        <a:p>
          <a:endParaRPr lang="es-MX"/>
        </a:p>
      </dgm:t>
    </dgm:pt>
    <dgm:pt modelId="{1032B35E-CC66-4C89-BD52-3CBD68449C02}" type="sibTrans" cxnId="{2FB8AAE4-575B-400B-BCB9-1BA0D480C931}">
      <dgm:prSet/>
      <dgm:spPr/>
      <dgm:t>
        <a:bodyPr/>
        <a:lstStyle/>
        <a:p>
          <a:endParaRPr lang="es-MX"/>
        </a:p>
      </dgm:t>
    </dgm:pt>
    <dgm:pt modelId="{EE7BDA3A-1400-4AF9-8D66-33C8FEED9938}">
      <dgm:prSet phldrT="[Texto]"/>
      <dgm:spPr/>
      <dgm:t>
        <a:bodyPr/>
        <a:lstStyle/>
        <a:p>
          <a:r>
            <a:rPr lang="es-MX" dirty="0" smtClean="0"/>
            <a:t>7. Descuentos o rebajas sobre ventas</a:t>
          </a:r>
          <a:endParaRPr lang="es-MX" dirty="0"/>
        </a:p>
      </dgm:t>
    </dgm:pt>
    <dgm:pt modelId="{3CF015DE-978B-4A91-9692-134D2A745603}" type="parTrans" cxnId="{DA2CEE5E-9AA9-467E-A388-07706A25447A}">
      <dgm:prSet/>
      <dgm:spPr/>
      <dgm:t>
        <a:bodyPr/>
        <a:lstStyle/>
        <a:p>
          <a:endParaRPr lang="es-MX"/>
        </a:p>
      </dgm:t>
    </dgm:pt>
    <dgm:pt modelId="{D5F32E95-EFCC-4039-BDA2-CBD3898DBA64}" type="sibTrans" cxnId="{DA2CEE5E-9AA9-467E-A388-07706A25447A}">
      <dgm:prSet/>
      <dgm:spPr/>
      <dgm:t>
        <a:bodyPr/>
        <a:lstStyle/>
        <a:p>
          <a:endParaRPr lang="es-MX"/>
        </a:p>
      </dgm:t>
    </dgm:pt>
    <dgm:pt modelId="{1D2707F7-0DE7-4408-9F07-9B46DC427CEC}">
      <dgm:prSet phldrT="[Texto]"/>
      <dgm:spPr/>
      <dgm:t>
        <a:bodyPr/>
        <a:lstStyle/>
        <a:p>
          <a:r>
            <a:rPr lang="es-MX" dirty="0" smtClean="0"/>
            <a:t>8. Inventarios</a:t>
          </a:r>
          <a:endParaRPr lang="es-MX" dirty="0"/>
        </a:p>
      </dgm:t>
    </dgm:pt>
    <dgm:pt modelId="{A9645AE1-D359-4ADF-83E4-E10115BCE654}" type="parTrans" cxnId="{801A1E0A-CBA3-4054-A612-861E804CB905}">
      <dgm:prSet/>
      <dgm:spPr/>
      <dgm:t>
        <a:bodyPr/>
        <a:lstStyle/>
        <a:p>
          <a:endParaRPr lang="es-MX"/>
        </a:p>
      </dgm:t>
    </dgm:pt>
    <dgm:pt modelId="{084EB605-8DC7-4829-B193-8A29A875567A}" type="sibTrans" cxnId="{801A1E0A-CBA3-4054-A612-861E804CB905}">
      <dgm:prSet/>
      <dgm:spPr/>
      <dgm:t>
        <a:bodyPr/>
        <a:lstStyle/>
        <a:p>
          <a:endParaRPr lang="es-MX"/>
        </a:p>
      </dgm:t>
    </dgm:pt>
    <dgm:pt modelId="{C724FCA3-A81A-4D76-8B24-BCB176DCD510}" type="pres">
      <dgm:prSet presAssocID="{605198B1-99F2-4EBD-9CD5-4B8BBA6C13A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999F692-A538-41D4-9A33-54C5B3AEF50B}" type="pres">
      <dgm:prSet presAssocID="{47760856-A0BA-42E2-925E-F841A8F87DCE}" presName="thickLine" presStyleLbl="alignNode1" presStyleIdx="0" presStyleCnt="1"/>
      <dgm:spPr/>
    </dgm:pt>
    <dgm:pt modelId="{0574CBD1-D4E1-4ED5-B400-65A537EBF1E7}" type="pres">
      <dgm:prSet presAssocID="{47760856-A0BA-42E2-925E-F841A8F87DCE}" presName="horz1" presStyleCnt="0"/>
      <dgm:spPr/>
    </dgm:pt>
    <dgm:pt modelId="{5DF9A592-0493-4F7F-8699-1C90F2BC9DB5}" type="pres">
      <dgm:prSet presAssocID="{47760856-A0BA-42E2-925E-F841A8F87DCE}" presName="tx1" presStyleLbl="revTx" presStyleIdx="0" presStyleCnt="9"/>
      <dgm:spPr/>
      <dgm:t>
        <a:bodyPr/>
        <a:lstStyle/>
        <a:p>
          <a:endParaRPr lang="es-MX"/>
        </a:p>
      </dgm:t>
    </dgm:pt>
    <dgm:pt modelId="{470D92E2-BCA0-4FFF-A49D-33C320978D62}" type="pres">
      <dgm:prSet presAssocID="{47760856-A0BA-42E2-925E-F841A8F87DCE}" presName="vert1" presStyleCnt="0"/>
      <dgm:spPr/>
    </dgm:pt>
    <dgm:pt modelId="{6C85A675-3152-4C9D-A9AA-3A614FC509F3}" type="pres">
      <dgm:prSet presAssocID="{36DA0536-CC14-4DA7-89D2-DF7E5C32B49E}" presName="vertSpace2a" presStyleCnt="0"/>
      <dgm:spPr/>
    </dgm:pt>
    <dgm:pt modelId="{7CBB473A-89F1-4E6C-8060-0866674C5B44}" type="pres">
      <dgm:prSet presAssocID="{36DA0536-CC14-4DA7-89D2-DF7E5C32B49E}" presName="horz2" presStyleCnt="0"/>
      <dgm:spPr/>
    </dgm:pt>
    <dgm:pt modelId="{019A1D3F-A0A8-4002-AB8D-2166DD56D1BE}" type="pres">
      <dgm:prSet presAssocID="{36DA0536-CC14-4DA7-89D2-DF7E5C32B49E}" presName="horzSpace2" presStyleCnt="0"/>
      <dgm:spPr/>
    </dgm:pt>
    <dgm:pt modelId="{DA25068F-BA6C-4728-994A-45D2342B8B30}" type="pres">
      <dgm:prSet presAssocID="{36DA0536-CC14-4DA7-89D2-DF7E5C32B49E}" presName="tx2" presStyleLbl="revTx" presStyleIdx="1" presStyleCnt="9"/>
      <dgm:spPr/>
      <dgm:t>
        <a:bodyPr/>
        <a:lstStyle/>
        <a:p>
          <a:endParaRPr lang="es-MX"/>
        </a:p>
      </dgm:t>
    </dgm:pt>
    <dgm:pt modelId="{9B65B99E-1BCD-4639-A0D3-C41553CDB899}" type="pres">
      <dgm:prSet presAssocID="{36DA0536-CC14-4DA7-89D2-DF7E5C32B49E}" presName="vert2" presStyleCnt="0"/>
      <dgm:spPr/>
    </dgm:pt>
    <dgm:pt modelId="{D67063BE-D526-4636-8219-F55C82CD91B0}" type="pres">
      <dgm:prSet presAssocID="{36DA0536-CC14-4DA7-89D2-DF7E5C32B49E}" presName="thinLine2b" presStyleLbl="callout" presStyleIdx="0" presStyleCnt="8"/>
      <dgm:spPr/>
    </dgm:pt>
    <dgm:pt modelId="{1E55D89F-89B9-4602-BEB0-B72A5388EC7D}" type="pres">
      <dgm:prSet presAssocID="{36DA0536-CC14-4DA7-89D2-DF7E5C32B49E}" presName="vertSpace2b" presStyleCnt="0"/>
      <dgm:spPr/>
    </dgm:pt>
    <dgm:pt modelId="{EC2C2061-4AE3-4831-98F6-D39D40D35BDF}" type="pres">
      <dgm:prSet presAssocID="{3728B177-9F7D-410D-8016-6F660AC5F02B}" presName="horz2" presStyleCnt="0"/>
      <dgm:spPr/>
    </dgm:pt>
    <dgm:pt modelId="{6104338F-4ACB-41E6-8031-919EE211828B}" type="pres">
      <dgm:prSet presAssocID="{3728B177-9F7D-410D-8016-6F660AC5F02B}" presName="horzSpace2" presStyleCnt="0"/>
      <dgm:spPr/>
    </dgm:pt>
    <dgm:pt modelId="{EF943DBB-5891-40DD-9D26-CE75E177B089}" type="pres">
      <dgm:prSet presAssocID="{3728B177-9F7D-410D-8016-6F660AC5F02B}" presName="tx2" presStyleLbl="revTx" presStyleIdx="2" presStyleCnt="9"/>
      <dgm:spPr/>
      <dgm:t>
        <a:bodyPr/>
        <a:lstStyle/>
        <a:p>
          <a:endParaRPr lang="es-MX"/>
        </a:p>
      </dgm:t>
    </dgm:pt>
    <dgm:pt modelId="{CF446A1C-9066-491E-973D-538311DCF36B}" type="pres">
      <dgm:prSet presAssocID="{3728B177-9F7D-410D-8016-6F660AC5F02B}" presName="vert2" presStyleCnt="0"/>
      <dgm:spPr/>
    </dgm:pt>
    <dgm:pt modelId="{2B94C9B3-CC92-486D-8927-E7582296B821}" type="pres">
      <dgm:prSet presAssocID="{3728B177-9F7D-410D-8016-6F660AC5F02B}" presName="thinLine2b" presStyleLbl="callout" presStyleIdx="1" presStyleCnt="8"/>
      <dgm:spPr/>
    </dgm:pt>
    <dgm:pt modelId="{933BF5B1-1EDB-4012-BA71-AD33CF890325}" type="pres">
      <dgm:prSet presAssocID="{3728B177-9F7D-410D-8016-6F660AC5F02B}" presName="vertSpace2b" presStyleCnt="0"/>
      <dgm:spPr/>
    </dgm:pt>
    <dgm:pt modelId="{B53B052C-C6E7-415D-90DD-A1FC6AB29F5B}" type="pres">
      <dgm:prSet presAssocID="{FD02C901-6F98-4C9A-AE48-5FF1D7066153}" presName="horz2" presStyleCnt="0"/>
      <dgm:spPr/>
    </dgm:pt>
    <dgm:pt modelId="{5DE30732-F8BE-4080-8754-84AD6F57FAB1}" type="pres">
      <dgm:prSet presAssocID="{FD02C901-6F98-4C9A-AE48-5FF1D7066153}" presName="horzSpace2" presStyleCnt="0"/>
      <dgm:spPr/>
    </dgm:pt>
    <dgm:pt modelId="{34EF21FC-DA88-4849-A752-107A1136B152}" type="pres">
      <dgm:prSet presAssocID="{FD02C901-6F98-4C9A-AE48-5FF1D7066153}" presName="tx2" presStyleLbl="revTx" presStyleIdx="3" presStyleCnt="9"/>
      <dgm:spPr/>
      <dgm:t>
        <a:bodyPr/>
        <a:lstStyle/>
        <a:p>
          <a:endParaRPr lang="es-MX"/>
        </a:p>
      </dgm:t>
    </dgm:pt>
    <dgm:pt modelId="{567AC718-2A31-4974-A170-20A805E638A2}" type="pres">
      <dgm:prSet presAssocID="{FD02C901-6F98-4C9A-AE48-5FF1D7066153}" presName="vert2" presStyleCnt="0"/>
      <dgm:spPr/>
    </dgm:pt>
    <dgm:pt modelId="{4DE2C05E-C19C-4D73-B769-946C1B11E649}" type="pres">
      <dgm:prSet presAssocID="{FD02C901-6F98-4C9A-AE48-5FF1D7066153}" presName="thinLine2b" presStyleLbl="callout" presStyleIdx="2" presStyleCnt="8"/>
      <dgm:spPr/>
    </dgm:pt>
    <dgm:pt modelId="{01A572C0-1E2B-4EC7-8D17-79941A9E50AC}" type="pres">
      <dgm:prSet presAssocID="{FD02C901-6F98-4C9A-AE48-5FF1D7066153}" presName="vertSpace2b" presStyleCnt="0"/>
      <dgm:spPr/>
    </dgm:pt>
    <dgm:pt modelId="{FF2AF638-9697-42C1-A093-505DE5E1BB4F}" type="pres">
      <dgm:prSet presAssocID="{8E913851-EBAF-414F-B13B-4B1F0A55BD46}" presName="horz2" presStyleCnt="0"/>
      <dgm:spPr/>
    </dgm:pt>
    <dgm:pt modelId="{E36C6121-5E82-4C35-9117-0C2114218131}" type="pres">
      <dgm:prSet presAssocID="{8E913851-EBAF-414F-B13B-4B1F0A55BD46}" presName="horzSpace2" presStyleCnt="0"/>
      <dgm:spPr/>
    </dgm:pt>
    <dgm:pt modelId="{EC985418-F765-464F-B04C-676ED05210F2}" type="pres">
      <dgm:prSet presAssocID="{8E913851-EBAF-414F-B13B-4B1F0A55BD46}" presName="tx2" presStyleLbl="revTx" presStyleIdx="4" presStyleCnt="9"/>
      <dgm:spPr/>
      <dgm:t>
        <a:bodyPr/>
        <a:lstStyle/>
        <a:p>
          <a:endParaRPr lang="es-MX"/>
        </a:p>
      </dgm:t>
    </dgm:pt>
    <dgm:pt modelId="{DFF41F63-82F9-4B2E-BCFC-58AC747D47F3}" type="pres">
      <dgm:prSet presAssocID="{8E913851-EBAF-414F-B13B-4B1F0A55BD46}" presName="vert2" presStyleCnt="0"/>
      <dgm:spPr/>
    </dgm:pt>
    <dgm:pt modelId="{C6234BF2-60EC-4704-A6F9-9844481C2321}" type="pres">
      <dgm:prSet presAssocID="{8E913851-EBAF-414F-B13B-4B1F0A55BD46}" presName="thinLine2b" presStyleLbl="callout" presStyleIdx="3" presStyleCnt="8"/>
      <dgm:spPr/>
    </dgm:pt>
    <dgm:pt modelId="{335AB886-7618-4D2B-A364-BF39BA5397BF}" type="pres">
      <dgm:prSet presAssocID="{8E913851-EBAF-414F-B13B-4B1F0A55BD46}" presName="vertSpace2b" presStyleCnt="0"/>
      <dgm:spPr/>
    </dgm:pt>
    <dgm:pt modelId="{96D41E69-267C-4A43-8829-D9789188ACFB}" type="pres">
      <dgm:prSet presAssocID="{4D8123B8-9BDD-497A-950E-A8A07FC1932C}" presName="horz2" presStyleCnt="0"/>
      <dgm:spPr/>
    </dgm:pt>
    <dgm:pt modelId="{ED1F944A-8D7F-493E-AC75-372A0A6FCF03}" type="pres">
      <dgm:prSet presAssocID="{4D8123B8-9BDD-497A-950E-A8A07FC1932C}" presName="horzSpace2" presStyleCnt="0"/>
      <dgm:spPr/>
    </dgm:pt>
    <dgm:pt modelId="{0BA3CEE7-1607-4F5E-A265-CC056EECE0D4}" type="pres">
      <dgm:prSet presAssocID="{4D8123B8-9BDD-497A-950E-A8A07FC1932C}" presName="tx2" presStyleLbl="revTx" presStyleIdx="5" presStyleCnt="9"/>
      <dgm:spPr/>
      <dgm:t>
        <a:bodyPr/>
        <a:lstStyle/>
        <a:p>
          <a:endParaRPr lang="es-MX"/>
        </a:p>
      </dgm:t>
    </dgm:pt>
    <dgm:pt modelId="{70007B24-012E-454C-81B0-6418FBE20540}" type="pres">
      <dgm:prSet presAssocID="{4D8123B8-9BDD-497A-950E-A8A07FC1932C}" presName="vert2" presStyleCnt="0"/>
      <dgm:spPr/>
    </dgm:pt>
    <dgm:pt modelId="{6A35FF88-45FD-4465-A42C-E4B8435F4E6E}" type="pres">
      <dgm:prSet presAssocID="{4D8123B8-9BDD-497A-950E-A8A07FC1932C}" presName="thinLine2b" presStyleLbl="callout" presStyleIdx="4" presStyleCnt="8"/>
      <dgm:spPr/>
    </dgm:pt>
    <dgm:pt modelId="{D9FE0B0C-50D5-443B-8DB2-580CB1E1743A}" type="pres">
      <dgm:prSet presAssocID="{4D8123B8-9BDD-497A-950E-A8A07FC1932C}" presName="vertSpace2b" presStyleCnt="0"/>
      <dgm:spPr/>
    </dgm:pt>
    <dgm:pt modelId="{1BFF44C9-A175-44D3-BDDC-9595B0D0F8EE}" type="pres">
      <dgm:prSet presAssocID="{2E7E119D-11BA-47DD-9689-76D21E4B5871}" presName="horz2" presStyleCnt="0"/>
      <dgm:spPr/>
    </dgm:pt>
    <dgm:pt modelId="{A8C79554-7227-48A9-8475-E945BCB222AC}" type="pres">
      <dgm:prSet presAssocID="{2E7E119D-11BA-47DD-9689-76D21E4B5871}" presName="horzSpace2" presStyleCnt="0"/>
      <dgm:spPr/>
    </dgm:pt>
    <dgm:pt modelId="{3B79E361-E639-498B-956A-E23023A9534C}" type="pres">
      <dgm:prSet presAssocID="{2E7E119D-11BA-47DD-9689-76D21E4B5871}" presName="tx2" presStyleLbl="revTx" presStyleIdx="6" presStyleCnt="9"/>
      <dgm:spPr/>
      <dgm:t>
        <a:bodyPr/>
        <a:lstStyle/>
        <a:p>
          <a:endParaRPr lang="es-MX"/>
        </a:p>
      </dgm:t>
    </dgm:pt>
    <dgm:pt modelId="{8A4933C5-E7DB-4D4E-B024-88766E23AC67}" type="pres">
      <dgm:prSet presAssocID="{2E7E119D-11BA-47DD-9689-76D21E4B5871}" presName="vert2" presStyleCnt="0"/>
      <dgm:spPr/>
    </dgm:pt>
    <dgm:pt modelId="{2D75D7B9-1F7F-46AE-834E-1EB1D2EB87CC}" type="pres">
      <dgm:prSet presAssocID="{2E7E119D-11BA-47DD-9689-76D21E4B5871}" presName="thinLine2b" presStyleLbl="callout" presStyleIdx="5" presStyleCnt="8"/>
      <dgm:spPr/>
    </dgm:pt>
    <dgm:pt modelId="{0648E4B5-3838-4D33-BEC1-4BB8FF944DF1}" type="pres">
      <dgm:prSet presAssocID="{2E7E119D-11BA-47DD-9689-76D21E4B5871}" presName="vertSpace2b" presStyleCnt="0"/>
      <dgm:spPr/>
    </dgm:pt>
    <dgm:pt modelId="{113902DF-1201-4F96-97AD-8839F45D495C}" type="pres">
      <dgm:prSet presAssocID="{EE7BDA3A-1400-4AF9-8D66-33C8FEED9938}" presName="horz2" presStyleCnt="0"/>
      <dgm:spPr/>
    </dgm:pt>
    <dgm:pt modelId="{E518DDA9-334B-405E-ACBC-BC55731D7604}" type="pres">
      <dgm:prSet presAssocID="{EE7BDA3A-1400-4AF9-8D66-33C8FEED9938}" presName="horzSpace2" presStyleCnt="0"/>
      <dgm:spPr/>
    </dgm:pt>
    <dgm:pt modelId="{5946D44B-7226-4870-9C93-A4D49646815B}" type="pres">
      <dgm:prSet presAssocID="{EE7BDA3A-1400-4AF9-8D66-33C8FEED9938}" presName="tx2" presStyleLbl="revTx" presStyleIdx="7" presStyleCnt="9"/>
      <dgm:spPr/>
      <dgm:t>
        <a:bodyPr/>
        <a:lstStyle/>
        <a:p>
          <a:endParaRPr lang="es-MX"/>
        </a:p>
      </dgm:t>
    </dgm:pt>
    <dgm:pt modelId="{760CD3AB-4C6E-4A4B-8F5D-6C8825A1762F}" type="pres">
      <dgm:prSet presAssocID="{EE7BDA3A-1400-4AF9-8D66-33C8FEED9938}" presName="vert2" presStyleCnt="0"/>
      <dgm:spPr/>
    </dgm:pt>
    <dgm:pt modelId="{C33D39E6-174D-420C-8C73-935542C67348}" type="pres">
      <dgm:prSet presAssocID="{EE7BDA3A-1400-4AF9-8D66-33C8FEED9938}" presName="thinLine2b" presStyleLbl="callout" presStyleIdx="6" presStyleCnt="8"/>
      <dgm:spPr/>
    </dgm:pt>
    <dgm:pt modelId="{973DB03C-DC5B-4D20-895C-E4D4D1A406F4}" type="pres">
      <dgm:prSet presAssocID="{EE7BDA3A-1400-4AF9-8D66-33C8FEED9938}" presName="vertSpace2b" presStyleCnt="0"/>
      <dgm:spPr/>
    </dgm:pt>
    <dgm:pt modelId="{08A4FE02-CF72-46FD-9237-D64DFBF81DE4}" type="pres">
      <dgm:prSet presAssocID="{1D2707F7-0DE7-4408-9F07-9B46DC427CEC}" presName="horz2" presStyleCnt="0"/>
      <dgm:spPr/>
    </dgm:pt>
    <dgm:pt modelId="{8805A03D-14D1-4FC2-8540-DA5E459D968A}" type="pres">
      <dgm:prSet presAssocID="{1D2707F7-0DE7-4408-9F07-9B46DC427CEC}" presName="horzSpace2" presStyleCnt="0"/>
      <dgm:spPr/>
    </dgm:pt>
    <dgm:pt modelId="{2EF40EFB-B07A-4675-981E-9BECBB1B81E2}" type="pres">
      <dgm:prSet presAssocID="{1D2707F7-0DE7-4408-9F07-9B46DC427CEC}" presName="tx2" presStyleLbl="revTx" presStyleIdx="8" presStyleCnt="9"/>
      <dgm:spPr/>
      <dgm:t>
        <a:bodyPr/>
        <a:lstStyle/>
        <a:p>
          <a:endParaRPr lang="es-MX"/>
        </a:p>
      </dgm:t>
    </dgm:pt>
    <dgm:pt modelId="{0CB86D87-AB78-403C-AD8E-8CC658DC75B1}" type="pres">
      <dgm:prSet presAssocID="{1D2707F7-0DE7-4408-9F07-9B46DC427CEC}" presName="vert2" presStyleCnt="0"/>
      <dgm:spPr/>
    </dgm:pt>
    <dgm:pt modelId="{2F20C04A-F825-4CB3-AC74-9644EE33BAFE}" type="pres">
      <dgm:prSet presAssocID="{1D2707F7-0DE7-4408-9F07-9B46DC427CEC}" presName="thinLine2b" presStyleLbl="callout" presStyleIdx="7" presStyleCnt="8"/>
      <dgm:spPr/>
    </dgm:pt>
    <dgm:pt modelId="{E995A567-C49B-46AB-AC67-1D42B1230D10}" type="pres">
      <dgm:prSet presAssocID="{1D2707F7-0DE7-4408-9F07-9B46DC427CEC}" presName="vertSpace2b" presStyleCnt="0"/>
      <dgm:spPr/>
    </dgm:pt>
  </dgm:ptLst>
  <dgm:cxnLst>
    <dgm:cxn modelId="{55950CCE-D5ED-41F3-AF62-DC3831078A77}" type="presOf" srcId="{EE7BDA3A-1400-4AF9-8D66-33C8FEED9938}" destId="{5946D44B-7226-4870-9C93-A4D49646815B}" srcOrd="0" destOrd="0" presId="urn:microsoft.com/office/officeart/2008/layout/LinedList"/>
    <dgm:cxn modelId="{C16E0BCB-B3D7-4F27-B604-9285FAF9C4FF}" type="presOf" srcId="{2E7E119D-11BA-47DD-9689-76D21E4B5871}" destId="{3B79E361-E639-498B-956A-E23023A9534C}" srcOrd="0" destOrd="0" presId="urn:microsoft.com/office/officeart/2008/layout/LinedList"/>
    <dgm:cxn modelId="{1AD78978-459F-4AF9-BDB8-BE0013828B3A}" srcId="{47760856-A0BA-42E2-925E-F841A8F87DCE}" destId="{3728B177-9F7D-410D-8016-6F660AC5F02B}" srcOrd="1" destOrd="0" parTransId="{C0BAC8DF-7D48-40BD-8F88-59164C325D35}" sibTransId="{EB9A03C1-8D12-40BF-BEB5-584BD54E0839}"/>
    <dgm:cxn modelId="{81A5BA60-DCED-49D6-92E3-B7E67E06D91F}" type="presOf" srcId="{4D8123B8-9BDD-497A-950E-A8A07FC1932C}" destId="{0BA3CEE7-1607-4F5E-A265-CC056EECE0D4}" srcOrd="0" destOrd="0" presId="urn:microsoft.com/office/officeart/2008/layout/LinedList"/>
    <dgm:cxn modelId="{801A1E0A-CBA3-4054-A612-861E804CB905}" srcId="{47760856-A0BA-42E2-925E-F841A8F87DCE}" destId="{1D2707F7-0DE7-4408-9F07-9B46DC427CEC}" srcOrd="7" destOrd="0" parTransId="{A9645AE1-D359-4ADF-83E4-E10115BCE654}" sibTransId="{084EB605-8DC7-4829-B193-8A29A875567A}"/>
    <dgm:cxn modelId="{DC831919-A351-4D9B-9708-9B370876D0A1}" srcId="{47760856-A0BA-42E2-925E-F841A8F87DCE}" destId="{36DA0536-CC14-4DA7-89D2-DF7E5C32B49E}" srcOrd="0" destOrd="0" parTransId="{3EDAACF7-860C-417C-AB85-FFC0FC77716D}" sibTransId="{6C158995-7D0B-4321-9BB4-61F0A09C3117}"/>
    <dgm:cxn modelId="{DA2CEE5E-9AA9-467E-A388-07706A25447A}" srcId="{47760856-A0BA-42E2-925E-F841A8F87DCE}" destId="{EE7BDA3A-1400-4AF9-8D66-33C8FEED9938}" srcOrd="6" destOrd="0" parTransId="{3CF015DE-978B-4A91-9692-134D2A745603}" sibTransId="{D5F32E95-EFCC-4039-BDA2-CBD3898DBA64}"/>
    <dgm:cxn modelId="{5A786FA0-6966-4B42-9B7B-FDCB13DA10EB}" type="presOf" srcId="{1D2707F7-0DE7-4408-9F07-9B46DC427CEC}" destId="{2EF40EFB-B07A-4675-981E-9BECBB1B81E2}" srcOrd="0" destOrd="0" presId="urn:microsoft.com/office/officeart/2008/layout/LinedList"/>
    <dgm:cxn modelId="{1B995CC5-66AF-4D42-A2A7-4655E2C9BE99}" type="presOf" srcId="{36DA0536-CC14-4DA7-89D2-DF7E5C32B49E}" destId="{DA25068F-BA6C-4728-994A-45D2342B8B30}" srcOrd="0" destOrd="0" presId="urn:microsoft.com/office/officeart/2008/layout/LinedList"/>
    <dgm:cxn modelId="{54D26D09-8AAA-48DF-9E32-E67620ADA9D7}" srcId="{605198B1-99F2-4EBD-9CD5-4B8BBA6C13A4}" destId="{47760856-A0BA-42E2-925E-F841A8F87DCE}" srcOrd="0" destOrd="0" parTransId="{1543308B-1AE4-42CB-9AF1-DD99124159C1}" sibTransId="{266C66C8-9CC4-42DD-85E8-C78D34EC29F8}"/>
    <dgm:cxn modelId="{777A4B61-D554-4A21-9561-FCE063C89506}" srcId="{47760856-A0BA-42E2-925E-F841A8F87DCE}" destId="{4D8123B8-9BDD-497A-950E-A8A07FC1932C}" srcOrd="4" destOrd="0" parTransId="{F0108451-1947-4CF3-8F64-C8CAD660BE9A}" sibTransId="{501799F4-D787-49B8-9B06-B6DDA6734FB4}"/>
    <dgm:cxn modelId="{2FB8AAE4-575B-400B-BCB9-1BA0D480C931}" srcId="{47760856-A0BA-42E2-925E-F841A8F87DCE}" destId="{2E7E119D-11BA-47DD-9689-76D21E4B5871}" srcOrd="5" destOrd="0" parTransId="{45805552-A9E5-402C-BA40-8970FC4A1119}" sibTransId="{1032B35E-CC66-4C89-BD52-3CBD68449C02}"/>
    <dgm:cxn modelId="{F7012F7C-7178-4A58-BBDE-3F136C3F17F1}" type="presOf" srcId="{FD02C901-6F98-4C9A-AE48-5FF1D7066153}" destId="{34EF21FC-DA88-4849-A752-107A1136B152}" srcOrd="0" destOrd="0" presId="urn:microsoft.com/office/officeart/2008/layout/LinedList"/>
    <dgm:cxn modelId="{793E4409-6CE3-4EF7-8782-3A97BAB3A34F}" srcId="{47760856-A0BA-42E2-925E-F841A8F87DCE}" destId="{8E913851-EBAF-414F-B13B-4B1F0A55BD46}" srcOrd="3" destOrd="0" parTransId="{02008D62-37DD-4950-BE56-396FDEBBBF59}" sibTransId="{4E900877-A87F-407F-B088-E985DDFFDF0E}"/>
    <dgm:cxn modelId="{3D9FB735-452F-45FC-8A25-F11AC7229A85}" type="presOf" srcId="{605198B1-99F2-4EBD-9CD5-4B8BBA6C13A4}" destId="{C724FCA3-A81A-4D76-8B24-BCB176DCD510}" srcOrd="0" destOrd="0" presId="urn:microsoft.com/office/officeart/2008/layout/LinedList"/>
    <dgm:cxn modelId="{4D2384F2-0D9F-499A-A063-873BAB7F5F4C}" type="presOf" srcId="{8E913851-EBAF-414F-B13B-4B1F0A55BD46}" destId="{EC985418-F765-464F-B04C-676ED05210F2}" srcOrd="0" destOrd="0" presId="urn:microsoft.com/office/officeart/2008/layout/LinedList"/>
    <dgm:cxn modelId="{82F3C55F-2D5B-435D-93C3-1482C4743D34}" srcId="{47760856-A0BA-42E2-925E-F841A8F87DCE}" destId="{FD02C901-6F98-4C9A-AE48-5FF1D7066153}" srcOrd="2" destOrd="0" parTransId="{05283B0D-BB04-4F26-A89C-9B5B890B26BA}" sibTransId="{7420C1BC-772F-4B7D-8E5D-A5BF58F8C4A9}"/>
    <dgm:cxn modelId="{CA7E6424-7E2F-4FF3-B17B-CF43DEA72409}" type="presOf" srcId="{3728B177-9F7D-410D-8016-6F660AC5F02B}" destId="{EF943DBB-5891-40DD-9D26-CE75E177B089}" srcOrd="0" destOrd="0" presId="urn:microsoft.com/office/officeart/2008/layout/LinedList"/>
    <dgm:cxn modelId="{9A033F98-9CB0-4300-8CA9-D234BDA6D54F}" type="presOf" srcId="{47760856-A0BA-42E2-925E-F841A8F87DCE}" destId="{5DF9A592-0493-4F7F-8699-1C90F2BC9DB5}" srcOrd="0" destOrd="0" presId="urn:microsoft.com/office/officeart/2008/layout/LinedList"/>
    <dgm:cxn modelId="{829311C1-3F86-4ABB-8ADC-14CBC09A52DA}" type="presParOf" srcId="{C724FCA3-A81A-4D76-8B24-BCB176DCD510}" destId="{3999F692-A538-41D4-9A33-54C5B3AEF50B}" srcOrd="0" destOrd="0" presId="urn:microsoft.com/office/officeart/2008/layout/LinedList"/>
    <dgm:cxn modelId="{3AFBC5E9-D947-46FF-B6E8-28D4D8E9A5F1}" type="presParOf" srcId="{C724FCA3-A81A-4D76-8B24-BCB176DCD510}" destId="{0574CBD1-D4E1-4ED5-B400-65A537EBF1E7}" srcOrd="1" destOrd="0" presId="urn:microsoft.com/office/officeart/2008/layout/LinedList"/>
    <dgm:cxn modelId="{F0EC83A8-3CD0-4069-A97D-05406D620154}" type="presParOf" srcId="{0574CBD1-D4E1-4ED5-B400-65A537EBF1E7}" destId="{5DF9A592-0493-4F7F-8699-1C90F2BC9DB5}" srcOrd="0" destOrd="0" presId="urn:microsoft.com/office/officeart/2008/layout/LinedList"/>
    <dgm:cxn modelId="{472EEE05-B1D2-4F6B-B3DB-154FC276BD73}" type="presParOf" srcId="{0574CBD1-D4E1-4ED5-B400-65A537EBF1E7}" destId="{470D92E2-BCA0-4FFF-A49D-33C320978D62}" srcOrd="1" destOrd="0" presId="urn:microsoft.com/office/officeart/2008/layout/LinedList"/>
    <dgm:cxn modelId="{44DC1661-5E5F-4016-832F-2EFD824D71D7}" type="presParOf" srcId="{470D92E2-BCA0-4FFF-A49D-33C320978D62}" destId="{6C85A675-3152-4C9D-A9AA-3A614FC509F3}" srcOrd="0" destOrd="0" presId="urn:microsoft.com/office/officeart/2008/layout/LinedList"/>
    <dgm:cxn modelId="{F3AB62A2-B34B-4FAA-8678-A842C9922C6C}" type="presParOf" srcId="{470D92E2-BCA0-4FFF-A49D-33C320978D62}" destId="{7CBB473A-89F1-4E6C-8060-0866674C5B44}" srcOrd="1" destOrd="0" presId="urn:microsoft.com/office/officeart/2008/layout/LinedList"/>
    <dgm:cxn modelId="{ECA62EAF-C881-481F-B142-749A93EEBD85}" type="presParOf" srcId="{7CBB473A-89F1-4E6C-8060-0866674C5B44}" destId="{019A1D3F-A0A8-4002-AB8D-2166DD56D1BE}" srcOrd="0" destOrd="0" presId="urn:microsoft.com/office/officeart/2008/layout/LinedList"/>
    <dgm:cxn modelId="{8023EAA8-9772-4A34-AF8C-3A602944F275}" type="presParOf" srcId="{7CBB473A-89F1-4E6C-8060-0866674C5B44}" destId="{DA25068F-BA6C-4728-994A-45D2342B8B30}" srcOrd="1" destOrd="0" presId="urn:microsoft.com/office/officeart/2008/layout/LinedList"/>
    <dgm:cxn modelId="{D8025B00-206C-4BF6-80E5-B5614865FA5A}" type="presParOf" srcId="{7CBB473A-89F1-4E6C-8060-0866674C5B44}" destId="{9B65B99E-1BCD-4639-A0D3-C41553CDB899}" srcOrd="2" destOrd="0" presId="urn:microsoft.com/office/officeart/2008/layout/LinedList"/>
    <dgm:cxn modelId="{0190455D-EA10-4EED-AD40-06B4F50DD2CD}" type="presParOf" srcId="{470D92E2-BCA0-4FFF-A49D-33C320978D62}" destId="{D67063BE-D526-4636-8219-F55C82CD91B0}" srcOrd="2" destOrd="0" presId="urn:microsoft.com/office/officeart/2008/layout/LinedList"/>
    <dgm:cxn modelId="{B40A4CA5-9135-4B6C-B8C4-E68646007503}" type="presParOf" srcId="{470D92E2-BCA0-4FFF-A49D-33C320978D62}" destId="{1E55D89F-89B9-4602-BEB0-B72A5388EC7D}" srcOrd="3" destOrd="0" presId="urn:microsoft.com/office/officeart/2008/layout/LinedList"/>
    <dgm:cxn modelId="{6FDAC78B-D268-4614-812A-6B486A2A36A2}" type="presParOf" srcId="{470D92E2-BCA0-4FFF-A49D-33C320978D62}" destId="{EC2C2061-4AE3-4831-98F6-D39D40D35BDF}" srcOrd="4" destOrd="0" presId="urn:microsoft.com/office/officeart/2008/layout/LinedList"/>
    <dgm:cxn modelId="{115E2603-BE2C-4ECF-930D-3BE303C923D3}" type="presParOf" srcId="{EC2C2061-4AE3-4831-98F6-D39D40D35BDF}" destId="{6104338F-4ACB-41E6-8031-919EE211828B}" srcOrd="0" destOrd="0" presId="urn:microsoft.com/office/officeart/2008/layout/LinedList"/>
    <dgm:cxn modelId="{C40B0BDE-A6E1-4445-AB14-2A0C0EFD61F6}" type="presParOf" srcId="{EC2C2061-4AE3-4831-98F6-D39D40D35BDF}" destId="{EF943DBB-5891-40DD-9D26-CE75E177B089}" srcOrd="1" destOrd="0" presId="urn:microsoft.com/office/officeart/2008/layout/LinedList"/>
    <dgm:cxn modelId="{589BAF84-F7CD-47A7-94C3-9D12BD4A002B}" type="presParOf" srcId="{EC2C2061-4AE3-4831-98F6-D39D40D35BDF}" destId="{CF446A1C-9066-491E-973D-538311DCF36B}" srcOrd="2" destOrd="0" presId="urn:microsoft.com/office/officeart/2008/layout/LinedList"/>
    <dgm:cxn modelId="{917965B3-B31A-4958-9CBF-411B777E2E49}" type="presParOf" srcId="{470D92E2-BCA0-4FFF-A49D-33C320978D62}" destId="{2B94C9B3-CC92-486D-8927-E7582296B821}" srcOrd="5" destOrd="0" presId="urn:microsoft.com/office/officeart/2008/layout/LinedList"/>
    <dgm:cxn modelId="{BC8E9131-B3C9-45C5-9140-84D07CAD675B}" type="presParOf" srcId="{470D92E2-BCA0-4FFF-A49D-33C320978D62}" destId="{933BF5B1-1EDB-4012-BA71-AD33CF890325}" srcOrd="6" destOrd="0" presId="urn:microsoft.com/office/officeart/2008/layout/LinedList"/>
    <dgm:cxn modelId="{27C8F9B2-80B4-48EE-8D12-65D680BFFDF2}" type="presParOf" srcId="{470D92E2-BCA0-4FFF-A49D-33C320978D62}" destId="{B53B052C-C6E7-415D-90DD-A1FC6AB29F5B}" srcOrd="7" destOrd="0" presId="urn:microsoft.com/office/officeart/2008/layout/LinedList"/>
    <dgm:cxn modelId="{02179AFC-474B-44FE-A849-E6626A37AB57}" type="presParOf" srcId="{B53B052C-C6E7-415D-90DD-A1FC6AB29F5B}" destId="{5DE30732-F8BE-4080-8754-84AD6F57FAB1}" srcOrd="0" destOrd="0" presId="urn:microsoft.com/office/officeart/2008/layout/LinedList"/>
    <dgm:cxn modelId="{BE5B7F95-6C83-48BB-924C-E3AA79F236FB}" type="presParOf" srcId="{B53B052C-C6E7-415D-90DD-A1FC6AB29F5B}" destId="{34EF21FC-DA88-4849-A752-107A1136B152}" srcOrd="1" destOrd="0" presId="urn:microsoft.com/office/officeart/2008/layout/LinedList"/>
    <dgm:cxn modelId="{5CBF88FC-59B7-4EB2-87FE-8C07FFE4C08D}" type="presParOf" srcId="{B53B052C-C6E7-415D-90DD-A1FC6AB29F5B}" destId="{567AC718-2A31-4974-A170-20A805E638A2}" srcOrd="2" destOrd="0" presId="urn:microsoft.com/office/officeart/2008/layout/LinedList"/>
    <dgm:cxn modelId="{8262268E-4AE8-42B9-A98D-D3BFA0AE549F}" type="presParOf" srcId="{470D92E2-BCA0-4FFF-A49D-33C320978D62}" destId="{4DE2C05E-C19C-4D73-B769-946C1B11E649}" srcOrd="8" destOrd="0" presId="urn:microsoft.com/office/officeart/2008/layout/LinedList"/>
    <dgm:cxn modelId="{2777B477-7956-41A8-83F8-091CA522882B}" type="presParOf" srcId="{470D92E2-BCA0-4FFF-A49D-33C320978D62}" destId="{01A572C0-1E2B-4EC7-8D17-79941A9E50AC}" srcOrd="9" destOrd="0" presId="urn:microsoft.com/office/officeart/2008/layout/LinedList"/>
    <dgm:cxn modelId="{4721ABFB-ED46-4459-BE20-B76E74F887B8}" type="presParOf" srcId="{470D92E2-BCA0-4FFF-A49D-33C320978D62}" destId="{FF2AF638-9697-42C1-A093-505DE5E1BB4F}" srcOrd="10" destOrd="0" presId="urn:microsoft.com/office/officeart/2008/layout/LinedList"/>
    <dgm:cxn modelId="{D0F54E49-7094-41F6-803A-03EB37181444}" type="presParOf" srcId="{FF2AF638-9697-42C1-A093-505DE5E1BB4F}" destId="{E36C6121-5E82-4C35-9117-0C2114218131}" srcOrd="0" destOrd="0" presId="urn:microsoft.com/office/officeart/2008/layout/LinedList"/>
    <dgm:cxn modelId="{3FF589CA-5F7A-476E-B71E-46D4C183D3AE}" type="presParOf" srcId="{FF2AF638-9697-42C1-A093-505DE5E1BB4F}" destId="{EC985418-F765-464F-B04C-676ED05210F2}" srcOrd="1" destOrd="0" presId="urn:microsoft.com/office/officeart/2008/layout/LinedList"/>
    <dgm:cxn modelId="{392A64D3-19B9-4995-8B6F-2D5BEF08C619}" type="presParOf" srcId="{FF2AF638-9697-42C1-A093-505DE5E1BB4F}" destId="{DFF41F63-82F9-4B2E-BCFC-58AC747D47F3}" srcOrd="2" destOrd="0" presId="urn:microsoft.com/office/officeart/2008/layout/LinedList"/>
    <dgm:cxn modelId="{7118C12C-9512-464D-9A9F-839CF29A6734}" type="presParOf" srcId="{470D92E2-BCA0-4FFF-A49D-33C320978D62}" destId="{C6234BF2-60EC-4704-A6F9-9844481C2321}" srcOrd="11" destOrd="0" presId="urn:microsoft.com/office/officeart/2008/layout/LinedList"/>
    <dgm:cxn modelId="{D0BA6354-F2BA-4C1A-93EA-13FFBC21603C}" type="presParOf" srcId="{470D92E2-BCA0-4FFF-A49D-33C320978D62}" destId="{335AB886-7618-4D2B-A364-BF39BA5397BF}" srcOrd="12" destOrd="0" presId="urn:microsoft.com/office/officeart/2008/layout/LinedList"/>
    <dgm:cxn modelId="{63E0B260-9AF0-4E9F-84B8-5C13EB8314F0}" type="presParOf" srcId="{470D92E2-BCA0-4FFF-A49D-33C320978D62}" destId="{96D41E69-267C-4A43-8829-D9789188ACFB}" srcOrd="13" destOrd="0" presId="urn:microsoft.com/office/officeart/2008/layout/LinedList"/>
    <dgm:cxn modelId="{D9E0440C-4509-4F6D-AAF0-8FAE4EF29866}" type="presParOf" srcId="{96D41E69-267C-4A43-8829-D9789188ACFB}" destId="{ED1F944A-8D7F-493E-AC75-372A0A6FCF03}" srcOrd="0" destOrd="0" presId="urn:microsoft.com/office/officeart/2008/layout/LinedList"/>
    <dgm:cxn modelId="{EE786AA1-F497-45ED-974D-53628AC0A45E}" type="presParOf" srcId="{96D41E69-267C-4A43-8829-D9789188ACFB}" destId="{0BA3CEE7-1607-4F5E-A265-CC056EECE0D4}" srcOrd="1" destOrd="0" presId="urn:microsoft.com/office/officeart/2008/layout/LinedList"/>
    <dgm:cxn modelId="{D76BB514-8657-432E-8BAB-F40F10C39DB3}" type="presParOf" srcId="{96D41E69-267C-4A43-8829-D9789188ACFB}" destId="{70007B24-012E-454C-81B0-6418FBE20540}" srcOrd="2" destOrd="0" presId="urn:microsoft.com/office/officeart/2008/layout/LinedList"/>
    <dgm:cxn modelId="{274B65F0-8668-45D9-A649-427CBD2CA538}" type="presParOf" srcId="{470D92E2-BCA0-4FFF-A49D-33C320978D62}" destId="{6A35FF88-45FD-4465-A42C-E4B8435F4E6E}" srcOrd="14" destOrd="0" presId="urn:microsoft.com/office/officeart/2008/layout/LinedList"/>
    <dgm:cxn modelId="{90C37851-DA32-4167-9D9F-8B34EB332397}" type="presParOf" srcId="{470D92E2-BCA0-4FFF-A49D-33C320978D62}" destId="{D9FE0B0C-50D5-443B-8DB2-580CB1E1743A}" srcOrd="15" destOrd="0" presId="urn:microsoft.com/office/officeart/2008/layout/LinedList"/>
    <dgm:cxn modelId="{24C1D072-9949-4CF3-A152-BA410FEBFB7F}" type="presParOf" srcId="{470D92E2-BCA0-4FFF-A49D-33C320978D62}" destId="{1BFF44C9-A175-44D3-BDDC-9595B0D0F8EE}" srcOrd="16" destOrd="0" presId="urn:microsoft.com/office/officeart/2008/layout/LinedList"/>
    <dgm:cxn modelId="{7EADF342-D8FF-4245-8CBB-E7D42058B1A3}" type="presParOf" srcId="{1BFF44C9-A175-44D3-BDDC-9595B0D0F8EE}" destId="{A8C79554-7227-48A9-8475-E945BCB222AC}" srcOrd="0" destOrd="0" presId="urn:microsoft.com/office/officeart/2008/layout/LinedList"/>
    <dgm:cxn modelId="{FC339E76-71C9-44F4-B085-57598488506E}" type="presParOf" srcId="{1BFF44C9-A175-44D3-BDDC-9595B0D0F8EE}" destId="{3B79E361-E639-498B-956A-E23023A9534C}" srcOrd="1" destOrd="0" presId="urn:microsoft.com/office/officeart/2008/layout/LinedList"/>
    <dgm:cxn modelId="{E7B754D7-2679-423F-8749-F61D760BBBA9}" type="presParOf" srcId="{1BFF44C9-A175-44D3-BDDC-9595B0D0F8EE}" destId="{8A4933C5-E7DB-4D4E-B024-88766E23AC67}" srcOrd="2" destOrd="0" presId="urn:microsoft.com/office/officeart/2008/layout/LinedList"/>
    <dgm:cxn modelId="{F2E9073C-6038-4CBF-8D4A-127C09E6DB28}" type="presParOf" srcId="{470D92E2-BCA0-4FFF-A49D-33C320978D62}" destId="{2D75D7B9-1F7F-46AE-834E-1EB1D2EB87CC}" srcOrd="17" destOrd="0" presId="urn:microsoft.com/office/officeart/2008/layout/LinedList"/>
    <dgm:cxn modelId="{2F903146-F29C-4DBE-83A1-0DDB015155C7}" type="presParOf" srcId="{470D92E2-BCA0-4FFF-A49D-33C320978D62}" destId="{0648E4B5-3838-4D33-BEC1-4BB8FF944DF1}" srcOrd="18" destOrd="0" presId="urn:microsoft.com/office/officeart/2008/layout/LinedList"/>
    <dgm:cxn modelId="{72F5F4F8-8107-4059-AD51-688E3E0921D8}" type="presParOf" srcId="{470D92E2-BCA0-4FFF-A49D-33C320978D62}" destId="{113902DF-1201-4F96-97AD-8839F45D495C}" srcOrd="19" destOrd="0" presId="urn:microsoft.com/office/officeart/2008/layout/LinedList"/>
    <dgm:cxn modelId="{5BF1A24E-F1A7-4FBF-B162-58774045E487}" type="presParOf" srcId="{113902DF-1201-4F96-97AD-8839F45D495C}" destId="{E518DDA9-334B-405E-ACBC-BC55731D7604}" srcOrd="0" destOrd="0" presId="urn:microsoft.com/office/officeart/2008/layout/LinedList"/>
    <dgm:cxn modelId="{70799E1C-E695-42FC-8792-CABE94DCC66C}" type="presParOf" srcId="{113902DF-1201-4F96-97AD-8839F45D495C}" destId="{5946D44B-7226-4870-9C93-A4D49646815B}" srcOrd="1" destOrd="0" presId="urn:microsoft.com/office/officeart/2008/layout/LinedList"/>
    <dgm:cxn modelId="{BCE6D780-ED28-49B2-B948-723212C958D4}" type="presParOf" srcId="{113902DF-1201-4F96-97AD-8839F45D495C}" destId="{760CD3AB-4C6E-4A4B-8F5D-6C8825A1762F}" srcOrd="2" destOrd="0" presId="urn:microsoft.com/office/officeart/2008/layout/LinedList"/>
    <dgm:cxn modelId="{2CD19437-0E18-45CD-9C74-E734A7F0D058}" type="presParOf" srcId="{470D92E2-BCA0-4FFF-A49D-33C320978D62}" destId="{C33D39E6-174D-420C-8C73-935542C67348}" srcOrd="20" destOrd="0" presId="urn:microsoft.com/office/officeart/2008/layout/LinedList"/>
    <dgm:cxn modelId="{CC420196-29EA-4FC4-99A4-85880D4345A2}" type="presParOf" srcId="{470D92E2-BCA0-4FFF-A49D-33C320978D62}" destId="{973DB03C-DC5B-4D20-895C-E4D4D1A406F4}" srcOrd="21" destOrd="0" presId="urn:microsoft.com/office/officeart/2008/layout/LinedList"/>
    <dgm:cxn modelId="{1FB26ACD-BA52-44B4-B0A6-E5E6C7856E62}" type="presParOf" srcId="{470D92E2-BCA0-4FFF-A49D-33C320978D62}" destId="{08A4FE02-CF72-46FD-9237-D64DFBF81DE4}" srcOrd="22" destOrd="0" presId="urn:microsoft.com/office/officeart/2008/layout/LinedList"/>
    <dgm:cxn modelId="{DD5CCB21-51D4-4B77-8C96-669A8D97637B}" type="presParOf" srcId="{08A4FE02-CF72-46FD-9237-D64DFBF81DE4}" destId="{8805A03D-14D1-4FC2-8540-DA5E459D968A}" srcOrd="0" destOrd="0" presId="urn:microsoft.com/office/officeart/2008/layout/LinedList"/>
    <dgm:cxn modelId="{2CA718B2-426A-4085-BC04-F014BCE7519F}" type="presParOf" srcId="{08A4FE02-CF72-46FD-9237-D64DFBF81DE4}" destId="{2EF40EFB-B07A-4675-981E-9BECBB1B81E2}" srcOrd="1" destOrd="0" presId="urn:microsoft.com/office/officeart/2008/layout/LinedList"/>
    <dgm:cxn modelId="{4FC028B8-3DE4-4F70-9B4D-442E83878D01}" type="presParOf" srcId="{08A4FE02-CF72-46FD-9237-D64DFBF81DE4}" destId="{0CB86D87-AB78-403C-AD8E-8CC658DC75B1}" srcOrd="2" destOrd="0" presId="urn:microsoft.com/office/officeart/2008/layout/LinedList"/>
    <dgm:cxn modelId="{E6CC0593-D197-433B-ADEF-95E008B9B944}" type="presParOf" srcId="{470D92E2-BCA0-4FFF-A49D-33C320978D62}" destId="{2F20C04A-F825-4CB3-AC74-9644EE33BAFE}" srcOrd="23" destOrd="0" presId="urn:microsoft.com/office/officeart/2008/layout/LinedList"/>
    <dgm:cxn modelId="{DE6BD7B9-A246-482D-80D0-BB9130FD77BB}" type="presParOf" srcId="{470D92E2-BCA0-4FFF-A49D-33C320978D62}" destId="{E995A567-C49B-46AB-AC67-1D42B1230D10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70F802-DF5A-4CAC-830B-F2DE6827962D}" type="doc">
      <dgm:prSet loTypeId="urn:microsoft.com/office/officeart/2009/3/layout/FramedTextPicture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EB8F08-9D35-4FFA-A3CC-8B3330FE3025}">
      <dgm:prSet phldrT="[Texto]"/>
      <dgm:spPr/>
      <dgm:t>
        <a:bodyPr/>
        <a:lstStyle/>
        <a:p>
          <a:r>
            <a:rPr lang="es-MX" dirty="0" smtClean="0"/>
            <a:t>Consiste en registrar las operaciones de mercancías del tal manera que se pueda conocer en cualquier momento el valor del inventario final, el costo de lo vendido y la utilidad o pérdida bruta.</a:t>
          </a:r>
          <a:endParaRPr lang="es-MX" dirty="0"/>
        </a:p>
      </dgm:t>
    </dgm:pt>
    <dgm:pt modelId="{7ECDF1F2-4399-4E88-A3FF-DADD0B63E4B9}" type="parTrans" cxnId="{81B9AC51-1F33-42CE-9D6D-BB8B32AC42D0}">
      <dgm:prSet/>
      <dgm:spPr/>
      <dgm:t>
        <a:bodyPr/>
        <a:lstStyle/>
        <a:p>
          <a:endParaRPr lang="es-MX"/>
        </a:p>
      </dgm:t>
    </dgm:pt>
    <dgm:pt modelId="{2BB98973-A638-47C5-A21D-6AEDDEAC07AA}" type="sibTrans" cxnId="{81B9AC51-1F33-42CE-9D6D-BB8B32AC42D0}">
      <dgm:prSet/>
      <dgm:spPr/>
      <dgm:t>
        <a:bodyPr/>
        <a:lstStyle/>
        <a:p>
          <a:endParaRPr lang="es-MX"/>
        </a:p>
      </dgm:t>
    </dgm:pt>
    <dgm:pt modelId="{255FD9B6-FA61-4D35-BCAC-96B211F9E2DC}" type="pres">
      <dgm:prSet presAssocID="{8B70F802-DF5A-4CAC-830B-F2DE6827962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12B7426-2B09-455B-A0BC-6F826580F5BC}" type="pres">
      <dgm:prSet presAssocID="{68EB8F08-9D35-4FFA-A3CC-8B3330FE3025}" presName="composite" presStyleCnt="0">
        <dgm:presLayoutVars>
          <dgm:chMax/>
          <dgm:chPref/>
        </dgm:presLayoutVars>
      </dgm:prSet>
      <dgm:spPr/>
    </dgm:pt>
    <dgm:pt modelId="{78A8B667-6544-4035-A3EC-D2371BA30B78}" type="pres">
      <dgm:prSet presAssocID="{68EB8F08-9D35-4FFA-A3CC-8B3330FE3025}" presName="Image" presStyleLbl="bgImgPlace1" presStyleIdx="0" presStyleCnt="1" custFlipVert="1" custScaleX="4931" custScaleY="306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s-MX"/>
        </a:p>
      </dgm:t>
    </dgm:pt>
    <dgm:pt modelId="{39EFB56F-A50C-4CD9-A285-4C3628F021AA}" type="pres">
      <dgm:prSet presAssocID="{68EB8F08-9D35-4FFA-A3CC-8B3330FE3025}" presName="ParentText" presStyleLbl="revTx" presStyleIdx="0" presStyleCnt="1" custScaleX="212498" custScaleY="1209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495FB3-E55E-44FF-BEBB-80B001264492}" type="pres">
      <dgm:prSet presAssocID="{68EB8F08-9D35-4FFA-A3CC-8B3330FE3025}" presName="tlFrame" presStyleLbl="node1" presStyleIdx="0" presStyleCnt="4" custLinFactX="-99727" custLinFactNeighborX="-100000" custLinFactNeighborY="3746"/>
      <dgm:spPr/>
    </dgm:pt>
    <dgm:pt modelId="{79D11816-ACA7-465D-8E0A-9129DE962B62}" type="pres">
      <dgm:prSet presAssocID="{68EB8F08-9D35-4FFA-A3CC-8B3330FE3025}" presName="trFrame" presStyleLbl="node1" presStyleIdx="1" presStyleCnt="4" custLinFactX="83054" custLinFactNeighborX="100000" custLinFactNeighborY="-3746"/>
      <dgm:spPr/>
    </dgm:pt>
    <dgm:pt modelId="{C384C76E-6DE2-45DC-A22D-F1E0779B29B6}" type="pres">
      <dgm:prSet presAssocID="{68EB8F08-9D35-4FFA-A3CC-8B3330FE3025}" presName="blFrame" presStyleLbl="node1" presStyleIdx="2" presStyleCnt="4" custLinFactX="-99727" custLinFactNeighborX="-100000" custLinFactNeighborY="3746"/>
      <dgm:spPr/>
    </dgm:pt>
    <dgm:pt modelId="{F50BCBBD-13F9-49F9-A0B8-8B0948D9F3A7}" type="pres">
      <dgm:prSet presAssocID="{68EB8F08-9D35-4FFA-A3CC-8B3330FE3025}" presName="brFrame" presStyleLbl="node1" presStyleIdx="3" presStyleCnt="4" custLinFactX="77989" custLinFactNeighborX="100000" custLinFactNeighborY="-11238"/>
      <dgm:spPr/>
    </dgm:pt>
  </dgm:ptLst>
  <dgm:cxnLst>
    <dgm:cxn modelId="{81B9AC51-1F33-42CE-9D6D-BB8B32AC42D0}" srcId="{8B70F802-DF5A-4CAC-830B-F2DE6827962D}" destId="{68EB8F08-9D35-4FFA-A3CC-8B3330FE3025}" srcOrd="0" destOrd="0" parTransId="{7ECDF1F2-4399-4E88-A3FF-DADD0B63E4B9}" sibTransId="{2BB98973-A638-47C5-A21D-6AEDDEAC07AA}"/>
    <dgm:cxn modelId="{7096284B-3F9B-4F6E-8B90-B29409C25011}" type="presOf" srcId="{8B70F802-DF5A-4CAC-830B-F2DE6827962D}" destId="{255FD9B6-FA61-4D35-BCAC-96B211F9E2DC}" srcOrd="0" destOrd="0" presId="urn:microsoft.com/office/officeart/2009/3/layout/FramedTextPicture"/>
    <dgm:cxn modelId="{DE41F7E8-E5A8-49B3-B164-4C8B824D3811}" type="presOf" srcId="{68EB8F08-9D35-4FFA-A3CC-8B3330FE3025}" destId="{39EFB56F-A50C-4CD9-A285-4C3628F021AA}" srcOrd="0" destOrd="0" presId="urn:microsoft.com/office/officeart/2009/3/layout/FramedTextPicture"/>
    <dgm:cxn modelId="{93FA2A71-AD95-46EA-AEEB-F3403C3D24A5}" type="presParOf" srcId="{255FD9B6-FA61-4D35-BCAC-96B211F9E2DC}" destId="{A12B7426-2B09-455B-A0BC-6F826580F5BC}" srcOrd="0" destOrd="0" presId="urn:microsoft.com/office/officeart/2009/3/layout/FramedTextPicture"/>
    <dgm:cxn modelId="{7591A6A0-4FBC-491D-80EA-1AD3D76A163D}" type="presParOf" srcId="{A12B7426-2B09-455B-A0BC-6F826580F5BC}" destId="{78A8B667-6544-4035-A3EC-D2371BA30B78}" srcOrd="0" destOrd="0" presId="urn:microsoft.com/office/officeart/2009/3/layout/FramedTextPicture"/>
    <dgm:cxn modelId="{3C8C6A49-2A3E-44E7-ABDA-927D36C6C933}" type="presParOf" srcId="{A12B7426-2B09-455B-A0BC-6F826580F5BC}" destId="{39EFB56F-A50C-4CD9-A285-4C3628F021AA}" srcOrd="1" destOrd="0" presId="urn:microsoft.com/office/officeart/2009/3/layout/FramedTextPicture"/>
    <dgm:cxn modelId="{40ED2B5C-86A9-46D7-8597-9789C5CB1470}" type="presParOf" srcId="{A12B7426-2B09-455B-A0BC-6F826580F5BC}" destId="{A1495FB3-E55E-44FF-BEBB-80B001264492}" srcOrd="2" destOrd="0" presId="urn:microsoft.com/office/officeart/2009/3/layout/FramedTextPicture"/>
    <dgm:cxn modelId="{86D94FD3-8D0E-4A4B-9F8E-8EDB910A61F4}" type="presParOf" srcId="{A12B7426-2B09-455B-A0BC-6F826580F5BC}" destId="{79D11816-ACA7-465D-8E0A-9129DE962B62}" srcOrd="3" destOrd="0" presId="urn:microsoft.com/office/officeart/2009/3/layout/FramedTextPicture"/>
    <dgm:cxn modelId="{82B016FB-375E-4BAE-9034-EB13A18AB5C9}" type="presParOf" srcId="{A12B7426-2B09-455B-A0BC-6F826580F5BC}" destId="{C384C76E-6DE2-45DC-A22D-F1E0779B29B6}" srcOrd="4" destOrd="0" presId="urn:microsoft.com/office/officeart/2009/3/layout/FramedTextPicture"/>
    <dgm:cxn modelId="{919BFF6C-523B-441F-BAB9-191AEE0BA3D7}" type="presParOf" srcId="{A12B7426-2B09-455B-A0BC-6F826580F5BC}" destId="{F50BCBBD-13F9-49F9-A0B8-8B0948D9F3A7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8B667-6544-4035-A3EC-D2371BA30B78}">
      <dsp:nvSpPr>
        <dsp:cNvPr id="0" name=""/>
        <dsp:cNvSpPr/>
      </dsp:nvSpPr>
      <dsp:spPr>
        <a:xfrm>
          <a:off x="0" y="23962"/>
          <a:ext cx="2350617" cy="15670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FB56F-A50C-4CD9-A285-4C3628F021AA}">
      <dsp:nvSpPr>
        <dsp:cNvPr id="0" name=""/>
        <dsp:cNvSpPr/>
      </dsp:nvSpPr>
      <dsp:spPr>
        <a:xfrm>
          <a:off x="2448763" y="1689027"/>
          <a:ext cx="3330244" cy="205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Identificar los procedimientos o métodos de registro de mercancías, realizando los ajustes para determinar utilidad o pérdida del ejercicio.</a:t>
          </a:r>
          <a:endParaRPr lang="es-MX" sz="2200" kern="1200" dirty="0"/>
        </a:p>
      </dsp:txBody>
      <dsp:txXfrm>
        <a:off x="2448763" y="1689027"/>
        <a:ext cx="3330244" cy="2057033"/>
      </dsp:txXfrm>
    </dsp:sp>
    <dsp:sp modelId="{A1495FB3-E55E-44FF-BEBB-80B001264492}">
      <dsp:nvSpPr>
        <dsp:cNvPr id="0" name=""/>
        <dsp:cNvSpPr/>
      </dsp:nvSpPr>
      <dsp:spPr>
        <a:xfrm>
          <a:off x="2154936" y="1395452"/>
          <a:ext cx="799795" cy="8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11816-ACA7-465D-8E0A-9129DE962B62}">
      <dsp:nvSpPr>
        <dsp:cNvPr id="0" name=""/>
        <dsp:cNvSpPr/>
      </dsp:nvSpPr>
      <dsp:spPr>
        <a:xfrm rot="5400000">
          <a:off x="5296101" y="1395555"/>
          <a:ext cx="800002" cy="79979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4C76E-6DE2-45DC-A22D-F1E0779B29B6}">
      <dsp:nvSpPr>
        <dsp:cNvPr id="0" name=""/>
        <dsp:cNvSpPr/>
      </dsp:nvSpPr>
      <dsp:spPr>
        <a:xfrm rot="16200000">
          <a:off x="2154832" y="3240138"/>
          <a:ext cx="800002" cy="79979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BCBBD-13F9-49F9-A0B8-8B0948D9F3A7}">
      <dsp:nvSpPr>
        <dsp:cNvPr id="0" name=""/>
        <dsp:cNvSpPr/>
      </dsp:nvSpPr>
      <dsp:spPr>
        <a:xfrm rot="10800000">
          <a:off x="5296204" y="3240035"/>
          <a:ext cx="799795" cy="8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05A50-F1A0-49F9-A7AB-F3574F27B996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F6707-9DBF-47F6-B120-DFC1DFC66272}">
      <dsp:nvSpPr>
        <dsp:cNvPr id="0" name=""/>
        <dsp:cNvSpPr/>
      </dsp:nvSpPr>
      <dsp:spPr>
        <a:xfrm>
          <a:off x="604289" y="435133"/>
          <a:ext cx="4671407" cy="87026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77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1. Procedimiento global o de mercancías generales</a:t>
          </a:r>
          <a:endParaRPr lang="es-MX" sz="1800" kern="1200" dirty="0"/>
        </a:p>
      </dsp:txBody>
      <dsp:txXfrm>
        <a:off x="604289" y="435133"/>
        <a:ext cx="4671407" cy="870267"/>
      </dsp:txXfrm>
    </dsp:sp>
    <dsp:sp modelId="{83DAA8B2-2A0C-477A-8A06-DCB520518D20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DA9850-397D-4C85-B799-AA6CE8FF8B1B}">
      <dsp:nvSpPr>
        <dsp:cNvPr id="0" name=""/>
        <dsp:cNvSpPr/>
      </dsp:nvSpPr>
      <dsp:spPr>
        <a:xfrm>
          <a:off x="920631" y="1740535"/>
          <a:ext cx="4355065" cy="870267"/>
        </a:xfrm>
        <a:prstGeom prst="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77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2. Procedimiento analítico o pormenorizado</a:t>
          </a:r>
          <a:endParaRPr lang="es-MX" sz="1800" kern="1200" dirty="0"/>
        </a:p>
      </dsp:txBody>
      <dsp:txXfrm>
        <a:off x="920631" y="1740535"/>
        <a:ext cx="4355065" cy="870267"/>
      </dsp:txXfrm>
    </dsp:sp>
    <dsp:sp modelId="{2EFE3D6C-444E-4422-B385-0EEDE96B2A9A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A9561E3-EF36-49A0-B2D3-1805CFFEA900}">
      <dsp:nvSpPr>
        <dsp:cNvPr id="0" name=""/>
        <dsp:cNvSpPr/>
      </dsp:nvSpPr>
      <dsp:spPr>
        <a:xfrm>
          <a:off x="604289" y="3045936"/>
          <a:ext cx="4671407" cy="870267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77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3. Procedimiento de inventarios perpetuos o continuos</a:t>
          </a:r>
          <a:endParaRPr lang="es-MX" sz="1800" kern="1200" dirty="0"/>
        </a:p>
      </dsp:txBody>
      <dsp:txXfrm>
        <a:off x="604289" y="3045936"/>
        <a:ext cx="4671407" cy="870267"/>
      </dsp:txXfrm>
    </dsp:sp>
    <dsp:sp modelId="{52EA2749-0AFF-48A4-91D2-5C82677E8448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8B667-6544-4035-A3EC-D2371BA30B78}">
      <dsp:nvSpPr>
        <dsp:cNvPr id="0" name=""/>
        <dsp:cNvSpPr/>
      </dsp:nvSpPr>
      <dsp:spPr>
        <a:xfrm flipV="1">
          <a:off x="839466" y="356524"/>
          <a:ext cx="108815" cy="450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FB56F-A50C-4CD9-A285-4C3628F021AA}">
      <dsp:nvSpPr>
        <dsp:cNvPr id="0" name=""/>
        <dsp:cNvSpPr/>
      </dsp:nvSpPr>
      <dsp:spPr>
        <a:xfrm>
          <a:off x="330802" y="1206646"/>
          <a:ext cx="6643644" cy="1931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Consiste en registrar las diferentes operaciones de mercancías en una sola cuenta, la cual se abre con el nombre de mercancías generales.</a:t>
          </a:r>
          <a:endParaRPr lang="es-MX" sz="3000" kern="1200" dirty="0"/>
        </a:p>
      </dsp:txBody>
      <dsp:txXfrm>
        <a:off x="330802" y="1206646"/>
        <a:ext cx="6643644" cy="1931153"/>
      </dsp:txXfrm>
    </dsp:sp>
    <dsp:sp modelId="{A1495FB3-E55E-44FF-BEBB-80B001264492}">
      <dsp:nvSpPr>
        <dsp:cNvPr id="0" name=""/>
        <dsp:cNvSpPr/>
      </dsp:nvSpPr>
      <dsp:spPr>
        <a:xfrm>
          <a:off x="313899" y="959170"/>
          <a:ext cx="750851" cy="75104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11816-ACA7-465D-8E0A-9129DE962B62}">
      <dsp:nvSpPr>
        <dsp:cNvPr id="0" name=""/>
        <dsp:cNvSpPr/>
      </dsp:nvSpPr>
      <dsp:spPr>
        <a:xfrm rot="5400000">
          <a:off x="6136958" y="902999"/>
          <a:ext cx="751045" cy="750851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4C76E-6DE2-45DC-A22D-F1E0779B29B6}">
      <dsp:nvSpPr>
        <dsp:cNvPr id="0" name=""/>
        <dsp:cNvSpPr/>
      </dsp:nvSpPr>
      <dsp:spPr>
        <a:xfrm rot="16200000">
          <a:off x="313802" y="2690971"/>
          <a:ext cx="751045" cy="750851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BCBBD-13F9-49F9-A0B8-8B0948D9F3A7}">
      <dsp:nvSpPr>
        <dsp:cNvPr id="0" name=""/>
        <dsp:cNvSpPr/>
      </dsp:nvSpPr>
      <dsp:spPr>
        <a:xfrm rot="10800000">
          <a:off x="6099025" y="2578337"/>
          <a:ext cx="750851" cy="75104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8B667-6544-4035-A3EC-D2371BA30B78}">
      <dsp:nvSpPr>
        <dsp:cNvPr id="0" name=""/>
        <dsp:cNvSpPr/>
      </dsp:nvSpPr>
      <dsp:spPr>
        <a:xfrm flipV="1">
          <a:off x="839466" y="356524"/>
          <a:ext cx="108815" cy="450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FB56F-A50C-4CD9-A285-4C3628F021AA}">
      <dsp:nvSpPr>
        <dsp:cNvPr id="0" name=""/>
        <dsp:cNvSpPr/>
      </dsp:nvSpPr>
      <dsp:spPr>
        <a:xfrm>
          <a:off x="330802" y="1206646"/>
          <a:ext cx="6643644" cy="1931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Consiste en abrir una cuenta especial en el libro mayor para cada uno de los conceptos que forman el movimiento de la cuenta de mercancías generales.</a:t>
          </a:r>
          <a:endParaRPr lang="es-MX" sz="3000" kern="1200" dirty="0"/>
        </a:p>
      </dsp:txBody>
      <dsp:txXfrm>
        <a:off x="330802" y="1206646"/>
        <a:ext cx="6643644" cy="1931153"/>
      </dsp:txXfrm>
    </dsp:sp>
    <dsp:sp modelId="{A1495FB3-E55E-44FF-BEBB-80B001264492}">
      <dsp:nvSpPr>
        <dsp:cNvPr id="0" name=""/>
        <dsp:cNvSpPr/>
      </dsp:nvSpPr>
      <dsp:spPr>
        <a:xfrm>
          <a:off x="313899" y="959170"/>
          <a:ext cx="750851" cy="75104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11816-ACA7-465D-8E0A-9129DE962B62}">
      <dsp:nvSpPr>
        <dsp:cNvPr id="0" name=""/>
        <dsp:cNvSpPr/>
      </dsp:nvSpPr>
      <dsp:spPr>
        <a:xfrm rot="5400000">
          <a:off x="6136958" y="902999"/>
          <a:ext cx="751045" cy="750851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4C76E-6DE2-45DC-A22D-F1E0779B29B6}">
      <dsp:nvSpPr>
        <dsp:cNvPr id="0" name=""/>
        <dsp:cNvSpPr/>
      </dsp:nvSpPr>
      <dsp:spPr>
        <a:xfrm rot="16200000">
          <a:off x="313802" y="2690971"/>
          <a:ext cx="751045" cy="750851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BCBBD-13F9-49F9-A0B8-8B0948D9F3A7}">
      <dsp:nvSpPr>
        <dsp:cNvPr id="0" name=""/>
        <dsp:cNvSpPr/>
      </dsp:nvSpPr>
      <dsp:spPr>
        <a:xfrm rot="10800000">
          <a:off x="6099025" y="2578337"/>
          <a:ext cx="750851" cy="75104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9F692-A538-41D4-9A33-54C5B3AEF50B}">
      <dsp:nvSpPr>
        <dsp:cNvPr id="0" name=""/>
        <dsp:cNvSpPr/>
      </dsp:nvSpPr>
      <dsp:spPr>
        <a:xfrm>
          <a:off x="0" y="0"/>
          <a:ext cx="7886700" cy="0"/>
        </a:xfrm>
        <a:prstGeom prst="lin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DF9A592-0493-4F7F-8699-1C90F2BC9DB5}">
      <dsp:nvSpPr>
        <dsp:cNvPr id="0" name=""/>
        <dsp:cNvSpPr/>
      </dsp:nvSpPr>
      <dsp:spPr>
        <a:xfrm>
          <a:off x="0" y="0"/>
          <a:ext cx="1577340" cy="4351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8 cuentas</a:t>
          </a:r>
          <a:endParaRPr lang="es-MX" sz="2400" kern="1200" dirty="0"/>
        </a:p>
      </dsp:txBody>
      <dsp:txXfrm>
        <a:off x="0" y="0"/>
        <a:ext cx="1577340" cy="4351338"/>
      </dsp:txXfrm>
    </dsp:sp>
    <dsp:sp modelId="{DA25068F-BA6C-4728-994A-45D2342B8B30}">
      <dsp:nvSpPr>
        <dsp:cNvPr id="0" name=""/>
        <dsp:cNvSpPr/>
      </dsp:nvSpPr>
      <dsp:spPr>
        <a:xfrm>
          <a:off x="1695640" y="25735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1. Compras </a:t>
          </a:r>
        </a:p>
      </dsp:txBody>
      <dsp:txXfrm>
        <a:off x="1695640" y="25735"/>
        <a:ext cx="6191059" cy="514702"/>
      </dsp:txXfrm>
    </dsp:sp>
    <dsp:sp modelId="{D67063BE-D526-4636-8219-F55C82CD91B0}">
      <dsp:nvSpPr>
        <dsp:cNvPr id="0" name=""/>
        <dsp:cNvSpPr/>
      </dsp:nvSpPr>
      <dsp:spPr>
        <a:xfrm>
          <a:off x="1577340" y="540438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F943DBB-5891-40DD-9D26-CE75E177B089}">
      <dsp:nvSpPr>
        <dsp:cNvPr id="0" name=""/>
        <dsp:cNvSpPr/>
      </dsp:nvSpPr>
      <dsp:spPr>
        <a:xfrm>
          <a:off x="1695640" y="566173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2. Gastos de compras</a:t>
          </a:r>
          <a:endParaRPr lang="es-MX" sz="2300" kern="1200" dirty="0"/>
        </a:p>
      </dsp:txBody>
      <dsp:txXfrm>
        <a:off x="1695640" y="566173"/>
        <a:ext cx="6191059" cy="514702"/>
      </dsp:txXfrm>
    </dsp:sp>
    <dsp:sp modelId="{2B94C9B3-CC92-486D-8927-E7582296B821}">
      <dsp:nvSpPr>
        <dsp:cNvPr id="0" name=""/>
        <dsp:cNvSpPr/>
      </dsp:nvSpPr>
      <dsp:spPr>
        <a:xfrm>
          <a:off x="1577340" y="1080876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4EF21FC-DA88-4849-A752-107A1136B152}">
      <dsp:nvSpPr>
        <dsp:cNvPr id="0" name=""/>
        <dsp:cNvSpPr/>
      </dsp:nvSpPr>
      <dsp:spPr>
        <a:xfrm>
          <a:off x="1695640" y="1106611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3. Devoluciones sobre compras</a:t>
          </a:r>
          <a:endParaRPr lang="es-MX" sz="2300" kern="1200" dirty="0"/>
        </a:p>
      </dsp:txBody>
      <dsp:txXfrm>
        <a:off x="1695640" y="1106611"/>
        <a:ext cx="6191059" cy="514702"/>
      </dsp:txXfrm>
    </dsp:sp>
    <dsp:sp modelId="{4DE2C05E-C19C-4D73-B769-946C1B11E649}">
      <dsp:nvSpPr>
        <dsp:cNvPr id="0" name=""/>
        <dsp:cNvSpPr/>
      </dsp:nvSpPr>
      <dsp:spPr>
        <a:xfrm>
          <a:off x="1577340" y="1621314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C985418-F765-464F-B04C-676ED05210F2}">
      <dsp:nvSpPr>
        <dsp:cNvPr id="0" name=""/>
        <dsp:cNvSpPr/>
      </dsp:nvSpPr>
      <dsp:spPr>
        <a:xfrm>
          <a:off x="1695640" y="1647049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4. Descuentos o rebajas sobre compras</a:t>
          </a:r>
          <a:endParaRPr lang="es-MX" sz="2300" kern="1200" dirty="0"/>
        </a:p>
      </dsp:txBody>
      <dsp:txXfrm>
        <a:off x="1695640" y="1647049"/>
        <a:ext cx="6191059" cy="514702"/>
      </dsp:txXfrm>
    </dsp:sp>
    <dsp:sp modelId="{C6234BF2-60EC-4704-A6F9-9844481C2321}">
      <dsp:nvSpPr>
        <dsp:cNvPr id="0" name=""/>
        <dsp:cNvSpPr/>
      </dsp:nvSpPr>
      <dsp:spPr>
        <a:xfrm>
          <a:off x="1577340" y="2161752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0BA3CEE7-1607-4F5E-A265-CC056EECE0D4}">
      <dsp:nvSpPr>
        <dsp:cNvPr id="0" name=""/>
        <dsp:cNvSpPr/>
      </dsp:nvSpPr>
      <dsp:spPr>
        <a:xfrm>
          <a:off x="1695640" y="2187487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5. Ventas</a:t>
          </a:r>
          <a:endParaRPr lang="es-MX" sz="2300" kern="1200" dirty="0"/>
        </a:p>
      </dsp:txBody>
      <dsp:txXfrm>
        <a:off x="1695640" y="2187487"/>
        <a:ext cx="6191059" cy="514702"/>
      </dsp:txXfrm>
    </dsp:sp>
    <dsp:sp modelId="{6A35FF88-45FD-4465-A42C-E4B8435F4E6E}">
      <dsp:nvSpPr>
        <dsp:cNvPr id="0" name=""/>
        <dsp:cNvSpPr/>
      </dsp:nvSpPr>
      <dsp:spPr>
        <a:xfrm>
          <a:off x="1577340" y="2702190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B79E361-E639-498B-956A-E23023A9534C}">
      <dsp:nvSpPr>
        <dsp:cNvPr id="0" name=""/>
        <dsp:cNvSpPr/>
      </dsp:nvSpPr>
      <dsp:spPr>
        <a:xfrm>
          <a:off x="1695640" y="2727925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6. Devoluciones sobre ventas</a:t>
          </a:r>
          <a:endParaRPr lang="es-MX" sz="2300" kern="1200" dirty="0"/>
        </a:p>
      </dsp:txBody>
      <dsp:txXfrm>
        <a:off x="1695640" y="2727925"/>
        <a:ext cx="6191059" cy="514702"/>
      </dsp:txXfrm>
    </dsp:sp>
    <dsp:sp modelId="{2D75D7B9-1F7F-46AE-834E-1EB1D2EB87CC}">
      <dsp:nvSpPr>
        <dsp:cNvPr id="0" name=""/>
        <dsp:cNvSpPr/>
      </dsp:nvSpPr>
      <dsp:spPr>
        <a:xfrm>
          <a:off x="1577340" y="3242628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946D44B-7226-4870-9C93-A4D49646815B}">
      <dsp:nvSpPr>
        <dsp:cNvPr id="0" name=""/>
        <dsp:cNvSpPr/>
      </dsp:nvSpPr>
      <dsp:spPr>
        <a:xfrm>
          <a:off x="1695640" y="3268363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7. Descuentos o rebajas sobre ventas</a:t>
          </a:r>
          <a:endParaRPr lang="es-MX" sz="2300" kern="1200" dirty="0"/>
        </a:p>
      </dsp:txBody>
      <dsp:txXfrm>
        <a:off x="1695640" y="3268363"/>
        <a:ext cx="6191059" cy="514702"/>
      </dsp:txXfrm>
    </dsp:sp>
    <dsp:sp modelId="{C33D39E6-174D-420C-8C73-935542C67348}">
      <dsp:nvSpPr>
        <dsp:cNvPr id="0" name=""/>
        <dsp:cNvSpPr/>
      </dsp:nvSpPr>
      <dsp:spPr>
        <a:xfrm>
          <a:off x="1577340" y="3783066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2EF40EFB-B07A-4675-981E-9BECBB1B81E2}">
      <dsp:nvSpPr>
        <dsp:cNvPr id="0" name=""/>
        <dsp:cNvSpPr/>
      </dsp:nvSpPr>
      <dsp:spPr>
        <a:xfrm>
          <a:off x="1695640" y="3808801"/>
          <a:ext cx="6191059" cy="51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8. Inventarios</a:t>
          </a:r>
          <a:endParaRPr lang="es-MX" sz="2300" kern="1200" dirty="0"/>
        </a:p>
      </dsp:txBody>
      <dsp:txXfrm>
        <a:off x="1695640" y="3808801"/>
        <a:ext cx="6191059" cy="514702"/>
      </dsp:txXfrm>
    </dsp:sp>
    <dsp:sp modelId="{2F20C04A-F825-4CB3-AC74-9644EE33BAFE}">
      <dsp:nvSpPr>
        <dsp:cNvPr id="0" name=""/>
        <dsp:cNvSpPr/>
      </dsp:nvSpPr>
      <dsp:spPr>
        <a:xfrm>
          <a:off x="1577340" y="4323504"/>
          <a:ext cx="6309360" cy="0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8B667-6544-4035-A3EC-D2371BA30B78}">
      <dsp:nvSpPr>
        <dsp:cNvPr id="0" name=""/>
        <dsp:cNvSpPr/>
      </dsp:nvSpPr>
      <dsp:spPr>
        <a:xfrm flipV="1">
          <a:off x="839466" y="356524"/>
          <a:ext cx="108815" cy="450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FB56F-A50C-4CD9-A285-4C3628F021AA}">
      <dsp:nvSpPr>
        <dsp:cNvPr id="0" name=""/>
        <dsp:cNvSpPr/>
      </dsp:nvSpPr>
      <dsp:spPr>
        <a:xfrm>
          <a:off x="330802" y="1004840"/>
          <a:ext cx="6643644" cy="2334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Consiste en registrar las operaciones de mercancías del tal manera que se pueda conocer en cualquier momento el valor del inventario final, el costo de lo vendido y la utilidad o pérdida bruta.</a:t>
          </a:r>
          <a:endParaRPr lang="es-MX" sz="3000" kern="1200" dirty="0"/>
        </a:p>
      </dsp:txBody>
      <dsp:txXfrm>
        <a:off x="330802" y="1004840"/>
        <a:ext cx="6643644" cy="2334764"/>
      </dsp:txXfrm>
    </dsp:sp>
    <dsp:sp modelId="{A1495FB3-E55E-44FF-BEBB-80B001264492}">
      <dsp:nvSpPr>
        <dsp:cNvPr id="0" name=""/>
        <dsp:cNvSpPr/>
      </dsp:nvSpPr>
      <dsp:spPr>
        <a:xfrm>
          <a:off x="313899" y="959170"/>
          <a:ext cx="750851" cy="75104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11816-ACA7-465D-8E0A-9129DE962B62}">
      <dsp:nvSpPr>
        <dsp:cNvPr id="0" name=""/>
        <dsp:cNvSpPr/>
      </dsp:nvSpPr>
      <dsp:spPr>
        <a:xfrm rot="5400000">
          <a:off x="6136958" y="902999"/>
          <a:ext cx="751045" cy="750851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4C76E-6DE2-45DC-A22D-F1E0779B29B6}">
      <dsp:nvSpPr>
        <dsp:cNvPr id="0" name=""/>
        <dsp:cNvSpPr/>
      </dsp:nvSpPr>
      <dsp:spPr>
        <a:xfrm rot="16200000">
          <a:off x="313802" y="2690971"/>
          <a:ext cx="751045" cy="750851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BCBBD-13F9-49F9-A0B8-8B0948D9F3A7}">
      <dsp:nvSpPr>
        <dsp:cNvPr id="0" name=""/>
        <dsp:cNvSpPr/>
      </dsp:nvSpPr>
      <dsp:spPr>
        <a:xfrm rot="10800000">
          <a:off x="6099025" y="2578337"/>
          <a:ext cx="750851" cy="751045"/>
        </a:xfrm>
        <a:prstGeom prst="halfFrame">
          <a:avLst>
            <a:gd name="adj1" fmla="val 25770"/>
            <a:gd name="adj2" fmla="val 257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Relationship Id="rId4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C49A2-54EB-4DD9-9D47-ED1EC4C21BB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72C7E-A321-476D-98FE-23D69FCA17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381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2C7E-A321-476D-98FE-23D69FCA179E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8475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2C7E-A321-476D-98FE-23D69FCA179E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1527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2C7E-A321-476D-98FE-23D69FCA179E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820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2C7E-A321-476D-98FE-23D69FCA179E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306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5003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234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37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0627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590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984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080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586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982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79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946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FE7E4-F077-4090-B5EB-2A50C0498AC1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57282-16B6-4985-BACB-A92CC9141B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585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4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Hoja_de_c_lculo_de_Microsoft_Excel2.xlsx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9.emf"/><Relationship Id="rId26" Type="http://schemas.openxmlformats.org/officeDocument/2006/relationships/package" Target="../embeddings/Hoja_de_c_lculo_de_Microsoft_Excel8.xlsx"/><Relationship Id="rId3" Type="http://schemas.openxmlformats.org/officeDocument/2006/relationships/image" Target="../media/image4.jpg"/><Relationship Id="rId21" Type="http://schemas.openxmlformats.org/officeDocument/2006/relationships/image" Target="../media/image10.e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emf"/><Relationship Id="rId17" Type="http://schemas.openxmlformats.org/officeDocument/2006/relationships/package" Target="../embeddings/Hoja_de_c_lculo_de_Microsoft_Excel5.xlsx"/><Relationship Id="rId25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.bin"/><Relationship Id="rId20" Type="http://schemas.openxmlformats.org/officeDocument/2006/relationships/package" Target="../embeddings/Hoja_de_c_lculo_de_Microsoft_Excel6.xlsx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package" Target="../embeddings/Hoja_de_c_lculo_de_Microsoft_Excel3.xlsx"/><Relationship Id="rId24" Type="http://schemas.openxmlformats.org/officeDocument/2006/relationships/image" Target="../media/image11.emf"/><Relationship Id="rId5" Type="http://schemas.openxmlformats.org/officeDocument/2006/relationships/package" Target="../embeddings/Hoja_de_c_lculo_de_Microsoft_Excel1.xlsx"/><Relationship Id="rId15" Type="http://schemas.openxmlformats.org/officeDocument/2006/relationships/image" Target="../media/image8.emf"/><Relationship Id="rId23" Type="http://schemas.openxmlformats.org/officeDocument/2006/relationships/package" Target="../embeddings/Hoja_de_c_lculo_de_Microsoft_Excel7.xlsx"/><Relationship Id="rId10" Type="http://schemas.openxmlformats.org/officeDocument/2006/relationships/oleObject" Target="../embeddings/oleObject3.bin"/><Relationship Id="rId19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emf"/><Relationship Id="rId14" Type="http://schemas.openxmlformats.org/officeDocument/2006/relationships/package" Target="../embeddings/Hoja_de_c_lculo_de_Microsoft_Excel4.xlsx"/><Relationship Id="rId22" Type="http://schemas.openxmlformats.org/officeDocument/2006/relationships/oleObject" Target="../embeddings/oleObject7.bin"/><Relationship Id="rId27" Type="http://schemas.openxmlformats.org/officeDocument/2006/relationships/image" Target="../media/image12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Hoja_de_c_lculo_de_Microsoft_Excel10.xlsx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7.emf"/><Relationship Id="rId3" Type="http://schemas.openxmlformats.org/officeDocument/2006/relationships/image" Target="../media/image4.jpg"/><Relationship Id="rId21" Type="http://schemas.openxmlformats.org/officeDocument/2006/relationships/image" Target="../media/image18.emf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5.emf"/><Relationship Id="rId17" Type="http://schemas.openxmlformats.org/officeDocument/2006/relationships/package" Target="../embeddings/Hoja_de_c_lculo_de_Microsoft_Excel13.xlsx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20" Type="http://schemas.openxmlformats.org/officeDocument/2006/relationships/package" Target="../embeddings/Hoja_de_c_lculo_de_Microsoft_Excel14.xlsx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11" Type="http://schemas.openxmlformats.org/officeDocument/2006/relationships/package" Target="../embeddings/Hoja_de_c_lculo_de_Microsoft_Excel11.xlsx"/><Relationship Id="rId24" Type="http://schemas.openxmlformats.org/officeDocument/2006/relationships/image" Target="../media/image19.emf"/><Relationship Id="rId5" Type="http://schemas.openxmlformats.org/officeDocument/2006/relationships/package" Target="../embeddings/Hoja_de_c_lculo_de_Microsoft_Excel9.xlsx"/><Relationship Id="rId15" Type="http://schemas.openxmlformats.org/officeDocument/2006/relationships/image" Target="../media/image16.emf"/><Relationship Id="rId23" Type="http://schemas.openxmlformats.org/officeDocument/2006/relationships/package" Target="../embeddings/Hoja_de_c_lculo_de_Microsoft_Excel15.xlsx"/><Relationship Id="rId10" Type="http://schemas.openxmlformats.org/officeDocument/2006/relationships/oleObject" Target="../embeddings/oleObject11.bin"/><Relationship Id="rId19" Type="http://schemas.openxmlformats.org/officeDocument/2006/relationships/oleObject" Target="../embeddings/oleObject14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4.emf"/><Relationship Id="rId14" Type="http://schemas.openxmlformats.org/officeDocument/2006/relationships/package" Target="../embeddings/Hoja_de_c_lculo_de_Microsoft_Excel12.xlsx"/><Relationship Id="rId22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Hoja_de_c_lculo_de_Microsoft_Excel17.xlsx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24.emf"/><Relationship Id="rId3" Type="http://schemas.openxmlformats.org/officeDocument/2006/relationships/image" Target="../media/image4.jpg"/><Relationship Id="rId21" Type="http://schemas.openxmlformats.org/officeDocument/2006/relationships/image" Target="../media/image25.emf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2.emf"/><Relationship Id="rId17" Type="http://schemas.openxmlformats.org/officeDocument/2006/relationships/package" Target="../embeddings/Hoja_de_c_lculo_de_Microsoft_Excel20.xlsx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.bin"/><Relationship Id="rId20" Type="http://schemas.openxmlformats.org/officeDocument/2006/relationships/package" Target="../embeddings/Hoja_de_c_lculo_de_Microsoft_Excel21.xlsx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emf"/><Relationship Id="rId11" Type="http://schemas.openxmlformats.org/officeDocument/2006/relationships/package" Target="../embeddings/Hoja_de_c_lculo_de_Microsoft_Excel18.xlsx"/><Relationship Id="rId5" Type="http://schemas.openxmlformats.org/officeDocument/2006/relationships/package" Target="../embeddings/Hoja_de_c_lculo_de_Microsoft_Excel16.xlsx"/><Relationship Id="rId15" Type="http://schemas.openxmlformats.org/officeDocument/2006/relationships/image" Target="../media/image23.emf"/><Relationship Id="rId10" Type="http://schemas.openxmlformats.org/officeDocument/2006/relationships/oleObject" Target="../embeddings/oleObject18.bin"/><Relationship Id="rId19" Type="http://schemas.openxmlformats.org/officeDocument/2006/relationships/oleObject" Target="../embeddings/oleObject21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1.emf"/><Relationship Id="rId14" Type="http://schemas.openxmlformats.org/officeDocument/2006/relationships/package" Target="../embeddings/Hoja_de_c_lculo_de_Microsoft_Excel19.xlsx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Hoja_de_c_lculo_de_Microsoft_Excel23.xlsx"/><Relationship Id="rId13" Type="http://schemas.openxmlformats.org/officeDocument/2006/relationships/oleObject" Target="../embeddings/oleObject25.bin"/><Relationship Id="rId3" Type="http://schemas.openxmlformats.org/officeDocument/2006/relationships/image" Target="../media/image4.jpg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11" Type="http://schemas.openxmlformats.org/officeDocument/2006/relationships/package" Target="../embeddings/Hoja_de_c_lculo_de_Microsoft_Excel24.xlsx"/><Relationship Id="rId5" Type="http://schemas.openxmlformats.org/officeDocument/2006/relationships/package" Target="../embeddings/Hoja_de_c_lculo_de_Microsoft_Excel22.xlsx"/><Relationship Id="rId15" Type="http://schemas.openxmlformats.org/officeDocument/2006/relationships/image" Target="../media/image29.e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7.emf"/><Relationship Id="rId14" Type="http://schemas.openxmlformats.org/officeDocument/2006/relationships/package" Target="../embeddings/Hoja_de_c_lculo_de_Microsoft_Excel25.xlsx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89" y="1061446"/>
            <a:ext cx="828675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366484" y="1160571"/>
            <a:ext cx="3779044" cy="52149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s-MX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48730" y="2199996"/>
            <a:ext cx="4287098" cy="680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/>
            <a:r>
              <a:rPr lang="es-MX" altLang="es-MX" sz="2625" b="1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Licenciatura en Contaduría</a:t>
            </a:r>
            <a:endParaRPr lang="es-MX" altLang="es-MX" sz="825"/>
          </a:p>
          <a:p>
            <a:pPr defTabSz="685800"/>
            <a:endParaRPr lang="es-MX" altLang="es-MX" sz="1350"/>
          </a:p>
        </p:txBody>
      </p:sp>
      <p:pic>
        <p:nvPicPr>
          <p:cNvPr id="1025" name="Picture 1" descr="imagen financi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09" y="3098289"/>
            <a:ext cx="3057525" cy="235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766031" y="3990754"/>
            <a:ext cx="4639219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85800"/>
            <a:r>
              <a:rPr lang="es-MX" altLang="es-MX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Unidad de Aprendizaje: Contabilidad</a:t>
            </a:r>
            <a:endParaRPr lang="es-MX" altLang="es-MX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r" defTabSz="685800"/>
            <a:endParaRPr lang="es-MX" altLang="es-MX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r" defTabSz="685800"/>
            <a:r>
              <a:rPr lang="es-MX" altLang="es-MX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Procedimientos de registro de mercancías </a:t>
            </a:r>
            <a:endParaRPr lang="es-MX" altLang="es-MX" sz="135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943007" y="5541091"/>
            <a:ext cx="3643946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85800"/>
            <a:r>
              <a:rPr lang="es-MX" altLang="es-MX" sz="135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Dra. en C.A. Blanca Estela Hernández Bonilla</a:t>
            </a:r>
          </a:p>
          <a:p>
            <a:pPr algn="r" defTabSz="685800"/>
            <a:r>
              <a:rPr lang="es-MX" altLang="es-MX" sz="135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Octubre 2018</a:t>
            </a:r>
            <a:endParaRPr lang="es-MX" altLang="es-MX" sz="1350" dirty="0"/>
          </a:p>
        </p:txBody>
      </p:sp>
    </p:spTree>
    <p:extLst>
      <p:ext uri="{BB962C8B-B14F-4D97-AF65-F5344CB8AC3E}">
        <p14:creationId xmlns:p14="http://schemas.microsoft.com/office/powerpoint/2010/main" val="10001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5226" y="1392701"/>
            <a:ext cx="2832222" cy="931033"/>
          </a:xfrm>
        </p:spPr>
        <p:txBody>
          <a:bodyPr>
            <a:normAutofit/>
          </a:bodyPr>
          <a:lstStyle/>
          <a:p>
            <a:r>
              <a:rPr lang="es-MX" b="1" dirty="0" smtClean="0"/>
              <a:t>1.3 Concepto </a:t>
            </a:r>
            <a:endParaRPr lang="es-MX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97438409"/>
              </p:ext>
            </p:extLst>
          </p:nvPr>
        </p:nvGraphicFramePr>
        <p:xfrm>
          <a:off x="1693385" y="1789162"/>
          <a:ext cx="7305249" cy="3770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upo 9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11" name="Imagen 10" descr="Resultado de imagen para escudo de la uaemex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3" name="Título 1"/>
          <p:cNvSpPr txBox="1">
            <a:spLocks/>
          </p:cNvSpPr>
          <p:nvPr/>
        </p:nvSpPr>
        <p:spPr>
          <a:xfrm>
            <a:off x="5990952" y="4780671"/>
            <a:ext cx="2404213" cy="508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latin typeface="Cambria" panose="02040503050406030204" pitchFamily="18" charset="0"/>
              </a:rPr>
              <a:t>(Lara, 2016)</a:t>
            </a:r>
            <a:endParaRPr lang="es-MX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9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1.3 Procedimiento global o método general </a:t>
            </a:r>
            <a:endParaRPr lang="es-MX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2306473" y="2099346"/>
            <a:ext cx="4320000" cy="2713772"/>
            <a:chOff x="2306473" y="2099346"/>
            <a:chExt cx="4320000" cy="2713772"/>
          </a:xfrm>
        </p:grpSpPr>
        <p:grpSp>
          <p:nvGrpSpPr>
            <p:cNvPr id="15" name="Grupo 14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10" name="Conector recto 9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Conector recto 10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" name="CuadroTexto 15"/>
            <p:cNvSpPr txBox="1"/>
            <p:nvPr/>
          </p:nvSpPr>
          <p:spPr>
            <a:xfrm>
              <a:off x="3591634" y="2099346"/>
              <a:ext cx="19493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dirty="0" smtClean="0">
                  <a:solidFill>
                    <a:schemeClr val="accent2">
                      <a:lumMod val="75000"/>
                    </a:schemeClr>
                  </a:solidFill>
                </a:rPr>
                <a:t>Mercancías</a:t>
              </a:r>
              <a:endParaRPr lang="es-MX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2399252" y="3982527"/>
              <a:ext cx="1949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>
                  <a:solidFill>
                    <a:schemeClr val="accent2">
                      <a:lumMod val="75000"/>
                    </a:schemeClr>
                  </a:solidFill>
                </a:rPr>
                <a:t>SD(Saldo Deudor)</a:t>
              </a:r>
              <a:endParaRPr lang="es-MX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03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5309"/>
          </a:xfrm>
        </p:spPr>
        <p:txBody>
          <a:bodyPr/>
          <a:lstStyle/>
          <a:p>
            <a:r>
              <a:rPr lang="es-MX" b="1" dirty="0" smtClean="0"/>
              <a:t>1.3 Ventajas y desventajas</a:t>
            </a:r>
            <a:endParaRPr lang="es-MX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1" name="CuadroTexto 10"/>
          <p:cNvSpPr txBox="1"/>
          <p:nvPr/>
        </p:nvSpPr>
        <p:spPr>
          <a:xfrm>
            <a:off x="3158391" y="1787341"/>
            <a:ext cx="2807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Método global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55351" y="2498111"/>
            <a:ext cx="74136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Desventajas: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Al terminar el ejercicio no se pueden conocer por separado el importe de las cuentas.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No se puede conocer en un momento dado el inventario final.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No existe una cuenta de existencias de mercancías.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No se puede conocer rápidamente la utilidad o pérdida.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40702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2" name="Imagen 1" descr="Resultado de imagen para escudo de la uaemex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Rectángulo 4"/>
          <p:cNvSpPr/>
          <p:nvPr/>
        </p:nvSpPr>
        <p:spPr>
          <a:xfrm>
            <a:off x="320889" y="2791500"/>
            <a:ext cx="840916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MX" sz="40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r>
              <a:rPr lang="es-MX" sz="40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1.4 Procedimiento analítico o pormenorizado</a:t>
            </a:r>
            <a:endParaRPr lang="es-MX" sz="40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6161649" y="6310008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5226" y="1392701"/>
            <a:ext cx="2690554" cy="931033"/>
          </a:xfrm>
        </p:spPr>
        <p:txBody>
          <a:bodyPr>
            <a:normAutofit/>
          </a:bodyPr>
          <a:lstStyle/>
          <a:p>
            <a:r>
              <a:rPr lang="es-MX" b="1" dirty="0" smtClean="0"/>
              <a:t>1.4.1 Concepto </a:t>
            </a:r>
            <a:endParaRPr lang="es-MX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54209307"/>
              </p:ext>
            </p:extLst>
          </p:nvPr>
        </p:nvGraphicFramePr>
        <p:xfrm>
          <a:off x="1693385" y="1789162"/>
          <a:ext cx="7305249" cy="3770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upo 9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11" name="Imagen 10" descr="Resultado de imagen para escudo de la uaemex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3" name="Título 1"/>
          <p:cNvSpPr txBox="1">
            <a:spLocks/>
          </p:cNvSpPr>
          <p:nvPr/>
        </p:nvSpPr>
        <p:spPr>
          <a:xfrm>
            <a:off x="2642841" y="4654061"/>
            <a:ext cx="2404213" cy="931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latin typeface="Cambria" panose="02040503050406030204" pitchFamily="18" charset="0"/>
              </a:rPr>
              <a:t>(Lara, 2016)</a:t>
            </a:r>
            <a:endParaRPr lang="es-MX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77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1.4.2  Cuentas</a:t>
            </a:r>
            <a:endParaRPr lang="es-MX" b="1" dirty="0"/>
          </a:p>
        </p:txBody>
      </p:sp>
      <p:graphicFrame>
        <p:nvGraphicFramePr>
          <p:cNvPr id="14" name="Marcador de conteni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73007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87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110034" y="363247"/>
            <a:ext cx="2291970" cy="1301780"/>
            <a:chOff x="2306473" y="1972336"/>
            <a:chExt cx="4320000" cy="2840782"/>
          </a:xfrm>
        </p:grpSpPr>
        <p:grpSp>
          <p:nvGrpSpPr>
            <p:cNvPr id="10" name="Grupo 9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14" name="Conector recto 13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ector recto 14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CuadroTexto 10"/>
            <p:cNvSpPr txBox="1"/>
            <p:nvPr/>
          </p:nvSpPr>
          <p:spPr>
            <a:xfrm>
              <a:off x="3635282" y="1972336"/>
              <a:ext cx="1949354" cy="738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Compras</a:t>
              </a:r>
              <a:r>
                <a:rPr lang="es-MX" sz="1400" dirty="0" smtClean="0">
                  <a:solidFill>
                    <a:srgbClr val="00FF00"/>
                  </a:solidFill>
                </a:rPr>
                <a:t> </a:t>
              </a:r>
              <a:endParaRPr lang="es-MX" sz="1400" dirty="0">
                <a:solidFill>
                  <a:srgbClr val="00FF00"/>
                </a:solidFill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2399252" y="2700059"/>
              <a:ext cx="194935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err="1" smtClean="0">
                  <a:solidFill>
                    <a:srgbClr val="00FF00"/>
                  </a:solidFill>
                </a:rPr>
                <a:t>xxxxxxxxxx</a:t>
              </a:r>
              <a:endParaRPr lang="es-MX" sz="1400" b="1" dirty="0">
                <a:solidFill>
                  <a:srgbClr val="00FF00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4566309" y="2711138"/>
              <a:ext cx="206016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sz="1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3223444" y="703507"/>
            <a:ext cx="2291970" cy="989814"/>
            <a:chOff x="2306473" y="2653118"/>
            <a:chExt cx="4320001" cy="2160000"/>
          </a:xfrm>
        </p:grpSpPr>
        <p:grpSp>
          <p:nvGrpSpPr>
            <p:cNvPr id="24" name="Grupo 23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28" name="Conector recto 27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/>
            <p:cNvSpPr txBox="1"/>
            <p:nvPr/>
          </p:nvSpPr>
          <p:spPr>
            <a:xfrm>
              <a:off x="2399252" y="2700059"/>
              <a:ext cx="194935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err="1" smtClean="0">
                  <a:solidFill>
                    <a:srgbClr val="00FF00"/>
                  </a:solidFill>
                </a:rPr>
                <a:t>xxxxxxxxxx</a:t>
              </a:r>
              <a:endParaRPr lang="es-MX" sz="1400" b="1" dirty="0">
                <a:solidFill>
                  <a:srgbClr val="00FF00"/>
                </a:solidFill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4566310" y="2711138"/>
              <a:ext cx="206016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sz="1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6224835" y="241366"/>
            <a:ext cx="2291970" cy="1384912"/>
            <a:chOff x="2306473" y="1790923"/>
            <a:chExt cx="4320000" cy="3022195"/>
          </a:xfrm>
        </p:grpSpPr>
        <p:grpSp>
          <p:nvGrpSpPr>
            <p:cNvPr id="31" name="Grupo 30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35" name="Conector recto 34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Conector recto 35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CuadroTexto 31"/>
            <p:cNvSpPr txBox="1"/>
            <p:nvPr/>
          </p:nvSpPr>
          <p:spPr>
            <a:xfrm>
              <a:off x="3172985" y="1790923"/>
              <a:ext cx="2586973" cy="738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err="1" smtClean="0">
                  <a:solidFill>
                    <a:srgbClr val="7030A0"/>
                  </a:solidFill>
                </a:rPr>
                <a:t>Dev</a:t>
              </a:r>
              <a:r>
                <a:rPr lang="es-MX" sz="1600" dirty="0" smtClean="0">
                  <a:solidFill>
                    <a:srgbClr val="7030A0"/>
                  </a:solidFill>
                </a:rPr>
                <a:t>. s/compra</a:t>
              </a:r>
              <a:endParaRPr lang="es-MX" sz="16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51" name="Grupo 50"/>
          <p:cNvGrpSpPr/>
          <p:nvPr/>
        </p:nvGrpSpPr>
        <p:grpSpPr>
          <a:xfrm>
            <a:off x="112306" y="4307982"/>
            <a:ext cx="2291970" cy="989814"/>
            <a:chOff x="2306473" y="2653118"/>
            <a:chExt cx="4320000" cy="2160000"/>
          </a:xfrm>
        </p:grpSpPr>
        <p:grpSp>
          <p:nvGrpSpPr>
            <p:cNvPr id="52" name="Grupo 51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56" name="Conector recto 55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Conector recto 56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CuadroTexto 54"/>
            <p:cNvSpPr txBox="1"/>
            <p:nvPr/>
          </p:nvSpPr>
          <p:spPr>
            <a:xfrm>
              <a:off x="4566309" y="2711138"/>
              <a:ext cx="206016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sz="1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65" name="Grupo 64"/>
          <p:cNvGrpSpPr/>
          <p:nvPr/>
        </p:nvGrpSpPr>
        <p:grpSpPr>
          <a:xfrm>
            <a:off x="1704199" y="2609464"/>
            <a:ext cx="2291970" cy="989814"/>
            <a:chOff x="2306473" y="2653118"/>
            <a:chExt cx="4320000" cy="2160000"/>
          </a:xfrm>
        </p:grpSpPr>
        <p:grpSp>
          <p:nvGrpSpPr>
            <p:cNvPr id="66" name="Grupo 65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70" name="Conector recto 69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8" name="CuadroTexto 67"/>
            <p:cNvSpPr txBox="1"/>
            <p:nvPr/>
          </p:nvSpPr>
          <p:spPr>
            <a:xfrm>
              <a:off x="2399252" y="2700059"/>
              <a:ext cx="194935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err="1" smtClean="0">
                  <a:solidFill>
                    <a:srgbClr val="00FF00"/>
                  </a:solidFill>
                </a:rPr>
                <a:t>xxxxxxxxxx</a:t>
              </a:r>
              <a:endParaRPr lang="es-MX" sz="1400" b="1" dirty="0">
                <a:solidFill>
                  <a:srgbClr val="00FF00"/>
                </a:solidFill>
              </a:endParaRP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4566309" y="2711138"/>
              <a:ext cx="206016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sz="1400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6380951" y="4336276"/>
            <a:ext cx="2291971" cy="989814"/>
            <a:chOff x="6432467" y="4368248"/>
            <a:chExt cx="2291971" cy="989814"/>
          </a:xfrm>
        </p:grpSpPr>
        <p:grpSp>
          <p:nvGrpSpPr>
            <p:cNvPr id="37" name="Grupo 36"/>
            <p:cNvGrpSpPr/>
            <p:nvPr/>
          </p:nvGrpSpPr>
          <p:grpSpPr>
            <a:xfrm>
              <a:off x="6432467" y="4368248"/>
              <a:ext cx="2291971" cy="989814"/>
              <a:chOff x="2306473" y="2653118"/>
              <a:chExt cx="4320001" cy="2160000"/>
            </a:xfrm>
          </p:grpSpPr>
          <p:grpSp>
            <p:nvGrpSpPr>
              <p:cNvPr id="38" name="Grupo 37"/>
              <p:cNvGrpSpPr/>
              <p:nvPr/>
            </p:nvGrpSpPr>
            <p:grpSpPr>
              <a:xfrm>
                <a:off x="2306473" y="2653118"/>
                <a:ext cx="4320000" cy="2160000"/>
                <a:chOff x="2347417" y="2721358"/>
                <a:chExt cx="4320000" cy="2160000"/>
              </a:xfrm>
            </p:grpSpPr>
            <p:cxnSp>
              <p:nvCxnSpPr>
                <p:cNvPr id="42" name="Conector recto 41"/>
                <p:cNvCxnSpPr/>
                <p:nvPr/>
              </p:nvCxnSpPr>
              <p:spPr>
                <a:xfrm>
                  <a:off x="2347417" y="2729553"/>
                  <a:ext cx="4320000" cy="0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ector recto 42"/>
                <p:cNvCxnSpPr/>
                <p:nvPr/>
              </p:nvCxnSpPr>
              <p:spPr>
                <a:xfrm rot="16200000">
                  <a:off x="3473806" y="3801358"/>
                  <a:ext cx="2160000" cy="0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CuadroTexto 40"/>
              <p:cNvSpPr txBox="1"/>
              <p:nvPr/>
            </p:nvSpPr>
            <p:spPr>
              <a:xfrm>
                <a:off x="4566310" y="2711138"/>
                <a:ext cx="2060164" cy="507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4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2" name="CuadroTexto 71"/>
            <p:cNvSpPr txBox="1"/>
            <p:nvPr/>
          </p:nvSpPr>
          <p:spPr>
            <a:xfrm>
              <a:off x="7578452" y="4411667"/>
              <a:ext cx="1034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err="1" smtClean="0">
                  <a:solidFill>
                    <a:srgbClr val="FF0000"/>
                  </a:solidFill>
                </a:rPr>
                <a:t>xxxxxxxxxx</a:t>
              </a:r>
              <a:endParaRPr lang="es-MX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6276351" y="2584253"/>
            <a:ext cx="2291970" cy="989814"/>
            <a:chOff x="6276351" y="2584253"/>
            <a:chExt cx="2291970" cy="989814"/>
          </a:xfrm>
        </p:grpSpPr>
        <p:grpSp>
          <p:nvGrpSpPr>
            <p:cNvPr id="44" name="Grupo 43"/>
            <p:cNvGrpSpPr/>
            <p:nvPr/>
          </p:nvGrpSpPr>
          <p:grpSpPr>
            <a:xfrm>
              <a:off x="6276351" y="2584253"/>
              <a:ext cx="2291970" cy="989814"/>
              <a:chOff x="2306473" y="2653118"/>
              <a:chExt cx="4320000" cy="2160000"/>
            </a:xfrm>
          </p:grpSpPr>
          <p:grpSp>
            <p:nvGrpSpPr>
              <p:cNvPr id="45" name="Grupo 44"/>
              <p:cNvGrpSpPr/>
              <p:nvPr/>
            </p:nvGrpSpPr>
            <p:grpSpPr>
              <a:xfrm>
                <a:off x="2306473" y="2653118"/>
                <a:ext cx="4320000" cy="2160000"/>
                <a:chOff x="2347417" y="2721358"/>
                <a:chExt cx="4320000" cy="2160000"/>
              </a:xfrm>
            </p:grpSpPr>
            <p:cxnSp>
              <p:nvCxnSpPr>
                <p:cNvPr id="49" name="Conector recto 48"/>
                <p:cNvCxnSpPr/>
                <p:nvPr/>
              </p:nvCxnSpPr>
              <p:spPr>
                <a:xfrm>
                  <a:off x="2347417" y="2729553"/>
                  <a:ext cx="4320000" cy="0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/>
                <p:cNvCxnSpPr/>
                <p:nvPr/>
              </p:nvCxnSpPr>
              <p:spPr>
                <a:xfrm rot="16200000">
                  <a:off x="3473806" y="3801358"/>
                  <a:ext cx="2160000" cy="0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CuadroTexto 47"/>
              <p:cNvSpPr txBox="1"/>
              <p:nvPr/>
            </p:nvSpPr>
            <p:spPr>
              <a:xfrm>
                <a:off x="4566309" y="2711138"/>
                <a:ext cx="2060164" cy="507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4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3" name="CuadroTexto 72"/>
            <p:cNvSpPr txBox="1"/>
            <p:nvPr/>
          </p:nvSpPr>
          <p:spPr>
            <a:xfrm>
              <a:off x="7440198" y="2602053"/>
              <a:ext cx="1034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err="1" smtClean="0">
                  <a:solidFill>
                    <a:srgbClr val="FF0000"/>
                  </a:solidFill>
                </a:rPr>
                <a:t>xxxxxxxxxx</a:t>
              </a:r>
              <a:endParaRPr lang="es-MX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4" name="CuadroTexto 73"/>
          <p:cNvSpPr txBox="1"/>
          <p:nvPr/>
        </p:nvSpPr>
        <p:spPr>
          <a:xfrm>
            <a:off x="266942" y="4296886"/>
            <a:ext cx="1034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err="1" smtClean="0">
                <a:solidFill>
                  <a:srgbClr val="00FF00"/>
                </a:solidFill>
              </a:rPr>
              <a:t>xxxxxxxxxx</a:t>
            </a:r>
            <a:endParaRPr lang="es-MX" sz="1400" b="1" dirty="0">
              <a:solidFill>
                <a:srgbClr val="00FF00"/>
              </a:solidFill>
            </a:endParaRPr>
          </a:p>
        </p:txBody>
      </p:sp>
      <p:sp>
        <p:nvSpPr>
          <p:cNvPr id="75" name="CuadroTexto 74"/>
          <p:cNvSpPr txBox="1"/>
          <p:nvPr/>
        </p:nvSpPr>
        <p:spPr>
          <a:xfrm>
            <a:off x="7433158" y="727992"/>
            <a:ext cx="1034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err="1" smtClean="0">
                <a:solidFill>
                  <a:srgbClr val="FF0000"/>
                </a:solidFill>
              </a:rPr>
              <a:t>xxxxxxxxxx</a:t>
            </a:r>
            <a:endParaRPr lang="es-MX" sz="1400" b="1" dirty="0">
              <a:solidFill>
                <a:srgbClr val="FF0000"/>
              </a:solidFill>
            </a:endParaRPr>
          </a:p>
        </p:txBody>
      </p:sp>
      <p:grpSp>
        <p:nvGrpSpPr>
          <p:cNvPr id="58" name="Grupo 57"/>
          <p:cNvGrpSpPr/>
          <p:nvPr/>
        </p:nvGrpSpPr>
        <p:grpSpPr>
          <a:xfrm>
            <a:off x="3225716" y="4336275"/>
            <a:ext cx="2291970" cy="989814"/>
            <a:chOff x="2306473" y="2653118"/>
            <a:chExt cx="4320000" cy="2160000"/>
          </a:xfrm>
        </p:grpSpPr>
        <p:grpSp>
          <p:nvGrpSpPr>
            <p:cNvPr id="59" name="Grupo 58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63" name="Conector recto 62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Conector recto 63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1" name="CuadroTexto 60"/>
            <p:cNvSpPr txBox="1"/>
            <p:nvPr/>
          </p:nvSpPr>
          <p:spPr>
            <a:xfrm>
              <a:off x="2399252" y="2700060"/>
              <a:ext cx="194935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err="1" smtClean="0">
                  <a:solidFill>
                    <a:srgbClr val="00FF00"/>
                  </a:solidFill>
                </a:rPr>
                <a:t>xxxxxxxxxx</a:t>
              </a:r>
              <a:endParaRPr lang="es-MX" sz="1400" b="1" dirty="0">
                <a:solidFill>
                  <a:srgbClr val="00FF00"/>
                </a:solidFill>
              </a:endParaRPr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4566309" y="2711139"/>
              <a:ext cx="2060164" cy="671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sz="1400" dirty="0">
                <a:solidFill>
                  <a:srgbClr val="00FF00"/>
                </a:solidFill>
              </a:endParaRPr>
            </a:p>
          </p:txBody>
        </p:sp>
      </p:grpSp>
      <p:cxnSp>
        <p:nvCxnSpPr>
          <p:cNvPr id="17" name="Conector recto 16"/>
          <p:cNvCxnSpPr/>
          <p:nvPr/>
        </p:nvCxnSpPr>
        <p:spPr>
          <a:xfrm flipH="1">
            <a:off x="5885645" y="90152"/>
            <a:ext cx="12879" cy="6086810"/>
          </a:xfrm>
          <a:prstGeom prst="line">
            <a:avLst/>
          </a:prstGeom>
          <a:ln w="57150">
            <a:prstDash val="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7" name="CuadroTexto 76"/>
          <p:cNvSpPr txBox="1"/>
          <p:nvPr/>
        </p:nvSpPr>
        <p:spPr>
          <a:xfrm>
            <a:off x="3346167" y="418965"/>
            <a:ext cx="1986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Gastos sobre compra</a:t>
            </a:r>
            <a:r>
              <a:rPr lang="es-MX" sz="1400" dirty="0" smtClean="0">
                <a:solidFill>
                  <a:srgbClr val="00FF00"/>
                </a:solidFill>
              </a:rPr>
              <a:t> </a:t>
            </a:r>
            <a:endParaRPr lang="es-MX" sz="1400" dirty="0">
              <a:solidFill>
                <a:srgbClr val="00FF00"/>
              </a:solidFill>
            </a:endParaRPr>
          </a:p>
        </p:txBody>
      </p:sp>
      <p:sp>
        <p:nvSpPr>
          <p:cNvPr id="78" name="CuadroTexto 77"/>
          <p:cNvSpPr txBox="1"/>
          <p:nvPr/>
        </p:nvSpPr>
        <p:spPr>
          <a:xfrm>
            <a:off x="2415433" y="2252277"/>
            <a:ext cx="1107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Inventarios</a:t>
            </a:r>
            <a:r>
              <a:rPr lang="es-MX" sz="1400" dirty="0" smtClean="0">
                <a:solidFill>
                  <a:srgbClr val="00FF00"/>
                </a:solidFill>
              </a:rPr>
              <a:t> </a:t>
            </a:r>
            <a:endParaRPr lang="es-MX" sz="1400" dirty="0">
              <a:solidFill>
                <a:srgbClr val="00FF00"/>
              </a:solidFill>
            </a:endParaRPr>
          </a:p>
        </p:txBody>
      </p:sp>
      <p:sp>
        <p:nvSpPr>
          <p:cNvPr id="80" name="CuadroTexto 79"/>
          <p:cNvSpPr txBox="1"/>
          <p:nvPr/>
        </p:nvSpPr>
        <p:spPr>
          <a:xfrm>
            <a:off x="198184" y="3939919"/>
            <a:ext cx="2203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Devoluciones s/venta</a:t>
            </a:r>
            <a:r>
              <a:rPr lang="es-MX" sz="1400" dirty="0" smtClean="0">
                <a:solidFill>
                  <a:srgbClr val="00FF00"/>
                </a:solidFill>
              </a:rPr>
              <a:t> </a:t>
            </a:r>
            <a:endParaRPr lang="es-MX" sz="1400" dirty="0">
              <a:solidFill>
                <a:srgbClr val="00FF00"/>
              </a:solidFill>
            </a:endParaRPr>
          </a:p>
        </p:txBody>
      </p:sp>
      <p:sp>
        <p:nvSpPr>
          <p:cNvPr id="81" name="CuadroTexto 80"/>
          <p:cNvSpPr txBox="1"/>
          <p:nvPr/>
        </p:nvSpPr>
        <p:spPr>
          <a:xfrm>
            <a:off x="3417964" y="4033233"/>
            <a:ext cx="2203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Desc. y </a:t>
            </a:r>
            <a:r>
              <a:rPr lang="es-MX" sz="1600" dirty="0" err="1" smtClean="0"/>
              <a:t>Reb</a:t>
            </a:r>
            <a:r>
              <a:rPr lang="es-MX" sz="1600" dirty="0" smtClean="0"/>
              <a:t> s/venta</a:t>
            </a:r>
            <a:r>
              <a:rPr lang="es-MX" sz="1400" dirty="0" smtClean="0">
                <a:solidFill>
                  <a:srgbClr val="00FF00"/>
                </a:solidFill>
              </a:rPr>
              <a:t> </a:t>
            </a:r>
            <a:endParaRPr lang="es-MX" sz="1400" dirty="0">
              <a:solidFill>
                <a:srgbClr val="00FF00"/>
              </a:solidFill>
            </a:endParaRPr>
          </a:p>
        </p:txBody>
      </p:sp>
      <p:sp>
        <p:nvSpPr>
          <p:cNvPr id="82" name="CuadroTexto 81"/>
          <p:cNvSpPr txBox="1"/>
          <p:nvPr/>
        </p:nvSpPr>
        <p:spPr>
          <a:xfrm>
            <a:off x="7025426" y="2178554"/>
            <a:ext cx="1372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rgbClr val="7030A0"/>
                </a:solidFill>
              </a:rPr>
              <a:t>Ventas</a:t>
            </a:r>
            <a:endParaRPr lang="es-MX" sz="1600" dirty="0">
              <a:solidFill>
                <a:srgbClr val="7030A0"/>
              </a:solidFill>
            </a:endParaRPr>
          </a:p>
        </p:txBody>
      </p:sp>
      <p:sp>
        <p:nvSpPr>
          <p:cNvPr id="83" name="CuadroTexto 82"/>
          <p:cNvSpPr txBox="1"/>
          <p:nvPr/>
        </p:nvSpPr>
        <p:spPr>
          <a:xfrm>
            <a:off x="6415485" y="4006611"/>
            <a:ext cx="2152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rgbClr val="7030A0"/>
                </a:solidFill>
              </a:rPr>
              <a:t>Desc. y </a:t>
            </a:r>
            <a:r>
              <a:rPr lang="es-MX" sz="1600" dirty="0" err="1" smtClean="0">
                <a:solidFill>
                  <a:srgbClr val="7030A0"/>
                </a:solidFill>
              </a:rPr>
              <a:t>Reb</a:t>
            </a:r>
            <a:r>
              <a:rPr lang="es-MX" sz="1600" dirty="0" smtClean="0">
                <a:solidFill>
                  <a:srgbClr val="7030A0"/>
                </a:solidFill>
              </a:rPr>
              <a:t>. s/compra</a:t>
            </a:r>
            <a:endParaRPr lang="es-MX" sz="1600" dirty="0">
              <a:solidFill>
                <a:srgbClr val="7030A0"/>
              </a:solidFill>
            </a:endParaRPr>
          </a:p>
        </p:txBody>
      </p:sp>
      <p:sp>
        <p:nvSpPr>
          <p:cNvPr id="84" name="CuadroTexto 83"/>
          <p:cNvSpPr txBox="1"/>
          <p:nvPr/>
        </p:nvSpPr>
        <p:spPr>
          <a:xfrm>
            <a:off x="122807" y="1316466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Deudor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85" name="CuadroTexto 84"/>
          <p:cNvSpPr txBox="1"/>
          <p:nvPr/>
        </p:nvSpPr>
        <p:spPr>
          <a:xfrm>
            <a:off x="3131284" y="1369926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Deudor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86" name="CuadroTexto 85"/>
          <p:cNvSpPr txBox="1"/>
          <p:nvPr/>
        </p:nvSpPr>
        <p:spPr>
          <a:xfrm>
            <a:off x="3251892" y="5027189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Deudor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87" name="CuadroTexto 86"/>
          <p:cNvSpPr txBox="1"/>
          <p:nvPr/>
        </p:nvSpPr>
        <p:spPr>
          <a:xfrm>
            <a:off x="122768" y="5043069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Deudor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88" name="CuadroTexto 87"/>
          <p:cNvSpPr txBox="1"/>
          <p:nvPr/>
        </p:nvSpPr>
        <p:spPr>
          <a:xfrm>
            <a:off x="1681644" y="3280249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Deudor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89" name="CuadroTexto 88"/>
          <p:cNvSpPr txBox="1"/>
          <p:nvPr/>
        </p:nvSpPr>
        <p:spPr>
          <a:xfrm>
            <a:off x="7406054" y="1336190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Acreedor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90" name="CuadroTexto 89"/>
          <p:cNvSpPr txBox="1"/>
          <p:nvPr/>
        </p:nvSpPr>
        <p:spPr>
          <a:xfrm>
            <a:off x="7526936" y="5034838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Acreedor</a:t>
            </a:r>
            <a:endParaRPr lang="es-MX" sz="1400" dirty="0">
              <a:solidFill>
                <a:srgbClr val="002060"/>
              </a:solidFill>
            </a:endParaRPr>
          </a:p>
        </p:txBody>
      </p:sp>
      <p:sp>
        <p:nvSpPr>
          <p:cNvPr id="91" name="CuadroTexto 90"/>
          <p:cNvSpPr txBox="1"/>
          <p:nvPr/>
        </p:nvSpPr>
        <p:spPr>
          <a:xfrm>
            <a:off x="7370819" y="3286770"/>
            <a:ext cx="144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rgbClr val="002060"/>
                </a:solidFill>
              </a:rPr>
              <a:t>Saldo Acreedor</a:t>
            </a:r>
            <a:endParaRPr lang="es-MX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4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2" name="Imagen 1" descr="Resultado de imagen para escudo de la uaemex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Rectángulo 4"/>
          <p:cNvSpPr/>
          <p:nvPr/>
        </p:nvSpPr>
        <p:spPr>
          <a:xfrm>
            <a:off x="266499" y="1438775"/>
            <a:ext cx="2855741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MX" sz="3300" b="1" dirty="0">
                <a:solidFill>
                  <a:srgbClr val="00000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r>
              <a:rPr lang="es-MX" sz="3300" b="1" dirty="0" smtClean="0">
                <a:solidFill>
                  <a:srgbClr val="00000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1.4.3 Ajustes</a:t>
            </a:r>
            <a:endParaRPr lang="es-MX" sz="3300" dirty="0">
              <a:solidFill>
                <a:srgbClr val="000000"/>
              </a:solidFill>
              <a:latin typeface="Calibri Light" panose="020F03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6161649" y="6310008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35226" y="2634411"/>
            <a:ext cx="8169623" cy="2661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s-MX" sz="2600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Cuando finaliza el periodo contable, las cuentas deben presentar su saldo real, que </a:t>
            </a:r>
            <a:r>
              <a:rPr lang="es-MX" sz="2600" b="1" dirty="0" smtClean="0">
                <a:solidFill>
                  <a:srgbClr val="C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sirven de base </a:t>
            </a:r>
            <a:r>
              <a:rPr lang="es-MX" sz="2600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para la elaboración de los estados financieros, por lo que, es necesario </a:t>
            </a:r>
            <a:r>
              <a:rPr lang="es-MX" sz="2600" b="1" dirty="0" smtClean="0">
                <a:solidFill>
                  <a:srgbClr val="C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aumentarlos, disminuirlos </a:t>
            </a:r>
            <a:r>
              <a:rPr lang="es-MX" sz="2600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 corregirlos. Es decir, </a:t>
            </a:r>
            <a:r>
              <a:rPr lang="es-MX" sz="2600" b="1" dirty="0" smtClean="0">
                <a:solidFill>
                  <a:srgbClr val="C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es el asiento contable </a:t>
            </a:r>
            <a:r>
              <a:rPr lang="es-MX" sz="2600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necesario para llevar </a:t>
            </a:r>
            <a:r>
              <a:rPr lang="es-MX" sz="2600" b="1" dirty="0" smtClean="0">
                <a:solidFill>
                  <a:srgbClr val="C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 saldo de una cuenta a su valor real</a:t>
            </a:r>
            <a:r>
              <a:rPr lang="es-MX" sz="2600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  <a:endParaRPr lang="es-MX" sz="26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3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628652" y="0"/>
            <a:ext cx="29678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1.4.3. Ajustes</a:t>
            </a:r>
            <a:endParaRPr lang="es-MX" b="1" dirty="0"/>
          </a:p>
        </p:txBody>
      </p:sp>
      <p:grpSp>
        <p:nvGrpSpPr>
          <p:cNvPr id="23" name="22 Grupo"/>
          <p:cNvGrpSpPr/>
          <p:nvPr/>
        </p:nvGrpSpPr>
        <p:grpSpPr>
          <a:xfrm>
            <a:off x="1131614" y="1862011"/>
            <a:ext cx="6476193" cy="3416320"/>
            <a:chOff x="314750" y="1325563"/>
            <a:chExt cx="6476193" cy="3416320"/>
          </a:xfrm>
        </p:grpSpPr>
        <p:sp>
          <p:nvSpPr>
            <p:cNvPr id="2" name="1 Rectángulo"/>
            <p:cNvSpPr/>
            <p:nvPr/>
          </p:nvSpPr>
          <p:spPr>
            <a:xfrm>
              <a:off x="314750" y="1325563"/>
              <a:ext cx="6476193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s-ES_tradnl" b="1" dirty="0" smtClean="0"/>
            </a:p>
            <a:p>
              <a:endParaRPr lang="es-ES_tradnl" b="1" dirty="0"/>
            </a:p>
            <a:p>
              <a:r>
                <a:rPr lang="es-ES_tradnl" b="1" dirty="0" smtClean="0"/>
                <a:t>VN</a:t>
              </a:r>
              <a:r>
                <a:rPr lang="es-ES_tradnl" b="1" dirty="0"/>
                <a:t>=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Ventas Totales           Devolución 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y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Rebajas s/venta.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CT=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Compras</a:t>
              </a:r>
              <a:r>
                <a:rPr lang="es-ES_tradnl" dirty="0" smtClean="0"/>
                <a:t>      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Gastos s/compras</a:t>
              </a:r>
              <a:r>
                <a:rPr lang="es-ES_tradnl" dirty="0" smtClean="0">
                  <a:solidFill>
                    <a:schemeClr val="accent1">
                      <a:lumMod val="75000"/>
                    </a:schemeClr>
                  </a:solidFill>
                </a:rPr>
                <a:t>.</a:t>
              </a:r>
              <a:endParaRPr lang="es-MX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CN= </a:t>
              </a:r>
              <a:r>
                <a:rPr lang="es-ES_tradnl" b="1" dirty="0">
                  <a:solidFill>
                    <a:srgbClr val="0070C0"/>
                  </a:solidFill>
                </a:rPr>
                <a:t>Compras Totales     </a:t>
              </a:r>
              <a:r>
                <a:rPr lang="es-ES_tradnl" dirty="0" smtClean="0"/>
                <a:t>   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Devoluciones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y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Rebajas s/compra.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n-US" b="1" dirty="0" smtClean="0"/>
                <a:t>TM</a:t>
              </a:r>
              <a:r>
                <a:rPr lang="en-US" b="1" dirty="0"/>
                <a:t>=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II        </a:t>
              </a:r>
              <a:r>
                <a:rPr lang="en-US" dirty="0" smtClean="0"/>
                <a:t>     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CN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n-US" b="1" dirty="0"/>
                <a:t>CV=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TM</a:t>
              </a:r>
              <a:r>
                <a:rPr lang="en-US" dirty="0"/>
                <a:t> </a:t>
              </a:r>
              <a:r>
                <a:rPr lang="en-US" dirty="0" smtClean="0"/>
                <a:t>           </a:t>
              </a:r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  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IF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o PB=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VN</a:t>
              </a:r>
              <a:r>
                <a:rPr lang="es-ES_tradnl" dirty="0"/>
                <a:t> </a:t>
              </a:r>
              <a:r>
                <a:rPr lang="es-ES_tradnl" dirty="0" smtClean="0"/>
                <a:t>       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CV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o PO=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U o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PB              GO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(G.V, G.A, PF y GF)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antes de Impuestos=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U o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PO</a:t>
              </a:r>
              <a:r>
                <a:rPr lang="es-ES_tradnl" dirty="0"/>
                <a:t> </a:t>
              </a:r>
              <a:r>
                <a:rPr lang="es-ES_tradnl" dirty="0" smtClean="0"/>
                <a:t>              </a:t>
              </a:r>
              <a:r>
                <a:rPr lang="es-ES_tradnl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OG y OP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neta del Ejercicio </a:t>
              </a:r>
              <a:r>
                <a:rPr lang="es-ES_tradnl" b="1" dirty="0" smtClean="0"/>
                <a:t>=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 U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antes de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impuestos     </a:t>
              </a:r>
              <a:r>
                <a:rPr lang="es-ES_tradnl" dirty="0" smtClean="0"/>
                <a:t>     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ISR y PTU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 </a:t>
              </a:r>
              <a:endParaRPr lang="es-MX" dirty="0"/>
            </a:p>
          </p:txBody>
        </p:sp>
        <p:sp>
          <p:nvSpPr>
            <p:cNvPr id="12" name="11 Más"/>
            <p:cNvSpPr/>
            <p:nvPr/>
          </p:nvSpPr>
          <p:spPr>
            <a:xfrm>
              <a:off x="1653435" y="2192055"/>
              <a:ext cx="288000" cy="288000"/>
            </a:xfrm>
            <a:prstGeom prst="mathPlus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12 Menos"/>
            <p:cNvSpPr/>
            <p:nvPr/>
          </p:nvSpPr>
          <p:spPr>
            <a:xfrm>
              <a:off x="2329840" y="1979111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13 Menos"/>
            <p:cNvSpPr/>
            <p:nvPr/>
          </p:nvSpPr>
          <p:spPr>
            <a:xfrm>
              <a:off x="2419610" y="2544869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14 Más"/>
            <p:cNvSpPr/>
            <p:nvPr/>
          </p:nvSpPr>
          <p:spPr>
            <a:xfrm>
              <a:off x="1231221" y="2754460"/>
              <a:ext cx="288000" cy="288000"/>
            </a:xfrm>
            <a:prstGeom prst="mathPlus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Menos"/>
            <p:cNvSpPr/>
            <p:nvPr/>
          </p:nvSpPr>
          <p:spPr>
            <a:xfrm>
              <a:off x="1293435" y="3073726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Menos"/>
            <p:cNvSpPr/>
            <p:nvPr/>
          </p:nvSpPr>
          <p:spPr>
            <a:xfrm>
              <a:off x="1525943" y="3360309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7 Menos"/>
            <p:cNvSpPr/>
            <p:nvPr/>
          </p:nvSpPr>
          <p:spPr>
            <a:xfrm>
              <a:off x="2149840" y="3634634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18 Menos"/>
            <p:cNvSpPr/>
            <p:nvPr/>
          </p:nvSpPr>
          <p:spPr>
            <a:xfrm>
              <a:off x="4572002" y="4185780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19 Menos"/>
            <p:cNvSpPr/>
            <p:nvPr/>
          </p:nvSpPr>
          <p:spPr>
            <a:xfrm>
              <a:off x="3697265" y="3893046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20 Más"/>
            <p:cNvSpPr/>
            <p:nvPr/>
          </p:nvSpPr>
          <p:spPr>
            <a:xfrm>
              <a:off x="1871189" y="3566636"/>
              <a:ext cx="288000" cy="288000"/>
            </a:xfrm>
            <a:prstGeom prst="mathPlus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21 Más"/>
            <p:cNvSpPr/>
            <p:nvPr/>
          </p:nvSpPr>
          <p:spPr>
            <a:xfrm>
              <a:off x="3390106" y="3814634"/>
              <a:ext cx="288000" cy="288000"/>
            </a:xfrm>
            <a:prstGeom prst="mathPlus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4" name="23 Rectángulo"/>
          <p:cNvSpPr/>
          <p:nvPr/>
        </p:nvSpPr>
        <p:spPr>
          <a:xfrm>
            <a:off x="939138" y="1538845"/>
            <a:ext cx="757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/>
              <a:t>Fórmulas que se aplican para determinar la utilidad o pérdida </a:t>
            </a:r>
            <a:r>
              <a:rPr lang="es-ES_tradnl" b="1" dirty="0" smtClean="0"/>
              <a:t>del ejercicio</a:t>
            </a:r>
            <a:r>
              <a:rPr lang="es-ES_tradnl" b="1" dirty="0"/>
              <a:t>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53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3" name="2 Rectángulo"/>
          <p:cNvSpPr/>
          <p:nvPr/>
        </p:nvSpPr>
        <p:spPr>
          <a:xfrm>
            <a:off x="1642592" y="544651"/>
            <a:ext cx="58883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dirty="0">
                <a:latin typeface="+mj-lt"/>
              </a:rPr>
              <a:t>Donde: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 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VN: </a:t>
            </a:r>
            <a:r>
              <a:rPr lang="es-ES_tradnl" sz="2400" dirty="0">
                <a:latin typeface="+mj-lt"/>
              </a:rPr>
              <a:t>Ventas netas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CT= </a:t>
            </a:r>
            <a:r>
              <a:rPr lang="es-ES_tradnl" sz="2400" dirty="0">
                <a:latin typeface="+mj-lt"/>
              </a:rPr>
              <a:t>Compras totales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CN= </a:t>
            </a:r>
            <a:r>
              <a:rPr lang="es-ES_tradnl" sz="2400" dirty="0">
                <a:latin typeface="+mj-lt"/>
              </a:rPr>
              <a:t>Compras netas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TM= </a:t>
            </a:r>
            <a:r>
              <a:rPr lang="es-ES_tradnl" sz="2400" dirty="0">
                <a:latin typeface="+mj-lt"/>
              </a:rPr>
              <a:t>Total de mercancías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CV= </a:t>
            </a:r>
            <a:r>
              <a:rPr lang="es-ES_tradnl" sz="2400" dirty="0">
                <a:latin typeface="+mj-lt"/>
              </a:rPr>
              <a:t>Costo de ventas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o PB= </a:t>
            </a:r>
            <a:r>
              <a:rPr lang="es-ES_tradnl" sz="2400" dirty="0">
                <a:latin typeface="+mj-lt"/>
              </a:rPr>
              <a:t>Utilidad o pérdida bruta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o PO= </a:t>
            </a:r>
            <a:r>
              <a:rPr lang="es-ES_tradnl" sz="2400" dirty="0">
                <a:latin typeface="+mj-lt"/>
              </a:rPr>
              <a:t>Utilidad o pérdida de operación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antes de Impuestos= </a:t>
            </a:r>
            <a:r>
              <a:rPr lang="es-ES_tradnl" sz="2400" dirty="0">
                <a:latin typeface="+mj-lt"/>
              </a:rPr>
              <a:t>Utilidad antes de impuestos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neta del Ejercicio= </a:t>
            </a:r>
            <a:r>
              <a:rPr lang="es-ES_tradnl" sz="2400" dirty="0">
                <a:latin typeface="+mj-lt"/>
              </a:rPr>
              <a:t>Utilidad neta del ejercicio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ISR= </a:t>
            </a:r>
            <a:r>
              <a:rPr lang="es-ES_tradnl" sz="2400" dirty="0">
                <a:latin typeface="+mj-lt"/>
              </a:rPr>
              <a:t>Impuesto sobre la renta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PTU= </a:t>
            </a:r>
            <a:r>
              <a:rPr lang="es-ES_tradnl" sz="2400" dirty="0">
                <a:latin typeface="+mj-lt"/>
              </a:rPr>
              <a:t>Participación de los trabajadores en las utilidades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77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89" y="1061446"/>
            <a:ext cx="828675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366484" y="1160571"/>
            <a:ext cx="3779044" cy="52149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s-MX" sz="15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825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288320"/>
              </p:ext>
            </p:extLst>
          </p:nvPr>
        </p:nvGraphicFramePr>
        <p:xfrm>
          <a:off x="704335" y="2610241"/>
          <a:ext cx="7546891" cy="1977925"/>
        </p:xfrm>
        <a:graphic>
          <a:graphicData uri="http://schemas.openxmlformats.org/drawingml/2006/table">
            <a:tbl>
              <a:tblPr firstRow="1" firstCol="1" bandRow="1"/>
              <a:tblGrid>
                <a:gridCol w="933770"/>
                <a:gridCol w="933770"/>
                <a:gridCol w="908729"/>
                <a:gridCol w="832799"/>
                <a:gridCol w="912767"/>
                <a:gridCol w="1079165"/>
                <a:gridCol w="869148"/>
                <a:gridCol w="1076743"/>
              </a:tblGrid>
              <a:tr h="537206"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Clave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730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730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Horas semanales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Tipo de U.A.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Carácter de U.A.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Créditos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Núcleo de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3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U.A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60506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2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2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Teóricas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Prácticas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Totales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35655">
                <a:tc>
                  <a:txBody>
                    <a:bodyPr/>
                    <a:lstStyle/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LAMM02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Curso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Teórico Práctico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Obligatoria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s-MX" sz="1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Básico</a:t>
                      </a:r>
                      <a:endParaRPr lang="es-MX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366483" y="1926015"/>
            <a:ext cx="5034317" cy="70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58716" indent="-822484">
              <a:lnSpc>
                <a:spcPct val="111000"/>
              </a:lnSpc>
              <a:spcAft>
                <a:spcPts val="23"/>
              </a:spcAft>
            </a:pPr>
            <a:r>
              <a:rPr lang="es-MX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Contabilidad</a:t>
            </a:r>
            <a:endParaRPr lang="es-MX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1158716" indent="-822484">
              <a:lnSpc>
                <a:spcPct val="111000"/>
              </a:lnSpc>
              <a:spcAft>
                <a:spcPts val="23"/>
              </a:spcAft>
            </a:pPr>
            <a:r>
              <a:rPr lang="es-MX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Procedimientos de registro de mercancías</a:t>
            </a:r>
            <a:endParaRPr lang="es-MX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150973" y="4839121"/>
            <a:ext cx="5100251" cy="1014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58716" indent="-822484" algn="r">
              <a:lnSpc>
                <a:spcPct val="111000"/>
              </a:lnSpc>
              <a:spcAft>
                <a:spcPts val="23"/>
              </a:spcAft>
            </a:pPr>
            <a:r>
              <a:rPr lang="es-MX" b="1" i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Elaborado por:</a:t>
            </a:r>
          </a:p>
          <a:p>
            <a:pPr marL="1158716" indent="-822484" algn="r">
              <a:lnSpc>
                <a:spcPct val="111000"/>
              </a:lnSpc>
              <a:spcAft>
                <a:spcPts val="23"/>
              </a:spcAft>
            </a:pPr>
            <a:r>
              <a:rPr lang="es-MX" b="1" i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Dra. Blanca Estela Hernández Bonilla</a:t>
            </a:r>
          </a:p>
          <a:p>
            <a:pPr marL="1158716" indent="-822484" algn="r">
              <a:lnSpc>
                <a:spcPct val="111000"/>
              </a:lnSpc>
              <a:spcAft>
                <a:spcPts val="23"/>
              </a:spcAft>
            </a:pPr>
            <a:r>
              <a:rPr lang="es-MX" b="1" i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Octubre </a:t>
            </a:r>
            <a:r>
              <a:rPr lang="es-MX" b="1" i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2018.</a:t>
            </a:r>
            <a:endParaRPr lang="es-MX" b="1" i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0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1.4.4 Ventajas y desventajas</a:t>
            </a:r>
            <a:endParaRPr lang="es-MX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1" name="CuadroTexto 10"/>
          <p:cNvSpPr txBox="1"/>
          <p:nvPr/>
        </p:nvSpPr>
        <p:spPr>
          <a:xfrm>
            <a:off x="3090930" y="1315199"/>
            <a:ext cx="2807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accent1">
                    <a:lumMod val="50000"/>
                  </a:schemeClr>
                </a:solidFill>
              </a:rPr>
              <a:t>Método analítico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84425" y="1836843"/>
            <a:ext cx="22950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Ventajas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En cualquier momento se puede saber el valor del inventario inicial de todas las cuentas.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Se facilita la información en el estado de resultados.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El registro de operaciones de mercancías es mas claro.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086198" y="1789128"/>
            <a:ext cx="24254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Desventajas: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No se puede conocer en un momento dado el valor del inventario final.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 No hay ninguna cuenta que controle las existencias.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No se puede conocer rápidamente el costo de lo vendido ni la utilidad ni perdida.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6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2" name="Imagen 1" descr="Resultado de imagen para escudo de la uaemex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Rectángulo 4"/>
          <p:cNvSpPr/>
          <p:nvPr/>
        </p:nvSpPr>
        <p:spPr>
          <a:xfrm>
            <a:off x="320889" y="2791500"/>
            <a:ext cx="8409160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MX" sz="3600" b="1" dirty="0">
                <a:solidFill>
                  <a:srgbClr val="00000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r>
              <a:rPr lang="es-MX" sz="3600" b="1" dirty="0" smtClean="0">
                <a:solidFill>
                  <a:srgbClr val="00000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1.4.5 Caso práctico</a:t>
            </a:r>
            <a:endParaRPr lang="es-MX" sz="3600" dirty="0">
              <a:solidFill>
                <a:srgbClr val="000000"/>
              </a:solidFill>
              <a:latin typeface="Calibri Light" panose="020F03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6161649" y="6310008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09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628652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/>
              <a:t>1.4.5 Caso práctico: Método analítico</a:t>
            </a:r>
            <a:br>
              <a:rPr lang="es-MX" sz="3200" b="1" dirty="0" smtClean="0"/>
            </a:br>
            <a:r>
              <a:rPr lang="es-MX" sz="3200" b="1" dirty="0" smtClean="0"/>
              <a:t>Esquemas de mayor (Cierres y ajustes)</a:t>
            </a:r>
            <a:endParaRPr lang="es-MX" sz="3200" b="1" dirty="0"/>
          </a:p>
        </p:txBody>
      </p:sp>
      <p:graphicFrame>
        <p:nvGraphicFramePr>
          <p:cNvPr id="16" name="1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371850"/>
              </p:ext>
            </p:extLst>
          </p:nvPr>
        </p:nvGraphicFramePr>
        <p:xfrm>
          <a:off x="628652" y="1325563"/>
          <a:ext cx="1533525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2" name="Hoja de cálculo" r:id="rId5" imgW="1533441" imgH="2295457" progId="Excel.Sheet.12">
                  <p:embed/>
                </p:oleObj>
              </mc:Choice>
              <mc:Fallback>
                <p:oleObj name="Hoja de cálculo" r:id="rId5" imgW="1533441" imgH="2295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8652" y="1325563"/>
                        <a:ext cx="1533525" cy="229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1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419730"/>
              </p:ext>
            </p:extLst>
          </p:nvPr>
        </p:nvGraphicFramePr>
        <p:xfrm>
          <a:off x="4417813" y="1325563"/>
          <a:ext cx="1533525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3" name="Hoja de cálculo" r:id="rId8" imgW="1533441" imgH="1914457" progId="Excel.Sheet.12">
                  <p:embed/>
                </p:oleObj>
              </mc:Choice>
              <mc:Fallback>
                <p:oleObj name="Hoja de cálculo" r:id="rId8" imgW="1533441" imgH="1914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7813" y="1325563"/>
                        <a:ext cx="1533525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2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380864"/>
              </p:ext>
            </p:extLst>
          </p:nvPr>
        </p:nvGraphicFramePr>
        <p:xfrm>
          <a:off x="2488502" y="1325563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4" name="Hoja de cálculo" r:id="rId11" imgW="1533441" imgH="1533457" progId="Excel.Sheet.12">
                  <p:embed/>
                </p:oleObj>
              </mc:Choice>
              <mc:Fallback>
                <p:oleObj name="Hoja de cálculo" r:id="rId11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88502" y="1325563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2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570847"/>
              </p:ext>
            </p:extLst>
          </p:nvPr>
        </p:nvGraphicFramePr>
        <p:xfrm>
          <a:off x="6524054" y="1325563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5" name="Hoja de cálculo" r:id="rId14" imgW="1533441" imgH="1533457" progId="Excel.Sheet.12">
                  <p:embed/>
                </p:oleObj>
              </mc:Choice>
              <mc:Fallback>
                <p:oleObj name="Hoja de cálculo" r:id="rId14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524054" y="1325563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2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338278"/>
              </p:ext>
            </p:extLst>
          </p:nvPr>
        </p:nvGraphicFramePr>
        <p:xfrm>
          <a:off x="628652" y="4113086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6" name="Hoja de cálculo" r:id="rId17" imgW="1533441" imgH="1533457" progId="Excel.Sheet.12">
                  <p:embed/>
                </p:oleObj>
              </mc:Choice>
              <mc:Fallback>
                <p:oleObj name="Hoja de cálculo" r:id="rId17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28652" y="4113086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2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749549"/>
              </p:ext>
            </p:extLst>
          </p:nvPr>
        </p:nvGraphicFramePr>
        <p:xfrm>
          <a:off x="2480234" y="4098608"/>
          <a:ext cx="153352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7" name="Hoja de cálculo" r:id="rId20" imgW="1533441" imgH="1342957" progId="Excel.Sheet.12">
                  <p:embed/>
                </p:oleObj>
              </mc:Choice>
              <mc:Fallback>
                <p:oleObj name="Hoja de cálculo" r:id="rId20" imgW="1533441" imgH="134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480234" y="4098608"/>
                        <a:ext cx="153352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30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40513"/>
              </p:ext>
            </p:extLst>
          </p:nvPr>
        </p:nvGraphicFramePr>
        <p:xfrm>
          <a:off x="4305110" y="4110800"/>
          <a:ext cx="153352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8" name="Hoja de cálculo" r:id="rId23" imgW="1533441" imgH="1342957" progId="Excel.Sheet.12">
                  <p:embed/>
                </p:oleObj>
              </mc:Choice>
              <mc:Fallback>
                <p:oleObj name="Hoja de cálculo" r:id="rId23" imgW="1533441" imgH="134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305110" y="4110800"/>
                        <a:ext cx="153352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3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542476"/>
              </p:ext>
            </p:extLst>
          </p:nvPr>
        </p:nvGraphicFramePr>
        <p:xfrm>
          <a:off x="6426518" y="4074224"/>
          <a:ext cx="153352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9" name="Hoja de cálculo" r:id="rId26" imgW="1533441" imgH="1342957" progId="Excel.Sheet.12">
                  <p:embed/>
                </p:oleObj>
              </mc:Choice>
              <mc:Fallback>
                <p:oleObj name="Hoja de cálculo" r:id="rId26" imgW="1533441" imgH="134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426518" y="4074224"/>
                        <a:ext cx="153352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33 Grupo"/>
          <p:cNvGrpSpPr/>
          <p:nvPr/>
        </p:nvGrpSpPr>
        <p:grpSpPr>
          <a:xfrm flipH="1">
            <a:off x="1054608" y="3547872"/>
            <a:ext cx="640080" cy="274320"/>
            <a:chOff x="2212848" y="2926080"/>
            <a:chExt cx="640080" cy="274320"/>
          </a:xfrm>
        </p:grpSpPr>
        <p:cxnSp>
          <p:nvCxnSpPr>
            <p:cNvPr id="35" name="34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36 Grupo"/>
          <p:cNvGrpSpPr/>
          <p:nvPr/>
        </p:nvGrpSpPr>
        <p:grpSpPr>
          <a:xfrm flipH="1">
            <a:off x="2883408" y="2389632"/>
            <a:ext cx="640080" cy="274320"/>
            <a:chOff x="2212848" y="2926080"/>
            <a:chExt cx="640080" cy="274320"/>
          </a:xfrm>
        </p:grpSpPr>
        <p:cxnSp>
          <p:nvCxnSpPr>
            <p:cNvPr id="38" name="37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39 Grupo"/>
          <p:cNvGrpSpPr/>
          <p:nvPr/>
        </p:nvGrpSpPr>
        <p:grpSpPr>
          <a:xfrm flipH="1">
            <a:off x="4821936" y="3182112"/>
            <a:ext cx="640080" cy="274320"/>
            <a:chOff x="2212848" y="2926080"/>
            <a:chExt cx="640080" cy="274320"/>
          </a:xfrm>
        </p:grpSpPr>
        <p:cxnSp>
          <p:nvCxnSpPr>
            <p:cNvPr id="41" name="40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42 Grupo"/>
          <p:cNvGrpSpPr/>
          <p:nvPr/>
        </p:nvGrpSpPr>
        <p:grpSpPr>
          <a:xfrm flipH="1">
            <a:off x="6987658" y="2231136"/>
            <a:ext cx="640080" cy="274320"/>
            <a:chOff x="2212848" y="2926080"/>
            <a:chExt cx="640080" cy="274320"/>
          </a:xfrm>
        </p:grpSpPr>
        <p:cxnSp>
          <p:nvCxnSpPr>
            <p:cNvPr id="44" name="43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45 Grupo"/>
          <p:cNvGrpSpPr/>
          <p:nvPr/>
        </p:nvGrpSpPr>
        <p:grpSpPr>
          <a:xfrm flipH="1">
            <a:off x="1054608" y="5157216"/>
            <a:ext cx="640080" cy="274320"/>
            <a:chOff x="2212848" y="2926080"/>
            <a:chExt cx="640080" cy="274320"/>
          </a:xfrm>
        </p:grpSpPr>
        <p:cxnSp>
          <p:nvCxnSpPr>
            <p:cNvPr id="47" name="46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48 Grupo"/>
          <p:cNvGrpSpPr/>
          <p:nvPr/>
        </p:nvGrpSpPr>
        <p:grpSpPr>
          <a:xfrm flipH="1">
            <a:off x="2950464" y="5199888"/>
            <a:ext cx="640080" cy="274320"/>
            <a:chOff x="2212848" y="2926080"/>
            <a:chExt cx="640080" cy="274320"/>
          </a:xfrm>
        </p:grpSpPr>
        <p:cxnSp>
          <p:nvCxnSpPr>
            <p:cNvPr id="50" name="49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51 Grupo"/>
          <p:cNvGrpSpPr/>
          <p:nvPr/>
        </p:nvGrpSpPr>
        <p:grpSpPr>
          <a:xfrm flipH="1">
            <a:off x="4767072" y="5178552"/>
            <a:ext cx="640080" cy="274320"/>
            <a:chOff x="2212848" y="2926080"/>
            <a:chExt cx="640080" cy="274320"/>
          </a:xfrm>
        </p:grpSpPr>
        <p:cxnSp>
          <p:nvCxnSpPr>
            <p:cNvPr id="53" name="52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54 Grupo"/>
          <p:cNvGrpSpPr/>
          <p:nvPr/>
        </p:nvGrpSpPr>
        <p:grpSpPr>
          <a:xfrm flipH="1">
            <a:off x="6932794" y="5163312"/>
            <a:ext cx="640080" cy="274320"/>
            <a:chOff x="2212848" y="2926080"/>
            <a:chExt cx="640080" cy="274320"/>
          </a:xfrm>
        </p:grpSpPr>
        <p:cxnSp>
          <p:nvCxnSpPr>
            <p:cNvPr id="56" name="55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272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628652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>1.4.5 Caso práctico: Método analítico</a:t>
            </a:r>
            <a:br>
              <a:rPr lang="es-MX" sz="3200" dirty="0" smtClean="0"/>
            </a:br>
            <a:r>
              <a:rPr lang="es-MX" sz="3200" dirty="0" smtClean="0"/>
              <a:t>Esquemas de mayor (Cierres y ajustes)</a:t>
            </a:r>
            <a:endParaRPr lang="es-MX" sz="3200" dirty="0"/>
          </a:p>
        </p:txBody>
      </p:sp>
      <p:graphicFrame>
        <p:nvGraphicFramePr>
          <p:cNvPr id="11" name="10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818117"/>
              </p:ext>
            </p:extLst>
          </p:nvPr>
        </p:nvGraphicFramePr>
        <p:xfrm>
          <a:off x="3159062" y="1430846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9" name="Hoja de cálculo" r:id="rId5" imgW="1533441" imgH="1533457" progId="Excel.Sheet.12">
                  <p:embed/>
                </p:oleObj>
              </mc:Choice>
              <mc:Fallback>
                <p:oleObj name="Hoja de cálculo" r:id="rId5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59062" y="1430846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244323"/>
              </p:ext>
            </p:extLst>
          </p:nvPr>
        </p:nvGraphicFramePr>
        <p:xfrm>
          <a:off x="939138" y="1430846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0" name="Hoja de cálculo" r:id="rId8" imgW="1533441" imgH="1533457" progId="Excel.Sheet.12">
                  <p:embed/>
                </p:oleObj>
              </mc:Choice>
              <mc:Fallback>
                <p:oleObj name="Hoja de cálculo" r:id="rId8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39138" y="1430846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1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155302"/>
              </p:ext>
            </p:extLst>
          </p:nvPr>
        </p:nvGraphicFramePr>
        <p:xfrm>
          <a:off x="5365814" y="1455230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1" name="Hoja de cálculo" r:id="rId11" imgW="1533441" imgH="1533457" progId="Excel.Sheet.12">
                  <p:embed/>
                </p:oleObj>
              </mc:Choice>
              <mc:Fallback>
                <p:oleObj name="Hoja de cálculo" r:id="rId11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65814" y="1455230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1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0272392"/>
              </p:ext>
            </p:extLst>
          </p:nvPr>
        </p:nvGraphicFramePr>
        <p:xfrm>
          <a:off x="939138" y="3403664"/>
          <a:ext cx="153352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2" name="Hoja de cálculo" r:id="rId14" imgW="1533441" imgH="1342957" progId="Excel.Sheet.12">
                  <p:embed/>
                </p:oleObj>
              </mc:Choice>
              <mc:Fallback>
                <p:oleObj name="Hoja de cálculo" r:id="rId14" imgW="1533441" imgH="134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39138" y="3403664"/>
                        <a:ext cx="153352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20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98276"/>
              </p:ext>
            </p:extLst>
          </p:nvPr>
        </p:nvGraphicFramePr>
        <p:xfrm>
          <a:off x="3053258" y="3428048"/>
          <a:ext cx="153352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3" name="Hoja de cálculo" r:id="rId17" imgW="1533441" imgH="1342957" progId="Excel.Sheet.12">
                  <p:embed/>
                </p:oleObj>
              </mc:Choice>
              <mc:Fallback>
                <p:oleObj name="Hoja de cálculo" r:id="rId17" imgW="1533441" imgH="134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053258" y="3428048"/>
                        <a:ext cx="1533525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2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253276"/>
              </p:ext>
            </p:extLst>
          </p:nvPr>
        </p:nvGraphicFramePr>
        <p:xfrm>
          <a:off x="5454133" y="3393758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4" name="Hoja de cálculo" r:id="rId20" imgW="1533441" imgH="1533457" progId="Excel.Sheet.12">
                  <p:embed/>
                </p:oleObj>
              </mc:Choice>
              <mc:Fallback>
                <p:oleObj name="Hoja de cálculo" r:id="rId20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54133" y="3393758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2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439698"/>
              </p:ext>
            </p:extLst>
          </p:nvPr>
        </p:nvGraphicFramePr>
        <p:xfrm>
          <a:off x="3038477" y="4933806"/>
          <a:ext cx="1533525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5" name="Hoja de cálculo" r:id="rId23" imgW="1533441" imgH="1533457" progId="Excel.Sheet.12">
                  <p:embed/>
                </p:oleObj>
              </mc:Choice>
              <mc:Fallback>
                <p:oleObj name="Hoja de cálculo" r:id="rId23" imgW="1533441" imgH="1533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038477" y="4933806"/>
                        <a:ext cx="1533525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31 Grupo"/>
          <p:cNvGrpSpPr/>
          <p:nvPr/>
        </p:nvGrpSpPr>
        <p:grpSpPr>
          <a:xfrm flipH="1">
            <a:off x="1371600" y="2542032"/>
            <a:ext cx="640080" cy="274320"/>
            <a:chOff x="2212848" y="2926080"/>
            <a:chExt cx="640080" cy="274320"/>
          </a:xfrm>
        </p:grpSpPr>
        <p:cxnSp>
          <p:nvCxnSpPr>
            <p:cNvPr id="34" name="33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35 Grupo"/>
          <p:cNvGrpSpPr/>
          <p:nvPr/>
        </p:nvGrpSpPr>
        <p:grpSpPr>
          <a:xfrm flipH="1">
            <a:off x="3590544" y="2542032"/>
            <a:ext cx="640080" cy="274320"/>
            <a:chOff x="2212848" y="2926080"/>
            <a:chExt cx="640080" cy="274320"/>
          </a:xfrm>
        </p:grpSpPr>
        <p:cxnSp>
          <p:nvCxnSpPr>
            <p:cNvPr id="37" name="36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38 Grupo"/>
          <p:cNvGrpSpPr/>
          <p:nvPr/>
        </p:nvGrpSpPr>
        <p:grpSpPr>
          <a:xfrm flipH="1">
            <a:off x="5797296" y="2517648"/>
            <a:ext cx="640080" cy="274320"/>
            <a:chOff x="2212848" y="2926080"/>
            <a:chExt cx="640080" cy="274320"/>
          </a:xfrm>
        </p:grpSpPr>
        <p:cxnSp>
          <p:nvCxnSpPr>
            <p:cNvPr id="40" name="39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41 Grupo"/>
          <p:cNvGrpSpPr/>
          <p:nvPr/>
        </p:nvGrpSpPr>
        <p:grpSpPr>
          <a:xfrm flipH="1">
            <a:off x="1377696" y="4572000"/>
            <a:ext cx="640080" cy="274320"/>
            <a:chOff x="2212848" y="2926080"/>
            <a:chExt cx="640080" cy="274320"/>
          </a:xfrm>
        </p:grpSpPr>
        <p:cxnSp>
          <p:nvCxnSpPr>
            <p:cNvPr id="43" name="42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44 Grupo"/>
          <p:cNvGrpSpPr/>
          <p:nvPr/>
        </p:nvGrpSpPr>
        <p:grpSpPr>
          <a:xfrm flipH="1">
            <a:off x="3462528" y="4529328"/>
            <a:ext cx="640080" cy="274320"/>
            <a:chOff x="2212848" y="2926080"/>
            <a:chExt cx="640080" cy="274320"/>
          </a:xfrm>
        </p:grpSpPr>
        <p:cxnSp>
          <p:nvCxnSpPr>
            <p:cNvPr id="46" name="45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7 Grupo"/>
          <p:cNvGrpSpPr/>
          <p:nvPr/>
        </p:nvGrpSpPr>
        <p:grpSpPr>
          <a:xfrm flipH="1">
            <a:off x="5882640" y="4507992"/>
            <a:ext cx="640080" cy="274320"/>
            <a:chOff x="2212848" y="2926080"/>
            <a:chExt cx="640080" cy="274320"/>
          </a:xfrm>
        </p:grpSpPr>
        <p:cxnSp>
          <p:nvCxnSpPr>
            <p:cNvPr id="49" name="48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50 Grupo"/>
          <p:cNvGrpSpPr/>
          <p:nvPr/>
        </p:nvGrpSpPr>
        <p:grpSpPr>
          <a:xfrm flipH="1">
            <a:off x="3474720" y="6039123"/>
            <a:ext cx="640080" cy="274320"/>
            <a:chOff x="2212848" y="2926080"/>
            <a:chExt cx="640080" cy="274320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2267712" y="2926080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52 Conector recto"/>
            <p:cNvCxnSpPr/>
            <p:nvPr/>
          </p:nvCxnSpPr>
          <p:spPr>
            <a:xfrm>
              <a:off x="2212848" y="2968752"/>
              <a:ext cx="585216" cy="23164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8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2" name="Imagen 1" descr="Resultado de imagen para escudo de la uaemex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Rectángulo 4"/>
          <p:cNvSpPr/>
          <p:nvPr/>
        </p:nvSpPr>
        <p:spPr>
          <a:xfrm>
            <a:off x="320889" y="2791500"/>
            <a:ext cx="840916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MX" sz="27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r>
              <a:rPr lang="es-MX" sz="40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1.5 Procedimiento de inventarios perpetuos o continuos</a:t>
            </a:r>
            <a:endParaRPr lang="es-MX" sz="40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6161649" y="6310008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2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5226" y="1392701"/>
            <a:ext cx="2690554" cy="931033"/>
          </a:xfrm>
        </p:spPr>
        <p:txBody>
          <a:bodyPr>
            <a:normAutofit/>
          </a:bodyPr>
          <a:lstStyle/>
          <a:p>
            <a:r>
              <a:rPr lang="es-MX" b="1" dirty="0" smtClean="0"/>
              <a:t>1.5.1 Concepto </a:t>
            </a:r>
            <a:endParaRPr lang="es-MX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10102572"/>
              </p:ext>
            </p:extLst>
          </p:nvPr>
        </p:nvGraphicFramePr>
        <p:xfrm>
          <a:off x="1693385" y="1789162"/>
          <a:ext cx="7305249" cy="3770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upo 9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11" name="Imagen 10" descr="Resultado de imagen para escudo de la uaemex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3" name="Título 1"/>
          <p:cNvSpPr txBox="1">
            <a:spLocks/>
          </p:cNvSpPr>
          <p:nvPr/>
        </p:nvSpPr>
        <p:spPr>
          <a:xfrm>
            <a:off x="2642841" y="4654061"/>
            <a:ext cx="2404213" cy="931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latin typeface="Cambria" panose="02040503050406030204" pitchFamily="18" charset="0"/>
              </a:rPr>
              <a:t>(Lara, 2016)</a:t>
            </a:r>
            <a:endParaRPr lang="es-MX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1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1.4.2 Cuentas del procedimiento de inventarios perpetuos o continuos </a:t>
            </a:r>
            <a:endParaRPr lang="es-MX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473573" y="1954125"/>
            <a:ext cx="3192806" cy="1815831"/>
            <a:chOff x="2306473" y="2099346"/>
            <a:chExt cx="4320000" cy="2713772"/>
          </a:xfrm>
        </p:grpSpPr>
        <p:grpSp>
          <p:nvGrpSpPr>
            <p:cNvPr id="15" name="Grupo 14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10" name="Conector recto 9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Conector recto 10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" name="CuadroTexto 15"/>
            <p:cNvSpPr txBox="1"/>
            <p:nvPr/>
          </p:nvSpPr>
          <p:spPr>
            <a:xfrm>
              <a:off x="3591634" y="2099346"/>
              <a:ext cx="1949352" cy="597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>
                  <a:solidFill>
                    <a:srgbClr val="002060"/>
                  </a:solidFill>
                </a:rPr>
                <a:t>Almacén</a:t>
              </a:r>
              <a:endParaRPr lang="es-MX" sz="2000" dirty="0">
                <a:solidFill>
                  <a:srgbClr val="002060"/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2399252" y="2700062"/>
              <a:ext cx="1949352" cy="459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solidFill>
                    <a:srgbClr val="002060"/>
                  </a:solidFill>
                </a:rPr>
                <a:t>Saldo Deudor</a:t>
              </a:r>
              <a:endParaRPr lang="es-MX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4931622" y="1909496"/>
            <a:ext cx="3192806" cy="1815831"/>
            <a:chOff x="2306473" y="2099346"/>
            <a:chExt cx="4320000" cy="2713772"/>
          </a:xfrm>
        </p:grpSpPr>
        <p:grpSp>
          <p:nvGrpSpPr>
            <p:cNvPr id="28" name="Grupo 27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32" name="Conector recto 31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" name="CuadroTexto 28"/>
            <p:cNvSpPr txBox="1"/>
            <p:nvPr/>
          </p:nvSpPr>
          <p:spPr>
            <a:xfrm>
              <a:off x="3391960" y="2099346"/>
              <a:ext cx="2610087" cy="597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>
                  <a:solidFill>
                    <a:srgbClr val="002060"/>
                  </a:solidFill>
                </a:rPr>
                <a:t>Costo de ventas</a:t>
              </a:r>
              <a:endParaRPr lang="es-MX" sz="2000" dirty="0">
                <a:solidFill>
                  <a:srgbClr val="002060"/>
                </a:solidFill>
              </a:endParaRP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2399252" y="2700062"/>
              <a:ext cx="1949352" cy="459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solidFill>
                    <a:srgbClr val="002060"/>
                  </a:solidFill>
                </a:rPr>
                <a:t>Saldo Deudor</a:t>
              </a:r>
              <a:endParaRPr lang="es-MX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2497605" y="3900883"/>
            <a:ext cx="3192806" cy="1815831"/>
            <a:chOff x="2306473" y="2099346"/>
            <a:chExt cx="4320000" cy="2713772"/>
          </a:xfrm>
        </p:grpSpPr>
        <p:grpSp>
          <p:nvGrpSpPr>
            <p:cNvPr id="35" name="Grupo 34"/>
            <p:cNvGrpSpPr/>
            <p:nvPr/>
          </p:nvGrpSpPr>
          <p:grpSpPr>
            <a:xfrm>
              <a:off x="2306473" y="2653118"/>
              <a:ext cx="4320000" cy="2160000"/>
              <a:chOff x="2347417" y="2721358"/>
              <a:chExt cx="4320000" cy="2160000"/>
            </a:xfrm>
          </p:grpSpPr>
          <p:cxnSp>
            <p:nvCxnSpPr>
              <p:cNvPr id="39" name="Conector recto 38"/>
              <p:cNvCxnSpPr/>
              <p:nvPr/>
            </p:nvCxnSpPr>
            <p:spPr>
              <a:xfrm>
                <a:off x="2347417" y="2729553"/>
                <a:ext cx="432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Conector recto 39"/>
              <p:cNvCxnSpPr/>
              <p:nvPr/>
            </p:nvCxnSpPr>
            <p:spPr>
              <a:xfrm rot="16200000">
                <a:off x="3473806" y="3801358"/>
                <a:ext cx="216000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6" name="CuadroTexto 35"/>
            <p:cNvSpPr txBox="1"/>
            <p:nvPr/>
          </p:nvSpPr>
          <p:spPr>
            <a:xfrm>
              <a:off x="3887873" y="2099346"/>
              <a:ext cx="1949352" cy="597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>
                  <a:solidFill>
                    <a:srgbClr val="00FF00"/>
                  </a:solidFill>
                </a:rPr>
                <a:t>Ventas </a:t>
              </a:r>
              <a:endParaRPr lang="es-MX" sz="2000" dirty="0">
                <a:solidFill>
                  <a:srgbClr val="00FF00"/>
                </a:solidFill>
              </a:endParaRPr>
            </a:p>
          </p:txBody>
        </p:sp>
        <p:sp>
          <p:nvSpPr>
            <p:cNvPr id="38" name="CuadroTexto 37"/>
            <p:cNvSpPr txBox="1"/>
            <p:nvPr/>
          </p:nvSpPr>
          <p:spPr>
            <a:xfrm>
              <a:off x="4566309" y="2711139"/>
              <a:ext cx="2060164" cy="459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solidFill>
                    <a:srgbClr val="00FF00"/>
                  </a:solidFill>
                </a:rPr>
                <a:t>Saldo Acreedor</a:t>
              </a:r>
              <a:endParaRPr lang="es-MX" sz="1400" dirty="0">
                <a:solidFill>
                  <a:srgbClr val="00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200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1.5.4 Ventajas y desventajas</a:t>
            </a:r>
            <a:endParaRPr lang="es-MX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3198752" y="894771"/>
            <a:ext cx="5155497" cy="5396195"/>
            <a:chOff x="1962619" y="792480"/>
            <a:chExt cx="5155497" cy="5396195"/>
          </a:xfrm>
        </p:grpSpPr>
        <p:sp>
          <p:nvSpPr>
            <p:cNvPr id="11" name="CuadroTexto 10"/>
            <p:cNvSpPr txBox="1"/>
            <p:nvPr/>
          </p:nvSpPr>
          <p:spPr>
            <a:xfrm>
              <a:off x="1962619" y="2818519"/>
              <a:ext cx="213389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dirty="0" smtClean="0">
                  <a:solidFill>
                    <a:schemeClr val="accent2">
                      <a:lumMod val="75000"/>
                    </a:schemeClr>
                  </a:solidFill>
                </a:rPr>
                <a:t>Método de inventarios perpetuos</a:t>
              </a:r>
              <a:endParaRPr lang="es-MX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4692656" y="925695"/>
              <a:ext cx="229500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Ventajas :</a:t>
              </a:r>
            </a:p>
            <a:p>
              <a:r>
                <a:rPr lang="es-MX" dirty="0" smtClean="0"/>
                <a:t>* Se conocer de manera inmediata la utilidad o pérdida bruta, puesto que aparece el saldo en la cuenta de costos y ventas.</a:t>
              </a:r>
              <a:endParaRPr lang="es-MX" dirty="0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4692656" y="3603352"/>
              <a:ext cx="242546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Desventajas :</a:t>
              </a:r>
            </a:p>
            <a:p>
              <a:r>
                <a:rPr lang="es-MX" dirty="0" smtClean="0"/>
                <a:t>* No puede conocer por separado los costos de ventas y el valor de las ventas netas, puesto que ambos conceptos aparecen en la misma cuenta de costos y ventas.</a:t>
              </a:r>
              <a:endParaRPr lang="es-MX" dirty="0"/>
            </a:p>
          </p:txBody>
        </p:sp>
        <p:sp>
          <p:nvSpPr>
            <p:cNvPr id="17" name="16 Abrir llave"/>
            <p:cNvSpPr/>
            <p:nvPr/>
          </p:nvSpPr>
          <p:spPr>
            <a:xfrm>
              <a:off x="4108704" y="792480"/>
              <a:ext cx="721919" cy="5396195"/>
            </a:xfrm>
            <a:prstGeom prst="leftBrac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38959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628652" y="0"/>
            <a:ext cx="29678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1.5.3. Ajustes</a:t>
            </a:r>
            <a:endParaRPr lang="es-MX" b="1" dirty="0"/>
          </a:p>
        </p:txBody>
      </p:sp>
      <p:grpSp>
        <p:nvGrpSpPr>
          <p:cNvPr id="3" name="Grupo 2"/>
          <p:cNvGrpSpPr/>
          <p:nvPr/>
        </p:nvGrpSpPr>
        <p:grpSpPr>
          <a:xfrm>
            <a:off x="1382225" y="1881030"/>
            <a:ext cx="6476193" cy="1754326"/>
            <a:chOff x="1382225" y="1881030"/>
            <a:chExt cx="6476193" cy="1754326"/>
          </a:xfrm>
        </p:grpSpPr>
        <p:sp>
          <p:nvSpPr>
            <p:cNvPr id="2" name="1 Rectángulo"/>
            <p:cNvSpPr/>
            <p:nvPr/>
          </p:nvSpPr>
          <p:spPr>
            <a:xfrm>
              <a:off x="1382225" y="1881030"/>
              <a:ext cx="647619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s-ES_tradnl" b="1" dirty="0" smtClean="0"/>
            </a:p>
            <a:p>
              <a:r>
                <a:rPr lang="es-ES_tradnl" b="1" dirty="0" smtClean="0"/>
                <a:t>U </a:t>
              </a:r>
              <a:r>
                <a:rPr lang="es-ES_tradnl" b="1" dirty="0"/>
                <a:t>o PB=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VN</a:t>
              </a:r>
              <a:r>
                <a:rPr lang="es-ES_tradnl" dirty="0"/>
                <a:t> </a:t>
              </a:r>
              <a:r>
                <a:rPr lang="es-ES_tradnl" dirty="0" smtClean="0"/>
                <a:t>       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CV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o PO=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U o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PB              GO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(G.V, G.A, PF y GF)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antes de Impuestos=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U o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PO</a:t>
              </a:r>
              <a:r>
                <a:rPr lang="es-ES_tradnl" dirty="0"/>
                <a:t> </a:t>
              </a:r>
              <a:r>
                <a:rPr lang="es-ES_tradnl" dirty="0" smtClean="0"/>
                <a:t>              </a:t>
              </a:r>
              <a:r>
                <a:rPr lang="es-ES_tradnl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OG y OP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U neta del Ejercicio </a:t>
              </a:r>
              <a:r>
                <a:rPr lang="es-ES_tradnl" b="1" dirty="0" smtClean="0"/>
                <a:t>=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 U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antes de </a:t>
              </a:r>
              <a:r>
                <a:rPr lang="es-ES_tradnl" b="1" dirty="0" smtClean="0">
                  <a:solidFill>
                    <a:schemeClr val="accent1">
                      <a:lumMod val="75000"/>
                    </a:schemeClr>
                  </a:solidFill>
                </a:rPr>
                <a:t>impuestos     </a:t>
              </a:r>
              <a:r>
                <a:rPr lang="es-ES_tradnl" dirty="0" smtClean="0"/>
                <a:t>      </a:t>
              </a:r>
              <a:r>
                <a:rPr lang="es-ES_tradnl" b="1" dirty="0">
                  <a:solidFill>
                    <a:schemeClr val="accent1">
                      <a:lumMod val="75000"/>
                    </a:schemeClr>
                  </a:solidFill>
                </a:rPr>
                <a:t>ISR y PTU</a:t>
              </a:r>
              <a:endParaRPr lang="es-MX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es-ES_tradnl" b="1" dirty="0"/>
                <a:t> </a:t>
              </a:r>
              <a:endParaRPr lang="es-MX" dirty="0"/>
            </a:p>
          </p:txBody>
        </p:sp>
        <p:sp>
          <p:nvSpPr>
            <p:cNvPr id="15" name="14 Más"/>
            <p:cNvSpPr/>
            <p:nvPr/>
          </p:nvSpPr>
          <p:spPr>
            <a:xfrm>
              <a:off x="4384360" y="2758193"/>
              <a:ext cx="288000" cy="288000"/>
            </a:xfrm>
            <a:prstGeom prst="mathPlus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Menos"/>
            <p:cNvSpPr/>
            <p:nvPr/>
          </p:nvSpPr>
          <p:spPr>
            <a:xfrm>
              <a:off x="4727245" y="2812193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Menos"/>
            <p:cNvSpPr/>
            <p:nvPr/>
          </p:nvSpPr>
          <p:spPr>
            <a:xfrm>
              <a:off x="2540910" y="2250362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19 Menos"/>
            <p:cNvSpPr/>
            <p:nvPr/>
          </p:nvSpPr>
          <p:spPr>
            <a:xfrm>
              <a:off x="3236474" y="2552973"/>
              <a:ext cx="360000" cy="180000"/>
            </a:xfrm>
            <a:prstGeom prst="mathMinus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21 Más"/>
            <p:cNvSpPr/>
            <p:nvPr/>
          </p:nvSpPr>
          <p:spPr>
            <a:xfrm>
              <a:off x="2929315" y="2474561"/>
              <a:ext cx="288000" cy="288000"/>
            </a:xfrm>
            <a:prstGeom prst="mathPlus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4" name="23 Rectángulo"/>
          <p:cNvSpPr/>
          <p:nvPr/>
        </p:nvSpPr>
        <p:spPr>
          <a:xfrm>
            <a:off x="939138" y="1538845"/>
            <a:ext cx="757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/>
              <a:t>Fórmulas que se aplican para determinar la utilidad o pérdida </a:t>
            </a:r>
            <a:r>
              <a:rPr lang="es-ES_tradnl" b="1" dirty="0" smtClean="0"/>
              <a:t>del ejercicio</a:t>
            </a:r>
            <a:r>
              <a:rPr lang="es-ES_tradnl" b="1" dirty="0"/>
              <a:t>:</a:t>
            </a:r>
            <a:endParaRPr lang="es-MX" dirty="0"/>
          </a:p>
        </p:txBody>
      </p:sp>
      <p:sp>
        <p:nvSpPr>
          <p:cNvPr id="25" name="16 Menos"/>
          <p:cNvSpPr/>
          <p:nvPr/>
        </p:nvSpPr>
        <p:spPr>
          <a:xfrm>
            <a:off x="5622777" y="3067220"/>
            <a:ext cx="360000" cy="180000"/>
          </a:xfrm>
          <a:prstGeom prst="mathMin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10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3" name="2 Rectángulo"/>
          <p:cNvSpPr/>
          <p:nvPr/>
        </p:nvSpPr>
        <p:spPr>
          <a:xfrm>
            <a:off x="1642592" y="544651"/>
            <a:ext cx="58883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dirty="0">
                <a:latin typeface="+mj-lt"/>
              </a:rPr>
              <a:t>Donde: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 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VN: </a:t>
            </a:r>
            <a:r>
              <a:rPr lang="es-ES_tradnl" sz="2400" dirty="0">
                <a:latin typeface="+mj-lt"/>
              </a:rPr>
              <a:t>Ventas netas</a:t>
            </a:r>
            <a:endParaRPr lang="es-MX" sz="2400" dirty="0">
              <a:latin typeface="+mj-lt"/>
            </a:endParaRPr>
          </a:p>
          <a:p>
            <a:r>
              <a:rPr lang="es-ES_tradnl" sz="2400" b="1" dirty="0" smtClean="0">
                <a:latin typeface="+mj-lt"/>
              </a:rPr>
              <a:t>CV</a:t>
            </a:r>
            <a:r>
              <a:rPr lang="es-ES_tradnl" sz="2400" b="1" dirty="0">
                <a:latin typeface="+mj-lt"/>
              </a:rPr>
              <a:t>= </a:t>
            </a:r>
            <a:r>
              <a:rPr lang="es-ES_tradnl" sz="2400" dirty="0">
                <a:latin typeface="+mj-lt"/>
              </a:rPr>
              <a:t>Costo de ventas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o PB= </a:t>
            </a:r>
            <a:r>
              <a:rPr lang="es-ES_tradnl" sz="2400" dirty="0">
                <a:latin typeface="+mj-lt"/>
              </a:rPr>
              <a:t>Utilidad o pérdida bruta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o PO= </a:t>
            </a:r>
            <a:r>
              <a:rPr lang="es-ES_tradnl" sz="2400" dirty="0">
                <a:latin typeface="+mj-lt"/>
              </a:rPr>
              <a:t>Utilidad o pérdida de operación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antes de Impuestos= </a:t>
            </a:r>
            <a:r>
              <a:rPr lang="es-ES_tradnl" sz="2400" dirty="0">
                <a:latin typeface="+mj-lt"/>
              </a:rPr>
              <a:t>Utilidad antes de impuestos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U neta del Ejercicio= </a:t>
            </a:r>
            <a:r>
              <a:rPr lang="es-ES_tradnl" sz="2400" dirty="0">
                <a:latin typeface="+mj-lt"/>
              </a:rPr>
              <a:t>Utilidad neta del ejercicio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ISR= </a:t>
            </a:r>
            <a:r>
              <a:rPr lang="es-ES_tradnl" sz="2400" dirty="0">
                <a:latin typeface="+mj-lt"/>
              </a:rPr>
              <a:t>Impuesto sobre la renta</a:t>
            </a:r>
            <a:endParaRPr lang="es-MX" sz="2400" dirty="0">
              <a:latin typeface="+mj-lt"/>
            </a:endParaRPr>
          </a:p>
          <a:p>
            <a:r>
              <a:rPr lang="es-ES_tradnl" sz="2400" b="1" dirty="0">
                <a:latin typeface="+mj-lt"/>
              </a:rPr>
              <a:t>PTU= </a:t>
            </a:r>
            <a:r>
              <a:rPr lang="es-ES_tradnl" sz="2400" dirty="0">
                <a:latin typeface="+mj-lt"/>
              </a:rPr>
              <a:t>Participación de los trabajadores en las utilidades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249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89" y="1061446"/>
            <a:ext cx="828675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366484" y="1160571"/>
            <a:ext cx="3779044" cy="52149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s-MX" sz="15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825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9429" y="1868819"/>
            <a:ext cx="8705142" cy="476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27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Introducción</a:t>
            </a:r>
            <a:r>
              <a:rPr lang="es-MX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En esta unidad de aprendizaje de la Licenciatura en Contaduría el estudiante </a:t>
            </a:r>
            <a:r>
              <a:rPr lang="es-MX" sz="2800" dirty="0" smtClean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conoce y resuelve casos prácticos utilizando los procedimientos de registro de mercancías empleando el procedimiento analítico o pormenorizado y el de inventarios perpetuos o continuos.</a:t>
            </a:r>
            <a:endParaRPr lang="es-MX" sz="2800" dirty="0"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1350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6260123" y="6161415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3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628652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b="1" dirty="0" smtClean="0"/>
              <a:t>1.5.5 Caso práctico: Método inventarios perpetuos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Esquemas de mayor (Cierres y ajustes)</a:t>
            </a:r>
            <a:endParaRPr lang="es-MX" dirty="0"/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781521"/>
              </p:ext>
            </p:extLst>
          </p:nvPr>
        </p:nvGraphicFramePr>
        <p:xfrm>
          <a:off x="501487" y="1147762"/>
          <a:ext cx="2124075" cy="138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3" name="Hoja de cálculo" r:id="rId5" imgW="2679630" imgH="1778040" progId="Excel.Sheet.12">
                  <p:embed/>
                </p:oleObj>
              </mc:Choice>
              <mc:Fallback>
                <p:oleObj name="Hoja de cálculo" r:id="rId5" imgW="2679630" imgH="1778040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87" y="1147762"/>
                        <a:ext cx="2124075" cy="1381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919654"/>
              </p:ext>
            </p:extLst>
          </p:nvPr>
        </p:nvGraphicFramePr>
        <p:xfrm>
          <a:off x="2932043" y="1155573"/>
          <a:ext cx="2390775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4" name="Hoja de cálculo" r:id="rId8" imgW="2317785" imgH="1663740" progId="Excel.Sheet.12">
                  <p:embed/>
                </p:oleObj>
              </mc:Choice>
              <mc:Fallback>
                <p:oleObj name="Hoja de cálculo" r:id="rId8" imgW="2317785" imgH="1663740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043" y="1155573"/>
                        <a:ext cx="2390775" cy="168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838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s-ES_tradnl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1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999876"/>
              </p:ext>
            </p:extLst>
          </p:nvPr>
        </p:nvGraphicFramePr>
        <p:xfrm>
          <a:off x="414528" y="4076700"/>
          <a:ext cx="212407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5" name="Hoja de cálculo" r:id="rId11" imgW="2349469" imgH="1479600" progId="Excel.Sheet.12">
                  <p:embed/>
                </p:oleObj>
              </mc:Choice>
              <mc:Fallback>
                <p:oleObj name="Hoja de cálculo" r:id="rId11" imgW="2349469" imgH="1479600" progId="Excel.Sheet.1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528" y="4076700"/>
                        <a:ext cx="2124075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508519"/>
              </p:ext>
            </p:extLst>
          </p:nvPr>
        </p:nvGraphicFramePr>
        <p:xfrm>
          <a:off x="5792270" y="1176909"/>
          <a:ext cx="2390775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6" name="Hoja de cálculo" r:id="rId14" imgW="2317785" imgH="1847880" progId="Excel.Sheet.12">
                  <p:embed/>
                </p:oleObj>
              </mc:Choice>
              <mc:Fallback>
                <p:oleObj name="Hoja de cálculo" r:id="rId14" imgW="2317785" imgH="1847880" progId="Excel.Shee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2270" y="1176909"/>
                        <a:ext cx="2390775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1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169433"/>
              </p:ext>
            </p:extLst>
          </p:nvPr>
        </p:nvGraphicFramePr>
        <p:xfrm>
          <a:off x="3112389" y="4076700"/>
          <a:ext cx="211455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7" name="Hoja de cálculo" r:id="rId17" imgW="2400235" imgH="1295460" progId="Excel.Sheet.12">
                  <p:embed/>
                </p:oleObj>
              </mc:Choice>
              <mc:Fallback>
                <p:oleObj name="Hoja de cálculo" r:id="rId17" imgW="2400235" imgH="1295460" progId="Excel.Shee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2389" y="4076700"/>
                        <a:ext cx="2114550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1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5020327"/>
              </p:ext>
            </p:extLst>
          </p:nvPr>
        </p:nvGraphicFramePr>
        <p:xfrm>
          <a:off x="5792270" y="4076700"/>
          <a:ext cx="239077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8" name="Hoja de cálculo" r:id="rId20" imgW="2317785" imgH="1295460" progId="Excel.Sheet.12">
                  <p:embed/>
                </p:oleObj>
              </mc:Choice>
              <mc:Fallback>
                <p:oleObj name="Hoja de cálculo" r:id="rId20" imgW="2317785" imgH="1295460" progId="Excel.Shee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2270" y="4076700"/>
                        <a:ext cx="2390775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1762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s-ES_tradnl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3619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5191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s-ES_tradnl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4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628652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Caso práctico: Método inventarios perpetuos</a:t>
            </a:r>
            <a:br>
              <a:rPr lang="es-MX" dirty="0" smtClean="0"/>
            </a:br>
            <a:r>
              <a:rPr lang="es-MX" dirty="0" smtClean="0"/>
              <a:t>Esquemas de mayor (Cierres y ajustes)</a:t>
            </a:r>
            <a:endParaRPr lang="es-MX" dirty="0"/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989978"/>
              </p:ext>
            </p:extLst>
          </p:nvPr>
        </p:nvGraphicFramePr>
        <p:xfrm>
          <a:off x="1563525" y="1571625"/>
          <a:ext cx="211455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5" name="Hoja de cálculo" r:id="rId5" imgW="2400235" imgH="1295460" progId="Excel.Sheet.12">
                  <p:embed/>
                </p:oleObj>
              </mc:Choice>
              <mc:Fallback>
                <p:oleObj name="Hoja de cálculo" r:id="rId5" imgW="2400235" imgH="1295460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525" y="1571625"/>
                        <a:ext cx="2114550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436"/>
              </p:ext>
            </p:extLst>
          </p:nvPr>
        </p:nvGraphicFramePr>
        <p:xfrm>
          <a:off x="4324921" y="1571625"/>
          <a:ext cx="2371725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6" name="Hoja de cálculo" r:id="rId8" imgW="2349469" imgH="2032020" progId="Excel.Sheet.12">
                  <p:embed/>
                </p:oleObj>
              </mc:Choice>
              <mc:Fallback>
                <p:oleObj name="Hoja de cálculo" r:id="rId8" imgW="2349469" imgH="2032020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4921" y="1571625"/>
                        <a:ext cx="2371725" cy="200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s-ES_tradnl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1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876424"/>
              </p:ext>
            </p:extLst>
          </p:nvPr>
        </p:nvGraphicFramePr>
        <p:xfrm>
          <a:off x="4586783" y="4297680"/>
          <a:ext cx="210502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7" name="Hoja de cálculo" r:id="rId11" imgW="2400235" imgH="1479600" progId="Excel.Sheet.12">
                  <p:embed/>
                </p:oleObj>
              </mc:Choice>
              <mc:Fallback>
                <p:oleObj name="Hoja de cálculo" r:id="rId11" imgW="2400235" imgH="1479600" progId="Excel.Shee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783" y="4297680"/>
                        <a:ext cx="2105025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478250"/>
              </p:ext>
            </p:extLst>
          </p:nvPr>
        </p:nvGraphicFramePr>
        <p:xfrm>
          <a:off x="1563525" y="4320921"/>
          <a:ext cx="239077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8" name="Hoja de cálculo" r:id="rId14" imgW="2317785" imgH="927180" progId="Excel.Sheet.12">
                  <p:embed/>
                </p:oleObj>
              </mc:Choice>
              <mc:Fallback>
                <p:oleObj name="Hoja de cálculo" r:id="rId14" imgW="2317785" imgH="927180" progId="Excel.Shee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525" y="4320921"/>
                        <a:ext cx="2390775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1724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s-ES_tradnl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4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4596" y="1538928"/>
            <a:ext cx="7564374" cy="3024772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 smtClean="0"/>
              <a:t>Los procedimientos de registro de mercancías determinan la utilidad o pérdida del ejercicio, cabe mencionar que las empresas van a utilizar el que satisfaga las necesidades de la misma. 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Se puede decir que el procedimiento más usual es el analítico o pormenorizado, debido a que proporciona la información más puntual en sus diferentes conceptos.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9" name="8 Abrir corchete"/>
          <p:cNvSpPr/>
          <p:nvPr/>
        </p:nvSpPr>
        <p:spPr>
          <a:xfrm>
            <a:off x="658368" y="1414272"/>
            <a:ext cx="427074" cy="3121152"/>
          </a:xfrm>
          <a:prstGeom prst="leftBracket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Abrir corchete"/>
          <p:cNvSpPr/>
          <p:nvPr/>
        </p:nvSpPr>
        <p:spPr>
          <a:xfrm flipH="1">
            <a:off x="8022336" y="1408176"/>
            <a:ext cx="445008" cy="3121152"/>
          </a:xfrm>
          <a:prstGeom prst="leftBracket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7118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0315" y="1620495"/>
            <a:ext cx="734337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1800" b="1" dirty="0" smtClean="0">
                <a:latin typeface="Cambria" panose="02040503050406030204" pitchFamily="18" charset="0"/>
              </a:rPr>
              <a:t>Acervo </a:t>
            </a:r>
            <a:r>
              <a:rPr lang="es-MX" sz="1800" b="1" dirty="0">
                <a:latin typeface="Cambria" panose="02040503050406030204" pitchFamily="18" charset="0"/>
              </a:rPr>
              <a:t>bibliográfico Básico: </a:t>
            </a:r>
            <a:endParaRPr lang="es-MX" sz="1800" dirty="0">
              <a:latin typeface="Cambria" panose="02040503050406030204" pitchFamily="18" charset="0"/>
            </a:endParaRPr>
          </a:p>
          <a:p>
            <a:r>
              <a:rPr lang="es-MX" sz="1800" dirty="0">
                <a:latin typeface="Cambria" panose="02040503050406030204" pitchFamily="18" charset="0"/>
              </a:rPr>
              <a:t>CINIF. (2018) Normas de Información Financiera </a:t>
            </a:r>
            <a:r>
              <a:rPr lang="es-MX" sz="1800" dirty="0" err="1">
                <a:latin typeface="Cambria" panose="02040503050406030204" pitchFamily="18" charset="0"/>
              </a:rPr>
              <a:t>NIF´s</a:t>
            </a:r>
            <a:r>
              <a:rPr lang="es-MX" sz="1800" dirty="0">
                <a:latin typeface="Cambria" panose="02040503050406030204" pitchFamily="18" charset="0"/>
              </a:rPr>
              <a:t>. Instituto Mexicano de Contadores Públicos, México: Ed. </a:t>
            </a:r>
            <a:r>
              <a:rPr lang="es-MX" sz="1800" dirty="0" smtClean="0">
                <a:latin typeface="Cambria" panose="02040503050406030204" pitchFamily="18" charset="0"/>
              </a:rPr>
              <a:t>IMCP. </a:t>
            </a:r>
            <a:endParaRPr lang="es-MX" sz="1800" dirty="0">
              <a:latin typeface="Cambria" panose="02040503050406030204" pitchFamily="18" charset="0"/>
            </a:endParaRPr>
          </a:p>
          <a:p>
            <a:r>
              <a:rPr lang="es-MX" sz="1800" dirty="0">
                <a:latin typeface="Cambria" panose="02040503050406030204" pitchFamily="18" charset="0"/>
              </a:rPr>
              <a:t>Guajardo, G. (2008) Contabilidad Financiera, Ed. Mc. Graw Hill, México. </a:t>
            </a:r>
          </a:p>
          <a:p>
            <a:r>
              <a:rPr lang="es-MX" sz="1800" dirty="0">
                <a:latin typeface="Cambria" panose="02040503050406030204" pitchFamily="18" charset="0"/>
              </a:rPr>
              <a:t>Juárez, L (2012) Principios de Contabilidad Enfoque Emprendedor. CENGACE </a:t>
            </a:r>
            <a:r>
              <a:rPr lang="es-MX" sz="1800" dirty="0" err="1">
                <a:latin typeface="Cambria" panose="02040503050406030204" pitchFamily="18" charset="0"/>
              </a:rPr>
              <a:t>Learning</a:t>
            </a:r>
            <a:r>
              <a:rPr lang="es-MX" sz="1800" dirty="0">
                <a:latin typeface="Cambria" panose="02040503050406030204" pitchFamily="18" charset="0"/>
              </a:rPr>
              <a:t> Moreno, J (2014) Contabilidad básica Grupo Editorial Patria. Primera </a:t>
            </a:r>
            <a:r>
              <a:rPr lang="es-MX" sz="1800" dirty="0" smtClean="0">
                <a:latin typeface="Cambria" panose="02040503050406030204" pitchFamily="18" charset="0"/>
              </a:rPr>
              <a:t>Edición. </a:t>
            </a:r>
            <a:endParaRPr lang="es-MX" sz="1800" dirty="0">
              <a:latin typeface="Cambria" panose="02040503050406030204" pitchFamily="18" charset="0"/>
            </a:endParaRPr>
          </a:p>
          <a:p>
            <a:r>
              <a:rPr lang="es-MX" sz="1800" dirty="0">
                <a:latin typeface="Cambria" panose="02040503050406030204" pitchFamily="18" charset="0"/>
              </a:rPr>
              <a:t>Romero, A. (2010). Principios de Contabilidad, México: Mc. Graw Hill. Cuarta Ed Romero, A. (2012). Contabilidad Intermedia, México: Mc. Graw Hill. Tercera </a:t>
            </a:r>
            <a:r>
              <a:rPr lang="es-MX" sz="1800" dirty="0" smtClean="0">
                <a:latin typeface="Cambria" panose="02040503050406030204" pitchFamily="18" charset="0"/>
              </a:rPr>
              <a:t>Ed.</a:t>
            </a:r>
          </a:p>
          <a:p>
            <a:pPr marL="0" indent="0">
              <a:buNone/>
            </a:pPr>
            <a:r>
              <a:rPr lang="es-MX" sz="1800" dirty="0" smtClean="0">
                <a:latin typeface="Cambria" panose="02040503050406030204" pitchFamily="18" charset="0"/>
              </a:rPr>
              <a:t> </a:t>
            </a:r>
            <a:r>
              <a:rPr lang="es-MX" sz="1800" b="1" dirty="0">
                <a:latin typeface="Cambria" panose="02040503050406030204" pitchFamily="18" charset="0"/>
              </a:rPr>
              <a:t>Complementario: </a:t>
            </a:r>
            <a:endParaRPr lang="es-MX" sz="1800" dirty="0">
              <a:latin typeface="Cambria" panose="02040503050406030204" pitchFamily="18" charset="0"/>
            </a:endParaRPr>
          </a:p>
          <a:p>
            <a:r>
              <a:rPr lang="es-MX" sz="1800" dirty="0">
                <a:latin typeface="Cambria" panose="02040503050406030204" pitchFamily="18" charset="0"/>
              </a:rPr>
              <a:t>CINIF. (2017) Código de Ética Profesional. Instituto Mexicano de Contadores Públicos, Comisión de Ética Profesional., México: Ed. IMCP. </a:t>
            </a:r>
          </a:p>
          <a:p>
            <a:r>
              <a:rPr lang="es-MX" sz="1800" dirty="0" err="1">
                <a:latin typeface="Cambria" panose="02040503050406030204" pitchFamily="18" charset="0"/>
              </a:rPr>
              <a:t>Shlomo</a:t>
            </a:r>
            <a:r>
              <a:rPr lang="es-MX" sz="1800" dirty="0">
                <a:latin typeface="Cambria" panose="02040503050406030204" pitchFamily="18" charset="0"/>
              </a:rPr>
              <a:t> </a:t>
            </a:r>
            <a:r>
              <a:rPr lang="es-MX" sz="1800" dirty="0" err="1">
                <a:latin typeface="Cambria" panose="02040503050406030204" pitchFamily="18" charset="0"/>
              </a:rPr>
              <a:t>Simanovsky</a:t>
            </a:r>
            <a:r>
              <a:rPr lang="es-MX" sz="1800" dirty="0">
                <a:latin typeface="Cambria" panose="02040503050406030204" pitchFamily="18" charset="0"/>
              </a:rPr>
              <a:t>. 2da. Edición (Edición en español) Manual Básico de Contabilidad: El Arte de la Lógica </a:t>
            </a:r>
            <a:r>
              <a:rPr lang="es-MX" sz="1800" dirty="0" smtClean="0">
                <a:latin typeface="Cambria" panose="02040503050406030204" pitchFamily="18" charset="0"/>
              </a:rPr>
              <a:t>Contable. </a:t>
            </a:r>
            <a:endParaRPr lang="es-MX" dirty="0">
              <a:latin typeface="Cambria" panose="02040503050406030204" pitchFamily="18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866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6645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6000" b="1" dirty="0">
                <a:solidFill>
                  <a:schemeClr val="accent6">
                    <a:lumMod val="50000"/>
                  </a:schemeClr>
                </a:solidFill>
              </a:rPr>
              <a:t>¡</a:t>
            </a:r>
            <a:r>
              <a:rPr lang="es-MX" sz="6000" b="1" dirty="0" smtClean="0">
                <a:solidFill>
                  <a:schemeClr val="accent6">
                    <a:lumMod val="50000"/>
                  </a:schemeClr>
                </a:solidFill>
              </a:rPr>
              <a:t>Por su atención, gracias!</a:t>
            </a:r>
            <a:endParaRPr lang="es-MX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9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89" y="1061446"/>
            <a:ext cx="828675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366484" y="1160571"/>
            <a:ext cx="3779044" cy="52149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s-MX" sz="15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825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35226" y="1957772"/>
            <a:ext cx="6944885" cy="3957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27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Propósito de la unidad de aprendizaje</a:t>
            </a:r>
            <a:endParaRPr lang="es-MX" sz="1200" dirty="0">
              <a:solidFill>
                <a:srgbClr val="0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323"/>
              </a:spcAft>
            </a:pPr>
            <a:endParaRPr lang="es-MX" dirty="0">
              <a:solidFill>
                <a:srgbClr val="0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323"/>
              </a:spcAft>
            </a:pPr>
            <a:r>
              <a:rPr lang="es-MX" sz="22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Aplicar la técnica de registro contable utilizando los diferentes procedimientos para el manejo, control y valuación de mercancías, para elaborar estados financieros básicos y sus anexos, conforme a </a:t>
            </a:r>
            <a:r>
              <a:rPr lang="es-MX" sz="22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las Normas de Información, </a:t>
            </a:r>
            <a:r>
              <a:rPr lang="es-MX" sz="22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valiéndose de métodos para el registro y control de transacciones financieras.</a:t>
            </a:r>
            <a:r>
              <a:rPr lang="es-MX" sz="2200" b="1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22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6260123" y="6006670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83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89" y="429051"/>
            <a:ext cx="828675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268010" y="534064"/>
            <a:ext cx="3779044" cy="52149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s-MX" sz="15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825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0889" y="1300325"/>
            <a:ext cx="8409160" cy="513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MX" sz="27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r>
              <a:rPr lang="es-MX" sz="27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Estructura </a:t>
            </a:r>
            <a:r>
              <a:rPr lang="es-MX" sz="27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de la unidad de </a:t>
            </a:r>
            <a:r>
              <a:rPr lang="es-MX" sz="27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aprendizaje</a:t>
            </a:r>
            <a:endParaRPr lang="es-MX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Investigar a la contaduría como profesión.</a:t>
            </a:r>
            <a:endParaRPr lang="es-MX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Conocer la estructura del las NIF y postulados básicos.</a:t>
            </a:r>
            <a:endParaRPr lang="es-MX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Formular el balance general y el estado de resultados.</a:t>
            </a:r>
            <a:endParaRPr lang="es-MX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Diseñar operaciones en el sistema diario continental.</a:t>
            </a:r>
            <a:endParaRPr lang="es-MX" dirty="0">
              <a:solidFill>
                <a:srgbClr val="000000"/>
              </a:solidFill>
              <a:latin typeface="Cambria" panose="020405030504060302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Formular balanza de comprobación.</a:t>
            </a: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Resolver ejercicios con los dos procedimiento de control de mercancías analítico o pormenorizado e inventarios perpetuos o continuos. </a:t>
            </a: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Resolver ejercicios utilizando los principales métodos de valuación de inventarios.</a:t>
            </a:r>
          </a:p>
          <a:p>
            <a:pPr marL="257175" indent="-257175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Elaborar ejercicios utilizando métodos manuales para el registro de transacciones financiera aplicando las disposiciones legales vigentes. </a:t>
            </a:r>
            <a:endParaRPr lang="es-MX" dirty="0">
              <a:latin typeface="Cambria" panose="02040503050406030204" pitchFamily="18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6161649" y="6310008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28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60" y="315858"/>
            <a:ext cx="828675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205835" y="1047378"/>
            <a:ext cx="5950039" cy="487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Unidad </a:t>
            </a:r>
            <a:r>
              <a:rPr lang="es-MX" sz="14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6</a:t>
            </a:r>
            <a:r>
              <a:rPr lang="es-MX" sz="1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1.1 Objetivo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1.2. Tipos de procedimientos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1.3. Procedimiento Global</a:t>
            </a:r>
            <a:endParaRPr lang="es-MX" sz="14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1.4. Procedimiento analítico o pormenorizado.</a:t>
            </a:r>
            <a:endParaRPr lang="es-MX" sz="14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1.4.1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Concepto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1.4.2 Cuentas</a:t>
            </a:r>
            <a:endParaRPr lang="es-MX" sz="14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1.4.3 Ajustes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1.4.4 Ventajas y desventajas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1.4.5 Caso práctico</a:t>
            </a:r>
            <a:endParaRPr lang="es-MX" sz="14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1.4.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Procedimiento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inventarios perpetuos o continuos.</a:t>
            </a:r>
            <a:endParaRPr lang="es-MX" sz="14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1.5.1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Concepto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1.5.2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Cuentas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1.5.3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Ajustes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1.5.4 Ventajas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y desventajas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1.5.5 </a:t>
            </a:r>
            <a:r>
              <a:rPr lang="es-MX" sz="14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Caso </a:t>
            </a: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práctico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Conclusiones </a:t>
            </a:r>
          </a:p>
          <a:p>
            <a:pPr>
              <a:lnSpc>
                <a:spcPct val="107000"/>
              </a:lnSpc>
              <a:spcAft>
                <a:spcPts val="323"/>
              </a:spcAft>
            </a:pPr>
            <a:r>
              <a:rPr lang="es-MX" sz="1400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Bibliografía</a:t>
            </a:r>
            <a:endParaRPr lang="es-MX" sz="1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3369973" y="420871"/>
            <a:ext cx="1532470" cy="52149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MX" sz="2700" b="1" dirty="0"/>
              <a:t>Temario</a:t>
            </a:r>
          </a:p>
        </p:txBody>
      </p:sp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6400800" y="6176953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10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096683" cy="1325563"/>
          </a:xfrm>
        </p:spPr>
        <p:txBody>
          <a:bodyPr/>
          <a:lstStyle/>
          <a:p>
            <a:r>
              <a:rPr lang="es-MX" b="1" dirty="0" smtClean="0"/>
              <a:t>1.1 Objetivo </a:t>
            </a:r>
            <a:endParaRPr lang="es-MX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257254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o 4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7" name="Rectángulo 6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673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1.2 Tipos de procedimientos o métodos de registro de mercancías</a:t>
            </a:r>
            <a:endParaRPr lang="es-MX" b="1" dirty="0"/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5170996"/>
              </p:ext>
            </p:extLst>
          </p:nvPr>
        </p:nvGraphicFramePr>
        <p:xfrm>
          <a:off x="2812292" y="1661270"/>
          <a:ext cx="533542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1" y="5738504"/>
            <a:ext cx="9158784" cy="1111273"/>
            <a:chOff x="1" y="5738504"/>
            <a:chExt cx="9158784" cy="1111273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81" t="14806" r="1821" b="28597"/>
            <a:stretch/>
          </p:blipFill>
          <p:spPr>
            <a:xfrm>
              <a:off x="314751" y="5738504"/>
              <a:ext cx="1248774" cy="876917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 rot="16200000">
              <a:off x="4495232" y="2201006"/>
              <a:ext cx="153540" cy="91440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 rot="16200000">
              <a:off x="4563924" y="2094556"/>
              <a:ext cx="45719" cy="9144002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981442" y="6313443"/>
              <a:ext cx="4012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i="1" dirty="0" smtClean="0"/>
                <a:t>Centro Universitario UAEM Valle de Teotihuacán</a:t>
              </a:r>
              <a:endParaRPr lang="es-MX" sz="1400" i="1" dirty="0"/>
            </a:p>
          </p:txBody>
        </p:sp>
      </p:grpSp>
      <p:sp>
        <p:nvSpPr>
          <p:cNvPr id="11" name="Rectángulo 10"/>
          <p:cNvSpPr/>
          <p:nvPr/>
        </p:nvSpPr>
        <p:spPr>
          <a:xfrm>
            <a:off x="212396" y="3391431"/>
            <a:ext cx="27022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chemeClr val="accent6">
                    <a:lumMod val="75000"/>
                  </a:schemeClr>
                </a:solidFill>
              </a:rPr>
              <a:t>Métodos de registro de mercancías</a:t>
            </a:r>
            <a:endParaRPr lang="es-MX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20889" y="429051"/>
            <a:ext cx="4726165" cy="731520"/>
            <a:chOff x="320889" y="429051"/>
            <a:chExt cx="4726165" cy="731520"/>
          </a:xfrm>
        </p:grpSpPr>
        <p:pic>
          <p:nvPicPr>
            <p:cNvPr id="2" name="Imagen 1" descr="Resultado de imagen para escudo de la uaemex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89" y="429051"/>
              <a:ext cx="828675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Cuadro de texto 2"/>
            <p:cNvSpPr txBox="1">
              <a:spLocks noChangeArrowheads="1"/>
            </p:cNvSpPr>
            <p:nvPr/>
          </p:nvSpPr>
          <p:spPr bwMode="auto">
            <a:xfrm>
              <a:off x="1268010" y="534064"/>
              <a:ext cx="3779044" cy="5214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07000"/>
                </a:lnSpc>
              </a:pPr>
              <a:r>
                <a:rPr lang="es-MX" sz="15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Universidad Autónoma del Estado de México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lnSpc>
                  <a:spcPct val="107000"/>
                </a:lnSpc>
              </a:pPr>
              <a:r>
                <a:rPr lang="es-MX" sz="1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Centro Universitario UAEM Valle de Teotihuacán</a:t>
              </a:r>
              <a:endParaRPr lang="es-MX" sz="825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Rectángulo 4"/>
          <p:cNvSpPr/>
          <p:nvPr/>
        </p:nvSpPr>
        <p:spPr>
          <a:xfrm>
            <a:off x="1268010" y="2932177"/>
            <a:ext cx="6877183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s-MX" sz="40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r>
              <a:rPr lang="es-MX" sz="40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 Procedimiento Global o de mercancías generales</a:t>
            </a:r>
            <a:endParaRPr lang="es-MX" sz="40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6161649" y="6310008"/>
            <a:ext cx="2397163" cy="3680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Contabilidad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r>
              <a:rPr lang="es-MX" sz="9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Procedimientos de registro de mercancías</a:t>
            </a:r>
            <a:endParaRPr lang="es-MX" sz="9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62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1413</Words>
  <Application>Microsoft Office PowerPoint</Application>
  <PresentationFormat>Presentación en pantalla (4:3)</PresentationFormat>
  <Paragraphs>319</Paragraphs>
  <Slides>34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2" baseType="lpstr">
      <vt:lpstr>Arial Unicode MS</vt:lpstr>
      <vt:lpstr>Arial</vt:lpstr>
      <vt:lpstr>Calibri</vt:lpstr>
      <vt:lpstr>Calibri Light</vt:lpstr>
      <vt:lpstr>Cambria</vt:lpstr>
      <vt:lpstr>Times New Roman</vt:lpstr>
      <vt:lpstr>Tema de Office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1.1 Objetivo </vt:lpstr>
      <vt:lpstr>1.2 Tipos de procedimientos o métodos de registro de mercancías</vt:lpstr>
      <vt:lpstr>Presentación de PowerPoint</vt:lpstr>
      <vt:lpstr>1.3 Concepto </vt:lpstr>
      <vt:lpstr>1.3 Procedimiento global o método general </vt:lpstr>
      <vt:lpstr>1.3 Ventajas y desventajas</vt:lpstr>
      <vt:lpstr>Presentación de PowerPoint</vt:lpstr>
      <vt:lpstr>1.4.1 Concepto </vt:lpstr>
      <vt:lpstr>1.4.2  Cuentas</vt:lpstr>
      <vt:lpstr>Presentación de PowerPoint</vt:lpstr>
      <vt:lpstr>Presentación de PowerPoint</vt:lpstr>
      <vt:lpstr>Presentación de PowerPoint</vt:lpstr>
      <vt:lpstr>Presentación de PowerPoint</vt:lpstr>
      <vt:lpstr>1.4.4 Ventajas y desventajas</vt:lpstr>
      <vt:lpstr>Presentación de PowerPoint</vt:lpstr>
      <vt:lpstr>Presentación de PowerPoint</vt:lpstr>
      <vt:lpstr>Presentación de PowerPoint</vt:lpstr>
      <vt:lpstr>Presentación de PowerPoint</vt:lpstr>
      <vt:lpstr>1.5.1 Concepto </vt:lpstr>
      <vt:lpstr>1.4.2 Cuentas del procedimiento de inventarios perpetuos o continuos </vt:lpstr>
      <vt:lpstr>1.5.4 Ventajas y desventajas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Referencias bibliográficas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Usuario</cp:lastModifiedBy>
  <cp:revision>80</cp:revision>
  <dcterms:created xsi:type="dcterms:W3CDTF">2017-11-13T16:04:50Z</dcterms:created>
  <dcterms:modified xsi:type="dcterms:W3CDTF">2018-09-27T02:18:54Z</dcterms:modified>
</cp:coreProperties>
</file>