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06" r:id="rId2"/>
    <p:sldId id="308" r:id="rId3"/>
    <p:sldId id="309" r:id="rId4"/>
    <p:sldId id="310" r:id="rId5"/>
    <p:sldId id="311" r:id="rId6"/>
    <p:sldId id="313" r:id="rId7"/>
    <p:sldId id="315" r:id="rId8"/>
    <p:sldId id="322" r:id="rId9"/>
    <p:sldId id="323" r:id="rId10"/>
    <p:sldId id="324" r:id="rId11"/>
    <p:sldId id="325" r:id="rId12"/>
    <p:sldId id="326" r:id="rId13"/>
    <p:sldId id="314" r:id="rId14"/>
    <p:sldId id="319" r:id="rId15"/>
    <p:sldId id="320" r:id="rId16"/>
    <p:sldId id="259" r:id="rId17"/>
    <p:sldId id="329" r:id="rId18"/>
    <p:sldId id="317" r:id="rId19"/>
    <p:sldId id="328" r:id="rId20"/>
    <p:sldId id="318" r:id="rId21"/>
    <p:sldId id="327" r:id="rId22"/>
    <p:sldId id="330" r:id="rId23"/>
    <p:sldId id="331" r:id="rId24"/>
    <p:sldId id="333" r:id="rId25"/>
    <p:sldId id="334" r:id="rId26"/>
    <p:sldId id="332" r:id="rId27"/>
    <p:sldId id="335" r:id="rId28"/>
    <p:sldId id="336" r:id="rId29"/>
    <p:sldId id="292" r:id="rId30"/>
    <p:sldId id="303" r:id="rId31"/>
    <p:sldId id="299"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FF00"/>
    <a:srgbClr val="FF6600"/>
    <a:srgbClr val="FF0066"/>
    <a:srgbClr val="663300"/>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47" autoAdjust="0"/>
    <p:restoredTop sz="94660"/>
  </p:normalViewPr>
  <p:slideViewPr>
    <p:cSldViewPr snapToGrid="0">
      <p:cViewPr varScale="1">
        <p:scale>
          <a:sx n="74" d="100"/>
          <a:sy n="74" d="100"/>
        </p:scale>
        <p:origin x="159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673678-F712-4A3E-AB95-D551D1A7F5AB}" type="doc">
      <dgm:prSet loTypeId="urn:microsoft.com/office/officeart/2009/layout/CircleArrowProcess" loCatId="process" qsTypeId="urn:microsoft.com/office/officeart/2005/8/quickstyle/simple1" qsCatId="simple" csTypeId="urn:microsoft.com/office/officeart/2005/8/colors/colorful1" csCatId="colorful" phldr="1"/>
      <dgm:spPr/>
      <dgm:t>
        <a:bodyPr/>
        <a:lstStyle/>
        <a:p>
          <a:endParaRPr lang="es-MX"/>
        </a:p>
      </dgm:t>
    </dgm:pt>
    <dgm:pt modelId="{F6A32CEF-8966-44BE-B75F-B06D96775FEC}">
      <dgm:prSet phldrT="[Texto]"/>
      <dgm:spPr/>
      <dgm:t>
        <a:bodyPr/>
        <a:lstStyle/>
        <a:p>
          <a:r>
            <a:rPr lang="es-MX" dirty="0" smtClean="0"/>
            <a:t>Moral</a:t>
          </a:r>
          <a:endParaRPr lang="es-MX" dirty="0"/>
        </a:p>
      </dgm:t>
    </dgm:pt>
    <dgm:pt modelId="{647F4864-2362-499B-A14E-454689B009CB}" type="parTrans" cxnId="{8BB29BF0-6997-476F-9072-99ABE4504CBE}">
      <dgm:prSet/>
      <dgm:spPr/>
      <dgm:t>
        <a:bodyPr/>
        <a:lstStyle/>
        <a:p>
          <a:endParaRPr lang="es-MX"/>
        </a:p>
      </dgm:t>
    </dgm:pt>
    <dgm:pt modelId="{5FD6C119-5F83-4F7C-83ED-58CF35CA87EE}" type="sibTrans" cxnId="{8BB29BF0-6997-476F-9072-99ABE4504CBE}">
      <dgm:prSet/>
      <dgm:spPr/>
      <dgm:t>
        <a:bodyPr/>
        <a:lstStyle/>
        <a:p>
          <a:endParaRPr lang="es-MX"/>
        </a:p>
      </dgm:t>
    </dgm:pt>
    <dgm:pt modelId="{F017144F-B244-4B81-B4C8-21B1EDEFF9BB}">
      <dgm:prSet phldrT="[Texto]"/>
      <dgm:spPr/>
      <dgm:t>
        <a:bodyPr/>
        <a:lstStyle/>
        <a:p>
          <a:r>
            <a:rPr lang="es-MX" dirty="0" smtClean="0"/>
            <a:t>Ética</a:t>
          </a:r>
          <a:endParaRPr lang="es-MX" dirty="0"/>
        </a:p>
      </dgm:t>
    </dgm:pt>
    <dgm:pt modelId="{B5D59BD9-51CD-4A09-B07B-1A22E6B8C528}" type="parTrans" cxnId="{42C43FBA-1A97-4AF5-BF86-A3F9D5469BCD}">
      <dgm:prSet/>
      <dgm:spPr/>
      <dgm:t>
        <a:bodyPr/>
        <a:lstStyle/>
        <a:p>
          <a:endParaRPr lang="es-MX"/>
        </a:p>
      </dgm:t>
    </dgm:pt>
    <dgm:pt modelId="{10612FF1-9C66-4C74-AA48-971AF8F593BF}" type="sibTrans" cxnId="{42C43FBA-1A97-4AF5-BF86-A3F9D5469BCD}">
      <dgm:prSet/>
      <dgm:spPr/>
      <dgm:t>
        <a:bodyPr/>
        <a:lstStyle/>
        <a:p>
          <a:endParaRPr lang="es-MX"/>
        </a:p>
      </dgm:t>
    </dgm:pt>
    <dgm:pt modelId="{88B6EA72-46E9-4CCA-8C20-052503423010}">
      <dgm:prSet phldrT="[Texto]"/>
      <dgm:spPr/>
      <dgm:t>
        <a:bodyPr/>
        <a:lstStyle/>
        <a:p>
          <a:r>
            <a:rPr lang="es-MX" dirty="0" smtClean="0"/>
            <a:t>Desarrollo humano</a:t>
          </a:r>
          <a:endParaRPr lang="es-MX" dirty="0"/>
        </a:p>
      </dgm:t>
    </dgm:pt>
    <dgm:pt modelId="{36F0D619-D40D-4780-B0B6-0201B5261568}" type="parTrans" cxnId="{438CDB35-B66A-47F7-8FFD-A528DCFC75CF}">
      <dgm:prSet/>
      <dgm:spPr/>
      <dgm:t>
        <a:bodyPr/>
        <a:lstStyle/>
        <a:p>
          <a:endParaRPr lang="es-MX"/>
        </a:p>
      </dgm:t>
    </dgm:pt>
    <dgm:pt modelId="{512B6394-E30E-42A3-A51C-97332F92DE00}" type="sibTrans" cxnId="{438CDB35-B66A-47F7-8FFD-A528DCFC75CF}">
      <dgm:prSet/>
      <dgm:spPr/>
      <dgm:t>
        <a:bodyPr/>
        <a:lstStyle/>
        <a:p>
          <a:endParaRPr lang="es-MX"/>
        </a:p>
      </dgm:t>
    </dgm:pt>
    <dgm:pt modelId="{523C0E4F-1BE6-48B7-8F1A-98ADD1F62525}" type="pres">
      <dgm:prSet presAssocID="{39673678-F712-4A3E-AB95-D551D1A7F5AB}" presName="Name0" presStyleCnt="0">
        <dgm:presLayoutVars>
          <dgm:chMax val="7"/>
          <dgm:chPref val="7"/>
          <dgm:dir/>
          <dgm:animLvl val="lvl"/>
        </dgm:presLayoutVars>
      </dgm:prSet>
      <dgm:spPr/>
      <dgm:t>
        <a:bodyPr/>
        <a:lstStyle/>
        <a:p>
          <a:endParaRPr lang="es-MX"/>
        </a:p>
      </dgm:t>
    </dgm:pt>
    <dgm:pt modelId="{6C9DBACA-7501-4499-A27A-B447A016EE4C}" type="pres">
      <dgm:prSet presAssocID="{F6A32CEF-8966-44BE-B75F-B06D96775FEC}" presName="Accent1" presStyleCnt="0"/>
      <dgm:spPr/>
    </dgm:pt>
    <dgm:pt modelId="{A90EF62E-6E35-4446-9EA3-88971E258594}" type="pres">
      <dgm:prSet presAssocID="{F6A32CEF-8966-44BE-B75F-B06D96775FEC}" presName="Accent" presStyleLbl="node1" presStyleIdx="0" presStyleCnt="3"/>
      <dgm:spPr/>
    </dgm:pt>
    <dgm:pt modelId="{DFA5AF38-A5F1-43FE-8474-6CE920E7DB4E}" type="pres">
      <dgm:prSet presAssocID="{F6A32CEF-8966-44BE-B75F-B06D96775FEC}" presName="Parent1" presStyleLbl="revTx" presStyleIdx="0" presStyleCnt="3">
        <dgm:presLayoutVars>
          <dgm:chMax val="1"/>
          <dgm:chPref val="1"/>
          <dgm:bulletEnabled val="1"/>
        </dgm:presLayoutVars>
      </dgm:prSet>
      <dgm:spPr/>
      <dgm:t>
        <a:bodyPr/>
        <a:lstStyle/>
        <a:p>
          <a:endParaRPr lang="es-MX"/>
        </a:p>
      </dgm:t>
    </dgm:pt>
    <dgm:pt modelId="{0B1F2C8A-74E0-45A8-B8A9-39C0F59D2B46}" type="pres">
      <dgm:prSet presAssocID="{F017144F-B244-4B81-B4C8-21B1EDEFF9BB}" presName="Accent2" presStyleCnt="0"/>
      <dgm:spPr/>
    </dgm:pt>
    <dgm:pt modelId="{18444AFA-230C-41A1-8347-28E7ECA036ED}" type="pres">
      <dgm:prSet presAssocID="{F017144F-B244-4B81-B4C8-21B1EDEFF9BB}" presName="Accent" presStyleLbl="node1" presStyleIdx="1" presStyleCnt="3"/>
      <dgm:spPr/>
    </dgm:pt>
    <dgm:pt modelId="{C71D395D-44F1-49BF-93B9-E9175F4C47BE}" type="pres">
      <dgm:prSet presAssocID="{F017144F-B244-4B81-B4C8-21B1EDEFF9BB}" presName="Parent2" presStyleLbl="revTx" presStyleIdx="1" presStyleCnt="3">
        <dgm:presLayoutVars>
          <dgm:chMax val="1"/>
          <dgm:chPref val="1"/>
          <dgm:bulletEnabled val="1"/>
        </dgm:presLayoutVars>
      </dgm:prSet>
      <dgm:spPr/>
      <dgm:t>
        <a:bodyPr/>
        <a:lstStyle/>
        <a:p>
          <a:endParaRPr lang="es-MX"/>
        </a:p>
      </dgm:t>
    </dgm:pt>
    <dgm:pt modelId="{5434E175-61D8-4027-AD3B-A21D0B8D4CFD}" type="pres">
      <dgm:prSet presAssocID="{88B6EA72-46E9-4CCA-8C20-052503423010}" presName="Accent3" presStyleCnt="0"/>
      <dgm:spPr/>
    </dgm:pt>
    <dgm:pt modelId="{78C408A3-EB31-4296-BBFD-4356EF56327A}" type="pres">
      <dgm:prSet presAssocID="{88B6EA72-46E9-4CCA-8C20-052503423010}" presName="Accent" presStyleLbl="node1" presStyleIdx="2" presStyleCnt="3"/>
      <dgm:spPr/>
    </dgm:pt>
    <dgm:pt modelId="{528AFD9E-A9AA-467B-A2AE-11CFD5DEF7A8}" type="pres">
      <dgm:prSet presAssocID="{88B6EA72-46E9-4CCA-8C20-052503423010}" presName="Parent3" presStyleLbl="revTx" presStyleIdx="2" presStyleCnt="3">
        <dgm:presLayoutVars>
          <dgm:chMax val="1"/>
          <dgm:chPref val="1"/>
          <dgm:bulletEnabled val="1"/>
        </dgm:presLayoutVars>
      </dgm:prSet>
      <dgm:spPr/>
      <dgm:t>
        <a:bodyPr/>
        <a:lstStyle/>
        <a:p>
          <a:endParaRPr lang="es-MX"/>
        </a:p>
      </dgm:t>
    </dgm:pt>
  </dgm:ptLst>
  <dgm:cxnLst>
    <dgm:cxn modelId="{FD50F58B-C5D0-47B3-90C4-271F3FFC77D4}" type="presOf" srcId="{F017144F-B244-4B81-B4C8-21B1EDEFF9BB}" destId="{C71D395D-44F1-49BF-93B9-E9175F4C47BE}" srcOrd="0" destOrd="0" presId="urn:microsoft.com/office/officeart/2009/layout/CircleArrowProcess"/>
    <dgm:cxn modelId="{42C43FBA-1A97-4AF5-BF86-A3F9D5469BCD}" srcId="{39673678-F712-4A3E-AB95-D551D1A7F5AB}" destId="{F017144F-B244-4B81-B4C8-21B1EDEFF9BB}" srcOrd="1" destOrd="0" parTransId="{B5D59BD9-51CD-4A09-B07B-1A22E6B8C528}" sibTransId="{10612FF1-9C66-4C74-AA48-971AF8F593BF}"/>
    <dgm:cxn modelId="{A56DC732-6CD0-49ED-8F9F-132A623B6749}" type="presOf" srcId="{88B6EA72-46E9-4CCA-8C20-052503423010}" destId="{528AFD9E-A9AA-467B-A2AE-11CFD5DEF7A8}" srcOrd="0" destOrd="0" presId="urn:microsoft.com/office/officeart/2009/layout/CircleArrowProcess"/>
    <dgm:cxn modelId="{8C82D5F4-F9DA-435B-AFB1-E1FC98BC807D}" type="presOf" srcId="{F6A32CEF-8966-44BE-B75F-B06D96775FEC}" destId="{DFA5AF38-A5F1-43FE-8474-6CE920E7DB4E}" srcOrd="0" destOrd="0" presId="urn:microsoft.com/office/officeart/2009/layout/CircleArrowProcess"/>
    <dgm:cxn modelId="{7778A0E4-C058-462F-8CFE-CAA98653AE14}" type="presOf" srcId="{39673678-F712-4A3E-AB95-D551D1A7F5AB}" destId="{523C0E4F-1BE6-48B7-8F1A-98ADD1F62525}" srcOrd="0" destOrd="0" presId="urn:microsoft.com/office/officeart/2009/layout/CircleArrowProcess"/>
    <dgm:cxn modelId="{8BB29BF0-6997-476F-9072-99ABE4504CBE}" srcId="{39673678-F712-4A3E-AB95-D551D1A7F5AB}" destId="{F6A32CEF-8966-44BE-B75F-B06D96775FEC}" srcOrd="0" destOrd="0" parTransId="{647F4864-2362-499B-A14E-454689B009CB}" sibTransId="{5FD6C119-5F83-4F7C-83ED-58CF35CA87EE}"/>
    <dgm:cxn modelId="{438CDB35-B66A-47F7-8FFD-A528DCFC75CF}" srcId="{39673678-F712-4A3E-AB95-D551D1A7F5AB}" destId="{88B6EA72-46E9-4CCA-8C20-052503423010}" srcOrd="2" destOrd="0" parTransId="{36F0D619-D40D-4780-B0B6-0201B5261568}" sibTransId="{512B6394-E30E-42A3-A51C-97332F92DE00}"/>
    <dgm:cxn modelId="{052A3F91-3A64-402C-9C8D-232C7CD1F4DA}" type="presParOf" srcId="{523C0E4F-1BE6-48B7-8F1A-98ADD1F62525}" destId="{6C9DBACA-7501-4499-A27A-B447A016EE4C}" srcOrd="0" destOrd="0" presId="urn:microsoft.com/office/officeart/2009/layout/CircleArrowProcess"/>
    <dgm:cxn modelId="{D3A7CA2B-CC71-4D2A-BAA2-9ED7AC41BFB3}" type="presParOf" srcId="{6C9DBACA-7501-4499-A27A-B447A016EE4C}" destId="{A90EF62E-6E35-4446-9EA3-88971E258594}" srcOrd="0" destOrd="0" presId="urn:microsoft.com/office/officeart/2009/layout/CircleArrowProcess"/>
    <dgm:cxn modelId="{488887D6-00D7-444C-A749-C47D00A85F17}" type="presParOf" srcId="{523C0E4F-1BE6-48B7-8F1A-98ADD1F62525}" destId="{DFA5AF38-A5F1-43FE-8474-6CE920E7DB4E}" srcOrd="1" destOrd="0" presId="urn:microsoft.com/office/officeart/2009/layout/CircleArrowProcess"/>
    <dgm:cxn modelId="{1E1FF4E6-188A-417E-B5FC-1F4B956E7268}" type="presParOf" srcId="{523C0E4F-1BE6-48B7-8F1A-98ADD1F62525}" destId="{0B1F2C8A-74E0-45A8-B8A9-39C0F59D2B46}" srcOrd="2" destOrd="0" presId="urn:microsoft.com/office/officeart/2009/layout/CircleArrowProcess"/>
    <dgm:cxn modelId="{4408C4CC-8779-42AE-9761-4DFEF46047D7}" type="presParOf" srcId="{0B1F2C8A-74E0-45A8-B8A9-39C0F59D2B46}" destId="{18444AFA-230C-41A1-8347-28E7ECA036ED}" srcOrd="0" destOrd="0" presId="urn:microsoft.com/office/officeart/2009/layout/CircleArrowProcess"/>
    <dgm:cxn modelId="{81358A8A-DC0A-42CF-9285-81B47D84E33A}" type="presParOf" srcId="{523C0E4F-1BE6-48B7-8F1A-98ADD1F62525}" destId="{C71D395D-44F1-49BF-93B9-E9175F4C47BE}" srcOrd="3" destOrd="0" presId="urn:microsoft.com/office/officeart/2009/layout/CircleArrowProcess"/>
    <dgm:cxn modelId="{9CB77AED-2D52-4197-839C-E8EF65DF04E6}" type="presParOf" srcId="{523C0E4F-1BE6-48B7-8F1A-98ADD1F62525}" destId="{5434E175-61D8-4027-AD3B-A21D0B8D4CFD}" srcOrd="4" destOrd="0" presId="urn:microsoft.com/office/officeart/2009/layout/CircleArrowProcess"/>
    <dgm:cxn modelId="{05F552A1-85F6-40C4-A968-7DFE8ECD645A}" type="presParOf" srcId="{5434E175-61D8-4027-AD3B-A21D0B8D4CFD}" destId="{78C408A3-EB31-4296-BBFD-4356EF56327A}" srcOrd="0" destOrd="0" presId="urn:microsoft.com/office/officeart/2009/layout/CircleArrowProcess"/>
    <dgm:cxn modelId="{FAA86090-BF94-4921-BFC4-B2AB839F1A8F}" type="presParOf" srcId="{523C0E4F-1BE6-48B7-8F1A-98ADD1F62525}" destId="{528AFD9E-A9AA-467B-A2AE-11CFD5DEF7A8}"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0EF62E-6E35-4446-9EA3-88971E258594}">
      <dsp:nvSpPr>
        <dsp:cNvPr id="0" name=""/>
        <dsp:cNvSpPr/>
      </dsp:nvSpPr>
      <dsp:spPr>
        <a:xfrm>
          <a:off x="1808463" y="0"/>
          <a:ext cx="1956111" cy="1956409"/>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A5AF38-A5F1-43FE-8474-6CE920E7DB4E}">
      <dsp:nvSpPr>
        <dsp:cNvPr id="0" name=""/>
        <dsp:cNvSpPr/>
      </dsp:nvSpPr>
      <dsp:spPr>
        <a:xfrm>
          <a:off x="2240828" y="706323"/>
          <a:ext cx="1086973" cy="543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Moral</a:t>
          </a:r>
          <a:endParaRPr lang="es-MX" sz="1800" kern="1200" dirty="0"/>
        </a:p>
      </dsp:txBody>
      <dsp:txXfrm>
        <a:off x="2240828" y="706323"/>
        <a:ext cx="1086973" cy="543356"/>
      </dsp:txXfrm>
    </dsp:sp>
    <dsp:sp modelId="{18444AFA-230C-41A1-8347-28E7ECA036ED}">
      <dsp:nvSpPr>
        <dsp:cNvPr id="0" name=""/>
        <dsp:cNvSpPr/>
      </dsp:nvSpPr>
      <dsp:spPr>
        <a:xfrm>
          <a:off x="1265159" y="1124102"/>
          <a:ext cx="1956111" cy="1956409"/>
        </a:xfrm>
        <a:prstGeom prst="leftCircularArrow">
          <a:avLst>
            <a:gd name="adj1" fmla="val 10980"/>
            <a:gd name="adj2" fmla="val 1142322"/>
            <a:gd name="adj3" fmla="val 6300000"/>
            <a:gd name="adj4" fmla="val 18900000"/>
            <a:gd name="adj5" fmla="val 125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1D395D-44F1-49BF-93B9-E9175F4C47BE}">
      <dsp:nvSpPr>
        <dsp:cNvPr id="0" name=""/>
        <dsp:cNvSpPr/>
      </dsp:nvSpPr>
      <dsp:spPr>
        <a:xfrm>
          <a:off x="1699729" y="1836927"/>
          <a:ext cx="1086973" cy="543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Ética</a:t>
          </a:r>
          <a:endParaRPr lang="es-MX" sz="1800" kern="1200" dirty="0"/>
        </a:p>
      </dsp:txBody>
      <dsp:txXfrm>
        <a:off x="1699729" y="1836927"/>
        <a:ext cx="1086973" cy="543356"/>
      </dsp:txXfrm>
    </dsp:sp>
    <dsp:sp modelId="{78C408A3-EB31-4296-BBFD-4356EF56327A}">
      <dsp:nvSpPr>
        <dsp:cNvPr id="0" name=""/>
        <dsp:cNvSpPr/>
      </dsp:nvSpPr>
      <dsp:spPr>
        <a:xfrm>
          <a:off x="1947686" y="2382723"/>
          <a:ext cx="1680603" cy="1681276"/>
        </a:xfrm>
        <a:prstGeom prst="blockArc">
          <a:avLst>
            <a:gd name="adj1" fmla="val 13500000"/>
            <a:gd name="adj2" fmla="val 10800000"/>
            <a:gd name="adj3" fmla="val 1274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8AFD9E-A9AA-467B-A2AE-11CFD5DEF7A8}">
      <dsp:nvSpPr>
        <dsp:cNvPr id="0" name=""/>
        <dsp:cNvSpPr/>
      </dsp:nvSpPr>
      <dsp:spPr>
        <a:xfrm>
          <a:off x="2243399" y="2969158"/>
          <a:ext cx="1086973" cy="543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Desarrollo humano</a:t>
          </a:r>
          <a:endParaRPr lang="es-MX" sz="1800" kern="1200" dirty="0"/>
        </a:p>
      </dsp:txBody>
      <dsp:txXfrm>
        <a:off x="2243399" y="2969158"/>
        <a:ext cx="1086973" cy="543356"/>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DC49A2-54EB-4DD9-9D47-ED1EC4C21BB1}" type="datetimeFigureOut">
              <a:rPr lang="es-MX" smtClean="0"/>
              <a:t>28/09/2018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772C7E-A321-476D-98FE-23D69FCA179E}" type="slidenum">
              <a:rPr lang="es-MX" smtClean="0"/>
              <a:t>‹Nº›</a:t>
            </a:fld>
            <a:endParaRPr lang="es-MX"/>
          </a:p>
        </p:txBody>
      </p:sp>
    </p:spTree>
    <p:extLst>
      <p:ext uri="{BB962C8B-B14F-4D97-AF65-F5344CB8AC3E}">
        <p14:creationId xmlns:p14="http://schemas.microsoft.com/office/powerpoint/2010/main" val="1153818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1772C7E-A321-476D-98FE-23D69FCA179E}" type="slidenum">
              <a:rPr lang="es-MX" smtClean="0"/>
              <a:t>13</a:t>
            </a:fld>
            <a:endParaRPr lang="es-MX"/>
          </a:p>
        </p:txBody>
      </p:sp>
    </p:spTree>
    <p:extLst>
      <p:ext uri="{BB962C8B-B14F-4D97-AF65-F5344CB8AC3E}">
        <p14:creationId xmlns:p14="http://schemas.microsoft.com/office/powerpoint/2010/main" val="1988475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1772C7E-A321-476D-98FE-23D69FCA179E}" type="slidenum">
              <a:rPr lang="es-MX" smtClean="0"/>
              <a:t>14</a:t>
            </a:fld>
            <a:endParaRPr lang="es-MX"/>
          </a:p>
        </p:txBody>
      </p:sp>
    </p:spTree>
    <p:extLst>
      <p:ext uri="{BB962C8B-B14F-4D97-AF65-F5344CB8AC3E}">
        <p14:creationId xmlns:p14="http://schemas.microsoft.com/office/powerpoint/2010/main" val="3729331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1772C7E-A321-476D-98FE-23D69FCA179E}" type="slidenum">
              <a:rPr lang="es-MX" smtClean="0"/>
              <a:t>15</a:t>
            </a:fld>
            <a:endParaRPr lang="es-MX"/>
          </a:p>
        </p:txBody>
      </p:sp>
    </p:spTree>
    <p:extLst>
      <p:ext uri="{BB962C8B-B14F-4D97-AF65-F5344CB8AC3E}">
        <p14:creationId xmlns:p14="http://schemas.microsoft.com/office/powerpoint/2010/main" val="2829160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8A3FE7E4-F077-4090-B5EB-2A50C0498AC1}"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1085003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8A3FE7E4-F077-4090-B5EB-2A50C0498AC1}"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298234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4907757" y="365125"/>
            <a:ext cx="1478756"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471488" y="365125"/>
            <a:ext cx="4321969"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8A3FE7E4-F077-4090-B5EB-2A50C0498AC1}"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1697372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8A3FE7E4-F077-4090-B5EB-2A50C0498AC1}"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3560627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8A3FE7E4-F077-4090-B5EB-2A50C0498AC1}"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695903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471487"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3486150"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8A3FE7E4-F077-4090-B5EB-2A50C0498AC1}" type="datetimeFigureOut">
              <a:rPr lang="es-MX" smtClean="0"/>
              <a:t>28/09/2018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3439846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8A3FE7E4-F077-4090-B5EB-2A50C0498AC1}" type="datetimeFigureOut">
              <a:rPr lang="es-MX" smtClean="0"/>
              <a:t>28/09/2018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304080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8A3FE7E4-F077-4090-B5EB-2A50C0498AC1}" type="datetimeFigureOut">
              <a:rPr lang="es-MX" smtClean="0"/>
              <a:t>28/09/2018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2295866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A3FE7E4-F077-4090-B5EB-2A50C0498AC1}" type="datetimeFigureOut">
              <a:rPr lang="es-MX" smtClean="0"/>
              <a:t>28/09/2018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1609823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A3FE7E4-F077-4090-B5EB-2A50C0498AC1}" type="datetimeFigureOut">
              <a:rPr lang="es-MX" smtClean="0"/>
              <a:t>28/09/2018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299795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A3FE7E4-F077-4090-B5EB-2A50C0498AC1}" type="datetimeFigureOut">
              <a:rPr lang="es-MX" smtClean="0"/>
              <a:t>28/09/2018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E957282-16B6-4985-BACB-A92CC9141BCE}" type="slidenum">
              <a:rPr lang="es-MX" smtClean="0"/>
              <a:t>‹Nº›</a:t>
            </a:fld>
            <a:endParaRPr lang="es-MX"/>
          </a:p>
        </p:txBody>
      </p:sp>
    </p:spTree>
    <p:extLst>
      <p:ext uri="{BB962C8B-B14F-4D97-AF65-F5344CB8AC3E}">
        <p14:creationId xmlns:p14="http://schemas.microsoft.com/office/powerpoint/2010/main" val="3029462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A3FE7E4-F077-4090-B5EB-2A50C0498AC1}" type="datetimeFigureOut">
              <a:rPr lang="es-MX" smtClean="0"/>
              <a:t>28/09/2018</a:t>
            </a:fld>
            <a:endParaRPr lang="es-MX"/>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E957282-16B6-4985-BACB-A92CC9141BCE}" type="slidenum">
              <a:rPr lang="es-MX" smtClean="0"/>
              <a:t>‹Nº›</a:t>
            </a:fld>
            <a:endParaRPr lang="es-MX"/>
          </a:p>
        </p:txBody>
      </p:sp>
    </p:spTree>
    <p:extLst>
      <p:ext uri="{BB962C8B-B14F-4D97-AF65-F5344CB8AC3E}">
        <p14:creationId xmlns:p14="http://schemas.microsoft.com/office/powerpoint/2010/main" val="3205853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prezi.com/0acnjilkfj1k/caracteristicas-del-proyecto-de-vida/"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39829" y="545005"/>
            <a:ext cx="4824639" cy="731520"/>
            <a:chOff x="320889" y="1061446"/>
            <a:chExt cx="4824639" cy="73152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89" y="1061446"/>
              <a:ext cx="828675" cy="731520"/>
            </a:xfrm>
            <a:prstGeom prst="rect">
              <a:avLst/>
            </a:prstGeom>
            <a:noFill/>
            <a:ln>
              <a:noFill/>
            </a:ln>
          </p:spPr>
        </p:pic>
        <p:sp>
          <p:nvSpPr>
            <p:cNvPr id="3" name="Cuadro de texto 2"/>
            <p:cNvSpPr txBox="1">
              <a:spLocks noChangeArrowheads="1"/>
            </p:cNvSpPr>
            <p:nvPr/>
          </p:nvSpPr>
          <p:spPr bwMode="auto">
            <a:xfrm>
              <a:off x="1366484" y="1160571"/>
              <a:ext cx="3779044" cy="521494"/>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nSpc>
                  <a:spcPct val="107000"/>
                </a:lnSpc>
              </a:pPr>
              <a:r>
                <a:rPr lang="es-MX" sz="1500" dirty="0">
                  <a:solidFill>
                    <a:srgbClr val="000000"/>
                  </a:solidFill>
                  <a:latin typeface="Calibri" panose="020F0502020204030204" pitchFamily="34" charset="0"/>
                  <a:ea typeface="Calibri" panose="020F0502020204030204" pitchFamily="34" charset="0"/>
                  <a:cs typeface="Calibri" panose="020F0502020204030204" pitchFamily="34" charset="0"/>
                </a:rPr>
                <a:t>Universidad Autónoma del Estado de México</a:t>
              </a:r>
              <a:endParaRPr lang="es-MX" sz="825"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s-MX" sz="1200" dirty="0">
                  <a:solidFill>
                    <a:srgbClr val="000000"/>
                  </a:solidFill>
                  <a:latin typeface="Calibri" panose="020F0502020204030204" pitchFamily="34" charset="0"/>
                  <a:ea typeface="Calibri" panose="020F0502020204030204" pitchFamily="34" charset="0"/>
                  <a:cs typeface="Calibri" panose="020F0502020204030204" pitchFamily="34" charset="0"/>
                </a:rPr>
                <a:t>Centro Universitario UAEM Valle de Teotihuacán</a:t>
              </a:r>
              <a:endParaRPr lang="es-MX" sz="825"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sp>
        <p:nvSpPr>
          <p:cNvPr id="5" name="Rectangle 2"/>
          <p:cNvSpPr>
            <a:spLocks noChangeArrowheads="1"/>
          </p:cNvSpPr>
          <p:nvPr/>
        </p:nvSpPr>
        <p:spPr bwMode="auto">
          <a:xfrm>
            <a:off x="655909" y="1645097"/>
            <a:ext cx="4287098" cy="680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s-MX" altLang="es-MX" sz="2625"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Licenciatura en </a:t>
            </a:r>
            <a:r>
              <a:rPr lang="es-MX" altLang="es-MX" sz="2625"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Turismo</a:t>
            </a:r>
            <a:endParaRPr lang="es-MX" altLang="es-MX" sz="825" dirty="0"/>
          </a:p>
          <a:p>
            <a:pPr defTabSz="685800"/>
            <a:endParaRPr lang="es-MX" altLang="es-MX" sz="1350" dirty="0"/>
          </a:p>
        </p:txBody>
      </p:sp>
      <p:sp>
        <p:nvSpPr>
          <p:cNvPr id="6" name="Rectangle 3"/>
          <p:cNvSpPr>
            <a:spLocks noChangeArrowheads="1"/>
          </p:cNvSpPr>
          <p:nvPr/>
        </p:nvSpPr>
        <p:spPr bwMode="auto">
          <a:xfrm>
            <a:off x="4288665" y="2651926"/>
            <a:ext cx="4298288" cy="210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r" defTabSz="685800"/>
            <a:r>
              <a:rPr lang="es-MX" altLang="es-MX" sz="2800"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Unidad de Aprendizaje: </a:t>
            </a:r>
          </a:p>
          <a:p>
            <a:pPr algn="r" defTabSz="685800"/>
            <a:r>
              <a:rPr lang="es-MX" altLang="es-MX" sz="2800"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Proyección ética y profesional.</a:t>
            </a:r>
            <a:endParaRPr lang="es-MX" altLang="es-MX" sz="2800" b="1"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a:p>
            <a:pPr algn="r" defTabSz="685800"/>
            <a:endParaRPr lang="es-MX" altLang="es-MX" sz="2800" b="1"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a:p>
            <a:pPr algn="r" defTabSz="685800"/>
            <a:r>
              <a:rPr lang="es-MX" altLang="es-MX" sz="2000" b="1" dirty="0" smtClean="0">
                <a:solidFill>
                  <a:srgbClr val="0070C0"/>
                </a:solidFill>
                <a:latin typeface="Cambria" panose="02040503050406030204" pitchFamily="18" charset="0"/>
                <a:ea typeface="Arial Unicode MS" panose="020B0604020202020204" pitchFamily="34" charset="-128"/>
                <a:cs typeface="Arial" panose="020B0604020202020204" pitchFamily="34" charset="0"/>
              </a:rPr>
              <a:t>Unidad 1. Desarrollo ético del ser </a:t>
            </a:r>
            <a:endParaRPr lang="es-MX" altLang="es-MX" sz="2000" dirty="0">
              <a:solidFill>
                <a:srgbClr val="0070C0"/>
              </a:solidFill>
            </a:endParaRPr>
          </a:p>
        </p:txBody>
      </p:sp>
      <p:sp>
        <p:nvSpPr>
          <p:cNvPr id="7" name="Rectangle 3"/>
          <p:cNvSpPr>
            <a:spLocks noChangeArrowheads="1"/>
          </p:cNvSpPr>
          <p:nvPr/>
        </p:nvSpPr>
        <p:spPr bwMode="auto">
          <a:xfrm>
            <a:off x="4943007" y="5541091"/>
            <a:ext cx="364394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r" defTabSz="685800"/>
            <a:r>
              <a:rPr lang="es-MX" altLang="es-MX" sz="1350"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Dra. en C.A. Blanca Estela Hernández Bonilla</a:t>
            </a:r>
          </a:p>
          <a:p>
            <a:pPr algn="r" defTabSz="685800"/>
            <a:r>
              <a:rPr lang="es-MX" altLang="es-MX" sz="1350"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Octubre 2018.</a:t>
            </a:r>
            <a:endParaRPr lang="es-MX" altLang="es-MX" sz="1350" dirty="0"/>
          </a:p>
        </p:txBody>
      </p:sp>
      <p:pic>
        <p:nvPicPr>
          <p:cNvPr id="33794" name="Picture 2" descr="Resultado de imagen para etica profesio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166" y="3019452"/>
            <a:ext cx="2846396" cy="2010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0126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1248" y="272086"/>
            <a:ext cx="7712752" cy="830997"/>
          </a:xfrm>
          <a:prstGeom prst="rect">
            <a:avLst/>
          </a:prstGeom>
        </p:spPr>
        <p:txBody>
          <a:bodyPr wrap="square">
            <a:spAutoFit/>
          </a:bodyPr>
          <a:lstStyle/>
          <a:p>
            <a:r>
              <a:rPr lang="es-MX" sz="2400" dirty="0" smtClean="0"/>
              <a:t>1.1</a:t>
            </a:r>
            <a:r>
              <a:rPr lang="es-MX" sz="2400" dirty="0"/>
              <a:t>. </a:t>
            </a:r>
            <a:r>
              <a:rPr lang="es-MX" sz="2400" dirty="0" smtClean="0"/>
              <a:t>Desarrollo personal, actitudes, valores y toma de        decisiones.</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pic>
        <p:nvPicPr>
          <p:cNvPr id="4098" name="Picture 2" descr="Ejemplos de Valores Ãtic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7308" y="3153971"/>
            <a:ext cx="5111221" cy="3288219"/>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645637" y="1214979"/>
            <a:ext cx="7712752" cy="1938992"/>
          </a:xfrm>
          <a:prstGeom prst="rect">
            <a:avLst/>
          </a:prstGeom>
        </p:spPr>
        <p:txBody>
          <a:bodyPr wrap="square">
            <a:spAutoFit/>
          </a:bodyPr>
          <a:lstStyle/>
          <a:p>
            <a:r>
              <a:rPr lang="es-MX" sz="2400" b="1" dirty="0" smtClean="0"/>
              <a:t>Valores: </a:t>
            </a:r>
            <a:r>
              <a:rPr lang="es-MX" sz="2400" dirty="0" smtClean="0"/>
              <a:t>Son principios que nos permiten orientar nuestro comportamiento en la relación a la meta de realización personal. Los valores son subjetivos </a:t>
            </a:r>
            <a:r>
              <a:rPr lang="es-MX" sz="2400" dirty="0"/>
              <a:t>y </a:t>
            </a:r>
            <a:r>
              <a:rPr lang="es-MX" sz="2400" dirty="0" smtClean="0"/>
              <a:t>objetivos</a:t>
            </a:r>
            <a:r>
              <a:rPr lang="es-MX" sz="2400" dirty="0"/>
              <a:t>, el sujeto valora las cosas, y el objeto ofrece fundamento para ser valorado y apreciado (Tierno, 1954).</a:t>
            </a:r>
            <a:endParaRPr lang="es-MX" sz="2400" b="1" dirty="0"/>
          </a:p>
        </p:txBody>
      </p:sp>
    </p:spTree>
    <p:extLst>
      <p:ext uri="{BB962C8B-B14F-4D97-AF65-F5344CB8AC3E}">
        <p14:creationId xmlns:p14="http://schemas.microsoft.com/office/powerpoint/2010/main" val="629653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1248" y="334230"/>
            <a:ext cx="7712752" cy="830997"/>
          </a:xfrm>
          <a:prstGeom prst="rect">
            <a:avLst/>
          </a:prstGeom>
        </p:spPr>
        <p:txBody>
          <a:bodyPr wrap="square">
            <a:spAutoFit/>
          </a:bodyPr>
          <a:lstStyle/>
          <a:p>
            <a:r>
              <a:rPr lang="es-MX" sz="2400" dirty="0" smtClean="0"/>
              <a:t>1.1</a:t>
            </a:r>
            <a:r>
              <a:rPr lang="es-MX" sz="2400" dirty="0"/>
              <a:t>. </a:t>
            </a:r>
            <a:r>
              <a:rPr lang="es-MX" sz="2400" dirty="0" smtClean="0"/>
              <a:t>Desarrollo personal, actitudes, valores y toma de        decisiones.</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ángulo 8"/>
          <p:cNvSpPr/>
          <p:nvPr/>
        </p:nvSpPr>
        <p:spPr>
          <a:xfrm>
            <a:off x="890335" y="1533807"/>
            <a:ext cx="2844538" cy="3416320"/>
          </a:xfrm>
          <a:prstGeom prst="rect">
            <a:avLst/>
          </a:prstGeom>
        </p:spPr>
        <p:txBody>
          <a:bodyPr wrap="square">
            <a:spAutoFit/>
          </a:bodyPr>
          <a:lstStyle/>
          <a:p>
            <a:r>
              <a:rPr lang="es-MX" sz="2400" b="1" dirty="0" smtClean="0"/>
              <a:t>Toma de decisiones:</a:t>
            </a:r>
          </a:p>
          <a:p>
            <a:r>
              <a:rPr lang="es-MX" sz="2400" dirty="0" smtClean="0"/>
              <a:t>Proceso reflexivo que requiere de tiempo para </a:t>
            </a:r>
            <a:r>
              <a:rPr lang="es-MX" sz="2400" b="1" dirty="0" smtClean="0">
                <a:solidFill>
                  <a:srgbClr val="FF0000"/>
                </a:solidFill>
              </a:rPr>
              <a:t>valorar</a:t>
            </a:r>
            <a:r>
              <a:rPr lang="es-MX" sz="2400" dirty="0" smtClean="0"/>
              <a:t> </a:t>
            </a:r>
            <a:r>
              <a:rPr lang="es-MX" sz="2400" b="1" dirty="0" smtClean="0">
                <a:solidFill>
                  <a:srgbClr val="FF0000"/>
                </a:solidFill>
              </a:rPr>
              <a:t>distintas alternativas </a:t>
            </a:r>
            <a:r>
              <a:rPr lang="es-MX" sz="2400" dirty="0" smtClean="0"/>
              <a:t>y también, las consecuencias de cada decisión.</a:t>
            </a:r>
          </a:p>
          <a:p>
            <a:endParaRPr lang="es-MX" sz="2400" b="1" dirty="0"/>
          </a:p>
        </p:txBody>
      </p:sp>
      <p:pic>
        <p:nvPicPr>
          <p:cNvPr id="5128" name="Picture 8" descr="Resultado de imagen para toma de decisio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0061" y="1749045"/>
            <a:ext cx="4232777" cy="2969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509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1248" y="334230"/>
            <a:ext cx="7712752" cy="830997"/>
          </a:xfrm>
          <a:prstGeom prst="rect">
            <a:avLst/>
          </a:prstGeom>
        </p:spPr>
        <p:txBody>
          <a:bodyPr wrap="square">
            <a:spAutoFit/>
          </a:bodyPr>
          <a:lstStyle/>
          <a:p>
            <a:r>
              <a:rPr lang="es-MX" sz="2400" dirty="0" smtClean="0"/>
              <a:t>1.1</a:t>
            </a:r>
            <a:r>
              <a:rPr lang="es-MX" sz="2400" dirty="0"/>
              <a:t>. </a:t>
            </a:r>
            <a:r>
              <a:rPr lang="es-MX" sz="2400" dirty="0" smtClean="0"/>
              <a:t>Desarrollo personal, actitudes, valores y toma de        decisiones.</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ángulo 8"/>
          <p:cNvSpPr/>
          <p:nvPr/>
        </p:nvSpPr>
        <p:spPr>
          <a:xfrm>
            <a:off x="671394" y="1278256"/>
            <a:ext cx="2780144" cy="461665"/>
          </a:xfrm>
          <a:prstGeom prst="rect">
            <a:avLst/>
          </a:prstGeom>
        </p:spPr>
        <p:txBody>
          <a:bodyPr wrap="square">
            <a:spAutoFit/>
          </a:bodyPr>
          <a:lstStyle/>
          <a:p>
            <a:r>
              <a:rPr lang="es-MX" sz="2400" b="1" dirty="0" smtClean="0"/>
              <a:t>Toma de decisiones:</a:t>
            </a:r>
          </a:p>
        </p:txBody>
      </p:sp>
      <p:pic>
        <p:nvPicPr>
          <p:cNvPr id="5122" name="Picture 2" descr="Resultado de imagen para toma de decisio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497" y="1852950"/>
            <a:ext cx="7572778" cy="4922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31002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9175" y="334413"/>
            <a:ext cx="7794133" cy="992111"/>
          </a:xfrm>
        </p:spPr>
        <p:txBody>
          <a:bodyPr>
            <a:normAutofit fontScale="90000"/>
          </a:bodyPr>
          <a:lstStyle/>
          <a:p>
            <a:pPr algn="ctr"/>
            <a:r>
              <a:rPr lang="es-MX" b="1" dirty="0"/>
              <a:t>1.2 Diferencia entre moral, ética en el desarrollo humano</a:t>
            </a:r>
          </a:p>
        </p:txBody>
      </p:sp>
      <p:grpSp>
        <p:nvGrpSpPr>
          <p:cNvPr id="5" name="Grupo 4"/>
          <p:cNvGrpSpPr/>
          <p:nvPr/>
        </p:nvGrpSpPr>
        <p:grpSpPr>
          <a:xfrm>
            <a:off x="1" y="5738504"/>
            <a:ext cx="9158784" cy="1111273"/>
            <a:chOff x="1" y="5738504"/>
            <a:chExt cx="9158784" cy="1111273"/>
          </a:xfrm>
        </p:grpSpPr>
        <p:pic>
          <p:nvPicPr>
            <p:cNvPr id="6" name="Imagen 5"/>
            <p:cNvPicPr>
              <a:picLocks noChangeAspect="1"/>
            </p:cNvPicPr>
            <p:nvPr/>
          </p:nvPicPr>
          <p:blipFill rotWithShape="1">
            <a:blip r:embed="rId3">
              <a:extLst>
                <a:ext uri="{28A0092B-C50C-407E-A947-70E740481C1C}">
                  <a14:useLocalDpi xmlns:a14="http://schemas.microsoft.com/office/drawing/2010/main" val="0"/>
                </a:ext>
              </a:extLst>
            </a:blip>
            <a:srcRect l="57881" t="14806" r="1821" b="28597"/>
            <a:stretch/>
          </p:blipFill>
          <p:spPr>
            <a:xfrm>
              <a:off x="314751" y="5738504"/>
              <a:ext cx="1248774" cy="876917"/>
            </a:xfrm>
            <a:prstGeom prst="rect">
              <a:avLst/>
            </a:prstGeom>
          </p:spPr>
        </p:pic>
        <p:sp>
          <p:nvSpPr>
            <p:cNvPr id="7" name="Rectángulo 6"/>
            <p:cNvSpPr/>
            <p:nvPr/>
          </p:nvSpPr>
          <p:spPr>
            <a:xfrm rot="16200000">
              <a:off x="4495232" y="2201006"/>
              <a:ext cx="153540" cy="9144001"/>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8" name="Rectángulo 7"/>
            <p:cNvSpPr/>
            <p:nvPr/>
          </p:nvSpPr>
          <p:spPr>
            <a:xfrm rot="16200000">
              <a:off x="4563924" y="2094556"/>
              <a:ext cx="45719" cy="9144002"/>
            </a:xfrm>
            <a:prstGeom prst="rect">
              <a:avLst/>
            </a:prstGeom>
            <a:solidFill>
              <a:srgbClr val="8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9" name="CuadroTexto 8"/>
            <p:cNvSpPr txBox="1"/>
            <p:nvPr/>
          </p:nvSpPr>
          <p:spPr>
            <a:xfrm>
              <a:off x="4981442" y="6313443"/>
              <a:ext cx="4012433" cy="307777"/>
            </a:xfrm>
            <a:prstGeom prst="rect">
              <a:avLst/>
            </a:prstGeom>
            <a:noFill/>
          </p:spPr>
          <p:txBody>
            <a:bodyPr wrap="square" rtlCol="0">
              <a:spAutoFit/>
            </a:bodyPr>
            <a:lstStyle/>
            <a:p>
              <a:r>
                <a:rPr lang="es-MX" sz="1400" i="1" dirty="0" smtClean="0"/>
                <a:t>Centro Universitario UAEM Valle de Teotihuacán</a:t>
              </a:r>
              <a:endParaRPr lang="es-MX" sz="1400" i="1" dirty="0"/>
            </a:p>
          </p:txBody>
        </p:sp>
      </p:grpSp>
      <p:sp>
        <p:nvSpPr>
          <p:cNvPr id="12" name="Rectángulo 11"/>
          <p:cNvSpPr/>
          <p:nvPr/>
        </p:nvSpPr>
        <p:spPr>
          <a:xfrm>
            <a:off x="690923" y="1127867"/>
            <a:ext cx="7791719" cy="461063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ctr" anchorCtr="0">
            <a:noAutofit/>
          </a:bodyPr>
          <a:lstStyle/>
          <a:p>
            <a:r>
              <a:rPr lang="es-MX" sz="2800" dirty="0">
                <a:latin typeface="Cambria" panose="02040503050406030204" pitchFamily="18" charset="0"/>
              </a:rPr>
              <a:t>El </a:t>
            </a:r>
            <a:r>
              <a:rPr lang="es-MX" sz="2800" dirty="0" smtClean="0">
                <a:latin typeface="Cambria" panose="02040503050406030204" pitchFamily="18" charset="0"/>
              </a:rPr>
              <a:t>término </a:t>
            </a:r>
            <a:r>
              <a:rPr lang="es-MX" sz="2800" dirty="0">
                <a:latin typeface="Cambria" panose="02040503050406030204" pitchFamily="18" charset="0"/>
              </a:rPr>
              <a:t>ética proviene </a:t>
            </a:r>
            <a:r>
              <a:rPr lang="es-MX" sz="2800" dirty="0" smtClean="0">
                <a:latin typeface="Cambria" panose="02040503050406030204" pitchFamily="18" charset="0"/>
              </a:rPr>
              <a:t>del</a:t>
            </a:r>
            <a:r>
              <a:rPr lang="es-MX" sz="2800" dirty="0">
                <a:latin typeface="Cambria" panose="02040503050406030204" pitchFamily="18" charset="0"/>
              </a:rPr>
              <a:t> </a:t>
            </a:r>
            <a:r>
              <a:rPr lang="es-MX" sz="2800" dirty="0" smtClean="0">
                <a:latin typeface="Cambria" panose="02040503050406030204" pitchFamily="18" charset="0"/>
              </a:rPr>
              <a:t>griego</a:t>
            </a:r>
            <a:r>
              <a:rPr lang="es-MX" sz="2800" dirty="0">
                <a:latin typeface="Cambria" panose="02040503050406030204" pitchFamily="18" charset="0"/>
              </a:rPr>
              <a:t> </a:t>
            </a:r>
            <a:r>
              <a:rPr lang="es-MX" sz="2800" i="1" dirty="0" err="1">
                <a:latin typeface="Cambria" panose="02040503050406030204" pitchFamily="18" charset="0"/>
              </a:rPr>
              <a:t>ethos</a:t>
            </a:r>
            <a:r>
              <a:rPr lang="es-MX" sz="2800" dirty="0">
                <a:latin typeface="Cambria" panose="02040503050406030204" pitchFamily="18" charset="0"/>
              </a:rPr>
              <a:t>, que </a:t>
            </a:r>
            <a:r>
              <a:rPr lang="es-MX" sz="2800" dirty="0" smtClean="0">
                <a:latin typeface="Cambria" panose="02040503050406030204" pitchFamily="18" charset="0"/>
              </a:rPr>
              <a:t>significaba </a:t>
            </a:r>
            <a:r>
              <a:rPr lang="es-MX" sz="2800" dirty="0">
                <a:latin typeface="Cambria" panose="02040503050406030204" pitchFamily="18" charset="0"/>
              </a:rPr>
              <a:t>“</a:t>
            </a:r>
            <a:r>
              <a:rPr lang="es-MX" sz="2800" b="1" dirty="0">
                <a:solidFill>
                  <a:srgbClr val="C00000"/>
                </a:solidFill>
                <a:latin typeface="Cambria" panose="02040503050406030204" pitchFamily="18" charset="0"/>
              </a:rPr>
              <a:t>morada</a:t>
            </a:r>
            <a:r>
              <a:rPr lang="es-MX" sz="2800" dirty="0">
                <a:latin typeface="Cambria" panose="02040503050406030204" pitchFamily="18" charset="0"/>
              </a:rPr>
              <a:t>”, “lugar donde se vive” y que terminó por señalar el “carácter” o el “modo de ser” peculiar y adquirido de alguien; la costumbre (</a:t>
            </a:r>
            <a:r>
              <a:rPr lang="es-MX" sz="2800" i="1" dirty="0" err="1">
                <a:latin typeface="Cambria" panose="02040503050406030204" pitchFamily="18" charset="0"/>
              </a:rPr>
              <a:t>mos-moris</a:t>
            </a:r>
            <a:r>
              <a:rPr lang="es-MX" sz="2800" dirty="0">
                <a:latin typeface="Cambria" panose="02040503050406030204" pitchFamily="18" charset="0"/>
              </a:rPr>
              <a:t>: la moral</a:t>
            </a:r>
            <a:r>
              <a:rPr lang="es-MX" sz="2800" dirty="0" smtClean="0">
                <a:latin typeface="Cambria" panose="02040503050406030204" pitchFamily="18" charset="0"/>
              </a:rPr>
              <a:t>). </a:t>
            </a:r>
            <a:r>
              <a:rPr lang="es-MX" sz="2800" b="1" dirty="0" smtClean="0">
                <a:solidFill>
                  <a:srgbClr val="C00000"/>
                </a:solidFill>
                <a:latin typeface="Cambria" panose="02040503050406030204" pitchFamily="18" charset="0"/>
              </a:rPr>
              <a:t>La </a:t>
            </a:r>
            <a:r>
              <a:rPr lang="es-MX" sz="2800" b="1" dirty="0">
                <a:solidFill>
                  <a:srgbClr val="C00000"/>
                </a:solidFill>
                <a:latin typeface="Cambria" panose="02040503050406030204" pitchFamily="18" charset="0"/>
              </a:rPr>
              <a:t>ética </a:t>
            </a:r>
            <a:r>
              <a:rPr lang="es-MX" sz="2800" b="1" dirty="0" smtClean="0">
                <a:solidFill>
                  <a:srgbClr val="C00000"/>
                </a:solidFill>
                <a:latin typeface="Cambria" panose="02040503050406030204" pitchFamily="18" charset="0"/>
              </a:rPr>
              <a:t>se relaciona </a:t>
            </a:r>
            <a:r>
              <a:rPr lang="es-MX" sz="2800" b="1" dirty="0">
                <a:solidFill>
                  <a:srgbClr val="C00000"/>
                </a:solidFill>
                <a:latin typeface="Cambria" panose="02040503050406030204" pitchFamily="18" charset="0"/>
              </a:rPr>
              <a:t>con la </a:t>
            </a:r>
            <a:r>
              <a:rPr lang="es-MX" sz="2800" b="1" dirty="0" smtClean="0">
                <a:solidFill>
                  <a:srgbClr val="C00000"/>
                </a:solidFill>
                <a:latin typeface="Cambria" panose="02040503050406030204" pitchFamily="18" charset="0"/>
              </a:rPr>
              <a:t>moral.</a:t>
            </a:r>
          </a:p>
          <a:p>
            <a:endParaRPr lang="es-MX" sz="2800" dirty="0">
              <a:latin typeface="Cambria" panose="02040503050406030204" pitchFamily="18" charset="0"/>
            </a:endParaRPr>
          </a:p>
          <a:p>
            <a:pPr algn="just"/>
            <a:r>
              <a:rPr lang="es-MX" sz="2800" dirty="0" smtClean="0">
                <a:latin typeface="Cambria" panose="02040503050406030204" pitchFamily="18" charset="0"/>
              </a:rPr>
              <a:t>La </a:t>
            </a:r>
            <a:r>
              <a:rPr lang="es-MX" sz="2800" b="1" dirty="0" smtClean="0">
                <a:solidFill>
                  <a:srgbClr val="C00000"/>
                </a:solidFill>
                <a:latin typeface="Cambria" panose="02040503050406030204" pitchFamily="18" charset="0"/>
              </a:rPr>
              <a:t>Ética</a:t>
            </a:r>
            <a:r>
              <a:rPr lang="es-MX" sz="2800" dirty="0" smtClean="0">
                <a:latin typeface="Cambria" panose="02040503050406030204" pitchFamily="18" charset="0"/>
              </a:rPr>
              <a:t> es el </a:t>
            </a:r>
            <a:r>
              <a:rPr lang="es-MX" sz="2800" dirty="0">
                <a:latin typeface="Cambria" panose="02040503050406030204" pitchFamily="18" charset="0"/>
              </a:rPr>
              <a:t>conjunto de normas que </a:t>
            </a:r>
            <a:r>
              <a:rPr lang="es-MX" sz="2800" dirty="0" smtClean="0">
                <a:latin typeface="Cambria" panose="02040503050406030204" pitchFamily="18" charset="0"/>
              </a:rPr>
              <a:t>proviene </a:t>
            </a:r>
            <a:r>
              <a:rPr lang="es-MX" sz="2800" dirty="0">
                <a:latin typeface="Cambria" panose="02040503050406030204" pitchFamily="18" charset="0"/>
              </a:rPr>
              <a:t>del </a:t>
            </a:r>
            <a:r>
              <a:rPr lang="es-MX" sz="2800" b="1" dirty="0">
                <a:solidFill>
                  <a:srgbClr val="C00000"/>
                </a:solidFill>
                <a:latin typeface="Cambria" panose="02040503050406030204" pitchFamily="18" charset="0"/>
              </a:rPr>
              <a:t>interior</a:t>
            </a:r>
            <a:r>
              <a:rPr lang="es-MX" sz="2800" dirty="0">
                <a:latin typeface="Cambria" panose="02040503050406030204" pitchFamily="18" charset="0"/>
              </a:rPr>
              <a:t> y la </a:t>
            </a:r>
            <a:r>
              <a:rPr lang="es-MX" sz="2800" b="1" dirty="0">
                <a:solidFill>
                  <a:srgbClr val="002060"/>
                </a:solidFill>
                <a:latin typeface="Cambria" panose="02040503050406030204" pitchFamily="18" charset="0"/>
              </a:rPr>
              <a:t>Moral</a:t>
            </a:r>
            <a:r>
              <a:rPr lang="es-MX" sz="2800" dirty="0">
                <a:latin typeface="Cambria" panose="02040503050406030204" pitchFamily="18" charset="0"/>
              </a:rPr>
              <a:t> las normas que vienen del </a:t>
            </a:r>
            <a:r>
              <a:rPr lang="es-MX" sz="2800" b="1" dirty="0">
                <a:solidFill>
                  <a:srgbClr val="002060"/>
                </a:solidFill>
                <a:latin typeface="Cambria" panose="02040503050406030204" pitchFamily="18" charset="0"/>
              </a:rPr>
              <a:t>exterior</a:t>
            </a:r>
            <a:r>
              <a:rPr lang="es-MX" sz="2800" dirty="0">
                <a:latin typeface="Cambria" panose="02040503050406030204" pitchFamily="18" charset="0"/>
              </a:rPr>
              <a:t>; es decir, de la sociedad</a:t>
            </a:r>
            <a:r>
              <a:rPr lang="es-MX" sz="2800" dirty="0" smtClean="0">
                <a:latin typeface="Cambria" panose="02040503050406030204" pitchFamily="18" charset="0"/>
              </a:rPr>
              <a:t>.</a:t>
            </a:r>
            <a:endParaRPr lang="es-MX" sz="2000" dirty="0">
              <a:solidFill>
                <a:srgbClr val="000000"/>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67305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9175" y="334413"/>
            <a:ext cx="7794133" cy="992111"/>
          </a:xfrm>
        </p:spPr>
        <p:txBody>
          <a:bodyPr>
            <a:normAutofit fontScale="90000"/>
          </a:bodyPr>
          <a:lstStyle/>
          <a:p>
            <a:pPr algn="ctr"/>
            <a:r>
              <a:rPr lang="es-MX" b="1" dirty="0"/>
              <a:t>1.2 Diferencia entre moral, ética en el desarrollo humano</a:t>
            </a:r>
          </a:p>
        </p:txBody>
      </p:sp>
      <p:grpSp>
        <p:nvGrpSpPr>
          <p:cNvPr id="5" name="Grupo 4"/>
          <p:cNvGrpSpPr/>
          <p:nvPr/>
        </p:nvGrpSpPr>
        <p:grpSpPr>
          <a:xfrm>
            <a:off x="1" y="5738504"/>
            <a:ext cx="9158784" cy="1111273"/>
            <a:chOff x="1" y="5738504"/>
            <a:chExt cx="9158784" cy="1111273"/>
          </a:xfrm>
        </p:grpSpPr>
        <p:pic>
          <p:nvPicPr>
            <p:cNvPr id="6" name="Imagen 5"/>
            <p:cNvPicPr>
              <a:picLocks noChangeAspect="1"/>
            </p:cNvPicPr>
            <p:nvPr/>
          </p:nvPicPr>
          <p:blipFill rotWithShape="1">
            <a:blip r:embed="rId3">
              <a:extLst>
                <a:ext uri="{28A0092B-C50C-407E-A947-70E740481C1C}">
                  <a14:useLocalDpi xmlns:a14="http://schemas.microsoft.com/office/drawing/2010/main" val="0"/>
                </a:ext>
              </a:extLst>
            </a:blip>
            <a:srcRect l="57881" t="14806" r="1821" b="28597"/>
            <a:stretch/>
          </p:blipFill>
          <p:spPr>
            <a:xfrm>
              <a:off x="314751" y="5738504"/>
              <a:ext cx="1248774" cy="876917"/>
            </a:xfrm>
            <a:prstGeom prst="rect">
              <a:avLst/>
            </a:prstGeom>
          </p:spPr>
        </p:pic>
        <p:sp>
          <p:nvSpPr>
            <p:cNvPr id="7" name="Rectángulo 6"/>
            <p:cNvSpPr/>
            <p:nvPr/>
          </p:nvSpPr>
          <p:spPr>
            <a:xfrm rot="16200000">
              <a:off x="4495232" y="2201006"/>
              <a:ext cx="153540" cy="9144001"/>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8" name="Rectángulo 7"/>
            <p:cNvSpPr/>
            <p:nvPr/>
          </p:nvSpPr>
          <p:spPr>
            <a:xfrm rot="16200000">
              <a:off x="4563924" y="2094556"/>
              <a:ext cx="45719" cy="9144002"/>
            </a:xfrm>
            <a:prstGeom prst="rect">
              <a:avLst/>
            </a:prstGeom>
            <a:solidFill>
              <a:srgbClr val="8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9" name="CuadroTexto 8"/>
            <p:cNvSpPr txBox="1"/>
            <p:nvPr/>
          </p:nvSpPr>
          <p:spPr>
            <a:xfrm>
              <a:off x="4981442" y="6313443"/>
              <a:ext cx="4012433" cy="307777"/>
            </a:xfrm>
            <a:prstGeom prst="rect">
              <a:avLst/>
            </a:prstGeom>
            <a:noFill/>
          </p:spPr>
          <p:txBody>
            <a:bodyPr wrap="square" rtlCol="0">
              <a:spAutoFit/>
            </a:bodyPr>
            <a:lstStyle/>
            <a:p>
              <a:r>
                <a:rPr lang="es-MX" sz="1400" i="1" dirty="0" smtClean="0"/>
                <a:t>Centro Universitario UAEM Valle de Teotihuacán</a:t>
              </a:r>
              <a:endParaRPr lang="es-MX" sz="1400" i="1" dirty="0"/>
            </a:p>
          </p:txBody>
        </p:sp>
      </p:grpSp>
      <p:sp>
        <p:nvSpPr>
          <p:cNvPr id="12" name="Rectángulo 11"/>
          <p:cNvSpPr/>
          <p:nvPr/>
        </p:nvSpPr>
        <p:spPr>
          <a:xfrm>
            <a:off x="690923" y="1127867"/>
            <a:ext cx="7791719" cy="461063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ctr" anchorCtr="0">
            <a:noAutofit/>
          </a:bodyPr>
          <a:lstStyle/>
          <a:p>
            <a:pPr algn="just"/>
            <a:r>
              <a:rPr lang="es-MX" sz="2800" dirty="0" smtClean="0">
                <a:latin typeface="Cambria" panose="02040503050406030204" pitchFamily="18" charset="0"/>
              </a:rPr>
              <a:t>La palabra ética deriva del latín </a:t>
            </a:r>
            <a:r>
              <a:rPr lang="es-MX" sz="2800" dirty="0" err="1">
                <a:latin typeface="Cambria" panose="02040503050406030204" pitchFamily="18" charset="0"/>
              </a:rPr>
              <a:t>e</a:t>
            </a:r>
            <a:r>
              <a:rPr lang="es-MX" sz="2800" dirty="0" err="1" smtClean="0">
                <a:latin typeface="Cambria" panose="02040503050406030204" pitchFamily="18" charset="0"/>
              </a:rPr>
              <a:t>thikos</a:t>
            </a:r>
            <a:r>
              <a:rPr lang="es-MX" sz="2800" dirty="0" smtClean="0">
                <a:latin typeface="Cambria" panose="02040503050406030204" pitchFamily="18" charset="0"/>
              </a:rPr>
              <a:t>, coz que proviene, a su vez, de </a:t>
            </a:r>
            <a:r>
              <a:rPr lang="es-MX" sz="2800" dirty="0" err="1" smtClean="0">
                <a:latin typeface="Cambria" panose="02040503050406030204" pitchFamily="18" charset="0"/>
              </a:rPr>
              <a:t>thos</a:t>
            </a:r>
            <a:r>
              <a:rPr lang="es-MX" sz="2800" dirty="0" smtClean="0">
                <a:latin typeface="Cambria" panose="02040503050406030204" pitchFamily="18" charset="0"/>
              </a:rPr>
              <a:t> que significaba “</a:t>
            </a:r>
            <a:r>
              <a:rPr lang="es-MX" sz="2800" b="1" dirty="0" smtClean="0">
                <a:solidFill>
                  <a:srgbClr val="C00000"/>
                </a:solidFill>
                <a:latin typeface="Cambria" panose="02040503050406030204" pitchFamily="18" charset="0"/>
              </a:rPr>
              <a:t>costumbre</a:t>
            </a:r>
            <a:r>
              <a:rPr lang="es-MX" sz="2800" dirty="0" smtClean="0">
                <a:latin typeface="Cambria" panose="02040503050406030204" pitchFamily="18" charset="0"/>
              </a:rPr>
              <a:t>” </a:t>
            </a:r>
            <a:r>
              <a:rPr lang="es-MX" sz="2800" dirty="0">
                <a:latin typeface="Cambria" panose="02040503050406030204" pitchFamily="18" charset="0"/>
              </a:rPr>
              <a:t>o </a:t>
            </a:r>
            <a:r>
              <a:rPr lang="es-MX" sz="2800" dirty="0" smtClean="0">
                <a:latin typeface="Cambria" panose="02040503050406030204" pitchFamily="18" charset="0"/>
              </a:rPr>
              <a:t>“</a:t>
            </a:r>
            <a:r>
              <a:rPr lang="es-MX" sz="2800" b="1" dirty="0" smtClean="0">
                <a:solidFill>
                  <a:srgbClr val="C00000"/>
                </a:solidFill>
                <a:latin typeface="Cambria" panose="02040503050406030204" pitchFamily="18" charset="0"/>
              </a:rPr>
              <a:t>habito</a:t>
            </a:r>
            <a:r>
              <a:rPr lang="es-MX" sz="2800" dirty="0" smtClean="0">
                <a:latin typeface="Cambria" panose="02040503050406030204" pitchFamily="18" charset="0"/>
              </a:rPr>
              <a:t>” también se refiere al estudio o disciplina que se interesa por los actos de aprobación o desaprobación.</a:t>
            </a:r>
            <a:endParaRPr lang="es-MX" sz="2800" b="1" dirty="0" smtClean="0">
              <a:solidFill>
                <a:srgbClr val="C00000"/>
              </a:solidFill>
              <a:latin typeface="Cambria" panose="02040503050406030204" pitchFamily="18" charset="0"/>
            </a:endParaRPr>
          </a:p>
          <a:p>
            <a:endParaRPr lang="es-MX" sz="2800" dirty="0">
              <a:latin typeface="Cambria" panose="02040503050406030204" pitchFamily="18" charset="0"/>
            </a:endParaRPr>
          </a:p>
          <a:p>
            <a:pPr algn="just"/>
            <a:r>
              <a:rPr lang="es-MX" sz="2800" dirty="0" smtClean="0">
                <a:latin typeface="Cambria" panose="02040503050406030204" pitchFamily="18" charset="0"/>
              </a:rPr>
              <a:t>A la </a:t>
            </a:r>
            <a:r>
              <a:rPr lang="es-MX" sz="2800" b="1" dirty="0" smtClean="0">
                <a:solidFill>
                  <a:srgbClr val="C00000"/>
                </a:solidFill>
                <a:latin typeface="Cambria" panose="02040503050406030204" pitchFamily="18" charset="0"/>
              </a:rPr>
              <a:t>Ética</a:t>
            </a:r>
            <a:r>
              <a:rPr lang="es-MX" sz="2800" dirty="0" smtClean="0">
                <a:latin typeface="Cambria" panose="02040503050406030204" pitchFamily="18" charset="0"/>
              </a:rPr>
              <a:t> se le conoce como la filosofía moral.</a:t>
            </a:r>
          </a:p>
          <a:p>
            <a:pPr algn="just"/>
            <a:endParaRPr lang="es-MX" sz="2800" dirty="0">
              <a:solidFill>
                <a:srgbClr val="000000"/>
              </a:solidFill>
              <a:latin typeface="Cambria" panose="02040503050406030204" pitchFamily="18" charset="0"/>
              <a:ea typeface="Calibri" panose="020F0502020204030204" pitchFamily="34" charset="0"/>
              <a:cs typeface="Calibri" panose="020F0502020204030204" pitchFamily="34" charset="0"/>
            </a:endParaRPr>
          </a:p>
          <a:p>
            <a:pPr algn="r"/>
            <a:r>
              <a:rPr lang="es-MX" sz="28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(Nuño, 2004).</a:t>
            </a:r>
            <a:endParaRPr lang="es-MX" sz="2000" dirty="0">
              <a:solidFill>
                <a:srgbClr val="000000"/>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68978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9175" y="334413"/>
            <a:ext cx="7794133" cy="992111"/>
          </a:xfrm>
        </p:spPr>
        <p:txBody>
          <a:bodyPr>
            <a:normAutofit/>
          </a:bodyPr>
          <a:lstStyle/>
          <a:p>
            <a:r>
              <a:rPr lang="es-MX" b="1" dirty="0" smtClean="0"/>
              <a:t>Concepto de moral</a:t>
            </a:r>
            <a:endParaRPr lang="es-MX" b="1" dirty="0"/>
          </a:p>
        </p:txBody>
      </p:sp>
      <p:grpSp>
        <p:nvGrpSpPr>
          <p:cNvPr id="5" name="Grupo 4"/>
          <p:cNvGrpSpPr/>
          <p:nvPr/>
        </p:nvGrpSpPr>
        <p:grpSpPr>
          <a:xfrm>
            <a:off x="1" y="5738504"/>
            <a:ext cx="9158784" cy="1111273"/>
            <a:chOff x="1" y="5738504"/>
            <a:chExt cx="9158784" cy="1111273"/>
          </a:xfrm>
        </p:grpSpPr>
        <p:pic>
          <p:nvPicPr>
            <p:cNvPr id="6" name="Imagen 5"/>
            <p:cNvPicPr>
              <a:picLocks noChangeAspect="1"/>
            </p:cNvPicPr>
            <p:nvPr/>
          </p:nvPicPr>
          <p:blipFill rotWithShape="1">
            <a:blip r:embed="rId3">
              <a:extLst>
                <a:ext uri="{28A0092B-C50C-407E-A947-70E740481C1C}">
                  <a14:useLocalDpi xmlns:a14="http://schemas.microsoft.com/office/drawing/2010/main" val="0"/>
                </a:ext>
              </a:extLst>
            </a:blip>
            <a:srcRect l="57881" t="14806" r="1821" b="28597"/>
            <a:stretch/>
          </p:blipFill>
          <p:spPr>
            <a:xfrm>
              <a:off x="314751" y="5738504"/>
              <a:ext cx="1248774" cy="876917"/>
            </a:xfrm>
            <a:prstGeom prst="rect">
              <a:avLst/>
            </a:prstGeom>
          </p:spPr>
        </p:pic>
        <p:sp>
          <p:nvSpPr>
            <p:cNvPr id="7" name="Rectángulo 6"/>
            <p:cNvSpPr/>
            <p:nvPr/>
          </p:nvSpPr>
          <p:spPr>
            <a:xfrm rot="16200000">
              <a:off x="4495232" y="2201006"/>
              <a:ext cx="153540" cy="9144001"/>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8" name="Rectángulo 7"/>
            <p:cNvSpPr/>
            <p:nvPr/>
          </p:nvSpPr>
          <p:spPr>
            <a:xfrm rot="16200000">
              <a:off x="4563924" y="2094556"/>
              <a:ext cx="45719" cy="9144002"/>
            </a:xfrm>
            <a:prstGeom prst="rect">
              <a:avLst/>
            </a:prstGeom>
            <a:solidFill>
              <a:srgbClr val="8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9" name="CuadroTexto 8"/>
            <p:cNvSpPr txBox="1"/>
            <p:nvPr/>
          </p:nvSpPr>
          <p:spPr>
            <a:xfrm>
              <a:off x="4981442" y="6313443"/>
              <a:ext cx="4012433" cy="307777"/>
            </a:xfrm>
            <a:prstGeom prst="rect">
              <a:avLst/>
            </a:prstGeom>
            <a:noFill/>
          </p:spPr>
          <p:txBody>
            <a:bodyPr wrap="square" rtlCol="0">
              <a:spAutoFit/>
            </a:bodyPr>
            <a:lstStyle/>
            <a:p>
              <a:r>
                <a:rPr lang="es-MX" sz="1400" i="1" dirty="0" smtClean="0"/>
                <a:t>Centro Universitario UAEM Valle de Teotihuacán</a:t>
              </a:r>
              <a:endParaRPr lang="es-MX" sz="1400" i="1" dirty="0"/>
            </a:p>
          </p:txBody>
        </p:sp>
      </p:grpSp>
      <p:sp>
        <p:nvSpPr>
          <p:cNvPr id="12" name="Rectángulo 11"/>
          <p:cNvSpPr/>
          <p:nvPr/>
        </p:nvSpPr>
        <p:spPr>
          <a:xfrm>
            <a:off x="649175" y="1094704"/>
            <a:ext cx="7791719" cy="381214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ctr" anchorCtr="0">
            <a:noAutofit/>
          </a:bodyPr>
          <a:lstStyle/>
          <a:p>
            <a:pPr algn="just"/>
            <a:r>
              <a:rPr lang="es-MX" sz="2800" dirty="0" smtClean="0">
                <a:latin typeface="Cambria" panose="02040503050406030204" pitchFamily="18" charset="0"/>
              </a:rPr>
              <a:t>Se refiere a las reglas que nos dicen lo que se debe hacer y lo que no, la “</a:t>
            </a:r>
            <a:r>
              <a:rPr lang="es-MX" sz="2800" b="1" dirty="0" smtClean="0">
                <a:solidFill>
                  <a:srgbClr val="C00000"/>
                </a:solidFill>
                <a:latin typeface="Cambria" panose="02040503050406030204" pitchFamily="18" charset="0"/>
              </a:rPr>
              <a:t>moral</a:t>
            </a:r>
            <a:r>
              <a:rPr lang="es-MX" sz="2800" dirty="0" smtClean="0">
                <a:latin typeface="Cambria" panose="02040503050406030204" pitchFamily="18" charset="0"/>
              </a:rPr>
              <a:t>” hace una distinción entre los actos buenos y malos.</a:t>
            </a:r>
            <a:r>
              <a:rPr lang="es-MX" sz="28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(Nuño, 2004).</a:t>
            </a:r>
          </a:p>
          <a:p>
            <a:pPr algn="just"/>
            <a:endParaRPr lang="es-MX" sz="2800" dirty="0" smtClean="0">
              <a:solidFill>
                <a:srgbClr val="000000"/>
              </a:solidFill>
              <a:latin typeface="Cambria" panose="02040503050406030204" pitchFamily="18" charset="0"/>
              <a:ea typeface="Calibri" panose="020F0502020204030204" pitchFamily="34" charset="0"/>
              <a:cs typeface="Calibri" panose="020F0502020204030204" pitchFamily="34" charset="0"/>
            </a:endParaRPr>
          </a:p>
          <a:p>
            <a:pPr algn="just"/>
            <a:r>
              <a:rPr lang="es-MX" sz="28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De acuerdo con Casares (2006) señala que la moral es el conjunto de comportamientos y normas que solemos aceptar como válidos.</a:t>
            </a:r>
            <a:endParaRPr lang="es-MX" sz="2800" dirty="0">
              <a:solidFill>
                <a:srgbClr val="000000"/>
              </a:solidFill>
              <a:latin typeface="Cambria" panose="02040503050406030204" pitchFamily="18" charset="0"/>
              <a:ea typeface="Calibri" panose="020F0502020204030204" pitchFamily="34" charset="0"/>
              <a:cs typeface="Calibri" panose="020F0502020204030204" pitchFamily="34" charset="0"/>
            </a:endParaRPr>
          </a:p>
          <a:p>
            <a:pPr algn="just"/>
            <a:endParaRPr lang="es-MX" sz="2000" dirty="0">
              <a:solidFill>
                <a:srgbClr val="000000"/>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88374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1.2 Diferencia entre moral, ética en el desarrollo humano</a:t>
            </a:r>
            <a:endParaRPr lang="es-MX" b="1" dirty="0"/>
          </a:p>
        </p:txBody>
      </p:sp>
      <p:grpSp>
        <p:nvGrpSpPr>
          <p:cNvPr id="4" name="Grupo 3"/>
          <p:cNvGrpSpPr/>
          <p:nvPr/>
        </p:nvGrpSpPr>
        <p:grpSpPr>
          <a:xfrm>
            <a:off x="1" y="5738504"/>
            <a:ext cx="9158784" cy="1111273"/>
            <a:chOff x="1" y="5738504"/>
            <a:chExt cx="9158784" cy="1111273"/>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7881" t="14806" r="1821" b="28597"/>
            <a:stretch/>
          </p:blipFill>
          <p:spPr>
            <a:xfrm>
              <a:off x="314751" y="5738504"/>
              <a:ext cx="1248774" cy="876917"/>
            </a:xfrm>
            <a:prstGeom prst="rect">
              <a:avLst/>
            </a:prstGeom>
          </p:spPr>
        </p:pic>
        <p:sp>
          <p:nvSpPr>
            <p:cNvPr id="6" name="Rectángulo 5"/>
            <p:cNvSpPr/>
            <p:nvPr/>
          </p:nvSpPr>
          <p:spPr>
            <a:xfrm rot="16200000">
              <a:off x="4495232" y="2201006"/>
              <a:ext cx="153540" cy="9144001"/>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7" name="Rectángulo 6"/>
            <p:cNvSpPr/>
            <p:nvPr/>
          </p:nvSpPr>
          <p:spPr>
            <a:xfrm rot="16200000">
              <a:off x="4563924" y="2094556"/>
              <a:ext cx="45719" cy="9144002"/>
            </a:xfrm>
            <a:prstGeom prst="rect">
              <a:avLst/>
            </a:prstGeom>
            <a:solidFill>
              <a:srgbClr val="8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8" name="CuadroTexto 7"/>
            <p:cNvSpPr txBox="1"/>
            <p:nvPr/>
          </p:nvSpPr>
          <p:spPr>
            <a:xfrm>
              <a:off x="4981442" y="6313443"/>
              <a:ext cx="4012433" cy="307777"/>
            </a:xfrm>
            <a:prstGeom prst="rect">
              <a:avLst/>
            </a:prstGeom>
            <a:noFill/>
          </p:spPr>
          <p:txBody>
            <a:bodyPr wrap="square" rtlCol="0">
              <a:spAutoFit/>
            </a:bodyPr>
            <a:lstStyle/>
            <a:p>
              <a:r>
                <a:rPr lang="es-MX" sz="1400" i="1" dirty="0" smtClean="0"/>
                <a:t>Centro Universitario UAEM Valle de Teotihuacán</a:t>
              </a:r>
              <a:endParaRPr lang="es-MX" sz="1400" i="1" dirty="0"/>
            </a:p>
          </p:txBody>
        </p:sp>
      </p:grpSp>
      <p:graphicFrame>
        <p:nvGraphicFramePr>
          <p:cNvPr id="9" name="Diagrama 8"/>
          <p:cNvGraphicFramePr/>
          <p:nvPr>
            <p:extLst>
              <p:ext uri="{D42A27DB-BD31-4B8C-83A1-F6EECF244321}">
                <p14:modId xmlns:p14="http://schemas.microsoft.com/office/powerpoint/2010/main" val="913415071"/>
              </p:ext>
            </p:extLst>
          </p:nvPr>
        </p:nvGraphicFramePr>
        <p:xfrm>
          <a:off x="-766828" y="1448515"/>
          <a:ext cx="5029735"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ángulo 10"/>
          <p:cNvSpPr/>
          <p:nvPr/>
        </p:nvSpPr>
        <p:spPr>
          <a:xfrm>
            <a:off x="3741312" y="2201572"/>
            <a:ext cx="5054957" cy="3385542"/>
          </a:xfrm>
          <a:prstGeom prst="rect">
            <a:avLst/>
          </a:prstGeom>
        </p:spPr>
        <p:txBody>
          <a:bodyPr wrap="square">
            <a:spAutoFit/>
          </a:bodyPr>
          <a:lstStyle/>
          <a:p>
            <a:pPr algn="just"/>
            <a:r>
              <a:rPr lang="es-MX" sz="2000" dirty="0">
                <a:latin typeface="Cambria" panose="02040503050406030204" pitchFamily="18" charset="0"/>
              </a:rPr>
              <a:t>La </a:t>
            </a:r>
            <a:r>
              <a:rPr lang="es-MX" sz="2000" b="1" dirty="0">
                <a:solidFill>
                  <a:srgbClr val="C00000"/>
                </a:solidFill>
                <a:latin typeface="Cambria" panose="02040503050406030204" pitchFamily="18" charset="0"/>
              </a:rPr>
              <a:t>Ética</a:t>
            </a:r>
            <a:r>
              <a:rPr lang="es-MX" sz="2000" dirty="0">
                <a:latin typeface="Cambria" panose="02040503050406030204" pitchFamily="18" charset="0"/>
              </a:rPr>
              <a:t> es el conjunto de normas que proviene del </a:t>
            </a:r>
            <a:r>
              <a:rPr lang="es-MX" sz="2000" b="1" dirty="0" smtClean="0">
                <a:solidFill>
                  <a:srgbClr val="C00000"/>
                </a:solidFill>
                <a:latin typeface="Cambria" panose="02040503050406030204" pitchFamily="18" charset="0"/>
              </a:rPr>
              <a:t>interior</a:t>
            </a:r>
          </a:p>
          <a:p>
            <a:pPr algn="just"/>
            <a:endParaRPr lang="es-MX" sz="2000" dirty="0" smtClean="0">
              <a:latin typeface="Cambria" panose="02040503050406030204" pitchFamily="18" charset="0"/>
            </a:endParaRPr>
          </a:p>
          <a:p>
            <a:pPr algn="just"/>
            <a:r>
              <a:rPr lang="es-MX" sz="2000" dirty="0" smtClean="0">
                <a:latin typeface="Cambria" panose="02040503050406030204" pitchFamily="18" charset="0"/>
              </a:rPr>
              <a:t>La </a:t>
            </a:r>
            <a:r>
              <a:rPr lang="es-MX" sz="2000" b="1" dirty="0">
                <a:solidFill>
                  <a:srgbClr val="002060"/>
                </a:solidFill>
                <a:latin typeface="Cambria" panose="02040503050406030204" pitchFamily="18" charset="0"/>
              </a:rPr>
              <a:t>Moral</a:t>
            </a:r>
            <a:r>
              <a:rPr lang="es-MX" sz="2000" dirty="0">
                <a:latin typeface="Cambria" panose="02040503050406030204" pitchFamily="18" charset="0"/>
              </a:rPr>
              <a:t> las normas que vienen del </a:t>
            </a:r>
            <a:r>
              <a:rPr lang="es-MX" sz="2000" b="1" dirty="0">
                <a:solidFill>
                  <a:srgbClr val="002060"/>
                </a:solidFill>
                <a:latin typeface="Cambria" panose="02040503050406030204" pitchFamily="18" charset="0"/>
              </a:rPr>
              <a:t>exterior</a:t>
            </a:r>
            <a:r>
              <a:rPr lang="es-MX" sz="2000" dirty="0">
                <a:latin typeface="Cambria" panose="02040503050406030204" pitchFamily="18" charset="0"/>
              </a:rPr>
              <a:t>; es decir, de la sociedad</a:t>
            </a:r>
            <a:r>
              <a:rPr lang="es-MX" sz="2000" dirty="0" smtClean="0">
                <a:latin typeface="Cambria" panose="02040503050406030204" pitchFamily="18" charset="0"/>
              </a:rPr>
              <a:t>.</a:t>
            </a:r>
          </a:p>
          <a:p>
            <a:pPr algn="just"/>
            <a:endParaRPr lang="es-MX" sz="2000" dirty="0" smtClean="0">
              <a:latin typeface="Cambria" panose="02040503050406030204" pitchFamily="18" charset="0"/>
            </a:endParaRPr>
          </a:p>
          <a:p>
            <a:pPr algn="just"/>
            <a:r>
              <a:rPr lang="es-MX" sz="2000" dirty="0" smtClean="0">
                <a:latin typeface="Cambria" panose="02040503050406030204" pitchFamily="18" charset="0"/>
              </a:rPr>
              <a:t>El </a:t>
            </a:r>
            <a:r>
              <a:rPr lang="es-MX" sz="2000" b="1" dirty="0" smtClean="0">
                <a:solidFill>
                  <a:srgbClr val="009900"/>
                </a:solidFill>
                <a:latin typeface="Cambria" panose="02040503050406030204" pitchFamily="18" charset="0"/>
              </a:rPr>
              <a:t>desarrollo humano </a:t>
            </a:r>
            <a:r>
              <a:rPr lang="es-MX" sz="2000" dirty="0">
                <a:latin typeface="Cambria" panose="02040503050406030204" pitchFamily="18" charset="0"/>
              </a:rPr>
              <a:t>Son las actividades que mejoran la conciencia y la identidad, impulsan el desarrollo de las habilidades </a:t>
            </a:r>
            <a:r>
              <a:rPr lang="es-MX" sz="2000" dirty="0" smtClean="0">
                <a:latin typeface="Cambria" panose="02040503050406030204" pitchFamily="18" charset="0"/>
              </a:rPr>
              <a:t>personales</a:t>
            </a:r>
            <a:r>
              <a:rPr lang="es-MX" sz="2000" dirty="0">
                <a:latin typeface="Cambria" panose="02040503050406030204" pitchFamily="18" charset="0"/>
              </a:rPr>
              <a:t>.</a:t>
            </a:r>
            <a:endParaRPr lang="es-MX" sz="2000" dirty="0" smtClean="0">
              <a:latin typeface="Cambria" panose="02040503050406030204" pitchFamily="18" charset="0"/>
            </a:endParaRPr>
          </a:p>
          <a:p>
            <a:pPr algn="just"/>
            <a:endParaRPr lang="es-MX" sz="1400" dirty="0">
              <a:solidFill>
                <a:srgbClr val="000000"/>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8160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609860" y="450785"/>
            <a:ext cx="6130343" cy="523220"/>
          </a:xfrm>
          <a:prstGeom prst="rect">
            <a:avLst/>
          </a:prstGeom>
        </p:spPr>
        <p:txBody>
          <a:bodyPr wrap="square">
            <a:spAutoFit/>
          </a:bodyPr>
          <a:lstStyle/>
          <a:p>
            <a:r>
              <a:rPr lang="es-MX" sz="2800" dirty="0" smtClean="0"/>
              <a:t>1.3</a:t>
            </a:r>
            <a:r>
              <a:rPr lang="es-MX" sz="2800" dirty="0"/>
              <a:t>. </a:t>
            </a:r>
            <a:r>
              <a:rPr lang="es-MX" sz="2800" dirty="0" smtClean="0"/>
              <a:t>Conciencia ética y sus dimensiones.</a:t>
            </a:r>
          </a:p>
        </p:txBody>
      </p:sp>
      <p:sp>
        <p:nvSpPr>
          <p:cNvPr id="3" name="CuadroTexto 2"/>
          <p:cNvSpPr txBox="1"/>
          <p:nvPr/>
        </p:nvSpPr>
        <p:spPr>
          <a:xfrm>
            <a:off x="791497" y="1220989"/>
            <a:ext cx="7531934" cy="1569660"/>
          </a:xfrm>
          <a:prstGeom prst="rect">
            <a:avLst/>
          </a:prstGeom>
          <a:noFill/>
        </p:spPr>
        <p:txBody>
          <a:bodyPr wrap="none" rtlCol="0">
            <a:spAutoFit/>
          </a:bodyPr>
          <a:lstStyle/>
          <a:p>
            <a:r>
              <a:rPr lang="es-MX" sz="2400" dirty="0" smtClean="0">
                <a:solidFill>
                  <a:schemeClr val="accent5">
                    <a:lumMod val="75000"/>
                  </a:schemeClr>
                </a:solidFill>
              </a:rPr>
              <a:t>Teleológica:  </a:t>
            </a:r>
            <a:r>
              <a:rPr lang="es-MX" sz="2400" dirty="0" smtClean="0"/>
              <a:t>Se refiere a los fines y principios que orientan </a:t>
            </a:r>
          </a:p>
          <a:p>
            <a:r>
              <a:rPr lang="es-MX" sz="2400" dirty="0" smtClean="0"/>
              <a:t>el sentido del que hacer y se divide en organizaciones y </a:t>
            </a:r>
          </a:p>
          <a:p>
            <a:r>
              <a:rPr lang="es-MX" sz="2400" dirty="0" smtClean="0"/>
              <a:t>empresas, así como el trabajo social.</a:t>
            </a:r>
          </a:p>
          <a:p>
            <a:endParaRPr lang="es-MX" sz="2400" dirty="0" smtClean="0"/>
          </a:p>
        </p:txBody>
      </p:sp>
      <p:pic>
        <p:nvPicPr>
          <p:cNvPr id="1026" name="Picture 2" descr="Resultado de imagen para teleolog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801" y="2432064"/>
            <a:ext cx="6768402" cy="4003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3184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609860" y="450785"/>
            <a:ext cx="6130343" cy="523220"/>
          </a:xfrm>
          <a:prstGeom prst="rect">
            <a:avLst/>
          </a:prstGeom>
        </p:spPr>
        <p:txBody>
          <a:bodyPr wrap="square">
            <a:spAutoFit/>
          </a:bodyPr>
          <a:lstStyle/>
          <a:p>
            <a:r>
              <a:rPr lang="es-MX" sz="2800" dirty="0" smtClean="0"/>
              <a:t>1.3</a:t>
            </a:r>
            <a:r>
              <a:rPr lang="es-MX" sz="2800" dirty="0"/>
              <a:t>. </a:t>
            </a:r>
            <a:r>
              <a:rPr lang="es-MX" sz="2800" dirty="0" smtClean="0"/>
              <a:t>Conciencia ética y sus dimensiones.</a:t>
            </a:r>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670738" y="1356679"/>
            <a:ext cx="8127225" cy="1200329"/>
          </a:xfrm>
          <a:prstGeom prst="rect">
            <a:avLst/>
          </a:prstGeom>
          <a:noFill/>
        </p:spPr>
        <p:txBody>
          <a:bodyPr wrap="none" rtlCol="0">
            <a:spAutoFit/>
          </a:bodyPr>
          <a:lstStyle/>
          <a:p>
            <a:r>
              <a:rPr lang="es-MX" sz="2400" dirty="0" smtClean="0">
                <a:solidFill>
                  <a:schemeClr val="accent5">
                    <a:lumMod val="75000"/>
                  </a:schemeClr>
                </a:solidFill>
              </a:rPr>
              <a:t>Deontológica: </a:t>
            </a:r>
            <a:r>
              <a:rPr lang="es-MX" sz="2400" dirty="0" smtClean="0"/>
              <a:t>Dimensión normativa que nos indica que se </a:t>
            </a:r>
          </a:p>
          <a:p>
            <a:r>
              <a:rPr lang="es-MX" sz="2400" dirty="0"/>
              <a:t>d</a:t>
            </a:r>
            <a:r>
              <a:rPr lang="es-MX" sz="2400" dirty="0" smtClean="0"/>
              <a:t>ebe hacer y que no, sus deberes son los códigos deontológicos</a:t>
            </a:r>
          </a:p>
          <a:p>
            <a:r>
              <a:rPr lang="es-MX" sz="2400" dirty="0" smtClean="0"/>
              <a:t>y los valores.</a:t>
            </a:r>
          </a:p>
        </p:txBody>
      </p:sp>
      <p:pic>
        <p:nvPicPr>
          <p:cNvPr id="2050" name="Picture 2" descr="Resultado de imagen para deontolog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1192" y="2939682"/>
            <a:ext cx="5369462" cy="350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377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609860" y="450785"/>
            <a:ext cx="6130343" cy="523220"/>
          </a:xfrm>
          <a:prstGeom prst="rect">
            <a:avLst/>
          </a:prstGeom>
        </p:spPr>
        <p:txBody>
          <a:bodyPr wrap="square">
            <a:spAutoFit/>
          </a:bodyPr>
          <a:lstStyle/>
          <a:p>
            <a:r>
              <a:rPr lang="es-MX" sz="2800" dirty="0" smtClean="0"/>
              <a:t>1.3</a:t>
            </a:r>
            <a:r>
              <a:rPr lang="es-MX" sz="2800" dirty="0"/>
              <a:t>. </a:t>
            </a:r>
            <a:r>
              <a:rPr lang="es-MX" sz="2800" dirty="0" smtClean="0"/>
              <a:t>Conciencia ética y sus dimensiones.</a:t>
            </a:r>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670738" y="1356679"/>
            <a:ext cx="8178073" cy="1569660"/>
          </a:xfrm>
          <a:prstGeom prst="rect">
            <a:avLst/>
          </a:prstGeom>
          <a:noFill/>
        </p:spPr>
        <p:txBody>
          <a:bodyPr wrap="none" rtlCol="0">
            <a:spAutoFit/>
          </a:bodyPr>
          <a:lstStyle/>
          <a:p>
            <a:r>
              <a:rPr lang="es-MX" sz="2400" dirty="0" smtClean="0">
                <a:solidFill>
                  <a:schemeClr val="accent5">
                    <a:lumMod val="75000"/>
                  </a:schemeClr>
                </a:solidFill>
              </a:rPr>
              <a:t>Pragmática: </a:t>
            </a:r>
            <a:r>
              <a:rPr lang="es-MX" sz="2400" dirty="0" smtClean="0"/>
              <a:t>Su dimensión operativa abarca analizar la etnicidad </a:t>
            </a:r>
          </a:p>
          <a:p>
            <a:r>
              <a:rPr lang="es-MX" sz="2400" dirty="0"/>
              <a:t>d</a:t>
            </a:r>
            <a:r>
              <a:rPr lang="es-MX" sz="2400" dirty="0" smtClean="0"/>
              <a:t>e las actuaciones concretas y los modos de ayudar a tomar </a:t>
            </a:r>
          </a:p>
          <a:p>
            <a:r>
              <a:rPr lang="es-MX" sz="2400" dirty="0" smtClean="0"/>
              <a:t>decisiones ante situaciones difíciles.</a:t>
            </a:r>
          </a:p>
          <a:p>
            <a:endParaRPr lang="es-MX" sz="2400" dirty="0"/>
          </a:p>
        </p:txBody>
      </p:sp>
      <p:pic>
        <p:nvPicPr>
          <p:cNvPr id="3080" name="Picture 8" descr="Resultado de imagen para etica pragma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699" y="2658494"/>
            <a:ext cx="5566504" cy="3132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3898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89" y="1061446"/>
            <a:ext cx="828675" cy="731520"/>
          </a:xfrm>
          <a:prstGeom prst="rect">
            <a:avLst/>
          </a:prstGeom>
          <a:noFill/>
          <a:ln>
            <a:noFill/>
          </a:ln>
        </p:spPr>
      </p:pic>
      <p:sp>
        <p:nvSpPr>
          <p:cNvPr id="3" name="Cuadro de texto 2"/>
          <p:cNvSpPr txBox="1">
            <a:spLocks noChangeArrowheads="1"/>
          </p:cNvSpPr>
          <p:nvPr/>
        </p:nvSpPr>
        <p:spPr bwMode="auto">
          <a:xfrm>
            <a:off x="1366484" y="1160571"/>
            <a:ext cx="3779044" cy="521494"/>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nSpc>
                <a:spcPct val="107000"/>
              </a:lnSpc>
            </a:pPr>
            <a:r>
              <a:rPr lang="es-MX" sz="1500">
                <a:solidFill>
                  <a:srgbClr val="000000"/>
                </a:solidFill>
                <a:latin typeface="Calibri" panose="020F0502020204030204" pitchFamily="34" charset="0"/>
                <a:ea typeface="Calibri" panose="020F0502020204030204" pitchFamily="34" charset="0"/>
                <a:cs typeface="Calibri" panose="020F0502020204030204" pitchFamily="34" charset="0"/>
              </a:rPr>
              <a:t>Universidad Autónoma del Estado de México</a:t>
            </a:r>
            <a:endParaRPr lang="es-MX" sz="825">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s-MX" sz="1200" dirty="0">
                <a:solidFill>
                  <a:srgbClr val="000000"/>
                </a:solidFill>
                <a:latin typeface="Calibri" panose="020F0502020204030204" pitchFamily="34" charset="0"/>
                <a:ea typeface="Calibri" panose="020F0502020204030204" pitchFamily="34" charset="0"/>
                <a:cs typeface="Calibri" panose="020F0502020204030204" pitchFamily="34" charset="0"/>
              </a:rPr>
              <a:t>Centro Universitario UAEM Valle de Teotihuacán</a:t>
            </a:r>
            <a:endParaRPr lang="es-MX" sz="825"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3103160754"/>
              </p:ext>
            </p:extLst>
          </p:nvPr>
        </p:nvGraphicFramePr>
        <p:xfrm>
          <a:off x="704335" y="2610241"/>
          <a:ext cx="7589659" cy="2072549"/>
        </p:xfrm>
        <a:graphic>
          <a:graphicData uri="http://schemas.openxmlformats.org/drawingml/2006/table">
            <a:tbl>
              <a:tblPr firstRow="1" firstCol="1" bandRow="1">
                <a:tableStyleId>{EB9631B5-78F2-41C9-869B-9F39066F8104}</a:tableStyleId>
              </a:tblPr>
              <a:tblGrid>
                <a:gridCol w="933770"/>
                <a:gridCol w="933770"/>
                <a:gridCol w="908729"/>
                <a:gridCol w="795182"/>
                <a:gridCol w="950384"/>
                <a:gridCol w="1123115"/>
                <a:gridCol w="888642"/>
                <a:gridCol w="1056067"/>
              </a:tblGrid>
              <a:tr h="537206">
                <a:tc rowSpan="2">
                  <a:txBody>
                    <a:bodyPr/>
                    <a:lstStyle/>
                    <a:p>
                      <a:pPr marR="55245" algn="ctr">
                        <a:lnSpc>
                          <a:spcPct val="107000"/>
                        </a:lnSpc>
                        <a:spcAft>
                          <a:spcPts val="0"/>
                        </a:spcAft>
                      </a:pPr>
                      <a:r>
                        <a:rPr lang="es-MX" sz="1800" dirty="0">
                          <a:solidFill>
                            <a:schemeClr val="tx1"/>
                          </a:solidFill>
                          <a:effectLst/>
                        </a:rPr>
                        <a:t> </a:t>
                      </a:r>
                    </a:p>
                    <a:p>
                      <a:pPr marR="55245" algn="ctr">
                        <a:lnSpc>
                          <a:spcPct val="107000"/>
                        </a:lnSpc>
                        <a:spcAft>
                          <a:spcPts val="0"/>
                        </a:spcAft>
                      </a:pPr>
                      <a:r>
                        <a:rPr lang="es-MX" sz="1800" dirty="0">
                          <a:solidFill>
                            <a:schemeClr val="tx1"/>
                          </a:solidFill>
                          <a:effectLst/>
                        </a:rPr>
                        <a:t> </a:t>
                      </a:r>
                    </a:p>
                    <a:p>
                      <a:pPr marR="55245" algn="ctr">
                        <a:lnSpc>
                          <a:spcPct val="107000"/>
                        </a:lnSpc>
                        <a:spcAft>
                          <a:spcPts val="0"/>
                        </a:spcAft>
                      </a:pPr>
                      <a:r>
                        <a:rPr lang="es-MX" sz="1800" dirty="0">
                          <a:solidFill>
                            <a:schemeClr val="tx1"/>
                          </a:solidFill>
                          <a:effectLst/>
                        </a:rPr>
                        <a:t>Clave</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gridSpan="3">
                  <a:txBody>
                    <a:bodyPr/>
                    <a:lstStyle/>
                    <a:p>
                      <a:pPr marR="73025" algn="ctr">
                        <a:lnSpc>
                          <a:spcPct val="107000"/>
                        </a:lnSpc>
                        <a:spcAft>
                          <a:spcPts val="0"/>
                        </a:spcAft>
                      </a:pPr>
                      <a:r>
                        <a:rPr lang="es-MX" sz="1800" dirty="0">
                          <a:effectLst/>
                        </a:rPr>
                        <a:t> </a:t>
                      </a:r>
                    </a:p>
                    <a:p>
                      <a:pPr marR="73025" algn="ctr">
                        <a:lnSpc>
                          <a:spcPct val="107000"/>
                        </a:lnSpc>
                        <a:spcAft>
                          <a:spcPts val="0"/>
                        </a:spcAft>
                      </a:pPr>
                      <a:r>
                        <a:rPr lang="es-MX" sz="1800" dirty="0">
                          <a:solidFill>
                            <a:schemeClr val="tx1"/>
                          </a:solidFill>
                          <a:effectLst/>
                        </a:rPr>
                        <a:t>Horas semanales</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hMerge="1">
                  <a:txBody>
                    <a:bodyPr/>
                    <a:lstStyle/>
                    <a:p>
                      <a:endParaRPr lang="es-MX"/>
                    </a:p>
                  </a:txBody>
                  <a:tcPr/>
                </a:tc>
                <a:tc hMerge="1">
                  <a:txBody>
                    <a:bodyPr/>
                    <a:lstStyle/>
                    <a:p>
                      <a:endParaRPr lang="es-MX"/>
                    </a:p>
                  </a:txBody>
                  <a:tcPr/>
                </a:tc>
                <a:tc rowSpan="2">
                  <a:txBody>
                    <a:bodyPr/>
                    <a:lstStyle/>
                    <a:p>
                      <a:pPr algn="ctr">
                        <a:lnSpc>
                          <a:spcPct val="107000"/>
                        </a:lnSpc>
                        <a:spcAft>
                          <a:spcPts val="0"/>
                        </a:spcAft>
                      </a:pPr>
                      <a:r>
                        <a:rPr lang="es-MX" sz="1600" dirty="0">
                          <a:solidFill>
                            <a:schemeClr val="tx1"/>
                          </a:solidFill>
                          <a:effectLst/>
                        </a:rPr>
                        <a:t> </a:t>
                      </a:r>
                    </a:p>
                    <a:p>
                      <a:pPr algn="ctr">
                        <a:lnSpc>
                          <a:spcPct val="107000"/>
                        </a:lnSpc>
                        <a:spcAft>
                          <a:spcPts val="0"/>
                        </a:spcAft>
                      </a:pPr>
                      <a:r>
                        <a:rPr lang="es-MX" sz="1600" dirty="0">
                          <a:solidFill>
                            <a:schemeClr val="tx1"/>
                          </a:solidFill>
                          <a:effectLst/>
                        </a:rPr>
                        <a:t> </a:t>
                      </a:r>
                    </a:p>
                    <a:p>
                      <a:pPr algn="ctr">
                        <a:lnSpc>
                          <a:spcPct val="107000"/>
                        </a:lnSpc>
                        <a:spcAft>
                          <a:spcPts val="0"/>
                        </a:spcAft>
                      </a:pPr>
                      <a:r>
                        <a:rPr lang="es-MX" sz="1600" dirty="0">
                          <a:solidFill>
                            <a:schemeClr val="tx1"/>
                          </a:solidFill>
                          <a:effectLst/>
                        </a:rPr>
                        <a:t>Tipo de U.A.</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rowSpan="2">
                  <a:txBody>
                    <a:bodyPr/>
                    <a:lstStyle/>
                    <a:p>
                      <a:pPr algn="ctr">
                        <a:lnSpc>
                          <a:spcPct val="107000"/>
                        </a:lnSpc>
                        <a:spcAft>
                          <a:spcPts val="0"/>
                        </a:spcAft>
                      </a:pPr>
                      <a:r>
                        <a:rPr lang="es-MX" sz="1600" dirty="0">
                          <a:solidFill>
                            <a:schemeClr val="tx1"/>
                          </a:solidFill>
                          <a:effectLst/>
                        </a:rPr>
                        <a:t> </a:t>
                      </a:r>
                    </a:p>
                    <a:p>
                      <a:pPr algn="ctr">
                        <a:lnSpc>
                          <a:spcPct val="107000"/>
                        </a:lnSpc>
                        <a:spcAft>
                          <a:spcPts val="0"/>
                        </a:spcAft>
                      </a:pPr>
                      <a:r>
                        <a:rPr lang="es-MX" sz="1600" dirty="0">
                          <a:solidFill>
                            <a:schemeClr val="tx1"/>
                          </a:solidFill>
                          <a:effectLst/>
                        </a:rPr>
                        <a:t> </a:t>
                      </a:r>
                    </a:p>
                    <a:p>
                      <a:pPr algn="ctr">
                        <a:lnSpc>
                          <a:spcPct val="107000"/>
                        </a:lnSpc>
                        <a:spcAft>
                          <a:spcPts val="0"/>
                        </a:spcAft>
                      </a:pPr>
                      <a:r>
                        <a:rPr lang="es-MX" sz="1600" dirty="0">
                          <a:solidFill>
                            <a:schemeClr val="tx1"/>
                          </a:solidFill>
                          <a:effectLst/>
                        </a:rPr>
                        <a:t>Carácter de U.A.</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rowSpan="2">
                  <a:txBody>
                    <a:bodyPr/>
                    <a:lstStyle/>
                    <a:p>
                      <a:pPr marR="61595" algn="ctr">
                        <a:lnSpc>
                          <a:spcPct val="107000"/>
                        </a:lnSpc>
                        <a:spcAft>
                          <a:spcPts val="0"/>
                        </a:spcAft>
                      </a:pPr>
                      <a:r>
                        <a:rPr lang="es-MX" sz="1600" dirty="0">
                          <a:solidFill>
                            <a:schemeClr val="tx1"/>
                          </a:solidFill>
                          <a:effectLst/>
                        </a:rPr>
                        <a:t> </a:t>
                      </a:r>
                    </a:p>
                    <a:p>
                      <a:pPr marR="61595" algn="ctr">
                        <a:lnSpc>
                          <a:spcPct val="107000"/>
                        </a:lnSpc>
                        <a:spcAft>
                          <a:spcPts val="0"/>
                        </a:spcAft>
                      </a:pPr>
                      <a:r>
                        <a:rPr lang="es-MX" sz="1600" dirty="0">
                          <a:solidFill>
                            <a:schemeClr val="tx1"/>
                          </a:solidFill>
                          <a:effectLst/>
                        </a:rPr>
                        <a:t> </a:t>
                      </a:r>
                    </a:p>
                    <a:p>
                      <a:pPr marR="61595" algn="ctr">
                        <a:lnSpc>
                          <a:spcPct val="107000"/>
                        </a:lnSpc>
                        <a:spcAft>
                          <a:spcPts val="0"/>
                        </a:spcAft>
                      </a:pPr>
                      <a:r>
                        <a:rPr lang="es-MX" sz="1600" dirty="0">
                          <a:solidFill>
                            <a:schemeClr val="tx1"/>
                          </a:solidFill>
                          <a:effectLst/>
                        </a:rPr>
                        <a:t>Créditos</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rowSpan="2">
                  <a:txBody>
                    <a:bodyPr/>
                    <a:lstStyle/>
                    <a:p>
                      <a:pPr algn="ctr">
                        <a:lnSpc>
                          <a:spcPct val="107000"/>
                        </a:lnSpc>
                        <a:spcAft>
                          <a:spcPts val="20"/>
                        </a:spcAft>
                      </a:pPr>
                      <a:r>
                        <a:rPr lang="es-MX" sz="1600">
                          <a:solidFill>
                            <a:schemeClr val="tx1"/>
                          </a:solidFill>
                          <a:effectLst/>
                        </a:rPr>
                        <a:t> </a:t>
                      </a:r>
                    </a:p>
                    <a:p>
                      <a:pPr algn="ctr">
                        <a:lnSpc>
                          <a:spcPct val="107000"/>
                        </a:lnSpc>
                        <a:spcAft>
                          <a:spcPts val="20"/>
                        </a:spcAft>
                      </a:pPr>
                      <a:r>
                        <a:rPr lang="es-MX" sz="1600">
                          <a:solidFill>
                            <a:schemeClr val="tx1"/>
                          </a:solidFill>
                          <a:effectLst/>
                        </a:rPr>
                        <a:t> </a:t>
                      </a:r>
                    </a:p>
                    <a:p>
                      <a:pPr algn="ctr">
                        <a:lnSpc>
                          <a:spcPct val="107000"/>
                        </a:lnSpc>
                        <a:spcAft>
                          <a:spcPts val="20"/>
                        </a:spcAft>
                      </a:pPr>
                      <a:r>
                        <a:rPr lang="es-MX" sz="1600">
                          <a:solidFill>
                            <a:schemeClr val="tx1"/>
                          </a:solidFill>
                          <a:effectLst/>
                        </a:rPr>
                        <a:t>Núcleo de</a:t>
                      </a:r>
                    </a:p>
                    <a:p>
                      <a:pPr marR="53340" algn="ctr">
                        <a:lnSpc>
                          <a:spcPct val="107000"/>
                        </a:lnSpc>
                        <a:spcAft>
                          <a:spcPts val="0"/>
                        </a:spcAft>
                      </a:pPr>
                      <a:r>
                        <a:rPr lang="es-MX" sz="1600">
                          <a:solidFill>
                            <a:schemeClr val="tx1"/>
                          </a:solidFill>
                          <a:effectLst/>
                        </a:rPr>
                        <a:t>U.A</a:t>
                      </a:r>
                      <a:endParaRPr lang="es-MX"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r>
              <a:tr h="605064">
                <a:tc vMerge="1">
                  <a:txBody>
                    <a:bodyPr/>
                    <a:lstStyle/>
                    <a:p>
                      <a:endParaRPr lang="es-MX"/>
                    </a:p>
                  </a:txBody>
                  <a:tcPr/>
                </a:tc>
                <a:tc>
                  <a:txBody>
                    <a:bodyPr/>
                    <a:lstStyle/>
                    <a:p>
                      <a:pPr marR="62230" algn="ctr">
                        <a:lnSpc>
                          <a:spcPct val="107000"/>
                        </a:lnSpc>
                        <a:spcAft>
                          <a:spcPts val="0"/>
                        </a:spcAft>
                      </a:pPr>
                      <a:r>
                        <a:rPr lang="es-MX" sz="1600" dirty="0">
                          <a:solidFill>
                            <a:schemeClr val="tx1"/>
                          </a:solidFill>
                          <a:effectLst/>
                        </a:rPr>
                        <a:t> </a:t>
                      </a:r>
                    </a:p>
                    <a:p>
                      <a:pPr marR="62230" algn="ctr">
                        <a:lnSpc>
                          <a:spcPct val="107000"/>
                        </a:lnSpc>
                        <a:spcAft>
                          <a:spcPts val="0"/>
                        </a:spcAft>
                      </a:pPr>
                      <a:r>
                        <a:rPr lang="es-MX" sz="1600" dirty="0">
                          <a:solidFill>
                            <a:schemeClr val="tx1"/>
                          </a:solidFill>
                          <a:effectLst/>
                        </a:rPr>
                        <a:t>Teóricas</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a:txBody>
                    <a:bodyPr/>
                    <a:lstStyle/>
                    <a:p>
                      <a:pPr marL="635" algn="ctr">
                        <a:lnSpc>
                          <a:spcPct val="107000"/>
                        </a:lnSpc>
                        <a:spcAft>
                          <a:spcPts val="0"/>
                        </a:spcAft>
                      </a:pPr>
                      <a:r>
                        <a:rPr lang="es-MX" sz="1600" dirty="0">
                          <a:solidFill>
                            <a:schemeClr val="tx1"/>
                          </a:solidFill>
                          <a:effectLst/>
                        </a:rPr>
                        <a:t> </a:t>
                      </a:r>
                    </a:p>
                    <a:p>
                      <a:pPr marL="635" algn="ctr">
                        <a:lnSpc>
                          <a:spcPct val="107000"/>
                        </a:lnSpc>
                        <a:spcAft>
                          <a:spcPts val="0"/>
                        </a:spcAft>
                      </a:pPr>
                      <a:r>
                        <a:rPr lang="es-MX" sz="1600" dirty="0">
                          <a:solidFill>
                            <a:schemeClr val="tx1"/>
                          </a:solidFill>
                          <a:effectLst/>
                        </a:rPr>
                        <a:t>Prácticas</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a:txBody>
                    <a:bodyPr/>
                    <a:lstStyle/>
                    <a:p>
                      <a:pPr marR="61595" algn="ctr">
                        <a:lnSpc>
                          <a:spcPct val="107000"/>
                        </a:lnSpc>
                        <a:spcAft>
                          <a:spcPts val="0"/>
                        </a:spcAft>
                      </a:pPr>
                      <a:r>
                        <a:rPr lang="es-MX" sz="1600" dirty="0">
                          <a:solidFill>
                            <a:schemeClr val="tx1"/>
                          </a:solidFill>
                          <a:effectLst/>
                        </a:rPr>
                        <a:t> </a:t>
                      </a:r>
                    </a:p>
                    <a:p>
                      <a:pPr marR="61595" algn="ctr">
                        <a:lnSpc>
                          <a:spcPct val="107000"/>
                        </a:lnSpc>
                        <a:spcAft>
                          <a:spcPts val="0"/>
                        </a:spcAft>
                      </a:pPr>
                      <a:r>
                        <a:rPr lang="es-MX" sz="1600" dirty="0">
                          <a:solidFill>
                            <a:schemeClr val="tx1"/>
                          </a:solidFill>
                          <a:effectLst/>
                        </a:rPr>
                        <a:t>Totales</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r>
              <a:tr h="835655">
                <a:tc>
                  <a:txBody>
                    <a:bodyPr/>
                    <a:lstStyle/>
                    <a:p>
                      <a:pPr marR="36195" algn="ctr">
                        <a:lnSpc>
                          <a:spcPct val="107000"/>
                        </a:lnSpc>
                        <a:spcAft>
                          <a:spcPts val="0"/>
                        </a:spcAft>
                      </a:pPr>
                      <a:r>
                        <a:rPr lang="es-MX" sz="1800" dirty="0">
                          <a:solidFill>
                            <a:schemeClr val="tx1"/>
                          </a:solidFill>
                          <a:effectLst/>
                        </a:rPr>
                        <a:t> </a:t>
                      </a:r>
                    </a:p>
                    <a:p>
                      <a:pPr marR="36195" algn="ctr">
                        <a:lnSpc>
                          <a:spcPct val="107000"/>
                        </a:lnSpc>
                        <a:spcAft>
                          <a:spcPts val="0"/>
                        </a:spcAft>
                      </a:pPr>
                      <a:r>
                        <a:rPr lang="es-MX" sz="1800" dirty="0">
                          <a:solidFill>
                            <a:schemeClr val="tx1"/>
                          </a:solidFill>
                          <a:effectLst/>
                        </a:rPr>
                        <a:t> </a:t>
                      </a:r>
                    </a:p>
                    <a:p>
                      <a:pPr marR="36195" algn="ctr">
                        <a:lnSpc>
                          <a:spcPct val="107000"/>
                        </a:lnSpc>
                        <a:spcAft>
                          <a:spcPts val="0"/>
                        </a:spcAft>
                      </a:pPr>
                      <a:r>
                        <a:rPr lang="es-MX" sz="1800" dirty="0" smtClean="0">
                          <a:solidFill>
                            <a:schemeClr val="tx1"/>
                          </a:solidFill>
                          <a:effectLst/>
                        </a:rPr>
                        <a:t>LTR503</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a:txBody>
                    <a:bodyPr/>
                    <a:lstStyle/>
                    <a:p>
                      <a:pPr marR="54610" algn="ctr">
                        <a:lnSpc>
                          <a:spcPct val="107000"/>
                        </a:lnSpc>
                        <a:spcAft>
                          <a:spcPts val="0"/>
                        </a:spcAft>
                      </a:pPr>
                      <a:r>
                        <a:rPr lang="es-MX" sz="1800" dirty="0">
                          <a:solidFill>
                            <a:schemeClr val="tx1"/>
                          </a:solidFill>
                          <a:effectLst/>
                        </a:rPr>
                        <a:t> </a:t>
                      </a:r>
                    </a:p>
                    <a:p>
                      <a:pPr marR="54610" algn="ctr">
                        <a:lnSpc>
                          <a:spcPct val="107000"/>
                        </a:lnSpc>
                        <a:spcAft>
                          <a:spcPts val="0"/>
                        </a:spcAft>
                      </a:pPr>
                      <a:r>
                        <a:rPr lang="es-MX" sz="1800" dirty="0">
                          <a:solidFill>
                            <a:schemeClr val="tx1"/>
                          </a:solidFill>
                          <a:effectLst/>
                        </a:rPr>
                        <a:t> </a:t>
                      </a:r>
                    </a:p>
                    <a:p>
                      <a:pPr marR="54610" algn="ctr">
                        <a:lnSpc>
                          <a:spcPct val="107000"/>
                        </a:lnSpc>
                        <a:spcAft>
                          <a:spcPts val="0"/>
                        </a:spcAft>
                      </a:pPr>
                      <a:r>
                        <a:rPr lang="es-MX" sz="1800" dirty="0">
                          <a:solidFill>
                            <a:schemeClr val="tx1"/>
                          </a:solidFill>
                          <a:effectLst/>
                          <a:latin typeface="+mn-lt"/>
                          <a:ea typeface="+mn-ea"/>
                          <a:cs typeface="+mn-cs"/>
                        </a:rPr>
                        <a:t>4</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a:txBody>
                    <a:bodyPr/>
                    <a:lstStyle/>
                    <a:p>
                      <a:pPr marR="54610" algn="ctr">
                        <a:lnSpc>
                          <a:spcPct val="107000"/>
                        </a:lnSpc>
                        <a:spcAft>
                          <a:spcPts val="0"/>
                        </a:spcAft>
                      </a:pPr>
                      <a:r>
                        <a:rPr lang="es-MX" sz="1800" dirty="0">
                          <a:solidFill>
                            <a:schemeClr val="tx1"/>
                          </a:solidFill>
                          <a:effectLst/>
                        </a:rPr>
                        <a:t> </a:t>
                      </a:r>
                    </a:p>
                    <a:p>
                      <a:pPr marR="54610" algn="ctr">
                        <a:lnSpc>
                          <a:spcPct val="107000"/>
                        </a:lnSpc>
                        <a:spcAft>
                          <a:spcPts val="0"/>
                        </a:spcAft>
                      </a:pPr>
                      <a:r>
                        <a:rPr lang="es-MX" sz="1800" dirty="0">
                          <a:solidFill>
                            <a:schemeClr val="tx1"/>
                          </a:solidFill>
                          <a:effectLst/>
                        </a:rPr>
                        <a:t> </a:t>
                      </a:r>
                    </a:p>
                    <a:p>
                      <a:pPr marR="54610" algn="ctr">
                        <a:lnSpc>
                          <a:spcPct val="107000"/>
                        </a:lnSpc>
                        <a:spcAft>
                          <a:spcPts val="0"/>
                        </a:spcAft>
                      </a:pPr>
                      <a:r>
                        <a:rPr lang="es-MX" sz="1800" dirty="0">
                          <a:solidFill>
                            <a:schemeClr val="tx1"/>
                          </a:solidFill>
                          <a:effectLst/>
                          <a:latin typeface="+mn-lt"/>
                          <a:ea typeface="+mn-ea"/>
                          <a:cs typeface="+mn-cs"/>
                        </a:rPr>
                        <a:t>0</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a:txBody>
                    <a:bodyPr/>
                    <a:lstStyle/>
                    <a:p>
                      <a:pPr marR="55245" algn="ctr">
                        <a:lnSpc>
                          <a:spcPct val="107000"/>
                        </a:lnSpc>
                        <a:spcAft>
                          <a:spcPts val="0"/>
                        </a:spcAft>
                      </a:pPr>
                      <a:r>
                        <a:rPr lang="es-MX" sz="1800" dirty="0">
                          <a:solidFill>
                            <a:schemeClr val="tx1"/>
                          </a:solidFill>
                          <a:effectLst/>
                        </a:rPr>
                        <a:t> </a:t>
                      </a:r>
                    </a:p>
                    <a:p>
                      <a:pPr marR="55245" algn="ctr">
                        <a:lnSpc>
                          <a:spcPct val="107000"/>
                        </a:lnSpc>
                        <a:spcAft>
                          <a:spcPts val="0"/>
                        </a:spcAft>
                      </a:pPr>
                      <a:r>
                        <a:rPr lang="es-MX" sz="1800" dirty="0">
                          <a:solidFill>
                            <a:schemeClr val="tx1"/>
                          </a:solidFill>
                          <a:effectLst/>
                        </a:rPr>
                        <a:t> </a:t>
                      </a:r>
                    </a:p>
                    <a:p>
                      <a:pPr marR="55245" algn="ctr">
                        <a:lnSpc>
                          <a:spcPct val="107000"/>
                        </a:lnSpc>
                        <a:spcAft>
                          <a:spcPts val="0"/>
                        </a:spcAft>
                      </a:pPr>
                      <a:r>
                        <a:rPr lang="es-MX" sz="1800" dirty="0">
                          <a:solidFill>
                            <a:schemeClr val="tx1"/>
                          </a:solidFill>
                          <a:effectLst/>
                        </a:rPr>
                        <a:t>4</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a:txBody>
                    <a:bodyPr/>
                    <a:lstStyle/>
                    <a:p>
                      <a:pPr marR="36195" algn="ctr">
                        <a:lnSpc>
                          <a:spcPct val="107000"/>
                        </a:lnSpc>
                        <a:spcAft>
                          <a:spcPts val="25"/>
                        </a:spcAft>
                      </a:pPr>
                      <a:r>
                        <a:rPr lang="es-MX" sz="1800" dirty="0">
                          <a:solidFill>
                            <a:schemeClr val="tx1"/>
                          </a:solidFill>
                          <a:effectLst/>
                        </a:rPr>
                        <a:t> </a:t>
                      </a:r>
                    </a:p>
                    <a:p>
                      <a:pPr marR="36195" algn="ctr">
                        <a:lnSpc>
                          <a:spcPct val="107000"/>
                        </a:lnSpc>
                        <a:spcAft>
                          <a:spcPts val="25"/>
                        </a:spcAft>
                      </a:pPr>
                      <a:r>
                        <a:rPr lang="es-MX" sz="1800" dirty="0" smtClean="0">
                          <a:solidFill>
                            <a:schemeClr val="tx1"/>
                          </a:solidFill>
                          <a:effectLst/>
                        </a:rPr>
                        <a:t>Curso</a:t>
                      </a:r>
                      <a:endParaRPr lang="es-MX" sz="1800" dirty="0">
                        <a:solidFill>
                          <a:schemeClr val="tx1"/>
                        </a:solidFill>
                        <a:effectLst/>
                      </a:endParaRPr>
                    </a:p>
                  </a:txBody>
                  <a:tcPr marL="51435" marR="51435" marT="0" marB="0"/>
                </a:tc>
                <a:tc>
                  <a:txBody>
                    <a:bodyPr/>
                    <a:lstStyle/>
                    <a:p>
                      <a:pPr marR="26670" algn="ctr">
                        <a:lnSpc>
                          <a:spcPct val="107000"/>
                        </a:lnSpc>
                        <a:spcAft>
                          <a:spcPts val="0"/>
                        </a:spcAft>
                      </a:pPr>
                      <a:r>
                        <a:rPr lang="es-MX" sz="1800" dirty="0">
                          <a:solidFill>
                            <a:schemeClr val="tx1"/>
                          </a:solidFill>
                          <a:effectLst/>
                        </a:rPr>
                        <a:t>  </a:t>
                      </a:r>
                    </a:p>
                    <a:p>
                      <a:pPr marR="26670" algn="ctr">
                        <a:lnSpc>
                          <a:spcPct val="107000"/>
                        </a:lnSpc>
                        <a:spcAft>
                          <a:spcPts val="0"/>
                        </a:spcAft>
                      </a:pPr>
                      <a:r>
                        <a:rPr lang="es-MX" sz="1600" dirty="0">
                          <a:solidFill>
                            <a:schemeClr val="tx1"/>
                          </a:solidFill>
                          <a:effectLst/>
                        </a:rPr>
                        <a:t>Obligatoria</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c>
                  <a:txBody>
                    <a:bodyPr/>
                    <a:lstStyle/>
                    <a:p>
                      <a:pPr marR="35560" algn="ctr">
                        <a:lnSpc>
                          <a:spcPct val="107000"/>
                        </a:lnSpc>
                        <a:spcAft>
                          <a:spcPts val="0"/>
                        </a:spcAft>
                      </a:pPr>
                      <a:r>
                        <a:rPr lang="es-MX" sz="1800" dirty="0">
                          <a:solidFill>
                            <a:schemeClr val="tx1"/>
                          </a:solidFill>
                          <a:effectLst/>
                        </a:rPr>
                        <a:t> </a:t>
                      </a:r>
                    </a:p>
                    <a:p>
                      <a:pPr marR="35560" algn="ctr">
                        <a:lnSpc>
                          <a:spcPct val="107000"/>
                        </a:lnSpc>
                        <a:spcAft>
                          <a:spcPts val="0"/>
                        </a:spcAft>
                      </a:pPr>
                      <a:r>
                        <a:rPr lang="es-MX" sz="1800" dirty="0">
                          <a:solidFill>
                            <a:schemeClr val="tx1"/>
                          </a:solidFill>
                          <a:effectLst/>
                        </a:rPr>
                        <a:t> </a:t>
                      </a:r>
                      <a:r>
                        <a:rPr lang="es-MX" sz="1600" dirty="0">
                          <a:solidFill>
                            <a:schemeClr val="tx1"/>
                          </a:solidFill>
                          <a:effectLst/>
                          <a:latin typeface="Arial" panose="020B0604020202020204" pitchFamily="34" charset="0"/>
                          <a:cs typeface="Arial" panose="020B0604020202020204" pitchFamily="34" charset="0"/>
                        </a:rPr>
                        <a:t>8</a:t>
                      </a:r>
                      <a:endParaRPr lang="es-MX" sz="1600" dirty="0">
                        <a:solidFill>
                          <a:schemeClr val="tx1"/>
                        </a:solidFill>
                        <a:effectLst/>
                      </a:endParaRPr>
                    </a:p>
                  </a:txBody>
                  <a:tcPr marL="51435" marR="51435" marT="0" marB="0"/>
                </a:tc>
                <a:tc>
                  <a:txBody>
                    <a:bodyPr/>
                    <a:lstStyle/>
                    <a:p>
                      <a:pPr marR="45720" algn="ctr">
                        <a:lnSpc>
                          <a:spcPct val="107000"/>
                        </a:lnSpc>
                        <a:spcAft>
                          <a:spcPts val="0"/>
                        </a:spcAft>
                      </a:pPr>
                      <a:r>
                        <a:rPr lang="es-MX" sz="1800" dirty="0">
                          <a:solidFill>
                            <a:schemeClr val="tx1"/>
                          </a:solidFill>
                          <a:effectLst/>
                        </a:rPr>
                        <a:t> </a:t>
                      </a:r>
                    </a:p>
                    <a:p>
                      <a:pPr marR="45720" algn="ctr">
                        <a:lnSpc>
                          <a:spcPct val="107000"/>
                        </a:lnSpc>
                        <a:spcAft>
                          <a:spcPts val="0"/>
                        </a:spcAft>
                      </a:pPr>
                      <a:r>
                        <a:rPr lang="es-MX" sz="1600" dirty="0" smtClean="0">
                          <a:solidFill>
                            <a:schemeClr val="tx1"/>
                          </a:solidFill>
                          <a:effectLst/>
                        </a:rPr>
                        <a:t>Sustantiva</a:t>
                      </a:r>
                      <a:endParaRPr lang="es-MX"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tc>
              </a:tr>
            </a:tbl>
          </a:graphicData>
        </a:graphic>
      </p:graphicFrame>
      <p:sp>
        <p:nvSpPr>
          <p:cNvPr id="7" name="Rectángulo 6"/>
          <p:cNvSpPr/>
          <p:nvPr/>
        </p:nvSpPr>
        <p:spPr>
          <a:xfrm>
            <a:off x="439204" y="1851504"/>
            <a:ext cx="5034317" cy="707245"/>
          </a:xfrm>
          <a:prstGeom prst="rect">
            <a:avLst/>
          </a:prstGeom>
        </p:spPr>
        <p:txBody>
          <a:bodyPr wrap="square">
            <a:spAutoFit/>
          </a:bodyPr>
          <a:lstStyle/>
          <a:p>
            <a:pPr marL="1158716" indent="-822484">
              <a:lnSpc>
                <a:spcPct val="111000"/>
              </a:lnSpc>
              <a:spcAft>
                <a:spcPts val="23"/>
              </a:spcAft>
            </a:pPr>
            <a:r>
              <a:rPr lang="es-MX"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Proyección ética y profesional.</a:t>
            </a:r>
            <a:endParaRPr lang="es-MX" b="1"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a:p>
            <a:pPr marL="1158716" indent="-822484">
              <a:lnSpc>
                <a:spcPct val="111000"/>
              </a:lnSpc>
              <a:spcAft>
                <a:spcPts val="23"/>
              </a:spcAft>
            </a:pPr>
            <a:r>
              <a:rPr lang="es-MX"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Nivel de enlace Introducción</a:t>
            </a:r>
            <a:endParaRPr lang="es-MX" b="1"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p:txBody>
      </p:sp>
      <p:sp>
        <p:nvSpPr>
          <p:cNvPr id="8" name="Rectángulo 7"/>
          <p:cNvSpPr/>
          <p:nvPr/>
        </p:nvSpPr>
        <p:spPr>
          <a:xfrm>
            <a:off x="3256006" y="5470186"/>
            <a:ext cx="5100251" cy="1014701"/>
          </a:xfrm>
          <a:prstGeom prst="rect">
            <a:avLst/>
          </a:prstGeom>
        </p:spPr>
        <p:txBody>
          <a:bodyPr wrap="square">
            <a:spAutoFit/>
          </a:bodyPr>
          <a:lstStyle/>
          <a:p>
            <a:pPr marL="1158716" indent="-822484" algn="r">
              <a:lnSpc>
                <a:spcPct val="111000"/>
              </a:lnSpc>
              <a:spcAft>
                <a:spcPts val="23"/>
              </a:spcAft>
            </a:pPr>
            <a:r>
              <a:rPr lang="es-MX" b="1" i="1" dirty="0">
                <a:solidFill>
                  <a:srgbClr val="000000"/>
                </a:solidFill>
                <a:latin typeface="Cambria" panose="02040503050406030204" pitchFamily="18" charset="0"/>
                <a:ea typeface="Arial Unicode MS" panose="020B0604020202020204" pitchFamily="34" charset="-128"/>
                <a:cs typeface="Arial" panose="020B0604020202020204" pitchFamily="34" charset="0"/>
              </a:rPr>
              <a:t>Elaborado por:</a:t>
            </a:r>
          </a:p>
          <a:p>
            <a:pPr marL="1158716" indent="-822484" algn="r">
              <a:lnSpc>
                <a:spcPct val="111000"/>
              </a:lnSpc>
              <a:spcAft>
                <a:spcPts val="23"/>
              </a:spcAft>
            </a:pPr>
            <a:r>
              <a:rPr lang="es-MX" b="1" i="1" dirty="0">
                <a:solidFill>
                  <a:srgbClr val="000000"/>
                </a:solidFill>
                <a:latin typeface="Cambria" panose="02040503050406030204" pitchFamily="18" charset="0"/>
                <a:ea typeface="Arial Unicode MS" panose="020B0604020202020204" pitchFamily="34" charset="-128"/>
                <a:cs typeface="Arial" panose="020B0604020202020204" pitchFamily="34" charset="0"/>
              </a:rPr>
              <a:t>Dra. Blanca Estela Hernández Bonilla</a:t>
            </a:r>
          </a:p>
          <a:p>
            <a:pPr marL="1158716" indent="-822484" algn="r">
              <a:lnSpc>
                <a:spcPct val="111000"/>
              </a:lnSpc>
              <a:spcAft>
                <a:spcPts val="23"/>
              </a:spcAft>
            </a:pPr>
            <a:r>
              <a:rPr lang="es-MX" b="1" i="1" dirty="0">
                <a:solidFill>
                  <a:srgbClr val="000000"/>
                </a:solidFill>
                <a:latin typeface="Cambria" panose="02040503050406030204" pitchFamily="18" charset="0"/>
                <a:ea typeface="Arial Unicode MS" panose="020B0604020202020204" pitchFamily="34" charset="-128"/>
                <a:cs typeface="Arial" panose="020B0604020202020204" pitchFamily="34" charset="0"/>
              </a:rPr>
              <a:t>Octubre </a:t>
            </a:r>
            <a:r>
              <a:rPr lang="es-MX" b="1" i="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2018.</a:t>
            </a:r>
            <a:endParaRPr lang="es-MX" b="1" i="1"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p:txBody>
      </p:sp>
    </p:spTree>
    <p:extLst>
      <p:ext uri="{BB962C8B-B14F-4D97-AF65-F5344CB8AC3E}">
        <p14:creationId xmlns:p14="http://schemas.microsoft.com/office/powerpoint/2010/main" val="17380325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7997780" cy="461665"/>
          </a:xfrm>
          <a:prstGeom prst="rect">
            <a:avLst/>
          </a:prstGeom>
        </p:spPr>
        <p:txBody>
          <a:bodyPr wrap="square">
            <a:spAutoFit/>
          </a:bodyPr>
          <a:lstStyle/>
          <a:p>
            <a:r>
              <a:rPr lang="es-MX" sz="2400" dirty="0" smtClean="0"/>
              <a:t>1.4. Proyecto de vida y su profesión.</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ángulo 6"/>
          <p:cNvSpPr/>
          <p:nvPr/>
        </p:nvSpPr>
        <p:spPr>
          <a:xfrm>
            <a:off x="901522" y="3125877"/>
            <a:ext cx="4224269" cy="5924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ctr" anchorCtr="0">
            <a:noAutofit/>
          </a:bodyPr>
          <a:lstStyle/>
          <a:p>
            <a:r>
              <a:rPr lang="es-MX" sz="2400" dirty="0" smtClean="0">
                <a:latin typeface="Cambria" panose="02040503050406030204" pitchFamily="18" charset="0"/>
              </a:rPr>
              <a:t>Es un plan trazado un esquema vital que encaja en el orden de prioridades, valores y expectativa de una personal que como dueña de su destino decide como quiere vivir.</a:t>
            </a:r>
          </a:p>
          <a:p>
            <a:endParaRPr lang="es-MX" sz="2400" dirty="0">
              <a:latin typeface="Cambria" panose="02040503050406030204" pitchFamily="18" charset="0"/>
            </a:endParaRPr>
          </a:p>
          <a:p>
            <a:endParaRPr lang="es-MX" sz="2400" dirty="0" smtClean="0">
              <a:latin typeface="Cambria" panose="02040503050406030204" pitchFamily="18" charset="0"/>
            </a:endParaRPr>
          </a:p>
          <a:p>
            <a:endParaRPr lang="es-MX" sz="2400" dirty="0">
              <a:latin typeface="Cambria" panose="02040503050406030204" pitchFamily="18" charset="0"/>
            </a:endParaRPr>
          </a:p>
        </p:txBody>
      </p:sp>
      <p:pic>
        <p:nvPicPr>
          <p:cNvPr id="7172" name="Picture 4" descr="Resultado de imagen para proyecto de vi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5791" y="3718305"/>
            <a:ext cx="3709264" cy="2077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9548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7997780" cy="461665"/>
          </a:xfrm>
          <a:prstGeom prst="rect">
            <a:avLst/>
          </a:prstGeom>
        </p:spPr>
        <p:txBody>
          <a:bodyPr wrap="square">
            <a:spAutoFit/>
          </a:bodyPr>
          <a:lstStyle/>
          <a:p>
            <a:r>
              <a:rPr lang="es-MX" sz="2400" dirty="0" smtClean="0"/>
              <a:t>1.4. Proyecto de vida y su profesión.</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pic>
        <p:nvPicPr>
          <p:cNvPr id="7170" name="Picture 2" descr="Resultado de imagen para plan de vi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996" y="886650"/>
            <a:ext cx="6175418" cy="5294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3028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5119351" cy="461665"/>
          </a:xfrm>
          <a:prstGeom prst="rect">
            <a:avLst/>
          </a:prstGeom>
        </p:spPr>
        <p:txBody>
          <a:bodyPr wrap="square">
            <a:spAutoFit/>
          </a:bodyPr>
          <a:lstStyle/>
          <a:p>
            <a:r>
              <a:rPr lang="es-MX" sz="2400" dirty="0" smtClean="0"/>
              <a:t>Características del proyecto de vida</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377160" y="1601515"/>
            <a:ext cx="3628170" cy="3231654"/>
          </a:xfrm>
          <a:prstGeom prst="rect">
            <a:avLst/>
          </a:prstGeom>
          <a:noFill/>
        </p:spPr>
        <p:txBody>
          <a:bodyPr wrap="square" rtlCol="0">
            <a:spAutoFit/>
          </a:bodyPr>
          <a:lstStyle/>
          <a:p>
            <a:pPr fontAlgn="base"/>
            <a:r>
              <a:rPr lang="es-MX" dirty="0"/>
              <a:t> </a:t>
            </a:r>
          </a:p>
          <a:p>
            <a:pPr fontAlgn="base"/>
            <a:r>
              <a:rPr lang="es-MX" sz="2400" b="1" dirty="0">
                <a:solidFill>
                  <a:schemeClr val="tx2"/>
                </a:solidFill>
                <a:latin typeface="Cambria" panose="02040503050406030204" pitchFamily="18" charset="0"/>
                <a:hlinkClick r:id="rId3"/>
              </a:rPr>
              <a:t>Histórico</a:t>
            </a:r>
            <a:r>
              <a:rPr lang="es-MX" sz="2400" b="1" dirty="0">
                <a:solidFill>
                  <a:schemeClr val="tx2"/>
                </a:solidFill>
                <a:latin typeface="Cambria" panose="02040503050406030204" pitchFamily="18" charset="0"/>
              </a:rPr>
              <a:t>: </a:t>
            </a:r>
            <a:r>
              <a:rPr lang="es-MX" sz="2400" dirty="0" smtClean="0">
                <a:latin typeface="Cambria" panose="02040503050406030204" pitchFamily="18" charset="0"/>
              </a:rPr>
              <a:t>Se refiere a la vida </a:t>
            </a:r>
            <a:r>
              <a:rPr lang="es-MX" sz="2400" dirty="0">
                <a:latin typeface="Cambria" panose="02040503050406030204" pitchFamily="18" charset="0"/>
              </a:rPr>
              <a:t>personal, ¿De dónde </a:t>
            </a:r>
            <a:r>
              <a:rPr lang="es-MX" sz="2400" dirty="0" smtClean="0">
                <a:latin typeface="Cambria" panose="02040503050406030204" pitchFamily="18" charset="0"/>
              </a:rPr>
              <a:t>proviene?, </a:t>
            </a:r>
          </a:p>
          <a:p>
            <a:pPr fontAlgn="base"/>
            <a:r>
              <a:rPr lang="es-MX" sz="2400" dirty="0" smtClean="0">
                <a:latin typeface="Cambria" panose="02040503050406030204" pitchFamily="18" charset="0"/>
              </a:rPr>
              <a:t>cuales son sus orígenes familiares, sociales y culturales.</a:t>
            </a:r>
          </a:p>
          <a:p>
            <a:pPr fontAlgn="base"/>
            <a:endParaRPr lang="es-MX" sz="2400" dirty="0" smtClean="0">
              <a:latin typeface="Cambria" panose="02040503050406030204" pitchFamily="18" charset="0"/>
            </a:endParaRPr>
          </a:p>
          <a:p>
            <a:endParaRPr lang="es-MX" dirty="0"/>
          </a:p>
        </p:txBody>
      </p:sp>
      <p:pic>
        <p:nvPicPr>
          <p:cNvPr id="4102" name="Picture 6" descr="Resultado de imagen para famil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5330" y="2231550"/>
            <a:ext cx="4467940" cy="2730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06002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5119351" cy="461665"/>
          </a:xfrm>
          <a:prstGeom prst="rect">
            <a:avLst/>
          </a:prstGeom>
        </p:spPr>
        <p:txBody>
          <a:bodyPr wrap="square">
            <a:spAutoFit/>
          </a:bodyPr>
          <a:lstStyle/>
          <a:p>
            <a:r>
              <a:rPr lang="es-MX" sz="2400" dirty="0" smtClean="0"/>
              <a:t>Características del proyecto de vida</a:t>
            </a:r>
            <a:endParaRPr lang="es-MX" sz="2400" dirty="0"/>
          </a:p>
        </p:txBody>
      </p:sp>
      <p:sp>
        <p:nvSpPr>
          <p:cNvPr id="3" name="CuadroTexto 2"/>
          <p:cNvSpPr txBox="1"/>
          <p:nvPr/>
        </p:nvSpPr>
        <p:spPr>
          <a:xfrm>
            <a:off x="621859" y="1312795"/>
            <a:ext cx="8097139" cy="1200329"/>
          </a:xfrm>
          <a:prstGeom prst="rect">
            <a:avLst/>
          </a:prstGeom>
          <a:noFill/>
        </p:spPr>
        <p:txBody>
          <a:bodyPr wrap="square" rtlCol="0">
            <a:spAutoFit/>
          </a:bodyPr>
          <a:lstStyle/>
          <a:p>
            <a:pPr fontAlgn="base"/>
            <a:r>
              <a:rPr lang="es-MX" sz="2400" b="1" dirty="0" smtClean="0">
                <a:solidFill>
                  <a:schemeClr val="accent1">
                    <a:lumMod val="75000"/>
                  </a:schemeClr>
                </a:solidFill>
                <a:latin typeface="Cambria" panose="02040503050406030204" pitchFamily="18" charset="0"/>
              </a:rPr>
              <a:t>Progresivo</a:t>
            </a:r>
            <a:r>
              <a:rPr lang="es-MX" sz="2400" b="1" dirty="0">
                <a:solidFill>
                  <a:schemeClr val="accent1">
                    <a:lumMod val="75000"/>
                  </a:schemeClr>
                </a:solidFill>
                <a:latin typeface="Cambria" panose="02040503050406030204" pitchFamily="18" charset="0"/>
              </a:rPr>
              <a:t>: </a:t>
            </a:r>
            <a:r>
              <a:rPr lang="es-MX" sz="2400" dirty="0" smtClean="0">
                <a:latin typeface="Cambria" panose="02040503050406030204" pitchFamily="18" charset="0"/>
              </a:rPr>
              <a:t>Consiste en narrar </a:t>
            </a:r>
            <a:r>
              <a:rPr lang="es-MX" sz="2400" dirty="0">
                <a:latin typeface="Cambria" panose="02040503050406030204" pitchFamily="18" charset="0"/>
              </a:rPr>
              <a:t>las etapas de su vida: Niñez, </a:t>
            </a:r>
            <a:r>
              <a:rPr lang="es-MX" sz="2400" dirty="0" smtClean="0">
                <a:latin typeface="Cambria" panose="02040503050406030204" pitchFamily="18" charset="0"/>
              </a:rPr>
              <a:t>adolescencia</a:t>
            </a:r>
            <a:r>
              <a:rPr lang="es-MX" sz="2400" dirty="0">
                <a:latin typeface="Cambria" panose="02040503050406030204" pitchFamily="18" charset="0"/>
              </a:rPr>
              <a:t>, y proyectándose hacia el futuro en la adultez y vejez</a:t>
            </a:r>
            <a:r>
              <a:rPr lang="es-MX" sz="2400" dirty="0" smtClean="0">
                <a:latin typeface="Cambria" panose="02040503050406030204" pitchFamily="18" charset="0"/>
              </a:rPr>
              <a:t>.</a:t>
            </a:r>
            <a:endParaRPr lang="es-MX" sz="2400" dirty="0">
              <a:latin typeface="Cambria" panose="02040503050406030204" pitchFamily="18" charset="0"/>
            </a:endParaRPr>
          </a:p>
        </p:txBody>
      </p:sp>
      <p:pic>
        <p:nvPicPr>
          <p:cNvPr id="5122" name="Picture 2" descr="Resultado de imagen para etapas del ser hum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5835" y="2990820"/>
            <a:ext cx="666750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5925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5119351" cy="461665"/>
          </a:xfrm>
          <a:prstGeom prst="rect">
            <a:avLst/>
          </a:prstGeom>
        </p:spPr>
        <p:txBody>
          <a:bodyPr wrap="square">
            <a:spAutoFit/>
          </a:bodyPr>
          <a:lstStyle/>
          <a:p>
            <a:r>
              <a:rPr lang="es-MX" sz="2400" dirty="0" smtClean="0"/>
              <a:t>Características del proyecto de vida</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585436" y="1705533"/>
            <a:ext cx="3522926" cy="3600986"/>
          </a:xfrm>
          <a:prstGeom prst="rect">
            <a:avLst/>
          </a:prstGeom>
          <a:noFill/>
        </p:spPr>
        <p:txBody>
          <a:bodyPr wrap="square" rtlCol="0">
            <a:spAutoFit/>
          </a:bodyPr>
          <a:lstStyle/>
          <a:p>
            <a:pPr fontAlgn="base"/>
            <a:r>
              <a:rPr lang="es-MX" sz="2400" b="1" dirty="0" smtClean="0">
                <a:solidFill>
                  <a:schemeClr val="accent1">
                    <a:lumMod val="75000"/>
                  </a:schemeClr>
                </a:solidFill>
                <a:latin typeface="Cambria" panose="02040503050406030204" pitchFamily="18" charset="0"/>
              </a:rPr>
              <a:t>Realizable: </a:t>
            </a:r>
            <a:r>
              <a:rPr lang="es-MX" sz="2400" dirty="0" smtClean="0">
                <a:latin typeface="Cambria" panose="02040503050406030204" pitchFamily="18" charset="0"/>
              </a:rPr>
              <a:t>El proyecto de vida debe ser </a:t>
            </a:r>
            <a:r>
              <a:rPr lang="es-MX" sz="2400" dirty="0">
                <a:latin typeface="Cambria" panose="02040503050406030204" pitchFamily="18" charset="0"/>
              </a:rPr>
              <a:t>posible y capaz de realizarse </a:t>
            </a:r>
            <a:r>
              <a:rPr lang="es-MX" sz="2400" dirty="0" smtClean="0">
                <a:latin typeface="Cambria" panose="02040503050406030204" pitchFamily="18" charset="0"/>
              </a:rPr>
              <a:t>considerando </a:t>
            </a:r>
            <a:r>
              <a:rPr lang="es-MX" sz="2400" dirty="0">
                <a:latin typeface="Cambria" panose="02040503050406030204" pitchFamily="18" charset="0"/>
              </a:rPr>
              <a:t>las situaciones  personales, las propias capacidades, los recursos y las oportunidades.</a:t>
            </a:r>
          </a:p>
          <a:p>
            <a:pPr fontAlgn="base"/>
            <a:r>
              <a:rPr lang="es-MX" dirty="0"/>
              <a:t> </a:t>
            </a:r>
          </a:p>
          <a:p>
            <a:endParaRPr lang="es-MX" dirty="0"/>
          </a:p>
        </p:txBody>
      </p:sp>
      <p:pic>
        <p:nvPicPr>
          <p:cNvPr id="6146" name="Picture 2" descr="Resultado de imagen para proyecto de vida vi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696" y="1939768"/>
            <a:ext cx="3788593" cy="2979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0658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5119351" cy="461665"/>
          </a:xfrm>
          <a:prstGeom prst="rect">
            <a:avLst/>
          </a:prstGeom>
        </p:spPr>
        <p:txBody>
          <a:bodyPr wrap="square">
            <a:spAutoFit/>
          </a:bodyPr>
          <a:lstStyle/>
          <a:p>
            <a:r>
              <a:rPr lang="es-MX" sz="2400" dirty="0" smtClean="0"/>
              <a:t>Características del proyecto de vida</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477077" y="2056311"/>
            <a:ext cx="3244917" cy="3693319"/>
          </a:xfrm>
          <a:prstGeom prst="rect">
            <a:avLst/>
          </a:prstGeom>
          <a:noFill/>
        </p:spPr>
        <p:txBody>
          <a:bodyPr wrap="square" rtlCol="0">
            <a:spAutoFit/>
          </a:bodyPr>
          <a:lstStyle/>
          <a:p>
            <a:pPr fontAlgn="base"/>
            <a:r>
              <a:rPr lang="es-MX" sz="2400" b="1" dirty="0" smtClean="0">
                <a:solidFill>
                  <a:schemeClr val="accent1">
                    <a:lumMod val="75000"/>
                  </a:schemeClr>
                </a:solidFill>
                <a:latin typeface="Cambria" panose="02040503050406030204" pitchFamily="18" charset="0"/>
              </a:rPr>
              <a:t>Coherente: </a:t>
            </a:r>
            <a:r>
              <a:rPr lang="es-MX" sz="2400" dirty="0" smtClean="0">
                <a:latin typeface="Cambria" panose="02040503050406030204" pitchFamily="18" charset="0"/>
              </a:rPr>
              <a:t>Debe llevar </a:t>
            </a:r>
            <a:r>
              <a:rPr lang="es-MX" sz="2400" dirty="0">
                <a:latin typeface="Cambria" panose="02040503050406030204" pitchFamily="18" charset="0"/>
              </a:rPr>
              <a:t>un orden y </a:t>
            </a:r>
            <a:r>
              <a:rPr lang="es-MX" sz="2400" dirty="0" smtClean="0">
                <a:latin typeface="Cambria" panose="02040503050406030204" pitchFamily="18" charset="0"/>
              </a:rPr>
              <a:t>correlación </a:t>
            </a:r>
            <a:r>
              <a:rPr lang="es-MX" sz="2400" dirty="0">
                <a:latin typeface="Cambria" panose="02040503050406030204" pitchFamily="18" charset="0"/>
              </a:rPr>
              <a:t>entre sí para que logre ser comprendida, estar </a:t>
            </a:r>
            <a:r>
              <a:rPr lang="es-MX" sz="2400" dirty="0" smtClean="0">
                <a:latin typeface="Cambria" panose="02040503050406030204" pitchFamily="18" charset="0"/>
              </a:rPr>
              <a:t>seguro/a </a:t>
            </a:r>
            <a:r>
              <a:rPr lang="es-MX" sz="2400" dirty="0">
                <a:latin typeface="Cambria" panose="02040503050406030204" pitchFamily="18" charset="0"/>
              </a:rPr>
              <a:t>de su meta, sueño, anhelo y saber que hacer para lograr lo que desea.</a:t>
            </a:r>
          </a:p>
          <a:p>
            <a:endParaRPr lang="es-MX" dirty="0"/>
          </a:p>
        </p:txBody>
      </p:sp>
      <p:pic>
        <p:nvPicPr>
          <p:cNvPr id="7170" name="Picture 2" descr="Resultado de imagen para me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8177" y="2556344"/>
            <a:ext cx="3981903" cy="2389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0046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5119351" cy="461665"/>
          </a:xfrm>
          <a:prstGeom prst="rect">
            <a:avLst/>
          </a:prstGeom>
        </p:spPr>
        <p:txBody>
          <a:bodyPr wrap="square">
            <a:spAutoFit/>
          </a:bodyPr>
          <a:lstStyle/>
          <a:p>
            <a:r>
              <a:rPr lang="es-MX" sz="2400" dirty="0" smtClean="0"/>
              <a:t>Características del proyecto de vida</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377159" y="1936365"/>
            <a:ext cx="3624997" cy="1938992"/>
          </a:xfrm>
          <a:prstGeom prst="rect">
            <a:avLst/>
          </a:prstGeom>
          <a:noFill/>
        </p:spPr>
        <p:txBody>
          <a:bodyPr wrap="square" rtlCol="0">
            <a:spAutoFit/>
          </a:bodyPr>
          <a:lstStyle/>
          <a:p>
            <a:pPr fontAlgn="base"/>
            <a:r>
              <a:rPr lang="es-MX" sz="2400" b="1" dirty="0" smtClean="0">
                <a:solidFill>
                  <a:schemeClr val="accent1">
                    <a:lumMod val="75000"/>
                  </a:schemeClr>
                </a:solidFill>
                <a:latin typeface="Cambria" panose="02040503050406030204" pitchFamily="18" charset="0"/>
              </a:rPr>
              <a:t>Integral y equilibrado: </a:t>
            </a:r>
            <a:r>
              <a:rPr lang="es-MX" sz="2400" dirty="0" smtClean="0">
                <a:latin typeface="Cambria" panose="02040503050406030204" pitchFamily="18" charset="0"/>
              </a:rPr>
              <a:t>Se debe considerar la importancia </a:t>
            </a:r>
            <a:r>
              <a:rPr lang="es-MX" sz="2400" dirty="0">
                <a:latin typeface="Cambria" panose="02040503050406030204" pitchFamily="18" charset="0"/>
              </a:rPr>
              <a:t>a cada </a:t>
            </a:r>
            <a:r>
              <a:rPr lang="es-MX" sz="2400" dirty="0" smtClean="0">
                <a:latin typeface="Cambria" panose="02040503050406030204" pitchFamily="18" charset="0"/>
              </a:rPr>
              <a:t>una de las áreas o dimensiones de </a:t>
            </a:r>
            <a:r>
              <a:rPr lang="es-MX" sz="2400" dirty="0">
                <a:latin typeface="Cambria" panose="02040503050406030204" pitchFamily="18" charset="0"/>
              </a:rPr>
              <a:t>la personalidad</a:t>
            </a:r>
            <a:r>
              <a:rPr lang="es-MX" sz="2400" dirty="0" smtClean="0">
                <a:latin typeface="Cambria" panose="02040503050406030204" pitchFamily="18" charset="0"/>
              </a:rPr>
              <a:t>.</a:t>
            </a:r>
            <a:endParaRPr lang="es-MX" sz="2400" dirty="0">
              <a:latin typeface="Cambria" panose="02040503050406030204" pitchFamily="18" charset="0"/>
            </a:endParaRPr>
          </a:p>
        </p:txBody>
      </p:sp>
      <p:pic>
        <p:nvPicPr>
          <p:cNvPr id="8194" name="Picture 2" descr="Resultado de imagen para equilibrad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9766" y="2035520"/>
            <a:ext cx="3529139" cy="235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35775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5119351" cy="461665"/>
          </a:xfrm>
          <a:prstGeom prst="rect">
            <a:avLst/>
          </a:prstGeom>
        </p:spPr>
        <p:txBody>
          <a:bodyPr wrap="square">
            <a:spAutoFit/>
          </a:bodyPr>
          <a:lstStyle/>
          <a:p>
            <a:r>
              <a:rPr lang="es-MX" sz="2400" dirty="0" smtClean="0"/>
              <a:t>Características del proyecto de vida</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791497" y="1435524"/>
            <a:ext cx="7896815" cy="2308324"/>
          </a:xfrm>
          <a:prstGeom prst="rect">
            <a:avLst/>
          </a:prstGeom>
          <a:noFill/>
        </p:spPr>
        <p:txBody>
          <a:bodyPr wrap="square" rtlCol="0">
            <a:spAutoFit/>
          </a:bodyPr>
          <a:lstStyle/>
          <a:p>
            <a:pPr fontAlgn="base"/>
            <a:r>
              <a:rPr lang="es-MX" sz="2400" b="1" dirty="0" smtClean="0">
                <a:solidFill>
                  <a:schemeClr val="accent1">
                    <a:lumMod val="75000"/>
                  </a:schemeClr>
                </a:solidFill>
                <a:latin typeface="Cambria" panose="02040503050406030204" pitchFamily="18" charset="0"/>
              </a:rPr>
              <a:t>Original: </a:t>
            </a:r>
            <a:r>
              <a:rPr lang="es-MX" sz="2400" dirty="0" smtClean="0">
                <a:latin typeface="Cambria" panose="02040503050406030204" pitchFamily="18" charset="0"/>
              </a:rPr>
              <a:t>Debe formar su propio </a:t>
            </a:r>
            <a:r>
              <a:rPr lang="es-MX" sz="2400" dirty="0">
                <a:latin typeface="Cambria" panose="02040503050406030204" pitchFamily="18" charset="0"/>
              </a:rPr>
              <a:t>sueño y tomar una decisión según sus aspiraciones, no dejándose llevar por terceros, ya que son muchos los factores en que se diferencian los seres humanos por </a:t>
            </a:r>
            <a:r>
              <a:rPr lang="es-MX" sz="2400" dirty="0" smtClean="0">
                <a:latin typeface="Cambria" panose="02040503050406030204" pitchFamily="18" charset="0"/>
              </a:rPr>
              <a:t>ejemplo: </a:t>
            </a:r>
            <a:r>
              <a:rPr lang="es-MX" sz="2400" dirty="0">
                <a:latin typeface="Cambria" panose="02040503050406030204" pitchFamily="18" charset="0"/>
              </a:rPr>
              <a:t>cada uno tiene una personalidad, actitud, aptitud, </a:t>
            </a:r>
            <a:r>
              <a:rPr lang="es-MX" sz="2400" dirty="0" smtClean="0">
                <a:latin typeface="Cambria" panose="02040503050406030204" pitchFamily="18" charset="0"/>
              </a:rPr>
              <a:t>raíces históricas </a:t>
            </a:r>
            <a:r>
              <a:rPr lang="es-MX" sz="2400" dirty="0">
                <a:latin typeface="Cambria" panose="02040503050406030204" pitchFamily="18" charset="0"/>
              </a:rPr>
              <a:t>distintas en la cual viven experiencias propias</a:t>
            </a:r>
            <a:r>
              <a:rPr lang="es-MX" sz="2400" dirty="0" smtClean="0">
                <a:latin typeface="Cambria" panose="02040503050406030204" pitchFamily="18" charset="0"/>
              </a:rPr>
              <a:t>.</a:t>
            </a:r>
            <a:endParaRPr lang="es-MX" sz="2400" dirty="0">
              <a:latin typeface="Cambria" panose="02040503050406030204" pitchFamily="18" charset="0"/>
            </a:endParaRPr>
          </a:p>
        </p:txBody>
      </p:sp>
      <p:pic>
        <p:nvPicPr>
          <p:cNvPr id="9222" name="Picture 6"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5592" y="3743848"/>
            <a:ext cx="3592177" cy="2694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8349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1435995" y="373434"/>
            <a:ext cx="5119351" cy="461665"/>
          </a:xfrm>
          <a:prstGeom prst="rect">
            <a:avLst/>
          </a:prstGeom>
        </p:spPr>
        <p:txBody>
          <a:bodyPr wrap="square">
            <a:spAutoFit/>
          </a:bodyPr>
          <a:lstStyle/>
          <a:p>
            <a:r>
              <a:rPr lang="es-MX" sz="2400" dirty="0" smtClean="0"/>
              <a:t>Características del proyecto de vida</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a:t>
            </a:r>
            <a:r>
              <a:rPr lang="es-MX" sz="1200" b="1" i="1" dirty="0" err="1"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uadroTexto 2"/>
          <p:cNvSpPr txBox="1"/>
          <p:nvPr/>
        </p:nvSpPr>
        <p:spPr>
          <a:xfrm>
            <a:off x="377161" y="1936365"/>
            <a:ext cx="3100135" cy="2862322"/>
          </a:xfrm>
          <a:prstGeom prst="rect">
            <a:avLst/>
          </a:prstGeom>
          <a:noFill/>
        </p:spPr>
        <p:txBody>
          <a:bodyPr wrap="square" rtlCol="0">
            <a:spAutoFit/>
          </a:bodyPr>
          <a:lstStyle/>
          <a:p>
            <a:pPr fontAlgn="base"/>
            <a:r>
              <a:rPr lang="es-MX" sz="2400" b="1" dirty="0" smtClean="0">
                <a:solidFill>
                  <a:schemeClr val="accent1">
                    <a:lumMod val="75000"/>
                  </a:schemeClr>
                </a:solidFill>
                <a:latin typeface="Cambria" panose="02040503050406030204" pitchFamily="18" charset="0"/>
              </a:rPr>
              <a:t>Elaboración: </a:t>
            </a:r>
            <a:r>
              <a:rPr lang="es-MX" sz="2400" dirty="0" smtClean="0">
                <a:latin typeface="Cambria" panose="02040503050406030204" pitchFamily="18" charset="0"/>
              </a:rPr>
              <a:t>Debe realizarse </a:t>
            </a:r>
            <a:r>
              <a:rPr lang="es-MX" sz="2400" dirty="0">
                <a:latin typeface="Cambria" panose="02040503050406030204" pitchFamily="18" charset="0"/>
              </a:rPr>
              <a:t>según su </a:t>
            </a:r>
            <a:r>
              <a:rPr lang="es-MX" sz="2400" dirty="0" smtClean="0">
                <a:latin typeface="Cambria" panose="02040503050406030204" pitchFamily="18" charset="0"/>
              </a:rPr>
              <a:t>situación</a:t>
            </a:r>
            <a:r>
              <a:rPr lang="es-MX" sz="2400" dirty="0">
                <a:latin typeface="Cambria" panose="02040503050406030204" pitchFamily="18" charset="0"/>
              </a:rPr>
              <a:t>, gusto, necesidades e </a:t>
            </a:r>
            <a:r>
              <a:rPr lang="es-MX" sz="2400" dirty="0" smtClean="0">
                <a:latin typeface="Cambria" panose="02040503050406030204" pitchFamily="18" charset="0"/>
              </a:rPr>
              <a:t>intereses de cada quien.</a:t>
            </a:r>
            <a:r>
              <a:rPr lang="es-MX" sz="2400" dirty="0">
                <a:latin typeface="Cambria" panose="02040503050406030204" pitchFamily="18" charset="0"/>
              </a:rPr>
              <a:t>    </a:t>
            </a:r>
          </a:p>
          <a:p>
            <a:pPr fontAlgn="base"/>
            <a:r>
              <a:rPr lang="es-MX" dirty="0"/>
              <a:t> </a:t>
            </a:r>
          </a:p>
          <a:p>
            <a:endParaRPr lang="es-MX" dirty="0"/>
          </a:p>
        </p:txBody>
      </p:sp>
      <p:pic>
        <p:nvPicPr>
          <p:cNvPr id="10244"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0625" y="1219614"/>
            <a:ext cx="4957338" cy="4957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5981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a:xfrm>
            <a:off x="804596" y="1538928"/>
            <a:ext cx="7564374" cy="3024772"/>
          </a:xfrm>
        </p:spPr>
        <p:txBody>
          <a:bodyPr>
            <a:normAutofit lnSpcReduction="10000"/>
          </a:bodyPr>
          <a:lstStyle/>
          <a:p>
            <a:pPr marL="0" indent="0" algn="just">
              <a:buNone/>
            </a:pPr>
            <a:r>
              <a:rPr lang="es-MX" sz="2800" dirty="0" smtClean="0"/>
              <a:t>Los distintos conceptos analizados de la ética, moral, valores y desarrollo humano están relacionados entre sí, con el propósito, de regular la conducta del ser humano, respetando las normas establecidas por la sociedad, dicho comportamiento permite que las personas logren sus metas respetando las de los demás con profesionalismo y valores.</a:t>
            </a:r>
            <a:endParaRPr lang="es-MX" dirty="0"/>
          </a:p>
          <a:p>
            <a:pPr marL="0" indent="0">
              <a:buNone/>
            </a:pPr>
            <a:endParaRPr lang="es-MX" dirty="0"/>
          </a:p>
        </p:txBody>
      </p:sp>
      <p:grpSp>
        <p:nvGrpSpPr>
          <p:cNvPr id="4" name="Grupo 3"/>
          <p:cNvGrpSpPr/>
          <p:nvPr/>
        </p:nvGrpSpPr>
        <p:grpSpPr>
          <a:xfrm>
            <a:off x="1" y="5738504"/>
            <a:ext cx="9158784" cy="1111273"/>
            <a:chOff x="1" y="5738504"/>
            <a:chExt cx="9158784" cy="1111273"/>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7881" t="14806" r="1821" b="28597"/>
            <a:stretch/>
          </p:blipFill>
          <p:spPr>
            <a:xfrm>
              <a:off x="314751" y="5738504"/>
              <a:ext cx="1248774" cy="876917"/>
            </a:xfrm>
            <a:prstGeom prst="rect">
              <a:avLst/>
            </a:prstGeom>
          </p:spPr>
        </p:pic>
        <p:sp>
          <p:nvSpPr>
            <p:cNvPr id="6" name="Rectángulo 5"/>
            <p:cNvSpPr/>
            <p:nvPr/>
          </p:nvSpPr>
          <p:spPr>
            <a:xfrm rot="16200000">
              <a:off x="4495232" y="2201006"/>
              <a:ext cx="153540" cy="9144001"/>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7" name="Rectángulo 6"/>
            <p:cNvSpPr/>
            <p:nvPr/>
          </p:nvSpPr>
          <p:spPr>
            <a:xfrm rot="16200000">
              <a:off x="4563924" y="2094556"/>
              <a:ext cx="45719" cy="9144002"/>
            </a:xfrm>
            <a:prstGeom prst="rect">
              <a:avLst/>
            </a:prstGeom>
            <a:solidFill>
              <a:srgbClr val="8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8" name="CuadroTexto 7"/>
            <p:cNvSpPr txBox="1"/>
            <p:nvPr/>
          </p:nvSpPr>
          <p:spPr>
            <a:xfrm>
              <a:off x="4981442" y="6313443"/>
              <a:ext cx="4012433" cy="307777"/>
            </a:xfrm>
            <a:prstGeom prst="rect">
              <a:avLst/>
            </a:prstGeom>
            <a:noFill/>
          </p:spPr>
          <p:txBody>
            <a:bodyPr wrap="square" rtlCol="0">
              <a:spAutoFit/>
            </a:bodyPr>
            <a:lstStyle/>
            <a:p>
              <a:r>
                <a:rPr lang="es-MX" sz="1400" i="1" dirty="0" smtClean="0"/>
                <a:t>Centro Universitario UAEM Valle de Teotihuacán</a:t>
              </a:r>
              <a:endParaRPr lang="es-MX" sz="1400" i="1" dirty="0"/>
            </a:p>
          </p:txBody>
        </p:sp>
      </p:grpSp>
      <p:sp>
        <p:nvSpPr>
          <p:cNvPr id="9" name="8 Abrir corchete"/>
          <p:cNvSpPr/>
          <p:nvPr/>
        </p:nvSpPr>
        <p:spPr>
          <a:xfrm>
            <a:off x="658368" y="1414272"/>
            <a:ext cx="427074" cy="3121152"/>
          </a:xfrm>
          <a:prstGeom prst="leftBracket">
            <a:avLst/>
          </a:prstGeom>
          <a:ln w="57150">
            <a:solidFill>
              <a:srgbClr val="00B050"/>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0" name="9 Abrir corchete"/>
          <p:cNvSpPr/>
          <p:nvPr/>
        </p:nvSpPr>
        <p:spPr>
          <a:xfrm flipH="1">
            <a:off x="8022336" y="1408176"/>
            <a:ext cx="445008" cy="3121152"/>
          </a:xfrm>
          <a:prstGeom prst="leftBracket">
            <a:avLst/>
          </a:prstGeom>
          <a:ln w="57150">
            <a:solidFill>
              <a:srgbClr val="00B050"/>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637118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89" y="1061446"/>
            <a:ext cx="828675" cy="731520"/>
          </a:xfrm>
          <a:prstGeom prst="rect">
            <a:avLst/>
          </a:prstGeom>
          <a:noFill/>
          <a:ln>
            <a:noFill/>
          </a:ln>
        </p:spPr>
      </p:pic>
      <p:sp>
        <p:nvSpPr>
          <p:cNvPr id="3" name="Cuadro de texto 2"/>
          <p:cNvSpPr txBox="1">
            <a:spLocks noChangeArrowheads="1"/>
          </p:cNvSpPr>
          <p:nvPr/>
        </p:nvSpPr>
        <p:spPr bwMode="auto">
          <a:xfrm>
            <a:off x="1366484" y="1160571"/>
            <a:ext cx="3779044" cy="521494"/>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nSpc>
                <a:spcPct val="107000"/>
              </a:lnSpc>
            </a:pPr>
            <a:r>
              <a:rPr lang="es-MX" sz="1500">
                <a:solidFill>
                  <a:srgbClr val="000000"/>
                </a:solidFill>
                <a:latin typeface="Calibri" panose="020F0502020204030204" pitchFamily="34" charset="0"/>
                <a:ea typeface="Calibri" panose="020F0502020204030204" pitchFamily="34" charset="0"/>
                <a:cs typeface="Calibri" panose="020F0502020204030204" pitchFamily="34" charset="0"/>
              </a:rPr>
              <a:t>Universidad Autónoma del Estado de México</a:t>
            </a:r>
            <a:endParaRPr lang="es-MX" sz="825">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s-MX" sz="1200" dirty="0">
                <a:solidFill>
                  <a:srgbClr val="000000"/>
                </a:solidFill>
                <a:latin typeface="Calibri" panose="020F0502020204030204" pitchFamily="34" charset="0"/>
                <a:ea typeface="Calibri" panose="020F0502020204030204" pitchFamily="34" charset="0"/>
                <a:cs typeface="Calibri" panose="020F0502020204030204" pitchFamily="34" charset="0"/>
              </a:rPr>
              <a:t>Centro Universitario UAEM Valle de Teotihuacán</a:t>
            </a:r>
            <a:endParaRPr lang="es-MX" sz="825"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Rectángulo 4"/>
          <p:cNvSpPr/>
          <p:nvPr/>
        </p:nvSpPr>
        <p:spPr>
          <a:xfrm>
            <a:off x="219429" y="1868819"/>
            <a:ext cx="8705142" cy="4022511"/>
          </a:xfrm>
          <a:prstGeom prst="rect">
            <a:avLst/>
          </a:prstGeom>
        </p:spPr>
        <p:txBody>
          <a:bodyPr wrap="square">
            <a:spAutoFit/>
          </a:bodyPr>
          <a:lstStyle/>
          <a:p>
            <a:pPr>
              <a:lnSpc>
                <a:spcPct val="107000"/>
              </a:lnSpc>
              <a:spcAft>
                <a:spcPts val="323"/>
              </a:spcAft>
            </a:pPr>
            <a:r>
              <a:rPr lang="es-MX" sz="27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Introducción</a:t>
            </a:r>
            <a:r>
              <a:rPr lang="es-MX" sz="1200" b="1" dirty="0">
                <a:solidFill>
                  <a:srgbClr val="000000"/>
                </a:solidFill>
                <a:latin typeface="Arial" panose="020B0604020202020204" pitchFamily="34" charset="0"/>
                <a:ea typeface="Calibri" panose="020F0502020204030204" pitchFamily="34" charset="0"/>
                <a:cs typeface="Calibri" panose="020F0502020204030204" pitchFamily="34" charset="0"/>
              </a:rPr>
              <a:t> </a:t>
            </a:r>
            <a:endParaRPr lang="es-MX" sz="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just"/>
            <a:r>
              <a:rPr lang="es-MX" sz="2800" dirty="0" smtClean="0">
                <a:latin typeface="Cambria" panose="02040503050406030204" pitchFamily="18" charset="0"/>
                <a:ea typeface="Calibri" panose="020F0502020204030204" pitchFamily="34" charset="0"/>
                <a:cs typeface="Calibri" panose="020F0502020204030204" pitchFamily="34" charset="0"/>
              </a:rPr>
              <a:t>En la unidad de aprendizaje de proyección ética profesional de la Licenciatura en Turismo coadyuva a la formación integral del estudiante universitario con la finalidad de comprender su entorno sociocultural, así como construir una </a:t>
            </a:r>
            <a:r>
              <a:rPr lang="es-MX" sz="2800" dirty="0" smtClean="0"/>
              <a:t>identidad </a:t>
            </a:r>
            <a:r>
              <a:rPr lang="es-MX" sz="2800" dirty="0"/>
              <a:t>personal, social y ciudadana; propiciando el desarrollo de </a:t>
            </a:r>
            <a:r>
              <a:rPr lang="es-MX" sz="2800" dirty="0" smtClean="0"/>
              <a:t>una conciencia crítica </a:t>
            </a:r>
            <a:r>
              <a:rPr lang="es-MX" sz="2800" dirty="0"/>
              <a:t>y propositiva sobre los problemas que enfrentan </a:t>
            </a:r>
            <a:r>
              <a:rPr lang="es-MX" sz="2800" dirty="0" smtClean="0"/>
              <a:t>las sociedades contemporáneas. </a:t>
            </a:r>
            <a:endParaRPr lang="es-MX" sz="1200" dirty="0">
              <a:latin typeface="Calibri" panose="020F0502020204030204" pitchFamily="34" charset="0"/>
              <a:ea typeface="Calibri" panose="020F0502020204030204" pitchFamily="34" charset="0"/>
              <a:cs typeface="Calibri" panose="020F0502020204030204" pitchFamily="34" charset="0"/>
            </a:endParaRPr>
          </a:p>
        </p:txBody>
      </p:sp>
      <p:sp>
        <p:nvSpPr>
          <p:cNvPr id="7" name="Cuadro de texto 2"/>
          <p:cNvSpPr txBox="1">
            <a:spLocks noChangeArrowheads="1"/>
          </p:cNvSpPr>
          <p:nvPr/>
        </p:nvSpPr>
        <p:spPr bwMode="auto">
          <a:xfrm>
            <a:off x="6400800" y="6078084"/>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253113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bibliográficas</a:t>
            </a:r>
            <a:endParaRPr lang="es-MX" dirty="0"/>
          </a:p>
        </p:txBody>
      </p:sp>
      <p:sp>
        <p:nvSpPr>
          <p:cNvPr id="3" name="2 Marcador de contenido"/>
          <p:cNvSpPr>
            <a:spLocks noGrp="1"/>
          </p:cNvSpPr>
          <p:nvPr>
            <p:ph idx="1"/>
          </p:nvPr>
        </p:nvSpPr>
        <p:spPr>
          <a:xfrm>
            <a:off x="628651" y="1620495"/>
            <a:ext cx="7615038" cy="4351338"/>
          </a:xfrm>
        </p:spPr>
        <p:txBody>
          <a:bodyPr>
            <a:normAutofit/>
          </a:bodyPr>
          <a:lstStyle/>
          <a:p>
            <a:r>
              <a:rPr lang="es-MX" sz="2400" dirty="0" err="1"/>
              <a:t>Berumen</a:t>
            </a:r>
            <a:r>
              <a:rPr lang="es-MX" sz="2400" dirty="0"/>
              <a:t>, et. al (2005) </a:t>
            </a:r>
            <a:r>
              <a:rPr lang="es-MX" sz="2400" i="1" dirty="0"/>
              <a:t>Ética del ejercicio profesional </a:t>
            </a:r>
            <a:r>
              <a:rPr lang="es-MX" sz="2400" dirty="0"/>
              <a:t>CECSA, México. </a:t>
            </a:r>
          </a:p>
          <a:p>
            <a:r>
              <a:rPr lang="es-MX" sz="2400" dirty="0"/>
              <a:t>Casares, et. al (2006) </a:t>
            </a:r>
            <a:r>
              <a:rPr lang="es-MX" sz="2400" i="1" dirty="0"/>
              <a:t>Valores profesionales de la formación universitaria. </a:t>
            </a:r>
            <a:r>
              <a:rPr lang="es-MX" sz="2400" dirty="0"/>
              <a:t>Investigación educativa. Recuperado 20 de agosto 2018 https://redie.uabc.mx/redie/article/view/252/413</a:t>
            </a:r>
          </a:p>
          <a:p>
            <a:r>
              <a:rPr lang="es-MX" sz="2400" dirty="0"/>
              <a:t>Hernández, et. al (2006) Ética actual y profesional “Lecturas para la convivencia global en el siglo XXI. Thomson México.</a:t>
            </a:r>
          </a:p>
          <a:p>
            <a:r>
              <a:rPr lang="es-MX" sz="2400" dirty="0"/>
              <a:t>Nuño V. F. (2004) </a:t>
            </a:r>
            <a:r>
              <a:rPr lang="es-MX" sz="2400" i="1" dirty="0"/>
              <a:t>Filosofía, ética, moral y valores. Ed. </a:t>
            </a:r>
            <a:r>
              <a:rPr lang="es-MX" sz="2400" dirty="0"/>
              <a:t>Thomson. México.</a:t>
            </a:r>
          </a:p>
          <a:p>
            <a:endParaRPr lang="es-MX" sz="2400" dirty="0"/>
          </a:p>
        </p:txBody>
      </p:sp>
      <p:grpSp>
        <p:nvGrpSpPr>
          <p:cNvPr id="4" name="Grupo 3"/>
          <p:cNvGrpSpPr/>
          <p:nvPr/>
        </p:nvGrpSpPr>
        <p:grpSpPr>
          <a:xfrm>
            <a:off x="1" y="5738504"/>
            <a:ext cx="9158784" cy="1111273"/>
            <a:chOff x="1" y="5738504"/>
            <a:chExt cx="9158784" cy="1111273"/>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7881" t="14806" r="1821" b="28597"/>
            <a:stretch/>
          </p:blipFill>
          <p:spPr>
            <a:xfrm>
              <a:off x="314751" y="5738504"/>
              <a:ext cx="1248774" cy="876917"/>
            </a:xfrm>
            <a:prstGeom prst="rect">
              <a:avLst/>
            </a:prstGeom>
          </p:spPr>
        </p:pic>
        <p:sp>
          <p:nvSpPr>
            <p:cNvPr id="6" name="Rectángulo 5"/>
            <p:cNvSpPr/>
            <p:nvPr/>
          </p:nvSpPr>
          <p:spPr>
            <a:xfrm rot="16200000">
              <a:off x="4495232" y="2201006"/>
              <a:ext cx="153540" cy="9144001"/>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7" name="Rectángulo 6"/>
            <p:cNvSpPr/>
            <p:nvPr/>
          </p:nvSpPr>
          <p:spPr>
            <a:xfrm rot="16200000">
              <a:off x="4563924" y="2094556"/>
              <a:ext cx="45719" cy="9144002"/>
            </a:xfrm>
            <a:prstGeom prst="rect">
              <a:avLst/>
            </a:prstGeom>
            <a:solidFill>
              <a:srgbClr val="8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8" name="CuadroTexto 7"/>
            <p:cNvSpPr txBox="1"/>
            <p:nvPr/>
          </p:nvSpPr>
          <p:spPr>
            <a:xfrm>
              <a:off x="4981442" y="6313443"/>
              <a:ext cx="4012433" cy="307777"/>
            </a:xfrm>
            <a:prstGeom prst="rect">
              <a:avLst/>
            </a:prstGeom>
            <a:noFill/>
          </p:spPr>
          <p:txBody>
            <a:bodyPr wrap="square" rtlCol="0">
              <a:spAutoFit/>
            </a:bodyPr>
            <a:lstStyle/>
            <a:p>
              <a:r>
                <a:rPr lang="es-MX" sz="1400" i="1" dirty="0" smtClean="0"/>
                <a:t>Centro Universitario UAEM Valle de Teotihuacán</a:t>
              </a:r>
              <a:endParaRPr lang="es-MX" sz="1400" i="1" dirty="0"/>
            </a:p>
          </p:txBody>
        </p:sp>
      </p:grpSp>
    </p:spTree>
    <p:extLst>
      <p:ext uri="{BB962C8B-B14F-4D97-AF65-F5344CB8AC3E}">
        <p14:creationId xmlns:p14="http://schemas.microsoft.com/office/powerpoint/2010/main" val="37866751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1" y="5738504"/>
            <a:ext cx="9158784" cy="1111273"/>
            <a:chOff x="1" y="5738504"/>
            <a:chExt cx="9158784" cy="1111273"/>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7881" t="14806" r="1821" b="28597"/>
            <a:stretch/>
          </p:blipFill>
          <p:spPr>
            <a:xfrm>
              <a:off x="314751" y="5738504"/>
              <a:ext cx="1248774" cy="876917"/>
            </a:xfrm>
            <a:prstGeom prst="rect">
              <a:avLst/>
            </a:prstGeom>
          </p:spPr>
        </p:pic>
        <p:sp>
          <p:nvSpPr>
            <p:cNvPr id="6" name="Rectángulo 5"/>
            <p:cNvSpPr/>
            <p:nvPr/>
          </p:nvSpPr>
          <p:spPr>
            <a:xfrm rot="16200000">
              <a:off x="4495232" y="2201006"/>
              <a:ext cx="153540" cy="9144001"/>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7" name="Rectángulo 6"/>
            <p:cNvSpPr/>
            <p:nvPr/>
          </p:nvSpPr>
          <p:spPr>
            <a:xfrm rot="16200000">
              <a:off x="4563924" y="2094556"/>
              <a:ext cx="45719" cy="9144002"/>
            </a:xfrm>
            <a:prstGeom prst="rect">
              <a:avLst/>
            </a:prstGeom>
            <a:solidFill>
              <a:srgbClr val="8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75000"/>
                  </a:schemeClr>
                </a:solidFill>
              </a:endParaRPr>
            </a:p>
          </p:txBody>
        </p:sp>
        <p:sp>
          <p:nvSpPr>
            <p:cNvPr id="8" name="CuadroTexto 7"/>
            <p:cNvSpPr txBox="1"/>
            <p:nvPr/>
          </p:nvSpPr>
          <p:spPr>
            <a:xfrm>
              <a:off x="4981442" y="6313443"/>
              <a:ext cx="4012433" cy="307777"/>
            </a:xfrm>
            <a:prstGeom prst="rect">
              <a:avLst/>
            </a:prstGeom>
            <a:noFill/>
          </p:spPr>
          <p:txBody>
            <a:bodyPr wrap="square" rtlCol="0">
              <a:spAutoFit/>
            </a:bodyPr>
            <a:lstStyle/>
            <a:p>
              <a:r>
                <a:rPr lang="es-MX" sz="1400" i="1" dirty="0" smtClean="0"/>
                <a:t>Centro Universitario UAEM Valle de Teotihuacán</a:t>
              </a:r>
              <a:endParaRPr lang="es-MX" sz="1400" i="1" dirty="0"/>
            </a:p>
          </p:txBody>
        </p:sp>
      </p:grpSp>
      <p:sp>
        <p:nvSpPr>
          <p:cNvPr id="3" name="2 Marcador de contenido"/>
          <p:cNvSpPr>
            <a:spLocks noGrp="1"/>
          </p:cNvSpPr>
          <p:nvPr>
            <p:ph idx="1"/>
          </p:nvPr>
        </p:nvSpPr>
        <p:spPr>
          <a:xfrm>
            <a:off x="628650" y="1825625"/>
            <a:ext cx="7886700" cy="1664550"/>
          </a:xfrm>
        </p:spPr>
        <p:txBody>
          <a:bodyPr>
            <a:noAutofit/>
          </a:bodyPr>
          <a:lstStyle/>
          <a:p>
            <a:pPr marL="0" indent="0" algn="ctr">
              <a:buNone/>
            </a:pPr>
            <a:r>
              <a:rPr lang="es-MX" sz="6000" b="1" dirty="0">
                <a:solidFill>
                  <a:schemeClr val="accent5">
                    <a:lumMod val="75000"/>
                  </a:schemeClr>
                </a:solidFill>
              </a:rPr>
              <a:t>¡</a:t>
            </a:r>
            <a:r>
              <a:rPr lang="es-MX" sz="6000" b="1" dirty="0" smtClean="0">
                <a:solidFill>
                  <a:schemeClr val="accent5">
                    <a:lumMod val="75000"/>
                  </a:schemeClr>
                </a:solidFill>
              </a:rPr>
              <a:t>Por su atención, gracias!</a:t>
            </a:r>
            <a:endParaRPr lang="es-MX" sz="6000" b="1" dirty="0">
              <a:solidFill>
                <a:schemeClr val="accent5">
                  <a:lumMod val="75000"/>
                </a:schemeClr>
              </a:solidFill>
            </a:endParaRPr>
          </a:p>
        </p:txBody>
      </p:sp>
    </p:spTree>
    <p:extLst>
      <p:ext uri="{BB962C8B-B14F-4D97-AF65-F5344CB8AC3E}">
        <p14:creationId xmlns:p14="http://schemas.microsoft.com/office/powerpoint/2010/main" val="3422910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89" y="1061446"/>
            <a:ext cx="828675" cy="731520"/>
          </a:xfrm>
          <a:prstGeom prst="rect">
            <a:avLst/>
          </a:prstGeom>
          <a:noFill/>
          <a:ln>
            <a:noFill/>
          </a:ln>
        </p:spPr>
      </p:pic>
      <p:sp>
        <p:nvSpPr>
          <p:cNvPr id="3" name="Cuadro de texto 2"/>
          <p:cNvSpPr txBox="1">
            <a:spLocks noChangeArrowheads="1"/>
          </p:cNvSpPr>
          <p:nvPr/>
        </p:nvSpPr>
        <p:spPr bwMode="auto">
          <a:xfrm>
            <a:off x="1366484" y="1160571"/>
            <a:ext cx="3779044" cy="521494"/>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nSpc>
                <a:spcPct val="107000"/>
              </a:lnSpc>
            </a:pPr>
            <a:r>
              <a:rPr lang="es-MX" sz="1500">
                <a:solidFill>
                  <a:srgbClr val="000000"/>
                </a:solidFill>
                <a:latin typeface="Calibri" panose="020F0502020204030204" pitchFamily="34" charset="0"/>
                <a:ea typeface="Calibri" panose="020F0502020204030204" pitchFamily="34" charset="0"/>
                <a:cs typeface="Calibri" panose="020F0502020204030204" pitchFamily="34" charset="0"/>
              </a:rPr>
              <a:t>Universidad Autónoma del Estado de México</a:t>
            </a:r>
            <a:endParaRPr lang="es-MX" sz="825">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s-MX" sz="1200" dirty="0">
                <a:solidFill>
                  <a:srgbClr val="000000"/>
                </a:solidFill>
                <a:latin typeface="Calibri" panose="020F0502020204030204" pitchFamily="34" charset="0"/>
                <a:ea typeface="Calibri" panose="020F0502020204030204" pitchFamily="34" charset="0"/>
                <a:cs typeface="Calibri" panose="020F0502020204030204" pitchFamily="34" charset="0"/>
              </a:rPr>
              <a:t>Centro Universitario UAEM Valle de Teotihuacán</a:t>
            </a:r>
            <a:endParaRPr lang="es-MX" sz="825"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Rectángulo 4"/>
          <p:cNvSpPr/>
          <p:nvPr/>
        </p:nvSpPr>
        <p:spPr>
          <a:xfrm>
            <a:off x="735226" y="1957772"/>
            <a:ext cx="6944885" cy="3995709"/>
          </a:xfrm>
          <a:prstGeom prst="rect">
            <a:avLst/>
          </a:prstGeom>
        </p:spPr>
        <p:txBody>
          <a:bodyPr wrap="square">
            <a:spAutoFit/>
          </a:bodyPr>
          <a:lstStyle/>
          <a:p>
            <a:pPr>
              <a:lnSpc>
                <a:spcPct val="107000"/>
              </a:lnSpc>
              <a:spcAft>
                <a:spcPts val="323"/>
              </a:spcAft>
            </a:pPr>
            <a:r>
              <a:rPr lang="es-MX" sz="27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Propósito de la unidad de aprendizaje</a:t>
            </a:r>
            <a:endParaRPr lang="es-MX" sz="1200" dirty="0">
              <a:solidFill>
                <a:srgbClr val="000000"/>
              </a:solidFill>
              <a:latin typeface="Calibri" panose="020F0502020204030204" pitchFamily="34" charset="0"/>
              <a:ea typeface="Arial Unicode MS" panose="020B0604020202020204" pitchFamily="34" charset="-128"/>
              <a:cs typeface="Arial" panose="020B0604020202020204" pitchFamily="34" charset="0"/>
            </a:endParaRPr>
          </a:p>
          <a:p>
            <a:pPr algn="just">
              <a:lnSpc>
                <a:spcPct val="107000"/>
              </a:lnSpc>
              <a:spcAft>
                <a:spcPts val="323"/>
              </a:spcAft>
            </a:pPr>
            <a:endParaRPr lang="es-MX" dirty="0">
              <a:solidFill>
                <a:srgbClr val="000000"/>
              </a:solidFill>
              <a:latin typeface="Calibri" panose="020F0502020204030204" pitchFamily="34" charset="0"/>
              <a:ea typeface="Arial Unicode MS" panose="020B0604020202020204" pitchFamily="34" charset="-128"/>
              <a:cs typeface="Arial" panose="020B0604020202020204" pitchFamily="34" charset="0"/>
            </a:endParaRPr>
          </a:p>
          <a:p>
            <a:pPr algn="just">
              <a:lnSpc>
                <a:spcPct val="150000"/>
              </a:lnSpc>
              <a:spcAft>
                <a:spcPts val="323"/>
              </a:spcAft>
            </a:pPr>
            <a:r>
              <a:rPr lang="es-MX" sz="22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Generar </a:t>
            </a:r>
            <a:r>
              <a:rPr lang="es-MX" sz="2200" dirty="0">
                <a:solidFill>
                  <a:srgbClr val="000000"/>
                </a:solidFill>
                <a:latin typeface="Cambria" panose="02040503050406030204" pitchFamily="18" charset="0"/>
                <a:ea typeface="Calibri" panose="020F0502020204030204" pitchFamily="34" charset="0"/>
                <a:cs typeface="Calibri" panose="020F0502020204030204" pitchFamily="34" charset="0"/>
              </a:rPr>
              <a:t>la apropiación de los principios éticos </a:t>
            </a:r>
            <a:r>
              <a:rPr lang="es-MX" sz="22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profesionales </a:t>
            </a:r>
            <a:r>
              <a:rPr lang="es-MX" sz="2200" dirty="0">
                <a:solidFill>
                  <a:srgbClr val="000000"/>
                </a:solidFill>
                <a:latin typeface="Cambria" panose="02040503050406030204" pitchFamily="18" charset="0"/>
                <a:ea typeface="Calibri" panose="020F0502020204030204" pitchFamily="34" charset="0"/>
                <a:cs typeface="Calibri" panose="020F0502020204030204" pitchFamily="34" charset="0"/>
              </a:rPr>
              <a:t>que </a:t>
            </a:r>
            <a:r>
              <a:rPr lang="es-MX" sz="22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permitan </a:t>
            </a:r>
            <a:r>
              <a:rPr lang="es-MX" sz="2200" dirty="0">
                <a:solidFill>
                  <a:srgbClr val="000000"/>
                </a:solidFill>
                <a:latin typeface="Cambria" panose="02040503050406030204" pitchFamily="18" charset="0"/>
                <a:ea typeface="Calibri" panose="020F0502020204030204" pitchFamily="34" charset="0"/>
                <a:cs typeface="Calibri" panose="020F0502020204030204" pitchFamily="34" charset="0"/>
              </a:rPr>
              <a:t>al futuro egresado abordar fenómenos socio culturales </a:t>
            </a:r>
            <a:r>
              <a:rPr lang="es-MX" sz="22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complejos, considerando </a:t>
            </a:r>
            <a:r>
              <a:rPr lang="es-MX" sz="2200" dirty="0">
                <a:solidFill>
                  <a:srgbClr val="000000"/>
                </a:solidFill>
                <a:latin typeface="Cambria" panose="02040503050406030204" pitchFamily="18" charset="0"/>
                <a:ea typeface="Calibri" panose="020F0502020204030204" pitchFamily="34" charset="0"/>
                <a:cs typeface="Calibri" panose="020F0502020204030204" pitchFamily="34" charset="0"/>
              </a:rPr>
              <a:t>como guía el código y los planteamientos éticos </a:t>
            </a:r>
            <a:r>
              <a:rPr lang="es-MX" sz="22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más significativos </a:t>
            </a:r>
            <a:r>
              <a:rPr lang="es-MX" sz="2200" dirty="0">
                <a:solidFill>
                  <a:srgbClr val="000000"/>
                </a:solidFill>
                <a:latin typeface="Cambria" panose="02040503050406030204" pitchFamily="18" charset="0"/>
                <a:ea typeface="Calibri" panose="020F0502020204030204" pitchFamily="34" charset="0"/>
                <a:cs typeface="Calibri" panose="020F0502020204030204" pitchFamily="34" charset="0"/>
              </a:rPr>
              <a:t>del panorama actual en su campo profesional</a:t>
            </a:r>
            <a:r>
              <a:rPr lang="es-MX" sz="2200" dirty="0" smtClean="0">
                <a:solidFill>
                  <a:srgbClr val="000000"/>
                </a:solidFill>
                <a:latin typeface="Cambria" panose="02040503050406030204" pitchFamily="18" charset="0"/>
                <a:ea typeface="Calibri" panose="020F0502020204030204" pitchFamily="34" charset="0"/>
                <a:cs typeface="Calibri" panose="020F0502020204030204" pitchFamily="34" charset="0"/>
              </a:rPr>
              <a:t>.</a:t>
            </a:r>
            <a:endParaRPr lang="es-MX" sz="2200" dirty="0">
              <a:solidFill>
                <a:srgbClr val="000000"/>
              </a:solidFill>
              <a:latin typeface="Cambria" panose="02040503050406030204" pitchFamily="18" charset="0"/>
              <a:ea typeface="Calibri" panose="020F0502020204030204" pitchFamily="34" charset="0"/>
              <a:cs typeface="Calibri" panose="020F0502020204030204" pitchFamily="34" charset="0"/>
            </a:endParaRPr>
          </a:p>
        </p:txBody>
      </p:sp>
      <p:sp>
        <p:nvSpPr>
          <p:cNvPr id="7" name="Cuadro de texto 2"/>
          <p:cNvSpPr txBox="1">
            <a:spLocks noChangeArrowheads="1"/>
          </p:cNvSpPr>
          <p:nvPr/>
        </p:nvSpPr>
        <p:spPr bwMode="auto">
          <a:xfrm>
            <a:off x="5834129" y="5953481"/>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77830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89" y="429051"/>
            <a:ext cx="828675" cy="731520"/>
          </a:xfrm>
          <a:prstGeom prst="rect">
            <a:avLst/>
          </a:prstGeom>
          <a:noFill/>
          <a:ln>
            <a:noFill/>
          </a:ln>
        </p:spPr>
      </p:pic>
      <p:sp>
        <p:nvSpPr>
          <p:cNvPr id="3" name="Cuadro de texto 2"/>
          <p:cNvSpPr txBox="1">
            <a:spLocks noChangeArrowheads="1"/>
          </p:cNvSpPr>
          <p:nvPr/>
        </p:nvSpPr>
        <p:spPr bwMode="auto">
          <a:xfrm>
            <a:off x="1268010" y="534064"/>
            <a:ext cx="3779044" cy="521494"/>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nSpc>
                <a:spcPct val="107000"/>
              </a:lnSpc>
            </a:pPr>
            <a:r>
              <a:rPr lang="es-MX" sz="1500" dirty="0">
                <a:solidFill>
                  <a:srgbClr val="000000"/>
                </a:solidFill>
                <a:latin typeface="Calibri" panose="020F0502020204030204" pitchFamily="34" charset="0"/>
                <a:ea typeface="Calibri" panose="020F0502020204030204" pitchFamily="34" charset="0"/>
                <a:cs typeface="Calibri" panose="020F0502020204030204" pitchFamily="34" charset="0"/>
              </a:rPr>
              <a:t>Universidad Autónoma del Estado de México</a:t>
            </a:r>
            <a:endParaRPr lang="es-MX" sz="825"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s-MX" sz="1200" dirty="0">
                <a:solidFill>
                  <a:srgbClr val="000000"/>
                </a:solidFill>
                <a:latin typeface="Calibri" panose="020F0502020204030204" pitchFamily="34" charset="0"/>
                <a:ea typeface="Calibri" panose="020F0502020204030204" pitchFamily="34" charset="0"/>
                <a:cs typeface="Calibri" panose="020F0502020204030204" pitchFamily="34" charset="0"/>
              </a:rPr>
              <a:t>Centro Universitario UAEM Valle de Teotihuacán</a:t>
            </a:r>
            <a:endParaRPr lang="es-MX" sz="825"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Rectángulo 4"/>
          <p:cNvSpPr/>
          <p:nvPr/>
        </p:nvSpPr>
        <p:spPr>
          <a:xfrm>
            <a:off x="320889" y="1300325"/>
            <a:ext cx="8409160" cy="4922758"/>
          </a:xfrm>
          <a:prstGeom prst="rect">
            <a:avLst/>
          </a:prstGeom>
        </p:spPr>
        <p:txBody>
          <a:bodyPr wrap="square">
            <a:spAutoFit/>
          </a:bodyPr>
          <a:lstStyle/>
          <a:p>
            <a:pPr>
              <a:lnSpc>
                <a:spcPct val="107000"/>
              </a:lnSpc>
              <a:spcAft>
                <a:spcPts val="600"/>
              </a:spcAft>
            </a:pPr>
            <a:r>
              <a:rPr lang="es-MX" sz="27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 </a:t>
            </a:r>
            <a:r>
              <a:rPr lang="es-MX" sz="2700"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Estructura </a:t>
            </a:r>
            <a:r>
              <a:rPr lang="es-MX" sz="27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de la unidad de </a:t>
            </a:r>
            <a:r>
              <a:rPr lang="es-MX" sz="2700" b="1" dirty="0" smtClean="0">
                <a:solidFill>
                  <a:srgbClr val="000000"/>
                </a:solidFill>
                <a:latin typeface="Cambria" panose="02040503050406030204" pitchFamily="18" charset="0"/>
                <a:ea typeface="Arial Unicode MS" panose="020B0604020202020204" pitchFamily="34" charset="-128"/>
                <a:cs typeface="Arial" panose="020B0604020202020204" pitchFamily="34" charset="0"/>
              </a:rPr>
              <a:t>aprendizaje</a:t>
            </a:r>
            <a:endParaRPr lang="es-MX" dirty="0">
              <a:solidFill>
                <a:srgbClr val="000000"/>
              </a:solidFill>
              <a:latin typeface="Cambria" panose="02040503050406030204" pitchFamily="18" charset="0"/>
              <a:ea typeface="Calibri" panose="020F0502020204030204" pitchFamily="34" charset="0"/>
              <a:cs typeface="Calibri" panose="020F0502020204030204" pitchFamily="34" charset="0"/>
            </a:endParaRPr>
          </a:p>
          <a:p>
            <a:endParaRPr lang="es-MX" sz="2800" dirty="0" smtClean="0"/>
          </a:p>
          <a:p>
            <a:r>
              <a:rPr lang="es-MX" sz="2800" b="1" dirty="0" smtClean="0"/>
              <a:t>Nivel de enlace</a:t>
            </a:r>
          </a:p>
          <a:p>
            <a:r>
              <a:rPr lang="es-MX" sz="2800" dirty="0" smtClean="0"/>
              <a:t>I. Introducción</a:t>
            </a:r>
          </a:p>
          <a:p>
            <a:endParaRPr lang="es-MX" sz="2800" dirty="0" smtClean="0"/>
          </a:p>
          <a:p>
            <a:r>
              <a:rPr lang="es-MX" sz="2800" b="1" dirty="0" smtClean="0"/>
              <a:t>Nivel </a:t>
            </a:r>
            <a:r>
              <a:rPr lang="es-MX" sz="2800" b="1" dirty="0"/>
              <a:t>d</a:t>
            </a:r>
            <a:r>
              <a:rPr lang="es-MX" sz="2800" b="1" dirty="0" smtClean="0"/>
              <a:t>e acercamiento</a:t>
            </a:r>
          </a:p>
          <a:p>
            <a:r>
              <a:rPr lang="es-MX" sz="2800" dirty="0" smtClean="0"/>
              <a:t>II. Sociedad y profesión</a:t>
            </a:r>
          </a:p>
          <a:p>
            <a:r>
              <a:rPr lang="es-MX" sz="2800" dirty="0" smtClean="0"/>
              <a:t>III. Ética </a:t>
            </a:r>
            <a:r>
              <a:rPr lang="es-MX" sz="2800" dirty="0"/>
              <a:t>y</a:t>
            </a:r>
            <a:r>
              <a:rPr lang="es-MX" sz="2800" dirty="0" smtClean="0"/>
              <a:t> profesión</a:t>
            </a:r>
          </a:p>
          <a:p>
            <a:endParaRPr lang="es-MX" sz="2800" dirty="0" smtClean="0"/>
          </a:p>
          <a:p>
            <a:r>
              <a:rPr lang="es-MX" sz="2800" b="1" dirty="0" smtClean="0"/>
              <a:t>Nivel situado</a:t>
            </a:r>
          </a:p>
          <a:p>
            <a:r>
              <a:rPr lang="es-MX" sz="2800" dirty="0" smtClean="0"/>
              <a:t>IV. Profesión y </a:t>
            </a:r>
            <a:r>
              <a:rPr lang="es-MX" sz="2800" dirty="0"/>
              <a:t>a</a:t>
            </a:r>
            <a:r>
              <a:rPr lang="es-MX" sz="2800" dirty="0" smtClean="0"/>
              <a:t>ccionar </a:t>
            </a:r>
            <a:r>
              <a:rPr lang="es-MX" sz="2800" dirty="0"/>
              <a:t>é</a:t>
            </a:r>
            <a:r>
              <a:rPr lang="es-MX" sz="2800" dirty="0" smtClean="0"/>
              <a:t>tico.</a:t>
            </a:r>
            <a:endParaRPr lang="es-MX" sz="2800" dirty="0"/>
          </a:p>
        </p:txBody>
      </p:sp>
      <p:sp>
        <p:nvSpPr>
          <p:cNvPr id="6" name="Cuadro de texto 2"/>
          <p:cNvSpPr txBox="1">
            <a:spLocks noChangeArrowheads="1"/>
          </p:cNvSpPr>
          <p:nvPr/>
        </p:nvSpPr>
        <p:spPr bwMode="auto">
          <a:xfrm>
            <a:off x="6156101" y="6178791"/>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86283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695460" y="1948899"/>
            <a:ext cx="7997780" cy="3333220"/>
          </a:xfrm>
          <a:prstGeom prst="rect">
            <a:avLst/>
          </a:prstGeom>
        </p:spPr>
        <p:txBody>
          <a:bodyPr wrap="square">
            <a:spAutoFit/>
          </a:bodyPr>
          <a:lstStyle/>
          <a:p>
            <a:pPr>
              <a:lnSpc>
                <a:spcPct val="107000"/>
              </a:lnSpc>
              <a:spcAft>
                <a:spcPts val="323"/>
              </a:spcAft>
            </a:pPr>
            <a:r>
              <a:rPr lang="es-MX" sz="3200" b="1" dirty="0">
                <a:solidFill>
                  <a:srgbClr val="000000"/>
                </a:solidFill>
                <a:ea typeface="Arial Unicode MS" panose="020B0604020202020204" pitchFamily="34" charset="-128"/>
                <a:cs typeface="Arial" panose="020B0604020202020204" pitchFamily="34" charset="0"/>
              </a:rPr>
              <a:t>Unidad </a:t>
            </a:r>
            <a:r>
              <a:rPr lang="es-MX" sz="3200" b="1" dirty="0" smtClean="0">
                <a:solidFill>
                  <a:srgbClr val="000000"/>
                </a:solidFill>
                <a:ea typeface="Arial Unicode MS" panose="020B0604020202020204" pitchFamily="34" charset="-128"/>
                <a:cs typeface="Arial" panose="020B0604020202020204" pitchFamily="34" charset="0"/>
              </a:rPr>
              <a:t>I DESARROLLO ÉTICO DEL SER</a:t>
            </a:r>
            <a:endParaRPr lang="es-MX" sz="3200" b="1" dirty="0">
              <a:solidFill>
                <a:srgbClr val="000000"/>
              </a:solidFill>
              <a:ea typeface="Calibri" panose="020F0502020204030204" pitchFamily="34" charset="0"/>
              <a:cs typeface="Calibri" panose="020F0502020204030204" pitchFamily="34" charset="0"/>
            </a:endParaRPr>
          </a:p>
          <a:p>
            <a:r>
              <a:rPr lang="es-MX" sz="2400" dirty="0" smtClean="0"/>
              <a:t>1.1</a:t>
            </a:r>
            <a:r>
              <a:rPr lang="es-MX" sz="2400" dirty="0"/>
              <a:t>. </a:t>
            </a:r>
            <a:r>
              <a:rPr lang="es-MX" sz="2400" dirty="0" smtClean="0"/>
              <a:t>Desarrollo personal, actitudes, valores y toma de        decisiones.</a:t>
            </a:r>
            <a:endParaRPr lang="es-MX" sz="2400" dirty="0"/>
          </a:p>
          <a:p>
            <a:r>
              <a:rPr lang="es-MX" sz="2400" dirty="0"/>
              <a:t>1.2. </a:t>
            </a:r>
            <a:r>
              <a:rPr lang="es-MX" sz="2400" dirty="0" smtClean="0"/>
              <a:t>Diferencia entre moral y ética en el desarrollo humano.</a:t>
            </a:r>
            <a:endParaRPr lang="es-MX" sz="2400" dirty="0"/>
          </a:p>
          <a:p>
            <a:r>
              <a:rPr lang="es-MX" sz="2400" dirty="0"/>
              <a:t>1.3. </a:t>
            </a:r>
            <a:r>
              <a:rPr lang="es-MX" sz="2400" dirty="0" smtClean="0"/>
              <a:t>Conciencia ética y sus dimensiones.</a:t>
            </a:r>
          </a:p>
          <a:p>
            <a:r>
              <a:rPr lang="es-MX" sz="2400" dirty="0" smtClean="0"/>
              <a:t>1.4. Proyecto de vida y su profesión.</a:t>
            </a:r>
            <a:endParaRPr lang="es-MX" sz="2400" dirty="0"/>
          </a:p>
          <a:p>
            <a:pPr>
              <a:lnSpc>
                <a:spcPct val="107000"/>
              </a:lnSpc>
              <a:spcAft>
                <a:spcPts val="323"/>
              </a:spcAft>
            </a:pPr>
            <a:r>
              <a:rPr lang="es-MX" sz="2400" dirty="0" smtClean="0">
                <a:solidFill>
                  <a:srgbClr val="000000"/>
                </a:solidFill>
                <a:ea typeface="Calibri" panose="020F0502020204030204" pitchFamily="34" charset="0"/>
                <a:cs typeface="Calibri" panose="020F0502020204030204" pitchFamily="34" charset="0"/>
              </a:rPr>
              <a:t>Conclusiones </a:t>
            </a:r>
          </a:p>
          <a:p>
            <a:pPr>
              <a:lnSpc>
                <a:spcPct val="107000"/>
              </a:lnSpc>
              <a:spcAft>
                <a:spcPts val="323"/>
              </a:spcAft>
            </a:pPr>
            <a:r>
              <a:rPr lang="es-MX" sz="2400" dirty="0" smtClean="0">
                <a:solidFill>
                  <a:srgbClr val="000000"/>
                </a:solidFill>
                <a:ea typeface="Calibri" panose="020F0502020204030204" pitchFamily="34" charset="0"/>
                <a:cs typeface="Calibri" panose="020F0502020204030204" pitchFamily="34" charset="0"/>
              </a:rPr>
              <a:t>Bibliografía.</a:t>
            </a:r>
            <a:endParaRPr lang="es-MX" sz="2400" dirty="0">
              <a:solidFill>
                <a:srgbClr val="000000"/>
              </a:solidFill>
              <a:ea typeface="Calibri" panose="020F0502020204030204" pitchFamily="34" charset="0"/>
              <a:cs typeface="Calibri" panose="020F0502020204030204" pitchFamily="34" charset="0"/>
            </a:endParaRPr>
          </a:p>
        </p:txBody>
      </p:sp>
      <p:sp>
        <p:nvSpPr>
          <p:cNvPr id="7" name="Cuadro de texto 2"/>
          <p:cNvSpPr txBox="1">
            <a:spLocks noChangeArrowheads="1"/>
          </p:cNvSpPr>
          <p:nvPr/>
        </p:nvSpPr>
        <p:spPr bwMode="auto">
          <a:xfrm>
            <a:off x="3369973" y="420871"/>
            <a:ext cx="1532470" cy="521494"/>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just">
              <a:lnSpc>
                <a:spcPct val="150000"/>
              </a:lnSpc>
              <a:spcAft>
                <a:spcPts val="600"/>
              </a:spcAft>
            </a:pPr>
            <a:r>
              <a:rPr lang="es-MX" sz="2700" b="1" dirty="0"/>
              <a:t>Temario</a:t>
            </a:r>
          </a:p>
        </p:txBody>
      </p:sp>
      <p:sp>
        <p:nvSpPr>
          <p:cNvPr id="8" name="Cuadro de texto 2"/>
          <p:cNvSpPr txBox="1">
            <a:spLocks noChangeArrowheads="1"/>
          </p:cNvSpPr>
          <p:nvPr/>
        </p:nvSpPr>
        <p:spPr bwMode="auto">
          <a:xfrm>
            <a:off x="6400800" y="6164074"/>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5107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800183" y="1047378"/>
            <a:ext cx="7712752" cy="830997"/>
          </a:xfrm>
          <a:prstGeom prst="rect">
            <a:avLst/>
          </a:prstGeom>
        </p:spPr>
        <p:txBody>
          <a:bodyPr wrap="square">
            <a:spAutoFit/>
          </a:bodyPr>
          <a:lstStyle/>
          <a:p>
            <a:r>
              <a:rPr lang="es-MX" sz="2400" dirty="0" smtClean="0"/>
              <a:t>1.1</a:t>
            </a:r>
            <a:r>
              <a:rPr lang="es-MX" sz="2400" dirty="0"/>
              <a:t>. </a:t>
            </a:r>
            <a:r>
              <a:rPr lang="es-MX" sz="2400" dirty="0" smtClean="0"/>
              <a:t>Desarrollo personal, actitudes, valores y toma de        decisiones.</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ángulo 6"/>
          <p:cNvSpPr/>
          <p:nvPr/>
        </p:nvSpPr>
        <p:spPr>
          <a:xfrm>
            <a:off x="791497" y="2134838"/>
            <a:ext cx="4196820" cy="3785652"/>
          </a:xfrm>
          <a:prstGeom prst="rect">
            <a:avLst/>
          </a:prstGeom>
        </p:spPr>
        <p:txBody>
          <a:bodyPr wrap="square">
            <a:spAutoFit/>
          </a:bodyPr>
          <a:lstStyle/>
          <a:p>
            <a:r>
              <a:rPr lang="es-MX" sz="2400" dirty="0" smtClean="0"/>
              <a:t>La persona: </a:t>
            </a:r>
          </a:p>
          <a:p>
            <a:r>
              <a:rPr lang="es-MX" sz="2400" dirty="0" smtClean="0"/>
              <a:t>hace </a:t>
            </a:r>
            <a:r>
              <a:rPr lang="es-MX" sz="2400" dirty="0"/>
              <a:t>referencia a un </a:t>
            </a:r>
            <a:r>
              <a:rPr lang="es-MX" sz="2400" b="1" dirty="0">
                <a:solidFill>
                  <a:srgbClr val="FF0000"/>
                </a:solidFill>
              </a:rPr>
              <a:t>ser con poder de raciocinio que posee conciencia sobre sí mismo</a:t>
            </a:r>
            <a:r>
              <a:rPr lang="es-MX" sz="2400" dirty="0"/>
              <a:t> y que cuenta con su propia </a:t>
            </a:r>
            <a:r>
              <a:rPr lang="es-MX" sz="2400" b="1" dirty="0">
                <a:solidFill>
                  <a:srgbClr val="FF0000"/>
                </a:solidFill>
              </a:rPr>
              <a:t>identidad</a:t>
            </a:r>
            <a:r>
              <a:rPr lang="es-MX" sz="2400" dirty="0">
                <a:solidFill>
                  <a:srgbClr val="FF0000"/>
                </a:solidFill>
              </a:rPr>
              <a:t>. </a:t>
            </a:r>
            <a:r>
              <a:rPr lang="es-MX" sz="2400" dirty="0" smtClean="0"/>
              <a:t>Aristóteles lo define como animal racional tomando en cuenta el género y la característica superior propia.</a:t>
            </a:r>
          </a:p>
          <a:p>
            <a:r>
              <a:rPr lang="es-MX" sz="2400" dirty="0" smtClean="0"/>
              <a:t>(</a:t>
            </a:r>
            <a:r>
              <a:rPr lang="es-MX" sz="2400" dirty="0" err="1" smtClean="0"/>
              <a:t>Berumen</a:t>
            </a:r>
            <a:r>
              <a:rPr lang="es-MX" sz="2400" dirty="0" smtClean="0"/>
              <a:t>, 2005).</a:t>
            </a:r>
            <a:endParaRPr lang="es-MX" sz="2400" dirty="0"/>
          </a:p>
        </p:txBody>
      </p:sp>
      <p:pic>
        <p:nvPicPr>
          <p:cNvPr id="1026" name="Picture 2" descr="Resultado de imagen para perso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8318" y="2599317"/>
            <a:ext cx="3666286" cy="2284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048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800183" y="1047378"/>
            <a:ext cx="7712752" cy="830997"/>
          </a:xfrm>
          <a:prstGeom prst="rect">
            <a:avLst/>
          </a:prstGeom>
        </p:spPr>
        <p:txBody>
          <a:bodyPr wrap="square">
            <a:spAutoFit/>
          </a:bodyPr>
          <a:lstStyle/>
          <a:p>
            <a:r>
              <a:rPr lang="es-MX" sz="2400" dirty="0" smtClean="0"/>
              <a:t>1.1</a:t>
            </a:r>
            <a:r>
              <a:rPr lang="es-MX" sz="2400" dirty="0"/>
              <a:t>. </a:t>
            </a:r>
            <a:r>
              <a:rPr lang="es-MX" sz="2400" dirty="0" smtClean="0"/>
              <a:t>Desarrollo personal, actitudes, valores y toma de        decisiones.</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ángulo 6"/>
          <p:cNvSpPr/>
          <p:nvPr/>
        </p:nvSpPr>
        <p:spPr>
          <a:xfrm>
            <a:off x="791497" y="2217887"/>
            <a:ext cx="4196820" cy="3046988"/>
          </a:xfrm>
          <a:prstGeom prst="rect">
            <a:avLst/>
          </a:prstGeom>
        </p:spPr>
        <p:txBody>
          <a:bodyPr wrap="square">
            <a:spAutoFit/>
          </a:bodyPr>
          <a:lstStyle/>
          <a:p>
            <a:r>
              <a:rPr lang="es-MX" sz="2400" b="1" dirty="0" smtClean="0"/>
              <a:t>Desarrollo personal:</a:t>
            </a:r>
          </a:p>
          <a:p>
            <a:r>
              <a:rPr lang="es-MX" sz="2400" dirty="0" smtClean="0"/>
              <a:t>Son las actividades que </a:t>
            </a:r>
            <a:r>
              <a:rPr lang="es-MX" sz="2400" b="1" dirty="0" smtClean="0">
                <a:solidFill>
                  <a:srgbClr val="FF0000"/>
                </a:solidFill>
              </a:rPr>
              <a:t>mejoran </a:t>
            </a:r>
            <a:r>
              <a:rPr lang="es-MX" sz="2400" b="1" dirty="0">
                <a:solidFill>
                  <a:srgbClr val="FF0000"/>
                </a:solidFill>
              </a:rPr>
              <a:t>la conciencia y la identidad</a:t>
            </a:r>
            <a:r>
              <a:rPr lang="es-MX" sz="2400" dirty="0"/>
              <a:t>, impulsan el desarrollo de las habilidades </a:t>
            </a:r>
            <a:r>
              <a:rPr lang="es-MX" sz="2400" dirty="0" smtClean="0"/>
              <a:t>personales, </a:t>
            </a:r>
            <a:r>
              <a:rPr lang="es-MX" sz="2400" b="1" dirty="0" smtClean="0">
                <a:solidFill>
                  <a:srgbClr val="FF0000"/>
                </a:solidFill>
              </a:rPr>
              <a:t>mejoran </a:t>
            </a:r>
            <a:r>
              <a:rPr lang="es-MX" sz="2400" b="1" dirty="0">
                <a:solidFill>
                  <a:srgbClr val="FF0000"/>
                </a:solidFill>
              </a:rPr>
              <a:t>la calidad de vida,</a:t>
            </a:r>
            <a:r>
              <a:rPr lang="es-MX" sz="2400" dirty="0"/>
              <a:t> y contribuyen a la realización de sueños y aspiraciones</a:t>
            </a:r>
            <a:r>
              <a:rPr lang="es-MX" sz="2400" dirty="0" smtClean="0"/>
              <a:t>.</a:t>
            </a:r>
          </a:p>
        </p:txBody>
      </p:sp>
      <p:pic>
        <p:nvPicPr>
          <p:cNvPr id="2050" name="Picture 2" descr="Resultado de imagen para desarrollo perso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2578" y="2795460"/>
            <a:ext cx="3502025" cy="2315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744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160" y="315858"/>
            <a:ext cx="828675" cy="731520"/>
          </a:xfrm>
          <a:prstGeom prst="rect">
            <a:avLst/>
          </a:prstGeom>
          <a:noFill/>
          <a:ln>
            <a:noFill/>
          </a:ln>
        </p:spPr>
      </p:pic>
      <p:sp>
        <p:nvSpPr>
          <p:cNvPr id="5" name="Rectángulo 4"/>
          <p:cNvSpPr/>
          <p:nvPr/>
        </p:nvSpPr>
        <p:spPr>
          <a:xfrm>
            <a:off x="800183" y="1047378"/>
            <a:ext cx="7712752" cy="830997"/>
          </a:xfrm>
          <a:prstGeom prst="rect">
            <a:avLst/>
          </a:prstGeom>
        </p:spPr>
        <p:txBody>
          <a:bodyPr wrap="square">
            <a:spAutoFit/>
          </a:bodyPr>
          <a:lstStyle/>
          <a:p>
            <a:r>
              <a:rPr lang="es-MX" sz="2400" dirty="0" smtClean="0"/>
              <a:t>1.1</a:t>
            </a:r>
            <a:r>
              <a:rPr lang="es-MX" sz="2400" dirty="0"/>
              <a:t>. </a:t>
            </a:r>
            <a:r>
              <a:rPr lang="es-MX" sz="2400" dirty="0" smtClean="0"/>
              <a:t>Desarrollo personal, actitudes, valores y toma de        decisiones.</a:t>
            </a:r>
            <a:endParaRPr lang="es-MX" sz="2400" dirty="0"/>
          </a:p>
        </p:txBody>
      </p:sp>
      <p:sp>
        <p:nvSpPr>
          <p:cNvPr id="6" name="Cuadro de texto 2"/>
          <p:cNvSpPr txBox="1">
            <a:spLocks noChangeArrowheads="1"/>
          </p:cNvSpPr>
          <p:nvPr/>
        </p:nvSpPr>
        <p:spPr bwMode="auto">
          <a:xfrm>
            <a:off x="6400800" y="6176953"/>
            <a:ext cx="2397163" cy="368092"/>
          </a:xfrm>
          <a:prstGeom prst="rect">
            <a:avLst/>
          </a:prstGeom>
          <a:solidFill>
            <a:srgbClr val="FFFFFF"/>
          </a:solidFill>
          <a:ln w="9525">
            <a:solidFill>
              <a:schemeClr val="bg1"/>
            </a:solidFill>
            <a:miter lim="800000"/>
            <a:headEnd/>
            <a:tailEnd/>
          </a:ln>
        </p:spPr>
        <p:txBody>
          <a:bodyPr rot="0" vert="horz" wrap="square" lIns="68580" tIns="34290" rIns="68580" bIns="34290" anchor="t" anchorCtr="0">
            <a:noAutofit/>
          </a:bodyPr>
          <a:lstStyle/>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Turismo</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pPr>
            <a:r>
              <a:rPr lang="es-MX" sz="1200" b="1" i="1" dirty="0" smtClean="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Proyección Ética y Profesional</a:t>
            </a:r>
            <a:endParaRPr lang="es-MX" sz="12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ángulo 6"/>
          <p:cNvSpPr/>
          <p:nvPr/>
        </p:nvSpPr>
        <p:spPr>
          <a:xfrm>
            <a:off x="791497" y="2217887"/>
            <a:ext cx="4196820" cy="2677656"/>
          </a:xfrm>
          <a:prstGeom prst="rect">
            <a:avLst/>
          </a:prstGeom>
        </p:spPr>
        <p:txBody>
          <a:bodyPr wrap="square">
            <a:spAutoFit/>
          </a:bodyPr>
          <a:lstStyle/>
          <a:p>
            <a:r>
              <a:rPr lang="es-MX" sz="2400" b="1" dirty="0" smtClean="0"/>
              <a:t>Actitudes:</a:t>
            </a:r>
          </a:p>
          <a:p>
            <a:r>
              <a:rPr lang="es-MX" sz="2400" dirty="0" smtClean="0"/>
              <a:t>Es el efecto del conjunto de </a:t>
            </a:r>
            <a:r>
              <a:rPr lang="es-MX" sz="2400" b="1" dirty="0" smtClean="0">
                <a:solidFill>
                  <a:srgbClr val="FF0000"/>
                </a:solidFill>
              </a:rPr>
              <a:t>creencias </a:t>
            </a:r>
            <a:r>
              <a:rPr lang="es-MX" sz="2400" dirty="0" smtClean="0"/>
              <a:t>y</a:t>
            </a:r>
            <a:r>
              <a:rPr lang="es-MX" sz="2400" b="1" dirty="0" smtClean="0">
                <a:solidFill>
                  <a:srgbClr val="FF0000"/>
                </a:solidFill>
              </a:rPr>
              <a:t> valores</a:t>
            </a:r>
            <a:r>
              <a:rPr lang="es-MX" sz="2400" dirty="0" smtClean="0"/>
              <a:t>, estables a lo largo del tiempo en la disposición o tendencia a actuar de tal manera o cometer algún tipo de acción.</a:t>
            </a:r>
          </a:p>
        </p:txBody>
      </p:sp>
      <p:pic>
        <p:nvPicPr>
          <p:cNvPr id="3074" name="Picture 2" descr="Resultado de imagen para actitud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6437" y="2859108"/>
            <a:ext cx="3521526" cy="2062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211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1054</TotalTime>
  <Words>1284</Words>
  <Application>Microsoft Office PowerPoint</Application>
  <PresentationFormat>Presentación en pantalla (4:3)</PresentationFormat>
  <Paragraphs>222</Paragraphs>
  <Slides>31</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31</vt:i4>
      </vt:variant>
    </vt:vector>
  </HeadingPairs>
  <TitlesOfParts>
    <vt:vector size="37" baseType="lpstr">
      <vt:lpstr>Arial Unicode MS</vt:lpstr>
      <vt:lpstr>Arial</vt:lpstr>
      <vt:lpstr>Calibri</vt:lpstr>
      <vt:lpstr>Calibri Light</vt:lpstr>
      <vt:lpstr>Cambria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1.2 Diferencia entre moral, ética en el desarrollo humano</vt:lpstr>
      <vt:lpstr>1.2 Diferencia entre moral, ética en el desarrollo humano</vt:lpstr>
      <vt:lpstr>Concepto de moral</vt:lpstr>
      <vt:lpstr>1.2 Diferencia entre moral, ética en el desarrollo humano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Referencias bibliográficas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Usuario</cp:lastModifiedBy>
  <cp:revision>158</cp:revision>
  <dcterms:created xsi:type="dcterms:W3CDTF">2017-11-13T16:04:50Z</dcterms:created>
  <dcterms:modified xsi:type="dcterms:W3CDTF">2018-09-29T02:49:16Z</dcterms:modified>
</cp:coreProperties>
</file>