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35"/>
  </p:notesMasterIdLst>
  <p:sldIdLst>
    <p:sldId id="282" r:id="rId2"/>
    <p:sldId id="303" r:id="rId3"/>
    <p:sldId id="305" r:id="rId4"/>
    <p:sldId id="306" r:id="rId5"/>
    <p:sldId id="257" r:id="rId6"/>
    <p:sldId id="304" r:id="rId7"/>
    <p:sldId id="292" r:id="rId8"/>
    <p:sldId id="259" r:id="rId9"/>
    <p:sldId id="296" r:id="rId10"/>
    <p:sldId id="260" r:id="rId11"/>
    <p:sldId id="297" r:id="rId12"/>
    <p:sldId id="307" r:id="rId13"/>
    <p:sldId id="262" r:id="rId14"/>
    <p:sldId id="295" r:id="rId15"/>
    <p:sldId id="287" r:id="rId16"/>
    <p:sldId id="298" r:id="rId17"/>
    <p:sldId id="263" r:id="rId18"/>
    <p:sldId id="294" r:id="rId19"/>
    <p:sldId id="290" r:id="rId20"/>
    <p:sldId id="266" r:id="rId21"/>
    <p:sldId id="299" r:id="rId22"/>
    <p:sldId id="270" r:id="rId23"/>
    <p:sldId id="269" r:id="rId24"/>
    <p:sldId id="272" r:id="rId25"/>
    <p:sldId id="278" r:id="rId26"/>
    <p:sldId id="281" r:id="rId27"/>
    <p:sldId id="280" r:id="rId28"/>
    <p:sldId id="308" r:id="rId29"/>
    <p:sldId id="309" r:id="rId30"/>
    <p:sldId id="310" r:id="rId31"/>
    <p:sldId id="311" r:id="rId32"/>
    <p:sldId id="315" r:id="rId33"/>
    <p:sldId id="314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75" autoAdjust="0"/>
  </p:normalViewPr>
  <p:slideViewPr>
    <p:cSldViewPr snapToGrid="0">
      <p:cViewPr varScale="1">
        <p:scale>
          <a:sx n="86" d="100"/>
          <a:sy n="86" d="100"/>
        </p:scale>
        <p:origin x="-28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73D2A-A83C-4025-A63D-48AEFEE749D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8DD86-31DE-483D-B966-A16FC6D6D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4845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E8607-4C2D-43AB-AB9D-51DAD43BFDC6}" type="slidenum">
              <a:rPr lang="es-MX" smtClean="0"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76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8DD86-31DE-483D-B966-A16FC6D6DC8B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170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1412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315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66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9820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7398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32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0965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788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62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814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382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5073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263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43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03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43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52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44612-D1C0-472C-9E90-99BF6D49C7B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11A87-CF05-462A-A117-7096BF3CBC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90340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hyperlink" Target="http://images.googlee.com/imgres?imgurl=http://www.psikeba.com.ar/articulos/Psikeba_Depresion_A_V_Rocca.jpg&amp;imgrefurl=http://www.psikeba.com.ar/articulos/RAdepresion.htm&amp;h=198&amp;w=291&amp;sz=12&amp;hl=es&amp;start=14&amp;um=1&amp;tbnid=xffc4fujVWm23M:&amp;tbnh=78&amp;tbnw=115&amp;prev=/images?q%3Ddepresi%C3%B2n%26svnum%3D10%26um%3D1%26hl%3Des%26lr%3D%26sa%3DG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images.googlee.com/imgres?imgurl=http://www.elrivalinterior.com/actitiud2/Angustia-Escenica/image034.jpg&amp;imgrefurl=http://www.elrivalinterior.com/&amp;h=488&amp;w=387&amp;sz=43&amp;hl=es&amp;start=20&amp;um=1&amp;tbnid=BNiH0OwkCDRmGM:&amp;tbnh=130&amp;tbnw=103&amp;prev=/images?q%3Dangustia%26svnum%3D10%26um%3D1%26hl%3Des%26lr%3D%26sa%3DG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images.googlee.com/imgres?imgurl=http://personal.telefonica.terra.es/web/quinozoncu/paisajedeunsetimientodeculpa.jpg&amp;imgrefurl=http://www.quinozoncu.com/galeria_i.htm&amp;h=462&amp;w=650&amp;sz=59&amp;hl=es&amp;start=2&amp;um=1&amp;tbnid=-7FJIeBMhUXWmM:&amp;tbnh=97&amp;tbnw=137&amp;prev=/images?q%3Dsentimiento%2Bde%2Bculpa%2B%26svnum%3D10%26um%3D1%26hl%3Des%26lr%3D%26sa%3DG" TargetMode="External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e.com/imgres?imgurl=http://www.valladolidwebmusical.org/bandascyl/entertaiment/enterteiment_port.jpg&amp;imgrefurl=http://www.valladolidwebmusical.org/bandascyl/entertaiment/index.htm&amp;h=900&amp;w=900&amp;sz=411&amp;hl=es&amp;start=4&amp;tbnid=y-8tZN3EfI9GwM:&amp;tbnh=146&amp;tbnw=146&amp;prev=/images?q%3Dpersona%26gbv%3D2%26svnum%3D10%26hl%3Des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369595" y="843139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   UNIVERSIDAD AUTÓNOMA DEL ESTADO DE MÉXICO</a:t>
            </a:r>
          </a:p>
          <a:p>
            <a:pPr algn="ctr"/>
            <a:r>
              <a:rPr lang="es-MX" sz="2400" b="1" dirty="0" smtClean="0"/>
              <a:t>      FACULTAD DE ENFERMERÍA Y OBSTETRICIA</a:t>
            </a:r>
            <a:endParaRPr lang="es-MX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7099475" y="5509530"/>
            <a:ext cx="49899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/>
              <a:t> Tipos </a:t>
            </a:r>
            <a:r>
              <a:rPr lang="es-MX" sz="4000" b="1" dirty="0"/>
              <a:t>de </a:t>
            </a:r>
            <a:r>
              <a:rPr lang="es-MX" sz="4000" b="1" dirty="0" smtClean="0"/>
              <a:t>pérdidas</a:t>
            </a:r>
            <a:endParaRPr lang="es-MX" sz="4000" b="1" dirty="0"/>
          </a:p>
        </p:txBody>
      </p:sp>
      <p:sp>
        <p:nvSpPr>
          <p:cNvPr id="4" name="Rectángulo 3"/>
          <p:cNvSpPr/>
          <p:nvPr/>
        </p:nvSpPr>
        <p:spPr>
          <a:xfrm>
            <a:off x="390606" y="2328224"/>
            <a:ext cx="5011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/>
              <a:t>Tanatología y pérdidas</a:t>
            </a:r>
            <a:endParaRPr lang="es-MX" sz="3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40" y="621550"/>
            <a:ext cx="1225402" cy="127417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8647" y="749577"/>
            <a:ext cx="1310754" cy="101812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8557" y="3249476"/>
            <a:ext cx="2784764" cy="278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831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44836" y="5026706"/>
            <a:ext cx="6539346" cy="13740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 smtClean="0"/>
              <a:t>Todos tenemos que pasar por </a:t>
            </a:r>
            <a:r>
              <a:rPr lang="es-MX" sz="4000" b="1" dirty="0" smtClean="0"/>
              <a:t>experiencias difíciles.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19054" y="817418"/>
            <a:ext cx="42655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6000" dirty="0" smtClean="0"/>
              <a:t>PÉRDIDAS</a:t>
            </a:r>
            <a:r>
              <a:rPr lang="es-MX" sz="3600" dirty="0" smtClean="0"/>
              <a:t> </a:t>
            </a:r>
            <a:endParaRPr lang="es-MX" sz="3600" dirty="0"/>
          </a:p>
        </p:txBody>
      </p:sp>
      <p:sp>
        <p:nvSpPr>
          <p:cNvPr id="2" name="Rectángulo 1"/>
          <p:cNvSpPr/>
          <p:nvPr/>
        </p:nvSpPr>
        <p:spPr>
          <a:xfrm>
            <a:off x="417698" y="2302225"/>
            <a:ext cx="523412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000" dirty="0"/>
              <a:t>E</a:t>
            </a:r>
            <a:r>
              <a:rPr lang="es-MX" sz="4000" b="1" dirty="0"/>
              <a:t>vento inevitable </a:t>
            </a:r>
            <a:endParaRPr lang="es-MX" sz="4000" b="1" dirty="0" smtClean="0"/>
          </a:p>
          <a:p>
            <a:pPr algn="ctr"/>
            <a:r>
              <a:rPr lang="es-MX" sz="4000" dirty="0" smtClean="0"/>
              <a:t>en </a:t>
            </a:r>
            <a:r>
              <a:rPr lang="es-MX" sz="4000" dirty="0"/>
              <a:t>la vida </a:t>
            </a:r>
            <a:endParaRPr lang="es-MX" sz="4000" dirty="0" smtClean="0"/>
          </a:p>
          <a:p>
            <a:pPr algn="ctr"/>
            <a:r>
              <a:rPr lang="es-MX" sz="4000" dirty="0" smtClean="0"/>
              <a:t>de </a:t>
            </a:r>
            <a:r>
              <a:rPr lang="es-MX" sz="4000" dirty="0"/>
              <a:t>los seres humanos.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592" y="2365108"/>
            <a:ext cx="2571750" cy="178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000" t="8185" r="4845" b="8807"/>
          <a:stretch/>
        </p:blipFill>
        <p:spPr>
          <a:xfrm>
            <a:off x="1787235" y="4813207"/>
            <a:ext cx="2216727" cy="1510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522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100" b="1" dirty="0"/>
              <a:t>la vida es un constante fluir de experiencias, emociones y necesidades a las </a:t>
            </a:r>
            <a:r>
              <a:rPr lang="es-MX" sz="3100" b="1" dirty="0" smtClean="0"/>
              <a:t>cuales hay que ir </a:t>
            </a:r>
            <a:r>
              <a:rPr lang="es-MX" sz="3100" b="1" dirty="0"/>
              <a:t>adaptándonos</a:t>
            </a:r>
            <a:r>
              <a:rPr lang="es-MX" dirty="0"/>
              <a:t>.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40257" y="4001081"/>
            <a:ext cx="7165231" cy="1851079"/>
          </a:xfr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/>
              <a:t>La vida está marcada por pérdidas, </a:t>
            </a:r>
            <a:endParaRPr lang="es-MX" sz="3200" dirty="0" smtClean="0"/>
          </a:p>
          <a:p>
            <a:pPr marL="0" indent="0" algn="ctr">
              <a:buNone/>
            </a:pPr>
            <a:r>
              <a:rPr lang="es-MX" sz="3200" dirty="0" smtClean="0"/>
              <a:t>lo </a:t>
            </a:r>
            <a:r>
              <a:rPr lang="es-MX" sz="3200" dirty="0"/>
              <a:t>que fue, ya lo tuve </a:t>
            </a:r>
            <a:r>
              <a:rPr lang="es-MX" sz="3200" dirty="0" smtClean="0"/>
              <a:t>y </a:t>
            </a:r>
            <a:r>
              <a:rPr lang="es-MX" sz="3200" dirty="0"/>
              <a:t>es lo que </a:t>
            </a:r>
            <a:r>
              <a:rPr lang="es-MX" sz="3200" dirty="0" smtClean="0"/>
              <a:t>determina lo </a:t>
            </a:r>
            <a:r>
              <a:rPr lang="es-MX" sz="3200" dirty="0"/>
              <a:t>que soy </a:t>
            </a:r>
            <a:r>
              <a:rPr lang="es-MX" sz="3200" dirty="0" smtClean="0"/>
              <a:t>ahora.</a:t>
            </a:r>
            <a:endParaRPr lang="es-MX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9423">
            <a:off x="492761" y="2727198"/>
            <a:ext cx="3452876" cy="2219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829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 </a:t>
            </a:r>
            <a:r>
              <a:rPr lang="es-MX" dirty="0" err="1" smtClean="0"/>
              <a:t>Conor</a:t>
            </a:r>
            <a:r>
              <a:rPr lang="es-MX" dirty="0" smtClean="0"/>
              <a:t>, Nancy. </a:t>
            </a:r>
            <a:r>
              <a:rPr lang="es-MX" dirty="0"/>
              <a:t>(2007</a:t>
            </a:r>
            <a:r>
              <a:rPr lang="es-MX" dirty="0" smtClean="0"/>
              <a:t>). </a:t>
            </a:r>
            <a:r>
              <a:rPr lang="es-MX" i="1" dirty="0" smtClean="0"/>
              <a:t>Déjalos </a:t>
            </a:r>
            <a:r>
              <a:rPr lang="es-MX" i="1" dirty="0"/>
              <a:t>Ir Con </a:t>
            </a:r>
            <a:r>
              <a:rPr lang="es-MX" i="1" dirty="0" smtClean="0"/>
              <a:t>Amor.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95121" y="2572131"/>
            <a:ext cx="5510167" cy="3599316"/>
          </a:xfrm>
        </p:spPr>
        <p:txBody>
          <a:bodyPr/>
          <a:lstStyle/>
          <a:p>
            <a:endParaRPr lang="es-MX" dirty="0"/>
          </a:p>
          <a:p>
            <a:pPr marL="0" indent="0" algn="ctr">
              <a:buNone/>
            </a:pPr>
            <a:r>
              <a:rPr lang="es-MX" sz="3600" dirty="0" smtClean="0"/>
              <a:t>la </a:t>
            </a:r>
            <a:r>
              <a:rPr lang="es-MX" sz="3600" dirty="0"/>
              <a:t>muerte y la separación son dos de las pérdidas más importantes que pueda experimentar una </a:t>
            </a:r>
            <a:r>
              <a:rPr lang="es-MX" sz="3600" dirty="0" smtClean="0"/>
              <a:t>persona.</a:t>
            </a:r>
            <a:endParaRPr lang="es-MX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2" r="18778"/>
          <a:stretch/>
        </p:blipFill>
        <p:spPr bwMode="auto">
          <a:xfrm>
            <a:off x="1207008" y="2572131"/>
            <a:ext cx="2203704" cy="352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59"/>
          <a:stretch/>
        </p:blipFill>
        <p:spPr bwMode="auto">
          <a:xfrm>
            <a:off x="10405873" y="585216"/>
            <a:ext cx="1786128" cy="139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8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374" y="613204"/>
            <a:ext cx="5784978" cy="1289302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Ejemplos de pérdidas: </a:t>
            </a:r>
            <a:endParaRPr lang="es-MX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1248" y="2383614"/>
            <a:ext cx="5212080" cy="37977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/>
              <a:t>C</a:t>
            </a:r>
            <a:r>
              <a:rPr lang="es-MX" sz="2800" dirty="0" smtClean="0"/>
              <a:t>ambio de escuela</a:t>
            </a:r>
          </a:p>
          <a:p>
            <a:pPr marL="0" indent="0" algn="ctr">
              <a:buNone/>
            </a:pPr>
            <a:r>
              <a:rPr lang="es-MX" sz="2800" dirty="0" smtClean="0"/>
              <a:t>Separación de los padres</a:t>
            </a:r>
          </a:p>
          <a:p>
            <a:pPr marL="0" indent="0" algn="ctr">
              <a:buNone/>
            </a:pPr>
            <a:r>
              <a:rPr lang="es-MX" sz="2800" dirty="0" smtClean="0"/>
              <a:t>Puesto de trabajo</a:t>
            </a:r>
          </a:p>
          <a:p>
            <a:pPr marL="0" indent="0" algn="ctr">
              <a:buNone/>
            </a:pPr>
            <a:r>
              <a:rPr lang="es-MX" sz="2800" dirty="0"/>
              <a:t>P</a:t>
            </a:r>
            <a:r>
              <a:rPr lang="es-MX" sz="2800" dirty="0" smtClean="0"/>
              <a:t>romoción laboral</a:t>
            </a:r>
          </a:p>
          <a:p>
            <a:pPr marL="0" indent="0" algn="ctr">
              <a:buNone/>
            </a:pPr>
            <a:r>
              <a:rPr lang="es-MX" sz="2800" dirty="0" smtClean="0"/>
              <a:t>Ser madre</a:t>
            </a:r>
          </a:p>
          <a:p>
            <a:pPr marL="0" indent="0" algn="ctr">
              <a:buNone/>
            </a:pPr>
            <a:r>
              <a:rPr lang="es-MX" sz="2800" dirty="0" smtClean="0"/>
              <a:t>Muerte de un ser querido</a:t>
            </a:r>
          </a:p>
          <a:p>
            <a:pPr marL="0" indent="0" algn="ctr">
              <a:buNone/>
            </a:pPr>
            <a:r>
              <a:rPr lang="es-MX" sz="2800" dirty="0" smtClean="0"/>
              <a:t>Nuevo domicilio</a:t>
            </a:r>
          </a:p>
        </p:txBody>
      </p:sp>
      <p:pic>
        <p:nvPicPr>
          <p:cNvPr id="4098" name="Picture 2" descr="Resultado de imagen para cambio de coleg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745" y="7937"/>
            <a:ext cx="5463255" cy="224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Resultado de imagen para jubil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jubilac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4" name="Picture 8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952" y="2220158"/>
            <a:ext cx="3054048" cy="231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esultado de imagen para abor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314" y="2251130"/>
            <a:ext cx="2550017" cy="228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esultado de imagen para enfermedad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512" y="4357407"/>
            <a:ext cx="5259164" cy="23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8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73494" y="650930"/>
            <a:ext cx="3886073" cy="1289302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Más ejemplos: </a:t>
            </a:r>
            <a:endParaRPr lang="es-MX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1264" y="2472935"/>
            <a:ext cx="6327648" cy="40673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700" dirty="0" smtClean="0"/>
              <a:t>Muerte de la mascota</a:t>
            </a:r>
          </a:p>
          <a:p>
            <a:pPr marL="0" indent="0" algn="ctr">
              <a:buNone/>
            </a:pPr>
            <a:r>
              <a:rPr lang="es-MX" sz="2700" dirty="0" smtClean="0"/>
              <a:t>Jubilación</a:t>
            </a:r>
          </a:p>
          <a:p>
            <a:pPr marL="0" indent="0" algn="ctr">
              <a:buNone/>
            </a:pPr>
            <a:r>
              <a:rPr lang="es-MX" sz="2700" dirty="0"/>
              <a:t>U</a:t>
            </a:r>
            <a:r>
              <a:rPr lang="es-MX" sz="2700" dirty="0" smtClean="0"/>
              <a:t>na mutilación</a:t>
            </a:r>
          </a:p>
          <a:p>
            <a:pPr marL="0" indent="0" algn="ctr">
              <a:buNone/>
            </a:pPr>
            <a:r>
              <a:rPr lang="es-MX" sz="2700" dirty="0" smtClean="0"/>
              <a:t>Aborto provocado o natural</a:t>
            </a:r>
          </a:p>
          <a:p>
            <a:pPr marL="0" indent="0" algn="ctr">
              <a:buNone/>
            </a:pPr>
            <a:r>
              <a:rPr lang="es-MX" sz="2700" dirty="0" smtClean="0"/>
              <a:t>El despertar de los sueños y fantasías</a:t>
            </a:r>
          </a:p>
          <a:p>
            <a:pPr marL="0" indent="0" algn="ctr">
              <a:buNone/>
            </a:pPr>
            <a:r>
              <a:rPr lang="es-MX" sz="2700" dirty="0" smtClean="0"/>
              <a:t>El paso de la niñez a la pubertad, a la adolescencia a la edad adulta</a:t>
            </a:r>
          </a:p>
          <a:p>
            <a:pPr marL="0" indent="0" algn="ctr">
              <a:buNone/>
            </a:pPr>
            <a:r>
              <a:rPr lang="es-MX" sz="2700" dirty="0" smtClean="0"/>
              <a:t>Afrontar una grave </a:t>
            </a:r>
            <a:r>
              <a:rPr lang="es-MX" sz="2800" dirty="0" smtClean="0"/>
              <a:t>enfermedad…</a:t>
            </a:r>
          </a:p>
        </p:txBody>
      </p:sp>
      <p:pic>
        <p:nvPicPr>
          <p:cNvPr id="4098" name="Picture 2" descr="Resultado de imagen para cambio de coleg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5358384" cy="224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Resultado de imagen para jubil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jubilac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4" name="Picture 8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017" y="2251130"/>
            <a:ext cx="2808368" cy="228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esultado de imagen para abor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1131"/>
            <a:ext cx="2550017" cy="228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esultado de imagen para enfermedad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6622"/>
            <a:ext cx="5259164" cy="23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56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7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1" y="414707"/>
            <a:ext cx="10293927" cy="60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r="37851"/>
          <a:stretch/>
        </p:blipFill>
        <p:spPr>
          <a:xfrm>
            <a:off x="10571019" y="609599"/>
            <a:ext cx="1620982" cy="143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111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8368" y="1125472"/>
            <a:ext cx="11137392" cy="4792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antos </a:t>
            </a: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y tantos cambios que se suceden en la 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vida</a:t>
            </a:r>
          </a:p>
          <a:p>
            <a:pPr marL="0" indent="0" algn="ctr">
              <a:buNone/>
            </a:pPr>
            <a:endParaRPr lang="es-MX" sz="3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F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orman </a:t>
            </a: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parte de la 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evolución.</a:t>
            </a:r>
          </a:p>
          <a:p>
            <a:pPr marL="0" indent="0" algn="ctr">
              <a:buNone/>
            </a:pPr>
            <a:endParaRPr lang="es-MX" sz="3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resentan </a:t>
            </a: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una gran 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incertidumbre.</a:t>
            </a:r>
          </a:p>
          <a:p>
            <a:pPr marL="0" indent="0" algn="ctr">
              <a:buNone/>
            </a:pPr>
            <a:endParaRPr lang="es-MX" sz="3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ún </a:t>
            </a:r>
            <a:r>
              <a:rPr lang="es-MX" sz="3600" b="1" dirty="0">
                <a:solidFill>
                  <a:schemeClr val="accent4">
                    <a:lumMod val="75000"/>
                  </a:schemeClr>
                </a:solidFill>
              </a:rPr>
              <a:t>si los cambios se dan por </a:t>
            </a:r>
            <a:r>
              <a:rPr lang="es-MX" sz="3600" b="1" dirty="0" smtClean="0">
                <a:solidFill>
                  <a:schemeClr val="accent4">
                    <a:lumMod val="75000"/>
                  </a:schemeClr>
                </a:solidFill>
              </a:rPr>
              <a:t>logros.</a:t>
            </a:r>
          </a:p>
        </p:txBody>
      </p:sp>
    </p:spTree>
    <p:extLst>
      <p:ext uri="{BB962C8B-B14F-4D97-AF65-F5344CB8AC3E}">
        <p14:creationId xmlns:p14="http://schemas.microsoft.com/office/powerpoint/2010/main" val="183721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masco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579" y="2260887"/>
            <a:ext cx="4269020" cy="264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76072" y="5589580"/>
            <a:ext cx="10725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 smtClean="0"/>
              <a:t>Todos ellos </a:t>
            </a:r>
            <a:r>
              <a:rPr lang="es-MX" sz="3600" b="1" dirty="0" smtClean="0"/>
              <a:t>generan </a:t>
            </a:r>
            <a:r>
              <a:rPr lang="es-MX" sz="3600" b="1" dirty="0"/>
              <a:t>pérdidas y por ende duelo. </a:t>
            </a:r>
          </a:p>
        </p:txBody>
      </p:sp>
    </p:spTree>
    <p:extLst>
      <p:ext uri="{BB962C8B-B14F-4D97-AF65-F5344CB8AC3E}">
        <p14:creationId xmlns:p14="http://schemas.microsoft.com/office/powerpoint/2010/main" val="526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15703" y="753228"/>
            <a:ext cx="4251897" cy="1080938"/>
          </a:xfrm>
        </p:spPr>
        <p:txBody>
          <a:bodyPr/>
          <a:lstStyle/>
          <a:p>
            <a:r>
              <a:rPr lang="es-MX" dirty="0" smtClean="0"/>
              <a:t>TIPOS DE PÉRDIDAS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1148"/>
            <a:ext cx="9514455" cy="492685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455" y="0"/>
            <a:ext cx="2677545" cy="201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 smtClean="0"/>
              <a:t>REACCIONES ANTE LAS PÉRDIDAS</a:t>
            </a:r>
            <a:endParaRPr lang="es-MX" sz="3600" dirty="0"/>
          </a:p>
        </p:txBody>
      </p:sp>
      <p:sp>
        <p:nvSpPr>
          <p:cNvPr id="5" name="Rectángulo 4"/>
          <p:cNvSpPr/>
          <p:nvPr/>
        </p:nvSpPr>
        <p:spPr>
          <a:xfrm>
            <a:off x="3061855" y="875368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sz="4000" dirty="0">
                <a:latin typeface="Monotype Corsiva" panose="03010101010201010101" pitchFamily="66" charset="0"/>
              </a:rPr>
              <a:t>Tranquilidad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sz="4000" dirty="0">
                <a:latin typeface="Monotype Corsiva" panose="03010101010201010101" pitchFamily="66" charset="0"/>
              </a:rPr>
              <a:t>Resignación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sz="4000" dirty="0">
                <a:latin typeface="Monotype Corsiva" panose="03010101010201010101" pitchFamily="66" charset="0"/>
              </a:rPr>
              <a:t>Depresión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sz="4000" dirty="0">
                <a:latin typeface="Monotype Corsiva" panose="03010101010201010101" pitchFamily="66" charset="0"/>
              </a:rPr>
              <a:t>Angustia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sz="4000" dirty="0">
                <a:latin typeface="Monotype Corsiva" panose="03010101010201010101" pitchFamily="66" charset="0"/>
              </a:rPr>
              <a:t>Culpa</a:t>
            </a:r>
            <a:endParaRPr lang="es-ES" altLang="es-MX" sz="4000" dirty="0">
              <a:latin typeface="Monotype Corsiva" panose="03010101010201010101" pitchFamily="66" charset="0"/>
            </a:endParaRPr>
          </a:p>
        </p:txBody>
      </p:sp>
      <p:pic>
        <p:nvPicPr>
          <p:cNvPr id="6" name="Picture 6" descr="Psikeba_Depresion_A_V_Rocc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90" y="1092721"/>
            <a:ext cx="1527175" cy="1035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paisajedeunsetimientodeculp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392" y="3275727"/>
            <a:ext cx="1304925" cy="92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mage03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317" y="722204"/>
            <a:ext cx="1255713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475" y="2901277"/>
            <a:ext cx="2064760" cy="1215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31289" y="4723318"/>
            <a:ext cx="1560711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666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6897" y="2702633"/>
            <a:ext cx="5537599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La  </a:t>
            </a:r>
            <a:r>
              <a:rPr lang="es-MX" sz="2800" b="1" dirty="0"/>
              <a:t>palabra  </a:t>
            </a:r>
            <a:r>
              <a:rPr lang="es-MX" sz="2800" b="1" dirty="0" smtClean="0"/>
              <a:t>pérdida </a:t>
            </a:r>
            <a:r>
              <a:rPr lang="es-MX" sz="2800" b="1" dirty="0"/>
              <a:t>en el tema de la tanatología invariablemente </a:t>
            </a:r>
            <a:r>
              <a:rPr lang="es-MX" sz="2800" b="1" dirty="0" smtClean="0"/>
              <a:t>lleva </a:t>
            </a:r>
            <a:r>
              <a:rPr lang="es-MX" sz="2800" b="1" dirty="0"/>
              <a:t>a pensar en duelo </a:t>
            </a:r>
            <a:r>
              <a:rPr lang="es-MX" sz="2800" b="1" dirty="0" smtClean="0"/>
              <a:t>por muerte,</a:t>
            </a:r>
          </a:p>
          <a:p>
            <a:pPr marL="0" indent="0" algn="ctr">
              <a:buNone/>
            </a:pPr>
            <a:r>
              <a:rPr lang="es-MX" sz="2800" b="1" dirty="0" smtClean="0"/>
              <a:t>generalmente </a:t>
            </a:r>
            <a:r>
              <a:rPr lang="es-MX" sz="2800" b="1" dirty="0"/>
              <a:t>por la ausencia de </a:t>
            </a:r>
            <a:r>
              <a:rPr lang="es-MX" sz="2800" b="1" dirty="0" smtClean="0"/>
              <a:t>un </a:t>
            </a:r>
            <a:r>
              <a:rPr lang="es-MX" sz="2800" b="1" dirty="0"/>
              <a:t>ser querido, </a:t>
            </a:r>
            <a:endParaRPr lang="es-MX" sz="2800" b="1" dirty="0" smtClean="0"/>
          </a:p>
          <a:p>
            <a:pPr marL="0" indent="0" algn="ctr">
              <a:buNone/>
            </a:pPr>
            <a:r>
              <a:rPr lang="es-MX" sz="2800" b="1" dirty="0" smtClean="0"/>
              <a:t>hecho </a:t>
            </a:r>
            <a:r>
              <a:rPr lang="es-MX" sz="2800" b="1" dirty="0"/>
              <a:t>devastador que </a:t>
            </a:r>
            <a:r>
              <a:rPr lang="es-MX" sz="2800" b="1" dirty="0" smtClean="0"/>
              <a:t>transforma </a:t>
            </a:r>
            <a:r>
              <a:rPr lang="es-MX" sz="2800" b="1" dirty="0"/>
              <a:t>y aniquila.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767203"/>
            <a:ext cx="11567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El  tema  de las pérdidas es interesante  y  actual.</a:t>
            </a:r>
            <a:br>
              <a:rPr lang="es-MX" sz="2800" dirty="0"/>
            </a:br>
            <a:r>
              <a:rPr lang="es-MX" sz="2800" dirty="0"/>
              <a:t>En la vida son inevitables, presentes y recurrentes constantemente.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51" y="3172969"/>
            <a:ext cx="3456457" cy="2500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64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3340" y="905546"/>
            <a:ext cx="9906000" cy="7228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b="1" dirty="0" smtClean="0"/>
              <a:t>No</a:t>
            </a:r>
            <a:r>
              <a:rPr lang="es-MX" sz="3600" dirty="0" smtClean="0"/>
              <a:t> estamos preparados para los cambios</a:t>
            </a:r>
            <a:r>
              <a:rPr lang="es-MX" sz="3600" dirty="0"/>
              <a:t>.</a:t>
            </a:r>
            <a:r>
              <a:rPr lang="es-MX" sz="3600" dirty="0" smtClean="0"/>
              <a:t> </a:t>
            </a:r>
            <a:endParaRPr lang="es-MX" sz="2800" dirty="0" smtClean="0"/>
          </a:p>
        </p:txBody>
      </p:sp>
      <p:pic>
        <p:nvPicPr>
          <p:cNvPr id="7170" name="Picture 2" descr="Resultado de imagen para cambi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5" r="17908"/>
          <a:stretch/>
        </p:blipFill>
        <p:spPr bwMode="auto">
          <a:xfrm>
            <a:off x="0" y="1981200"/>
            <a:ext cx="4371708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7557" r="4525" b="22525"/>
          <a:stretch/>
        </p:blipFill>
        <p:spPr>
          <a:xfrm>
            <a:off x="10571018" y="552784"/>
            <a:ext cx="1620982" cy="1428416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285509" y="3434715"/>
            <a:ext cx="6096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600" dirty="0"/>
              <a:t>No nos han enseñado a procesar </a:t>
            </a:r>
            <a:endParaRPr lang="es-MX" sz="3600" dirty="0" smtClean="0"/>
          </a:p>
          <a:p>
            <a:pPr algn="ctr"/>
            <a:r>
              <a:rPr lang="es-MX" sz="3600" dirty="0" smtClean="0"/>
              <a:t>las </a:t>
            </a:r>
            <a:r>
              <a:rPr lang="es-MX" sz="3600" dirty="0"/>
              <a:t>pérdidas. </a:t>
            </a:r>
          </a:p>
          <a:p>
            <a:pPr algn="ctr"/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388330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err="1" smtClean="0"/>
              <a:t>Bucay</a:t>
            </a:r>
            <a:r>
              <a:rPr lang="es-MX" sz="3200" dirty="0" smtClean="0"/>
              <a:t>, Jorge. </a:t>
            </a:r>
            <a:r>
              <a:rPr lang="es-MX" sz="3200" dirty="0"/>
              <a:t>(2001</a:t>
            </a:r>
            <a:r>
              <a:rPr lang="es-MX" sz="3200" dirty="0" smtClean="0"/>
              <a:t>). El camino de la lágrimas.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8329" y="2336872"/>
            <a:ext cx="10945368" cy="427423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sz="3000" dirty="0" smtClean="0"/>
              <a:t>“… </a:t>
            </a:r>
            <a:r>
              <a:rPr lang="es-MX" sz="3600" dirty="0" smtClean="0"/>
              <a:t>por </a:t>
            </a:r>
            <a:r>
              <a:rPr lang="es-MX" sz="3600" dirty="0"/>
              <a:t>buenos o astutos que seamos a veces nos toca perder…. </a:t>
            </a:r>
            <a:endParaRPr lang="es-MX" sz="3600" dirty="0" smtClean="0"/>
          </a:p>
          <a:p>
            <a:pPr marL="0" indent="0" algn="ctr">
              <a:buNone/>
            </a:pPr>
            <a:r>
              <a:rPr lang="es-MX" sz="3600" dirty="0" smtClean="0"/>
              <a:t>por </a:t>
            </a:r>
            <a:r>
              <a:rPr lang="es-MX" sz="3600" dirty="0"/>
              <a:t>más que nos quieran nuestros padres o nosotros a nuestros hijos no podemos evitar el dolor</a:t>
            </a:r>
            <a:r>
              <a:rPr lang="es-MX" sz="3600" dirty="0" smtClean="0"/>
              <a:t>…</a:t>
            </a:r>
          </a:p>
          <a:p>
            <a:pPr marL="0" indent="0" algn="ctr">
              <a:buNone/>
            </a:pPr>
            <a:r>
              <a:rPr lang="es-MX" sz="3600" dirty="0" smtClean="0"/>
              <a:t>nuestro </a:t>
            </a:r>
            <a:r>
              <a:rPr lang="es-MX" sz="3600" dirty="0"/>
              <a:t>andar en este mundo es pasajero</a:t>
            </a:r>
            <a:r>
              <a:rPr lang="es-MX" sz="3600" dirty="0" smtClean="0"/>
              <a:t>….</a:t>
            </a:r>
          </a:p>
          <a:p>
            <a:pPr marL="0" indent="0" algn="ctr">
              <a:buNone/>
            </a:pPr>
            <a:r>
              <a:rPr lang="es-MX" sz="3600" dirty="0" smtClean="0"/>
              <a:t>lo </a:t>
            </a:r>
            <a:r>
              <a:rPr lang="es-MX" sz="3600" dirty="0"/>
              <a:t>que nos hiere no siempre puede ser remediado con besos, </a:t>
            </a:r>
            <a:endParaRPr lang="es-MX" sz="3600" dirty="0" smtClean="0"/>
          </a:p>
          <a:p>
            <a:pPr marL="0" indent="0" algn="ctr">
              <a:buNone/>
            </a:pPr>
            <a:r>
              <a:rPr lang="es-MX" sz="3600" dirty="0" smtClean="0"/>
              <a:t>fluir con </a:t>
            </a:r>
            <a:r>
              <a:rPr lang="es-MX" sz="3600" dirty="0"/>
              <a:t>la vida significa aceptación, </a:t>
            </a:r>
            <a:endParaRPr lang="es-MX" sz="3600" dirty="0" smtClean="0"/>
          </a:p>
          <a:p>
            <a:pPr marL="0" indent="0" algn="ctr">
              <a:buNone/>
            </a:pPr>
            <a:r>
              <a:rPr lang="es-MX" sz="3600" dirty="0" smtClean="0"/>
              <a:t>dejar </a:t>
            </a:r>
            <a:r>
              <a:rPr lang="es-MX" sz="3600" dirty="0"/>
              <a:t>llegar lo que viene y dejar ir lo que se </a:t>
            </a:r>
            <a:r>
              <a:rPr lang="es-MX" sz="3600" dirty="0" smtClean="0"/>
              <a:t>va”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589" y="246887"/>
            <a:ext cx="1258443" cy="19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42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64408" y="2590799"/>
            <a:ext cx="8558784" cy="39208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Cuando la pérdida se suscita sentimos un gran dolor y es común que surjan diferentes </a:t>
            </a:r>
          </a:p>
          <a:p>
            <a:pPr marL="0" indent="0" algn="ctr">
              <a:buNone/>
            </a:pPr>
            <a:r>
              <a:rPr lang="es-MX" sz="2800" b="1" dirty="0" smtClean="0"/>
              <a:t>sentimientos, emociones y reacciones:</a:t>
            </a:r>
          </a:p>
          <a:p>
            <a:pPr marL="0" indent="0" algn="ctr">
              <a:buNone/>
            </a:pPr>
            <a:endParaRPr lang="es-MX" sz="2800" b="1" dirty="0" smtClean="0"/>
          </a:p>
          <a:p>
            <a:pPr marL="0" indent="0" algn="ctr">
              <a:buNone/>
            </a:pPr>
            <a:r>
              <a:rPr lang="es-MX" sz="2800" b="1" dirty="0" smtClean="0"/>
              <a:t>Culpa, Coraje, frustración, Miedo, Tristeza. etc. </a:t>
            </a:r>
          </a:p>
          <a:p>
            <a:pPr marL="0" indent="0" algn="ctr">
              <a:buNone/>
            </a:pPr>
            <a:endParaRPr lang="es-MX" sz="2800" b="1" dirty="0" smtClean="0"/>
          </a:p>
          <a:p>
            <a:pPr marL="0" indent="0" algn="ctr">
              <a:buNone/>
            </a:pPr>
            <a:r>
              <a:rPr lang="es-MX" sz="2800" b="1" dirty="0" smtClean="0"/>
              <a:t>Vivimos según nuestra propia </a:t>
            </a:r>
            <a:r>
              <a:rPr lang="es-MX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personalidad</a:t>
            </a:r>
            <a:r>
              <a:rPr lang="es-MX" sz="2800" b="1" dirty="0" smtClean="0"/>
              <a:t>.</a:t>
            </a:r>
          </a:p>
          <a:p>
            <a:pPr marL="0" indent="0" algn="ctr">
              <a:buNone/>
            </a:pPr>
            <a:endParaRPr lang="es-MX" b="1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45864" r="5744"/>
          <a:stretch/>
        </p:blipFill>
        <p:spPr>
          <a:xfrm>
            <a:off x="10390909" y="0"/>
            <a:ext cx="1801091" cy="20509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5385"/>
          <a:stretch/>
        </p:blipFill>
        <p:spPr>
          <a:xfrm>
            <a:off x="427551" y="3136392"/>
            <a:ext cx="2757472" cy="2412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9777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80655" y="712633"/>
            <a:ext cx="8278479" cy="12190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/>
              <a:t>P</a:t>
            </a:r>
            <a:r>
              <a:rPr lang="es-MX" sz="2800" b="1" dirty="0" smtClean="0"/>
              <a:t>érdidas son inevitables</a:t>
            </a:r>
          </a:p>
          <a:p>
            <a:pPr marL="0" indent="0" algn="ctr">
              <a:buNone/>
            </a:pPr>
            <a:r>
              <a:rPr lang="es-MX" sz="2800" b="1" dirty="0" smtClean="0"/>
              <a:t> </a:t>
            </a:r>
            <a:r>
              <a:rPr lang="es-MX" sz="2800" b="1" dirty="0"/>
              <a:t>A</a:t>
            </a:r>
            <a:r>
              <a:rPr lang="es-MX" sz="2800" b="1" dirty="0" smtClean="0"/>
              <a:t>sumir que existen</a:t>
            </a:r>
          </a:p>
        </p:txBody>
      </p:sp>
      <p:pic>
        <p:nvPicPr>
          <p:cNvPr id="8194" name="Picture 2" descr="Resultado de imagen para camb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791" y="3178742"/>
            <a:ext cx="3257813" cy="2443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Rectángulo 1"/>
          <p:cNvSpPr/>
          <p:nvPr/>
        </p:nvSpPr>
        <p:spPr>
          <a:xfrm>
            <a:off x="789709" y="2692262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b="1" dirty="0"/>
              <a:t>‘’No se puede controlar el impacto emocional de la pérdida hasta que no se asume el hecho de que la pérdida se ha </a:t>
            </a:r>
            <a:r>
              <a:rPr lang="es-MX" sz="3200" b="1" dirty="0" smtClean="0"/>
              <a:t>producido’’</a:t>
            </a:r>
          </a:p>
          <a:p>
            <a:pPr algn="ctr"/>
            <a:r>
              <a:rPr lang="es-MX" sz="3200" b="1" dirty="0" smtClean="0"/>
              <a:t> </a:t>
            </a:r>
            <a:endParaRPr lang="es-MX" sz="3200" b="1" dirty="0"/>
          </a:p>
          <a:p>
            <a:pPr algn="ctr"/>
            <a:r>
              <a:rPr lang="es-MX" sz="2400" b="1" dirty="0"/>
              <a:t>(</a:t>
            </a:r>
            <a:r>
              <a:rPr lang="es-MX" sz="2400" b="1" dirty="0" err="1" smtClean="0"/>
              <a:t>Worden</a:t>
            </a:r>
            <a:r>
              <a:rPr lang="es-MX" sz="2400" b="1" dirty="0" smtClean="0"/>
              <a:t>, J</a:t>
            </a:r>
            <a:r>
              <a:rPr lang="es-MX" sz="2400" b="1" dirty="0"/>
              <a:t>. </a:t>
            </a:r>
            <a:r>
              <a:rPr lang="es-MX" sz="2400" b="1" dirty="0" smtClean="0"/>
              <a:t>William: 1997 </a:t>
            </a:r>
            <a:r>
              <a:rPr lang="es-MX" sz="2400" b="1" dirty="0"/>
              <a:t>p. 27) </a:t>
            </a:r>
          </a:p>
        </p:txBody>
      </p:sp>
      <p:pic>
        <p:nvPicPr>
          <p:cNvPr id="6" name="Picture 2" descr="Resultado de imagen para william word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2" t="26336" r="12817" b="14624"/>
          <a:stretch/>
        </p:blipFill>
        <p:spPr bwMode="auto">
          <a:xfrm>
            <a:off x="9989593" y="0"/>
            <a:ext cx="2202407" cy="203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246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9605" y="2189019"/>
            <a:ext cx="7457704" cy="44196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2800" b="1" u="sng" dirty="0"/>
              <a:t>C</a:t>
            </a:r>
            <a:r>
              <a:rPr lang="es-MX" sz="2800" b="1" u="sng" dirty="0" smtClean="0"/>
              <a:t>ercanía</a:t>
            </a:r>
            <a:r>
              <a:rPr lang="es-MX" sz="2800" b="1" dirty="0" smtClean="0"/>
              <a:t> que hayamos tenido de las relaciones </a:t>
            </a:r>
            <a:r>
              <a:rPr lang="es-MX" sz="2800" b="1" u="sng" dirty="0" smtClean="0"/>
              <a:t>vínculos</a:t>
            </a:r>
            <a:r>
              <a:rPr lang="es-MX" sz="2800" b="1" dirty="0" smtClean="0"/>
              <a:t> y </a:t>
            </a:r>
            <a:r>
              <a:rPr lang="es-MX" sz="2800" b="1" u="sng" dirty="0" smtClean="0"/>
              <a:t>apegos</a:t>
            </a:r>
            <a:r>
              <a:rPr lang="es-MX" sz="2800" b="1" dirty="0" smtClean="0"/>
              <a:t>, con las personas u objetos.</a:t>
            </a:r>
          </a:p>
          <a:p>
            <a:pPr marL="0" indent="0" algn="ctr">
              <a:buNone/>
            </a:pPr>
            <a:endParaRPr lang="es-MX" sz="2800" b="1" dirty="0"/>
          </a:p>
          <a:p>
            <a:pPr marL="0" indent="0" algn="ctr">
              <a:buNone/>
            </a:pPr>
            <a:r>
              <a:rPr lang="es-MX" sz="2800" b="1" dirty="0"/>
              <a:t>N</a:t>
            </a:r>
            <a:r>
              <a:rPr lang="es-MX" sz="2800" b="1" dirty="0" smtClean="0"/>
              <a:t>uestra propia estructura cognitiva</a:t>
            </a:r>
          </a:p>
          <a:p>
            <a:pPr marL="0" indent="0" algn="ctr">
              <a:buNone/>
            </a:pPr>
            <a:r>
              <a:rPr lang="es-MX" sz="2800" b="1" dirty="0" smtClean="0"/>
              <a:t>Historia</a:t>
            </a:r>
          </a:p>
          <a:p>
            <a:pPr marL="0" indent="0" algn="ctr">
              <a:buNone/>
            </a:pPr>
            <a:r>
              <a:rPr lang="es-MX" sz="2800" b="1" dirty="0" smtClean="0"/>
              <a:t>Formación</a:t>
            </a:r>
          </a:p>
          <a:p>
            <a:pPr marL="0" indent="0" algn="ctr">
              <a:buNone/>
            </a:pPr>
            <a:r>
              <a:rPr lang="es-MX" sz="2800" b="1" dirty="0" smtClean="0"/>
              <a:t>Personalidad</a:t>
            </a:r>
          </a:p>
          <a:p>
            <a:pPr marL="0" indent="0" algn="ctr">
              <a:buNone/>
            </a:pPr>
            <a:r>
              <a:rPr lang="es-MX" sz="2800" b="1" dirty="0" smtClean="0"/>
              <a:t> Experiencias anteriores</a:t>
            </a:r>
          </a:p>
          <a:p>
            <a:pPr marL="0" indent="0" algn="ctr">
              <a:buNone/>
            </a:pPr>
            <a:r>
              <a:rPr lang="es-MX" sz="2800" b="1" dirty="0"/>
              <a:t>H</a:t>
            </a:r>
            <a:r>
              <a:rPr lang="es-MX" sz="2800" b="1" dirty="0" smtClean="0"/>
              <a:t>erramientas con que contemos para afrontar las circunstancias. </a:t>
            </a:r>
            <a:endParaRPr lang="es-MX" sz="2800" b="1" dirty="0"/>
          </a:p>
        </p:txBody>
      </p:sp>
      <p:sp>
        <p:nvSpPr>
          <p:cNvPr id="2" name="Rectángulo 1"/>
          <p:cNvSpPr/>
          <p:nvPr/>
        </p:nvSpPr>
        <p:spPr>
          <a:xfrm>
            <a:off x="469946" y="1051071"/>
            <a:ext cx="9692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/>
              <a:t>La severidad </a:t>
            </a:r>
            <a:r>
              <a:rPr lang="es-MX" sz="2800" b="1" dirty="0" smtClean="0"/>
              <a:t>y devastación </a:t>
            </a:r>
            <a:r>
              <a:rPr lang="es-MX" sz="2800" b="1" dirty="0"/>
              <a:t>de la </a:t>
            </a:r>
            <a:r>
              <a:rPr lang="es-MX" sz="2800" b="1" dirty="0" smtClean="0"/>
              <a:t>pérdida dependerá de: </a:t>
            </a:r>
            <a:endParaRPr lang="es-MX" sz="2800" dirty="0"/>
          </a:p>
        </p:txBody>
      </p:sp>
      <p:pic>
        <p:nvPicPr>
          <p:cNvPr id="6" name="Picture 2" descr="Resultado de imagen para maduracion cognit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2980" y="572525"/>
            <a:ext cx="1569020" cy="148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987" y="3327256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99871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40037" y="2576946"/>
            <a:ext cx="6567054" cy="37433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b="1" dirty="0" smtClean="0"/>
              <a:t>Cada pérdida significativa es como si perdiéramos una parte de nosotros.</a:t>
            </a:r>
          </a:p>
          <a:p>
            <a:pPr marL="0" indent="0" algn="ctr">
              <a:buNone/>
            </a:pPr>
            <a:r>
              <a:rPr lang="es-MX" sz="3200" b="1" dirty="0" smtClean="0"/>
              <a:t> </a:t>
            </a:r>
          </a:p>
          <a:p>
            <a:pPr marL="0" indent="0" algn="ctr">
              <a:buNone/>
            </a:pPr>
            <a:r>
              <a:rPr lang="es-MX" sz="3200" b="1" dirty="0"/>
              <a:t>C</a:t>
            </a:r>
            <a:r>
              <a:rPr lang="es-MX" sz="3200" b="1" dirty="0" smtClean="0"/>
              <a:t>ausa dolor en mayor o menor grado, dependiendo del grado de liga emocional. </a:t>
            </a:r>
            <a:endParaRPr lang="es-MX" sz="3200" b="1" dirty="0"/>
          </a:p>
        </p:txBody>
      </p:sp>
      <p:pic>
        <p:nvPicPr>
          <p:cNvPr id="16386" name="Picture 2" descr="Resultado de imagen para personalid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615921"/>
            <a:ext cx="2286000" cy="137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enterteiment_po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52" y="2382983"/>
            <a:ext cx="3825439" cy="3825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751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20145" y="2507673"/>
            <a:ext cx="5888182" cy="3920836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Fortalecen nuestro carácter</a:t>
            </a:r>
          </a:p>
          <a:p>
            <a:r>
              <a:rPr lang="es-MX" sz="3200" b="1" dirty="0" smtClean="0"/>
              <a:t>Nos hacen crecer</a:t>
            </a:r>
          </a:p>
          <a:p>
            <a:r>
              <a:rPr lang="es-MX" sz="3200" dirty="0" smtClean="0"/>
              <a:t>Son necesarias para nuestra maduración </a:t>
            </a:r>
          </a:p>
          <a:p>
            <a:r>
              <a:rPr lang="es-MX" sz="3200" dirty="0" smtClean="0"/>
              <a:t>Nos preparan de alguna manera para andar el camino</a:t>
            </a:r>
          </a:p>
          <a:p>
            <a:r>
              <a:rPr lang="es-MX" sz="3200" dirty="0" smtClean="0"/>
              <a:t>Para lo que viene…</a:t>
            </a:r>
            <a:endParaRPr lang="es-MX" sz="3200" dirty="0"/>
          </a:p>
        </p:txBody>
      </p:sp>
      <p:pic>
        <p:nvPicPr>
          <p:cNvPr id="18436" name="Picture 4" descr="Resultado de imagen para caracter fuer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8" r="15820"/>
          <a:stretch/>
        </p:blipFill>
        <p:spPr bwMode="auto">
          <a:xfrm>
            <a:off x="1023258" y="3062401"/>
            <a:ext cx="2911434" cy="2372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95903" y="819788"/>
            <a:ext cx="9211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000" dirty="0"/>
              <a:t>Otra certeza acerca de las pérdidas es:</a:t>
            </a:r>
          </a:p>
        </p:txBody>
      </p:sp>
    </p:spTree>
    <p:extLst>
      <p:ext uri="{BB962C8B-B14F-4D97-AF65-F5344CB8AC3E}">
        <p14:creationId xmlns:p14="http://schemas.microsoft.com/office/powerpoint/2010/main" val="1689284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1456" y="2464129"/>
            <a:ext cx="8138778" cy="40851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‘’Es horrible admitir que cada pérdida conlleva una ganancia. </a:t>
            </a:r>
          </a:p>
          <a:p>
            <a:pPr marL="0" indent="0" algn="ctr">
              <a:buNone/>
            </a:pPr>
            <a:r>
              <a:rPr lang="es-MX" sz="2800" b="1" dirty="0" smtClean="0"/>
              <a:t>Que cada dolor frente a una pérdida terminará necesariamente con un rédito para mí. </a:t>
            </a:r>
          </a:p>
          <a:p>
            <a:pPr marL="0" indent="0" algn="ctr">
              <a:buNone/>
            </a:pPr>
            <a:r>
              <a:rPr lang="es-MX" sz="2800" b="1" dirty="0" smtClean="0"/>
              <a:t>Y, sin embargo, no hay pérdida que no implique una ganancia. </a:t>
            </a:r>
          </a:p>
          <a:p>
            <a:pPr marL="0" indent="0" algn="ctr">
              <a:buNone/>
            </a:pPr>
            <a:r>
              <a:rPr lang="es-MX" sz="2800" b="1" dirty="0" smtClean="0"/>
              <a:t>No hay pérdida que no provoque necesariamente un crecimiento personal’’ </a:t>
            </a:r>
          </a:p>
        </p:txBody>
      </p:sp>
      <p:pic>
        <p:nvPicPr>
          <p:cNvPr id="19458" name="Picture 2" descr="Imagen relacionad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" r="12992" b="16578"/>
          <a:stretch/>
        </p:blipFill>
        <p:spPr bwMode="auto">
          <a:xfrm>
            <a:off x="8882743" y="3610098"/>
            <a:ext cx="3016332" cy="179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496332" y="1047399"/>
            <a:ext cx="6154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(</a:t>
            </a:r>
            <a:r>
              <a:rPr lang="es-MX" b="1" dirty="0" err="1" smtClean="0"/>
              <a:t>Bucay</a:t>
            </a:r>
            <a:r>
              <a:rPr lang="es-MX" b="1" dirty="0" smtClean="0"/>
              <a:t>, Jorge. (2001: 53). </a:t>
            </a:r>
            <a:r>
              <a:rPr lang="es-MX" b="1" i="1" dirty="0"/>
              <a:t>El Camino De Las </a:t>
            </a:r>
            <a:r>
              <a:rPr lang="es-MX" b="1" i="1" dirty="0" smtClean="0"/>
              <a:t>Lágrimas</a:t>
            </a:r>
            <a:r>
              <a:rPr lang="es-MX" b="1" dirty="0" smtClean="0"/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04519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</a:t>
            </a:r>
            <a:r>
              <a:rPr lang="es-MX" dirty="0" err="1" smtClean="0"/>
              <a:t>Viorts</a:t>
            </a:r>
            <a:r>
              <a:rPr lang="es-MX" dirty="0" smtClean="0"/>
              <a:t>, Judith. (1990). El </a:t>
            </a:r>
            <a:r>
              <a:rPr lang="es-MX" dirty="0"/>
              <a:t>Precio De La </a:t>
            </a:r>
            <a:r>
              <a:rPr lang="es-MX" dirty="0" smtClean="0"/>
              <a:t>Vida.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20401" y="2960660"/>
            <a:ext cx="4769503" cy="30946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3600" dirty="0"/>
              <a:t>‘’Una  consecuencia  de  las  pérdidas  es  </a:t>
            </a:r>
          </a:p>
          <a:p>
            <a:pPr marL="0" indent="0" algn="ctr">
              <a:buNone/>
            </a:pPr>
            <a:r>
              <a:rPr lang="es-MX" sz="3600" dirty="0"/>
              <a:t>el  duelo,  que  se  inicia  ante  el  </a:t>
            </a:r>
          </a:p>
          <a:p>
            <a:pPr marL="0" indent="0" algn="ctr">
              <a:buNone/>
            </a:pPr>
            <a:r>
              <a:rPr lang="es-MX" sz="3600" dirty="0"/>
              <a:t>conocimiento de la misma</a:t>
            </a:r>
            <a:r>
              <a:rPr lang="es-MX" sz="3600" dirty="0" smtClean="0"/>
              <a:t>’’</a:t>
            </a:r>
            <a:endParaRPr lang="es-MX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6" r="23935"/>
          <a:stretch/>
        </p:blipFill>
        <p:spPr bwMode="auto">
          <a:xfrm>
            <a:off x="7388352" y="1988437"/>
            <a:ext cx="3017520" cy="4869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309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err="1" smtClean="0"/>
              <a:t>Bucay</a:t>
            </a:r>
            <a:r>
              <a:rPr lang="es-MX" sz="2800" dirty="0" smtClean="0"/>
              <a:t>, Jorge. (2001). </a:t>
            </a:r>
            <a:r>
              <a:rPr lang="es-MX" sz="2800" dirty="0"/>
              <a:t>El  Camino  De  Las  </a:t>
            </a:r>
            <a:r>
              <a:rPr lang="es-MX" sz="2800" dirty="0" smtClean="0"/>
              <a:t>Lágrimas.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68473" y="2798155"/>
            <a:ext cx="5400439" cy="3599316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3200" dirty="0" smtClean="0"/>
              <a:t>“El  DUELO  es  </a:t>
            </a:r>
            <a:r>
              <a:rPr lang="es-MX" sz="3200" dirty="0"/>
              <a:t>el  doloroso  proceso  </a:t>
            </a:r>
            <a:r>
              <a:rPr lang="es-MX" sz="3200" dirty="0" smtClean="0"/>
              <a:t>normal de  </a:t>
            </a:r>
            <a:r>
              <a:rPr lang="es-MX" sz="3200" dirty="0"/>
              <a:t>elaboración  de  una  pérdida,  </a:t>
            </a:r>
            <a:r>
              <a:rPr lang="es-MX" sz="3200" dirty="0" smtClean="0"/>
              <a:t>tendiente  </a:t>
            </a:r>
            <a:r>
              <a:rPr lang="es-MX" sz="3200" dirty="0"/>
              <a:t>a  la  adaptación  y  </a:t>
            </a:r>
            <a:r>
              <a:rPr lang="es-MX" sz="3200" dirty="0" smtClean="0"/>
              <a:t>armonización  </a:t>
            </a:r>
            <a:r>
              <a:rPr lang="es-MX" sz="3200" dirty="0"/>
              <a:t>de  nuestra  situación  interna  y  </a:t>
            </a:r>
            <a:r>
              <a:rPr lang="es-MX" sz="3200" dirty="0" smtClean="0"/>
              <a:t>externa  </a:t>
            </a:r>
            <a:r>
              <a:rPr lang="es-MX" sz="3200" dirty="0"/>
              <a:t>frente  a  una  nueva  </a:t>
            </a:r>
            <a:r>
              <a:rPr lang="es-MX" sz="3200" dirty="0" smtClean="0"/>
              <a:t>realidad’’</a:t>
            </a:r>
            <a:endParaRPr lang="es-MX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" t="2677" r="19897" b="1678"/>
          <a:stretch/>
        </p:blipFill>
        <p:spPr bwMode="auto">
          <a:xfrm>
            <a:off x="-29945" y="1938527"/>
            <a:ext cx="5946113" cy="493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4633" y="2523744"/>
            <a:ext cx="9738359" cy="3703320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dirty="0"/>
              <a:t>La  sociedad  actual  con  su  prisa  y  competencias  </a:t>
            </a:r>
            <a:r>
              <a:rPr lang="es-MX" dirty="0" smtClean="0"/>
              <a:t>ha  </a:t>
            </a:r>
            <a:r>
              <a:rPr lang="es-MX" dirty="0"/>
              <a:t>llevado  a  desarrollar  la  </a:t>
            </a:r>
            <a:r>
              <a:rPr lang="es-MX" dirty="0" smtClean="0"/>
              <a:t>cultura  </a:t>
            </a:r>
            <a:r>
              <a:rPr lang="es-MX" dirty="0"/>
              <a:t>de  lo  ‘’light’’  rapidito,  lo  que  sigue... </a:t>
            </a: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     </a:t>
            </a:r>
          </a:p>
          <a:p>
            <a:pPr marL="0" indent="0" algn="ctr">
              <a:buNone/>
            </a:pPr>
            <a:r>
              <a:rPr lang="es-MX" dirty="0" smtClean="0"/>
              <a:t>Situación que  no  </a:t>
            </a:r>
            <a:r>
              <a:rPr lang="es-MX" dirty="0"/>
              <a:t>permite  vivir </a:t>
            </a:r>
            <a:r>
              <a:rPr lang="es-MX" dirty="0" smtClean="0"/>
              <a:t>plenamente </a:t>
            </a:r>
            <a:r>
              <a:rPr lang="es-MX" dirty="0"/>
              <a:t>en el aquí y el ahora, </a:t>
            </a:r>
            <a:r>
              <a:rPr lang="es-MX" dirty="0" smtClean="0"/>
              <a:t>vivimos </a:t>
            </a:r>
            <a:r>
              <a:rPr lang="es-MX" dirty="0"/>
              <a:t>como fragmentados, </a:t>
            </a:r>
            <a:r>
              <a:rPr lang="es-MX" dirty="0" smtClean="0"/>
              <a:t>sin permitir el  </a:t>
            </a:r>
            <a:r>
              <a:rPr lang="es-MX" dirty="0"/>
              <a:t>contacto  y  el  </a:t>
            </a:r>
            <a:r>
              <a:rPr lang="es-MX" dirty="0" smtClean="0"/>
              <a:t>acercamiento… </a:t>
            </a:r>
          </a:p>
          <a:p>
            <a:pPr marL="0" indent="0" algn="ctr">
              <a:buNone/>
            </a:pPr>
            <a:r>
              <a:rPr lang="es-MX" dirty="0" smtClean="0"/>
              <a:t> </a:t>
            </a:r>
          </a:p>
          <a:p>
            <a:pPr marL="0" indent="0" algn="ctr">
              <a:buNone/>
            </a:pPr>
            <a:r>
              <a:rPr lang="es-MX" dirty="0"/>
              <a:t>P</a:t>
            </a:r>
            <a:r>
              <a:rPr lang="es-MX" dirty="0" smtClean="0"/>
              <a:t>retendiendo</a:t>
            </a:r>
            <a:r>
              <a:rPr lang="es-MX" dirty="0"/>
              <a:t>,  acumulando  y  enfocando  </a:t>
            </a:r>
            <a:r>
              <a:rPr lang="es-MX" dirty="0" smtClean="0"/>
              <a:t>la energía  </a:t>
            </a:r>
            <a:r>
              <a:rPr lang="es-MX" dirty="0"/>
              <a:t>en  obtener  cosas  materiales,  éxito  aprobación  social  y  aceptación.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128" y="557784"/>
            <a:ext cx="2023872" cy="1517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6813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/>
              <a:t>Después de sufrir una pérdida es necesario elaborar el </a:t>
            </a:r>
            <a:r>
              <a:rPr lang="es-MX" dirty="0" smtClean="0"/>
              <a:t>duelo,  </a:t>
            </a:r>
            <a:r>
              <a:rPr lang="es-MX" dirty="0"/>
              <a:t>adaptarnos  a  la  pérdida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8025" y="2486301"/>
            <a:ext cx="4988959" cy="3978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dirty="0" smtClean="0"/>
              <a:t>Existen  </a:t>
            </a:r>
            <a:r>
              <a:rPr lang="es-MX" dirty="0"/>
              <a:t>tareas  </a:t>
            </a:r>
            <a:r>
              <a:rPr lang="es-MX" dirty="0" smtClean="0"/>
              <a:t>para </a:t>
            </a:r>
            <a:r>
              <a:rPr lang="es-MX" dirty="0"/>
              <a:t>llevar a cabo el proceso del </a:t>
            </a:r>
            <a:r>
              <a:rPr lang="es-MX" dirty="0" smtClean="0"/>
              <a:t>duelo, que se necesitan realizar </a:t>
            </a:r>
            <a:r>
              <a:rPr lang="es-MX" dirty="0"/>
              <a:t>para restablecer el </a:t>
            </a:r>
            <a:r>
              <a:rPr lang="es-MX" dirty="0" smtClean="0"/>
              <a:t>equilibrio  </a:t>
            </a:r>
            <a:r>
              <a:rPr lang="es-MX" dirty="0"/>
              <a:t>y  completar  el  </a:t>
            </a:r>
            <a:r>
              <a:rPr lang="es-MX" dirty="0" smtClean="0"/>
              <a:t>proceso </a:t>
            </a:r>
            <a:r>
              <a:rPr lang="es-MX" dirty="0"/>
              <a:t>del </a:t>
            </a:r>
            <a:r>
              <a:rPr lang="es-MX" dirty="0" smtClean="0"/>
              <a:t>duelo.</a:t>
            </a:r>
          </a:p>
          <a:p>
            <a:pPr marL="0" indent="0" algn="ctr">
              <a:buNone/>
            </a:pPr>
            <a:r>
              <a:rPr lang="es-MX" dirty="0" smtClean="0"/>
              <a:t> </a:t>
            </a:r>
          </a:p>
          <a:p>
            <a:pPr marL="0" indent="0" algn="ctr">
              <a:buNone/>
            </a:pPr>
            <a:r>
              <a:rPr lang="es-MX" dirty="0"/>
              <a:t>D</a:t>
            </a:r>
            <a:r>
              <a:rPr lang="es-MX" dirty="0" smtClean="0"/>
              <a:t>e manera </a:t>
            </a:r>
            <a:r>
              <a:rPr lang="es-MX" dirty="0"/>
              <a:t>similar a la teoría de la evolución, si no se cubren cada una de las etapas </a:t>
            </a:r>
            <a:r>
              <a:rPr lang="es-MX" dirty="0" smtClean="0"/>
              <a:t>del </a:t>
            </a:r>
            <a:r>
              <a:rPr lang="es-MX" dirty="0"/>
              <a:t>desarrollo, se verán afectadas las siguientes  perjudicando su </a:t>
            </a:r>
            <a:r>
              <a:rPr lang="es-MX" b="1" dirty="0"/>
              <a:t>adaptación</a:t>
            </a:r>
            <a:r>
              <a:rPr lang="es-MX" dirty="0"/>
              <a:t>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488" y="1975104"/>
            <a:ext cx="6001512" cy="488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479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35185" y="2675201"/>
            <a:ext cx="10246759" cy="3599316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/>
              <a:t>‘’Todas  las  situaciones  requieren  de  </a:t>
            </a:r>
          </a:p>
          <a:p>
            <a:pPr marL="0" indent="0" algn="ctr">
              <a:buNone/>
            </a:pPr>
            <a:r>
              <a:rPr lang="es-MX" sz="3200" dirty="0"/>
              <a:t>una  elaboración  y  cada  pérdida  por  </a:t>
            </a:r>
          </a:p>
          <a:p>
            <a:pPr marL="0" indent="0" algn="ctr">
              <a:buNone/>
            </a:pPr>
            <a:r>
              <a:rPr lang="es-MX" sz="3200" dirty="0"/>
              <a:t>pequeña que sea la requiere e implica dolor y trabajo</a:t>
            </a:r>
            <a:r>
              <a:rPr lang="es-MX" sz="3200" dirty="0" smtClean="0"/>
              <a:t>.</a:t>
            </a:r>
          </a:p>
          <a:p>
            <a:pPr marL="0" indent="0" algn="ctr">
              <a:buNone/>
            </a:pPr>
            <a:r>
              <a:rPr lang="es-MX" sz="3200" dirty="0" smtClean="0"/>
              <a:t> </a:t>
            </a:r>
            <a:endParaRPr lang="es-MX" sz="3200" dirty="0"/>
          </a:p>
          <a:p>
            <a:pPr marL="0" indent="0" algn="ctr">
              <a:buNone/>
            </a:pPr>
            <a:r>
              <a:rPr lang="es-MX" sz="3200" dirty="0"/>
              <a:t>‘’Un dolor que duele y un trabajo que hay que hacer, no sucede solo. ’’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54025" y="1040630"/>
            <a:ext cx="9747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err="1"/>
              <a:t>Bucay</a:t>
            </a:r>
            <a:r>
              <a:rPr lang="es-MX" sz="3200" dirty="0"/>
              <a:t>, Jorge. (2001). El  Camino  De  Las  Lágrimas.</a:t>
            </a:r>
          </a:p>
        </p:txBody>
      </p:sp>
    </p:spTree>
    <p:extLst>
      <p:ext uri="{BB962C8B-B14F-4D97-AF65-F5344CB8AC3E}">
        <p14:creationId xmlns:p14="http://schemas.microsoft.com/office/powerpoint/2010/main" val="220350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5"/>
          <a:stretch/>
        </p:blipFill>
        <p:spPr bwMode="auto">
          <a:xfrm>
            <a:off x="2542032" y="10911"/>
            <a:ext cx="6528388" cy="684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4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consulta:</a:t>
            </a:r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289" y="685091"/>
            <a:ext cx="1692106" cy="113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884" y="4261104"/>
            <a:ext cx="1507236" cy="2110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2" r="13589"/>
          <a:stretch/>
        </p:blipFill>
        <p:spPr bwMode="auto">
          <a:xfrm>
            <a:off x="4681727" y="2242947"/>
            <a:ext cx="2551177" cy="352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4" y="4396373"/>
            <a:ext cx="1371432" cy="1974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35" y="2587752"/>
            <a:ext cx="1752547" cy="2480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845" y="3039833"/>
            <a:ext cx="1598754" cy="2442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21" y="6124377"/>
            <a:ext cx="23891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32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583" y="1938528"/>
            <a:ext cx="6053329" cy="4919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dirty="0" smtClean="0"/>
              <a:t>Utilizando </a:t>
            </a:r>
            <a:r>
              <a:rPr lang="es-MX" sz="2800" dirty="0"/>
              <a:t>máscaras que nos terminamos por creer, ansiando </a:t>
            </a:r>
            <a:r>
              <a:rPr lang="es-MX" sz="2800" b="1" u="sng" dirty="0"/>
              <a:t>tener</a:t>
            </a:r>
            <a:r>
              <a:rPr lang="es-MX" sz="2800" dirty="0"/>
              <a:t> en lugar de </a:t>
            </a:r>
            <a:r>
              <a:rPr lang="es-MX" sz="2800" b="1" u="sng" dirty="0"/>
              <a:t>ser</a:t>
            </a:r>
            <a:r>
              <a:rPr lang="es-MX" sz="2800" dirty="0"/>
              <a:t>. </a:t>
            </a:r>
          </a:p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dirty="0" smtClean="0"/>
              <a:t>Todo  </a:t>
            </a:r>
            <a:r>
              <a:rPr lang="es-MX" sz="2800" dirty="0"/>
              <a:t>esto  </a:t>
            </a:r>
            <a:r>
              <a:rPr lang="es-MX" sz="2800" dirty="0" smtClean="0"/>
              <a:t>evita reconocer  </a:t>
            </a:r>
            <a:r>
              <a:rPr lang="es-MX" sz="2800" b="1" dirty="0" smtClean="0"/>
              <a:t>sentimientos</a:t>
            </a:r>
            <a:r>
              <a:rPr lang="es-MX" sz="2800" dirty="0" smtClean="0"/>
              <a:t>  y </a:t>
            </a:r>
            <a:r>
              <a:rPr lang="es-MX" sz="2800" b="1" dirty="0"/>
              <a:t>emociones</a:t>
            </a:r>
            <a:r>
              <a:rPr lang="es-MX" sz="2800" dirty="0"/>
              <a:t>, </a:t>
            </a:r>
            <a:r>
              <a:rPr lang="es-MX" sz="2800" dirty="0" smtClean="0"/>
              <a:t>producto </a:t>
            </a:r>
            <a:r>
              <a:rPr lang="es-MX" sz="2800" dirty="0"/>
              <a:t>muchas </a:t>
            </a:r>
            <a:r>
              <a:rPr lang="es-MX" sz="2800" dirty="0" smtClean="0"/>
              <a:t>de ellas </a:t>
            </a:r>
            <a:r>
              <a:rPr lang="es-MX" sz="2800" dirty="0"/>
              <a:t>de las pérdidas que </a:t>
            </a:r>
            <a:r>
              <a:rPr lang="es-MX" sz="2800" dirty="0" smtClean="0"/>
              <a:t>se han sufrido a </a:t>
            </a:r>
            <a:r>
              <a:rPr lang="es-MX" sz="2800" dirty="0"/>
              <a:t>lo largo de </a:t>
            </a:r>
            <a:r>
              <a:rPr lang="es-MX" sz="2800" dirty="0" smtClean="0"/>
              <a:t>la vida. </a:t>
            </a:r>
            <a:endParaRPr lang="es-MX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185" y="0"/>
            <a:ext cx="613747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251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9625" y="775853"/>
            <a:ext cx="8596668" cy="1011383"/>
          </a:xfrm>
        </p:spPr>
        <p:txBody>
          <a:bodyPr>
            <a:normAutofit/>
          </a:bodyPr>
          <a:lstStyle/>
          <a:p>
            <a:r>
              <a:rPr lang="es-MX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</a:t>
            </a:r>
            <a:r>
              <a:rPr lang="es-MX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efinición de pérdida </a:t>
            </a:r>
            <a:endParaRPr lang="es-MX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007" y="2343912"/>
            <a:ext cx="10143066" cy="41979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 smtClean="0"/>
              <a:t>La pérdida es la carencia o privación de lo que se poseía.</a:t>
            </a:r>
          </a:p>
          <a:p>
            <a:pPr marL="0" indent="0" algn="ctr">
              <a:buNone/>
            </a:pPr>
            <a:r>
              <a:rPr lang="es-MX" sz="3200" dirty="0" smtClean="0"/>
              <a:t> </a:t>
            </a:r>
          </a:p>
          <a:p>
            <a:pPr marL="0" indent="0" algn="ctr">
              <a:buNone/>
            </a:pPr>
            <a:r>
              <a:rPr lang="es-MX" sz="3200" dirty="0" smtClean="0"/>
              <a:t>Etimología: Del latín tardío </a:t>
            </a:r>
            <a:r>
              <a:rPr lang="es-MX" sz="3200" dirty="0" err="1" smtClean="0"/>
              <a:t>perdĭta</a:t>
            </a:r>
            <a:r>
              <a:rPr lang="es-MX" sz="3200" dirty="0"/>
              <a:t> </a:t>
            </a:r>
            <a:r>
              <a:rPr lang="es-MX" sz="3200" dirty="0" smtClean="0"/>
              <a:t>pérdida.</a:t>
            </a:r>
          </a:p>
          <a:p>
            <a:pPr marL="0" indent="0" algn="ctr">
              <a:buNone/>
            </a:pPr>
            <a:endParaRPr lang="es-MX" sz="3200" dirty="0" smtClean="0"/>
          </a:p>
          <a:p>
            <a:pPr marL="0" indent="0" algn="ctr">
              <a:buNone/>
            </a:pPr>
            <a:r>
              <a:rPr lang="es-MX" sz="3200" dirty="0" smtClean="0"/>
              <a:t> </a:t>
            </a: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</a:rPr>
              <a:t>El vocablo latino </a:t>
            </a:r>
            <a:r>
              <a:rPr lang="es-MX" sz="3200" dirty="0" err="1"/>
              <a:t>perdĭta</a:t>
            </a:r>
            <a:r>
              <a:rPr lang="es-MX" sz="3200" dirty="0"/>
              <a:t> se transformó, en nuestra lengua, en pérdida.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4873" y="568035"/>
            <a:ext cx="1607127" cy="142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67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4601" y="2547185"/>
            <a:ext cx="9613861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/>
              <a:t>E</a:t>
            </a:r>
            <a:r>
              <a:rPr lang="es-MX" sz="2800" b="1" dirty="0" smtClean="0"/>
              <a:t>conomía </a:t>
            </a:r>
            <a:r>
              <a:rPr lang="es-MX" sz="2800" b="1" dirty="0"/>
              <a:t>y </a:t>
            </a:r>
            <a:r>
              <a:rPr lang="es-MX" sz="2800" b="1" dirty="0" smtClean="0"/>
              <a:t> finanzas: </a:t>
            </a:r>
            <a:r>
              <a:rPr lang="es-MX" sz="2800" dirty="0" smtClean="0"/>
              <a:t>las </a:t>
            </a:r>
            <a:r>
              <a:rPr lang="es-MX" sz="2800" dirty="0"/>
              <a:t>pérdidas suponen un cambio negativo en los </a:t>
            </a:r>
            <a:r>
              <a:rPr lang="es-MX" sz="2800" dirty="0" smtClean="0"/>
              <a:t>fondos </a:t>
            </a:r>
            <a:r>
              <a:rPr lang="es-MX" sz="2800" dirty="0"/>
              <a:t>o recursos</a:t>
            </a:r>
            <a:r>
              <a:rPr lang="es-MX" sz="2800" dirty="0" smtClean="0"/>
              <a:t>.</a:t>
            </a:r>
          </a:p>
          <a:p>
            <a:pPr marL="0" indent="0" algn="ctr">
              <a:buNone/>
            </a:pPr>
            <a:r>
              <a:rPr lang="es-MX" sz="2800" dirty="0" smtClean="0"/>
              <a:t> </a:t>
            </a:r>
            <a:endParaRPr lang="es-MX" sz="2800" dirty="0"/>
          </a:p>
          <a:p>
            <a:pPr marL="0" indent="0" algn="ctr">
              <a:buNone/>
            </a:pPr>
            <a:r>
              <a:rPr lang="es-MX" sz="2800" b="1" dirty="0" smtClean="0"/>
              <a:t>Salud: </a:t>
            </a:r>
            <a:r>
              <a:rPr lang="es-MX" sz="2800" dirty="0" smtClean="0"/>
              <a:t>Diversas </a:t>
            </a:r>
            <a:r>
              <a:rPr lang="es-MX" sz="2800" dirty="0"/>
              <a:t>enfermedades o trastornos están relacionados con pérdidas </a:t>
            </a:r>
            <a:r>
              <a:rPr lang="es-MX" sz="2800" dirty="0" smtClean="0"/>
              <a:t>de </a:t>
            </a:r>
            <a:r>
              <a:rPr lang="es-MX" sz="2800" dirty="0"/>
              <a:t>facultades y capacidades</a:t>
            </a:r>
            <a:r>
              <a:rPr lang="es-MX" sz="2800" dirty="0" smtClean="0"/>
              <a:t>.</a:t>
            </a:r>
          </a:p>
          <a:p>
            <a:pPr marL="0" indent="0" algn="ctr">
              <a:buNone/>
            </a:pPr>
            <a:endParaRPr lang="es-MX" sz="2800" dirty="0"/>
          </a:p>
          <a:p>
            <a:pPr marL="0" indent="0" algn="ctr">
              <a:buNone/>
            </a:pPr>
            <a:r>
              <a:rPr lang="es-MX" sz="2800" b="1" dirty="0" smtClean="0"/>
              <a:t>Tanatología: </a:t>
            </a:r>
            <a:r>
              <a:rPr lang="es-MX" sz="2800" dirty="0" smtClean="0"/>
              <a:t>Pérdida se asocia con ganancia. </a:t>
            </a:r>
            <a:endParaRPr lang="es-MX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" t="13615" r="7227" b="23474"/>
          <a:stretch/>
        </p:blipFill>
        <p:spPr bwMode="auto">
          <a:xfrm>
            <a:off x="7710485" y="0"/>
            <a:ext cx="4563812" cy="2139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43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50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0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862" y="653143"/>
            <a:ext cx="10142294" cy="1294410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El concepto se emplea para nombrar a la falta o ausencia de algo que se tenía. 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Resultado de imagen para perd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28" y="2625436"/>
            <a:ext cx="4695174" cy="3749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77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2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5662" y="296527"/>
            <a:ext cx="10142294" cy="129441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bg2"/>
                </a:solidFill>
              </a:rPr>
              <a:t>Cuando una persona dispone de una cosa y luego la pierde, podrá decirse que sufrió una pérdida</a:t>
            </a:r>
            <a:r>
              <a:rPr lang="es-MX" b="1" dirty="0" smtClean="0">
                <a:solidFill>
                  <a:schemeClr val="bg2"/>
                </a:solidFill>
              </a:rPr>
              <a:t>.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21404654">
            <a:off x="602672" y="4590288"/>
            <a:ext cx="10986655" cy="8932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4000" b="1" dirty="0" smtClean="0">
                <a:solidFill>
                  <a:schemeClr val="bg2"/>
                </a:solidFill>
              </a:rPr>
              <a:t>No se puede perder aquello que nunca se tuvo. </a:t>
            </a:r>
            <a:endParaRPr lang="es-MX" sz="4000" b="1" dirty="0">
              <a:solidFill>
                <a:schemeClr val="bg2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8912" y="2516624"/>
            <a:ext cx="605332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chemeClr val="bg2"/>
                </a:solidFill>
                <a:ea typeface="+mj-ea"/>
                <a:cs typeface="+mj-cs"/>
              </a:rPr>
              <a:t>Para perder algo, primero hay que tenerlo, ya </a:t>
            </a:r>
            <a:r>
              <a:rPr lang="es-MX" sz="2800" b="1" dirty="0" smtClean="0">
                <a:solidFill>
                  <a:schemeClr val="bg2"/>
                </a:solidFill>
                <a:ea typeface="+mj-ea"/>
                <a:cs typeface="+mj-cs"/>
              </a:rPr>
              <a:t>sea </a:t>
            </a:r>
            <a:r>
              <a:rPr lang="es-MX" sz="2800" b="1" dirty="0">
                <a:solidFill>
                  <a:schemeClr val="bg2"/>
                </a:solidFill>
                <a:ea typeface="+mj-ea"/>
                <a:cs typeface="+mj-cs"/>
              </a:rPr>
              <a:t>física o </a:t>
            </a:r>
            <a:r>
              <a:rPr lang="es-MX" sz="2800" b="1" dirty="0" smtClean="0">
                <a:solidFill>
                  <a:schemeClr val="bg2"/>
                </a:solidFill>
                <a:ea typeface="+mj-ea"/>
                <a:cs typeface="+mj-cs"/>
              </a:rPr>
              <a:t>simbólicamente. </a:t>
            </a:r>
            <a:endParaRPr lang="es-MX" sz="2800" b="1" dirty="0">
              <a:ln w="22225">
                <a:solidFill>
                  <a:srgbClr val="FC5283"/>
                </a:solidFill>
                <a:prstDash val="solid"/>
              </a:ln>
              <a:solidFill>
                <a:schemeClr val="bg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2892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841</TotalTime>
  <Words>1101</Words>
  <Application>Microsoft Office PowerPoint</Application>
  <PresentationFormat>Personalizado</PresentationFormat>
  <Paragraphs>138</Paragraphs>
  <Slides>33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Berlín</vt:lpstr>
      <vt:lpstr>Presentación de PowerPoint</vt:lpstr>
      <vt:lpstr>Presentación de PowerPoint</vt:lpstr>
      <vt:lpstr>Presentación de PowerPoint</vt:lpstr>
      <vt:lpstr>Presentación de PowerPoint</vt:lpstr>
      <vt:lpstr>Definición de pérdida </vt:lpstr>
      <vt:lpstr>Presentación de PowerPoint</vt:lpstr>
      <vt:lpstr>Presentación de PowerPoint</vt:lpstr>
      <vt:lpstr>El concepto se emplea para nombrar a la falta o ausencia de algo que se tenía. </vt:lpstr>
      <vt:lpstr>Cuando una persona dispone de una cosa y luego la pierde, podrá decirse que sufrió una pérdida.</vt:lpstr>
      <vt:lpstr>Presentación de PowerPoint</vt:lpstr>
      <vt:lpstr>la vida es un constante fluir de experiencias, emociones y necesidades a las cuales hay que ir adaptándonos. </vt:lpstr>
      <vt:lpstr>O Conor, Nancy. (2007). Déjalos Ir Con Amor.</vt:lpstr>
      <vt:lpstr>Ejemplos de pérdidas: </vt:lpstr>
      <vt:lpstr>Más ejemplos: </vt:lpstr>
      <vt:lpstr>Presentación de PowerPoint</vt:lpstr>
      <vt:lpstr>Presentación de PowerPoint</vt:lpstr>
      <vt:lpstr>Presentación de PowerPoint</vt:lpstr>
      <vt:lpstr>TIPOS DE PÉRDIDAS</vt:lpstr>
      <vt:lpstr>Presentación de PowerPoint</vt:lpstr>
      <vt:lpstr>Presentación de PowerPoint</vt:lpstr>
      <vt:lpstr>Bucay, Jorge. (2001). El camino de la lágrimas.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Viorts, Judith. (1990). El Precio De La Vida.</vt:lpstr>
      <vt:lpstr>Bucay, Jorge. (2001). El  Camino  De  Las  Lágrimas.</vt:lpstr>
      <vt:lpstr>Después de sufrir una pérdida es necesario elaborar el duelo,  adaptarnos  a  la  pérdida.</vt:lpstr>
      <vt:lpstr>Presentación de PowerPoint</vt:lpstr>
      <vt:lpstr>Presentación de PowerPoint</vt:lpstr>
      <vt:lpstr>Fuentes de consulta: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Antecedentes de la tanatología:</dc:title>
  <dc:creator>Toshiba-User</dc:creator>
  <cp:lastModifiedBy>LENOVO</cp:lastModifiedBy>
  <cp:revision>94</cp:revision>
  <dcterms:created xsi:type="dcterms:W3CDTF">2018-03-14T16:37:57Z</dcterms:created>
  <dcterms:modified xsi:type="dcterms:W3CDTF">2018-09-28T02:25:52Z</dcterms:modified>
</cp:coreProperties>
</file>