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2" r:id="rId3"/>
    <p:sldId id="283" r:id="rId4"/>
    <p:sldId id="284" r:id="rId5"/>
    <p:sldId id="285" r:id="rId6"/>
    <p:sldId id="286" r:id="rId7"/>
    <p:sldId id="287" r:id="rId8"/>
    <p:sldId id="257" r:id="rId9"/>
    <p:sldId id="258" r:id="rId10"/>
    <p:sldId id="259" r:id="rId11"/>
    <p:sldId id="260" r:id="rId12"/>
    <p:sldId id="261" r:id="rId13"/>
    <p:sldId id="262" r:id="rId14"/>
    <p:sldId id="300" r:id="rId15"/>
    <p:sldId id="288" r:id="rId16"/>
    <p:sldId id="289" r:id="rId17"/>
    <p:sldId id="290" r:id="rId18"/>
    <p:sldId id="291" r:id="rId19"/>
    <p:sldId id="292" r:id="rId20"/>
    <p:sldId id="293" r:id="rId21"/>
    <p:sldId id="294" r:id="rId22"/>
    <p:sldId id="295" r:id="rId23"/>
    <p:sldId id="297" r:id="rId24"/>
    <p:sldId id="299" r:id="rId25"/>
    <p:sldId id="301" r:id="rId26"/>
    <p:sldId id="302" r:id="rId27"/>
    <p:sldId id="303" r:id="rId28"/>
    <p:sldId id="304" r:id="rId29"/>
    <p:sldId id="279" r:id="rId30"/>
    <p:sldId id="305" r:id="rId31"/>
    <p:sldId id="306" r:id="rId32"/>
    <p:sldId id="307" r:id="rId33"/>
    <p:sldId id="308" r:id="rId34"/>
    <p:sldId id="298" r:id="rId35"/>
    <p:sldId id="296" r:id="rId36"/>
    <p:sldId id="310"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59" autoAdjust="0"/>
    <p:restoredTop sz="90897" autoAdjust="0"/>
  </p:normalViewPr>
  <p:slideViewPr>
    <p:cSldViewPr snapToGrid="0">
      <p:cViewPr varScale="1">
        <p:scale>
          <a:sx n="50" d="100"/>
          <a:sy n="50" d="100"/>
        </p:scale>
        <p:origin x="-77" y="-6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3D292B0F-8E4F-46B2-B4C2-F7F2F0858ED5}"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324586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D292B0F-8E4F-46B2-B4C2-F7F2F0858ED5}"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13754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D292B0F-8E4F-46B2-B4C2-F7F2F0858ED5}"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880921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D292B0F-8E4F-46B2-B4C2-F7F2F0858ED5}"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3199814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3D292B0F-8E4F-46B2-B4C2-F7F2F0858ED5}"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360384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3D292B0F-8E4F-46B2-B4C2-F7F2F0858ED5}"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725612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3D292B0F-8E4F-46B2-B4C2-F7F2F0858ED5}" type="datetimeFigureOut">
              <a:rPr lang="es-MX" smtClean="0"/>
              <a:t>27/09/2018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2183914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3D292B0F-8E4F-46B2-B4C2-F7F2F0858ED5}" type="datetimeFigureOut">
              <a:rPr lang="es-MX" smtClean="0"/>
              <a:t>27/09/2018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3846127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D292B0F-8E4F-46B2-B4C2-F7F2F0858ED5}" type="datetimeFigureOut">
              <a:rPr lang="es-MX" smtClean="0"/>
              <a:t>27/09/2018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3837361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D292B0F-8E4F-46B2-B4C2-F7F2F0858ED5}"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1438449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D292B0F-8E4F-46B2-B4C2-F7F2F0858ED5}"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340B065-6B2F-4CC2-9AD1-8885BC315217}" type="slidenum">
              <a:rPr lang="es-MX" smtClean="0"/>
              <a:t>‹Nº›</a:t>
            </a:fld>
            <a:endParaRPr lang="es-MX"/>
          </a:p>
        </p:txBody>
      </p:sp>
    </p:spTree>
    <p:extLst>
      <p:ext uri="{BB962C8B-B14F-4D97-AF65-F5344CB8AC3E}">
        <p14:creationId xmlns:p14="http://schemas.microsoft.com/office/powerpoint/2010/main" val="742398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292B0F-8E4F-46B2-B4C2-F7F2F0858ED5}" type="datetimeFigureOut">
              <a:rPr lang="es-MX" smtClean="0"/>
              <a:t>27/09/2018</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0B065-6B2F-4CC2-9AD1-8885BC315217}" type="slidenum">
              <a:rPr lang="es-MX" smtClean="0"/>
              <a:t>‹Nº›</a:t>
            </a:fld>
            <a:endParaRPr lang="es-MX"/>
          </a:p>
        </p:txBody>
      </p:sp>
    </p:spTree>
    <p:extLst>
      <p:ext uri="{BB962C8B-B14F-4D97-AF65-F5344CB8AC3E}">
        <p14:creationId xmlns:p14="http://schemas.microsoft.com/office/powerpoint/2010/main" val="540360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cienciared.com.ar/ra/usr/3/206/n7_vol3pp123_146.pdf" TargetMode="External"/><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http://www.redalyc.org/articulo.oa"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hyperlink" Target="http://www.cienciared.com.ar/ra/usr/3/206/n7_vol3pp123_146.pdf"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redalyc.org/articulo.oa"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3522543" y="228598"/>
            <a:ext cx="7689126" cy="6338085"/>
          </a:xfrm>
          <a:prstGeom prst="rect">
            <a:avLst/>
          </a:prstGeom>
          <a:noFill/>
          <a:ln w="9525">
            <a:noFill/>
            <a:miter lim="800000"/>
            <a:headEnd/>
            <a:tailEnd/>
          </a:ln>
        </p:spPr>
      </p:pic>
      <p:pic>
        <p:nvPicPr>
          <p:cNvPr id="5"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795759" y="228599"/>
            <a:ext cx="304800" cy="4543650"/>
          </a:xfrm>
          <a:prstGeom prst="rect">
            <a:avLst/>
          </a:prstGeom>
          <a:ln w="9525">
            <a:noFill/>
            <a:miter lim="800000"/>
            <a:headEnd/>
            <a:tailEnd/>
          </a:ln>
        </p:spPr>
      </p:pic>
      <p:sp>
        <p:nvSpPr>
          <p:cNvPr id="6" name="Subtitle 2"/>
          <p:cNvSpPr>
            <a:spLocks noGrp="1"/>
          </p:cNvSpPr>
          <p:nvPr>
            <p:ph type="subTitle" idx="1"/>
          </p:nvPr>
        </p:nvSpPr>
        <p:spPr>
          <a:xfrm>
            <a:off x="3598742" y="609762"/>
            <a:ext cx="7489409" cy="1810239"/>
          </a:xfrm>
        </p:spPr>
        <p:txBody>
          <a:bodyPr wrap="square" anchor="ctr">
            <a:spAutoFit/>
          </a:bodyPr>
          <a:lstStyle/>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Universidad Autónoma del Estado de México</a:t>
            </a:r>
          </a:p>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Facultad de Arquitectura y Diseño</a:t>
            </a:r>
          </a:p>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Maestría en Diseño</a:t>
            </a:r>
          </a:p>
          <a:p>
            <a:pPr algn="ctr">
              <a:buFont typeface="Arial" panose="020B0604020202020204" pitchFamily="34" charset="0"/>
              <a:buNone/>
            </a:pPr>
            <a:r>
              <a:rPr lang="es-ES_tradnl" altLang="es-MX" sz="1800" b="1" i="1" dirty="0" smtClean="0">
                <a:solidFill>
                  <a:schemeClr val="accent6">
                    <a:lumMod val="75000"/>
                  </a:schemeClr>
                </a:solidFill>
                <a:ea typeface="ＭＳ Ｐゴシック" panose="020B0600070205080204" pitchFamily="34" charset="-128"/>
              </a:rPr>
              <a:t>2018</a:t>
            </a:r>
          </a:p>
          <a:p>
            <a:pPr algn="ctr">
              <a:buFont typeface="Arial" panose="020B0604020202020204" pitchFamily="34" charset="0"/>
              <a:buNone/>
            </a:pPr>
            <a:endParaRPr lang="es-ES_tradnl" altLang="es-MX" sz="1500" b="1" i="1" dirty="0" smtClean="0">
              <a:solidFill>
                <a:srgbClr val="2390ED"/>
              </a:solidFill>
              <a:ea typeface="ＭＳ Ｐゴシック" panose="020B0600070205080204" pitchFamily="34" charset="-128"/>
            </a:endParaRPr>
          </a:p>
        </p:txBody>
      </p:sp>
      <p:sp>
        <p:nvSpPr>
          <p:cNvPr id="7" name="Subtitle 2"/>
          <p:cNvSpPr txBox="1">
            <a:spLocks/>
          </p:cNvSpPr>
          <p:nvPr/>
        </p:nvSpPr>
        <p:spPr bwMode="auto">
          <a:xfrm>
            <a:off x="3591510" y="2295754"/>
            <a:ext cx="7489409" cy="400110"/>
          </a:xfrm>
          <a:prstGeom prst="rect">
            <a:avLst/>
          </a:prstGeom>
          <a:solidFill>
            <a:srgbClr val="482565"/>
          </a:solidFill>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r>
              <a:rPr lang="es-ES_tradnl" altLang="es-MX" sz="2000" b="1" dirty="0" smtClean="0">
                <a:solidFill>
                  <a:schemeClr val="bg1"/>
                </a:solidFill>
                <a:latin typeface="Century Gothic" panose="020B0502020202020204" pitchFamily="34" charset="0"/>
              </a:rPr>
              <a:t>El Marco Teórico en la Investigación para el Diseño</a:t>
            </a:r>
            <a:endParaRPr lang="es-ES_tradnl" altLang="es-MX" sz="1400" b="1" dirty="0">
              <a:solidFill>
                <a:schemeClr val="bg1"/>
              </a:solidFill>
              <a:latin typeface="Century Gothic" panose="020B0502020202020204" pitchFamily="34" charset="0"/>
            </a:endParaRPr>
          </a:p>
        </p:txBody>
      </p:sp>
      <p:grpSp>
        <p:nvGrpSpPr>
          <p:cNvPr id="8" name="Group 15"/>
          <p:cNvGrpSpPr>
            <a:grpSpLocks/>
          </p:cNvGrpSpPr>
          <p:nvPr/>
        </p:nvGrpSpPr>
        <p:grpSpPr bwMode="auto">
          <a:xfrm>
            <a:off x="1481559" y="1697539"/>
            <a:ext cx="1865313" cy="3625850"/>
            <a:chOff x="609600" y="3429000"/>
            <a:chExt cx="1371600" cy="2667000"/>
          </a:xfrm>
        </p:grpSpPr>
        <p:pic>
          <p:nvPicPr>
            <p:cNvPr id="9" name="Picture 4" descr="logofa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575" y="4419600"/>
              <a:ext cx="1009650" cy="609600"/>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logouaem.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19" y="3429000"/>
              <a:ext cx="6905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ciad-header.png"/>
            <p:cNvPicPr>
              <a:picLocks noChangeAspect="1"/>
            </p:cNvPicPr>
            <p:nvPr/>
          </p:nvPicPr>
          <p:blipFill>
            <a:blip r:embed="rId5">
              <a:lum contrast="26000"/>
              <a:extLst>
                <a:ext uri="{28A0092B-C50C-407E-A947-70E740481C1C}">
                  <a14:useLocalDpi xmlns:a14="http://schemas.microsoft.com/office/drawing/2010/main" val="0"/>
                </a:ext>
              </a:extLst>
            </a:blip>
            <a:srcRect/>
            <a:stretch>
              <a:fillRect/>
            </a:stretch>
          </p:blipFill>
          <p:spPr bwMode="auto">
            <a:xfrm>
              <a:off x="609600" y="5410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Subtitle 2"/>
          <p:cNvSpPr txBox="1">
            <a:spLocks/>
          </p:cNvSpPr>
          <p:nvPr/>
        </p:nvSpPr>
        <p:spPr bwMode="auto">
          <a:xfrm>
            <a:off x="4289520" y="3044283"/>
            <a:ext cx="65906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914400" eaLnBrk="1" hangingPunct="1">
              <a:spcBef>
                <a:spcPts val="1800"/>
              </a:spcBef>
              <a:buClr>
                <a:schemeClr val="accent1"/>
              </a:buClr>
              <a:buSzPct val="100000"/>
              <a:buFont typeface="Arial" panose="020B0604020202020204" pitchFamily="34" charset="0"/>
              <a:buNone/>
            </a:pPr>
            <a:endParaRPr lang="es-ES_tradnl" altLang="es-MX" sz="1400" b="1" dirty="0" smtClean="0">
              <a:solidFill>
                <a:srgbClr val="2390ED"/>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chemeClr val="tx2"/>
                </a:solidFill>
                <a:latin typeface="Century Gothic" panose="020B0502020202020204" pitchFamily="34" charset="0"/>
              </a:rPr>
              <a:t>UNIDAD DE APRENDIZAJE: TALLER DE CONCEPTUALIZACIÓN DEL CONOCIMIENTO  </a:t>
            </a: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chemeClr val="tx2"/>
                </a:solidFill>
                <a:latin typeface="Century Gothic" panose="020B0502020202020204" pitchFamily="34" charset="0"/>
              </a:rPr>
              <a:t>2018A</a:t>
            </a: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chemeClr val="tx2"/>
                </a:solidFill>
                <a:latin typeface="Century Gothic" panose="020B0502020202020204" pitchFamily="34" charset="0"/>
              </a:rPr>
              <a:t>ELABORACIÓN:</a:t>
            </a:r>
          </a:p>
          <a:p>
            <a:pPr defTabSz="914400" eaLnBrk="1" hangingPunct="1">
              <a:spcBef>
                <a:spcPts val="1800"/>
              </a:spcBef>
              <a:buClr>
                <a:schemeClr val="accent1"/>
              </a:buClr>
              <a:buSzPct val="100000"/>
              <a:buFont typeface="Arial" panose="020B0604020202020204" pitchFamily="34" charset="0"/>
              <a:buNone/>
            </a:pPr>
            <a:r>
              <a:rPr lang="es-ES_tradnl" altLang="es-MX" sz="1300" b="1" i="1" dirty="0" smtClean="0">
                <a:solidFill>
                  <a:schemeClr val="accent6">
                    <a:lumMod val="75000"/>
                  </a:schemeClr>
                </a:solidFill>
                <a:latin typeface="Century Gothic" panose="020B0502020202020204" pitchFamily="34" charset="0"/>
              </a:rPr>
              <a:t>Dra. María Gabriela Villar </a:t>
            </a:r>
            <a:r>
              <a:rPr lang="es-ES_tradnl" altLang="es-MX" sz="1300" b="1" i="1" dirty="0" smtClean="0">
                <a:solidFill>
                  <a:schemeClr val="accent6">
                    <a:lumMod val="75000"/>
                  </a:schemeClr>
                </a:solidFill>
              </a:rPr>
              <a:t>García</a:t>
            </a:r>
            <a:r>
              <a:rPr lang="es-ES_tradnl" altLang="es-MX" sz="1300" b="1" i="1" dirty="0" smtClean="0">
                <a:solidFill>
                  <a:schemeClr val="accent6">
                    <a:lumMod val="75000"/>
                  </a:schemeClr>
                </a:solidFill>
                <a:latin typeface="Century Gothic" panose="020B0502020202020204" pitchFamily="34" charset="0"/>
              </a:rPr>
              <a:t>.</a:t>
            </a: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p:txBody>
      </p:sp>
      <p:sp>
        <p:nvSpPr>
          <p:cNvPr id="13" name="Process 11"/>
          <p:cNvSpPr/>
          <p:nvPr/>
        </p:nvSpPr>
        <p:spPr>
          <a:xfrm>
            <a:off x="814755" y="250915"/>
            <a:ext cx="285804" cy="6404528"/>
          </a:xfrm>
          <a:prstGeom prst="flowChartProcess">
            <a:avLst/>
          </a:prstGeom>
          <a:solidFill>
            <a:srgbClr val="92D05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1630435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53389" y="3316149"/>
            <a:ext cx="2085474" cy="1090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p:cNvSpPr/>
          <p:nvPr/>
        </p:nvSpPr>
        <p:spPr>
          <a:xfrm>
            <a:off x="4138863" y="3316148"/>
            <a:ext cx="1989221" cy="1090863"/>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6128084" y="3316148"/>
            <a:ext cx="2069432" cy="109086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8213558" y="3316148"/>
            <a:ext cx="2069432" cy="109086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9" name="CuadroTexto 8"/>
          <p:cNvSpPr txBox="1"/>
          <p:nvPr/>
        </p:nvSpPr>
        <p:spPr>
          <a:xfrm>
            <a:off x="2406316" y="3604907"/>
            <a:ext cx="1427747" cy="461665"/>
          </a:xfrm>
          <a:prstGeom prst="rect">
            <a:avLst/>
          </a:prstGeom>
          <a:noFill/>
        </p:spPr>
        <p:txBody>
          <a:bodyPr wrap="square" rtlCol="0">
            <a:spAutoFit/>
          </a:bodyPr>
          <a:lstStyle/>
          <a:p>
            <a:r>
              <a:rPr lang="es-MX" sz="2400" dirty="0" smtClean="0">
                <a:solidFill>
                  <a:schemeClr val="bg1"/>
                </a:solidFill>
              </a:rPr>
              <a:t>Problema</a:t>
            </a:r>
            <a:endParaRPr lang="es-MX" sz="2400" dirty="0">
              <a:solidFill>
                <a:schemeClr val="bg1"/>
              </a:solidFill>
            </a:endParaRPr>
          </a:p>
        </p:txBody>
      </p:sp>
      <p:sp>
        <p:nvSpPr>
          <p:cNvPr id="10" name="CuadroTexto 9"/>
          <p:cNvSpPr txBox="1"/>
          <p:nvPr/>
        </p:nvSpPr>
        <p:spPr>
          <a:xfrm>
            <a:off x="4138863" y="3462122"/>
            <a:ext cx="2085474" cy="830997"/>
          </a:xfrm>
          <a:prstGeom prst="rect">
            <a:avLst/>
          </a:prstGeom>
          <a:noFill/>
        </p:spPr>
        <p:txBody>
          <a:bodyPr wrap="square" rtlCol="0">
            <a:spAutoFit/>
          </a:bodyPr>
          <a:lstStyle/>
          <a:p>
            <a:pPr algn="ctr"/>
            <a:r>
              <a:rPr lang="es-MX" sz="2400" dirty="0" smtClean="0">
                <a:solidFill>
                  <a:schemeClr val="bg1"/>
                </a:solidFill>
              </a:rPr>
              <a:t>Marco </a:t>
            </a:r>
          </a:p>
          <a:p>
            <a:pPr algn="ctr"/>
            <a:r>
              <a:rPr lang="es-MX" sz="2400" dirty="0" smtClean="0">
                <a:solidFill>
                  <a:schemeClr val="bg1"/>
                </a:solidFill>
              </a:rPr>
              <a:t>teórico</a:t>
            </a:r>
            <a:endParaRPr lang="es-MX" sz="2400" dirty="0">
              <a:solidFill>
                <a:schemeClr val="bg1"/>
              </a:solidFill>
            </a:endParaRPr>
          </a:p>
        </p:txBody>
      </p:sp>
      <p:sp>
        <p:nvSpPr>
          <p:cNvPr id="11" name="CuadroTexto 10"/>
          <p:cNvSpPr txBox="1"/>
          <p:nvPr/>
        </p:nvSpPr>
        <p:spPr>
          <a:xfrm>
            <a:off x="6168190" y="3462122"/>
            <a:ext cx="2085474" cy="830997"/>
          </a:xfrm>
          <a:prstGeom prst="rect">
            <a:avLst/>
          </a:prstGeom>
          <a:noFill/>
        </p:spPr>
        <p:txBody>
          <a:bodyPr wrap="square" rtlCol="0">
            <a:spAutoFit/>
          </a:bodyPr>
          <a:lstStyle/>
          <a:p>
            <a:pPr algn="ctr"/>
            <a:r>
              <a:rPr lang="es-MX" sz="2400" dirty="0" smtClean="0">
                <a:solidFill>
                  <a:schemeClr val="bg1"/>
                </a:solidFill>
              </a:rPr>
              <a:t>Diseño metodológico</a:t>
            </a:r>
            <a:endParaRPr lang="es-MX" sz="2400" dirty="0">
              <a:solidFill>
                <a:schemeClr val="bg1"/>
              </a:solidFill>
            </a:endParaRPr>
          </a:p>
        </p:txBody>
      </p:sp>
      <p:sp>
        <p:nvSpPr>
          <p:cNvPr id="12" name="CuadroTexto 11"/>
          <p:cNvSpPr txBox="1"/>
          <p:nvPr/>
        </p:nvSpPr>
        <p:spPr>
          <a:xfrm>
            <a:off x="8253664" y="3316148"/>
            <a:ext cx="2085474" cy="1200329"/>
          </a:xfrm>
          <a:prstGeom prst="rect">
            <a:avLst/>
          </a:prstGeom>
          <a:noFill/>
        </p:spPr>
        <p:txBody>
          <a:bodyPr wrap="square" rtlCol="0">
            <a:spAutoFit/>
          </a:bodyPr>
          <a:lstStyle/>
          <a:p>
            <a:pPr algn="ctr"/>
            <a:r>
              <a:rPr lang="es-MX" sz="2400" dirty="0" smtClean="0">
                <a:solidFill>
                  <a:schemeClr val="bg1"/>
                </a:solidFill>
              </a:rPr>
              <a:t>Solución</a:t>
            </a:r>
          </a:p>
          <a:p>
            <a:pPr algn="ctr"/>
            <a:r>
              <a:rPr lang="es-MX" sz="2400" dirty="0" smtClean="0">
                <a:solidFill>
                  <a:schemeClr val="bg1"/>
                </a:solidFill>
              </a:rPr>
              <a:t>Caso</a:t>
            </a:r>
          </a:p>
          <a:p>
            <a:pPr algn="ctr"/>
            <a:r>
              <a:rPr lang="es-MX" sz="2400" dirty="0" smtClean="0">
                <a:solidFill>
                  <a:schemeClr val="bg1"/>
                </a:solidFill>
              </a:rPr>
              <a:t>…</a:t>
            </a:r>
            <a:endParaRPr lang="es-MX" sz="2400" dirty="0">
              <a:solidFill>
                <a:schemeClr val="bg1"/>
              </a:solidFill>
            </a:endParaRPr>
          </a:p>
        </p:txBody>
      </p:sp>
      <p:sp>
        <p:nvSpPr>
          <p:cNvPr id="8" name="7 CuadroTexto"/>
          <p:cNvSpPr txBox="1"/>
          <p:nvPr/>
        </p:nvSpPr>
        <p:spPr>
          <a:xfrm>
            <a:off x="2793618" y="2438400"/>
            <a:ext cx="7489372" cy="646331"/>
          </a:xfrm>
          <a:prstGeom prst="rect">
            <a:avLst/>
          </a:prstGeom>
          <a:noFill/>
        </p:spPr>
        <p:txBody>
          <a:bodyPr wrap="square" rtlCol="0">
            <a:spAutoFit/>
          </a:bodyPr>
          <a:lstStyle/>
          <a:p>
            <a:r>
              <a:rPr lang="es-ES" sz="3600" dirty="0" smtClean="0"/>
              <a:t>1                   2                 3                  4</a:t>
            </a:r>
            <a:endParaRPr lang="es-ES" sz="3600" dirty="0"/>
          </a:p>
        </p:txBody>
      </p:sp>
    </p:spTree>
    <p:extLst>
      <p:ext uri="{BB962C8B-B14F-4D97-AF65-F5344CB8AC3E}">
        <p14:creationId xmlns:p14="http://schemas.microsoft.com/office/powerpoint/2010/main" val="4036864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086232" y="1473845"/>
            <a:ext cx="7830948" cy="95410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E</a:t>
            </a:r>
            <a:r>
              <a:rPr lang="es-MX" sz="2800" dirty="0" smtClean="0"/>
              <a:t>ncuadra, contiene</a:t>
            </a:r>
            <a:r>
              <a:rPr lang="es-MX" sz="2800" dirty="0"/>
              <a:t>, </a:t>
            </a:r>
            <a:r>
              <a:rPr lang="es-MX" sz="2800" dirty="0" smtClean="0"/>
              <a:t>ubica </a:t>
            </a:r>
            <a:r>
              <a:rPr lang="es-MX" sz="2800" dirty="0"/>
              <a:t>y </a:t>
            </a:r>
            <a:r>
              <a:rPr lang="es-MX" sz="2800" dirty="0" smtClean="0"/>
              <a:t>hace relevante </a:t>
            </a:r>
            <a:r>
              <a:rPr lang="es-MX" sz="2800" dirty="0"/>
              <a:t>el </a:t>
            </a:r>
            <a:r>
              <a:rPr lang="es-MX" sz="2800" dirty="0" smtClean="0"/>
              <a:t>sentido </a:t>
            </a:r>
            <a:r>
              <a:rPr lang="es-MX" sz="2800" dirty="0"/>
              <a:t>del </a:t>
            </a:r>
            <a:r>
              <a:rPr lang="es-MX" sz="2800" dirty="0" smtClean="0"/>
              <a:t>problema. </a:t>
            </a:r>
            <a:endParaRPr lang="es-MX" sz="2800" dirty="0"/>
          </a:p>
        </p:txBody>
      </p:sp>
      <p:sp>
        <p:nvSpPr>
          <p:cNvPr id="6"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8" name="CuadroTexto 7"/>
          <p:cNvSpPr txBox="1"/>
          <p:nvPr/>
        </p:nvSpPr>
        <p:spPr>
          <a:xfrm>
            <a:off x="4086232" y="3615464"/>
            <a:ext cx="7830948" cy="2246769"/>
          </a:xfrm>
          <a:prstGeom prst="rect">
            <a:avLst/>
          </a:prstGeom>
          <a:solidFill>
            <a:srgbClr val="FF990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Ofrece un eje a la investigación</a:t>
            </a:r>
          </a:p>
          <a:p>
            <a:r>
              <a:rPr lang="es-MX" sz="2800" dirty="0" smtClean="0"/>
              <a:t> </a:t>
            </a:r>
          </a:p>
          <a:p>
            <a:r>
              <a:rPr lang="es-MX" sz="2800" dirty="0" smtClean="0"/>
              <a:t>Encuadra el problema</a:t>
            </a:r>
          </a:p>
          <a:p>
            <a:r>
              <a:rPr lang="es-MX" sz="2800" dirty="0" smtClean="0"/>
              <a:t> </a:t>
            </a:r>
          </a:p>
          <a:p>
            <a:r>
              <a:rPr lang="es-MX" sz="2800" dirty="0" smtClean="0"/>
              <a:t>Orienta el diseño metodológico</a:t>
            </a:r>
            <a:endParaRPr lang="es-MX" sz="2800" dirty="0"/>
          </a:p>
        </p:txBody>
      </p:sp>
      <p:sp>
        <p:nvSpPr>
          <p:cNvPr id="9" name="Flecha derecha 8"/>
          <p:cNvSpPr/>
          <p:nvPr/>
        </p:nvSpPr>
        <p:spPr>
          <a:xfrm>
            <a:off x="3276600" y="4420193"/>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418" y="3095352"/>
            <a:ext cx="232410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80646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102274" y="204300"/>
            <a:ext cx="7830948" cy="526297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Permite conocer la teorías y conceptos vigentes en el tema.</a:t>
            </a:r>
          </a:p>
          <a:p>
            <a:endParaRPr lang="es-MX" sz="2800" dirty="0"/>
          </a:p>
          <a:p>
            <a:r>
              <a:rPr lang="es-MX" sz="2800" dirty="0" smtClean="0"/>
              <a:t>Familiariza con el vocabulario de su tema, ciencia o saber.</a:t>
            </a:r>
          </a:p>
          <a:p>
            <a:endParaRPr lang="es-MX" sz="2800" dirty="0"/>
          </a:p>
          <a:p>
            <a:r>
              <a:rPr lang="es-MX" sz="2800" dirty="0" smtClean="0"/>
              <a:t>Ofrece información sobre el modo de enfrentar problemas o sucesos parecidos o relacionados.</a:t>
            </a:r>
          </a:p>
          <a:p>
            <a:endParaRPr lang="es-MX" sz="2800" dirty="0"/>
          </a:p>
          <a:p>
            <a:r>
              <a:rPr lang="es-MX" sz="2800" dirty="0" smtClean="0"/>
              <a:t>El origen de un nuevo marco teórico deviene de una nueva hipótesis (supone un nuevo tratamiento al tema). En que difiere mi investigación de otras.</a:t>
            </a:r>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5" name="Process 7"/>
          <p:cNvSpPr/>
          <p:nvPr/>
        </p:nvSpPr>
        <p:spPr>
          <a:xfrm>
            <a:off x="6320590" y="6003520"/>
            <a:ext cx="3203225" cy="551463"/>
          </a:xfrm>
          <a:prstGeom prst="flowChartProcess">
            <a:avLst/>
          </a:prstGeom>
          <a:solidFill>
            <a:srgbClr val="FF660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6" name="Title 1"/>
          <p:cNvSpPr txBox="1">
            <a:spLocks/>
          </p:cNvSpPr>
          <p:nvPr/>
        </p:nvSpPr>
        <p:spPr>
          <a:xfrm>
            <a:off x="6320590" y="6106169"/>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Nueva hipótesis</a:t>
            </a:r>
          </a:p>
          <a:p>
            <a:pPr algn="dist"/>
            <a:r>
              <a:rPr lang="es-ES_tradnl" altLang="es-MX" sz="2800" b="1" i="1" dirty="0" smtClean="0">
                <a:solidFill>
                  <a:schemeClr val="bg1"/>
                </a:solidFill>
                <a:ea typeface="ＭＳ Ｐゴシック" panose="020B0600070205080204" pitchFamily="34" charset="-128"/>
              </a:rPr>
              <a:t>Marco Conceptual</a:t>
            </a:r>
            <a:endParaRPr lang="es-ES_tradnl" altLang="es-MX" sz="1600" b="1" i="1" dirty="0">
              <a:solidFill>
                <a:schemeClr val="bg1"/>
              </a:solidFill>
              <a:ea typeface="ＭＳ Ｐゴシック" panose="020B0600070205080204" pitchFamily="34" charset="-128"/>
            </a:endParaRPr>
          </a:p>
        </p:txBody>
      </p:sp>
      <p:sp>
        <p:nvSpPr>
          <p:cNvPr id="7" name="Flecha derecha 6"/>
          <p:cNvSpPr/>
          <p:nvPr/>
        </p:nvSpPr>
        <p:spPr>
          <a:xfrm rot="5400000">
            <a:off x="7749340" y="5515011"/>
            <a:ext cx="190500" cy="5434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p:cNvPicPr>
            <a:picLocks noChangeAspect="1"/>
          </p:cNvPicPr>
          <p:nvPr/>
        </p:nvPicPr>
        <p:blipFill rotWithShape="1">
          <a:blip r:embed="rId2"/>
          <a:srcRect l="9869" t="58936" r="67763" b="33099"/>
          <a:stretch/>
        </p:blipFill>
        <p:spPr>
          <a:xfrm>
            <a:off x="312822" y="5534526"/>
            <a:ext cx="4563978" cy="1323474"/>
          </a:xfrm>
          <a:prstGeom prst="rect">
            <a:avLst/>
          </a:prstGeom>
        </p:spPr>
      </p:pic>
    </p:spTree>
    <p:extLst>
      <p:ext uri="{BB962C8B-B14F-4D97-AF65-F5344CB8AC3E}">
        <p14:creationId xmlns:p14="http://schemas.microsoft.com/office/powerpoint/2010/main" val="307767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96455" y="204299"/>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553655" y="278334"/>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10" name="Process 7"/>
          <p:cNvSpPr/>
          <p:nvPr/>
        </p:nvSpPr>
        <p:spPr>
          <a:xfrm>
            <a:off x="5606050" y="1325469"/>
            <a:ext cx="3962400" cy="1016001"/>
          </a:xfrm>
          <a:prstGeom prst="flowChartProcess">
            <a:avLst/>
          </a:prstGeom>
          <a:solidFill>
            <a:srgbClr val="FF990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1" name="Title 1"/>
          <p:cNvSpPr txBox="1">
            <a:spLocks/>
          </p:cNvSpPr>
          <p:nvPr/>
        </p:nvSpPr>
        <p:spPr>
          <a:xfrm>
            <a:off x="6063250" y="1399504"/>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Toma de posición teórica</a:t>
            </a:r>
            <a:endParaRPr lang="es-ES_tradnl" altLang="es-MX" sz="1600" b="1" i="1" dirty="0">
              <a:solidFill>
                <a:schemeClr val="bg1"/>
              </a:solidFill>
              <a:ea typeface="ＭＳ Ｐゴシック" panose="020B0600070205080204" pitchFamily="34" charset="-128"/>
            </a:endParaRPr>
          </a:p>
        </p:txBody>
      </p:sp>
      <p:sp>
        <p:nvSpPr>
          <p:cNvPr id="12" name="Flecha derecha 11"/>
          <p:cNvSpPr/>
          <p:nvPr/>
        </p:nvSpPr>
        <p:spPr>
          <a:xfrm>
            <a:off x="5148850" y="1415523"/>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Process 7"/>
          <p:cNvSpPr/>
          <p:nvPr/>
        </p:nvSpPr>
        <p:spPr>
          <a:xfrm>
            <a:off x="5606050" y="2723903"/>
            <a:ext cx="3962400" cy="1016001"/>
          </a:xfrm>
          <a:prstGeom prst="flowChartProcess">
            <a:avLst/>
          </a:prstGeom>
          <a:solidFill>
            <a:srgbClr val="FF990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4" name="Title 1"/>
          <p:cNvSpPr txBox="1">
            <a:spLocks/>
          </p:cNvSpPr>
          <p:nvPr/>
        </p:nvSpPr>
        <p:spPr>
          <a:xfrm>
            <a:off x="6063250" y="2811788"/>
            <a:ext cx="3048000" cy="8402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Punto de referencia que ubica mediante conceptos teóricos un problema</a:t>
            </a:r>
            <a:endParaRPr lang="es-ES_tradnl" altLang="es-MX" sz="1800" b="1" i="1" dirty="0">
              <a:solidFill>
                <a:schemeClr val="bg1"/>
              </a:solidFill>
              <a:ea typeface="ＭＳ Ｐゴシック" panose="020B0600070205080204" pitchFamily="34" charset="-128"/>
            </a:endParaRPr>
          </a:p>
        </p:txBody>
      </p:sp>
      <p:sp>
        <p:nvSpPr>
          <p:cNvPr id="15" name="Process 7"/>
          <p:cNvSpPr/>
          <p:nvPr/>
        </p:nvSpPr>
        <p:spPr>
          <a:xfrm>
            <a:off x="5606050" y="4193787"/>
            <a:ext cx="3962400" cy="1016001"/>
          </a:xfrm>
          <a:prstGeom prst="flowChartProcess">
            <a:avLst/>
          </a:prstGeom>
          <a:solidFill>
            <a:srgbClr val="FF990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6" name="Title 1"/>
          <p:cNvSpPr txBox="1">
            <a:spLocks/>
          </p:cNvSpPr>
          <p:nvPr/>
        </p:nvSpPr>
        <p:spPr>
          <a:xfrm>
            <a:off x="6063250" y="4281673"/>
            <a:ext cx="3048000" cy="8402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Los conceptos expuestos de manera coherente conllevan a una teoría</a:t>
            </a:r>
            <a:endParaRPr lang="es-ES_tradnl" altLang="es-MX" sz="1800" b="1" i="1" dirty="0">
              <a:solidFill>
                <a:schemeClr val="bg1"/>
              </a:solidFill>
              <a:ea typeface="ＭＳ Ｐゴシック" panose="020B0600070205080204" pitchFamily="34" charset="-128"/>
            </a:endParaRPr>
          </a:p>
        </p:txBody>
      </p:sp>
      <p:sp>
        <p:nvSpPr>
          <p:cNvPr id="17" name="Process 7"/>
          <p:cNvSpPr/>
          <p:nvPr/>
        </p:nvSpPr>
        <p:spPr>
          <a:xfrm>
            <a:off x="5606050" y="5412641"/>
            <a:ext cx="3962400" cy="1016001"/>
          </a:xfrm>
          <a:prstGeom prst="flowChartProcess">
            <a:avLst/>
          </a:prstGeom>
          <a:solidFill>
            <a:srgbClr val="FF990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8" name="Title 1"/>
          <p:cNvSpPr txBox="1">
            <a:spLocks/>
          </p:cNvSpPr>
          <p:nvPr/>
        </p:nvSpPr>
        <p:spPr>
          <a:xfrm>
            <a:off x="6063250" y="5625177"/>
            <a:ext cx="3048000" cy="5909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El marco teórico es entonces una toma de posición teórica</a:t>
            </a:r>
            <a:endParaRPr lang="es-ES_tradnl" altLang="es-MX" sz="1800" b="1" i="1" dirty="0">
              <a:solidFill>
                <a:schemeClr val="bg1"/>
              </a:solidFill>
              <a:ea typeface="ＭＳ Ｐゴシック" panose="020B0600070205080204" pitchFamily="34" charset="-128"/>
            </a:endParaRPr>
          </a:p>
        </p:txBody>
      </p:sp>
      <p:sp>
        <p:nvSpPr>
          <p:cNvPr id="19" name="Flecha derecha 11"/>
          <p:cNvSpPr/>
          <p:nvPr/>
        </p:nvSpPr>
        <p:spPr>
          <a:xfrm>
            <a:off x="5148850" y="2811788"/>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Flecha derecha 11"/>
          <p:cNvSpPr/>
          <p:nvPr/>
        </p:nvSpPr>
        <p:spPr>
          <a:xfrm>
            <a:off x="5129559" y="4383133"/>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Flecha derecha 11"/>
          <p:cNvSpPr/>
          <p:nvPr/>
        </p:nvSpPr>
        <p:spPr>
          <a:xfrm>
            <a:off x="5148850" y="5567215"/>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24090" y="2684868"/>
            <a:ext cx="3414532" cy="318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4769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5"/>
          <p:cNvSpPr txBox="1"/>
          <p:nvPr/>
        </p:nvSpPr>
        <p:spPr>
          <a:xfrm>
            <a:off x="5182602" y="1011821"/>
            <a:ext cx="5626373" cy="224676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El investigador no siempre encuentra teorías aptas para su investigación, debe atreverse a crear una en disciplinas o áreas en donde no existen.</a:t>
            </a:r>
          </a:p>
        </p:txBody>
      </p:sp>
      <p:sp>
        <p:nvSpPr>
          <p:cNvPr id="3" name="CuadroTexto 6"/>
          <p:cNvSpPr txBox="1"/>
          <p:nvPr/>
        </p:nvSpPr>
        <p:spPr>
          <a:xfrm>
            <a:off x="5182602" y="3772756"/>
            <a:ext cx="5626373" cy="224676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En el caso de la disciplina del diseño, se reconocen marcos teóricos de otras disciplinas convirtiendo a la propia en una </a:t>
            </a:r>
            <a:r>
              <a:rPr lang="es-MX" sz="2800" dirty="0" err="1" smtClean="0"/>
              <a:t>interdisciplina</a:t>
            </a:r>
            <a:r>
              <a:rPr lang="es-MX" sz="2800" dirty="0"/>
              <a:t> </a:t>
            </a:r>
            <a:r>
              <a:rPr lang="es-MX" sz="2800" dirty="0" smtClean="0"/>
              <a:t>(</a:t>
            </a:r>
            <a:r>
              <a:rPr lang="es-MX" sz="2000" dirty="0" smtClean="0"/>
              <a:t>psicología, sociología antropología, lingüística</a:t>
            </a:r>
            <a:r>
              <a:rPr lang="es-MX" sz="2800" dirty="0" smtClean="0"/>
              <a:t>).</a:t>
            </a:r>
          </a:p>
        </p:txBody>
      </p:sp>
      <p:sp>
        <p:nvSpPr>
          <p:cNvPr id="4"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5"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512" y="2387052"/>
            <a:ext cx="3509509" cy="2902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36081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550384" y="1881523"/>
            <a:ext cx="8914846" cy="523220"/>
          </a:xfrm>
          <a:prstGeom prst="rect">
            <a:avLst/>
          </a:prstGeom>
          <a:solidFill>
            <a:schemeClr val="accent2"/>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Daros (2012), expone diversas funciones para el MT:</a:t>
            </a:r>
          </a:p>
        </p:txBody>
      </p:sp>
      <p:sp>
        <p:nvSpPr>
          <p:cNvPr id="3"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5" name="Title 1"/>
          <p:cNvSpPr txBox="1">
            <a:spLocks/>
          </p:cNvSpPr>
          <p:nvPr/>
        </p:nvSpPr>
        <p:spPr>
          <a:xfrm>
            <a:off x="-458583" y="565735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Nueva hipótesis</a:t>
            </a:r>
          </a:p>
          <a:p>
            <a:pPr algn="dist"/>
            <a:r>
              <a:rPr lang="es-ES_tradnl" altLang="es-MX" sz="2800" b="1" i="1" dirty="0" smtClean="0">
                <a:solidFill>
                  <a:schemeClr val="bg1"/>
                </a:solidFill>
                <a:ea typeface="ＭＳ Ｐゴシック" panose="020B0600070205080204" pitchFamily="34" charset="-128"/>
              </a:rPr>
              <a:t>Marco Conceptual</a:t>
            </a:r>
            <a:endParaRPr lang="es-ES_tradnl" altLang="es-MX" sz="1600" b="1" i="1" dirty="0">
              <a:solidFill>
                <a:schemeClr val="bg1"/>
              </a:solidFill>
              <a:ea typeface="ＭＳ Ｐゴシック" panose="020B0600070205080204" pitchFamily="34" charset="-128"/>
            </a:endParaRPr>
          </a:p>
        </p:txBody>
      </p:sp>
      <p:sp>
        <p:nvSpPr>
          <p:cNvPr id="6" name="Flecha derecha 6"/>
          <p:cNvSpPr/>
          <p:nvPr/>
        </p:nvSpPr>
        <p:spPr>
          <a:xfrm rot="5400000">
            <a:off x="5258664" y="2410079"/>
            <a:ext cx="486425" cy="5434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Title 1"/>
          <p:cNvSpPr txBox="1">
            <a:spLocks/>
          </p:cNvSpPr>
          <p:nvPr/>
        </p:nvSpPr>
        <p:spPr>
          <a:xfrm>
            <a:off x="609600" y="4307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9" name="Process 7"/>
          <p:cNvSpPr/>
          <p:nvPr/>
        </p:nvSpPr>
        <p:spPr>
          <a:xfrm>
            <a:off x="139874" y="509099"/>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0" name="Title 1"/>
          <p:cNvSpPr txBox="1">
            <a:spLocks/>
          </p:cNvSpPr>
          <p:nvPr/>
        </p:nvSpPr>
        <p:spPr>
          <a:xfrm>
            <a:off x="651638" y="5831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Funciones del</a:t>
            </a:r>
          </a:p>
          <a:p>
            <a:pPr algn="dist"/>
            <a:r>
              <a:rPr lang="es-ES_tradnl" altLang="es-MX" sz="2800" b="1" i="1" dirty="0" smtClean="0">
                <a:solidFill>
                  <a:schemeClr val="bg1"/>
                </a:solidFill>
                <a:ea typeface="ＭＳ Ｐゴシック" panose="020B0600070205080204" pitchFamily="34" charset="-128"/>
              </a:rPr>
              <a:t>Marco Teórico</a:t>
            </a:r>
            <a:endParaRPr lang="es-ES_tradnl" altLang="es-MX" sz="1600" b="1" i="1" dirty="0">
              <a:solidFill>
                <a:schemeClr val="bg1"/>
              </a:solidFill>
              <a:ea typeface="ＭＳ Ｐゴシック" panose="020B0600070205080204" pitchFamily="34" charset="-128"/>
            </a:endParaRPr>
          </a:p>
        </p:txBody>
      </p:sp>
      <p:sp>
        <p:nvSpPr>
          <p:cNvPr id="11" name="CuadroTexto 1"/>
          <p:cNvSpPr txBox="1"/>
          <p:nvPr/>
        </p:nvSpPr>
        <p:spPr>
          <a:xfrm>
            <a:off x="587946" y="2957187"/>
            <a:ext cx="5834507" cy="353943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1. </a:t>
            </a:r>
            <a:r>
              <a:rPr lang="es-ES" sz="2800" dirty="0" smtClean="0"/>
              <a:t>Posibilita </a:t>
            </a:r>
            <a:r>
              <a:rPr lang="es-ES" sz="2800" dirty="0"/>
              <a:t>describir los problemas en las investigaciones. No hay problema</a:t>
            </a:r>
          </a:p>
          <a:p>
            <a:r>
              <a:rPr lang="es-ES" sz="2800" dirty="0"/>
              <a:t>sino en referencia a una idea, a una expectativa: algo es problema cuando</a:t>
            </a:r>
          </a:p>
          <a:p>
            <a:r>
              <a:rPr lang="es-ES" sz="2800" dirty="0"/>
              <a:t>entra en conflicto con lo que esperábamos que </a:t>
            </a:r>
            <a:r>
              <a:rPr lang="es-ES" sz="2800" dirty="0" smtClean="0"/>
              <a:t>sucediera.</a:t>
            </a:r>
          </a:p>
          <a:p>
            <a:r>
              <a:rPr lang="es-ES" sz="2800" dirty="0"/>
              <a:t>E</a:t>
            </a:r>
            <a:r>
              <a:rPr lang="es-ES" sz="2800" dirty="0" smtClean="0"/>
              <a:t>l </a:t>
            </a:r>
            <a:r>
              <a:rPr lang="es-ES" sz="2800" dirty="0"/>
              <a:t>problema tiene sentido en referencia a una teoría.</a:t>
            </a:r>
            <a:endParaRPr lang="es-MX" sz="2800" dirty="0" smtClean="0"/>
          </a:p>
        </p:txBody>
      </p:sp>
      <p:pic>
        <p:nvPicPr>
          <p:cNvPr id="1028" name="Picture 4" descr="Resultado de imagen para marco teor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3740" y="2925005"/>
            <a:ext cx="2303845" cy="3538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5767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550384" y="1597735"/>
            <a:ext cx="8914846" cy="523220"/>
          </a:xfrm>
          <a:prstGeom prst="rect">
            <a:avLst/>
          </a:prstGeom>
          <a:solidFill>
            <a:schemeClr val="accent2"/>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Daros (2012), expone diversas funciones para el MT:</a:t>
            </a:r>
          </a:p>
        </p:txBody>
      </p:sp>
      <p:sp>
        <p:nvSpPr>
          <p:cNvPr id="3"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4" name="Flecha derecha 6"/>
          <p:cNvSpPr/>
          <p:nvPr/>
        </p:nvSpPr>
        <p:spPr>
          <a:xfrm rot="5400000">
            <a:off x="5258664" y="2126291"/>
            <a:ext cx="486425" cy="5434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1"/>
          <p:cNvSpPr txBox="1"/>
          <p:nvPr/>
        </p:nvSpPr>
        <p:spPr>
          <a:xfrm>
            <a:off x="587945" y="2675062"/>
            <a:ext cx="5834507" cy="397031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2</a:t>
            </a:r>
            <a:r>
              <a:rPr lang="es-MX" sz="2800" dirty="0" smtClean="0"/>
              <a:t>. </a:t>
            </a:r>
            <a:r>
              <a:rPr lang="es-ES" sz="2800" dirty="0"/>
              <a:t>C</a:t>
            </a:r>
            <a:r>
              <a:rPr lang="es-ES" sz="2800" dirty="0" smtClean="0"/>
              <a:t>on </a:t>
            </a:r>
            <a:r>
              <a:rPr lang="es-ES" sz="2800" dirty="0"/>
              <a:t>una teoría se pueden explicar muchos </a:t>
            </a:r>
            <a:r>
              <a:rPr lang="es-ES" sz="2800" dirty="0" smtClean="0"/>
              <a:t>problemas semejantes</a:t>
            </a:r>
            <a:r>
              <a:rPr lang="es-ES" sz="2800" dirty="0"/>
              <a:t>, </a:t>
            </a:r>
            <a:r>
              <a:rPr lang="es-ES" sz="2800" dirty="0" smtClean="0"/>
              <a:t> también </a:t>
            </a:r>
            <a:r>
              <a:rPr lang="es-ES" sz="2800" dirty="0"/>
              <a:t>es posible que varias teorías expliquen el mismo hecho. Una</a:t>
            </a:r>
          </a:p>
          <a:p>
            <a:r>
              <a:rPr lang="es-ES" sz="2800" dirty="0"/>
              <a:t>investigación debe evaluarse en función del número de cuestiones</a:t>
            </a:r>
          </a:p>
          <a:p>
            <a:r>
              <a:rPr lang="es-ES" sz="2800" dirty="0"/>
              <a:t>significativas que suscita, tanto como del número de problemas que</a:t>
            </a:r>
          </a:p>
          <a:p>
            <a:r>
              <a:rPr lang="es-ES" sz="2800" dirty="0"/>
              <a:t>resuelve</a:t>
            </a:r>
            <a:r>
              <a:rPr lang="es-ES" sz="2800" dirty="0" smtClean="0"/>
              <a:t>.</a:t>
            </a:r>
            <a:endParaRPr lang="es-MX" sz="2800" dirty="0" smtClean="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127913" y="2398004"/>
            <a:ext cx="2761430" cy="3473195"/>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p:cNvSpPr txBox="1">
            <a:spLocks/>
          </p:cNvSpPr>
          <p:nvPr/>
        </p:nvSpPr>
        <p:spPr>
          <a:xfrm>
            <a:off x="609600" y="4307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12" name="Process 7"/>
          <p:cNvSpPr/>
          <p:nvPr/>
        </p:nvSpPr>
        <p:spPr>
          <a:xfrm>
            <a:off x="139874" y="509099"/>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3" name="Title 1"/>
          <p:cNvSpPr txBox="1">
            <a:spLocks/>
          </p:cNvSpPr>
          <p:nvPr/>
        </p:nvSpPr>
        <p:spPr>
          <a:xfrm>
            <a:off x="651638" y="5831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Funciones del</a:t>
            </a:r>
          </a:p>
          <a:p>
            <a:pPr algn="dist"/>
            <a:r>
              <a:rPr lang="es-ES_tradnl" altLang="es-MX" sz="2800" b="1" i="1" dirty="0" smtClean="0">
                <a:solidFill>
                  <a:schemeClr val="bg1"/>
                </a:solidFill>
                <a:ea typeface="ＭＳ Ｐゴシック" panose="020B0600070205080204" pitchFamily="34" charset="-128"/>
              </a:rPr>
              <a:t>Marco Teórico</a:t>
            </a:r>
            <a:endParaRPr lang="es-ES_tradnl" altLang="es-MX" sz="1600" b="1"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4111165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550384" y="1881523"/>
            <a:ext cx="8914846" cy="523220"/>
          </a:xfrm>
          <a:prstGeom prst="rect">
            <a:avLst/>
          </a:prstGeom>
          <a:solidFill>
            <a:schemeClr val="accent2"/>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Daros (2012), expone diversas funciones para el MT:</a:t>
            </a:r>
          </a:p>
        </p:txBody>
      </p:sp>
      <p:sp>
        <p:nvSpPr>
          <p:cNvPr id="4" name="Flecha derecha 6"/>
          <p:cNvSpPr/>
          <p:nvPr/>
        </p:nvSpPr>
        <p:spPr>
          <a:xfrm rot="5400000">
            <a:off x="5258664" y="2410079"/>
            <a:ext cx="486425" cy="5434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1"/>
          <p:cNvSpPr txBox="1"/>
          <p:nvPr/>
        </p:nvSpPr>
        <p:spPr>
          <a:xfrm>
            <a:off x="587946" y="2957187"/>
            <a:ext cx="5834507" cy="267765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3</a:t>
            </a:r>
            <a:r>
              <a:rPr lang="es-MX" sz="2800" dirty="0" smtClean="0"/>
              <a:t>. </a:t>
            </a:r>
            <a:r>
              <a:rPr lang="es-ES" sz="2800" dirty="0"/>
              <a:t>Otra función del marco teórico se halla en dar sentido a los hechos o</a:t>
            </a:r>
          </a:p>
          <a:p>
            <a:r>
              <a:rPr lang="es-ES" sz="2800" dirty="0"/>
              <a:t>fenómenos y orientar la organización de los mismos. Lo que es un hecho</a:t>
            </a:r>
          </a:p>
          <a:p>
            <a:r>
              <a:rPr lang="es-ES" sz="2800" dirty="0"/>
              <a:t>en una teoría puede no ser el mismo “hecho” en otra teoría</a:t>
            </a:r>
            <a:endParaRPr lang="es-MX" sz="2800" dirty="0" smtClean="0"/>
          </a:p>
        </p:txBody>
      </p:sp>
      <p:sp>
        <p:nvSpPr>
          <p:cNvPr id="10" name="AutoShape 2" descr="Resultado de imagen para problem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1" name="AutoShape 4" descr="Resultado de imagen para problem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307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4938" y="2886750"/>
            <a:ext cx="4284570" cy="2744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itle 1"/>
          <p:cNvSpPr txBox="1">
            <a:spLocks/>
          </p:cNvSpPr>
          <p:nvPr/>
        </p:nvSpPr>
        <p:spPr>
          <a:xfrm>
            <a:off x="609600" y="4307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15" name="Process 7"/>
          <p:cNvSpPr/>
          <p:nvPr/>
        </p:nvSpPr>
        <p:spPr>
          <a:xfrm>
            <a:off x="139874" y="509099"/>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6" name="Title 1"/>
          <p:cNvSpPr txBox="1">
            <a:spLocks/>
          </p:cNvSpPr>
          <p:nvPr/>
        </p:nvSpPr>
        <p:spPr>
          <a:xfrm>
            <a:off x="651638" y="5831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Funciones del</a:t>
            </a:r>
          </a:p>
          <a:p>
            <a:pPr algn="dist"/>
            <a:r>
              <a:rPr lang="es-ES_tradnl" altLang="es-MX" sz="2800" b="1" i="1" dirty="0" smtClean="0">
                <a:solidFill>
                  <a:schemeClr val="bg1"/>
                </a:solidFill>
                <a:ea typeface="ＭＳ Ｐゴシック" panose="020B0600070205080204" pitchFamily="34" charset="-128"/>
              </a:rPr>
              <a:t>Marco Teórico</a:t>
            </a:r>
            <a:endParaRPr lang="es-ES_tradnl" altLang="es-MX" sz="1600" b="1"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2238008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550384" y="1881523"/>
            <a:ext cx="8914846" cy="523220"/>
          </a:xfrm>
          <a:prstGeom prst="rect">
            <a:avLst/>
          </a:prstGeom>
          <a:solidFill>
            <a:schemeClr val="accent2"/>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Daros (2012), expone diversas funciones para el MT:</a:t>
            </a:r>
          </a:p>
        </p:txBody>
      </p:sp>
      <p:sp>
        <p:nvSpPr>
          <p:cNvPr id="4" name="Flecha derecha 6"/>
          <p:cNvSpPr/>
          <p:nvPr/>
        </p:nvSpPr>
        <p:spPr>
          <a:xfrm rot="5400000">
            <a:off x="5258664" y="2410079"/>
            <a:ext cx="486425" cy="5434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1"/>
          <p:cNvSpPr txBox="1"/>
          <p:nvPr/>
        </p:nvSpPr>
        <p:spPr>
          <a:xfrm>
            <a:off x="587946" y="2957187"/>
            <a:ext cx="5834507" cy="310854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4</a:t>
            </a:r>
            <a:r>
              <a:rPr lang="es-MX" sz="2800" dirty="0" smtClean="0"/>
              <a:t>. Cumple la </a:t>
            </a:r>
            <a:r>
              <a:rPr lang="es-ES" sz="2800" dirty="0" smtClean="0"/>
              <a:t>función </a:t>
            </a:r>
            <a:r>
              <a:rPr lang="es-ES" sz="2800" dirty="0"/>
              <a:t>de ser eje integrador de </a:t>
            </a:r>
            <a:r>
              <a:rPr lang="es-ES" sz="2800" dirty="0" smtClean="0"/>
              <a:t>todo el </a:t>
            </a:r>
            <a:r>
              <a:rPr lang="es-ES" sz="2800" dirty="0"/>
              <a:t>proceso de investigación. Sin el marco teórico no tiene sentido </a:t>
            </a:r>
            <a:r>
              <a:rPr lang="es-ES" sz="2800" dirty="0" smtClean="0"/>
              <a:t>el problema </a:t>
            </a:r>
            <a:r>
              <a:rPr lang="es-ES" sz="2800" dirty="0"/>
              <a:t>ni se puede proceder a elaborar un diseño metodológico con </a:t>
            </a:r>
            <a:r>
              <a:rPr lang="es-ES" sz="2800" dirty="0" smtClean="0"/>
              <a:t>el cual </a:t>
            </a:r>
            <a:r>
              <a:rPr lang="es-ES" sz="2800" dirty="0"/>
              <a:t>probar las </a:t>
            </a:r>
            <a:r>
              <a:rPr lang="es-ES" sz="2800" dirty="0" smtClean="0"/>
              <a:t>hipótesis o responder la pregunta.</a:t>
            </a:r>
            <a:endParaRPr lang="es-MX" sz="2800" dirty="0" smtClean="0"/>
          </a:p>
        </p:txBody>
      </p:sp>
      <p:sp>
        <p:nvSpPr>
          <p:cNvPr id="9" name="AutoShape 2" descr="Resultado de imagen para problemas"/>
          <p:cNvSpPr>
            <a:spLocks noChangeAspect="1" noChangeArrowheads="1"/>
          </p:cNvSpPr>
          <p:nvPr/>
        </p:nvSpPr>
        <p:spPr bwMode="auto">
          <a:xfrm>
            <a:off x="4925363" y="642975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 name="AutoShape 4" descr="Resultado de imagen para problem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1" name="AutoShape 6" descr="Resultado de imagen para problema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5017"/>
          <a:stretch/>
        </p:blipFill>
        <p:spPr bwMode="auto">
          <a:xfrm>
            <a:off x="6759391" y="3417475"/>
            <a:ext cx="4489305" cy="2187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itle 1"/>
          <p:cNvSpPr txBox="1">
            <a:spLocks/>
          </p:cNvSpPr>
          <p:nvPr/>
        </p:nvSpPr>
        <p:spPr>
          <a:xfrm>
            <a:off x="609600" y="4307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15" name="Process 7"/>
          <p:cNvSpPr/>
          <p:nvPr/>
        </p:nvSpPr>
        <p:spPr>
          <a:xfrm>
            <a:off x="139874" y="509099"/>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6" name="Title 1"/>
          <p:cNvSpPr txBox="1">
            <a:spLocks/>
          </p:cNvSpPr>
          <p:nvPr/>
        </p:nvSpPr>
        <p:spPr>
          <a:xfrm>
            <a:off x="651638" y="5831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Funciones del</a:t>
            </a:r>
          </a:p>
          <a:p>
            <a:pPr algn="dist"/>
            <a:r>
              <a:rPr lang="es-ES_tradnl" altLang="es-MX" sz="2800" b="1" i="1" dirty="0" smtClean="0">
                <a:solidFill>
                  <a:schemeClr val="bg1"/>
                </a:solidFill>
                <a:ea typeface="ＭＳ Ｐゴシック" panose="020B0600070205080204" pitchFamily="34" charset="-128"/>
              </a:rPr>
              <a:t>Marco Teórico</a:t>
            </a:r>
            <a:endParaRPr lang="es-ES_tradnl" altLang="es-MX" sz="1600" b="1"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626166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09404" y="3505371"/>
            <a:ext cx="8914846" cy="2246769"/>
          </a:xfrm>
          <a:prstGeom prst="rect">
            <a:avLst/>
          </a:prstGeom>
          <a:solidFill>
            <a:schemeClr val="accent2"/>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800" dirty="0" err="1"/>
              <a:t>Freidin</a:t>
            </a:r>
            <a:r>
              <a:rPr lang="es-ES" sz="2800" dirty="0"/>
              <a:t>, B. y </a:t>
            </a:r>
            <a:r>
              <a:rPr lang="es-ES" sz="2800" dirty="0" err="1"/>
              <a:t>Najmias</a:t>
            </a:r>
            <a:r>
              <a:rPr lang="es-ES" sz="2800" dirty="0"/>
              <a:t>, C. (2011). Flexibilidad e interactividad en la construcción del marco teórico de dos investigaciones cualitativas. </a:t>
            </a:r>
            <a:r>
              <a:rPr lang="es-ES" sz="2800" i="1" dirty="0"/>
              <a:t>Espacio Abierto, </a:t>
            </a:r>
            <a:r>
              <a:rPr lang="es-ES" sz="2800" dirty="0"/>
              <a:t>[en </a:t>
            </a:r>
            <a:r>
              <a:rPr lang="es-ES" sz="2800" dirty="0" err="1"/>
              <a:t>linea</a:t>
            </a:r>
            <a:r>
              <a:rPr lang="es-ES" sz="2800" dirty="0"/>
              <a:t>] 20(1), pp.51-70. Disponible en: http://www.redalyc.org/articulo.oa?id=12218314003 </a:t>
            </a:r>
            <a:endParaRPr lang="es-MX" sz="2800" dirty="0" smtClean="0"/>
          </a:p>
        </p:txBody>
      </p:sp>
      <p:sp>
        <p:nvSpPr>
          <p:cNvPr id="3" name="Flecha derecha 6"/>
          <p:cNvSpPr/>
          <p:nvPr/>
        </p:nvSpPr>
        <p:spPr>
          <a:xfrm rot="5400000">
            <a:off x="5258373" y="1747928"/>
            <a:ext cx="486425" cy="543426"/>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AutoShape 2" descr="Resultado de imagen para problemas"/>
          <p:cNvSpPr>
            <a:spLocks noChangeAspect="1" noChangeArrowheads="1"/>
          </p:cNvSpPr>
          <p:nvPr/>
        </p:nvSpPr>
        <p:spPr bwMode="auto">
          <a:xfrm>
            <a:off x="4925363" y="642975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AutoShape 4" descr="Resultado de imagen para problem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6" descr="Resultado de imagen para problema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Title 1"/>
          <p:cNvSpPr txBox="1">
            <a:spLocks/>
          </p:cNvSpPr>
          <p:nvPr/>
        </p:nvSpPr>
        <p:spPr>
          <a:xfrm>
            <a:off x="609600" y="4307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10" name="Process 7"/>
          <p:cNvSpPr/>
          <p:nvPr/>
        </p:nvSpPr>
        <p:spPr>
          <a:xfrm>
            <a:off x="139874" y="509099"/>
            <a:ext cx="3962400" cy="1016001"/>
          </a:xfrm>
          <a:prstGeom prst="flowChartProcess">
            <a:avLst/>
          </a:prstGeom>
          <a:solidFill>
            <a:schemeClr val="accent4"/>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1" name="Title 1"/>
          <p:cNvSpPr txBox="1">
            <a:spLocks/>
          </p:cNvSpPr>
          <p:nvPr/>
        </p:nvSpPr>
        <p:spPr>
          <a:xfrm>
            <a:off x="651638" y="5831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El</a:t>
            </a:r>
            <a:r>
              <a:rPr lang="es-ES_tradnl" altLang="es-MX" sz="2800" b="1" i="1" dirty="0">
                <a:solidFill>
                  <a:schemeClr val="bg1"/>
                </a:solidFill>
                <a:ea typeface="ＭＳ Ｐゴシック" panose="020B0600070205080204" pitchFamily="34" charset="-128"/>
              </a:rPr>
              <a:t> </a:t>
            </a:r>
            <a:r>
              <a:rPr lang="es-ES_tradnl" altLang="es-MX" sz="2800" b="1" i="1" dirty="0" smtClean="0">
                <a:solidFill>
                  <a:schemeClr val="bg1"/>
                </a:solidFill>
                <a:ea typeface="ＭＳ Ｐゴシック" panose="020B0600070205080204" pitchFamily="34" charset="-128"/>
              </a:rPr>
              <a:t>Marco Teórico</a:t>
            </a:r>
          </a:p>
          <a:p>
            <a:pPr algn="dist"/>
            <a:r>
              <a:rPr lang="es-ES_tradnl" altLang="es-MX" sz="2800" b="1" i="1" dirty="0" smtClean="0">
                <a:solidFill>
                  <a:schemeClr val="bg1"/>
                </a:solidFill>
                <a:ea typeface="ＭＳ Ｐゴシック" panose="020B0600070205080204" pitchFamily="34" charset="-128"/>
              </a:rPr>
              <a:t>En la Inv. Cualitativa</a:t>
            </a:r>
            <a:endParaRPr lang="es-ES_tradnl" altLang="es-MX" sz="1600" b="1" i="1" dirty="0">
              <a:solidFill>
                <a:schemeClr val="bg1"/>
              </a:solidFill>
              <a:ea typeface="ＭＳ Ｐゴシック" panose="020B0600070205080204" pitchFamily="34" charset="-128"/>
            </a:endParaRPr>
          </a:p>
        </p:txBody>
      </p:sp>
      <p:sp>
        <p:nvSpPr>
          <p:cNvPr id="12" name="CuadroTexto 1"/>
          <p:cNvSpPr txBox="1"/>
          <p:nvPr/>
        </p:nvSpPr>
        <p:spPr>
          <a:xfrm>
            <a:off x="3867405" y="2404743"/>
            <a:ext cx="3268359" cy="523220"/>
          </a:xfrm>
          <a:prstGeom prst="rect">
            <a:avLst/>
          </a:prstGeom>
          <a:solidFill>
            <a:schemeClr val="accent2">
              <a:lumMod val="75000"/>
            </a:schemeClr>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smtClean="0"/>
              <a:t>Lectura obligatoria:</a:t>
            </a:r>
          </a:p>
        </p:txBody>
      </p:sp>
    </p:spTree>
    <p:extLst>
      <p:ext uri="{BB962C8B-B14F-4D97-AF65-F5344CB8AC3E}">
        <p14:creationId xmlns:p14="http://schemas.microsoft.com/office/powerpoint/2010/main" val="466348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chemeClr val="accent6">
              <a:lumMod val="75000"/>
            </a:schemeClr>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456590"/>
            <a:ext cx="8648054"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lvl="0" algn="just"/>
            <a:r>
              <a:rPr lang="es-MX" sz="2400" dirty="0"/>
              <a:t>El material que a continuación se presenta, esta diseñado para el apoyo de la Unidad de Aprendizaje de </a:t>
            </a:r>
            <a:r>
              <a:rPr lang="es-MX" sz="2400" dirty="0" smtClean="0"/>
              <a:t>Taller de Conceptualización del Conocimiento de la Maestría en Diseño primer semestre.</a:t>
            </a:r>
          </a:p>
          <a:p>
            <a:pPr algn="just"/>
            <a:r>
              <a:rPr lang="x-none" sz="2400" dirty="0" smtClean="0"/>
              <a:t>La Unidad de Aprendizaje (U. A.) TALLER DE CONCEPTUALIZACIÓN DEL CONOCIMIENTO, se identifica dentro del currículo de la Maestría en Diseño, que se imparte en la Facultad de Arquitectura y Diseño (FAD), de la Universidad Autónoma del Estado de México (UAEM). Es una U. A. de tipo práctico, obligatoria, cuyo objetivo es demostrar por parte del alumno(a) la adquisición de las competencias cognitivas, disciplinarias, interdisciplinarias y transdisciplinarias; así como de las competencias genéricas: instrumentales, interpersonales y sistémicas,  en el proyecto de investigación que será planteado en el primer semestre lectivo.</a:t>
            </a:r>
            <a:endParaRPr lang="es-ES_tradnl" sz="2400" dirty="0" smtClean="0"/>
          </a:p>
          <a:p>
            <a:endParaRPr lang="es-MX" sz="2400" dirty="0"/>
          </a:p>
        </p:txBody>
      </p:sp>
      <p:sp>
        <p:nvSpPr>
          <p:cNvPr id="5" name="Flecha derecha 4"/>
          <p:cNvSpPr/>
          <p:nvPr/>
        </p:nvSpPr>
        <p:spPr>
          <a:xfrm>
            <a:off x="1270124" y="1551008"/>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925537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Resultado de imagen para problemas"/>
          <p:cNvSpPr>
            <a:spLocks noChangeAspect="1" noChangeArrowheads="1"/>
          </p:cNvSpPr>
          <p:nvPr/>
        </p:nvSpPr>
        <p:spPr bwMode="auto">
          <a:xfrm>
            <a:off x="4925363" y="642975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AutoShape 4" descr="Resultado de imagen para problem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AutoShape 6" descr="Resultado de imagen para problema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Title 1"/>
          <p:cNvSpPr txBox="1">
            <a:spLocks/>
          </p:cNvSpPr>
          <p:nvPr/>
        </p:nvSpPr>
        <p:spPr>
          <a:xfrm>
            <a:off x="609600" y="4307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8" name="Process 7"/>
          <p:cNvSpPr/>
          <p:nvPr/>
        </p:nvSpPr>
        <p:spPr>
          <a:xfrm>
            <a:off x="139874" y="509099"/>
            <a:ext cx="3962400" cy="1016001"/>
          </a:xfrm>
          <a:prstGeom prst="flowChartProcess">
            <a:avLst/>
          </a:prstGeom>
          <a:solidFill>
            <a:schemeClr val="accent4"/>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9" name="Title 1"/>
          <p:cNvSpPr txBox="1">
            <a:spLocks/>
          </p:cNvSpPr>
          <p:nvPr/>
        </p:nvSpPr>
        <p:spPr>
          <a:xfrm>
            <a:off x="651638" y="5831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El</a:t>
            </a:r>
            <a:r>
              <a:rPr lang="es-ES_tradnl" altLang="es-MX" sz="2800" b="1" i="1" dirty="0">
                <a:solidFill>
                  <a:schemeClr val="bg1"/>
                </a:solidFill>
                <a:ea typeface="ＭＳ Ｐゴシック" panose="020B0600070205080204" pitchFamily="34" charset="-128"/>
              </a:rPr>
              <a:t> </a:t>
            </a:r>
            <a:r>
              <a:rPr lang="es-ES_tradnl" altLang="es-MX" sz="2800" b="1" i="1" dirty="0" smtClean="0">
                <a:solidFill>
                  <a:schemeClr val="bg1"/>
                </a:solidFill>
                <a:ea typeface="ＭＳ Ｐゴシック" panose="020B0600070205080204" pitchFamily="34" charset="-128"/>
              </a:rPr>
              <a:t>Marco Teórico</a:t>
            </a:r>
          </a:p>
          <a:p>
            <a:pPr algn="dist"/>
            <a:r>
              <a:rPr lang="es-ES_tradnl" altLang="es-MX" sz="2800" b="1" i="1" dirty="0" smtClean="0">
                <a:solidFill>
                  <a:schemeClr val="bg1"/>
                </a:solidFill>
                <a:ea typeface="ＭＳ Ｐゴシック" panose="020B0600070205080204" pitchFamily="34" charset="-128"/>
              </a:rPr>
              <a:t>En la Inv. Cualitativa</a:t>
            </a:r>
            <a:endParaRPr lang="es-ES_tradnl" altLang="es-MX" sz="1600" b="1" i="1" dirty="0">
              <a:solidFill>
                <a:schemeClr val="bg1"/>
              </a:solidFill>
              <a:ea typeface="ＭＳ Ｐゴシック" panose="020B0600070205080204" pitchFamily="34" charset="-128"/>
            </a:endParaRPr>
          </a:p>
        </p:txBody>
      </p:sp>
      <p:sp>
        <p:nvSpPr>
          <p:cNvPr id="11" name="CuadroTexto 15"/>
          <p:cNvSpPr txBox="1"/>
          <p:nvPr/>
        </p:nvSpPr>
        <p:spPr>
          <a:xfrm>
            <a:off x="5897544" y="1872493"/>
            <a:ext cx="5117729" cy="95410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Investigación </a:t>
            </a:r>
            <a:r>
              <a:rPr lang="es-MX" sz="2800" dirty="0" smtClean="0"/>
              <a:t>Cualitativa </a:t>
            </a:r>
            <a:r>
              <a:rPr lang="es-MX" sz="2800" dirty="0"/>
              <a:t>y Diseño</a:t>
            </a:r>
          </a:p>
          <a:p>
            <a:endParaRPr lang="es-MX" sz="2800" dirty="0"/>
          </a:p>
        </p:txBody>
      </p:sp>
      <p:sp>
        <p:nvSpPr>
          <p:cNvPr id="12" name="Flecha derecha 16"/>
          <p:cNvSpPr/>
          <p:nvPr/>
        </p:nvSpPr>
        <p:spPr>
          <a:xfrm>
            <a:off x="5440344" y="2146921"/>
            <a:ext cx="457200" cy="637309"/>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8"/>
          <p:cNvSpPr txBox="1"/>
          <p:nvPr/>
        </p:nvSpPr>
        <p:spPr>
          <a:xfrm>
            <a:off x="729685" y="4160872"/>
            <a:ext cx="10792918" cy="2246769"/>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 sz="2800" dirty="0"/>
              <a:t>La investigación de orden cualitativo en el área que se aborda, por su naturaleza, encuentra en la subjetividad una de sus fortalezas, expresadas en el intento de explicar y comprender los significados e interacciones individuales y colectivos de los receptores en los textos del diseño</a:t>
            </a:r>
            <a:r>
              <a:rPr lang="es-ES" sz="2800" dirty="0" smtClean="0"/>
              <a:t>.</a:t>
            </a:r>
            <a:endParaRPr lang="es-MX" sz="2800" dirty="0"/>
          </a:p>
        </p:txBody>
      </p:sp>
      <p:pic>
        <p:nvPicPr>
          <p:cNvPr id="14" name="Imagen 1"/>
          <p:cNvPicPr>
            <a:picLocks noChangeAspect="1"/>
          </p:cNvPicPr>
          <p:nvPr/>
        </p:nvPicPr>
        <p:blipFill>
          <a:blip r:embed="rId2"/>
          <a:stretch>
            <a:fillRect/>
          </a:stretch>
        </p:blipFill>
        <p:spPr>
          <a:xfrm>
            <a:off x="1495425" y="1855543"/>
            <a:ext cx="2466975" cy="1857375"/>
          </a:xfrm>
          <a:prstGeom prst="rect">
            <a:avLst/>
          </a:prstGeom>
        </p:spPr>
      </p:pic>
    </p:spTree>
    <p:extLst>
      <p:ext uri="{BB962C8B-B14F-4D97-AF65-F5344CB8AC3E}">
        <p14:creationId xmlns:p14="http://schemas.microsoft.com/office/powerpoint/2010/main" val="30919462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uadroTexto 18"/>
          <p:cNvSpPr txBox="1"/>
          <p:nvPr/>
        </p:nvSpPr>
        <p:spPr>
          <a:xfrm>
            <a:off x="759666" y="2047258"/>
            <a:ext cx="10792918" cy="954107"/>
          </a:xfrm>
          <a:prstGeom prst="rect">
            <a:avLst/>
          </a:prstGeom>
          <a:solidFill>
            <a:srgbClr val="482565"/>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a:t>El esfuerzo que se distingue en este tipo de investigación y que resulta de interés para ésta disciplina, se centra en la flexibilidad que ésta ofrece</a:t>
            </a:r>
          </a:p>
        </p:txBody>
      </p:sp>
      <p:sp>
        <p:nvSpPr>
          <p:cNvPr id="21" name="CuadroTexto 20"/>
          <p:cNvSpPr txBox="1"/>
          <p:nvPr/>
        </p:nvSpPr>
        <p:spPr>
          <a:xfrm>
            <a:off x="1017785" y="3556903"/>
            <a:ext cx="4934099" cy="2677656"/>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400" dirty="0"/>
              <a:t>Se reconoce que las interrogantes que se generan en este tipo de investigación no requieren de un rigor científico, surgen o nacen de la experiencia empírica, de la interacción de sujetos con objetos  (textos del diseño</a:t>
            </a:r>
            <a:r>
              <a:rPr lang="es-MX" sz="2400" dirty="0" smtClean="0"/>
              <a:t>).</a:t>
            </a:r>
            <a:endParaRPr lang="es-MX" sz="2400" dirty="0"/>
          </a:p>
        </p:txBody>
      </p:sp>
      <p:pic>
        <p:nvPicPr>
          <p:cNvPr id="4" name="Imagen 3"/>
          <p:cNvPicPr>
            <a:picLocks noChangeAspect="1"/>
          </p:cNvPicPr>
          <p:nvPr/>
        </p:nvPicPr>
        <p:blipFill>
          <a:blip r:embed="rId2"/>
          <a:stretch>
            <a:fillRect/>
          </a:stretch>
        </p:blipFill>
        <p:spPr>
          <a:xfrm>
            <a:off x="9701939" y="352488"/>
            <a:ext cx="1364288" cy="1172612"/>
          </a:xfrm>
          <a:prstGeom prst="rect">
            <a:avLst/>
          </a:prstGeom>
        </p:spPr>
      </p:pic>
      <p:sp>
        <p:nvSpPr>
          <p:cNvPr id="6" name="AutoShape 4" descr="Resultado de imagen para problem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6" descr="Resultado de imagen para problema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8" name="Title 1"/>
          <p:cNvSpPr txBox="1">
            <a:spLocks/>
          </p:cNvSpPr>
          <p:nvPr/>
        </p:nvSpPr>
        <p:spPr>
          <a:xfrm>
            <a:off x="609600" y="4307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9" name="Process 7"/>
          <p:cNvSpPr/>
          <p:nvPr/>
        </p:nvSpPr>
        <p:spPr>
          <a:xfrm>
            <a:off x="139874" y="509099"/>
            <a:ext cx="3962400" cy="1016001"/>
          </a:xfrm>
          <a:prstGeom prst="flowChartProcess">
            <a:avLst/>
          </a:prstGeom>
          <a:solidFill>
            <a:schemeClr val="accent4"/>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0" name="Title 1"/>
          <p:cNvSpPr txBox="1">
            <a:spLocks/>
          </p:cNvSpPr>
          <p:nvPr/>
        </p:nvSpPr>
        <p:spPr>
          <a:xfrm>
            <a:off x="651638" y="5831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El</a:t>
            </a:r>
            <a:r>
              <a:rPr lang="es-ES_tradnl" altLang="es-MX" sz="2800" b="1" i="1" dirty="0">
                <a:solidFill>
                  <a:schemeClr val="bg1"/>
                </a:solidFill>
                <a:ea typeface="ＭＳ Ｐゴシック" panose="020B0600070205080204" pitchFamily="34" charset="-128"/>
              </a:rPr>
              <a:t> </a:t>
            </a:r>
            <a:r>
              <a:rPr lang="es-ES_tradnl" altLang="es-MX" sz="2800" b="1" i="1" dirty="0" smtClean="0">
                <a:solidFill>
                  <a:schemeClr val="bg1"/>
                </a:solidFill>
                <a:ea typeface="ＭＳ Ｐゴシック" panose="020B0600070205080204" pitchFamily="34" charset="-128"/>
              </a:rPr>
              <a:t>Marco Teórico</a:t>
            </a:r>
          </a:p>
          <a:p>
            <a:pPr algn="dist"/>
            <a:r>
              <a:rPr lang="es-ES_tradnl" altLang="es-MX" sz="2800" b="1" i="1" dirty="0" smtClean="0">
                <a:solidFill>
                  <a:schemeClr val="bg1"/>
                </a:solidFill>
                <a:ea typeface="ＭＳ Ｐゴシック" panose="020B0600070205080204" pitchFamily="34" charset="-128"/>
              </a:rPr>
              <a:t>En la Inv. Cualitativa</a:t>
            </a:r>
            <a:endParaRPr lang="es-ES_tradnl" altLang="es-MX" sz="1600" b="1" i="1" dirty="0">
              <a:solidFill>
                <a:schemeClr val="bg1"/>
              </a:solidFill>
              <a:ea typeface="ＭＳ Ｐゴシック" panose="020B0600070205080204" pitchFamily="34" charset="-128"/>
            </a:endParaRPr>
          </a:p>
        </p:txBody>
      </p:sp>
      <p:sp>
        <p:nvSpPr>
          <p:cNvPr id="11" name="CuadroTexto 5"/>
          <p:cNvSpPr txBox="1"/>
          <p:nvPr/>
        </p:nvSpPr>
        <p:spPr>
          <a:xfrm>
            <a:off x="7197360" y="3728218"/>
            <a:ext cx="4691627" cy="2031325"/>
          </a:xfrm>
          <a:prstGeom prst="rect">
            <a:avLst/>
          </a:prstGeom>
          <a:noFill/>
        </p:spPr>
        <p:txBody>
          <a:bodyPr wrap="square" rtlCol="0">
            <a:spAutoFit/>
          </a:bodyPr>
          <a:lstStyle/>
          <a:p>
            <a:r>
              <a:rPr lang="es-MX" dirty="0" smtClean="0"/>
              <a:t>Lectura </a:t>
            </a:r>
            <a:r>
              <a:rPr lang="es-MX" dirty="0"/>
              <a:t>Serbia, J. (agosto, 2007). Diseño, muestreo y análisis en la investigación cualitativa. </a:t>
            </a:r>
            <a:r>
              <a:rPr lang="es-MX" dirty="0" err="1"/>
              <a:t>HOLOGRAMÁtica</a:t>
            </a:r>
            <a:r>
              <a:rPr lang="es-MX" dirty="0"/>
              <a:t>. Año IV, número 7. Facultad de Ciencias Sociales UNLZ Argentina., pp. 123-146. Recuperado de </a:t>
            </a:r>
            <a:r>
              <a:rPr lang="es-MX" u="sng" dirty="0">
                <a:hlinkClick r:id="rId3"/>
              </a:rPr>
              <a:t>http://www.cienciared.com.ar/ra/usr/3/206/n7_vol3pp123_146.pdf</a:t>
            </a:r>
            <a:r>
              <a:rPr lang="es-MX" dirty="0"/>
              <a:t>.</a:t>
            </a:r>
          </a:p>
        </p:txBody>
      </p:sp>
      <p:sp>
        <p:nvSpPr>
          <p:cNvPr id="12" name="Estrella de 5 puntas 6"/>
          <p:cNvSpPr/>
          <p:nvPr/>
        </p:nvSpPr>
        <p:spPr>
          <a:xfrm>
            <a:off x="6933912" y="3728218"/>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281877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r="37737" b="23337"/>
          <a:stretch/>
        </p:blipFill>
        <p:spPr>
          <a:xfrm>
            <a:off x="1449360" y="356926"/>
            <a:ext cx="2316728" cy="2586612"/>
          </a:xfrm>
          <a:prstGeom prst="rect">
            <a:avLst/>
          </a:prstGeom>
        </p:spPr>
      </p:pic>
      <p:sp>
        <p:nvSpPr>
          <p:cNvPr id="2" name="CuadroTexto 1"/>
          <p:cNvSpPr txBox="1"/>
          <p:nvPr/>
        </p:nvSpPr>
        <p:spPr>
          <a:xfrm>
            <a:off x="734518" y="3273600"/>
            <a:ext cx="10912840" cy="3046988"/>
          </a:xfrm>
          <a:prstGeom prst="rect">
            <a:avLst/>
          </a:prstGeom>
          <a:solidFill>
            <a:schemeClr val="accent1">
              <a:lumMod val="75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 sz="2400" dirty="0"/>
              <a:t>Se trata […] de acercamientos que se fundamentan en diversas corrientes teóricas de la sociología, la psicología, la antropología, la lingüística, etcétera, que muestran la realidad subjetiva y la realidad social, íntimamente relacionada, donde se inscriben las conductas y acciones humanas. A su vez, estos acercamientos parten de producciones teóricas distintas, como el constructivismo social, la etnografía, la fenomenología, la búsqueda de interpretaciones y significados, así como el uso de diversas técnicas de recolección y análisis de la información, como la observación participante, las entrevistas, el análisis de textos y testimonios etc. (Álvarez-</a:t>
            </a:r>
            <a:r>
              <a:rPr lang="es-ES" sz="2400" dirty="0" err="1"/>
              <a:t>Gayou</a:t>
            </a:r>
            <a:r>
              <a:rPr lang="es-ES" sz="2400" dirty="0"/>
              <a:t>, 2003: 41).</a:t>
            </a:r>
            <a:endParaRPr lang="es-MX" sz="2400" dirty="0"/>
          </a:p>
        </p:txBody>
      </p:sp>
      <p:sp>
        <p:nvSpPr>
          <p:cNvPr id="3" name="CuadroTexto 2"/>
          <p:cNvSpPr txBox="1"/>
          <p:nvPr/>
        </p:nvSpPr>
        <p:spPr>
          <a:xfrm>
            <a:off x="6190938" y="1206654"/>
            <a:ext cx="5521505" cy="1477328"/>
          </a:xfrm>
          <a:prstGeom prst="rect">
            <a:avLst/>
          </a:prstGeom>
          <a:noFill/>
        </p:spPr>
        <p:txBody>
          <a:bodyPr wrap="square" rtlCol="0">
            <a:spAutoFit/>
          </a:bodyPr>
          <a:lstStyle/>
          <a:p>
            <a:r>
              <a:rPr lang="es-MX" dirty="0" smtClean="0"/>
              <a:t>Lectura:</a:t>
            </a:r>
          </a:p>
          <a:p>
            <a:r>
              <a:rPr lang="es-MX" dirty="0" smtClean="0"/>
              <a:t>Álvarez-</a:t>
            </a:r>
            <a:r>
              <a:rPr lang="es-MX" dirty="0" err="1" smtClean="0"/>
              <a:t>Gayou</a:t>
            </a:r>
            <a:r>
              <a:rPr lang="es-MX" dirty="0"/>
              <a:t>, Juan (2011), Cómo hacer investigación cualitativa. Fundamentos y metodología. Barcelona, España. Paidós Educador</a:t>
            </a:r>
            <a:r>
              <a:rPr lang="es-MX" dirty="0" smtClean="0"/>
              <a:t>. Primera parte.</a:t>
            </a:r>
            <a:endParaRPr lang="es-ES_tradnl" dirty="0"/>
          </a:p>
          <a:p>
            <a:r>
              <a:rPr lang="x-none" dirty="0"/>
              <a:t> </a:t>
            </a:r>
            <a:endParaRPr lang="es-ES_tradnl" dirty="0"/>
          </a:p>
        </p:txBody>
      </p:sp>
      <p:sp>
        <p:nvSpPr>
          <p:cNvPr id="4" name="Estrella de 5 puntas 3"/>
          <p:cNvSpPr/>
          <p:nvPr/>
        </p:nvSpPr>
        <p:spPr>
          <a:xfrm>
            <a:off x="5927490" y="1206654"/>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040547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988" y="50128"/>
            <a:ext cx="39624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9613" t="27829" r="49539" b="25197"/>
          <a:stretch/>
        </p:blipFill>
        <p:spPr bwMode="auto">
          <a:xfrm>
            <a:off x="4116389" y="418453"/>
            <a:ext cx="7150880" cy="6125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uadroTexto 1"/>
          <p:cNvSpPr txBox="1"/>
          <p:nvPr/>
        </p:nvSpPr>
        <p:spPr>
          <a:xfrm>
            <a:off x="153988" y="1661073"/>
            <a:ext cx="3962399" cy="523220"/>
          </a:xfrm>
          <a:prstGeom prst="rect">
            <a:avLst/>
          </a:prstGeom>
          <a:solidFill>
            <a:schemeClr val="accent2"/>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000" dirty="0" err="1"/>
              <a:t>Freidin</a:t>
            </a:r>
            <a:r>
              <a:rPr lang="es-ES" sz="2000" dirty="0"/>
              <a:t>, B. y </a:t>
            </a:r>
            <a:r>
              <a:rPr lang="es-ES" sz="2000" dirty="0" err="1"/>
              <a:t>Najmias</a:t>
            </a:r>
            <a:r>
              <a:rPr lang="es-ES" sz="2000" dirty="0"/>
              <a:t>, C. (</a:t>
            </a:r>
            <a:r>
              <a:rPr lang="es-ES" sz="2000" dirty="0" smtClean="0"/>
              <a:t>2011: 55). </a:t>
            </a:r>
            <a:r>
              <a:rPr lang="es-ES" sz="2800" dirty="0"/>
              <a:t> </a:t>
            </a:r>
            <a:endParaRPr lang="es-MX" sz="2800" dirty="0" smtClean="0"/>
          </a:p>
        </p:txBody>
      </p:sp>
    </p:spTree>
    <p:extLst>
      <p:ext uri="{BB962C8B-B14F-4D97-AF65-F5344CB8AC3E}">
        <p14:creationId xmlns:p14="http://schemas.microsoft.com/office/powerpoint/2010/main" val="21599520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424" y="50128"/>
            <a:ext cx="3418964" cy="1918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1"/>
          <p:cNvSpPr txBox="1"/>
          <p:nvPr/>
        </p:nvSpPr>
        <p:spPr>
          <a:xfrm>
            <a:off x="867905" y="3055919"/>
            <a:ext cx="10523349" cy="3416320"/>
          </a:xfrm>
          <a:prstGeom prst="rect">
            <a:avLst/>
          </a:prstGeom>
          <a:solidFill>
            <a:schemeClr val="accent2"/>
          </a:solidFill>
          <a:ln>
            <a:solidFill>
              <a:schemeClr val="accent2"/>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 sz="2400" dirty="0"/>
              <a:t>La flexibilidad del marco </a:t>
            </a:r>
            <a:r>
              <a:rPr lang="es-ES" sz="2400" dirty="0" smtClean="0"/>
              <a:t>teórico cualitativo </a:t>
            </a:r>
            <a:r>
              <a:rPr lang="es-ES" sz="2400" dirty="0"/>
              <a:t>implica ir desarrollándolo y refinándolo a través del análisis </a:t>
            </a:r>
            <a:r>
              <a:rPr lang="es-ES" sz="2400" dirty="0" smtClean="0"/>
              <a:t>continuo de </a:t>
            </a:r>
            <a:r>
              <a:rPr lang="es-ES" sz="2400" dirty="0"/>
              <a:t>los datos. Durante este proceso eliminamos o corregimos </a:t>
            </a:r>
            <a:r>
              <a:rPr lang="es-ES" sz="2400" dirty="0" smtClean="0"/>
              <a:t>supuestos erróneos</a:t>
            </a:r>
            <a:r>
              <a:rPr lang="es-ES" sz="2400" dirty="0"/>
              <a:t>, incorporamos nuevos conceptos y relaciones entre ellos no </a:t>
            </a:r>
            <a:r>
              <a:rPr lang="es-ES" sz="2400" dirty="0" smtClean="0"/>
              <a:t>anticipadas en </a:t>
            </a:r>
            <a:r>
              <a:rPr lang="es-ES" sz="2400" dirty="0"/>
              <a:t>el planteo inicial, así como especificamos los conceptos sensibilizadores</a:t>
            </a:r>
          </a:p>
          <a:p>
            <a:r>
              <a:rPr lang="es-ES" sz="2400" dirty="0"/>
              <a:t>y sus dimensiones, para interpretar las realidades sociales locales, </a:t>
            </a:r>
            <a:r>
              <a:rPr lang="es-ES" sz="2400" dirty="0" smtClean="0"/>
              <a:t>tantos en </a:t>
            </a:r>
            <a:r>
              <a:rPr lang="es-ES" sz="2400" dirty="0"/>
              <a:t>sus aspectos objetivos como subjetivos. Lograr densidad conceptual, es </a:t>
            </a:r>
            <a:r>
              <a:rPr lang="es-ES" sz="2400" dirty="0" smtClean="0"/>
              <a:t>decir, integrar </a:t>
            </a:r>
            <a:r>
              <a:rPr lang="es-ES" sz="2400" dirty="0"/>
              <a:t>las diferentes categorías analíticas, es la meta en la </a:t>
            </a:r>
            <a:r>
              <a:rPr lang="es-ES" sz="2400" dirty="0" smtClean="0"/>
              <a:t>construcción progresiva </a:t>
            </a:r>
            <a:r>
              <a:rPr lang="es-ES" sz="2400" dirty="0"/>
              <a:t>de la perspectiva </a:t>
            </a:r>
            <a:r>
              <a:rPr lang="es-ES" sz="2400" dirty="0" smtClean="0"/>
              <a:t>conceptual</a:t>
            </a:r>
            <a:r>
              <a:rPr lang="es-ES" sz="2400" dirty="0"/>
              <a:t> </a:t>
            </a:r>
            <a:r>
              <a:rPr lang="es-ES" sz="2400" dirty="0" smtClean="0"/>
              <a:t> (</a:t>
            </a:r>
            <a:r>
              <a:rPr lang="es-ES" sz="2400" dirty="0" err="1"/>
              <a:t>Freidin</a:t>
            </a:r>
            <a:r>
              <a:rPr lang="es-ES" sz="2400" dirty="0"/>
              <a:t>, </a:t>
            </a:r>
            <a:r>
              <a:rPr lang="es-ES" sz="2400" dirty="0" smtClean="0"/>
              <a:t>B y </a:t>
            </a:r>
            <a:r>
              <a:rPr lang="es-ES" sz="2400" dirty="0" err="1" smtClean="0"/>
              <a:t>Najmias</a:t>
            </a:r>
            <a:r>
              <a:rPr lang="es-ES" sz="2400" dirty="0"/>
              <a:t>, </a:t>
            </a:r>
            <a:r>
              <a:rPr lang="es-ES" sz="2400" dirty="0" smtClean="0"/>
              <a:t>C., 2011)</a:t>
            </a:r>
            <a:endParaRPr lang="es-ES" sz="2400"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6982" y="393285"/>
            <a:ext cx="6664271" cy="26626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36821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Experiencia</a:t>
            </a:r>
            <a:endParaRPr lang="es-ES_tradnl" altLang="es-MX" sz="1600" b="1" i="1" dirty="0">
              <a:solidFill>
                <a:schemeClr val="bg1"/>
              </a:solidFill>
              <a:ea typeface="ＭＳ Ｐゴシック" panose="020B0600070205080204" pitchFamily="34" charset="-128"/>
            </a:endParaRPr>
          </a:p>
        </p:txBody>
      </p:sp>
      <p:pic>
        <p:nvPicPr>
          <p:cNvPr id="4" name="Imagen 3"/>
          <p:cNvPicPr>
            <a:picLocks noChangeAspect="1"/>
          </p:cNvPicPr>
          <p:nvPr/>
        </p:nvPicPr>
        <p:blipFill rotWithShape="1">
          <a:blip r:embed="rId2"/>
          <a:srcRect l="9079" t="18479" r="49210" b="25380"/>
          <a:stretch/>
        </p:blipFill>
        <p:spPr>
          <a:xfrm>
            <a:off x="3962401" y="627389"/>
            <a:ext cx="8229600" cy="6230611"/>
          </a:xfrm>
          <a:prstGeom prst="rect">
            <a:avLst/>
          </a:prstGeom>
        </p:spPr>
      </p:pic>
    </p:spTree>
    <p:extLst>
      <p:ext uri="{BB962C8B-B14F-4D97-AF65-F5344CB8AC3E}">
        <p14:creationId xmlns:p14="http://schemas.microsoft.com/office/powerpoint/2010/main" val="28940771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25" y="106363"/>
            <a:ext cx="11888788" cy="665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90772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8422" t="17778" r="48684" b="17427"/>
          <a:stretch/>
        </p:blipFill>
        <p:spPr>
          <a:xfrm>
            <a:off x="4138863" y="124351"/>
            <a:ext cx="7924800" cy="6733649"/>
          </a:xfrm>
          <a:prstGeom prst="rect">
            <a:avLst/>
          </a:prstGeom>
        </p:spPr>
      </p:pic>
      <p:sp>
        <p:nvSpPr>
          <p:cNvPr id="3" name="Process 7"/>
          <p:cNvSpPr/>
          <p:nvPr/>
        </p:nvSpPr>
        <p:spPr>
          <a:xfrm>
            <a:off x="0" y="204300"/>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Experiencia</a:t>
            </a:r>
            <a:endParaRPr lang="es-ES_tradnl" altLang="es-MX" sz="1600" b="1"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5454231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008646" y="3601871"/>
            <a:ext cx="3757613" cy="1822450"/>
          </a:xfrm>
          <a:prstGeom prst="rect">
            <a:avLst/>
          </a:prstGeom>
          <a:noFill/>
        </p:spPr>
        <p:txBody>
          <a:bodyPr>
            <a:spAutoFit/>
          </a:bodyPr>
          <a:lstStyle/>
          <a:p>
            <a:pPr eaLnBrk="1" fontAlgn="auto" hangingPunct="1">
              <a:spcBef>
                <a:spcPts val="0"/>
              </a:spcBef>
              <a:spcAft>
                <a:spcPts val="0"/>
              </a:spcAft>
              <a:defRPr/>
            </a:pPr>
            <a:r>
              <a:rPr lang="es-ES" sz="1350" dirty="0">
                <a:latin typeface="+mn-lt"/>
              </a:rPr>
              <a:t>Se pretende plantear </a:t>
            </a:r>
            <a:r>
              <a:rPr lang="es-ES" sz="1500" b="1" dirty="0">
                <a:solidFill>
                  <a:srgbClr val="968A89"/>
                </a:solidFill>
                <a:latin typeface="+mn-lt"/>
              </a:rPr>
              <a:t>un marco de reflexión sobre los problemas y capacidades del lenguaje de la publicidad, </a:t>
            </a:r>
            <a:r>
              <a:rPr lang="es-ES" sz="1350" dirty="0">
                <a:latin typeface="+mn-lt"/>
              </a:rPr>
              <a:t>considerando al estudio del discurso publicitario fruto de acercamientos textuales, discursivos y culturales que conciben el discurso como estructurador de la realidad social y cultural  (Nos </a:t>
            </a:r>
            <a:r>
              <a:rPr lang="es-ES" sz="1350" dirty="0" err="1">
                <a:latin typeface="+mn-lt"/>
              </a:rPr>
              <a:t>Aldás</a:t>
            </a:r>
            <a:r>
              <a:rPr lang="es-ES" sz="1350" dirty="0">
                <a:latin typeface="+mn-lt"/>
              </a:rPr>
              <a:t>, 2007: 146).</a:t>
            </a:r>
            <a:endParaRPr lang="es-ES_tradnl" sz="1350" dirty="0">
              <a:latin typeface="+mn-lt"/>
            </a:endParaRPr>
          </a:p>
          <a:p>
            <a:pPr eaLnBrk="1" fontAlgn="auto" hangingPunct="1">
              <a:spcBef>
                <a:spcPts val="0"/>
              </a:spcBef>
              <a:spcAft>
                <a:spcPts val="0"/>
              </a:spcAft>
              <a:defRPr/>
            </a:pPr>
            <a:endParaRPr lang="es-ES_tradnl" sz="1350" dirty="0">
              <a:latin typeface="+mn-lt"/>
            </a:endParaRPr>
          </a:p>
        </p:txBody>
      </p:sp>
      <p:sp>
        <p:nvSpPr>
          <p:cNvPr id="3" name="Rectángulo 2"/>
          <p:cNvSpPr/>
          <p:nvPr/>
        </p:nvSpPr>
        <p:spPr>
          <a:xfrm>
            <a:off x="4641934" y="1482558"/>
            <a:ext cx="1670050" cy="1235075"/>
          </a:xfrm>
          <a:prstGeom prst="rect">
            <a:avLst/>
          </a:prstGeom>
        </p:spPr>
        <p:txBody>
          <a:bodyPr>
            <a:spAutoFit/>
          </a:bodyPr>
          <a:lstStyle/>
          <a:p>
            <a:pPr algn="r" eaLnBrk="1" fontAlgn="auto" hangingPunct="1">
              <a:spcBef>
                <a:spcPts val="0"/>
              </a:spcBef>
              <a:spcAft>
                <a:spcPts val="0"/>
              </a:spcAft>
              <a:defRPr/>
            </a:pPr>
            <a:r>
              <a:rPr lang="es-ES" sz="2475" b="1" dirty="0">
                <a:solidFill>
                  <a:srgbClr val="5D5555"/>
                </a:solidFill>
                <a:latin typeface="+mn-lt"/>
              </a:rPr>
              <a:t>El </a:t>
            </a:r>
            <a:r>
              <a:rPr lang="es-ES" sz="2475" b="1" dirty="0">
                <a:solidFill>
                  <a:srgbClr val="968A89"/>
                </a:solidFill>
                <a:latin typeface="+mn-lt"/>
              </a:rPr>
              <a:t>enfoque </a:t>
            </a:r>
            <a:r>
              <a:rPr lang="es-ES" sz="2475" b="1" dirty="0">
                <a:solidFill>
                  <a:srgbClr val="5D5555"/>
                </a:solidFill>
                <a:latin typeface="+mn-lt"/>
              </a:rPr>
              <a:t>teórico discursivo </a:t>
            </a:r>
            <a:endParaRPr lang="es-ES_tradnl" sz="2475" b="1" dirty="0">
              <a:solidFill>
                <a:srgbClr val="5D5555"/>
              </a:solidFill>
              <a:latin typeface="+mn-lt"/>
            </a:endParaRPr>
          </a:p>
        </p:txBody>
      </p:sp>
      <p:sp>
        <p:nvSpPr>
          <p:cNvPr id="4" name="Rectángulo 3"/>
          <p:cNvSpPr/>
          <p:nvPr/>
        </p:nvSpPr>
        <p:spPr>
          <a:xfrm>
            <a:off x="6450096" y="1500021"/>
            <a:ext cx="2635250" cy="1962150"/>
          </a:xfrm>
          <a:prstGeom prst="rect">
            <a:avLst/>
          </a:prstGeom>
        </p:spPr>
        <p:txBody>
          <a:bodyPr>
            <a:spAutoFit/>
          </a:bodyPr>
          <a:lstStyle/>
          <a:p>
            <a:pPr eaLnBrk="1" fontAlgn="auto" hangingPunct="1">
              <a:spcBef>
                <a:spcPts val="0"/>
              </a:spcBef>
              <a:spcAft>
                <a:spcPts val="0"/>
              </a:spcAft>
              <a:defRPr/>
            </a:pPr>
            <a:r>
              <a:rPr lang="es-ES" sz="1350" dirty="0">
                <a:latin typeface="+mn-lt"/>
              </a:rPr>
              <a:t>que se aborda en esta investigación es </a:t>
            </a:r>
            <a:r>
              <a:rPr lang="es-ES" sz="1350" dirty="0">
                <a:solidFill>
                  <a:srgbClr val="C00000"/>
                </a:solidFill>
                <a:latin typeface="+mn-lt"/>
              </a:rPr>
              <a:t>sobre las teorías del texto </a:t>
            </a:r>
            <a:r>
              <a:rPr lang="es-ES" sz="1350" dirty="0">
                <a:latin typeface="+mn-lt"/>
              </a:rPr>
              <a:t>y del discurso, reconociendo que implica enmarcarse en una tendencia del estudio social de los textos (publicidad) que responde a un proceso de comunicación planificado. </a:t>
            </a:r>
          </a:p>
        </p:txBody>
      </p:sp>
      <p:pic>
        <p:nvPicPr>
          <p:cNvPr id="5" name="Imagen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23459" y="711033"/>
            <a:ext cx="1985962"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rocess 7"/>
          <p:cNvSpPr/>
          <p:nvPr/>
        </p:nvSpPr>
        <p:spPr>
          <a:xfrm>
            <a:off x="0" y="204300"/>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Experiencia</a:t>
            </a:r>
            <a:endParaRPr lang="es-ES_tradnl" altLang="es-MX" sz="1600" b="1"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31159690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456008" y="2194582"/>
            <a:ext cx="5262980" cy="3821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uadroTexto 1"/>
          <p:cNvSpPr txBox="1"/>
          <p:nvPr/>
        </p:nvSpPr>
        <p:spPr>
          <a:xfrm>
            <a:off x="4086232" y="1473845"/>
            <a:ext cx="7830948" cy="526297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800" dirty="0"/>
              <a:t>El enfoque teórico discursivo que se aborda en esta investigación es sobre las teorías del texto y del discurso, reconociendo que implica enmarcarse en una tendencia del estudio social de los textos (publicidad) que responde a un proceso de comunicación planificado. Se pretende plantear un marco de reflexión sobre los problemas y capacidades del lenguaje de la publicidad, considerando al estudio del discurso publicitario fruto de acercamientos textuales, discursivos y culturales que conciben el discurso como estructurador de la realidad social y cultural </a:t>
            </a:r>
            <a:endParaRPr lang="es-MX" sz="2800" dirty="0"/>
          </a:p>
        </p:txBody>
      </p:sp>
      <p:sp>
        <p:nvSpPr>
          <p:cNvPr id="7" name="Process 7"/>
          <p:cNvSpPr/>
          <p:nvPr/>
        </p:nvSpPr>
        <p:spPr>
          <a:xfrm>
            <a:off x="0" y="204300"/>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8"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Experiencia</a:t>
            </a:r>
            <a:endParaRPr lang="es-ES_tradnl" altLang="es-MX" sz="1600" b="1" i="1" dirty="0">
              <a:solidFill>
                <a:schemeClr val="bg1"/>
              </a:solidFill>
              <a:ea typeface="ＭＳ Ｐゴシック" panose="020B0600070205080204" pitchFamily="34" charset="-128"/>
            </a:endParaRPr>
          </a:p>
        </p:txBody>
      </p:sp>
      <p:sp>
        <p:nvSpPr>
          <p:cNvPr id="5" name="4 Flecha derecha"/>
          <p:cNvSpPr/>
          <p:nvPr/>
        </p:nvSpPr>
        <p:spPr>
          <a:xfrm>
            <a:off x="3221235" y="1733502"/>
            <a:ext cx="565230" cy="872538"/>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07280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chemeClr val="accent6">
              <a:lumMod val="75000"/>
            </a:schemeClr>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116111" y="1958258"/>
            <a:ext cx="8648054"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x-none" sz="2400" dirty="0" smtClean="0"/>
              <a:t>El producto de la U. A. TALLER DE CONCEPTUALIZACIÓN DEL CONOCIMIENTO, es el planteamiento de un Proyecto de Investigación a partir de identificar o problematizar acerca de un objeto/sujeto de investigación dentro del área del Diseño; para ello, el alumno(a) deberá realizar su descripción, planteamiento </a:t>
            </a:r>
            <a:r>
              <a:rPr lang="x-none" sz="2400" smtClean="0"/>
              <a:t>y </a:t>
            </a:r>
            <a:r>
              <a:rPr lang="x-none" sz="2400" smtClean="0"/>
              <a:t>justificación</a:t>
            </a:r>
            <a:r>
              <a:rPr lang="es-ES_tradnl" sz="2400" dirty="0" smtClean="0"/>
              <a:t>,</a:t>
            </a:r>
            <a:r>
              <a:rPr lang="es-ES" sz="2400" dirty="0"/>
              <a:t> </a:t>
            </a:r>
            <a:r>
              <a:rPr lang="x-none" sz="2400" smtClean="0"/>
              <a:t>así </a:t>
            </a:r>
            <a:r>
              <a:rPr lang="x-none" sz="2400" dirty="0" smtClean="0"/>
              <a:t>como </a:t>
            </a:r>
            <a:r>
              <a:rPr lang="x-none" sz="2400" dirty="0" smtClean="0">
                <a:solidFill>
                  <a:srgbClr val="FF0000"/>
                </a:solidFill>
              </a:rPr>
              <a:t>abordar diferentes </a:t>
            </a:r>
            <a:r>
              <a:rPr lang="x-none" sz="2400" smtClean="0">
                <a:solidFill>
                  <a:srgbClr val="FF0000"/>
                </a:solidFill>
              </a:rPr>
              <a:t>enfoques teórico-</a:t>
            </a:r>
            <a:r>
              <a:rPr lang="es-ES" sz="2400" dirty="0" smtClean="0">
                <a:solidFill>
                  <a:srgbClr val="FF0000"/>
                </a:solidFill>
              </a:rPr>
              <a:t>conceptuales</a:t>
            </a:r>
            <a:r>
              <a:rPr lang="x-none" sz="2400" smtClean="0">
                <a:solidFill>
                  <a:srgbClr val="FF0000"/>
                </a:solidFill>
              </a:rPr>
              <a:t> </a:t>
            </a:r>
            <a:r>
              <a:rPr lang="x-none" sz="2400" dirty="0" smtClean="0">
                <a:solidFill>
                  <a:srgbClr val="FF0000"/>
                </a:solidFill>
              </a:rPr>
              <a:t>que le </a:t>
            </a:r>
            <a:r>
              <a:rPr lang="x-none" sz="2400" smtClean="0">
                <a:solidFill>
                  <a:srgbClr val="FF0000"/>
                </a:solidFill>
              </a:rPr>
              <a:t>ayuden </a:t>
            </a:r>
            <a:r>
              <a:rPr lang="es-ES" sz="2400" dirty="0" smtClean="0">
                <a:solidFill>
                  <a:srgbClr val="FF0000"/>
                </a:solidFill>
              </a:rPr>
              <a:t>a </a:t>
            </a:r>
            <a:r>
              <a:rPr lang="x-none" sz="2400" smtClean="0">
                <a:solidFill>
                  <a:srgbClr val="FF0000"/>
                </a:solidFill>
              </a:rPr>
              <a:t>comprende</a:t>
            </a:r>
            <a:r>
              <a:rPr lang="es-ES" sz="2400" dirty="0" smtClean="0">
                <a:solidFill>
                  <a:srgbClr val="FF0000"/>
                </a:solidFill>
              </a:rPr>
              <a:t>r su fenómeno</a:t>
            </a:r>
            <a:r>
              <a:rPr lang="x-none" sz="2400" smtClean="0">
                <a:solidFill>
                  <a:srgbClr val="FF0000"/>
                </a:solidFill>
              </a:rPr>
              <a:t>.</a:t>
            </a:r>
            <a:r>
              <a:rPr lang="es-MX" sz="2400" dirty="0" smtClean="0">
                <a:solidFill>
                  <a:srgbClr val="FF0000"/>
                </a:solidFill>
              </a:rPr>
              <a:t> Será necesario reconocer la importancia de plantear un </a:t>
            </a:r>
            <a:r>
              <a:rPr lang="es-MX" sz="2400" dirty="0" smtClean="0">
                <a:solidFill>
                  <a:schemeClr val="accent6">
                    <a:lumMod val="75000"/>
                  </a:schemeClr>
                </a:solidFill>
              </a:rPr>
              <a:t>marco teórico solido </a:t>
            </a:r>
            <a:r>
              <a:rPr lang="es-MX" sz="2400" dirty="0" smtClean="0">
                <a:solidFill>
                  <a:srgbClr val="FF0000"/>
                </a:solidFill>
              </a:rPr>
              <a:t>para su investigación.</a:t>
            </a:r>
            <a:endParaRPr lang="es-ES_tradnl" sz="2400" dirty="0" smtClean="0">
              <a:solidFill>
                <a:srgbClr val="FF0000"/>
              </a:solidFill>
            </a:endParaRPr>
          </a:p>
          <a:p>
            <a:endParaRPr lang="es-ES_tradnl" sz="2400" dirty="0" smtClean="0"/>
          </a:p>
        </p:txBody>
      </p:sp>
      <p:sp>
        <p:nvSpPr>
          <p:cNvPr id="5" name="Flecha derecha 4"/>
          <p:cNvSpPr/>
          <p:nvPr/>
        </p:nvSpPr>
        <p:spPr>
          <a:xfrm>
            <a:off x="1270124" y="2060671"/>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062076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00206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Experiencia</a:t>
            </a:r>
            <a:endParaRPr lang="es-ES_tradnl" altLang="es-MX" sz="1600" b="1" i="1" dirty="0">
              <a:solidFill>
                <a:schemeClr val="bg1"/>
              </a:solidFill>
              <a:ea typeface="ＭＳ Ｐゴシック" panose="020B0600070205080204" pitchFamily="34" charset="-128"/>
            </a:endParaRPr>
          </a:p>
        </p:txBody>
      </p:sp>
      <p:pic>
        <p:nvPicPr>
          <p:cNvPr id="4" name="Imagen 1" descr="C:\Users\gabriela villar\AppData\Local\Microsoft\Windows\Temporary Internet Files\Content.IE5\6V0NT0ET\Cuadro Paradigmas-01.jpg"/>
          <p:cNvPicPr/>
          <p:nvPr/>
        </p:nvPicPr>
        <p:blipFill rotWithShape="1">
          <a:blip r:embed="rId2" cstate="print">
            <a:extLst>
              <a:ext uri="{28A0092B-C50C-407E-A947-70E740481C1C}">
                <a14:useLocalDpi xmlns:a14="http://schemas.microsoft.com/office/drawing/2010/main" val="0"/>
              </a:ext>
            </a:extLst>
          </a:blip>
          <a:srcRect t="1905"/>
          <a:stretch/>
        </p:blipFill>
        <p:spPr bwMode="auto">
          <a:xfrm>
            <a:off x="4401152" y="80211"/>
            <a:ext cx="6947167" cy="6777789"/>
          </a:xfrm>
          <a:prstGeom prst="rect">
            <a:avLst/>
          </a:prstGeom>
          <a:noFill/>
          <a:ln>
            <a:noFill/>
          </a:ln>
        </p:spPr>
      </p:pic>
      <p:sp>
        <p:nvSpPr>
          <p:cNvPr id="5" name="4 CuadroTexto"/>
          <p:cNvSpPr txBox="1"/>
          <p:nvPr/>
        </p:nvSpPr>
        <p:spPr>
          <a:xfrm>
            <a:off x="761998" y="4085862"/>
            <a:ext cx="3530279" cy="1754326"/>
          </a:xfrm>
          <a:prstGeom prst="rect">
            <a:avLst/>
          </a:prstGeom>
          <a:noFill/>
        </p:spPr>
        <p:txBody>
          <a:bodyPr wrap="square" rtlCol="0">
            <a:spAutoFit/>
          </a:bodyPr>
          <a:lstStyle/>
          <a:p>
            <a:r>
              <a:rPr lang="es-ES" dirty="0" smtClean="0"/>
              <a:t>Fuente: </a:t>
            </a:r>
            <a:r>
              <a:rPr lang="es-ES" dirty="0"/>
              <a:t>Nos </a:t>
            </a:r>
            <a:r>
              <a:rPr lang="es-ES" dirty="0" err="1"/>
              <a:t>Aldás</a:t>
            </a:r>
            <a:r>
              <a:rPr lang="es-ES" dirty="0"/>
              <a:t>, E., (2007). </a:t>
            </a:r>
            <a:r>
              <a:rPr lang="es-ES" i="1" dirty="0"/>
              <a:t>lenguaje publicitario y discursos solidarios. Eficacia publicitaria, ¿Eficacia cultural?. </a:t>
            </a:r>
            <a:r>
              <a:rPr lang="es-ES" dirty="0"/>
              <a:t>1 ed. Barcelona España: Icaria .</a:t>
            </a:r>
          </a:p>
          <a:p>
            <a:endParaRPr lang="es-ES" dirty="0"/>
          </a:p>
        </p:txBody>
      </p:sp>
      <p:sp>
        <p:nvSpPr>
          <p:cNvPr id="6" name="Estrella de 5 puntas 3"/>
          <p:cNvSpPr/>
          <p:nvPr/>
        </p:nvSpPr>
        <p:spPr>
          <a:xfrm>
            <a:off x="813951" y="3735721"/>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208372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chemeClr val="accent2"/>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Conclusiones</a:t>
            </a:r>
            <a:endParaRPr lang="es-ES_tradnl" altLang="es-MX" sz="1600" b="1" i="1" dirty="0">
              <a:solidFill>
                <a:schemeClr val="bg1"/>
              </a:solidFill>
              <a:ea typeface="ＭＳ Ｐゴシック" panose="020B0600070205080204" pitchFamily="34" charset="-128"/>
            </a:endParaRPr>
          </a:p>
        </p:txBody>
      </p:sp>
      <p:sp>
        <p:nvSpPr>
          <p:cNvPr id="4" name="CuadroTexto 20"/>
          <p:cNvSpPr txBox="1"/>
          <p:nvPr/>
        </p:nvSpPr>
        <p:spPr>
          <a:xfrm>
            <a:off x="2453641" y="1417496"/>
            <a:ext cx="7848600" cy="1200329"/>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400" dirty="0"/>
              <a:t>Al marco teórico en una investigación, lo antecede un marco conceptual, que da inicio a partir de la revisión de soporte empírico, conceptual, teórico.</a:t>
            </a:r>
          </a:p>
        </p:txBody>
      </p:sp>
      <p:sp>
        <p:nvSpPr>
          <p:cNvPr id="5" name="CuadroTexto 20"/>
          <p:cNvSpPr txBox="1"/>
          <p:nvPr/>
        </p:nvSpPr>
        <p:spPr>
          <a:xfrm>
            <a:off x="2453641" y="2877082"/>
            <a:ext cx="7848600" cy="1569660"/>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400" dirty="0"/>
              <a:t>Toda investigación, nace de un fenómeno o necesidad, sugiriendo ideas o </a:t>
            </a:r>
            <a:r>
              <a:rPr lang="es-ES" sz="2400" dirty="0" smtClean="0"/>
              <a:t>hipótesis que </a:t>
            </a:r>
            <a:r>
              <a:rPr lang="es-ES" sz="2400" dirty="0"/>
              <a:t>requerirán en su desarrollo se </a:t>
            </a:r>
            <a:r>
              <a:rPr lang="es-ES" sz="2400" dirty="0" smtClean="0"/>
              <a:t>asuman como  </a:t>
            </a:r>
            <a:r>
              <a:rPr lang="es-ES" sz="2400" dirty="0"/>
              <a:t>una serie de conceptos y teorías que servirán de marco a la investigación.</a:t>
            </a:r>
          </a:p>
        </p:txBody>
      </p:sp>
      <p:sp>
        <p:nvSpPr>
          <p:cNvPr id="6" name="CuadroTexto 20"/>
          <p:cNvSpPr txBox="1"/>
          <p:nvPr/>
        </p:nvSpPr>
        <p:spPr>
          <a:xfrm>
            <a:off x="2453641" y="4776101"/>
            <a:ext cx="7848600" cy="830997"/>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400" dirty="0"/>
              <a:t>El MT: Encuadra, ubica, da relevancia y sentido al problema, así como orienta el diseño metodológico.</a:t>
            </a:r>
          </a:p>
        </p:txBody>
      </p:sp>
    </p:spTree>
    <p:extLst>
      <p:ext uri="{BB962C8B-B14F-4D97-AF65-F5344CB8AC3E}">
        <p14:creationId xmlns:p14="http://schemas.microsoft.com/office/powerpoint/2010/main" val="20925503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chemeClr val="accent2"/>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Conclusiones</a:t>
            </a:r>
            <a:endParaRPr lang="es-ES_tradnl" altLang="es-MX" sz="1600" b="1" i="1" dirty="0">
              <a:solidFill>
                <a:schemeClr val="bg1"/>
              </a:solidFill>
              <a:ea typeface="ＭＳ Ｐゴシック" panose="020B0600070205080204" pitchFamily="34" charset="-128"/>
            </a:endParaRPr>
          </a:p>
        </p:txBody>
      </p:sp>
      <p:sp>
        <p:nvSpPr>
          <p:cNvPr id="5" name="CuadroTexto 20"/>
          <p:cNvSpPr txBox="1"/>
          <p:nvPr/>
        </p:nvSpPr>
        <p:spPr>
          <a:xfrm>
            <a:off x="2651761" y="1749322"/>
            <a:ext cx="7848600" cy="1200329"/>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400" dirty="0"/>
              <a:t>El MT: Permite familiarizarnos con el vocabulario sobre el tema, da a conocer conceptos vigentes, sugiere nuevas hipótesis.</a:t>
            </a:r>
          </a:p>
        </p:txBody>
      </p:sp>
      <p:sp>
        <p:nvSpPr>
          <p:cNvPr id="6" name="CuadroTexto 20"/>
          <p:cNvSpPr txBox="1"/>
          <p:nvPr/>
        </p:nvSpPr>
        <p:spPr>
          <a:xfrm>
            <a:off x="2651761" y="3206381"/>
            <a:ext cx="7848600" cy="1200329"/>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400" dirty="0"/>
              <a:t>El MT en la disciplina del diseño al ser una disciplina joven, se reconoce en los marcos de la lingüística, la psicología, la sociología, la antropología, etc.</a:t>
            </a:r>
          </a:p>
        </p:txBody>
      </p:sp>
      <p:sp>
        <p:nvSpPr>
          <p:cNvPr id="7" name="CuadroTexto 20"/>
          <p:cNvSpPr txBox="1"/>
          <p:nvPr/>
        </p:nvSpPr>
        <p:spPr>
          <a:xfrm>
            <a:off x="2712721" y="4686622"/>
            <a:ext cx="7848600" cy="830997"/>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400" dirty="0"/>
              <a:t>El MT: Es el eje integrador de toda investigación, le da sentido al problema.</a:t>
            </a:r>
          </a:p>
        </p:txBody>
      </p:sp>
    </p:spTree>
    <p:extLst>
      <p:ext uri="{BB962C8B-B14F-4D97-AF65-F5344CB8AC3E}">
        <p14:creationId xmlns:p14="http://schemas.microsoft.com/office/powerpoint/2010/main" val="34613060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chemeClr val="accent2"/>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472234"/>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Conclusiones</a:t>
            </a:r>
            <a:endParaRPr lang="es-ES_tradnl" altLang="es-MX" sz="1600" b="1" i="1" dirty="0">
              <a:solidFill>
                <a:schemeClr val="bg1"/>
              </a:solidFill>
              <a:ea typeface="ＭＳ Ｐゴシック" panose="020B0600070205080204" pitchFamily="34" charset="-128"/>
            </a:endParaRPr>
          </a:p>
        </p:txBody>
      </p:sp>
      <p:sp>
        <p:nvSpPr>
          <p:cNvPr id="6" name="CuadroTexto 20"/>
          <p:cNvSpPr txBox="1"/>
          <p:nvPr/>
        </p:nvSpPr>
        <p:spPr>
          <a:xfrm>
            <a:off x="2651761" y="2115082"/>
            <a:ext cx="7848600" cy="3046988"/>
          </a:xfrm>
          <a:prstGeom prst="rect">
            <a:avLst/>
          </a:prstGeom>
          <a:solidFill>
            <a:srgbClr val="FF9933"/>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sz="2400" dirty="0" smtClean="0"/>
              <a:t>(Daros, 2002):</a:t>
            </a:r>
          </a:p>
          <a:p>
            <a:pPr algn="just"/>
            <a:r>
              <a:rPr lang="es-ES" sz="2400" dirty="0"/>
              <a:t>Si bien una teoría es una débil construcción humana (por lo que </a:t>
            </a:r>
            <a:r>
              <a:rPr lang="es-ES" sz="2400" dirty="0" smtClean="0"/>
              <a:t>debe someterse </a:t>
            </a:r>
            <a:r>
              <a:rPr lang="es-ES" sz="2400" dirty="0"/>
              <a:t>a constante proceso de validación), constituye, sin </a:t>
            </a:r>
            <a:r>
              <a:rPr lang="es-ES" sz="2400" dirty="0" smtClean="0"/>
              <a:t>embargo, una </a:t>
            </a:r>
            <a:r>
              <a:rPr lang="es-ES" sz="2400" dirty="0"/>
              <a:t>luz que pretende guiar la práctica, aprender de ella y ofrecer </a:t>
            </a:r>
            <a:r>
              <a:rPr lang="es-ES" sz="2400" dirty="0" smtClean="0"/>
              <a:t>una norma </a:t>
            </a:r>
            <a:r>
              <a:rPr lang="es-ES" sz="2400" dirty="0"/>
              <a:t>interpretativa para casos semejantes. El accionar práctico sin </a:t>
            </a:r>
            <a:r>
              <a:rPr lang="es-ES" sz="2400" dirty="0" smtClean="0"/>
              <a:t>teoría alguna</a:t>
            </a:r>
            <a:r>
              <a:rPr lang="es-ES" sz="2400" dirty="0"/>
              <a:t>, se parece al caminar de un ciego, como afirmaba un viejo </a:t>
            </a:r>
            <a:r>
              <a:rPr lang="es-ES" sz="2400" dirty="0" smtClean="0"/>
              <a:t>refrán latino</a:t>
            </a:r>
            <a:r>
              <a:rPr lang="es-ES" sz="2400" dirty="0"/>
              <a:t>: </a:t>
            </a:r>
            <a:r>
              <a:rPr lang="es-ES" sz="2400" i="1" dirty="0"/>
              <a:t>“Practica sine </a:t>
            </a:r>
            <a:r>
              <a:rPr lang="es-ES" sz="2400" i="1" dirty="0" err="1"/>
              <a:t>theoria</a:t>
            </a:r>
            <a:r>
              <a:rPr lang="es-ES" sz="2400" i="1" dirty="0"/>
              <a:t>, </a:t>
            </a:r>
            <a:r>
              <a:rPr lang="es-ES" sz="2400" i="1" dirty="0" err="1"/>
              <a:t>caecus</a:t>
            </a:r>
            <a:r>
              <a:rPr lang="es-ES" sz="2400" i="1" dirty="0"/>
              <a:t> in </a:t>
            </a:r>
            <a:r>
              <a:rPr lang="es-ES" sz="2400" i="1" dirty="0" err="1"/>
              <a:t>via</a:t>
            </a:r>
            <a:r>
              <a:rPr lang="es-ES" sz="2400" i="1" dirty="0" smtClean="0"/>
              <a:t>”</a:t>
            </a:r>
            <a:r>
              <a:rPr lang="es-ES" sz="2400" dirty="0"/>
              <a:t> </a:t>
            </a:r>
            <a:r>
              <a:rPr lang="es-ES" sz="2400" dirty="0" smtClean="0"/>
              <a:t>(112).</a:t>
            </a:r>
            <a:endParaRPr lang="es-ES" sz="2400" dirty="0"/>
          </a:p>
        </p:txBody>
      </p:sp>
    </p:spTree>
    <p:extLst>
      <p:ext uri="{BB962C8B-B14F-4D97-AF65-F5344CB8AC3E}">
        <p14:creationId xmlns:p14="http://schemas.microsoft.com/office/powerpoint/2010/main" val="28468853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p:cNvGrpSpPr/>
          <p:nvPr/>
        </p:nvGrpSpPr>
        <p:grpSpPr>
          <a:xfrm>
            <a:off x="291428" y="1279647"/>
            <a:ext cx="796379" cy="3962400"/>
            <a:chOff x="1583010" y="-722061"/>
            <a:chExt cx="796379" cy="3962400"/>
          </a:xfrm>
        </p:grpSpPr>
        <p:sp>
          <p:nvSpPr>
            <p:cNvPr id="3"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5" name="CuadroTexto 3"/>
          <p:cNvSpPr txBox="1"/>
          <p:nvPr/>
        </p:nvSpPr>
        <p:spPr>
          <a:xfrm>
            <a:off x="2055779" y="1425510"/>
            <a:ext cx="7755267" cy="3739485"/>
          </a:xfrm>
          <a:prstGeom prst="rect">
            <a:avLst/>
          </a:prstGeom>
          <a:noFill/>
        </p:spPr>
        <p:txBody>
          <a:bodyPr wrap="square" rtlCol="0">
            <a:spAutoFit/>
          </a:bodyPr>
          <a:lstStyle/>
          <a:p>
            <a:endParaRPr lang="es-ES_tradnl" sz="1000" dirty="0" smtClean="0"/>
          </a:p>
          <a:p>
            <a:endParaRPr lang="es-MX" sz="1400" dirty="0"/>
          </a:p>
          <a:p>
            <a:r>
              <a:rPr lang="es-MX" dirty="0" err="1"/>
              <a:t>Álvarez_Gayou</a:t>
            </a:r>
            <a:r>
              <a:rPr lang="es-MX" dirty="0"/>
              <a:t>, J. (2003). </a:t>
            </a:r>
            <a:r>
              <a:rPr lang="es-MX" i="1" dirty="0"/>
              <a:t>Cómo hacer investigación cualitativa. Fundamentos y metodología</a:t>
            </a:r>
            <a:r>
              <a:rPr lang="es-MX" dirty="0"/>
              <a:t>. México: Paidós Ibérica</a:t>
            </a:r>
            <a:r>
              <a:rPr lang="es-MX" dirty="0" smtClean="0"/>
              <a:t>.</a:t>
            </a:r>
          </a:p>
          <a:p>
            <a:pPr>
              <a:spcBef>
                <a:spcPts val="1800"/>
              </a:spcBef>
              <a:buClr>
                <a:schemeClr val="accent1"/>
              </a:buClr>
              <a:buSzPct val="100000"/>
            </a:pPr>
            <a:r>
              <a:rPr lang="es-ES" dirty="0" smtClean="0"/>
              <a:t>Daros</a:t>
            </a:r>
            <a:r>
              <a:rPr lang="es-ES" dirty="0"/>
              <a:t>, William R., ¿Qué es un marco teórico?. Enfoques [en </a:t>
            </a:r>
            <a:r>
              <a:rPr lang="es-ES" dirty="0" err="1"/>
              <a:t>linea</a:t>
            </a:r>
            <a:r>
              <a:rPr lang="es-ES" dirty="0"/>
              <a:t>] 2012, XIV (enero-diciembre) : Disponible en:</a:t>
            </a:r>
            <a:r>
              <a:rPr lang="es-ES" b="1" dirty="0">
                <a:hlinkClick r:id="rId2"/>
              </a:rPr>
              <a:t>&lt;http://www.redalyc.org/articulo.oa?id=25914108&gt; </a:t>
            </a:r>
            <a:r>
              <a:rPr lang="es-ES" dirty="0"/>
              <a:t>ISSN 1514-6006 </a:t>
            </a:r>
            <a:endParaRPr lang="es-ES_tradnl" altLang="es-MX" b="1" dirty="0">
              <a:solidFill>
                <a:schemeClr val="tx2"/>
              </a:solidFill>
              <a:latin typeface="Century Gothic" panose="020B0502020202020204" pitchFamily="34" charset="0"/>
            </a:endParaRPr>
          </a:p>
          <a:p>
            <a:endParaRPr lang="es-MX" dirty="0" smtClean="0"/>
          </a:p>
          <a:p>
            <a:r>
              <a:rPr lang="es-ES" dirty="0" err="1"/>
              <a:t>Freidin</a:t>
            </a:r>
            <a:r>
              <a:rPr lang="es-ES" dirty="0"/>
              <a:t>, B. y </a:t>
            </a:r>
            <a:r>
              <a:rPr lang="es-ES" dirty="0" err="1"/>
              <a:t>Najmias</a:t>
            </a:r>
            <a:r>
              <a:rPr lang="es-ES" dirty="0"/>
              <a:t>, C. (2011). Flexibilidad e interactividad en la construcción del marco teórico de dos investigaciones cualitativas. </a:t>
            </a:r>
            <a:r>
              <a:rPr lang="es-ES" i="1" dirty="0"/>
              <a:t>Espacio Abierto, </a:t>
            </a:r>
            <a:r>
              <a:rPr lang="es-ES" dirty="0"/>
              <a:t>[en </a:t>
            </a:r>
            <a:r>
              <a:rPr lang="es-ES" dirty="0" err="1"/>
              <a:t>linea</a:t>
            </a:r>
            <a:r>
              <a:rPr lang="es-ES" dirty="0"/>
              <a:t>] 20(1), pp.51-70. Disponible en: http://www.redalyc.org/articulo.oa?id=12218314003</a:t>
            </a:r>
            <a:endParaRPr lang="es-MX" dirty="0"/>
          </a:p>
          <a:p>
            <a:endParaRPr lang="es-MX" dirty="0" smtClean="0"/>
          </a:p>
        </p:txBody>
      </p:sp>
    </p:spTree>
    <p:extLst>
      <p:ext uri="{BB962C8B-B14F-4D97-AF65-F5344CB8AC3E}">
        <p14:creationId xmlns:p14="http://schemas.microsoft.com/office/powerpoint/2010/main" val="31204279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p:cNvGrpSpPr/>
          <p:nvPr/>
        </p:nvGrpSpPr>
        <p:grpSpPr>
          <a:xfrm>
            <a:off x="291428" y="1279647"/>
            <a:ext cx="796379" cy="3962400"/>
            <a:chOff x="1583010" y="-722061"/>
            <a:chExt cx="796379" cy="3962400"/>
          </a:xfrm>
        </p:grpSpPr>
        <p:sp>
          <p:nvSpPr>
            <p:cNvPr id="3"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6" name="CuadroTexto 3"/>
          <p:cNvSpPr txBox="1"/>
          <p:nvPr/>
        </p:nvSpPr>
        <p:spPr>
          <a:xfrm>
            <a:off x="1900797" y="1507349"/>
            <a:ext cx="7755267" cy="3570208"/>
          </a:xfrm>
          <a:prstGeom prst="rect">
            <a:avLst/>
          </a:prstGeom>
          <a:noFill/>
        </p:spPr>
        <p:txBody>
          <a:bodyPr wrap="square" rtlCol="0">
            <a:spAutoFit/>
          </a:bodyPr>
          <a:lstStyle/>
          <a:p>
            <a:endParaRPr lang="es-ES_tradnl" sz="1000" dirty="0" smtClean="0"/>
          </a:p>
          <a:p>
            <a:pPr lvl="0"/>
            <a:r>
              <a:rPr lang="es-ES" dirty="0" smtClean="0">
                <a:solidFill>
                  <a:prstClr val="black"/>
                </a:solidFill>
              </a:rPr>
              <a:t>Nos </a:t>
            </a:r>
            <a:r>
              <a:rPr lang="es-ES" dirty="0" err="1">
                <a:solidFill>
                  <a:prstClr val="black"/>
                </a:solidFill>
              </a:rPr>
              <a:t>Aldás</a:t>
            </a:r>
            <a:r>
              <a:rPr lang="es-ES" dirty="0">
                <a:solidFill>
                  <a:prstClr val="black"/>
                </a:solidFill>
              </a:rPr>
              <a:t>, E., (2007). </a:t>
            </a:r>
            <a:r>
              <a:rPr lang="es-ES" dirty="0" smtClean="0">
                <a:solidFill>
                  <a:prstClr val="black"/>
                </a:solidFill>
              </a:rPr>
              <a:t>Lenguaje </a:t>
            </a:r>
            <a:r>
              <a:rPr lang="es-ES" dirty="0">
                <a:solidFill>
                  <a:prstClr val="black"/>
                </a:solidFill>
              </a:rPr>
              <a:t>publicitario y discursos solidarios. Eficacia publicitaria, ¿Eficacia cultural?. 1 ed. Barcelona España: Icaria .</a:t>
            </a:r>
          </a:p>
          <a:p>
            <a:endParaRPr lang="es-MX" dirty="0" smtClean="0"/>
          </a:p>
          <a:p>
            <a:r>
              <a:rPr lang="es-MX" dirty="0" smtClean="0"/>
              <a:t>Serbia</a:t>
            </a:r>
            <a:r>
              <a:rPr lang="es-MX" dirty="0"/>
              <a:t>, J. (agosto, 2007). Diseño, muestreo y análisis en la investigación cualitativa. </a:t>
            </a:r>
            <a:r>
              <a:rPr lang="es-MX" dirty="0" err="1"/>
              <a:t>HOLOGRAMÁtica</a:t>
            </a:r>
            <a:r>
              <a:rPr lang="es-MX" dirty="0"/>
              <a:t>. Año IV, número 7. Facultad de Ciencias Sociales UNLZ Argentina., pp. 123-146. Recuperado de </a:t>
            </a:r>
            <a:r>
              <a:rPr lang="es-MX" u="sng" dirty="0">
                <a:hlinkClick r:id="rId2"/>
              </a:rPr>
              <a:t>http://www.cienciared.com.ar/ra/usr/3/206/n7_vol3pp123_146.pdf</a:t>
            </a:r>
            <a:r>
              <a:rPr lang="es-MX" dirty="0"/>
              <a:t>.</a:t>
            </a:r>
          </a:p>
          <a:p>
            <a:endParaRPr lang="es-MX" dirty="0"/>
          </a:p>
          <a:p>
            <a:r>
              <a:rPr lang="es-MX" dirty="0"/>
              <a:t>Villar, M.G., Mora, M. P., Espinosa. M. C., (2015). La interpretación del discurso de los objetos </a:t>
            </a:r>
            <a:r>
              <a:rPr lang="es-MX" dirty="0" err="1"/>
              <a:t>diseñísticos</a:t>
            </a:r>
            <a:r>
              <a:rPr lang="es-MX" dirty="0"/>
              <a:t> como asociación intertextual. En Emi, L. Valdivia, B. López, F. y Robles, O. (</a:t>
            </a:r>
            <a:r>
              <a:rPr lang="es-MX" dirty="0" err="1"/>
              <a:t>comp.</a:t>
            </a:r>
            <a:r>
              <a:rPr lang="es-MX" dirty="0"/>
              <a:t>),  </a:t>
            </a:r>
            <a:r>
              <a:rPr lang="es-MX" i="1" dirty="0"/>
              <a:t>Diálogo en las fronteras </a:t>
            </a:r>
            <a:r>
              <a:rPr lang="es-MX" dirty="0"/>
              <a:t>(pp. 373-384). México: U de G y UAEM</a:t>
            </a:r>
            <a:endParaRPr lang="es-ES_tradnl" dirty="0"/>
          </a:p>
        </p:txBody>
      </p:sp>
    </p:spTree>
    <p:extLst>
      <p:ext uri="{BB962C8B-B14F-4D97-AF65-F5344CB8AC3E}">
        <p14:creationId xmlns:p14="http://schemas.microsoft.com/office/powerpoint/2010/main" val="1574982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p:cNvGrpSpPr/>
          <p:nvPr/>
        </p:nvGrpSpPr>
        <p:grpSpPr>
          <a:xfrm>
            <a:off x="291428" y="1279647"/>
            <a:ext cx="796379" cy="3962400"/>
            <a:chOff x="1583010" y="-722061"/>
            <a:chExt cx="796379" cy="3962400"/>
          </a:xfrm>
        </p:grpSpPr>
        <p:sp>
          <p:nvSpPr>
            <p:cNvPr id="3"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5" name="CuadroTexto 3"/>
          <p:cNvSpPr txBox="1"/>
          <p:nvPr/>
        </p:nvSpPr>
        <p:spPr>
          <a:xfrm>
            <a:off x="1900796" y="2306738"/>
            <a:ext cx="7755267" cy="1908215"/>
          </a:xfrm>
          <a:prstGeom prst="rect">
            <a:avLst/>
          </a:prstGeom>
          <a:noFill/>
        </p:spPr>
        <p:txBody>
          <a:bodyPr wrap="square" rtlCol="0">
            <a:spAutoFit/>
          </a:bodyPr>
          <a:lstStyle/>
          <a:p>
            <a:endParaRPr lang="es-ES_tradnl" sz="1000" dirty="0" smtClean="0"/>
          </a:p>
          <a:p>
            <a:r>
              <a:rPr lang="es-ES_tradnl" dirty="0"/>
              <a:t>Villar, M.G., Mora, M.P. &amp; Maldonado, A.A. (2018). Un acercamiento a la investigación cualitativa en la disciplina del diseño. </a:t>
            </a:r>
            <a:r>
              <a:rPr lang="es-ES_tradnl" i="1" dirty="0"/>
              <a:t>RIDE</a:t>
            </a:r>
            <a:r>
              <a:rPr lang="es-ES_tradnl" dirty="0"/>
              <a:t>, 8 (16), 1-12.</a:t>
            </a:r>
            <a:endParaRPr lang="es-ES" dirty="0"/>
          </a:p>
          <a:p>
            <a:r>
              <a:rPr lang="es-ES_tradnl" dirty="0"/>
              <a:t> </a:t>
            </a:r>
            <a:endParaRPr lang="es-ES" dirty="0"/>
          </a:p>
          <a:p>
            <a:r>
              <a:rPr lang="es-ES_tradnl" dirty="0"/>
              <a:t>Villar, M.G. (2015). Tesis doctoral: </a:t>
            </a:r>
            <a:r>
              <a:rPr lang="es-ES_tradnl" i="1" dirty="0"/>
              <a:t>La construcción social de la identidad colectiva mexicana representada a través del texto publicitario. Estudio de caso: La familia de clase media en el México de los años 50´s a 60´s. </a:t>
            </a:r>
            <a:r>
              <a:rPr lang="es-ES_tradnl" dirty="0"/>
              <a:t>Toluca, México: </a:t>
            </a:r>
            <a:r>
              <a:rPr lang="es-ES_tradnl" dirty="0" err="1"/>
              <a:t>UAEMéx</a:t>
            </a:r>
            <a:r>
              <a:rPr lang="es-ES_tradnl" dirty="0"/>
              <a:t>.</a:t>
            </a:r>
            <a:endParaRPr lang="es-ES" dirty="0"/>
          </a:p>
        </p:txBody>
      </p:sp>
    </p:spTree>
    <p:extLst>
      <p:ext uri="{BB962C8B-B14F-4D97-AF65-F5344CB8AC3E}">
        <p14:creationId xmlns:p14="http://schemas.microsoft.com/office/powerpoint/2010/main" val="2820737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30684" y="2591652"/>
            <a:ext cx="8662353" cy="267765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x-none" sz="2400" dirty="0" smtClean="0"/>
              <a:t>El desarrollo del curso se establece </a:t>
            </a:r>
            <a:r>
              <a:rPr lang="es-MX" sz="2400" dirty="0" smtClean="0"/>
              <a:t>como Taller</a:t>
            </a:r>
            <a:r>
              <a:rPr lang="x-none" sz="2400" dirty="0" smtClean="0"/>
              <a:t>, en donde el alumno(a) en forma</a:t>
            </a:r>
            <a:r>
              <a:rPr lang="es-MX" sz="2400" dirty="0" smtClean="0"/>
              <a:t> grupal e</a:t>
            </a:r>
            <a:r>
              <a:rPr lang="x-none" sz="2400" dirty="0" smtClean="0"/>
              <a:t> individual recibe orientación por parte del profesor, acerca del método  y teorías a seguir para la organización y fundamentación, que lo lleve a presentar el Estado del Arte en el área que aborda. La evaluación por tanto, es continua, según la presentación de evidencias de desempeño, que se traducen en avances dentro del Proyecto de Investigación.</a:t>
            </a:r>
            <a:endParaRPr lang="es-ES_tradnl" sz="2400" dirty="0"/>
          </a:p>
        </p:txBody>
      </p:sp>
      <p:sp>
        <p:nvSpPr>
          <p:cNvPr id="3" name="Process 7"/>
          <p:cNvSpPr/>
          <p:nvPr/>
        </p:nvSpPr>
        <p:spPr>
          <a:xfrm>
            <a:off x="0" y="204300"/>
            <a:ext cx="3962400" cy="1016001"/>
          </a:xfrm>
          <a:prstGeom prst="flowChartProcess">
            <a:avLst/>
          </a:prstGeom>
          <a:solidFill>
            <a:schemeClr val="accent6">
              <a:lumMod val="75000"/>
            </a:schemeClr>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5" name="Flecha derecha 4"/>
          <p:cNvSpPr/>
          <p:nvPr/>
        </p:nvSpPr>
        <p:spPr>
          <a:xfrm>
            <a:off x="1501618" y="2731626"/>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588350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chemeClr val="accent6">
              <a:lumMod val="75000"/>
            </a:schemeClr>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Consideraciones:</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456590"/>
            <a:ext cx="8648054" cy="489364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x-none" sz="2400" dirty="0" smtClean="0"/>
              <a:t>El Proyecto de Investigación para su presentación deberá ajustarse al formato de protocolo establecido por el Comité de Maestría de la FAD; formato que a manera de protocolo, otorga el registro institucional del título de la investigación, para continuar con el proceso de Evaluación de grado. </a:t>
            </a:r>
            <a:endParaRPr lang="es-MX" sz="2400" dirty="0" smtClean="0"/>
          </a:p>
          <a:p>
            <a:pPr algn="just"/>
            <a:endParaRPr lang="es-ES_tradnl" sz="2400" dirty="0" smtClean="0"/>
          </a:p>
          <a:p>
            <a:pPr algn="just"/>
            <a:r>
              <a:rPr lang="es-ES" sz="2400" dirty="0" smtClean="0"/>
              <a:t>La visión de esta U. A. es la de la aplicación del conocimiento dentro del ámbito del Diseño  e iniciar el </a:t>
            </a:r>
            <a:r>
              <a:rPr lang="es-ES" sz="2400" dirty="0" smtClean="0">
                <a:solidFill>
                  <a:schemeClr val="tx1"/>
                </a:solidFill>
              </a:rPr>
              <a:t>debate teórico metodológico investigativo </a:t>
            </a:r>
            <a:r>
              <a:rPr lang="es-ES" sz="2400" dirty="0" smtClean="0"/>
              <a:t>de la disciplina dentro de un contexto determinado, que permitan emplearse como satisfactores a problemáticas que pueda resolver el maestrante como parte del compromiso social que tiene la universidad pública. </a:t>
            </a:r>
            <a:endParaRPr lang="es-ES_tradnl" sz="2400" dirty="0" smtClean="0"/>
          </a:p>
          <a:p>
            <a:endParaRPr lang="es-MX" sz="2400" dirty="0"/>
          </a:p>
        </p:txBody>
      </p:sp>
    </p:spTree>
    <p:extLst>
      <p:ext uri="{BB962C8B-B14F-4D97-AF65-F5344CB8AC3E}">
        <p14:creationId xmlns:p14="http://schemas.microsoft.com/office/powerpoint/2010/main" val="487220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5-09-28 a las 13.25.43.png"/>
          <p:cNvPicPr>
            <a:picLocks noChangeAspect="1"/>
          </p:cNvPicPr>
          <p:nvPr/>
        </p:nvPicPr>
        <p:blipFill>
          <a:blip r:embed="rId2"/>
          <a:stretch>
            <a:fillRect/>
          </a:stretch>
        </p:blipFill>
        <p:spPr>
          <a:xfrm>
            <a:off x="3163455" y="1550667"/>
            <a:ext cx="7253352" cy="5007152"/>
          </a:xfrm>
          <a:prstGeom prst="rect">
            <a:avLst/>
          </a:prstGeom>
        </p:spPr>
      </p:pic>
      <p:sp>
        <p:nvSpPr>
          <p:cNvPr id="3" name="Process 7"/>
          <p:cNvSpPr/>
          <p:nvPr/>
        </p:nvSpPr>
        <p:spPr>
          <a:xfrm>
            <a:off x="0" y="204300"/>
            <a:ext cx="8067554" cy="1016001"/>
          </a:xfrm>
          <a:prstGeom prst="flowChartProcess">
            <a:avLst/>
          </a:prstGeom>
          <a:solidFill>
            <a:schemeClr val="accent6">
              <a:lumMod val="60000"/>
              <a:lumOff val="40000"/>
            </a:schemeClr>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428435"/>
            <a:ext cx="6244542" cy="646331"/>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000" b="1" i="1" dirty="0" smtClean="0">
                <a:solidFill>
                  <a:schemeClr val="bg1"/>
                </a:solidFill>
                <a:ea typeface="ＭＳ Ｐゴシック" panose="020B0600070205080204" pitchFamily="34" charset="-128"/>
              </a:rPr>
              <a:t>MAPA DE ASIGNATURAS</a:t>
            </a:r>
          </a:p>
          <a:p>
            <a:pPr algn="dist"/>
            <a:r>
              <a:rPr lang="es-ES_tradnl" altLang="es-MX" sz="2000" b="1" i="1" dirty="0" smtClean="0">
                <a:solidFill>
                  <a:schemeClr val="bg1"/>
                </a:solidFill>
                <a:ea typeface="ＭＳ Ｐゴシック" panose="020B0600070205080204" pitchFamily="34" charset="-128"/>
              </a:rPr>
              <a:t>La ubicación en el Programa de Maestría</a:t>
            </a:r>
            <a:endParaRPr lang="es-ES_tradnl" altLang="es-MX" sz="2000" b="1" i="1" dirty="0">
              <a:solidFill>
                <a:schemeClr val="bg1"/>
              </a:solidFill>
              <a:ea typeface="ＭＳ Ｐゴシック" panose="020B0600070205080204" pitchFamily="34" charset="-128"/>
            </a:endParaRPr>
          </a:p>
        </p:txBody>
      </p:sp>
      <p:sp>
        <p:nvSpPr>
          <p:cNvPr id="5" name="Flecha abajo 4"/>
          <p:cNvSpPr/>
          <p:nvPr/>
        </p:nvSpPr>
        <p:spPr>
          <a:xfrm rot="18609481">
            <a:off x="3093679" y="2756734"/>
            <a:ext cx="246675" cy="25559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8704544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3522543" y="228598"/>
            <a:ext cx="7689126" cy="6338085"/>
          </a:xfrm>
          <a:prstGeom prst="rect">
            <a:avLst/>
          </a:prstGeom>
          <a:noFill/>
          <a:ln w="9525">
            <a:noFill/>
            <a:miter lim="800000"/>
            <a:headEnd/>
            <a:tailEnd/>
          </a:ln>
        </p:spPr>
      </p:pic>
      <p:pic>
        <p:nvPicPr>
          <p:cNvPr id="5"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795759" y="228599"/>
            <a:ext cx="304800" cy="4543650"/>
          </a:xfrm>
          <a:prstGeom prst="rect">
            <a:avLst/>
          </a:prstGeom>
          <a:ln w="9525">
            <a:noFill/>
            <a:miter lim="800000"/>
            <a:headEnd/>
            <a:tailEnd/>
          </a:ln>
        </p:spPr>
      </p:pic>
      <p:sp>
        <p:nvSpPr>
          <p:cNvPr id="7" name="Subtitle 2"/>
          <p:cNvSpPr txBox="1">
            <a:spLocks/>
          </p:cNvSpPr>
          <p:nvPr/>
        </p:nvSpPr>
        <p:spPr bwMode="auto">
          <a:xfrm>
            <a:off x="3622401" y="1497484"/>
            <a:ext cx="7489409" cy="400110"/>
          </a:xfrm>
          <a:prstGeom prst="rect">
            <a:avLst/>
          </a:prstGeom>
          <a:solidFill>
            <a:srgbClr val="482565"/>
          </a:solidFill>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r>
              <a:rPr lang="es-ES_tradnl" altLang="es-MX" sz="2000" b="1" dirty="0" smtClean="0">
                <a:solidFill>
                  <a:schemeClr val="bg1"/>
                </a:solidFill>
                <a:latin typeface="Century Gothic" panose="020B0502020202020204" pitchFamily="34" charset="0"/>
              </a:rPr>
              <a:t>El Marco Teórico en la Investigación para el Diseño</a:t>
            </a:r>
            <a:endParaRPr lang="es-ES_tradnl" altLang="es-MX" sz="1400" b="1" dirty="0">
              <a:solidFill>
                <a:schemeClr val="bg1"/>
              </a:solidFill>
              <a:latin typeface="Century Gothic" panose="020B0502020202020204" pitchFamily="34" charset="0"/>
            </a:endParaRPr>
          </a:p>
        </p:txBody>
      </p:sp>
      <p:sp>
        <p:nvSpPr>
          <p:cNvPr id="12" name="Subtitle 2"/>
          <p:cNvSpPr txBox="1">
            <a:spLocks/>
          </p:cNvSpPr>
          <p:nvPr/>
        </p:nvSpPr>
        <p:spPr bwMode="auto">
          <a:xfrm>
            <a:off x="4289520" y="3152004"/>
            <a:ext cx="6590681" cy="2939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ts val="1800"/>
              </a:spcBef>
              <a:buClr>
                <a:schemeClr val="accent1"/>
              </a:buClr>
              <a:buSzPct val="100000"/>
            </a:pPr>
            <a:r>
              <a:rPr lang="es-ES_tradnl" altLang="es-MX" sz="1400" b="1" dirty="0" smtClean="0">
                <a:solidFill>
                  <a:schemeClr val="tx2"/>
                </a:solidFill>
                <a:latin typeface="Century Gothic" panose="020B0502020202020204" pitchFamily="34" charset="0"/>
              </a:rPr>
              <a:t>CONTEXTUALIZAR EL TEMA:</a:t>
            </a:r>
            <a:endParaRPr lang="es-ES_tradnl" altLang="es-MX" sz="1400" b="1" dirty="0">
              <a:solidFill>
                <a:schemeClr val="tx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400" b="1" dirty="0" smtClean="0">
              <a:solidFill>
                <a:srgbClr val="2390ED"/>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chemeClr val="tx2"/>
                </a:solidFill>
                <a:latin typeface="Century Gothic" panose="020B0502020202020204" pitchFamily="34" charset="0"/>
              </a:rPr>
              <a:t>LECTURA OBLIGATORIA</a:t>
            </a:r>
          </a:p>
          <a:p>
            <a:pPr eaLnBrk="1" hangingPunct="1">
              <a:spcBef>
                <a:spcPts val="1800"/>
              </a:spcBef>
              <a:buClr>
                <a:schemeClr val="accent1"/>
              </a:buClr>
              <a:buSzPct val="100000"/>
            </a:pPr>
            <a:r>
              <a:rPr lang="es-ES" sz="1400" dirty="0"/>
              <a:t>Daros, William R., ¿Qué es un marco teórico?. Enfoques [en </a:t>
            </a:r>
            <a:r>
              <a:rPr lang="es-ES" sz="1400" dirty="0" err="1"/>
              <a:t>linea</a:t>
            </a:r>
            <a:r>
              <a:rPr lang="es-ES" sz="1400" dirty="0"/>
              <a:t>] </a:t>
            </a:r>
            <a:r>
              <a:rPr lang="es-ES" sz="1400" dirty="0" smtClean="0"/>
              <a:t>2012, </a:t>
            </a:r>
            <a:r>
              <a:rPr lang="es-ES" sz="1400" dirty="0"/>
              <a:t>XIV (enero-diciembre) : </a:t>
            </a:r>
            <a:r>
              <a:rPr lang="es-ES" sz="1400" dirty="0" smtClean="0"/>
              <a:t>Disponible en</a:t>
            </a:r>
            <a:r>
              <a:rPr lang="es-ES" sz="1400" dirty="0"/>
              <a:t>:</a:t>
            </a:r>
            <a:r>
              <a:rPr lang="es-ES" sz="1400" b="1" dirty="0">
                <a:hlinkClick r:id="rId3"/>
              </a:rPr>
              <a:t>&lt;http://www.redalyc.org/articulo.oa?id=25914108&gt; </a:t>
            </a:r>
            <a:r>
              <a:rPr lang="es-ES" sz="1400" dirty="0"/>
              <a:t>ISSN 1514-6006 </a:t>
            </a:r>
            <a:endParaRPr lang="es-ES_tradnl" altLang="es-MX" sz="1400" b="1" dirty="0" smtClean="0">
              <a:solidFill>
                <a:schemeClr val="tx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p:txBody>
      </p:sp>
      <p:sp>
        <p:nvSpPr>
          <p:cNvPr id="13" name="Process 11"/>
          <p:cNvSpPr/>
          <p:nvPr/>
        </p:nvSpPr>
        <p:spPr>
          <a:xfrm>
            <a:off x="814755" y="0"/>
            <a:ext cx="285804" cy="6858000"/>
          </a:xfrm>
          <a:prstGeom prst="flowChartProcess">
            <a:avLst/>
          </a:prstGeom>
          <a:solidFill>
            <a:srgbClr val="92D05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4" name="Subtitle 2"/>
          <p:cNvSpPr txBox="1">
            <a:spLocks/>
          </p:cNvSpPr>
          <p:nvPr/>
        </p:nvSpPr>
        <p:spPr bwMode="auto">
          <a:xfrm rot="16200000">
            <a:off x="-1907525" y="3228944"/>
            <a:ext cx="6858002" cy="400110"/>
          </a:xfrm>
          <a:prstGeom prst="rect">
            <a:avLst/>
          </a:prstGeom>
          <a:solidFill>
            <a:srgbClr val="482565"/>
          </a:solidFill>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r>
              <a:rPr lang="es-ES_tradnl" altLang="es-MX" sz="2000" b="1" dirty="0" smtClean="0">
                <a:solidFill>
                  <a:schemeClr val="bg1"/>
                </a:solidFill>
                <a:latin typeface="Century Gothic" panose="020B0502020202020204" pitchFamily="34" charset="0"/>
              </a:rPr>
              <a:t>I N I C I A M O S  </a:t>
            </a:r>
            <a:endParaRPr lang="es-ES_tradnl" altLang="es-MX" sz="14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278704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Teórico</a:t>
            </a:r>
            <a:endParaRPr lang="es-ES_tradnl" altLang="es-MX" sz="1600" b="1" i="1" dirty="0">
              <a:solidFill>
                <a:schemeClr val="bg1"/>
              </a:solidFill>
              <a:ea typeface="ＭＳ Ｐゴシック" panose="020B0600070205080204" pitchFamily="34" charset="-128"/>
            </a:endParaRPr>
          </a:p>
        </p:txBody>
      </p:sp>
      <p:sp>
        <p:nvSpPr>
          <p:cNvPr id="4" name="Flecha derecha 3"/>
          <p:cNvSpPr/>
          <p:nvPr/>
        </p:nvSpPr>
        <p:spPr>
          <a:xfrm>
            <a:off x="3416128" y="3831206"/>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4086232" y="2083445"/>
            <a:ext cx="7830948" cy="483209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smtClean="0"/>
              <a:t>Es la revisión  del  estado  del  arte  en donde se analizan y exponen  los  enfoques  teóricos  y </a:t>
            </a:r>
          </a:p>
          <a:p>
            <a:pPr algn="just"/>
            <a:r>
              <a:rPr lang="es-MX" sz="2800" dirty="0" smtClean="0"/>
              <a:t>metodológicos que se consideran pertinentes para abordar el problema de estudio y, en su caso, argumenten la adopción de algún enfoque (teórico o no) particular.  </a:t>
            </a:r>
          </a:p>
          <a:p>
            <a:pPr algn="just"/>
            <a:r>
              <a:rPr lang="es-MX" sz="2800" dirty="0" smtClean="0"/>
              <a:t>De ser necesario, el soporte teórico puede apoyarse de información empírica y de las aportaciones de las investigaciones previas que traten el problema de estudio (Antecedentes de la investigación).</a:t>
            </a:r>
          </a:p>
          <a:p>
            <a:pPr algn="just"/>
            <a:r>
              <a:rPr lang="es-MX" sz="2800" dirty="0" smtClean="0"/>
              <a:t> </a:t>
            </a:r>
            <a:endParaRPr lang="es-MX" sz="2800" dirty="0"/>
          </a:p>
        </p:txBody>
      </p:sp>
      <p:sp>
        <p:nvSpPr>
          <p:cNvPr id="6" name="Process 7"/>
          <p:cNvSpPr/>
          <p:nvPr/>
        </p:nvSpPr>
        <p:spPr>
          <a:xfrm>
            <a:off x="0" y="3613247"/>
            <a:ext cx="3203225" cy="1016001"/>
          </a:xfrm>
          <a:prstGeom prst="flowChartProcess">
            <a:avLst/>
          </a:prstGeom>
          <a:solidFill>
            <a:srgbClr val="FF6600"/>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0" y="3715896"/>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Antecedente</a:t>
            </a:r>
          </a:p>
          <a:p>
            <a:pPr algn="dist"/>
            <a:r>
              <a:rPr lang="es-ES_tradnl" altLang="es-MX" sz="2800" b="1" i="1" dirty="0" smtClean="0">
                <a:solidFill>
                  <a:schemeClr val="bg1"/>
                </a:solidFill>
                <a:ea typeface="ＭＳ Ｐゴシック" panose="020B0600070205080204" pitchFamily="34" charset="-128"/>
              </a:rPr>
              <a:t>Marco Conceptual</a:t>
            </a:r>
            <a:endParaRPr lang="es-ES_tradnl" altLang="es-MX" sz="1600" b="1" i="1" dirty="0">
              <a:solidFill>
                <a:schemeClr val="bg1"/>
              </a:solidFill>
              <a:ea typeface="ＭＳ Ｐゴシック" panose="020B0600070205080204" pitchFamily="34" charset="-128"/>
            </a:endParaRPr>
          </a:p>
        </p:txBody>
      </p:sp>
    </p:spTree>
    <p:extLst>
      <p:ext uri="{BB962C8B-B14F-4D97-AF65-F5344CB8AC3E}">
        <p14:creationId xmlns:p14="http://schemas.microsoft.com/office/powerpoint/2010/main" val="107094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278335"/>
            <a:ext cx="3048000" cy="867930"/>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Qué es el Marco o Enfoque Teórico</a:t>
            </a:r>
            <a:endParaRPr lang="es-ES_tradnl" altLang="es-MX" sz="1600" b="1" i="1" dirty="0">
              <a:solidFill>
                <a:schemeClr val="bg1"/>
              </a:solidFill>
              <a:ea typeface="ＭＳ Ｐゴシック" panose="020B0600070205080204" pitchFamily="34" charset="-128"/>
            </a:endParaRPr>
          </a:p>
        </p:txBody>
      </p:sp>
      <p:sp>
        <p:nvSpPr>
          <p:cNvPr id="5" name="CuadroTexto 4"/>
          <p:cNvSpPr txBox="1"/>
          <p:nvPr/>
        </p:nvSpPr>
        <p:spPr>
          <a:xfrm>
            <a:off x="4086232" y="2083445"/>
            <a:ext cx="7830948" cy="181588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smtClean="0"/>
              <a:t>Consiste en reconocer y desarrollar la teoría que va a fundamentar el proyecto (que tiene como base un planteamiento de problema o fenómeno).</a:t>
            </a:r>
          </a:p>
          <a:p>
            <a:pPr algn="just"/>
            <a:r>
              <a:rPr lang="es-MX" sz="2800" dirty="0" smtClean="0"/>
              <a:t> </a:t>
            </a:r>
            <a:endParaRPr lang="es-MX" sz="2800" dirty="0"/>
          </a:p>
        </p:txBody>
      </p:sp>
      <p:sp>
        <p:nvSpPr>
          <p:cNvPr id="8" name="CuadroTexto 7"/>
          <p:cNvSpPr txBox="1"/>
          <p:nvPr/>
        </p:nvSpPr>
        <p:spPr>
          <a:xfrm>
            <a:off x="4086232" y="4257150"/>
            <a:ext cx="7830948" cy="224676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smtClean="0"/>
              <a:t>Son (ideas e hipótesis) con las cuales el problema adquiere sentido.</a:t>
            </a:r>
          </a:p>
          <a:p>
            <a:pPr algn="just"/>
            <a:r>
              <a:rPr lang="es-MX" sz="2800" dirty="0" smtClean="0"/>
              <a:t>Consiste en asumir conceptos y teorías que sirvan de marco referencial (Daros, 2002).</a:t>
            </a:r>
          </a:p>
          <a:p>
            <a:pPr algn="just"/>
            <a:r>
              <a:rPr lang="es-MX" sz="2800" dirty="0" smtClean="0"/>
              <a:t> </a:t>
            </a:r>
            <a:endParaRPr lang="es-MX" sz="2800" dirty="0"/>
          </a:p>
        </p:txBody>
      </p:sp>
      <p:sp>
        <p:nvSpPr>
          <p:cNvPr id="9" name="Flecha derecha 8"/>
          <p:cNvSpPr/>
          <p:nvPr/>
        </p:nvSpPr>
        <p:spPr>
          <a:xfrm>
            <a:off x="3276600" y="2547838"/>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derecha 9"/>
          <p:cNvSpPr/>
          <p:nvPr/>
        </p:nvSpPr>
        <p:spPr>
          <a:xfrm>
            <a:off x="3276600" y="4743225"/>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421" y="2991386"/>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0319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535</TotalTime>
  <Words>2419</Words>
  <Application>Microsoft Office PowerPoint</Application>
  <PresentationFormat>Personalizado</PresentationFormat>
  <Paragraphs>174</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 villar</dc:creator>
  <cp:lastModifiedBy>gabriela villar</cp:lastModifiedBy>
  <cp:revision>44</cp:revision>
  <dcterms:created xsi:type="dcterms:W3CDTF">2018-04-23T16:05:43Z</dcterms:created>
  <dcterms:modified xsi:type="dcterms:W3CDTF">2018-09-28T02:38:14Z</dcterms:modified>
</cp:coreProperties>
</file>