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0" r:id="rId1"/>
  </p:sldMasterIdLst>
  <p:sldIdLst>
    <p:sldId id="256" r:id="rId2"/>
    <p:sldId id="257" r:id="rId3"/>
    <p:sldId id="258" r:id="rId4"/>
    <p:sldId id="260" r:id="rId5"/>
    <p:sldId id="285" r:id="rId6"/>
    <p:sldId id="259" r:id="rId7"/>
    <p:sldId id="261" r:id="rId8"/>
    <p:sldId id="262" r:id="rId9"/>
    <p:sldId id="263" r:id="rId10"/>
    <p:sldId id="264" r:id="rId11"/>
    <p:sldId id="265" r:id="rId12"/>
    <p:sldId id="266" r:id="rId13"/>
    <p:sldId id="269" r:id="rId14"/>
    <p:sldId id="271" r:id="rId15"/>
    <p:sldId id="275" r:id="rId16"/>
    <p:sldId id="270" r:id="rId17"/>
    <p:sldId id="276" r:id="rId18"/>
    <p:sldId id="277" r:id="rId19"/>
    <p:sldId id="278" r:id="rId20"/>
    <p:sldId id="279" r:id="rId21"/>
    <p:sldId id="267" r:id="rId22"/>
    <p:sldId id="272" r:id="rId23"/>
    <p:sldId id="273" r:id="rId24"/>
    <p:sldId id="280" r:id="rId25"/>
    <p:sldId id="268" r:id="rId26"/>
    <p:sldId id="274" r:id="rId27"/>
    <p:sldId id="281" r:id="rId28"/>
    <p:sldId id="282" r:id="rId29"/>
    <p:sldId id="283" r:id="rId30"/>
    <p:sldId id="284" r:id="rId31"/>
    <p:sldId id="287" r:id="rId32"/>
    <p:sldId id="288" r:id="rId33"/>
    <p:sldId id="289" r:id="rId34"/>
    <p:sldId id="290"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797199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5504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81923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76033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393955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777437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65199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53850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84852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32011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687435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99897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02179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50867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3895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65791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9/27/2018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9533676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8.jp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definicionlegal.blogspot.com/2012/09/norma-moral.html" TargetMode="External"/><Relationship Id="rId2" Type="http://schemas.openxmlformats.org/officeDocument/2006/relationships/hyperlink" Target="https://www.elsoldetoluca.com.mx/local/realizara-edomex-14-reciclatones-en-2018-1567374.html" TargetMode="External"/><Relationship Id="rId1" Type="http://schemas.openxmlformats.org/officeDocument/2006/relationships/slideLayout" Target="../slideLayouts/slideLayout2.xml"/><Relationship Id="rId4" Type="http://schemas.openxmlformats.org/officeDocument/2006/relationships/hyperlink" Target="https://www.caracteristicas.co/normas-religiosa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archivos.juridicas.unam.mx/www/bjv/libros/7/3260/7.pdf" TargetMode="External"/><Relationship Id="rId2" Type="http://schemas.openxmlformats.org/officeDocument/2006/relationships/hyperlink" Target="https://revistas-colaboracion.juridicas.unam.mx/index.php/rev-facultad.../22862" TargetMode="External"/><Relationship Id="rId1" Type="http://schemas.openxmlformats.org/officeDocument/2006/relationships/slideLayout" Target="../slideLayouts/slideLayout2.xml"/><Relationship Id="rId4" Type="http://schemas.openxmlformats.org/officeDocument/2006/relationships/hyperlink" Target="http://www.jacquesmaritain.com/pdf/09_FP/06_FP_DerNat.pdf"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MODULO I</a:t>
            </a:r>
            <a:endParaRPr lang="es-ES" dirty="0"/>
          </a:p>
        </p:txBody>
      </p:sp>
      <p:sp>
        <p:nvSpPr>
          <p:cNvPr id="3" name="Subtítulo 2"/>
          <p:cNvSpPr>
            <a:spLocks noGrp="1"/>
          </p:cNvSpPr>
          <p:nvPr>
            <p:ph type="subTitle" idx="1"/>
          </p:nvPr>
        </p:nvSpPr>
        <p:spPr/>
        <p:txBody>
          <a:bodyPr/>
          <a:lstStyle/>
          <a:p>
            <a:r>
              <a:rPr lang="es-MX" dirty="0" smtClean="0"/>
              <a:t>Mundo del Ser y del Deber ser</a:t>
            </a:r>
            <a:endParaRPr lang="es-ES" dirty="0"/>
          </a:p>
        </p:txBody>
      </p:sp>
    </p:spTree>
    <p:extLst>
      <p:ext uri="{BB962C8B-B14F-4D97-AF65-F5344CB8AC3E}">
        <p14:creationId xmlns:p14="http://schemas.microsoft.com/office/powerpoint/2010/main" val="1887566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Dominios del aprendizaje</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405490444"/>
              </p:ext>
            </p:extLst>
          </p:nvPr>
        </p:nvGraphicFramePr>
        <p:xfrm>
          <a:off x="2589213" y="2133600"/>
          <a:ext cx="8915400" cy="3205480"/>
        </p:xfrm>
        <a:graphic>
          <a:graphicData uri="http://schemas.openxmlformats.org/drawingml/2006/table">
            <a:tbl>
              <a:tblPr firstRow="1" bandRow="1">
                <a:tableStyleId>{5C22544A-7EE6-4342-B048-85BDC9FD1C3A}</a:tableStyleId>
              </a:tblPr>
              <a:tblGrid>
                <a:gridCol w="2971800"/>
                <a:gridCol w="2971800"/>
                <a:gridCol w="2971800"/>
              </a:tblGrid>
              <a:tr h="370840">
                <a:tc>
                  <a:txBody>
                    <a:bodyPr/>
                    <a:lstStyle/>
                    <a:p>
                      <a:r>
                        <a:rPr lang="es-MX" dirty="0" smtClean="0"/>
                        <a:t>Conceptual</a:t>
                      </a:r>
                      <a:endParaRPr lang="es-ES" dirty="0"/>
                    </a:p>
                  </a:txBody>
                  <a:tcPr/>
                </a:tc>
                <a:tc>
                  <a:txBody>
                    <a:bodyPr/>
                    <a:lstStyle/>
                    <a:p>
                      <a:r>
                        <a:rPr lang="es-MX" dirty="0" smtClean="0"/>
                        <a:t>Procedimental</a:t>
                      </a:r>
                      <a:endParaRPr lang="es-ES" dirty="0"/>
                    </a:p>
                  </a:txBody>
                  <a:tcPr/>
                </a:tc>
                <a:tc>
                  <a:txBody>
                    <a:bodyPr/>
                    <a:lstStyle/>
                    <a:p>
                      <a:r>
                        <a:rPr lang="es-MX" dirty="0" smtClean="0"/>
                        <a:t>Actitudinal</a:t>
                      </a:r>
                      <a:endParaRPr lang="es-ES" dirty="0"/>
                    </a:p>
                  </a:txBody>
                  <a:tcPr/>
                </a:tc>
              </a:tr>
              <a:tr h="370840">
                <a:tc>
                  <a:txBody>
                    <a:bodyPr/>
                    <a:lstStyle/>
                    <a:p>
                      <a:r>
                        <a:rPr lang="es-MX" dirty="0" smtClean="0"/>
                        <a:t>Cita el</a:t>
                      </a:r>
                      <a:r>
                        <a:rPr lang="es-MX" baseline="0" dirty="0" smtClean="0"/>
                        <a:t> concepto de derecho natural</a:t>
                      </a:r>
                    </a:p>
                    <a:p>
                      <a:endParaRPr lang="es-MX" baseline="0" dirty="0" smtClean="0"/>
                    </a:p>
                    <a:p>
                      <a:endParaRPr lang="es-MX" baseline="0" dirty="0" smtClean="0"/>
                    </a:p>
                    <a:p>
                      <a:endParaRPr lang="es-MX" baseline="0" dirty="0" smtClean="0"/>
                    </a:p>
                    <a:p>
                      <a:endParaRPr lang="es-MX" baseline="0" dirty="0" smtClean="0"/>
                    </a:p>
                    <a:p>
                      <a:r>
                        <a:rPr lang="es-ES" sz="1800" b="0" i="0" u="none" strike="noStrike" kern="1200" baseline="0" dirty="0" smtClean="0">
                          <a:solidFill>
                            <a:schemeClr val="dk1"/>
                          </a:solidFill>
                          <a:latin typeface="+mn-lt"/>
                          <a:ea typeface="+mn-ea"/>
                          <a:cs typeface="+mn-cs"/>
                        </a:rPr>
                        <a:t>Distingue los</a:t>
                      </a:r>
                    </a:p>
                    <a:p>
                      <a:r>
                        <a:rPr lang="es-ES" sz="1800" b="0" i="0" u="none" strike="noStrike" kern="1200" baseline="0" dirty="0" smtClean="0">
                          <a:solidFill>
                            <a:schemeClr val="dk1"/>
                          </a:solidFill>
                          <a:latin typeface="+mn-lt"/>
                          <a:ea typeface="+mn-ea"/>
                          <a:cs typeface="+mn-cs"/>
                        </a:rPr>
                        <a:t>conceptos de las</a:t>
                      </a:r>
                    </a:p>
                    <a:p>
                      <a:r>
                        <a:rPr lang="es-ES" sz="1800" b="0" i="0" u="none" strike="noStrike" kern="1200" baseline="0" dirty="0" smtClean="0">
                          <a:solidFill>
                            <a:schemeClr val="dk1"/>
                          </a:solidFill>
                          <a:latin typeface="+mn-lt"/>
                          <a:ea typeface="+mn-ea"/>
                          <a:cs typeface="+mn-cs"/>
                        </a:rPr>
                        <a:t>diversas clases de</a:t>
                      </a:r>
                    </a:p>
                    <a:p>
                      <a:r>
                        <a:rPr lang="es-ES" sz="1800" b="0" i="0" u="none" strike="noStrike" kern="1200" baseline="0" dirty="0" smtClean="0">
                          <a:solidFill>
                            <a:schemeClr val="dk1"/>
                          </a:solidFill>
                          <a:latin typeface="+mn-lt"/>
                          <a:ea typeface="+mn-ea"/>
                          <a:cs typeface="+mn-cs"/>
                        </a:rPr>
                        <a:t>normas.</a:t>
                      </a:r>
                    </a:p>
                  </a:txBody>
                  <a:tcPr/>
                </a:tc>
                <a:tc>
                  <a:txBody>
                    <a:bodyPr/>
                    <a:lstStyle/>
                    <a:p>
                      <a:r>
                        <a:rPr lang="es-MX" dirty="0" smtClean="0"/>
                        <a:t>Distingue</a:t>
                      </a:r>
                      <a:r>
                        <a:rPr lang="es-MX" baseline="0" dirty="0" smtClean="0"/>
                        <a:t> ejemplos de derecho natural en la vida diaria</a:t>
                      </a:r>
                    </a:p>
                    <a:p>
                      <a:endParaRPr lang="es-MX" baseline="0" dirty="0" smtClean="0"/>
                    </a:p>
                    <a:p>
                      <a:endParaRPr lang="es-MX" baseline="0" dirty="0" smtClean="0"/>
                    </a:p>
                    <a:p>
                      <a:endParaRPr lang="es-MX" baseline="0" dirty="0" smtClean="0"/>
                    </a:p>
                    <a:p>
                      <a:r>
                        <a:rPr lang="es-ES" sz="1800" b="0" i="0" u="none" strike="noStrike" kern="1200" baseline="0" dirty="0" smtClean="0">
                          <a:solidFill>
                            <a:schemeClr val="dk1"/>
                          </a:solidFill>
                          <a:latin typeface="+mn-lt"/>
                          <a:ea typeface="+mn-ea"/>
                          <a:cs typeface="+mn-cs"/>
                        </a:rPr>
                        <a:t>Clasifica los diversos</a:t>
                      </a:r>
                    </a:p>
                    <a:p>
                      <a:r>
                        <a:rPr lang="es-ES" sz="1800" b="0" i="0" u="none" strike="noStrike" kern="1200" baseline="0" dirty="0" smtClean="0">
                          <a:solidFill>
                            <a:schemeClr val="dk1"/>
                          </a:solidFill>
                          <a:latin typeface="+mn-lt"/>
                          <a:ea typeface="+mn-ea"/>
                          <a:cs typeface="+mn-cs"/>
                        </a:rPr>
                        <a:t>tipos de normas en</a:t>
                      </a:r>
                    </a:p>
                    <a:p>
                      <a:r>
                        <a:rPr lang="es-ES" sz="1800" b="0" i="0" u="none" strike="noStrike" kern="1200" baseline="0" dirty="0" smtClean="0">
                          <a:solidFill>
                            <a:schemeClr val="dk1"/>
                          </a:solidFill>
                          <a:latin typeface="+mn-lt"/>
                          <a:ea typeface="+mn-ea"/>
                          <a:cs typeface="+mn-cs"/>
                        </a:rPr>
                        <a:t>diferentes contextos</a:t>
                      </a:r>
                      <a:endParaRPr lang="es-ES" dirty="0"/>
                    </a:p>
                  </a:txBody>
                  <a:tcPr/>
                </a:tc>
                <a:tc>
                  <a:txBody>
                    <a:bodyPr/>
                    <a:lstStyle/>
                    <a:p>
                      <a:r>
                        <a:rPr lang="es-MX" dirty="0" smtClean="0"/>
                        <a:t>Valora la importancia del derecho natural</a:t>
                      </a:r>
                    </a:p>
                    <a:p>
                      <a:endParaRPr lang="es-MX" dirty="0" smtClean="0"/>
                    </a:p>
                    <a:p>
                      <a:endParaRPr lang="es-MX" dirty="0" smtClean="0"/>
                    </a:p>
                    <a:p>
                      <a:endParaRPr lang="es-ES" sz="1800" b="0" i="0" u="none" strike="noStrike" kern="1200" baseline="0" dirty="0" smtClean="0">
                        <a:solidFill>
                          <a:schemeClr val="dk1"/>
                        </a:solidFill>
                        <a:latin typeface="+mn-lt"/>
                        <a:ea typeface="+mn-ea"/>
                        <a:cs typeface="+mn-cs"/>
                      </a:endParaRPr>
                    </a:p>
                    <a:p>
                      <a:endParaRPr lang="es-ES" sz="1800" b="0" i="0" u="none" strike="noStrike" kern="1200" baseline="0" dirty="0" smtClean="0">
                        <a:solidFill>
                          <a:schemeClr val="dk1"/>
                        </a:solidFill>
                        <a:latin typeface="+mn-lt"/>
                        <a:ea typeface="+mn-ea"/>
                        <a:cs typeface="+mn-cs"/>
                      </a:endParaRPr>
                    </a:p>
                    <a:p>
                      <a:r>
                        <a:rPr lang="es-ES" sz="1800" b="0" i="0" u="none" strike="noStrike" kern="1200" baseline="0" dirty="0" smtClean="0">
                          <a:solidFill>
                            <a:schemeClr val="dk1"/>
                          </a:solidFill>
                          <a:latin typeface="+mn-lt"/>
                          <a:ea typeface="+mn-ea"/>
                          <a:cs typeface="+mn-cs"/>
                        </a:rPr>
                        <a:t>Reflexiona sobre la</a:t>
                      </a:r>
                    </a:p>
                    <a:p>
                      <a:r>
                        <a:rPr lang="es-ES" sz="1800" b="0" i="0" u="none" strike="noStrike" kern="1200" baseline="0" dirty="0" smtClean="0">
                          <a:solidFill>
                            <a:schemeClr val="dk1"/>
                          </a:solidFill>
                          <a:latin typeface="+mn-lt"/>
                          <a:ea typeface="+mn-ea"/>
                          <a:cs typeface="+mn-cs"/>
                        </a:rPr>
                        <a:t>importancia de las</a:t>
                      </a:r>
                    </a:p>
                    <a:p>
                      <a:r>
                        <a:rPr lang="es-ES" sz="1800" b="0" i="0" u="none" strike="noStrike" kern="1200" baseline="0" dirty="0" smtClean="0">
                          <a:solidFill>
                            <a:schemeClr val="dk1"/>
                          </a:solidFill>
                          <a:latin typeface="+mn-lt"/>
                          <a:ea typeface="+mn-ea"/>
                          <a:cs typeface="+mn-cs"/>
                        </a:rPr>
                        <a:t>normas en su vida</a:t>
                      </a:r>
                      <a:endParaRPr lang="es-MX" dirty="0" smtClean="0"/>
                    </a:p>
                    <a:p>
                      <a:endParaRPr lang="es-MX" dirty="0" smtClean="0"/>
                    </a:p>
                  </a:txBody>
                  <a:tcPr/>
                </a:tc>
              </a:tr>
            </a:tbl>
          </a:graphicData>
        </a:graphic>
      </p:graphicFrame>
    </p:spTree>
    <p:extLst>
      <p:ext uri="{BB962C8B-B14F-4D97-AF65-F5344CB8AC3E}">
        <p14:creationId xmlns:p14="http://schemas.microsoft.com/office/powerpoint/2010/main" val="727635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Mundo del ser y del deber ser</a:t>
            </a:r>
            <a:endParaRPr lang="es-ES" dirty="0"/>
          </a:p>
        </p:txBody>
      </p:sp>
      <p:sp>
        <p:nvSpPr>
          <p:cNvPr id="3" name="Marcador de contenido 2"/>
          <p:cNvSpPr>
            <a:spLocks noGrp="1"/>
          </p:cNvSpPr>
          <p:nvPr>
            <p:ph idx="1"/>
          </p:nvPr>
        </p:nvSpPr>
        <p:spPr/>
        <p:txBody>
          <a:bodyPr/>
          <a:lstStyle/>
          <a:p>
            <a:r>
              <a:rPr lang="es-MX" dirty="0" smtClean="0"/>
              <a:t>Apertura:  actividad Lluvia de ideas.</a:t>
            </a:r>
          </a:p>
          <a:p>
            <a:r>
              <a:rPr lang="es-MX" dirty="0" smtClean="0"/>
              <a:t>En plenaria se hacen las siguientes preguntas, para que las respondan en grupo.</a:t>
            </a:r>
          </a:p>
          <a:p>
            <a:r>
              <a:rPr lang="es-MX" dirty="0" smtClean="0"/>
              <a:t>¿Qué es una norma?</a:t>
            </a:r>
          </a:p>
          <a:p>
            <a:endParaRPr lang="es-MX" dirty="0" smtClean="0"/>
          </a:p>
          <a:p>
            <a:r>
              <a:rPr lang="es-MX" dirty="0" smtClean="0"/>
              <a:t>¿Qué tipo de normas sociales regulan tu conducta en sociedad?</a:t>
            </a:r>
          </a:p>
          <a:p>
            <a:endParaRPr lang="es-MX" dirty="0" smtClean="0"/>
          </a:p>
          <a:p>
            <a:r>
              <a:rPr lang="es-MX" dirty="0" smtClean="0"/>
              <a:t>¿Qué son los derechos humanos?</a:t>
            </a:r>
          </a:p>
        </p:txBody>
      </p:sp>
    </p:spTree>
    <p:extLst>
      <p:ext uri="{BB962C8B-B14F-4D97-AF65-F5344CB8AC3E}">
        <p14:creationId xmlns:p14="http://schemas.microsoft.com/office/powerpoint/2010/main" val="3868270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Mundo del ser y deber ser</a:t>
            </a:r>
            <a:endParaRPr lang="es-ES" dirty="0"/>
          </a:p>
        </p:txBody>
      </p:sp>
      <p:sp>
        <p:nvSpPr>
          <p:cNvPr id="3" name="Marcador de contenido 2"/>
          <p:cNvSpPr>
            <a:spLocks noGrp="1"/>
          </p:cNvSpPr>
          <p:nvPr>
            <p:ph idx="1"/>
          </p:nvPr>
        </p:nvSpPr>
        <p:spPr/>
        <p:txBody>
          <a:bodyPr/>
          <a:lstStyle/>
          <a:p>
            <a:r>
              <a:rPr lang="es-MX" dirty="0" smtClean="0"/>
              <a:t>Se llega a conclusiones: determinando que las normas sociales que regulan la conducta son morales, religiosas, jurídicas y de trato social. </a:t>
            </a:r>
          </a:p>
          <a:p>
            <a:r>
              <a:rPr lang="es-MX" dirty="0" smtClean="0"/>
              <a:t>Así como los derechos humanos: aquellas prerrogativas que tiene el hombre y que sirven de limite a las autoridades. </a:t>
            </a:r>
          </a:p>
          <a:p>
            <a:r>
              <a:rPr lang="es-MX" dirty="0" smtClean="0"/>
              <a:t>Desarrollo:</a:t>
            </a:r>
            <a:endParaRPr lang="es-MX" dirty="0"/>
          </a:p>
          <a:p>
            <a:r>
              <a:rPr lang="es-MX" dirty="0" smtClean="0"/>
              <a:t>Se solicita a los alumnos lean el libro de texto mundo del ser y mundo del deber ser.</a:t>
            </a:r>
          </a:p>
          <a:p>
            <a:endParaRPr lang="es-MX" dirty="0" smtClean="0"/>
          </a:p>
          <a:p>
            <a:r>
              <a:rPr lang="es-MX" dirty="0" smtClean="0"/>
              <a:t>En plenaria se concluye:</a:t>
            </a:r>
            <a:endParaRPr lang="es-ES" dirty="0"/>
          </a:p>
        </p:txBody>
      </p:sp>
    </p:spTree>
    <p:extLst>
      <p:ext uri="{BB962C8B-B14F-4D97-AF65-F5344CB8AC3E}">
        <p14:creationId xmlns:p14="http://schemas.microsoft.com/office/powerpoint/2010/main" val="4202376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Mundo del ser</a:t>
            </a:r>
            <a:endParaRPr lang="es-ES" dirty="0"/>
          </a:p>
        </p:txBody>
      </p:sp>
      <p:sp>
        <p:nvSpPr>
          <p:cNvPr id="4" name="Marcador de contenido 3"/>
          <p:cNvSpPr>
            <a:spLocks noGrp="1"/>
          </p:cNvSpPr>
          <p:nvPr>
            <p:ph sz="half" idx="1"/>
          </p:nvPr>
        </p:nvSpPr>
        <p:spPr>
          <a:xfrm>
            <a:off x="2280119" y="2126222"/>
            <a:ext cx="4455532" cy="3777622"/>
          </a:xfrm>
        </p:spPr>
        <p:txBody>
          <a:bodyPr>
            <a:normAutofit/>
          </a:bodyPr>
          <a:lstStyle/>
          <a:p>
            <a:pPr marL="0" indent="0">
              <a:buNone/>
            </a:pPr>
            <a:endParaRPr lang="es-MX" dirty="0" smtClean="0"/>
          </a:p>
          <a:p>
            <a:pPr algn="just"/>
            <a:r>
              <a:rPr lang="es-MX" dirty="0"/>
              <a:t>Es el mundo de lo que existe, de lo que es.</a:t>
            </a:r>
          </a:p>
          <a:p>
            <a:pPr algn="just"/>
            <a:r>
              <a:rPr lang="es-MX" dirty="0"/>
              <a:t>Se rige por leyes naturales que expresan las relaciones de causalidad que existen entre los fenómenos de la naturaleza. </a:t>
            </a:r>
          </a:p>
          <a:p>
            <a:pPr algn="just"/>
            <a:r>
              <a:rPr lang="es-MX" dirty="0"/>
              <a:t>Las leyes naturales dan a conocer los principios generales que rigen los fenómenos de la naturaleza. (Juicios enunciativos)</a:t>
            </a:r>
          </a:p>
          <a:p>
            <a:endParaRPr lang="es-ES" dirty="0"/>
          </a:p>
        </p:txBody>
      </p:sp>
      <p:pic>
        <p:nvPicPr>
          <p:cNvPr id="6" name="Picture 2" descr="Resultado de imagen para leyes de la naturaleza imagen"/>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191375" y="2562897"/>
            <a:ext cx="4313238" cy="2936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570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Mundo del ser</a:t>
            </a:r>
            <a:endParaRPr lang="es-ES" dirty="0"/>
          </a:p>
        </p:txBody>
      </p:sp>
      <p:sp>
        <p:nvSpPr>
          <p:cNvPr id="3" name="Marcador de contenido 2"/>
          <p:cNvSpPr>
            <a:spLocks noGrp="1"/>
          </p:cNvSpPr>
          <p:nvPr>
            <p:ph sz="half" idx="1"/>
          </p:nvPr>
        </p:nvSpPr>
        <p:spPr/>
        <p:txBody>
          <a:bodyPr/>
          <a:lstStyle/>
          <a:p>
            <a:pPr algn="just"/>
            <a:r>
              <a:rPr lang="es-MX" dirty="0"/>
              <a:t>Las leyes naturales no son creadas por el hombre.</a:t>
            </a:r>
          </a:p>
          <a:p>
            <a:pPr algn="just"/>
            <a:r>
              <a:rPr lang="es-MX" dirty="0"/>
              <a:t>Dentro del mundo del ser encontramos al Derecho Natural que es el conjunto de derechos individuales e intangibles que sirven de límite al poder de los gobernantes y que están obligados a reconocer.</a:t>
            </a:r>
          </a:p>
          <a:p>
            <a:endParaRPr lang="es-ES" dirty="0"/>
          </a:p>
        </p:txBody>
      </p:sp>
      <p:pic>
        <p:nvPicPr>
          <p:cNvPr id="5" name="Picture 2" descr="Resultado de imagen para derechos humanos imagen"/>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309644" y="1905001"/>
            <a:ext cx="4076700" cy="3695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7069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circle(in)">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Ejemplos del Derecho Natural  </a:t>
            </a:r>
            <a:endParaRPr lang="es-ES" dirty="0"/>
          </a:p>
        </p:txBody>
      </p:sp>
      <p:pic>
        <p:nvPicPr>
          <p:cNvPr id="9" name="Marcador de contenido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2444192" y="2123941"/>
            <a:ext cx="1581150" cy="11906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imagen de derecho a la educac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9838" y="1932569"/>
            <a:ext cx="1283863" cy="1789494"/>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n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7675" y="1932569"/>
            <a:ext cx="2619375" cy="1743075"/>
          </a:xfrm>
          <a:prstGeom prst="rect">
            <a:avLst/>
          </a:prstGeom>
        </p:spPr>
      </p:pic>
      <p:pic>
        <p:nvPicPr>
          <p:cNvPr id="15" name="Imagen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63242" y="4440135"/>
            <a:ext cx="1562100" cy="1387497"/>
          </a:xfrm>
          <a:prstGeom prst="rect">
            <a:avLst/>
          </a:prstGeom>
        </p:spPr>
      </p:pic>
      <p:pic>
        <p:nvPicPr>
          <p:cNvPr id="17" name="Imagen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18712" y="3978822"/>
            <a:ext cx="2022251" cy="1801333"/>
          </a:xfrm>
          <a:prstGeom prst="rect">
            <a:avLst/>
          </a:prstGeom>
        </p:spPr>
      </p:pic>
      <p:pic>
        <p:nvPicPr>
          <p:cNvPr id="18" name="Imagen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V="1">
            <a:off x="5195285" y="4185741"/>
            <a:ext cx="1501730" cy="1641891"/>
          </a:xfrm>
          <a:prstGeom prst="rect">
            <a:avLst/>
          </a:prstGeom>
        </p:spPr>
      </p:pic>
    </p:spTree>
    <p:extLst>
      <p:ext uri="{BB962C8B-B14F-4D97-AF65-F5344CB8AC3E}">
        <p14:creationId xmlns:p14="http://schemas.microsoft.com/office/powerpoint/2010/main" val="156216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ppt_w</p:attrName>
                                        </p:attrNameLst>
                                      </p:cBhvr>
                                      <p:tavLst>
                                        <p:tav tm="0" fmla="#ppt_w*sin(2.5*pi*$)">
                                          <p:val>
                                            <p:fltVal val="0"/>
                                          </p:val>
                                        </p:tav>
                                        <p:tav tm="100000">
                                          <p:val>
                                            <p:fltVal val="1"/>
                                          </p:val>
                                        </p:tav>
                                      </p:tavLst>
                                    </p:anim>
                                    <p:anim calcmode="lin" valueType="num">
                                      <p:cBhvr>
                                        <p:cTn id="9"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heel(1)">
                                      <p:cBhvr>
                                        <p:cTn id="14" dur="20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1030"/>
                                        </p:tgtEl>
                                        <p:attrNameLst>
                                          <p:attrName>style.visibility</p:attrName>
                                        </p:attrNameLst>
                                      </p:cBhvr>
                                      <p:to>
                                        <p:strVal val="visible"/>
                                      </p:to>
                                    </p:set>
                                    <p:animEffect transition="in" filter="circle(in)">
                                      <p:cBhvr>
                                        <p:cTn id="19" dur="2000"/>
                                        <p:tgtEl>
                                          <p:spTgt spid="103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45"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2000"/>
                                        <p:tgtEl>
                                          <p:spTgt spid="18"/>
                                        </p:tgtEl>
                                      </p:cBhvr>
                                    </p:animEffect>
                                    <p:anim calcmode="lin" valueType="num">
                                      <p:cBhvr>
                                        <p:cTn id="30" dur="2000" fill="hold"/>
                                        <p:tgtEl>
                                          <p:spTgt spid="18"/>
                                        </p:tgtEl>
                                        <p:attrNameLst>
                                          <p:attrName>ppt_w</p:attrName>
                                        </p:attrNameLst>
                                      </p:cBhvr>
                                      <p:tavLst>
                                        <p:tav tm="0" fmla="#ppt_w*sin(2.5*pi*$)">
                                          <p:val>
                                            <p:fltVal val="0"/>
                                          </p:val>
                                        </p:tav>
                                        <p:tav tm="100000">
                                          <p:val>
                                            <p:fltVal val="1"/>
                                          </p:val>
                                        </p:tav>
                                      </p:tavLst>
                                    </p:anim>
                                    <p:anim calcmode="lin" valueType="num">
                                      <p:cBhvr>
                                        <p:cTn id="31" dur="20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6" presetClass="entr" presetSubtype="0"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80">
                                          <p:stCondLst>
                                            <p:cond delay="0"/>
                                          </p:stCondLst>
                                        </p:cTn>
                                        <p:tgtEl>
                                          <p:spTgt spid="17"/>
                                        </p:tgtEl>
                                      </p:cBhvr>
                                    </p:animEffect>
                                    <p:anim calcmode="lin" valueType="num">
                                      <p:cBhvr>
                                        <p:cTn id="37"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42" dur="26">
                                          <p:stCondLst>
                                            <p:cond delay="650"/>
                                          </p:stCondLst>
                                        </p:cTn>
                                        <p:tgtEl>
                                          <p:spTgt spid="17"/>
                                        </p:tgtEl>
                                      </p:cBhvr>
                                      <p:to x="100000" y="60000"/>
                                    </p:animScale>
                                    <p:animScale>
                                      <p:cBhvr>
                                        <p:cTn id="43" dur="166" decel="50000">
                                          <p:stCondLst>
                                            <p:cond delay="676"/>
                                          </p:stCondLst>
                                        </p:cTn>
                                        <p:tgtEl>
                                          <p:spTgt spid="17"/>
                                        </p:tgtEl>
                                      </p:cBhvr>
                                      <p:to x="100000" y="100000"/>
                                    </p:animScale>
                                    <p:animScale>
                                      <p:cBhvr>
                                        <p:cTn id="44" dur="26">
                                          <p:stCondLst>
                                            <p:cond delay="1312"/>
                                          </p:stCondLst>
                                        </p:cTn>
                                        <p:tgtEl>
                                          <p:spTgt spid="17"/>
                                        </p:tgtEl>
                                      </p:cBhvr>
                                      <p:to x="100000" y="80000"/>
                                    </p:animScale>
                                    <p:animScale>
                                      <p:cBhvr>
                                        <p:cTn id="45" dur="166" decel="50000">
                                          <p:stCondLst>
                                            <p:cond delay="1338"/>
                                          </p:stCondLst>
                                        </p:cTn>
                                        <p:tgtEl>
                                          <p:spTgt spid="17"/>
                                        </p:tgtEl>
                                      </p:cBhvr>
                                      <p:to x="100000" y="100000"/>
                                    </p:animScale>
                                    <p:animScale>
                                      <p:cBhvr>
                                        <p:cTn id="46" dur="26">
                                          <p:stCondLst>
                                            <p:cond delay="1642"/>
                                          </p:stCondLst>
                                        </p:cTn>
                                        <p:tgtEl>
                                          <p:spTgt spid="17"/>
                                        </p:tgtEl>
                                      </p:cBhvr>
                                      <p:to x="100000" y="90000"/>
                                    </p:animScale>
                                    <p:animScale>
                                      <p:cBhvr>
                                        <p:cTn id="47" dur="166" decel="50000">
                                          <p:stCondLst>
                                            <p:cond delay="1668"/>
                                          </p:stCondLst>
                                        </p:cTn>
                                        <p:tgtEl>
                                          <p:spTgt spid="17"/>
                                        </p:tgtEl>
                                      </p:cBhvr>
                                      <p:to x="100000" y="100000"/>
                                    </p:animScale>
                                    <p:animScale>
                                      <p:cBhvr>
                                        <p:cTn id="48" dur="26">
                                          <p:stCondLst>
                                            <p:cond delay="1808"/>
                                          </p:stCondLst>
                                        </p:cTn>
                                        <p:tgtEl>
                                          <p:spTgt spid="17"/>
                                        </p:tgtEl>
                                      </p:cBhvr>
                                      <p:to x="100000" y="95000"/>
                                    </p:animScale>
                                    <p:animScale>
                                      <p:cBhvr>
                                        <p:cTn id="49" dur="166" decel="50000">
                                          <p:stCondLst>
                                            <p:cond delay="1834"/>
                                          </p:stCondLst>
                                        </p:cTn>
                                        <p:tgtEl>
                                          <p:spTgt spid="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Mundo del deber ser</a:t>
            </a:r>
            <a:endParaRPr lang="es-ES" dirty="0"/>
          </a:p>
        </p:txBody>
      </p:sp>
      <p:sp>
        <p:nvSpPr>
          <p:cNvPr id="3" name="Marcador de contenido 2"/>
          <p:cNvSpPr>
            <a:spLocks noGrp="1"/>
          </p:cNvSpPr>
          <p:nvPr>
            <p:ph sz="half" idx="1"/>
          </p:nvPr>
        </p:nvSpPr>
        <p:spPr/>
        <p:txBody>
          <a:bodyPr/>
          <a:lstStyle/>
          <a:p>
            <a:r>
              <a:rPr lang="es-MX" dirty="0"/>
              <a:t>Norma es una regla de conducta</a:t>
            </a:r>
          </a:p>
          <a:p>
            <a:r>
              <a:rPr lang="es-MX" dirty="0"/>
              <a:t>Es el mundo de las normas sociales, que son creadas por el hombre.</a:t>
            </a:r>
          </a:p>
          <a:p>
            <a:r>
              <a:rPr lang="es-MX" dirty="0"/>
              <a:t>Establecen lo que se debe hacer, comportamientos debidos</a:t>
            </a:r>
            <a:r>
              <a:rPr lang="es-MX" dirty="0" smtClean="0"/>
              <a:t>.</a:t>
            </a:r>
          </a:p>
          <a:p>
            <a:r>
              <a:rPr lang="es-MX" dirty="0" smtClean="0"/>
              <a:t>Esta integrado por normas religiosas, morales, de trato social y jurídicas.</a:t>
            </a:r>
            <a:endParaRPr lang="es-MX" dirty="0"/>
          </a:p>
          <a:p>
            <a:pPr marL="0" indent="0">
              <a:buNone/>
            </a:pPr>
            <a:r>
              <a:rPr lang="es-MX" dirty="0" smtClean="0"/>
              <a:t> </a:t>
            </a:r>
            <a:endParaRPr lang="es-ES" dirty="0"/>
          </a:p>
        </p:txBody>
      </p:sp>
      <p:pic>
        <p:nvPicPr>
          <p:cNvPr id="5" name="Picture 2" descr="Resultado de imagen para normas sociales imagen"/>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191375" y="2319939"/>
            <a:ext cx="4313238" cy="3389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525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
                                            <p:txEl>
                                              <p:pRg st="0" end="0"/>
                                            </p:txEl>
                                          </p:spTgt>
                                        </p:tgtEl>
                                      </p:cBhvr>
                                    </p:animEffect>
                                    <p:animScale>
                                      <p:cBhvr>
                                        <p:cTn id="7" dur="250" autoRev="1" fill="hold"/>
                                        <p:tgtEl>
                                          <p:spTgt spid="3">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3">
                                            <p:txEl>
                                              <p:pRg st="1" end="1"/>
                                            </p:txEl>
                                          </p:spTgt>
                                        </p:tgtEl>
                                      </p:cBhvr>
                                    </p:animEffect>
                                    <p:animScale>
                                      <p:cBhvr>
                                        <p:cTn id="12" dur="250" autoRev="1" fill="hold"/>
                                        <p:tgtEl>
                                          <p:spTgt spid="3">
                                            <p:txEl>
                                              <p:pRg st="1" end="1"/>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3">
                                            <p:txEl>
                                              <p:pRg st="2" end="2"/>
                                            </p:txEl>
                                          </p:spTgt>
                                        </p:tgtEl>
                                      </p:cBhvr>
                                    </p:animEffect>
                                    <p:animScale>
                                      <p:cBhvr>
                                        <p:cTn id="17" dur="250" autoRev="1" fill="hold"/>
                                        <p:tgtEl>
                                          <p:spTgt spid="3">
                                            <p:txEl>
                                              <p:pRg st="2" end="2"/>
                                            </p:txEl>
                                          </p:spTgt>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0" nodeType="clickEffect">
                                  <p:stCondLst>
                                    <p:cond delay="0"/>
                                  </p:stCondLst>
                                  <p:childTnLst>
                                    <p:animEffect transition="out" filter="fade">
                                      <p:cBhvr>
                                        <p:cTn id="21" dur="500" tmFilter="0, 0; .2, .5; .8, .5; 1, 0"/>
                                        <p:tgtEl>
                                          <p:spTgt spid="3">
                                            <p:txEl>
                                              <p:pRg st="3" end="3"/>
                                            </p:txEl>
                                          </p:spTgt>
                                        </p:tgtEl>
                                      </p:cBhvr>
                                    </p:animEffect>
                                    <p:animScale>
                                      <p:cBhvr>
                                        <p:cTn id="22" dur="250" autoRev="1" fill="hold"/>
                                        <p:tgtEl>
                                          <p:spTgt spid="3">
                                            <p:txEl>
                                              <p:pRg st="3" end="3"/>
                                            </p:txEl>
                                          </p:spTgt>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grpId="0" nodeType="clickEffect">
                                  <p:stCondLst>
                                    <p:cond delay="0"/>
                                  </p:stCondLst>
                                  <p:childTnLst>
                                    <p:animEffect transition="out" filter="fade">
                                      <p:cBhvr>
                                        <p:cTn id="26" dur="500" tmFilter="0, 0; .2, .5; .8, .5; 1, 0"/>
                                        <p:tgtEl>
                                          <p:spTgt spid="3">
                                            <p:txEl>
                                              <p:pRg st="4" end="4"/>
                                            </p:txEl>
                                          </p:spTgt>
                                        </p:tgtEl>
                                      </p:cBhvr>
                                    </p:animEffect>
                                    <p:animScale>
                                      <p:cBhvr>
                                        <p:cTn id="27" dur="250" autoRev="1" fill="hold"/>
                                        <p:tgtEl>
                                          <p:spTgt spid="3">
                                            <p:txEl>
                                              <p:pRg st="4" end="4"/>
                                            </p:txEl>
                                          </p:spTgt>
                                        </p:tgtEl>
                                      </p:cBhvr>
                                      <p:by x="105000" y="105000"/>
                                    </p:animScale>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randombar(horizontal)">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Normas Religiosas </a:t>
            </a:r>
            <a:endParaRPr lang="es-ES" dirty="0"/>
          </a:p>
        </p:txBody>
      </p:sp>
      <p:sp>
        <p:nvSpPr>
          <p:cNvPr id="3" name="Marcador de contenido 2"/>
          <p:cNvSpPr>
            <a:spLocks noGrp="1"/>
          </p:cNvSpPr>
          <p:nvPr>
            <p:ph sz="half" idx="1"/>
          </p:nvPr>
        </p:nvSpPr>
        <p:spPr/>
        <p:txBody>
          <a:bodyPr/>
          <a:lstStyle/>
          <a:p>
            <a:endParaRPr lang="es-MX" dirty="0" smtClean="0"/>
          </a:p>
          <a:p>
            <a:endParaRPr lang="es-MX" dirty="0" smtClean="0"/>
          </a:p>
          <a:p>
            <a:r>
              <a:rPr lang="es-MX" dirty="0" smtClean="0"/>
              <a:t>Son reglas de conducta que se basan en la creencia en un dios, así como los ritos que sigue cada religión.  Cuya sanción es el infierno o paraíso.</a:t>
            </a:r>
            <a:endParaRPr lang="es-ES" dirty="0"/>
          </a:p>
        </p:txBody>
      </p:sp>
      <p:pic>
        <p:nvPicPr>
          <p:cNvPr id="6" name="Marcador de contenido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7881870" y="2240924"/>
            <a:ext cx="2485623" cy="2665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612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80">
                                          <p:stCondLst>
                                            <p:cond delay="0"/>
                                          </p:stCondLst>
                                        </p:cTn>
                                        <p:tgtEl>
                                          <p:spTgt spid="6"/>
                                        </p:tgtEl>
                                      </p:cBhvr>
                                    </p:animEffect>
                                    <p:anim calcmode="lin" valueType="num">
                                      <p:cBhvr>
                                        <p:cTn id="13"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8" dur="26">
                                          <p:stCondLst>
                                            <p:cond delay="650"/>
                                          </p:stCondLst>
                                        </p:cTn>
                                        <p:tgtEl>
                                          <p:spTgt spid="6"/>
                                        </p:tgtEl>
                                      </p:cBhvr>
                                      <p:to x="100000" y="60000"/>
                                    </p:animScale>
                                    <p:animScale>
                                      <p:cBhvr>
                                        <p:cTn id="19" dur="166" decel="50000">
                                          <p:stCondLst>
                                            <p:cond delay="676"/>
                                          </p:stCondLst>
                                        </p:cTn>
                                        <p:tgtEl>
                                          <p:spTgt spid="6"/>
                                        </p:tgtEl>
                                      </p:cBhvr>
                                      <p:to x="100000" y="100000"/>
                                    </p:animScale>
                                    <p:animScale>
                                      <p:cBhvr>
                                        <p:cTn id="20" dur="26">
                                          <p:stCondLst>
                                            <p:cond delay="1312"/>
                                          </p:stCondLst>
                                        </p:cTn>
                                        <p:tgtEl>
                                          <p:spTgt spid="6"/>
                                        </p:tgtEl>
                                      </p:cBhvr>
                                      <p:to x="100000" y="80000"/>
                                    </p:animScale>
                                    <p:animScale>
                                      <p:cBhvr>
                                        <p:cTn id="21" dur="166" decel="50000">
                                          <p:stCondLst>
                                            <p:cond delay="1338"/>
                                          </p:stCondLst>
                                        </p:cTn>
                                        <p:tgtEl>
                                          <p:spTgt spid="6"/>
                                        </p:tgtEl>
                                      </p:cBhvr>
                                      <p:to x="100000" y="100000"/>
                                    </p:animScale>
                                    <p:animScale>
                                      <p:cBhvr>
                                        <p:cTn id="22" dur="26">
                                          <p:stCondLst>
                                            <p:cond delay="1642"/>
                                          </p:stCondLst>
                                        </p:cTn>
                                        <p:tgtEl>
                                          <p:spTgt spid="6"/>
                                        </p:tgtEl>
                                      </p:cBhvr>
                                      <p:to x="100000" y="90000"/>
                                    </p:animScale>
                                    <p:animScale>
                                      <p:cBhvr>
                                        <p:cTn id="23" dur="166" decel="50000">
                                          <p:stCondLst>
                                            <p:cond delay="1668"/>
                                          </p:stCondLst>
                                        </p:cTn>
                                        <p:tgtEl>
                                          <p:spTgt spid="6"/>
                                        </p:tgtEl>
                                      </p:cBhvr>
                                      <p:to x="100000" y="100000"/>
                                    </p:animScale>
                                    <p:animScale>
                                      <p:cBhvr>
                                        <p:cTn id="24" dur="26">
                                          <p:stCondLst>
                                            <p:cond delay="1808"/>
                                          </p:stCondLst>
                                        </p:cTn>
                                        <p:tgtEl>
                                          <p:spTgt spid="6"/>
                                        </p:tgtEl>
                                      </p:cBhvr>
                                      <p:to x="100000" y="95000"/>
                                    </p:animScale>
                                    <p:animScale>
                                      <p:cBhvr>
                                        <p:cTn id="25"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 de Trato social</a:t>
            </a:r>
            <a:endParaRPr lang="es-ES" dirty="0"/>
          </a:p>
        </p:txBody>
      </p:sp>
      <p:sp>
        <p:nvSpPr>
          <p:cNvPr id="3" name="Marcador de contenido 2"/>
          <p:cNvSpPr>
            <a:spLocks noGrp="1"/>
          </p:cNvSpPr>
          <p:nvPr>
            <p:ph sz="half" idx="1"/>
          </p:nvPr>
        </p:nvSpPr>
        <p:spPr/>
        <p:txBody>
          <a:bodyPr/>
          <a:lstStyle/>
          <a:p>
            <a:r>
              <a:rPr lang="es-MX" dirty="0" smtClean="0"/>
              <a:t>También se les llama convencionalismos sociales y son reglas admitidas por la sociedad, se relacionan con el decoro, urbanidad, gentileza.</a:t>
            </a:r>
          </a:p>
          <a:p>
            <a:r>
              <a:rPr lang="es-MX" dirty="0" smtClean="0"/>
              <a:t>Su sanción es el rechazo social</a:t>
            </a:r>
            <a:endParaRPr lang="es-ES" dirty="0"/>
          </a:p>
        </p:txBody>
      </p:sp>
      <p:pic>
        <p:nvPicPr>
          <p:cNvPr id="5" name="Marcador de contenid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976394" y="1905000"/>
            <a:ext cx="2743200" cy="2943225"/>
          </a:xfrm>
        </p:spPr>
      </p:pic>
    </p:spTree>
    <p:extLst>
      <p:ext uri="{BB962C8B-B14F-4D97-AF65-F5344CB8AC3E}">
        <p14:creationId xmlns:p14="http://schemas.microsoft.com/office/powerpoint/2010/main" val="87178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anim calcmode="lin" valueType="num">
                                      <p:cBhvr>
                                        <p:cTn id="22" dur="2000" fill="hold"/>
                                        <p:tgtEl>
                                          <p:spTgt spid="5"/>
                                        </p:tgtEl>
                                        <p:attrNameLst>
                                          <p:attrName>ppt_w</p:attrName>
                                        </p:attrNameLst>
                                      </p:cBhvr>
                                      <p:tavLst>
                                        <p:tav tm="0" fmla="#ppt_w*sin(2.5*pi*$)">
                                          <p:val>
                                            <p:fltVal val="0"/>
                                          </p:val>
                                        </p:tav>
                                        <p:tav tm="100000">
                                          <p:val>
                                            <p:fltVal val="1"/>
                                          </p:val>
                                        </p:tav>
                                      </p:tavLst>
                                    </p:anim>
                                    <p:anim calcmode="lin" valueType="num">
                                      <p:cBhvr>
                                        <p:cTn id="23"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 Moral</a:t>
            </a:r>
            <a:endParaRPr lang="es-ES" dirty="0"/>
          </a:p>
        </p:txBody>
      </p:sp>
      <p:sp>
        <p:nvSpPr>
          <p:cNvPr id="3" name="Marcador de contenido 2"/>
          <p:cNvSpPr>
            <a:spLocks noGrp="1"/>
          </p:cNvSpPr>
          <p:nvPr>
            <p:ph sz="half" idx="1"/>
          </p:nvPr>
        </p:nvSpPr>
        <p:spPr/>
        <p:txBody>
          <a:bodyPr/>
          <a:lstStyle/>
          <a:p>
            <a:endParaRPr lang="es-MX" dirty="0" smtClean="0"/>
          </a:p>
          <a:p>
            <a:endParaRPr lang="es-MX" dirty="0" smtClean="0"/>
          </a:p>
          <a:p>
            <a:pPr algn="just"/>
            <a:r>
              <a:rPr lang="es-MX" dirty="0" smtClean="0"/>
              <a:t>Es una regla que norma  la conducta interna del hombre, con base a su conciencia y percepción de lo moralmente correcto. Su sanción es el remordimiento.</a:t>
            </a:r>
            <a:endParaRPr lang="es-ES" dirty="0"/>
          </a:p>
        </p:txBody>
      </p:sp>
      <p:pic>
        <p:nvPicPr>
          <p:cNvPr id="3074" name="Picture 2" descr="Resultado de imagen para imagen de norma moral"/>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557294" y="2133600"/>
            <a:ext cx="3581400" cy="3424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0913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3">
                                            <p:txEl>
                                              <p:pRg st="2" end="2"/>
                                            </p:txEl>
                                          </p:spTgt>
                                        </p:tgtEl>
                                        <p:attrNameLst>
                                          <p:attrName>style.color</p:attrName>
                                        </p:attrNameLst>
                                      </p:cBhvr>
                                      <p:to>
                                        <a:schemeClr val="bg1"/>
                                      </p:to>
                                    </p:animClr>
                                    <p:animClr clrSpc="rgb" dir="cw">
                                      <p:cBhvr>
                                        <p:cTn id="7" dur="250" autoRev="1" fill="remove"/>
                                        <p:tgtEl>
                                          <p:spTgt spid="3">
                                            <p:txEl>
                                              <p:pRg st="2" end="2"/>
                                            </p:txEl>
                                          </p:spTgt>
                                        </p:tgtEl>
                                        <p:attrNameLst>
                                          <p:attrName>fillcolor</p:attrName>
                                        </p:attrNameLst>
                                      </p:cBhvr>
                                      <p:to>
                                        <a:schemeClr val="bg1"/>
                                      </p:to>
                                    </p:animClr>
                                    <p:set>
                                      <p:cBhvr>
                                        <p:cTn id="8" dur="250" autoRev="1" fill="remove"/>
                                        <p:tgtEl>
                                          <p:spTgt spid="3">
                                            <p:txEl>
                                              <p:pRg st="2" end="2"/>
                                            </p:txEl>
                                          </p:spTgt>
                                        </p:tgtEl>
                                        <p:attrNameLst>
                                          <p:attrName>fill.type</p:attrName>
                                        </p:attrNameLst>
                                      </p:cBhvr>
                                      <p:to>
                                        <p:strVal val="solid"/>
                                      </p:to>
                                    </p:set>
                                    <p:set>
                                      <p:cBhvr>
                                        <p:cTn id="9" dur="250" autoRev="1" fill="remove"/>
                                        <p:tgtEl>
                                          <p:spTgt spid="3">
                                            <p:txEl>
                                              <p:pRg st="2" end="2"/>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wheel(1)">
                                      <p:cBhvr>
                                        <p:cTn id="14"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Universidad Autónoma del Estado de México</a:t>
            </a:r>
            <a:endParaRPr lang="es-ES" dirty="0"/>
          </a:p>
        </p:txBody>
      </p:sp>
      <p:sp>
        <p:nvSpPr>
          <p:cNvPr id="3" name="Marcador de contenido 2"/>
          <p:cNvSpPr>
            <a:spLocks noGrp="1"/>
          </p:cNvSpPr>
          <p:nvPr>
            <p:ph idx="1"/>
          </p:nvPr>
        </p:nvSpPr>
        <p:spPr/>
        <p:txBody>
          <a:bodyPr>
            <a:normAutofit lnSpcReduction="10000"/>
          </a:bodyPr>
          <a:lstStyle/>
          <a:p>
            <a:r>
              <a:rPr lang="es-MX" dirty="0" smtClean="0"/>
              <a:t>Programa: Nociones de Derecho</a:t>
            </a:r>
          </a:p>
          <a:p>
            <a:endParaRPr lang="es-MX" dirty="0" smtClean="0"/>
          </a:p>
          <a:p>
            <a:r>
              <a:rPr lang="es-MX" dirty="0" smtClean="0"/>
              <a:t>Tema: Mundo del Ser y del deber ser</a:t>
            </a:r>
          </a:p>
          <a:p>
            <a:endParaRPr lang="es-MX" dirty="0" smtClean="0"/>
          </a:p>
          <a:p>
            <a:r>
              <a:rPr lang="es-MX" dirty="0" smtClean="0"/>
              <a:t>Plantel Nezahualcóyotl de la Universidad Autónoma del Estado de México.</a:t>
            </a:r>
          </a:p>
          <a:p>
            <a:pPr marL="0" indent="0">
              <a:buNone/>
            </a:pPr>
            <a:endParaRPr lang="es-MX" dirty="0" smtClean="0"/>
          </a:p>
          <a:p>
            <a:r>
              <a:rPr lang="es-MX" dirty="0" smtClean="0"/>
              <a:t>Lic. en Derecho Martha Hilda Santana Serrano</a:t>
            </a:r>
          </a:p>
          <a:p>
            <a:endParaRPr lang="es-MX" dirty="0" smtClean="0"/>
          </a:p>
          <a:p>
            <a:r>
              <a:rPr lang="es-MX" dirty="0" smtClean="0"/>
              <a:t>Elaborado: 19 de septiembre de 2018        Semestre B</a:t>
            </a:r>
          </a:p>
          <a:p>
            <a:pPr marL="0" indent="0">
              <a:buNone/>
            </a:pPr>
            <a:r>
              <a:rPr lang="es-MX" dirty="0" smtClean="0"/>
              <a:t>         </a:t>
            </a:r>
            <a:endParaRPr lang="es-ES" dirty="0"/>
          </a:p>
        </p:txBody>
      </p:sp>
    </p:spTree>
    <p:extLst>
      <p:ext uri="{BB962C8B-B14F-4D97-AF65-F5344CB8AC3E}">
        <p14:creationId xmlns:p14="http://schemas.microsoft.com/office/powerpoint/2010/main" val="2329242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1000"/>
                                        <p:tgtEl>
                                          <p:spTgt spid="3">
                                            <p:txEl>
                                              <p:pRg st="8" end="8"/>
                                            </p:txEl>
                                          </p:spTgt>
                                        </p:tgtEl>
                                      </p:cBhvr>
                                    </p:animEffect>
                                    <p:anim calcmode="lin" valueType="num">
                                      <p:cBhvr>
                                        <p:cTn id="4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fade">
                                      <p:cBhvr>
                                        <p:cTn id="46" dur="1000"/>
                                        <p:tgtEl>
                                          <p:spTgt spid="3">
                                            <p:txEl>
                                              <p:pRg st="9" end="9"/>
                                            </p:txEl>
                                          </p:spTgt>
                                        </p:tgtEl>
                                      </p:cBhvr>
                                    </p:animEffect>
                                    <p:anim calcmode="lin" valueType="num">
                                      <p:cBhvr>
                                        <p:cTn id="4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Norma Jurídica</a:t>
            </a:r>
            <a:endParaRPr lang="es-ES" dirty="0"/>
          </a:p>
        </p:txBody>
      </p:sp>
      <p:sp>
        <p:nvSpPr>
          <p:cNvPr id="3" name="Marcador de contenido 2"/>
          <p:cNvSpPr>
            <a:spLocks noGrp="1"/>
          </p:cNvSpPr>
          <p:nvPr>
            <p:ph sz="half" idx="1"/>
          </p:nvPr>
        </p:nvSpPr>
        <p:spPr/>
        <p:txBody>
          <a:bodyPr/>
          <a:lstStyle/>
          <a:p>
            <a:endParaRPr lang="es-MX" dirty="0" smtClean="0"/>
          </a:p>
          <a:p>
            <a:r>
              <a:rPr lang="es-MX" dirty="0" smtClean="0"/>
              <a:t>Disposición que emite el Estado a través del órgano competente, la cual es obligatoria y en caso de incumplimiento se impone una sanción.</a:t>
            </a:r>
            <a:endParaRPr lang="es-ES" dirty="0"/>
          </a:p>
        </p:txBody>
      </p:sp>
      <p:pic>
        <p:nvPicPr>
          <p:cNvPr id="4098" name="Picture 2" descr="Resultado de imagen para imagen de norma jurÃ­dica"/>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191375" y="2021983"/>
            <a:ext cx="4313238" cy="3324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0994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circle(in)">
                                      <p:cBhvr>
                                        <p:cTn id="11"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Actividad</a:t>
            </a:r>
            <a:endParaRPr lang="es-ES" dirty="0"/>
          </a:p>
        </p:txBody>
      </p:sp>
      <p:sp>
        <p:nvSpPr>
          <p:cNvPr id="6" name="Marcador de contenido 5"/>
          <p:cNvSpPr>
            <a:spLocks noGrp="1"/>
          </p:cNvSpPr>
          <p:nvPr>
            <p:ph idx="1"/>
          </p:nvPr>
        </p:nvSpPr>
        <p:spPr/>
        <p:txBody>
          <a:bodyPr/>
          <a:lstStyle/>
          <a:p>
            <a:r>
              <a:rPr lang="es-MX" dirty="0" smtClean="0"/>
              <a:t>Se proporciona a los alumnos una noticia actual.</a:t>
            </a:r>
          </a:p>
          <a:p>
            <a:endParaRPr lang="es-MX" dirty="0" smtClean="0"/>
          </a:p>
          <a:p>
            <a:r>
              <a:rPr lang="es-MX" dirty="0"/>
              <a:t>C</a:t>
            </a:r>
            <a:r>
              <a:rPr lang="es-MX" dirty="0" smtClean="0"/>
              <a:t>on base en la noticia contestaran un cuestionario en equipo, respecto al contenido de la noticia y en relación al mundo del ser y del deber ser.</a:t>
            </a:r>
            <a:endParaRPr lang="es-MX" dirty="0"/>
          </a:p>
          <a:p>
            <a:r>
              <a:rPr lang="es-MX" dirty="0" smtClean="0"/>
              <a:t>Concluirá el alumno realizando en equipo, un cuadro comparativo en el que ubique que elementos de la noticia corresponden al mundo del ser y cuales al mundo del deber ser.  Las respuestas se revisan en plenaria, y en conjunto profesor y </a:t>
            </a:r>
          </a:p>
        </p:txBody>
      </p:sp>
    </p:spTree>
    <p:extLst>
      <p:ext uri="{BB962C8B-B14F-4D97-AF65-F5344CB8AC3E}">
        <p14:creationId xmlns:p14="http://schemas.microsoft.com/office/powerpoint/2010/main" val="2969719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 Noticia </a:t>
            </a:r>
            <a:r>
              <a:rPr lang="es-MX" dirty="0"/>
              <a:t>Reciclaje de residuos electrónicos </a:t>
            </a:r>
            <a:endParaRPr lang="es-ES" dirty="0"/>
          </a:p>
        </p:txBody>
      </p:sp>
      <p:sp>
        <p:nvSpPr>
          <p:cNvPr id="4" name="Marcador de contenido 3"/>
          <p:cNvSpPr>
            <a:spLocks noGrp="1"/>
          </p:cNvSpPr>
          <p:nvPr>
            <p:ph sz="half" idx="2"/>
          </p:nvPr>
        </p:nvSpPr>
        <p:spPr/>
        <p:txBody>
          <a:bodyPr>
            <a:normAutofit lnSpcReduction="10000"/>
          </a:bodyPr>
          <a:lstStyle/>
          <a:p>
            <a:endParaRPr lang="es-MX" dirty="0" smtClean="0"/>
          </a:p>
          <a:p>
            <a:pPr algn="just"/>
            <a:r>
              <a:rPr lang="es-MX" sz="2000" dirty="0" smtClean="0"/>
              <a:t>El </a:t>
            </a:r>
            <a:r>
              <a:rPr lang="es-MX" sz="2000" dirty="0"/>
              <a:t>E-</a:t>
            </a:r>
            <a:r>
              <a:rPr lang="es-MX" sz="2000" dirty="0" err="1"/>
              <a:t>Waste</a:t>
            </a:r>
            <a:r>
              <a:rPr lang="es-MX" sz="2000" dirty="0"/>
              <a:t> o desperdicio electrónico contiene </a:t>
            </a:r>
            <a:r>
              <a:rPr lang="es-MX" sz="2000" b="1" dirty="0"/>
              <a:t>compuestos y sustancias peligrosas como mercurio, plomo, cadmio y níquel</a:t>
            </a:r>
            <a:r>
              <a:rPr lang="es-MX" sz="2000" dirty="0"/>
              <a:t>, que al estar al aire libre se filtran a los mantos freáticos y representan el 70 por ciento de los metales pesados que contaminan los vertederos de </a:t>
            </a:r>
            <a:r>
              <a:rPr lang="es-MX" sz="2000" dirty="0" smtClean="0"/>
              <a:t>agua.</a:t>
            </a:r>
            <a:endParaRPr lang="es-ES" sz="2000" dirty="0"/>
          </a:p>
        </p:txBody>
      </p:sp>
      <p:pic>
        <p:nvPicPr>
          <p:cNvPr id="5" name="Picture 2" descr="https://www.hoyestado.com/wp-content/uploads/2018/03/Realizar%C3%A1-Edom%C3%A9x-14-reciclatones-en-2018.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2589213" y="2126223"/>
            <a:ext cx="4313237" cy="3604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35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Reciclaje de residuos electrónicos</a:t>
            </a:r>
            <a:endParaRPr lang="es-ES" dirty="0"/>
          </a:p>
        </p:txBody>
      </p:sp>
      <p:sp>
        <p:nvSpPr>
          <p:cNvPr id="3" name="Marcador de contenido 2"/>
          <p:cNvSpPr>
            <a:spLocks noGrp="1"/>
          </p:cNvSpPr>
          <p:nvPr>
            <p:ph sz="half" idx="1"/>
          </p:nvPr>
        </p:nvSpPr>
        <p:spPr/>
        <p:txBody>
          <a:bodyPr/>
          <a:lstStyle/>
          <a:p>
            <a:r>
              <a:rPr lang="es-MX" dirty="0"/>
              <a:t>Según el </a:t>
            </a:r>
            <a:r>
              <a:rPr lang="es-MX" b="1" dirty="0"/>
              <a:t>Instituto Nacional de Ecología y Cambio Climático</a:t>
            </a:r>
            <a:r>
              <a:rPr lang="es-MX" dirty="0"/>
              <a:t> (INECC) en conjunto con la Cámara Nacional de la Industria Electrónica, de Telecomunicaciones y Tecnologías de la Información (CANIETI), México es el quinto país a nivel mundial en generación de residuos electrónicos</a:t>
            </a:r>
            <a:endParaRPr lang="es-ES" dirty="0"/>
          </a:p>
        </p:txBody>
      </p:sp>
      <p:pic>
        <p:nvPicPr>
          <p:cNvPr id="6146" name="Picture 2" descr="Resultado de imagen para imagen de reciclaje de residuos electronicos"/>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191375" y="2133600"/>
            <a:ext cx="4313238" cy="30308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0482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fade">
                                      <p:cBhvr>
                                        <p:cTn id="12" dur="2000"/>
                                        <p:tgtEl>
                                          <p:spTgt spid="6146"/>
                                        </p:tgtEl>
                                      </p:cBhvr>
                                    </p:animEffect>
                                    <p:anim calcmode="lin" valueType="num">
                                      <p:cBhvr>
                                        <p:cTn id="13" dur="2000" fill="hold"/>
                                        <p:tgtEl>
                                          <p:spTgt spid="6146"/>
                                        </p:tgtEl>
                                        <p:attrNameLst>
                                          <p:attrName>ppt_w</p:attrName>
                                        </p:attrNameLst>
                                      </p:cBhvr>
                                      <p:tavLst>
                                        <p:tav tm="0" fmla="#ppt_w*sin(2.5*pi*$)">
                                          <p:val>
                                            <p:fltVal val="0"/>
                                          </p:val>
                                        </p:tav>
                                        <p:tav tm="100000">
                                          <p:val>
                                            <p:fltVal val="1"/>
                                          </p:val>
                                        </p:tav>
                                      </p:tavLst>
                                    </p:anim>
                                    <p:anim calcmode="lin" valueType="num">
                                      <p:cBhvr>
                                        <p:cTn id="14" dur="2000" fill="hold"/>
                                        <p:tgtEl>
                                          <p:spTgt spid="614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Reciclaje de residuos electrónicos</a:t>
            </a:r>
            <a:endParaRPr lang="es-ES" dirty="0"/>
          </a:p>
        </p:txBody>
      </p:sp>
      <p:sp>
        <p:nvSpPr>
          <p:cNvPr id="3" name="Marcador de contenido 2"/>
          <p:cNvSpPr>
            <a:spLocks noGrp="1"/>
          </p:cNvSpPr>
          <p:nvPr>
            <p:ph sz="half" idx="1"/>
          </p:nvPr>
        </p:nvSpPr>
        <p:spPr/>
        <p:txBody>
          <a:bodyPr/>
          <a:lstStyle/>
          <a:p>
            <a:pPr fontAlgn="base"/>
            <a:r>
              <a:rPr lang="es-MX" b="1" dirty="0"/>
              <a:t>Ello equivale a que cada persona genera 2.99 kilogramos, estos residuos, el 50 por ciento</a:t>
            </a:r>
            <a:r>
              <a:rPr lang="es-MX" dirty="0"/>
              <a:t> se dispone a rellenos sanitarios y tiraderos al aire libre, el 40 por ciento se almacena en casas habitación y únicamente el 10 por ciento se lleva a los </a:t>
            </a:r>
            <a:r>
              <a:rPr lang="es-MX" dirty="0" err="1"/>
              <a:t>Reciclatones</a:t>
            </a:r>
            <a:r>
              <a:rPr lang="es-MX" dirty="0"/>
              <a:t>.</a:t>
            </a:r>
          </a:p>
          <a:p>
            <a:pPr fontAlgn="base"/>
            <a:r>
              <a:rPr lang="es-MX" b="1" dirty="0"/>
              <a:t>Comparte esto</a:t>
            </a:r>
          </a:p>
          <a:p>
            <a:endParaRPr lang="es-ES" dirty="0"/>
          </a:p>
        </p:txBody>
      </p:sp>
      <p:pic>
        <p:nvPicPr>
          <p:cNvPr id="5122" name="Picture 2" descr="Resultado de imagen para imagen de reciclaje de residuos electronicos"/>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191375" y="2133601"/>
            <a:ext cx="4313238" cy="287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8207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wipe(down)">
                                      <p:cBhvr>
                                        <p:cTn id="15" dur="580">
                                          <p:stCondLst>
                                            <p:cond delay="0"/>
                                          </p:stCondLst>
                                        </p:cTn>
                                        <p:tgtEl>
                                          <p:spTgt spid="5122"/>
                                        </p:tgtEl>
                                      </p:cBhvr>
                                    </p:animEffect>
                                    <p:anim calcmode="lin" valueType="num">
                                      <p:cBhvr>
                                        <p:cTn id="16" dur="1822"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512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512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5122"/>
                                        </p:tgtEl>
                                        <p:attrNameLst>
                                          <p:attrName>ppt_y</p:attrName>
                                        </p:attrNameLst>
                                      </p:cBhvr>
                                      <p:tavLst>
                                        <p:tav tm="0" fmla="#ppt_y-sin(pi*$)/81">
                                          <p:val>
                                            <p:fltVal val="0"/>
                                          </p:val>
                                        </p:tav>
                                        <p:tav tm="100000">
                                          <p:val>
                                            <p:fltVal val="1"/>
                                          </p:val>
                                        </p:tav>
                                      </p:tavLst>
                                    </p:anim>
                                    <p:animScale>
                                      <p:cBhvr>
                                        <p:cTn id="21" dur="26">
                                          <p:stCondLst>
                                            <p:cond delay="650"/>
                                          </p:stCondLst>
                                        </p:cTn>
                                        <p:tgtEl>
                                          <p:spTgt spid="5122"/>
                                        </p:tgtEl>
                                      </p:cBhvr>
                                      <p:to x="100000" y="60000"/>
                                    </p:animScale>
                                    <p:animScale>
                                      <p:cBhvr>
                                        <p:cTn id="22" dur="166" decel="50000">
                                          <p:stCondLst>
                                            <p:cond delay="676"/>
                                          </p:stCondLst>
                                        </p:cTn>
                                        <p:tgtEl>
                                          <p:spTgt spid="5122"/>
                                        </p:tgtEl>
                                      </p:cBhvr>
                                      <p:to x="100000" y="100000"/>
                                    </p:animScale>
                                    <p:animScale>
                                      <p:cBhvr>
                                        <p:cTn id="23" dur="26">
                                          <p:stCondLst>
                                            <p:cond delay="1312"/>
                                          </p:stCondLst>
                                        </p:cTn>
                                        <p:tgtEl>
                                          <p:spTgt spid="5122"/>
                                        </p:tgtEl>
                                      </p:cBhvr>
                                      <p:to x="100000" y="80000"/>
                                    </p:animScale>
                                    <p:animScale>
                                      <p:cBhvr>
                                        <p:cTn id="24" dur="166" decel="50000">
                                          <p:stCondLst>
                                            <p:cond delay="1338"/>
                                          </p:stCondLst>
                                        </p:cTn>
                                        <p:tgtEl>
                                          <p:spTgt spid="5122"/>
                                        </p:tgtEl>
                                      </p:cBhvr>
                                      <p:to x="100000" y="100000"/>
                                    </p:animScale>
                                    <p:animScale>
                                      <p:cBhvr>
                                        <p:cTn id="25" dur="26">
                                          <p:stCondLst>
                                            <p:cond delay="1642"/>
                                          </p:stCondLst>
                                        </p:cTn>
                                        <p:tgtEl>
                                          <p:spTgt spid="5122"/>
                                        </p:tgtEl>
                                      </p:cBhvr>
                                      <p:to x="100000" y="90000"/>
                                    </p:animScale>
                                    <p:animScale>
                                      <p:cBhvr>
                                        <p:cTn id="26" dur="166" decel="50000">
                                          <p:stCondLst>
                                            <p:cond delay="1668"/>
                                          </p:stCondLst>
                                        </p:cTn>
                                        <p:tgtEl>
                                          <p:spTgt spid="5122"/>
                                        </p:tgtEl>
                                      </p:cBhvr>
                                      <p:to x="100000" y="100000"/>
                                    </p:animScale>
                                    <p:animScale>
                                      <p:cBhvr>
                                        <p:cTn id="27" dur="26">
                                          <p:stCondLst>
                                            <p:cond delay="1808"/>
                                          </p:stCondLst>
                                        </p:cTn>
                                        <p:tgtEl>
                                          <p:spTgt spid="5122"/>
                                        </p:tgtEl>
                                      </p:cBhvr>
                                      <p:to x="100000" y="95000"/>
                                    </p:animScale>
                                    <p:animScale>
                                      <p:cBhvr>
                                        <p:cTn id="28" dur="166" decel="50000">
                                          <p:stCondLst>
                                            <p:cond delay="1834"/>
                                          </p:stCondLst>
                                        </p:cTn>
                                        <p:tgtEl>
                                          <p:spTgt spid="51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Cuestionario:</a:t>
            </a:r>
            <a:endParaRPr lang="es-ES" dirty="0"/>
          </a:p>
        </p:txBody>
      </p:sp>
      <p:sp>
        <p:nvSpPr>
          <p:cNvPr id="6" name="Marcador de contenido 5"/>
          <p:cNvSpPr>
            <a:spLocks noGrp="1"/>
          </p:cNvSpPr>
          <p:nvPr>
            <p:ph idx="1"/>
          </p:nvPr>
        </p:nvSpPr>
        <p:spPr/>
        <p:txBody>
          <a:bodyPr/>
          <a:lstStyle/>
          <a:p>
            <a:r>
              <a:rPr lang="es-MX" dirty="0" smtClean="0"/>
              <a:t>Con base en la noticia, contesta en equipo las siguientes preguntas: </a:t>
            </a:r>
          </a:p>
          <a:p>
            <a:r>
              <a:rPr lang="es-MX" dirty="0" smtClean="0"/>
              <a:t>¿ </a:t>
            </a:r>
            <a:r>
              <a:rPr lang="es-MX" dirty="0"/>
              <a:t>Por que es importante el reciclaje de residuos electrónicos</a:t>
            </a:r>
            <a:r>
              <a:rPr lang="es-MX" dirty="0" smtClean="0"/>
              <a:t>?</a:t>
            </a:r>
          </a:p>
          <a:p>
            <a:pPr marL="0" indent="0">
              <a:buNone/>
            </a:pPr>
            <a:endParaRPr lang="es-MX" dirty="0" smtClean="0"/>
          </a:p>
          <a:p>
            <a:r>
              <a:rPr lang="es-MX" dirty="0" smtClean="0"/>
              <a:t>¿ En que forma las normas sociales regulan el reciclaje de residuos electrónicos?</a:t>
            </a:r>
          </a:p>
          <a:p>
            <a:r>
              <a:rPr lang="es-MX" dirty="0" smtClean="0"/>
              <a:t>¿ Que </a:t>
            </a:r>
            <a:r>
              <a:rPr lang="es-MX" dirty="0"/>
              <a:t>leyes en México </a:t>
            </a:r>
            <a:r>
              <a:rPr lang="es-MX" dirty="0" smtClean="0"/>
              <a:t>regulan </a:t>
            </a:r>
            <a:r>
              <a:rPr lang="es-MX" dirty="0"/>
              <a:t>el reciclaje de residuos electrónicos ?</a:t>
            </a:r>
          </a:p>
          <a:p>
            <a:endParaRPr lang="es-MX" dirty="0" smtClean="0"/>
          </a:p>
          <a:p>
            <a:r>
              <a:rPr lang="es-MX" dirty="0" smtClean="0"/>
              <a:t>¿ </a:t>
            </a:r>
            <a:r>
              <a:rPr lang="es-MX" dirty="0"/>
              <a:t>Que derechos humanos se protegen con el reciclaje de residuos electrónicos?</a:t>
            </a:r>
          </a:p>
          <a:p>
            <a:endParaRPr lang="es-ES" dirty="0"/>
          </a:p>
        </p:txBody>
      </p:sp>
    </p:spTree>
    <p:extLst>
      <p:ext uri="{BB962C8B-B14F-4D97-AF65-F5344CB8AC3E}">
        <p14:creationId xmlns:p14="http://schemas.microsoft.com/office/powerpoint/2010/main" val="1984480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ircle(in)">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circle(in)">
                                      <p:cBhvr>
                                        <p:cTn id="12" dur="2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circle(in)">
                                      <p:cBhvr>
                                        <p:cTn id="17" dur="20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circle(in)">
                                      <p:cBhvr>
                                        <p:cTn id="22" dur="20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circle(in)">
                                      <p:cBhvr>
                                        <p:cTn id="27" dur="2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Cuadro comparativo del mundo del ser y deber ser, en relación a la noticia</a:t>
            </a:r>
            <a:endParaRPr lang="es-ES" dirty="0"/>
          </a:p>
        </p:txBody>
      </p:sp>
      <p:sp>
        <p:nvSpPr>
          <p:cNvPr id="4" name="Marcador de contenido 3"/>
          <p:cNvSpPr>
            <a:spLocks noGrp="1"/>
          </p:cNvSpPr>
          <p:nvPr>
            <p:ph sz="half" idx="1"/>
          </p:nvPr>
        </p:nvSpPr>
        <p:spPr/>
        <p:txBody>
          <a:bodyPr/>
          <a:lstStyle/>
          <a:p>
            <a:r>
              <a:rPr lang="es-MX" dirty="0" smtClean="0"/>
              <a:t>Mundo del ser</a:t>
            </a:r>
          </a:p>
          <a:p>
            <a:r>
              <a:rPr lang="es-MX" dirty="0" smtClean="0"/>
              <a:t>Se protege el derecho a la vida, derecho a un medio ambiente sano.</a:t>
            </a:r>
          </a:p>
          <a:p>
            <a:r>
              <a:rPr lang="es-MX" dirty="0" smtClean="0"/>
              <a:t>Se reduce la contaminación del suelo, agua.</a:t>
            </a:r>
          </a:p>
          <a:p>
            <a:r>
              <a:rPr lang="es-MX" dirty="0" smtClean="0"/>
              <a:t>Se aplican conocimientos técnicos de la forma de reciclar.</a:t>
            </a:r>
            <a:endParaRPr lang="es-ES" dirty="0"/>
          </a:p>
        </p:txBody>
      </p:sp>
      <p:sp>
        <p:nvSpPr>
          <p:cNvPr id="5" name="Marcador de contenido 4"/>
          <p:cNvSpPr>
            <a:spLocks noGrp="1"/>
          </p:cNvSpPr>
          <p:nvPr>
            <p:ph sz="half" idx="2"/>
          </p:nvPr>
        </p:nvSpPr>
        <p:spPr/>
        <p:txBody>
          <a:bodyPr/>
          <a:lstStyle/>
          <a:p>
            <a:r>
              <a:rPr lang="es-MX" dirty="0" smtClean="0"/>
              <a:t>Mundo del deber ser</a:t>
            </a:r>
          </a:p>
          <a:p>
            <a:r>
              <a:rPr lang="es-MX" dirty="0" smtClean="0"/>
              <a:t>Leyes que regulan el reciclaje.</a:t>
            </a:r>
          </a:p>
          <a:p>
            <a:r>
              <a:rPr lang="es-MX" dirty="0" smtClean="0"/>
              <a:t>Las sanciones en caso de incumplimiento.</a:t>
            </a:r>
          </a:p>
          <a:p>
            <a:r>
              <a:rPr lang="es-MX" dirty="0" smtClean="0"/>
              <a:t>La conciencia ciudadana de reciclar </a:t>
            </a:r>
          </a:p>
          <a:p>
            <a:r>
              <a:rPr lang="es-MX" dirty="0" smtClean="0"/>
              <a:t>El deber de cuidar el medio ambiente.</a:t>
            </a:r>
            <a:endParaRPr lang="es-ES" dirty="0"/>
          </a:p>
        </p:txBody>
      </p:sp>
    </p:spTree>
    <p:extLst>
      <p:ext uri="{BB962C8B-B14F-4D97-AF65-F5344CB8AC3E}">
        <p14:creationId xmlns:p14="http://schemas.microsoft.com/office/powerpoint/2010/main" val="2748589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80">
                                          <p:stCondLst>
                                            <p:cond delay="0"/>
                                          </p:stCondLst>
                                        </p:cTn>
                                        <p:tgtEl>
                                          <p:spTgt spid="4">
                                            <p:txEl>
                                              <p:pRg st="0" end="0"/>
                                            </p:txEl>
                                          </p:spTgt>
                                        </p:tgtEl>
                                      </p:cBhvr>
                                    </p:animEffect>
                                    <p:anim calcmode="lin" valueType="num">
                                      <p:cBhvr>
                                        <p:cTn id="8"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xEl>
                                              <p:pRg st="0" end="0"/>
                                            </p:txEl>
                                          </p:spTgt>
                                        </p:tgtEl>
                                      </p:cBhvr>
                                      <p:to x="100000" y="60000"/>
                                    </p:animScale>
                                    <p:animScale>
                                      <p:cBhvr>
                                        <p:cTn id="14" dur="166" decel="50000">
                                          <p:stCondLst>
                                            <p:cond delay="676"/>
                                          </p:stCondLst>
                                        </p:cTn>
                                        <p:tgtEl>
                                          <p:spTgt spid="4">
                                            <p:txEl>
                                              <p:pRg st="0" end="0"/>
                                            </p:txEl>
                                          </p:spTgt>
                                        </p:tgtEl>
                                      </p:cBhvr>
                                      <p:to x="100000" y="100000"/>
                                    </p:animScale>
                                    <p:animScale>
                                      <p:cBhvr>
                                        <p:cTn id="15" dur="26">
                                          <p:stCondLst>
                                            <p:cond delay="1312"/>
                                          </p:stCondLst>
                                        </p:cTn>
                                        <p:tgtEl>
                                          <p:spTgt spid="4">
                                            <p:txEl>
                                              <p:pRg st="0" end="0"/>
                                            </p:txEl>
                                          </p:spTgt>
                                        </p:tgtEl>
                                      </p:cBhvr>
                                      <p:to x="100000" y="80000"/>
                                    </p:animScale>
                                    <p:animScale>
                                      <p:cBhvr>
                                        <p:cTn id="16" dur="166" decel="50000">
                                          <p:stCondLst>
                                            <p:cond delay="1338"/>
                                          </p:stCondLst>
                                        </p:cTn>
                                        <p:tgtEl>
                                          <p:spTgt spid="4">
                                            <p:txEl>
                                              <p:pRg st="0" end="0"/>
                                            </p:txEl>
                                          </p:spTgt>
                                        </p:tgtEl>
                                      </p:cBhvr>
                                      <p:to x="100000" y="100000"/>
                                    </p:animScale>
                                    <p:animScale>
                                      <p:cBhvr>
                                        <p:cTn id="17" dur="26">
                                          <p:stCondLst>
                                            <p:cond delay="1642"/>
                                          </p:stCondLst>
                                        </p:cTn>
                                        <p:tgtEl>
                                          <p:spTgt spid="4">
                                            <p:txEl>
                                              <p:pRg st="0" end="0"/>
                                            </p:txEl>
                                          </p:spTgt>
                                        </p:tgtEl>
                                      </p:cBhvr>
                                      <p:to x="100000" y="90000"/>
                                    </p:animScale>
                                    <p:animScale>
                                      <p:cBhvr>
                                        <p:cTn id="18" dur="166" decel="50000">
                                          <p:stCondLst>
                                            <p:cond delay="1668"/>
                                          </p:stCondLst>
                                        </p:cTn>
                                        <p:tgtEl>
                                          <p:spTgt spid="4">
                                            <p:txEl>
                                              <p:pRg st="0" end="0"/>
                                            </p:txEl>
                                          </p:spTgt>
                                        </p:tgtEl>
                                      </p:cBhvr>
                                      <p:to x="100000" y="100000"/>
                                    </p:animScale>
                                    <p:animScale>
                                      <p:cBhvr>
                                        <p:cTn id="19" dur="26">
                                          <p:stCondLst>
                                            <p:cond delay="1808"/>
                                          </p:stCondLst>
                                        </p:cTn>
                                        <p:tgtEl>
                                          <p:spTgt spid="4">
                                            <p:txEl>
                                              <p:pRg st="0" end="0"/>
                                            </p:txEl>
                                          </p:spTgt>
                                        </p:tgtEl>
                                      </p:cBhvr>
                                      <p:to x="100000" y="95000"/>
                                    </p:animScale>
                                    <p:animScale>
                                      <p:cBhvr>
                                        <p:cTn id="20" dur="166" decel="50000">
                                          <p:stCondLst>
                                            <p:cond delay="1834"/>
                                          </p:stCondLst>
                                        </p:cTn>
                                        <p:tgtEl>
                                          <p:spTgt spid="4">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wipe(down)">
                                      <p:cBhvr>
                                        <p:cTn id="25" dur="580">
                                          <p:stCondLst>
                                            <p:cond delay="0"/>
                                          </p:stCondLst>
                                        </p:cTn>
                                        <p:tgtEl>
                                          <p:spTgt spid="4">
                                            <p:txEl>
                                              <p:pRg st="1" end="1"/>
                                            </p:txEl>
                                          </p:spTgt>
                                        </p:tgtEl>
                                      </p:cBhvr>
                                    </p:animEffect>
                                    <p:anim calcmode="lin" valueType="num">
                                      <p:cBhvr>
                                        <p:cTn id="26" dur="1822" tmFilter="0,0; 0.14,0.36; 0.43,0.73; 0.71,0.91; 1.0,1.0">
                                          <p:stCondLst>
                                            <p:cond delay="0"/>
                                          </p:stCondLst>
                                        </p:cTn>
                                        <p:tgtEl>
                                          <p:spTgt spid="4">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xEl>
                                              <p:pRg st="1" end="1"/>
                                            </p:txEl>
                                          </p:spTgt>
                                        </p:tgtEl>
                                      </p:cBhvr>
                                      <p:to x="100000" y="60000"/>
                                    </p:animScale>
                                    <p:animScale>
                                      <p:cBhvr>
                                        <p:cTn id="32" dur="166" decel="50000">
                                          <p:stCondLst>
                                            <p:cond delay="676"/>
                                          </p:stCondLst>
                                        </p:cTn>
                                        <p:tgtEl>
                                          <p:spTgt spid="4">
                                            <p:txEl>
                                              <p:pRg st="1" end="1"/>
                                            </p:txEl>
                                          </p:spTgt>
                                        </p:tgtEl>
                                      </p:cBhvr>
                                      <p:to x="100000" y="100000"/>
                                    </p:animScale>
                                    <p:animScale>
                                      <p:cBhvr>
                                        <p:cTn id="33" dur="26">
                                          <p:stCondLst>
                                            <p:cond delay="1312"/>
                                          </p:stCondLst>
                                        </p:cTn>
                                        <p:tgtEl>
                                          <p:spTgt spid="4">
                                            <p:txEl>
                                              <p:pRg st="1" end="1"/>
                                            </p:txEl>
                                          </p:spTgt>
                                        </p:tgtEl>
                                      </p:cBhvr>
                                      <p:to x="100000" y="80000"/>
                                    </p:animScale>
                                    <p:animScale>
                                      <p:cBhvr>
                                        <p:cTn id="34" dur="166" decel="50000">
                                          <p:stCondLst>
                                            <p:cond delay="1338"/>
                                          </p:stCondLst>
                                        </p:cTn>
                                        <p:tgtEl>
                                          <p:spTgt spid="4">
                                            <p:txEl>
                                              <p:pRg st="1" end="1"/>
                                            </p:txEl>
                                          </p:spTgt>
                                        </p:tgtEl>
                                      </p:cBhvr>
                                      <p:to x="100000" y="100000"/>
                                    </p:animScale>
                                    <p:animScale>
                                      <p:cBhvr>
                                        <p:cTn id="35" dur="26">
                                          <p:stCondLst>
                                            <p:cond delay="1642"/>
                                          </p:stCondLst>
                                        </p:cTn>
                                        <p:tgtEl>
                                          <p:spTgt spid="4">
                                            <p:txEl>
                                              <p:pRg st="1" end="1"/>
                                            </p:txEl>
                                          </p:spTgt>
                                        </p:tgtEl>
                                      </p:cBhvr>
                                      <p:to x="100000" y="90000"/>
                                    </p:animScale>
                                    <p:animScale>
                                      <p:cBhvr>
                                        <p:cTn id="36" dur="166" decel="50000">
                                          <p:stCondLst>
                                            <p:cond delay="1668"/>
                                          </p:stCondLst>
                                        </p:cTn>
                                        <p:tgtEl>
                                          <p:spTgt spid="4">
                                            <p:txEl>
                                              <p:pRg st="1" end="1"/>
                                            </p:txEl>
                                          </p:spTgt>
                                        </p:tgtEl>
                                      </p:cBhvr>
                                      <p:to x="100000" y="100000"/>
                                    </p:animScale>
                                    <p:animScale>
                                      <p:cBhvr>
                                        <p:cTn id="37" dur="26">
                                          <p:stCondLst>
                                            <p:cond delay="1808"/>
                                          </p:stCondLst>
                                        </p:cTn>
                                        <p:tgtEl>
                                          <p:spTgt spid="4">
                                            <p:txEl>
                                              <p:pRg st="1" end="1"/>
                                            </p:txEl>
                                          </p:spTgt>
                                        </p:tgtEl>
                                      </p:cBhvr>
                                      <p:to x="100000" y="95000"/>
                                    </p:animScale>
                                    <p:animScale>
                                      <p:cBhvr>
                                        <p:cTn id="38" dur="166" decel="50000">
                                          <p:stCondLst>
                                            <p:cond delay="1834"/>
                                          </p:stCondLst>
                                        </p:cTn>
                                        <p:tgtEl>
                                          <p:spTgt spid="4">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animEffect transition="in" filter="wipe(down)">
                                      <p:cBhvr>
                                        <p:cTn id="43" dur="580">
                                          <p:stCondLst>
                                            <p:cond delay="0"/>
                                          </p:stCondLst>
                                        </p:cTn>
                                        <p:tgtEl>
                                          <p:spTgt spid="4">
                                            <p:txEl>
                                              <p:pRg st="2" end="2"/>
                                            </p:txEl>
                                          </p:spTgt>
                                        </p:tgtEl>
                                      </p:cBhvr>
                                    </p:animEffect>
                                    <p:anim calcmode="lin" valueType="num">
                                      <p:cBhvr>
                                        <p:cTn id="44" dur="1822" tmFilter="0,0; 0.14,0.36; 0.43,0.73; 0.71,0.91; 1.0,1.0">
                                          <p:stCondLst>
                                            <p:cond delay="0"/>
                                          </p:stCondLst>
                                        </p:cTn>
                                        <p:tgtEl>
                                          <p:spTgt spid="4">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xEl>
                                              <p:pRg st="2" end="2"/>
                                            </p:txEl>
                                          </p:spTgt>
                                        </p:tgtEl>
                                      </p:cBhvr>
                                      <p:to x="100000" y="60000"/>
                                    </p:animScale>
                                    <p:animScale>
                                      <p:cBhvr>
                                        <p:cTn id="50" dur="166" decel="50000">
                                          <p:stCondLst>
                                            <p:cond delay="676"/>
                                          </p:stCondLst>
                                        </p:cTn>
                                        <p:tgtEl>
                                          <p:spTgt spid="4">
                                            <p:txEl>
                                              <p:pRg st="2" end="2"/>
                                            </p:txEl>
                                          </p:spTgt>
                                        </p:tgtEl>
                                      </p:cBhvr>
                                      <p:to x="100000" y="100000"/>
                                    </p:animScale>
                                    <p:animScale>
                                      <p:cBhvr>
                                        <p:cTn id="51" dur="26">
                                          <p:stCondLst>
                                            <p:cond delay="1312"/>
                                          </p:stCondLst>
                                        </p:cTn>
                                        <p:tgtEl>
                                          <p:spTgt spid="4">
                                            <p:txEl>
                                              <p:pRg st="2" end="2"/>
                                            </p:txEl>
                                          </p:spTgt>
                                        </p:tgtEl>
                                      </p:cBhvr>
                                      <p:to x="100000" y="80000"/>
                                    </p:animScale>
                                    <p:animScale>
                                      <p:cBhvr>
                                        <p:cTn id="52" dur="166" decel="50000">
                                          <p:stCondLst>
                                            <p:cond delay="1338"/>
                                          </p:stCondLst>
                                        </p:cTn>
                                        <p:tgtEl>
                                          <p:spTgt spid="4">
                                            <p:txEl>
                                              <p:pRg st="2" end="2"/>
                                            </p:txEl>
                                          </p:spTgt>
                                        </p:tgtEl>
                                      </p:cBhvr>
                                      <p:to x="100000" y="100000"/>
                                    </p:animScale>
                                    <p:animScale>
                                      <p:cBhvr>
                                        <p:cTn id="53" dur="26">
                                          <p:stCondLst>
                                            <p:cond delay="1642"/>
                                          </p:stCondLst>
                                        </p:cTn>
                                        <p:tgtEl>
                                          <p:spTgt spid="4">
                                            <p:txEl>
                                              <p:pRg st="2" end="2"/>
                                            </p:txEl>
                                          </p:spTgt>
                                        </p:tgtEl>
                                      </p:cBhvr>
                                      <p:to x="100000" y="90000"/>
                                    </p:animScale>
                                    <p:animScale>
                                      <p:cBhvr>
                                        <p:cTn id="54" dur="166" decel="50000">
                                          <p:stCondLst>
                                            <p:cond delay="1668"/>
                                          </p:stCondLst>
                                        </p:cTn>
                                        <p:tgtEl>
                                          <p:spTgt spid="4">
                                            <p:txEl>
                                              <p:pRg st="2" end="2"/>
                                            </p:txEl>
                                          </p:spTgt>
                                        </p:tgtEl>
                                      </p:cBhvr>
                                      <p:to x="100000" y="100000"/>
                                    </p:animScale>
                                    <p:animScale>
                                      <p:cBhvr>
                                        <p:cTn id="55" dur="26">
                                          <p:stCondLst>
                                            <p:cond delay="1808"/>
                                          </p:stCondLst>
                                        </p:cTn>
                                        <p:tgtEl>
                                          <p:spTgt spid="4">
                                            <p:txEl>
                                              <p:pRg st="2" end="2"/>
                                            </p:txEl>
                                          </p:spTgt>
                                        </p:tgtEl>
                                      </p:cBhvr>
                                      <p:to x="100000" y="95000"/>
                                    </p:animScale>
                                    <p:animScale>
                                      <p:cBhvr>
                                        <p:cTn id="56" dur="166" decel="50000">
                                          <p:stCondLst>
                                            <p:cond delay="1834"/>
                                          </p:stCondLst>
                                        </p:cTn>
                                        <p:tgtEl>
                                          <p:spTgt spid="4">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4">
                                            <p:txEl>
                                              <p:pRg st="3" end="3"/>
                                            </p:txEl>
                                          </p:spTgt>
                                        </p:tgtEl>
                                        <p:attrNameLst>
                                          <p:attrName>style.visibility</p:attrName>
                                        </p:attrNameLst>
                                      </p:cBhvr>
                                      <p:to>
                                        <p:strVal val="visible"/>
                                      </p:to>
                                    </p:set>
                                    <p:animEffect transition="in" filter="wipe(down)">
                                      <p:cBhvr>
                                        <p:cTn id="61" dur="580">
                                          <p:stCondLst>
                                            <p:cond delay="0"/>
                                          </p:stCondLst>
                                        </p:cTn>
                                        <p:tgtEl>
                                          <p:spTgt spid="4">
                                            <p:txEl>
                                              <p:pRg st="3" end="3"/>
                                            </p:txEl>
                                          </p:spTgt>
                                        </p:tgtEl>
                                      </p:cBhvr>
                                    </p:animEffect>
                                    <p:anim calcmode="lin" valueType="num">
                                      <p:cBhvr>
                                        <p:cTn id="62" dur="1822" tmFilter="0,0; 0.14,0.36; 0.43,0.73; 0.71,0.91; 1.0,1.0">
                                          <p:stCondLst>
                                            <p:cond delay="0"/>
                                          </p:stCondLst>
                                        </p:cTn>
                                        <p:tgtEl>
                                          <p:spTgt spid="4">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4">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4">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4">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4">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4">
                                            <p:txEl>
                                              <p:pRg st="3" end="3"/>
                                            </p:txEl>
                                          </p:spTgt>
                                        </p:tgtEl>
                                      </p:cBhvr>
                                      <p:to x="100000" y="60000"/>
                                    </p:animScale>
                                    <p:animScale>
                                      <p:cBhvr>
                                        <p:cTn id="68" dur="166" decel="50000">
                                          <p:stCondLst>
                                            <p:cond delay="676"/>
                                          </p:stCondLst>
                                        </p:cTn>
                                        <p:tgtEl>
                                          <p:spTgt spid="4">
                                            <p:txEl>
                                              <p:pRg st="3" end="3"/>
                                            </p:txEl>
                                          </p:spTgt>
                                        </p:tgtEl>
                                      </p:cBhvr>
                                      <p:to x="100000" y="100000"/>
                                    </p:animScale>
                                    <p:animScale>
                                      <p:cBhvr>
                                        <p:cTn id="69" dur="26">
                                          <p:stCondLst>
                                            <p:cond delay="1312"/>
                                          </p:stCondLst>
                                        </p:cTn>
                                        <p:tgtEl>
                                          <p:spTgt spid="4">
                                            <p:txEl>
                                              <p:pRg st="3" end="3"/>
                                            </p:txEl>
                                          </p:spTgt>
                                        </p:tgtEl>
                                      </p:cBhvr>
                                      <p:to x="100000" y="80000"/>
                                    </p:animScale>
                                    <p:animScale>
                                      <p:cBhvr>
                                        <p:cTn id="70" dur="166" decel="50000">
                                          <p:stCondLst>
                                            <p:cond delay="1338"/>
                                          </p:stCondLst>
                                        </p:cTn>
                                        <p:tgtEl>
                                          <p:spTgt spid="4">
                                            <p:txEl>
                                              <p:pRg st="3" end="3"/>
                                            </p:txEl>
                                          </p:spTgt>
                                        </p:tgtEl>
                                      </p:cBhvr>
                                      <p:to x="100000" y="100000"/>
                                    </p:animScale>
                                    <p:animScale>
                                      <p:cBhvr>
                                        <p:cTn id="71" dur="26">
                                          <p:stCondLst>
                                            <p:cond delay="1642"/>
                                          </p:stCondLst>
                                        </p:cTn>
                                        <p:tgtEl>
                                          <p:spTgt spid="4">
                                            <p:txEl>
                                              <p:pRg st="3" end="3"/>
                                            </p:txEl>
                                          </p:spTgt>
                                        </p:tgtEl>
                                      </p:cBhvr>
                                      <p:to x="100000" y="90000"/>
                                    </p:animScale>
                                    <p:animScale>
                                      <p:cBhvr>
                                        <p:cTn id="72" dur="166" decel="50000">
                                          <p:stCondLst>
                                            <p:cond delay="1668"/>
                                          </p:stCondLst>
                                        </p:cTn>
                                        <p:tgtEl>
                                          <p:spTgt spid="4">
                                            <p:txEl>
                                              <p:pRg st="3" end="3"/>
                                            </p:txEl>
                                          </p:spTgt>
                                        </p:tgtEl>
                                      </p:cBhvr>
                                      <p:to x="100000" y="100000"/>
                                    </p:animScale>
                                    <p:animScale>
                                      <p:cBhvr>
                                        <p:cTn id="73" dur="26">
                                          <p:stCondLst>
                                            <p:cond delay="1808"/>
                                          </p:stCondLst>
                                        </p:cTn>
                                        <p:tgtEl>
                                          <p:spTgt spid="4">
                                            <p:txEl>
                                              <p:pRg st="3" end="3"/>
                                            </p:txEl>
                                          </p:spTgt>
                                        </p:tgtEl>
                                      </p:cBhvr>
                                      <p:to x="100000" y="95000"/>
                                    </p:animScale>
                                    <p:animScale>
                                      <p:cBhvr>
                                        <p:cTn id="74" dur="166" decel="50000">
                                          <p:stCondLst>
                                            <p:cond delay="1834"/>
                                          </p:stCondLst>
                                        </p:cTn>
                                        <p:tgtEl>
                                          <p:spTgt spid="4">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45" presetClass="entr" presetSubtype="0" fill="hold" grpId="0" nodeType="clickEffect">
                                  <p:stCondLst>
                                    <p:cond delay="0"/>
                                  </p:stCondLst>
                                  <p:childTnLst>
                                    <p:set>
                                      <p:cBhvr>
                                        <p:cTn id="78" dur="1" fill="hold">
                                          <p:stCondLst>
                                            <p:cond delay="0"/>
                                          </p:stCondLst>
                                        </p:cTn>
                                        <p:tgtEl>
                                          <p:spTgt spid="5">
                                            <p:txEl>
                                              <p:pRg st="0" end="0"/>
                                            </p:txEl>
                                          </p:spTgt>
                                        </p:tgtEl>
                                        <p:attrNameLst>
                                          <p:attrName>style.visibility</p:attrName>
                                        </p:attrNameLst>
                                      </p:cBhvr>
                                      <p:to>
                                        <p:strVal val="visible"/>
                                      </p:to>
                                    </p:set>
                                    <p:animEffect transition="in" filter="fade">
                                      <p:cBhvr>
                                        <p:cTn id="79" dur="2000"/>
                                        <p:tgtEl>
                                          <p:spTgt spid="5">
                                            <p:txEl>
                                              <p:pRg st="0" end="0"/>
                                            </p:txEl>
                                          </p:spTgt>
                                        </p:tgtEl>
                                      </p:cBhvr>
                                    </p:animEffect>
                                    <p:anim calcmode="lin" valueType="num">
                                      <p:cBhvr>
                                        <p:cTn id="80" dur="2000" fill="hold"/>
                                        <p:tgtEl>
                                          <p:spTgt spid="5">
                                            <p:txEl>
                                              <p:pRg st="0" end="0"/>
                                            </p:txEl>
                                          </p:spTgt>
                                        </p:tgtEl>
                                        <p:attrNameLst>
                                          <p:attrName>ppt_w</p:attrName>
                                        </p:attrNameLst>
                                      </p:cBhvr>
                                      <p:tavLst>
                                        <p:tav tm="0" fmla="#ppt_w*sin(2.5*pi*$)">
                                          <p:val>
                                            <p:fltVal val="0"/>
                                          </p:val>
                                        </p:tav>
                                        <p:tav tm="100000">
                                          <p:val>
                                            <p:fltVal val="1"/>
                                          </p:val>
                                        </p:tav>
                                      </p:tavLst>
                                    </p:anim>
                                    <p:anim calcmode="lin" valueType="num">
                                      <p:cBhvr>
                                        <p:cTn id="81" dur="20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82" fill="hold">
                      <p:stCondLst>
                        <p:cond delay="indefinite"/>
                      </p:stCondLst>
                      <p:childTnLst>
                        <p:par>
                          <p:cTn id="83" fill="hold">
                            <p:stCondLst>
                              <p:cond delay="0"/>
                            </p:stCondLst>
                            <p:childTnLst>
                              <p:par>
                                <p:cTn id="84" presetID="45" presetClass="entr" presetSubtype="0" fill="hold" grpId="0" nodeType="clickEffect">
                                  <p:stCondLst>
                                    <p:cond delay="0"/>
                                  </p:stCondLst>
                                  <p:childTnLst>
                                    <p:set>
                                      <p:cBhvr>
                                        <p:cTn id="85" dur="1" fill="hold">
                                          <p:stCondLst>
                                            <p:cond delay="0"/>
                                          </p:stCondLst>
                                        </p:cTn>
                                        <p:tgtEl>
                                          <p:spTgt spid="5">
                                            <p:txEl>
                                              <p:pRg st="1" end="1"/>
                                            </p:txEl>
                                          </p:spTgt>
                                        </p:tgtEl>
                                        <p:attrNameLst>
                                          <p:attrName>style.visibility</p:attrName>
                                        </p:attrNameLst>
                                      </p:cBhvr>
                                      <p:to>
                                        <p:strVal val="visible"/>
                                      </p:to>
                                    </p:set>
                                    <p:animEffect transition="in" filter="fade">
                                      <p:cBhvr>
                                        <p:cTn id="86" dur="2000"/>
                                        <p:tgtEl>
                                          <p:spTgt spid="5">
                                            <p:txEl>
                                              <p:pRg st="1" end="1"/>
                                            </p:txEl>
                                          </p:spTgt>
                                        </p:tgtEl>
                                      </p:cBhvr>
                                    </p:animEffect>
                                    <p:anim calcmode="lin" valueType="num">
                                      <p:cBhvr>
                                        <p:cTn id="87" dur="2000" fill="hold"/>
                                        <p:tgtEl>
                                          <p:spTgt spid="5">
                                            <p:txEl>
                                              <p:pRg st="1" end="1"/>
                                            </p:txEl>
                                          </p:spTgt>
                                        </p:tgtEl>
                                        <p:attrNameLst>
                                          <p:attrName>ppt_w</p:attrName>
                                        </p:attrNameLst>
                                      </p:cBhvr>
                                      <p:tavLst>
                                        <p:tav tm="0" fmla="#ppt_w*sin(2.5*pi*$)">
                                          <p:val>
                                            <p:fltVal val="0"/>
                                          </p:val>
                                        </p:tav>
                                        <p:tav tm="100000">
                                          <p:val>
                                            <p:fltVal val="1"/>
                                          </p:val>
                                        </p:tav>
                                      </p:tavLst>
                                    </p:anim>
                                    <p:anim calcmode="lin" valueType="num">
                                      <p:cBhvr>
                                        <p:cTn id="88" dur="2000" fill="hold"/>
                                        <p:tgtEl>
                                          <p:spTgt spid="5">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89" fill="hold">
                      <p:stCondLst>
                        <p:cond delay="indefinite"/>
                      </p:stCondLst>
                      <p:childTnLst>
                        <p:par>
                          <p:cTn id="90" fill="hold">
                            <p:stCondLst>
                              <p:cond delay="0"/>
                            </p:stCondLst>
                            <p:childTnLst>
                              <p:par>
                                <p:cTn id="91" presetID="45" presetClass="entr" presetSubtype="0" fill="hold" grpId="0" nodeType="clickEffect">
                                  <p:stCondLst>
                                    <p:cond delay="0"/>
                                  </p:stCondLst>
                                  <p:childTnLst>
                                    <p:set>
                                      <p:cBhvr>
                                        <p:cTn id="92" dur="1" fill="hold">
                                          <p:stCondLst>
                                            <p:cond delay="0"/>
                                          </p:stCondLst>
                                        </p:cTn>
                                        <p:tgtEl>
                                          <p:spTgt spid="5">
                                            <p:txEl>
                                              <p:pRg st="2" end="2"/>
                                            </p:txEl>
                                          </p:spTgt>
                                        </p:tgtEl>
                                        <p:attrNameLst>
                                          <p:attrName>style.visibility</p:attrName>
                                        </p:attrNameLst>
                                      </p:cBhvr>
                                      <p:to>
                                        <p:strVal val="visible"/>
                                      </p:to>
                                    </p:set>
                                    <p:animEffect transition="in" filter="fade">
                                      <p:cBhvr>
                                        <p:cTn id="93" dur="2000"/>
                                        <p:tgtEl>
                                          <p:spTgt spid="5">
                                            <p:txEl>
                                              <p:pRg st="2" end="2"/>
                                            </p:txEl>
                                          </p:spTgt>
                                        </p:tgtEl>
                                      </p:cBhvr>
                                    </p:animEffect>
                                    <p:anim calcmode="lin" valueType="num">
                                      <p:cBhvr>
                                        <p:cTn id="94" dur="2000" fill="hold"/>
                                        <p:tgtEl>
                                          <p:spTgt spid="5">
                                            <p:txEl>
                                              <p:pRg st="2" end="2"/>
                                            </p:txEl>
                                          </p:spTgt>
                                        </p:tgtEl>
                                        <p:attrNameLst>
                                          <p:attrName>ppt_w</p:attrName>
                                        </p:attrNameLst>
                                      </p:cBhvr>
                                      <p:tavLst>
                                        <p:tav tm="0" fmla="#ppt_w*sin(2.5*pi*$)">
                                          <p:val>
                                            <p:fltVal val="0"/>
                                          </p:val>
                                        </p:tav>
                                        <p:tav tm="100000">
                                          <p:val>
                                            <p:fltVal val="1"/>
                                          </p:val>
                                        </p:tav>
                                      </p:tavLst>
                                    </p:anim>
                                    <p:anim calcmode="lin" valueType="num">
                                      <p:cBhvr>
                                        <p:cTn id="95" dur="2000" fill="hold"/>
                                        <p:tgtEl>
                                          <p:spTgt spid="5">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96" fill="hold">
                      <p:stCondLst>
                        <p:cond delay="indefinite"/>
                      </p:stCondLst>
                      <p:childTnLst>
                        <p:par>
                          <p:cTn id="97" fill="hold">
                            <p:stCondLst>
                              <p:cond delay="0"/>
                            </p:stCondLst>
                            <p:childTnLst>
                              <p:par>
                                <p:cTn id="98" presetID="45" presetClass="entr" presetSubtype="0" fill="hold" grpId="0" nodeType="clickEffect">
                                  <p:stCondLst>
                                    <p:cond delay="0"/>
                                  </p:stCondLst>
                                  <p:childTnLst>
                                    <p:set>
                                      <p:cBhvr>
                                        <p:cTn id="99" dur="1" fill="hold">
                                          <p:stCondLst>
                                            <p:cond delay="0"/>
                                          </p:stCondLst>
                                        </p:cTn>
                                        <p:tgtEl>
                                          <p:spTgt spid="5">
                                            <p:txEl>
                                              <p:pRg st="3" end="3"/>
                                            </p:txEl>
                                          </p:spTgt>
                                        </p:tgtEl>
                                        <p:attrNameLst>
                                          <p:attrName>style.visibility</p:attrName>
                                        </p:attrNameLst>
                                      </p:cBhvr>
                                      <p:to>
                                        <p:strVal val="visible"/>
                                      </p:to>
                                    </p:set>
                                    <p:animEffect transition="in" filter="fade">
                                      <p:cBhvr>
                                        <p:cTn id="100" dur="2000"/>
                                        <p:tgtEl>
                                          <p:spTgt spid="5">
                                            <p:txEl>
                                              <p:pRg st="3" end="3"/>
                                            </p:txEl>
                                          </p:spTgt>
                                        </p:tgtEl>
                                      </p:cBhvr>
                                    </p:animEffect>
                                    <p:anim calcmode="lin" valueType="num">
                                      <p:cBhvr>
                                        <p:cTn id="101" dur="2000" fill="hold"/>
                                        <p:tgtEl>
                                          <p:spTgt spid="5">
                                            <p:txEl>
                                              <p:pRg st="3" end="3"/>
                                            </p:txEl>
                                          </p:spTgt>
                                        </p:tgtEl>
                                        <p:attrNameLst>
                                          <p:attrName>ppt_w</p:attrName>
                                        </p:attrNameLst>
                                      </p:cBhvr>
                                      <p:tavLst>
                                        <p:tav tm="0" fmla="#ppt_w*sin(2.5*pi*$)">
                                          <p:val>
                                            <p:fltVal val="0"/>
                                          </p:val>
                                        </p:tav>
                                        <p:tav tm="100000">
                                          <p:val>
                                            <p:fltVal val="1"/>
                                          </p:val>
                                        </p:tav>
                                      </p:tavLst>
                                    </p:anim>
                                    <p:anim calcmode="lin" valueType="num">
                                      <p:cBhvr>
                                        <p:cTn id="102" dur="2000" fill="hold"/>
                                        <p:tgtEl>
                                          <p:spTgt spid="5">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103" fill="hold">
                      <p:stCondLst>
                        <p:cond delay="indefinite"/>
                      </p:stCondLst>
                      <p:childTnLst>
                        <p:par>
                          <p:cTn id="104" fill="hold">
                            <p:stCondLst>
                              <p:cond delay="0"/>
                            </p:stCondLst>
                            <p:childTnLst>
                              <p:par>
                                <p:cTn id="105" presetID="45" presetClass="entr" presetSubtype="0" fill="hold" grpId="0" nodeType="clickEffect">
                                  <p:stCondLst>
                                    <p:cond delay="0"/>
                                  </p:stCondLst>
                                  <p:childTnLst>
                                    <p:set>
                                      <p:cBhvr>
                                        <p:cTn id="106" dur="1" fill="hold">
                                          <p:stCondLst>
                                            <p:cond delay="0"/>
                                          </p:stCondLst>
                                        </p:cTn>
                                        <p:tgtEl>
                                          <p:spTgt spid="5">
                                            <p:txEl>
                                              <p:pRg st="4" end="4"/>
                                            </p:txEl>
                                          </p:spTgt>
                                        </p:tgtEl>
                                        <p:attrNameLst>
                                          <p:attrName>style.visibility</p:attrName>
                                        </p:attrNameLst>
                                      </p:cBhvr>
                                      <p:to>
                                        <p:strVal val="visible"/>
                                      </p:to>
                                    </p:set>
                                    <p:animEffect transition="in" filter="fade">
                                      <p:cBhvr>
                                        <p:cTn id="107" dur="2000"/>
                                        <p:tgtEl>
                                          <p:spTgt spid="5">
                                            <p:txEl>
                                              <p:pRg st="4" end="4"/>
                                            </p:txEl>
                                          </p:spTgt>
                                        </p:tgtEl>
                                      </p:cBhvr>
                                    </p:animEffect>
                                    <p:anim calcmode="lin" valueType="num">
                                      <p:cBhvr>
                                        <p:cTn id="108" dur="2000" fill="hold"/>
                                        <p:tgtEl>
                                          <p:spTgt spid="5">
                                            <p:txEl>
                                              <p:pRg st="4" end="4"/>
                                            </p:txEl>
                                          </p:spTgt>
                                        </p:tgtEl>
                                        <p:attrNameLst>
                                          <p:attrName>ppt_w</p:attrName>
                                        </p:attrNameLst>
                                      </p:cBhvr>
                                      <p:tavLst>
                                        <p:tav tm="0" fmla="#ppt_w*sin(2.5*pi*$)">
                                          <p:val>
                                            <p:fltVal val="0"/>
                                          </p:val>
                                        </p:tav>
                                        <p:tav tm="100000">
                                          <p:val>
                                            <p:fltVal val="1"/>
                                          </p:val>
                                        </p:tav>
                                      </p:tavLst>
                                    </p:anim>
                                    <p:anim calcmode="lin" valueType="num">
                                      <p:cBhvr>
                                        <p:cTn id="109" dur="2000" fill="hold"/>
                                        <p:tgtEl>
                                          <p:spTgt spid="5">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Autoevaluación</a:t>
            </a:r>
            <a:endParaRPr lang="es-ES" dirty="0"/>
          </a:p>
        </p:txBody>
      </p:sp>
      <p:sp>
        <p:nvSpPr>
          <p:cNvPr id="5" name="Marcador de contenido 4"/>
          <p:cNvSpPr>
            <a:spLocks noGrp="1"/>
          </p:cNvSpPr>
          <p:nvPr>
            <p:ph idx="1"/>
          </p:nvPr>
        </p:nvSpPr>
        <p:spPr/>
        <p:txBody>
          <a:bodyPr/>
          <a:lstStyle/>
          <a:p>
            <a:pPr marL="0" indent="0">
              <a:buNone/>
            </a:pPr>
            <a:r>
              <a:rPr lang="es-MX" dirty="0" smtClean="0"/>
              <a:t>Cierre:</a:t>
            </a:r>
            <a:endParaRPr lang="es-MX" dirty="0" smtClean="0"/>
          </a:p>
          <a:p>
            <a:r>
              <a:rPr lang="es-MX" dirty="0" smtClean="0"/>
              <a:t>¿ </a:t>
            </a:r>
            <a:r>
              <a:rPr lang="es-MX" dirty="0" smtClean="0"/>
              <a:t>Cual es la importancia del derecho natural en tu vida diaria?</a:t>
            </a:r>
          </a:p>
          <a:p>
            <a:endParaRPr lang="es-MX" dirty="0"/>
          </a:p>
          <a:p>
            <a:r>
              <a:rPr lang="es-MX" dirty="0" smtClean="0"/>
              <a:t>¿Cuál es la importancia de la creación de las normas sociales?</a:t>
            </a:r>
          </a:p>
          <a:p>
            <a:endParaRPr lang="es-MX" dirty="0"/>
          </a:p>
          <a:p>
            <a:r>
              <a:rPr lang="es-MX" dirty="0" smtClean="0"/>
              <a:t>¿Como aplicarías las normas sociales en tu vida cotidiana, específicamente en la relación con tus padres? </a:t>
            </a:r>
            <a:endParaRPr lang="es-MX" dirty="0" smtClean="0"/>
          </a:p>
          <a:p>
            <a:endParaRPr lang="es-MX" dirty="0"/>
          </a:p>
          <a:p>
            <a:endParaRPr lang="es-ES" dirty="0"/>
          </a:p>
        </p:txBody>
      </p:sp>
    </p:spTree>
    <p:extLst>
      <p:ext uri="{BB962C8B-B14F-4D97-AF65-F5344CB8AC3E}">
        <p14:creationId xmlns:p14="http://schemas.microsoft.com/office/powerpoint/2010/main" val="509793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heel(1)">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heel(1)">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wheel(1)">
                                      <p:cBhvr>
                                        <p:cTn id="17" dur="20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wheel(1)">
                                      <p:cBhvr>
                                        <p:cTn id="22" dur="20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ES" dirty="0"/>
          </a:p>
        </p:txBody>
      </p:sp>
      <p:sp>
        <p:nvSpPr>
          <p:cNvPr id="3" name="Marcador de contenido 2"/>
          <p:cNvSpPr>
            <a:spLocks noGrp="1"/>
          </p:cNvSpPr>
          <p:nvPr>
            <p:ph idx="1"/>
          </p:nvPr>
        </p:nvSpPr>
        <p:spPr/>
        <p:txBody>
          <a:bodyPr/>
          <a:lstStyle/>
          <a:p>
            <a:r>
              <a:rPr lang="es-MX" dirty="0" smtClean="0"/>
              <a:t>García, E. 1992. Introducción al estudio del Derecho. DF. México. Porrúa.</a:t>
            </a:r>
          </a:p>
          <a:p>
            <a:endParaRPr lang="es-MX" dirty="0"/>
          </a:p>
          <a:p>
            <a:r>
              <a:rPr lang="es-MX" dirty="0" err="1" smtClean="0"/>
              <a:t>FloresGómez</a:t>
            </a:r>
            <a:r>
              <a:rPr lang="es-MX" dirty="0" smtClean="0"/>
              <a:t>, F. 1994. Nociones de Derecho Positivo Mexicano. DF. México. Porrúa.</a:t>
            </a:r>
          </a:p>
          <a:p>
            <a:endParaRPr lang="es-MX" dirty="0"/>
          </a:p>
          <a:p>
            <a:r>
              <a:rPr lang="es-MX" dirty="0" smtClean="0"/>
              <a:t>Velázquez A. Introducción al Estudio del Derecho I. Toluca, México. UAEMEX</a:t>
            </a:r>
          </a:p>
          <a:p>
            <a:endParaRPr lang="es-MX" dirty="0"/>
          </a:p>
          <a:p>
            <a:r>
              <a:rPr lang="es-MX" dirty="0" smtClean="0"/>
              <a:t>Hernández A. Nociones de Derecho. Toluca, México. UAEMEX </a:t>
            </a:r>
            <a:endParaRPr lang="es-ES" dirty="0"/>
          </a:p>
        </p:txBody>
      </p:sp>
    </p:spTree>
    <p:extLst>
      <p:ext uri="{BB962C8B-B14F-4D97-AF65-F5344CB8AC3E}">
        <p14:creationId xmlns:p14="http://schemas.microsoft.com/office/powerpoint/2010/main" val="33488982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Mesografía</a:t>
            </a:r>
            <a:endParaRPr lang="es-ES" dirty="0"/>
          </a:p>
        </p:txBody>
      </p:sp>
      <p:sp>
        <p:nvSpPr>
          <p:cNvPr id="3" name="Marcador de contenido 2"/>
          <p:cNvSpPr>
            <a:spLocks noGrp="1"/>
          </p:cNvSpPr>
          <p:nvPr>
            <p:ph idx="1"/>
          </p:nvPr>
        </p:nvSpPr>
        <p:spPr/>
        <p:txBody>
          <a:bodyPr/>
          <a:lstStyle/>
          <a:p>
            <a:endParaRPr lang="es-ES" dirty="0" smtClean="0">
              <a:solidFill>
                <a:schemeClr val="tx1"/>
              </a:solidFill>
              <a:hlinkClick r:id="rId2"/>
            </a:endParaRPr>
          </a:p>
          <a:p>
            <a:r>
              <a:rPr lang="es-ES" dirty="0" smtClean="0">
                <a:solidFill>
                  <a:schemeClr val="tx1"/>
                </a:solidFill>
                <a:hlinkClick r:id="rId2"/>
              </a:rPr>
              <a:t>https</a:t>
            </a:r>
            <a:r>
              <a:rPr lang="es-ES" dirty="0">
                <a:solidFill>
                  <a:schemeClr val="tx1"/>
                </a:solidFill>
                <a:hlinkClick r:id="rId2"/>
              </a:rPr>
              <a:t>://</a:t>
            </a:r>
            <a:r>
              <a:rPr lang="es-ES" dirty="0" smtClean="0">
                <a:solidFill>
                  <a:schemeClr val="tx1"/>
                </a:solidFill>
                <a:hlinkClick r:id="rId2"/>
              </a:rPr>
              <a:t>www.elsoldetoluca.com.mx/local/realizara-edomex-14-reciclatones-en-2018-1567374.html</a:t>
            </a:r>
            <a:endParaRPr lang="es-ES" dirty="0" smtClean="0">
              <a:solidFill>
                <a:schemeClr val="tx1"/>
              </a:solidFill>
            </a:endParaRPr>
          </a:p>
          <a:p>
            <a:endParaRPr lang="es-ES" dirty="0" smtClean="0"/>
          </a:p>
          <a:p>
            <a:r>
              <a:rPr lang="es-ES" dirty="0" smtClean="0">
                <a:hlinkClick r:id="rId3"/>
              </a:rPr>
              <a:t>https</a:t>
            </a:r>
            <a:r>
              <a:rPr lang="es-ES" dirty="0">
                <a:hlinkClick r:id="rId3"/>
              </a:rPr>
              <a:t>://</a:t>
            </a:r>
            <a:r>
              <a:rPr lang="es-ES" dirty="0" smtClean="0">
                <a:hlinkClick r:id="rId3"/>
              </a:rPr>
              <a:t>definicionlegal.blogspot.com/2012/09/norma-moral.html</a:t>
            </a:r>
            <a:endParaRPr lang="es-ES" dirty="0" smtClean="0"/>
          </a:p>
          <a:p>
            <a:endParaRPr lang="es-MX" dirty="0"/>
          </a:p>
          <a:p>
            <a:r>
              <a:rPr lang="es-ES" dirty="0">
                <a:hlinkClick r:id="rId4"/>
              </a:rPr>
              <a:t>https://www.caracteristicas.co/normas-religiosas</a:t>
            </a:r>
            <a:r>
              <a:rPr lang="es-ES" dirty="0" smtClean="0">
                <a:hlinkClick r:id="rId4"/>
              </a:rPr>
              <a:t>/</a:t>
            </a:r>
            <a:endParaRPr lang="es-ES" dirty="0" smtClean="0"/>
          </a:p>
          <a:p>
            <a:endParaRPr lang="es-MX" dirty="0"/>
          </a:p>
          <a:p>
            <a:endParaRPr lang="es-MX" dirty="0"/>
          </a:p>
          <a:p>
            <a:endParaRPr lang="es-ES" dirty="0"/>
          </a:p>
        </p:txBody>
      </p:sp>
    </p:spTree>
    <p:extLst>
      <p:ext uri="{BB962C8B-B14F-4D97-AF65-F5344CB8AC3E}">
        <p14:creationId xmlns:p14="http://schemas.microsoft.com/office/powerpoint/2010/main" val="978542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Programa </a:t>
            </a:r>
            <a:endParaRPr lang="es-ES" dirty="0"/>
          </a:p>
        </p:txBody>
      </p:sp>
      <p:sp>
        <p:nvSpPr>
          <p:cNvPr id="3" name="Marcador de contenido 2"/>
          <p:cNvSpPr>
            <a:spLocks noGrp="1"/>
          </p:cNvSpPr>
          <p:nvPr>
            <p:ph idx="1"/>
          </p:nvPr>
        </p:nvSpPr>
        <p:spPr/>
        <p:txBody>
          <a:bodyPr>
            <a:normAutofit/>
          </a:bodyPr>
          <a:lstStyle/>
          <a:p>
            <a:r>
              <a:rPr lang="es-MX" sz="3200" dirty="0" smtClean="0"/>
              <a:t>Nociones de Derecho</a:t>
            </a:r>
          </a:p>
          <a:p>
            <a:endParaRPr lang="es-MX" sz="3200" dirty="0"/>
          </a:p>
          <a:p>
            <a:r>
              <a:rPr lang="es-MX" sz="3200" dirty="0" smtClean="0"/>
              <a:t>Tema : Mundo del Ser y deber ser</a:t>
            </a:r>
            <a:endParaRPr lang="es-ES" sz="3200" dirty="0"/>
          </a:p>
        </p:txBody>
      </p:sp>
    </p:spTree>
    <p:extLst>
      <p:ext uri="{BB962C8B-B14F-4D97-AF65-F5344CB8AC3E}">
        <p14:creationId xmlns:p14="http://schemas.microsoft.com/office/powerpoint/2010/main" val="3109215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Mesografía</a:t>
            </a:r>
            <a:endParaRPr lang="es-ES" dirty="0"/>
          </a:p>
        </p:txBody>
      </p:sp>
      <p:sp>
        <p:nvSpPr>
          <p:cNvPr id="3" name="Marcador de contenido 2"/>
          <p:cNvSpPr>
            <a:spLocks noGrp="1"/>
          </p:cNvSpPr>
          <p:nvPr>
            <p:ph idx="1"/>
          </p:nvPr>
        </p:nvSpPr>
        <p:spPr/>
        <p:txBody>
          <a:bodyPr/>
          <a:lstStyle/>
          <a:p>
            <a:r>
              <a:rPr lang="es-ES" dirty="0">
                <a:hlinkClick r:id="rId2"/>
              </a:rPr>
              <a:t>https://revistas-colaboracion.juridicas.unam.mx/</a:t>
            </a:r>
            <a:r>
              <a:rPr lang="es-ES" dirty="0" err="1">
                <a:hlinkClick r:id="rId2"/>
              </a:rPr>
              <a:t>index.php</a:t>
            </a:r>
            <a:r>
              <a:rPr lang="es-ES" dirty="0">
                <a:hlinkClick r:id="rId2"/>
              </a:rPr>
              <a:t>/</a:t>
            </a:r>
            <a:r>
              <a:rPr lang="es-ES" dirty="0" err="1">
                <a:hlinkClick r:id="rId2"/>
              </a:rPr>
              <a:t>rev</a:t>
            </a:r>
            <a:r>
              <a:rPr lang="es-ES" dirty="0">
                <a:hlinkClick r:id="rId2"/>
              </a:rPr>
              <a:t>-facultad.../</a:t>
            </a:r>
            <a:r>
              <a:rPr lang="es-ES" dirty="0" smtClean="0">
                <a:hlinkClick r:id="rId2"/>
              </a:rPr>
              <a:t>22862</a:t>
            </a:r>
            <a:endParaRPr lang="es-ES" dirty="0" smtClean="0"/>
          </a:p>
          <a:p>
            <a:endParaRPr lang="es-MX" dirty="0"/>
          </a:p>
          <a:p>
            <a:r>
              <a:rPr lang="es-ES" dirty="0">
                <a:hlinkClick r:id="rId3"/>
              </a:rPr>
              <a:t>https://</a:t>
            </a:r>
            <a:r>
              <a:rPr lang="es-ES" dirty="0" smtClean="0">
                <a:hlinkClick r:id="rId3"/>
              </a:rPr>
              <a:t>archivos.juridicas.unam.mx/www/bjv/libros/7/3260/7.pdf</a:t>
            </a:r>
            <a:endParaRPr lang="es-ES" dirty="0" smtClean="0"/>
          </a:p>
          <a:p>
            <a:endParaRPr lang="es-ES" dirty="0" smtClean="0"/>
          </a:p>
          <a:p>
            <a:r>
              <a:rPr lang="es-ES" dirty="0" smtClean="0">
                <a:hlinkClick r:id="rId4"/>
              </a:rPr>
              <a:t>www.jacquesmaritain.com/pdf/09_FP/06_FP_DerNat.pdf</a:t>
            </a:r>
            <a:endParaRPr lang="es-ES" dirty="0" smtClean="0"/>
          </a:p>
          <a:p>
            <a:endParaRPr lang="es-MX" dirty="0"/>
          </a:p>
          <a:p>
            <a:r>
              <a:rPr lang="es-ES" dirty="0" smtClean="0"/>
              <a:t>denms.uaemex.mx</a:t>
            </a:r>
            <a:endParaRPr lang="es-ES" dirty="0"/>
          </a:p>
        </p:txBody>
      </p:sp>
    </p:spTree>
    <p:extLst>
      <p:ext uri="{BB962C8B-B14F-4D97-AF65-F5344CB8AC3E}">
        <p14:creationId xmlns:p14="http://schemas.microsoft.com/office/powerpoint/2010/main" val="38328692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Guión</a:t>
            </a:r>
            <a:endParaRPr lang="es-ES" dirty="0"/>
          </a:p>
        </p:txBody>
      </p:sp>
      <p:sp>
        <p:nvSpPr>
          <p:cNvPr id="3" name="Marcador de contenido 2"/>
          <p:cNvSpPr>
            <a:spLocks noGrp="1"/>
          </p:cNvSpPr>
          <p:nvPr>
            <p:ph idx="1"/>
          </p:nvPr>
        </p:nvSpPr>
        <p:spPr/>
        <p:txBody>
          <a:bodyPr/>
          <a:lstStyle/>
          <a:p>
            <a:pPr algn="just"/>
            <a:r>
              <a:rPr lang="es-MX" sz="2400" dirty="0"/>
              <a:t>El material didáctico consistente en presentación en diapositivas fue elaborado para abordar los temas 1 y 2 Mundo del Ser (concepto de derecho natural) y Mundo del deber ser (Clases de normas), correspondiente al módulo I de la Unidad Aprendizaje Nociones de Derecho, que se imparte en el Quinto Semestre de Nivel Medio Superior en la Universidad Autónoma del Estado de México</a:t>
            </a:r>
            <a:endParaRPr lang="es-ES" sz="2400" dirty="0"/>
          </a:p>
          <a:p>
            <a:endParaRPr lang="es-ES" dirty="0"/>
          </a:p>
        </p:txBody>
      </p:sp>
    </p:spTree>
    <p:extLst>
      <p:ext uri="{BB962C8B-B14F-4D97-AF65-F5344CB8AC3E}">
        <p14:creationId xmlns:p14="http://schemas.microsoft.com/office/powerpoint/2010/main" val="39451209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Guión</a:t>
            </a:r>
            <a:endParaRPr lang="es-ES" dirty="0"/>
          </a:p>
        </p:txBody>
      </p:sp>
      <p:sp>
        <p:nvSpPr>
          <p:cNvPr id="3" name="Marcador de contenido 2"/>
          <p:cNvSpPr>
            <a:spLocks noGrp="1"/>
          </p:cNvSpPr>
          <p:nvPr>
            <p:ph idx="1"/>
          </p:nvPr>
        </p:nvSpPr>
        <p:spPr/>
        <p:txBody>
          <a:bodyPr/>
          <a:lstStyle/>
          <a:p>
            <a:pPr algn="just"/>
            <a:r>
              <a:rPr lang="es-MX" sz="2400" dirty="0" smtClean="0"/>
              <a:t>El </a:t>
            </a:r>
            <a:r>
              <a:rPr lang="es-MX" sz="2400" dirty="0"/>
              <a:t>desarrollo de esta actividad permite que el alumno conozca el mundo del ser (derecho natural) y el mundo del deber ser (las normas sociales), y distinga ejemplos de aplicación en la vida cotidiana del derecho natural y las normas sociales. </a:t>
            </a:r>
          </a:p>
          <a:p>
            <a:pPr algn="just"/>
            <a:r>
              <a:rPr lang="es-MX" sz="2400" dirty="0"/>
              <a:t>Dicha actividad permitirá concluir con la  valoración que realice el alumno de la importancia del derecho natural en su vida diaria, así como reflexione sobre la aplicación de las normas sociales en </a:t>
            </a:r>
            <a:r>
              <a:rPr lang="es-MX" sz="2400" dirty="0" smtClean="0"/>
              <a:t>su vida.</a:t>
            </a:r>
            <a:endParaRPr lang="es-MX" sz="2400" dirty="0"/>
          </a:p>
          <a:p>
            <a:endParaRPr lang="es-ES" dirty="0"/>
          </a:p>
        </p:txBody>
      </p:sp>
    </p:spTree>
    <p:extLst>
      <p:ext uri="{BB962C8B-B14F-4D97-AF65-F5344CB8AC3E}">
        <p14:creationId xmlns:p14="http://schemas.microsoft.com/office/powerpoint/2010/main" val="2787005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Guión</a:t>
            </a:r>
            <a:endParaRPr lang="es-ES" dirty="0"/>
          </a:p>
        </p:txBody>
      </p:sp>
      <p:sp>
        <p:nvSpPr>
          <p:cNvPr id="3" name="Marcador de contenido 2"/>
          <p:cNvSpPr>
            <a:spLocks noGrp="1"/>
          </p:cNvSpPr>
          <p:nvPr>
            <p:ph idx="1"/>
          </p:nvPr>
        </p:nvSpPr>
        <p:spPr/>
        <p:txBody>
          <a:bodyPr>
            <a:normAutofit/>
          </a:bodyPr>
          <a:lstStyle/>
          <a:p>
            <a:pPr algn="just"/>
            <a:r>
              <a:rPr lang="es-MX" sz="2400" dirty="0"/>
              <a:t>La identificación de estos conceptos, permitirá solicitar al alumno </a:t>
            </a:r>
            <a:r>
              <a:rPr lang="es-MX" sz="2400" dirty="0" smtClean="0"/>
              <a:t>que aplique los conocimientos teóricos vistos en clase, a un caso de la vida cotidiana (con base a una noticia actual).</a:t>
            </a:r>
          </a:p>
          <a:p>
            <a:pPr algn="just"/>
            <a:r>
              <a:rPr lang="es-MX" sz="2400" dirty="0" smtClean="0"/>
              <a:t>En el cual el alumno reflexione como aplicar las características del mundo del ser (derecho natural) y mundo del deber ser (normas sociales) al caso concreto.</a:t>
            </a:r>
            <a:endParaRPr lang="es-ES" sz="2400" dirty="0"/>
          </a:p>
        </p:txBody>
      </p:sp>
    </p:spTree>
    <p:extLst>
      <p:ext uri="{BB962C8B-B14F-4D97-AF65-F5344CB8AC3E}">
        <p14:creationId xmlns:p14="http://schemas.microsoft.com/office/powerpoint/2010/main" val="481475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Guión</a:t>
            </a:r>
            <a:endParaRPr lang="es-ES" dirty="0"/>
          </a:p>
        </p:txBody>
      </p:sp>
      <p:sp>
        <p:nvSpPr>
          <p:cNvPr id="3" name="Marcador de contenido 2"/>
          <p:cNvSpPr>
            <a:spLocks noGrp="1"/>
          </p:cNvSpPr>
          <p:nvPr>
            <p:ph idx="1"/>
          </p:nvPr>
        </p:nvSpPr>
        <p:spPr/>
        <p:txBody>
          <a:bodyPr/>
          <a:lstStyle/>
          <a:p>
            <a:pPr algn="just"/>
            <a:r>
              <a:rPr lang="es-MX" sz="2400" dirty="0" smtClean="0"/>
              <a:t>Las respuestas de los alumnos serán corroboradas </a:t>
            </a:r>
            <a:r>
              <a:rPr lang="es-MX" sz="2400" dirty="0"/>
              <a:t>con las </a:t>
            </a:r>
            <a:r>
              <a:rPr lang="es-MX" sz="2400" dirty="0" smtClean="0"/>
              <a:t>diapositivas </a:t>
            </a:r>
            <a:r>
              <a:rPr lang="es-MX" sz="2400" dirty="0"/>
              <a:t>de la presentación, con el efecto de que verifiquen </a:t>
            </a:r>
            <a:r>
              <a:rPr lang="es-MX" sz="2400" dirty="0" smtClean="0"/>
              <a:t>la correcta aplicación del con tenido teórico (mundo del ser y deber ser), al caso concreto. </a:t>
            </a:r>
            <a:endParaRPr lang="es-MX" sz="2400" dirty="0"/>
          </a:p>
          <a:p>
            <a:pPr algn="just"/>
            <a:r>
              <a:rPr lang="es-MX" sz="2400" dirty="0"/>
              <a:t>Finalmente, el alumno con la autoevaluación al contestar las preguntas podrá reforzar los dominios actitudinales sobre </a:t>
            </a:r>
            <a:r>
              <a:rPr lang="es-MX" sz="2400" dirty="0" smtClean="0"/>
              <a:t>valorar la importancia del derecho natural y las normas sociales en su vida cotidiana</a:t>
            </a:r>
            <a:endParaRPr lang="es-ES" sz="2400" dirty="0"/>
          </a:p>
        </p:txBody>
      </p:sp>
    </p:spTree>
    <p:extLst>
      <p:ext uri="{BB962C8B-B14F-4D97-AF65-F5344CB8AC3E}">
        <p14:creationId xmlns:p14="http://schemas.microsoft.com/office/powerpoint/2010/main" val="3486424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Competencias Genéricas</a:t>
            </a:r>
            <a:endParaRPr lang="es-ES" dirty="0"/>
          </a:p>
        </p:txBody>
      </p:sp>
      <p:sp>
        <p:nvSpPr>
          <p:cNvPr id="3" name="Marcador de contenido 2"/>
          <p:cNvSpPr>
            <a:spLocks noGrp="1"/>
          </p:cNvSpPr>
          <p:nvPr>
            <p:ph idx="1"/>
          </p:nvPr>
        </p:nvSpPr>
        <p:spPr/>
        <p:txBody>
          <a:bodyPr/>
          <a:lstStyle/>
          <a:p>
            <a:r>
              <a:rPr lang="es-MX" sz="2800" b="1" dirty="0"/>
              <a:t>8.- </a:t>
            </a:r>
            <a:r>
              <a:rPr lang="es-MX" sz="2800" dirty="0"/>
              <a:t>Participa y colabora </a:t>
            </a:r>
            <a:r>
              <a:rPr lang="es-MX" sz="2800" dirty="0" smtClean="0"/>
              <a:t>de </a:t>
            </a:r>
            <a:r>
              <a:rPr lang="es-ES" sz="2800" dirty="0" smtClean="0"/>
              <a:t>manera </a:t>
            </a:r>
            <a:r>
              <a:rPr lang="es-ES" sz="2800" dirty="0"/>
              <a:t>efectiva </a:t>
            </a:r>
            <a:r>
              <a:rPr lang="es-ES" sz="2800" dirty="0" smtClean="0"/>
              <a:t>en equipos </a:t>
            </a:r>
            <a:r>
              <a:rPr lang="es-ES" sz="2800" dirty="0" smtClean="0"/>
              <a:t>diversos</a:t>
            </a:r>
          </a:p>
          <a:p>
            <a:pPr marL="0" indent="0">
              <a:buNone/>
            </a:pPr>
            <a:endParaRPr lang="es-ES" sz="2800" dirty="0"/>
          </a:p>
          <a:p>
            <a:r>
              <a:rPr lang="es-ES" sz="2800" b="1" dirty="0"/>
              <a:t>8.2 </a:t>
            </a:r>
            <a:r>
              <a:rPr lang="es-ES" sz="2800" dirty="0"/>
              <a:t>Aporta puntos </a:t>
            </a:r>
            <a:r>
              <a:rPr lang="es-ES" sz="2800" dirty="0" smtClean="0"/>
              <a:t>de vista </a:t>
            </a:r>
            <a:r>
              <a:rPr lang="es-ES" sz="2800" dirty="0"/>
              <a:t>con apertura </a:t>
            </a:r>
            <a:r>
              <a:rPr lang="es-ES" sz="2800" dirty="0" smtClean="0"/>
              <a:t>y considera </a:t>
            </a:r>
            <a:r>
              <a:rPr lang="es-ES" sz="2800" dirty="0"/>
              <a:t>los de </a:t>
            </a:r>
            <a:r>
              <a:rPr lang="es-ES" sz="2800" dirty="0" smtClean="0"/>
              <a:t>otras personas </a:t>
            </a:r>
            <a:r>
              <a:rPr lang="es-ES" sz="2800" dirty="0"/>
              <a:t>de </a:t>
            </a:r>
            <a:r>
              <a:rPr lang="es-ES" sz="2800" dirty="0" smtClean="0"/>
              <a:t>manera reflexiva.</a:t>
            </a:r>
          </a:p>
          <a:p>
            <a:pPr marL="0" indent="0">
              <a:buNone/>
            </a:pPr>
            <a:endParaRPr lang="es-ES" sz="2800" dirty="0"/>
          </a:p>
          <a:p>
            <a:endParaRPr lang="es-ES" dirty="0"/>
          </a:p>
        </p:txBody>
      </p:sp>
    </p:spTree>
    <p:extLst>
      <p:ext uri="{BB962C8B-B14F-4D97-AF65-F5344CB8AC3E}">
        <p14:creationId xmlns:p14="http://schemas.microsoft.com/office/powerpoint/2010/main" val="3967629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Competencias Genéricas</a:t>
            </a:r>
            <a:endParaRPr lang="es-ES" dirty="0"/>
          </a:p>
        </p:txBody>
      </p:sp>
      <p:sp>
        <p:nvSpPr>
          <p:cNvPr id="3" name="Marcador de contenido 2"/>
          <p:cNvSpPr>
            <a:spLocks noGrp="1"/>
          </p:cNvSpPr>
          <p:nvPr>
            <p:ph idx="1"/>
          </p:nvPr>
        </p:nvSpPr>
        <p:spPr/>
        <p:txBody>
          <a:bodyPr>
            <a:normAutofit/>
          </a:bodyPr>
          <a:lstStyle/>
          <a:p>
            <a:endParaRPr lang="es-ES" b="1" dirty="0" smtClean="0"/>
          </a:p>
          <a:p>
            <a:r>
              <a:rPr lang="es-ES" sz="2400" b="1" dirty="0" smtClean="0"/>
              <a:t>9</a:t>
            </a:r>
            <a:r>
              <a:rPr lang="es-ES" sz="2400" b="1" dirty="0"/>
              <a:t>. </a:t>
            </a:r>
            <a:r>
              <a:rPr lang="es-ES" sz="2400" dirty="0"/>
              <a:t>Participa con una conciencia cívica y ética </a:t>
            </a:r>
            <a:r>
              <a:rPr lang="es-MX" sz="2400" dirty="0"/>
              <a:t>en la vida de su </a:t>
            </a:r>
            <a:r>
              <a:rPr lang="es-ES" sz="2400" dirty="0"/>
              <a:t>comunidad, región, México y el mundo.</a:t>
            </a:r>
          </a:p>
          <a:p>
            <a:pPr marL="0" indent="0">
              <a:buNone/>
            </a:pPr>
            <a:endParaRPr lang="es-ES" sz="2400" dirty="0"/>
          </a:p>
          <a:p>
            <a:r>
              <a:rPr lang="es-ES" sz="2400" b="1" dirty="0"/>
              <a:t>9.3 </a:t>
            </a:r>
            <a:r>
              <a:rPr lang="es-ES" sz="2400" dirty="0"/>
              <a:t>Conoce sus derechos y obligaciones como mexicano y miembro </a:t>
            </a:r>
            <a:r>
              <a:rPr lang="es-ES" sz="2400" dirty="0" smtClean="0"/>
              <a:t>de distintas </a:t>
            </a:r>
            <a:r>
              <a:rPr lang="es-ES" sz="2400" dirty="0"/>
              <a:t>comunidades e instituciones, y reconoce el valor de la participación como herramienta para ejercerlos</a:t>
            </a:r>
          </a:p>
        </p:txBody>
      </p:sp>
    </p:spTree>
    <p:extLst>
      <p:ext uri="{BB962C8B-B14F-4D97-AF65-F5344CB8AC3E}">
        <p14:creationId xmlns:p14="http://schemas.microsoft.com/office/powerpoint/2010/main" val="1957263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Competencias Disciplinares Básicas</a:t>
            </a:r>
            <a:endParaRPr lang="es-ES" dirty="0"/>
          </a:p>
        </p:txBody>
      </p:sp>
      <p:sp>
        <p:nvSpPr>
          <p:cNvPr id="3" name="Marcador de contenido 2"/>
          <p:cNvSpPr>
            <a:spLocks noGrp="1"/>
          </p:cNvSpPr>
          <p:nvPr>
            <p:ph idx="1"/>
          </p:nvPr>
        </p:nvSpPr>
        <p:spPr/>
        <p:txBody>
          <a:bodyPr>
            <a:normAutofit/>
          </a:bodyPr>
          <a:lstStyle/>
          <a:p>
            <a:r>
              <a:rPr lang="es-ES" sz="2800" b="1" dirty="0"/>
              <a:t>1. </a:t>
            </a:r>
            <a:r>
              <a:rPr lang="es-ES" sz="2800" dirty="0"/>
              <a:t>Identifica </a:t>
            </a:r>
            <a:r>
              <a:rPr lang="es-ES" sz="2800" dirty="0" smtClean="0"/>
              <a:t>el conocimiento </a:t>
            </a:r>
            <a:r>
              <a:rPr lang="es-ES" sz="2800" dirty="0"/>
              <a:t>social </a:t>
            </a:r>
            <a:r>
              <a:rPr lang="es-ES" sz="2800" dirty="0" smtClean="0"/>
              <a:t>y humanista </a:t>
            </a:r>
            <a:r>
              <a:rPr lang="es-ES" sz="2800" dirty="0"/>
              <a:t>como </a:t>
            </a:r>
            <a:r>
              <a:rPr lang="es-ES" sz="2800" dirty="0" smtClean="0"/>
              <a:t>una construcción en constante transformación.</a:t>
            </a:r>
          </a:p>
          <a:p>
            <a:pPr marL="0" indent="0">
              <a:buNone/>
            </a:pPr>
            <a:endParaRPr lang="es-ES" sz="2800" dirty="0" smtClean="0"/>
          </a:p>
          <a:p>
            <a:r>
              <a:rPr lang="es-ES" sz="2800" b="1" dirty="0"/>
              <a:t>7. </a:t>
            </a:r>
            <a:r>
              <a:rPr lang="es-ES" sz="2800" dirty="0"/>
              <a:t>Evalúa </a:t>
            </a:r>
            <a:r>
              <a:rPr lang="es-ES" sz="2800" dirty="0" smtClean="0"/>
              <a:t>las funciones </a:t>
            </a:r>
            <a:r>
              <a:rPr lang="es-ES" sz="2800" dirty="0"/>
              <a:t>de las </a:t>
            </a:r>
            <a:r>
              <a:rPr lang="es-ES" sz="2800" dirty="0" smtClean="0"/>
              <a:t>leyes y </a:t>
            </a:r>
            <a:r>
              <a:rPr lang="es-ES" sz="2800" dirty="0"/>
              <a:t>su </a:t>
            </a:r>
            <a:r>
              <a:rPr lang="es-ES" sz="2800" dirty="0" smtClean="0"/>
              <a:t>transformación en </a:t>
            </a:r>
            <a:r>
              <a:rPr lang="es-ES" sz="2800" dirty="0"/>
              <a:t>el tiempo</a:t>
            </a:r>
          </a:p>
        </p:txBody>
      </p:sp>
    </p:spTree>
    <p:extLst>
      <p:ext uri="{BB962C8B-B14F-4D97-AF65-F5344CB8AC3E}">
        <p14:creationId xmlns:p14="http://schemas.microsoft.com/office/powerpoint/2010/main" val="3937424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Competencia Disciplinar Extendida</a:t>
            </a:r>
            <a:endParaRPr lang="es-ES" dirty="0"/>
          </a:p>
        </p:txBody>
      </p:sp>
      <p:sp>
        <p:nvSpPr>
          <p:cNvPr id="3" name="Marcador de contenido 2"/>
          <p:cNvSpPr>
            <a:spLocks noGrp="1"/>
          </p:cNvSpPr>
          <p:nvPr>
            <p:ph idx="1"/>
          </p:nvPr>
        </p:nvSpPr>
        <p:spPr/>
        <p:txBody>
          <a:bodyPr>
            <a:normAutofit/>
          </a:bodyPr>
          <a:lstStyle/>
          <a:p>
            <a:endParaRPr lang="es-ES" dirty="0" smtClean="0"/>
          </a:p>
          <a:p>
            <a:endParaRPr lang="es-ES" dirty="0"/>
          </a:p>
          <a:p>
            <a:pPr algn="just"/>
            <a:r>
              <a:rPr lang="es-ES" sz="2800" dirty="0" smtClean="0"/>
              <a:t>1</a:t>
            </a:r>
            <a:r>
              <a:rPr lang="es-ES" sz="2800" dirty="0"/>
              <a:t>. Asume </a:t>
            </a:r>
            <a:r>
              <a:rPr lang="es-ES" sz="2800" dirty="0" smtClean="0"/>
              <a:t>un comportamiento</a:t>
            </a:r>
            <a:r>
              <a:rPr lang="es-ES" sz="2800" dirty="0"/>
              <a:t> </a:t>
            </a:r>
            <a:r>
              <a:rPr lang="es-ES" sz="2800" dirty="0" smtClean="0"/>
              <a:t>ético </a:t>
            </a:r>
            <a:r>
              <a:rPr lang="es-ES" sz="2800" dirty="0"/>
              <a:t>sustentado </a:t>
            </a:r>
            <a:r>
              <a:rPr lang="es-ES" sz="2800" dirty="0" smtClean="0"/>
              <a:t>en principios de filosofía</a:t>
            </a:r>
            <a:r>
              <a:rPr lang="es-ES" sz="2800" dirty="0"/>
              <a:t>, para </a:t>
            </a:r>
            <a:r>
              <a:rPr lang="es-ES" sz="2800" dirty="0" smtClean="0"/>
              <a:t>el ejercicio </a:t>
            </a:r>
            <a:r>
              <a:rPr lang="es-ES" sz="2800" dirty="0"/>
              <a:t>de </a:t>
            </a:r>
            <a:r>
              <a:rPr lang="es-ES" sz="2800" dirty="0" smtClean="0"/>
              <a:t>sus derechos y obligaciones en diferentes escenarios sociales.</a:t>
            </a:r>
            <a:endParaRPr lang="es-ES" sz="2800" dirty="0"/>
          </a:p>
        </p:txBody>
      </p:sp>
    </p:spTree>
    <p:extLst>
      <p:ext uri="{BB962C8B-B14F-4D97-AF65-F5344CB8AC3E}">
        <p14:creationId xmlns:p14="http://schemas.microsoft.com/office/powerpoint/2010/main" val="602761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Propósito del Módulo I</a:t>
            </a:r>
            <a:endParaRPr lang="es-ES" dirty="0"/>
          </a:p>
        </p:txBody>
      </p:sp>
      <p:sp>
        <p:nvSpPr>
          <p:cNvPr id="3" name="Marcador de contenido 2"/>
          <p:cNvSpPr>
            <a:spLocks noGrp="1"/>
          </p:cNvSpPr>
          <p:nvPr>
            <p:ph idx="1"/>
          </p:nvPr>
        </p:nvSpPr>
        <p:spPr/>
        <p:txBody>
          <a:bodyPr>
            <a:normAutofit/>
          </a:bodyPr>
          <a:lstStyle/>
          <a:p>
            <a:endParaRPr lang="es-MX" sz="3200" dirty="0" smtClean="0"/>
          </a:p>
          <a:p>
            <a:endParaRPr lang="es-MX" sz="3200" dirty="0"/>
          </a:p>
          <a:p>
            <a:r>
              <a:rPr lang="es-MX" sz="3200" dirty="0" smtClean="0"/>
              <a:t>Valora </a:t>
            </a:r>
            <a:r>
              <a:rPr lang="es-MX" sz="3200" dirty="0"/>
              <a:t>la importancia de vivir en un mundo normativo</a:t>
            </a:r>
            <a:endParaRPr lang="es-ES" sz="3200" dirty="0"/>
          </a:p>
        </p:txBody>
      </p:sp>
    </p:spTree>
    <p:extLst>
      <p:ext uri="{BB962C8B-B14F-4D97-AF65-F5344CB8AC3E}">
        <p14:creationId xmlns:p14="http://schemas.microsoft.com/office/powerpoint/2010/main" val="2024133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MX" dirty="0" smtClean="0"/>
              <a:t>Mundo del ser y del deber ser</a:t>
            </a:r>
            <a:endParaRPr lang="es-ES" dirty="0"/>
          </a:p>
        </p:txBody>
      </p:sp>
      <p:sp>
        <p:nvSpPr>
          <p:cNvPr id="5" name="Subtítulo 4"/>
          <p:cNvSpPr>
            <a:spLocks noGrp="1"/>
          </p:cNvSpPr>
          <p:nvPr>
            <p:ph type="subTitle" idx="1"/>
          </p:nvPr>
        </p:nvSpPr>
        <p:spPr/>
        <p:txBody>
          <a:bodyPr/>
          <a:lstStyle/>
          <a:p>
            <a:r>
              <a:rPr lang="es-MX" dirty="0" smtClean="0"/>
              <a:t>Temas 1 y 2</a:t>
            </a:r>
            <a:endParaRPr lang="es-ES" dirty="0"/>
          </a:p>
        </p:txBody>
      </p:sp>
    </p:spTree>
    <p:extLst>
      <p:ext uri="{BB962C8B-B14F-4D97-AF65-F5344CB8AC3E}">
        <p14:creationId xmlns:p14="http://schemas.microsoft.com/office/powerpoint/2010/main" val="1097545554"/>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356</TotalTime>
  <Words>1399</Words>
  <Application>Microsoft Office PowerPoint</Application>
  <PresentationFormat>Panorámica</PresentationFormat>
  <Paragraphs>185</Paragraphs>
  <Slides>34</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34</vt:i4>
      </vt:variant>
    </vt:vector>
  </HeadingPairs>
  <TitlesOfParts>
    <vt:vector size="38" baseType="lpstr">
      <vt:lpstr>Arial</vt:lpstr>
      <vt:lpstr>Century Gothic</vt:lpstr>
      <vt:lpstr>Wingdings 3</vt:lpstr>
      <vt:lpstr>Espiral</vt:lpstr>
      <vt:lpstr>MODULO I</vt:lpstr>
      <vt:lpstr>Universidad Autónoma del Estado de México</vt:lpstr>
      <vt:lpstr>Programa </vt:lpstr>
      <vt:lpstr>Competencias Genéricas</vt:lpstr>
      <vt:lpstr>Competencias Genéricas</vt:lpstr>
      <vt:lpstr>Competencias Disciplinares Básicas</vt:lpstr>
      <vt:lpstr>Competencia Disciplinar Extendida</vt:lpstr>
      <vt:lpstr>Propósito del Módulo I</vt:lpstr>
      <vt:lpstr>Mundo del ser y del deber ser</vt:lpstr>
      <vt:lpstr>Dominios del aprendizaje</vt:lpstr>
      <vt:lpstr>Mundo del ser y del deber ser</vt:lpstr>
      <vt:lpstr>Mundo del ser y deber ser</vt:lpstr>
      <vt:lpstr>Mundo del ser</vt:lpstr>
      <vt:lpstr>Mundo del ser</vt:lpstr>
      <vt:lpstr>Ejemplos del Derecho Natural  </vt:lpstr>
      <vt:lpstr>Mundo del deber ser</vt:lpstr>
      <vt:lpstr>Normas Religiosas </vt:lpstr>
      <vt:lpstr>Norma de Trato social</vt:lpstr>
      <vt:lpstr>Norma Moral</vt:lpstr>
      <vt:lpstr>Norma Jurídica</vt:lpstr>
      <vt:lpstr>Actividad</vt:lpstr>
      <vt:lpstr>Actividad: Noticia Reciclaje de residuos electrónicos </vt:lpstr>
      <vt:lpstr>Reciclaje de residuos electrónicos</vt:lpstr>
      <vt:lpstr>Reciclaje de residuos electrónicos</vt:lpstr>
      <vt:lpstr>Cuestionario:</vt:lpstr>
      <vt:lpstr>Cuadro comparativo del mundo del ser y deber ser, en relación a la noticia</vt:lpstr>
      <vt:lpstr>Autoevaluación</vt:lpstr>
      <vt:lpstr>Bibliografía</vt:lpstr>
      <vt:lpstr>Mesografía</vt:lpstr>
      <vt:lpstr>Mesografía</vt:lpstr>
      <vt:lpstr>Guión</vt:lpstr>
      <vt:lpstr>Guión</vt:lpstr>
      <vt:lpstr>Guión</vt:lpstr>
      <vt:lpstr>Guión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MODULO I</dc:title>
  <dc:creator>Tita</dc:creator>
  <cp:lastModifiedBy>Tita</cp:lastModifiedBy>
  <cp:revision>43</cp:revision>
  <dcterms:created xsi:type="dcterms:W3CDTF">2018-09-20T03:33:07Z</dcterms:created>
  <dcterms:modified xsi:type="dcterms:W3CDTF">2018-09-28T04:37:01Z</dcterms:modified>
</cp:coreProperties>
</file>