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3" r:id="rId1"/>
  </p:sldMasterIdLst>
  <p:notesMasterIdLst>
    <p:notesMasterId r:id="rId47"/>
  </p:notesMasterIdLst>
  <p:sldIdLst>
    <p:sldId id="273" r:id="rId2"/>
    <p:sldId id="349" r:id="rId3"/>
    <p:sldId id="256" r:id="rId4"/>
    <p:sldId id="355" r:id="rId5"/>
    <p:sldId id="351" r:id="rId6"/>
    <p:sldId id="353" r:id="rId7"/>
    <p:sldId id="325" r:id="rId8"/>
    <p:sldId id="411" r:id="rId9"/>
    <p:sldId id="410" r:id="rId10"/>
    <p:sldId id="365" r:id="rId11"/>
    <p:sldId id="412" r:id="rId12"/>
    <p:sldId id="413" r:id="rId13"/>
    <p:sldId id="414" r:id="rId14"/>
    <p:sldId id="415" r:id="rId15"/>
    <p:sldId id="416" r:id="rId16"/>
    <p:sldId id="417" r:id="rId17"/>
    <p:sldId id="418" r:id="rId18"/>
    <p:sldId id="419" r:id="rId19"/>
    <p:sldId id="440" r:id="rId20"/>
    <p:sldId id="420" r:id="rId21"/>
    <p:sldId id="421" r:id="rId22"/>
    <p:sldId id="422" r:id="rId23"/>
    <p:sldId id="423" r:id="rId24"/>
    <p:sldId id="424" r:id="rId25"/>
    <p:sldId id="425" r:id="rId26"/>
    <p:sldId id="441" r:id="rId27"/>
    <p:sldId id="426" r:id="rId28"/>
    <p:sldId id="427" r:id="rId29"/>
    <p:sldId id="428" r:id="rId30"/>
    <p:sldId id="429" r:id="rId31"/>
    <p:sldId id="432" r:id="rId32"/>
    <p:sldId id="431" r:id="rId33"/>
    <p:sldId id="433" r:id="rId34"/>
    <p:sldId id="434" r:id="rId35"/>
    <p:sldId id="435" r:id="rId36"/>
    <p:sldId id="436" r:id="rId37"/>
    <p:sldId id="437" r:id="rId38"/>
    <p:sldId id="439" r:id="rId39"/>
    <p:sldId id="445" r:id="rId40"/>
    <p:sldId id="442" r:id="rId41"/>
    <p:sldId id="443" r:id="rId42"/>
    <p:sldId id="377" r:id="rId43"/>
    <p:sldId id="354" r:id="rId44"/>
    <p:sldId id="438" r:id="rId45"/>
    <p:sldId id="260" r:id="rId4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FF"/>
    <a:srgbClr val="33CC33"/>
    <a:srgbClr val="FF0000"/>
    <a:srgbClr val="008000"/>
    <a:srgbClr val="CC0099"/>
    <a:srgbClr val="990033"/>
    <a:srgbClr val="0000CC"/>
    <a:srgbClr val="FF5050"/>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6" d="100"/>
          <a:sy n="36" d="100"/>
        </p:scale>
        <p:origin x="-156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D842FD-F66E-4E7E-8BCD-9C6AEBFB2EA3}" type="datetimeFigureOut">
              <a:rPr lang="es-MX" smtClean="0"/>
              <a:pPr/>
              <a:t>28/09/2018</a:t>
            </a:fld>
            <a:endParaRPr lang="es-MX"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215064-51D6-4F78-8166-F2D34815F339}" type="slidenum">
              <a:rPr lang="es-MX" smtClean="0"/>
              <a:pPr/>
              <a:t>‹Nº›</a:t>
            </a:fld>
            <a:endParaRPr lang="es-MX" dirty="0"/>
          </a:p>
        </p:txBody>
      </p:sp>
    </p:spTree>
    <p:extLst>
      <p:ext uri="{BB962C8B-B14F-4D97-AF65-F5344CB8AC3E}">
        <p14:creationId xmlns:p14="http://schemas.microsoft.com/office/powerpoint/2010/main" val="638524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1</a:t>
            </a:fld>
            <a:endParaRPr lang="es-MX" dirty="0"/>
          </a:p>
        </p:txBody>
      </p:sp>
    </p:spTree>
    <p:extLst>
      <p:ext uri="{BB962C8B-B14F-4D97-AF65-F5344CB8AC3E}">
        <p14:creationId xmlns:p14="http://schemas.microsoft.com/office/powerpoint/2010/main" val="2034344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2</a:t>
            </a:fld>
            <a:endParaRPr lang="es-MX" dirty="0"/>
          </a:p>
        </p:txBody>
      </p:sp>
    </p:spTree>
    <p:extLst>
      <p:ext uri="{BB962C8B-B14F-4D97-AF65-F5344CB8AC3E}">
        <p14:creationId xmlns:p14="http://schemas.microsoft.com/office/powerpoint/2010/main" val="3574894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3</a:t>
            </a:fld>
            <a:endParaRPr lang="es-MX" dirty="0"/>
          </a:p>
        </p:txBody>
      </p:sp>
    </p:spTree>
    <p:extLst>
      <p:ext uri="{BB962C8B-B14F-4D97-AF65-F5344CB8AC3E}">
        <p14:creationId xmlns:p14="http://schemas.microsoft.com/office/powerpoint/2010/main" val="2400739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7</a:t>
            </a:fld>
            <a:endParaRPr lang="es-MX" dirty="0"/>
          </a:p>
        </p:txBody>
      </p:sp>
    </p:spTree>
    <p:extLst>
      <p:ext uri="{BB962C8B-B14F-4D97-AF65-F5344CB8AC3E}">
        <p14:creationId xmlns:p14="http://schemas.microsoft.com/office/powerpoint/2010/main" val="2572406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solidFill>
                  <a:prstClr val="black"/>
                </a:solidFill>
              </a:rPr>
              <a:pPr/>
              <a:t>8</a:t>
            </a:fld>
            <a:endParaRPr lang="es-MX" dirty="0">
              <a:solidFill>
                <a:prstClr val="black"/>
              </a:solidFill>
            </a:endParaRPr>
          </a:p>
        </p:txBody>
      </p:sp>
    </p:spTree>
    <p:extLst>
      <p:ext uri="{BB962C8B-B14F-4D97-AF65-F5344CB8AC3E}">
        <p14:creationId xmlns:p14="http://schemas.microsoft.com/office/powerpoint/2010/main" val="3942871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42</a:t>
            </a:fld>
            <a:endParaRPr lang="es-MX" dirty="0"/>
          </a:p>
        </p:txBody>
      </p:sp>
    </p:spTree>
    <p:extLst>
      <p:ext uri="{BB962C8B-B14F-4D97-AF65-F5344CB8AC3E}">
        <p14:creationId xmlns:p14="http://schemas.microsoft.com/office/powerpoint/2010/main" val="1241865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MX" dirty="0"/>
          </a:p>
        </p:txBody>
      </p:sp>
      <p:sp>
        <p:nvSpPr>
          <p:cNvPr id="4" name="Slide Number Placeholder 3"/>
          <p:cNvSpPr>
            <a:spLocks noGrp="1"/>
          </p:cNvSpPr>
          <p:nvPr>
            <p:ph type="sldNum" sz="quarter" idx="10"/>
          </p:nvPr>
        </p:nvSpPr>
        <p:spPr/>
        <p:txBody>
          <a:bodyPr/>
          <a:lstStyle/>
          <a:p>
            <a:fld id="{FE215064-51D6-4F78-8166-F2D34815F339}" type="slidenum">
              <a:rPr lang="es-MX" smtClean="0"/>
              <a:pPr/>
              <a:t>45</a:t>
            </a:fld>
            <a:endParaRPr lang="es-MX" dirty="0"/>
          </a:p>
        </p:txBody>
      </p:sp>
    </p:spTree>
    <p:extLst>
      <p:ext uri="{BB962C8B-B14F-4D97-AF65-F5344CB8AC3E}">
        <p14:creationId xmlns:p14="http://schemas.microsoft.com/office/powerpoint/2010/main" val="2663272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11"/>
          </p:nvPr>
        </p:nvSpPr>
        <p:spPr/>
        <p:txBody>
          <a:bodyPr/>
          <a:lstStyle/>
          <a:p>
            <a:pPr>
              <a:defRPr/>
            </a:pPr>
            <a:endParaRPr lang="es-MX" dirty="0"/>
          </a:p>
        </p:txBody>
      </p:sp>
      <p:sp>
        <p:nvSpPr>
          <p:cNvPr id="6" name="Slide Number Placeholder 5"/>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8860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11"/>
          </p:nvPr>
        </p:nvSpPr>
        <p:spPr/>
        <p:txBody>
          <a:bodyPr/>
          <a:lstStyle/>
          <a:p>
            <a:pPr>
              <a:defRPr/>
            </a:pPr>
            <a:endParaRPr lang="es-MX" dirty="0"/>
          </a:p>
        </p:txBody>
      </p:sp>
      <p:sp>
        <p:nvSpPr>
          <p:cNvPr id="6" name="Slide Number Placeholder 5"/>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113132951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11"/>
          </p:nvPr>
        </p:nvSpPr>
        <p:spPr/>
        <p:txBody>
          <a:bodyPr/>
          <a:lstStyle/>
          <a:p>
            <a:pPr>
              <a:defRPr/>
            </a:pPr>
            <a:endParaRPr lang="es-MX" dirty="0"/>
          </a:p>
        </p:txBody>
      </p:sp>
      <p:sp>
        <p:nvSpPr>
          <p:cNvPr id="6" name="Slide Number Placeholder 5"/>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244664063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675"/>
            <a:ext cx="72390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7200" y="1609725"/>
            <a:ext cx="3543300" cy="48466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152900" y="1609725"/>
            <a:ext cx="3543300" cy="48466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10 Marcador de fecha"/>
          <p:cNvSpPr>
            <a:spLocks noGrp="1"/>
          </p:cNvSpPr>
          <p:nvPr>
            <p:ph type="dt" sz="half" idx="10"/>
          </p:nvPr>
        </p:nvSpPr>
        <p:spPr/>
        <p:txBody>
          <a:bodyPr/>
          <a:lstStyle>
            <a:lvl1pPr>
              <a:defRPr/>
            </a:lvl1pPr>
          </a:lstStyle>
          <a:p>
            <a:pPr>
              <a:defRPr/>
            </a:pPr>
            <a:fld id="{AD3D52CE-9BCB-4D83-9A39-BAACF71058A9}" type="datetimeFigureOut">
              <a:rPr lang="es-ES"/>
              <a:pPr>
                <a:defRPr/>
              </a:pPr>
              <a:t>28/09/2018</a:t>
            </a:fld>
            <a:endParaRPr lang="es-ES" dirty="0"/>
          </a:p>
        </p:txBody>
      </p:sp>
      <p:sp>
        <p:nvSpPr>
          <p:cNvPr id="6" name="27 Marcador de pie de página"/>
          <p:cNvSpPr>
            <a:spLocks noGrp="1"/>
          </p:cNvSpPr>
          <p:nvPr>
            <p:ph type="ftr" sz="quarter" idx="11"/>
          </p:nvPr>
        </p:nvSpPr>
        <p:spPr/>
        <p:txBody>
          <a:bodyPr/>
          <a:lstStyle>
            <a:lvl1pPr>
              <a:defRPr/>
            </a:lvl1pPr>
          </a:lstStyle>
          <a:p>
            <a:pPr>
              <a:defRPr/>
            </a:pPr>
            <a:endParaRPr lang="es-ES" dirty="0"/>
          </a:p>
        </p:txBody>
      </p:sp>
      <p:sp>
        <p:nvSpPr>
          <p:cNvPr id="7" name="4 Marcador de número de diapositiva"/>
          <p:cNvSpPr>
            <a:spLocks noGrp="1"/>
          </p:cNvSpPr>
          <p:nvPr>
            <p:ph type="sldNum" sz="quarter" idx="12"/>
          </p:nvPr>
        </p:nvSpPr>
        <p:spPr/>
        <p:txBody>
          <a:bodyPr/>
          <a:lstStyle>
            <a:lvl1pPr>
              <a:defRPr/>
            </a:lvl1pPr>
          </a:lstStyle>
          <a:p>
            <a:pPr>
              <a:defRPr/>
            </a:pPr>
            <a:fld id="{E0F38996-BEBC-4043-B6FE-DAFFDE19B750}" type="slidenum">
              <a:rPr lang="es-ES"/>
              <a:pPr>
                <a:defRPr/>
              </a:pPr>
              <a:t>‹Nº›</a:t>
            </a:fld>
            <a:endParaRPr lang="es-ES" dirty="0"/>
          </a:p>
        </p:txBody>
      </p:sp>
    </p:spTree>
    <p:extLst>
      <p:ext uri="{BB962C8B-B14F-4D97-AF65-F5344CB8AC3E}">
        <p14:creationId xmlns:p14="http://schemas.microsoft.com/office/powerpoint/2010/main" val="116322564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320675"/>
            <a:ext cx="7239000" cy="61356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3" name="10 Marcador de fecha"/>
          <p:cNvSpPr>
            <a:spLocks noGrp="1"/>
          </p:cNvSpPr>
          <p:nvPr>
            <p:ph type="dt" sz="half" idx="10"/>
          </p:nvPr>
        </p:nvSpPr>
        <p:spPr/>
        <p:txBody>
          <a:bodyPr/>
          <a:lstStyle>
            <a:lvl1pPr>
              <a:defRPr/>
            </a:lvl1pPr>
          </a:lstStyle>
          <a:p>
            <a:pPr>
              <a:defRPr/>
            </a:pPr>
            <a:fld id="{F22052F9-57A1-42CF-A18C-171E1E6B4126}" type="datetimeFigureOut">
              <a:rPr lang="es-ES"/>
              <a:pPr>
                <a:defRPr/>
              </a:pPr>
              <a:t>28/09/2018</a:t>
            </a:fld>
            <a:endParaRPr lang="es-ES" dirty="0"/>
          </a:p>
        </p:txBody>
      </p:sp>
      <p:sp>
        <p:nvSpPr>
          <p:cNvPr id="4" name="27 Marcador de pie de página"/>
          <p:cNvSpPr>
            <a:spLocks noGrp="1"/>
          </p:cNvSpPr>
          <p:nvPr>
            <p:ph type="ftr" sz="quarter" idx="11"/>
          </p:nvPr>
        </p:nvSpPr>
        <p:spPr/>
        <p:txBody>
          <a:bodyPr/>
          <a:lstStyle>
            <a:lvl1pPr>
              <a:defRPr/>
            </a:lvl1pPr>
          </a:lstStyle>
          <a:p>
            <a:pPr>
              <a:defRPr/>
            </a:pPr>
            <a:endParaRPr lang="es-ES" dirty="0"/>
          </a:p>
        </p:txBody>
      </p:sp>
      <p:sp>
        <p:nvSpPr>
          <p:cNvPr id="5" name="4 Marcador de número de diapositiva"/>
          <p:cNvSpPr>
            <a:spLocks noGrp="1"/>
          </p:cNvSpPr>
          <p:nvPr>
            <p:ph type="sldNum" sz="quarter" idx="12"/>
          </p:nvPr>
        </p:nvSpPr>
        <p:spPr/>
        <p:txBody>
          <a:bodyPr/>
          <a:lstStyle>
            <a:lvl1pPr>
              <a:defRPr/>
            </a:lvl1pPr>
          </a:lstStyle>
          <a:p>
            <a:pPr>
              <a:defRPr/>
            </a:pPr>
            <a:fld id="{B36B364B-6EBC-4E49-A891-A1EAA3B9C305}" type="slidenum">
              <a:rPr lang="es-ES"/>
              <a:pPr>
                <a:defRPr/>
              </a:pPr>
              <a:t>‹Nº›</a:t>
            </a:fld>
            <a:endParaRPr lang="es-ES" dirty="0"/>
          </a:p>
        </p:txBody>
      </p:sp>
    </p:spTree>
    <p:extLst>
      <p:ext uri="{BB962C8B-B14F-4D97-AF65-F5344CB8AC3E}">
        <p14:creationId xmlns:p14="http://schemas.microsoft.com/office/powerpoint/2010/main" val="225318445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11"/>
          </p:nvPr>
        </p:nvSpPr>
        <p:spPr/>
        <p:txBody>
          <a:bodyPr/>
          <a:lstStyle/>
          <a:p>
            <a:pPr>
              <a:defRPr/>
            </a:pPr>
            <a:endParaRPr lang="es-MX" dirty="0"/>
          </a:p>
        </p:txBody>
      </p:sp>
      <p:sp>
        <p:nvSpPr>
          <p:cNvPr id="6" name="Slide Number Placeholder 5"/>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16372418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11"/>
          </p:nvPr>
        </p:nvSpPr>
        <p:spPr/>
        <p:txBody>
          <a:bodyPr/>
          <a:lstStyle/>
          <a:p>
            <a:pPr>
              <a:defRPr/>
            </a:pPr>
            <a:endParaRPr lang="es-MX" dirty="0"/>
          </a:p>
        </p:txBody>
      </p:sp>
      <p:sp>
        <p:nvSpPr>
          <p:cNvPr id="6" name="Slide Number Placeholder 5"/>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03900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6" name="Footer Placeholder 5"/>
          <p:cNvSpPr>
            <a:spLocks noGrp="1"/>
          </p:cNvSpPr>
          <p:nvPr>
            <p:ph type="ftr" sz="quarter" idx="11"/>
          </p:nvPr>
        </p:nvSpPr>
        <p:spPr/>
        <p:txBody>
          <a:bodyPr/>
          <a:lstStyle/>
          <a:p>
            <a:pPr>
              <a:defRPr/>
            </a:pPr>
            <a:endParaRPr lang="es-MX" dirty="0"/>
          </a:p>
        </p:txBody>
      </p:sp>
      <p:sp>
        <p:nvSpPr>
          <p:cNvPr id="7" name="Slide Number Placeholder 6"/>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36169562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8" name="Footer Placeholder 7"/>
          <p:cNvSpPr>
            <a:spLocks noGrp="1"/>
          </p:cNvSpPr>
          <p:nvPr>
            <p:ph type="ftr" sz="quarter" idx="11"/>
          </p:nvPr>
        </p:nvSpPr>
        <p:spPr/>
        <p:txBody>
          <a:bodyPr/>
          <a:lstStyle/>
          <a:p>
            <a:pPr>
              <a:defRPr/>
            </a:pPr>
            <a:endParaRPr lang="es-MX" dirty="0"/>
          </a:p>
        </p:txBody>
      </p:sp>
      <p:sp>
        <p:nvSpPr>
          <p:cNvPr id="9" name="Slide Number Placeholder 8"/>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16898247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4" name="Footer Placeholder 3"/>
          <p:cNvSpPr>
            <a:spLocks noGrp="1"/>
          </p:cNvSpPr>
          <p:nvPr>
            <p:ph type="ftr" sz="quarter" idx="11"/>
          </p:nvPr>
        </p:nvSpPr>
        <p:spPr/>
        <p:txBody>
          <a:bodyPr/>
          <a:lstStyle/>
          <a:p>
            <a:pPr>
              <a:defRPr/>
            </a:pPr>
            <a:endParaRPr lang="es-MX" dirty="0"/>
          </a:p>
        </p:txBody>
      </p:sp>
      <p:sp>
        <p:nvSpPr>
          <p:cNvPr id="5" name="Slide Number Placeholder 4"/>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1479108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s-MX" dirty="0"/>
          </a:p>
        </p:txBody>
      </p:sp>
      <p:sp>
        <p:nvSpPr>
          <p:cNvPr id="9" name="Slide Number Placeholder 8"/>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3123709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FC4877F2-C85E-439F-B4DF-02CB0046A52E}" type="datetimeFigureOut">
              <a:rPr lang="es-ES" smtClean="0"/>
              <a:pPr>
                <a:defRPr/>
              </a:pPr>
              <a:t>28/09/2018</a:t>
            </a:fld>
            <a:endParaRPr lang="es-MX"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s-MX"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13158919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FC4877F2-C85E-439F-B4DF-02CB0046A52E}" type="datetimeFigureOut">
              <a:rPr lang="es-ES" smtClean="0"/>
              <a:pPr>
                <a:defRPr/>
              </a:pPr>
              <a:t>28/09/2018</a:t>
            </a:fld>
            <a:endParaRPr lang="es-MX" dirty="0"/>
          </a:p>
        </p:txBody>
      </p:sp>
      <p:sp>
        <p:nvSpPr>
          <p:cNvPr id="6" name="Footer Placeholder 5"/>
          <p:cNvSpPr>
            <a:spLocks noGrp="1"/>
          </p:cNvSpPr>
          <p:nvPr>
            <p:ph type="ftr" sz="quarter" idx="11"/>
          </p:nvPr>
        </p:nvSpPr>
        <p:spPr/>
        <p:txBody>
          <a:bodyPr/>
          <a:lstStyle/>
          <a:p>
            <a:pPr>
              <a:defRPr/>
            </a:pPr>
            <a:endParaRPr lang="es-MX" dirty="0"/>
          </a:p>
        </p:txBody>
      </p:sp>
      <p:sp>
        <p:nvSpPr>
          <p:cNvPr id="7" name="Slide Number Placeholder 6"/>
          <p:cNvSpPr>
            <a:spLocks noGrp="1"/>
          </p:cNvSpPr>
          <p:nvPr>
            <p:ph type="sldNum" sz="quarter" idx="12"/>
          </p:nvPr>
        </p:nvSpPr>
        <p:spPr/>
        <p:txBody>
          <a:bodyPr/>
          <a:lstStyle/>
          <a:p>
            <a:pPr>
              <a:defRPr/>
            </a:pPr>
            <a:fld id="{A8F942E5-C5D2-4E36-A034-2ABA39237265}" type="slidenum">
              <a:rPr lang="es-MX" smtClean="0"/>
              <a:pPr>
                <a:defRPr/>
              </a:pPr>
              <a:t>‹Nº›</a:t>
            </a:fld>
            <a:endParaRPr lang="es-MX" dirty="0"/>
          </a:p>
        </p:txBody>
      </p:sp>
    </p:spTree>
    <p:extLst>
      <p:ext uri="{BB962C8B-B14F-4D97-AF65-F5344CB8AC3E}">
        <p14:creationId xmlns:p14="http://schemas.microsoft.com/office/powerpoint/2010/main" val="40069163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FC4877F2-C85E-439F-B4DF-02CB0046A52E}" type="datetimeFigureOut">
              <a:rPr lang="es-ES" smtClean="0"/>
              <a:pPr>
                <a:defRPr/>
              </a:pPr>
              <a:t>28/09/2018</a:t>
            </a:fld>
            <a:endParaRPr lang="es-MX"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s-MX"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A8F942E5-C5D2-4E36-A034-2ABA39237265}" type="slidenum">
              <a:rPr lang="es-MX" smtClean="0"/>
              <a:pPr>
                <a:defRPr/>
              </a:pPr>
              <a:t>‹Nº›</a:t>
            </a:fld>
            <a:endParaRPr lang="es-MX"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6282"/>
      </p:ext>
    </p:extLst>
  </p:cSld>
  <p:clrMap bg1="lt1" tx1="dk1" bg2="lt2" tx2="dk2" accent1="accent1" accent2="accent2" accent3="accent3" accent4="accent4" accent5="accent5" accent6="accent6" hlink="hlink" folHlink="folHlink"/>
  <p:sldLayoutIdLst>
    <p:sldLayoutId id="2147484314" r:id="rId1"/>
    <p:sldLayoutId id="2147484315" r:id="rId2"/>
    <p:sldLayoutId id="2147484316" r:id="rId3"/>
    <p:sldLayoutId id="2147484317" r:id="rId4"/>
    <p:sldLayoutId id="2147484318" r:id="rId5"/>
    <p:sldLayoutId id="2147484319" r:id="rId6"/>
    <p:sldLayoutId id="2147484320" r:id="rId7"/>
    <p:sldLayoutId id="2147484321" r:id="rId8"/>
    <p:sldLayoutId id="2147484322" r:id="rId9"/>
    <p:sldLayoutId id="2147484323" r:id="rId10"/>
    <p:sldLayoutId id="2147484324" r:id="rId11"/>
    <p:sldLayoutId id="2147484325" r:id="rId12"/>
    <p:sldLayoutId id="2147484326" r:id="rId13"/>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iterate type="lt">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iterate type="lt">
                                    <p:tmPct val="10000"/>
                                  </p:iterate>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Manifestacion.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p:cNvSpPr>
          <p:nvPr>
            <p:ph type="title"/>
          </p:nvPr>
        </p:nvSpPr>
        <p:spPr>
          <a:xfrm>
            <a:off x="3445701" y="2618051"/>
            <a:ext cx="5400600" cy="2664296"/>
          </a:xfrm>
        </p:spPr>
        <p:txBody>
          <a:bodyPr>
            <a:normAutofit fontScale="90000"/>
          </a:bodyPr>
          <a:lstStyle/>
          <a:p>
            <a:pPr algn="l"/>
            <a:r>
              <a:rPr lang="es-ES" sz="2700" dirty="0" smtClean="0"/>
              <a:t>UNIVERSIDAD AUTÓNOMA </a:t>
            </a:r>
            <a:r>
              <a:rPr lang="es-ES" sz="2700" dirty="0"/>
              <a:t>DEL ESTADO DE MÉXICO</a:t>
            </a:r>
            <a:r>
              <a:rPr lang="es-ES" sz="2700" dirty="0" smtClean="0"/>
              <a:t>.</a:t>
            </a:r>
            <a:br>
              <a:rPr lang="es-ES" sz="2700" dirty="0" smtClean="0"/>
            </a:br>
            <a:r>
              <a:rPr lang="es-ES" sz="2700" dirty="0" smtClean="0"/>
              <a:t>Centro universitario UAEM Texcoco.</a:t>
            </a:r>
            <a:br>
              <a:rPr lang="es-ES" sz="2700" dirty="0" smtClean="0"/>
            </a:br>
            <a:r>
              <a:rPr lang="es-ES" sz="2700" dirty="0" smtClean="0"/>
              <a:t/>
            </a:r>
            <a:br>
              <a:rPr lang="es-ES" sz="2700" dirty="0" smtClean="0"/>
            </a:br>
            <a:r>
              <a:rPr lang="es-ES" sz="2200" dirty="0" smtClean="0"/>
              <a:t>PRECEPTOS CONSTITUCIONALES APLICABLES AL ESTADO DE MÉXICO Y MUNICIPIOS EN MATERIA TRIBUTARIA</a:t>
            </a:r>
            <a:r>
              <a:rPr lang="es-ES" sz="2700" dirty="0" smtClean="0"/>
              <a:t/>
            </a:r>
            <a:br>
              <a:rPr lang="es-ES" sz="2700" dirty="0" smtClean="0"/>
            </a:br>
            <a:r>
              <a:rPr lang="es-ES" sz="2700" dirty="0" smtClean="0"/>
              <a:t>unidad de aprendizaje: Analizar y Aplicar </a:t>
            </a:r>
            <a:r>
              <a:rPr lang="es-ES" sz="2700" dirty="0" smtClean="0"/>
              <a:t>el concepto de IMPUESTO PREDIAL en el estado de México y Municipios</a:t>
            </a:r>
            <a:r>
              <a:rPr lang="es-ES" sz="2700" dirty="0" smtClean="0"/>
              <a:t/>
            </a:r>
            <a:br>
              <a:rPr lang="es-ES" sz="2700" dirty="0" smtClean="0"/>
            </a:br>
            <a:r>
              <a:rPr lang="es-ES" sz="2700" dirty="0" smtClean="0"/>
              <a:t>Programa de estudios por competencia:</a:t>
            </a:r>
            <a:br>
              <a:rPr lang="es-ES" sz="2700" dirty="0" smtClean="0"/>
            </a:br>
            <a:r>
              <a:rPr lang="es-ES" sz="2700" dirty="0" smtClean="0"/>
              <a:t>CONTRIBUCIONES LOCALES</a:t>
            </a:r>
            <a:br>
              <a:rPr lang="es-ES" sz="2700" dirty="0" smtClean="0"/>
            </a:br>
            <a:r>
              <a:rPr lang="es-ES" sz="2700" dirty="0" smtClean="0"/>
              <a:t>Licenciatura en Contaduría. 7</a:t>
            </a:r>
            <a:r>
              <a:rPr lang="es-ES" sz="2700" dirty="0"/>
              <a:t>m</a:t>
            </a:r>
            <a:r>
              <a:rPr lang="es-ES" sz="2700" dirty="0" smtClean="0"/>
              <a:t>o </a:t>
            </a:r>
            <a:r>
              <a:rPr lang="es-ES" sz="2000" dirty="0" smtClean="0"/>
              <a:t>semestre</a:t>
            </a:r>
            <a:r>
              <a:rPr lang="es-ES" dirty="0" smtClean="0"/>
              <a:t/>
            </a:r>
            <a:br>
              <a:rPr lang="es-ES" dirty="0" smtClean="0"/>
            </a:br>
            <a:endParaRPr lang="es-ES" dirty="0"/>
          </a:p>
        </p:txBody>
      </p:sp>
      <p:sp>
        <p:nvSpPr>
          <p:cNvPr id="35843" name="Rectangle 3"/>
          <p:cNvSpPr>
            <a:spLocks noGrp="1"/>
          </p:cNvSpPr>
          <p:nvPr>
            <p:ph type="body" sz="half" idx="1"/>
          </p:nvPr>
        </p:nvSpPr>
        <p:spPr>
          <a:xfrm>
            <a:off x="3445701" y="4812719"/>
            <a:ext cx="5436096" cy="2019250"/>
          </a:xfrm>
        </p:spPr>
        <p:txBody>
          <a:bodyPr/>
          <a:lstStyle/>
          <a:p>
            <a:r>
              <a:rPr lang="es-ES" dirty="0" smtClean="0"/>
              <a:t>Por: Maestra Carmen Montiel Galicia</a:t>
            </a:r>
          </a:p>
        </p:txBody>
      </p:sp>
      <p:pic>
        <p:nvPicPr>
          <p:cNvPr id="35844" name="Picture 4" descr="CAM70L27"/>
          <p:cNvPicPr>
            <a:picLocks noGrp="1" noChangeAspect="1" noChangeArrowheads="1"/>
          </p:cNvPicPr>
          <p:nvPr>
            <p:ph sz="half" idx="2"/>
          </p:nvPr>
        </p:nvPicPr>
        <p:blipFill>
          <a:blip r:embed="rId3" cstate="print"/>
          <a:stretch>
            <a:fillRect/>
          </a:stretch>
        </p:blipFill>
        <p:spPr>
          <a:xfrm>
            <a:off x="1043608" y="-460896"/>
            <a:ext cx="2497934" cy="3543300"/>
          </a:xfrm>
        </p:spPr>
      </p:pic>
    </p:spTree>
  </p:cSld>
  <p:clrMapOvr>
    <a:masterClrMapping/>
  </p:clrMapOvr>
  <p:transition spd="med">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p:nvPr>
        </p:nvSpPr>
        <p:spPr/>
        <p:txBody>
          <a:bodyPr>
            <a:normAutofit/>
          </a:bodyPr>
          <a:lstStyle/>
          <a:p>
            <a:endParaRPr lang="es-MX" dirty="0" smtClean="0"/>
          </a:p>
          <a:p>
            <a:r>
              <a:rPr lang="es-MX" dirty="0"/>
              <a:t>El Código Financiero del Estado de </a:t>
            </a:r>
            <a:r>
              <a:rPr lang="es-MX" dirty="0" smtClean="0"/>
              <a:t>México y Municipios CFEMYM, es el ordenamiento que rige las Contribuciones Locales en el Estado de México.</a:t>
            </a:r>
            <a:endParaRPr lang="es-MX" dirty="0" smtClean="0"/>
          </a:p>
          <a:p>
            <a:r>
              <a:rPr lang="es-MX" dirty="0" smtClean="0"/>
              <a:t>Tema</a:t>
            </a:r>
            <a:r>
              <a:rPr lang="es-MX" dirty="0"/>
              <a:t>: </a:t>
            </a:r>
            <a:r>
              <a:rPr lang="es-MX" dirty="0"/>
              <a:t>Analizar y Aplicar el concepto de IMPUESTO PREDIAL en el estado de México y </a:t>
            </a:r>
            <a:r>
              <a:rPr lang="es-MX" dirty="0" smtClean="0"/>
              <a:t>Municipios</a:t>
            </a:r>
            <a:endParaRPr lang="es-MX" dirty="0"/>
          </a:p>
          <a:p>
            <a:r>
              <a:rPr lang="es-MX" dirty="0" smtClean="0"/>
              <a:t>Objetivo. </a:t>
            </a:r>
            <a:r>
              <a:rPr lang="es-MX" dirty="0" smtClean="0"/>
              <a:t>A partir de los</a:t>
            </a:r>
            <a:r>
              <a:rPr lang="es-MX" dirty="0" smtClean="0"/>
              <a:t> conocimientos previos en materia tributaria contenidos en los impuestos estatales aplicar la norma en la determinación del impuesto predial.</a:t>
            </a:r>
            <a:endParaRPr lang="es-MX" dirty="0"/>
          </a:p>
          <a:p>
            <a:r>
              <a:rPr lang="es-MX" dirty="0"/>
              <a:t>Competencia: </a:t>
            </a:r>
            <a:r>
              <a:rPr lang="es-MX" dirty="0" smtClean="0"/>
              <a:t>Piensa</a:t>
            </a:r>
            <a:r>
              <a:rPr lang="es-MX" dirty="0" smtClean="0"/>
              <a:t> crítica y reflexivamente.</a:t>
            </a:r>
            <a:endParaRPr lang="es-MX" dirty="0"/>
          </a:p>
          <a:p>
            <a:r>
              <a:rPr lang="es-MX" dirty="0"/>
              <a:t>Actividades: Sesión bibliográfica</a:t>
            </a:r>
          </a:p>
          <a:p>
            <a:r>
              <a:rPr lang="es-MX" dirty="0" smtClean="0"/>
              <a:t>Conocer la historia y fundamento del Impuesto Predial</a:t>
            </a:r>
          </a:p>
          <a:p>
            <a:r>
              <a:rPr lang="es-MX" dirty="0" smtClean="0"/>
              <a:t>Aplicar </a:t>
            </a:r>
            <a:r>
              <a:rPr lang="es-MX" dirty="0"/>
              <a:t>los </a:t>
            </a:r>
            <a:r>
              <a:rPr lang="es-MX" dirty="0" smtClean="0"/>
              <a:t>preceptos del </a:t>
            </a:r>
            <a:r>
              <a:rPr lang="es-MX" dirty="0"/>
              <a:t>Código Financiero </a:t>
            </a:r>
            <a:r>
              <a:rPr lang="es-MX" dirty="0" smtClean="0"/>
              <a:t>CFEMYM respecto al Impuesto Predial. </a:t>
            </a:r>
          </a:p>
          <a:p>
            <a:r>
              <a:rPr lang="es-MX" dirty="0"/>
              <a:t>D</a:t>
            </a:r>
            <a:r>
              <a:rPr lang="es-MX" dirty="0" smtClean="0"/>
              <a:t>eterminación </a:t>
            </a:r>
            <a:r>
              <a:rPr lang="es-MX" dirty="0"/>
              <a:t>de Impuesto Predial en el estado de México.</a:t>
            </a:r>
            <a:endParaRPr lang="es-MX" dirty="0"/>
          </a:p>
        </p:txBody>
      </p:sp>
    </p:spTree>
    <p:extLst>
      <p:ext uri="{BB962C8B-B14F-4D97-AF65-F5344CB8AC3E}">
        <p14:creationId xmlns:p14="http://schemas.microsoft.com/office/powerpoint/2010/main" val="382351027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b="1" dirty="0" smtClean="0"/>
              <a:t>HISTORIA: </a:t>
            </a:r>
            <a:r>
              <a:rPr lang="es-MX" sz="6000" dirty="0" smtClean="0"/>
              <a:t>ATENAS</a:t>
            </a:r>
            <a:endParaRPr lang="es-MX" sz="6000" dirty="0"/>
          </a:p>
        </p:txBody>
      </p:sp>
      <p:sp>
        <p:nvSpPr>
          <p:cNvPr id="3" name="Marcador de contenido 2"/>
          <p:cNvSpPr>
            <a:spLocks noGrp="1"/>
          </p:cNvSpPr>
          <p:nvPr>
            <p:ph idx="1"/>
          </p:nvPr>
        </p:nvSpPr>
        <p:spPr/>
        <p:txBody>
          <a:bodyPr>
            <a:normAutofit/>
          </a:bodyPr>
          <a:lstStyle/>
          <a:p>
            <a:pPr marL="0" indent="0">
              <a:buNone/>
            </a:pPr>
            <a:endParaRPr lang="es-MX" sz="4050" dirty="0"/>
          </a:p>
          <a:p>
            <a:r>
              <a:rPr lang="es-MX" sz="4050" dirty="0"/>
              <a:t>Impuesto s/capital. </a:t>
            </a:r>
            <a:r>
              <a:rPr lang="es-MX" sz="4050" dirty="0"/>
              <a:t>Para equilibrar sus gastos EISPHORA. EISFORA</a:t>
            </a:r>
            <a:endParaRPr lang="es-MX" sz="405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3839902"/>
            <a:ext cx="2497460" cy="2497460"/>
          </a:xfrm>
          <a:prstGeom prst="rect">
            <a:avLst/>
          </a:prstGeom>
        </p:spPr>
      </p:pic>
    </p:spTree>
    <p:extLst>
      <p:ext uri="{BB962C8B-B14F-4D97-AF65-F5344CB8AC3E}">
        <p14:creationId xmlns:p14="http://schemas.microsoft.com/office/powerpoint/2010/main" val="3757961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a:t>EGIPTO</a:t>
            </a:r>
            <a:endParaRPr lang="es-MX" sz="6000" dirty="0"/>
          </a:p>
        </p:txBody>
      </p:sp>
      <p:sp>
        <p:nvSpPr>
          <p:cNvPr id="3" name="Marcador de contenido 2"/>
          <p:cNvSpPr>
            <a:spLocks noGrp="1"/>
          </p:cNvSpPr>
          <p:nvPr>
            <p:ph idx="1"/>
          </p:nvPr>
        </p:nvSpPr>
        <p:spPr/>
        <p:txBody>
          <a:bodyPr>
            <a:normAutofit/>
          </a:bodyPr>
          <a:lstStyle/>
          <a:p>
            <a:r>
              <a:rPr lang="es-MX" sz="4050" dirty="0"/>
              <a:t>Tipo de impuesto que se pagaba por tener inmuebles para el comercio.</a:t>
            </a:r>
            <a:endParaRPr lang="es-MX" sz="405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3857414"/>
            <a:ext cx="1801368" cy="1624584"/>
          </a:xfrm>
          <a:prstGeom prst="rect">
            <a:avLst/>
          </a:prstGeom>
        </p:spPr>
      </p:pic>
    </p:spTree>
    <p:extLst>
      <p:ext uri="{BB962C8B-B14F-4D97-AF65-F5344CB8AC3E}">
        <p14:creationId xmlns:p14="http://schemas.microsoft.com/office/powerpoint/2010/main" val="2161664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b="1" dirty="0" smtClean="0"/>
              <a:t>MÉXICO.</a:t>
            </a:r>
            <a:r>
              <a:rPr lang="es-MX" sz="6000" dirty="0" smtClean="0"/>
              <a:t>1567</a:t>
            </a:r>
            <a:endParaRPr lang="es-MX" sz="6000" dirty="0"/>
          </a:p>
        </p:txBody>
      </p:sp>
      <p:sp>
        <p:nvSpPr>
          <p:cNvPr id="3" name="Marcador de contenido 2"/>
          <p:cNvSpPr>
            <a:spLocks noGrp="1"/>
          </p:cNvSpPr>
          <p:nvPr>
            <p:ph idx="1"/>
          </p:nvPr>
        </p:nvSpPr>
        <p:spPr/>
        <p:txBody>
          <a:bodyPr>
            <a:normAutofit/>
          </a:bodyPr>
          <a:lstStyle/>
          <a:p>
            <a:r>
              <a:rPr lang="es-MX" sz="4050" dirty="0"/>
              <a:t>Se perfeccionó la programación de pueblos indígenas en unidades poblacionales, después denominada </a:t>
            </a:r>
            <a:r>
              <a:rPr lang="es-MX" sz="4050" dirty="0" smtClean="0"/>
              <a:t>fundía </a:t>
            </a:r>
            <a:r>
              <a:rPr lang="es-MX" sz="4050" dirty="0"/>
              <a:t>legal. </a:t>
            </a:r>
            <a:endParaRPr lang="es-MX" sz="405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3833952"/>
            <a:ext cx="2219325" cy="2381250"/>
          </a:xfrm>
          <a:prstGeom prst="rect">
            <a:avLst/>
          </a:prstGeom>
        </p:spPr>
      </p:pic>
    </p:spTree>
    <p:extLst>
      <p:ext uri="{BB962C8B-B14F-4D97-AF65-F5344CB8AC3E}">
        <p14:creationId xmlns:p14="http://schemas.microsoft.com/office/powerpoint/2010/main" val="3697058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6000" dirty="0" smtClean="0"/>
              <a:t/>
            </a:r>
            <a:br>
              <a:rPr lang="es-MX" sz="6000" dirty="0" smtClean="0"/>
            </a:br>
            <a:r>
              <a:rPr lang="es-MX" sz="6000" dirty="0"/>
              <a:t/>
            </a:r>
            <a:br>
              <a:rPr lang="es-MX" sz="6000" dirty="0"/>
            </a:br>
            <a:r>
              <a:rPr lang="es-MX" sz="6000" dirty="0" smtClean="0"/>
              <a:t/>
            </a:r>
            <a:br>
              <a:rPr lang="es-MX" sz="6000" dirty="0" smtClean="0"/>
            </a:br>
            <a:r>
              <a:rPr lang="es-MX" sz="6000" dirty="0" smtClean="0"/>
              <a:t>1838</a:t>
            </a:r>
            <a:endParaRPr lang="es-MX" sz="6000" dirty="0"/>
          </a:p>
        </p:txBody>
      </p:sp>
      <p:sp>
        <p:nvSpPr>
          <p:cNvPr id="3" name="Marcador de contenido 2"/>
          <p:cNvSpPr>
            <a:spLocks noGrp="1"/>
          </p:cNvSpPr>
          <p:nvPr>
            <p:ph idx="1"/>
          </p:nvPr>
        </p:nvSpPr>
        <p:spPr/>
        <p:txBody>
          <a:bodyPr>
            <a:normAutofit lnSpcReduction="10000"/>
          </a:bodyPr>
          <a:lstStyle/>
          <a:p>
            <a:r>
              <a:rPr lang="es-MX" sz="4050" dirty="0"/>
              <a:t>Se creo una contribución sobre fincas rusticas</a:t>
            </a:r>
            <a:r>
              <a:rPr lang="es-MX" sz="4050" dirty="0" smtClean="0"/>
              <a:t>.</a:t>
            </a:r>
          </a:p>
          <a:p>
            <a:endParaRPr lang="es-MX" sz="4050" dirty="0"/>
          </a:p>
          <a:p>
            <a:pPr algn="ctr"/>
            <a:r>
              <a:rPr lang="es-MX" sz="5400" dirty="0" smtClean="0"/>
              <a:t>1843</a:t>
            </a:r>
          </a:p>
          <a:p>
            <a:r>
              <a:rPr lang="es-MX" sz="4050" dirty="0"/>
              <a:t>Reglamentaron a nivel federal y estatal.</a:t>
            </a:r>
          </a:p>
          <a:p>
            <a:endParaRPr lang="es-MX" sz="405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2708920"/>
            <a:ext cx="1608584" cy="1515333"/>
          </a:xfrm>
          <a:prstGeom prst="rect">
            <a:avLst/>
          </a:prstGeom>
        </p:spPr>
      </p:pic>
    </p:spTree>
    <p:extLst>
      <p:ext uri="{BB962C8B-B14F-4D97-AF65-F5344CB8AC3E}">
        <p14:creationId xmlns:p14="http://schemas.microsoft.com/office/powerpoint/2010/main" val="1700608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a:t>1896</a:t>
            </a:r>
            <a:endParaRPr lang="es-MX" sz="6000" dirty="0"/>
          </a:p>
        </p:txBody>
      </p:sp>
      <p:sp>
        <p:nvSpPr>
          <p:cNvPr id="3" name="Marcador de contenido 2"/>
          <p:cNvSpPr>
            <a:spLocks noGrp="1"/>
          </p:cNvSpPr>
          <p:nvPr>
            <p:ph idx="1"/>
          </p:nvPr>
        </p:nvSpPr>
        <p:spPr/>
        <p:txBody>
          <a:bodyPr>
            <a:normAutofit/>
          </a:bodyPr>
          <a:lstStyle/>
          <a:p>
            <a:r>
              <a:rPr lang="es-MX" sz="4050" dirty="0"/>
              <a:t>El primer catastro moderno mexicano buscado en la ley que establece la formación  y castro geométrico y </a:t>
            </a:r>
            <a:r>
              <a:rPr lang="es-MX" sz="4050" dirty="0" smtClean="0"/>
              <a:t>parcelas.</a:t>
            </a:r>
            <a:endParaRPr lang="es-MX" sz="405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501008"/>
            <a:ext cx="2698998" cy="2698998"/>
          </a:xfrm>
          <a:prstGeom prst="rect">
            <a:avLst/>
          </a:prstGeom>
        </p:spPr>
      </p:pic>
    </p:spTree>
    <p:extLst>
      <p:ext uri="{BB962C8B-B14F-4D97-AF65-F5344CB8AC3E}">
        <p14:creationId xmlns:p14="http://schemas.microsoft.com/office/powerpoint/2010/main" val="1618307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a:t>1917</a:t>
            </a:r>
            <a:endParaRPr lang="es-MX" sz="6000" dirty="0"/>
          </a:p>
        </p:txBody>
      </p:sp>
      <p:sp>
        <p:nvSpPr>
          <p:cNvPr id="3" name="Marcador de contenido 2"/>
          <p:cNvSpPr>
            <a:spLocks noGrp="1"/>
          </p:cNvSpPr>
          <p:nvPr>
            <p:ph idx="1"/>
          </p:nvPr>
        </p:nvSpPr>
        <p:spPr/>
        <p:txBody>
          <a:bodyPr>
            <a:normAutofit/>
          </a:bodyPr>
          <a:lstStyle/>
          <a:p>
            <a:r>
              <a:rPr lang="es-MX" sz="4050" dirty="0"/>
              <a:t>La reforma constitucional reconocida al municipio como nivel de gobierno federal y estatal.</a:t>
            </a:r>
            <a:endParaRPr lang="es-MX" sz="405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3501008"/>
            <a:ext cx="4139520" cy="2756920"/>
          </a:xfrm>
          <a:prstGeom prst="rect">
            <a:avLst/>
          </a:prstGeom>
        </p:spPr>
      </p:pic>
    </p:spTree>
    <p:extLst>
      <p:ext uri="{BB962C8B-B14F-4D97-AF65-F5344CB8AC3E}">
        <p14:creationId xmlns:p14="http://schemas.microsoft.com/office/powerpoint/2010/main" val="564214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a:t>1975</a:t>
            </a:r>
            <a:endParaRPr lang="es-MX" sz="6000" dirty="0"/>
          </a:p>
        </p:txBody>
      </p:sp>
      <p:sp>
        <p:nvSpPr>
          <p:cNvPr id="3" name="Marcador de contenido 2"/>
          <p:cNvSpPr>
            <a:spLocks noGrp="1"/>
          </p:cNvSpPr>
          <p:nvPr>
            <p:ph idx="1"/>
          </p:nvPr>
        </p:nvSpPr>
        <p:spPr/>
        <p:txBody>
          <a:bodyPr>
            <a:normAutofit/>
          </a:bodyPr>
          <a:lstStyle/>
          <a:p>
            <a:r>
              <a:rPr lang="es-MX" sz="4050" dirty="0"/>
              <a:t>Cedió la responsabilidad a los municipios de recaudar los impuestos predial.</a:t>
            </a:r>
            <a:endParaRPr lang="es-MX" sz="405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3382874"/>
            <a:ext cx="3751413" cy="2457822"/>
          </a:xfrm>
          <a:prstGeom prst="rect">
            <a:avLst/>
          </a:prstGeom>
        </p:spPr>
      </p:pic>
    </p:spTree>
    <p:extLst>
      <p:ext uri="{BB962C8B-B14F-4D97-AF65-F5344CB8AC3E}">
        <p14:creationId xmlns:p14="http://schemas.microsoft.com/office/powerpoint/2010/main" val="3708761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764704"/>
            <a:ext cx="7543800" cy="1450757"/>
          </a:xfrm>
        </p:spPr>
        <p:txBody>
          <a:bodyPr>
            <a:normAutofit fontScale="90000"/>
          </a:bodyPr>
          <a:lstStyle/>
          <a:p>
            <a:pPr algn="ctr"/>
            <a:r>
              <a:rPr lang="es-ES" b="1" dirty="0" smtClean="0"/>
              <a:t>FUNDAMENTO DEL IMPUESTO PREDIAL:</a:t>
            </a:r>
            <a:br>
              <a:rPr lang="es-ES" b="1" dirty="0" smtClean="0"/>
            </a:br>
            <a:r>
              <a:rPr lang="es-ES" dirty="0" smtClean="0"/>
              <a:t>Artículo </a:t>
            </a:r>
            <a:r>
              <a:rPr lang="es-ES" dirty="0" smtClean="0"/>
              <a:t>107.</a:t>
            </a:r>
            <a:endParaRPr lang="es-ES" dirty="0"/>
          </a:p>
        </p:txBody>
      </p:sp>
      <p:sp>
        <p:nvSpPr>
          <p:cNvPr id="3" name="Marcador de contenido 2"/>
          <p:cNvSpPr>
            <a:spLocks noGrp="1"/>
          </p:cNvSpPr>
          <p:nvPr>
            <p:ph idx="1"/>
          </p:nvPr>
        </p:nvSpPr>
        <p:spPr/>
        <p:txBody>
          <a:bodyPr/>
          <a:lstStyle/>
          <a:p>
            <a:pPr>
              <a:buFont typeface="Wingdings" panose="05000000000000000000" pitchFamily="2" charset="2"/>
              <a:buChar char="Ø"/>
            </a:pPr>
            <a:endParaRPr lang="es-ES" dirty="0" smtClean="0"/>
          </a:p>
          <a:p>
            <a:pPr marL="0" indent="0">
              <a:buNone/>
            </a:pPr>
            <a:endParaRPr lang="es-ES" dirty="0"/>
          </a:p>
          <a:p>
            <a:pPr>
              <a:buFont typeface="Wingdings" panose="05000000000000000000" pitchFamily="2" charset="2"/>
              <a:buChar char="Ø"/>
            </a:pPr>
            <a:r>
              <a:rPr lang="es-ES" dirty="0" smtClean="0"/>
              <a:t>Están </a:t>
            </a:r>
            <a:r>
              <a:rPr lang="es-ES" dirty="0"/>
              <a:t>obligadas al pago del Impuesto Predial las personas físicas y jurídicas colectivas que sean propietarias o poseedoras, según se trate, de inmuebles en el Estado. </a:t>
            </a:r>
            <a:endParaRPr lang="es-ES"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1050" y="3789040"/>
            <a:ext cx="3581900" cy="2520280"/>
          </a:xfrm>
          <a:prstGeom prst="rect">
            <a:avLst/>
          </a:prstGeom>
        </p:spPr>
      </p:pic>
    </p:spTree>
    <p:extLst>
      <p:ext uri="{BB962C8B-B14F-4D97-AF65-F5344CB8AC3E}">
        <p14:creationId xmlns:p14="http://schemas.microsoft.com/office/powerpoint/2010/main" val="1477292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764704"/>
            <a:ext cx="7543800" cy="1450757"/>
          </a:xfrm>
        </p:spPr>
        <p:txBody>
          <a:bodyPr>
            <a:normAutofit fontScale="90000"/>
          </a:bodyPr>
          <a:lstStyle/>
          <a:p>
            <a:pPr algn="ctr"/>
            <a:r>
              <a:rPr lang="es-ES" b="1" dirty="0" smtClean="0"/>
              <a:t>FUNDAMENTO DEL IMPUESTO PREDIAL:</a:t>
            </a:r>
            <a:br>
              <a:rPr lang="es-ES" b="1" dirty="0" smtClean="0"/>
            </a:br>
            <a:r>
              <a:rPr lang="es-ES" dirty="0" smtClean="0"/>
              <a:t>Artículo </a:t>
            </a:r>
            <a:r>
              <a:rPr lang="es-ES" dirty="0" smtClean="0"/>
              <a:t>107.</a:t>
            </a:r>
            <a:endParaRPr lang="es-ES" dirty="0"/>
          </a:p>
        </p:txBody>
      </p:sp>
      <p:sp>
        <p:nvSpPr>
          <p:cNvPr id="3" name="Marcador de contenido 2"/>
          <p:cNvSpPr>
            <a:spLocks noGrp="1"/>
          </p:cNvSpPr>
          <p:nvPr>
            <p:ph idx="1"/>
          </p:nvPr>
        </p:nvSpPr>
        <p:spPr/>
        <p:txBody>
          <a:bodyPr/>
          <a:lstStyle/>
          <a:p>
            <a:pPr>
              <a:buFont typeface="Wingdings" panose="05000000000000000000" pitchFamily="2" charset="2"/>
              <a:buChar char="Ø"/>
            </a:pPr>
            <a:endParaRPr lang="es-ES" dirty="0" smtClean="0"/>
          </a:p>
          <a:p>
            <a:pPr>
              <a:buFont typeface="Wingdings" panose="05000000000000000000" pitchFamily="2" charset="2"/>
              <a:buChar char="Ø"/>
            </a:pPr>
            <a:endParaRPr lang="es-ES" dirty="0"/>
          </a:p>
          <a:p>
            <a:pPr>
              <a:buFont typeface="Wingdings" panose="05000000000000000000" pitchFamily="2" charset="2"/>
              <a:buChar char="Ø"/>
            </a:pPr>
            <a:r>
              <a:rPr lang="es-ES" dirty="0" smtClean="0"/>
              <a:t>Los </a:t>
            </a:r>
            <a:r>
              <a:rPr lang="es-ES" dirty="0"/>
              <a:t>propietarios y poseedores a que se refiere el párrafo anterior, deberán calcular anualmente el impuesto predial a su cargo y manifestarlo, en el mismo formato utilizado para determinar y declarar el valor catastral de sus inmuebles. </a:t>
            </a:r>
            <a:endParaRPr lang="es-ES" dirty="0"/>
          </a:p>
          <a:p>
            <a:pPr>
              <a:buFont typeface="Wingdings" panose="05000000000000000000" pitchFamily="2" charset="2"/>
              <a:buChar char="Ø"/>
            </a:pP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725144"/>
            <a:ext cx="3581900" cy="1481062"/>
          </a:xfrm>
          <a:prstGeom prst="rect">
            <a:avLst/>
          </a:prstGeom>
        </p:spPr>
      </p:pic>
    </p:spTree>
    <p:extLst>
      <p:ext uri="{BB962C8B-B14F-4D97-AF65-F5344CB8AC3E}">
        <p14:creationId xmlns:p14="http://schemas.microsoft.com/office/powerpoint/2010/main" val="2718518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p:cNvSpPr>
          <p:nvPr>
            <p:ph type="title"/>
          </p:nvPr>
        </p:nvSpPr>
        <p:spPr>
          <a:xfrm>
            <a:off x="1245704" y="144218"/>
            <a:ext cx="7239000" cy="1143000"/>
          </a:xfrm>
        </p:spPr>
        <p:txBody>
          <a:bodyPr>
            <a:normAutofit/>
          </a:bodyPr>
          <a:lstStyle/>
          <a:p>
            <a:r>
              <a:rPr lang="es-ES" dirty="0" smtClean="0"/>
              <a:t>PRESENTACIÓN</a:t>
            </a:r>
            <a:endParaRPr lang="es-ES" dirty="0"/>
          </a:p>
        </p:txBody>
      </p:sp>
      <p:sp>
        <p:nvSpPr>
          <p:cNvPr id="35843" name="Rectangle 3"/>
          <p:cNvSpPr>
            <a:spLocks noGrp="1"/>
          </p:cNvSpPr>
          <p:nvPr>
            <p:ph type="body" sz="half" idx="1"/>
          </p:nvPr>
        </p:nvSpPr>
        <p:spPr>
          <a:xfrm>
            <a:off x="971600" y="1124744"/>
            <a:ext cx="7787208" cy="5751714"/>
          </a:xfrm>
        </p:spPr>
        <p:txBody>
          <a:bodyPr>
            <a:normAutofit/>
          </a:bodyPr>
          <a:lstStyle/>
          <a:p>
            <a:pPr marL="0" indent="0">
              <a:buNone/>
            </a:pPr>
            <a:endParaRPr lang="es-ES" sz="2800" dirty="0" smtClean="0">
              <a:latin typeface="Microsoft JhengHei UI" panose="020B0604030504040204" pitchFamily="34" charset="-120"/>
              <a:ea typeface="Microsoft JhengHei UI" panose="020B0604030504040204" pitchFamily="34" charset="-120"/>
            </a:endParaRPr>
          </a:p>
          <a:p>
            <a:pPr marL="0" indent="0">
              <a:buNone/>
            </a:pPr>
            <a:r>
              <a:rPr lang="es-ES" sz="2800" dirty="0" smtClean="0">
                <a:latin typeface="Microsoft JhengHei UI" panose="020B0604030504040204" pitchFamily="34" charset="-120"/>
                <a:ea typeface="Microsoft JhengHei UI" panose="020B0604030504040204" pitchFamily="34" charset="-120"/>
              </a:rPr>
              <a:t>El presente curso esta diseñado en la modalidad de taller (aprender haciendo), dividido en ocho unidades de competencia, que pretenden fomentar en el alumno el análisis e interpretación del Código Financiero del Estado de México y Municipios en sus diferentes capítulos, así como las disposiciones del Código Fiscal de la Federación, mediante la facilitación del profesor.</a:t>
            </a:r>
            <a:endParaRPr lang="es-ES" dirty="0" smtClean="0"/>
          </a:p>
        </p:txBody>
      </p:sp>
    </p:spTree>
    <p:extLst>
      <p:ext uri="{BB962C8B-B14F-4D97-AF65-F5344CB8AC3E}">
        <p14:creationId xmlns:p14="http://schemas.microsoft.com/office/powerpoint/2010/main" val="2257401632"/>
      </p:ext>
    </p:extLst>
  </p:cSld>
  <p:clrMapOvr>
    <a:masterClrMapping/>
  </p:clrMapOvr>
  <p:transition spd="med">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Artículo 108</a:t>
            </a:r>
            <a:r>
              <a:rPr lang="es-ES" dirty="0" smtClean="0"/>
              <a:t>.</a:t>
            </a:r>
            <a:endParaRPr lang="es-ES" dirty="0"/>
          </a:p>
        </p:txBody>
      </p:sp>
      <p:sp>
        <p:nvSpPr>
          <p:cNvPr id="3" name="Marcador de contenido 2"/>
          <p:cNvSpPr>
            <a:spLocks noGrp="1"/>
          </p:cNvSpPr>
          <p:nvPr>
            <p:ph idx="1"/>
          </p:nvPr>
        </p:nvSpPr>
        <p:spPr>
          <a:xfrm>
            <a:off x="822959" y="1737361"/>
            <a:ext cx="7543801" cy="4023360"/>
          </a:xfrm>
        </p:spPr>
        <p:txBody>
          <a:bodyPr/>
          <a:lstStyle/>
          <a:p>
            <a:pPr algn="ctr">
              <a:lnSpc>
                <a:spcPct val="150000"/>
              </a:lnSpc>
            </a:pPr>
            <a:r>
              <a:rPr lang="es-ES" dirty="0" smtClean="0"/>
              <a:t>La </a:t>
            </a:r>
            <a:r>
              <a:rPr lang="es-ES" dirty="0"/>
              <a:t>base del impuesto predial será el valor catastral declarado por los propietarios o poseedores de inmuebles, mediante manifestación que presenten ante la tesorería municipal de la jurisdicción que le corresponda y que esté determinado conforme a las tablas de valores unitarios de suelo y construcciones publicadas en el periódico oficial.</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4005064"/>
            <a:ext cx="3433564" cy="2220371"/>
          </a:xfrm>
          <a:prstGeom prst="rect">
            <a:avLst/>
          </a:prstGeom>
        </p:spPr>
      </p:pic>
    </p:spTree>
    <p:extLst>
      <p:ext uri="{BB962C8B-B14F-4D97-AF65-F5344CB8AC3E}">
        <p14:creationId xmlns:p14="http://schemas.microsoft.com/office/powerpoint/2010/main" val="1691801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xmlns="" id="{03E8C8A2-D2DA-42F8-84AA-AC5AB4251D29}"/>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2701" y="857250"/>
            <a:ext cx="9173370" cy="5142161"/>
            <a:chOff x="-16934" y="0"/>
            <a:chExt cx="12231160" cy="6856214"/>
          </a:xfrm>
        </p:grpSpPr>
        <p:pic>
          <p:nvPicPr>
            <p:cNvPr id="72" name="Picture 71">
              <a:extLst>
                <a:ext uri="{FF2B5EF4-FFF2-40B4-BE49-F238E27FC236}">
                  <a16:creationId xmlns:a16="http://schemas.microsoft.com/office/drawing/2014/main" xmlns="" id="{9A5D1FE1-4883-49B4-AD3E-D0A3F8DCE12C}"/>
                </a:ext>
              </a:extLst>
            </p:cNvPr>
            <p:cNvPicPr>
              <a:picLocks noChangeAspect="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3" name="Rectangle 72">
              <a:extLst>
                <a:ext uri="{FF2B5EF4-FFF2-40B4-BE49-F238E27FC236}">
                  <a16:creationId xmlns:a16="http://schemas.microsoft.com/office/drawing/2014/main" xmlns="" id="{7F829EAE-7CB1-410F-BAF1-55BD6DC2497F}"/>
                </a:ext>
              </a:extLst>
            </p:cNvPr>
            <p:cNvSpPr/>
            <p:nvPr>
              <p:extLst>
                <p:ext uri="{386F3935-93C4-4BCD-93E2-E3B085C9AB24}">
                  <p16:designElem xmlns:p16="http://schemas.microsoft.com/office/powerpoint/2015/main" xmlns=""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74" name="Picture 73">
              <a:extLst>
                <a:ext uri="{FF2B5EF4-FFF2-40B4-BE49-F238E27FC236}">
                  <a16:creationId xmlns:a16="http://schemas.microsoft.com/office/drawing/2014/main" xmlns="" id="{4EA5F8CE-974F-4443-AB3C-4799C332304B}"/>
                </a:ext>
              </a:extLst>
            </p:cNvPr>
            <p:cNvPicPr>
              <a:picLocks noChangeAspect="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75" name="Picture 74">
              <a:extLst>
                <a:ext uri="{FF2B5EF4-FFF2-40B4-BE49-F238E27FC236}">
                  <a16:creationId xmlns:a16="http://schemas.microsoft.com/office/drawing/2014/main" xmlns="" id="{94075D0C-1739-4729-A5C8-5C5707A942F5}"/>
                </a:ext>
              </a:extLst>
            </p:cNvPr>
            <p:cNvPicPr>
              <a:picLocks noChangeAspect="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77" name="Straight Connector 76">
            <a:extLst>
              <a:ext uri="{FF2B5EF4-FFF2-40B4-BE49-F238E27FC236}">
                <a16:creationId xmlns:a16="http://schemas.microsoft.com/office/drawing/2014/main" xmlns="" id="{0DFD28A6-39F3-425F-8050-E5BF1B4523B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019299" y="3498848"/>
            <a:ext cx="5111751"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79" name="Rectangle 78">
            <a:extLst>
              <a:ext uri="{FF2B5EF4-FFF2-40B4-BE49-F238E27FC236}">
                <a16:creationId xmlns:a16="http://schemas.microsoft.com/office/drawing/2014/main" xmlns="" id="{51D58666-E26B-4EAE-AA74-9C74E4BAF3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a:extLst>
              <a:ext uri="{FF2B5EF4-FFF2-40B4-BE49-F238E27FC236}">
                <a16:creationId xmlns:a16="http://schemas.microsoft.com/office/drawing/2014/main" xmlns="" id="{67288C4F-0F6C-4226-B8D2-C0EE4786C567}"/>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57250"/>
            <a:ext cx="9172472" cy="5142161"/>
            <a:chOff x="-15736" y="0"/>
            <a:chExt cx="12229962" cy="6856214"/>
          </a:xfrm>
        </p:grpSpPr>
        <p:pic>
          <p:nvPicPr>
            <p:cNvPr id="82" name="Picture 81">
              <a:extLst>
                <a:ext uri="{FF2B5EF4-FFF2-40B4-BE49-F238E27FC236}">
                  <a16:creationId xmlns:a16="http://schemas.microsoft.com/office/drawing/2014/main" xmlns="" id="{DA0DC220-B0FC-4268-9E45-0705DA269649}"/>
                </a:ext>
              </a:extLst>
            </p:cNvPr>
            <p:cNvPicPr>
              <a:picLocks noChangeAspect="1"/>
            </p:cNvPicPr>
            <p:nvPr>
              <p:extLst>
                <p:ext uri="{386F3935-93C4-4BCD-93E2-E3B085C9AB24}">
                  <p16:designElem xmlns:p16="http://schemas.microsoft.com/office/powerpoint/2015/main" xmlns=""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3" name="Rectangle 82">
              <a:extLst>
                <a:ext uri="{FF2B5EF4-FFF2-40B4-BE49-F238E27FC236}">
                  <a16:creationId xmlns:a16="http://schemas.microsoft.com/office/drawing/2014/main" xmlns="" id="{5D2CA09E-2D13-478A-A98B-3A66ED646825}"/>
                </a:ext>
              </a:extLst>
            </p:cNvPr>
            <p:cNvSpPr/>
            <p:nvPr>
              <p:extLst>
                <p:ext uri="{386F3935-93C4-4BCD-93E2-E3B085C9AB24}">
                  <p16:designElem xmlns:p16="http://schemas.microsoft.com/office/powerpoint/2015/main" xmlns=""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4" name="Picture 83">
              <a:extLst>
                <a:ext uri="{FF2B5EF4-FFF2-40B4-BE49-F238E27FC236}">
                  <a16:creationId xmlns:a16="http://schemas.microsoft.com/office/drawing/2014/main" xmlns="" id="{E14C9FAD-7A39-47B3-9F08-4C4F9DA206D0}"/>
                </a:ext>
              </a:extLst>
            </p:cNvPr>
            <p:cNvPicPr>
              <a:picLocks noChangeAspect="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85" name="Picture 84">
              <a:extLst>
                <a:ext uri="{FF2B5EF4-FFF2-40B4-BE49-F238E27FC236}">
                  <a16:creationId xmlns:a16="http://schemas.microsoft.com/office/drawing/2014/main" xmlns="" id="{FDCB6FF3-6165-4BB2-80C5-7A6D0D25D567}"/>
                </a:ext>
              </a:extLst>
            </p:cNvPr>
            <p:cNvPicPr>
              <a:picLocks noChangeAspect="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7" name="Straight Connector 86">
            <a:extLst>
              <a:ext uri="{FF2B5EF4-FFF2-40B4-BE49-F238E27FC236}">
                <a16:creationId xmlns:a16="http://schemas.microsoft.com/office/drawing/2014/main" xmlns="" id="{EE0488CE-8E24-413E-B105-426B0506EB5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31034" y="3513136"/>
            <a:ext cx="4869180" cy="0"/>
          </a:xfrm>
          <a:prstGeom prst="line">
            <a:avLst/>
          </a:prstGeom>
        </p:spPr>
        <p:style>
          <a:lnRef idx="2">
            <a:schemeClr val="accent1"/>
          </a:lnRef>
          <a:fillRef idx="0">
            <a:schemeClr val="accent1"/>
          </a:fillRef>
          <a:effectRef idx="1">
            <a:schemeClr val="accent1"/>
          </a:effectRef>
          <a:fontRef idx="minor">
            <a:schemeClr val="tx1"/>
          </a:fontRef>
        </p:style>
      </p:cxnSp>
      <p:pic>
        <p:nvPicPr>
          <p:cNvPr id="1026" name="Picture 2" descr="Resultado de imagen para valor del suelo"/>
          <p:cNvPicPr>
            <a:picLocks noChangeAspect="1" noChangeArrowheads="1"/>
          </p:cNvPicPr>
          <p:nvPr/>
        </p:nvPicPr>
        <p:blipFill rotWithShape="1">
          <a:blip r:embed="rId6">
            <a:extLst>
              <a:ext uri="{28A0092B-C50C-407E-A947-70E740481C1C}">
                <a14:useLocalDpi xmlns:a14="http://schemas.microsoft.com/office/drawing/2010/main" val="0"/>
              </a:ext>
            </a:extLst>
          </a:blip>
          <a:srcRect t="4278" r="1" b="1"/>
          <a:stretch/>
        </p:blipFill>
        <p:spPr bwMode="auto">
          <a:xfrm>
            <a:off x="6057899" y="1638300"/>
            <a:ext cx="2294405" cy="3581400"/>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04200" y="1638301"/>
            <a:ext cx="4896014" cy="1758948"/>
          </a:xfrm>
        </p:spPr>
        <p:txBody>
          <a:bodyPr vert="horz" lIns="68580" tIns="34290" rIns="68580" bIns="34290" rtlCol="0" anchor="b">
            <a:normAutofit/>
          </a:bodyPr>
          <a:lstStyle/>
          <a:p>
            <a:r>
              <a:rPr lang="en-US" sz="4050"/>
              <a:t>Valor del suelo</a:t>
            </a:r>
          </a:p>
        </p:txBody>
      </p:sp>
      <p:sp>
        <p:nvSpPr>
          <p:cNvPr id="5" name="CuadroTexto 4"/>
          <p:cNvSpPr txBox="1"/>
          <p:nvPr/>
        </p:nvSpPr>
        <p:spPr>
          <a:xfrm>
            <a:off x="831034" y="3556349"/>
            <a:ext cx="4869180" cy="1477328"/>
          </a:xfrm>
          <a:prstGeom prst="rect">
            <a:avLst/>
          </a:prstGeom>
          <a:noFill/>
        </p:spPr>
        <p:txBody>
          <a:bodyPr wrap="square" rtlCol="0">
            <a:spAutoFit/>
          </a:bodyPr>
          <a:lstStyle/>
          <a:p>
            <a:r>
              <a:rPr lang="es-MX" dirty="0"/>
              <a:t>Según la ubicación de los inmuebles, existen tres tipos de valor del suelo:</a:t>
            </a:r>
          </a:p>
          <a:p>
            <a:pPr marL="214313" indent="-214313">
              <a:buFont typeface="Arial" panose="020B0604020202020204" pitchFamily="34" charset="0"/>
              <a:buChar char="•"/>
            </a:pPr>
            <a:r>
              <a:rPr lang="es-MX" b="1" dirty="0"/>
              <a:t>área del valor.</a:t>
            </a:r>
          </a:p>
          <a:p>
            <a:pPr marL="214313" indent="-214313">
              <a:buFont typeface="Arial" panose="020B0604020202020204" pitchFamily="34" charset="0"/>
              <a:buChar char="•"/>
            </a:pPr>
            <a:r>
              <a:rPr lang="es-MX" b="1" dirty="0"/>
              <a:t>Enclave del valor.</a:t>
            </a:r>
          </a:p>
          <a:p>
            <a:pPr marL="214313" indent="-214313">
              <a:buFont typeface="Arial" panose="020B0604020202020204" pitchFamily="34" charset="0"/>
              <a:buChar char="•"/>
            </a:pPr>
            <a:r>
              <a:rPr lang="es-MX" b="1" dirty="0"/>
              <a:t>Corredor del valor.</a:t>
            </a:r>
          </a:p>
        </p:txBody>
      </p:sp>
    </p:spTree>
    <p:extLst>
      <p:ext uri="{BB962C8B-B14F-4D97-AF65-F5344CB8AC3E}">
        <p14:creationId xmlns:p14="http://schemas.microsoft.com/office/powerpoint/2010/main" val="361038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2" name="Group 70">
            <a:extLst>
              <a:ext uri="{FF2B5EF4-FFF2-40B4-BE49-F238E27FC236}">
                <a16:creationId xmlns:a16="http://schemas.microsoft.com/office/drawing/2014/main" xmlns="" id="{749C117F-F390-437B-ADB0-57E87EFF34F5}"/>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2701" y="857250"/>
            <a:ext cx="9173370" cy="5142161"/>
            <a:chOff x="-16934" y="0"/>
            <a:chExt cx="12231160" cy="6856214"/>
          </a:xfrm>
        </p:grpSpPr>
        <p:pic>
          <p:nvPicPr>
            <p:cNvPr id="72" name="Picture 71">
              <a:extLst>
                <a:ext uri="{FF2B5EF4-FFF2-40B4-BE49-F238E27FC236}">
                  <a16:creationId xmlns:a16="http://schemas.microsoft.com/office/drawing/2014/main" xmlns="" id="{A7EF42F8-2417-49A6-95CE-DE9503B0AA66}"/>
                </a:ext>
              </a:extLst>
            </p:cNvPr>
            <p:cNvPicPr>
              <a:picLocks noChangeAspect="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3" name="Rectangle 72">
              <a:extLst>
                <a:ext uri="{FF2B5EF4-FFF2-40B4-BE49-F238E27FC236}">
                  <a16:creationId xmlns:a16="http://schemas.microsoft.com/office/drawing/2014/main" xmlns="" id="{AC6F623B-2003-4AED-B02F-541A150EC143}"/>
                </a:ext>
              </a:extLst>
            </p:cNvPr>
            <p:cNvSpPr/>
            <p:nvPr>
              <p:extLst>
                <p:ext uri="{386F3935-93C4-4BCD-93E2-E3B085C9AB24}">
                  <p16:designElem xmlns:p16="http://schemas.microsoft.com/office/powerpoint/2015/main" xmlns=""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74" name="Picture 73">
              <a:extLst>
                <a:ext uri="{FF2B5EF4-FFF2-40B4-BE49-F238E27FC236}">
                  <a16:creationId xmlns:a16="http://schemas.microsoft.com/office/drawing/2014/main" xmlns="" id="{CD11837A-4F3D-419F-ACE2-E80B1EA2846F}"/>
                </a:ext>
              </a:extLst>
            </p:cNvPr>
            <p:cNvPicPr>
              <a:picLocks noChangeAspect="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75" name="Picture 74">
              <a:extLst>
                <a:ext uri="{FF2B5EF4-FFF2-40B4-BE49-F238E27FC236}">
                  <a16:creationId xmlns:a16="http://schemas.microsoft.com/office/drawing/2014/main" xmlns="" id="{B9411D1A-7E2C-4A36-BE32-BF7A8E130723}"/>
                </a:ext>
              </a:extLst>
            </p:cNvPr>
            <p:cNvPicPr>
              <a:picLocks noChangeAspect="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2053" name="Straight Connector 76">
            <a:extLst>
              <a:ext uri="{FF2B5EF4-FFF2-40B4-BE49-F238E27FC236}">
                <a16:creationId xmlns:a16="http://schemas.microsoft.com/office/drawing/2014/main" xmlns="" id="{20742BC3-654B-4E41-9A6A-73A42E477639}"/>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019299" y="3498848"/>
            <a:ext cx="5111751"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2054" name="Rectangle 78">
            <a:extLst>
              <a:ext uri="{FF2B5EF4-FFF2-40B4-BE49-F238E27FC236}">
                <a16:creationId xmlns:a16="http://schemas.microsoft.com/office/drawing/2014/main" xmlns="" id="{28FA177F-145C-478A-A7ED-8D021CE76B3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85725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5" name="Group 80">
            <a:extLst>
              <a:ext uri="{FF2B5EF4-FFF2-40B4-BE49-F238E27FC236}">
                <a16:creationId xmlns:a16="http://schemas.microsoft.com/office/drawing/2014/main" xmlns="" id="{1A96A522-1258-462E-AFC5-F5E3F14110E3}"/>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802" y="857250"/>
            <a:ext cx="9172472" cy="5142161"/>
            <a:chOff x="-15736" y="0"/>
            <a:chExt cx="12229962" cy="6856214"/>
          </a:xfrm>
        </p:grpSpPr>
        <p:pic>
          <p:nvPicPr>
            <p:cNvPr id="82" name="Picture 81">
              <a:extLst>
                <a:ext uri="{FF2B5EF4-FFF2-40B4-BE49-F238E27FC236}">
                  <a16:creationId xmlns:a16="http://schemas.microsoft.com/office/drawing/2014/main" xmlns="" id="{ECD43597-59D1-4246-A90D-26FE2B6081B0}"/>
                </a:ext>
              </a:extLst>
            </p:cNvPr>
            <p:cNvPicPr>
              <a:picLocks noChangeAspect="1"/>
            </p:cNvPicPr>
            <p:nvPr>
              <p:extLst>
                <p:ext uri="{386F3935-93C4-4BCD-93E2-E3B085C9AB24}">
                  <p16:designElem xmlns:p16="http://schemas.microsoft.com/office/powerpoint/2015/main" xmlns=""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056" name="Rectangle 82">
              <a:extLst>
                <a:ext uri="{FF2B5EF4-FFF2-40B4-BE49-F238E27FC236}">
                  <a16:creationId xmlns:a16="http://schemas.microsoft.com/office/drawing/2014/main" xmlns="" id="{2ED48CD8-BE7A-4992-8570-58DEE9826AAB}"/>
                </a:ext>
              </a:extLst>
            </p:cNvPr>
            <p:cNvSpPr/>
            <p:nvPr>
              <p:extLst>
                <p:ext uri="{386F3935-93C4-4BCD-93E2-E3B085C9AB24}">
                  <p16:designElem xmlns:p16="http://schemas.microsoft.com/office/powerpoint/2015/main" xmlns=""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4" name="Picture 83">
              <a:extLst>
                <a:ext uri="{FF2B5EF4-FFF2-40B4-BE49-F238E27FC236}">
                  <a16:creationId xmlns:a16="http://schemas.microsoft.com/office/drawing/2014/main" xmlns="" id="{9A68BD7C-72FC-4E92-88BB-3401D485D2B7}"/>
                </a:ext>
              </a:extLst>
            </p:cNvPr>
            <p:cNvPicPr>
              <a:picLocks noChangeAspect="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057" name="Picture 84">
              <a:extLst>
                <a:ext uri="{FF2B5EF4-FFF2-40B4-BE49-F238E27FC236}">
                  <a16:creationId xmlns:a16="http://schemas.microsoft.com/office/drawing/2014/main" xmlns="" id="{C8B73423-E00D-4FC9-9873-0C259A14BC19}"/>
                </a:ext>
              </a:extLst>
            </p:cNvPr>
            <p:cNvPicPr>
              <a:picLocks noChangeAspect="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87" name="Rectangle 86">
            <a:extLst>
              <a:ext uri="{FF2B5EF4-FFF2-40B4-BE49-F238E27FC236}">
                <a16:creationId xmlns:a16="http://schemas.microsoft.com/office/drawing/2014/main" xmlns="" id="{22EEABFB-D1AB-4BFF-84FC-449548E93E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19483" y="1676400"/>
            <a:ext cx="3732371" cy="3386328"/>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Resultado de imagen para valor de la construccion en el valor catastra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9513" y="2138814"/>
            <a:ext cx="3261694" cy="2446270"/>
          </a:xfrm>
          <a:prstGeom prst="rect">
            <a:avLst/>
          </a:prstGeom>
          <a:noFill/>
          <a:extLst>
            <a:ext uri="{909E8E84-426E-40DD-AFC4-6F175D3DCCD1}">
              <a14:hiddenFill xmlns:a14="http://schemas.microsoft.com/office/drawing/2010/main">
                <a:solidFill>
                  <a:srgbClr val="FFFFFF"/>
                </a:solidFill>
              </a14:hiddenFill>
            </a:ext>
          </a:extLst>
        </p:spPr>
      </p:pic>
      <p:cxnSp>
        <p:nvCxnSpPr>
          <p:cNvPr id="89" name="Straight Connector 88">
            <a:extLst>
              <a:ext uri="{FF2B5EF4-FFF2-40B4-BE49-F238E27FC236}">
                <a16:creationId xmlns:a16="http://schemas.microsoft.com/office/drawing/2014/main" xmlns="" id="{4231BC86-8965-4F95-9FD9-76313A7D601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915327" y="3498848"/>
            <a:ext cx="3390479"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p:nvPr>
        </p:nvSpPr>
        <p:spPr>
          <a:xfrm>
            <a:off x="4915327" y="1638301"/>
            <a:ext cx="3403895" cy="1758948"/>
          </a:xfrm>
        </p:spPr>
        <p:txBody>
          <a:bodyPr vert="horz" lIns="68580" tIns="34290" rIns="68580" bIns="34290" rtlCol="0" anchor="b">
            <a:normAutofit/>
          </a:bodyPr>
          <a:lstStyle/>
          <a:p>
            <a:r>
              <a:rPr lang="en-US" sz="4050">
                <a:solidFill>
                  <a:srgbClr val="262626"/>
                </a:solidFill>
              </a:rPr>
              <a:t>Valor de la construcción</a:t>
            </a:r>
          </a:p>
        </p:txBody>
      </p:sp>
      <p:sp>
        <p:nvSpPr>
          <p:cNvPr id="4" name="CuadroTexto 3"/>
          <p:cNvSpPr txBox="1"/>
          <p:nvPr/>
        </p:nvSpPr>
        <p:spPr>
          <a:xfrm>
            <a:off x="5179595" y="3970421"/>
            <a:ext cx="2553703" cy="1477328"/>
          </a:xfrm>
          <a:prstGeom prst="rect">
            <a:avLst/>
          </a:prstGeom>
          <a:noFill/>
        </p:spPr>
        <p:txBody>
          <a:bodyPr wrap="square" rtlCol="0">
            <a:spAutoFit/>
          </a:bodyPr>
          <a:lstStyle/>
          <a:p>
            <a:r>
              <a:rPr lang="es-MX" dirty="0"/>
              <a:t>Se clasifica por el tipo y clase que tenga de acuerdo a la tabla de valores unitarios de construcción.</a:t>
            </a:r>
          </a:p>
        </p:txBody>
      </p:sp>
    </p:spTree>
    <p:extLst>
      <p:ext uri="{BB962C8B-B14F-4D97-AF65-F5344CB8AC3E}">
        <p14:creationId xmlns:p14="http://schemas.microsoft.com/office/powerpoint/2010/main" val="1496490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8001" y="1027848"/>
            <a:ext cx="6447501" cy="550763"/>
          </a:xfrm>
        </p:spPr>
        <p:txBody>
          <a:bodyPr>
            <a:normAutofit fontScale="90000"/>
          </a:bodyPr>
          <a:lstStyle/>
          <a:p>
            <a:pPr algn="ctr"/>
            <a:r>
              <a:rPr lang="es-ES" dirty="0" smtClean="0"/>
              <a:t>Artículo </a:t>
            </a:r>
            <a:r>
              <a:rPr lang="es-ES" dirty="0"/>
              <a:t>109</a:t>
            </a:r>
            <a:r>
              <a:rPr lang="es-ES" dirty="0" smtClean="0"/>
              <a:t>.</a:t>
            </a:r>
            <a:endParaRPr lang="es-ES" dirty="0"/>
          </a:p>
        </p:txBody>
      </p:sp>
      <p:sp>
        <p:nvSpPr>
          <p:cNvPr id="3" name="Marcador de contenido 2"/>
          <p:cNvSpPr>
            <a:spLocks noGrp="1"/>
          </p:cNvSpPr>
          <p:nvPr>
            <p:ph idx="1"/>
          </p:nvPr>
        </p:nvSpPr>
        <p:spPr>
          <a:xfrm>
            <a:off x="508001" y="1575696"/>
            <a:ext cx="6298820" cy="561032"/>
          </a:xfrm>
        </p:spPr>
        <p:txBody>
          <a:bodyPr>
            <a:normAutofit fontScale="92500" lnSpcReduction="20000"/>
          </a:bodyPr>
          <a:lstStyle/>
          <a:p>
            <a:r>
              <a:rPr lang="es-ES" dirty="0" smtClean="0"/>
              <a:t>El </a:t>
            </a:r>
            <a:r>
              <a:rPr lang="es-ES" dirty="0"/>
              <a:t>impuesto a pagar será la cantidad que resulte de aplicar al valor catastral la siguiente:</a:t>
            </a:r>
          </a:p>
          <a:p>
            <a:endParaRPr lang="es-ES" dirty="0"/>
          </a:p>
        </p:txBody>
      </p:sp>
      <p:pic>
        <p:nvPicPr>
          <p:cNvPr id="4" name="Imagen 3"/>
          <p:cNvPicPr>
            <a:picLocks noChangeAspect="1"/>
          </p:cNvPicPr>
          <p:nvPr/>
        </p:nvPicPr>
        <p:blipFill>
          <a:blip r:embed="rId2"/>
          <a:stretch>
            <a:fillRect/>
          </a:stretch>
        </p:blipFill>
        <p:spPr>
          <a:xfrm>
            <a:off x="616701" y="2265528"/>
            <a:ext cx="6550819" cy="3028950"/>
          </a:xfrm>
          <a:prstGeom prst="rect">
            <a:avLst/>
          </a:prstGeom>
        </p:spPr>
      </p:pic>
    </p:spTree>
    <p:extLst>
      <p:ext uri="{BB962C8B-B14F-4D97-AF65-F5344CB8AC3E}">
        <p14:creationId xmlns:p14="http://schemas.microsoft.com/office/powerpoint/2010/main" val="1948758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DETERMINACIÓN DEL IMPUESTO PREDIAL</a:t>
            </a:r>
            <a:endParaRPr lang="es-ES" b="1" dirty="0"/>
          </a:p>
        </p:txBody>
      </p:sp>
      <p:sp>
        <p:nvSpPr>
          <p:cNvPr id="3" name="Marcador de contenido 2"/>
          <p:cNvSpPr>
            <a:spLocks noGrp="1"/>
          </p:cNvSpPr>
          <p:nvPr>
            <p:ph idx="1"/>
          </p:nvPr>
        </p:nvSpPr>
        <p:spPr/>
        <p:txBody>
          <a:bodyPr/>
          <a:lstStyle/>
          <a:p>
            <a:r>
              <a:rPr lang="es-ES" dirty="0"/>
              <a:t>El monto anual del impuesto a pagar, será el resultado de sumar a la cuota fija que corresponda de la tarifa, el resultado de multiplicar el factor aplicable previsto para cada rango, por la diferencia que exista entre el valor catastral del inmueble de que se trate y el valor catastral que se indica en el límite inferior del rango relativo.</a:t>
            </a:r>
          </a:p>
        </p:txBody>
      </p:sp>
    </p:spTree>
    <p:extLst>
      <p:ext uri="{BB962C8B-B14F-4D97-AF65-F5344CB8AC3E}">
        <p14:creationId xmlns:p14="http://schemas.microsoft.com/office/powerpoint/2010/main" val="32852257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Artículo </a:t>
            </a:r>
            <a:r>
              <a:rPr lang="es-ES" dirty="0"/>
              <a:t>112</a:t>
            </a:r>
            <a:r>
              <a:rPr lang="es-ES" dirty="0" smtClean="0"/>
              <a:t>.</a:t>
            </a:r>
            <a:endParaRPr lang="es-ES" dirty="0"/>
          </a:p>
        </p:txBody>
      </p:sp>
      <p:sp>
        <p:nvSpPr>
          <p:cNvPr id="3" name="Marcador de contenido 2"/>
          <p:cNvSpPr>
            <a:spLocks noGrp="1"/>
          </p:cNvSpPr>
          <p:nvPr>
            <p:ph idx="1"/>
          </p:nvPr>
        </p:nvSpPr>
        <p:spPr>
          <a:xfrm>
            <a:off x="508001" y="1778475"/>
            <a:ext cx="6447501" cy="3609797"/>
          </a:xfrm>
        </p:spPr>
        <p:txBody>
          <a:bodyPr>
            <a:normAutofit/>
          </a:bodyPr>
          <a:lstStyle/>
          <a:p>
            <a:r>
              <a:rPr lang="es-ES" dirty="0" smtClean="0"/>
              <a:t>El </a:t>
            </a:r>
            <a:r>
              <a:rPr lang="es-ES" dirty="0"/>
              <a:t>pago del impuesto se efectuará en una sola exhibición durante los meses de enero, febrero y marzo, cuando su importe sea hasta de seis días de salario mínimo general del área geográfica que corresponda a la ubicación del inmueble. </a:t>
            </a:r>
            <a:endParaRPr lang="es-ES" dirty="0" smtClean="0"/>
          </a:p>
          <a:p>
            <a:r>
              <a:rPr lang="es-ES" dirty="0" smtClean="0"/>
              <a:t>63.07 * 6 = $378.42</a:t>
            </a:r>
          </a:p>
          <a:p>
            <a:r>
              <a:rPr lang="es-ES" dirty="0" smtClean="0"/>
              <a:t>Cuando </a:t>
            </a:r>
            <a:r>
              <a:rPr lang="es-ES" dirty="0"/>
              <a:t>el importe sea mayor de seis y hasta nueve días de salario mínimo, el pago se hará en dos exhibiciones que se enterarán durante los meses de enero y julio. </a:t>
            </a:r>
            <a:endParaRPr lang="es-ES" dirty="0" smtClean="0"/>
          </a:p>
          <a:p>
            <a:r>
              <a:rPr lang="es-ES" dirty="0" smtClean="0"/>
              <a:t>63.07 * 9 = $567.63/2=$</a:t>
            </a:r>
            <a:r>
              <a:rPr lang="es-ES" dirty="0" smtClean="0"/>
              <a:t>283.82p/bimestral</a:t>
            </a:r>
            <a:endParaRPr lang="es-ES" dirty="0" smtClean="0"/>
          </a:p>
        </p:txBody>
      </p:sp>
    </p:spTree>
    <p:extLst>
      <p:ext uri="{BB962C8B-B14F-4D97-AF65-F5344CB8AC3E}">
        <p14:creationId xmlns:p14="http://schemas.microsoft.com/office/powerpoint/2010/main" val="26872667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Artículo </a:t>
            </a:r>
            <a:r>
              <a:rPr lang="es-ES" dirty="0"/>
              <a:t>112</a:t>
            </a:r>
            <a:r>
              <a:rPr lang="es-ES" dirty="0" smtClean="0"/>
              <a:t>.</a:t>
            </a:r>
            <a:endParaRPr lang="es-ES" dirty="0"/>
          </a:p>
        </p:txBody>
      </p:sp>
      <p:sp>
        <p:nvSpPr>
          <p:cNvPr id="3" name="Marcador de contenido 2"/>
          <p:cNvSpPr>
            <a:spLocks noGrp="1"/>
          </p:cNvSpPr>
          <p:nvPr>
            <p:ph idx="1"/>
          </p:nvPr>
        </p:nvSpPr>
        <p:spPr>
          <a:xfrm>
            <a:off x="508001" y="1778475"/>
            <a:ext cx="6447501" cy="3609797"/>
          </a:xfrm>
        </p:spPr>
        <p:txBody>
          <a:bodyPr>
            <a:normAutofit/>
          </a:bodyPr>
          <a:lstStyle/>
          <a:p>
            <a:r>
              <a:rPr lang="es-ES" dirty="0" smtClean="0"/>
              <a:t>Cuando </a:t>
            </a:r>
            <a:r>
              <a:rPr lang="es-ES" dirty="0"/>
              <a:t>exceda de nueve días de salario mínimo general, el pago se dividirá en seis partes iguales que se cubrirán bimestralmente en los meses de enero, marzo, mayo, julio, septiembre y noviembre. </a:t>
            </a:r>
            <a:endParaRPr lang="es-ES" dirty="0" smtClean="0"/>
          </a:p>
          <a:p>
            <a:r>
              <a:rPr lang="es-ES" dirty="0" smtClean="0"/>
              <a:t>63.07 * 12 </a:t>
            </a:r>
            <a:r>
              <a:rPr lang="es-ES" dirty="0" smtClean="0"/>
              <a:t>= </a:t>
            </a:r>
            <a:r>
              <a:rPr lang="es-ES" dirty="0" smtClean="0"/>
              <a:t>$756.84/6= $</a:t>
            </a:r>
            <a:r>
              <a:rPr lang="es-ES" dirty="0" smtClean="0"/>
              <a:t>126.14 </a:t>
            </a:r>
            <a:r>
              <a:rPr lang="es-ES" dirty="0" smtClean="0"/>
              <a:t>p/ </a:t>
            </a:r>
            <a:r>
              <a:rPr lang="es-ES" dirty="0" smtClean="0"/>
              <a:t>bimestral.</a:t>
            </a:r>
          </a:p>
          <a:p>
            <a:endParaRPr lang="es-ES" dirty="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1385" y="4221088"/>
            <a:ext cx="1095375" cy="1066800"/>
          </a:xfrm>
          <a:prstGeom prst="rect">
            <a:avLst/>
          </a:prstGeom>
        </p:spPr>
      </p:pic>
    </p:spTree>
    <p:extLst>
      <p:ext uri="{BB962C8B-B14F-4D97-AF65-F5344CB8AC3E}">
        <p14:creationId xmlns:p14="http://schemas.microsoft.com/office/powerpoint/2010/main" val="2030825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0337" y="1669381"/>
            <a:ext cx="7200897" cy="3663617"/>
          </a:xfrm>
        </p:spPr>
        <p:txBody>
          <a:bodyPr>
            <a:normAutofit fontScale="85000" lnSpcReduction="20000"/>
          </a:bodyPr>
          <a:lstStyle/>
          <a:p>
            <a:pPr marL="0" indent="0">
              <a:buNone/>
            </a:pPr>
            <a:r>
              <a:rPr lang="es-MX" dirty="0"/>
              <a:t>Valor del suelo                        $ 1,802,412</a:t>
            </a:r>
          </a:p>
          <a:p>
            <a:pPr marL="0" indent="0">
              <a:buNone/>
            </a:pPr>
            <a:r>
              <a:rPr lang="es-MX" dirty="0"/>
              <a:t>Valor de la construcción +      $ 1,253,346.36</a:t>
            </a:r>
          </a:p>
          <a:p>
            <a:pPr marL="0" indent="0">
              <a:buNone/>
            </a:pPr>
            <a:r>
              <a:rPr lang="es-MX" dirty="0"/>
              <a:t>Valor catastral del inmueble = $ </a:t>
            </a:r>
            <a:r>
              <a:rPr lang="es-MX" b="1" dirty="0"/>
              <a:t>3,055,758.36</a:t>
            </a:r>
          </a:p>
          <a:p>
            <a:pPr marL="0" indent="0">
              <a:buNone/>
            </a:pPr>
            <a:endParaRPr lang="es-MX" dirty="0"/>
          </a:p>
          <a:p>
            <a:pPr marL="0" indent="0">
              <a:buNone/>
            </a:pPr>
            <a:r>
              <a:rPr lang="es-MX" dirty="0"/>
              <a:t>Menos “limite inferior del valor catastral del inmueble” - $ 2,929,335.39</a:t>
            </a:r>
          </a:p>
          <a:p>
            <a:pPr marL="0" indent="0">
              <a:buNone/>
            </a:pPr>
            <a:r>
              <a:rPr lang="es-MX" dirty="0"/>
              <a:t>Del rango que le corresponda.                                      = </a:t>
            </a:r>
            <a:r>
              <a:rPr lang="es-MX" b="1" dirty="0"/>
              <a:t>$ 126,422.97</a:t>
            </a:r>
          </a:p>
          <a:p>
            <a:pPr marL="0" indent="0">
              <a:buNone/>
            </a:pPr>
            <a:r>
              <a:rPr lang="es-MX" dirty="0"/>
              <a:t>El resultado se multiplica por el “porcentaje para          * $ 0.18486%</a:t>
            </a:r>
          </a:p>
          <a:p>
            <a:pPr marL="0" indent="0">
              <a:buNone/>
            </a:pPr>
            <a:r>
              <a:rPr lang="es-MX" dirty="0"/>
              <a:t>Aplicarse sobre el excedente del limite inferior”             </a:t>
            </a:r>
            <a:r>
              <a:rPr lang="es-MX" b="1" dirty="0"/>
              <a:t>= $ 233.71</a:t>
            </a:r>
          </a:p>
          <a:p>
            <a:pPr marL="0" indent="0">
              <a:buNone/>
            </a:pPr>
            <a:r>
              <a:rPr lang="es-MX" dirty="0"/>
              <a:t>Al resultado se le suma la “cuota fija”                            + $ 4,064.38</a:t>
            </a:r>
          </a:p>
          <a:p>
            <a:pPr marL="0" indent="0">
              <a:buNone/>
            </a:pPr>
            <a:r>
              <a:rPr lang="es-MX" dirty="0"/>
              <a:t>Impuesto predial                                                            </a:t>
            </a:r>
            <a:r>
              <a:rPr lang="es-MX" b="1" dirty="0"/>
              <a:t>= $ 4,298.09	</a:t>
            </a:r>
          </a:p>
        </p:txBody>
      </p:sp>
      <p:sp>
        <p:nvSpPr>
          <p:cNvPr id="2" name="CuadroTexto 1"/>
          <p:cNvSpPr txBox="1"/>
          <p:nvPr/>
        </p:nvSpPr>
        <p:spPr>
          <a:xfrm>
            <a:off x="1452813" y="1320194"/>
            <a:ext cx="4186990" cy="369332"/>
          </a:xfrm>
          <a:prstGeom prst="rect">
            <a:avLst/>
          </a:prstGeom>
          <a:noFill/>
        </p:spPr>
        <p:txBody>
          <a:bodyPr wrap="square" rtlCol="0">
            <a:spAutoFit/>
          </a:bodyPr>
          <a:lstStyle/>
          <a:p>
            <a:pPr algn="ctr"/>
            <a:r>
              <a:rPr lang="es-MX" b="1" dirty="0"/>
              <a:t>EJEMPLO</a:t>
            </a:r>
          </a:p>
        </p:txBody>
      </p:sp>
    </p:spTree>
    <p:extLst>
      <p:ext uri="{BB962C8B-B14F-4D97-AF65-F5344CB8AC3E}">
        <p14:creationId xmlns:p14="http://schemas.microsoft.com/office/powerpoint/2010/main" val="2096525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95226" y="2689058"/>
            <a:ext cx="6629788" cy="2770271"/>
          </a:xfrm>
          <a:prstGeom prst="rect">
            <a:avLst/>
          </a:prstGeom>
        </p:spPr>
      </p:pic>
      <p:sp>
        <p:nvSpPr>
          <p:cNvPr id="2" name="CuadroTexto 1"/>
          <p:cNvSpPr txBox="1"/>
          <p:nvPr/>
        </p:nvSpPr>
        <p:spPr>
          <a:xfrm>
            <a:off x="1371600" y="1660359"/>
            <a:ext cx="4331369" cy="830997"/>
          </a:xfrm>
          <a:prstGeom prst="rect">
            <a:avLst/>
          </a:prstGeom>
          <a:noFill/>
        </p:spPr>
        <p:txBody>
          <a:bodyPr wrap="square" rtlCol="0">
            <a:spAutoFit/>
          </a:bodyPr>
          <a:lstStyle/>
          <a:p>
            <a:r>
              <a:rPr lang="es-MX" sz="2400" dirty="0"/>
              <a:t>PAGINA DEL GOBIERNO DEL ESTADO DE MEXICO</a:t>
            </a:r>
          </a:p>
        </p:txBody>
      </p:sp>
    </p:spTree>
    <p:extLst>
      <p:ext uri="{BB962C8B-B14F-4D97-AF65-F5344CB8AC3E}">
        <p14:creationId xmlns:p14="http://schemas.microsoft.com/office/powerpoint/2010/main" val="73531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10165" y="1133782"/>
            <a:ext cx="8804787" cy="4688732"/>
          </a:xfrm>
          <a:prstGeom prst="rect">
            <a:avLst/>
          </a:prstGeom>
        </p:spPr>
      </p:pic>
    </p:spTree>
    <p:extLst>
      <p:ext uri="{BB962C8B-B14F-4D97-AF65-F5344CB8AC3E}">
        <p14:creationId xmlns:p14="http://schemas.microsoft.com/office/powerpoint/2010/main" val="1543102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rot="20464554">
            <a:off x="4572000" y="2516188"/>
            <a:ext cx="4572000" cy="2616200"/>
          </a:xfrm>
        </p:spPr>
        <p:txBody>
          <a:bodyPr>
            <a:noAutofit/>
          </a:bodyPr>
          <a:lstStyle/>
          <a:p>
            <a:pPr algn="r" fontAlgn="auto">
              <a:spcAft>
                <a:spcPts val="0"/>
              </a:spcAft>
              <a:defRPr/>
            </a:pPr>
            <a:r>
              <a:rPr lang="es-ES" sz="420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PROPÓSITO:</a:t>
            </a:r>
            <a:br>
              <a:rPr lang="es-ES" sz="420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br>
            <a:r>
              <a:rPr lang="es-ES" sz="420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Analizar,</a:t>
            </a:r>
            <a:r>
              <a:rPr lang="es-ES" sz="420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 </a:t>
            </a:r>
            <a:r>
              <a:rPr lang="es-ES" sz="420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aplicar, determinar y vislumbrar la trascendencia de las Contribuciones Locales.</a:t>
            </a:r>
            <a:endParaRPr lang="es-ES" sz="420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ndParaRPr>
          </a:p>
        </p:txBody>
      </p:sp>
      <p:sp>
        <p:nvSpPr>
          <p:cNvPr id="36867" name="2 Subtítulo"/>
          <p:cNvSpPr>
            <a:spLocks noGrp="1"/>
          </p:cNvSpPr>
          <p:nvPr>
            <p:ph type="subTitle" idx="4294967295"/>
          </p:nvPr>
        </p:nvSpPr>
        <p:spPr>
          <a:xfrm>
            <a:off x="4029075" y="3540125"/>
            <a:ext cx="5114925" cy="1101725"/>
          </a:xfrm>
        </p:spPr>
        <p:txBody>
          <a:bodyPr lIns="45720" tIns="0" rIns="45720" bIns="0"/>
          <a:lstStyle/>
          <a:p>
            <a:pPr marL="0" indent="0" algn="r">
              <a:buFont typeface="Wingdings 2" pitchFamily="18" charset="2"/>
              <a:buNone/>
            </a:pPr>
            <a:endParaRPr lang="es-ES" sz="2200" dirty="0" smtClean="0">
              <a:solidFill>
                <a:srgbClr val="FFFFFF"/>
              </a:solidFill>
            </a:endParaRPr>
          </a:p>
          <a:p>
            <a:pPr marL="0" indent="0" algn="r">
              <a:buFont typeface="Wingdings 2" pitchFamily="18" charset="2"/>
              <a:buNone/>
            </a:pPr>
            <a:endParaRPr lang="es-ES" sz="2200" dirty="0" smtClean="0">
              <a:solidFill>
                <a:srgbClr val="FFFFFF"/>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421" y="1628799"/>
            <a:ext cx="2834343" cy="2834343"/>
          </a:xfrm>
          <a:prstGeom prst="rect">
            <a:avLst/>
          </a:prstGeom>
        </p:spPr>
      </p:pic>
    </p:spTree>
  </p:cSld>
  <p:clrMapOvr>
    <a:masterClrMapping/>
  </p:clrMapOvr>
  <p:transition spd="med">
    <p:blinds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2287" y="1111660"/>
            <a:ext cx="8683113" cy="4633425"/>
          </a:xfrm>
          <a:prstGeom prst="rect">
            <a:avLst/>
          </a:prstGeom>
        </p:spPr>
      </p:pic>
    </p:spTree>
    <p:extLst>
      <p:ext uri="{BB962C8B-B14F-4D97-AF65-F5344CB8AC3E}">
        <p14:creationId xmlns:p14="http://schemas.microsoft.com/office/powerpoint/2010/main" val="2410711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PREDIAL TEXCOCO</a:t>
            </a:r>
            <a:endParaRPr lang="es-ES" dirty="0"/>
          </a:p>
        </p:txBody>
      </p:sp>
      <p:pic>
        <p:nvPicPr>
          <p:cNvPr id="4" name="Marcador de contenido 3"/>
          <p:cNvPicPr>
            <a:picLocks noGrp="1"/>
          </p:cNvPicPr>
          <p:nvPr>
            <p:ph idx="1"/>
          </p:nvPr>
        </p:nvPicPr>
        <p:blipFill>
          <a:blip r:embed="rId2"/>
          <a:stretch>
            <a:fillRect/>
          </a:stretch>
        </p:blipFill>
        <p:spPr>
          <a:xfrm>
            <a:off x="712718" y="2280962"/>
            <a:ext cx="6800375" cy="3528408"/>
          </a:xfrm>
          <a:prstGeom prst="rect">
            <a:avLst/>
          </a:prstGeom>
        </p:spPr>
      </p:pic>
      <p:cxnSp>
        <p:nvCxnSpPr>
          <p:cNvPr id="6" name="Conector recto de flecha 5"/>
          <p:cNvCxnSpPr/>
          <p:nvPr/>
        </p:nvCxnSpPr>
        <p:spPr>
          <a:xfrm flipH="1">
            <a:off x="3254992" y="1924778"/>
            <a:ext cx="2664002" cy="712368"/>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3370276" y="1684314"/>
            <a:ext cx="5295710" cy="646331"/>
          </a:xfrm>
          <a:prstGeom prst="rect">
            <a:avLst/>
          </a:prstGeom>
          <a:noFill/>
        </p:spPr>
        <p:txBody>
          <a:bodyPr wrap="square" rtlCol="0">
            <a:spAutoFit/>
          </a:bodyPr>
          <a:lstStyle/>
          <a:p>
            <a:r>
              <a:rPr lang="es-ES" u="sng" dirty="0" smtClean="0">
                <a:solidFill>
                  <a:srgbClr val="00B0F0"/>
                </a:solidFill>
              </a:rPr>
              <a:t>INGRESA A LA PAGINA www.texcocoayuntamientodigital.gob.mx</a:t>
            </a:r>
            <a:endParaRPr lang="es-ES" u="sng" dirty="0">
              <a:solidFill>
                <a:srgbClr val="00B0F0"/>
              </a:solidFill>
            </a:endParaRPr>
          </a:p>
        </p:txBody>
      </p:sp>
      <p:cxnSp>
        <p:nvCxnSpPr>
          <p:cNvPr id="15" name="Conector recto de flecha 14"/>
          <p:cNvCxnSpPr/>
          <p:nvPr/>
        </p:nvCxnSpPr>
        <p:spPr>
          <a:xfrm flipH="1">
            <a:off x="4032913" y="2280961"/>
            <a:ext cx="2497541" cy="596648"/>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6156176" y="5373216"/>
            <a:ext cx="2350484" cy="646331"/>
          </a:xfrm>
          <a:prstGeom prst="rect">
            <a:avLst/>
          </a:prstGeom>
          <a:noFill/>
        </p:spPr>
        <p:txBody>
          <a:bodyPr wrap="square" rtlCol="0">
            <a:spAutoFit/>
          </a:bodyPr>
          <a:lstStyle/>
          <a:p>
            <a:pPr algn="ctr"/>
            <a:r>
              <a:rPr lang="es-ES" u="sng" dirty="0" smtClean="0">
                <a:solidFill>
                  <a:srgbClr val="00B0F0"/>
                </a:solidFill>
              </a:rPr>
              <a:t>TRAMITES Y SERVICIOS</a:t>
            </a:r>
            <a:endParaRPr lang="es-ES" u="sng" dirty="0">
              <a:solidFill>
                <a:srgbClr val="00B0F0"/>
              </a:solidFill>
            </a:endParaRPr>
          </a:p>
        </p:txBody>
      </p:sp>
    </p:spTree>
    <p:extLst>
      <p:ext uri="{BB962C8B-B14F-4D97-AF65-F5344CB8AC3E}">
        <p14:creationId xmlns:p14="http://schemas.microsoft.com/office/powerpoint/2010/main" val="37214756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p:cNvPicPr>
          <p:nvPr>
            <p:ph idx="1"/>
          </p:nvPr>
        </p:nvPicPr>
        <p:blipFill>
          <a:blip r:embed="rId2"/>
          <a:stretch>
            <a:fillRect/>
          </a:stretch>
        </p:blipFill>
        <p:spPr>
          <a:xfrm>
            <a:off x="508397" y="1535638"/>
            <a:ext cx="6564555" cy="3624799"/>
          </a:xfrm>
          <a:prstGeom prst="rect">
            <a:avLst/>
          </a:prstGeom>
        </p:spPr>
      </p:pic>
      <p:cxnSp>
        <p:nvCxnSpPr>
          <p:cNvPr id="8" name="Conector recto de flecha 7"/>
          <p:cNvCxnSpPr/>
          <p:nvPr/>
        </p:nvCxnSpPr>
        <p:spPr>
          <a:xfrm flipV="1">
            <a:off x="2173415" y="4787805"/>
            <a:ext cx="1542188" cy="669471"/>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508397" y="5524784"/>
            <a:ext cx="4507155" cy="369332"/>
          </a:xfrm>
          <a:prstGeom prst="rect">
            <a:avLst/>
          </a:prstGeom>
          <a:noFill/>
        </p:spPr>
        <p:txBody>
          <a:bodyPr wrap="square" rtlCol="0">
            <a:spAutoFit/>
          </a:bodyPr>
          <a:lstStyle/>
          <a:p>
            <a:r>
              <a:rPr lang="es-ES" u="sng" dirty="0" smtClean="0">
                <a:solidFill>
                  <a:srgbClr val="00B0F0"/>
                </a:solidFill>
              </a:rPr>
              <a:t>TIERRA, PREDIOS Y USO DE SUELO</a:t>
            </a:r>
            <a:endParaRPr lang="es-ES" u="sng" dirty="0">
              <a:solidFill>
                <a:srgbClr val="00B0F0"/>
              </a:solidFill>
            </a:endParaRPr>
          </a:p>
        </p:txBody>
      </p:sp>
    </p:spTree>
    <p:extLst>
      <p:ext uri="{BB962C8B-B14F-4D97-AF65-F5344CB8AC3E}">
        <p14:creationId xmlns:p14="http://schemas.microsoft.com/office/powerpoint/2010/main" val="24129845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Marcador de contenido 3"/>
          <p:cNvPicPr>
            <a:picLocks noGrp="1"/>
          </p:cNvPicPr>
          <p:nvPr>
            <p:ph idx="1"/>
          </p:nvPr>
        </p:nvPicPr>
        <p:blipFill>
          <a:blip r:embed="rId2"/>
          <a:stretch>
            <a:fillRect/>
          </a:stretch>
        </p:blipFill>
        <p:spPr>
          <a:xfrm>
            <a:off x="1337102" y="1936561"/>
            <a:ext cx="5812901" cy="3083719"/>
          </a:xfrm>
          <a:prstGeom prst="rect">
            <a:avLst/>
          </a:prstGeom>
        </p:spPr>
      </p:pic>
      <p:sp>
        <p:nvSpPr>
          <p:cNvPr id="5" name="CuadroTexto 4"/>
          <p:cNvSpPr txBox="1"/>
          <p:nvPr/>
        </p:nvSpPr>
        <p:spPr>
          <a:xfrm>
            <a:off x="798394" y="5309832"/>
            <a:ext cx="6351609" cy="646331"/>
          </a:xfrm>
          <a:prstGeom prst="rect">
            <a:avLst/>
          </a:prstGeom>
          <a:noFill/>
        </p:spPr>
        <p:txBody>
          <a:bodyPr wrap="square" rtlCol="0">
            <a:spAutoFit/>
          </a:bodyPr>
          <a:lstStyle/>
          <a:p>
            <a:r>
              <a:rPr lang="es-ES" u="sng" dirty="0" smtClean="0">
                <a:solidFill>
                  <a:srgbClr val="00B0F0"/>
                </a:solidFill>
              </a:rPr>
              <a:t>TRAMITES Y PAGOS EN LINEA: CALCULO DE TU ADEUDO PREDIAL</a:t>
            </a:r>
            <a:endParaRPr lang="es-ES" u="sng" dirty="0">
              <a:solidFill>
                <a:srgbClr val="00B0F0"/>
              </a:solidFill>
            </a:endParaRPr>
          </a:p>
        </p:txBody>
      </p:sp>
    </p:spTree>
    <p:extLst>
      <p:ext uri="{BB962C8B-B14F-4D97-AF65-F5344CB8AC3E}">
        <p14:creationId xmlns:p14="http://schemas.microsoft.com/office/powerpoint/2010/main" val="18435250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Marcador de contenido 3"/>
          <p:cNvPicPr>
            <a:picLocks noGrp="1"/>
          </p:cNvPicPr>
          <p:nvPr>
            <p:ph idx="1"/>
          </p:nvPr>
        </p:nvPicPr>
        <p:blipFill>
          <a:blip r:embed="rId2"/>
          <a:stretch>
            <a:fillRect/>
          </a:stretch>
        </p:blipFill>
        <p:spPr>
          <a:xfrm>
            <a:off x="1361365" y="1512344"/>
            <a:ext cx="5727224" cy="3548880"/>
          </a:xfrm>
          <a:prstGeom prst="rect">
            <a:avLst/>
          </a:prstGeom>
        </p:spPr>
      </p:pic>
      <p:cxnSp>
        <p:nvCxnSpPr>
          <p:cNvPr id="6" name="Conector recto de flecha 5"/>
          <p:cNvCxnSpPr/>
          <p:nvPr/>
        </p:nvCxnSpPr>
        <p:spPr>
          <a:xfrm flipV="1">
            <a:off x="1971191" y="4398844"/>
            <a:ext cx="1770002" cy="78521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a:off x="777922" y="5259117"/>
            <a:ext cx="5926541" cy="369332"/>
          </a:xfrm>
          <a:prstGeom prst="rect">
            <a:avLst/>
          </a:prstGeom>
          <a:noFill/>
        </p:spPr>
        <p:txBody>
          <a:bodyPr wrap="square" rtlCol="0">
            <a:spAutoFit/>
          </a:bodyPr>
          <a:lstStyle/>
          <a:p>
            <a:r>
              <a:rPr lang="es-ES" u="sng" dirty="0" smtClean="0">
                <a:solidFill>
                  <a:srgbClr val="00B0F0"/>
                </a:solidFill>
              </a:rPr>
              <a:t>CALCULAR TU IMPUESTO PREDIAL</a:t>
            </a:r>
            <a:endParaRPr lang="es-ES" u="sng" dirty="0">
              <a:solidFill>
                <a:srgbClr val="00B0F0"/>
              </a:solidFill>
            </a:endParaRPr>
          </a:p>
        </p:txBody>
      </p:sp>
    </p:spTree>
    <p:extLst>
      <p:ext uri="{BB962C8B-B14F-4D97-AF65-F5344CB8AC3E}">
        <p14:creationId xmlns:p14="http://schemas.microsoft.com/office/powerpoint/2010/main" val="7786018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p:cNvPicPr/>
          <p:nvPr/>
        </p:nvPicPr>
        <p:blipFill>
          <a:blip r:embed="rId2"/>
          <a:stretch>
            <a:fillRect/>
          </a:stretch>
        </p:blipFill>
        <p:spPr>
          <a:xfrm>
            <a:off x="327546" y="1133618"/>
            <a:ext cx="7625687" cy="4254654"/>
          </a:xfrm>
          <a:prstGeom prst="rect">
            <a:avLst/>
          </a:prstGeom>
        </p:spPr>
      </p:pic>
      <p:sp>
        <p:nvSpPr>
          <p:cNvPr id="5" name="CuadroTexto 4"/>
          <p:cNvSpPr txBox="1"/>
          <p:nvPr/>
        </p:nvSpPr>
        <p:spPr>
          <a:xfrm>
            <a:off x="829102" y="5586200"/>
            <a:ext cx="5711588" cy="369332"/>
          </a:xfrm>
          <a:prstGeom prst="rect">
            <a:avLst/>
          </a:prstGeom>
          <a:noFill/>
        </p:spPr>
        <p:txBody>
          <a:bodyPr wrap="square" rtlCol="0">
            <a:spAutoFit/>
          </a:bodyPr>
          <a:lstStyle/>
          <a:p>
            <a:pPr algn="ctr"/>
            <a:r>
              <a:rPr lang="es-ES" u="sng" dirty="0" smtClean="0">
                <a:solidFill>
                  <a:srgbClr val="00B0F0"/>
                </a:solidFill>
              </a:rPr>
              <a:t>EJEMPLO</a:t>
            </a:r>
            <a:endParaRPr lang="es-ES" u="sng" dirty="0">
              <a:solidFill>
                <a:srgbClr val="00B0F0"/>
              </a:solidFill>
            </a:endParaRPr>
          </a:p>
        </p:txBody>
      </p:sp>
    </p:spTree>
    <p:extLst>
      <p:ext uri="{BB962C8B-B14F-4D97-AF65-F5344CB8AC3E}">
        <p14:creationId xmlns:p14="http://schemas.microsoft.com/office/powerpoint/2010/main" val="25769048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Requisitos para Certificación de Clave y Valor Catastral</a:t>
            </a:r>
            <a:endParaRPr lang="es-ES" dirty="0"/>
          </a:p>
        </p:txBody>
      </p:sp>
      <p:sp>
        <p:nvSpPr>
          <p:cNvPr id="3" name="Marcador de contenido 2"/>
          <p:cNvSpPr>
            <a:spLocks noGrp="1"/>
          </p:cNvSpPr>
          <p:nvPr>
            <p:ph idx="1"/>
          </p:nvPr>
        </p:nvSpPr>
        <p:spPr/>
        <p:txBody>
          <a:bodyPr/>
          <a:lstStyle/>
          <a:p>
            <a:r>
              <a:rPr lang="es-MX" b="1" dirty="0" smtClean="0"/>
              <a:t>Fundamento </a:t>
            </a:r>
            <a:r>
              <a:rPr lang="es-MX" b="1" dirty="0"/>
              <a:t>del Trámite:</a:t>
            </a:r>
            <a:endParaRPr lang="es-ES" dirty="0"/>
          </a:p>
          <a:p>
            <a:endParaRPr lang="es-ES" dirty="0"/>
          </a:p>
        </p:txBody>
      </p:sp>
      <p:pic>
        <p:nvPicPr>
          <p:cNvPr id="4" name="Imagen 3" descr="http://www.texcoco.ayuntamientodigital.gob.mx/contenidos/texcoco/editor/images/tramites/Art%20166.png"/>
          <p:cNvPicPr/>
          <p:nvPr/>
        </p:nvPicPr>
        <p:blipFill>
          <a:blip r:embed="rId2">
            <a:extLst>
              <a:ext uri="{28A0092B-C50C-407E-A947-70E740481C1C}">
                <a14:useLocalDpi xmlns:a14="http://schemas.microsoft.com/office/drawing/2010/main" val="0"/>
              </a:ext>
            </a:extLst>
          </a:blip>
          <a:srcRect/>
          <a:stretch>
            <a:fillRect/>
          </a:stretch>
        </p:blipFill>
        <p:spPr bwMode="auto">
          <a:xfrm>
            <a:off x="726583" y="2731988"/>
            <a:ext cx="7042406" cy="2997512"/>
          </a:xfrm>
          <a:prstGeom prst="rect">
            <a:avLst/>
          </a:prstGeom>
          <a:noFill/>
          <a:ln>
            <a:noFill/>
          </a:ln>
        </p:spPr>
      </p:pic>
    </p:spTree>
    <p:extLst>
      <p:ext uri="{BB962C8B-B14F-4D97-AF65-F5344CB8AC3E}">
        <p14:creationId xmlns:p14="http://schemas.microsoft.com/office/powerpoint/2010/main" val="21070015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Formato del Trámite:</a:t>
            </a:r>
            <a:r>
              <a:rPr lang="es-ES" dirty="0"/>
              <a:t/>
            </a:r>
            <a:br>
              <a:rPr lang="es-ES" dirty="0"/>
            </a:br>
            <a:endParaRPr lang="es-ES" dirty="0"/>
          </a:p>
        </p:txBody>
      </p:sp>
      <p:sp>
        <p:nvSpPr>
          <p:cNvPr id="3" name="Marcador de contenido 2"/>
          <p:cNvSpPr>
            <a:spLocks noGrp="1"/>
          </p:cNvSpPr>
          <p:nvPr>
            <p:ph idx="1"/>
          </p:nvPr>
        </p:nvSpPr>
        <p:spPr>
          <a:xfrm>
            <a:off x="508001" y="2013898"/>
            <a:ext cx="6447501" cy="3715603"/>
          </a:xfrm>
        </p:spPr>
        <p:txBody>
          <a:bodyPr>
            <a:normAutofit fontScale="47500" lnSpcReduction="20000"/>
          </a:bodyPr>
          <a:lstStyle/>
          <a:p>
            <a:r>
              <a:rPr lang="es-ES" sz="4000" dirty="0" smtClean="0">
                <a:hlinkClick r:id="rId2" action="ppaction://hlinkfile"/>
              </a:rPr>
              <a:t>Manifestacion.pdf</a:t>
            </a:r>
            <a:endParaRPr lang="es-ES" sz="4000" dirty="0" smtClean="0"/>
          </a:p>
          <a:p>
            <a:r>
              <a:rPr lang="es-MX" sz="4000" b="1" dirty="0">
                <a:solidFill>
                  <a:schemeClr val="accent1">
                    <a:lumMod val="50000"/>
                  </a:schemeClr>
                </a:solidFill>
              </a:rPr>
              <a:t>Tema del Trámite:</a:t>
            </a:r>
            <a:endParaRPr lang="es-ES" sz="4000" dirty="0">
              <a:solidFill>
                <a:schemeClr val="accent1">
                  <a:lumMod val="50000"/>
                </a:schemeClr>
              </a:solidFill>
            </a:endParaRPr>
          </a:p>
          <a:p>
            <a:pPr fontAlgn="base"/>
            <a:r>
              <a:rPr lang="es-MX" sz="4000" dirty="0"/>
              <a:t>Tierra, Predios y Uso de Suelo</a:t>
            </a:r>
            <a:endParaRPr lang="es-ES" sz="4000" dirty="0"/>
          </a:p>
          <a:p>
            <a:r>
              <a:rPr lang="es-MX" sz="4000" b="1" dirty="0">
                <a:solidFill>
                  <a:schemeClr val="accent1">
                    <a:lumMod val="50000"/>
                  </a:schemeClr>
                </a:solidFill>
              </a:rPr>
              <a:t>Requisitos del Trámite:</a:t>
            </a:r>
            <a:endParaRPr lang="es-ES" sz="4000" dirty="0">
              <a:solidFill>
                <a:schemeClr val="accent1">
                  <a:lumMod val="50000"/>
                </a:schemeClr>
              </a:solidFill>
            </a:endParaRPr>
          </a:p>
          <a:p>
            <a:pPr lvl="0" fontAlgn="base"/>
            <a:r>
              <a:rPr lang="es-MX" sz="4000" dirty="0"/>
              <a:t>Original y Copia de Escritura</a:t>
            </a:r>
            <a:r>
              <a:rPr lang="es-MX" sz="4000" dirty="0" smtClean="0"/>
              <a:t>, </a:t>
            </a:r>
            <a:r>
              <a:rPr lang="es-MX" sz="4000" dirty="0"/>
              <a:t>de Compra-Venta, Cesión, Sentencia Judicial que Haya Causado Ejecutoria.</a:t>
            </a:r>
            <a:endParaRPr lang="es-ES" sz="4000" dirty="0"/>
          </a:p>
          <a:p>
            <a:pPr lvl="0" fontAlgn="base"/>
            <a:r>
              <a:rPr lang="es-MX" sz="4000" dirty="0"/>
              <a:t>Copia del Último Recibo de Predial de la Persona que Vende o Antecede.</a:t>
            </a:r>
            <a:endParaRPr lang="es-ES" sz="4000" dirty="0"/>
          </a:p>
          <a:p>
            <a:pPr lvl="0" fontAlgn="base"/>
            <a:r>
              <a:rPr lang="es-MX" sz="4000" dirty="0"/>
              <a:t>Croquis de Ubicación del Predio con Medida de la Esquina más Cercana y Nombre de las Calles Aledañas.</a:t>
            </a:r>
            <a:endParaRPr lang="es-ES" sz="4000" dirty="0"/>
          </a:p>
          <a:p>
            <a:pPr lvl="0" fontAlgn="base"/>
            <a:r>
              <a:rPr lang="es-MX" sz="4000" dirty="0"/>
              <a:t>Copia de IFE del Vendedor y Comprador.</a:t>
            </a:r>
            <a:endParaRPr lang="es-ES" sz="4000" dirty="0"/>
          </a:p>
          <a:p>
            <a:endParaRPr lang="es-ES" dirty="0"/>
          </a:p>
        </p:txBody>
      </p:sp>
    </p:spTree>
    <p:extLst>
      <p:ext uri="{BB962C8B-B14F-4D97-AF65-F5344CB8AC3E}">
        <p14:creationId xmlns:p14="http://schemas.microsoft.com/office/powerpoint/2010/main" val="25432625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Formato del Trámite:</a:t>
            </a:r>
            <a:r>
              <a:rPr lang="es-ES" dirty="0"/>
              <a:t/>
            </a:r>
            <a:br>
              <a:rPr lang="es-ES" dirty="0"/>
            </a:br>
            <a:endParaRPr lang="es-ES" dirty="0"/>
          </a:p>
        </p:txBody>
      </p:sp>
      <p:sp>
        <p:nvSpPr>
          <p:cNvPr id="3" name="Marcador de contenido 2"/>
          <p:cNvSpPr>
            <a:spLocks noGrp="1"/>
          </p:cNvSpPr>
          <p:nvPr>
            <p:ph idx="1"/>
          </p:nvPr>
        </p:nvSpPr>
        <p:spPr>
          <a:xfrm>
            <a:off x="508001" y="2013898"/>
            <a:ext cx="6447501" cy="3715603"/>
          </a:xfrm>
        </p:spPr>
        <p:txBody>
          <a:bodyPr>
            <a:normAutofit fontScale="47500" lnSpcReduction="20000"/>
          </a:bodyPr>
          <a:lstStyle/>
          <a:p>
            <a:pPr lvl="0" fontAlgn="base"/>
            <a:r>
              <a:rPr lang="es-MX" sz="4000" dirty="0" smtClean="0"/>
              <a:t>Copia </a:t>
            </a:r>
            <a:r>
              <a:rPr lang="es-MX" sz="4000" dirty="0"/>
              <a:t>de la </a:t>
            </a:r>
            <a:r>
              <a:rPr lang="es-MX" sz="4000" dirty="0" err="1"/>
              <a:t>Curp</a:t>
            </a:r>
            <a:r>
              <a:rPr lang="es-MX" sz="4000" dirty="0"/>
              <a:t> del Comprador.</a:t>
            </a:r>
            <a:endParaRPr lang="es-ES" sz="4000" dirty="0"/>
          </a:p>
          <a:p>
            <a:pPr lvl="0" fontAlgn="base"/>
            <a:r>
              <a:rPr lang="es-MX" sz="4000" dirty="0"/>
              <a:t>Subdivisión de Lotes Autorizado por Desarrollo Urbano Municipal y Estatal en Caso Necesario.</a:t>
            </a:r>
            <a:endParaRPr lang="es-ES" sz="4000" dirty="0"/>
          </a:p>
          <a:p>
            <a:pPr lvl="0" fontAlgn="base"/>
            <a:r>
              <a:rPr lang="es-MX" sz="4000" dirty="0"/>
              <a:t>Si lo Tramita un Gestor o Representante Legal Traer Carta Poder Original Firmada y Sellada por los Testigos, e Identificación de los Firmantes.</a:t>
            </a:r>
            <a:endParaRPr lang="es-ES" sz="4000" dirty="0"/>
          </a:p>
          <a:p>
            <a:pPr lvl="0" fontAlgn="base"/>
            <a:r>
              <a:rPr lang="es-MX" sz="4000" dirty="0"/>
              <a:t>Anotar Número Telefónico y/o Correo Electrónico.</a:t>
            </a:r>
            <a:endParaRPr lang="es-ES" sz="4000" dirty="0"/>
          </a:p>
          <a:p>
            <a:pPr lvl="0" fontAlgn="base"/>
            <a:r>
              <a:rPr lang="es-MX" sz="4000" dirty="0"/>
              <a:t>Costo por Derechos de Certificación de acuerdo al Código Financiero del Estado de México 2014, Dos Salarios Mínimos.</a:t>
            </a:r>
            <a:endParaRPr lang="es-ES" sz="4000" dirty="0"/>
          </a:p>
          <a:p>
            <a:r>
              <a:rPr lang="es-MX" sz="4000" b="1" dirty="0">
                <a:solidFill>
                  <a:schemeClr val="accent1">
                    <a:lumMod val="50000"/>
                  </a:schemeClr>
                </a:solidFill>
              </a:rPr>
              <a:t>Dependencia del Trámite:</a:t>
            </a:r>
            <a:endParaRPr lang="es-ES" sz="4000" dirty="0">
              <a:solidFill>
                <a:schemeClr val="accent1">
                  <a:lumMod val="50000"/>
                </a:schemeClr>
              </a:solidFill>
            </a:endParaRPr>
          </a:p>
          <a:p>
            <a:pPr fontAlgn="base"/>
            <a:r>
              <a:rPr lang="es-MX" sz="4000" dirty="0"/>
              <a:t>Desarrollo Urbano</a:t>
            </a:r>
            <a:endParaRPr lang="es-ES" sz="4000" dirty="0"/>
          </a:p>
          <a:p>
            <a:endParaRPr lang="es-ES" dirty="0"/>
          </a:p>
        </p:txBody>
      </p:sp>
    </p:spTree>
    <p:extLst>
      <p:ext uri="{BB962C8B-B14F-4D97-AF65-F5344CB8AC3E}">
        <p14:creationId xmlns:p14="http://schemas.microsoft.com/office/powerpoint/2010/main" val="15054396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59" y="1556792"/>
            <a:ext cx="9144000" cy="4968553"/>
          </a:xfrm>
          <a:prstGeom prst="rect">
            <a:avLst/>
          </a:prstGeom>
        </p:spPr>
      </p:pic>
      <p:sp>
        <p:nvSpPr>
          <p:cNvPr id="3" name="Marcador de contenido 2"/>
          <p:cNvSpPr>
            <a:spLocks noGrp="1"/>
          </p:cNvSpPr>
          <p:nvPr>
            <p:ph idx="1"/>
          </p:nvPr>
        </p:nvSpPr>
        <p:spPr>
          <a:xfrm>
            <a:off x="822959" y="332656"/>
            <a:ext cx="7543801" cy="5536438"/>
          </a:xfrm>
        </p:spPr>
        <p:txBody>
          <a:bodyPr>
            <a:normAutofit/>
          </a:bodyPr>
          <a:lstStyle/>
          <a:p>
            <a:r>
              <a:rPr lang="es-MX" sz="2400" dirty="0" smtClean="0"/>
              <a:t>UN MUNICIPIO.- Es </a:t>
            </a:r>
            <a:r>
              <a:rPr lang="es-MX" sz="2400" dirty="0" smtClean="0"/>
              <a:t>una administrativo entidad que puede hacer referencia a una ciudad, pueblo o aldea.</a:t>
            </a:r>
          </a:p>
          <a:p>
            <a:r>
              <a:rPr lang="es-MX" sz="2400" b="1" dirty="0" smtClean="0"/>
              <a:t>Municipio proviene del latín ´´</a:t>
            </a:r>
            <a:r>
              <a:rPr lang="es-MX" sz="2400" b="1" dirty="0" err="1" smtClean="0"/>
              <a:t>municipium</a:t>
            </a:r>
            <a:r>
              <a:rPr lang="es-MX" sz="2400" b="1" dirty="0" smtClean="0"/>
              <a:t>´´ municipio es el conjunto de los habitantes que viven en un mismo termino </a:t>
            </a:r>
            <a:r>
              <a:rPr lang="es-MX" sz="2400" b="1" dirty="0" err="1" smtClean="0"/>
              <a:t>sustirecional</a:t>
            </a:r>
            <a:r>
              <a:rPr lang="es-MX" sz="2400" b="1" dirty="0" smtClean="0"/>
              <a:t>, el cual esta regido por ayuntamiento por extensión.</a:t>
            </a:r>
          </a:p>
          <a:p>
            <a:r>
              <a:rPr lang="es-MX" sz="2400" b="1" dirty="0" smtClean="0"/>
              <a:t>El termino también puede nombrar al ayuntamiento por la corporación municipal. </a:t>
            </a:r>
            <a:endParaRPr lang="es-MX" sz="2400" b="1" dirty="0" smtClean="0"/>
          </a:p>
          <a:p>
            <a:r>
              <a:rPr lang="es-MX" sz="2400" b="1" dirty="0" smtClean="0"/>
              <a:t>En los municipios del estado de México a partir de 2015</a:t>
            </a:r>
            <a:endParaRPr lang="es-MX" sz="2400" b="1" dirty="0" smtClean="0"/>
          </a:p>
          <a:p>
            <a:r>
              <a:rPr lang="es-MX" sz="2400" b="1" dirty="0"/>
              <a:t>Se otorga el 30% coordinación:</a:t>
            </a:r>
          </a:p>
          <a:p>
            <a:r>
              <a:rPr lang="es-MX" sz="2400" b="1" dirty="0"/>
              <a:t>Pensión.</a:t>
            </a:r>
          </a:p>
          <a:p>
            <a:r>
              <a:rPr lang="es-MX" sz="2400" b="1" dirty="0"/>
              <a:t>Jubilados.</a:t>
            </a:r>
          </a:p>
          <a:p>
            <a:endParaRPr lang="es-MX" dirty="0"/>
          </a:p>
        </p:txBody>
      </p:sp>
    </p:spTree>
    <p:extLst>
      <p:ext uri="{BB962C8B-B14F-4D97-AF65-F5344CB8AC3E}">
        <p14:creationId xmlns:p14="http://schemas.microsoft.com/office/powerpoint/2010/main" val="2482163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GENÉRICAS</a:t>
            </a:r>
            <a:endParaRPr lang="es-MX" dirty="0"/>
          </a:p>
        </p:txBody>
      </p:sp>
      <p:sp>
        <p:nvSpPr>
          <p:cNvPr id="3" name="Marcador de contenido 2"/>
          <p:cNvSpPr>
            <a:spLocks noGrp="1"/>
          </p:cNvSpPr>
          <p:nvPr>
            <p:ph idx="1"/>
          </p:nvPr>
        </p:nvSpPr>
        <p:spPr>
          <a:xfrm>
            <a:off x="982133" y="1772816"/>
            <a:ext cx="7704667" cy="4227000"/>
          </a:xfrm>
        </p:spPr>
        <p:txBody>
          <a:bodyPr>
            <a:normAutofit/>
          </a:bodyPr>
          <a:lstStyle/>
          <a:p>
            <a:r>
              <a:rPr lang="es-MX" dirty="0"/>
              <a:t>Conocer y </a:t>
            </a:r>
            <a:r>
              <a:rPr lang="es-MX" dirty="0" smtClean="0"/>
              <a:t>aplicar los preceptos Constitucionales aplicables al Estado de México y municipios en materia tributaria, así como las facultades otorgadas o adquiridas por la firma de convenios de adhesión y los de coordinación en materia fiscal.</a:t>
            </a:r>
            <a:endParaRPr lang="es-MX" dirty="0"/>
          </a:p>
          <a:p>
            <a:r>
              <a:rPr lang="es-MX" dirty="0" smtClean="0"/>
              <a:t>Analizar las disposiciones y principios así como las obligaciones y facultades otorgadas por la carta Magna en el ámbito estatal y municipal en materia tributaria.</a:t>
            </a:r>
            <a:endParaRPr lang="es-MX" dirty="0"/>
          </a:p>
          <a:p>
            <a:r>
              <a:rPr lang="es-MX" dirty="0" smtClean="0"/>
              <a:t>Reflexionar y explicar los conceptos básicos sobre las facultades otorgadas al ámbito estatal y municipal.</a:t>
            </a:r>
            <a:r>
              <a:rPr lang="es-MX" dirty="0"/>
              <a:t> </a:t>
            </a:r>
            <a:endParaRPr lang="es-MX" dirty="0" smtClean="0"/>
          </a:p>
          <a:p>
            <a:r>
              <a:rPr lang="es-MX" dirty="0" smtClean="0"/>
              <a:t>´Desarrollo de pensamiento crítico y reflexivo que le permite argumentar ideas propias en forma escrita y oral.</a:t>
            </a:r>
            <a:endParaRPr lang="es-MX" dirty="0"/>
          </a:p>
        </p:txBody>
      </p:sp>
    </p:spTree>
    <p:extLst>
      <p:ext uri="{BB962C8B-B14F-4D97-AF65-F5344CB8AC3E}">
        <p14:creationId xmlns:p14="http://schemas.microsoft.com/office/powerpoint/2010/main" val="12863963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p:txBody>
          <a:bodyPr>
            <a:normAutofit lnSpcReduction="10000"/>
          </a:bodyPr>
          <a:lstStyle/>
          <a:p>
            <a:pPr>
              <a:buFont typeface="Wingdings" panose="05000000000000000000" pitchFamily="2" charset="2"/>
              <a:buChar char="v"/>
            </a:pPr>
            <a:r>
              <a:rPr lang="es-MX" sz="2800" dirty="0" smtClean="0"/>
              <a:t>El impuesto predial es el más antiguo que se ha cobrado, es la forma pionera de contribuir al gasto público. </a:t>
            </a:r>
          </a:p>
          <a:p>
            <a:pPr>
              <a:buFont typeface="Wingdings" panose="05000000000000000000" pitchFamily="2" charset="2"/>
              <a:buChar char="v"/>
            </a:pPr>
            <a:r>
              <a:rPr lang="es-MX" sz="2800" dirty="0" smtClean="0"/>
              <a:t>El fundamento legal para su determinación se encuentra en el </a:t>
            </a:r>
            <a:r>
              <a:rPr lang="es-ES" sz="2800" dirty="0"/>
              <a:t>T</a:t>
            </a:r>
            <a:r>
              <a:rPr lang="es-ES" sz="2800" dirty="0" smtClean="0"/>
              <a:t>ítulo cuarto: De los ingresos de los municipios. </a:t>
            </a:r>
            <a:r>
              <a:rPr lang="es-ES" sz="2800" dirty="0"/>
              <a:t>C</a:t>
            </a:r>
            <a:r>
              <a:rPr lang="es-ES" sz="2800" dirty="0" smtClean="0"/>
              <a:t>apítulo primero: De los impuestos. </a:t>
            </a:r>
            <a:r>
              <a:rPr lang="es-ES" sz="2800" dirty="0"/>
              <a:t>S</a:t>
            </a:r>
            <a:r>
              <a:rPr lang="es-ES" sz="2800" dirty="0" smtClean="0"/>
              <a:t>ección primera: Del impuesto predial en el Código FEMYM.</a:t>
            </a:r>
          </a:p>
          <a:p>
            <a:pPr>
              <a:buFont typeface="Wingdings" panose="05000000000000000000" pitchFamily="2" charset="2"/>
              <a:buChar char="v"/>
            </a:pPr>
            <a:r>
              <a:rPr lang="es-ES" sz="2800" dirty="0" smtClean="0"/>
              <a:t>Para su determinación se aplica a partir del Artículo 107 de dicha sección.</a:t>
            </a:r>
          </a:p>
          <a:p>
            <a:pPr>
              <a:buFont typeface="Wingdings" panose="05000000000000000000" pitchFamily="2" charset="2"/>
              <a:buChar char="v"/>
            </a:pPr>
            <a:endParaRPr lang="es-MX" sz="2800" dirty="0"/>
          </a:p>
        </p:txBody>
      </p:sp>
    </p:spTree>
    <p:extLst>
      <p:ext uri="{BB962C8B-B14F-4D97-AF65-F5344CB8AC3E}">
        <p14:creationId xmlns:p14="http://schemas.microsoft.com/office/powerpoint/2010/main" val="1542431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p:txBody>
          <a:bodyPr/>
          <a:lstStyle/>
          <a:p>
            <a:pPr>
              <a:buFont typeface="Wingdings" panose="05000000000000000000" pitchFamily="2" charset="2"/>
              <a:buChar char="v"/>
            </a:pPr>
            <a:r>
              <a:rPr lang="es-MX" dirty="0" smtClean="0"/>
              <a:t> </a:t>
            </a:r>
            <a:r>
              <a:rPr lang="es-MX" sz="2800" dirty="0" smtClean="0"/>
              <a:t>El trámite se puede realizar de dos formas. Si el municipio tiene convenio con el gobierno estatal, se hará a través de la página del gobierno del estado de México.</a:t>
            </a:r>
          </a:p>
          <a:p>
            <a:pPr>
              <a:buFont typeface="Wingdings" panose="05000000000000000000" pitchFamily="2" charset="2"/>
              <a:buChar char="v"/>
            </a:pPr>
            <a:r>
              <a:rPr lang="es-MX" sz="2800" dirty="0" smtClean="0"/>
              <a:t>También se presentar en la página oficial del municipio al que corresponda.</a:t>
            </a:r>
          </a:p>
          <a:p>
            <a:pPr>
              <a:buFont typeface="Wingdings" panose="05000000000000000000" pitchFamily="2" charset="2"/>
              <a:buChar char="v"/>
            </a:pPr>
            <a:r>
              <a:rPr lang="es-MX" sz="2800" dirty="0" smtClean="0"/>
              <a:t>En el estado de México existen descuentos en los meses de enero a marzo. </a:t>
            </a:r>
            <a:endParaRPr lang="es-MX" sz="2800" dirty="0"/>
          </a:p>
        </p:txBody>
      </p:sp>
    </p:spTree>
    <p:extLst>
      <p:ext uri="{BB962C8B-B14F-4D97-AF65-F5344CB8AC3E}">
        <p14:creationId xmlns:p14="http://schemas.microsoft.com/office/powerpoint/2010/main" val="32506589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Marcador de contenido 2"/>
          <p:cNvSpPr>
            <a:spLocks noGrp="1"/>
          </p:cNvSpPr>
          <p:nvPr>
            <p:ph/>
          </p:nvPr>
        </p:nvSpPr>
        <p:spPr/>
        <p:txBody>
          <a:bodyPr/>
          <a:lstStyle/>
          <a:p>
            <a:endParaRPr lang="es-MX" dirty="0" smtClean="0"/>
          </a:p>
          <a:p>
            <a:endParaRPr lang="es-MX" dirty="0"/>
          </a:p>
          <a:p>
            <a:r>
              <a:rPr lang="es-MX" sz="2400" dirty="0" smtClean="0"/>
              <a:t>En México tenemos tres jerarquías de contribuciones:</a:t>
            </a:r>
            <a:endParaRPr lang="es-MX" sz="2400" dirty="0"/>
          </a:p>
        </p:txBody>
      </p:sp>
      <p:sp>
        <p:nvSpPr>
          <p:cNvPr id="16386" name="Rectangle 2"/>
          <p:cNvSpPr>
            <a:spLocks noGrp="1"/>
          </p:cNvSpPr>
          <p:nvPr>
            <p:ph type="title" idx="4294967295"/>
          </p:nvPr>
        </p:nvSpPr>
        <p:spPr>
          <a:xfrm>
            <a:off x="3211513" y="320675"/>
            <a:ext cx="5932487" cy="660400"/>
          </a:xfrm>
        </p:spPr>
        <p:txBody>
          <a:bodyPr>
            <a:normAutofit/>
          </a:bodyPr>
          <a:lstStyle/>
          <a:p>
            <a:pPr fontAlgn="auto">
              <a:spcAft>
                <a:spcPts val="0"/>
              </a:spcAft>
              <a:defRPr/>
            </a:pPr>
            <a:r>
              <a:rPr lang="es-ES" sz="2400" dirty="0" smtClean="0"/>
              <a:t>CONCLUSIONES</a:t>
            </a:r>
          </a:p>
        </p:txBody>
      </p:sp>
      <p:cxnSp>
        <p:nvCxnSpPr>
          <p:cNvPr id="38918" name="AutoShape 6"/>
          <p:cNvCxnSpPr>
            <a:cxnSpLocks noChangeShapeType="1"/>
          </p:cNvCxnSpPr>
          <p:nvPr/>
        </p:nvCxnSpPr>
        <p:spPr bwMode="auto">
          <a:xfrm>
            <a:off x="4932040" y="3501008"/>
            <a:ext cx="1873250" cy="1800225"/>
          </a:xfrm>
          <a:prstGeom prst="bentConnector3">
            <a:avLst>
              <a:gd name="adj1" fmla="val 50000"/>
            </a:avLst>
          </a:prstGeom>
          <a:noFill/>
          <a:ln w="9525">
            <a:solidFill>
              <a:schemeClr val="tx1"/>
            </a:solidFill>
            <a:miter lim="800000"/>
            <a:headEnd/>
            <a:tailEnd type="triangle" w="med" len="med"/>
          </a:ln>
        </p:spPr>
      </p:cxnSp>
      <p:graphicFrame>
        <p:nvGraphicFramePr>
          <p:cNvPr id="6" name="Tabla 5"/>
          <p:cNvGraphicFramePr>
            <a:graphicFrameLocks noGrp="1"/>
          </p:cNvGraphicFramePr>
          <p:nvPr>
            <p:extLst>
              <p:ext uri="{D42A27DB-BD31-4B8C-83A1-F6EECF244321}">
                <p14:modId xmlns:p14="http://schemas.microsoft.com/office/powerpoint/2010/main" val="1560887853"/>
              </p:ext>
            </p:extLst>
          </p:nvPr>
        </p:nvGraphicFramePr>
        <p:xfrm>
          <a:off x="827584" y="1858963"/>
          <a:ext cx="6096000" cy="2291080"/>
        </p:xfrm>
        <a:graphic>
          <a:graphicData uri="http://schemas.openxmlformats.org/drawingml/2006/table">
            <a:tbl>
              <a:tblPr firstRow="1" bandRow="1">
                <a:tableStyleId>{5C22544A-7EE6-4342-B048-85BDC9FD1C3A}</a:tableStyleId>
              </a:tblPr>
              <a:tblGrid>
                <a:gridCol w="2032000"/>
                <a:gridCol w="2032000"/>
                <a:gridCol w="2032000"/>
              </a:tblGrid>
              <a:tr h="480288">
                <a:tc>
                  <a:txBody>
                    <a:bodyPr/>
                    <a:lstStyle/>
                    <a:p>
                      <a:r>
                        <a:rPr lang="es-MX" dirty="0" smtClean="0"/>
                        <a:t>NIVEL</a:t>
                      </a:r>
                      <a:endParaRPr lang="es-MX" dirty="0"/>
                    </a:p>
                  </a:txBody>
                  <a:tcPr/>
                </a:tc>
                <a:tc>
                  <a:txBody>
                    <a:bodyPr/>
                    <a:lstStyle/>
                    <a:p>
                      <a:r>
                        <a:rPr lang="es-MX" dirty="0" smtClean="0"/>
                        <a:t>CONTRIBUCIONES</a:t>
                      </a:r>
                      <a:endParaRPr lang="es-MX" dirty="0"/>
                    </a:p>
                  </a:txBody>
                  <a:tcPr/>
                </a:tc>
                <a:tc>
                  <a:txBody>
                    <a:bodyPr/>
                    <a:lstStyle/>
                    <a:p>
                      <a:r>
                        <a:rPr lang="es-MX" dirty="0" smtClean="0"/>
                        <a:t>Ejemplos</a:t>
                      </a:r>
                      <a:r>
                        <a:rPr lang="es-MX" baseline="0" dirty="0" smtClean="0"/>
                        <a:t> de </a:t>
                      </a:r>
                      <a:r>
                        <a:rPr lang="es-MX" dirty="0" smtClean="0"/>
                        <a:t>IMPUESTOS</a:t>
                      </a:r>
                      <a:endParaRPr lang="es-MX" dirty="0"/>
                    </a:p>
                  </a:txBody>
                  <a:tcPr/>
                </a:tc>
              </a:tr>
              <a:tr h="370840">
                <a:tc>
                  <a:txBody>
                    <a:bodyPr/>
                    <a:lstStyle/>
                    <a:p>
                      <a:r>
                        <a:rPr lang="es-MX" dirty="0" smtClean="0"/>
                        <a:t>Federal</a:t>
                      </a:r>
                      <a:endParaRPr lang="es-MX" dirty="0"/>
                    </a:p>
                  </a:txBody>
                  <a:tcPr/>
                </a:tc>
                <a:tc>
                  <a:txBody>
                    <a:bodyPr/>
                    <a:lstStyle/>
                    <a:p>
                      <a:r>
                        <a:rPr lang="es-MX" dirty="0" smtClean="0"/>
                        <a:t>Federales</a:t>
                      </a:r>
                      <a:endParaRPr lang="es-MX" dirty="0"/>
                    </a:p>
                  </a:txBody>
                  <a:tcPr/>
                </a:tc>
                <a:tc>
                  <a:txBody>
                    <a:bodyPr/>
                    <a:lstStyle/>
                    <a:p>
                      <a:r>
                        <a:rPr lang="es-MX" dirty="0" smtClean="0"/>
                        <a:t>Impuesto </a:t>
                      </a:r>
                      <a:r>
                        <a:rPr lang="es-MX" dirty="0" smtClean="0"/>
                        <a:t>al</a:t>
                      </a:r>
                      <a:r>
                        <a:rPr lang="es-MX" baseline="0" dirty="0" smtClean="0"/>
                        <a:t> valor agregado</a:t>
                      </a:r>
                      <a:endParaRPr lang="es-MX" dirty="0"/>
                    </a:p>
                  </a:txBody>
                  <a:tcPr/>
                </a:tc>
              </a:tr>
              <a:tr h="370840">
                <a:tc>
                  <a:txBody>
                    <a:bodyPr/>
                    <a:lstStyle/>
                    <a:p>
                      <a:r>
                        <a:rPr lang="es-MX" dirty="0" smtClean="0"/>
                        <a:t>Estatal</a:t>
                      </a:r>
                      <a:endParaRPr lang="es-MX" dirty="0"/>
                    </a:p>
                  </a:txBody>
                  <a:tcPr/>
                </a:tc>
                <a:tc>
                  <a:txBody>
                    <a:bodyPr/>
                    <a:lstStyle/>
                    <a:p>
                      <a:r>
                        <a:rPr lang="es-MX" dirty="0" smtClean="0"/>
                        <a:t>Estatales o Locales</a:t>
                      </a:r>
                      <a:endParaRPr lang="es-MX" dirty="0"/>
                    </a:p>
                  </a:txBody>
                  <a:tcPr/>
                </a:tc>
                <a:tc>
                  <a:txBody>
                    <a:bodyPr/>
                    <a:lstStyle/>
                    <a:p>
                      <a:r>
                        <a:rPr lang="es-MX" dirty="0" smtClean="0"/>
                        <a:t>Impuesto</a:t>
                      </a:r>
                      <a:r>
                        <a:rPr lang="es-MX" baseline="0" dirty="0" smtClean="0"/>
                        <a:t> sobre </a:t>
                      </a:r>
                      <a:r>
                        <a:rPr lang="es-MX" baseline="0" dirty="0" smtClean="0"/>
                        <a:t>Hospedaje</a:t>
                      </a:r>
                      <a:endParaRPr lang="es-MX" dirty="0"/>
                    </a:p>
                  </a:txBody>
                  <a:tcPr/>
                </a:tc>
              </a:tr>
              <a:tr h="370840">
                <a:tc>
                  <a:txBody>
                    <a:bodyPr/>
                    <a:lstStyle/>
                    <a:p>
                      <a:r>
                        <a:rPr lang="es-MX" dirty="0" smtClean="0"/>
                        <a:t>Municipal</a:t>
                      </a:r>
                      <a:endParaRPr lang="es-MX" dirty="0"/>
                    </a:p>
                  </a:txBody>
                  <a:tcPr/>
                </a:tc>
                <a:tc>
                  <a:txBody>
                    <a:bodyPr/>
                    <a:lstStyle/>
                    <a:p>
                      <a:r>
                        <a:rPr lang="es-MX" dirty="0" smtClean="0"/>
                        <a:t>Municipales</a:t>
                      </a:r>
                      <a:endParaRPr lang="es-MX" dirty="0"/>
                    </a:p>
                  </a:txBody>
                  <a:tcPr/>
                </a:tc>
                <a:tc>
                  <a:txBody>
                    <a:bodyPr/>
                    <a:lstStyle/>
                    <a:p>
                      <a:r>
                        <a:rPr lang="es-MX" dirty="0" smtClean="0"/>
                        <a:t>Impuesto Predial</a:t>
                      </a:r>
                      <a:endParaRPr lang="es-MX" dirty="0"/>
                    </a:p>
                  </a:txBody>
                  <a:tcPr/>
                </a:tc>
              </a:tr>
            </a:tbl>
          </a:graphicData>
        </a:graphic>
      </p:graphicFrame>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8264" y="3690789"/>
            <a:ext cx="2104757" cy="2502198"/>
          </a:xfrm>
          <a:prstGeom prst="rect">
            <a:avLst/>
          </a:prstGeom>
        </p:spPr>
      </p:pic>
    </p:spTree>
    <p:extLst>
      <p:ext uri="{BB962C8B-B14F-4D97-AF65-F5344CB8AC3E}">
        <p14:creationId xmlns:p14="http://schemas.microsoft.com/office/powerpoint/2010/main" val="272736334"/>
      </p:ext>
    </p:extLst>
  </p:cSld>
  <p:clrMapOvr>
    <a:masterClrMapping/>
  </p:clrMapOvr>
  <p:transition spd="med">
    <p:blinds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971600" y="1916832"/>
            <a:ext cx="7704667" cy="3997424"/>
          </a:xfrm>
        </p:spPr>
        <p:txBody>
          <a:bodyPr>
            <a:normAutofit fontScale="90000"/>
          </a:bodyPr>
          <a:lstStyle/>
          <a:p>
            <a:r>
              <a:rPr lang="es-MX" dirty="0"/>
              <a:t>BIBLIOGRAFÍA BÁSICA</a:t>
            </a:r>
            <a:br>
              <a:rPr lang="es-MX" dirty="0"/>
            </a:br>
            <a:r>
              <a:rPr lang="es-MX" dirty="0" smtClean="0"/>
              <a:t/>
            </a:r>
            <a:br>
              <a:rPr lang="es-MX" dirty="0" smtClean="0"/>
            </a:br>
            <a:r>
              <a:rPr lang="es-MX" sz="2000" dirty="0" smtClean="0"/>
              <a:t>Constitución Política de los Estado Unidos Mexicanos. 2018.</a:t>
            </a:r>
            <a:br>
              <a:rPr lang="es-MX" sz="2000" dirty="0" smtClean="0"/>
            </a:br>
            <a:r>
              <a:rPr lang="es-MX" sz="2000" dirty="0" smtClean="0"/>
              <a:t>Constitución Política del Estado de México</a:t>
            </a:r>
            <a:br>
              <a:rPr lang="es-MX" sz="2000" dirty="0" smtClean="0"/>
            </a:br>
            <a:r>
              <a:rPr lang="es-MX" sz="2000" dirty="0" smtClean="0"/>
              <a:t>Código financiero del Estado de México y Municipios 2017</a:t>
            </a:r>
            <a:br>
              <a:rPr lang="es-MX" sz="2000" dirty="0" smtClean="0"/>
            </a:br>
            <a:r>
              <a:rPr lang="es-MX" sz="2000" dirty="0"/>
              <a:t>C</a:t>
            </a:r>
            <a:r>
              <a:rPr lang="es-MX" sz="2000" dirty="0" smtClean="0"/>
              <a:t>ÓDIGO </a:t>
            </a:r>
            <a:r>
              <a:rPr lang="es-MX" sz="2000" dirty="0"/>
              <a:t>FISCAL DE LA FEDERACIÓN. </a:t>
            </a:r>
            <a:r>
              <a:rPr lang="es-MX" sz="2000" dirty="0" smtClean="0"/>
              <a:t>2014</a:t>
            </a:r>
            <a:br>
              <a:rPr lang="es-MX" sz="2000" dirty="0" smtClean="0"/>
            </a:br>
            <a:r>
              <a:rPr lang="es-MX" sz="2000" dirty="0" smtClean="0"/>
              <a:t>Reglamento </a:t>
            </a:r>
            <a:r>
              <a:rPr lang="es-MX" sz="2000" dirty="0"/>
              <a:t>al CÓDIGO FISCAL DE LA FEDERACIÓN. </a:t>
            </a:r>
            <a:r>
              <a:rPr lang="es-MX" sz="2000" dirty="0" smtClean="0"/>
              <a:t>2018.</a:t>
            </a:r>
            <a:r>
              <a:rPr lang="es-MX" sz="2000" dirty="0"/>
              <a:t/>
            </a:r>
            <a:br>
              <a:rPr lang="es-MX" sz="2000" dirty="0"/>
            </a:br>
            <a:r>
              <a:rPr lang="es-MX" sz="2000" dirty="0"/>
              <a:t>LEY DEL IMPUESTO SOBRE LA RENTA. </a:t>
            </a:r>
            <a:r>
              <a:rPr lang="es-MX" sz="2000" dirty="0" smtClean="0"/>
              <a:t>2018</a:t>
            </a:r>
            <a:r>
              <a:rPr lang="es-MX" sz="2000" dirty="0"/>
              <a:t/>
            </a:r>
            <a:br>
              <a:rPr lang="es-MX" sz="2000" dirty="0"/>
            </a:br>
            <a:r>
              <a:rPr lang="es-MX" sz="2000" dirty="0"/>
              <a:t>Ley FEDERAL DE DERECHOS </a:t>
            </a:r>
            <a:r>
              <a:rPr lang="es-MX" sz="2000" dirty="0" smtClean="0"/>
              <a:t>2018.</a:t>
            </a:r>
            <a:r>
              <a:rPr lang="es-MX" sz="2000" dirty="0"/>
              <a:t/>
            </a:r>
            <a:br>
              <a:rPr lang="es-MX" sz="2000" dirty="0"/>
            </a:br>
            <a:r>
              <a:rPr lang="es-MX" sz="2000" dirty="0" smtClean="0"/>
              <a:t>Convenio de adhesión al sistema Nacional de coordinación fiscal que celebren SHCP y el Estado de México</a:t>
            </a:r>
            <a:r>
              <a:rPr lang="es-MX" sz="2000" dirty="0"/>
              <a:t/>
            </a:r>
            <a:br>
              <a:rPr lang="es-MX" sz="2000" dirty="0"/>
            </a:br>
            <a:r>
              <a:rPr lang="es-MX" sz="2000" dirty="0" smtClean="0"/>
              <a:t>Convenio de colaboración Administrativa en materia Fiscal Federal que celebra el gobierno Federal</a:t>
            </a:r>
            <a:r>
              <a:rPr lang="es-MX" sz="2000" dirty="0"/>
              <a:t/>
            </a:r>
            <a:br>
              <a:rPr lang="es-MX" sz="2000" dirty="0"/>
            </a:br>
            <a:r>
              <a:rPr lang="es-MX" sz="2000" dirty="0"/>
              <a:t>REGLAMENTO DE LA LEY DEL IMPUESTO SOBRE LA RENTA </a:t>
            </a:r>
            <a:r>
              <a:rPr lang="es-MX" sz="2000" dirty="0" smtClean="0"/>
              <a:t>2018.</a:t>
            </a:r>
            <a:r>
              <a:rPr lang="es-MX" sz="2000" dirty="0"/>
              <a:t/>
            </a:r>
            <a:br>
              <a:rPr lang="es-MX" sz="2000" dirty="0"/>
            </a:br>
            <a:r>
              <a:rPr lang="es-MX" sz="2000" dirty="0" smtClean="0"/>
              <a:t>Ley del impuesto al valor agregado</a:t>
            </a:r>
            <a:br>
              <a:rPr lang="es-MX" sz="2000" dirty="0" smtClean="0"/>
            </a:br>
            <a:r>
              <a:rPr lang="es-MX" sz="2000" dirty="0" smtClean="0"/>
              <a:t>Reglamento a la Ley  del impuesto al valor agregado</a:t>
            </a:r>
            <a:r>
              <a:rPr lang="es-MX" sz="2000" dirty="0"/>
              <a:t/>
            </a:r>
            <a:br>
              <a:rPr lang="es-MX" sz="2000" dirty="0"/>
            </a:br>
            <a:r>
              <a:rPr lang="es-MX" sz="2000" dirty="0"/>
              <a:t> </a:t>
            </a:r>
            <a:br>
              <a:rPr lang="es-MX" sz="2000" dirty="0"/>
            </a:br>
            <a:endParaRPr lang="es-MX" sz="2000" dirty="0"/>
          </a:p>
        </p:txBody>
      </p:sp>
    </p:spTree>
    <p:extLst>
      <p:ext uri="{BB962C8B-B14F-4D97-AF65-F5344CB8AC3E}">
        <p14:creationId xmlns:p14="http://schemas.microsoft.com/office/powerpoint/2010/main" val="176474918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a:t>
            </a:r>
            <a:r>
              <a:rPr lang="es-MX" dirty="0" smtClean="0"/>
              <a:t>COMPLEMENTARIA</a:t>
            </a:r>
            <a:endParaRPr lang="es-MX" dirty="0"/>
          </a:p>
        </p:txBody>
      </p:sp>
      <p:sp>
        <p:nvSpPr>
          <p:cNvPr id="3" name="Rectángulo 2"/>
          <p:cNvSpPr/>
          <p:nvPr/>
        </p:nvSpPr>
        <p:spPr>
          <a:xfrm>
            <a:off x="971600" y="2828836"/>
            <a:ext cx="5886400" cy="2862322"/>
          </a:xfrm>
          <a:prstGeom prst="rect">
            <a:avLst/>
          </a:prstGeom>
        </p:spPr>
        <p:txBody>
          <a:bodyPr wrap="square">
            <a:spAutoFit/>
          </a:bodyPr>
          <a:lstStyle/>
          <a:p>
            <a:pPr marL="285750" indent="-285750">
              <a:buFont typeface="Arial" panose="020B0604020202020204" pitchFamily="34" charset="0"/>
              <a:buChar char="•"/>
            </a:pPr>
            <a:r>
              <a:rPr lang="es-MX" dirty="0"/>
              <a:t>Portal del gobierno del estado de </a:t>
            </a:r>
            <a:r>
              <a:rPr lang="es-MX" dirty="0" smtClean="0"/>
              <a:t>México.</a:t>
            </a:r>
          </a:p>
          <a:p>
            <a:endParaRPr lang="es-MX" dirty="0" smtClean="0"/>
          </a:p>
          <a:p>
            <a:pPr marL="285750" indent="-285750">
              <a:buFont typeface="Arial" panose="020B0604020202020204" pitchFamily="34" charset="0"/>
              <a:buChar char="•"/>
            </a:pPr>
            <a:r>
              <a:rPr lang="es-MX" dirty="0" smtClean="0"/>
              <a:t>Gaceta </a:t>
            </a:r>
            <a:r>
              <a:rPr lang="es-MX" dirty="0"/>
              <a:t>de </a:t>
            </a:r>
            <a:r>
              <a:rPr lang="es-MX" dirty="0" smtClean="0"/>
              <a:t>Gobierno del Estado de México.</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Bando </a:t>
            </a:r>
            <a:r>
              <a:rPr lang="es-MX" dirty="0"/>
              <a:t>Municipal de Policía y Buen Gobierno </a:t>
            </a:r>
            <a:r>
              <a:rPr lang="es-MX" dirty="0" smtClean="0"/>
              <a:t>2018.</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a:t>http://www.youtube.com/watch?v=8gjFgi-yKo8</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smtClean="0"/>
          </a:p>
          <a:p>
            <a:endParaRPr lang="es-MX" dirty="0"/>
          </a:p>
        </p:txBody>
      </p:sp>
    </p:spTree>
    <p:extLst>
      <p:ext uri="{BB962C8B-B14F-4D97-AF65-F5344CB8AC3E}">
        <p14:creationId xmlns:p14="http://schemas.microsoft.com/office/powerpoint/2010/main" val="13689950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WordArt 12"/>
          <p:cNvSpPr>
            <a:spLocks noChangeArrowheads="1" noChangeShapeType="1" noTextEdit="1"/>
          </p:cNvSpPr>
          <p:nvPr/>
        </p:nvSpPr>
        <p:spPr bwMode="auto">
          <a:xfrm>
            <a:off x="3203575" y="5445125"/>
            <a:ext cx="5056188" cy="914400"/>
          </a:xfrm>
          <a:prstGeom prst="rect">
            <a:avLst/>
          </a:prstGeom>
        </p:spPr>
        <p:txBody>
          <a:bodyPr wrap="none" fromWordArt="1">
            <a:prstTxWarp prst="textPlain">
              <a:avLst>
                <a:gd name="adj" fmla="val 50000"/>
              </a:avLst>
            </a:prstTxWarp>
          </a:bodyPr>
          <a:lstStyle/>
          <a:p>
            <a:pPr algn="ctr"/>
            <a:r>
              <a:rPr lang="es-MX" sz="3600" b="1" i="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S Mincho"/>
                <a:ea typeface="MS Mincho"/>
              </a:rPr>
              <a:t>Gracias </a:t>
            </a:r>
            <a:r>
              <a:rPr lang="es-MX" sz="3600" b="1" i="1"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S Mincho"/>
                <a:ea typeface="MS Mincho"/>
              </a:rPr>
              <a:t>.</a:t>
            </a:r>
            <a:endParaRPr lang="es-MX" sz="3600" b="1" i="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MS Mincho"/>
              <a:ea typeface="MS Mincho"/>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335" y="1916832"/>
            <a:ext cx="4320480" cy="2160240"/>
          </a:xfrm>
          <a:prstGeom prst="rect">
            <a:avLst/>
          </a:prstGeom>
        </p:spPr>
      </p:pic>
    </p:spTree>
  </p:cSld>
  <p:clrMapOvr>
    <a:masterClrMapping/>
  </p:clrMapOvr>
  <p:transition spd="med">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451519"/>
          </a:xfrm>
        </p:spPr>
        <p:txBody>
          <a:bodyPr>
            <a:normAutofit fontScale="90000"/>
          </a:bodyPr>
          <a:lstStyle/>
          <a:p>
            <a:r>
              <a:rPr lang="es-MX" dirty="0" smtClean="0"/>
              <a:t>CONTENIDO DEL PROGRAMA</a:t>
            </a:r>
            <a:endParaRPr lang="es-MX" dirty="0"/>
          </a:p>
        </p:txBody>
      </p:sp>
      <p:sp>
        <p:nvSpPr>
          <p:cNvPr id="5" name="Marcador de contenido 4"/>
          <p:cNvSpPr>
            <a:spLocks noGrp="1"/>
          </p:cNvSpPr>
          <p:nvPr>
            <p:ph idx="1"/>
          </p:nvPr>
        </p:nvSpPr>
        <p:spPr>
          <a:xfrm>
            <a:off x="683569" y="1052736"/>
            <a:ext cx="8003232" cy="5760640"/>
          </a:xfrm>
        </p:spPr>
        <p:txBody>
          <a:bodyPr>
            <a:normAutofit fontScale="85000" lnSpcReduction="20000"/>
          </a:bodyPr>
          <a:lstStyle/>
          <a:p>
            <a:pPr marL="0" indent="0">
              <a:buNone/>
            </a:pPr>
            <a:r>
              <a:rPr lang="es-ES" dirty="0"/>
              <a:t>El presente curso esta diseñado en la modalidad de taller (aprender haciendo) dividido en </a:t>
            </a:r>
            <a:r>
              <a:rPr lang="es-ES" dirty="0" smtClean="0"/>
              <a:t>ocho unidades de competencia:</a:t>
            </a:r>
            <a:endParaRPr lang="es-ES" dirty="0"/>
          </a:p>
          <a:p>
            <a:pPr marL="0" indent="0">
              <a:buNone/>
            </a:pPr>
            <a:r>
              <a:rPr lang="es-ES" dirty="0" smtClean="0"/>
              <a:t>La primera unidad de competencia comprende preceptos constitucionales aplicables al Estado de México y Municipios en materia tributaria.</a:t>
            </a:r>
            <a:endParaRPr lang="es-ES" dirty="0"/>
          </a:p>
          <a:p>
            <a:pPr marL="0" indent="0">
              <a:buNone/>
            </a:pPr>
            <a:r>
              <a:rPr lang="es-ES" dirty="0" smtClean="0"/>
              <a:t>La segunda se enfoca de las disposiciones preliminares y principios de carácter fiscal señaladas en el Código Financiero del Estado de México y municipios.</a:t>
            </a:r>
          </a:p>
          <a:p>
            <a:pPr marL="0" indent="0">
              <a:buNone/>
            </a:pPr>
            <a:r>
              <a:rPr lang="es-ES" dirty="0" smtClean="0"/>
              <a:t>La tercera integra los impuestos: sobre remuneración la trabajo personal, sobre tenencia o uso de vehículos automotores usados, sobre loterías, rifas, sorteos y concursos y juegos permitidos con cruce de apuestas.</a:t>
            </a:r>
            <a:endParaRPr lang="es-ES" dirty="0"/>
          </a:p>
          <a:p>
            <a:pPr marL="0" indent="0">
              <a:buNone/>
            </a:pPr>
            <a:r>
              <a:rPr lang="es-ES" dirty="0" smtClean="0"/>
              <a:t>La cuarta alcanza una visión general sobre los Derechos por servicios prestados por las diversas secretarías y direcciones del gobierno, la procuraduría general de Justicia y por el tribunal de lo contencioso y Administrativo.</a:t>
            </a:r>
            <a:endParaRPr lang="es-ES" dirty="0"/>
          </a:p>
          <a:p>
            <a:pPr marL="0" indent="0">
              <a:buNone/>
            </a:pPr>
            <a:r>
              <a:rPr lang="es-ES" dirty="0" smtClean="0"/>
              <a:t>La quinta se enfoca a diversos impuestos tales como el Predial, adquisición de inmuebles y otras operaciones traslativas de dominio de inmuebles, conjuntos urbanos, anuncios publicitarios, diversiones, juegos y espectáculos públicos, sobre la prestación de servicios de Hospedaje.</a:t>
            </a:r>
            <a:endParaRPr lang="es-ES" dirty="0"/>
          </a:p>
          <a:p>
            <a:pPr marL="0" indent="0">
              <a:buNone/>
            </a:pPr>
            <a:r>
              <a:rPr lang="es-ES" dirty="0" smtClean="0"/>
              <a:t>La sexta se enfoca a conocer los derechos que como contribución cobra el estado.</a:t>
            </a:r>
          </a:p>
          <a:p>
            <a:pPr marL="0" indent="0">
              <a:buNone/>
            </a:pPr>
            <a:r>
              <a:rPr lang="es-ES" dirty="0" smtClean="0"/>
              <a:t>La séptima plantea los conceptos de aportaciones de mejoras para obra pública y acciones de beneficio social.</a:t>
            </a:r>
            <a:endParaRPr lang="es-ES" dirty="0"/>
          </a:p>
          <a:p>
            <a:pPr marL="0" indent="0">
              <a:buNone/>
            </a:pPr>
            <a:r>
              <a:rPr lang="es-ES" dirty="0" smtClean="0"/>
              <a:t>La octava se compone de los preceptos y disposiciones establecidas en le Código fiscal de la Federación Aplicables a las disposiciones Locales.</a:t>
            </a:r>
            <a:endParaRPr lang="es-ES" dirty="0"/>
          </a:p>
        </p:txBody>
      </p:sp>
    </p:spTree>
    <p:extLst>
      <p:ext uri="{BB962C8B-B14F-4D97-AF65-F5344CB8AC3E}">
        <p14:creationId xmlns:p14="http://schemas.microsoft.com/office/powerpoint/2010/main" val="4027306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667543"/>
          </a:xfrm>
        </p:spPr>
        <p:txBody>
          <a:bodyPr>
            <a:normAutofit fontScale="90000"/>
          </a:bodyPr>
          <a:lstStyle/>
          <a:p>
            <a:r>
              <a:rPr lang="es-MX" dirty="0" smtClean="0"/>
              <a:t>METODOLOGIA</a:t>
            </a:r>
            <a:endParaRPr lang="es-MX" dirty="0"/>
          </a:p>
        </p:txBody>
      </p:sp>
      <p:sp>
        <p:nvSpPr>
          <p:cNvPr id="3" name="Marcador de contenido 2"/>
          <p:cNvSpPr>
            <a:spLocks noGrp="1"/>
          </p:cNvSpPr>
          <p:nvPr>
            <p:ph idx="1"/>
          </p:nvPr>
        </p:nvSpPr>
        <p:spPr>
          <a:xfrm>
            <a:off x="982133" y="1052736"/>
            <a:ext cx="7704667" cy="4947080"/>
          </a:xfrm>
        </p:spPr>
        <p:txBody>
          <a:bodyPr>
            <a:normAutofit/>
          </a:bodyPr>
          <a:lstStyle/>
          <a:p>
            <a:r>
              <a:rPr lang="es-MX" sz="2800" dirty="0">
                <a:latin typeface="Arial" panose="020B0604020202020204" pitchFamily="34" charset="0"/>
                <a:cs typeface="Arial" panose="020B0604020202020204" pitchFamily="34" charset="0"/>
              </a:rPr>
              <a:t>Para el desarrollo </a:t>
            </a:r>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se utilizará el Método Deductivo el cual considera que la conclusión está implícita en las premisas, es decir, se </a:t>
            </a:r>
            <a:r>
              <a:rPr lang="es-MX" sz="2800" dirty="0" smtClean="0">
                <a:latin typeface="Arial" panose="020B0604020202020204" pitchFamily="34" charset="0"/>
                <a:cs typeface="Arial" panose="020B0604020202020204" pitchFamily="34" charset="0"/>
              </a:rPr>
              <a:t>analizan los lineamientos legales, en este caso, </a:t>
            </a:r>
            <a:r>
              <a:rPr lang="es-MX" sz="2800" dirty="0" smtClean="0">
                <a:latin typeface="Arial" panose="020B0604020202020204" pitchFamily="34" charset="0"/>
                <a:cs typeface="Arial" panose="020B0604020202020204" pitchFamily="34" charset="0"/>
              </a:rPr>
              <a:t>del IMPUESTO PREDIAL</a:t>
            </a:r>
            <a:r>
              <a:rPr lang="es-MX" sz="2800" dirty="0" smtClean="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Es ir </a:t>
            </a:r>
            <a:r>
              <a:rPr lang="es-MX" sz="2800" dirty="0">
                <a:latin typeface="Arial" panose="020B0604020202020204" pitchFamily="34" charset="0"/>
                <a:cs typeface="Arial" panose="020B0604020202020204" pitchFamily="34" charset="0"/>
              </a:rPr>
              <a:t>de lo general a lo particular utilizando la </a:t>
            </a:r>
            <a:r>
              <a:rPr lang="es-MX" sz="2800" dirty="0" smtClean="0">
                <a:latin typeface="Arial" panose="020B0604020202020204" pitchFamily="34" charset="0"/>
                <a:cs typeface="Arial" panose="020B0604020202020204" pitchFamily="34" charset="0"/>
              </a:rPr>
              <a:t>lógica; </a:t>
            </a:r>
            <a:r>
              <a:rPr lang="es-MX" sz="2800" dirty="0">
                <a:latin typeface="Arial" panose="020B0604020202020204" pitchFamily="34" charset="0"/>
                <a:cs typeface="Arial" panose="020B0604020202020204" pitchFamily="34" charset="0"/>
              </a:rPr>
              <a:t>parte siempre de verdades generales y progresa con el razonamiento. De esta forma analizaremos </a:t>
            </a:r>
            <a:r>
              <a:rPr lang="es-MX" sz="2800" dirty="0" smtClean="0">
                <a:latin typeface="Arial" panose="020B0604020202020204" pitchFamily="34" charset="0"/>
                <a:cs typeface="Arial" panose="020B0604020202020204" pitchFamily="34" charset="0"/>
              </a:rPr>
              <a:t>el concepto y determinación del Impuesto predial en el</a:t>
            </a:r>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Estado de México y Municipios en materia tributaria </a:t>
            </a:r>
            <a:r>
              <a:rPr lang="es-MX" sz="2800" dirty="0" smtClean="0">
                <a:latin typeface="Arial" panose="020B0604020202020204" pitchFamily="34" charset="0"/>
                <a:cs typeface="Arial" panose="020B0604020202020204" pitchFamily="34" charset="0"/>
              </a:rPr>
              <a:t>.</a:t>
            </a:r>
            <a:endParaRPr lang="es-MX" sz="2800" dirty="0">
              <a:latin typeface="Arial" panose="020B0604020202020204" pitchFamily="34" charset="0"/>
              <a:cs typeface="Arial" panose="020B0604020202020204" pitchFamily="34" charset="0"/>
            </a:endParaRPr>
          </a:p>
          <a:p>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3410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457200" y="260648"/>
            <a:ext cx="7239000" cy="1791072"/>
          </a:xfrm>
        </p:spPr>
        <p:txBody>
          <a:bodyPr>
            <a:normAutofit fontScale="90000"/>
          </a:bodyPr>
          <a:lstStyle/>
          <a:p>
            <a:pPr fontAlgn="auto">
              <a:spcAft>
                <a:spcPts val="0"/>
              </a:spcAft>
              <a:defRPr/>
            </a:pPr>
            <a:r>
              <a:rPr lang="es-MX" dirty="0"/>
              <a:t>Analizar y Aplicar el concepto </a:t>
            </a:r>
            <a:r>
              <a:rPr lang="es-MX" dirty="0" smtClean="0"/>
              <a:t>del </a:t>
            </a:r>
            <a:r>
              <a:rPr lang="es-MX" dirty="0"/>
              <a:t>IMPUESTO </a:t>
            </a:r>
            <a:r>
              <a:rPr lang="es-MX" dirty="0" smtClean="0"/>
              <a:t>PREDIAL en el Estado de México y municipios.</a:t>
            </a:r>
            <a:endParaRPr lang="es-ES" dirty="0" smtClean="0"/>
          </a:p>
        </p:txBody>
      </p:sp>
      <p:pic>
        <p:nvPicPr>
          <p:cNvPr id="3" name="Marcador de contenido 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152900" y="1926854"/>
            <a:ext cx="3543300" cy="4212380"/>
          </a:xfrm>
        </p:spPr>
      </p:pic>
      <p:cxnSp>
        <p:nvCxnSpPr>
          <p:cNvPr id="38918" name="AutoShape 6"/>
          <p:cNvCxnSpPr>
            <a:cxnSpLocks noChangeShapeType="1"/>
          </p:cNvCxnSpPr>
          <p:nvPr/>
        </p:nvCxnSpPr>
        <p:spPr bwMode="auto">
          <a:xfrm>
            <a:off x="2555875" y="3141663"/>
            <a:ext cx="1873250" cy="1800225"/>
          </a:xfrm>
          <a:prstGeom prst="bentConnector3">
            <a:avLst>
              <a:gd name="adj1" fmla="val 50000"/>
            </a:avLst>
          </a:prstGeom>
          <a:noFill/>
          <a:ln w="9525">
            <a:solidFill>
              <a:schemeClr val="tx1"/>
            </a:solidFill>
            <a:miter lim="800000"/>
            <a:headEnd/>
            <a:tailEnd type="triangle" w="med" len="med"/>
          </a:ln>
        </p:spPr>
      </p:cxnSp>
    </p:spTree>
  </p:cSld>
  <p:clrMapOvr>
    <a:masterClrMapping/>
  </p:clrMapOvr>
  <p:transition spd="med">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normAutofit/>
          </a:bodyPr>
          <a:lstStyle/>
          <a:p>
            <a:pPr fontAlgn="auto">
              <a:spcAft>
                <a:spcPts val="0"/>
              </a:spcAft>
              <a:defRPr/>
            </a:pPr>
            <a:r>
              <a:rPr lang="es-ES" sz="3600" dirty="0" smtClean="0"/>
              <a:t>LAS CONTRIBUCIONES </a:t>
            </a:r>
            <a:r>
              <a:rPr lang="es-ES" sz="3600" dirty="0" smtClean="0"/>
              <a:t>LOCALES</a:t>
            </a:r>
            <a:r>
              <a:rPr lang="es-ES" dirty="0" smtClean="0"/>
              <a:t>.</a:t>
            </a:r>
          </a:p>
        </p:txBody>
      </p:sp>
      <p:sp>
        <p:nvSpPr>
          <p:cNvPr id="38915" name="Rectangle 3"/>
          <p:cNvSpPr>
            <a:spLocks noGrp="1"/>
          </p:cNvSpPr>
          <p:nvPr>
            <p:ph type="body" sz="half" idx="1"/>
          </p:nvPr>
        </p:nvSpPr>
        <p:spPr>
          <a:xfrm>
            <a:off x="457200" y="1609725"/>
            <a:ext cx="4690864" cy="4846638"/>
          </a:xfrm>
        </p:spPr>
        <p:txBody>
          <a:bodyPr>
            <a:normAutofit/>
          </a:bodyPr>
          <a:lstStyle/>
          <a:p>
            <a:pPr marL="0" lvl="0" indent="0">
              <a:buClr>
                <a:srgbClr val="30ACEC">
                  <a:lumMod val="75000"/>
                </a:srgbClr>
              </a:buClr>
              <a:buNone/>
            </a:pPr>
            <a:r>
              <a:rPr lang="es-MX" sz="2400" dirty="0" smtClean="0">
                <a:solidFill>
                  <a:prstClr val="black"/>
                </a:solidFill>
                <a:latin typeface="Corbel" panose="020B0503020204020204" pitchFamily="34" charset="0"/>
              </a:rPr>
              <a:t>Las contribuciones Locales son las que cada Estado y Municipio pretende cobrar en su territorio con base a su proyecto de Ley de ingresos del Estado. </a:t>
            </a:r>
            <a:endParaRPr lang="es-MX" sz="2400" dirty="0">
              <a:solidFill>
                <a:prstClr val="black"/>
              </a:solidFill>
              <a:latin typeface="Corbel" panose="020B0503020204020204" pitchFamily="34" charset="0"/>
            </a:endParaRPr>
          </a:p>
          <a:p>
            <a:pPr marL="0" lvl="0" indent="0">
              <a:buClr>
                <a:srgbClr val="30ACEC">
                  <a:lumMod val="75000"/>
                </a:srgbClr>
              </a:buClr>
              <a:buNone/>
            </a:pPr>
            <a:r>
              <a:rPr lang="es-MX" sz="2400" dirty="0" smtClean="0">
                <a:solidFill>
                  <a:prstClr val="black"/>
                </a:solidFill>
                <a:latin typeface="Corbel" panose="020B0503020204020204" pitchFamily="34" charset="0"/>
              </a:rPr>
              <a:t>El Impuesto predial es un impuesto municipal. Tiene su origen en diversas civilizaciones en todo el mundo.</a:t>
            </a:r>
          </a:p>
          <a:p>
            <a:pPr marL="0" lvl="0" indent="0">
              <a:buClr>
                <a:srgbClr val="30ACEC">
                  <a:lumMod val="75000"/>
                </a:srgbClr>
              </a:buClr>
              <a:buNone/>
            </a:pPr>
            <a:r>
              <a:rPr lang="es-MX" sz="2400" dirty="0" smtClean="0">
                <a:solidFill>
                  <a:prstClr val="black"/>
                </a:solidFill>
                <a:latin typeface="Corbel" panose="020B0503020204020204" pitchFamily="34" charset="0"/>
              </a:rPr>
              <a:t>Los 125 municipios aplican el Código Financiero del Estado de México para su aplicación.</a:t>
            </a:r>
            <a:endParaRPr lang="es-MX" sz="2400" dirty="0">
              <a:solidFill>
                <a:prstClr val="black"/>
              </a:solidFill>
              <a:latin typeface="Corbel" panose="020B0503020204020204" pitchFamily="34" charset="0"/>
            </a:endParaRPr>
          </a:p>
        </p:txBody>
      </p:sp>
      <p:pic>
        <p:nvPicPr>
          <p:cNvPr id="3" name="Marcador de contenido 2"/>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152900" y="3036491"/>
            <a:ext cx="3543300" cy="1993106"/>
          </a:xfrm>
        </p:spPr>
      </p:pic>
      <p:cxnSp>
        <p:nvCxnSpPr>
          <p:cNvPr id="38918" name="AutoShape 6"/>
          <p:cNvCxnSpPr>
            <a:cxnSpLocks noChangeShapeType="1"/>
          </p:cNvCxnSpPr>
          <p:nvPr/>
        </p:nvCxnSpPr>
        <p:spPr bwMode="auto">
          <a:xfrm>
            <a:off x="5011761" y="3429000"/>
            <a:ext cx="1360438" cy="1008137"/>
          </a:xfrm>
          <a:prstGeom prst="bentConnector3">
            <a:avLst>
              <a:gd name="adj1" fmla="val 50000"/>
            </a:avLst>
          </a:prstGeom>
          <a:noFill/>
          <a:ln w="9525">
            <a:solidFill>
              <a:schemeClr val="tx1"/>
            </a:solidFill>
            <a:miter lim="800000"/>
            <a:headEnd/>
            <a:tailEnd type="triangle" w="med" len="med"/>
          </a:ln>
        </p:spPr>
      </p:cxnSp>
    </p:spTree>
    <p:extLst>
      <p:ext uri="{BB962C8B-B14F-4D97-AF65-F5344CB8AC3E}">
        <p14:creationId xmlns:p14="http://schemas.microsoft.com/office/powerpoint/2010/main" val="1621236989"/>
      </p:ext>
    </p:extLst>
  </p:cSld>
  <p:clrMapOvr>
    <a:masterClrMapping/>
  </p:clrMapOvr>
  <p:transition spd="med">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FUNDAMENTO LEGAL</a:t>
            </a:r>
            <a:endParaRPr lang="es-ES" dirty="0"/>
          </a:p>
        </p:txBody>
      </p:sp>
      <p:sp>
        <p:nvSpPr>
          <p:cNvPr id="3" name="Marcador de contenido 2"/>
          <p:cNvSpPr>
            <a:spLocks noGrp="1"/>
          </p:cNvSpPr>
          <p:nvPr>
            <p:ph idx="1"/>
          </p:nvPr>
        </p:nvSpPr>
        <p:spPr/>
        <p:txBody>
          <a:bodyPr/>
          <a:lstStyle/>
          <a:p>
            <a:pPr marL="0" indent="0" algn="ctr">
              <a:buNone/>
            </a:pPr>
            <a:r>
              <a:rPr lang="es-ES" dirty="0" smtClean="0"/>
              <a:t>CODIGO FINANCIERO DEL ESTADO DE MEXICO Y MUNICIPIOS</a:t>
            </a:r>
          </a:p>
          <a:p>
            <a:pPr marL="0" indent="0">
              <a:buNone/>
            </a:pPr>
            <a:endParaRPr lang="es-ES" dirty="0" smtClean="0"/>
          </a:p>
          <a:p>
            <a:r>
              <a:rPr lang="es-ES" dirty="0" smtClean="0"/>
              <a:t>TÍTULO CUARTO </a:t>
            </a:r>
          </a:p>
          <a:p>
            <a:pPr marL="0" indent="0">
              <a:buNone/>
            </a:pPr>
            <a:r>
              <a:rPr lang="es-ES" dirty="0" smtClean="0"/>
              <a:t>DE LOS INGRESOS DE LOS MUNICIPIOS </a:t>
            </a:r>
          </a:p>
          <a:p>
            <a:r>
              <a:rPr lang="es-ES" dirty="0" smtClean="0"/>
              <a:t>CAPÍTULO PRIMERO </a:t>
            </a:r>
          </a:p>
          <a:p>
            <a:pPr marL="0" indent="0">
              <a:buNone/>
            </a:pPr>
            <a:r>
              <a:rPr lang="es-ES" dirty="0" smtClean="0"/>
              <a:t>DE LOS IMPUESTOS </a:t>
            </a:r>
          </a:p>
          <a:p>
            <a:r>
              <a:rPr lang="es-ES" dirty="0" smtClean="0"/>
              <a:t>SECCIÓN PRIMERA</a:t>
            </a:r>
          </a:p>
          <a:p>
            <a:pPr marL="0" indent="0">
              <a:buNone/>
            </a:pPr>
            <a:r>
              <a:rPr lang="es-ES" dirty="0" smtClean="0"/>
              <a:t> DEL IMPUESTO PREDIAL</a:t>
            </a:r>
            <a:endParaRPr lang="es-ES" dirty="0"/>
          </a:p>
        </p:txBody>
      </p:sp>
    </p:spTree>
    <p:extLst>
      <p:ext uri="{BB962C8B-B14F-4D97-AF65-F5344CB8AC3E}">
        <p14:creationId xmlns:p14="http://schemas.microsoft.com/office/powerpoint/2010/main" val="998814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3704</TotalTime>
  <Words>1831</Words>
  <Application>Microsoft Office PowerPoint</Application>
  <PresentationFormat>Presentación en pantalla (4:3)</PresentationFormat>
  <Paragraphs>180</Paragraphs>
  <Slides>45</Slides>
  <Notes>7</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45</vt:i4>
      </vt:variant>
    </vt:vector>
  </HeadingPairs>
  <TitlesOfParts>
    <vt:vector size="54" baseType="lpstr">
      <vt:lpstr>Microsoft JhengHei UI</vt:lpstr>
      <vt:lpstr>Arial</vt:lpstr>
      <vt:lpstr>Calibri</vt:lpstr>
      <vt:lpstr>Calibri Light</vt:lpstr>
      <vt:lpstr>Corbel</vt:lpstr>
      <vt:lpstr>MS Mincho</vt:lpstr>
      <vt:lpstr>Wingdings</vt:lpstr>
      <vt:lpstr>Wingdings 2</vt:lpstr>
      <vt:lpstr>Retrospección</vt:lpstr>
      <vt:lpstr>UNIVERSIDAD AUTÓNOMA DEL ESTADO DE MÉXICO. Centro universitario UAEM Texcoco.  PRECEPTOS CONSTITUCIONALES APLICABLES AL ESTADO DE MÉXICO Y MUNICIPIOS EN MATERIA TRIBUTARIA unidad de aprendizaje: Analizar y Aplicar el concepto de IMPUESTO PREDIAL en el estado de México y Municipios Programa de estudios por competencia: CONTRIBUCIONES LOCALES Licenciatura en Contaduría. 7mo semestre </vt:lpstr>
      <vt:lpstr>PRESENTACIÓN</vt:lpstr>
      <vt:lpstr>PROPÓSITO: Analizar, aplicar, determinar y vislumbrar la trascendencia de las Contribuciones Locales.</vt:lpstr>
      <vt:lpstr>COMPETENCIAS GENÉRICAS</vt:lpstr>
      <vt:lpstr>CONTENIDO DEL PROGRAMA</vt:lpstr>
      <vt:lpstr>METODOLOGIA</vt:lpstr>
      <vt:lpstr>Analizar y Aplicar el concepto del IMPUESTO PREDIAL en el Estado de México y municipios.</vt:lpstr>
      <vt:lpstr>LAS CONTRIBUCIONES LOCALES.</vt:lpstr>
      <vt:lpstr>FUNDAMENTO LEGAL</vt:lpstr>
      <vt:lpstr>Presentación de PowerPoint</vt:lpstr>
      <vt:lpstr>HISTORIA: ATENAS</vt:lpstr>
      <vt:lpstr>EGIPTO</vt:lpstr>
      <vt:lpstr>MÉXICO.1567</vt:lpstr>
      <vt:lpstr>   1838</vt:lpstr>
      <vt:lpstr>1896</vt:lpstr>
      <vt:lpstr>1917</vt:lpstr>
      <vt:lpstr>1975</vt:lpstr>
      <vt:lpstr>FUNDAMENTO DEL IMPUESTO PREDIAL: Artículo 107.</vt:lpstr>
      <vt:lpstr>FUNDAMENTO DEL IMPUESTO PREDIAL: Artículo 107.</vt:lpstr>
      <vt:lpstr>Artículo 108.</vt:lpstr>
      <vt:lpstr>Valor del suelo</vt:lpstr>
      <vt:lpstr>Valor de la construcción</vt:lpstr>
      <vt:lpstr>Artículo 109.</vt:lpstr>
      <vt:lpstr>DETERMINACIÓN DEL IMPUESTO PREDIAL</vt:lpstr>
      <vt:lpstr>Artículo 112.</vt:lpstr>
      <vt:lpstr>Artículo 112.</vt:lpstr>
      <vt:lpstr>Presentación de PowerPoint</vt:lpstr>
      <vt:lpstr>Presentación de PowerPoint</vt:lpstr>
      <vt:lpstr>Presentación de PowerPoint</vt:lpstr>
      <vt:lpstr>Presentación de PowerPoint</vt:lpstr>
      <vt:lpstr>PREDIAL TEXCOCO</vt:lpstr>
      <vt:lpstr>Presentación de PowerPoint</vt:lpstr>
      <vt:lpstr>Presentación de PowerPoint</vt:lpstr>
      <vt:lpstr>Presentación de PowerPoint</vt:lpstr>
      <vt:lpstr>Presentación de PowerPoint</vt:lpstr>
      <vt:lpstr>Requisitos para Certificación de Clave y Valor Catastral</vt:lpstr>
      <vt:lpstr>Formato del Trámite: </vt:lpstr>
      <vt:lpstr>Formato del Trámite: </vt:lpstr>
      <vt:lpstr>Presentación de PowerPoint</vt:lpstr>
      <vt:lpstr>CONCLUSIONES</vt:lpstr>
      <vt:lpstr>Conclusiones.</vt:lpstr>
      <vt:lpstr>CONCLUSIONES</vt:lpstr>
      <vt:lpstr>BIBLIOGRAFÍA BÁSICA  Constitución Política de los Estado Unidos Mexicanos. 2018. Constitución Política del Estado de México Código financiero del Estado de México y Municipios 2017 CÓDIGO FISCAL DE LA FEDERACIÓN. 2014 Reglamento al CÓDIGO FISCAL DE LA FEDERACIÓN. 2018. LEY DEL IMPUESTO SOBRE LA RENTA. 2018 Ley FEDERAL DE DERECHOS 2018. Convenio de adhesión al sistema Nacional de coordinación fiscal que celebren SHCP y el Estado de México Convenio de colaboración Administrativa en materia Fiscal Federal que celebra el gobierno Federal REGLAMENTO DE LA LEY DEL IMPUESTO SOBRE LA RENTA 2018. Ley del impuesto al valor agregado Reglamento a la Ley  del impuesto al valor agregado   </vt:lpstr>
      <vt:lpstr>BIBLIOGRAFÍA COMPLEMENTARIA</vt:lpstr>
      <vt:lpstr>Presentación de PowerPoint</vt:lpstr>
    </vt:vector>
  </TitlesOfParts>
  <Company>Personal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Auditoria en Informática</dc:title>
  <dc:creator>NEW</dc:creator>
  <cp:lastModifiedBy>familia</cp:lastModifiedBy>
  <cp:revision>181</cp:revision>
  <dcterms:created xsi:type="dcterms:W3CDTF">2008-05-28T15:46:01Z</dcterms:created>
  <dcterms:modified xsi:type="dcterms:W3CDTF">2018-09-29T03:13:37Z</dcterms:modified>
</cp:coreProperties>
</file>