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89" r:id="rId2"/>
    <p:sldId id="290" r:id="rId3"/>
    <p:sldId id="291" r:id="rId4"/>
    <p:sldId id="292" r:id="rId5"/>
    <p:sldId id="300" r:id="rId6"/>
    <p:sldId id="308" r:id="rId7"/>
    <p:sldId id="302" r:id="rId8"/>
    <p:sldId id="304" r:id="rId9"/>
    <p:sldId id="305" r:id="rId10"/>
    <p:sldId id="306" r:id="rId11"/>
    <p:sldId id="307" r:id="rId12"/>
    <p:sldId id="288" r:id="rId13"/>
    <p:sldId id="310" r:id="rId14"/>
    <p:sldId id="256" r:id="rId15"/>
    <p:sldId id="309" r:id="rId16"/>
    <p:sldId id="257" r:id="rId17"/>
    <p:sldId id="258" r:id="rId18"/>
    <p:sldId id="259" r:id="rId19"/>
    <p:sldId id="260" r:id="rId20"/>
    <p:sldId id="261" r:id="rId21"/>
    <p:sldId id="265" r:id="rId22"/>
    <p:sldId id="262" r:id="rId23"/>
    <p:sldId id="267" r:id="rId24"/>
    <p:sldId id="263" r:id="rId25"/>
    <p:sldId id="266" r:id="rId26"/>
    <p:sldId id="264" r:id="rId27"/>
    <p:sldId id="268" r:id="rId28"/>
    <p:sldId id="269" r:id="rId29"/>
    <p:sldId id="270" r:id="rId30"/>
    <p:sldId id="284" r:id="rId31"/>
    <p:sldId id="285" r:id="rId32"/>
    <p:sldId id="271" r:id="rId33"/>
    <p:sldId id="273" r:id="rId34"/>
    <p:sldId id="272" r:id="rId35"/>
    <p:sldId id="274" r:id="rId36"/>
    <p:sldId id="275" r:id="rId37"/>
    <p:sldId id="276" r:id="rId38"/>
    <p:sldId id="277" r:id="rId39"/>
    <p:sldId id="278" r:id="rId40"/>
    <p:sldId id="279" r:id="rId41"/>
    <p:sldId id="280" r:id="rId42"/>
    <p:sldId id="282" r:id="rId43"/>
    <p:sldId id="281" r:id="rId44"/>
    <p:sldId id="283" r:id="rId45"/>
    <p:sldId id="286" r:id="rId46"/>
    <p:sldId id="287"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660"/>
  </p:normalViewPr>
  <p:slideViewPr>
    <p:cSldViewPr snapToGrid="0">
      <p:cViewPr>
        <p:scale>
          <a:sx n="76" d="100"/>
          <a:sy n="76" d="100"/>
        </p:scale>
        <p:origin x="-50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F8E206-0CE8-4673-9F6D-E398411993CD}" type="doc">
      <dgm:prSet loTypeId="urn:microsoft.com/office/officeart/2005/8/layout/default" loCatId="list" qsTypeId="urn:microsoft.com/office/officeart/2005/8/quickstyle/3d2" qsCatId="3D" csTypeId="urn:microsoft.com/office/officeart/2005/8/colors/accent5_2" csCatId="accent5" phldr="1"/>
      <dgm:spPr/>
      <dgm:t>
        <a:bodyPr/>
        <a:lstStyle/>
        <a:p>
          <a:endParaRPr lang="es-ES"/>
        </a:p>
      </dgm:t>
    </dgm:pt>
    <dgm:pt modelId="{8B3DF5EA-195C-4AD3-A517-F3A4C71EFF0E}">
      <dgm:prSet phldrT="[Texto]"/>
      <dgm:spPr/>
      <dgm:t>
        <a:bodyPr/>
        <a:lstStyle/>
        <a:p>
          <a:r>
            <a:rPr lang="es-ES" dirty="0" smtClean="0"/>
            <a:t>Lesión de tejido blando.</a:t>
          </a:r>
          <a:endParaRPr lang="es-ES" dirty="0"/>
        </a:p>
      </dgm:t>
    </dgm:pt>
    <dgm:pt modelId="{50ECF152-9802-4B02-B5AD-0717E2A4C4F3}" type="parTrans" cxnId="{1676E5F3-C160-42E4-8FF3-C5670FE3378D}">
      <dgm:prSet/>
      <dgm:spPr/>
      <dgm:t>
        <a:bodyPr/>
        <a:lstStyle/>
        <a:p>
          <a:endParaRPr lang="es-ES"/>
        </a:p>
      </dgm:t>
    </dgm:pt>
    <dgm:pt modelId="{CDB3379B-9143-446F-B8C4-A76D5C29BF48}" type="sibTrans" cxnId="{1676E5F3-C160-42E4-8FF3-C5670FE3378D}">
      <dgm:prSet/>
      <dgm:spPr/>
      <dgm:t>
        <a:bodyPr/>
        <a:lstStyle/>
        <a:p>
          <a:endParaRPr lang="es-ES"/>
        </a:p>
      </dgm:t>
    </dgm:pt>
    <dgm:pt modelId="{3ABE6CB6-FF7A-4AC9-9A54-B2F876297778}">
      <dgm:prSet phldrT="[Texto]"/>
      <dgm:spPr/>
      <dgm:t>
        <a:bodyPr/>
        <a:lstStyle/>
        <a:p>
          <a:r>
            <a:rPr lang="es-ES" dirty="0" smtClean="0"/>
            <a:t>Lesión a tejido nervioso.</a:t>
          </a:r>
          <a:endParaRPr lang="es-ES" dirty="0"/>
        </a:p>
      </dgm:t>
    </dgm:pt>
    <dgm:pt modelId="{51B45141-81C6-4F18-B97B-448EC47F0878}" type="parTrans" cxnId="{AAD454D4-333C-4B28-BD58-A76FAEEEA64E}">
      <dgm:prSet/>
      <dgm:spPr/>
      <dgm:t>
        <a:bodyPr/>
        <a:lstStyle/>
        <a:p>
          <a:endParaRPr lang="es-ES"/>
        </a:p>
      </dgm:t>
    </dgm:pt>
    <dgm:pt modelId="{9DF10B5D-2AD7-4D76-BCC2-DF1207ADBCC6}" type="sibTrans" cxnId="{AAD454D4-333C-4B28-BD58-A76FAEEEA64E}">
      <dgm:prSet/>
      <dgm:spPr/>
      <dgm:t>
        <a:bodyPr/>
        <a:lstStyle/>
        <a:p>
          <a:endParaRPr lang="es-ES"/>
        </a:p>
      </dgm:t>
    </dgm:pt>
    <dgm:pt modelId="{C111A4C7-6A8A-411A-B4DA-C46A0AC83464}">
      <dgm:prSet phldrT="[Texto]"/>
      <dgm:spPr/>
      <dgm:t>
        <a:bodyPr/>
        <a:lstStyle/>
        <a:p>
          <a:r>
            <a:rPr lang="es-ES" dirty="0" smtClean="0"/>
            <a:t>Lesión a estructura ósea.</a:t>
          </a:r>
          <a:endParaRPr lang="es-ES" dirty="0"/>
        </a:p>
      </dgm:t>
    </dgm:pt>
    <dgm:pt modelId="{FC16781F-D0E0-4AE9-82D3-FE1238ACD331}" type="parTrans" cxnId="{526042A4-7A3A-4255-937A-919F3868B3A2}">
      <dgm:prSet/>
      <dgm:spPr/>
      <dgm:t>
        <a:bodyPr/>
        <a:lstStyle/>
        <a:p>
          <a:endParaRPr lang="es-ES"/>
        </a:p>
      </dgm:t>
    </dgm:pt>
    <dgm:pt modelId="{C87690C0-DAAB-4D43-886D-FD80D7F02CBE}" type="sibTrans" cxnId="{526042A4-7A3A-4255-937A-919F3868B3A2}">
      <dgm:prSet/>
      <dgm:spPr/>
      <dgm:t>
        <a:bodyPr/>
        <a:lstStyle/>
        <a:p>
          <a:endParaRPr lang="es-ES"/>
        </a:p>
      </dgm:t>
    </dgm:pt>
    <dgm:pt modelId="{63578C73-AFC1-43B2-BD36-B5FD31C4DAF8}">
      <dgm:prSet phldrT="[Texto]"/>
      <dgm:spPr/>
      <dgm:t>
        <a:bodyPr/>
        <a:lstStyle/>
        <a:p>
          <a:r>
            <a:rPr lang="es-ES" dirty="0" smtClean="0"/>
            <a:t>Lesiones de dientes adyacentes.</a:t>
          </a:r>
          <a:endParaRPr lang="es-ES" dirty="0"/>
        </a:p>
      </dgm:t>
    </dgm:pt>
    <dgm:pt modelId="{17005EE6-E3AB-4039-8E42-1CB7827B39CE}" type="parTrans" cxnId="{374A9D23-C809-4657-9649-1FA39701EA6B}">
      <dgm:prSet/>
      <dgm:spPr/>
      <dgm:t>
        <a:bodyPr/>
        <a:lstStyle/>
        <a:p>
          <a:endParaRPr lang="es-ES"/>
        </a:p>
      </dgm:t>
    </dgm:pt>
    <dgm:pt modelId="{55F5BD49-8F01-4822-AD52-92F2D650C215}" type="sibTrans" cxnId="{374A9D23-C809-4657-9649-1FA39701EA6B}">
      <dgm:prSet/>
      <dgm:spPr/>
      <dgm:t>
        <a:bodyPr/>
        <a:lstStyle/>
        <a:p>
          <a:endParaRPr lang="es-ES"/>
        </a:p>
      </dgm:t>
    </dgm:pt>
    <dgm:pt modelId="{4283B688-26F6-4919-A7A5-305D0EE450F8}">
      <dgm:prSet phldrT="[Texto]"/>
      <dgm:spPr/>
      <dgm:t>
        <a:bodyPr/>
        <a:lstStyle/>
        <a:p>
          <a:r>
            <a:rPr lang="es-ES" dirty="0" smtClean="0"/>
            <a:t>Daño a la ATM.</a:t>
          </a:r>
          <a:endParaRPr lang="es-ES" dirty="0"/>
        </a:p>
      </dgm:t>
    </dgm:pt>
    <dgm:pt modelId="{6F64291A-1907-4816-94FB-AE7DE463DCAA}" type="parTrans" cxnId="{DBB30E7B-9B75-4FF8-AA46-AB61A4699FEC}">
      <dgm:prSet/>
      <dgm:spPr/>
      <dgm:t>
        <a:bodyPr/>
        <a:lstStyle/>
        <a:p>
          <a:endParaRPr lang="es-ES"/>
        </a:p>
      </dgm:t>
    </dgm:pt>
    <dgm:pt modelId="{070FEA84-55C2-469C-99FA-BAD45953425A}" type="sibTrans" cxnId="{DBB30E7B-9B75-4FF8-AA46-AB61A4699FEC}">
      <dgm:prSet/>
      <dgm:spPr/>
      <dgm:t>
        <a:bodyPr/>
        <a:lstStyle/>
        <a:p>
          <a:endParaRPr lang="es-ES"/>
        </a:p>
      </dgm:t>
    </dgm:pt>
    <dgm:pt modelId="{A532240A-576A-4F8C-B25C-DABDD8996775}" type="pres">
      <dgm:prSet presAssocID="{2DF8E206-0CE8-4673-9F6D-E398411993CD}" presName="diagram" presStyleCnt="0">
        <dgm:presLayoutVars>
          <dgm:dir/>
          <dgm:resizeHandles val="exact"/>
        </dgm:presLayoutVars>
      </dgm:prSet>
      <dgm:spPr/>
      <dgm:t>
        <a:bodyPr/>
        <a:lstStyle/>
        <a:p>
          <a:endParaRPr lang="es-ES"/>
        </a:p>
      </dgm:t>
    </dgm:pt>
    <dgm:pt modelId="{25134271-E8F0-43B5-B1B8-F818A69D92B3}" type="pres">
      <dgm:prSet presAssocID="{8B3DF5EA-195C-4AD3-A517-F3A4C71EFF0E}" presName="node" presStyleLbl="node1" presStyleIdx="0" presStyleCnt="5">
        <dgm:presLayoutVars>
          <dgm:bulletEnabled val="1"/>
        </dgm:presLayoutVars>
      </dgm:prSet>
      <dgm:spPr/>
      <dgm:t>
        <a:bodyPr/>
        <a:lstStyle/>
        <a:p>
          <a:endParaRPr lang="es-ES"/>
        </a:p>
      </dgm:t>
    </dgm:pt>
    <dgm:pt modelId="{8F674C80-DD85-4BB5-BA8D-FEE3DD2DADAF}" type="pres">
      <dgm:prSet presAssocID="{CDB3379B-9143-446F-B8C4-A76D5C29BF48}" presName="sibTrans" presStyleCnt="0"/>
      <dgm:spPr/>
    </dgm:pt>
    <dgm:pt modelId="{1CBB99A2-2B1B-4986-BA48-44CEB5F1E156}" type="pres">
      <dgm:prSet presAssocID="{3ABE6CB6-FF7A-4AC9-9A54-B2F876297778}" presName="node" presStyleLbl="node1" presStyleIdx="1" presStyleCnt="5">
        <dgm:presLayoutVars>
          <dgm:bulletEnabled val="1"/>
        </dgm:presLayoutVars>
      </dgm:prSet>
      <dgm:spPr/>
      <dgm:t>
        <a:bodyPr/>
        <a:lstStyle/>
        <a:p>
          <a:endParaRPr lang="es-ES"/>
        </a:p>
      </dgm:t>
    </dgm:pt>
    <dgm:pt modelId="{4C28006E-E616-42FC-B0B3-555985E88CDD}" type="pres">
      <dgm:prSet presAssocID="{9DF10B5D-2AD7-4D76-BCC2-DF1207ADBCC6}" presName="sibTrans" presStyleCnt="0"/>
      <dgm:spPr/>
    </dgm:pt>
    <dgm:pt modelId="{97B51001-629D-4377-951F-FA7E4F921721}" type="pres">
      <dgm:prSet presAssocID="{C111A4C7-6A8A-411A-B4DA-C46A0AC83464}" presName="node" presStyleLbl="node1" presStyleIdx="2" presStyleCnt="5">
        <dgm:presLayoutVars>
          <dgm:bulletEnabled val="1"/>
        </dgm:presLayoutVars>
      </dgm:prSet>
      <dgm:spPr/>
      <dgm:t>
        <a:bodyPr/>
        <a:lstStyle/>
        <a:p>
          <a:endParaRPr lang="es-ES"/>
        </a:p>
      </dgm:t>
    </dgm:pt>
    <dgm:pt modelId="{FE2BAE5B-B01F-4D01-BFD5-3B0CD5A77350}" type="pres">
      <dgm:prSet presAssocID="{C87690C0-DAAB-4D43-886D-FD80D7F02CBE}" presName="sibTrans" presStyleCnt="0"/>
      <dgm:spPr/>
    </dgm:pt>
    <dgm:pt modelId="{1EDDF723-CD46-4503-AA41-17A33635DD03}" type="pres">
      <dgm:prSet presAssocID="{63578C73-AFC1-43B2-BD36-B5FD31C4DAF8}" presName="node" presStyleLbl="node1" presStyleIdx="3" presStyleCnt="5">
        <dgm:presLayoutVars>
          <dgm:bulletEnabled val="1"/>
        </dgm:presLayoutVars>
      </dgm:prSet>
      <dgm:spPr/>
      <dgm:t>
        <a:bodyPr/>
        <a:lstStyle/>
        <a:p>
          <a:endParaRPr lang="es-ES"/>
        </a:p>
      </dgm:t>
    </dgm:pt>
    <dgm:pt modelId="{454E86FE-EBB5-48FC-87B5-4E5D3B314BCE}" type="pres">
      <dgm:prSet presAssocID="{55F5BD49-8F01-4822-AD52-92F2D650C215}" presName="sibTrans" presStyleCnt="0"/>
      <dgm:spPr/>
    </dgm:pt>
    <dgm:pt modelId="{CFE75355-927D-422C-8969-663D8CC8716D}" type="pres">
      <dgm:prSet presAssocID="{4283B688-26F6-4919-A7A5-305D0EE450F8}" presName="node" presStyleLbl="node1" presStyleIdx="4" presStyleCnt="5">
        <dgm:presLayoutVars>
          <dgm:bulletEnabled val="1"/>
        </dgm:presLayoutVars>
      </dgm:prSet>
      <dgm:spPr/>
      <dgm:t>
        <a:bodyPr/>
        <a:lstStyle/>
        <a:p>
          <a:endParaRPr lang="es-ES"/>
        </a:p>
      </dgm:t>
    </dgm:pt>
  </dgm:ptLst>
  <dgm:cxnLst>
    <dgm:cxn modelId="{DC6A52A9-6348-404C-A20E-72A712C85157}" type="presOf" srcId="{C111A4C7-6A8A-411A-B4DA-C46A0AC83464}" destId="{97B51001-629D-4377-951F-FA7E4F921721}" srcOrd="0" destOrd="0" presId="urn:microsoft.com/office/officeart/2005/8/layout/default"/>
    <dgm:cxn modelId="{DBB30E7B-9B75-4FF8-AA46-AB61A4699FEC}" srcId="{2DF8E206-0CE8-4673-9F6D-E398411993CD}" destId="{4283B688-26F6-4919-A7A5-305D0EE450F8}" srcOrd="4" destOrd="0" parTransId="{6F64291A-1907-4816-94FB-AE7DE463DCAA}" sibTransId="{070FEA84-55C2-469C-99FA-BAD45953425A}"/>
    <dgm:cxn modelId="{AAD454D4-333C-4B28-BD58-A76FAEEEA64E}" srcId="{2DF8E206-0CE8-4673-9F6D-E398411993CD}" destId="{3ABE6CB6-FF7A-4AC9-9A54-B2F876297778}" srcOrd="1" destOrd="0" parTransId="{51B45141-81C6-4F18-B97B-448EC47F0878}" sibTransId="{9DF10B5D-2AD7-4D76-BCC2-DF1207ADBCC6}"/>
    <dgm:cxn modelId="{374A9D23-C809-4657-9649-1FA39701EA6B}" srcId="{2DF8E206-0CE8-4673-9F6D-E398411993CD}" destId="{63578C73-AFC1-43B2-BD36-B5FD31C4DAF8}" srcOrd="3" destOrd="0" parTransId="{17005EE6-E3AB-4039-8E42-1CB7827B39CE}" sibTransId="{55F5BD49-8F01-4822-AD52-92F2D650C215}"/>
    <dgm:cxn modelId="{9E0A9E56-3ACC-4DB2-9CA1-3967F71D991F}" type="presOf" srcId="{3ABE6CB6-FF7A-4AC9-9A54-B2F876297778}" destId="{1CBB99A2-2B1B-4986-BA48-44CEB5F1E156}" srcOrd="0" destOrd="0" presId="urn:microsoft.com/office/officeart/2005/8/layout/default"/>
    <dgm:cxn modelId="{ED1D1C02-0BC3-4354-816D-95BC40277722}" type="presOf" srcId="{4283B688-26F6-4919-A7A5-305D0EE450F8}" destId="{CFE75355-927D-422C-8969-663D8CC8716D}" srcOrd="0" destOrd="0" presId="urn:microsoft.com/office/officeart/2005/8/layout/default"/>
    <dgm:cxn modelId="{526042A4-7A3A-4255-937A-919F3868B3A2}" srcId="{2DF8E206-0CE8-4673-9F6D-E398411993CD}" destId="{C111A4C7-6A8A-411A-B4DA-C46A0AC83464}" srcOrd="2" destOrd="0" parTransId="{FC16781F-D0E0-4AE9-82D3-FE1238ACD331}" sibTransId="{C87690C0-DAAB-4D43-886D-FD80D7F02CBE}"/>
    <dgm:cxn modelId="{3E083D86-F2AA-4D8B-87AA-9A714B8BFAFA}" type="presOf" srcId="{8B3DF5EA-195C-4AD3-A517-F3A4C71EFF0E}" destId="{25134271-E8F0-43B5-B1B8-F818A69D92B3}" srcOrd="0" destOrd="0" presId="urn:microsoft.com/office/officeart/2005/8/layout/default"/>
    <dgm:cxn modelId="{1676E5F3-C160-42E4-8FF3-C5670FE3378D}" srcId="{2DF8E206-0CE8-4673-9F6D-E398411993CD}" destId="{8B3DF5EA-195C-4AD3-A517-F3A4C71EFF0E}" srcOrd="0" destOrd="0" parTransId="{50ECF152-9802-4B02-B5AD-0717E2A4C4F3}" sibTransId="{CDB3379B-9143-446F-B8C4-A76D5C29BF48}"/>
    <dgm:cxn modelId="{663F63F3-2EFB-464C-B138-BE4D9552AB36}" type="presOf" srcId="{2DF8E206-0CE8-4673-9F6D-E398411993CD}" destId="{A532240A-576A-4F8C-B25C-DABDD8996775}" srcOrd="0" destOrd="0" presId="urn:microsoft.com/office/officeart/2005/8/layout/default"/>
    <dgm:cxn modelId="{353333EA-06AA-4B8A-94AC-0975AFCE1C1E}" type="presOf" srcId="{63578C73-AFC1-43B2-BD36-B5FD31C4DAF8}" destId="{1EDDF723-CD46-4503-AA41-17A33635DD03}" srcOrd="0" destOrd="0" presId="urn:microsoft.com/office/officeart/2005/8/layout/default"/>
    <dgm:cxn modelId="{B70AD461-9A78-4038-BB8E-582A387D9080}" type="presParOf" srcId="{A532240A-576A-4F8C-B25C-DABDD8996775}" destId="{25134271-E8F0-43B5-B1B8-F818A69D92B3}" srcOrd="0" destOrd="0" presId="urn:microsoft.com/office/officeart/2005/8/layout/default"/>
    <dgm:cxn modelId="{35E1E0E5-E6B0-4823-9728-96BCEB51F344}" type="presParOf" srcId="{A532240A-576A-4F8C-B25C-DABDD8996775}" destId="{8F674C80-DD85-4BB5-BA8D-FEE3DD2DADAF}" srcOrd="1" destOrd="0" presId="urn:microsoft.com/office/officeart/2005/8/layout/default"/>
    <dgm:cxn modelId="{DEA220C1-04E2-4BF0-8B46-50F739251965}" type="presParOf" srcId="{A532240A-576A-4F8C-B25C-DABDD8996775}" destId="{1CBB99A2-2B1B-4986-BA48-44CEB5F1E156}" srcOrd="2" destOrd="0" presId="urn:microsoft.com/office/officeart/2005/8/layout/default"/>
    <dgm:cxn modelId="{CB05FC86-1515-495B-AAF0-E71A0EA057D1}" type="presParOf" srcId="{A532240A-576A-4F8C-B25C-DABDD8996775}" destId="{4C28006E-E616-42FC-B0B3-555985E88CDD}" srcOrd="3" destOrd="0" presId="urn:microsoft.com/office/officeart/2005/8/layout/default"/>
    <dgm:cxn modelId="{ED6850B2-EBF1-406B-BE8D-F7C2A206C8BC}" type="presParOf" srcId="{A532240A-576A-4F8C-B25C-DABDD8996775}" destId="{97B51001-629D-4377-951F-FA7E4F921721}" srcOrd="4" destOrd="0" presId="urn:microsoft.com/office/officeart/2005/8/layout/default"/>
    <dgm:cxn modelId="{5E7E2308-908A-4014-BD3D-FA62D04166E6}" type="presParOf" srcId="{A532240A-576A-4F8C-B25C-DABDD8996775}" destId="{FE2BAE5B-B01F-4D01-BFD5-3B0CD5A77350}" srcOrd="5" destOrd="0" presId="urn:microsoft.com/office/officeart/2005/8/layout/default"/>
    <dgm:cxn modelId="{93ADF75D-0A21-45D5-87D8-BB13A4562005}" type="presParOf" srcId="{A532240A-576A-4F8C-B25C-DABDD8996775}" destId="{1EDDF723-CD46-4503-AA41-17A33635DD03}" srcOrd="6" destOrd="0" presId="urn:microsoft.com/office/officeart/2005/8/layout/default"/>
    <dgm:cxn modelId="{E3A3F0CB-8608-41D0-A0A8-00F95705AD7C}" type="presParOf" srcId="{A532240A-576A-4F8C-B25C-DABDD8996775}" destId="{454E86FE-EBB5-48FC-87B5-4E5D3B314BCE}" srcOrd="7" destOrd="0" presId="urn:microsoft.com/office/officeart/2005/8/layout/default"/>
    <dgm:cxn modelId="{2A80945C-FCF8-4E92-9A81-EC67A88D1D88}" type="presParOf" srcId="{A532240A-576A-4F8C-B25C-DABDD8996775}" destId="{CFE75355-927D-422C-8969-663D8CC8716D}"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BF3DDF-582B-448B-BD94-3AD7B70C496F}" type="doc">
      <dgm:prSet loTypeId="urn:microsoft.com/office/officeart/2005/8/layout/default" loCatId="list" qsTypeId="urn:microsoft.com/office/officeart/2005/8/quickstyle/3d2" qsCatId="3D" csTypeId="urn:microsoft.com/office/officeart/2005/8/colors/colorful3" csCatId="colorful" phldr="1"/>
      <dgm:spPr/>
      <dgm:t>
        <a:bodyPr/>
        <a:lstStyle/>
        <a:p>
          <a:endParaRPr lang="es-ES"/>
        </a:p>
      </dgm:t>
    </dgm:pt>
    <dgm:pt modelId="{E6C8B704-808A-4892-A567-9DB479DDF696}">
      <dgm:prSet phldrT="[Texto]"/>
      <dgm:spPr/>
      <dgm:t>
        <a:bodyPr/>
        <a:lstStyle/>
        <a:p>
          <a:r>
            <a:rPr lang="es-ES" dirty="0" smtClean="0"/>
            <a:t>Hemorragias.</a:t>
          </a:r>
          <a:endParaRPr lang="es-ES" dirty="0"/>
        </a:p>
      </dgm:t>
    </dgm:pt>
    <dgm:pt modelId="{CECF7470-3797-4B11-A90A-2C4855C187DC}" type="parTrans" cxnId="{AC99293A-2434-46EB-B5ED-DEE6EBDBA241}">
      <dgm:prSet/>
      <dgm:spPr/>
      <dgm:t>
        <a:bodyPr/>
        <a:lstStyle/>
        <a:p>
          <a:endParaRPr lang="es-ES"/>
        </a:p>
      </dgm:t>
    </dgm:pt>
    <dgm:pt modelId="{3B7DEFB2-287E-4BAB-A401-BC9EBA593D3B}" type="sibTrans" cxnId="{AC99293A-2434-46EB-B5ED-DEE6EBDBA241}">
      <dgm:prSet/>
      <dgm:spPr/>
      <dgm:t>
        <a:bodyPr/>
        <a:lstStyle/>
        <a:p>
          <a:endParaRPr lang="es-ES"/>
        </a:p>
      </dgm:t>
    </dgm:pt>
    <dgm:pt modelId="{0B59E13A-9FA1-430A-BF71-B4753D982652}">
      <dgm:prSet phldrT="[Texto]"/>
      <dgm:spPr/>
      <dgm:t>
        <a:bodyPr/>
        <a:lstStyle/>
        <a:p>
          <a:r>
            <a:rPr lang="es-ES" dirty="0" smtClean="0"/>
            <a:t>Infecciones.</a:t>
          </a:r>
          <a:endParaRPr lang="es-ES" dirty="0"/>
        </a:p>
      </dgm:t>
    </dgm:pt>
    <dgm:pt modelId="{79B8887E-15FA-4116-8A24-6A71899125FB}" type="parTrans" cxnId="{5815DE5D-2B13-400E-81FA-072B7D4A13E1}">
      <dgm:prSet/>
      <dgm:spPr/>
      <dgm:t>
        <a:bodyPr/>
        <a:lstStyle/>
        <a:p>
          <a:endParaRPr lang="es-ES"/>
        </a:p>
      </dgm:t>
    </dgm:pt>
    <dgm:pt modelId="{0E13E129-E54D-41FA-973F-96EF2C08CF1E}" type="sibTrans" cxnId="{5815DE5D-2B13-400E-81FA-072B7D4A13E1}">
      <dgm:prSet/>
      <dgm:spPr/>
      <dgm:t>
        <a:bodyPr/>
        <a:lstStyle/>
        <a:p>
          <a:endParaRPr lang="es-ES"/>
        </a:p>
      </dgm:t>
    </dgm:pt>
    <dgm:pt modelId="{BDC8C096-F1AD-468F-831E-CB0511D5C237}">
      <dgm:prSet phldrT="[Texto]"/>
      <dgm:spPr/>
      <dgm:t>
        <a:bodyPr/>
        <a:lstStyle/>
        <a:p>
          <a:r>
            <a:rPr lang="es-ES" dirty="0" smtClean="0"/>
            <a:t>Trismus.</a:t>
          </a:r>
          <a:endParaRPr lang="es-ES" dirty="0"/>
        </a:p>
      </dgm:t>
    </dgm:pt>
    <dgm:pt modelId="{1F875DF8-345E-417F-BDD5-58C7472B0FCB}" type="parTrans" cxnId="{37AAE63F-BD6E-4FA3-A604-CBB2BB454C92}">
      <dgm:prSet/>
      <dgm:spPr/>
      <dgm:t>
        <a:bodyPr/>
        <a:lstStyle/>
        <a:p>
          <a:endParaRPr lang="es-ES"/>
        </a:p>
      </dgm:t>
    </dgm:pt>
    <dgm:pt modelId="{669BE822-1D01-47B7-997A-F1227224509B}" type="sibTrans" cxnId="{37AAE63F-BD6E-4FA3-A604-CBB2BB454C92}">
      <dgm:prSet/>
      <dgm:spPr/>
      <dgm:t>
        <a:bodyPr/>
        <a:lstStyle/>
        <a:p>
          <a:endParaRPr lang="es-ES"/>
        </a:p>
      </dgm:t>
    </dgm:pt>
    <dgm:pt modelId="{C179DA30-548B-462A-B410-E559565A9E6D}">
      <dgm:prSet phldrT="[Texto]"/>
      <dgm:spPr/>
      <dgm:t>
        <a:bodyPr/>
        <a:lstStyle/>
        <a:p>
          <a:r>
            <a:rPr lang="es-ES" dirty="0" smtClean="0"/>
            <a:t>Hematoma.</a:t>
          </a:r>
          <a:endParaRPr lang="es-ES" dirty="0"/>
        </a:p>
      </dgm:t>
    </dgm:pt>
    <dgm:pt modelId="{5B5C5FCC-1C42-4701-8C6A-1B5F13A58C01}" type="parTrans" cxnId="{DE404ADE-71A2-4992-8639-CE5AEE44145C}">
      <dgm:prSet/>
      <dgm:spPr/>
      <dgm:t>
        <a:bodyPr/>
        <a:lstStyle/>
        <a:p>
          <a:endParaRPr lang="es-ES"/>
        </a:p>
      </dgm:t>
    </dgm:pt>
    <dgm:pt modelId="{CE8DB2C8-DB43-4EBE-9601-3E37602BEB5E}" type="sibTrans" cxnId="{DE404ADE-71A2-4992-8639-CE5AEE44145C}">
      <dgm:prSet/>
      <dgm:spPr/>
      <dgm:t>
        <a:bodyPr/>
        <a:lstStyle/>
        <a:p>
          <a:endParaRPr lang="es-ES"/>
        </a:p>
      </dgm:t>
    </dgm:pt>
    <dgm:pt modelId="{62B5C47C-2024-4E4F-9437-5C21E5222B8D}">
      <dgm:prSet phldrT="[Texto]"/>
      <dgm:spPr/>
      <dgm:t>
        <a:bodyPr/>
        <a:lstStyle/>
        <a:p>
          <a:r>
            <a:rPr lang="es-ES" dirty="0" smtClean="0"/>
            <a:t>Dolor.</a:t>
          </a:r>
          <a:endParaRPr lang="es-ES" dirty="0"/>
        </a:p>
      </dgm:t>
    </dgm:pt>
    <dgm:pt modelId="{CFE0CC86-7C73-4C59-B3CE-269F797CC5AE}" type="parTrans" cxnId="{E095E2EC-74A5-49B6-85E4-E07E2FFF947D}">
      <dgm:prSet/>
      <dgm:spPr/>
      <dgm:t>
        <a:bodyPr/>
        <a:lstStyle/>
        <a:p>
          <a:endParaRPr lang="es-ES"/>
        </a:p>
      </dgm:t>
    </dgm:pt>
    <dgm:pt modelId="{346DFE7C-4177-4825-9398-7105D6479288}" type="sibTrans" cxnId="{E095E2EC-74A5-49B6-85E4-E07E2FFF947D}">
      <dgm:prSet/>
      <dgm:spPr/>
      <dgm:t>
        <a:bodyPr/>
        <a:lstStyle/>
        <a:p>
          <a:endParaRPr lang="es-ES"/>
        </a:p>
      </dgm:t>
    </dgm:pt>
    <dgm:pt modelId="{3B605695-89C3-4043-90F1-171B2DE97EA8}" type="pres">
      <dgm:prSet presAssocID="{2ABF3DDF-582B-448B-BD94-3AD7B70C496F}" presName="diagram" presStyleCnt="0">
        <dgm:presLayoutVars>
          <dgm:dir/>
          <dgm:resizeHandles val="exact"/>
        </dgm:presLayoutVars>
      </dgm:prSet>
      <dgm:spPr/>
      <dgm:t>
        <a:bodyPr/>
        <a:lstStyle/>
        <a:p>
          <a:endParaRPr lang="es-ES"/>
        </a:p>
      </dgm:t>
    </dgm:pt>
    <dgm:pt modelId="{964CC425-3508-4BB1-9339-2A8699CD05C0}" type="pres">
      <dgm:prSet presAssocID="{E6C8B704-808A-4892-A567-9DB479DDF696}" presName="node" presStyleLbl="node1" presStyleIdx="0" presStyleCnt="5">
        <dgm:presLayoutVars>
          <dgm:bulletEnabled val="1"/>
        </dgm:presLayoutVars>
      </dgm:prSet>
      <dgm:spPr/>
      <dgm:t>
        <a:bodyPr/>
        <a:lstStyle/>
        <a:p>
          <a:endParaRPr lang="es-ES"/>
        </a:p>
      </dgm:t>
    </dgm:pt>
    <dgm:pt modelId="{1BB815F2-4EA3-43C0-967D-A91216DFF47C}" type="pres">
      <dgm:prSet presAssocID="{3B7DEFB2-287E-4BAB-A401-BC9EBA593D3B}" presName="sibTrans" presStyleCnt="0"/>
      <dgm:spPr/>
    </dgm:pt>
    <dgm:pt modelId="{7F11C883-34F5-4245-B4E9-B8C835ACDE12}" type="pres">
      <dgm:prSet presAssocID="{0B59E13A-9FA1-430A-BF71-B4753D982652}" presName="node" presStyleLbl="node1" presStyleIdx="1" presStyleCnt="5">
        <dgm:presLayoutVars>
          <dgm:bulletEnabled val="1"/>
        </dgm:presLayoutVars>
      </dgm:prSet>
      <dgm:spPr/>
      <dgm:t>
        <a:bodyPr/>
        <a:lstStyle/>
        <a:p>
          <a:endParaRPr lang="es-ES"/>
        </a:p>
      </dgm:t>
    </dgm:pt>
    <dgm:pt modelId="{4B35403F-3873-4606-A2C8-8E118896690F}" type="pres">
      <dgm:prSet presAssocID="{0E13E129-E54D-41FA-973F-96EF2C08CF1E}" presName="sibTrans" presStyleCnt="0"/>
      <dgm:spPr/>
    </dgm:pt>
    <dgm:pt modelId="{5E20EC51-E591-4D67-A237-3AE93E956F02}" type="pres">
      <dgm:prSet presAssocID="{BDC8C096-F1AD-468F-831E-CB0511D5C237}" presName="node" presStyleLbl="node1" presStyleIdx="2" presStyleCnt="5">
        <dgm:presLayoutVars>
          <dgm:bulletEnabled val="1"/>
        </dgm:presLayoutVars>
      </dgm:prSet>
      <dgm:spPr/>
      <dgm:t>
        <a:bodyPr/>
        <a:lstStyle/>
        <a:p>
          <a:endParaRPr lang="es-ES"/>
        </a:p>
      </dgm:t>
    </dgm:pt>
    <dgm:pt modelId="{82DD818B-1ECC-4732-A360-76EB01079AA0}" type="pres">
      <dgm:prSet presAssocID="{669BE822-1D01-47B7-997A-F1227224509B}" presName="sibTrans" presStyleCnt="0"/>
      <dgm:spPr/>
    </dgm:pt>
    <dgm:pt modelId="{CA85395B-0519-41C2-99DF-6A1A55324AB9}" type="pres">
      <dgm:prSet presAssocID="{C179DA30-548B-462A-B410-E559565A9E6D}" presName="node" presStyleLbl="node1" presStyleIdx="3" presStyleCnt="5">
        <dgm:presLayoutVars>
          <dgm:bulletEnabled val="1"/>
        </dgm:presLayoutVars>
      </dgm:prSet>
      <dgm:spPr/>
      <dgm:t>
        <a:bodyPr/>
        <a:lstStyle/>
        <a:p>
          <a:endParaRPr lang="es-ES"/>
        </a:p>
      </dgm:t>
    </dgm:pt>
    <dgm:pt modelId="{C04E6A3C-86DB-48CA-A29A-7AB8F88DE139}" type="pres">
      <dgm:prSet presAssocID="{CE8DB2C8-DB43-4EBE-9601-3E37602BEB5E}" presName="sibTrans" presStyleCnt="0"/>
      <dgm:spPr/>
    </dgm:pt>
    <dgm:pt modelId="{56D22F6E-172B-4ADC-88FB-3CBEDE3335EA}" type="pres">
      <dgm:prSet presAssocID="{62B5C47C-2024-4E4F-9437-5C21E5222B8D}" presName="node" presStyleLbl="node1" presStyleIdx="4" presStyleCnt="5">
        <dgm:presLayoutVars>
          <dgm:bulletEnabled val="1"/>
        </dgm:presLayoutVars>
      </dgm:prSet>
      <dgm:spPr/>
      <dgm:t>
        <a:bodyPr/>
        <a:lstStyle/>
        <a:p>
          <a:endParaRPr lang="es-ES"/>
        </a:p>
      </dgm:t>
    </dgm:pt>
  </dgm:ptLst>
  <dgm:cxnLst>
    <dgm:cxn modelId="{21B48DAA-F3CE-4D0B-8A2C-001585F534AE}" type="presOf" srcId="{0B59E13A-9FA1-430A-BF71-B4753D982652}" destId="{7F11C883-34F5-4245-B4E9-B8C835ACDE12}" srcOrd="0" destOrd="0" presId="urn:microsoft.com/office/officeart/2005/8/layout/default"/>
    <dgm:cxn modelId="{44855538-F798-4A90-BAF5-3BF1C0B3F66E}" type="presOf" srcId="{62B5C47C-2024-4E4F-9437-5C21E5222B8D}" destId="{56D22F6E-172B-4ADC-88FB-3CBEDE3335EA}" srcOrd="0" destOrd="0" presId="urn:microsoft.com/office/officeart/2005/8/layout/default"/>
    <dgm:cxn modelId="{E68923FA-B65E-4FEB-B260-92C94C59C2E8}" type="presOf" srcId="{BDC8C096-F1AD-468F-831E-CB0511D5C237}" destId="{5E20EC51-E591-4D67-A237-3AE93E956F02}" srcOrd="0" destOrd="0" presId="urn:microsoft.com/office/officeart/2005/8/layout/default"/>
    <dgm:cxn modelId="{E095E2EC-74A5-49B6-85E4-E07E2FFF947D}" srcId="{2ABF3DDF-582B-448B-BD94-3AD7B70C496F}" destId="{62B5C47C-2024-4E4F-9437-5C21E5222B8D}" srcOrd="4" destOrd="0" parTransId="{CFE0CC86-7C73-4C59-B3CE-269F797CC5AE}" sibTransId="{346DFE7C-4177-4825-9398-7105D6479288}"/>
    <dgm:cxn modelId="{37AAE63F-BD6E-4FA3-A604-CBB2BB454C92}" srcId="{2ABF3DDF-582B-448B-BD94-3AD7B70C496F}" destId="{BDC8C096-F1AD-468F-831E-CB0511D5C237}" srcOrd="2" destOrd="0" parTransId="{1F875DF8-345E-417F-BDD5-58C7472B0FCB}" sibTransId="{669BE822-1D01-47B7-997A-F1227224509B}"/>
    <dgm:cxn modelId="{DE404ADE-71A2-4992-8639-CE5AEE44145C}" srcId="{2ABF3DDF-582B-448B-BD94-3AD7B70C496F}" destId="{C179DA30-548B-462A-B410-E559565A9E6D}" srcOrd="3" destOrd="0" parTransId="{5B5C5FCC-1C42-4701-8C6A-1B5F13A58C01}" sibTransId="{CE8DB2C8-DB43-4EBE-9601-3E37602BEB5E}"/>
    <dgm:cxn modelId="{5815DE5D-2B13-400E-81FA-072B7D4A13E1}" srcId="{2ABF3DDF-582B-448B-BD94-3AD7B70C496F}" destId="{0B59E13A-9FA1-430A-BF71-B4753D982652}" srcOrd="1" destOrd="0" parTransId="{79B8887E-15FA-4116-8A24-6A71899125FB}" sibTransId="{0E13E129-E54D-41FA-973F-96EF2C08CF1E}"/>
    <dgm:cxn modelId="{5EB72724-E111-4958-BB61-C97E1F087851}" type="presOf" srcId="{C179DA30-548B-462A-B410-E559565A9E6D}" destId="{CA85395B-0519-41C2-99DF-6A1A55324AB9}" srcOrd="0" destOrd="0" presId="urn:microsoft.com/office/officeart/2005/8/layout/default"/>
    <dgm:cxn modelId="{59109F03-62B3-4DDA-8976-DE46E428C5CB}" type="presOf" srcId="{E6C8B704-808A-4892-A567-9DB479DDF696}" destId="{964CC425-3508-4BB1-9339-2A8699CD05C0}" srcOrd="0" destOrd="0" presId="urn:microsoft.com/office/officeart/2005/8/layout/default"/>
    <dgm:cxn modelId="{AC99293A-2434-46EB-B5ED-DEE6EBDBA241}" srcId="{2ABF3DDF-582B-448B-BD94-3AD7B70C496F}" destId="{E6C8B704-808A-4892-A567-9DB479DDF696}" srcOrd="0" destOrd="0" parTransId="{CECF7470-3797-4B11-A90A-2C4855C187DC}" sibTransId="{3B7DEFB2-287E-4BAB-A401-BC9EBA593D3B}"/>
    <dgm:cxn modelId="{A6114287-6DF9-4CD7-9832-8A0C3CFB672A}" type="presOf" srcId="{2ABF3DDF-582B-448B-BD94-3AD7B70C496F}" destId="{3B605695-89C3-4043-90F1-171B2DE97EA8}" srcOrd="0" destOrd="0" presId="urn:microsoft.com/office/officeart/2005/8/layout/default"/>
    <dgm:cxn modelId="{6F4B7525-6BD0-4BD8-B7A6-654B8A8C4624}" type="presParOf" srcId="{3B605695-89C3-4043-90F1-171B2DE97EA8}" destId="{964CC425-3508-4BB1-9339-2A8699CD05C0}" srcOrd="0" destOrd="0" presId="urn:microsoft.com/office/officeart/2005/8/layout/default"/>
    <dgm:cxn modelId="{EF13E882-1AD5-45A3-BB23-547306B1538D}" type="presParOf" srcId="{3B605695-89C3-4043-90F1-171B2DE97EA8}" destId="{1BB815F2-4EA3-43C0-967D-A91216DFF47C}" srcOrd="1" destOrd="0" presId="urn:microsoft.com/office/officeart/2005/8/layout/default"/>
    <dgm:cxn modelId="{547882E7-4A25-41A1-9CFC-5ECC32400037}" type="presParOf" srcId="{3B605695-89C3-4043-90F1-171B2DE97EA8}" destId="{7F11C883-34F5-4245-B4E9-B8C835ACDE12}" srcOrd="2" destOrd="0" presId="urn:microsoft.com/office/officeart/2005/8/layout/default"/>
    <dgm:cxn modelId="{D4300EC9-D9D8-4548-B708-0F51A5D83899}" type="presParOf" srcId="{3B605695-89C3-4043-90F1-171B2DE97EA8}" destId="{4B35403F-3873-4606-A2C8-8E118896690F}" srcOrd="3" destOrd="0" presId="urn:microsoft.com/office/officeart/2005/8/layout/default"/>
    <dgm:cxn modelId="{BF00A0D7-906E-4666-97C2-9E1047A27F2D}" type="presParOf" srcId="{3B605695-89C3-4043-90F1-171B2DE97EA8}" destId="{5E20EC51-E591-4D67-A237-3AE93E956F02}" srcOrd="4" destOrd="0" presId="urn:microsoft.com/office/officeart/2005/8/layout/default"/>
    <dgm:cxn modelId="{2CE2822E-9271-4FA2-97D2-C83348CC15B3}" type="presParOf" srcId="{3B605695-89C3-4043-90F1-171B2DE97EA8}" destId="{82DD818B-1ECC-4732-A360-76EB01079AA0}" srcOrd="5" destOrd="0" presId="urn:microsoft.com/office/officeart/2005/8/layout/default"/>
    <dgm:cxn modelId="{AF52738C-FB78-4E1B-A522-3E60F42BAB41}" type="presParOf" srcId="{3B605695-89C3-4043-90F1-171B2DE97EA8}" destId="{CA85395B-0519-41C2-99DF-6A1A55324AB9}" srcOrd="6" destOrd="0" presId="urn:microsoft.com/office/officeart/2005/8/layout/default"/>
    <dgm:cxn modelId="{6DEB6202-35AD-42B9-9807-3FF2ADBFA8F4}" type="presParOf" srcId="{3B605695-89C3-4043-90F1-171B2DE97EA8}" destId="{C04E6A3C-86DB-48CA-A29A-7AB8F88DE139}" srcOrd="7" destOrd="0" presId="urn:microsoft.com/office/officeart/2005/8/layout/default"/>
    <dgm:cxn modelId="{3F2547D8-6EFC-4E2F-970F-CA3AAE1BA64D}" type="presParOf" srcId="{3B605695-89C3-4043-90F1-171B2DE97EA8}" destId="{56D22F6E-172B-4ADC-88FB-3CBEDE3335EA}"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358FD0-C666-468E-BE38-E1E8414C1707}" type="doc">
      <dgm:prSet loTypeId="urn:microsoft.com/office/officeart/2005/8/layout/default" loCatId="list" qsTypeId="urn:microsoft.com/office/officeart/2005/8/quickstyle/3d2" qsCatId="3D" csTypeId="urn:microsoft.com/office/officeart/2005/8/colors/accent0_3" csCatId="mainScheme" phldr="1"/>
      <dgm:spPr/>
      <dgm:t>
        <a:bodyPr/>
        <a:lstStyle/>
        <a:p>
          <a:endParaRPr lang="es-ES"/>
        </a:p>
      </dgm:t>
    </dgm:pt>
    <dgm:pt modelId="{6627AC8D-567B-4837-9A99-F2796E83AAD9}">
      <dgm:prSet phldrT="[Texto]"/>
      <dgm:spPr/>
      <dgm:t>
        <a:bodyPr/>
        <a:lstStyle/>
        <a:p>
          <a:r>
            <a:rPr lang="es-ES" dirty="0" smtClean="0"/>
            <a:t>Apertura bucal prolongada en el tratamiento dental.</a:t>
          </a:r>
          <a:endParaRPr lang="es-ES" dirty="0"/>
        </a:p>
      </dgm:t>
    </dgm:pt>
    <dgm:pt modelId="{BED9F4B3-65C9-48B1-9AE4-D6FBD87F6FA7}" type="parTrans" cxnId="{E6610DDC-2E56-4F79-B36F-6791B7E30A7B}">
      <dgm:prSet/>
      <dgm:spPr/>
      <dgm:t>
        <a:bodyPr/>
        <a:lstStyle/>
        <a:p>
          <a:endParaRPr lang="es-ES"/>
        </a:p>
      </dgm:t>
    </dgm:pt>
    <dgm:pt modelId="{68564E84-68E8-441D-9F76-1D38B5A8D01F}" type="sibTrans" cxnId="{E6610DDC-2E56-4F79-B36F-6791B7E30A7B}">
      <dgm:prSet/>
      <dgm:spPr/>
      <dgm:t>
        <a:bodyPr/>
        <a:lstStyle/>
        <a:p>
          <a:endParaRPr lang="es-ES"/>
        </a:p>
      </dgm:t>
    </dgm:pt>
    <dgm:pt modelId="{D61234ED-DAD4-4378-B73C-60EE9AB4BBCB}">
      <dgm:prSet phldrT="[Texto]"/>
      <dgm:spPr/>
      <dgm:t>
        <a:bodyPr/>
        <a:lstStyle/>
        <a:p>
          <a:r>
            <a:rPr lang="es-ES" dirty="0" smtClean="0"/>
            <a:t>Fuerza excesiva del odontólogo en el momento de la extracción.</a:t>
          </a:r>
          <a:endParaRPr lang="es-ES" dirty="0"/>
        </a:p>
      </dgm:t>
    </dgm:pt>
    <dgm:pt modelId="{77711940-0325-4DC0-B4E9-CC420B6F55F9}" type="parTrans" cxnId="{C16F4E67-3237-4DF6-9E92-43A689E29378}">
      <dgm:prSet/>
      <dgm:spPr/>
      <dgm:t>
        <a:bodyPr/>
        <a:lstStyle/>
        <a:p>
          <a:endParaRPr lang="es-ES"/>
        </a:p>
      </dgm:t>
    </dgm:pt>
    <dgm:pt modelId="{E13B8C3D-0B95-4805-867D-0EFAA0B1E667}" type="sibTrans" cxnId="{C16F4E67-3237-4DF6-9E92-43A689E29378}">
      <dgm:prSet/>
      <dgm:spPr/>
      <dgm:t>
        <a:bodyPr/>
        <a:lstStyle/>
        <a:p>
          <a:endParaRPr lang="es-ES"/>
        </a:p>
      </dgm:t>
    </dgm:pt>
    <dgm:pt modelId="{9B0AC063-C510-4C65-9267-AD08EFA896F4}">
      <dgm:prSet phldrT="[Texto]"/>
      <dgm:spPr/>
      <dgm:t>
        <a:bodyPr/>
        <a:lstStyle/>
        <a:p>
          <a:r>
            <a:rPr lang="es-ES" dirty="0" smtClean="0"/>
            <a:t>Pinchazon en el musculo masticador en la colocación de la anestesia.</a:t>
          </a:r>
          <a:endParaRPr lang="es-ES" dirty="0"/>
        </a:p>
      </dgm:t>
    </dgm:pt>
    <dgm:pt modelId="{95A30150-232C-48B3-A700-50C2A5BB131C}" type="parTrans" cxnId="{121B3BA0-3841-4770-B14E-CF8D2C20935C}">
      <dgm:prSet/>
      <dgm:spPr/>
      <dgm:t>
        <a:bodyPr/>
        <a:lstStyle/>
        <a:p>
          <a:endParaRPr lang="es-ES"/>
        </a:p>
      </dgm:t>
    </dgm:pt>
    <dgm:pt modelId="{3AF58377-B66B-4FCE-A62C-F97DE6FC7100}" type="sibTrans" cxnId="{121B3BA0-3841-4770-B14E-CF8D2C20935C}">
      <dgm:prSet/>
      <dgm:spPr/>
      <dgm:t>
        <a:bodyPr/>
        <a:lstStyle/>
        <a:p>
          <a:endParaRPr lang="es-ES"/>
        </a:p>
      </dgm:t>
    </dgm:pt>
    <dgm:pt modelId="{36609585-734F-43B9-8026-935A7EFF67CF}">
      <dgm:prSet phldrT="[Texto]"/>
      <dgm:spPr/>
      <dgm:t>
        <a:bodyPr/>
        <a:lstStyle/>
        <a:p>
          <a:r>
            <a:rPr lang="es-ES" dirty="0" smtClean="0"/>
            <a:t>Inicio de un proceso infeccioso de la zona.</a:t>
          </a:r>
          <a:endParaRPr lang="es-ES" dirty="0"/>
        </a:p>
      </dgm:t>
    </dgm:pt>
    <dgm:pt modelId="{4FB10E5A-5B43-41D6-9F7E-E3F806BAF567}" type="parTrans" cxnId="{413415B7-1B70-43AD-AD1D-85797A28E4A3}">
      <dgm:prSet/>
      <dgm:spPr/>
      <dgm:t>
        <a:bodyPr/>
        <a:lstStyle/>
        <a:p>
          <a:endParaRPr lang="es-ES"/>
        </a:p>
      </dgm:t>
    </dgm:pt>
    <dgm:pt modelId="{2C73B301-28F6-4084-9409-C2E94AAF21F9}" type="sibTrans" cxnId="{413415B7-1B70-43AD-AD1D-85797A28E4A3}">
      <dgm:prSet/>
      <dgm:spPr/>
      <dgm:t>
        <a:bodyPr/>
        <a:lstStyle/>
        <a:p>
          <a:endParaRPr lang="es-ES"/>
        </a:p>
      </dgm:t>
    </dgm:pt>
    <dgm:pt modelId="{FD7180F2-A37E-40DC-BAE9-DFA6E5D4A02C}">
      <dgm:prSet phldrT="[Texto]"/>
      <dgm:spPr/>
      <dgm:t>
        <a:bodyPr/>
        <a:lstStyle/>
        <a:p>
          <a:r>
            <a:rPr lang="es-ES" dirty="0" smtClean="0"/>
            <a:t>Luxación mandibular</a:t>
          </a:r>
          <a:endParaRPr lang="es-ES" dirty="0"/>
        </a:p>
      </dgm:t>
    </dgm:pt>
    <dgm:pt modelId="{10E0373C-5DE0-4F5A-B6B4-BCB8F374B7CF}" type="parTrans" cxnId="{0BFEBFA5-418C-481C-A17B-F18759C0133D}">
      <dgm:prSet/>
      <dgm:spPr/>
      <dgm:t>
        <a:bodyPr/>
        <a:lstStyle/>
        <a:p>
          <a:endParaRPr lang="es-ES"/>
        </a:p>
      </dgm:t>
    </dgm:pt>
    <dgm:pt modelId="{9C667FBF-0249-41DD-A4DC-4434394FF32C}" type="sibTrans" cxnId="{0BFEBFA5-418C-481C-A17B-F18759C0133D}">
      <dgm:prSet/>
      <dgm:spPr/>
      <dgm:t>
        <a:bodyPr/>
        <a:lstStyle/>
        <a:p>
          <a:endParaRPr lang="es-ES"/>
        </a:p>
      </dgm:t>
    </dgm:pt>
    <dgm:pt modelId="{D0E83B9B-3342-46E1-B8F3-B9D0C1DF088F}" type="pres">
      <dgm:prSet presAssocID="{73358FD0-C666-468E-BE38-E1E8414C1707}" presName="diagram" presStyleCnt="0">
        <dgm:presLayoutVars>
          <dgm:dir/>
          <dgm:resizeHandles val="exact"/>
        </dgm:presLayoutVars>
      </dgm:prSet>
      <dgm:spPr/>
      <dgm:t>
        <a:bodyPr/>
        <a:lstStyle/>
        <a:p>
          <a:endParaRPr lang="es-ES"/>
        </a:p>
      </dgm:t>
    </dgm:pt>
    <dgm:pt modelId="{FEA9146B-C3A5-4BDB-BC1C-2CCC1BF1C5D3}" type="pres">
      <dgm:prSet presAssocID="{6627AC8D-567B-4837-9A99-F2796E83AAD9}" presName="node" presStyleLbl="node1" presStyleIdx="0" presStyleCnt="5">
        <dgm:presLayoutVars>
          <dgm:bulletEnabled val="1"/>
        </dgm:presLayoutVars>
      </dgm:prSet>
      <dgm:spPr/>
      <dgm:t>
        <a:bodyPr/>
        <a:lstStyle/>
        <a:p>
          <a:endParaRPr lang="es-ES"/>
        </a:p>
      </dgm:t>
    </dgm:pt>
    <dgm:pt modelId="{5FCBE4D7-458C-42B1-9201-EF9FD6D0F6F8}" type="pres">
      <dgm:prSet presAssocID="{68564E84-68E8-441D-9F76-1D38B5A8D01F}" presName="sibTrans" presStyleCnt="0"/>
      <dgm:spPr/>
    </dgm:pt>
    <dgm:pt modelId="{159FA53B-7F1E-4241-B44B-4337A137FD00}" type="pres">
      <dgm:prSet presAssocID="{D61234ED-DAD4-4378-B73C-60EE9AB4BBCB}" presName="node" presStyleLbl="node1" presStyleIdx="1" presStyleCnt="5">
        <dgm:presLayoutVars>
          <dgm:bulletEnabled val="1"/>
        </dgm:presLayoutVars>
      </dgm:prSet>
      <dgm:spPr/>
      <dgm:t>
        <a:bodyPr/>
        <a:lstStyle/>
        <a:p>
          <a:endParaRPr lang="es-ES"/>
        </a:p>
      </dgm:t>
    </dgm:pt>
    <dgm:pt modelId="{C845514C-9A12-480B-978A-88E1C1487AB9}" type="pres">
      <dgm:prSet presAssocID="{E13B8C3D-0B95-4805-867D-0EFAA0B1E667}" presName="sibTrans" presStyleCnt="0"/>
      <dgm:spPr/>
    </dgm:pt>
    <dgm:pt modelId="{1F191DA2-0471-4146-90CD-0CE60F3DE1A9}" type="pres">
      <dgm:prSet presAssocID="{9B0AC063-C510-4C65-9267-AD08EFA896F4}" presName="node" presStyleLbl="node1" presStyleIdx="2" presStyleCnt="5">
        <dgm:presLayoutVars>
          <dgm:bulletEnabled val="1"/>
        </dgm:presLayoutVars>
      </dgm:prSet>
      <dgm:spPr/>
      <dgm:t>
        <a:bodyPr/>
        <a:lstStyle/>
        <a:p>
          <a:endParaRPr lang="es-ES"/>
        </a:p>
      </dgm:t>
    </dgm:pt>
    <dgm:pt modelId="{1D164609-41B1-4D4D-9315-B1A8A4C2A00E}" type="pres">
      <dgm:prSet presAssocID="{3AF58377-B66B-4FCE-A62C-F97DE6FC7100}" presName="sibTrans" presStyleCnt="0"/>
      <dgm:spPr/>
    </dgm:pt>
    <dgm:pt modelId="{BC31A5BF-9ED4-4319-8623-8A9F824DE3AD}" type="pres">
      <dgm:prSet presAssocID="{36609585-734F-43B9-8026-935A7EFF67CF}" presName="node" presStyleLbl="node1" presStyleIdx="3" presStyleCnt="5">
        <dgm:presLayoutVars>
          <dgm:bulletEnabled val="1"/>
        </dgm:presLayoutVars>
      </dgm:prSet>
      <dgm:spPr/>
      <dgm:t>
        <a:bodyPr/>
        <a:lstStyle/>
        <a:p>
          <a:endParaRPr lang="es-ES"/>
        </a:p>
      </dgm:t>
    </dgm:pt>
    <dgm:pt modelId="{966FD5DE-D6A8-4236-A176-1F08DC61C756}" type="pres">
      <dgm:prSet presAssocID="{2C73B301-28F6-4084-9409-C2E94AAF21F9}" presName="sibTrans" presStyleCnt="0"/>
      <dgm:spPr/>
    </dgm:pt>
    <dgm:pt modelId="{26DB9A7C-5CBA-4478-ACE1-016468056967}" type="pres">
      <dgm:prSet presAssocID="{FD7180F2-A37E-40DC-BAE9-DFA6E5D4A02C}" presName="node" presStyleLbl="node1" presStyleIdx="4" presStyleCnt="5">
        <dgm:presLayoutVars>
          <dgm:bulletEnabled val="1"/>
        </dgm:presLayoutVars>
      </dgm:prSet>
      <dgm:spPr/>
      <dgm:t>
        <a:bodyPr/>
        <a:lstStyle/>
        <a:p>
          <a:endParaRPr lang="es-ES"/>
        </a:p>
      </dgm:t>
    </dgm:pt>
  </dgm:ptLst>
  <dgm:cxnLst>
    <dgm:cxn modelId="{413415B7-1B70-43AD-AD1D-85797A28E4A3}" srcId="{73358FD0-C666-468E-BE38-E1E8414C1707}" destId="{36609585-734F-43B9-8026-935A7EFF67CF}" srcOrd="3" destOrd="0" parTransId="{4FB10E5A-5B43-41D6-9F7E-E3F806BAF567}" sibTransId="{2C73B301-28F6-4084-9409-C2E94AAF21F9}"/>
    <dgm:cxn modelId="{121B3BA0-3841-4770-B14E-CF8D2C20935C}" srcId="{73358FD0-C666-468E-BE38-E1E8414C1707}" destId="{9B0AC063-C510-4C65-9267-AD08EFA896F4}" srcOrd="2" destOrd="0" parTransId="{95A30150-232C-48B3-A700-50C2A5BB131C}" sibTransId="{3AF58377-B66B-4FCE-A62C-F97DE6FC7100}"/>
    <dgm:cxn modelId="{C16F4E67-3237-4DF6-9E92-43A689E29378}" srcId="{73358FD0-C666-468E-BE38-E1E8414C1707}" destId="{D61234ED-DAD4-4378-B73C-60EE9AB4BBCB}" srcOrd="1" destOrd="0" parTransId="{77711940-0325-4DC0-B4E9-CC420B6F55F9}" sibTransId="{E13B8C3D-0B95-4805-867D-0EFAA0B1E667}"/>
    <dgm:cxn modelId="{2E327D2A-C759-4D6D-BD1B-4B1E7AB4F27F}" type="presOf" srcId="{FD7180F2-A37E-40DC-BAE9-DFA6E5D4A02C}" destId="{26DB9A7C-5CBA-4478-ACE1-016468056967}" srcOrd="0" destOrd="0" presId="urn:microsoft.com/office/officeart/2005/8/layout/default"/>
    <dgm:cxn modelId="{F5C45A81-9C9F-4EFC-97FD-13F56B04DB54}" type="presOf" srcId="{9B0AC063-C510-4C65-9267-AD08EFA896F4}" destId="{1F191DA2-0471-4146-90CD-0CE60F3DE1A9}" srcOrd="0" destOrd="0" presId="urn:microsoft.com/office/officeart/2005/8/layout/default"/>
    <dgm:cxn modelId="{036545A5-5D2B-46EF-836E-01F33AB319A8}" type="presOf" srcId="{73358FD0-C666-468E-BE38-E1E8414C1707}" destId="{D0E83B9B-3342-46E1-B8F3-B9D0C1DF088F}" srcOrd="0" destOrd="0" presId="urn:microsoft.com/office/officeart/2005/8/layout/default"/>
    <dgm:cxn modelId="{0BFEBFA5-418C-481C-A17B-F18759C0133D}" srcId="{73358FD0-C666-468E-BE38-E1E8414C1707}" destId="{FD7180F2-A37E-40DC-BAE9-DFA6E5D4A02C}" srcOrd="4" destOrd="0" parTransId="{10E0373C-5DE0-4F5A-B6B4-BCB8F374B7CF}" sibTransId="{9C667FBF-0249-41DD-A4DC-4434394FF32C}"/>
    <dgm:cxn modelId="{E6610DDC-2E56-4F79-B36F-6791B7E30A7B}" srcId="{73358FD0-C666-468E-BE38-E1E8414C1707}" destId="{6627AC8D-567B-4837-9A99-F2796E83AAD9}" srcOrd="0" destOrd="0" parTransId="{BED9F4B3-65C9-48B1-9AE4-D6FBD87F6FA7}" sibTransId="{68564E84-68E8-441D-9F76-1D38B5A8D01F}"/>
    <dgm:cxn modelId="{9FE7F50C-6CFE-4CFD-BE79-D6C890D48364}" type="presOf" srcId="{36609585-734F-43B9-8026-935A7EFF67CF}" destId="{BC31A5BF-9ED4-4319-8623-8A9F824DE3AD}" srcOrd="0" destOrd="0" presId="urn:microsoft.com/office/officeart/2005/8/layout/default"/>
    <dgm:cxn modelId="{57FC0C5C-412D-4810-B857-82D536A78AAF}" type="presOf" srcId="{6627AC8D-567B-4837-9A99-F2796E83AAD9}" destId="{FEA9146B-C3A5-4BDB-BC1C-2CCC1BF1C5D3}" srcOrd="0" destOrd="0" presId="urn:microsoft.com/office/officeart/2005/8/layout/default"/>
    <dgm:cxn modelId="{3DED9D97-43EC-4476-BECD-8FAACE00E1AF}" type="presOf" srcId="{D61234ED-DAD4-4378-B73C-60EE9AB4BBCB}" destId="{159FA53B-7F1E-4241-B44B-4337A137FD00}" srcOrd="0" destOrd="0" presId="urn:microsoft.com/office/officeart/2005/8/layout/default"/>
    <dgm:cxn modelId="{C5476CDB-58C9-4481-8BF8-1A09C9C8A494}" type="presParOf" srcId="{D0E83B9B-3342-46E1-B8F3-B9D0C1DF088F}" destId="{FEA9146B-C3A5-4BDB-BC1C-2CCC1BF1C5D3}" srcOrd="0" destOrd="0" presId="urn:microsoft.com/office/officeart/2005/8/layout/default"/>
    <dgm:cxn modelId="{8AF9E535-62E1-4954-9961-A031C310F07E}" type="presParOf" srcId="{D0E83B9B-3342-46E1-B8F3-B9D0C1DF088F}" destId="{5FCBE4D7-458C-42B1-9201-EF9FD6D0F6F8}" srcOrd="1" destOrd="0" presId="urn:microsoft.com/office/officeart/2005/8/layout/default"/>
    <dgm:cxn modelId="{A6DC5EE5-0493-457F-8790-E27C7D15E54F}" type="presParOf" srcId="{D0E83B9B-3342-46E1-B8F3-B9D0C1DF088F}" destId="{159FA53B-7F1E-4241-B44B-4337A137FD00}" srcOrd="2" destOrd="0" presId="urn:microsoft.com/office/officeart/2005/8/layout/default"/>
    <dgm:cxn modelId="{1AF57692-48E6-4FD6-8025-450325EE6279}" type="presParOf" srcId="{D0E83B9B-3342-46E1-B8F3-B9D0C1DF088F}" destId="{C845514C-9A12-480B-978A-88E1C1487AB9}" srcOrd="3" destOrd="0" presId="urn:microsoft.com/office/officeart/2005/8/layout/default"/>
    <dgm:cxn modelId="{2046F2C0-99B5-4059-B8F2-3CCFB6CB467B}" type="presParOf" srcId="{D0E83B9B-3342-46E1-B8F3-B9D0C1DF088F}" destId="{1F191DA2-0471-4146-90CD-0CE60F3DE1A9}" srcOrd="4" destOrd="0" presId="urn:microsoft.com/office/officeart/2005/8/layout/default"/>
    <dgm:cxn modelId="{A6458F2A-DE4B-4FEB-962B-14DA1CAB938A}" type="presParOf" srcId="{D0E83B9B-3342-46E1-B8F3-B9D0C1DF088F}" destId="{1D164609-41B1-4D4D-9315-B1A8A4C2A00E}" srcOrd="5" destOrd="0" presId="urn:microsoft.com/office/officeart/2005/8/layout/default"/>
    <dgm:cxn modelId="{0228C751-CF1B-4561-A6B2-4481AE284F8D}" type="presParOf" srcId="{D0E83B9B-3342-46E1-B8F3-B9D0C1DF088F}" destId="{BC31A5BF-9ED4-4319-8623-8A9F824DE3AD}" srcOrd="6" destOrd="0" presId="urn:microsoft.com/office/officeart/2005/8/layout/default"/>
    <dgm:cxn modelId="{18533BE3-69A2-45CD-933E-233B55B9885D}" type="presParOf" srcId="{D0E83B9B-3342-46E1-B8F3-B9D0C1DF088F}" destId="{966FD5DE-D6A8-4236-A176-1F08DC61C756}" srcOrd="7" destOrd="0" presId="urn:microsoft.com/office/officeart/2005/8/layout/default"/>
    <dgm:cxn modelId="{5CEA42CE-9915-431C-82EC-05B71320B3E5}" type="presParOf" srcId="{D0E83B9B-3342-46E1-B8F3-B9D0C1DF088F}" destId="{26DB9A7C-5CBA-4478-ACE1-01646805696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134271-E8F0-43B5-B1B8-F818A69D92B3}">
      <dsp:nvSpPr>
        <dsp:cNvPr id="0" name=""/>
        <dsp:cNvSpPr/>
      </dsp:nvSpPr>
      <dsp:spPr>
        <a:xfrm>
          <a:off x="0" y="650101"/>
          <a:ext cx="2376090" cy="142565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Lesión de tejido blando.</a:t>
          </a:r>
          <a:endParaRPr lang="es-ES" sz="2800" kern="1200" dirty="0"/>
        </a:p>
      </dsp:txBody>
      <dsp:txXfrm>
        <a:off x="0" y="650101"/>
        <a:ext cx="2376090" cy="1425654"/>
      </dsp:txXfrm>
    </dsp:sp>
    <dsp:sp modelId="{1CBB99A2-2B1B-4986-BA48-44CEB5F1E156}">
      <dsp:nvSpPr>
        <dsp:cNvPr id="0" name=""/>
        <dsp:cNvSpPr/>
      </dsp:nvSpPr>
      <dsp:spPr>
        <a:xfrm>
          <a:off x="2613699" y="650101"/>
          <a:ext cx="2376090" cy="142565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Lesión a tejido nervioso.</a:t>
          </a:r>
          <a:endParaRPr lang="es-ES" sz="2800" kern="1200" dirty="0"/>
        </a:p>
      </dsp:txBody>
      <dsp:txXfrm>
        <a:off x="2613699" y="650101"/>
        <a:ext cx="2376090" cy="1425654"/>
      </dsp:txXfrm>
    </dsp:sp>
    <dsp:sp modelId="{97B51001-629D-4377-951F-FA7E4F921721}">
      <dsp:nvSpPr>
        <dsp:cNvPr id="0" name=""/>
        <dsp:cNvSpPr/>
      </dsp:nvSpPr>
      <dsp:spPr>
        <a:xfrm>
          <a:off x="5227399" y="650101"/>
          <a:ext cx="2376090" cy="142565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Lesión a estructura ósea.</a:t>
          </a:r>
          <a:endParaRPr lang="es-ES" sz="2800" kern="1200" dirty="0"/>
        </a:p>
      </dsp:txBody>
      <dsp:txXfrm>
        <a:off x="5227399" y="650101"/>
        <a:ext cx="2376090" cy="1425654"/>
      </dsp:txXfrm>
    </dsp:sp>
    <dsp:sp modelId="{1EDDF723-CD46-4503-AA41-17A33635DD03}">
      <dsp:nvSpPr>
        <dsp:cNvPr id="0" name=""/>
        <dsp:cNvSpPr/>
      </dsp:nvSpPr>
      <dsp:spPr>
        <a:xfrm>
          <a:off x="1306849" y="2313364"/>
          <a:ext cx="2376090" cy="142565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Lesiones de dientes adyacentes.</a:t>
          </a:r>
          <a:endParaRPr lang="es-ES" sz="2800" kern="1200" dirty="0"/>
        </a:p>
      </dsp:txBody>
      <dsp:txXfrm>
        <a:off x="1306849" y="2313364"/>
        <a:ext cx="2376090" cy="1425654"/>
      </dsp:txXfrm>
    </dsp:sp>
    <dsp:sp modelId="{CFE75355-927D-422C-8969-663D8CC8716D}">
      <dsp:nvSpPr>
        <dsp:cNvPr id="0" name=""/>
        <dsp:cNvSpPr/>
      </dsp:nvSpPr>
      <dsp:spPr>
        <a:xfrm>
          <a:off x="3920549" y="2313364"/>
          <a:ext cx="2376090" cy="142565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Daño a la ATM.</a:t>
          </a:r>
          <a:endParaRPr lang="es-ES" sz="2800" kern="1200" dirty="0"/>
        </a:p>
      </dsp:txBody>
      <dsp:txXfrm>
        <a:off x="3920549" y="2313364"/>
        <a:ext cx="2376090" cy="14256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4CC425-3508-4BB1-9339-2A8699CD05C0}">
      <dsp:nvSpPr>
        <dsp:cNvPr id="0" name=""/>
        <dsp:cNvSpPr/>
      </dsp:nvSpPr>
      <dsp:spPr>
        <a:xfrm>
          <a:off x="0" y="786579"/>
          <a:ext cx="2351087" cy="1410652"/>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Hemorragias.</a:t>
          </a:r>
          <a:endParaRPr lang="es-ES" sz="3000" kern="1200" dirty="0"/>
        </a:p>
      </dsp:txBody>
      <dsp:txXfrm>
        <a:off x="0" y="786579"/>
        <a:ext cx="2351087" cy="1410652"/>
      </dsp:txXfrm>
    </dsp:sp>
    <dsp:sp modelId="{7F11C883-34F5-4245-B4E9-B8C835ACDE12}">
      <dsp:nvSpPr>
        <dsp:cNvPr id="0" name=""/>
        <dsp:cNvSpPr/>
      </dsp:nvSpPr>
      <dsp:spPr>
        <a:xfrm>
          <a:off x="2586196" y="786579"/>
          <a:ext cx="2351087" cy="1410652"/>
        </a:xfrm>
        <a:prstGeom prst="rect">
          <a:avLst/>
        </a:prstGeom>
        <a:gradFill rotWithShape="0">
          <a:gsLst>
            <a:gs pos="0">
              <a:schemeClr val="accent3">
                <a:hueOff val="677650"/>
                <a:satOff val="25000"/>
                <a:lumOff val="-3676"/>
                <a:alphaOff val="0"/>
                <a:satMod val="103000"/>
                <a:lumMod val="102000"/>
                <a:tint val="94000"/>
              </a:schemeClr>
            </a:gs>
            <a:gs pos="50000">
              <a:schemeClr val="accent3">
                <a:hueOff val="677650"/>
                <a:satOff val="25000"/>
                <a:lumOff val="-3676"/>
                <a:alphaOff val="0"/>
                <a:satMod val="110000"/>
                <a:lumMod val="100000"/>
                <a:shade val="100000"/>
              </a:schemeClr>
            </a:gs>
            <a:gs pos="100000">
              <a:schemeClr val="accent3">
                <a:hueOff val="677650"/>
                <a:satOff val="25000"/>
                <a:lumOff val="-367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Infecciones.</a:t>
          </a:r>
          <a:endParaRPr lang="es-ES" sz="3000" kern="1200" dirty="0"/>
        </a:p>
      </dsp:txBody>
      <dsp:txXfrm>
        <a:off x="2586196" y="786579"/>
        <a:ext cx="2351087" cy="1410652"/>
      </dsp:txXfrm>
    </dsp:sp>
    <dsp:sp modelId="{5E20EC51-E591-4D67-A237-3AE93E956F02}">
      <dsp:nvSpPr>
        <dsp:cNvPr id="0" name=""/>
        <dsp:cNvSpPr/>
      </dsp:nvSpPr>
      <dsp:spPr>
        <a:xfrm>
          <a:off x="5172392" y="786579"/>
          <a:ext cx="2351087" cy="1410652"/>
        </a:xfrm>
        <a:prstGeom prst="rect">
          <a:avLst/>
        </a:prstGeom>
        <a:gradFill rotWithShape="0">
          <a:gsLst>
            <a:gs pos="0">
              <a:schemeClr val="accent3">
                <a:hueOff val="1355300"/>
                <a:satOff val="50000"/>
                <a:lumOff val="-7353"/>
                <a:alphaOff val="0"/>
                <a:satMod val="103000"/>
                <a:lumMod val="102000"/>
                <a:tint val="94000"/>
              </a:schemeClr>
            </a:gs>
            <a:gs pos="50000">
              <a:schemeClr val="accent3">
                <a:hueOff val="1355300"/>
                <a:satOff val="50000"/>
                <a:lumOff val="-7353"/>
                <a:alphaOff val="0"/>
                <a:satMod val="110000"/>
                <a:lumMod val="100000"/>
                <a:shade val="100000"/>
              </a:schemeClr>
            </a:gs>
            <a:gs pos="100000">
              <a:schemeClr val="accent3">
                <a:hueOff val="1355300"/>
                <a:satOff val="50000"/>
                <a:lumOff val="-735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Trismus.</a:t>
          </a:r>
          <a:endParaRPr lang="es-ES" sz="3000" kern="1200" dirty="0"/>
        </a:p>
      </dsp:txBody>
      <dsp:txXfrm>
        <a:off x="5172392" y="786579"/>
        <a:ext cx="2351087" cy="1410652"/>
      </dsp:txXfrm>
    </dsp:sp>
    <dsp:sp modelId="{CA85395B-0519-41C2-99DF-6A1A55324AB9}">
      <dsp:nvSpPr>
        <dsp:cNvPr id="0" name=""/>
        <dsp:cNvSpPr/>
      </dsp:nvSpPr>
      <dsp:spPr>
        <a:xfrm>
          <a:off x="1293098" y="2432340"/>
          <a:ext cx="2351087" cy="1410652"/>
        </a:xfrm>
        <a:prstGeom prst="rect">
          <a:avLst/>
        </a:prstGeom>
        <a:gradFill rotWithShape="0">
          <a:gsLst>
            <a:gs pos="0">
              <a:schemeClr val="accent3">
                <a:hueOff val="2032949"/>
                <a:satOff val="75000"/>
                <a:lumOff val="-11029"/>
                <a:alphaOff val="0"/>
                <a:satMod val="103000"/>
                <a:lumMod val="102000"/>
                <a:tint val="94000"/>
              </a:schemeClr>
            </a:gs>
            <a:gs pos="50000">
              <a:schemeClr val="accent3">
                <a:hueOff val="2032949"/>
                <a:satOff val="75000"/>
                <a:lumOff val="-11029"/>
                <a:alphaOff val="0"/>
                <a:satMod val="110000"/>
                <a:lumMod val="100000"/>
                <a:shade val="100000"/>
              </a:schemeClr>
            </a:gs>
            <a:gs pos="100000">
              <a:schemeClr val="accent3">
                <a:hueOff val="2032949"/>
                <a:satOff val="75000"/>
                <a:lumOff val="-1102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Hematoma.</a:t>
          </a:r>
          <a:endParaRPr lang="es-ES" sz="3000" kern="1200" dirty="0"/>
        </a:p>
      </dsp:txBody>
      <dsp:txXfrm>
        <a:off x="1293098" y="2432340"/>
        <a:ext cx="2351087" cy="1410652"/>
      </dsp:txXfrm>
    </dsp:sp>
    <dsp:sp modelId="{56D22F6E-172B-4ADC-88FB-3CBEDE3335EA}">
      <dsp:nvSpPr>
        <dsp:cNvPr id="0" name=""/>
        <dsp:cNvSpPr/>
      </dsp:nvSpPr>
      <dsp:spPr>
        <a:xfrm>
          <a:off x="3879294" y="2432340"/>
          <a:ext cx="2351087" cy="1410652"/>
        </a:xfrm>
        <a:prstGeom prst="rect">
          <a:avLst/>
        </a:prstGeom>
        <a:gradFill rotWithShape="0">
          <a:gsLst>
            <a:gs pos="0">
              <a:schemeClr val="accent3">
                <a:hueOff val="2710599"/>
                <a:satOff val="100000"/>
                <a:lumOff val="-14706"/>
                <a:alphaOff val="0"/>
                <a:satMod val="103000"/>
                <a:lumMod val="102000"/>
                <a:tint val="94000"/>
              </a:schemeClr>
            </a:gs>
            <a:gs pos="50000">
              <a:schemeClr val="accent3">
                <a:hueOff val="2710599"/>
                <a:satOff val="100000"/>
                <a:lumOff val="-14706"/>
                <a:alphaOff val="0"/>
                <a:satMod val="110000"/>
                <a:lumMod val="100000"/>
                <a:shade val="100000"/>
              </a:schemeClr>
            </a:gs>
            <a:gs pos="100000">
              <a:schemeClr val="accent3">
                <a:hueOff val="2710599"/>
                <a:satOff val="100000"/>
                <a:lumOff val="-1470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Dolor.</a:t>
          </a:r>
          <a:endParaRPr lang="es-ES" sz="3000" kern="1200" dirty="0"/>
        </a:p>
      </dsp:txBody>
      <dsp:txXfrm>
        <a:off x="3879294" y="2432340"/>
        <a:ext cx="2351087" cy="14106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A9146B-C3A5-4BDB-BC1C-2CCC1BF1C5D3}">
      <dsp:nvSpPr>
        <dsp:cNvPr id="0" name=""/>
        <dsp:cNvSpPr/>
      </dsp:nvSpPr>
      <dsp:spPr>
        <a:xfrm>
          <a:off x="1192197" y="892"/>
          <a:ext cx="2589907" cy="1553944"/>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Apertura bucal prolongada en el tratamiento dental.</a:t>
          </a:r>
          <a:endParaRPr lang="es-ES" sz="2300" kern="1200" dirty="0"/>
        </a:p>
      </dsp:txBody>
      <dsp:txXfrm>
        <a:off x="1192197" y="892"/>
        <a:ext cx="2589907" cy="1553944"/>
      </dsp:txXfrm>
    </dsp:sp>
    <dsp:sp modelId="{159FA53B-7F1E-4241-B44B-4337A137FD00}">
      <dsp:nvSpPr>
        <dsp:cNvPr id="0" name=""/>
        <dsp:cNvSpPr/>
      </dsp:nvSpPr>
      <dsp:spPr>
        <a:xfrm>
          <a:off x="4041095" y="892"/>
          <a:ext cx="2589907" cy="1553944"/>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Fuerza excesiva del odontólogo en el momento de la extracción.</a:t>
          </a:r>
          <a:endParaRPr lang="es-ES" sz="2300" kern="1200" dirty="0"/>
        </a:p>
      </dsp:txBody>
      <dsp:txXfrm>
        <a:off x="4041095" y="892"/>
        <a:ext cx="2589907" cy="1553944"/>
      </dsp:txXfrm>
    </dsp:sp>
    <dsp:sp modelId="{1F191DA2-0471-4146-90CD-0CE60F3DE1A9}">
      <dsp:nvSpPr>
        <dsp:cNvPr id="0" name=""/>
        <dsp:cNvSpPr/>
      </dsp:nvSpPr>
      <dsp:spPr>
        <a:xfrm>
          <a:off x="1192197" y="1813827"/>
          <a:ext cx="2589907" cy="1553944"/>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Pinchazon en el musculo masticador en la colocación de la anestesia.</a:t>
          </a:r>
          <a:endParaRPr lang="es-ES" sz="2300" kern="1200" dirty="0"/>
        </a:p>
      </dsp:txBody>
      <dsp:txXfrm>
        <a:off x="1192197" y="1813827"/>
        <a:ext cx="2589907" cy="1553944"/>
      </dsp:txXfrm>
    </dsp:sp>
    <dsp:sp modelId="{BC31A5BF-9ED4-4319-8623-8A9F824DE3AD}">
      <dsp:nvSpPr>
        <dsp:cNvPr id="0" name=""/>
        <dsp:cNvSpPr/>
      </dsp:nvSpPr>
      <dsp:spPr>
        <a:xfrm>
          <a:off x="4041095" y="1813827"/>
          <a:ext cx="2589907" cy="1553944"/>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Inicio de un proceso infeccioso de la zona.</a:t>
          </a:r>
          <a:endParaRPr lang="es-ES" sz="2300" kern="1200" dirty="0"/>
        </a:p>
      </dsp:txBody>
      <dsp:txXfrm>
        <a:off x="4041095" y="1813827"/>
        <a:ext cx="2589907" cy="1553944"/>
      </dsp:txXfrm>
    </dsp:sp>
    <dsp:sp modelId="{26DB9A7C-5CBA-4478-ACE1-016468056967}">
      <dsp:nvSpPr>
        <dsp:cNvPr id="0" name=""/>
        <dsp:cNvSpPr/>
      </dsp:nvSpPr>
      <dsp:spPr>
        <a:xfrm>
          <a:off x="2616646" y="3626762"/>
          <a:ext cx="2589907" cy="1553944"/>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Luxación mandibular</a:t>
          </a:r>
          <a:endParaRPr lang="es-ES" sz="2300" kern="1200" dirty="0"/>
        </a:p>
      </dsp:txBody>
      <dsp:txXfrm>
        <a:off x="2616646" y="3626762"/>
        <a:ext cx="2589907" cy="155394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8826C2-6188-4380-ACB3-D006ACC651A2}" type="datetimeFigureOut">
              <a:rPr lang="es-ES" smtClean="0"/>
              <a:t>27/09/2018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631A16-ED03-4B7F-99D1-0BFDBF65B311}" type="slidenum">
              <a:rPr lang="es-ES" smtClean="0"/>
              <a:t>‹Nº›</a:t>
            </a:fld>
            <a:endParaRPr lang="es-ES"/>
          </a:p>
        </p:txBody>
      </p:sp>
    </p:spTree>
    <p:extLst>
      <p:ext uri="{BB962C8B-B14F-4D97-AF65-F5344CB8AC3E}">
        <p14:creationId xmlns:p14="http://schemas.microsoft.com/office/powerpoint/2010/main" val="1863745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a:t>
            </a:r>
            <a:r>
              <a:rPr lang="es-MX" baseline="0" dirty="0" smtClean="0"/>
              <a:t> siguientes diapositivas </a:t>
            </a:r>
            <a:r>
              <a:rPr lang="es-MX" dirty="0" smtClean="0"/>
              <a:t>se describirán las principales complicaciones que se pudieran presentar durante una extracción dentaria, con el fin de que se tenga el conocimiento y se puedan prevenir o tratar.</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13</a:t>
            </a:fld>
            <a:endParaRPr lang="es-ES"/>
          </a:p>
        </p:txBody>
      </p:sp>
    </p:spTree>
    <p:extLst>
      <p:ext uri="{BB962C8B-B14F-4D97-AF65-F5344CB8AC3E}">
        <p14:creationId xmlns:p14="http://schemas.microsoft.com/office/powerpoint/2010/main" val="769486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Si la movilidad es mayor se deberá realizar su </a:t>
            </a:r>
            <a:r>
              <a:rPr lang="es-MX" sz="1200" b="0" i="0" kern="1200" dirty="0" err="1" smtClean="0">
                <a:solidFill>
                  <a:schemeClr val="tx1"/>
                </a:solidFill>
                <a:effectLst/>
                <a:latin typeface="+mn-lt"/>
                <a:ea typeface="+mn-ea"/>
                <a:cs typeface="+mn-cs"/>
              </a:rPr>
              <a:t>ferulización</a:t>
            </a:r>
            <a:r>
              <a:rPr lang="es-MX" sz="1200" b="0" i="0" kern="1200" dirty="0" smtClean="0">
                <a:solidFill>
                  <a:schemeClr val="tx1"/>
                </a:solidFill>
                <a:effectLst/>
                <a:latin typeface="+mn-lt"/>
                <a:ea typeface="+mn-ea"/>
                <a:cs typeface="+mn-cs"/>
              </a:rPr>
              <a:t> con los dientes vecinos durante 2 a 4 semanas y controlar la vitalidad.</a:t>
            </a:r>
          </a:p>
          <a:p>
            <a:r>
              <a:rPr lang="es-MX" sz="1200" b="0" i="0" kern="1200" dirty="0" smtClean="0">
                <a:solidFill>
                  <a:schemeClr val="tx1"/>
                </a:solidFill>
                <a:effectLst/>
                <a:latin typeface="+mn-lt"/>
                <a:ea typeface="+mn-ea"/>
                <a:cs typeface="+mn-cs"/>
              </a:rPr>
              <a:t>Se puede producir cuando el fórceps o el botador resbala y lo golpea, o también por ejercer una fuerza excesiva contra él con un elevador mal colocado.</a:t>
            </a:r>
          </a:p>
          <a:p>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22</a:t>
            </a:fld>
            <a:endParaRPr lang="es-ES"/>
          </a:p>
        </p:txBody>
      </p:sp>
    </p:spTree>
    <p:extLst>
      <p:ext uri="{BB962C8B-B14F-4D97-AF65-F5344CB8AC3E}">
        <p14:creationId xmlns:p14="http://schemas.microsoft.com/office/powerpoint/2010/main" val="2697080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esta diapositiva se presenta cuando el punto de apoyo no es el adecuado y se realiza en el órgano dentario vecino y</a:t>
            </a:r>
            <a:r>
              <a:rPr lang="es-MX" baseline="0" dirty="0" smtClean="0"/>
              <a:t> podemos ocasionarle una fractura de la corona.</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23</a:t>
            </a:fld>
            <a:endParaRPr lang="es-ES"/>
          </a:p>
        </p:txBody>
      </p:sp>
    </p:spTree>
    <p:extLst>
      <p:ext uri="{BB962C8B-B14F-4D97-AF65-F5344CB8AC3E}">
        <p14:creationId xmlns:p14="http://schemas.microsoft.com/office/powerpoint/2010/main" val="3719877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Puede producirse:</a:t>
            </a:r>
          </a:p>
          <a:p>
            <a:r>
              <a:rPr lang="es-MX" sz="1200" b="0" i="0" kern="1200" dirty="0" smtClean="0">
                <a:solidFill>
                  <a:schemeClr val="tx1"/>
                </a:solidFill>
                <a:effectLst/>
                <a:latin typeface="+mn-lt"/>
                <a:ea typeface="+mn-ea"/>
                <a:cs typeface="+mn-cs"/>
              </a:rPr>
              <a:t>·         Hacia cualquier espacio anatómico vecino.</a:t>
            </a:r>
          </a:p>
          <a:p>
            <a:r>
              <a:rPr lang="es-MX" sz="1200" b="0" i="0" kern="1200" dirty="0" smtClean="0">
                <a:solidFill>
                  <a:schemeClr val="tx1"/>
                </a:solidFill>
                <a:effectLst/>
                <a:latin typeface="+mn-lt"/>
                <a:ea typeface="+mn-ea"/>
                <a:cs typeface="+mn-cs"/>
              </a:rPr>
              <a:t>·         Hacia el conducto dentario inferior</a:t>
            </a:r>
          </a:p>
          <a:p>
            <a:r>
              <a:rPr lang="es-MX" sz="1200" b="0" i="0" kern="1200" dirty="0" smtClean="0">
                <a:solidFill>
                  <a:schemeClr val="tx1"/>
                </a:solidFill>
                <a:effectLst/>
                <a:latin typeface="+mn-lt"/>
                <a:ea typeface="+mn-ea"/>
                <a:cs typeface="+mn-cs"/>
              </a:rPr>
              <a:t>·         Hacia el seno maxilar</a:t>
            </a:r>
          </a:p>
          <a:p>
            <a:r>
              <a:rPr lang="es-MX" sz="1200" b="0" i="0" kern="1200" dirty="0" smtClean="0">
                <a:solidFill>
                  <a:schemeClr val="tx1"/>
                </a:solidFill>
                <a:effectLst/>
                <a:latin typeface="+mn-lt"/>
                <a:ea typeface="+mn-ea"/>
                <a:cs typeface="+mn-cs"/>
              </a:rPr>
              <a:t>·         Hacia la vía digestiva.</a:t>
            </a:r>
          </a:p>
          <a:p>
            <a:r>
              <a:rPr lang="es-MX" sz="1200" b="0" i="0" kern="1200" dirty="0" smtClean="0">
                <a:solidFill>
                  <a:schemeClr val="tx1"/>
                </a:solidFill>
                <a:effectLst/>
                <a:latin typeface="+mn-lt"/>
                <a:ea typeface="+mn-ea"/>
                <a:cs typeface="+mn-cs"/>
              </a:rPr>
              <a:t>·         Hacia la vía respiratoria.</a:t>
            </a:r>
          </a:p>
          <a:p>
            <a:r>
              <a:rPr lang="es-MX" sz="1200" b="0" i="0" kern="1200" dirty="0" smtClean="0">
                <a:solidFill>
                  <a:schemeClr val="tx1"/>
                </a:solidFill>
                <a:effectLst/>
                <a:latin typeface="+mn-lt"/>
                <a:ea typeface="+mn-ea"/>
                <a:cs typeface="+mn-cs"/>
              </a:rPr>
              <a:t> </a:t>
            </a:r>
          </a:p>
          <a:p>
            <a:r>
              <a:rPr lang="es-MX" sz="1200" b="0" i="0" kern="1200" dirty="0" smtClean="0">
                <a:solidFill>
                  <a:schemeClr val="tx1"/>
                </a:solidFill>
                <a:effectLst/>
                <a:latin typeface="+mn-lt"/>
                <a:ea typeface="+mn-ea"/>
                <a:cs typeface="+mn-cs"/>
              </a:rPr>
              <a:t>Estos desplazamientos hacia los espacios anatómicos vecinos se producen por la perforación de las corticales vestibular o lingual/palatina.</a:t>
            </a:r>
          </a:p>
          <a:p>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24</a:t>
            </a:fld>
            <a:endParaRPr lang="es-ES"/>
          </a:p>
        </p:txBody>
      </p:sp>
    </p:spTree>
    <p:extLst>
      <p:ext uri="{BB962C8B-B14F-4D97-AF65-F5344CB8AC3E}">
        <p14:creationId xmlns:p14="http://schemas.microsoft.com/office/powerpoint/2010/main" val="96759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Dentro de las complicaciones en la exodoncia se muestra una radiografía cuando se utiliza una mala técnica y fuerza desmedida</a:t>
            </a:r>
            <a:r>
              <a:rPr lang="es-MX" baseline="0" dirty="0" smtClean="0"/>
              <a:t> y podemos ocasionar la </a:t>
            </a:r>
            <a:r>
              <a:rPr lang="es-MX" baseline="0" dirty="0" err="1" smtClean="0"/>
              <a:t>impactación</a:t>
            </a:r>
            <a:r>
              <a:rPr lang="es-MX" baseline="0" dirty="0" smtClean="0"/>
              <a:t> del órgano dentario hacia espacios anatómicos vecinos.</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25</a:t>
            </a:fld>
            <a:endParaRPr lang="es-ES"/>
          </a:p>
        </p:txBody>
      </p:sp>
    </p:spTree>
    <p:extLst>
      <p:ext uri="{BB962C8B-B14F-4D97-AF65-F5344CB8AC3E}">
        <p14:creationId xmlns:p14="http://schemas.microsoft.com/office/powerpoint/2010/main" val="3133894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1" i="0" kern="1200" dirty="0" smtClean="0">
                <a:solidFill>
                  <a:schemeClr val="tx1"/>
                </a:solidFill>
                <a:effectLst/>
                <a:latin typeface="+mn-lt"/>
                <a:ea typeface="+mn-ea"/>
                <a:cs typeface="+mn-cs"/>
              </a:rPr>
              <a:t>Fractura de la tuberosidad.</a:t>
            </a:r>
            <a:endParaRPr lang="es-MX" sz="1200" b="0" i="0" kern="1200" dirty="0" smtClean="0">
              <a:solidFill>
                <a:schemeClr val="tx1"/>
              </a:solidFill>
              <a:effectLst/>
              <a:latin typeface="+mn-lt"/>
              <a:ea typeface="+mn-ea"/>
              <a:cs typeface="+mn-cs"/>
            </a:endParaRPr>
          </a:p>
          <a:p>
            <a:r>
              <a:rPr lang="es-MX" sz="1200" b="0" i="0" kern="1200" dirty="0" smtClean="0">
                <a:solidFill>
                  <a:schemeClr val="tx1"/>
                </a:solidFill>
                <a:effectLst/>
                <a:latin typeface="+mn-lt"/>
                <a:ea typeface="+mn-ea"/>
                <a:cs typeface="+mn-cs"/>
              </a:rPr>
              <a:t>La mala aplicación de los elevadores o de algún tipo de fórceps son sus causas principales.</a:t>
            </a:r>
          </a:p>
          <a:p>
            <a:r>
              <a:rPr lang="es-MX" sz="1200" b="0" i="0" kern="1200" dirty="0" smtClean="0">
                <a:solidFill>
                  <a:schemeClr val="tx1"/>
                </a:solidFill>
                <a:effectLst/>
                <a:latin typeface="+mn-lt"/>
                <a:ea typeface="+mn-ea"/>
                <a:cs typeface="+mn-cs"/>
              </a:rPr>
              <a:t>Esta complicación puede ser resultado de la invasión </a:t>
            </a:r>
            <a:r>
              <a:rPr lang="es-MX" sz="1200" b="0" i="0" kern="1200" dirty="0" err="1" smtClean="0">
                <a:solidFill>
                  <a:schemeClr val="tx1"/>
                </a:solidFill>
                <a:effectLst/>
                <a:latin typeface="+mn-lt"/>
                <a:ea typeface="+mn-ea"/>
                <a:cs typeface="+mn-cs"/>
              </a:rPr>
              <a:t>antral</a:t>
            </a:r>
            <a:r>
              <a:rPr lang="es-MX" sz="1200" b="0" i="0" kern="1200" dirty="0" smtClean="0">
                <a:solidFill>
                  <a:schemeClr val="tx1"/>
                </a:solidFill>
                <a:effectLst/>
                <a:latin typeface="+mn-lt"/>
                <a:ea typeface="+mn-ea"/>
                <a:cs typeface="+mn-cs"/>
              </a:rPr>
              <a:t> de la tuberosidad, hecho común cuando está presente un molar superior aislado, en particular si tiene raíces divergentes, </a:t>
            </a:r>
            <a:r>
              <a:rPr lang="es-MX" sz="1200" b="0" i="0" kern="1200" dirty="0" err="1" smtClean="0">
                <a:solidFill>
                  <a:schemeClr val="tx1"/>
                </a:solidFill>
                <a:effectLst/>
                <a:latin typeface="+mn-lt"/>
                <a:ea typeface="+mn-ea"/>
                <a:cs typeface="+mn-cs"/>
              </a:rPr>
              <a:t>hipercementosis</a:t>
            </a:r>
            <a:r>
              <a:rPr lang="es-MX" sz="1200" b="0" i="0" kern="1200" dirty="0" smtClean="0">
                <a:solidFill>
                  <a:schemeClr val="tx1"/>
                </a:solidFill>
                <a:effectLst/>
                <a:latin typeface="+mn-lt"/>
                <a:ea typeface="+mn-ea"/>
                <a:cs typeface="+mn-cs"/>
              </a:rPr>
              <a:t> o presenta </a:t>
            </a:r>
            <a:r>
              <a:rPr lang="es-MX" sz="1200" b="0" i="0" kern="1200" dirty="0" err="1" smtClean="0">
                <a:solidFill>
                  <a:schemeClr val="tx1"/>
                </a:solidFill>
                <a:effectLst/>
                <a:latin typeface="+mn-lt"/>
                <a:ea typeface="+mn-ea"/>
                <a:cs typeface="+mn-cs"/>
              </a:rPr>
              <a:t>sobreerupción</a:t>
            </a:r>
            <a:r>
              <a:rPr lang="es-MX" sz="1200" b="0" i="0" kern="1200" dirty="0" smtClean="0">
                <a:solidFill>
                  <a:schemeClr val="tx1"/>
                </a:solidFill>
                <a:effectLst/>
                <a:latin typeface="+mn-lt"/>
                <a:ea typeface="+mn-ea"/>
                <a:cs typeface="+mn-cs"/>
              </a:rPr>
              <a:t>. Otra causa predisponente poco común es la geminación patológica que ocurre entre el segundo molar superior y el tercero </a:t>
            </a:r>
            <a:r>
              <a:rPr lang="es-MX" sz="1200" b="0" i="0" kern="1200" dirty="0" err="1" smtClean="0">
                <a:solidFill>
                  <a:schemeClr val="tx1"/>
                </a:solidFill>
                <a:effectLst/>
                <a:latin typeface="+mn-lt"/>
                <a:ea typeface="+mn-ea"/>
                <a:cs typeface="+mn-cs"/>
              </a:rPr>
              <a:t>erupcionado</a:t>
            </a:r>
            <a:r>
              <a:rPr lang="es-MX" sz="1200" b="0" i="0" kern="1200" dirty="0" smtClean="0">
                <a:solidFill>
                  <a:schemeClr val="tx1"/>
                </a:solidFill>
                <a:effectLst/>
                <a:latin typeface="+mn-lt"/>
                <a:ea typeface="+mn-ea"/>
                <a:cs typeface="+mn-cs"/>
              </a:rPr>
              <a:t> o </a:t>
            </a:r>
            <a:r>
              <a:rPr lang="es-MX" sz="1200" b="0" i="0" kern="1200" dirty="0" err="1" smtClean="0">
                <a:solidFill>
                  <a:schemeClr val="tx1"/>
                </a:solidFill>
                <a:effectLst/>
                <a:latin typeface="+mn-lt"/>
                <a:ea typeface="+mn-ea"/>
                <a:cs typeface="+mn-cs"/>
              </a:rPr>
              <a:t>semierupcionado</a:t>
            </a:r>
            <a:r>
              <a:rPr lang="es-MX" sz="1200" b="0" i="0" kern="1200" dirty="0" smtClean="0">
                <a:solidFill>
                  <a:schemeClr val="tx1"/>
                </a:solidFill>
                <a:effectLst/>
                <a:latin typeface="+mn-lt"/>
                <a:ea typeface="+mn-ea"/>
                <a:cs typeface="+mn-cs"/>
              </a:rPr>
              <a:t>.</a:t>
            </a:r>
          </a:p>
          <a:p>
            <a:r>
              <a:rPr lang="es-MX" sz="1200" b="0" i="0" kern="1200" dirty="0" smtClean="0">
                <a:solidFill>
                  <a:schemeClr val="tx1"/>
                </a:solidFill>
                <a:effectLst/>
                <a:latin typeface="+mn-lt"/>
                <a:ea typeface="+mn-ea"/>
                <a:cs typeface="+mn-cs"/>
              </a:rPr>
              <a:t>La Fractura mandibular Es una complicación muy poco frecuente. Se produce en las extracciones de los terceros molares inferiores, especialmente si están en inclusión </a:t>
            </a:r>
            <a:r>
              <a:rPr lang="es-MX" sz="1200" b="0" i="0" kern="1200" dirty="0" err="1" smtClean="0">
                <a:solidFill>
                  <a:schemeClr val="tx1"/>
                </a:solidFill>
                <a:effectLst/>
                <a:latin typeface="+mn-lt"/>
                <a:ea typeface="+mn-ea"/>
                <a:cs typeface="+mn-cs"/>
              </a:rPr>
              <a:t>intraósea</a:t>
            </a:r>
            <a:r>
              <a:rPr lang="es-MX" sz="1200" b="0" i="0" kern="1200" dirty="0" smtClean="0">
                <a:solidFill>
                  <a:schemeClr val="tx1"/>
                </a:solidFill>
                <a:effectLst/>
                <a:latin typeface="+mn-lt"/>
                <a:ea typeface="+mn-ea"/>
                <a:cs typeface="+mn-cs"/>
              </a:rPr>
              <a:t> profunda a nivel del ángulo mandibular</a:t>
            </a:r>
          </a:p>
          <a:p>
            <a:endParaRPr lang="es-MX" b="0"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26</a:t>
            </a:fld>
            <a:endParaRPr lang="es-ES"/>
          </a:p>
        </p:txBody>
      </p:sp>
    </p:spTree>
    <p:extLst>
      <p:ext uri="{BB962C8B-B14F-4D97-AF65-F5344CB8AC3E}">
        <p14:creationId xmlns:p14="http://schemas.microsoft.com/office/powerpoint/2010/main" val="23260913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Dentro de las complicaciones en la extracción dental cuando se realiza una mala técnica o no se valora la consistencia del tejido óseo podemos ocasionar una fractura de grandes consecuencias y es mas frecuente en la </a:t>
            </a:r>
            <a:r>
              <a:rPr lang="es-MX" dirty="0" err="1" smtClean="0"/>
              <a:t>mandibula</a:t>
            </a:r>
            <a:r>
              <a:rPr lang="es-MX" dirty="0" smtClean="0"/>
              <a:t>.</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27</a:t>
            </a:fld>
            <a:endParaRPr lang="es-ES"/>
          </a:p>
        </p:txBody>
      </p:sp>
    </p:spTree>
    <p:extLst>
      <p:ext uri="{BB962C8B-B14F-4D97-AF65-F5344CB8AC3E}">
        <p14:creationId xmlns:p14="http://schemas.microsoft.com/office/powerpoint/2010/main" val="1572992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luxación puede ser unilateral o bilateral.</a:t>
            </a:r>
          </a:p>
          <a:p>
            <a:r>
              <a:rPr lang="es-MX" sz="1200" b="0" i="0" kern="1200" dirty="0" smtClean="0">
                <a:solidFill>
                  <a:schemeClr val="tx1"/>
                </a:solidFill>
                <a:effectLst/>
                <a:latin typeface="+mn-lt"/>
                <a:ea typeface="+mn-ea"/>
                <a:cs typeface="+mn-cs"/>
              </a:rPr>
              <a:t>Apertura amplia y prolongada de la boca durante los tratamientos odontológicos, pero en otros casos puede presentarse de forma recidivante o crónica.</a:t>
            </a:r>
          </a:p>
          <a:p>
            <a:r>
              <a:rPr lang="es-MX" sz="1200" b="0" i="0" kern="1200" dirty="0" smtClean="0">
                <a:solidFill>
                  <a:schemeClr val="tx1"/>
                </a:solidFill>
                <a:effectLst/>
                <a:latin typeface="+mn-lt"/>
                <a:ea typeface="+mn-ea"/>
                <a:cs typeface="+mn-cs"/>
              </a:rPr>
              <a:t>Los pacientes con </a:t>
            </a:r>
            <a:r>
              <a:rPr lang="es-MX" sz="1200" b="0" i="0" kern="1200" dirty="0" err="1" smtClean="0">
                <a:solidFill>
                  <a:schemeClr val="tx1"/>
                </a:solidFill>
                <a:effectLst/>
                <a:latin typeface="+mn-lt"/>
                <a:ea typeface="+mn-ea"/>
                <a:cs typeface="+mn-cs"/>
              </a:rPr>
              <a:t>hiperlaxitud</a:t>
            </a:r>
            <a:r>
              <a:rPr lang="es-MX" sz="1200" b="0" i="0" kern="1200" dirty="0" smtClean="0">
                <a:solidFill>
                  <a:schemeClr val="tx1"/>
                </a:solidFill>
                <a:effectLst/>
                <a:latin typeface="+mn-lt"/>
                <a:ea typeface="+mn-ea"/>
                <a:cs typeface="+mn-cs"/>
              </a:rPr>
              <a:t> ligamentosa, medicaciones con efectos </a:t>
            </a:r>
            <a:r>
              <a:rPr lang="es-MX" sz="1200" b="0" i="0" kern="1200" dirty="0" err="1" smtClean="0">
                <a:solidFill>
                  <a:schemeClr val="tx1"/>
                </a:solidFill>
                <a:effectLst/>
                <a:latin typeface="+mn-lt"/>
                <a:ea typeface="+mn-ea"/>
                <a:cs typeface="+mn-cs"/>
              </a:rPr>
              <a:t>extrapiramidales</a:t>
            </a:r>
            <a:r>
              <a:rPr lang="es-MX" sz="1200" b="0" i="0" kern="1200" dirty="0" smtClean="0">
                <a:solidFill>
                  <a:schemeClr val="tx1"/>
                </a:solidFill>
                <a:effectLst/>
                <a:latin typeface="+mn-lt"/>
                <a:ea typeface="+mn-ea"/>
                <a:cs typeface="+mn-cs"/>
              </a:rPr>
              <a:t> como por ejemplo </a:t>
            </a:r>
            <a:r>
              <a:rPr lang="es-MX" sz="1200" b="0" i="0" kern="1200" dirty="0" err="1" smtClean="0">
                <a:solidFill>
                  <a:schemeClr val="tx1"/>
                </a:solidFill>
                <a:effectLst/>
                <a:latin typeface="+mn-lt"/>
                <a:ea typeface="+mn-ea"/>
                <a:cs typeface="+mn-cs"/>
              </a:rPr>
              <a:t>fenotiacinas</a:t>
            </a:r>
            <a:r>
              <a:rPr lang="es-MX" sz="1200" b="0" i="0" kern="1200" dirty="0" smtClean="0">
                <a:solidFill>
                  <a:schemeClr val="tx1"/>
                </a:solidFill>
                <a:effectLst/>
                <a:latin typeface="+mn-lt"/>
                <a:ea typeface="+mn-ea"/>
                <a:cs typeface="+mn-cs"/>
              </a:rPr>
              <a:t> y tranquilizantes mayores, pueden tener una mayor predisposición a padecer luxaciones.</a:t>
            </a:r>
          </a:p>
          <a:p>
            <a:r>
              <a:rPr lang="es-MX" sz="1200" b="0" i="0" kern="1200" dirty="0" smtClean="0">
                <a:solidFill>
                  <a:schemeClr val="tx1"/>
                </a:solidFill>
                <a:effectLst/>
                <a:latin typeface="+mn-lt"/>
                <a:ea typeface="+mn-ea"/>
                <a:cs typeface="+mn-cs"/>
              </a:rPr>
              <a:t>La luxación anterior bilateral origina la </a:t>
            </a:r>
            <a:r>
              <a:rPr lang="es-MX" sz="1200" b="0" i="0" kern="1200" dirty="0" err="1" smtClean="0">
                <a:solidFill>
                  <a:schemeClr val="tx1"/>
                </a:solidFill>
                <a:effectLst/>
                <a:latin typeface="+mn-lt"/>
                <a:ea typeface="+mn-ea"/>
                <a:cs typeface="+mn-cs"/>
              </a:rPr>
              <a:t>protusión</a:t>
            </a:r>
            <a:r>
              <a:rPr lang="es-MX" sz="1200" b="0" i="0" kern="1200" dirty="0" smtClean="0">
                <a:solidFill>
                  <a:schemeClr val="tx1"/>
                </a:solidFill>
                <a:effectLst/>
                <a:latin typeface="+mn-lt"/>
                <a:ea typeface="+mn-ea"/>
                <a:cs typeface="+mn-cs"/>
              </a:rPr>
              <a:t> de la mandíbula con apertura de la boca. El mentón se dirige hacia abajo y hacia delante.</a:t>
            </a:r>
          </a:p>
          <a:p>
            <a:r>
              <a:rPr lang="es-MX" sz="1200" b="0" i="0" kern="1200" dirty="0" smtClean="0">
                <a:solidFill>
                  <a:schemeClr val="tx1"/>
                </a:solidFill>
                <a:effectLst/>
                <a:latin typeface="+mn-lt"/>
                <a:ea typeface="+mn-ea"/>
                <a:cs typeface="+mn-cs"/>
              </a:rPr>
              <a:t>Si la luxación es unilateral, la mandíbula se desvía hacia el lado no afecto.</a:t>
            </a:r>
          </a:p>
          <a:p>
            <a:r>
              <a:rPr lang="es-MX" sz="1200" b="0" i="0" kern="1200" dirty="0" smtClean="0">
                <a:solidFill>
                  <a:schemeClr val="tx1"/>
                </a:solidFill>
                <a:effectLst/>
                <a:latin typeface="+mn-lt"/>
                <a:ea typeface="+mn-ea"/>
                <a:cs typeface="+mn-cs"/>
              </a:rPr>
              <a:t>La luxación </a:t>
            </a:r>
            <a:r>
              <a:rPr lang="es-MX" sz="1200" b="0" i="0" kern="1200" dirty="0" err="1" smtClean="0">
                <a:solidFill>
                  <a:schemeClr val="tx1"/>
                </a:solidFill>
                <a:effectLst/>
                <a:latin typeface="+mn-lt"/>
                <a:ea typeface="+mn-ea"/>
                <a:cs typeface="+mn-cs"/>
              </a:rPr>
              <a:t>temporomandibular</a:t>
            </a:r>
            <a:r>
              <a:rPr lang="es-MX" sz="1200" b="0" i="0" kern="1200" dirty="0" smtClean="0">
                <a:solidFill>
                  <a:schemeClr val="tx1"/>
                </a:solidFill>
                <a:effectLst/>
                <a:latin typeface="+mn-lt"/>
                <a:ea typeface="+mn-ea"/>
                <a:cs typeface="+mn-cs"/>
              </a:rPr>
              <a:t> aguda puede ser tratada por reducción manual (maniobra de </a:t>
            </a:r>
            <a:r>
              <a:rPr lang="es-MX" sz="1200" b="0" i="0" kern="1200" dirty="0" err="1" smtClean="0">
                <a:solidFill>
                  <a:schemeClr val="tx1"/>
                </a:solidFill>
                <a:effectLst/>
                <a:latin typeface="+mn-lt"/>
                <a:ea typeface="+mn-ea"/>
                <a:cs typeface="+mn-cs"/>
              </a:rPr>
              <a:t>Nelaton</a:t>
            </a:r>
            <a:r>
              <a:rPr lang="es-MX" sz="1200" b="0" i="0" kern="1200" dirty="0" smtClean="0">
                <a:solidFill>
                  <a:schemeClr val="tx1"/>
                </a:solidFill>
                <a:effectLst/>
                <a:latin typeface="+mn-lt"/>
                <a:ea typeface="+mn-ea"/>
                <a:cs typeface="+mn-cs"/>
              </a:rPr>
              <a:t> o maniobra de </a:t>
            </a:r>
            <a:r>
              <a:rPr lang="es-MX" sz="1200" b="0" i="0" kern="1200" dirty="0" err="1" smtClean="0">
                <a:solidFill>
                  <a:schemeClr val="tx1"/>
                </a:solidFill>
                <a:effectLst/>
                <a:latin typeface="+mn-lt"/>
                <a:ea typeface="+mn-ea"/>
                <a:cs typeface="+mn-cs"/>
              </a:rPr>
              <a:t>Dupuis</a:t>
            </a:r>
            <a:r>
              <a:rPr lang="es-MX" sz="1200" b="0" i="0" kern="1200" dirty="0" smtClean="0">
                <a:solidFill>
                  <a:schemeClr val="tx1"/>
                </a:solidFill>
                <a:effectLst/>
                <a:latin typeface="+mn-lt"/>
                <a:ea typeface="+mn-ea"/>
                <a:cs typeface="+mn-cs"/>
              </a:rPr>
              <a:t>).</a:t>
            </a:r>
          </a:p>
          <a:p>
            <a:r>
              <a:rPr lang="es-MX" sz="1200" b="0" i="0" kern="1200" dirty="0" smtClean="0">
                <a:solidFill>
                  <a:schemeClr val="tx1"/>
                </a:solidFill>
                <a:effectLst/>
                <a:latin typeface="+mn-lt"/>
                <a:ea typeface="+mn-ea"/>
                <a:cs typeface="+mn-cs"/>
              </a:rPr>
              <a:t>Ello se facilita con la administración simultánea de relajantes musculares, infiltración </a:t>
            </a:r>
            <a:r>
              <a:rPr lang="es-MX" sz="1200" b="0" i="0" kern="1200" dirty="0" err="1" smtClean="0">
                <a:solidFill>
                  <a:schemeClr val="tx1"/>
                </a:solidFill>
                <a:effectLst/>
                <a:latin typeface="+mn-lt"/>
                <a:ea typeface="+mn-ea"/>
                <a:cs typeface="+mn-cs"/>
              </a:rPr>
              <a:t>periarticular</a:t>
            </a:r>
            <a:r>
              <a:rPr lang="es-MX" sz="1200" b="0" i="0" kern="1200" dirty="0" smtClean="0">
                <a:solidFill>
                  <a:schemeClr val="tx1"/>
                </a:solidFill>
                <a:effectLst/>
                <a:latin typeface="+mn-lt"/>
                <a:ea typeface="+mn-ea"/>
                <a:cs typeface="+mn-cs"/>
              </a:rPr>
              <a:t> anestésica o sedantes.</a:t>
            </a:r>
          </a:p>
          <a:p>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28</a:t>
            </a:fld>
            <a:endParaRPr lang="es-ES"/>
          </a:p>
        </p:txBody>
      </p:sp>
    </p:spTree>
    <p:extLst>
      <p:ext uri="{BB962C8B-B14F-4D97-AF65-F5344CB8AC3E}">
        <p14:creationId xmlns:p14="http://schemas.microsoft.com/office/powerpoint/2010/main" val="1297429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Observamos en esta diapositiva una dislocación del cóndilo mandibular en relación con la cavidad glenoidea que puede ser causada por una mala técnica</a:t>
            </a:r>
            <a:r>
              <a:rPr lang="es-MX" baseline="0" dirty="0" smtClean="0"/>
              <a:t> en el momento de la extracción.</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29</a:t>
            </a:fld>
            <a:endParaRPr lang="es-ES"/>
          </a:p>
        </p:txBody>
      </p:sp>
    </p:spTree>
    <p:extLst>
      <p:ext uri="{BB962C8B-B14F-4D97-AF65-F5344CB8AC3E}">
        <p14:creationId xmlns:p14="http://schemas.microsoft.com/office/powerpoint/2010/main" val="3347114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Casi siempre se producen en la extracción del cordal inferior. La proximidad del nervio dentario inferior y el lingual pueden acarrear problemas como éstos :</a:t>
            </a:r>
            <a:br>
              <a:rPr lang="es-MX" sz="1200" b="0" i="0" kern="1200" dirty="0" smtClean="0">
                <a:solidFill>
                  <a:schemeClr val="tx1"/>
                </a:solidFill>
                <a:effectLst/>
                <a:latin typeface="+mn-lt"/>
                <a:ea typeface="+mn-ea"/>
                <a:cs typeface="+mn-cs"/>
              </a:rPr>
            </a:br>
            <a:r>
              <a:rPr lang="es-MX" sz="1200" b="0" i="0" kern="1200" dirty="0" smtClean="0">
                <a:solidFill>
                  <a:schemeClr val="tx1"/>
                </a:solidFill>
                <a:effectLst/>
                <a:latin typeface="+mn-lt"/>
                <a:ea typeface="+mn-ea"/>
                <a:cs typeface="+mn-cs"/>
              </a:rPr>
              <a:t>A) Parestesias del nervio dentario.</a:t>
            </a:r>
          </a:p>
          <a:p>
            <a:r>
              <a:rPr lang="es-MX" sz="1200" b="0" i="0" kern="1200" dirty="0" smtClean="0">
                <a:solidFill>
                  <a:schemeClr val="tx1"/>
                </a:solidFill>
                <a:effectLst/>
                <a:latin typeface="+mn-lt"/>
                <a:ea typeface="+mn-ea"/>
                <a:cs typeface="+mn-cs"/>
              </a:rPr>
              <a:t>B) Parestesias del nervio lingual.</a:t>
            </a:r>
          </a:p>
          <a:p>
            <a:r>
              <a:rPr lang="es-MX" sz="1200" b="0" i="0" kern="1200" dirty="0" smtClean="0">
                <a:solidFill>
                  <a:schemeClr val="tx1"/>
                </a:solidFill>
                <a:effectLst/>
                <a:latin typeface="+mn-lt"/>
                <a:ea typeface="+mn-ea"/>
                <a:cs typeface="+mn-cs"/>
              </a:rPr>
              <a:t>C) Alteraciones de la sensibilidad de dientes adyacentes.</a:t>
            </a:r>
          </a:p>
          <a:p>
            <a:r>
              <a:rPr lang="es-MX" sz="1200" b="0" i="0" kern="1200" dirty="0" smtClean="0">
                <a:solidFill>
                  <a:schemeClr val="tx1"/>
                </a:solidFill>
                <a:effectLst/>
                <a:latin typeface="+mn-lt"/>
                <a:ea typeface="+mn-ea"/>
                <a:cs typeface="+mn-cs"/>
              </a:rPr>
              <a:t>D) Sección de los nervios. </a:t>
            </a:r>
            <a:br>
              <a:rPr lang="es-MX" sz="1200" b="0" i="0" kern="1200" dirty="0" smtClean="0">
                <a:solidFill>
                  <a:schemeClr val="tx1"/>
                </a:solidFill>
                <a:effectLst/>
                <a:latin typeface="+mn-lt"/>
                <a:ea typeface="+mn-ea"/>
                <a:cs typeface="+mn-cs"/>
              </a:rPr>
            </a:br>
            <a:r>
              <a:rPr lang="es-MX" sz="1200" b="0" i="0" kern="1200" dirty="0" smtClean="0">
                <a:solidFill>
                  <a:schemeClr val="tx1"/>
                </a:solidFill>
                <a:effectLst/>
                <a:latin typeface="+mn-lt"/>
                <a:ea typeface="+mn-ea"/>
                <a:cs typeface="+mn-cs"/>
              </a:rPr>
              <a:t>Las parestesias del nervio dentario casi siempre son producidas por maniobras intempestivas en las extracciones del cordal o por la inflamación traumática de la extracción que hace compresión en el nervio por estar las raíces prácticamente en contacto con el dentario.</a:t>
            </a:r>
          </a:p>
          <a:p>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30</a:t>
            </a:fld>
            <a:endParaRPr lang="es-ES"/>
          </a:p>
        </p:txBody>
      </p:sp>
    </p:spTree>
    <p:extLst>
      <p:ext uri="{BB962C8B-B14F-4D97-AF65-F5344CB8AC3E}">
        <p14:creationId xmlns:p14="http://schemas.microsoft.com/office/powerpoint/2010/main" val="41236332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Las parestesias del nervio dentario casi siempre son producidas por maniobras intempestivas en las extracciones del cordal o por la inflamación traumática de la extracción que hace compresión en el nervio por estar las raíces prácticamente en contacto con el dentario. </a:t>
            </a:r>
          </a:p>
          <a:p>
            <a:r>
              <a:rPr lang="es-MX" sz="1200" b="0" i="0" kern="1200" dirty="0" smtClean="0">
                <a:solidFill>
                  <a:schemeClr val="tx1"/>
                </a:solidFill>
                <a:effectLst/>
                <a:latin typeface="+mn-lt"/>
                <a:ea typeface="+mn-ea"/>
                <a:cs typeface="+mn-cs"/>
              </a:rPr>
              <a:t>as parestesias del nervio dentario inferior suelen ser muy preocupantes para el paciente. La primera norma es tranquilizar al paciente, explicándole lo que ha pasado y que en un intervalo de tiempo de unos seis meses se recupera la sensibilidad. Los complejos vitamínicos de tipo B pueden ser utilizados cómo placebo pues estos solamente son útiles cuando la parestesia es debida a una irritación del nervio (por ejemplo, los cementos selladores utilizados en endodoncia que al pasar del conducto radicular al canal dentario lo contamina y se provoca la citada parestesia). Como aceleradores de la regeneración estamos utilizando con buenos resultados la ozonoterapia y laserterapia como antiinflamatorio y terapia trófica. No tenemos todavía suficientes estadísticas para hacer un estudio completo de resultados pero sí estamos convencidos de que son una gran ayuda en estas situaciones.</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31</a:t>
            </a:fld>
            <a:endParaRPr lang="es-ES"/>
          </a:p>
        </p:txBody>
      </p:sp>
    </p:spTree>
    <p:extLst>
      <p:ext uri="{BB962C8B-B14F-4D97-AF65-F5344CB8AC3E}">
        <p14:creationId xmlns:p14="http://schemas.microsoft.com/office/powerpoint/2010/main" val="1785102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éxito de una extracción dental depende en gran medida de cumplir los pasos aquí mencionados.</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14</a:t>
            </a:fld>
            <a:endParaRPr lang="es-ES"/>
          </a:p>
        </p:txBody>
      </p:sp>
    </p:spTree>
    <p:extLst>
      <p:ext uri="{BB962C8B-B14F-4D97-AF65-F5344CB8AC3E}">
        <p14:creationId xmlns:p14="http://schemas.microsoft.com/office/powerpoint/2010/main" val="8999941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los órganos dentarios premolares y molares inferiores encontramos una estructura vecina que</a:t>
            </a:r>
            <a:r>
              <a:rPr lang="es-MX" baseline="0" dirty="0" smtClean="0"/>
              <a:t> es el paquete vasculo-nervioso del dentario inferior, una falta de conocimiento y una mala técnica podemos ocasionar parestesia mandibular en el momento de la extracción.</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32</a:t>
            </a:fld>
            <a:endParaRPr lang="es-ES"/>
          </a:p>
        </p:txBody>
      </p:sp>
    </p:spTree>
    <p:extLst>
      <p:ext uri="{BB962C8B-B14F-4D97-AF65-F5344CB8AC3E}">
        <p14:creationId xmlns:p14="http://schemas.microsoft.com/office/powerpoint/2010/main" val="1173559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Son aquellas que se presentan después de la </a:t>
            </a:r>
            <a:r>
              <a:rPr lang="es-MX" sz="1200" b="0" i="0" kern="1200" dirty="0" err="1" smtClean="0">
                <a:solidFill>
                  <a:schemeClr val="tx1"/>
                </a:solidFill>
                <a:effectLst/>
                <a:latin typeface="+mn-lt"/>
                <a:ea typeface="+mn-ea"/>
                <a:cs typeface="+mn-cs"/>
              </a:rPr>
              <a:t>exodoncia</a:t>
            </a:r>
            <a:r>
              <a:rPr lang="es-MX" sz="1200" b="0" i="0" kern="1200" dirty="0" smtClean="0">
                <a:solidFill>
                  <a:schemeClr val="tx1"/>
                </a:solidFill>
                <a:effectLst/>
                <a:latin typeface="+mn-lt"/>
                <a:ea typeface="+mn-ea"/>
                <a:cs typeface="+mn-cs"/>
              </a:rPr>
              <a:t> y que se pueden deber a la existencia de los siguientes problemas:</a:t>
            </a:r>
          </a:p>
          <a:p>
            <a:r>
              <a:rPr lang="es-MX" sz="1200" b="0" i="0" kern="1200" dirty="0" smtClean="0">
                <a:solidFill>
                  <a:schemeClr val="tx1"/>
                </a:solidFill>
                <a:effectLst/>
                <a:latin typeface="+mn-lt"/>
                <a:ea typeface="+mn-ea"/>
                <a:cs typeface="+mn-cs"/>
              </a:rPr>
              <a:t>Una herida mucosa, especialmente si los tejidos están inflamados.</a:t>
            </a:r>
          </a:p>
          <a:p>
            <a:r>
              <a:rPr lang="es-MX" sz="1200" b="0" i="0" kern="1200" dirty="0" smtClean="0">
                <a:solidFill>
                  <a:schemeClr val="tx1"/>
                </a:solidFill>
                <a:effectLst/>
                <a:latin typeface="+mn-lt"/>
                <a:ea typeface="+mn-ea"/>
                <a:cs typeface="+mn-cs"/>
              </a:rPr>
              <a:t>Fractura parcial del hueso alveolar o de espículas óseas que quedan en el interior del alvéolo.</a:t>
            </a:r>
          </a:p>
          <a:p>
            <a:r>
              <a:rPr lang="es-MX" sz="1200" b="0" i="0" kern="1200" dirty="0" smtClean="0">
                <a:solidFill>
                  <a:schemeClr val="tx1"/>
                </a:solidFill>
                <a:effectLst/>
                <a:latin typeface="+mn-lt"/>
                <a:ea typeface="+mn-ea"/>
                <a:cs typeface="+mn-cs"/>
              </a:rPr>
              <a:t>Persistencia de un ápice fracturado que sigue en su sitio.</a:t>
            </a:r>
          </a:p>
          <a:p>
            <a:r>
              <a:rPr lang="es-MX" sz="1200" b="0" i="0" kern="1200" dirty="0" smtClean="0">
                <a:solidFill>
                  <a:schemeClr val="tx1"/>
                </a:solidFill>
                <a:effectLst/>
                <a:latin typeface="+mn-lt"/>
                <a:ea typeface="+mn-ea"/>
                <a:cs typeface="+mn-cs"/>
              </a:rPr>
              <a:t>La presencia de un granuloma no </a:t>
            </a:r>
            <a:r>
              <a:rPr lang="es-MX" sz="1200" b="0" i="0" kern="1200" dirty="0" err="1" smtClean="0">
                <a:solidFill>
                  <a:schemeClr val="tx1"/>
                </a:solidFill>
                <a:effectLst/>
                <a:latin typeface="+mn-lt"/>
                <a:ea typeface="+mn-ea"/>
                <a:cs typeface="+mn-cs"/>
              </a:rPr>
              <a:t>cureteado</a:t>
            </a:r>
            <a:r>
              <a:rPr lang="es-MX" sz="1200" b="0" i="0" kern="1200" dirty="0" smtClean="0">
                <a:solidFill>
                  <a:schemeClr val="tx1"/>
                </a:solidFill>
                <a:effectLst/>
                <a:latin typeface="+mn-lt"/>
                <a:ea typeface="+mn-ea"/>
                <a:cs typeface="+mn-cs"/>
              </a:rPr>
              <a:t>.</a:t>
            </a:r>
          </a:p>
          <a:p>
            <a:r>
              <a:rPr lang="es-MX" sz="1200" b="0" i="0" kern="1200" dirty="0" smtClean="0">
                <a:solidFill>
                  <a:schemeClr val="tx1"/>
                </a:solidFill>
                <a:effectLst/>
                <a:latin typeface="+mn-lt"/>
                <a:ea typeface="+mn-ea"/>
                <a:cs typeface="+mn-cs"/>
              </a:rPr>
              <a:t>Una herida arterial o venosa.</a:t>
            </a:r>
          </a:p>
          <a:p>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33</a:t>
            </a:fld>
            <a:endParaRPr lang="es-ES"/>
          </a:p>
        </p:txBody>
      </p:sp>
    </p:spTree>
    <p:extLst>
      <p:ext uri="{BB962C8B-B14F-4D97-AF65-F5344CB8AC3E}">
        <p14:creationId xmlns:p14="http://schemas.microsoft.com/office/powerpoint/2010/main" val="35353408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esta diapositiva se presenta dentro de las complicaciones de la exodoncia es el sangrado postquirúrgico, que se puede</a:t>
            </a:r>
            <a:r>
              <a:rPr lang="es-MX" baseline="0" dirty="0" smtClean="0"/>
              <a:t> tratar colocando un hemostático a nivel del alveolo.</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34</a:t>
            </a:fld>
            <a:endParaRPr lang="es-ES"/>
          </a:p>
        </p:txBody>
      </p:sp>
    </p:spTree>
    <p:extLst>
      <p:ext uri="{BB962C8B-B14F-4D97-AF65-F5344CB8AC3E}">
        <p14:creationId xmlns:p14="http://schemas.microsoft.com/office/powerpoint/2010/main" val="6628453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Suelen  deberse a la reacción de focos crónicos dentarios que no han  sido eliminados tras la </a:t>
            </a:r>
            <a:r>
              <a:rPr lang="es-MX" sz="1200" b="0" i="0" kern="1200" dirty="0" err="1" smtClean="0">
                <a:solidFill>
                  <a:schemeClr val="tx1"/>
                </a:solidFill>
                <a:effectLst/>
                <a:latin typeface="+mn-lt"/>
                <a:ea typeface="+mn-ea"/>
                <a:cs typeface="+mn-cs"/>
              </a:rPr>
              <a:t>exodoncia</a:t>
            </a:r>
            <a:r>
              <a:rPr lang="es-MX" sz="1200" b="0" i="0" kern="1200" dirty="0" smtClean="0">
                <a:solidFill>
                  <a:schemeClr val="tx1"/>
                </a:solidFill>
                <a:effectLst/>
                <a:latin typeface="+mn-lt"/>
                <a:ea typeface="+mn-ea"/>
                <a:cs typeface="+mn-cs"/>
              </a:rPr>
              <a:t>, o la infección por cuerpo extraños como esquirlas óseas, tártaro, restos de obturaciones, etc.</a:t>
            </a:r>
          </a:p>
          <a:p>
            <a:r>
              <a:rPr lang="es-MX" sz="1200" b="0" i="0" kern="1200" dirty="0" smtClean="0">
                <a:solidFill>
                  <a:schemeClr val="tx1"/>
                </a:solidFill>
                <a:effectLst/>
                <a:latin typeface="+mn-lt"/>
                <a:ea typeface="+mn-ea"/>
                <a:cs typeface="+mn-cs"/>
              </a:rPr>
              <a:t>Se observa en pacientes con las defensas debilitadas-</a:t>
            </a:r>
          </a:p>
          <a:p>
            <a:r>
              <a:rPr lang="es-MX" sz="1200" b="0" i="0" kern="1200" dirty="0" smtClean="0">
                <a:solidFill>
                  <a:schemeClr val="tx1"/>
                </a:solidFill>
                <a:effectLst/>
                <a:latin typeface="+mn-lt"/>
                <a:ea typeface="+mn-ea"/>
                <a:cs typeface="+mn-cs"/>
              </a:rPr>
              <a:t>No es raro encontrar estas complicaciones e manera tardía, pasadas las 4 o 5 semanas, en la extracción quirúrgica de los terceros molares inferiores retenidos.</a:t>
            </a:r>
            <a:endParaRPr lang="es-MX" sz="1200" b="0" i="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6D631A16-ED03-4B7F-99D1-0BFDBF65B311}" type="slidenum">
              <a:rPr lang="es-ES" smtClean="0"/>
              <a:t>35</a:t>
            </a:fld>
            <a:endParaRPr lang="es-ES"/>
          </a:p>
        </p:txBody>
      </p:sp>
    </p:spTree>
    <p:extLst>
      <p:ext uri="{BB962C8B-B14F-4D97-AF65-F5344CB8AC3E}">
        <p14:creationId xmlns:p14="http://schemas.microsoft.com/office/powerpoint/2010/main" val="28237016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Una complicación postquirúrgica es la inflamación del tejido óseo en el lugar de la extracción, y se le conoce como alveolitis y el paciente pasa por un cuadro prolongado de tiempo con dolor.</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36</a:t>
            </a:fld>
            <a:endParaRPr lang="es-ES"/>
          </a:p>
        </p:txBody>
      </p:sp>
    </p:spTree>
    <p:extLst>
      <p:ext uri="{BB962C8B-B14F-4D97-AF65-F5344CB8AC3E}">
        <p14:creationId xmlns:p14="http://schemas.microsoft.com/office/powerpoint/2010/main" val="371676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a:t>
            </a:r>
            <a:r>
              <a:rPr lang="es-MX" baseline="0" dirty="0" smtClean="0"/>
              <a:t> esta diapositiva podemos observar  una infección maxilo-facial debido a un manejo medico deficiente después de la extracción dental.</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37</a:t>
            </a:fld>
            <a:endParaRPr lang="es-ES"/>
          </a:p>
        </p:txBody>
      </p:sp>
    </p:spTree>
    <p:extLst>
      <p:ext uri="{BB962C8B-B14F-4D97-AF65-F5344CB8AC3E}">
        <p14:creationId xmlns:p14="http://schemas.microsoft.com/office/powerpoint/2010/main" val="28719494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a:t>
            </a:r>
            <a:r>
              <a:rPr lang="es-MX" sz="1200" b="0" i="0" kern="1200" dirty="0" err="1" smtClean="0">
                <a:solidFill>
                  <a:schemeClr val="tx1"/>
                </a:solidFill>
                <a:effectLst/>
                <a:latin typeface="+mn-lt"/>
                <a:ea typeface="+mn-ea"/>
                <a:cs typeface="+mn-cs"/>
              </a:rPr>
              <a:t>trismus</a:t>
            </a:r>
            <a:r>
              <a:rPr lang="es-MX" sz="1200" b="0" i="0" kern="1200" dirty="0" smtClean="0">
                <a:solidFill>
                  <a:schemeClr val="tx1"/>
                </a:solidFill>
                <a:effectLst/>
                <a:latin typeface="+mn-lt"/>
                <a:ea typeface="+mn-ea"/>
                <a:cs typeface="+mn-cs"/>
              </a:rPr>
              <a:t> se define </a:t>
            </a:r>
            <a:r>
              <a:rPr lang="es-MX" sz="1200" b="0" i="0" kern="1200" dirty="0" err="1" smtClean="0">
                <a:solidFill>
                  <a:schemeClr val="tx1"/>
                </a:solidFill>
                <a:effectLst/>
                <a:latin typeface="+mn-lt"/>
                <a:ea typeface="+mn-ea"/>
                <a:cs typeface="+mn-cs"/>
              </a:rPr>
              <a:t>cóomo</a:t>
            </a:r>
            <a:r>
              <a:rPr lang="es-MX" sz="1200" b="0" i="0" kern="1200" dirty="0" smtClean="0">
                <a:solidFill>
                  <a:schemeClr val="tx1"/>
                </a:solidFill>
                <a:effectLst/>
                <a:latin typeface="+mn-lt"/>
                <a:ea typeface="+mn-ea"/>
                <a:cs typeface="+mn-cs"/>
              </a:rPr>
              <a:t> una dificultad a la apertura bucal por la inflamación producida en la extracción del cordal, afectando al músculo pterigoideo interno; ocurriendo una constricción de la mandíbula que imposibilita al paciente abrir la boca; otras veces la anestesia </a:t>
            </a:r>
            <a:r>
              <a:rPr lang="es-MX" sz="1200" b="0" i="0" kern="1200" dirty="0" err="1" smtClean="0">
                <a:solidFill>
                  <a:schemeClr val="tx1"/>
                </a:solidFill>
                <a:effectLst/>
                <a:latin typeface="+mn-lt"/>
                <a:ea typeface="+mn-ea"/>
                <a:cs typeface="+mn-cs"/>
              </a:rPr>
              <a:t>troncular</a:t>
            </a:r>
            <a:r>
              <a:rPr lang="es-MX" sz="1200" b="0" i="0" kern="1200" dirty="0" smtClean="0">
                <a:solidFill>
                  <a:schemeClr val="tx1"/>
                </a:solidFill>
                <a:effectLst/>
                <a:latin typeface="+mn-lt"/>
                <a:ea typeface="+mn-ea"/>
                <a:cs typeface="+mn-cs"/>
              </a:rPr>
              <a:t>, puesta a nivel de la espina de </a:t>
            </a:r>
            <a:r>
              <a:rPr lang="es-MX" sz="1200" b="0" i="0" kern="1200" dirty="0" err="1" smtClean="0">
                <a:solidFill>
                  <a:schemeClr val="tx1"/>
                </a:solidFill>
                <a:effectLst/>
                <a:latin typeface="+mn-lt"/>
                <a:ea typeface="+mn-ea"/>
                <a:cs typeface="+mn-cs"/>
              </a:rPr>
              <a:t>Spix</a:t>
            </a:r>
            <a:r>
              <a:rPr lang="es-MX" sz="1200" b="0" i="0" kern="1200" dirty="0" smtClean="0">
                <a:solidFill>
                  <a:schemeClr val="tx1"/>
                </a:solidFill>
                <a:effectLst/>
                <a:latin typeface="+mn-lt"/>
                <a:ea typeface="+mn-ea"/>
                <a:cs typeface="+mn-cs"/>
              </a:rPr>
              <a:t>, desencadena la inflamación del </a:t>
            </a:r>
            <a:r>
              <a:rPr lang="es-MX" sz="1200" b="0" i="0" kern="1200" dirty="0" err="1" smtClean="0">
                <a:solidFill>
                  <a:schemeClr val="tx1"/>
                </a:solidFill>
                <a:effectLst/>
                <a:latin typeface="+mn-lt"/>
                <a:ea typeface="+mn-ea"/>
                <a:cs typeface="+mn-cs"/>
              </a:rPr>
              <a:t>pterigodeo</a:t>
            </a:r>
            <a:r>
              <a:rPr lang="es-MX" sz="1200" b="0" i="0" kern="1200" dirty="0" smtClean="0">
                <a:solidFill>
                  <a:schemeClr val="tx1"/>
                </a:solidFill>
                <a:effectLst/>
                <a:latin typeface="+mn-lt"/>
                <a:ea typeface="+mn-ea"/>
                <a:cs typeface="+mn-cs"/>
              </a:rPr>
              <a:t> interno o incluso se produce por sobrecarga de la ATM en una intervención larga y compleja. Ante la presencia de un trismos severo, el tratamiento consiste en antibióticos, antiinflamatorios relajantes musculares y mecanoterapia que consiste en un sencillo instrumento, como es una pinza de madera de colgar la ropa que puesta entre los dientes del paciente hace de palanca para mover la constricción muscular.</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38</a:t>
            </a:fld>
            <a:endParaRPr lang="es-ES"/>
          </a:p>
        </p:txBody>
      </p:sp>
    </p:spTree>
    <p:extLst>
      <p:ext uri="{BB962C8B-B14F-4D97-AF65-F5344CB8AC3E}">
        <p14:creationId xmlns:p14="http://schemas.microsoft.com/office/powerpoint/2010/main" val="2339578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trismus se caracteriza</a:t>
            </a:r>
            <a:r>
              <a:rPr lang="es-MX" baseline="0" dirty="0" smtClean="0"/>
              <a:t> por una apertura bucal deficiente debido a una lesión de los músculos masticadores en el momento de realizar una extracción dental que puede ser desde la anestesia hasta una fuerza desmedida o apertura bucal de tiempo prolongado en el momento de la extracción. </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39</a:t>
            </a:fld>
            <a:endParaRPr lang="es-ES"/>
          </a:p>
        </p:txBody>
      </p:sp>
    </p:spTree>
    <p:extLst>
      <p:ext uri="{BB962C8B-B14F-4D97-AF65-F5344CB8AC3E}">
        <p14:creationId xmlns:p14="http://schemas.microsoft.com/office/powerpoint/2010/main" val="30758731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manejo correcto de la técnica y del instrumental pueden ayudar a minimizar las complicaciones, incluyendo el </a:t>
            </a:r>
            <a:r>
              <a:rPr lang="es-MX" dirty="0" err="1" smtClean="0"/>
              <a:t>trismus</a:t>
            </a:r>
            <a:r>
              <a:rPr lang="es-MX" dirty="0" smtClean="0"/>
              <a:t>,</a:t>
            </a:r>
            <a:r>
              <a:rPr lang="es-MX" baseline="0" dirty="0" smtClean="0"/>
              <a:t> ya que como podemos observar las mayoría de las causas son dependientes del manejo por parte del operador.</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40</a:t>
            </a:fld>
            <a:endParaRPr lang="es-ES"/>
          </a:p>
        </p:txBody>
      </p:sp>
    </p:spTree>
    <p:extLst>
      <p:ext uri="{BB962C8B-B14F-4D97-AF65-F5344CB8AC3E}">
        <p14:creationId xmlns:p14="http://schemas.microsoft.com/office/powerpoint/2010/main" val="1425046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Difusión de la sangre siguiendo planos musculares.</a:t>
            </a:r>
          </a:p>
          <a:p>
            <a:r>
              <a:rPr lang="es-MX" sz="1200" b="0" i="0" kern="1200" dirty="0" smtClean="0">
                <a:solidFill>
                  <a:schemeClr val="tx1"/>
                </a:solidFill>
                <a:effectLst/>
                <a:latin typeface="+mn-lt"/>
                <a:ea typeface="+mn-ea"/>
                <a:cs typeface="+mn-cs"/>
              </a:rPr>
              <a:t>Se caracteriza por un aumento de volumen a nivel del sitio operado y un cambio de color de la piel vecina.</a:t>
            </a:r>
          </a:p>
          <a:p>
            <a:r>
              <a:rPr lang="es-MX" sz="1200" b="0" i="0" kern="1200" dirty="0" smtClean="0">
                <a:solidFill>
                  <a:schemeClr val="tx1"/>
                </a:solidFill>
                <a:effectLst/>
                <a:latin typeface="+mn-lt"/>
                <a:ea typeface="+mn-ea"/>
                <a:cs typeface="+mn-cs"/>
              </a:rPr>
              <a:t>Su tratamiento consiste en colocar bolsa de hielo para disminuir el dolor y la tensión, </a:t>
            </a:r>
            <a:r>
              <a:rPr lang="es-MX" sz="1200" b="0" i="0" kern="1200" dirty="0" err="1" smtClean="0">
                <a:solidFill>
                  <a:schemeClr val="tx1"/>
                </a:solidFill>
                <a:effectLst/>
                <a:latin typeface="+mn-lt"/>
                <a:ea typeface="+mn-ea"/>
                <a:cs typeface="+mn-cs"/>
              </a:rPr>
              <a:t>sulfamidoterapia</a:t>
            </a:r>
            <a:r>
              <a:rPr lang="es-MX" sz="1200" b="0" i="0" kern="1200" dirty="0" smtClean="0">
                <a:solidFill>
                  <a:schemeClr val="tx1"/>
                </a:solidFill>
                <a:effectLst/>
                <a:latin typeface="+mn-lt"/>
                <a:ea typeface="+mn-ea"/>
                <a:cs typeface="+mn-cs"/>
              </a:rPr>
              <a:t> y antibióticos.</a:t>
            </a:r>
          </a:p>
          <a:p>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41</a:t>
            </a:fld>
            <a:endParaRPr lang="es-ES"/>
          </a:p>
        </p:txBody>
      </p:sp>
    </p:spTree>
    <p:extLst>
      <p:ext uri="{BB962C8B-B14F-4D97-AF65-F5344CB8AC3E}">
        <p14:creationId xmlns:p14="http://schemas.microsoft.com/office/powerpoint/2010/main" val="2662559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Mencionaremos las complicaciones más frecuentes durante o </a:t>
            </a:r>
            <a:r>
              <a:rPr lang="es-MX" dirty="0" err="1" smtClean="0"/>
              <a:t>despues</a:t>
            </a:r>
            <a:r>
              <a:rPr lang="es-MX" dirty="0" smtClean="0"/>
              <a:t> de una extracción, para </a:t>
            </a:r>
            <a:r>
              <a:rPr lang="es-MX" dirty="0" err="1" smtClean="0"/>
              <a:t>ademas</a:t>
            </a:r>
            <a:r>
              <a:rPr lang="es-MX" dirty="0" smtClean="0"/>
              <a:t> de conocerlas, prevenirlas o bien tratarlas en caso de que se presenten.</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15</a:t>
            </a:fld>
            <a:endParaRPr lang="es-ES"/>
          </a:p>
        </p:txBody>
      </p:sp>
    </p:spTree>
    <p:extLst>
      <p:ext uri="{BB962C8B-B14F-4D97-AF65-F5344CB8AC3E}">
        <p14:creationId xmlns:p14="http://schemas.microsoft.com/office/powerpoint/2010/main" val="579919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a:t>
            </a:r>
            <a:r>
              <a:rPr lang="es-ES" baseline="0" dirty="0" smtClean="0"/>
              <a:t> esta diapositiva presentamos clínicamente como se observa un hematoma después de una extracción dental muy traumática y prolongada de tiempo y nos puede dar una predisposición a una infección.</a:t>
            </a:r>
            <a:endParaRPr lang="es-E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42</a:t>
            </a:fld>
            <a:endParaRPr lang="es-ES"/>
          </a:p>
        </p:txBody>
      </p:sp>
    </p:spTree>
    <p:extLst>
      <p:ext uri="{BB962C8B-B14F-4D97-AF65-F5344CB8AC3E}">
        <p14:creationId xmlns:p14="http://schemas.microsoft.com/office/powerpoint/2010/main" val="25538926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a:t>
            </a:r>
            <a:r>
              <a:rPr lang="es-MX" baseline="0" dirty="0" smtClean="0"/>
              <a:t> elaboración de una buena historia clínica nos permite obtener datos del estado general del paciente, que nos pueden </a:t>
            </a:r>
            <a:r>
              <a:rPr lang="es-MX" baseline="0" dirty="0" err="1" smtClean="0"/>
              <a:t>ayduar</a:t>
            </a:r>
            <a:r>
              <a:rPr lang="es-MX" baseline="0" dirty="0" smtClean="0"/>
              <a:t> a prevenir complicaciones como esta.</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43</a:t>
            </a:fld>
            <a:endParaRPr lang="es-ES"/>
          </a:p>
        </p:txBody>
      </p:sp>
    </p:spTree>
    <p:extLst>
      <p:ext uri="{BB962C8B-B14F-4D97-AF65-F5344CB8AC3E}">
        <p14:creationId xmlns:p14="http://schemas.microsoft.com/office/powerpoint/2010/main" val="6950195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Una vez eliminada la anestesia el paciente puede sentir dolor, considerándose como un proceso normal pues el efecto vasoconstrictor-vasodilatador y la agresividad realizada sobre las partes blandas y tejidos duros, desencadena dolor en las primeras horas y que persistirá hasta que la inflamación descienda; pero si éste se mantiene pasados cinco o seis días, nos indicará que el proceso restaurativo no va bien y será necesario revisar la herida y hablar con el paciente</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44</a:t>
            </a:fld>
            <a:endParaRPr lang="es-ES"/>
          </a:p>
        </p:txBody>
      </p:sp>
    </p:spTree>
    <p:extLst>
      <p:ext uri="{BB962C8B-B14F-4D97-AF65-F5344CB8AC3E}">
        <p14:creationId xmlns:p14="http://schemas.microsoft.com/office/powerpoint/2010/main" val="9845900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Dolor posquirúrgico</a:t>
            </a:r>
            <a:r>
              <a:rPr lang="es-MX" baseline="0" dirty="0" smtClean="0"/>
              <a:t> debido a un umbral al dolor bajo del paciente </a:t>
            </a:r>
            <a:r>
              <a:rPr lang="es-MX" baseline="0" smtClean="0"/>
              <a:t>o  inicio </a:t>
            </a:r>
            <a:r>
              <a:rPr lang="es-MX" baseline="0" dirty="0" smtClean="0"/>
              <a:t>de un proceso infeccioso.</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45</a:t>
            </a:fld>
            <a:endParaRPr lang="es-ES"/>
          </a:p>
        </p:txBody>
      </p:sp>
    </p:spTree>
    <p:extLst>
      <p:ext uri="{BB962C8B-B14F-4D97-AF65-F5344CB8AC3E}">
        <p14:creationId xmlns:p14="http://schemas.microsoft.com/office/powerpoint/2010/main" val="3432729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Las complicaciones de la </a:t>
            </a:r>
            <a:r>
              <a:rPr lang="es-MX" sz="1200" b="0" i="0" kern="1200" dirty="0" err="1" smtClean="0">
                <a:solidFill>
                  <a:schemeClr val="tx1"/>
                </a:solidFill>
                <a:effectLst/>
                <a:latin typeface="+mn-lt"/>
                <a:ea typeface="+mn-ea"/>
                <a:cs typeface="+mn-cs"/>
              </a:rPr>
              <a:t>exodoncia</a:t>
            </a:r>
            <a:r>
              <a:rPr lang="es-MX" sz="1200" b="0" i="0" kern="1200" dirty="0" smtClean="0">
                <a:solidFill>
                  <a:schemeClr val="tx1"/>
                </a:solidFill>
                <a:effectLst/>
                <a:latin typeface="+mn-lt"/>
                <a:ea typeface="+mn-ea"/>
                <a:cs typeface="+mn-cs"/>
              </a:rPr>
              <a:t> se pueden clasificar según tiempo de evolución, en complicaciones inmediatas o </a:t>
            </a:r>
            <a:r>
              <a:rPr lang="es-MX" sz="1200" b="0" i="0" kern="1200" dirty="0" err="1" smtClean="0">
                <a:solidFill>
                  <a:schemeClr val="tx1"/>
                </a:solidFill>
                <a:effectLst/>
                <a:latin typeface="+mn-lt"/>
                <a:ea typeface="+mn-ea"/>
                <a:cs typeface="+mn-cs"/>
              </a:rPr>
              <a:t>intraoperatorias</a:t>
            </a:r>
            <a:r>
              <a:rPr lang="es-MX" sz="1200" b="0" i="0" kern="1200" dirty="0" smtClean="0">
                <a:solidFill>
                  <a:schemeClr val="tx1"/>
                </a:solidFill>
                <a:effectLst/>
                <a:latin typeface="+mn-lt"/>
                <a:ea typeface="+mn-ea"/>
                <a:cs typeface="+mn-cs"/>
              </a:rPr>
              <a:t> y complicaciones mediatas o postoperatorias.</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16</a:t>
            </a:fld>
            <a:endParaRPr lang="es-ES"/>
          </a:p>
        </p:txBody>
      </p:sp>
    </p:spTree>
    <p:extLst>
      <p:ext uri="{BB962C8B-B14F-4D97-AF65-F5344CB8AC3E}">
        <p14:creationId xmlns:p14="http://schemas.microsoft.com/office/powerpoint/2010/main" val="1623381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 pesar de que</a:t>
            </a:r>
            <a:r>
              <a:rPr lang="es-MX" baseline="0" dirty="0" smtClean="0"/>
              <a:t> la casuística no indica un porcentaje elevado de complicaciones, esta cifra podría reducirse si el operador maneja de manera correcta las técnicas y el instrumental empleado.</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17</a:t>
            </a:fld>
            <a:endParaRPr lang="es-ES"/>
          </a:p>
        </p:txBody>
      </p:sp>
    </p:spTree>
    <p:extLst>
      <p:ext uri="{BB962C8B-B14F-4D97-AF65-F5344CB8AC3E}">
        <p14:creationId xmlns:p14="http://schemas.microsoft.com/office/powerpoint/2010/main" val="322281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Dentro de las complicaciones inmediatas o </a:t>
            </a:r>
            <a:r>
              <a:rPr lang="es-MX" sz="1200" b="0" i="0" kern="1200" dirty="0" err="1" smtClean="0">
                <a:solidFill>
                  <a:schemeClr val="tx1"/>
                </a:solidFill>
                <a:effectLst/>
                <a:latin typeface="+mn-lt"/>
                <a:ea typeface="+mn-ea"/>
                <a:cs typeface="+mn-cs"/>
              </a:rPr>
              <a:t>intraoperatorias</a:t>
            </a:r>
            <a:r>
              <a:rPr lang="es-MX" sz="1200" b="0" i="0" kern="1200" dirty="0" smtClean="0">
                <a:solidFill>
                  <a:schemeClr val="tx1"/>
                </a:solidFill>
                <a:effectLst/>
                <a:latin typeface="+mn-lt"/>
                <a:ea typeface="+mn-ea"/>
                <a:cs typeface="+mn-cs"/>
              </a:rPr>
              <a:t> encontramos; lesiones de tejidos blandos, lesiones de tejidos nerviosos, lesiones de estructuras óseas, daño sobre la ATM, lesiones de dientes adyacentes y complicaciones del diente a extraer. </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18</a:t>
            </a:fld>
            <a:endParaRPr lang="es-ES"/>
          </a:p>
        </p:txBody>
      </p:sp>
    </p:spTree>
    <p:extLst>
      <p:ext uri="{BB962C8B-B14F-4D97-AF65-F5344CB8AC3E}">
        <p14:creationId xmlns:p14="http://schemas.microsoft.com/office/powerpoint/2010/main" val="2222574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 Dentro de las complicaciones postoperatorias se encuentran las hemorragias, las infecciones (alveolitis), el </a:t>
            </a:r>
            <a:r>
              <a:rPr lang="es-MX" sz="1200" b="0" i="0" kern="1200" dirty="0" err="1" smtClean="0">
                <a:solidFill>
                  <a:schemeClr val="tx1"/>
                </a:solidFill>
                <a:effectLst/>
                <a:latin typeface="+mn-lt"/>
                <a:ea typeface="+mn-ea"/>
                <a:cs typeface="+mn-cs"/>
              </a:rPr>
              <a:t>trismus</a:t>
            </a:r>
            <a:r>
              <a:rPr lang="es-MX" sz="1200" b="0" i="0" kern="1200" dirty="0" smtClean="0">
                <a:solidFill>
                  <a:schemeClr val="tx1"/>
                </a:solidFill>
                <a:effectLst/>
                <a:latin typeface="+mn-lt"/>
                <a:ea typeface="+mn-ea"/>
                <a:cs typeface="+mn-cs"/>
              </a:rPr>
              <a:t>, el hematoma y el edema</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19</a:t>
            </a:fld>
            <a:endParaRPr lang="es-ES"/>
          </a:p>
        </p:txBody>
      </p:sp>
    </p:spTree>
    <p:extLst>
      <p:ext uri="{BB962C8B-B14F-4D97-AF65-F5344CB8AC3E}">
        <p14:creationId xmlns:p14="http://schemas.microsoft.com/office/powerpoint/2010/main" val="817798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Conocer</a:t>
            </a:r>
            <a:r>
              <a:rPr lang="es-MX" baseline="0" dirty="0" smtClean="0"/>
              <a:t> las causas es importante ya que podemos prevenirlas, pues en su mayoría dependen del manejo correcto del instrumental por parte del operador.</a:t>
            </a:r>
            <a:endParaRPr lang="es-MX" dirty="0"/>
          </a:p>
        </p:txBody>
      </p:sp>
      <p:sp>
        <p:nvSpPr>
          <p:cNvPr id="4" name="3 Marcador de número de diapositiva"/>
          <p:cNvSpPr>
            <a:spLocks noGrp="1"/>
          </p:cNvSpPr>
          <p:nvPr>
            <p:ph type="sldNum" sz="quarter" idx="10"/>
          </p:nvPr>
        </p:nvSpPr>
        <p:spPr/>
        <p:txBody>
          <a:bodyPr/>
          <a:lstStyle/>
          <a:p>
            <a:fld id="{6D631A16-ED03-4B7F-99D1-0BFDBF65B311}" type="slidenum">
              <a:rPr lang="es-ES" smtClean="0"/>
              <a:t>20</a:t>
            </a:fld>
            <a:endParaRPr lang="es-ES"/>
          </a:p>
        </p:txBody>
      </p:sp>
    </p:spTree>
    <p:extLst>
      <p:ext uri="{BB962C8B-B14F-4D97-AF65-F5344CB8AC3E}">
        <p14:creationId xmlns:p14="http://schemas.microsoft.com/office/powerpoint/2010/main" val="641086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esta diapositiva presentamos un caso de iatrogenia de los tejidos blandos cuando no realizamos una buena técnica del uso de los elevadores o no tener el cuidado en el momento de la extracción.</a:t>
            </a:r>
            <a:endParaRPr lang="en-US" dirty="0"/>
          </a:p>
        </p:txBody>
      </p:sp>
      <p:sp>
        <p:nvSpPr>
          <p:cNvPr id="4" name="Marcador de número de diapositiva 3"/>
          <p:cNvSpPr>
            <a:spLocks noGrp="1"/>
          </p:cNvSpPr>
          <p:nvPr>
            <p:ph type="sldNum" sz="quarter" idx="10"/>
          </p:nvPr>
        </p:nvSpPr>
        <p:spPr/>
        <p:txBody>
          <a:bodyPr/>
          <a:lstStyle/>
          <a:p>
            <a:fld id="{6D631A16-ED03-4B7F-99D1-0BFDBF65B311}" type="slidenum">
              <a:rPr lang="es-ES" smtClean="0"/>
              <a:t>21</a:t>
            </a:fld>
            <a:endParaRPr lang="es-ES"/>
          </a:p>
        </p:txBody>
      </p:sp>
    </p:spTree>
    <p:extLst>
      <p:ext uri="{BB962C8B-B14F-4D97-AF65-F5344CB8AC3E}">
        <p14:creationId xmlns:p14="http://schemas.microsoft.com/office/powerpoint/2010/main" val="4235452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a:p>
        </p:txBody>
      </p:sp>
      <p:sp>
        <p:nvSpPr>
          <p:cNvPr id="4" name="Marcador de fecha 3"/>
          <p:cNvSpPr>
            <a:spLocks noGrp="1"/>
          </p:cNvSpPr>
          <p:nvPr>
            <p:ph type="dt" sz="half" idx="10"/>
          </p:nvPr>
        </p:nvSpPr>
        <p:spPr/>
        <p:txBody>
          <a:bodyPr/>
          <a:lstStyle/>
          <a:p>
            <a:fld id="{0D0035EB-0E74-447C-B76B-AA8250E9805C}" type="datetimeFigureOut">
              <a:rPr lang="en-US" smtClean="0"/>
              <a:t>9/27/2018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409787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D0035EB-0E74-447C-B76B-AA8250E9805C}" type="datetimeFigureOut">
              <a:rPr lang="en-US" smtClean="0"/>
              <a:t>9/27/2018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2874927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D0035EB-0E74-447C-B76B-AA8250E9805C}" type="datetimeFigureOut">
              <a:rPr lang="en-US" smtClean="0"/>
              <a:t>9/27/2018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1850501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D0035EB-0E74-447C-B76B-AA8250E9805C}" type="datetimeFigureOut">
              <a:rPr lang="en-US" smtClean="0"/>
              <a:t>9/27/2018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4055171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0D0035EB-0E74-447C-B76B-AA8250E9805C}" type="datetimeFigureOut">
              <a:rPr lang="en-US" smtClean="0"/>
              <a:t>9/27/2018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2715541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0D0035EB-0E74-447C-B76B-AA8250E9805C}" type="datetimeFigureOut">
              <a:rPr lang="en-US" smtClean="0"/>
              <a:t>9/27/2018</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324508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0D0035EB-0E74-447C-B76B-AA8250E9805C}" type="datetimeFigureOut">
              <a:rPr lang="en-US" smtClean="0"/>
              <a:t>9/27/2018</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3988845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0D0035EB-0E74-447C-B76B-AA8250E9805C}" type="datetimeFigureOut">
              <a:rPr lang="en-US" smtClean="0"/>
              <a:t>9/27/2018</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2851938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D0035EB-0E74-447C-B76B-AA8250E9805C}" type="datetimeFigureOut">
              <a:rPr lang="en-US" smtClean="0"/>
              <a:t>9/27/2018</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3443327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0D0035EB-0E74-447C-B76B-AA8250E9805C}" type="datetimeFigureOut">
              <a:rPr lang="en-US" smtClean="0"/>
              <a:t>9/27/2018</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379952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0D0035EB-0E74-447C-B76B-AA8250E9805C}" type="datetimeFigureOut">
              <a:rPr lang="en-US" smtClean="0"/>
              <a:t>9/27/2018</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8DEC4847-BC4B-4D3A-AC03-D58E6320E834}" type="slidenum">
              <a:rPr lang="en-US" smtClean="0"/>
              <a:t>‹Nº›</a:t>
            </a:fld>
            <a:endParaRPr lang="en-US"/>
          </a:p>
        </p:txBody>
      </p:sp>
    </p:spTree>
    <p:extLst>
      <p:ext uri="{BB962C8B-B14F-4D97-AF65-F5344CB8AC3E}">
        <p14:creationId xmlns:p14="http://schemas.microsoft.com/office/powerpoint/2010/main" val="1912578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0035EB-0E74-447C-B76B-AA8250E9805C}" type="datetimeFigureOut">
              <a:rPr lang="en-US" smtClean="0"/>
              <a:t>9/27/2018</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EC4847-BC4B-4D3A-AC03-D58E6320E834}" type="slidenum">
              <a:rPr lang="en-US" smtClean="0"/>
              <a:t>‹Nº›</a:t>
            </a:fld>
            <a:endParaRPr lang="en-US"/>
          </a:p>
        </p:txBody>
      </p:sp>
    </p:spTree>
    <p:extLst>
      <p:ext uri="{BB962C8B-B14F-4D97-AF65-F5344CB8AC3E}">
        <p14:creationId xmlns:p14="http://schemas.microsoft.com/office/powerpoint/2010/main" val="1476782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jpeg"/></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00120" y="427634"/>
            <a:ext cx="10676467" cy="5881687"/>
          </a:xfrm>
        </p:spPr>
        <p:txBody>
          <a:bodyPr>
            <a:normAutofit fontScale="92500" lnSpcReduction="20000"/>
          </a:bodyPr>
          <a:lstStyle/>
          <a:p>
            <a:pPr algn="ctr">
              <a:buFont typeface="Wingdings" pitchFamily="2" charset="2"/>
              <a:buNone/>
              <a:defRPr/>
            </a:pPr>
            <a:r>
              <a:rPr lang="es-ES" sz="2000" b="1" dirty="0" smtClean="0"/>
              <a:t>UNIVERSIDAD AUTÓNOMA DEL ESTADO DE MÉXICO</a:t>
            </a:r>
          </a:p>
          <a:p>
            <a:pPr algn="ctr">
              <a:buFont typeface="Wingdings" pitchFamily="2" charset="2"/>
              <a:buNone/>
              <a:defRPr/>
            </a:pPr>
            <a:r>
              <a:rPr lang="es-ES" sz="2000" dirty="0" smtClean="0"/>
              <a:t>FACULTAD DE ODONTOLOGÍA</a:t>
            </a:r>
          </a:p>
          <a:p>
            <a:pPr algn="ctr">
              <a:buFont typeface="Wingdings" pitchFamily="2" charset="2"/>
              <a:buNone/>
              <a:defRPr/>
            </a:pPr>
            <a:endParaRPr lang="es-ES" sz="2000" dirty="0" smtClean="0"/>
          </a:p>
          <a:p>
            <a:pPr algn="ctr">
              <a:buFont typeface="Wingdings" pitchFamily="2" charset="2"/>
              <a:buNone/>
              <a:defRPr/>
            </a:pPr>
            <a:r>
              <a:rPr lang="es-MX" sz="2000" b="1" dirty="0" smtClean="0"/>
              <a:t>PROGRAMA EDUCATIVO: </a:t>
            </a:r>
          </a:p>
          <a:p>
            <a:pPr algn="ctr">
              <a:buFont typeface="Wingdings" pitchFamily="2" charset="2"/>
              <a:buNone/>
              <a:defRPr/>
            </a:pPr>
            <a:r>
              <a:rPr lang="es-MX" sz="2000" dirty="0" smtClean="0"/>
              <a:t>LICENCIATURA DE CIRUJANO DENTISTA</a:t>
            </a:r>
            <a:endParaRPr lang="es-ES" sz="2000" dirty="0" smtClean="0"/>
          </a:p>
          <a:p>
            <a:pPr algn="ctr">
              <a:buFont typeface="Wingdings" pitchFamily="2" charset="2"/>
              <a:buNone/>
              <a:defRPr/>
            </a:pPr>
            <a:endParaRPr lang="es-ES" sz="2000" dirty="0" smtClean="0"/>
          </a:p>
          <a:p>
            <a:pPr algn="ctr">
              <a:buFont typeface="Wingdings" pitchFamily="2" charset="2"/>
              <a:buNone/>
              <a:defRPr/>
            </a:pPr>
            <a:r>
              <a:rPr lang="es-MX" sz="2000" b="1" dirty="0" smtClean="0"/>
              <a:t>ÁREA DE DOCENCIA: </a:t>
            </a:r>
          </a:p>
          <a:p>
            <a:pPr algn="ctr">
              <a:buFont typeface="Wingdings" pitchFamily="2" charset="2"/>
              <a:buNone/>
              <a:defRPr/>
            </a:pPr>
            <a:r>
              <a:rPr lang="es-MX" sz="2000" dirty="0" smtClean="0"/>
              <a:t>TERAPÉUTICA QUIRÚRGICA</a:t>
            </a:r>
          </a:p>
          <a:p>
            <a:pPr algn="ctr">
              <a:buFont typeface="Wingdings" pitchFamily="2" charset="2"/>
              <a:buNone/>
              <a:defRPr/>
            </a:pPr>
            <a:endParaRPr lang="es-MX" sz="2000" dirty="0" smtClean="0"/>
          </a:p>
          <a:p>
            <a:pPr algn="ctr">
              <a:buFont typeface="Wingdings" pitchFamily="2" charset="2"/>
              <a:buNone/>
              <a:defRPr/>
            </a:pPr>
            <a:r>
              <a:rPr lang="es-MX" sz="2000" b="1" dirty="0" smtClean="0"/>
              <a:t>UNIDAD DE APRENDIZAJE:</a:t>
            </a:r>
          </a:p>
          <a:p>
            <a:pPr algn="ctr">
              <a:buFont typeface="Wingdings" pitchFamily="2" charset="2"/>
              <a:buNone/>
              <a:defRPr/>
            </a:pPr>
            <a:r>
              <a:rPr lang="es-MX" sz="2000" dirty="0"/>
              <a:t>CLÍNICA DE EXODONCIA</a:t>
            </a:r>
            <a:endParaRPr lang="es-MX" sz="2000" dirty="0" smtClean="0"/>
          </a:p>
          <a:p>
            <a:pPr algn="ctr">
              <a:buFont typeface="Wingdings" pitchFamily="2" charset="2"/>
              <a:buNone/>
              <a:defRPr/>
            </a:pPr>
            <a:endParaRPr lang="es-MX" sz="2000" b="1" dirty="0" smtClean="0"/>
          </a:p>
          <a:p>
            <a:pPr algn="ctr">
              <a:buFont typeface="Wingdings" pitchFamily="2" charset="2"/>
              <a:buNone/>
              <a:defRPr/>
            </a:pPr>
            <a:r>
              <a:rPr lang="es-MX" sz="2000" b="1" dirty="0" smtClean="0"/>
              <a:t>TEMA </a:t>
            </a:r>
            <a:r>
              <a:rPr lang="es-MX" sz="2000" b="1" dirty="0" smtClean="0"/>
              <a:t>DEL MATERIAL:</a:t>
            </a:r>
          </a:p>
          <a:p>
            <a:pPr algn="ctr">
              <a:buFont typeface="Wingdings" pitchFamily="2" charset="2"/>
              <a:buNone/>
              <a:defRPr/>
            </a:pPr>
            <a:r>
              <a:rPr lang="es-MX" sz="2000" b="1" i="1" u="sng" dirty="0"/>
              <a:t>COMPLICACIONES EN EXODONCIA</a:t>
            </a:r>
            <a:endParaRPr lang="es-ES" sz="2000" b="1" i="1" u="sng" dirty="0" smtClean="0"/>
          </a:p>
          <a:p>
            <a:pPr algn="ctr">
              <a:buFont typeface="Wingdings" pitchFamily="2" charset="2"/>
              <a:buNone/>
              <a:defRPr/>
            </a:pPr>
            <a:endParaRPr lang="es-ES" sz="2000" b="1" dirty="0" smtClean="0"/>
          </a:p>
          <a:p>
            <a:pPr algn="ctr">
              <a:buFont typeface="Wingdings" pitchFamily="2" charset="2"/>
              <a:buNone/>
              <a:defRPr/>
            </a:pPr>
            <a:r>
              <a:rPr lang="es-ES" sz="2000" b="1" dirty="0" smtClean="0"/>
              <a:t>ELABORADO POR:</a:t>
            </a:r>
          </a:p>
          <a:p>
            <a:pPr algn="ctr">
              <a:buFont typeface="Wingdings" pitchFamily="2" charset="2"/>
              <a:buNone/>
              <a:defRPr/>
            </a:pPr>
            <a:r>
              <a:rPr lang="es-ES" sz="2000" dirty="0" smtClean="0"/>
              <a:t>M. EN C.E. CARMEN ELENA MENDEZ MIRELES</a:t>
            </a:r>
            <a:endParaRPr lang="es-ES" sz="2000" dirty="0" smtClean="0"/>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3449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Habilidades </a:t>
            </a:r>
            <a:endParaRPr lang="es-MX" dirty="0"/>
          </a:p>
        </p:txBody>
      </p:sp>
      <p:sp>
        <p:nvSpPr>
          <p:cNvPr id="3" name="2 Marcador de contenido"/>
          <p:cNvSpPr>
            <a:spLocks noGrp="1"/>
          </p:cNvSpPr>
          <p:nvPr>
            <p:ph sz="quarter" idx="1"/>
          </p:nvPr>
        </p:nvSpPr>
        <p:spPr/>
        <p:txBody>
          <a:bodyPr/>
          <a:lstStyle/>
          <a:p>
            <a:pPr lvl="0"/>
            <a:r>
              <a:rPr lang="es-ES" dirty="0"/>
              <a:t>Realizará </a:t>
            </a:r>
            <a:r>
              <a:rPr lang="es-ES" dirty="0" err="1"/>
              <a:t>exodoncias</a:t>
            </a:r>
            <a:r>
              <a:rPr lang="es-ES" dirty="0"/>
              <a:t> en pacientes sanos</a:t>
            </a:r>
            <a:endParaRPr lang="es-MX" dirty="0"/>
          </a:p>
          <a:p>
            <a:pPr lvl="0"/>
            <a:r>
              <a:rPr lang="es-ES" dirty="0"/>
              <a:t>Identificará patologías sistémicas</a:t>
            </a:r>
            <a:endParaRPr lang="es-MX" dirty="0"/>
          </a:p>
          <a:p>
            <a:r>
              <a:rPr lang="es-ES" dirty="0"/>
              <a:t>Realizará </a:t>
            </a:r>
            <a:r>
              <a:rPr lang="es-ES" dirty="0" err="1"/>
              <a:t>exodoncia</a:t>
            </a:r>
            <a:r>
              <a:rPr lang="es-ES" dirty="0"/>
              <a:t> en pacientes con compromiso sistémico </a:t>
            </a:r>
            <a:r>
              <a:rPr lang="es-ES" b="1" dirty="0"/>
              <a:t>controlado</a:t>
            </a:r>
            <a:r>
              <a:rPr lang="es-ES" dirty="0"/>
              <a:t>. </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3689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Actitudes / Valores</a:t>
            </a:r>
            <a:endParaRPr lang="es-MX" dirty="0"/>
          </a:p>
        </p:txBody>
      </p:sp>
      <p:sp>
        <p:nvSpPr>
          <p:cNvPr id="3" name="2 Marcador de contenido"/>
          <p:cNvSpPr>
            <a:spLocks noGrp="1"/>
          </p:cNvSpPr>
          <p:nvPr>
            <p:ph sz="quarter" idx="1"/>
          </p:nvPr>
        </p:nvSpPr>
        <p:spPr/>
        <p:txBody>
          <a:bodyPr/>
          <a:lstStyle/>
          <a:p>
            <a:pPr lvl="0"/>
            <a:r>
              <a:rPr lang="es-ES" dirty="0"/>
              <a:t>Referirá al paciente con compromiso sistémico sin control.</a:t>
            </a:r>
            <a:endParaRPr lang="es-MX" dirty="0"/>
          </a:p>
          <a:p>
            <a:pPr lvl="0"/>
            <a:r>
              <a:rPr lang="es-ES" dirty="0"/>
              <a:t>Respetará el reglamento interno de la facultad de odontología de clínicas y laboratorios</a:t>
            </a:r>
            <a:endParaRPr lang="es-MX" dirty="0"/>
          </a:p>
          <a:p>
            <a:pPr marL="0" lvl="0" indent="0">
              <a:buNone/>
            </a:pP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14874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b="1" i="1" dirty="0" smtClean="0"/>
              <a:t>COMPLICACIONES EN EXODONCIA</a:t>
            </a:r>
            <a:endParaRPr lang="es-MX" b="1" i="1" dirty="0"/>
          </a:p>
        </p:txBody>
      </p:sp>
      <p:sp>
        <p:nvSpPr>
          <p:cNvPr id="5" name="4 Subtítulo"/>
          <p:cNvSpPr>
            <a:spLocks noGrp="1"/>
          </p:cNvSpPr>
          <p:nvPr>
            <p:ph type="subTitle" idx="1"/>
          </p:nvPr>
        </p:nvSpPr>
        <p:spPr/>
        <p:txBody>
          <a:bodyPr>
            <a:normAutofit/>
          </a:bodyPr>
          <a:lstStyle/>
          <a:p>
            <a:r>
              <a:rPr lang="es-MX" sz="2800" dirty="0" smtClean="0"/>
              <a:t>M. EN C.E. CARMEN ELENA MENDEZ MIRELES</a:t>
            </a:r>
            <a:endParaRPr lang="es-MX" sz="2800" dirty="0"/>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7081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Introducción </a:t>
            </a:r>
            <a:endParaRPr lang="es-MX" b="1" dirty="0"/>
          </a:p>
        </p:txBody>
      </p:sp>
      <p:sp>
        <p:nvSpPr>
          <p:cNvPr id="3" name="2 Marcador de contenido"/>
          <p:cNvSpPr>
            <a:spLocks noGrp="1"/>
          </p:cNvSpPr>
          <p:nvPr>
            <p:ph idx="1"/>
          </p:nvPr>
        </p:nvSpPr>
        <p:spPr/>
        <p:txBody>
          <a:bodyPr/>
          <a:lstStyle/>
          <a:p>
            <a:r>
              <a:rPr lang="es-MX" dirty="0"/>
              <a:t>Definimos una </a:t>
            </a:r>
            <a:r>
              <a:rPr lang="es-MX" dirty="0" err="1"/>
              <a:t>exodoncia</a:t>
            </a:r>
            <a:r>
              <a:rPr lang="es-MX" dirty="0"/>
              <a:t> como el acto quirúrgico mediante el cual se extraen los dientes </a:t>
            </a:r>
            <a:r>
              <a:rPr lang="es-MX" dirty="0" err="1"/>
              <a:t>erupcionados</a:t>
            </a:r>
            <a:r>
              <a:rPr lang="es-MX" dirty="0"/>
              <a:t> de sus alvéolos, con el menor trauma y dolor posible, por tanto al ser considerado un acto quirúrgico no estamos exentos de que se tengan complicaciones. </a:t>
            </a:r>
          </a:p>
          <a:p>
            <a:r>
              <a:rPr lang="es-MX" dirty="0"/>
              <a:t>Dentro de los procedimientos quirúrgicos orales que se lleva a cabo con más frecuencia en cirugía oral, se  encuentra la extracción dentaria</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4268" y="4609579"/>
            <a:ext cx="6470214" cy="2016690"/>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829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472565" y="628649"/>
            <a:ext cx="9505950" cy="1668255"/>
          </a:xfrm>
        </p:spPr>
        <p:txBody>
          <a:bodyPr>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es-MX" b="1" dirty="0" smtClean="0">
                <a:ln/>
                <a:solidFill>
                  <a:schemeClr val="accent6">
                    <a:lumMod val="50000"/>
                  </a:schemeClr>
                </a:solidFill>
              </a:rPr>
              <a:t>Éxito en la técnica de la extracción dental.</a:t>
            </a:r>
            <a:endParaRPr lang="en-US" b="1" dirty="0">
              <a:ln/>
              <a:solidFill>
                <a:schemeClr val="accent6">
                  <a:lumMod val="50000"/>
                </a:schemeClr>
              </a:solidFill>
            </a:endParaRPr>
          </a:p>
        </p:txBody>
      </p:sp>
      <p:sp>
        <p:nvSpPr>
          <p:cNvPr id="5" name="Subtítulo 4"/>
          <p:cNvSpPr>
            <a:spLocks noGrp="1"/>
          </p:cNvSpPr>
          <p:nvPr>
            <p:ph type="subTitle" idx="1"/>
          </p:nvPr>
        </p:nvSpPr>
        <p:spPr>
          <a:xfrm>
            <a:off x="1767690" y="2994660"/>
            <a:ext cx="6811328" cy="3337560"/>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l"/>
            <a:r>
              <a:rPr lang="es-MX" b="1" dirty="0" smtClean="0">
                <a:ln/>
                <a:solidFill>
                  <a:schemeClr val="accent6">
                    <a:lumMod val="50000"/>
                  </a:schemeClr>
                </a:solidFill>
              </a:rPr>
              <a:t>1.- Expansión del proceso alveolar.</a:t>
            </a:r>
            <a:endParaRPr lang="en-US" b="1" dirty="0">
              <a:ln/>
              <a:solidFill>
                <a:schemeClr val="accent6">
                  <a:lumMod val="50000"/>
                </a:schemeClr>
              </a:solidFill>
            </a:endParaRPr>
          </a:p>
          <a:p>
            <a:pPr algn="l"/>
            <a:endParaRPr lang="es-MX" b="1" dirty="0" smtClean="0">
              <a:ln/>
              <a:solidFill>
                <a:schemeClr val="accent6">
                  <a:lumMod val="50000"/>
                </a:schemeClr>
              </a:solidFill>
            </a:endParaRPr>
          </a:p>
          <a:p>
            <a:pPr algn="l"/>
            <a:r>
              <a:rPr lang="es-MX" b="1" dirty="0" smtClean="0">
                <a:ln/>
                <a:solidFill>
                  <a:schemeClr val="accent6">
                    <a:lumMod val="50000"/>
                  </a:schemeClr>
                </a:solidFill>
              </a:rPr>
              <a:t>2.- Ruptura del ligamento periodontal.</a:t>
            </a:r>
            <a:endParaRPr lang="en-US" b="1" dirty="0">
              <a:ln/>
              <a:solidFill>
                <a:schemeClr val="accent6">
                  <a:lumMod val="50000"/>
                </a:schemeClr>
              </a:solidFill>
            </a:endParaRPr>
          </a:p>
          <a:p>
            <a:pPr algn="l"/>
            <a:endParaRPr lang="es-MX" b="1" dirty="0" smtClean="0">
              <a:ln/>
              <a:solidFill>
                <a:schemeClr val="accent6">
                  <a:lumMod val="50000"/>
                </a:schemeClr>
              </a:solidFill>
            </a:endParaRPr>
          </a:p>
          <a:p>
            <a:pPr algn="l"/>
            <a:r>
              <a:rPr lang="es-MX" b="1" dirty="0" smtClean="0">
                <a:ln/>
                <a:solidFill>
                  <a:schemeClr val="accent6">
                    <a:lumMod val="50000"/>
                  </a:schemeClr>
                </a:solidFill>
              </a:rPr>
              <a:t>3.- Separación de la inserción epitelial.</a:t>
            </a:r>
          </a:p>
          <a:p>
            <a:pPr algn="l"/>
            <a:r>
              <a:rPr lang="es-MX" sz="1800" b="1" dirty="0" smtClean="0">
                <a:ln/>
                <a:solidFill>
                  <a:schemeClr val="accent6">
                    <a:lumMod val="50000"/>
                  </a:schemeClr>
                </a:solidFill>
              </a:rPr>
              <a:t>                        </a:t>
            </a:r>
          </a:p>
          <a:p>
            <a:pPr algn="l"/>
            <a:r>
              <a:rPr lang="es-MX" sz="1800" b="1" dirty="0">
                <a:ln/>
                <a:solidFill>
                  <a:schemeClr val="accent6">
                    <a:lumMod val="50000"/>
                  </a:schemeClr>
                </a:solidFill>
              </a:rPr>
              <a:t> </a:t>
            </a:r>
            <a:r>
              <a:rPr lang="es-MX" sz="1800" b="1" dirty="0" smtClean="0">
                <a:ln/>
                <a:solidFill>
                  <a:schemeClr val="accent6">
                    <a:lumMod val="50000"/>
                  </a:schemeClr>
                </a:solidFill>
              </a:rPr>
              <a:t>   (estos pasos facilitan la avulsión del órgano dentario).</a:t>
            </a:r>
          </a:p>
          <a:p>
            <a:endParaRPr lang="en-US" sz="1800" b="1" dirty="0">
              <a:ln/>
              <a:solidFill>
                <a:schemeClr val="accent6">
                  <a:lumMod val="50000"/>
                </a:schemeClr>
              </a:solidFill>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rotWithShape="1">
          <a:blip r:embed="rId5">
            <a:extLst>
              <a:ext uri="{28A0092B-C50C-407E-A947-70E740481C1C}">
                <a14:useLocalDpi xmlns:a14="http://schemas.microsoft.com/office/drawing/2010/main" val="0"/>
              </a:ext>
            </a:extLst>
          </a:blip>
          <a:srcRect b="8992"/>
          <a:stretch/>
        </p:blipFill>
        <p:spPr>
          <a:xfrm>
            <a:off x="8048625" y="3307818"/>
            <a:ext cx="3590925" cy="2453210"/>
          </a:xfrm>
          <a:prstGeom prst="rect">
            <a:avLst/>
          </a:prstGeom>
        </p:spPr>
      </p:pic>
    </p:spTree>
    <p:extLst>
      <p:ext uri="{BB962C8B-B14F-4D97-AF65-F5344CB8AC3E}">
        <p14:creationId xmlns:p14="http://schemas.microsoft.com/office/powerpoint/2010/main" val="31506503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Complicación </a:t>
            </a:r>
            <a:endParaRPr lang="es-MX" b="1" dirty="0"/>
          </a:p>
        </p:txBody>
      </p:sp>
      <p:sp>
        <p:nvSpPr>
          <p:cNvPr id="3" name="2 Marcador de contenido"/>
          <p:cNvSpPr>
            <a:spLocks noGrp="1"/>
          </p:cNvSpPr>
          <p:nvPr>
            <p:ph idx="1"/>
          </p:nvPr>
        </p:nvSpPr>
        <p:spPr/>
        <p:txBody>
          <a:bodyPr/>
          <a:lstStyle/>
          <a:p>
            <a:r>
              <a:rPr lang="es-MX" dirty="0"/>
              <a:t>Fenómeno que sobreviene en el curso de un procedimiento quirúrgico, distinto de las manifestaciones habituales de este y consecuencia de las lesiones provocadas por él. Agravando generalmente el pronóstico.</a:t>
            </a:r>
            <a:endParaRPr lang="es-MX"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5007" y="3878763"/>
            <a:ext cx="3451442" cy="2588582"/>
          </a:xfrm>
          <a:prstGeom prst="rect">
            <a:avLst/>
          </a:prstGeo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10776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040130" y="1053783"/>
            <a:ext cx="10389870" cy="4478337"/>
          </a:xfrm>
        </p:spPr>
        <p:txBody>
          <a:bodyPr anchor="t">
            <a:normAutofit fontScale="90000"/>
            <a:scene3d>
              <a:camera prst="orthographicFront"/>
              <a:lightRig rig="harsh" dir="t"/>
            </a:scene3d>
            <a:sp3d extrusionH="57150" prstMaterial="matte">
              <a:bevelT w="63500" h="12700" prst="angle"/>
              <a:contourClr>
                <a:schemeClr val="bg1">
                  <a:lumMod val="65000"/>
                </a:schemeClr>
              </a:contourClr>
            </a:sp3d>
          </a:bodyPr>
          <a:lstStyle/>
          <a:p>
            <a:pPr algn="l"/>
            <a:r>
              <a:rPr lang="es-MX" sz="4000" b="1" dirty="0" smtClean="0">
                <a:ln/>
                <a:solidFill>
                  <a:schemeClr val="accent6">
                    <a:lumMod val="50000"/>
                  </a:schemeClr>
                </a:solidFill>
                <a:latin typeface="Arial Black" panose="020B0A04020102020204" pitchFamily="34" charset="0"/>
              </a:rPr>
              <a:t>Las complicaciones en exodoncia se     pueden clasificar en:</a:t>
            </a:r>
            <a:br>
              <a:rPr lang="es-MX" sz="4000" b="1" dirty="0" smtClean="0">
                <a:ln/>
                <a:solidFill>
                  <a:schemeClr val="accent6">
                    <a:lumMod val="50000"/>
                  </a:schemeClr>
                </a:solidFill>
                <a:latin typeface="Arial Black" panose="020B0A04020102020204" pitchFamily="34" charset="0"/>
              </a:rPr>
            </a:br>
            <a:r>
              <a:rPr lang="es-MX" b="1" dirty="0" smtClean="0">
                <a:ln/>
                <a:solidFill>
                  <a:schemeClr val="accent6">
                    <a:lumMod val="50000"/>
                  </a:schemeClr>
                </a:solidFill>
              </a:rPr>
              <a:t/>
            </a:r>
            <a:br>
              <a:rPr lang="es-MX" b="1" dirty="0" smtClean="0">
                <a:ln/>
                <a:solidFill>
                  <a:schemeClr val="accent6">
                    <a:lumMod val="50000"/>
                  </a:schemeClr>
                </a:solidFill>
              </a:rPr>
            </a:br>
            <a:r>
              <a:rPr lang="es-MX" sz="4000" b="1" dirty="0" smtClean="0">
                <a:ln/>
                <a:solidFill>
                  <a:schemeClr val="accent6">
                    <a:lumMod val="50000"/>
                  </a:schemeClr>
                </a:solidFill>
                <a:latin typeface="Arial Rounded MT Bold" panose="020F0704030504030204" pitchFamily="34" charset="0"/>
              </a:rPr>
              <a:t>1.- Inmediatas</a:t>
            </a:r>
            <a:r>
              <a:rPr lang="es-MX" sz="4000" b="1" dirty="0">
                <a:ln/>
                <a:solidFill>
                  <a:schemeClr val="accent6">
                    <a:lumMod val="50000"/>
                  </a:schemeClr>
                </a:solidFill>
                <a:latin typeface="Arial Rounded MT Bold" panose="020F0704030504030204" pitchFamily="34" charset="0"/>
              </a:rPr>
              <a:t> </a:t>
            </a:r>
            <a:r>
              <a:rPr lang="es-MX" sz="4000" b="1" dirty="0" smtClean="0">
                <a:ln/>
                <a:solidFill>
                  <a:schemeClr val="accent6">
                    <a:lumMod val="50000"/>
                  </a:schemeClr>
                </a:solidFill>
                <a:latin typeface="Arial Rounded MT Bold" panose="020F0704030504030204" pitchFamily="34" charset="0"/>
              </a:rPr>
              <a:t>o intraoperatorias.</a:t>
            </a:r>
            <a:r>
              <a:rPr lang="es-MX" sz="4000" b="1" dirty="0">
                <a:ln/>
                <a:solidFill>
                  <a:schemeClr val="accent6">
                    <a:lumMod val="50000"/>
                  </a:schemeClr>
                </a:solidFill>
                <a:latin typeface="Arial Rounded MT Bold" panose="020F0704030504030204" pitchFamily="34" charset="0"/>
              </a:rPr>
              <a:t/>
            </a:r>
            <a:br>
              <a:rPr lang="es-MX" sz="4000" b="1" dirty="0">
                <a:ln/>
                <a:solidFill>
                  <a:schemeClr val="accent6">
                    <a:lumMod val="50000"/>
                  </a:schemeClr>
                </a:solidFill>
                <a:latin typeface="Arial Rounded MT Bold" panose="020F0704030504030204" pitchFamily="34" charset="0"/>
              </a:rPr>
            </a:br>
            <a:r>
              <a:rPr lang="es-MX" sz="4000" b="1" dirty="0" smtClean="0">
                <a:ln/>
                <a:solidFill>
                  <a:schemeClr val="accent6">
                    <a:lumMod val="50000"/>
                  </a:schemeClr>
                </a:solidFill>
                <a:latin typeface="Arial Rounded MT Bold" panose="020F0704030504030204" pitchFamily="34" charset="0"/>
              </a:rPr>
              <a:t/>
            </a:r>
            <a:br>
              <a:rPr lang="es-MX" sz="4000" b="1" dirty="0" smtClean="0">
                <a:ln/>
                <a:solidFill>
                  <a:schemeClr val="accent6">
                    <a:lumMod val="50000"/>
                  </a:schemeClr>
                </a:solidFill>
                <a:latin typeface="Arial Rounded MT Bold" panose="020F0704030504030204" pitchFamily="34" charset="0"/>
              </a:rPr>
            </a:br>
            <a:r>
              <a:rPr lang="es-MX" sz="4000" b="1" dirty="0" smtClean="0">
                <a:ln/>
                <a:solidFill>
                  <a:schemeClr val="accent6">
                    <a:lumMod val="50000"/>
                  </a:schemeClr>
                </a:solidFill>
                <a:latin typeface="Arial Rounded MT Bold" panose="020F0704030504030204" pitchFamily="34" charset="0"/>
              </a:rPr>
              <a:t/>
            </a:r>
            <a:br>
              <a:rPr lang="es-MX" sz="4000" b="1" dirty="0" smtClean="0">
                <a:ln/>
                <a:solidFill>
                  <a:schemeClr val="accent6">
                    <a:lumMod val="50000"/>
                  </a:schemeClr>
                </a:solidFill>
                <a:latin typeface="Arial Rounded MT Bold" panose="020F0704030504030204" pitchFamily="34" charset="0"/>
              </a:rPr>
            </a:br>
            <a:r>
              <a:rPr lang="es-MX" sz="4000" b="1" dirty="0" smtClean="0">
                <a:ln/>
                <a:solidFill>
                  <a:schemeClr val="accent6">
                    <a:lumMod val="50000"/>
                  </a:schemeClr>
                </a:solidFill>
                <a:latin typeface="Arial Rounded MT Bold" panose="020F0704030504030204" pitchFamily="34" charset="0"/>
              </a:rPr>
              <a:t>2.- Mediatas o postoperatorias.</a:t>
            </a:r>
            <a:br>
              <a:rPr lang="es-MX" sz="4000" b="1" dirty="0" smtClean="0">
                <a:ln/>
                <a:solidFill>
                  <a:schemeClr val="accent6">
                    <a:lumMod val="50000"/>
                  </a:schemeClr>
                </a:solidFill>
                <a:latin typeface="Arial Rounded MT Bold" panose="020F0704030504030204" pitchFamily="34" charset="0"/>
              </a:rPr>
            </a:br>
            <a:endParaRPr lang="en-US" sz="4000" b="1" dirty="0">
              <a:ln/>
              <a:solidFill>
                <a:schemeClr val="accent6">
                  <a:lumMod val="50000"/>
                </a:schemeClr>
              </a:solidFill>
              <a:latin typeface="Arial Rounded MT Bold" panose="020F0704030504030204" pitchFamily="34" charset="0"/>
            </a:endParaRPr>
          </a:p>
        </p:txBody>
      </p:sp>
      <p:pic>
        <p:nvPicPr>
          <p:cNvPr id="3"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19485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524000" y="811529"/>
            <a:ext cx="9144000" cy="1325881"/>
          </a:xfrm>
        </p:spPr>
        <p:txBody>
          <a:bodyPr anchor="ctr">
            <a:normAutofit/>
            <a:scene3d>
              <a:camera prst="orthographicFront"/>
              <a:lightRig rig="harsh" dir="t"/>
            </a:scene3d>
            <a:sp3d extrusionH="57150" prstMaterial="matte">
              <a:bevelT w="63500" h="12700" prst="angle"/>
              <a:contourClr>
                <a:schemeClr val="bg1">
                  <a:lumMod val="65000"/>
                </a:schemeClr>
              </a:contourClr>
            </a:sp3d>
          </a:bodyPr>
          <a:lstStyle/>
          <a:p>
            <a:r>
              <a:rPr lang="es-MX" sz="4000" b="1" dirty="0" smtClean="0">
                <a:ln/>
                <a:solidFill>
                  <a:schemeClr val="accent6">
                    <a:lumMod val="50000"/>
                  </a:schemeClr>
                </a:solidFill>
                <a:latin typeface="Arial Black" panose="020B0A04020102020204" pitchFamily="34" charset="0"/>
              </a:rPr>
              <a:t>Casuística de complicaciones en la extracción dental.</a:t>
            </a:r>
            <a:endParaRPr lang="en-US" sz="4000" b="1" dirty="0">
              <a:ln/>
              <a:solidFill>
                <a:schemeClr val="accent6">
                  <a:lumMod val="50000"/>
                </a:schemeClr>
              </a:solidFill>
              <a:latin typeface="Arial Black" panose="020B0A04020102020204" pitchFamily="34" charset="0"/>
            </a:endParaRPr>
          </a:p>
        </p:txBody>
      </p:sp>
      <p:sp>
        <p:nvSpPr>
          <p:cNvPr id="5" name="Subtítulo 4"/>
          <p:cNvSpPr>
            <a:spLocks noGrp="1"/>
          </p:cNvSpPr>
          <p:nvPr>
            <p:ph type="subTitle" idx="1"/>
          </p:nvPr>
        </p:nvSpPr>
        <p:spPr>
          <a:xfrm>
            <a:off x="1524000" y="2774381"/>
            <a:ext cx="9144000" cy="1655762"/>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just"/>
            <a:r>
              <a:rPr lang="es-MX" b="1" dirty="0" smtClean="0">
                <a:ln/>
                <a:solidFill>
                  <a:schemeClr val="accent6">
                    <a:lumMod val="50000"/>
                  </a:schemeClr>
                </a:solidFill>
                <a:latin typeface="Arial Rounded MT Bold" panose="020F0704030504030204" pitchFamily="34" charset="0"/>
              </a:rPr>
              <a:t>Brabant y Oberkenbaum:</a:t>
            </a:r>
          </a:p>
          <a:p>
            <a:pPr algn="just"/>
            <a:r>
              <a:rPr lang="es-MX" b="1" dirty="0" smtClean="0">
                <a:ln/>
                <a:solidFill>
                  <a:schemeClr val="accent6">
                    <a:lumMod val="50000"/>
                  </a:schemeClr>
                </a:solidFill>
                <a:latin typeface="Arial Rounded MT Bold" panose="020F0704030504030204" pitchFamily="34" charset="0"/>
              </a:rPr>
              <a:t>La frecuencia complicaciones en la extracción dental es aproximadamente frecuente y se presenta en un 20% de las extracciones.</a:t>
            </a:r>
            <a:endParaRPr lang="en-US" b="1" dirty="0">
              <a:ln/>
              <a:solidFill>
                <a:schemeClr val="accent6">
                  <a:lumMod val="50000"/>
                </a:schemeClr>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51123" y="4409162"/>
            <a:ext cx="2822532" cy="2116899"/>
          </a:xfrm>
          <a:prstGeom prst="rect">
            <a:avLst/>
          </a:prstGeom>
        </p:spPr>
      </p:pic>
    </p:spTree>
    <p:extLst>
      <p:ext uri="{BB962C8B-B14F-4D97-AF65-F5344CB8AC3E}">
        <p14:creationId xmlns:p14="http://schemas.microsoft.com/office/powerpoint/2010/main" val="17120745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684020" y="436563"/>
            <a:ext cx="9144000" cy="1163637"/>
          </a:xfrm>
        </p:spPr>
        <p:txBody>
          <a:bodyPr anchor="ctr">
            <a:normAutofit/>
            <a:scene3d>
              <a:camera prst="orthographicFront"/>
              <a:lightRig rig="harsh" dir="t"/>
            </a:scene3d>
            <a:sp3d extrusionH="57150" prstMaterial="matte">
              <a:bevelT w="63500" h="12700" prst="angle"/>
              <a:contourClr>
                <a:schemeClr val="bg1">
                  <a:lumMod val="65000"/>
                </a:schemeClr>
              </a:contourClr>
            </a:sp3d>
          </a:bodyPr>
          <a:lstStyle/>
          <a:p>
            <a:r>
              <a:rPr lang="es-MX" sz="4000" b="1" dirty="0" smtClean="0">
                <a:ln/>
                <a:solidFill>
                  <a:schemeClr val="accent6">
                    <a:lumMod val="50000"/>
                  </a:schemeClr>
                </a:solidFill>
                <a:latin typeface="Arial Black" panose="020B0A04020102020204" pitchFamily="34" charset="0"/>
              </a:rPr>
              <a:t>Complicaciones inmediatas:</a:t>
            </a:r>
            <a:endParaRPr lang="en-US" sz="4000" b="1" dirty="0">
              <a:ln/>
              <a:solidFill>
                <a:schemeClr val="accent6">
                  <a:lumMod val="50000"/>
                </a:schemeClr>
              </a:solidFill>
              <a:latin typeface="Arial Black" panose="020B0A04020102020204" pitchFamily="34" charset="0"/>
            </a:endParaRPr>
          </a:p>
        </p:txBody>
      </p:sp>
      <p:graphicFrame>
        <p:nvGraphicFramePr>
          <p:cNvPr id="6" name="Diagrama 5"/>
          <p:cNvGraphicFramePr/>
          <p:nvPr>
            <p:extLst>
              <p:ext uri="{D42A27DB-BD31-4B8C-83A1-F6EECF244321}">
                <p14:modId xmlns:p14="http://schemas.microsoft.com/office/powerpoint/2010/main" val="748136106"/>
              </p:ext>
            </p:extLst>
          </p:nvPr>
        </p:nvGraphicFramePr>
        <p:xfrm>
          <a:off x="2179955" y="1600200"/>
          <a:ext cx="7603490" cy="4389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3 Imagen" descr="Escudo%20UAE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61148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scene3d>
              <a:camera prst="orthographicFront"/>
              <a:lightRig rig="harsh" dir="t"/>
            </a:scene3d>
            <a:sp3d extrusionH="57150" prstMaterial="matte">
              <a:bevelT w="63500" h="12700" prst="angle"/>
              <a:contourClr>
                <a:schemeClr val="bg1">
                  <a:lumMod val="65000"/>
                </a:schemeClr>
              </a:contourClr>
            </a:sp3d>
          </a:bodyPr>
          <a:lstStyle/>
          <a:p>
            <a:pPr algn="ctr"/>
            <a:r>
              <a:rPr lang="es-MX" b="1" dirty="0" smtClean="0">
                <a:ln/>
                <a:solidFill>
                  <a:schemeClr val="accent6">
                    <a:lumMod val="50000"/>
                  </a:schemeClr>
                </a:solidFill>
                <a:latin typeface="Arial Black" panose="020B0A04020102020204" pitchFamily="34" charset="0"/>
              </a:rPr>
              <a:t>Complicaciones mediatas.</a:t>
            </a:r>
            <a:endParaRPr lang="en-US" b="1" dirty="0">
              <a:ln/>
              <a:solidFill>
                <a:schemeClr val="accent6">
                  <a:lumMod val="50000"/>
                </a:schemeClr>
              </a:solidFill>
              <a:latin typeface="Arial Black" panose="020B0A04020102020204" pitchFamily="34" charset="0"/>
            </a:endParaRPr>
          </a:p>
        </p:txBody>
      </p:sp>
      <p:graphicFrame>
        <p:nvGraphicFramePr>
          <p:cNvPr id="4" name="Diagrama 3"/>
          <p:cNvGraphicFramePr/>
          <p:nvPr>
            <p:extLst>
              <p:ext uri="{D42A27DB-BD31-4B8C-83A1-F6EECF244321}">
                <p14:modId xmlns:p14="http://schemas.microsoft.com/office/powerpoint/2010/main" val="2643571325"/>
              </p:ext>
            </p:extLst>
          </p:nvPr>
        </p:nvGraphicFramePr>
        <p:xfrm>
          <a:off x="2334260" y="1690688"/>
          <a:ext cx="7523480" cy="46295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3 Imagen" descr="Escudo%20UAE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50291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7600" y="1047750"/>
            <a:ext cx="10676467" cy="5310188"/>
          </a:xfrm>
        </p:spPr>
        <p:txBody>
          <a:bodyPr/>
          <a:lstStyle/>
          <a:p>
            <a:pPr>
              <a:buFont typeface="Wingdings" pitchFamily="2" charset="2"/>
              <a:buNone/>
              <a:defRPr/>
            </a:pPr>
            <a:r>
              <a:rPr lang="es-MX" sz="2800" b="1" dirty="0" smtClean="0"/>
              <a:t>PROGRAMA EDUCATIVO: </a:t>
            </a:r>
          </a:p>
          <a:p>
            <a:pPr>
              <a:defRPr/>
            </a:pPr>
            <a:r>
              <a:rPr lang="es-MX" sz="2800" dirty="0" smtClean="0"/>
              <a:t>Licenciatura de Cirujano Dentista</a:t>
            </a:r>
            <a:endParaRPr lang="es-ES" sz="2800" dirty="0" smtClean="0"/>
          </a:p>
          <a:p>
            <a:pPr>
              <a:buFont typeface="Wingdings" pitchFamily="2" charset="2"/>
              <a:buNone/>
              <a:defRPr/>
            </a:pPr>
            <a:endParaRPr lang="es-ES" sz="2800" dirty="0" smtClean="0"/>
          </a:p>
          <a:p>
            <a:pPr>
              <a:buFont typeface="Wingdings" pitchFamily="2" charset="2"/>
              <a:buNone/>
              <a:defRPr/>
            </a:pPr>
            <a:r>
              <a:rPr lang="es-MX" sz="2800" b="1" dirty="0" smtClean="0"/>
              <a:t>ÁREA DE DOCENCIA: </a:t>
            </a:r>
            <a:endParaRPr lang="es-MX" sz="2800" b="1" dirty="0" smtClean="0"/>
          </a:p>
          <a:p>
            <a:pPr>
              <a:defRPr/>
            </a:pPr>
            <a:r>
              <a:rPr lang="es-MX" dirty="0" smtClean="0"/>
              <a:t>Terapéutica quirúrgica</a:t>
            </a:r>
          </a:p>
          <a:p>
            <a:pPr>
              <a:buFont typeface="Wingdings" pitchFamily="2" charset="2"/>
              <a:buNone/>
              <a:defRPr/>
            </a:pPr>
            <a:endParaRPr lang="es-MX" sz="2800" dirty="0" smtClean="0"/>
          </a:p>
          <a:p>
            <a:pPr>
              <a:buFont typeface="Wingdings" pitchFamily="2" charset="2"/>
              <a:buNone/>
              <a:defRPr/>
            </a:pPr>
            <a:r>
              <a:rPr lang="es-MX" sz="2800" b="1" dirty="0" smtClean="0"/>
              <a:t>UNIDAD DE APRENDIZAJE:</a:t>
            </a:r>
          </a:p>
          <a:p>
            <a:pPr>
              <a:defRPr/>
            </a:pPr>
            <a:r>
              <a:rPr lang="es-ES" sz="2800" dirty="0" smtClean="0"/>
              <a:t>Clínica de </a:t>
            </a:r>
            <a:r>
              <a:rPr lang="es-ES" sz="2800" dirty="0" err="1" smtClean="0"/>
              <a:t>Exodoncia</a:t>
            </a:r>
            <a:endParaRPr lang="es-ES" sz="2800" dirty="0"/>
          </a:p>
        </p:txBody>
      </p:sp>
      <p:pic>
        <p:nvPicPr>
          <p:cNvPr id="7"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6817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365160" y="334851"/>
            <a:ext cx="9461679" cy="1532586"/>
          </a:xfrm>
        </p:spPr>
        <p:txBody>
          <a:bodyPr anchor="ctr">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es-ES" sz="4000" b="1" dirty="0" smtClean="0">
                <a:ln/>
                <a:solidFill>
                  <a:schemeClr val="accent6">
                    <a:lumMod val="50000"/>
                  </a:schemeClr>
                </a:solidFill>
                <a:latin typeface="Arial Black" panose="020B0A04020102020204" pitchFamily="34" charset="0"/>
              </a:rPr>
              <a:t>Causas de lesiones a tejidos blandos en una extracción dental.</a:t>
            </a:r>
            <a:endParaRPr lang="es-ES" sz="4000" b="1" dirty="0">
              <a:ln/>
              <a:solidFill>
                <a:schemeClr val="accent6">
                  <a:lumMod val="50000"/>
                </a:schemeClr>
              </a:solidFill>
              <a:latin typeface="Arial Black" panose="020B0A04020102020204" pitchFamily="34" charset="0"/>
            </a:endParaRPr>
          </a:p>
        </p:txBody>
      </p:sp>
      <p:sp>
        <p:nvSpPr>
          <p:cNvPr id="5" name="Subtítulo 4"/>
          <p:cNvSpPr>
            <a:spLocks noGrp="1"/>
          </p:cNvSpPr>
          <p:nvPr>
            <p:ph type="subTitle" idx="1"/>
          </p:nvPr>
        </p:nvSpPr>
        <p:spPr>
          <a:xfrm>
            <a:off x="268513" y="2177144"/>
            <a:ext cx="11654972" cy="4441370"/>
          </a:xfrm>
        </p:spPr>
        <p:txBody>
          <a:bodyPr>
            <a:normAutofit fontScale="92500" lnSpcReduction="10000"/>
            <a:scene3d>
              <a:camera prst="orthographicFront"/>
              <a:lightRig rig="harsh" dir="t"/>
            </a:scene3d>
            <a:sp3d extrusionH="57150" prstMaterial="matte">
              <a:bevelT w="63500" h="12700" prst="angle"/>
              <a:contourClr>
                <a:schemeClr val="bg1">
                  <a:lumMod val="65000"/>
                </a:schemeClr>
              </a:contourClr>
            </a:sp3d>
          </a:bodyPr>
          <a:lstStyle/>
          <a:p>
            <a:pPr algn="l"/>
            <a:r>
              <a:rPr lang="es-ES" b="1" dirty="0" smtClean="0">
                <a:ln/>
                <a:solidFill>
                  <a:schemeClr val="accent6">
                    <a:lumMod val="50000"/>
                  </a:schemeClr>
                </a:solidFill>
                <a:latin typeface="Arial Rounded MT Bold" panose="020F0704030504030204" pitchFamily="34" charset="0"/>
              </a:rPr>
              <a:t>1.- Utilización impropia de fórceps o elevadores.</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2.- Uso de fuerza excesiva en los elevadores, en el momento de luxación del órgano         dentario.   </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3.- Abrasión del tejidos blandos por descuidos al usar instrumentos rotatorios.</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4.- No utilizar puntos de apoyo en el momento de la luxación del órgano dentario.</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5.- falta de uso de separadores de tejidos blandos.</a:t>
            </a:r>
          </a:p>
          <a:p>
            <a:pPr algn="l"/>
            <a:r>
              <a:rPr lang="es-ES" b="1" dirty="0" smtClean="0">
                <a:ln/>
                <a:solidFill>
                  <a:schemeClr val="accent6">
                    <a:lumMod val="50000"/>
                  </a:schemeClr>
                </a:solidFill>
                <a:latin typeface="Arial Rounded MT Bold" panose="020F0704030504030204" pitchFamily="34" charset="0"/>
              </a:rPr>
              <a:t>  </a:t>
            </a:r>
            <a:endParaRPr lang="es-ES" b="1" dirty="0">
              <a:ln/>
              <a:solidFill>
                <a:schemeClr val="accent6">
                  <a:lumMod val="50000"/>
                </a:schemeClr>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6086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741117" y="1076921"/>
            <a:ext cx="6219784" cy="4966457"/>
          </a:xfrm>
          <a:prstGeom prst="rect">
            <a:avLst/>
          </a:prstGeom>
          <a:ln w="38100">
            <a:solidFill>
              <a:schemeClr val="tx1"/>
            </a:solidFill>
          </a:ln>
        </p:spPr>
      </p:pic>
      <p:sp>
        <p:nvSpPr>
          <p:cNvPr id="2" name="Rectángulo redondeado 1"/>
          <p:cNvSpPr/>
          <p:nvPr/>
        </p:nvSpPr>
        <p:spPr>
          <a:xfrm>
            <a:off x="8508380" y="2645750"/>
            <a:ext cx="3323064" cy="1828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es-MX" b="1" dirty="0" smtClean="0">
                <a:ln/>
                <a:solidFill>
                  <a:schemeClr val="tx1"/>
                </a:solidFill>
                <a:latin typeface="Arial Rounded MT Bold" panose="020F0704030504030204" pitchFamily="34" charset="0"/>
              </a:rPr>
              <a:t>Lesión de tejidos blandos consecuencia del mal uso del elevador y fuerza desmedida. </a:t>
            </a:r>
            <a:endParaRPr lang="en-US" b="1" dirty="0">
              <a:ln/>
              <a:solidFill>
                <a:schemeClr val="tx1"/>
              </a:solidFill>
              <a:latin typeface="Arial Rounded MT Bold" panose="020F0704030504030204" pitchFamily="34" charset="0"/>
            </a:endParaRPr>
          </a:p>
        </p:txBody>
      </p:sp>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50033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524000" y="280534"/>
            <a:ext cx="9144000" cy="1693408"/>
          </a:xfrm>
        </p:spPr>
        <p:txBody>
          <a:bodyPr anchor="ctr">
            <a:normAutofit/>
            <a:scene3d>
              <a:camera prst="orthographicFront"/>
              <a:lightRig rig="harsh" dir="t"/>
            </a:scene3d>
            <a:sp3d extrusionH="57150" prstMaterial="matte">
              <a:bevelT w="63500" h="12700" prst="angle"/>
              <a:contourClr>
                <a:schemeClr val="bg1">
                  <a:lumMod val="65000"/>
                </a:schemeClr>
              </a:contourClr>
            </a:sp3d>
          </a:bodyPr>
          <a:lstStyle/>
          <a:p>
            <a:r>
              <a:rPr lang="es-ES" sz="4000" b="1" dirty="0" smtClean="0">
                <a:ln/>
                <a:solidFill>
                  <a:schemeClr val="accent6">
                    <a:lumMod val="50000"/>
                  </a:schemeClr>
                </a:solidFill>
                <a:latin typeface="Arial Black" panose="020B0A04020102020204" pitchFamily="34" charset="0"/>
              </a:rPr>
              <a:t>Luxación o fractura de órganos dentarios vecinos</a:t>
            </a:r>
            <a:endParaRPr lang="es-ES" sz="4000" b="1" dirty="0">
              <a:ln/>
              <a:solidFill>
                <a:schemeClr val="accent6">
                  <a:lumMod val="50000"/>
                </a:schemeClr>
              </a:solidFill>
              <a:latin typeface="Arial Black" panose="020B0A04020102020204" pitchFamily="34" charset="0"/>
            </a:endParaRPr>
          </a:p>
        </p:txBody>
      </p:sp>
      <p:sp>
        <p:nvSpPr>
          <p:cNvPr id="5" name="Subtítulo 4"/>
          <p:cNvSpPr>
            <a:spLocks noGrp="1"/>
          </p:cNvSpPr>
          <p:nvPr>
            <p:ph type="subTitle" idx="1"/>
          </p:nvPr>
        </p:nvSpPr>
        <p:spPr>
          <a:xfrm>
            <a:off x="312057" y="2148114"/>
            <a:ext cx="11567886" cy="4470400"/>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l"/>
            <a:r>
              <a:rPr lang="es-ES" b="1" dirty="0" smtClean="0">
                <a:ln/>
                <a:solidFill>
                  <a:schemeClr val="accent6">
                    <a:lumMod val="50000"/>
                  </a:schemeClr>
                </a:solidFill>
                <a:latin typeface="Arial Rounded MT Bold" panose="020F0704030504030204" pitchFamily="34" charset="0"/>
              </a:rPr>
              <a:t>1.- luxación o fractura del órganos dentario adyacente puede suceder por   una incorrecta aplicación de los elevadores que transmiten la fuerza del brazo de palanca al diente adyacente.</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2.-Elegir un fórceps demasiado ancho para el espacio interdentario existente.</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3.- eliminar demasiado hueso en una extracción a colgajo.</a:t>
            </a:r>
            <a:endParaRPr lang="es-ES" b="1" dirty="0">
              <a:ln/>
              <a:solidFill>
                <a:schemeClr val="accent6">
                  <a:lumMod val="50000"/>
                </a:schemeClr>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63686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2883173" y="419301"/>
            <a:ext cx="6115684" cy="6039555"/>
          </a:xfrm>
          <a:prstGeom prst="rect">
            <a:avLst/>
          </a:prstGeom>
          <a:ln w="38100">
            <a:solidFill>
              <a:schemeClr val="bg1"/>
            </a:solidFill>
          </a:ln>
        </p:spPr>
      </p:pic>
      <p:sp>
        <p:nvSpPr>
          <p:cNvPr id="5" name="Flecha abajo 4"/>
          <p:cNvSpPr/>
          <p:nvPr/>
        </p:nvSpPr>
        <p:spPr>
          <a:xfrm rot="4088575">
            <a:off x="7904335" y="2094805"/>
            <a:ext cx="153325" cy="3226577"/>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p:cNvSpPr/>
          <p:nvPr/>
        </p:nvSpPr>
        <p:spPr>
          <a:xfrm>
            <a:off x="9506857" y="2276337"/>
            <a:ext cx="2467429" cy="14102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Arial Rounded MT Bold" panose="020F0704030504030204" pitchFamily="34" charset="0"/>
              </a:rPr>
              <a:t>Fractura coronaria  en extracción de segundo premolar superior.</a:t>
            </a:r>
            <a:endParaRPr lang="es-ES" dirty="0">
              <a:solidFill>
                <a:schemeClr val="tx1"/>
              </a:solidFill>
              <a:latin typeface="Arial Rounded MT Bold" panose="020F0704030504030204" pitchFamily="34" charset="0"/>
            </a:endParaRPr>
          </a:p>
        </p:txBody>
      </p:sp>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59954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523999" y="672421"/>
            <a:ext cx="9144000" cy="1374094"/>
          </a:xfrm>
        </p:spPr>
        <p:txBody>
          <a:bodyPr anchor="ctr">
            <a:normAutofit/>
            <a:scene3d>
              <a:camera prst="orthographicFront"/>
              <a:lightRig rig="harsh" dir="t"/>
            </a:scene3d>
            <a:sp3d extrusionH="57150" prstMaterial="matte">
              <a:bevelT w="63500" h="12700" prst="angle"/>
              <a:contourClr>
                <a:schemeClr val="bg1">
                  <a:lumMod val="65000"/>
                </a:schemeClr>
              </a:contourClr>
            </a:sp3d>
          </a:bodyPr>
          <a:lstStyle/>
          <a:p>
            <a:r>
              <a:rPr lang="es-ES" sz="3600" b="1" dirty="0" smtClean="0">
                <a:ln/>
                <a:solidFill>
                  <a:schemeClr val="accent6">
                    <a:lumMod val="50000"/>
                  </a:schemeClr>
                </a:solidFill>
                <a:latin typeface="Arial Black" panose="020B0A04020102020204" pitchFamily="34" charset="0"/>
              </a:rPr>
              <a:t>Dientes o raíces desplazados a los espacios anatómicos vecinos.</a:t>
            </a:r>
            <a:endParaRPr lang="es-ES" sz="3600" b="1" dirty="0">
              <a:ln/>
              <a:solidFill>
                <a:schemeClr val="accent6">
                  <a:lumMod val="50000"/>
                </a:schemeClr>
              </a:solidFill>
              <a:latin typeface="Arial Black" panose="020B0A04020102020204" pitchFamily="34" charset="0"/>
            </a:endParaRPr>
          </a:p>
        </p:txBody>
      </p:sp>
      <p:sp>
        <p:nvSpPr>
          <p:cNvPr id="5" name="Subtítulo 4"/>
          <p:cNvSpPr>
            <a:spLocks noGrp="1"/>
          </p:cNvSpPr>
          <p:nvPr>
            <p:ph type="subTitle" idx="1"/>
          </p:nvPr>
        </p:nvSpPr>
        <p:spPr>
          <a:xfrm>
            <a:off x="841827" y="3106057"/>
            <a:ext cx="10508343" cy="2950029"/>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l"/>
            <a:r>
              <a:rPr lang="es-ES" sz="3200" b="1" dirty="0" smtClean="0">
                <a:ln/>
                <a:solidFill>
                  <a:schemeClr val="accent6">
                    <a:lumMod val="50000"/>
                  </a:schemeClr>
                </a:solidFill>
                <a:latin typeface="Arial Rounded MT Bold" panose="020F0704030504030204" pitchFamily="34" charset="0"/>
              </a:rPr>
              <a:t>1.- </a:t>
            </a:r>
            <a:r>
              <a:rPr lang="es-ES" sz="3200" b="1" dirty="0">
                <a:ln/>
                <a:solidFill>
                  <a:schemeClr val="accent6">
                    <a:lumMod val="50000"/>
                  </a:schemeClr>
                </a:solidFill>
                <a:latin typeface="Arial Rounded MT Bold" panose="020F0704030504030204" pitchFamily="34" charset="0"/>
              </a:rPr>
              <a:t>M</a:t>
            </a:r>
            <a:r>
              <a:rPr lang="es-ES" sz="3200" b="1" dirty="0" smtClean="0">
                <a:ln/>
                <a:solidFill>
                  <a:schemeClr val="accent6">
                    <a:lumMod val="50000"/>
                  </a:schemeClr>
                </a:solidFill>
                <a:latin typeface="Arial Rounded MT Bold" panose="020F0704030504030204" pitchFamily="34" charset="0"/>
              </a:rPr>
              <a:t>aniobras incorrectas y traumáticas durante la avulsión dentaria.</a:t>
            </a:r>
          </a:p>
          <a:p>
            <a:pPr algn="l"/>
            <a:endParaRPr lang="es-ES" sz="3200" b="1" dirty="0" smtClean="0">
              <a:ln/>
              <a:solidFill>
                <a:schemeClr val="accent6">
                  <a:lumMod val="50000"/>
                </a:schemeClr>
              </a:solidFill>
              <a:latin typeface="Arial Rounded MT Bold" panose="020F0704030504030204" pitchFamily="34" charset="0"/>
            </a:endParaRPr>
          </a:p>
          <a:p>
            <a:pPr algn="l"/>
            <a:r>
              <a:rPr lang="es-ES" sz="3200" b="1" dirty="0" smtClean="0">
                <a:ln/>
                <a:solidFill>
                  <a:schemeClr val="accent6">
                    <a:lumMod val="50000"/>
                  </a:schemeClr>
                </a:solidFill>
                <a:latin typeface="Arial Rounded MT Bold" panose="020F0704030504030204" pitchFamily="34" charset="0"/>
              </a:rPr>
              <a:t>2.- movimiento intempestivo del paciente. </a:t>
            </a:r>
            <a:endParaRPr lang="es-ES" sz="3200" b="1" dirty="0">
              <a:ln/>
              <a:solidFill>
                <a:schemeClr val="accent6">
                  <a:lumMod val="50000"/>
                </a:schemeClr>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92675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stretch>
            <a:fillRect/>
          </a:stretch>
        </p:blipFill>
        <p:spPr>
          <a:xfrm>
            <a:off x="3889828" y="503630"/>
            <a:ext cx="4455885" cy="5842666"/>
          </a:xfrm>
          <a:prstGeom prst="rect">
            <a:avLst/>
          </a:prstGeom>
          <a:ln w="38100">
            <a:solidFill>
              <a:schemeClr val="bg1"/>
            </a:solidFill>
          </a:ln>
        </p:spPr>
      </p:pic>
      <p:sp>
        <p:nvSpPr>
          <p:cNvPr id="2" name="Rectángulo redondeado 1"/>
          <p:cNvSpPr/>
          <p:nvPr/>
        </p:nvSpPr>
        <p:spPr>
          <a:xfrm>
            <a:off x="1193181" y="3010829"/>
            <a:ext cx="2520176" cy="71367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ln w="0"/>
                <a:solidFill>
                  <a:schemeClr val="tx1"/>
                </a:solidFill>
                <a:effectLst>
                  <a:outerShdw blurRad="38100" dist="19050" dir="2700000" algn="tl" rotWithShape="0">
                    <a:schemeClr val="dk1">
                      <a:alpha val="40000"/>
                    </a:schemeClr>
                  </a:outerShdw>
                </a:effectLst>
              </a:rPr>
              <a:t>Impactación del órgano dentario a una zona anatómica vecina</a:t>
            </a:r>
            <a:endParaRPr lang="en-US" dirty="0">
              <a:ln w="0"/>
              <a:solidFill>
                <a:schemeClr val="tx1"/>
              </a:solidFill>
              <a:effectLst>
                <a:outerShdw blurRad="38100" dist="19050" dir="2700000" algn="tl" rotWithShape="0">
                  <a:schemeClr val="dk1">
                    <a:alpha val="40000"/>
                  </a:schemeClr>
                </a:outerShdw>
              </a:effectLst>
            </a:endParaRPr>
          </a:p>
        </p:txBody>
      </p:sp>
      <p:cxnSp>
        <p:nvCxnSpPr>
          <p:cNvPr id="4" name="Conector recto de flecha 3"/>
          <p:cNvCxnSpPr/>
          <p:nvPr/>
        </p:nvCxnSpPr>
        <p:spPr>
          <a:xfrm flipV="1">
            <a:off x="3713357" y="2787805"/>
            <a:ext cx="1828799" cy="446049"/>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79074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524000" y="309563"/>
            <a:ext cx="9144000" cy="1461180"/>
          </a:xfrm>
        </p:spPr>
        <p:txBody>
          <a:bodyPr anchor="ctr">
            <a:normAutofit/>
            <a:scene3d>
              <a:camera prst="orthographicFront"/>
              <a:lightRig rig="harsh" dir="t"/>
            </a:scene3d>
            <a:sp3d extrusionH="57150" prstMaterial="matte">
              <a:bevelT w="63500" h="12700" prst="angle"/>
              <a:contourClr>
                <a:schemeClr val="bg1">
                  <a:lumMod val="65000"/>
                </a:schemeClr>
              </a:contourClr>
            </a:sp3d>
          </a:bodyPr>
          <a:lstStyle/>
          <a:p>
            <a:r>
              <a:rPr lang="es-ES" sz="4000" b="1" dirty="0" smtClean="0">
                <a:ln/>
                <a:solidFill>
                  <a:schemeClr val="accent6">
                    <a:lumMod val="50000"/>
                  </a:schemeClr>
                </a:solidFill>
                <a:latin typeface="Arial Black" panose="020B0A04020102020204" pitchFamily="34" charset="0"/>
              </a:rPr>
              <a:t>Accidentes en  relación con los huesos maxilares. </a:t>
            </a:r>
            <a:endParaRPr lang="es-ES" sz="4000" b="1" dirty="0">
              <a:ln/>
              <a:solidFill>
                <a:schemeClr val="accent6">
                  <a:lumMod val="50000"/>
                </a:schemeClr>
              </a:solidFill>
              <a:latin typeface="Arial Black" panose="020B0A04020102020204" pitchFamily="34" charset="0"/>
            </a:endParaRPr>
          </a:p>
        </p:txBody>
      </p:sp>
      <p:sp>
        <p:nvSpPr>
          <p:cNvPr id="5" name="Subtítulo 4"/>
          <p:cNvSpPr>
            <a:spLocks noGrp="1"/>
          </p:cNvSpPr>
          <p:nvPr>
            <p:ph type="subTitle" idx="1"/>
          </p:nvPr>
        </p:nvSpPr>
        <p:spPr>
          <a:xfrm>
            <a:off x="1669142" y="2206171"/>
            <a:ext cx="8853715" cy="3730171"/>
          </a:xfrm>
        </p:spPr>
        <p:txBody>
          <a:bodyPr>
            <a:normAutofit fontScale="92500" lnSpcReduction="10000"/>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latin typeface="Arial Black" panose="020B0A04020102020204" pitchFamily="34" charset="0"/>
              </a:rPr>
              <a:t> Fractura ósea de los huesos maxilares.</a:t>
            </a:r>
          </a:p>
          <a:p>
            <a:endParaRPr lang="es-ES" b="1" dirty="0" smtClean="0">
              <a:ln/>
              <a:solidFill>
                <a:schemeClr val="accent3"/>
              </a:solidFill>
            </a:endParaRPr>
          </a:p>
          <a:p>
            <a:pPr algn="l"/>
            <a:r>
              <a:rPr lang="es-ES" b="1" dirty="0" smtClean="0">
                <a:ln/>
                <a:solidFill>
                  <a:schemeClr val="accent6">
                    <a:lumMod val="50000"/>
                  </a:schemeClr>
                </a:solidFill>
                <a:latin typeface="Arial Rounded MT Bold" panose="020F0704030504030204" pitchFamily="34" charset="0"/>
              </a:rPr>
              <a:t>1.- Órgano dentario en inclusión intraòsea profunda.</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2.- grosor de la mandíbula reducido por reabsorción ósea.</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3.-  Cuando se aplica fuerza de forma inadecuada.</a:t>
            </a:r>
          </a:p>
          <a:p>
            <a:pPr algn="l"/>
            <a:endParaRPr lang="es-ES" b="1" dirty="0" smtClean="0">
              <a:ln/>
              <a:solidFill>
                <a:schemeClr val="accent3"/>
              </a:solidFill>
              <a:latin typeface="Arial Rounded MT Bold" panose="020F0704030504030204" pitchFamily="34" charset="0"/>
            </a:endParaRPr>
          </a:p>
          <a:p>
            <a:pPr algn="l"/>
            <a:r>
              <a:rPr lang="es-ES" b="1" dirty="0" smtClean="0">
                <a:ln/>
                <a:solidFill>
                  <a:schemeClr val="accent3"/>
                </a:solidFill>
                <a:latin typeface="Arial Rounded MT Bold" panose="020F0704030504030204" pitchFamily="34" charset="0"/>
              </a:rPr>
              <a:t> </a:t>
            </a:r>
            <a:endParaRPr lang="es-ES" b="1" dirty="0">
              <a:ln/>
              <a:solidFill>
                <a:schemeClr val="accent3"/>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63200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088573" y="914399"/>
            <a:ext cx="9973825" cy="5186389"/>
          </a:xfrm>
          <a:prstGeom prst="rect">
            <a:avLst/>
          </a:prstGeom>
          <a:ln w="38100">
            <a:solidFill>
              <a:schemeClr val="bg1"/>
            </a:solidFill>
          </a:ln>
        </p:spPr>
      </p:pic>
      <p:sp>
        <p:nvSpPr>
          <p:cNvPr id="2" name="Rectángulo redondeado 1"/>
          <p:cNvSpPr/>
          <p:nvPr/>
        </p:nvSpPr>
        <p:spPr>
          <a:xfrm>
            <a:off x="1088573" y="4951142"/>
            <a:ext cx="1884556" cy="7582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s-MX" b="1" dirty="0" smtClean="0">
                <a:ln/>
                <a:solidFill>
                  <a:srgbClr val="FFFF00"/>
                </a:solidFill>
              </a:rPr>
              <a:t>Fractura mandibular a nivel del gonion.</a:t>
            </a:r>
            <a:endParaRPr lang="en-US" b="1" dirty="0">
              <a:ln/>
              <a:solidFill>
                <a:srgbClr val="FFFF00"/>
              </a:solidFill>
            </a:endParaRPr>
          </a:p>
        </p:txBody>
      </p:sp>
      <p:cxnSp>
        <p:nvCxnSpPr>
          <p:cNvPr id="5" name="Conector recto de flecha 4"/>
          <p:cNvCxnSpPr/>
          <p:nvPr/>
        </p:nvCxnSpPr>
        <p:spPr>
          <a:xfrm flipV="1">
            <a:off x="2631688" y="4951142"/>
            <a:ext cx="512956" cy="133814"/>
          </a:xfrm>
          <a:prstGeom prst="straightConnector1">
            <a:avLst/>
          </a:prstGeom>
          <a:ln w="38100">
            <a:tailEnd type="triangle"/>
          </a:ln>
        </p:spPr>
        <p:style>
          <a:lnRef idx="3">
            <a:schemeClr val="accent4"/>
          </a:lnRef>
          <a:fillRef idx="0">
            <a:schemeClr val="accent4"/>
          </a:fillRef>
          <a:effectRef idx="2">
            <a:schemeClr val="accent4"/>
          </a:effectRef>
          <a:fontRef idx="minor">
            <a:schemeClr val="tx1"/>
          </a:fontRef>
        </p:style>
      </p:cxn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94801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31255" y="483735"/>
            <a:ext cx="9144000" cy="1243466"/>
          </a:xfrm>
        </p:spPr>
        <p:txBody>
          <a:bodyPr anchor="ctr">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rPr>
              <a:t>Complicaciones de la ATM.</a:t>
            </a:r>
            <a:endParaRPr lang="es-ES" b="1" dirty="0">
              <a:ln/>
              <a:solidFill>
                <a:schemeClr val="accent6">
                  <a:lumMod val="50000"/>
                </a:schemeClr>
              </a:solidFill>
            </a:endParaRPr>
          </a:p>
        </p:txBody>
      </p:sp>
      <p:sp>
        <p:nvSpPr>
          <p:cNvPr id="3" name="Subtítulo 2"/>
          <p:cNvSpPr>
            <a:spLocks noGrp="1"/>
          </p:cNvSpPr>
          <p:nvPr>
            <p:ph type="subTitle" idx="1"/>
          </p:nvPr>
        </p:nvSpPr>
        <p:spPr>
          <a:xfrm>
            <a:off x="145142" y="2380342"/>
            <a:ext cx="11916227" cy="3526971"/>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l"/>
            <a:r>
              <a:rPr lang="es-ES" b="1" dirty="0" smtClean="0">
                <a:ln/>
                <a:solidFill>
                  <a:schemeClr val="accent3"/>
                </a:solidFill>
              </a:rPr>
              <a:t> </a:t>
            </a:r>
            <a:r>
              <a:rPr lang="es-ES" b="1" dirty="0" smtClean="0">
                <a:ln/>
                <a:solidFill>
                  <a:schemeClr val="accent6">
                    <a:lumMod val="50000"/>
                  </a:schemeClr>
                </a:solidFill>
                <a:latin typeface="Arial Rounded MT Bold" panose="020F0704030504030204" pitchFamily="34" charset="0"/>
              </a:rPr>
              <a:t>luxación de mandíbula: </a:t>
            </a:r>
            <a:r>
              <a:rPr lang="es-ES" b="1" dirty="0">
                <a:ln/>
                <a:solidFill>
                  <a:schemeClr val="accent6">
                    <a:lumMod val="50000"/>
                  </a:schemeClr>
                </a:solidFill>
                <a:latin typeface="Arial Rounded MT Bold" panose="020F0704030504030204" pitchFamily="34" charset="0"/>
              </a:rPr>
              <a:t>d</a:t>
            </a:r>
            <a:r>
              <a:rPr lang="es-ES" b="1" dirty="0" smtClean="0">
                <a:ln/>
                <a:solidFill>
                  <a:schemeClr val="accent6">
                    <a:lumMod val="50000"/>
                  </a:schemeClr>
                </a:solidFill>
                <a:latin typeface="Arial Rounded MT Bold" panose="020F0704030504030204" pitchFamily="34" charset="0"/>
              </a:rPr>
              <a:t>esplazamiento que no puede autorreducirse del </a:t>
            </a:r>
          </a:p>
          <a:p>
            <a:pPr algn="l"/>
            <a:r>
              <a:rPr lang="es-ES" b="1" dirty="0" smtClean="0">
                <a:ln/>
                <a:solidFill>
                  <a:schemeClr val="accent6">
                    <a:lumMod val="50000"/>
                  </a:schemeClr>
                </a:solidFill>
                <a:latin typeface="Arial Rounded MT Bold" panose="020F0704030504030204" pitchFamily="34" charset="0"/>
              </a:rPr>
              <a:t>cóndilo </a:t>
            </a:r>
            <a:r>
              <a:rPr lang="es-ES" b="1" dirty="0">
                <a:ln/>
                <a:solidFill>
                  <a:schemeClr val="accent6">
                    <a:lumMod val="50000"/>
                  </a:schemeClr>
                </a:solidFill>
                <a:latin typeface="Arial Rounded MT Bold" panose="020F0704030504030204" pitchFamily="34" charset="0"/>
              </a:rPr>
              <a:t>m</a:t>
            </a:r>
            <a:r>
              <a:rPr lang="es-ES" b="1" dirty="0" smtClean="0">
                <a:ln/>
                <a:solidFill>
                  <a:schemeClr val="accent6">
                    <a:lumMod val="50000"/>
                  </a:schemeClr>
                </a:solidFill>
                <a:latin typeface="Arial Rounded MT Bold" panose="020F0704030504030204" pitchFamily="34" charset="0"/>
              </a:rPr>
              <a:t>andibular con respecto a la cavidad glenoidea. </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1.- Apertura amplia y prolongada de la cavidad bucal.</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2.- movimiento inadecuado y fuerza desmedida por fórceps en el momento de   </a:t>
            </a:r>
          </a:p>
          <a:p>
            <a:pPr algn="l"/>
            <a:r>
              <a:rPr lang="es-ES" b="1" dirty="0" smtClean="0">
                <a:ln/>
                <a:solidFill>
                  <a:schemeClr val="accent6">
                    <a:lumMod val="50000"/>
                  </a:schemeClr>
                </a:solidFill>
                <a:latin typeface="Arial Rounded MT Bold" panose="020F0704030504030204" pitchFamily="34" charset="0"/>
              </a:rPr>
              <a:t>      luxación dental. </a:t>
            </a:r>
            <a:endParaRPr lang="es-ES" b="1" dirty="0">
              <a:ln/>
              <a:solidFill>
                <a:schemeClr val="accent6">
                  <a:lumMod val="50000"/>
                </a:schemeClr>
              </a:solidFill>
              <a:latin typeface="Arial Rounded MT Bold" panose="020F0704030504030204" pitchFamily="34" charset="0"/>
            </a:endParaRP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55432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b="17216"/>
          <a:stretch/>
        </p:blipFill>
        <p:spPr>
          <a:xfrm>
            <a:off x="3377853" y="2090853"/>
            <a:ext cx="3547054" cy="3918013"/>
          </a:xfrm>
          <a:prstGeom prst="rect">
            <a:avLst/>
          </a:prstGeom>
          <a:ln w="38100">
            <a:solidFill>
              <a:schemeClr val="tx1"/>
            </a:solidFill>
          </a:ln>
        </p:spPr>
      </p:pic>
      <p:sp>
        <p:nvSpPr>
          <p:cNvPr id="2" name="Rectángulo redondeado 1"/>
          <p:cNvSpPr/>
          <p:nvPr/>
        </p:nvSpPr>
        <p:spPr>
          <a:xfrm>
            <a:off x="8592550" y="2379638"/>
            <a:ext cx="2475571" cy="68022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ln w="0"/>
                <a:solidFill>
                  <a:schemeClr val="tx1"/>
                </a:solidFill>
                <a:effectLst>
                  <a:outerShdw blurRad="38100" dist="19050" dir="2700000" algn="tl" rotWithShape="0">
                    <a:schemeClr val="dk1">
                      <a:alpha val="40000"/>
                    </a:schemeClr>
                  </a:outerShdw>
                </a:effectLst>
              </a:rPr>
              <a:t>Luxación mandibular.</a:t>
            </a:r>
            <a:endParaRPr lang="en-US" sz="2800" dirty="0">
              <a:ln w="0"/>
              <a:solidFill>
                <a:schemeClr val="tx1"/>
              </a:solidFill>
              <a:effectLst>
                <a:outerShdw blurRad="38100" dist="19050" dir="2700000" algn="tl" rotWithShape="0">
                  <a:schemeClr val="dk1">
                    <a:alpha val="40000"/>
                  </a:schemeClr>
                </a:outerShdw>
              </a:effectLst>
            </a:endParaRPr>
          </a:p>
        </p:txBody>
      </p:sp>
      <p:cxnSp>
        <p:nvCxnSpPr>
          <p:cNvPr id="5" name="Conector recto de flecha 4"/>
          <p:cNvCxnSpPr/>
          <p:nvPr/>
        </p:nvCxnSpPr>
        <p:spPr>
          <a:xfrm flipH="1">
            <a:off x="6103255" y="2920550"/>
            <a:ext cx="2263698" cy="33453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ítulo 1"/>
          <p:cNvSpPr txBox="1">
            <a:spLocks/>
          </p:cNvSpPr>
          <p:nvPr/>
        </p:nvSpPr>
        <p:spPr>
          <a:xfrm>
            <a:off x="1531255" y="483735"/>
            <a:ext cx="9144000" cy="1243466"/>
          </a:xfrm>
          <a:prstGeom prst="rect">
            <a:avLst/>
          </a:prstGeom>
        </p:spPr>
        <p:txBody>
          <a:bodyPr anchor="ctr">
            <a:scene3d>
              <a:camera prst="orthographicFront"/>
              <a:lightRig rig="harsh" dir="t"/>
            </a:scene3d>
            <a:sp3d extrusionH="57150" prstMaterial="matte">
              <a:bevelT w="63500" h="12700" prst="angle"/>
              <a:contourClr>
                <a:schemeClr val="bg1">
                  <a:lumMod val="65000"/>
                </a:schemeClr>
              </a:contourClr>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b="1" smtClean="0">
                <a:ln/>
                <a:solidFill>
                  <a:schemeClr val="accent6">
                    <a:lumMod val="50000"/>
                  </a:schemeClr>
                </a:solidFill>
              </a:rPr>
              <a:t>Complicaciones de la ATM.</a:t>
            </a:r>
            <a:endParaRPr lang="es-ES" b="1" dirty="0">
              <a:ln/>
              <a:solidFill>
                <a:schemeClr val="accent6">
                  <a:lumMod val="50000"/>
                </a:schemeClr>
              </a:solidFill>
            </a:endParaRPr>
          </a:p>
        </p:txBody>
      </p:sp>
    </p:spTree>
    <p:extLst>
      <p:ext uri="{BB962C8B-B14F-4D97-AF65-F5344CB8AC3E}">
        <p14:creationId xmlns:p14="http://schemas.microsoft.com/office/powerpoint/2010/main" val="3155377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7600" y="428626"/>
            <a:ext cx="10676467" cy="5381625"/>
          </a:xfrm>
        </p:spPr>
        <p:txBody>
          <a:bodyPr>
            <a:normAutofit lnSpcReduction="10000"/>
          </a:bodyPr>
          <a:lstStyle/>
          <a:p>
            <a:pPr>
              <a:buFont typeface="Wingdings" pitchFamily="2" charset="2"/>
              <a:buNone/>
              <a:defRPr/>
            </a:pPr>
            <a:r>
              <a:rPr lang="es-MX" sz="2800" b="1" dirty="0" smtClean="0"/>
              <a:t>Clave</a:t>
            </a:r>
            <a:endParaRPr lang="es-ES" sz="2800" dirty="0" smtClean="0"/>
          </a:p>
          <a:p>
            <a:pPr>
              <a:buFont typeface="Wingdings" pitchFamily="2" charset="2"/>
              <a:buNone/>
              <a:defRPr/>
            </a:pPr>
            <a:r>
              <a:rPr lang="es-ES" dirty="0" smtClean="0"/>
              <a:t>L40041</a:t>
            </a:r>
          </a:p>
          <a:p>
            <a:pPr>
              <a:buFont typeface="Wingdings" pitchFamily="2" charset="2"/>
              <a:buNone/>
              <a:defRPr/>
            </a:pPr>
            <a:endParaRPr lang="es-ES" sz="2800" dirty="0" smtClean="0"/>
          </a:p>
          <a:p>
            <a:pPr>
              <a:buFont typeface="Wingdings" pitchFamily="2" charset="2"/>
              <a:buNone/>
              <a:defRPr/>
            </a:pPr>
            <a:r>
              <a:rPr lang="es-ES_tradnl" sz="2800" b="1" dirty="0" smtClean="0"/>
              <a:t>Créditos</a:t>
            </a:r>
            <a:endParaRPr lang="es-ES" sz="2800" dirty="0" smtClean="0"/>
          </a:p>
          <a:p>
            <a:pPr>
              <a:buFont typeface="Wingdings" pitchFamily="2" charset="2"/>
              <a:buNone/>
              <a:defRPr/>
            </a:pPr>
            <a:r>
              <a:rPr lang="es-ES" sz="2800" dirty="0"/>
              <a:t>6</a:t>
            </a:r>
            <a:endParaRPr lang="es-ES" sz="2800" dirty="0" smtClean="0"/>
          </a:p>
          <a:p>
            <a:pPr>
              <a:buFont typeface="Wingdings" pitchFamily="2" charset="2"/>
              <a:buNone/>
              <a:defRPr/>
            </a:pPr>
            <a:endParaRPr lang="es-ES" sz="2800" dirty="0" smtClean="0"/>
          </a:p>
          <a:p>
            <a:pPr>
              <a:buFont typeface="Wingdings" pitchFamily="2" charset="2"/>
              <a:buNone/>
              <a:defRPr/>
            </a:pPr>
            <a:r>
              <a:rPr lang="es-MX" sz="2800" b="1" dirty="0" smtClean="0"/>
              <a:t>Tipo de Unidad de Aprendizaje</a:t>
            </a:r>
            <a:endParaRPr lang="es-ES" sz="2800" dirty="0" smtClean="0"/>
          </a:p>
          <a:p>
            <a:pPr>
              <a:buFont typeface="Wingdings" pitchFamily="2" charset="2"/>
              <a:buNone/>
              <a:defRPr/>
            </a:pPr>
            <a:r>
              <a:rPr lang="es-ES" dirty="0" smtClean="0"/>
              <a:t>Clínica</a:t>
            </a:r>
          </a:p>
          <a:p>
            <a:pPr>
              <a:buFont typeface="Wingdings" pitchFamily="2" charset="2"/>
              <a:buNone/>
              <a:defRPr/>
            </a:pPr>
            <a:endParaRPr lang="es-ES" sz="2800" dirty="0" smtClean="0"/>
          </a:p>
          <a:p>
            <a:pPr>
              <a:buFont typeface="Wingdings" pitchFamily="2" charset="2"/>
              <a:buNone/>
              <a:defRPr/>
            </a:pPr>
            <a:r>
              <a:rPr lang="es-ES" sz="2800" b="1" dirty="0" smtClean="0"/>
              <a:t>Carácter de la Unidad de Aprendizaje</a:t>
            </a:r>
            <a:endParaRPr lang="es-ES" sz="2800" dirty="0" smtClean="0"/>
          </a:p>
          <a:p>
            <a:pPr>
              <a:buFont typeface="Wingdings" pitchFamily="2" charset="2"/>
              <a:buNone/>
              <a:defRPr/>
            </a:pPr>
            <a:r>
              <a:rPr lang="es-ES" sz="2800" dirty="0" smtClean="0"/>
              <a:t>Obligatoria</a:t>
            </a:r>
          </a:p>
          <a:p>
            <a:pPr>
              <a:buFont typeface="Wingdings" pitchFamily="2" charset="2"/>
              <a:buNone/>
              <a:defRPr/>
            </a:pPr>
            <a:endParaRPr lang="es-ES" sz="2800" dirty="0"/>
          </a:p>
        </p:txBody>
      </p:sp>
      <p:pic>
        <p:nvPicPr>
          <p:cNvPr id="7"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27767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77288" y="609602"/>
            <a:ext cx="9484779" cy="1532382"/>
          </a:xfrm>
        </p:spPr>
        <p:txBody>
          <a:bodyPr>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latin typeface="Arial Black" panose="020B0A04020102020204" pitchFamily="34" charset="0"/>
              </a:rPr>
              <a:t>Parestesia postquirurgica.</a:t>
            </a:r>
            <a:endParaRPr lang="es-ES" b="1" dirty="0">
              <a:ln/>
              <a:solidFill>
                <a:schemeClr val="accent6">
                  <a:lumMod val="50000"/>
                </a:schemeClr>
              </a:solidFill>
              <a:latin typeface="Arial Black" panose="020B0A04020102020204" pitchFamily="34" charset="0"/>
            </a:endParaRPr>
          </a:p>
        </p:txBody>
      </p:sp>
      <p:sp>
        <p:nvSpPr>
          <p:cNvPr id="3" name="Subtítulo 2"/>
          <p:cNvSpPr>
            <a:spLocks noGrp="1"/>
          </p:cNvSpPr>
          <p:nvPr>
            <p:ph type="subTitle" idx="1"/>
          </p:nvPr>
        </p:nvSpPr>
        <p:spPr>
          <a:xfrm>
            <a:off x="362857" y="3065010"/>
            <a:ext cx="11205029" cy="1655762"/>
          </a:xfrm>
        </p:spPr>
        <p:txBody>
          <a:bodyPr anchor="ctr">
            <a:normAutofit/>
            <a:scene3d>
              <a:camera prst="orthographicFront"/>
              <a:lightRig rig="harsh" dir="t"/>
            </a:scene3d>
            <a:sp3d extrusionH="57150" prstMaterial="matte">
              <a:bevelT w="63500" h="12700" prst="angle"/>
              <a:contourClr>
                <a:schemeClr val="bg1">
                  <a:lumMod val="65000"/>
                </a:schemeClr>
              </a:contourClr>
            </a:sp3d>
          </a:bodyPr>
          <a:lstStyle/>
          <a:p>
            <a:r>
              <a:rPr lang="es-ES" sz="3600" b="1" dirty="0" smtClean="0">
                <a:ln/>
                <a:solidFill>
                  <a:schemeClr val="accent6">
                    <a:lumMod val="50000"/>
                  </a:schemeClr>
                </a:solidFill>
                <a:latin typeface="Arial Rounded MT Bold" panose="020F0704030504030204" pitchFamily="34" charset="0"/>
              </a:rPr>
              <a:t>Falta de sensibilidad en alguna zona anatómica</a:t>
            </a:r>
          </a:p>
          <a:p>
            <a:r>
              <a:rPr lang="es-ES" sz="3600" b="1" dirty="0" smtClean="0">
                <a:ln/>
                <a:solidFill>
                  <a:schemeClr val="accent6">
                    <a:lumMod val="50000"/>
                  </a:schemeClr>
                </a:solidFill>
                <a:latin typeface="Arial Rounded MT Bold" panose="020F0704030504030204" pitchFamily="34" charset="0"/>
              </a:rPr>
              <a:t>Por injuria al tejido nervioso.</a:t>
            </a:r>
            <a:endParaRPr lang="es-ES" sz="3600" b="1" dirty="0">
              <a:ln/>
              <a:solidFill>
                <a:schemeClr val="accent6">
                  <a:lumMod val="50000"/>
                </a:schemeClr>
              </a:solidFill>
              <a:latin typeface="Arial Rounded MT Bold" panose="020F0704030504030204" pitchFamily="34" charset="0"/>
            </a:endParaRP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20724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914399" y="788535"/>
            <a:ext cx="10305143" cy="1083808"/>
          </a:xfrm>
        </p:spPr>
        <p:txBody>
          <a:bodyPr>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latin typeface="Arial Black" panose="020B0A04020102020204" pitchFamily="34" charset="0"/>
              </a:rPr>
              <a:t>Síntomas de la parestesia.</a:t>
            </a:r>
            <a:endParaRPr lang="es-ES" b="1" dirty="0">
              <a:ln/>
              <a:solidFill>
                <a:schemeClr val="accent6">
                  <a:lumMod val="50000"/>
                </a:schemeClr>
              </a:solidFill>
              <a:latin typeface="Arial Black" panose="020B0A04020102020204" pitchFamily="34" charset="0"/>
            </a:endParaRPr>
          </a:p>
        </p:txBody>
      </p:sp>
      <p:sp>
        <p:nvSpPr>
          <p:cNvPr id="5" name="Subtítulo 4"/>
          <p:cNvSpPr>
            <a:spLocks noGrp="1"/>
          </p:cNvSpPr>
          <p:nvPr>
            <p:ph type="subTitle" idx="1"/>
          </p:nvPr>
        </p:nvSpPr>
        <p:spPr>
          <a:xfrm>
            <a:off x="304800" y="2818266"/>
            <a:ext cx="11524343" cy="3350305"/>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l"/>
            <a:r>
              <a:rPr lang="es-ES" sz="3200" b="1" dirty="0" smtClean="0">
                <a:ln/>
                <a:solidFill>
                  <a:schemeClr val="accent6">
                    <a:lumMod val="50000"/>
                  </a:schemeClr>
                </a:solidFill>
                <a:latin typeface="Arial Rounded MT Bold" panose="020F0704030504030204" pitchFamily="34" charset="0"/>
              </a:rPr>
              <a:t>1.- hormigueo.</a:t>
            </a:r>
          </a:p>
          <a:p>
            <a:pPr algn="l"/>
            <a:endParaRPr lang="es-ES" sz="3200" b="1" dirty="0" smtClean="0">
              <a:ln/>
              <a:solidFill>
                <a:schemeClr val="accent6">
                  <a:lumMod val="50000"/>
                </a:schemeClr>
              </a:solidFill>
              <a:latin typeface="Arial Rounded MT Bold" panose="020F0704030504030204" pitchFamily="34" charset="0"/>
            </a:endParaRPr>
          </a:p>
          <a:p>
            <a:pPr algn="l"/>
            <a:r>
              <a:rPr lang="es-ES" sz="3200" b="1" dirty="0" smtClean="0">
                <a:ln/>
                <a:solidFill>
                  <a:schemeClr val="accent6">
                    <a:lumMod val="50000"/>
                  </a:schemeClr>
                </a:solidFill>
                <a:latin typeface="Arial Rounded MT Bold" panose="020F0704030504030204" pitchFamily="34" charset="0"/>
              </a:rPr>
              <a:t>2.-entumecimiento.</a:t>
            </a:r>
          </a:p>
          <a:p>
            <a:pPr algn="l"/>
            <a:endParaRPr lang="es-ES" sz="3200" b="1" dirty="0" smtClean="0">
              <a:ln/>
              <a:solidFill>
                <a:schemeClr val="accent6">
                  <a:lumMod val="50000"/>
                </a:schemeClr>
              </a:solidFill>
              <a:latin typeface="Arial Rounded MT Bold" panose="020F0704030504030204" pitchFamily="34" charset="0"/>
            </a:endParaRPr>
          </a:p>
          <a:p>
            <a:pPr algn="l"/>
            <a:r>
              <a:rPr lang="es-ES" sz="3200" b="1" dirty="0" smtClean="0">
                <a:ln/>
                <a:solidFill>
                  <a:schemeClr val="accent6">
                    <a:lumMod val="50000"/>
                  </a:schemeClr>
                </a:solidFill>
                <a:latin typeface="Arial Rounded MT Bold" panose="020F0704030504030204" pitchFamily="34" charset="0"/>
              </a:rPr>
              <a:t>3.- alteraciones de la sensibilidad a los cambios térmicos.</a:t>
            </a:r>
            <a:endParaRPr lang="es-ES" sz="3200" b="1" dirty="0">
              <a:ln/>
              <a:solidFill>
                <a:schemeClr val="accent6">
                  <a:lumMod val="50000"/>
                </a:schemeClr>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65666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367419" y="2369373"/>
            <a:ext cx="5543128" cy="3531032"/>
          </a:xfrm>
          <a:prstGeom prst="rect">
            <a:avLst/>
          </a:prstGeom>
        </p:spPr>
      </p:pic>
      <p:cxnSp>
        <p:nvCxnSpPr>
          <p:cNvPr id="4" name="Conector recto de flecha 3"/>
          <p:cNvCxnSpPr/>
          <p:nvPr/>
        </p:nvCxnSpPr>
        <p:spPr>
          <a:xfrm flipV="1">
            <a:off x="5260932" y="3425372"/>
            <a:ext cx="3636325" cy="1234310"/>
          </a:xfrm>
          <a:prstGeom prst="straightConnector1">
            <a:avLst/>
          </a:prstGeom>
          <a:ln w="57150">
            <a:solidFill>
              <a:srgbClr val="FFFF00"/>
            </a:solidFill>
            <a:headEnd type="triangle"/>
            <a:tailEnd type="triangle"/>
          </a:ln>
        </p:spPr>
        <p:style>
          <a:lnRef idx="3">
            <a:schemeClr val="dk1"/>
          </a:lnRef>
          <a:fillRef idx="0">
            <a:schemeClr val="dk1"/>
          </a:fillRef>
          <a:effectRef idx="2">
            <a:schemeClr val="dk1"/>
          </a:effectRef>
          <a:fontRef idx="minor">
            <a:schemeClr val="tx1"/>
          </a:fontRef>
        </p:style>
      </p:cxnSp>
      <p:sp>
        <p:nvSpPr>
          <p:cNvPr id="5" name="Rectángulo redondeado 4"/>
          <p:cNvSpPr/>
          <p:nvPr/>
        </p:nvSpPr>
        <p:spPr>
          <a:xfrm>
            <a:off x="8766629" y="2438400"/>
            <a:ext cx="3251200" cy="177437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002060"/>
                </a:solidFill>
                <a:latin typeface="Arial Rounded MT Bold" panose="020F0704030504030204" pitchFamily="34" charset="0"/>
              </a:rPr>
              <a:t>Paquete vasculo-nervioso mandibular a nivel del 2º molar.</a:t>
            </a:r>
            <a:endParaRPr lang="es-ES" dirty="0">
              <a:solidFill>
                <a:srgbClr val="002060"/>
              </a:solidFill>
              <a:latin typeface="Arial Rounded MT Bold" panose="020F0704030504030204" pitchFamily="34" charset="0"/>
            </a:endParaRPr>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Título"/>
          <p:cNvSpPr>
            <a:spLocks noGrp="1"/>
          </p:cNvSpPr>
          <p:nvPr>
            <p:ph type="title"/>
          </p:nvPr>
        </p:nvSpPr>
        <p:spPr/>
        <p:txBody>
          <a:bodyPr/>
          <a:lstStyle/>
          <a:p>
            <a:r>
              <a:rPr lang="es-MX" b="1" dirty="0" smtClean="0"/>
              <a:t>Lesión a tejido nervioso y vascular</a:t>
            </a:r>
            <a:endParaRPr lang="es-MX" b="1" dirty="0"/>
          </a:p>
        </p:txBody>
      </p:sp>
    </p:spTree>
    <p:extLst>
      <p:ext uri="{BB962C8B-B14F-4D97-AF65-F5344CB8AC3E}">
        <p14:creationId xmlns:p14="http://schemas.microsoft.com/office/powerpoint/2010/main" val="35053787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441677"/>
            <a:ext cx="9144000" cy="793523"/>
          </a:xfrm>
        </p:spPr>
        <p:txBody>
          <a:bodyPr>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latin typeface="Arial Black" panose="020B0A04020102020204" pitchFamily="34" charset="0"/>
              </a:rPr>
              <a:t>Hemorragia.</a:t>
            </a:r>
            <a:endParaRPr lang="es-ES" b="1" dirty="0">
              <a:ln/>
              <a:solidFill>
                <a:schemeClr val="accent6">
                  <a:lumMod val="50000"/>
                </a:schemeClr>
              </a:solidFill>
              <a:latin typeface="Arial Black" panose="020B0A04020102020204" pitchFamily="34" charset="0"/>
            </a:endParaRPr>
          </a:p>
        </p:txBody>
      </p:sp>
      <p:sp>
        <p:nvSpPr>
          <p:cNvPr id="3" name="Subtítulo 2"/>
          <p:cNvSpPr>
            <a:spLocks noGrp="1"/>
          </p:cNvSpPr>
          <p:nvPr>
            <p:ph type="subTitle" idx="1"/>
          </p:nvPr>
        </p:nvSpPr>
        <p:spPr>
          <a:xfrm>
            <a:off x="1378857" y="3311751"/>
            <a:ext cx="9434286" cy="1655762"/>
          </a:xfrm>
        </p:spPr>
        <p:txBody>
          <a:bodyPr>
            <a:normAutofit fontScale="92500" lnSpcReduction="20000"/>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latin typeface="Arial Rounded MT Bold" panose="020F0704030504030204" pitchFamily="34" charset="0"/>
              </a:rPr>
              <a:t>1.- intermedia: aparece en las primeras 24 horas, después de la extracción.</a:t>
            </a:r>
          </a:p>
          <a:p>
            <a:endParaRPr lang="es-ES" b="1" dirty="0" smtClean="0">
              <a:ln/>
              <a:solidFill>
                <a:schemeClr val="accent6">
                  <a:lumMod val="50000"/>
                </a:schemeClr>
              </a:solidFill>
              <a:latin typeface="Arial Rounded MT Bold" panose="020F0704030504030204" pitchFamily="34" charset="0"/>
            </a:endParaRPr>
          </a:p>
          <a:p>
            <a:r>
              <a:rPr lang="es-ES" b="1" dirty="0" smtClean="0">
                <a:ln/>
                <a:solidFill>
                  <a:schemeClr val="accent6">
                    <a:lumMod val="50000"/>
                  </a:schemeClr>
                </a:solidFill>
                <a:latin typeface="Arial Rounded MT Bold" panose="020F0704030504030204" pitchFamily="34" charset="0"/>
              </a:rPr>
              <a:t>2.- </a:t>
            </a:r>
            <a:r>
              <a:rPr lang="es-ES" b="1" dirty="0">
                <a:ln/>
                <a:solidFill>
                  <a:schemeClr val="accent6">
                    <a:lumMod val="50000"/>
                  </a:schemeClr>
                </a:solidFill>
                <a:latin typeface="Arial Rounded MT Bold" panose="020F0704030504030204" pitchFamily="34" charset="0"/>
              </a:rPr>
              <a:t>S</a:t>
            </a:r>
            <a:r>
              <a:rPr lang="es-ES" b="1" dirty="0" smtClean="0">
                <a:ln/>
                <a:solidFill>
                  <a:schemeClr val="accent6">
                    <a:lumMod val="50000"/>
                  </a:schemeClr>
                </a:solidFill>
                <a:latin typeface="Arial Rounded MT Bold" panose="020F0704030504030204" pitchFamily="34" charset="0"/>
              </a:rPr>
              <a:t>ecundaria: aparece después de las 24 horas, después de la extracci</a:t>
            </a:r>
            <a:r>
              <a:rPr lang="es-ES" b="1" dirty="0" smtClean="0">
                <a:ln/>
                <a:solidFill>
                  <a:schemeClr val="accent6">
                    <a:lumMod val="50000"/>
                  </a:schemeClr>
                </a:solidFill>
              </a:rPr>
              <a:t>ón.</a:t>
            </a:r>
            <a:endParaRPr lang="es-ES" b="1" dirty="0">
              <a:ln/>
              <a:solidFill>
                <a:schemeClr val="accent6">
                  <a:lumMod val="50000"/>
                </a:schemeClr>
              </a:solidFill>
            </a:endParaRP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32396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2880987" y="2409218"/>
            <a:ext cx="6802253" cy="3429351"/>
          </a:xfrm>
          <a:prstGeom prst="rect">
            <a:avLst/>
          </a:prstGeom>
          <a:ln w="57150">
            <a:solidFill>
              <a:schemeClr val="bg1"/>
            </a:solidFill>
          </a:ln>
        </p:spPr>
      </p:pic>
      <p:pic>
        <p:nvPicPr>
          <p:cNvPr id="4"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p:txBody>
          <a:bodyPr/>
          <a:lstStyle/>
          <a:p>
            <a:r>
              <a:rPr lang="es-MX" b="1" dirty="0" smtClean="0"/>
              <a:t>Hemorragia postquirúrgica</a:t>
            </a:r>
            <a:endParaRPr lang="es-MX" b="1" dirty="0"/>
          </a:p>
        </p:txBody>
      </p:sp>
    </p:spTree>
    <p:extLst>
      <p:ext uri="{BB962C8B-B14F-4D97-AF65-F5344CB8AC3E}">
        <p14:creationId xmlns:p14="http://schemas.microsoft.com/office/powerpoint/2010/main" val="24485198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689428" y="599849"/>
            <a:ext cx="10813143" cy="1504723"/>
          </a:xfrm>
        </p:spPr>
        <p:txBody>
          <a:bodyPr anchor="ctr">
            <a:noAutofit/>
            <a:scene3d>
              <a:camera prst="orthographicFront"/>
              <a:lightRig rig="harsh" dir="t"/>
            </a:scene3d>
            <a:sp3d extrusionH="57150" prstMaterial="matte">
              <a:bevelT w="63500" h="12700" prst="angle"/>
              <a:contourClr>
                <a:schemeClr val="bg1">
                  <a:lumMod val="65000"/>
                </a:schemeClr>
              </a:contourClr>
            </a:sp3d>
          </a:bodyPr>
          <a:lstStyle/>
          <a:p>
            <a:r>
              <a:rPr lang="es-ES" sz="3200" b="1" dirty="0" smtClean="0">
                <a:ln/>
                <a:solidFill>
                  <a:schemeClr val="accent6">
                    <a:lumMod val="50000"/>
                  </a:schemeClr>
                </a:solidFill>
                <a:latin typeface="Arial Black" panose="020B0A04020102020204" pitchFamily="34" charset="0"/>
              </a:rPr>
              <a:t>Infecciones posterior a la extracción dental.</a:t>
            </a:r>
            <a:endParaRPr lang="es-ES" sz="3200" b="1" dirty="0">
              <a:ln/>
              <a:solidFill>
                <a:schemeClr val="accent6">
                  <a:lumMod val="50000"/>
                </a:schemeClr>
              </a:solidFill>
              <a:latin typeface="Arial Black" panose="020B0A04020102020204" pitchFamily="34" charset="0"/>
            </a:endParaRPr>
          </a:p>
        </p:txBody>
      </p:sp>
      <p:sp>
        <p:nvSpPr>
          <p:cNvPr id="5" name="Subtítulo 4"/>
          <p:cNvSpPr>
            <a:spLocks noGrp="1"/>
          </p:cNvSpPr>
          <p:nvPr>
            <p:ph type="subTitle" idx="1"/>
          </p:nvPr>
        </p:nvSpPr>
        <p:spPr>
          <a:xfrm>
            <a:off x="620485" y="2716667"/>
            <a:ext cx="10951027" cy="1655762"/>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r>
              <a:rPr lang="es-ES" sz="2800" b="1" dirty="0" smtClean="0">
                <a:ln/>
                <a:solidFill>
                  <a:schemeClr val="accent6">
                    <a:lumMod val="50000"/>
                  </a:schemeClr>
                </a:solidFill>
                <a:latin typeface="Arial Rounded MT Bold" panose="020F0704030504030204" pitchFamily="34" charset="0"/>
              </a:rPr>
              <a:t>1.- Osteítis alveolar: infección reversible y localizada de forma superficial de aparición tardía de 2 a 4 días.</a:t>
            </a:r>
          </a:p>
          <a:p>
            <a:endParaRPr lang="es-ES" sz="2800" b="1" dirty="0" smtClean="0">
              <a:ln/>
              <a:solidFill>
                <a:schemeClr val="accent6">
                  <a:lumMod val="50000"/>
                </a:schemeClr>
              </a:solidFill>
              <a:latin typeface="Arial Rounded MT Bold" panose="020F0704030504030204" pitchFamily="34" charset="0"/>
            </a:endParaRPr>
          </a:p>
          <a:p>
            <a:r>
              <a:rPr lang="es-ES" sz="2800" b="1" dirty="0" smtClean="0">
                <a:ln/>
                <a:solidFill>
                  <a:schemeClr val="accent6">
                    <a:lumMod val="50000"/>
                  </a:schemeClr>
                </a:solidFill>
                <a:latin typeface="Arial Rounded MT Bold" panose="020F0704030504030204" pitchFamily="34" charset="0"/>
              </a:rPr>
              <a:t>2.- proceso infeccioso maxilo-facial:  infección que abarca los espacios aponeuróticos</a:t>
            </a:r>
            <a:endParaRPr lang="es-ES" sz="2800" b="1" dirty="0">
              <a:ln/>
              <a:solidFill>
                <a:schemeClr val="accent6">
                  <a:lumMod val="50000"/>
                </a:schemeClr>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82879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2699656" y="589183"/>
            <a:ext cx="5863771" cy="5914104"/>
          </a:xfrm>
          <a:prstGeom prst="rect">
            <a:avLst/>
          </a:prstGeom>
          <a:ln w="57150">
            <a:solidFill>
              <a:schemeClr val="tx1"/>
            </a:solidFill>
          </a:ln>
        </p:spPr>
      </p:pic>
      <p:sp>
        <p:nvSpPr>
          <p:cNvPr id="5" name="Rectángulo redondeado 4"/>
          <p:cNvSpPr/>
          <p:nvPr/>
        </p:nvSpPr>
        <p:spPr>
          <a:xfrm>
            <a:off x="8723086" y="2711664"/>
            <a:ext cx="3091543" cy="166914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solidFill>
                  <a:schemeClr val="tx1"/>
                </a:solidFill>
                <a:latin typeface="Arial Black" panose="020B0A04020102020204" pitchFamily="34" charset="0"/>
              </a:rPr>
              <a:t>Osteítis alveolar </a:t>
            </a:r>
            <a:endParaRPr lang="es-ES" sz="2400" dirty="0">
              <a:solidFill>
                <a:schemeClr val="tx1"/>
              </a:solidFill>
              <a:latin typeface="Arial Black" panose="020B0A04020102020204" pitchFamily="34" charset="0"/>
            </a:endParaRPr>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68624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t="16010"/>
          <a:stretch/>
        </p:blipFill>
        <p:spPr>
          <a:xfrm>
            <a:off x="1395184" y="434561"/>
            <a:ext cx="7676243" cy="6081900"/>
          </a:xfrm>
          <a:prstGeom prst="rect">
            <a:avLst/>
          </a:prstGeom>
          <a:ln w="38100">
            <a:solidFill>
              <a:schemeClr val="tx1"/>
            </a:solidFill>
          </a:ln>
        </p:spPr>
      </p:pic>
      <p:sp>
        <p:nvSpPr>
          <p:cNvPr id="3" name="Rectángulo redondeado 2"/>
          <p:cNvSpPr/>
          <p:nvPr/>
        </p:nvSpPr>
        <p:spPr>
          <a:xfrm>
            <a:off x="9231086" y="2002971"/>
            <a:ext cx="2801257" cy="220617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Arial Black" panose="020B0A04020102020204" pitchFamily="34" charset="0"/>
              </a:rPr>
              <a:t>Proceso infeccioso maxilo-facial</a:t>
            </a:r>
            <a:endParaRPr lang="es-ES" dirty="0">
              <a:solidFill>
                <a:schemeClr val="tx1"/>
              </a:solidFill>
              <a:latin typeface="Arial Black" panose="020B0A04020102020204" pitchFamily="34" charset="0"/>
            </a:endParaRPr>
          </a:p>
        </p:txBody>
      </p:sp>
      <p:pic>
        <p:nvPicPr>
          <p:cNvPr id="4"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61517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933676"/>
            <a:ext cx="9144000" cy="1069294"/>
          </a:xfrm>
        </p:spPr>
        <p:txBody>
          <a:bodyPr anchor="ctr">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latin typeface="Arial Black" panose="020B0A04020102020204" pitchFamily="34" charset="0"/>
              </a:rPr>
              <a:t>Trismus dental.</a:t>
            </a:r>
            <a:endParaRPr lang="es-ES" b="1" dirty="0">
              <a:ln/>
              <a:solidFill>
                <a:schemeClr val="accent6">
                  <a:lumMod val="50000"/>
                </a:schemeClr>
              </a:solidFill>
              <a:latin typeface="Arial Black" panose="020B0A04020102020204" pitchFamily="34" charset="0"/>
            </a:endParaRPr>
          </a:p>
        </p:txBody>
      </p:sp>
      <p:sp>
        <p:nvSpPr>
          <p:cNvPr id="3" name="Subtítulo 2"/>
          <p:cNvSpPr>
            <a:spLocks noGrp="1"/>
          </p:cNvSpPr>
          <p:nvPr>
            <p:ph type="subTitle" idx="1"/>
          </p:nvPr>
        </p:nvSpPr>
        <p:spPr>
          <a:xfrm>
            <a:off x="1190171" y="2977923"/>
            <a:ext cx="9811657" cy="1655762"/>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r>
              <a:rPr lang="es-ES" sz="3200" b="1" dirty="0" smtClean="0">
                <a:ln/>
                <a:solidFill>
                  <a:schemeClr val="accent6">
                    <a:lumMod val="50000"/>
                  </a:schemeClr>
                </a:solidFill>
                <a:latin typeface="Arial Rounded MT Bold" panose="020F0704030504030204" pitchFamily="34" charset="0"/>
              </a:rPr>
              <a:t>Es la contracción tónica de los músculos masticatorios y causa restricción de la apertura bucal.</a:t>
            </a:r>
            <a:endParaRPr lang="es-ES" sz="3200" b="1" dirty="0">
              <a:ln/>
              <a:solidFill>
                <a:schemeClr val="accent6">
                  <a:lumMod val="50000"/>
                </a:schemeClr>
              </a:solidFill>
              <a:latin typeface="Arial Rounded MT Bold" panose="020F0704030504030204" pitchFamily="34" charset="0"/>
            </a:endParaRP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03555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l="5021" t="3869" r="4489" b="10417"/>
          <a:stretch/>
        </p:blipFill>
        <p:spPr>
          <a:xfrm>
            <a:off x="1030515" y="1124912"/>
            <a:ext cx="8403771" cy="4603418"/>
          </a:xfrm>
          <a:prstGeom prst="rect">
            <a:avLst/>
          </a:prstGeom>
          <a:ln w="57150">
            <a:solidFill>
              <a:schemeClr val="bg1"/>
            </a:solidFill>
          </a:ln>
        </p:spPr>
      </p:pic>
      <p:sp>
        <p:nvSpPr>
          <p:cNvPr id="5" name="Rectángulo redondeado 4"/>
          <p:cNvSpPr/>
          <p:nvPr/>
        </p:nvSpPr>
        <p:spPr>
          <a:xfrm>
            <a:off x="9579429" y="2577534"/>
            <a:ext cx="2336800" cy="169817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s-ES" b="1" dirty="0" smtClean="0">
                <a:ln/>
                <a:solidFill>
                  <a:schemeClr val="tx1"/>
                </a:solidFill>
                <a:latin typeface="Arial Black" panose="020B0A04020102020204" pitchFamily="34" charset="0"/>
              </a:rPr>
              <a:t>Trusmus dental</a:t>
            </a:r>
            <a:endParaRPr lang="es-ES" b="1" dirty="0">
              <a:ln/>
              <a:solidFill>
                <a:schemeClr val="tx1"/>
              </a:solidFill>
              <a:latin typeface="Arial Black" panose="020B0A04020102020204" pitchFamily="34" charset="0"/>
            </a:endParaRPr>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2570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7600" y="547688"/>
            <a:ext cx="10676467" cy="5453062"/>
          </a:xfrm>
        </p:spPr>
        <p:txBody>
          <a:bodyPr>
            <a:normAutofit lnSpcReduction="10000"/>
          </a:bodyPr>
          <a:lstStyle/>
          <a:p>
            <a:pPr>
              <a:buFont typeface="Wingdings" pitchFamily="2" charset="2"/>
              <a:buNone/>
              <a:defRPr/>
            </a:pPr>
            <a:r>
              <a:rPr lang="es-MX" sz="2400" b="1" dirty="0" smtClean="0"/>
              <a:t>Núcleo de formación</a:t>
            </a:r>
            <a:endParaRPr lang="es-ES" sz="2400" dirty="0" smtClean="0"/>
          </a:p>
          <a:p>
            <a:pPr>
              <a:defRPr/>
            </a:pPr>
            <a:r>
              <a:rPr lang="es-ES" dirty="0" smtClean="0"/>
              <a:t>Sustantivo</a:t>
            </a:r>
            <a:endParaRPr lang="es-ES" sz="2400" dirty="0" smtClean="0"/>
          </a:p>
          <a:p>
            <a:pPr>
              <a:buFont typeface="Wingdings" pitchFamily="2" charset="2"/>
              <a:buNone/>
              <a:defRPr/>
            </a:pPr>
            <a:endParaRPr lang="es-ES" sz="2400" dirty="0" smtClean="0"/>
          </a:p>
          <a:p>
            <a:pPr>
              <a:buFont typeface="Wingdings" pitchFamily="2" charset="2"/>
              <a:buNone/>
              <a:defRPr/>
            </a:pPr>
            <a:r>
              <a:rPr lang="es-ES" sz="2400" b="1" dirty="0" smtClean="0"/>
              <a:t>Modalidad</a:t>
            </a:r>
            <a:endParaRPr lang="es-ES" sz="2400" dirty="0" smtClean="0"/>
          </a:p>
          <a:p>
            <a:pPr>
              <a:defRPr/>
            </a:pPr>
            <a:r>
              <a:rPr lang="es-ES" sz="2400" dirty="0" smtClean="0"/>
              <a:t>Presencial</a:t>
            </a:r>
          </a:p>
          <a:p>
            <a:pPr>
              <a:buFont typeface="Wingdings" pitchFamily="2" charset="2"/>
              <a:buNone/>
              <a:defRPr/>
            </a:pPr>
            <a:endParaRPr lang="es-MX" sz="2400" b="1" dirty="0" smtClean="0"/>
          </a:p>
          <a:p>
            <a:pPr>
              <a:buFont typeface="Wingdings" pitchFamily="2" charset="2"/>
              <a:buNone/>
              <a:defRPr/>
            </a:pPr>
            <a:r>
              <a:rPr lang="es-MX" sz="2400" b="1" dirty="0" smtClean="0"/>
              <a:t>Prerrequisitos (Temas Aprendidos):</a:t>
            </a:r>
            <a:endParaRPr lang="es-ES" sz="2400" dirty="0" smtClean="0"/>
          </a:p>
          <a:p>
            <a:r>
              <a:rPr lang="es-ES" sz="2400" dirty="0"/>
              <a:t>Anatomía, Fisiología, Radiología, Anestesia</a:t>
            </a:r>
            <a:endParaRPr lang="es-MX" sz="2400" dirty="0"/>
          </a:p>
          <a:p>
            <a:r>
              <a:rPr lang="es-ES" sz="2400" dirty="0"/>
              <a:t>Farmacología,  </a:t>
            </a:r>
            <a:r>
              <a:rPr lang="es-ES" sz="2400" dirty="0" err="1"/>
              <a:t>Exodoncia</a:t>
            </a:r>
            <a:r>
              <a:rPr lang="es-ES" sz="2400" dirty="0"/>
              <a:t>, Técnicas </a:t>
            </a:r>
            <a:r>
              <a:rPr lang="es-ES" sz="2400" dirty="0" smtClean="0"/>
              <a:t>Quirúrgicas</a:t>
            </a:r>
          </a:p>
          <a:p>
            <a:endParaRPr lang="es-ES" sz="2400" b="1" dirty="0" smtClean="0"/>
          </a:p>
          <a:p>
            <a:pPr>
              <a:buFont typeface="Wingdings" pitchFamily="2" charset="2"/>
              <a:buNone/>
              <a:defRPr/>
            </a:pPr>
            <a:r>
              <a:rPr lang="es-ES" sz="2400" b="1" dirty="0" smtClean="0"/>
              <a:t>Unidad(es) de Aprendizaje Consecuente (Seriadas y Recomendadas):</a:t>
            </a:r>
            <a:endParaRPr lang="es-ES" sz="2400" dirty="0" smtClean="0"/>
          </a:p>
          <a:p>
            <a:r>
              <a:rPr lang="es-MX" sz="2400" dirty="0" smtClean="0"/>
              <a:t>Ninguna </a:t>
            </a:r>
            <a:endParaRPr lang="es-ES" sz="2400" dirty="0" smtClean="0"/>
          </a:p>
          <a:p>
            <a:pPr>
              <a:buFont typeface="Wingdings" pitchFamily="2" charset="2"/>
              <a:buNone/>
              <a:defRPr/>
            </a:pPr>
            <a:endParaRPr lang="es-ES" sz="2400" dirty="0"/>
          </a:p>
        </p:txBody>
      </p:sp>
      <p:pic>
        <p:nvPicPr>
          <p:cNvPr id="7"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70897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654629" y="149906"/>
            <a:ext cx="9144000" cy="1141866"/>
          </a:xfrm>
        </p:spPr>
        <p:txBody>
          <a:bodyPr anchor="ctr">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es-ES" sz="4900" b="1" dirty="0" smtClean="0">
                <a:ln/>
                <a:solidFill>
                  <a:schemeClr val="accent6">
                    <a:lumMod val="50000"/>
                  </a:schemeClr>
                </a:solidFill>
                <a:latin typeface="Arial Black" panose="020B0A04020102020204" pitchFamily="34" charset="0"/>
              </a:rPr>
              <a:t>Causas de Trismus dental</a:t>
            </a:r>
            <a:r>
              <a:rPr lang="es-ES" b="1" dirty="0" smtClean="0">
                <a:ln/>
                <a:solidFill>
                  <a:schemeClr val="accent3"/>
                </a:solidFill>
              </a:rPr>
              <a:t>.</a:t>
            </a:r>
            <a:endParaRPr lang="es-ES" b="1" dirty="0">
              <a:ln/>
              <a:solidFill>
                <a:schemeClr val="accent3"/>
              </a:solidFill>
            </a:endParaRPr>
          </a:p>
        </p:txBody>
      </p:sp>
      <p:graphicFrame>
        <p:nvGraphicFramePr>
          <p:cNvPr id="8" name="Diagrama 7"/>
          <p:cNvGraphicFramePr/>
          <p:nvPr>
            <p:extLst>
              <p:ext uri="{D42A27DB-BD31-4B8C-83A1-F6EECF244321}">
                <p14:modId xmlns:p14="http://schemas.microsoft.com/office/powerpoint/2010/main" val="2600436753"/>
              </p:ext>
            </p:extLst>
          </p:nvPr>
        </p:nvGraphicFramePr>
        <p:xfrm>
          <a:off x="2002971" y="1480456"/>
          <a:ext cx="78232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3 Imagen" descr="Escudo%20UAE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54311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451429" y="522514"/>
            <a:ext cx="9144000" cy="841829"/>
          </a:xfrm>
        </p:spPr>
        <p:txBody>
          <a:bodyPr>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es-ES" b="1" dirty="0">
                <a:ln/>
                <a:solidFill>
                  <a:schemeClr val="accent6">
                    <a:lumMod val="50000"/>
                  </a:schemeClr>
                </a:solidFill>
                <a:latin typeface="Arial Black" panose="020B0A04020102020204" pitchFamily="34" charset="0"/>
              </a:rPr>
              <a:t>H</a:t>
            </a:r>
            <a:r>
              <a:rPr lang="es-ES" b="1" dirty="0" smtClean="0">
                <a:ln/>
                <a:solidFill>
                  <a:schemeClr val="accent6">
                    <a:lumMod val="50000"/>
                  </a:schemeClr>
                </a:solidFill>
                <a:latin typeface="Arial Black" panose="020B0A04020102020204" pitchFamily="34" charset="0"/>
              </a:rPr>
              <a:t>ematoma.</a:t>
            </a:r>
            <a:endParaRPr lang="es-ES" b="1" dirty="0">
              <a:ln/>
              <a:solidFill>
                <a:schemeClr val="accent6">
                  <a:lumMod val="50000"/>
                </a:schemeClr>
              </a:solidFill>
              <a:latin typeface="Arial Black" panose="020B0A04020102020204" pitchFamily="34" charset="0"/>
            </a:endParaRPr>
          </a:p>
        </p:txBody>
      </p:sp>
      <p:sp>
        <p:nvSpPr>
          <p:cNvPr id="5" name="Subtítulo 4"/>
          <p:cNvSpPr>
            <a:spLocks noGrp="1"/>
          </p:cNvSpPr>
          <p:nvPr>
            <p:ph type="subTitle" idx="1"/>
          </p:nvPr>
        </p:nvSpPr>
        <p:spPr>
          <a:xfrm>
            <a:off x="914401" y="1669141"/>
            <a:ext cx="10218056" cy="4978401"/>
          </a:xfrm>
        </p:spPr>
        <p:txBody>
          <a:bodyPr anchor="ctr">
            <a:normAutofit/>
            <a:scene3d>
              <a:camera prst="orthographicFront"/>
              <a:lightRig rig="harsh" dir="t"/>
            </a:scene3d>
            <a:sp3d extrusionH="57150" prstMaterial="matte">
              <a:bevelT w="63500" h="12700" prst="angle"/>
              <a:contourClr>
                <a:schemeClr val="bg1">
                  <a:lumMod val="65000"/>
                </a:schemeClr>
              </a:contourClr>
            </a:sp3d>
          </a:bodyPr>
          <a:lstStyle/>
          <a:p>
            <a:pPr algn="just"/>
            <a:r>
              <a:rPr lang="es-ES" sz="2800" b="1" dirty="0" smtClean="0">
                <a:ln/>
                <a:solidFill>
                  <a:schemeClr val="accent6">
                    <a:lumMod val="50000"/>
                  </a:schemeClr>
                </a:solidFill>
                <a:latin typeface="Arial Rounded MT Bold" panose="020F0704030504030204" pitchFamily="34" charset="0"/>
              </a:rPr>
              <a:t>Es una colección sanguínea que se difunde a los tejidos vecinos desde el lugar de la extracción, normalmente a través de las fascias musculares.</a:t>
            </a:r>
          </a:p>
          <a:p>
            <a:pPr algn="just"/>
            <a:endParaRPr lang="es-ES" sz="2800" b="1" dirty="0">
              <a:ln/>
              <a:solidFill>
                <a:schemeClr val="accent6">
                  <a:lumMod val="50000"/>
                </a:schemeClr>
              </a:solidFill>
              <a:latin typeface="Arial Rounded MT Bold" panose="020F0704030504030204" pitchFamily="34" charset="0"/>
            </a:endParaRPr>
          </a:p>
          <a:p>
            <a:pPr algn="just"/>
            <a:r>
              <a:rPr lang="es-ES" sz="2800" b="1" dirty="0" smtClean="0">
                <a:ln/>
                <a:solidFill>
                  <a:schemeClr val="accent6">
                    <a:lumMod val="50000"/>
                  </a:schemeClr>
                </a:solidFill>
                <a:latin typeface="Arial Rounded MT Bold" panose="020F0704030504030204" pitchFamily="34" charset="0"/>
              </a:rPr>
              <a:t>Se puede manifestar con una coloración morada en la piel.</a:t>
            </a:r>
          </a:p>
          <a:p>
            <a:pPr algn="just"/>
            <a:endParaRPr lang="es-ES" sz="2800" b="1" dirty="0">
              <a:ln/>
              <a:solidFill>
                <a:schemeClr val="accent6">
                  <a:lumMod val="50000"/>
                </a:schemeClr>
              </a:solidFill>
              <a:latin typeface="Arial Rounded MT Bold" panose="020F0704030504030204" pitchFamily="34" charset="0"/>
            </a:endParaRPr>
          </a:p>
          <a:p>
            <a:pPr algn="just"/>
            <a:r>
              <a:rPr lang="es-ES" sz="2800" b="1" dirty="0" smtClean="0">
                <a:ln/>
                <a:solidFill>
                  <a:schemeClr val="accent6">
                    <a:lumMod val="50000"/>
                  </a:schemeClr>
                </a:solidFill>
                <a:latin typeface="Arial Rounded MT Bold" panose="020F0704030504030204" pitchFamily="34" charset="0"/>
              </a:rPr>
              <a:t>Se puede encapsular, enquistar o producir una infección.</a:t>
            </a:r>
          </a:p>
          <a:p>
            <a:pPr algn="just"/>
            <a:endParaRPr lang="es-ES" sz="3200" b="1" dirty="0" smtClean="0">
              <a:ln/>
              <a:solidFill>
                <a:schemeClr val="accent3"/>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81068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l="14890" t="28606" r="14774" b="11586"/>
          <a:stretch/>
        </p:blipFill>
        <p:spPr>
          <a:xfrm>
            <a:off x="3194137" y="2284530"/>
            <a:ext cx="6179507" cy="3945001"/>
          </a:xfrm>
          <a:prstGeom prst="rect">
            <a:avLst/>
          </a:prstGeom>
          <a:ln w="38100">
            <a:solidFill>
              <a:schemeClr val="tx1"/>
            </a:solidFill>
          </a:ln>
        </p:spPr>
      </p:pic>
      <p:pic>
        <p:nvPicPr>
          <p:cNvPr id="3"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p:txBody>
          <a:bodyPr/>
          <a:lstStyle/>
          <a:p>
            <a:r>
              <a:rPr lang="es-MX" b="1" dirty="0" smtClean="0"/>
              <a:t>Hematoma </a:t>
            </a:r>
            <a:endParaRPr lang="es-MX" b="1" dirty="0"/>
          </a:p>
        </p:txBody>
      </p:sp>
    </p:spTree>
    <p:extLst>
      <p:ext uri="{BB962C8B-B14F-4D97-AF65-F5344CB8AC3E}">
        <p14:creationId xmlns:p14="http://schemas.microsoft.com/office/powerpoint/2010/main" val="41573313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ctrTitle"/>
          </p:nvPr>
        </p:nvSpPr>
        <p:spPr>
          <a:xfrm>
            <a:off x="1524000" y="570820"/>
            <a:ext cx="9144000" cy="1127351"/>
          </a:xfrm>
        </p:spPr>
        <p:txBody>
          <a:bodyPr>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latin typeface="Arial Black" panose="020B0A04020102020204" pitchFamily="34" charset="0"/>
              </a:rPr>
              <a:t>Causas:</a:t>
            </a:r>
            <a:endParaRPr lang="es-ES" b="1" dirty="0">
              <a:ln/>
              <a:solidFill>
                <a:schemeClr val="accent6">
                  <a:lumMod val="50000"/>
                </a:schemeClr>
              </a:solidFill>
              <a:latin typeface="Arial Black" panose="020B0A04020102020204" pitchFamily="34" charset="0"/>
            </a:endParaRPr>
          </a:p>
        </p:txBody>
      </p:sp>
      <p:sp>
        <p:nvSpPr>
          <p:cNvPr id="11" name="Subtítulo 10"/>
          <p:cNvSpPr>
            <a:spLocks noGrp="1"/>
          </p:cNvSpPr>
          <p:nvPr>
            <p:ph type="subTitle" idx="1"/>
          </p:nvPr>
        </p:nvSpPr>
        <p:spPr>
          <a:xfrm>
            <a:off x="595086" y="2177143"/>
            <a:ext cx="11059885" cy="4354286"/>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l"/>
            <a:r>
              <a:rPr lang="es-ES" b="1" dirty="0" smtClean="0">
                <a:ln/>
                <a:solidFill>
                  <a:schemeClr val="accent6">
                    <a:lumMod val="50000"/>
                  </a:schemeClr>
                </a:solidFill>
                <a:latin typeface="Arial Rounded MT Bold" panose="020F0704030504030204" pitchFamily="34" charset="0"/>
              </a:rPr>
              <a:t>1.- extracción muy traumática.</a:t>
            </a:r>
          </a:p>
          <a:p>
            <a:pPr algn="l"/>
            <a:endParaRPr lang="es-ES" b="1" dirty="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2.- personas con edad avanzada por aumento de la fragilidad capilar </a:t>
            </a:r>
          </a:p>
          <a:p>
            <a:pPr algn="l"/>
            <a:r>
              <a:rPr lang="es-ES" b="1" dirty="0" smtClean="0">
                <a:ln/>
                <a:solidFill>
                  <a:schemeClr val="accent6">
                    <a:lumMod val="50000"/>
                  </a:schemeClr>
                </a:solidFill>
                <a:latin typeface="Arial Rounded MT Bold" panose="020F0704030504030204" pitchFamily="34" charset="0"/>
              </a:rPr>
              <a:t>      Y tejidos más laxos.</a:t>
            </a:r>
          </a:p>
          <a:p>
            <a:pPr algn="l"/>
            <a:endParaRPr lang="es-ES" b="1" dirty="0" smtClean="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3.- pacientes con ingesta de anticoagulantes.</a:t>
            </a:r>
          </a:p>
          <a:p>
            <a:pPr algn="l"/>
            <a:endParaRPr lang="es-ES" b="1" dirty="0">
              <a:ln/>
              <a:solidFill>
                <a:schemeClr val="accent6">
                  <a:lumMod val="50000"/>
                </a:schemeClr>
              </a:solidFill>
              <a:latin typeface="Arial Rounded MT Bold" panose="020F0704030504030204" pitchFamily="34" charset="0"/>
            </a:endParaRPr>
          </a:p>
          <a:p>
            <a:pPr algn="l"/>
            <a:r>
              <a:rPr lang="es-ES" b="1" dirty="0" smtClean="0">
                <a:ln/>
                <a:solidFill>
                  <a:schemeClr val="accent6">
                    <a:lumMod val="50000"/>
                  </a:schemeClr>
                </a:solidFill>
                <a:latin typeface="Arial Rounded MT Bold" panose="020F0704030504030204" pitchFamily="34" charset="0"/>
              </a:rPr>
              <a:t>4.- hemostasia deficiente por parte del cirujano.</a:t>
            </a:r>
          </a:p>
          <a:p>
            <a:endParaRPr lang="es-ES" b="1" dirty="0">
              <a:ln/>
              <a:solidFill>
                <a:schemeClr val="accent3"/>
              </a:solidFill>
            </a:endParaRPr>
          </a:p>
          <a:p>
            <a:endParaRPr lang="es-ES" b="1" dirty="0" smtClean="0">
              <a:ln/>
              <a:solidFill>
                <a:schemeClr val="accent3"/>
              </a:solidFill>
            </a:endParaRPr>
          </a:p>
          <a:p>
            <a:endParaRPr lang="es-ES" b="1" dirty="0">
              <a:ln/>
              <a:solidFill>
                <a:schemeClr val="accent3"/>
              </a:solidFill>
            </a:endParaRP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89104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786743" y="353106"/>
            <a:ext cx="6618514" cy="1330551"/>
          </a:xfrm>
        </p:spPr>
        <p:txBody>
          <a:bodyPr anchor="ctr">
            <a:scene3d>
              <a:camera prst="orthographicFront"/>
              <a:lightRig rig="harsh" dir="t"/>
            </a:scene3d>
            <a:sp3d extrusionH="57150" prstMaterial="matte">
              <a:bevelT w="63500" h="12700" prst="angle"/>
              <a:contourClr>
                <a:schemeClr val="bg1">
                  <a:lumMod val="65000"/>
                </a:schemeClr>
              </a:contourClr>
            </a:sp3d>
          </a:bodyPr>
          <a:lstStyle/>
          <a:p>
            <a:r>
              <a:rPr lang="es-ES" b="1" dirty="0" smtClean="0">
                <a:ln/>
                <a:solidFill>
                  <a:schemeClr val="accent6">
                    <a:lumMod val="50000"/>
                  </a:schemeClr>
                </a:solidFill>
              </a:rPr>
              <a:t>Dolor.</a:t>
            </a:r>
            <a:endParaRPr lang="es-ES" b="1" dirty="0">
              <a:ln/>
              <a:solidFill>
                <a:schemeClr val="accent6">
                  <a:lumMod val="50000"/>
                </a:schemeClr>
              </a:solidFill>
            </a:endParaRPr>
          </a:p>
        </p:txBody>
      </p:sp>
      <p:sp>
        <p:nvSpPr>
          <p:cNvPr id="5" name="Subtítulo 4"/>
          <p:cNvSpPr>
            <a:spLocks noGrp="1"/>
          </p:cNvSpPr>
          <p:nvPr>
            <p:ph type="subTitle" idx="1"/>
          </p:nvPr>
        </p:nvSpPr>
        <p:spPr>
          <a:xfrm>
            <a:off x="232229" y="1843314"/>
            <a:ext cx="11727542" cy="4383314"/>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just"/>
            <a:r>
              <a:rPr lang="es-ES" sz="3200" b="1" dirty="0" smtClean="0">
                <a:ln/>
                <a:solidFill>
                  <a:schemeClr val="accent6">
                    <a:lumMod val="50000"/>
                  </a:schemeClr>
                </a:solidFill>
                <a:latin typeface="Arial Rounded MT Bold" panose="020F0704030504030204" pitchFamily="34" charset="0"/>
              </a:rPr>
              <a:t>     Consecuencia a la estimulación nociceptiva resultante</a:t>
            </a:r>
          </a:p>
          <a:p>
            <a:pPr algn="just"/>
            <a:r>
              <a:rPr lang="es-ES" sz="3200" b="1" dirty="0" smtClean="0">
                <a:ln/>
                <a:solidFill>
                  <a:schemeClr val="accent6">
                    <a:lumMod val="50000"/>
                  </a:schemeClr>
                </a:solidFill>
                <a:latin typeface="Arial Rounded MT Bold" panose="020F0704030504030204" pitchFamily="34" charset="0"/>
              </a:rPr>
              <a:t>                         </a:t>
            </a:r>
          </a:p>
          <a:p>
            <a:pPr algn="just"/>
            <a:r>
              <a:rPr lang="es-ES" sz="3200" b="1" dirty="0">
                <a:ln/>
                <a:solidFill>
                  <a:schemeClr val="accent6">
                    <a:lumMod val="50000"/>
                  </a:schemeClr>
                </a:solidFill>
                <a:latin typeface="Arial Rounded MT Bold" panose="020F0704030504030204" pitchFamily="34" charset="0"/>
              </a:rPr>
              <a:t> </a:t>
            </a:r>
            <a:r>
              <a:rPr lang="es-ES" sz="3200" b="1" dirty="0" smtClean="0">
                <a:ln/>
                <a:solidFill>
                  <a:schemeClr val="accent6">
                    <a:lumMod val="50000"/>
                  </a:schemeClr>
                </a:solidFill>
                <a:latin typeface="Arial Rounded MT Bold" panose="020F0704030504030204" pitchFamily="34" charset="0"/>
              </a:rPr>
              <a:t>                             De la agresión quirúrgica.</a:t>
            </a:r>
          </a:p>
          <a:p>
            <a:pPr algn="just"/>
            <a:r>
              <a:rPr lang="es-ES" sz="3200" b="1" dirty="0" smtClean="0">
                <a:ln/>
                <a:solidFill>
                  <a:schemeClr val="accent6">
                    <a:lumMod val="50000"/>
                  </a:schemeClr>
                </a:solidFill>
                <a:latin typeface="Arial Rounded MT Bold" panose="020F0704030504030204" pitchFamily="34" charset="0"/>
              </a:rPr>
              <a:t>                              Distención ligamentosa. </a:t>
            </a:r>
          </a:p>
          <a:p>
            <a:pPr algn="just"/>
            <a:r>
              <a:rPr lang="es-ES" sz="3200" b="1" dirty="0">
                <a:ln/>
                <a:solidFill>
                  <a:schemeClr val="accent6">
                    <a:lumMod val="50000"/>
                  </a:schemeClr>
                </a:solidFill>
                <a:latin typeface="Arial Rounded MT Bold" panose="020F0704030504030204" pitchFamily="34" charset="0"/>
              </a:rPr>
              <a:t> </a:t>
            </a:r>
            <a:r>
              <a:rPr lang="es-ES" sz="3200" b="1" dirty="0" smtClean="0">
                <a:ln/>
                <a:solidFill>
                  <a:schemeClr val="accent6">
                    <a:lumMod val="50000"/>
                  </a:schemeClr>
                </a:solidFill>
                <a:latin typeface="Arial Rounded MT Bold" panose="020F0704030504030204" pitchFamily="34" charset="0"/>
              </a:rPr>
              <a:t>                             Espasmos musculares.</a:t>
            </a:r>
          </a:p>
          <a:p>
            <a:pPr algn="just"/>
            <a:r>
              <a:rPr lang="es-ES" sz="3200" b="1" dirty="0">
                <a:ln/>
                <a:solidFill>
                  <a:schemeClr val="accent6">
                    <a:lumMod val="50000"/>
                  </a:schemeClr>
                </a:solidFill>
                <a:latin typeface="Arial Rounded MT Bold" panose="020F0704030504030204" pitchFamily="34" charset="0"/>
              </a:rPr>
              <a:t> </a:t>
            </a:r>
            <a:r>
              <a:rPr lang="es-ES" sz="3200" b="1" dirty="0" smtClean="0">
                <a:ln/>
                <a:solidFill>
                  <a:schemeClr val="accent6">
                    <a:lumMod val="50000"/>
                  </a:schemeClr>
                </a:solidFill>
                <a:latin typeface="Arial Rounded MT Bold" panose="020F0704030504030204" pitchFamily="34" charset="0"/>
              </a:rPr>
              <a:t>                              Lesiones nerviosas.</a:t>
            </a:r>
            <a:endParaRPr lang="es-ES" sz="3200" b="1" dirty="0">
              <a:ln/>
              <a:solidFill>
                <a:schemeClr val="accent6">
                  <a:lumMod val="50000"/>
                </a:schemeClr>
              </a:solidFill>
              <a:latin typeface="Arial Rounded MT Bold" panose="020F0704030504030204" pitchFamily="34" charset="0"/>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61955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2841045" y="2035224"/>
            <a:ext cx="6378112" cy="4249236"/>
          </a:xfrm>
          <a:prstGeom prst="rect">
            <a:avLst/>
          </a:prstGeom>
          <a:ln w="38100">
            <a:solidFill>
              <a:schemeClr val="tx1"/>
            </a:solidFill>
          </a:ln>
        </p:spPr>
      </p:pic>
      <p:pic>
        <p:nvPicPr>
          <p:cNvPr id="3"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p:txBody>
          <a:bodyPr/>
          <a:lstStyle/>
          <a:p>
            <a:r>
              <a:rPr lang="es-MX" b="1" dirty="0" smtClean="0"/>
              <a:t>Dolor postquirúrgico</a:t>
            </a:r>
            <a:endParaRPr lang="es-MX" b="1" dirty="0"/>
          </a:p>
        </p:txBody>
      </p:sp>
    </p:spTree>
    <p:extLst>
      <p:ext uri="{BB962C8B-B14F-4D97-AF65-F5344CB8AC3E}">
        <p14:creationId xmlns:p14="http://schemas.microsoft.com/office/powerpoint/2010/main" val="324491806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es-ES" sz="4000" dirty="0" smtClean="0">
                <a:cs typeface="Arial" panose="020B0604020202020204" pitchFamily="34" charset="0"/>
              </a:rPr>
              <a:t>REFERENCIAS BIBLIOGRÁFICAS</a:t>
            </a:r>
            <a:endParaRPr lang="es-ES" sz="4000" dirty="0">
              <a:cs typeface="Arial" panose="020B0604020202020204" pitchFamily="34" charset="0"/>
            </a:endParaRPr>
          </a:p>
        </p:txBody>
      </p:sp>
      <p:sp>
        <p:nvSpPr>
          <p:cNvPr id="5" name="4 Marcador de contenido"/>
          <p:cNvSpPr>
            <a:spLocks noGrp="1"/>
          </p:cNvSpPr>
          <p:nvPr>
            <p:ph idx="1"/>
          </p:nvPr>
        </p:nvSpPr>
        <p:spPr/>
        <p:txBody>
          <a:bodyPr>
            <a:noAutofit/>
          </a:bodyPr>
          <a:lstStyle/>
          <a:p>
            <a:pPr marL="514350" indent="-514350">
              <a:lnSpc>
                <a:spcPct val="120000"/>
              </a:lnSpc>
              <a:spcBef>
                <a:spcPts val="0"/>
              </a:spcBef>
              <a:buFont typeface="+mj-lt"/>
              <a:buAutoNum type="arabicPeriod"/>
            </a:pPr>
            <a:r>
              <a:rPr lang="es-ES" sz="1800" dirty="0" err="1" smtClean="0">
                <a:cs typeface="Arial" panose="020B0604020202020204" pitchFamily="34" charset="0"/>
              </a:rPr>
              <a:t>Chiapasco</a:t>
            </a:r>
            <a:r>
              <a:rPr lang="es-ES" sz="1800" dirty="0" smtClean="0">
                <a:cs typeface="Arial" panose="020B0604020202020204" pitchFamily="34" charset="0"/>
              </a:rPr>
              <a:t> </a:t>
            </a:r>
            <a:r>
              <a:rPr lang="es-ES" sz="1800" dirty="0" err="1">
                <a:cs typeface="Arial" panose="020B0604020202020204" pitchFamily="34" charset="0"/>
              </a:rPr>
              <a:t>Matteo</a:t>
            </a:r>
            <a:r>
              <a:rPr lang="es-ES" sz="1800" dirty="0">
                <a:cs typeface="Arial" panose="020B0604020202020204" pitchFamily="34" charset="0"/>
              </a:rPr>
              <a:t>. 2004. prevención y tratamiento de las complicaciones comunes. Editorial </a:t>
            </a:r>
            <a:r>
              <a:rPr lang="es-ES" sz="1800" dirty="0" err="1">
                <a:cs typeface="Arial" panose="020B0604020202020204" pitchFamily="34" charset="0"/>
              </a:rPr>
              <a:t>Masson</a:t>
            </a:r>
            <a:r>
              <a:rPr lang="es-ES" sz="1800" dirty="0" smtClean="0">
                <a:cs typeface="Arial" panose="020B0604020202020204" pitchFamily="34" charset="0"/>
              </a:rPr>
              <a:t>.</a:t>
            </a:r>
          </a:p>
          <a:p>
            <a:pPr marL="514350" indent="-514350">
              <a:lnSpc>
                <a:spcPct val="120000"/>
              </a:lnSpc>
              <a:spcBef>
                <a:spcPts val="0"/>
              </a:spcBef>
              <a:buFont typeface="+mj-lt"/>
              <a:buAutoNum type="arabicPeriod"/>
            </a:pPr>
            <a:r>
              <a:rPr lang="es-ES" sz="1800" dirty="0" err="1" smtClean="0">
                <a:cs typeface="Arial" panose="020B0604020202020204" pitchFamily="34" charset="0"/>
              </a:rPr>
              <a:t>Dolci</a:t>
            </a:r>
            <a:r>
              <a:rPr lang="es-ES" sz="1800" dirty="0" smtClean="0">
                <a:cs typeface="Arial" panose="020B0604020202020204" pitchFamily="34" charset="0"/>
              </a:rPr>
              <a:t> </a:t>
            </a:r>
            <a:r>
              <a:rPr lang="es-ES" sz="1800" dirty="0">
                <a:cs typeface="Arial" panose="020B0604020202020204" pitchFamily="34" charset="0"/>
              </a:rPr>
              <a:t>E. Gay Escoda C, </a:t>
            </a:r>
            <a:r>
              <a:rPr lang="es-ES" sz="1800" dirty="0" err="1">
                <a:cs typeface="Arial" panose="020B0604020202020204" pitchFamily="34" charset="0"/>
              </a:rPr>
              <a:t>Arnabat</a:t>
            </a:r>
            <a:r>
              <a:rPr lang="es-ES" sz="1800" dirty="0">
                <a:cs typeface="Arial" panose="020B0604020202020204" pitchFamily="34" charset="0"/>
              </a:rPr>
              <a:t> Domínguez J. La prevención de la alveolitis seca. Rev. </a:t>
            </a:r>
            <a:r>
              <a:rPr lang="es-ES" sz="1800" dirty="0" err="1">
                <a:cs typeface="Arial" panose="020B0604020202020204" pitchFamily="34" charset="0"/>
              </a:rPr>
              <a:t>Eur.Odontol</a:t>
            </a:r>
            <a:r>
              <a:rPr lang="es-ES" sz="1800" dirty="0">
                <a:cs typeface="Arial" panose="020B0604020202020204" pitchFamily="34" charset="0"/>
              </a:rPr>
              <a:t>. </a:t>
            </a:r>
            <a:r>
              <a:rPr lang="es-ES" sz="1800" dirty="0" err="1">
                <a:cs typeface="Arial" panose="020B0604020202020204" pitchFamily="34" charset="0"/>
              </a:rPr>
              <a:t>Estomatolo</a:t>
            </a:r>
            <a:r>
              <a:rPr lang="es-ES" sz="1800" dirty="0">
                <a:cs typeface="Arial" panose="020B0604020202020204" pitchFamily="34" charset="0"/>
              </a:rPr>
              <a:t>. 1992; </a:t>
            </a:r>
            <a:r>
              <a:rPr lang="es-ES" sz="1800" dirty="0" smtClean="0">
                <a:cs typeface="Arial" panose="020B0604020202020204" pitchFamily="34" charset="0"/>
              </a:rPr>
              <a:t>5:261-70.</a:t>
            </a:r>
          </a:p>
          <a:p>
            <a:pPr marL="514350" indent="-514350">
              <a:lnSpc>
                <a:spcPct val="120000"/>
              </a:lnSpc>
              <a:spcBef>
                <a:spcPts val="0"/>
              </a:spcBef>
              <a:buFont typeface="+mj-lt"/>
              <a:buAutoNum type="arabicPeriod"/>
            </a:pPr>
            <a:r>
              <a:rPr lang="es-ES" sz="1800" dirty="0" smtClean="0">
                <a:cs typeface="Arial" panose="020B0604020202020204" pitchFamily="34" charset="0"/>
              </a:rPr>
              <a:t>Gay </a:t>
            </a:r>
            <a:r>
              <a:rPr lang="es-ES" sz="1800" dirty="0">
                <a:cs typeface="Arial" panose="020B0604020202020204" pitchFamily="34" charset="0"/>
              </a:rPr>
              <a:t>Escoda C, </a:t>
            </a:r>
            <a:r>
              <a:rPr lang="es-ES" sz="1800" dirty="0" err="1">
                <a:cs typeface="Arial" panose="020B0604020202020204" pitchFamily="34" charset="0"/>
              </a:rPr>
              <a:t>Berini</a:t>
            </a:r>
            <a:r>
              <a:rPr lang="es-ES" sz="1800" dirty="0">
                <a:cs typeface="Arial" panose="020B0604020202020204" pitchFamily="34" charset="0"/>
              </a:rPr>
              <a:t> A.L. Ediciones </a:t>
            </a:r>
            <a:r>
              <a:rPr lang="es-ES" sz="1800" dirty="0" err="1">
                <a:cs typeface="Arial" panose="020B0604020202020204" pitchFamily="34" charset="0"/>
              </a:rPr>
              <a:t>Ergon</a:t>
            </a:r>
            <a:r>
              <a:rPr lang="es-ES" sz="1800" dirty="0">
                <a:cs typeface="Arial" panose="020B0604020202020204" pitchFamily="34" charset="0"/>
              </a:rPr>
              <a:t> S.A. Editorial </a:t>
            </a:r>
            <a:r>
              <a:rPr lang="es-ES" sz="1800" dirty="0" err="1">
                <a:cs typeface="Arial" panose="020B0604020202020204" pitchFamily="34" charset="0"/>
              </a:rPr>
              <a:t>Henarini</a:t>
            </a:r>
            <a:r>
              <a:rPr lang="es-ES" sz="1800" dirty="0">
                <a:cs typeface="Arial" panose="020B0604020202020204" pitchFamily="34" charset="0"/>
              </a:rPr>
              <a:t>, Madrid En: Tratado de Cirugía. Tomo 1, Madrid </a:t>
            </a:r>
            <a:r>
              <a:rPr lang="es-ES" sz="1800" dirty="0" smtClean="0">
                <a:cs typeface="Arial" panose="020B0604020202020204" pitchFamily="34" charset="0"/>
              </a:rPr>
              <a:t>2005</a:t>
            </a:r>
          </a:p>
          <a:p>
            <a:pPr marL="514350" indent="-514350">
              <a:lnSpc>
                <a:spcPct val="120000"/>
              </a:lnSpc>
              <a:spcBef>
                <a:spcPts val="0"/>
              </a:spcBef>
              <a:buFont typeface="+mj-lt"/>
              <a:buAutoNum type="arabicPeriod"/>
            </a:pPr>
            <a:r>
              <a:rPr lang="es-ES" sz="1800" dirty="0" smtClean="0">
                <a:cs typeface="Arial" panose="020B0604020202020204" pitchFamily="34" charset="0"/>
              </a:rPr>
              <a:t>Gay </a:t>
            </a:r>
            <a:r>
              <a:rPr lang="es-ES" sz="1800" dirty="0">
                <a:cs typeface="Arial" panose="020B0604020202020204" pitchFamily="34" charset="0"/>
              </a:rPr>
              <a:t>Escoda C. Temas de Cirugía Bucal, Barcelona, Editorial Graficas Signo 1994; tomo </a:t>
            </a:r>
            <a:r>
              <a:rPr lang="es-ES" sz="1800" dirty="0" smtClean="0">
                <a:cs typeface="Arial" panose="020B0604020202020204" pitchFamily="34" charset="0"/>
              </a:rPr>
              <a:t>1:567.</a:t>
            </a:r>
          </a:p>
          <a:p>
            <a:pPr marL="514350" indent="-514350">
              <a:lnSpc>
                <a:spcPct val="120000"/>
              </a:lnSpc>
              <a:spcBef>
                <a:spcPts val="0"/>
              </a:spcBef>
              <a:buFont typeface="+mj-lt"/>
              <a:buAutoNum type="arabicPeriod"/>
            </a:pPr>
            <a:r>
              <a:rPr lang="it-IT" sz="1800" dirty="0" smtClean="0"/>
              <a:t>Raspal</a:t>
            </a:r>
            <a:r>
              <a:rPr lang="it-IT" sz="1800" dirty="0"/>
              <a:t>, Guillermo. “Cirugía Oral”.  Ed. Panamericana, </a:t>
            </a:r>
            <a:r>
              <a:rPr lang="it-IT" sz="1800" dirty="0" smtClean="0"/>
              <a:t>1994</a:t>
            </a:r>
            <a:endParaRPr lang="es-MX" sz="1800" dirty="0" smtClean="0"/>
          </a:p>
          <a:p>
            <a:pPr marL="514350" indent="-514350">
              <a:lnSpc>
                <a:spcPct val="120000"/>
              </a:lnSpc>
              <a:spcBef>
                <a:spcPts val="0"/>
              </a:spcBef>
              <a:buFont typeface="+mj-lt"/>
              <a:buAutoNum type="arabicPeriod"/>
            </a:pPr>
            <a:r>
              <a:rPr lang="es-ES" sz="1800" dirty="0" err="1" smtClean="0"/>
              <a:t>Kruger</a:t>
            </a:r>
            <a:r>
              <a:rPr lang="es-ES" sz="1800" dirty="0"/>
              <a:t>, Gustav. Cirugía Buco-</a:t>
            </a:r>
            <a:r>
              <a:rPr lang="es-ES" sz="1800" dirty="0" err="1"/>
              <a:t>Maxilo</a:t>
            </a:r>
            <a:r>
              <a:rPr lang="es-ES" sz="1800" dirty="0"/>
              <a:t>-Facial. Ed. Panamericana, </a:t>
            </a:r>
            <a:r>
              <a:rPr lang="es-ES" sz="1800" dirty="0" smtClean="0"/>
              <a:t>2001</a:t>
            </a:r>
            <a:endParaRPr lang="es-MX" sz="1800" dirty="0" smtClean="0"/>
          </a:p>
          <a:p>
            <a:pPr marL="514350" indent="-514350">
              <a:lnSpc>
                <a:spcPct val="120000"/>
              </a:lnSpc>
              <a:spcBef>
                <a:spcPts val="0"/>
              </a:spcBef>
              <a:buFont typeface="+mj-lt"/>
              <a:buAutoNum type="arabicPeriod"/>
            </a:pPr>
            <a:r>
              <a:rPr lang="es-ES" sz="1800" dirty="0" err="1" smtClean="0"/>
              <a:t>M.e</a:t>
            </a:r>
            <a:r>
              <a:rPr lang="es-ES" sz="1800" dirty="0"/>
              <a:t>. </a:t>
            </a:r>
            <a:r>
              <a:rPr lang="es-ES" sz="1800" dirty="0" err="1"/>
              <a:t>Figun</a:t>
            </a:r>
            <a:r>
              <a:rPr lang="es-ES" sz="1800" dirty="0"/>
              <a:t>, “Anatomía odontológica funcional y aplicada”. Ed. El ateneo, edición 2ª , </a:t>
            </a:r>
            <a:r>
              <a:rPr lang="es-ES" sz="1800" dirty="0" smtClean="0"/>
              <a:t>2001</a:t>
            </a:r>
            <a:endParaRPr lang="es-MX" sz="1800" dirty="0" smtClean="0"/>
          </a:p>
          <a:p>
            <a:pPr marL="514350" indent="-514350">
              <a:lnSpc>
                <a:spcPct val="120000"/>
              </a:lnSpc>
              <a:spcBef>
                <a:spcPts val="0"/>
              </a:spcBef>
              <a:buFont typeface="+mj-lt"/>
              <a:buAutoNum type="arabicPeriod"/>
            </a:pPr>
            <a:r>
              <a:rPr lang="es-ES" sz="1800" dirty="0" err="1" smtClean="0"/>
              <a:t>Rezza</a:t>
            </a:r>
            <a:r>
              <a:rPr lang="es-ES" sz="1800" dirty="0"/>
              <a:t>, </a:t>
            </a:r>
            <a:r>
              <a:rPr lang="es-ES" sz="1800" dirty="0" err="1"/>
              <a:t>Melamed</a:t>
            </a:r>
            <a:r>
              <a:rPr lang="es-ES" sz="1800" dirty="0"/>
              <a:t>. “Urgencias médicas en el consultorio dental”. Ed. </a:t>
            </a:r>
            <a:r>
              <a:rPr lang="es-ES" sz="1800" dirty="0" err="1" smtClean="0"/>
              <a:t>Plm</a:t>
            </a:r>
            <a:r>
              <a:rPr lang="es-ES" sz="1800" dirty="0" smtClean="0"/>
              <a:t>.</a:t>
            </a:r>
            <a:endParaRPr lang="es-MX" sz="1800" dirty="0" smtClean="0"/>
          </a:p>
          <a:p>
            <a:pPr marL="514350" indent="-514350">
              <a:lnSpc>
                <a:spcPct val="120000"/>
              </a:lnSpc>
              <a:spcBef>
                <a:spcPts val="0"/>
              </a:spcBef>
              <a:buFont typeface="+mj-lt"/>
              <a:buAutoNum type="arabicPeriod"/>
            </a:pPr>
            <a:r>
              <a:rPr lang="es-MX" sz="1800" dirty="0" smtClean="0"/>
              <a:t>Oviedo </a:t>
            </a:r>
            <a:r>
              <a:rPr lang="es-MX" sz="1800" dirty="0"/>
              <a:t>“ </a:t>
            </a:r>
            <a:r>
              <a:rPr lang="es-MX" sz="1800" dirty="0" err="1"/>
              <a:t>Exodoncia</a:t>
            </a:r>
            <a:r>
              <a:rPr lang="es-MX" sz="1800" dirty="0"/>
              <a:t> Complicada” 2ª_Ediccion, Editorial Trillas, año 2010</a:t>
            </a:r>
            <a:r>
              <a:rPr lang="es-MX" sz="1800" dirty="0" smtClean="0"/>
              <a:t>.</a:t>
            </a:r>
            <a:endParaRPr lang="es-MX" sz="1800" dirty="0"/>
          </a:p>
          <a:p>
            <a:pPr marL="514350" indent="-514350">
              <a:lnSpc>
                <a:spcPct val="120000"/>
              </a:lnSpc>
              <a:spcBef>
                <a:spcPts val="0"/>
              </a:spcBef>
              <a:buFont typeface="+mj-lt"/>
              <a:buAutoNum type="arabicPeriod"/>
            </a:pPr>
            <a:r>
              <a:rPr lang="es-ES" sz="1800" dirty="0" err="1" smtClean="0"/>
              <a:t>Archundia</a:t>
            </a:r>
            <a:r>
              <a:rPr lang="es-ES" sz="1800" dirty="0"/>
              <a:t>, A. Educación Quirúrgica para el estudiante de Ciencias de la Salud. Méndez , </a:t>
            </a:r>
            <a:r>
              <a:rPr lang="es-ES" sz="1800" dirty="0" smtClean="0"/>
              <a:t>1997</a:t>
            </a:r>
            <a:endParaRPr lang="es-MX" sz="1800" dirty="0" smtClean="0"/>
          </a:p>
          <a:p>
            <a:pPr marL="514350" indent="-514350">
              <a:lnSpc>
                <a:spcPct val="120000"/>
              </a:lnSpc>
              <a:spcBef>
                <a:spcPts val="0"/>
              </a:spcBef>
              <a:buFont typeface="+mj-lt"/>
              <a:buAutoNum type="arabicPeriod"/>
            </a:pPr>
            <a:r>
              <a:rPr lang="es-MX" sz="1800" dirty="0" smtClean="0"/>
              <a:t>H</a:t>
            </a:r>
            <a:r>
              <a:rPr lang="es-MX" sz="1800" dirty="0"/>
              <a:t>. </a:t>
            </a:r>
            <a:r>
              <a:rPr lang="es-MX" sz="1800" dirty="0" err="1"/>
              <a:t>Birn</a:t>
            </a:r>
            <a:r>
              <a:rPr lang="es-MX" sz="1800" dirty="0"/>
              <a:t>, J.E. Winter., Atlas de Cirugía Oral, 2a edición, Salvat, </a:t>
            </a:r>
            <a:r>
              <a:rPr lang="es-MX" sz="1800" dirty="0" smtClean="0"/>
              <a:t>1993.</a:t>
            </a:r>
          </a:p>
          <a:p>
            <a:pPr marL="514350" indent="-514350">
              <a:lnSpc>
                <a:spcPct val="120000"/>
              </a:lnSpc>
              <a:spcBef>
                <a:spcPts val="0"/>
              </a:spcBef>
              <a:buFont typeface="+mj-lt"/>
              <a:buAutoNum type="arabicPeriod"/>
            </a:pPr>
            <a:r>
              <a:rPr lang="es-MX" sz="1800" dirty="0" err="1" smtClean="0"/>
              <a:t>Howe</a:t>
            </a:r>
            <a:r>
              <a:rPr lang="es-MX" sz="1800" dirty="0"/>
              <a:t>, Geoffrey. La Extracción Dental, Manual Moderno, 3ª reimpresión  </a:t>
            </a:r>
            <a:br>
              <a:rPr lang="es-MX" sz="1800" dirty="0"/>
            </a:br>
            <a:r>
              <a:rPr lang="es-ES" sz="1800" dirty="0">
                <a:cs typeface="Arial" panose="020B0604020202020204" pitchFamily="34" charset="0"/>
              </a:rPr>
              <a:t/>
            </a:r>
            <a:br>
              <a:rPr lang="es-ES" sz="1800" dirty="0">
                <a:cs typeface="Arial" panose="020B0604020202020204" pitchFamily="34" charset="0"/>
              </a:rPr>
            </a:br>
            <a:endParaRPr lang="es-MX" sz="1800" dirty="0"/>
          </a:p>
        </p:txBody>
      </p:sp>
      <p:pic>
        <p:nvPicPr>
          <p:cNvPr id="3"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1755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Propósito de la unidad de aprendizaje</a:t>
            </a:r>
            <a:endParaRPr lang="es-MX" dirty="0"/>
          </a:p>
        </p:txBody>
      </p:sp>
      <p:sp>
        <p:nvSpPr>
          <p:cNvPr id="3" name="2 Marcador de contenido"/>
          <p:cNvSpPr>
            <a:spLocks noGrp="1"/>
          </p:cNvSpPr>
          <p:nvPr>
            <p:ph sz="quarter" idx="1"/>
          </p:nvPr>
        </p:nvSpPr>
        <p:spPr/>
        <p:txBody>
          <a:bodyPr>
            <a:normAutofit/>
          </a:bodyPr>
          <a:lstStyle/>
          <a:p>
            <a:r>
              <a:rPr lang="es-MX" dirty="0"/>
              <a:t>E</a:t>
            </a:r>
            <a:r>
              <a:rPr lang="es-ES" dirty="0"/>
              <a:t>l discente, podrá ser capaz de realizar un diagnóstico, pronóstico y plan de tratamiento de </a:t>
            </a:r>
            <a:r>
              <a:rPr lang="es-ES" dirty="0" err="1"/>
              <a:t>Exodoncia</a:t>
            </a:r>
            <a:r>
              <a:rPr lang="es-ES" dirty="0"/>
              <a:t>,  seleccionará el instrumental, utilizará medios de diagnóstico, procedimientos y técnicas específicas para realizar extracciones dentarias, así como la identificación de los accidentes y complicaciones más frecuentes durante este procedimiento, en pacientes adultos</a:t>
            </a:r>
            <a:r>
              <a:rPr lang="es-ES" dirty="0" smtClean="0"/>
              <a:t>.</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78843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Propósito de la unidad de </a:t>
            </a:r>
            <a:r>
              <a:rPr lang="es-MX" dirty="0" smtClean="0"/>
              <a:t>aprendizaje (Continuación)</a:t>
            </a:r>
            <a:endParaRPr lang="es-MX" dirty="0"/>
          </a:p>
        </p:txBody>
      </p:sp>
      <p:sp>
        <p:nvSpPr>
          <p:cNvPr id="3" name="2 Marcador de contenido"/>
          <p:cNvSpPr>
            <a:spLocks noGrp="1"/>
          </p:cNvSpPr>
          <p:nvPr>
            <p:ph sz="quarter" idx="1"/>
          </p:nvPr>
        </p:nvSpPr>
        <p:spPr/>
        <p:txBody>
          <a:bodyPr>
            <a:normAutofit/>
          </a:bodyPr>
          <a:lstStyle/>
          <a:p>
            <a:r>
              <a:rPr lang="es-ES" dirty="0" smtClean="0"/>
              <a:t>Teniendo </a:t>
            </a:r>
            <a:r>
              <a:rPr lang="es-ES" dirty="0"/>
              <a:t>presente  Actitudes y Valores</a:t>
            </a:r>
            <a:r>
              <a:rPr lang="es-ES" dirty="0" smtClean="0"/>
              <a:t>.</a:t>
            </a:r>
            <a:endParaRPr lang="es-MX" dirty="0"/>
          </a:p>
          <a:p>
            <a:r>
              <a:rPr lang="es-ES" dirty="0"/>
              <a:t>D</a:t>
            </a:r>
            <a:r>
              <a:rPr lang="es-MX" dirty="0" err="1"/>
              <a:t>esarrollará</a:t>
            </a:r>
            <a:r>
              <a:rPr lang="es-MX" dirty="0"/>
              <a:t> habilidades psicomotrices, para enfrentarse al tratamiento de </a:t>
            </a:r>
            <a:r>
              <a:rPr lang="es-MX" dirty="0" err="1"/>
              <a:t>Exodoncia</a:t>
            </a:r>
            <a:r>
              <a:rPr lang="es-MX" dirty="0"/>
              <a:t> en pacientes adultos.  con lo cual,  se preparará al futuro egresado de la Licenciatura de Cirujano Dentista para su ejercicio profesional.</a:t>
            </a:r>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0339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Competencias profesionales</a:t>
            </a:r>
            <a:endParaRPr lang="es-MX" dirty="0"/>
          </a:p>
        </p:txBody>
      </p:sp>
      <p:sp>
        <p:nvSpPr>
          <p:cNvPr id="3" name="2 Marcador de contenido"/>
          <p:cNvSpPr>
            <a:spLocks noGrp="1"/>
          </p:cNvSpPr>
          <p:nvPr>
            <p:ph sz="quarter" idx="1"/>
          </p:nvPr>
        </p:nvSpPr>
        <p:spPr/>
        <p:txBody>
          <a:bodyPr/>
          <a:lstStyle/>
          <a:p>
            <a:r>
              <a:rPr lang="es-ES" dirty="0"/>
              <a:t>El discente, hará un diagnóstico, un pronóstico y un plan de tratamiento de </a:t>
            </a:r>
            <a:r>
              <a:rPr lang="es-ES" dirty="0" err="1"/>
              <a:t>Exodoncia</a:t>
            </a:r>
            <a:r>
              <a:rPr lang="es-ES" dirty="0"/>
              <a:t> en dientes permanentes de pacientes adultos. </a:t>
            </a:r>
            <a:endParaRPr lang="es-MX" dirty="0"/>
          </a:p>
          <a:p>
            <a:r>
              <a:rPr lang="es-ES" dirty="0"/>
              <a:t>Aplicará las diferentes técnicas para la realización de la </a:t>
            </a:r>
            <a:r>
              <a:rPr lang="es-ES" dirty="0" err="1"/>
              <a:t>exodoncia</a:t>
            </a:r>
            <a:r>
              <a:rPr lang="es-ES" dirty="0"/>
              <a:t> y a su vez seleccionará  el instrumental y material para llevar acabo el procedimiento.</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79224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Unidad de competencia </a:t>
            </a:r>
            <a:r>
              <a:rPr lang="es-MX" dirty="0"/>
              <a:t>I</a:t>
            </a:r>
            <a:endParaRPr lang="es-MX" dirty="0"/>
          </a:p>
        </p:txBody>
      </p:sp>
      <p:sp>
        <p:nvSpPr>
          <p:cNvPr id="3" name="2 Marcador de contenido"/>
          <p:cNvSpPr>
            <a:spLocks noGrp="1"/>
          </p:cNvSpPr>
          <p:nvPr>
            <p:ph sz="quarter" idx="1"/>
          </p:nvPr>
        </p:nvSpPr>
        <p:spPr/>
        <p:txBody>
          <a:bodyPr>
            <a:normAutofit fontScale="92500" lnSpcReduction="10000"/>
          </a:bodyPr>
          <a:lstStyle/>
          <a:p>
            <a:pPr lvl="0"/>
            <a:r>
              <a:rPr lang="es-MX" dirty="0"/>
              <a:t>El discente comprenderá  los pasos a seguir para  realizar un procedimiento  quirúrgico. ( </a:t>
            </a:r>
            <a:r>
              <a:rPr lang="es-MX" dirty="0" err="1"/>
              <a:t>Exodoncia</a:t>
            </a:r>
            <a:r>
              <a:rPr lang="es-MX" dirty="0"/>
              <a:t>)</a:t>
            </a:r>
          </a:p>
          <a:p>
            <a:pPr lvl="0"/>
            <a:r>
              <a:rPr lang="es-MX" dirty="0"/>
              <a:t>Plan de tratamiento para la </a:t>
            </a:r>
            <a:r>
              <a:rPr lang="es-MX" dirty="0" err="1"/>
              <a:t>exodoncia</a:t>
            </a:r>
            <a:r>
              <a:rPr lang="es-MX" dirty="0"/>
              <a:t>:</a:t>
            </a:r>
          </a:p>
          <a:p>
            <a:pPr lvl="0"/>
            <a:r>
              <a:rPr lang="es-MX" dirty="0"/>
              <a:t>Interrogatorio(historia clínica)</a:t>
            </a:r>
          </a:p>
          <a:p>
            <a:pPr lvl="0"/>
            <a:r>
              <a:rPr lang="es-MX" dirty="0"/>
              <a:t>Auxiliar de diagnóstico radiográfico.</a:t>
            </a:r>
          </a:p>
          <a:p>
            <a:pPr lvl="0"/>
            <a:r>
              <a:rPr lang="es-MX" dirty="0"/>
              <a:t>auxiliar de diagnóstico de laboratorio clínico.</a:t>
            </a:r>
          </a:p>
          <a:p>
            <a:pPr lvl="0"/>
            <a:r>
              <a:rPr lang="es-MX" dirty="0"/>
              <a:t>Técnica de </a:t>
            </a:r>
            <a:r>
              <a:rPr lang="es-MX" dirty="0" err="1"/>
              <a:t>exodoncia</a:t>
            </a:r>
            <a:endParaRPr lang="es-MX" dirty="0"/>
          </a:p>
          <a:p>
            <a:pPr lvl="0"/>
            <a:r>
              <a:rPr lang="es-MX" dirty="0"/>
              <a:t>Realizar el manejo farmacológico del paciente preoperatorio o postoperatorio.</a:t>
            </a:r>
          </a:p>
          <a:p>
            <a:r>
              <a:rPr lang="es-MX" b="1" i="1" u="sng" dirty="0">
                <a:effectLst>
                  <a:outerShdw blurRad="38100" dist="38100" dir="2700000" algn="tl">
                    <a:srgbClr val="000000">
                      <a:alpha val="43137"/>
                    </a:srgbClr>
                  </a:outerShdw>
                </a:effectLst>
              </a:rPr>
              <a:t>Complicaciones en </a:t>
            </a:r>
            <a:r>
              <a:rPr lang="es-MX" b="1" i="1" u="sng" dirty="0" err="1">
                <a:effectLst>
                  <a:outerShdw blurRad="38100" dist="38100" dir="2700000" algn="tl">
                    <a:srgbClr val="000000">
                      <a:alpha val="43137"/>
                    </a:srgbClr>
                  </a:outerShdw>
                </a:effectLst>
              </a:rPr>
              <a:t>Exodoncia</a:t>
            </a:r>
            <a:endParaRPr lang="es-MX" b="1" i="1" u="sng" dirty="0">
              <a:effectLst>
                <a:outerShdw blurRad="38100" dist="38100" dir="2700000" algn="tl">
                  <a:srgbClr val="000000">
                    <a:alpha val="43137"/>
                  </a:srgbClr>
                </a:outerShdw>
              </a:effectLst>
            </a:endParaRPr>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4231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Conocimientos </a:t>
            </a:r>
            <a:endParaRPr lang="es-MX" dirty="0"/>
          </a:p>
        </p:txBody>
      </p:sp>
      <p:sp>
        <p:nvSpPr>
          <p:cNvPr id="3" name="2 Marcador de contenido"/>
          <p:cNvSpPr>
            <a:spLocks noGrp="1"/>
          </p:cNvSpPr>
          <p:nvPr>
            <p:ph sz="quarter" idx="1"/>
          </p:nvPr>
        </p:nvSpPr>
        <p:spPr/>
        <p:txBody>
          <a:bodyPr>
            <a:normAutofit fontScale="92500" lnSpcReduction="10000"/>
          </a:bodyPr>
          <a:lstStyle/>
          <a:p>
            <a:pPr lvl="0"/>
            <a:r>
              <a:rPr lang="es-MX" dirty="0"/>
              <a:t>El discente comprenderá  los pasos a seguir para  realizar un procedimiento  quirúrgico. ( </a:t>
            </a:r>
            <a:r>
              <a:rPr lang="es-MX" dirty="0" err="1"/>
              <a:t>Exodoncia</a:t>
            </a:r>
            <a:r>
              <a:rPr lang="es-MX" dirty="0"/>
              <a:t>)</a:t>
            </a:r>
          </a:p>
          <a:p>
            <a:pPr lvl="0"/>
            <a:r>
              <a:rPr lang="es-MX" dirty="0"/>
              <a:t>Plan de tratamiento para la </a:t>
            </a:r>
            <a:r>
              <a:rPr lang="es-MX" dirty="0" err="1"/>
              <a:t>exodoncia</a:t>
            </a:r>
            <a:r>
              <a:rPr lang="es-MX" dirty="0"/>
              <a:t>:</a:t>
            </a:r>
          </a:p>
          <a:p>
            <a:pPr lvl="0"/>
            <a:r>
              <a:rPr lang="es-MX" dirty="0"/>
              <a:t>Interrogatorio(historia clínica)</a:t>
            </a:r>
          </a:p>
          <a:p>
            <a:pPr lvl="0"/>
            <a:r>
              <a:rPr lang="es-MX" dirty="0"/>
              <a:t>Auxiliar de diagnóstico radiográfico.</a:t>
            </a:r>
          </a:p>
          <a:p>
            <a:pPr lvl="0"/>
            <a:r>
              <a:rPr lang="es-MX" dirty="0"/>
              <a:t>auxiliar de diagnóstico de laboratorio clínico.</a:t>
            </a:r>
          </a:p>
          <a:p>
            <a:pPr lvl="0"/>
            <a:r>
              <a:rPr lang="es-MX" dirty="0"/>
              <a:t>Técnica de </a:t>
            </a:r>
            <a:r>
              <a:rPr lang="es-MX" dirty="0" err="1"/>
              <a:t>exodoncia</a:t>
            </a:r>
            <a:endParaRPr lang="es-MX" dirty="0"/>
          </a:p>
          <a:p>
            <a:pPr lvl="0"/>
            <a:r>
              <a:rPr lang="es-MX" dirty="0"/>
              <a:t>Realizar el manejo farmacológico del paciente preoperatorio o postoperatorio.</a:t>
            </a:r>
          </a:p>
          <a:p>
            <a:r>
              <a:rPr lang="es-MX" b="1" i="1" u="sng" dirty="0">
                <a:effectLst>
                  <a:outerShdw blurRad="38100" dist="38100" dir="2700000" algn="tl">
                    <a:srgbClr val="000000">
                      <a:alpha val="43137"/>
                    </a:srgbClr>
                  </a:outerShdw>
                </a:effectLst>
              </a:rPr>
              <a:t>Complicaciones en </a:t>
            </a:r>
            <a:r>
              <a:rPr lang="es-MX" b="1" i="1" u="sng" dirty="0" err="1">
                <a:effectLst>
                  <a:outerShdw blurRad="38100" dist="38100" dir="2700000" algn="tl">
                    <a:srgbClr val="000000">
                      <a:alpha val="43137"/>
                    </a:srgbClr>
                  </a:outerShdw>
                </a:effectLst>
              </a:rPr>
              <a:t>Exodoncia</a:t>
            </a:r>
            <a:endParaRPr lang="es-MX" b="1" i="1" u="sng" dirty="0">
              <a:effectLst>
                <a:outerShdw blurRad="38100" dist="38100" dir="2700000" algn="tl">
                  <a:srgbClr val="000000">
                    <a:alpha val="43137"/>
                  </a:srgbClr>
                </a:outerShdw>
              </a:effectLst>
            </a:endParaRPr>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1007533" cy="74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4467" y="44451"/>
            <a:ext cx="910167" cy="79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0600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777</TotalTime>
  <Words>2930</Words>
  <Application>Microsoft Office PowerPoint</Application>
  <PresentationFormat>Personalizado</PresentationFormat>
  <Paragraphs>322</Paragraphs>
  <Slides>46</Slides>
  <Notes>33</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Tema de Office</vt:lpstr>
      <vt:lpstr>Presentación de PowerPoint</vt:lpstr>
      <vt:lpstr>Presentación de PowerPoint</vt:lpstr>
      <vt:lpstr>Presentación de PowerPoint</vt:lpstr>
      <vt:lpstr>Presentación de PowerPoint</vt:lpstr>
      <vt:lpstr>Propósito de la unidad de aprendizaje</vt:lpstr>
      <vt:lpstr>Propósito de la unidad de aprendizaje (Continuación)</vt:lpstr>
      <vt:lpstr>Competencias profesionales</vt:lpstr>
      <vt:lpstr>Unidad de competencia I</vt:lpstr>
      <vt:lpstr>Conocimientos </vt:lpstr>
      <vt:lpstr>Habilidades </vt:lpstr>
      <vt:lpstr>Actitudes / Valores</vt:lpstr>
      <vt:lpstr>COMPLICACIONES EN EXODONCIA</vt:lpstr>
      <vt:lpstr>Introducción </vt:lpstr>
      <vt:lpstr>Éxito en la técnica de la extracción dental.</vt:lpstr>
      <vt:lpstr>Complicación </vt:lpstr>
      <vt:lpstr>Las complicaciones en exodoncia se     pueden clasificar en:  1.- Inmediatas o intraoperatorias.   2.- Mediatas o postoperatorias. </vt:lpstr>
      <vt:lpstr>Casuística de complicaciones en la extracción dental.</vt:lpstr>
      <vt:lpstr>Complicaciones inmediatas:</vt:lpstr>
      <vt:lpstr>Complicaciones mediatas.</vt:lpstr>
      <vt:lpstr>Causas de lesiones a tejidos blandos en una extracción dental.</vt:lpstr>
      <vt:lpstr>Presentación de PowerPoint</vt:lpstr>
      <vt:lpstr>Luxación o fractura de órganos dentarios vecinos</vt:lpstr>
      <vt:lpstr>Presentación de PowerPoint</vt:lpstr>
      <vt:lpstr>Dientes o raíces desplazados a los espacios anatómicos vecinos.</vt:lpstr>
      <vt:lpstr>Presentación de PowerPoint</vt:lpstr>
      <vt:lpstr>Accidentes en  relación con los huesos maxilares. </vt:lpstr>
      <vt:lpstr>Presentación de PowerPoint</vt:lpstr>
      <vt:lpstr>Complicaciones de la ATM.</vt:lpstr>
      <vt:lpstr>Presentación de PowerPoint</vt:lpstr>
      <vt:lpstr>Parestesia postquirurgica.</vt:lpstr>
      <vt:lpstr>Síntomas de la parestesia.</vt:lpstr>
      <vt:lpstr>Lesión a tejido nervioso y vascular</vt:lpstr>
      <vt:lpstr>Hemorragia.</vt:lpstr>
      <vt:lpstr>Hemorragia postquirúrgica</vt:lpstr>
      <vt:lpstr>Infecciones posterior a la extracción dental.</vt:lpstr>
      <vt:lpstr>Presentación de PowerPoint</vt:lpstr>
      <vt:lpstr>Presentación de PowerPoint</vt:lpstr>
      <vt:lpstr>Trismus dental.</vt:lpstr>
      <vt:lpstr>Presentación de PowerPoint</vt:lpstr>
      <vt:lpstr>Causas de Trismus dental.</vt:lpstr>
      <vt:lpstr>Hematoma.</vt:lpstr>
      <vt:lpstr>Hematoma </vt:lpstr>
      <vt:lpstr>Causas:</vt:lpstr>
      <vt:lpstr>Dolor.</vt:lpstr>
      <vt:lpstr>Dolor postquirúrgico</vt:lpstr>
      <vt:lpstr>REFERENCIAS BIBLIOGRÁFICAS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Éxito en la técnica de la extracción dental.</dc:title>
  <dc:creator>Usuario de Windows</dc:creator>
  <cp:lastModifiedBy>Erendira Delgado</cp:lastModifiedBy>
  <cp:revision>62</cp:revision>
  <dcterms:created xsi:type="dcterms:W3CDTF">2018-09-24T18:22:50Z</dcterms:created>
  <dcterms:modified xsi:type="dcterms:W3CDTF">2018-09-28T05:02:39Z</dcterms:modified>
</cp:coreProperties>
</file>