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61" r:id="rId2"/>
    <p:sldId id="260" r:id="rId3"/>
    <p:sldId id="262" r:id="rId4"/>
    <p:sldId id="299" r:id="rId5"/>
    <p:sldId id="300" r:id="rId6"/>
    <p:sldId id="264" r:id="rId7"/>
    <p:sldId id="301" r:id="rId8"/>
    <p:sldId id="266" r:id="rId9"/>
    <p:sldId id="295" r:id="rId10"/>
    <p:sldId id="296" r:id="rId11"/>
    <p:sldId id="268" r:id="rId12"/>
    <p:sldId id="269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4" r:id="rId25"/>
    <p:sldId id="315" r:id="rId26"/>
    <p:sldId id="316" r:id="rId27"/>
    <p:sldId id="317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292" r:id="rId39"/>
    <p:sldId id="328" r:id="rId4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732" y="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t>28/09/2018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6141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0745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0266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94410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9441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6828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667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667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0217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0217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208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0213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F0C-5882-49CC-B33A-15C70A834176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B1E4-888A-4E3A-8956-50748D8050E9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39161-A54C-4C11-B7B6-51D8EFDB8EB2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7415-3A5F-45FE-B874-26E0973701C3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E90FE-F79C-4C6C-88BE-FF53FD504EBA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4B7B1-66E1-4C8F-9CD5-16DD3B71DD74}" type="datetime1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92-79F8-4556-8EEF-93A173C96F05}" type="datetime1">
              <a:rPr lang="es-ES" smtClean="0"/>
              <a:t>28/09/2018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DE81-004B-4EE5-9D8A-C3E727DB61F0}" type="datetime1">
              <a:rPr lang="es-ES" smtClean="0"/>
              <a:t>28/09/2018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622C-95C7-4D46-B497-91A033CCE978}" type="datetime1">
              <a:rPr lang="es-ES" smtClean="0"/>
              <a:t>28/09/2018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9329-75C5-4CAC-9C30-87BBB00C946A}" type="datetime1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2FB52-D0A3-4259-B5AC-A9D147038BAB}" type="datetime1">
              <a:rPr lang="es-ES" smtClean="0"/>
              <a:t>28/09/2018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3BF27-8655-4C9A-878A-72954400B96F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33" Type="http://schemas.openxmlformats.org/officeDocument/2006/relationships/image" Target="../media/image34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32" Type="http://schemas.openxmlformats.org/officeDocument/2006/relationships/image" Target="../media/image33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32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32" Type="http://schemas.openxmlformats.org/officeDocument/2006/relationships/image" Target="../media/image36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35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33" Type="http://schemas.openxmlformats.org/officeDocument/2006/relationships/image" Target="../media/image39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32" Type="http://schemas.openxmlformats.org/officeDocument/2006/relationships/image" Target="../media/image38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37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33" Type="http://schemas.openxmlformats.org/officeDocument/2006/relationships/image" Target="../media/image42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32" Type="http://schemas.openxmlformats.org/officeDocument/2006/relationships/image" Target="../media/image41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40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32" Type="http://schemas.openxmlformats.org/officeDocument/2006/relationships/image" Target="../media/image41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32" Type="http://schemas.openxmlformats.org/officeDocument/2006/relationships/image" Target="../media/image45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44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34" Type="http://schemas.openxmlformats.org/officeDocument/2006/relationships/image" Target="../media/image49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33" Type="http://schemas.openxmlformats.org/officeDocument/2006/relationships/image" Target="../media/image48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32" Type="http://schemas.openxmlformats.org/officeDocument/2006/relationships/image" Target="../media/image47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46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51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0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7" Type="http://schemas.openxmlformats.org/officeDocument/2006/relationships/image" Target="../media/image610.png"/><Relationship Id="rId12" Type="http://schemas.openxmlformats.org/officeDocument/2006/relationships/image" Target="../media/image110.png"/><Relationship Id="rId17" Type="http://schemas.openxmlformats.org/officeDocument/2006/relationships/image" Target="../media/image160.png"/><Relationship Id="rId25" Type="http://schemas.openxmlformats.org/officeDocument/2006/relationships/image" Target="../media/image24.png"/><Relationship Id="rId33" Type="http://schemas.openxmlformats.org/officeDocument/2006/relationships/image" Target="../media/image53.png"/><Relationship Id="rId2" Type="http://schemas.openxmlformats.org/officeDocument/2006/relationships/image" Target="../media/image16.png"/><Relationship Id="rId16" Type="http://schemas.openxmlformats.org/officeDocument/2006/relationships/image" Target="../media/image150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100.png"/><Relationship Id="rId24" Type="http://schemas.openxmlformats.org/officeDocument/2006/relationships/image" Target="../media/image23.png"/><Relationship Id="rId32" Type="http://schemas.openxmlformats.org/officeDocument/2006/relationships/image" Target="../media/image52.png"/><Relationship Id="rId5" Type="http://schemas.openxmlformats.org/officeDocument/2006/relationships/image" Target="../media/image410.png"/><Relationship Id="rId15" Type="http://schemas.openxmlformats.org/officeDocument/2006/relationships/image" Target="../media/image140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0.png"/><Relationship Id="rId19" Type="http://schemas.openxmlformats.org/officeDocument/2006/relationships/image" Target="../media/image18.png"/><Relationship Id="rId31" Type="http://schemas.openxmlformats.org/officeDocument/2006/relationships/image" Target="../media/image51.png"/><Relationship Id="rId4" Type="http://schemas.openxmlformats.org/officeDocument/2006/relationships/image" Target="../media/image3.png"/><Relationship Id="rId9" Type="http://schemas.openxmlformats.org/officeDocument/2006/relationships/image" Target="../media/image85.png"/><Relationship Id="rId14" Type="http://schemas.openxmlformats.org/officeDocument/2006/relationships/image" Target="../media/image130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26" Type="http://schemas.openxmlformats.org/officeDocument/2006/relationships/image" Target="../media/image77.png"/><Relationship Id="rId21" Type="http://schemas.openxmlformats.org/officeDocument/2006/relationships/image" Target="../media/image72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5" Type="http://schemas.openxmlformats.org/officeDocument/2006/relationships/image" Target="../media/image76.png"/><Relationship Id="rId33" Type="http://schemas.openxmlformats.org/officeDocument/2006/relationships/image" Target="../media/image84.png"/><Relationship Id="rId2" Type="http://schemas.openxmlformats.org/officeDocument/2006/relationships/image" Target="../media/image16.png"/><Relationship Id="rId16" Type="http://schemas.openxmlformats.org/officeDocument/2006/relationships/image" Target="../media/image67.png"/><Relationship Id="rId20" Type="http://schemas.openxmlformats.org/officeDocument/2006/relationships/image" Target="../media/image71.png"/><Relationship Id="rId29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24" Type="http://schemas.openxmlformats.org/officeDocument/2006/relationships/image" Target="../media/image75.png"/><Relationship Id="rId32" Type="http://schemas.openxmlformats.org/officeDocument/2006/relationships/image" Target="../media/image83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23" Type="http://schemas.openxmlformats.org/officeDocument/2006/relationships/image" Target="../media/image74.png"/><Relationship Id="rId28" Type="http://schemas.openxmlformats.org/officeDocument/2006/relationships/image" Target="../media/image79.png"/><Relationship Id="rId10" Type="http://schemas.openxmlformats.org/officeDocument/2006/relationships/image" Target="../media/image61.png"/><Relationship Id="rId19" Type="http://schemas.openxmlformats.org/officeDocument/2006/relationships/image" Target="../media/image70.png"/><Relationship Id="rId31" Type="http://schemas.openxmlformats.org/officeDocument/2006/relationships/image" Target="../media/image82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Relationship Id="rId22" Type="http://schemas.openxmlformats.org/officeDocument/2006/relationships/image" Target="../media/image73.png"/><Relationship Id="rId27" Type="http://schemas.openxmlformats.org/officeDocument/2006/relationships/image" Target="../media/image78.png"/><Relationship Id="rId30" Type="http://schemas.openxmlformats.org/officeDocument/2006/relationships/image" Target="../media/image8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Documento_de_Microsoft_Word1.docx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2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00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latin typeface="Avenir Book"/>
                <a:cs typeface="Avenir Book"/>
              </a:rPr>
              <a:t>Dirección General de Centros Universitarios</a:t>
            </a:r>
          </a:p>
          <a:p>
            <a:r>
              <a:rPr lang="es-ES" sz="1400" dirty="0">
                <a:latin typeface="Avenir Book"/>
                <a:cs typeface="Avenir Book"/>
              </a:rPr>
              <a:t>y Unidades Académicas Profesionales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57EFDFBB-961E-4B38-8D05-7F68662C36EF}"/>
              </a:ext>
            </a:extLst>
          </p:cNvPr>
          <p:cNvSpPr/>
          <p:nvPr/>
        </p:nvSpPr>
        <p:spPr>
          <a:xfrm>
            <a:off x="4085553" y="1891713"/>
            <a:ext cx="490370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MX" alt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Ingeniería en </a:t>
            </a:r>
            <a:r>
              <a:rPr lang="es-MX" alt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Computación</a:t>
            </a:r>
            <a:endParaRPr lang="es-MX" altLang="es-MX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es-MX" alt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es-MX" alt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Semestre: </a:t>
            </a:r>
            <a:r>
              <a:rPr lang="es-MX" alt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Séptimo</a:t>
            </a:r>
            <a:endParaRPr lang="es-MX" alt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es-MX" alt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alt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aprendizaje: </a:t>
            </a:r>
            <a:r>
              <a:rPr lang="es-MX" alt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Lógica Secuencial y Combinatoria </a:t>
            </a:r>
            <a:r>
              <a:rPr lang="es-MX" alt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i="1" dirty="0" smtClean="0"/>
              <a:t>L41036</a:t>
            </a:r>
            <a:r>
              <a:rPr lang="es-MX" alt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s-MX" altLang="es-MX" i="1" dirty="0"/>
          </a:p>
          <a:p>
            <a:endParaRPr lang="es-MX" alt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alt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Unidad </a:t>
            </a:r>
            <a:r>
              <a:rPr lang="es-MX" alt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Competencia: </a:t>
            </a:r>
            <a:r>
              <a:rPr lang="es-MX" alt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Unidad </a:t>
            </a:r>
            <a:r>
              <a:rPr lang="es-MX" alt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s-MX" altLang="es-MX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es-MX" altLang="es-MX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s-MX" alt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</a:t>
            </a:r>
            <a:r>
              <a:rPr lang="es-MX" alt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altLang="es-MX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4.1 </a:t>
            </a:r>
            <a:r>
              <a:rPr lang="es-MX" alt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Métodos de Minimización</a:t>
            </a:r>
          </a:p>
          <a:p>
            <a:pPr>
              <a:buFont typeface="Arial" panose="020B0604020202020204" pitchFamily="34" charset="0"/>
              <a:buNone/>
            </a:pPr>
            <a:r>
              <a:rPr lang="es-MX" alt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Gráfico: Mapas de </a:t>
            </a:r>
            <a:r>
              <a:rPr lang="es-MX" altLang="es-MX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Kamaugh</a:t>
            </a:r>
            <a:r>
              <a:rPr lang="es-MX" alt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(Hasta 6 </a:t>
            </a:r>
          </a:p>
          <a:p>
            <a:pPr>
              <a:buFont typeface="Arial" panose="020B0604020202020204" pitchFamily="34" charset="0"/>
              <a:buNone/>
            </a:pPr>
            <a:r>
              <a:rPr lang="es-MX" altLang="es-MX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variables). </a:t>
            </a:r>
            <a:r>
              <a:rPr lang="es-MX" altLang="es-MX" dirty="0"/>
              <a:t>	</a:t>
            </a:r>
          </a:p>
          <a:p>
            <a:pPr>
              <a:spcBef>
                <a:spcPct val="0"/>
              </a:spcBef>
            </a:pPr>
            <a:endParaRPr lang="es-MX" alt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MX" alt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MX" alt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Docente</a:t>
            </a:r>
            <a:r>
              <a:rPr lang="es-MX" alt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alt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en </a:t>
            </a:r>
            <a:r>
              <a:rPr lang="es-MX" altLang="es-MX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T. I. Jorge Bautista López</a:t>
            </a:r>
          </a:p>
          <a:p>
            <a:pPr>
              <a:spcBef>
                <a:spcPct val="0"/>
              </a:spcBef>
            </a:pPr>
            <a:endParaRPr lang="es-MX" altLang="es-MX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</a:pPr>
            <a:endParaRPr lang="es-MX" altLang="es-MX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</a:pPr>
            <a:r>
              <a:rPr lang="es-MX" alt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Zumpango de Ocampo,  Septiembre de 2018</a:t>
            </a:r>
            <a:endParaRPr lang="es-MX" sz="1600" dirty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xmlns="" id="{3DB81BA8-AB74-4AAA-AAE1-239C1118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</a:t>
            </a:fld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8" t="31343" r="42235" b="28965"/>
          <a:stretch/>
        </p:blipFill>
        <p:spPr bwMode="auto">
          <a:xfrm>
            <a:off x="164388" y="1746914"/>
            <a:ext cx="3370384" cy="3466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333377" y="-742881"/>
            <a:ext cx="6933613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Estructura de la Unidad de Aprendizaje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6 CuadroTexto">
            <a:extLst>
              <a:ext uri="{FF2B5EF4-FFF2-40B4-BE49-F238E27FC236}">
                <a16:creationId xmlns:a16="http://schemas.microsoft.com/office/drawing/2014/main" xmlns="" id="{34F59F64-D338-4C5D-A8CE-E82D7E8167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152" y="1841231"/>
            <a:ext cx="8659813" cy="4130361"/>
          </a:xfrm>
          <a:prstGeom prst="rect">
            <a:avLst/>
          </a:prstGeom>
          <a:solidFill>
            <a:srgbClr val="2D5335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s-MX" altLang="es-MX" b="1" dirty="0">
                <a:solidFill>
                  <a:schemeClr val="bg1"/>
                </a:solidFill>
                <a:cs typeface="Arial" charset="0"/>
              </a:rPr>
              <a:t>Conocimientos</a:t>
            </a:r>
          </a:p>
          <a:p>
            <a:pPr>
              <a:buNone/>
            </a:pPr>
            <a:endParaRPr lang="es-MX" sz="2400" dirty="0" smtClean="0">
              <a:solidFill>
                <a:schemeClr val="bg1"/>
              </a:solidFill>
              <a:cs typeface="Arial" charset="0"/>
            </a:endParaRPr>
          </a:p>
          <a:p>
            <a:pPr>
              <a:buNone/>
            </a:pPr>
            <a:r>
              <a:rPr lang="es-MX" sz="2400" dirty="0" smtClean="0">
                <a:solidFill>
                  <a:schemeClr val="bg1"/>
                </a:solidFill>
                <a:cs typeface="Arial" charset="0"/>
              </a:rPr>
              <a:t>4</a:t>
            </a:r>
            <a:r>
              <a:rPr lang="es-MX" sz="2400" dirty="0">
                <a:solidFill>
                  <a:schemeClr val="bg1"/>
                </a:solidFill>
                <a:cs typeface="Arial" charset="0"/>
              </a:rPr>
              <a:t>.- Herramientas de Diseño</a:t>
            </a:r>
          </a:p>
          <a:p>
            <a:pPr>
              <a:buNone/>
            </a:pPr>
            <a:r>
              <a:rPr lang="es-MX" sz="2400" b="1" dirty="0">
                <a:solidFill>
                  <a:srgbClr val="FFFF00"/>
                </a:solidFill>
                <a:cs typeface="Arial" charset="0"/>
              </a:rPr>
              <a:t>4.1 Métodos de Minimización</a:t>
            </a:r>
          </a:p>
          <a:p>
            <a:pPr>
              <a:buNone/>
            </a:pPr>
            <a:r>
              <a:rPr lang="es-MX" sz="2400" b="1" dirty="0">
                <a:solidFill>
                  <a:srgbClr val="FFFF00"/>
                </a:solidFill>
                <a:cs typeface="Arial" charset="0"/>
              </a:rPr>
              <a:t>a) Gráfico: Mapas de </a:t>
            </a:r>
            <a:r>
              <a:rPr lang="es-MX" sz="2400" b="1" dirty="0" err="1">
                <a:solidFill>
                  <a:srgbClr val="FFFF00"/>
                </a:solidFill>
                <a:cs typeface="Arial" charset="0"/>
              </a:rPr>
              <a:t>Kamaugh</a:t>
            </a:r>
            <a:r>
              <a:rPr lang="es-MX" sz="2400" b="1" dirty="0">
                <a:solidFill>
                  <a:srgbClr val="FFFF00"/>
                </a:solidFill>
                <a:cs typeface="Arial" charset="0"/>
              </a:rPr>
              <a:t> (Hasta 6 </a:t>
            </a:r>
            <a:r>
              <a:rPr lang="es-MX" sz="2400" b="1" dirty="0" smtClean="0">
                <a:solidFill>
                  <a:srgbClr val="FFFF00"/>
                </a:solidFill>
                <a:cs typeface="Arial" charset="0"/>
              </a:rPr>
              <a:t>variables</a:t>
            </a:r>
            <a:r>
              <a:rPr lang="es-MX" sz="2400" b="1" dirty="0">
                <a:solidFill>
                  <a:srgbClr val="FFFF00"/>
                </a:solidFill>
                <a:cs typeface="Arial" charset="0"/>
              </a:rPr>
              <a:t>)</a:t>
            </a:r>
          </a:p>
          <a:p>
            <a:pPr>
              <a:buNone/>
            </a:pPr>
            <a:r>
              <a:rPr lang="es-MX" sz="2400" dirty="0">
                <a:solidFill>
                  <a:schemeClr val="bg1"/>
                </a:solidFill>
                <a:cs typeface="Arial" charset="0"/>
              </a:rPr>
              <a:t>b) Funciones con especificación incompleta</a:t>
            </a:r>
          </a:p>
          <a:p>
            <a:pPr>
              <a:buNone/>
            </a:pPr>
            <a:r>
              <a:rPr lang="es-MX" sz="2400" dirty="0">
                <a:solidFill>
                  <a:schemeClr val="bg1"/>
                </a:solidFill>
                <a:cs typeface="Arial" charset="0"/>
              </a:rPr>
              <a:t>4.2 Dispositivos Lógicos Programables</a:t>
            </a:r>
          </a:p>
          <a:p>
            <a:pPr>
              <a:buNone/>
            </a:pPr>
            <a:r>
              <a:rPr lang="es-MX" sz="2400" dirty="0">
                <a:solidFill>
                  <a:schemeClr val="bg1"/>
                </a:solidFill>
                <a:cs typeface="Arial" charset="0"/>
              </a:rPr>
              <a:t>4.3 Tabular de Quine-</a:t>
            </a:r>
            <a:r>
              <a:rPr lang="es-MX" sz="2400" dirty="0" err="1">
                <a:solidFill>
                  <a:schemeClr val="bg1"/>
                </a:solidFill>
                <a:cs typeface="Arial" charset="0"/>
              </a:rPr>
              <a:t>McCluskey</a:t>
            </a:r>
            <a:endParaRPr lang="es-MX" sz="2400" dirty="0">
              <a:solidFill>
                <a:schemeClr val="bg1"/>
              </a:solidFill>
              <a:cs typeface="Arial" charset="0"/>
            </a:endParaRPr>
          </a:p>
          <a:p>
            <a:pPr>
              <a:buNone/>
            </a:pPr>
            <a:r>
              <a:rPr lang="es-MX" sz="2400" dirty="0">
                <a:solidFill>
                  <a:schemeClr val="bg1"/>
                </a:solidFill>
                <a:cs typeface="Arial" charset="0"/>
              </a:rPr>
              <a:t>a) Funciones con especificación </a:t>
            </a:r>
            <a:r>
              <a:rPr lang="es-MX" sz="2400" dirty="0" smtClean="0">
                <a:solidFill>
                  <a:schemeClr val="bg1"/>
                </a:solidFill>
                <a:cs typeface="Arial" charset="0"/>
              </a:rPr>
              <a:t>incompleta</a:t>
            </a:r>
            <a:endParaRPr lang="es-MX" sz="2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8BD40125-3FBC-42FF-B2CD-622951AD9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10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95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8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Métodos de minimización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>
            <a:extLst>
              <a:ext uri="{FF2B5EF4-FFF2-40B4-BE49-F238E27FC236}">
                <a16:creationId xmlns:a16="http://schemas.microsoft.com/office/drawing/2014/main" xmlns="" id="{F4ACA271-5AB1-437A-917D-43CCB2C74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105" y="1314456"/>
            <a:ext cx="8437793" cy="4899803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s-ES_tradnl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Dentro del diseño de los circuitos lógicos combinatorios y secuenciales existen diferentes métodos para la reducción de sus funciones, las cuales se pueden implementar empleando circuitos TTL (Lógica Transistor-Transistor) basados en compuertas lógicas.</a:t>
            </a:r>
          </a:p>
          <a:p>
            <a:pPr algn="just">
              <a:buNone/>
            </a:pPr>
            <a:endParaRPr lang="es-ES_tradnl"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es-ES_tradnl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métodos empleados son:</a:t>
            </a:r>
          </a:p>
          <a:p>
            <a:pPr marL="457200" indent="-457200" algn="just"/>
            <a:r>
              <a:rPr lang="es-ES_tradnl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Algebraico: empleando los postulados y teoremas del algebra de Boole.</a:t>
            </a:r>
          </a:p>
          <a:p>
            <a:pPr marL="457200" indent="-457200" algn="just"/>
            <a:r>
              <a:rPr lang="es-ES_tradnl" sz="2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Grafico: donde se emplean mapas de </a:t>
            </a:r>
            <a:r>
              <a:rPr lang="es-ES_tradnl" sz="22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_tradnl" sz="2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/>
            <a:r>
              <a:rPr lang="es-ES_tradnl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Tabular: basado en el método </a:t>
            </a:r>
            <a:r>
              <a:rPr lang="es-ES_tradnl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_tradnl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Quine-</a:t>
            </a:r>
            <a:r>
              <a:rPr lang="es-ES_tradnl" sz="2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McCluskey</a:t>
            </a:r>
            <a:r>
              <a:rPr lang="es-ES_tradnl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just"/>
            <a:r>
              <a:rPr lang="es-ES_tradnl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Dispositivos lógicos programables: por medio de lenguaje de descripción de hardware.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FB3561C1-4A00-40C8-BCEE-BD3E1E459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11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962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12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45" y="1609187"/>
            <a:ext cx="8185356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Los mapas de </a:t>
            </a:r>
            <a:r>
              <a:rPr lang="es-MX" altLang="es-MX" sz="24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Karnaugh</a:t>
            </a: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 es un método de minimización grafico que es empleado para reducir funciones hasta de 6 variables.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2400" dirty="0">
              <a:latin typeface="Arial" pitchFamily="34" charset="0"/>
              <a:ea typeface="Times New Roman" panose="02020603050405020304" pitchFamily="18" charset="0"/>
              <a:cs typeface="Arial" pitchFamily="34" charset="0"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Se considera que es un método de reducción sencillo y rápido comparado con el algebraico y tabular, debido a que emplea agrupaciones de las cuales se obtiene un mini-termino o maxi-termino dependiendo de si se agrupan ceros o unos.</a:t>
            </a:r>
          </a:p>
        </p:txBody>
      </p:sp>
    </p:spTree>
    <p:extLst>
      <p:ext uri="{BB962C8B-B14F-4D97-AF65-F5344CB8AC3E}">
        <p14:creationId xmlns:p14="http://schemas.microsoft.com/office/powerpoint/2010/main" val="3407813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13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45" y="1153233"/>
            <a:ext cx="8185356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Una de las características mas relevantes de los mapas de  </a:t>
            </a:r>
            <a:r>
              <a:rPr lang="es-MX" altLang="es-MX" sz="24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Karnaugh</a:t>
            </a: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 es que se basan en el código Gray, el cual considera que entre un código y otro solo cambia en un bit siendo este el menos significativo siempre y cuando no se haya creado con antelación dentro de todas las combinaciones posibles de acuerdo al numero de bits.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51" t="31542" r="19015" b="26967"/>
          <a:stretch/>
        </p:blipFill>
        <p:spPr bwMode="auto">
          <a:xfrm>
            <a:off x="2414633" y="3475687"/>
            <a:ext cx="4259123" cy="303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3725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14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19" y="1250455"/>
            <a:ext cx="81853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A continuación se muestra el código Gray para números de 4 bits.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86" y="1665949"/>
            <a:ext cx="2243279" cy="495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80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15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19" y="1065789"/>
            <a:ext cx="818535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En los presentes mapas se indica la aplicación del código Gray, resaltando el hecho de que la numeración de los términos puede ser de forma vertical u horizontal.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" t="35821" r="58020" b="10049"/>
          <a:stretch/>
        </p:blipFill>
        <p:spPr bwMode="auto">
          <a:xfrm>
            <a:off x="5291265" y="3074588"/>
            <a:ext cx="2413750" cy="2485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24" t="43983" r="38443" b="38158"/>
          <a:stretch/>
        </p:blipFill>
        <p:spPr bwMode="auto">
          <a:xfrm>
            <a:off x="1019553" y="3292956"/>
            <a:ext cx="2819092" cy="184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 de flecha"/>
          <p:cNvCxnSpPr/>
          <p:nvPr/>
        </p:nvCxnSpPr>
        <p:spPr>
          <a:xfrm>
            <a:off x="1705971" y="3712195"/>
            <a:ext cx="13648" cy="18481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2866032" y="3712195"/>
            <a:ext cx="13648" cy="18481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5117910" y="3370997"/>
            <a:ext cx="2743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flipV="1">
            <a:off x="5117910" y="4550163"/>
            <a:ext cx="2743200" cy="89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flipV="1">
            <a:off x="2224586" y="3712191"/>
            <a:ext cx="0" cy="1776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flipV="1">
            <a:off x="3384645" y="3712191"/>
            <a:ext cx="0" cy="1776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 flipV="1">
            <a:off x="5008728" y="5084363"/>
            <a:ext cx="285238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 flipH="1" flipV="1">
            <a:off x="5117910" y="3957852"/>
            <a:ext cx="274320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1719618" y="5560296"/>
            <a:ext cx="5186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>
            <a:off x="2238235" y="3712191"/>
            <a:ext cx="6414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2866032" y="5560296"/>
            <a:ext cx="51861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>
            <a:off x="7886678" y="3370997"/>
            <a:ext cx="0" cy="5868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>
            <a:off x="7886678" y="4550163"/>
            <a:ext cx="0" cy="5868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 de flecha"/>
          <p:cNvCxnSpPr/>
          <p:nvPr/>
        </p:nvCxnSpPr>
        <p:spPr>
          <a:xfrm>
            <a:off x="5117910" y="3957849"/>
            <a:ext cx="0" cy="592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548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16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19" y="1250455"/>
            <a:ext cx="81853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En los presentes mapas se indica la aplicación del código Gray.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460" y="2531772"/>
            <a:ext cx="4851787" cy="267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11 Conector recto de flecha"/>
          <p:cNvCxnSpPr/>
          <p:nvPr/>
        </p:nvCxnSpPr>
        <p:spPr>
          <a:xfrm>
            <a:off x="5076972" y="2623307"/>
            <a:ext cx="13648" cy="2822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6237030" y="2623307"/>
            <a:ext cx="13648" cy="2822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 flipV="1">
            <a:off x="5595588" y="2623307"/>
            <a:ext cx="13648" cy="2822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V="1">
            <a:off x="6755645" y="2623307"/>
            <a:ext cx="0" cy="2822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5090618" y="5467716"/>
            <a:ext cx="5186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5609236" y="2623307"/>
            <a:ext cx="6414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6237032" y="5467716"/>
            <a:ext cx="51861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>
            <a:off x="2937676" y="2623307"/>
            <a:ext cx="0" cy="2822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4097736" y="2623307"/>
            <a:ext cx="0" cy="2822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 flipV="1">
            <a:off x="3456292" y="2623307"/>
            <a:ext cx="0" cy="2822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 flipV="1">
            <a:off x="4616351" y="2623307"/>
            <a:ext cx="0" cy="2822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2951324" y="5467716"/>
            <a:ext cx="5186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>
            <a:off x="3469942" y="2623307"/>
            <a:ext cx="6414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>
            <a:off x="4097738" y="5467716"/>
            <a:ext cx="51861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476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83" t="11973" r="20854" b="29819"/>
          <a:stretch/>
        </p:blipFill>
        <p:spPr bwMode="auto">
          <a:xfrm>
            <a:off x="1824709" y="1625005"/>
            <a:ext cx="5279648" cy="484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17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19" y="1250455"/>
            <a:ext cx="81853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En los presentes mapas se indica la aplicación del código Gray.</a:t>
            </a:r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5076972" y="2623311"/>
            <a:ext cx="13648" cy="3422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6127846" y="2623311"/>
            <a:ext cx="0" cy="3422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V="1">
            <a:off x="5595586" y="2623311"/>
            <a:ext cx="0" cy="3422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V="1">
            <a:off x="6673757" y="2623311"/>
            <a:ext cx="0" cy="3422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5090618" y="6081876"/>
            <a:ext cx="5186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5568292" y="2623307"/>
            <a:ext cx="6414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6114200" y="6081876"/>
            <a:ext cx="51861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>
            <a:off x="2937678" y="2623311"/>
            <a:ext cx="13648" cy="35454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4097736" y="2623311"/>
            <a:ext cx="13648" cy="3422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 flipH="1" flipV="1">
            <a:off x="3456294" y="2623308"/>
            <a:ext cx="13648" cy="3422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 flipV="1">
            <a:off x="4584097" y="2623311"/>
            <a:ext cx="32254" cy="3422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2951324" y="6081876"/>
            <a:ext cx="5186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>
            <a:off x="3469942" y="2623307"/>
            <a:ext cx="6414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>
            <a:off x="4097738" y="6081876"/>
            <a:ext cx="51861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4616353" y="2623307"/>
            <a:ext cx="489626" cy="29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376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18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44" y="1378985"/>
            <a:ext cx="8185356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2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Como se menciono anteriormente, el método de minimización por medio de mapas de </a:t>
            </a:r>
            <a:r>
              <a:rPr lang="es-MX" altLang="es-MX" sz="22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Karnaugh</a:t>
            </a:r>
            <a:r>
              <a:rPr lang="es-MX" altLang="es-MX" sz="22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 consiste en realizar agrupaciones, mismas que deben de cumplir los siguientes criterios: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s-MX" altLang="es-MX" sz="22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Las agrupaciones de términos deben ser en potencias de 2, es decir solo se permiten agrupaciones de 1, 2 , 4, 8, 16, 32, y 64 elementos.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s-MX" altLang="es-MX" sz="22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Un elemento puede pertenecer a más de 2 agrupaciones.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s-MX" altLang="es-MX" sz="22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Se debe de cumplir el criterio de simetría con respecto a los ejes de los mapas en las agrupaciones, cuando sobre pasa estos ejes.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s-MX" altLang="es-MX" sz="22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Desplazar la agrupación hacia la variable donde podremos tener como resultado la variable negada, sin negación o la eliminación de la variable (=1).</a:t>
            </a:r>
          </a:p>
        </p:txBody>
      </p:sp>
    </p:spTree>
    <p:extLst>
      <p:ext uri="{BB962C8B-B14F-4D97-AF65-F5344CB8AC3E}">
        <p14:creationId xmlns:p14="http://schemas.microsoft.com/office/powerpoint/2010/main" val="2450695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19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44" y="963022"/>
            <a:ext cx="81853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A continuación se muestran ejemplos de posibles agrupaciones en los mapas.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Por cada agrupación se obtendrá un producto para cuando se trabaja con </a:t>
            </a:r>
            <a:r>
              <a:rPr lang="es-MX" altLang="es-MX" sz="2400" dirty="0" err="1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miniterminos</a:t>
            </a: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2" t="25795" r="4023" b="32275"/>
          <a:stretch/>
        </p:blipFill>
        <p:spPr bwMode="auto">
          <a:xfrm>
            <a:off x="2222661" y="2674961"/>
            <a:ext cx="5220712" cy="3067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868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8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Descripción del Material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1 CuadroTexto">
            <a:extLst>
              <a:ext uri="{FF2B5EF4-FFF2-40B4-BE49-F238E27FC236}">
                <a16:creationId xmlns:a16="http://schemas.microsoft.com/office/drawing/2014/main" xmlns="" id="{7B6759A6-6041-45B8-A6EC-D8E5F628E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25" y="1924052"/>
            <a:ext cx="7786688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Se presentan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el material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de proyección visual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con la finalidad de reforzar la apropiación del conocimiento por parte del alumno,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en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la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UA de </a:t>
            </a:r>
            <a:r>
              <a:rPr lang="es-ES" altLang="es-MX" sz="2400" b="1" dirty="0" smtClean="0">
                <a:solidFill>
                  <a:srgbClr val="333300"/>
                </a:solidFill>
                <a:latin typeface="Verdana" pitchFamily="34" charset="0"/>
              </a:rPr>
              <a:t>Lógica Secuencial y Combinatoria,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impartida en el séptimo semestre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de la Licenciatura en Ingeniero en Computación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.</a:t>
            </a:r>
          </a:p>
          <a:p>
            <a:pPr algn="just" eaLnBrk="1" hangingPunct="1">
              <a:defRPr/>
            </a:pPr>
            <a:endParaRPr lang="es-ES" altLang="es-MX" sz="2400" dirty="0">
              <a:solidFill>
                <a:srgbClr val="333300"/>
              </a:solidFill>
              <a:latin typeface="Verdana" pitchFamily="34" charset="0"/>
            </a:endParaRPr>
          </a:p>
          <a:p>
            <a:pPr algn="just" eaLnBrk="1" hangingPunct="1">
              <a:defRPr/>
            </a:pP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La intención del material es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q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ue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el alumno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comprenda el empleo de </a:t>
            </a:r>
            <a:r>
              <a:rPr lang="es-ES" altLang="es-MX" sz="2400" b="1" dirty="0">
                <a:solidFill>
                  <a:srgbClr val="333300"/>
                </a:solidFill>
                <a:latin typeface="Verdana" pitchFamily="34" charset="0"/>
              </a:rPr>
              <a:t>Mapas de </a:t>
            </a:r>
            <a:r>
              <a:rPr lang="es-ES" altLang="es-MX" sz="2400" b="1" dirty="0" err="1">
                <a:solidFill>
                  <a:srgbClr val="333300"/>
                </a:solidFill>
                <a:latin typeface="Verdana" pitchFamily="34" charset="0"/>
              </a:rPr>
              <a:t>Karnaugh</a:t>
            </a:r>
            <a:r>
              <a:rPr lang="es-ES" altLang="es-MX" sz="2400" b="1" dirty="0">
                <a:solidFill>
                  <a:srgbClr val="333300"/>
                </a:solidFill>
                <a:latin typeface="Verdana" pitchFamily="34" charset="0"/>
              </a:rPr>
              <a:t> y los aplique en problemas de diseño de circuitos </a:t>
            </a:r>
            <a:r>
              <a:rPr lang="es-ES" altLang="es-MX" sz="2400" b="1" dirty="0" smtClean="0">
                <a:solidFill>
                  <a:srgbClr val="333300"/>
                </a:solidFill>
                <a:latin typeface="Verdana" pitchFamily="34" charset="0"/>
              </a:rPr>
              <a:t>combinatorios.</a:t>
            </a:r>
            <a:r>
              <a:rPr lang="es-MX" sz="2400" dirty="0"/>
              <a:t>	</a:t>
            </a:r>
          </a:p>
          <a:p>
            <a:pPr algn="just" eaLnBrk="1" hangingPunct="1">
              <a:defRPr/>
            </a:pPr>
            <a:endParaRPr lang="es-MX" altLang="es-MX" sz="2400" b="1" dirty="0">
              <a:solidFill>
                <a:schemeClr val="accent3">
                  <a:lumMod val="50000"/>
                </a:schemeClr>
              </a:solidFill>
              <a:latin typeface="Verdana" pitchFamily="34" charset="0"/>
            </a:endParaRPr>
          </a:p>
          <a:p>
            <a:pPr algn="just" eaLnBrk="1" hangingPunct="1">
              <a:defRPr/>
            </a:pPr>
            <a:endParaRPr lang="es-ES" altLang="es-MX" sz="24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F8CA53C5-1732-465B-B722-ACE33A356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593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20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44" y="1332354"/>
            <a:ext cx="81853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A continuación se muestran ejemplos de posibles agrupaciones en los mapas.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2" t="30410" r="6855" b="23662"/>
          <a:stretch/>
        </p:blipFill>
        <p:spPr bwMode="auto">
          <a:xfrm>
            <a:off x="1703167" y="2163351"/>
            <a:ext cx="5945370" cy="4116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8090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21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44" y="1332354"/>
            <a:ext cx="81853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A continuación se muestran ejemplos de posibles agrupaciones en los mapas.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08" t="29574" r="17690" b="17548"/>
          <a:stretch/>
        </p:blipFill>
        <p:spPr bwMode="auto">
          <a:xfrm>
            <a:off x="2694586" y="2163348"/>
            <a:ext cx="3266052" cy="3868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5426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22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44" y="1332354"/>
            <a:ext cx="81853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A continuación se muestran ejemplos de posibles agrupaciones en los mapas.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5" t="32649" r="6226" b="23993"/>
          <a:stretch/>
        </p:blipFill>
        <p:spPr bwMode="auto">
          <a:xfrm>
            <a:off x="809548" y="2163351"/>
            <a:ext cx="7330544" cy="4116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6414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4AC0E098-5162-46FA-9664-6DC04552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23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7D9CA71-47C4-4D87-AB26-C433B5429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44" y="1332354"/>
            <a:ext cx="81853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2400" dirty="0" smtClean="0">
                <a:latin typeface="Arial" pitchFamily="34" charset="0"/>
                <a:ea typeface="Times New Roman" panose="02020603050405020304" pitchFamily="18" charset="0"/>
                <a:cs typeface="Arial" pitchFamily="34" charset="0"/>
                <a:sym typeface="Symbol" panose="05050102010706020507" pitchFamily="18" charset="2"/>
              </a:rPr>
              <a:t>A continuación se muestran ejemplos de posibles agrupaciones en los mapas.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94" t="27239" r="7208" b="18871"/>
          <a:stretch/>
        </p:blipFill>
        <p:spPr bwMode="auto">
          <a:xfrm>
            <a:off x="1317519" y="2163351"/>
            <a:ext cx="5954507" cy="434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8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="" xmlns:a16="http://schemas.microsoft.com/office/drawing/2014/main" id="{C0F3EEC5-DC61-4F31-8A07-541D968CAEDF}"/>
                  </a:ext>
                </a:extLst>
              </p:cNvPr>
              <p:cNvSpPr txBox="1"/>
              <p:nvPr/>
            </p:nvSpPr>
            <p:spPr>
              <a:xfrm>
                <a:off x="1745115" y="1261241"/>
                <a:ext cx="6171305" cy="604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s-MX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s-MX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15,30,31,60,62,63</m:t>
                              </m:r>
                            </m:e>
                          </m:d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+ 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s-MX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(0−6,16−27,57,59)</m:t>
                          </m:r>
                        </m:e>
                      </m:nary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0F3EEC5-DC61-4F31-8A07-541D968CAE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5115" y="1261241"/>
                <a:ext cx="6171305" cy="6043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99" y="2081048"/>
            <a:ext cx="5715000" cy="4582904"/>
          </a:xfrm>
          <a:prstGeom prst="rect">
            <a:avLst/>
          </a:prstGeom>
        </p:spPr>
      </p:pic>
      <p:sp>
        <p:nvSpPr>
          <p:cNvPr id="6" name="Rectángulo 15"/>
          <p:cNvSpPr/>
          <p:nvPr/>
        </p:nvSpPr>
        <p:spPr>
          <a:xfrm rot="16200000">
            <a:off x="3127400" y="-3158930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24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5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9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5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25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5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5" y="3068176"/>
            <a:ext cx="796871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5" name="Rectángulo 34">
            <a:extLst>
              <a:ext uri="{FF2B5EF4-FFF2-40B4-BE49-F238E27FC236}">
                <a16:creationId xmlns="" xmlns:a16="http://schemas.microsoft.com/office/drawing/2014/main" id="{7B390BA7-018A-492B-AE80-B01FE656B8D6}"/>
              </a:ext>
            </a:extLst>
          </p:cNvPr>
          <p:cNvSpPr/>
          <p:nvPr/>
        </p:nvSpPr>
        <p:spPr>
          <a:xfrm rot="5400000">
            <a:off x="3755068" y="4610376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Arco de bloque 7">
            <a:extLst>
              <a:ext uri="{FF2B5EF4-FFF2-40B4-BE49-F238E27FC236}">
                <a16:creationId xmlns="" xmlns:a16="http://schemas.microsoft.com/office/drawing/2014/main" id="{E223C0C4-2EF2-4243-B891-9D135BB905FB}"/>
              </a:ext>
            </a:extLst>
          </p:cNvPr>
          <p:cNvSpPr/>
          <p:nvPr/>
        </p:nvSpPr>
        <p:spPr>
          <a:xfrm>
            <a:off x="4117286" y="3958798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1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3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26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29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9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6" y="3068176"/>
            <a:ext cx="80200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="" xmlns:a16="http://schemas.microsoft.com/office/drawing/2014/main" id="{B9546502-9E8E-4470-B2A2-2D82525E498B}"/>
                  </a:ext>
                </a:extLst>
              </p:cNvPr>
              <p:cNvSpPr txBox="1"/>
              <p:nvPr/>
            </p:nvSpPr>
            <p:spPr>
              <a:xfrm>
                <a:off x="695286" y="3835069"/>
                <a:ext cx="7798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s-MX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𝐷𝐷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9546502-9E8E-4470-B2A2-2D82525E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047" y="3835069"/>
                <a:ext cx="1039837" cy="369332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>
            <a:extLst>
              <a:ext uri="{FF2B5EF4-FFF2-40B4-BE49-F238E27FC236}">
                <a16:creationId xmlns="" xmlns:a16="http://schemas.microsoft.com/office/drawing/2014/main" id="{A09A8618-7B93-4BDC-AB06-92732E35645F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1475163" y="4019735"/>
            <a:ext cx="970426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="" xmlns:a16="http://schemas.microsoft.com/office/drawing/2014/main" id="{4037D046-5350-40B5-A062-E3B2C1C9BC2A}"/>
              </a:ext>
            </a:extLst>
          </p:cNvPr>
          <p:cNvCxnSpPr>
            <a:stCxn id="6" idx="1"/>
            <a:endCxn id="6" idx="3"/>
          </p:cNvCxnSpPr>
          <p:nvPr/>
        </p:nvCxnSpPr>
        <p:spPr>
          <a:xfrm>
            <a:off x="695286" y="4019735"/>
            <a:ext cx="77987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uadroTexto 41">
                <a:extLst>
                  <a:ext uri="{FF2B5EF4-FFF2-40B4-BE49-F238E27FC236}">
                    <a16:creationId xmlns="" xmlns:a16="http://schemas.microsoft.com/office/drawing/2014/main" id="{64F8FBAB-5A16-416A-973F-EA8280EB5BD6}"/>
                  </a:ext>
                </a:extLst>
              </p:cNvPr>
              <p:cNvSpPr txBox="1"/>
              <p:nvPr/>
            </p:nvSpPr>
            <p:spPr>
              <a:xfrm>
                <a:off x="6425564" y="1898382"/>
                <a:ext cx="268487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ahora tenemos: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=…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64F8FBAB-5A16-416A-973F-EA8280EB5B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416" y="1898379"/>
                <a:ext cx="3579839" cy="830997"/>
              </a:xfrm>
              <a:prstGeom prst="rect">
                <a:avLst/>
              </a:prstGeom>
              <a:blipFill>
                <a:blip r:embed="rId32"/>
                <a:stretch>
                  <a:fillRect t="-583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ángulo 40">
            <a:extLst>
              <a:ext uri="{FF2B5EF4-FFF2-40B4-BE49-F238E27FC236}">
                <a16:creationId xmlns="" xmlns:a16="http://schemas.microsoft.com/office/drawing/2014/main" id="{175C5D0B-36F0-45F0-A980-C7E341E3EBF0}"/>
              </a:ext>
            </a:extLst>
          </p:cNvPr>
          <p:cNvSpPr/>
          <p:nvPr/>
        </p:nvSpPr>
        <p:spPr>
          <a:xfrm rot="5400000">
            <a:off x="3755068" y="4610376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3" name="Arco de bloque 42">
            <a:extLst>
              <a:ext uri="{FF2B5EF4-FFF2-40B4-BE49-F238E27FC236}">
                <a16:creationId xmlns="" xmlns:a16="http://schemas.microsoft.com/office/drawing/2014/main" id="{4371B57A-4873-499D-8D0F-2B42602E17FE}"/>
              </a:ext>
            </a:extLst>
          </p:cNvPr>
          <p:cNvSpPr/>
          <p:nvPr/>
        </p:nvSpPr>
        <p:spPr>
          <a:xfrm>
            <a:off x="4117286" y="3958798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4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6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27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28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0.16575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9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-0.16654 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48148E-6 L -0.16419 1.48148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16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0.16692 -3.7037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46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96296E-6 L -0.16888 -0.00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87" grpId="0"/>
      <p:bldP spid="88" grpId="0"/>
      <p:bldP spid="2" grpId="0" animBg="1"/>
      <p:bldP spid="6" grpId="0"/>
      <p:bldP spid="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9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5" y="3068176"/>
            <a:ext cx="796871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="" xmlns:a16="http://schemas.microsoft.com/office/drawing/2014/main" id="{B9546502-9E8E-4470-B2A2-2D82525E498B}"/>
                  </a:ext>
                </a:extLst>
              </p:cNvPr>
              <p:cNvSpPr txBox="1"/>
              <p:nvPr/>
            </p:nvSpPr>
            <p:spPr>
              <a:xfrm>
                <a:off x="695286" y="3835069"/>
                <a:ext cx="7798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𝐸𝐸𝐸𝐸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9546502-9E8E-4470-B2A2-2D82525E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047" y="3835069"/>
                <a:ext cx="1039837" cy="369332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>
            <a:extLst>
              <a:ext uri="{FF2B5EF4-FFF2-40B4-BE49-F238E27FC236}">
                <a16:creationId xmlns="" xmlns:a16="http://schemas.microsoft.com/office/drawing/2014/main" id="{A09A8618-7B93-4BDC-AB06-92732E35645F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1475164" y="4019735"/>
            <a:ext cx="1293917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de flecha 39">
            <a:extLst>
              <a:ext uri="{FF2B5EF4-FFF2-40B4-BE49-F238E27FC236}">
                <a16:creationId xmlns="" xmlns:a16="http://schemas.microsoft.com/office/drawing/2014/main" id="{02D3BBCA-1EE9-4090-A689-354E5F80292F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085225" y="4204404"/>
            <a:ext cx="0" cy="64762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uadroTexto 41">
                <a:extLst>
                  <a:ext uri="{FF2B5EF4-FFF2-40B4-BE49-F238E27FC236}">
                    <a16:creationId xmlns="" xmlns:a16="http://schemas.microsoft.com/office/drawing/2014/main" id="{B827C5E7-A1DA-4490-967C-109396F812AD}"/>
                  </a:ext>
                </a:extLst>
              </p:cNvPr>
              <p:cNvSpPr txBox="1"/>
              <p:nvPr/>
            </p:nvSpPr>
            <p:spPr>
              <a:xfrm>
                <a:off x="695286" y="4875712"/>
                <a:ext cx="7798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B827C5E7-A1DA-4490-967C-109396F812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046" y="4875712"/>
                <a:ext cx="1039837" cy="369332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uadroTexto 43">
                <a:extLst>
                  <a:ext uri="{FF2B5EF4-FFF2-40B4-BE49-F238E27FC236}">
                    <a16:creationId xmlns="" xmlns:a16="http://schemas.microsoft.com/office/drawing/2014/main" id="{38ED0160-AA72-40CA-B01F-34AF0542B044}"/>
                  </a:ext>
                </a:extLst>
              </p:cNvPr>
              <p:cNvSpPr txBox="1"/>
              <p:nvPr/>
            </p:nvSpPr>
            <p:spPr>
              <a:xfrm>
                <a:off x="6425564" y="1898382"/>
                <a:ext cx="268487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ahora tenemos: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38ED0160-AA72-40CA-B01F-34AF0542B0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416" y="1898379"/>
                <a:ext cx="3579839" cy="830997"/>
              </a:xfrm>
              <a:prstGeom prst="rect">
                <a:avLst/>
              </a:prstGeom>
              <a:blipFill>
                <a:blip r:embed="rId33"/>
                <a:stretch>
                  <a:fillRect t="-583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ángulo 40">
            <a:extLst>
              <a:ext uri="{FF2B5EF4-FFF2-40B4-BE49-F238E27FC236}">
                <a16:creationId xmlns="" xmlns:a16="http://schemas.microsoft.com/office/drawing/2014/main" id="{F1872CBC-108F-4E29-8666-60B6BEF4A737}"/>
              </a:ext>
            </a:extLst>
          </p:cNvPr>
          <p:cNvSpPr/>
          <p:nvPr/>
        </p:nvSpPr>
        <p:spPr>
          <a:xfrm rot="5400000">
            <a:off x="3755068" y="4610376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3" name="Arco de bloque 42">
            <a:extLst>
              <a:ext uri="{FF2B5EF4-FFF2-40B4-BE49-F238E27FC236}">
                <a16:creationId xmlns="" xmlns:a16="http://schemas.microsoft.com/office/drawing/2014/main" id="{F7E940CE-1C9F-4941-966D-790D53D2EFF1}"/>
              </a:ext>
            </a:extLst>
          </p:cNvPr>
          <p:cNvSpPr/>
          <p:nvPr/>
        </p:nvSpPr>
        <p:spPr>
          <a:xfrm>
            <a:off x="4117286" y="3958798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5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7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28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8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0.14036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1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-0.13867 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48148E-6 L -0.1388 1.48148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0.13867 -3.7037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96296E-6 L -0.14479 -0.00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4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87" grpId="0"/>
      <p:bldP spid="88" grpId="0"/>
      <p:bldP spid="2" grpId="0" animBg="1"/>
      <p:bldP spid="6" grpId="0"/>
      <p:bldP spid="42" grpId="0"/>
      <p:bldP spid="4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9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6" y="3068176"/>
            <a:ext cx="81314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="" xmlns:a16="http://schemas.microsoft.com/office/drawing/2014/main" id="{B9546502-9E8E-4470-B2A2-2D82525E498B}"/>
                  </a:ext>
                </a:extLst>
              </p:cNvPr>
              <p:cNvSpPr txBox="1"/>
              <p:nvPr/>
            </p:nvSpPr>
            <p:spPr>
              <a:xfrm>
                <a:off x="695286" y="3835069"/>
                <a:ext cx="7798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𝐹</m:t>
                      </m:r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9546502-9E8E-4470-B2A2-2D82525E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047" y="3835069"/>
                <a:ext cx="1039837" cy="369332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>
            <a:extLst>
              <a:ext uri="{FF2B5EF4-FFF2-40B4-BE49-F238E27FC236}">
                <a16:creationId xmlns="" xmlns:a16="http://schemas.microsoft.com/office/drawing/2014/main" id="{A09A8618-7B93-4BDC-AB06-92732E35645F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1475164" y="4019735"/>
            <a:ext cx="1475072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>
                <a:extLst>
                  <a:ext uri="{FF2B5EF4-FFF2-40B4-BE49-F238E27FC236}">
                    <a16:creationId xmlns="" xmlns:a16="http://schemas.microsoft.com/office/drawing/2014/main" id="{6353786A-1421-4204-8651-74AD3594D896}"/>
                  </a:ext>
                </a:extLst>
              </p:cNvPr>
              <p:cNvSpPr txBox="1"/>
              <p:nvPr/>
            </p:nvSpPr>
            <p:spPr>
              <a:xfrm>
                <a:off x="6425564" y="1898382"/>
                <a:ext cx="268487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ahora tenemos: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6353786A-1421-4204-8651-74AD3594D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416" y="1898379"/>
                <a:ext cx="3579839" cy="830997"/>
              </a:xfrm>
              <a:prstGeom prst="rect">
                <a:avLst/>
              </a:prstGeom>
              <a:blipFill>
                <a:blip r:embed="rId32"/>
                <a:stretch>
                  <a:fillRect t="-583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ector recto 10">
            <a:extLst>
              <a:ext uri="{FF2B5EF4-FFF2-40B4-BE49-F238E27FC236}">
                <a16:creationId xmlns="" xmlns:a16="http://schemas.microsoft.com/office/drawing/2014/main" id="{02858D1F-9E69-447F-941C-91315E674A88}"/>
              </a:ext>
            </a:extLst>
          </p:cNvPr>
          <p:cNvCxnSpPr>
            <a:stCxn id="6" idx="1"/>
            <a:endCxn id="6" idx="3"/>
          </p:cNvCxnSpPr>
          <p:nvPr/>
        </p:nvCxnSpPr>
        <p:spPr>
          <a:xfrm>
            <a:off x="695286" y="4019735"/>
            <a:ext cx="77987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Rectángulo 39">
            <a:extLst>
              <a:ext uri="{FF2B5EF4-FFF2-40B4-BE49-F238E27FC236}">
                <a16:creationId xmlns="" xmlns:a16="http://schemas.microsoft.com/office/drawing/2014/main" id="{3B8E9C82-E71D-40BE-87B7-3578C2867BA8}"/>
              </a:ext>
            </a:extLst>
          </p:cNvPr>
          <p:cNvSpPr/>
          <p:nvPr/>
        </p:nvSpPr>
        <p:spPr>
          <a:xfrm rot="5400000">
            <a:off x="3755068" y="4610376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1" name="Arco de bloque 40">
            <a:extLst>
              <a:ext uri="{FF2B5EF4-FFF2-40B4-BE49-F238E27FC236}">
                <a16:creationId xmlns="" xmlns:a16="http://schemas.microsoft.com/office/drawing/2014/main" id="{22781C65-38D1-426A-89ED-7533843FD18D}"/>
              </a:ext>
            </a:extLst>
          </p:cNvPr>
          <p:cNvSpPr/>
          <p:nvPr/>
        </p:nvSpPr>
        <p:spPr>
          <a:xfrm>
            <a:off x="4117286" y="3958798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2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5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29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39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0.12474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3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-0.12279 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48148E-6 L -0.12604 1.48148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0.12448 -3.7037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96296E-6 L -0.12643 -0.0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2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87" grpId="0"/>
      <p:bldP spid="88" grpId="0"/>
      <p:bldP spid="2" grpId="0" animBg="1"/>
      <p:bldP spid="6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8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Justificación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7" name="11 CuadroTexto">
            <a:extLst>
              <a:ext uri="{FF2B5EF4-FFF2-40B4-BE49-F238E27FC236}">
                <a16:creationId xmlns:a16="http://schemas.microsoft.com/office/drawing/2014/main" xmlns="" id="{3E963369-B399-47C9-82B9-5155AA042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40" y="1568454"/>
            <a:ext cx="7786687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endParaRPr lang="es-ES" altLang="es-MX" sz="2400" dirty="0">
              <a:solidFill>
                <a:srgbClr val="333300"/>
              </a:solidFill>
              <a:latin typeface="Verdana" pitchFamily="34" charset="0"/>
            </a:endParaRPr>
          </a:p>
          <a:p>
            <a:pPr algn="just" eaLnBrk="1" hangingPunct="1">
              <a:defRPr/>
            </a:pP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La elaboración de este material es para apoyar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en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la recopilación de conceptos,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ejemplos y soluciones de circuitos combinatorios mediante el tema </a:t>
            </a:r>
            <a:r>
              <a:rPr lang="es-ES" altLang="es-MX" sz="24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</a:rPr>
              <a:t>Mapas de </a:t>
            </a:r>
            <a:r>
              <a:rPr lang="es-ES" altLang="es-MX" sz="2400" b="1" dirty="0" err="1">
                <a:solidFill>
                  <a:schemeClr val="accent3">
                    <a:lumMod val="50000"/>
                  </a:schemeClr>
                </a:solidFill>
                <a:latin typeface="Verdana" pitchFamily="34" charset="0"/>
              </a:rPr>
              <a:t>Karnaugh</a:t>
            </a:r>
            <a:r>
              <a:rPr lang="es-ES" altLang="es-MX" sz="24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de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la Unidad de Competencia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4,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perteneciente </a:t>
            </a:r>
            <a:r>
              <a:rPr lang="es-ES" altLang="es-MX" sz="2400" dirty="0" smtClean="0">
                <a:solidFill>
                  <a:srgbClr val="333300"/>
                </a:solidFill>
                <a:latin typeface="Verdana" pitchFamily="34" charset="0"/>
              </a:rPr>
              <a:t>a la Unidad </a:t>
            </a: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de Aprendizaje de: </a:t>
            </a:r>
            <a:r>
              <a:rPr lang="es-ES" altLang="es-MX" sz="24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</a:rPr>
              <a:t>Lógica Secuencial y Combinatoria.</a:t>
            </a:r>
          </a:p>
          <a:p>
            <a:pPr algn="just" eaLnBrk="1" hangingPunct="1">
              <a:defRPr/>
            </a:pPr>
            <a:endParaRPr lang="es-ES" altLang="es-MX" sz="2400" dirty="0">
              <a:solidFill>
                <a:srgbClr val="333300"/>
              </a:solidFill>
              <a:latin typeface="Verdana" pitchFamily="34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" altLang="es-MX" sz="2400" dirty="0">
                <a:solidFill>
                  <a:srgbClr val="333300"/>
                </a:solidFill>
                <a:latin typeface="Verdana" pitchFamily="34" charset="0"/>
              </a:rPr>
              <a:t>El presente material es de apoyo tanto para el profesor como para el alumno.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655992D4-88D9-47F7-B07B-048385DA7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3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4303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9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6" y="3068176"/>
            <a:ext cx="81314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="" xmlns:a16="http://schemas.microsoft.com/office/drawing/2014/main" id="{B9546502-9E8E-4470-B2A2-2D82525E498B}"/>
                  </a:ext>
                </a:extLst>
              </p:cNvPr>
              <p:cNvSpPr txBox="1"/>
              <p:nvPr/>
            </p:nvSpPr>
            <p:spPr>
              <a:xfrm>
                <a:off x="1397481" y="1540351"/>
                <a:ext cx="1114967" cy="369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9546502-9E8E-4470-B2A2-2D82525E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306" y="1540348"/>
                <a:ext cx="1486623" cy="369909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>
            <a:extLst>
              <a:ext uri="{FF2B5EF4-FFF2-40B4-BE49-F238E27FC236}">
                <a16:creationId xmlns="" xmlns:a16="http://schemas.microsoft.com/office/drawing/2014/main" id="{A09A8618-7B93-4BDC-AB06-92732E35645F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2512447" y="1725017"/>
            <a:ext cx="1475072" cy="28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>
                <a:extLst>
                  <a:ext uri="{FF2B5EF4-FFF2-40B4-BE49-F238E27FC236}">
                    <a16:creationId xmlns="" xmlns:a16="http://schemas.microsoft.com/office/drawing/2014/main" id="{6353786A-1421-4204-8651-74AD3594D896}"/>
                  </a:ext>
                </a:extLst>
              </p:cNvPr>
              <p:cNvSpPr txBox="1"/>
              <p:nvPr/>
            </p:nvSpPr>
            <p:spPr>
              <a:xfrm>
                <a:off x="6425564" y="1898379"/>
                <a:ext cx="2684879" cy="863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ahora tenemos: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6353786A-1421-4204-8651-74AD3594D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416" y="1898379"/>
                <a:ext cx="3579839" cy="863634"/>
              </a:xfrm>
              <a:prstGeom prst="rect">
                <a:avLst/>
              </a:prstGeom>
              <a:blipFill>
                <a:blip r:embed="rId32"/>
                <a:stretch>
                  <a:fillRect t="-563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="" xmlns:a16="http://schemas.microsoft.com/office/drawing/2014/main" id="{706461D1-37A0-44A1-B0D0-A071AEC0B342}"/>
                  </a:ext>
                </a:extLst>
              </p:cNvPr>
              <p:cNvSpPr txBox="1"/>
              <p:nvPr/>
            </p:nvSpPr>
            <p:spPr>
              <a:xfrm>
                <a:off x="1383419" y="2567886"/>
                <a:ext cx="1114967" cy="369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706461D1-37A0-44A1-B0D0-A071AEC0B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4557" y="2567883"/>
                <a:ext cx="1486623" cy="369909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Conector recto de flecha 40">
            <a:extLst>
              <a:ext uri="{FF2B5EF4-FFF2-40B4-BE49-F238E27FC236}">
                <a16:creationId xmlns="" xmlns:a16="http://schemas.microsoft.com/office/drawing/2014/main" id="{E4A82794-277C-4007-9F5E-AEE25B9247F6}"/>
              </a:ext>
            </a:extLst>
          </p:cNvPr>
          <p:cNvCxnSpPr>
            <a:cxnSpLocks/>
            <a:stCxn id="6" idx="2"/>
            <a:endCxn id="40" idx="0"/>
          </p:cNvCxnSpPr>
          <p:nvPr/>
        </p:nvCxnSpPr>
        <p:spPr>
          <a:xfrm flipH="1">
            <a:off x="1940903" y="1910257"/>
            <a:ext cx="14062" cy="657626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tángulo 41">
            <a:extLst>
              <a:ext uri="{FF2B5EF4-FFF2-40B4-BE49-F238E27FC236}">
                <a16:creationId xmlns="" xmlns:a16="http://schemas.microsoft.com/office/drawing/2014/main" id="{D4B15609-DAFB-4C09-9363-43C2C6EA3633}"/>
              </a:ext>
            </a:extLst>
          </p:cNvPr>
          <p:cNvSpPr/>
          <p:nvPr/>
        </p:nvSpPr>
        <p:spPr>
          <a:xfrm rot="5400000">
            <a:off x="3755068" y="4610376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Arco de bloque 43">
            <a:extLst>
              <a:ext uri="{FF2B5EF4-FFF2-40B4-BE49-F238E27FC236}">
                <a16:creationId xmlns="" xmlns:a16="http://schemas.microsoft.com/office/drawing/2014/main" id="{C35B12E0-3121-44E6-ACAC-791EF2DA0253}"/>
              </a:ext>
            </a:extLst>
          </p:cNvPr>
          <p:cNvSpPr/>
          <p:nvPr/>
        </p:nvSpPr>
        <p:spPr>
          <a:xfrm>
            <a:off x="4117286" y="3958798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5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7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30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00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0.05856 L -3.125E-6 -0.308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5857 L -8.33333E-7 -0.3085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0.05857 L -2.08333E-6 -0.3085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5857 L -1.66667E-6 -0.3085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0.05857 L -2.70833E-6 -0.308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0.05857 L -1.45833E-6 -0.3085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0.05857 L -2.08333E-7 -0.308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05856 L -3.54167E-6 -0.3085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5857 L 6.25E-7 -0.3085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79" grpId="0"/>
      <p:bldP spid="80" grpId="0"/>
      <p:bldP spid="81" grpId="0"/>
      <p:bldP spid="82" grpId="0"/>
      <p:bldP spid="87" grpId="0"/>
      <p:bldP spid="88" grpId="0"/>
      <p:bldP spid="2" grpId="0" animBg="1"/>
      <p:bldP spid="6" grpId="0"/>
      <p:bldP spid="43" grpId="0"/>
      <p:bldP spid="4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9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6" y="3068176"/>
            <a:ext cx="81314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="" xmlns:a16="http://schemas.microsoft.com/office/drawing/2014/main" id="{B9546502-9E8E-4470-B2A2-2D82525E498B}"/>
                  </a:ext>
                </a:extLst>
              </p:cNvPr>
              <p:cNvSpPr txBox="1"/>
              <p:nvPr/>
            </p:nvSpPr>
            <p:spPr>
              <a:xfrm>
                <a:off x="1397481" y="1540348"/>
                <a:ext cx="111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𝐵𝐵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9546502-9E8E-4470-B2A2-2D82525E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306" y="1540348"/>
                <a:ext cx="1486623" cy="369332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>
            <a:extLst>
              <a:ext uri="{FF2B5EF4-FFF2-40B4-BE49-F238E27FC236}">
                <a16:creationId xmlns="" xmlns:a16="http://schemas.microsoft.com/office/drawing/2014/main" id="{A09A8618-7B93-4BDC-AB06-92732E35645F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2512447" y="1725014"/>
            <a:ext cx="1475072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>
                <a:extLst>
                  <a:ext uri="{FF2B5EF4-FFF2-40B4-BE49-F238E27FC236}">
                    <a16:creationId xmlns="" xmlns:a16="http://schemas.microsoft.com/office/drawing/2014/main" id="{6353786A-1421-4204-8651-74AD3594D896}"/>
                  </a:ext>
                </a:extLst>
              </p:cNvPr>
              <p:cNvSpPr txBox="1"/>
              <p:nvPr/>
            </p:nvSpPr>
            <p:spPr>
              <a:xfrm>
                <a:off x="6425564" y="1898379"/>
                <a:ext cx="2684879" cy="863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ahora tenemos: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𝐵𝐸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6353786A-1421-4204-8651-74AD3594D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416" y="1898379"/>
                <a:ext cx="3579839" cy="863634"/>
              </a:xfrm>
              <a:prstGeom prst="rect">
                <a:avLst/>
              </a:prstGeom>
              <a:blipFill>
                <a:blip r:embed="rId32"/>
                <a:stretch>
                  <a:fillRect t="-563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="" xmlns:a16="http://schemas.microsoft.com/office/drawing/2014/main" id="{706461D1-37A0-44A1-B0D0-A071AEC0B342}"/>
                  </a:ext>
                </a:extLst>
              </p:cNvPr>
              <p:cNvSpPr txBox="1"/>
              <p:nvPr/>
            </p:nvSpPr>
            <p:spPr>
              <a:xfrm>
                <a:off x="1383419" y="2567883"/>
                <a:ext cx="111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706461D1-37A0-44A1-B0D0-A071AEC0B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4557" y="2567883"/>
                <a:ext cx="1486623" cy="369332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Conector recto de flecha 40">
            <a:extLst>
              <a:ext uri="{FF2B5EF4-FFF2-40B4-BE49-F238E27FC236}">
                <a16:creationId xmlns="" xmlns:a16="http://schemas.microsoft.com/office/drawing/2014/main" id="{E4A82794-277C-4007-9F5E-AEE25B9247F6}"/>
              </a:ext>
            </a:extLst>
          </p:cNvPr>
          <p:cNvCxnSpPr>
            <a:cxnSpLocks/>
            <a:stCxn id="6" idx="2"/>
            <a:endCxn id="40" idx="0"/>
          </p:cNvCxnSpPr>
          <p:nvPr/>
        </p:nvCxnSpPr>
        <p:spPr>
          <a:xfrm flipH="1">
            <a:off x="1940903" y="1909683"/>
            <a:ext cx="14062" cy="65820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tángulo 41">
            <a:extLst>
              <a:ext uri="{FF2B5EF4-FFF2-40B4-BE49-F238E27FC236}">
                <a16:creationId xmlns="" xmlns:a16="http://schemas.microsoft.com/office/drawing/2014/main" id="{D0F9525D-3A42-4118-9616-9FB7D2523341}"/>
              </a:ext>
            </a:extLst>
          </p:cNvPr>
          <p:cNvSpPr/>
          <p:nvPr/>
        </p:nvSpPr>
        <p:spPr>
          <a:xfrm rot="5400000">
            <a:off x="3755068" y="4610376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Arco de bloque 43">
            <a:extLst>
              <a:ext uri="{FF2B5EF4-FFF2-40B4-BE49-F238E27FC236}">
                <a16:creationId xmlns="" xmlns:a16="http://schemas.microsoft.com/office/drawing/2014/main" id="{01D49C52-749E-4BF6-AA8C-F0F271EC2DB3}"/>
              </a:ext>
            </a:extLst>
          </p:cNvPr>
          <p:cNvSpPr/>
          <p:nvPr/>
        </p:nvSpPr>
        <p:spPr>
          <a:xfrm>
            <a:off x="4117286" y="3958798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5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7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31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75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0.02291 L -3.125E-6 -0.272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2292 L -8.33333E-7 -0.2729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0.02292 L -2.08333E-6 -0.272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2292 L -1.66667E-6 -0.2729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0.02292 L -2.70833E-6 -0.272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0.02292 L -1.45833E-6 -0.2729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0.02292 L -2.08333E-7 -0.272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02291 L -3.54167E-6 -0.2729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2292 L 6.25E-7 -0.2729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79" grpId="0"/>
      <p:bldP spid="80" grpId="0"/>
      <p:bldP spid="81" grpId="0"/>
      <p:bldP spid="82" grpId="0"/>
      <p:bldP spid="87" grpId="0"/>
      <p:bldP spid="88" grpId="0"/>
      <p:bldP spid="2" grpId="0" animBg="1"/>
      <p:bldP spid="6" grpId="0"/>
      <p:bldP spid="43" grpId="0"/>
      <p:bldP spid="4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9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6" y="3068176"/>
            <a:ext cx="81314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="" xmlns:a16="http://schemas.microsoft.com/office/drawing/2014/main" id="{B9546502-9E8E-4470-B2A2-2D82525E498B}"/>
                  </a:ext>
                </a:extLst>
              </p:cNvPr>
              <p:cNvSpPr txBox="1"/>
              <p:nvPr/>
            </p:nvSpPr>
            <p:spPr>
              <a:xfrm>
                <a:off x="1397481" y="1540351"/>
                <a:ext cx="1114967" cy="369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𝐶</m:t>
                      </m:r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9546502-9E8E-4470-B2A2-2D82525E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306" y="1540348"/>
                <a:ext cx="1486623" cy="369909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>
            <a:extLst>
              <a:ext uri="{FF2B5EF4-FFF2-40B4-BE49-F238E27FC236}">
                <a16:creationId xmlns="" xmlns:a16="http://schemas.microsoft.com/office/drawing/2014/main" id="{A09A8618-7B93-4BDC-AB06-92732E35645F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2512447" y="1725017"/>
            <a:ext cx="1475072" cy="28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>
                <a:extLst>
                  <a:ext uri="{FF2B5EF4-FFF2-40B4-BE49-F238E27FC236}">
                    <a16:creationId xmlns="" xmlns:a16="http://schemas.microsoft.com/office/drawing/2014/main" id="{6353786A-1421-4204-8651-74AD3594D896}"/>
                  </a:ext>
                </a:extLst>
              </p:cNvPr>
              <p:cNvSpPr txBox="1"/>
              <p:nvPr/>
            </p:nvSpPr>
            <p:spPr>
              <a:xfrm>
                <a:off x="6425564" y="1898379"/>
                <a:ext cx="2684879" cy="863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ahora tenemos: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𝐵𝐸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6353786A-1421-4204-8651-74AD3594D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416" y="1898379"/>
                <a:ext cx="3579839" cy="863634"/>
              </a:xfrm>
              <a:prstGeom prst="rect">
                <a:avLst/>
              </a:prstGeom>
              <a:blipFill>
                <a:blip r:embed="rId32"/>
                <a:stretch>
                  <a:fillRect t="-563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7910E6C8-541D-48C2-820B-65B4A1F813AC}"/>
              </a:ext>
            </a:extLst>
          </p:cNvPr>
          <p:cNvCxnSpPr>
            <a:stCxn id="6" idx="1"/>
          </p:cNvCxnSpPr>
          <p:nvPr/>
        </p:nvCxnSpPr>
        <p:spPr>
          <a:xfrm flipV="1">
            <a:off x="1397481" y="1725017"/>
            <a:ext cx="1114967" cy="28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ángulo 39">
            <a:extLst>
              <a:ext uri="{FF2B5EF4-FFF2-40B4-BE49-F238E27FC236}">
                <a16:creationId xmlns="" xmlns:a16="http://schemas.microsoft.com/office/drawing/2014/main" id="{2BF6AFC6-28DF-4DCE-ACB3-85C8519BD596}"/>
              </a:ext>
            </a:extLst>
          </p:cNvPr>
          <p:cNvSpPr/>
          <p:nvPr/>
        </p:nvSpPr>
        <p:spPr>
          <a:xfrm rot="5400000">
            <a:off x="3755068" y="4610376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1" name="Arco de bloque 40">
            <a:extLst>
              <a:ext uri="{FF2B5EF4-FFF2-40B4-BE49-F238E27FC236}">
                <a16:creationId xmlns="" xmlns:a16="http://schemas.microsoft.com/office/drawing/2014/main" id="{1E729D75-5BF4-478D-B0B5-251BECBB4633}"/>
              </a:ext>
            </a:extLst>
          </p:cNvPr>
          <p:cNvSpPr/>
          <p:nvPr/>
        </p:nvSpPr>
        <p:spPr>
          <a:xfrm>
            <a:off x="4117286" y="3958798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2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5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32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7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0.01783 L -3.125E-6 -0.232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1782 L -8.33333E-7 -0.2321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1782 L -2.08333E-6 -0.2321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1782 L -1.66667E-6 -0.2321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0.01782 L -2.70833E-6 -0.2321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.01782 L -1.45833E-6 -0.2321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.01782 L -2.08333E-7 -0.232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.01783 L -3.54167E-6 -0.2321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1782 L 6.25E-7 -0.2321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79" grpId="0"/>
      <p:bldP spid="80" grpId="0"/>
      <p:bldP spid="81" grpId="0"/>
      <p:bldP spid="82" grpId="0"/>
      <p:bldP spid="87" grpId="0"/>
      <p:bldP spid="88" grpId="0"/>
      <p:bldP spid="2" grpId="0" animBg="1"/>
      <p:bldP spid="6" grpId="0"/>
      <p:bldP spid="4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9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6" y="3068176"/>
            <a:ext cx="81314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40" name="Conector recto de flecha 39">
            <a:extLst>
              <a:ext uri="{FF2B5EF4-FFF2-40B4-BE49-F238E27FC236}">
                <a16:creationId xmlns="" xmlns:a16="http://schemas.microsoft.com/office/drawing/2014/main" id="{5DCA5EBD-A8CF-43D9-BEE5-0A3418EFCFB8}"/>
              </a:ext>
            </a:extLst>
          </p:cNvPr>
          <p:cNvCxnSpPr>
            <a:cxnSpLocks/>
          </p:cNvCxnSpPr>
          <p:nvPr/>
        </p:nvCxnSpPr>
        <p:spPr>
          <a:xfrm flipH="1" flipV="1">
            <a:off x="1755806" y="5036690"/>
            <a:ext cx="757269" cy="718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="" xmlns:a16="http://schemas.microsoft.com/office/drawing/2014/main" id="{06DACFEE-2620-4901-8221-784992FFDFE8}"/>
                  </a:ext>
                </a:extLst>
              </p:cNvPr>
              <p:cNvSpPr txBox="1"/>
              <p:nvPr/>
            </p:nvSpPr>
            <p:spPr>
              <a:xfrm>
                <a:off x="967772" y="4833498"/>
                <a:ext cx="111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𝐷𝐸𝐹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06DACFEE-2620-4901-8221-784992FFD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361" y="4833498"/>
                <a:ext cx="1486623" cy="369332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uadroTexto 41">
                <a:extLst>
                  <a:ext uri="{FF2B5EF4-FFF2-40B4-BE49-F238E27FC236}">
                    <a16:creationId xmlns="" xmlns:a16="http://schemas.microsoft.com/office/drawing/2014/main" id="{F6555B12-2154-443F-8D10-40F3593FF590}"/>
                  </a:ext>
                </a:extLst>
              </p:cNvPr>
              <p:cNvSpPr txBox="1"/>
              <p:nvPr/>
            </p:nvSpPr>
            <p:spPr>
              <a:xfrm>
                <a:off x="6425564" y="1898379"/>
                <a:ext cx="2684879" cy="863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ahora tenemos: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MX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s-MX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𝐵𝐸</m:t>
                    </m:r>
                  </m:oMath>
                </a14:m>
                <a:r>
                  <a:rPr lang="es-MX" sz="2400" dirty="0"/>
                  <a:t> + DEF</a:t>
                </a:r>
              </a:p>
            </p:txBody>
          </p:sp>
        </mc:Choice>
        <mc:Fallback xmlns="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F6555B12-2154-443F-8D10-40F3593FF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416" y="1898379"/>
                <a:ext cx="3579839" cy="863634"/>
              </a:xfrm>
              <a:prstGeom prst="rect">
                <a:avLst/>
              </a:prstGeom>
              <a:blipFill>
                <a:blip r:embed="rId32"/>
                <a:stretch>
                  <a:fillRect t="-5634" b="-1126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91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28 -3.7037E-6 L -0.14283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6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27 -1.11111E-6 L -0.12409 -0.001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68" y="-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28 7.40741E-7 L -0.12213 7.40741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  <p:bldP spid="36" grpId="0" animBg="1"/>
      <p:bldP spid="41" grpId="0"/>
      <p:bldP spid="4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6" y="3068176"/>
            <a:ext cx="81314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uadroTexto 41">
                <a:extLst>
                  <a:ext uri="{FF2B5EF4-FFF2-40B4-BE49-F238E27FC236}">
                    <a16:creationId xmlns="" xmlns:a16="http://schemas.microsoft.com/office/drawing/2014/main" id="{F6555B12-2154-443F-8D10-40F3593FF590}"/>
                  </a:ext>
                </a:extLst>
              </p:cNvPr>
              <p:cNvSpPr txBox="1"/>
              <p:nvPr/>
            </p:nvSpPr>
            <p:spPr>
              <a:xfrm>
                <a:off x="6425564" y="1898380"/>
                <a:ext cx="2684879" cy="1201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ahora tenemos: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𝐵𝐸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𝐶𝐷𝐸𝐹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F6555B12-2154-443F-8D10-40F3593FF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416" y="1898379"/>
                <a:ext cx="3579839" cy="831766"/>
              </a:xfrm>
              <a:prstGeom prst="rect">
                <a:avLst/>
              </a:prstGeom>
              <a:blipFill>
                <a:blip r:embed="rId31"/>
                <a:stretch>
                  <a:fillRect t="-583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Conector recto de flecha 37">
            <a:extLst>
              <a:ext uri="{FF2B5EF4-FFF2-40B4-BE49-F238E27FC236}">
                <a16:creationId xmlns="" xmlns:a16="http://schemas.microsoft.com/office/drawing/2014/main" id="{54453816-8CF8-415D-9EDF-2CF41405495B}"/>
              </a:ext>
            </a:extLst>
          </p:cNvPr>
          <p:cNvCxnSpPr>
            <a:cxnSpLocks/>
          </p:cNvCxnSpPr>
          <p:nvPr/>
        </p:nvCxnSpPr>
        <p:spPr>
          <a:xfrm flipH="1" flipV="1">
            <a:off x="2122098" y="1167970"/>
            <a:ext cx="1520080" cy="16046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>
                <a:extLst>
                  <a:ext uri="{FF2B5EF4-FFF2-40B4-BE49-F238E27FC236}">
                    <a16:creationId xmlns="" xmlns:a16="http://schemas.microsoft.com/office/drawing/2014/main" id="{47E6BB26-3209-4D83-958E-E2F184D2A0D1}"/>
                  </a:ext>
                </a:extLst>
              </p:cNvPr>
              <p:cNvSpPr txBox="1"/>
              <p:nvPr/>
            </p:nvSpPr>
            <p:spPr>
              <a:xfrm>
                <a:off x="834892" y="999064"/>
                <a:ext cx="1114967" cy="369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47E6BB26-3209-4D83-958E-E2F184D2A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187" y="999061"/>
                <a:ext cx="1486623" cy="369909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Conector recto de flecha 43">
            <a:extLst>
              <a:ext uri="{FF2B5EF4-FFF2-40B4-BE49-F238E27FC236}">
                <a16:creationId xmlns="" xmlns:a16="http://schemas.microsoft.com/office/drawing/2014/main" id="{3F59A15C-CEAD-47FE-A79B-EE3AEA8CEADE}"/>
              </a:ext>
            </a:extLst>
          </p:cNvPr>
          <p:cNvCxnSpPr>
            <a:cxnSpLocks/>
          </p:cNvCxnSpPr>
          <p:nvPr/>
        </p:nvCxnSpPr>
        <p:spPr>
          <a:xfrm flipH="1" flipV="1">
            <a:off x="2236398" y="1544659"/>
            <a:ext cx="1520080" cy="16046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uadroTexto 44">
                <a:extLst>
                  <a:ext uri="{FF2B5EF4-FFF2-40B4-BE49-F238E27FC236}">
                    <a16:creationId xmlns="" xmlns:a16="http://schemas.microsoft.com/office/drawing/2014/main" id="{87664722-7592-4C66-ABFE-1D4A47094AA5}"/>
                  </a:ext>
                </a:extLst>
              </p:cNvPr>
              <p:cNvSpPr txBox="1"/>
              <p:nvPr/>
            </p:nvSpPr>
            <p:spPr>
              <a:xfrm>
                <a:off x="834892" y="1560705"/>
                <a:ext cx="111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87664722-7592-4C66-ABFE-1D4A47094A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187" y="1560705"/>
                <a:ext cx="1486623" cy="369332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Conector recto 45">
            <a:extLst>
              <a:ext uri="{FF2B5EF4-FFF2-40B4-BE49-F238E27FC236}">
                <a16:creationId xmlns="" xmlns:a16="http://schemas.microsoft.com/office/drawing/2014/main" id="{7B2C2409-0159-4719-AB67-6F368D38B149}"/>
              </a:ext>
            </a:extLst>
          </p:cNvPr>
          <p:cNvCxnSpPr>
            <a:cxnSpLocks/>
            <a:stCxn id="45" idx="1"/>
            <a:endCxn id="45" idx="3"/>
          </p:cNvCxnSpPr>
          <p:nvPr/>
        </p:nvCxnSpPr>
        <p:spPr>
          <a:xfrm>
            <a:off x="834892" y="1745371"/>
            <a:ext cx="1114967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de flecha 50">
            <a:extLst>
              <a:ext uri="{FF2B5EF4-FFF2-40B4-BE49-F238E27FC236}">
                <a16:creationId xmlns="" xmlns:a16="http://schemas.microsoft.com/office/drawing/2014/main" id="{D1DABB2F-CBC0-4D0B-A00F-91CED3E7A467}"/>
              </a:ext>
            </a:extLst>
          </p:cNvPr>
          <p:cNvCxnSpPr>
            <a:cxnSpLocks/>
          </p:cNvCxnSpPr>
          <p:nvPr/>
        </p:nvCxnSpPr>
        <p:spPr>
          <a:xfrm flipH="1">
            <a:off x="2122098" y="1779726"/>
            <a:ext cx="1505274" cy="73550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uadroTexto 53">
                <a:extLst>
                  <a:ext uri="{FF2B5EF4-FFF2-40B4-BE49-F238E27FC236}">
                    <a16:creationId xmlns="" xmlns:a16="http://schemas.microsoft.com/office/drawing/2014/main" id="{AD2E0D90-02B7-442C-97C4-C4B5A911B1E6}"/>
                  </a:ext>
                </a:extLst>
              </p:cNvPr>
              <p:cNvSpPr txBox="1"/>
              <p:nvPr/>
            </p:nvSpPr>
            <p:spPr>
              <a:xfrm>
                <a:off x="834892" y="2409050"/>
                <a:ext cx="111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𝐶𝐶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4" name="CuadroTexto 53">
                <a:extLst>
                  <a:ext uri="{FF2B5EF4-FFF2-40B4-BE49-F238E27FC236}">
                    <a16:creationId xmlns:a16="http://schemas.microsoft.com/office/drawing/2014/main" id="{AD2E0D90-02B7-442C-97C4-C4B5A911B1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187" y="2409050"/>
                <a:ext cx="1486623" cy="369332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Conector recto de flecha 54">
            <a:extLst>
              <a:ext uri="{FF2B5EF4-FFF2-40B4-BE49-F238E27FC236}">
                <a16:creationId xmlns="" xmlns:a16="http://schemas.microsoft.com/office/drawing/2014/main" id="{A7A7EEFA-869F-440E-9457-A9E3C4F99D49}"/>
              </a:ext>
            </a:extLst>
          </p:cNvPr>
          <p:cNvCxnSpPr>
            <a:cxnSpLocks/>
            <a:stCxn id="54" idx="2"/>
          </p:cNvCxnSpPr>
          <p:nvPr/>
        </p:nvCxnSpPr>
        <p:spPr>
          <a:xfrm>
            <a:off x="1392374" y="2778382"/>
            <a:ext cx="15624" cy="47446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uadroTexto 63">
                <a:extLst>
                  <a:ext uri="{FF2B5EF4-FFF2-40B4-BE49-F238E27FC236}">
                    <a16:creationId xmlns="" xmlns:a16="http://schemas.microsoft.com/office/drawing/2014/main" id="{22226076-9380-4A98-9DBA-2853FEB8E9E1}"/>
                  </a:ext>
                </a:extLst>
              </p:cNvPr>
              <p:cNvSpPr txBox="1"/>
              <p:nvPr/>
            </p:nvSpPr>
            <p:spPr>
              <a:xfrm>
                <a:off x="834891" y="3251156"/>
                <a:ext cx="111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22226076-9380-4A98-9DBA-2853FEB8E9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186" y="3251156"/>
                <a:ext cx="1486623" cy="369332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2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34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29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3.7037E-7 L -3.54167E-6 -0.556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5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3.33333E-6 -0.5569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84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1.875E-6 -0.556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3.54167E-6 -0.5136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69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0455 -0.5148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-2574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1.875E-6 -0.5078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7.40741E-7 L -3.54167E-6 -0.48125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051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3.33333E-6 -0.48125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07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1.875E-6 -0.48125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  <p:bldP spid="19" grpId="0"/>
      <p:bldP spid="19" grpId="1"/>
      <p:bldP spid="19" grpId="2"/>
      <p:bldP spid="36" grpId="0" animBg="1"/>
      <p:bldP spid="36" grpId="1" animBg="1"/>
      <p:bldP spid="36" grpId="2" animBg="1"/>
      <p:bldP spid="42" grpId="0"/>
      <p:bldP spid="43" grpId="0"/>
      <p:bldP spid="45" grpId="0"/>
      <p:bldP spid="54" grpId="0"/>
      <p:bldP spid="6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6" y="3068176"/>
            <a:ext cx="81314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47" name="Conector recto de flecha 46">
            <a:extLst>
              <a:ext uri="{FF2B5EF4-FFF2-40B4-BE49-F238E27FC236}">
                <a16:creationId xmlns="" xmlns:a16="http://schemas.microsoft.com/office/drawing/2014/main" id="{D505675B-7F88-4F21-AAB0-CC82AFDDEDE5}"/>
              </a:ext>
            </a:extLst>
          </p:cNvPr>
          <p:cNvCxnSpPr>
            <a:cxnSpLocks/>
          </p:cNvCxnSpPr>
          <p:nvPr/>
        </p:nvCxnSpPr>
        <p:spPr>
          <a:xfrm>
            <a:off x="5524172" y="1388176"/>
            <a:ext cx="1269131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uadroTexto 51">
                <a:extLst>
                  <a:ext uri="{FF2B5EF4-FFF2-40B4-BE49-F238E27FC236}">
                    <a16:creationId xmlns="" xmlns:a16="http://schemas.microsoft.com/office/drawing/2014/main" id="{2C7723F2-E081-490E-8F36-0BA77E75E765}"/>
                  </a:ext>
                </a:extLst>
              </p:cNvPr>
              <p:cNvSpPr txBox="1"/>
              <p:nvPr/>
            </p:nvSpPr>
            <p:spPr>
              <a:xfrm>
                <a:off x="6793304" y="1183442"/>
                <a:ext cx="1114967" cy="369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𝐵𝐶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2" name="CuadroTexto 51">
                <a:extLst>
                  <a:ext uri="{FF2B5EF4-FFF2-40B4-BE49-F238E27FC236}">
                    <a16:creationId xmlns:a16="http://schemas.microsoft.com/office/drawing/2014/main" id="{2C7723F2-E081-490E-8F36-0BA77E75E7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7736" y="1183439"/>
                <a:ext cx="1486623" cy="369909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ángulo 37">
            <a:extLst>
              <a:ext uri="{FF2B5EF4-FFF2-40B4-BE49-F238E27FC236}">
                <a16:creationId xmlns="" xmlns:a16="http://schemas.microsoft.com/office/drawing/2014/main" id="{835C7DC3-C356-4D38-9EC0-3CFB59283ACB}"/>
              </a:ext>
            </a:extLst>
          </p:cNvPr>
          <p:cNvSpPr/>
          <p:nvPr/>
        </p:nvSpPr>
        <p:spPr>
          <a:xfrm rot="5400000">
            <a:off x="3755068" y="4610376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0" name="Arco de bloque 39">
            <a:extLst>
              <a:ext uri="{FF2B5EF4-FFF2-40B4-BE49-F238E27FC236}">
                <a16:creationId xmlns="" xmlns:a16="http://schemas.microsoft.com/office/drawing/2014/main" id="{317CBF67-2672-4866-A313-1EB22937C070}"/>
              </a:ext>
            </a:extLst>
          </p:cNvPr>
          <p:cNvSpPr/>
          <p:nvPr/>
        </p:nvSpPr>
        <p:spPr>
          <a:xfrm>
            <a:off x="4117286" y="3958798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1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3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35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4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59259E-6 L 2.08333E-7 -0.490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51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85185E-6 L -2.29167E-6 -0.478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93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22045E-16 L 3.75E-6 -0.491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58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48148E-6 L -1.45833E-6 -0.477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86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3.54167E-6 -0.508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44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33333E-6 L 2.29167E-6 -0.5090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46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2.5E-6 -0.475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9" grpId="0"/>
      <p:bldP spid="34" grpId="0"/>
      <p:bldP spid="3" grpId="0" animBg="1"/>
      <p:bldP spid="38" grpId="0" animBg="1"/>
      <p:bldP spid="4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3642179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237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4040256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7006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4051629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2170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5208243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322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5217215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285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5218496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93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3243588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784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323406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083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3235102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470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3237251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335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3238938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584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3249982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3310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3230847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795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4439113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4436464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286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4435140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520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4439113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818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4424827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4419688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4424827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769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4419688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17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4037310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3079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4022113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818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4028236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982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4033000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333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5225772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695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5228214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952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4012176" y="3068176"/>
            <a:ext cx="81314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4918794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3642179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5208243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uadroTexto 51">
                <a:extLst>
                  <a:ext uri="{FF2B5EF4-FFF2-40B4-BE49-F238E27FC236}">
                    <a16:creationId xmlns="" xmlns:a16="http://schemas.microsoft.com/office/drawing/2014/main" id="{2C7723F2-E081-490E-8F36-0BA77E75E765}"/>
                  </a:ext>
                </a:extLst>
              </p:cNvPr>
              <p:cNvSpPr txBox="1"/>
              <p:nvPr/>
            </p:nvSpPr>
            <p:spPr>
              <a:xfrm>
                <a:off x="6793304" y="1183442"/>
                <a:ext cx="1114967" cy="369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𝐵𝐶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2" name="CuadroTexto 51">
                <a:extLst>
                  <a:ext uri="{FF2B5EF4-FFF2-40B4-BE49-F238E27FC236}">
                    <a16:creationId xmlns:a16="http://schemas.microsoft.com/office/drawing/2014/main" id="{2C7723F2-E081-490E-8F36-0BA77E75E7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7736" y="1183439"/>
                <a:ext cx="1486623" cy="369909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Conector recto de flecha 37">
            <a:extLst>
              <a:ext uri="{FF2B5EF4-FFF2-40B4-BE49-F238E27FC236}">
                <a16:creationId xmlns="" xmlns:a16="http://schemas.microsoft.com/office/drawing/2014/main" id="{AEF11761-880F-47EE-AA08-0D300E04DD56}"/>
              </a:ext>
            </a:extLst>
          </p:cNvPr>
          <p:cNvCxnSpPr>
            <a:cxnSpLocks/>
          </p:cNvCxnSpPr>
          <p:nvPr/>
        </p:nvCxnSpPr>
        <p:spPr>
          <a:xfrm flipH="1" flipV="1">
            <a:off x="1140286" y="4874100"/>
            <a:ext cx="517586" cy="718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>
                <a:extLst>
                  <a:ext uri="{FF2B5EF4-FFF2-40B4-BE49-F238E27FC236}">
                    <a16:creationId xmlns="" xmlns:a16="http://schemas.microsoft.com/office/drawing/2014/main" id="{CF4CD32C-A929-41D8-86C1-B77399E776B3}"/>
                  </a:ext>
                </a:extLst>
              </p:cNvPr>
              <p:cNvSpPr txBox="1"/>
              <p:nvPr/>
            </p:nvSpPr>
            <p:spPr>
              <a:xfrm>
                <a:off x="327690" y="4688857"/>
                <a:ext cx="111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𝐷𝐸</m:t>
                      </m:r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CF4CD32C-A929-41D8-86C1-B77399E776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18" y="4688857"/>
                <a:ext cx="1486623" cy="369332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="" xmlns:a16="http://schemas.microsoft.com/office/drawing/2014/main" id="{1BCEA0AC-939D-47D8-ACDF-8D5AE38D66B3}"/>
                  </a:ext>
                </a:extLst>
              </p:cNvPr>
              <p:cNvSpPr txBox="1"/>
              <p:nvPr/>
            </p:nvSpPr>
            <p:spPr>
              <a:xfrm>
                <a:off x="6263954" y="1898381"/>
                <a:ext cx="2846489" cy="1077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ahora tenemos: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𝐵𝐸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𝐶𝐷𝐸𝐹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𝐵𝐶𝐷𝐸</m:t>
                      </m:r>
                    </m:oMath>
                  </m:oMathPara>
                </a14:m>
                <a:endParaRPr lang="es-MX" sz="2000" dirty="0"/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1BCEA0AC-939D-47D8-ACDF-8D5AE38D66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1936" y="1898379"/>
                <a:ext cx="3795319" cy="770147"/>
              </a:xfrm>
              <a:prstGeom prst="rect">
                <a:avLst/>
              </a:prstGeom>
              <a:blipFill>
                <a:blip r:embed="rId33"/>
                <a:stretch>
                  <a:fillRect t="-629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Conector recto 41">
            <a:extLst>
              <a:ext uri="{FF2B5EF4-FFF2-40B4-BE49-F238E27FC236}">
                <a16:creationId xmlns="" xmlns:a16="http://schemas.microsoft.com/office/drawing/2014/main" id="{9A2791E5-714F-41AB-A501-D39ADC527648}"/>
              </a:ext>
            </a:extLst>
          </p:cNvPr>
          <p:cNvCxnSpPr>
            <a:cxnSpLocks/>
          </p:cNvCxnSpPr>
          <p:nvPr/>
        </p:nvCxnSpPr>
        <p:spPr>
          <a:xfrm flipV="1">
            <a:off x="854299" y="4675698"/>
            <a:ext cx="241772" cy="36099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Rectángulo 42">
            <a:extLst>
              <a:ext uri="{FF2B5EF4-FFF2-40B4-BE49-F238E27FC236}">
                <a16:creationId xmlns="" xmlns:a16="http://schemas.microsoft.com/office/drawing/2014/main" id="{4E55617E-C871-4F97-9AD8-EA33034CF1C5}"/>
              </a:ext>
            </a:extLst>
          </p:cNvPr>
          <p:cNvSpPr/>
          <p:nvPr/>
        </p:nvSpPr>
        <p:spPr>
          <a:xfrm rot="5400000">
            <a:off x="3755068" y="4610376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Arco de bloque 43">
            <a:extLst>
              <a:ext uri="{FF2B5EF4-FFF2-40B4-BE49-F238E27FC236}">
                <a16:creationId xmlns="" xmlns:a16="http://schemas.microsoft.com/office/drawing/2014/main" id="{06B0B7DB-BCC2-4446-B8F0-31BF95110151}"/>
              </a:ext>
            </a:extLst>
          </p:cNvPr>
          <p:cNvSpPr/>
          <p:nvPr/>
        </p:nvSpPr>
        <p:spPr>
          <a:xfrm>
            <a:off x="4117286" y="3958798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5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7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36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29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9" grpId="0"/>
      <p:bldP spid="34" grpId="0"/>
      <p:bldP spid="3" grpId="0" animBg="1"/>
      <p:bldP spid="40" grpId="0"/>
      <p:bldP spid="41" grpId="0"/>
      <p:bldP spid="43" grpId="0" animBg="1"/>
      <p:bldP spid="4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FB311CC-E95C-4A31-9A1E-FE9BA03B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86" y="948952"/>
            <a:ext cx="5715000" cy="5715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="" xmlns:a16="http://schemas.microsoft.com/office/drawing/2014/main" id="{1441502C-4987-48AD-B004-BA413FE3898B}"/>
                  </a:ext>
                </a:extLst>
              </p:cNvPr>
              <p:cNvSpPr txBox="1"/>
              <p:nvPr/>
            </p:nvSpPr>
            <p:spPr>
              <a:xfrm>
                <a:off x="2333964" y="4852024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41502C-4987-48AD-B004-BA413FE38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1951" y="4852024"/>
                <a:ext cx="37542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="" xmlns:a16="http://schemas.microsoft.com/office/drawing/2014/main" id="{1B4B9079-5E74-4EF8-A1DB-248F3AF59479}"/>
                  </a:ext>
                </a:extLst>
              </p:cNvPr>
              <p:cNvSpPr txBox="1"/>
              <p:nvPr/>
            </p:nvSpPr>
            <p:spPr>
              <a:xfrm>
                <a:off x="2732041" y="427131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B4B9079-5E74-4EF8-A1DB-248F3AF59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2720" y="4271316"/>
                <a:ext cx="37542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="" xmlns:a16="http://schemas.microsoft.com/office/drawing/2014/main" id="{EF3D14FA-5505-4528-B6B8-E6D060FE4C7D}"/>
                  </a:ext>
                </a:extLst>
              </p:cNvPr>
              <p:cNvSpPr txBox="1"/>
              <p:nvPr/>
            </p:nvSpPr>
            <p:spPr>
              <a:xfrm>
                <a:off x="2743414" y="4856373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F3D14FA-5505-4528-B6B8-E6D060FE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884" y="4856373"/>
                <a:ext cx="3754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B1983977-24D5-4C47-9CD3-0894460209D1}"/>
                  </a:ext>
                </a:extLst>
              </p:cNvPr>
              <p:cNvSpPr txBox="1"/>
              <p:nvPr/>
            </p:nvSpPr>
            <p:spPr>
              <a:xfrm>
                <a:off x="3900028" y="600611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1983977-24D5-4C47-9CD3-089446020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0036" y="6006112"/>
                <a:ext cx="37542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="" xmlns:a16="http://schemas.microsoft.com/office/drawing/2014/main" id="{A86314BB-0627-43C0-AD21-7D1EAC32F66A}"/>
                  </a:ext>
                </a:extLst>
              </p:cNvPr>
              <p:cNvSpPr txBox="1"/>
              <p:nvPr/>
            </p:nvSpPr>
            <p:spPr>
              <a:xfrm>
                <a:off x="3909000" y="42618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A86314BB-0627-43C0-AD21-7D1EAC32F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999" y="4261868"/>
                <a:ext cx="3754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="" xmlns:a16="http://schemas.microsoft.com/office/drawing/2014/main" id="{550B320F-2FDF-4365-B0BE-72CFEA52A79E}"/>
                  </a:ext>
                </a:extLst>
              </p:cNvPr>
              <p:cNvSpPr txBox="1"/>
              <p:nvPr/>
            </p:nvSpPr>
            <p:spPr>
              <a:xfrm>
                <a:off x="3910281" y="485920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550B320F-2FDF-4365-B0BE-72CFEA52A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707" y="4859208"/>
                <a:ext cx="37542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>
                <a:extLst>
                  <a:ext uri="{FF2B5EF4-FFF2-40B4-BE49-F238E27FC236}">
                    <a16:creationId xmlns="" xmlns:a16="http://schemas.microsoft.com/office/drawing/2014/main" id="{0A95981E-3D43-40A7-83CF-2C719DD303CF}"/>
                  </a:ext>
                </a:extLst>
              </p:cNvPr>
              <p:cNvSpPr txBox="1"/>
              <p:nvPr/>
            </p:nvSpPr>
            <p:spPr>
              <a:xfrm>
                <a:off x="1935373" y="19585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0A95981E-3D43-40A7-83CF-2C719DD30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0498" y="1958522"/>
                <a:ext cx="397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uadroTexto 57">
                <a:extLst>
                  <a:ext uri="{FF2B5EF4-FFF2-40B4-BE49-F238E27FC236}">
                    <a16:creationId xmlns="" xmlns:a16="http://schemas.microsoft.com/office/drawing/2014/main" id="{A86A052C-1F0D-4A7A-BCE3-2F9A2455E308}"/>
                  </a:ext>
                </a:extLst>
              </p:cNvPr>
              <p:cNvSpPr txBox="1"/>
              <p:nvPr/>
            </p:nvSpPr>
            <p:spPr>
              <a:xfrm>
                <a:off x="1925848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A86A052C-1F0D-4A7A-BCE3-2F9A2455E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797" y="2546872"/>
                <a:ext cx="397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uadroTexto 58">
                <a:extLst>
                  <a:ext uri="{FF2B5EF4-FFF2-40B4-BE49-F238E27FC236}">
                    <a16:creationId xmlns="" xmlns:a16="http://schemas.microsoft.com/office/drawing/2014/main" id="{A4E4B286-CE2D-4187-8595-422BA16B52F9}"/>
                  </a:ext>
                </a:extLst>
              </p:cNvPr>
              <p:cNvSpPr txBox="1"/>
              <p:nvPr/>
            </p:nvSpPr>
            <p:spPr>
              <a:xfrm>
                <a:off x="1926888" y="312302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id="{A4E4B286-CE2D-4187-8595-422BA16B5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184" y="3123022"/>
                <a:ext cx="397866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uadroTexto 59">
                <a:extLst>
                  <a:ext uri="{FF2B5EF4-FFF2-40B4-BE49-F238E27FC236}">
                    <a16:creationId xmlns="" xmlns:a16="http://schemas.microsoft.com/office/drawing/2014/main" id="{5DBFCA50-0E7D-4C52-9F0E-16E494996405}"/>
                  </a:ext>
                </a:extLst>
              </p:cNvPr>
              <p:cNvSpPr txBox="1"/>
              <p:nvPr/>
            </p:nvSpPr>
            <p:spPr>
              <a:xfrm>
                <a:off x="1929037" y="372468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5DBFCA50-0E7D-4C52-9F0E-16E494996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2049" y="3724681"/>
                <a:ext cx="397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uadroTexto 60">
                <a:extLst>
                  <a:ext uri="{FF2B5EF4-FFF2-40B4-BE49-F238E27FC236}">
                    <a16:creationId xmlns="" xmlns:a16="http://schemas.microsoft.com/office/drawing/2014/main" id="{849D947B-1C8B-485D-95BA-2CDB476BE757}"/>
                  </a:ext>
                </a:extLst>
              </p:cNvPr>
              <p:cNvSpPr txBox="1"/>
              <p:nvPr/>
            </p:nvSpPr>
            <p:spPr>
              <a:xfrm>
                <a:off x="1930723" y="429838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1" name="CuadroTexto 60">
                <a:extLst>
                  <a:ext uri="{FF2B5EF4-FFF2-40B4-BE49-F238E27FC236}">
                    <a16:creationId xmlns:a16="http://schemas.microsoft.com/office/drawing/2014/main" id="{849D947B-1C8B-485D-95BA-2CDB476BE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4298" y="4298382"/>
                <a:ext cx="39786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uadroTexto 61">
                <a:extLst>
                  <a:ext uri="{FF2B5EF4-FFF2-40B4-BE49-F238E27FC236}">
                    <a16:creationId xmlns="" xmlns:a16="http://schemas.microsoft.com/office/drawing/2014/main" id="{3B74F02A-74A8-4C26-8D35-734332D49CB7}"/>
                  </a:ext>
                </a:extLst>
              </p:cNvPr>
              <p:cNvSpPr txBox="1"/>
              <p:nvPr/>
            </p:nvSpPr>
            <p:spPr>
              <a:xfrm>
                <a:off x="1941768" y="543447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2" name="CuadroTexto 61">
                <a:extLst>
                  <a:ext uri="{FF2B5EF4-FFF2-40B4-BE49-F238E27FC236}">
                    <a16:creationId xmlns:a16="http://schemas.microsoft.com/office/drawing/2014/main" id="{3B74F02A-74A8-4C26-8D35-734332D49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024" y="5434473"/>
                <a:ext cx="39786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uadroTexto 62">
                <a:extLst>
                  <a:ext uri="{FF2B5EF4-FFF2-40B4-BE49-F238E27FC236}">
                    <a16:creationId xmlns="" xmlns:a16="http://schemas.microsoft.com/office/drawing/2014/main" id="{A9E3CE2F-3B25-4E75-B2E8-0D08EC5B0929}"/>
                  </a:ext>
                </a:extLst>
              </p:cNvPr>
              <p:cNvSpPr txBox="1"/>
              <p:nvPr/>
            </p:nvSpPr>
            <p:spPr>
              <a:xfrm>
                <a:off x="1922632" y="5998928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63" name="CuadroTexto 62">
                <a:extLst>
                  <a:ext uri="{FF2B5EF4-FFF2-40B4-BE49-F238E27FC236}">
                    <a16:creationId xmlns:a16="http://schemas.microsoft.com/office/drawing/2014/main" id="{A9E3CE2F-3B25-4E75-B2E8-0D08EC5B0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509" y="5998928"/>
                <a:ext cx="397866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uadroTexto 76">
                <a:extLst>
                  <a:ext uri="{FF2B5EF4-FFF2-40B4-BE49-F238E27FC236}">
                    <a16:creationId xmlns="" xmlns:a16="http://schemas.microsoft.com/office/drawing/2014/main" id="{61B656B5-E95D-4F66-8861-379A62AD5081}"/>
                  </a:ext>
                </a:extLst>
              </p:cNvPr>
              <p:cNvSpPr txBox="1"/>
              <p:nvPr/>
            </p:nvSpPr>
            <p:spPr>
              <a:xfrm>
                <a:off x="3130899" y="197834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7" name="CuadroTexto 76">
                <a:extLst>
                  <a:ext uri="{FF2B5EF4-FFF2-40B4-BE49-F238E27FC236}">
                    <a16:creationId xmlns:a16="http://schemas.microsoft.com/office/drawing/2014/main" id="{61B656B5-E95D-4F66-8861-379A62AD5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4532" y="1978342"/>
                <a:ext cx="397866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uadroTexto 77">
                <a:extLst>
                  <a:ext uri="{FF2B5EF4-FFF2-40B4-BE49-F238E27FC236}">
                    <a16:creationId xmlns="" xmlns:a16="http://schemas.microsoft.com/office/drawing/2014/main" id="{D833C5DB-AB61-4674-937C-9DB1A7EBAACD}"/>
                  </a:ext>
                </a:extLst>
              </p:cNvPr>
              <p:cNvSpPr txBox="1"/>
              <p:nvPr/>
            </p:nvSpPr>
            <p:spPr>
              <a:xfrm>
                <a:off x="3128250" y="256788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8" name="CuadroTexto 77">
                <a:extLst>
                  <a:ext uri="{FF2B5EF4-FFF2-40B4-BE49-F238E27FC236}">
                    <a16:creationId xmlns:a16="http://schemas.microsoft.com/office/drawing/2014/main" id="{D833C5DB-AB61-4674-937C-9DB1A7EBAA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1000" y="2567883"/>
                <a:ext cx="397866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uadroTexto 78">
                <a:extLst>
                  <a:ext uri="{FF2B5EF4-FFF2-40B4-BE49-F238E27FC236}">
                    <a16:creationId xmlns="" xmlns:a16="http://schemas.microsoft.com/office/drawing/2014/main" id="{F64218CC-BFA8-4246-9038-EC7DBA0EF233}"/>
                  </a:ext>
                </a:extLst>
              </p:cNvPr>
              <p:cNvSpPr txBox="1"/>
              <p:nvPr/>
            </p:nvSpPr>
            <p:spPr>
              <a:xfrm>
                <a:off x="3126925" y="3134501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F64218CC-BFA8-4246-9038-EC7DBA0EF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234" y="3134501"/>
                <a:ext cx="397866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uadroTexto 79">
                <a:extLst>
                  <a:ext uri="{FF2B5EF4-FFF2-40B4-BE49-F238E27FC236}">
                    <a16:creationId xmlns="" xmlns:a16="http://schemas.microsoft.com/office/drawing/2014/main" id="{3A613461-5FD0-439B-A23C-032DE5E679AF}"/>
                  </a:ext>
                </a:extLst>
              </p:cNvPr>
              <p:cNvSpPr txBox="1"/>
              <p:nvPr/>
            </p:nvSpPr>
            <p:spPr>
              <a:xfrm>
                <a:off x="3130899" y="37116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0" name="CuadroTexto 79">
                <a:extLst>
                  <a:ext uri="{FF2B5EF4-FFF2-40B4-BE49-F238E27FC236}">
                    <a16:creationId xmlns:a16="http://schemas.microsoft.com/office/drawing/2014/main" id="{3A613461-5FD0-439B-A23C-032DE5E6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4532" y="3711672"/>
                <a:ext cx="397866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uadroTexto 80">
                <a:extLst>
                  <a:ext uri="{FF2B5EF4-FFF2-40B4-BE49-F238E27FC236}">
                    <a16:creationId xmlns="" xmlns:a16="http://schemas.microsoft.com/office/drawing/2014/main" id="{B3225F88-37BD-4E04-BF64-3D233F17946D}"/>
                  </a:ext>
                </a:extLst>
              </p:cNvPr>
              <p:cNvSpPr txBox="1"/>
              <p:nvPr/>
            </p:nvSpPr>
            <p:spPr>
              <a:xfrm>
                <a:off x="3116613" y="4300985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B3225F88-37BD-4E04-BF64-3D233F179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483" y="4300985"/>
                <a:ext cx="397866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uadroTexto 81">
                <a:extLst>
                  <a:ext uri="{FF2B5EF4-FFF2-40B4-BE49-F238E27FC236}">
                    <a16:creationId xmlns="" xmlns:a16="http://schemas.microsoft.com/office/drawing/2014/main" id="{A0954E48-6773-4295-AA92-A57F4BB9F4A2}"/>
                  </a:ext>
                </a:extLst>
              </p:cNvPr>
              <p:cNvSpPr txBox="1"/>
              <p:nvPr/>
            </p:nvSpPr>
            <p:spPr>
              <a:xfrm>
                <a:off x="3111474" y="485949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2" name="CuadroTexto 81">
                <a:extLst>
                  <a:ext uri="{FF2B5EF4-FFF2-40B4-BE49-F238E27FC236}">
                    <a16:creationId xmlns:a16="http://schemas.microsoft.com/office/drawing/2014/main" id="{A0954E48-6773-4295-AA92-A57F4BB9F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631" y="4859492"/>
                <a:ext cx="397866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uadroTexto 82">
                <a:extLst>
                  <a:ext uri="{FF2B5EF4-FFF2-40B4-BE49-F238E27FC236}">
                    <a16:creationId xmlns="" xmlns:a16="http://schemas.microsoft.com/office/drawing/2014/main" id="{DD714892-9E0D-4650-A9E8-A5FADA9541B2}"/>
                  </a:ext>
                </a:extLst>
              </p:cNvPr>
              <p:cNvSpPr txBox="1"/>
              <p:nvPr/>
            </p:nvSpPr>
            <p:spPr>
              <a:xfrm>
                <a:off x="3116613" y="5434893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3" name="CuadroTexto 82">
                <a:extLst>
                  <a:ext uri="{FF2B5EF4-FFF2-40B4-BE49-F238E27FC236}">
                    <a16:creationId xmlns:a16="http://schemas.microsoft.com/office/drawing/2014/main" id="{DD714892-9E0D-4650-A9E8-A5FADA9541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483" y="5434893"/>
                <a:ext cx="397866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uadroTexto 83">
                <a:extLst>
                  <a:ext uri="{FF2B5EF4-FFF2-40B4-BE49-F238E27FC236}">
                    <a16:creationId xmlns="" xmlns:a16="http://schemas.microsoft.com/office/drawing/2014/main" id="{D26CAA9D-BF82-4AAB-96C0-4D2E3457F733}"/>
                  </a:ext>
                </a:extLst>
              </p:cNvPr>
              <p:cNvSpPr txBox="1"/>
              <p:nvPr/>
            </p:nvSpPr>
            <p:spPr>
              <a:xfrm>
                <a:off x="3111474" y="602129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4" name="CuadroTexto 83">
                <a:extLst>
                  <a:ext uri="{FF2B5EF4-FFF2-40B4-BE49-F238E27FC236}">
                    <a16:creationId xmlns:a16="http://schemas.microsoft.com/office/drawing/2014/main" id="{D26CAA9D-BF82-4AAB-96C0-4D2E3457F7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631" y="6021296"/>
                <a:ext cx="397866" cy="36933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CuadroTexto 84">
                <a:extLst>
                  <a:ext uri="{FF2B5EF4-FFF2-40B4-BE49-F238E27FC236}">
                    <a16:creationId xmlns="" xmlns:a16="http://schemas.microsoft.com/office/drawing/2014/main" id="{4CC52C57-FCCE-4371-8198-12135618CA5D}"/>
                  </a:ext>
                </a:extLst>
              </p:cNvPr>
              <p:cNvSpPr txBox="1"/>
              <p:nvPr/>
            </p:nvSpPr>
            <p:spPr>
              <a:xfrm>
                <a:off x="2729095" y="197299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5" name="CuadroTexto 84">
                <a:extLst>
                  <a:ext uri="{FF2B5EF4-FFF2-40B4-BE49-F238E27FC236}">
                    <a16:creationId xmlns:a16="http://schemas.microsoft.com/office/drawing/2014/main" id="{4CC52C57-FCCE-4371-8198-12135618C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793" y="1972997"/>
                <a:ext cx="397866" cy="36933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uadroTexto 85">
                <a:extLst>
                  <a:ext uri="{FF2B5EF4-FFF2-40B4-BE49-F238E27FC236}">
                    <a16:creationId xmlns="" xmlns:a16="http://schemas.microsoft.com/office/drawing/2014/main" id="{21103836-323B-4199-837E-26113348C452}"/>
                  </a:ext>
                </a:extLst>
              </p:cNvPr>
              <p:cNvSpPr txBox="1"/>
              <p:nvPr/>
            </p:nvSpPr>
            <p:spPr>
              <a:xfrm>
                <a:off x="2713899" y="2546872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6" name="CuadroTexto 85">
                <a:extLst>
                  <a:ext uri="{FF2B5EF4-FFF2-40B4-BE49-F238E27FC236}">
                    <a16:creationId xmlns:a16="http://schemas.microsoft.com/office/drawing/2014/main" id="{21103836-323B-4199-837E-26113348C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8532" y="2546872"/>
                <a:ext cx="397866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CuadroTexto 86">
                <a:extLst>
                  <a:ext uri="{FF2B5EF4-FFF2-40B4-BE49-F238E27FC236}">
                    <a16:creationId xmlns="" xmlns:a16="http://schemas.microsoft.com/office/drawing/2014/main" id="{82E1A791-9A87-4BB7-9544-6461468EE2A3}"/>
                  </a:ext>
                </a:extLst>
              </p:cNvPr>
              <p:cNvSpPr txBox="1"/>
              <p:nvPr/>
            </p:nvSpPr>
            <p:spPr>
              <a:xfrm>
                <a:off x="2720022" y="3068176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7" name="CuadroTexto 86">
                <a:extLst>
                  <a:ext uri="{FF2B5EF4-FFF2-40B4-BE49-F238E27FC236}">
                    <a16:creationId xmlns:a16="http://schemas.microsoft.com/office/drawing/2014/main" id="{82E1A791-9A87-4BB7-9544-6461468EE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6696" y="3068176"/>
                <a:ext cx="397866" cy="369332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CuadroTexto 87">
                <a:extLst>
                  <a:ext uri="{FF2B5EF4-FFF2-40B4-BE49-F238E27FC236}">
                    <a16:creationId xmlns="" xmlns:a16="http://schemas.microsoft.com/office/drawing/2014/main" id="{AB5EB67F-A24C-45C9-B798-DA11887AD10F}"/>
                  </a:ext>
                </a:extLst>
              </p:cNvPr>
              <p:cNvSpPr txBox="1"/>
              <p:nvPr/>
            </p:nvSpPr>
            <p:spPr>
              <a:xfrm>
                <a:off x="2724786" y="3701854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88" name="CuadroTexto 87">
                <a:extLst>
                  <a:ext uri="{FF2B5EF4-FFF2-40B4-BE49-F238E27FC236}">
                    <a16:creationId xmlns:a16="http://schemas.microsoft.com/office/drawing/2014/main" id="{AB5EB67F-A24C-45C9-B798-DA11887AD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3047" y="3701854"/>
                <a:ext cx="397866" cy="369332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>
                <a:extLst>
                  <a:ext uri="{FF2B5EF4-FFF2-40B4-BE49-F238E27FC236}">
                    <a16:creationId xmlns="" xmlns:a16="http://schemas.microsoft.com/office/drawing/2014/main" id="{DE712132-831D-4CD0-8DF5-4C9366D9397A}"/>
                  </a:ext>
                </a:extLst>
              </p:cNvPr>
              <p:cNvSpPr txBox="1"/>
              <p:nvPr/>
            </p:nvSpPr>
            <p:spPr>
              <a:xfrm>
                <a:off x="3917557" y="254471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DE712132-831D-4CD0-8DF5-4C9366D93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3409" y="2544710"/>
                <a:ext cx="397866" cy="36933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="" xmlns:a16="http://schemas.microsoft.com/office/drawing/2014/main" id="{79FE985A-1BEE-48D7-A400-AB873D3A1A11}"/>
                  </a:ext>
                </a:extLst>
              </p:cNvPr>
              <p:cNvSpPr txBox="1"/>
              <p:nvPr/>
            </p:nvSpPr>
            <p:spPr>
              <a:xfrm>
                <a:off x="3919999" y="3121657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79FE985A-1BEE-48D7-A400-AB873D3A1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6666" y="3121657"/>
                <a:ext cx="397866" cy="369332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511E8F70-FD3D-4926-9E33-27A7EC4A3156}"/>
              </a:ext>
            </a:extLst>
          </p:cNvPr>
          <p:cNvSpPr/>
          <p:nvPr/>
        </p:nvSpPr>
        <p:spPr>
          <a:xfrm>
            <a:off x="2703962" y="3068176"/>
            <a:ext cx="813149" cy="2272450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D2AB386D-0199-4D06-8BC0-2DE087C5FC8F}"/>
              </a:ext>
            </a:extLst>
          </p:cNvPr>
          <p:cNvSpPr/>
          <p:nvPr/>
        </p:nvSpPr>
        <p:spPr>
          <a:xfrm rot="5400000">
            <a:off x="3610579" y="4603225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774F1329-00B5-4246-AAB4-4F7E2BCE5516}"/>
              </a:ext>
            </a:extLst>
          </p:cNvPr>
          <p:cNvSpPr/>
          <p:nvPr/>
        </p:nvSpPr>
        <p:spPr>
          <a:xfrm>
            <a:off x="2333964" y="4852024"/>
            <a:ext cx="678335" cy="3930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138451B1-975B-4702-8786-948B0A499A22}"/>
              </a:ext>
            </a:extLst>
          </p:cNvPr>
          <p:cNvSpPr/>
          <p:nvPr/>
        </p:nvSpPr>
        <p:spPr>
          <a:xfrm>
            <a:off x="3900029" y="5998928"/>
            <a:ext cx="315929" cy="3930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43" name="Conector recto de flecha 42">
            <a:extLst>
              <a:ext uri="{FF2B5EF4-FFF2-40B4-BE49-F238E27FC236}">
                <a16:creationId xmlns="" xmlns:a16="http://schemas.microsoft.com/office/drawing/2014/main" id="{2E11D8D3-9E71-4C72-86BB-60B87B4EB4E4}"/>
              </a:ext>
            </a:extLst>
          </p:cNvPr>
          <p:cNvCxnSpPr>
            <a:cxnSpLocks/>
          </p:cNvCxnSpPr>
          <p:nvPr/>
        </p:nvCxnSpPr>
        <p:spPr>
          <a:xfrm flipH="1" flipV="1">
            <a:off x="847018" y="6227194"/>
            <a:ext cx="517586" cy="718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uadroTexto 43">
                <a:extLst>
                  <a:ext uri="{FF2B5EF4-FFF2-40B4-BE49-F238E27FC236}">
                    <a16:creationId xmlns="" xmlns:a16="http://schemas.microsoft.com/office/drawing/2014/main" id="{F3CE4378-AC4D-4E76-9123-6449B85307A1}"/>
                  </a:ext>
                </a:extLst>
              </p:cNvPr>
              <p:cNvSpPr txBox="1"/>
              <p:nvPr/>
            </p:nvSpPr>
            <p:spPr>
              <a:xfrm>
                <a:off x="-151197" y="6006112"/>
                <a:ext cx="111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𝐷</m:t>
                      </m:r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F3CE4378-AC4D-4E76-9123-6449B85307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1598" y="6006112"/>
                <a:ext cx="1486623" cy="369332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Conector recto de flecha 44">
            <a:extLst>
              <a:ext uri="{FF2B5EF4-FFF2-40B4-BE49-F238E27FC236}">
                <a16:creationId xmlns="" xmlns:a16="http://schemas.microsoft.com/office/drawing/2014/main" id="{9B580F0B-8926-46B5-A6D9-26617BD4DE8D}"/>
              </a:ext>
            </a:extLst>
          </p:cNvPr>
          <p:cNvCxnSpPr>
            <a:cxnSpLocks/>
          </p:cNvCxnSpPr>
          <p:nvPr/>
        </p:nvCxnSpPr>
        <p:spPr>
          <a:xfrm>
            <a:off x="4181596" y="1262688"/>
            <a:ext cx="1396430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uadroTexto 45">
                <a:extLst>
                  <a:ext uri="{FF2B5EF4-FFF2-40B4-BE49-F238E27FC236}">
                    <a16:creationId xmlns="" xmlns:a16="http://schemas.microsoft.com/office/drawing/2014/main" id="{C7F0BA68-7D9A-459C-836E-03ED043EED0A}"/>
                  </a:ext>
                </a:extLst>
              </p:cNvPr>
              <p:cNvSpPr txBox="1"/>
              <p:nvPr/>
            </p:nvSpPr>
            <p:spPr>
              <a:xfrm>
                <a:off x="5277950" y="1007791"/>
                <a:ext cx="111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𝐴𝐵𝐶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46" name="CuadroTexto 45">
                <a:extLst>
                  <a:ext uri="{FF2B5EF4-FFF2-40B4-BE49-F238E27FC236}">
                    <a16:creationId xmlns:a16="http://schemas.microsoft.com/office/drawing/2014/main" id="{C7F0BA68-7D9A-459C-836E-03ED043EED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265" y="1007791"/>
                <a:ext cx="1486623" cy="369332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uadroTexto 46">
                <a:extLst>
                  <a:ext uri="{FF2B5EF4-FFF2-40B4-BE49-F238E27FC236}">
                    <a16:creationId xmlns="" xmlns:a16="http://schemas.microsoft.com/office/drawing/2014/main" id="{53FECF1B-A081-4B71-8A97-6F9CD1A14995}"/>
                  </a:ext>
                </a:extLst>
              </p:cNvPr>
              <p:cNvSpPr txBox="1"/>
              <p:nvPr/>
            </p:nvSpPr>
            <p:spPr>
              <a:xfrm>
                <a:off x="5098074" y="3330758"/>
                <a:ext cx="3687566" cy="1077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dirty="0"/>
                  <a:t>Por lo tanto tenemos: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𝐵𝐸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𝐶𝐷𝐸𝐹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𝐵𝐶𝐷𝐸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𝐴𝐵𝐶𝐷</m:t>
                      </m:r>
                      <m:acc>
                        <m:accPr>
                          <m:chr m:val="̅"/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</m:oMath>
                  </m:oMathPara>
                </a14:m>
                <a:endParaRPr lang="es-MX" sz="2000" dirty="0"/>
              </a:p>
            </p:txBody>
          </p:sp>
        </mc:Choice>
        <mc:Fallback xmlns=""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53FECF1B-A081-4B71-8A97-6F9CD1A149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7431" y="3330756"/>
                <a:ext cx="4916754" cy="770147"/>
              </a:xfrm>
              <a:prstGeom prst="rect">
                <a:avLst/>
              </a:prstGeom>
              <a:blipFill>
                <a:blip r:embed="rId33"/>
                <a:stretch>
                  <a:fillRect t="-6299" r="-309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ángulo 41">
            <a:extLst>
              <a:ext uri="{FF2B5EF4-FFF2-40B4-BE49-F238E27FC236}">
                <a16:creationId xmlns="" xmlns:a16="http://schemas.microsoft.com/office/drawing/2014/main" id="{7899E1C6-75D6-4938-AA80-AA39EAEE9706}"/>
              </a:ext>
            </a:extLst>
          </p:cNvPr>
          <p:cNvSpPr/>
          <p:nvPr/>
        </p:nvSpPr>
        <p:spPr>
          <a:xfrm rot="5400000">
            <a:off x="2453820" y="4626100"/>
            <a:ext cx="904447" cy="2947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8" name="Arco de bloque 47">
            <a:extLst>
              <a:ext uri="{FF2B5EF4-FFF2-40B4-BE49-F238E27FC236}">
                <a16:creationId xmlns="" xmlns:a16="http://schemas.microsoft.com/office/drawing/2014/main" id="{C1A5C00D-E927-4254-8FF2-E9D8B752CB65}"/>
              </a:ext>
            </a:extLst>
          </p:cNvPr>
          <p:cNvSpPr/>
          <p:nvPr/>
        </p:nvSpPr>
        <p:spPr>
          <a:xfrm>
            <a:off x="2816038" y="3974522"/>
            <a:ext cx="1279663" cy="545042"/>
          </a:xfrm>
          <a:prstGeom prst="blockArc">
            <a:avLst>
              <a:gd name="adj1" fmla="val 10639912"/>
              <a:gd name="adj2" fmla="val 17348"/>
              <a:gd name="adj3" fmla="val 9982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1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3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Título 1"/>
          <p:cNvSpPr txBox="1">
            <a:spLocks/>
          </p:cNvSpPr>
          <p:nvPr/>
        </p:nvSpPr>
        <p:spPr>
          <a:xfrm>
            <a:off x="233916" y="0"/>
            <a:ext cx="7209456" cy="977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Mapas de </a:t>
            </a:r>
            <a:r>
              <a:rPr lang="es-ES" sz="3200" dirty="0" err="1" smtClean="0">
                <a:solidFill>
                  <a:schemeClr val="bg1"/>
                </a:solidFill>
                <a:latin typeface="Avenir Black"/>
                <a:cs typeface="Avenir Black"/>
              </a:rPr>
              <a:t>Karnaugh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b="1" smtClean="0">
                <a:solidFill>
                  <a:schemeClr val="tx1"/>
                </a:solidFill>
              </a:rPr>
              <a:t>37</a:t>
            </a:fld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08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-0.27265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3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6 L -0.26654 3.7037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-1.66667E-6 -0.6969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86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6 L 1.25E-6 -0.6937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37" grpId="0" animBg="1"/>
      <p:bldP spid="37" grpId="1" animBg="1"/>
      <p:bldP spid="44" grpId="0"/>
      <p:bldP spid="46" grpId="0"/>
      <p:bldP spid="4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8" y="-34293"/>
            <a:ext cx="6108701" cy="1012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Conclusiones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0 CuadroTexto">
            <a:extLst>
              <a:ext uri="{FF2B5EF4-FFF2-40B4-BE49-F238E27FC236}">
                <a16:creationId xmlns:a16="http://schemas.microsoft.com/office/drawing/2014/main" xmlns="" id="{B8F278BB-B65A-43B6-A115-B48E52F0F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90" y="1928498"/>
            <a:ext cx="807243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>
              <a:spcBef>
                <a:spcPct val="0"/>
              </a:spcBef>
              <a:buNone/>
            </a:pPr>
            <a:r>
              <a:rPr lang="es-MX" sz="2400" dirty="0" smtClean="0"/>
              <a:t>El método de minimización por medio de mapas de </a:t>
            </a:r>
            <a:r>
              <a:rPr lang="es-MX" sz="2400" dirty="0" err="1" smtClean="0"/>
              <a:t>Karnaugh</a:t>
            </a:r>
            <a:r>
              <a:rPr lang="es-MX" sz="2400" dirty="0" smtClean="0"/>
              <a:t> es de suma importancia en el diseño de sistemas combinatorios y secuenciales, cuya potencialidad involucra la facilidad y rapidez con la que se obtienen las funciones reducidas.</a:t>
            </a:r>
          </a:p>
          <a:p>
            <a:pPr marL="0" indent="0" algn="just">
              <a:spcBef>
                <a:spcPct val="0"/>
              </a:spcBef>
              <a:buNone/>
            </a:pPr>
            <a:endParaRPr lang="es-MX" sz="2400" dirty="0" smtClean="0"/>
          </a:p>
          <a:p>
            <a:pPr marL="0" indent="0" algn="just">
              <a:spcBef>
                <a:spcPct val="0"/>
              </a:spcBef>
              <a:buNone/>
            </a:pPr>
            <a:r>
              <a:rPr lang="es-MX" sz="2400" dirty="0" smtClean="0"/>
              <a:t>Por ello es de suma importancia comprender y aplicar los criterios que deben de seguir las agrupaciones para obtener una función optimizada.</a:t>
            </a:r>
            <a:endParaRPr lang="es-MX" sz="2400" dirty="0"/>
          </a:p>
        </p:txBody>
      </p:sp>
      <p:pic>
        <p:nvPicPr>
          <p:cNvPr id="8" name="Imagen 7" descr="Sin título-4.png">
            <a:extLst>
              <a:ext uri="{FF2B5EF4-FFF2-40B4-BE49-F238E27FC236}">
                <a16:creationId xmlns:a16="http://schemas.microsoft.com/office/drawing/2014/main" xmlns="" id="{5BDDF25B-B10B-4175-A6AE-3F40D67BD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308" y="5269992"/>
            <a:ext cx="1502664" cy="1588008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4E35C92C-86F1-4434-8644-35AFFCC00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38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6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8" y="-742881"/>
            <a:ext cx="6108701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Referencias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0 CuadroTexto">
            <a:extLst>
              <a:ext uri="{FF2B5EF4-FFF2-40B4-BE49-F238E27FC236}">
                <a16:creationId xmlns:a16="http://schemas.microsoft.com/office/drawing/2014/main" xmlns="" id="{B8F278BB-B65A-43B6-A115-B48E52F0F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90" y="1928498"/>
            <a:ext cx="807243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es-MX" altLang="es-MX" sz="2400" dirty="0"/>
              <a:t>Morris, M. Mano “Lógica digital y diseño de computadores” Ed. Prentice Hall (1989) ISBN 9688800163</a:t>
            </a:r>
          </a:p>
          <a:p>
            <a:pPr algn="just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es-MX" sz="2400" dirty="0"/>
              <a:t>Mano Morris. (2003) “Diseño Digital”. Ed. Prentice Hall. 3ra edición. </a:t>
            </a:r>
          </a:p>
          <a:p>
            <a:pPr algn="just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es-MX" sz="2400" dirty="0" err="1" smtClean="0"/>
              <a:t>Tocci</a:t>
            </a:r>
            <a:r>
              <a:rPr lang="es-MX" sz="2400" dirty="0" smtClean="0"/>
              <a:t> </a:t>
            </a:r>
            <a:r>
              <a:rPr lang="es-MX" sz="2400" dirty="0"/>
              <a:t>Ronald J. (2003). “Sistemas Digitales: principios y aplicaciones”. Editorial Pearson Educación. 6ta edición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pic>
        <p:nvPicPr>
          <p:cNvPr id="8" name="Imagen 7" descr="Sin título-4.png">
            <a:extLst>
              <a:ext uri="{FF2B5EF4-FFF2-40B4-BE49-F238E27FC236}">
                <a16:creationId xmlns:a16="http://schemas.microsoft.com/office/drawing/2014/main" xmlns="" id="{5BDDF25B-B10B-4175-A6AE-3F40D67BD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308" y="5269992"/>
            <a:ext cx="1502664" cy="1588008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4E35C92C-86F1-4434-8644-35AFFCC00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39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1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742881"/>
            <a:ext cx="6826252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Propósito de la Unidad de Aprendizaje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10 CuadroTexto">
            <a:extLst>
              <a:ext uri="{FF2B5EF4-FFF2-40B4-BE49-F238E27FC236}">
                <a16:creationId xmlns:a16="http://schemas.microsoft.com/office/drawing/2014/main" xmlns="" id="{53A66A3A-0662-4297-8F99-C23925499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1" y="1733550"/>
            <a:ext cx="807243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es-MX" sz="2400" dirty="0">
                <a:solidFill>
                  <a:srgbClr val="333300"/>
                </a:solidFill>
                <a:latin typeface="Verdana" pitchFamily="34" charset="0"/>
                <a:cs typeface="Arial" charset="0"/>
              </a:rPr>
              <a:t>Iniciar al estudiante en los distintos sistemas de numeración y álgebra Booleana, y capacitarlo para construir cualquier sistema combinatorio o secuencial  con  vistas  a  que  a  su  egreso  se encuentre  apto  para el  análisis,  diseño,  desarrollo  y  construcción  de Hardware  y  sistemas  de adquisición y distribución de señales y demás requerimientos que su desempeño profesional le exijan al respecto. </a:t>
            </a:r>
            <a:endParaRPr lang="es-MX" altLang="es-MX" sz="2400" dirty="0">
              <a:solidFill>
                <a:srgbClr val="3333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5E197F40-2A91-4DEA-BDB2-5671B277C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4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496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440736" y="-34291"/>
            <a:ext cx="6826252" cy="1139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smtClean="0">
                <a:solidFill>
                  <a:schemeClr val="bg1"/>
                </a:solidFill>
                <a:latin typeface="Avenir Black"/>
                <a:cs typeface="Avenir Black"/>
              </a:rPr>
              <a:t>Propósito </a:t>
            </a:r>
            <a:r>
              <a:rPr lang="es-MX" sz="3200" dirty="0">
                <a:solidFill>
                  <a:schemeClr val="bg1"/>
                </a:solidFill>
                <a:latin typeface="Avenir Black"/>
                <a:cs typeface="Avenir Black"/>
              </a:rPr>
              <a:t>de la Unidad de Competencia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10 CuadroTexto">
            <a:extLst>
              <a:ext uri="{FF2B5EF4-FFF2-40B4-BE49-F238E27FC236}">
                <a16:creationId xmlns:a16="http://schemas.microsoft.com/office/drawing/2014/main" xmlns="" id="{53A66A3A-0662-4297-8F99-C23925499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1" y="1733553"/>
            <a:ext cx="80724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es-MX" sz="2400" dirty="0" smtClean="0">
                <a:solidFill>
                  <a:srgbClr val="333300"/>
                </a:solidFill>
                <a:latin typeface="Verdana" pitchFamily="34" charset="0"/>
                <a:cs typeface="Arial" charset="0"/>
              </a:rPr>
              <a:t>Optimizar </a:t>
            </a:r>
            <a:r>
              <a:rPr lang="es-MX" sz="2400" dirty="0">
                <a:solidFill>
                  <a:srgbClr val="333300"/>
                </a:solidFill>
                <a:latin typeface="Verdana" pitchFamily="34" charset="0"/>
                <a:cs typeface="Arial" charset="0"/>
              </a:rPr>
              <a:t>funciones mediante métodos de minimización de </a:t>
            </a:r>
            <a:r>
              <a:rPr lang="es-MX" sz="2400" dirty="0" smtClean="0">
                <a:solidFill>
                  <a:srgbClr val="333300"/>
                </a:solidFill>
                <a:latin typeface="Verdana" pitchFamily="34" charset="0"/>
                <a:cs typeface="Arial" charset="0"/>
              </a:rPr>
              <a:t>éstas.</a:t>
            </a:r>
            <a:r>
              <a:rPr lang="es-MX" altLang="es-MX" sz="2400" dirty="0">
                <a:solidFill>
                  <a:srgbClr val="333300"/>
                </a:solidFill>
                <a:latin typeface="Verdana" pitchFamily="34" charset="0"/>
                <a:cs typeface="Arial" charset="0"/>
              </a:rPr>
              <a:t>	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5E197F40-2A91-4DEA-BDB2-5671B277C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5</a:t>
            </a:fld>
            <a:endParaRPr lang="es-ES" dirty="0">
              <a:solidFill>
                <a:schemeClr val="tx1"/>
              </a:solidFill>
            </a:endParaRPr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2729680"/>
              </p:ext>
            </p:extLst>
          </p:nvPr>
        </p:nvGraphicFramePr>
        <p:xfrm>
          <a:off x="2937777" y="2743793"/>
          <a:ext cx="3111286" cy="3087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Documento" r:id="rId5" imgW="1662011" imgH="1639488" progId="Word.Document.12">
                  <p:embed/>
                </p:oleObj>
              </mc:Choice>
              <mc:Fallback>
                <p:oleObj name="Documento" r:id="rId5" imgW="1662011" imgH="16394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37777" y="2743793"/>
                        <a:ext cx="3111286" cy="3087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2250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1387" y="-742881"/>
            <a:ext cx="6911163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Estructura de la Unidad de Aprendizaje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3 CuadroTexto">
            <a:extLst>
              <a:ext uri="{FF2B5EF4-FFF2-40B4-BE49-F238E27FC236}">
                <a16:creationId xmlns:a16="http://schemas.microsoft.com/office/drawing/2014/main" xmlns="" id="{26CDB1DE-DA25-4845-BAA6-B9F8EC196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6" y="1090815"/>
            <a:ext cx="8393112" cy="7078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es-MX" altLang="es-MX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</a:t>
            </a:r>
            <a:r>
              <a:rPr lang="es-MX" altLang="es-MX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altLang="es-MX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Identificará la diferencia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señales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entre los sistemas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análogos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los sistemas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digitales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	</a:t>
            </a:r>
          </a:p>
        </p:txBody>
      </p:sp>
      <p:sp>
        <p:nvSpPr>
          <p:cNvPr id="8" name="6 CuadroTexto">
            <a:extLst>
              <a:ext uri="{FF2B5EF4-FFF2-40B4-BE49-F238E27FC236}">
                <a16:creationId xmlns:a16="http://schemas.microsoft.com/office/drawing/2014/main" xmlns="" id="{1DDF3FCD-22C7-4FF6-9B95-41673AF29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652" y="1986520"/>
            <a:ext cx="8394700" cy="7078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s-MX" altLang="es-MX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2</a:t>
            </a:r>
            <a:r>
              <a:rPr lang="es-MX" altLang="es-MX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Desarrollar cálculos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distintos sistemas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numeración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xmlns="" id="{124050AD-C3AF-40A1-AF68-1DA7499D5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651" y="2862067"/>
            <a:ext cx="8391525" cy="769441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s-MX" altLang="es-MX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3</a:t>
            </a:r>
            <a:r>
              <a:rPr lang="es-MX" altLang="es-MX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Desarrollar á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operaciones aritméticas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el álgebra </a:t>
            </a:r>
          </a:p>
          <a:p>
            <a:pPr algn="just">
              <a:buNone/>
            </a:pP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Booleana. </a:t>
            </a:r>
            <a:endParaRPr lang="es-MX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FCDB94C5-0CFF-4CD4-B6FA-3D799EFF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6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xmlns="" id="{124050AD-C3AF-40A1-AF68-1DA7499D5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38" y="3783904"/>
            <a:ext cx="8391525" cy="707886"/>
          </a:xfrm>
          <a:prstGeom prst="rect">
            <a:avLst/>
          </a:prstGeom>
          <a:solidFill>
            <a:srgbClr val="2D5335"/>
          </a:solidFill>
          <a:ln w="38100">
            <a:solidFill>
              <a:srgbClr val="FF0000"/>
            </a:solidFill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s-MX" altLang="es-MX" sz="2000" b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</a:t>
            </a:r>
            <a:r>
              <a:rPr lang="es-MX" altLang="es-MX" sz="20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competencia 4</a:t>
            </a:r>
            <a:r>
              <a:rPr lang="es-MX" altLang="es-MX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MX" altLang="es-MX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altLang="es-MX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Optimizar </a:t>
            </a:r>
            <a:r>
              <a:rPr lang="es-MX" altLang="es-MX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funciones </a:t>
            </a:r>
            <a:r>
              <a:rPr lang="es-MX" altLang="es-MX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mediante métodos </a:t>
            </a:r>
            <a:r>
              <a:rPr lang="es-MX" altLang="es-MX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minimización de </a:t>
            </a:r>
            <a:r>
              <a:rPr lang="es-MX" altLang="es-MX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éstas.</a:t>
            </a:r>
            <a:endParaRPr lang="es-MX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7 CuadroTexto">
            <a:extLst>
              <a:ext uri="{FF2B5EF4-FFF2-40B4-BE49-F238E27FC236}">
                <a16:creationId xmlns:a16="http://schemas.microsoft.com/office/drawing/2014/main" xmlns="" id="{124050AD-C3AF-40A1-AF68-1DA7499D5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38" y="4583952"/>
            <a:ext cx="8391525" cy="175432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s-MX" altLang="es-MX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</a:t>
            </a:r>
            <a:r>
              <a:rPr lang="es-MX" altLang="es-MX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s-MX" altLang="es-MX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Analizar y diseñar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manera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eficiente, sistemas </a:t>
            </a:r>
          </a:p>
          <a:p>
            <a:pPr algn="just">
              <a:buNone/>
            </a:pP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lógicos modulares, tales que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permitan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desarrollo de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proyectos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electrónicos </a:t>
            </a:r>
          </a:p>
          <a:p>
            <a:pPr algn="just">
              <a:buNone/>
            </a:pP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aplicando la tecnología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computacional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los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dispositivos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electrónicos y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sistemas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tipo comercial y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vanguardia para resolver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problemas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propios de su </a:t>
            </a:r>
            <a:r>
              <a:rPr lang="es-MX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ámbito </a:t>
            </a:r>
            <a:r>
              <a:rPr lang="es-MX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profesional</a:t>
            </a:r>
          </a:p>
        </p:txBody>
      </p:sp>
    </p:spTree>
    <p:extLst>
      <p:ext uri="{BB962C8B-B14F-4D97-AF65-F5344CB8AC3E}">
        <p14:creationId xmlns:p14="http://schemas.microsoft.com/office/powerpoint/2010/main" val="682382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91387" y="-742881"/>
            <a:ext cx="6911163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Estructura de la Unidad de Aprendizaje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3 CuadroTexto">
            <a:extLst>
              <a:ext uri="{FF2B5EF4-FFF2-40B4-BE49-F238E27FC236}">
                <a16:creationId xmlns:a16="http://schemas.microsoft.com/office/drawing/2014/main" xmlns="" id="{26CDB1DE-DA25-4845-BAA6-B9F8EC196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6" y="1090817"/>
            <a:ext cx="8393112" cy="120032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es-MX" altLang="es-MX" sz="18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</a:t>
            </a:r>
            <a:r>
              <a:rPr lang="es-MX" altLang="es-MX" sz="1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s-MX" altLang="es-MX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Analizar y diseñar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manera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eficiente, sistemas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digitales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secuenciales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básicos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que permitan el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desarrollo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proyectos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electrónicos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aplicando la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tecnología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computacional,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dispositivos electrónicos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sistemas de tipo comercial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vanguardia para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resolver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problemas propios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 ámbito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profesional.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FCDB94C5-0CFF-4CD4-B6FA-3D799EFF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7</a:t>
            </a:fld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2" name="7 CuadroTexto">
            <a:extLst>
              <a:ext uri="{FF2B5EF4-FFF2-40B4-BE49-F238E27FC236}">
                <a16:creationId xmlns:a16="http://schemas.microsoft.com/office/drawing/2014/main" xmlns="" id="{124050AD-C3AF-40A1-AF68-1DA7499D5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415" y="2397260"/>
            <a:ext cx="8391525" cy="120032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s-MX" altLang="es-MX" sz="18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</a:t>
            </a:r>
            <a:r>
              <a:rPr lang="es-MX" altLang="es-MX" sz="1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s-MX" altLang="es-MX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Analizar y diseñar de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manera eficiente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sistemas digitales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secuenciales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 permitan el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desarrollo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proyectos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electrónicos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aplicando la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tecnología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computacional, los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dispositivos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electrónicos y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sistemas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tipo comercial y de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vanguardia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 resolver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problemas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propios de su ámbito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Profesional.</a:t>
            </a:r>
            <a:endParaRPr lang="es-MX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xmlns="" id="{124050AD-C3AF-40A1-AF68-1DA7499D5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415" y="3723532"/>
            <a:ext cx="8391525" cy="1477328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s-MX" altLang="es-MX" sz="18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competencia 8</a:t>
            </a:r>
            <a:r>
              <a:rPr lang="es-MX" altLang="es-MX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Analizar y diseñar de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manera eficiente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sistemas digitales  que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utilicen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dispositivos lógicos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programables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los que permitan el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desarrollo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proyectos electrónicos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aplicando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tecnología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computacional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dispositivos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electrónicos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sistemas de tipo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comercial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de vanguardia para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resolver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problemas propios de su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ámbito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profesional</a:t>
            </a:r>
          </a:p>
        </p:txBody>
      </p:sp>
      <p:sp>
        <p:nvSpPr>
          <p:cNvPr id="14" name="7 CuadroTexto">
            <a:extLst>
              <a:ext uri="{FF2B5EF4-FFF2-40B4-BE49-F238E27FC236}">
                <a16:creationId xmlns:a16="http://schemas.microsoft.com/office/drawing/2014/main" xmlns="" id="{124050AD-C3AF-40A1-AF68-1DA7499D5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641" y="5326037"/>
            <a:ext cx="8391525" cy="646331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s-MX" altLang="es-MX" sz="18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Unidad de </a:t>
            </a:r>
            <a:r>
              <a:rPr lang="es-MX" altLang="es-MX" sz="1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competencia 9</a:t>
            </a:r>
            <a:r>
              <a:rPr lang="es-MX" altLang="es-MX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Conocer de manera eficiente lo que </a:t>
            </a:r>
            <a:r>
              <a:rPr lang="es-MX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</a:t>
            </a:r>
            <a:r>
              <a:rPr lang="es-MX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dispositivos VHD</a:t>
            </a:r>
          </a:p>
        </p:txBody>
      </p:sp>
    </p:spTree>
    <p:extLst>
      <p:ext uri="{BB962C8B-B14F-4D97-AF65-F5344CB8AC3E}">
        <p14:creationId xmlns:p14="http://schemas.microsoft.com/office/powerpoint/2010/main" val="2538740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333377" y="-742881"/>
            <a:ext cx="6705377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Estructura de la Unidad de Aprendizaje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91263" y="6279969"/>
            <a:ext cx="3695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bg1"/>
                </a:solidFill>
                <a:latin typeface="Avenir Black"/>
                <a:cs typeface="Avenir Black"/>
              </a:rPr>
              <a:t>                                          </a:t>
            </a:r>
            <a:r>
              <a:rPr lang="es-ES" sz="900" dirty="0">
                <a:solidFill>
                  <a:schemeClr val="bg1"/>
                </a:solidFill>
                <a:latin typeface="Avenir Book"/>
                <a:cs typeface="Avenir Book"/>
              </a:rPr>
              <a:t>Titulo de la presentación</a:t>
            </a:r>
            <a:endParaRPr lang="es-ES" sz="9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>
            <a:extLst>
              <a:ext uri="{FF2B5EF4-FFF2-40B4-BE49-F238E27FC236}">
                <a16:creationId xmlns:a16="http://schemas.microsoft.com/office/drawing/2014/main" xmlns="" id="{19663E30-9BB4-4B9C-BB23-829474377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4" y="3833728"/>
            <a:ext cx="8639175" cy="830997"/>
          </a:xfrm>
          <a:prstGeom prst="rect">
            <a:avLst/>
          </a:prstGeom>
          <a:solidFill>
            <a:srgbClr val="2D5335"/>
          </a:solidFill>
          <a:ln>
            <a:noFill/>
          </a:ln>
          <a:extLst/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2400" dirty="0">
                <a:solidFill>
                  <a:schemeClr val="bg1"/>
                </a:solidFill>
                <a:cs typeface="Arial" charset="0"/>
              </a:rPr>
              <a:t>Aplicar adecuadamente los </a:t>
            </a:r>
            <a:r>
              <a:rPr lang="es-MX" sz="2400" dirty="0" smtClean="0">
                <a:solidFill>
                  <a:schemeClr val="bg1"/>
                </a:solidFill>
                <a:cs typeface="Arial" charset="0"/>
              </a:rPr>
              <a:t>métodos de </a:t>
            </a:r>
            <a:r>
              <a:rPr lang="es-MX" sz="2400" dirty="0">
                <a:solidFill>
                  <a:schemeClr val="bg1"/>
                </a:solidFill>
                <a:cs typeface="Arial" charset="0"/>
              </a:rPr>
              <a:t>minimización de funciones </a:t>
            </a:r>
            <a:r>
              <a:rPr lang="es-MX" sz="2400" dirty="0" smtClean="0">
                <a:solidFill>
                  <a:schemeClr val="bg1"/>
                </a:solidFill>
                <a:cs typeface="Arial" charset="0"/>
              </a:rPr>
              <a:t>Lógicas.</a:t>
            </a:r>
            <a:endParaRPr lang="es-MX" sz="2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8" name="7 CuadroTexto">
            <a:extLst>
              <a:ext uri="{FF2B5EF4-FFF2-40B4-BE49-F238E27FC236}">
                <a16:creationId xmlns:a16="http://schemas.microsoft.com/office/drawing/2014/main" xmlns="" id="{5A619572-5D17-4EB6-B96A-6B22E7E60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3282" y="2417298"/>
            <a:ext cx="3548062" cy="46196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400" b="1" dirty="0" smtClean="0">
                <a:solidFill>
                  <a:schemeClr val="bg1"/>
                </a:solidFill>
              </a:rPr>
              <a:t>Habilidades</a:t>
            </a:r>
            <a:endParaRPr lang="es-MX" altLang="es-MX" sz="2400" dirty="0">
              <a:solidFill>
                <a:schemeClr val="bg1"/>
              </a:solidFill>
            </a:endParaRPr>
          </a:p>
        </p:txBody>
      </p:sp>
      <p:sp>
        <p:nvSpPr>
          <p:cNvPr id="11" name="3 CuadroTexto">
            <a:extLst>
              <a:ext uri="{FF2B5EF4-FFF2-40B4-BE49-F238E27FC236}">
                <a16:creationId xmlns:a16="http://schemas.microsoft.com/office/drawing/2014/main" xmlns="" id="{AEA26A92-E8BC-4872-9172-EA2470D8B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625" y="1282186"/>
            <a:ext cx="670537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800" b="1" dirty="0"/>
              <a:t>Unidad de Competencia </a:t>
            </a:r>
            <a:r>
              <a:rPr lang="es-MX" altLang="es-MX" sz="2800" b="1" dirty="0" smtClean="0"/>
              <a:t>4</a:t>
            </a:r>
            <a:endParaRPr lang="es-MX" altLang="es-MX" sz="2800" b="1" dirty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13E68551-D801-4AE8-89BB-3571AB0DC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>
                <a:solidFill>
                  <a:schemeClr val="tx1"/>
                </a:solidFill>
              </a:rPr>
              <a:t>8</a:t>
            </a:fld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673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FD91B9F7-59C8-491D-A4C8-F2F4C9874569}"/>
              </a:ext>
            </a:extLst>
          </p:cNvPr>
          <p:cNvSpPr/>
          <p:nvPr/>
        </p:nvSpPr>
        <p:spPr>
          <a:xfrm>
            <a:off x="7443372" y="6395385"/>
            <a:ext cx="1704438" cy="230832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19AA482C-C1B8-41D2-AD4F-D9D049D8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9</a:t>
            </a:fld>
            <a:endParaRPr lang="es-ES"/>
          </a:p>
        </p:txBody>
      </p:sp>
      <p:sp>
        <p:nvSpPr>
          <p:cNvPr id="5" name="6 CuadroTexto">
            <a:extLst>
              <a:ext uri="{FF2B5EF4-FFF2-40B4-BE49-F238E27FC236}">
                <a16:creationId xmlns:a16="http://schemas.microsoft.com/office/drawing/2014/main" xmlns="" id="{2CFC3028-5A4B-4259-A4B2-8E3AD207A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7" y="2978616"/>
            <a:ext cx="8639175" cy="297312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MX" sz="2400" dirty="0">
                <a:solidFill>
                  <a:schemeClr val="bg1"/>
                </a:solidFill>
              </a:rPr>
              <a:t>Asistir puntualmente a clases</a:t>
            </a:r>
          </a:p>
          <a:p>
            <a:r>
              <a:rPr lang="es-MX" sz="2400" dirty="0">
                <a:solidFill>
                  <a:schemeClr val="bg1"/>
                </a:solidFill>
              </a:rPr>
              <a:t>Cumplir con las actividades y </a:t>
            </a:r>
            <a:r>
              <a:rPr lang="es-MX" sz="2400" dirty="0" smtClean="0">
                <a:solidFill>
                  <a:schemeClr val="bg1"/>
                </a:solidFill>
              </a:rPr>
              <a:t>las </a:t>
            </a:r>
            <a:r>
              <a:rPr lang="es-MX" sz="2400" dirty="0">
                <a:solidFill>
                  <a:schemeClr val="bg1"/>
                </a:solidFill>
              </a:rPr>
              <a:t>tareas asignadas</a:t>
            </a:r>
          </a:p>
          <a:p>
            <a:r>
              <a:rPr lang="es-MX" sz="2400" dirty="0">
                <a:solidFill>
                  <a:schemeClr val="bg1"/>
                </a:solidFill>
              </a:rPr>
              <a:t>Mostrar disposición para el </a:t>
            </a:r>
            <a:r>
              <a:rPr lang="es-MX" sz="2400" dirty="0" smtClean="0">
                <a:solidFill>
                  <a:schemeClr val="bg1"/>
                </a:solidFill>
              </a:rPr>
              <a:t>trabajo </a:t>
            </a:r>
            <a:r>
              <a:rPr lang="es-MX" sz="2400" dirty="0">
                <a:solidFill>
                  <a:schemeClr val="bg1"/>
                </a:solidFill>
              </a:rPr>
              <a:t>en equipo</a:t>
            </a:r>
          </a:p>
          <a:p>
            <a:r>
              <a:rPr lang="es-MX" sz="2400" dirty="0">
                <a:solidFill>
                  <a:schemeClr val="bg1"/>
                </a:solidFill>
              </a:rPr>
              <a:t>Mostrar tolerancia con las </a:t>
            </a:r>
            <a:r>
              <a:rPr lang="es-MX" sz="2400" dirty="0" smtClean="0">
                <a:solidFill>
                  <a:schemeClr val="bg1"/>
                </a:solidFill>
              </a:rPr>
              <a:t>opiniones </a:t>
            </a:r>
            <a:r>
              <a:rPr lang="es-MX" sz="2400" dirty="0">
                <a:solidFill>
                  <a:schemeClr val="bg1"/>
                </a:solidFill>
              </a:rPr>
              <a:t>diversas</a:t>
            </a:r>
          </a:p>
          <a:p>
            <a:r>
              <a:rPr lang="es-MX" sz="2400" dirty="0">
                <a:solidFill>
                  <a:schemeClr val="bg1"/>
                </a:solidFill>
              </a:rPr>
              <a:t>Adoptar una actitud ética, </a:t>
            </a:r>
            <a:r>
              <a:rPr lang="es-MX" sz="2400" dirty="0" smtClean="0">
                <a:solidFill>
                  <a:schemeClr val="bg1"/>
                </a:solidFill>
              </a:rPr>
              <a:t>crítica </a:t>
            </a:r>
            <a:r>
              <a:rPr lang="es-MX" sz="2400" dirty="0">
                <a:solidFill>
                  <a:schemeClr val="bg1"/>
                </a:solidFill>
              </a:rPr>
              <a:t>y comprometida con la </a:t>
            </a:r>
            <a:r>
              <a:rPr lang="es-MX" sz="2400" dirty="0" smtClean="0">
                <a:solidFill>
                  <a:schemeClr val="bg1"/>
                </a:solidFill>
              </a:rPr>
              <a:t>aplicación </a:t>
            </a:r>
            <a:r>
              <a:rPr lang="es-MX" sz="2400" dirty="0">
                <a:solidFill>
                  <a:schemeClr val="bg1"/>
                </a:solidFill>
              </a:rPr>
              <a:t>de los </a:t>
            </a:r>
            <a:r>
              <a:rPr lang="es-MX" sz="2400" dirty="0" smtClean="0">
                <a:solidFill>
                  <a:schemeClr val="bg1"/>
                </a:solidFill>
              </a:rPr>
              <a:t>conocimientos </a:t>
            </a:r>
            <a:r>
              <a:rPr lang="es-MX" sz="2400" dirty="0">
                <a:solidFill>
                  <a:schemeClr val="bg1"/>
                </a:solidFill>
              </a:rPr>
              <a:t>adquiridos en </a:t>
            </a:r>
            <a:r>
              <a:rPr lang="es-MX" sz="2400" dirty="0" smtClean="0">
                <a:solidFill>
                  <a:schemeClr val="bg1"/>
                </a:solidFill>
              </a:rPr>
              <a:t>beneficio </a:t>
            </a:r>
            <a:r>
              <a:rPr lang="es-MX" sz="2400" dirty="0">
                <a:solidFill>
                  <a:schemeClr val="bg1"/>
                </a:solidFill>
              </a:rPr>
              <a:t>de la sociedad</a:t>
            </a:r>
            <a:r>
              <a:rPr lang="es-MX" altLang="es-MX" sz="24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xmlns="" id="{DBC451CE-6B54-4B3A-89AA-FB560ECD8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7971" y="2025032"/>
            <a:ext cx="3548062" cy="461963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400" b="1" dirty="0">
                <a:solidFill>
                  <a:schemeClr val="bg1"/>
                </a:solidFill>
              </a:rPr>
              <a:t>Actitudes / </a:t>
            </a:r>
            <a:r>
              <a:rPr lang="es-MX" altLang="es-MX" sz="2400" b="1" dirty="0" smtClean="0">
                <a:solidFill>
                  <a:schemeClr val="bg1"/>
                </a:solidFill>
              </a:rPr>
              <a:t>Valores</a:t>
            </a:r>
            <a:endParaRPr lang="es-MX" altLang="es-MX" sz="2400" dirty="0">
              <a:solidFill>
                <a:schemeClr val="bg1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E9F1985E-83B5-4845-AF13-DEEB9410DFF0}"/>
              </a:ext>
            </a:extLst>
          </p:cNvPr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5C9B7F5A-6F21-49D4-9813-D03215C6A04C}"/>
              </a:ext>
            </a:extLst>
          </p:cNvPr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7540CA47-26D4-43D8-83A3-1A35DB907736}"/>
              </a:ext>
            </a:extLst>
          </p:cNvPr>
          <p:cNvSpPr txBox="1">
            <a:spLocks/>
          </p:cNvSpPr>
          <p:nvPr/>
        </p:nvSpPr>
        <p:spPr>
          <a:xfrm>
            <a:off x="333377" y="-742881"/>
            <a:ext cx="6705377" cy="2616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200" dirty="0">
                <a:solidFill>
                  <a:schemeClr val="bg1"/>
                </a:solidFill>
                <a:latin typeface="Avenir Black"/>
                <a:cs typeface="Avenir Black"/>
              </a:rPr>
              <a:t>Estructura de la Unidad de Aprendizaje</a:t>
            </a:r>
            <a:endParaRPr lang="es-ES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9036695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2226</TotalTime>
  <Words>2123</Words>
  <Application>Microsoft Office PowerPoint</Application>
  <PresentationFormat>Presentación en pantalla (4:3)</PresentationFormat>
  <Paragraphs>629</Paragraphs>
  <Slides>39</Slides>
  <Notes>25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1" baseType="lpstr">
      <vt:lpstr>Tema de Office</vt:lpstr>
      <vt:lpstr>Documento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UAEM</cp:lastModifiedBy>
  <cp:revision>136</cp:revision>
  <dcterms:created xsi:type="dcterms:W3CDTF">2013-06-28T15:10:46Z</dcterms:created>
  <dcterms:modified xsi:type="dcterms:W3CDTF">2018-09-28T05:19:14Z</dcterms:modified>
</cp:coreProperties>
</file>