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sldIdLst>
    <p:sldId id="261" r:id="rId2"/>
    <p:sldId id="260" r:id="rId3"/>
    <p:sldId id="262" r:id="rId4"/>
    <p:sldId id="299" r:id="rId5"/>
    <p:sldId id="300" r:id="rId6"/>
    <p:sldId id="264" r:id="rId7"/>
    <p:sldId id="301" r:id="rId8"/>
    <p:sldId id="266" r:id="rId9"/>
    <p:sldId id="295" r:id="rId10"/>
    <p:sldId id="296" r:id="rId11"/>
    <p:sldId id="268" r:id="rId12"/>
    <p:sldId id="329" r:id="rId13"/>
    <p:sldId id="330" r:id="rId14"/>
    <p:sldId id="331" r:id="rId15"/>
    <p:sldId id="332" r:id="rId16"/>
    <p:sldId id="333" r:id="rId17"/>
    <p:sldId id="334" r:id="rId18"/>
    <p:sldId id="335" r:id="rId19"/>
    <p:sldId id="336" r:id="rId20"/>
    <p:sldId id="337" r:id="rId21"/>
    <p:sldId id="341" r:id="rId22"/>
    <p:sldId id="342" r:id="rId23"/>
    <p:sldId id="343" r:id="rId24"/>
    <p:sldId id="344" r:id="rId25"/>
    <p:sldId id="345" r:id="rId26"/>
    <p:sldId id="346" r:id="rId27"/>
    <p:sldId id="347" r:id="rId28"/>
    <p:sldId id="348" r:id="rId29"/>
    <p:sldId id="358" r:id="rId30"/>
    <p:sldId id="349" r:id="rId31"/>
    <p:sldId id="350" r:id="rId32"/>
    <p:sldId id="351" r:id="rId33"/>
    <p:sldId id="353" r:id="rId34"/>
    <p:sldId id="354" r:id="rId35"/>
    <p:sldId id="355" r:id="rId36"/>
    <p:sldId id="356" r:id="rId37"/>
    <p:sldId id="292" r:id="rId38"/>
    <p:sldId id="328" r:id="rId39"/>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0" d="100"/>
          <a:sy n="70" d="100"/>
        </p:scale>
        <p:origin x="-130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28/09/2018</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dirty="0"/>
              <a:t>PORTADA</a:t>
            </a:r>
            <a:r>
              <a:rPr lang="es-ES" baseline="0" dirty="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a:p>
        </p:txBody>
      </p:sp>
    </p:spTree>
    <p:extLst>
      <p:ext uri="{BB962C8B-B14F-4D97-AF65-F5344CB8AC3E}">
        <p14:creationId xmlns:p14="http://schemas.microsoft.com/office/powerpoint/2010/main" val="9461411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12</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25</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smtClean="0"/>
          </a:p>
        </p:txBody>
      </p:sp>
      <p:sp>
        <p:nvSpPr>
          <p:cNvPr id="307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99ED0E-2ABF-4320-A686-22CC48592CFF}" type="slidenum">
              <a:rPr lang="es-MX" smtClean="0"/>
              <a:pPr fontAlgn="base">
                <a:spcBef>
                  <a:spcPct val="0"/>
                </a:spcBef>
                <a:spcAft>
                  <a:spcPct val="0"/>
                </a:spcAft>
                <a:defRPr/>
              </a:pPr>
              <a:t>29</a:t>
            </a:fld>
            <a:endParaRPr lang="es-MX"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36268285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31</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32</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37</a:t>
            </a:fld>
            <a:endParaRPr lang="es-ES"/>
          </a:p>
        </p:txBody>
      </p:sp>
    </p:spTree>
    <p:extLst>
      <p:ext uri="{BB962C8B-B14F-4D97-AF65-F5344CB8AC3E}">
        <p14:creationId xmlns:p14="http://schemas.microsoft.com/office/powerpoint/2010/main" val="32094410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38</a:t>
            </a:fld>
            <a:endParaRPr lang="es-ES"/>
          </a:p>
        </p:txBody>
      </p:sp>
    </p:spTree>
    <p:extLst>
      <p:ext uri="{BB962C8B-B14F-4D97-AF65-F5344CB8AC3E}">
        <p14:creationId xmlns:p14="http://schemas.microsoft.com/office/powerpoint/2010/main" val="3209441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9796677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979667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3280217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3280217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2442085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dirty="0"/>
              <a:t>INTERIORES</a:t>
            </a:r>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a:p>
        </p:txBody>
      </p:sp>
    </p:spTree>
    <p:extLst>
      <p:ext uri="{BB962C8B-B14F-4D97-AF65-F5344CB8AC3E}">
        <p14:creationId xmlns:p14="http://schemas.microsoft.com/office/powerpoint/2010/main" val="2830213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9"/>
            <a:ext cx="77724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774982C0-BA55-4741-A199-F9189C8A90C8}" type="datetime1">
              <a:rPr lang="es-ES" smtClean="0"/>
              <a:t>28/09/2018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9863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E60FE032-04A1-4E57-95B3-24972FF0A27D}" type="datetime1">
              <a:rPr lang="es-ES" smtClean="0"/>
              <a:t>28/09/2018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2388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42"/>
            <a:ext cx="20574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274642"/>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C1D13BFB-498A-422A-9188-5BE055AF124F}" type="datetime1">
              <a:rPr lang="es-ES" smtClean="0"/>
              <a:t>28/09/2018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4903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2A926932-C26A-4318-B4EA-3E0888EC34BB}" type="datetime1">
              <a:rPr lang="es-ES" smtClean="0"/>
              <a:t>28/09/2018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7450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4"/>
            <a:ext cx="77724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ACB4CE35-CFC7-4D01-B03F-BB2AD342BAFD}" type="datetime1">
              <a:rPr lang="es-ES" smtClean="0"/>
              <a:t>28/09/2018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85475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77FB88FA-416C-4720-8AFE-58C986CE82F3}" type="datetime1">
              <a:rPr lang="es-ES" smtClean="0"/>
              <a:t>28/09/2018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2692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41E4A12F-F28A-4755-BC2B-31D2759512AB}" type="datetime1">
              <a:rPr lang="es-ES" smtClean="0"/>
              <a:t>28/09/2018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3458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15F9DC05-5B9C-452E-9A82-99DFF77D034D}" type="datetime1">
              <a:rPr lang="es-ES" smtClean="0"/>
              <a:t>28/09/2018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3038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DE774E9-C594-4AB3-90A0-691B84F710EE}" type="datetime1">
              <a:rPr lang="es-ES" smtClean="0"/>
              <a:t>28/09/2018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4005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2" y="273050"/>
            <a:ext cx="3008313"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4C2EB348-F88E-4A21-B1A7-97DEB19BE58E}" type="datetime1">
              <a:rPr lang="es-ES" smtClean="0"/>
              <a:t>28/09/2018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1251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8FE9696F-F1FE-4057-801A-94FDC379D920}" type="datetime1">
              <a:rPr lang="es-ES" smtClean="0"/>
              <a:t>28/09/2018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915867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4"/>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503D1D-5F48-4E2F-BC8A-F8D171FA3BB4}" type="datetime1">
              <a:rPr lang="es-ES" smtClean="0"/>
              <a:t>28/09/2018</a:t>
            </a:fld>
            <a:endParaRPr lang="es-ES"/>
          </a:p>
        </p:txBody>
      </p:sp>
      <p:sp>
        <p:nvSpPr>
          <p:cNvPr id="5" name="Marcador de pie de página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4025902"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700" y="469900"/>
            <a:ext cx="4081707" cy="787400"/>
          </a:xfrm>
          <a:prstGeom prst="rect">
            <a:avLst/>
          </a:prstGeom>
        </p:spPr>
      </p:pic>
      <p:sp>
        <p:nvSpPr>
          <p:cNvPr id="18" name="Rectángulo 17"/>
          <p:cNvSpPr/>
          <p:nvPr/>
        </p:nvSpPr>
        <p:spPr>
          <a:xfrm>
            <a:off x="5114664" y="780534"/>
            <a:ext cx="3982300" cy="523220"/>
          </a:xfrm>
          <a:prstGeom prst="rect">
            <a:avLst/>
          </a:prstGeom>
        </p:spPr>
        <p:txBody>
          <a:bodyPr wrap="square">
            <a:spAutoFit/>
          </a:bodyPr>
          <a:lstStyle/>
          <a:p>
            <a:r>
              <a:rPr lang="es-ES" sz="1400" dirty="0">
                <a:latin typeface="Avenir Book"/>
                <a:cs typeface="Avenir Book"/>
              </a:rPr>
              <a:t>Dirección General de Centros Universitarios</a:t>
            </a:r>
          </a:p>
          <a:p>
            <a:r>
              <a:rPr lang="es-ES" sz="1400" dirty="0">
                <a:latin typeface="Avenir Book"/>
                <a:cs typeface="Avenir Book"/>
              </a:rPr>
              <a:t>y Unidades Académicas Profesionales</a:t>
            </a:r>
          </a:p>
        </p:txBody>
      </p:sp>
      <p:sp>
        <p:nvSpPr>
          <p:cNvPr id="7" name="Rectángulo 6">
            <a:extLst>
              <a:ext uri="{FF2B5EF4-FFF2-40B4-BE49-F238E27FC236}">
                <a16:creationId xmlns="" xmlns:a16="http://schemas.microsoft.com/office/drawing/2014/main" id="{57EFDFBB-961E-4B38-8D05-7F68662C36EF}"/>
              </a:ext>
            </a:extLst>
          </p:cNvPr>
          <p:cNvSpPr/>
          <p:nvPr/>
        </p:nvSpPr>
        <p:spPr>
          <a:xfrm>
            <a:off x="4085553" y="1345463"/>
            <a:ext cx="4903703" cy="5170646"/>
          </a:xfrm>
          <a:prstGeom prst="rect">
            <a:avLst/>
          </a:prstGeom>
        </p:spPr>
        <p:txBody>
          <a:bodyPr wrap="square">
            <a:spAutoFit/>
          </a:bodyPr>
          <a:lstStyle/>
          <a:p>
            <a:pPr algn="ctr">
              <a:spcBef>
                <a:spcPct val="0"/>
              </a:spcBef>
            </a:pPr>
            <a:r>
              <a:rPr lang="es-MX" altLang="es-MX" b="1" dirty="0">
                <a:latin typeface="Times New Roman" panose="02020603050405020304" pitchFamily="18" charset="0"/>
                <a:cs typeface="Times New Roman" panose="02020603050405020304" pitchFamily="18" charset="0"/>
              </a:rPr>
              <a:t>Ingeniería en </a:t>
            </a:r>
            <a:r>
              <a:rPr lang="es-MX" altLang="es-MX" b="1" dirty="0" smtClean="0">
                <a:latin typeface="Times New Roman" panose="02020603050405020304" pitchFamily="18" charset="0"/>
                <a:cs typeface="Times New Roman" panose="02020603050405020304" pitchFamily="18" charset="0"/>
              </a:rPr>
              <a:t>Computación</a:t>
            </a:r>
            <a:endParaRPr lang="es-MX" altLang="es-MX" b="1" dirty="0">
              <a:latin typeface="Times New Roman" panose="02020603050405020304" pitchFamily="18" charset="0"/>
              <a:cs typeface="Times New Roman" panose="02020603050405020304" pitchFamily="18" charset="0"/>
            </a:endParaRPr>
          </a:p>
          <a:p>
            <a:pPr algn="ctr">
              <a:spcBef>
                <a:spcPct val="0"/>
              </a:spcBef>
            </a:pPr>
            <a:endParaRPr lang="es-MX" altLang="es-MX" dirty="0">
              <a:latin typeface="Times New Roman" panose="02020603050405020304" pitchFamily="18" charset="0"/>
              <a:cs typeface="Times New Roman" panose="02020603050405020304" pitchFamily="18" charset="0"/>
            </a:endParaRPr>
          </a:p>
          <a:p>
            <a:pPr algn="ctr">
              <a:spcBef>
                <a:spcPct val="0"/>
              </a:spcBef>
            </a:pPr>
            <a:r>
              <a:rPr lang="es-MX" altLang="es-MX" b="1" dirty="0">
                <a:latin typeface="Times New Roman" panose="02020603050405020304" pitchFamily="18" charset="0"/>
                <a:cs typeface="Times New Roman" panose="02020603050405020304" pitchFamily="18" charset="0"/>
              </a:rPr>
              <a:t>Semestre: </a:t>
            </a:r>
            <a:r>
              <a:rPr lang="es-MX" altLang="es-MX" dirty="0" smtClean="0">
                <a:latin typeface="Times New Roman" panose="02020603050405020304" pitchFamily="18" charset="0"/>
                <a:cs typeface="Times New Roman" panose="02020603050405020304" pitchFamily="18" charset="0"/>
              </a:rPr>
              <a:t>Séptimo</a:t>
            </a:r>
            <a:endParaRPr lang="es-MX" altLang="es-MX" dirty="0">
              <a:latin typeface="Times New Roman" panose="02020603050405020304" pitchFamily="18" charset="0"/>
              <a:cs typeface="Times New Roman" panose="02020603050405020304" pitchFamily="18" charset="0"/>
            </a:endParaRPr>
          </a:p>
          <a:p>
            <a:pPr algn="ctr">
              <a:spcBef>
                <a:spcPct val="0"/>
              </a:spcBef>
            </a:pPr>
            <a:endParaRPr lang="es-MX" altLang="es-MX" dirty="0">
              <a:latin typeface="Times New Roman" panose="02020603050405020304" pitchFamily="18" charset="0"/>
              <a:cs typeface="Times New Roman" panose="02020603050405020304" pitchFamily="18" charset="0"/>
            </a:endParaRPr>
          </a:p>
          <a:p>
            <a:r>
              <a:rPr lang="es-MX" altLang="es-MX" b="1" dirty="0">
                <a:latin typeface="Times New Roman" panose="02020603050405020304" pitchFamily="18" charset="0"/>
                <a:cs typeface="Times New Roman" panose="02020603050405020304" pitchFamily="18" charset="0"/>
              </a:rPr>
              <a:t>Unidad de aprendizaje: </a:t>
            </a:r>
            <a:r>
              <a:rPr lang="es-MX" altLang="es-MX" dirty="0" smtClean="0">
                <a:latin typeface="Times New Roman" panose="02020603050405020304" pitchFamily="18" charset="0"/>
                <a:cs typeface="Times New Roman" panose="02020603050405020304" pitchFamily="18" charset="0"/>
              </a:rPr>
              <a:t>Lógica Secuencial y Combinatoria </a:t>
            </a:r>
            <a:r>
              <a:rPr lang="es-MX" altLang="es-MX" i="1" dirty="0" smtClean="0">
                <a:latin typeface="Times New Roman" panose="02020603050405020304" pitchFamily="18" charset="0"/>
                <a:cs typeface="Times New Roman" panose="02020603050405020304" pitchFamily="18" charset="0"/>
              </a:rPr>
              <a:t>(</a:t>
            </a:r>
            <a:r>
              <a:rPr lang="es-MX" i="1" dirty="0" smtClean="0"/>
              <a:t>L41036</a:t>
            </a:r>
            <a:r>
              <a:rPr lang="es-MX" altLang="es-MX" i="1" dirty="0" smtClean="0">
                <a:latin typeface="Times New Roman" panose="02020603050405020304" pitchFamily="18" charset="0"/>
                <a:cs typeface="Times New Roman" panose="02020603050405020304" pitchFamily="18" charset="0"/>
              </a:rPr>
              <a:t>)</a:t>
            </a:r>
            <a:endParaRPr lang="es-MX" altLang="es-MX" i="1" dirty="0"/>
          </a:p>
          <a:p>
            <a:r>
              <a:rPr lang="es-MX" altLang="es-MX" b="1" dirty="0" smtClean="0">
                <a:latin typeface="Times New Roman" panose="02020603050405020304" pitchFamily="18" charset="0"/>
                <a:cs typeface="Times New Roman" panose="02020603050405020304" pitchFamily="18" charset="0"/>
              </a:rPr>
              <a:t>Unidad </a:t>
            </a:r>
            <a:r>
              <a:rPr lang="es-MX" altLang="es-MX" b="1" dirty="0">
                <a:latin typeface="Times New Roman" panose="02020603050405020304" pitchFamily="18" charset="0"/>
                <a:cs typeface="Times New Roman" panose="02020603050405020304" pitchFamily="18" charset="0"/>
              </a:rPr>
              <a:t>de Competencia: </a:t>
            </a:r>
            <a:r>
              <a:rPr lang="es-MX" altLang="es-MX" i="1" dirty="0">
                <a:latin typeface="Times New Roman" panose="02020603050405020304" pitchFamily="18" charset="0"/>
                <a:cs typeface="Times New Roman" panose="02020603050405020304" pitchFamily="18" charset="0"/>
              </a:rPr>
              <a:t>Unidad </a:t>
            </a:r>
            <a:r>
              <a:rPr lang="es-MX" altLang="es-MX" i="1" dirty="0">
                <a:latin typeface="Times New Roman" panose="02020603050405020304" pitchFamily="18" charset="0"/>
                <a:cs typeface="Times New Roman" panose="02020603050405020304" pitchFamily="18" charset="0"/>
              </a:rPr>
              <a:t>2</a:t>
            </a:r>
            <a:endParaRPr lang="es-MX" altLang="es-MX" i="1" dirty="0">
              <a:latin typeface="Times New Roman" panose="02020603050405020304" pitchFamily="18" charset="0"/>
              <a:cs typeface="Times New Roman" panose="02020603050405020304" pitchFamily="18" charset="0"/>
            </a:endParaRPr>
          </a:p>
          <a:p>
            <a:pPr>
              <a:buFont typeface="Arial" panose="020B0604020202020204" pitchFamily="34" charset="0"/>
              <a:buNone/>
            </a:pPr>
            <a:endParaRPr lang="es-MX" altLang="es-MX" b="1" dirty="0" smtClean="0">
              <a:latin typeface="Times New Roman" panose="02020603050405020304" pitchFamily="18" charset="0"/>
              <a:cs typeface="Times New Roman" panose="02020603050405020304" pitchFamily="18" charset="0"/>
            </a:endParaRPr>
          </a:p>
          <a:p>
            <a:pPr>
              <a:buFont typeface="Arial" panose="020B0604020202020204" pitchFamily="34" charset="0"/>
              <a:buNone/>
            </a:pPr>
            <a:r>
              <a:rPr lang="es-MX" altLang="es-MX" b="1" dirty="0" smtClean="0">
                <a:latin typeface="Times New Roman" panose="02020603050405020304" pitchFamily="18" charset="0"/>
                <a:cs typeface="Times New Roman" panose="02020603050405020304" pitchFamily="18" charset="0"/>
              </a:rPr>
              <a:t>TEMA</a:t>
            </a:r>
            <a:r>
              <a:rPr lang="es-MX" altLang="es-MX" b="1" dirty="0">
                <a:latin typeface="Times New Roman" panose="02020603050405020304" pitchFamily="18" charset="0"/>
                <a:cs typeface="Times New Roman" panose="02020603050405020304" pitchFamily="18" charset="0"/>
              </a:rPr>
              <a:t>: </a:t>
            </a:r>
            <a:r>
              <a:rPr lang="es-MX" altLang="es-MX" i="1" dirty="0">
                <a:latin typeface="Times New Roman" panose="02020603050405020304" pitchFamily="18" charset="0"/>
                <a:cs typeface="Times New Roman" panose="02020603050405020304" pitchFamily="18" charset="0"/>
              </a:rPr>
              <a:t>2.  Representación de la Información</a:t>
            </a:r>
          </a:p>
          <a:p>
            <a:pPr>
              <a:buFont typeface="Arial" panose="020B0604020202020204" pitchFamily="34" charset="0"/>
              <a:buNone/>
            </a:pPr>
            <a:r>
              <a:rPr lang="es-MX" altLang="es-MX" i="1" dirty="0">
                <a:latin typeface="Times New Roman" panose="02020603050405020304" pitchFamily="18" charset="0"/>
                <a:cs typeface="Times New Roman" panose="02020603050405020304" pitchFamily="18" charset="0"/>
              </a:rPr>
              <a:t>2.1 </a:t>
            </a:r>
            <a:r>
              <a:rPr lang="es-MX" altLang="es-MX" i="1" dirty="0" smtClean="0">
                <a:latin typeface="Times New Roman" panose="02020603050405020304" pitchFamily="18" charset="0"/>
                <a:cs typeface="Times New Roman" panose="02020603050405020304" pitchFamily="18" charset="0"/>
              </a:rPr>
              <a:t>Sistemas numéricos</a:t>
            </a:r>
            <a:endParaRPr lang="es-MX" altLang="es-MX" i="1" dirty="0">
              <a:latin typeface="Times New Roman" panose="02020603050405020304" pitchFamily="18" charset="0"/>
              <a:cs typeface="Times New Roman" panose="02020603050405020304" pitchFamily="18" charset="0"/>
            </a:endParaRPr>
          </a:p>
          <a:p>
            <a:pPr>
              <a:buFont typeface="Arial" panose="020B0604020202020204" pitchFamily="34" charset="0"/>
              <a:buNone/>
            </a:pPr>
            <a:r>
              <a:rPr lang="es-MX" altLang="es-MX" i="1" dirty="0">
                <a:latin typeface="Times New Roman" panose="02020603050405020304" pitchFamily="18" charset="0"/>
                <a:cs typeface="Times New Roman" panose="02020603050405020304" pitchFamily="18" charset="0"/>
              </a:rPr>
              <a:t>2.2 Conversiones entre </a:t>
            </a:r>
            <a:r>
              <a:rPr lang="es-MX" altLang="es-MX" i="1" dirty="0" smtClean="0">
                <a:latin typeface="Times New Roman" panose="02020603050405020304" pitchFamily="18" charset="0"/>
                <a:cs typeface="Times New Roman" panose="02020603050405020304" pitchFamily="18" charset="0"/>
              </a:rPr>
              <a:t>bases</a:t>
            </a:r>
            <a:endParaRPr lang="es-MX" altLang="es-MX" i="1" dirty="0">
              <a:latin typeface="Times New Roman" panose="02020603050405020304" pitchFamily="18" charset="0"/>
              <a:cs typeface="Times New Roman" panose="02020603050405020304" pitchFamily="18" charset="0"/>
            </a:endParaRPr>
          </a:p>
          <a:p>
            <a:pPr>
              <a:buFont typeface="Arial" panose="020B0604020202020204" pitchFamily="34" charset="0"/>
              <a:buNone/>
            </a:pPr>
            <a:r>
              <a:rPr lang="es-MX" altLang="es-MX" i="1" dirty="0">
                <a:latin typeface="Times New Roman" panose="02020603050405020304" pitchFamily="18" charset="0"/>
                <a:cs typeface="Times New Roman" panose="02020603050405020304" pitchFamily="18" charset="0"/>
              </a:rPr>
              <a:t>2.3 Operaciones en </a:t>
            </a:r>
            <a:r>
              <a:rPr lang="es-MX" altLang="es-MX" i="1" dirty="0" smtClean="0">
                <a:latin typeface="Times New Roman" panose="02020603050405020304" pitchFamily="18" charset="0"/>
                <a:cs typeface="Times New Roman" panose="02020603050405020304" pitchFamily="18" charset="0"/>
              </a:rPr>
              <a:t>Binario</a:t>
            </a:r>
            <a:endParaRPr lang="es-MX" altLang="es-MX" i="1" dirty="0">
              <a:latin typeface="Times New Roman" panose="02020603050405020304" pitchFamily="18" charset="0"/>
              <a:cs typeface="Times New Roman" panose="02020603050405020304" pitchFamily="18" charset="0"/>
            </a:endParaRPr>
          </a:p>
          <a:p>
            <a:pPr>
              <a:buFont typeface="Arial" panose="020B0604020202020204" pitchFamily="34" charset="0"/>
              <a:buNone/>
            </a:pPr>
            <a:r>
              <a:rPr lang="es-MX" altLang="es-MX" i="1" dirty="0">
                <a:latin typeface="Times New Roman" panose="02020603050405020304" pitchFamily="18" charset="0"/>
                <a:cs typeface="Times New Roman" panose="02020603050405020304" pitchFamily="18" charset="0"/>
              </a:rPr>
              <a:t>2.4 Complemento de 2 y de </a:t>
            </a:r>
            <a:r>
              <a:rPr lang="es-MX" altLang="es-MX" i="1" dirty="0" smtClean="0">
                <a:latin typeface="Times New Roman" panose="02020603050405020304" pitchFamily="18" charset="0"/>
                <a:cs typeface="Times New Roman" panose="02020603050405020304" pitchFamily="18" charset="0"/>
              </a:rPr>
              <a:t>1, </a:t>
            </a:r>
            <a:r>
              <a:rPr lang="es-MX" altLang="es-MX" i="1" dirty="0">
                <a:latin typeface="Times New Roman" panose="02020603050405020304" pitchFamily="18" charset="0"/>
                <a:cs typeface="Times New Roman" panose="02020603050405020304" pitchFamily="18" charset="0"/>
              </a:rPr>
              <a:t>números y </a:t>
            </a:r>
          </a:p>
          <a:p>
            <a:pPr>
              <a:buFont typeface="Arial" panose="020B0604020202020204" pitchFamily="34" charset="0"/>
              <a:buNone/>
            </a:pPr>
            <a:r>
              <a:rPr lang="es-MX" altLang="es-MX" i="1" dirty="0">
                <a:latin typeface="Times New Roman" panose="02020603050405020304" pitchFamily="18" charset="0"/>
                <a:cs typeface="Times New Roman" panose="02020603050405020304" pitchFamily="18" charset="0"/>
              </a:rPr>
              <a:t>operaciones con signos</a:t>
            </a:r>
            <a:r>
              <a:rPr lang="es-MX" altLang="es-MX" i="1" dirty="0" smtClean="0">
                <a:latin typeface="Times New Roman" panose="02020603050405020304" pitchFamily="18" charset="0"/>
                <a:cs typeface="Times New Roman" panose="02020603050405020304" pitchFamily="18" charset="0"/>
              </a:rPr>
              <a:t>.</a:t>
            </a:r>
          </a:p>
          <a:p>
            <a:pPr>
              <a:buFont typeface="Arial" panose="020B0604020202020204" pitchFamily="34" charset="0"/>
              <a:buNone/>
            </a:pPr>
            <a:endParaRPr lang="es-MX" altLang="es-MX" dirty="0">
              <a:latin typeface="Times New Roman" panose="02020603050405020304" pitchFamily="18" charset="0"/>
              <a:cs typeface="Times New Roman" panose="02020603050405020304" pitchFamily="18" charset="0"/>
            </a:endParaRPr>
          </a:p>
          <a:p>
            <a:pPr>
              <a:spcBef>
                <a:spcPct val="0"/>
              </a:spcBef>
            </a:pPr>
            <a:r>
              <a:rPr lang="es-MX" altLang="es-MX" dirty="0">
                <a:latin typeface="Times New Roman" panose="02020603050405020304" pitchFamily="18" charset="0"/>
                <a:cs typeface="Times New Roman" panose="02020603050405020304" pitchFamily="18" charset="0"/>
              </a:rPr>
              <a:t>	</a:t>
            </a:r>
            <a:r>
              <a:rPr lang="es-MX" altLang="es-MX" b="1" dirty="0" smtClean="0">
                <a:latin typeface="Times New Roman" panose="02020603050405020304" pitchFamily="18" charset="0"/>
                <a:cs typeface="Times New Roman" panose="02020603050405020304" pitchFamily="18" charset="0"/>
              </a:rPr>
              <a:t>Docente</a:t>
            </a:r>
            <a:r>
              <a:rPr lang="es-MX" altLang="es-MX" dirty="0">
                <a:latin typeface="Times New Roman" panose="02020603050405020304" pitchFamily="18" charset="0"/>
                <a:cs typeface="Times New Roman" panose="02020603050405020304" pitchFamily="18" charset="0"/>
              </a:rPr>
              <a:t>: </a:t>
            </a:r>
            <a:r>
              <a:rPr lang="es-MX" altLang="es-MX" b="1" dirty="0">
                <a:latin typeface="Times New Roman" panose="02020603050405020304" pitchFamily="18" charset="0"/>
                <a:cs typeface="Times New Roman" panose="02020603050405020304" pitchFamily="18" charset="0"/>
              </a:rPr>
              <a:t>M. en </a:t>
            </a:r>
            <a:r>
              <a:rPr lang="es-MX" altLang="es-MX" b="1" dirty="0" smtClean="0">
                <a:latin typeface="Times New Roman" panose="02020603050405020304" pitchFamily="18" charset="0"/>
                <a:cs typeface="Times New Roman" panose="02020603050405020304" pitchFamily="18" charset="0"/>
              </a:rPr>
              <a:t>T. I. Jorge Bautista López</a:t>
            </a:r>
          </a:p>
          <a:p>
            <a:pPr>
              <a:spcBef>
                <a:spcPct val="0"/>
              </a:spcBef>
            </a:pPr>
            <a:endParaRPr lang="es-MX" altLang="es-MX" sz="800" dirty="0">
              <a:latin typeface="Times New Roman" panose="02020603050405020304" pitchFamily="18" charset="0"/>
              <a:cs typeface="Times New Roman" panose="02020603050405020304" pitchFamily="18" charset="0"/>
            </a:endParaRPr>
          </a:p>
          <a:p>
            <a:pPr algn="r">
              <a:spcBef>
                <a:spcPct val="0"/>
              </a:spcBef>
            </a:pPr>
            <a:endParaRPr lang="es-MX" altLang="es-MX" dirty="0">
              <a:latin typeface="Times New Roman" panose="02020603050405020304" pitchFamily="18" charset="0"/>
              <a:cs typeface="Times New Roman" panose="02020603050405020304" pitchFamily="18" charset="0"/>
            </a:endParaRPr>
          </a:p>
          <a:p>
            <a:pPr algn="r">
              <a:spcBef>
                <a:spcPct val="0"/>
              </a:spcBef>
            </a:pPr>
            <a:r>
              <a:rPr lang="es-MX" altLang="es-MX" sz="1600" dirty="0">
                <a:latin typeface="Times New Roman" panose="02020603050405020304" pitchFamily="18" charset="0"/>
                <a:cs typeface="Times New Roman" panose="02020603050405020304" pitchFamily="18" charset="0"/>
              </a:rPr>
              <a:t>Zumpango de Ocampo,  Septiembre de 2018</a:t>
            </a:r>
            <a:endParaRPr lang="es-MX" sz="1600" dirty="0"/>
          </a:p>
        </p:txBody>
      </p:sp>
      <p:sp>
        <p:nvSpPr>
          <p:cNvPr id="10" name="Marcador de número de diapositiva 9">
            <a:extLst>
              <a:ext uri="{FF2B5EF4-FFF2-40B4-BE49-F238E27FC236}">
                <a16:creationId xmlns="" xmlns:a16="http://schemas.microsoft.com/office/drawing/2014/main" id="{3DB81BA8-AB74-4AAA-AAE1-239C1118F221}"/>
              </a:ext>
            </a:extLst>
          </p:cNvPr>
          <p:cNvSpPr>
            <a:spLocks noGrp="1"/>
          </p:cNvSpPr>
          <p:nvPr>
            <p:ph type="sldNum" sz="quarter" idx="12"/>
          </p:nvPr>
        </p:nvSpPr>
        <p:spPr/>
        <p:txBody>
          <a:bodyPr/>
          <a:lstStyle/>
          <a:p>
            <a:fld id="{18FDBAE8-0AD5-4C4A-B0F5-4BBC06F38D92}" type="slidenum">
              <a:rPr lang="es-ES" smtClean="0">
                <a:solidFill>
                  <a:schemeClr val="tx1"/>
                </a:solidFill>
              </a:rPr>
              <a:t>1</a:t>
            </a:fld>
            <a:endParaRPr lang="es-ES" dirty="0">
              <a:solidFill>
                <a:schemeClr val="tx1"/>
              </a:solidFill>
            </a:endParaRPr>
          </a:p>
        </p:txBody>
      </p:sp>
      <p:pic>
        <p:nvPicPr>
          <p:cNvPr id="3074" name="Picture 2" descr="Imagen relacionada"/>
          <p:cNvPicPr>
            <a:picLocks noChangeAspect="1" noChangeArrowheads="1"/>
          </p:cNvPicPr>
          <p:nvPr/>
        </p:nvPicPr>
        <p:blipFill rotWithShape="1">
          <a:blip r:embed="rId4">
            <a:extLst>
              <a:ext uri="{28A0092B-C50C-407E-A947-70E740481C1C}">
                <a14:useLocalDpi xmlns:a14="http://schemas.microsoft.com/office/drawing/2010/main" val="0"/>
              </a:ext>
            </a:extLst>
          </a:blip>
          <a:srcRect l="3258" t="6890" r="2558" b="12615"/>
          <a:stretch/>
        </p:blipFill>
        <p:spPr bwMode="auto">
          <a:xfrm>
            <a:off x="145803" y="2336443"/>
            <a:ext cx="3562597" cy="2185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1199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333377" y="-742881"/>
            <a:ext cx="6933613"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Estructura de la Unidad de Aprendizaje</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7" name="6 CuadroTexto">
            <a:extLst>
              <a:ext uri="{FF2B5EF4-FFF2-40B4-BE49-F238E27FC236}">
                <a16:creationId xmlns="" xmlns:a16="http://schemas.microsoft.com/office/drawing/2014/main" id="{34F59F64-D338-4C5D-A8CE-E82D7E816764}"/>
              </a:ext>
            </a:extLst>
          </p:cNvPr>
          <p:cNvSpPr txBox="1">
            <a:spLocks noChangeArrowheads="1"/>
          </p:cNvSpPr>
          <p:nvPr/>
        </p:nvSpPr>
        <p:spPr bwMode="auto">
          <a:xfrm>
            <a:off x="327152" y="1131535"/>
            <a:ext cx="8659813" cy="4955203"/>
          </a:xfrm>
          <a:prstGeom prst="rect">
            <a:avLst/>
          </a:prstGeom>
          <a:solidFill>
            <a:srgbClr val="2D5335"/>
          </a:solidFill>
          <a:ln>
            <a:noFill/>
          </a:ln>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 typeface="Arial" charset="0"/>
              <a:buNone/>
              <a:defRPr/>
            </a:pPr>
            <a:r>
              <a:rPr lang="es-MX" altLang="es-MX" sz="2800" b="1" dirty="0">
                <a:solidFill>
                  <a:schemeClr val="bg1"/>
                </a:solidFill>
                <a:cs typeface="Arial" charset="0"/>
              </a:rPr>
              <a:t>Conocimientos</a:t>
            </a:r>
          </a:p>
          <a:p>
            <a:pPr>
              <a:buNone/>
            </a:pPr>
            <a:r>
              <a:rPr lang="es-MX" sz="2000" b="1" dirty="0" smtClean="0">
                <a:solidFill>
                  <a:srgbClr val="FFFF00"/>
                </a:solidFill>
                <a:cs typeface="Arial" charset="0"/>
              </a:rPr>
              <a:t>2</a:t>
            </a:r>
            <a:r>
              <a:rPr lang="es-MX" sz="2000" b="1" dirty="0">
                <a:solidFill>
                  <a:srgbClr val="FFFF00"/>
                </a:solidFill>
                <a:cs typeface="Arial" charset="0"/>
              </a:rPr>
              <a:t>.  Representación de la </a:t>
            </a:r>
            <a:r>
              <a:rPr lang="es-MX" sz="2000" b="1" dirty="0" smtClean="0">
                <a:solidFill>
                  <a:srgbClr val="FFFF00"/>
                </a:solidFill>
                <a:cs typeface="Arial" charset="0"/>
              </a:rPr>
              <a:t>Información.</a:t>
            </a:r>
            <a:endParaRPr lang="es-MX" sz="2000" b="1" dirty="0">
              <a:solidFill>
                <a:srgbClr val="FFFF00"/>
              </a:solidFill>
              <a:cs typeface="Arial" charset="0"/>
            </a:endParaRPr>
          </a:p>
          <a:p>
            <a:pPr>
              <a:buNone/>
            </a:pPr>
            <a:r>
              <a:rPr lang="es-MX" sz="2000" b="1" dirty="0">
                <a:solidFill>
                  <a:srgbClr val="FFFF00"/>
                </a:solidFill>
                <a:cs typeface="Arial" charset="0"/>
              </a:rPr>
              <a:t>2.1 sistemas numéricos.</a:t>
            </a:r>
          </a:p>
          <a:p>
            <a:pPr>
              <a:buNone/>
            </a:pPr>
            <a:r>
              <a:rPr lang="es-MX" sz="2000" b="1" dirty="0">
                <a:solidFill>
                  <a:srgbClr val="FFFF00"/>
                </a:solidFill>
                <a:cs typeface="Arial" charset="0"/>
              </a:rPr>
              <a:t>2.2 Conversiones entre bases.</a:t>
            </a:r>
          </a:p>
          <a:p>
            <a:pPr>
              <a:buNone/>
            </a:pPr>
            <a:r>
              <a:rPr lang="es-MX" sz="2000" b="1" dirty="0">
                <a:solidFill>
                  <a:srgbClr val="FFFF00"/>
                </a:solidFill>
                <a:cs typeface="Arial" charset="0"/>
              </a:rPr>
              <a:t>2.3 Operaciones en Binario.</a:t>
            </a:r>
          </a:p>
          <a:p>
            <a:pPr>
              <a:buNone/>
            </a:pPr>
            <a:r>
              <a:rPr lang="es-MX" sz="2000" b="1" dirty="0">
                <a:solidFill>
                  <a:srgbClr val="FFFF00"/>
                </a:solidFill>
                <a:cs typeface="Arial" charset="0"/>
              </a:rPr>
              <a:t>2.4 Complemento de 2 y de 1 números y </a:t>
            </a:r>
            <a:r>
              <a:rPr lang="es-MX" sz="2000" b="1" dirty="0" smtClean="0">
                <a:solidFill>
                  <a:srgbClr val="FFFF00"/>
                </a:solidFill>
                <a:cs typeface="Arial" charset="0"/>
              </a:rPr>
              <a:t>operaciones </a:t>
            </a:r>
            <a:r>
              <a:rPr lang="es-MX" sz="2000" b="1" dirty="0">
                <a:solidFill>
                  <a:srgbClr val="FFFF00"/>
                </a:solidFill>
                <a:cs typeface="Arial" charset="0"/>
              </a:rPr>
              <a:t>con signos</a:t>
            </a:r>
            <a:r>
              <a:rPr lang="es-MX" sz="2000" dirty="0">
                <a:solidFill>
                  <a:schemeClr val="bg1"/>
                </a:solidFill>
                <a:cs typeface="Arial" charset="0"/>
              </a:rPr>
              <a:t>.</a:t>
            </a:r>
          </a:p>
          <a:p>
            <a:pPr>
              <a:buNone/>
            </a:pPr>
            <a:r>
              <a:rPr lang="es-MX" sz="2000" dirty="0">
                <a:solidFill>
                  <a:schemeClr val="bg1"/>
                </a:solidFill>
                <a:cs typeface="Arial" charset="0"/>
              </a:rPr>
              <a:t>2.5 Códigos binarios:</a:t>
            </a:r>
          </a:p>
          <a:p>
            <a:pPr>
              <a:buNone/>
            </a:pPr>
            <a:r>
              <a:rPr lang="es-MX" sz="2000" dirty="0">
                <a:solidFill>
                  <a:schemeClr val="bg1"/>
                </a:solidFill>
                <a:cs typeface="Arial" charset="0"/>
              </a:rPr>
              <a:t>a) No ponderados (Gray, Johnson)</a:t>
            </a:r>
          </a:p>
          <a:p>
            <a:pPr>
              <a:buNone/>
            </a:pPr>
            <a:r>
              <a:rPr lang="es-MX" sz="2000" dirty="0">
                <a:solidFill>
                  <a:schemeClr val="bg1"/>
                </a:solidFill>
                <a:cs typeface="Arial" charset="0"/>
              </a:rPr>
              <a:t>b) Ponderados (8421,5421, 84-2-1, exceso-3)</a:t>
            </a:r>
          </a:p>
          <a:p>
            <a:pPr>
              <a:buNone/>
            </a:pPr>
            <a:r>
              <a:rPr lang="es-MX" sz="2000" dirty="0">
                <a:solidFill>
                  <a:schemeClr val="bg1"/>
                </a:solidFill>
                <a:cs typeface="Arial" charset="0"/>
              </a:rPr>
              <a:t>c) Operaciones en BCD (suma y resta)</a:t>
            </a:r>
          </a:p>
          <a:p>
            <a:pPr>
              <a:buNone/>
            </a:pPr>
            <a:r>
              <a:rPr lang="es-MX" sz="2000" dirty="0">
                <a:solidFill>
                  <a:schemeClr val="bg1"/>
                </a:solidFill>
                <a:cs typeface="Arial" charset="0"/>
              </a:rPr>
              <a:t>d) Alfanuméricos (ASCII), paridad.</a:t>
            </a:r>
          </a:p>
          <a:p>
            <a:pPr>
              <a:buNone/>
            </a:pPr>
            <a:r>
              <a:rPr lang="es-MX" sz="2000" dirty="0">
                <a:solidFill>
                  <a:schemeClr val="bg1"/>
                </a:solidFill>
                <a:cs typeface="Arial" charset="0"/>
              </a:rPr>
              <a:t>e) Detectores y correctores de errores </a:t>
            </a:r>
            <a:r>
              <a:rPr lang="es-MX" sz="2000" dirty="0" smtClean="0">
                <a:solidFill>
                  <a:schemeClr val="bg1"/>
                </a:solidFill>
                <a:cs typeface="Arial" charset="0"/>
              </a:rPr>
              <a:t>(</a:t>
            </a:r>
            <a:r>
              <a:rPr lang="es-MX" sz="2000" dirty="0" err="1">
                <a:solidFill>
                  <a:schemeClr val="bg1"/>
                </a:solidFill>
                <a:cs typeface="Arial" charset="0"/>
              </a:rPr>
              <a:t>Hamming</a:t>
            </a:r>
            <a:r>
              <a:rPr lang="es-MX" sz="2000" dirty="0">
                <a:solidFill>
                  <a:schemeClr val="bg1"/>
                </a:solidFill>
                <a:cs typeface="Arial" charset="0"/>
              </a:rPr>
              <a:t>, </a:t>
            </a:r>
            <a:r>
              <a:rPr lang="es-MX" sz="2000" dirty="0" err="1">
                <a:solidFill>
                  <a:schemeClr val="bg1"/>
                </a:solidFill>
                <a:cs typeface="Arial" charset="0"/>
              </a:rPr>
              <a:t>etc</a:t>
            </a:r>
            <a:r>
              <a:rPr lang="es-MX" sz="2000" dirty="0">
                <a:solidFill>
                  <a:schemeClr val="bg1"/>
                </a:solidFill>
                <a:cs typeface="Arial" charset="0"/>
              </a:rPr>
              <a:t>).</a:t>
            </a:r>
          </a:p>
          <a:p>
            <a:pPr>
              <a:buNone/>
            </a:pPr>
            <a:r>
              <a:rPr lang="es-MX" sz="2000" dirty="0">
                <a:solidFill>
                  <a:schemeClr val="bg1"/>
                </a:solidFill>
                <a:cs typeface="Arial" charset="0"/>
              </a:rPr>
              <a:t>f) Conversión de código (BCD a 7 </a:t>
            </a:r>
            <a:r>
              <a:rPr lang="es-MX" sz="2000" dirty="0" smtClean="0">
                <a:solidFill>
                  <a:schemeClr val="bg1"/>
                </a:solidFill>
                <a:cs typeface="Arial" charset="0"/>
              </a:rPr>
              <a:t>Segmentos</a:t>
            </a:r>
            <a:r>
              <a:rPr lang="es-MX" sz="2000" dirty="0">
                <a:solidFill>
                  <a:schemeClr val="bg1"/>
                </a:solidFill>
                <a:cs typeface="Arial" charset="0"/>
              </a:rPr>
              <a:t>)</a:t>
            </a:r>
            <a:endParaRPr lang="es-MX" sz="2000" dirty="0">
              <a:solidFill>
                <a:schemeClr val="bg1"/>
              </a:solidFill>
              <a:cs typeface="Arial" charset="0"/>
            </a:endParaRPr>
          </a:p>
        </p:txBody>
      </p:sp>
      <p:sp>
        <p:nvSpPr>
          <p:cNvPr id="2" name="Marcador de número de diapositiva 1">
            <a:extLst>
              <a:ext uri="{FF2B5EF4-FFF2-40B4-BE49-F238E27FC236}">
                <a16:creationId xmlns="" xmlns:a16="http://schemas.microsoft.com/office/drawing/2014/main" id="{8BD40125-3FBC-42FF-B2CD-622951AD9C78}"/>
              </a:ext>
            </a:extLst>
          </p:cNvPr>
          <p:cNvSpPr>
            <a:spLocks noGrp="1"/>
          </p:cNvSpPr>
          <p:nvPr>
            <p:ph type="sldNum" sz="quarter" idx="12"/>
          </p:nvPr>
        </p:nvSpPr>
        <p:spPr/>
        <p:txBody>
          <a:bodyPr/>
          <a:lstStyle/>
          <a:p>
            <a:fld id="{18FDBAE8-0AD5-4C4A-B0F5-4BBC06F38D92}" type="slidenum">
              <a:rPr lang="es-ES" smtClean="0">
                <a:solidFill>
                  <a:schemeClr val="tx1"/>
                </a:solidFill>
              </a:rPr>
              <a:t>10</a:t>
            </a:fld>
            <a:endParaRPr lang="es-ES" dirty="0">
              <a:solidFill>
                <a:schemeClr val="tx1"/>
              </a:solidFill>
            </a:endParaRPr>
          </a:p>
        </p:txBody>
      </p:sp>
    </p:spTree>
    <p:extLst>
      <p:ext uri="{BB962C8B-B14F-4D97-AF65-F5344CB8AC3E}">
        <p14:creationId xmlns:p14="http://schemas.microsoft.com/office/powerpoint/2010/main" val="3066595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8" y="-742881"/>
            <a:ext cx="6698375"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Representación de la </a:t>
            </a:r>
            <a:r>
              <a:rPr lang="es-ES" sz="3200" dirty="0" smtClean="0">
                <a:solidFill>
                  <a:schemeClr val="bg1"/>
                </a:solidFill>
                <a:latin typeface="Avenir Black"/>
                <a:cs typeface="Avenir Black"/>
              </a:rPr>
              <a:t>Información</a:t>
            </a:r>
            <a:endParaRPr lang="es-ES" sz="3200" dirty="0">
              <a:solidFill>
                <a:schemeClr val="bg1"/>
              </a:solidFill>
              <a:latin typeface="Avenir Black"/>
              <a:cs typeface="Avenir Blac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6 CuadroTexto">
            <a:extLst>
              <a:ext uri="{FF2B5EF4-FFF2-40B4-BE49-F238E27FC236}">
                <a16:creationId xmlns="" xmlns:a16="http://schemas.microsoft.com/office/drawing/2014/main" id="{F4ACA271-5AB1-437A-917D-43CCB2C74271}"/>
              </a:ext>
            </a:extLst>
          </p:cNvPr>
          <p:cNvSpPr txBox="1">
            <a:spLocks noChangeArrowheads="1"/>
          </p:cNvSpPr>
          <p:nvPr/>
        </p:nvSpPr>
        <p:spPr bwMode="auto">
          <a:xfrm>
            <a:off x="353105" y="1314456"/>
            <a:ext cx="8437793" cy="5102935"/>
          </a:xfrm>
          <a:prstGeom prst="rect">
            <a:avLst/>
          </a:prstGeom>
          <a:solidFill>
            <a:srgbClr val="2D5335"/>
          </a:solidFill>
          <a:ln>
            <a:noFill/>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buNone/>
            </a:pPr>
            <a:r>
              <a:rPr lang="es-ES_tradnl" sz="2200" dirty="0" smtClean="0">
                <a:solidFill>
                  <a:schemeClr val="bg1"/>
                </a:solidFill>
                <a:latin typeface="Arial" panose="020B0604020202020204" pitchFamily="34" charset="0"/>
                <a:cs typeface="Arial" panose="020B0604020202020204" pitchFamily="34" charset="0"/>
              </a:rPr>
              <a:t>Nuestro entorno se encuentra inundado por un mundo de información, por lo cual se debe de aprender a discernir para no perdernos en ella.</a:t>
            </a:r>
          </a:p>
          <a:p>
            <a:pPr algn="just">
              <a:buNone/>
            </a:pPr>
            <a:endParaRPr lang="es-ES_tradnl" sz="2200" dirty="0" smtClean="0">
              <a:solidFill>
                <a:schemeClr val="bg1"/>
              </a:solidFill>
              <a:latin typeface="Arial" panose="020B0604020202020204" pitchFamily="34" charset="0"/>
              <a:cs typeface="Arial" panose="020B0604020202020204" pitchFamily="34" charset="0"/>
            </a:endParaRPr>
          </a:p>
          <a:p>
            <a:pPr algn="just">
              <a:buNone/>
            </a:pPr>
            <a:r>
              <a:rPr lang="es-ES_tradnl" sz="2200" dirty="0" smtClean="0">
                <a:solidFill>
                  <a:schemeClr val="bg1"/>
                </a:solidFill>
                <a:latin typeface="Arial" panose="020B0604020202020204" pitchFamily="34" charset="0"/>
                <a:cs typeface="Arial" panose="020B0604020202020204" pitchFamily="34" charset="0"/>
              </a:rPr>
              <a:t>Dentro de los sistemas combinatorios y secuenciales esta información se puede presentar con base en distintos sistemas de numeración, que van desde el más familiarizado con nuestro quehacer cotidiano tales como el sistema de numeración decimal hasta el sistema binario, que es el que utilizan las computadores y sistemas de comunicación para manejar y transmitir información. </a:t>
            </a:r>
            <a:endParaRPr lang="es-ES_tradnl" sz="2200" dirty="0">
              <a:solidFill>
                <a:schemeClr val="bg1"/>
              </a:solidFill>
              <a:latin typeface="Arial" panose="020B0604020202020204" pitchFamily="34" charset="0"/>
              <a:cs typeface="Arial" panose="020B0604020202020204" pitchFamily="34" charset="0"/>
            </a:endParaRPr>
          </a:p>
          <a:p>
            <a:pPr algn="just">
              <a:buNone/>
            </a:pPr>
            <a:endParaRPr lang="es-ES_tradnl" sz="2200" dirty="0" smtClean="0">
              <a:solidFill>
                <a:schemeClr val="bg1"/>
              </a:solidFill>
              <a:latin typeface="Arial" panose="020B0604020202020204" pitchFamily="34" charset="0"/>
              <a:cs typeface="Arial" panose="020B0604020202020204" pitchFamily="34" charset="0"/>
            </a:endParaRPr>
          </a:p>
          <a:p>
            <a:pPr algn="just">
              <a:buNone/>
            </a:pPr>
            <a:r>
              <a:rPr lang="es-ES_tradnl" sz="2200" dirty="0" smtClean="0">
                <a:solidFill>
                  <a:schemeClr val="bg1"/>
                </a:solidFill>
                <a:latin typeface="Arial" panose="020B0604020202020204" pitchFamily="34" charset="0"/>
                <a:cs typeface="Arial" panose="020B0604020202020204" pitchFamily="34" charset="0"/>
              </a:rPr>
              <a:t>Por ello es de suma importancia que el Ingeniero en Computación comprenda este tipo de información, así como su conversión entre cada uno de estos.</a:t>
            </a:r>
            <a:endParaRPr lang="es-ES_tradnl" sz="2200" dirty="0" smtClean="0">
              <a:solidFill>
                <a:schemeClr val="bg1"/>
              </a:solidFill>
              <a:latin typeface="Arial" panose="020B0604020202020204" pitchFamily="34" charset="0"/>
              <a:cs typeface="Arial" panose="020B0604020202020204" pitchFamily="34" charset="0"/>
            </a:endParaRPr>
          </a:p>
        </p:txBody>
      </p:sp>
      <p:sp>
        <p:nvSpPr>
          <p:cNvPr id="2" name="Marcador de número de diapositiva 1">
            <a:extLst>
              <a:ext uri="{FF2B5EF4-FFF2-40B4-BE49-F238E27FC236}">
                <a16:creationId xmlns="" xmlns:a16="http://schemas.microsoft.com/office/drawing/2014/main" id="{FB3561C1-4A00-40C8-BCEE-BD3E1E459C0C}"/>
              </a:ext>
            </a:extLst>
          </p:cNvPr>
          <p:cNvSpPr>
            <a:spLocks noGrp="1"/>
          </p:cNvSpPr>
          <p:nvPr>
            <p:ph type="sldNum" sz="quarter" idx="12"/>
          </p:nvPr>
        </p:nvSpPr>
        <p:spPr/>
        <p:txBody>
          <a:bodyPr/>
          <a:lstStyle/>
          <a:p>
            <a:fld id="{18FDBAE8-0AD5-4C4A-B0F5-4BBC06F38D92}" type="slidenum">
              <a:rPr lang="es-ES" smtClean="0">
                <a:solidFill>
                  <a:schemeClr val="tx1"/>
                </a:solidFill>
              </a:rPr>
              <a:t>11</a:t>
            </a:fld>
            <a:endParaRPr lang="es-ES" dirty="0">
              <a:solidFill>
                <a:schemeClr val="tx1"/>
              </a:solidFill>
            </a:endParaRPr>
          </a:p>
        </p:txBody>
      </p:sp>
    </p:spTree>
    <p:extLst>
      <p:ext uri="{BB962C8B-B14F-4D97-AF65-F5344CB8AC3E}">
        <p14:creationId xmlns:p14="http://schemas.microsoft.com/office/powerpoint/2010/main" val="436962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06727" y="1416411"/>
            <a:ext cx="8245954" cy="3416320"/>
          </a:xfrm>
          <a:prstGeom prst="rect">
            <a:avLst/>
          </a:prstGeom>
          <a:noFill/>
        </p:spPr>
        <p:txBody>
          <a:bodyPr wrap="square" rtlCol="0">
            <a:spAutoFit/>
          </a:bodyPr>
          <a:lstStyle/>
          <a:p>
            <a:pPr marL="285750" indent="-285750" algn="just">
              <a:buFont typeface="Wingdings" pitchFamily="2" charset="2"/>
              <a:buChar char="Ø"/>
            </a:pPr>
            <a:endParaRPr lang="es-MX" sz="2400" dirty="0">
              <a:latin typeface="Avenir Book"/>
              <a:cs typeface="Avenir Book"/>
            </a:endParaRPr>
          </a:p>
          <a:p>
            <a:pPr marL="342900" indent="-342900" algn="just">
              <a:buFont typeface="Wingdings" pitchFamily="2" charset="2"/>
              <a:buChar char="q"/>
            </a:pPr>
            <a:r>
              <a:rPr lang="es-MX" sz="2400" dirty="0" smtClean="0">
                <a:latin typeface="Avenir Book"/>
                <a:cs typeface="Avenir Book"/>
              </a:rPr>
              <a:t>Como se ha mencionado, las computadoras emplean el sistema de numeración binario para comunicarse denominándolo como lenguaje máquina.</a:t>
            </a:r>
          </a:p>
          <a:p>
            <a:pPr marL="342900" indent="-342900" algn="just">
              <a:buFont typeface="Wingdings" pitchFamily="2" charset="2"/>
              <a:buChar char="q"/>
            </a:pPr>
            <a:endParaRPr lang="es-MX" sz="2400" dirty="0">
              <a:latin typeface="Avenir Book"/>
              <a:cs typeface="Avenir Book"/>
            </a:endParaRPr>
          </a:p>
          <a:p>
            <a:pPr marL="342900" indent="-342900" algn="just">
              <a:buFont typeface="Wingdings" pitchFamily="2" charset="2"/>
              <a:buChar char="q"/>
            </a:pPr>
            <a:r>
              <a:rPr lang="es-MX" sz="2400" dirty="0" smtClean="0">
                <a:latin typeface="Avenir Book"/>
                <a:cs typeface="Avenir Book"/>
              </a:rPr>
              <a:t>Dicho lenguaje trabajan </a:t>
            </a:r>
            <a:r>
              <a:rPr lang="es-MX" sz="2400" dirty="0">
                <a:latin typeface="Avenir Book"/>
                <a:cs typeface="Avenir Book"/>
              </a:rPr>
              <a:t>con dos  niveles de tensión que se simbolizan como: </a:t>
            </a:r>
          </a:p>
          <a:p>
            <a:pPr marL="285750" indent="-285750" algn="just">
              <a:buFont typeface="Wingdings" pitchFamily="2" charset="2"/>
              <a:buChar char="Ø"/>
            </a:pPr>
            <a:endParaRPr lang="es-MX" sz="2400" dirty="0">
              <a:latin typeface="Avenir Book"/>
              <a:cs typeface="Avenir Book"/>
            </a:endParaRPr>
          </a:p>
          <a:p>
            <a:pPr algn="just"/>
            <a:r>
              <a:rPr lang="es-MX" sz="2400" dirty="0">
                <a:latin typeface="Avenir Book"/>
                <a:cs typeface="Avenir Book"/>
              </a:rPr>
              <a:t>							0       </a:t>
            </a:r>
            <a:r>
              <a:rPr lang="es-MX" sz="2400" dirty="0" smtClean="0">
                <a:latin typeface="Avenir Book"/>
                <a:cs typeface="Avenir Book"/>
              </a:rPr>
              <a:t>&amp;      </a:t>
            </a:r>
            <a:r>
              <a:rPr lang="es-MX" sz="2400" dirty="0">
                <a:latin typeface="Avenir Book"/>
                <a:cs typeface="Avenir Book"/>
              </a:rPr>
              <a:t>1</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698377"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Representación de la </a:t>
            </a:r>
            <a:r>
              <a:rPr lang="es-ES" sz="3200" dirty="0" smtClean="0">
                <a:solidFill>
                  <a:schemeClr val="bg1"/>
                </a:solidFill>
                <a:latin typeface="Avenir Black"/>
                <a:cs typeface="Avenir Black"/>
              </a:rPr>
              <a:t>Información</a:t>
            </a:r>
            <a:endParaRPr lang="es-ES" sz="3200" dirty="0">
              <a:solidFill>
                <a:schemeClr val="bg1"/>
              </a:solidFill>
              <a:latin typeface="Avenir Black"/>
              <a:cs typeface="Avenir Blac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12</a:t>
            </a:fld>
            <a:endParaRPr lang="es-ES" dirty="0">
              <a:solidFill>
                <a:schemeClr val="tx1"/>
              </a:solidFill>
            </a:endParaRPr>
          </a:p>
        </p:txBody>
      </p:sp>
    </p:spTree>
    <p:extLst>
      <p:ext uri="{BB962C8B-B14F-4D97-AF65-F5344CB8AC3E}">
        <p14:creationId xmlns:p14="http://schemas.microsoft.com/office/powerpoint/2010/main" val="6066494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06727" y="1416411"/>
            <a:ext cx="8245954" cy="2677656"/>
          </a:xfrm>
          <a:prstGeom prst="rect">
            <a:avLst/>
          </a:prstGeom>
          <a:noFill/>
        </p:spPr>
        <p:txBody>
          <a:bodyPr wrap="square" rtlCol="0">
            <a:spAutoFit/>
          </a:bodyPr>
          <a:lstStyle/>
          <a:p>
            <a:pPr algn="just"/>
            <a:r>
              <a:rPr lang="es-MX" sz="2400" dirty="0" smtClean="0">
                <a:latin typeface="Avenir Book"/>
                <a:cs typeface="Avenir Book"/>
              </a:rPr>
              <a:t>El manejo de la información binaria resulta compleja para el ser humano, por ello; una forma manipularla dentro de los sistemas computacionales es a través de su conversión al sistema de numeración hexadecimal. A continuación se presenta un ejemplo empleado en lenguaje ensamblador:</a:t>
            </a:r>
            <a:endParaRPr lang="es-MX" sz="2400" dirty="0">
              <a:latin typeface="Avenir Book"/>
              <a:cs typeface="Avenir Book"/>
            </a:endParaRPr>
          </a:p>
          <a:p>
            <a:pPr marL="285750" indent="-285750" algn="just">
              <a:buFont typeface="Wingdings" pitchFamily="2" charset="2"/>
              <a:buChar char="Ø"/>
            </a:pPr>
            <a:endParaRPr lang="es-MX" sz="2400" dirty="0">
              <a:latin typeface="Avenir Book"/>
              <a:cs typeface="Avenir Book"/>
            </a:endParaRPr>
          </a:p>
          <a:p>
            <a:pPr algn="just"/>
            <a:r>
              <a:rPr lang="es-MX" sz="2400" dirty="0">
                <a:latin typeface="Avenir Book"/>
                <a:cs typeface="Avenir Book"/>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767457"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Representación de la </a:t>
            </a:r>
            <a:r>
              <a:rPr lang="es-ES" sz="3200" dirty="0" smtClean="0">
                <a:solidFill>
                  <a:schemeClr val="bg1"/>
                </a:solidFill>
                <a:latin typeface="Avenir Black"/>
                <a:cs typeface="Avenir Black"/>
              </a:rPr>
              <a:t>Información</a:t>
            </a:r>
            <a:endParaRPr lang="es-ES" sz="3200" dirty="0">
              <a:solidFill>
                <a:schemeClr val="bg1"/>
              </a:solidFill>
              <a:latin typeface="Avenir Black"/>
              <a:cs typeface="Avenir Blac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graphicFrame>
        <p:nvGraphicFramePr>
          <p:cNvPr id="9" name="8 Tabla"/>
          <p:cNvGraphicFramePr>
            <a:graphicFrameLocks noGrp="1"/>
          </p:cNvGraphicFramePr>
          <p:nvPr>
            <p:extLst>
              <p:ext uri="{D42A27DB-BD31-4B8C-83A1-F6EECF244321}">
                <p14:modId xmlns:p14="http://schemas.microsoft.com/office/powerpoint/2010/main" val="3586208874"/>
              </p:ext>
            </p:extLst>
          </p:nvPr>
        </p:nvGraphicFramePr>
        <p:xfrm>
          <a:off x="854911" y="3322638"/>
          <a:ext cx="1285875" cy="1463675"/>
        </p:xfrm>
        <a:graphic>
          <a:graphicData uri="http://schemas.openxmlformats.org/drawingml/2006/table">
            <a:tbl>
              <a:tblPr firstRow="1" bandRow="1">
                <a:tableStyleId>{5C22544A-7EE6-4342-B048-85BDC9FD1C3A}</a:tableStyleId>
              </a:tblPr>
              <a:tblGrid>
                <a:gridCol w="1285875"/>
              </a:tblGrid>
              <a:tr h="1463675">
                <a:tc>
                  <a:txBody>
                    <a:bodyPr/>
                    <a:lstStyle/>
                    <a:p>
                      <a:r>
                        <a:rPr lang="es-ES" sz="1800" dirty="0" smtClean="0">
                          <a:solidFill>
                            <a:schemeClr val="bg1"/>
                          </a:solidFill>
                        </a:rPr>
                        <a:t>0CFD:0100</a:t>
                      </a:r>
                    </a:p>
                    <a:p>
                      <a:r>
                        <a:rPr lang="es-ES" sz="1800" dirty="0" smtClean="0">
                          <a:solidFill>
                            <a:schemeClr val="bg1"/>
                          </a:solidFill>
                        </a:rPr>
                        <a:t>0CFD:0103</a:t>
                      </a:r>
                    </a:p>
                    <a:p>
                      <a:r>
                        <a:rPr lang="es-ES" sz="1800" dirty="0" smtClean="0">
                          <a:solidFill>
                            <a:schemeClr val="bg1"/>
                          </a:solidFill>
                        </a:rPr>
                        <a:t>0CFD:0105</a:t>
                      </a:r>
                    </a:p>
                    <a:p>
                      <a:r>
                        <a:rPr lang="es-ES" sz="1800" dirty="0" smtClean="0">
                          <a:solidFill>
                            <a:schemeClr val="bg1"/>
                          </a:solidFill>
                        </a:rPr>
                        <a:t>0CFD:0107</a:t>
                      </a:r>
                    </a:p>
                    <a:p>
                      <a:r>
                        <a:rPr lang="es-ES" sz="1800" dirty="0" smtClean="0">
                          <a:solidFill>
                            <a:schemeClr val="bg1"/>
                          </a:solidFill>
                        </a:rPr>
                        <a:t>0CFD:0109</a:t>
                      </a:r>
                      <a:endParaRPr lang="es-ES" sz="1800" dirty="0">
                        <a:solidFill>
                          <a:schemeClr val="bg1"/>
                        </a:solidFill>
                      </a:endParaRPr>
                    </a:p>
                  </a:txBody>
                  <a:tcPr marL="91439" marR="91439" marT="45740" marB="45740"/>
                </a:tc>
              </a:tr>
            </a:tbl>
          </a:graphicData>
        </a:graphic>
      </p:graphicFrame>
      <p:graphicFrame>
        <p:nvGraphicFramePr>
          <p:cNvPr id="11" name="10 Tabla"/>
          <p:cNvGraphicFramePr>
            <a:graphicFrameLocks noGrp="1"/>
          </p:cNvGraphicFramePr>
          <p:nvPr/>
        </p:nvGraphicFramePr>
        <p:xfrm>
          <a:off x="3500438" y="3322638"/>
          <a:ext cx="1143000" cy="1463675"/>
        </p:xfrm>
        <a:graphic>
          <a:graphicData uri="http://schemas.openxmlformats.org/drawingml/2006/table">
            <a:tbl>
              <a:tblPr firstRow="1" bandRow="1">
                <a:tableStyleId>{5C22544A-7EE6-4342-B048-85BDC9FD1C3A}</a:tableStyleId>
              </a:tblPr>
              <a:tblGrid>
                <a:gridCol w="1143000"/>
              </a:tblGrid>
              <a:tr h="1463675">
                <a:tc>
                  <a:txBody>
                    <a:bodyPr/>
                    <a:lstStyle/>
                    <a:p>
                      <a:r>
                        <a:rPr lang="es-ES" sz="1800" dirty="0" smtClean="0">
                          <a:solidFill>
                            <a:schemeClr val="bg1"/>
                          </a:solidFill>
                        </a:rPr>
                        <a:t>BA0B01</a:t>
                      </a:r>
                    </a:p>
                    <a:p>
                      <a:r>
                        <a:rPr lang="es-ES" sz="1800" dirty="0" smtClean="0">
                          <a:solidFill>
                            <a:schemeClr val="bg1"/>
                          </a:solidFill>
                        </a:rPr>
                        <a:t>B409</a:t>
                      </a:r>
                    </a:p>
                    <a:p>
                      <a:r>
                        <a:rPr lang="es-ES" sz="1800" dirty="0" smtClean="0">
                          <a:solidFill>
                            <a:schemeClr val="bg1"/>
                          </a:solidFill>
                        </a:rPr>
                        <a:t>CD21</a:t>
                      </a:r>
                    </a:p>
                    <a:p>
                      <a:r>
                        <a:rPr lang="es-ES" sz="1800" dirty="0" smtClean="0">
                          <a:solidFill>
                            <a:schemeClr val="bg1"/>
                          </a:solidFill>
                        </a:rPr>
                        <a:t>B400</a:t>
                      </a:r>
                    </a:p>
                    <a:p>
                      <a:r>
                        <a:rPr lang="es-ES" sz="1800" dirty="0" smtClean="0">
                          <a:solidFill>
                            <a:schemeClr val="bg1"/>
                          </a:solidFill>
                        </a:rPr>
                        <a:t>CD21</a:t>
                      </a:r>
                      <a:endParaRPr lang="es-ES" sz="1800" dirty="0">
                        <a:solidFill>
                          <a:schemeClr val="bg1"/>
                        </a:solidFill>
                      </a:endParaRPr>
                    </a:p>
                  </a:txBody>
                  <a:tcPr marL="91439" marR="91439" marT="45740" marB="45740"/>
                </a:tc>
              </a:tr>
            </a:tbl>
          </a:graphicData>
        </a:graphic>
      </p:graphicFrame>
      <p:graphicFrame>
        <p:nvGraphicFramePr>
          <p:cNvPr id="12" name="11 Tabla"/>
          <p:cNvGraphicFramePr>
            <a:graphicFrameLocks noGrp="1"/>
          </p:cNvGraphicFramePr>
          <p:nvPr/>
        </p:nvGraphicFramePr>
        <p:xfrm>
          <a:off x="6072188" y="3322638"/>
          <a:ext cx="2071687" cy="1463675"/>
        </p:xfrm>
        <a:graphic>
          <a:graphicData uri="http://schemas.openxmlformats.org/drawingml/2006/table">
            <a:tbl>
              <a:tblPr firstRow="1" bandRow="1">
                <a:tableStyleId>{5C22544A-7EE6-4342-B048-85BDC9FD1C3A}</a:tableStyleId>
              </a:tblPr>
              <a:tblGrid>
                <a:gridCol w="2071687"/>
              </a:tblGrid>
              <a:tr h="1463675">
                <a:tc>
                  <a:txBody>
                    <a:bodyPr/>
                    <a:lstStyle/>
                    <a:p>
                      <a:r>
                        <a:rPr lang="es-ES" sz="1800" dirty="0" smtClean="0">
                          <a:solidFill>
                            <a:schemeClr val="bg1"/>
                          </a:solidFill>
                        </a:rPr>
                        <a:t>MOV          DX,010B</a:t>
                      </a:r>
                    </a:p>
                    <a:p>
                      <a:r>
                        <a:rPr lang="es-ES" sz="1800" dirty="0" smtClean="0">
                          <a:solidFill>
                            <a:schemeClr val="bg1"/>
                          </a:solidFill>
                        </a:rPr>
                        <a:t>MOV          AH,09</a:t>
                      </a:r>
                    </a:p>
                    <a:p>
                      <a:r>
                        <a:rPr lang="es-ES" sz="1800" dirty="0" smtClean="0">
                          <a:solidFill>
                            <a:schemeClr val="bg1"/>
                          </a:solidFill>
                        </a:rPr>
                        <a:t>INT             21</a:t>
                      </a:r>
                    </a:p>
                    <a:p>
                      <a:r>
                        <a:rPr lang="es-ES" sz="1800" dirty="0" smtClean="0">
                          <a:solidFill>
                            <a:schemeClr val="bg1"/>
                          </a:solidFill>
                        </a:rPr>
                        <a:t>MOV          AH,00</a:t>
                      </a:r>
                    </a:p>
                    <a:p>
                      <a:r>
                        <a:rPr lang="es-ES" sz="1800" dirty="0" smtClean="0">
                          <a:solidFill>
                            <a:schemeClr val="bg1"/>
                          </a:solidFill>
                        </a:rPr>
                        <a:t>INT</a:t>
                      </a:r>
                      <a:r>
                        <a:rPr lang="es-ES" sz="1800" baseline="0" dirty="0" smtClean="0">
                          <a:solidFill>
                            <a:schemeClr val="bg1"/>
                          </a:solidFill>
                        </a:rPr>
                        <a:t>   </a:t>
                      </a:r>
                      <a:r>
                        <a:rPr lang="es-ES" sz="1800" dirty="0" smtClean="0">
                          <a:solidFill>
                            <a:schemeClr val="bg1"/>
                          </a:solidFill>
                        </a:rPr>
                        <a:t>          21</a:t>
                      </a:r>
                      <a:endParaRPr lang="es-ES" sz="1800" dirty="0">
                        <a:solidFill>
                          <a:schemeClr val="bg1"/>
                        </a:solidFill>
                      </a:endParaRPr>
                    </a:p>
                  </a:txBody>
                  <a:tcPr marL="91439" marR="91439" marT="45740" marB="45740"/>
                </a:tc>
              </a:tr>
            </a:tbl>
          </a:graphicData>
        </a:graphic>
      </p:graphicFrame>
      <p:sp>
        <p:nvSpPr>
          <p:cNvPr id="13" name="12 CuadroTexto"/>
          <p:cNvSpPr txBox="1">
            <a:spLocks noChangeArrowheads="1"/>
          </p:cNvSpPr>
          <p:nvPr/>
        </p:nvSpPr>
        <p:spPr bwMode="auto">
          <a:xfrm>
            <a:off x="854911" y="4926013"/>
            <a:ext cx="16430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s-ES" dirty="0"/>
              <a:t>Direcciones de memoria</a:t>
            </a:r>
          </a:p>
        </p:txBody>
      </p:sp>
      <p:sp>
        <p:nvSpPr>
          <p:cNvPr id="14" name="13 CuadroTexto"/>
          <p:cNvSpPr txBox="1">
            <a:spLocks noChangeArrowheads="1"/>
          </p:cNvSpPr>
          <p:nvPr/>
        </p:nvSpPr>
        <p:spPr bwMode="auto">
          <a:xfrm>
            <a:off x="3500438" y="4926013"/>
            <a:ext cx="14287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s-ES" dirty="0"/>
              <a:t>Código  maquina</a:t>
            </a:r>
          </a:p>
        </p:txBody>
      </p:sp>
      <p:sp>
        <p:nvSpPr>
          <p:cNvPr id="15" name="14 CuadroTexto"/>
          <p:cNvSpPr txBox="1">
            <a:spLocks noChangeArrowheads="1"/>
          </p:cNvSpPr>
          <p:nvPr/>
        </p:nvSpPr>
        <p:spPr bwMode="auto">
          <a:xfrm>
            <a:off x="6024849" y="4926013"/>
            <a:ext cx="21431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dirty="0"/>
              <a:t>Lenguaje ensamblador</a:t>
            </a:r>
          </a:p>
        </p:txBody>
      </p:sp>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13</a:t>
            </a:fld>
            <a:endParaRPr lang="es-ES" dirty="0">
              <a:solidFill>
                <a:schemeClr val="tx1"/>
              </a:solidFill>
            </a:endParaRPr>
          </a:p>
        </p:txBody>
      </p:sp>
    </p:spTree>
    <p:extLst>
      <p:ext uri="{BB962C8B-B14F-4D97-AF65-F5344CB8AC3E}">
        <p14:creationId xmlns:p14="http://schemas.microsoft.com/office/powerpoint/2010/main" val="2255366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06727" y="1416411"/>
            <a:ext cx="8245954" cy="1569660"/>
          </a:xfrm>
          <a:prstGeom prst="rect">
            <a:avLst/>
          </a:prstGeom>
          <a:noFill/>
        </p:spPr>
        <p:txBody>
          <a:bodyPr wrap="square" rtlCol="0">
            <a:spAutoFit/>
          </a:bodyPr>
          <a:lstStyle/>
          <a:p>
            <a:pPr algn="just">
              <a:defRPr/>
            </a:pPr>
            <a:r>
              <a:rPr lang="es-MX" sz="2400" dirty="0" smtClean="0">
                <a:latin typeface="Avenir Book"/>
                <a:cs typeface="Avenir Book"/>
              </a:rPr>
              <a:t>Es </a:t>
            </a:r>
            <a:r>
              <a:rPr lang="es-MX" sz="2400" dirty="0">
                <a:latin typeface="Avenir Book"/>
                <a:cs typeface="Avenir Book"/>
              </a:rPr>
              <a:t>un conjunto de símbolos y reglas de generación que permiten construir todos los números válidos en el sistema.</a:t>
            </a:r>
          </a:p>
          <a:p>
            <a:pPr algn="just"/>
            <a:endParaRPr lang="es-MX" sz="2400" dirty="0">
              <a:latin typeface="Avenir Book"/>
              <a:cs typeface="Avenir Book"/>
            </a:endParaRPr>
          </a:p>
          <a:p>
            <a:pPr algn="just"/>
            <a:r>
              <a:rPr lang="es-MX" sz="2400" dirty="0">
                <a:latin typeface="Avenir Book"/>
                <a:cs typeface="Avenir Book"/>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Sistemas de numeración</a:t>
            </a:r>
            <a:endParaRPr lang="es-ES" sz="3200" dirty="0">
              <a:solidFill>
                <a:schemeClr val="bg1"/>
              </a:solidFill>
              <a:latin typeface="Avenir Black"/>
              <a:cs typeface="Avenir Blac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pic>
        <p:nvPicPr>
          <p:cNvPr id="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119386"/>
            <a:ext cx="68580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14</a:t>
            </a:fld>
            <a:endParaRPr lang="es-ES" dirty="0">
              <a:solidFill>
                <a:schemeClr val="tx1"/>
              </a:solidFill>
            </a:endParaRPr>
          </a:p>
        </p:txBody>
      </p:sp>
    </p:spTree>
    <p:extLst>
      <p:ext uri="{BB962C8B-B14F-4D97-AF65-F5344CB8AC3E}">
        <p14:creationId xmlns:p14="http://schemas.microsoft.com/office/powerpoint/2010/main" val="34521064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06727" y="1416411"/>
            <a:ext cx="8245954" cy="2985433"/>
          </a:xfrm>
          <a:prstGeom prst="rect">
            <a:avLst/>
          </a:prstGeom>
          <a:noFill/>
        </p:spPr>
        <p:txBody>
          <a:bodyPr wrap="square" rtlCol="0">
            <a:spAutoFit/>
          </a:bodyPr>
          <a:lstStyle/>
          <a:p>
            <a:pPr algn="just">
              <a:defRPr/>
            </a:pPr>
            <a:r>
              <a:rPr lang="es-MX" sz="2000" dirty="0">
                <a:latin typeface="Avenir Book"/>
                <a:cs typeface="Avenir Book"/>
              </a:rPr>
              <a:t>Estos se clasifican en dos grupos: posicionales y no-posicionales:</a:t>
            </a:r>
          </a:p>
          <a:p>
            <a:pPr algn="just">
              <a:defRPr/>
            </a:pPr>
            <a:endParaRPr lang="es-MX" sz="2000" dirty="0">
              <a:latin typeface="Avenir Book"/>
              <a:cs typeface="Avenir Book"/>
            </a:endParaRPr>
          </a:p>
          <a:p>
            <a:pPr algn="just">
              <a:defRPr/>
            </a:pPr>
            <a:r>
              <a:rPr lang="es-MX" sz="2000" b="1" dirty="0">
                <a:latin typeface="Avenir Book"/>
                <a:cs typeface="Avenir Book"/>
              </a:rPr>
              <a:t>Posicionales</a:t>
            </a:r>
            <a:r>
              <a:rPr lang="es-MX" sz="2000" dirty="0">
                <a:latin typeface="Avenir Book"/>
                <a:cs typeface="Avenir Book"/>
              </a:rPr>
              <a:t>: El valor de un dígito depende tanto del símbolo utilizado, como de la posición que ése símbolo ocupa en el número.</a:t>
            </a:r>
          </a:p>
          <a:p>
            <a:pPr algn="just">
              <a:defRPr/>
            </a:pPr>
            <a:endParaRPr lang="es-MX" sz="2000" dirty="0">
              <a:latin typeface="Avenir Book"/>
              <a:cs typeface="Avenir Book"/>
            </a:endParaRPr>
          </a:p>
          <a:p>
            <a:pPr algn="just">
              <a:defRPr/>
            </a:pPr>
            <a:r>
              <a:rPr lang="es-MX" sz="2000" b="1" dirty="0">
                <a:latin typeface="Avenir Book"/>
                <a:cs typeface="Avenir Book"/>
              </a:rPr>
              <a:t>No-posicionales</a:t>
            </a:r>
            <a:r>
              <a:rPr lang="es-MX" sz="2000" dirty="0">
                <a:latin typeface="Avenir Book"/>
                <a:cs typeface="Avenir Book"/>
              </a:rPr>
              <a:t>: 	Los dígitos tienen el valor del símbolo utilizado, que no 	depende de la posición (columna) que ocupan en el 	número. </a:t>
            </a:r>
          </a:p>
          <a:p>
            <a:pPr algn="just"/>
            <a:endParaRPr lang="es-MX" sz="2400" dirty="0">
              <a:latin typeface="Avenir Book"/>
              <a:cs typeface="Avenir Book"/>
            </a:endParaRPr>
          </a:p>
          <a:p>
            <a:pPr algn="just"/>
            <a:r>
              <a:rPr lang="es-MX" sz="2400" dirty="0">
                <a:latin typeface="Avenir Book"/>
                <a:cs typeface="Avenir Book"/>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Sistemas de numeración</a:t>
            </a:r>
            <a:endParaRPr lang="es-ES" sz="3200" dirty="0">
              <a:solidFill>
                <a:schemeClr val="bg1"/>
              </a:solidFill>
              <a:latin typeface="Avenir Black"/>
              <a:cs typeface="Avenir Blac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pic>
        <p:nvPicPr>
          <p:cNvPr id="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9835" y="3770098"/>
            <a:ext cx="4039738" cy="227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15</a:t>
            </a:fld>
            <a:endParaRPr lang="es-ES" dirty="0">
              <a:solidFill>
                <a:schemeClr val="tx1"/>
              </a:solidFill>
            </a:endParaRPr>
          </a:p>
        </p:txBody>
      </p:sp>
    </p:spTree>
    <p:extLst>
      <p:ext uri="{BB962C8B-B14F-4D97-AF65-F5344CB8AC3E}">
        <p14:creationId xmlns:p14="http://schemas.microsoft.com/office/powerpoint/2010/main" val="1964462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06727" y="1416411"/>
            <a:ext cx="8245954" cy="4832092"/>
          </a:xfrm>
          <a:prstGeom prst="rect">
            <a:avLst/>
          </a:prstGeom>
          <a:noFill/>
        </p:spPr>
        <p:txBody>
          <a:bodyPr wrap="square" rtlCol="0">
            <a:spAutoFit/>
          </a:bodyPr>
          <a:lstStyle/>
          <a:p>
            <a:pPr>
              <a:defRPr/>
            </a:pPr>
            <a:r>
              <a:rPr lang="es-MX" sz="2400" b="1" dirty="0">
                <a:latin typeface="Avenir Book"/>
                <a:cs typeface="Avenir Book"/>
              </a:rPr>
              <a:t>Sistema Binario</a:t>
            </a:r>
          </a:p>
          <a:p>
            <a:pPr>
              <a:defRPr/>
            </a:pPr>
            <a:endParaRPr lang="es-MX" sz="2400" dirty="0">
              <a:latin typeface="Avenir Book"/>
              <a:cs typeface="Avenir Book"/>
            </a:endParaRPr>
          </a:p>
          <a:p>
            <a:pPr algn="just">
              <a:defRPr/>
            </a:pPr>
            <a:r>
              <a:rPr lang="es-MX" sz="2400" dirty="0">
                <a:latin typeface="Avenir Book"/>
                <a:cs typeface="Avenir Book"/>
              </a:rPr>
              <a:t>El sistema de numeración binario o de base 2 es un sistema posicional que utiliza sólo dos símbolos para representar un número. </a:t>
            </a:r>
            <a:endParaRPr lang="es-MX" sz="2400" dirty="0" smtClean="0">
              <a:latin typeface="Avenir Book"/>
              <a:cs typeface="Avenir Book"/>
            </a:endParaRPr>
          </a:p>
          <a:p>
            <a:pPr algn="just">
              <a:defRPr/>
            </a:pPr>
            <a:endParaRPr lang="es-MX" sz="2400" dirty="0">
              <a:latin typeface="Avenir Book"/>
              <a:cs typeface="Avenir Book"/>
            </a:endParaRPr>
          </a:p>
          <a:p>
            <a:pPr algn="just">
              <a:defRPr/>
            </a:pPr>
            <a:endParaRPr lang="es-MX" sz="2400" dirty="0" smtClean="0">
              <a:latin typeface="Avenir Book"/>
              <a:cs typeface="Avenir Book"/>
            </a:endParaRPr>
          </a:p>
          <a:p>
            <a:pPr algn="just">
              <a:defRPr/>
            </a:pPr>
            <a:endParaRPr lang="es-MX" sz="2400" dirty="0">
              <a:latin typeface="Avenir Book"/>
              <a:cs typeface="Avenir Book"/>
            </a:endParaRPr>
          </a:p>
          <a:p>
            <a:pPr algn="just">
              <a:defRPr/>
            </a:pPr>
            <a:endParaRPr lang="es-MX" sz="2400" dirty="0">
              <a:latin typeface="Avenir Book"/>
              <a:cs typeface="Avenir Book"/>
            </a:endParaRPr>
          </a:p>
          <a:p>
            <a:pPr algn="just">
              <a:defRPr/>
            </a:pPr>
            <a:r>
              <a:rPr lang="es-MX" sz="2400" dirty="0" smtClean="0"/>
              <a:t>										</a:t>
            </a:r>
            <a:r>
              <a:rPr lang="es-MX" sz="2400" dirty="0"/>
              <a:t>	Binario={0,1}</a:t>
            </a:r>
          </a:p>
          <a:p>
            <a:pPr algn="just">
              <a:defRPr/>
            </a:pPr>
            <a:endParaRPr lang="es-MX" sz="2000" dirty="0">
              <a:latin typeface="Avenir Book"/>
              <a:cs typeface="Avenir Book"/>
            </a:endParaRPr>
          </a:p>
          <a:p>
            <a:pPr algn="just"/>
            <a:endParaRPr lang="es-MX" sz="2400" dirty="0">
              <a:latin typeface="Avenir Book"/>
              <a:cs typeface="Avenir Book"/>
            </a:endParaRPr>
          </a:p>
          <a:p>
            <a:pPr algn="just"/>
            <a:r>
              <a:rPr lang="es-MX" sz="2400" dirty="0">
                <a:latin typeface="Avenir Book"/>
                <a:cs typeface="Avenir Book"/>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Sistemas de numeración</a:t>
            </a:r>
            <a:endParaRPr lang="es-ES" sz="3200" dirty="0">
              <a:solidFill>
                <a:schemeClr val="bg1"/>
              </a:solidFill>
              <a:latin typeface="Avenir Black"/>
              <a:cs typeface="Avenir Blac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9587" y="3664171"/>
            <a:ext cx="3396693" cy="2401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16</a:t>
            </a:fld>
            <a:endParaRPr lang="es-ES" dirty="0">
              <a:solidFill>
                <a:schemeClr val="tx1"/>
              </a:solidFill>
            </a:endParaRPr>
          </a:p>
        </p:txBody>
      </p:sp>
    </p:spTree>
    <p:extLst>
      <p:ext uri="{BB962C8B-B14F-4D97-AF65-F5344CB8AC3E}">
        <p14:creationId xmlns:p14="http://schemas.microsoft.com/office/powerpoint/2010/main" val="29536392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06727" y="1416411"/>
            <a:ext cx="8245954" cy="3724096"/>
          </a:xfrm>
          <a:prstGeom prst="rect">
            <a:avLst/>
          </a:prstGeom>
          <a:noFill/>
        </p:spPr>
        <p:txBody>
          <a:bodyPr wrap="square" rtlCol="0">
            <a:spAutoFit/>
          </a:bodyPr>
          <a:lstStyle/>
          <a:p>
            <a:pPr>
              <a:defRPr/>
            </a:pPr>
            <a:r>
              <a:rPr lang="es-MX" sz="2400" b="1" dirty="0">
                <a:latin typeface="Avenir Book"/>
                <a:cs typeface="Avenir Book"/>
              </a:rPr>
              <a:t>Sistema Octal</a:t>
            </a:r>
          </a:p>
          <a:p>
            <a:pPr>
              <a:defRPr/>
            </a:pPr>
            <a:endParaRPr lang="es-MX" sz="2400" b="1" dirty="0">
              <a:latin typeface="Avenir Book"/>
              <a:cs typeface="Avenir Book"/>
            </a:endParaRPr>
          </a:p>
          <a:p>
            <a:pPr>
              <a:defRPr/>
            </a:pPr>
            <a:r>
              <a:rPr lang="es-MX" sz="2400" dirty="0">
                <a:latin typeface="Avenir Book"/>
                <a:cs typeface="Avenir Book"/>
              </a:rPr>
              <a:t>Es un sistema numérico de base 8 y es posicional.  </a:t>
            </a:r>
          </a:p>
          <a:p>
            <a:pPr>
              <a:defRPr/>
            </a:pPr>
            <a:endParaRPr lang="es-MX" sz="2400" dirty="0">
              <a:latin typeface="Avenir Book"/>
              <a:cs typeface="Avenir Book"/>
            </a:endParaRPr>
          </a:p>
          <a:p>
            <a:pPr>
              <a:defRPr/>
            </a:pPr>
            <a:endParaRPr lang="es-MX" sz="2400" dirty="0">
              <a:latin typeface="Avenir Book"/>
              <a:cs typeface="Avenir Book"/>
            </a:endParaRPr>
          </a:p>
          <a:p>
            <a:pPr>
              <a:defRPr/>
            </a:pPr>
            <a:endParaRPr lang="es-MX" sz="2400" dirty="0">
              <a:latin typeface="Avenir Book"/>
              <a:cs typeface="Avenir Book"/>
            </a:endParaRPr>
          </a:p>
          <a:p>
            <a:pPr>
              <a:defRPr/>
            </a:pPr>
            <a:r>
              <a:rPr lang="es-MX" sz="2400" dirty="0" smtClean="0">
                <a:latin typeface="Avenir Book"/>
                <a:cs typeface="Avenir Book"/>
              </a:rPr>
              <a:t>				Octal</a:t>
            </a:r>
            <a:r>
              <a:rPr lang="es-MX" sz="2400" dirty="0">
                <a:latin typeface="Avenir Book"/>
                <a:cs typeface="Avenir Book"/>
              </a:rPr>
              <a:t>={0,1,2,3,4,5,6,7}</a:t>
            </a:r>
          </a:p>
          <a:p>
            <a:pPr algn="just">
              <a:defRPr/>
            </a:pPr>
            <a:endParaRPr lang="es-MX" sz="2000" dirty="0">
              <a:latin typeface="Avenir Book"/>
              <a:cs typeface="Avenir Book"/>
            </a:endParaRPr>
          </a:p>
          <a:p>
            <a:pPr algn="just"/>
            <a:endParaRPr lang="es-MX" sz="2400" dirty="0">
              <a:latin typeface="Avenir Book"/>
              <a:cs typeface="Avenir Book"/>
            </a:endParaRPr>
          </a:p>
          <a:p>
            <a:pPr algn="just"/>
            <a:r>
              <a:rPr lang="es-MX" sz="2400" dirty="0">
                <a:latin typeface="Avenir Book"/>
                <a:cs typeface="Avenir Book"/>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Sistemas de numeración</a:t>
            </a:r>
            <a:endParaRPr lang="es-ES" sz="3200" dirty="0">
              <a:solidFill>
                <a:schemeClr val="bg1"/>
              </a:solidFill>
              <a:latin typeface="Avenir Black"/>
              <a:cs typeface="Avenir Blac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17</a:t>
            </a:fld>
            <a:endParaRPr lang="es-ES" dirty="0">
              <a:solidFill>
                <a:schemeClr val="tx1"/>
              </a:solidFill>
            </a:endParaRPr>
          </a:p>
        </p:txBody>
      </p:sp>
    </p:spTree>
    <p:extLst>
      <p:ext uri="{BB962C8B-B14F-4D97-AF65-F5344CB8AC3E}">
        <p14:creationId xmlns:p14="http://schemas.microsoft.com/office/powerpoint/2010/main" val="25063644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06727" y="1416411"/>
            <a:ext cx="8245954" cy="4093428"/>
          </a:xfrm>
          <a:prstGeom prst="rect">
            <a:avLst/>
          </a:prstGeom>
          <a:noFill/>
        </p:spPr>
        <p:txBody>
          <a:bodyPr wrap="square" rtlCol="0">
            <a:spAutoFit/>
          </a:bodyPr>
          <a:lstStyle/>
          <a:p>
            <a:pPr>
              <a:defRPr/>
            </a:pPr>
            <a:r>
              <a:rPr lang="es-MX" sz="2400" b="1" dirty="0">
                <a:latin typeface="Avenir Book"/>
                <a:cs typeface="Avenir Book"/>
              </a:rPr>
              <a:t>Sistema Hexadecimal</a:t>
            </a:r>
          </a:p>
          <a:p>
            <a:pPr>
              <a:defRPr/>
            </a:pPr>
            <a:endParaRPr lang="es-MX" sz="2400" dirty="0">
              <a:latin typeface="Avenir Book"/>
              <a:cs typeface="Avenir Book"/>
            </a:endParaRPr>
          </a:p>
          <a:p>
            <a:pPr algn="just">
              <a:defRPr/>
            </a:pPr>
            <a:r>
              <a:rPr lang="es-MX" sz="2400" dirty="0" smtClean="0">
                <a:latin typeface="Avenir Book"/>
                <a:cs typeface="Avenir Book"/>
              </a:rPr>
              <a:t>En </a:t>
            </a:r>
            <a:r>
              <a:rPr lang="es-MX" sz="2400" dirty="0">
                <a:latin typeface="Avenir Book"/>
                <a:cs typeface="Avenir Book"/>
              </a:rPr>
              <a:t>ocasiones abreviado como </a:t>
            </a:r>
            <a:r>
              <a:rPr lang="es-MX" sz="2400" dirty="0" err="1">
                <a:latin typeface="Avenir Book"/>
                <a:cs typeface="Avenir Book"/>
              </a:rPr>
              <a:t>hex</a:t>
            </a:r>
            <a:r>
              <a:rPr lang="es-MX" sz="2400" dirty="0">
                <a:latin typeface="Avenir Book"/>
                <a:cs typeface="Avenir Book"/>
              </a:rPr>
              <a:t>, es un sistema de numeración posicional de base 16.  </a:t>
            </a:r>
          </a:p>
          <a:p>
            <a:pPr algn="just">
              <a:defRPr/>
            </a:pPr>
            <a:endParaRPr lang="es-MX" sz="2400" dirty="0">
              <a:latin typeface="Avenir Book"/>
              <a:cs typeface="Avenir Book"/>
            </a:endParaRPr>
          </a:p>
          <a:p>
            <a:pPr algn="just">
              <a:defRPr/>
            </a:pPr>
            <a:endParaRPr lang="es-MX" sz="2400" dirty="0">
              <a:latin typeface="Avenir Book"/>
              <a:cs typeface="Avenir Book"/>
            </a:endParaRPr>
          </a:p>
          <a:p>
            <a:pPr algn="just">
              <a:defRPr/>
            </a:pPr>
            <a:endParaRPr lang="es-MX" sz="2400" dirty="0">
              <a:latin typeface="Avenir Book"/>
              <a:cs typeface="Avenir Book"/>
            </a:endParaRPr>
          </a:p>
          <a:p>
            <a:pPr algn="just">
              <a:defRPr/>
            </a:pPr>
            <a:r>
              <a:rPr lang="es-MX" sz="2400" dirty="0" err="1">
                <a:latin typeface="Avenir Book"/>
                <a:cs typeface="Avenir Book"/>
              </a:rPr>
              <a:t>Hex</a:t>
            </a:r>
            <a:r>
              <a:rPr lang="es-MX" sz="2400" dirty="0">
                <a:latin typeface="Avenir Book"/>
                <a:cs typeface="Avenir Book"/>
              </a:rPr>
              <a:t>= {0,1,2,3,4,5,6,7,8,9,A, B, C, D, E, F}</a:t>
            </a:r>
          </a:p>
          <a:p>
            <a:pPr algn="just">
              <a:defRPr/>
            </a:pPr>
            <a:endParaRPr lang="es-MX" sz="2000" dirty="0">
              <a:latin typeface="Avenir Book"/>
              <a:cs typeface="Avenir Book"/>
            </a:endParaRPr>
          </a:p>
          <a:p>
            <a:pPr algn="just"/>
            <a:endParaRPr lang="es-MX" sz="2400" dirty="0">
              <a:latin typeface="Avenir Book"/>
              <a:cs typeface="Avenir Book"/>
            </a:endParaRPr>
          </a:p>
          <a:p>
            <a:pPr algn="just"/>
            <a:r>
              <a:rPr lang="es-MX" sz="2400" dirty="0">
                <a:latin typeface="Avenir Book"/>
                <a:cs typeface="Avenir Book"/>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Sistemas de numeración</a:t>
            </a:r>
            <a:endParaRPr lang="es-ES" sz="3200" dirty="0">
              <a:solidFill>
                <a:schemeClr val="bg1"/>
              </a:solidFill>
              <a:latin typeface="Avenir Black"/>
              <a:cs typeface="Avenir Blac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18</a:t>
            </a:fld>
            <a:endParaRPr lang="es-ES" dirty="0">
              <a:solidFill>
                <a:schemeClr val="tx1"/>
              </a:solidFill>
            </a:endParaRPr>
          </a:p>
        </p:txBody>
      </p:sp>
    </p:spTree>
    <p:extLst>
      <p:ext uri="{BB962C8B-B14F-4D97-AF65-F5344CB8AC3E}">
        <p14:creationId xmlns:p14="http://schemas.microsoft.com/office/powerpoint/2010/main" val="841700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06727" y="1416411"/>
            <a:ext cx="8245954" cy="4093428"/>
          </a:xfrm>
          <a:prstGeom prst="rect">
            <a:avLst/>
          </a:prstGeom>
          <a:noFill/>
        </p:spPr>
        <p:txBody>
          <a:bodyPr wrap="square" rtlCol="0">
            <a:spAutoFit/>
          </a:bodyPr>
          <a:lstStyle/>
          <a:p>
            <a:pPr>
              <a:defRPr/>
            </a:pPr>
            <a:r>
              <a:rPr lang="es-MX" sz="2400" b="1" dirty="0">
                <a:latin typeface="Avenir Book"/>
                <a:cs typeface="Avenir Book"/>
              </a:rPr>
              <a:t>Sistema </a:t>
            </a:r>
            <a:r>
              <a:rPr lang="es-MX" sz="2400" b="1" dirty="0" smtClean="0">
                <a:latin typeface="Avenir Book"/>
                <a:cs typeface="Avenir Book"/>
              </a:rPr>
              <a:t>Decimal</a:t>
            </a:r>
            <a:endParaRPr lang="es-MX" sz="2400" b="1" dirty="0">
              <a:latin typeface="Avenir Book"/>
              <a:cs typeface="Avenir Book"/>
            </a:endParaRPr>
          </a:p>
          <a:p>
            <a:pPr>
              <a:defRPr/>
            </a:pPr>
            <a:endParaRPr lang="es-MX" sz="2400" dirty="0">
              <a:latin typeface="Avenir Book"/>
              <a:cs typeface="Avenir Book"/>
            </a:endParaRPr>
          </a:p>
          <a:p>
            <a:pPr algn="just">
              <a:defRPr/>
            </a:pPr>
            <a:endParaRPr lang="es-MX" sz="2400" dirty="0">
              <a:latin typeface="Avenir Book"/>
              <a:cs typeface="Avenir Book"/>
            </a:endParaRPr>
          </a:p>
          <a:p>
            <a:pPr algn="just">
              <a:defRPr/>
            </a:pPr>
            <a:r>
              <a:rPr lang="es-MX" sz="2400" dirty="0">
                <a:latin typeface="Avenir Book"/>
                <a:cs typeface="Avenir Book"/>
              </a:rPr>
              <a:t>Las cantidades se representan utilizando como base el número diez, por lo que se compone de diez cifras.</a:t>
            </a:r>
          </a:p>
          <a:p>
            <a:pPr algn="just">
              <a:defRPr/>
            </a:pPr>
            <a:endParaRPr lang="es-MX" sz="2400" dirty="0">
              <a:latin typeface="Avenir Book"/>
              <a:cs typeface="Avenir Book"/>
            </a:endParaRPr>
          </a:p>
          <a:p>
            <a:pPr algn="just">
              <a:defRPr/>
            </a:pPr>
            <a:endParaRPr lang="es-MX" sz="2400" dirty="0">
              <a:latin typeface="Avenir Book"/>
              <a:cs typeface="Avenir Book"/>
            </a:endParaRPr>
          </a:p>
          <a:p>
            <a:pPr algn="just">
              <a:defRPr/>
            </a:pPr>
            <a:r>
              <a:rPr lang="es-MX" sz="2400" dirty="0">
                <a:latin typeface="Avenir Book"/>
                <a:cs typeface="Avenir Book"/>
              </a:rPr>
              <a:t>Decimal= {0,1,2,3,4,5,6,7,8,9}</a:t>
            </a:r>
          </a:p>
          <a:p>
            <a:pPr algn="just">
              <a:defRPr/>
            </a:pPr>
            <a:endParaRPr lang="es-MX" sz="2000" dirty="0">
              <a:latin typeface="Avenir Book"/>
              <a:cs typeface="Avenir Book"/>
            </a:endParaRPr>
          </a:p>
          <a:p>
            <a:pPr algn="just"/>
            <a:endParaRPr lang="es-MX" sz="2400" dirty="0">
              <a:latin typeface="Avenir Book"/>
              <a:cs typeface="Avenir Book"/>
            </a:endParaRPr>
          </a:p>
          <a:p>
            <a:pPr algn="just"/>
            <a:r>
              <a:rPr lang="es-MX" sz="2400" dirty="0">
                <a:latin typeface="Avenir Book"/>
                <a:cs typeface="Avenir Book"/>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Sistemas de numeración</a:t>
            </a:r>
            <a:endParaRPr lang="es-ES" sz="3200" dirty="0">
              <a:solidFill>
                <a:schemeClr val="bg1"/>
              </a:solidFill>
              <a:latin typeface="Avenir Black"/>
              <a:cs typeface="Avenir Blac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19</a:t>
            </a:fld>
            <a:endParaRPr lang="es-ES" dirty="0">
              <a:solidFill>
                <a:schemeClr val="tx1"/>
              </a:solidFill>
            </a:endParaRPr>
          </a:p>
        </p:txBody>
      </p:sp>
    </p:spTree>
    <p:extLst>
      <p:ext uri="{BB962C8B-B14F-4D97-AF65-F5344CB8AC3E}">
        <p14:creationId xmlns:p14="http://schemas.microsoft.com/office/powerpoint/2010/main" val="10086757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8"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Descripción del Material</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11 CuadroTexto">
            <a:extLst>
              <a:ext uri="{FF2B5EF4-FFF2-40B4-BE49-F238E27FC236}">
                <a16:creationId xmlns="" xmlns:a16="http://schemas.microsoft.com/office/drawing/2014/main" id="{7B6759A6-6041-45B8-A6EC-D8E5F628EE25}"/>
              </a:ext>
            </a:extLst>
          </p:cNvPr>
          <p:cNvSpPr txBox="1">
            <a:spLocks noChangeArrowheads="1"/>
          </p:cNvSpPr>
          <p:nvPr/>
        </p:nvSpPr>
        <p:spPr bwMode="auto">
          <a:xfrm>
            <a:off x="669925" y="1140302"/>
            <a:ext cx="7786688"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just" eaLnBrk="1" hangingPunct="1">
              <a:defRPr/>
            </a:pPr>
            <a:r>
              <a:rPr lang="es-ES" altLang="es-MX" sz="2400" dirty="0">
                <a:solidFill>
                  <a:srgbClr val="333300"/>
                </a:solidFill>
                <a:latin typeface="Verdana" pitchFamily="34" charset="0"/>
              </a:rPr>
              <a:t>Se presentan </a:t>
            </a:r>
            <a:r>
              <a:rPr lang="es-ES" altLang="es-MX" sz="2400" dirty="0" smtClean="0">
                <a:solidFill>
                  <a:srgbClr val="333300"/>
                </a:solidFill>
                <a:latin typeface="Verdana" pitchFamily="34" charset="0"/>
              </a:rPr>
              <a:t>el material </a:t>
            </a:r>
            <a:r>
              <a:rPr lang="es-ES" altLang="es-MX" sz="2400" dirty="0">
                <a:solidFill>
                  <a:srgbClr val="333300"/>
                </a:solidFill>
                <a:latin typeface="Verdana" pitchFamily="34" charset="0"/>
              </a:rPr>
              <a:t>de proyección visual </a:t>
            </a:r>
            <a:r>
              <a:rPr lang="es-ES" altLang="es-MX" sz="2400" dirty="0" smtClean="0">
                <a:solidFill>
                  <a:srgbClr val="333300"/>
                </a:solidFill>
                <a:latin typeface="Verdana" pitchFamily="34" charset="0"/>
              </a:rPr>
              <a:t>con la finalidad de reforzar la apropiación del conocimiento por parte del </a:t>
            </a:r>
            <a:r>
              <a:rPr lang="es-ES" altLang="es-MX" sz="2400" dirty="0" smtClean="0">
                <a:solidFill>
                  <a:srgbClr val="333300"/>
                </a:solidFill>
                <a:latin typeface="Verdana" pitchFamily="34" charset="0"/>
              </a:rPr>
              <a:t>alumno </a:t>
            </a:r>
            <a:r>
              <a:rPr lang="es-ES" altLang="es-MX" sz="2400" dirty="0">
                <a:solidFill>
                  <a:srgbClr val="333300"/>
                </a:solidFill>
                <a:latin typeface="Verdana" pitchFamily="34" charset="0"/>
              </a:rPr>
              <a:t>en </a:t>
            </a:r>
            <a:r>
              <a:rPr lang="es-ES" altLang="es-MX" sz="2400" dirty="0" smtClean="0">
                <a:solidFill>
                  <a:srgbClr val="333300"/>
                </a:solidFill>
                <a:latin typeface="Verdana" pitchFamily="34" charset="0"/>
              </a:rPr>
              <a:t>la </a:t>
            </a:r>
            <a:r>
              <a:rPr lang="es-ES" altLang="es-MX" sz="2400" dirty="0">
                <a:solidFill>
                  <a:srgbClr val="333300"/>
                </a:solidFill>
                <a:latin typeface="Verdana" pitchFamily="34" charset="0"/>
              </a:rPr>
              <a:t>UA de </a:t>
            </a:r>
            <a:r>
              <a:rPr lang="es-ES" altLang="es-MX" sz="2400" b="1" dirty="0" smtClean="0">
                <a:solidFill>
                  <a:srgbClr val="333300"/>
                </a:solidFill>
                <a:latin typeface="Verdana" pitchFamily="34" charset="0"/>
              </a:rPr>
              <a:t>Lógica Secuencial y Combinatoria, </a:t>
            </a:r>
            <a:r>
              <a:rPr lang="es-ES" altLang="es-MX" sz="2400" dirty="0" smtClean="0">
                <a:solidFill>
                  <a:srgbClr val="333300"/>
                </a:solidFill>
                <a:latin typeface="Verdana" pitchFamily="34" charset="0"/>
              </a:rPr>
              <a:t>impartida en el séptimo semestre </a:t>
            </a:r>
            <a:r>
              <a:rPr lang="es-ES" altLang="es-MX" sz="2400" dirty="0">
                <a:solidFill>
                  <a:srgbClr val="333300"/>
                </a:solidFill>
                <a:latin typeface="Verdana" pitchFamily="34" charset="0"/>
              </a:rPr>
              <a:t>de la Licenciatura en Ingeniero en Computación</a:t>
            </a:r>
            <a:r>
              <a:rPr lang="es-ES" altLang="es-MX" sz="2400" dirty="0" smtClean="0">
                <a:solidFill>
                  <a:srgbClr val="333300"/>
                </a:solidFill>
                <a:latin typeface="Verdana" pitchFamily="34" charset="0"/>
              </a:rPr>
              <a:t>.</a:t>
            </a:r>
          </a:p>
          <a:p>
            <a:pPr algn="just" eaLnBrk="1" hangingPunct="1">
              <a:defRPr/>
            </a:pPr>
            <a:endParaRPr lang="es-ES" altLang="es-MX" sz="2400" dirty="0">
              <a:solidFill>
                <a:srgbClr val="333300"/>
              </a:solidFill>
              <a:latin typeface="Verdana" pitchFamily="34" charset="0"/>
            </a:endParaRPr>
          </a:p>
          <a:p>
            <a:pPr algn="just" eaLnBrk="1" hangingPunct="1">
              <a:defRPr/>
            </a:pPr>
            <a:r>
              <a:rPr lang="es-ES" altLang="es-MX" sz="2400" dirty="0" smtClean="0">
                <a:solidFill>
                  <a:srgbClr val="333300"/>
                </a:solidFill>
                <a:latin typeface="Verdana" pitchFamily="34" charset="0"/>
              </a:rPr>
              <a:t>La intención del material es </a:t>
            </a:r>
            <a:r>
              <a:rPr lang="es-ES" altLang="es-MX" sz="2400" dirty="0">
                <a:solidFill>
                  <a:srgbClr val="333300"/>
                </a:solidFill>
                <a:latin typeface="Verdana" pitchFamily="34" charset="0"/>
              </a:rPr>
              <a:t>q</a:t>
            </a:r>
            <a:r>
              <a:rPr lang="es-ES" altLang="es-MX" sz="2400" dirty="0" smtClean="0">
                <a:solidFill>
                  <a:srgbClr val="333300"/>
                </a:solidFill>
                <a:latin typeface="Verdana" pitchFamily="34" charset="0"/>
              </a:rPr>
              <a:t>ue </a:t>
            </a:r>
            <a:r>
              <a:rPr lang="es-ES" altLang="es-MX" sz="2400" dirty="0">
                <a:solidFill>
                  <a:srgbClr val="333300"/>
                </a:solidFill>
                <a:latin typeface="Verdana" pitchFamily="34" charset="0"/>
              </a:rPr>
              <a:t>el alumno </a:t>
            </a:r>
            <a:r>
              <a:rPr lang="es-ES" altLang="es-MX" sz="2400" dirty="0" smtClean="0">
                <a:solidFill>
                  <a:srgbClr val="333300"/>
                </a:solidFill>
                <a:latin typeface="Verdana" pitchFamily="34" charset="0"/>
              </a:rPr>
              <a:t>comprenda el empleo de </a:t>
            </a:r>
            <a:r>
              <a:rPr lang="es-ES" altLang="es-MX" sz="2400" dirty="0" smtClean="0">
                <a:solidFill>
                  <a:srgbClr val="333300"/>
                </a:solidFill>
                <a:latin typeface="Verdana" pitchFamily="34" charset="0"/>
              </a:rPr>
              <a:t>la </a:t>
            </a:r>
            <a:r>
              <a:rPr lang="es-MX" altLang="es-MX" sz="2400" b="1" dirty="0" smtClean="0">
                <a:solidFill>
                  <a:srgbClr val="333300"/>
                </a:solidFill>
                <a:latin typeface="Verdana" pitchFamily="34" charset="0"/>
              </a:rPr>
              <a:t>Sistemas numéricos, Conversiones </a:t>
            </a:r>
            <a:r>
              <a:rPr lang="es-MX" altLang="es-MX" sz="2400" b="1" dirty="0">
                <a:solidFill>
                  <a:srgbClr val="333300"/>
                </a:solidFill>
                <a:latin typeface="Verdana" pitchFamily="34" charset="0"/>
              </a:rPr>
              <a:t>entre </a:t>
            </a:r>
            <a:r>
              <a:rPr lang="es-MX" altLang="es-MX" sz="2400" b="1" dirty="0" smtClean="0">
                <a:solidFill>
                  <a:srgbClr val="333300"/>
                </a:solidFill>
                <a:latin typeface="Verdana" pitchFamily="34" charset="0"/>
              </a:rPr>
              <a:t>bases, Operaciones </a:t>
            </a:r>
            <a:r>
              <a:rPr lang="es-MX" altLang="es-MX" sz="2400" b="1" dirty="0">
                <a:solidFill>
                  <a:srgbClr val="333300"/>
                </a:solidFill>
                <a:latin typeface="Verdana" pitchFamily="34" charset="0"/>
              </a:rPr>
              <a:t>en </a:t>
            </a:r>
            <a:r>
              <a:rPr lang="es-MX" altLang="es-MX" sz="2400" b="1" dirty="0" smtClean="0">
                <a:solidFill>
                  <a:srgbClr val="333300"/>
                </a:solidFill>
                <a:latin typeface="Verdana" pitchFamily="34" charset="0"/>
              </a:rPr>
              <a:t>Binario, y Complemento </a:t>
            </a:r>
            <a:r>
              <a:rPr lang="es-MX" altLang="es-MX" sz="2400" b="1" dirty="0">
                <a:solidFill>
                  <a:srgbClr val="333300"/>
                </a:solidFill>
                <a:latin typeface="Verdana" pitchFamily="34" charset="0"/>
              </a:rPr>
              <a:t>de 2 y de 1 números y </a:t>
            </a:r>
            <a:r>
              <a:rPr lang="es-MX" altLang="es-MX" sz="2400" b="1" dirty="0" smtClean="0">
                <a:solidFill>
                  <a:srgbClr val="333300"/>
                </a:solidFill>
                <a:latin typeface="Verdana" pitchFamily="34" charset="0"/>
              </a:rPr>
              <a:t>operaciones </a:t>
            </a:r>
            <a:r>
              <a:rPr lang="es-MX" altLang="es-MX" sz="2400" b="1" dirty="0">
                <a:solidFill>
                  <a:srgbClr val="333300"/>
                </a:solidFill>
                <a:latin typeface="Verdana" pitchFamily="34" charset="0"/>
              </a:rPr>
              <a:t>con signos. </a:t>
            </a:r>
          </a:p>
        </p:txBody>
      </p:sp>
      <p:sp>
        <p:nvSpPr>
          <p:cNvPr id="2" name="Marcador de número de diapositiva 1">
            <a:extLst>
              <a:ext uri="{FF2B5EF4-FFF2-40B4-BE49-F238E27FC236}">
                <a16:creationId xmlns="" xmlns:a16="http://schemas.microsoft.com/office/drawing/2014/main" id="{F8CA53C5-1732-465B-B722-ACE33A35690E}"/>
              </a:ext>
            </a:extLst>
          </p:cNvPr>
          <p:cNvSpPr>
            <a:spLocks noGrp="1"/>
          </p:cNvSpPr>
          <p:nvPr>
            <p:ph type="sldNum" sz="quarter" idx="12"/>
          </p:nvPr>
        </p:nvSpPr>
        <p:spPr/>
        <p:txBody>
          <a:bodyPr/>
          <a:lstStyle/>
          <a:p>
            <a:fld id="{18FDBAE8-0AD5-4C4A-B0F5-4BBC06F38D92}" type="slidenum">
              <a:rPr lang="es-ES" smtClean="0">
                <a:solidFill>
                  <a:schemeClr val="tx1"/>
                </a:solidFill>
              </a:rPr>
              <a:t>2</a:t>
            </a:fld>
            <a:endParaRPr lang="es-ES" dirty="0">
              <a:solidFill>
                <a:schemeClr val="tx1"/>
              </a:solidFill>
            </a:endParaRPr>
          </a:p>
        </p:txBody>
      </p:sp>
    </p:spTree>
    <p:extLst>
      <p:ext uri="{BB962C8B-B14F-4D97-AF65-F5344CB8AC3E}">
        <p14:creationId xmlns:p14="http://schemas.microsoft.com/office/powerpoint/2010/main" val="18935939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Sistemas de numeración</a:t>
            </a:r>
            <a:endParaRPr lang="es-ES" sz="3200" dirty="0">
              <a:solidFill>
                <a:schemeClr val="bg1"/>
              </a:solidFill>
              <a:latin typeface="Avenir Black"/>
              <a:cs typeface="Avenir Blac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1623" y="977901"/>
            <a:ext cx="3724275" cy="579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20</a:t>
            </a:fld>
            <a:endParaRPr lang="es-ES" dirty="0">
              <a:solidFill>
                <a:schemeClr val="tx1"/>
              </a:solidFill>
            </a:endParaRPr>
          </a:p>
        </p:txBody>
      </p:sp>
    </p:spTree>
    <p:extLst>
      <p:ext uri="{BB962C8B-B14F-4D97-AF65-F5344CB8AC3E}">
        <p14:creationId xmlns:p14="http://schemas.microsoft.com/office/powerpoint/2010/main" val="34368669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06727" y="1416411"/>
            <a:ext cx="8245954" cy="2985433"/>
          </a:xfrm>
          <a:prstGeom prst="rect">
            <a:avLst/>
          </a:prstGeom>
          <a:noFill/>
        </p:spPr>
        <p:txBody>
          <a:bodyPr wrap="square" rtlCol="0">
            <a:spAutoFit/>
          </a:bodyPr>
          <a:lstStyle/>
          <a:p>
            <a:pPr algn="just">
              <a:defRPr/>
            </a:pPr>
            <a:r>
              <a:rPr lang="es-MX" sz="2400" dirty="0" smtClean="0">
                <a:latin typeface="Avenir Book"/>
                <a:cs typeface="Avenir Book"/>
              </a:rPr>
              <a:t>Existen conversiones entre los múltiples sistemas de numeración los cuales se </a:t>
            </a:r>
            <a:r>
              <a:rPr lang="es-MX" sz="2400" dirty="0" smtClean="0">
                <a:latin typeface="Avenir Book"/>
                <a:cs typeface="Avenir Book"/>
              </a:rPr>
              <a:t>pueden llevar a cabo entre los diferentes tipos de datos.</a:t>
            </a:r>
          </a:p>
          <a:p>
            <a:pPr algn="just">
              <a:defRPr/>
            </a:pPr>
            <a:r>
              <a:rPr lang="es-MX" sz="2400" dirty="0" smtClean="0">
                <a:latin typeface="Avenir Book"/>
                <a:cs typeface="Avenir Book"/>
              </a:rPr>
              <a:t>			</a:t>
            </a:r>
          </a:p>
          <a:p>
            <a:pPr>
              <a:defRPr/>
            </a:pPr>
            <a:endParaRPr lang="es-MX" sz="2400" dirty="0">
              <a:latin typeface="Avenir Book"/>
              <a:cs typeface="Avenir Book"/>
            </a:endParaRPr>
          </a:p>
          <a:p>
            <a:pPr algn="just">
              <a:defRPr/>
            </a:pPr>
            <a:endParaRPr lang="es-MX" sz="2000" dirty="0">
              <a:latin typeface="Avenir Book"/>
              <a:cs typeface="Avenir Book"/>
            </a:endParaRPr>
          </a:p>
          <a:p>
            <a:pPr algn="just"/>
            <a:endParaRPr lang="es-MX" sz="2400" dirty="0">
              <a:latin typeface="Avenir Book"/>
              <a:cs typeface="Avenir Book"/>
            </a:endParaRPr>
          </a:p>
          <a:p>
            <a:pPr algn="just"/>
            <a:r>
              <a:rPr lang="es-MX" sz="2400" dirty="0">
                <a:latin typeface="Avenir Book"/>
                <a:cs typeface="Avenir Book"/>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Conversiones entre bases</a:t>
            </a:r>
            <a:endParaRPr lang="es-ES" sz="32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0056" y="2759054"/>
            <a:ext cx="4599295" cy="386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21</a:t>
            </a:fld>
            <a:endParaRPr lang="es-ES" dirty="0">
              <a:solidFill>
                <a:schemeClr val="tx1"/>
              </a:solidFill>
            </a:endParaRPr>
          </a:p>
        </p:txBody>
      </p:sp>
    </p:spTree>
    <p:extLst>
      <p:ext uri="{BB962C8B-B14F-4D97-AF65-F5344CB8AC3E}">
        <p14:creationId xmlns:p14="http://schemas.microsoft.com/office/powerpoint/2010/main" val="12570840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06727" y="1416411"/>
            <a:ext cx="8245954" cy="4154984"/>
          </a:xfrm>
          <a:prstGeom prst="rect">
            <a:avLst/>
          </a:prstGeom>
          <a:noFill/>
        </p:spPr>
        <p:txBody>
          <a:bodyPr wrap="square" rtlCol="0">
            <a:spAutoFit/>
          </a:bodyPr>
          <a:lstStyle/>
          <a:p>
            <a:pPr algn="just">
              <a:defRPr/>
            </a:pPr>
            <a:r>
              <a:rPr lang="es-MX" sz="2400" dirty="0">
                <a:latin typeface="Avenir Book"/>
                <a:cs typeface="Avenir Book"/>
              </a:rPr>
              <a:t>Los números se pueden representar en distintos sistemas de numeración que se diferencian entre sí por su base. </a:t>
            </a:r>
          </a:p>
          <a:p>
            <a:pPr algn="just">
              <a:defRPr/>
            </a:pPr>
            <a:r>
              <a:rPr lang="es-MX" sz="2400" dirty="0">
                <a:latin typeface="Avenir Book"/>
                <a:cs typeface="Avenir Book"/>
              </a:rPr>
              <a:t/>
            </a:r>
            <a:br>
              <a:rPr lang="es-MX" sz="2400" dirty="0">
                <a:latin typeface="Avenir Book"/>
                <a:cs typeface="Avenir Book"/>
              </a:rPr>
            </a:br>
            <a:r>
              <a:rPr lang="es-MX" sz="2400" dirty="0">
                <a:latin typeface="Avenir Book"/>
                <a:cs typeface="Avenir Book"/>
              </a:rPr>
              <a:t>El diseño de todo sistema </a:t>
            </a:r>
            <a:r>
              <a:rPr lang="es-MX" sz="2400" dirty="0" smtClean="0">
                <a:latin typeface="Avenir Book"/>
                <a:cs typeface="Avenir Book"/>
              </a:rPr>
              <a:t>lógico combinatorio y secuencial responde </a:t>
            </a:r>
            <a:r>
              <a:rPr lang="es-MX" sz="2400" dirty="0">
                <a:latin typeface="Avenir Book"/>
                <a:cs typeface="Avenir Book"/>
              </a:rPr>
              <a:t>a operaciones con números discretos y </a:t>
            </a:r>
            <a:r>
              <a:rPr lang="es-MX" sz="2400" dirty="0" smtClean="0">
                <a:latin typeface="Avenir Book"/>
                <a:cs typeface="Avenir Book"/>
              </a:rPr>
              <a:t>para ello se </a:t>
            </a:r>
            <a:r>
              <a:rPr lang="es-MX" sz="2400" dirty="0">
                <a:latin typeface="Avenir Book"/>
                <a:cs typeface="Avenir Book"/>
              </a:rPr>
              <a:t>necesita utilizar los sistemas de numeración y sus códigos. </a:t>
            </a:r>
          </a:p>
          <a:p>
            <a:pPr algn="just">
              <a:defRPr/>
            </a:pPr>
            <a:endParaRPr lang="es-MX" sz="2400" dirty="0">
              <a:latin typeface="Avenir Book"/>
              <a:cs typeface="Avenir Book"/>
            </a:endParaRPr>
          </a:p>
          <a:p>
            <a:pPr algn="just">
              <a:defRPr/>
            </a:pPr>
            <a:r>
              <a:rPr lang="es-MX" sz="2400" dirty="0">
                <a:latin typeface="Avenir Book"/>
                <a:cs typeface="Avenir Book"/>
              </a:rPr>
              <a:t>La conversión entre dos bases en ocasiones no se puede hacer por simple sustitución; se requieren de operaciones aritméticas</a:t>
            </a:r>
            <a:r>
              <a:rPr lang="es-MX" sz="2400" dirty="0" smtClean="0">
                <a:latin typeface="Avenir Book"/>
                <a:cs typeface="Avenir Book"/>
              </a:rPr>
              <a:t>.</a:t>
            </a:r>
            <a:endParaRPr lang="es-MX"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Conversiones entre bases</a:t>
            </a:r>
            <a:endParaRPr lang="es-ES" sz="32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22</a:t>
            </a:fld>
            <a:endParaRPr lang="es-ES" dirty="0">
              <a:solidFill>
                <a:schemeClr val="tx1"/>
              </a:solidFill>
            </a:endParaRPr>
          </a:p>
        </p:txBody>
      </p:sp>
    </p:spTree>
    <p:extLst>
      <p:ext uri="{BB962C8B-B14F-4D97-AF65-F5344CB8AC3E}">
        <p14:creationId xmlns:p14="http://schemas.microsoft.com/office/powerpoint/2010/main" val="36502045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06727" y="1416411"/>
            <a:ext cx="8245954" cy="461665"/>
          </a:xfrm>
          <a:prstGeom prst="rect">
            <a:avLst/>
          </a:prstGeom>
          <a:noFill/>
        </p:spPr>
        <p:txBody>
          <a:bodyPr wrap="square" rtlCol="0">
            <a:spAutoFit/>
          </a:bodyPr>
          <a:lstStyle/>
          <a:p>
            <a:pPr marL="0" lvl="1" algn="ctr">
              <a:defRPr/>
            </a:pPr>
            <a:r>
              <a:rPr lang="es-MX" sz="2400" b="1" i="1" u="sng" dirty="0"/>
              <a:t>Binario a:</a:t>
            </a:r>
            <a:endParaRPr lang="es-MX" sz="2800" b="1" i="1" u="sng" dirty="0"/>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Conversiones entre bases</a:t>
            </a:r>
            <a:endParaRPr lang="es-ES" sz="32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graphicFrame>
        <p:nvGraphicFramePr>
          <p:cNvPr id="8" name="7 Tabla"/>
          <p:cNvGraphicFramePr>
            <a:graphicFrameLocks noGrp="1"/>
          </p:cNvGraphicFramePr>
          <p:nvPr>
            <p:extLst>
              <p:ext uri="{D42A27DB-BD31-4B8C-83A1-F6EECF244321}">
                <p14:modId xmlns:p14="http://schemas.microsoft.com/office/powerpoint/2010/main" val="3671344557"/>
              </p:ext>
            </p:extLst>
          </p:nvPr>
        </p:nvGraphicFramePr>
        <p:xfrm>
          <a:off x="558680" y="2534129"/>
          <a:ext cx="8053062" cy="2194560"/>
        </p:xfrm>
        <a:graphic>
          <a:graphicData uri="http://schemas.openxmlformats.org/drawingml/2006/table">
            <a:tbl>
              <a:tblPr firstRow="1" bandRow="1">
                <a:tableStyleId>{EB344D84-9AFB-497E-A393-DC336BA19D2E}</a:tableStyleId>
              </a:tblPr>
              <a:tblGrid>
                <a:gridCol w="1515784"/>
                <a:gridCol w="1392072"/>
                <a:gridCol w="5145206"/>
              </a:tblGrid>
              <a:tr h="329141">
                <a:tc>
                  <a:txBody>
                    <a:bodyPr/>
                    <a:lstStyle/>
                    <a:p>
                      <a:pPr algn="ctr"/>
                      <a:r>
                        <a:rPr lang="es-MX" sz="2000" dirty="0" smtClean="0"/>
                        <a:t>Conversión </a:t>
                      </a:r>
                      <a:endParaRPr lang="es-MX" sz="2000" dirty="0"/>
                    </a:p>
                  </a:txBody>
                  <a:tcPr/>
                </a:tc>
                <a:tc>
                  <a:txBody>
                    <a:bodyPr/>
                    <a:lstStyle/>
                    <a:p>
                      <a:pPr algn="ctr"/>
                      <a:r>
                        <a:rPr lang="es-MX" sz="2000" dirty="0" smtClean="0"/>
                        <a:t>Método</a:t>
                      </a:r>
                      <a:endParaRPr lang="es-MX" sz="2000" dirty="0"/>
                    </a:p>
                  </a:txBody>
                  <a:tcPr/>
                </a:tc>
                <a:tc>
                  <a:txBody>
                    <a:bodyPr/>
                    <a:lstStyle/>
                    <a:p>
                      <a:pPr algn="ctr"/>
                      <a:r>
                        <a:rPr lang="es-MX" sz="2000" dirty="0" smtClean="0"/>
                        <a:t>Ejemplo</a:t>
                      </a:r>
                      <a:endParaRPr lang="es-MX" sz="2000" dirty="0"/>
                    </a:p>
                  </a:txBody>
                  <a:tcPr/>
                </a:tc>
              </a:tr>
              <a:tr h="329141">
                <a:tc>
                  <a:txBody>
                    <a:bodyPr/>
                    <a:lstStyle/>
                    <a:p>
                      <a:pPr algn="l"/>
                      <a:r>
                        <a:rPr lang="es-MX" sz="2000" dirty="0" smtClean="0"/>
                        <a:t>Octal</a:t>
                      </a:r>
                      <a:endParaRPr lang="es-MX" sz="2000" dirty="0"/>
                    </a:p>
                  </a:txBody>
                  <a:tcPr/>
                </a:tc>
                <a:tc>
                  <a:txBody>
                    <a:bodyPr/>
                    <a:lstStyle/>
                    <a:p>
                      <a:pPr algn="l"/>
                      <a:r>
                        <a:rPr lang="es-MX" sz="2000" dirty="0" smtClean="0"/>
                        <a:t>Sustitución</a:t>
                      </a:r>
                      <a:endParaRPr lang="es-MX" sz="2000" dirty="0"/>
                    </a:p>
                  </a:txBody>
                  <a:tcPr/>
                </a:tc>
                <a:tc>
                  <a:txBody>
                    <a:bodyPr/>
                    <a:lstStyle/>
                    <a:p>
                      <a:pPr algn="l"/>
                      <a:r>
                        <a:rPr lang="es-MX" sz="2000" dirty="0" smtClean="0"/>
                        <a:t>10111011001</a:t>
                      </a:r>
                      <a:r>
                        <a:rPr lang="es-MX" sz="2000" baseline="-25000" dirty="0" smtClean="0"/>
                        <a:t>2</a:t>
                      </a:r>
                      <a:r>
                        <a:rPr lang="es-MX" sz="2000" baseline="0" dirty="0" smtClean="0"/>
                        <a:t> = 10  111  011  001 = 2731</a:t>
                      </a:r>
                      <a:r>
                        <a:rPr lang="es-MX" sz="2000" baseline="-25000" dirty="0" smtClean="0"/>
                        <a:t>8</a:t>
                      </a:r>
                      <a:endParaRPr lang="es-MX" sz="2000" baseline="-25000" dirty="0"/>
                    </a:p>
                  </a:txBody>
                  <a:tcPr/>
                </a:tc>
              </a:tr>
              <a:tr h="329141">
                <a:tc>
                  <a:txBody>
                    <a:bodyPr/>
                    <a:lstStyle/>
                    <a:p>
                      <a:pPr algn="l"/>
                      <a:r>
                        <a:rPr lang="es-MX" sz="2000" dirty="0" smtClean="0"/>
                        <a:t>Hexadecimal</a:t>
                      </a:r>
                      <a:endParaRPr lang="es-MX" sz="2000" dirty="0"/>
                    </a:p>
                  </a:txBody>
                  <a:tcPr/>
                </a:tc>
                <a:tc>
                  <a:txBody>
                    <a:bodyPr/>
                    <a:lstStyle/>
                    <a:p>
                      <a:pPr algn="l"/>
                      <a:r>
                        <a:rPr lang="es-MX" sz="2000" dirty="0" smtClean="0"/>
                        <a:t>Sustitución</a:t>
                      </a:r>
                      <a:endParaRPr lang="es-MX" sz="2000" dirty="0"/>
                    </a:p>
                  </a:txBody>
                  <a:tcPr/>
                </a:tc>
                <a:tc>
                  <a:txBody>
                    <a:bodyPr/>
                    <a:lstStyle/>
                    <a:p>
                      <a:pPr algn="l"/>
                      <a:r>
                        <a:rPr lang="es-MX" sz="2000" dirty="0" smtClean="0"/>
                        <a:t>10111011001</a:t>
                      </a:r>
                      <a:r>
                        <a:rPr lang="es-MX" sz="2000" baseline="-25000" dirty="0" smtClean="0"/>
                        <a:t>2</a:t>
                      </a:r>
                      <a:r>
                        <a:rPr lang="es-MX" sz="2000" baseline="0" dirty="0" smtClean="0"/>
                        <a:t> = 101  1101  1001</a:t>
                      </a:r>
                      <a:r>
                        <a:rPr lang="es-MX" sz="2000" baseline="-25000" dirty="0" smtClean="0"/>
                        <a:t>2</a:t>
                      </a:r>
                      <a:r>
                        <a:rPr lang="es-MX" sz="2000" baseline="0" dirty="0" smtClean="0"/>
                        <a:t>  =  5d9</a:t>
                      </a:r>
                      <a:r>
                        <a:rPr lang="es-MX" sz="2000" baseline="-25000" dirty="0" smtClean="0"/>
                        <a:t>16</a:t>
                      </a:r>
                      <a:endParaRPr lang="es-MX" sz="2000" baseline="-25000" dirty="0"/>
                    </a:p>
                  </a:txBody>
                  <a:tcPr/>
                </a:tc>
              </a:tr>
              <a:tr h="568517">
                <a:tc>
                  <a:txBody>
                    <a:bodyPr/>
                    <a:lstStyle/>
                    <a:p>
                      <a:pPr algn="l"/>
                      <a:r>
                        <a:rPr lang="es-MX" sz="2000" dirty="0" smtClean="0"/>
                        <a:t>Decimal</a:t>
                      </a:r>
                      <a:endParaRPr lang="es-MX" sz="2000" dirty="0"/>
                    </a:p>
                  </a:txBody>
                  <a:tcPr/>
                </a:tc>
                <a:tc>
                  <a:txBody>
                    <a:bodyPr/>
                    <a:lstStyle/>
                    <a:p>
                      <a:pPr algn="l"/>
                      <a:r>
                        <a:rPr lang="es-MX" sz="2000" dirty="0" smtClean="0"/>
                        <a:t>Suma</a:t>
                      </a:r>
                      <a:endParaRPr lang="es-MX" sz="2000" dirty="0"/>
                    </a:p>
                  </a:txBody>
                  <a:tcPr/>
                </a:tc>
                <a:tc>
                  <a:txBody>
                    <a:bodyPr/>
                    <a:lstStyle/>
                    <a:p>
                      <a:pPr algn="l"/>
                      <a:r>
                        <a:rPr lang="es-MX" sz="2000" dirty="0" smtClean="0"/>
                        <a:t>10111011001</a:t>
                      </a:r>
                      <a:r>
                        <a:rPr lang="es-MX" sz="2000" baseline="-25000" dirty="0" smtClean="0"/>
                        <a:t>2</a:t>
                      </a:r>
                      <a:r>
                        <a:rPr lang="es-MX" sz="2000" baseline="0" dirty="0" smtClean="0"/>
                        <a:t> =  1x1024  +  0x512  +  1x256  +  1x128  +  1x64  +</a:t>
                      </a:r>
                      <a:r>
                        <a:rPr lang="es-MX" sz="2000" dirty="0" smtClean="0"/>
                        <a:t>  0x32  +</a:t>
                      </a:r>
                      <a:r>
                        <a:rPr lang="es-MX" sz="2000" baseline="0" dirty="0" smtClean="0"/>
                        <a:t>  1x16  +  1x8  +  0x4  +  0x2  +  1x1  =  1497</a:t>
                      </a:r>
                      <a:r>
                        <a:rPr lang="es-MX" sz="2000" baseline="-25000" dirty="0" smtClean="0"/>
                        <a:t>10</a:t>
                      </a:r>
                      <a:endParaRPr lang="es-MX" sz="2000" baseline="-25000" dirty="0"/>
                    </a:p>
                  </a:txBody>
                  <a:tcPr/>
                </a:tc>
              </a:tr>
            </a:tbl>
          </a:graphicData>
        </a:graphic>
      </p:graphicFrame>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23</a:t>
            </a:fld>
            <a:endParaRPr lang="es-ES" dirty="0">
              <a:solidFill>
                <a:schemeClr val="tx1"/>
              </a:solidFill>
            </a:endParaRPr>
          </a:p>
        </p:txBody>
      </p:sp>
    </p:spTree>
    <p:extLst>
      <p:ext uri="{BB962C8B-B14F-4D97-AF65-F5344CB8AC3E}">
        <p14:creationId xmlns:p14="http://schemas.microsoft.com/office/powerpoint/2010/main" val="42511858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06727" y="1416411"/>
            <a:ext cx="8245954" cy="461665"/>
          </a:xfrm>
          <a:prstGeom prst="rect">
            <a:avLst/>
          </a:prstGeom>
          <a:noFill/>
        </p:spPr>
        <p:txBody>
          <a:bodyPr wrap="square" rtlCol="0">
            <a:spAutoFit/>
          </a:bodyPr>
          <a:lstStyle/>
          <a:p>
            <a:pPr marL="0" lvl="1" algn="ctr">
              <a:defRPr/>
            </a:pPr>
            <a:r>
              <a:rPr lang="es-MX" sz="2400" b="1" i="1" u="sng" dirty="0"/>
              <a:t>Octal a</a:t>
            </a:r>
            <a:endParaRPr lang="es-MX" sz="2800" b="1" i="1" u="sng" dirty="0"/>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Conversiones entre bases</a:t>
            </a:r>
            <a:endParaRPr lang="es-ES" sz="32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graphicFrame>
        <p:nvGraphicFramePr>
          <p:cNvPr id="9" name="8 Tabla"/>
          <p:cNvGraphicFramePr>
            <a:graphicFrameLocks noGrp="1"/>
          </p:cNvGraphicFramePr>
          <p:nvPr>
            <p:extLst>
              <p:ext uri="{D42A27DB-BD31-4B8C-83A1-F6EECF244321}">
                <p14:modId xmlns:p14="http://schemas.microsoft.com/office/powerpoint/2010/main" val="2648252762"/>
              </p:ext>
            </p:extLst>
          </p:nvPr>
        </p:nvGraphicFramePr>
        <p:xfrm>
          <a:off x="681512" y="2684257"/>
          <a:ext cx="7917074" cy="1889760"/>
        </p:xfrm>
        <a:graphic>
          <a:graphicData uri="http://schemas.openxmlformats.org/drawingml/2006/table">
            <a:tbl>
              <a:tblPr firstRow="1" bandRow="1">
                <a:tableStyleId>{EB344D84-9AFB-497E-A393-DC336BA19D2E}</a:tableStyleId>
              </a:tblPr>
              <a:tblGrid>
                <a:gridCol w="1515784"/>
                <a:gridCol w="1419368"/>
                <a:gridCol w="4981922"/>
              </a:tblGrid>
              <a:tr h="329141">
                <a:tc>
                  <a:txBody>
                    <a:bodyPr/>
                    <a:lstStyle/>
                    <a:p>
                      <a:pPr algn="ctr"/>
                      <a:r>
                        <a:rPr lang="es-MX" sz="2000" dirty="0" smtClean="0"/>
                        <a:t>Conversión </a:t>
                      </a:r>
                      <a:endParaRPr lang="es-MX" sz="2000" dirty="0"/>
                    </a:p>
                  </a:txBody>
                  <a:tcPr/>
                </a:tc>
                <a:tc>
                  <a:txBody>
                    <a:bodyPr/>
                    <a:lstStyle/>
                    <a:p>
                      <a:pPr algn="ctr"/>
                      <a:r>
                        <a:rPr lang="es-MX" sz="2000" dirty="0" smtClean="0"/>
                        <a:t>Método</a:t>
                      </a:r>
                      <a:endParaRPr lang="es-MX" sz="2000" dirty="0"/>
                    </a:p>
                  </a:txBody>
                  <a:tcPr/>
                </a:tc>
                <a:tc>
                  <a:txBody>
                    <a:bodyPr/>
                    <a:lstStyle/>
                    <a:p>
                      <a:pPr algn="ctr"/>
                      <a:r>
                        <a:rPr lang="es-MX" sz="2000" dirty="0" smtClean="0"/>
                        <a:t>Ejemplo</a:t>
                      </a:r>
                      <a:endParaRPr lang="es-MX" sz="2000" dirty="0"/>
                    </a:p>
                  </a:txBody>
                  <a:tcPr/>
                </a:tc>
              </a:tr>
              <a:tr h="329141">
                <a:tc>
                  <a:txBody>
                    <a:bodyPr/>
                    <a:lstStyle/>
                    <a:p>
                      <a:pPr algn="l"/>
                      <a:r>
                        <a:rPr lang="es-MX" sz="2000" dirty="0" smtClean="0"/>
                        <a:t>Binario</a:t>
                      </a:r>
                      <a:endParaRPr lang="es-MX" sz="2000" dirty="0"/>
                    </a:p>
                  </a:txBody>
                  <a:tcPr/>
                </a:tc>
                <a:tc>
                  <a:txBody>
                    <a:bodyPr/>
                    <a:lstStyle/>
                    <a:p>
                      <a:pPr algn="l"/>
                      <a:r>
                        <a:rPr lang="es-MX" sz="2000" dirty="0" smtClean="0"/>
                        <a:t>Sustitución</a:t>
                      </a:r>
                      <a:endParaRPr lang="es-MX" sz="2000" dirty="0"/>
                    </a:p>
                  </a:txBody>
                  <a:tcPr/>
                </a:tc>
                <a:tc>
                  <a:txBody>
                    <a:bodyPr/>
                    <a:lstStyle/>
                    <a:p>
                      <a:pPr algn="l"/>
                      <a:r>
                        <a:rPr lang="es-MX" sz="2000" dirty="0" smtClean="0"/>
                        <a:t>1234</a:t>
                      </a:r>
                      <a:r>
                        <a:rPr lang="es-MX" sz="2000" baseline="-25000" dirty="0" smtClean="0"/>
                        <a:t>8</a:t>
                      </a:r>
                      <a:r>
                        <a:rPr lang="es-MX" sz="2000" baseline="0" dirty="0" smtClean="0"/>
                        <a:t> =  001  010  011  100</a:t>
                      </a:r>
                      <a:r>
                        <a:rPr lang="es-MX" sz="2000" baseline="-25000" dirty="0" smtClean="0"/>
                        <a:t>2</a:t>
                      </a:r>
                      <a:r>
                        <a:rPr lang="es-MX" sz="2000" baseline="0" dirty="0" smtClean="0"/>
                        <a:t>   </a:t>
                      </a:r>
                      <a:endParaRPr lang="es-MX" sz="2000" baseline="-25000" dirty="0"/>
                    </a:p>
                  </a:txBody>
                  <a:tcPr/>
                </a:tc>
              </a:tr>
              <a:tr h="329141">
                <a:tc>
                  <a:txBody>
                    <a:bodyPr/>
                    <a:lstStyle/>
                    <a:p>
                      <a:pPr algn="l"/>
                      <a:r>
                        <a:rPr lang="es-MX" sz="2000" dirty="0" smtClean="0"/>
                        <a:t>Hexadecimal</a:t>
                      </a:r>
                      <a:endParaRPr lang="es-MX" sz="2000" dirty="0"/>
                    </a:p>
                  </a:txBody>
                  <a:tcPr/>
                </a:tc>
                <a:tc>
                  <a:txBody>
                    <a:bodyPr/>
                    <a:lstStyle/>
                    <a:p>
                      <a:pPr algn="l"/>
                      <a:r>
                        <a:rPr lang="es-MX" sz="2000" dirty="0" smtClean="0"/>
                        <a:t>Sustitución</a:t>
                      </a:r>
                      <a:endParaRPr lang="es-MX" sz="2000" dirty="0"/>
                    </a:p>
                  </a:txBody>
                  <a:tcPr/>
                </a:tc>
                <a:tc>
                  <a:txBody>
                    <a:bodyPr/>
                    <a:lstStyle/>
                    <a:p>
                      <a:pPr algn="l"/>
                      <a:r>
                        <a:rPr lang="es-MX" sz="2000" dirty="0" smtClean="0"/>
                        <a:t>1234</a:t>
                      </a:r>
                      <a:r>
                        <a:rPr lang="es-MX" sz="2000" baseline="-25000" dirty="0" smtClean="0"/>
                        <a:t>8</a:t>
                      </a:r>
                      <a:r>
                        <a:rPr lang="es-MX" sz="2000" baseline="0" dirty="0" smtClean="0"/>
                        <a:t> =  001  010  011  100</a:t>
                      </a:r>
                      <a:r>
                        <a:rPr lang="es-MX" sz="2000" baseline="-25000" dirty="0" smtClean="0"/>
                        <a:t>2</a:t>
                      </a:r>
                      <a:r>
                        <a:rPr lang="es-MX" sz="2000" baseline="0" dirty="0" smtClean="0"/>
                        <a:t> =  </a:t>
                      </a:r>
                    </a:p>
                    <a:p>
                      <a:pPr algn="l"/>
                      <a:r>
                        <a:rPr lang="es-MX" sz="2000" baseline="0" dirty="0" smtClean="0"/>
                        <a:t>            =001 0   10 01   1100</a:t>
                      </a:r>
                      <a:r>
                        <a:rPr lang="es-MX" sz="2000" baseline="-25000" dirty="0" smtClean="0"/>
                        <a:t>2</a:t>
                      </a:r>
                      <a:r>
                        <a:rPr lang="es-MX" sz="2000" baseline="0" dirty="0" smtClean="0"/>
                        <a:t>  =  29C</a:t>
                      </a:r>
                      <a:r>
                        <a:rPr lang="es-MX" sz="2000" baseline="-25000" dirty="0" smtClean="0"/>
                        <a:t>16</a:t>
                      </a:r>
                      <a:endParaRPr lang="es-MX" sz="2000" baseline="-25000" dirty="0"/>
                    </a:p>
                  </a:txBody>
                  <a:tcPr/>
                </a:tc>
              </a:tr>
              <a:tr h="329141">
                <a:tc>
                  <a:txBody>
                    <a:bodyPr/>
                    <a:lstStyle/>
                    <a:p>
                      <a:pPr algn="l"/>
                      <a:r>
                        <a:rPr lang="es-MX" sz="2000" dirty="0" smtClean="0"/>
                        <a:t>Decimal</a:t>
                      </a:r>
                      <a:endParaRPr lang="es-MX" sz="2000" dirty="0"/>
                    </a:p>
                  </a:txBody>
                  <a:tcPr/>
                </a:tc>
                <a:tc>
                  <a:txBody>
                    <a:bodyPr/>
                    <a:lstStyle/>
                    <a:p>
                      <a:pPr algn="l"/>
                      <a:r>
                        <a:rPr lang="es-MX" sz="2000" dirty="0" smtClean="0"/>
                        <a:t>Suma</a:t>
                      </a:r>
                      <a:endParaRPr lang="es-MX" sz="2000" dirty="0"/>
                    </a:p>
                  </a:txBody>
                  <a:tcPr/>
                </a:tc>
                <a:tc>
                  <a:txBody>
                    <a:bodyPr/>
                    <a:lstStyle/>
                    <a:p>
                      <a:pPr algn="l"/>
                      <a:r>
                        <a:rPr lang="es-MX" sz="2000" dirty="0" smtClean="0"/>
                        <a:t>1234</a:t>
                      </a:r>
                      <a:r>
                        <a:rPr lang="es-MX" sz="2000" baseline="-25000" dirty="0" smtClean="0"/>
                        <a:t>8</a:t>
                      </a:r>
                      <a:r>
                        <a:rPr lang="es-MX" sz="2000" baseline="0" dirty="0" smtClean="0"/>
                        <a:t>  =  1 x 512 + 2 x 64 + 3 x 8 + 4 x 1 = 668</a:t>
                      </a:r>
                      <a:r>
                        <a:rPr lang="es-MX" sz="2000" baseline="-25000" dirty="0" smtClean="0"/>
                        <a:t>10</a:t>
                      </a:r>
                      <a:endParaRPr lang="es-MX" sz="2000" baseline="-25000" dirty="0"/>
                    </a:p>
                  </a:txBody>
                  <a:tcPr/>
                </a:tc>
              </a:tr>
            </a:tbl>
          </a:graphicData>
        </a:graphic>
      </p:graphicFrame>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24</a:t>
            </a:fld>
            <a:endParaRPr lang="es-ES" dirty="0">
              <a:solidFill>
                <a:schemeClr val="tx1"/>
              </a:solidFill>
            </a:endParaRPr>
          </a:p>
        </p:txBody>
      </p:sp>
    </p:spTree>
    <p:extLst>
      <p:ext uri="{BB962C8B-B14F-4D97-AF65-F5344CB8AC3E}">
        <p14:creationId xmlns:p14="http://schemas.microsoft.com/office/powerpoint/2010/main" val="30191547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06727" y="1416411"/>
            <a:ext cx="8245954" cy="461665"/>
          </a:xfrm>
          <a:prstGeom prst="rect">
            <a:avLst/>
          </a:prstGeom>
          <a:noFill/>
        </p:spPr>
        <p:txBody>
          <a:bodyPr wrap="square" rtlCol="0">
            <a:spAutoFit/>
          </a:bodyPr>
          <a:lstStyle/>
          <a:p>
            <a:pPr marL="0" lvl="1" algn="ctr">
              <a:defRPr/>
            </a:pPr>
            <a:r>
              <a:rPr lang="es-MX" sz="2400" b="1" i="1" u="sng" dirty="0"/>
              <a:t>Hexadecimal a:</a:t>
            </a:r>
            <a:endParaRPr lang="es-MX" sz="2800" b="1" i="1" u="sng" dirty="0"/>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Conversiones entre bases</a:t>
            </a:r>
            <a:endParaRPr lang="es-ES" sz="32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graphicFrame>
        <p:nvGraphicFramePr>
          <p:cNvPr id="11" name="10 Tabla"/>
          <p:cNvGraphicFramePr>
            <a:graphicFrameLocks noGrp="1"/>
          </p:cNvGraphicFramePr>
          <p:nvPr>
            <p:extLst>
              <p:ext uri="{D42A27DB-BD31-4B8C-83A1-F6EECF244321}">
                <p14:modId xmlns:p14="http://schemas.microsoft.com/office/powerpoint/2010/main" val="4017165289"/>
              </p:ext>
            </p:extLst>
          </p:nvPr>
        </p:nvGraphicFramePr>
        <p:xfrm>
          <a:off x="655426" y="2592098"/>
          <a:ext cx="7917074" cy="2543874"/>
        </p:xfrm>
        <a:graphic>
          <a:graphicData uri="http://schemas.openxmlformats.org/drawingml/2006/table">
            <a:tbl>
              <a:tblPr firstRow="1" bandRow="1">
                <a:tableStyleId>{EB344D84-9AFB-497E-A393-DC336BA19D2E}</a:tableStyleId>
              </a:tblPr>
              <a:tblGrid>
                <a:gridCol w="1375585"/>
                <a:gridCol w="1419067"/>
                <a:gridCol w="5122422"/>
              </a:tblGrid>
              <a:tr h="329141">
                <a:tc>
                  <a:txBody>
                    <a:bodyPr/>
                    <a:lstStyle/>
                    <a:p>
                      <a:pPr algn="l"/>
                      <a:r>
                        <a:rPr lang="es-MX" sz="2000" dirty="0" smtClean="0"/>
                        <a:t>Conversión </a:t>
                      </a:r>
                      <a:endParaRPr lang="es-MX" sz="2000" dirty="0"/>
                    </a:p>
                  </a:txBody>
                  <a:tcPr/>
                </a:tc>
                <a:tc>
                  <a:txBody>
                    <a:bodyPr/>
                    <a:lstStyle/>
                    <a:p>
                      <a:pPr algn="l"/>
                      <a:r>
                        <a:rPr lang="es-MX" sz="2000" dirty="0" smtClean="0"/>
                        <a:t>Método</a:t>
                      </a:r>
                      <a:endParaRPr lang="es-MX" sz="2000" dirty="0"/>
                    </a:p>
                  </a:txBody>
                  <a:tcPr/>
                </a:tc>
                <a:tc>
                  <a:txBody>
                    <a:bodyPr/>
                    <a:lstStyle/>
                    <a:p>
                      <a:pPr algn="l"/>
                      <a:r>
                        <a:rPr lang="es-MX" sz="2000" dirty="0" smtClean="0"/>
                        <a:t>Ejemplo</a:t>
                      </a:r>
                      <a:endParaRPr lang="es-MX" sz="2000" dirty="0"/>
                    </a:p>
                  </a:txBody>
                  <a:tcPr/>
                </a:tc>
              </a:tr>
              <a:tr h="440754">
                <a:tc>
                  <a:txBody>
                    <a:bodyPr/>
                    <a:lstStyle/>
                    <a:p>
                      <a:pPr algn="l"/>
                      <a:r>
                        <a:rPr lang="es-MX" sz="2000" dirty="0" smtClean="0"/>
                        <a:t>Binario</a:t>
                      </a:r>
                      <a:endParaRPr lang="es-MX" sz="2000" dirty="0"/>
                    </a:p>
                  </a:txBody>
                  <a:tcPr/>
                </a:tc>
                <a:tc>
                  <a:txBody>
                    <a:bodyPr/>
                    <a:lstStyle/>
                    <a:p>
                      <a:pPr algn="l"/>
                      <a:r>
                        <a:rPr lang="es-MX" sz="2000" dirty="0" smtClean="0"/>
                        <a:t>Sustitución</a:t>
                      </a:r>
                      <a:endParaRPr lang="es-MX" sz="2000" dirty="0"/>
                    </a:p>
                  </a:txBody>
                  <a:tcPr/>
                </a:tc>
                <a:tc>
                  <a:txBody>
                    <a:bodyPr/>
                    <a:lstStyle/>
                    <a:p>
                      <a:pPr algn="l"/>
                      <a:r>
                        <a:rPr lang="es-MX" sz="2000" dirty="0" smtClean="0"/>
                        <a:t>C0DE</a:t>
                      </a:r>
                      <a:r>
                        <a:rPr lang="es-MX" sz="2000" baseline="-25000" dirty="0" smtClean="0"/>
                        <a:t>16 </a:t>
                      </a:r>
                      <a:r>
                        <a:rPr lang="es-MX" sz="2000" baseline="0" dirty="0" smtClean="0"/>
                        <a:t> =   1100  0000  1101  1110</a:t>
                      </a:r>
                      <a:r>
                        <a:rPr lang="es-MX" sz="2000" baseline="-25000" dirty="0" smtClean="0"/>
                        <a:t>2</a:t>
                      </a:r>
                      <a:endParaRPr lang="es-MX" sz="2000" baseline="-25000" dirty="0"/>
                    </a:p>
                  </a:txBody>
                  <a:tcPr/>
                </a:tc>
              </a:tr>
              <a:tr h="370235">
                <a:tc>
                  <a:txBody>
                    <a:bodyPr/>
                    <a:lstStyle/>
                    <a:p>
                      <a:pPr algn="l"/>
                      <a:r>
                        <a:rPr lang="es-MX" sz="2000" dirty="0" smtClean="0"/>
                        <a:t>Octal</a:t>
                      </a:r>
                      <a:endParaRPr lang="es-MX" sz="2000" dirty="0"/>
                    </a:p>
                  </a:txBody>
                  <a:tcPr/>
                </a:tc>
                <a:tc>
                  <a:txBody>
                    <a:bodyPr/>
                    <a:lstStyle/>
                    <a:p>
                      <a:pPr algn="l"/>
                      <a:r>
                        <a:rPr lang="es-MX" sz="2000" dirty="0" smtClean="0"/>
                        <a:t>Sustitución</a:t>
                      </a:r>
                      <a:endParaRPr lang="es-MX" sz="2000" dirty="0"/>
                    </a:p>
                  </a:txBody>
                  <a:tcPr/>
                </a:tc>
                <a:tc>
                  <a:txBody>
                    <a:bodyPr/>
                    <a:lstStyle/>
                    <a:p>
                      <a:pPr algn="l"/>
                      <a:r>
                        <a:rPr lang="es-MX" sz="2000" dirty="0" smtClean="0"/>
                        <a:t>C0DE</a:t>
                      </a:r>
                      <a:r>
                        <a:rPr lang="es-MX" sz="2000" baseline="-25000" dirty="0" smtClean="0"/>
                        <a:t>16 </a:t>
                      </a:r>
                      <a:r>
                        <a:rPr lang="es-MX" sz="2000" baseline="0" dirty="0" smtClean="0"/>
                        <a:t> =  1100  0000  1101  1110</a:t>
                      </a:r>
                      <a:r>
                        <a:rPr lang="es-MX" sz="2000" baseline="-25000" dirty="0" smtClean="0"/>
                        <a:t>2  </a:t>
                      </a:r>
                      <a:r>
                        <a:rPr lang="es-MX" sz="2000" baseline="0" dirty="0" smtClean="0"/>
                        <a:t> =  </a:t>
                      </a:r>
                    </a:p>
                    <a:p>
                      <a:pPr algn="l"/>
                      <a:r>
                        <a:rPr lang="es-MX" sz="2000" baseline="0" dirty="0" smtClean="0"/>
                        <a:t>              =  1  100  000  011  01 1  110</a:t>
                      </a:r>
                      <a:r>
                        <a:rPr lang="es-MX" sz="2000" baseline="-25000" dirty="0" smtClean="0"/>
                        <a:t>2  </a:t>
                      </a:r>
                      <a:r>
                        <a:rPr lang="es-MX" sz="2000" baseline="0" dirty="0" smtClean="0"/>
                        <a:t> = </a:t>
                      </a:r>
                    </a:p>
                    <a:p>
                      <a:pPr algn="l"/>
                      <a:r>
                        <a:rPr lang="es-MX" sz="2000" baseline="0" dirty="0" smtClean="0"/>
                        <a:t>              =   140336</a:t>
                      </a:r>
                      <a:r>
                        <a:rPr lang="es-MX" sz="2000" baseline="-25000" dirty="0" smtClean="0"/>
                        <a:t>8</a:t>
                      </a:r>
                      <a:endParaRPr lang="es-MX" sz="2000" baseline="-25000" dirty="0"/>
                    </a:p>
                  </a:txBody>
                  <a:tcPr/>
                </a:tc>
              </a:tr>
              <a:tr h="476016">
                <a:tc>
                  <a:txBody>
                    <a:bodyPr/>
                    <a:lstStyle/>
                    <a:p>
                      <a:pPr algn="l"/>
                      <a:r>
                        <a:rPr lang="es-MX" sz="2000" dirty="0" smtClean="0"/>
                        <a:t>Decimal</a:t>
                      </a:r>
                      <a:endParaRPr lang="es-MX" sz="2000" dirty="0"/>
                    </a:p>
                  </a:txBody>
                  <a:tcPr/>
                </a:tc>
                <a:tc>
                  <a:txBody>
                    <a:bodyPr/>
                    <a:lstStyle/>
                    <a:p>
                      <a:pPr algn="l"/>
                      <a:r>
                        <a:rPr lang="es-MX" sz="2000" dirty="0" smtClean="0"/>
                        <a:t>Suma</a:t>
                      </a:r>
                      <a:endParaRPr lang="es-MX" sz="2000" dirty="0"/>
                    </a:p>
                  </a:txBody>
                  <a:tcPr/>
                </a:tc>
                <a:tc>
                  <a:txBody>
                    <a:bodyPr/>
                    <a:lstStyle/>
                    <a:p>
                      <a:pPr algn="l"/>
                      <a:r>
                        <a:rPr lang="es-MX" sz="2000" dirty="0" smtClean="0"/>
                        <a:t>C0DE</a:t>
                      </a:r>
                      <a:r>
                        <a:rPr lang="es-MX" sz="2000" baseline="-25000" dirty="0" smtClean="0"/>
                        <a:t>16 </a:t>
                      </a:r>
                      <a:r>
                        <a:rPr lang="es-MX" sz="2000" baseline="0" dirty="0" smtClean="0"/>
                        <a:t> =  12x4096  +  0x256  +  13x16  + 14x 1 =</a:t>
                      </a:r>
                    </a:p>
                    <a:p>
                      <a:pPr algn="l"/>
                      <a:r>
                        <a:rPr lang="es-MX" sz="2000" baseline="0" dirty="0" smtClean="0"/>
                        <a:t>               =  49374</a:t>
                      </a:r>
                      <a:r>
                        <a:rPr lang="es-MX" sz="2000" baseline="-25000" dirty="0" smtClean="0"/>
                        <a:t>10</a:t>
                      </a:r>
                      <a:endParaRPr lang="es-MX" sz="2000" b="0" baseline="-25000" dirty="0"/>
                    </a:p>
                  </a:txBody>
                  <a:tcPr/>
                </a:tc>
              </a:tr>
            </a:tbl>
          </a:graphicData>
        </a:graphic>
      </p:graphicFrame>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25</a:t>
            </a:fld>
            <a:endParaRPr lang="es-ES" dirty="0">
              <a:solidFill>
                <a:schemeClr val="tx1"/>
              </a:solidFill>
            </a:endParaRPr>
          </a:p>
        </p:txBody>
      </p:sp>
    </p:spTree>
    <p:extLst>
      <p:ext uri="{BB962C8B-B14F-4D97-AF65-F5344CB8AC3E}">
        <p14:creationId xmlns:p14="http://schemas.microsoft.com/office/powerpoint/2010/main" val="8656342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06727" y="1416411"/>
            <a:ext cx="8245954" cy="461665"/>
          </a:xfrm>
          <a:prstGeom prst="rect">
            <a:avLst/>
          </a:prstGeom>
          <a:noFill/>
        </p:spPr>
        <p:txBody>
          <a:bodyPr wrap="square" rtlCol="0">
            <a:spAutoFit/>
          </a:bodyPr>
          <a:lstStyle/>
          <a:p>
            <a:pPr marL="0" lvl="1" algn="ctr">
              <a:defRPr/>
            </a:pPr>
            <a:r>
              <a:rPr lang="es-MX" sz="2400" b="1" i="1" u="sng" dirty="0"/>
              <a:t>Decimal a:</a:t>
            </a:r>
            <a:endParaRPr lang="es-MX" sz="2800" b="1" i="1" u="sng" dirty="0"/>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Conversiones entre bases</a:t>
            </a:r>
            <a:endParaRPr lang="es-ES" sz="32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graphicFrame>
        <p:nvGraphicFramePr>
          <p:cNvPr id="9" name="8 Tabla"/>
          <p:cNvGraphicFramePr>
            <a:graphicFrameLocks noGrp="1"/>
          </p:cNvGraphicFramePr>
          <p:nvPr>
            <p:extLst>
              <p:ext uri="{D42A27DB-BD31-4B8C-83A1-F6EECF244321}">
                <p14:modId xmlns:p14="http://schemas.microsoft.com/office/powerpoint/2010/main" val="234766854"/>
              </p:ext>
            </p:extLst>
          </p:nvPr>
        </p:nvGraphicFramePr>
        <p:xfrm>
          <a:off x="390629" y="2332980"/>
          <a:ext cx="8323466" cy="2926080"/>
        </p:xfrm>
        <a:graphic>
          <a:graphicData uri="http://schemas.openxmlformats.org/drawingml/2006/table">
            <a:tbl>
              <a:tblPr firstRow="1" bandRow="1">
                <a:tableStyleId>{EB344D84-9AFB-497E-A393-DC336BA19D2E}</a:tableStyleId>
              </a:tblPr>
              <a:tblGrid>
                <a:gridCol w="1424523"/>
                <a:gridCol w="1119117"/>
                <a:gridCol w="5779826"/>
              </a:tblGrid>
              <a:tr h="287343">
                <a:tc>
                  <a:txBody>
                    <a:bodyPr/>
                    <a:lstStyle/>
                    <a:p>
                      <a:pPr algn="ctr"/>
                      <a:r>
                        <a:rPr lang="es-MX" sz="2000" dirty="0" smtClean="0"/>
                        <a:t>Conversión </a:t>
                      </a:r>
                      <a:endParaRPr lang="es-MX" sz="2000" dirty="0"/>
                    </a:p>
                  </a:txBody>
                  <a:tcPr/>
                </a:tc>
                <a:tc>
                  <a:txBody>
                    <a:bodyPr/>
                    <a:lstStyle/>
                    <a:p>
                      <a:pPr algn="ctr"/>
                      <a:r>
                        <a:rPr lang="es-MX" sz="2000" dirty="0" smtClean="0"/>
                        <a:t>Método</a:t>
                      </a:r>
                      <a:endParaRPr lang="es-MX" sz="2000" dirty="0"/>
                    </a:p>
                  </a:txBody>
                  <a:tcPr/>
                </a:tc>
                <a:tc>
                  <a:txBody>
                    <a:bodyPr/>
                    <a:lstStyle/>
                    <a:p>
                      <a:pPr algn="ctr"/>
                      <a:r>
                        <a:rPr lang="es-MX" sz="2000" dirty="0" smtClean="0"/>
                        <a:t>Ejemplo</a:t>
                      </a:r>
                      <a:endParaRPr lang="es-MX" sz="2000" dirty="0"/>
                    </a:p>
                  </a:txBody>
                  <a:tcPr/>
                </a:tc>
              </a:tr>
              <a:tr h="1540157">
                <a:tc>
                  <a:txBody>
                    <a:bodyPr/>
                    <a:lstStyle/>
                    <a:p>
                      <a:pPr algn="ctr"/>
                      <a:r>
                        <a:rPr lang="es-MX" sz="2000" dirty="0" smtClean="0"/>
                        <a:t>Binario</a:t>
                      </a:r>
                      <a:endParaRPr lang="es-MX" sz="2000" dirty="0"/>
                    </a:p>
                  </a:txBody>
                  <a:tcPr/>
                </a:tc>
                <a:tc>
                  <a:txBody>
                    <a:bodyPr/>
                    <a:lstStyle/>
                    <a:p>
                      <a:pPr algn="ctr"/>
                      <a:r>
                        <a:rPr lang="es-MX" sz="2000" dirty="0" smtClean="0"/>
                        <a:t>División</a:t>
                      </a:r>
                      <a:endParaRPr lang="es-MX" sz="2000" dirty="0"/>
                    </a:p>
                  </a:txBody>
                  <a:tcPr/>
                </a:tc>
                <a:tc>
                  <a:txBody>
                    <a:bodyPr/>
                    <a:lstStyle/>
                    <a:p>
                      <a:pPr algn="l"/>
                      <a:r>
                        <a:rPr lang="es-MX" sz="2000" dirty="0" smtClean="0"/>
                        <a:t>108</a:t>
                      </a:r>
                      <a:r>
                        <a:rPr lang="es-MX" sz="2000" baseline="-25000" dirty="0" smtClean="0"/>
                        <a:t>10</a:t>
                      </a:r>
                      <a:r>
                        <a:rPr lang="es-MX" sz="2000" baseline="0" dirty="0" smtClean="0"/>
                        <a:t> ÷ 2 = 54 residuo 0  (LSB)</a:t>
                      </a:r>
                    </a:p>
                    <a:p>
                      <a:pPr algn="l"/>
                      <a:r>
                        <a:rPr lang="es-MX" sz="2000" baseline="0" dirty="0" smtClean="0"/>
                        <a:t>                   ÷ 2 = 27 residuo 0</a:t>
                      </a:r>
                    </a:p>
                    <a:p>
                      <a:pPr algn="l"/>
                      <a:r>
                        <a:rPr lang="es-MX" sz="2000" baseline="0" dirty="0" smtClean="0"/>
                        <a:t>                           ÷ 2 = 13 residuo 1</a:t>
                      </a:r>
                    </a:p>
                    <a:p>
                      <a:pPr algn="l"/>
                      <a:r>
                        <a:rPr lang="es-MX" sz="2000" dirty="0" smtClean="0"/>
                        <a:t>                                  </a:t>
                      </a:r>
                      <a:r>
                        <a:rPr lang="es-MX" sz="2000" baseline="0" dirty="0" smtClean="0"/>
                        <a:t>÷ 2 = 6 residuo 1</a:t>
                      </a:r>
                    </a:p>
                    <a:p>
                      <a:pPr algn="l"/>
                      <a:r>
                        <a:rPr lang="es-MX" sz="2000" baseline="0" dirty="0" smtClean="0"/>
                        <a:t>                                         ÷ 2 = 3 residuo 0</a:t>
                      </a:r>
                    </a:p>
                    <a:p>
                      <a:pPr algn="l"/>
                      <a:r>
                        <a:rPr lang="es-MX" sz="2000" baseline="0" dirty="0" smtClean="0"/>
                        <a:t>                                               ÷ 2 = 1 residuo 1</a:t>
                      </a:r>
                    </a:p>
                    <a:p>
                      <a:pPr algn="l"/>
                      <a:r>
                        <a:rPr lang="es-MX" sz="2000" dirty="0" smtClean="0"/>
                        <a:t>                                                     </a:t>
                      </a:r>
                      <a:r>
                        <a:rPr lang="es-MX" sz="2000" baseline="0" dirty="0" smtClean="0"/>
                        <a:t>÷ 2 = 0 residuo 1  (MSB)</a:t>
                      </a:r>
                    </a:p>
                    <a:p>
                      <a:pPr algn="l"/>
                      <a:r>
                        <a:rPr lang="es-MX" sz="2000" dirty="0" smtClean="0"/>
                        <a:t>108</a:t>
                      </a:r>
                      <a:r>
                        <a:rPr lang="es-MX" sz="2000" baseline="-25000" dirty="0" smtClean="0"/>
                        <a:t>10</a:t>
                      </a:r>
                      <a:r>
                        <a:rPr lang="es-MX" sz="2000" baseline="0" dirty="0" smtClean="0"/>
                        <a:t> = 1101100</a:t>
                      </a:r>
                      <a:r>
                        <a:rPr lang="es-MX" sz="2000" baseline="-25000" dirty="0" smtClean="0"/>
                        <a:t>2</a:t>
                      </a:r>
                      <a:endParaRPr lang="es-MX" sz="2000" dirty="0"/>
                    </a:p>
                  </a:txBody>
                  <a:tcPr/>
                </a:tc>
              </a:tr>
            </a:tbl>
          </a:graphicData>
        </a:graphic>
      </p:graphicFrame>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26</a:t>
            </a:fld>
            <a:endParaRPr lang="es-ES" dirty="0">
              <a:solidFill>
                <a:schemeClr val="tx1"/>
              </a:solidFill>
            </a:endParaRPr>
          </a:p>
        </p:txBody>
      </p:sp>
    </p:spTree>
    <p:extLst>
      <p:ext uri="{BB962C8B-B14F-4D97-AF65-F5344CB8AC3E}">
        <p14:creationId xmlns:p14="http://schemas.microsoft.com/office/powerpoint/2010/main" val="30144965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06727" y="1416411"/>
            <a:ext cx="8245954" cy="461665"/>
          </a:xfrm>
          <a:prstGeom prst="rect">
            <a:avLst/>
          </a:prstGeom>
          <a:noFill/>
        </p:spPr>
        <p:txBody>
          <a:bodyPr wrap="square" rtlCol="0">
            <a:spAutoFit/>
          </a:bodyPr>
          <a:lstStyle/>
          <a:p>
            <a:pPr marL="0" lvl="1" algn="ctr">
              <a:defRPr/>
            </a:pPr>
            <a:r>
              <a:rPr lang="es-MX" sz="2400" b="1" i="1" u="sng" dirty="0"/>
              <a:t>Decimal a:</a:t>
            </a:r>
            <a:endParaRPr lang="es-MX" sz="2800" b="1" i="1" u="sng" dirty="0"/>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Conversiones entre bases</a:t>
            </a:r>
            <a:endParaRPr lang="es-ES" sz="32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graphicFrame>
        <p:nvGraphicFramePr>
          <p:cNvPr id="11" name="10 Tabla"/>
          <p:cNvGraphicFramePr>
            <a:graphicFrameLocks noGrp="1"/>
          </p:cNvGraphicFramePr>
          <p:nvPr>
            <p:extLst>
              <p:ext uri="{D42A27DB-BD31-4B8C-83A1-F6EECF244321}">
                <p14:modId xmlns:p14="http://schemas.microsoft.com/office/powerpoint/2010/main" val="3826096083"/>
              </p:ext>
            </p:extLst>
          </p:nvPr>
        </p:nvGraphicFramePr>
        <p:xfrm>
          <a:off x="211474" y="2741336"/>
          <a:ext cx="8502622" cy="2011680"/>
        </p:xfrm>
        <a:graphic>
          <a:graphicData uri="http://schemas.openxmlformats.org/drawingml/2006/table">
            <a:tbl>
              <a:tblPr firstRow="1" bandRow="1">
                <a:tableStyleId>{EB344D84-9AFB-497E-A393-DC336BA19D2E}</a:tableStyleId>
              </a:tblPr>
              <a:tblGrid>
                <a:gridCol w="1467201"/>
                <a:gridCol w="1078173"/>
                <a:gridCol w="5957248"/>
              </a:tblGrid>
              <a:tr h="287343">
                <a:tc>
                  <a:txBody>
                    <a:bodyPr/>
                    <a:lstStyle/>
                    <a:p>
                      <a:pPr algn="ctr"/>
                      <a:r>
                        <a:rPr lang="es-MX" sz="2000" dirty="0" smtClean="0"/>
                        <a:t>Conversión </a:t>
                      </a:r>
                      <a:endParaRPr lang="es-MX" sz="2000" dirty="0"/>
                    </a:p>
                  </a:txBody>
                  <a:tcPr/>
                </a:tc>
                <a:tc>
                  <a:txBody>
                    <a:bodyPr/>
                    <a:lstStyle/>
                    <a:p>
                      <a:pPr algn="ctr"/>
                      <a:r>
                        <a:rPr lang="es-MX" sz="2000" dirty="0" smtClean="0"/>
                        <a:t>Método</a:t>
                      </a:r>
                      <a:endParaRPr lang="es-MX" sz="2000" dirty="0"/>
                    </a:p>
                  </a:txBody>
                  <a:tcPr/>
                </a:tc>
                <a:tc>
                  <a:txBody>
                    <a:bodyPr/>
                    <a:lstStyle/>
                    <a:p>
                      <a:pPr algn="ctr"/>
                      <a:r>
                        <a:rPr lang="es-MX" sz="2000" dirty="0" smtClean="0"/>
                        <a:t>Ejemplo</a:t>
                      </a:r>
                      <a:endParaRPr lang="es-MX" sz="2000" dirty="0"/>
                    </a:p>
                  </a:txBody>
                  <a:tcPr/>
                </a:tc>
              </a:tr>
              <a:tr h="804559">
                <a:tc>
                  <a:txBody>
                    <a:bodyPr/>
                    <a:lstStyle/>
                    <a:p>
                      <a:pPr algn="ctr"/>
                      <a:r>
                        <a:rPr lang="es-MX" sz="2000" dirty="0" smtClean="0"/>
                        <a:t>Octal</a:t>
                      </a:r>
                      <a:endParaRPr lang="es-MX" sz="2000" dirty="0"/>
                    </a:p>
                  </a:txBody>
                  <a:tcPr/>
                </a:tc>
                <a:tc>
                  <a:txBody>
                    <a:bodyPr/>
                    <a:lstStyle/>
                    <a:p>
                      <a:pPr algn="ctr"/>
                      <a:r>
                        <a:rPr lang="es-MX" sz="2000" dirty="0" smtClean="0"/>
                        <a:t>División</a:t>
                      </a:r>
                      <a:endParaRPr lang="es-MX" sz="2000" dirty="0"/>
                    </a:p>
                  </a:txBody>
                  <a:tcPr/>
                </a:tc>
                <a:tc>
                  <a:txBody>
                    <a:bodyPr/>
                    <a:lstStyle/>
                    <a:p>
                      <a:pPr algn="l"/>
                      <a:r>
                        <a:rPr lang="es-MX" sz="2000" dirty="0" smtClean="0"/>
                        <a:t>108</a:t>
                      </a:r>
                      <a:r>
                        <a:rPr lang="es-MX" sz="2000" baseline="-25000" dirty="0" smtClean="0"/>
                        <a:t>10</a:t>
                      </a:r>
                      <a:r>
                        <a:rPr lang="es-MX" sz="2000" baseline="0" dirty="0" smtClean="0"/>
                        <a:t> ÷ 8 = 13 residuo 4  (Digito menos significativo)</a:t>
                      </a:r>
                    </a:p>
                    <a:p>
                      <a:pPr algn="l"/>
                      <a:r>
                        <a:rPr lang="es-MX" sz="2000" dirty="0" smtClean="0"/>
                        <a:t>                   </a:t>
                      </a:r>
                      <a:r>
                        <a:rPr lang="es-MX" sz="2000" baseline="0" dirty="0" smtClean="0"/>
                        <a:t>÷ 8 = 1 residuo 5</a:t>
                      </a:r>
                    </a:p>
                    <a:p>
                      <a:pPr algn="l"/>
                      <a:r>
                        <a:rPr lang="es-MX" sz="2000" baseline="0" dirty="0" smtClean="0"/>
                        <a:t>                        ÷  8 =  0 residuo 1 (Digito más significativo)</a:t>
                      </a:r>
                    </a:p>
                    <a:p>
                      <a:pPr algn="l"/>
                      <a:endParaRPr lang="es-MX" sz="2000" baseline="0" dirty="0" smtClean="0"/>
                    </a:p>
                    <a:p>
                      <a:pPr algn="l"/>
                      <a:r>
                        <a:rPr lang="es-MX" sz="2000" dirty="0" smtClean="0"/>
                        <a:t>108</a:t>
                      </a:r>
                      <a:r>
                        <a:rPr lang="es-MX" sz="2000" baseline="-25000" dirty="0" smtClean="0"/>
                        <a:t>10</a:t>
                      </a:r>
                      <a:r>
                        <a:rPr lang="es-MX" sz="2000" baseline="0" dirty="0" smtClean="0"/>
                        <a:t>  =  154</a:t>
                      </a:r>
                      <a:r>
                        <a:rPr lang="es-MX" sz="2000" baseline="-25000" dirty="0" smtClean="0"/>
                        <a:t>8</a:t>
                      </a:r>
                      <a:endParaRPr lang="es-MX" sz="2000" baseline="0" dirty="0" smtClean="0"/>
                    </a:p>
                  </a:txBody>
                  <a:tcPr/>
                </a:tc>
              </a:tr>
            </a:tbl>
          </a:graphicData>
        </a:graphic>
      </p:graphicFrame>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27</a:t>
            </a:fld>
            <a:endParaRPr lang="es-ES" dirty="0">
              <a:solidFill>
                <a:schemeClr val="tx1"/>
              </a:solidFill>
            </a:endParaRPr>
          </a:p>
        </p:txBody>
      </p:sp>
    </p:spTree>
    <p:extLst>
      <p:ext uri="{BB962C8B-B14F-4D97-AF65-F5344CB8AC3E}">
        <p14:creationId xmlns:p14="http://schemas.microsoft.com/office/powerpoint/2010/main" val="21660944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06727" y="1416411"/>
            <a:ext cx="8245954" cy="461665"/>
          </a:xfrm>
          <a:prstGeom prst="rect">
            <a:avLst/>
          </a:prstGeom>
          <a:noFill/>
        </p:spPr>
        <p:txBody>
          <a:bodyPr wrap="square" rtlCol="0">
            <a:spAutoFit/>
          </a:bodyPr>
          <a:lstStyle/>
          <a:p>
            <a:pPr marL="0" lvl="1" algn="ctr">
              <a:defRPr/>
            </a:pPr>
            <a:r>
              <a:rPr lang="es-MX" sz="2400" b="1" i="1" u="sng" dirty="0"/>
              <a:t>Decimal a:</a:t>
            </a:r>
            <a:endParaRPr lang="es-MX" sz="2800" b="1" i="1" u="sng" dirty="0"/>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Conversiones entre bases</a:t>
            </a:r>
            <a:endParaRPr lang="es-ES" sz="32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graphicFrame>
        <p:nvGraphicFramePr>
          <p:cNvPr id="9" name="8 Tabla"/>
          <p:cNvGraphicFramePr>
            <a:graphicFrameLocks noGrp="1"/>
          </p:cNvGraphicFramePr>
          <p:nvPr>
            <p:extLst>
              <p:ext uri="{D42A27DB-BD31-4B8C-83A1-F6EECF244321}">
                <p14:modId xmlns:p14="http://schemas.microsoft.com/office/powerpoint/2010/main" val="2012015020"/>
              </p:ext>
            </p:extLst>
          </p:nvPr>
        </p:nvGraphicFramePr>
        <p:xfrm>
          <a:off x="74994" y="2582785"/>
          <a:ext cx="9014413" cy="1706880"/>
        </p:xfrm>
        <a:graphic>
          <a:graphicData uri="http://schemas.openxmlformats.org/drawingml/2006/table">
            <a:tbl>
              <a:tblPr firstRow="1" bandRow="1">
                <a:tableStyleId>{EB344D84-9AFB-497E-A393-DC336BA19D2E}</a:tableStyleId>
              </a:tblPr>
              <a:tblGrid>
                <a:gridCol w="1630973"/>
                <a:gridCol w="1131025"/>
                <a:gridCol w="6252415"/>
              </a:tblGrid>
              <a:tr h="287343">
                <a:tc>
                  <a:txBody>
                    <a:bodyPr/>
                    <a:lstStyle/>
                    <a:p>
                      <a:pPr algn="ctr"/>
                      <a:r>
                        <a:rPr lang="es-MX" sz="2000" dirty="0" smtClean="0"/>
                        <a:t>Conversión </a:t>
                      </a:r>
                      <a:endParaRPr lang="es-MX" sz="2000" dirty="0"/>
                    </a:p>
                  </a:txBody>
                  <a:tcPr/>
                </a:tc>
                <a:tc>
                  <a:txBody>
                    <a:bodyPr/>
                    <a:lstStyle/>
                    <a:p>
                      <a:pPr algn="ctr"/>
                      <a:r>
                        <a:rPr lang="es-MX" sz="2000" dirty="0" smtClean="0"/>
                        <a:t>Método</a:t>
                      </a:r>
                      <a:endParaRPr lang="es-MX" sz="2000" dirty="0"/>
                    </a:p>
                  </a:txBody>
                  <a:tcPr/>
                </a:tc>
                <a:tc>
                  <a:txBody>
                    <a:bodyPr/>
                    <a:lstStyle/>
                    <a:p>
                      <a:pPr algn="ctr"/>
                      <a:r>
                        <a:rPr lang="es-MX" sz="2000" dirty="0" smtClean="0"/>
                        <a:t>Ejemplo</a:t>
                      </a:r>
                      <a:endParaRPr lang="es-MX" sz="2000" dirty="0"/>
                    </a:p>
                  </a:txBody>
                  <a:tcPr/>
                </a:tc>
              </a:tr>
              <a:tr h="620660">
                <a:tc>
                  <a:txBody>
                    <a:bodyPr/>
                    <a:lstStyle/>
                    <a:p>
                      <a:pPr algn="ctr"/>
                      <a:r>
                        <a:rPr lang="es-MX" sz="2000" dirty="0" smtClean="0"/>
                        <a:t>Hexadecimal</a:t>
                      </a:r>
                      <a:endParaRPr lang="es-MX" sz="2000" dirty="0"/>
                    </a:p>
                  </a:txBody>
                  <a:tcPr/>
                </a:tc>
                <a:tc>
                  <a:txBody>
                    <a:bodyPr/>
                    <a:lstStyle/>
                    <a:p>
                      <a:pPr algn="ctr"/>
                      <a:r>
                        <a:rPr lang="es-MX" sz="2000" dirty="0" smtClean="0"/>
                        <a:t>División</a:t>
                      </a:r>
                      <a:endParaRPr lang="es-MX"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t>108</a:t>
                      </a:r>
                      <a:r>
                        <a:rPr lang="es-MX" sz="2000" baseline="-25000" dirty="0" smtClean="0"/>
                        <a:t>10</a:t>
                      </a:r>
                      <a:r>
                        <a:rPr lang="es-MX" sz="2000" baseline="0" dirty="0" smtClean="0"/>
                        <a:t>  ÷  16 = 6     residuo 12  (Digito menos significativo)</a:t>
                      </a:r>
                    </a:p>
                    <a:p>
                      <a:pPr algn="l"/>
                      <a:r>
                        <a:rPr lang="es-MX" sz="2000" dirty="0" smtClean="0"/>
                        <a:t>                     </a:t>
                      </a:r>
                      <a:r>
                        <a:rPr lang="es-MX" sz="2000" baseline="0" dirty="0" smtClean="0"/>
                        <a:t>÷ </a:t>
                      </a:r>
                      <a:r>
                        <a:rPr lang="es-MX" sz="2000" dirty="0" smtClean="0"/>
                        <a:t>16 =  0 residuo 6 </a:t>
                      </a:r>
                      <a:r>
                        <a:rPr lang="es-MX" sz="2000" baseline="0" dirty="0" smtClean="0"/>
                        <a:t>(Digito más significativo)</a:t>
                      </a:r>
                    </a:p>
                    <a:p>
                      <a:pPr algn="l"/>
                      <a:endParaRPr lang="es-MX" sz="2000" baseline="0" dirty="0" smtClean="0"/>
                    </a:p>
                    <a:p>
                      <a:pPr algn="l"/>
                      <a:r>
                        <a:rPr lang="es-MX" sz="2000" dirty="0" smtClean="0"/>
                        <a:t>108</a:t>
                      </a:r>
                      <a:r>
                        <a:rPr lang="es-MX" sz="2000" baseline="-25000" dirty="0" smtClean="0"/>
                        <a:t>10</a:t>
                      </a:r>
                      <a:r>
                        <a:rPr lang="es-MX" sz="2000" baseline="0" dirty="0" smtClean="0"/>
                        <a:t>  = 6C</a:t>
                      </a:r>
                      <a:r>
                        <a:rPr lang="es-MX" sz="2000" baseline="-25000" dirty="0" smtClean="0"/>
                        <a:t>16</a:t>
                      </a:r>
                      <a:endParaRPr lang="es-MX" sz="2000" dirty="0"/>
                    </a:p>
                  </a:txBody>
                  <a:tcPr/>
                </a:tc>
              </a:tr>
            </a:tbl>
          </a:graphicData>
        </a:graphic>
      </p:graphicFrame>
      <p:sp>
        <p:nvSpPr>
          <p:cNvPr id="2" name="1 Marcador de número de diapositiva"/>
          <p:cNvSpPr>
            <a:spLocks noGrp="1"/>
          </p:cNvSpPr>
          <p:nvPr>
            <p:ph type="sldNum" sz="quarter" idx="12"/>
          </p:nvPr>
        </p:nvSpPr>
        <p:spPr/>
        <p:txBody>
          <a:bodyPr/>
          <a:lstStyle/>
          <a:p>
            <a:fld id="{18FDBAE8-0AD5-4C4A-B0F5-4BBC06F38D92}" type="slidenum">
              <a:rPr lang="es-ES" smtClean="0"/>
              <a:t>28</a:t>
            </a:fld>
            <a:endParaRPr lang="es-ES" dirty="0">
              <a:solidFill>
                <a:schemeClr val="tx1"/>
              </a:solidFill>
            </a:endParaRPr>
          </a:p>
        </p:txBody>
      </p:sp>
    </p:spTree>
    <p:extLst>
      <p:ext uri="{BB962C8B-B14F-4D97-AF65-F5344CB8AC3E}">
        <p14:creationId xmlns:p14="http://schemas.microsoft.com/office/powerpoint/2010/main" val="28004036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número de diapositiva"/>
          <p:cNvSpPr>
            <a:spLocks noGrp="1"/>
          </p:cNvSpPr>
          <p:nvPr>
            <p:ph type="sldNum" sz="quarter" idx="12"/>
          </p:nvPr>
        </p:nvSpPr>
        <p:spPr/>
        <p:txBody>
          <a:bodyPr/>
          <a:lstStyle/>
          <a:p>
            <a:pPr>
              <a:defRPr/>
            </a:pPr>
            <a:fld id="{0881C41A-A30F-48FF-9F87-40C701D30F39}" type="slidenum">
              <a:rPr lang="es-MX">
                <a:solidFill>
                  <a:schemeClr val="tx1"/>
                </a:solidFill>
              </a:rPr>
              <a:pPr>
                <a:defRPr/>
              </a:pPr>
              <a:t>29</a:t>
            </a:fld>
            <a:endParaRPr lang="es-MX" dirty="0">
              <a:solidFill>
                <a:schemeClr val="tx1"/>
              </a:solidFill>
            </a:endParaRPr>
          </a:p>
        </p:txBody>
      </p:sp>
      <p:sp>
        <p:nvSpPr>
          <p:cNvPr id="37895" name="10 CuadroTexto"/>
          <p:cNvSpPr txBox="1">
            <a:spLocks noChangeArrowheads="1"/>
          </p:cNvSpPr>
          <p:nvPr/>
        </p:nvSpPr>
        <p:spPr bwMode="auto">
          <a:xfrm>
            <a:off x="457200" y="1904513"/>
            <a:ext cx="8143875" cy="4156075"/>
          </a:xfrm>
          <a:prstGeom prst="rect">
            <a:avLst/>
          </a:prstGeom>
          <a:noFill/>
          <a:ln w="9525">
            <a:noFill/>
            <a:miter lim="800000"/>
            <a:headEnd/>
            <a:tailEnd/>
          </a:ln>
        </p:spPr>
        <p:txBody>
          <a:bodyPr>
            <a:spAutoFit/>
          </a:bodyPr>
          <a:lstStyle/>
          <a:p>
            <a:pPr algn="just">
              <a:defRPr/>
            </a:pPr>
            <a:r>
              <a:rPr lang="es-MX" sz="2400" b="1" dirty="0">
                <a:latin typeface="Arial" charset="0"/>
                <a:cs typeface="Arial" charset="0"/>
              </a:rPr>
              <a:t>BCD  ( Codificación Binaria Directa )</a:t>
            </a:r>
          </a:p>
          <a:p>
            <a:pPr algn="just">
              <a:defRPr/>
            </a:pPr>
            <a:endParaRPr lang="es-MX" sz="2400" b="1" dirty="0">
              <a:latin typeface="+mn-lt"/>
              <a:cs typeface="Arial" charset="0"/>
            </a:endParaRPr>
          </a:p>
          <a:p>
            <a:pPr algn="just">
              <a:defRPr/>
            </a:pPr>
            <a:r>
              <a:rPr lang="es-MX" sz="2400" dirty="0">
                <a:latin typeface="+mn-lt"/>
                <a:cs typeface="Arial" charset="0"/>
              </a:rPr>
              <a:t>Es cuando un número decimal es representado por su número  equivalente binario tomando  cuatro bits por  cada decimal.</a:t>
            </a:r>
          </a:p>
          <a:p>
            <a:pPr algn="just">
              <a:defRPr/>
            </a:pPr>
            <a:endParaRPr lang="es-MX" sz="2400" dirty="0">
              <a:latin typeface="+mn-lt"/>
              <a:cs typeface="Arial" charset="0"/>
            </a:endParaRPr>
          </a:p>
          <a:p>
            <a:pPr algn="just">
              <a:defRPr/>
            </a:pPr>
            <a:r>
              <a:rPr lang="es-MX" sz="2400" dirty="0">
                <a:latin typeface="+mn-lt"/>
                <a:cs typeface="Arial" charset="0"/>
              </a:rPr>
              <a:t>Ejemplo:    Número en decimal:   874</a:t>
            </a:r>
            <a:endParaRPr lang="es-MX" sz="2000" dirty="0">
              <a:latin typeface="+mn-lt"/>
              <a:cs typeface="Arial" charset="0"/>
            </a:endParaRPr>
          </a:p>
          <a:p>
            <a:pPr algn="just">
              <a:defRPr/>
            </a:pPr>
            <a:endParaRPr lang="es-MX" sz="2000" b="1" dirty="0">
              <a:latin typeface="+mn-lt"/>
              <a:cs typeface="Arial" charset="0"/>
            </a:endParaRPr>
          </a:p>
          <a:p>
            <a:pPr algn="just">
              <a:defRPr/>
            </a:pPr>
            <a:endParaRPr lang="es-MX" sz="2000" b="1" dirty="0">
              <a:latin typeface="+mn-lt"/>
              <a:cs typeface="Arial" charset="0"/>
            </a:endParaRPr>
          </a:p>
          <a:p>
            <a:pPr algn="just">
              <a:defRPr/>
            </a:pPr>
            <a:r>
              <a:rPr lang="es-MX" sz="2000" b="1" dirty="0">
                <a:latin typeface="+mn-lt"/>
                <a:cs typeface="Arial" charset="0"/>
              </a:rPr>
              <a:t>	</a:t>
            </a:r>
            <a:r>
              <a:rPr lang="es-MX" sz="2000" b="1" dirty="0" smtClean="0">
                <a:latin typeface="+mn-lt"/>
                <a:cs typeface="Arial" charset="0"/>
              </a:rPr>
              <a:t>		</a:t>
            </a:r>
            <a:r>
              <a:rPr lang="es-MX" sz="2000" b="1" dirty="0">
                <a:latin typeface="+mn-lt"/>
                <a:cs typeface="Arial" charset="0"/>
              </a:rPr>
              <a:t>	8	</a:t>
            </a:r>
            <a:r>
              <a:rPr lang="es-MX" sz="2000" b="1" dirty="0" smtClean="0">
                <a:latin typeface="+mn-lt"/>
                <a:cs typeface="Arial" charset="0"/>
              </a:rPr>
              <a:t>		</a:t>
            </a:r>
            <a:r>
              <a:rPr lang="es-MX" sz="2000" b="1" dirty="0">
                <a:latin typeface="+mn-lt"/>
                <a:cs typeface="Arial" charset="0"/>
              </a:rPr>
              <a:t>	7	</a:t>
            </a:r>
            <a:r>
              <a:rPr lang="es-MX" sz="2000" b="1" dirty="0" smtClean="0">
                <a:latin typeface="+mn-lt"/>
                <a:cs typeface="Arial" charset="0"/>
              </a:rPr>
              <a:t>		</a:t>
            </a:r>
            <a:r>
              <a:rPr lang="es-MX" sz="2000" b="1" dirty="0">
                <a:latin typeface="+mn-lt"/>
                <a:cs typeface="Arial" charset="0"/>
              </a:rPr>
              <a:t>	4</a:t>
            </a:r>
          </a:p>
          <a:p>
            <a:pPr algn="just">
              <a:defRPr/>
            </a:pPr>
            <a:endParaRPr lang="es-MX" sz="2000" b="1" dirty="0">
              <a:latin typeface="+mn-lt"/>
              <a:cs typeface="Arial" charset="0"/>
            </a:endParaRPr>
          </a:p>
          <a:p>
            <a:pPr algn="just">
              <a:defRPr/>
            </a:pPr>
            <a:endParaRPr lang="es-MX" sz="2000" b="1" dirty="0">
              <a:latin typeface="+mn-lt"/>
              <a:cs typeface="Arial" charset="0"/>
            </a:endParaRPr>
          </a:p>
          <a:p>
            <a:pPr algn="just">
              <a:defRPr/>
            </a:pPr>
            <a:r>
              <a:rPr lang="es-MX" sz="2000" b="1" dirty="0">
                <a:latin typeface="+mn-lt"/>
                <a:cs typeface="Arial" charset="0"/>
              </a:rPr>
              <a:t>	          </a:t>
            </a:r>
            <a:r>
              <a:rPr lang="es-MX" sz="2000" b="1" dirty="0" smtClean="0">
                <a:latin typeface="+mn-lt"/>
                <a:cs typeface="Arial" charset="0"/>
              </a:rPr>
              <a:t>	   </a:t>
            </a:r>
            <a:r>
              <a:rPr lang="es-MX" sz="2000" b="1" dirty="0">
                <a:latin typeface="+mn-lt"/>
                <a:cs typeface="Arial" charset="0"/>
              </a:rPr>
              <a:t>1000	     </a:t>
            </a:r>
            <a:r>
              <a:rPr lang="es-MX" sz="2000" b="1" dirty="0" smtClean="0">
                <a:latin typeface="+mn-lt"/>
                <a:cs typeface="Arial" charset="0"/>
              </a:rPr>
              <a:t>		    </a:t>
            </a:r>
            <a:r>
              <a:rPr lang="es-MX" sz="2000" b="1" dirty="0">
                <a:latin typeface="+mn-lt"/>
                <a:cs typeface="Arial" charset="0"/>
              </a:rPr>
              <a:t>0111	  </a:t>
            </a:r>
            <a:r>
              <a:rPr lang="es-MX" sz="2000" b="1" dirty="0" smtClean="0">
                <a:latin typeface="+mn-lt"/>
                <a:cs typeface="Arial" charset="0"/>
              </a:rPr>
              <a:t>	           </a:t>
            </a:r>
            <a:r>
              <a:rPr lang="es-MX" sz="2000" b="1" dirty="0">
                <a:latin typeface="+mn-lt"/>
                <a:cs typeface="Arial" charset="0"/>
              </a:rPr>
              <a:t>0100</a:t>
            </a:r>
          </a:p>
        </p:txBody>
      </p:sp>
      <p:cxnSp>
        <p:nvCxnSpPr>
          <p:cNvPr id="11" name="10 Conector recto de flecha"/>
          <p:cNvCxnSpPr/>
          <p:nvPr/>
        </p:nvCxnSpPr>
        <p:spPr>
          <a:xfrm rot="5400000">
            <a:off x="2181248" y="5343059"/>
            <a:ext cx="5000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rot="5400000">
            <a:off x="3968773" y="5343059"/>
            <a:ext cx="5000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rot="5400000">
            <a:off x="5826148" y="5343059"/>
            <a:ext cx="5000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5"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6"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Conversiones entre bases</a:t>
            </a:r>
            <a:endParaRPr lang="es-ES" sz="3200" dirty="0">
              <a:solidFill>
                <a:schemeClr val="bg1"/>
              </a:solidFill>
              <a:latin typeface="Avenir Black"/>
              <a:cs typeface="Avenir Black"/>
            </a:endParaRPr>
          </a:p>
        </p:txBody>
      </p:sp>
      <p:sp>
        <p:nvSpPr>
          <p:cNvPr id="17"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Tree>
    <p:extLst>
      <p:ext uri="{BB962C8B-B14F-4D97-AF65-F5344CB8AC3E}">
        <p14:creationId xmlns:p14="http://schemas.microsoft.com/office/powerpoint/2010/main" val="38085896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8"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Justificación</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tx1"/>
              </a:solidFill>
            </a:endParaRPr>
          </a:p>
        </p:txBody>
      </p:sp>
      <p:sp>
        <p:nvSpPr>
          <p:cNvPr id="7" name="11 CuadroTexto">
            <a:extLst>
              <a:ext uri="{FF2B5EF4-FFF2-40B4-BE49-F238E27FC236}">
                <a16:creationId xmlns="" xmlns:a16="http://schemas.microsoft.com/office/drawing/2014/main" id="{3E963369-B399-47C9-82B9-5155AA0423FF}"/>
              </a:ext>
            </a:extLst>
          </p:cNvPr>
          <p:cNvSpPr txBox="1">
            <a:spLocks noChangeArrowheads="1"/>
          </p:cNvSpPr>
          <p:nvPr/>
        </p:nvSpPr>
        <p:spPr bwMode="auto">
          <a:xfrm>
            <a:off x="642940" y="1568454"/>
            <a:ext cx="7786687" cy="408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algn="just" eaLnBrk="1" hangingPunct="1">
              <a:defRPr/>
            </a:pPr>
            <a:endParaRPr lang="es-ES" altLang="es-MX" sz="2400" dirty="0">
              <a:solidFill>
                <a:srgbClr val="333300"/>
              </a:solidFill>
              <a:latin typeface="Verdana" pitchFamily="34" charset="0"/>
            </a:endParaRPr>
          </a:p>
          <a:p>
            <a:pPr algn="just" eaLnBrk="1" hangingPunct="1">
              <a:defRPr/>
            </a:pPr>
            <a:r>
              <a:rPr lang="es-ES" altLang="es-MX" sz="2400" dirty="0">
                <a:solidFill>
                  <a:srgbClr val="333300"/>
                </a:solidFill>
                <a:latin typeface="Verdana" pitchFamily="34" charset="0"/>
              </a:rPr>
              <a:t>La elaboración de este material es para apoyar </a:t>
            </a:r>
            <a:r>
              <a:rPr lang="es-ES" altLang="es-MX" sz="2400" dirty="0" smtClean="0">
                <a:solidFill>
                  <a:srgbClr val="333300"/>
                </a:solidFill>
                <a:latin typeface="Verdana" pitchFamily="34" charset="0"/>
              </a:rPr>
              <a:t>en </a:t>
            </a:r>
            <a:r>
              <a:rPr lang="es-ES" altLang="es-MX" sz="2400" dirty="0">
                <a:solidFill>
                  <a:srgbClr val="333300"/>
                </a:solidFill>
                <a:latin typeface="Verdana" pitchFamily="34" charset="0"/>
              </a:rPr>
              <a:t>la recopilación de conceptos, </a:t>
            </a:r>
            <a:r>
              <a:rPr lang="es-ES" altLang="es-MX" sz="2400" dirty="0" smtClean="0">
                <a:solidFill>
                  <a:srgbClr val="333300"/>
                </a:solidFill>
                <a:latin typeface="Verdana" pitchFamily="34" charset="0"/>
              </a:rPr>
              <a:t>ejemplos y soluciones de circuitos combinatorios mediante el </a:t>
            </a:r>
            <a:r>
              <a:rPr lang="es-ES" altLang="es-MX" sz="2400" dirty="0" smtClean="0">
                <a:solidFill>
                  <a:srgbClr val="333300"/>
                </a:solidFill>
                <a:latin typeface="Verdana" pitchFamily="34" charset="0"/>
              </a:rPr>
              <a:t>tema</a:t>
            </a:r>
            <a:r>
              <a:rPr lang="es-ES" altLang="es-MX" sz="2400" b="1" dirty="0" smtClean="0">
                <a:solidFill>
                  <a:schemeClr val="accent3">
                    <a:lumMod val="50000"/>
                  </a:schemeClr>
                </a:solidFill>
                <a:latin typeface="Verdana" pitchFamily="34" charset="0"/>
              </a:rPr>
              <a:t> Representación </a:t>
            </a:r>
            <a:r>
              <a:rPr lang="es-ES" altLang="es-MX" sz="2400" b="1" dirty="0">
                <a:solidFill>
                  <a:schemeClr val="accent3">
                    <a:lumMod val="50000"/>
                  </a:schemeClr>
                </a:solidFill>
                <a:latin typeface="Verdana" pitchFamily="34" charset="0"/>
              </a:rPr>
              <a:t>de la Información </a:t>
            </a:r>
            <a:r>
              <a:rPr lang="es-ES" altLang="es-MX" sz="2400" dirty="0" smtClean="0">
                <a:solidFill>
                  <a:srgbClr val="333300"/>
                </a:solidFill>
                <a:latin typeface="Verdana" pitchFamily="34" charset="0"/>
              </a:rPr>
              <a:t>de </a:t>
            </a:r>
            <a:r>
              <a:rPr lang="es-ES" altLang="es-MX" sz="2400" dirty="0">
                <a:solidFill>
                  <a:srgbClr val="333300"/>
                </a:solidFill>
                <a:latin typeface="Verdana" pitchFamily="34" charset="0"/>
              </a:rPr>
              <a:t>la Unidad de Competencia </a:t>
            </a:r>
            <a:r>
              <a:rPr lang="es-ES" altLang="es-MX" sz="2400" dirty="0" smtClean="0">
                <a:solidFill>
                  <a:srgbClr val="333300"/>
                </a:solidFill>
                <a:latin typeface="Verdana" pitchFamily="34" charset="0"/>
              </a:rPr>
              <a:t>2, </a:t>
            </a:r>
            <a:r>
              <a:rPr lang="es-ES" altLang="es-MX" sz="2400" dirty="0">
                <a:solidFill>
                  <a:srgbClr val="333300"/>
                </a:solidFill>
                <a:latin typeface="Verdana" pitchFamily="34" charset="0"/>
              </a:rPr>
              <a:t>perteneciente </a:t>
            </a:r>
            <a:r>
              <a:rPr lang="es-ES" altLang="es-MX" sz="2400" dirty="0" smtClean="0">
                <a:solidFill>
                  <a:srgbClr val="333300"/>
                </a:solidFill>
                <a:latin typeface="Verdana" pitchFamily="34" charset="0"/>
              </a:rPr>
              <a:t>a la Unidad </a:t>
            </a:r>
            <a:r>
              <a:rPr lang="es-ES" altLang="es-MX" sz="2400" dirty="0">
                <a:solidFill>
                  <a:srgbClr val="333300"/>
                </a:solidFill>
                <a:latin typeface="Verdana" pitchFamily="34" charset="0"/>
              </a:rPr>
              <a:t>de Aprendizaje de: </a:t>
            </a:r>
            <a:r>
              <a:rPr lang="es-ES" altLang="es-MX" sz="2400" b="1" dirty="0">
                <a:solidFill>
                  <a:schemeClr val="accent3">
                    <a:lumMod val="50000"/>
                  </a:schemeClr>
                </a:solidFill>
                <a:latin typeface="Verdana" pitchFamily="34" charset="0"/>
              </a:rPr>
              <a:t>Lógica Secuencial y Combinatoria.</a:t>
            </a:r>
          </a:p>
          <a:p>
            <a:pPr algn="just" eaLnBrk="1" hangingPunct="1">
              <a:defRPr/>
            </a:pPr>
            <a:endParaRPr lang="es-ES" altLang="es-MX" sz="2400" dirty="0">
              <a:solidFill>
                <a:srgbClr val="333300"/>
              </a:solidFill>
              <a:latin typeface="Verdana" pitchFamily="34" charset="0"/>
            </a:endParaRPr>
          </a:p>
          <a:p>
            <a:pPr algn="just" eaLnBrk="1" hangingPunct="1">
              <a:lnSpc>
                <a:spcPct val="90000"/>
              </a:lnSpc>
              <a:defRPr/>
            </a:pPr>
            <a:r>
              <a:rPr lang="es-ES" altLang="es-MX" sz="2400" dirty="0">
                <a:solidFill>
                  <a:srgbClr val="333300"/>
                </a:solidFill>
                <a:latin typeface="Verdana" pitchFamily="34" charset="0"/>
              </a:rPr>
              <a:t>El presente material es de apoyo tanto para el profesor como para el alumno.</a:t>
            </a:r>
          </a:p>
        </p:txBody>
      </p:sp>
      <p:sp>
        <p:nvSpPr>
          <p:cNvPr id="2" name="Marcador de número de diapositiva 1">
            <a:extLst>
              <a:ext uri="{FF2B5EF4-FFF2-40B4-BE49-F238E27FC236}">
                <a16:creationId xmlns="" xmlns:a16="http://schemas.microsoft.com/office/drawing/2014/main" id="{655992D4-88D9-47F7-B07B-048385DA7F1E}"/>
              </a:ext>
            </a:extLst>
          </p:cNvPr>
          <p:cNvSpPr>
            <a:spLocks noGrp="1"/>
          </p:cNvSpPr>
          <p:nvPr>
            <p:ph type="sldNum" sz="quarter" idx="12"/>
          </p:nvPr>
        </p:nvSpPr>
        <p:spPr/>
        <p:txBody>
          <a:bodyPr/>
          <a:lstStyle/>
          <a:p>
            <a:fld id="{18FDBAE8-0AD5-4C4A-B0F5-4BBC06F38D92}" type="slidenum">
              <a:rPr lang="es-ES" smtClean="0">
                <a:solidFill>
                  <a:schemeClr val="tx1"/>
                </a:solidFill>
              </a:rPr>
              <a:t>3</a:t>
            </a:fld>
            <a:endParaRPr lang="es-ES" dirty="0">
              <a:solidFill>
                <a:schemeClr val="tx1"/>
              </a:solidFill>
            </a:endParaRPr>
          </a:p>
        </p:txBody>
      </p:sp>
    </p:spTree>
    <p:extLst>
      <p:ext uri="{BB962C8B-B14F-4D97-AF65-F5344CB8AC3E}">
        <p14:creationId xmlns:p14="http://schemas.microsoft.com/office/powerpoint/2010/main" val="25924303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Operaciones en Binario</a:t>
            </a:r>
            <a:endParaRPr lang="es-ES" sz="32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1" name="10 CuadroTexto"/>
          <p:cNvSpPr txBox="1">
            <a:spLocks noChangeArrowheads="1"/>
          </p:cNvSpPr>
          <p:nvPr/>
        </p:nvSpPr>
        <p:spPr bwMode="auto">
          <a:xfrm>
            <a:off x="480330" y="1194064"/>
            <a:ext cx="8072437" cy="4278094"/>
          </a:xfrm>
          <a:prstGeom prst="rect">
            <a:avLst/>
          </a:prstGeom>
          <a:noFill/>
          <a:ln w="9525">
            <a:noFill/>
            <a:miter lim="800000"/>
            <a:headEnd/>
            <a:tailEnd/>
          </a:ln>
        </p:spPr>
        <p:txBody>
          <a:bodyPr>
            <a:spAutoFit/>
          </a:bodyPr>
          <a:lstStyle/>
          <a:p>
            <a:pPr>
              <a:defRPr/>
            </a:pPr>
            <a:r>
              <a:rPr lang="es-MX" sz="2000" dirty="0" smtClean="0">
                <a:latin typeface="+mn-lt"/>
              </a:rPr>
              <a:t>A continuación se muestran algunas de las operaciones en binario que se pueden realizar.</a:t>
            </a:r>
            <a:endParaRPr lang="es-MX" sz="2000" b="1" dirty="0">
              <a:latin typeface="+mn-lt"/>
            </a:endParaRPr>
          </a:p>
          <a:p>
            <a:pPr>
              <a:defRPr/>
            </a:pPr>
            <a:endParaRPr lang="es-MX" sz="2400" b="1" dirty="0" smtClean="0">
              <a:latin typeface="+mn-lt"/>
            </a:endParaRPr>
          </a:p>
          <a:p>
            <a:pPr>
              <a:defRPr/>
            </a:pPr>
            <a:r>
              <a:rPr lang="es-MX" sz="2400" b="1" dirty="0" smtClean="0">
                <a:latin typeface="+mn-lt"/>
              </a:rPr>
              <a:t>Suma </a:t>
            </a:r>
            <a:r>
              <a:rPr lang="es-MX" sz="2400" b="1" dirty="0">
                <a:latin typeface="+mn-lt"/>
              </a:rPr>
              <a:t>de </a:t>
            </a:r>
            <a:r>
              <a:rPr lang="es-MX" sz="2400" b="1" dirty="0" smtClean="0">
                <a:latin typeface="+mn-lt"/>
              </a:rPr>
              <a:t>números:</a:t>
            </a:r>
          </a:p>
          <a:p>
            <a:pPr>
              <a:defRPr/>
            </a:pPr>
            <a:endParaRPr lang="es-MX" sz="2000" b="1" dirty="0" smtClean="0">
              <a:latin typeface="+mn-lt"/>
            </a:endParaRPr>
          </a:p>
          <a:p>
            <a:pPr>
              <a:defRPr/>
            </a:pPr>
            <a:r>
              <a:rPr lang="es-MX" sz="2000" dirty="0" smtClean="0"/>
              <a:t>		Decimales		Binarios</a:t>
            </a:r>
            <a:endParaRPr lang="es-MX" sz="2000" dirty="0" smtClean="0">
              <a:latin typeface="+mn-lt"/>
            </a:endParaRPr>
          </a:p>
          <a:p>
            <a:pPr>
              <a:defRPr/>
            </a:pPr>
            <a:endParaRPr lang="es-MX" sz="2000" dirty="0">
              <a:latin typeface="+mn-lt"/>
            </a:endParaRPr>
          </a:p>
          <a:p>
            <a:pPr>
              <a:defRPr/>
            </a:pPr>
            <a:r>
              <a:rPr lang="es-MX" sz="2000" dirty="0">
                <a:latin typeface="+mn-lt"/>
              </a:rPr>
              <a:t>	           	        	        </a:t>
            </a:r>
            <a:r>
              <a:rPr lang="es-MX" sz="2000" b="1" dirty="0">
                <a:latin typeface="+mn-lt"/>
              </a:rPr>
              <a:t>1   1   1   1   </a:t>
            </a:r>
            <a:r>
              <a:rPr lang="es-MX" sz="2000" dirty="0">
                <a:latin typeface="+mn-lt"/>
              </a:rPr>
              <a:t>			</a:t>
            </a:r>
            <a:r>
              <a:rPr lang="es-MX" sz="2000" dirty="0" smtClean="0">
                <a:latin typeface="+mn-lt"/>
              </a:rPr>
              <a:t>			Acarreo</a:t>
            </a:r>
            <a:endParaRPr lang="es-MX" sz="2000" dirty="0">
              <a:latin typeface="+mn-lt"/>
            </a:endParaRPr>
          </a:p>
          <a:p>
            <a:pPr>
              <a:defRPr/>
            </a:pPr>
            <a:r>
              <a:rPr lang="es-MX" sz="2000" dirty="0">
                <a:latin typeface="+mn-lt"/>
              </a:rPr>
              <a:t>	X	</a:t>
            </a:r>
            <a:r>
              <a:rPr lang="es-MX" sz="2000" dirty="0" smtClean="0">
                <a:latin typeface="+mn-lt"/>
              </a:rPr>
              <a:t>	190  </a:t>
            </a:r>
            <a:r>
              <a:rPr lang="es-MX" sz="2000" dirty="0">
                <a:latin typeface="+mn-lt"/>
              </a:rPr>
              <a:t>	 </a:t>
            </a:r>
            <a:r>
              <a:rPr lang="es-MX" sz="2000" dirty="0" smtClean="0">
                <a:latin typeface="+mn-lt"/>
              </a:rPr>
              <a:t>  </a:t>
            </a:r>
            <a:r>
              <a:rPr lang="es-MX" sz="2000" dirty="0">
                <a:latin typeface="+mn-lt"/>
              </a:rPr>
              <a:t>1   0   1   1   1   1   1   0 	</a:t>
            </a:r>
          </a:p>
          <a:p>
            <a:pPr>
              <a:defRPr/>
            </a:pPr>
            <a:r>
              <a:rPr lang="es-MX" sz="2000" dirty="0">
                <a:latin typeface="+mn-lt"/>
              </a:rPr>
              <a:t>	Y    </a:t>
            </a:r>
            <a:r>
              <a:rPr lang="es-MX" sz="2000" dirty="0" smtClean="0">
                <a:latin typeface="+mn-lt"/>
              </a:rPr>
              <a:t>       + 141 </a:t>
            </a:r>
            <a:r>
              <a:rPr lang="es-MX" sz="2000" dirty="0">
                <a:latin typeface="+mn-lt"/>
              </a:rPr>
              <a:t>	 </a:t>
            </a:r>
            <a:r>
              <a:rPr lang="es-MX" sz="2000" dirty="0" smtClean="0">
                <a:latin typeface="+mn-lt"/>
              </a:rPr>
              <a:t>  </a:t>
            </a:r>
            <a:r>
              <a:rPr lang="es-MX" sz="2000" dirty="0">
                <a:latin typeface="+mn-lt"/>
              </a:rPr>
              <a:t>1   0   0   0   1   1   0   1</a:t>
            </a:r>
          </a:p>
          <a:p>
            <a:pPr>
              <a:defRPr/>
            </a:pPr>
            <a:r>
              <a:rPr lang="es-MX" sz="2000" dirty="0">
                <a:latin typeface="+mn-lt"/>
              </a:rPr>
              <a:t>	</a:t>
            </a:r>
            <a:endParaRPr lang="es-MX" sz="2000" dirty="0" smtClean="0">
              <a:latin typeface="+mn-lt"/>
            </a:endParaRPr>
          </a:p>
          <a:p>
            <a:pPr>
              <a:defRPr/>
            </a:pPr>
            <a:r>
              <a:rPr lang="es-MX" sz="2000" dirty="0"/>
              <a:t>	</a:t>
            </a:r>
            <a:r>
              <a:rPr lang="es-MX" sz="2000" dirty="0" smtClean="0">
                <a:latin typeface="+mn-lt"/>
              </a:rPr>
              <a:t>X+Y</a:t>
            </a:r>
            <a:r>
              <a:rPr lang="es-MX" sz="2000" dirty="0">
                <a:latin typeface="+mn-lt"/>
              </a:rPr>
              <a:t>	 </a:t>
            </a:r>
            <a:r>
              <a:rPr lang="es-MX" sz="2000" dirty="0" smtClean="0">
                <a:latin typeface="+mn-lt"/>
              </a:rPr>
              <a:t>	331 		1 </a:t>
            </a:r>
            <a:r>
              <a:rPr lang="es-MX" sz="2000" dirty="0">
                <a:latin typeface="+mn-lt"/>
              </a:rPr>
              <a:t>0   1   0   0   1   0   1   1		</a:t>
            </a:r>
            <a:r>
              <a:rPr lang="es-MX" sz="2000" dirty="0" smtClean="0">
                <a:latin typeface="+mn-lt"/>
              </a:rPr>
              <a:t>		Resultado</a:t>
            </a:r>
            <a:endParaRPr lang="es-MX" dirty="0">
              <a:latin typeface="+mn-lt"/>
            </a:endParaRPr>
          </a:p>
          <a:p>
            <a:pPr marL="0" lvl="1">
              <a:defRPr/>
            </a:pPr>
            <a:endParaRPr lang="es-MX" sz="2400" dirty="0">
              <a:latin typeface="+mn-lt"/>
            </a:endParaRPr>
          </a:p>
        </p:txBody>
      </p:sp>
      <p:cxnSp>
        <p:nvCxnSpPr>
          <p:cNvPr id="12" name="11 Conector recto"/>
          <p:cNvCxnSpPr/>
          <p:nvPr/>
        </p:nvCxnSpPr>
        <p:spPr>
          <a:xfrm>
            <a:off x="1778751" y="4504593"/>
            <a:ext cx="6429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2837592" y="4504593"/>
            <a:ext cx="25717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rot="10800000">
            <a:off x="5646336" y="3574979"/>
            <a:ext cx="1143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rot="10800000">
            <a:off x="5646336" y="4812116"/>
            <a:ext cx="1143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angular"/>
          <p:cNvCxnSpPr/>
          <p:nvPr/>
        </p:nvCxnSpPr>
        <p:spPr>
          <a:xfrm rot="16200000" flipV="1">
            <a:off x="3978741" y="4136980"/>
            <a:ext cx="928688" cy="7143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angular"/>
          <p:cNvCxnSpPr/>
          <p:nvPr/>
        </p:nvCxnSpPr>
        <p:spPr>
          <a:xfrm rot="16200000" flipV="1">
            <a:off x="3692991" y="4136980"/>
            <a:ext cx="928688" cy="7143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20 Conector angular"/>
          <p:cNvCxnSpPr/>
          <p:nvPr/>
        </p:nvCxnSpPr>
        <p:spPr>
          <a:xfrm rot="16200000" flipV="1">
            <a:off x="3407241" y="4136980"/>
            <a:ext cx="928688" cy="7143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Conector angular"/>
          <p:cNvCxnSpPr/>
          <p:nvPr/>
        </p:nvCxnSpPr>
        <p:spPr>
          <a:xfrm rot="16200000" flipV="1">
            <a:off x="3121491" y="4136980"/>
            <a:ext cx="928688" cy="7143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917421" y="4505446"/>
            <a:ext cx="6429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30</a:t>
            </a:fld>
            <a:endParaRPr lang="es-ES" dirty="0">
              <a:solidFill>
                <a:schemeClr val="tx1"/>
              </a:solidFill>
            </a:endParaRPr>
          </a:p>
        </p:txBody>
      </p:sp>
    </p:spTree>
    <p:extLst>
      <p:ext uri="{BB962C8B-B14F-4D97-AF65-F5344CB8AC3E}">
        <p14:creationId xmlns:p14="http://schemas.microsoft.com/office/powerpoint/2010/main" val="19546461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Operaciones en Binario</a:t>
            </a:r>
            <a:endParaRPr lang="es-ES" sz="32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924" y="1799891"/>
            <a:ext cx="6248400" cy="418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25 Rectángulo"/>
          <p:cNvSpPr/>
          <p:nvPr/>
        </p:nvSpPr>
        <p:spPr>
          <a:xfrm>
            <a:off x="6572250" y="2220958"/>
            <a:ext cx="2286000" cy="946458"/>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s-MX" sz="1600" dirty="0">
                <a:solidFill>
                  <a:schemeClr val="tx1"/>
                </a:solidFill>
              </a:rPr>
              <a:t>Debe prestar 1, produciendo</a:t>
            </a:r>
          </a:p>
          <a:p>
            <a:pPr algn="ctr">
              <a:defRPr/>
            </a:pPr>
            <a:r>
              <a:rPr lang="es-MX" sz="1600" dirty="0">
                <a:solidFill>
                  <a:schemeClr val="tx1"/>
                </a:solidFill>
              </a:rPr>
              <a:t> la nueva resta 10-1=1</a:t>
            </a:r>
          </a:p>
        </p:txBody>
      </p:sp>
      <p:sp>
        <p:nvSpPr>
          <p:cNvPr id="27" name="26 Rectángulo"/>
          <p:cNvSpPr/>
          <p:nvPr/>
        </p:nvSpPr>
        <p:spPr>
          <a:xfrm>
            <a:off x="3717948" y="2220958"/>
            <a:ext cx="2786062" cy="100012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s-MX" sz="1600" dirty="0">
                <a:solidFill>
                  <a:schemeClr val="tx1"/>
                </a:solidFill>
              </a:rPr>
              <a:t>Después del primer préstamo, la nueva resta para esta columna es 0-1,de modo que debemos prestar de nuevo</a:t>
            </a:r>
          </a:p>
        </p:txBody>
      </p:sp>
      <p:sp>
        <p:nvSpPr>
          <p:cNvPr id="28" name="27 Rectángulo"/>
          <p:cNvSpPr/>
          <p:nvPr/>
        </p:nvSpPr>
        <p:spPr>
          <a:xfrm>
            <a:off x="225184" y="2248254"/>
            <a:ext cx="3319464" cy="919162"/>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s-MX" sz="1600" dirty="0">
                <a:solidFill>
                  <a:schemeClr val="tx1"/>
                </a:solidFill>
              </a:rPr>
              <a:t>El préstamo se repite </a:t>
            </a:r>
            <a:r>
              <a:rPr lang="es-MX" sz="1600" dirty="0" smtClean="0">
                <a:solidFill>
                  <a:schemeClr val="tx1"/>
                </a:solidFill>
              </a:rPr>
              <a:t>a través </a:t>
            </a:r>
            <a:r>
              <a:rPr lang="es-MX" sz="1600" dirty="0">
                <a:solidFill>
                  <a:schemeClr val="tx1"/>
                </a:solidFill>
              </a:rPr>
              <a:t>de tres columnas para llegar a un 1 transportable, es decir 100 = 011 (los bits modificados) + 1 (el </a:t>
            </a:r>
            <a:r>
              <a:rPr lang="es-MX" sz="1600" dirty="0" smtClean="0">
                <a:solidFill>
                  <a:schemeClr val="tx1"/>
                </a:solidFill>
              </a:rPr>
              <a:t>préstamo)</a:t>
            </a:r>
            <a:r>
              <a:rPr lang="es-MX" sz="1600" dirty="0" smtClean="0">
                <a:solidFill>
                  <a:schemeClr val="bg1"/>
                </a:solidFill>
              </a:rPr>
              <a:t>)</a:t>
            </a:r>
            <a:endParaRPr lang="es-MX" sz="1600" dirty="0">
              <a:solidFill>
                <a:schemeClr val="bg1"/>
              </a:solidFill>
            </a:endParaRPr>
          </a:p>
        </p:txBody>
      </p:sp>
      <p:cxnSp>
        <p:nvCxnSpPr>
          <p:cNvPr id="29" name="28 Conector recto"/>
          <p:cNvCxnSpPr/>
          <p:nvPr/>
        </p:nvCxnSpPr>
        <p:spPr>
          <a:xfrm>
            <a:off x="2371709" y="5338628"/>
            <a:ext cx="5000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3300397" y="5338628"/>
            <a:ext cx="30718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40 Forma"/>
          <p:cNvCxnSpPr/>
          <p:nvPr/>
        </p:nvCxnSpPr>
        <p:spPr>
          <a:xfrm rot="10800000">
            <a:off x="989605" y="3133721"/>
            <a:ext cx="3151196" cy="1520166"/>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31 Conector curvado"/>
          <p:cNvCxnSpPr/>
          <p:nvPr/>
        </p:nvCxnSpPr>
        <p:spPr>
          <a:xfrm flipV="1">
            <a:off x="5895833" y="3167416"/>
            <a:ext cx="1819417" cy="1486471"/>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32 Conector curvado"/>
          <p:cNvCxnSpPr/>
          <p:nvPr/>
        </p:nvCxnSpPr>
        <p:spPr>
          <a:xfrm rot="16200000" flipV="1">
            <a:off x="4568640" y="3763422"/>
            <a:ext cx="1432804" cy="348125"/>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33 Conector recto de flecha"/>
          <p:cNvCxnSpPr/>
          <p:nvPr/>
        </p:nvCxnSpPr>
        <p:spPr>
          <a:xfrm rot="5400000" flipH="1" flipV="1">
            <a:off x="3926489" y="4337645"/>
            <a:ext cx="214312" cy="21431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rot="5400000" flipH="1" flipV="1">
            <a:off x="5140927" y="4337644"/>
            <a:ext cx="214312" cy="21431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p:nvPr/>
        </p:nvCxnSpPr>
        <p:spPr>
          <a:xfrm rot="5400000" flipH="1" flipV="1">
            <a:off x="4355114" y="4337645"/>
            <a:ext cx="214312" cy="21431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7" name="36 Conector recto de flecha"/>
          <p:cNvCxnSpPr/>
          <p:nvPr/>
        </p:nvCxnSpPr>
        <p:spPr>
          <a:xfrm rot="5400000" flipH="1" flipV="1">
            <a:off x="4783739" y="4337645"/>
            <a:ext cx="214312" cy="21431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8" name="37 Conector recto de flecha"/>
          <p:cNvCxnSpPr/>
          <p:nvPr/>
        </p:nvCxnSpPr>
        <p:spPr>
          <a:xfrm rot="5400000" flipH="1" flipV="1">
            <a:off x="5569552" y="4337644"/>
            <a:ext cx="214312" cy="21431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31</a:t>
            </a:fld>
            <a:endParaRPr lang="es-ES" dirty="0">
              <a:solidFill>
                <a:schemeClr val="tx1"/>
              </a:solidFill>
            </a:endParaRPr>
          </a:p>
        </p:txBody>
      </p:sp>
    </p:spTree>
    <p:extLst>
      <p:ext uri="{BB962C8B-B14F-4D97-AF65-F5344CB8AC3E}">
        <p14:creationId xmlns:p14="http://schemas.microsoft.com/office/powerpoint/2010/main" val="31669675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Operaciones en </a:t>
            </a:r>
            <a:r>
              <a:rPr lang="es-ES" sz="3200" dirty="0" smtClean="0">
                <a:solidFill>
                  <a:schemeClr val="bg1"/>
                </a:solidFill>
                <a:latin typeface="Avenir Black"/>
                <a:cs typeface="Avenir Black"/>
              </a:rPr>
              <a:t>Hexadecimal</a:t>
            </a:r>
            <a:endParaRPr lang="es-ES" sz="32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10 CuadroTexto"/>
          <p:cNvSpPr txBox="1">
            <a:spLocks noChangeArrowheads="1"/>
          </p:cNvSpPr>
          <p:nvPr/>
        </p:nvSpPr>
        <p:spPr bwMode="auto">
          <a:xfrm>
            <a:off x="214313" y="1571625"/>
            <a:ext cx="8643937" cy="4606389"/>
          </a:xfrm>
          <a:prstGeom prst="rect">
            <a:avLst/>
          </a:prstGeom>
          <a:noFill/>
          <a:ln w="9525">
            <a:noFill/>
            <a:miter lim="800000"/>
            <a:headEnd/>
            <a:tailEnd/>
          </a:ln>
        </p:spPr>
        <p:txBody>
          <a:bodyPr>
            <a:spAutoFit/>
          </a:bodyPr>
          <a:lstStyle/>
          <a:p>
            <a:pPr>
              <a:defRPr/>
            </a:pPr>
            <a:r>
              <a:rPr lang="es-MX" sz="2400" dirty="0" smtClean="0">
                <a:latin typeface="+mn-lt"/>
              </a:rPr>
              <a:t>Resulta importante mencionar algunas operaciones en hexadecimal</a:t>
            </a:r>
            <a:endParaRPr lang="es-MX" sz="2400" dirty="0">
              <a:latin typeface="+mn-lt"/>
            </a:endParaRPr>
          </a:p>
          <a:p>
            <a:pPr>
              <a:defRPr/>
            </a:pPr>
            <a:endParaRPr lang="es-MX" sz="2000" b="1" dirty="0" smtClean="0">
              <a:latin typeface="+mn-lt"/>
            </a:endParaRPr>
          </a:p>
          <a:p>
            <a:pPr>
              <a:defRPr/>
            </a:pPr>
            <a:r>
              <a:rPr lang="es-MX" sz="2000" b="1" dirty="0" smtClean="0">
                <a:latin typeface="+mn-lt"/>
              </a:rPr>
              <a:t>Suma </a:t>
            </a:r>
            <a:r>
              <a:rPr lang="es-MX" sz="2000" b="1" dirty="0">
                <a:latin typeface="+mn-lt"/>
              </a:rPr>
              <a:t>Hexadecimal 		                </a:t>
            </a:r>
          </a:p>
          <a:p>
            <a:pPr>
              <a:defRPr/>
            </a:pPr>
            <a:r>
              <a:rPr lang="es-MX" sz="2000" b="1" dirty="0">
                <a:latin typeface="+mn-lt"/>
              </a:rPr>
              <a:t>	</a:t>
            </a:r>
            <a:r>
              <a:rPr lang="es-MX" sz="2000" dirty="0" smtClean="0">
                <a:latin typeface="+mn-lt"/>
              </a:rPr>
              <a:t>Representación</a:t>
            </a:r>
            <a:r>
              <a:rPr lang="es-MX" sz="2000" dirty="0">
                <a:latin typeface="+mn-lt"/>
              </a:rPr>
              <a:t>	Hex		</a:t>
            </a:r>
            <a:r>
              <a:rPr lang="es-MX" sz="2000" dirty="0" smtClean="0">
                <a:latin typeface="+mn-lt"/>
              </a:rPr>
              <a:t>		Representación    </a:t>
            </a:r>
            <a:r>
              <a:rPr lang="es-MX" sz="2000" dirty="0">
                <a:latin typeface="+mn-lt"/>
              </a:rPr>
              <a:t>Decimal </a:t>
            </a:r>
          </a:p>
          <a:p>
            <a:pPr>
              <a:defRPr/>
            </a:pPr>
            <a:endParaRPr lang="es-MX" sz="2800" b="1" dirty="0" smtClean="0">
              <a:latin typeface="+mn-lt"/>
            </a:endParaRPr>
          </a:p>
          <a:p>
            <a:pPr>
              <a:defRPr/>
            </a:pPr>
            <a:r>
              <a:rPr lang="es-MX" sz="2000" dirty="0">
                <a:latin typeface="+mn-lt"/>
              </a:rPr>
              <a:t>	C  	</a:t>
            </a:r>
            <a:r>
              <a:rPr lang="es-MX" sz="2000" dirty="0" smtClean="0">
                <a:latin typeface="+mn-lt"/>
              </a:rPr>
              <a:t>	1    </a:t>
            </a:r>
            <a:r>
              <a:rPr lang="es-MX" sz="2000" dirty="0">
                <a:latin typeface="+mn-lt"/>
              </a:rPr>
              <a:t>1    0    0		</a:t>
            </a:r>
            <a:r>
              <a:rPr lang="es-MX" sz="2000" dirty="0" smtClean="0">
                <a:latin typeface="+mn-lt"/>
              </a:rPr>
              <a:t>			1               </a:t>
            </a:r>
            <a:r>
              <a:rPr lang="es-MX" sz="2000" dirty="0">
                <a:latin typeface="+mn-lt"/>
              </a:rPr>
              <a:t>1              0             0</a:t>
            </a:r>
          </a:p>
          <a:p>
            <a:pPr>
              <a:defRPr/>
            </a:pPr>
            <a:r>
              <a:rPr lang="es-MX" sz="2000" dirty="0">
                <a:latin typeface="+mn-lt"/>
              </a:rPr>
              <a:t>	X 	</a:t>
            </a:r>
            <a:r>
              <a:rPr lang="es-MX" sz="2000" dirty="0" smtClean="0">
                <a:latin typeface="+mn-lt"/>
              </a:rPr>
              <a:t>	1    </a:t>
            </a:r>
            <a:r>
              <a:rPr lang="es-MX" sz="2000" dirty="0">
                <a:latin typeface="+mn-lt"/>
              </a:rPr>
              <a:t>9    B    9</a:t>
            </a:r>
            <a:r>
              <a:rPr lang="es-MX" sz="2000" baseline="-25000" dirty="0">
                <a:latin typeface="+mn-lt"/>
              </a:rPr>
              <a:t>16</a:t>
            </a:r>
            <a:r>
              <a:rPr lang="es-MX" sz="2000" dirty="0">
                <a:latin typeface="+mn-lt"/>
              </a:rPr>
              <a:t>		</a:t>
            </a:r>
            <a:r>
              <a:rPr lang="es-MX" sz="2000" dirty="0" smtClean="0">
                <a:latin typeface="+mn-lt"/>
              </a:rPr>
              <a:t>		1               </a:t>
            </a:r>
            <a:r>
              <a:rPr lang="es-MX" sz="2000" dirty="0">
                <a:latin typeface="+mn-lt"/>
              </a:rPr>
              <a:t>9            11             9</a:t>
            </a:r>
          </a:p>
          <a:p>
            <a:pPr>
              <a:defRPr/>
            </a:pPr>
            <a:r>
              <a:rPr lang="es-MX" sz="2000" dirty="0">
                <a:latin typeface="+mn-lt"/>
              </a:rPr>
              <a:t>	</a:t>
            </a:r>
            <a:r>
              <a:rPr lang="es-MX" sz="2000" dirty="0" smtClean="0">
                <a:latin typeface="+mn-lt"/>
              </a:rPr>
              <a:t>Y   	      +</a:t>
            </a:r>
            <a:r>
              <a:rPr lang="es-MX" sz="2000" dirty="0">
                <a:latin typeface="+mn-lt"/>
              </a:rPr>
              <a:t>C    7    E    6</a:t>
            </a:r>
            <a:r>
              <a:rPr lang="es-MX" sz="2000" baseline="-25000" dirty="0">
                <a:latin typeface="+mn-lt"/>
              </a:rPr>
              <a:t>16</a:t>
            </a:r>
            <a:r>
              <a:rPr lang="es-MX" sz="2000" dirty="0">
                <a:latin typeface="+mn-lt"/>
              </a:rPr>
              <a:t> </a:t>
            </a:r>
            <a:r>
              <a:rPr lang="es-MX" sz="2000" dirty="0" smtClean="0">
                <a:latin typeface="+mn-lt"/>
              </a:rPr>
              <a:t>		 </a:t>
            </a:r>
            <a:r>
              <a:rPr lang="es-MX" sz="2000" dirty="0">
                <a:latin typeface="+mn-lt"/>
              </a:rPr>
              <a:t>		12             7            14             </a:t>
            </a:r>
            <a:r>
              <a:rPr lang="es-MX" sz="2000" dirty="0" smtClean="0">
                <a:latin typeface="+mn-lt"/>
              </a:rPr>
              <a:t>6</a:t>
            </a:r>
          </a:p>
          <a:p>
            <a:pPr>
              <a:defRPr/>
            </a:pPr>
            <a:endParaRPr lang="es-MX" sz="2000" baseline="-25000" dirty="0">
              <a:latin typeface="+mn-lt"/>
            </a:endParaRPr>
          </a:p>
          <a:p>
            <a:pPr>
              <a:defRPr/>
            </a:pPr>
            <a:r>
              <a:rPr lang="es-MX" sz="2000" dirty="0" smtClean="0">
                <a:latin typeface="+mn-lt"/>
              </a:rPr>
              <a:t>	X+Y</a:t>
            </a:r>
            <a:r>
              <a:rPr lang="es-MX" sz="2000" dirty="0">
                <a:latin typeface="+mn-lt"/>
              </a:rPr>
              <a:t>	</a:t>
            </a:r>
            <a:r>
              <a:rPr lang="es-MX" sz="2000" dirty="0" smtClean="0">
                <a:latin typeface="+mn-lt"/>
              </a:rPr>
              <a:t>	 </a:t>
            </a:r>
            <a:r>
              <a:rPr lang="es-MX" sz="2000" dirty="0">
                <a:latin typeface="+mn-lt"/>
              </a:rPr>
              <a:t>E    1    9    F</a:t>
            </a:r>
            <a:r>
              <a:rPr lang="es-MX" sz="2000" baseline="-25000" dirty="0">
                <a:latin typeface="+mn-lt"/>
              </a:rPr>
              <a:t>16 </a:t>
            </a:r>
            <a:r>
              <a:rPr lang="es-MX" sz="2000" dirty="0">
                <a:latin typeface="+mn-lt"/>
              </a:rPr>
              <a:t> 		</a:t>
            </a:r>
            <a:r>
              <a:rPr lang="es-MX" sz="2000" dirty="0" smtClean="0">
                <a:latin typeface="+mn-lt"/>
              </a:rPr>
              <a:t>		14           </a:t>
            </a:r>
            <a:r>
              <a:rPr lang="es-MX" sz="2000" dirty="0">
                <a:latin typeface="+mn-lt"/>
              </a:rPr>
              <a:t>17            25           15</a:t>
            </a:r>
            <a:endParaRPr lang="es-MX" sz="2000" baseline="-25000" dirty="0">
              <a:latin typeface="+mn-lt"/>
            </a:endParaRPr>
          </a:p>
          <a:p>
            <a:pPr>
              <a:defRPr/>
            </a:pPr>
            <a:r>
              <a:rPr lang="es-MX" sz="2800" b="1" dirty="0">
                <a:latin typeface="+mn-lt"/>
              </a:rPr>
              <a:t>					</a:t>
            </a:r>
            <a:r>
              <a:rPr lang="es-MX" sz="2800" b="1" dirty="0" smtClean="0">
                <a:latin typeface="+mn-lt"/>
              </a:rPr>
              <a:t>					</a:t>
            </a:r>
            <a:r>
              <a:rPr lang="es-MX" sz="2000" dirty="0" smtClean="0">
                <a:latin typeface="+mn-lt"/>
              </a:rPr>
              <a:t>14       </a:t>
            </a:r>
            <a:r>
              <a:rPr lang="es-MX" sz="2000" dirty="0">
                <a:latin typeface="+mn-lt"/>
              </a:rPr>
              <a:t>16+1       16+9           15</a:t>
            </a:r>
          </a:p>
          <a:p>
            <a:pPr>
              <a:defRPr/>
            </a:pPr>
            <a:r>
              <a:rPr lang="es-MX" sz="2000" dirty="0">
                <a:latin typeface="+mn-lt"/>
              </a:rPr>
              <a:t>	Resultado Hex			</a:t>
            </a:r>
            <a:r>
              <a:rPr lang="es-MX" sz="2000" dirty="0" smtClean="0">
                <a:latin typeface="+mn-lt"/>
              </a:rPr>
              <a:t>			E</a:t>
            </a:r>
            <a:r>
              <a:rPr lang="es-MX" sz="2000" dirty="0">
                <a:latin typeface="+mn-lt"/>
              </a:rPr>
              <a:t>	</a:t>
            </a:r>
            <a:r>
              <a:rPr lang="es-MX" sz="2000" dirty="0" smtClean="0">
                <a:latin typeface="+mn-lt"/>
              </a:rPr>
              <a:t>	1</a:t>
            </a:r>
            <a:r>
              <a:rPr lang="es-MX" sz="2000" dirty="0">
                <a:latin typeface="+mn-lt"/>
              </a:rPr>
              <a:t>	</a:t>
            </a:r>
            <a:r>
              <a:rPr lang="es-MX" sz="2000" dirty="0" smtClean="0">
                <a:latin typeface="+mn-lt"/>
              </a:rPr>
              <a:t>	9</a:t>
            </a:r>
            <a:r>
              <a:rPr lang="es-MX" sz="2000" dirty="0">
                <a:latin typeface="+mn-lt"/>
              </a:rPr>
              <a:t>	</a:t>
            </a:r>
            <a:r>
              <a:rPr lang="es-MX" sz="2000" dirty="0" smtClean="0">
                <a:latin typeface="+mn-lt"/>
              </a:rPr>
              <a:t>	 </a:t>
            </a:r>
            <a:r>
              <a:rPr lang="es-MX" sz="2000" dirty="0">
                <a:latin typeface="+mn-lt"/>
              </a:rPr>
              <a:t>F</a:t>
            </a:r>
          </a:p>
          <a:p>
            <a:pPr>
              <a:defRPr/>
            </a:pPr>
            <a:endParaRPr lang="es-MX" sz="2000" dirty="0">
              <a:latin typeface="+mn-lt"/>
            </a:endParaRPr>
          </a:p>
          <a:p>
            <a:pPr>
              <a:defRPr/>
            </a:pPr>
            <a:r>
              <a:rPr lang="es-MX" sz="2000" dirty="0">
                <a:latin typeface="+mn-lt"/>
              </a:rPr>
              <a:t>			</a:t>
            </a:r>
          </a:p>
        </p:txBody>
      </p:sp>
      <p:cxnSp>
        <p:nvCxnSpPr>
          <p:cNvPr id="22" name="21 Conector recto"/>
          <p:cNvCxnSpPr/>
          <p:nvPr/>
        </p:nvCxnSpPr>
        <p:spPr>
          <a:xfrm>
            <a:off x="4714875" y="4436378"/>
            <a:ext cx="32146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1495274" y="4436378"/>
            <a:ext cx="17145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495149" y="4436378"/>
            <a:ext cx="5715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39 Conector recto de flecha"/>
          <p:cNvCxnSpPr/>
          <p:nvPr/>
        </p:nvCxnSpPr>
        <p:spPr>
          <a:xfrm>
            <a:off x="2635935" y="5406010"/>
            <a:ext cx="200025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32</a:t>
            </a:fld>
            <a:endParaRPr lang="es-ES" dirty="0">
              <a:solidFill>
                <a:schemeClr val="tx1"/>
              </a:solidFill>
            </a:endParaRPr>
          </a:p>
        </p:txBody>
      </p:sp>
    </p:spTree>
    <p:extLst>
      <p:ext uri="{BB962C8B-B14F-4D97-AF65-F5344CB8AC3E}">
        <p14:creationId xmlns:p14="http://schemas.microsoft.com/office/powerpoint/2010/main" val="29288819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Complemento de 2 y de </a:t>
            </a:r>
            <a:r>
              <a:rPr lang="es-MX" sz="3200" dirty="0" smtClean="0">
                <a:solidFill>
                  <a:schemeClr val="bg1"/>
                </a:solidFill>
                <a:latin typeface="Avenir Black"/>
                <a:cs typeface="Avenir Black"/>
              </a:rPr>
              <a:t>1</a:t>
            </a:r>
            <a:endParaRPr lang="es-ES" sz="32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2" name="1 Rectángulo"/>
          <p:cNvSpPr/>
          <p:nvPr/>
        </p:nvSpPr>
        <p:spPr>
          <a:xfrm>
            <a:off x="300251" y="1285622"/>
            <a:ext cx="8447963" cy="4893647"/>
          </a:xfrm>
          <a:prstGeom prst="rect">
            <a:avLst/>
          </a:prstGeom>
        </p:spPr>
        <p:txBody>
          <a:bodyPr wrap="square">
            <a:spAutoFit/>
          </a:bodyPr>
          <a:lstStyle/>
          <a:p>
            <a:r>
              <a:rPr lang="es-MX" sz="2400" dirty="0"/>
              <a:t>Operaciones con Signo</a:t>
            </a:r>
          </a:p>
          <a:p>
            <a:endParaRPr lang="es-MX" sz="2400" dirty="0"/>
          </a:p>
          <a:p>
            <a:r>
              <a:rPr lang="es-MX" sz="2400" dirty="0"/>
              <a:t>Este se aplica a números binarios haciendo uso de una posición de bit extra para representar el signo también llamado “bit del signo”. </a:t>
            </a:r>
          </a:p>
          <a:p>
            <a:endParaRPr lang="es-MX" sz="2400" dirty="0"/>
          </a:p>
          <a:p>
            <a:r>
              <a:rPr lang="es-MX" sz="2400" dirty="0"/>
              <a:t>El bit más Significativo (MSB) es el utilizado para representar  el signo y los restantes menos significativos representan la magnitud.</a:t>
            </a:r>
          </a:p>
          <a:p>
            <a:endParaRPr lang="es-MX" sz="2400" dirty="0"/>
          </a:p>
          <a:p>
            <a:r>
              <a:rPr lang="es-MX" sz="2400" dirty="0" smtClean="0"/>
              <a:t>	</a:t>
            </a:r>
            <a:r>
              <a:rPr lang="es-MX" sz="2400" dirty="0"/>
              <a:t>	Positivos					Negativos</a:t>
            </a:r>
          </a:p>
          <a:p>
            <a:endParaRPr lang="es-MX" sz="2400" dirty="0"/>
          </a:p>
          <a:p>
            <a:pPr lvl="1">
              <a:defRPr/>
            </a:pPr>
            <a:r>
              <a:rPr lang="es-MX" sz="2400" dirty="0"/>
              <a:t>	</a:t>
            </a:r>
            <a:r>
              <a:rPr lang="es-MX" sz="2000" dirty="0">
                <a:solidFill>
                  <a:prstClr val="black"/>
                </a:solidFill>
              </a:rPr>
              <a:t>01010101</a:t>
            </a:r>
            <a:r>
              <a:rPr lang="es-MX" sz="2000" baseline="-25000" dirty="0">
                <a:solidFill>
                  <a:prstClr val="black"/>
                </a:solidFill>
              </a:rPr>
              <a:t>2</a:t>
            </a:r>
            <a:r>
              <a:rPr lang="es-MX" sz="2000" dirty="0">
                <a:solidFill>
                  <a:prstClr val="black"/>
                </a:solidFill>
              </a:rPr>
              <a:t>   =   +   85</a:t>
            </a:r>
            <a:r>
              <a:rPr lang="es-MX" sz="2000" baseline="-25000" dirty="0">
                <a:solidFill>
                  <a:prstClr val="black"/>
                </a:solidFill>
              </a:rPr>
              <a:t>10</a:t>
            </a:r>
            <a:r>
              <a:rPr lang="es-MX" sz="2000" dirty="0">
                <a:solidFill>
                  <a:prstClr val="black"/>
                </a:solidFill>
              </a:rPr>
              <a:t> 		11010101</a:t>
            </a:r>
            <a:r>
              <a:rPr lang="es-MX" sz="2000" baseline="-25000" dirty="0">
                <a:solidFill>
                  <a:prstClr val="black"/>
                </a:solidFill>
              </a:rPr>
              <a:t>2</a:t>
            </a:r>
            <a:r>
              <a:rPr lang="es-MX" sz="2000" dirty="0">
                <a:solidFill>
                  <a:prstClr val="black"/>
                </a:solidFill>
              </a:rPr>
              <a:t>  =  -   85</a:t>
            </a:r>
            <a:r>
              <a:rPr lang="es-MX" sz="2000" baseline="-25000" dirty="0">
                <a:solidFill>
                  <a:prstClr val="black"/>
                </a:solidFill>
              </a:rPr>
              <a:t>10</a:t>
            </a:r>
            <a:r>
              <a:rPr lang="es-MX" sz="2000" dirty="0">
                <a:solidFill>
                  <a:prstClr val="black"/>
                </a:solidFill>
              </a:rPr>
              <a:t>			</a:t>
            </a:r>
          </a:p>
          <a:p>
            <a:pPr lvl="1">
              <a:defRPr/>
            </a:pPr>
            <a:r>
              <a:rPr lang="es-MX" sz="2000" dirty="0">
                <a:solidFill>
                  <a:prstClr val="black"/>
                </a:solidFill>
              </a:rPr>
              <a:t>	01111111</a:t>
            </a:r>
            <a:r>
              <a:rPr lang="es-MX" sz="2000" baseline="-25000" dirty="0">
                <a:solidFill>
                  <a:prstClr val="black"/>
                </a:solidFill>
              </a:rPr>
              <a:t>2</a:t>
            </a:r>
            <a:r>
              <a:rPr lang="es-MX" sz="2000" dirty="0">
                <a:solidFill>
                  <a:prstClr val="black"/>
                </a:solidFill>
              </a:rPr>
              <a:t>   =   + 127</a:t>
            </a:r>
            <a:r>
              <a:rPr lang="es-MX" sz="2000" baseline="-25000" dirty="0">
                <a:solidFill>
                  <a:prstClr val="black"/>
                </a:solidFill>
              </a:rPr>
              <a:t>10</a:t>
            </a:r>
            <a:r>
              <a:rPr lang="es-MX" sz="2000" dirty="0">
                <a:solidFill>
                  <a:prstClr val="black"/>
                </a:solidFill>
              </a:rPr>
              <a:t>  		11111111</a:t>
            </a:r>
            <a:r>
              <a:rPr lang="es-MX" sz="2000" baseline="-25000" dirty="0">
                <a:solidFill>
                  <a:prstClr val="black"/>
                </a:solidFill>
              </a:rPr>
              <a:t>2</a:t>
            </a:r>
            <a:r>
              <a:rPr lang="es-MX" sz="2000" dirty="0">
                <a:solidFill>
                  <a:prstClr val="black"/>
                </a:solidFill>
              </a:rPr>
              <a:t>  =  - 127</a:t>
            </a:r>
            <a:r>
              <a:rPr lang="es-MX" sz="2000" baseline="-25000" dirty="0">
                <a:solidFill>
                  <a:prstClr val="black"/>
                </a:solidFill>
              </a:rPr>
              <a:t>10</a:t>
            </a:r>
          </a:p>
          <a:p>
            <a:pPr lvl="0">
              <a:defRPr/>
            </a:pPr>
            <a:r>
              <a:rPr lang="es-MX" sz="2000" dirty="0">
                <a:solidFill>
                  <a:prstClr val="black"/>
                </a:solidFill>
              </a:rPr>
              <a:t>		00000000</a:t>
            </a:r>
            <a:r>
              <a:rPr lang="es-MX" sz="2000" baseline="-25000" dirty="0">
                <a:solidFill>
                  <a:prstClr val="black"/>
                </a:solidFill>
              </a:rPr>
              <a:t>2</a:t>
            </a:r>
            <a:r>
              <a:rPr lang="es-MX" sz="2000" dirty="0">
                <a:solidFill>
                  <a:prstClr val="black"/>
                </a:solidFill>
              </a:rPr>
              <a:t>  =    +      0</a:t>
            </a:r>
            <a:r>
              <a:rPr lang="es-MX" sz="2000" baseline="-25000" dirty="0">
                <a:solidFill>
                  <a:prstClr val="black"/>
                </a:solidFill>
              </a:rPr>
              <a:t>10</a:t>
            </a:r>
            <a:r>
              <a:rPr lang="es-MX" sz="2000" dirty="0">
                <a:solidFill>
                  <a:prstClr val="black"/>
                </a:solidFill>
              </a:rPr>
              <a:t>  		10000000</a:t>
            </a:r>
            <a:r>
              <a:rPr lang="es-MX" sz="2000" baseline="-25000" dirty="0">
                <a:solidFill>
                  <a:prstClr val="black"/>
                </a:solidFill>
              </a:rPr>
              <a:t>2</a:t>
            </a:r>
            <a:r>
              <a:rPr lang="es-MX" sz="2000" dirty="0">
                <a:solidFill>
                  <a:prstClr val="black"/>
                </a:solidFill>
              </a:rPr>
              <a:t>  =  -      0</a:t>
            </a:r>
            <a:r>
              <a:rPr lang="es-MX" sz="2000" baseline="-25000" dirty="0">
                <a:solidFill>
                  <a:prstClr val="black"/>
                </a:solidFill>
              </a:rPr>
              <a:t>10</a:t>
            </a:r>
          </a:p>
        </p:txBody>
      </p:sp>
      <p:sp>
        <p:nvSpPr>
          <p:cNvPr id="3" name="2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33</a:t>
            </a:fld>
            <a:endParaRPr lang="es-ES" dirty="0">
              <a:solidFill>
                <a:schemeClr val="tx1"/>
              </a:solidFill>
            </a:endParaRPr>
          </a:p>
        </p:txBody>
      </p:sp>
    </p:spTree>
    <p:extLst>
      <p:ext uri="{BB962C8B-B14F-4D97-AF65-F5344CB8AC3E}">
        <p14:creationId xmlns:p14="http://schemas.microsoft.com/office/powerpoint/2010/main" val="380155067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Complemento de 2 y de </a:t>
            </a:r>
            <a:r>
              <a:rPr lang="es-MX" sz="3200" dirty="0" smtClean="0">
                <a:solidFill>
                  <a:schemeClr val="bg1"/>
                </a:solidFill>
                <a:latin typeface="Avenir Black"/>
                <a:cs typeface="Avenir Black"/>
              </a:rPr>
              <a:t>1</a:t>
            </a:r>
            <a:endParaRPr lang="es-ES" sz="32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2 Rectángulo"/>
          <p:cNvSpPr/>
          <p:nvPr/>
        </p:nvSpPr>
        <p:spPr>
          <a:xfrm>
            <a:off x="440734" y="1275452"/>
            <a:ext cx="8307479" cy="4401205"/>
          </a:xfrm>
          <a:prstGeom prst="rect">
            <a:avLst/>
          </a:prstGeom>
        </p:spPr>
        <p:txBody>
          <a:bodyPr wrap="square">
            <a:spAutoFit/>
          </a:bodyPr>
          <a:lstStyle/>
          <a:p>
            <a:pPr lvl="0" algn="just">
              <a:defRPr/>
            </a:pPr>
            <a:r>
              <a:rPr lang="es-MX" sz="2000" dirty="0">
                <a:latin typeface="Avenir Black"/>
                <a:ea typeface="+mj-ea"/>
                <a:cs typeface="Avenir Black"/>
              </a:rPr>
              <a:t>Complemento a 1</a:t>
            </a:r>
          </a:p>
          <a:p>
            <a:pPr lvl="0" algn="just">
              <a:defRPr/>
            </a:pPr>
            <a:endParaRPr lang="es-MX" sz="2000" dirty="0">
              <a:latin typeface="Avenir Black"/>
              <a:ea typeface="+mj-ea"/>
              <a:cs typeface="Avenir Black"/>
            </a:endParaRPr>
          </a:p>
          <a:p>
            <a:pPr lvl="0" algn="just">
              <a:defRPr/>
            </a:pPr>
            <a:r>
              <a:rPr lang="es-MX" sz="2000" dirty="0">
                <a:latin typeface="Avenir Black"/>
                <a:ea typeface="+mj-ea"/>
                <a:cs typeface="Avenir Black"/>
              </a:rPr>
              <a:t>También llamado complemento a (r-1) es utilizado en las computadoras digitales para simplificar la operación de resta y efectuar manipulaciones lógicas, en donde r = a es la base.</a:t>
            </a:r>
          </a:p>
          <a:p>
            <a:pPr lvl="0" algn="just">
              <a:defRPr/>
            </a:pPr>
            <a:endParaRPr lang="es-MX" sz="2000" dirty="0">
              <a:latin typeface="Avenir Black"/>
              <a:ea typeface="+mj-ea"/>
              <a:cs typeface="Avenir Black"/>
            </a:endParaRPr>
          </a:p>
          <a:p>
            <a:pPr lvl="0" algn="just">
              <a:defRPr/>
            </a:pPr>
            <a:r>
              <a:rPr lang="es-MX" sz="2000" dirty="0">
                <a:latin typeface="Avenir Black"/>
                <a:ea typeface="+mj-ea"/>
                <a:cs typeface="Avenir Black"/>
              </a:rPr>
              <a:t>En caso de los números binarios: r=2  por tanto:  r-1=1. Este resultado se le resta a cada digito del número binario. </a:t>
            </a:r>
          </a:p>
          <a:p>
            <a:pPr lvl="0" algn="just">
              <a:defRPr/>
            </a:pPr>
            <a:endParaRPr lang="es-MX" sz="2000" dirty="0">
              <a:latin typeface="Avenir Black"/>
              <a:ea typeface="+mj-ea"/>
              <a:cs typeface="Avenir Black"/>
            </a:endParaRPr>
          </a:p>
          <a:p>
            <a:pPr lvl="0" algn="just">
              <a:defRPr/>
            </a:pPr>
            <a:r>
              <a:rPr lang="es-MX" sz="2000" dirty="0">
                <a:latin typeface="Avenir Black"/>
                <a:ea typeface="+mj-ea"/>
                <a:cs typeface="Avenir Black"/>
              </a:rPr>
              <a:t>Ejemplo:  </a:t>
            </a:r>
          </a:p>
          <a:p>
            <a:pPr lvl="0" algn="ctr">
              <a:defRPr/>
            </a:pPr>
            <a:r>
              <a:rPr lang="es-MX" sz="2000" dirty="0">
                <a:latin typeface="Avenir Black"/>
                <a:ea typeface="+mj-ea"/>
                <a:cs typeface="Avenir Black"/>
              </a:rPr>
              <a:t>El complemento a 1 de 1011000 es  0100111</a:t>
            </a:r>
          </a:p>
          <a:p>
            <a:pPr lvl="0" algn="ctr">
              <a:defRPr/>
            </a:pPr>
            <a:endParaRPr lang="es-MX" sz="2000" dirty="0">
              <a:latin typeface="Avenir Black"/>
              <a:ea typeface="+mj-ea"/>
              <a:cs typeface="Avenir Black"/>
            </a:endParaRPr>
          </a:p>
          <a:p>
            <a:pPr lvl="0" algn="just">
              <a:defRPr/>
            </a:pPr>
            <a:r>
              <a:rPr lang="es-MX" sz="2000" dirty="0">
                <a:latin typeface="Avenir Black"/>
                <a:ea typeface="+mj-ea"/>
                <a:cs typeface="Avenir Black"/>
              </a:rPr>
              <a:t>El mismo procedimiento se aplica para los sistemas Octal y Hexadecimal.</a:t>
            </a:r>
          </a:p>
        </p:txBody>
      </p:sp>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34</a:t>
            </a:fld>
            <a:endParaRPr lang="es-ES" dirty="0">
              <a:solidFill>
                <a:schemeClr val="tx1"/>
              </a:solidFill>
            </a:endParaRPr>
          </a:p>
        </p:txBody>
      </p:sp>
    </p:spTree>
    <p:extLst>
      <p:ext uri="{BB962C8B-B14F-4D97-AF65-F5344CB8AC3E}">
        <p14:creationId xmlns:p14="http://schemas.microsoft.com/office/powerpoint/2010/main" val="21372731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Complemento de 2 y de </a:t>
            </a:r>
            <a:r>
              <a:rPr lang="es-MX" sz="3200" dirty="0" smtClean="0">
                <a:solidFill>
                  <a:schemeClr val="bg1"/>
                </a:solidFill>
                <a:latin typeface="Avenir Black"/>
                <a:cs typeface="Avenir Black"/>
              </a:rPr>
              <a:t>1</a:t>
            </a:r>
            <a:endParaRPr lang="es-ES" sz="32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2 Rectángulo"/>
          <p:cNvSpPr/>
          <p:nvPr/>
        </p:nvSpPr>
        <p:spPr>
          <a:xfrm>
            <a:off x="440734" y="1275452"/>
            <a:ext cx="8307479" cy="3970318"/>
          </a:xfrm>
          <a:prstGeom prst="rect">
            <a:avLst/>
          </a:prstGeom>
        </p:spPr>
        <p:txBody>
          <a:bodyPr wrap="square">
            <a:spAutoFit/>
          </a:bodyPr>
          <a:lstStyle/>
          <a:p>
            <a:pPr lvl="0" algn="just">
              <a:defRPr/>
            </a:pPr>
            <a:r>
              <a:rPr lang="es-MX" sz="2000" b="1" dirty="0" smtClean="0">
                <a:latin typeface="Avenir Black"/>
                <a:ea typeface="+mj-ea"/>
                <a:cs typeface="Avenir Black"/>
              </a:rPr>
              <a:t>Complemento a 1</a:t>
            </a:r>
          </a:p>
          <a:p>
            <a:pPr lvl="0" algn="just">
              <a:defRPr/>
            </a:pPr>
            <a:endParaRPr lang="es-MX" sz="2000" b="1" dirty="0">
              <a:latin typeface="Avenir Black"/>
              <a:ea typeface="+mj-ea"/>
              <a:cs typeface="Avenir Black"/>
            </a:endParaRPr>
          </a:p>
          <a:p>
            <a:pPr lvl="0" algn="just">
              <a:defRPr/>
            </a:pPr>
            <a:endParaRPr lang="es-MX" sz="2400" dirty="0">
              <a:solidFill>
                <a:prstClr val="black"/>
              </a:solidFill>
            </a:endParaRPr>
          </a:p>
          <a:p>
            <a:pPr lvl="0" algn="just">
              <a:defRPr/>
            </a:pPr>
            <a:r>
              <a:rPr lang="es-MX" sz="2400" dirty="0">
                <a:solidFill>
                  <a:prstClr val="black"/>
                </a:solidFill>
              </a:rPr>
              <a:t>En este sistema el MBS sirve como bit de signo. El número binario se intercambia de valor de izquierda a derecha.</a:t>
            </a:r>
          </a:p>
          <a:p>
            <a:pPr lvl="0" algn="just">
              <a:defRPr/>
            </a:pPr>
            <a:endParaRPr lang="es-MX" sz="2000" dirty="0">
              <a:solidFill>
                <a:prstClr val="black"/>
              </a:solidFill>
            </a:endParaRPr>
          </a:p>
          <a:p>
            <a:pPr lvl="0" algn="just">
              <a:defRPr/>
            </a:pPr>
            <a:r>
              <a:rPr lang="es-MX" sz="2000" dirty="0">
                <a:solidFill>
                  <a:prstClr val="black"/>
                </a:solidFill>
              </a:rPr>
              <a:t> 			</a:t>
            </a:r>
            <a:r>
              <a:rPr lang="es-MX" sz="2000" b="1" dirty="0">
                <a:solidFill>
                  <a:prstClr val="black"/>
                </a:solidFill>
              </a:rPr>
              <a:t>Positivo				 			Negativo</a:t>
            </a:r>
          </a:p>
          <a:p>
            <a:pPr lvl="0">
              <a:defRPr/>
            </a:pPr>
            <a:endParaRPr lang="es-MX" sz="2000" b="1" dirty="0">
              <a:solidFill>
                <a:prstClr val="black"/>
              </a:solidFill>
            </a:endParaRPr>
          </a:p>
          <a:p>
            <a:pPr lvl="0">
              <a:defRPr/>
            </a:pPr>
            <a:r>
              <a:rPr lang="es-MX" sz="2000" b="1" dirty="0">
                <a:solidFill>
                  <a:prstClr val="black"/>
                </a:solidFill>
              </a:rPr>
              <a:t>	</a:t>
            </a:r>
            <a:r>
              <a:rPr lang="es-MX" sz="2000" dirty="0">
                <a:solidFill>
                  <a:prstClr val="black"/>
                </a:solidFill>
              </a:rPr>
              <a:t>17</a:t>
            </a:r>
            <a:r>
              <a:rPr lang="es-MX" sz="2000" baseline="-25000" dirty="0">
                <a:solidFill>
                  <a:prstClr val="black"/>
                </a:solidFill>
              </a:rPr>
              <a:t>10</a:t>
            </a:r>
            <a:r>
              <a:rPr lang="es-MX" sz="2000" dirty="0">
                <a:solidFill>
                  <a:prstClr val="black"/>
                </a:solidFill>
              </a:rPr>
              <a:t>  =  	00010001				-99</a:t>
            </a:r>
            <a:r>
              <a:rPr lang="es-MX" sz="2000" baseline="-25000" dirty="0">
                <a:solidFill>
                  <a:prstClr val="black"/>
                </a:solidFill>
              </a:rPr>
              <a:t>10</a:t>
            </a:r>
            <a:r>
              <a:rPr lang="es-MX" sz="2000" dirty="0">
                <a:solidFill>
                  <a:prstClr val="black"/>
                </a:solidFill>
              </a:rPr>
              <a:t> = 	10011101</a:t>
            </a:r>
          </a:p>
          <a:p>
            <a:pPr lvl="0">
              <a:defRPr/>
            </a:pPr>
            <a:endParaRPr lang="es-MX" sz="2000" dirty="0">
              <a:solidFill>
                <a:prstClr val="black"/>
              </a:solidFill>
            </a:endParaRPr>
          </a:p>
          <a:p>
            <a:pPr lvl="0">
              <a:defRPr/>
            </a:pPr>
            <a:r>
              <a:rPr lang="es-MX" sz="2000" dirty="0">
                <a:solidFill>
                  <a:prstClr val="black"/>
                </a:solidFill>
              </a:rPr>
              <a:t>			11101110	= -17</a:t>
            </a:r>
            <a:r>
              <a:rPr lang="es-MX" sz="2000" baseline="-25000" dirty="0">
                <a:solidFill>
                  <a:prstClr val="black"/>
                </a:solidFill>
              </a:rPr>
              <a:t>10 </a:t>
            </a:r>
            <a:r>
              <a:rPr lang="es-MX" sz="2000" dirty="0">
                <a:solidFill>
                  <a:prstClr val="black"/>
                </a:solidFill>
              </a:rPr>
              <a:t>				01100010	 =   99</a:t>
            </a:r>
            <a:r>
              <a:rPr lang="es-MX" sz="2000" baseline="-25000" dirty="0">
                <a:solidFill>
                  <a:prstClr val="black"/>
                </a:solidFill>
              </a:rPr>
              <a:t>10</a:t>
            </a:r>
            <a:r>
              <a:rPr lang="es-MX" sz="2000" b="1" dirty="0">
                <a:solidFill>
                  <a:prstClr val="black"/>
                </a:solidFill>
              </a:rPr>
              <a:t> </a:t>
            </a:r>
            <a:r>
              <a:rPr lang="es-MX" sz="2000" dirty="0">
                <a:solidFill>
                  <a:prstClr val="black"/>
                </a:solidFill>
              </a:rPr>
              <a:t>		</a:t>
            </a:r>
            <a:endParaRPr lang="es-MX" sz="2000" dirty="0" smtClean="0">
              <a:latin typeface="Avenir Black"/>
              <a:ea typeface="+mj-ea"/>
              <a:cs typeface="Avenir Black"/>
            </a:endParaRPr>
          </a:p>
          <a:p>
            <a:pPr lvl="0" algn="just">
              <a:defRPr/>
            </a:pPr>
            <a:endParaRPr lang="es-MX" sz="2000" dirty="0" smtClean="0">
              <a:latin typeface="Avenir Black"/>
              <a:ea typeface="+mj-ea"/>
              <a:cs typeface="Avenir Black"/>
            </a:endParaRPr>
          </a:p>
        </p:txBody>
      </p:sp>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35</a:t>
            </a:fld>
            <a:endParaRPr lang="es-ES" dirty="0">
              <a:solidFill>
                <a:schemeClr val="tx1"/>
              </a:solidFill>
            </a:endParaRPr>
          </a:p>
        </p:txBody>
      </p:sp>
    </p:spTree>
    <p:extLst>
      <p:ext uri="{BB962C8B-B14F-4D97-AF65-F5344CB8AC3E}">
        <p14:creationId xmlns:p14="http://schemas.microsoft.com/office/powerpoint/2010/main" val="13111450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129397"/>
            <a:ext cx="6108701" cy="124220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Complemento de 2 y de </a:t>
            </a:r>
            <a:r>
              <a:rPr lang="es-MX" sz="3200" dirty="0" smtClean="0">
                <a:solidFill>
                  <a:schemeClr val="bg1"/>
                </a:solidFill>
                <a:latin typeface="Avenir Black"/>
                <a:cs typeface="Avenir Black"/>
              </a:rPr>
              <a:t>1</a:t>
            </a:r>
            <a:endParaRPr lang="es-ES" sz="32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2 Rectángulo"/>
          <p:cNvSpPr/>
          <p:nvPr/>
        </p:nvSpPr>
        <p:spPr>
          <a:xfrm>
            <a:off x="440734" y="1275452"/>
            <a:ext cx="8307479" cy="4708981"/>
          </a:xfrm>
          <a:prstGeom prst="rect">
            <a:avLst/>
          </a:prstGeom>
        </p:spPr>
        <p:txBody>
          <a:bodyPr wrap="square">
            <a:spAutoFit/>
          </a:bodyPr>
          <a:lstStyle/>
          <a:p>
            <a:pPr lvl="0">
              <a:defRPr/>
            </a:pPr>
            <a:r>
              <a:rPr lang="es-MX" sz="2400" b="1" dirty="0">
                <a:solidFill>
                  <a:prstClr val="black"/>
                </a:solidFill>
              </a:rPr>
              <a:t>Complemento a 2</a:t>
            </a:r>
          </a:p>
          <a:p>
            <a:pPr lvl="0" algn="just">
              <a:defRPr/>
            </a:pPr>
            <a:endParaRPr lang="es-MX" sz="2400" dirty="0">
              <a:solidFill>
                <a:prstClr val="black"/>
              </a:solidFill>
            </a:endParaRPr>
          </a:p>
          <a:p>
            <a:pPr lvl="0" algn="just">
              <a:defRPr/>
            </a:pPr>
            <a:r>
              <a:rPr lang="es-MX" sz="2400" dirty="0">
                <a:solidFill>
                  <a:prstClr val="black"/>
                </a:solidFill>
              </a:rPr>
              <a:t>En este sistema el MBS sirve como bit de signo. El número binario se intercambia de valor de izquierda a derecha  y al finalizar se le suma  un uno al bit menos significativo de la cadena.</a:t>
            </a:r>
          </a:p>
          <a:p>
            <a:pPr lvl="0" algn="just">
              <a:defRPr/>
            </a:pPr>
            <a:endParaRPr lang="es-MX" sz="2000" dirty="0">
              <a:solidFill>
                <a:prstClr val="black"/>
              </a:solidFill>
            </a:endParaRPr>
          </a:p>
          <a:p>
            <a:pPr lvl="0" algn="just">
              <a:defRPr/>
            </a:pPr>
            <a:r>
              <a:rPr lang="es-MX" sz="2000" dirty="0">
                <a:solidFill>
                  <a:prstClr val="black"/>
                </a:solidFill>
              </a:rPr>
              <a:t> 			</a:t>
            </a:r>
            <a:r>
              <a:rPr lang="es-MX" sz="2000" b="1" dirty="0">
                <a:solidFill>
                  <a:prstClr val="black"/>
                </a:solidFill>
              </a:rPr>
              <a:t>Positivo 							Negativo</a:t>
            </a:r>
          </a:p>
          <a:p>
            <a:pPr lvl="0">
              <a:defRPr/>
            </a:pPr>
            <a:endParaRPr lang="es-MX" sz="2000" b="1" dirty="0">
              <a:solidFill>
                <a:prstClr val="black"/>
              </a:solidFill>
            </a:endParaRPr>
          </a:p>
          <a:p>
            <a:pPr lvl="0">
              <a:defRPr/>
            </a:pPr>
            <a:r>
              <a:rPr lang="es-MX" sz="2000" b="1" dirty="0">
                <a:solidFill>
                  <a:prstClr val="black"/>
                </a:solidFill>
              </a:rPr>
              <a:t>	</a:t>
            </a:r>
            <a:r>
              <a:rPr lang="es-MX" sz="2000" dirty="0">
                <a:solidFill>
                  <a:prstClr val="black"/>
                </a:solidFill>
              </a:rPr>
              <a:t>17</a:t>
            </a:r>
            <a:r>
              <a:rPr lang="es-MX" sz="2000" baseline="-25000" dirty="0">
                <a:solidFill>
                  <a:prstClr val="black"/>
                </a:solidFill>
              </a:rPr>
              <a:t>10</a:t>
            </a:r>
            <a:r>
              <a:rPr lang="es-MX" sz="2000" dirty="0">
                <a:solidFill>
                  <a:prstClr val="black"/>
                </a:solidFill>
              </a:rPr>
              <a:t>  =  	00010001				-99</a:t>
            </a:r>
            <a:r>
              <a:rPr lang="es-MX" sz="2000" baseline="-25000" dirty="0">
                <a:solidFill>
                  <a:prstClr val="black"/>
                </a:solidFill>
              </a:rPr>
              <a:t>10</a:t>
            </a:r>
            <a:r>
              <a:rPr lang="es-MX" sz="2000" dirty="0">
                <a:solidFill>
                  <a:prstClr val="black"/>
                </a:solidFill>
              </a:rPr>
              <a:t> = 	10011101</a:t>
            </a:r>
          </a:p>
          <a:p>
            <a:pPr lvl="0">
              <a:defRPr/>
            </a:pPr>
            <a:endParaRPr lang="es-MX" sz="2000" dirty="0">
              <a:solidFill>
                <a:prstClr val="black"/>
              </a:solidFill>
            </a:endParaRPr>
          </a:p>
          <a:p>
            <a:pPr lvl="0">
              <a:defRPr/>
            </a:pPr>
            <a:r>
              <a:rPr lang="es-MX" sz="2000" dirty="0">
                <a:solidFill>
                  <a:prstClr val="black"/>
                </a:solidFill>
              </a:rPr>
              <a:t>			11101110						01100010			              					+1				                               +1</a:t>
            </a:r>
          </a:p>
          <a:p>
            <a:pPr lvl="0">
              <a:defRPr/>
            </a:pPr>
            <a:r>
              <a:rPr lang="es-MX" sz="2000" dirty="0">
                <a:solidFill>
                  <a:prstClr val="black"/>
                </a:solidFill>
              </a:rPr>
              <a:t>			11101111  =  -17</a:t>
            </a:r>
            <a:r>
              <a:rPr lang="es-MX" sz="2000" baseline="-25000" dirty="0">
                <a:solidFill>
                  <a:prstClr val="black"/>
                </a:solidFill>
              </a:rPr>
              <a:t>10 </a:t>
            </a:r>
            <a:r>
              <a:rPr lang="es-MX" sz="2000" dirty="0">
                <a:solidFill>
                  <a:prstClr val="black"/>
                </a:solidFill>
              </a:rPr>
              <a:t>				01100011   =   99</a:t>
            </a:r>
            <a:r>
              <a:rPr lang="es-MX" sz="2000" baseline="-25000" dirty="0">
                <a:solidFill>
                  <a:prstClr val="black"/>
                </a:solidFill>
              </a:rPr>
              <a:t>10</a:t>
            </a:r>
            <a:r>
              <a:rPr lang="es-MX" sz="2000" b="1" dirty="0">
                <a:solidFill>
                  <a:prstClr val="black"/>
                </a:solidFill>
              </a:rPr>
              <a:t>        </a:t>
            </a:r>
          </a:p>
          <a:p>
            <a:pPr lvl="0" algn="just">
              <a:defRPr/>
            </a:pPr>
            <a:endParaRPr lang="es-MX" sz="2000" dirty="0" smtClean="0">
              <a:latin typeface="Avenir Black"/>
              <a:ea typeface="+mj-ea"/>
              <a:cs typeface="Avenir Black"/>
            </a:endParaRPr>
          </a:p>
        </p:txBody>
      </p:sp>
      <p:cxnSp>
        <p:nvCxnSpPr>
          <p:cNvPr id="8" name="7 Conector recto de flecha"/>
          <p:cNvCxnSpPr/>
          <p:nvPr/>
        </p:nvCxnSpPr>
        <p:spPr>
          <a:xfrm rot="5400000">
            <a:off x="2281151" y="4540713"/>
            <a:ext cx="28575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rot="5400000">
            <a:off x="5926051" y="4540713"/>
            <a:ext cx="28575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1787861" y="5255882"/>
            <a:ext cx="13545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5356955" y="5255882"/>
            <a:ext cx="13573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1 Marcador de número de diapositiva"/>
          <p:cNvSpPr>
            <a:spLocks noGrp="1"/>
          </p:cNvSpPr>
          <p:nvPr>
            <p:ph type="sldNum" sz="quarter" idx="12"/>
          </p:nvPr>
        </p:nvSpPr>
        <p:spPr/>
        <p:txBody>
          <a:bodyPr/>
          <a:lstStyle/>
          <a:p>
            <a:fld id="{18FDBAE8-0AD5-4C4A-B0F5-4BBC06F38D92}" type="slidenum">
              <a:rPr lang="es-ES" smtClean="0">
                <a:solidFill>
                  <a:schemeClr val="tx1"/>
                </a:solidFill>
              </a:rPr>
              <a:t>36</a:t>
            </a:fld>
            <a:endParaRPr lang="es-ES" dirty="0">
              <a:solidFill>
                <a:schemeClr val="tx1"/>
              </a:solidFill>
            </a:endParaRPr>
          </a:p>
        </p:txBody>
      </p:sp>
    </p:spTree>
    <p:extLst>
      <p:ext uri="{BB962C8B-B14F-4D97-AF65-F5344CB8AC3E}">
        <p14:creationId xmlns:p14="http://schemas.microsoft.com/office/powerpoint/2010/main" val="1448194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8" y="-34293"/>
            <a:ext cx="6108701" cy="1012194"/>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Conclusiones</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10 CuadroTexto">
            <a:extLst>
              <a:ext uri="{FF2B5EF4-FFF2-40B4-BE49-F238E27FC236}">
                <a16:creationId xmlns="" xmlns:a16="http://schemas.microsoft.com/office/drawing/2014/main" id="{B8F278BB-B65A-43B6-A115-B48E52F0F252}"/>
              </a:ext>
            </a:extLst>
          </p:cNvPr>
          <p:cNvSpPr txBox="1">
            <a:spLocks noChangeArrowheads="1"/>
          </p:cNvSpPr>
          <p:nvPr/>
        </p:nvSpPr>
        <p:spPr bwMode="auto">
          <a:xfrm>
            <a:off x="534990" y="1437170"/>
            <a:ext cx="8072437"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indent="0" algn="just">
              <a:spcBef>
                <a:spcPct val="0"/>
              </a:spcBef>
              <a:buNone/>
            </a:pPr>
            <a:r>
              <a:rPr lang="es-MX" sz="2400" dirty="0" smtClean="0"/>
              <a:t>El comprender la representación de la información a través de los sistemas de numeración dentro de los sistemas lógicos combinatorios y secuencial es de gran relevancia para el Ingeniero en Computación, ya que es la forma en como estos sistemas manejan la información.</a:t>
            </a:r>
            <a:endParaRPr lang="es-MX" sz="2400" dirty="0" smtClean="0"/>
          </a:p>
          <a:p>
            <a:pPr marL="0" indent="0" algn="just">
              <a:spcBef>
                <a:spcPct val="0"/>
              </a:spcBef>
              <a:buNone/>
            </a:pPr>
            <a:endParaRPr lang="es-MX" sz="2400" dirty="0" smtClean="0"/>
          </a:p>
          <a:p>
            <a:pPr marL="0" indent="0" algn="just">
              <a:spcBef>
                <a:spcPct val="0"/>
              </a:spcBef>
              <a:buNone/>
            </a:pPr>
            <a:r>
              <a:rPr lang="es-MX" sz="2400" dirty="0" smtClean="0"/>
              <a:t>Por </a:t>
            </a:r>
            <a:r>
              <a:rPr lang="es-MX" sz="2400" dirty="0" smtClean="0"/>
              <a:t>otro lado resulta importante que el alumno desarrolle la habilidad y la capacidad para realizar conversiones entre estos sistemas de numeración para posteriormente aplicar las operaciones binarias para el diseño de sistemas lógicos.</a:t>
            </a:r>
            <a:endParaRPr lang="es-MX" sz="2400" dirty="0"/>
          </a:p>
        </p:txBody>
      </p:sp>
      <p:pic>
        <p:nvPicPr>
          <p:cNvPr id="8" name="Imagen 7" descr="Sin título-4.png">
            <a:extLst>
              <a:ext uri="{FF2B5EF4-FFF2-40B4-BE49-F238E27FC236}">
                <a16:creationId xmlns="" xmlns:a16="http://schemas.microsoft.com/office/drawing/2014/main" id="{5BDDF25B-B10B-4175-A6AE-3F40D67BDC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7308" y="5269992"/>
            <a:ext cx="1502664" cy="1588008"/>
          </a:xfrm>
          <a:prstGeom prst="rect">
            <a:avLst/>
          </a:prstGeom>
        </p:spPr>
      </p:pic>
      <p:sp>
        <p:nvSpPr>
          <p:cNvPr id="2" name="Marcador de número de diapositiva 1">
            <a:extLst>
              <a:ext uri="{FF2B5EF4-FFF2-40B4-BE49-F238E27FC236}">
                <a16:creationId xmlns="" xmlns:a16="http://schemas.microsoft.com/office/drawing/2014/main" id="{4E35C92C-86F1-4434-8644-35AFFCC00EA3}"/>
              </a:ext>
            </a:extLst>
          </p:cNvPr>
          <p:cNvSpPr>
            <a:spLocks noGrp="1"/>
          </p:cNvSpPr>
          <p:nvPr>
            <p:ph type="sldNum" sz="quarter" idx="12"/>
          </p:nvPr>
        </p:nvSpPr>
        <p:spPr/>
        <p:txBody>
          <a:bodyPr/>
          <a:lstStyle/>
          <a:p>
            <a:fld id="{18FDBAE8-0AD5-4C4A-B0F5-4BBC06F38D92}" type="slidenum">
              <a:rPr lang="es-ES" smtClean="0">
                <a:solidFill>
                  <a:schemeClr val="tx1"/>
                </a:solidFill>
              </a:rPr>
              <a:t>37</a:t>
            </a:fld>
            <a:endParaRPr lang="es-ES" dirty="0">
              <a:solidFill>
                <a:schemeClr val="tx1"/>
              </a:solidFill>
            </a:endParaRPr>
          </a:p>
        </p:txBody>
      </p:sp>
    </p:spTree>
    <p:extLst>
      <p:ext uri="{BB962C8B-B14F-4D97-AF65-F5344CB8AC3E}">
        <p14:creationId xmlns:p14="http://schemas.microsoft.com/office/powerpoint/2010/main" val="241866419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8"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Referencias</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10 CuadroTexto">
            <a:extLst>
              <a:ext uri="{FF2B5EF4-FFF2-40B4-BE49-F238E27FC236}">
                <a16:creationId xmlns="" xmlns:a16="http://schemas.microsoft.com/office/drawing/2014/main" id="{B8F278BB-B65A-43B6-A115-B48E52F0F252}"/>
              </a:ext>
            </a:extLst>
          </p:cNvPr>
          <p:cNvSpPr txBox="1">
            <a:spLocks noChangeArrowheads="1"/>
          </p:cNvSpPr>
          <p:nvPr/>
        </p:nvSpPr>
        <p:spPr bwMode="auto">
          <a:xfrm>
            <a:off x="534990" y="1928498"/>
            <a:ext cx="8072437"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 typeface="Calibri" panose="020F0502020204030204" pitchFamily="34" charset="0"/>
              <a:buAutoNum type="arabicPeriod"/>
            </a:pPr>
            <a:r>
              <a:rPr lang="es-MX" altLang="es-MX" sz="2400" dirty="0"/>
              <a:t>Morris, M. Mano “Lógica digital y diseño de computadores” Ed. Prentice Hall (1989) ISBN 9688800163</a:t>
            </a:r>
          </a:p>
          <a:p>
            <a:pPr algn="just">
              <a:spcBef>
                <a:spcPct val="0"/>
              </a:spcBef>
              <a:buFont typeface="Calibri" panose="020F0502020204030204" pitchFamily="34" charset="0"/>
              <a:buAutoNum type="arabicPeriod"/>
            </a:pPr>
            <a:r>
              <a:rPr lang="es-MX" sz="2400" dirty="0"/>
              <a:t>Mano Morris. (2003) “Diseño Digital”. Ed. Prentice Hall. 3ra edición. </a:t>
            </a:r>
          </a:p>
          <a:p>
            <a:pPr algn="just">
              <a:spcBef>
                <a:spcPct val="0"/>
              </a:spcBef>
              <a:buFont typeface="Calibri" panose="020F0502020204030204" pitchFamily="34" charset="0"/>
              <a:buAutoNum type="arabicPeriod"/>
            </a:pPr>
            <a:r>
              <a:rPr lang="es-MX" sz="2400" dirty="0" err="1" smtClean="0"/>
              <a:t>Tocci</a:t>
            </a:r>
            <a:r>
              <a:rPr lang="es-MX" sz="2400" dirty="0" smtClean="0"/>
              <a:t> </a:t>
            </a:r>
            <a:r>
              <a:rPr lang="es-MX" sz="2400" dirty="0"/>
              <a:t>Ronald J. (2003). “Sistemas Digitales: principios y aplicaciones”. Editorial Pearson Educación. 6ta edición</a:t>
            </a:r>
            <a:r>
              <a:rPr lang="es-MX" sz="2400" dirty="0" smtClean="0"/>
              <a:t>.</a:t>
            </a:r>
            <a:endParaRPr lang="es-MX" sz="2400" dirty="0"/>
          </a:p>
        </p:txBody>
      </p:sp>
      <p:pic>
        <p:nvPicPr>
          <p:cNvPr id="8" name="Imagen 7" descr="Sin título-4.png">
            <a:extLst>
              <a:ext uri="{FF2B5EF4-FFF2-40B4-BE49-F238E27FC236}">
                <a16:creationId xmlns="" xmlns:a16="http://schemas.microsoft.com/office/drawing/2014/main" id="{5BDDF25B-B10B-4175-A6AE-3F40D67BDC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7308" y="5269992"/>
            <a:ext cx="1502664" cy="1588008"/>
          </a:xfrm>
          <a:prstGeom prst="rect">
            <a:avLst/>
          </a:prstGeom>
        </p:spPr>
      </p:pic>
      <p:sp>
        <p:nvSpPr>
          <p:cNvPr id="2" name="Marcador de número de diapositiva 1">
            <a:extLst>
              <a:ext uri="{FF2B5EF4-FFF2-40B4-BE49-F238E27FC236}">
                <a16:creationId xmlns="" xmlns:a16="http://schemas.microsoft.com/office/drawing/2014/main" id="{4E35C92C-86F1-4434-8644-35AFFCC00EA3}"/>
              </a:ext>
            </a:extLst>
          </p:cNvPr>
          <p:cNvSpPr>
            <a:spLocks noGrp="1"/>
          </p:cNvSpPr>
          <p:nvPr>
            <p:ph type="sldNum" sz="quarter" idx="12"/>
          </p:nvPr>
        </p:nvSpPr>
        <p:spPr/>
        <p:txBody>
          <a:bodyPr/>
          <a:lstStyle/>
          <a:p>
            <a:fld id="{18FDBAE8-0AD5-4C4A-B0F5-4BBC06F38D92}" type="slidenum">
              <a:rPr lang="es-ES" smtClean="0">
                <a:solidFill>
                  <a:schemeClr val="tx1"/>
                </a:solidFill>
              </a:rPr>
              <a:t>38</a:t>
            </a:fld>
            <a:endParaRPr lang="es-ES" dirty="0">
              <a:solidFill>
                <a:schemeClr val="tx1"/>
              </a:solidFill>
            </a:endParaRPr>
          </a:p>
        </p:txBody>
      </p:sp>
    </p:spTree>
    <p:extLst>
      <p:ext uri="{BB962C8B-B14F-4D97-AF65-F5344CB8AC3E}">
        <p14:creationId xmlns:p14="http://schemas.microsoft.com/office/powerpoint/2010/main" val="16406151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2"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Propósito de la Unidad de Aprendizaje</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7" name="10 CuadroTexto">
            <a:extLst>
              <a:ext uri="{FF2B5EF4-FFF2-40B4-BE49-F238E27FC236}">
                <a16:creationId xmlns="" xmlns:a16="http://schemas.microsoft.com/office/drawing/2014/main" id="{53A66A3A-0662-4297-8F99-C2392549986F}"/>
              </a:ext>
            </a:extLst>
          </p:cNvPr>
          <p:cNvSpPr txBox="1">
            <a:spLocks noChangeArrowheads="1"/>
          </p:cNvSpPr>
          <p:nvPr/>
        </p:nvSpPr>
        <p:spPr bwMode="auto">
          <a:xfrm>
            <a:off x="457201" y="1733550"/>
            <a:ext cx="807243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None/>
            </a:pPr>
            <a:r>
              <a:rPr lang="es-MX" sz="2400" dirty="0">
                <a:solidFill>
                  <a:srgbClr val="333300"/>
                </a:solidFill>
                <a:latin typeface="Verdana" pitchFamily="34" charset="0"/>
                <a:cs typeface="Arial" charset="0"/>
              </a:rPr>
              <a:t>Iniciar al estudiante en los distintos sistemas de numeración y álgebra Booleana, y capacitarlo para construir cualquier sistema combinatorio o secuencial  con  vistas  a  que  a  su  egreso  se encuentre  apto  para el  análisis,  diseño,  desarrollo  y  construcción  de Hardware  y  sistemas  de adquisición y distribución de señales y demás requerimientos que su desempeño profesional le exijan al respecto. </a:t>
            </a:r>
            <a:endParaRPr lang="es-MX" altLang="es-MX" sz="2400" dirty="0">
              <a:solidFill>
                <a:srgbClr val="333300"/>
              </a:solidFill>
              <a:latin typeface="Verdana" pitchFamily="34" charset="0"/>
              <a:cs typeface="Arial" charset="0"/>
            </a:endParaRPr>
          </a:p>
        </p:txBody>
      </p:sp>
      <p:sp>
        <p:nvSpPr>
          <p:cNvPr id="2" name="Marcador de número de diapositiva 1">
            <a:extLst>
              <a:ext uri="{FF2B5EF4-FFF2-40B4-BE49-F238E27FC236}">
                <a16:creationId xmlns="" xmlns:a16="http://schemas.microsoft.com/office/drawing/2014/main" id="{5E197F40-2A91-4DEA-BDB2-5671B277CED4}"/>
              </a:ext>
            </a:extLst>
          </p:cNvPr>
          <p:cNvSpPr>
            <a:spLocks noGrp="1"/>
          </p:cNvSpPr>
          <p:nvPr>
            <p:ph type="sldNum" sz="quarter" idx="12"/>
          </p:nvPr>
        </p:nvSpPr>
        <p:spPr/>
        <p:txBody>
          <a:bodyPr/>
          <a:lstStyle/>
          <a:p>
            <a:fld id="{18FDBAE8-0AD5-4C4A-B0F5-4BBC06F38D92}" type="slidenum">
              <a:rPr lang="es-ES" smtClean="0">
                <a:solidFill>
                  <a:schemeClr val="tx1"/>
                </a:solidFill>
              </a:rPr>
              <a:t>4</a:t>
            </a:fld>
            <a:endParaRPr lang="es-ES" dirty="0">
              <a:solidFill>
                <a:schemeClr val="tx1"/>
              </a:solidFill>
            </a:endParaRPr>
          </a:p>
        </p:txBody>
      </p:sp>
    </p:spTree>
    <p:extLst>
      <p:ext uri="{BB962C8B-B14F-4D97-AF65-F5344CB8AC3E}">
        <p14:creationId xmlns:p14="http://schemas.microsoft.com/office/powerpoint/2010/main" val="1616496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34291"/>
            <a:ext cx="6826252" cy="113976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Propósito </a:t>
            </a:r>
            <a:r>
              <a:rPr lang="es-MX" sz="3200" dirty="0">
                <a:solidFill>
                  <a:schemeClr val="bg1"/>
                </a:solidFill>
                <a:latin typeface="Avenir Black"/>
                <a:cs typeface="Avenir Black"/>
              </a:rPr>
              <a:t>de la Unidad de Competencia</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7" name="10 CuadroTexto">
            <a:extLst>
              <a:ext uri="{FF2B5EF4-FFF2-40B4-BE49-F238E27FC236}">
                <a16:creationId xmlns="" xmlns:a16="http://schemas.microsoft.com/office/drawing/2014/main" id="{53A66A3A-0662-4297-8F99-C2392549986F}"/>
              </a:ext>
            </a:extLst>
          </p:cNvPr>
          <p:cNvSpPr txBox="1">
            <a:spLocks noChangeArrowheads="1"/>
          </p:cNvSpPr>
          <p:nvPr/>
        </p:nvSpPr>
        <p:spPr bwMode="auto">
          <a:xfrm>
            <a:off x="457201" y="1733553"/>
            <a:ext cx="80724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None/>
            </a:pPr>
            <a:r>
              <a:rPr lang="es-MX" sz="2400" dirty="0">
                <a:solidFill>
                  <a:srgbClr val="333300"/>
                </a:solidFill>
                <a:latin typeface="Verdana" pitchFamily="34" charset="0"/>
                <a:cs typeface="Arial" charset="0"/>
              </a:rPr>
              <a:t>Desarrollar cálculos </a:t>
            </a:r>
            <a:r>
              <a:rPr lang="es-MX" sz="2400" dirty="0" smtClean="0">
                <a:solidFill>
                  <a:srgbClr val="333300"/>
                </a:solidFill>
                <a:latin typeface="Verdana" pitchFamily="34" charset="0"/>
                <a:cs typeface="Arial" charset="0"/>
              </a:rPr>
              <a:t>distintos sistemas </a:t>
            </a:r>
            <a:r>
              <a:rPr lang="es-MX" sz="2400" dirty="0">
                <a:solidFill>
                  <a:srgbClr val="333300"/>
                </a:solidFill>
                <a:latin typeface="Verdana" pitchFamily="34" charset="0"/>
                <a:cs typeface="Arial" charset="0"/>
              </a:rPr>
              <a:t>de numeración</a:t>
            </a:r>
            <a:r>
              <a:rPr lang="es-MX" sz="2400" dirty="0" smtClean="0">
                <a:solidFill>
                  <a:srgbClr val="333300"/>
                </a:solidFill>
                <a:latin typeface="Verdana" pitchFamily="34" charset="0"/>
                <a:cs typeface="Arial" charset="0"/>
              </a:rPr>
              <a:t>.</a:t>
            </a:r>
            <a:endParaRPr lang="es-MX" altLang="es-MX" sz="2400" dirty="0">
              <a:solidFill>
                <a:srgbClr val="333300"/>
              </a:solidFill>
              <a:latin typeface="Verdana" pitchFamily="34" charset="0"/>
              <a:cs typeface="Arial" charset="0"/>
            </a:endParaRPr>
          </a:p>
        </p:txBody>
      </p:sp>
      <p:sp>
        <p:nvSpPr>
          <p:cNvPr id="2" name="Marcador de número de diapositiva 1">
            <a:extLst>
              <a:ext uri="{FF2B5EF4-FFF2-40B4-BE49-F238E27FC236}">
                <a16:creationId xmlns="" xmlns:a16="http://schemas.microsoft.com/office/drawing/2014/main" id="{5E197F40-2A91-4DEA-BDB2-5671B277CED4}"/>
              </a:ext>
            </a:extLst>
          </p:cNvPr>
          <p:cNvSpPr>
            <a:spLocks noGrp="1"/>
          </p:cNvSpPr>
          <p:nvPr>
            <p:ph type="sldNum" sz="quarter" idx="12"/>
          </p:nvPr>
        </p:nvSpPr>
        <p:spPr/>
        <p:txBody>
          <a:bodyPr/>
          <a:lstStyle/>
          <a:p>
            <a:fld id="{18FDBAE8-0AD5-4C4A-B0F5-4BBC06F38D92}" type="slidenum">
              <a:rPr lang="es-ES" smtClean="0">
                <a:solidFill>
                  <a:schemeClr val="tx1"/>
                </a:solidFill>
              </a:rPr>
              <a:t>5</a:t>
            </a:fld>
            <a:endParaRPr lang="es-ES" dirty="0">
              <a:solidFill>
                <a:schemeClr val="tx1"/>
              </a:solidFill>
            </a:endParaRPr>
          </a:p>
        </p:txBody>
      </p:sp>
      <p:pic>
        <p:nvPicPr>
          <p:cNvPr id="2084" name="Picture 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0275" y="2770088"/>
            <a:ext cx="4806290" cy="3158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22504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91387" y="-742881"/>
            <a:ext cx="6911163"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Estructura de la Unidad de Aprendizaje</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7" name="3 CuadroTexto">
            <a:extLst>
              <a:ext uri="{FF2B5EF4-FFF2-40B4-BE49-F238E27FC236}">
                <a16:creationId xmlns="" xmlns:a16="http://schemas.microsoft.com/office/drawing/2014/main" id="{26CDB1DE-DA25-4845-BAA6-B9F8EC1969DF}"/>
              </a:ext>
            </a:extLst>
          </p:cNvPr>
          <p:cNvSpPr txBox="1">
            <a:spLocks noChangeArrowheads="1"/>
          </p:cNvSpPr>
          <p:nvPr/>
        </p:nvSpPr>
        <p:spPr bwMode="auto">
          <a:xfrm>
            <a:off x="377826" y="1090815"/>
            <a:ext cx="8393112" cy="707886"/>
          </a:xfrm>
          <a:prstGeom prst="rect">
            <a:avLst/>
          </a:prstGeom>
          <a:solidFill>
            <a:srgbClr val="2D5335"/>
          </a:solidFill>
          <a:ln>
            <a:noFill/>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None/>
            </a:pPr>
            <a:r>
              <a:rPr lang="es-MX" altLang="es-MX" sz="2000" b="1" u="sng" dirty="0">
                <a:solidFill>
                  <a:schemeClr val="bg1"/>
                </a:solidFill>
                <a:latin typeface="Times New Roman" panose="02020603050405020304" pitchFamily="18" charset="0"/>
                <a:cs typeface="Times New Roman" panose="02020603050405020304" pitchFamily="18" charset="0"/>
              </a:rPr>
              <a:t>Unidad de competencia </a:t>
            </a:r>
            <a:r>
              <a:rPr lang="es-MX" altLang="es-MX" sz="2000" b="1" u="sng" dirty="0" smtClean="0">
                <a:solidFill>
                  <a:schemeClr val="bg1"/>
                </a:solidFill>
                <a:latin typeface="Times New Roman" panose="02020603050405020304" pitchFamily="18" charset="0"/>
                <a:cs typeface="Times New Roman" panose="02020603050405020304" pitchFamily="18" charset="0"/>
              </a:rPr>
              <a:t>1</a:t>
            </a:r>
            <a:r>
              <a:rPr lang="es-MX" altLang="es-MX" sz="2000" b="1" dirty="0" smtClean="0">
                <a:solidFill>
                  <a:schemeClr val="bg1"/>
                </a:solidFill>
                <a:latin typeface="Times New Roman" panose="02020603050405020304" pitchFamily="18" charset="0"/>
                <a:cs typeface="Times New Roman" panose="02020603050405020304" pitchFamily="18" charset="0"/>
              </a:rPr>
              <a:t>. </a:t>
            </a:r>
            <a:r>
              <a:rPr lang="es-MX" sz="2000" dirty="0">
                <a:solidFill>
                  <a:schemeClr val="bg1"/>
                </a:solidFill>
                <a:latin typeface="Times New Roman" panose="02020603050405020304" pitchFamily="18" charset="0"/>
                <a:cs typeface="Times New Roman" panose="02020603050405020304" pitchFamily="18" charset="0"/>
              </a:rPr>
              <a:t>Identificará la diferencia </a:t>
            </a:r>
            <a:r>
              <a:rPr lang="es-MX" sz="2000" dirty="0" smtClean="0">
                <a:solidFill>
                  <a:schemeClr val="bg1"/>
                </a:solidFill>
                <a:latin typeface="Times New Roman" panose="02020603050405020304" pitchFamily="18" charset="0"/>
                <a:cs typeface="Times New Roman" panose="02020603050405020304" pitchFamily="18" charset="0"/>
              </a:rPr>
              <a:t>de señales </a:t>
            </a:r>
            <a:r>
              <a:rPr lang="es-MX" sz="2000" dirty="0">
                <a:solidFill>
                  <a:schemeClr val="bg1"/>
                </a:solidFill>
                <a:latin typeface="Times New Roman" panose="02020603050405020304" pitchFamily="18" charset="0"/>
                <a:cs typeface="Times New Roman" panose="02020603050405020304" pitchFamily="18" charset="0"/>
              </a:rPr>
              <a:t>entre los sistemas </a:t>
            </a:r>
            <a:r>
              <a:rPr lang="es-MX" sz="2000" dirty="0" smtClean="0">
                <a:solidFill>
                  <a:schemeClr val="bg1"/>
                </a:solidFill>
                <a:latin typeface="Times New Roman" panose="02020603050405020304" pitchFamily="18" charset="0"/>
                <a:cs typeface="Times New Roman" panose="02020603050405020304" pitchFamily="18" charset="0"/>
              </a:rPr>
              <a:t>análogos </a:t>
            </a:r>
            <a:r>
              <a:rPr lang="es-MX" sz="2000" dirty="0">
                <a:solidFill>
                  <a:schemeClr val="bg1"/>
                </a:solidFill>
                <a:latin typeface="Times New Roman" panose="02020603050405020304" pitchFamily="18" charset="0"/>
                <a:cs typeface="Times New Roman" panose="02020603050405020304" pitchFamily="18" charset="0"/>
              </a:rPr>
              <a:t>y los sistemas </a:t>
            </a:r>
            <a:r>
              <a:rPr lang="es-MX" sz="2000" dirty="0" smtClean="0">
                <a:solidFill>
                  <a:schemeClr val="bg1"/>
                </a:solidFill>
                <a:latin typeface="Times New Roman" panose="02020603050405020304" pitchFamily="18" charset="0"/>
                <a:cs typeface="Times New Roman" panose="02020603050405020304" pitchFamily="18" charset="0"/>
              </a:rPr>
              <a:t>digitales</a:t>
            </a:r>
            <a:r>
              <a:rPr lang="es-MX" sz="2000" dirty="0">
                <a:solidFill>
                  <a:schemeClr val="bg1"/>
                </a:solidFill>
                <a:latin typeface="Times New Roman" panose="02020603050405020304" pitchFamily="18" charset="0"/>
                <a:cs typeface="Times New Roman" panose="02020603050405020304" pitchFamily="18" charset="0"/>
              </a:rPr>
              <a:t>. 	</a:t>
            </a:r>
          </a:p>
        </p:txBody>
      </p:sp>
      <p:sp>
        <p:nvSpPr>
          <p:cNvPr id="8" name="6 CuadroTexto">
            <a:extLst>
              <a:ext uri="{FF2B5EF4-FFF2-40B4-BE49-F238E27FC236}">
                <a16:creationId xmlns="" xmlns:a16="http://schemas.microsoft.com/office/drawing/2014/main" id="{1DDF3FCD-22C7-4FF6-9B95-41673AF29408}"/>
              </a:ext>
            </a:extLst>
          </p:cNvPr>
          <p:cNvSpPr txBox="1">
            <a:spLocks noChangeArrowheads="1"/>
          </p:cNvSpPr>
          <p:nvPr/>
        </p:nvSpPr>
        <p:spPr bwMode="auto">
          <a:xfrm>
            <a:off x="374652" y="1904632"/>
            <a:ext cx="8394700" cy="830997"/>
          </a:xfrm>
          <a:prstGeom prst="rect">
            <a:avLst/>
          </a:prstGeom>
          <a:solidFill>
            <a:srgbClr val="2D5335"/>
          </a:solidFill>
          <a:ln w="57150">
            <a:solidFill>
              <a:srgbClr val="FF0000"/>
            </a:solidFill>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buNone/>
            </a:pPr>
            <a:r>
              <a:rPr lang="es-MX" altLang="es-MX" sz="2400" b="1" u="sng" dirty="0">
                <a:solidFill>
                  <a:srgbClr val="FFFF00"/>
                </a:solidFill>
                <a:latin typeface="Times New Roman" panose="02020603050405020304" pitchFamily="18" charset="0"/>
                <a:cs typeface="Times New Roman" panose="02020603050405020304" pitchFamily="18" charset="0"/>
              </a:rPr>
              <a:t>Unidad de competencia 2</a:t>
            </a:r>
            <a:r>
              <a:rPr lang="es-MX" altLang="es-MX" sz="2400" b="1" dirty="0">
                <a:solidFill>
                  <a:srgbClr val="FFFF00"/>
                </a:solidFill>
                <a:latin typeface="Times New Roman" panose="02020603050405020304" pitchFamily="18" charset="0"/>
                <a:cs typeface="Times New Roman" panose="02020603050405020304" pitchFamily="18" charset="0"/>
              </a:rPr>
              <a:t>. </a:t>
            </a:r>
            <a:r>
              <a:rPr lang="es-MX" sz="2400" b="1" dirty="0">
                <a:solidFill>
                  <a:srgbClr val="FFFF00"/>
                </a:solidFill>
                <a:latin typeface="Times New Roman" panose="02020603050405020304" pitchFamily="18" charset="0"/>
                <a:cs typeface="Times New Roman" panose="02020603050405020304" pitchFamily="18" charset="0"/>
              </a:rPr>
              <a:t>Desarrollar cálculos </a:t>
            </a:r>
            <a:r>
              <a:rPr lang="es-MX" sz="2400" b="1" dirty="0" smtClean="0">
                <a:solidFill>
                  <a:srgbClr val="FFFF00"/>
                </a:solidFill>
                <a:latin typeface="Times New Roman" panose="02020603050405020304" pitchFamily="18" charset="0"/>
                <a:cs typeface="Times New Roman" panose="02020603050405020304" pitchFamily="18" charset="0"/>
              </a:rPr>
              <a:t>distintos sistemas </a:t>
            </a:r>
            <a:r>
              <a:rPr lang="es-MX" sz="2400" b="1" dirty="0">
                <a:solidFill>
                  <a:srgbClr val="FFFF00"/>
                </a:solidFill>
                <a:latin typeface="Times New Roman" panose="02020603050405020304" pitchFamily="18" charset="0"/>
                <a:cs typeface="Times New Roman" panose="02020603050405020304" pitchFamily="18" charset="0"/>
              </a:rPr>
              <a:t>de </a:t>
            </a:r>
            <a:r>
              <a:rPr lang="es-MX" sz="2400" b="1" dirty="0" smtClean="0">
                <a:solidFill>
                  <a:srgbClr val="FFFF00"/>
                </a:solidFill>
                <a:latin typeface="Times New Roman" panose="02020603050405020304" pitchFamily="18" charset="0"/>
                <a:cs typeface="Times New Roman" panose="02020603050405020304" pitchFamily="18" charset="0"/>
              </a:rPr>
              <a:t>numeración</a:t>
            </a:r>
            <a:r>
              <a:rPr lang="es-MX" sz="2400" b="1" dirty="0">
                <a:solidFill>
                  <a:srgbClr val="FFFF00"/>
                </a:solidFill>
                <a:latin typeface="Times New Roman" panose="02020603050405020304" pitchFamily="18" charset="0"/>
                <a:cs typeface="Times New Roman" panose="02020603050405020304" pitchFamily="18" charset="0"/>
              </a:rPr>
              <a:t>.</a:t>
            </a:r>
          </a:p>
        </p:txBody>
      </p:sp>
      <p:sp>
        <p:nvSpPr>
          <p:cNvPr id="9" name="7 CuadroTexto">
            <a:extLst>
              <a:ext uri="{FF2B5EF4-FFF2-40B4-BE49-F238E27FC236}">
                <a16:creationId xmlns="" xmlns:a16="http://schemas.microsoft.com/office/drawing/2014/main" id="{124050AD-C3AF-40A1-AF68-1DA7499D50BC}"/>
              </a:ext>
            </a:extLst>
          </p:cNvPr>
          <p:cNvSpPr txBox="1">
            <a:spLocks noChangeArrowheads="1"/>
          </p:cNvSpPr>
          <p:nvPr/>
        </p:nvSpPr>
        <p:spPr bwMode="auto">
          <a:xfrm>
            <a:off x="374651" y="2862067"/>
            <a:ext cx="8391525" cy="769441"/>
          </a:xfrm>
          <a:prstGeom prst="rect">
            <a:avLst/>
          </a:prstGeom>
          <a:solidFill>
            <a:srgbClr val="2D5335"/>
          </a:solidFill>
          <a:ln>
            <a:noFill/>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buNone/>
            </a:pPr>
            <a:r>
              <a:rPr lang="es-MX" altLang="es-MX" sz="2000" b="1" u="sng" dirty="0">
                <a:solidFill>
                  <a:schemeClr val="bg1"/>
                </a:solidFill>
                <a:latin typeface="Times New Roman" panose="02020603050405020304" pitchFamily="18" charset="0"/>
                <a:cs typeface="Times New Roman" panose="02020603050405020304" pitchFamily="18" charset="0"/>
              </a:rPr>
              <a:t>Unidad de competencia 3</a:t>
            </a:r>
            <a:r>
              <a:rPr lang="es-MX" altLang="es-MX" sz="2000" b="1" dirty="0">
                <a:solidFill>
                  <a:schemeClr val="bg1"/>
                </a:solidFill>
                <a:latin typeface="Times New Roman" panose="02020603050405020304" pitchFamily="18" charset="0"/>
                <a:cs typeface="Times New Roman" panose="02020603050405020304" pitchFamily="18" charset="0"/>
              </a:rPr>
              <a:t>. </a:t>
            </a:r>
            <a:r>
              <a:rPr lang="es-MX" sz="2000" dirty="0">
                <a:solidFill>
                  <a:schemeClr val="bg1"/>
                </a:solidFill>
                <a:latin typeface="Times New Roman" panose="02020603050405020304" pitchFamily="18" charset="0"/>
                <a:cs typeface="Times New Roman" panose="02020603050405020304" pitchFamily="18" charset="0"/>
              </a:rPr>
              <a:t>Desarrollar á </a:t>
            </a:r>
            <a:r>
              <a:rPr lang="es-MX" sz="2000" dirty="0" smtClean="0">
                <a:solidFill>
                  <a:schemeClr val="bg1"/>
                </a:solidFill>
                <a:latin typeface="Times New Roman" panose="02020603050405020304" pitchFamily="18" charset="0"/>
                <a:cs typeface="Times New Roman" panose="02020603050405020304" pitchFamily="18" charset="0"/>
              </a:rPr>
              <a:t>operaciones aritméticas </a:t>
            </a:r>
            <a:r>
              <a:rPr lang="es-MX" sz="2000" dirty="0">
                <a:solidFill>
                  <a:schemeClr val="bg1"/>
                </a:solidFill>
                <a:latin typeface="Times New Roman" panose="02020603050405020304" pitchFamily="18" charset="0"/>
                <a:cs typeface="Times New Roman" panose="02020603050405020304" pitchFamily="18" charset="0"/>
              </a:rPr>
              <a:t>en el álgebra </a:t>
            </a:r>
          </a:p>
          <a:p>
            <a:pPr algn="just">
              <a:buNone/>
            </a:pPr>
            <a:r>
              <a:rPr lang="es-MX" sz="2000" dirty="0" smtClean="0">
                <a:solidFill>
                  <a:schemeClr val="bg1"/>
                </a:solidFill>
                <a:latin typeface="Times New Roman" panose="02020603050405020304" pitchFamily="18" charset="0"/>
                <a:cs typeface="Times New Roman" panose="02020603050405020304" pitchFamily="18" charset="0"/>
              </a:rPr>
              <a:t>Booleana. </a:t>
            </a:r>
            <a:endParaRPr lang="es-MX" sz="2000" dirty="0">
              <a:solidFill>
                <a:schemeClr val="bg1"/>
              </a:solidFill>
              <a:latin typeface="Times New Roman" panose="02020603050405020304" pitchFamily="18" charset="0"/>
              <a:cs typeface="Times New Roman" panose="02020603050405020304" pitchFamily="18" charset="0"/>
            </a:endParaRPr>
          </a:p>
        </p:txBody>
      </p:sp>
      <p:sp>
        <p:nvSpPr>
          <p:cNvPr id="2" name="Marcador de número de diapositiva 1">
            <a:extLst>
              <a:ext uri="{FF2B5EF4-FFF2-40B4-BE49-F238E27FC236}">
                <a16:creationId xmlns="" xmlns:a16="http://schemas.microsoft.com/office/drawing/2014/main" id="{FCDB94C5-0CFF-4CD4-B6FA-3D799EFF4CCD}"/>
              </a:ext>
            </a:extLst>
          </p:cNvPr>
          <p:cNvSpPr>
            <a:spLocks noGrp="1"/>
          </p:cNvSpPr>
          <p:nvPr>
            <p:ph type="sldNum" sz="quarter" idx="12"/>
          </p:nvPr>
        </p:nvSpPr>
        <p:spPr/>
        <p:txBody>
          <a:bodyPr/>
          <a:lstStyle/>
          <a:p>
            <a:fld id="{18FDBAE8-0AD5-4C4A-B0F5-4BBC06F38D92}" type="slidenum">
              <a:rPr lang="es-ES" smtClean="0">
                <a:solidFill>
                  <a:schemeClr val="tx1"/>
                </a:solidFill>
              </a:rPr>
              <a:t>6</a:t>
            </a:fld>
            <a:endParaRPr lang="es-ES" dirty="0">
              <a:solidFill>
                <a:schemeClr val="tx1"/>
              </a:solidFill>
            </a:endParaRPr>
          </a:p>
        </p:txBody>
      </p:sp>
      <p:sp>
        <p:nvSpPr>
          <p:cNvPr id="11" name="7 CuadroTexto">
            <a:extLst>
              <a:ext uri="{FF2B5EF4-FFF2-40B4-BE49-F238E27FC236}">
                <a16:creationId xmlns="" xmlns:a16="http://schemas.microsoft.com/office/drawing/2014/main" id="{124050AD-C3AF-40A1-AF68-1DA7499D50BC}"/>
              </a:ext>
            </a:extLst>
          </p:cNvPr>
          <p:cNvSpPr txBox="1">
            <a:spLocks noChangeArrowheads="1"/>
          </p:cNvSpPr>
          <p:nvPr/>
        </p:nvSpPr>
        <p:spPr bwMode="auto">
          <a:xfrm>
            <a:off x="376238" y="3783904"/>
            <a:ext cx="8391525" cy="707886"/>
          </a:xfrm>
          <a:prstGeom prst="rect">
            <a:avLst/>
          </a:prstGeom>
          <a:solidFill>
            <a:srgbClr val="2D5335"/>
          </a:solidFill>
          <a:ln w="38100">
            <a:noFill/>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buNone/>
            </a:pPr>
            <a:r>
              <a:rPr lang="es-MX" altLang="es-MX" sz="2000" b="1" u="sng" dirty="0">
                <a:solidFill>
                  <a:schemeClr val="bg1"/>
                </a:solidFill>
                <a:latin typeface="Times New Roman" panose="02020603050405020304" pitchFamily="18" charset="0"/>
                <a:cs typeface="Times New Roman" panose="02020603050405020304" pitchFamily="18" charset="0"/>
              </a:rPr>
              <a:t>Unidad de </a:t>
            </a:r>
            <a:r>
              <a:rPr lang="es-MX" altLang="es-MX" sz="2000" b="1" u="sng" dirty="0" smtClean="0">
                <a:solidFill>
                  <a:schemeClr val="bg1"/>
                </a:solidFill>
                <a:latin typeface="Times New Roman" panose="02020603050405020304" pitchFamily="18" charset="0"/>
                <a:cs typeface="Times New Roman" panose="02020603050405020304" pitchFamily="18" charset="0"/>
              </a:rPr>
              <a:t>competencia 4</a:t>
            </a:r>
            <a:r>
              <a:rPr lang="es-MX" altLang="es-MX" sz="2000" b="1" dirty="0" smtClean="0">
                <a:solidFill>
                  <a:schemeClr val="bg1"/>
                </a:solidFill>
                <a:latin typeface="Times New Roman" panose="02020603050405020304" pitchFamily="18" charset="0"/>
                <a:cs typeface="Times New Roman" panose="02020603050405020304" pitchFamily="18" charset="0"/>
              </a:rPr>
              <a:t>.</a:t>
            </a:r>
            <a:r>
              <a:rPr lang="es-MX" altLang="es-MX" sz="2000" b="1" dirty="0">
                <a:solidFill>
                  <a:schemeClr val="bg1"/>
                </a:solidFill>
                <a:latin typeface="Times New Roman" panose="02020603050405020304" pitchFamily="18" charset="0"/>
                <a:cs typeface="Times New Roman" panose="02020603050405020304" pitchFamily="18" charset="0"/>
              </a:rPr>
              <a:t> </a:t>
            </a:r>
            <a:r>
              <a:rPr lang="es-MX" altLang="es-MX" sz="2000" b="1" dirty="0" smtClean="0">
                <a:solidFill>
                  <a:schemeClr val="bg1"/>
                </a:solidFill>
                <a:latin typeface="Times New Roman" panose="02020603050405020304" pitchFamily="18" charset="0"/>
                <a:cs typeface="Times New Roman" panose="02020603050405020304" pitchFamily="18" charset="0"/>
              </a:rPr>
              <a:t>Optimizar </a:t>
            </a:r>
            <a:r>
              <a:rPr lang="es-MX" altLang="es-MX" sz="2000" b="1" dirty="0">
                <a:solidFill>
                  <a:schemeClr val="bg1"/>
                </a:solidFill>
                <a:latin typeface="Times New Roman" panose="02020603050405020304" pitchFamily="18" charset="0"/>
                <a:cs typeface="Times New Roman" panose="02020603050405020304" pitchFamily="18" charset="0"/>
              </a:rPr>
              <a:t>funciones </a:t>
            </a:r>
            <a:r>
              <a:rPr lang="es-MX" altLang="es-MX" sz="2000" b="1" dirty="0" smtClean="0">
                <a:solidFill>
                  <a:schemeClr val="bg1"/>
                </a:solidFill>
                <a:latin typeface="Times New Roman" panose="02020603050405020304" pitchFamily="18" charset="0"/>
                <a:cs typeface="Times New Roman" panose="02020603050405020304" pitchFamily="18" charset="0"/>
              </a:rPr>
              <a:t>mediante métodos </a:t>
            </a:r>
            <a:r>
              <a:rPr lang="es-MX" altLang="es-MX" sz="2000" b="1" dirty="0">
                <a:solidFill>
                  <a:schemeClr val="bg1"/>
                </a:solidFill>
                <a:latin typeface="Times New Roman" panose="02020603050405020304" pitchFamily="18" charset="0"/>
                <a:cs typeface="Times New Roman" panose="02020603050405020304" pitchFamily="18" charset="0"/>
              </a:rPr>
              <a:t>de minimización de </a:t>
            </a:r>
            <a:r>
              <a:rPr lang="es-MX" altLang="es-MX" sz="2000" b="1" dirty="0" smtClean="0">
                <a:solidFill>
                  <a:schemeClr val="bg1"/>
                </a:solidFill>
                <a:latin typeface="Times New Roman" panose="02020603050405020304" pitchFamily="18" charset="0"/>
                <a:cs typeface="Times New Roman" panose="02020603050405020304" pitchFamily="18" charset="0"/>
              </a:rPr>
              <a:t>éstas.</a:t>
            </a:r>
            <a:endParaRPr lang="es-MX" sz="2000" b="1" dirty="0">
              <a:solidFill>
                <a:schemeClr val="bg1"/>
              </a:solidFill>
              <a:latin typeface="Times New Roman" panose="02020603050405020304" pitchFamily="18" charset="0"/>
              <a:cs typeface="Times New Roman" panose="02020603050405020304" pitchFamily="18" charset="0"/>
            </a:endParaRPr>
          </a:p>
        </p:txBody>
      </p:sp>
      <p:sp>
        <p:nvSpPr>
          <p:cNvPr id="12" name="7 CuadroTexto">
            <a:extLst>
              <a:ext uri="{FF2B5EF4-FFF2-40B4-BE49-F238E27FC236}">
                <a16:creationId xmlns="" xmlns:a16="http://schemas.microsoft.com/office/drawing/2014/main" id="{124050AD-C3AF-40A1-AF68-1DA7499D50BC}"/>
              </a:ext>
            </a:extLst>
          </p:cNvPr>
          <p:cNvSpPr txBox="1">
            <a:spLocks noChangeArrowheads="1"/>
          </p:cNvSpPr>
          <p:nvPr/>
        </p:nvSpPr>
        <p:spPr bwMode="auto">
          <a:xfrm>
            <a:off x="376238" y="4583952"/>
            <a:ext cx="8391525" cy="1754326"/>
          </a:xfrm>
          <a:prstGeom prst="rect">
            <a:avLst/>
          </a:prstGeom>
          <a:solidFill>
            <a:srgbClr val="2D5335"/>
          </a:solidFill>
          <a:ln>
            <a:noFill/>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buNone/>
            </a:pPr>
            <a:r>
              <a:rPr lang="es-MX" altLang="es-MX" sz="2000" b="1" u="sng" dirty="0">
                <a:solidFill>
                  <a:schemeClr val="bg1"/>
                </a:solidFill>
                <a:latin typeface="Times New Roman" panose="02020603050405020304" pitchFamily="18" charset="0"/>
                <a:cs typeface="Times New Roman" panose="02020603050405020304" pitchFamily="18" charset="0"/>
              </a:rPr>
              <a:t>Unidad de competencia </a:t>
            </a:r>
            <a:r>
              <a:rPr lang="es-MX" altLang="es-MX" sz="2000" b="1" u="sng" dirty="0" smtClean="0">
                <a:solidFill>
                  <a:schemeClr val="bg1"/>
                </a:solidFill>
                <a:latin typeface="Times New Roman" panose="02020603050405020304" pitchFamily="18" charset="0"/>
                <a:cs typeface="Times New Roman" panose="02020603050405020304" pitchFamily="18" charset="0"/>
              </a:rPr>
              <a:t>5</a:t>
            </a:r>
            <a:r>
              <a:rPr lang="es-MX" altLang="es-MX" sz="2000" b="1" dirty="0" smtClean="0">
                <a:solidFill>
                  <a:schemeClr val="bg1"/>
                </a:solidFill>
                <a:latin typeface="Times New Roman" panose="02020603050405020304" pitchFamily="18" charset="0"/>
                <a:cs typeface="Times New Roman" panose="02020603050405020304" pitchFamily="18" charset="0"/>
              </a:rPr>
              <a:t>. </a:t>
            </a:r>
            <a:r>
              <a:rPr lang="es-MX" sz="2000" dirty="0">
                <a:solidFill>
                  <a:schemeClr val="bg1"/>
                </a:solidFill>
                <a:latin typeface="Times New Roman" panose="02020603050405020304" pitchFamily="18" charset="0"/>
                <a:cs typeface="Times New Roman" panose="02020603050405020304" pitchFamily="18" charset="0"/>
              </a:rPr>
              <a:t>Analizar y diseñar </a:t>
            </a:r>
            <a:r>
              <a:rPr lang="es-MX" sz="2000" dirty="0" smtClean="0">
                <a:solidFill>
                  <a:schemeClr val="bg1"/>
                </a:solidFill>
                <a:latin typeface="Times New Roman" panose="02020603050405020304" pitchFamily="18" charset="0"/>
                <a:cs typeface="Times New Roman" panose="02020603050405020304" pitchFamily="18" charset="0"/>
              </a:rPr>
              <a:t>de manera </a:t>
            </a:r>
            <a:r>
              <a:rPr lang="es-MX" sz="2000" dirty="0">
                <a:solidFill>
                  <a:schemeClr val="bg1"/>
                </a:solidFill>
                <a:latin typeface="Times New Roman" panose="02020603050405020304" pitchFamily="18" charset="0"/>
                <a:cs typeface="Times New Roman" panose="02020603050405020304" pitchFamily="18" charset="0"/>
              </a:rPr>
              <a:t>eficiente, sistemas </a:t>
            </a:r>
          </a:p>
          <a:p>
            <a:pPr algn="just">
              <a:buNone/>
            </a:pPr>
            <a:r>
              <a:rPr lang="es-MX" sz="2000" dirty="0">
                <a:solidFill>
                  <a:schemeClr val="bg1"/>
                </a:solidFill>
                <a:latin typeface="Times New Roman" panose="02020603050405020304" pitchFamily="18" charset="0"/>
                <a:cs typeface="Times New Roman" panose="02020603050405020304" pitchFamily="18" charset="0"/>
              </a:rPr>
              <a:t>lógicos modulares, tales que </a:t>
            </a:r>
            <a:r>
              <a:rPr lang="es-MX" sz="2000" dirty="0" smtClean="0">
                <a:solidFill>
                  <a:schemeClr val="bg1"/>
                </a:solidFill>
                <a:latin typeface="Times New Roman" panose="02020603050405020304" pitchFamily="18" charset="0"/>
                <a:cs typeface="Times New Roman" panose="02020603050405020304" pitchFamily="18" charset="0"/>
              </a:rPr>
              <a:t>permitan </a:t>
            </a:r>
            <a:r>
              <a:rPr lang="es-MX" sz="2000" dirty="0">
                <a:solidFill>
                  <a:schemeClr val="bg1"/>
                </a:solidFill>
                <a:latin typeface="Times New Roman" panose="02020603050405020304" pitchFamily="18" charset="0"/>
                <a:cs typeface="Times New Roman" panose="02020603050405020304" pitchFamily="18" charset="0"/>
              </a:rPr>
              <a:t>el desarrollo de </a:t>
            </a:r>
            <a:r>
              <a:rPr lang="es-MX" sz="2000" dirty="0" smtClean="0">
                <a:solidFill>
                  <a:schemeClr val="bg1"/>
                </a:solidFill>
                <a:latin typeface="Times New Roman" panose="02020603050405020304" pitchFamily="18" charset="0"/>
                <a:cs typeface="Times New Roman" panose="02020603050405020304" pitchFamily="18" charset="0"/>
              </a:rPr>
              <a:t>proyectos </a:t>
            </a:r>
            <a:r>
              <a:rPr lang="es-MX" sz="2000" dirty="0">
                <a:solidFill>
                  <a:schemeClr val="bg1"/>
                </a:solidFill>
                <a:latin typeface="Times New Roman" panose="02020603050405020304" pitchFamily="18" charset="0"/>
                <a:cs typeface="Times New Roman" panose="02020603050405020304" pitchFamily="18" charset="0"/>
              </a:rPr>
              <a:t>electrónicos </a:t>
            </a:r>
          </a:p>
          <a:p>
            <a:pPr algn="just">
              <a:buNone/>
            </a:pPr>
            <a:r>
              <a:rPr lang="es-MX" sz="2000" dirty="0">
                <a:solidFill>
                  <a:schemeClr val="bg1"/>
                </a:solidFill>
                <a:latin typeface="Times New Roman" panose="02020603050405020304" pitchFamily="18" charset="0"/>
                <a:cs typeface="Times New Roman" panose="02020603050405020304" pitchFamily="18" charset="0"/>
              </a:rPr>
              <a:t>aplicando la tecnología </a:t>
            </a:r>
            <a:r>
              <a:rPr lang="es-MX" sz="2000" dirty="0" smtClean="0">
                <a:solidFill>
                  <a:schemeClr val="bg1"/>
                </a:solidFill>
                <a:latin typeface="Times New Roman" panose="02020603050405020304" pitchFamily="18" charset="0"/>
                <a:cs typeface="Times New Roman" panose="02020603050405020304" pitchFamily="18" charset="0"/>
              </a:rPr>
              <a:t>computacional</a:t>
            </a:r>
            <a:r>
              <a:rPr lang="es-MX" sz="2000" dirty="0">
                <a:solidFill>
                  <a:schemeClr val="bg1"/>
                </a:solidFill>
                <a:latin typeface="Times New Roman" panose="02020603050405020304" pitchFamily="18" charset="0"/>
                <a:cs typeface="Times New Roman" panose="02020603050405020304" pitchFamily="18" charset="0"/>
              </a:rPr>
              <a:t>, los </a:t>
            </a:r>
            <a:r>
              <a:rPr lang="es-MX" sz="2000" dirty="0" smtClean="0">
                <a:solidFill>
                  <a:schemeClr val="bg1"/>
                </a:solidFill>
                <a:latin typeface="Times New Roman" panose="02020603050405020304" pitchFamily="18" charset="0"/>
                <a:cs typeface="Times New Roman" panose="02020603050405020304" pitchFamily="18" charset="0"/>
              </a:rPr>
              <a:t>dispositivos </a:t>
            </a:r>
            <a:r>
              <a:rPr lang="es-MX" sz="2000" dirty="0">
                <a:solidFill>
                  <a:schemeClr val="bg1"/>
                </a:solidFill>
                <a:latin typeface="Times New Roman" panose="02020603050405020304" pitchFamily="18" charset="0"/>
                <a:cs typeface="Times New Roman" panose="02020603050405020304" pitchFamily="18" charset="0"/>
              </a:rPr>
              <a:t>electrónicos y </a:t>
            </a:r>
            <a:r>
              <a:rPr lang="es-MX" sz="2000" dirty="0" smtClean="0">
                <a:solidFill>
                  <a:schemeClr val="bg1"/>
                </a:solidFill>
                <a:latin typeface="Times New Roman" panose="02020603050405020304" pitchFamily="18" charset="0"/>
                <a:cs typeface="Times New Roman" panose="02020603050405020304" pitchFamily="18" charset="0"/>
              </a:rPr>
              <a:t>sistemas </a:t>
            </a:r>
            <a:r>
              <a:rPr lang="es-MX" sz="2000" dirty="0">
                <a:solidFill>
                  <a:schemeClr val="bg1"/>
                </a:solidFill>
                <a:latin typeface="Times New Roman" panose="02020603050405020304" pitchFamily="18" charset="0"/>
                <a:cs typeface="Times New Roman" panose="02020603050405020304" pitchFamily="18" charset="0"/>
              </a:rPr>
              <a:t>de tipo comercial y </a:t>
            </a:r>
            <a:r>
              <a:rPr lang="es-MX" sz="2000" dirty="0" smtClean="0">
                <a:solidFill>
                  <a:schemeClr val="bg1"/>
                </a:solidFill>
                <a:latin typeface="Times New Roman" panose="02020603050405020304" pitchFamily="18" charset="0"/>
                <a:cs typeface="Times New Roman" panose="02020603050405020304" pitchFamily="18" charset="0"/>
              </a:rPr>
              <a:t>de </a:t>
            </a:r>
            <a:r>
              <a:rPr lang="es-MX" sz="2000" dirty="0">
                <a:solidFill>
                  <a:schemeClr val="bg1"/>
                </a:solidFill>
                <a:latin typeface="Times New Roman" panose="02020603050405020304" pitchFamily="18" charset="0"/>
                <a:cs typeface="Times New Roman" panose="02020603050405020304" pitchFamily="18" charset="0"/>
              </a:rPr>
              <a:t>vanguardia para resolver </a:t>
            </a:r>
            <a:r>
              <a:rPr lang="es-MX" sz="2000" dirty="0" smtClean="0">
                <a:solidFill>
                  <a:schemeClr val="bg1"/>
                </a:solidFill>
                <a:latin typeface="Times New Roman" panose="02020603050405020304" pitchFamily="18" charset="0"/>
                <a:cs typeface="Times New Roman" panose="02020603050405020304" pitchFamily="18" charset="0"/>
              </a:rPr>
              <a:t>problemas </a:t>
            </a:r>
            <a:r>
              <a:rPr lang="es-MX" sz="2000" dirty="0">
                <a:solidFill>
                  <a:schemeClr val="bg1"/>
                </a:solidFill>
                <a:latin typeface="Times New Roman" panose="02020603050405020304" pitchFamily="18" charset="0"/>
                <a:cs typeface="Times New Roman" panose="02020603050405020304" pitchFamily="18" charset="0"/>
              </a:rPr>
              <a:t>propios de su </a:t>
            </a:r>
            <a:r>
              <a:rPr lang="es-MX" sz="2000" dirty="0" smtClean="0">
                <a:solidFill>
                  <a:schemeClr val="bg1"/>
                </a:solidFill>
                <a:latin typeface="Times New Roman" panose="02020603050405020304" pitchFamily="18" charset="0"/>
                <a:cs typeface="Times New Roman" panose="02020603050405020304" pitchFamily="18" charset="0"/>
              </a:rPr>
              <a:t>ámbito </a:t>
            </a:r>
            <a:r>
              <a:rPr lang="es-MX" sz="2000" dirty="0">
                <a:solidFill>
                  <a:schemeClr val="bg1"/>
                </a:solidFill>
                <a:latin typeface="Times New Roman" panose="02020603050405020304" pitchFamily="18" charset="0"/>
                <a:cs typeface="Times New Roman" panose="02020603050405020304" pitchFamily="18" charset="0"/>
              </a:rPr>
              <a:t>profesional</a:t>
            </a:r>
          </a:p>
        </p:txBody>
      </p:sp>
    </p:spTree>
    <p:extLst>
      <p:ext uri="{BB962C8B-B14F-4D97-AF65-F5344CB8AC3E}">
        <p14:creationId xmlns:p14="http://schemas.microsoft.com/office/powerpoint/2010/main" val="682382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91387" y="-742881"/>
            <a:ext cx="6911163"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Estructura de la Unidad de Aprendizaje</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7" name="3 CuadroTexto">
            <a:extLst>
              <a:ext uri="{FF2B5EF4-FFF2-40B4-BE49-F238E27FC236}">
                <a16:creationId xmlns="" xmlns:a16="http://schemas.microsoft.com/office/drawing/2014/main" id="{26CDB1DE-DA25-4845-BAA6-B9F8EC1969DF}"/>
              </a:ext>
            </a:extLst>
          </p:cNvPr>
          <p:cNvSpPr txBox="1">
            <a:spLocks noChangeArrowheads="1"/>
          </p:cNvSpPr>
          <p:nvPr/>
        </p:nvSpPr>
        <p:spPr bwMode="auto">
          <a:xfrm>
            <a:off x="377826" y="1090817"/>
            <a:ext cx="8393112" cy="1200329"/>
          </a:xfrm>
          <a:prstGeom prst="rect">
            <a:avLst/>
          </a:prstGeom>
          <a:solidFill>
            <a:srgbClr val="2D5335"/>
          </a:solidFill>
          <a:ln>
            <a:noFill/>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None/>
            </a:pPr>
            <a:r>
              <a:rPr lang="es-MX" altLang="es-MX" sz="1800" b="1" u="sng" dirty="0">
                <a:solidFill>
                  <a:schemeClr val="bg1"/>
                </a:solidFill>
                <a:latin typeface="Times New Roman" panose="02020603050405020304" pitchFamily="18" charset="0"/>
                <a:cs typeface="Times New Roman" panose="02020603050405020304" pitchFamily="18" charset="0"/>
              </a:rPr>
              <a:t>Unidad de competencia </a:t>
            </a:r>
            <a:r>
              <a:rPr lang="es-MX" altLang="es-MX" sz="1800" b="1" u="sng" dirty="0" smtClean="0">
                <a:solidFill>
                  <a:schemeClr val="bg1"/>
                </a:solidFill>
                <a:latin typeface="Times New Roman" panose="02020603050405020304" pitchFamily="18" charset="0"/>
                <a:cs typeface="Times New Roman" panose="02020603050405020304" pitchFamily="18" charset="0"/>
              </a:rPr>
              <a:t>6</a:t>
            </a:r>
            <a:r>
              <a:rPr lang="es-MX" altLang="es-MX" sz="1800" b="1" dirty="0" smtClean="0">
                <a:solidFill>
                  <a:schemeClr val="bg1"/>
                </a:solidFill>
                <a:latin typeface="Times New Roman" panose="02020603050405020304" pitchFamily="18" charset="0"/>
                <a:cs typeface="Times New Roman" panose="02020603050405020304" pitchFamily="18" charset="0"/>
              </a:rPr>
              <a:t>. </a:t>
            </a:r>
            <a:r>
              <a:rPr lang="es-MX" sz="1800" dirty="0">
                <a:solidFill>
                  <a:schemeClr val="bg1"/>
                </a:solidFill>
                <a:latin typeface="Times New Roman" panose="02020603050405020304" pitchFamily="18" charset="0"/>
                <a:cs typeface="Times New Roman" panose="02020603050405020304" pitchFamily="18" charset="0"/>
              </a:rPr>
              <a:t>Analizar y diseñar </a:t>
            </a:r>
            <a:r>
              <a:rPr lang="es-MX" sz="1800" dirty="0" smtClean="0">
                <a:solidFill>
                  <a:schemeClr val="bg1"/>
                </a:solidFill>
                <a:latin typeface="Times New Roman" panose="02020603050405020304" pitchFamily="18" charset="0"/>
                <a:cs typeface="Times New Roman" panose="02020603050405020304" pitchFamily="18" charset="0"/>
              </a:rPr>
              <a:t>de manera </a:t>
            </a:r>
            <a:r>
              <a:rPr lang="es-MX" sz="1800" dirty="0">
                <a:solidFill>
                  <a:schemeClr val="bg1"/>
                </a:solidFill>
                <a:latin typeface="Times New Roman" panose="02020603050405020304" pitchFamily="18" charset="0"/>
                <a:cs typeface="Times New Roman" panose="02020603050405020304" pitchFamily="18" charset="0"/>
              </a:rPr>
              <a:t>eficiente, sistemas </a:t>
            </a:r>
            <a:r>
              <a:rPr lang="es-MX" sz="1800" dirty="0" smtClean="0">
                <a:solidFill>
                  <a:schemeClr val="bg1"/>
                </a:solidFill>
                <a:latin typeface="Times New Roman" panose="02020603050405020304" pitchFamily="18" charset="0"/>
                <a:cs typeface="Times New Roman" panose="02020603050405020304" pitchFamily="18" charset="0"/>
              </a:rPr>
              <a:t>digitales </a:t>
            </a:r>
            <a:r>
              <a:rPr lang="es-MX" sz="1800" dirty="0">
                <a:solidFill>
                  <a:schemeClr val="bg1"/>
                </a:solidFill>
                <a:latin typeface="Times New Roman" panose="02020603050405020304" pitchFamily="18" charset="0"/>
                <a:cs typeface="Times New Roman" panose="02020603050405020304" pitchFamily="18" charset="0"/>
              </a:rPr>
              <a:t>secuenciales </a:t>
            </a:r>
            <a:r>
              <a:rPr lang="es-MX" sz="1800" dirty="0" smtClean="0">
                <a:solidFill>
                  <a:schemeClr val="bg1"/>
                </a:solidFill>
                <a:latin typeface="Times New Roman" panose="02020603050405020304" pitchFamily="18" charset="0"/>
                <a:cs typeface="Times New Roman" panose="02020603050405020304" pitchFamily="18" charset="0"/>
              </a:rPr>
              <a:t>básicos</a:t>
            </a:r>
            <a:r>
              <a:rPr lang="es-MX" sz="1800" dirty="0">
                <a:solidFill>
                  <a:schemeClr val="bg1"/>
                </a:solidFill>
                <a:latin typeface="Times New Roman" panose="02020603050405020304" pitchFamily="18" charset="0"/>
                <a:cs typeface="Times New Roman" panose="02020603050405020304" pitchFamily="18" charset="0"/>
              </a:rPr>
              <a:t>, que permitan el </a:t>
            </a:r>
            <a:r>
              <a:rPr lang="es-MX" sz="1800" dirty="0" smtClean="0">
                <a:solidFill>
                  <a:schemeClr val="bg1"/>
                </a:solidFill>
                <a:latin typeface="Times New Roman" panose="02020603050405020304" pitchFamily="18" charset="0"/>
                <a:cs typeface="Times New Roman" panose="02020603050405020304" pitchFamily="18" charset="0"/>
              </a:rPr>
              <a:t>desarrollo </a:t>
            </a:r>
            <a:r>
              <a:rPr lang="es-MX" sz="1800" dirty="0">
                <a:solidFill>
                  <a:schemeClr val="bg1"/>
                </a:solidFill>
                <a:latin typeface="Times New Roman" panose="02020603050405020304" pitchFamily="18" charset="0"/>
                <a:cs typeface="Times New Roman" panose="02020603050405020304" pitchFamily="18" charset="0"/>
              </a:rPr>
              <a:t>de proyectos </a:t>
            </a:r>
            <a:r>
              <a:rPr lang="es-MX" sz="1800" dirty="0" smtClean="0">
                <a:solidFill>
                  <a:schemeClr val="bg1"/>
                </a:solidFill>
                <a:latin typeface="Times New Roman" panose="02020603050405020304" pitchFamily="18" charset="0"/>
                <a:cs typeface="Times New Roman" panose="02020603050405020304" pitchFamily="18" charset="0"/>
              </a:rPr>
              <a:t>electrónicos </a:t>
            </a:r>
            <a:r>
              <a:rPr lang="es-MX" sz="1800" dirty="0">
                <a:solidFill>
                  <a:schemeClr val="bg1"/>
                </a:solidFill>
                <a:latin typeface="Times New Roman" panose="02020603050405020304" pitchFamily="18" charset="0"/>
                <a:cs typeface="Times New Roman" panose="02020603050405020304" pitchFamily="18" charset="0"/>
              </a:rPr>
              <a:t>aplicando la </a:t>
            </a:r>
            <a:r>
              <a:rPr lang="es-MX" sz="1800" dirty="0" smtClean="0">
                <a:solidFill>
                  <a:schemeClr val="bg1"/>
                </a:solidFill>
                <a:latin typeface="Times New Roman" panose="02020603050405020304" pitchFamily="18" charset="0"/>
                <a:cs typeface="Times New Roman" panose="02020603050405020304" pitchFamily="18" charset="0"/>
              </a:rPr>
              <a:t>tecnología </a:t>
            </a:r>
            <a:r>
              <a:rPr lang="es-MX" sz="1800" dirty="0">
                <a:solidFill>
                  <a:schemeClr val="bg1"/>
                </a:solidFill>
                <a:latin typeface="Times New Roman" panose="02020603050405020304" pitchFamily="18" charset="0"/>
                <a:cs typeface="Times New Roman" panose="02020603050405020304" pitchFamily="18" charset="0"/>
              </a:rPr>
              <a:t>computacional, </a:t>
            </a:r>
            <a:r>
              <a:rPr lang="es-MX" sz="1800" dirty="0" smtClean="0">
                <a:solidFill>
                  <a:schemeClr val="bg1"/>
                </a:solidFill>
                <a:latin typeface="Times New Roman" panose="02020603050405020304" pitchFamily="18" charset="0"/>
                <a:cs typeface="Times New Roman" panose="02020603050405020304" pitchFamily="18" charset="0"/>
              </a:rPr>
              <a:t>los </a:t>
            </a:r>
            <a:r>
              <a:rPr lang="es-MX" sz="1800" dirty="0">
                <a:solidFill>
                  <a:schemeClr val="bg1"/>
                </a:solidFill>
                <a:latin typeface="Times New Roman" panose="02020603050405020304" pitchFamily="18" charset="0"/>
                <a:cs typeface="Times New Roman" panose="02020603050405020304" pitchFamily="18" charset="0"/>
              </a:rPr>
              <a:t>dispositivos electrónicos </a:t>
            </a:r>
            <a:r>
              <a:rPr lang="es-MX" sz="1800" dirty="0" smtClean="0">
                <a:solidFill>
                  <a:schemeClr val="bg1"/>
                </a:solidFill>
                <a:latin typeface="Times New Roman" panose="02020603050405020304" pitchFamily="18" charset="0"/>
                <a:cs typeface="Times New Roman" panose="02020603050405020304" pitchFamily="18" charset="0"/>
              </a:rPr>
              <a:t>y </a:t>
            </a:r>
            <a:r>
              <a:rPr lang="es-MX" sz="1800" dirty="0">
                <a:solidFill>
                  <a:schemeClr val="bg1"/>
                </a:solidFill>
                <a:latin typeface="Times New Roman" panose="02020603050405020304" pitchFamily="18" charset="0"/>
                <a:cs typeface="Times New Roman" panose="02020603050405020304" pitchFamily="18" charset="0"/>
              </a:rPr>
              <a:t>sistemas de tipo comercial </a:t>
            </a:r>
            <a:r>
              <a:rPr lang="es-MX" sz="1800" dirty="0" smtClean="0">
                <a:solidFill>
                  <a:schemeClr val="bg1"/>
                </a:solidFill>
                <a:latin typeface="Times New Roman" panose="02020603050405020304" pitchFamily="18" charset="0"/>
                <a:cs typeface="Times New Roman" panose="02020603050405020304" pitchFamily="18" charset="0"/>
              </a:rPr>
              <a:t>y </a:t>
            </a:r>
            <a:r>
              <a:rPr lang="es-MX" sz="1800" dirty="0">
                <a:solidFill>
                  <a:schemeClr val="bg1"/>
                </a:solidFill>
                <a:latin typeface="Times New Roman" panose="02020603050405020304" pitchFamily="18" charset="0"/>
                <a:cs typeface="Times New Roman" panose="02020603050405020304" pitchFamily="18" charset="0"/>
              </a:rPr>
              <a:t>de vanguardia para </a:t>
            </a:r>
            <a:r>
              <a:rPr lang="es-MX" sz="1800" dirty="0" smtClean="0">
                <a:solidFill>
                  <a:schemeClr val="bg1"/>
                </a:solidFill>
                <a:latin typeface="Times New Roman" panose="02020603050405020304" pitchFamily="18" charset="0"/>
                <a:cs typeface="Times New Roman" panose="02020603050405020304" pitchFamily="18" charset="0"/>
              </a:rPr>
              <a:t>resolver </a:t>
            </a:r>
            <a:r>
              <a:rPr lang="es-MX" sz="1800" dirty="0">
                <a:solidFill>
                  <a:schemeClr val="bg1"/>
                </a:solidFill>
                <a:latin typeface="Times New Roman" panose="02020603050405020304" pitchFamily="18" charset="0"/>
                <a:cs typeface="Times New Roman" panose="02020603050405020304" pitchFamily="18" charset="0"/>
              </a:rPr>
              <a:t>problemas propios </a:t>
            </a:r>
            <a:r>
              <a:rPr lang="es-MX" sz="1800" dirty="0" smtClean="0">
                <a:solidFill>
                  <a:schemeClr val="bg1"/>
                </a:solidFill>
                <a:latin typeface="Times New Roman" panose="02020603050405020304" pitchFamily="18" charset="0"/>
                <a:cs typeface="Times New Roman" panose="02020603050405020304" pitchFamily="18" charset="0"/>
              </a:rPr>
              <a:t>de </a:t>
            </a:r>
            <a:r>
              <a:rPr lang="es-MX" sz="1800" dirty="0">
                <a:solidFill>
                  <a:schemeClr val="bg1"/>
                </a:solidFill>
                <a:latin typeface="Times New Roman" panose="02020603050405020304" pitchFamily="18" charset="0"/>
                <a:cs typeface="Times New Roman" panose="02020603050405020304" pitchFamily="18" charset="0"/>
              </a:rPr>
              <a:t>su ámbito </a:t>
            </a:r>
            <a:r>
              <a:rPr lang="es-MX" sz="1800" dirty="0" smtClean="0">
                <a:solidFill>
                  <a:schemeClr val="bg1"/>
                </a:solidFill>
                <a:latin typeface="Times New Roman" panose="02020603050405020304" pitchFamily="18" charset="0"/>
                <a:cs typeface="Times New Roman" panose="02020603050405020304" pitchFamily="18" charset="0"/>
              </a:rPr>
              <a:t>profesional. </a:t>
            </a:r>
            <a:r>
              <a:rPr lang="es-MX" sz="1800" dirty="0">
                <a:solidFill>
                  <a:schemeClr val="bg1"/>
                </a:solidFill>
                <a:latin typeface="Times New Roman" panose="02020603050405020304" pitchFamily="18" charset="0"/>
                <a:cs typeface="Times New Roman" panose="02020603050405020304" pitchFamily="18" charset="0"/>
              </a:rPr>
              <a:t>	</a:t>
            </a:r>
          </a:p>
        </p:txBody>
      </p:sp>
      <p:sp>
        <p:nvSpPr>
          <p:cNvPr id="2" name="Marcador de número de diapositiva 1">
            <a:extLst>
              <a:ext uri="{FF2B5EF4-FFF2-40B4-BE49-F238E27FC236}">
                <a16:creationId xmlns="" xmlns:a16="http://schemas.microsoft.com/office/drawing/2014/main" id="{FCDB94C5-0CFF-4CD4-B6FA-3D799EFF4CCD}"/>
              </a:ext>
            </a:extLst>
          </p:cNvPr>
          <p:cNvSpPr>
            <a:spLocks noGrp="1"/>
          </p:cNvSpPr>
          <p:nvPr>
            <p:ph type="sldNum" sz="quarter" idx="12"/>
          </p:nvPr>
        </p:nvSpPr>
        <p:spPr/>
        <p:txBody>
          <a:bodyPr/>
          <a:lstStyle/>
          <a:p>
            <a:fld id="{18FDBAE8-0AD5-4C4A-B0F5-4BBC06F38D92}" type="slidenum">
              <a:rPr lang="es-ES" smtClean="0">
                <a:solidFill>
                  <a:schemeClr val="tx1"/>
                </a:solidFill>
              </a:rPr>
              <a:t>7</a:t>
            </a:fld>
            <a:endParaRPr lang="es-ES" dirty="0">
              <a:solidFill>
                <a:schemeClr val="tx1"/>
              </a:solidFill>
            </a:endParaRPr>
          </a:p>
        </p:txBody>
      </p:sp>
      <p:sp>
        <p:nvSpPr>
          <p:cNvPr id="12" name="7 CuadroTexto">
            <a:extLst>
              <a:ext uri="{FF2B5EF4-FFF2-40B4-BE49-F238E27FC236}">
                <a16:creationId xmlns="" xmlns:a16="http://schemas.microsoft.com/office/drawing/2014/main" id="{124050AD-C3AF-40A1-AF68-1DA7499D50BC}"/>
              </a:ext>
            </a:extLst>
          </p:cNvPr>
          <p:cNvSpPr txBox="1">
            <a:spLocks noChangeArrowheads="1"/>
          </p:cNvSpPr>
          <p:nvPr/>
        </p:nvSpPr>
        <p:spPr bwMode="auto">
          <a:xfrm>
            <a:off x="379415" y="2397260"/>
            <a:ext cx="8391525" cy="1200329"/>
          </a:xfrm>
          <a:prstGeom prst="rect">
            <a:avLst/>
          </a:prstGeom>
          <a:solidFill>
            <a:srgbClr val="2D5335"/>
          </a:solidFill>
          <a:ln>
            <a:noFill/>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buNone/>
            </a:pPr>
            <a:r>
              <a:rPr lang="es-MX" altLang="es-MX" sz="1800" b="1" u="sng" dirty="0">
                <a:solidFill>
                  <a:schemeClr val="bg1"/>
                </a:solidFill>
                <a:latin typeface="Times New Roman" panose="02020603050405020304" pitchFamily="18" charset="0"/>
                <a:cs typeface="Times New Roman" panose="02020603050405020304" pitchFamily="18" charset="0"/>
              </a:rPr>
              <a:t>Unidad de competencia </a:t>
            </a:r>
            <a:r>
              <a:rPr lang="es-MX" altLang="es-MX" sz="1800" b="1" u="sng" dirty="0" smtClean="0">
                <a:solidFill>
                  <a:schemeClr val="bg1"/>
                </a:solidFill>
                <a:latin typeface="Times New Roman" panose="02020603050405020304" pitchFamily="18" charset="0"/>
                <a:cs typeface="Times New Roman" panose="02020603050405020304" pitchFamily="18" charset="0"/>
              </a:rPr>
              <a:t>7</a:t>
            </a:r>
            <a:r>
              <a:rPr lang="es-MX" altLang="es-MX" sz="1800" b="1" dirty="0" smtClean="0">
                <a:solidFill>
                  <a:schemeClr val="bg1"/>
                </a:solidFill>
                <a:latin typeface="Times New Roman" panose="02020603050405020304" pitchFamily="18" charset="0"/>
                <a:cs typeface="Times New Roman" panose="02020603050405020304" pitchFamily="18" charset="0"/>
              </a:rPr>
              <a:t>. </a:t>
            </a:r>
            <a:r>
              <a:rPr lang="es-MX" sz="1800" dirty="0">
                <a:solidFill>
                  <a:schemeClr val="bg1"/>
                </a:solidFill>
                <a:latin typeface="Times New Roman" panose="02020603050405020304" pitchFamily="18" charset="0"/>
                <a:cs typeface="Times New Roman" panose="02020603050405020304" pitchFamily="18" charset="0"/>
              </a:rPr>
              <a:t>Analizar y diseñar de </a:t>
            </a:r>
            <a:r>
              <a:rPr lang="es-MX" sz="1800" dirty="0" smtClean="0">
                <a:solidFill>
                  <a:schemeClr val="bg1"/>
                </a:solidFill>
                <a:latin typeface="Times New Roman" panose="02020603050405020304" pitchFamily="18" charset="0"/>
                <a:cs typeface="Times New Roman" panose="02020603050405020304" pitchFamily="18" charset="0"/>
              </a:rPr>
              <a:t>manera eficiente</a:t>
            </a:r>
            <a:r>
              <a:rPr lang="es-MX" sz="1800" dirty="0">
                <a:solidFill>
                  <a:schemeClr val="bg1"/>
                </a:solidFill>
                <a:latin typeface="Times New Roman" panose="02020603050405020304" pitchFamily="18" charset="0"/>
                <a:cs typeface="Times New Roman" panose="02020603050405020304" pitchFamily="18" charset="0"/>
              </a:rPr>
              <a:t>, sistemas digitales </a:t>
            </a:r>
            <a:r>
              <a:rPr lang="es-MX" sz="1800" dirty="0" smtClean="0">
                <a:solidFill>
                  <a:schemeClr val="bg1"/>
                </a:solidFill>
                <a:latin typeface="Times New Roman" panose="02020603050405020304" pitchFamily="18" charset="0"/>
                <a:cs typeface="Times New Roman" panose="02020603050405020304" pitchFamily="18" charset="0"/>
              </a:rPr>
              <a:t>secuenciales </a:t>
            </a:r>
            <a:r>
              <a:rPr lang="es-MX" sz="1800" dirty="0">
                <a:solidFill>
                  <a:schemeClr val="bg1"/>
                </a:solidFill>
                <a:latin typeface="Times New Roman" panose="02020603050405020304" pitchFamily="18" charset="0"/>
                <a:cs typeface="Times New Roman" panose="02020603050405020304" pitchFamily="18" charset="0"/>
              </a:rPr>
              <a:t>que permitan el </a:t>
            </a:r>
            <a:r>
              <a:rPr lang="es-MX" sz="1800" dirty="0" smtClean="0">
                <a:solidFill>
                  <a:schemeClr val="bg1"/>
                </a:solidFill>
                <a:latin typeface="Times New Roman" panose="02020603050405020304" pitchFamily="18" charset="0"/>
                <a:cs typeface="Times New Roman" panose="02020603050405020304" pitchFamily="18" charset="0"/>
              </a:rPr>
              <a:t>desarrollo </a:t>
            </a:r>
            <a:r>
              <a:rPr lang="es-MX" sz="1800" dirty="0">
                <a:solidFill>
                  <a:schemeClr val="bg1"/>
                </a:solidFill>
                <a:latin typeface="Times New Roman" panose="02020603050405020304" pitchFamily="18" charset="0"/>
                <a:cs typeface="Times New Roman" panose="02020603050405020304" pitchFamily="18" charset="0"/>
              </a:rPr>
              <a:t>de proyectos </a:t>
            </a:r>
            <a:r>
              <a:rPr lang="es-MX" sz="1800" dirty="0" smtClean="0">
                <a:solidFill>
                  <a:schemeClr val="bg1"/>
                </a:solidFill>
                <a:latin typeface="Times New Roman" panose="02020603050405020304" pitchFamily="18" charset="0"/>
                <a:cs typeface="Times New Roman" panose="02020603050405020304" pitchFamily="18" charset="0"/>
              </a:rPr>
              <a:t>electrónicos </a:t>
            </a:r>
            <a:r>
              <a:rPr lang="es-MX" sz="1800" dirty="0">
                <a:solidFill>
                  <a:schemeClr val="bg1"/>
                </a:solidFill>
                <a:latin typeface="Times New Roman" panose="02020603050405020304" pitchFamily="18" charset="0"/>
                <a:cs typeface="Times New Roman" panose="02020603050405020304" pitchFamily="18" charset="0"/>
              </a:rPr>
              <a:t>aplicando la </a:t>
            </a:r>
            <a:r>
              <a:rPr lang="es-MX" sz="1800" dirty="0" smtClean="0">
                <a:solidFill>
                  <a:schemeClr val="bg1"/>
                </a:solidFill>
                <a:latin typeface="Times New Roman" panose="02020603050405020304" pitchFamily="18" charset="0"/>
                <a:cs typeface="Times New Roman" panose="02020603050405020304" pitchFamily="18" charset="0"/>
              </a:rPr>
              <a:t>tecnología </a:t>
            </a:r>
            <a:r>
              <a:rPr lang="es-MX" sz="1800" dirty="0">
                <a:solidFill>
                  <a:schemeClr val="bg1"/>
                </a:solidFill>
                <a:latin typeface="Times New Roman" panose="02020603050405020304" pitchFamily="18" charset="0"/>
                <a:cs typeface="Times New Roman" panose="02020603050405020304" pitchFamily="18" charset="0"/>
              </a:rPr>
              <a:t>computacional, los </a:t>
            </a:r>
            <a:r>
              <a:rPr lang="es-MX" sz="1800" dirty="0" smtClean="0">
                <a:solidFill>
                  <a:schemeClr val="bg1"/>
                </a:solidFill>
                <a:latin typeface="Times New Roman" panose="02020603050405020304" pitchFamily="18" charset="0"/>
                <a:cs typeface="Times New Roman" panose="02020603050405020304" pitchFamily="18" charset="0"/>
              </a:rPr>
              <a:t>dispositivos </a:t>
            </a:r>
            <a:r>
              <a:rPr lang="es-MX" sz="1800" dirty="0">
                <a:solidFill>
                  <a:schemeClr val="bg1"/>
                </a:solidFill>
                <a:latin typeface="Times New Roman" panose="02020603050405020304" pitchFamily="18" charset="0"/>
                <a:cs typeface="Times New Roman" panose="02020603050405020304" pitchFamily="18" charset="0"/>
              </a:rPr>
              <a:t>electrónicos y </a:t>
            </a:r>
            <a:r>
              <a:rPr lang="es-MX" sz="1800" dirty="0" smtClean="0">
                <a:solidFill>
                  <a:schemeClr val="bg1"/>
                </a:solidFill>
                <a:latin typeface="Times New Roman" panose="02020603050405020304" pitchFamily="18" charset="0"/>
                <a:cs typeface="Times New Roman" panose="02020603050405020304" pitchFamily="18" charset="0"/>
              </a:rPr>
              <a:t>sistemas </a:t>
            </a:r>
            <a:r>
              <a:rPr lang="es-MX" sz="1800" dirty="0">
                <a:solidFill>
                  <a:schemeClr val="bg1"/>
                </a:solidFill>
                <a:latin typeface="Times New Roman" panose="02020603050405020304" pitchFamily="18" charset="0"/>
                <a:cs typeface="Times New Roman" panose="02020603050405020304" pitchFamily="18" charset="0"/>
              </a:rPr>
              <a:t>de tipo comercial y de </a:t>
            </a:r>
            <a:r>
              <a:rPr lang="es-MX" sz="1800" dirty="0" smtClean="0">
                <a:solidFill>
                  <a:schemeClr val="bg1"/>
                </a:solidFill>
                <a:latin typeface="Times New Roman" panose="02020603050405020304" pitchFamily="18" charset="0"/>
                <a:cs typeface="Times New Roman" panose="02020603050405020304" pitchFamily="18" charset="0"/>
              </a:rPr>
              <a:t>vanguardia </a:t>
            </a:r>
            <a:r>
              <a:rPr lang="es-MX" sz="1800" dirty="0">
                <a:solidFill>
                  <a:schemeClr val="bg1"/>
                </a:solidFill>
                <a:latin typeface="Times New Roman" panose="02020603050405020304" pitchFamily="18" charset="0"/>
                <a:cs typeface="Times New Roman" panose="02020603050405020304" pitchFamily="18" charset="0"/>
              </a:rPr>
              <a:t>para resolver </a:t>
            </a:r>
            <a:r>
              <a:rPr lang="es-MX" sz="1800" dirty="0" smtClean="0">
                <a:solidFill>
                  <a:schemeClr val="bg1"/>
                </a:solidFill>
                <a:latin typeface="Times New Roman" panose="02020603050405020304" pitchFamily="18" charset="0"/>
                <a:cs typeface="Times New Roman" panose="02020603050405020304" pitchFamily="18" charset="0"/>
              </a:rPr>
              <a:t>problemas </a:t>
            </a:r>
            <a:r>
              <a:rPr lang="es-MX" sz="1800" dirty="0">
                <a:solidFill>
                  <a:schemeClr val="bg1"/>
                </a:solidFill>
                <a:latin typeface="Times New Roman" panose="02020603050405020304" pitchFamily="18" charset="0"/>
                <a:cs typeface="Times New Roman" panose="02020603050405020304" pitchFamily="18" charset="0"/>
              </a:rPr>
              <a:t>propios de su ámbito </a:t>
            </a:r>
            <a:r>
              <a:rPr lang="es-MX" sz="1800" dirty="0" smtClean="0">
                <a:solidFill>
                  <a:schemeClr val="bg1"/>
                </a:solidFill>
                <a:latin typeface="Times New Roman" panose="02020603050405020304" pitchFamily="18" charset="0"/>
                <a:cs typeface="Times New Roman" panose="02020603050405020304" pitchFamily="18" charset="0"/>
              </a:rPr>
              <a:t>Profesional.</a:t>
            </a:r>
            <a:endParaRPr lang="es-MX" sz="1800" dirty="0">
              <a:solidFill>
                <a:schemeClr val="bg1"/>
              </a:solidFill>
              <a:latin typeface="Times New Roman" panose="02020603050405020304" pitchFamily="18" charset="0"/>
              <a:cs typeface="Times New Roman" panose="02020603050405020304" pitchFamily="18" charset="0"/>
            </a:endParaRPr>
          </a:p>
        </p:txBody>
      </p:sp>
      <p:sp>
        <p:nvSpPr>
          <p:cNvPr id="13" name="7 CuadroTexto">
            <a:extLst>
              <a:ext uri="{FF2B5EF4-FFF2-40B4-BE49-F238E27FC236}">
                <a16:creationId xmlns="" xmlns:a16="http://schemas.microsoft.com/office/drawing/2014/main" id="{124050AD-C3AF-40A1-AF68-1DA7499D50BC}"/>
              </a:ext>
            </a:extLst>
          </p:cNvPr>
          <p:cNvSpPr txBox="1">
            <a:spLocks noChangeArrowheads="1"/>
          </p:cNvSpPr>
          <p:nvPr/>
        </p:nvSpPr>
        <p:spPr bwMode="auto">
          <a:xfrm>
            <a:off x="379415" y="3723532"/>
            <a:ext cx="8391525" cy="1477328"/>
          </a:xfrm>
          <a:prstGeom prst="rect">
            <a:avLst/>
          </a:prstGeom>
          <a:solidFill>
            <a:srgbClr val="2D5335"/>
          </a:solidFill>
          <a:ln>
            <a:noFill/>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buNone/>
            </a:pPr>
            <a:r>
              <a:rPr lang="es-MX" altLang="es-MX" sz="1800" b="1" u="sng" dirty="0">
                <a:solidFill>
                  <a:schemeClr val="bg1"/>
                </a:solidFill>
                <a:latin typeface="Times New Roman" panose="02020603050405020304" pitchFamily="18" charset="0"/>
                <a:cs typeface="Times New Roman" panose="02020603050405020304" pitchFamily="18" charset="0"/>
              </a:rPr>
              <a:t>Unidad de competencia 8</a:t>
            </a:r>
            <a:r>
              <a:rPr lang="es-MX" altLang="es-MX" sz="1800" b="1" dirty="0" smtClean="0">
                <a:solidFill>
                  <a:schemeClr val="bg1"/>
                </a:solidFill>
                <a:latin typeface="Times New Roman" panose="02020603050405020304" pitchFamily="18" charset="0"/>
                <a:cs typeface="Times New Roman" panose="02020603050405020304" pitchFamily="18" charset="0"/>
              </a:rPr>
              <a:t>. </a:t>
            </a:r>
            <a:r>
              <a:rPr lang="es-MX" sz="1800" dirty="0">
                <a:solidFill>
                  <a:schemeClr val="bg1"/>
                </a:solidFill>
                <a:latin typeface="Times New Roman" panose="02020603050405020304" pitchFamily="18" charset="0"/>
                <a:cs typeface="Times New Roman" panose="02020603050405020304" pitchFamily="18" charset="0"/>
              </a:rPr>
              <a:t>Analizar y diseñar de </a:t>
            </a:r>
            <a:r>
              <a:rPr lang="es-MX" sz="1800" dirty="0" smtClean="0">
                <a:solidFill>
                  <a:schemeClr val="bg1"/>
                </a:solidFill>
                <a:latin typeface="Times New Roman" panose="02020603050405020304" pitchFamily="18" charset="0"/>
                <a:cs typeface="Times New Roman" panose="02020603050405020304" pitchFamily="18" charset="0"/>
              </a:rPr>
              <a:t>manera eficiente</a:t>
            </a:r>
            <a:r>
              <a:rPr lang="es-MX" sz="1800" dirty="0">
                <a:solidFill>
                  <a:schemeClr val="bg1"/>
                </a:solidFill>
                <a:latin typeface="Times New Roman" panose="02020603050405020304" pitchFamily="18" charset="0"/>
                <a:cs typeface="Times New Roman" panose="02020603050405020304" pitchFamily="18" charset="0"/>
              </a:rPr>
              <a:t>, sistemas digitales  que </a:t>
            </a:r>
            <a:r>
              <a:rPr lang="es-MX" sz="1800" dirty="0" smtClean="0">
                <a:solidFill>
                  <a:schemeClr val="bg1"/>
                </a:solidFill>
                <a:latin typeface="Times New Roman" panose="02020603050405020304" pitchFamily="18" charset="0"/>
                <a:cs typeface="Times New Roman" panose="02020603050405020304" pitchFamily="18" charset="0"/>
              </a:rPr>
              <a:t>utilicen </a:t>
            </a:r>
            <a:r>
              <a:rPr lang="es-MX" sz="1800" dirty="0">
                <a:solidFill>
                  <a:schemeClr val="bg1"/>
                </a:solidFill>
                <a:latin typeface="Times New Roman" panose="02020603050405020304" pitchFamily="18" charset="0"/>
                <a:cs typeface="Times New Roman" panose="02020603050405020304" pitchFamily="18" charset="0"/>
              </a:rPr>
              <a:t>dispositivos lógicos </a:t>
            </a:r>
            <a:r>
              <a:rPr lang="es-MX" sz="1800" dirty="0" smtClean="0">
                <a:solidFill>
                  <a:schemeClr val="bg1"/>
                </a:solidFill>
                <a:latin typeface="Times New Roman" panose="02020603050405020304" pitchFamily="18" charset="0"/>
                <a:cs typeface="Times New Roman" panose="02020603050405020304" pitchFamily="18" charset="0"/>
              </a:rPr>
              <a:t>programables</a:t>
            </a:r>
            <a:r>
              <a:rPr lang="es-MX" sz="1800" dirty="0">
                <a:solidFill>
                  <a:schemeClr val="bg1"/>
                </a:solidFill>
                <a:latin typeface="Times New Roman" panose="02020603050405020304" pitchFamily="18" charset="0"/>
                <a:cs typeface="Times New Roman" panose="02020603050405020304" pitchFamily="18" charset="0"/>
              </a:rPr>
              <a:t>, los que permitan el </a:t>
            </a:r>
            <a:r>
              <a:rPr lang="es-MX" sz="1800" dirty="0" smtClean="0">
                <a:solidFill>
                  <a:schemeClr val="bg1"/>
                </a:solidFill>
                <a:latin typeface="Times New Roman" panose="02020603050405020304" pitchFamily="18" charset="0"/>
                <a:cs typeface="Times New Roman" panose="02020603050405020304" pitchFamily="18" charset="0"/>
              </a:rPr>
              <a:t>desarrollo </a:t>
            </a:r>
            <a:r>
              <a:rPr lang="es-MX" sz="1800" dirty="0">
                <a:solidFill>
                  <a:schemeClr val="bg1"/>
                </a:solidFill>
                <a:latin typeface="Times New Roman" panose="02020603050405020304" pitchFamily="18" charset="0"/>
                <a:cs typeface="Times New Roman" panose="02020603050405020304" pitchFamily="18" charset="0"/>
              </a:rPr>
              <a:t>de proyectos electrónicos </a:t>
            </a:r>
            <a:r>
              <a:rPr lang="es-MX" sz="1800" dirty="0" smtClean="0">
                <a:solidFill>
                  <a:schemeClr val="bg1"/>
                </a:solidFill>
                <a:latin typeface="Times New Roman" panose="02020603050405020304" pitchFamily="18" charset="0"/>
                <a:cs typeface="Times New Roman" panose="02020603050405020304" pitchFamily="18" charset="0"/>
              </a:rPr>
              <a:t>aplicando </a:t>
            </a:r>
            <a:r>
              <a:rPr lang="es-MX" sz="1800" dirty="0">
                <a:solidFill>
                  <a:schemeClr val="bg1"/>
                </a:solidFill>
                <a:latin typeface="Times New Roman" panose="02020603050405020304" pitchFamily="18" charset="0"/>
                <a:cs typeface="Times New Roman" panose="02020603050405020304" pitchFamily="18" charset="0"/>
              </a:rPr>
              <a:t>la tecnología </a:t>
            </a:r>
            <a:r>
              <a:rPr lang="es-MX" sz="1800" dirty="0" smtClean="0">
                <a:solidFill>
                  <a:schemeClr val="bg1"/>
                </a:solidFill>
                <a:latin typeface="Times New Roman" panose="02020603050405020304" pitchFamily="18" charset="0"/>
                <a:cs typeface="Times New Roman" panose="02020603050405020304" pitchFamily="18" charset="0"/>
              </a:rPr>
              <a:t>computacional</a:t>
            </a:r>
            <a:r>
              <a:rPr lang="es-MX" sz="1800" dirty="0">
                <a:solidFill>
                  <a:schemeClr val="bg1"/>
                </a:solidFill>
                <a:latin typeface="Times New Roman" panose="02020603050405020304" pitchFamily="18" charset="0"/>
                <a:cs typeface="Times New Roman" panose="02020603050405020304" pitchFamily="18" charset="0"/>
              </a:rPr>
              <a:t>, </a:t>
            </a:r>
            <a:r>
              <a:rPr lang="es-MX" sz="1800" dirty="0" smtClean="0">
                <a:solidFill>
                  <a:schemeClr val="bg1"/>
                </a:solidFill>
                <a:latin typeface="Times New Roman" panose="02020603050405020304" pitchFamily="18" charset="0"/>
                <a:cs typeface="Times New Roman" panose="02020603050405020304" pitchFamily="18" charset="0"/>
              </a:rPr>
              <a:t>los </a:t>
            </a:r>
            <a:r>
              <a:rPr lang="es-MX" sz="1800" dirty="0">
                <a:solidFill>
                  <a:schemeClr val="bg1"/>
                </a:solidFill>
                <a:latin typeface="Times New Roman" panose="02020603050405020304" pitchFamily="18" charset="0"/>
                <a:cs typeface="Times New Roman" panose="02020603050405020304" pitchFamily="18" charset="0"/>
              </a:rPr>
              <a:t>dispositivos </a:t>
            </a:r>
            <a:r>
              <a:rPr lang="es-MX" sz="1800" dirty="0" smtClean="0">
                <a:solidFill>
                  <a:schemeClr val="bg1"/>
                </a:solidFill>
                <a:latin typeface="Times New Roman" panose="02020603050405020304" pitchFamily="18" charset="0"/>
                <a:cs typeface="Times New Roman" panose="02020603050405020304" pitchFamily="18" charset="0"/>
              </a:rPr>
              <a:t> electrónicos </a:t>
            </a:r>
            <a:r>
              <a:rPr lang="es-MX" sz="1800" dirty="0">
                <a:solidFill>
                  <a:schemeClr val="bg1"/>
                </a:solidFill>
                <a:latin typeface="Times New Roman" panose="02020603050405020304" pitchFamily="18" charset="0"/>
                <a:cs typeface="Times New Roman" panose="02020603050405020304" pitchFamily="18" charset="0"/>
              </a:rPr>
              <a:t>y sistemas de tipo </a:t>
            </a:r>
            <a:r>
              <a:rPr lang="es-MX" sz="1800" dirty="0" smtClean="0">
                <a:solidFill>
                  <a:schemeClr val="bg1"/>
                </a:solidFill>
                <a:latin typeface="Times New Roman" panose="02020603050405020304" pitchFamily="18" charset="0"/>
                <a:cs typeface="Times New Roman" panose="02020603050405020304" pitchFamily="18" charset="0"/>
              </a:rPr>
              <a:t>comercial </a:t>
            </a:r>
            <a:r>
              <a:rPr lang="es-MX" sz="1800" dirty="0">
                <a:solidFill>
                  <a:schemeClr val="bg1"/>
                </a:solidFill>
                <a:latin typeface="Times New Roman" panose="02020603050405020304" pitchFamily="18" charset="0"/>
                <a:cs typeface="Times New Roman" panose="02020603050405020304" pitchFamily="18" charset="0"/>
              </a:rPr>
              <a:t>y de vanguardia para </a:t>
            </a:r>
            <a:r>
              <a:rPr lang="es-MX" sz="1800" dirty="0" smtClean="0">
                <a:solidFill>
                  <a:schemeClr val="bg1"/>
                </a:solidFill>
                <a:latin typeface="Times New Roman" panose="02020603050405020304" pitchFamily="18" charset="0"/>
                <a:cs typeface="Times New Roman" panose="02020603050405020304" pitchFamily="18" charset="0"/>
              </a:rPr>
              <a:t>resolver </a:t>
            </a:r>
            <a:r>
              <a:rPr lang="es-MX" sz="1800" dirty="0">
                <a:solidFill>
                  <a:schemeClr val="bg1"/>
                </a:solidFill>
                <a:latin typeface="Times New Roman" panose="02020603050405020304" pitchFamily="18" charset="0"/>
                <a:cs typeface="Times New Roman" panose="02020603050405020304" pitchFamily="18" charset="0"/>
              </a:rPr>
              <a:t>problemas propios de su </a:t>
            </a:r>
            <a:r>
              <a:rPr lang="es-MX" sz="1800" dirty="0" smtClean="0">
                <a:solidFill>
                  <a:schemeClr val="bg1"/>
                </a:solidFill>
                <a:latin typeface="Times New Roman" panose="02020603050405020304" pitchFamily="18" charset="0"/>
                <a:cs typeface="Times New Roman" panose="02020603050405020304" pitchFamily="18" charset="0"/>
              </a:rPr>
              <a:t>ámbito </a:t>
            </a:r>
            <a:r>
              <a:rPr lang="es-MX" sz="1800" dirty="0">
                <a:solidFill>
                  <a:schemeClr val="bg1"/>
                </a:solidFill>
                <a:latin typeface="Times New Roman" panose="02020603050405020304" pitchFamily="18" charset="0"/>
                <a:cs typeface="Times New Roman" panose="02020603050405020304" pitchFamily="18" charset="0"/>
              </a:rPr>
              <a:t>profesional</a:t>
            </a:r>
          </a:p>
        </p:txBody>
      </p:sp>
      <p:sp>
        <p:nvSpPr>
          <p:cNvPr id="14" name="7 CuadroTexto">
            <a:extLst>
              <a:ext uri="{FF2B5EF4-FFF2-40B4-BE49-F238E27FC236}">
                <a16:creationId xmlns="" xmlns:a16="http://schemas.microsoft.com/office/drawing/2014/main" id="{124050AD-C3AF-40A1-AF68-1DA7499D50BC}"/>
              </a:ext>
            </a:extLst>
          </p:cNvPr>
          <p:cNvSpPr txBox="1">
            <a:spLocks noChangeArrowheads="1"/>
          </p:cNvSpPr>
          <p:nvPr/>
        </p:nvSpPr>
        <p:spPr bwMode="auto">
          <a:xfrm>
            <a:off x="402641" y="5326037"/>
            <a:ext cx="8391525" cy="646331"/>
          </a:xfrm>
          <a:prstGeom prst="rect">
            <a:avLst/>
          </a:prstGeom>
          <a:solidFill>
            <a:srgbClr val="2D5335"/>
          </a:solidFill>
          <a:ln>
            <a:noFill/>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buNone/>
            </a:pPr>
            <a:r>
              <a:rPr lang="es-MX" altLang="es-MX" sz="1800" b="1" u="sng" dirty="0">
                <a:solidFill>
                  <a:schemeClr val="bg1"/>
                </a:solidFill>
                <a:latin typeface="Times New Roman" panose="02020603050405020304" pitchFamily="18" charset="0"/>
                <a:cs typeface="Times New Roman" panose="02020603050405020304" pitchFamily="18" charset="0"/>
              </a:rPr>
              <a:t>Unidad de </a:t>
            </a:r>
            <a:r>
              <a:rPr lang="es-MX" altLang="es-MX" sz="1800" b="1" u="sng" dirty="0" smtClean="0">
                <a:solidFill>
                  <a:schemeClr val="bg1"/>
                </a:solidFill>
                <a:latin typeface="Times New Roman" panose="02020603050405020304" pitchFamily="18" charset="0"/>
                <a:cs typeface="Times New Roman" panose="02020603050405020304" pitchFamily="18" charset="0"/>
              </a:rPr>
              <a:t>competencia 9</a:t>
            </a:r>
            <a:r>
              <a:rPr lang="es-MX" altLang="es-MX" sz="1800" b="1" dirty="0" smtClean="0">
                <a:solidFill>
                  <a:schemeClr val="bg1"/>
                </a:solidFill>
                <a:latin typeface="Times New Roman" panose="02020603050405020304" pitchFamily="18" charset="0"/>
                <a:cs typeface="Times New Roman" panose="02020603050405020304" pitchFamily="18" charset="0"/>
              </a:rPr>
              <a:t>. </a:t>
            </a:r>
            <a:r>
              <a:rPr lang="es-MX" sz="1800" dirty="0">
                <a:solidFill>
                  <a:schemeClr val="bg1"/>
                </a:solidFill>
                <a:latin typeface="Times New Roman" panose="02020603050405020304" pitchFamily="18" charset="0"/>
                <a:cs typeface="Times New Roman" panose="02020603050405020304" pitchFamily="18" charset="0"/>
              </a:rPr>
              <a:t>Conocer de manera eficiente lo que </a:t>
            </a:r>
            <a:r>
              <a:rPr lang="es-MX" sz="1800" dirty="0" smtClean="0">
                <a:solidFill>
                  <a:schemeClr val="bg1"/>
                </a:solidFill>
                <a:latin typeface="Times New Roman" panose="02020603050405020304" pitchFamily="18" charset="0"/>
                <a:cs typeface="Times New Roman" panose="02020603050405020304" pitchFamily="18" charset="0"/>
              </a:rPr>
              <a:t>son </a:t>
            </a:r>
            <a:r>
              <a:rPr lang="es-MX" sz="1800" dirty="0">
                <a:solidFill>
                  <a:schemeClr val="bg1"/>
                </a:solidFill>
                <a:latin typeface="Times New Roman" panose="02020603050405020304" pitchFamily="18" charset="0"/>
                <a:cs typeface="Times New Roman" panose="02020603050405020304" pitchFamily="18" charset="0"/>
              </a:rPr>
              <a:t>los dispositivos VHD</a:t>
            </a:r>
          </a:p>
        </p:txBody>
      </p:sp>
    </p:spTree>
    <p:extLst>
      <p:ext uri="{BB962C8B-B14F-4D97-AF65-F5344CB8AC3E}">
        <p14:creationId xmlns:p14="http://schemas.microsoft.com/office/powerpoint/2010/main" val="2538740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333377" y="-742881"/>
            <a:ext cx="670537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Estructura de la Unidad de Aprendizaje</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a:solidFill>
                  <a:schemeClr val="bg1"/>
                </a:solidFill>
                <a:latin typeface="Avenir Black"/>
                <a:cs typeface="Avenir Black"/>
              </a:rPr>
              <a:t>                                          </a:t>
            </a:r>
            <a:r>
              <a:rPr lang="es-ES" sz="900" dirty="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6 CuadroTexto">
            <a:extLst>
              <a:ext uri="{FF2B5EF4-FFF2-40B4-BE49-F238E27FC236}">
                <a16:creationId xmlns="" xmlns:a16="http://schemas.microsoft.com/office/drawing/2014/main" id="{19663E30-9BB4-4B9C-BB23-829474377A74}"/>
              </a:ext>
            </a:extLst>
          </p:cNvPr>
          <p:cNvSpPr txBox="1">
            <a:spLocks noChangeArrowheads="1"/>
          </p:cNvSpPr>
          <p:nvPr/>
        </p:nvSpPr>
        <p:spPr bwMode="auto">
          <a:xfrm>
            <a:off x="333374" y="3833728"/>
            <a:ext cx="8639175" cy="954107"/>
          </a:xfrm>
          <a:prstGeom prst="rect">
            <a:avLst/>
          </a:prstGeom>
          <a:solidFill>
            <a:srgbClr val="2D5335"/>
          </a:solidFill>
          <a:ln>
            <a:noFill/>
          </a:ln>
          <a:extLst/>
        </p:spPr>
        <p:txBody>
          <a:bodyPr>
            <a:spAutoFit/>
          </a:bodyPr>
          <a:lstStyle>
            <a:lvl1pPr marL="285750" indent="-28575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a:r>
              <a:rPr lang="es-MX" sz="2800" dirty="0">
                <a:solidFill>
                  <a:schemeClr val="bg1"/>
                </a:solidFill>
                <a:cs typeface="Arial" charset="0"/>
              </a:rPr>
              <a:t>Desarrollar diversas operaciones en </a:t>
            </a:r>
            <a:r>
              <a:rPr lang="es-MX" sz="2800" dirty="0" smtClean="0">
                <a:solidFill>
                  <a:schemeClr val="bg1"/>
                </a:solidFill>
                <a:cs typeface="Arial" charset="0"/>
              </a:rPr>
              <a:t>los </a:t>
            </a:r>
            <a:r>
              <a:rPr lang="es-MX" sz="2800" dirty="0">
                <a:solidFill>
                  <a:schemeClr val="bg1"/>
                </a:solidFill>
                <a:cs typeface="Arial" charset="0"/>
              </a:rPr>
              <a:t>distintos sistemas de </a:t>
            </a:r>
            <a:r>
              <a:rPr lang="es-MX" sz="2800" dirty="0" smtClean="0">
                <a:solidFill>
                  <a:schemeClr val="bg1"/>
                </a:solidFill>
                <a:cs typeface="Arial" charset="0"/>
              </a:rPr>
              <a:t>numeración.</a:t>
            </a:r>
            <a:endParaRPr lang="es-MX" sz="2800" dirty="0">
              <a:solidFill>
                <a:schemeClr val="bg1"/>
              </a:solidFill>
              <a:cs typeface="Arial" charset="0"/>
            </a:endParaRPr>
          </a:p>
        </p:txBody>
      </p:sp>
      <p:sp>
        <p:nvSpPr>
          <p:cNvPr id="8" name="7 CuadroTexto">
            <a:extLst>
              <a:ext uri="{FF2B5EF4-FFF2-40B4-BE49-F238E27FC236}">
                <a16:creationId xmlns="" xmlns:a16="http://schemas.microsoft.com/office/drawing/2014/main" id="{5A619572-5D17-4EB6-B96A-6B22E7E6046E}"/>
              </a:ext>
            </a:extLst>
          </p:cNvPr>
          <p:cNvSpPr txBox="1">
            <a:spLocks noChangeArrowheads="1"/>
          </p:cNvSpPr>
          <p:nvPr/>
        </p:nvSpPr>
        <p:spPr bwMode="auto">
          <a:xfrm>
            <a:off x="2493282" y="2417298"/>
            <a:ext cx="3548062" cy="461962"/>
          </a:xfrm>
          <a:prstGeom prst="rect">
            <a:avLst/>
          </a:prstGeom>
          <a:solidFill>
            <a:srgbClr val="2D5335"/>
          </a:solidFill>
          <a:ln>
            <a:noFill/>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MX" altLang="es-MX" sz="2400" b="1" dirty="0" smtClean="0">
                <a:solidFill>
                  <a:schemeClr val="bg1"/>
                </a:solidFill>
              </a:rPr>
              <a:t>Habilidades</a:t>
            </a:r>
            <a:endParaRPr lang="es-MX" altLang="es-MX" sz="2400" dirty="0">
              <a:solidFill>
                <a:schemeClr val="bg1"/>
              </a:solidFill>
            </a:endParaRPr>
          </a:p>
        </p:txBody>
      </p:sp>
      <p:sp>
        <p:nvSpPr>
          <p:cNvPr id="11" name="3 CuadroTexto">
            <a:extLst>
              <a:ext uri="{FF2B5EF4-FFF2-40B4-BE49-F238E27FC236}">
                <a16:creationId xmlns="" xmlns:a16="http://schemas.microsoft.com/office/drawing/2014/main" id="{AEA26A92-E8BC-4872-9172-EA2470D8B342}"/>
              </a:ext>
            </a:extLst>
          </p:cNvPr>
          <p:cNvSpPr txBox="1">
            <a:spLocks noChangeArrowheads="1"/>
          </p:cNvSpPr>
          <p:nvPr/>
        </p:nvSpPr>
        <p:spPr bwMode="auto">
          <a:xfrm>
            <a:off x="914625" y="1282186"/>
            <a:ext cx="670537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MX" altLang="es-MX" sz="2800" b="1" dirty="0"/>
              <a:t>Unidad de Competencia </a:t>
            </a:r>
            <a:r>
              <a:rPr lang="es-MX" altLang="es-MX" sz="2800" b="1" dirty="0"/>
              <a:t>2</a:t>
            </a:r>
            <a:endParaRPr lang="es-MX" altLang="es-MX" sz="2800" b="1" dirty="0"/>
          </a:p>
        </p:txBody>
      </p:sp>
      <p:sp>
        <p:nvSpPr>
          <p:cNvPr id="2" name="Marcador de número de diapositiva 1">
            <a:extLst>
              <a:ext uri="{FF2B5EF4-FFF2-40B4-BE49-F238E27FC236}">
                <a16:creationId xmlns="" xmlns:a16="http://schemas.microsoft.com/office/drawing/2014/main" id="{13E68551-D801-4AE8-89BB-3571AB0DC712}"/>
              </a:ext>
            </a:extLst>
          </p:cNvPr>
          <p:cNvSpPr>
            <a:spLocks noGrp="1"/>
          </p:cNvSpPr>
          <p:nvPr>
            <p:ph type="sldNum" sz="quarter" idx="12"/>
          </p:nvPr>
        </p:nvSpPr>
        <p:spPr/>
        <p:txBody>
          <a:bodyPr/>
          <a:lstStyle/>
          <a:p>
            <a:fld id="{18FDBAE8-0AD5-4C4A-B0F5-4BBC06F38D92}" type="slidenum">
              <a:rPr lang="es-ES" smtClean="0">
                <a:solidFill>
                  <a:schemeClr val="tx1"/>
                </a:solidFill>
              </a:rPr>
              <a:t>8</a:t>
            </a:fld>
            <a:endParaRPr lang="es-ES" dirty="0">
              <a:solidFill>
                <a:schemeClr val="tx1"/>
              </a:solidFill>
            </a:endParaRPr>
          </a:p>
        </p:txBody>
      </p:sp>
    </p:spTree>
    <p:extLst>
      <p:ext uri="{BB962C8B-B14F-4D97-AF65-F5344CB8AC3E}">
        <p14:creationId xmlns:p14="http://schemas.microsoft.com/office/powerpoint/2010/main" val="4063673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a:extLst>
              <a:ext uri="{FF2B5EF4-FFF2-40B4-BE49-F238E27FC236}">
                <a16:creationId xmlns="" xmlns:a16="http://schemas.microsoft.com/office/drawing/2014/main" id="{FD91B9F7-59C8-491D-A4C8-F2F4C9874569}"/>
              </a:ext>
            </a:extLst>
          </p:cNvPr>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 name="Marcador de número de diapositiva 3">
            <a:extLst>
              <a:ext uri="{FF2B5EF4-FFF2-40B4-BE49-F238E27FC236}">
                <a16:creationId xmlns="" xmlns:a16="http://schemas.microsoft.com/office/drawing/2014/main" id="{19AA482C-C1B8-41D2-AD4F-D9D049D84D69}"/>
              </a:ext>
            </a:extLst>
          </p:cNvPr>
          <p:cNvSpPr>
            <a:spLocks noGrp="1"/>
          </p:cNvSpPr>
          <p:nvPr>
            <p:ph type="sldNum" sz="quarter" idx="12"/>
          </p:nvPr>
        </p:nvSpPr>
        <p:spPr/>
        <p:txBody>
          <a:bodyPr/>
          <a:lstStyle/>
          <a:p>
            <a:fld id="{18FDBAE8-0AD5-4C4A-B0F5-4BBC06F38D92}" type="slidenum">
              <a:rPr lang="es-ES" smtClean="0"/>
              <a:t>9</a:t>
            </a:fld>
            <a:endParaRPr lang="es-ES"/>
          </a:p>
        </p:txBody>
      </p:sp>
      <p:sp>
        <p:nvSpPr>
          <p:cNvPr id="5" name="6 CuadroTexto">
            <a:extLst>
              <a:ext uri="{FF2B5EF4-FFF2-40B4-BE49-F238E27FC236}">
                <a16:creationId xmlns="" xmlns:a16="http://schemas.microsoft.com/office/drawing/2014/main" id="{2CFC3028-5A4B-4259-A4B2-8E3AD207A22D}"/>
              </a:ext>
            </a:extLst>
          </p:cNvPr>
          <p:cNvSpPr txBox="1">
            <a:spLocks noChangeArrowheads="1"/>
          </p:cNvSpPr>
          <p:nvPr/>
        </p:nvSpPr>
        <p:spPr bwMode="auto">
          <a:xfrm>
            <a:off x="333377" y="2978616"/>
            <a:ext cx="8639175" cy="2973122"/>
          </a:xfrm>
          <a:prstGeom prst="rect">
            <a:avLst/>
          </a:prstGeom>
          <a:solidFill>
            <a:srgbClr val="2D5335"/>
          </a:solidFill>
          <a:ln>
            <a:noFill/>
          </a:ln>
        </p:spPr>
        <p:txBody>
          <a:bodyPr>
            <a:spAutoFit/>
          </a:bodyPr>
          <a:lstStyle>
            <a:lvl1pPr marL="285750" indent="-285750"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r>
              <a:rPr lang="es-MX" sz="2400" dirty="0">
                <a:solidFill>
                  <a:schemeClr val="bg1"/>
                </a:solidFill>
              </a:rPr>
              <a:t>Asistir puntualmente a </a:t>
            </a:r>
            <a:r>
              <a:rPr lang="es-MX" sz="2400" dirty="0" smtClean="0">
                <a:solidFill>
                  <a:schemeClr val="bg1"/>
                </a:solidFill>
              </a:rPr>
              <a:t>clases.</a:t>
            </a:r>
            <a:endParaRPr lang="es-MX" sz="2400" dirty="0">
              <a:solidFill>
                <a:schemeClr val="bg1"/>
              </a:solidFill>
            </a:endParaRPr>
          </a:p>
          <a:p>
            <a:pPr algn="just"/>
            <a:r>
              <a:rPr lang="es-MX" sz="2400" dirty="0">
                <a:solidFill>
                  <a:schemeClr val="bg1"/>
                </a:solidFill>
              </a:rPr>
              <a:t>Cumplir con las actividades y </a:t>
            </a:r>
            <a:r>
              <a:rPr lang="es-MX" sz="2400" dirty="0" smtClean="0">
                <a:solidFill>
                  <a:schemeClr val="bg1"/>
                </a:solidFill>
              </a:rPr>
              <a:t>las </a:t>
            </a:r>
            <a:r>
              <a:rPr lang="es-MX" sz="2400" dirty="0">
                <a:solidFill>
                  <a:schemeClr val="bg1"/>
                </a:solidFill>
              </a:rPr>
              <a:t>tareas </a:t>
            </a:r>
            <a:r>
              <a:rPr lang="es-MX" sz="2400" dirty="0" smtClean="0">
                <a:solidFill>
                  <a:schemeClr val="bg1"/>
                </a:solidFill>
              </a:rPr>
              <a:t>asignadas.</a:t>
            </a:r>
            <a:endParaRPr lang="es-MX" sz="2400" dirty="0">
              <a:solidFill>
                <a:schemeClr val="bg1"/>
              </a:solidFill>
            </a:endParaRPr>
          </a:p>
          <a:p>
            <a:pPr algn="just"/>
            <a:r>
              <a:rPr lang="es-MX" sz="2400" dirty="0">
                <a:solidFill>
                  <a:schemeClr val="bg1"/>
                </a:solidFill>
              </a:rPr>
              <a:t>Mostrar disposición para el </a:t>
            </a:r>
            <a:r>
              <a:rPr lang="es-MX" sz="2400" dirty="0" smtClean="0">
                <a:solidFill>
                  <a:schemeClr val="bg1"/>
                </a:solidFill>
              </a:rPr>
              <a:t>trabajo </a:t>
            </a:r>
            <a:r>
              <a:rPr lang="es-MX" sz="2400" dirty="0">
                <a:solidFill>
                  <a:schemeClr val="bg1"/>
                </a:solidFill>
              </a:rPr>
              <a:t>en </a:t>
            </a:r>
            <a:r>
              <a:rPr lang="es-MX" sz="2400" dirty="0" smtClean="0">
                <a:solidFill>
                  <a:schemeClr val="bg1"/>
                </a:solidFill>
              </a:rPr>
              <a:t>equipo.</a:t>
            </a:r>
            <a:endParaRPr lang="es-MX" sz="2400" dirty="0">
              <a:solidFill>
                <a:schemeClr val="bg1"/>
              </a:solidFill>
            </a:endParaRPr>
          </a:p>
          <a:p>
            <a:pPr algn="just"/>
            <a:r>
              <a:rPr lang="es-MX" sz="2400" dirty="0">
                <a:solidFill>
                  <a:schemeClr val="bg1"/>
                </a:solidFill>
              </a:rPr>
              <a:t>Mostrar tolerancia con las </a:t>
            </a:r>
            <a:r>
              <a:rPr lang="es-MX" sz="2400" dirty="0" smtClean="0">
                <a:solidFill>
                  <a:schemeClr val="bg1"/>
                </a:solidFill>
              </a:rPr>
              <a:t>opiniones diversas.</a:t>
            </a:r>
            <a:endParaRPr lang="es-MX" sz="2400" dirty="0">
              <a:solidFill>
                <a:schemeClr val="bg1"/>
              </a:solidFill>
            </a:endParaRPr>
          </a:p>
          <a:p>
            <a:pPr algn="just"/>
            <a:r>
              <a:rPr lang="es-MX" sz="2400" dirty="0">
                <a:solidFill>
                  <a:schemeClr val="bg1"/>
                </a:solidFill>
              </a:rPr>
              <a:t>Adoptar una actitud ética, </a:t>
            </a:r>
            <a:r>
              <a:rPr lang="es-MX" sz="2400" dirty="0" smtClean="0">
                <a:solidFill>
                  <a:schemeClr val="bg1"/>
                </a:solidFill>
              </a:rPr>
              <a:t>crítica </a:t>
            </a:r>
            <a:r>
              <a:rPr lang="es-MX" sz="2400" dirty="0">
                <a:solidFill>
                  <a:schemeClr val="bg1"/>
                </a:solidFill>
              </a:rPr>
              <a:t>y comprometida con la </a:t>
            </a:r>
            <a:r>
              <a:rPr lang="es-MX" sz="2400" dirty="0" smtClean="0">
                <a:solidFill>
                  <a:schemeClr val="bg1"/>
                </a:solidFill>
              </a:rPr>
              <a:t>aplicación </a:t>
            </a:r>
            <a:r>
              <a:rPr lang="es-MX" sz="2400" dirty="0">
                <a:solidFill>
                  <a:schemeClr val="bg1"/>
                </a:solidFill>
              </a:rPr>
              <a:t>de los </a:t>
            </a:r>
            <a:r>
              <a:rPr lang="es-MX" sz="2400" dirty="0" smtClean="0">
                <a:solidFill>
                  <a:schemeClr val="bg1"/>
                </a:solidFill>
              </a:rPr>
              <a:t>conocimientos </a:t>
            </a:r>
            <a:r>
              <a:rPr lang="es-MX" sz="2400" dirty="0">
                <a:solidFill>
                  <a:schemeClr val="bg1"/>
                </a:solidFill>
              </a:rPr>
              <a:t>adquiridos en </a:t>
            </a:r>
            <a:r>
              <a:rPr lang="es-MX" sz="2400" dirty="0" smtClean="0">
                <a:solidFill>
                  <a:schemeClr val="bg1"/>
                </a:solidFill>
              </a:rPr>
              <a:t>beneficio </a:t>
            </a:r>
            <a:r>
              <a:rPr lang="es-MX" sz="2400" dirty="0">
                <a:solidFill>
                  <a:schemeClr val="bg1"/>
                </a:solidFill>
              </a:rPr>
              <a:t>de la </a:t>
            </a:r>
            <a:r>
              <a:rPr lang="es-MX" sz="2400" dirty="0" smtClean="0">
                <a:solidFill>
                  <a:schemeClr val="bg1"/>
                </a:solidFill>
              </a:rPr>
              <a:t>sociedad</a:t>
            </a:r>
            <a:r>
              <a:rPr lang="es-MX" altLang="es-MX" sz="2400" dirty="0" smtClean="0">
                <a:solidFill>
                  <a:schemeClr val="bg1"/>
                </a:solidFill>
              </a:rPr>
              <a:t>.</a:t>
            </a:r>
            <a:endParaRPr lang="es-MX" altLang="es-MX" sz="2400" dirty="0">
              <a:solidFill>
                <a:schemeClr val="bg1"/>
              </a:solidFill>
            </a:endParaRPr>
          </a:p>
        </p:txBody>
      </p:sp>
      <p:sp>
        <p:nvSpPr>
          <p:cNvPr id="6" name="7 CuadroTexto">
            <a:extLst>
              <a:ext uri="{FF2B5EF4-FFF2-40B4-BE49-F238E27FC236}">
                <a16:creationId xmlns="" xmlns:a16="http://schemas.microsoft.com/office/drawing/2014/main" id="{DBC451CE-6B54-4B3A-89AA-FB560ECD8EB0}"/>
              </a:ext>
            </a:extLst>
          </p:cNvPr>
          <p:cNvSpPr txBox="1">
            <a:spLocks noChangeArrowheads="1"/>
          </p:cNvSpPr>
          <p:nvPr/>
        </p:nvSpPr>
        <p:spPr bwMode="auto">
          <a:xfrm>
            <a:off x="2797971" y="2025032"/>
            <a:ext cx="3548062" cy="461963"/>
          </a:xfrm>
          <a:prstGeom prst="rect">
            <a:avLst/>
          </a:prstGeom>
          <a:solidFill>
            <a:srgbClr val="2D5335"/>
          </a:solidFill>
          <a:ln>
            <a:noFill/>
          </a:ln>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MX" altLang="es-MX" sz="2400" b="1" dirty="0">
                <a:solidFill>
                  <a:schemeClr val="bg1"/>
                </a:solidFill>
              </a:rPr>
              <a:t>Actitudes / </a:t>
            </a:r>
            <a:r>
              <a:rPr lang="es-MX" altLang="es-MX" sz="2400" b="1" dirty="0" smtClean="0">
                <a:solidFill>
                  <a:schemeClr val="bg1"/>
                </a:solidFill>
              </a:rPr>
              <a:t>Valores</a:t>
            </a:r>
            <a:endParaRPr lang="es-MX" altLang="es-MX" sz="2400" dirty="0">
              <a:solidFill>
                <a:schemeClr val="bg1"/>
              </a:solidFill>
            </a:endParaRPr>
          </a:p>
        </p:txBody>
      </p:sp>
      <p:sp>
        <p:nvSpPr>
          <p:cNvPr id="7" name="Rectángulo 6">
            <a:extLst>
              <a:ext uri="{FF2B5EF4-FFF2-40B4-BE49-F238E27FC236}">
                <a16:creationId xmlns="" xmlns:a16="http://schemas.microsoft.com/office/drawing/2014/main" id="{E9F1985E-83B5-4845-AF13-DEEB9410DFF0}"/>
              </a:ext>
            </a:extLst>
          </p:cNvPr>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Rectángulo 7">
            <a:extLst>
              <a:ext uri="{FF2B5EF4-FFF2-40B4-BE49-F238E27FC236}">
                <a16:creationId xmlns="" xmlns:a16="http://schemas.microsoft.com/office/drawing/2014/main" id="{5C9B7F5A-6F21-49D4-9813-D03215C6A04C}"/>
              </a:ext>
            </a:extLst>
          </p:cNvPr>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9" name="Título 1">
            <a:extLst>
              <a:ext uri="{FF2B5EF4-FFF2-40B4-BE49-F238E27FC236}">
                <a16:creationId xmlns="" xmlns:a16="http://schemas.microsoft.com/office/drawing/2014/main" id="{7540CA47-26D4-43D8-83A3-1A35DB907736}"/>
              </a:ext>
            </a:extLst>
          </p:cNvPr>
          <p:cNvSpPr txBox="1">
            <a:spLocks/>
          </p:cNvSpPr>
          <p:nvPr/>
        </p:nvSpPr>
        <p:spPr>
          <a:xfrm>
            <a:off x="333377" y="-742881"/>
            <a:ext cx="670537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Estructura de la Unidad de Aprendizaje</a:t>
            </a:r>
            <a:endParaRPr lang="es-ES" sz="3200" dirty="0">
              <a:solidFill>
                <a:schemeClr val="bg1"/>
              </a:solidFill>
              <a:latin typeface="Avenir Book"/>
              <a:cs typeface="Avenir Book"/>
            </a:endParaRPr>
          </a:p>
        </p:txBody>
      </p:sp>
    </p:spTree>
    <p:extLst>
      <p:ext uri="{BB962C8B-B14F-4D97-AF65-F5344CB8AC3E}">
        <p14:creationId xmlns:p14="http://schemas.microsoft.com/office/powerpoint/2010/main" val="90366954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2547</TotalTime>
  <Words>2271</Words>
  <Application>Microsoft Office PowerPoint</Application>
  <PresentationFormat>Presentación en pantalla (4:3)</PresentationFormat>
  <Paragraphs>513</Paragraphs>
  <Slides>38</Slides>
  <Notes>37</Notes>
  <HiddenSlides>0</HiddenSlides>
  <MMClips>0</MMClips>
  <ScaleCrop>false</ScaleCrop>
  <HeadingPairs>
    <vt:vector size="4" baseType="variant">
      <vt:variant>
        <vt:lpstr>Tema</vt:lpstr>
      </vt:variant>
      <vt:variant>
        <vt:i4>1</vt:i4>
      </vt:variant>
      <vt:variant>
        <vt:lpstr>Títulos de diapositiva</vt:lpstr>
      </vt:variant>
      <vt:variant>
        <vt:i4>38</vt:i4>
      </vt:variant>
    </vt:vector>
  </HeadingPairs>
  <TitlesOfParts>
    <vt:vector size="39"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UAEM</cp:lastModifiedBy>
  <cp:revision>155</cp:revision>
  <dcterms:created xsi:type="dcterms:W3CDTF">2013-06-28T15:10:46Z</dcterms:created>
  <dcterms:modified xsi:type="dcterms:W3CDTF">2018-09-28T19:00:25Z</dcterms:modified>
</cp:coreProperties>
</file>