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93" r:id="rId2"/>
    <p:sldId id="294" r:id="rId3"/>
    <p:sldId id="295" r:id="rId4"/>
    <p:sldId id="296" r:id="rId5"/>
    <p:sldId id="297" r:id="rId6"/>
    <p:sldId id="298" r:id="rId7"/>
    <p:sldId id="299" r:id="rId8"/>
    <p:sldId id="304" r:id="rId9"/>
    <p:sldId id="300" r:id="rId10"/>
    <p:sldId id="301" r:id="rId11"/>
    <p:sldId id="302" r:id="rId12"/>
    <p:sldId id="303" r:id="rId13"/>
    <p:sldId id="292" r:id="rId14"/>
    <p:sldId id="256" r:id="rId15"/>
    <p:sldId id="258" r:id="rId16"/>
    <p:sldId id="266" r:id="rId17"/>
    <p:sldId id="267" r:id="rId18"/>
    <p:sldId id="268" r:id="rId19"/>
    <p:sldId id="269" r:id="rId20"/>
    <p:sldId id="270" r:id="rId21"/>
    <p:sldId id="259" r:id="rId22"/>
    <p:sldId id="265" r:id="rId23"/>
    <p:sldId id="260" r:id="rId24"/>
    <p:sldId id="261" r:id="rId25"/>
    <p:sldId id="262" r:id="rId26"/>
    <p:sldId id="272" r:id="rId27"/>
    <p:sldId id="263" r:id="rId28"/>
    <p:sldId id="286" r:id="rId29"/>
    <p:sldId id="287" r:id="rId30"/>
    <p:sldId id="288" r:id="rId31"/>
    <p:sldId id="289" r:id="rId32"/>
    <p:sldId id="290" r:id="rId33"/>
    <p:sldId id="264" r:id="rId34"/>
    <p:sldId id="271" r:id="rId35"/>
    <p:sldId id="273" r:id="rId36"/>
    <p:sldId id="274" r:id="rId37"/>
    <p:sldId id="275" r:id="rId38"/>
    <p:sldId id="276" r:id="rId39"/>
    <p:sldId id="277" r:id="rId40"/>
    <p:sldId id="278" r:id="rId41"/>
    <p:sldId id="279" r:id="rId42"/>
    <p:sldId id="280" r:id="rId43"/>
    <p:sldId id="281" r:id="rId44"/>
    <p:sldId id="282" r:id="rId45"/>
    <p:sldId id="283" r:id="rId46"/>
    <p:sldId id="284" r:id="rId47"/>
    <p:sldId id="291" r:id="rId4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7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8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697A6E-8B8C-4342-A6A4-A27EC53CF0CE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61A54-F6A0-4E48-BDA2-5BAA1C3ACD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660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 </a:t>
            </a:r>
            <a:r>
              <a:rPr lang="es-MX" dirty="0" err="1" smtClean="0"/>
              <a:t>mucocele</a:t>
            </a:r>
            <a:r>
              <a:rPr lang="es-MX" dirty="0" smtClean="0"/>
              <a:t> es la lesión más frecuente de glándulas salivales, y consiste en un quiste lleno de moco que aparece en la cavidad oral, en sitios donde existen glándulas salivales menores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4352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 aumento y reducción del tamaño de la lesión, de color azulado, translúcido y de consistencia blanda o renitente nos orientan en el diagnóstico clínico, el cual se debe confirmar mediante el estudio histopatológico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6968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 muy relevante el interrogatorio, donde suele referirse el antecedente de trauma unido a una clínica de aparición súbita. El aumento y reducción del tamaño de la lesión, de color azulado, translúcido y de consistencia blanda o renitente nos orientan en el diagnóstico clínico, el cual se debe confirmar mediante el estudio histopatológico.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913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 una prueba diagnóstica que consiste en la extracción de una muestra total o parcial de tejido para ser examinada al microscopio por un patólogo.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7297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esta diapositiva se muestra como se realiza una punción aspiradora</a:t>
            </a:r>
            <a:r>
              <a:rPr lang="es-MX" baseline="0" dirty="0" smtClean="0"/>
              <a:t> y realizar un diagnostico diferencial en patologías con signos y síntomas parecidos.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157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Los diagnósticos diferenciales incluyen lipomas, quistes, abscesos, </a:t>
            </a:r>
            <a:r>
              <a:rPr lang="es-MX" dirty="0" err="1" smtClean="0"/>
              <a:t>leiomioma</a:t>
            </a:r>
            <a:r>
              <a:rPr lang="es-MX" dirty="0" smtClean="0"/>
              <a:t>, </a:t>
            </a:r>
            <a:r>
              <a:rPr lang="es-MX" dirty="0" err="1" smtClean="0"/>
              <a:t>neurofibromas</a:t>
            </a:r>
            <a:r>
              <a:rPr lang="es-MX" dirty="0" smtClean="0"/>
              <a:t>, </a:t>
            </a:r>
            <a:r>
              <a:rPr lang="es-MX" dirty="0" err="1" smtClean="0"/>
              <a:t>linfangioma</a:t>
            </a:r>
            <a:r>
              <a:rPr lang="es-MX" dirty="0" smtClean="0"/>
              <a:t>, lago venoso, cisticerco y tumores malignos de glándulas salivales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6080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 muestra en esta fotografía de</a:t>
            </a:r>
            <a:r>
              <a:rPr lang="es-MX" baseline="0" dirty="0" smtClean="0"/>
              <a:t> un caso clínico de un quiste de labio,</a:t>
            </a:r>
            <a:r>
              <a:rPr lang="es-MX" dirty="0" smtClean="0"/>
              <a:t> que</a:t>
            </a:r>
            <a:r>
              <a:rPr lang="es-MX" baseline="0" dirty="0" smtClean="0"/>
              <a:t> es uno de los </a:t>
            </a:r>
            <a:r>
              <a:rPr lang="es-MX" dirty="0" smtClean="0"/>
              <a:t> diagnósticos diferenciales con un mucocele de la misma región.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797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Esta fotografía clínica de un adenoma pleomorfo en la cual se hace un diagnostico diferencial con el mucocele</a:t>
            </a:r>
            <a:r>
              <a:rPr lang="es-MX" baseline="0" dirty="0" smtClean="0"/>
              <a:t> de labio.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318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 presenta una fotografía clínica de un hemangioma</a:t>
            </a:r>
            <a:r>
              <a:rPr lang="es-MX" baseline="0" dirty="0" smtClean="0"/>
              <a:t> de labio y hay un diagnostico diferencial con el mucocele.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1166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esta diapositiva presentamos una fotografía clínica de un proceso infeccioso de labio y se debe realizar un diagnostico diferencial con</a:t>
            </a:r>
            <a:r>
              <a:rPr lang="es-MX" baseline="0" dirty="0" smtClean="0"/>
              <a:t> el mucocele.</a:t>
            </a:r>
            <a:r>
              <a:rPr lang="es-MX" dirty="0" smtClean="0"/>
              <a:t> 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2622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esta diapositiva se observa una fotografía clínica de un lipoma de labio y se debe realizar un diagnostico diferencial con el mucocele.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207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 término </a:t>
            </a:r>
            <a:r>
              <a:rPr lang="es-MX" dirty="0" err="1" smtClean="0"/>
              <a:t>mucocele</a:t>
            </a:r>
            <a:r>
              <a:rPr lang="es-MX" dirty="0" smtClean="0"/>
              <a:t> es un híbrido, ya que deriva de la raíz latina </a:t>
            </a:r>
            <a:r>
              <a:rPr lang="es-MX" dirty="0" err="1" smtClean="0"/>
              <a:t>muccus</a:t>
            </a:r>
            <a:r>
              <a:rPr lang="es-MX" dirty="0" smtClean="0"/>
              <a:t> (moco) y la griega </a:t>
            </a:r>
            <a:r>
              <a:rPr lang="es-MX" dirty="0" err="1" smtClean="0"/>
              <a:t>kele</a:t>
            </a:r>
            <a:r>
              <a:rPr lang="es-MX" dirty="0" smtClean="0"/>
              <a:t> (acumulación, hernia, tumor)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927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 tratamiento es quirúrgico, aunque se han reportado casos que sanaron por sí mismos, relacionados con degeneración y digestión enzimática.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4070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las siguientes diapositivas se mostrará el procedimiento quirúrgico para la </a:t>
            </a:r>
            <a:r>
              <a:rPr lang="es-MX" dirty="0" err="1" smtClean="0"/>
              <a:t>excisión</a:t>
            </a:r>
            <a:r>
              <a:rPr lang="es-MX" dirty="0" smtClean="0"/>
              <a:t> del </a:t>
            </a:r>
            <a:r>
              <a:rPr lang="es-MX" dirty="0" err="1" smtClean="0"/>
              <a:t>mucocele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6393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Dentro de los pasos quirúrgicos para eliminar un mucocele se inicia</a:t>
            </a:r>
            <a:r>
              <a:rPr lang="es-MX" baseline="0" dirty="0" smtClean="0"/>
              <a:t> con la incisión de forma circular alrededor de la lesión.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719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</a:t>
            </a:r>
            <a:r>
              <a:rPr lang="es-MX" baseline="0" dirty="0" smtClean="0"/>
              <a:t> esta diapositiva se observa un instrumento muy importante para realizar la eliminación del mucocele llamada pinzas de </a:t>
            </a:r>
            <a:r>
              <a:rPr lang="es-MX" baseline="0" dirty="0" err="1" smtClean="0"/>
              <a:t>Allis</a:t>
            </a:r>
            <a:r>
              <a:rPr lang="es-MX" baseline="0" dirty="0" smtClean="0"/>
              <a:t>.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6697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Disección</a:t>
            </a:r>
            <a:r>
              <a:rPr lang="es-MX" baseline="0" dirty="0" smtClean="0"/>
              <a:t> cuidadosa de la lesión, la cual se debe tomar con las pinzas adecuadas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9278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 explica</a:t>
            </a:r>
            <a:r>
              <a:rPr lang="es-MX" baseline="0" dirty="0" smtClean="0"/>
              <a:t> en la diapositiva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1068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Fotografía</a:t>
            </a:r>
            <a:r>
              <a:rPr lang="es-MX" baseline="0" dirty="0" smtClean="0"/>
              <a:t> clínica que se demuestra como se realiza una disección del mucocele  usando la pinza de </a:t>
            </a:r>
            <a:r>
              <a:rPr lang="es-MX" baseline="0" dirty="0" err="1" smtClean="0"/>
              <a:t>Allis</a:t>
            </a:r>
            <a:r>
              <a:rPr lang="es-MX" baseline="0" dirty="0" smtClean="0"/>
              <a:t>.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498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esta diapositiva se muestra los</a:t>
            </a:r>
            <a:r>
              <a:rPr lang="es-MX" baseline="0" dirty="0" smtClean="0"/>
              <a:t> recipiente en los cuales todo tejido biopsiado debe ser analizado en el laboratorio este frasco se le agrega formol al 10%.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0639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la imagen se puede observar como aun no se retira la lesión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3904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esta diapositiva se muestra ya retirada la lesión se debe realizar una inspección para ver que no haya quedado tejido patológico.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909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las siguientes diapositivas se</a:t>
            </a:r>
            <a:r>
              <a:rPr lang="es-MX" baseline="0" dirty="0" smtClean="0"/>
              <a:t> definirán datos de cada unos de estos tipos de </a:t>
            </a:r>
            <a:r>
              <a:rPr lang="es-MX" baseline="0" dirty="0" err="1" smtClean="0"/>
              <a:t>mucocele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68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Sutura VICRYL Plus Recubierta es una sutura quirúrgica estéril absorbible sintética compuesta de un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copolímero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hecho de 90% de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glicolida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 10% de L-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lactida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729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Tipos de hilo de sutura para realizar la </a:t>
            </a:r>
            <a:r>
              <a:rPr lang="es-MX" dirty="0" smtClean="0"/>
              <a:t>aproximación de </a:t>
            </a:r>
            <a:r>
              <a:rPr lang="es-MX" dirty="0" smtClean="0"/>
              <a:t>los tejidos.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84413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</a:t>
            </a:r>
            <a:r>
              <a:rPr lang="es-MX" baseline="0" dirty="0" smtClean="0"/>
              <a:t> esta diapositiva se muestra una fotografía clínica, ya retirada la lesión realizamos la síntesis de los tejidos.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42623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 muestra ya retirada la lesión.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4536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Son causados por traumas como mordeduras, </a:t>
            </a:r>
            <a:r>
              <a:rPr lang="es-MX" dirty="0" err="1" smtClean="0"/>
              <a:t>microtraumas</a:t>
            </a:r>
            <a:r>
              <a:rPr lang="es-MX" dirty="0" smtClean="0"/>
              <a:t> por tratamientos de ortodoncia o complicación de procedimientos quirúrgicos; y como consecuencia de la ruptura, existe pérdida del contenido de los ductos y </a:t>
            </a:r>
            <a:r>
              <a:rPr lang="es-MX" dirty="0" err="1" smtClean="0"/>
              <a:t>acinos</a:t>
            </a:r>
            <a:r>
              <a:rPr lang="es-MX" dirty="0" smtClean="0"/>
              <a:t> de glándulas salivales a tejidos circundantes.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212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Su formación se divide en tres etapas: primero existe un derrame de moco desde el conducto de la glándula salival que se introduce en el tejido; posteriormente existe la formación de un granuloma por cuerpo extraño, o también llamada fase de reabsorción; y finalmente la formación de una </a:t>
            </a:r>
            <a:r>
              <a:rPr lang="es-MX" dirty="0" err="1" smtClean="0"/>
              <a:t>pseudocápsula</a:t>
            </a:r>
            <a:r>
              <a:rPr lang="es-MX" dirty="0" smtClean="0"/>
              <a:t> sin epitelio alrededor de la extravasación.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24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 </a:t>
            </a:r>
            <a:r>
              <a:rPr lang="es-MX" dirty="0" err="1" smtClean="0"/>
              <a:t>mucocele</a:t>
            </a:r>
            <a:r>
              <a:rPr lang="es-MX" dirty="0" smtClean="0"/>
              <a:t> por retención representa la forma menos frecuente (5%),3 y afecta a pacientes mayores de 40 años; el mecanismo patológico por el que se producen se encuentra directamente relacionado con una obstrucción de la luz del ducto de la glándula, secundaria a un </a:t>
            </a:r>
            <a:r>
              <a:rPr lang="es-MX" dirty="0" err="1" smtClean="0"/>
              <a:t>sialolito</a:t>
            </a:r>
            <a:r>
              <a:rPr lang="es-MX" dirty="0" smtClean="0"/>
              <a:t> o proliferación epitelial, observado con mayor frecuencia a nivel de las glándulas salivales mayores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0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Las lesiones superficiales localizadas por arriba de la submucosa se presentan como una lesión vesicular que va desde varios milímetros hasta 2 cm de diámetro, con una coloración azul translúcida.1 Los profundos se encuentran bajo la membrana mucosa, y se manifiestan como tumor del color de la mucosa debido al espesor de los tejidos que las cubren, se trata de una lesión de aparición rápida y permanente, a menos que sea atendida.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370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Aparece en igual proporción en hombres que en mujeres; en las primeras, en las tres primeras décadas de vida, pero es más frecuente en la segunda, y son raros en menores de un año. Hay muy pocos reportes de caso de </a:t>
            </a:r>
            <a:r>
              <a:rPr lang="es-MX" dirty="0" err="1" smtClean="0"/>
              <a:t>mucoceles</a:t>
            </a:r>
            <a:r>
              <a:rPr lang="es-MX" dirty="0" smtClean="0"/>
              <a:t> congénitos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7035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Este tipo de patología es muy común en las glándulas salivales menores ( sobretodo en las labiales), pero es muy poco frecuente en las glándulas salivales mayores y en concreto, en la glándula submaxilar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1A54-F6A0-4E48-BDA2-5BAA1C3ACDF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75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153F-3A3A-417C-95F7-267D8EFFCBD0}" type="datetimeFigureOut">
              <a:rPr lang="es-ES" smtClean="0"/>
              <a:t>28/09/2018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616B-45F5-4E13-9731-43C7FAD29F0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48832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153F-3A3A-417C-95F7-267D8EFFCBD0}" type="datetimeFigureOut">
              <a:rPr lang="es-ES" smtClean="0"/>
              <a:t>28/09/2018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616B-45F5-4E13-9731-43C7FAD29F0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21205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153F-3A3A-417C-95F7-267D8EFFCBD0}" type="datetimeFigureOut">
              <a:rPr lang="es-ES" smtClean="0"/>
              <a:t>28/09/2018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616B-45F5-4E13-9731-43C7FAD29F0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75230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153F-3A3A-417C-95F7-267D8EFFCBD0}" type="datetimeFigureOut">
              <a:rPr lang="es-ES" smtClean="0"/>
              <a:t>28/09/2018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616B-45F5-4E13-9731-43C7FAD29F0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29864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153F-3A3A-417C-95F7-267D8EFFCBD0}" type="datetimeFigureOut">
              <a:rPr lang="es-ES" smtClean="0"/>
              <a:t>28/09/2018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616B-45F5-4E13-9731-43C7FAD29F0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03974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153F-3A3A-417C-95F7-267D8EFFCBD0}" type="datetimeFigureOut">
              <a:rPr lang="es-ES" smtClean="0"/>
              <a:t>28/09/2018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616B-45F5-4E13-9731-43C7FAD29F0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9916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153F-3A3A-417C-95F7-267D8EFFCBD0}" type="datetimeFigureOut">
              <a:rPr lang="es-ES" smtClean="0"/>
              <a:t>28/09/2018</a:t>
            </a:fld>
            <a:endParaRPr lang="es-E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616B-45F5-4E13-9731-43C7FAD29F0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97617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153F-3A3A-417C-95F7-267D8EFFCBD0}" type="datetimeFigureOut">
              <a:rPr lang="es-ES" smtClean="0"/>
              <a:t>28/09/2018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616B-45F5-4E13-9731-43C7FAD29F0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5292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153F-3A3A-417C-95F7-267D8EFFCBD0}" type="datetimeFigureOut">
              <a:rPr lang="es-ES" smtClean="0"/>
              <a:t>28/09/2018</a:t>
            </a:fld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616B-45F5-4E13-9731-43C7FAD29F0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474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153F-3A3A-417C-95F7-267D8EFFCBD0}" type="datetimeFigureOut">
              <a:rPr lang="es-ES" smtClean="0"/>
              <a:t>28/09/2018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616B-45F5-4E13-9731-43C7FAD29F0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87069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153F-3A3A-417C-95F7-267D8EFFCBD0}" type="datetimeFigureOut">
              <a:rPr lang="es-ES" smtClean="0"/>
              <a:t>28/09/2018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616B-45F5-4E13-9731-43C7FAD29F0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84632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F153F-3A3A-417C-95F7-267D8EFFCBD0}" type="datetimeFigureOut">
              <a:rPr lang="es-ES" smtClean="0"/>
              <a:t>28/09/2018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E616B-45F5-4E13-9731-43C7FAD29F0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7261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2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microsoft.com/office/2007/relationships/hdphoto" Target="../media/hdphoto2.wdp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00120" y="427634"/>
            <a:ext cx="10676467" cy="5881687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s-ES" sz="2000" b="1" dirty="0" smtClean="0">
                <a:solidFill>
                  <a:srgbClr val="FFC000"/>
                </a:solidFill>
              </a:rPr>
              <a:t>UNIVERSIDAD AUTÓNOMA DEL ESTADO DE MÉXICO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ES" sz="2000" dirty="0" smtClean="0">
                <a:solidFill>
                  <a:srgbClr val="FFC000"/>
                </a:solidFill>
              </a:rPr>
              <a:t>FACULTAD DE ODONTOLOGÍA</a:t>
            </a:r>
          </a:p>
          <a:p>
            <a:pPr algn="ctr">
              <a:buFont typeface="Wingdings" pitchFamily="2" charset="2"/>
              <a:buNone/>
              <a:defRPr/>
            </a:pPr>
            <a:endParaRPr lang="es-ES" sz="2000" dirty="0" smtClean="0">
              <a:solidFill>
                <a:srgbClr val="FFC000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es-MX" sz="2000" b="1" dirty="0" smtClean="0">
                <a:solidFill>
                  <a:srgbClr val="FFC000"/>
                </a:solidFill>
              </a:rPr>
              <a:t>PROGRAMA EDUCATIVO: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MX" sz="2000" dirty="0" smtClean="0">
                <a:solidFill>
                  <a:srgbClr val="FFC000"/>
                </a:solidFill>
              </a:rPr>
              <a:t>LICENCIATURA DE CIRUJANO DENTISTA</a:t>
            </a:r>
            <a:endParaRPr lang="es-ES" sz="2000" dirty="0" smtClean="0">
              <a:solidFill>
                <a:srgbClr val="FFC000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endParaRPr lang="es-ES" sz="2000" dirty="0" smtClean="0">
              <a:solidFill>
                <a:srgbClr val="FFC000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es-MX" sz="2000" b="1" dirty="0" smtClean="0">
                <a:solidFill>
                  <a:srgbClr val="FFC000"/>
                </a:solidFill>
              </a:rPr>
              <a:t>ÁREA DE DOCENCIA: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MX" sz="2000" dirty="0" smtClean="0">
                <a:solidFill>
                  <a:srgbClr val="FFC000"/>
                </a:solidFill>
              </a:rPr>
              <a:t>TERAPÉUTICA QUIRÚRGICA</a:t>
            </a:r>
          </a:p>
          <a:p>
            <a:pPr algn="ctr">
              <a:buFont typeface="Wingdings" pitchFamily="2" charset="2"/>
              <a:buNone/>
              <a:defRPr/>
            </a:pPr>
            <a:endParaRPr lang="es-MX" sz="2000" dirty="0" smtClean="0">
              <a:solidFill>
                <a:srgbClr val="FFC000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es-MX" sz="2000" b="1" dirty="0" smtClean="0">
                <a:solidFill>
                  <a:srgbClr val="FFC000"/>
                </a:solidFill>
              </a:rPr>
              <a:t>UNIDAD DE APRENDIZAJE: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MX" sz="2000" dirty="0" smtClean="0">
                <a:solidFill>
                  <a:srgbClr val="FFC000"/>
                </a:solidFill>
              </a:rPr>
              <a:t> CIRUGÍA BUCAL</a:t>
            </a:r>
            <a:endParaRPr lang="es-MX" sz="2000" dirty="0" smtClean="0">
              <a:solidFill>
                <a:srgbClr val="FFC000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endParaRPr lang="es-MX" sz="2000" b="1" dirty="0" smtClean="0">
              <a:solidFill>
                <a:srgbClr val="FFC000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es-MX" sz="2000" b="1" dirty="0" smtClean="0">
                <a:solidFill>
                  <a:srgbClr val="FFC000"/>
                </a:solidFill>
              </a:rPr>
              <a:t>TEMA DEL MATERIAL: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MX" sz="2000" b="1" i="1" u="sng" dirty="0" smtClean="0">
                <a:solidFill>
                  <a:srgbClr val="FFC000"/>
                </a:solidFill>
              </a:rPr>
              <a:t>MUCOCELE</a:t>
            </a:r>
            <a:endParaRPr lang="es-ES" sz="2000" b="1" i="1" u="sng" dirty="0" smtClean="0">
              <a:solidFill>
                <a:srgbClr val="FFC000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endParaRPr lang="es-ES" sz="2000" b="1" dirty="0" smtClean="0">
              <a:solidFill>
                <a:srgbClr val="FFC000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es-ES" sz="2000" b="1" dirty="0" smtClean="0">
                <a:solidFill>
                  <a:srgbClr val="FFC000"/>
                </a:solidFill>
              </a:rPr>
              <a:t>ELABORADO POR: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ES" sz="2000" dirty="0" smtClean="0">
                <a:solidFill>
                  <a:srgbClr val="FFC000"/>
                </a:solidFill>
              </a:rPr>
              <a:t>ESP. EN C.B. JUAN </a:t>
            </a:r>
            <a:r>
              <a:rPr lang="es-ES" sz="2000" dirty="0" smtClean="0">
                <a:solidFill>
                  <a:srgbClr val="FFC000"/>
                </a:solidFill>
              </a:rPr>
              <a:t>MARIO VILCHIS VILLASETÍN</a:t>
            </a:r>
            <a:endParaRPr lang="es-ES" sz="2000" dirty="0" smtClean="0">
              <a:solidFill>
                <a:srgbClr val="FFC000"/>
              </a:solidFill>
            </a:endParaRPr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43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Conocimientos 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3200" dirty="0">
                <a:solidFill>
                  <a:srgbClr val="FFC000"/>
                </a:solidFill>
              </a:rPr>
              <a:t>Manejo los diferentes términos y clasificaciones de los quistes.  </a:t>
            </a:r>
            <a:endParaRPr lang="es-MX" sz="3200" dirty="0">
              <a:solidFill>
                <a:srgbClr val="FFC000"/>
              </a:solidFill>
            </a:endParaRPr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564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Habilidades 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s-ES" dirty="0">
                <a:solidFill>
                  <a:srgbClr val="FFC000"/>
                </a:solidFill>
              </a:rPr>
              <a:t>Manejará los diferentes métodos de exploración clínica para diagnosticar los quistes </a:t>
            </a:r>
            <a:endParaRPr lang="es-MX" dirty="0">
              <a:solidFill>
                <a:srgbClr val="FFC000"/>
              </a:solidFill>
            </a:endParaRPr>
          </a:p>
          <a:p>
            <a:r>
              <a:rPr lang="es-ES" dirty="0" smtClean="0">
                <a:solidFill>
                  <a:srgbClr val="FFC000"/>
                </a:solidFill>
              </a:rPr>
              <a:t>Realizará </a:t>
            </a:r>
            <a:r>
              <a:rPr lang="es-ES" dirty="0">
                <a:solidFill>
                  <a:srgbClr val="FFC000"/>
                </a:solidFill>
              </a:rPr>
              <a:t>investigación bibliográfica del tema y lo comentará dentro del aula.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276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Actitudes / Valores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sz="3200" dirty="0">
                <a:solidFill>
                  <a:srgbClr val="FFC000"/>
                </a:solidFill>
              </a:rPr>
              <a:t>Respetará  las normas de salud para la clasificación de quistes.</a:t>
            </a:r>
            <a:endParaRPr lang="es-MX" sz="3200" dirty="0">
              <a:solidFill>
                <a:srgbClr val="FFC000"/>
              </a:solidFill>
            </a:endParaRPr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96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831850" y="1252523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es-MX" sz="7200" b="1" i="1" dirty="0" smtClean="0">
                <a:solidFill>
                  <a:srgbClr val="FFC000"/>
                </a:solidFill>
              </a:rPr>
              <a:t>MUCOCELE</a:t>
            </a:r>
            <a:endParaRPr lang="es-MX" sz="7200" b="1" i="1" dirty="0">
              <a:solidFill>
                <a:srgbClr val="FFC000"/>
              </a:solidFill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es-MX" sz="3200" dirty="0" smtClean="0"/>
              <a:t>ESP. EN C.B. </a:t>
            </a:r>
            <a:r>
              <a:rPr lang="es-MX" sz="3200" smtClean="0"/>
              <a:t>JUAN MARIO </a:t>
            </a:r>
            <a:r>
              <a:rPr lang="es-MX" sz="3200" dirty="0" smtClean="0"/>
              <a:t>VILCHIS VILLASETÍN</a:t>
            </a:r>
            <a:endParaRPr lang="es-MX" sz="3200" dirty="0"/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2694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43499" y="1457366"/>
            <a:ext cx="11535180" cy="2980130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just"/>
            <a:r>
              <a:rPr lang="es-ES" sz="4900" b="1" dirty="0" smtClean="0">
                <a:ln/>
                <a:solidFill>
                  <a:schemeClr val="accent4"/>
                </a:solidFill>
                <a:latin typeface="+mn-lt"/>
                <a:cs typeface="Arial" panose="020B0604020202020204" pitchFamily="34" charset="0"/>
              </a:rPr>
              <a:t>Es una lesión común de la mucosa oral, que resulta de la acumulación de secreción mucosa o salival.</a:t>
            </a:r>
            <a:r>
              <a:rPr lang="es-ES" sz="4900" b="1" dirty="0" smtClean="0">
                <a:ln/>
                <a:solidFill>
                  <a:schemeClr val="accent4"/>
                </a:solidFill>
                <a:latin typeface="+mn-lt"/>
              </a:rPr>
              <a:t>  </a:t>
            </a:r>
            <a:endParaRPr lang="es-ES" sz="4900" b="1" dirty="0">
              <a:ln/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1815921" y="785611"/>
            <a:ext cx="8203842" cy="101743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 MUCOCELE</a:t>
            </a:r>
            <a:endParaRPr lang="es-ES" sz="40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082" y="4135066"/>
            <a:ext cx="3621446" cy="2409908"/>
          </a:xfrm>
          <a:prstGeom prst="rect">
            <a:avLst/>
          </a:prstGeom>
        </p:spPr>
      </p:pic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4557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484909" y="0"/>
            <a:ext cx="11330379" cy="5620291"/>
          </a:xfrm>
        </p:spPr>
        <p:txBody>
          <a:bodyPr anchor="ctr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s-ES" sz="44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EL TERMINO MUCOCELE.</a:t>
            </a:r>
            <a:br>
              <a:rPr lang="es-ES" sz="44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</a:br>
            <a:r>
              <a:rPr lang="es-ES" sz="44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/>
            </a:r>
            <a:br>
              <a:rPr lang="es-ES" sz="44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</a:br>
            <a:r>
              <a:rPr lang="es-ES" sz="4800" b="1" dirty="0" smtClean="0">
                <a:ln/>
                <a:solidFill>
                  <a:schemeClr val="accent4"/>
                </a:solidFill>
                <a:latin typeface="+mn-lt"/>
              </a:rPr>
              <a:t>Se deriva de la raíz latina mucus (moco) y la griega kele (acumulación, tumor o hernia)</a:t>
            </a:r>
            <a:endParaRPr lang="es-ES" sz="4800" b="1" dirty="0">
              <a:ln/>
              <a:solidFill>
                <a:schemeClr val="accent4"/>
              </a:solidFill>
              <a:latin typeface="+mn-lt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4123026"/>
            <a:ext cx="3810000" cy="2352675"/>
          </a:xfrm>
          <a:prstGeom prst="rect">
            <a:avLst/>
          </a:prstGeom>
        </p:spPr>
      </p:pic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9473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625600" y="411163"/>
            <a:ext cx="9144000" cy="2387600"/>
          </a:xfrm>
        </p:spPr>
        <p:txBody>
          <a:bodyPr anchor="ctr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s-ES" sz="40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SEGÚN LA ETIOLOGIA EXISTE 2 TIPOS DE MUCOCELE.</a:t>
            </a:r>
            <a:endParaRPr lang="es-ES" sz="40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182914" y="3118077"/>
            <a:ext cx="10029371" cy="2459037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1.- Por extravasación debido a un traumatismo.</a:t>
            </a:r>
          </a:p>
          <a:p>
            <a:pPr algn="l"/>
            <a:endParaRPr lang="es-ES" sz="32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2.- Retención por obstrucción de los conductos glandulares.</a:t>
            </a:r>
            <a:endParaRPr lang="es-ES" sz="32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96181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986970" y="652453"/>
            <a:ext cx="10261601" cy="3611563"/>
          </a:xfrm>
        </p:spPr>
        <p:txBody>
          <a:bodyPr anchor="ctr"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just"/>
            <a:r>
              <a:rPr lang="es-ES" sz="40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Mucocele por extravasación representa el 90% al 95% causados por traumas como, mordeduras micro traumas, laceraciones en  ortodoncia, complicaciones en cirugía etc.  </a:t>
            </a:r>
            <a:endParaRPr lang="es-ES" sz="40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4190168"/>
            <a:ext cx="4643582" cy="2368227"/>
          </a:xfrm>
          <a:prstGeom prst="rect">
            <a:avLst/>
          </a:prstGeom>
        </p:spPr>
      </p:pic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57955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524000" y="556306"/>
            <a:ext cx="9144000" cy="2387600"/>
          </a:xfrm>
        </p:spPr>
        <p:txBody>
          <a:bodyPr anchor="ctr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s-ES" sz="4800" b="1" dirty="0" smtClean="0">
                <a:ln/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FORMACION DE MUCOCELE POR EXTRAVASACION.</a:t>
            </a:r>
            <a:endParaRPr lang="es-ES" sz="4800" b="1" dirty="0">
              <a:ln/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524000" y="3222171"/>
            <a:ext cx="9144001" cy="2558143"/>
          </a:xfrm>
        </p:spPr>
        <p:txBody>
          <a:bodyPr>
            <a:normAutofit fontScale="925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/>
            <a:r>
              <a:rPr lang="es-ES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1.-  Ruptura y derrame de moco o saliva desde los conductos de la glándula a los tejidos. </a:t>
            </a:r>
          </a:p>
          <a:p>
            <a:pPr algn="l"/>
            <a:endParaRPr lang="es-ES" b="1" dirty="0" smtClean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  <a:p>
            <a:pPr algn="l"/>
            <a:r>
              <a:rPr lang="es-ES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2.- Formación de un granuloma por cuerpo extraño.</a:t>
            </a:r>
          </a:p>
          <a:p>
            <a:pPr algn="l"/>
            <a:endParaRPr lang="es-ES" b="1" dirty="0" smtClean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  <a:p>
            <a:pPr algn="l"/>
            <a:r>
              <a:rPr lang="es-ES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3.- formación de una pseudocapsula, (tejido conectivo).</a:t>
            </a:r>
            <a:endParaRPr lang="es-ES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796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524000" y="312191"/>
            <a:ext cx="9144000" cy="1664379"/>
          </a:xfrm>
        </p:spPr>
        <p:txBody>
          <a:bodyPr anchor="ctr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s-ES" sz="40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MUCOCELE POR RETENCIÒN.</a:t>
            </a:r>
            <a:endParaRPr lang="es-ES" sz="40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768764" y="1834594"/>
            <a:ext cx="8737600" cy="3190648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/>
            <a:r>
              <a:rPr lang="es-ES" sz="28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Representa el 5%  y afecta a paciente de mas de 40 años.</a:t>
            </a:r>
          </a:p>
          <a:p>
            <a:pPr algn="l"/>
            <a:endParaRPr lang="es-ES" sz="2800" b="1" dirty="0" smtClean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  <a:p>
            <a:pPr algn="l"/>
            <a:r>
              <a:rPr lang="es-ES" sz="28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Causa, obstrucción de la luz del conducto glandular (sialolito o proliferación epitelial).</a:t>
            </a:r>
          </a:p>
          <a:p>
            <a:pPr algn="l"/>
            <a:endParaRPr lang="es-ES" sz="28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01" t="16651" b="23111"/>
          <a:stretch/>
        </p:blipFill>
        <p:spPr>
          <a:xfrm>
            <a:off x="3768437" y="4258252"/>
            <a:ext cx="5084617" cy="2433493"/>
          </a:xfrm>
          <a:prstGeom prst="rect">
            <a:avLst/>
          </a:prstGeom>
        </p:spPr>
      </p:pic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2144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7600" y="1047750"/>
            <a:ext cx="10676467" cy="5310188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PROGRAMA EDUCATIVO: </a:t>
            </a:r>
          </a:p>
          <a:p>
            <a:pPr>
              <a:defRPr/>
            </a:pPr>
            <a:r>
              <a:rPr lang="es-MX" sz="2800" dirty="0" smtClean="0">
                <a:solidFill>
                  <a:srgbClr val="FFC000"/>
                </a:solidFill>
              </a:rPr>
              <a:t>Licenciatura de Cirujano Dentista</a:t>
            </a:r>
            <a:endParaRPr lang="es-ES" sz="28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s-ES" sz="28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ÁREA DE DOCENCIA: </a:t>
            </a:r>
          </a:p>
          <a:p>
            <a:pPr>
              <a:defRPr/>
            </a:pPr>
            <a:r>
              <a:rPr lang="es-MX" dirty="0" smtClean="0">
                <a:solidFill>
                  <a:srgbClr val="FFC000"/>
                </a:solidFill>
              </a:rPr>
              <a:t>Terapéutica quirúrgica</a:t>
            </a:r>
          </a:p>
          <a:p>
            <a:pPr>
              <a:buFont typeface="Wingdings" pitchFamily="2" charset="2"/>
              <a:buNone/>
              <a:defRPr/>
            </a:pPr>
            <a:endParaRPr lang="es-MX" sz="28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UNIDAD DE APRENDIZAJE:</a:t>
            </a:r>
          </a:p>
          <a:p>
            <a:pPr>
              <a:defRPr/>
            </a:pPr>
            <a:r>
              <a:rPr lang="es-ES" sz="2800" dirty="0" smtClean="0">
                <a:solidFill>
                  <a:srgbClr val="FFC000"/>
                </a:solidFill>
              </a:rPr>
              <a:t>Cirugía Bucal</a:t>
            </a:r>
            <a:endParaRPr lang="es-ES" sz="2800" dirty="0">
              <a:solidFill>
                <a:srgbClr val="FFC000"/>
              </a:solidFill>
            </a:endParaRPr>
          </a:p>
        </p:txBody>
      </p:sp>
      <p:pic>
        <p:nvPicPr>
          <p:cNvPr id="7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580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523999" y="522514"/>
            <a:ext cx="9144000" cy="1828801"/>
          </a:xfrm>
        </p:spPr>
        <p:txBody>
          <a:bodyPr anchor="ctr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s-ES" sz="40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LOCALIZACIÒN CLINICA </a:t>
            </a:r>
            <a:br>
              <a:rPr lang="es-ES" sz="40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</a:br>
            <a:r>
              <a:rPr lang="es-ES" sz="40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DEL MUCOCELE.</a:t>
            </a:r>
            <a:endParaRPr lang="es-ES" sz="40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248228" y="3106056"/>
            <a:ext cx="9695543" cy="2456543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/>
            <a:r>
              <a:rPr lang="es-ES" sz="28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1.- Superficiales, arriba de la submucosa de color azul translucido.</a:t>
            </a:r>
          </a:p>
          <a:p>
            <a:pPr algn="l"/>
            <a:endParaRPr lang="es-ES" sz="2800" b="1" dirty="0" smtClean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  <a:p>
            <a:pPr algn="l"/>
            <a:r>
              <a:rPr lang="es-ES" sz="28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2.- Profundos bajo la membrana mucosa color de la mucosa debido al espesor que lo cubre.</a:t>
            </a:r>
            <a:endParaRPr lang="es-ES" sz="28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06118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524000" y="541792"/>
            <a:ext cx="9144000" cy="1156380"/>
          </a:xfrm>
        </p:spPr>
        <p:txBody>
          <a:bodyPr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s-ES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CASUISTICA.</a:t>
            </a:r>
            <a:endParaRPr lang="es-ES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04800" y="2191657"/>
            <a:ext cx="11582400" cy="4107543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/>
            <a:r>
              <a:rPr lang="es-ES" sz="4400" b="1" dirty="0" smtClean="0">
                <a:ln/>
                <a:solidFill>
                  <a:schemeClr val="accent4"/>
                </a:solidFill>
              </a:rPr>
              <a:t>1.- El mucocele se encuentra entre las 17 lesiones mas frecuentes de las </a:t>
            </a:r>
          </a:p>
          <a:p>
            <a:pPr algn="l"/>
            <a:r>
              <a:rPr lang="es-ES" sz="4400" b="1" dirty="0" smtClean="0">
                <a:ln/>
                <a:solidFill>
                  <a:schemeClr val="accent4"/>
                </a:solidFill>
              </a:rPr>
              <a:t>glándulas salivales de la cavidad oral.</a:t>
            </a:r>
          </a:p>
          <a:p>
            <a:pPr algn="l"/>
            <a:r>
              <a:rPr lang="es-ES" sz="4400" b="1" dirty="0" smtClean="0">
                <a:ln/>
                <a:solidFill>
                  <a:schemeClr val="accent4"/>
                </a:solidFill>
              </a:rPr>
              <a:t>2.- Mayor incidencia es entre los 10 y 20 años.</a:t>
            </a:r>
          </a:p>
          <a:p>
            <a:pPr algn="l"/>
            <a:r>
              <a:rPr lang="es-ES" sz="4400" b="1" dirty="0" smtClean="0">
                <a:ln/>
                <a:solidFill>
                  <a:schemeClr val="accent4"/>
                </a:solidFill>
              </a:rPr>
              <a:t>3.- Afecta a ambos sexos en las diferentes edades.</a:t>
            </a:r>
            <a:endParaRPr lang="es-ES" sz="4400" b="1" dirty="0">
              <a:ln/>
              <a:solidFill>
                <a:schemeClr val="accent4"/>
              </a:solidFill>
            </a:endParaRPr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7771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772732" y="437882"/>
            <a:ext cx="10702344" cy="5512157"/>
          </a:xfrm>
        </p:spPr>
        <p:txBody>
          <a:bodyPr anchor="ctr"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/>
            <a:r>
              <a:rPr lang="es-ES" sz="3600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96% de los mucoceles se originan de las glándulas salivales menores del labio inferior.</a:t>
            </a:r>
            <a:br>
              <a:rPr lang="es-ES" sz="3600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</a:br>
            <a:r>
              <a:rPr lang="es-ES" sz="3600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/>
            </a:r>
            <a:br>
              <a:rPr lang="es-ES" sz="3600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</a:br>
            <a:r>
              <a:rPr lang="es-ES" sz="3600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2.5% en la lengua. </a:t>
            </a:r>
            <a:br>
              <a:rPr lang="es-ES" sz="3600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</a:br>
            <a:r>
              <a:rPr lang="es-ES" sz="3600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/>
            </a:r>
            <a:br>
              <a:rPr lang="es-ES" sz="3600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</a:br>
            <a:r>
              <a:rPr lang="es-ES" sz="3600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1.5% corresponde en otras localidades (carrillo, piso de boca y paladar)  </a:t>
            </a:r>
            <a:endParaRPr lang="es-ES" sz="3600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0012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538514" y="498249"/>
            <a:ext cx="9144000" cy="1461180"/>
          </a:xfrm>
        </p:spPr>
        <p:txBody>
          <a:bodyPr anchor="ctr">
            <a:normAutofit fontScale="9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s-ES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CARACTERISTICAS CLINICAS.</a:t>
            </a:r>
            <a:endParaRPr lang="es-ES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513278" y="2410032"/>
            <a:ext cx="10071595" cy="4005943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</a:rPr>
              <a:t>1.- Aumento de volumen.</a:t>
            </a:r>
          </a:p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</a:rPr>
              <a:t>2.- lesión redondeada y bien circunscrito.</a:t>
            </a:r>
          </a:p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</a:rPr>
              <a:t>3.- Transparente y color de la mucosa oral.</a:t>
            </a:r>
          </a:p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</a:rPr>
              <a:t>4.- Tamaño variable.</a:t>
            </a:r>
          </a:p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</a:rPr>
              <a:t>5.- Consistencia blanda  y fluctúan a la palpación.</a:t>
            </a:r>
          </a:p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</a:rPr>
              <a:t>6.- Es indoloro y tiene tendencia a recidivar.</a:t>
            </a:r>
            <a:endParaRPr lang="es-ES" sz="3200" b="1" dirty="0">
              <a:ln/>
              <a:solidFill>
                <a:schemeClr val="accent4"/>
              </a:solidFill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621" y="2258292"/>
            <a:ext cx="3235506" cy="2153082"/>
          </a:xfrm>
          <a:prstGeom prst="rect">
            <a:avLst/>
          </a:prstGeom>
        </p:spPr>
      </p:pic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00156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567543" y="527277"/>
            <a:ext cx="9144000" cy="1751466"/>
          </a:xfrm>
        </p:spPr>
        <p:txBody>
          <a:bodyPr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s-ES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DIAGNOSTICO.</a:t>
            </a:r>
            <a:endParaRPr lang="es-ES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567543" y="2832781"/>
            <a:ext cx="9637486" cy="3074533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/>
            <a:r>
              <a:rPr lang="es-ES" sz="3600" b="1" dirty="0" smtClean="0">
                <a:ln/>
                <a:solidFill>
                  <a:schemeClr val="accent4"/>
                </a:solidFill>
              </a:rPr>
              <a:t>A.- Datos clínicos de la lesión.</a:t>
            </a:r>
          </a:p>
          <a:p>
            <a:pPr algn="l"/>
            <a:endParaRPr lang="es-ES" sz="3600" b="1" dirty="0" smtClean="0">
              <a:ln/>
              <a:solidFill>
                <a:schemeClr val="accent4"/>
              </a:solidFill>
            </a:endParaRPr>
          </a:p>
          <a:p>
            <a:pPr algn="l"/>
            <a:r>
              <a:rPr lang="es-ES" sz="3600" b="1" dirty="0">
                <a:ln/>
                <a:solidFill>
                  <a:schemeClr val="accent4"/>
                </a:solidFill>
              </a:rPr>
              <a:t>B</a:t>
            </a:r>
            <a:r>
              <a:rPr lang="es-ES" sz="3600" b="1" dirty="0" smtClean="0">
                <a:ln/>
                <a:solidFill>
                  <a:schemeClr val="accent4"/>
                </a:solidFill>
              </a:rPr>
              <a:t>.- estudio radiográfico para descartar sialolitos.</a:t>
            </a:r>
          </a:p>
          <a:p>
            <a:pPr algn="l"/>
            <a:endParaRPr lang="es-ES" sz="3600" b="1" dirty="0" smtClean="0">
              <a:ln/>
              <a:solidFill>
                <a:schemeClr val="accent4"/>
              </a:solidFill>
            </a:endParaRPr>
          </a:p>
          <a:p>
            <a:pPr algn="l"/>
            <a:r>
              <a:rPr lang="es-ES" sz="3600" b="1" dirty="0">
                <a:ln/>
                <a:solidFill>
                  <a:schemeClr val="accent4"/>
                </a:solidFill>
              </a:rPr>
              <a:t>C</a:t>
            </a:r>
            <a:r>
              <a:rPr lang="es-ES" sz="3600" b="1" dirty="0" smtClean="0">
                <a:ln/>
                <a:solidFill>
                  <a:schemeClr val="accent4"/>
                </a:solidFill>
              </a:rPr>
              <a:t>.- Hábitos orales (etiología). </a:t>
            </a:r>
            <a:endParaRPr lang="es-ES" sz="3600" b="1" dirty="0">
              <a:ln/>
              <a:solidFill>
                <a:schemeClr val="accent4"/>
              </a:solidFill>
            </a:endParaRPr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6182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524000" y="759506"/>
            <a:ext cx="9144000" cy="1198083"/>
          </a:xfrm>
        </p:spPr>
        <p:txBody>
          <a:bodyPr anchor="ctr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s-ES" sz="48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PUNCIÒN ASPIRADORA.</a:t>
            </a:r>
            <a:endParaRPr lang="es-ES" sz="48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00507" y="2244398"/>
            <a:ext cx="11590986" cy="3924582"/>
          </a:xfrm>
        </p:spPr>
        <p:txBody>
          <a:bodyPr anchor="ctr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endParaRPr lang="es-ES" sz="4000" b="1" dirty="0" smtClean="0">
              <a:ln/>
              <a:solidFill>
                <a:schemeClr val="accent4"/>
              </a:solidFill>
            </a:endParaRPr>
          </a:p>
          <a:p>
            <a:pPr algn="l"/>
            <a:r>
              <a:rPr lang="es-ES" sz="4000" b="1" dirty="0" smtClean="0">
                <a:ln/>
                <a:solidFill>
                  <a:schemeClr val="accent4"/>
                </a:solidFill>
              </a:rPr>
              <a:t>1.Se puede obtener substancia mucosa o saliva</a:t>
            </a:r>
            <a:r>
              <a:rPr lang="es-ES" sz="4000" b="1" dirty="0">
                <a:ln/>
                <a:solidFill>
                  <a:schemeClr val="accent4"/>
                </a:solidFill>
              </a:rPr>
              <a:t> </a:t>
            </a:r>
            <a:r>
              <a:rPr lang="es-ES" sz="4000" b="1" dirty="0" smtClean="0">
                <a:ln/>
                <a:solidFill>
                  <a:schemeClr val="accent4"/>
                </a:solidFill>
              </a:rPr>
              <a:t>(mucocele o ránula).</a:t>
            </a:r>
          </a:p>
          <a:p>
            <a:pPr algn="l"/>
            <a:r>
              <a:rPr lang="es-ES" sz="4000" b="1" dirty="0" smtClean="0">
                <a:ln/>
                <a:solidFill>
                  <a:schemeClr val="accent4"/>
                </a:solidFill>
              </a:rPr>
              <a:t>2.- substancia purulenta (proceso infeccioso).</a:t>
            </a:r>
          </a:p>
          <a:p>
            <a:pPr algn="l"/>
            <a:r>
              <a:rPr lang="es-ES" sz="4000" b="1" dirty="0" smtClean="0">
                <a:ln/>
                <a:solidFill>
                  <a:schemeClr val="accent4"/>
                </a:solidFill>
              </a:rPr>
              <a:t>3.- liquido hemático  (hemangioma).</a:t>
            </a:r>
          </a:p>
          <a:p>
            <a:pPr algn="l"/>
            <a:r>
              <a:rPr lang="es-ES" sz="4000" b="1" dirty="0" smtClean="0">
                <a:ln/>
                <a:solidFill>
                  <a:schemeClr val="accent4"/>
                </a:solidFill>
              </a:rPr>
              <a:t>4.- liquido quístico (quiste).</a:t>
            </a:r>
          </a:p>
          <a:p>
            <a:endParaRPr lang="es-ES" sz="4400" b="1" dirty="0" smtClean="0">
              <a:ln/>
              <a:solidFill>
                <a:schemeClr val="accent4"/>
              </a:solidFill>
            </a:endParaRPr>
          </a:p>
          <a:p>
            <a:endParaRPr lang="es-ES" sz="4400" b="1" dirty="0">
              <a:ln/>
              <a:solidFill>
                <a:schemeClr val="accent4"/>
              </a:solidFill>
            </a:endParaRPr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4408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6653" y="2414769"/>
            <a:ext cx="5929513" cy="3953009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5400" b="1" dirty="0" smtClean="0">
                <a:solidFill>
                  <a:srgbClr val="FFC000"/>
                </a:solidFill>
              </a:rPr>
              <a:t>PUNCIÓN ASPIRADORA</a:t>
            </a:r>
            <a:endParaRPr lang="es-MX" sz="5400" b="1" dirty="0">
              <a:solidFill>
                <a:srgbClr val="FFC000"/>
              </a:solidFill>
            </a:endParaRPr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8666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669143" y="585334"/>
            <a:ext cx="9144000" cy="2387600"/>
          </a:xfrm>
        </p:spPr>
        <p:txBody>
          <a:bodyPr anchor="ctr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s-ES" sz="40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DIAGNOSTICO DIFERENCIAL.</a:t>
            </a:r>
            <a:endParaRPr lang="es-ES" sz="40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4383314" y="2798762"/>
            <a:ext cx="5747657" cy="3239180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</a:rPr>
              <a:t>1.- Quistes.</a:t>
            </a:r>
          </a:p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</a:rPr>
              <a:t>2.- Lipomas.</a:t>
            </a:r>
          </a:p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</a:rPr>
              <a:t>3.- Proceso infeccioso.</a:t>
            </a:r>
          </a:p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</a:rPr>
              <a:t>4.- hemangioma.</a:t>
            </a:r>
          </a:p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</a:rPr>
              <a:t>5.- Adenoma pleomorfo.</a:t>
            </a:r>
            <a:endParaRPr lang="es-ES" sz="3200" b="1" dirty="0">
              <a:ln/>
              <a:solidFill>
                <a:schemeClr val="accent4"/>
              </a:solidFill>
            </a:endParaRPr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94875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14" y="435427"/>
            <a:ext cx="8040915" cy="6030686"/>
          </a:xfrm>
          <a:prstGeom prst="rect">
            <a:avLst/>
          </a:prstGeom>
        </p:spPr>
      </p:pic>
      <p:sp>
        <p:nvSpPr>
          <p:cNvPr id="5" name="Rectángulo redondeado 4"/>
          <p:cNvSpPr/>
          <p:nvPr/>
        </p:nvSpPr>
        <p:spPr>
          <a:xfrm>
            <a:off x="9318172" y="2797627"/>
            <a:ext cx="2438400" cy="130628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32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Quiste labial.</a:t>
            </a:r>
            <a:endParaRPr lang="es-ES" sz="32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6981370" y="435427"/>
            <a:ext cx="1872343" cy="4499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Dr. Mario Vilchis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1780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00" y="1510145"/>
            <a:ext cx="7262826" cy="4713970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3" name="Rectángulo redondeado 2"/>
          <p:cNvSpPr/>
          <p:nvPr/>
        </p:nvSpPr>
        <p:spPr>
          <a:xfrm>
            <a:off x="9157855" y="3090078"/>
            <a:ext cx="2714831" cy="84182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32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Adenoma pleomorfo</a:t>
            </a:r>
            <a:endParaRPr lang="es-ES" sz="32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Rectángulo redondeado 3"/>
          <p:cNvSpPr/>
          <p:nvPr/>
        </p:nvSpPr>
        <p:spPr>
          <a:xfrm>
            <a:off x="10043886" y="5877029"/>
            <a:ext cx="1828800" cy="6941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accent2">
                    <a:lumMod val="50000"/>
                  </a:schemeClr>
                </a:solidFill>
              </a:rPr>
              <a:t>Dr. Mario Vilchis.</a:t>
            </a:r>
            <a:endParaRPr lang="es-E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2563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7600" y="428626"/>
            <a:ext cx="10676467" cy="538162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Clave</a:t>
            </a:r>
            <a:endParaRPr lang="es-ES" sz="28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s-ES" dirty="0" smtClean="0">
                <a:solidFill>
                  <a:srgbClr val="FFC000"/>
                </a:solidFill>
              </a:rPr>
              <a:t>L40042</a:t>
            </a:r>
          </a:p>
          <a:p>
            <a:pPr>
              <a:buFont typeface="Wingdings" pitchFamily="2" charset="2"/>
              <a:buNone/>
              <a:defRPr/>
            </a:pPr>
            <a:endParaRPr lang="es-ES" sz="28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s-ES_tradnl" sz="2800" b="1" dirty="0" smtClean="0">
                <a:solidFill>
                  <a:srgbClr val="FFC000"/>
                </a:solidFill>
              </a:rPr>
              <a:t>Créditos</a:t>
            </a:r>
            <a:endParaRPr lang="es-ES" sz="28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s-ES" dirty="0">
                <a:solidFill>
                  <a:srgbClr val="FFC000"/>
                </a:solidFill>
              </a:rPr>
              <a:t>8</a:t>
            </a:r>
            <a:endParaRPr lang="es-ES" sz="28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s-ES" sz="28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Tipo de Unidad de Aprendizaje</a:t>
            </a:r>
            <a:endParaRPr lang="es-ES" sz="2800" dirty="0" smtClean="0">
              <a:solidFill>
                <a:srgbClr val="FFC000"/>
              </a:solidFill>
            </a:endParaRPr>
          </a:p>
          <a:p>
            <a:r>
              <a:rPr lang="es-ES" dirty="0" smtClean="0">
                <a:solidFill>
                  <a:srgbClr val="FFC000"/>
                </a:solidFill>
              </a:rPr>
              <a:t>Teórico</a:t>
            </a:r>
            <a:endParaRPr lang="es-MX" dirty="0" smtClean="0">
              <a:solidFill>
                <a:srgbClr val="FFC000"/>
              </a:solidFill>
            </a:endParaRPr>
          </a:p>
          <a:p>
            <a:r>
              <a:rPr lang="es-ES" dirty="0" smtClean="0">
                <a:solidFill>
                  <a:srgbClr val="FFC000"/>
                </a:solidFill>
              </a:rPr>
              <a:t>Práctico</a:t>
            </a:r>
          </a:p>
          <a:p>
            <a:pPr marL="0" indent="0">
              <a:buNone/>
            </a:pPr>
            <a:endParaRPr lang="es-ES" sz="28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s-ES" sz="2800" b="1" dirty="0" smtClean="0">
                <a:solidFill>
                  <a:srgbClr val="FFC000"/>
                </a:solidFill>
              </a:rPr>
              <a:t>Carácter </a:t>
            </a:r>
            <a:r>
              <a:rPr lang="es-ES" sz="2800" b="1" dirty="0" smtClean="0">
                <a:solidFill>
                  <a:srgbClr val="FFC000"/>
                </a:solidFill>
              </a:rPr>
              <a:t>de la Unidad de Aprendizaje</a:t>
            </a:r>
            <a:endParaRPr lang="es-ES" sz="28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s-ES" sz="2800" dirty="0" smtClean="0">
                <a:solidFill>
                  <a:srgbClr val="FFC000"/>
                </a:solidFill>
              </a:rPr>
              <a:t>Obligatoria</a:t>
            </a:r>
          </a:p>
          <a:p>
            <a:pPr>
              <a:buFont typeface="Wingdings" pitchFamily="2" charset="2"/>
              <a:buNone/>
              <a:defRPr/>
            </a:pPr>
            <a:endParaRPr lang="es-ES" sz="2800" dirty="0">
              <a:solidFill>
                <a:srgbClr val="FFC000"/>
              </a:solidFill>
            </a:endParaRPr>
          </a:p>
        </p:txBody>
      </p:sp>
      <p:pic>
        <p:nvPicPr>
          <p:cNvPr id="7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108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959"/>
          <a:stretch/>
        </p:blipFill>
        <p:spPr>
          <a:xfrm>
            <a:off x="808239" y="869795"/>
            <a:ext cx="9105018" cy="5579384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3" name="Rectángulo redondeado 2"/>
          <p:cNvSpPr/>
          <p:nvPr/>
        </p:nvSpPr>
        <p:spPr>
          <a:xfrm>
            <a:off x="8991600" y="3028040"/>
            <a:ext cx="2939143" cy="1086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28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Hemangioma</a:t>
            </a:r>
            <a:endParaRPr lang="es-ES" sz="28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Rectángulo redondeado 3"/>
          <p:cNvSpPr/>
          <p:nvPr/>
        </p:nvSpPr>
        <p:spPr>
          <a:xfrm>
            <a:off x="7721601" y="5810551"/>
            <a:ext cx="1857828" cy="63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accent2">
                    <a:lumMod val="50000"/>
                  </a:schemeClr>
                </a:solidFill>
              </a:rPr>
              <a:t>Dr. Mario Vilchis.</a:t>
            </a:r>
            <a:endParaRPr lang="es-E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17848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58" y="782678"/>
            <a:ext cx="7721600" cy="5581880"/>
          </a:xfrm>
          <a:prstGeom prst="rect">
            <a:avLst/>
          </a:prstGeom>
        </p:spPr>
      </p:pic>
      <p:sp>
        <p:nvSpPr>
          <p:cNvPr id="3" name="Rectángulo redondeado 2"/>
          <p:cNvSpPr/>
          <p:nvPr/>
        </p:nvSpPr>
        <p:spPr>
          <a:xfrm>
            <a:off x="8592458" y="2964018"/>
            <a:ext cx="2612571" cy="1219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32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Proceso infeccioso.</a:t>
            </a:r>
            <a:endParaRPr lang="es-ES" sz="32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2896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t="13488" r="24864"/>
          <a:stretch/>
        </p:blipFill>
        <p:spPr>
          <a:xfrm>
            <a:off x="1320799" y="696584"/>
            <a:ext cx="7358744" cy="5651376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3" name="Rectángulo redondeado 2"/>
          <p:cNvSpPr/>
          <p:nvPr/>
        </p:nvSpPr>
        <p:spPr>
          <a:xfrm>
            <a:off x="9013372" y="3009364"/>
            <a:ext cx="2365828" cy="102581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36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Lipoma.</a:t>
            </a:r>
            <a:endParaRPr lang="es-ES" sz="36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0385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509485" y="541792"/>
            <a:ext cx="9144000" cy="1228951"/>
          </a:xfrm>
        </p:spPr>
        <p:txBody>
          <a:bodyPr anchor="ctr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s-ES" sz="40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TRATAMIENTO.</a:t>
            </a:r>
            <a:endParaRPr lang="es-ES" sz="40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182912" y="1770743"/>
            <a:ext cx="9993087" cy="4426857"/>
          </a:xfrm>
        </p:spPr>
        <p:txBody>
          <a:bodyPr>
            <a:normAutofit lnSpcReduction="1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1.- Quirúrgico.</a:t>
            </a:r>
          </a:p>
          <a:p>
            <a:pPr algn="l"/>
            <a:endParaRPr lang="es-ES" sz="32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2.- Láser de CO2.</a:t>
            </a:r>
          </a:p>
          <a:p>
            <a:pPr algn="l"/>
            <a:endParaRPr lang="es-ES" sz="32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3.- Criocirugía.</a:t>
            </a:r>
          </a:p>
          <a:p>
            <a:pPr algn="l"/>
            <a:endParaRPr lang="es-ES" sz="3200" b="1" dirty="0" smtClean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4.- Esteroides de alta potencia tópico o </a:t>
            </a:r>
          </a:p>
          <a:p>
            <a:pPr algn="l"/>
            <a:r>
              <a:rPr lang="es-ES" sz="32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     intralesionales.</a:t>
            </a:r>
            <a:endParaRPr lang="es-ES" sz="32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96346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524000" y="362510"/>
            <a:ext cx="9144000" cy="951136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s-ES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Tratamiento quirúrgico.</a:t>
            </a:r>
            <a:endParaRPr lang="es-ES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725510" y="1734602"/>
            <a:ext cx="10740980" cy="4627562"/>
          </a:xfrm>
        </p:spPr>
        <p:txBody>
          <a:bodyPr>
            <a:normAutofit lnSpcReduction="1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/>
            <a:endParaRPr lang="es-ES" b="1" dirty="0">
              <a:ln/>
              <a:solidFill>
                <a:schemeClr val="accent4"/>
              </a:solidFill>
            </a:endParaRPr>
          </a:p>
          <a:p>
            <a:pPr algn="l"/>
            <a:r>
              <a:rPr lang="es-ES" b="1" dirty="0" smtClean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  <a:t>El tratamiento se realiza mediante biopsia excisional debido a su tamaño pequeño.</a:t>
            </a:r>
          </a:p>
          <a:p>
            <a:pPr algn="l"/>
            <a:endParaRPr lang="es-ES" b="1" dirty="0" smtClean="0">
              <a:ln/>
              <a:solidFill>
                <a:schemeClr val="accent4"/>
              </a:solidFill>
              <a:latin typeface="Arial Rounded MT Bold" panose="020F0704030504030204" pitchFamily="34" charset="0"/>
            </a:endParaRPr>
          </a:p>
          <a:p>
            <a:pPr algn="l"/>
            <a:r>
              <a:rPr lang="es-ES" b="1" dirty="0" smtClean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  <a:t>1.- asepsia y antisepsia.</a:t>
            </a:r>
          </a:p>
          <a:p>
            <a:pPr marL="457200" indent="-457200" algn="l">
              <a:buAutoNum type="arabicPeriod"/>
            </a:pPr>
            <a:endParaRPr lang="es-ES" b="1" dirty="0" smtClean="0">
              <a:ln/>
              <a:solidFill>
                <a:schemeClr val="accent4"/>
              </a:solidFill>
              <a:latin typeface="Arial Rounded MT Bold" panose="020F0704030504030204" pitchFamily="34" charset="0"/>
            </a:endParaRPr>
          </a:p>
          <a:p>
            <a:pPr algn="l"/>
            <a:r>
              <a:rPr lang="es-ES" b="1" dirty="0" smtClean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  <a:t>2.- Anestesia infiltrativa alrededor de la lesión en cuatro puntos cardinales,</a:t>
            </a:r>
          </a:p>
          <a:p>
            <a:pPr algn="l"/>
            <a:r>
              <a:rPr lang="es-ES" b="1" dirty="0" smtClean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  <a:t>(arriba, abajo, izquierda y derecha).</a:t>
            </a:r>
          </a:p>
          <a:p>
            <a:pPr algn="l"/>
            <a:endParaRPr lang="es-ES" b="1" dirty="0" smtClean="0">
              <a:ln/>
              <a:solidFill>
                <a:schemeClr val="accent4"/>
              </a:solidFill>
              <a:latin typeface="Arial Rounded MT Bold" panose="020F0704030504030204" pitchFamily="34" charset="0"/>
            </a:endParaRPr>
          </a:p>
          <a:p>
            <a:pPr algn="l"/>
            <a:r>
              <a:rPr lang="es-ES" b="1" dirty="0" smtClean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  <a:t>3.- incisión alrededor de la lesión siguiendo el contorno del mucocele. </a:t>
            </a:r>
          </a:p>
          <a:p>
            <a:pPr marL="457200" indent="-457200">
              <a:buAutoNum type="arabicPeriod"/>
            </a:pPr>
            <a:endParaRPr lang="es-ES" b="1" dirty="0">
              <a:ln/>
              <a:solidFill>
                <a:schemeClr val="accent4"/>
              </a:solidFill>
            </a:endParaRPr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83990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544286"/>
            <a:ext cx="7721600" cy="5791200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5" name="Rectángulo redondeado 4"/>
          <p:cNvSpPr/>
          <p:nvPr/>
        </p:nvSpPr>
        <p:spPr>
          <a:xfrm>
            <a:off x="8084457" y="5849257"/>
            <a:ext cx="1973943" cy="30479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accent4">
                    <a:lumMod val="50000"/>
                  </a:schemeClr>
                </a:solidFill>
              </a:rPr>
              <a:t>Dr. Mario Vilchis</a:t>
            </a:r>
            <a:endParaRPr lang="es-ES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5940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6058" y="943428"/>
            <a:ext cx="11045371" cy="1727200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s-ES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Se toma la lesión con pinzas de allis para su disección. </a:t>
            </a:r>
            <a:endParaRPr lang="es-ES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685" y="3050065"/>
            <a:ext cx="6212115" cy="334967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64350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43" y="576944"/>
            <a:ext cx="7619999" cy="5714999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5" name="Rectángulo redondeado 4"/>
          <p:cNvSpPr/>
          <p:nvPr/>
        </p:nvSpPr>
        <p:spPr>
          <a:xfrm>
            <a:off x="2177143" y="5747657"/>
            <a:ext cx="1915886" cy="54428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Dr. Mario Vilchis.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31728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01486" y="508000"/>
            <a:ext cx="9956800" cy="2235200"/>
          </a:xfrm>
        </p:spPr>
        <p:txBody>
          <a:bodyPr anchor="ctr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s-ES" sz="36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Se realiza la disección con bisturí del numero 3 y hoja numero 15</a:t>
            </a:r>
            <a:br>
              <a:rPr lang="es-ES" sz="36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</a:br>
            <a:r>
              <a:rPr lang="es-ES" sz="36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y se retira la lesión.</a:t>
            </a:r>
            <a:endParaRPr lang="es-ES" sz="36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9715" y="3048000"/>
            <a:ext cx="3235325" cy="32353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321" y="3047999"/>
            <a:ext cx="3235325" cy="3235325"/>
          </a:xfrm>
          <a:prstGeom prst="rect">
            <a:avLst/>
          </a:prstGeom>
        </p:spPr>
      </p:pic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19249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772" y="580571"/>
            <a:ext cx="7789333" cy="5842000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5" name="Rectángulo redondeado 4"/>
          <p:cNvSpPr/>
          <p:nvPr/>
        </p:nvSpPr>
        <p:spPr>
          <a:xfrm>
            <a:off x="7968344" y="5791200"/>
            <a:ext cx="1988457" cy="6313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Dr. Mario Vilchis.</a:t>
            </a:r>
            <a:endParaRPr lang="es-E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2680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7600" y="547688"/>
            <a:ext cx="10676467" cy="545306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s-MX" sz="2400" b="1" dirty="0" smtClean="0">
                <a:solidFill>
                  <a:srgbClr val="FFC000"/>
                </a:solidFill>
              </a:rPr>
              <a:t>Núcleo de formación</a:t>
            </a:r>
            <a:endParaRPr lang="es-ES" sz="2400" dirty="0" smtClean="0">
              <a:solidFill>
                <a:srgbClr val="FFC000"/>
              </a:solidFill>
            </a:endParaRPr>
          </a:p>
          <a:p>
            <a:pPr>
              <a:defRPr/>
            </a:pPr>
            <a:r>
              <a:rPr lang="es-ES" dirty="0" smtClean="0">
                <a:solidFill>
                  <a:srgbClr val="FFC000"/>
                </a:solidFill>
              </a:rPr>
              <a:t>Sustantivo</a:t>
            </a:r>
            <a:endParaRPr lang="es-ES" sz="24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s-ES" sz="24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s-ES" sz="2400" b="1" dirty="0" smtClean="0">
                <a:solidFill>
                  <a:srgbClr val="FFC000"/>
                </a:solidFill>
              </a:rPr>
              <a:t>Modalidad</a:t>
            </a:r>
            <a:endParaRPr lang="es-ES" sz="2400" dirty="0" smtClean="0">
              <a:solidFill>
                <a:srgbClr val="FFC000"/>
              </a:solidFill>
            </a:endParaRPr>
          </a:p>
          <a:p>
            <a:pPr>
              <a:defRPr/>
            </a:pPr>
            <a:r>
              <a:rPr lang="es-ES" sz="2400" dirty="0" smtClean="0">
                <a:solidFill>
                  <a:srgbClr val="FFC000"/>
                </a:solidFill>
              </a:rPr>
              <a:t>Presencial</a:t>
            </a:r>
          </a:p>
          <a:p>
            <a:pPr>
              <a:buFont typeface="Wingdings" pitchFamily="2" charset="2"/>
              <a:buNone/>
              <a:defRPr/>
            </a:pPr>
            <a:endParaRPr lang="es-MX" sz="2400" b="1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s-MX" sz="2400" b="1" dirty="0" smtClean="0">
                <a:solidFill>
                  <a:srgbClr val="FFC000"/>
                </a:solidFill>
              </a:rPr>
              <a:t>Prerrequisitos (Temas Aprendidos):</a:t>
            </a:r>
            <a:endParaRPr lang="es-ES" sz="2400" dirty="0" smtClean="0">
              <a:solidFill>
                <a:srgbClr val="FFC000"/>
              </a:solidFill>
            </a:endParaRPr>
          </a:p>
          <a:p>
            <a:r>
              <a:rPr lang="es-ES" sz="2400" dirty="0">
                <a:solidFill>
                  <a:srgbClr val="FFC000"/>
                </a:solidFill>
              </a:rPr>
              <a:t>Farmacología, Anestesiología, Patología Bucal, Periodoncia, Clínica de Periodoncia, </a:t>
            </a:r>
            <a:r>
              <a:rPr lang="es-ES" sz="2400" dirty="0" err="1">
                <a:solidFill>
                  <a:srgbClr val="FFC000"/>
                </a:solidFill>
              </a:rPr>
              <a:t>Exodoncia</a:t>
            </a:r>
            <a:r>
              <a:rPr lang="es-ES" sz="2400" dirty="0">
                <a:solidFill>
                  <a:srgbClr val="FFC000"/>
                </a:solidFill>
              </a:rPr>
              <a:t>, Clínica de </a:t>
            </a:r>
            <a:r>
              <a:rPr lang="es-ES" sz="2400" dirty="0" err="1">
                <a:solidFill>
                  <a:srgbClr val="FFC000"/>
                </a:solidFill>
              </a:rPr>
              <a:t>Exodoncia</a:t>
            </a:r>
            <a:r>
              <a:rPr lang="es-ES" sz="2400" dirty="0">
                <a:solidFill>
                  <a:srgbClr val="FFC000"/>
                </a:solidFill>
              </a:rPr>
              <a:t> y Técnicas  Quirúrgicas</a:t>
            </a:r>
            <a:endParaRPr lang="es-ES" sz="2400" b="1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s-ES" sz="2400" b="1" dirty="0" smtClean="0">
                <a:solidFill>
                  <a:srgbClr val="FFC000"/>
                </a:solidFill>
              </a:rPr>
              <a:t>Unidad(es) de Aprendizaje Consecuente (Seriadas y Recomendadas):</a:t>
            </a:r>
            <a:endParaRPr lang="es-ES" sz="2400" dirty="0" smtClean="0">
              <a:solidFill>
                <a:srgbClr val="FFC000"/>
              </a:solidFill>
            </a:endParaRPr>
          </a:p>
          <a:p>
            <a:r>
              <a:rPr lang="es-ES" sz="2400" u="sng" dirty="0">
                <a:solidFill>
                  <a:srgbClr val="FFC000"/>
                </a:solidFill>
              </a:rPr>
              <a:t>Seriada:</a:t>
            </a:r>
            <a:r>
              <a:rPr lang="es-ES" sz="2400" dirty="0">
                <a:solidFill>
                  <a:srgbClr val="FFC000"/>
                </a:solidFill>
              </a:rPr>
              <a:t> Clínica de Cirugía Bucal</a:t>
            </a:r>
            <a:endParaRPr lang="es-MX" sz="2400" dirty="0">
              <a:solidFill>
                <a:srgbClr val="FFC000"/>
              </a:solidFill>
            </a:endParaRPr>
          </a:p>
          <a:p>
            <a:r>
              <a:rPr lang="es-ES" sz="2400" u="sng" dirty="0">
                <a:solidFill>
                  <a:srgbClr val="FFC000"/>
                </a:solidFill>
              </a:rPr>
              <a:t>Recomendada</a:t>
            </a:r>
            <a:r>
              <a:rPr lang="es-ES" sz="2400" dirty="0">
                <a:solidFill>
                  <a:srgbClr val="FFC000"/>
                </a:solidFill>
              </a:rPr>
              <a:t>: Cirugía Maxilofacial</a:t>
            </a:r>
            <a:r>
              <a:rPr lang="es-MX" sz="2400" dirty="0" smtClean="0">
                <a:solidFill>
                  <a:srgbClr val="FFC000"/>
                </a:solidFill>
              </a:rPr>
              <a:t> </a:t>
            </a:r>
            <a:endParaRPr lang="es-ES" sz="24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s-ES" sz="2400" dirty="0">
              <a:solidFill>
                <a:srgbClr val="FFC000"/>
              </a:solidFill>
            </a:endParaRPr>
          </a:p>
        </p:txBody>
      </p:sp>
      <p:pic>
        <p:nvPicPr>
          <p:cNvPr id="7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84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9885" y="527277"/>
            <a:ext cx="10029371" cy="1983694"/>
          </a:xfrm>
        </p:spPr>
        <p:txBody>
          <a:bodyPr anchor="ctr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s-ES" sz="40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Se retira la lesión.</a:t>
            </a:r>
            <a:br>
              <a:rPr lang="es-ES" sz="40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</a:br>
            <a:r>
              <a:rPr lang="es-ES" sz="40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Se envía a estudio histopatológico.</a:t>
            </a:r>
            <a:endParaRPr lang="es-ES" sz="40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70" y="2670628"/>
            <a:ext cx="3810000" cy="3810000"/>
          </a:xfrm>
          <a:prstGeom prst="rect">
            <a:avLst/>
          </a:prstGeom>
        </p:spPr>
      </p:pic>
      <p:sp>
        <p:nvSpPr>
          <p:cNvPr id="5" name="Rectángulo redondeado 4"/>
          <p:cNvSpPr/>
          <p:nvPr/>
        </p:nvSpPr>
        <p:spPr>
          <a:xfrm>
            <a:off x="6444342" y="3497943"/>
            <a:ext cx="3309257" cy="13643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28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Formol al 10%</a:t>
            </a:r>
            <a:endParaRPr lang="es-ES" sz="28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51611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6527" y="1831068"/>
            <a:ext cx="11049000" cy="1325563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32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Retirada la lesión se revisa la zona quirúrgica para observar que </a:t>
            </a:r>
            <a:r>
              <a:rPr lang="es-ES" sz="32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haya quedado solamente tejido </a:t>
            </a:r>
            <a:r>
              <a:rPr lang="es-ES" sz="3200" b="1" dirty="0" smtClean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sano.</a:t>
            </a:r>
            <a:endParaRPr lang="es-ES" sz="3200" b="1" dirty="0">
              <a:ln/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63"/>
          <a:stretch/>
        </p:blipFill>
        <p:spPr>
          <a:xfrm>
            <a:off x="4031673" y="3519093"/>
            <a:ext cx="4895850" cy="2895561"/>
          </a:xfrm>
          <a:prstGeom prst="rect">
            <a:avLst/>
          </a:prstGeom>
        </p:spPr>
      </p:pic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14297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9" y="609598"/>
            <a:ext cx="7711924" cy="5783943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8" name="Rectángulo redondeado 7"/>
          <p:cNvSpPr/>
          <p:nvPr/>
        </p:nvSpPr>
        <p:spPr>
          <a:xfrm>
            <a:off x="7532914" y="5776686"/>
            <a:ext cx="1901372" cy="6168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accent2">
                    <a:lumMod val="50000"/>
                  </a:schemeClr>
                </a:solidFill>
              </a:rPr>
              <a:t>Dr. Mario Vilchis.</a:t>
            </a:r>
            <a:endParaRPr lang="es-E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07060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48344" y="566058"/>
            <a:ext cx="11509828" cy="5711372"/>
          </a:xfrm>
        </p:spPr>
        <p:txBody>
          <a:bodyPr anchor="t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/>
            <a:r>
              <a:rPr lang="es-ES" b="1" dirty="0">
                <a:ln/>
                <a:solidFill>
                  <a:schemeClr val="accent4"/>
                </a:solidFill>
              </a:rPr>
              <a:t> </a:t>
            </a:r>
            <a:r>
              <a:rPr lang="es-ES" b="1" dirty="0" smtClean="0">
                <a:ln/>
                <a:solidFill>
                  <a:schemeClr val="accent4"/>
                </a:solidFill>
              </a:rPr>
              <a:t>                          Sutura.</a:t>
            </a:r>
            <a:br>
              <a:rPr lang="es-ES" b="1" dirty="0" smtClean="0">
                <a:ln/>
                <a:solidFill>
                  <a:schemeClr val="accent4"/>
                </a:solidFill>
              </a:rPr>
            </a:br>
            <a:r>
              <a:rPr lang="es-ES" b="1" dirty="0" smtClean="0">
                <a:ln/>
                <a:solidFill>
                  <a:schemeClr val="accent4"/>
                </a:solidFill>
              </a:rPr>
              <a:t/>
            </a:r>
            <a:br>
              <a:rPr lang="es-ES" b="1" dirty="0" smtClean="0">
                <a:ln/>
                <a:solidFill>
                  <a:schemeClr val="accent4"/>
                </a:solidFill>
              </a:rPr>
            </a:br>
            <a:r>
              <a:rPr lang="es-ES" sz="3200" b="1" dirty="0" smtClean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  <a:t>1.-Se utiliza hilo de sutura reabsorbible, por tener una gran ventaja de no volver a lesionar tejido en el retiro de los puntos.</a:t>
            </a:r>
            <a:br>
              <a:rPr lang="es-ES" sz="3200" b="1" dirty="0" smtClean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</a:br>
            <a:r>
              <a:rPr lang="es-ES" sz="3200" b="1" dirty="0" smtClean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  <a:t/>
            </a:r>
            <a:br>
              <a:rPr lang="es-ES" sz="3200" b="1" dirty="0" smtClean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</a:br>
            <a:r>
              <a:rPr lang="es-ES" sz="3200" b="1" dirty="0" smtClean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  <a:t>2.- Grosor adecuado del hilo de sutura 3-0 o 4-0.</a:t>
            </a:r>
            <a:br>
              <a:rPr lang="es-ES" sz="3200" b="1" dirty="0" smtClean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</a:br>
            <a:r>
              <a:rPr lang="es-ES" sz="3200" b="1" dirty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  <a:t/>
            </a:r>
            <a:br>
              <a:rPr lang="es-ES" sz="3200" b="1" dirty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</a:br>
            <a:r>
              <a:rPr lang="es-ES" sz="3200" b="1" dirty="0" smtClean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  <a:t>3.- Marcas comerciales: </a:t>
            </a:r>
            <a:r>
              <a:rPr lang="es-ES" sz="3200" b="1" dirty="0" err="1" smtClean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  <a:t>vicryl</a:t>
            </a:r>
            <a:r>
              <a:rPr lang="es-ES" sz="3200" b="1" dirty="0" smtClean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  <a:t> </a:t>
            </a:r>
            <a:r>
              <a:rPr lang="es-ES" sz="3200" b="1" dirty="0" smtClean="0">
                <a:ln/>
                <a:solidFill>
                  <a:schemeClr val="accent4"/>
                </a:solidFill>
                <a:latin typeface="Arial Rounded MT Bold" panose="020F0704030504030204" pitchFamily="34" charset="0"/>
              </a:rPr>
              <a:t>y dexon. </a:t>
            </a:r>
            <a:endParaRPr lang="es-ES" sz="3200" b="1" dirty="0">
              <a:ln/>
              <a:solidFill>
                <a:schemeClr val="accent4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3" name="3 Imagen" descr="Escudo%20UA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15068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487" y="2002970"/>
            <a:ext cx="4861129" cy="323872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6456" y="2002970"/>
            <a:ext cx="4861129" cy="3238727"/>
          </a:xfrm>
          <a:prstGeom prst="rect">
            <a:avLst/>
          </a:prstGeom>
        </p:spPr>
      </p:pic>
      <p:pic>
        <p:nvPicPr>
          <p:cNvPr id="5" name="3 Imagen" descr="Escudo%20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7037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543" y="573314"/>
            <a:ext cx="7721600" cy="5791200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3" name="3 Imagen" descr="Escudo%20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57923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542" y="493485"/>
            <a:ext cx="7982857" cy="5987143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3" name="3 Imagen" descr="Escudo%20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293487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0142" y="232229"/>
            <a:ext cx="11078030" cy="6857999"/>
          </a:xfrm>
        </p:spPr>
        <p:txBody>
          <a:bodyPr>
            <a:normAutofit/>
          </a:bodyPr>
          <a:lstStyle/>
          <a:p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REFERENCIAS BIBLIOGRÁFICAS</a:t>
            </a: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1.- Baurmash HD.2003. Mucoceles y ránulas. J Oral Maxillofac Surg. </a:t>
            </a:r>
            <a:b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2.- Bermejo A, Aguirre JM, López P, Saez MR. 1999. Mucocele superficial: reporte de 4 casos Oral Surg Oral Med Oral Pathol Oral Radiol.</a:t>
            </a:r>
            <a:b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.- Eveson JW. 1998. Mucoceles superficiales: escollo en el diagnostico clínico y microscópico, Oral Surg, Oral Med, Oral Pathol.</a:t>
            </a:r>
            <a:b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4.- Gil D. 2000 two simple treaments for lower lip mucoceles. J Oral Maxillofac Surg.</a:t>
            </a:r>
            <a:b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5.- Guimarães MS, Hebling J, Filho VA.  Santos LL, Vita TM, Costa CA. 2006. Mucocele de extravasación que afecta la superficie ventral de la lengua. Int J. paediatr Dent</a:t>
            </a:r>
            <a:b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6.- Kopp W,  </a:t>
            </a:r>
            <a:r>
              <a:rPr lang="es-ES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Hilaire H. 2004. Mucosal preservation in the treatment of mucocele whit CO2 laser. J Oral Maxillofac Surg.</a:t>
            </a:r>
            <a:b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7.- Kumar R, Hegde D, Ram S, Chatra L, Shenai P. 2012. Oral mucocelediagnosis and manegement</a:t>
            </a:r>
            <a:r>
              <a:rPr lang="es-ES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 Dent Med Sci.</a:t>
            </a:r>
            <a:b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8.- Olveira D, Consolaro A, Freitas F. 1993. Histopathological spectrum 112 cases the mucocele Braz Dent J.</a:t>
            </a:r>
            <a:b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9.- Zeballos R, Numbela D. 2002. Mucoceles del diagnostico al tratamiento Rev Bol Dermatol.</a:t>
            </a:r>
            <a:br>
              <a:rPr lang="es-ES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6890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Propósito de la unidad de aprendizaje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>
                <a:solidFill>
                  <a:srgbClr val="FFC000"/>
                </a:solidFill>
              </a:rPr>
              <a:t>Al término del curso, el participante, será capaz de conocer  un acertado diagnóstico, pronóstico y tratamiento de las lesiones bucales más frecuentes que  competen al Área de Cirugía Bucal, además de poder diferenciar, cuáles serán los pacientes que necesiten canalización a Unidades Hospitalarias, por requerir tratamiento especializado</a:t>
            </a:r>
            <a:r>
              <a:rPr lang="es-MX" dirty="0" smtClean="0">
                <a:solidFill>
                  <a:srgbClr val="FFC000"/>
                </a:solidFill>
              </a:rPr>
              <a:t>.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51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7533" y="441847"/>
            <a:ext cx="10515600" cy="1325563"/>
          </a:xfrm>
        </p:spPr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Propósito de la unidad de aprendizaje (Continuación)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96636" y="2506662"/>
            <a:ext cx="10515600" cy="4351338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rgbClr val="FFC000"/>
                </a:solidFill>
              </a:rPr>
              <a:t>También podrán reconocer las diferentes Técnicas Quirúrgicas que deberán ser empleadas en los distintos tratamientos a seguir en el área de la cirugía bucal y las complicaciones que pudieran surgir durante una intervención quirúrgica. </a:t>
            </a:r>
          </a:p>
          <a:p>
            <a:pPr marL="0" indent="0">
              <a:buNone/>
            </a:pPr>
            <a:endParaRPr lang="es-MX" sz="3200" dirty="0">
              <a:solidFill>
                <a:srgbClr val="FFC000"/>
              </a:solidFill>
            </a:endParaRPr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446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C000"/>
                </a:solidFill>
              </a:rPr>
              <a:t>Competencias profesionales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68928" y="2144280"/>
            <a:ext cx="10515600" cy="4351338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rgbClr val="FFC000"/>
                </a:solidFill>
              </a:rPr>
              <a:t>Conocerá las enfermedades y alteraciones del aparato </a:t>
            </a:r>
            <a:r>
              <a:rPr lang="es-MX" sz="3200" dirty="0" err="1">
                <a:solidFill>
                  <a:srgbClr val="FFC000"/>
                </a:solidFill>
              </a:rPr>
              <a:t>estomatognático</a:t>
            </a:r>
            <a:r>
              <a:rPr lang="es-MX" sz="3200" dirty="0">
                <a:solidFill>
                  <a:srgbClr val="FFC000"/>
                </a:solidFill>
              </a:rPr>
              <a:t> que sean de resolución quirúrgica  mediante las técnicas y procedimientos  realizados en Cirugía Bucal.</a:t>
            </a:r>
            <a:endParaRPr lang="es-MX" sz="3200" dirty="0">
              <a:solidFill>
                <a:srgbClr val="FFC000"/>
              </a:solidFill>
            </a:endParaRPr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981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6018" y="65607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Contribución de la unidad de aprendizaje al perfil de egreso</a:t>
            </a:r>
            <a:r>
              <a:rPr lang="es-MX" dirty="0" smtClean="0">
                <a:solidFill>
                  <a:srgbClr val="FFC000"/>
                </a:solidFill>
              </a:rPr>
              <a:t/>
            </a:r>
            <a:br>
              <a:rPr lang="es-MX" dirty="0" smtClean="0">
                <a:solidFill>
                  <a:srgbClr val="FFC000"/>
                </a:solidFill>
              </a:rPr>
            </a:b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35182" y="2213552"/>
            <a:ext cx="10515600" cy="4351338"/>
          </a:xfrm>
        </p:spPr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La </a:t>
            </a:r>
            <a:r>
              <a:rPr lang="es-MX" dirty="0">
                <a:solidFill>
                  <a:srgbClr val="FFC000"/>
                </a:solidFill>
              </a:rPr>
              <a:t>unidad de aprendizaje de la Cirugía Bucal, contribuye a la formación del Cirujano Dentista con los conocimientos teórico-prácticos  para desarrollar adecuadamente los tratamientos quirúrgicos que requieran los pacientes.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5112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Unidad de competencia </a:t>
            </a:r>
            <a:r>
              <a:rPr lang="es-MX" dirty="0" smtClean="0">
                <a:solidFill>
                  <a:srgbClr val="FFC000"/>
                </a:solidFill>
              </a:rPr>
              <a:t>VI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b="1" dirty="0" smtClean="0">
                <a:solidFill>
                  <a:srgbClr val="FFC000"/>
                </a:solidFill>
              </a:rPr>
              <a:t>QUISTES </a:t>
            </a:r>
            <a:r>
              <a:rPr lang="es-ES" sz="3200" b="1" dirty="0">
                <a:solidFill>
                  <a:srgbClr val="FFC000"/>
                </a:solidFill>
              </a:rPr>
              <a:t>Y PSEUDOQUISTES</a:t>
            </a:r>
            <a:r>
              <a:rPr lang="es-ES" sz="3200" b="1" dirty="0" smtClean="0">
                <a:solidFill>
                  <a:srgbClr val="FFC000"/>
                </a:solidFill>
              </a:rPr>
              <a:t>.</a:t>
            </a:r>
          </a:p>
          <a:p>
            <a:pPr marL="0" indent="0">
              <a:buNone/>
            </a:pPr>
            <a:r>
              <a:rPr lang="es-ES" dirty="0">
                <a:solidFill>
                  <a:srgbClr val="FFC000"/>
                </a:solidFill>
              </a:rPr>
              <a:t>VI.1quistes. definición, generalidades de los quistes. (etiología, composición, evolución, aspecto clínico y radiográfico.), clasificación, técnica quirúrgica y   manejo de la cavidad remanente. </a:t>
            </a:r>
            <a:endParaRPr lang="es-MX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s-ES" dirty="0">
                <a:solidFill>
                  <a:srgbClr val="FFC000"/>
                </a:solidFill>
              </a:rPr>
              <a:t>VI.2 Ránula.  Definición, técnica quirúrgica y manejo posoperatorio.</a:t>
            </a:r>
            <a:endParaRPr lang="es-MX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s-ES" dirty="0">
                <a:solidFill>
                  <a:srgbClr val="FFC000"/>
                </a:solidFill>
              </a:rPr>
              <a:t>VI.3 </a:t>
            </a:r>
            <a:r>
              <a:rPr lang="es-ES" b="1" i="1" u="sng" dirty="0" err="1">
                <a:solidFill>
                  <a:srgbClr val="FFC000"/>
                </a:solidFill>
              </a:rPr>
              <a:t>Mucocele</a:t>
            </a:r>
            <a:r>
              <a:rPr lang="es-ES" b="1" i="1" u="sng" dirty="0">
                <a:solidFill>
                  <a:srgbClr val="FFC000"/>
                </a:solidFill>
              </a:rPr>
              <a:t>   </a:t>
            </a:r>
            <a:r>
              <a:rPr lang="es-ES" dirty="0">
                <a:solidFill>
                  <a:srgbClr val="FFC000"/>
                </a:solidFill>
              </a:rPr>
              <a:t>definición, técnica quirúrgica y manejo posoperatorio.</a:t>
            </a:r>
            <a:endParaRPr lang="es-MX" dirty="0">
              <a:solidFill>
                <a:srgbClr val="FFC000"/>
              </a:solidFill>
            </a:endParaRPr>
          </a:p>
          <a:p>
            <a:pPr marL="0" lvl="0" indent="0">
              <a:buNone/>
            </a:pPr>
            <a:endParaRPr lang="es-MX" b="1" i="1" u="sng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3 Imagen" descr="Escudo%20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1007533" cy="74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467" y="44451"/>
            <a:ext cx="910167" cy="7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680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1979</Words>
  <Application>Microsoft Office PowerPoint</Application>
  <PresentationFormat>Personalizado</PresentationFormat>
  <Paragraphs>228</Paragraphs>
  <Slides>47</Slides>
  <Notes>33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4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Propósito de la unidad de aprendizaje</vt:lpstr>
      <vt:lpstr>Propósito de la unidad de aprendizaje (Continuación)</vt:lpstr>
      <vt:lpstr>Competencias profesionales</vt:lpstr>
      <vt:lpstr>Contribución de la unidad de aprendizaje al perfil de egreso </vt:lpstr>
      <vt:lpstr>Unidad de competencia VI</vt:lpstr>
      <vt:lpstr>Conocimientos </vt:lpstr>
      <vt:lpstr>Habilidades </vt:lpstr>
      <vt:lpstr>Actitudes / Valores</vt:lpstr>
      <vt:lpstr>MUCOCELE</vt:lpstr>
      <vt:lpstr>Es una lesión común de la mucosa oral, que resulta de la acumulación de secreción mucosa o salival.  </vt:lpstr>
      <vt:lpstr>EL TERMINO MUCOCELE.  Se deriva de la raíz latina mucus (moco) y la griega kele (acumulación, tumor o hernia)</vt:lpstr>
      <vt:lpstr>SEGÚN LA ETIOLOGIA EXISTE 2 TIPOS DE MUCOCELE.</vt:lpstr>
      <vt:lpstr>Mucocele por extravasación representa el 90% al 95% causados por traumas como, mordeduras micro traumas, laceraciones en  ortodoncia, complicaciones en cirugía etc.  </vt:lpstr>
      <vt:lpstr>FORMACION DE MUCOCELE POR EXTRAVASACION.</vt:lpstr>
      <vt:lpstr>MUCOCELE POR RETENCIÒN.</vt:lpstr>
      <vt:lpstr>LOCALIZACIÒN CLINICA  DEL MUCOCELE.</vt:lpstr>
      <vt:lpstr>CASUISTICA.</vt:lpstr>
      <vt:lpstr>96% de los mucoceles se originan de las glándulas salivales menores del labio inferior.  2.5% en la lengua.   1.5% corresponde en otras localidades (carrillo, piso de boca y paladar)  </vt:lpstr>
      <vt:lpstr>CARACTERISTICAS CLINICAS.</vt:lpstr>
      <vt:lpstr>DIAGNOSTICO.</vt:lpstr>
      <vt:lpstr>PUNCIÒN ASPIRADORA.</vt:lpstr>
      <vt:lpstr>PUNCIÓN ASPIRADORA</vt:lpstr>
      <vt:lpstr>DIAGNOSTICO DIFERENCIAL.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TRATAMIENTO.</vt:lpstr>
      <vt:lpstr>Tratamiento quirúrgico.</vt:lpstr>
      <vt:lpstr>Presentación de PowerPoint</vt:lpstr>
      <vt:lpstr>Se toma la lesión con pinzas de allis para su disección. </vt:lpstr>
      <vt:lpstr>Presentación de PowerPoint</vt:lpstr>
      <vt:lpstr>Se realiza la disección con bisturí del numero 3 y hoja numero 15 y se retira la lesión.</vt:lpstr>
      <vt:lpstr>Presentación de PowerPoint</vt:lpstr>
      <vt:lpstr>Se retira la lesión. Se envía a estudio histopatológico.</vt:lpstr>
      <vt:lpstr>Retirada la lesión se revisa la zona quirúrgica para observar que haya quedado solamente tejido sano.</vt:lpstr>
      <vt:lpstr>Presentación de PowerPoint</vt:lpstr>
      <vt:lpstr>                           Sutura.  1.-Se utiliza hilo de sutura reabsorbible, por tener una gran ventaja de no volver a lesionar tejido en el retiro de los puntos.  2.- Grosor adecuado del hilo de sutura 3-0 o 4-0.  3.- Marcas comerciales: vicryl y dexon. </vt:lpstr>
      <vt:lpstr>Presentación de PowerPoint</vt:lpstr>
      <vt:lpstr>Presentación de PowerPoint</vt:lpstr>
      <vt:lpstr>Presentación de PowerPoint</vt:lpstr>
      <vt:lpstr> REFERENCIAS BIBLIOGRÁFICAS  1.- Baurmash HD.2003. Mucoceles y ránulas. J Oral Maxillofac Surg.   2.- Bermejo A, Aguirre JM, López P, Saez MR. 1999. Mucocele superficial: reporte de 4 casos Oral Surg Oral Med Oral Pathol Oral Radiol.  3.- Eveson JW. 1998. Mucoceles superficiales: escollo en el diagnostico clínico y microscópico, Oral Surg, Oral Med, Oral Pathol.  4.- Gil D. 2000 two simple treaments for lower lip mucoceles. J Oral Maxillofac Surg.  5.- Guimarães MS, Hebling J, Filho VA.  Santos LL, Vita TM, Costa CA. 2006. Mucocele de extravasación que afecta la superficie ventral de la lengua. Int J. paediatr Dent  6.- Kopp W,  St Hilaire H. 2004. Mucosal preservation in the treatment of mucocele whit CO2 laser. J Oral Maxillofac Surg.  7.- Kumar R, Hegde D, Ram S, Chatra L, Shenai P. 2012. Oral mucocelediagnosis and manegement. J Dent Med Sci.  8.- Olveira D, Consolaro A, Freitas F. 1993. Histopathological spectrum 112 cases the mucocele Braz Dent J.  9.- Zeballos R, Numbela D. 2002. Mucoceles del diagnostico al tratamiento Rev Bol Dermatol.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</dc:creator>
  <cp:lastModifiedBy>Erendira Delgado</cp:lastModifiedBy>
  <cp:revision>49</cp:revision>
  <dcterms:created xsi:type="dcterms:W3CDTF">2018-09-23T01:53:24Z</dcterms:created>
  <dcterms:modified xsi:type="dcterms:W3CDTF">2018-09-28T06:06:28Z</dcterms:modified>
</cp:coreProperties>
</file>