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notesSlides/notesSlide2.xml" ContentType="application/vnd.openxmlformats-officedocument.presentationml.notesSlide+xml"/>
  <Override PartName="/ppt/theme/themeOverride4.xml" ContentType="application/vnd.openxmlformats-officedocument.themeOverride+xml"/>
  <Override PartName="/ppt/notesSlides/notesSlide3.xml" ContentType="application/vnd.openxmlformats-officedocument.presentationml.notesSlide+xml"/>
  <Override PartName="/ppt/theme/themeOverride5.xml" ContentType="application/vnd.openxmlformats-officedocument.themeOverride+xml"/>
  <Override PartName="/ppt/notesSlides/notesSlide4.xml" ContentType="application/vnd.openxmlformats-officedocument.presentationml.notesSlide+xml"/>
  <Override PartName="/ppt/theme/themeOverride6.xml" ContentType="application/vnd.openxmlformats-officedocument.themeOverride+xml"/>
  <Override PartName="/ppt/notesSlides/notesSlide5.xml" ContentType="application/vnd.openxmlformats-officedocument.presentationml.notesSlide+xml"/>
  <Override PartName="/ppt/theme/themeOverride7.xml" ContentType="application/vnd.openxmlformats-officedocument.themeOverride+xml"/>
  <Override PartName="/ppt/notesSlides/notesSlide6.xml" ContentType="application/vnd.openxmlformats-officedocument.presentationml.notesSlide+xml"/>
  <Override PartName="/ppt/theme/themeOverride8.xml" ContentType="application/vnd.openxmlformats-officedocument.themeOverride+xml"/>
  <Override PartName="/ppt/notesSlides/notesSlide7.xml" ContentType="application/vnd.openxmlformats-officedocument.presentationml.notesSlide+xml"/>
  <Override PartName="/ppt/theme/themeOverride9.xml" ContentType="application/vnd.openxmlformats-officedocument.themeOverride+xml"/>
  <Override PartName="/ppt/notesSlides/notesSlide8.xml" ContentType="application/vnd.openxmlformats-officedocument.presentationml.notesSlide+xml"/>
  <Override PartName="/ppt/theme/themeOverride10.xml" ContentType="application/vnd.openxmlformats-officedocument.themeOverride+xml"/>
  <Override PartName="/ppt/notesSlides/notesSlide9.xml" ContentType="application/vnd.openxmlformats-officedocument.presentationml.notesSlide+xml"/>
  <Override PartName="/ppt/theme/themeOverride11.xml" ContentType="application/vnd.openxmlformats-officedocument.themeOverride+xml"/>
  <Override PartName="/ppt/notesSlides/notesSlide10.xml" ContentType="application/vnd.openxmlformats-officedocument.presentationml.notesSlide+xml"/>
  <Override PartName="/ppt/theme/themeOverride12.xml" ContentType="application/vnd.openxmlformats-officedocument.themeOverride+xml"/>
  <Override PartName="/ppt/notesSlides/notesSlide11.xml" ContentType="application/vnd.openxmlformats-officedocument.presentationml.notesSlide+xml"/>
  <Override PartName="/ppt/theme/themeOverride13.xml" ContentType="application/vnd.openxmlformats-officedocument.themeOverride+xml"/>
  <Override PartName="/ppt/notesSlides/notesSlide12.xml" ContentType="application/vnd.openxmlformats-officedocument.presentationml.notesSlide+xml"/>
  <Override PartName="/ppt/theme/themeOverride14.xml" ContentType="application/vnd.openxmlformats-officedocument.themeOverride+xml"/>
  <Override PartName="/ppt/notesSlides/notesSlide13.xml" ContentType="application/vnd.openxmlformats-officedocument.presentationml.notesSlide+xml"/>
  <Override PartName="/ppt/theme/themeOverride15.xml" ContentType="application/vnd.openxmlformats-officedocument.themeOverride+xml"/>
  <Override PartName="/ppt/notesSlides/notesSlide14.xml" ContentType="application/vnd.openxmlformats-officedocument.presentationml.notesSlide+xml"/>
  <Override PartName="/ppt/theme/themeOverride16.xml" ContentType="application/vnd.openxmlformats-officedocument.themeOverride+xml"/>
  <Override PartName="/ppt/notesSlides/notesSlide15.xml" ContentType="application/vnd.openxmlformats-officedocument.presentationml.notesSlide+xml"/>
  <Override PartName="/ppt/theme/themeOverride17.xml" ContentType="application/vnd.openxmlformats-officedocument.themeOverride+xml"/>
  <Override PartName="/ppt/notesSlides/notesSlide16.xml" ContentType="application/vnd.openxmlformats-officedocument.presentationml.notesSlide+xml"/>
  <Override PartName="/ppt/theme/themeOverride18.xml" ContentType="application/vnd.openxmlformats-officedocument.themeOverride+xml"/>
  <Override PartName="/ppt/notesSlides/notesSlide17.xml" ContentType="application/vnd.openxmlformats-officedocument.presentationml.notesSlide+xml"/>
  <Override PartName="/ppt/theme/themeOverride19.xml" ContentType="application/vnd.openxmlformats-officedocument.themeOverride+xml"/>
  <Override PartName="/ppt/notesSlides/notesSlide18.xml" ContentType="application/vnd.openxmlformats-officedocument.presentationml.notesSlide+xml"/>
  <Override PartName="/ppt/theme/themeOverride20.xml" ContentType="application/vnd.openxmlformats-officedocument.themeOverride+xml"/>
  <Override PartName="/ppt/notesSlides/notesSlide19.xml" ContentType="application/vnd.openxmlformats-officedocument.presentationml.notesSlide+xml"/>
  <Override PartName="/ppt/theme/themeOverride21.xml" ContentType="application/vnd.openxmlformats-officedocument.themeOverride+xml"/>
  <Override PartName="/ppt/notesSlides/notesSlide20.xml" ContentType="application/vnd.openxmlformats-officedocument.presentationml.notesSlide+xml"/>
  <Override PartName="/ppt/theme/themeOverride22.xml" ContentType="application/vnd.openxmlformats-officedocument.themeOverride+xml"/>
  <Override PartName="/ppt/notesSlides/notesSlide21.xml" ContentType="application/vnd.openxmlformats-officedocument.presentationml.notesSlide+xml"/>
  <Override PartName="/ppt/theme/themeOverride23.xml" ContentType="application/vnd.openxmlformats-officedocument.themeOverride+xml"/>
  <Override PartName="/ppt/notesSlides/notesSlide22.xml" ContentType="application/vnd.openxmlformats-officedocument.presentationml.notesSlide+xml"/>
  <Override PartName="/ppt/theme/themeOverride24.xml" ContentType="application/vnd.openxmlformats-officedocument.themeOverride+xml"/>
  <Override PartName="/ppt/notesSlides/notesSlide23.xml" ContentType="application/vnd.openxmlformats-officedocument.presentationml.notesSlide+xml"/>
  <Override PartName="/ppt/theme/themeOverride25.xml" ContentType="application/vnd.openxmlformats-officedocument.themeOverride+xml"/>
  <Override PartName="/ppt/notesSlides/notesSlide24.xml" ContentType="application/vnd.openxmlformats-officedocument.presentationml.notesSlide+xml"/>
  <Override PartName="/ppt/theme/themeOverride26.xml" ContentType="application/vnd.openxmlformats-officedocument.themeOverride+xml"/>
  <Override PartName="/ppt/notesSlides/notesSlide25.xml" ContentType="application/vnd.openxmlformats-officedocument.presentationml.notesSlide+xml"/>
  <Override PartName="/ppt/theme/themeOverride27.xml" ContentType="application/vnd.openxmlformats-officedocument.themeOverride+xml"/>
  <Override PartName="/ppt/notesSlides/notesSlide26.xml" ContentType="application/vnd.openxmlformats-officedocument.presentationml.notesSlide+xml"/>
  <Override PartName="/ppt/theme/themeOverride28.xml" ContentType="application/vnd.openxmlformats-officedocument.themeOverride+xml"/>
  <Override PartName="/ppt/notesSlides/notesSlide27.xml" ContentType="application/vnd.openxmlformats-officedocument.presentationml.notesSlide+xml"/>
  <Override PartName="/ppt/theme/themeOverride29.xml" ContentType="application/vnd.openxmlformats-officedocument.themeOverride+xml"/>
  <Override PartName="/ppt/notesSlides/notesSlide28.xml" ContentType="application/vnd.openxmlformats-officedocument.presentationml.notesSlide+xml"/>
  <Override PartName="/ppt/theme/themeOverride30.xml" ContentType="application/vnd.openxmlformats-officedocument.themeOverr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4"/>
  </p:notesMasterIdLst>
  <p:sldIdLst>
    <p:sldId id="284" r:id="rId4"/>
    <p:sldId id="285"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86" r:id="rId26"/>
    <p:sldId id="277" r:id="rId27"/>
    <p:sldId id="278" r:id="rId28"/>
    <p:sldId id="279" r:id="rId29"/>
    <p:sldId id="280" r:id="rId30"/>
    <p:sldId id="281" r:id="rId31"/>
    <p:sldId id="282" r:id="rId32"/>
    <p:sldId id="283"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888CBD-9279-49A8-96DD-9E7E63837913}" type="datetimeFigureOut">
              <a:rPr lang="es-MX" smtClean="0"/>
              <a:t>28/09/2018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4369F8-7F50-40E1-9DE5-1509995FABD2}" type="slidenum">
              <a:rPr lang="es-MX" smtClean="0"/>
              <a:t>‹Nº›</a:t>
            </a:fld>
            <a:endParaRPr lang="es-MX"/>
          </a:p>
        </p:txBody>
      </p:sp>
    </p:spTree>
    <p:extLst>
      <p:ext uri="{BB962C8B-B14F-4D97-AF65-F5344CB8AC3E}">
        <p14:creationId xmlns:p14="http://schemas.microsoft.com/office/powerpoint/2010/main" val="1048206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5210EB96-E49A-47DE-B99C-074B9B904DEA}" type="slidenum">
              <a:rPr lang="es-ES" altLang="es-MX">
                <a:solidFill>
                  <a:srgbClr val="000000"/>
                </a:solidFill>
              </a:rPr>
              <a:pPr defTabSz="912813" fontAlgn="base">
                <a:spcBef>
                  <a:spcPct val="0"/>
                </a:spcBef>
                <a:spcAft>
                  <a:spcPct val="0"/>
                </a:spcAft>
              </a:pPr>
              <a:t>2</a:t>
            </a:fld>
            <a:endParaRPr lang="es-ES" altLang="es-MX">
              <a:solidFill>
                <a:srgbClr val="000000"/>
              </a:solidFill>
            </a:endParaRPr>
          </a:p>
        </p:txBody>
      </p:sp>
      <p:sp>
        <p:nvSpPr>
          <p:cNvPr id="296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970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2665140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11</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12</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13</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14</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15</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16</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17</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18</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19</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20</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21</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22</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23</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6971820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24</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25</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26</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27</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28</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29</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30</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4</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5</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6</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7</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8</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9</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10</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6"/>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5D520755-B342-4EE4-9673-BDACE522ADCD}"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91EC37A-B389-4D73-ADC2-07B50F294E72}" type="slidenum">
              <a:rPr lang="es-MX" smtClean="0"/>
              <a:t>‹Nº›</a:t>
            </a:fld>
            <a:endParaRPr lang="es-MX"/>
          </a:p>
        </p:txBody>
      </p:sp>
    </p:spTree>
    <p:extLst>
      <p:ext uri="{BB962C8B-B14F-4D97-AF65-F5344CB8AC3E}">
        <p14:creationId xmlns:p14="http://schemas.microsoft.com/office/powerpoint/2010/main" val="180108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D520755-B342-4EE4-9673-BDACE522ADCD}"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91EC37A-B389-4D73-ADC2-07B50F294E72}" type="slidenum">
              <a:rPr lang="es-MX" smtClean="0"/>
              <a:t>‹Nº›</a:t>
            </a:fld>
            <a:endParaRPr lang="es-MX"/>
          </a:p>
        </p:txBody>
      </p:sp>
    </p:spTree>
    <p:extLst>
      <p:ext uri="{BB962C8B-B14F-4D97-AF65-F5344CB8AC3E}">
        <p14:creationId xmlns:p14="http://schemas.microsoft.com/office/powerpoint/2010/main" val="1493973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6375"/>
            <a:ext cx="2057400" cy="4387851"/>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06375"/>
            <a:ext cx="6019800" cy="43878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D520755-B342-4EE4-9673-BDACE522ADCD}"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91EC37A-B389-4D73-ADC2-07B50F294E72}" type="slidenum">
              <a:rPr lang="es-MX" smtClean="0"/>
              <a:t>‹Nº›</a:t>
            </a:fld>
            <a:endParaRPr lang="es-MX"/>
          </a:p>
        </p:txBody>
      </p:sp>
    </p:spTree>
    <p:extLst>
      <p:ext uri="{BB962C8B-B14F-4D97-AF65-F5344CB8AC3E}">
        <p14:creationId xmlns:p14="http://schemas.microsoft.com/office/powerpoint/2010/main" val="109306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52"/>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189" indent="0" algn="ctr">
              <a:buNone/>
              <a:defRPr/>
            </a:lvl2pPr>
            <a:lvl3pPr marL="914378" indent="0" algn="ctr">
              <a:buNone/>
              <a:defRPr/>
            </a:lvl3pPr>
            <a:lvl4pPr marL="1371566" indent="0" algn="ctr">
              <a:buNone/>
              <a:defRPr/>
            </a:lvl4pPr>
            <a:lvl5pPr marL="1828754" indent="0" algn="ctr">
              <a:buNone/>
              <a:defRPr/>
            </a:lvl5pPr>
            <a:lvl6pPr marL="2285943" indent="0" algn="ctr">
              <a:buNone/>
              <a:defRPr/>
            </a:lvl6pPr>
            <a:lvl7pPr marL="2743132" indent="0" algn="ctr">
              <a:buNone/>
              <a:defRPr/>
            </a:lvl7pPr>
            <a:lvl8pPr marL="3200320" indent="0" algn="ctr">
              <a:buNone/>
              <a:defRPr/>
            </a:lvl8pPr>
            <a:lvl9pPr marL="3657509" indent="0" algn="ctr">
              <a:buNone/>
              <a:defRPr/>
            </a:lvl9pPr>
          </a:lstStyle>
          <a:p>
            <a:r>
              <a:rPr lang="es-ES" smtClean="0"/>
              <a:t>Haga clic para modificar el estilo de subtítulo del patrón</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9543BF5-958F-4D06-94C4-506C7A885187}"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267969583"/>
      </p:ext>
    </p:extLst>
  </p:cSld>
  <p:clrMapOvr>
    <a:masterClrMapping/>
  </p:clrMapOvr>
  <p:transition spd="slow">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79E53D3-1D49-4B01-A802-135F3A56E30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332399254"/>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25"/>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189" indent="0">
              <a:buNone/>
              <a:defRPr sz="1800"/>
            </a:lvl2pPr>
            <a:lvl3pPr marL="914378" indent="0">
              <a:buNone/>
              <a:defRPr sz="1600"/>
            </a:lvl3pPr>
            <a:lvl4pPr marL="1371566" indent="0">
              <a:buNone/>
              <a:defRPr sz="1400"/>
            </a:lvl4pPr>
            <a:lvl5pPr marL="1828754" indent="0">
              <a:buNone/>
              <a:defRPr sz="1400"/>
            </a:lvl5pPr>
            <a:lvl6pPr marL="2285943" indent="0">
              <a:buNone/>
              <a:defRPr sz="1400"/>
            </a:lvl6pPr>
            <a:lvl7pPr marL="2743132" indent="0">
              <a:buNone/>
              <a:defRPr sz="1400"/>
            </a:lvl7pPr>
            <a:lvl8pPr marL="3200320" indent="0">
              <a:buNone/>
              <a:defRPr sz="1400"/>
            </a:lvl8pPr>
            <a:lvl9pPr marL="3657509"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FD5023-812D-4E0B-A27A-09496CA3EEE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4252452098"/>
      </p:ext>
    </p:extLst>
  </p:cSld>
  <p:clrMapOvr>
    <a:masterClrMapping/>
  </p:clrMapOvr>
  <p:transition spd="slow">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6C3F9D2-7444-487F-913B-5074F53E102B}"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713355204"/>
      </p:ext>
    </p:extLst>
  </p:cSld>
  <p:clrMapOvr>
    <a:masterClrMapping/>
  </p:clrMapOvr>
  <p:transition spd="slow">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40" y="1535113"/>
            <a:ext cx="4041775" cy="639763"/>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4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629842C-4198-4F36-BBBC-5800FEDA078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4162175203"/>
      </p:ext>
    </p:extLst>
  </p:cSld>
  <p:clrMapOvr>
    <a:masterClrMapping/>
  </p:clrMapOvr>
  <p:transition spd="slow">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6AC2C9D-08A2-4ACD-B98C-59BC5847E88F}"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4139709376"/>
      </p:ext>
    </p:extLst>
  </p:cSld>
  <p:clrMapOvr>
    <a:masterClrMapping/>
  </p:clrMapOvr>
  <p:transition spd="slow">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B19B519-4BE4-4A50-9147-06B8DDEF1A5D}"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764544218"/>
      </p:ext>
    </p:extLst>
  </p:cSld>
  <p:clrMapOvr>
    <a:masterClrMapping/>
  </p:clrMapOvr>
  <p:transition spd="slow">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5" y="273049"/>
            <a:ext cx="3008313" cy="1162051"/>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7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5" y="1435104"/>
            <a:ext cx="3008313" cy="4691063"/>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2056DF7-8911-49D5-981E-4CDE4AE09175}"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893065578"/>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D520755-B342-4EE4-9673-BDACE522ADCD}"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91EC37A-B389-4D73-ADC2-07B50F294E72}" type="slidenum">
              <a:rPr lang="es-MX" smtClean="0"/>
              <a:t>‹Nº›</a:t>
            </a:fld>
            <a:endParaRPr lang="es-MX"/>
          </a:p>
        </p:txBody>
      </p:sp>
    </p:spTree>
    <p:extLst>
      <p:ext uri="{BB962C8B-B14F-4D97-AF65-F5344CB8AC3E}">
        <p14:creationId xmlns:p14="http://schemas.microsoft.com/office/powerpoint/2010/main" val="139390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9"/>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pPr lvl="0"/>
            <a:endParaRPr lang="es-CO" noProof="0" dirty="0" smtClean="0"/>
          </a:p>
        </p:txBody>
      </p:sp>
      <p:sp>
        <p:nvSpPr>
          <p:cNvPr id="4" name="3 Marcador de texto"/>
          <p:cNvSpPr>
            <a:spLocks noGrp="1"/>
          </p:cNvSpPr>
          <p:nvPr>
            <p:ph type="body" sz="half" idx="2"/>
          </p:nvPr>
        </p:nvSpPr>
        <p:spPr>
          <a:xfrm>
            <a:off x="1792288" y="5367339"/>
            <a:ext cx="5486400" cy="804863"/>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A92A8C-47DB-4DC5-88D7-F56494CEE6B2}"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795428677"/>
      </p:ext>
    </p:extLst>
  </p:cSld>
  <p:clrMapOvr>
    <a:masterClrMapping/>
  </p:clrMapOvr>
  <p:transition spd="slow">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8CF97D-0CF5-4D97-A432-5B0864A579D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975012882"/>
      </p:ext>
    </p:extLst>
  </p:cSld>
  <p:clrMapOvr>
    <a:masterClrMapping/>
  </p:clrMapOvr>
  <p:transition spd="slow">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C0D5A11-CD9F-47AE-B776-B8011DEE80BE}"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163400797"/>
      </p:ext>
    </p:extLst>
  </p:cSld>
  <p:clrMapOvr>
    <a:masterClrMapping/>
  </p:clrMapOvr>
  <p:transition spd="slow">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49"/>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smtClean="0"/>
              <a:t>Haga clic para modificar el estilo de subtítulo del patrón</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9543BF5-958F-4D06-94C4-506C7A885187}"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019957191"/>
      </p:ext>
    </p:extLst>
  </p:cSld>
  <p:clrMapOvr>
    <a:masterClrMapping/>
  </p:clrMapOvr>
  <p:transition spd="slow">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79E53D3-1D49-4B01-A802-135F3A56E30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061687618"/>
      </p:ext>
    </p:extLst>
  </p:cSld>
  <p:clrMapOvr>
    <a:masterClrMapping/>
  </p:clrMapOvr>
  <p:transition spd="slow">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24"/>
            <a:ext cx="7772400" cy="1362075"/>
          </a:xfrm>
        </p:spPr>
        <p:txBody>
          <a:bodyPr anchor="t"/>
          <a:lstStyle>
            <a:lvl1pPr algn="l">
              <a:defRPr sz="3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400"/>
            </a:lvl2pPr>
            <a:lvl3pPr marL="685800" indent="0">
              <a:buNone/>
              <a:defRPr sz="1200"/>
            </a:lvl3pPr>
            <a:lvl4pPr marL="1028700" indent="0">
              <a:buNone/>
              <a:defRPr sz="1100"/>
            </a:lvl4pPr>
            <a:lvl5pPr marL="1371600" indent="0">
              <a:buNone/>
              <a:defRPr sz="1100"/>
            </a:lvl5pPr>
            <a:lvl6pPr marL="1714500" indent="0">
              <a:buNone/>
              <a:defRPr sz="1100"/>
            </a:lvl6pPr>
            <a:lvl7pPr marL="2057400" indent="0">
              <a:buNone/>
              <a:defRPr sz="1100"/>
            </a:lvl7pPr>
            <a:lvl8pPr marL="2400300" indent="0">
              <a:buNone/>
              <a:defRPr sz="1100"/>
            </a:lvl8pPr>
            <a:lvl9pPr marL="2743200" indent="0">
              <a:buNone/>
              <a:defRPr sz="11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FD5023-812D-4E0B-A27A-09496CA3EEE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4102359127"/>
      </p:ext>
    </p:extLst>
  </p:cSld>
  <p:clrMapOvr>
    <a:masterClrMapping/>
  </p:clrMapOvr>
  <p:transition spd="slow">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85800" y="1981200"/>
            <a:ext cx="3810000" cy="41148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981200"/>
            <a:ext cx="3810000" cy="41148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6C3F9D2-7444-487F-913B-5074F53E102B}"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212939245"/>
      </p:ext>
    </p:extLst>
  </p:cSld>
  <p:clrMapOvr>
    <a:masterClrMapping/>
  </p:clrMapOvr>
  <p:transition spd="slow">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38" y="1535113"/>
            <a:ext cx="4041775" cy="639763"/>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38" y="2174875"/>
            <a:ext cx="4041775" cy="3951288"/>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629842C-4198-4F36-BBBC-5800FEDA078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244121335"/>
      </p:ext>
    </p:extLst>
  </p:cSld>
  <p:clrMapOvr>
    <a:masterClrMapping/>
  </p:clrMapOvr>
  <p:transition spd="slow">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6AC2C9D-08A2-4ACD-B98C-59BC5847E88F}"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822648690"/>
      </p:ext>
    </p:extLst>
  </p:cSld>
  <p:clrMapOvr>
    <a:masterClrMapping/>
  </p:clrMapOvr>
  <p:transition spd="slow">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B19B519-4BE4-4A50-9147-06B8DDEF1A5D}"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799811600"/>
      </p:ext>
    </p:extLst>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1"/>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D520755-B342-4EE4-9673-BDACE522ADCD}"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91EC37A-B389-4D73-ADC2-07B50F294E72}" type="slidenum">
              <a:rPr lang="es-MX" smtClean="0"/>
              <a:t>‹Nº›</a:t>
            </a:fld>
            <a:endParaRPr lang="es-MX"/>
          </a:p>
        </p:txBody>
      </p:sp>
    </p:spTree>
    <p:extLst>
      <p:ext uri="{BB962C8B-B14F-4D97-AF65-F5344CB8AC3E}">
        <p14:creationId xmlns:p14="http://schemas.microsoft.com/office/powerpoint/2010/main" val="26261173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3" y="273049"/>
            <a:ext cx="3008313" cy="1162051"/>
          </a:xfrm>
        </p:spPr>
        <p:txBody>
          <a:bodyPr anchor="b"/>
          <a:lstStyle>
            <a:lvl1pPr algn="l">
              <a:defRPr sz="15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7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3" y="1435104"/>
            <a:ext cx="3008313" cy="4691063"/>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2056DF7-8911-49D5-981E-4CDE4AE09175}"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662141640"/>
      </p:ext>
    </p:extLst>
  </p:cSld>
  <p:clrMapOvr>
    <a:masterClrMapping/>
  </p:clrMapOvr>
  <p:transition spd="slow">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9"/>
          </a:xfrm>
        </p:spPr>
        <p:txBody>
          <a:bodyPr anchor="b"/>
          <a:lstStyle>
            <a:lvl1pPr algn="l">
              <a:defRPr sz="15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CO" noProof="0" dirty="0" smtClean="0"/>
          </a:p>
        </p:txBody>
      </p:sp>
      <p:sp>
        <p:nvSpPr>
          <p:cNvPr id="4" name="3 Marcador de texto"/>
          <p:cNvSpPr>
            <a:spLocks noGrp="1"/>
          </p:cNvSpPr>
          <p:nvPr>
            <p:ph type="body" sz="half" idx="2"/>
          </p:nvPr>
        </p:nvSpPr>
        <p:spPr>
          <a:xfrm>
            <a:off x="1792288" y="5367338"/>
            <a:ext cx="5486400" cy="804863"/>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A92A8C-47DB-4DC5-88D7-F56494CEE6B2}"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334460906"/>
      </p:ext>
    </p:extLst>
  </p:cSld>
  <p:clrMapOvr>
    <a:masterClrMapping/>
  </p:clrMapOvr>
  <p:transition spd="slow">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8CF97D-0CF5-4D97-A432-5B0864A579D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550745518"/>
      </p:ext>
    </p:extLst>
  </p:cSld>
  <p:clrMapOvr>
    <a:masterClrMapping/>
  </p:clrMapOvr>
  <p:transition spd="slow">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C0D5A11-CD9F-47AE-B776-B8011DEE80BE}"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858485640"/>
      </p:ext>
    </p:extLst>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5D520755-B342-4EE4-9673-BDACE522ADCD}" type="datetimeFigureOut">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91EC37A-B389-4D73-ADC2-07B50F294E72}" type="slidenum">
              <a:rPr lang="es-MX" smtClean="0"/>
              <a:t>‹Nº›</a:t>
            </a:fld>
            <a:endParaRPr lang="es-MX"/>
          </a:p>
        </p:txBody>
      </p:sp>
    </p:spTree>
    <p:extLst>
      <p:ext uri="{BB962C8B-B14F-4D97-AF65-F5344CB8AC3E}">
        <p14:creationId xmlns:p14="http://schemas.microsoft.com/office/powerpoint/2010/main" val="4282512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5D520755-B342-4EE4-9673-BDACE522ADCD}" type="datetimeFigureOut">
              <a:rPr lang="es-MX" smtClean="0"/>
              <a:t>28/09/2018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D91EC37A-B389-4D73-ADC2-07B50F294E72}" type="slidenum">
              <a:rPr lang="es-MX" smtClean="0"/>
              <a:t>‹Nº›</a:t>
            </a:fld>
            <a:endParaRPr lang="es-MX"/>
          </a:p>
        </p:txBody>
      </p:sp>
    </p:spTree>
    <p:extLst>
      <p:ext uri="{BB962C8B-B14F-4D97-AF65-F5344CB8AC3E}">
        <p14:creationId xmlns:p14="http://schemas.microsoft.com/office/powerpoint/2010/main" val="3032976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5D520755-B342-4EE4-9673-BDACE522ADCD}" type="datetimeFigureOut">
              <a:rPr lang="es-MX" smtClean="0"/>
              <a:t>28/09/2018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D91EC37A-B389-4D73-ADC2-07B50F294E72}" type="slidenum">
              <a:rPr lang="es-MX" smtClean="0"/>
              <a:t>‹Nº›</a:t>
            </a:fld>
            <a:endParaRPr lang="es-MX"/>
          </a:p>
        </p:txBody>
      </p:sp>
    </p:spTree>
    <p:extLst>
      <p:ext uri="{BB962C8B-B14F-4D97-AF65-F5344CB8AC3E}">
        <p14:creationId xmlns:p14="http://schemas.microsoft.com/office/powerpoint/2010/main" val="834124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D520755-B342-4EE4-9673-BDACE522ADCD}" type="datetimeFigureOut">
              <a:rPr lang="es-MX" smtClean="0"/>
              <a:t>28/09/2018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D91EC37A-B389-4D73-ADC2-07B50F294E72}" type="slidenum">
              <a:rPr lang="es-MX" smtClean="0"/>
              <a:t>‹Nº›</a:t>
            </a:fld>
            <a:endParaRPr lang="es-MX"/>
          </a:p>
        </p:txBody>
      </p:sp>
    </p:spTree>
    <p:extLst>
      <p:ext uri="{BB962C8B-B14F-4D97-AF65-F5344CB8AC3E}">
        <p14:creationId xmlns:p14="http://schemas.microsoft.com/office/powerpoint/2010/main" val="30566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49"/>
            <a:ext cx="3008313" cy="1162051"/>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D520755-B342-4EE4-9673-BDACE522ADCD}" type="datetimeFigureOut">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91EC37A-B389-4D73-ADC2-07B50F294E72}" type="slidenum">
              <a:rPr lang="es-MX" smtClean="0"/>
              <a:t>‹Nº›</a:t>
            </a:fld>
            <a:endParaRPr lang="es-MX"/>
          </a:p>
        </p:txBody>
      </p:sp>
    </p:spTree>
    <p:extLst>
      <p:ext uri="{BB962C8B-B14F-4D97-AF65-F5344CB8AC3E}">
        <p14:creationId xmlns:p14="http://schemas.microsoft.com/office/powerpoint/2010/main" val="2644618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9"/>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D520755-B342-4EE4-9673-BDACE522ADCD}" type="datetimeFigureOut">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91EC37A-B389-4D73-ADC2-07B50F294E72}" type="slidenum">
              <a:rPr lang="es-MX" smtClean="0"/>
              <a:t>‹Nº›</a:t>
            </a:fld>
            <a:endParaRPr lang="es-MX"/>
          </a:p>
        </p:txBody>
      </p:sp>
    </p:spTree>
    <p:extLst>
      <p:ext uri="{BB962C8B-B14F-4D97-AF65-F5344CB8AC3E}">
        <p14:creationId xmlns:p14="http://schemas.microsoft.com/office/powerpoint/2010/main" val="2675397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520755-B342-4EE4-9673-BDACE522ADCD}" type="datetimeFigureOut">
              <a:rPr lang="es-MX" smtClean="0"/>
              <a:t>28/09/2018</a:t>
            </a:fld>
            <a:endParaRPr lang="es-MX"/>
          </a:p>
        </p:txBody>
      </p:sp>
      <p:sp>
        <p:nvSpPr>
          <p:cNvPr id="5" name="4 Marcador de pie de página"/>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1EC37A-B389-4D73-ADC2-07B50F294E72}" type="slidenum">
              <a:rPr lang="es-MX" smtClean="0"/>
              <a:t>‹Nº›</a:t>
            </a:fld>
            <a:endParaRPr lang="es-MX"/>
          </a:p>
        </p:txBody>
      </p:sp>
    </p:spTree>
    <p:extLst>
      <p:ext uri="{BB962C8B-B14F-4D97-AF65-F5344CB8AC3E}">
        <p14:creationId xmlns:p14="http://schemas.microsoft.com/office/powerpoint/2010/main" val="4039579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ctr" anchorCtr="0" compatLnSpc="1">
            <a:prstTxWarp prst="textNoShape">
              <a:avLst/>
            </a:prstTxWarp>
          </a:bodyPr>
          <a:lstStyle/>
          <a:p>
            <a:pPr lvl="0"/>
            <a:r>
              <a:rPr lang="en-US" altLang="es-MX"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t" anchorCtr="0" compatLnSpc="1">
            <a:prstTxWarp prst="textNoShape">
              <a:avLst/>
            </a:prstTxWarp>
          </a:bodyPr>
          <a:lstStyle/>
          <a:p>
            <a:pPr lvl="0"/>
            <a:r>
              <a:rPr lang="en-US" altLang="es-MX" smtClean="0"/>
              <a:t>Haga clic para modificar el estilo de texto del patrón</a:t>
            </a:r>
          </a:p>
          <a:p>
            <a:pPr lvl="1"/>
            <a:r>
              <a:rPr lang="en-US" altLang="es-MX" smtClean="0"/>
              <a:t>Segundo nivel</a:t>
            </a:r>
          </a:p>
          <a:p>
            <a:pPr lvl="2"/>
            <a:r>
              <a:rPr lang="en-US" altLang="es-MX" smtClean="0"/>
              <a:t>Tercer nivel</a:t>
            </a:r>
          </a:p>
          <a:p>
            <a:pPr lvl="3"/>
            <a:r>
              <a:rPr lang="en-US" altLang="es-MX" smtClean="0"/>
              <a:t>Cuarto nivel</a:t>
            </a:r>
          </a:p>
          <a:p>
            <a:pPr lvl="4"/>
            <a:r>
              <a:rPr lang="en-US" altLang="es-MX"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38" tIns="45719" rIns="91438" bIns="45719" numCol="1" anchor="t" anchorCtr="0" compatLnSpc="1">
            <a:prstTxWarp prst="textNoShape">
              <a:avLst/>
            </a:prstTxWarp>
          </a:bodyPr>
          <a:lstStyle>
            <a:lvl1pPr eaLnBrk="0" hangingPunct="0">
              <a:defRPr sz="1400">
                <a:latin typeface="Times New Roman" pitchFamily="18" charset="0"/>
                <a:cs typeface="+mn-cs"/>
              </a:defRPr>
            </a:lvl1pPr>
          </a:lstStyle>
          <a:p>
            <a:pPr defTabSz="914378" fontAlgn="base">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38" tIns="45719" rIns="91438" bIns="45719" numCol="1" anchor="t" anchorCtr="0" compatLnSpc="1">
            <a:prstTxWarp prst="textNoShape">
              <a:avLst/>
            </a:prstTxWarp>
          </a:bodyPr>
          <a:lstStyle>
            <a:lvl1pPr algn="ctr" eaLnBrk="0" hangingPunct="0">
              <a:defRPr sz="1400">
                <a:latin typeface="Times New Roman" pitchFamily="18" charset="0"/>
                <a:cs typeface="+mn-cs"/>
              </a:defRPr>
            </a:lvl1pPr>
          </a:lstStyle>
          <a:p>
            <a:pPr defTabSz="914378" fontAlgn="base">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38" tIns="45719" rIns="91438" bIns="45719" numCol="1" anchor="t" anchorCtr="0" compatLnSpc="1">
            <a:prstTxWarp prst="textNoShape">
              <a:avLst/>
            </a:prstTxWarp>
          </a:bodyPr>
          <a:lstStyle>
            <a:lvl1pPr algn="r" eaLnBrk="0" hangingPunct="0">
              <a:defRPr sz="1400">
                <a:latin typeface="Times New Roman" pitchFamily="18" charset="0"/>
                <a:cs typeface="+mn-cs"/>
              </a:defRPr>
            </a:lvl1pPr>
          </a:lstStyle>
          <a:p>
            <a:pPr defTabSz="914378" fontAlgn="base">
              <a:spcBef>
                <a:spcPct val="0"/>
              </a:spcBef>
              <a:spcAft>
                <a:spcPct val="0"/>
              </a:spcAft>
              <a:defRPr/>
            </a:pPr>
            <a:fld id="{CAE1ACE6-2346-4FD3-BE68-F5CBF545021D}" type="slidenum">
              <a:rPr lang="en-US" smtClean="0">
                <a:solidFill>
                  <a:srgbClr val="000000"/>
                </a:solidFill>
              </a:rPr>
              <a:pPr defTabSz="914378" fontAlgn="base">
                <a:spcBef>
                  <a:spcPct val="0"/>
                </a:spcBef>
                <a:spcAft>
                  <a:spcPct val="0"/>
                </a:spcAft>
                <a:defRPr/>
              </a:pPr>
              <a:t>‹Nº›</a:t>
            </a:fld>
            <a:endParaRPr lang="en-US" dirty="0">
              <a:solidFill>
                <a:srgbClr val="000000"/>
              </a:solidFill>
            </a:endParaRPr>
          </a:p>
        </p:txBody>
      </p:sp>
    </p:spTree>
    <p:extLst>
      <p:ext uri="{BB962C8B-B14F-4D97-AF65-F5344CB8AC3E}">
        <p14:creationId xmlns:p14="http://schemas.microsoft.com/office/powerpoint/2010/main" val="41869616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fade thruBlk="1"/>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189" algn="ctr" rtl="0" eaLnBrk="0" fontAlgn="base" hangingPunct="0">
        <a:spcBef>
          <a:spcPct val="0"/>
        </a:spcBef>
        <a:spcAft>
          <a:spcPct val="0"/>
        </a:spcAft>
        <a:defRPr sz="4400">
          <a:solidFill>
            <a:schemeClr val="tx2"/>
          </a:solidFill>
          <a:latin typeface="Times New Roman" pitchFamily="18" charset="0"/>
        </a:defRPr>
      </a:lvl6pPr>
      <a:lvl7pPr marL="914378" algn="ctr" rtl="0" eaLnBrk="0" fontAlgn="base" hangingPunct="0">
        <a:spcBef>
          <a:spcPct val="0"/>
        </a:spcBef>
        <a:spcAft>
          <a:spcPct val="0"/>
        </a:spcAft>
        <a:defRPr sz="4400">
          <a:solidFill>
            <a:schemeClr val="tx2"/>
          </a:solidFill>
          <a:latin typeface="Times New Roman" pitchFamily="18" charset="0"/>
        </a:defRPr>
      </a:lvl7pPr>
      <a:lvl8pPr marL="1371566" algn="ctr" rtl="0" eaLnBrk="0" fontAlgn="base" hangingPunct="0">
        <a:spcBef>
          <a:spcPct val="0"/>
        </a:spcBef>
        <a:spcAft>
          <a:spcPct val="0"/>
        </a:spcAft>
        <a:defRPr sz="4400">
          <a:solidFill>
            <a:schemeClr val="tx2"/>
          </a:solidFill>
          <a:latin typeface="Times New Roman" pitchFamily="18" charset="0"/>
        </a:defRPr>
      </a:lvl8pPr>
      <a:lvl9pPr marL="1828754" algn="ctr" rtl="0" eaLnBrk="0" fontAlgn="base" hangingPunct="0">
        <a:spcBef>
          <a:spcPct val="0"/>
        </a:spcBef>
        <a:spcAft>
          <a:spcPct val="0"/>
        </a:spcAft>
        <a:defRPr sz="4400">
          <a:solidFill>
            <a:schemeClr val="tx2"/>
          </a:solidFill>
          <a:latin typeface="Times New Roman" pitchFamily="18" charset="0"/>
        </a:defRPr>
      </a:lvl9pPr>
    </p:titleStyle>
    <p:bodyStyle>
      <a:lvl1pPr marL="342892" indent="-342892" algn="l" rtl="0" eaLnBrk="0" fontAlgn="base" hangingPunct="0">
        <a:spcBef>
          <a:spcPct val="20000"/>
        </a:spcBef>
        <a:spcAft>
          <a:spcPct val="0"/>
        </a:spcAft>
        <a:buChar char="•"/>
        <a:defRPr sz="3200">
          <a:solidFill>
            <a:schemeClr val="tx1"/>
          </a:solidFill>
          <a:latin typeface="+mn-lt"/>
          <a:ea typeface="+mn-ea"/>
          <a:cs typeface="+mn-cs"/>
        </a:defRPr>
      </a:lvl1pPr>
      <a:lvl2pPr marL="742931" indent="-285743" algn="l" rtl="0" eaLnBrk="0" fontAlgn="base" hangingPunct="0">
        <a:spcBef>
          <a:spcPct val="20000"/>
        </a:spcBef>
        <a:spcAft>
          <a:spcPct val="0"/>
        </a:spcAft>
        <a:buChar char="–"/>
        <a:defRPr sz="2800">
          <a:solidFill>
            <a:schemeClr val="tx1"/>
          </a:solidFill>
          <a:latin typeface="+mn-lt"/>
        </a:defRPr>
      </a:lvl2pPr>
      <a:lvl3pPr marL="1142972" indent="-228594" algn="l" rtl="0" eaLnBrk="0" fontAlgn="base" hangingPunct="0">
        <a:spcBef>
          <a:spcPct val="20000"/>
        </a:spcBef>
        <a:spcAft>
          <a:spcPct val="0"/>
        </a:spcAft>
        <a:buChar char="•"/>
        <a:defRPr sz="2400">
          <a:solidFill>
            <a:schemeClr val="tx1"/>
          </a:solidFill>
          <a:latin typeface="+mn-lt"/>
        </a:defRPr>
      </a:lvl3pPr>
      <a:lvl4pPr marL="1600160" indent="-228594" algn="l" rtl="0" eaLnBrk="0" fontAlgn="base" hangingPunct="0">
        <a:spcBef>
          <a:spcPct val="20000"/>
        </a:spcBef>
        <a:spcAft>
          <a:spcPct val="0"/>
        </a:spcAft>
        <a:buChar char="–"/>
        <a:defRPr sz="2000">
          <a:solidFill>
            <a:schemeClr val="tx1"/>
          </a:solidFill>
          <a:latin typeface="+mn-lt"/>
        </a:defRPr>
      </a:lvl4pPr>
      <a:lvl5pPr marL="2057348" indent="-228594" algn="l" rtl="0" eaLnBrk="0" fontAlgn="base" hangingPunct="0">
        <a:spcBef>
          <a:spcPct val="20000"/>
        </a:spcBef>
        <a:spcAft>
          <a:spcPct val="0"/>
        </a:spcAft>
        <a:buChar char="»"/>
        <a:defRPr sz="2000">
          <a:solidFill>
            <a:schemeClr val="tx1"/>
          </a:solidFill>
          <a:latin typeface="+mn-lt"/>
        </a:defRPr>
      </a:lvl5pPr>
      <a:lvl6pPr marL="2514537" indent="-228594" algn="l" rtl="0" eaLnBrk="0" fontAlgn="base" hangingPunct="0">
        <a:spcBef>
          <a:spcPct val="20000"/>
        </a:spcBef>
        <a:spcAft>
          <a:spcPct val="0"/>
        </a:spcAft>
        <a:buChar char="»"/>
        <a:defRPr sz="2000">
          <a:solidFill>
            <a:schemeClr val="tx1"/>
          </a:solidFill>
          <a:latin typeface="+mn-lt"/>
        </a:defRPr>
      </a:lvl6pPr>
      <a:lvl7pPr marL="2971726" indent="-228594" algn="l" rtl="0" eaLnBrk="0" fontAlgn="base" hangingPunct="0">
        <a:spcBef>
          <a:spcPct val="20000"/>
        </a:spcBef>
        <a:spcAft>
          <a:spcPct val="0"/>
        </a:spcAft>
        <a:buChar char="»"/>
        <a:defRPr sz="2000">
          <a:solidFill>
            <a:schemeClr val="tx1"/>
          </a:solidFill>
          <a:latin typeface="+mn-lt"/>
        </a:defRPr>
      </a:lvl7pPr>
      <a:lvl8pPr marL="3428915" indent="-228594" algn="l" rtl="0" eaLnBrk="0" fontAlgn="base" hangingPunct="0">
        <a:spcBef>
          <a:spcPct val="20000"/>
        </a:spcBef>
        <a:spcAft>
          <a:spcPct val="0"/>
        </a:spcAft>
        <a:buChar char="»"/>
        <a:defRPr sz="2000">
          <a:solidFill>
            <a:schemeClr val="tx1"/>
          </a:solidFill>
          <a:latin typeface="+mn-lt"/>
        </a:defRPr>
      </a:lvl8pPr>
      <a:lvl9pPr marL="3886103" indent="-228594" algn="l" rtl="0" eaLnBrk="0" fontAlgn="base" hangingPunct="0">
        <a:spcBef>
          <a:spcPct val="20000"/>
        </a:spcBef>
        <a:spcAft>
          <a:spcPct val="0"/>
        </a:spcAft>
        <a:buChar char="»"/>
        <a:defRPr sz="2000">
          <a:solidFill>
            <a:schemeClr val="tx1"/>
          </a:solidFill>
          <a:latin typeface="+mn-lt"/>
        </a:defRPr>
      </a:lvl9pPr>
    </p:bodyStyle>
    <p:otherStyle>
      <a:defPPr>
        <a:defRPr lang="es-CO"/>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en-US" altLang="es-MX"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en-US" altLang="es-MX" smtClean="0"/>
              <a:t>Haga clic para modificar el estilo de texto del patrón</a:t>
            </a:r>
          </a:p>
          <a:p>
            <a:pPr lvl="1"/>
            <a:r>
              <a:rPr lang="en-US" altLang="es-MX" smtClean="0"/>
              <a:t>Segundo nivel</a:t>
            </a:r>
          </a:p>
          <a:p>
            <a:pPr lvl="2"/>
            <a:r>
              <a:rPr lang="en-US" altLang="es-MX" smtClean="0"/>
              <a:t>Tercer nivel</a:t>
            </a:r>
          </a:p>
          <a:p>
            <a:pPr lvl="3"/>
            <a:r>
              <a:rPr lang="en-US" altLang="es-MX" smtClean="0"/>
              <a:t>Cuarto nivel</a:t>
            </a:r>
          </a:p>
          <a:p>
            <a:pPr lvl="4"/>
            <a:r>
              <a:rPr lang="en-US" altLang="es-MX"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lvl1pPr eaLnBrk="0" hangingPunct="0">
              <a:defRPr sz="1100">
                <a:latin typeface="Times New Roman" pitchFamily="18" charset="0"/>
                <a:cs typeface="+mn-cs"/>
              </a:defRPr>
            </a:lvl1pPr>
          </a:lstStyle>
          <a:p>
            <a:pPr defTabSz="685800" fontAlgn="base">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lvl1pPr algn="ctr" eaLnBrk="0" hangingPunct="0">
              <a:defRPr sz="1100">
                <a:latin typeface="Times New Roman" pitchFamily="18" charset="0"/>
                <a:cs typeface="+mn-cs"/>
              </a:defRPr>
            </a:lvl1pPr>
          </a:lstStyle>
          <a:p>
            <a:pPr defTabSz="685800" fontAlgn="base">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lvl1pPr algn="r" eaLnBrk="0" hangingPunct="0">
              <a:defRPr sz="1100">
                <a:latin typeface="Times New Roman" pitchFamily="18" charset="0"/>
                <a:cs typeface="+mn-cs"/>
              </a:defRPr>
            </a:lvl1pPr>
          </a:lstStyle>
          <a:p>
            <a:pPr defTabSz="685800" fontAlgn="base">
              <a:spcBef>
                <a:spcPct val="0"/>
              </a:spcBef>
              <a:spcAft>
                <a:spcPct val="0"/>
              </a:spcAft>
              <a:defRPr/>
            </a:pPr>
            <a:fld id="{CAE1ACE6-2346-4FD3-BE68-F5CBF545021D}" type="slidenum">
              <a:rPr lang="en-US" smtClean="0">
                <a:solidFill>
                  <a:srgbClr val="000000"/>
                </a:solidFill>
              </a:rPr>
              <a:pPr defTabSz="685800" fontAlgn="base">
                <a:spcBef>
                  <a:spcPct val="0"/>
                </a:spcBef>
                <a:spcAft>
                  <a:spcPct val="0"/>
                </a:spcAft>
                <a:defRPr/>
              </a:pPr>
              <a:t>‹Nº›</a:t>
            </a:fld>
            <a:endParaRPr lang="en-US" dirty="0">
              <a:solidFill>
                <a:srgbClr val="000000"/>
              </a:solidFill>
            </a:endParaRPr>
          </a:p>
        </p:txBody>
      </p:sp>
    </p:spTree>
    <p:extLst>
      <p:ext uri="{BB962C8B-B14F-4D97-AF65-F5344CB8AC3E}">
        <p14:creationId xmlns:p14="http://schemas.microsoft.com/office/powerpoint/2010/main" val="16584952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fade thruBlk="1"/>
  </p:transition>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Times New Roman" pitchFamily="18" charset="0"/>
        </a:defRPr>
      </a:lvl2pPr>
      <a:lvl3pPr algn="ctr" rtl="0" eaLnBrk="0" fontAlgn="base" hangingPunct="0">
        <a:spcBef>
          <a:spcPct val="0"/>
        </a:spcBef>
        <a:spcAft>
          <a:spcPct val="0"/>
        </a:spcAft>
        <a:defRPr sz="3300">
          <a:solidFill>
            <a:schemeClr val="tx2"/>
          </a:solidFill>
          <a:latin typeface="Times New Roman" pitchFamily="18" charset="0"/>
        </a:defRPr>
      </a:lvl3pPr>
      <a:lvl4pPr algn="ctr" rtl="0" eaLnBrk="0" fontAlgn="base" hangingPunct="0">
        <a:spcBef>
          <a:spcPct val="0"/>
        </a:spcBef>
        <a:spcAft>
          <a:spcPct val="0"/>
        </a:spcAft>
        <a:defRPr sz="3300">
          <a:solidFill>
            <a:schemeClr val="tx2"/>
          </a:solidFill>
          <a:latin typeface="Times New Roman" pitchFamily="18" charset="0"/>
        </a:defRPr>
      </a:lvl4pPr>
      <a:lvl5pPr algn="ctr" rtl="0" eaLnBrk="0" fontAlgn="base" hangingPunct="0">
        <a:spcBef>
          <a:spcPct val="0"/>
        </a:spcBef>
        <a:spcAft>
          <a:spcPct val="0"/>
        </a:spcAft>
        <a:defRPr sz="3300">
          <a:solidFill>
            <a:schemeClr val="tx2"/>
          </a:solidFill>
          <a:latin typeface="Times New Roman" pitchFamily="18" charset="0"/>
        </a:defRPr>
      </a:lvl5pPr>
      <a:lvl6pPr marL="342900" algn="ctr" rtl="0" eaLnBrk="0" fontAlgn="base" hangingPunct="0">
        <a:spcBef>
          <a:spcPct val="0"/>
        </a:spcBef>
        <a:spcAft>
          <a:spcPct val="0"/>
        </a:spcAft>
        <a:defRPr sz="3300">
          <a:solidFill>
            <a:schemeClr val="tx2"/>
          </a:solidFill>
          <a:latin typeface="Times New Roman" pitchFamily="18" charset="0"/>
        </a:defRPr>
      </a:lvl6pPr>
      <a:lvl7pPr marL="685800" algn="ctr" rtl="0" eaLnBrk="0" fontAlgn="base" hangingPunct="0">
        <a:spcBef>
          <a:spcPct val="0"/>
        </a:spcBef>
        <a:spcAft>
          <a:spcPct val="0"/>
        </a:spcAft>
        <a:defRPr sz="3300">
          <a:solidFill>
            <a:schemeClr val="tx2"/>
          </a:solidFill>
          <a:latin typeface="Times New Roman" pitchFamily="18" charset="0"/>
        </a:defRPr>
      </a:lvl7pPr>
      <a:lvl8pPr marL="1028700" algn="ctr" rtl="0" eaLnBrk="0" fontAlgn="base" hangingPunct="0">
        <a:spcBef>
          <a:spcPct val="0"/>
        </a:spcBef>
        <a:spcAft>
          <a:spcPct val="0"/>
        </a:spcAft>
        <a:defRPr sz="3300">
          <a:solidFill>
            <a:schemeClr val="tx2"/>
          </a:solidFill>
          <a:latin typeface="Times New Roman" pitchFamily="18" charset="0"/>
        </a:defRPr>
      </a:lvl8pPr>
      <a:lvl9pPr marL="1371600" algn="ctr" rtl="0" eaLnBrk="0" fontAlgn="base" hangingPunct="0">
        <a:spcBef>
          <a:spcPct val="0"/>
        </a:spcBef>
        <a:spcAft>
          <a:spcPct val="0"/>
        </a:spcAft>
        <a:defRPr sz="3300">
          <a:solidFill>
            <a:schemeClr val="tx2"/>
          </a:solidFill>
          <a:latin typeface="Times New Roman" pitchFamily="18"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eaLnBrk="0" fontAlgn="base" hangingPunct="0">
        <a:spcBef>
          <a:spcPct val="20000"/>
        </a:spcBef>
        <a:spcAft>
          <a:spcPct val="0"/>
        </a:spcAft>
        <a:buChar char="»"/>
        <a:defRPr sz="1500">
          <a:solidFill>
            <a:schemeClr val="tx1"/>
          </a:solidFill>
          <a:latin typeface="+mn-lt"/>
        </a:defRPr>
      </a:lvl6pPr>
      <a:lvl7pPr marL="2228850" indent="-171450" algn="l" rtl="0" eaLnBrk="0" fontAlgn="base" hangingPunct="0">
        <a:spcBef>
          <a:spcPct val="20000"/>
        </a:spcBef>
        <a:spcAft>
          <a:spcPct val="0"/>
        </a:spcAft>
        <a:buChar char="»"/>
        <a:defRPr sz="1500">
          <a:solidFill>
            <a:schemeClr val="tx1"/>
          </a:solidFill>
          <a:latin typeface="+mn-lt"/>
        </a:defRPr>
      </a:lvl7pPr>
      <a:lvl8pPr marL="2571750" indent="-171450" algn="l" rtl="0" eaLnBrk="0" fontAlgn="base" hangingPunct="0">
        <a:spcBef>
          <a:spcPct val="20000"/>
        </a:spcBef>
        <a:spcAft>
          <a:spcPct val="0"/>
        </a:spcAft>
        <a:buChar char="»"/>
        <a:defRPr sz="1500">
          <a:solidFill>
            <a:schemeClr val="tx1"/>
          </a:solidFill>
          <a:latin typeface="+mn-lt"/>
        </a:defRPr>
      </a:lvl8pPr>
      <a:lvl9pPr marL="2914650" indent="-171450" algn="l" rtl="0" eaLnBrk="0" fontAlgn="base" hangingPunct="0">
        <a:spcBef>
          <a:spcPct val="20000"/>
        </a:spcBef>
        <a:spcAft>
          <a:spcPct val="0"/>
        </a:spcAft>
        <a:buChar char="»"/>
        <a:defRPr sz="1500">
          <a:solidFill>
            <a:schemeClr val="tx1"/>
          </a:solidFill>
          <a:latin typeface="+mn-lt"/>
        </a:defRPr>
      </a:lvl9pPr>
    </p:bodyStyle>
    <p:otherStyle>
      <a:defPPr>
        <a:defRPr lang="es-CO"/>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9.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9.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9.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9.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9.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9.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9.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9.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9.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9.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8.xml"/><Relationship Id="rId1" Type="http://schemas.openxmlformats.org/officeDocument/2006/relationships/themeOverride" Target="../theme/themeOverride2.xml"/><Relationship Id="rId5" Type="http://schemas.openxmlformats.org/officeDocument/2006/relationships/image" Target="../media/image2.jpe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9.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9.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9.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9.xml"/><Relationship Id="rId1" Type="http://schemas.openxmlformats.org/officeDocument/2006/relationships/themeOverride" Target="../theme/themeOverride23.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9.xml"/><Relationship Id="rId1" Type="http://schemas.openxmlformats.org/officeDocument/2006/relationships/themeOverride" Target="../theme/themeOverride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9.xml"/><Relationship Id="rId1" Type="http://schemas.openxmlformats.org/officeDocument/2006/relationships/themeOverride" Target="../theme/themeOverride2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9.xml"/><Relationship Id="rId1" Type="http://schemas.openxmlformats.org/officeDocument/2006/relationships/themeOverride" Target="../theme/themeOverr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9.xml"/><Relationship Id="rId1" Type="http://schemas.openxmlformats.org/officeDocument/2006/relationships/themeOverride" Target="../theme/themeOverride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9.xml"/><Relationship Id="rId1" Type="http://schemas.openxmlformats.org/officeDocument/2006/relationships/themeOverride" Target="../theme/themeOverride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9.xml"/><Relationship Id="rId1" Type="http://schemas.openxmlformats.org/officeDocument/2006/relationships/themeOverride" Target="../theme/themeOverride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9.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9.xml"/><Relationship Id="rId1" Type="http://schemas.openxmlformats.org/officeDocument/2006/relationships/themeOverride" Target="../theme/themeOverride3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9.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9.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9.xml"/><Relationship Id="rId1" Type="http://schemas.openxmlformats.org/officeDocument/2006/relationships/themeOverride" Target="../theme/themeOverride6.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9.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9.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9.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9699" name="Rectangle 1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0"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1"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2"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3"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4"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5"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6"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7"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7660" name="4 Rectángulo"/>
          <p:cNvSpPr>
            <a:spLocks noChangeArrowheads="1"/>
          </p:cNvSpPr>
          <p:nvPr/>
        </p:nvSpPr>
        <p:spPr bwMode="auto">
          <a:xfrm>
            <a:off x="154518" y="996951"/>
            <a:ext cx="8834967" cy="553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just" eaLnBrk="1" hangingPunct="1">
              <a:buFont typeface="Wingdings" panose="05000000000000000000" pitchFamily="2" charset="2"/>
              <a:buNone/>
            </a:pPr>
            <a:r>
              <a:rPr lang="es-CO" altLang="es-MX" sz="1600" b="1" dirty="0">
                <a:cs typeface="Arial" panose="020B0604020202020204" pitchFamily="34" charset="0"/>
              </a:rPr>
              <a:t>Las diapositivas que se presentan tienen la finalidad de cumplir con el siguiente objetivo:</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CO" altLang="es-MX" sz="1600" dirty="0">
                <a:cs typeface="Arial" panose="020B0604020202020204" pitchFamily="34" charset="0"/>
              </a:rPr>
              <a:t> </a:t>
            </a:r>
            <a:r>
              <a:rPr lang="es-MX" altLang="es-MX" sz="1600" dirty="0">
                <a:cs typeface="Arial" panose="020B0604020202020204" pitchFamily="34" charset="0"/>
              </a:rPr>
              <a:t>Conocer </a:t>
            </a:r>
            <a:r>
              <a:rPr lang="es-MX" altLang="es-MX" sz="1600" dirty="0" smtClean="0">
                <a:cs typeface="Arial" panose="020B0604020202020204" pitchFamily="34" charset="0"/>
              </a:rPr>
              <a:t>las principales aportaciones del enfoque monetarista y sus implicaciones en la Política Económica.</a:t>
            </a:r>
            <a:endParaRPr lang="es-MX" altLang="es-MX" sz="1600" dirty="0">
              <a:cs typeface="Arial" panose="020B0604020202020204" pitchFamily="34" charset="0"/>
            </a:endParaRP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a:r>
              <a:rPr lang="es-CO" altLang="es-MX" sz="1600" dirty="0">
                <a:cs typeface="Arial" panose="020B0604020202020204" pitchFamily="34" charset="0"/>
              </a:rPr>
              <a:t>Las diapositivas que se presentan </a:t>
            </a:r>
            <a:r>
              <a:rPr lang="es-CO" altLang="es-MX" sz="1600" dirty="0" smtClean="0">
                <a:cs typeface="Arial" panose="020B0604020202020204" pitchFamily="34" charset="0"/>
              </a:rPr>
              <a:t>“</a:t>
            </a:r>
            <a:r>
              <a:rPr lang="es-MX" altLang="es-MX" sz="1600" dirty="0" smtClean="0">
                <a:cs typeface="Arial" panose="020B0604020202020204" pitchFamily="34" charset="0"/>
              </a:rPr>
              <a:t>El monetarismo</a:t>
            </a:r>
            <a:r>
              <a:rPr lang="es-CO" altLang="es-MX" sz="1600" dirty="0" smtClean="0">
                <a:cs typeface="Arial" panose="020B0604020202020204" pitchFamily="34" charset="0"/>
              </a:rPr>
              <a:t>”  </a:t>
            </a:r>
            <a:r>
              <a:rPr lang="es-CO" altLang="es-MX" sz="1600" dirty="0">
                <a:cs typeface="Arial" panose="020B0604020202020204" pitchFamily="34" charset="0"/>
              </a:rPr>
              <a:t>son un apoyo para impartir parte de la unidad </a:t>
            </a:r>
            <a:r>
              <a:rPr lang="es-CO" altLang="es-MX" sz="1600" dirty="0" smtClean="0">
                <a:cs typeface="Arial" panose="020B0604020202020204" pitchFamily="34" charset="0"/>
              </a:rPr>
              <a:t>II “</a:t>
            </a:r>
            <a:r>
              <a:rPr lang="es-MX" altLang="es-MX" sz="1600" dirty="0">
                <a:cs typeface="Arial" panose="020B0604020202020204" pitchFamily="34" charset="0"/>
              </a:rPr>
              <a:t>La teoría Monetaria y Fiscal: principales aportaciones</a:t>
            </a:r>
            <a:r>
              <a:rPr lang="es-CO" altLang="es-MX" sz="1600" dirty="0" smtClean="0">
                <a:cs typeface="Arial" panose="020B0604020202020204" pitchFamily="34" charset="0"/>
              </a:rPr>
              <a:t>” </a:t>
            </a:r>
            <a:r>
              <a:rPr lang="es-CO" altLang="es-MX" sz="1600" dirty="0">
                <a:cs typeface="Arial" panose="020B0604020202020204" pitchFamily="34" charset="0"/>
              </a:rPr>
              <a:t>en la Unidad de Aprendizaje de </a:t>
            </a:r>
            <a:r>
              <a:rPr lang="es-CO" altLang="es-MX" sz="1600" dirty="0" smtClean="0">
                <a:cs typeface="Arial" panose="020B0604020202020204" pitchFamily="34" charset="0"/>
              </a:rPr>
              <a:t>“</a:t>
            </a:r>
            <a:r>
              <a:rPr lang="es-MX" altLang="es-MX" sz="1600" dirty="0">
                <a:cs typeface="Arial" panose="020B0604020202020204" pitchFamily="34" charset="0"/>
              </a:rPr>
              <a:t>Teoría Monetaria y Política Fiscal</a:t>
            </a:r>
            <a:r>
              <a:rPr lang="es-CO" altLang="es-MX" sz="1600" dirty="0" smtClean="0">
                <a:cs typeface="Arial" panose="020B0604020202020204" pitchFamily="34" charset="0"/>
              </a:rPr>
              <a:t>”, </a:t>
            </a:r>
            <a:r>
              <a:rPr lang="es-CO" altLang="es-MX" sz="1600" dirty="0">
                <a:cs typeface="Arial" panose="020B0604020202020204" pitchFamily="34" charset="0"/>
              </a:rPr>
              <a:t>la cual forma parte del plan de estudios de la Licenciatura en </a:t>
            </a:r>
            <a:r>
              <a:rPr lang="es-CO" altLang="es-MX" sz="1600" dirty="0" smtClean="0">
                <a:cs typeface="Arial" panose="020B0604020202020204" pitchFamily="34" charset="0"/>
              </a:rPr>
              <a:t>Relaciones Económicas Internacionales. </a:t>
            </a:r>
            <a:endParaRPr lang="es-CO" altLang="es-MX" sz="1600" dirty="0">
              <a:cs typeface="Arial" panose="020B0604020202020204" pitchFamily="34" charset="0"/>
            </a:endParaRP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a:r>
              <a:rPr lang="es-MX" altLang="es-MX" sz="1600" dirty="0">
                <a:cs typeface="Arial" panose="020B0604020202020204" pitchFamily="34" charset="0"/>
              </a:rPr>
              <a:t>Se considera adecuado utilizar estas diapositivas porque es un trabajo que presenta una planificación claramente enfocada al aprendizaje del alumno. Su contenido da a conocer de forma clara y precisa cuales son </a:t>
            </a:r>
            <a:r>
              <a:rPr lang="es-MX" altLang="es-MX" sz="1600" dirty="0" smtClean="0">
                <a:cs typeface="Arial" panose="020B0604020202020204" pitchFamily="34" charset="0"/>
              </a:rPr>
              <a:t>las principales aportaciones del enfoque </a:t>
            </a:r>
            <a:r>
              <a:rPr lang="es-MX" altLang="es-MX" sz="1600" dirty="0">
                <a:cs typeface="Arial" panose="020B0604020202020204" pitchFamily="34" charset="0"/>
              </a:rPr>
              <a:t>monetarista y sus implicaciones en la Política </a:t>
            </a:r>
            <a:r>
              <a:rPr lang="es-MX" altLang="es-MX" sz="1600" dirty="0" smtClean="0">
                <a:cs typeface="Arial" panose="020B0604020202020204" pitchFamily="34" charset="0"/>
              </a:rPr>
              <a:t>Económica. </a:t>
            </a:r>
          </a:p>
          <a:p>
            <a:pPr algn="just"/>
            <a:endParaRPr lang="es-CO" altLang="es-MX" sz="1600" dirty="0">
              <a:cs typeface="Arial" panose="020B0604020202020204" pitchFamily="34" charset="0"/>
            </a:endParaRPr>
          </a:p>
          <a:p>
            <a:pPr algn="just" eaLnBrk="1" hangingPunct="1">
              <a:buFont typeface="Wingdings" panose="05000000000000000000" pitchFamily="2" charset="2"/>
              <a:buNone/>
            </a:pPr>
            <a:r>
              <a:rPr lang="es-CO" altLang="es-MX" sz="1600" dirty="0">
                <a:cs typeface="Arial" panose="020B0604020202020204" pitchFamily="34" charset="0"/>
              </a:rPr>
              <a:t>Aunado a lo anterior, al proporcionales de forma electrónica este tipo de material, se evita escribir, esto permite dedicar mayor tiempo a actividades que realmente impacten en la formación de los alumnos como su  aplicación y análisis.</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MX" altLang="es-MX" sz="1600" dirty="0">
                <a:cs typeface="Arial" panose="020B0604020202020204" pitchFamily="34" charset="0"/>
              </a:rPr>
              <a:t>Para el uso de estas diapositivas se requiere un cañón o video proyector para proyectar las imágenes y una computadora con el programa </a:t>
            </a:r>
            <a:r>
              <a:rPr lang="es-MX" altLang="es-MX" sz="1600" dirty="0" err="1">
                <a:cs typeface="Arial" panose="020B0604020202020204" pitchFamily="34" charset="0"/>
              </a:rPr>
              <a:t>Power</a:t>
            </a:r>
            <a:r>
              <a:rPr lang="es-MX" altLang="es-MX" sz="1600" dirty="0">
                <a:cs typeface="Arial" panose="020B0604020202020204" pitchFamily="34" charset="0"/>
              </a:rPr>
              <a:t> Point versión 2003 o posterior. Dado que se proporciona el material a cada uno de los alumnos, ellos también pueden seguir al profesor en su computadora.</a:t>
            </a:r>
            <a:endParaRPr lang="es-CO" altLang="es-MX" sz="1600" dirty="0">
              <a:cs typeface="Arial" panose="020B0604020202020204" pitchFamily="34" charset="0"/>
            </a:endParaRPr>
          </a:p>
        </p:txBody>
      </p:sp>
      <p:sp>
        <p:nvSpPr>
          <p:cNvPr id="27661" name="Text Box 10"/>
          <p:cNvSpPr txBox="1">
            <a:spLocks noChangeArrowheads="1"/>
          </p:cNvSpPr>
          <p:nvPr/>
        </p:nvSpPr>
        <p:spPr bwMode="auto">
          <a:xfrm>
            <a:off x="0" y="0"/>
            <a:ext cx="9144000" cy="400105"/>
          </a:xfrm>
          <a:prstGeom prst="rect">
            <a:avLst/>
          </a:prstGeom>
          <a:solidFill>
            <a:srgbClr val="008000"/>
          </a:solidFill>
          <a:ln w="9525">
            <a:solidFill>
              <a:srgbClr val="008000"/>
            </a:solidFill>
            <a:miter lim="800000"/>
            <a:headEnd/>
            <a:tailEnd/>
          </a:ln>
        </p:spPr>
        <p:txBody>
          <a:bodyPr lIns="121917" tIns="60958" rIns="121917" bIns="6095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sz="1800" b="1" dirty="0">
                <a:solidFill>
                  <a:schemeClr val="bg1"/>
                </a:solidFill>
                <a:latin typeface="Arial" panose="020B0604020202020204" pitchFamily="34" charset="0"/>
                <a:cs typeface="Times New Roman" panose="02020603050405020304" pitchFamily="18" charset="0"/>
              </a:rPr>
              <a:t>“</a:t>
            </a:r>
            <a:r>
              <a:rPr lang="es-MX" altLang="es-MX" sz="1800" b="1" dirty="0" err="1">
                <a:solidFill>
                  <a:schemeClr val="bg1"/>
                </a:solidFill>
                <a:latin typeface="Arial" panose="020B0604020202020204" pitchFamily="34" charset="0"/>
                <a:cs typeface="Times New Roman" panose="02020603050405020304" pitchFamily="18" charset="0"/>
              </a:rPr>
              <a:t>Guión</a:t>
            </a:r>
            <a:r>
              <a:rPr lang="es-MX" altLang="es-MX" sz="1800" b="1" dirty="0">
                <a:solidFill>
                  <a:schemeClr val="bg1"/>
                </a:solidFill>
                <a:latin typeface="Arial" panose="020B0604020202020204" pitchFamily="34" charset="0"/>
                <a:cs typeface="Times New Roman" panose="02020603050405020304" pitchFamily="18" charset="0"/>
              </a:rPr>
              <a:t> explicativo para el empleo del material”</a:t>
            </a:r>
            <a:endParaRPr lang="es-ES" altLang="es-MX" sz="1800" b="1" dirty="0">
              <a:solidFill>
                <a:schemeClr val="bg1"/>
              </a:solidFill>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12241394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0" y="836712"/>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Velocidad del dinero</a:t>
            </a:r>
          </a:p>
        </p:txBody>
      </p:sp>
      <p:sp>
        <p:nvSpPr>
          <p:cNvPr id="2" name="1 CuadroTexto"/>
          <p:cNvSpPr txBox="1"/>
          <p:nvPr/>
        </p:nvSpPr>
        <p:spPr>
          <a:xfrm>
            <a:off x="294990" y="1988840"/>
            <a:ext cx="8136905" cy="3108223"/>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teoría monetarista considera que la velocidad generalmente es estable, lo que implica que el ingreso nominal es una función de la oferta monetaria.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Las variaciones del ingreso nominal reflejan cambios de la actividad económica real (la cantidad de bienes y servicios vendidos) y la inflación (el precio promedio pagado). </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9471525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0" y="836712"/>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Principios y postulados de Friedman</a:t>
            </a:r>
          </a:p>
        </p:txBody>
      </p:sp>
      <p:sp>
        <p:nvSpPr>
          <p:cNvPr id="2" name="1 CuadroTexto"/>
          <p:cNvSpPr txBox="1"/>
          <p:nvPr/>
        </p:nvSpPr>
        <p:spPr>
          <a:xfrm>
            <a:off x="294990" y="1988840"/>
            <a:ext cx="8136905" cy="3546805"/>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Friedman propuso una regla monetaria fija, según la cual la Reserva Federal debería estar obligada a hacer coincidir la tasa de crecimiento del dinero con la tasa de crecimiento del PIB real, sin variar el nivel de precios. </a:t>
            </a:r>
          </a:p>
          <a:p>
            <a:pPr algn="just" defTabSz="914378">
              <a:lnSpc>
                <a:spcPct val="150000"/>
              </a:lnSpc>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incremento de la cantidad de dinero tendría como consecuencia un incremento del nivel general de precios a largo plazo, sin afectar a factores reales tales como la producción o el consumo. </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3110740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330994" y="1816986"/>
            <a:ext cx="8136905" cy="3600986"/>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Falta de neutralidad monetaria a corto plazo: es resultado del incremento de la cantidad de dinero afecta temporalmente al empleo y al producto real (PIB) a corto plazo porque los sueldos y los precios tardan en ajustarse (son “rígidos”, según la jerga económica).</a:t>
            </a:r>
          </a:p>
          <a:p>
            <a:pPr algn="just" defTabSz="914378">
              <a:lnSpc>
                <a:spcPct val="150000"/>
              </a:lnSpc>
            </a:pPr>
            <a:r>
              <a:rPr lang="es-MX" sz="1900" dirty="0" smtClean="0">
                <a:solidFill>
                  <a:srgbClr val="000000"/>
                </a:solidFill>
                <a:latin typeface="Arial" panose="020B0604020202020204" pitchFamily="34" charset="0"/>
                <a:cs typeface="Arial" panose="020B0604020202020204" pitchFamily="34" charset="0"/>
              </a:rPr>
              <a:t> </a:t>
            </a:r>
          </a:p>
          <a:p>
            <a:pPr marL="342900" indent="-342900" algn="just" defTabSz="914378">
              <a:lnSpc>
                <a:spcPct val="150000"/>
              </a:lnSpc>
              <a:buFont typeface="Arial" panose="020B0604020202020204" pitchFamily="34" charset="0"/>
              <a:buChar char="•"/>
            </a:pPr>
            <a:r>
              <a:rPr lang="es-MX" sz="1900" dirty="0" smtClean="0">
                <a:solidFill>
                  <a:srgbClr val="000000"/>
                </a:solidFill>
                <a:latin typeface="Arial" panose="020B0604020202020204" pitchFamily="34" charset="0"/>
                <a:cs typeface="Arial" panose="020B0604020202020204" pitchFamily="34" charset="0"/>
              </a:rPr>
              <a:t>Si se espera que la economía en un año crezca 2%, la Reserva Federal debería permitir que la oferta monetaria aumente 2%. </a:t>
            </a: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19921859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95536" y="812280"/>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Reserva Federal </a:t>
            </a:r>
          </a:p>
        </p:txBody>
      </p:sp>
      <p:sp>
        <p:nvSpPr>
          <p:cNvPr id="2" name="1 CuadroTexto"/>
          <p:cNvSpPr txBox="1"/>
          <p:nvPr/>
        </p:nvSpPr>
        <p:spPr>
          <a:xfrm>
            <a:off x="323528" y="1772816"/>
            <a:ext cx="8136905" cy="3162404"/>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Esta sujeta a reglas fijas en la conducción de la política monetaria porque la discrecionalidad puede desestabilizar la economía.</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Con la regla de crecimiento del dinero se pretendía que las tasas de interés, que afectan al costo del crédito, fueran flexibles y permitieran a los prestatarios y prestamistas tener en cuenta la inflación esperada, además de las variaciones de las tasas de interés reales.</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23270263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67544" y="764704"/>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Monetaristas afirman…</a:t>
            </a:r>
          </a:p>
        </p:txBody>
      </p:sp>
      <p:sp>
        <p:nvSpPr>
          <p:cNvPr id="2" name="1 CuadroTexto"/>
          <p:cNvSpPr txBox="1"/>
          <p:nvPr/>
        </p:nvSpPr>
        <p:spPr>
          <a:xfrm>
            <a:off x="463393" y="1844824"/>
            <a:ext cx="8069048" cy="4039567"/>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t>
            </a:r>
            <a:r>
              <a:rPr lang="es-MX" sz="1900" dirty="0" smtClean="0">
                <a:solidFill>
                  <a:srgbClr val="000000"/>
                </a:solidFill>
                <a:latin typeface="Arial" panose="020B0604020202020204" pitchFamily="34" charset="0"/>
                <a:cs typeface="Arial" panose="020B0604020202020204" pitchFamily="34" charset="0"/>
              </a:rPr>
              <a:t>os </a:t>
            </a:r>
            <a:r>
              <a:rPr lang="es-MX" sz="1900" dirty="0">
                <a:solidFill>
                  <a:srgbClr val="000000"/>
                </a:solidFill>
                <a:latin typeface="Arial" panose="020B0604020202020204" pitchFamily="34" charset="0"/>
                <a:cs typeface="Arial" panose="020B0604020202020204" pitchFamily="34" charset="0"/>
              </a:rPr>
              <a:t>mercados son estables por naturaleza ante la ausencia de fluctuaciones inesperadas de la oferta monetaria.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Q</a:t>
            </a:r>
            <a:r>
              <a:rPr lang="es-MX" sz="1900" dirty="0" smtClean="0">
                <a:solidFill>
                  <a:srgbClr val="000000"/>
                </a:solidFill>
                <a:latin typeface="Arial" panose="020B0604020202020204" pitchFamily="34" charset="0"/>
                <a:cs typeface="Arial" panose="020B0604020202020204" pitchFamily="34" charset="0"/>
              </a:rPr>
              <a:t>ue </a:t>
            </a:r>
            <a:r>
              <a:rPr lang="es-MX" sz="1900" dirty="0">
                <a:solidFill>
                  <a:srgbClr val="000000"/>
                </a:solidFill>
                <a:latin typeface="Arial" panose="020B0604020202020204" pitchFamily="34" charset="0"/>
                <a:cs typeface="Arial" panose="020B0604020202020204" pitchFamily="34" charset="0"/>
              </a:rPr>
              <a:t>es frecuente que la intervención del gobierno desestabilice la economía, en lugar de contribuir a su bienestar.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Q</a:t>
            </a:r>
            <a:r>
              <a:rPr lang="es-MX" sz="1900" dirty="0" smtClean="0">
                <a:solidFill>
                  <a:srgbClr val="000000"/>
                </a:solidFill>
                <a:latin typeface="Arial" panose="020B0604020202020204" pitchFamily="34" charset="0"/>
                <a:cs typeface="Arial" panose="020B0604020202020204" pitchFamily="34" charset="0"/>
              </a:rPr>
              <a:t>ue </a:t>
            </a:r>
            <a:r>
              <a:rPr lang="es-MX" sz="1900" dirty="0">
                <a:solidFill>
                  <a:srgbClr val="000000"/>
                </a:solidFill>
                <a:latin typeface="Arial" panose="020B0604020202020204" pitchFamily="34" charset="0"/>
                <a:cs typeface="Arial" panose="020B0604020202020204" pitchFamily="34" charset="0"/>
              </a:rPr>
              <a:t>no se pueden conciliar a largo plazo el desempleo y la inflación porque la economía encuentra equilibrio a largo plazo en un nivel de producción con pleno empleo.</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15070054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0" y="698437"/>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Otros puntos de vista </a:t>
            </a:r>
          </a:p>
        </p:txBody>
      </p:sp>
      <p:sp>
        <p:nvSpPr>
          <p:cNvPr id="2" name="1 CuadroTexto"/>
          <p:cNvSpPr txBox="1"/>
          <p:nvPr/>
        </p:nvSpPr>
        <p:spPr>
          <a:xfrm>
            <a:off x="395537" y="1916832"/>
            <a:ext cx="8064896" cy="2285241"/>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monetarismo cobró importancia en los años setenta y fue criticado por la línea de pensamiento que buscó reemplazar, el keynesianismo.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Los keynesianos consideran que la demanda de bienes y servicios es la clave de la producción económica. </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35937901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0" y="764704"/>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Continuación </a:t>
            </a:r>
          </a:p>
        </p:txBody>
      </p:sp>
      <p:sp>
        <p:nvSpPr>
          <p:cNvPr id="2" name="1 CuadroTexto"/>
          <p:cNvSpPr txBox="1"/>
          <p:nvPr/>
        </p:nvSpPr>
        <p:spPr>
          <a:xfrm>
            <a:off x="467544" y="1988840"/>
            <a:ext cx="8136905" cy="1792478"/>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Sostienen que el monetarismo no da cuenta debidamente de la economía porque la velocidad es naturalmente inestable, y prácticamente no les atribuyen importancia a la teoría cuantitativa del dinero y a las reglas que pretenden aplicar los monetaristas. </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21817734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98438"/>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Consecuencias </a:t>
            </a:r>
          </a:p>
        </p:txBody>
      </p:sp>
      <p:sp>
        <p:nvSpPr>
          <p:cNvPr id="2" name="1 CuadroTexto"/>
          <p:cNvSpPr txBox="1"/>
          <p:nvPr/>
        </p:nvSpPr>
        <p:spPr>
          <a:xfrm>
            <a:off x="330994" y="1700808"/>
            <a:ext cx="8136905" cy="3108223"/>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Debido a la inestabilidad periódica y a las consecuencias que afectan a la economía, es peligroso encadenar a la Reserva Federal a una meta monetaria preestablecida: se considera que debe tener cierto margen para implementar políticas.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Los keynesianos tampoco creen que los mercados se ajustan a las perturbaciones y regresan a un nivel de producción con pleno empleo.</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28191698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0" y="698437"/>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Keynesianismo</a:t>
            </a:r>
          </a:p>
        </p:txBody>
      </p:sp>
      <p:sp>
        <p:nvSpPr>
          <p:cNvPr id="2" name="1 CuadroTexto"/>
          <p:cNvSpPr txBox="1"/>
          <p:nvPr/>
        </p:nvSpPr>
        <p:spPr>
          <a:xfrm>
            <a:off x="294990" y="1772816"/>
            <a:ext cx="8136905" cy="4423968"/>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Tuvo su auge después de la Segunda Guerra Mundial.</a:t>
            </a:r>
          </a:p>
          <a:p>
            <a:pPr algn="just" defTabSz="914378">
              <a:lnSpc>
                <a:spcPct val="150000"/>
              </a:lnSpc>
            </a:pPr>
            <a:r>
              <a:rPr lang="es-MX" sz="1900" dirty="0">
                <a:solidFill>
                  <a:srgbClr val="000000"/>
                </a:solidFill>
                <a:latin typeface="Arial" panose="020B0604020202020204" pitchFamily="34" charset="0"/>
                <a:cs typeface="Arial" panose="020B0604020202020204" pitchFamily="34" charset="0"/>
              </a:rPr>
              <a:t> </a:t>
            </a: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desafío del monetarismo frente la teoría keynesiana clásica se intensificó durante los años setenta, caracterizándose por un crecimiento económico lento y una inflación alta y creciente.</a:t>
            </a:r>
          </a:p>
          <a:p>
            <a:pPr algn="just" defTabSz="914378">
              <a:lnSpc>
                <a:spcPct val="150000"/>
              </a:lnSpc>
            </a:pPr>
            <a:r>
              <a:rPr lang="es-MX" sz="1900" dirty="0">
                <a:solidFill>
                  <a:srgbClr val="000000"/>
                </a:solidFill>
                <a:latin typeface="Arial" panose="020B0604020202020204" pitchFamily="34" charset="0"/>
                <a:cs typeface="Arial" panose="020B0604020202020204" pitchFamily="34" charset="0"/>
              </a:rPr>
              <a:t> </a:t>
            </a: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teoría keynesiana carecía de respuestas mientras que Friedman y otros monetaristas sostenían que las tasas altas de inflación se debían al aumento de la oferta de dinero para tener una adecuada política económica.</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12244467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62743" y="764704"/>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Reserva Federal</a:t>
            </a:r>
          </a:p>
        </p:txBody>
      </p:sp>
      <p:sp>
        <p:nvSpPr>
          <p:cNvPr id="2" name="1 CuadroTexto"/>
          <p:cNvSpPr txBox="1"/>
          <p:nvPr/>
        </p:nvSpPr>
        <p:spPr>
          <a:xfrm>
            <a:off x="467544" y="1988840"/>
            <a:ext cx="8136905" cy="2231060"/>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Limitó la oferta monetaria (de conformidad con la regla de Friedman) para controlar la inflación y lo logró.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inflación disminuyó en forma radical, aunque el costo fue una gran recesión. </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28044921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8674" name="Line 3"/>
          <p:cNvSpPr>
            <a:spLocks noChangeShapeType="1"/>
          </p:cNvSpPr>
          <p:nvPr/>
        </p:nvSpPr>
        <p:spPr bwMode="auto">
          <a:xfrm flipV="1">
            <a:off x="1880373" y="1012618"/>
            <a:ext cx="5336117" cy="2116"/>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endParaRPr lang="es-MX"/>
          </a:p>
        </p:txBody>
      </p:sp>
      <p:sp>
        <p:nvSpPr>
          <p:cNvPr id="28675" name="Rectangle 4"/>
          <p:cNvSpPr>
            <a:spLocks noChangeArrowheads="1"/>
          </p:cNvSpPr>
          <p:nvPr/>
        </p:nvSpPr>
        <p:spPr bwMode="auto">
          <a:xfrm>
            <a:off x="1719791" y="639810"/>
            <a:ext cx="5704417"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ES" altLang="es-MX" sz="1600" b="1" dirty="0">
                <a:solidFill>
                  <a:srgbClr val="000000"/>
                </a:solidFill>
                <a:latin typeface="Arial" panose="020B0604020202020204" pitchFamily="34" charset="0"/>
                <a:cs typeface="Arial" panose="020B0604020202020204" pitchFamily="34" charset="0"/>
              </a:rPr>
              <a:t>UNIVERSIDAD AUTÓNOMA DEL</a:t>
            </a:r>
            <a:r>
              <a:rPr lang="es-MX" altLang="es-MX" sz="1600" b="1" dirty="0">
                <a:solidFill>
                  <a:srgbClr val="000000"/>
                </a:solidFill>
                <a:latin typeface="Arial" panose="020B0604020202020204" pitchFamily="34" charset="0"/>
                <a:cs typeface="Arial" panose="020B0604020202020204" pitchFamily="34" charset="0"/>
              </a:rPr>
              <a:t> </a:t>
            </a:r>
            <a:r>
              <a:rPr lang="es-ES" altLang="es-MX" sz="1600" b="1" dirty="0">
                <a:solidFill>
                  <a:srgbClr val="000000"/>
                </a:solidFill>
                <a:latin typeface="Arial" panose="020B0604020202020204" pitchFamily="34" charset="0"/>
                <a:cs typeface="Arial" panose="020B0604020202020204" pitchFamily="34" charset="0"/>
              </a:rPr>
              <a:t>ESTADO DE MÉXICO</a:t>
            </a:r>
            <a:endParaRPr lang="es-MX" altLang="es-MX" sz="1600" dirty="0">
              <a:solidFill>
                <a:srgbClr val="000000"/>
              </a:solidFill>
              <a:latin typeface="Arial" panose="020B0604020202020204" pitchFamily="34" charset="0"/>
              <a:cs typeface="Arial" panose="020B0604020202020204" pitchFamily="34" charset="0"/>
            </a:endParaRPr>
          </a:p>
        </p:txBody>
      </p:sp>
      <p:sp>
        <p:nvSpPr>
          <p:cNvPr id="28676" name="Line 6"/>
          <p:cNvSpPr>
            <a:spLocks noChangeShapeType="1"/>
          </p:cNvSpPr>
          <p:nvPr/>
        </p:nvSpPr>
        <p:spPr bwMode="auto">
          <a:xfrm flipV="1">
            <a:off x="1880373" y="1069767"/>
            <a:ext cx="5336117" cy="2117"/>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endParaRPr lang="es-MX"/>
          </a:p>
        </p:txBody>
      </p:sp>
      <p:sp>
        <p:nvSpPr>
          <p:cNvPr id="5127" name="Rectangle 5"/>
          <p:cNvSpPr>
            <a:spLocks noChangeArrowheads="1"/>
          </p:cNvSpPr>
          <p:nvPr/>
        </p:nvSpPr>
        <p:spPr bwMode="auto">
          <a:xfrm>
            <a:off x="2339" y="1139350"/>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b="1" dirty="0">
                <a:solidFill>
                  <a:srgbClr val="000000"/>
                </a:solidFill>
                <a:latin typeface="Arial" charset="0"/>
                <a:cs typeface="Arial" charset="0"/>
              </a:rPr>
              <a:t>FACULTAD DE ECONOMÍA</a:t>
            </a:r>
          </a:p>
        </p:txBody>
      </p:sp>
      <p:sp>
        <p:nvSpPr>
          <p:cNvPr id="28681" name="Rectangle 8"/>
          <p:cNvSpPr>
            <a:spLocks noChangeArrowheads="1"/>
          </p:cNvSpPr>
          <p:nvPr/>
        </p:nvSpPr>
        <p:spPr bwMode="auto">
          <a:xfrm>
            <a:off x="0" y="2148302"/>
            <a:ext cx="9144000" cy="46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000000"/>
                </a:solidFill>
                <a:latin typeface="Arial" panose="020B0604020202020204" pitchFamily="34" charset="0"/>
                <a:cs typeface="Arial" panose="020B0604020202020204" pitchFamily="34" charset="0"/>
              </a:rPr>
              <a:t>Diapositivas</a:t>
            </a:r>
            <a:endParaRPr lang="es-ES" altLang="es-MX" b="1" dirty="0">
              <a:solidFill>
                <a:srgbClr val="000000"/>
              </a:solidFill>
              <a:latin typeface="Arial" panose="020B0604020202020204" pitchFamily="34" charset="0"/>
              <a:cs typeface="Arial" panose="020B0604020202020204" pitchFamily="34" charset="0"/>
            </a:endParaRPr>
          </a:p>
        </p:txBody>
      </p:sp>
      <p:sp>
        <p:nvSpPr>
          <p:cNvPr id="28684" name="Rectangle 9"/>
          <p:cNvSpPr>
            <a:spLocks noChangeArrowheads="1"/>
          </p:cNvSpPr>
          <p:nvPr/>
        </p:nvSpPr>
        <p:spPr bwMode="auto">
          <a:xfrm>
            <a:off x="-1" y="3846207"/>
            <a:ext cx="9144000" cy="89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0000"/>
                </a:solidFill>
                <a:latin typeface="Arial" panose="020B0604020202020204" pitchFamily="34" charset="0"/>
                <a:cs typeface="Arial" panose="020B0604020202020204" pitchFamily="34" charset="0"/>
              </a:rPr>
              <a:t>Tema: </a:t>
            </a:r>
          </a:p>
          <a:p>
            <a:pPr algn="ctr" defTabSz="914378" fontAlgn="base">
              <a:spcBef>
                <a:spcPct val="0"/>
              </a:spcBef>
              <a:spcAft>
                <a:spcPct val="0"/>
              </a:spcAft>
              <a:buNone/>
            </a:pPr>
            <a:r>
              <a:rPr lang="es-MX" altLang="es-MX" sz="2800" b="1" dirty="0" smtClean="0">
                <a:solidFill>
                  <a:srgbClr val="FF0000"/>
                </a:solidFill>
                <a:latin typeface="Arial" charset="0"/>
                <a:cs typeface="Arial" charset="0"/>
              </a:rPr>
              <a:t>EL MONETARISMO</a:t>
            </a:r>
            <a:endParaRPr lang="es-MX" altLang="es-MX" sz="2800" b="1" dirty="0">
              <a:solidFill>
                <a:srgbClr val="FF0000"/>
              </a:solidFill>
              <a:latin typeface="Arial" charset="0"/>
              <a:cs typeface="Arial" charset="0"/>
            </a:endParaRPr>
          </a:p>
        </p:txBody>
      </p:sp>
      <p:sp>
        <p:nvSpPr>
          <p:cNvPr id="28685" name="Rectangle 7"/>
          <p:cNvSpPr>
            <a:spLocks noChangeArrowheads="1"/>
          </p:cNvSpPr>
          <p:nvPr/>
        </p:nvSpPr>
        <p:spPr bwMode="auto">
          <a:xfrm>
            <a:off x="29372" y="6430352"/>
            <a:ext cx="9129314"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r" eaLnBrk="1" hangingPunct="1">
              <a:spcBef>
                <a:spcPct val="0"/>
              </a:spcBef>
              <a:buFontTx/>
              <a:buNone/>
            </a:pPr>
            <a:r>
              <a:rPr lang="es-MX" altLang="es-MX" sz="1600" dirty="0">
                <a:solidFill>
                  <a:srgbClr val="000000"/>
                </a:solidFill>
                <a:latin typeface="Arial" panose="020B0604020202020204" pitchFamily="34" charset="0"/>
                <a:cs typeface="Arial" panose="020B0604020202020204" pitchFamily="34" charset="0"/>
              </a:rPr>
              <a:t>Toluca, México, </a:t>
            </a:r>
            <a:r>
              <a:rPr lang="es-MX" altLang="es-MX" sz="1600" dirty="0" smtClean="0">
                <a:solidFill>
                  <a:srgbClr val="000000"/>
                </a:solidFill>
                <a:latin typeface="Arial" panose="020B0604020202020204" pitchFamily="34" charset="0"/>
                <a:cs typeface="Arial" panose="020B0604020202020204" pitchFamily="34" charset="0"/>
              </a:rPr>
              <a:t>septiembre de 2018</a:t>
            </a:r>
            <a:endParaRPr lang="es-MX" altLang="es-MX" sz="1600" dirty="0">
              <a:solidFill>
                <a:srgbClr val="000000"/>
              </a:solidFill>
              <a:latin typeface="Arial" panose="020B0604020202020204" pitchFamily="34" charset="0"/>
              <a:cs typeface="Arial" panose="020B0604020202020204" pitchFamily="34" charset="0"/>
            </a:endParaRPr>
          </a:p>
        </p:txBody>
      </p:sp>
      <p:sp>
        <p:nvSpPr>
          <p:cNvPr id="28686" name="Rectangle 7"/>
          <p:cNvSpPr>
            <a:spLocks noChangeArrowheads="1"/>
          </p:cNvSpPr>
          <p:nvPr/>
        </p:nvSpPr>
        <p:spPr bwMode="auto">
          <a:xfrm>
            <a:off x="14686" y="5117525"/>
            <a:ext cx="9144000" cy="40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CO" altLang="es-MX" sz="2000" b="1" dirty="0">
                <a:solidFill>
                  <a:srgbClr val="000000"/>
                </a:solidFill>
                <a:latin typeface="Arial" panose="020B0604020202020204" pitchFamily="34" charset="0"/>
                <a:cs typeface="Arial" panose="020B0604020202020204" pitchFamily="34" charset="0"/>
              </a:rPr>
              <a:t>Profesor: M. en E.U.R. Esteban Felipe Sánchez Torres</a:t>
            </a:r>
            <a:endParaRPr lang="es-MX" altLang="es-MX" sz="2000" b="1" dirty="0">
              <a:solidFill>
                <a:srgbClr val="000000"/>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167455"/>
            <a:ext cx="1392517" cy="1340768"/>
          </a:xfrm>
          <a:prstGeom prst="rect">
            <a:avLst/>
          </a:prstGeom>
        </p:spPr>
      </p:pic>
      <p:pic>
        <p:nvPicPr>
          <p:cNvPr id="3" name="Imagen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06295" y="329186"/>
            <a:ext cx="906964" cy="971669"/>
          </a:xfrm>
          <a:prstGeom prst="rect">
            <a:avLst/>
          </a:prstGeom>
        </p:spPr>
      </p:pic>
      <p:sp>
        <p:nvSpPr>
          <p:cNvPr id="15" name="Rectangle 8"/>
          <p:cNvSpPr>
            <a:spLocks noChangeArrowheads="1"/>
          </p:cNvSpPr>
          <p:nvPr/>
        </p:nvSpPr>
        <p:spPr bwMode="auto">
          <a:xfrm>
            <a:off x="0" y="2889251"/>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Unidad de aprendizaje: </a:t>
            </a:r>
            <a:r>
              <a:rPr lang="es-MX" altLang="es-MX" sz="1800" b="1" dirty="0">
                <a:solidFill>
                  <a:srgbClr val="000000"/>
                </a:solidFill>
                <a:latin typeface="Arial" charset="0"/>
                <a:cs typeface="Arial" charset="0"/>
              </a:rPr>
              <a:t>Teoría Monetaria y Política </a:t>
            </a:r>
            <a:r>
              <a:rPr lang="es-MX" altLang="es-MX" sz="1800" b="1" dirty="0" smtClean="0">
                <a:solidFill>
                  <a:srgbClr val="000000"/>
                </a:solidFill>
                <a:latin typeface="Arial" charset="0"/>
                <a:cs typeface="Arial" charset="0"/>
              </a:rPr>
              <a:t>Fiscal</a:t>
            </a:r>
            <a:r>
              <a:rPr lang="es-MX" altLang="es-MX" sz="1800" dirty="0" smtClean="0">
                <a:solidFill>
                  <a:srgbClr val="000000"/>
                </a:solidFill>
                <a:latin typeface="Arial" charset="0"/>
                <a:cs typeface="Arial" charset="0"/>
              </a:rPr>
              <a:t>, 6º. Semestre</a:t>
            </a:r>
            <a:endParaRPr lang="es-ES" altLang="es-MX" sz="1800" dirty="0">
              <a:solidFill>
                <a:srgbClr val="000000"/>
              </a:solidFill>
              <a:latin typeface="Arial" charset="0"/>
              <a:cs typeface="Arial" charset="0"/>
            </a:endParaRPr>
          </a:p>
        </p:txBody>
      </p:sp>
      <p:sp>
        <p:nvSpPr>
          <p:cNvPr id="16" name="Rectangle 5"/>
          <p:cNvSpPr>
            <a:spLocks noChangeArrowheads="1"/>
          </p:cNvSpPr>
          <p:nvPr/>
        </p:nvSpPr>
        <p:spPr bwMode="auto">
          <a:xfrm>
            <a:off x="0" y="2618317"/>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Plan de estudios: </a:t>
            </a:r>
            <a:r>
              <a:rPr lang="es-MX" altLang="es-MX" sz="1800" b="1" dirty="0">
                <a:solidFill>
                  <a:srgbClr val="000000"/>
                </a:solidFill>
                <a:latin typeface="Arial" charset="0"/>
                <a:cs typeface="Arial" charset="0"/>
              </a:rPr>
              <a:t>Relaciones Económicas Internacionales</a:t>
            </a:r>
          </a:p>
        </p:txBody>
      </p:sp>
      <p:sp>
        <p:nvSpPr>
          <p:cNvPr id="17" name="Rectangle 8"/>
          <p:cNvSpPr>
            <a:spLocks noChangeArrowheads="1"/>
          </p:cNvSpPr>
          <p:nvPr/>
        </p:nvSpPr>
        <p:spPr bwMode="auto">
          <a:xfrm>
            <a:off x="0" y="3166534"/>
            <a:ext cx="9144000" cy="37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Créditos: </a:t>
            </a:r>
            <a:r>
              <a:rPr lang="es-MX" altLang="es-MX" sz="1800" dirty="0" smtClean="0">
                <a:solidFill>
                  <a:srgbClr val="000000"/>
                </a:solidFill>
                <a:latin typeface="Arial" charset="0"/>
                <a:cs typeface="Arial" charset="0"/>
              </a:rPr>
              <a:t>10</a:t>
            </a:r>
            <a:endParaRPr lang="es-ES" altLang="es-MX" sz="1800" dirty="0">
              <a:solidFill>
                <a:srgbClr val="000000"/>
              </a:solidFill>
              <a:latin typeface="Arial" charset="0"/>
              <a:cs typeface="Arial" charset="0"/>
            </a:endParaRPr>
          </a:p>
        </p:txBody>
      </p:sp>
    </p:spTree>
    <p:extLst>
      <p:ext uri="{BB962C8B-B14F-4D97-AF65-F5344CB8AC3E}">
        <p14:creationId xmlns:p14="http://schemas.microsoft.com/office/powerpoint/2010/main" val="1434761755"/>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764704"/>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Monetarismo en Gran Bretaña </a:t>
            </a:r>
          </a:p>
        </p:txBody>
      </p:sp>
      <p:sp>
        <p:nvSpPr>
          <p:cNvPr id="2" name="1 CuadroTexto"/>
          <p:cNvSpPr txBox="1"/>
          <p:nvPr/>
        </p:nvSpPr>
        <p:spPr>
          <a:xfrm>
            <a:off x="330994" y="1988840"/>
            <a:ext cx="8136905" cy="3108223"/>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Al momento de la elección de Margaret Thatcher como primera ministra en 1979, Gran Bretaña había pasado por varios años de inflación alta.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Thatcher adoptó el monetarismo para contrarrestar los efectos de los precios en aumento y logró reducir la inflación a la mitad, a menos de 5% en 1983.</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5072102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330994" y="1988840"/>
            <a:ext cx="8136905" cy="3108223"/>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ascenso del monetarismo fue breve.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oferta de dinero es un objetivo de política si la relación entre el PIB nominal y el dinero es estable y predecible.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Si la oferta de dinero aumenta, también aumenta el PIB nominal, y viceversa. </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
        <p:nvSpPr>
          <p:cNvPr id="6" name="Rectangle 2"/>
          <p:cNvSpPr>
            <a:spLocks noChangeArrowheads="1"/>
          </p:cNvSpPr>
          <p:nvPr/>
        </p:nvSpPr>
        <p:spPr bwMode="auto">
          <a:xfrm>
            <a:off x="330994" y="764704"/>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Monetarismo en Gran Bretaña </a:t>
            </a:r>
          </a:p>
        </p:txBody>
      </p:sp>
    </p:spTree>
    <p:extLst>
      <p:ext uri="{BB962C8B-B14F-4D97-AF65-F5344CB8AC3E}">
        <p14:creationId xmlns:p14="http://schemas.microsoft.com/office/powerpoint/2010/main" val="42071486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330994" y="1623454"/>
            <a:ext cx="8136905" cy="2669642"/>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Para alcanzar ese efecto directo, la velocidad del dinero debe poder preverse.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En los 70´s, la velocidad aumentó a una tasa más bien constante y parecía que la teoría cuantitativa del dinero era acertada (ver la siguiente figura). </a:t>
            </a:r>
          </a:p>
        </p:txBody>
      </p:sp>
      <p:sp>
        <p:nvSpPr>
          <p:cNvPr id="6"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
        <p:nvSpPr>
          <p:cNvPr id="7" name="Rectangle 2"/>
          <p:cNvSpPr>
            <a:spLocks noChangeArrowheads="1"/>
          </p:cNvSpPr>
          <p:nvPr/>
        </p:nvSpPr>
        <p:spPr bwMode="auto">
          <a:xfrm>
            <a:off x="330994" y="764704"/>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Monetarismo en Gran Bretaña </a:t>
            </a:r>
          </a:p>
        </p:txBody>
      </p:sp>
    </p:spTree>
    <p:extLst>
      <p:ext uri="{BB962C8B-B14F-4D97-AF65-F5344CB8AC3E}">
        <p14:creationId xmlns:p14="http://schemas.microsoft.com/office/powerpoint/2010/main" val="39465136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1652266"/>
            <a:ext cx="8146746" cy="40809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
        <p:nvSpPr>
          <p:cNvPr id="7" name="Rectangle 2"/>
          <p:cNvSpPr>
            <a:spLocks noChangeArrowheads="1"/>
          </p:cNvSpPr>
          <p:nvPr/>
        </p:nvSpPr>
        <p:spPr bwMode="auto">
          <a:xfrm>
            <a:off x="330994" y="764704"/>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Monetarismo en Gran Bretaña </a:t>
            </a:r>
          </a:p>
        </p:txBody>
      </p:sp>
    </p:spTree>
    <p:extLst>
      <p:ext uri="{BB962C8B-B14F-4D97-AF65-F5344CB8AC3E}">
        <p14:creationId xmlns:p14="http://schemas.microsoft.com/office/powerpoint/2010/main" val="29733680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98437"/>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Evolución del monetarismo</a:t>
            </a:r>
          </a:p>
        </p:txBody>
      </p:sp>
      <p:sp>
        <p:nvSpPr>
          <p:cNvPr id="2" name="1 CuadroTexto"/>
          <p:cNvSpPr txBox="1"/>
          <p:nvPr/>
        </p:nvSpPr>
        <p:spPr>
          <a:xfrm>
            <a:off x="330994" y="1412776"/>
            <a:ext cx="8136905" cy="5301131"/>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tasa de crecimiento del dinero, ajustada en función de un nivel previsible de velocidad, determinó el PIB nominal.</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En las décadas de 1980 y 1990, la velocidad se volvió inestable, con períodos imprevisibles de subas y bajas.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relación entre la oferta de dinero y el PIB nominal se quebró, y la utilidad de la teoría cuantitativa del dinero no generó las expectativas esperadas.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Los economistas que se identificaron con el pensamiento del monetarismo en los años setenta lo abandonaron. </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32331615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11512"/>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Opiniones </a:t>
            </a:r>
          </a:p>
        </p:txBody>
      </p:sp>
      <p:sp>
        <p:nvSpPr>
          <p:cNvPr id="2" name="1 CuadroTexto"/>
          <p:cNvSpPr txBox="1"/>
          <p:nvPr/>
        </p:nvSpPr>
        <p:spPr>
          <a:xfrm>
            <a:off x="330994" y="1107041"/>
            <a:ext cx="8136905" cy="6232475"/>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mayoría de los economistas opina que la previsibilidad de la velocidad se alteró principalmente como consecuencia de la modificación de las reglas bancarias y otras innovaciones financieras.</a:t>
            </a:r>
          </a:p>
          <a:p>
            <a:pPr algn="just" defTabSz="914378"/>
            <a:r>
              <a:rPr lang="es-MX" sz="1900" dirty="0">
                <a:solidFill>
                  <a:srgbClr val="000000"/>
                </a:solidFill>
                <a:latin typeface="Arial" panose="020B0604020202020204" pitchFamily="34" charset="0"/>
                <a:cs typeface="Arial" panose="020B0604020202020204" pitchFamily="34" charset="0"/>
              </a:rPr>
              <a:t> </a:t>
            </a: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A partir de los años ochenta, los bancos pudieron ofrecer cuentas corrientes que pagaban intereses, lo cual borró algunas de las diferencias entre cuentas corrientes y cajas de ahorros. </a:t>
            </a:r>
          </a:p>
          <a:p>
            <a:pPr marL="342900" indent="-342900" algn="just" defTabSz="914378">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Mucha gente descubrió que los mercados de dinero, los fondos comunes de inversión y otros activos constituían mejores alternativas que los depósitos bancarios tradicionales</a:t>
            </a:r>
          </a:p>
          <a:p>
            <a:pPr algn="just" defTabSz="914378"/>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En consecuencia, se modificó la relación entre el desempeño económico y el dinero.</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18123420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11512"/>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Lo relevante</a:t>
            </a:r>
          </a:p>
        </p:txBody>
      </p:sp>
      <p:sp>
        <p:nvSpPr>
          <p:cNvPr id="2" name="1 CuadroTexto"/>
          <p:cNvSpPr txBox="1"/>
          <p:nvPr/>
        </p:nvSpPr>
        <p:spPr>
          <a:xfrm>
            <a:off x="330994" y="1628800"/>
            <a:ext cx="8136905" cy="4916731"/>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interpretación monetarista de la Gran Depresión no fue en vano, por las decisiones tomadas por la Reserva Federal.</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Bernanke como responsable de la Reserva Federal decidió reducir las tasas de interés y aumentar la oferta de dinero para estimular la economía durante la recesión mundial que comenzó en 2007 en Estados Unidos. </a:t>
            </a:r>
            <a:endParaRPr lang="es-MX" sz="1900" dirty="0" smtClean="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Los monetaristas sostuvieron que ese estímulo conduciría a tasas de inflación elevadas.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24035225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330994" y="1345883"/>
            <a:ext cx="8136905" cy="4478149"/>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smtClean="0">
                <a:solidFill>
                  <a:srgbClr val="000000"/>
                </a:solidFill>
                <a:latin typeface="Arial" panose="020B0604020202020204" pitchFamily="34" charset="0"/>
                <a:cs typeface="Arial" panose="020B0604020202020204" pitchFamily="34" charset="0"/>
              </a:rPr>
              <a:t>La </a:t>
            </a:r>
            <a:r>
              <a:rPr lang="es-MX" sz="1900" dirty="0">
                <a:solidFill>
                  <a:srgbClr val="000000"/>
                </a:solidFill>
                <a:latin typeface="Arial" panose="020B0604020202020204" pitchFamily="34" charset="0"/>
                <a:cs typeface="Arial" panose="020B0604020202020204" pitchFamily="34" charset="0"/>
              </a:rPr>
              <a:t>velocidad disminuyó profundamente y la deflación se perfila como un riesgo mucho más consecuencias.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Actualmente, la mayoría de los economistas rechazan que el crecimiento del dinero giran alrededor del análisis monetarista, algunos principios del monetarismo se han incorporado al análisis no monetarista moderno, eliminando la distinción entre monetarismo y keynesianismo.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
        <p:nvSpPr>
          <p:cNvPr id="6" name="Rectangle 2"/>
          <p:cNvSpPr>
            <a:spLocks noChangeArrowheads="1"/>
          </p:cNvSpPr>
          <p:nvPr/>
        </p:nvSpPr>
        <p:spPr bwMode="auto">
          <a:xfrm>
            <a:off x="330994" y="611512"/>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Lo relevante</a:t>
            </a:r>
          </a:p>
        </p:txBody>
      </p:sp>
    </p:spTree>
    <p:extLst>
      <p:ext uri="{BB962C8B-B14F-4D97-AF65-F5344CB8AC3E}">
        <p14:creationId xmlns:p14="http://schemas.microsoft.com/office/powerpoint/2010/main" val="12805592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80989" y="764704"/>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Dato a destacar</a:t>
            </a:r>
          </a:p>
        </p:txBody>
      </p:sp>
      <p:sp>
        <p:nvSpPr>
          <p:cNvPr id="2" name="1 CuadroTexto"/>
          <p:cNvSpPr txBox="1"/>
          <p:nvPr/>
        </p:nvSpPr>
        <p:spPr>
          <a:xfrm>
            <a:off x="453543" y="1814989"/>
            <a:ext cx="8136905" cy="2231060"/>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inflación no puede continuar indefinidamente sin un aumento de la oferta de dinero y que controlarla debería ser una de las principales responsabilidades del banco central.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1028724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80989" y="692696"/>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Conclusiones </a:t>
            </a:r>
          </a:p>
        </p:txBody>
      </p:sp>
      <p:sp>
        <p:nvSpPr>
          <p:cNvPr id="2" name="1 CuadroTexto"/>
          <p:cNvSpPr txBox="1"/>
          <p:nvPr/>
        </p:nvSpPr>
        <p:spPr>
          <a:xfrm>
            <a:off x="280989" y="1844824"/>
            <a:ext cx="8136905" cy="3985386"/>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Milton Friedman ha tenido un destacado papel en su pensamiento sobre el monetarismo, en función de la renta nominal y de la oferta monetaria.</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monetarismo fue una consecuencia del keynesianismo.</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Los monetaristas relacionan la oferta de dinero con la inflación así como sus movimientos en el corto plazo.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10081072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67544" y="692696"/>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Introducción </a:t>
            </a:r>
          </a:p>
        </p:txBody>
      </p:sp>
      <p:sp>
        <p:nvSpPr>
          <p:cNvPr id="6147"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
        <p:nvSpPr>
          <p:cNvPr id="2" name="1 CuadroTexto"/>
          <p:cNvSpPr txBox="1"/>
          <p:nvPr/>
        </p:nvSpPr>
        <p:spPr>
          <a:xfrm>
            <a:off x="467544" y="1508251"/>
            <a:ext cx="8136905" cy="4478149"/>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monetarismo analiza las variaciones en la cantidad de dinero que determinan las fluctuaciones en la actividad económica y la política monetaria da efectividad para su regulación.</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Esta corriente de pensamiento económico </a:t>
            </a:r>
            <a:r>
              <a:rPr lang="es-MX" sz="1900" dirty="0" smtClean="0">
                <a:solidFill>
                  <a:srgbClr val="000000"/>
                </a:solidFill>
                <a:latin typeface="Arial" panose="020B0604020202020204" pitchFamily="34" charset="0"/>
                <a:cs typeface="Arial" panose="020B0604020202020204" pitchFamily="34" charset="0"/>
              </a:rPr>
              <a:t>considera la </a:t>
            </a:r>
            <a:r>
              <a:rPr lang="es-MX" sz="1900" dirty="0">
                <a:solidFill>
                  <a:srgbClr val="000000"/>
                </a:solidFill>
                <a:latin typeface="Arial" panose="020B0604020202020204" pitchFamily="34" charset="0"/>
                <a:cs typeface="Arial" panose="020B0604020202020204" pitchFamily="34" charset="0"/>
              </a:rPr>
              <a:t>cantidad de dinero de una economía como una variable activa del sistema económico.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objetivo es dar a conocer a los alumnos el fundamento teórico del monetarismo.</a:t>
            </a:r>
          </a:p>
        </p:txBody>
      </p:sp>
    </p:spTree>
    <p:extLst>
      <p:ext uri="{BB962C8B-B14F-4D97-AF65-F5344CB8AC3E}">
        <p14:creationId xmlns:p14="http://schemas.microsoft.com/office/powerpoint/2010/main" val="490585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80989" y="846065"/>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Referencias bibliográficas</a:t>
            </a:r>
          </a:p>
        </p:txBody>
      </p:sp>
      <p:sp>
        <p:nvSpPr>
          <p:cNvPr id="2" name="1 CuadroTexto"/>
          <p:cNvSpPr txBox="1"/>
          <p:nvPr/>
        </p:nvSpPr>
        <p:spPr>
          <a:xfrm>
            <a:off x="453543" y="1814989"/>
            <a:ext cx="8136905" cy="1846659"/>
          </a:xfrm>
          <a:prstGeom prst="rect">
            <a:avLst/>
          </a:prstGeom>
          <a:noFill/>
        </p:spPr>
        <p:txBody>
          <a:bodyPr wrap="square" rtlCol="0">
            <a:spAutoFit/>
          </a:bodyPr>
          <a:lstStyle/>
          <a:p>
            <a:pPr marL="342900" indent="-342900" algn="just" defTabSz="914378">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FERNANDEZ A. Y  PAREJO J. A. (2003), Teoría y Política Monetaria. AC. Madrid.  </a:t>
            </a:r>
            <a:endParaRPr lang="es-MX" sz="1900" dirty="0" smtClean="0">
              <a:solidFill>
                <a:srgbClr val="000000"/>
              </a:solidFill>
              <a:latin typeface="Arial" panose="020B0604020202020204" pitchFamily="34" charset="0"/>
              <a:cs typeface="Arial" panose="020B0604020202020204" pitchFamily="34" charset="0"/>
            </a:endParaRPr>
          </a:p>
          <a:p>
            <a:pPr marL="342900" indent="-342900" algn="just" defTabSz="914378">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MISHKIN F. S. (2008). Moneda, banca y mercados financieros,  Pearson, México </a:t>
            </a:r>
          </a:p>
          <a:p>
            <a:pPr marL="342900" indent="-342900" algn="just" defTabSz="914378">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38657295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67544" y="692696"/>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Dinero </a:t>
            </a:r>
          </a:p>
        </p:txBody>
      </p:sp>
      <p:sp>
        <p:nvSpPr>
          <p:cNvPr id="2" name="1 CuadroTexto"/>
          <p:cNvSpPr txBox="1"/>
          <p:nvPr/>
        </p:nvSpPr>
        <p:spPr>
          <a:xfrm>
            <a:off x="467544" y="2204864"/>
            <a:ext cx="8136905" cy="1792478"/>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Según la rama de pensamiento económico denominada monetarista, la oferta de dinero, o la cantidad total de dinero de una economía, es el factor determinante del PIB en dólares al valor corriente a corto plazo y, más allá, del nivel de precios. </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11087449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67544" y="692696"/>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Política monetaria </a:t>
            </a:r>
          </a:p>
        </p:txBody>
      </p:sp>
      <p:sp>
        <p:nvSpPr>
          <p:cNvPr id="2" name="1 CuadroTexto"/>
          <p:cNvSpPr txBox="1"/>
          <p:nvPr/>
        </p:nvSpPr>
        <p:spPr>
          <a:xfrm>
            <a:off x="461702" y="1988840"/>
            <a:ext cx="8136905" cy="3108223"/>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Es una de las herramientas que los gobiernos disponen para influenciar el desempeño global de la economía, emplea instrumentos tales como las tasas de interés para ajustar la cantidad de dinero en la economía.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En la actualidad, el monetarismo se asocia principalmente con Milton Friedman, Premio Nobel de Economía.</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429070978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0" y="789789"/>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Monetaristas </a:t>
            </a:r>
          </a:p>
        </p:txBody>
      </p:sp>
      <p:sp>
        <p:nvSpPr>
          <p:cNvPr id="2" name="1 CuadroTexto"/>
          <p:cNvSpPr txBox="1"/>
          <p:nvPr/>
        </p:nvSpPr>
        <p:spPr>
          <a:xfrm>
            <a:off x="294990" y="1844824"/>
            <a:ext cx="8136905" cy="3546805"/>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Opinan que la mejor manera de cumplir con los objetivos de la política monetaria consiste en enfocarse en la tasa de crecimiento de la oferta de dinero.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monetarismo cobró importancia en los años setenta, cuando hizo retroceder la inflación en Estados Unidos y en el Reino Unido, e influyó mucho en la decisión del banco central de Estados Unidos de estimular la economía durante la recesión mundial de 2007–09. </a:t>
            </a:r>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5402" y="5229200"/>
            <a:ext cx="971600" cy="1356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45265227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294990" y="1844824"/>
            <a:ext cx="8136905" cy="3985386"/>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política monetaria deficiente del banco central de Estados Unidos, es decir, la Reserva Federal constituyó la causa principal de la Gran Depresión de la década de 1930, al no neutralizar las fuerzas que ejercían presión a la baja sobre la oferta de dinero y al reducir la cantidad de dinero.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Dado que los mercados tienden naturalmente a un centro estable, se comportaron erráticamente porque la oferta monetaria estaba mal calibrada. </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
        <p:nvSpPr>
          <p:cNvPr id="7" name="Rectangle 2"/>
          <p:cNvSpPr>
            <a:spLocks noChangeArrowheads="1"/>
          </p:cNvSpPr>
          <p:nvPr/>
        </p:nvSpPr>
        <p:spPr bwMode="auto">
          <a:xfrm>
            <a:off x="294990" y="789789"/>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Monetaristas </a:t>
            </a:r>
          </a:p>
        </p:txBody>
      </p:sp>
    </p:spTree>
    <p:extLst>
      <p:ext uri="{BB962C8B-B14F-4D97-AF65-F5344CB8AC3E}">
        <p14:creationId xmlns:p14="http://schemas.microsoft.com/office/powerpoint/2010/main" val="18373472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294990" y="1628800"/>
            <a:ext cx="8136905" cy="4862550"/>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Tuvo importancia en los años setenta.</a:t>
            </a:r>
          </a:p>
          <a:p>
            <a:pPr algn="just" defTabSz="914378">
              <a:lnSpc>
                <a:spcPct val="150000"/>
              </a:lnSpc>
            </a:pPr>
            <a:r>
              <a:rPr lang="es-MX" sz="1900" dirty="0">
                <a:solidFill>
                  <a:srgbClr val="000000"/>
                </a:solidFill>
                <a:latin typeface="Arial" panose="020B0604020202020204" pitchFamily="34" charset="0"/>
                <a:cs typeface="Arial" panose="020B0604020202020204" pitchFamily="34" charset="0"/>
              </a:rPr>
              <a:t> </a:t>
            </a: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En 1979, cuando el pico de inflación en Estados Unidos alcanzó 20%, la Reserva Federal cambió de estrategia y comenzó a operar de acuerdo con la teoría monetarista.</a:t>
            </a:r>
          </a:p>
          <a:p>
            <a:pPr algn="just" defTabSz="914378">
              <a:lnSpc>
                <a:spcPct val="150000"/>
              </a:lnSpc>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monetarismo perdió influencia durante las décadas sucesivas ya que no parecía tan capaz de explicar la economía estadounidense. </a:t>
            </a:r>
          </a:p>
          <a:p>
            <a:pPr algn="just" defTabSz="914378">
              <a:lnSpc>
                <a:spcPct val="150000"/>
              </a:lnSpc>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Algunos de sus aportes al análisis económico han sido adoptados por economistas no monetaristas. </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
        <p:nvSpPr>
          <p:cNvPr id="6" name="Rectangle 2"/>
          <p:cNvSpPr>
            <a:spLocks noChangeArrowheads="1"/>
          </p:cNvSpPr>
          <p:nvPr/>
        </p:nvSpPr>
        <p:spPr bwMode="auto">
          <a:xfrm>
            <a:off x="294990" y="789789"/>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Monetaristas </a:t>
            </a:r>
          </a:p>
        </p:txBody>
      </p:sp>
    </p:spTree>
    <p:extLst>
      <p:ext uri="{BB962C8B-B14F-4D97-AF65-F5344CB8AC3E}">
        <p14:creationId xmlns:p14="http://schemas.microsoft.com/office/powerpoint/2010/main" val="19339333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98437"/>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83" eaLnBrk="1" fontAlgn="base" hangingPunct="1">
              <a:spcBef>
                <a:spcPct val="0"/>
              </a:spcBef>
              <a:spcAft>
                <a:spcPct val="0"/>
              </a:spcAft>
              <a:buNone/>
            </a:pPr>
            <a:r>
              <a:rPr lang="es-MX" altLang="es-MX" sz="2600" b="1" dirty="0">
                <a:solidFill>
                  <a:srgbClr val="FF0000"/>
                </a:solidFill>
                <a:latin typeface="Arial" charset="0"/>
                <a:cs typeface="Arial" charset="0"/>
              </a:rPr>
              <a:t>Concepto básico</a:t>
            </a:r>
          </a:p>
        </p:txBody>
      </p:sp>
      <p:sp>
        <p:nvSpPr>
          <p:cNvPr id="2" name="1 CuadroTexto"/>
          <p:cNvSpPr txBox="1"/>
          <p:nvPr/>
        </p:nvSpPr>
        <p:spPr>
          <a:xfrm>
            <a:off x="330994" y="1628800"/>
            <a:ext cx="8136905" cy="4423968"/>
          </a:xfrm>
          <a:prstGeom prst="rect">
            <a:avLst/>
          </a:prstGeom>
          <a:noFill/>
        </p:spPr>
        <p:txBody>
          <a:bodyPr wrap="square" rtlCol="0">
            <a:spAutoFit/>
          </a:bodyPr>
          <a:lstStyle/>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fundamento del monetarismo radica en la teoría cuantitativa del dinero. </a:t>
            </a:r>
          </a:p>
          <a:p>
            <a:pPr marL="342900" indent="-342900" algn="just" defTabSz="914378">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Esta teoría constituye una identidad contable; es decir, tiene que ser verdadera.</a:t>
            </a:r>
          </a:p>
          <a:p>
            <a:pPr algn="just" defTabSz="914378">
              <a:lnSpc>
                <a:spcPct val="150000"/>
              </a:lnSpc>
            </a:pPr>
            <a:r>
              <a:rPr lang="es-MX" sz="1900" dirty="0">
                <a:solidFill>
                  <a:srgbClr val="000000"/>
                </a:solidFill>
                <a:latin typeface="Arial" panose="020B0604020202020204" pitchFamily="34" charset="0"/>
                <a:cs typeface="Arial" panose="020B0604020202020204" pitchFamily="34" charset="0"/>
              </a:rPr>
              <a:t> </a:t>
            </a:r>
          </a:p>
          <a:p>
            <a:pPr marL="342900" indent="-342900" algn="just" defTabSz="914378">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oferta monetaria multiplicada por la velocidad (el ritmo al cual el dinero circula) equivale a los gastos nominales de la economía (la cantidad de bienes y servicios vendidos multiplicada por el precio promedio pagado). </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9" tIns="34289" rIns="68579"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83"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MONETARISMO</a:t>
            </a:r>
          </a:p>
        </p:txBody>
      </p:sp>
    </p:spTree>
    <p:extLst>
      <p:ext uri="{BB962C8B-B14F-4D97-AF65-F5344CB8AC3E}">
        <p14:creationId xmlns:p14="http://schemas.microsoft.com/office/powerpoint/2010/main" val="122868856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144</TotalTime>
  <Words>2049</Words>
  <Application>Microsoft Office PowerPoint</Application>
  <PresentationFormat>Presentación en pantalla (4:3)</PresentationFormat>
  <Paragraphs>208</Paragraphs>
  <Slides>30</Slides>
  <Notes>29</Notes>
  <HiddenSlides>0</HiddenSlides>
  <MMClips>0</MMClips>
  <ScaleCrop>false</ScaleCrop>
  <HeadingPairs>
    <vt:vector size="6" baseType="variant">
      <vt:variant>
        <vt:lpstr>Fuentes usadas</vt:lpstr>
      </vt:variant>
      <vt:variant>
        <vt:i4>4</vt:i4>
      </vt:variant>
      <vt:variant>
        <vt:lpstr>Tema</vt:lpstr>
      </vt:variant>
      <vt:variant>
        <vt:i4>3</vt:i4>
      </vt:variant>
      <vt:variant>
        <vt:lpstr>Títulos de diapositiva</vt:lpstr>
      </vt:variant>
      <vt:variant>
        <vt:i4>30</vt:i4>
      </vt:variant>
    </vt:vector>
  </HeadingPairs>
  <TitlesOfParts>
    <vt:vector size="37" baseType="lpstr">
      <vt:lpstr>Arial</vt:lpstr>
      <vt:lpstr>Calibri</vt:lpstr>
      <vt:lpstr>Times New Roman</vt:lpstr>
      <vt:lpstr>Wingdings</vt:lpstr>
      <vt:lpstr>Tema de Office</vt:lpstr>
      <vt:lpstr>1_Diseño predeterminado</vt:lpstr>
      <vt:lpstr>2_Diseño predeterminado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samuel</dc:creator>
  <cp:lastModifiedBy>USUARIO</cp:lastModifiedBy>
  <cp:revision>14</cp:revision>
  <dcterms:created xsi:type="dcterms:W3CDTF">2017-10-12T16:13:40Z</dcterms:created>
  <dcterms:modified xsi:type="dcterms:W3CDTF">2018-09-29T01:34:37Z</dcterms:modified>
</cp:coreProperties>
</file>