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theme/themeOverride5.xml" ContentType="application/vnd.openxmlformats-officedocument.themeOverride+xml"/>
  <Override PartName="/ppt/notesSlides/notesSlide4.xml" ContentType="application/vnd.openxmlformats-officedocument.presentationml.notesSlide+xml"/>
  <Override PartName="/ppt/theme/themeOverride6.xml" ContentType="application/vnd.openxmlformats-officedocument.themeOverride+xml"/>
  <Override PartName="/ppt/notesSlides/notesSlide5.xml" ContentType="application/vnd.openxmlformats-officedocument.presentationml.notesSlide+xml"/>
  <Override PartName="/ppt/theme/themeOverride7.xml" ContentType="application/vnd.openxmlformats-officedocument.themeOverride+xml"/>
  <Override PartName="/ppt/notesSlides/notesSlide6.xml" ContentType="application/vnd.openxmlformats-officedocument.presentationml.notesSlide+xml"/>
  <Override PartName="/ppt/theme/themeOverride8.xml" ContentType="application/vnd.openxmlformats-officedocument.themeOverride+xml"/>
  <Override PartName="/ppt/notesSlides/notesSlide7.xml" ContentType="application/vnd.openxmlformats-officedocument.presentationml.notesSlide+xml"/>
  <Override PartName="/ppt/theme/themeOverride9.xml" ContentType="application/vnd.openxmlformats-officedocument.themeOverride+xml"/>
  <Override PartName="/ppt/notesSlides/notesSlide8.xml" ContentType="application/vnd.openxmlformats-officedocument.presentationml.notesSlide+xml"/>
  <Override PartName="/ppt/theme/themeOverride10.xml" ContentType="application/vnd.openxmlformats-officedocument.themeOverride+xml"/>
  <Override PartName="/ppt/notesSlides/notesSlide9.xml" ContentType="application/vnd.openxmlformats-officedocument.presentationml.notesSlide+xml"/>
  <Override PartName="/ppt/theme/themeOverride11.xml" ContentType="application/vnd.openxmlformats-officedocument.themeOverride+xml"/>
  <Override PartName="/ppt/notesSlides/notesSlide10.xml" ContentType="application/vnd.openxmlformats-officedocument.presentationml.notesSlide+xml"/>
  <Override PartName="/ppt/theme/themeOverride12.xml" ContentType="application/vnd.openxmlformats-officedocument.themeOverride+xml"/>
  <Override PartName="/ppt/notesSlides/notesSlide11.xml" ContentType="application/vnd.openxmlformats-officedocument.presentationml.notesSlide+xml"/>
  <Override PartName="/ppt/theme/themeOverride13.xml" ContentType="application/vnd.openxmlformats-officedocument.themeOverride+xml"/>
  <Override PartName="/ppt/notesSlides/notesSlide12.xml" ContentType="application/vnd.openxmlformats-officedocument.presentationml.notesSlide+xml"/>
  <Override PartName="/ppt/theme/themeOverride14.xml" ContentType="application/vnd.openxmlformats-officedocument.themeOverride+xml"/>
  <Override PartName="/ppt/notesSlides/notesSlide13.xml" ContentType="application/vnd.openxmlformats-officedocument.presentationml.notesSlide+xml"/>
  <Override PartName="/ppt/theme/themeOverride15.xml" ContentType="application/vnd.openxmlformats-officedocument.themeOverride+xml"/>
  <Override PartName="/ppt/notesSlides/notesSlide14.xml" ContentType="application/vnd.openxmlformats-officedocument.presentationml.notesSlide+xml"/>
  <Override PartName="/ppt/theme/themeOverride16.xml" ContentType="application/vnd.openxmlformats-officedocument.themeOverride+xml"/>
  <Override PartName="/ppt/notesSlides/notesSlide15.xml" ContentType="application/vnd.openxmlformats-officedocument.presentationml.notesSlide+xml"/>
  <Override PartName="/ppt/theme/themeOverride17.xml" ContentType="application/vnd.openxmlformats-officedocument.themeOverride+xml"/>
  <Override PartName="/ppt/notesSlides/notesSlide16.xml" ContentType="application/vnd.openxmlformats-officedocument.presentationml.notesSlide+xml"/>
  <Override PartName="/ppt/theme/themeOverride18.xml" ContentType="application/vnd.openxmlformats-officedocument.themeOverride+xml"/>
  <Override PartName="/ppt/notesSlides/notesSlide17.xml" ContentType="application/vnd.openxmlformats-officedocument.presentationml.notesSlide+xml"/>
  <Override PartName="/ppt/theme/themeOverride19.xml" ContentType="application/vnd.openxmlformats-officedocument.themeOverride+xml"/>
  <Override PartName="/ppt/notesSlides/notesSlide18.xml" ContentType="application/vnd.openxmlformats-officedocument.presentationml.notesSlide+xml"/>
  <Override PartName="/ppt/theme/themeOverride20.xml" ContentType="application/vnd.openxmlformats-officedocument.themeOverride+xml"/>
  <Override PartName="/ppt/notesSlides/notesSlide19.xml" ContentType="application/vnd.openxmlformats-officedocument.presentationml.notesSlide+xml"/>
  <Override PartName="/ppt/theme/themeOverride21.xml" ContentType="application/vnd.openxmlformats-officedocument.themeOverride+xml"/>
  <Override PartName="/ppt/notesSlides/notesSlide20.xml" ContentType="application/vnd.openxmlformats-officedocument.presentationml.notesSlide+xml"/>
  <Override PartName="/ppt/theme/themeOverride22.xml" ContentType="application/vnd.openxmlformats-officedocument.themeOverride+xml"/>
  <Override PartName="/ppt/notesSlides/notesSlide21.xml" ContentType="application/vnd.openxmlformats-officedocument.presentationml.notesSlide+xml"/>
  <Override PartName="/ppt/theme/themeOverride23.xml" ContentType="application/vnd.openxmlformats-officedocument.themeOverride+xml"/>
  <Override PartName="/ppt/notesSlides/notesSlide22.xml" ContentType="application/vnd.openxmlformats-officedocument.presentationml.notesSlide+xml"/>
  <Override PartName="/ppt/theme/themeOverride24.xml" ContentType="application/vnd.openxmlformats-officedocument.themeOverride+xml"/>
  <Override PartName="/ppt/notesSlides/notesSlide23.xml" ContentType="application/vnd.openxmlformats-officedocument.presentationml.notesSlide+xml"/>
  <Override PartName="/ppt/theme/themeOverride25.xml" ContentType="application/vnd.openxmlformats-officedocument.themeOverride+xml"/>
  <Override PartName="/ppt/notesSlides/notesSlide24.xml" ContentType="application/vnd.openxmlformats-officedocument.presentationml.notesSlide+xml"/>
  <Override PartName="/ppt/theme/themeOverride26.xml" ContentType="application/vnd.openxmlformats-officedocument.themeOverride+xml"/>
  <Override PartName="/ppt/notesSlides/notesSlide25.xml" ContentType="application/vnd.openxmlformats-officedocument.presentationml.notesSlide+xml"/>
  <Override PartName="/ppt/theme/themeOverride27.xml" ContentType="application/vnd.openxmlformats-officedocument.themeOverride+xml"/>
  <Override PartName="/ppt/notesSlides/notesSlide26.xml" ContentType="application/vnd.openxmlformats-officedocument.presentationml.notesSlide+xml"/>
  <Override PartName="/ppt/theme/themeOverride28.xml" ContentType="application/vnd.openxmlformats-officedocument.themeOverride+xml"/>
  <Override PartName="/ppt/notesSlides/notesSlide27.xml" ContentType="application/vnd.openxmlformats-officedocument.presentationml.notesSlide+xml"/>
  <Override PartName="/ppt/theme/themeOverride29.xml" ContentType="application/vnd.openxmlformats-officedocument.themeOverr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3"/>
  </p:notesMasterIdLst>
  <p:sldIdLst>
    <p:sldId id="284" r:id="rId4"/>
    <p:sldId id="285"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4660"/>
  </p:normalViewPr>
  <p:slideViewPr>
    <p:cSldViewPr>
      <p:cViewPr varScale="1">
        <p:scale>
          <a:sx n="87" d="100"/>
          <a:sy n="87" d="100"/>
        </p:scale>
        <p:origin x="151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953D48-72E9-4A02-BE51-9952CA7C16C9}" type="datetimeFigureOut">
              <a:rPr lang="es-MX" smtClean="0"/>
              <a:t>28/09/2018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FBD0C1-F18F-441C-ABA7-34F1F84575BF}" type="slidenum">
              <a:rPr lang="es-MX" smtClean="0"/>
              <a:t>‹Nº›</a:t>
            </a:fld>
            <a:endParaRPr lang="es-MX"/>
          </a:p>
        </p:txBody>
      </p:sp>
    </p:spTree>
    <p:extLst>
      <p:ext uri="{BB962C8B-B14F-4D97-AF65-F5344CB8AC3E}">
        <p14:creationId xmlns:p14="http://schemas.microsoft.com/office/powerpoint/2010/main" val="2377801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defTabSz="912813" fontAlgn="base">
              <a:spcBef>
                <a:spcPct val="0"/>
              </a:spcBef>
              <a:spcAft>
                <a:spcPct val="0"/>
              </a:spcAft>
            </a:pPr>
            <a:fld id="{5210EB96-E49A-47DE-B99C-074B9B904DEA}" type="slidenum">
              <a:rPr lang="es-ES" altLang="es-MX">
                <a:solidFill>
                  <a:srgbClr val="000000"/>
                </a:solidFill>
              </a:rPr>
              <a:pPr defTabSz="912813" fontAlgn="base">
                <a:spcBef>
                  <a:spcPct val="0"/>
                </a:spcBef>
                <a:spcAft>
                  <a:spcPct val="0"/>
                </a:spcAft>
              </a:pPr>
              <a:t>2</a:t>
            </a:fld>
            <a:endParaRPr lang="es-ES" altLang="es-MX">
              <a:solidFill>
                <a:srgbClr val="000000"/>
              </a:solidFill>
            </a:endParaRPr>
          </a:p>
        </p:txBody>
      </p:sp>
      <p:sp>
        <p:nvSpPr>
          <p:cNvPr id="296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70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s-ES" altLang="es-MX" smtClean="0"/>
          </a:p>
        </p:txBody>
      </p:sp>
    </p:spTree>
    <p:extLst>
      <p:ext uri="{BB962C8B-B14F-4D97-AF65-F5344CB8AC3E}">
        <p14:creationId xmlns:p14="http://schemas.microsoft.com/office/powerpoint/2010/main" val="668258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11</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12</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20</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21</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22</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23</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29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4</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5</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6</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7</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8</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9</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D1B7DF8D-69A6-411A-B2EA-9D50BAB598CF}" type="slidenum">
              <a:rPr lang="es-ES">
                <a:solidFill>
                  <a:prstClr val="black"/>
                </a:solidFill>
              </a:rPr>
              <a:pPr>
                <a:defRPr/>
              </a:pPr>
              <a:t>10</a:t>
            </a:fld>
            <a:endParaRPr lang="es-ES" dirty="0">
              <a:solidFill>
                <a:prstClr val="black"/>
              </a:solidFill>
            </a:endParaRPr>
          </a:p>
        </p:txBody>
      </p:sp>
      <p:sp>
        <p:nvSpPr>
          <p:cNvPr id="37891"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7892"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90368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2822601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1599360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9"/>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3940756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53"/>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178" indent="0" algn="ctr">
              <a:buNone/>
              <a:defRPr/>
            </a:lvl2pPr>
            <a:lvl3pPr marL="914355" indent="0" algn="ctr">
              <a:buNone/>
              <a:defRPr/>
            </a:lvl3pPr>
            <a:lvl4pPr marL="1371532" indent="0" algn="ctr">
              <a:buNone/>
              <a:defRPr/>
            </a:lvl4pPr>
            <a:lvl5pPr marL="1828709" indent="0" algn="ctr">
              <a:buNone/>
              <a:defRPr/>
            </a:lvl5pPr>
            <a:lvl6pPr marL="2285886" indent="0" algn="ctr">
              <a:buNone/>
              <a:defRPr/>
            </a:lvl6pPr>
            <a:lvl7pPr marL="2743064" indent="0" algn="ctr">
              <a:buNone/>
              <a:defRPr/>
            </a:lvl7pPr>
            <a:lvl8pPr marL="3200240" indent="0" algn="ctr">
              <a:buNone/>
              <a:defRPr/>
            </a:lvl8pPr>
            <a:lvl9pPr marL="3657418" indent="0" algn="ctr">
              <a:buNone/>
              <a:defRPr/>
            </a:lvl9pPr>
          </a:lstStyle>
          <a:p>
            <a:r>
              <a:rPr lang="es-ES" smtClean="0"/>
              <a:t>Haga clic para modificar el estilo de subtítulo del patrón</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9543BF5-958F-4D06-94C4-506C7A885187}"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826955017"/>
      </p:ext>
    </p:extLst>
  </p:cSld>
  <p:clrMapOvr>
    <a:masterClrMapping/>
  </p:clrMapOvr>
  <p:transition spd="slow">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79E53D3-1D49-4B01-A802-135F3A56E30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82515308"/>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25"/>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178" indent="0">
              <a:buNone/>
              <a:defRPr sz="1800"/>
            </a:lvl2pPr>
            <a:lvl3pPr marL="914355" indent="0">
              <a:buNone/>
              <a:defRPr sz="1600"/>
            </a:lvl3pPr>
            <a:lvl4pPr marL="1371532" indent="0">
              <a:buNone/>
              <a:defRPr sz="1400"/>
            </a:lvl4pPr>
            <a:lvl5pPr marL="1828709" indent="0">
              <a:buNone/>
              <a:defRPr sz="1400"/>
            </a:lvl5pPr>
            <a:lvl6pPr marL="2285886" indent="0">
              <a:buNone/>
              <a:defRPr sz="1400"/>
            </a:lvl6pPr>
            <a:lvl7pPr marL="2743064" indent="0">
              <a:buNone/>
              <a:defRPr sz="1400"/>
            </a:lvl7pPr>
            <a:lvl8pPr marL="3200240" indent="0">
              <a:buNone/>
              <a:defRPr sz="1400"/>
            </a:lvl8pPr>
            <a:lvl9pPr marL="3657418"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FD5023-812D-4E0B-A27A-09496CA3EEE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876815941"/>
      </p:ext>
    </p:extLst>
  </p:cSld>
  <p:clrMapOvr>
    <a:masterClrMapping/>
  </p:clrMapOvr>
  <p:transition spd="slow">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6C3F9D2-7444-487F-913B-5074F53E102B}"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532606353"/>
      </p:ext>
    </p:extLst>
  </p:cSld>
  <p:clrMapOvr>
    <a:masterClrMapping/>
  </p:clrMapOvr>
  <p:transition spd="slow">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178"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4" indent="0">
              <a:buNone/>
              <a:defRPr sz="1600" b="1"/>
            </a:lvl7pPr>
            <a:lvl8pPr marL="3200240" indent="0">
              <a:buNone/>
              <a:defRPr sz="1600" b="1"/>
            </a:lvl8pPr>
            <a:lvl9pPr marL="3657418"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41" y="1535113"/>
            <a:ext cx="4041775" cy="639763"/>
          </a:xfrm>
        </p:spPr>
        <p:txBody>
          <a:bodyPr anchor="b"/>
          <a:lstStyle>
            <a:lvl1pPr marL="0" indent="0">
              <a:buNone/>
              <a:defRPr sz="2400" b="1"/>
            </a:lvl1pPr>
            <a:lvl2pPr marL="457178"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4" indent="0">
              <a:buNone/>
              <a:defRPr sz="1600" b="1"/>
            </a:lvl7pPr>
            <a:lvl8pPr marL="3200240" indent="0">
              <a:buNone/>
              <a:defRPr sz="1600" b="1"/>
            </a:lvl8pPr>
            <a:lvl9pPr marL="3657418"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4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629842C-4198-4F36-BBBC-5800FEDA078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362398274"/>
      </p:ext>
    </p:extLst>
  </p:cSld>
  <p:clrMapOvr>
    <a:masterClrMapping/>
  </p:clrMapOvr>
  <p:transition spd="slow">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6AC2C9D-08A2-4ACD-B98C-59BC5847E88F}"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279181948"/>
      </p:ext>
    </p:extLst>
  </p:cSld>
  <p:clrMapOvr>
    <a:masterClrMapping/>
  </p:clrMapOvr>
  <p:transition spd="slow">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B19B519-4BE4-4A50-9147-06B8DDEF1A5D}"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675621711"/>
      </p:ext>
    </p:extLst>
  </p:cSld>
  <p:clrMapOvr>
    <a:masterClrMapping/>
  </p:clrMapOvr>
  <p:transition spd="slow">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6" y="273049"/>
            <a:ext cx="3008313" cy="1162051"/>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7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6" y="1435104"/>
            <a:ext cx="3008313" cy="4691063"/>
          </a:xfrm>
        </p:spPr>
        <p:txBody>
          <a:bodyPr/>
          <a:lstStyle>
            <a:lvl1pPr marL="0" indent="0">
              <a:buNone/>
              <a:defRPr sz="1400"/>
            </a:lvl1pPr>
            <a:lvl2pPr marL="457178" indent="0">
              <a:buNone/>
              <a:defRPr sz="1200"/>
            </a:lvl2pPr>
            <a:lvl3pPr marL="914355" indent="0">
              <a:buNone/>
              <a:defRPr sz="1000"/>
            </a:lvl3pPr>
            <a:lvl4pPr marL="1371532" indent="0">
              <a:buNone/>
              <a:defRPr sz="900"/>
            </a:lvl4pPr>
            <a:lvl5pPr marL="1828709" indent="0">
              <a:buNone/>
              <a:defRPr sz="900"/>
            </a:lvl5pPr>
            <a:lvl6pPr marL="2285886" indent="0">
              <a:buNone/>
              <a:defRPr sz="900"/>
            </a:lvl6pPr>
            <a:lvl7pPr marL="2743064" indent="0">
              <a:buNone/>
              <a:defRPr sz="900"/>
            </a:lvl7pPr>
            <a:lvl8pPr marL="3200240" indent="0">
              <a:buNone/>
              <a:defRPr sz="900"/>
            </a:lvl8pPr>
            <a:lvl9pPr marL="3657418"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2056DF7-8911-49D5-981E-4CDE4AE09175}"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219569712"/>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41213195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9"/>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178" indent="0">
              <a:buNone/>
              <a:defRPr sz="2800"/>
            </a:lvl2pPr>
            <a:lvl3pPr marL="914355" indent="0">
              <a:buNone/>
              <a:defRPr sz="2400"/>
            </a:lvl3pPr>
            <a:lvl4pPr marL="1371532" indent="0">
              <a:buNone/>
              <a:defRPr sz="2000"/>
            </a:lvl4pPr>
            <a:lvl5pPr marL="1828709" indent="0">
              <a:buNone/>
              <a:defRPr sz="2000"/>
            </a:lvl5pPr>
            <a:lvl6pPr marL="2285886" indent="0">
              <a:buNone/>
              <a:defRPr sz="2000"/>
            </a:lvl6pPr>
            <a:lvl7pPr marL="2743064" indent="0">
              <a:buNone/>
              <a:defRPr sz="2000"/>
            </a:lvl7pPr>
            <a:lvl8pPr marL="3200240" indent="0">
              <a:buNone/>
              <a:defRPr sz="2000"/>
            </a:lvl8pPr>
            <a:lvl9pPr marL="3657418" indent="0">
              <a:buNone/>
              <a:defRPr sz="2000"/>
            </a:lvl9pPr>
          </a:lstStyle>
          <a:p>
            <a:pPr lvl="0"/>
            <a:endParaRPr lang="es-CO" noProof="0" dirty="0" smtClean="0"/>
          </a:p>
        </p:txBody>
      </p:sp>
      <p:sp>
        <p:nvSpPr>
          <p:cNvPr id="4" name="3 Marcador de texto"/>
          <p:cNvSpPr>
            <a:spLocks noGrp="1"/>
          </p:cNvSpPr>
          <p:nvPr>
            <p:ph type="body" sz="half" idx="2"/>
          </p:nvPr>
        </p:nvSpPr>
        <p:spPr>
          <a:xfrm>
            <a:off x="1792288" y="5367341"/>
            <a:ext cx="5486400" cy="804863"/>
          </a:xfrm>
        </p:spPr>
        <p:txBody>
          <a:bodyPr/>
          <a:lstStyle>
            <a:lvl1pPr marL="0" indent="0">
              <a:buNone/>
              <a:defRPr sz="1400"/>
            </a:lvl1pPr>
            <a:lvl2pPr marL="457178" indent="0">
              <a:buNone/>
              <a:defRPr sz="1200"/>
            </a:lvl2pPr>
            <a:lvl3pPr marL="914355" indent="0">
              <a:buNone/>
              <a:defRPr sz="1000"/>
            </a:lvl3pPr>
            <a:lvl4pPr marL="1371532" indent="0">
              <a:buNone/>
              <a:defRPr sz="900"/>
            </a:lvl4pPr>
            <a:lvl5pPr marL="1828709" indent="0">
              <a:buNone/>
              <a:defRPr sz="900"/>
            </a:lvl5pPr>
            <a:lvl6pPr marL="2285886" indent="0">
              <a:buNone/>
              <a:defRPr sz="900"/>
            </a:lvl6pPr>
            <a:lvl7pPr marL="2743064" indent="0">
              <a:buNone/>
              <a:defRPr sz="900"/>
            </a:lvl7pPr>
            <a:lvl8pPr marL="3200240" indent="0">
              <a:buNone/>
              <a:defRPr sz="900"/>
            </a:lvl8pPr>
            <a:lvl9pPr marL="3657418"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A92A8C-47DB-4DC5-88D7-F56494CEE6B2}"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292161393"/>
      </p:ext>
    </p:extLst>
  </p:cSld>
  <p:clrMapOvr>
    <a:masterClrMapping/>
  </p:clrMapOvr>
  <p:transition spd="slow">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8CF97D-0CF5-4D97-A432-5B0864A579D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979507507"/>
      </p:ext>
    </p:extLst>
  </p:cSld>
  <p:clrMapOvr>
    <a:masterClrMapping/>
  </p:clrMapOvr>
  <p:transition spd="slow">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C0D5A11-CD9F-47AE-B776-B8011DEE80BE}"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670486688"/>
      </p:ext>
    </p:extLst>
  </p:cSld>
  <p:clrMapOvr>
    <a:masterClrMapping/>
  </p:clrMapOvr>
  <p:transition spd="slow">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52"/>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342884" indent="0" algn="ctr">
              <a:buNone/>
              <a:defRPr/>
            </a:lvl2pPr>
            <a:lvl3pPr marL="685766" indent="0" algn="ctr">
              <a:buNone/>
              <a:defRPr/>
            </a:lvl3pPr>
            <a:lvl4pPr marL="1028649" indent="0" algn="ctr">
              <a:buNone/>
              <a:defRPr/>
            </a:lvl4pPr>
            <a:lvl5pPr marL="1371532" indent="0" algn="ctr">
              <a:buNone/>
              <a:defRPr/>
            </a:lvl5pPr>
            <a:lvl6pPr marL="1714415" indent="0" algn="ctr">
              <a:buNone/>
              <a:defRPr/>
            </a:lvl6pPr>
            <a:lvl7pPr marL="2057297" indent="0" algn="ctr">
              <a:buNone/>
              <a:defRPr/>
            </a:lvl7pPr>
            <a:lvl8pPr marL="2400180" indent="0" algn="ctr">
              <a:buNone/>
              <a:defRPr/>
            </a:lvl8pPr>
            <a:lvl9pPr marL="2743064" indent="0" algn="ctr">
              <a:buNone/>
              <a:defRPr/>
            </a:lvl9pPr>
          </a:lstStyle>
          <a:p>
            <a:r>
              <a:rPr lang="es-ES" smtClean="0"/>
              <a:t>Haga clic para modificar el estilo de subtítulo del patrón</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9543BF5-958F-4D06-94C4-506C7A885187}"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622412405"/>
      </p:ext>
    </p:extLst>
  </p:cSld>
  <p:clrMapOvr>
    <a:masterClrMapping/>
  </p:clrMapOvr>
  <p:transition spd="slow">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79E53D3-1D49-4B01-A802-135F3A56E30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213796940"/>
      </p:ext>
    </p:extLst>
  </p:cSld>
  <p:clrMapOvr>
    <a:masterClrMapping/>
  </p:clrMapOvr>
  <p:transition spd="slow">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25"/>
            <a:ext cx="7772400" cy="1362075"/>
          </a:xfrm>
        </p:spPr>
        <p:txBody>
          <a:bodyPr anchor="t"/>
          <a:lstStyle>
            <a:lvl1pPr algn="l">
              <a:defRPr sz="3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1500"/>
            </a:lvl1pPr>
            <a:lvl2pPr marL="342884" indent="0">
              <a:buNone/>
              <a:defRPr sz="1400"/>
            </a:lvl2pPr>
            <a:lvl3pPr marL="685766" indent="0">
              <a:buNone/>
              <a:defRPr sz="1200"/>
            </a:lvl3pPr>
            <a:lvl4pPr marL="1028649" indent="0">
              <a:buNone/>
              <a:defRPr sz="1100"/>
            </a:lvl4pPr>
            <a:lvl5pPr marL="1371532" indent="0">
              <a:buNone/>
              <a:defRPr sz="1100"/>
            </a:lvl5pPr>
            <a:lvl6pPr marL="1714415" indent="0">
              <a:buNone/>
              <a:defRPr sz="1100"/>
            </a:lvl6pPr>
            <a:lvl7pPr marL="2057297" indent="0">
              <a:buNone/>
              <a:defRPr sz="1100"/>
            </a:lvl7pPr>
            <a:lvl8pPr marL="2400180" indent="0">
              <a:buNone/>
              <a:defRPr sz="1100"/>
            </a:lvl8pPr>
            <a:lvl9pPr marL="2743064" indent="0">
              <a:buNone/>
              <a:defRPr sz="11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FD5023-812D-4E0B-A27A-09496CA3EEE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914570874"/>
      </p:ext>
    </p:extLst>
  </p:cSld>
  <p:clrMapOvr>
    <a:masterClrMapping/>
  </p:clrMapOvr>
  <p:transition spd="slow">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85800" y="1981200"/>
            <a:ext cx="3810000" cy="41148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981200"/>
            <a:ext cx="3810000" cy="41148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6C3F9D2-7444-487F-913B-5074F53E102B}"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489466729"/>
      </p:ext>
    </p:extLst>
  </p:cSld>
  <p:clrMapOvr>
    <a:masterClrMapping/>
  </p:clrMapOvr>
  <p:transition spd="slow">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1800" b="1"/>
            </a:lvl1pPr>
            <a:lvl2pPr marL="342884" indent="0">
              <a:buNone/>
              <a:defRPr sz="1500" b="1"/>
            </a:lvl2pPr>
            <a:lvl3pPr marL="685766" indent="0">
              <a:buNone/>
              <a:defRPr sz="140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40" y="1535113"/>
            <a:ext cx="4041775" cy="639763"/>
          </a:xfrm>
        </p:spPr>
        <p:txBody>
          <a:bodyPr anchor="b"/>
          <a:lstStyle>
            <a:lvl1pPr marL="0" indent="0">
              <a:buNone/>
              <a:defRPr sz="1800" b="1"/>
            </a:lvl1pPr>
            <a:lvl2pPr marL="342884" indent="0">
              <a:buNone/>
              <a:defRPr sz="1500" b="1"/>
            </a:lvl2pPr>
            <a:lvl3pPr marL="685766" indent="0">
              <a:buNone/>
              <a:defRPr sz="140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40" y="2174875"/>
            <a:ext cx="4041775" cy="3951288"/>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629842C-4198-4F36-BBBC-5800FEDA0784}"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242946733"/>
      </p:ext>
    </p:extLst>
  </p:cSld>
  <p:clrMapOvr>
    <a:masterClrMapping/>
  </p:clrMapOvr>
  <p:transition spd="slow">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6AC2C9D-08A2-4ACD-B98C-59BC5847E88F}"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800348266"/>
      </p:ext>
    </p:extLst>
  </p:cSld>
  <p:clrMapOvr>
    <a:masterClrMapping/>
  </p:clrMapOvr>
  <p:transition spd="slow">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B19B519-4BE4-4A50-9147-06B8DDEF1A5D}"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406934291"/>
      </p:ext>
    </p:extLst>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7498335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3" y="273049"/>
            <a:ext cx="3008313" cy="1162051"/>
          </a:xfrm>
        </p:spPr>
        <p:txBody>
          <a:bodyPr anchor="b"/>
          <a:lstStyle>
            <a:lvl1pPr algn="l">
              <a:defRPr sz="15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77"/>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3" y="1435104"/>
            <a:ext cx="3008313" cy="4691063"/>
          </a:xfrm>
        </p:spPr>
        <p:txBody>
          <a:bodyPr/>
          <a:lstStyle>
            <a:lvl1pPr marL="0" indent="0">
              <a:buNone/>
              <a:defRPr sz="1100"/>
            </a:lvl1pPr>
            <a:lvl2pPr marL="342884" indent="0">
              <a:buNone/>
              <a:defRPr sz="900"/>
            </a:lvl2pPr>
            <a:lvl3pPr marL="685766" indent="0">
              <a:buNone/>
              <a:defRPr sz="800"/>
            </a:lvl3pPr>
            <a:lvl4pPr marL="1028649" indent="0">
              <a:buNone/>
              <a:defRPr sz="700"/>
            </a:lvl4pPr>
            <a:lvl5pPr marL="1371532" indent="0">
              <a:buNone/>
              <a:defRPr sz="700"/>
            </a:lvl5pPr>
            <a:lvl6pPr marL="1714415" indent="0">
              <a:buNone/>
              <a:defRPr sz="700"/>
            </a:lvl6pPr>
            <a:lvl7pPr marL="2057297" indent="0">
              <a:buNone/>
              <a:defRPr sz="700"/>
            </a:lvl7pPr>
            <a:lvl8pPr marL="2400180" indent="0">
              <a:buNone/>
              <a:defRPr sz="700"/>
            </a:lvl8pPr>
            <a:lvl9pPr marL="2743064" indent="0">
              <a:buNone/>
              <a:defRPr sz="7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2056DF7-8911-49D5-981E-4CDE4AE09175}"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1846376185"/>
      </p:ext>
    </p:extLst>
  </p:cSld>
  <p:clrMapOvr>
    <a:masterClrMapping/>
  </p:clrMapOvr>
  <p:transition spd="slow">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9"/>
          </a:xfrm>
        </p:spPr>
        <p:txBody>
          <a:bodyPr anchor="b"/>
          <a:lstStyle>
            <a:lvl1pPr algn="l">
              <a:defRPr sz="15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2400"/>
            </a:lvl1pPr>
            <a:lvl2pPr marL="342884" indent="0">
              <a:buNone/>
              <a:defRPr sz="2100"/>
            </a:lvl2pPr>
            <a:lvl3pPr marL="685766" indent="0">
              <a:buNone/>
              <a:defRPr sz="1800"/>
            </a:lvl3pPr>
            <a:lvl4pPr marL="1028649" indent="0">
              <a:buNone/>
              <a:defRPr sz="1500"/>
            </a:lvl4pPr>
            <a:lvl5pPr marL="1371532" indent="0">
              <a:buNone/>
              <a:defRPr sz="1500"/>
            </a:lvl5pPr>
            <a:lvl6pPr marL="1714415" indent="0">
              <a:buNone/>
              <a:defRPr sz="1500"/>
            </a:lvl6pPr>
            <a:lvl7pPr marL="2057297" indent="0">
              <a:buNone/>
              <a:defRPr sz="1500"/>
            </a:lvl7pPr>
            <a:lvl8pPr marL="2400180" indent="0">
              <a:buNone/>
              <a:defRPr sz="1500"/>
            </a:lvl8pPr>
            <a:lvl9pPr marL="2743064" indent="0">
              <a:buNone/>
              <a:defRPr sz="1500"/>
            </a:lvl9pPr>
          </a:lstStyle>
          <a:p>
            <a:pPr lvl="0"/>
            <a:endParaRPr lang="es-CO" noProof="0" dirty="0" smtClean="0"/>
          </a:p>
        </p:txBody>
      </p:sp>
      <p:sp>
        <p:nvSpPr>
          <p:cNvPr id="4" name="3 Marcador de texto"/>
          <p:cNvSpPr>
            <a:spLocks noGrp="1"/>
          </p:cNvSpPr>
          <p:nvPr>
            <p:ph type="body" sz="half" idx="2"/>
          </p:nvPr>
        </p:nvSpPr>
        <p:spPr>
          <a:xfrm>
            <a:off x="1792288" y="5367341"/>
            <a:ext cx="5486400" cy="804863"/>
          </a:xfrm>
        </p:spPr>
        <p:txBody>
          <a:bodyPr/>
          <a:lstStyle>
            <a:lvl1pPr marL="0" indent="0">
              <a:buNone/>
              <a:defRPr sz="1100"/>
            </a:lvl1pPr>
            <a:lvl2pPr marL="342884" indent="0">
              <a:buNone/>
              <a:defRPr sz="900"/>
            </a:lvl2pPr>
            <a:lvl3pPr marL="685766" indent="0">
              <a:buNone/>
              <a:defRPr sz="800"/>
            </a:lvl3pPr>
            <a:lvl4pPr marL="1028649" indent="0">
              <a:buNone/>
              <a:defRPr sz="700"/>
            </a:lvl4pPr>
            <a:lvl5pPr marL="1371532" indent="0">
              <a:buNone/>
              <a:defRPr sz="700"/>
            </a:lvl5pPr>
            <a:lvl6pPr marL="1714415" indent="0">
              <a:buNone/>
              <a:defRPr sz="700"/>
            </a:lvl6pPr>
            <a:lvl7pPr marL="2057297" indent="0">
              <a:buNone/>
              <a:defRPr sz="700"/>
            </a:lvl7pPr>
            <a:lvl8pPr marL="2400180" indent="0">
              <a:buNone/>
              <a:defRPr sz="700"/>
            </a:lvl8pPr>
            <a:lvl9pPr marL="2743064" indent="0">
              <a:buNone/>
              <a:defRPr sz="7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A92A8C-47DB-4DC5-88D7-F56494CEE6B2}"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459496721"/>
      </p:ext>
    </p:extLst>
  </p:cSld>
  <p:clrMapOvr>
    <a:masterClrMapping/>
  </p:clrMapOvr>
  <p:transition spd="slow">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8CF97D-0CF5-4D97-A432-5B0864A579D0}"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3061069648"/>
      </p:ext>
    </p:extLst>
  </p:cSld>
  <p:clrMapOvr>
    <a:masterClrMapping/>
  </p:clrMapOvr>
  <p:transition spd="slow">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C0D5A11-CD9F-47AE-B776-B8011DEE80BE}" type="slidenum">
              <a:rPr lang="en-US">
                <a:solidFill>
                  <a:srgbClr val="000000"/>
                </a:solidFill>
              </a:rPr>
              <a:pPr>
                <a:defRPr/>
              </a:pPr>
              <a:t>‹Nº›</a:t>
            </a:fld>
            <a:endParaRPr lang="en-US" dirty="0">
              <a:solidFill>
                <a:srgbClr val="000000"/>
              </a:solidFill>
            </a:endParaRPr>
          </a:p>
        </p:txBody>
      </p:sp>
    </p:spTree>
    <p:extLst>
      <p:ext uri="{BB962C8B-B14F-4D97-AF65-F5344CB8AC3E}">
        <p14:creationId xmlns:p14="http://schemas.microsoft.com/office/powerpoint/2010/main" val="2411796490"/>
      </p:ext>
    </p:extLst>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3389357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3534578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1283185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1736453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2796269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F37215C-0EDC-449C-A47B-A183897EC000}"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2E4EF3B-7A1F-481F-9C4B-34B84966DD48}" type="slidenum">
              <a:rPr lang="es-MX" smtClean="0"/>
              <a:t>‹Nº›</a:t>
            </a:fld>
            <a:endParaRPr lang="es-MX"/>
          </a:p>
        </p:txBody>
      </p:sp>
    </p:spTree>
    <p:extLst>
      <p:ext uri="{BB962C8B-B14F-4D97-AF65-F5344CB8AC3E}">
        <p14:creationId xmlns:p14="http://schemas.microsoft.com/office/powerpoint/2010/main" val="796852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37215C-0EDC-449C-A47B-A183897EC000}" type="datetimeFigureOut">
              <a:rPr lang="es-MX" smtClean="0"/>
              <a:t>28/09/2018</a:t>
            </a:fld>
            <a:endParaRPr lang="es-MX"/>
          </a:p>
        </p:txBody>
      </p:sp>
      <p:sp>
        <p:nvSpPr>
          <p:cNvPr id="5" name="4 Marcador de pie de página"/>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E4EF3B-7A1F-481F-9C4B-34B84966DD48}" type="slidenum">
              <a:rPr lang="es-MX" smtClean="0"/>
              <a:t>‹Nº›</a:t>
            </a:fld>
            <a:endParaRPr lang="es-MX"/>
          </a:p>
        </p:txBody>
      </p:sp>
    </p:spTree>
    <p:extLst>
      <p:ext uri="{BB962C8B-B14F-4D97-AF65-F5344CB8AC3E}">
        <p14:creationId xmlns:p14="http://schemas.microsoft.com/office/powerpoint/2010/main" val="146879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6" tIns="45718" rIns="91436" bIns="45718" numCol="1" anchor="ctr" anchorCtr="0" compatLnSpc="1">
            <a:prstTxWarp prst="textNoShape">
              <a:avLst/>
            </a:prstTxWarp>
          </a:bodyPr>
          <a:lstStyle/>
          <a:p>
            <a:pPr lvl="0"/>
            <a:r>
              <a:rPr lang="en-US" altLang="es-MX"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6" tIns="45718" rIns="91436" bIns="45718"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36" tIns="45718" rIns="91436" bIns="45718" numCol="1" anchor="t" anchorCtr="0" compatLnSpc="1">
            <a:prstTxWarp prst="textNoShape">
              <a:avLst/>
            </a:prstTxWarp>
          </a:bodyPr>
          <a:lstStyle>
            <a:lvl1pPr eaLnBrk="0" hangingPunct="0">
              <a:defRPr sz="1400">
                <a:latin typeface="Times New Roman" pitchFamily="18" charset="0"/>
                <a:cs typeface="+mn-cs"/>
              </a:defRPr>
            </a:lvl1pPr>
          </a:lstStyle>
          <a:p>
            <a:pPr defTabSz="914355" fontAlgn="base">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36" tIns="45718" rIns="91436" bIns="45718" numCol="1" anchor="t" anchorCtr="0" compatLnSpc="1">
            <a:prstTxWarp prst="textNoShape">
              <a:avLst/>
            </a:prstTxWarp>
          </a:bodyPr>
          <a:lstStyle>
            <a:lvl1pPr algn="ctr" eaLnBrk="0" hangingPunct="0">
              <a:defRPr sz="1400">
                <a:latin typeface="Times New Roman" pitchFamily="18" charset="0"/>
                <a:cs typeface="+mn-cs"/>
              </a:defRPr>
            </a:lvl1pPr>
          </a:lstStyle>
          <a:p>
            <a:pPr defTabSz="914355" fontAlgn="base">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36" tIns="45718" rIns="91436" bIns="45718" numCol="1" anchor="t" anchorCtr="0" compatLnSpc="1">
            <a:prstTxWarp prst="textNoShape">
              <a:avLst/>
            </a:prstTxWarp>
          </a:bodyPr>
          <a:lstStyle>
            <a:lvl1pPr algn="r" eaLnBrk="0" hangingPunct="0">
              <a:defRPr sz="1400">
                <a:latin typeface="Times New Roman" pitchFamily="18" charset="0"/>
                <a:cs typeface="+mn-cs"/>
              </a:defRPr>
            </a:lvl1pPr>
          </a:lstStyle>
          <a:p>
            <a:pPr defTabSz="914355" fontAlgn="base">
              <a:spcBef>
                <a:spcPct val="0"/>
              </a:spcBef>
              <a:spcAft>
                <a:spcPct val="0"/>
              </a:spcAft>
              <a:defRPr/>
            </a:pPr>
            <a:fld id="{CAE1ACE6-2346-4FD3-BE68-F5CBF545021D}" type="slidenum">
              <a:rPr lang="en-US" smtClean="0">
                <a:solidFill>
                  <a:srgbClr val="000000"/>
                </a:solidFill>
              </a:rPr>
              <a:pPr defTabSz="914355" fontAlgn="base">
                <a:spcBef>
                  <a:spcPct val="0"/>
                </a:spcBef>
                <a:spcAft>
                  <a:spcPct val="0"/>
                </a:spcAft>
                <a:defRPr/>
              </a:pPr>
              <a:t>‹Nº›</a:t>
            </a:fld>
            <a:endParaRPr lang="en-US" dirty="0">
              <a:solidFill>
                <a:srgbClr val="000000"/>
              </a:solidFill>
            </a:endParaRPr>
          </a:p>
        </p:txBody>
      </p:sp>
    </p:spTree>
    <p:extLst>
      <p:ext uri="{BB962C8B-B14F-4D97-AF65-F5344CB8AC3E}">
        <p14:creationId xmlns:p14="http://schemas.microsoft.com/office/powerpoint/2010/main" val="32493532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fade thruBlk="1"/>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178" algn="ctr" rtl="0" eaLnBrk="0" fontAlgn="base" hangingPunct="0">
        <a:spcBef>
          <a:spcPct val="0"/>
        </a:spcBef>
        <a:spcAft>
          <a:spcPct val="0"/>
        </a:spcAft>
        <a:defRPr sz="4400">
          <a:solidFill>
            <a:schemeClr val="tx2"/>
          </a:solidFill>
          <a:latin typeface="Times New Roman" pitchFamily="18" charset="0"/>
        </a:defRPr>
      </a:lvl6pPr>
      <a:lvl7pPr marL="914355" algn="ctr" rtl="0" eaLnBrk="0" fontAlgn="base" hangingPunct="0">
        <a:spcBef>
          <a:spcPct val="0"/>
        </a:spcBef>
        <a:spcAft>
          <a:spcPct val="0"/>
        </a:spcAft>
        <a:defRPr sz="4400">
          <a:solidFill>
            <a:schemeClr val="tx2"/>
          </a:solidFill>
          <a:latin typeface="Times New Roman" pitchFamily="18" charset="0"/>
        </a:defRPr>
      </a:lvl7pPr>
      <a:lvl8pPr marL="1371532" algn="ctr" rtl="0" eaLnBrk="0" fontAlgn="base" hangingPunct="0">
        <a:spcBef>
          <a:spcPct val="0"/>
        </a:spcBef>
        <a:spcAft>
          <a:spcPct val="0"/>
        </a:spcAft>
        <a:defRPr sz="4400">
          <a:solidFill>
            <a:schemeClr val="tx2"/>
          </a:solidFill>
          <a:latin typeface="Times New Roman" pitchFamily="18" charset="0"/>
        </a:defRPr>
      </a:lvl8pPr>
      <a:lvl9pPr marL="1828709" algn="ctr" rtl="0" eaLnBrk="0" fontAlgn="base" hangingPunct="0">
        <a:spcBef>
          <a:spcPct val="0"/>
        </a:spcBef>
        <a:spcAft>
          <a:spcPct val="0"/>
        </a:spcAft>
        <a:defRPr sz="4400">
          <a:solidFill>
            <a:schemeClr val="tx2"/>
          </a:solidFill>
          <a:latin typeface="Times New Roman" pitchFamily="18" charset="0"/>
        </a:defRPr>
      </a:lvl9pPr>
    </p:titleStyle>
    <p:bodyStyle>
      <a:lvl1pPr marL="342884" indent="-342884" algn="l" rtl="0" eaLnBrk="0" fontAlgn="base" hangingPunct="0">
        <a:spcBef>
          <a:spcPct val="20000"/>
        </a:spcBef>
        <a:spcAft>
          <a:spcPct val="0"/>
        </a:spcAft>
        <a:buChar char="•"/>
        <a:defRPr sz="3200">
          <a:solidFill>
            <a:schemeClr val="tx1"/>
          </a:solidFill>
          <a:latin typeface="+mn-lt"/>
          <a:ea typeface="+mn-ea"/>
          <a:cs typeface="+mn-cs"/>
        </a:defRPr>
      </a:lvl1pPr>
      <a:lvl2pPr marL="742913" indent="-285736" algn="l" rtl="0" eaLnBrk="0" fontAlgn="base" hangingPunct="0">
        <a:spcBef>
          <a:spcPct val="20000"/>
        </a:spcBef>
        <a:spcAft>
          <a:spcPct val="0"/>
        </a:spcAft>
        <a:buChar char="–"/>
        <a:defRPr sz="2800">
          <a:solidFill>
            <a:schemeClr val="tx1"/>
          </a:solidFill>
          <a:latin typeface="+mn-lt"/>
        </a:defRPr>
      </a:lvl2pPr>
      <a:lvl3pPr marL="1142944" indent="-228588" algn="l" rtl="0" eaLnBrk="0" fontAlgn="base" hangingPunct="0">
        <a:spcBef>
          <a:spcPct val="20000"/>
        </a:spcBef>
        <a:spcAft>
          <a:spcPct val="0"/>
        </a:spcAft>
        <a:buChar char="•"/>
        <a:defRPr sz="2400">
          <a:solidFill>
            <a:schemeClr val="tx1"/>
          </a:solidFill>
          <a:latin typeface="+mn-lt"/>
        </a:defRPr>
      </a:lvl3pPr>
      <a:lvl4pPr marL="1600120" indent="-228588" algn="l" rtl="0" eaLnBrk="0" fontAlgn="base" hangingPunct="0">
        <a:spcBef>
          <a:spcPct val="20000"/>
        </a:spcBef>
        <a:spcAft>
          <a:spcPct val="0"/>
        </a:spcAft>
        <a:buChar char="–"/>
        <a:defRPr sz="2000">
          <a:solidFill>
            <a:schemeClr val="tx1"/>
          </a:solidFill>
          <a:latin typeface="+mn-lt"/>
        </a:defRPr>
      </a:lvl4pPr>
      <a:lvl5pPr marL="2057297" indent="-228588" algn="l" rtl="0" eaLnBrk="0" fontAlgn="base" hangingPunct="0">
        <a:spcBef>
          <a:spcPct val="20000"/>
        </a:spcBef>
        <a:spcAft>
          <a:spcPct val="0"/>
        </a:spcAft>
        <a:buChar char="»"/>
        <a:defRPr sz="2000">
          <a:solidFill>
            <a:schemeClr val="tx1"/>
          </a:solidFill>
          <a:latin typeface="+mn-lt"/>
        </a:defRPr>
      </a:lvl5pPr>
      <a:lvl6pPr marL="2514474" indent="-228588" algn="l" rtl="0" eaLnBrk="0" fontAlgn="base" hangingPunct="0">
        <a:spcBef>
          <a:spcPct val="20000"/>
        </a:spcBef>
        <a:spcAft>
          <a:spcPct val="0"/>
        </a:spcAft>
        <a:buChar char="»"/>
        <a:defRPr sz="2000">
          <a:solidFill>
            <a:schemeClr val="tx1"/>
          </a:solidFill>
          <a:latin typeface="+mn-lt"/>
        </a:defRPr>
      </a:lvl6pPr>
      <a:lvl7pPr marL="2971652" indent="-228588" algn="l" rtl="0" eaLnBrk="0" fontAlgn="base" hangingPunct="0">
        <a:spcBef>
          <a:spcPct val="20000"/>
        </a:spcBef>
        <a:spcAft>
          <a:spcPct val="0"/>
        </a:spcAft>
        <a:buChar char="»"/>
        <a:defRPr sz="2000">
          <a:solidFill>
            <a:schemeClr val="tx1"/>
          </a:solidFill>
          <a:latin typeface="+mn-lt"/>
        </a:defRPr>
      </a:lvl7pPr>
      <a:lvl8pPr marL="3428829" indent="-228588" algn="l" rtl="0" eaLnBrk="0" fontAlgn="base" hangingPunct="0">
        <a:spcBef>
          <a:spcPct val="20000"/>
        </a:spcBef>
        <a:spcAft>
          <a:spcPct val="0"/>
        </a:spcAft>
        <a:buChar char="»"/>
        <a:defRPr sz="2000">
          <a:solidFill>
            <a:schemeClr val="tx1"/>
          </a:solidFill>
          <a:latin typeface="+mn-lt"/>
        </a:defRPr>
      </a:lvl8pPr>
      <a:lvl9pPr marL="3886006" indent="-228588" algn="l" rtl="0" eaLnBrk="0" fontAlgn="base" hangingPunct="0">
        <a:spcBef>
          <a:spcPct val="20000"/>
        </a:spcBef>
        <a:spcAft>
          <a:spcPct val="0"/>
        </a:spcAft>
        <a:buChar char="»"/>
        <a:defRPr sz="2000">
          <a:solidFill>
            <a:schemeClr val="tx1"/>
          </a:solidFill>
          <a:latin typeface="+mn-lt"/>
        </a:defRPr>
      </a:lvl9pPr>
    </p:bodyStyle>
    <p:otherStyle>
      <a:defPPr>
        <a:defRPr lang="es-CO"/>
      </a:defPPr>
      <a:lvl1pPr marL="0" algn="l" defTabSz="914355" rtl="0" eaLnBrk="1" latinLnBrk="0" hangingPunct="1">
        <a:defRPr sz="1800" kern="1200">
          <a:solidFill>
            <a:schemeClr val="tx1"/>
          </a:solidFill>
          <a:latin typeface="+mn-lt"/>
          <a:ea typeface="+mn-ea"/>
          <a:cs typeface="+mn-cs"/>
        </a:defRPr>
      </a:lvl1pPr>
      <a:lvl2pPr marL="457178"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7" tIns="34289" rIns="68577" bIns="34289" numCol="1" anchor="ctr" anchorCtr="0" compatLnSpc="1">
            <a:prstTxWarp prst="textNoShape">
              <a:avLst/>
            </a:prstTxWarp>
          </a:bodyPr>
          <a:lstStyle/>
          <a:p>
            <a:pPr lvl="0"/>
            <a:r>
              <a:rPr lang="en-US" altLang="es-MX"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7" tIns="34289" rIns="68577" bIns="34289" numCol="1" anchor="t" anchorCtr="0" compatLnSpc="1">
            <a:prstTxWarp prst="textNoShape">
              <a:avLst/>
            </a:prstTxWarp>
          </a:bodyPr>
          <a:lstStyle/>
          <a:p>
            <a:pPr lvl="0"/>
            <a:r>
              <a:rPr lang="en-US" altLang="es-MX" smtClean="0"/>
              <a:t>Haga clic para modificar el estilo de texto del patrón</a:t>
            </a:r>
          </a:p>
          <a:p>
            <a:pPr lvl="1"/>
            <a:r>
              <a:rPr lang="en-US" altLang="es-MX" smtClean="0"/>
              <a:t>Segundo nivel</a:t>
            </a:r>
          </a:p>
          <a:p>
            <a:pPr lvl="2"/>
            <a:r>
              <a:rPr lang="en-US" altLang="es-MX" smtClean="0"/>
              <a:t>Tercer nivel</a:t>
            </a:r>
          </a:p>
          <a:p>
            <a:pPr lvl="3"/>
            <a:r>
              <a:rPr lang="en-US" altLang="es-MX" smtClean="0"/>
              <a:t>Cuarto nivel</a:t>
            </a:r>
          </a:p>
          <a:p>
            <a:pPr lvl="4"/>
            <a:r>
              <a:rPr lang="en-US" altLang="es-MX"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68577" tIns="34289" rIns="68577" bIns="34289" numCol="1" anchor="t" anchorCtr="0" compatLnSpc="1">
            <a:prstTxWarp prst="textNoShape">
              <a:avLst/>
            </a:prstTxWarp>
          </a:bodyPr>
          <a:lstStyle>
            <a:lvl1pPr eaLnBrk="0" hangingPunct="0">
              <a:defRPr sz="1100">
                <a:latin typeface="Times New Roman" pitchFamily="18" charset="0"/>
                <a:cs typeface="+mn-cs"/>
              </a:defRPr>
            </a:lvl1pPr>
          </a:lstStyle>
          <a:p>
            <a:pPr defTabSz="685766" fontAlgn="base">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68577" tIns="34289" rIns="68577" bIns="34289" numCol="1" anchor="t" anchorCtr="0" compatLnSpc="1">
            <a:prstTxWarp prst="textNoShape">
              <a:avLst/>
            </a:prstTxWarp>
          </a:bodyPr>
          <a:lstStyle>
            <a:lvl1pPr algn="ctr" eaLnBrk="0" hangingPunct="0">
              <a:defRPr sz="1100">
                <a:latin typeface="Times New Roman" pitchFamily="18" charset="0"/>
                <a:cs typeface="+mn-cs"/>
              </a:defRPr>
            </a:lvl1pPr>
          </a:lstStyle>
          <a:p>
            <a:pPr defTabSz="685766" fontAlgn="base">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68577" tIns="34289" rIns="68577" bIns="34289" numCol="1" anchor="t" anchorCtr="0" compatLnSpc="1">
            <a:prstTxWarp prst="textNoShape">
              <a:avLst/>
            </a:prstTxWarp>
          </a:bodyPr>
          <a:lstStyle>
            <a:lvl1pPr algn="r" eaLnBrk="0" hangingPunct="0">
              <a:defRPr sz="1100">
                <a:latin typeface="Times New Roman" pitchFamily="18" charset="0"/>
                <a:cs typeface="+mn-cs"/>
              </a:defRPr>
            </a:lvl1pPr>
          </a:lstStyle>
          <a:p>
            <a:pPr defTabSz="685766" fontAlgn="base">
              <a:spcBef>
                <a:spcPct val="0"/>
              </a:spcBef>
              <a:spcAft>
                <a:spcPct val="0"/>
              </a:spcAft>
              <a:defRPr/>
            </a:pPr>
            <a:fld id="{CAE1ACE6-2346-4FD3-BE68-F5CBF545021D}" type="slidenum">
              <a:rPr lang="en-US" smtClean="0">
                <a:solidFill>
                  <a:srgbClr val="000000"/>
                </a:solidFill>
              </a:rPr>
              <a:pPr defTabSz="685766" fontAlgn="base">
                <a:spcBef>
                  <a:spcPct val="0"/>
                </a:spcBef>
                <a:spcAft>
                  <a:spcPct val="0"/>
                </a:spcAft>
                <a:defRPr/>
              </a:pPr>
              <a:t>‹Nº›</a:t>
            </a:fld>
            <a:endParaRPr lang="en-US" dirty="0">
              <a:solidFill>
                <a:srgbClr val="000000"/>
              </a:solidFill>
            </a:endParaRPr>
          </a:p>
        </p:txBody>
      </p:sp>
    </p:spTree>
    <p:extLst>
      <p:ext uri="{BB962C8B-B14F-4D97-AF65-F5344CB8AC3E}">
        <p14:creationId xmlns:p14="http://schemas.microsoft.com/office/powerpoint/2010/main" val="32383749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fade thruBlk="1"/>
  </p:transition>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pitchFamily="18" charset="0"/>
        </a:defRPr>
      </a:lvl2pPr>
      <a:lvl3pPr algn="ctr" rtl="0" eaLnBrk="0" fontAlgn="base" hangingPunct="0">
        <a:spcBef>
          <a:spcPct val="0"/>
        </a:spcBef>
        <a:spcAft>
          <a:spcPct val="0"/>
        </a:spcAft>
        <a:defRPr sz="3300">
          <a:solidFill>
            <a:schemeClr val="tx2"/>
          </a:solidFill>
          <a:latin typeface="Times New Roman" pitchFamily="18" charset="0"/>
        </a:defRPr>
      </a:lvl3pPr>
      <a:lvl4pPr algn="ctr" rtl="0" eaLnBrk="0" fontAlgn="base" hangingPunct="0">
        <a:spcBef>
          <a:spcPct val="0"/>
        </a:spcBef>
        <a:spcAft>
          <a:spcPct val="0"/>
        </a:spcAft>
        <a:defRPr sz="3300">
          <a:solidFill>
            <a:schemeClr val="tx2"/>
          </a:solidFill>
          <a:latin typeface="Times New Roman" pitchFamily="18" charset="0"/>
        </a:defRPr>
      </a:lvl4pPr>
      <a:lvl5pPr algn="ctr" rtl="0" eaLnBrk="0" fontAlgn="base" hangingPunct="0">
        <a:spcBef>
          <a:spcPct val="0"/>
        </a:spcBef>
        <a:spcAft>
          <a:spcPct val="0"/>
        </a:spcAft>
        <a:defRPr sz="3300">
          <a:solidFill>
            <a:schemeClr val="tx2"/>
          </a:solidFill>
          <a:latin typeface="Times New Roman" pitchFamily="18" charset="0"/>
        </a:defRPr>
      </a:lvl5pPr>
      <a:lvl6pPr marL="342884" algn="ctr" rtl="0" eaLnBrk="0" fontAlgn="base" hangingPunct="0">
        <a:spcBef>
          <a:spcPct val="0"/>
        </a:spcBef>
        <a:spcAft>
          <a:spcPct val="0"/>
        </a:spcAft>
        <a:defRPr sz="3300">
          <a:solidFill>
            <a:schemeClr val="tx2"/>
          </a:solidFill>
          <a:latin typeface="Times New Roman" pitchFamily="18" charset="0"/>
        </a:defRPr>
      </a:lvl6pPr>
      <a:lvl7pPr marL="685766" algn="ctr" rtl="0" eaLnBrk="0" fontAlgn="base" hangingPunct="0">
        <a:spcBef>
          <a:spcPct val="0"/>
        </a:spcBef>
        <a:spcAft>
          <a:spcPct val="0"/>
        </a:spcAft>
        <a:defRPr sz="3300">
          <a:solidFill>
            <a:schemeClr val="tx2"/>
          </a:solidFill>
          <a:latin typeface="Times New Roman" pitchFamily="18" charset="0"/>
        </a:defRPr>
      </a:lvl7pPr>
      <a:lvl8pPr marL="1028649" algn="ctr" rtl="0" eaLnBrk="0" fontAlgn="base" hangingPunct="0">
        <a:spcBef>
          <a:spcPct val="0"/>
        </a:spcBef>
        <a:spcAft>
          <a:spcPct val="0"/>
        </a:spcAft>
        <a:defRPr sz="3300">
          <a:solidFill>
            <a:schemeClr val="tx2"/>
          </a:solidFill>
          <a:latin typeface="Times New Roman" pitchFamily="18" charset="0"/>
        </a:defRPr>
      </a:lvl8pPr>
      <a:lvl9pPr marL="1371532" algn="ctr" rtl="0" eaLnBrk="0" fontAlgn="base" hangingPunct="0">
        <a:spcBef>
          <a:spcPct val="0"/>
        </a:spcBef>
        <a:spcAft>
          <a:spcPct val="0"/>
        </a:spcAft>
        <a:defRPr sz="3300">
          <a:solidFill>
            <a:schemeClr val="tx2"/>
          </a:solidFill>
          <a:latin typeface="Times New Roman" pitchFamily="18" charset="0"/>
        </a:defRPr>
      </a:lvl9pPr>
    </p:titleStyle>
    <p:bodyStyle>
      <a:lvl1pPr marL="257162" indent="-257162" algn="l" rtl="0" eaLnBrk="0" fontAlgn="base" hangingPunct="0">
        <a:spcBef>
          <a:spcPct val="20000"/>
        </a:spcBef>
        <a:spcAft>
          <a:spcPct val="0"/>
        </a:spcAft>
        <a:buChar char="•"/>
        <a:defRPr sz="2400">
          <a:solidFill>
            <a:schemeClr val="tx1"/>
          </a:solidFill>
          <a:latin typeface="+mn-lt"/>
          <a:ea typeface="+mn-ea"/>
          <a:cs typeface="+mn-cs"/>
        </a:defRPr>
      </a:lvl1pPr>
      <a:lvl2pPr marL="557185" indent="-214303" algn="l" rtl="0" eaLnBrk="0" fontAlgn="base" hangingPunct="0">
        <a:spcBef>
          <a:spcPct val="20000"/>
        </a:spcBef>
        <a:spcAft>
          <a:spcPct val="0"/>
        </a:spcAft>
        <a:buChar char="–"/>
        <a:defRPr sz="2100">
          <a:solidFill>
            <a:schemeClr val="tx1"/>
          </a:solidFill>
          <a:latin typeface="+mn-lt"/>
        </a:defRPr>
      </a:lvl2pPr>
      <a:lvl3pPr marL="857207" indent="-171442" algn="l" rtl="0" eaLnBrk="0" fontAlgn="base" hangingPunct="0">
        <a:spcBef>
          <a:spcPct val="20000"/>
        </a:spcBef>
        <a:spcAft>
          <a:spcPct val="0"/>
        </a:spcAft>
        <a:buChar char="•"/>
        <a:defRPr sz="1800">
          <a:solidFill>
            <a:schemeClr val="tx1"/>
          </a:solidFill>
          <a:latin typeface="+mn-lt"/>
        </a:defRPr>
      </a:lvl3pPr>
      <a:lvl4pPr marL="1200090" indent="-171442" algn="l" rtl="0" eaLnBrk="0" fontAlgn="base" hangingPunct="0">
        <a:spcBef>
          <a:spcPct val="20000"/>
        </a:spcBef>
        <a:spcAft>
          <a:spcPct val="0"/>
        </a:spcAft>
        <a:buChar char="–"/>
        <a:defRPr sz="1500">
          <a:solidFill>
            <a:schemeClr val="tx1"/>
          </a:solidFill>
          <a:latin typeface="+mn-lt"/>
        </a:defRPr>
      </a:lvl4pPr>
      <a:lvl5pPr marL="1542974" indent="-171442" algn="l" rtl="0" eaLnBrk="0" fontAlgn="base" hangingPunct="0">
        <a:spcBef>
          <a:spcPct val="20000"/>
        </a:spcBef>
        <a:spcAft>
          <a:spcPct val="0"/>
        </a:spcAft>
        <a:buChar char="»"/>
        <a:defRPr sz="1500">
          <a:solidFill>
            <a:schemeClr val="tx1"/>
          </a:solidFill>
          <a:latin typeface="+mn-lt"/>
        </a:defRPr>
      </a:lvl5pPr>
      <a:lvl6pPr marL="1885856" indent="-171442" algn="l" rtl="0" eaLnBrk="0" fontAlgn="base" hangingPunct="0">
        <a:spcBef>
          <a:spcPct val="20000"/>
        </a:spcBef>
        <a:spcAft>
          <a:spcPct val="0"/>
        </a:spcAft>
        <a:buChar char="»"/>
        <a:defRPr sz="1500">
          <a:solidFill>
            <a:schemeClr val="tx1"/>
          </a:solidFill>
          <a:latin typeface="+mn-lt"/>
        </a:defRPr>
      </a:lvl6pPr>
      <a:lvl7pPr marL="2228739" indent="-171442" algn="l" rtl="0" eaLnBrk="0" fontAlgn="base" hangingPunct="0">
        <a:spcBef>
          <a:spcPct val="20000"/>
        </a:spcBef>
        <a:spcAft>
          <a:spcPct val="0"/>
        </a:spcAft>
        <a:buChar char="»"/>
        <a:defRPr sz="1500">
          <a:solidFill>
            <a:schemeClr val="tx1"/>
          </a:solidFill>
          <a:latin typeface="+mn-lt"/>
        </a:defRPr>
      </a:lvl7pPr>
      <a:lvl8pPr marL="2571622" indent="-171442" algn="l" rtl="0" eaLnBrk="0" fontAlgn="base" hangingPunct="0">
        <a:spcBef>
          <a:spcPct val="20000"/>
        </a:spcBef>
        <a:spcAft>
          <a:spcPct val="0"/>
        </a:spcAft>
        <a:buChar char="»"/>
        <a:defRPr sz="1500">
          <a:solidFill>
            <a:schemeClr val="tx1"/>
          </a:solidFill>
          <a:latin typeface="+mn-lt"/>
        </a:defRPr>
      </a:lvl8pPr>
      <a:lvl9pPr marL="2914505" indent="-171442" algn="l" rtl="0" eaLnBrk="0" fontAlgn="base" hangingPunct="0">
        <a:spcBef>
          <a:spcPct val="20000"/>
        </a:spcBef>
        <a:spcAft>
          <a:spcPct val="0"/>
        </a:spcAft>
        <a:buChar char="»"/>
        <a:defRPr sz="1500">
          <a:solidFill>
            <a:schemeClr val="tx1"/>
          </a:solidFill>
          <a:latin typeface="+mn-lt"/>
        </a:defRPr>
      </a:lvl9pPr>
    </p:bodyStyle>
    <p:otherStyle>
      <a:defPPr>
        <a:defRPr lang="es-CO"/>
      </a:defPPr>
      <a:lvl1pPr marL="0" algn="l" defTabSz="685766" rtl="0" eaLnBrk="1" latinLnBrk="0" hangingPunct="1">
        <a:defRPr sz="1400" kern="1200">
          <a:solidFill>
            <a:schemeClr val="tx1"/>
          </a:solidFill>
          <a:latin typeface="+mn-lt"/>
          <a:ea typeface="+mn-ea"/>
          <a:cs typeface="+mn-cs"/>
        </a:defRPr>
      </a:lvl1pPr>
      <a:lvl2pPr marL="342884" algn="l" defTabSz="685766" rtl="0" eaLnBrk="1" latinLnBrk="0" hangingPunct="1">
        <a:defRPr sz="1400" kern="1200">
          <a:solidFill>
            <a:schemeClr val="tx1"/>
          </a:solidFill>
          <a:latin typeface="+mn-lt"/>
          <a:ea typeface="+mn-ea"/>
          <a:cs typeface="+mn-cs"/>
        </a:defRPr>
      </a:lvl2pPr>
      <a:lvl3pPr marL="685766" algn="l" defTabSz="685766" rtl="0" eaLnBrk="1" latinLnBrk="0" hangingPunct="1">
        <a:defRPr sz="1400" kern="1200">
          <a:solidFill>
            <a:schemeClr val="tx1"/>
          </a:solidFill>
          <a:latin typeface="+mn-lt"/>
          <a:ea typeface="+mn-ea"/>
          <a:cs typeface="+mn-cs"/>
        </a:defRPr>
      </a:lvl3pPr>
      <a:lvl4pPr marL="1028649" algn="l" defTabSz="685766" rtl="0" eaLnBrk="1" latinLnBrk="0" hangingPunct="1">
        <a:defRPr sz="1400" kern="1200">
          <a:solidFill>
            <a:schemeClr val="tx1"/>
          </a:solidFill>
          <a:latin typeface="+mn-lt"/>
          <a:ea typeface="+mn-ea"/>
          <a:cs typeface="+mn-cs"/>
        </a:defRPr>
      </a:lvl4pPr>
      <a:lvl5pPr marL="1371532" algn="l" defTabSz="685766" rtl="0" eaLnBrk="1" latinLnBrk="0" hangingPunct="1">
        <a:defRPr sz="1400" kern="1200">
          <a:solidFill>
            <a:schemeClr val="tx1"/>
          </a:solidFill>
          <a:latin typeface="+mn-lt"/>
          <a:ea typeface="+mn-ea"/>
          <a:cs typeface="+mn-cs"/>
        </a:defRPr>
      </a:lvl5pPr>
      <a:lvl6pPr marL="1714415" algn="l" defTabSz="685766" rtl="0" eaLnBrk="1" latinLnBrk="0" hangingPunct="1">
        <a:defRPr sz="1400" kern="1200">
          <a:solidFill>
            <a:schemeClr val="tx1"/>
          </a:solidFill>
          <a:latin typeface="+mn-lt"/>
          <a:ea typeface="+mn-ea"/>
          <a:cs typeface="+mn-cs"/>
        </a:defRPr>
      </a:lvl6pPr>
      <a:lvl7pPr marL="2057297" algn="l" defTabSz="685766" rtl="0" eaLnBrk="1" latinLnBrk="0" hangingPunct="1">
        <a:defRPr sz="1400" kern="1200">
          <a:solidFill>
            <a:schemeClr val="tx1"/>
          </a:solidFill>
          <a:latin typeface="+mn-lt"/>
          <a:ea typeface="+mn-ea"/>
          <a:cs typeface="+mn-cs"/>
        </a:defRPr>
      </a:lvl7pPr>
      <a:lvl8pPr marL="2400180" algn="l" defTabSz="685766" rtl="0" eaLnBrk="1" latinLnBrk="0" hangingPunct="1">
        <a:defRPr sz="1400" kern="1200">
          <a:solidFill>
            <a:schemeClr val="tx1"/>
          </a:solidFill>
          <a:latin typeface="+mn-lt"/>
          <a:ea typeface="+mn-ea"/>
          <a:cs typeface="+mn-cs"/>
        </a:defRPr>
      </a:lvl8pPr>
      <a:lvl9pPr marL="2743064" algn="l" defTabSz="685766"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9.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9.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9.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9.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9.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9.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9.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9.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9.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9.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themeOverride" Target="../theme/themeOverride2.xml"/><Relationship Id="rId5" Type="http://schemas.openxmlformats.org/officeDocument/2006/relationships/image" Target="../media/image2.jpe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9.xml"/><Relationship Id="rId1" Type="http://schemas.openxmlformats.org/officeDocument/2006/relationships/themeOverride" Target="../theme/themeOverride20.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9.xml"/><Relationship Id="rId1" Type="http://schemas.openxmlformats.org/officeDocument/2006/relationships/themeOverride" Target="../theme/themeOverride21.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9.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9.xml"/><Relationship Id="rId1" Type="http://schemas.openxmlformats.org/officeDocument/2006/relationships/themeOverride" Target="../theme/themeOverride23.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9.xml"/><Relationship Id="rId1" Type="http://schemas.openxmlformats.org/officeDocument/2006/relationships/themeOverride" Target="../theme/themeOverride24.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9.xml"/><Relationship Id="rId1" Type="http://schemas.openxmlformats.org/officeDocument/2006/relationships/themeOverride" Target="../theme/themeOverride25.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9.xml"/><Relationship Id="rId1" Type="http://schemas.openxmlformats.org/officeDocument/2006/relationships/themeOverride" Target="../theme/themeOverride26.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9.xml"/><Relationship Id="rId1" Type="http://schemas.openxmlformats.org/officeDocument/2006/relationships/themeOverride" Target="../theme/themeOverride27.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9.xml"/><Relationship Id="rId1" Type="http://schemas.openxmlformats.org/officeDocument/2006/relationships/themeOverride" Target="../theme/themeOverride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9.xml"/><Relationship Id="rId1" Type="http://schemas.openxmlformats.org/officeDocument/2006/relationships/themeOverride" Target="../theme/themeOverride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9.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9.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9.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9.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9.xml"/><Relationship Id="rId1" Type="http://schemas.openxmlformats.org/officeDocument/2006/relationships/themeOverride" Target="../theme/themeOverride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9.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9.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9699" name="Rectangle 1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0"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1"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2"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3"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4"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5"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6" name="Rectangle 2"/>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9707" name="Rectangle 5"/>
          <p:cNvSpPr>
            <a:spLocks noChangeArrowheads="1"/>
          </p:cNvSpPr>
          <p:nvPr/>
        </p:nvSpPr>
        <p:spPr bwMode="auto">
          <a:xfrm>
            <a:off x="1143000" y="826618"/>
            <a:ext cx="246280" cy="3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9110" eaLnBrk="1" fontAlgn="auto" hangingPunct="1">
              <a:spcBef>
                <a:spcPts val="0"/>
              </a:spcBef>
              <a:spcAft>
                <a:spcPts val="0"/>
              </a:spcAft>
              <a:defRPr/>
            </a:pPr>
            <a:endParaRPr lang="es-CO" altLang="es-MX" sz="1400">
              <a:latin typeface="Calibri" panose="020F0502020204030204" pitchFamily="34" charset="0"/>
            </a:endParaRPr>
          </a:p>
        </p:txBody>
      </p:sp>
      <p:sp>
        <p:nvSpPr>
          <p:cNvPr id="27660" name="4 Rectángulo"/>
          <p:cNvSpPr>
            <a:spLocks noChangeArrowheads="1"/>
          </p:cNvSpPr>
          <p:nvPr/>
        </p:nvSpPr>
        <p:spPr bwMode="auto">
          <a:xfrm>
            <a:off x="154518" y="780959"/>
            <a:ext cx="8834967" cy="603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just" eaLnBrk="1" hangingPunct="1">
              <a:buFont typeface="Wingdings" panose="05000000000000000000" pitchFamily="2" charset="2"/>
              <a:buNone/>
            </a:pPr>
            <a:r>
              <a:rPr lang="es-CO" altLang="es-MX" sz="1600" b="1" dirty="0">
                <a:cs typeface="Arial" panose="020B0604020202020204" pitchFamily="34" charset="0"/>
              </a:rPr>
              <a:t>Las diapositivas que se presentan tienen la finalidad de cumplir con el siguiente objetivo:</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a:r>
              <a:rPr lang="es-CO" altLang="es-MX" sz="1600" dirty="0">
                <a:cs typeface="Arial" panose="020B0604020202020204" pitchFamily="34" charset="0"/>
              </a:rPr>
              <a:t> </a:t>
            </a:r>
            <a:r>
              <a:rPr lang="es-MX" altLang="es-MX" sz="1600" dirty="0">
                <a:cs typeface="Arial" panose="020B0604020202020204" pitchFamily="34" charset="0"/>
              </a:rPr>
              <a:t>Conocer </a:t>
            </a:r>
            <a:r>
              <a:rPr lang="es-MX" altLang="es-MX" sz="1600" dirty="0" smtClean="0">
                <a:cs typeface="Arial" panose="020B0604020202020204" pitchFamily="34" charset="0"/>
              </a:rPr>
              <a:t>la </a:t>
            </a:r>
            <a:r>
              <a:rPr lang="es-MX" altLang="es-MX" sz="1600" dirty="0">
                <a:cs typeface="Arial" panose="020B0604020202020204" pitchFamily="34" charset="0"/>
              </a:rPr>
              <a:t>actuación conjunta de las políticas monetaria y fiscal en el entorno de una economía cerrada y </a:t>
            </a:r>
            <a:r>
              <a:rPr lang="es-MX" altLang="es-MX" sz="1600" dirty="0" smtClean="0">
                <a:cs typeface="Arial" panose="020B0604020202020204" pitchFamily="34" charset="0"/>
              </a:rPr>
              <a:t>abierta</a:t>
            </a:r>
            <a:r>
              <a:rPr lang="es-MX" altLang="es-MX" sz="1600" dirty="0" smtClean="0">
                <a:cs typeface="Arial" panose="020B0604020202020204" pitchFamily="34" charset="0"/>
              </a:rPr>
              <a:t>.</a:t>
            </a:r>
            <a:endParaRPr lang="es-MX" altLang="es-MX" sz="1600" dirty="0">
              <a:cs typeface="Arial" panose="020B0604020202020204" pitchFamily="34" charset="0"/>
            </a:endParaRP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a:r>
              <a:rPr lang="es-CO" altLang="es-MX" sz="1600" dirty="0">
                <a:cs typeface="Arial" panose="020B0604020202020204" pitchFamily="34" charset="0"/>
              </a:rPr>
              <a:t>Las diapositivas que se presentan </a:t>
            </a:r>
            <a:r>
              <a:rPr lang="es-CO" altLang="es-MX" sz="1600" dirty="0" smtClean="0">
                <a:cs typeface="Arial" panose="020B0604020202020204" pitchFamily="34" charset="0"/>
              </a:rPr>
              <a:t>“</a:t>
            </a:r>
            <a:r>
              <a:rPr lang="es-MX" altLang="es-MX" sz="1600" dirty="0">
                <a:cs typeface="Arial" panose="020B0604020202020204" pitchFamily="34" charset="0"/>
              </a:rPr>
              <a:t>Política Monetaria, Política Fiscal y Política </a:t>
            </a:r>
            <a:r>
              <a:rPr lang="es-MX" altLang="es-MX" sz="1600" dirty="0" smtClean="0">
                <a:cs typeface="Arial" panose="020B0604020202020204" pitchFamily="34" charset="0"/>
              </a:rPr>
              <a:t>Mixta</a:t>
            </a:r>
            <a:r>
              <a:rPr lang="es-CO" altLang="es-MX" sz="1600" dirty="0" smtClean="0">
                <a:cs typeface="Arial" panose="020B0604020202020204" pitchFamily="34" charset="0"/>
              </a:rPr>
              <a:t>”  </a:t>
            </a:r>
            <a:r>
              <a:rPr lang="es-CO" altLang="es-MX" sz="1600" dirty="0">
                <a:cs typeface="Arial" panose="020B0604020202020204" pitchFamily="34" charset="0"/>
              </a:rPr>
              <a:t>son un apoyo para impartir parte de la unidad </a:t>
            </a:r>
            <a:r>
              <a:rPr lang="es-CO" altLang="es-MX" sz="1600" dirty="0" smtClean="0">
                <a:cs typeface="Arial" panose="020B0604020202020204" pitchFamily="34" charset="0"/>
              </a:rPr>
              <a:t>IV “</a:t>
            </a:r>
            <a:r>
              <a:rPr lang="es-MX" altLang="es-MX" sz="1600" dirty="0">
                <a:cs typeface="Arial" panose="020B0604020202020204" pitchFamily="34" charset="0"/>
              </a:rPr>
              <a:t>Política Monetaria, Política Fiscal y la Política Mixta</a:t>
            </a:r>
            <a:r>
              <a:rPr lang="es-CO" altLang="es-MX" sz="1600" dirty="0" smtClean="0">
                <a:cs typeface="Arial" panose="020B0604020202020204" pitchFamily="34" charset="0"/>
              </a:rPr>
              <a:t>” </a:t>
            </a:r>
            <a:r>
              <a:rPr lang="es-CO" altLang="es-MX" sz="1600" dirty="0">
                <a:cs typeface="Arial" panose="020B0604020202020204" pitchFamily="34" charset="0"/>
              </a:rPr>
              <a:t>en la Unidad de Aprendizaje de “</a:t>
            </a:r>
            <a:r>
              <a:rPr lang="es-MX" altLang="es-MX" sz="1600" dirty="0">
                <a:cs typeface="Arial" panose="020B0604020202020204" pitchFamily="34" charset="0"/>
              </a:rPr>
              <a:t>Teoría Monetaria y Política Fiscal</a:t>
            </a:r>
            <a:r>
              <a:rPr lang="es-CO" altLang="es-MX" sz="1600" dirty="0">
                <a:cs typeface="Arial" panose="020B0604020202020204" pitchFamily="34" charset="0"/>
              </a:rPr>
              <a:t>”, la cual forma parte del plan de estudios de la Licenciatura en Relaciones Económicas Internacionales. </a:t>
            </a:r>
            <a:endParaRPr lang="es-CO" altLang="es-MX" sz="1600" dirty="0" smtClean="0">
              <a:cs typeface="Arial" panose="020B0604020202020204" pitchFamily="34" charset="0"/>
            </a:endParaRPr>
          </a:p>
          <a:p>
            <a:pPr algn="just"/>
            <a:endParaRPr lang="es-CO" altLang="es-MX" sz="1600" dirty="0">
              <a:cs typeface="Arial" panose="020B0604020202020204" pitchFamily="34" charset="0"/>
            </a:endParaRPr>
          </a:p>
          <a:p>
            <a:pPr algn="just"/>
            <a:r>
              <a:rPr lang="es-MX" altLang="es-MX" sz="1600" dirty="0" smtClean="0">
                <a:cs typeface="Arial" panose="020B0604020202020204" pitchFamily="34" charset="0"/>
              </a:rPr>
              <a:t>Se </a:t>
            </a:r>
            <a:r>
              <a:rPr lang="es-MX" altLang="es-MX" sz="1600" dirty="0">
                <a:cs typeface="Arial" panose="020B0604020202020204" pitchFamily="34" charset="0"/>
              </a:rPr>
              <a:t>considera adecuado utilizar estas diapositivas porque es un trabajo que presenta una planificación claramente enfocada al aprendizaje del alumno. Su contenido da a conocer de forma clara y precisa </a:t>
            </a:r>
            <a:r>
              <a:rPr lang="es-MX" altLang="es-MX" sz="1600" dirty="0" smtClean="0">
                <a:cs typeface="Arial" panose="020B0604020202020204" pitchFamily="34" charset="0"/>
              </a:rPr>
              <a:t>la </a:t>
            </a:r>
            <a:r>
              <a:rPr lang="es-MX" altLang="es-MX" sz="1600" dirty="0">
                <a:cs typeface="Arial" panose="020B0604020202020204" pitchFamily="34" charset="0"/>
              </a:rPr>
              <a:t>actuación conjunta de las políticas monetaria y fiscal en el entorno de una economía cerrada y abierta, destacando de la primera su concepto, objetivos y el esquema general de control monetario, además de hacer especial énfasis a la fijación de objetivos de inflación y a las reglas sobre las tasas de interés como elementos de control de liquidez en la economía.</a:t>
            </a:r>
            <a:endParaRPr lang="es-CO" altLang="es-MX" sz="1600" dirty="0">
              <a:cs typeface="Arial" panose="020B0604020202020204" pitchFamily="34" charset="0"/>
            </a:endParaRPr>
          </a:p>
          <a:p>
            <a:pPr algn="just" eaLnBrk="1" hangingPunct="1">
              <a:buFont typeface="Wingdings" panose="05000000000000000000" pitchFamily="2" charset="2"/>
              <a:buNone/>
            </a:pPr>
            <a:endParaRPr lang="es-CO" altLang="es-MX" sz="1600" dirty="0" smtClean="0">
              <a:cs typeface="Arial" panose="020B0604020202020204" pitchFamily="34" charset="0"/>
            </a:endParaRPr>
          </a:p>
          <a:p>
            <a:pPr algn="just" eaLnBrk="1" hangingPunct="1">
              <a:buFont typeface="Wingdings" panose="05000000000000000000" pitchFamily="2" charset="2"/>
              <a:buNone/>
            </a:pPr>
            <a:r>
              <a:rPr lang="es-CO" altLang="es-MX" sz="1600" dirty="0" smtClean="0">
                <a:cs typeface="Arial" panose="020B0604020202020204" pitchFamily="34" charset="0"/>
              </a:rPr>
              <a:t>Adicional a </a:t>
            </a:r>
            <a:r>
              <a:rPr lang="es-CO" altLang="es-MX" sz="1600" dirty="0">
                <a:cs typeface="Arial" panose="020B0604020202020204" pitchFamily="34" charset="0"/>
              </a:rPr>
              <a:t>lo anterior, al proporcionales de forma electrónica este tipo de material, se evita escribir, esto permite dedicar mayor tiempo a actividades que realmente impacten en la formación de los alumnos como su  aplicación y análisis.</a:t>
            </a:r>
          </a:p>
          <a:p>
            <a:pPr algn="just" eaLnBrk="1" hangingPunct="1">
              <a:buFont typeface="Wingdings" panose="05000000000000000000" pitchFamily="2" charset="2"/>
              <a:buNone/>
            </a:pPr>
            <a:endParaRPr lang="es-CO" altLang="es-MX" sz="1600" dirty="0">
              <a:cs typeface="Arial" panose="020B0604020202020204" pitchFamily="34" charset="0"/>
            </a:endParaRPr>
          </a:p>
          <a:p>
            <a:pPr algn="just" eaLnBrk="1" hangingPunct="1">
              <a:buFont typeface="Wingdings" panose="05000000000000000000" pitchFamily="2" charset="2"/>
              <a:buNone/>
            </a:pPr>
            <a:r>
              <a:rPr lang="es-MX" altLang="es-MX" sz="1600" dirty="0">
                <a:cs typeface="Arial" panose="020B0604020202020204" pitchFamily="34" charset="0"/>
              </a:rPr>
              <a:t>Para el uso de estas diapositivas se requiere un cañón o video proyector para proyectar las imágenes y una computadora con el programa </a:t>
            </a:r>
            <a:r>
              <a:rPr lang="es-MX" altLang="es-MX" sz="1600" dirty="0" err="1">
                <a:cs typeface="Arial" panose="020B0604020202020204" pitchFamily="34" charset="0"/>
              </a:rPr>
              <a:t>Power</a:t>
            </a:r>
            <a:r>
              <a:rPr lang="es-MX" altLang="es-MX" sz="1600" dirty="0">
                <a:cs typeface="Arial" panose="020B0604020202020204" pitchFamily="34" charset="0"/>
              </a:rPr>
              <a:t> Point versión 2003 o posterior. Dado que se proporciona el material a cada uno de los alumnos, ellos también pueden seguir al profesor en su computadora.</a:t>
            </a:r>
            <a:endParaRPr lang="es-CO" altLang="es-MX" sz="1600" dirty="0">
              <a:cs typeface="Arial" panose="020B0604020202020204" pitchFamily="34" charset="0"/>
            </a:endParaRPr>
          </a:p>
        </p:txBody>
      </p:sp>
      <p:sp>
        <p:nvSpPr>
          <p:cNvPr id="27661" name="Text Box 10"/>
          <p:cNvSpPr txBox="1">
            <a:spLocks noChangeArrowheads="1"/>
          </p:cNvSpPr>
          <p:nvPr/>
        </p:nvSpPr>
        <p:spPr bwMode="auto">
          <a:xfrm>
            <a:off x="0" y="0"/>
            <a:ext cx="9144000" cy="400105"/>
          </a:xfrm>
          <a:prstGeom prst="rect">
            <a:avLst/>
          </a:prstGeom>
          <a:solidFill>
            <a:srgbClr val="008000"/>
          </a:solidFill>
          <a:ln w="9525">
            <a:solidFill>
              <a:srgbClr val="008000"/>
            </a:solidFill>
            <a:miter lim="800000"/>
            <a:headEnd/>
            <a:tailEnd/>
          </a:ln>
        </p:spPr>
        <p:txBody>
          <a:bodyPr lIns="121917" tIns="60958" rIns="121917" bIns="6095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sz="1800" b="1" dirty="0">
                <a:solidFill>
                  <a:schemeClr val="bg1"/>
                </a:solidFill>
                <a:latin typeface="Arial" panose="020B0604020202020204" pitchFamily="34" charset="0"/>
                <a:cs typeface="Times New Roman" panose="02020603050405020304" pitchFamily="18" charset="0"/>
              </a:rPr>
              <a:t>“</a:t>
            </a:r>
            <a:r>
              <a:rPr lang="es-MX" altLang="es-MX" sz="1800" b="1" dirty="0" err="1">
                <a:solidFill>
                  <a:schemeClr val="bg1"/>
                </a:solidFill>
                <a:latin typeface="Arial" panose="020B0604020202020204" pitchFamily="34" charset="0"/>
                <a:cs typeface="Times New Roman" panose="02020603050405020304" pitchFamily="18" charset="0"/>
              </a:rPr>
              <a:t>Guión</a:t>
            </a:r>
            <a:r>
              <a:rPr lang="es-MX" altLang="es-MX" sz="1800" b="1" dirty="0">
                <a:solidFill>
                  <a:schemeClr val="bg1"/>
                </a:solidFill>
                <a:latin typeface="Arial" panose="020B0604020202020204" pitchFamily="34" charset="0"/>
                <a:cs typeface="Times New Roman" panose="02020603050405020304" pitchFamily="18" charset="0"/>
              </a:rPr>
              <a:t> explicativo para el empleo del material”</a:t>
            </a:r>
            <a:endParaRPr lang="es-ES" altLang="es-MX" sz="1800" b="1" dirty="0">
              <a:solidFill>
                <a:schemeClr val="bg1"/>
              </a:solidFill>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38493518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548680"/>
            <a:ext cx="8136905"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49" eaLnBrk="1" fontAlgn="base" hangingPunct="1">
              <a:spcBef>
                <a:spcPct val="0"/>
              </a:spcBef>
              <a:spcAft>
                <a:spcPct val="0"/>
              </a:spcAft>
              <a:buNone/>
            </a:pPr>
            <a:r>
              <a:rPr lang="es-MX" altLang="es-MX" sz="2600" b="1" dirty="0">
                <a:solidFill>
                  <a:srgbClr val="FF0000"/>
                </a:solidFill>
                <a:latin typeface="Arial" charset="0"/>
                <a:cs typeface="Arial" charset="0"/>
              </a:rPr>
              <a:t>Hechos que contribuyen al éxito de la política directa sobre el objetivo</a:t>
            </a:r>
          </a:p>
        </p:txBody>
      </p:sp>
      <p:sp>
        <p:nvSpPr>
          <p:cNvPr id="2" name="1 CuadroTexto"/>
          <p:cNvSpPr txBox="1"/>
          <p:nvPr/>
        </p:nvSpPr>
        <p:spPr>
          <a:xfrm>
            <a:off x="294992" y="1453278"/>
            <a:ext cx="8136905" cy="5301127"/>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experiencia que tienen los bancos centrales, que iniciaron políticas monetarias activas a finales de los años setenta, y que tienen un conocimiento teórico y práctico del funcionamiento de la política monetaria.</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larga trayectoria de la estrategia de control monetario ha permitido que ésta sea previsible.</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Los bancos centrales de los países gozan de estabilidad de precios, que tienen un grado de autonomía, cuentan con la confianza de los mercados financieros, de trabajadores, empresarios, etc. Esa credibilidad permite crear expectativas de inflación a la baja.</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19886800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23529" y="696806"/>
            <a:ext cx="8352928"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49" eaLnBrk="1" fontAlgn="base" hangingPunct="1">
              <a:spcBef>
                <a:spcPct val="0"/>
              </a:spcBef>
              <a:spcAft>
                <a:spcPct val="0"/>
              </a:spcAft>
              <a:buNone/>
            </a:pPr>
            <a:r>
              <a:rPr lang="es-MX" altLang="es-MX" sz="2600" b="1" dirty="0">
                <a:solidFill>
                  <a:srgbClr val="FF0000"/>
                </a:solidFill>
                <a:latin typeface="Arial" charset="0"/>
                <a:cs typeface="Arial" charset="0"/>
              </a:rPr>
              <a:t>Efectividad de la política monetaria en el </a:t>
            </a:r>
            <a:r>
              <a:rPr lang="es-MX" altLang="es-MX" sz="2600" b="1" dirty="0" smtClean="0">
                <a:solidFill>
                  <a:srgbClr val="FF0000"/>
                </a:solidFill>
                <a:latin typeface="Arial" charset="0"/>
                <a:cs typeface="Arial" charset="0"/>
              </a:rPr>
              <a:t>Modelo </a:t>
            </a:r>
          </a:p>
          <a:p>
            <a:pPr algn="just" defTabSz="685749" eaLnBrk="1" fontAlgn="base" hangingPunct="1">
              <a:spcBef>
                <a:spcPct val="0"/>
              </a:spcBef>
              <a:spcAft>
                <a:spcPct val="0"/>
              </a:spcAft>
              <a:buNone/>
            </a:pPr>
            <a:r>
              <a:rPr lang="es-MX" altLang="es-MX" sz="2600" b="1" dirty="0" smtClean="0">
                <a:solidFill>
                  <a:srgbClr val="FF0000"/>
                </a:solidFill>
                <a:latin typeface="Arial" charset="0"/>
                <a:cs typeface="Arial" charset="0"/>
              </a:rPr>
              <a:t>IS-LM</a:t>
            </a:r>
            <a:endParaRPr lang="es-MX" altLang="es-MX" sz="2600" b="1" dirty="0">
              <a:solidFill>
                <a:srgbClr val="FF0000"/>
              </a:solidFill>
              <a:latin typeface="Arial" charset="0"/>
              <a:cs typeface="Arial" charset="0"/>
            </a:endParaRPr>
          </a:p>
        </p:txBody>
      </p:sp>
      <p:sp>
        <p:nvSpPr>
          <p:cNvPr id="2" name="1 CuadroTexto"/>
          <p:cNvSpPr txBox="1"/>
          <p:nvPr/>
        </p:nvSpPr>
        <p:spPr>
          <a:xfrm>
            <a:off x="323529" y="2060848"/>
            <a:ext cx="7956886" cy="2285237"/>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Partiendo del conocimiento de que la curva IS representa todas las combinaciones posibles entre producción y tipo de interés que son de equilibrio en el mercado de bienes, mientras que la curva LM considera todas las combinaciones posibles entre producción y tipo de interés que son de equilibrio en el mercado monetario.</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1350855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548680"/>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Limitaciones de la política monetaria</a:t>
            </a:r>
          </a:p>
        </p:txBody>
      </p:sp>
      <p:sp>
        <p:nvSpPr>
          <p:cNvPr id="2" name="1 CuadroTexto"/>
          <p:cNvSpPr txBox="1"/>
          <p:nvPr/>
        </p:nvSpPr>
        <p:spPr>
          <a:xfrm>
            <a:off x="318264" y="1232213"/>
            <a:ext cx="8136905" cy="4039563"/>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Existen dos posturas encontradas en cuanto a si la aplicación debe ser discrecional o seguir una </a:t>
            </a:r>
            <a:r>
              <a:rPr lang="es-MX" sz="1900" dirty="0" smtClean="0">
                <a:solidFill>
                  <a:srgbClr val="000000"/>
                </a:solidFill>
                <a:latin typeface="Arial" panose="020B0604020202020204" pitchFamily="34" charset="0"/>
                <a:cs typeface="Arial" panose="020B0604020202020204" pitchFamily="34" charset="0"/>
              </a:rPr>
              <a:t>regla:</a:t>
            </a: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Existencia de los retardos: El tiempo que transcurre desde que una perturbación es detectada, o desde que la autoridad monetaria desea intervenir en el sistema monetario, hasta que se toma la decisión de aplicar una determinada medida, puede ser muy corto, por lo que, el efecto total sobre los objetivos perseguidos puede tardar varios meses e incluso más de un año en producirse</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35751648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298507" y="1220219"/>
            <a:ext cx="8136905" cy="4478145"/>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Inestabilidad de la velocidad de circulación del dinero: El número de transacciones que se realizan con la cantidad de dinero ofertado durante un período de tiempo dado para un nivel de renta establecido.</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Eficacia contractiva y expansiva: La política monetaria es más eficaz cuando es contractiva, dadas las decisiones de los agentes económicos para invertir, ahorrar o consumir. El tipo de interés alto suele tener efectos inmediatos, en las decisiones empresariales, también sucede que mayores tipos de interés van acompañados de incrementos de la inversión si existen incentivos fiscales</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
        <p:nvSpPr>
          <p:cNvPr id="6" name="Rectangle 2"/>
          <p:cNvSpPr>
            <a:spLocks noChangeArrowheads="1"/>
          </p:cNvSpPr>
          <p:nvPr/>
        </p:nvSpPr>
        <p:spPr bwMode="auto">
          <a:xfrm>
            <a:off x="294992" y="548680"/>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Limitaciones de la política monetaria</a:t>
            </a:r>
          </a:p>
        </p:txBody>
      </p:sp>
    </p:spTree>
    <p:extLst>
      <p:ext uri="{BB962C8B-B14F-4D97-AF65-F5344CB8AC3E}">
        <p14:creationId xmlns:p14="http://schemas.microsoft.com/office/powerpoint/2010/main" val="23993060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20688"/>
            <a:ext cx="8482012" cy="46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Política Fiscal y Mixta</a:t>
            </a:r>
          </a:p>
        </p:txBody>
      </p:sp>
      <p:sp>
        <p:nvSpPr>
          <p:cNvPr id="2" name="1 CuadroTexto"/>
          <p:cNvSpPr txBox="1"/>
          <p:nvPr/>
        </p:nvSpPr>
        <p:spPr>
          <a:xfrm>
            <a:off x="330994" y="1359063"/>
            <a:ext cx="8136905" cy="5355308"/>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Política fiscal Keynesiana:</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Para Hansen las actuaciones fiscales deben mantener el nivel de actividad económica. </a:t>
            </a:r>
            <a:endParaRPr lang="es-MX" sz="1900" dirty="0" smtClean="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Para Lerner, los ingresos públicos, los gastos públicos y la deuda pública deben ser instrumentos destinados a mantener un nivel alto y estable del empleo con precios constantes. </a:t>
            </a:r>
            <a:endParaRPr lang="es-MX" sz="1900" dirty="0" smtClean="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noción clásica de presupuesto equilibrado debía sustituirse por la de presupuesto de estabilización automático</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25882753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548680"/>
            <a:ext cx="8273457"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49" eaLnBrk="1" fontAlgn="base" hangingPunct="1">
              <a:spcBef>
                <a:spcPct val="0"/>
              </a:spcBef>
              <a:spcAft>
                <a:spcPct val="0"/>
              </a:spcAft>
              <a:buNone/>
            </a:pPr>
            <a:r>
              <a:rPr lang="es-MX" altLang="es-MX" sz="2600" b="1" dirty="0">
                <a:solidFill>
                  <a:srgbClr val="FF0000"/>
                </a:solidFill>
                <a:latin typeface="Arial" charset="0"/>
                <a:cs typeface="Arial" charset="0"/>
              </a:rPr>
              <a:t>Fundamentos básicos de la política fiscal keynesiana</a:t>
            </a:r>
          </a:p>
        </p:txBody>
      </p:sp>
      <p:sp>
        <p:nvSpPr>
          <p:cNvPr id="2" name="1 CuadroTexto"/>
          <p:cNvSpPr txBox="1"/>
          <p:nvPr/>
        </p:nvSpPr>
        <p:spPr>
          <a:xfrm>
            <a:off x="330994" y="1418147"/>
            <a:ext cx="8273457" cy="5793890"/>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Política fiscal Keynesiana:</a:t>
            </a:r>
          </a:p>
          <a:p>
            <a:pPr marL="457200" indent="-457200" algn="just" defTabSz="914333">
              <a:lnSpc>
                <a:spcPct val="150000"/>
              </a:lnSpc>
              <a:buFont typeface="+mj-lt"/>
              <a:buAutoNum type="arabicPeriod"/>
            </a:pPr>
            <a:r>
              <a:rPr lang="es-MX" sz="1900" dirty="0" smtClean="0">
                <a:solidFill>
                  <a:srgbClr val="000000"/>
                </a:solidFill>
                <a:latin typeface="Arial" panose="020B0604020202020204" pitchFamily="34" charset="0"/>
                <a:cs typeface="Arial" panose="020B0604020202020204" pitchFamily="34" charset="0"/>
              </a:rPr>
              <a:t>Negación </a:t>
            </a:r>
            <a:r>
              <a:rPr lang="es-MX" sz="1900" dirty="0">
                <a:solidFill>
                  <a:srgbClr val="000000"/>
                </a:solidFill>
                <a:latin typeface="Arial" panose="020B0604020202020204" pitchFamily="34" charset="0"/>
                <a:cs typeface="Arial" panose="020B0604020202020204" pitchFamily="34" charset="0"/>
              </a:rPr>
              <a:t>de la norma clásica del equilibrio presupuestario.</a:t>
            </a:r>
          </a:p>
          <a:p>
            <a:pPr marL="457200" indent="-457200" algn="just" defTabSz="914333">
              <a:lnSpc>
                <a:spcPct val="150000"/>
              </a:lnSpc>
              <a:buFont typeface="+mj-lt"/>
              <a:buAutoNum type="arabicPeriod"/>
            </a:pPr>
            <a:r>
              <a:rPr lang="es-MX" sz="1900" dirty="0">
                <a:solidFill>
                  <a:srgbClr val="000000"/>
                </a:solidFill>
                <a:latin typeface="Arial" panose="020B0604020202020204" pitchFamily="34" charset="0"/>
                <a:cs typeface="Arial" panose="020B0604020202020204" pitchFamily="34" charset="0"/>
              </a:rPr>
              <a:t>Reducción de la brecha entre el PNB real y el potencial.</a:t>
            </a:r>
          </a:p>
          <a:p>
            <a:pPr marL="457200" indent="-457200" algn="just" defTabSz="914333">
              <a:lnSpc>
                <a:spcPct val="150000"/>
              </a:lnSpc>
              <a:buFont typeface="+mj-lt"/>
              <a:buAutoNum type="arabicPeriod"/>
            </a:pPr>
            <a:r>
              <a:rPr lang="es-MX" sz="1900" dirty="0">
                <a:solidFill>
                  <a:srgbClr val="000000"/>
                </a:solidFill>
                <a:latin typeface="Arial" panose="020B0604020202020204" pitchFamily="34" charset="0"/>
                <a:cs typeface="Arial" panose="020B0604020202020204" pitchFamily="34" charset="0"/>
              </a:rPr>
              <a:t>Papel del sector público centrado en controlar el gasto privado (consumo e inversión); es decir, estabilizar la economía, de forma permanente.</a:t>
            </a:r>
          </a:p>
          <a:p>
            <a:pPr marL="457200" indent="-457200" algn="just" defTabSz="914333">
              <a:lnSpc>
                <a:spcPct val="150000"/>
              </a:lnSpc>
              <a:buFont typeface="+mj-lt"/>
              <a:buAutoNum type="arabicPeriod"/>
            </a:pPr>
            <a:r>
              <a:rPr lang="es-MX" sz="1900" dirty="0">
                <a:solidFill>
                  <a:srgbClr val="000000"/>
                </a:solidFill>
                <a:latin typeface="Arial" panose="020B0604020202020204" pitchFamily="34" charset="0"/>
                <a:cs typeface="Arial" panose="020B0604020202020204" pitchFamily="34" charset="0"/>
              </a:rPr>
              <a:t>Eliminación de los problemas derivados de la existencia de un sistema tributario flexible que en las fases de crecimiento elevado recauda más disminuyendo automáticamente las rentas del sector privado mediante el establecimiento de mecanismos de devolución al sector privado de este exceso de recaudación cuando la economía se encuentre alejada de su nivel de pleno empleo.</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25118792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548680"/>
            <a:ext cx="8482012" cy="46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La efectividad de la política fiscal</a:t>
            </a:r>
          </a:p>
        </p:txBody>
      </p:sp>
      <p:sp>
        <p:nvSpPr>
          <p:cNvPr id="2" name="1 CuadroTexto"/>
          <p:cNvSpPr txBox="1"/>
          <p:nvPr/>
        </p:nvSpPr>
        <p:spPr>
          <a:xfrm>
            <a:off x="294992" y="1700808"/>
            <a:ext cx="8136905" cy="3108219"/>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El primer aspecto que debe tomarse en consideración para evaluar la efectividad de la política fiscal es la distribución de sus efectos en el tiempo, dado que desde que se toma conciencia de la necesidad de actuar y el momento en que la actuación diseñada produce sus efectos sobre el nivel de actividad económica puede existir un considerable retardo o desfase temporal</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16440313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548680"/>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Política Económica en una Economía Abierta</a:t>
            </a:r>
          </a:p>
        </p:txBody>
      </p:sp>
      <p:sp>
        <p:nvSpPr>
          <p:cNvPr id="2" name="1 CuadroTexto"/>
          <p:cNvSpPr txBox="1"/>
          <p:nvPr/>
        </p:nvSpPr>
        <p:spPr>
          <a:xfrm>
            <a:off x="294992" y="1223505"/>
            <a:ext cx="8136905" cy="5355308"/>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Internacionalización de la actividad </a:t>
            </a:r>
            <a:r>
              <a:rPr lang="es-MX" sz="1900" dirty="0" smtClean="0">
                <a:solidFill>
                  <a:srgbClr val="000000"/>
                </a:solidFill>
                <a:latin typeface="Arial" panose="020B0604020202020204" pitchFamily="34" charset="0"/>
                <a:cs typeface="Arial" panose="020B0604020202020204" pitchFamily="34" charset="0"/>
              </a:rPr>
              <a:t>económica</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a:p>
            <a:pPr algn="just" defTabSz="914333">
              <a:lnSpc>
                <a:spcPct val="150000"/>
              </a:lnSpc>
            </a:pPr>
            <a:r>
              <a:rPr lang="es-MX" sz="1900" dirty="0" smtClean="0">
                <a:solidFill>
                  <a:srgbClr val="000000"/>
                </a:solidFill>
                <a:latin typeface="Arial" panose="020B0604020202020204" pitchFamily="34" charset="0"/>
                <a:cs typeface="Arial" panose="020B0604020202020204" pitchFamily="34" charset="0"/>
              </a:rPr>
              <a:t>En </a:t>
            </a:r>
            <a:r>
              <a:rPr lang="es-MX" sz="1900" dirty="0">
                <a:solidFill>
                  <a:srgbClr val="000000"/>
                </a:solidFill>
                <a:latin typeface="Arial" panose="020B0604020202020204" pitchFamily="34" charset="0"/>
                <a:cs typeface="Arial" panose="020B0604020202020204" pitchFamily="34" charset="0"/>
              </a:rPr>
              <a:t>las ultimas décadas del siglo XX tuvieron lugar importantes cambios en el funcionamiento de la economía mundial: </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Cambios en la posición relativa de los países en la economía mundial y aparición de nuevas áreas de crecimiento</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Acentuación de las transformación en la estructura sectorial de la producción del empleo y del comercio internacional</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Desconexión entre la economía real y la economía financiera</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Internacionalización de los mercados y mayor independencia económica</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Consolidación y avance de los procesos de integración económica</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16101826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548680"/>
            <a:ext cx="8482012" cy="46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Desequilibrio exterior</a:t>
            </a:r>
          </a:p>
        </p:txBody>
      </p:sp>
      <p:sp>
        <p:nvSpPr>
          <p:cNvPr id="2" name="1 CuadroTexto"/>
          <p:cNvSpPr txBox="1"/>
          <p:nvPr/>
        </p:nvSpPr>
        <p:spPr>
          <a:xfrm>
            <a:off x="294992" y="1340768"/>
            <a:ext cx="8136905" cy="3600982"/>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Política Económica se ha centrado tradicionalmente en el estudio de dos casos concretos: el equilibrio interno y el equilibrio externo.</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equilibrio interno es la situación en la que una economía alcanza el pleno empleo con estabilidad de precios. </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equilibro externo se asimila al equilibrio de la balanza de </a:t>
            </a:r>
            <a:r>
              <a:rPr lang="es-MX" sz="1900" dirty="0" smtClean="0">
                <a:solidFill>
                  <a:srgbClr val="000000"/>
                </a:solidFill>
                <a:latin typeface="Arial" panose="020B0604020202020204" pitchFamily="34" charset="0"/>
                <a:cs typeface="Arial" panose="020B0604020202020204" pitchFamily="34" charset="0"/>
              </a:rPr>
              <a:t>pagos.</a:t>
            </a: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6877390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548680"/>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49" eaLnBrk="1" fontAlgn="base" hangingPunct="1">
              <a:spcBef>
                <a:spcPct val="0"/>
              </a:spcBef>
              <a:spcAft>
                <a:spcPct val="0"/>
              </a:spcAft>
              <a:buNone/>
            </a:pPr>
            <a:r>
              <a:rPr lang="es-MX" altLang="es-MX" sz="2600" b="1" dirty="0">
                <a:solidFill>
                  <a:srgbClr val="FF0000"/>
                </a:solidFill>
                <a:latin typeface="Arial" charset="0"/>
                <a:cs typeface="Arial" charset="0"/>
              </a:rPr>
              <a:t>La política económica en una economía abierta: el modelo </a:t>
            </a:r>
            <a:r>
              <a:rPr lang="es-MX" altLang="es-MX" sz="2600" b="1" dirty="0" err="1">
                <a:solidFill>
                  <a:srgbClr val="FF0000"/>
                </a:solidFill>
                <a:latin typeface="Arial" charset="0"/>
                <a:cs typeface="Arial" charset="0"/>
              </a:rPr>
              <a:t>Mundell</a:t>
            </a:r>
            <a:r>
              <a:rPr lang="es-MX" altLang="es-MX" sz="2600" b="1" dirty="0">
                <a:solidFill>
                  <a:srgbClr val="FF0000"/>
                </a:solidFill>
                <a:latin typeface="Arial" charset="0"/>
                <a:cs typeface="Arial" charset="0"/>
              </a:rPr>
              <a:t> - Fleming</a:t>
            </a:r>
          </a:p>
        </p:txBody>
      </p:sp>
      <p:sp>
        <p:nvSpPr>
          <p:cNvPr id="2" name="1 CuadroTexto"/>
          <p:cNvSpPr txBox="1"/>
          <p:nvPr/>
        </p:nvSpPr>
        <p:spPr>
          <a:xfrm>
            <a:off x="283822" y="1418147"/>
            <a:ext cx="8493182" cy="5793890"/>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El análisis bajo condiciones de alta movilidad del capital, se ha basado en el modelo </a:t>
            </a:r>
            <a:r>
              <a:rPr lang="es-MX" sz="1900" dirty="0" err="1">
                <a:solidFill>
                  <a:srgbClr val="000000"/>
                </a:solidFill>
                <a:latin typeface="Arial" panose="020B0604020202020204" pitchFamily="34" charset="0"/>
                <a:cs typeface="Arial" panose="020B0604020202020204" pitchFamily="34" charset="0"/>
              </a:rPr>
              <a:t>Mundell</a:t>
            </a:r>
            <a:r>
              <a:rPr lang="es-MX" sz="1900" dirty="0">
                <a:solidFill>
                  <a:srgbClr val="000000"/>
                </a:solidFill>
                <a:latin typeface="Arial" panose="020B0604020202020204" pitchFamily="34" charset="0"/>
                <a:cs typeface="Arial" panose="020B0604020202020204" pitchFamily="34" charset="0"/>
              </a:rPr>
              <a:t>-Fleming, que es una ampliación del modelo  IS-LM incluyendo el sector exterior. Ello implica tener presente dos importantes cuestiones</a:t>
            </a:r>
            <a:r>
              <a:rPr lang="es-MX" sz="1900" dirty="0" smtClean="0">
                <a:solidFill>
                  <a:srgbClr val="000000"/>
                </a:solidFill>
                <a:latin typeface="Arial" panose="020B0604020202020204" pitchFamily="34" charset="0"/>
                <a:cs typeface="Arial" panose="020B0604020202020204" pitchFamily="34" charset="0"/>
              </a:rPr>
              <a:t>:</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a:p>
            <a:pPr marL="457200" indent="-457200" algn="just" defTabSz="914333">
              <a:lnSpc>
                <a:spcPct val="150000"/>
              </a:lnSpc>
              <a:buFont typeface="+mj-lt"/>
              <a:buAutoNum type="alphaLcParenR"/>
            </a:pPr>
            <a:r>
              <a:rPr lang="es-MX" sz="1900" dirty="0">
                <a:solidFill>
                  <a:srgbClr val="000000"/>
                </a:solidFill>
                <a:latin typeface="Arial" panose="020B0604020202020204" pitchFamily="34" charset="0"/>
                <a:cs typeface="Arial" panose="020B0604020202020204" pitchFamily="34" charset="0"/>
              </a:rPr>
              <a:t>Produce la igualación internacional de los tipos de interés nominales, al suponer expectativas estáticas sobre el tipo de cambio.</a:t>
            </a:r>
          </a:p>
          <a:p>
            <a:pPr marL="457200" indent="-457200" algn="just" defTabSz="914333">
              <a:lnSpc>
                <a:spcPct val="150000"/>
              </a:lnSpc>
              <a:buFont typeface="+mj-lt"/>
              <a:buAutoNum type="alphaLcParenR"/>
            </a:pPr>
            <a:endParaRPr lang="es-MX" sz="1900" dirty="0">
              <a:solidFill>
                <a:srgbClr val="000000"/>
              </a:solidFill>
              <a:latin typeface="Arial" panose="020B0604020202020204" pitchFamily="34" charset="0"/>
              <a:cs typeface="Arial" panose="020B0604020202020204" pitchFamily="34" charset="0"/>
            </a:endParaRPr>
          </a:p>
          <a:p>
            <a:pPr marL="457200" indent="-457200" algn="just" defTabSz="914333">
              <a:lnSpc>
                <a:spcPct val="150000"/>
              </a:lnSpc>
              <a:buFont typeface="+mj-lt"/>
              <a:buAutoNum type="alphaLcParenR"/>
            </a:pPr>
            <a:r>
              <a:rPr lang="es-MX" sz="1900" dirty="0">
                <a:solidFill>
                  <a:srgbClr val="000000"/>
                </a:solidFill>
                <a:latin typeface="Arial" panose="020B0604020202020204" pitchFamily="34" charset="0"/>
                <a:cs typeface="Arial" panose="020B0604020202020204" pitchFamily="34" charset="0"/>
              </a:rPr>
              <a:t>El tipo de cambio influye en el equilibrio macroeconómico, en ausencia de inflación y los tipos de cambio nominal y real varían en el mismo sentido, las variaciones del tipo de cambio afectan a los términos de intercambio, es decir, a la  competitividad exterior de la economía.</a:t>
            </a:r>
          </a:p>
          <a:p>
            <a:pPr marL="457200" indent="-457200" algn="just" defTabSz="914333">
              <a:lnSpc>
                <a:spcPct val="150000"/>
              </a:lnSpc>
              <a:buFont typeface="+mj-lt"/>
              <a:buAutoNum type="alphaLcParenR"/>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22604037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8674" name="Line 3"/>
          <p:cNvSpPr>
            <a:spLocks noChangeShapeType="1"/>
          </p:cNvSpPr>
          <p:nvPr/>
        </p:nvSpPr>
        <p:spPr bwMode="auto">
          <a:xfrm flipV="1">
            <a:off x="1880373" y="1012618"/>
            <a:ext cx="5336117" cy="2116"/>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28675" name="Rectangle 4"/>
          <p:cNvSpPr>
            <a:spLocks noChangeArrowheads="1"/>
          </p:cNvSpPr>
          <p:nvPr/>
        </p:nvSpPr>
        <p:spPr bwMode="auto">
          <a:xfrm>
            <a:off x="1719791" y="639810"/>
            <a:ext cx="5704417"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ES" altLang="es-MX" sz="1600" b="1" dirty="0">
                <a:solidFill>
                  <a:srgbClr val="000000"/>
                </a:solidFill>
                <a:latin typeface="Arial" panose="020B0604020202020204" pitchFamily="34" charset="0"/>
                <a:cs typeface="Arial" panose="020B0604020202020204" pitchFamily="34" charset="0"/>
              </a:rPr>
              <a:t>UNIVERSIDAD AUTÓNOMA DEL</a:t>
            </a:r>
            <a:r>
              <a:rPr lang="es-MX" altLang="es-MX" sz="1600" b="1" dirty="0">
                <a:solidFill>
                  <a:srgbClr val="000000"/>
                </a:solidFill>
                <a:latin typeface="Arial" panose="020B0604020202020204" pitchFamily="34" charset="0"/>
                <a:cs typeface="Arial" panose="020B0604020202020204" pitchFamily="34" charset="0"/>
              </a:rPr>
              <a:t> </a:t>
            </a:r>
            <a:r>
              <a:rPr lang="es-ES" altLang="es-MX" sz="1600" b="1" dirty="0">
                <a:solidFill>
                  <a:srgbClr val="000000"/>
                </a:solidFill>
                <a:latin typeface="Arial" panose="020B0604020202020204" pitchFamily="34" charset="0"/>
                <a:cs typeface="Arial" panose="020B0604020202020204" pitchFamily="34" charset="0"/>
              </a:rPr>
              <a:t>ESTADO DE MÉXICO</a:t>
            </a:r>
            <a:endParaRPr lang="es-MX" altLang="es-MX" sz="1600" dirty="0">
              <a:solidFill>
                <a:srgbClr val="000000"/>
              </a:solidFill>
              <a:latin typeface="Arial" panose="020B0604020202020204" pitchFamily="34" charset="0"/>
              <a:cs typeface="Arial" panose="020B0604020202020204" pitchFamily="34" charset="0"/>
            </a:endParaRPr>
          </a:p>
        </p:txBody>
      </p:sp>
      <p:sp>
        <p:nvSpPr>
          <p:cNvPr id="28676" name="Line 6"/>
          <p:cNvSpPr>
            <a:spLocks noChangeShapeType="1"/>
          </p:cNvSpPr>
          <p:nvPr/>
        </p:nvSpPr>
        <p:spPr bwMode="auto">
          <a:xfrm flipV="1">
            <a:off x="1880373" y="1069767"/>
            <a:ext cx="5336117" cy="2117"/>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lIns="91436" tIns="45718" rIns="91436" bIns="45718"/>
          <a:lstStyle/>
          <a:p>
            <a:endParaRPr lang="es-MX"/>
          </a:p>
        </p:txBody>
      </p:sp>
      <p:sp>
        <p:nvSpPr>
          <p:cNvPr id="5127" name="Rectangle 5"/>
          <p:cNvSpPr>
            <a:spLocks noChangeArrowheads="1"/>
          </p:cNvSpPr>
          <p:nvPr/>
        </p:nvSpPr>
        <p:spPr bwMode="auto">
          <a:xfrm>
            <a:off x="2339" y="1139350"/>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b="1" dirty="0">
                <a:solidFill>
                  <a:srgbClr val="000000"/>
                </a:solidFill>
                <a:latin typeface="Arial" charset="0"/>
                <a:cs typeface="Arial" charset="0"/>
              </a:rPr>
              <a:t>FACULTAD DE ECONOMÍA</a:t>
            </a:r>
          </a:p>
        </p:txBody>
      </p:sp>
      <p:sp>
        <p:nvSpPr>
          <p:cNvPr id="28681" name="Rectangle 8"/>
          <p:cNvSpPr>
            <a:spLocks noChangeArrowheads="1"/>
          </p:cNvSpPr>
          <p:nvPr/>
        </p:nvSpPr>
        <p:spPr bwMode="auto">
          <a:xfrm>
            <a:off x="0" y="2148302"/>
            <a:ext cx="9144000" cy="461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000000"/>
                </a:solidFill>
                <a:latin typeface="Arial" panose="020B0604020202020204" pitchFamily="34" charset="0"/>
                <a:cs typeface="Arial" panose="020B0604020202020204" pitchFamily="34" charset="0"/>
              </a:rPr>
              <a:t>Diapositivas</a:t>
            </a:r>
            <a:endParaRPr lang="es-ES" altLang="es-MX" b="1" dirty="0">
              <a:solidFill>
                <a:srgbClr val="000000"/>
              </a:solidFill>
              <a:latin typeface="Arial" panose="020B0604020202020204" pitchFamily="34" charset="0"/>
              <a:cs typeface="Arial" panose="020B0604020202020204" pitchFamily="34" charset="0"/>
            </a:endParaRPr>
          </a:p>
        </p:txBody>
      </p:sp>
      <p:sp>
        <p:nvSpPr>
          <p:cNvPr id="28684" name="Rectangle 9"/>
          <p:cNvSpPr>
            <a:spLocks noChangeArrowheads="1"/>
          </p:cNvSpPr>
          <p:nvPr/>
        </p:nvSpPr>
        <p:spPr bwMode="auto">
          <a:xfrm>
            <a:off x="0" y="3862064"/>
            <a:ext cx="9144000" cy="89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MX" altLang="es-MX" b="1" dirty="0">
                <a:solidFill>
                  <a:srgbClr val="FF0000"/>
                </a:solidFill>
                <a:latin typeface="Arial" panose="020B0604020202020204" pitchFamily="34" charset="0"/>
                <a:cs typeface="Arial" panose="020B0604020202020204" pitchFamily="34" charset="0"/>
              </a:rPr>
              <a:t>Tema: </a:t>
            </a:r>
          </a:p>
          <a:p>
            <a:pPr algn="ctr" defTabSz="914355" fontAlgn="base">
              <a:spcBef>
                <a:spcPct val="0"/>
              </a:spcBef>
              <a:spcAft>
                <a:spcPct val="0"/>
              </a:spcAft>
              <a:buNone/>
            </a:pPr>
            <a:r>
              <a:rPr lang="es-MX" altLang="es-MX" sz="2800" b="1" dirty="0">
                <a:solidFill>
                  <a:srgbClr val="FF0000"/>
                </a:solidFill>
                <a:latin typeface="Arial" charset="0"/>
                <a:cs typeface="Arial" charset="0"/>
              </a:rPr>
              <a:t>Política Monetaria, Política Fiscal y Política Mixta</a:t>
            </a:r>
          </a:p>
        </p:txBody>
      </p:sp>
      <p:sp>
        <p:nvSpPr>
          <p:cNvPr id="28685" name="Rectangle 7"/>
          <p:cNvSpPr>
            <a:spLocks noChangeArrowheads="1"/>
          </p:cNvSpPr>
          <p:nvPr/>
        </p:nvSpPr>
        <p:spPr bwMode="auto">
          <a:xfrm>
            <a:off x="29372" y="6475017"/>
            <a:ext cx="9129314" cy="33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r" eaLnBrk="1" hangingPunct="1">
              <a:spcBef>
                <a:spcPct val="0"/>
              </a:spcBef>
              <a:buFontTx/>
              <a:buNone/>
            </a:pPr>
            <a:r>
              <a:rPr lang="es-MX" altLang="es-MX" sz="1600" dirty="0">
                <a:solidFill>
                  <a:srgbClr val="000000"/>
                </a:solidFill>
                <a:latin typeface="Arial" panose="020B0604020202020204" pitchFamily="34" charset="0"/>
                <a:cs typeface="Arial" panose="020B0604020202020204" pitchFamily="34" charset="0"/>
              </a:rPr>
              <a:t>Toluca, México, </a:t>
            </a:r>
            <a:r>
              <a:rPr lang="es-MX" altLang="es-MX" sz="1600" dirty="0" smtClean="0">
                <a:solidFill>
                  <a:srgbClr val="000000"/>
                </a:solidFill>
                <a:latin typeface="Arial" panose="020B0604020202020204" pitchFamily="34" charset="0"/>
                <a:cs typeface="Arial" panose="020B0604020202020204" pitchFamily="34" charset="0"/>
              </a:rPr>
              <a:t>septiembre de 2018</a:t>
            </a:r>
            <a:endParaRPr lang="es-MX" altLang="es-MX" sz="1600" dirty="0">
              <a:solidFill>
                <a:srgbClr val="000000"/>
              </a:solidFill>
              <a:latin typeface="Arial" panose="020B0604020202020204" pitchFamily="34" charset="0"/>
              <a:cs typeface="Arial" panose="020B0604020202020204" pitchFamily="34" charset="0"/>
            </a:endParaRPr>
          </a:p>
        </p:txBody>
      </p:sp>
      <p:sp>
        <p:nvSpPr>
          <p:cNvPr id="28686" name="Rectangle 7"/>
          <p:cNvSpPr>
            <a:spLocks noChangeArrowheads="1"/>
          </p:cNvSpPr>
          <p:nvPr/>
        </p:nvSpPr>
        <p:spPr bwMode="auto">
          <a:xfrm>
            <a:off x="36782" y="5257356"/>
            <a:ext cx="9144000" cy="40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1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500">
                <a:solidFill>
                  <a:schemeClr val="tx1"/>
                </a:solidFill>
                <a:latin typeface="Times New Roman" panose="02020603050405020304" pitchFamily="18" charset="0"/>
              </a:defRPr>
            </a:lvl4pPr>
            <a:lvl5pPr marL="2057400" indent="-228600">
              <a:spcBef>
                <a:spcPct val="20000"/>
              </a:spcBef>
              <a:buChar char="»"/>
              <a:defRPr sz="1500">
                <a:solidFill>
                  <a:schemeClr val="tx1"/>
                </a:solidFill>
                <a:latin typeface="Times New Roman" panose="02020603050405020304" pitchFamily="18" charset="0"/>
              </a:defRPr>
            </a:lvl5pPr>
            <a:lvl6pPr marL="25146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6pPr>
            <a:lvl7pPr marL="29718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7pPr>
            <a:lvl8pPr marL="34290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8pPr>
            <a:lvl9pPr marL="3886200" indent="-228600" defTabSz="912813" eaLnBrk="0" fontAlgn="base" hangingPunct="0">
              <a:spcBef>
                <a:spcPct val="20000"/>
              </a:spcBef>
              <a:spcAft>
                <a:spcPct val="0"/>
              </a:spcAft>
              <a:buChar char="»"/>
              <a:defRPr sz="1500">
                <a:solidFill>
                  <a:schemeClr val="tx1"/>
                </a:solidFill>
                <a:latin typeface="Times New Roman" panose="02020603050405020304" pitchFamily="18" charset="0"/>
              </a:defRPr>
            </a:lvl9pPr>
          </a:lstStyle>
          <a:p>
            <a:pPr algn="ctr" eaLnBrk="1" hangingPunct="1">
              <a:spcBef>
                <a:spcPct val="0"/>
              </a:spcBef>
              <a:buFontTx/>
              <a:buNone/>
            </a:pPr>
            <a:r>
              <a:rPr lang="es-CO" altLang="es-MX" sz="2000" b="1" dirty="0">
                <a:solidFill>
                  <a:srgbClr val="000000"/>
                </a:solidFill>
                <a:latin typeface="Arial" panose="020B0604020202020204" pitchFamily="34" charset="0"/>
                <a:cs typeface="Arial" panose="020B0604020202020204" pitchFamily="34" charset="0"/>
              </a:rPr>
              <a:t>Profesor: M. en E.U.R. Esteban Felipe Sánchez Torres</a:t>
            </a:r>
            <a:endParaRPr lang="es-MX" altLang="es-MX" sz="2000" b="1" dirty="0">
              <a:solidFill>
                <a:srgbClr val="000000"/>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477" y="167525"/>
            <a:ext cx="1392517" cy="1340768"/>
          </a:xfrm>
          <a:prstGeom prst="rect">
            <a:avLst/>
          </a:prstGeom>
        </p:spPr>
      </p:pic>
      <p:pic>
        <p:nvPicPr>
          <p:cNvPr id="4" name="Imagen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02156" y="301158"/>
            <a:ext cx="948314" cy="1015969"/>
          </a:xfrm>
          <a:prstGeom prst="rect">
            <a:avLst/>
          </a:prstGeom>
        </p:spPr>
      </p:pic>
      <p:sp>
        <p:nvSpPr>
          <p:cNvPr id="15" name="Rectangle 8"/>
          <p:cNvSpPr>
            <a:spLocks noChangeArrowheads="1"/>
          </p:cNvSpPr>
          <p:nvPr/>
        </p:nvSpPr>
        <p:spPr bwMode="auto">
          <a:xfrm>
            <a:off x="0" y="2889251"/>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Unidad de aprendizaje: </a:t>
            </a:r>
            <a:r>
              <a:rPr lang="es-MX" altLang="es-MX" sz="1800" b="1" dirty="0">
                <a:solidFill>
                  <a:srgbClr val="000000"/>
                </a:solidFill>
                <a:latin typeface="Arial" charset="0"/>
                <a:cs typeface="Arial" charset="0"/>
              </a:rPr>
              <a:t>Teoría Monetaria y Política </a:t>
            </a:r>
            <a:r>
              <a:rPr lang="es-MX" altLang="es-MX" sz="1800" b="1" dirty="0" smtClean="0">
                <a:solidFill>
                  <a:srgbClr val="000000"/>
                </a:solidFill>
                <a:latin typeface="Arial" charset="0"/>
                <a:cs typeface="Arial" charset="0"/>
              </a:rPr>
              <a:t>Fiscal</a:t>
            </a:r>
            <a:r>
              <a:rPr lang="es-MX" altLang="es-MX" sz="1800" dirty="0" smtClean="0">
                <a:solidFill>
                  <a:srgbClr val="000000"/>
                </a:solidFill>
                <a:latin typeface="Arial" charset="0"/>
                <a:cs typeface="Arial" charset="0"/>
              </a:rPr>
              <a:t>, 6º. Semestre</a:t>
            </a:r>
            <a:endParaRPr lang="es-ES" altLang="es-MX" sz="1800" dirty="0">
              <a:solidFill>
                <a:srgbClr val="000000"/>
              </a:solidFill>
              <a:latin typeface="Arial" charset="0"/>
              <a:cs typeface="Arial" charset="0"/>
            </a:endParaRPr>
          </a:p>
        </p:txBody>
      </p:sp>
      <p:sp>
        <p:nvSpPr>
          <p:cNvPr id="16" name="Rectangle 5"/>
          <p:cNvSpPr>
            <a:spLocks noChangeArrowheads="1"/>
          </p:cNvSpPr>
          <p:nvPr/>
        </p:nvSpPr>
        <p:spPr bwMode="auto">
          <a:xfrm>
            <a:off x="0" y="2618317"/>
            <a:ext cx="9144000" cy="370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Plan de estudios: </a:t>
            </a:r>
            <a:r>
              <a:rPr lang="es-MX" altLang="es-MX" sz="1800" b="1" dirty="0">
                <a:solidFill>
                  <a:srgbClr val="000000"/>
                </a:solidFill>
                <a:latin typeface="Arial" charset="0"/>
                <a:cs typeface="Arial" charset="0"/>
              </a:rPr>
              <a:t>Relaciones Económicas Internacionales</a:t>
            </a:r>
          </a:p>
        </p:txBody>
      </p:sp>
      <p:sp>
        <p:nvSpPr>
          <p:cNvPr id="17" name="Rectangle 8"/>
          <p:cNvSpPr>
            <a:spLocks noChangeArrowheads="1"/>
          </p:cNvSpPr>
          <p:nvPr/>
        </p:nvSpPr>
        <p:spPr bwMode="auto">
          <a:xfrm>
            <a:off x="0" y="3166534"/>
            <a:ext cx="9144000" cy="37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1219110" eaLnBrk="1" hangingPunct="1">
              <a:spcBef>
                <a:spcPct val="0"/>
              </a:spcBef>
              <a:buNone/>
              <a:defRPr/>
            </a:pPr>
            <a:r>
              <a:rPr lang="es-MX" altLang="es-MX" sz="1800" dirty="0">
                <a:solidFill>
                  <a:srgbClr val="000000"/>
                </a:solidFill>
                <a:latin typeface="Arial" charset="0"/>
                <a:cs typeface="Arial" charset="0"/>
              </a:rPr>
              <a:t>Créditos: </a:t>
            </a:r>
            <a:r>
              <a:rPr lang="es-MX" altLang="es-MX" sz="1800" dirty="0" smtClean="0">
                <a:solidFill>
                  <a:srgbClr val="000000"/>
                </a:solidFill>
                <a:latin typeface="Arial" charset="0"/>
                <a:cs typeface="Arial" charset="0"/>
              </a:rPr>
              <a:t>10</a:t>
            </a:r>
            <a:endParaRPr lang="es-ES" altLang="es-MX" sz="1800" dirty="0">
              <a:solidFill>
                <a:srgbClr val="000000"/>
              </a:solidFill>
              <a:latin typeface="Arial" charset="0"/>
              <a:cs typeface="Arial" charset="0"/>
            </a:endParaRPr>
          </a:p>
        </p:txBody>
      </p:sp>
    </p:spTree>
    <p:extLst>
      <p:ext uri="{BB962C8B-B14F-4D97-AF65-F5344CB8AC3E}">
        <p14:creationId xmlns:p14="http://schemas.microsoft.com/office/powerpoint/2010/main" val="4073460336"/>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513847"/>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49" eaLnBrk="1" fontAlgn="base" hangingPunct="1">
              <a:spcBef>
                <a:spcPct val="0"/>
              </a:spcBef>
              <a:spcAft>
                <a:spcPct val="0"/>
              </a:spcAft>
              <a:buNone/>
            </a:pPr>
            <a:r>
              <a:rPr lang="es-MX" altLang="es-MX" sz="2600" b="1" dirty="0">
                <a:solidFill>
                  <a:srgbClr val="FF0000"/>
                </a:solidFill>
                <a:latin typeface="Arial" charset="0"/>
                <a:cs typeface="Arial" charset="0"/>
              </a:rPr>
              <a:t>Políticas monetarias y fiscal con tipos de cambio fijos</a:t>
            </a:r>
          </a:p>
        </p:txBody>
      </p:sp>
      <p:sp>
        <p:nvSpPr>
          <p:cNvPr id="2" name="1 CuadroTexto"/>
          <p:cNvSpPr txBox="1"/>
          <p:nvPr/>
        </p:nvSpPr>
        <p:spPr>
          <a:xfrm>
            <a:off x="294992" y="1571617"/>
            <a:ext cx="8136905" cy="3600982"/>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a) Política monetaria y </a:t>
            </a:r>
            <a:r>
              <a:rPr lang="es-MX" sz="1900" dirty="0" smtClean="0">
                <a:solidFill>
                  <a:srgbClr val="000000"/>
                </a:solidFill>
                <a:latin typeface="Arial" panose="020B0604020202020204" pitchFamily="34" charset="0"/>
                <a:cs typeface="Arial" panose="020B0604020202020204" pitchFamily="34" charset="0"/>
              </a:rPr>
              <a:t>tipos </a:t>
            </a:r>
            <a:r>
              <a:rPr lang="es-MX" sz="1900" dirty="0">
                <a:solidFill>
                  <a:srgbClr val="000000"/>
                </a:solidFill>
                <a:latin typeface="Arial" panose="020B0604020202020204" pitchFamily="34" charset="0"/>
                <a:cs typeface="Arial" panose="020B0604020202020204" pitchFamily="34" charset="0"/>
              </a:rPr>
              <a:t>de cambio </a:t>
            </a:r>
            <a:r>
              <a:rPr lang="es-MX" sz="1900" dirty="0" smtClean="0">
                <a:solidFill>
                  <a:srgbClr val="000000"/>
                </a:solidFill>
                <a:latin typeface="Arial" panose="020B0604020202020204" pitchFamily="34" charset="0"/>
                <a:cs typeface="Arial" panose="020B0604020202020204" pitchFamily="34" charset="0"/>
              </a:rPr>
              <a:t>fijos:</a:t>
            </a:r>
            <a:endParaRPr lang="es-MX" sz="1900" dirty="0">
              <a:solidFill>
                <a:srgbClr val="000000"/>
              </a:solidFill>
              <a:latin typeface="Arial" panose="020B0604020202020204" pitchFamily="34" charset="0"/>
              <a:cs typeface="Arial" panose="020B0604020202020204" pitchFamily="34" charset="0"/>
            </a:endParaRPr>
          </a:p>
          <a:p>
            <a:pPr algn="just" defTabSz="914333">
              <a:lnSpc>
                <a:spcPct val="150000"/>
              </a:lnSpc>
            </a:pPr>
            <a:r>
              <a:rPr lang="es-MX" sz="1900" dirty="0" smtClean="0">
                <a:solidFill>
                  <a:srgbClr val="000000"/>
                </a:solidFill>
                <a:latin typeface="Arial" panose="020B0604020202020204" pitchFamily="34" charset="0"/>
                <a:cs typeface="Arial" panose="020B0604020202020204" pitchFamily="34" charset="0"/>
              </a:rPr>
              <a:t>Si </a:t>
            </a:r>
            <a:r>
              <a:rPr lang="es-MX" sz="1900" dirty="0">
                <a:solidFill>
                  <a:srgbClr val="000000"/>
                </a:solidFill>
                <a:latin typeface="Arial" panose="020B0604020202020204" pitchFamily="34" charset="0"/>
                <a:cs typeface="Arial" panose="020B0604020202020204" pitchFamily="34" charset="0"/>
              </a:rPr>
              <a:t>se parte del supuesto de que la economía se encuentra inicialmente en el punto E de la siguiente figura, donde se hallan en equilibrio los mercados de bienes, monetario y la Balanza de pagos, cualquier punto situado por debajo de la línea BP señala un déficit en la Balanza de pagos y todo punto por encima indica un superávit en las cuentas exteriores</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p:txBody>
      </p:sp>
      <p:pic>
        <p:nvPicPr>
          <p:cNvPr id="5" name="Imagen 3"/>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4771" t="2203" r="9341" b="4121"/>
          <a:stretch>
            <a:fillRect/>
          </a:stretch>
        </p:blipFill>
        <p:spPr bwMode="auto">
          <a:xfrm>
            <a:off x="1933774" y="4581128"/>
            <a:ext cx="4401081" cy="210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2468295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294992" y="1554200"/>
            <a:ext cx="8136905" cy="3600982"/>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b) Política fiscal y </a:t>
            </a:r>
            <a:r>
              <a:rPr lang="es-MX" sz="1900" dirty="0" smtClean="0">
                <a:solidFill>
                  <a:srgbClr val="000000"/>
                </a:solidFill>
                <a:latin typeface="Arial" panose="020B0604020202020204" pitchFamily="34" charset="0"/>
                <a:cs typeface="Arial" panose="020B0604020202020204" pitchFamily="34" charset="0"/>
              </a:rPr>
              <a:t>tipos </a:t>
            </a:r>
            <a:r>
              <a:rPr lang="es-MX" sz="1900" dirty="0">
                <a:solidFill>
                  <a:srgbClr val="000000"/>
                </a:solidFill>
                <a:latin typeface="Arial" panose="020B0604020202020204" pitchFamily="34" charset="0"/>
                <a:cs typeface="Arial" panose="020B0604020202020204" pitchFamily="34" charset="0"/>
              </a:rPr>
              <a:t>de cambio </a:t>
            </a:r>
            <a:r>
              <a:rPr lang="es-MX" sz="1900" dirty="0" smtClean="0">
                <a:solidFill>
                  <a:srgbClr val="000000"/>
                </a:solidFill>
                <a:latin typeface="Arial" panose="020B0604020202020204" pitchFamily="34" charset="0"/>
                <a:cs typeface="Arial" panose="020B0604020202020204" pitchFamily="34" charset="0"/>
              </a:rPr>
              <a:t>fijos:</a:t>
            </a:r>
            <a:endParaRPr lang="es-MX" sz="1900" dirty="0">
              <a:solidFill>
                <a:srgbClr val="000000"/>
              </a:solidFill>
              <a:latin typeface="Arial" panose="020B0604020202020204" pitchFamily="34" charset="0"/>
              <a:cs typeface="Arial" panose="020B0604020202020204" pitchFamily="34" charset="0"/>
            </a:endParaRPr>
          </a:p>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Se supone ahora que las autoridades económicas del país deciden incrementar el gasto público. </a:t>
            </a:r>
          </a:p>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Desplaza la curva  IS hacia la derecha y en sentido ascendente, el punto  E’ se ha incrementado, con respecto a la situación inicial E, tanto el tipo de interés como la renta, y al estar situado dicho punto por encima de la línea BP, la Balanza de pagos registraría un superávit.</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p:txBody>
      </p:sp>
      <p:pic>
        <p:nvPicPr>
          <p:cNvPr id="6" name="Imagen 3"/>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8389" t="5112" r="8461" b="5164"/>
          <a:stretch>
            <a:fillRect/>
          </a:stretch>
        </p:blipFill>
        <p:spPr bwMode="auto">
          <a:xfrm>
            <a:off x="2555776" y="4797152"/>
            <a:ext cx="3452476" cy="1970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
        <p:nvSpPr>
          <p:cNvPr id="8" name="Rectangle 2"/>
          <p:cNvSpPr>
            <a:spLocks noChangeArrowheads="1"/>
          </p:cNvSpPr>
          <p:nvPr/>
        </p:nvSpPr>
        <p:spPr bwMode="auto">
          <a:xfrm>
            <a:off x="294992" y="513847"/>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49" eaLnBrk="1" fontAlgn="base" hangingPunct="1">
              <a:spcBef>
                <a:spcPct val="0"/>
              </a:spcBef>
              <a:spcAft>
                <a:spcPct val="0"/>
              </a:spcAft>
              <a:buNone/>
            </a:pPr>
            <a:r>
              <a:rPr lang="es-MX" altLang="es-MX" sz="2600" b="1" dirty="0">
                <a:solidFill>
                  <a:srgbClr val="FF0000"/>
                </a:solidFill>
                <a:latin typeface="Arial" charset="0"/>
                <a:cs typeface="Arial" charset="0"/>
              </a:rPr>
              <a:t>Políticas monetarias y fiscal con tipos de cambio fijos</a:t>
            </a:r>
          </a:p>
        </p:txBody>
      </p:sp>
    </p:spTree>
    <p:extLst>
      <p:ext uri="{BB962C8B-B14F-4D97-AF65-F5344CB8AC3E}">
        <p14:creationId xmlns:p14="http://schemas.microsoft.com/office/powerpoint/2010/main" val="96224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476672"/>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49" eaLnBrk="1" fontAlgn="base" hangingPunct="1">
              <a:spcBef>
                <a:spcPct val="0"/>
              </a:spcBef>
              <a:spcAft>
                <a:spcPct val="0"/>
              </a:spcAft>
              <a:buNone/>
            </a:pPr>
            <a:r>
              <a:rPr lang="es-MX" altLang="es-MX" sz="2600" b="1" dirty="0">
                <a:solidFill>
                  <a:srgbClr val="FF0000"/>
                </a:solidFill>
                <a:latin typeface="Arial" charset="0"/>
                <a:cs typeface="Arial" charset="0"/>
              </a:rPr>
              <a:t>El funcionamiento de las políticas monetaria y fiscal con tipos de cambio flexibles</a:t>
            </a:r>
          </a:p>
        </p:txBody>
      </p:sp>
      <p:sp>
        <p:nvSpPr>
          <p:cNvPr id="2" name="1 CuadroTexto"/>
          <p:cNvSpPr txBox="1"/>
          <p:nvPr/>
        </p:nvSpPr>
        <p:spPr>
          <a:xfrm>
            <a:off x="318656" y="1772816"/>
            <a:ext cx="8136905" cy="4478145"/>
          </a:xfrm>
          <a:prstGeom prst="rect">
            <a:avLst/>
          </a:prstGeom>
          <a:noFill/>
        </p:spPr>
        <p:txBody>
          <a:bodyPr wrap="square" lIns="91436" tIns="45718" rIns="91436" bIns="45718" rtlCol="0">
            <a:spAutoFit/>
          </a:bodyPr>
          <a:lstStyle/>
          <a:p>
            <a:pPr marL="457200" indent="-457200" algn="just" defTabSz="914333">
              <a:lnSpc>
                <a:spcPct val="150000"/>
              </a:lnSpc>
              <a:buAutoNum type="alphaLcParenR"/>
            </a:pPr>
            <a:r>
              <a:rPr lang="es-MX" sz="1900" dirty="0" smtClean="0">
                <a:solidFill>
                  <a:srgbClr val="000000"/>
                </a:solidFill>
                <a:latin typeface="Arial" panose="020B0604020202020204" pitchFamily="34" charset="0"/>
                <a:cs typeface="Arial" panose="020B0604020202020204" pitchFamily="34" charset="0"/>
              </a:rPr>
              <a:t>Política </a:t>
            </a:r>
            <a:r>
              <a:rPr lang="es-MX" sz="1900" dirty="0">
                <a:solidFill>
                  <a:srgbClr val="000000"/>
                </a:solidFill>
                <a:latin typeface="Arial" panose="020B0604020202020204" pitchFamily="34" charset="0"/>
                <a:cs typeface="Arial" panose="020B0604020202020204" pitchFamily="34" charset="0"/>
              </a:rPr>
              <a:t>monetaria y los tipos de cambio </a:t>
            </a:r>
            <a:r>
              <a:rPr lang="es-MX" sz="1900" dirty="0" smtClean="0">
                <a:solidFill>
                  <a:srgbClr val="000000"/>
                </a:solidFill>
                <a:latin typeface="Arial" panose="020B0604020202020204" pitchFamily="34" charset="0"/>
                <a:cs typeface="Arial" panose="020B0604020202020204" pitchFamily="34" charset="0"/>
              </a:rPr>
              <a:t>flexibles</a:t>
            </a:r>
          </a:p>
          <a:p>
            <a:pPr algn="just" defTabSz="914333">
              <a:lnSpc>
                <a:spcPct val="150000"/>
              </a:lnSpc>
            </a:pPr>
            <a:endParaRPr lang="es-MX" sz="1900" dirty="0" smtClean="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smtClean="0">
                <a:solidFill>
                  <a:srgbClr val="000000"/>
                </a:solidFill>
                <a:latin typeface="Arial" panose="020B0604020202020204" pitchFamily="34" charset="0"/>
                <a:cs typeface="Arial" panose="020B0604020202020204" pitchFamily="34" charset="0"/>
              </a:rPr>
              <a:t>Se </a:t>
            </a:r>
            <a:r>
              <a:rPr lang="es-MX" sz="1900" dirty="0">
                <a:solidFill>
                  <a:srgbClr val="000000"/>
                </a:solidFill>
                <a:latin typeface="Arial" panose="020B0604020202020204" pitchFamily="34" charset="0"/>
                <a:cs typeface="Arial" panose="020B0604020202020204" pitchFamily="34" charset="0"/>
              </a:rPr>
              <a:t>supone ahora que las autoridades económicas del país </a:t>
            </a:r>
            <a:r>
              <a:rPr lang="es-MX" sz="1900" dirty="0" smtClean="0">
                <a:solidFill>
                  <a:srgbClr val="000000"/>
                </a:solidFill>
                <a:latin typeface="Arial" panose="020B0604020202020204" pitchFamily="34" charset="0"/>
                <a:cs typeface="Arial" panose="020B0604020202020204" pitchFamily="34" charset="0"/>
              </a:rPr>
              <a:t>deciden incrementar </a:t>
            </a:r>
            <a:r>
              <a:rPr lang="es-MX" sz="1900" dirty="0">
                <a:solidFill>
                  <a:srgbClr val="000000"/>
                </a:solidFill>
                <a:latin typeface="Arial" panose="020B0604020202020204" pitchFamily="34" charset="0"/>
                <a:cs typeface="Arial" panose="020B0604020202020204" pitchFamily="34" charset="0"/>
              </a:rPr>
              <a:t>el gasto público. </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Ante una política monetaria expansiva, la curva LM se desplazará hacia la derecha. </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En el punto  E’ con una expansión de Y </a:t>
            </a:r>
            <a:r>
              <a:rPr lang="es-MX" sz="1900" dirty="0" err="1">
                <a:solidFill>
                  <a:srgbClr val="000000"/>
                </a:solidFill>
                <a:latin typeface="Arial" panose="020B0604020202020204" pitchFamily="34" charset="0"/>
                <a:cs typeface="Arial" panose="020B0604020202020204" pitchFamily="34" charset="0"/>
              </a:rPr>
              <a:t>y</a:t>
            </a:r>
            <a:r>
              <a:rPr lang="es-MX" sz="1900" dirty="0">
                <a:solidFill>
                  <a:srgbClr val="000000"/>
                </a:solidFill>
                <a:latin typeface="Arial" panose="020B0604020202020204" pitchFamily="34" charset="0"/>
                <a:cs typeface="Arial" panose="020B0604020202020204" pitchFamily="34" charset="0"/>
              </a:rPr>
              <a:t> una disminución en i. </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descenso del tipo de interés provoca salidas de capitales que originan una depreciación del tipo de cambio. </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26106732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0427" t="3739" r="18444" b="6530"/>
          <a:stretch/>
        </p:blipFill>
        <p:spPr bwMode="auto">
          <a:xfrm>
            <a:off x="2483768" y="3717032"/>
            <a:ext cx="3960441" cy="2684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
        <p:nvSpPr>
          <p:cNvPr id="2" name="Rectángulo 1"/>
          <p:cNvSpPr/>
          <p:nvPr/>
        </p:nvSpPr>
        <p:spPr>
          <a:xfrm>
            <a:off x="283307" y="1490292"/>
            <a:ext cx="8361362" cy="2169825"/>
          </a:xfrm>
          <a:prstGeom prst="rect">
            <a:avLst/>
          </a:prstGeom>
        </p:spPr>
        <p:txBody>
          <a:bodyPr wrap="square">
            <a:spAutoFit/>
          </a:bodyPr>
          <a:lstStyle/>
          <a:p>
            <a:pPr marL="342900" indent="-342900" algn="just" defTabSz="914333">
              <a:lnSpc>
                <a:spcPct val="150000"/>
              </a:lnSpc>
              <a:buFont typeface="Arial" panose="020B0604020202020204" pitchFamily="34" charset="0"/>
              <a:buChar char="•"/>
            </a:pPr>
            <a:r>
              <a:rPr lang="es-MX" dirty="0">
                <a:solidFill>
                  <a:srgbClr val="000000"/>
                </a:solidFill>
                <a:latin typeface="Arial" panose="020B0604020202020204" pitchFamily="34" charset="0"/>
                <a:cs typeface="Arial" panose="020B0604020202020204" pitchFamily="34" charset="0"/>
              </a:rPr>
              <a:t>La depreciación afecta positivamente a la competitividad de los productos de exportación del país en cuestión.</a:t>
            </a:r>
          </a:p>
          <a:p>
            <a:pPr marL="342900" indent="-342900" algn="just" defTabSz="914333">
              <a:lnSpc>
                <a:spcPct val="150000"/>
              </a:lnSpc>
              <a:buFont typeface="Arial" panose="020B0604020202020204" pitchFamily="34" charset="0"/>
              <a:buChar char="•"/>
            </a:pPr>
            <a:r>
              <a:rPr lang="es-MX" dirty="0">
                <a:solidFill>
                  <a:srgbClr val="000000"/>
                </a:solidFill>
                <a:latin typeface="Arial" panose="020B0604020202020204" pitchFamily="34" charset="0"/>
                <a:cs typeface="Arial" panose="020B0604020202020204" pitchFamily="34" charset="0"/>
              </a:rPr>
              <a:t>El incremento de las exportaciones netas hace que la curva IS  se desplace hacia arriba y a la derecha, y finalizar en el nuevo punto de equilibrio E”, en donde la producción y la renta han aumentado.</a:t>
            </a:r>
          </a:p>
        </p:txBody>
      </p:sp>
      <p:sp>
        <p:nvSpPr>
          <p:cNvPr id="7" name="Rectangle 2"/>
          <p:cNvSpPr>
            <a:spLocks noChangeArrowheads="1"/>
          </p:cNvSpPr>
          <p:nvPr/>
        </p:nvSpPr>
        <p:spPr bwMode="auto">
          <a:xfrm>
            <a:off x="294992" y="476672"/>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49" eaLnBrk="1" fontAlgn="base" hangingPunct="1">
              <a:spcBef>
                <a:spcPct val="0"/>
              </a:spcBef>
              <a:spcAft>
                <a:spcPct val="0"/>
              </a:spcAft>
              <a:buNone/>
            </a:pPr>
            <a:r>
              <a:rPr lang="es-MX" altLang="es-MX" sz="2600" b="1" dirty="0">
                <a:solidFill>
                  <a:srgbClr val="FF0000"/>
                </a:solidFill>
                <a:latin typeface="Arial" charset="0"/>
                <a:cs typeface="Arial" charset="0"/>
              </a:rPr>
              <a:t>El funcionamiento de las políticas monetaria y fiscal con tipos de cambio flexibles</a:t>
            </a:r>
          </a:p>
        </p:txBody>
      </p:sp>
    </p:spTree>
    <p:extLst>
      <p:ext uri="{BB962C8B-B14F-4D97-AF65-F5344CB8AC3E}">
        <p14:creationId xmlns:p14="http://schemas.microsoft.com/office/powerpoint/2010/main" val="18504338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00590" y="1346139"/>
            <a:ext cx="8482012" cy="453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914333" eaLnBrk="1" fontAlgn="base" hangingPunct="1">
              <a:lnSpc>
                <a:spcPct val="150000"/>
              </a:lnSpc>
              <a:spcBef>
                <a:spcPct val="0"/>
              </a:spcBef>
              <a:spcAft>
                <a:spcPct val="0"/>
              </a:spcAft>
              <a:buNone/>
            </a:pPr>
            <a:r>
              <a:rPr lang="es-MX" altLang="es-MX" sz="1900" dirty="0" smtClean="0">
                <a:solidFill>
                  <a:srgbClr val="000000"/>
                </a:solidFill>
                <a:latin typeface="Arial" panose="020B0604020202020204" pitchFamily="34" charset="0"/>
                <a:cs typeface="Arial" panose="020B0604020202020204" pitchFamily="34" charset="0"/>
              </a:rPr>
              <a:t>b) La </a:t>
            </a:r>
            <a:r>
              <a:rPr lang="es-MX" altLang="es-MX" sz="1900" dirty="0">
                <a:solidFill>
                  <a:srgbClr val="000000"/>
                </a:solidFill>
                <a:latin typeface="Arial" panose="020B0604020202020204" pitchFamily="34" charset="0"/>
                <a:cs typeface="Arial" panose="020B0604020202020204" pitchFamily="34" charset="0"/>
              </a:rPr>
              <a:t>política fiscal y los tipos de cambio flexibles</a:t>
            </a:r>
          </a:p>
        </p:txBody>
      </p:sp>
      <p:sp>
        <p:nvSpPr>
          <p:cNvPr id="2" name="1 CuadroTexto"/>
          <p:cNvSpPr txBox="1"/>
          <p:nvPr/>
        </p:nvSpPr>
        <p:spPr>
          <a:xfrm>
            <a:off x="294992" y="1988840"/>
            <a:ext cx="8482012" cy="3162400"/>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Si se parte del supuesto de una política fiscal expansiva (incremento del gasto público), la curva IS se desplaza hacia la derecha, se sitúa en el punto E” con valores más altos de i e Y. Se producirían unas entradas de capital que provocarían una apreciación del tipo de cambio, una pérdida de competitividad y un desplazamiento en dirección opuesta de la curva IS” hasta su posición inicial.</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p:txBody>
      </p:sp>
      <p:pic>
        <p:nvPicPr>
          <p:cNvPr id="5" name="Imagen 3"/>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7094" t="2784" r="15804" b="2563"/>
          <a:stretch/>
        </p:blipFill>
        <p:spPr bwMode="auto">
          <a:xfrm>
            <a:off x="3635896" y="4293096"/>
            <a:ext cx="3600400" cy="235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
        <p:nvSpPr>
          <p:cNvPr id="7" name="Rectangle 2"/>
          <p:cNvSpPr>
            <a:spLocks noChangeArrowheads="1"/>
          </p:cNvSpPr>
          <p:nvPr/>
        </p:nvSpPr>
        <p:spPr bwMode="auto">
          <a:xfrm>
            <a:off x="294992" y="476672"/>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just" defTabSz="685749" eaLnBrk="1" fontAlgn="base" hangingPunct="1">
              <a:spcBef>
                <a:spcPct val="0"/>
              </a:spcBef>
              <a:spcAft>
                <a:spcPct val="0"/>
              </a:spcAft>
              <a:buNone/>
            </a:pPr>
            <a:r>
              <a:rPr lang="es-MX" altLang="es-MX" sz="2600" b="1" dirty="0">
                <a:solidFill>
                  <a:srgbClr val="FF0000"/>
                </a:solidFill>
                <a:latin typeface="Arial" charset="0"/>
                <a:cs typeface="Arial" charset="0"/>
              </a:rPr>
              <a:t>El funcionamiento de las políticas monetaria y fiscal con tipos de cambio flexibles</a:t>
            </a:r>
          </a:p>
        </p:txBody>
      </p:sp>
    </p:spTree>
    <p:extLst>
      <p:ext uri="{BB962C8B-B14F-4D97-AF65-F5344CB8AC3E}">
        <p14:creationId xmlns:p14="http://schemas.microsoft.com/office/powerpoint/2010/main" val="1711737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560688"/>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Dilemas de la política económica en una economía abierta</a:t>
            </a:r>
          </a:p>
        </p:txBody>
      </p:sp>
      <p:sp>
        <p:nvSpPr>
          <p:cNvPr id="2" name="1 CuadroTexto"/>
          <p:cNvSpPr txBox="1"/>
          <p:nvPr/>
        </p:nvSpPr>
        <p:spPr>
          <a:xfrm>
            <a:off x="330994" y="1644596"/>
            <a:ext cx="8136905" cy="1408074"/>
          </a:xfrm>
          <a:prstGeom prst="rect">
            <a:avLst/>
          </a:prstGeom>
          <a:noFill/>
        </p:spPr>
        <p:txBody>
          <a:bodyPr wrap="square" lIns="91436" tIns="45718" rIns="91436" bIns="45718" rtlCol="0">
            <a:spAutoFit/>
          </a:bodyPr>
          <a:lstStyle/>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1er dilema: ¿Qué sistema de tipos de cambio es mas adecuado para una economía abierta: el fijo o el flexible?</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p:txBody>
      </p:sp>
      <p:pic>
        <p:nvPicPr>
          <p:cNvPr id="7" name="Imagen 3"/>
          <p:cNvPicPr>
            <a:picLocks noChangeAspect="1"/>
          </p:cNvPicPr>
          <p:nvPr/>
        </p:nvPicPr>
        <p:blipFill rotWithShape="1">
          <a:blip r:embed="rId4">
            <a:extLst>
              <a:ext uri="{28A0092B-C50C-407E-A947-70E740481C1C}">
                <a14:useLocalDpi xmlns:a14="http://schemas.microsoft.com/office/drawing/2010/main" val="0"/>
              </a:ext>
            </a:extLst>
          </a:blip>
          <a:srcRect l="774" t="926" r="863" b="53300"/>
          <a:stretch/>
        </p:blipFill>
        <p:spPr bwMode="auto">
          <a:xfrm>
            <a:off x="395536" y="2852935"/>
            <a:ext cx="8208912" cy="30963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3501531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pic>
        <p:nvPicPr>
          <p:cNvPr id="6" name="Marcador de contenido 3"/>
          <p:cNvPicPr>
            <a:picLocks noChangeAspect="1"/>
          </p:cNvPicPr>
          <p:nvPr/>
        </p:nvPicPr>
        <p:blipFill rotWithShape="1">
          <a:blip r:embed="rId4">
            <a:extLst>
              <a:ext uri="{28A0092B-C50C-407E-A947-70E740481C1C}">
                <a14:useLocalDpi xmlns:a14="http://schemas.microsoft.com/office/drawing/2010/main" val="0"/>
              </a:ext>
            </a:extLst>
          </a:blip>
          <a:srcRect l="1097" t="1901" r="1275" b="1186"/>
          <a:stretch/>
        </p:blipFill>
        <p:spPr bwMode="auto">
          <a:xfrm>
            <a:off x="395536" y="1916832"/>
            <a:ext cx="8280920" cy="40324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
        <p:nvSpPr>
          <p:cNvPr id="7" name="Rectangle 2"/>
          <p:cNvSpPr>
            <a:spLocks noChangeArrowheads="1"/>
          </p:cNvSpPr>
          <p:nvPr/>
        </p:nvSpPr>
        <p:spPr bwMode="auto">
          <a:xfrm>
            <a:off x="330994" y="560688"/>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Dilemas de la política económica en una economía abierta</a:t>
            </a:r>
          </a:p>
        </p:txBody>
      </p:sp>
    </p:spTree>
    <p:extLst>
      <p:ext uri="{BB962C8B-B14F-4D97-AF65-F5344CB8AC3E}">
        <p14:creationId xmlns:p14="http://schemas.microsoft.com/office/powerpoint/2010/main" val="110368062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1528680"/>
            <a:ext cx="8446010" cy="36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1900" dirty="0">
                <a:latin typeface="Arial" charset="0"/>
                <a:cs typeface="Arial" charset="0"/>
              </a:rPr>
              <a:t>2º dilema: Equilibrio interno versus equilibrio externo </a:t>
            </a:r>
          </a:p>
        </p:txBody>
      </p:sp>
      <p:sp>
        <p:nvSpPr>
          <p:cNvPr id="2" name="1 CuadroTexto"/>
          <p:cNvSpPr txBox="1"/>
          <p:nvPr/>
        </p:nvSpPr>
        <p:spPr>
          <a:xfrm>
            <a:off x="467546" y="1988841"/>
            <a:ext cx="8136905" cy="384717"/>
          </a:xfrm>
          <a:prstGeom prst="rect">
            <a:avLst/>
          </a:prstGeom>
          <a:noFill/>
        </p:spPr>
        <p:txBody>
          <a:bodyPr wrap="square" lIns="91436" tIns="45718" rIns="91436" bIns="45718" rtlCol="0">
            <a:spAutoFit/>
          </a:bodyPr>
          <a:lstStyle/>
          <a:p>
            <a:pPr algn="just" defTabSz="914333"/>
            <a:endParaRPr lang="es-MX" sz="1900" dirty="0">
              <a:solidFill>
                <a:srgbClr val="000000"/>
              </a:solidFill>
              <a:latin typeface="Arial" panose="020B0604020202020204" pitchFamily="34" charset="0"/>
              <a:cs typeface="Arial" panose="020B0604020202020204" pitchFamily="34" charset="0"/>
            </a:endParaRPr>
          </a:p>
        </p:txBody>
      </p:sp>
      <p:pic>
        <p:nvPicPr>
          <p:cNvPr id="5" name="Imagen 3"/>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0739" t="2322" r="20624" b="3119"/>
          <a:stretch/>
        </p:blipFill>
        <p:spPr bwMode="auto">
          <a:xfrm>
            <a:off x="1907704" y="2276872"/>
            <a:ext cx="4983698" cy="3986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
        <p:nvSpPr>
          <p:cNvPr id="7" name="Rectangle 2"/>
          <p:cNvSpPr>
            <a:spLocks noChangeArrowheads="1"/>
          </p:cNvSpPr>
          <p:nvPr/>
        </p:nvSpPr>
        <p:spPr bwMode="auto">
          <a:xfrm>
            <a:off x="330994" y="560688"/>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Dilemas de la política económica en una economía abierta</a:t>
            </a:r>
          </a:p>
        </p:txBody>
      </p:sp>
    </p:spTree>
    <p:extLst>
      <p:ext uri="{BB962C8B-B14F-4D97-AF65-F5344CB8AC3E}">
        <p14:creationId xmlns:p14="http://schemas.microsoft.com/office/powerpoint/2010/main" val="19171872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51520" y="586252"/>
            <a:ext cx="8482012" cy="46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Conclusiones </a:t>
            </a:r>
          </a:p>
        </p:txBody>
      </p:sp>
      <p:sp>
        <p:nvSpPr>
          <p:cNvPr id="2" name="1 CuadroTexto"/>
          <p:cNvSpPr txBox="1"/>
          <p:nvPr/>
        </p:nvSpPr>
        <p:spPr>
          <a:xfrm>
            <a:off x="251520" y="1196752"/>
            <a:ext cx="8136905" cy="5739709"/>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política monetaria emprendida por las autoridades monetarias sirve para cambiar la cantidad, la disponibilidad o el coste de dinero.</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Los bancos centrales formulan el objetivo monetario en términos de un agregado monetario a partir un tipo de interés a largo plazo además del tipo de cambio.</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política fiscal se aplica para controlar el gasto privado.</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combinación de las políticas: monetaria y fiscal, se realizan para llevar al punto de equilibrio de la economía de un país, a partir de las políticas económicas implementadas por el gobierno en turno.</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7631250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698186"/>
            <a:ext cx="8482012" cy="46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Referencias bibliográficas</a:t>
            </a:r>
          </a:p>
        </p:txBody>
      </p:sp>
      <p:sp>
        <p:nvSpPr>
          <p:cNvPr id="2" name="1 CuadroTexto"/>
          <p:cNvSpPr txBox="1"/>
          <p:nvPr/>
        </p:nvSpPr>
        <p:spPr>
          <a:xfrm>
            <a:off x="294992" y="1844824"/>
            <a:ext cx="8136905" cy="2431431"/>
          </a:xfrm>
          <a:prstGeom prst="rect">
            <a:avLst/>
          </a:prstGeom>
          <a:noFill/>
        </p:spPr>
        <p:txBody>
          <a:bodyPr wrap="square" lIns="91436" tIns="45718" rIns="91436" bIns="45718" rtlCol="0">
            <a:spAutoFit/>
          </a:bodyPr>
          <a:lstStyle/>
          <a:p>
            <a:pPr marL="342900" indent="-342900" algn="just" defTabSz="914333">
              <a:buFont typeface="Arial" panose="020B0604020202020204" pitchFamily="34" charset="0"/>
              <a:buChar char="•"/>
            </a:pPr>
            <a:r>
              <a:rPr lang="es-MX" sz="1900" dirty="0" err="1">
                <a:solidFill>
                  <a:srgbClr val="000000"/>
                </a:solidFill>
                <a:latin typeface="Arial" panose="020B0604020202020204" pitchFamily="34" charset="0"/>
                <a:cs typeface="Arial" panose="020B0604020202020204" pitchFamily="34" charset="0"/>
              </a:rPr>
              <a:t>Fernandez</a:t>
            </a:r>
            <a:r>
              <a:rPr lang="es-MX" sz="1900" dirty="0">
                <a:solidFill>
                  <a:srgbClr val="000000"/>
                </a:solidFill>
                <a:latin typeface="Arial" panose="020B0604020202020204" pitchFamily="34" charset="0"/>
                <a:cs typeface="Arial" panose="020B0604020202020204" pitchFamily="34" charset="0"/>
              </a:rPr>
              <a:t> A. y Parejo J. A. (2003). Teoría y Política monetaria. Madrid: AC.</a:t>
            </a:r>
          </a:p>
          <a:p>
            <a:pPr marL="342900" indent="-342900" algn="just" defTabSz="914333">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Lewis and </a:t>
            </a:r>
            <a:r>
              <a:rPr lang="es-MX" sz="1900" dirty="0" err="1">
                <a:solidFill>
                  <a:srgbClr val="000000"/>
                </a:solidFill>
                <a:latin typeface="Arial" panose="020B0604020202020204" pitchFamily="34" charset="0"/>
                <a:cs typeface="Arial" panose="020B0604020202020204" pitchFamily="34" charset="0"/>
              </a:rPr>
              <a:t>Mizen</a:t>
            </a:r>
            <a:r>
              <a:rPr lang="es-MX" sz="1900" dirty="0">
                <a:solidFill>
                  <a:srgbClr val="000000"/>
                </a:solidFill>
                <a:latin typeface="Arial" panose="020B0604020202020204" pitchFamily="34" charset="0"/>
                <a:cs typeface="Arial" panose="020B0604020202020204" pitchFamily="34" charset="0"/>
              </a:rPr>
              <a:t> (2000). </a:t>
            </a:r>
            <a:r>
              <a:rPr lang="es-MX" sz="1900" dirty="0" err="1">
                <a:solidFill>
                  <a:srgbClr val="000000"/>
                </a:solidFill>
                <a:latin typeface="Arial" panose="020B0604020202020204" pitchFamily="34" charset="0"/>
                <a:cs typeface="Arial" panose="020B0604020202020204" pitchFamily="34" charset="0"/>
              </a:rPr>
              <a:t>Monetary</a:t>
            </a:r>
            <a:r>
              <a:rPr lang="es-MX" sz="1900" dirty="0">
                <a:solidFill>
                  <a:srgbClr val="000000"/>
                </a:solidFill>
                <a:latin typeface="Arial" panose="020B0604020202020204" pitchFamily="34" charset="0"/>
                <a:cs typeface="Arial" panose="020B0604020202020204" pitchFamily="34" charset="0"/>
              </a:rPr>
              <a:t> </a:t>
            </a:r>
            <a:r>
              <a:rPr lang="es-MX" sz="1900" dirty="0" err="1">
                <a:solidFill>
                  <a:srgbClr val="000000"/>
                </a:solidFill>
                <a:latin typeface="Arial" panose="020B0604020202020204" pitchFamily="34" charset="0"/>
                <a:cs typeface="Arial" panose="020B0604020202020204" pitchFamily="34" charset="0"/>
              </a:rPr>
              <a:t>Economics</a:t>
            </a:r>
            <a:r>
              <a:rPr lang="es-MX" sz="1900" dirty="0">
                <a:solidFill>
                  <a:srgbClr val="000000"/>
                </a:solidFill>
                <a:latin typeface="Arial" panose="020B0604020202020204" pitchFamily="34" charset="0"/>
                <a:cs typeface="Arial" panose="020B0604020202020204" pitchFamily="34" charset="0"/>
              </a:rPr>
              <a:t>. New York: Oxford </a:t>
            </a:r>
            <a:r>
              <a:rPr lang="es-MX" sz="1900" dirty="0" err="1">
                <a:solidFill>
                  <a:srgbClr val="000000"/>
                </a:solidFill>
                <a:latin typeface="Arial" panose="020B0604020202020204" pitchFamily="34" charset="0"/>
                <a:cs typeface="Arial" panose="020B0604020202020204" pitchFamily="34" charset="0"/>
              </a:rPr>
              <a:t>University</a:t>
            </a:r>
            <a:r>
              <a:rPr lang="es-MX" sz="1900" dirty="0">
                <a:solidFill>
                  <a:srgbClr val="000000"/>
                </a:solidFill>
                <a:latin typeface="Arial" panose="020B0604020202020204" pitchFamily="34" charset="0"/>
                <a:cs typeface="Arial" panose="020B0604020202020204" pitchFamily="34" charset="0"/>
              </a:rPr>
              <a:t> </a:t>
            </a:r>
            <a:r>
              <a:rPr lang="es-MX" sz="1900" dirty="0" err="1">
                <a:solidFill>
                  <a:srgbClr val="000000"/>
                </a:solidFill>
                <a:latin typeface="Arial" panose="020B0604020202020204" pitchFamily="34" charset="0"/>
                <a:cs typeface="Arial" panose="020B0604020202020204" pitchFamily="34" charset="0"/>
              </a:rPr>
              <a:t>Press</a:t>
            </a:r>
            <a:r>
              <a:rPr lang="es-MX" sz="1900" dirty="0">
                <a:solidFill>
                  <a:srgbClr val="000000"/>
                </a:solidFill>
                <a:latin typeface="Arial" panose="020B0604020202020204" pitchFamily="34" charset="0"/>
                <a:cs typeface="Arial" panose="020B0604020202020204" pitchFamily="34" charset="0"/>
              </a:rPr>
              <a:t>.</a:t>
            </a:r>
          </a:p>
          <a:p>
            <a:pPr marL="342900" indent="-342900" algn="just" defTabSz="914333">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buFont typeface="Arial" panose="020B0604020202020204" pitchFamily="34" charset="0"/>
              <a:buChar char="•"/>
            </a:pPr>
            <a:r>
              <a:rPr lang="es-MX" sz="1900" dirty="0" err="1">
                <a:solidFill>
                  <a:srgbClr val="000000"/>
                </a:solidFill>
                <a:latin typeface="Arial" panose="020B0604020202020204" pitchFamily="34" charset="0"/>
                <a:cs typeface="Arial" panose="020B0604020202020204" pitchFamily="34" charset="0"/>
              </a:rPr>
              <a:t>Mishkin</a:t>
            </a:r>
            <a:r>
              <a:rPr lang="es-MX" sz="1900" dirty="0">
                <a:solidFill>
                  <a:srgbClr val="000000"/>
                </a:solidFill>
                <a:latin typeface="Arial" panose="020B0604020202020204" pitchFamily="34" charset="0"/>
                <a:cs typeface="Arial" panose="020B0604020202020204" pitchFamily="34" charset="0"/>
              </a:rPr>
              <a:t>. F. S. (2008). Moneda, banca y mercados financieros. México: Pearson</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14690489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463884"/>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Introducción </a:t>
            </a:r>
          </a:p>
        </p:txBody>
      </p:sp>
      <p:sp>
        <p:nvSpPr>
          <p:cNvPr id="6147"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
        <p:nvSpPr>
          <p:cNvPr id="2" name="1 CuadroTexto"/>
          <p:cNvSpPr txBox="1"/>
          <p:nvPr/>
        </p:nvSpPr>
        <p:spPr>
          <a:xfrm>
            <a:off x="294992" y="1050627"/>
            <a:ext cx="8136905" cy="5301127"/>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banco central de una nación es la autoridad del gobierno a cargo de la política monetaria y política fiscal, con la finalidad de realizar ajustes los instrumentos económicos para el cumplimiento de las metas económicas, principalmente el crecimiento económico, tomando en cuenta las variables macroeconómicas como: tasa de interés, tipo de cambio, tasas impositivas, para impulsar los movimientos del dinero de acuerdo a las expectativas gubernamentales.</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Por lo anterior, el objetivo de este tema es dar a conocer al estudiante,  los antecedentes teóricos de la Política Monetaria, Política Fiscal y Política Mixta, para la comprensión de las políticas económicas en México. </a:t>
            </a:r>
          </a:p>
        </p:txBody>
      </p:sp>
    </p:spTree>
    <p:extLst>
      <p:ext uri="{BB962C8B-B14F-4D97-AF65-F5344CB8AC3E}">
        <p14:creationId xmlns:p14="http://schemas.microsoft.com/office/powerpoint/2010/main" val="345734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572950"/>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Política monetaria </a:t>
            </a:r>
          </a:p>
        </p:txBody>
      </p:sp>
      <p:sp>
        <p:nvSpPr>
          <p:cNvPr id="2" name="1 CuadroTexto"/>
          <p:cNvSpPr txBox="1"/>
          <p:nvPr/>
        </p:nvSpPr>
        <p:spPr>
          <a:xfrm>
            <a:off x="294992" y="1268760"/>
            <a:ext cx="8136905" cy="1792474"/>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Consiste en la acción consciente emprendida por las autoridades monetarias, o la inacción deliberada, para cambiar la cantidad, la disponibilidad o el coste de dinero, con el objeto de contribuir a lograr algunos de los objetivos básicos de la política económica.</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248568221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548680"/>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Políticas de estabilización </a:t>
            </a:r>
          </a:p>
        </p:txBody>
      </p:sp>
      <p:sp>
        <p:nvSpPr>
          <p:cNvPr id="2" name="1 CuadroTexto"/>
          <p:cNvSpPr txBox="1"/>
          <p:nvPr/>
        </p:nvSpPr>
        <p:spPr>
          <a:xfrm>
            <a:off x="330994" y="1628800"/>
            <a:ext cx="8136905" cy="1792474"/>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Actuación a corto plazo que pretenden mantener un nivel de demanda efectiva suficiente para alcanzar un nivel aceptable de crecimiento de la renta y del empleo sin presionar excesivamente sobre el nivel de precios.</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32470495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2" name="1 CuadroTexto"/>
          <p:cNvSpPr txBox="1"/>
          <p:nvPr/>
        </p:nvSpPr>
        <p:spPr>
          <a:xfrm>
            <a:off x="304746" y="1340768"/>
            <a:ext cx="8371710" cy="5355308"/>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Características del sistema financiero de la política monetaria: operatividad y eficacia. </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Existen diferencias en cuanto a la posibilidad de elegir entre unos objetivos intermediarios y otros, así como a la intensidad en el uso de los distintos instrumentos.</a:t>
            </a:r>
          </a:p>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 </a:t>
            </a:r>
          </a:p>
          <a:p>
            <a:pPr marL="800100" lvl="1" indent="-342900" algn="just" defTabSz="914333">
              <a:lnSpc>
                <a:spcPct val="150000"/>
              </a:lnSpc>
              <a:buFont typeface="Wingdings" panose="05000000000000000000" pitchFamily="2" charset="2"/>
              <a:buChar char="Ø"/>
            </a:pPr>
            <a:r>
              <a:rPr lang="es-MX" sz="1900" dirty="0">
                <a:solidFill>
                  <a:srgbClr val="000000"/>
                </a:solidFill>
                <a:latin typeface="Arial" panose="020B0604020202020204" pitchFamily="34" charset="0"/>
                <a:cs typeface="Arial" panose="020B0604020202020204" pitchFamily="34" charset="0"/>
              </a:rPr>
              <a:t>Estas diferencias se deben a los siguientes factores:</a:t>
            </a:r>
          </a:p>
          <a:p>
            <a:pPr marL="1257300" lvl="2" indent="-342900" algn="just" defTabSz="914333">
              <a:lnSpc>
                <a:spcPct val="150000"/>
              </a:lnSpc>
              <a:buFont typeface="Courier New" panose="02070309020205020404" pitchFamily="49" charset="0"/>
              <a:buChar char="o"/>
            </a:pPr>
            <a:r>
              <a:rPr lang="es-MX" sz="1900" dirty="0">
                <a:solidFill>
                  <a:srgbClr val="000000"/>
                </a:solidFill>
                <a:latin typeface="Arial" panose="020B0604020202020204" pitchFamily="34" charset="0"/>
                <a:cs typeface="Arial" panose="020B0604020202020204" pitchFamily="34" charset="0"/>
              </a:rPr>
              <a:t>Independencia del banco central respecto al </a:t>
            </a:r>
            <a:r>
              <a:rPr lang="es-MX" sz="1900" dirty="0" smtClean="0">
                <a:solidFill>
                  <a:srgbClr val="000000"/>
                </a:solidFill>
                <a:latin typeface="Arial" panose="020B0604020202020204" pitchFamily="34" charset="0"/>
                <a:cs typeface="Arial" panose="020B0604020202020204" pitchFamily="34" charset="0"/>
              </a:rPr>
              <a:t>gobierno.</a:t>
            </a:r>
            <a:endParaRPr lang="es-MX" sz="1900" dirty="0">
              <a:solidFill>
                <a:srgbClr val="000000"/>
              </a:solidFill>
              <a:latin typeface="Arial" panose="020B0604020202020204" pitchFamily="34" charset="0"/>
              <a:cs typeface="Arial" panose="020B0604020202020204" pitchFamily="34" charset="0"/>
            </a:endParaRPr>
          </a:p>
          <a:p>
            <a:pPr marL="1257300" lvl="2" indent="-342900" algn="just" defTabSz="914333">
              <a:lnSpc>
                <a:spcPct val="150000"/>
              </a:lnSpc>
              <a:buFont typeface="Courier New" panose="02070309020205020404" pitchFamily="49" charset="0"/>
              <a:buChar char="o"/>
            </a:pPr>
            <a:r>
              <a:rPr lang="es-MX" sz="1900" dirty="0">
                <a:solidFill>
                  <a:srgbClr val="000000"/>
                </a:solidFill>
                <a:latin typeface="Arial" panose="020B0604020202020204" pitchFamily="34" charset="0"/>
                <a:cs typeface="Arial" panose="020B0604020202020204" pitchFamily="34" charset="0"/>
              </a:rPr>
              <a:t>Estructura del sistema </a:t>
            </a:r>
            <a:r>
              <a:rPr lang="es-MX" sz="1900" dirty="0" smtClean="0">
                <a:solidFill>
                  <a:srgbClr val="000000"/>
                </a:solidFill>
                <a:latin typeface="Arial" panose="020B0604020202020204" pitchFamily="34" charset="0"/>
                <a:cs typeface="Arial" panose="020B0604020202020204" pitchFamily="34" charset="0"/>
              </a:rPr>
              <a:t>financiero.</a:t>
            </a:r>
            <a:endParaRPr lang="es-MX" sz="1900" dirty="0">
              <a:solidFill>
                <a:srgbClr val="000000"/>
              </a:solidFill>
              <a:latin typeface="Arial" panose="020B0604020202020204" pitchFamily="34" charset="0"/>
              <a:cs typeface="Arial" panose="020B0604020202020204" pitchFamily="34" charset="0"/>
            </a:endParaRPr>
          </a:p>
          <a:p>
            <a:pPr marL="1257300" lvl="2" indent="-342900" algn="just" defTabSz="914333">
              <a:lnSpc>
                <a:spcPct val="150000"/>
              </a:lnSpc>
              <a:buFont typeface="Courier New" panose="02070309020205020404" pitchFamily="49" charset="0"/>
              <a:buChar char="o"/>
            </a:pPr>
            <a:r>
              <a:rPr lang="es-MX" sz="1900" dirty="0">
                <a:solidFill>
                  <a:srgbClr val="000000"/>
                </a:solidFill>
                <a:latin typeface="Arial" panose="020B0604020202020204" pitchFamily="34" charset="0"/>
                <a:cs typeface="Arial" panose="020B0604020202020204" pitchFamily="34" charset="0"/>
              </a:rPr>
              <a:t>Establecimiento de los objetivos en términos de un agregado </a:t>
            </a:r>
            <a:r>
              <a:rPr lang="es-MX" sz="1900" dirty="0" smtClean="0">
                <a:solidFill>
                  <a:srgbClr val="000000"/>
                </a:solidFill>
                <a:latin typeface="Arial" panose="020B0604020202020204" pitchFamily="34" charset="0"/>
                <a:cs typeface="Arial" panose="020B0604020202020204" pitchFamily="34" charset="0"/>
              </a:rPr>
              <a:t>dado.</a:t>
            </a:r>
            <a:endParaRPr lang="es-MX" sz="1900" dirty="0">
              <a:solidFill>
                <a:srgbClr val="000000"/>
              </a:solidFill>
              <a:latin typeface="Arial" panose="020B0604020202020204" pitchFamily="34" charset="0"/>
              <a:cs typeface="Arial" panose="020B0604020202020204" pitchFamily="34" charset="0"/>
            </a:endParaRP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
        <p:nvSpPr>
          <p:cNvPr id="6" name="Rectangle 2"/>
          <p:cNvSpPr>
            <a:spLocks noChangeArrowheads="1"/>
          </p:cNvSpPr>
          <p:nvPr/>
        </p:nvSpPr>
        <p:spPr bwMode="auto">
          <a:xfrm>
            <a:off x="330994" y="548680"/>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Políticas de estabilización </a:t>
            </a:r>
          </a:p>
        </p:txBody>
      </p:sp>
    </p:spTree>
    <p:extLst>
      <p:ext uri="{BB962C8B-B14F-4D97-AF65-F5344CB8AC3E}">
        <p14:creationId xmlns:p14="http://schemas.microsoft.com/office/powerpoint/2010/main" val="11803007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94992" y="548680"/>
            <a:ext cx="8482012" cy="86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Estrategia de control monetario con objetivos intermedios</a:t>
            </a:r>
          </a:p>
        </p:txBody>
      </p:sp>
      <p:sp>
        <p:nvSpPr>
          <p:cNvPr id="2" name="1 CuadroTexto"/>
          <p:cNvSpPr txBox="1"/>
          <p:nvPr/>
        </p:nvSpPr>
        <p:spPr>
          <a:xfrm>
            <a:off x="294992" y="1574970"/>
            <a:ext cx="8136905" cy="3546801"/>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Nuevas estrategias financieras: políticas de regulación monetaria. </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Políticas para alcanzar sus objetivos a través de unas variables monetarias intermedias cuyo comportamiento pretenden regular los bancos centrales de manera indirecta, mediante el control de otras variables sometidas a su influencia cercana o directa. </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Son esquemas de control monetario a dos niveles:</a:t>
            </a:r>
          </a:p>
        </p:txBody>
      </p:sp>
      <p:pic>
        <p:nvPicPr>
          <p:cNvPr id="5" name="Imagen 3"/>
          <p:cNvPicPr>
            <a:picLocks noChangeAspect="1" noChangeArrowheads="1"/>
          </p:cNvPicPr>
          <p:nvPr/>
        </p:nvPicPr>
        <p:blipFill rotWithShape="1">
          <a:blip r:embed="rId4">
            <a:clrChange>
              <a:clrFrom>
                <a:srgbClr val="FFFFFF"/>
              </a:clrFrom>
              <a:clrTo>
                <a:srgbClr val="FFFFFF">
                  <a:alpha val="0"/>
                </a:srgbClr>
              </a:clrTo>
            </a:clrChange>
            <a:duotone>
              <a:prstClr val="black"/>
              <a:srgbClr val="92D050">
                <a:tint val="45000"/>
                <a:satMod val="400000"/>
              </a:srgbClr>
            </a:duotone>
            <a:extLst>
              <a:ext uri="{28A0092B-C50C-407E-A947-70E740481C1C}">
                <a14:useLocalDpi xmlns:a14="http://schemas.microsoft.com/office/drawing/2010/main" val="0"/>
              </a:ext>
            </a:extLst>
          </a:blip>
          <a:srcRect t="13821"/>
          <a:stretch/>
        </p:blipFill>
        <p:spPr bwMode="auto">
          <a:xfrm>
            <a:off x="2123728" y="5121771"/>
            <a:ext cx="4212766" cy="1454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35783612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20688"/>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Elección de una variable objetivo monetario</a:t>
            </a:r>
          </a:p>
        </p:txBody>
      </p:sp>
      <p:sp>
        <p:nvSpPr>
          <p:cNvPr id="2" name="1 CuadroTexto"/>
          <p:cNvSpPr txBox="1"/>
          <p:nvPr/>
        </p:nvSpPr>
        <p:spPr>
          <a:xfrm>
            <a:off x="330994" y="1484784"/>
            <a:ext cx="8136905" cy="4039563"/>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Los bancos centrales realizan estudios estadísticos y econométricos para evaluar en qué medida los objetivos monetarios satisfacen las condiciones exigibles para que una variable monetaria desempeñe el papel de objetivo intermedio de la política monetaria.</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a:p>
            <a:pPr algn="just" defTabSz="914333">
              <a:lnSpc>
                <a:spcPct val="150000"/>
              </a:lnSpc>
            </a:pPr>
            <a:r>
              <a:rPr lang="es-MX" sz="1900" dirty="0" smtClean="0">
                <a:solidFill>
                  <a:srgbClr val="000000"/>
                </a:solidFill>
                <a:latin typeface="Arial" panose="020B0604020202020204" pitchFamily="34" charset="0"/>
                <a:cs typeface="Arial" panose="020B0604020202020204" pitchFamily="34" charset="0"/>
              </a:rPr>
              <a:t>La </a:t>
            </a:r>
            <a:r>
              <a:rPr lang="es-MX" sz="1900" dirty="0">
                <a:solidFill>
                  <a:srgbClr val="000000"/>
                </a:solidFill>
                <a:latin typeface="Arial" panose="020B0604020202020204" pitchFamily="34" charset="0"/>
                <a:cs typeface="Arial" panose="020B0604020202020204" pitchFamily="34" charset="0"/>
              </a:rPr>
              <a:t>alternativa es: </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Formular el objetivo monetario en términos de un agregado monetario (cantidad de dinero) en términos de un tipo de interés, normalmente a largo plazo (precio del dinero), o considerando el tipo de cambio.</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19873065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s>
            <a:gs pos="100000">
              <a:schemeClr val="folHlink"/>
            </a:gs>
          </a:gsLst>
          <a:lin ang="5400000" scaled="1"/>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330994" y="620688"/>
            <a:ext cx="8482012" cy="46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9" rIns="68576" bIns="34289" anchor="ctr">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685749" eaLnBrk="1" fontAlgn="base" hangingPunct="1">
              <a:spcBef>
                <a:spcPct val="0"/>
              </a:spcBef>
              <a:spcAft>
                <a:spcPct val="0"/>
              </a:spcAft>
              <a:buNone/>
            </a:pPr>
            <a:r>
              <a:rPr lang="es-MX" altLang="es-MX" sz="2600" b="1" dirty="0">
                <a:solidFill>
                  <a:srgbClr val="FF0000"/>
                </a:solidFill>
                <a:latin typeface="Arial" charset="0"/>
                <a:cs typeface="Arial" charset="0"/>
              </a:rPr>
              <a:t>Elección de la variable operativa</a:t>
            </a:r>
          </a:p>
        </p:txBody>
      </p:sp>
      <p:sp>
        <p:nvSpPr>
          <p:cNvPr id="2" name="1 CuadroTexto"/>
          <p:cNvSpPr txBox="1"/>
          <p:nvPr/>
        </p:nvSpPr>
        <p:spPr>
          <a:xfrm>
            <a:off x="330994" y="1089794"/>
            <a:ext cx="8136905" cy="5739709"/>
          </a:xfrm>
          <a:prstGeom prst="rect">
            <a:avLst/>
          </a:prstGeom>
          <a:noFill/>
        </p:spPr>
        <p:txBody>
          <a:bodyPr wrap="square" lIns="91436" tIns="45718" rIns="91436" bIns="45718" rtlCol="0">
            <a:spAutoFit/>
          </a:bodyPr>
          <a:lstStyle/>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Una vez elegida la variable objetivo, se utiliza otra que sirve como medio para alcanzarla. </a:t>
            </a:r>
          </a:p>
          <a:p>
            <a:pPr marL="342900" indent="-342900" algn="just" defTabSz="914333">
              <a:lnSpc>
                <a:spcPct val="150000"/>
              </a:lnSpc>
              <a:buFont typeface="Arial" panose="020B0604020202020204" pitchFamily="34" charset="0"/>
              <a:buChar char="•"/>
            </a:pPr>
            <a:endParaRPr lang="es-MX" sz="1900" dirty="0">
              <a:solidFill>
                <a:srgbClr val="000000"/>
              </a:solidFill>
              <a:latin typeface="Arial" panose="020B0604020202020204" pitchFamily="34" charset="0"/>
              <a:cs typeface="Arial" panose="020B0604020202020204" pitchFamily="34" charset="0"/>
            </a:endParaRP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El Banco Central facilita el logro del objetivo monetario mediante el uso de los instrumentos que estime oportunos.</a:t>
            </a:r>
          </a:p>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 </a:t>
            </a:r>
          </a:p>
          <a:p>
            <a:pPr marL="342900" indent="-342900" algn="just" defTabSz="914333">
              <a:lnSpc>
                <a:spcPct val="150000"/>
              </a:lnSpc>
              <a:buFont typeface="Arial" panose="020B0604020202020204" pitchFamily="34" charset="0"/>
              <a:buChar char="•"/>
            </a:pPr>
            <a:r>
              <a:rPr lang="es-MX" sz="1900" dirty="0">
                <a:solidFill>
                  <a:srgbClr val="000000"/>
                </a:solidFill>
                <a:latin typeface="Arial" panose="020B0604020202020204" pitchFamily="34" charset="0"/>
                <a:cs typeface="Arial" panose="020B0604020202020204" pitchFamily="34" charset="0"/>
              </a:rPr>
              <a:t>La autoridad monetaria conoce el grado de expansión o de contracción que generan sus propias actuaciones.</a:t>
            </a:r>
          </a:p>
          <a:p>
            <a:pPr algn="just" defTabSz="914333">
              <a:lnSpc>
                <a:spcPct val="150000"/>
              </a:lnSpc>
            </a:pPr>
            <a:endParaRPr lang="es-MX" sz="1900" dirty="0">
              <a:solidFill>
                <a:srgbClr val="000000"/>
              </a:solidFill>
              <a:latin typeface="Arial" panose="020B0604020202020204" pitchFamily="34" charset="0"/>
              <a:cs typeface="Arial" panose="020B0604020202020204" pitchFamily="34" charset="0"/>
            </a:endParaRPr>
          </a:p>
          <a:p>
            <a:pPr algn="just" defTabSz="914333">
              <a:lnSpc>
                <a:spcPct val="150000"/>
              </a:lnSpc>
            </a:pPr>
            <a:r>
              <a:rPr lang="es-MX" sz="1900" dirty="0">
                <a:solidFill>
                  <a:srgbClr val="000000"/>
                </a:solidFill>
                <a:latin typeface="Arial" panose="020B0604020202020204" pitchFamily="34" charset="0"/>
                <a:cs typeface="Arial" panose="020B0604020202020204" pitchFamily="34" charset="0"/>
              </a:rPr>
              <a:t>Las principales opciones: </a:t>
            </a:r>
          </a:p>
          <a:p>
            <a:pPr marL="342900" indent="-342900" algn="just" defTabSz="914333">
              <a:lnSpc>
                <a:spcPct val="150000"/>
              </a:lnSpc>
              <a:buFont typeface="Courier New" panose="02070309020205020404" pitchFamily="49" charset="0"/>
              <a:buChar char="o"/>
            </a:pPr>
            <a:r>
              <a:rPr lang="es-MX" sz="1900" dirty="0">
                <a:solidFill>
                  <a:srgbClr val="000000"/>
                </a:solidFill>
                <a:latin typeface="Arial" panose="020B0604020202020204" pitchFamily="34" charset="0"/>
                <a:cs typeface="Arial" panose="020B0604020202020204" pitchFamily="34" charset="0"/>
              </a:rPr>
              <a:t>Base de liquidez del sistema: base monetaria o activos de caja del sistema bancario (ACSB) </a:t>
            </a:r>
          </a:p>
          <a:p>
            <a:pPr marL="342900" indent="-342900" algn="just" defTabSz="914333">
              <a:lnSpc>
                <a:spcPct val="150000"/>
              </a:lnSpc>
              <a:buFont typeface="Courier New" panose="02070309020205020404" pitchFamily="49" charset="0"/>
              <a:buChar char="o"/>
            </a:pPr>
            <a:r>
              <a:rPr lang="es-MX" sz="1900" dirty="0">
                <a:solidFill>
                  <a:srgbClr val="000000"/>
                </a:solidFill>
                <a:latin typeface="Arial" panose="020B0604020202020204" pitchFamily="34" charset="0"/>
                <a:cs typeface="Arial" panose="020B0604020202020204" pitchFamily="34" charset="0"/>
              </a:rPr>
              <a:t>Tipo de interés a corto plazo</a:t>
            </a:r>
          </a:p>
        </p:txBody>
      </p:sp>
      <p:sp>
        <p:nvSpPr>
          <p:cNvPr id="5" name="Text Box 3"/>
          <p:cNvSpPr txBox="1">
            <a:spLocks noChangeArrowheads="1"/>
          </p:cNvSpPr>
          <p:nvPr/>
        </p:nvSpPr>
        <p:spPr bwMode="auto">
          <a:xfrm>
            <a:off x="0" y="0"/>
            <a:ext cx="9144000" cy="346247"/>
          </a:xfrm>
          <a:prstGeom prst="rect">
            <a:avLst/>
          </a:prstGeom>
          <a:solidFill>
            <a:srgbClr val="008000"/>
          </a:solidFill>
          <a:ln w="9525">
            <a:solidFill>
              <a:srgbClr val="008000"/>
            </a:solidFill>
            <a:miter lim="800000"/>
            <a:headEnd/>
            <a:tailEnd/>
          </a:ln>
        </p:spPr>
        <p:txBody>
          <a:bodyPr lIns="68576" tIns="34289" rIns="68576" bIns="34289">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defTabSz="685749" eaLnBrk="1" fontAlgn="base" hangingPunct="1">
              <a:spcBef>
                <a:spcPct val="0"/>
              </a:spcBef>
              <a:spcAft>
                <a:spcPct val="0"/>
              </a:spcAft>
              <a:buNone/>
            </a:pPr>
            <a:r>
              <a:rPr lang="es-MX" altLang="es-MX" sz="1800" b="1" dirty="0">
                <a:solidFill>
                  <a:srgbClr val="FFFFFF"/>
                </a:solidFill>
                <a:latin typeface="Arial" charset="0"/>
                <a:cs typeface="Times New Roman" pitchFamily="18" charset="0"/>
              </a:rPr>
              <a:t>Política Monetaria, Política Fiscal y Política Mixta</a:t>
            </a:r>
          </a:p>
        </p:txBody>
      </p:sp>
    </p:spTree>
    <p:extLst>
      <p:ext uri="{BB962C8B-B14F-4D97-AF65-F5344CB8AC3E}">
        <p14:creationId xmlns:p14="http://schemas.microsoft.com/office/powerpoint/2010/main" val="418778457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0.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7.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8.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9.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271</TotalTime>
  <Words>2663</Words>
  <Application>Microsoft Office PowerPoint</Application>
  <PresentationFormat>Presentación en pantalla (4:3)</PresentationFormat>
  <Paragraphs>208</Paragraphs>
  <Slides>29</Slides>
  <Notes>28</Notes>
  <HiddenSlides>0</HiddenSlides>
  <MMClips>0</MMClips>
  <ScaleCrop>false</ScaleCrop>
  <HeadingPairs>
    <vt:vector size="6" baseType="variant">
      <vt:variant>
        <vt:lpstr>Fuentes usadas</vt:lpstr>
      </vt:variant>
      <vt:variant>
        <vt:i4>5</vt:i4>
      </vt:variant>
      <vt:variant>
        <vt:lpstr>Tema</vt:lpstr>
      </vt:variant>
      <vt:variant>
        <vt:i4>3</vt:i4>
      </vt:variant>
      <vt:variant>
        <vt:lpstr>Títulos de diapositiva</vt:lpstr>
      </vt:variant>
      <vt:variant>
        <vt:i4>29</vt:i4>
      </vt:variant>
    </vt:vector>
  </HeadingPairs>
  <TitlesOfParts>
    <vt:vector size="37" baseType="lpstr">
      <vt:lpstr>Arial</vt:lpstr>
      <vt:lpstr>Calibri</vt:lpstr>
      <vt:lpstr>Courier New</vt:lpstr>
      <vt:lpstr>Times New Roman</vt:lpstr>
      <vt:lpstr>Wingdings</vt:lpstr>
      <vt:lpstr>Tema de Office</vt:lpstr>
      <vt:lpstr>1_Diseño predeterminado</vt:lpstr>
      <vt:lpstr>2_Diseño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samuel</dc:creator>
  <cp:lastModifiedBy>USUARIO</cp:lastModifiedBy>
  <cp:revision>18</cp:revision>
  <dcterms:created xsi:type="dcterms:W3CDTF">2017-10-12T16:56:09Z</dcterms:created>
  <dcterms:modified xsi:type="dcterms:W3CDTF">2018-09-29T01:59:46Z</dcterms:modified>
</cp:coreProperties>
</file>