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5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1" r:id="rId1"/>
  </p:sldMasterIdLst>
  <p:notesMasterIdLst>
    <p:notesMasterId r:id="rId73"/>
  </p:notesMasterIdLst>
  <p:sldIdLst>
    <p:sldId id="387" r:id="rId2"/>
    <p:sldId id="388" r:id="rId3"/>
    <p:sldId id="389" r:id="rId4"/>
    <p:sldId id="390" r:id="rId5"/>
    <p:sldId id="391" r:id="rId6"/>
    <p:sldId id="392" r:id="rId7"/>
    <p:sldId id="393" r:id="rId8"/>
    <p:sldId id="394" r:id="rId9"/>
    <p:sldId id="395" r:id="rId10"/>
    <p:sldId id="396" r:id="rId11"/>
    <p:sldId id="397" r:id="rId12"/>
    <p:sldId id="398" r:id="rId13"/>
    <p:sldId id="399" r:id="rId14"/>
    <p:sldId id="400" r:id="rId15"/>
    <p:sldId id="256" r:id="rId16"/>
    <p:sldId id="349" r:id="rId17"/>
    <p:sldId id="369" r:id="rId18"/>
    <p:sldId id="372" r:id="rId19"/>
    <p:sldId id="375" r:id="rId20"/>
    <p:sldId id="335" r:id="rId21"/>
    <p:sldId id="334" r:id="rId22"/>
    <p:sldId id="350" r:id="rId23"/>
    <p:sldId id="377" r:id="rId24"/>
    <p:sldId id="380" r:id="rId25"/>
    <p:sldId id="381" r:id="rId26"/>
    <p:sldId id="383" r:id="rId27"/>
    <p:sldId id="342" r:id="rId28"/>
    <p:sldId id="371" r:id="rId29"/>
    <p:sldId id="343" r:id="rId30"/>
    <p:sldId id="368" r:id="rId31"/>
    <p:sldId id="367" r:id="rId32"/>
    <p:sldId id="351" r:id="rId33"/>
    <p:sldId id="360" r:id="rId34"/>
    <p:sldId id="362" r:id="rId35"/>
    <p:sldId id="363" r:id="rId36"/>
    <p:sldId id="364" r:id="rId37"/>
    <p:sldId id="361" r:id="rId38"/>
    <p:sldId id="347" r:id="rId39"/>
    <p:sldId id="293" r:id="rId40"/>
    <p:sldId id="294" r:id="rId41"/>
    <p:sldId id="386" r:id="rId42"/>
    <p:sldId id="373" r:id="rId43"/>
    <p:sldId id="348" r:id="rId44"/>
    <p:sldId id="385" r:id="rId45"/>
    <p:sldId id="352" r:id="rId46"/>
    <p:sldId id="353" r:id="rId47"/>
    <p:sldId id="291" r:id="rId48"/>
    <p:sldId id="296" r:id="rId49"/>
    <p:sldId id="297" r:id="rId50"/>
    <p:sldId id="302" r:id="rId51"/>
    <p:sldId id="298" r:id="rId52"/>
    <p:sldId id="300" r:id="rId53"/>
    <p:sldId id="313" r:id="rId54"/>
    <p:sldId id="314" r:id="rId55"/>
    <p:sldId id="315" r:id="rId56"/>
    <p:sldId id="319" r:id="rId57"/>
    <p:sldId id="322" r:id="rId58"/>
    <p:sldId id="365" r:id="rId59"/>
    <p:sldId id="366" r:id="rId60"/>
    <p:sldId id="323" r:id="rId61"/>
    <p:sldId id="325" r:id="rId62"/>
    <p:sldId id="326" r:id="rId63"/>
    <p:sldId id="327" r:id="rId64"/>
    <p:sldId id="328" r:id="rId65"/>
    <p:sldId id="329" r:id="rId66"/>
    <p:sldId id="330" r:id="rId67"/>
    <p:sldId id="331" r:id="rId68"/>
    <p:sldId id="384" r:id="rId69"/>
    <p:sldId id="378" r:id="rId70"/>
    <p:sldId id="358" r:id="rId71"/>
    <p:sldId id="401" r:id="rId72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58" autoAdjust="0"/>
    <p:restoredTop sz="90574" autoAdjust="0"/>
  </p:normalViewPr>
  <p:slideViewPr>
    <p:cSldViewPr>
      <p:cViewPr>
        <p:scale>
          <a:sx n="73" d="100"/>
          <a:sy n="73" d="100"/>
        </p:scale>
        <p:origin x="-1296" y="-2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1894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805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theme" Target="theme/theme1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image" Target="../media/image10.pn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image" Target="../media/image10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F8AE2CC-94C5-4CAC-A72D-E80EABCD2EA3}" type="doc">
      <dgm:prSet loTypeId="urn:microsoft.com/office/officeart/2005/8/layout/h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FFFE5281-452D-4AE1-8EA3-5EE79C88CE71}">
      <dgm:prSet phldrT="[Texto]" custT="1"/>
      <dgm:spPr/>
      <dgm:t>
        <a:bodyPr/>
        <a:lstStyle/>
        <a:p>
          <a:pPr algn="l"/>
          <a:r>
            <a:rPr lang="es-MX" sz="2000" dirty="0"/>
            <a:t>Rellenos de partículas inorgánicas</a:t>
          </a:r>
        </a:p>
      </dgm:t>
    </dgm:pt>
    <dgm:pt modelId="{C85E7CCB-4AEE-4D74-A607-A9888BC2649B}" type="parTrans" cxnId="{7B08EB9C-C1A8-4EA5-AE9B-6803566B1A98}">
      <dgm:prSet/>
      <dgm:spPr/>
      <dgm:t>
        <a:bodyPr/>
        <a:lstStyle/>
        <a:p>
          <a:endParaRPr lang="es-MX"/>
        </a:p>
      </dgm:t>
    </dgm:pt>
    <dgm:pt modelId="{46EA6CFD-A457-4E6E-864D-D40F0BB9313D}" type="sibTrans" cxnId="{7B08EB9C-C1A8-4EA5-AE9B-6803566B1A98}">
      <dgm:prSet/>
      <dgm:spPr/>
      <dgm:t>
        <a:bodyPr/>
        <a:lstStyle/>
        <a:p>
          <a:endParaRPr lang="es-MX"/>
        </a:p>
      </dgm:t>
    </dgm:pt>
    <dgm:pt modelId="{FD800F1A-139D-4912-950D-A99AF416CF71}">
      <dgm:prSet phldrT="[Texto]"/>
      <dgm:spPr/>
      <dgm:t>
        <a:bodyPr/>
        <a:lstStyle/>
        <a:p>
          <a:r>
            <a:rPr lang="es-MX" dirty="0"/>
            <a:t>Flúor, vidrios, cristales sílice, óxidos metálicos (pigmentos), sales de bario</a:t>
          </a:r>
        </a:p>
      </dgm:t>
    </dgm:pt>
    <dgm:pt modelId="{A7AFC426-A225-46E7-BBD4-73A670F06B06}" type="parTrans" cxnId="{0620A810-1F0A-4EE9-8886-3D7CC4640CFC}">
      <dgm:prSet/>
      <dgm:spPr/>
      <dgm:t>
        <a:bodyPr/>
        <a:lstStyle/>
        <a:p>
          <a:endParaRPr lang="es-MX"/>
        </a:p>
      </dgm:t>
    </dgm:pt>
    <dgm:pt modelId="{FBEE5D3F-5615-492A-9607-40838F06F9E7}" type="sibTrans" cxnId="{0620A810-1F0A-4EE9-8886-3D7CC4640CFC}">
      <dgm:prSet/>
      <dgm:spPr/>
      <dgm:t>
        <a:bodyPr/>
        <a:lstStyle/>
        <a:p>
          <a:endParaRPr lang="es-MX"/>
        </a:p>
      </dgm:t>
    </dgm:pt>
    <dgm:pt modelId="{566E7C13-A25D-466A-BAEA-3EA5DCDE30FD}">
      <dgm:prSet phldrT="[Texto]"/>
      <dgm:spPr/>
      <dgm:t>
        <a:bodyPr/>
        <a:lstStyle/>
        <a:p>
          <a:r>
            <a:rPr lang="es-MX" dirty="0"/>
            <a:t>Matriz de resina</a:t>
          </a:r>
        </a:p>
      </dgm:t>
    </dgm:pt>
    <dgm:pt modelId="{38B2A6AB-6094-4C36-BB9E-2F3E1B7966CE}" type="parTrans" cxnId="{9A3042EE-8B85-4F52-9AB6-C34CE9981ABD}">
      <dgm:prSet/>
      <dgm:spPr/>
      <dgm:t>
        <a:bodyPr/>
        <a:lstStyle/>
        <a:p>
          <a:endParaRPr lang="es-MX"/>
        </a:p>
      </dgm:t>
    </dgm:pt>
    <dgm:pt modelId="{83733CFA-5AEE-4C8D-868F-3D7C61823550}" type="sibTrans" cxnId="{9A3042EE-8B85-4F52-9AB6-C34CE9981ABD}">
      <dgm:prSet/>
      <dgm:spPr/>
      <dgm:t>
        <a:bodyPr/>
        <a:lstStyle/>
        <a:p>
          <a:endParaRPr lang="es-MX"/>
        </a:p>
      </dgm:t>
    </dgm:pt>
    <dgm:pt modelId="{D3C881F0-5839-42CC-82C5-E2DA2593ABD7}">
      <dgm:prSet phldrT="[Texto]"/>
      <dgm:spPr/>
      <dgm:t>
        <a:bodyPr/>
        <a:lstStyle/>
        <a:p>
          <a:endParaRPr lang="es-MX" dirty="0"/>
        </a:p>
      </dgm:t>
    </dgm:pt>
    <dgm:pt modelId="{68163DFB-2E2D-4E7B-9B89-0835539BF389}" type="parTrans" cxnId="{D63068E8-3D54-47F8-9748-AD3B2B2B2625}">
      <dgm:prSet/>
      <dgm:spPr/>
      <dgm:t>
        <a:bodyPr/>
        <a:lstStyle/>
        <a:p>
          <a:endParaRPr lang="es-MX"/>
        </a:p>
      </dgm:t>
    </dgm:pt>
    <dgm:pt modelId="{C9DEE6F6-BF07-49CC-ABB8-52A72D1A5397}" type="sibTrans" cxnId="{D63068E8-3D54-47F8-9748-AD3B2B2B2625}">
      <dgm:prSet/>
      <dgm:spPr/>
      <dgm:t>
        <a:bodyPr/>
        <a:lstStyle/>
        <a:p>
          <a:endParaRPr lang="es-MX"/>
        </a:p>
      </dgm:t>
    </dgm:pt>
    <dgm:pt modelId="{73770394-A939-46F3-A167-770A17E787AF}">
      <dgm:prSet phldrT="[Texto]"/>
      <dgm:spPr/>
      <dgm:t>
        <a:bodyPr/>
        <a:lstStyle/>
        <a:p>
          <a:r>
            <a:rPr lang="es-MX" dirty="0"/>
            <a:t>Bis-GMA</a:t>
          </a:r>
        </a:p>
      </dgm:t>
    </dgm:pt>
    <dgm:pt modelId="{A36AC1D6-C4F5-40A1-88E4-44F02EDC4E7C}" type="parTrans" cxnId="{B8714F78-8B80-4C1B-9D81-FDB7C746F8D1}">
      <dgm:prSet/>
      <dgm:spPr/>
      <dgm:t>
        <a:bodyPr/>
        <a:lstStyle/>
        <a:p>
          <a:endParaRPr lang="es-MX"/>
        </a:p>
      </dgm:t>
    </dgm:pt>
    <dgm:pt modelId="{62C107B6-6BED-4474-97E6-F435E829CAB8}" type="sibTrans" cxnId="{B8714F78-8B80-4C1B-9D81-FDB7C746F8D1}">
      <dgm:prSet/>
      <dgm:spPr/>
      <dgm:t>
        <a:bodyPr/>
        <a:lstStyle/>
        <a:p>
          <a:endParaRPr lang="es-MX"/>
        </a:p>
      </dgm:t>
    </dgm:pt>
    <dgm:pt modelId="{F76A5EB6-C4BC-46C6-BB2F-188F75390AC3}">
      <dgm:prSet phldrT="[Texto]"/>
      <dgm:spPr/>
      <dgm:t>
        <a:bodyPr/>
        <a:lstStyle/>
        <a:p>
          <a:r>
            <a:rPr lang="es-MX" dirty="0"/>
            <a:t>Fase adhesiva</a:t>
          </a:r>
        </a:p>
      </dgm:t>
    </dgm:pt>
    <dgm:pt modelId="{C068FAE8-9BA3-4FB9-960E-82C0F8618F2B}" type="parTrans" cxnId="{82315D9E-D918-46E4-A8D0-630F4389426E}">
      <dgm:prSet/>
      <dgm:spPr/>
      <dgm:t>
        <a:bodyPr/>
        <a:lstStyle/>
        <a:p>
          <a:endParaRPr lang="es-MX"/>
        </a:p>
      </dgm:t>
    </dgm:pt>
    <dgm:pt modelId="{10FDD964-B183-4D75-8E73-352774391089}" type="sibTrans" cxnId="{82315D9E-D918-46E4-A8D0-630F4389426E}">
      <dgm:prSet/>
      <dgm:spPr/>
      <dgm:t>
        <a:bodyPr/>
        <a:lstStyle/>
        <a:p>
          <a:endParaRPr lang="es-MX"/>
        </a:p>
      </dgm:t>
    </dgm:pt>
    <dgm:pt modelId="{F9310DD1-AE67-434D-B866-926423219AC6}">
      <dgm:prSet phldrT="[Texto]"/>
      <dgm:spPr/>
      <dgm:t>
        <a:bodyPr/>
        <a:lstStyle/>
        <a:p>
          <a:r>
            <a:rPr lang="es-MX" dirty="0"/>
            <a:t>Gama-</a:t>
          </a:r>
          <a:r>
            <a:rPr lang="es-MX" dirty="0" err="1"/>
            <a:t>metacriloxi</a:t>
          </a:r>
          <a:r>
            <a:rPr lang="es-MX" dirty="0"/>
            <a:t>-propil-</a:t>
          </a:r>
          <a:r>
            <a:rPr lang="es-MX" dirty="0" err="1"/>
            <a:t>silan</a:t>
          </a:r>
          <a:r>
            <a:rPr lang="es-MX" dirty="0"/>
            <a:t> Silanos (genérico )  </a:t>
          </a:r>
        </a:p>
      </dgm:t>
    </dgm:pt>
    <dgm:pt modelId="{1B7E387F-3487-49AB-859D-1495CC59053E}" type="parTrans" cxnId="{78AFB2A6-3712-4C26-A3DE-84EC7FE5818E}">
      <dgm:prSet/>
      <dgm:spPr/>
      <dgm:t>
        <a:bodyPr/>
        <a:lstStyle/>
        <a:p>
          <a:endParaRPr lang="es-MX"/>
        </a:p>
      </dgm:t>
    </dgm:pt>
    <dgm:pt modelId="{8E18105F-94BE-4005-BDC3-5080E784FD07}" type="sibTrans" cxnId="{78AFB2A6-3712-4C26-A3DE-84EC7FE5818E}">
      <dgm:prSet/>
      <dgm:spPr/>
      <dgm:t>
        <a:bodyPr/>
        <a:lstStyle/>
        <a:p>
          <a:endParaRPr lang="es-MX"/>
        </a:p>
      </dgm:t>
    </dgm:pt>
    <dgm:pt modelId="{53ACCE65-8D89-4DBA-BF13-23E638F70E55}">
      <dgm:prSet phldrT="[Texto]"/>
      <dgm:spPr/>
      <dgm:t>
        <a:bodyPr/>
        <a:lstStyle/>
        <a:p>
          <a:r>
            <a:rPr lang="es-MX" dirty="0"/>
            <a:t>UDMA</a:t>
          </a:r>
        </a:p>
      </dgm:t>
    </dgm:pt>
    <dgm:pt modelId="{6EB2FA08-9627-4625-8D21-B53D2F08C1ED}" type="parTrans" cxnId="{B6C35BBE-F826-4DAC-8886-A86C9B421D48}">
      <dgm:prSet/>
      <dgm:spPr/>
      <dgm:t>
        <a:bodyPr/>
        <a:lstStyle/>
        <a:p>
          <a:endParaRPr lang="es-MX"/>
        </a:p>
      </dgm:t>
    </dgm:pt>
    <dgm:pt modelId="{785DA66A-4D2D-434F-A77A-F337ED44DFDB}" type="sibTrans" cxnId="{B6C35BBE-F826-4DAC-8886-A86C9B421D48}">
      <dgm:prSet/>
      <dgm:spPr/>
      <dgm:t>
        <a:bodyPr/>
        <a:lstStyle/>
        <a:p>
          <a:endParaRPr lang="es-MX"/>
        </a:p>
      </dgm:t>
    </dgm:pt>
    <dgm:pt modelId="{E0F7BD39-AD20-4F7A-A8E1-0C8B72688522}">
      <dgm:prSet phldrT="[Texto]"/>
      <dgm:spPr/>
      <dgm:t>
        <a:bodyPr/>
        <a:lstStyle/>
        <a:p>
          <a:r>
            <a:rPr lang="es-MX" dirty="0"/>
            <a:t>TEGDMA</a:t>
          </a:r>
        </a:p>
      </dgm:t>
    </dgm:pt>
    <dgm:pt modelId="{6D672DDF-C79A-4A4B-8403-D22A0A3523F5}" type="parTrans" cxnId="{2A52E2E2-B646-4D58-9B2D-E8E4243094C4}">
      <dgm:prSet/>
      <dgm:spPr/>
      <dgm:t>
        <a:bodyPr/>
        <a:lstStyle/>
        <a:p>
          <a:endParaRPr lang="es-MX"/>
        </a:p>
      </dgm:t>
    </dgm:pt>
    <dgm:pt modelId="{461BD8B9-588F-418C-AF93-B2BC8EB88B95}" type="sibTrans" cxnId="{2A52E2E2-B646-4D58-9B2D-E8E4243094C4}">
      <dgm:prSet/>
      <dgm:spPr/>
      <dgm:t>
        <a:bodyPr/>
        <a:lstStyle/>
        <a:p>
          <a:endParaRPr lang="es-MX"/>
        </a:p>
      </dgm:t>
    </dgm:pt>
    <dgm:pt modelId="{1B459F05-4E32-434A-939E-6DE438B1644B}">
      <dgm:prSet phldrT="[Texto]"/>
      <dgm:spPr/>
      <dgm:t>
        <a:bodyPr/>
        <a:lstStyle/>
        <a:p>
          <a:r>
            <a:rPr lang="es-MX" dirty="0"/>
            <a:t>HEMA</a:t>
          </a:r>
        </a:p>
      </dgm:t>
    </dgm:pt>
    <dgm:pt modelId="{3BB1A1DD-A3D8-46F2-B0C4-BEB33D21A37C}" type="parTrans" cxnId="{9E022DE8-1530-4418-B7C7-50431E3E3AE7}">
      <dgm:prSet/>
      <dgm:spPr/>
      <dgm:t>
        <a:bodyPr/>
        <a:lstStyle/>
        <a:p>
          <a:endParaRPr lang="es-MX"/>
        </a:p>
      </dgm:t>
    </dgm:pt>
    <dgm:pt modelId="{43E1DE9A-3065-47EB-9E57-A73DF89A6436}" type="sibTrans" cxnId="{9E022DE8-1530-4418-B7C7-50431E3E3AE7}">
      <dgm:prSet/>
      <dgm:spPr/>
      <dgm:t>
        <a:bodyPr/>
        <a:lstStyle/>
        <a:p>
          <a:endParaRPr lang="es-MX"/>
        </a:p>
      </dgm:t>
    </dgm:pt>
    <dgm:pt modelId="{9314BF83-3CDD-490D-AFDC-12C95C1EF3F1}" type="pres">
      <dgm:prSet presAssocID="{1F8AE2CC-94C5-4CAC-A72D-E80EABCD2EA3}" presName="linearFlow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es-ES"/>
        </a:p>
      </dgm:t>
    </dgm:pt>
    <dgm:pt modelId="{09BC4D19-FF55-4B3F-9471-224B09F776AC}" type="pres">
      <dgm:prSet presAssocID="{FFFE5281-452D-4AE1-8EA3-5EE79C88CE71}" presName="compositeNode" presStyleCnt="0">
        <dgm:presLayoutVars>
          <dgm:bulletEnabled val="1"/>
        </dgm:presLayoutVars>
      </dgm:prSet>
      <dgm:spPr/>
    </dgm:pt>
    <dgm:pt modelId="{C0D42851-CEE6-4D4C-B301-3309280E0E03}" type="pres">
      <dgm:prSet presAssocID="{FFFE5281-452D-4AE1-8EA3-5EE79C88CE71}" presName="image" presStyleLbl="fgImgPlace1" presStyleIdx="0" presStyleCnt="3" custLinFactNeighborX="29810" custLinFactNeighborY="5505"/>
      <dgm:spPr>
        <a:blipFill rotWithShape="1">
          <a:blip xmlns:r="http://schemas.openxmlformats.org/officeDocument/2006/relationships" r:embed="rId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</dgm:spPr>
      <dgm:t>
        <a:bodyPr/>
        <a:lstStyle/>
        <a:p>
          <a:endParaRPr lang="es-ES"/>
        </a:p>
      </dgm:t>
    </dgm:pt>
    <dgm:pt modelId="{3D6DD26C-8F55-44DB-A000-E55EBFD2F635}" type="pres">
      <dgm:prSet presAssocID="{FFFE5281-452D-4AE1-8EA3-5EE79C88CE71}" presName="childNode" presStyleLbl="node1" presStyleIdx="0" presStyleCnt="3" custLinFactNeighborX="13593" custLinFactNeighborY="-190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69471712-41AC-4511-A444-DDBE6A8FF88B}" type="pres">
      <dgm:prSet presAssocID="{FFFE5281-452D-4AE1-8EA3-5EE79C88CE71}" presName="parentNode" presStyleLbl="revTx" presStyleIdx="0" presStyleCnt="3" custScaleY="128205" custLinFactNeighborX="-36363" custLinFactNeighborY="-3308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FD29132A-7696-4706-8D0C-152BD1CFF4CA}" type="pres">
      <dgm:prSet presAssocID="{46EA6CFD-A457-4E6E-864D-D40F0BB9313D}" presName="sibTrans" presStyleCnt="0"/>
      <dgm:spPr/>
    </dgm:pt>
    <dgm:pt modelId="{B600C486-2281-4182-B02C-BEF70043B05E}" type="pres">
      <dgm:prSet presAssocID="{566E7C13-A25D-466A-BAEA-3EA5DCDE30FD}" presName="compositeNode" presStyleCnt="0">
        <dgm:presLayoutVars>
          <dgm:bulletEnabled val="1"/>
        </dgm:presLayoutVars>
      </dgm:prSet>
      <dgm:spPr/>
    </dgm:pt>
    <dgm:pt modelId="{DB0C7A56-AFD1-4C19-B3FD-597788D66D44}" type="pres">
      <dgm:prSet presAssocID="{566E7C13-A25D-466A-BAEA-3EA5DCDE30FD}" presName="image" presStyleLbl="fgImgPlace1" presStyleIdx="1" presStyleCnt="3"/>
      <dgm:spPr>
        <a:blipFill rotWithShape="1">
          <a:blip xmlns:r="http://schemas.openxmlformats.org/officeDocument/2006/relationships"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</dgm:spPr>
      <dgm:t>
        <a:bodyPr/>
        <a:lstStyle/>
        <a:p>
          <a:endParaRPr lang="es-ES"/>
        </a:p>
      </dgm:t>
    </dgm:pt>
    <dgm:pt modelId="{8A0F384A-5C1B-4DCA-91F9-491B5F326D65}" type="pres">
      <dgm:prSet presAssocID="{566E7C13-A25D-466A-BAEA-3EA5DCDE30FD}" presName="child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A749DAB8-6851-4567-99EA-7AC97E12E379}" type="pres">
      <dgm:prSet presAssocID="{566E7C13-A25D-466A-BAEA-3EA5DCDE30FD}" presName="parentNode" presStyleLbl="revTx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228722F3-3840-4832-9656-3EE8537C672D}" type="pres">
      <dgm:prSet presAssocID="{83733CFA-5AEE-4C8D-868F-3D7C61823550}" presName="sibTrans" presStyleCnt="0"/>
      <dgm:spPr/>
    </dgm:pt>
    <dgm:pt modelId="{251FA4EB-1148-4523-9A13-6365D2606640}" type="pres">
      <dgm:prSet presAssocID="{F76A5EB6-C4BC-46C6-BB2F-188F75390AC3}" presName="compositeNode" presStyleCnt="0">
        <dgm:presLayoutVars>
          <dgm:bulletEnabled val="1"/>
        </dgm:presLayoutVars>
      </dgm:prSet>
      <dgm:spPr/>
    </dgm:pt>
    <dgm:pt modelId="{12E326A9-D3F2-437D-BA11-FD02732BD65A}" type="pres">
      <dgm:prSet presAssocID="{F76A5EB6-C4BC-46C6-BB2F-188F75390AC3}" presName="image" presStyleLbl="fgImgPlace1" presStyleIdx="2" presStyleCnt="3"/>
      <dgm:spPr>
        <a:blipFill rotWithShape="1">
          <a:blip xmlns:r="http://schemas.openxmlformats.org/officeDocument/2006/relationships"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</dgm:spPr>
      <dgm:t>
        <a:bodyPr/>
        <a:lstStyle/>
        <a:p>
          <a:endParaRPr lang="es-ES"/>
        </a:p>
      </dgm:t>
    </dgm:pt>
    <dgm:pt modelId="{C71CAB7E-A437-4901-8ECD-CE1CC592E1A3}" type="pres">
      <dgm:prSet presAssocID="{F76A5EB6-C4BC-46C6-BB2F-188F75390AC3}" presName="child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C9D4BA00-A58F-46DB-9B8C-4969630CFAC0}" type="pres">
      <dgm:prSet presAssocID="{F76A5EB6-C4BC-46C6-BB2F-188F75390AC3}" presName="parentNode" presStyleLbl="revTx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64170014-43E0-493E-9C8E-5EDA0DDB29F7}" type="presOf" srcId="{E0F7BD39-AD20-4F7A-A8E1-0C8B72688522}" destId="{8A0F384A-5C1B-4DCA-91F9-491B5F326D65}" srcOrd="0" destOrd="3" presId="urn:microsoft.com/office/officeart/2005/8/layout/hList2"/>
    <dgm:cxn modelId="{97FD7A60-8DBE-4ABC-9F0A-3DDB079FC532}" type="presOf" srcId="{566E7C13-A25D-466A-BAEA-3EA5DCDE30FD}" destId="{A749DAB8-6851-4567-99EA-7AC97E12E379}" srcOrd="0" destOrd="0" presId="urn:microsoft.com/office/officeart/2005/8/layout/hList2"/>
    <dgm:cxn modelId="{9E022DE8-1530-4418-B7C7-50431E3E3AE7}" srcId="{566E7C13-A25D-466A-BAEA-3EA5DCDE30FD}" destId="{1B459F05-4E32-434A-939E-6DE438B1644B}" srcOrd="4" destOrd="0" parTransId="{3BB1A1DD-A3D8-46F2-B0C4-BEB33D21A37C}" sibTransId="{43E1DE9A-3065-47EB-9E57-A73DF89A6436}"/>
    <dgm:cxn modelId="{76495130-B2B6-4A13-8834-AE7BD2485DE4}" type="presOf" srcId="{1F8AE2CC-94C5-4CAC-A72D-E80EABCD2EA3}" destId="{9314BF83-3CDD-490D-AFDC-12C95C1EF3F1}" srcOrd="0" destOrd="0" presId="urn:microsoft.com/office/officeart/2005/8/layout/hList2"/>
    <dgm:cxn modelId="{D63068E8-3D54-47F8-9748-AD3B2B2B2625}" srcId="{566E7C13-A25D-466A-BAEA-3EA5DCDE30FD}" destId="{D3C881F0-5839-42CC-82C5-E2DA2593ABD7}" srcOrd="0" destOrd="0" parTransId="{68163DFB-2E2D-4E7B-9B89-0835539BF389}" sibTransId="{C9DEE6F6-BF07-49CC-ABB8-52A72D1A5397}"/>
    <dgm:cxn modelId="{090FD7C2-3662-4449-A89A-E8D03538C6D1}" type="presOf" srcId="{F9310DD1-AE67-434D-B866-926423219AC6}" destId="{C71CAB7E-A437-4901-8ECD-CE1CC592E1A3}" srcOrd="0" destOrd="0" presId="urn:microsoft.com/office/officeart/2005/8/layout/hList2"/>
    <dgm:cxn modelId="{1AF55EF5-8D67-4496-BD2E-368BC850AE8E}" type="presOf" srcId="{FD800F1A-139D-4912-950D-A99AF416CF71}" destId="{3D6DD26C-8F55-44DB-A000-E55EBFD2F635}" srcOrd="0" destOrd="0" presId="urn:microsoft.com/office/officeart/2005/8/layout/hList2"/>
    <dgm:cxn modelId="{9A3042EE-8B85-4F52-9AB6-C34CE9981ABD}" srcId="{1F8AE2CC-94C5-4CAC-A72D-E80EABCD2EA3}" destId="{566E7C13-A25D-466A-BAEA-3EA5DCDE30FD}" srcOrd="1" destOrd="0" parTransId="{38B2A6AB-6094-4C36-BB9E-2F3E1B7966CE}" sibTransId="{83733CFA-5AEE-4C8D-868F-3D7C61823550}"/>
    <dgm:cxn modelId="{D85C21C0-6583-4CA6-B15F-01BD97BE29AB}" type="presOf" srcId="{53ACCE65-8D89-4DBA-BF13-23E638F70E55}" destId="{8A0F384A-5C1B-4DCA-91F9-491B5F326D65}" srcOrd="0" destOrd="2" presId="urn:microsoft.com/office/officeart/2005/8/layout/hList2"/>
    <dgm:cxn modelId="{A1E1A604-746F-4252-B545-9D49C7F3FCB5}" type="presOf" srcId="{1B459F05-4E32-434A-939E-6DE438B1644B}" destId="{8A0F384A-5C1B-4DCA-91F9-491B5F326D65}" srcOrd="0" destOrd="4" presId="urn:microsoft.com/office/officeart/2005/8/layout/hList2"/>
    <dgm:cxn modelId="{B8714F78-8B80-4C1B-9D81-FDB7C746F8D1}" srcId="{566E7C13-A25D-466A-BAEA-3EA5DCDE30FD}" destId="{73770394-A939-46F3-A167-770A17E787AF}" srcOrd="1" destOrd="0" parTransId="{A36AC1D6-C4F5-40A1-88E4-44F02EDC4E7C}" sibTransId="{62C107B6-6BED-4474-97E6-F435E829CAB8}"/>
    <dgm:cxn modelId="{0620A810-1F0A-4EE9-8886-3D7CC4640CFC}" srcId="{FFFE5281-452D-4AE1-8EA3-5EE79C88CE71}" destId="{FD800F1A-139D-4912-950D-A99AF416CF71}" srcOrd="0" destOrd="0" parTransId="{A7AFC426-A225-46E7-BBD4-73A670F06B06}" sibTransId="{FBEE5D3F-5615-492A-9607-40838F06F9E7}"/>
    <dgm:cxn modelId="{F8FDA5CB-9CA4-4DDC-A141-CD95C48531E0}" type="presOf" srcId="{FFFE5281-452D-4AE1-8EA3-5EE79C88CE71}" destId="{69471712-41AC-4511-A444-DDBE6A8FF88B}" srcOrd="0" destOrd="0" presId="urn:microsoft.com/office/officeart/2005/8/layout/hList2"/>
    <dgm:cxn modelId="{B6C35BBE-F826-4DAC-8886-A86C9B421D48}" srcId="{566E7C13-A25D-466A-BAEA-3EA5DCDE30FD}" destId="{53ACCE65-8D89-4DBA-BF13-23E638F70E55}" srcOrd="2" destOrd="0" parTransId="{6EB2FA08-9627-4625-8D21-B53D2F08C1ED}" sibTransId="{785DA66A-4D2D-434F-A77A-F337ED44DFDB}"/>
    <dgm:cxn modelId="{78AFB2A6-3712-4C26-A3DE-84EC7FE5818E}" srcId="{F76A5EB6-C4BC-46C6-BB2F-188F75390AC3}" destId="{F9310DD1-AE67-434D-B866-926423219AC6}" srcOrd="0" destOrd="0" parTransId="{1B7E387F-3487-49AB-859D-1495CC59053E}" sibTransId="{8E18105F-94BE-4005-BDC3-5080E784FD07}"/>
    <dgm:cxn modelId="{2A52E2E2-B646-4D58-9B2D-E8E4243094C4}" srcId="{566E7C13-A25D-466A-BAEA-3EA5DCDE30FD}" destId="{E0F7BD39-AD20-4F7A-A8E1-0C8B72688522}" srcOrd="3" destOrd="0" parTransId="{6D672DDF-C79A-4A4B-8403-D22A0A3523F5}" sibTransId="{461BD8B9-588F-418C-AF93-B2BC8EB88B95}"/>
    <dgm:cxn modelId="{7B08EB9C-C1A8-4EA5-AE9B-6803566B1A98}" srcId="{1F8AE2CC-94C5-4CAC-A72D-E80EABCD2EA3}" destId="{FFFE5281-452D-4AE1-8EA3-5EE79C88CE71}" srcOrd="0" destOrd="0" parTransId="{C85E7CCB-4AEE-4D74-A607-A9888BC2649B}" sibTransId="{46EA6CFD-A457-4E6E-864D-D40F0BB9313D}"/>
    <dgm:cxn modelId="{41BE1A09-E5B5-4ECA-9568-9BD1610488A5}" type="presOf" srcId="{F76A5EB6-C4BC-46C6-BB2F-188F75390AC3}" destId="{C9D4BA00-A58F-46DB-9B8C-4969630CFAC0}" srcOrd="0" destOrd="0" presId="urn:microsoft.com/office/officeart/2005/8/layout/hList2"/>
    <dgm:cxn modelId="{82315D9E-D918-46E4-A8D0-630F4389426E}" srcId="{1F8AE2CC-94C5-4CAC-A72D-E80EABCD2EA3}" destId="{F76A5EB6-C4BC-46C6-BB2F-188F75390AC3}" srcOrd="2" destOrd="0" parTransId="{C068FAE8-9BA3-4FB9-960E-82C0F8618F2B}" sibTransId="{10FDD964-B183-4D75-8E73-352774391089}"/>
    <dgm:cxn modelId="{D61F7430-D2C8-4834-938C-CE736AD48A0E}" type="presOf" srcId="{73770394-A939-46F3-A167-770A17E787AF}" destId="{8A0F384A-5C1B-4DCA-91F9-491B5F326D65}" srcOrd="0" destOrd="1" presId="urn:microsoft.com/office/officeart/2005/8/layout/hList2"/>
    <dgm:cxn modelId="{14656BB2-1FF6-4A44-A0E6-02AE5E26BF52}" type="presOf" srcId="{D3C881F0-5839-42CC-82C5-E2DA2593ABD7}" destId="{8A0F384A-5C1B-4DCA-91F9-491B5F326D65}" srcOrd="0" destOrd="0" presId="urn:microsoft.com/office/officeart/2005/8/layout/hList2"/>
    <dgm:cxn modelId="{D5323F90-CDF5-471C-97B1-0E090421FDDA}" type="presParOf" srcId="{9314BF83-3CDD-490D-AFDC-12C95C1EF3F1}" destId="{09BC4D19-FF55-4B3F-9471-224B09F776AC}" srcOrd="0" destOrd="0" presId="urn:microsoft.com/office/officeart/2005/8/layout/hList2"/>
    <dgm:cxn modelId="{FAB099D5-D9EF-4CCF-8209-11B7FE3D6AC8}" type="presParOf" srcId="{09BC4D19-FF55-4B3F-9471-224B09F776AC}" destId="{C0D42851-CEE6-4D4C-B301-3309280E0E03}" srcOrd="0" destOrd="0" presId="urn:microsoft.com/office/officeart/2005/8/layout/hList2"/>
    <dgm:cxn modelId="{C80F883D-E9DD-4BB0-8CF9-9142B9E4A76B}" type="presParOf" srcId="{09BC4D19-FF55-4B3F-9471-224B09F776AC}" destId="{3D6DD26C-8F55-44DB-A000-E55EBFD2F635}" srcOrd="1" destOrd="0" presId="urn:microsoft.com/office/officeart/2005/8/layout/hList2"/>
    <dgm:cxn modelId="{7E1880BD-695E-4F34-9EFF-A333B38A59BB}" type="presParOf" srcId="{09BC4D19-FF55-4B3F-9471-224B09F776AC}" destId="{69471712-41AC-4511-A444-DDBE6A8FF88B}" srcOrd="2" destOrd="0" presId="urn:microsoft.com/office/officeart/2005/8/layout/hList2"/>
    <dgm:cxn modelId="{6A057875-B89F-46E9-BEA4-0B9691818AFD}" type="presParOf" srcId="{9314BF83-3CDD-490D-AFDC-12C95C1EF3F1}" destId="{FD29132A-7696-4706-8D0C-152BD1CFF4CA}" srcOrd="1" destOrd="0" presId="urn:microsoft.com/office/officeart/2005/8/layout/hList2"/>
    <dgm:cxn modelId="{409F6626-C5AB-4D8A-A45E-C5795DD3C1F9}" type="presParOf" srcId="{9314BF83-3CDD-490D-AFDC-12C95C1EF3F1}" destId="{B600C486-2281-4182-B02C-BEF70043B05E}" srcOrd="2" destOrd="0" presId="urn:microsoft.com/office/officeart/2005/8/layout/hList2"/>
    <dgm:cxn modelId="{F09D8D89-0020-46B0-9707-8946F5EC57E4}" type="presParOf" srcId="{B600C486-2281-4182-B02C-BEF70043B05E}" destId="{DB0C7A56-AFD1-4C19-B3FD-597788D66D44}" srcOrd="0" destOrd="0" presId="urn:microsoft.com/office/officeart/2005/8/layout/hList2"/>
    <dgm:cxn modelId="{1B4400BB-38BF-466C-8148-C3460D03BED5}" type="presParOf" srcId="{B600C486-2281-4182-B02C-BEF70043B05E}" destId="{8A0F384A-5C1B-4DCA-91F9-491B5F326D65}" srcOrd="1" destOrd="0" presId="urn:microsoft.com/office/officeart/2005/8/layout/hList2"/>
    <dgm:cxn modelId="{31EE6AC7-B048-4599-8F3D-D66CC38CBA85}" type="presParOf" srcId="{B600C486-2281-4182-B02C-BEF70043B05E}" destId="{A749DAB8-6851-4567-99EA-7AC97E12E379}" srcOrd="2" destOrd="0" presId="urn:microsoft.com/office/officeart/2005/8/layout/hList2"/>
    <dgm:cxn modelId="{010AACB8-C293-4A68-ABFE-60B9F2F9611C}" type="presParOf" srcId="{9314BF83-3CDD-490D-AFDC-12C95C1EF3F1}" destId="{228722F3-3840-4832-9656-3EE8537C672D}" srcOrd="3" destOrd="0" presId="urn:microsoft.com/office/officeart/2005/8/layout/hList2"/>
    <dgm:cxn modelId="{2688105E-4D59-4545-BA01-CFF7E3CD8FC1}" type="presParOf" srcId="{9314BF83-3CDD-490D-AFDC-12C95C1EF3F1}" destId="{251FA4EB-1148-4523-9A13-6365D2606640}" srcOrd="4" destOrd="0" presId="urn:microsoft.com/office/officeart/2005/8/layout/hList2"/>
    <dgm:cxn modelId="{81568EA2-812A-4666-A379-8344428EC2EF}" type="presParOf" srcId="{251FA4EB-1148-4523-9A13-6365D2606640}" destId="{12E326A9-D3F2-437D-BA11-FD02732BD65A}" srcOrd="0" destOrd="0" presId="urn:microsoft.com/office/officeart/2005/8/layout/hList2"/>
    <dgm:cxn modelId="{AA029959-A76F-44EA-A5BB-598B6F53848B}" type="presParOf" srcId="{251FA4EB-1148-4523-9A13-6365D2606640}" destId="{C71CAB7E-A437-4901-8ECD-CE1CC592E1A3}" srcOrd="1" destOrd="0" presId="urn:microsoft.com/office/officeart/2005/8/layout/hList2"/>
    <dgm:cxn modelId="{C97B699B-72D0-4198-B0FA-9A1068458AD1}" type="presParOf" srcId="{251FA4EB-1148-4523-9A13-6365D2606640}" destId="{C9D4BA00-A58F-46DB-9B8C-4969630CFAC0}" srcOrd="2" destOrd="0" presId="urn:microsoft.com/office/officeart/2005/8/layout/h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9471712-41AC-4511-A444-DDBE6A8FF88B}">
      <dsp:nvSpPr>
        <dsp:cNvPr id="0" name=""/>
        <dsp:cNvSpPr/>
      </dsp:nvSpPr>
      <dsp:spPr>
        <a:xfrm rot="16200000">
          <a:off x="-1740393" y="1740393"/>
          <a:ext cx="3867617" cy="38683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341163" bIns="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/>
            <a:t>Rellenos de partículas inorgánicas</a:t>
          </a:r>
        </a:p>
      </dsp:txBody>
      <dsp:txXfrm>
        <a:off x="-1740393" y="1740393"/>
        <a:ext cx="3867617" cy="386830"/>
      </dsp:txXfrm>
    </dsp:sp>
    <dsp:sp modelId="{3D6DD26C-8F55-44DB-A000-E55EBFD2F635}">
      <dsp:nvSpPr>
        <dsp:cNvPr id="0" name=""/>
        <dsp:cNvSpPr/>
      </dsp:nvSpPr>
      <dsp:spPr>
        <a:xfrm>
          <a:off x="697603" y="410589"/>
          <a:ext cx="1926825" cy="301674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4912" tIns="341163" rIns="184912" bIns="184912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000" kern="1200" dirty="0"/>
            <a:t>Flúor, vidrios, cristales sílice, óxidos metálicos (pigmentos), sales de bario</a:t>
          </a:r>
        </a:p>
      </dsp:txBody>
      <dsp:txXfrm>
        <a:off x="697603" y="410589"/>
        <a:ext cx="1926825" cy="3016744"/>
      </dsp:txXfrm>
    </dsp:sp>
    <dsp:sp modelId="{C0D42851-CEE6-4D4C-B301-3309280E0E03}">
      <dsp:nvSpPr>
        <dsp:cNvPr id="0" name=""/>
        <dsp:cNvSpPr/>
      </dsp:nvSpPr>
      <dsp:spPr>
        <a:xfrm>
          <a:off x="279488" y="2"/>
          <a:ext cx="773660" cy="773660"/>
        </a:xfrm>
        <a:prstGeom prst="rect">
          <a:avLst/>
        </a:prstGeom>
        <a:blipFill rotWithShape="1">
          <a:blip xmlns:r="http://schemas.openxmlformats.org/officeDocument/2006/relationships" r:embed="rId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749DAB8-6851-4567-99EA-7AC97E12E379}">
      <dsp:nvSpPr>
        <dsp:cNvPr id="0" name=""/>
        <dsp:cNvSpPr/>
      </dsp:nvSpPr>
      <dsp:spPr>
        <a:xfrm rot="16200000">
          <a:off x="1552118" y="1782985"/>
          <a:ext cx="3016744" cy="38683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341163" bIns="0" numCol="1" spcCol="1270" anchor="t" anchorCtr="0">
          <a:noAutofit/>
        </a:bodyPr>
        <a:lstStyle/>
        <a:p>
          <a:pPr lvl="0" algn="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700" kern="1200" dirty="0"/>
            <a:t>Matriz de resina</a:t>
          </a:r>
        </a:p>
      </dsp:txBody>
      <dsp:txXfrm>
        <a:off x="1552118" y="1782985"/>
        <a:ext cx="3016744" cy="386830"/>
      </dsp:txXfrm>
    </dsp:sp>
    <dsp:sp modelId="{8A0F384A-5C1B-4DCA-91F9-491B5F326D65}">
      <dsp:nvSpPr>
        <dsp:cNvPr id="0" name=""/>
        <dsp:cNvSpPr/>
      </dsp:nvSpPr>
      <dsp:spPr>
        <a:xfrm>
          <a:off x="3253905" y="468028"/>
          <a:ext cx="1926825" cy="301674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4912" tIns="341163" rIns="184912" bIns="184912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s-MX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000" kern="1200" dirty="0"/>
            <a:t>Bis-GMA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000" kern="1200" dirty="0"/>
            <a:t>UDMA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000" kern="1200" dirty="0"/>
            <a:t>TEGDMA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000" kern="1200" dirty="0"/>
            <a:t>HEMA</a:t>
          </a:r>
        </a:p>
      </dsp:txBody>
      <dsp:txXfrm>
        <a:off x="3253905" y="468028"/>
        <a:ext cx="1926825" cy="3016744"/>
      </dsp:txXfrm>
    </dsp:sp>
    <dsp:sp modelId="{DB0C7A56-AFD1-4C19-B3FD-597788D66D44}">
      <dsp:nvSpPr>
        <dsp:cNvPr id="0" name=""/>
        <dsp:cNvSpPr/>
      </dsp:nvSpPr>
      <dsp:spPr>
        <a:xfrm>
          <a:off x="2867075" y="-42587"/>
          <a:ext cx="773660" cy="773660"/>
        </a:xfrm>
        <a:prstGeom prst="rect">
          <a:avLst/>
        </a:prstGeom>
        <a:blipFill rotWithShape="1">
          <a:blip xmlns:r="http://schemas.openxmlformats.org/officeDocument/2006/relationships"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9D4BA00-A58F-46DB-9B8C-4969630CFAC0}">
      <dsp:nvSpPr>
        <dsp:cNvPr id="0" name=""/>
        <dsp:cNvSpPr/>
      </dsp:nvSpPr>
      <dsp:spPr>
        <a:xfrm rot="16200000">
          <a:off x="4370333" y="1782985"/>
          <a:ext cx="3016744" cy="38683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341163" bIns="0" numCol="1" spcCol="1270" anchor="t" anchorCtr="0">
          <a:noAutofit/>
        </a:bodyPr>
        <a:lstStyle/>
        <a:p>
          <a:pPr lvl="0" algn="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700" kern="1200" dirty="0"/>
            <a:t>Fase adhesiva</a:t>
          </a:r>
        </a:p>
      </dsp:txBody>
      <dsp:txXfrm>
        <a:off x="4370333" y="1782985"/>
        <a:ext cx="3016744" cy="386830"/>
      </dsp:txXfrm>
    </dsp:sp>
    <dsp:sp modelId="{C71CAB7E-A437-4901-8ECD-CE1CC592E1A3}">
      <dsp:nvSpPr>
        <dsp:cNvPr id="0" name=""/>
        <dsp:cNvSpPr/>
      </dsp:nvSpPr>
      <dsp:spPr>
        <a:xfrm>
          <a:off x="6072120" y="468028"/>
          <a:ext cx="1926825" cy="301674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4912" tIns="341163" rIns="184912" bIns="184912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000" kern="1200" dirty="0"/>
            <a:t>Gama-</a:t>
          </a:r>
          <a:r>
            <a:rPr lang="es-MX" sz="2000" kern="1200" dirty="0" err="1"/>
            <a:t>metacriloxi</a:t>
          </a:r>
          <a:r>
            <a:rPr lang="es-MX" sz="2000" kern="1200" dirty="0"/>
            <a:t>-propil-</a:t>
          </a:r>
          <a:r>
            <a:rPr lang="es-MX" sz="2000" kern="1200" dirty="0" err="1"/>
            <a:t>silan</a:t>
          </a:r>
          <a:r>
            <a:rPr lang="es-MX" sz="2000" kern="1200" dirty="0"/>
            <a:t> Silanos (genérico )  </a:t>
          </a:r>
        </a:p>
      </dsp:txBody>
      <dsp:txXfrm>
        <a:off x="6072120" y="468028"/>
        <a:ext cx="1926825" cy="3016744"/>
      </dsp:txXfrm>
    </dsp:sp>
    <dsp:sp modelId="{12E326A9-D3F2-437D-BA11-FD02732BD65A}">
      <dsp:nvSpPr>
        <dsp:cNvPr id="0" name=""/>
        <dsp:cNvSpPr/>
      </dsp:nvSpPr>
      <dsp:spPr>
        <a:xfrm>
          <a:off x="5685290" y="-42587"/>
          <a:ext cx="773660" cy="773660"/>
        </a:xfrm>
        <a:prstGeom prst="rect">
          <a:avLst/>
        </a:prstGeom>
        <a:blipFill rotWithShape="1">
          <a:blip xmlns:r="http://schemas.openxmlformats.org/officeDocument/2006/relationships"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2">
  <dgm:title val=""/>
  <dgm:desc val=""/>
  <dgm:catLst>
    <dgm:cat type="list" pri="6000"/>
    <dgm:cat type="relationship" pri="16000"/>
    <dgm:cat type="picture" pri="29000"/>
    <dgm:cat type="pictureconvert" pri="2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/>
    </dgm:varLst>
    <dgm:choose name="Name0">
      <dgm:if name="Name1" func="var" arg="dir" op="equ" val="norm">
        <dgm:alg type="lin">
          <dgm:param type="linDir" val="fromL"/>
          <dgm:param type="nodeVertAlign" val="t"/>
        </dgm:alg>
      </dgm:if>
      <dgm:else name="Name2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Node" refType="w"/>
      <dgm:constr type="h" for="ch" forName="compositeNode" refType="h"/>
      <dgm:constr type="w" for="ch" forName="sibTrans" refType="w" refFor="ch" refForName="compositeNode" op="equ" fact="0.2"/>
      <dgm:constr type="h" for="des" forName="childNode" op="equ"/>
      <dgm:constr type="w" for="des" forName="childNode" op="equ"/>
      <dgm:constr type="w" for="des" forName="parentNode" op="equ"/>
      <dgm:constr type="h" for="des" forName="image" op="equ"/>
      <dgm:constr type="w" for="des" forName="image" op="equ"/>
      <dgm:constr type="primFontSz" for="des" forName="parentNode" op="equ" val="65"/>
      <dgm:constr type="primFontSz" for="des" forName="childNode" op="equ" val="65"/>
    </dgm:constrLst>
    <dgm:ruleLst/>
    <dgm:forEach name="Name3" axis="ch" ptType="node">
      <dgm:layoutNode name="compositeNode">
        <dgm:varLst>
          <dgm:bulletEnabled val="1"/>
        </dgm:varLst>
        <dgm:alg type="composite"/>
        <dgm:presOf/>
        <dgm:choose name="Name4">
          <dgm:if name="Name5" func="var" arg="dir" op="equ" val="norm">
            <dgm:constrLst>
              <dgm:constr type="w" for="ch" forName="image" refType="w"/>
              <dgm:constr type="h" for="ch" forName="image" refType="h"/>
              <dgm:constr type="h" for="ch" forName="image" refType="w" refFor="ch" refForName="image" op="lte"/>
              <dgm:constr type="w" for="ch" forName="image" refType="h" refFor="ch" refForName="image" op="lte"/>
              <dgm:constr type="w" for="ch" forName="image" refType="w" op="lte" fact="0.33"/>
              <dgm:constr type="h" for="ch" forName="image" refType="h" op="lte" fact="0.33"/>
              <dgm:constr type="t" for="ch" forName="image"/>
              <dgm:constr type="l" for="ch" forName="image"/>
              <dgm:constr type="w" for="ch" forName="childNode" refType="w" fact="0.85"/>
              <dgm:constr type="h" for="ch" forName="childNode" refType="h" fact="0.78"/>
              <dgm:constr type="t" for="ch" forName="childNode" refType="h" refFor="ch" refForName="image" fact="0.66"/>
              <dgm:constr type="l" for="ch" forName="childNode" refType="w" refFor="ch" refForName="image" fact="0.5"/>
              <dgm:constr type="tMarg" for="ch" forName="childNode" refType="w" refFor="ch" refForName="image" fact="1.25"/>
              <dgm:constr type="t" for="ch" forName="parentNode" refType="h" refFor="ch" refForName="image" fact="0.66"/>
              <dgm:constr type="b" for="ch" forName="parentNode" refType="b" refFor="ch" refForName="childNode"/>
              <dgm:constr type="l" for="ch" forName="parentNode"/>
              <dgm:constr type="r" for="ch" forName="parentNode" refType="l" refFor="ch" refForName="childNode"/>
              <dgm:constr type="rMarg" for="ch" forName="parentNode" refType="w" refFor="ch" refForName="image" fact="1.25"/>
            </dgm:constrLst>
          </dgm:if>
          <dgm:else name="Name6">
            <dgm:constrLst>
              <dgm:constr type="w" for="ch" forName="image" refType="w"/>
              <dgm:constr type="h" for="ch" forName="image" refType="h"/>
              <dgm:constr type="h" for="ch" forName="image" refType="w" refFor="ch" refForName="image" op="lte"/>
              <dgm:constr type="w" for="ch" forName="image" refType="h" refFor="ch" refForName="image" op="lte"/>
              <dgm:constr type="w" for="ch" forName="image" refType="w" op="lte" fact="0.33"/>
              <dgm:constr type="h" for="ch" forName="image" refType="h" op="lte" fact="0.33"/>
              <dgm:constr type="t" for="ch" forName="image"/>
              <dgm:constr type="r" for="ch" forName="image" refType="w"/>
              <dgm:constr type="w" for="ch" forName="childNode" refType="w" fact="0.85"/>
              <dgm:constr type="h" for="ch" forName="childNode" refType="h" fact="0.78"/>
              <dgm:constr type="t" for="ch" forName="childNode" refType="h" refFor="ch" refForName="image" fact="0.66"/>
              <dgm:constr type="r" for="ch" forName="childNode" refType="w"/>
              <dgm:constr type="rOff" for="ch" forName="childNode" refType="w" refFor="ch" refForName="image" fact="-0.5"/>
              <dgm:constr type="tMarg" for="ch" forName="childNode" refType="w" refFor="ch" refForName="image" fact="1.25"/>
              <dgm:constr type="t" for="ch" forName="parentNode" refType="h" refFor="ch" refForName="image" fact="0.66"/>
              <dgm:constr type="b" for="ch" forName="parentNode" refType="b" refFor="ch" refForName="childNode"/>
              <dgm:constr type="r" for="ch" forName="parentNode" refType="w"/>
              <dgm:constr type="l" for="ch" forName="parentNode" refType="r" refFor="ch" refForName="childNode"/>
              <dgm:constr type="lOff" for="ch" forName="parentNode" refType="rOff" refFor="ch" refForName="childNode"/>
              <dgm:constr type="lMarg" for="ch" forName="parentNode" refType="w" refFor="ch" refForName="image" fact="1.25"/>
            </dgm:constrLst>
          </dgm:else>
        </dgm:choose>
        <dgm:ruleLst>
          <dgm:rule type="w" for="ch" forName="childNode" val="NaN" fact="0.4" max="NaN"/>
          <dgm:rule type="h" for="ch" forName="childNode" val="NaN" fact="0.5" max="NaN"/>
        </dgm:ruleLst>
        <dgm:layoutNode name="image" styleLbl="fgImgPlace1">
          <dgm:alg type="sp"/>
          <dgm:shape xmlns:r="http://schemas.openxmlformats.org/officeDocument/2006/relationships" type="rect" r:blip="" zOrderOff="4" blipPhldr="1">
            <dgm:adjLst/>
          </dgm:shape>
          <dgm:presOf/>
          <dgm:constrLst/>
          <dgm:ruleLst/>
        </dgm:layoutNode>
        <dgm:layoutNode name="childNode" styleLbl="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 zOrderOff="2">
            <dgm:adjLst/>
          </dgm:shape>
          <dgm:presOf axis="des" ptType="node"/>
          <dgm:constrLst/>
          <dgm:ruleLst>
            <dgm:rule type="primFontSz" val="5" fact="NaN" max="NaN"/>
          </dgm:ruleLst>
        </dgm:layoutNode>
        <dgm:layoutNode name="parentNode" styleLbl="revTx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autoTxRot" val="grav"/>
                <dgm:param type="txAnchorVert" val="t"/>
                <dgm:param type="parTxLTRAlign" val="r"/>
                <dgm:param type="parTxRTLAlign" val="r"/>
              </dgm:alg>
              <dgm:shape xmlns:r="http://schemas.openxmlformats.org/officeDocument/2006/relationships" rot="270" type="rect" r:blip="">
                <dgm:adjLst/>
              </dgm:shape>
              <dgm:presOf axis="self"/>
              <dgm:constrLst>
                <dgm:constr type="lMarg"/>
                <dgm:constr type="bMarg"/>
                <dgm:constr type="tMarg"/>
              </dgm:constrLst>
            </dgm:if>
            <dgm:else name="Name9">
              <dgm:alg type="tx">
                <dgm:param type="autoTxRot" val="grav"/>
                <dgm:param type="parTxLTRAlign" val="l"/>
                <dgm:param type="parTxRTLAlign" val="l"/>
              </dgm:alg>
              <dgm:shape xmlns:r="http://schemas.openxmlformats.org/officeDocument/2006/relationships" rot="90" type="rect" r:blip="">
                <dgm:adjLst/>
              </dgm:shape>
              <dgm:presOf axis="self"/>
              <dgm:constrLst>
                <dgm:constr type="rMarg"/>
                <dgm:constr type="bMarg"/>
                <dgm:constr type="tMarg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1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23E3571-0739-431E-A071-62FED236453D}" type="datetimeFigureOut">
              <a:rPr lang="es-MX" smtClean="0"/>
              <a:t>28/09/2018</a:t>
            </a:fld>
            <a:endParaRPr lang="es-MX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D2135F7-F996-410A-83F2-FCB591A9B464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82890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6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7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8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386B3E-098A-4A7C-A258-787D81A74CF0}" type="slidenum">
              <a:rPr lang="es-MX" smtClean="0"/>
              <a:t>11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97005150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MX" dirty="0" smtClean="0"/>
              <a:t>Segunda generación: </a:t>
            </a:r>
            <a:r>
              <a:rPr lang="es-MX" dirty="0" err="1" smtClean="0"/>
              <a:t>Microrrellenos</a:t>
            </a:r>
            <a:r>
              <a:rPr lang="es-MX" dirty="0" smtClean="0"/>
              <a:t>.</a:t>
            </a:r>
            <a:r>
              <a:rPr lang="es-MX" baseline="0" dirty="0" smtClean="0"/>
              <a:t> </a:t>
            </a:r>
            <a:endParaRPr lang="es-MX" dirty="0" smtClean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2135F7-F996-410A-83F2-FCB591A9B464}" type="slidenum">
              <a:rPr lang="es-MX" smtClean="0"/>
              <a:t>24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79846037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MX" dirty="0" smtClean="0"/>
              <a:t>Cuarta generación: Refuerzo masticatorio. Sexta generación: Contemporáneas. 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2135F7-F996-410A-83F2-FCB591A9B464}" type="slidenum">
              <a:rPr lang="es-MX" smtClean="0"/>
              <a:t>25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06510422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MX" dirty="0" smtClean="0"/>
              <a:t>De relleno medio y compacto. </a:t>
            </a:r>
            <a:r>
              <a:rPr lang="es-MX" dirty="0" err="1" smtClean="0"/>
              <a:t>Ultrafinos</a:t>
            </a:r>
            <a:r>
              <a:rPr lang="es-MX" dirty="0" smtClean="0"/>
              <a:t> y finos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2135F7-F996-410A-83F2-FCB591A9B464}" type="slidenum">
              <a:rPr lang="es-MX" smtClean="0"/>
              <a:t>26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58533886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6259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s-MX" dirty="0" smtClean="0"/>
              <a:t>La polimerización ayuda a que se unan las moléculas pequeñas</a:t>
            </a:r>
            <a:r>
              <a:rPr lang="es-MX" baseline="0" dirty="0" smtClean="0"/>
              <a:t> para formar una molécula grande.  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91822776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MX" dirty="0" smtClean="0"/>
              <a:t>Se componen de la fuente de</a:t>
            </a:r>
            <a:r>
              <a:rPr lang="es-MX" baseline="0" dirty="0" smtClean="0"/>
              <a:t> energía luminosa, filtro óptico y conductores de la luz de fibra de vidrio cubiertos con una vaina de metal o ámbar evitando la dispersión de la luz.</a:t>
            </a:r>
            <a:endParaRPr lang="es-MX" dirty="0" smtClean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2135F7-F996-410A-83F2-FCB591A9B464}" type="slidenum">
              <a:rPr lang="es-MX" smtClean="0"/>
              <a:t>28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09474641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7283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MX" dirty="0" smtClean="0"/>
              <a:t>Los de macropartículas tienen mayor susceptibilidad a desgastarse y a la rugosidad. </a:t>
            </a:r>
          </a:p>
        </p:txBody>
      </p:sp>
    </p:spTree>
    <p:extLst>
      <p:ext uri="{BB962C8B-B14F-4D97-AF65-F5344CB8AC3E}">
        <p14:creationId xmlns:p14="http://schemas.microsoft.com/office/powerpoint/2010/main" val="250931155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 smtClean="0"/>
              <a:t>De acuerdo a su densidad las resinas se clasifican en</a:t>
            </a:r>
            <a:r>
              <a:rPr lang="es-MX" baseline="0" dirty="0" smtClean="0"/>
              <a:t> viscosa, </a:t>
            </a:r>
            <a:r>
              <a:rPr lang="es-MX" baseline="0" dirty="0" err="1" smtClean="0"/>
              <a:t>semi</a:t>
            </a:r>
            <a:r>
              <a:rPr lang="es-MX" baseline="0" dirty="0" smtClean="0"/>
              <a:t>-fluidas y fluidas</a:t>
            </a:r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2135F7-F996-410A-83F2-FCB591A9B464}" type="slidenum">
              <a:rPr lang="es-MX" smtClean="0"/>
              <a:t>30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51613493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Se observa microscópicamente</a:t>
            </a:r>
            <a:r>
              <a:rPr lang="es-ES" baseline="0" dirty="0" smtClean="0"/>
              <a:t> la humectación de los tejidos dentales.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2135F7-F996-410A-83F2-FCB591A9B464}" type="slidenum">
              <a:rPr lang="es-MX" smtClean="0"/>
              <a:t>31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88441560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18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7219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s-MX" dirty="0" smtClean="0"/>
              <a:t>Las </a:t>
            </a:r>
            <a:r>
              <a:rPr lang="es-MX" dirty="0" err="1" smtClean="0"/>
              <a:t>nanopartìculas</a:t>
            </a:r>
            <a:r>
              <a:rPr lang="es-MX" dirty="0" smtClean="0"/>
              <a:t> le</a:t>
            </a:r>
            <a:r>
              <a:rPr lang="es-MX" baseline="0" dirty="0" smtClean="0"/>
              <a:t> dan a las resinas la propiedad de ser translucidas y resistencia.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03502323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La</a:t>
            </a:r>
            <a:r>
              <a:rPr lang="es-ES" baseline="0" dirty="0" smtClean="0"/>
              <a:t> selección de la técnica de colocación depende de la localización y extensión de la lesión cariosa. 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2135F7-F996-410A-83F2-FCB591A9B464}" type="slidenum">
              <a:rPr lang="es-MX" smtClean="0"/>
              <a:t>33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87314137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3427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s-MX" dirty="0" smtClean="0"/>
              <a:t>A</a:t>
            </a:r>
            <a:r>
              <a:rPr lang="es-MX" baseline="0" dirty="0" smtClean="0"/>
              <a:t> lo largo de la historia se ha introducido el uso de adhesivos a nivel de esmalte. </a:t>
            </a:r>
            <a:r>
              <a:rPr lang="es-MX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La evolución de las técnicas adhesivas ha transformado la práctica odontológica. 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13697116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530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0531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s-MX" dirty="0" smtClean="0"/>
              <a:t>Se indica para</a:t>
            </a:r>
            <a:r>
              <a:rPr lang="es-MX" baseline="0" dirty="0" smtClean="0"/>
              <a:t> restauraciones ideales, realizadas en una sesión. En esa misma sesión se obtura, se defina su anatomía y de el terminado. 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53194276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554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1555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s-MX" dirty="0" smtClean="0"/>
              <a:t>Esta técnica se utiliza para</a:t>
            </a:r>
            <a:r>
              <a:rPr lang="es-MX" baseline="0" dirty="0" smtClean="0"/>
              <a:t> restauraciones que se realizan en dos sesiones ya que se trabaja con el técnico dental. Se indican cuando es una cavidad extensa y que requiere estética. 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3585700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578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2579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s-MX" dirty="0" smtClean="0"/>
              <a:t>Para estas restauraciones</a:t>
            </a:r>
            <a:r>
              <a:rPr lang="es-MX" baseline="0" dirty="0" smtClean="0"/>
              <a:t> se requiere de dos sesiones y cuando falta un diente pero los dientes adyacentes tienen lesiones cariosas poco extensas.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479401990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Para su colocación se pueden</a:t>
            </a:r>
            <a:r>
              <a:rPr lang="es-ES" baseline="0" dirty="0" smtClean="0"/>
              <a:t> utilizar instrumentos de teflón o de metal. Se recomienda el uso de los instrumentos PK Thomas para darle una correcta anatomía. 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2135F7-F996-410A-83F2-FCB591A9B464}" type="slidenum">
              <a:rPr lang="es-MX" smtClean="0"/>
              <a:t>37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984629646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1379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s-MX" dirty="0" smtClean="0"/>
              <a:t>El esmalte es el tejido mas duro</a:t>
            </a:r>
            <a:r>
              <a:rPr lang="es-MX" baseline="0" dirty="0" smtClean="0"/>
              <a:t> del órgano. Cuando se le coloca acido grabador se desmineraliza abriendo sus </a:t>
            </a:r>
            <a:r>
              <a:rPr lang="es-MX" baseline="0" dirty="0" err="1" smtClean="0"/>
              <a:t>microporos</a:t>
            </a:r>
            <a:r>
              <a:rPr lang="es-MX" baseline="0" dirty="0" smtClean="0"/>
              <a:t>.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650806008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Esta técnica es usada para causar la desmineralización del esmalte y dentina para que la resina tenga adhesión a</a:t>
            </a:r>
            <a:r>
              <a:rPr lang="es-ES" baseline="0" dirty="0" smtClean="0"/>
              <a:t> los tejidos dentales. 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2135F7-F996-410A-83F2-FCB591A9B464}" type="slidenum">
              <a:rPr lang="es-MX" smtClean="0"/>
              <a:t>39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402434950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dirty="0" smtClean="0"/>
              <a:t>Este ácido tiene la propiedad</a:t>
            </a:r>
            <a:r>
              <a:rPr lang="es-ES" baseline="0" dirty="0" smtClean="0"/>
              <a:t> de descalcificar el esmalte y dentina, produciendo </a:t>
            </a:r>
            <a:r>
              <a:rPr lang="es-ES" baseline="0" dirty="0" err="1" smtClean="0"/>
              <a:t>microporos</a:t>
            </a:r>
            <a:r>
              <a:rPr lang="es-ES" baseline="0" dirty="0" smtClean="0"/>
              <a:t> en su estructura. </a:t>
            </a:r>
            <a:endParaRPr lang="es-ES" dirty="0" smtClean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2135F7-F996-410A-83F2-FCB591A9B464}" type="slidenum">
              <a:rPr lang="es-MX" smtClean="0"/>
              <a:t>40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71778477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La técnica de grabado total</a:t>
            </a:r>
            <a:r>
              <a:rPr lang="es-ES" baseline="0" dirty="0" smtClean="0"/>
              <a:t> permite una menor </a:t>
            </a:r>
            <a:r>
              <a:rPr lang="es-ES" baseline="0" dirty="0" err="1" smtClean="0"/>
              <a:t>microfiltración</a:t>
            </a:r>
            <a:r>
              <a:rPr lang="es-ES" baseline="0" dirty="0" smtClean="0"/>
              <a:t>, se recomienda en las cavidades extensas.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2135F7-F996-410A-83F2-FCB591A9B464}" type="slidenum">
              <a:rPr lang="es-MX" smtClean="0"/>
              <a:t>41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880727897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Aquí se observa como el adhesivo y la resina</a:t>
            </a:r>
            <a:r>
              <a:rPr lang="es-ES" baseline="0" dirty="0" smtClean="0"/>
              <a:t> penetra en los </a:t>
            </a:r>
            <a:r>
              <a:rPr lang="es-ES" baseline="0" dirty="0" err="1" smtClean="0"/>
              <a:t>microporos</a:t>
            </a:r>
            <a:r>
              <a:rPr lang="es-ES" baseline="0" dirty="0" smtClean="0"/>
              <a:t> creados por el acido </a:t>
            </a:r>
            <a:r>
              <a:rPr lang="es-ES" baseline="0" dirty="0" err="1" smtClean="0"/>
              <a:t>ortofosfórico</a:t>
            </a:r>
            <a:r>
              <a:rPr lang="es-ES" baseline="0" dirty="0" smtClean="0"/>
              <a:t>. 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2135F7-F996-410A-83F2-FCB591A9B464}" type="slidenum">
              <a:rPr lang="es-MX" smtClean="0"/>
              <a:t>42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544742997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2403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s-MX" dirty="0" smtClean="0"/>
              <a:t>Su</a:t>
            </a:r>
            <a:r>
              <a:rPr lang="es-MX" baseline="0" dirty="0" smtClean="0"/>
              <a:t> estructura es translúcida, elástica y permeable. 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08052528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Las resinas compuestas han sido un material innovador que ayuda</a:t>
            </a:r>
            <a:r>
              <a:rPr lang="es-ES" baseline="0" dirty="0" smtClean="0"/>
              <a:t> bastante en la restauración de órganos dentarios, gracias a su </a:t>
            </a:r>
            <a:r>
              <a:rPr lang="es-ES" baseline="0" dirty="0" err="1" smtClean="0"/>
              <a:t>biocompatibilidad</a:t>
            </a:r>
            <a:r>
              <a:rPr lang="es-ES" baseline="0" dirty="0" smtClean="0"/>
              <a:t> con los tejidos y su estética. 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2135F7-F996-410A-83F2-FCB591A9B464}" type="slidenum">
              <a:rPr lang="es-MX" smtClean="0"/>
              <a:t>17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113330030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MX" dirty="0" smtClean="0"/>
              <a:t>Se recomiendan una primera capa de adhesivo que se deja actuar por 20 segundos, luego colocar una segunda capa, remover el exceso de adhesivo con ligero</a:t>
            </a:r>
            <a:r>
              <a:rPr lang="es-MX" baseline="0" dirty="0" smtClean="0"/>
              <a:t> aire</a:t>
            </a:r>
            <a:r>
              <a:rPr lang="es-MX" dirty="0" smtClean="0"/>
              <a:t>, finalmente </a:t>
            </a:r>
            <a:r>
              <a:rPr lang="es-MX" dirty="0" err="1" smtClean="0"/>
              <a:t>fotopolimerizar</a:t>
            </a:r>
            <a:r>
              <a:rPr lang="es-MX" dirty="0" smtClean="0"/>
              <a:t>. 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2135F7-F996-410A-83F2-FCB591A9B464}" type="slidenum">
              <a:rPr lang="es-MX" smtClean="0"/>
              <a:t>44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406333870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338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2339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MX" dirty="0" smtClean="0"/>
              <a:t>Es importante</a:t>
            </a:r>
            <a:r>
              <a:rPr lang="es-MX" baseline="0" dirty="0" smtClean="0"/>
              <a:t> seguir adecuadamente el protocolo de adhesión para poder tener éxito en las restauraciones estéticas.</a:t>
            </a:r>
            <a:endParaRPr lang="es-MX" dirty="0" smtClean="0"/>
          </a:p>
        </p:txBody>
      </p:sp>
    </p:spTree>
    <p:extLst>
      <p:ext uri="{BB962C8B-B14F-4D97-AF65-F5344CB8AC3E}">
        <p14:creationId xmlns:p14="http://schemas.microsoft.com/office/powerpoint/2010/main" val="537383223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62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3363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s-MX" baseline="0" dirty="0" smtClean="0"/>
              <a:t>El terminado se puede dar con discos </a:t>
            </a:r>
            <a:r>
              <a:rPr lang="es-MX" baseline="0" dirty="0" err="1" smtClean="0"/>
              <a:t>soflex</a:t>
            </a:r>
            <a:r>
              <a:rPr lang="es-MX" baseline="0" dirty="0" smtClean="0"/>
              <a:t> y fresas de diamante grano extra fino. </a:t>
            </a:r>
            <a:r>
              <a:rPr lang="es-MX" dirty="0" smtClean="0"/>
              <a:t>El acabado incluye el modelado, contorneado, alisado de la restauración, ajuste de la oclusión, mientras que el pulido le imparte un brillo o lustre a la superficie. 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094292770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MX" dirty="0" smtClean="0"/>
              <a:t>Para lograr una restauración bien adaptada en</a:t>
            </a:r>
            <a:r>
              <a:rPr lang="es-MX" baseline="0" dirty="0" smtClean="0"/>
              <a:t> </a:t>
            </a:r>
            <a:r>
              <a:rPr lang="es-MX" baseline="0" dirty="0" err="1" smtClean="0"/>
              <a:t>interproximal</a:t>
            </a:r>
            <a:r>
              <a:rPr lang="es-MX" baseline="0" dirty="0" smtClean="0"/>
              <a:t> </a:t>
            </a:r>
            <a:r>
              <a:rPr lang="es-MX" dirty="0" smtClean="0"/>
              <a:t>se pueden utilizar bandas matriz</a:t>
            </a:r>
            <a:r>
              <a:rPr lang="es-MX" baseline="0" dirty="0" smtClean="0"/>
              <a:t> </a:t>
            </a:r>
            <a:r>
              <a:rPr lang="es-MX" dirty="0" smtClean="0"/>
              <a:t>metálicas o tiras de celuloide, sin embargo es preferible las metálicas de mayor rigidez. 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2135F7-F996-410A-83F2-FCB591A9B464}" type="slidenum">
              <a:rPr lang="es-MX" smtClean="0"/>
              <a:t>47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500879291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MX" dirty="0" smtClean="0"/>
              <a:t>Grabar la superficie dentaria con el ácido fosfórico al 37%. Se</a:t>
            </a:r>
            <a:r>
              <a:rPr lang="es-MX" baseline="0" dirty="0" smtClean="0"/>
              <a:t> debe aislar de forma absoluta para no dañar los dientes adyacentes pero en los casos que están contraindicado el dique de hule se debe proteger</a:t>
            </a:r>
            <a:r>
              <a:rPr lang="es-MX" dirty="0" smtClean="0"/>
              <a:t> los dientes adyacentes con una matriz o cinta teflón. 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2135F7-F996-410A-83F2-FCB591A9B464}" type="slidenum">
              <a:rPr lang="es-MX" smtClean="0"/>
              <a:t>48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620693527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MX" dirty="0" smtClean="0"/>
              <a:t>Acondicionar el esmalte por 10 segundos y la dentina por 5 segundos. Lavar el diente vigorosamente por un minuto y secar (no resecar) con aire la superficie del diente grabado.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2135F7-F996-410A-83F2-FCB591A9B464}" type="slidenum">
              <a:rPr lang="es-MX" smtClean="0"/>
              <a:t>49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273119838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MX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El objetivo de este paso es proporcionar una superficie porosa, ya que el acido fosfórico provoca la desmineralización de la</a:t>
            </a:r>
            <a:r>
              <a:rPr lang="es-MX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dentina y esmalte </a:t>
            </a:r>
            <a:r>
              <a:rPr lang="es-MX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formando </a:t>
            </a:r>
            <a:r>
              <a:rPr lang="es-MX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microporos</a:t>
            </a:r>
            <a:r>
              <a:rPr lang="es-MX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de  20 a 30 micrones de profundidad (</a:t>
            </a:r>
            <a:r>
              <a:rPr lang="es-MX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microretenciones</a:t>
            </a:r>
            <a:r>
              <a:rPr lang="es-MX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).</a:t>
            </a:r>
            <a:endParaRPr lang="es-MX" dirty="0" smtClean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2135F7-F996-410A-83F2-FCB591A9B464}" type="slidenum">
              <a:rPr lang="es-MX" smtClean="0"/>
              <a:t>50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409144385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MX" dirty="0" smtClean="0"/>
              <a:t>Se</a:t>
            </a:r>
            <a:r>
              <a:rPr lang="es-MX" baseline="0" dirty="0" smtClean="0"/>
              <a:t> explica en la diapositiva</a:t>
            </a:r>
            <a:endParaRPr lang="es-MX" dirty="0" smtClean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2135F7-F996-410A-83F2-FCB591A9B464}" type="slidenum">
              <a:rPr lang="es-MX" smtClean="0"/>
              <a:t>51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579258264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MX" sz="1200" b="1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Smear</a:t>
            </a:r>
            <a:r>
              <a:rPr lang="es-MX" sz="1200" b="1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MX" sz="1200" b="1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Layer</a:t>
            </a:r>
            <a:r>
              <a:rPr lang="es-MX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: Es el barro o lodo </a:t>
            </a:r>
            <a:r>
              <a:rPr lang="es-MX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dentinario</a:t>
            </a:r>
            <a:r>
              <a:rPr lang="es-MX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El </a:t>
            </a:r>
            <a:r>
              <a:rPr lang="es-MX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smear</a:t>
            </a:r>
            <a:r>
              <a:rPr lang="es-MX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MX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layer</a:t>
            </a:r>
            <a:r>
              <a:rPr lang="es-MX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tiene dos capas;  la capa superficial que es delgada y  se elimina con agua a presión. Y la capa profunda que  hace contacto con la dentina y se encuentra bien adherida a la dentina. El adhesivo crea una unión química entre el calcio y la resina.</a:t>
            </a:r>
            <a:endParaRPr lang="es-MX" dirty="0" smtClean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2135F7-F996-410A-83F2-FCB591A9B464}" type="slidenum">
              <a:rPr lang="es-MX" smtClean="0"/>
              <a:t>52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817946475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MX" dirty="0" smtClean="0"/>
              <a:t>Grabar la superficie dentaria con el ácido fosfórico al 37%. Se</a:t>
            </a:r>
            <a:r>
              <a:rPr lang="es-MX" baseline="0" dirty="0" smtClean="0"/>
              <a:t> debe aislar de forma absoluta para no dañar los dientes adyacentes pero en los casos que están contraindicado el dique de hule se debe proteger</a:t>
            </a:r>
            <a:r>
              <a:rPr lang="es-MX" dirty="0" smtClean="0"/>
              <a:t> los dientes adyacentes con una matriz o cinta teflón.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MX" dirty="0" smtClean="0"/>
              <a:t>Se recomiendan una primera capa de adhesivo</a:t>
            </a:r>
            <a:r>
              <a:rPr lang="es-MX" baseline="0" dirty="0" smtClean="0"/>
              <a:t> </a:t>
            </a:r>
            <a:r>
              <a:rPr lang="es-MX" dirty="0" smtClean="0"/>
              <a:t>que se deja actuar por 20 segundos, luego colocar una segunda capa, remover con aire el exceso de adhesivo</a:t>
            </a:r>
            <a:r>
              <a:rPr lang="es-MX" baseline="0" dirty="0" smtClean="0"/>
              <a:t> y</a:t>
            </a:r>
            <a:r>
              <a:rPr lang="es-MX" dirty="0" smtClean="0"/>
              <a:t> finalmente </a:t>
            </a:r>
            <a:r>
              <a:rPr lang="es-MX" dirty="0" err="1" smtClean="0"/>
              <a:t>fotopolimerizar</a:t>
            </a:r>
            <a:r>
              <a:rPr lang="es-MX" baseline="0" dirty="0" smtClean="0"/>
              <a:t>.</a:t>
            </a:r>
            <a:endParaRPr lang="es-MX" dirty="0" smtClean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2135F7-F996-410A-83F2-FCB591A9B464}" type="slidenum">
              <a:rPr lang="es-MX" smtClean="0"/>
              <a:t>53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36320641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dirty="0" smtClean="0"/>
              <a:t>Existe una gran variedad de resinas y cada una tiene un uso especifico , pero ninguna</a:t>
            </a:r>
            <a:r>
              <a:rPr lang="es-ES" baseline="0" dirty="0" smtClean="0"/>
              <a:t> cambia en su cualidad de ser estéticas. </a:t>
            </a:r>
            <a:endParaRPr lang="es-ES" dirty="0" smtClean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2135F7-F996-410A-83F2-FCB591A9B464}" type="slidenum">
              <a:rPr lang="es-MX" smtClean="0"/>
              <a:t>18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055968178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MX" dirty="0" smtClean="0"/>
              <a:t>Después</a:t>
            </a:r>
            <a:r>
              <a:rPr lang="es-MX" baseline="0" dirty="0" smtClean="0"/>
              <a:t> del adhesivo se coloca la resina por incrementos de 2mm máximo cada capa y </a:t>
            </a:r>
            <a:r>
              <a:rPr lang="es-MX" baseline="0" dirty="0" err="1" smtClean="0"/>
              <a:t>fotocurar</a:t>
            </a:r>
            <a:r>
              <a:rPr lang="es-MX" baseline="0" dirty="0" smtClean="0"/>
              <a:t> cada capa por 20 segundos. En las últimas capas se </a:t>
            </a:r>
            <a:r>
              <a:rPr lang="es-MX" dirty="0" smtClean="0"/>
              <a:t>realiza el modelado</a:t>
            </a:r>
            <a:r>
              <a:rPr lang="es-MX" baseline="0" dirty="0" smtClean="0"/>
              <a:t> y</a:t>
            </a:r>
            <a:r>
              <a:rPr lang="es-MX" dirty="0" smtClean="0"/>
              <a:t> contorneado de la restauración con piedra</a:t>
            </a:r>
            <a:r>
              <a:rPr lang="es-MX" baseline="0" dirty="0" smtClean="0"/>
              <a:t> montada de Arkansas o fresas de diamante de grano ultra fino o fino</a:t>
            </a:r>
            <a:r>
              <a:rPr lang="es-MX" dirty="0" smtClean="0"/>
              <a:t>. 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2135F7-F996-410A-83F2-FCB591A9B464}" type="slidenum">
              <a:rPr lang="es-MX" smtClean="0"/>
              <a:t>54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399538647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 smtClean="0"/>
              <a:t>Se</a:t>
            </a:r>
            <a:r>
              <a:rPr lang="es-MX" baseline="0" dirty="0" smtClean="0"/>
              <a:t> ajusta la restauración en </a:t>
            </a:r>
            <a:r>
              <a:rPr lang="es-MX" dirty="0" smtClean="0"/>
              <a:t>oclusión y se pule con fresas de diamante ultra fino y </a:t>
            </a:r>
            <a:r>
              <a:rPr lang="es-MX" baseline="0" dirty="0" smtClean="0"/>
              <a:t>discos </a:t>
            </a:r>
            <a:r>
              <a:rPr lang="es-MX" baseline="0" dirty="0" err="1" smtClean="0"/>
              <a:t>soflex</a:t>
            </a:r>
            <a:r>
              <a:rPr lang="es-MX" baseline="0" dirty="0" smtClean="0"/>
              <a:t>. 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2135F7-F996-410A-83F2-FCB591A9B464}" type="slidenum">
              <a:rPr lang="es-MX" smtClean="0"/>
              <a:t>55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054499567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MX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 teoría el adhesivo debe ser </a:t>
            </a:r>
            <a:r>
              <a:rPr lang="es-MX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hidrofílico</a:t>
            </a:r>
            <a:r>
              <a:rPr lang="es-MX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La unión a dentina se realiza a nivel microscópico con el colágeno y con el túbulo </a:t>
            </a:r>
            <a:r>
              <a:rPr lang="es-MX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dentinario</a:t>
            </a:r>
            <a:r>
              <a:rPr lang="es-MX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  <a:endParaRPr lang="es-MX" dirty="0" smtClean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2135F7-F996-410A-83F2-FCB591A9B464}" type="slidenum">
              <a:rPr lang="es-MX" smtClean="0"/>
              <a:t>56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628387399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MX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Las ventajas del</a:t>
            </a:r>
            <a:r>
              <a:rPr lang="es-MX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MX" sz="1200" b="0" i="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Ionómero</a:t>
            </a:r>
            <a:r>
              <a:rPr lang="es-MX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de vidrio son que crea </a:t>
            </a:r>
            <a:r>
              <a:rPr lang="es-MX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enlaces químicos con esmalte y colágeno de la dentina,</a:t>
            </a:r>
            <a:r>
              <a:rPr lang="es-MX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tienen b</a:t>
            </a:r>
            <a:r>
              <a:rPr lang="es-MX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uena resistencia a la compresión (aproximadamente 30 </a:t>
            </a:r>
            <a:r>
              <a:rPr lang="es-MX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MPa</a:t>
            </a:r>
            <a:r>
              <a:rPr lang="es-MX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),</a:t>
            </a:r>
            <a:r>
              <a:rPr lang="es-MX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un c</a:t>
            </a:r>
            <a:r>
              <a:rPr lang="es-MX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oeficiente de expansión térmica similar a la de los tejidos dentales,</a:t>
            </a:r>
            <a:r>
              <a:rPr lang="es-MX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y la principal ventaja es que tiene la propiedad de liberar</a:t>
            </a:r>
            <a:r>
              <a:rPr lang="es-MX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flúor constantemente.</a:t>
            </a:r>
            <a:r>
              <a:rPr lang="es-MX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endParaRPr lang="es-MX" dirty="0" smtClean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2135F7-F996-410A-83F2-FCB591A9B464}" type="slidenum">
              <a:rPr lang="es-MX" smtClean="0"/>
              <a:t>57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208149164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MX" dirty="0" smtClean="0"/>
              <a:t>Las</a:t>
            </a:r>
            <a:r>
              <a:rPr lang="es-MX" baseline="0" dirty="0" smtClean="0"/>
              <a:t> tiras de celuloide son </a:t>
            </a:r>
            <a:r>
              <a:rPr lang="es-MX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indicadas para restauraciones con resinas compuestas y para el aislamiento de dientes adyacentes. </a:t>
            </a:r>
            <a:r>
              <a:rPr lang="es-MX" dirty="0" smtClean="0"/>
              <a:t>Las coronas de celuloide </a:t>
            </a:r>
            <a:r>
              <a:rPr lang="es-MX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son moldes para la elaboración rápida y segura de restauraciones, utilizándolas como matrices para la colocación del material restaurador o provisional que pueden ser: resina, </a:t>
            </a:r>
            <a:r>
              <a:rPr lang="es-MX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ionómero</a:t>
            </a:r>
            <a:r>
              <a:rPr lang="es-MX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de vidrio o acrílico. </a:t>
            </a:r>
            <a:endParaRPr lang="es-MX" dirty="0" smtClean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2135F7-F996-410A-83F2-FCB591A9B464}" type="slidenum">
              <a:rPr lang="es-MX" smtClean="0"/>
              <a:t>58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690086861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MX" dirty="0" smtClean="0"/>
              <a:t>Las fresas</a:t>
            </a:r>
            <a:r>
              <a:rPr lang="es-MX" baseline="0" dirty="0" smtClean="0"/>
              <a:t> que se pueden utilizar son fresas </a:t>
            </a:r>
            <a:r>
              <a:rPr lang="es-MX" baseline="0" dirty="0" err="1" smtClean="0"/>
              <a:t>multilaminadas</a:t>
            </a:r>
            <a:r>
              <a:rPr lang="es-MX" baseline="0" dirty="0" smtClean="0"/>
              <a:t> (12 hojas), de diamante de grano fino y extra fino o piedra de Arkansas. Utilizar Discos </a:t>
            </a:r>
            <a:r>
              <a:rPr lang="es-MX" baseline="0" dirty="0" err="1" smtClean="0"/>
              <a:t>soflex</a:t>
            </a:r>
            <a:r>
              <a:rPr lang="es-MX" baseline="0" dirty="0" smtClean="0"/>
              <a:t> (grano súper fino, fino, mediano y grueso), Copas y puntas de hule verde, azul y amarillo, y tiras de lija para acabado </a:t>
            </a:r>
            <a:r>
              <a:rPr lang="es-MX" baseline="0" dirty="0" err="1" smtClean="0"/>
              <a:t>interproximal</a:t>
            </a:r>
            <a:r>
              <a:rPr lang="es-MX" baseline="0" dirty="0" smtClean="0"/>
              <a:t>.</a:t>
            </a:r>
            <a:endParaRPr lang="es-MX" dirty="0" smtClean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2135F7-F996-410A-83F2-FCB591A9B464}" type="slidenum">
              <a:rPr lang="es-MX" smtClean="0"/>
              <a:t>59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633375965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MX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Los selladores de fosas y fisuras se compone de resina Bis-GMA y partículas de relleno como cuarzo, vidrio y porcelana para mejorar su resistencia. La resina Bis-GMA es un monómero </a:t>
            </a:r>
            <a:r>
              <a:rPr lang="es-MX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epóxico</a:t>
            </a:r>
            <a:r>
              <a:rPr lang="es-MX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híbrido, relativamente grande, de tipo resina, en el cual los grupos </a:t>
            </a:r>
            <a:r>
              <a:rPr lang="es-MX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epóxicos</a:t>
            </a:r>
            <a:r>
              <a:rPr lang="es-MX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se sustituyen con otros metacrilatos. Este compuesto incluye la polimerización rápida, característica del metacrilato y la mínima contracción de polimerización propia de las resinas </a:t>
            </a:r>
            <a:r>
              <a:rPr lang="es-MX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epóxicas</a:t>
            </a:r>
            <a:r>
              <a:rPr lang="es-MX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  <a:endParaRPr lang="es-MX" dirty="0" smtClean="0"/>
          </a:p>
          <a:p>
            <a:r>
              <a:rPr lang="es-ES" dirty="0" smtClean="0"/>
              <a:t> 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2135F7-F996-410A-83F2-FCB591A9B464}" type="slidenum">
              <a:rPr lang="es-MX" smtClean="0"/>
              <a:t>60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677075958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Clinpro</a:t>
            </a:r>
            <a:r>
              <a:rPr lang="es-MX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™ Sellador de 3M ESPE es un material </a:t>
            </a:r>
            <a:r>
              <a:rPr lang="es-MX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fotopolimerizable</a:t>
            </a:r>
            <a:r>
              <a:rPr lang="es-MX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de baja viscosidad para el sellado de hoyos y fisuras que libera flúor, con una característica exclusiva patentada de cambio de color. Al ser aplicado sobre la superficie dentaria, </a:t>
            </a:r>
            <a:r>
              <a:rPr lang="es-MX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Clinpro</a:t>
            </a:r>
            <a:r>
              <a:rPr lang="es-MX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™ Sellador es rosa, pero pasa a un color blanquecino opaco al ser expuesto a la acción de la luz.  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2135F7-F996-410A-83F2-FCB591A9B464}" type="slidenum">
              <a:rPr lang="es-MX" smtClean="0"/>
              <a:t>61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046319606"/>
      </p:ext>
    </p:extLst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MX" dirty="0" smtClean="0"/>
              <a:t>Dientes con morfología </a:t>
            </a:r>
            <a:r>
              <a:rPr lang="es-MX" dirty="0" err="1" smtClean="0"/>
              <a:t>oclusal</a:t>
            </a:r>
            <a:r>
              <a:rPr lang="es-MX" baseline="0" dirty="0" smtClean="0"/>
              <a:t> susceptible a caries (con surcos profundos), molares permanentes en fase </a:t>
            </a:r>
            <a:r>
              <a:rPr lang="es-MX" baseline="0" dirty="0" err="1" smtClean="0"/>
              <a:t>posteruptiva</a:t>
            </a:r>
            <a:r>
              <a:rPr lang="es-MX" baseline="0" dirty="0" smtClean="0"/>
              <a:t> (6-15 años, sanos o con caries incipiente), hipoplasia o fracturas del esmalte. No se pueden aplicar en molares o premolares con caries detectable con sonda y en presencia de caries </a:t>
            </a:r>
            <a:r>
              <a:rPr lang="es-MX" baseline="0" dirty="0" err="1" smtClean="0"/>
              <a:t>interproximal</a:t>
            </a:r>
            <a:r>
              <a:rPr lang="es-MX" baseline="0" dirty="0" smtClean="0"/>
              <a:t>.</a:t>
            </a:r>
            <a:endParaRPr lang="es-MX" dirty="0" smtClean="0"/>
          </a:p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2135F7-F996-410A-83F2-FCB591A9B464}" type="slidenum">
              <a:rPr lang="es-MX" smtClean="0"/>
              <a:t>62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27225943"/>
      </p:ext>
    </p:extLst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MX" dirty="0" smtClean="0"/>
              <a:t>Se </a:t>
            </a:r>
            <a:r>
              <a:rPr lang="es-MX" dirty="0" err="1" smtClean="0"/>
              <a:t>aisla</a:t>
            </a:r>
            <a:r>
              <a:rPr lang="es-MX" baseline="0" dirty="0" smtClean="0"/>
              <a:t> el campo operatorio, profilaxis de la superficie </a:t>
            </a:r>
            <a:r>
              <a:rPr lang="es-MX" baseline="0" dirty="0" err="1" smtClean="0"/>
              <a:t>oclusal</a:t>
            </a:r>
            <a:r>
              <a:rPr lang="es-MX" baseline="0" dirty="0" smtClean="0"/>
              <a:t> para eliminar restos y PDB de la superficie. Lavar y secar bien la superficie </a:t>
            </a:r>
            <a:r>
              <a:rPr lang="es-MX" baseline="0" dirty="0" err="1" smtClean="0"/>
              <a:t>oclusal</a:t>
            </a:r>
            <a:r>
              <a:rPr lang="es-MX" baseline="0" dirty="0" smtClean="0"/>
              <a:t>. Aplicar el acido </a:t>
            </a:r>
            <a:r>
              <a:rPr lang="es-MX" baseline="0" dirty="0" err="1" smtClean="0"/>
              <a:t>ortofosfórico</a:t>
            </a:r>
            <a:r>
              <a:rPr lang="es-MX" baseline="0" dirty="0" smtClean="0"/>
              <a:t> en las fosas y fisuras.</a:t>
            </a:r>
            <a:endParaRPr lang="es-MX" dirty="0" smtClean="0"/>
          </a:p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2135F7-F996-410A-83F2-FCB591A9B464}" type="slidenum">
              <a:rPr lang="es-MX" smtClean="0"/>
              <a:t>63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42323617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El monómero base más utilizado durante los últimos 30 años ha sido el Bis-GMA.</a:t>
            </a:r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2135F7-F996-410A-83F2-FCB591A9B464}" type="slidenum">
              <a:rPr lang="es-MX" smtClean="0"/>
              <a:t>19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929848463"/>
      </p:ext>
    </p:extLst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MX" baseline="0" dirty="0" smtClean="0"/>
              <a:t>Lavar durante 15 segundos y secar durante 30 segundos. </a:t>
            </a:r>
            <a:endParaRPr lang="es-MX" dirty="0" smtClean="0"/>
          </a:p>
          <a:p>
            <a:r>
              <a:rPr lang="es-ES" dirty="0" smtClean="0"/>
              <a:t> 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2135F7-F996-410A-83F2-FCB591A9B464}" type="slidenum">
              <a:rPr lang="es-MX" smtClean="0"/>
              <a:t>64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497483049"/>
      </p:ext>
    </p:extLst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MX" baseline="0" dirty="0" smtClean="0"/>
              <a:t>Se debe observar un aspecto de blanco tiza.</a:t>
            </a:r>
            <a:endParaRPr lang="es-MX" dirty="0" smtClean="0"/>
          </a:p>
          <a:p>
            <a:r>
              <a:rPr lang="es-ES" dirty="0" smtClean="0"/>
              <a:t> 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2135F7-F996-410A-83F2-FCB591A9B464}" type="slidenum">
              <a:rPr lang="es-MX" smtClean="0"/>
              <a:t>65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379649612"/>
      </p:ext>
    </p:extLst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MX" dirty="0" smtClean="0"/>
              <a:t>Se aplica</a:t>
            </a:r>
            <a:r>
              <a:rPr lang="es-MX" baseline="0" dirty="0" smtClean="0"/>
              <a:t> en todos los surcos y fisuras, se debe tener cuidado de que no queden burbujas de aire debajo del sellador.</a:t>
            </a:r>
            <a:endParaRPr lang="es-MX" dirty="0" smtClean="0"/>
          </a:p>
          <a:p>
            <a:r>
              <a:rPr lang="es-ES" dirty="0" smtClean="0"/>
              <a:t> 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2135F7-F996-410A-83F2-FCB591A9B464}" type="slidenum">
              <a:rPr lang="es-MX" smtClean="0"/>
              <a:t>66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013879572"/>
      </p:ext>
    </p:extLst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MX" dirty="0" smtClean="0"/>
              <a:t>Después de </a:t>
            </a:r>
            <a:r>
              <a:rPr lang="es-MX" dirty="0" err="1" smtClean="0"/>
              <a:t>fotopolimerizar</a:t>
            </a:r>
            <a:r>
              <a:rPr lang="es-MX" dirty="0" smtClean="0"/>
              <a:t> el</a:t>
            </a:r>
            <a:r>
              <a:rPr lang="es-MX" baseline="0" dirty="0" smtClean="0"/>
              <a:t> SF se puede observar de color rosa o blanco.</a:t>
            </a:r>
            <a:endParaRPr lang="es-MX" dirty="0" smtClean="0"/>
          </a:p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2135F7-F996-410A-83F2-FCB591A9B464}" type="slidenum">
              <a:rPr lang="es-MX" smtClean="0"/>
              <a:t>67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34704169"/>
      </p:ext>
    </p:extLst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Kits de resina 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2135F7-F996-410A-83F2-FCB591A9B464}" type="slidenum">
              <a:rPr lang="es-MX" smtClean="0"/>
              <a:t>68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59884757"/>
      </p:ext>
    </p:extLst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626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4627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36709794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9091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MX" dirty="0" smtClean="0"/>
              <a:t>Las resinas compuestas</a:t>
            </a:r>
            <a:r>
              <a:rPr lang="es-MX" baseline="0" dirty="0" smtClean="0"/>
              <a:t> se llaman así porque están compuestos por moléculas de varios elementos que se dividen en dos tipos: de coerción y de refuerzo.</a:t>
            </a:r>
            <a:endParaRPr lang="es-MX" dirty="0" smtClean="0"/>
          </a:p>
        </p:txBody>
      </p:sp>
    </p:spTree>
    <p:extLst>
      <p:ext uri="{BB962C8B-B14F-4D97-AF65-F5344CB8AC3E}">
        <p14:creationId xmlns:p14="http://schemas.microsoft.com/office/powerpoint/2010/main" val="7538405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MX" dirty="0" smtClean="0"/>
              <a:t>El UDMA-</a:t>
            </a:r>
            <a:r>
              <a:rPr lang="es-MX" dirty="0" err="1" smtClean="0"/>
              <a:t>dimetacrilato</a:t>
            </a:r>
            <a:r>
              <a:rPr lang="es-MX" dirty="0" smtClean="0"/>
              <a:t> de uretano proporciona la rigidez,</a:t>
            </a:r>
            <a:r>
              <a:rPr lang="es-MX" baseline="0" dirty="0" smtClean="0"/>
              <a:t> y viscosidad junto con el Bis-GMA.</a:t>
            </a:r>
            <a:endParaRPr lang="es-MX" dirty="0" smtClean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2135F7-F996-410A-83F2-FCB591A9B464}" type="slidenum">
              <a:rPr lang="es-MX" smtClean="0"/>
              <a:t>21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9544262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4451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54273111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MX" dirty="0" err="1" smtClean="0"/>
              <a:t>Macrorrellenos</a:t>
            </a:r>
            <a:r>
              <a:rPr lang="es-MX" dirty="0" smtClean="0"/>
              <a:t>. Tienen</a:t>
            </a:r>
            <a:r>
              <a:rPr lang="es-MX" baseline="0" dirty="0" smtClean="0"/>
              <a:t> una estética deficiente pero excelentes propiedades mecánicas. </a:t>
            </a:r>
            <a:endParaRPr lang="es-MX" dirty="0" smtClean="0"/>
          </a:p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2135F7-F996-410A-83F2-FCB591A9B464}" type="slidenum">
              <a:rPr lang="es-MX" smtClean="0"/>
              <a:t>23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872587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s-ES"/>
              <a:t>Haga clic para modificar el estilo de subtítulo del patrón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5C6CE-7D95-4A2D-9D07-C405127A41C1}" type="datetimeFigureOut">
              <a:rPr lang="es-MX" smtClean="0"/>
              <a:t>28/09/2018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591191-E6AB-420C-BC5C-FAA564225EB7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5371862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5C6CE-7D95-4A2D-9D07-C405127A41C1}" type="datetimeFigureOut">
              <a:rPr lang="es-MX" smtClean="0"/>
              <a:t>28/09/2018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591191-E6AB-420C-BC5C-FAA564225EB7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7119314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5C6CE-7D95-4A2D-9D07-C405127A41C1}" type="datetimeFigureOut">
              <a:rPr lang="es-MX" smtClean="0"/>
              <a:t>28/09/2018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591191-E6AB-420C-BC5C-FAA564225EB7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87128100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ítulo, text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0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1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0C319842-CE67-469A-BFAE-D108857A7EF1}" type="slidenum">
              <a:rPr lang="es-ES"/>
              <a:pPr/>
              <a:t>‹Nº›</a:t>
            </a:fld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2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9911120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Título y 4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 sz="quarter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457200" y="1981200"/>
            <a:ext cx="4038600" cy="1866900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4038600" cy="1866900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5" name="4 Marcador de contenido"/>
          <p:cNvSpPr>
            <a:spLocks noGrp="1"/>
          </p:cNvSpPr>
          <p:nvPr>
            <p:ph sz="quarter" idx="3"/>
          </p:nvPr>
        </p:nvSpPr>
        <p:spPr>
          <a:xfrm>
            <a:off x="457200" y="4000500"/>
            <a:ext cx="4038600" cy="1866900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8200" y="4000500"/>
            <a:ext cx="4038600" cy="1866900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7" name="6 Marcador de pie de página"/>
          <p:cNvSpPr>
            <a:spLocks noGrp="1"/>
          </p:cNvSpPr>
          <p:nvPr>
            <p:ph type="ftr" sz="quarter" idx="10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8" name="7 Marcador de número de diapositiva"/>
          <p:cNvSpPr>
            <a:spLocks noGrp="1"/>
          </p:cNvSpPr>
          <p:nvPr>
            <p:ph type="sldNum" sz="quarter" idx="11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516849B1-7431-445E-BC90-588FE5F59869}" type="slidenum">
              <a:rPr lang="es-ES"/>
              <a:pPr/>
              <a:t>‹Nº›</a:t>
            </a:fld>
            <a:endParaRPr lang="es-ES"/>
          </a:p>
        </p:txBody>
      </p:sp>
      <p:sp>
        <p:nvSpPr>
          <p:cNvPr id="9" name="8 Marcador de fecha"/>
          <p:cNvSpPr>
            <a:spLocks noGrp="1"/>
          </p:cNvSpPr>
          <p:nvPr>
            <p:ph type="dt" sz="half" idx="12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7358655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>
  <p:cSld name="Título, 1 objeto y 2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4038600" cy="1866900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5" name="4 Marcador de contenido"/>
          <p:cNvSpPr>
            <a:spLocks noGrp="1"/>
          </p:cNvSpPr>
          <p:nvPr>
            <p:ph sz="quarter" idx="3"/>
          </p:nvPr>
        </p:nvSpPr>
        <p:spPr>
          <a:xfrm>
            <a:off x="4648200" y="4000500"/>
            <a:ext cx="4038600" cy="1866900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0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1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BCD3EFA7-7F4B-46DC-87CC-2C8DF4C43786}" type="slidenum">
              <a:rPr lang="es-ES"/>
              <a:pPr/>
              <a:t>‹Nº›</a:t>
            </a:fld>
            <a:endParaRPr lang="es-ES"/>
          </a:p>
        </p:txBody>
      </p:sp>
      <p:sp>
        <p:nvSpPr>
          <p:cNvPr id="8" name="7 Marcador de fecha"/>
          <p:cNvSpPr>
            <a:spLocks noGrp="1"/>
          </p:cNvSpPr>
          <p:nvPr>
            <p:ph type="dt" sz="half" idx="12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710028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5C6CE-7D95-4A2D-9D07-C405127A41C1}" type="datetimeFigureOut">
              <a:rPr lang="es-MX" smtClean="0"/>
              <a:t>28/09/2018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591191-E6AB-420C-BC5C-FAA564225EB7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6732174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5C6CE-7D95-4A2D-9D07-C405127A41C1}" type="datetimeFigureOut">
              <a:rPr lang="es-MX" smtClean="0"/>
              <a:t>28/09/2018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591191-E6AB-420C-BC5C-FAA564225EB7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2098726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5C6CE-7D95-4A2D-9D07-C405127A41C1}" type="datetimeFigureOut">
              <a:rPr lang="es-MX" smtClean="0"/>
              <a:t>28/09/2018</a:t>
            </a:fld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591191-E6AB-420C-BC5C-FAA564225EB7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129542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5C6CE-7D95-4A2D-9D07-C405127A41C1}" type="datetimeFigureOut">
              <a:rPr lang="es-MX" smtClean="0"/>
              <a:t>28/09/2018</a:t>
            </a:fld>
            <a:endParaRPr lang="es-MX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591191-E6AB-420C-BC5C-FAA564225EB7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3231163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5C6CE-7D95-4A2D-9D07-C405127A41C1}" type="datetimeFigureOut">
              <a:rPr lang="es-MX" smtClean="0"/>
              <a:t>28/09/2018</a:t>
            </a:fld>
            <a:endParaRPr lang="es-MX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591191-E6AB-420C-BC5C-FAA564225EB7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5986626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5C6CE-7D95-4A2D-9D07-C405127A41C1}" type="datetimeFigureOut">
              <a:rPr lang="es-MX" smtClean="0"/>
              <a:t>28/09/2018</a:t>
            </a:fld>
            <a:endParaRPr lang="es-MX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591191-E6AB-420C-BC5C-FAA564225EB7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4629653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5C6CE-7D95-4A2D-9D07-C405127A41C1}" type="datetimeFigureOut">
              <a:rPr lang="es-MX" smtClean="0"/>
              <a:t>28/09/2018</a:t>
            </a:fld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591191-E6AB-420C-BC5C-FAA564225EB7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687130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s-MX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5C6CE-7D95-4A2D-9D07-C405127A41C1}" type="datetimeFigureOut">
              <a:rPr lang="es-MX" smtClean="0"/>
              <a:t>28/09/2018</a:t>
            </a:fld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591191-E6AB-420C-BC5C-FAA564225EB7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8912857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6" cstate="email">
            <a:alphaModFix amt="47000"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D5C6CE-7D95-4A2D-9D07-C405127A41C1}" type="datetimeFigureOut">
              <a:rPr lang="es-MX" smtClean="0"/>
              <a:t>28/09/2018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591191-E6AB-420C-BC5C-FAA564225EB7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1514099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2" r:id="rId1"/>
    <p:sldLayoutId id="2147483813" r:id="rId2"/>
    <p:sldLayoutId id="2147483814" r:id="rId3"/>
    <p:sldLayoutId id="2147483815" r:id="rId4"/>
    <p:sldLayoutId id="2147483816" r:id="rId5"/>
    <p:sldLayoutId id="2147483817" r:id="rId6"/>
    <p:sldLayoutId id="2147483818" r:id="rId7"/>
    <p:sldLayoutId id="2147483819" r:id="rId8"/>
    <p:sldLayoutId id="2147483820" r:id="rId9"/>
    <p:sldLayoutId id="2147483821" r:id="rId10"/>
    <p:sldLayoutId id="2147483822" r:id="rId11"/>
    <p:sldLayoutId id="2147483823" r:id="rId12"/>
    <p:sldLayoutId id="2147483824" r:id="rId13"/>
    <p:sldLayoutId id="2147483825" r:id="rId14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jpeg"/><Relationship Id="rId3" Type="http://schemas.openxmlformats.org/officeDocument/2006/relationships/image" Target="../media/image5.png"/><Relationship Id="rId7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emf"/><Relationship Id="rId5" Type="http://schemas.openxmlformats.org/officeDocument/2006/relationships/image" Target="../media/image7.png"/><Relationship Id="rId4" Type="http://schemas.openxmlformats.org/officeDocument/2006/relationships/image" Target="../media/image6.e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eg"/><Relationship Id="rId4" Type="http://schemas.openxmlformats.org/officeDocument/2006/relationships/image" Target="../media/image2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Relationship Id="rId9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jpeg"/><Relationship Id="rId5" Type="http://schemas.openxmlformats.org/officeDocument/2006/relationships/image" Target="../media/image2.png"/><Relationship Id="rId4" Type="http://schemas.openxmlformats.org/officeDocument/2006/relationships/image" Target="../media/image14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image" Target="../media/image15.emf"/><Relationship Id="rId7" Type="http://schemas.openxmlformats.org/officeDocument/2006/relationships/image" Target="../media/image1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8.emf"/><Relationship Id="rId5" Type="http://schemas.openxmlformats.org/officeDocument/2006/relationships/image" Target="../media/image17.emf"/><Relationship Id="rId4" Type="http://schemas.openxmlformats.org/officeDocument/2006/relationships/image" Target="../media/image16.emf"/><Relationship Id="rId9" Type="http://schemas.openxmlformats.org/officeDocument/2006/relationships/image" Target="../media/image3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.jpeg"/><Relationship Id="rId5" Type="http://schemas.openxmlformats.org/officeDocument/2006/relationships/image" Target="../media/image2.png"/><Relationship Id="rId4" Type="http://schemas.openxmlformats.org/officeDocument/2006/relationships/image" Target="../media/image21.em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.jpeg"/><Relationship Id="rId5" Type="http://schemas.openxmlformats.org/officeDocument/2006/relationships/image" Target="../media/image2.png"/><Relationship Id="rId4" Type="http://schemas.openxmlformats.org/officeDocument/2006/relationships/image" Target="../media/image23.emf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3" Type="http://schemas.openxmlformats.org/officeDocument/2006/relationships/image" Target="../media/image24.png"/><Relationship Id="rId7" Type="http://schemas.openxmlformats.org/officeDocument/2006/relationships/image" Target="../media/image28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7.png"/><Relationship Id="rId11" Type="http://schemas.openxmlformats.org/officeDocument/2006/relationships/image" Target="../media/image3.jpeg"/><Relationship Id="rId5" Type="http://schemas.openxmlformats.org/officeDocument/2006/relationships/image" Target="../media/image26.png"/><Relationship Id="rId10" Type="http://schemas.openxmlformats.org/officeDocument/2006/relationships/image" Target="../media/image2.png"/><Relationship Id="rId4" Type="http://schemas.openxmlformats.org/officeDocument/2006/relationships/image" Target="../media/image25.png"/><Relationship Id="rId9" Type="http://schemas.openxmlformats.org/officeDocument/2006/relationships/image" Target="../media/image30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em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eg"/><Relationship Id="rId4" Type="http://schemas.openxmlformats.org/officeDocument/2006/relationships/image" Target="../media/image2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em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jpeg"/><Relationship Id="rId5" Type="http://schemas.openxmlformats.org/officeDocument/2006/relationships/image" Target="../media/image2.png"/><Relationship Id="rId4" Type="http://schemas.openxmlformats.org/officeDocument/2006/relationships/image" Target="../media/image33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emf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jpeg"/><Relationship Id="rId5" Type="http://schemas.openxmlformats.org/officeDocument/2006/relationships/image" Target="../media/image2.png"/><Relationship Id="rId4" Type="http://schemas.openxmlformats.org/officeDocument/2006/relationships/image" Target="../media/image35.emf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emf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eg"/><Relationship Id="rId4" Type="http://schemas.openxmlformats.org/officeDocument/2006/relationships/image" Target="../media/image2.png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jpeg"/><Relationship Id="rId3" Type="http://schemas.openxmlformats.org/officeDocument/2006/relationships/image" Target="../media/image37.emf"/><Relationship Id="rId7" Type="http://schemas.openxmlformats.org/officeDocument/2006/relationships/image" Target="../media/image2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0.png"/><Relationship Id="rId5" Type="http://schemas.openxmlformats.org/officeDocument/2006/relationships/image" Target="../media/image39.png"/><Relationship Id="rId4" Type="http://schemas.openxmlformats.org/officeDocument/2006/relationships/image" Target="../media/image38.emf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7" Type="http://schemas.openxmlformats.org/officeDocument/2006/relationships/image" Target="../media/image3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5" Type="http://schemas.openxmlformats.org/officeDocument/2006/relationships/image" Target="../media/image43.jpeg"/><Relationship Id="rId4" Type="http://schemas.openxmlformats.org/officeDocument/2006/relationships/image" Target="../media/image42.jpe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7" Type="http://schemas.openxmlformats.org/officeDocument/2006/relationships/image" Target="../media/image3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5" Type="http://schemas.openxmlformats.org/officeDocument/2006/relationships/image" Target="../media/image46.jpeg"/><Relationship Id="rId4" Type="http://schemas.openxmlformats.org/officeDocument/2006/relationships/image" Target="../media/image45.jpe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7" Type="http://schemas.openxmlformats.org/officeDocument/2006/relationships/image" Target="../media/image3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5" Type="http://schemas.openxmlformats.org/officeDocument/2006/relationships/image" Target="../media/image49.jpeg"/><Relationship Id="rId4" Type="http://schemas.openxmlformats.org/officeDocument/2006/relationships/image" Target="../media/image48.jpe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jpeg"/><Relationship Id="rId5" Type="http://schemas.openxmlformats.org/officeDocument/2006/relationships/image" Target="../media/image2.png"/><Relationship Id="rId4" Type="http://schemas.openxmlformats.org/officeDocument/2006/relationships/image" Target="../media/image51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jpeg"/><Relationship Id="rId5" Type="http://schemas.openxmlformats.org/officeDocument/2006/relationships/image" Target="../media/image2.png"/><Relationship Id="rId4" Type="http://schemas.openxmlformats.org/officeDocument/2006/relationships/image" Target="../media/image53.emf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3.jpeg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.jpeg"/><Relationship Id="rId5" Type="http://schemas.openxmlformats.org/officeDocument/2006/relationships/image" Target="../media/image2.png"/><Relationship Id="rId4" Type="http://schemas.openxmlformats.org/officeDocument/2006/relationships/image" Target="../media/image56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.jpeg"/><Relationship Id="rId5" Type="http://schemas.openxmlformats.org/officeDocument/2006/relationships/image" Target="../media/image2.png"/><Relationship Id="rId4" Type="http://schemas.openxmlformats.org/officeDocument/2006/relationships/image" Target="../media/image58.png"/></Relationships>
</file>

<file path=ppt/slides/_rels/slide4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jpeg"/><Relationship Id="rId3" Type="http://schemas.openxmlformats.org/officeDocument/2006/relationships/image" Target="../media/image59.png"/><Relationship Id="rId7" Type="http://schemas.openxmlformats.org/officeDocument/2006/relationships/image" Target="../media/image2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2.png"/><Relationship Id="rId5" Type="http://schemas.openxmlformats.org/officeDocument/2006/relationships/image" Target="../media/image61.png"/><Relationship Id="rId4" Type="http://schemas.openxmlformats.org/officeDocument/2006/relationships/image" Target="../media/image60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7" Type="http://schemas.openxmlformats.org/officeDocument/2006/relationships/image" Target="../media/image3.jpe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5" Type="http://schemas.openxmlformats.org/officeDocument/2006/relationships/image" Target="../media/image65.png"/><Relationship Id="rId4" Type="http://schemas.openxmlformats.org/officeDocument/2006/relationships/image" Target="../media/image64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.jpeg"/></Relationships>
</file>

<file path=ppt/slides/_rels/slide4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1.emf"/><Relationship Id="rId3" Type="http://schemas.openxmlformats.org/officeDocument/2006/relationships/image" Target="../media/image66.emf"/><Relationship Id="rId7" Type="http://schemas.openxmlformats.org/officeDocument/2006/relationships/image" Target="../media/image70.emf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9.emf"/><Relationship Id="rId11" Type="http://schemas.openxmlformats.org/officeDocument/2006/relationships/image" Target="../media/image3.jpeg"/><Relationship Id="rId5" Type="http://schemas.openxmlformats.org/officeDocument/2006/relationships/image" Target="../media/image68.emf"/><Relationship Id="rId10" Type="http://schemas.openxmlformats.org/officeDocument/2006/relationships/image" Target="../media/image2.png"/><Relationship Id="rId4" Type="http://schemas.openxmlformats.org/officeDocument/2006/relationships/image" Target="../media/image67.emf"/><Relationship Id="rId9" Type="http://schemas.openxmlformats.org/officeDocument/2006/relationships/image" Target="../media/image72.pn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emf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jpeg"/><Relationship Id="rId5" Type="http://schemas.openxmlformats.org/officeDocument/2006/relationships/image" Target="../media/image2.png"/><Relationship Id="rId4" Type="http://schemas.openxmlformats.org/officeDocument/2006/relationships/image" Target="../media/image74.emf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4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jpeg"/><Relationship Id="rId3" Type="http://schemas.openxmlformats.org/officeDocument/2006/relationships/image" Target="../media/image54.png"/><Relationship Id="rId7" Type="http://schemas.openxmlformats.org/officeDocument/2006/relationships/image" Target="../media/image2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77.jpeg"/><Relationship Id="rId5" Type="http://schemas.openxmlformats.org/officeDocument/2006/relationships/image" Target="../media/image76.png"/><Relationship Id="rId4" Type="http://schemas.openxmlformats.org/officeDocument/2006/relationships/image" Target="../media/image75.pn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png"/><Relationship Id="rId7" Type="http://schemas.openxmlformats.org/officeDocument/2006/relationships/image" Target="../media/image3.jpe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2.png"/><Relationship Id="rId5" Type="http://schemas.openxmlformats.org/officeDocument/2006/relationships/image" Target="../media/image80.png"/><Relationship Id="rId4" Type="http://schemas.openxmlformats.org/officeDocument/2006/relationships/image" Target="../media/image79.png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eg"/><Relationship Id="rId4" Type="http://schemas.openxmlformats.org/officeDocument/2006/relationships/image" Target="../media/image2.png"/></Relationships>
</file>

<file path=ppt/slides/_rels/slide5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jpeg"/><Relationship Id="rId3" Type="http://schemas.openxmlformats.org/officeDocument/2006/relationships/image" Target="../media/image77.jpeg"/><Relationship Id="rId7" Type="http://schemas.openxmlformats.org/officeDocument/2006/relationships/image" Target="../media/image2.pn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4.png"/><Relationship Id="rId5" Type="http://schemas.openxmlformats.org/officeDocument/2006/relationships/image" Target="../media/image83.png"/><Relationship Id="rId4" Type="http://schemas.openxmlformats.org/officeDocument/2006/relationships/image" Target="../media/image82.png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png"/><Relationship Id="rId7" Type="http://schemas.openxmlformats.org/officeDocument/2006/relationships/image" Target="../media/image3.jpe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png"/><Relationship Id="rId5" Type="http://schemas.openxmlformats.org/officeDocument/2006/relationships/image" Target="../media/image87.png"/><Relationship Id="rId4" Type="http://schemas.openxmlformats.org/officeDocument/2006/relationships/image" Target="../media/image86.jpeg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pn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jpeg"/><Relationship Id="rId4" Type="http://schemas.openxmlformats.org/officeDocument/2006/relationships/image" Target="../media/image2.png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pn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eg"/><Relationship Id="rId4" Type="http://schemas.openxmlformats.org/officeDocument/2006/relationships/image" Target="../media/image2.png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png"/><Relationship Id="rId7" Type="http://schemas.openxmlformats.org/officeDocument/2006/relationships/image" Target="../media/image3.jpeg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5" Type="http://schemas.openxmlformats.org/officeDocument/2006/relationships/image" Target="../media/image92.png"/><Relationship Id="rId4" Type="http://schemas.openxmlformats.org/officeDocument/2006/relationships/image" Target="../media/image91.png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3.png"/><Relationship Id="rId7" Type="http://schemas.openxmlformats.org/officeDocument/2006/relationships/image" Target="../media/image3.jpeg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.png"/><Relationship Id="rId5" Type="http://schemas.openxmlformats.org/officeDocument/2006/relationships/image" Target="../media/image95.png"/><Relationship Id="rId4" Type="http://schemas.openxmlformats.org/officeDocument/2006/relationships/image" Target="../media/image94.png"/></Relationships>
</file>

<file path=ppt/slides/_rels/slide5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image" Target="../media/image96.png"/><Relationship Id="rId7" Type="http://schemas.openxmlformats.org/officeDocument/2006/relationships/image" Target="../media/image100.png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99.png"/><Relationship Id="rId5" Type="http://schemas.openxmlformats.org/officeDocument/2006/relationships/image" Target="../media/image98.png"/><Relationship Id="rId4" Type="http://schemas.openxmlformats.org/officeDocument/2006/relationships/image" Target="../media/image97.png"/><Relationship Id="rId9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7.xml"/><Relationship Id="rId7" Type="http://schemas.openxmlformats.org/officeDocument/2006/relationships/image" Target="../media/image3.jpeg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.png"/><Relationship Id="rId5" Type="http://schemas.openxmlformats.org/officeDocument/2006/relationships/image" Target="../media/image101.png"/><Relationship Id="rId4" Type="http://schemas.openxmlformats.org/officeDocument/2006/relationships/oleObject" Target="../embeddings/oleObject1.bin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2.jpeg"/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eg"/><Relationship Id="rId4" Type="http://schemas.openxmlformats.org/officeDocument/2006/relationships/image" Target="../media/image2.png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3.jpeg"/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eg"/><Relationship Id="rId4" Type="http://schemas.openxmlformats.org/officeDocument/2006/relationships/image" Target="../media/image2.png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4.jpeg"/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eg"/><Relationship Id="rId4" Type="http://schemas.openxmlformats.org/officeDocument/2006/relationships/image" Target="../media/image2.png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5.jpeg"/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eg"/><Relationship Id="rId4" Type="http://schemas.openxmlformats.org/officeDocument/2006/relationships/image" Target="../media/image2.png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6.jpeg"/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eg"/><Relationship Id="rId4" Type="http://schemas.openxmlformats.org/officeDocument/2006/relationships/image" Target="../media/image2.png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7.jpeg"/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eg"/><Relationship Id="rId4" Type="http://schemas.openxmlformats.org/officeDocument/2006/relationships/image" Target="../media/image2.png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8.png"/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3.jpeg"/><Relationship Id="rId5" Type="http://schemas.openxmlformats.org/officeDocument/2006/relationships/image" Target="../media/image2.png"/><Relationship Id="rId4" Type="http://schemas.openxmlformats.org/officeDocument/2006/relationships/image" Target="../media/image109.png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1.jpeg"/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eg"/><Relationship Id="rId4" Type="http://schemas.openxmlformats.org/officeDocument/2006/relationships/image" Target="../media/image2.png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5 Marcador de contenido"/>
          <p:cNvSpPr>
            <a:spLocks noGrp="1"/>
          </p:cNvSpPr>
          <p:nvPr>
            <p:ph idx="1"/>
          </p:nvPr>
        </p:nvSpPr>
        <p:spPr>
          <a:xfrm>
            <a:off x="914400" y="357188"/>
            <a:ext cx="7772400" cy="5999162"/>
          </a:xfrm>
        </p:spPr>
        <p:txBody>
          <a:bodyPr>
            <a:normAutofit lnSpcReduction="10000"/>
          </a:bodyPr>
          <a:lstStyle/>
          <a:p>
            <a:pPr marL="548640" indent="-411480" algn="ctr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" pitchFamily="2" charset="2"/>
              <a:buNone/>
              <a:defRPr/>
            </a:pPr>
            <a:r>
              <a:rPr lang="es-ES" sz="2400" dirty="0" smtClean="0"/>
              <a:t>UNIVERSIDAD AUTÓNOMA DEL ESTADO DE MÉXICO</a:t>
            </a:r>
          </a:p>
          <a:p>
            <a:pPr marL="548640" indent="-411480" algn="ctr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" pitchFamily="2" charset="2"/>
              <a:buNone/>
              <a:defRPr/>
            </a:pPr>
            <a:r>
              <a:rPr lang="es-ES" sz="2400" dirty="0" smtClean="0"/>
              <a:t>FACULTAD DE ODONTOLOGÍA</a:t>
            </a:r>
          </a:p>
          <a:p>
            <a:pPr marL="548640" indent="-411480" algn="ctr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" pitchFamily="2" charset="2"/>
              <a:buNone/>
              <a:defRPr/>
            </a:pPr>
            <a:r>
              <a:rPr lang="es-ES" dirty="0" smtClean="0"/>
              <a:t>LICENCIATURA DE CIRUJANO DENTISTA</a:t>
            </a:r>
            <a:endParaRPr lang="es-ES" sz="2400" dirty="0" smtClean="0"/>
          </a:p>
          <a:p>
            <a:pPr marL="548640" indent="-411480" algn="ctr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" pitchFamily="2" charset="2"/>
              <a:buNone/>
              <a:defRPr/>
            </a:pPr>
            <a:endParaRPr lang="es-ES" sz="2400" dirty="0" smtClean="0"/>
          </a:p>
          <a:p>
            <a:pPr marL="548640" indent="-411480" algn="ctr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" pitchFamily="2" charset="2"/>
              <a:buNone/>
              <a:defRPr/>
            </a:pPr>
            <a:r>
              <a:rPr lang="es-MX" sz="2400" dirty="0" smtClean="0"/>
              <a:t>ÁREA DE DOCENCIA: </a:t>
            </a:r>
          </a:p>
          <a:p>
            <a:pPr marL="548640" indent="-411480" algn="ctr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" pitchFamily="2" charset="2"/>
              <a:buNone/>
              <a:defRPr/>
            </a:pPr>
            <a:r>
              <a:rPr lang="es-MX" sz="2400" dirty="0" smtClean="0"/>
              <a:t>REHABILITACIÓN ODONTOLÓGICA</a:t>
            </a:r>
          </a:p>
          <a:p>
            <a:pPr marL="548640" indent="-411480" algn="ctr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" pitchFamily="2" charset="2"/>
              <a:buNone/>
              <a:defRPr/>
            </a:pPr>
            <a:endParaRPr lang="es-MX" sz="2400" dirty="0" smtClean="0"/>
          </a:p>
          <a:p>
            <a:pPr marL="548640" indent="-411480" algn="ctr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" pitchFamily="2" charset="2"/>
              <a:buNone/>
              <a:defRPr/>
            </a:pPr>
            <a:r>
              <a:rPr lang="es-ES" sz="2400" dirty="0" smtClean="0"/>
              <a:t>UNIDAD DE APRENDIZAJE:  </a:t>
            </a:r>
          </a:p>
          <a:p>
            <a:pPr marL="548640" indent="-411480" algn="ctr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" pitchFamily="2" charset="2"/>
              <a:buNone/>
              <a:defRPr/>
            </a:pPr>
            <a:r>
              <a:rPr lang="es-ES" sz="2400" dirty="0" smtClean="0"/>
              <a:t>INTRODUCCIÓN A LA CLÍNICA</a:t>
            </a:r>
          </a:p>
          <a:p>
            <a:pPr marL="548640" indent="-411480" algn="ctr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" pitchFamily="2" charset="2"/>
              <a:buNone/>
              <a:defRPr/>
            </a:pPr>
            <a:endParaRPr lang="es-ES" sz="2400" dirty="0" smtClean="0"/>
          </a:p>
          <a:p>
            <a:pPr marL="548640" indent="-411480" algn="ctr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" pitchFamily="2" charset="2"/>
              <a:buNone/>
              <a:defRPr/>
            </a:pPr>
            <a:r>
              <a:rPr lang="es-ES" sz="2400" dirty="0" smtClean="0"/>
              <a:t>TEMA DEL MATERIAL:</a:t>
            </a:r>
          </a:p>
          <a:p>
            <a:pPr marL="548640" indent="-411480" algn="ctr">
              <a:buClr>
                <a:schemeClr val="tx1">
                  <a:shade val="95000"/>
                </a:schemeClr>
              </a:buClr>
              <a:buNone/>
              <a:defRPr/>
            </a:pPr>
            <a:r>
              <a:rPr lang="es-ES_tradnl" sz="2800" b="1" dirty="0" smtClean="0"/>
              <a:t>MANEJO CLÍNICO DE LAS RESINAS COMPUESTAS</a:t>
            </a:r>
          </a:p>
          <a:p>
            <a:pPr marL="548640" indent="-411480" algn="ctr">
              <a:buClr>
                <a:schemeClr val="tx1">
                  <a:shade val="95000"/>
                </a:schemeClr>
              </a:buClr>
              <a:buNone/>
              <a:defRPr/>
            </a:pPr>
            <a:endParaRPr lang="es-ES" sz="2400" dirty="0" smtClean="0"/>
          </a:p>
          <a:p>
            <a:pPr marL="548640" indent="-411480" algn="ctr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" pitchFamily="2" charset="2"/>
              <a:buNone/>
              <a:defRPr/>
            </a:pPr>
            <a:r>
              <a:rPr lang="es-ES" sz="2400" dirty="0" smtClean="0"/>
              <a:t>ELABORADO POR:</a:t>
            </a:r>
          </a:p>
          <a:p>
            <a:pPr marL="548640" indent="-411480" algn="ctr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" pitchFamily="2" charset="2"/>
              <a:buNone/>
              <a:defRPr/>
            </a:pPr>
            <a:r>
              <a:rPr lang="es-ES" sz="2400" dirty="0" smtClean="0"/>
              <a:t>DRA</a:t>
            </a:r>
            <a:r>
              <a:rPr lang="es-ES" sz="2400" dirty="0" smtClean="0"/>
              <a:t>. EN E.P. ROSA MARTHA FLORES ESTRADA</a:t>
            </a:r>
          </a:p>
          <a:p>
            <a:pPr marL="548640" indent="-411480" algn="ctr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" pitchFamily="2" charset="2"/>
              <a:buNone/>
              <a:defRPr/>
            </a:pPr>
            <a:endParaRPr lang="es-ES" sz="2400" dirty="0" smtClean="0"/>
          </a:p>
        </p:txBody>
      </p:sp>
      <p:sp>
        <p:nvSpPr>
          <p:cNvPr id="7171" name="3 Marcador de número de diapositiva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rm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0C3DB13C-DB07-4933-A084-7C76AED20064}" type="slidenum">
              <a:rPr lang="es-ES" smtClean="0">
                <a:solidFill>
                  <a:schemeClr val="tx2"/>
                </a:solidFill>
              </a:rPr>
              <a:pPr eaLnBrk="1" hangingPunct="1"/>
              <a:t>1</a:t>
            </a:fld>
            <a:endParaRPr lang="es-ES" smtClean="0">
              <a:solidFill>
                <a:schemeClr val="tx2"/>
              </a:solidFill>
            </a:endParaRPr>
          </a:p>
        </p:txBody>
      </p:sp>
      <p:pic>
        <p:nvPicPr>
          <p:cNvPr id="7172" name="3 Imagen" descr="Escudo%20UAE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0488"/>
            <a:ext cx="755650" cy="595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3" name="4 Imagen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8350" y="44450"/>
            <a:ext cx="682625" cy="625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44521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20750" y="172102"/>
            <a:ext cx="7467600" cy="1143000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s-ES" sz="3600" b="1" dirty="0" smtClean="0"/>
              <a:t>COMPETENCIAS PROFESIONALES</a:t>
            </a:r>
            <a:br>
              <a:rPr lang="es-ES" sz="3600" b="1" dirty="0" smtClean="0"/>
            </a:br>
            <a:r>
              <a:rPr lang="es-ES" sz="3600" b="1" dirty="0" smtClean="0"/>
              <a:t> (Continuación)</a:t>
            </a:r>
            <a:endParaRPr lang="es-ES" sz="3600" b="1" dirty="0"/>
          </a:p>
        </p:txBody>
      </p:sp>
      <p:sp>
        <p:nvSpPr>
          <p:cNvPr id="16387" name="2 Marcador de contenido"/>
          <p:cNvSpPr>
            <a:spLocks noGrp="1"/>
          </p:cNvSpPr>
          <p:nvPr>
            <p:ph idx="1"/>
          </p:nvPr>
        </p:nvSpPr>
        <p:spPr>
          <a:xfrm>
            <a:off x="914400" y="2071688"/>
            <a:ext cx="7772400" cy="4572000"/>
          </a:xfrm>
        </p:spPr>
        <p:txBody>
          <a:bodyPr>
            <a:normAutofit/>
          </a:bodyPr>
          <a:lstStyle/>
          <a:p>
            <a:pPr eaLnBrk="1" hangingPunct="1"/>
            <a:r>
              <a:rPr lang="es-MX" sz="2800" dirty="0" smtClean="0"/>
              <a:t>Aplicar las medidas preventivas de control de infecciones en Odontología</a:t>
            </a:r>
            <a:endParaRPr lang="es-ES" sz="2800" dirty="0" smtClean="0"/>
          </a:p>
          <a:p>
            <a:pPr eaLnBrk="1" hangingPunct="1"/>
            <a:r>
              <a:rPr lang="es-MX" sz="2800" dirty="0" smtClean="0"/>
              <a:t>Manejo de residuos peligrosos biológico infecciosos (RPBI).</a:t>
            </a:r>
            <a:endParaRPr lang="es-ES" sz="2800" dirty="0" smtClean="0"/>
          </a:p>
          <a:p>
            <a:pPr eaLnBrk="1" hangingPunct="1"/>
            <a:r>
              <a:rPr lang="es-MX" sz="2800" dirty="0" smtClean="0"/>
              <a:t>Manejo de materiales de impresión a base de </a:t>
            </a:r>
            <a:r>
              <a:rPr lang="es-MX" sz="2800" dirty="0" err="1" smtClean="0"/>
              <a:t>alginato</a:t>
            </a:r>
            <a:r>
              <a:rPr lang="es-MX" sz="2800" dirty="0" smtClean="0"/>
              <a:t> y </a:t>
            </a:r>
            <a:r>
              <a:rPr lang="es-MX" sz="2800" dirty="0" err="1" smtClean="0"/>
              <a:t>elastoméricos</a:t>
            </a:r>
            <a:endParaRPr lang="es-ES" sz="2800" dirty="0" smtClean="0"/>
          </a:p>
        </p:txBody>
      </p:sp>
      <p:sp>
        <p:nvSpPr>
          <p:cNvPr id="16388" name="3 Marcador de número de diapositiva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rm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6406A89C-AFB3-450B-98FA-84E98B8F9A41}" type="slidenum">
              <a:rPr lang="es-ES" smtClean="0">
                <a:solidFill>
                  <a:schemeClr val="tx2"/>
                </a:solidFill>
              </a:rPr>
              <a:pPr eaLnBrk="1" hangingPunct="1"/>
              <a:t>10</a:t>
            </a:fld>
            <a:endParaRPr lang="es-ES" smtClean="0">
              <a:solidFill>
                <a:schemeClr val="tx2"/>
              </a:solidFill>
            </a:endParaRPr>
          </a:p>
        </p:txBody>
      </p:sp>
      <p:pic>
        <p:nvPicPr>
          <p:cNvPr id="16389" name="4 Imagen" descr="Escudo%20UAE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0488"/>
            <a:ext cx="755650" cy="595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90" name="5 Imagen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8350" y="44450"/>
            <a:ext cx="682625" cy="625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07160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_tradnl" sz="4000" b="1" dirty="0"/>
              <a:t>UNIDAD </a:t>
            </a:r>
            <a:r>
              <a:rPr lang="es-ES_tradnl" sz="4000" b="1" dirty="0" smtClean="0"/>
              <a:t>V</a:t>
            </a:r>
            <a:r>
              <a:rPr lang="es-MX" sz="4000" dirty="0"/>
              <a:t/>
            </a:r>
            <a:br>
              <a:rPr lang="es-MX" sz="4000" dirty="0"/>
            </a:br>
            <a:endParaRPr lang="es-MX" sz="4000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s-ES_tradnl" sz="2800" b="1" dirty="0" smtClean="0"/>
              <a:t>MANEJO </a:t>
            </a:r>
            <a:r>
              <a:rPr lang="es-ES_tradnl" sz="2800" b="1" dirty="0"/>
              <a:t>DE MATERIALES </a:t>
            </a:r>
            <a:r>
              <a:rPr lang="es-ES_tradnl" sz="2800" b="1" dirty="0" smtClean="0"/>
              <a:t>DENTALES</a:t>
            </a:r>
          </a:p>
          <a:p>
            <a:pPr lvl="1"/>
            <a:r>
              <a:rPr lang="es-MX" sz="2400" dirty="0"/>
              <a:t>Aplicación práctica de materiales de obturación inmediata (amalgama y resina compuesta, </a:t>
            </a:r>
            <a:r>
              <a:rPr lang="es-MX" sz="2400" dirty="0" err="1"/>
              <a:t>ionómero</a:t>
            </a:r>
            <a:r>
              <a:rPr lang="es-MX" sz="2400" dirty="0"/>
              <a:t> de vidrio), incrustaciones de </a:t>
            </a:r>
            <a:r>
              <a:rPr lang="es-MX" sz="2400" b="1" i="1" u="sng" dirty="0"/>
              <a:t>resina compuesta </a:t>
            </a:r>
            <a:r>
              <a:rPr lang="es-MX" sz="2400" dirty="0"/>
              <a:t>y metal noble incluidas las bases intermedias, materiales de impresión y medios cementantes</a:t>
            </a:r>
            <a:endParaRPr lang="es-MX" sz="2400" u="sng" dirty="0"/>
          </a:p>
        </p:txBody>
      </p:sp>
      <p:pic>
        <p:nvPicPr>
          <p:cNvPr id="4" name="4 Imagen" descr="Escudo%20UAE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0488"/>
            <a:ext cx="755650" cy="595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6 Imagen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8350" y="44450"/>
            <a:ext cx="682625" cy="625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74995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sz="3600" b="1" dirty="0" smtClean="0"/>
              <a:t>CONOCIMIENTOS</a:t>
            </a:r>
            <a:endParaRPr lang="es-MX" b="1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s-ES" sz="2800" dirty="0"/>
              <a:t>Manejo clínico de los materiales de obturación dental a aplicar en operatoria, ( amalgama, </a:t>
            </a:r>
            <a:r>
              <a:rPr lang="es-ES" sz="2800" b="1" i="1" u="sng" dirty="0"/>
              <a:t>resina compuesta</a:t>
            </a:r>
            <a:r>
              <a:rPr lang="es-ES" sz="2800" dirty="0"/>
              <a:t>, </a:t>
            </a:r>
            <a:r>
              <a:rPr lang="es-ES" sz="2800" dirty="0" err="1"/>
              <a:t>ionómero</a:t>
            </a:r>
            <a:r>
              <a:rPr lang="es-ES" sz="2800" dirty="0"/>
              <a:t> de vidrio y metales nobles, bases, medios cementantes, protectores </a:t>
            </a:r>
            <a:r>
              <a:rPr lang="es-ES" sz="2800" dirty="0" err="1"/>
              <a:t>pulpares</a:t>
            </a:r>
            <a:r>
              <a:rPr lang="es-ES" sz="2800" dirty="0"/>
              <a:t>, materiales de impresión </a:t>
            </a:r>
            <a:r>
              <a:rPr lang="es-ES" sz="2800" dirty="0" err="1"/>
              <a:t>elastoméricos</a:t>
            </a:r>
            <a:r>
              <a:rPr lang="es-ES" sz="2800" dirty="0"/>
              <a:t>)</a:t>
            </a:r>
            <a:endParaRPr lang="es-MX" sz="2800" dirty="0"/>
          </a:p>
        </p:txBody>
      </p:sp>
      <p:pic>
        <p:nvPicPr>
          <p:cNvPr id="4" name="4 Imagen" descr="Escudo%20UAE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0488"/>
            <a:ext cx="755650" cy="595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6 Imagen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8350" y="44450"/>
            <a:ext cx="682625" cy="625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01104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sz="4000" b="1" dirty="0" smtClean="0"/>
              <a:t>HABILIDADES</a:t>
            </a:r>
            <a:endParaRPr lang="es-MX" sz="3600" b="1" dirty="0"/>
          </a:p>
        </p:txBody>
      </p:sp>
      <p:sp>
        <p:nvSpPr>
          <p:cNvPr id="11" name="10 Marcador de contenido"/>
          <p:cNvSpPr>
            <a:spLocks noGrp="1"/>
          </p:cNvSpPr>
          <p:nvPr>
            <p:ph sz="quarter" idx="1"/>
          </p:nvPr>
        </p:nvSpPr>
        <p:spPr>
          <a:xfrm>
            <a:off x="395536" y="2132856"/>
            <a:ext cx="8153400" cy="4495800"/>
          </a:xfrm>
        </p:spPr>
        <p:txBody>
          <a:bodyPr>
            <a:normAutofit/>
          </a:bodyPr>
          <a:lstStyle/>
          <a:p>
            <a:pPr lvl="0"/>
            <a:r>
              <a:rPr lang="es-ES" sz="2800" dirty="0"/>
              <a:t>Selección, manipulación, indicaciones, aplicación de los materiales dentales de los materiales dentales aplicar en operatoria, siguiendo las indicaciones del fabricante</a:t>
            </a:r>
            <a:r>
              <a:rPr lang="es-ES" sz="2800" dirty="0" smtClean="0"/>
              <a:t>).</a:t>
            </a:r>
            <a:endParaRPr lang="es-MX" sz="2800" dirty="0"/>
          </a:p>
        </p:txBody>
      </p:sp>
      <p:pic>
        <p:nvPicPr>
          <p:cNvPr id="4" name="4 Imagen" descr="Escudo%20UAE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0488"/>
            <a:ext cx="755650" cy="595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6 Imagen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8350" y="44450"/>
            <a:ext cx="682625" cy="625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2332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sz="4000" b="1" dirty="0" smtClean="0"/>
              <a:t>ACTITUDES/VALORES</a:t>
            </a:r>
            <a:endParaRPr lang="es-MX" sz="4000" b="1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lvl="0"/>
            <a:r>
              <a:rPr lang="es-ES" sz="2800" dirty="0"/>
              <a:t>Selección de los materiales a utilizar</a:t>
            </a:r>
            <a:endParaRPr lang="es-MX" sz="2800" dirty="0"/>
          </a:p>
          <a:p>
            <a:pPr lvl="0"/>
            <a:r>
              <a:rPr lang="es-ES" sz="2800" dirty="0"/>
              <a:t>Seguimiento de instrucciones,</a:t>
            </a:r>
            <a:endParaRPr lang="es-MX" sz="2800" dirty="0"/>
          </a:p>
          <a:p>
            <a:r>
              <a:rPr lang="es-ES" sz="2800" dirty="0"/>
              <a:t>Respeto a la naturaleza de cada material, dando los cuidados necesarios en su utilización.</a:t>
            </a:r>
            <a:endParaRPr lang="es-MX" sz="2800" dirty="0"/>
          </a:p>
        </p:txBody>
      </p:sp>
      <p:pic>
        <p:nvPicPr>
          <p:cNvPr id="4" name="4 Imagen" descr="Escudo%20UAE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0488"/>
            <a:ext cx="755650" cy="595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6 Imagen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8350" y="44450"/>
            <a:ext cx="682625" cy="625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62050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marL="548640" indent="-411480">
              <a:defRPr/>
            </a:pPr>
            <a:r>
              <a:rPr lang="es-ES_tradnl" sz="4800" b="1" dirty="0"/>
              <a:t>MANEJO CLÍNICO DE LAS RESINAS COMPUESTAS</a:t>
            </a:r>
            <a:endParaRPr lang="es-ES" sz="5400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4022069" y="5746381"/>
            <a:ext cx="5114778" cy="1101248"/>
          </a:xfrm>
        </p:spPr>
        <p:txBody>
          <a:bodyPr/>
          <a:lstStyle/>
          <a:p>
            <a:r>
              <a:rPr lang="es-MX" dirty="0">
                <a:solidFill>
                  <a:schemeClr val="tx1">
                    <a:lumMod val="75000"/>
                    <a:lumOff val="25000"/>
                  </a:schemeClr>
                </a:solidFill>
              </a:rPr>
              <a:t>Dra. En E.P. Rosa Martha Flores Estrada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1172" y="3861048"/>
            <a:ext cx="2914650" cy="2552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3 Imagen" descr="Escudo%20UAE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0488"/>
            <a:ext cx="755650" cy="595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4 Imagen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8350" y="44450"/>
            <a:ext cx="682625" cy="625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12328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Rectangle 191">
            <a:extLst>
              <a:ext uri="{FF2B5EF4-FFF2-40B4-BE49-F238E27FC236}">
                <a16:creationId xmlns:a16="http://schemas.microsoft.com/office/drawing/2014/main" xmlns="" id="{CBC217AA-48F3-4A7B-92C4-ACE38009054A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 bwMode="ltGray">
          <a:xfrm>
            <a:off x="252662" y="321176"/>
            <a:ext cx="5380685" cy="5896743"/>
          </a:xfrm>
          <a:prstGeom prst="rect">
            <a:avLst/>
          </a:prstGeom>
          <a:solidFill>
            <a:schemeClr val="tx1">
              <a:alpha val="15000"/>
            </a:schemeClr>
          </a:solidFill>
          <a:ln w="127000" cap="sq" cmpd="thinThick">
            <a:solidFill>
              <a:schemeClr val="tx1">
                <a:alpha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16137" y="640263"/>
            <a:ext cx="4653738" cy="1344975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es-MX" sz="3500" b="1"/>
              <a:t>HISTORIA DE LOS SISTEMAS ADHESIVOS</a:t>
            </a:r>
            <a:endParaRPr lang="es-ES" sz="3500" b="1"/>
          </a:p>
        </p:txBody>
      </p:sp>
      <p:sp>
        <p:nvSpPr>
          <p:cNvPr id="27651" name="5 Marcador de contenido"/>
          <p:cNvSpPr>
            <a:spLocks noGrp="1"/>
          </p:cNvSpPr>
          <p:nvPr>
            <p:ph idx="1"/>
          </p:nvPr>
        </p:nvSpPr>
        <p:spPr>
          <a:xfrm>
            <a:off x="616136" y="2121762"/>
            <a:ext cx="4653738" cy="3626917"/>
          </a:xfrm>
        </p:spPr>
        <p:txBody>
          <a:bodyPr>
            <a:normAutofit/>
          </a:bodyPr>
          <a:lstStyle/>
          <a:p>
            <a:pPr eaLnBrk="1" hangingPunct="1"/>
            <a:endParaRPr lang="es-MX" sz="1300" dirty="0"/>
          </a:p>
          <a:p>
            <a:r>
              <a:rPr lang="es-MX" sz="1300" dirty="0"/>
              <a:t>Introducidas a finales de los años 40s y principios de los 50s.</a:t>
            </a:r>
          </a:p>
          <a:p>
            <a:pPr eaLnBrk="1" hangingPunct="1"/>
            <a:r>
              <a:rPr lang="es-MX" sz="1300" dirty="0"/>
              <a:t>En 1955  </a:t>
            </a:r>
            <a:r>
              <a:rPr lang="es-MX" sz="1300" b="1" dirty="0" err="1"/>
              <a:t>Buonocuore</a:t>
            </a:r>
            <a:r>
              <a:rPr lang="es-MX" sz="1300" dirty="0"/>
              <a:t> presentó un método para incrementar la adhesión en la superficie del esmalte.</a:t>
            </a:r>
          </a:p>
          <a:p>
            <a:pPr eaLnBrk="1" hangingPunct="1"/>
            <a:r>
              <a:rPr lang="es-MX" sz="1300" b="1" dirty="0"/>
              <a:t>Bowen </a:t>
            </a:r>
            <a:r>
              <a:rPr lang="es-MX" sz="1300" dirty="0"/>
              <a:t>1962 Se presentaron problemas al involucrar el complejo </a:t>
            </a:r>
            <a:r>
              <a:rPr lang="es-MX" sz="1300" dirty="0" err="1"/>
              <a:t>dentino</a:t>
            </a:r>
            <a:r>
              <a:rPr lang="es-MX" sz="1300" dirty="0"/>
              <a:t> pulpar.</a:t>
            </a:r>
          </a:p>
          <a:p>
            <a:r>
              <a:rPr lang="es-MX" sz="1300" b="1" dirty="0" err="1"/>
              <a:t>Nakabayashi</a:t>
            </a:r>
            <a:r>
              <a:rPr lang="es-MX" sz="1300" b="1" dirty="0"/>
              <a:t> </a:t>
            </a:r>
            <a:r>
              <a:rPr lang="es-MX" sz="1300" dirty="0"/>
              <a:t>habla de una capa hibrida para mejorar la adhesión, sellado y unión entre fibras de colágeno con el adhesivo</a:t>
            </a:r>
          </a:p>
          <a:p>
            <a:r>
              <a:rPr lang="es-MX" sz="1300" b="1" dirty="0" err="1"/>
              <a:t>Takao</a:t>
            </a:r>
            <a:r>
              <a:rPr lang="es-MX" sz="1300" b="1" dirty="0"/>
              <a:t> </a:t>
            </a:r>
            <a:r>
              <a:rPr lang="es-MX" sz="1300" b="1" dirty="0" err="1"/>
              <a:t>Fushuyama</a:t>
            </a:r>
            <a:r>
              <a:rPr lang="es-MX" sz="1300" dirty="0"/>
              <a:t> técnica de grabado total y solo esmalte</a:t>
            </a:r>
          </a:p>
          <a:p>
            <a:r>
              <a:rPr lang="es-MX" sz="1300" dirty="0"/>
              <a:t>Norma 27 de la ADA</a:t>
            </a:r>
          </a:p>
          <a:p>
            <a:pPr marL="45720" indent="0" eaLnBrk="1" hangingPunct="1">
              <a:buNone/>
            </a:pPr>
            <a:endParaRPr lang="es-MX" sz="1300" dirty="0"/>
          </a:p>
          <a:p>
            <a:pPr eaLnBrk="1" hangingPunct="1"/>
            <a:endParaRPr lang="es-ES" sz="1300" dirty="0"/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xmlns="" id="{6B3F6069-DCDB-48F4-A126-64F8C1F7BDD8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11086" y="168555"/>
            <a:ext cx="1455578" cy="1582150"/>
          </a:xfrm>
          <a:prstGeom prst="rect">
            <a:avLst/>
          </a:prstGeom>
        </p:spPr>
      </p:pic>
      <p:pic>
        <p:nvPicPr>
          <p:cNvPr id="6" name="Imagen 5">
            <a:extLst>
              <a:ext uri="{FF2B5EF4-FFF2-40B4-BE49-F238E27FC236}">
                <a16:creationId xmlns:a16="http://schemas.microsoft.com/office/drawing/2014/main" xmlns="" id="{0EA49AF8-142C-45F6-A9DB-AE4F2C73ACD5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59425" y="5213134"/>
            <a:ext cx="1455579" cy="1752347"/>
          </a:xfrm>
          <a:prstGeom prst="rect">
            <a:avLst/>
          </a:prstGeom>
        </p:spPr>
      </p:pic>
      <p:pic>
        <p:nvPicPr>
          <p:cNvPr id="4" name="Imagen 3">
            <a:extLst>
              <a:ext uri="{FF2B5EF4-FFF2-40B4-BE49-F238E27FC236}">
                <a16:creationId xmlns:a16="http://schemas.microsoft.com/office/drawing/2014/main" xmlns="" id="{CB15F507-EB27-4A11-BECF-17D9191E2004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59427" y="1750705"/>
            <a:ext cx="1455577" cy="1908953"/>
          </a:xfrm>
          <a:prstGeom prst="rect">
            <a:avLst/>
          </a:prstGeom>
        </p:spPr>
      </p:pic>
      <p:pic>
        <p:nvPicPr>
          <p:cNvPr id="5" name="Imagen 4">
            <a:extLst>
              <a:ext uri="{FF2B5EF4-FFF2-40B4-BE49-F238E27FC236}">
                <a16:creationId xmlns:a16="http://schemas.microsoft.com/office/drawing/2014/main" xmlns="" id="{FDA54D08-54B1-4860-8594-8A5EA3BC98BC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59427" y="3587991"/>
            <a:ext cx="1455579" cy="1810143"/>
          </a:xfrm>
          <a:prstGeom prst="rect">
            <a:avLst/>
          </a:prstGeom>
        </p:spPr>
      </p:pic>
      <p:pic>
        <p:nvPicPr>
          <p:cNvPr id="9" name="3 Imagen" descr="Escudo%20UAEM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0488"/>
            <a:ext cx="755650" cy="595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4 Imagen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8350" y="44450"/>
            <a:ext cx="682625" cy="625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56147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dirty="0"/>
              <a:t>Definición: ¿Que son</a:t>
            </a:r>
            <a:r>
              <a:rPr lang="es-MX" dirty="0"/>
              <a:t>?  </a:t>
            </a:r>
            <a:r>
              <a:rPr lang="es-MX" b="1" dirty="0"/>
              <a:t>Y ¿donde están indicados?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s-MX" b="1" dirty="0"/>
              <a:t>Materiales de restauración dental estéticos que están compuestos de una matriz de resina y material de relleno </a:t>
            </a:r>
            <a:r>
              <a:rPr lang="es-MX" dirty="0"/>
              <a:t>(50-70 % como cuarzos, vidrios, cristales, fluoruros, sílice coloidal</a:t>
            </a:r>
            <a:r>
              <a:rPr lang="es-MX" b="1" dirty="0"/>
              <a:t>), integrados por medio de un mecanismo de unión  </a:t>
            </a:r>
          </a:p>
        </p:txBody>
      </p:sp>
      <p:sp>
        <p:nvSpPr>
          <p:cNvPr id="5" name="Marcador de contenido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s-MX" dirty="0"/>
              <a:t>Se utilizan en todo tipo de cavidades a restaurar por pérdida de tejido dental</a:t>
            </a: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xmlns="" id="{CCD4D5AE-E2E9-4A25-980E-A8363BE32222}"/>
              </a:ext>
            </a:extLst>
          </p:cNvPr>
          <p:cNvSpPr txBox="1"/>
          <p:nvPr/>
        </p:nvSpPr>
        <p:spPr>
          <a:xfrm>
            <a:off x="4860032" y="3284984"/>
            <a:ext cx="345638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/>
              <a:t>Cavidades tipo I, II, III, IV, V, VI, y todo aquello que recupere función y estética </a:t>
            </a:r>
            <a:r>
              <a:rPr lang="es-MX" dirty="0" err="1"/>
              <a:t>asi</a:t>
            </a:r>
            <a:r>
              <a:rPr lang="es-MX" dirty="0"/>
              <a:t> como evitar eliminar tejido natural dental innecesariamente, aprovechando su capacidad adhesiva</a:t>
            </a:r>
          </a:p>
        </p:txBody>
      </p:sp>
      <p:pic>
        <p:nvPicPr>
          <p:cNvPr id="7" name="3 Imagen" descr="Escudo%20UAE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0488"/>
            <a:ext cx="755650" cy="595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4 Imagen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8350" y="44450"/>
            <a:ext cx="682625" cy="625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94217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dirty="0"/>
              <a:t>Clasificación</a:t>
            </a:r>
            <a:br>
              <a:rPr lang="es-MX" b="1" dirty="0"/>
            </a:br>
            <a:r>
              <a:rPr lang="es-MX" b="1" dirty="0"/>
              <a:t>¿Cuántos hay?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28650" y="1509645"/>
            <a:ext cx="7886700" cy="4351338"/>
          </a:xfrm>
        </p:spPr>
        <p:txBody>
          <a:bodyPr/>
          <a:lstStyle/>
          <a:p>
            <a:r>
              <a:rPr lang="es-MX" b="1" dirty="0"/>
              <a:t>Por su forma de polimerizar</a:t>
            </a:r>
            <a:r>
              <a:rPr lang="es-MX" dirty="0"/>
              <a:t>: auto, foto, dual</a:t>
            </a:r>
          </a:p>
          <a:p>
            <a:r>
              <a:rPr lang="es-MX" b="1" dirty="0"/>
              <a:t>Por tamaño de partícula</a:t>
            </a:r>
            <a:r>
              <a:rPr lang="es-MX" dirty="0"/>
              <a:t>: </a:t>
            </a:r>
            <a:r>
              <a:rPr lang="es-MX" dirty="0" err="1"/>
              <a:t>macrorrelleno</a:t>
            </a:r>
            <a:r>
              <a:rPr lang="es-MX" dirty="0"/>
              <a:t> o convencional (escasamente fabricadas), partícula pequeña, híbridas (o con dos tamaños diferentes), micro relleno y </a:t>
            </a:r>
            <a:r>
              <a:rPr lang="es-MX" dirty="0" err="1"/>
              <a:t>nanorrelleno</a:t>
            </a:r>
            <a:endParaRPr lang="es-MX" dirty="0"/>
          </a:p>
          <a:p>
            <a:r>
              <a:rPr lang="es-MX" b="1" dirty="0"/>
              <a:t>Por técnica de restauración</a:t>
            </a:r>
            <a:r>
              <a:rPr lang="es-MX" dirty="0"/>
              <a:t>: directas, </a:t>
            </a:r>
            <a:r>
              <a:rPr lang="es-MX" dirty="0" err="1"/>
              <a:t>semi</a:t>
            </a:r>
            <a:r>
              <a:rPr lang="es-MX" dirty="0"/>
              <a:t>-directas e indirectas</a:t>
            </a:r>
          </a:p>
          <a:p>
            <a:r>
              <a:rPr lang="es-MX" b="1" dirty="0"/>
              <a:t>Por su viscosidad</a:t>
            </a:r>
            <a:r>
              <a:rPr lang="es-MX" dirty="0"/>
              <a:t>, sin relleno, fluidas y viscosas</a:t>
            </a:r>
          </a:p>
          <a:p>
            <a:r>
              <a:rPr lang="es-MX" b="1" dirty="0"/>
              <a:t>Por su uso: </a:t>
            </a:r>
            <a:r>
              <a:rPr lang="es-MX" dirty="0"/>
              <a:t>restauración y cementación</a:t>
            </a:r>
          </a:p>
          <a:p>
            <a:r>
              <a:rPr lang="es-MX" b="1" dirty="0"/>
              <a:t>Por la zona de obturación: </a:t>
            </a:r>
            <a:r>
              <a:rPr lang="es-MX" dirty="0"/>
              <a:t>para anteriores o posteriores</a:t>
            </a:r>
          </a:p>
          <a:p>
            <a:r>
              <a:rPr lang="es-MX" b="1" dirty="0"/>
              <a:t>Por su generación de descubrimiento y producción CLASIFICACION CRONOLÓGICA POR SISTEMAS ADHESIVOS  </a:t>
            </a:r>
            <a:r>
              <a:rPr lang="es-MX" dirty="0"/>
              <a:t>1ª., 2ª., 3ª.,…..7ª. Generación, varía generalmente por el tipo de matriz y presentación del adhesivo</a:t>
            </a:r>
          </a:p>
          <a:p>
            <a:endParaRPr lang="es-MX" dirty="0"/>
          </a:p>
          <a:p>
            <a:endParaRPr lang="es-MX" dirty="0"/>
          </a:p>
          <a:p>
            <a:pPr marL="0" indent="0">
              <a:buNone/>
            </a:pPr>
            <a:endParaRPr lang="es-MX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44208" y="365126"/>
            <a:ext cx="1895475" cy="1390650"/>
          </a:xfrm>
          <a:prstGeom prst="rect">
            <a:avLst/>
          </a:prstGeom>
        </p:spPr>
      </p:pic>
      <p:sp>
        <p:nvSpPr>
          <p:cNvPr id="5" name="Rectángulo: esquinas redondeadas 4">
            <a:extLst>
              <a:ext uri="{FF2B5EF4-FFF2-40B4-BE49-F238E27FC236}">
                <a16:creationId xmlns:a16="http://schemas.microsoft.com/office/drawing/2014/main" xmlns="" id="{D81F84A7-B716-4C65-8F87-AA004746834D}"/>
              </a:ext>
            </a:extLst>
          </p:cNvPr>
          <p:cNvSpPr/>
          <p:nvPr/>
        </p:nvSpPr>
        <p:spPr>
          <a:xfrm>
            <a:off x="1835696" y="5567630"/>
            <a:ext cx="6048672" cy="1261839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800" dirty="0"/>
              <a:t>DIFERENCIAR ADHESIVO DENTAL, DE LO QUE ES LAS FASE ADHESIVA DE LA RESINA COMPUESTA</a:t>
            </a:r>
          </a:p>
        </p:txBody>
      </p:sp>
      <p:pic>
        <p:nvPicPr>
          <p:cNvPr id="6" name="3 Imagen" descr="Escudo%20UAE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0488"/>
            <a:ext cx="755650" cy="595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4 Imagen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8350" y="44450"/>
            <a:ext cx="682625" cy="625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14024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dirty="0"/>
              <a:t>Composición ¿de que están hechos?</a:t>
            </a:r>
            <a:r>
              <a:rPr lang="es-MX" dirty="0"/>
              <a:t> </a:t>
            </a:r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08132744"/>
              </p:ext>
            </p:extLst>
          </p:nvPr>
        </p:nvGraphicFramePr>
        <p:xfrm>
          <a:off x="548097" y="1484784"/>
          <a:ext cx="8047806" cy="386762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5" name="3 Imagen" descr="Escudo%20UAEM.pn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0488"/>
            <a:ext cx="755650" cy="595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4 Imagen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8350" y="44450"/>
            <a:ext cx="682625" cy="625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53387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2 Marcador de contenido"/>
          <p:cNvSpPr>
            <a:spLocks noGrp="1"/>
          </p:cNvSpPr>
          <p:nvPr>
            <p:ph idx="1"/>
          </p:nvPr>
        </p:nvSpPr>
        <p:spPr>
          <a:xfrm>
            <a:off x="615950" y="1556793"/>
            <a:ext cx="7484442" cy="5112568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es-MX" sz="2400" b="1" dirty="0" smtClean="0"/>
              <a:t>ORGANISMO ACADÉMICO:</a:t>
            </a:r>
          </a:p>
          <a:p>
            <a:pPr eaLnBrk="1" hangingPunct="1">
              <a:buFont typeface="Wingdings" pitchFamily="2" charset="2"/>
              <a:buNone/>
            </a:pPr>
            <a:r>
              <a:rPr lang="es-MX" sz="2400" dirty="0" smtClean="0"/>
              <a:t>FACULTAD DE ODONTOLOGÍA</a:t>
            </a:r>
          </a:p>
          <a:p>
            <a:pPr eaLnBrk="1" hangingPunct="1">
              <a:buFont typeface="Wingdings" pitchFamily="2" charset="2"/>
              <a:buNone/>
            </a:pPr>
            <a:endParaRPr lang="es-MX" sz="2400" dirty="0" smtClean="0"/>
          </a:p>
          <a:p>
            <a:pPr eaLnBrk="1" hangingPunct="1">
              <a:buFont typeface="Wingdings" pitchFamily="2" charset="2"/>
              <a:buNone/>
            </a:pPr>
            <a:r>
              <a:rPr lang="es-MX" sz="2400" b="1" dirty="0" smtClean="0"/>
              <a:t>PROGRAMA EDUCATIVO : </a:t>
            </a:r>
          </a:p>
          <a:p>
            <a:pPr eaLnBrk="1" hangingPunct="1">
              <a:buFont typeface="Wingdings" pitchFamily="2" charset="2"/>
              <a:buNone/>
            </a:pPr>
            <a:r>
              <a:rPr lang="es-MX" sz="2400" dirty="0" smtClean="0"/>
              <a:t>LICENCIATURA DE CIRUJANO DENTISTA</a:t>
            </a:r>
          </a:p>
          <a:p>
            <a:pPr eaLnBrk="1" hangingPunct="1">
              <a:buFont typeface="Wingdings" pitchFamily="2" charset="2"/>
              <a:buNone/>
            </a:pPr>
            <a:endParaRPr lang="es-MX" sz="2400" dirty="0" smtClean="0"/>
          </a:p>
          <a:p>
            <a:pPr eaLnBrk="1" hangingPunct="1">
              <a:buFont typeface="Wingdings" pitchFamily="2" charset="2"/>
              <a:buNone/>
            </a:pPr>
            <a:r>
              <a:rPr lang="es-MX" sz="2400" b="1" dirty="0" smtClean="0"/>
              <a:t>ÁREA DE DOCENCIA: </a:t>
            </a:r>
          </a:p>
          <a:p>
            <a:pPr eaLnBrk="1" hangingPunct="1">
              <a:buFont typeface="Wingdings" pitchFamily="2" charset="2"/>
              <a:buNone/>
            </a:pPr>
            <a:r>
              <a:rPr lang="es-MX" sz="2400" dirty="0" smtClean="0"/>
              <a:t>REHABILITACIÓN ODONTOLÓGICA</a:t>
            </a:r>
          </a:p>
          <a:p>
            <a:pPr eaLnBrk="1" hangingPunct="1">
              <a:buFont typeface="Wingdings" pitchFamily="2" charset="2"/>
              <a:buNone/>
            </a:pPr>
            <a:endParaRPr lang="es-MX" sz="2400" dirty="0" smtClean="0"/>
          </a:p>
          <a:p>
            <a:pPr eaLnBrk="1" hangingPunct="1">
              <a:buFont typeface="Wingdings" pitchFamily="2" charset="2"/>
              <a:buNone/>
            </a:pPr>
            <a:r>
              <a:rPr lang="es-ES" sz="2400" b="1" dirty="0" smtClean="0"/>
              <a:t>UNIDAD DE APRENDIZAJE:  </a:t>
            </a:r>
          </a:p>
          <a:p>
            <a:pPr eaLnBrk="1" hangingPunct="1">
              <a:buFont typeface="Wingdings" pitchFamily="2" charset="2"/>
              <a:buNone/>
            </a:pPr>
            <a:r>
              <a:rPr lang="es-ES" sz="2400" dirty="0" smtClean="0"/>
              <a:t>INTRODUCCIÓN A LA CLÍNICA</a:t>
            </a:r>
          </a:p>
          <a:p>
            <a:pPr eaLnBrk="1" hangingPunct="1">
              <a:buFont typeface="Wingdings" pitchFamily="2" charset="2"/>
              <a:buNone/>
            </a:pPr>
            <a:endParaRPr lang="es-ES" sz="2400" dirty="0" smtClean="0"/>
          </a:p>
          <a:p>
            <a:pPr eaLnBrk="1" hangingPunct="1"/>
            <a:endParaRPr lang="es-ES" sz="2400" dirty="0" smtClean="0"/>
          </a:p>
        </p:txBody>
      </p:sp>
      <p:sp>
        <p:nvSpPr>
          <p:cNvPr id="8195" name="3 Marcador de número de diapositiva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rm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CEACE40A-A0EE-4104-85E7-E6B5B5704EA0}" type="slidenum">
              <a:rPr lang="es-ES" smtClean="0">
                <a:solidFill>
                  <a:schemeClr val="tx2"/>
                </a:solidFill>
              </a:rPr>
              <a:pPr eaLnBrk="1" hangingPunct="1"/>
              <a:t>2</a:t>
            </a:fld>
            <a:endParaRPr lang="es-ES" smtClean="0">
              <a:solidFill>
                <a:schemeClr val="tx2"/>
              </a:solidFill>
            </a:endParaRPr>
          </a:p>
        </p:txBody>
      </p:sp>
      <p:pic>
        <p:nvPicPr>
          <p:cNvPr id="8196" name="3 Imagen" descr="Escudo%20UAE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5888"/>
            <a:ext cx="755650" cy="595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7" name="4 Imagen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8350" y="44450"/>
            <a:ext cx="682625" cy="625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42461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eaLnBrk="1" hangingPunct="1">
              <a:defRPr/>
            </a:pPr>
            <a:r>
              <a:rPr lang="es-MX" b="1" dirty="0"/>
              <a:t>RESINAS COMPUESTAS    </a:t>
            </a:r>
            <a:br>
              <a:rPr lang="es-MX" b="1" dirty="0"/>
            </a:br>
            <a:r>
              <a:rPr lang="es-MX" sz="2400" b="1" dirty="0"/>
              <a:t>Composición</a:t>
            </a:r>
            <a:endParaRPr lang="es-ES" sz="2400" b="1" dirty="0"/>
          </a:p>
        </p:txBody>
      </p:sp>
      <p:sp>
        <p:nvSpPr>
          <p:cNvPr id="13315" name="2 Marcador de contenido"/>
          <p:cNvSpPr>
            <a:spLocks noGrp="1"/>
          </p:cNvSpPr>
          <p:nvPr>
            <p:ph idx="1"/>
          </p:nvPr>
        </p:nvSpPr>
        <p:spPr>
          <a:xfrm>
            <a:off x="611188" y="1784350"/>
            <a:ext cx="8353425" cy="4572000"/>
          </a:xfrm>
        </p:spPr>
        <p:txBody>
          <a:bodyPr>
            <a:normAutofit/>
          </a:bodyPr>
          <a:lstStyle/>
          <a:p>
            <a:pPr algn="just" eaLnBrk="1" hangingPunct="1"/>
            <a:r>
              <a:rPr lang="es-MX" sz="2800" u="sng" dirty="0"/>
              <a:t>Matriz o fase orgánica:</a:t>
            </a:r>
            <a:r>
              <a:rPr lang="es-MX" sz="2800" dirty="0"/>
              <a:t> </a:t>
            </a:r>
          </a:p>
          <a:p>
            <a:pPr algn="just" eaLnBrk="1" hangingPunct="1"/>
            <a:r>
              <a:rPr lang="es-MX" sz="2800" u="sng" dirty="0"/>
              <a:t>Relleno inorgánico:</a:t>
            </a:r>
            <a:r>
              <a:rPr lang="es-MX" sz="2800" dirty="0"/>
              <a:t>  reforzar y estabilizar la matriz de resina.</a:t>
            </a:r>
          </a:p>
          <a:p>
            <a:pPr eaLnBrk="1" hangingPunct="1"/>
            <a:r>
              <a:rPr lang="es-MX" sz="2800" u="sng" dirty="0"/>
              <a:t>Agente de enlace:</a:t>
            </a:r>
            <a:r>
              <a:rPr lang="es-MX" sz="2800" dirty="0"/>
              <a:t>  en la superficie de las partículas de relleno para integrarlas a la matriz orgánica.</a:t>
            </a:r>
          </a:p>
          <a:p>
            <a:pPr algn="just" eaLnBrk="1" hangingPunct="1"/>
            <a:r>
              <a:rPr lang="es-MX" sz="2800" dirty="0"/>
              <a:t>Reguladores de viscosidad. </a:t>
            </a:r>
          </a:p>
          <a:p>
            <a:pPr algn="just" eaLnBrk="1" hangingPunct="1"/>
            <a:r>
              <a:rPr lang="es-MX" sz="2800" dirty="0"/>
              <a:t>Inhibidores e iniciadores de la polimerización</a:t>
            </a:r>
          </a:p>
          <a:p>
            <a:pPr algn="just" eaLnBrk="1" hangingPunct="1"/>
            <a:r>
              <a:rPr lang="es-MX" sz="2800" dirty="0"/>
              <a:t>Estabilizadores de color</a:t>
            </a:r>
            <a:endParaRPr lang="es-MX" sz="28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algn="just" eaLnBrk="1" hangingPunct="1"/>
            <a:r>
              <a:rPr lang="es-MX" sz="2800" u="sng" dirty="0" err="1"/>
              <a:t>Radioopacificadores</a:t>
            </a:r>
            <a:endParaRPr lang="es-ES" sz="2800" u="sng" dirty="0"/>
          </a:p>
        </p:txBody>
      </p:sp>
      <p:pic>
        <p:nvPicPr>
          <p:cNvPr id="4" name="3 Imagen" descr="Escudo%20UAE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0488"/>
            <a:ext cx="755650" cy="595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4 Imagen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8350" y="44450"/>
            <a:ext cx="682625" cy="625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26654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Composición 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MX" sz="2400" b="1" dirty="0"/>
              <a:t>Fase de matriz orgánica </a:t>
            </a:r>
          </a:p>
          <a:p>
            <a:pPr marL="45720" indent="0">
              <a:buNone/>
            </a:pPr>
            <a:r>
              <a:rPr lang="es-MX" sz="2400" dirty="0"/>
              <a:t>Bis-GMA-</a:t>
            </a:r>
            <a:r>
              <a:rPr lang="es-MX" sz="2400" dirty="0" err="1"/>
              <a:t>Bisfenol</a:t>
            </a:r>
            <a:r>
              <a:rPr lang="es-MX" sz="2400" dirty="0"/>
              <a:t> </a:t>
            </a:r>
            <a:r>
              <a:rPr lang="es-MX" sz="2400" dirty="0" err="1"/>
              <a:t>glicidil</a:t>
            </a:r>
            <a:r>
              <a:rPr lang="es-MX" sz="2400" dirty="0"/>
              <a:t> metacrilato</a:t>
            </a:r>
          </a:p>
          <a:p>
            <a:pPr marL="45720" indent="0">
              <a:buNone/>
            </a:pPr>
            <a:r>
              <a:rPr lang="es-MX" sz="2400" dirty="0"/>
              <a:t>TEGDMA-</a:t>
            </a:r>
            <a:r>
              <a:rPr lang="es-MX" sz="2400" dirty="0" err="1"/>
              <a:t>trietilenglicol</a:t>
            </a:r>
            <a:r>
              <a:rPr lang="es-MX" sz="2400" dirty="0"/>
              <a:t> </a:t>
            </a:r>
            <a:r>
              <a:rPr lang="es-MX" sz="2400" dirty="0" err="1"/>
              <a:t>dimetacrilato</a:t>
            </a:r>
            <a:endParaRPr lang="es-MX" sz="2400" dirty="0"/>
          </a:p>
          <a:p>
            <a:pPr marL="45720" indent="0">
              <a:buNone/>
            </a:pPr>
            <a:r>
              <a:rPr lang="es-MX" sz="2400" dirty="0"/>
              <a:t>UDMA-</a:t>
            </a:r>
            <a:r>
              <a:rPr lang="es-MX" sz="2400" dirty="0" err="1"/>
              <a:t>dimetacrilato</a:t>
            </a:r>
            <a:r>
              <a:rPr lang="es-MX" sz="2400" dirty="0"/>
              <a:t> de uretano</a:t>
            </a:r>
          </a:p>
          <a:p>
            <a:pPr marL="45720" indent="0">
              <a:buNone/>
            </a:pPr>
            <a:r>
              <a:rPr lang="es-MX" sz="2400" dirty="0"/>
              <a:t>HEMA-</a:t>
            </a:r>
            <a:r>
              <a:rPr lang="es-MX" sz="2400" dirty="0" err="1"/>
              <a:t>hidroxietil</a:t>
            </a:r>
            <a:r>
              <a:rPr lang="es-MX" sz="2400" dirty="0"/>
              <a:t>-metacrilato</a:t>
            </a:r>
          </a:p>
          <a:p>
            <a:r>
              <a:rPr lang="es-MX" sz="2400" b="1" dirty="0"/>
              <a:t>Fase de adhesión </a:t>
            </a:r>
            <a:r>
              <a:rPr lang="es-MX" sz="2400" dirty="0"/>
              <a:t>de las partículas de relleno a la matriz inorgánica y el relleno (</a:t>
            </a:r>
            <a:r>
              <a:rPr lang="es-MX" sz="2400" dirty="0" err="1"/>
              <a:t>silanos</a:t>
            </a:r>
            <a:r>
              <a:rPr lang="es-MX" sz="2400" dirty="0"/>
              <a:t>).</a:t>
            </a:r>
          </a:p>
          <a:p>
            <a:r>
              <a:rPr lang="es-MX" sz="2400" b="1" dirty="0"/>
              <a:t>Fase de relleno inorgánico o relleno</a:t>
            </a:r>
            <a:r>
              <a:rPr lang="es-MX" sz="2400" dirty="0"/>
              <a:t>. cuarzo, vidrios, sílice, fluoruros, litio, bario, óxidos metálicos.</a:t>
            </a:r>
          </a:p>
        </p:txBody>
      </p:sp>
      <p:pic>
        <p:nvPicPr>
          <p:cNvPr id="4" name="3 Imagen" descr="Escudo%20UAE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0488"/>
            <a:ext cx="755650" cy="595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4 Imagen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8350" y="44450"/>
            <a:ext cx="682625" cy="625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1047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/>
            </a:pPr>
            <a:r>
              <a:rPr lang="es-MX" b="1" dirty="0"/>
              <a:t>SISTEMAS ADHESIVOS </a:t>
            </a:r>
            <a:br>
              <a:rPr lang="es-MX" b="1" dirty="0"/>
            </a:br>
            <a:r>
              <a:rPr lang="es-MX" sz="3200" b="1" dirty="0"/>
              <a:t>clasificación por generaciones</a:t>
            </a:r>
            <a:endParaRPr lang="es-ES" sz="3200" b="1" dirty="0"/>
          </a:p>
        </p:txBody>
      </p:sp>
      <p:graphicFrame>
        <p:nvGraphicFramePr>
          <p:cNvPr id="7" name="6 Tabla"/>
          <p:cNvGraphicFramePr>
            <a:graphicFrameLocks noGrp="1"/>
          </p:cNvGraphicFramePr>
          <p:nvPr/>
        </p:nvGraphicFramePr>
        <p:xfrm>
          <a:off x="1828800" y="3317875"/>
          <a:ext cx="5486400" cy="220926"/>
        </p:xfrm>
        <a:graphic>
          <a:graphicData uri="http://schemas.openxmlformats.org/drawingml/2006/table">
            <a:tbl>
              <a:tblPr/>
              <a:tblGrid>
                <a:gridCol w="54864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22066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es-ES" sz="1200" dirty="0">
                        <a:solidFill>
                          <a:srgbClr val="000000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9050" marR="19050" marT="19023" marB="1902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  <p:pic>
        <p:nvPicPr>
          <p:cNvPr id="3" name="Imagen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67744" y="1484784"/>
            <a:ext cx="4992000" cy="3538000"/>
          </a:xfrm>
          <a:prstGeom prst="rect">
            <a:avLst/>
          </a:prstGeom>
        </p:spPr>
      </p:pic>
      <p:pic>
        <p:nvPicPr>
          <p:cNvPr id="4" name="Imagen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67744" y="4927104"/>
            <a:ext cx="4992000" cy="1930896"/>
          </a:xfrm>
          <a:prstGeom prst="rect">
            <a:avLst/>
          </a:prstGeom>
        </p:spPr>
      </p:pic>
      <p:pic>
        <p:nvPicPr>
          <p:cNvPr id="6" name="3 Imagen" descr="Escudo%20UAEM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0488"/>
            <a:ext cx="755650" cy="595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4 Imagen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8350" y="44450"/>
            <a:ext cx="682625" cy="625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48161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ítulo 9">
            <a:extLst>
              <a:ext uri="{FF2B5EF4-FFF2-40B4-BE49-F238E27FC236}">
                <a16:creationId xmlns:a16="http://schemas.microsoft.com/office/drawing/2014/main" xmlns="" id="{EDDD2EE1-4EC7-4ADE-B735-40A15669F0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Historia: 1ª.Generación  </a:t>
            </a:r>
          </a:p>
        </p:txBody>
      </p:sp>
      <p:pic>
        <p:nvPicPr>
          <p:cNvPr id="4" name="Marcador de contenido 3">
            <a:extLst>
              <a:ext uri="{FF2B5EF4-FFF2-40B4-BE49-F238E27FC236}">
                <a16:creationId xmlns:a16="http://schemas.microsoft.com/office/drawing/2014/main" xmlns="" id="{FE4FDF8B-A34C-4B51-9F2E-21EFF5B13C7A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>
          <a:xfrm>
            <a:off x="899592" y="1831686"/>
            <a:ext cx="2279912" cy="1563281"/>
          </a:xfrm>
          <a:prstGeom prst="rect">
            <a:avLst/>
          </a:prstGeom>
        </p:spPr>
      </p:pic>
      <p:sp>
        <p:nvSpPr>
          <p:cNvPr id="11" name="Marcador de contenido 10">
            <a:extLst>
              <a:ext uri="{FF2B5EF4-FFF2-40B4-BE49-F238E27FC236}">
                <a16:creationId xmlns:a16="http://schemas.microsoft.com/office/drawing/2014/main" xmlns="" id="{FF0453A4-08BD-4B92-ABF8-EED8000A204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246871" y="3073791"/>
            <a:ext cx="3886200" cy="4351338"/>
          </a:xfrm>
        </p:spPr>
        <p:txBody>
          <a:bodyPr/>
          <a:lstStyle/>
          <a:p>
            <a:r>
              <a:rPr lang="es-MX" dirty="0"/>
              <a:t>Obturación con resinas compuestas de macropartícula o convencionales</a:t>
            </a: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xmlns="" id="{AFA35296-4524-4751-AE77-9971A9AE174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21421760">
            <a:off x="4504642" y="1242789"/>
            <a:ext cx="1998975" cy="1929844"/>
          </a:xfrm>
          <a:prstGeom prst="rect">
            <a:avLst/>
          </a:prstGeom>
        </p:spPr>
      </p:pic>
      <p:pic>
        <p:nvPicPr>
          <p:cNvPr id="12" name="Imagen 11">
            <a:extLst>
              <a:ext uri="{FF2B5EF4-FFF2-40B4-BE49-F238E27FC236}">
                <a16:creationId xmlns:a16="http://schemas.microsoft.com/office/drawing/2014/main" xmlns="" id="{CFA1DC7C-8572-4478-A15F-F47CE7F9FB6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43608" y="3789040"/>
            <a:ext cx="2344744" cy="1875938"/>
          </a:xfrm>
          <a:prstGeom prst="rect">
            <a:avLst/>
          </a:prstGeom>
        </p:spPr>
      </p:pic>
      <p:pic>
        <p:nvPicPr>
          <p:cNvPr id="13" name="Imagen 12">
            <a:extLst>
              <a:ext uri="{FF2B5EF4-FFF2-40B4-BE49-F238E27FC236}">
                <a16:creationId xmlns:a16="http://schemas.microsoft.com/office/drawing/2014/main" xmlns="" id="{A046BF0A-C3B8-4EE9-8E55-A318C08C55D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037610" y="4120999"/>
            <a:ext cx="4062782" cy="2371875"/>
          </a:xfrm>
          <a:prstGeom prst="rect">
            <a:avLst/>
          </a:prstGeom>
        </p:spPr>
      </p:pic>
      <p:pic>
        <p:nvPicPr>
          <p:cNvPr id="14" name="Imagen 13">
            <a:extLst>
              <a:ext uri="{FF2B5EF4-FFF2-40B4-BE49-F238E27FC236}">
                <a16:creationId xmlns:a16="http://schemas.microsoft.com/office/drawing/2014/main" xmlns="" id="{A45A45C6-49DD-4B91-A880-919BF7F3BE3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085964" y="975903"/>
            <a:ext cx="1552575" cy="590550"/>
          </a:xfrm>
          <a:prstGeom prst="rect">
            <a:avLst/>
          </a:prstGeom>
        </p:spPr>
      </p:pic>
      <p:pic>
        <p:nvPicPr>
          <p:cNvPr id="9" name="3 Imagen" descr="Escudo%20UAEM.pn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0488"/>
            <a:ext cx="755650" cy="595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4 Imagen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8350" y="44450"/>
            <a:ext cx="682625" cy="625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57863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799F7339-9F10-43D2-BC54-24EC3118F2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G</a:t>
            </a:r>
            <a:r>
              <a:rPr lang="es-MX" dirty="0" smtClean="0"/>
              <a:t>eneración</a:t>
            </a:r>
            <a:endParaRPr lang="es-MX" dirty="0"/>
          </a:p>
        </p:txBody>
      </p:sp>
      <p:sp>
        <p:nvSpPr>
          <p:cNvPr id="7" name="Marcador de texto 6">
            <a:extLst>
              <a:ext uri="{FF2B5EF4-FFF2-40B4-BE49-F238E27FC236}">
                <a16:creationId xmlns:a16="http://schemas.microsoft.com/office/drawing/2014/main" xmlns="" id="{1E6EB8BB-9F02-4C5F-8F8F-D11B9698378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/>
              <a:t>2ª generación 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xmlns="" id="{60F93EC2-D755-4BE1-96A6-50F787EB66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marL="0" indent="0">
              <a:buNone/>
            </a:pPr>
            <a:endParaRPr lang="es-MX" dirty="0"/>
          </a:p>
          <a:p>
            <a:r>
              <a:rPr lang="es-MX" dirty="0"/>
              <a:t>Fácil pulido</a:t>
            </a:r>
          </a:p>
          <a:p>
            <a:r>
              <a:rPr lang="es-MX" dirty="0"/>
              <a:t>Pobre adhesión y propiedades físico químicas </a:t>
            </a:r>
          </a:p>
          <a:p>
            <a:r>
              <a:rPr lang="es-MX" dirty="0"/>
              <a:t>Indicado para anteriores</a:t>
            </a:r>
          </a:p>
          <a:p>
            <a:r>
              <a:rPr lang="es-MX" dirty="0"/>
              <a:t>Tamaño de partícula 04-.06 </a:t>
            </a:r>
          </a:p>
          <a:p>
            <a:r>
              <a:rPr lang="es-MX" dirty="0"/>
              <a:t>Alta estética</a:t>
            </a:r>
          </a:p>
        </p:txBody>
      </p:sp>
      <p:sp>
        <p:nvSpPr>
          <p:cNvPr id="8" name="Marcador de texto 7">
            <a:extLst>
              <a:ext uri="{FF2B5EF4-FFF2-40B4-BE49-F238E27FC236}">
                <a16:creationId xmlns:a16="http://schemas.microsoft.com/office/drawing/2014/main" xmlns="" id="{D4B5F25C-616C-4520-82B2-7B6152A30BA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/>
          <a:lstStyle/>
          <a:p>
            <a:r>
              <a:rPr lang="es-MX" dirty="0"/>
              <a:t>3ª generación </a:t>
            </a:r>
          </a:p>
        </p:txBody>
      </p:sp>
      <p:sp>
        <p:nvSpPr>
          <p:cNvPr id="9" name="Marcador de contenido 8">
            <a:extLst>
              <a:ext uri="{FF2B5EF4-FFF2-40B4-BE49-F238E27FC236}">
                <a16:creationId xmlns:a16="http://schemas.microsoft.com/office/drawing/2014/main" xmlns="" id="{CD5DCCDF-37E6-469E-BE2A-9C626F6CC1A8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s-MX" dirty="0"/>
              <a:t>Híbridas </a:t>
            </a:r>
          </a:p>
          <a:p>
            <a:r>
              <a:rPr lang="es-MX" dirty="0"/>
              <a:t>Viables en dientes posteriores</a:t>
            </a:r>
          </a:p>
          <a:p>
            <a:r>
              <a:rPr lang="es-MX" dirty="0"/>
              <a:t>Partículas de .04 a 2nm</a:t>
            </a:r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xmlns="" id="{2C5BFCF5-599A-4917-B91E-05933714205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5536" y="5058217"/>
            <a:ext cx="3882177" cy="1799783"/>
          </a:xfrm>
          <a:prstGeom prst="rect">
            <a:avLst/>
          </a:prstGeom>
        </p:spPr>
      </p:pic>
      <p:pic>
        <p:nvPicPr>
          <p:cNvPr id="10" name="Imagen 9">
            <a:extLst>
              <a:ext uri="{FF2B5EF4-FFF2-40B4-BE49-F238E27FC236}">
                <a16:creationId xmlns:a16="http://schemas.microsoft.com/office/drawing/2014/main" xmlns="" id="{59A61DBB-179A-4D91-BEA3-D08D51F4E0D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72036" y="4193314"/>
            <a:ext cx="3764073" cy="1729806"/>
          </a:xfrm>
          <a:prstGeom prst="rect">
            <a:avLst/>
          </a:prstGeom>
        </p:spPr>
      </p:pic>
      <p:pic>
        <p:nvPicPr>
          <p:cNvPr id="11" name="3 Imagen" descr="Escudo%20UAEM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0488"/>
            <a:ext cx="755650" cy="595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4 Imagen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8350" y="44450"/>
            <a:ext cx="682625" cy="625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47826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4">
            <a:extLst>
              <a:ext uri="{FF2B5EF4-FFF2-40B4-BE49-F238E27FC236}">
                <a16:creationId xmlns:a16="http://schemas.microsoft.com/office/drawing/2014/main" xmlns="" id="{FE996051-19FC-470E-85F6-B7FB4FFA25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Generación </a:t>
            </a:r>
          </a:p>
        </p:txBody>
      </p:sp>
      <p:sp>
        <p:nvSpPr>
          <p:cNvPr id="6" name="Marcador de texto 5">
            <a:extLst>
              <a:ext uri="{FF2B5EF4-FFF2-40B4-BE49-F238E27FC236}">
                <a16:creationId xmlns:a16="http://schemas.microsoft.com/office/drawing/2014/main" xmlns="" id="{8D6C6ED0-31C8-4FF5-A6B9-D23EA332E67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s-MX" dirty="0"/>
              <a:t>4ª. Generación de 5 a 75 nm zirconio y </a:t>
            </a:r>
            <a:r>
              <a:rPr lang="es-MX" dirty="0" err="1"/>
              <a:t>silica</a:t>
            </a:r>
            <a:r>
              <a:rPr lang="es-MX" dirty="0"/>
              <a:t> </a:t>
            </a:r>
          </a:p>
        </p:txBody>
      </p:sp>
      <p:pic>
        <p:nvPicPr>
          <p:cNvPr id="10" name="Marcador de contenido 9">
            <a:extLst>
              <a:ext uri="{FF2B5EF4-FFF2-40B4-BE49-F238E27FC236}">
                <a16:creationId xmlns:a16="http://schemas.microsoft.com/office/drawing/2014/main" xmlns="" id="{A08BAD10-156F-4F7A-8051-D7A5AA015B4B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323528" y="2658140"/>
            <a:ext cx="3858027" cy="3219132"/>
          </a:xfrm>
          <a:prstGeom prst="rect">
            <a:avLst/>
          </a:prstGeom>
        </p:spPr>
      </p:pic>
      <p:sp>
        <p:nvSpPr>
          <p:cNvPr id="8" name="Marcador de texto 7">
            <a:extLst>
              <a:ext uri="{FF2B5EF4-FFF2-40B4-BE49-F238E27FC236}">
                <a16:creationId xmlns:a16="http://schemas.microsoft.com/office/drawing/2014/main" xmlns="" id="{EDD87295-39D0-4AFD-B53E-DFF0C9A813A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>
            <a:normAutofit lnSpcReduction="10000"/>
          </a:bodyPr>
          <a:lstStyle/>
          <a:p>
            <a:r>
              <a:rPr lang="es-MX" dirty="0"/>
              <a:t>5ª generación son para técnica indirecta </a:t>
            </a:r>
            <a:r>
              <a:rPr lang="es-MX" b="0" dirty="0"/>
              <a:t>(en laboratorio sobre una reproducción en yeso)</a:t>
            </a:r>
          </a:p>
        </p:txBody>
      </p:sp>
      <p:sp>
        <p:nvSpPr>
          <p:cNvPr id="9" name="Marcador de contenido 8">
            <a:extLst>
              <a:ext uri="{FF2B5EF4-FFF2-40B4-BE49-F238E27FC236}">
                <a16:creationId xmlns:a16="http://schemas.microsoft.com/office/drawing/2014/main" xmlns="" id="{21524FA7-6124-41AE-819F-4085B81E33C3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s-MX" dirty="0"/>
              <a:t>6ª. Son las actuales híbridas  altamente estéticas, pulibles al alto brillo, para anteriores y posteriores</a:t>
            </a:r>
          </a:p>
          <a:p>
            <a:r>
              <a:rPr lang="es-MX" dirty="0"/>
              <a:t>7ª. También son las actuales  son de </a:t>
            </a:r>
            <a:r>
              <a:rPr lang="es-MX" dirty="0" err="1"/>
              <a:t>nanorrelleno</a:t>
            </a:r>
            <a:endParaRPr lang="es-MX" dirty="0"/>
          </a:p>
        </p:txBody>
      </p:sp>
      <p:pic>
        <p:nvPicPr>
          <p:cNvPr id="11" name="Imagen 10">
            <a:extLst>
              <a:ext uri="{FF2B5EF4-FFF2-40B4-BE49-F238E27FC236}">
                <a16:creationId xmlns:a16="http://schemas.microsoft.com/office/drawing/2014/main" xmlns="" id="{C2FECA5E-40A0-4658-B475-97A3724B7C8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05875" y="4606155"/>
            <a:ext cx="2333939" cy="1886719"/>
          </a:xfrm>
          <a:prstGeom prst="rect">
            <a:avLst/>
          </a:prstGeom>
        </p:spPr>
      </p:pic>
      <p:pic>
        <p:nvPicPr>
          <p:cNvPr id="12" name="3 Imagen" descr="Escudo%20UAEM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0488"/>
            <a:ext cx="755650" cy="595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4 Imagen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8350" y="44450"/>
            <a:ext cx="682625" cy="625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47997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xmlns="" id="{EC12C61A-9558-4DE5-AFDB-898358AFB4CA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 bwMode="ltGray">
          <a:xfrm>
            <a:off x="252662" y="321176"/>
            <a:ext cx="5380685" cy="5896743"/>
          </a:xfrm>
          <a:prstGeom prst="rect">
            <a:avLst/>
          </a:prstGeom>
          <a:solidFill>
            <a:schemeClr val="tx1">
              <a:alpha val="15000"/>
            </a:schemeClr>
          </a:solidFill>
          <a:ln w="127000" cap="sq" cmpd="thinThick">
            <a:solidFill>
              <a:schemeClr val="tx1">
                <a:alpha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3084C8F9-1105-4288-8782-17AEE0A736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6137" y="640263"/>
            <a:ext cx="4653738" cy="134497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defTabSz="914400"/>
            <a:r>
              <a:rPr lang="en-US" sz="3500" kern="1200">
                <a:solidFill>
                  <a:schemeClr val="tx1"/>
                </a:solidFill>
                <a:latin typeface="+mj-lt"/>
                <a:ea typeface="+mj-ea"/>
                <a:cs typeface="+mj-cs"/>
              </a:rPr>
              <a:t>Por su densidad</a:t>
            </a:r>
            <a:br>
              <a:rPr lang="en-US" sz="3500" kern="1200">
                <a:solidFill>
                  <a:schemeClr val="tx1"/>
                </a:solidFill>
                <a:latin typeface="+mj-lt"/>
                <a:ea typeface="+mj-ea"/>
                <a:cs typeface="+mj-cs"/>
              </a:rPr>
            </a:br>
            <a:endParaRPr lang="en-US" sz="3500" kern="1200"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xmlns="" id="{CE285327-D769-41C8-B06C-5D9E5771CC6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16136" y="2121762"/>
            <a:ext cx="4653738" cy="3626917"/>
          </a:xfrm>
        </p:spPr>
        <p:txBody>
          <a:bodyPr vert="horz" lIns="91440" tIns="45720" rIns="91440" bIns="45720" rtlCol="0">
            <a:normAutofit/>
          </a:bodyPr>
          <a:lstStyle/>
          <a:p>
            <a:pPr indent="-228600" defTabSz="914400"/>
            <a:r>
              <a:rPr lang="en-US" sz="1700" dirty="0" err="1"/>
              <a:t>Resina</a:t>
            </a:r>
            <a:r>
              <a:rPr lang="en-US" sz="1700" dirty="0"/>
              <a:t> sin </a:t>
            </a:r>
            <a:r>
              <a:rPr lang="en-US" sz="1700" dirty="0" err="1"/>
              <a:t>relleno</a:t>
            </a:r>
            <a:r>
              <a:rPr lang="en-US" sz="1700" dirty="0"/>
              <a:t> adhesive </a:t>
            </a:r>
            <a:r>
              <a:rPr lang="en-US" sz="1700" dirty="0" err="1"/>
              <a:t>forman</a:t>
            </a:r>
            <a:r>
              <a:rPr lang="en-US" sz="1700" dirty="0"/>
              <a:t> </a:t>
            </a:r>
            <a:r>
              <a:rPr lang="en-US" sz="1700" dirty="0" err="1"/>
              <a:t>parte</a:t>
            </a:r>
            <a:r>
              <a:rPr lang="en-US" sz="1700" dirty="0"/>
              <a:t> de la </a:t>
            </a:r>
            <a:r>
              <a:rPr lang="en-US" sz="1700" dirty="0" err="1"/>
              <a:t>capa</a:t>
            </a:r>
            <a:r>
              <a:rPr lang="en-US" sz="1700" dirty="0"/>
              <a:t> </a:t>
            </a:r>
            <a:r>
              <a:rPr lang="en-US" sz="1700" dirty="0" err="1"/>
              <a:t>híbrida</a:t>
            </a:r>
            <a:endParaRPr lang="en-US" sz="1700" dirty="0"/>
          </a:p>
          <a:p>
            <a:pPr indent="-228600" defTabSz="914400"/>
            <a:r>
              <a:rPr lang="en-US" sz="1700" dirty="0" err="1"/>
              <a:t>Resina</a:t>
            </a:r>
            <a:r>
              <a:rPr lang="en-US" sz="1700" dirty="0"/>
              <a:t> </a:t>
            </a:r>
            <a:r>
              <a:rPr lang="en-US" sz="1700" dirty="0" err="1"/>
              <a:t>fluida</a:t>
            </a:r>
            <a:r>
              <a:rPr lang="en-US" sz="1700" dirty="0"/>
              <a:t> </a:t>
            </a:r>
            <a:r>
              <a:rPr lang="en-US" sz="1700" dirty="0" err="1"/>
              <a:t>poco</a:t>
            </a:r>
            <a:r>
              <a:rPr lang="en-US" sz="1700" dirty="0"/>
              <a:t> </a:t>
            </a:r>
            <a:r>
              <a:rPr lang="en-US" sz="1700" dirty="0" err="1"/>
              <a:t>relleno</a:t>
            </a:r>
            <a:r>
              <a:rPr lang="en-US" sz="1700" dirty="0"/>
              <a:t> y </a:t>
            </a:r>
            <a:r>
              <a:rPr lang="en-US" sz="1700" dirty="0" err="1"/>
              <a:t>es</a:t>
            </a:r>
            <a:r>
              <a:rPr lang="en-US" sz="1700" dirty="0"/>
              <a:t> para </a:t>
            </a:r>
            <a:r>
              <a:rPr lang="en-US" sz="1700" dirty="0" err="1"/>
              <a:t>cementar</a:t>
            </a:r>
            <a:r>
              <a:rPr lang="en-US" sz="1700" dirty="0"/>
              <a:t> o </a:t>
            </a:r>
            <a:r>
              <a:rPr lang="en-US" sz="1700" dirty="0" err="1"/>
              <a:t>sellador</a:t>
            </a:r>
            <a:r>
              <a:rPr lang="en-US" sz="1700" dirty="0"/>
              <a:t> de </a:t>
            </a:r>
            <a:r>
              <a:rPr lang="en-US" sz="1700" dirty="0" err="1"/>
              <a:t>fosas</a:t>
            </a:r>
            <a:r>
              <a:rPr lang="en-US" sz="1700" dirty="0"/>
              <a:t> y </a:t>
            </a:r>
            <a:r>
              <a:rPr lang="en-US" sz="1700" dirty="0" err="1"/>
              <a:t>fisuras</a:t>
            </a:r>
            <a:endParaRPr lang="en-US" sz="1700" dirty="0"/>
          </a:p>
          <a:p>
            <a:pPr indent="-228600" defTabSz="914400"/>
            <a:r>
              <a:rPr lang="en-US" sz="1700" dirty="0" err="1"/>
              <a:t>Resina</a:t>
            </a:r>
            <a:r>
              <a:rPr lang="en-US" sz="1700" dirty="0"/>
              <a:t> </a:t>
            </a:r>
            <a:r>
              <a:rPr lang="en-US" sz="1700" dirty="0" err="1"/>
              <a:t>en</a:t>
            </a:r>
            <a:r>
              <a:rPr lang="en-US" sz="1700" dirty="0"/>
              <a:t> </a:t>
            </a:r>
            <a:r>
              <a:rPr lang="en-US" sz="1700" dirty="0" err="1"/>
              <a:t>masilla</a:t>
            </a:r>
            <a:r>
              <a:rPr lang="en-US" sz="1700" dirty="0"/>
              <a:t> para </a:t>
            </a:r>
            <a:r>
              <a:rPr lang="en-US" sz="1700" dirty="0" err="1"/>
              <a:t>obturación</a:t>
            </a:r>
            <a:r>
              <a:rPr lang="en-US" sz="1700" dirty="0"/>
              <a:t> o condensable</a:t>
            </a: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xmlns="" id="{AAB3F99F-6CCE-4DAC-A344-D122C3997D46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012160" y="649032"/>
            <a:ext cx="2603778" cy="1600062"/>
          </a:xfrm>
          <a:prstGeom prst="rect">
            <a:avLst/>
          </a:prstGeom>
        </p:spPr>
      </p:pic>
      <p:pic>
        <p:nvPicPr>
          <p:cNvPr id="7" name="Marcador de contenido 6">
            <a:extLst>
              <a:ext uri="{FF2B5EF4-FFF2-40B4-BE49-F238E27FC236}">
                <a16:creationId xmlns:a16="http://schemas.microsoft.com/office/drawing/2014/main" xmlns="" id="{591435AA-9804-4217-8389-ECD050411EB7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012160" y="2672990"/>
            <a:ext cx="2603778" cy="1600062"/>
          </a:xfrm>
          <a:prstGeom prst="rect">
            <a:avLst/>
          </a:prstGeom>
        </p:spPr>
      </p:pic>
      <p:pic>
        <p:nvPicPr>
          <p:cNvPr id="6" name="Imagen 5">
            <a:extLst>
              <a:ext uri="{FF2B5EF4-FFF2-40B4-BE49-F238E27FC236}">
                <a16:creationId xmlns:a16="http://schemas.microsoft.com/office/drawing/2014/main" xmlns="" id="{2B5617C5-E416-4CD6-B203-DC22145E4836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012160" y="4701473"/>
            <a:ext cx="2603778" cy="1627596"/>
          </a:xfrm>
          <a:prstGeom prst="rect">
            <a:avLst/>
          </a:prstGeom>
        </p:spPr>
      </p:pic>
      <p:pic>
        <p:nvPicPr>
          <p:cNvPr id="8" name="Imagen 7">
            <a:extLst>
              <a:ext uri="{FF2B5EF4-FFF2-40B4-BE49-F238E27FC236}">
                <a16:creationId xmlns:a16="http://schemas.microsoft.com/office/drawing/2014/main" xmlns="" id="{AA7634DE-6099-4F36-8583-A2717A2FE58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235683" y="3973524"/>
            <a:ext cx="2276475" cy="2009775"/>
          </a:xfrm>
          <a:prstGeom prst="rect">
            <a:avLst/>
          </a:prstGeom>
        </p:spPr>
      </p:pic>
      <p:pic>
        <p:nvPicPr>
          <p:cNvPr id="9" name="Imagen 8">
            <a:extLst>
              <a:ext uri="{FF2B5EF4-FFF2-40B4-BE49-F238E27FC236}">
                <a16:creationId xmlns:a16="http://schemas.microsoft.com/office/drawing/2014/main" xmlns="" id="{1F9CBE88-5E15-4F90-A393-AB40DAF5780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248132" y="3936565"/>
            <a:ext cx="1981200" cy="2314575"/>
          </a:xfrm>
          <a:prstGeom prst="rect">
            <a:avLst/>
          </a:prstGeom>
        </p:spPr>
      </p:pic>
      <p:pic>
        <p:nvPicPr>
          <p:cNvPr id="10" name="Imagen 9">
            <a:extLst>
              <a:ext uri="{FF2B5EF4-FFF2-40B4-BE49-F238E27FC236}">
                <a16:creationId xmlns:a16="http://schemas.microsoft.com/office/drawing/2014/main" xmlns="" id="{1FD6B3CD-2BB4-4A93-9040-B26EF3F35BEC}"/>
              </a:ext>
            </a:extLst>
          </p:cNvPr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35037" y="582474"/>
            <a:ext cx="1873926" cy="1226815"/>
          </a:xfrm>
          <a:prstGeom prst="rect">
            <a:avLst/>
          </a:prstGeom>
        </p:spPr>
      </p:pic>
      <p:pic>
        <p:nvPicPr>
          <p:cNvPr id="11" name="Imagen 10">
            <a:extLst>
              <a:ext uri="{FF2B5EF4-FFF2-40B4-BE49-F238E27FC236}">
                <a16:creationId xmlns:a16="http://schemas.microsoft.com/office/drawing/2014/main" xmlns="" id="{FF401554-E311-44AF-A1D9-EBF343E4D5A6}"/>
              </a:ext>
            </a:extLst>
          </p:cNvPr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6570" y="4383066"/>
            <a:ext cx="1071562" cy="1071562"/>
          </a:xfrm>
          <a:prstGeom prst="rect">
            <a:avLst/>
          </a:prstGeom>
        </p:spPr>
      </p:pic>
      <p:pic>
        <p:nvPicPr>
          <p:cNvPr id="13" name="3 Imagen" descr="Escudo%20UAEM.png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0488"/>
            <a:ext cx="755650" cy="595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4 Imagen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8350" y="44450"/>
            <a:ext cx="682625" cy="625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33373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14400" y="285750"/>
            <a:ext cx="7772400" cy="1141413"/>
          </a:xfrm>
        </p:spPr>
        <p:txBody>
          <a:bodyPr/>
          <a:lstStyle/>
          <a:p>
            <a:pPr algn="ctr" eaLnBrk="1" hangingPunct="1">
              <a:defRPr/>
            </a:pPr>
            <a:r>
              <a:rPr lang="es-MX" b="1" dirty="0"/>
              <a:t>CLASIFICACIÓN SEGÚN SU POLIMERIZACIÓN</a:t>
            </a:r>
            <a:endParaRPr lang="es-ES" b="1" dirty="0"/>
          </a:p>
        </p:txBody>
      </p:sp>
      <p:sp>
        <p:nvSpPr>
          <p:cNvPr id="20483" name="2 Marcador de contenido"/>
          <p:cNvSpPr>
            <a:spLocks noGrp="1"/>
          </p:cNvSpPr>
          <p:nvPr>
            <p:ph idx="1"/>
          </p:nvPr>
        </p:nvSpPr>
        <p:spPr>
          <a:xfrm>
            <a:off x="928688" y="1643063"/>
            <a:ext cx="7772400" cy="4786312"/>
          </a:xfrm>
        </p:spPr>
        <p:txBody>
          <a:bodyPr>
            <a:normAutofit/>
          </a:bodyPr>
          <a:lstStyle/>
          <a:p>
            <a:pPr eaLnBrk="1" hangingPunct="1">
              <a:buFont typeface="Wingdings" pitchFamily="2" charset="2"/>
              <a:buChar char="§"/>
            </a:pPr>
            <a:endParaRPr lang="es-ES" sz="2400" b="1" dirty="0"/>
          </a:p>
          <a:p>
            <a:pPr eaLnBrk="1" hangingPunct="1">
              <a:buFont typeface="Wingdings" pitchFamily="2" charset="2"/>
              <a:buChar char="§"/>
            </a:pPr>
            <a:r>
              <a:rPr lang="es-ES" sz="2400" b="1" dirty="0"/>
              <a:t>AUTOPOLIMERIZABLES: </a:t>
            </a:r>
            <a:r>
              <a:rPr lang="es-ES" sz="2400" dirty="0"/>
              <a:t>Polimerizan  por reacción química          </a:t>
            </a:r>
          </a:p>
          <a:p>
            <a:pPr eaLnBrk="1" hangingPunct="1">
              <a:buFont typeface="Wingdings" pitchFamily="2" charset="2"/>
              <a:buNone/>
            </a:pPr>
            <a:r>
              <a:rPr lang="es-ES" sz="2400" dirty="0"/>
              <a:t>                                               </a:t>
            </a:r>
            <a:endParaRPr lang="es-MX" sz="2400" dirty="0"/>
          </a:p>
          <a:p>
            <a:pPr algn="just" eaLnBrk="1" hangingPunct="1"/>
            <a:r>
              <a:rPr lang="es-MX" sz="2400" b="1" dirty="0"/>
              <a:t>FOTOPOLIMERIZABLES: </a:t>
            </a:r>
            <a:r>
              <a:rPr lang="es-MX" sz="2400" dirty="0"/>
              <a:t>resina que polimeriza por luz </a:t>
            </a:r>
          </a:p>
          <a:p>
            <a:pPr algn="just" eaLnBrk="1" hangingPunct="1">
              <a:buFont typeface="Wingdings" pitchFamily="2" charset="2"/>
              <a:buNone/>
            </a:pPr>
            <a:r>
              <a:rPr lang="es-MX" sz="2400" dirty="0"/>
              <a:t>                                                          visible.</a:t>
            </a:r>
          </a:p>
          <a:p>
            <a:pPr algn="just" eaLnBrk="1" hangingPunct="1"/>
            <a:endParaRPr lang="es-MX" sz="2400" b="1" dirty="0"/>
          </a:p>
          <a:p>
            <a:pPr algn="just" eaLnBrk="1" hangingPunct="1">
              <a:buFont typeface="Wingdings" pitchFamily="2" charset="2"/>
              <a:buChar char="§"/>
            </a:pPr>
            <a:r>
              <a:rPr lang="es-ES" sz="2400" b="1" dirty="0"/>
              <a:t>DUALES: </a:t>
            </a:r>
            <a:r>
              <a:rPr lang="es-ES" sz="2400" dirty="0"/>
              <a:t>Contienen un porcentaje de resina, </a:t>
            </a:r>
          </a:p>
          <a:p>
            <a:pPr algn="just" eaLnBrk="1" hangingPunct="1">
              <a:buFont typeface="Wingdings" pitchFamily="2" charset="2"/>
              <a:buNone/>
            </a:pPr>
            <a:r>
              <a:rPr lang="es-ES" sz="2400" dirty="0"/>
              <a:t>                    polimerizan por la reacción química y por       </a:t>
            </a:r>
          </a:p>
          <a:p>
            <a:pPr algn="just" eaLnBrk="1" hangingPunct="1">
              <a:buFont typeface="Wingdings" pitchFamily="2" charset="2"/>
              <a:buNone/>
            </a:pPr>
            <a:r>
              <a:rPr lang="es-ES" sz="2400" dirty="0"/>
              <a:t>                    luz visible (</a:t>
            </a:r>
            <a:r>
              <a:rPr lang="es-ES" sz="2400" dirty="0" err="1"/>
              <a:t>canforoquinonas</a:t>
            </a:r>
            <a:r>
              <a:rPr lang="es-ES" sz="2400" dirty="0"/>
              <a:t>).</a:t>
            </a:r>
          </a:p>
          <a:p>
            <a:pPr algn="just" eaLnBrk="1" hangingPunct="1"/>
            <a:endParaRPr lang="es-ES" sz="2400" dirty="0"/>
          </a:p>
        </p:txBody>
      </p:sp>
      <p:pic>
        <p:nvPicPr>
          <p:cNvPr id="4" name="3 Imagen" descr="Escudo%20UAE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0488"/>
            <a:ext cx="755650" cy="595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4 Imagen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8350" y="44450"/>
            <a:ext cx="682625" cy="625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65245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ítulo 1"/>
          <p:cNvSpPr>
            <a:spLocks noGrp="1"/>
          </p:cNvSpPr>
          <p:nvPr>
            <p:ph type="title"/>
          </p:nvPr>
        </p:nvSpPr>
        <p:spPr>
          <a:xfrm>
            <a:off x="611188" y="188640"/>
            <a:ext cx="8353425" cy="1143000"/>
          </a:xfrm>
        </p:spPr>
        <p:txBody>
          <a:bodyPr/>
          <a:lstStyle/>
          <a:p>
            <a:pPr algn="ctr" eaLnBrk="1" hangingPunct="1"/>
            <a:r>
              <a:rPr lang="es-ES_tradnl" altLang="es-MX" b="1" dirty="0">
                <a:ea typeface="ＭＳ Ｐゴシック" panose="020B0600070205080204" pitchFamily="34" charset="-128"/>
              </a:rPr>
              <a:t>Lámparas de </a:t>
            </a:r>
            <a:r>
              <a:rPr lang="es-ES_tradnl" altLang="es-MX" b="1" dirty="0" err="1">
                <a:ea typeface="ＭＳ Ｐゴシック" panose="020B0600070205080204" pitchFamily="34" charset="-128"/>
              </a:rPr>
              <a:t>fotopolimerización</a:t>
            </a:r>
            <a:endParaRPr lang="es-ES_tradnl" altLang="es-MX" sz="1800" b="1" dirty="0">
              <a:ea typeface="ＭＳ Ｐゴシック" panose="020B0600070205080204" pitchFamily="34" charset="-128"/>
            </a:endParaRPr>
          </a:p>
        </p:txBody>
      </p:sp>
      <p:sp>
        <p:nvSpPr>
          <p:cNvPr id="44035" name="Marcador de contenido 2"/>
          <p:cNvSpPr>
            <a:spLocks noGrp="1"/>
          </p:cNvSpPr>
          <p:nvPr>
            <p:ph idx="1"/>
          </p:nvPr>
        </p:nvSpPr>
        <p:spPr>
          <a:xfrm>
            <a:off x="550863" y="620688"/>
            <a:ext cx="8413750" cy="4105275"/>
          </a:xfrm>
        </p:spPr>
        <p:txBody>
          <a:bodyPr/>
          <a:lstStyle/>
          <a:p>
            <a:pPr marL="0" indent="0" eaLnBrk="1" hangingPunct="1">
              <a:buFont typeface="Wingdings" charset="2"/>
              <a:buNone/>
              <a:defRPr/>
            </a:pPr>
            <a:endParaRPr lang="es-ES_tradnl" sz="2000" dirty="0"/>
          </a:p>
          <a:p>
            <a:pPr eaLnBrk="1" hangingPunct="1">
              <a:buFont typeface="Wingdings" charset="2"/>
              <a:buChar char="l"/>
              <a:defRPr/>
            </a:pPr>
            <a:r>
              <a:rPr lang="es-ES_tradnl" sz="2000" b="1" u="sng" dirty="0"/>
              <a:t>Lámparas LED.- </a:t>
            </a:r>
            <a:r>
              <a:rPr lang="es-ES_tradnl" sz="2000" dirty="0"/>
              <a:t>emiten espectro de luz visible de la zona azul (440 y 480 </a:t>
            </a:r>
            <a:r>
              <a:rPr lang="es-ES_tradnl" sz="2000" dirty="0" err="1"/>
              <a:t>nm</a:t>
            </a:r>
            <a:r>
              <a:rPr lang="es-ES_tradnl" sz="2000" dirty="0"/>
              <a:t>). Requieren un bajo voltaje.</a:t>
            </a:r>
          </a:p>
          <a:p>
            <a:pPr eaLnBrk="1" hangingPunct="1">
              <a:buFont typeface="Wingdings" charset="2"/>
              <a:buChar char="l"/>
              <a:defRPr/>
            </a:pPr>
            <a:r>
              <a:rPr lang="es-ES_tradnl" sz="2000" b="1" u="sng" dirty="0"/>
              <a:t>Lámparas QTH: </a:t>
            </a:r>
            <a:r>
              <a:rPr lang="es-ES_tradnl" sz="2000" dirty="0"/>
              <a:t>Lámparas halógenas de cuarzo-tungsteno irradian luz blanca y luz ultravioleta. Se debe filtrar el  calor </a:t>
            </a:r>
          </a:p>
          <a:p>
            <a:pPr eaLnBrk="1" hangingPunct="1">
              <a:buFont typeface="Wingdings" charset="2"/>
              <a:buChar char="l"/>
              <a:defRPr/>
            </a:pPr>
            <a:r>
              <a:rPr lang="es-ES_tradnl" sz="2000" b="1" u="sng" dirty="0"/>
              <a:t>Láser de argón: </a:t>
            </a:r>
            <a:r>
              <a:rPr lang="es-ES_tradnl" sz="2000" dirty="0"/>
              <a:t>Tienen la mayor intensidad de luz a una única longitud de onda.</a:t>
            </a:r>
          </a:p>
          <a:p>
            <a:pPr eaLnBrk="1" hangingPunct="1">
              <a:buFont typeface="Wingdings" charset="2"/>
              <a:buChar char="l"/>
              <a:defRPr/>
            </a:pPr>
            <a:r>
              <a:rPr lang="es-ES_tradnl" sz="2000" b="1" u="sng" dirty="0"/>
              <a:t>Lámparas PAC</a:t>
            </a:r>
            <a:r>
              <a:rPr lang="es-ES_tradnl" sz="2000" dirty="0"/>
              <a:t>: Por arco de plasma. Emplean gas xenón que se ioniza y produce plasma. Requieren filtro por el calor y sólo emitir luz azul.</a:t>
            </a:r>
          </a:p>
          <a:p>
            <a:pPr marL="0" indent="0" eaLnBrk="1" hangingPunct="1">
              <a:buNone/>
              <a:defRPr/>
            </a:pPr>
            <a:r>
              <a:rPr lang="es-ES_tradnl" sz="2000" dirty="0"/>
              <a:t>La polimerización </a:t>
            </a:r>
            <a:r>
              <a:rPr lang="es-ES_tradnl" sz="2000" dirty="0" err="1"/>
              <a:t>equiere</a:t>
            </a:r>
            <a:r>
              <a:rPr lang="es-ES_tradnl" sz="2000" dirty="0"/>
              <a:t> de 400 nm durante 40 segundos para lograr la polimerización en espesores de 2 mm por inducción de </a:t>
            </a:r>
            <a:r>
              <a:rPr lang="es-ES_tradnl" sz="2000" dirty="0" err="1"/>
              <a:t>canforoquinonas</a:t>
            </a:r>
            <a:endParaRPr lang="es-ES_tradnl" sz="2000" dirty="0"/>
          </a:p>
          <a:p>
            <a:pPr lvl="1" algn="just" eaLnBrk="1" hangingPunct="1">
              <a:defRPr/>
            </a:pPr>
            <a:endParaRPr lang="es-ES_tradnl" sz="2000" dirty="0"/>
          </a:p>
          <a:p>
            <a:pPr lvl="1" algn="just" eaLnBrk="1" hangingPunct="1">
              <a:defRPr/>
            </a:pPr>
            <a:endParaRPr lang="es-ES_tradnl" sz="2000" dirty="0"/>
          </a:p>
          <a:p>
            <a:pPr lvl="1" eaLnBrk="1" hangingPunct="1">
              <a:buFontTx/>
              <a:buNone/>
              <a:defRPr/>
            </a:pPr>
            <a:endParaRPr lang="es-ES_tradnl" dirty="0"/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xmlns="" id="{EF51D919-BACA-4402-AA27-917449C3A3FA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87824" y="4373758"/>
            <a:ext cx="2448842" cy="2452125"/>
          </a:xfrm>
          <a:prstGeom prst="rect">
            <a:avLst/>
          </a:prstGeom>
        </p:spPr>
      </p:pic>
      <p:pic>
        <p:nvPicPr>
          <p:cNvPr id="5" name="3 Imagen" descr="Escudo%20UAE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0488"/>
            <a:ext cx="755650" cy="595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4 Imagen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8350" y="44450"/>
            <a:ext cx="682625" cy="625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36429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es-MX" dirty="0"/>
              <a:t>CLASIFICACIÓN SEGÚN EL TAMAÑO DE SUS PARTÍCULAS</a:t>
            </a:r>
            <a:endParaRPr lang="es-ES" dirty="0"/>
          </a:p>
        </p:txBody>
      </p:sp>
      <p:sp>
        <p:nvSpPr>
          <p:cNvPr id="21507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es-MX"/>
          </a:p>
        </p:txBody>
      </p:sp>
      <p:sp>
        <p:nvSpPr>
          <p:cNvPr id="21508" name="Rectangle 6"/>
          <p:cNvSpPr>
            <a:spLocks noChangeArrowheads="1"/>
          </p:cNvSpPr>
          <p:nvPr/>
        </p:nvSpPr>
        <p:spPr bwMode="auto">
          <a:xfrm>
            <a:off x="0" y="2924175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eaLnBrk="0" hangingPunct="0"/>
            <a:endParaRPr lang="es-MX"/>
          </a:p>
        </p:txBody>
      </p:sp>
      <p:sp>
        <p:nvSpPr>
          <p:cNvPr id="21" name="AutoShape 11"/>
          <p:cNvSpPr>
            <a:spLocks noChangeArrowheads="1"/>
          </p:cNvSpPr>
          <p:nvPr/>
        </p:nvSpPr>
        <p:spPr bwMode="gray">
          <a:xfrm>
            <a:off x="1785938" y="2143125"/>
            <a:ext cx="5759450" cy="2159000"/>
          </a:xfrm>
          <a:prstGeom prst="upArrow">
            <a:avLst>
              <a:gd name="adj1" fmla="val 57296"/>
              <a:gd name="adj2" fmla="val 62796"/>
            </a:avLst>
          </a:prstGeom>
          <a:gradFill rotWithShape="1">
            <a:gsLst>
              <a:gs pos="0">
                <a:schemeClr val="tx2"/>
              </a:gs>
              <a:gs pos="100000">
                <a:schemeClr val="tx2">
                  <a:gamma/>
                  <a:tint val="33333"/>
                  <a:invGamma/>
                  <a:alpha val="0"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s-ES"/>
          </a:p>
        </p:txBody>
      </p:sp>
      <p:grpSp>
        <p:nvGrpSpPr>
          <p:cNvPr id="3" name="55 Grupo"/>
          <p:cNvGrpSpPr>
            <a:grpSpLocks/>
          </p:cNvGrpSpPr>
          <p:nvPr/>
        </p:nvGrpSpPr>
        <p:grpSpPr bwMode="auto">
          <a:xfrm>
            <a:off x="0" y="3222625"/>
            <a:ext cx="2788273" cy="2360613"/>
            <a:chOff x="500034" y="4071942"/>
            <a:chExt cx="1584326" cy="1511300"/>
          </a:xfrm>
        </p:grpSpPr>
        <p:grpSp>
          <p:nvGrpSpPr>
            <p:cNvPr id="21548" name="Group 4"/>
            <p:cNvGrpSpPr>
              <a:grpSpLocks/>
            </p:cNvGrpSpPr>
            <p:nvPr/>
          </p:nvGrpSpPr>
          <p:grpSpPr bwMode="auto">
            <a:xfrm>
              <a:off x="571472" y="4071942"/>
              <a:ext cx="1512888" cy="1511300"/>
              <a:chOff x="2200" y="1570"/>
              <a:chExt cx="1496" cy="1496"/>
            </a:xfrm>
          </p:grpSpPr>
          <p:sp>
            <p:nvSpPr>
              <p:cNvPr id="16" name="Oval 5"/>
              <p:cNvSpPr>
                <a:spLocks noChangeArrowheads="1"/>
              </p:cNvSpPr>
              <p:nvPr/>
            </p:nvSpPr>
            <p:spPr bwMode="gray">
              <a:xfrm>
                <a:off x="2200" y="1570"/>
                <a:ext cx="1496" cy="1496"/>
              </a:xfrm>
              <a:prstGeom prst="ellipse">
                <a:avLst/>
              </a:prstGeom>
              <a:gradFill rotWithShape="1">
                <a:gsLst>
                  <a:gs pos="0">
                    <a:schemeClr val="tx2">
                      <a:gamma/>
                      <a:tint val="0"/>
                      <a:invGamma/>
                    </a:schemeClr>
                  </a:gs>
                  <a:gs pos="50000">
                    <a:schemeClr val="tx2"/>
                  </a:gs>
                  <a:gs pos="100000">
                    <a:schemeClr val="tx2">
                      <a:gamma/>
                      <a:tint val="0"/>
                      <a:invGamma/>
                    </a:schemeClr>
                  </a:gs>
                </a:gsLst>
                <a:lin ang="2700000" scaled="1"/>
              </a:gradFill>
              <a:ln w="38100">
                <a:noFill/>
                <a:round/>
                <a:headEnd/>
                <a:tailEnd/>
              </a:ln>
              <a:effectLst/>
            </p:spPr>
            <p:txBody>
              <a:bodyPr wrap="none" anchor="ctr">
                <a:spAutoFit/>
              </a:bodyPr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17" name="Oval 6"/>
              <p:cNvSpPr>
                <a:spLocks noChangeArrowheads="1"/>
              </p:cNvSpPr>
              <p:nvPr/>
            </p:nvSpPr>
            <p:spPr bwMode="gray">
              <a:xfrm>
                <a:off x="2200" y="1570"/>
                <a:ext cx="1496" cy="1496"/>
              </a:xfrm>
              <a:prstGeom prst="ellipse">
                <a:avLst/>
              </a:prstGeom>
              <a:gradFill rotWithShape="1">
                <a:gsLst>
                  <a:gs pos="0">
                    <a:schemeClr val="tx2">
                      <a:gamma/>
                      <a:tint val="69804"/>
                      <a:invGamma/>
                    </a:schemeClr>
                  </a:gs>
                  <a:gs pos="100000">
                    <a:schemeClr val="tx2"/>
                  </a:gs>
                </a:gsLst>
                <a:lin ang="2700000" scaled="1"/>
              </a:gradFill>
              <a:ln w="38100">
                <a:noFill/>
                <a:round/>
                <a:headEnd/>
                <a:tailEnd/>
              </a:ln>
              <a:effectLst/>
            </p:spPr>
            <p:txBody>
              <a:bodyPr wrap="none" anchor="ctr">
                <a:spAutoFit/>
              </a:bodyPr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18" name="Oval 7"/>
              <p:cNvSpPr>
                <a:spLocks noChangeArrowheads="1"/>
              </p:cNvSpPr>
              <p:nvPr/>
            </p:nvSpPr>
            <p:spPr bwMode="gray">
              <a:xfrm>
                <a:off x="2297" y="1667"/>
                <a:ext cx="1301" cy="1301"/>
              </a:xfrm>
              <a:prstGeom prst="ellipse">
                <a:avLst/>
              </a:prstGeom>
              <a:gradFill rotWithShape="1">
                <a:gsLst>
                  <a:gs pos="0">
                    <a:schemeClr val="tx2">
                      <a:gamma/>
                      <a:shade val="54118"/>
                      <a:invGamma/>
                    </a:schemeClr>
                  </a:gs>
                  <a:gs pos="50000">
                    <a:schemeClr val="tx2"/>
                  </a:gs>
                  <a:gs pos="100000">
                    <a:schemeClr val="tx2">
                      <a:gamma/>
                      <a:shade val="54118"/>
                      <a:invGamma/>
                    </a:schemeClr>
                  </a:gs>
                </a:gsLst>
                <a:lin ang="18900000" scaled="1"/>
              </a:gradFill>
              <a:ln w="38100">
                <a:noFill/>
                <a:round/>
                <a:headEnd/>
                <a:tailEnd/>
              </a:ln>
              <a:effectLst/>
            </p:spPr>
            <p:txBody>
              <a:bodyPr anchor="ctr">
                <a:spAutoFit/>
              </a:bodyPr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19" name="Oval 8"/>
              <p:cNvSpPr>
                <a:spLocks noChangeArrowheads="1"/>
              </p:cNvSpPr>
              <p:nvPr/>
            </p:nvSpPr>
            <p:spPr bwMode="gray">
              <a:xfrm>
                <a:off x="2297" y="1667"/>
                <a:ext cx="1301" cy="1301"/>
              </a:xfrm>
              <a:prstGeom prst="ellipse">
                <a:avLst/>
              </a:prstGeom>
              <a:gradFill rotWithShape="1">
                <a:gsLst>
                  <a:gs pos="0">
                    <a:schemeClr val="tx2"/>
                  </a:gs>
                  <a:gs pos="100000">
                    <a:schemeClr val="tx2">
                      <a:gamma/>
                      <a:shade val="48627"/>
                      <a:invGamma/>
                    </a:schemeClr>
                  </a:gs>
                </a:gsLst>
                <a:lin ang="2700000" scaled="1"/>
              </a:gradFill>
              <a:ln w="38100">
                <a:noFill/>
                <a:round/>
                <a:headEnd/>
                <a:tailEnd/>
              </a:ln>
              <a:effectLst/>
            </p:spPr>
            <p:txBody>
              <a:bodyPr anchor="ctr">
                <a:spAutoFit/>
              </a:bodyPr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" name="Oval 9"/>
              <p:cNvSpPr>
                <a:spLocks noChangeArrowheads="1"/>
              </p:cNvSpPr>
              <p:nvPr/>
            </p:nvSpPr>
            <p:spPr bwMode="gray">
              <a:xfrm>
                <a:off x="2429" y="1733"/>
                <a:ext cx="1169" cy="1169"/>
              </a:xfrm>
              <a:prstGeom prst="ellipse">
                <a:avLst/>
              </a:prstGeom>
              <a:gradFill rotWithShape="1">
                <a:gsLst>
                  <a:gs pos="0">
                    <a:schemeClr val="tx2">
                      <a:gamma/>
                      <a:shade val="46275"/>
                      <a:invGamma/>
                    </a:schemeClr>
                  </a:gs>
                  <a:gs pos="100000">
                    <a:schemeClr val="tx2"/>
                  </a:gs>
                </a:gsLst>
                <a:lin ang="5400000" scaled="1"/>
              </a:gradFill>
              <a:ln w="38100">
                <a:noFill/>
                <a:round/>
                <a:headEnd/>
                <a:tailEnd/>
              </a:ln>
              <a:effectLst/>
            </p:spPr>
            <p:txBody>
              <a:bodyPr anchor="ctr">
                <a:spAutoFit/>
              </a:bodyPr>
              <a:lstStyle/>
              <a:p>
                <a:pPr>
                  <a:defRPr/>
                </a:pPr>
                <a:endParaRPr lang="es-ES"/>
              </a:p>
            </p:txBody>
          </p:sp>
        </p:grpSp>
        <p:sp>
          <p:nvSpPr>
            <p:cNvPr id="21549" name="Rectangle 31"/>
            <p:cNvSpPr>
              <a:spLocks noChangeArrowheads="1"/>
            </p:cNvSpPr>
            <p:nvPr/>
          </p:nvSpPr>
          <p:spPr bwMode="gray">
            <a:xfrm>
              <a:off x="500034" y="4714884"/>
              <a:ext cx="1443868" cy="2561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s-MX" sz="2000" b="1" dirty="0">
                  <a:solidFill>
                    <a:schemeClr val="bg1"/>
                  </a:solidFill>
                  <a:latin typeface="Century Gothic" pitchFamily="34" charset="0"/>
                </a:rPr>
                <a:t>     Macropartícula</a:t>
              </a:r>
              <a:endParaRPr lang="es-ES" sz="1400" b="1" dirty="0">
                <a:solidFill>
                  <a:schemeClr val="bg1"/>
                </a:solidFill>
                <a:latin typeface="Century Gothic" pitchFamily="34" charset="0"/>
              </a:endParaRPr>
            </a:p>
          </p:txBody>
        </p:sp>
      </p:grpSp>
      <p:grpSp>
        <p:nvGrpSpPr>
          <p:cNvPr id="5" name="53 Grupo"/>
          <p:cNvGrpSpPr>
            <a:grpSpLocks/>
          </p:cNvGrpSpPr>
          <p:nvPr/>
        </p:nvGrpSpPr>
        <p:grpSpPr bwMode="auto">
          <a:xfrm>
            <a:off x="5271406" y="4402142"/>
            <a:ext cx="2612961" cy="2132013"/>
            <a:chOff x="3857620" y="5143512"/>
            <a:chExt cx="1512887" cy="1511300"/>
          </a:xfrm>
        </p:grpSpPr>
        <p:grpSp>
          <p:nvGrpSpPr>
            <p:cNvPr id="21541" name="Group 12"/>
            <p:cNvGrpSpPr>
              <a:grpSpLocks/>
            </p:cNvGrpSpPr>
            <p:nvPr/>
          </p:nvGrpSpPr>
          <p:grpSpPr bwMode="auto">
            <a:xfrm>
              <a:off x="3857620" y="5143512"/>
              <a:ext cx="1512887" cy="1511300"/>
              <a:chOff x="2200" y="1570"/>
              <a:chExt cx="1496" cy="1496"/>
            </a:xfrm>
          </p:grpSpPr>
          <p:sp>
            <p:nvSpPr>
              <p:cNvPr id="23" name="Oval 13"/>
              <p:cNvSpPr>
                <a:spLocks noChangeArrowheads="1"/>
              </p:cNvSpPr>
              <p:nvPr/>
            </p:nvSpPr>
            <p:spPr bwMode="gray">
              <a:xfrm>
                <a:off x="2200" y="1570"/>
                <a:ext cx="1496" cy="1496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tint val="0"/>
                      <a:invGamma/>
                    </a:schemeClr>
                  </a:gs>
                  <a:gs pos="50000">
                    <a:schemeClr val="accent1"/>
                  </a:gs>
                  <a:gs pos="100000">
                    <a:schemeClr val="accent1">
                      <a:gamma/>
                      <a:tint val="0"/>
                      <a:invGamma/>
                    </a:schemeClr>
                  </a:gs>
                </a:gsLst>
                <a:lin ang="2700000" scaled="1"/>
              </a:gradFill>
              <a:ln w="38100">
                <a:noFill/>
                <a:round/>
                <a:headEnd/>
                <a:tailEnd/>
              </a:ln>
              <a:effectLst/>
            </p:spPr>
            <p:txBody>
              <a:bodyPr wrap="none" anchor="ctr">
                <a:spAutoFit/>
              </a:bodyPr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4" name="Oval 14"/>
              <p:cNvSpPr>
                <a:spLocks noChangeArrowheads="1"/>
              </p:cNvSpPr>
              <p:nvPr/>
            </p:nvSpPr>
            <p:spPr bwMode="gray">
              <a:xfrm>
                <a:off x="2200" y="1570"/>
                <a:ext cx="1496" cy="1496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tint val="57255"/>
                      <a:invGamma/>
                    </a:schemeClr>
                  </a:gs>
                  <a:gs pos="100000">
                    <a:schemeClr val="accent1"/>
                  </a:gs>
                </a:gsLst>
                <a:lin ang="2700000" scaled="1"/>
              </a:gradFill>
              <a:ln w="38100">
                <a:noFill/>
                <a:round/>
                <a:headEnd/>
                <a:tailEnd/>
              </a:ln>
              <a:effectLst/>
            </p:spPr>
            <p:txBody>
              <a:bodyPr wrap="none" anchor="ctr">
                <a:spAutoFit/>
              </a:bodyPr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5" name="Oval 15"/>
              <p:cNvSpPr>
                <a:spLocks noChangeArrowheads="1"/>
              </p:cNvSpPr>
              <p:nvPr/>
            </p:nvSpPr>
            <p:spPr bwMode="gray">
              <a:xfrm>
                <a:off x="2297" y="1667"/>
                <a:ext cx="1301" cy="1301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54118"/>
                      <a:invGamma/>
                    </a:schemeClr>
                  </a:gs>
                  <a:gs pos="50000">
                    <a:schemeClr val="accent1"/>
                  </a:gs>
                  <a:gs pos="100000">
                    <a:schemeClr val="accent1">
                      <a:gamma/>
                      <a:shade val="54118"/>
                      <a:invGamma/>
                    </a:schemeClr>
                  </a:gs>
                </a:gsLst>
                <a:lin ang="18900000" scaled="1"/>
              </a:gradFill>
              <a:ln w="38100">
                <a:noFill/>
                <a:round/>
                <a:headEnd/>
                <a:tailEnd/>
              </a:ln>
              <a:effectLst/>
            </p:spPr>
            <p:txBody>
              <a:bodyPr anchor="ctr">
                <a:spAutoFit/>
              </a:bodyPr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6" name="Oval 16"/>
              <p:cNvSpPr>
                <a:spLocks noChangeArrowheads="1"/>
              </p:cNvSpPr>
              <p:nvPr/>
            </p:nvSpPr>
            <p:spPr bwMode="gray">
              <a:xfrm>
                <a:off x="2297" y="1667"/>
                <a:ext cx="1301" cy="1301"/>
              </a:xfrm>
              <a:prstGeom prst="ellipse">
                <a:avLst/>
              </a:prstGeom>
              <a:gradFill rotWithShape="1">
                <a:gsLst>
                  <a:gs pos="0">
                    <a:schemeClr val="accent1"/>
                  </a:gs>
                  <a:gs pos="100000">
                    <a:schemeClr val="accent1">
                      <a:gamma/>
                      <a:shade val="48627"/>
                      <a:invGamma/>
                    </a:schemeClr>
                  </a:gs>
                </a:gsLst>
                <a:lin ang="2700000" scaled="1"/>
              </a:gradFill>
              <a:ln w="38100">
                <a:noFill/>
                <a:round/>
                <a:headEnd/>
                <a:tailEnd/>
              </a:ln>
              <a:effectLst/>
            </p:spPr>
            <p:txBody>
              <a:bodyPr anchor="ctr">
                <a:spAutoFit/>
              </a:bodyPr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7" name="Oval 17"/>
              <p:cNvSpPr>
                <a:spLocks noChangeArrowheads="1"/>
              </p:cNvSpPr>
              <p:nvPr/>
            </p:nvSpPr>
            <p:spPr bwMode="gray">
              <a:xfrm>
                <a:off x="2363" y="1733"/>
                <a:ext cx="1169" cy="1169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46275"/>
                      <a:invGamma/>
                    </a:schemeClr>
                  </a:gs>
                  <a:gs pos="100000">
                    <a:schemeClr val="accent1"/>
                  </a:gs>
                </a:gsLst>
                <a:lin ang="5400000" scaled="1"/>
              </a:gradFill>
              <a:ln w="38100">
                <a:noFill/>
                <a:round/>
                <a:headEnd/>
                <a:tailEnd/>
              </a:ln>
              <a:effectLst/>
            </p:spPr>
            <p:txBody>
              <a:bodyPr anchor="ctr">
                <a:spAutoFit/>
              </a:bodyPr>
              <a:lstStyle/>
              <a:p>
                <a:pPr>
                  <a:defRPr/>
                </a:pPr>
                <a:endParaRPr lang="es-ES"/>
              </a:p>
            </p:txBody>
          </p:sp>
        </p:grpSp>
        <p:sp>
          <p:nvSpPr>
            <p:cNvPr id="21542" name="Rectangle 32"/>
            <p:cNvSpPr>
              <a:spLocks noChangeArrowheads="1"/>
            </p:cNvSpPr>
            <p:nvPr/>
          </p:nvSpPr>
          <p:spPr bwMode="gray">
            <a:xfrm>
              <a:off x="4143372" y="5643578"/>
              <a:ext cx="802089" cy="3272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s-MX" sz="2400" b="1" dirty="0">
                  <a:solidFill>
                    <a:schemeClr val="bg1">
                      <a:lumMod val="95000"/>
                    </a:schemeClr>
                  </a:solidFill>
                  <a:latin typeface="Century Gothic" pitchFamily="34" charset="0"/>
                </a:rPr>
                <a:t>Híbridas</a:t>
              </a:r>
              <a:endParaRPr lang="es-ES" sz="2400" b="1" dirty="0">
                <a:solidFill>
                  <a:schemeClr val="bg1">
                    <a:lumMod val="95000"/>
                  </a:schemeClr>
                </a:solidFill>
                <a:latin typeface="Century Gothic" pitchFamily="34" charset="0"/>
              </a:endParaRPr>
            </a:p>
          </p:txBody>
        </p:sp>
      </p:grpSp>
      <p:grpSp>
        <p:nvGrpSpPr>
          <p:cNvPr id="7" name="54 Grupo"/>
          <p:cNvGrpSpPr>
            <a:grpSpLocks/>
          </p:cNvGrpSpPr>
          <p:nvPr/>
        </p:nvGrpSpPr>
        <p:grpSpPr bwMode="auto">
          <a:xfrm>
            <a:off x="2824956" y="4426938"/>
            <a:ext cx="2436886" cy="2084987"/>
            <a:chOff x="2071670" y="5000636"/>
            <a:chExt cx="1698969" cy="1511300"/>
          </a:xfrm>
        </p:grpSpPr>
        <p:grpSp>
          <p:nvGrpSpPr>
            <p:cNvPr id="21534" name="Group 24"/>
            <p:cNvGrpSpPr>
              <a:grpSpLocks/>
            </p:cNvGrpSpPr>
            <p:nvPr/>
          </p:nvGrpSpPr>
          <p:grpSpPr bwMode="auto">
            <a:xfrm>
              <a:off x="2071670" y="5000636"/>
              <a:ext cx="1512888" cy="1511300"/>
              <a:chOff x="2200" y="1570"/>
              <a:chExt cx="1496" cy="1496"/>
            </a:xfrm>
          </p:grpSpPr>
          <p:sp>
            <p:nvSpPr>
              <p:cNvPr id="35" name="Oval 25"/>
              <p:cNvSpPr>
                <a:spLocks noChangeArrowheads="1"/>
              </p:cNvSpPr>
              <p:nvPr/>
            </p:nvSpPr>
            <p:spPr bwMode="gray">
              <a:xfrm>
                <a:off x="2200" y="1570"/>
                <a:ext cx="1496" cy="1496"/>
              </a:xfrm>
              <a:prstGeom prst="ellipse">
                <a:avLst/>
              </a:prstGeom>
              <a:gradFill rotWithShape="1">
                <a:gsLst>
                  <a:gs pos="0">
                    <a:schemeClr val="hlink">
                      <a:gamma/>
                      <a:tint val="0"/>
                      <a:invGamma/>
                    </a:schemeClr>
                  </a:gs>
                  <a:gs pos="50000">
                    <a:schemeClr val="hlink"/>
                  </a:gs>
                  <a:gs pos="100000">
                    <a:schemeClr val="hlink">
                      <a:gamma/>
                      <a:tint val="0"/>
                      <a:invGamma/>
                    </a:schemeClr>
                  </a:gs>
                </a:gsLst>
                <a:lin ang="2700000" scaled="1"/>
              </a:gradFill>
              <a:ln w="38100">
                <a:noFill/>
                <a:round/>
                <a:headEnd/>
                <a:tailEnd/>
              </a:ln>
              <a:effectLst/>
            </p:spPr>
            <p:txBody>
              <a:bodyPr wrap="none" anchor="ctr">
                <a:spAutoFit/>
              </a:bodyPr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36" name="Oval 26"/>
              <p:cNvSpPr>
                <a:spLocks noChangeArrowheads="1"/>
              </p:cNvSpPr>
              <p:nvPr/>
            </p:nvSpPr>
            <p:spPr bwMode="gray">
              <a:xfrm>
                <a:off x="2200" y="1570"/>
                <a:ext cx="1496" cy="1496"/>
              </a:xfrm>
              <a:prstGeom prst="ellipse">
                <a:avLst/>
              </a:prstGeom>
              <a:gradFill rotWithShape="1">
                <a:gsLst>
                  <a:gs pos="0">
                    <a:schemeClr val="hlink">
                      <a:gamma/>
                      <a:tint val="69804"/>
                      <a:invGamma/>
                    </a:schemeClr>
                  </a:gs>
                  <a:gs pos="100000">
                    <a:schemeClr val="hlink"/>
                  </a:gs>
                </a:gsLst>
                <a:lin ang="2700000" scaled="1"/>
              </a:gradFill>
              <a:ln w="38100">
                <a:noFill/>
                <a:round/>
                <a:headEnd/>
                <a:tailEnd/>
              </a:ln>
              <a:effectLst/>
            </p:spPr>
            <p:txBody>
              <a:bodyPr wrap="none" anchor="ctr">
                <a:spAutoFit/>
              </a:bodyPr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37" name="Oval 27"/>
              <p:cNvSpPr>
                <a:spLocks noChangeArrowheads="1"/>
              </p:cNvSpPr>
              <p:nvPr/>
            </p:nvSpPr>
            <p:spPr bwMode="gray">
              <a:xfrm>
                <a:off x="2297" y="1667"/>
                <a:ext cx="1301" cy="1301"/>
              </a:xfrm>
              <a:prstGeom prst="ellipse">
                <a:avLst/>
              </a:prstGeom>
              <a:gradFill rotWithShape="1">
                <a:gsLst>
                  <a:gs pos="0">
                    <a:schemeClr val="hlink">
                      <a:gamma/>
                      <a:shade val="54118"/>
                      <a:invGamma/>
                    </a:schemeClr>
                  </a:gs>
                  <a:gs pos="50000">
                    <a:schemeClr val="hlink"/>
                  </a:gs>
                  <a:gs pos="100000">
                    <a:schemeClr val="hlink">
                      <a:gamma/>
                      <a:shade val="54118"/>
                      <a:invGamma/>
                    </a:schemeClr>
                  </a:gs>
                </a:gsLst>
                <a:lin ang="18900000" scaled="1"/>
              </a:gradFill>
              <a:ln w="38100">
                <a:noFill/>
                <a:round/>
                <a:headEnd/>
                <a:tailEnd/>
              </a:ln>
              <a:effectLst/>
            </p:spPr>
            <p:txBody>
              <a:bodyPr anchor="ctr">
                <a:spAutoFit/>
              </a:bodyPr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38" name="Oval 28"/>
              <p:cNvSpPr>
                <a:spLocks noChangeArrowheads="1"/>
              </p:cNvSpPr>
              <p:nvPr/>
            </p:nvSpPr>
            <p:spPr bwMode="gray">
              <a:xfrm>
                <a:off x="2297" y="1667"/>
                <a:ext cx="1301" cy="1301"/>
              </a:xfrm>
              <a:prstGeom prst="ellipse">
                <a:avLst/>
              </a:prstGeom>
              <a:gradFill rotWithShape="1">
                <a:gsLst>
                  <a:gs pos="0">
                    <a:schemeClr val="hlink"/>
                  </a:gs>
                  <a:gs pos="100000">
                    <a:schemeClr val="hlink">
                      <a:gamma/>
                      <a:shade val="48627"/>
                      <a:invGamma/>
                    </a:schemeClr>
                  </a:gs>
                </a:gsLst>
                <a:lin ang="2700000" scaled="1"/>
              </a:gradFill>
              <a:ln w="38100">
                <a:noFill/>
                <a:round/>
                <a:headEnd/>
                <a:tailEnd/>
              </a:ln>
              <a:effectLst/>
            </p:spPr>
            <p:txBody>
              <a:bodyPr anchor="ctr">
                <a:spAutoFit/>
              </a:bodyPr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39" name="Oval 29"/>
              <p:cNvSpPr>
                <a:spLocks noChangeArrowheads="1"/>
              </p:cNvSpPr>
              <p:nvPr/>
            </p:nvSpPr>
            <p:spPr bwMode="gray">
              <a:xfrm>
                <a:off x="2363" y="1733"/>
                <a:ext cx="1169" cy="1169"/>
              </a:xfrm>
              <a:prstGeom prst="ellipse">
                <a:avLst/>
              </a:prstGeom>
              <a:gradFill rotWithShape="1">
                <a:gsLst>
                  <a:gs pos="0">
                    <a:schemeClr val="hlink">
                      <a:gamma/>
                      <a:shade val="46275"/>
                      <a:invGamma/>
                    </a:schemeClr>
                  </a:gs>
                  <a:gs pos="100000">
                    <a:schemeClr val="hlink"/>
                  </a:gs>
                </a:gsLst>
                <a:lin ang="5400000" scaled="1"/>
              </a:gradFill>
              <a:ln w="38100">
                <a:noFill/>
                <a:round/>
                <a:headEnd/>
                <a:tailEnd/>
              </a:ln>
              <a:effectLst/>
            </p:spPr>
            <p:txBody>
              <a:bodyPr anchor="ctr">
                <a:spAutoFit/>
              </a:bodyPr>
              <a:lstStyle/>
              <a:p>
                <a:pPr>
                  <a:defRPr/>
                </a:pPr>
                <a:endParaRPr lang="es-ES"/>
              </a:p>
            </p:txBody>
          </p:sp>
        </p:grpSp>
        <p:sp>
          <p:nvSpPr>
            <p:cNvPr id="21535" name="Rectangle 33"/>
            <p:cNvSpPr>
              <a:spLocks noChangeArrowheads="1"/>
            </p:cNvSpPr>
            <p:nvPr/>
          </p:nvSpPr>
          <p:spPr bwMode="gray">
            <a:xfrm>
              <a:off x="2071670" y="5572140"/>
              <a:ext cx="1698969" cy="3346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s-MX" sz="2400" b="1" dirty="0" err="1">
                  <a:solidFill>
                    <a:schemeClr val="bg1">
                      <a:lumMod val="95000"/>
                    </a:schemeClr>
                  </a:solidFill>
                  <a:latin typeface="Century Gothic" pitchFamily="34" charset="0"/>
                </a:rPr>
                <a:t>Micropartícula</a:t>
              </a:r>
              <a:endParaRPr lang="es-ES" sz="1400" b="1" dirty="0">
                <a:solidFill>
                  <a:schemeClr val="bg1">
                    <a:lumMod val="95000"/>
                  </a:schemeClr>
                </a:solidFill>
                <a:latin typeface="Century Gothic" pitchFamily="34" charset="0"/>
              </a:endParaRPr>
            </a:p>
          </p:txBody>
        </p:sp>
      </p:grpSp>
      <p:grpSp>
        <p:nvGrpSpPr>
          <p:cNvPr id="11" name="51 Grupo"/>
          <p:cNvGrpSpPr>
            <a:grpSpLocks/>
          </p:cNvGrpSpPr>
          <p:nvPr/>
        </p:nvGrpSpPr>
        <p:grpSpPr bwMode="auto">
          <a:xfrm>
            <a:off x="6948267" y="2636912"/>
            <a:ext cx="2406429" cy="2217663"/>
            <a:chOff x="7429520" y="4000504"/>
            <a:chExt cx="1659797" cy="1511300"/>
          </a:xfrm>
        </p:grpSpPr>
        <p:grpSp>
          <p:nvGrpSpPr>
            <p:cNvPr id="21520" name="44 Grupo"/>
            <p:cNvGrpSpPr>
              <a:grpSpLocks/>
            </p:cNvGrpSpPr>
            <p:nvPr/>
          </p:nvGrpSpPr>
          <p:grpSpPr bwMode="auto">
            <a:xfrm>
              <a:off x="7429520" y="4000504"/>
              <a:ext cx="1512887" cy="1511300"/>
              <a:chOff x="7215206" y="4357694"/>
              <a:chExt cx="1512888" cy="1511300"/>
            </a:xfrm>
          </p:grpSpPr>
          <p:sp>
            <p:nvSpPr>
              <p:cNvPr id="46" name="Oval 25"/>
              <p:cNvSpPr>
                <a:spLocks noChangeArrowheads="1"/>
              </p:cNvSpPr>
              <p:nvPr/>
            </p:nvSpPr>
            <p:spPr bwMode="gray">
              <a:xfrm>
                <a:off x="7215206" y="4357694"/>
                <a:ext cx="1512889" cy="1511300"/>
              </a:xfrm>
              <a:prstGeom prst="ellipse">
                <a:avLst/>
              </a:prstGeom>
              <a:gradFill rotWithShape="1">
                <a:gsLst>
                  <a:gs pos="0">
                    <a:schemeClr val="hlink">
                      <a:gamma/>
                      <a:tint val="0"/>
                      <a:invGamma/>
                    </a:schemeClr>
                  </a:gs>
                  <a:gs pos="50000">
                    <a:schemeClr val="hlink"/>
                  </a:gs>
                  <a:gs pos="100000">
                    <a:schemeClr val="hlink">
                      <a:gamma/>
                      <a:tint val="0"/>
                      <a:invGamma/>
                    </a:schemeClr>
                  </a:gs>
                </a:gsLst>
                <a:lin ang="2700000" scaled="1"/>
              </a:gradFill>
              <a:ln w="38100">
                <a:noFill/>
                <a:round/>
                <a:headEnd/>
                <a:tailEnd/>
              </a:ln>
              <a:effectLst/>
            </p:spPr>
            <p:txBody>
              <a:bodyPr wrap="none" anchor="ctr">
                <a:spAutoFit/>
              </a:bodyPr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47" name="Oval 26"/>
              <p:cNvSpPr>
                <a:spLocks noChangeArrowheads="1"/>
              </p:cNvSpPr>
              <p:nvPr/>
            </p:nvSpPr>
            <p:spPr bwMode="gray">
              <a:xfrm>
                <a:off x="7215206" y="4357694"/>
                <a:ext cx="1512889" cy="1511300"/>
              </a:xfrm>
              <a:prstGeom prst="ellipse">
                <a:avLst/>
              </a:prstGeom>
              <a:solidFill>
                <a:schemeClr val="accent3">
                  <a:lumMod val="75000"/>
                </a:schemeClr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wrap="none" anchor="ctr">
                <a:spAutoFit/>
              </a:bodyPr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48" name="Oval 27"/>
              <p:cNvSpPr>
                <a:spLocks noChangeArrowheads="1"/>
              </p:cNvSpPr>
              <p:nvPr/>
            </p:nvSpPr>
            <p:spPr bwMode="gray">
              <a:xfrm>
                <a:off x="7313631" y="4456119"/>
                <a:ext cx="1316039" cy="1314450"/>
              </a:xfrm>
              <a:prstGeom prst="ellipse">
                <a:avLst/>
              </a:prstGeom>
              <a:gradFill rotWithShape="1">
                <a:gsLst>
                  <a:gs pos="0">
                    <a:schemeClr val="hlink">
                      <a:gamma/>
                      <a:shade val="54118"/>
                      <a:invGamma/>
                    </a:schemeClr>
                  </a:gs>
                  <a:gs pos="50000">
                    <a:schemeClr val="hlink"/>
                  </a:gs>
                  <a:gs pos="100000">
                    <a:schemeClr val="hlink">
                      <a:gamma/>
                      <a:shade val="54118"/>
                      <a:invGamma/>
                    </a:schemeClr>
                  </a:gs>
                </a:gsLst>
                <a:lin ang="18900000" scaled="1"/>
              </a:gradFill>
              <a:ln w="38100">
                <a:noFill/>
                <a:round/>
                <a:headEnd/>
                <a:tailEnd/>
              </a:ln>
              <a:effectLst/>
            </p:spPr>
            <p:txBody>
              <a:bodyPr anchor="ctr">
                <a:spAutoFit/>
              </a:bodyPr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49" name="Oval 28"/>
              <p:cNvSpPr>
                <a:spLocks noChangeArrowheads="1"/>
              </p:cNvSpPr>
              <p:nvPr/>
            </p:nvSpPr>
            <p:spPr bwMode="gray">
              <a:xfrm>
                <a:off x="7313631" y="4456119"/>
                <a:ext cx="1316039" cy="1314450"/>
              </a:xfrm>
              <a:prstGeom prst="ellipse">
                <a:avLst/>
              </a:prstGeom>
              <a:solidFill>
                <a:schemeClr val="accent5">
                  <a:lumMod val="60000"/>
                  <a:lumOff val="40000"/>
                </a:schemeClr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anchor="ctr">
                <a:spAutoFit/>
              </a:bodyPr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50" name="Oval 29"/>
              <p:cNvSpPr>
                <a:spLocks noChangeArrowheads="1"/>
              </p:cNvSpPr>
              <p:nvPr/>
            </p:nvSpPr>
            <p:spPr bwMode="gray">
              <a:xfrm>
                <a:off x="7380306" y="4522794"/>
                <a:ext cx="1182689" cy="1181100"/>
              </a:xfrm>
              <a:prstGeom prst="ellipse">
                <a:avLst/>
              </a:prstGeom>
              <a:solidFill>
                <a:schemeClr val="accent1">
                  <a:lumMod val="50000"/>
                </a:schemeClr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anchor="ctr">
                <a:spAutoFit/>
              </a:bodyPr>
              <a:lstStyle/>
              <a:p>
                <a:pPr>
                  <a:defRPr/>
                </a:pPr>
                <a:endParaRPr lang="es-ES"/>
              </a:p>
            </p:txBody>
          </p:sp>
        </p:grpSp>
        <p:sp>
          <p:nvSpPr>
            <p:cNvPr id="21521" name="Rectangle 34"/>
            <p:cNvSpPr>
              <a:spLocks noChangeArrowheads="1"/>
            </p:cNvSpPr>
            <p:nvPr/>
          </p:nvSpPr>
          <p:spPr bwMode="gray">
            <a:xfrm>
              <a:off x="7429520" y="4643446"/>
              <a:ext cx="1659797" cy="3146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s-MX" sz="2400" b="1" dirty="0" err="1">
                  <a:solidFill>
                    <a:schemeClr val="bg1">
                      <a:lumMod val="95000"/>
                    </a:schemeClr>
                  </a:solidFill>
                  <a:latin typeface="Century Gothic" pitchFamily="34" charset="0"/>
                </a:rPr>
                <a:t>Nanopartícula</a:t>
              </a:r>
              <a:endParaRPr lang="es-ES" sz="1400" b="1" dirty="0">
                <a:solidFill>
                  <a:schemeClr val="bg1">
                    <a:lumMod val="95000"/>
                  </a:schemeClr>
                </a:solidFill>
                <a:latin typeface="Century Gothic" pitchFamily="34" charset="0"/>
              </a:endParaRPr>
            </a:p>
          </p:txBody>
        </p:sp>
      </p:grpSp>
      <p:pic>
        <p:nvPicPr>
          <p:cNvPr id="4" name="Imagen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06" y="1443917"/>
            <a:ext cx="3139335" cy="1355445"/>
          </a:xfrm>
          <a:prstGeom prst="rect">
            <a:avLst/>
          </a:prstGeom>
        </p:spPr>
      </p:pic>
      <p:sp>
        <p:nvSpPr>
          <p:cNvPr id="6" name="Flecha abajo 5"/>
          <p:cNvSpPr/>
          <p:nvPr/>
        </p:nvSpPr>
        <p:spPr>
          <a:xfrm>
            <a:off x="1270539" y="2873523"/>
            <a:ext cx="421141" cy="90185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23269" y="1003167"/>
            <a:ext cx="2419582" cy="1622559"/>
          </a:xfrm>
          <a:prstGeom prst="rect">
            <a:avLst/>
          </a:prstGeom>
        </p:spPr>
      </p:pic>
      <p:pic>
        <p:nvPicPr>
          <p:cNvPr id="41" name="3 Imagen" descr="Escudo%20UAEM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0488"/>
            <a:ext cx="755650" cy="595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2" name="4 Imagen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8350" y="44450"/>
            <a:ext cx="682625" cy="625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570577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9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2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3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2 Marcador de contenido"/>
          <p:cNvSpPr>
            <a:spLocks noGrp="1"/>
          </p:cNvSpPr>
          <p:nvPr>
            <p:ph idx="1"/>
          </p:nvPr>
        </p:nvSpPr>
        <p:spPr>
          <a:xfrm>
            <a:off x="755650" y="1556793"/>
            <a:ext cx="7798252" cy="5112568"/>
          </a:xfrm>
        </p:spPr>
        <p:txBody>
          <a:bodyPr>
            <a:normAutofit/>
          </a:bodyPr>
          <a:lstStyle/>
          <a:p>
            <a:pPr eaLnBrk="1" hangingPunct="1">
              <a:spcBef>
                <a:spcPct val="0"/>
              </a:spcBef>
              <a:buFont typeface="Wingdings" pitchFamily="2" charset="2"/>
              <a:buNone/>
            </a:pPr>
            <a:r>
              <a:rPr lang="es-MX" sz="2400" b="1" dirty="0" smtClean="0"/>
              <a:t>CLAVE:</a:t>
            </a:r>
            <a:endParaRPr lang="es-ES" sz="2400" dirty="0" smtClean="0"/>
          </a:p>
          <a:p>
            <a:pPr eaLnBrk="1" hangingPunct="1">
              <a:spcBef>
                <a:spcPct val="0"/>
              </a:spcBef>
              <a:buFont typeface="Wingdings" pitchFamily="2" charset="2"/>
              <a:buNone/>
            </a:pPr>
            <a:r>
              <a:rPr lang="es-ES" sz="2400" dirty="0" smtClean="0"/>
              <a:t>L40030</a:t>
            </a:r>
          </a:p>
          <a:p>
            <a:pPr eaLnBrk="1" hangingPunct="1">
              <a:spcBef>
                <a:spcPct val="0"/>
              </a:spcBef>
              <a:buFont typeface="Wingdings" pitchFamily="2" charset="2"/>
              <a:buNone/>
            </a:pPr>
            <a:endParaRPr lang="es-ES" sz="2400" dirty="0" smtClean="0"/>
          </a:p>
          <a:p>
            <a:pPr eaLnBrk="1" hangingPunct="1">
              <a:spcBef>
                <a:spcPct val="0"/>
              </a:spcBef>
              <a:buFont typeface="Wingdings" pitchFamily="2" charset="2"/>
              <a:buNone/>
            </a:pPr>
            <a:r>
              <a:rPr lang="es-ES_tradnl" sz="2400" b="1" dirty="0" smtClean="0"/>
              <a:t>Créditos</a:t>
            </a:r>
            <a:r>
              <a:rPr lang="es-ES" sz="2400" b="1" dirty="0" smtClean="0"/>
              <a:t>:</a:t>
            </a:r>
            <a:endParaRPr lang="es-ES" sz="2400" dirty="0" smtClean="0"/>
          </a:p>
          <a:p>
            <a:pPr eaLnBrk="1" hangingPunct="1">
              <a:spcBef>
                <a:spcPct val="0"/>
              </a:spcBef>
              <a:buFont typeface="Wingdings" pitchFamily="2" charset="2"/>
              <a:buNone/>
            </a:pPr>
            <a:r>
              <a:rPr lang="es-ES" sz="2400" dirty="0" smtClean="0"/>
              <a:t>6</a:t>
            </a:r>
          </a:p>
          <a:p>
            <a:pPr eaLnBrk="1" hangingPunct="1">
              <a:spcBef>
                <a:spcPct val="0"/>
              </a:spcBef>
              <a:buFont typeface="Wingdings" pitchFamily="2" charset="2"/>
              <a:buNone/>
            </a:pPr>
            <a:endParaRPr lang="es-ES" sz="2400" dirty="0" smtClean="0"/>
          </a:p>
          <a:p>
            <a:pPr eaLnBrk="1" hangingPunct="1">
              <a:spcBef>
                <a:spcPct val="0"/>
              </a:spcBef>
              <a:buFont typeface="Wingdings" pitchFamily="2" charset="2"/>
              <a:buNone/>
            </a:pPr>
            <a:r>
              <a:rPr lang="es-MX" sz="2400" b="1" dirty="0" smtClean="0"/>
              <a:t>TIPO DE UNIDAD DE APRENDIZAJE:</a:t>
            </a:r>
            <a:endParaRPr lang="es-ES" sz="2400" dirty="0" smtClean="0"/>
          </a:p>
          <a:p>
            <a:pPr eaLnBrk="1" hangingPunct="1">
              <a:spcBef>
                <a:spcPct val="0"/>
              </a:spcBef>
              <a:buFont typeface="Wingdings" pitchFamily="2" charset="2"/>
              <a:buNone/>
            </a:pPr>
            <a:r>
              <a:rPr lang="es-ES" sz="2400" dirty="0" smtClean="0"/>
              <a:t>PRACTICA CLÍNICA</a:t>
            </a:r>
          </a:p>
          <a:p>
            <a:pPr eaLnBrk="1" hangingPunct="1">
              <a:spcBef>
                <a:spcPct val="0"/>
              </a:spcBef>
              <a:buFont typeface="Wingdings" pitchFamily="2" charset="2"/>
              <a:buNone/>
            </a:pPr>
            <a:endParaRPr lang="es-ES" sz="2400" dirty="0" smtClean="0"/>
          </a:p>
          <a:p>
            <a:pPr eaLnBrk="1" hangingPunct="1">
              <a:spcBef>
                <a:spcPct val="0"/>
              </a:spcBef>
              <a:buFont typeface="Wingdings" pitchFamily="2" charset="2"/>
              <a:buNone/>
            </a:pPr>
            <a:r>
              <a:rPr lang="es-ES" sz="2400" b="1" dirty="0" smtClean="0"/>
              <a:t>CARÁCTER DE LA UNIDAD DE APRENDIZAJE</a:t>
            </a:r>
            <a:endParaRPr lang="es-ES" sz="2400" dirty="0" smtClean="0"/>
          </a:p>
          <a:p>
            <a:pPr eaLnBrk="1" hangingPunct="1">
              <a:spcBef>
                <a:spcPct val="0"/>
              </a:spcBef>
              <a:buFont typeface="Wingdings" pitchFamily="2" charset="2"/>
              <a:buNone/>
            </a:pPr>
            <a:r>
              <a:rPr lang="es-ES" sz="2400" dirty="0" smtClean="0"/>
              <a:t>OBLIGATORIA</a:t>
            </a:r>
          </a:p>
          <a:p>
            <a:pPr eaLnBrk="1" hangingPunct="1">
              <a:spcBef>
                <a:spcPct val="0"/>
              </a:spcBef>
              <a:buFont typeface="Wingdings" pitchFamily="2" charset="2"/>
              <a:buNone/>
            </a:pPr>
            <a:endParaRPr lang="es-ES" sz="2400" dirty="0" smtClean="0"/>
          </a:p>
          <a:p>
            <a:pPr eaLnBrk="1" hangingPunct="1">
              <a:spcBef>
                <a:spcPct val="0"/>
              </a:spcBef>
              <a:buFont typeface="Wingdings" pitchFamily="2" charset="2"/>
              <a:buNone/>
            </a:pPr>
            <a:r>
              <a:rPr lang="es-ES" sz="2400" b="1" dirty="0" smtClean="0"/>
              <a:t>MODALIDAD:</a:t>
            </a:r>
            <a:endParaRPr lang="es-ES" sz="2400" dirty="0" smtClean="0"/>
          </a:p>
          <a:p>
            <a:pPr eaLnBrk="1" hangingPunct="1">
              <a:spcBef>
                <a:spcPct val="0"/>
              </a:spcBef>
              <a:buFont typeface="Wingdings" pitchFamily="2" charset="2"/>
              <a:buNone/>
            </a:pPr>
            <a:r>
              <a:rPr lang="es-ES" sz="2400" dirty="0" smtClean="0"/>
              <a:t>PRESENCIAL</a:t>
            </a:r>
          </a:p>
          <a:p>
            <a:pPr eaLnBrk="1" hangingPunct="1">
              <a:buFont typeface="Wingdings" pitchFamily="2" charset="2"/>
              <a:buNone/>
            </a:pPr>
            <a:endParaRPr lang="es-ES" dirty="0" smtClean="0"/>
          </a:p>
          <a:p>
            <a:pPr eaLnBrk="1" hangingPunct="1">
              <a:buFont typeface="Wingdings" pitchFamily="2" charset="2"/>
              <a:buNone/>
            </a:pPr>
            <a:endParaRPr lang="es-ES" dirty="0" smtClean="0"/>
          </a:p>
          <a:p>
            <a:pPr eaLnBrk="1" hangingPunct="1">
              <a:buFont typeface="Wingdings" pitchFamily="2" charset="2"/>
              <a:buNone/>
            </a:pPr>
            <a:endParaRPr lang="es-ES" dirty="0" smtClean="0"/>
          </a:p>
          <a:p>
            <a:pPr eaLnBrk="1" hangingPunct="1">
              <a:buFont typeface="Wingdings" pitchFamily="2" charset="2"/>
              <a:buNone/>
            </a:pPr>
            <a:endParaRPr lang="es-ES" dirty="0" smtClean="0"/>
          </a:p>
          <a:p>
            <a:pPr eaLnBrk="1" hangingPunct="1"/>
            <a:endParaRPr lang="es-ES" dirty="0" smtClean="0"/>
          </a:p>
        </p:txBody>
      </p:sp>
      <p:sp>
        <p:nvSpPr>
          <p:cNvPr id="9219" name="3 Marcador de número de diapositiva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rm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99D06336-3E09-47FC-A054-DCD9E98FF6EA}" type="slidenum">
              <a:rPr lang="es-ES" smtClean="0">
                <a:solidFill>
                  <a:schemeClr val="tx2"/>
                </a:solidFill>
              </a:rPr>
              <a:pPr eaLnBrk="1" hangingPunct="1"/>
              <a:t>3</a:t>
            </a:fld>
            <a:endParaRPr lang="es-ES" smtClean="0">
              <a:solidFill>
                <a:schemeClr val="tx2"/>
              </a:solidFill>
            </a:endParaRPr>
          </a:p>
        </p:txBody>
      </p:sp>
      <p:pic>
        <p:nvPicPr>
          <p:cNvPr id="9220" name="3 Imagen" descr="Escudo%20UAE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0488"/>
            <a:ext cx="755650" cy="595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1" name="4 Imagen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8350" y="44450"/>
            <a:ext cx="682625" cy="625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83854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Clasificación por su densidad</a:t>
            </a:r>
          </a:p>
        </p:txBody>
      </p:sp>
      <p:sp>
        <p:nvSpPr>
          <p:cNvPr id="8" name="Marcador de contenido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/>
              <a:t>Viscosa para restauraciones</a:t>
            </a:r>
          </a:p>
          <a:p>
            <a:r>
              <a:rPr lang="es-MX" dirty="0"/>
              <a:t>Semi-fluidas para mejorar la adhesión a la interfase diente restauración</a:t>
            </a:r>
          </a:p>
          <a:p>
            <a:r>
              <a:rPr lang="es-MX" dirty="0"/>
              <a:t>Fluidas (Resinas Flow) aparecen en 1996 y con bajo contenido de vidrio muy utilizadas como </a:t>
            </a:r>
            <a:r>
              <a:rPr lang="es-MX" dirty="0" err="1"/>
              <a:t>selladoresy</a:t>
            </a:r>
            <a:r>
              <a:rPr lang="es-MX" dirty="0"/>
              <a:t> medio cementante </a:t>
            </a:r>
          </a:p>
        </p:txBody>
      </p:sp>
      <p:pic>
        <p:nvPicPr>
          <p:cNvPr id="10" name="Imagen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39813" y="3581000"/>
            <a:ext cx="4202250" cy="3277000"/>
          </a:xfrm>
          <a:prstGeom prst="rect">
            <a:avLst/>
          </a:prstGeom>
        </p:spPr>
      </p:pic>
      <p:pic>
        <p:nvPicPr>
          <p:cNvPr id="11" name="Imagen 10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3608" y="3709703"/>
            <a:ext cx="2648493" cy="2595587"/>
          </a:xfrm>
          <a:prstGeom prst="rect">
            <a:avLst/>
          </a:prstGeom>
        </p:spPr>
      </p:pic>
      <p:sp>
        <p:nvSpPr>
          <p:cNvPr id="6" name="Arco de bloque 5">
            <a:extLst>
              <a:ext uri="{FF2B5EF4-FFF2-40B4-BE49-F238E27FC236}">
                <a16:creationId xmlns:a16="http://schemas.microsoft.com/office/drawing/2014/main" xmlns="" id="{9C21606A-931B-47CC-BD07-0CD80660C2D7}"/>
              </a:ext>
            </a:extLst>
          </p:cNvPr>
          <p:cNvSpPr/>
          <p:nvPr/>
        </p:nvSpPr>
        <p:spPr>
          <a:xfrm rot="10800000">
            <a:off x="1763688" y="5043308"/>
            <a:ext cx="936104" cy="528885"/>
          </a:xfrm>
          <a:prstGeom prst="blockArc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tx1"/>
              </a:solidFill>
            </a:endParaRPr>
          </a:p>
        </p:txBody>
      </p:sp>
      <p:pic>
        <p:nvPicPr>
          <p:cNvPr id="7" name="3 Imagen" descr="Escudo%20UAEM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0488"/>
            <a:ext cx="755650" cy="595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4 Imagen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8350" y="44450"/>
            <a:ext cx="682625" cy="625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97644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Tejido dental</a:t>
            </a:r>
            <a:endParaRPr lang="es-MX" dirty="0"/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467544" y="1772816"/>
            <a:ext cx="8345698" cy="4258591"/>
          </a:xfrm>
          <a:prstGeom prst="rect">
            <a:avLst/>
          </a:prstGeom>
        </p:spPr>
      </p:pic>
      <p:pic>
        <p:nvPicPr>
          <p:cNvPr id="5" name="3 Imagen" descr="Escudo%20UAE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0488"/>
            <a:ext cx="755650" cy="595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4 Imagen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8350" y="44450"/>
            <a:ext cx="682625" cy="625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30084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/>
            </a:pPr>
            <a:r>
              <a:rPr lang="es-ES" dirty="0"/>
              <a:t>DESARROLLO DEL RELLENO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defRPr/>
            </a:pPr>
            <a:r>
              <a:rPr lang="es-ES" dirty="0"/>
              <a:t>Las nanopartículas son partículas individuales, de 75-100nm.</a:t>
            </a:r>
          </a:p>
          <a:p>
            <a:pPr algn="just">
              <a:buFont typeface="Wingdings" pitchFamily="2" charset="2"/>
              <a:buNone/>
              <a:defRPr/>
            </a:pPr>
            <a:endParaRPr lang="es-ES" sz="1050" dirty="0"/>
          </a:p>
          <a:p>
            <a:pPr algn="just">
              <a:buFont typeface="Wingdings" pitchFamily="2" charset="2"/>
              <a:buNone/>
              <a:defRPr/>
            </a:pPr>
            <a:endParaRPr lang="es-ES" sz="1050" dirty="0"/>
          </a:p>
          <a:p>
            <a:pPr algn="just">
              <a:buFont typeface="Wingdings" pitchFamily="2" charset="2"/>
              <a:buNone/>
              <a:defRPr/>
            </a:pPr>
            <a:endParaRPr lang="es-ES" sz="1050" dirty="0"/>
          </a:p>
          <a:p>
            <a:pPr algn="just">
              <a:buFont typeface="Wingdings" pitchFamily="2" charset="2"/>
              <a:buNone/>
              <a:defRPr/>
            </a:pPr>
            <a:endParaRPr lang="es-ES" sz="1050" dirty="0"/>
          </a:p>
          <a:p>
            <a:pPr algn="just">
              <a:buFont typeface="Wingdings" pitchFamily="2" charset="2"/>
              <a:buNone/>
              <a:defRPr/>
            </a:pPr>
            <a:endParaRPr lang="es-ES" sz="1050" dirty="0"/>
          </a:p>
          <a:p>
            <a:pPr algn="just">
              <a:buFont typeface="Wingdings" pitchFamily="2" charset="2"/>
              <a:buNone/>
              <a:defRPr/>
            </a:pPr>
            <a:endParaRPr lang="es-ES" sz="1050" dirty="0"/>
          </a:p>
          <a:p>
            <a:pPr algn="just">
              <a:buFont typeface="Wingdings" pitchFamily="2" charset="2"/>
              <a:buNone/>
              <a:defRPr/>
            </a:pPr>
            <a:endParaRPr lang="es-ES" sz="1050" dirty="0"/>
          </a:p>
          <a:p>
            <a:pPr algn="just">
              <a:buFont typeface="Wingdings" pitchFamily="2" charset="2"/>
              <a:buNone/>
              <a:defRPr/>
            </a:pPr>
            <a:endParaRPr lang="es-ES" sz="1050" dirty="0"/>
          </a:p>
          <a:p>
            <a:pPr algn="just">
              <a:buFont typeface="Wingdings" pitchFamily="2" charset="2"/>
              <a:buNone/>
              <a:defRPr/>
            </a:pPr>
            <a:endParaRPr lang="es-ES" sz="1050" dirty="0"/>
          </a:p>
          <a:p>
            <a:pPr algn="just">
              <a:buFont typeface="Wingdings" pitchFamily="2" charset="2"/>
              <a:buNone/>
              <a:defRPr/>
            </a:pPr>
            <a:r>
              <a:rPr lang="es-ES" sz="1050" dirty="0"/>
              <a:t> 		            </a:t>
            </a:r>
          </a:p>
          <a:p>
            <a:pPr algn="just">
              <a:buFont typeface="Wingdings" pitchFamily="2" charset="2"/>
              <a:buNone/>
              <a:defRPr/>
            </a:pPr>
            <a:endParaRPr lang="es-ES" sz="1050" dirty="0"/>
          </a:p>
          <a:p>
            <a:pPr algn="just">
              <a:buFont typeface="Wingdings" pitchFamily="2" charset="2"/>
              <a:buNone/>
              <a:defRPr/>
            </a:pPr>
            <a:r>
              <a:rPr lang="es-ES" sz="1050" dirty="0"/>
              <a:t>		                        	</a:t>
            </a:r>
            <a:endParaRPr lang="es-ES" dirty="0"/>
          </a:p>
        </p:txBody>
      </p:sp>
      <p:grpSp>
        <p:nvGrpSpPr>
          <p:cNvPr id="4" name="12 Grupo"/>
          <p:cNvGrpSpPr/>
          <p:nvPr/>
        </p:nvGrpSpPr>
        <p:grpSpPr>
          <a:xfrm>
            <a:off x="539552" y="2492896"/>
            <a:ext cx="2143140" cy="2714643"/>
            <a:chOff x="2428860" y="3357563"/>
            <a:chExt cx="2143140" cy="2714643"/>
          </a:xfrm>
          <a:noFill/>
        </p:grpSpPr>
        <p:pic>
          <p:nvPicPr>
            <p:cNvPr id="62468" name="Imagen 53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2571750" y="3357563"/>
              <a:ext cx="1816100" cy="254635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</p:pic>
        <p:sp>
          <p:nvSpPr>
            <p:cNvPr id="11" name="10 Rectángulo"/>
            <p:cNvSpPr/>
            <p:nvPr/>
          </p:nvSpPr>
          <p:spPr>
            <a:xfrm>
              <a:off x="2428860" y="5929330"/>
              <a:ext cx="2143140" cy="142876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s-ES" sz="1050" dirty="0"/>
                <a:t>Resinas híbridas, sonrie 3M  ESPE</a:t>
              </a:r>
            </a:p>
          </p:txBody>
        </p:sp>
      </p:grpSp>
      <p:grpSp>
        <p:nvGrpSpPr>
          <p:cNvPr id="5" name="13 Grupo"/>
          <p:cNvGrpSpPr/>
          <p:nvPr/>
        </p:nvGrpSpPr>
        <p:grpSpPr>
          <a:xfrm>
            <a:off x="6372210" y="2350020"/>
            <a:ext cx="2143140" cy="2714643"/>
            <a:chOff x="5286380" y="3357563"/>
            <a:chExt cx="2143140" cy="2714643"/>
          </a:xfrm>
          <a:noFill/>
        </p:grpSpPr>
        <p:pic>
          <p:nvPicPr>
            <p:cNvPr id="62469" name="Imagen 54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5429250" y="3357563"/>
              <a:ext cx="1816100" cy="254635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</p:pic>
        <p:sp>
          <p:nvSpPr>
            <p:cNvPr id="12" name="11 Rectángulo"/>
            <p:cNvSpPr/>
            <p:nvPr/>
          </p:nvSpPr>
          <p:spPr>
            <a:xfrm>
              <a:off x="5286380" y="5929330"/>
              <a:ext cx="2143140" cy="142876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just">
                <a:buFont typeface="Wingdings" pitchFamily="2" charset="2"/>
                <a:buNone/>
                <a:defRPr/>
              </a:pPr>
              <a:r>
                <a:rPr lang="es-ES" sz="1050" dirty="0"/>
                <a:t>Filtek Supreme XT, sonrie 3M  ESPE </a:t>
              </a:r>
            </a:p>
          </p:txBody>
        </p:sp>
      </p:grpSp>
      <p:pic>
        <p:nvPicPr>
          <p:cNvPr id="6" name="Imagen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073298" y="2924944"/>
            <a:ext cx="2867025" cy="1590675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133725" y="4819600"/>
            <a:ext cx="2876550" cy="1590675"/>
          </a:xfrm>
          <a:prstGeom prst="rect">
            <a:avLst/>
          </a:prstGeom>
        </p:spPr>
      </p:pic>
      <p:pic>
        <p:nvPicPr>
          <p:cNvPr id="13" name="3 Imagen" descr="Escudo%20UAEM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0488"/>
            <a:ext cx="755650" cy="595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4 Imagen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8350" y="44450"/>
            <a:ext cx="682625" cy="625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369764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1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dirty="0"/>
              <a:t>POR SU TÉCNICA DE COLOCACIÓN</a:t>
            </a:r>
          </a:p>
        </p:txBody>
      </p:sp>
      <p:sp>
        <p:nvSpPr>
          <p:cNvPr id="2" name="1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MX" sz="2800" b="1" dirty="0"/>
              <a:t>Técnica directa</a:t>
            </a:r>
            <a:r>
              <a:rPr lang="es-MX" sz="2800" dirty="0"/>
              <a:t>: en la misma cita</a:t>
            </a:r>
          </a:p>
          <a:p>
            <a:r>
              <a:rPr lang="es-MX" sz="2800" b="1" dirty="0"/>
              <a:t>Técnica </a:t>
            </a:r>
            <a:r>
              <a:rPr lang="es-MX" sz="2800" b="1" dirty="0" err="1"/>
              <a:t>semi</a:t>
            </a:r>
            <a:r>
              <a:rPr lang="es-MX" sz="2800" b="1" dirty="0"/>
              <a:t>-directa</a:t>
            </a:r>
            <a:r>
              <a:rPr lang="es-MX" sz="2800" dirty="0"/>
              <a:t>: elaborada en la cavidad y se cementa.</a:t>
            </a:r>
          </a:p>
          <a:p>
            <a:r>
              <a:rPr lang="es-MX" sz="2800" b="1" dirty="0"/>
              <a:t>Técnica indirecta</a:t>
            </a:r>
            <a:r>
              <a:rPr lang="es-MX" sz="2800" dirty="0"/>
              <a:t>: se realiza en dos sesiones y se toma impresión, para su elaboración en un modelo de yeso.</a:t>
            </a:r>
          </a:p>
          <a:p>
            <a:pPr marL="45720" indent="0">
              <a:buNone/>
            </a:pPr>
            <a:endParaRPr lang="es-MX" sz="2800" dirty="0"/>
          </a:p>
        </p:txBody>
      </p:sp>
      <p:pic>
        <p:nvPicPr>
          <p:cNvPr id="4" name="3 Imagen" descr="Escudo%20UAE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0488"/>
            <a:ext cx="755650" cy="595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4 Imagen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8350" y="44450"/>
            <a:ext cx="682625" cy="625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177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/>
            </a:pPr>
            <a:r>
              <a:rPr lang="es-ES_tradnl" b="1" dirty="0"/>
              <a:t>TÉCNICA DIRECTA</a:t>
            </a:r>
            <a:endParaRPr lang="es-ES" b="1" dirty="0"/>
          </a:p>
        </p:txBody>
      </p:sp>
      <p:sp>
        <p:nvSpPr>
          <p:cNvPr id="76803" name="2 Marcador de contenido"/>
          <p:cNvSpPr>
            <a:spLocks noGrp="1"/>
          </p:cNvSpPr>
          <p:nvPr>
            <p:ph idx="1"/>
          </p:nvPr>
        </p:nvSpPr>
        <p:spPr>
          <a:xfrm>
            <a:off x="914400" y="1784350"/>
            <a:ext cx="8015288" cy="4787900"/>
          </a:xfrm>
        </p:spPr>
        <p:txBody>
          <a:bodyPr/>
          <a:lstStyle/>
          <a:p>
            <a:pPr algn="just"/>
            <a:r>
              <a:rPr lang="es-ES_tradnl" sz="2400"/>
              <a:t>Una sesión de trabajo no requiere: realizar impresiones, colaboración de un laboratorio de prótesis dental, colocar  restauraciones provisionales.</a:t>
            </a:r>
            <a:r>
              <a:rPr lang="es-ES" sz="2400"/>
              <a:t> </a:t>
            </a:r>
          </a:p>
          <a:p>
            <a:pPr algn="just"/>
            <a:r>
              <a:rPr lang="es-ES_tradnl" sz="2400"/>
              <a:t>Podemos realizar restauraciones de pequeño tamaño o mediano tamaño.</a:t>
            </a:r>
            <a:r>
              <a:rPr lang="es-ES_tradnl" sz="2800"/>
              <a:t> </a:t>
            </a:r>
          </a:p>
          <a:p>
            <a:pPr>
              <a:buFont typeface="Wingdings" pitchFamily="2" charset="2"/>
              <a:buNone/>
            </a:pPr>
            <a:endParaRPr lang="es-ES_tradnl" sz="1000"/>
          </a:p>
          <a:p>
            <a:pPr>
              <a:buFont typeface="Wingdings" pitchFamily="2" charset="2"/>
              <a:buNone/>
            </a:pPr>
            <a:endParaRPr lang="es-ES_tradnl" sz="1000"/>
          </a:p>
          <a:p>
            <a:pPr>
              <a:buFont typeface="Wingdings" pitchFamily="2" charset="2"/>
              <a:buNone/>
            </a:pPr>
            <a:endParaRPr lang="es-ES_tradnl" sz="1000"/>
          </a:p>
          <a:p>
            <a:pPr>
              <a:buFont typeface="Wingdings" pitchFamily="2" charset="2"/>
              <a:buNone/>
            </a:pPr>
            <a:endParaRPr lang="es-ES_tradnl" sz="1000"/>
          </a:p>
          <a:p>
            <a:pPr>
              <a:buFont typeface="Wingdings" pitchFamily="2" charset="2"/>
              <a:buNone/>
            </a:pPr>
            <a:endParaRPr lang="es-ES_tradnl" sz="1000"/>
          </a:p>
          <a:p>
            <a:pPr>
              <a:buFont typeface="Wingdings" pitchFamily="2" charset="2"/>
              <a:buNone/>
            </a:pPr>
            <a:endParaRPr lang="es-ES_tradnl" sz="1000"/>
          </a:p>
          <a:p>
            <a:pPr>
              <a:buFont typeface="Wingdings" pitchFamily="2" charset="2"/>
              <a:buNone/>
            </a:pPr>
            <a:endParaRPr lang="es-ES_tradnl" sz="1000"/>
          </a:p>
          <a:p>
            <a:pPr>
              <a:buFont typeface="Wingdings" pitchFamily="2" charset="2"/>
              <a:buNone/>
            </a:pPr>
            <a:endParaRPr lang="es-ES_tradnl" sz="1000"/>
          </a:p>
          <a:p>
            <a:pPr>
              <a:buFont typeface="Wingdings" pitchFamily="2" charset="2"/>
              <a:buNone/>
            </a:pPr>
            <a:endParaRPr lang="es-ES_tradnl" sz="1000"/>
          </a:p>
          <a:p>
            <a:pPr>
              <a:buFont typeface="Wingdings" pitchFamily="2" charset="2"/>
              <a:buNone/>
            </a:pPr>
            <a:r>
              <a:rPr lang="es-ES_tradnl" sz="1000"/>
              <a:t>                       </a:t>
            </a:r>
            <a:endParaRPr lang="es-ES"/>
          </a:p>
        </p:txBody>
      </p:sp>
      <p:grpSp>
        <p:nvGrpSpPr>
          <p:cNvPr id="3" name="13 Grupo"/>
          <p:cNvGrpSpPr/>
          <p:nvPr/>
        </p:nvGrpSpPr>
        <p:grpSpPr>
          <a:xfrm>
            <a:off x="6286512" y="4214818"/>
            <a:ext cx="2643206" cy="2000269"/>
            <a:chOff x="6286512" y="4214813"/>
            <a:chExt cx="2643206" cy="2000269"/>
          </a:xfrm>
          <a:noFill/>
        </p:grpSpPr>
        <p:pic>
          <p:nvPicPr>
            <p:cNvPr id="78854" name="Imagen 3" descr="cli360803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6500813" y="4214813"/>
              <a:ext cx="2127250" cy="1762125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</p:pic>
        <p:sp>
          <p:nvSpPr>
            <p:cNvPr id="13" name="12 Rectángulo"/>
            <p:cNvSpPr/>
            <p:nvPr/>
          </p:nvSpPr>
          <p:spPr>
            <a:xfrm>
              <a:off x="6286512" y="6000768"/>
              <a:ext cx="2643206" cy="21431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s-ES" sz="1050" dirty="0">
                  <a:solidFill>
                    <a:schemeClr val="tx1"/>
                  </a:solidFill>
                </a:rPr>
                <a:t>Foto 3: Segunda </a:t>
              </a:r>
              <a:r>
                <a:rPr lang="es-ES_tradnl" sz="1050" dirty="0">
                  <a:solidFill>
                    <a:schemeClr val="tx1"/>
                  </a:solidFill>
                </a:rPr>
                <a:t>capa de resina compuesta. </a:t>
              </a:r>
              <a:endParaRPr lang="es-ES" sz="105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4" name="15 Grupo"/>
          <p:cNvGrpSpPr/>
          <p:nvPr/>
        </p:nvGrpSpPr>
        <p:grpSpPr>
          <a:xfrm>
            <a:off x="3643306" y="4202113"/>
            <a:ext cx="2643206" cy="2227283"/>
            <a:chOff x="3643306" y="4202113"/>
            <a:chExt cx="2643206" cy="2227283"/>
          </a:xfrm>
          <a:noFill/>
        </p:grpSpPr>
        <p:pic>
          <p:nvPicPr>
            <p:cNvPr id="78853" name="Imagen 2" descr="cli360802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3857625" y="4202113"/>
              <a:ext cx="2143125" cy="1774825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</p:pic>
        <p:sp>
          <p:nvSpPr>
            <p:cNvPr id="15" name="14 Rectángulo"/>
            <p:cNvSpPr/>
            <p:nvPr/>
          </p:nvSpPr>
          <p:spPr>
            <a:xfrm>
              <a:off x="3643306" y="6000768"/>
              <a:ext cx="2643206" cy="42862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>
                <a:buFont typeface="Wingdings" pitchFamily="2" charset="2"/>
                <a:buNone/>
                <a:defRPr/>
              </a:pPr>
              <a:r>
                <a:rPr lang="es-ES_tradnl" sz="1050" dirty="0">
                  <a:solidFill>
                    <a:schemeClr val="tx1"/>
                  </a:solidFill>
                </a:rPr>
                <a:t>Foto 2: Primera capa de resina compuesta.</a:t>
              </a:r>
              <a:r>
                <a:rPr lang="es-ES" sz="1050" dirty="0">
                  <a:solidFill>
                    <a:schemeClr val="tx1"/>
                  </a:solidFill>
                </a:rPr>
                <a:t>               </a:t>
              </a:r>
            </a:p>
            <a:p>
              <a:pPr algn="just">
                <a:buFont typeface="Wingdings" pitchFamily="2" charset="2"/>
                <a:buNone/>
                <a:defRPr/>
              </a:pPr>
              <a:r>
                <a:rPr lang="es-ES" sz="1050" b="1" dirty="0">
                  <a:solidFill>
                    <a:schemeClr val="tx1"/>
                  </a:solidFill>
                </a:rPr>
                <a:t>               Didier Dietschi; Ed. Masson</a:t>
              </a:r>
              <a:endParaRPr lang="es-ES" sz="105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5" name="17 Grupo"/>
          <p:cNvGrpSpPr/>
          <p:nvPr/>
        </p:nvGrpSpPr>
        <p:grpSpPr>
          <a:xfrm>
            <a:off x="1285852" y="4214818"/>
            <a:ext cx="2128837" cy="2071702"/>
            <a:chOff x="1285852" y="4143380"/>
            <a:chExt cx="2128837" cy="2071702"/>
          </a:xfrm>
          <a:noFill/>
        </p:grpSpPr>
        <p:pic>
          <p:nvPicPr>
            <p:cNvPr id="78852" name="Imagen 1" descr="cli360801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1285852" y="4143380"/>
              <a:ext cx="2128837" cy="1763713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</p:pic>
        <p:sp>
          <p:nvSpPr>
            <p:cNvPr id="17" name="16 Rectángulo"/>
            <p:cNvSpPr/>
            <p:nvPr/>
          </p:nvSpPr>
          <p:spPr>
            <a:xfrm>
              <a:off x="1571604" y="6000768"/>
              <a:ext cx="1571636" cy="21431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s-ES_tradnl" sz="1050" dirty="0">
                  <a:solidFill>
                    <a:schemeClr val="tx1"/>
                  </a:solidFill>
                </a:rPr>
                <a:t>Foto 1: Pre-operatorio. </a:t>
              </a:r>
              <a:endParaRPr lang="es-ES" sz="1050" dirty="0">
                <a:solidFill>
                  <a:schemeClr val="tx1"/>
                </a:solidFill>
              </a:endParaRPr>
            </a:p>
          </p:txBody>
        </p:sp>
      </p:grpSp>
      <p:pic>
        <p:nvPicPr>
          <p:cNvPr id="14" name="3 Imagen" descr="Escudo%20UAEM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0488"/>
            <a:ext cx="755650" cy="595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4 Imagen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8350" y="44450"/>
            <a:ext cx="682625" cy="625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922265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1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17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/>
            </a:pPr>
            <a:r>
              <a:rPr lang="es-ES_tradnl" b="1" dirty="0"/>
              <a:t>TÉCNICA SEMIDIRECTA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914400" y="1784350"/>
            <a:ext cx="8015288" cy="5073650"/>
          </a:xfrm>
        </p:spPr>
        <p:txBody>
          <a:bodyPr/>
          <a:lstStyle/>
          <a:p>
            <a:pPr algn="just">
              <a:defRPr/>
            </a:pPr>
            <a:r>
              <a:rPr lang="es-ES_tradnl" sz="2400" dirty="0"/>
              <a:t>Una sesión de trabajo, no se necesita realizar impresiones, </a:t>
            </a:r>
            <a:r>
              <a:rPr lang="es-ES_tradnl" sz="2400" dirty="0" smtClean="0"/>
              <a:t>ni la </a:t>
            </a:r>
            <a:r>
              <a:rPr lang="es-ES_tradnl" sz="2400" dirty="0"/>
              <a:t>colaboración de un laboratorio de prótesis dental, tampoco la colocación de restauraciones provisionales.</a:t>
            </a:r>
            <a:r>
              <a:rPr lang="es-ES" sz="2400" dirty="0"/>
              <a:t> </a:t>
            </a:r>
          </a:p>
          <a:p>
            <a:pPr algn="just">
              <a:defRPr/>
            </a:pPr>
            <a:r>
              <a:rPr lang="es-ES_tradnl" sz="2400" dirty="0"/>
              <a:t>Se pueden realizar restauraciones de mayor tamaño  que en el caso de las restauraciones directas.</a:t>
            </a:r>
            <a:r>
              <a:rPr lang="es-ES" sz="2400" dirty="0"/>
              <a:t> </a:t>
            </a:r>
          </a:p>
          <a:p>
            <a:pPr algn="just">
              <a:buFont typeface="Wingdings" pitchFamily="2" charset="2"/>
              <a:buNone/>
              <a:defRPr/>
            </a:pPr>
            <a:endParaRPr lang="es-ES_tradnl" sz="1050" dirty="0"/>
          </a:p>
          <a:p>
            <a:pPr algn="just">
              <a:buFont typeface="Wingdings" pitchFamily="2" charset="2"/>
              <a:buNone/>
              <a:defRPr/>
            </a:pPr>
            <a:endParaRPr lang="es-ES_tradnl" sz="1050" dirty="0"/>
          </a:p>
          <a:p>
            <a:pPr algn="just">
              <a:buFont typeface="Wingdings" pitchFamily="2" charset="2"/>
              <a:buNone/>
              <a:defRPr/>
            </a:pPr>
            <a:endParaRPr lang="es-ES_tradnl" sz="1050" dirty="0"/>
          </a:p>
          <a:p>
            <a:pPr algn="just">
              <a:buFont typeface="Wingdings" pitchFamily="2" charset="2"/>
              <a:buNone/>
              <a:defRPr/>
            </a:pPr>
            <a:endParaRPr lang="es-ES_tradnl" sz="1050" dirty="0"/>
          </a:p>
          <a:p>
            <a:pPr algn="just">
              <a:buFont typeface="Wingdings" pitchFamily="2" charset="2"/>
              <a:buNone/>
              <a:defRPr/>
            </a:pPr>
            <a:endParaRPr lang="es-ES_tradnl" sz="1050" dirty="0"/>
          </a:p>
          <a:p>
            <a:pPr algn="just">
              <a:buFont typeface="Wingdings" pitchFamily="2" charset="2"/>
              <a:buNone/>
              <a:defRPr/>
            </a:pPr>
            <a:endParaRPr lang="es-ES_tradnl" sz="1050" dirty="0"/>
          </a:p>
          <a:p>
            <a:pPr algn="just">
              <a:buFont typeface="Wingdings" pitchFamily="2" charset="2"/>
              <a:buNone/>
              <a:defRPr/>
            </a:pPr>
            <a:endParaRPr lang="es-ES_tradnl" sz="1050" dirty="0"/>
          </a:p>
          <a:p>
            <a:pPr algn="just">
              <a:buFont typeface="Wingdings" pitchFamily="2" charset="2"/>
              <a:buNone/>
              <a:defRPr/>
            </a:pPr>
            <a:r>
              <a:rPr lang="es-ES_tradnl" sz="1050" dirty="0"/>
              <a:t>             </a:t>
            </a:r>
          </a:p>
          <a:p>
            <a:pPr algn="just">
              <a:buFont typeface="Wingdings" pitchFamily="2" charset="2"/>
              <a:buNone/>
              <a:defRPr/>
            </a:pPr>
            <a:r>
              <a:rPr lang="es-ES_tradnl" sz="1050" dirty="0"/>
              <a:t>                       </a:t>
            </a:r>
            <a:endParaRPr lang="es-ES" sz="1050" dirty="0"/>
          </a:p>
          <a:p>
            <a:pPr algn="just">
              <a:buFont typeface="Wingdings" pitchFamily="2" charset="2"/>
              <a:buNone/>
              <a:defRPr/>
            </a:pPr>
            <a:endParaRPr lang="es-ES_tradnl" sz="1050" dirty="0"/>
          </a:p>
          <a:p>
            <a:pPr algn="just">
              <a:buFont typeface="Wingdings" pitchFamily="2" charset="2"/>
              <a:buNone/>
              <a:defRPr/>
            </a:pPr>
            <a:endParaRPr lang="es-ES_tradnl" sz="1050" dirty="0"/>
          </a:p>
          <a:p>
            <a:pPr algn="just">
              <a:buFont typeface="Wingdings" pitchFamily="2" charset="2"/>
              <a:buNone/>
              <a:defRPr/>
            </a:pPr>
            <a:endParaRPr lang="es-ES" sz="1050" dirty="0"/>
          </a:p>
          <a:p>
            <a:pPr>
              <a:defRPr/>
            </a:pPr>
            <a:endParaRPr lang="es-ES" dirty="0"/>
          </a:p>
        </p:txBody>
      </p:sp>
      <p:grpSp>
        <p:nvGrpSpPr>
          <p:cNvPr id="4" name="12 Grupo"/>
          <p:cNvGrpSpPr/>
          <p:nvPr/>
        </p:nvGrpSpPr>
        <p:grpSpPr>
          <a:xfrm>
            <a:off x="6072198" y="4000500"/>
            <a:ext cx="2643206" cy="2143144"/>
            <a:chOff x="6072198" y="4000500"/>
            <a:chExt cx="2643206" cy="2143144"/>
          </a:xfrm>
          <a:noFill/>
        </p:grpSpPr>
        <p:pic>
          <p:nvPicPr>
            <p:cNvPr id="79878" name="Imagen 6" descr="cli360806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6357938" y="4000500"/>
              <a:ext cx="2143125" cy="1774825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</p:pic>
        <p:sp>
          <p:nvSpPr>
            <p:cNvPr id="12" name="11 Rectángulo"/>
            <p:cNvSpPr/>
            <p:nvPr/>
          </p:nvSpPr>
          <p:spPr>
            <a:xfrm>
              <a:off x="6072198" y="5786454"/>
              <a:ext cx="2643206" cy="35719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s-ES_tradnl" sz="1050" dirty="0">
                  <a:solidFill>
                    <a:schemeClr val="tx1"/>
                  </a:solidFill>
                </a:rPr>
                <a:t>Foto 6: Prueba en boca de las restauraciones antes del cementado.</a:t>
              </a:r>
              <a:r>
                <a:rPr lang="es-ES" sz="1050" b="1" dirty="0">
                  <a:solidFill>
                    <a:schemeClr val="tx1"/>
                  </a:solidFill>
                </a:rPr>
                <a:t> </a:t>
              </a:r>
              <a:endParaRPr lang="es-ES" sz="105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5" name="14 Grupo"/>
          <p:cNvGrpSpPr/>
          <p:nvPr/>
        </p:nvGrpSpPr>
        <p:grpSpPr>
          <a:xfrm>
            <a:off x="3714744" y="4000500"/>
            <a:ext cx="2214578" cy="2428896"/>
            <a:chOff x="3714744" y="4000500"/>
            <a:chExt cx="2214578" cy="2428896"/>
          </a:xfrm>
          <a:noFill/>
        </p:grpSpPr>
        <p:pic>
          <p:nvPicPr>
            <p:cNvPr id="79877" name="Imagen 5" descr="cli360805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3714750" y="4000500"/>
              <a:ext cx="2155825" cy="1785938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</p:pic>
        <p:sp>
          <p:nvSpPr>
            <p:cNvPr id="14" name="13 Rectángulo"/>
            <p:cNvSpPr/>
            <p:nvPr/>
          </p:nvSpPr>
          <p:spPr>
            <a:xfrm>
              <a:off x="3714744" y="5786454"/>
              <a:ext cx="2214578" cy="64294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just">
                <a:buFont typeface="Wingdings" pitchFamily="2" charset="2"/>
                <a:buNone/>
                <a:defRPr/>
              </a:pPr>
              <a:r>
                <a:rPr lang="es-ES_tradnl" sz="1050" dirty="0">
                  <a:solidFill>
                    <a:schemeClr val="tx1"/>
                  </a:solidFill>
                </a:rPr>
                <a:t>Foto 5: Restauraciones de composite    </a:t>
              </a:r>
            </a:p>
            <a:p>
              <a:pPr algn="just">
                <a:buFont typeface="Wingdings" pitchFamily="2" charset="2"/>
                <a:buNone/>
                <a:defRPr/>
              </a:pPr>
              <a:r>
                <a:rPr lang="es-ES_tradnl" sz="1050" dirty="0">
                  <a:solidFill>
                    <a:schemeClr val="tx1"/>
                  </a:solidFill>
                </a:rPr>
                <a:t>               pulidas fuera de boca.                                                </a:t>
              </a:r>
              <a:r>
                <a:rPr lang="es-ES" sz="1050" b="1" dirty="0">
                  <a:solidFill>
                    <a:schemeClr val="tx1"/>
                  </a:solidFill>
                </a:rPr>
                <a:t>                                                              </a:t>
              </a:r>
            </a:p>
            <a:p>
              <a:pPr algn="just">
                <a:buFont typeface="Wingdings" pitchFamily="2" charset="2"/>
                <a:buNone/>
                <a:defRPr/>
              </a:pPr>
              <a:r>
                <a:rPr lang="es-ES" sz="1050" b="1" dirty="0">
                  <a:solidFill>
                    <a:schemeClr val="tx1"/>
                  </a:solidFill>
                </a:rPr>
                <a:t>                                                                                                          </a:t>
              </a:r>
            </a:p>
            <a:p>
              <a:pPr algn="just">
                <a:buFont typeface="Wingdings" pitchFamily="2" charset="2"/>
                <a:buNone/>
                <a:defRPr/>
              </a:pPr>
              <a:r>
                <a:rPr lang="es-ES" sz="1050" b="1" dirty="0">
                  <a:solidFill>
                    <a:schemeClr val="tx1"/>
                  </a:solidFill>
                </a:rPr>
                <a:t>         Didier Dietschi; Ed. Masson</a:t>
              </a:r>
              <a:endParaRPr lang="es-ES" sz="105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6" name="16 Grupo"/>
          <p:cNvGrpSpPr/>
          <p:nvPr/>
        </p:nvGrpSpPr>
        <p:grpSpPr>
          <a:xfrm>
            <a:off x="1285875" y="4071938"/>
            <a:ext cx="2071688" cy="1928830"/>
            <a:chOff x="1285875" y="4071938"/>
            <a:chExt cx="2071688" cy="1928830"/>
          </a:xfrm>
          <a:noFill/>
        </p:grpSpPr>
        <p:pic>
          <p:nvPicPr>
            <p:cNvPr id="79876" name="Imagen 4" descr="cli360804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1285875" y="4071938"/>
              <a:ext cx="2071688" cy="171608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</p:pic>
        <p:sp>
          <p:nvSpPr>
            <p:cNvPr id="16" name="15 Rectángulo"/>
            <p:cNvSpPr/>
            <p:nvPr/>
          </p:nvSpPr>
          <p:spPr>
            <a:xfrm>
              <a:off x="1571604" y="5786454"/>
              <a:ext cx="1500198" cy="21431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s-ES_tradnl" sz="1050" dirty="0">
                  <a:solidFill>
                    <a:schemeClr val="tx1"/>
                  </a:solidFill>
                </a:rPr>
                <a:t>Foto 4: Preoperatorio.</a:t>
              </a:r>
              <a:r>
                <a:rPr lang="es-ES" sz="1050" dirty="0">
                  <a:solidFill>
                    <a:schemeClr val="tx1"/>
                  </a:solidFill>
                </a:rPr>
                <a:t> </a:t>
              </a:r>
            </a:p>
          </p:txBody>
        </p:sp>
      </p:grpSp>
      <p:pic>
        <p:nvPicPr>
          <p:cNvPr id="13" name="3 Imagen" descr="Escudo%20UAEM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0488"/>
            <a:ext cx="755650" cy="595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4 Imagen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8350" y="44450"/>
            <a:ext cx="682625" cy="625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357654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1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17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/>
            </a:pPr>
            <a:r>
              <a:rPr lang="es-ES_tradnl" b="1" dirty="0"/>
              <a:t>TÉCNICAS INDIRECTAS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914400" y="1784350"/>
            <a:ext cx="7772400" cy="4930775"/>
          </a:xfrm>
        </p:spPr>
        <p:txBody>
          <a:bodyPr/>
          <a:lstStyle/>
          <a:p>
            <a:pPr algn="just">
              <a:defRPr/>
            </a:pPr>
            <a:r>
              <a:rPr lang="es-ES" sz="2400" dirty="0"/>
              <a:t>Se necesitan</a:t>
            </a:r>
            <a:r>
              <a:rPr lang="es-ES_tradnl" sz="2400" dirty="0"/>
              <a:t> dos sesiones de trabajo.</a:t>
            </a:r>
          </a:p>
          <a:p>
            <a:pPr algn="just">
              <a:defRPr/>
            </a:pPr>
            <a:r>
              <a:rPr lang="es-ES" sz="2400" dirty="0"/>
              <a:t>Se realiza</a:t>
            </a:r>
            <a:r>
              <a:rPr lang="es-ES_tradnl" sz="2400" dirty="0"/>
              <a:t> toma de impresiones de ambas arcadas.</a:t>
            </a:r>
          </a:p>
          <a:p>
            <a:pPr algn="just">
              <a:defRPr/>
            </a:pPr>
            <a:r>
              <a:rPr lang="es-ES" sz="2400" dirty="0"/>
              <a:t>R</a:t>
            </a:r>
            <a:r>
              <a:rPr lang="es-ES_tradnl" sz="2400" dirty="0"/>
              <a:t>emitir el trabajo a un laboratorio</a:t>
            </a:r>
            <a:r>
              <a:rPr lang="es-ES" sz="2400" dirty="0"/>
              <a:t>.</a:t>
            </a:r>
          </a:p>
          <a:p>
            <a:pPr algn="just">
              <a:defRPr/>
            </a:pPr>
            <a:r>
              <a:rPr lang="es-ES" sz="2400" dirty="0"/>
              <a:t>C</a:t>
            </a:r>
            <a:r>
              <a:rPr lang="es-ES_tradnl" sz="2400" dirty="0"/>
              <a:t>olocar provisionales.</a:t>
            </a:r>
            <a:endParaRPr lang="es-ES" sz="2400" dirty="0"/>
          </a:p>
          <a:p>
            <a:pPr>
              <a:buFont typeface="Wingdings" pitchFamily="2" charset="2"/>
              <a:buNone/>
              <a:defRPr/>
            </a:pPr>
            <a:endParaRPr lang="es-ES_tradnl" sz="1050" dirty="0"/>
          </a:p>
          <a:p>
            <a:pPr>
              <a:buFont typeface="Wingdings" pitchFamily="2" charset="2"/>
              <a:buNone/>
              <a:defRPr/>
            </a:pPr>
            <a:endParaRPr lang="es-ES_tradnl" sz="1050" dirty="0"/>
          </a:p>
          <a:p>
            <a:pPr>
              <a:buFont typeface="Wingdings" pitchFamily="2" charset="2"/>
              <a:buNone/>
              <a:defRPr/>
            </a:pPr>
            <a:endParaRPr lang="es-ES_tradnl" sz="1050" dirty="0"/>
          </a:p>
          <a:p>
            <a:pPr>
              <a:buFont typeface="Wingdings" pitchFamily="2" charset="2"/>
              <a:buNone/>
              <a:defRPr/>
            </a:pPr>
            <a:endParaRPr lang="es-ES_tradnl" sz="1050" dirty="0"/>
          </a:p>
          <a:p>
            <a:pPr>
              <a:buFont typeface="Wingdings" pitchFamily="2" charset="2"/>
              <a:buNone/>
              <a:defRPr/>
            </a:pPr>
            <a:endParaRPr lang="es-ES_tradnl" sz="1050" dirty="0"/>
          </a:p>
          <a:p>
            <a:pPr>
              <a:buFont typeface="Wingdings" pitchFamily="2" charset="2"/>
              <a:buNone/>
              <a:defRPr/>
            </a:pPr>
            <a:endParaRPr lang="es-ES_tradnl" sz="1050" dirty="0"/>
          </a:p>
          <a:p>
            <a:pPr>
              <a:buFont typeface="Wingdings" pitchFamily="2" charset="2"/>
              <a:buNone/>
              <a:defRPr/>
            </a:pPr>
            <a:endParaRPr lang="es-ES_tradnl" sz="1050" dirty="0"/>
          </a:p>
          <a:p>
            <a:pPr>
              <a:buFont typeface="Wingdings" pitchFamily="2" charset="2"/>
              <a:buNone/>
              <a:defRPr/>
            </a:pPr>
            <a:r>
              <a:rPr lang="es-ES_tradnl" sz="1050" dirty="0"/>
              <a:t>   </a:t>
            </a:r>
          </a:p>
          <a:p>
            <a:pPr>
              <a:buFont typeface="Wingdings" pitchFamily="2" charset="2"/>
              <a:buNone/>
              <a:defRPr/>
            </a:pPr>
            <a:r>
              <a:rPr lang="es-ES_tradnl" sz="1050" dirty="0"/>
              <a:t>     </a:t>
            </a:r>
            <a:endParaRPr lang="es-ES" sz="1050" dirty="0"/>
          </a:p>
          <a:p>
            <a:pPr algn="just">
              <a:buFont typeface="Wingdings" pitchFamily="2" charset="2"/>
              <a:buNone/>
              <a:defRPr/>
            </a:pPr>
            <a:endParaRPr lang="es-ES" dirty="0"/>
          </a:p>
        </p:txBody>
      </p:sp>
      <p:grpSp>
        <p:nvGrpSpPr>
          <p:cNvPr id="4" name="14 Grupo"/>
          <p:cNvGrpSpPr/>
          <p:nvPr/>
        </p:nvGrpSpPr>
        <p:grpSpPr>
          <a:xfrm>
            <a:off x="6000760" y="3714750"/>
            <a:ext cx="2286016" cy="2214580"/>
            <a:chOff x="6000760" y="3714750"/>
            <a:chExt cx="2286016" cy="2214580"/>
          </a:xfrm>
          <a:noFill/>
        </p:grpSpPr>
        <p:pic>
          <p:nvPicPr>
            <p:cNvPr id="80902" name="Imagen 9" descr="cli360809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6143625" y="3714750"/>
              <a:ext cx="2071688" cy="1716088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</p:pic>
        <p:sp>
          <p:nvSpPr>
            <p:cNvPr id="12" name="11 Rectángulo"/>
            <p:cNvSpPr/>
            <p:nvPr/>
          </p:nvSpPr>
          <p:spPr>
            <a:xfrm>
              <a:off x="6000760" y="5500702"/>
              <a:ext cx="2286016" cy="42862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s-ES_tradnl" sz="1050" dirty="0">
                  <a:solidFill>
                    <a:schemeClr val="tx1"/>
                  </a:solidFill>
                </a:rPr>
                <a:t>Foto 9. Restauración cementada y glaseada</a:t>
              </a:r>
              <a:endParaRPr lang="es-ES" sz="105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5" name="15 Grupo"/>
          <p:cNvGrpSpPr/>
          <p:nvPr/>
        </p:nvGrpSpPr>
        <p:grpSpPr>
          <a:xfrm>
            <a:off x="3500430" y="3714752"/>
            <a:ext cx="2500330" cy="2428894"/>
            <a:chOff x="3428992" y="3714750"/>
            <a:chExt cx="2500330" cy="2428894"/>
          </a:xfrm>
          <a:noFill/>
        </p:grpSpPr>
        <p:pic>
          <p:nvPicPr>
            <p:cNvPr id="80901" name="Imagen 8" descr="cli360808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3571875" y="3714750"/>
              <a:ext cx="2155825" cy="1785938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</p:pic>
        <p:sp>
          <p:nvSpPr>
            <p:cNvPr id="13" name="12 Rectángulo"/>
            <p:cNvSpPr/>
            <p:nvPr/>
          </p:nvSpPr>
          <p:spPr>
            <a:xfrm>
              <a:off x="3428992" y="5500702"/>
              <a:ext cx="2500330" cy="64294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s-ES_tradnl" sz="1050" dirty="0">
                  <a:solidFill>
                    <a:schemeClr val="tx1"/>
                  </a:solidFill>
                </a:rPr>
                <a:t>Foto 8: restauración terminada antes de cementarla. </a:t>
              </a:r>
            </a:p>
            <a:p>
              <a:pPr algn="ctr">
                <a:defRPr/>
              </a:pPr>
              <a:r>
                <a:rPr lang="es-ES" sz="1050" b="1" dirty="0">
                  <a:solidFill>
                    <a:schemeClr val="tx1"/>
                  </a:solidFill>
                </a:rPr>
                <a:t>Didier Dietschi; Ed. Masson</a:t>
              </a:r>
              <a:endParaRPr lang="es-ES" sz="105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6" name="16 Grupo"/>
          <p:cNvGrpSpPr/>
          <p:nvPr/>
        </p:nvGrpSpPr>
        <p:grpSpPr>
          <a:xfrm>
            <a:off x="1000100" y="3786188"/>
            <a:ext cx="2643206" cy="2286018"/>
            <a:chOff x="1000100" y="3786188"/>
            <a:chExt cx="2643206" cy="2286018"/>
          </a:xfrm>
          <a:noFill/>
        </p:grpSpPr>
        <p:pic>
          <p:nvPicPr>
            <p:cNvPr id="80900" name="Imagen 7" descr="cli360807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1285875" y="3786188"/>
              <a:ext cx="2070100" cy="171450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</p:pic>
        <p:sp>
          <p:nvSpPr>
            <p:cNvPr id="14" name="13 Rectángulo"/>
            <p:cNvSpPr/>
            <p:nvPr/>
          </p:nvSpPr>
          <p:spPr>
            <a:xfrm>
              <a:off x="1000100" y="5572140"/>
              <a:ext cx="2643206" cy="500066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s-ES_tradnl" sz="1050" dirty="0">
                  <a:solidFill>
                    <a:schemeClr val="tx1"/>
                  </a:solidFill>
                </a:rPr>
                <a:t>Foto 7: Pre operatorio, premolar con dos retenedores tipo onlay.</a:t>
              </a:r>
              <a:r>
                <a:rPr lang="es-ES_tradnl" dirty="0">
                  <a:solidFill>
                    <a:schemeClr val="tx1"/>
                  </a:solidFill>
                </a:rPr>
                <a:t> </a:t>
              </a:r>
              <a:endParaRPr lang="es-ES" dirty="0">
                <a:solidFill>
                  <a:schemeClr val="tx1"/>
                </a:solidFill>
              </a:endParaRPr>
            </a:p>
          </p:txBody>
        </p:sp>
      </p:grpSp>
      <p:pic>
        <p:nvPicPr>
          <p:cNvPr id="15" name="3 Imagen" descr="Escudo%20UAEM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0488"/>
            <a:ext cx="755650" cy="595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4 Imagen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8350" y="44450"/>
            <a:ext cx="682625" cy="625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016211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1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17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Técnica de colocación</a:t>
            </a:r>
          </a:p>
        </p:txBody>
      </p:sp>
      <p:sp>
        <p:nvSpPr>
          <p:cNvPr id="2" name="1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 dirty="0"/>
          </a:p>
          <a:p>
            <a:endParaRPr lang="es-MX" dirty="0"/>
          </a:p>
          <a:p>
            <a:endParaRPr lang="es-MX" dirty="0"/>
          </a:p>
          <a:p>
            <a:pPr marL="45720" indent="0">
              <a:buNone/>
            </a:pPr>
            <a:endParaRPr lang="es-MX" dirty="0"/>
          </a:p>
          <a:p>
            <a:endParaRPr lang="es-MX" dirty="0"/>
          </a:p>
          <a:p>
            <a:pPr marL="45720" indent="0">
              <a:buNone/>
            </a:pPr>
            <a:endParaRPr lang="es-MX" dirty="0"/>
          </a:p>
        </p:txBody>
      </p:sp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1772816"/>
            <a:ext cx="3672408" cy="27543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21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6016" y="2726921"/>
            <a:ext cx="3600400" cy="3600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3 Imagen" descr="Escudo%20UAEM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0488"/>
            <a:ext cx="755650" cy="595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4 Imagen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8350" y="44450"/>
            <a:ext cx="682625" cy="625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59854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es-MX" dirty="0"/>
              <a:t>ESTRUCTURA DEL ESMALTE</a:t>
            </a:r>
            <a:endParaRPr lang="es-ES" dirty="0"/>
          </a:p>
        </p:txBody>
      </p:sp>
      <p:sp>
        <p:nvSpPr>
          <p:cNvPr id="25603" name="2 Marcador de contenido"/>
          <p:cNvSpPr>
            <a:spLocks noGrp="1"/>
          </p:cNvSpPr>
          <p:nvPr>
            <p:ph idx="1"/>
          </p:nvPr>
        </p:nvSpPr>
        <p:spPr>
          <a:xfrm>
            <a:off x="803264" y="1512256"/>
            <a:ext cx="7675563" cy="5351649"/>
          </a:xfrm>
        </p:spPr>
        <p:txBody>
          <a:bodyPr>
            <a:normAutofit/>
          </a:bodyPr>
          <a:lstStyle/>
          <a:p>
            <a:pPr algn="just" eaLnBrk="1" hangingPunct="1"/>
            <a:r>
              <a:rPr lang="es-MX" sz="2000" dirty="0"/>
              <a:t>Estructura porosa, no vital, cristalina (prismas del esmalte).</a:t>
            </a:r>
          </a:p>
          <a:p>
            <a:pPr algn="just" eaLnBrk="1" hangingPunct="1"/>
            <a:r>
              <a:rPr lang="es-MX" sz="2000" dirty="0"/>
              <a:t>96%  de apatita inorgánica y 4% de matriz  de proteína y agua.</a:t>
            </a:r>
          </a:p>
          <a:p>
            <a:pPr algn="just" eaLnBrk="1" hangingPunct="1"/>
            <a:r>
              <a:rPr lang="es-MX" sz="2000" dirty="0"/>
              <a:t>Película en su superficie compuesta por un complejo de proteínas, grasa e hidratos de carbono. </a:t>
            </a:r>
          </a:p>
          <a:p>
            <a:pPr algn="just" eaLnBrk="1" hangingPunct="1"/>
            <a:r>
              <a:rPr lang="es-MX" sz="2000" dirty="0"/>
              <a:t>Al grabar el esmalte lo descalcifica y desmineraliza dejando una superficie porosa.</a:t>
            </a:r>
          </a:p>
          <a:p>
            <a:pPr algn="just" eaLnBrk="1" hangingPunct="1">
              <a:buFont typeface="Wingdings" pitchFamily="2" charset="2"/>
              <a:buNone/>
            </a:pPr>
            <a:endParaRPr lang="es-MX" sz="1000" dirty="0"/>
          </a:p>
          <a:p>
            <a:pPr algn="just" eaLnBrk="1" hangingPunct="1">
              <a:buFont typeface="Wingdings" pitchFamily="2" charset="2"/>
              <a:buNone/>
            </a:pPr>
            <a:endParaRPr lang="es-MX" sz="1000" dirty="0"/>
          </a:p>
          <a:p>
            <a:pPr algn="just" eaLnBrk="1" hangingPunct="1">
              <a:buFont typeface="Wingdings" pitchFamily="2" charset="2"/>
              <a:buNone/>
            </a:pPr>
            <a:endParaRPr lang="es-MX" sz="1000" dirty="0"/>
          </a:p>
          <a:p>
            <a:pPr algn="just" eaLnBrk="1" hangingPunct="1">
              <a:buFont typeface="Wingdings" pitchFamily="2" charset="2"/>
              <a:buNone/>
            </a:pPr>
            <a:endParaRPr lang="es-MX" sz="1000" dirty="0"/>
          </a:p>
          <a:p>
            <a:pPr algn="just" eaLnBrk="1" hangingPunct="1">
              <a:buFont typeface="Wingdings" pitchFamily="2" charset="2"/>
              <a:buNone/>
            </a:pPr>
            <a:endParaRPr lang="es-MX" sz="1000" dirty="0"/>
          </a:p>
          <a:p>
            <a:pPr algn="just" eaLnBrk="1" hangingPunct="1">
              <a:buFont typeface="Wingdings" pitchFamily="2" charset="2"/>
              <a:buNone/>
            </a:pPr>
            <a:endParaRPr lang="es-MX" sz="1000" dirty="0"/>
          </a:p>
          <a:p>
            <a:pPr algn="just" eaLnBrk="1" hangingPunct="1">
              <a:buFont typeface="Wingdings" pitchFamily="2" charset="2"/>
              <a:buNone/>
            </a:pPr>
            <a:endParaRPr lang="es-MX" sz="1000" dirty="0"/>
          </a:p>
          <a:p>
            <a:pPr algn="just" eaLnBrk="1" hangingPunct="1">
              <a:buFont typeface="Wingdings" pitchFamily="2" charset="2"/>
              <a:buNone/>
            </a:pPr>
            <a:endParaRPr lang="es-MX" sz="1000" dirty="0"/>
          </a:p>
          <a:p>
            <a:pPr algn="ctr" eaLnBrk="1" hangingPunct="1">
              <a:buFont typeface="Wingdings" pitchFamily="2" charset="2"/>
              <a:buNone/>
            </a:pPr>
            <a:endParaRPr lang="es-MX" sz="1000" dirty="0"/>
          </a:p>
          <a:p>
            <a:pPr algn="ctr" eaLnBrk="1" hangingPunct="1">
              <a:buFont typeface="Wingdings" pitchFamily="2" charset="2"/>
              <a:buNone/>
            </a:pPr>
            <a:endParaRPr lang="es-MX" sz="1000" dirty="0"/>
          </a:p>
          <a:p>
            <a:pPr algn="just" eaLnBrk="1" hangingPunct="1">
              <a:buFont typeface="Wingdings" pitchFamily="2" charset="2"/>
              <a:buNone/>
            </a:pPr>
            <a:endParaRPr lang="es-MX" sz="1000" dirty="0"/>
          </a:p>
          <a:p>
            <a:pPr algn="just" eaLnBrk="1" hangingPunct="1">
              <a:buFont typeface="Wingdings" pitchFamily="2" charset="2"/>
              <a:buNone/>
            </a:pPr>
            <a:endParaRPr lang="es-MX" sz="1000" dirty="0"/>
          </a:p>
          <a:p>
            <a:pPr algn="just" eaLnBrk="1" hangingPunct="1">
              <a:buFont typeface="Wingdings" pitchFamily="2" charset="2"/>
              <a:buNone/>
            </a:pPr>
            <a:r>
              <a:rPr lang="es-MX" sz="1000" dirty="0"/>
              <a:t>                                                                        </a:t>
            </a:r>
          </a:p>
        </p:txBody>
      </p:sp>
      <p:sp>
        <p:nvSpPr>
          <p:cNvPr id="2560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es-MX"/>
          </a:p>
        </p:txBody>
      </p:sp>
      <p:sp>
        <p:nvSpPr>
          <p:cNvPr id="25605" name="Rectangle 3"/>
          <p:cNvSpPr>
            <a:spLocks noChangeArrowheads="1"/>
          </p:cNvSpPr>
          <p:nvPr/>
        </p:nvSpPr>
        <p:spPr bwMode="auto">
          <a:xfrm>
            <a:off x="0" y="293370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eaLnBrk="0" hangingPunct="0"/>
            <a:endParaRPr lang="es-MX"/>
          </a:p>
        </p:txBody>
      </p:sp>
      <p:grpSp>
        <p:nvGrpSpPr>
          <p:cNvPr id="3" name="12 Grupo"/>
          <p:cNvGrpSpPr>
            <a:grpSpLocks/>
          </p:cNvGrpSpPr>
          <p:nvPr/>
        </p:nvGrpSpPr>
        <p:grpSpPr bwMode="auto">
          <a:xfrm>
            <a:off x="628650" y="3717032"/>
            <a:ext cx="4214813" cy="2840547"/>
            <a:chOff x="2857488" y="3606366"/>
            <a:chExt cx="4214842" cy="3093386"/>
          </a:xfrm>
        </p:grpSpPr>
        <p:pic>
          <p:nvPicPr>
            <p:cNvPr id="25612" name="Imagen 4" descr="cli230301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73065" y="3606366"/>
              <a:ext cx="3295646" cy="3093386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190500" cap="rnd">
              <a:solidFill>
                <a:srgbClr val="FFFFFF"/>
              </a:solidFill>
            </a:ln>
            <a:effectLst>
              <a:outerShdw blurRad="50000" algn="tl" rotWithShape="0">
                <a:srgbClr val="000000">
                  <a:alpha val="41000"/>
                </a:srgbClr>
              </a:outerShdw>
            </a:effectLst>
            <a:scene3d>
              <a:camera prst="orthographicFront"/>
              <a:lightRig rig="twoPt" dir="t">
                <a:rot lat="0" lon="0" rev="7800000"/>
              </a:lightRig>
            </a:scene3d>
            <a:sp3d contourW="6350">
              <a:bevelT w="50800" h="16510"/>
              <a:contourClr>
                <a:srgbClr val="C0C0C0"/>
              </a:contourClr>
            </a:sp3d>
            <a:extLst/>
          </p:spPr>
        </p:pic>
        <p:sp>
          <p:nvSpPr>
            <p:cNvPr id="12" name="11 Rectángulo"/>
            <p:cNvSpPr/>
            <p:nvPr/>
          </p:nvSpPr>
          <p:spPr>
            <a:xfrm>
              <a:off x="2857488" y="6286520"/>
              <a:ext cx="4214842" cy="14287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s-MX" sz="1050" dirty="0"/>
                <a:t>Estructura del esmalte. </a:t>
              </a:r>
              <a:r>
                <a:rPr lang="es-ES" sz="1050" dirty="0"/>
                <a:t>www.scielo.org.pe/.../reh/v14n1-2/a12fig05.jpg</a:t>
              </a:r>
            </a:p>
          </p:txBody>
        </p:sp>
      </p:grpSp>
      <p:pic>
        <p:nvPicPr>
          <p:cNvPr id="4" name="Imagen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18077" y="3662901"/>
            <a:ext cx="3387339" cy="2894678"/>
          </a:xfrm>
          <a:prstGeom prst="rect">
            <a:avLst/>
          </a:prstGeom>
        </p:spPr>
      </p:pic>
      <p:sp>
        <p:nvSpPr>
          <p:cNvPr id="5" name="Flecha: a la derecha 4">
            <a:extLst>
              <a:ext uri="{FF2B5EF4-FFF2-40B4-BE49-F238E27FC236}">
                <a16:creationId xmlns:a16="http://schemas.microsoft.com/office/drawing/2014/main" xmlns="" id="{6936846B-4886-48A9-B397-3DD4E7C409CD}"/>
              </a:ext>
            </a:extLst>
          </p:cNvPr>
          <p:cNvSpPr/>
          <p:nvPr/>
        </p:nvSpPr>
        <p:spPr>
          <a:xfrm>
            <a:off x="4910831" y="3540008"/>
            <a:ext cx="2592288" cy="129614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3200" dirty="0"/>
              <a:t>Capa híbrida</a:t>
            </a:r>
          </a:p>
        </p:txBody>
      </p:sp>
      <p:pic>
        <p:nvPicPr>
          <p:cNvPr id="11" name="3 Imagen" descr="Escudo%20UAEM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0488"/>
            <a:ext cx="755650" cy="595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4 Imagen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8350" y="44450"/>
            <a:ext cx="682625" cy="625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619266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Técnica de grabado ácido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981200"/>
            <a:ext cx="4035425" cy="38862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s-ES" sz="2400" dirty="0">
                <a:solidFill>
                  <a:schemeClr val="tx1"/>
                </a:solidFill>
              </a:rPr>
              <a:t>1955 Michael </a:t>
            </a:r>
            <a:r>
              <a:rPr lang="es-ES" sz="2400" dirty="0" err="1">
                <a:solidFill>
                  <a:schemeClr val="tx1"/>
                </a:solidFill>
              </a:rPr>
              <a:t>Buonocore</a:t>
            </a:r>
            <a:r>
              <a:rPr lang="es-ES" sz="2400" dirty="0">
                <a:solidFill>
                  <a:schemeClr val="tx1"/>
                </a:solidFill>
              </a:rPr>
              <a:t> introdujo la técnica de grabado ácido.</a:t>
            </a:r>
          </a:p>
          <a:p>
            <a:pPr>
              <a:lnSpc>
                <a:spcPct val="90000"/>
              </a:lnSpc>
            </a:pPr>
            <a:r>
              <a:rPr lang="es-ES" sz="2400" dirty="0">
                <a:solidFill>
                  <a:schemeClr val="tx1"/>
                </a:solidFill>
              </a:rPr>
              <a:t>Ácido </a:t>
            </a:r>
            <a:r>
              <a:rPr lang="es-ES" sz="2400" dirty="0" err="1">
                <a:solidFill>
                  <a:schemeClr val="tx1"/>
                </a:solidFill>
              </a:rPr>
              <a:t>ortofosfórico</a:t>
            </a:r>
            <a:r>
              <a:rPr lang="es-ES" sz="2400" dirty="0">
                <a:solidFill>
                  <a:schemeClr val="tx1"/>
                </a:solidFill>
              </a:rPr>
              <a:t>.</a:t>
            </a:r>
          </a:p>
          <a:p>
            <a:pPr algn="just">
              <a:lnSpc>
                <a:spcPct val="90000"/>
              </a:lnSpc>
            </a:pPr>
            <a:r>
              <a:rPr lang="es-ES" sz="2400" dirty="0">
                <a:solidFill>
                  <a:schemeClr val="tx1"/>
                </a:solidFill>
              </a:rPr>
              <a:t>El procedimiento mejora la adhesión mecánica y asegura los defectos de </a:t>
            </a:r>
            <a:r>
              <a:rPr lang="es-ES" sz="2400" dirty="0"/>
              <a:t>sellado entre la fase diente restauración.</a:t>
            </a:r>
          </a:p>
          <a:p>
            <a:pPr algn="just">
              <a:lnSpc>
                <a:spcPct val="90000"/>
              </a:lnSpc>
            </a:pPr>
            <a:endParaRPr lang="es-ES" sz="2400" dirty="0"/>
          </a:p>
          <a:p>
            <a:pPr algn="just">
              <a:lnSpc>
                <a:spcPct val="90000"/>
              </a:lnSpc>
            </a:pPr>
            <a:endParaRPr lang="es-ES" sz="2400" dirty="0"/>
          </a:p>
          <a:p>
            <a:pPr>
              <a:lnSpc>
                <a:spcPct val="90000"/>
              </a:lnSpc>
            </a:pPr>
            <a:endParaRPr lang="es-ES" sz="2400" dirty="0">
              <a:solidFill>
                <a:schemeClr val="bg2"/>
              </a:solidFill>
            </a:endParaRP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es-ES" sz="2400" dirty="0">
              <a:solidFill>
                <a:schemeClr val="folHlink"/>
              </a:solidFill>
            </a:endParaRPr>
          </a:p>
        </p:txBody>
      </p:sp>
      <p:pic>
        <p:nvPicPr>
          <p:cNvPr id="10245" name="Picture 5" descr="etchants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88024" y="1916832"/>
            <a:ext cx="3988136" cy="252028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5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AFA5BB1-EED7-4B97-9C6C-B9EEC2638228}" type="slidenum">
              <a:rPr lang="es-ES"/>
              <a:pPr/>
              <a:t>39</a:t>
            </a:fld>
            <a:endParaRPr lang="es-ES"/>
          </a:p>
        </p:txBody>
      </p:sp>
      <p:pic>
        <p:nvPicPr>
          <p:cNvPr id="7" name="3 Imagen" descr="Escudo%20UAE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0488"/>
            <a:ext cx="755650" cy="595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4 Imagen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8350" y="44450"/>
            <a:ext cx="682625" cy="625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515055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2 Marcador de contenido"/>
          <p:cNvSpPr>
            <a:spLocks noGrp="1"/>
          </p:cNvSpPr>
          <p:nvPr>
            <p:ph idx="1"/>
          </p:nvPr>
        </p:nvSpPr>
        <p:spPr>
          <a:xfrm>
            <a:off x="755650" y="1484784"/>
            <a:ext cx="7772400" cy="5856288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es-MX" sz="2400" b="1" dirty="0" smtClean="0"/>
              <a:t>PRERREQUISITOS (TEMAS APRENDIDOS):</a:t>
            </a:r>
            <a:endParaRPr lang="es-ES" sz="2400" dirty="0" smtClean="0"/>
          </a:p>
          <a:p>
            <a:pPr eaLnBrk="1" hangingPunct="1"/>
            <a:r>
              <a:rPr lang="es-ES" sz="2400" dirty="0" smtClean="0"/>
              <a:t>MATERIALES DENTALES</a:t>
            </a:r>
          </a:p>
          <a:p>
            <a:pPr eaLnBrk="1" hangingPunct="1"/>
            <a:r>
              <a:rPr lang="es-ES" sz="2400" dirty="0" smtClean="0"/>
              <a:t>OPERATORIA DENTAL I Y II</a:t>
            </a:r>
          </a:p>
          <a:p>
            <a:pPr eaLnBrk="1" hangingPunct="1"/>
            <a:r>
              <a:rPr lang="es-ES" sz="2400" dirty="0" smtClean="0"/>
              <a:t>PREVENTIVA III</a:t>
            </a:r>
          </a:p>
          <a:p>
            <a:pPr eaLnBrk="1" hangingPunct="1">
              <a:buFont typeface="Wingdings" pitchFamily="2" charset="2"/>
              <a:buNone/>
            </a:pPr>
            <a:endParaRPr lang="es-ES" sz="2400" dirty="0" smtClean="0"/>
          </a:p>
          <a:p>
            <a:pPr eaLnBrk="1" hangingPunct="1">
              <a:buFont typeface="Wingdings" pitchFamily="2" charset="2"/>
              <a:buNone/>
            </a:pPr>
            <a:endParaRPr lang="es-ES" sz="2400" dirty="0" smtClean="0"/>
          </a:p>
          <a:p>
            <a:pPr eaLnBrk="1" hangingPunct="1">
              <a:buFont typeface="Wingdings" pitchFamily="2" charset="2"/>
              <a:buNone/>
            </a:pPr>
            <a:r>
              <a:rPr lang="es-ES" sz="2400" b="1" dirty="0" smtClean="0"/>
              <a:t>UNIDAD(ES) DE APRENDIZAJE CONSECUENTE (SERIADAS Y RECOMENDADAS):</a:t>
            </a:r>
            <a:endParaRPr lang="es-ES" sz="2400" dirty="0" smtClean="0"/>
          </a:p>
          <a:p>
            <a:pPr eaLnBrk="1" hangingPunct="1"/>
            <a:r>
              <a:rPr lang="es-ES" sz="2400" dirty="0" smtClean="0"/>
              <a:t>CLÍNICA DE OPERATORIA DENTAL I</a:t>
            </a:r>
          </a:p>
          <a:p>
            <a:pPr eaLnBrk="1" hangingPunct="1"/>
            <a:r>
              <a:rPr lang="es-ES" sz="2400" dirty="0" smtClean="0"/>
              <a:t> CLÍNICA DE OPERATORIA DENTAL II</a:t>
            </a:r>
          </a:p>
        </p:txBody>
      </p:sp>
      <p:sp>
        <p:nvSpPr>
          <p:cNvPr id="10243" name="3 Marcador de número de diapositiva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rm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9725186A-52DD-4E50-BF6A-848430695252}" type="slidenum">
              <a:rPr lang="es-ES" smtClean="0">
                <a:solidFill>
                  <a:schemeClr val="tx2"/>
                </a:solidFill>
              </a:rPr>
              <a:pPr eaLnBrk="1" hangingPunct="1"/>
              <a:t>4</a:t>
            </a:fld>
            <a:endParaRPr lang="es-ES" smtClean="0">
              <a:solidFill>
                <a:schemeClr val="tx2"/>
              </a:solidFill>
            </a:endParaRPr>
          </a:p>
        </p:txBody>
      </p:sp>
      <p:pic>
        <p:nvPicPr>
          <p:cNvPr id="10244" name="3 Imagen" descr="Escudo%20UAE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0488"/>
            <a:ext cx="755650" cy="595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5" name="4 Imagen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8350" y="44450"/>
            <a:ext cx="682625" cy="625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90738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20" name="Rectangle 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 b="1" dirty="0"/>
              <a:t>Grabado ácido</a:t>
            </a:r>
          </a:p>
        </p:txBody>
      </p:sp>
      <p:pic>
        <p:nvPicPr>
          <p:cNvPr id="13319" name="Picture 7" descr="etched_enamel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941538" y="1822660"/>
            <a:ext cx="3714750" cy="226695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322" name="Rectangle 10"/>
          <p:cNvSpPr>
            <a:spLocks noGrp="1" noChangeArrowheads="1"/>
          </p:cNvSpPr>
          <p:nvPr>
            <p:ph sz="half" idx="2"/>
          </p:nvPr>
        </p:nvSpPr>
        <p:spPr>
          <a:xfrm>
            <a:off x="457200" y="1981200"/>
            <a:ext cx="4035425" cy="3886200"/>
          </a:xfrm>
        </p:spPr>
        <p:txBody>
          <a:bodyPr>
            <a:normAutofit lnSpcReduction="10000"/>
          </a:bodyPr>
          <a:lstStyle/>
          <a:p>
            <a:pPr algn="just">
              <a:lnSpc>
                <a:spcPct val="80000"/>
              </a:lnSpc>
            </a:pPr>
            <a:r>
              <a:rPr lang="es-ES" sz="2400" dirty="0"/>
              <a:t>Produce una superficie rugosa retención </a:t>
            </a:r>
            <a:r>
              <a:rPr lang="es-ES" sz="2400" dirty="0" err="1"/>
              <a:t>micromecánica</a:t>
            </a:r>
            <a:r>
              <a:rPr lang="es-ES" sz="2400" dirty="0"/>
              <a:t>.</a:t>
            </a:r>
          </a:p>
          <a:p>
            <a:pPr algn="just">
              <a:lnSpc>
                <a:spcPct val="80000"/>
              </a:lnSpc>
            </a:pPr>
            <a:r>
              <a:rPr lang="es-ES" sz="2400" dirty="0"/>
              <a:t>Evita la filtración marginal.</a:t>
            </a:r>
          </a:p>
          <a:p>
            <a:pPr algn="just">
              <a:lnSpc>
                <a:spcPct val="80000"/>
              </a:lnSpc>
            </a:pPr>
            <a:r>
              <a:rPr lang="es-ES" sz="2400" dirty="0"/>
              <a:t>Ácido </a:t>
            </a:r>
            <a:r>
              <a:rPr lang="es-ES" sz="2400" dirty="0" err="1"/>
              <a:t>ortofosfórico</a:t>
            </a:r>
            <a:r>
              <a:rPr lang="es-ES" sz="2400" dirty="0"/>
              <a:t> al 37%.</a:t>
            </a:r>
          </a:p>
          <a:p>
            <a:pPr algn="just">
              <a:lnSpc>
                <a:spcPct val="80000"/>
              </a:lnSpc>
            </a:pPr>
            <a:r>
              <a:rPr lang="es-ES" sz="2400" dirty="0"/>
              <a:t>Adhesión micromecánica y por la capa híbrida adhesión química</a:t>
            </a:r>
          </a:p>
          <a:p>
            <a:pPr algn="just">
              <a:lnSpc>
                <a:spcPct val="80000"/>
              </a:lnSpc>
            </a:pPr>
            <a:r>
              <a:rPr lang="es-ES" sz="2400" dirty="0"/>
              <a:t>Concentraciones y aplicaciones de tiempo mayores son inconvenientes para un correcto grabado </a:t>
            </a: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556889-972F-4E36-A794-EA30FFEA069A}" type="slidenum">
              <a:rPr lang="es-ES"/>
              <a:pPr/>
              <a:t>40</a:t>
            </a:fld>
            <a:endParaRPr lang="es-E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48064" y="4063029"/>
            <a:ext cx="3528392" cy="27949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3 Imagen" descr="Escudo%20UAEM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0488"/>
            <a:ext cx="755650" cy="595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4 Imagen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8350" y="44450"/>
            <a:ext cx="682625" cy="625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79640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B4854349-2989-46A9-9F6A-7AB1181F7D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dirty="0"/>
              <a:t>Técnicas de grabado dental con ácido fosfórico para obturación con resina compuesta</a:t>
            </a:r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xmlns="" id="{8D3CA5A7-5364-41F2-B51C-69ED51D170E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/>
              <a:t>Solo esmalte (solo esmalte) </a:t>
            </a:r>
          </a:p>
        </p:txBody>
      </p:sp>
      <p:sp>
        <p:nvSpPr>
          <p:cNvPr id="7" name="Marcador de texto 6">
            <a:extLst>
              <a:ext uri="{FF2B5EF4-FFF2-40B4-BE49-F238E27FC236}">
                <a16:creationId xmlns:a16="http://schemas.microsoft.com/office/drawing/2014/main" xmlns="" id="{BBDC1C8A-1336-44F5-AB09-843FF4F6453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s-MX" dirty="0"/>
              <a:t>Grabado total (esmalte y dentina)</a:t>
            </a:r>
          </a:p>
        </p:txBody>
      </p:sp>
      <p:pic>
        <p:nvPicPr>
          <p:cNvPr id="9" name="Marcador de contenido 8">
            <a:extLst>
              <a:ext uri="{FF2B5EF4-FFF2-40B4-BE49-F238E27FC236}">
                <a16:creationId xmlns:a16="http://schemas.microsoft.com/office/drawing/2014/main" xmlns="" id="{A74575F5-9766-4642-94F5-96F254F385CD}"/>
              </a:ext>
            </a:extLst>
          </p:cNvPr>
          <p:cNvPicPr>
            <a:picLocks noGrp="1" noChangeAspect="1"/>
          </p:cNvPicPr>
          <p:nvPr>
            <p:ph sz="quarter" idx="4"/>
          </p:nvPr>
        </p:nvPicPr>
        <p:blipFill>
          <a:blip r:embed="rId3"/>
          <a:stretch>
            <a:fillRect/>
          </a:stretch>
        </p:blipFill>
        <p:spPr>
          <a:xfrm>
            <a:off x="5039843" y="2505074"/>
            <a:ext cx="3770186" cy="2423691"/>
          </a:xfrm>
          <a:prstGeom prst="rect">
            <a:avLst/>
          </a:prstGeom>
        </p:spPr>
      </p:pic>
      <p:pic>
        <p:nvPicPr>
          <p:cNvPr id="13" name="Imagen 12">
            <a:extLst>
              <a:ext uri="{FF2B5EF4-FFF2-40B4-BE49-F238E27FC236}">
                <a16:creationId xmlns:a16="http://schemas.microsoft.com/office/drawing/2014/main" xmlns="" id="{F182228A-BC8B-432C-A28A-2ABBBBD8103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8972" y="2505075"/>
            <a:ext cx="4374694" cy="2423691"/>
          </a:xfrm>
          <a:prstGeom prst="rect">
            <a:avLst/>
          </a:prstGeom>
        </p:spPr>
      </p:pic>
      <p:pic>
        <p:nvPicPr>
          <p:cNvPr id="8" name="3 Imagen" descr="Escudo%20UAEM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0488"/>
            <a:ext cx="755650" cy="595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4 Imagen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8350" y="44450"/>
            <a:ext cx="682625" cy="625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07938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504" y="764704"/>
            <a:ext cx="4015358" cy="2651255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0" y="718146"/>
            <a:ext cx="4176464" cy="2848349"/>
          </a:xfrm>
          <a:prstGeom prst="rect">
            <a:avLst/>
          </a:prstGeom>
        </p:spPr>
      </p:pic>
      <p:pic>
        <p:nvPicPr>
          <p:cNvPr id="6" name="Imagen 5">
            <a:extLst>
              <a:ext uri="{FF2B5EF4-FFF2-40B4-BE49-F238E27FC236}">
                <a16:creationId xmlns:a16="http://schemas.microsoft.com/office/drawing/2014/main" xmlns="" id="{4E19D17D-8549-4285-A280-4F2BCE3C836E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21668" y="906075"/>
            <a:ext cx="2246707" cy="1855580"/>
          </a:xfrm>
          <a:prstGeom prst="rect">
            <a:avLst/>
          </a:prstGeom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xmlns="" id="{21A78DB1-0282-4698-A0DB-117A5F3768A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67544" y="3786759"/>
            <a:ext cx="6667500" cy="2505075"/>
          </a:xfrm>
          <a:prstGeom prst="rect">
            <a:avLst/>
          </a:prstGeom>
        </p:spPr>
      </p:pic>
      <p:pic>
        <p:nvPicPr>
          <p:cNvPr id="8" name="3 Imagen" descr="Escudo%20UAEM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0488"/>
            <a:ext cx="755650" cy="595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4 Imagen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8350" y="44450"/>
            <a:ext cx="682625" cy="625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09827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es-MX" dirty="0"/>
              <a:t>ESTRUCTURA DE LA DENTINA</a:t>
            </a:r>
            <a:endParaRPr lang="es-ES" dirty="0"/>
          </a:p>
        </p:txBody>
      </p:sp>
      <p:sp>
        <p:nvSpPr>
          <p:cNvPr id="26627" name="2 Marcador de contenido"/>
          <p:cNvSpPr>
            <a:spLocks noGrp="1"/>
          </p:cNvSpPr>
          <p:nvPr>
            <p:ph idx="1"/>
          </p:nvPr>
        </p:nvSpPr>
        <p:spPr>
          <a:xfrm>
            <a:off x="899592" y="1556792"/>
            <a:ext cx="7772400" cy="4572000"/>
          </a:xfrm>
        </p:spPr>
        <p:txBody>
          <a:bodyPr>
            <a:normAutofit lnSpcReduction="10000"/>
          </a:bodyPr>
          <a:lstStyle/>
          <a:p>
            <a:pPr algn="just" eaLnBrk="1" hangingPunct="1"/>
            <a:r>
              <a:rPr lang="es-MX" sz="2000" dirty="0"/>
              <a:t>Tejido duro mineralizado.</a:t>
            </a:r>
          </a:p>
          <a:p>
            <a:pPr algn="just" eaLnBrk="1" hangingPunct="1"/>
            <a:r>
              <a:rPr lang="es-MX" sz="2000" dirty="0"/>
              <a:t>50% componentes inorgánicos (cristales de </a:t>
            </a:r>
            <a:r>
              <a:rPr lang="es-MX" sz="2000" dirty="0" err="1"/>
              <a:t>hidroxiapatita</a:t>
            </a:r>
            <a:r>
              <a:rPr lang="es-MX" sz="2000" dirty="0"/>
              <a:t>). </a:t>
            </a:r>
          </a:p>
          <a:p>
            <a:pPr algn="just" eaLnBrk="1" hangingPunct="1"/>
            <a:r>
              <a:rPr lang="es-MX" sz="2000" dirty="0"/>
              <a:t>30% componentes orgánicos (colágeno y sustancia fundamental no colágena).   </a:t>
            </a:r>
          </a:p>
          <a:p>
            <a:pPr algn="just" eaLnBrk="1" hangingPunct="1"/>
            <a:r>
              <a:rPr lang="es-MX" sz="2000" dirty="0"/>
              <a:t>20% por agua.</a:t>
            </a:r>
          </a:p>
          <a:p>
            <a:pPr algn="just" eaLnBrk="1" hangingPunct="1"/>
            <a:r>
              <a:rPr lang="es-MX" sz="2000" dirty="0"/>
              <a:t>Al grabar su superficie elimina la capa de barrillo (lodo </a:t>
            </a:r>
            <a:r>
              <a:rPr lang="es-MX" sz="2000" dirty="0" err="1"/>
              <a:t>dentinario</a:t>
            </a:r>
            <a:r>
              <a:rPr lang="es-MX" sz="2000" dirty="0"/>
              <a:t>), desmineraliza la superficie y abre los túbulos dentinarios.</a:t>
            </a:r>
            <a:endParaRPr lang="es-MX" sz="1000" dirty="0"/>
          </a:p>
          <a:p>
            <a:pPr algn="just" eaLnBrk="1" hangingPunct="1">
              <a:buFont typeface="Wingdings" pitchFamily="2" charset="2"/>
              <a:buNone/>
            </a:pPr>
            <a:r>
              <a:rPr lang="es-MX" sz="1900" dirty="0"/>
              <a:t>     </a:t>
            </a:r>
            <a:endParaRPr lang="es-MX" sz="1000" dirty="0"/>
          </a:p>
          <a:p>
            <a:pPr algn="just" eaLnBrk="1" hangingPunct="1">
              <a:buFont typeface="Wingdings" pitchFamily="2" charset="2"/>
              <a:buNone/>
            </a:pPr>
            <a:endParaRPr lang="es-MX" sz="1000" dirty="0"/>
          </a:p>
          <a:p>
            <a:pPr algn="just" eaLnBrk="1" hangingPunct="1">
              <a:buFont typeface="Wingdings" pitchFamily="2" charset="2"/>
              <a:buNone/>
            </a:pPr>
            <a:endParaRPr lang="es-MX" sz="1000" dirty="0"/>
          </a:p>
          <a:p>
            <a:pPr algn="just" eaLnBrk="1" hangingPunct="1">
              <a:buFont typeface="Wingdings" pitchFamily="2" charset="2"/>
              <a:buNone/>
            </a:pPr>
            <a:endParaRPr lang="es-MX" sz="1000" dirty="0"/>
          </a:p>
          <a:p>
            <a:pPr algn="just" eaLnBrk="1" hangingPunct="1">
              <a:buFont typeface="Wingdings" pitchFamily="2" charset="2"/>
              <a:buNone/>
            </a:pPr>
            <a:endParaRPr lang="es-MX" sz="1000" dirty="0"/>
          </a:p>
          <a:p>
            <a:pPr algn="just" eaLnBrk="1" hangingPunct="1">
              <a:buFont typeface="Wingdings" pitchFamily="2" charset="2"/>
              <a:buNone/>
            </a:pPr>
            <a:endParaRPr lang="es-MX" sz="1000" dirty="0"/>
          </a:p>
          <a:p>
            <a:pPr algn="just" eaLnBrk="1" hangingPunct="1">
              <a:buFont typeface="Wingdings" pitchFamily="2" charset="2"/>
              <a:buNone/>
            </a:pPr>
            <a:endParaRPr lang="es-MX" sz="1000" dirty="0"/>
          </a:p>
          <a:p>
            <a:pPr algn="just" eaLnBrk="1" hangingPunct="1">
              <a:buFont typeface="Wingdings" pitchFamily="2" charset="2"/>
              <a:buNone/>
            </a:pPr>
            <a:r>
              <a:rPr lang="es-MX" sz="1000" dirty="0"/>
              <a:t>			                    </a:t>
            </a:r>
          </a:p>
          <a:p>
            <a:pPr algn="just" eaLnBrk="1" hangingPunct="1">
              <a:buFont typeface="Wingdings" pitchFamily="2" charset="2"/>
              <a:buNone/>
            </a:pPr>
            <a:r>
              <a:rPr lang="es-MX" sz="1000" dirty="0"/>
              <a:t>			</a:t>
            </a:r>
          </a:p>
        </p:txBody>
      </p:sp>
      <p:sp>
        <p:nvSpPr>
          <p:cNvPr id="2662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es-MX"/>
          </a:p>
        </p:txBody>
      </p:sp>
      <p:sp>
        <p:nvSpPr>
          <p:cNvPr id="26629" name="Rectangle 3"/>
          <p:cNvSpPr>
            <a:spLocks noChangeArrowheads="1"/>
          </p:cNvSpPr>
          <p:nvPr/>
        </p:nvSpPr>
        <p:spPr bwMode="auto">
          <a:xfrm>
            <a:off x="0" y="2847975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eaLnBrk="0" hangingPunct="0"/>
            <a:endParaRPr lang="es-MX"/>
          </a:p>
        </p:txBody>
      </p:sp>
      <p:grpSp>
        <p:nvGrpSpPr>
          <p:cNvPr id="3" name="12 Grupo"/>
          <p:cNvGrpSpPr>
            <a:grpSpLocks/>
          </p:cNvGrpSpPr>
          <p:nvPr/>
        </p:nvGrpSpPr>
        <p:grpSpPr bwMode="auto">
          <a:xfrm>
            <a:off x="103833" y="4221088"/>
            <a:ext cx="2928938" cy="2428875"/>
            <a:chOff x="3286116" y="3929063"/>
            <a:chExt cx="2928958" cy="2428895"/>
          </a:xfrm>
        </p:grpSpPr>
        <p:pic>
          <p:nvPicPr>
            <p:cNvPr id="26636" name="Imagen 4" descr="dentina microfoto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29000" y="3929063"/>
              <a:ext cx="2657475" cy="22145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" name="11 Rectángulo"/>
            <p:cNvSpPr/>
            <p:nvPr/>
          </p:nvSpPr>
          <p:spPr>
            <a:xfrm>
              <a:off x="3286116" y="6215082"/>
              <a:ext cx="2928958" cy="14287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s-MX" sz="1050" dirty="0">
                  <a:solidFill>
                    <a:schemeClr val="tx1"/>
                  </a:solidFill>
                </a:rPr>
                <a:t>Estructura de la dentina. University of Minnesota</a:t>
              </a:r>
              <a:endParaRPr lang="es-ES" sz="1050" dirty="0">
                <a:solidFill>
                  <a:schemeClr val="tx1"/>
                </a:solidFill>
              </a:endParaRPr>
            </a:p>
          </p:txBody>
        </p:sp>
      </p:grp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32771" y="4180915"/>
            <a:ext cx="3049860" cy="22904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Imagen 3">
            <a:extLst>
              <a:ext uri="{FF2B5EF4-FFF2-40B4-BE49-F238E27FC236}">
                <a16:creationId xmlns:a16="http://schemas.microsoft.com/office/drawing/2014/main" xmlns="" id="{581ADABF-4ED1-480E-931D-A340B30C9A70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2607" y="4202433"/>
            <a:ext cx="2850327" cy="2290441"/>
          </a:xfrm>
          <a:prstGeom prst="rect">
            <a:avLst/>
          </a:prstGeom>
        </p:spPr>
      </p:pic>
      <p:pic>
        <p:nvPicPr>
          <p:cNvPr id="11" name="3 Imagen" descr="Escudo%20UAEM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0488"/>
            <a:ext cx="755650" cy="595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4 Imagen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8350" y="44450"/>
            <a:ext cx="682625" cy="625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193977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38A8F130-AD2A-457D-B9E3-48E450EC44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Técnica de colocación </a:t>
            </a:r>
          </a:p>
        </p:txBody>
      </p:sp>
      <p:sp>
        <p:nvSpPr>
          <p:cNvPr id="8" name="Marcador de contenido 7">
            <a:extLst>
              <a:ext uri="{FF2B5EF4-FFF2-40B4-BE49-F238E27FC236}">
                <a16:creationId xmlns:a16="http://schemas.microsoft.com/office/drawing/2014/main" xmlns="" id="{8D33AB37-6FF5-4040-938A-208DF641B25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51520" y="1825625"/>
            <a:ext cx="4263330" cy="4351338"/>
          </a:xfrm>
        </p:spPr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s-MX" dirty="0"/>
              <a:t>Anestesia local</a:t>
            </a:r>
          </a:p>
          <a:p>
            <a:pPr marL="457200" indent="-457200">
              <a:buFont typeface="+mj-lt"/>
              <a:buAutoNum type="arabicPeriod"/>
            </a:pPr>
            <a:r>
              <a:rPr lang="es-MX" dirty="0"/>
              <a:t>Colocación de dique de hule</a:t>
            </a:r>
          </a:p>
          <a:p>
            <a:pPr marL="457200" indent="-457200">
              <a:buFont typeface="+mj-lt"/>
              <a:buAutoNum type="arabicPeriod"/>
            </a:pPr>
            <a:r>
              <a:rPr lang="es-MX" dirty="0"/>
              <a:t>Eliminación de tejido cariado</a:t>
            </a:r>
          </a:p>
          <a:p>
            <a:pPr marL="457200" indent="-457200">
              <a:buFont typeface="+mj-lt"/>
              <a:buAutoNum type="arabicPeriod"/>
            </a:pPr>
            <a:r>
              <a:rPr lang="es-MX" dirty="0"/>
              <a:t>Colocar protector pulpar si es necesario</a:t>
            </a:r>
          </a:p>
          <a:p>
            <a:pPr marL="457200" indent="-457200">
              <a:buFont typeface="+mj-lt"/>
              <a:buAutoNum type="arabicPeriod"/>
            </a:pPr>
            <a:r>
              <a:rPr lang="es-MX" dirty="0"/>
              <a:t>Colocación de matriz de celuloide para reconstrucción de punto de contacto</a:t>
            </a:r>
          </a:p>
          <a:p>
            <a:pPr marL="457200" indent="-457200">
              <a:buFont typeface="+mj-lt"/>
              <a:buAutoNum type="arabicPeriod"/>
            </a:pPr>
            <a:r>
              <a:rPr lang="es-MX" dirty="0"/>
              <a:t>Colocación de ácido grabador 10, 15 o 30 </a:t>
            </a:r>
            <a:r>
              <a:rPr lang="es-MX" dirty="0" err="1"/>
              <a:t>seg</a:t>
            </a:r>
            <a:endParaRPr lang="es-MX" dirty="0"/>
          </a:p>
          <a:p>
            <a:pPr marL="457200" indent="-457200">
              <a:buFont typeface="+mj-lt"/>
              <a:buAutoNum type="arabicPeriod"/>
            </a:pPr>
            <a:r>
              <a:rPr lang="es-MX" dirty="0"/>
              <a:t>Lavado agua corriente 20 </a:t>
            </a:r>
            <a:r>
              <a:rPr lang="es-MX" dirty="0" err="1"/>
              <a:t>seg</a:t>
            </a:r>
            <a:endParaRPr lang="es-MX" dirty="0"/>
          </a:p>
          <a:p>
            <a:pPr marL="457200" indent="-457200">
              <a:buFont typeface="+mj-lt"/>
              <a:buAutoNum type="arabicPeriod"/>
            </a:pPr>
            <a:r>
              <a:rPr lang="es-MX" dirty="0"/>
              <a:t>Secado sin deshidratar</a:t>
            </a:r>
          </a:p>
          <a:p>
            <a:pPr marL="0" indent="0">
              <a:buNone/>
            </a:pPr>
            <a:endParaRPr lang="es-MX" dirty="0"/>
          </a:p>
          <a:p>
            <a:pPr marL="0" indent="0">
              <a:buNone/>
            </a:pPr>
            <a:endParaRPr lang="es-MX" dirty="0"/>
          </a:p>
        </p:txBody>
      </p:sp>
      <p:sp>
        <p:nvSpPr>
          <p:cNvPr id="9" name="Marcador de contenido 8">
            <a:extLst>
              <a:ext uri="{FF2B5EF4-FFF2-40B4-BE49-F238E27FC236}">
                <a16:creationId xmlns:a16="http://schemas.microsoft.com/office/drawing/2014/main" xmlns="" id="{F234195E-3424-4D3D-A691-2075449DFD16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r>
              <a:rPr lang="es-MX" dirty="0"/>
              <a:t>9.  Colocación del primer o                                adhesivo dentinario(Tags)</a:t>
            </a:r>
          </a:p>
          <a:p>
            <a:pPr marL="0" indent="0">
              <a:buNone/>
            </a:pPr>
            <a:r>
              <a:rPr lang="es-MX" dirty="0"/>
              <a:t>10. </a:t>
            </a:r>
            <a:r>
              <a:rPr lang="es-MX" dirty="0" err="1"/>
              <a:t>Fotopolimerizar</a:t>
            </a:r>
            <a:endParaRPr lang="es-MX" dirty="0"/>
          </a:p>
          <a:p>
            <a:pPr marL="0" indent="0">
              <a:buNone/>
            </a:pPr>
            <a:r>
              <a:rPr lang="es-MX" dirty="0"/>
              <a:t>11. Colocar resina en masilla por capas de 2mm máximo y </a:t>
            </a:r>
            <a:r>
              <a:rPr lang="es-MX" dirty="0" err="1"/>
              <a:t>fotopolimerizar</a:t>
            </a:r>
            <a:r>
              <a:rPr lang="es-MX" dirty="0"/>
              <a:t> 20 </a:t>
            </a:r>
            <a:r>
              <a:rPr lang="es-MX" dirty="0" err="1"/>
              <a:t>seg</a:t>
            </a:r>
            <a:r>
              <a:rPr lang="es-MX" dirty="0"/>
              <a:t> cada capa</a:t>
            </a:r>
          </a:p>
          <a:p>
            <a:pPr marL="0" indent="0">
              <a:buNone/>
            </a:pPr>
            <a:r>
              <a:rPr lang="es-MX" dirty="0"/>
              <a:t>12.Saturar la cavidad con resina masilla</a:t>
            </a:r>
          </a:p>
          <a:p>
            <a:pPr marL="0" indent="0">
              <a:buNone/>
            </a:pPr>
            <a:r>
              <a:rPr lang="es-MX" dirty="0"/>
              <a:t>13. Pulir AL ALTO BRILLO</a:t>
            </a:r>
          </a:p>
          <a:p>
            <a:pPr marL="0" indent="0">
              <a:buNone/>
            </a:pPr>
            <a:r>
              <a:rPr lang="es-MX" dirty="0"/>
              <a:t>14. Evitar contacto con alimentos que tengan colorante vegetal o pigmentos</a:t>
            </a:r>
          </a:p>
          <a:p>
            <a:endParaRPr lang="es-MX" dirty="0"/>
          </a:p>
        </p:txBody>
      </p:sp>
      <p:pic>
        <p:nvPicPr>
          <p:cNvPr id="5" name="3 Imagen" descr="Escudo%20UAE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0488"/>
            <a:ext cx="755650" cy="595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4 Imagen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8350" y="44450"/>
            <a:ext cx="682625" cy="625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40422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/>
            </a:pPr>
            <a:r>
              <a:rPr lang="it-IT" dirty="0"/>
              <a:t>TÉCNICA DE APLICACIÓN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958850" y="1507337"/>
            <a:ext cx="7772400" cy="4786313"/>
          </a:xfrm>
        </p:spPr>
        <p:txBody>
          <a:bodyPr/>
          <a:lstStyle/>
          <a:p>
            <a:pPr algn="just">
              <a:defRPr/>
            </a:pPr>
            <a:r>
              <a:rPr lang="es-ES" b="1" dirty="0"/>
              <a:t>Aplicación de ácido grabador.</a:t>
            </a:r>
            <a:endParaRPr lang="es-ES" dirty="0"/>
          </a:p>
          <a:p>
            <a:pPr algn="just">
              <a:defRPr/>
            </a:pPr>
            <a:endParaRPr lang="es-MX" dirty="0"/>
          </a:p>
          <a:p>
            <a:pPr algn="just">
              <a:defRPr/>
            </a:pPr>
            <a:endParaRPr lang="es-MX" dirty="0"/>
          </a:p>
          <a:p>
            <a:pPr algn="just">
              <a:defRPr/>
            </a:pPr>
            <a:endParaRPr lang="es-ES" sz="1050" dirty="0"/>
          </a:p>
          <a:p>
            <a:pPr algn="just">
              <a:defRPr/>
            </a:pPr>
            <a:endParaRPr lang="es-ES" sz="1050" dirty="0"/>
          </a:p>
          <a:p>
            <a:pPr algn="just">
              <a:defRPr/>
            </a:pPr>
            <a:endParaRPr lang="es-ES" sz="1050" dirty="0"/>
          </a:p>
          <a:p>
            <a:pPr algn="just">
              <a:defRPr/>
            </a:pPr>
            <a:endParaRPr lang="es-ES" sz="1050" dirty="0"/>
          </a:p>
          <a:p>
            <a:pPr algn="just">
              <a:buFont typeface="Wingdings" pitchFamily="2" charset="2"/>
              <a:buNone/>
              <a:defRPr/>
            </a:pPr>
            <a:r>
              <a:rPr lang="es-ES" sz="1050" dirty="0"/>
              <a:t>	</a:t>
            </a:r>
          </a:p>
          <a:p>
            <a:pPr algn="just">
              <a:buFont typeface="Wingdings" pitchFamily="2" charset="2"/>
              <a:buNone/>
              <a:defRPr/>
            </a:pPr>
            <a:r>
              <a:rPr lang="es-ES" sz="1050" dirty="0"/>
              <a:t>                </a:t>
            </a:r>
            <a:endParaRPr lang="es-MX" sz="1050" dirty="0"/>
          </a:p>
          <a:p>
            <a:pPr algn="just">
              <a:defRPr/>
            </a:pPr>
            <a:r>
              <a:rPr lang="es-ES" b="1" dirty="0"/>
              <a:t>6.-Aplicación de adhesivo.</a:t>
            </a:r>
          </a:p>
          <a:p>
            <a:pPr algn="just">
              <a:defRPr/>
            </a:pPr>
            <a:endParaRPr lang="es-MX" b="1" dirty="0"/>
          </a:p>
          <a:p>
            <a:pPr algn="just">
              <a:defRPr/>
            </a:pPr>
            <a:endParaRPr lang="es-MX" b="1" dirty="0"/>
          </a:p>
          <a:p>
            <a:pPr algn="just">
              <a:buFont typeface="Wingdings" pitchFamily="2" charset="2"/>
              <a:buNone/>
              <a:defRPr/>
            </a:pPr>
            <a:r>
              <a:rPr lang="es-MX" sz="1050" b="1" dirty="0"/>
              <a:t>           </a:t>
            </a:r>
          </a:p>
          <a:p>
            <a:pPr algn="just">
              <a:buFont typeface="Wingdings" pitchFamily="2" charset="2"/>
              <a:buNone/>
              <a:defRPr/>
            </a:pPr>
            <a:r>
              <a:rPr lang="es-MX" sz="1050" b="1" dirty="0"/>
              <a:t>            </a:t>
            </a:r>
          </a:p>
          <a:p>
            <a:pPr algn="just">
              <a:buFont typeface="Wingdings" pitchFamily="2" charset="2"/>
              <a:buNone/>
              <a:defRPr/>
            </a:pPr>
            <a:r>
              <a:rPr lang="es-MX" sz="1050" b="1" dirty="0"/>
              <a:t>             </a:t>
            </a:r>
            <a:r>
              <a:rPr lang="es-ES" sz="1050" dirty="0"/>
              <a:t>                                    </a:t>
            </a:r>
            <a:endParaRPr lang="es-ES" dirty="0"/>
          </a:p>
        </p:txBody>
      </p:sp>
      <p:grpSp>
        <p:nvGrpSpPr>
          <p:cNvPr id="4" name="14 Grupo"/>
          <p:cNvGrpSpPr/>
          <p:nvPr/>
        </p:nvGrpSpPr>
        <p:grpSpPr>
          <a:xfrm>
            <a:off x="6000760" y="2071688"/>
            <a:ext cx="2214578" cy="1785940"/>
            <a:chOff x="6000760" y="2071688"/>
            <a:chExt cx="2214578" cy="1785940"/>
          </a:xfrm>
          <a:noFill/>
        </p:grpSpPr>
        <p:pic>
          <p:nvPicPr>
            <p:cNvPr id="67590" name="Imagen 78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6143625" y="2071688"/>
              <a:ext cx="1889125" cy="150018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</p:pic>
        <p:sp>
          <p:nvSpPr>
            <p:cNvPr id="14" name="13 Rectángulo"/>
            <p:cNvSpPr/>
            <p:nvPr/>
          </p:nvSpPr>
          <p:spPr>
            <a:xfrm>
              <a:off x="6000760" y="3643314"/>
              <a:ext cx="2214578" cy="21431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s-ES" sz="1050" dirty="0"/>
                <a:t>Eliminación de humedad, 3M ESPE.</a:t>
              </a:r>
            </a:p>
          </p:txBody>
        </p:sp>
      </p:grpSp>
      <p:grpSp>
        <p:nvGrpSpPr>
          <p:cNvPr id="5" name="24 Grupo"/>
          <p:cNvGrpSpPr/>
          <p:nvPr/>
        </p:nvGrpSpPr>
        <p:grpSpPr>
          <a:xfrm>
            <a:off x="285720" y="4706916"/>
            <a:ext cx="2143140" cy="1785958"/>
            <a:chOff x="1357290" y="4572000"/>
            <a:chExt cx="2143140" cy="1785958"/>
          </a:xfrm>
          <a:noFill/>
        </p:grpSpPr>
        <p:pic>
          <p:nvPicPr>
            <p:cNvPr id="67591" name="Imagen 79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1428750" y="4572000"/>
              <a:ext cx="1949450" cy="1493838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</p:pic>
        <p:sp>
          <p:nvSpPr>
            <p:cNvPr id="16" name="15 Rectángulo"/>
            <p:cNvSpPr/>
            <p:nvPr/>
          </p:nvSpPr>
          <p:spPr>
            <a:xfrm>
              <a:off x="1357290" y="6143644"/>
              <a:ext cx="2143140" cy="21431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s-ES" sz="1050" b="1" dirty="0"/>
                <a:t>A</a:t>
              </a:r>
              <a:r>
                <a:rPr lang="es-ES" sz="1050" dirty="0"/>
                <a:t>plicación de adhesivo, 3M  ESPE. </a:t>
              </a:r>
            </a:p>
          </p:txBody>
        </p:sp>
      </p:grpSp>
      <p:grpSp>
        <p:nvGrpSpPr>
          <p:cNvPr id="6" name="23 Grupo"/>
          <p:cNvGrpSpPr/>
          <p:nvPr/>
        </p:nvGrpSpPr>
        <p:grpSpPr>
          <a:xfrm>
            <a:off x="2790826" y="4722722"/>
            <a:ext cx="1831975" cy="1785958"/>
            <a:chOff x="3714750" y="4572000"/>
            <a:chExt cx="1831975" cy="1785958"/>
          </a:xfrm>
          <a:noFill/>
        </p:grpSpPr>
        <p:pic>
          <p:nvPicPr>
            <p:cNvPr id="67592" name="Imagen 80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3714750" y="4572000"/>
              <a:ext cx="1831975" cy="1500188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</p:pic>
        <p:sp>
          <p:nvSpPr>
            <p:cNvPr id="17" name="16 Rectángulo"/>
            <p:cNvSpPr/>
            <p:nvPr/>
          </p:nvSpPr>
          <p:spPr>
            <a:xfrm>
              <a:off x="4000496" y="6143644"/>
              <a:ext cx="1357322" cy="21431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s-ES" sz="1050" dirty="0"/>
                <a:t>Secado. 3M  ESPE.</a:t>
              </a:r>
            </a:p>
          </p:txBody>
        </p:sp>
      </p:grpSp>
      <p:grpSp>
        <p:nvGrpSpPr>
          <p:cNvPr id="7" name="22 Grupo"/>
          <p:cNvGrpSpPr/>
          <p:nvPr/>
        </p:nvGrpSpPr>
        <p:grpSpPr>
          <a:xfrm>
            <a:off x="7045790" y="4872680"/>
            <a:ext cx="1839913" cy="1695472"/>
            <a:chOff x="5857875" y="4643438"/>
            <a:chExt cx="1839913" cy="1695472"/>
          </a:xfrm>
          <a:noFill/>
        </p:grpSpPr>
        <p:pic>
          <p:nvPicPr>
            <p:cNvPr id="67593" name="Imagen 81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5857875" y="4643438"/>
              <a:ext cx="1839913" cy="142875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</p:pic>
        <p:sp>
          <p:nvSpPr>
            <p:cNvPr id="18" name="17 Rectángulo"/>
            <p:cNvSpPr/>
            <p:nvPr/>
          </p:nvSpPr>
          <p:spPr>
            <a:xfrm>
              <a:off x="6000760" y="6143644"/>
              <a:ext cx="1481150" cy="195266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s-ES" sz="1050" dirty="0"/>
                <a:t>Fotocurado. 3M  ESPE.</a:t>
              </a:r>
            </a:p>
          </p:txBody>
        </p:sp>
      </p:grpSp>
      <p:grpSp>
        <p:nvGrpSpPr>
          <p:cNvPr id="8" name="21 Grupo"/>
          <p:cNvGrpSpPr/>
          <p:nvPr/>
        </p:nvGrpSpPr>
        <p:grpSpPr>
          <a:xfrm>
            <a:off x="1357290" y="2071688"/>
            <a:ext cx="2400320" cy="1828806"/>
            <a:chOff x="1357290" y="2071688"/>
            <a:chExt cx="2400320" cy="1828806"/>
          </a:xfrm>
          <a:noFill/>
        </p:grpSpPr>
        <p:pic>
          <p:nvPicPr>
            <p:cNvPr id="67588" name="Imagen 76"/>
            <p:cNvPicPr>
              <a:picLocks noChangeAspect="1" noChangeArrowheads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1643063" y="2071688"/>
              <a:ext cx="1954212" cy="150018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</p:pic>
        <p:sp>
          <p:nvSpPr>
            <p:cNvPr id="19" name="18 Rectángulo"/>
            <p:cNvSpPr/>
            <p:nvPr/>
          </p:nvSpPr>
          <p:spPr>
            <a:xfrm>
              <a:off x="1357290" y="3643314"/>
              <a:ext cx="2400320" cy="25718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s-ES" sz="1050" dirty="0"/>
                <a:t>Aplicación de ácido grabador, 3M  ESPE. </a:t>
              </a:r>
            </a:p>
          </p:txBody>
        </p:sp>
      </p:grpSp>
      <p:grpSp>
        <p:nvGrpSpPr>
          <p:cNvPr id="9" name="20 Grupo"/>
          <p:cNvGrpSpPr/>
          <p:nvPr/>
        </p:nvGrpSpPr>
        <p:grpSpPr>
          <a:xfrm>
            <a:off x="3929063" y="2071688"/>
            <a:ext cx="1831975" cy="1785940"/>
            <a:chOff x="3929063" y="2071688"/>
            <a:chExt cx="1831975" cy="1785940"/>
          </a:xfrm>
          <a:noFill/>
        </p:grpSpPr>
        <p:pic>
          <p:nvPicPr>
            <p:cNvPr id="67589" name="Imagen 77"/>
            <p:cNvPicPr>
              <a:picLocks noChangeAspect="1" noChangeArrowheads="1"/>
            </p:cNvPicPr>
            <p:nvPr/>
          </p:nvPicPr>
          <p:blipFill>
            <a:blip r:embed="rId8"/>
            <a:srcRect/>
            <a:stretch>
              <a:fillRect/>
            </a:stretch>
          </p:blipFill>
          <p:spPr bwMode="auto">
            <a:xfrm>
              <a:off x="3929063" y="2071688"/>
              <a:ext cx="1831975" cy="150018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</p:pic>
        <p:sp>
          <p:nvSpPr>
            <p:cNvPr id="20" name="19 Rectángulo"/>
            <p:cNvSpPr/>
            <p:nvPr/>
          </p:nvSpPr>
          <p:spPr>
            <a:xfrm>
              <a:off x="4143372" y="3643314"/>
              <a:ext cx="1357322" cy="21431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s-ES" sz="1050" dirty="0"/>
                <a:t>Enjuagar, 3M   ESPE. </a:t>
              </a:r>
            </a:p>
          </p:txBody>
        </p:sp>
      </p:grp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26039" y="4764046"/>
            <a:ext cx="2026230" cy="14033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" name="3 Imagen" descr="Escudo%20UAEM.png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0488"/>
            <a:ext cx="755650" cy="595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" name="4 Imagen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8350" y="44450"/>
            <a:ext cx="682625" cy="625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311476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1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17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30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36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/>
            </a:pPr>
            <a:r>
              <a:rPr lang="it-IT" dirty="0"/>
              <a:t>TÉCNICA DE APLICACIÓN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857250" y="1143000"/>
            <a:ext cx="7772400" cy="5072063"/>
          </a:xfrm>
        </p:spPr>
        <p:txBody>
          <a:bodyPr>
            <a:normAutofit/>
          </a:bodyPr>
          <a:lstStyle/>
          <a:p>
            <a:pPr algn="just">
              <a:defRPr/>
            </a:pPr>
            <a:endParaRPr lang="es-ES" b="1" dirty="0"/>
          </a:p>
          <a:p>
            <a:pPr algn="just">
              <a:defRPr/>
            </a:pPr>
            <a:r>
              <a:rPr lang="es-ES" b="1" dirty="0"/>
              <a:t>7.-Aplicación de Resina.</a:t>
            </a:r>
          </a:p>
          <a:p>
            <a:pPr algn="just">
              <a:defRPr/>
            </a:pPr>
            <a:endParaRPr lang="es-ES" b="1" dirty="0"/>
          </a:p>
          <a:p>
            <a:pPr algn="just">
              <a:buFont typeface="Wingdings" pitchFamily="2" charset="2"/>
              <a:buNone/>
              <a:defRPr/>
            </a:pPr>
            <a:endParaRPr lang="es-MX" sz="1050" b="1" dirty="0"/>
          </a:p>
          <a:p>
            <a:pPr algn="just">
              <a:buFont typeface="Wingdings" pitchFamily="2" charset="2"/>
              <a:buNone/>
              <a:defRPr/>
            </a:pPr>
            <a:endParaRPr lang="es-MX" sz="1050" b="1" dirty="0"/>
          </a:p>
          <a:p>
            <a:pPr algn="just">
              <a:buFont typeface="Wingdings" pitchFamily="2" charset="2"/>
              <a:buNone/>
              <a:defRPr/>
            </a:pPr>
            <a:endParaRPr lang="es-MX" sz="1050" b="1" dirty="0"/>
          </a:p>
          <a:p>
            <a:pPr algn="just">
              <a:buFont typeface="Wingdings" pitchFamily="2" charset="2"/>
              <a:buNone/>
              <a:defRPr/>
            </a:pPr>
            <a:endParaRPr lang="es-MX" sz="1050" b="1" dirty="0"/>
          </a:p>
          <a:p>
            <a:pPr algn="just">
              <a:buFont typeface="Wingdings" pitchFamily="2" charset="2"/>
              <a:buNone/>
              <a:defRPr/>
            </a:pPr>
            <a:r>
              <a:rPr lang="es-MX" sz="1050" b="1" dirty="0"/>
              <a:t>   			</a:t>
            </a:r>
            <a:endParaRPr lang="es-ES" sz="1050" b="1" dirty="0"/>
          </a:p>
          <a:p>
            <a:pPr algn="just">
              <a:defRPr/>
            </a:pPr>
            <a:r>
              <a:rPr lang="es-ES" b="1" dirty="0"/>
              <a:t>8.- Terminado.</a:t>
            </a:r>
            <a:endParaRPr lang="es-ES" dirty="0"/>
          </a:p>
          <a:p>
            <a:pPr>
              <a:buFont typeface="Wingdings" pitchFamily="2" charset="2"/>
              <a:buNone/>
              <a:defRPr/>
            </a:pPr>
            <a:endParaRPr lang="es-ES" sz="1050" dirty="0"/>
          </a:p>
          <a:p>
            <a:pPr>
              <a:buFont typeface="Wingdings" pitchFamily="2" charset="2"/>
              <a:buNone/>
              <a:defRPr/>
            </a:pPr>
            <a:endParaRPr lang="es-ES" sz="1050" dirty="0"/>
          </a:p>
          <a:p>
            <a:pPr>
              <a:buFont typeface="Wingdings" pitchFamily="2" charset="2"/>
              <a:buNone/>
              <a:defRPr/>
            </a:pPr>
            <a:endParaRPr lang="es-ES" sz="1050" dirty="0"/>
          </a:p>
          <a:p>
            <a:pPr>
              <a:buFont typeface="Wingdings" pitchFamily="2" charset="2"/>
              <a:buNone/>
              <a:defRPr/>
            </a:pPr>
            <a:endParaRPr lang="es-ES" sz="1050" dirty="0"/>
          </a:p>
          <a:p>
            <a:pPr>
              <a:buFont typeface="Wingdings" pitchFamily="2" charset="2"/>
              <a:buNone/>
              <a:defRPr/>
            </a:pPr>
            <a:endParaRPr lang="es-ES" sz="1050" dirty="0"/>
          </a:p>
          <a:p>
            <a:pPr>
              <a:buFont typeface="Wingdings" pitchFamily="2" charset="2"/>
              <a:buNone/>
              <a:defRPr/>
            </a:pPr>
            <a:endParaRPr lang="es-ES" sz="1050" dirty="0"/>
          </a:p>
          <a:p>
            <a:pPr>
              <a:buFont typeface="Wingdings" pitchFamily="2" charset="2"/>
              <a:buNone/>
              <a:defRPr/>
            </a:pPr>
            <a:r>
              <a:rPr lang="es-ES" sz="1050" dirty="0"/>
              <a:t>				</a:t>
            </a:r>
            <a:endParaRPr lang="es-MX" dirty="0"/>
          </a:p>
        </p:txBody>
      </p:sp>
      <p:grpSp>
        <p:nvGrpSpPr>
          <p:cNvPr id="4" name="10 Grupo"/>
          <p:cNvGrpSpPr/>
          <p:nvPr/>
        </p:nvGrpSpPr>
        <p:grpSpPr>
          <a:xfrm>
            <a:off x="4649812" y="1916832"/>
            <a:ext cx="3230669" cy="2012234"/>
            <a:chOff x="3357554" y="2357438"/>
            <a:chExt cx="2143140" cy="1571628"/>
          </a:xfrm>
          <a:noFill/>
        </p:grpSpPr>
        <p:pic>
          <p:nvPicPr>
            <p:cNvPr id="68612" name="Imagen 82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3571875" y="2357438"/>
              <a:ext cx="1714500" cy="1344612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</p:pic>
        <p:sp>
          <p:nvSpPr>
            <p:cNvPr id="10" name="9 Rectángulo"/>
            <p:cNvSpPr/>
            <p:nvPr/>
          </p:nvSpPr>
          <p:spPr>
            <a:xfrm>
              <a:off x="3357554" y="3786190"/>
              <a:ext cx="2143140" cy="142876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s-ES" sz="1050" b="1" dirty="0"/>
                <a:t>A</a:t>
              </a:r>
              <a:r>
                <a:rPr lang="es-ES" sz="1050" dirty="0"/>
                <a:t>plicación de la resina, 3M  ESPE.</a:t>
              </a:r>
            </a:p>
          </p:txBody>
        </p:sp>
      </p:grpSp>
      <p:grpSp>
        <p:nvGrpSpPr>
          <p:cNvPr id="5" name="12 Grupo"/>
          <p:cNvGrpSpPr/>
          <p:nvPr/>
        </p:nvGrpSpPr>
        <p:grpSpPr>
          <a:xfrm>
            <a:off x="3571874" y="4221088"/>
            <a:ext cx="3016349" cy="1993994"/>
            <a:chOff x="3571875" y="4643438"/>
            <a:chExt cx="1708150" cy="1571644"/>
          </a:xfrm>
          <a:noFill/>
        </p:grpSpPr>
        <p:pic>
          <p:nvPicPr>
            <p:cNvPr id="68613" name="Imagen 83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3571875" y="4643438"/>
              <a:ext cx="1708150" cy="1357312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</p:pic>
        <p:sp>
          <p:nvSpPr>
            <p:cNvPr id="12" name="11 Rectángulo"/>
            <p:cNvSpPr/>
            <p:nvPr/>
          </p:nvSpPr>
          <p:spPr>
            <a:xfrm>
              <a:off x="3786182" y="6072206"/>
              <a:ext cx="1214446" cy="142876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s-ES" sz="1050" dirty="0"/>
                <a:t>Púlido, 3M  ESPE.</a:t>
              </a:r>
            </a:p>
          </p:txBody>
        </p:sp>
      </p:grpSp>
      <p:pic>
        <p:nvPicPr>
          <p:cNvPr id="11" name="3 Imagen" descr="Escudo%20UAEM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0488"/>
            <a:ext cx="755650" cy="595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4 Imagen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8350" y="44450"/>
            <a:ext cx="682625" cy="625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691423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683568" y="188640"/>
            <a:ext cx="7772400" cy="1462087"/>
          </a:xfrm>
        </p:spPr>
        <p:txBody>
          <a:bodyPr>
            <a:normAutofit/>
          </a:bodyPr>
          <a:lstStyle/>
          <a:p>
            <a:r>
              <a:rPr lang="es-ES" sz="2800" dirty="0">
                <a:solidFill>
                  <a:srgbClr val="002060"/>
                </a:solidFill>
              </a:rPr>
              <a:t>Objetivo de la unión entre los materiales y la estructura dentaria.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idx="1"/>
          </p:nvPr>
        </p:nvSpPr>
        <p:spPr>
          <a:xfrm>
            <a:off x="683568" y="1772816"/>
            <a:ext cx="7772400" cy="4114800"/>
          </a:xfrm>
        </p:spPr>
        <p:txBody>
          <a:bodyPr>
            <a:normAutofit/>
          </a:bodyPr>
          <a:lstStyle/>
          <a:p>
            <a:pPr algn="just"/>
            <a:r>
              <a:rPr lang="es-ES" sz="3200" dirty="0">
                <a:solidFill>
                  <a:schemeClr val="tx1"/>
                </a:solidFill>
              </a:rPr>
              <a:t>Conservar mucho más estructura sana del diente.</a:t>
            </a:r>
          </a:p>
          <a:p>
            <a:pPr algn="just"/>
            <a:r>
              <a:rPr lang="es-ES" sz="3200" dirty="0">
                <a:solidFill>
                  <a:schemeClr val="tx1"/>
                </a:solidFill>
              </a:rPr>
              <a:t>Conseguir una retención óptima.</a:t>
            </a:r>
          </a:p>
          <a:p>
            <a:r>
              <a:rPr lang="es-ES" sz="3200" dirty="0">
                <a:solidFill>
                  <a:schemeClr val="tx1"/>
                </a:solidFill>
              </a:rPr>
              <a:t>Evitar </a:t>
            </a:r>
            <a:r>
              <a:rPr lang="es-ES" sz="3200" dirty="0" err="1">
                <a:solidFill>
                  <a:schemeClr val="tx1"/>
                </a:solidFill>
              </a:rPr>
              <a:t>microfiltraciones</a:t>
            </a:r>
            <a:r>
              <a:rPr lang="es-ES" sz="3200" dirty="0">
                <a:solidFill>
                  <a:schemeClr val="tx1"/>
                </a:solidFill>
              </a:rPr>
              <a:t>.</a:t>
            </a: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07562-5849-4892-A511-4AAE8C8CA3F6}" type="slidenum">
              <a:rPr lang="es-ES"/>
              <a:pPr/>
              <a:t>47</a:t>
            </a:fld>
            <a:endParaRPr lang="es-ES"/>
          </a:p>
        </p:txBody>
      </p:sp>
      <p:pic>
        <p:nvPicPr>
          <p:cNvPr id="6" name="3 Imagen" descr="Escudo%20UAE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0488"/>
            <a:ext cx="755650" cy="595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4 Imagen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8350" y="44450"/>
            <a:ext cx="682625" cy="625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23393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 sz="quarter"/>
          </p:nvPr>
        </p:nvSpPr>
        <p:spPr>
          <a:xfrm>
            <a:off x="539552" y="260648"/>
            <a:ext cx="8229600" cy="1371600"/>
          </a:xfrm>
        </p:spPr>
        <p:txBody>
          <a:bodyPr/>
          <a:lstStyle/>
          <a:p>
            <a:r>
              <a:rPr lang="es-ES" dirty="0"/>
              <a:t> </a:t>
            </a:r>
            <a:r>
              <a:rPr lang="es-ES" sz="4000" dirty="0"/>
              <a:t>A</a:t>
            </a:r>
            <a:r>
              <a:rPr lang="es-ES" sz="4000" dirty="0" smtClean="0"/>
              <a:t>plicación</a:t>
            </a:r>
            <a:endParaRPr lang="es-ES" sz="4000" dirty="0"/>
          </a:p>
        </p:txBody>
      </p:sp>
      <p:pic>
        <p:nvPicPr>
          <p:cNvPr id="24580" name="Picture 4" descr="etchants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83568" y="1377915"/>
            <a:ext cx="3816424" cy="2411125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582" name="Picture 6" descr="sens_asset_077c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11560" y="4149080"/>
            <a:ext cx="4061222" cy="230425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584" name="Picture 8" descr="sens_asset_077a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36096" y="4509120"/>
            <a:ext cx="2742857" cy="1815873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586" name="Picture 10" descr="SINGLEBO26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004048" y="1363914"/>
            <a:ext cx="3488432" cy="233600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7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542F2E2-B862-409C-B845-DA2A9B49544A}" type="slidenum">
              <a:rPr lang="es-ES"/>
              <a:pPr/>
              <a:t>48</a:t>
            </a:fld>
            <a:endParaRPr lang="es-ES"/>
          </a:p>
        </p:txBody>
      </p:sp>
      <p:pic>
        <p:nvPicPr>
          <p:cNvPr id="9" name="3 Imagen" descr="Escudo%20UAEM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0488"/>
            <a:ext cx="755650" cy="595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4 Imagen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8350" y="44450"/>
            <a:ext cx="682625" cy="625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085159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45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dirty="0"/>
              <a:t>Grabado a esmalte y dentina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s-ES" sz="2800" dirty="0">
                <a:solidFill>
                  <a:schemeClr val="tx1"/>
                </a:solidFill>
              </a:rPr>
              <a:t>Tiempo depende de la exposición del diente al fluoruro</a:t>
            </a:r>
          </a:p>
          <a:p>
            <a:r>
              <a:rPr lang="es-ES" sz="2800" dirty="0">
                <a:solidFill>
                  <a:schemeClr val="tx1"/>
                </a:solidFill>
              </a:rPr>
              <a:t>Tiempo normal 15 segundos</a:t>
            </a:r>
          </a:p>
          <a:p>
            <a:r>
              <a:rPr lang="es-ES" sz="2800" dirty="0">
                <a:solidFill>
                  <a:schemeClr val="tx1"/>
                </a:solidFill>
              </a:rPr>
              <a:t>Lavar con chorro de agua durante 20 segundos.</a:t>
            </a:r>
          </a:p>
          <a:p>
            <a:r>
              <a:rPr lang="es-ES" sz="2800" dirty="0">
                <a:solidFill>
                  <a:schemeClr val="tx1"/>
                </a:solidFill>
              </a:rPr>
              <a:t>Secar completamente, sin deshidratar</a:t>
            </a:r>
          </a:p>
          <a:p>
            <a:r>
              <a:rPr lang="es-ES" sz="2800" dirty="0">
                <a:solidFill>
                  <a:schemeClr val="tx1"/>
                </a:solidFill>
              </a:rPr>
              <a:t>Si se produce contaminación, limpiar y grabar la superficie otra vez, durante 10 segundos</a:t>
            </a: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7C9AF2-CC96-462E-82BA-9AD304124077}" type="slidenum">
              <a:rPr lang="es-ES"/>
              <a:pPr/>
              <a:t>49</a:t>
            </a:fld>
            <a:endParaRPr lang="es-ES"/>
          </a:p>
        </p:txBody>
      </p:sp>
      <p:pic>
        <p:nvPicPr>
          <p:cNvPr id="6" name="3 Imagen" descr="Escudo%20UAE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0488"/>
            <a:ext cx="755650" cy="595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4 Imagen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8350" y="44450"/>
            <a:ext cx="682625" cy="625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71961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54917" y="548680"/>
            <a:ext cx="8015287" cy="914400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s-ES" sz="3600" b="1" dirty="0" smtClean="0"/>
              <a:t>PROPÓSITO DE LA UNIDAD DE APRENDIZAJE</a:t>
            </a:r>
            <a:br>
              <a:rPr lang="es-ES" sz="3600" b="1" dirty="0" smtClean="0"/>
            </a:br>
            <a:endParaRPr lang="es-ES" sz="3600" b="1" dirty="0"/>
          </a:p>
        </p:txBody>
      </p:sp>
      <p:sp>
        <p:nvSpPr>
          <p:cNvPr id="11267" name="2 Marcador de contenido"/>
          <p:cNvSpPr>
            <a:spLocks noGrp="1"/>
          </p:cNvSpPr>
          <p:nvPr>
            <p:ph idx="1"/>
          </p:nvPr>
        </p:nvSpPr>
        <p:spPr>
          <a:xfrm>
            <a:off x="914400" y="2000250"/>
            <a:ext cx="7772400" cy="4572000"/>
          </a:xfrm>
        </p:spPr>
        <p:txBody>
          <a:bodyPr/>
          <a:lstStyle/>
          <a:p>
            <a:pPr eaLnBrk="1" hangingPunct="1"/>
            <a:r>
              <a:rPr lang="es-ES" smtClean="0"/>
              <a:t>Al término del curso, el participante aplicará los principios y medidas preventivas para el control de infecciones y manejo de residuos, así como las actividades que rigen la atención odontológica dentro de las clínicas de la facultad bajo su normatividad vigente.</a:t>
            </a:r>
          </a:p>
        </p:txBody>
      </p:sp>
      <p:sp>
        <p:nvSpPr>
          <p:cNvPr id="11268" name="3 Marcador de número de diapositiva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rm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23FFD9DD-4D8F-48D0-9352-FA0958AEFC96}" type="slidenum">
              <a:rPr lang="es-ES" smtClean="0">
                <a:solidFill>
                  <a:schemeClr val="tx2"/>
                </a:solidFill>
              </a:rPr>
              <a:pPr eaLnBrk="1" hangingPunct="1"/>
              <a:t>5</a:t>
            </a:fld>
            <a:endParaRPr lang="es-ES" smtClean="0">
              <a:solidFill>
                <a:schemeClr val="tx2"/>
              </a:solidFill>
            </a:endParaRPr>
          </a:p>
        </p:txBody>
      </p:sp>
      <p:pic>
        <p:nvPicPr>
          <p:cNvPr id="11269" name="4 Imagen" descr="Escudo%20UAE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0488"/>
            <a:ext cx="755650" cy="595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70" name="5 Imagen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8350" y="44450"/>
            <a:ext cx="682625" cy="625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12916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Grabado a esmalte y dentina</a:t>
            </a:r>
          </a:p>
        </p:txBody>
      </p:sp>
      <p:pic>
        <p:nvPicPr>
          <p:cNvPr id="41987" name="Picture 3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932040" y="1628800"/>
            <a:ext cx="3357563" cy="2089150"/>
          </a:xfrm>
          <a:noFill/>
          <a:ln/>
        </p:spPr>
      </p:pic>
      <p:pic>
        <p:nvPicPr>
          <p:cNvPr id="41988" name="Picture 4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16016" y="4005064"/>
            <a:ext cx="3744416" cy="2621785"/>
          </a:xfrm>
          <a:noFill/>
          <a:ln/>
        </p:spPr>
      </p:pic>
      <p:pic>
        <p:nvPicPr>
          <p:cNvPr id="41989" name="Picture 5" descr="etched_enamel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23528" y="1772816"/>
            <a:ext cx="4147138" cy="295195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7" name="6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3FB3857-30B4-4D38-AA53-CF3F7AD6167E}" type="slidenum">
              <a:rPr lang="es-ES"/>
              <a:pPr/>
              <a:t>50</a:t>
            </a:fld>
            <a:endParaRPr lang="es-ES"/>
          </a:p>
        </p:txBody>
      </p:sp>
      <p:pic>
        <p:nvPicPr>
          <p:cNvPr id="8" name="3 Imagen" descr="Escudo%20UAEM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0488"/>
            <a:ext cx="755650" cy="595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4 Imagen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8350" y="44450"/>
            <a:ext cx="682625" cy="625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16657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Adhesivos </a:t>
            </a:r>
            <a:r>
              <a:rPr lang="es-ES" dirty="0" err="1"/>
              <a:t>dentinarios</a:t>
            </a:r>
            <a:endParaRPr lang="es-ES" dirty="0"/>
          </a:p>
        </p:txBody>
      </p:sp>
      <p:sp>
        <p:nvSpPr>
          <p:cNvPr id="37891" name="Rectangle 3"/>
          <p:cNvSpPr>
            <a:spLocks noGrp="1" noChangeArrowheads="1"/>
          </p:cNvSpPr>
          <p:nvPr>
            <p:ph idx="1"/>
          </p:nvPr>
        </p:nvSpPr>
        <p:spPr>
          <a:xfrm>
            <a:off x="395288" y="1557338"/>
            <a:ext cx="8229600" cy="3886200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90000"/>
              </a:lnSpc>
            </a:pPr>
            <a:r>
              <a:rPr lang="es-ES" sz="2800" dirty="0">
                <a:solidFill>
                  <a:srgbClr val="003366"/>
                </a:solidFill>
              </a:rPr>
              <a:t>Combinación de diferentes </a:t>
            </a:r>
            <a:r>
              <a:rPr lang="es-ES" sz="2800" dirty="0" err="1">
                <a:solidFill>
                  <a:srgbClr val="003366"/>
                </a:solidFill>
              </a:rPr>
              <a:t>dimetacrilatos</a:t>
            </a:r>
            <a:r>
              <a:rPr lang="es-ES" sz="2800" dirty="0">
                <a:solidFill>
                  <a:srgbClr val="003366"/>
                </a:solidFill>
              </a:rPr>
              <a:t> como el Bis-GMA y TEGDMA.</a:t>
            </a:r>
          </a:p>
          <a:p>
            <a:pPr>
              <a:lnSpc>
                <a:spcPct val="90000"/>
              </a:lnSpc>
            </a:pPr>
            <a:r>
              <a:rPr lang="es-ES" sz="2800" dirty="0">
                <a:solidFill>
                  <a:srgbClr val="003366"/>
                </a:solidFill>
              </a:rPr>
              <a:t>Reto adhesión a dentina por su estructura y la presencia de barrillo dentinario..</a:t>
            </a:r>
          </a:p>
          <a:p>
            <a:pPr>
              <a:lnSpc>
                <a:spcPct val="90000"/>
              </a:lnSpc>
            </a:pPr>
            <a:r>
              <a:rPr lang="es-ES" sz="2800" dirty="0" err="1">
                <a:solidFill>
                  <a:srgbClr val="003366"/>
                </a:solidFill>
              </a:rPr>
              <a:t>Fusayama</a:t>
            </a:r>
            <a:r>
              <a:rPr lang="es-ES" sz="2800" dirty="0">
                <a:solidFill>
                  <a:srgbClr val="003366"/>
                </a:solidFill>
              </a:rPr>
              <a:t> 1979 empleo el ácido tanto en el esmalte como en la dentina.</a:t>
            </a:r>
          </a:p>
          <a:p>
            <a:pPr>
              <a:lnSpc>
                <a:spcPct val="90000"/>
              </a:lnSpc>
            </a:pPr>
            <a:r>
              <a:rPr lang="es-ES" sz="2800" dirty="0" err="1">
                <a:solidFill>
                  <a:srgbClr val="003366"/>
                </a:solidFill>
              </a:rPr>
              <a:t>Nakabayashy</a:t>
            </a:r>
            <a:r>
              <a:rPr lang="es-ES" sz="2800" dirty="0">
                <a:solidFill>
                  <a:srgbClr val="003366"/>
                </a:solidFill>
              </a:rPr>
              <a:t> 1982 revelo que las resinas hidrofílicas de mezclan con las fibras de colágeno de la dentina desmineralizada creando una capa de infiltración o capa híbrida.</a:t>
            </a:r>
          </a:p>
          <a:p>
            <a:pPr>
              <a:lnSpc>
                <a:spcPct val="90000"/>
              </a:lnSpc>
            </a:pPr>
            <a:endParaRPr lang="es-ES" sz="2800" dirty="0">
              <a:solidFill>
                <a:srgbClr val="003366"/>
              </a:solidFill>
            </a:endParaRP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00CF4-027A-4DD6-8A55-609604B71139}" type="slidenum">
              <a:rPr lang="es-ES"/>
              <a:pPr/>
              <a:t>51</a:t>
            </a:fld>
            <a:endParaRPr lang="es-ES"/>
          </a:p>
        </p:txBody>
      </p:sp>
      <p:pic>
        <p:nvPicPr>
          <p:cNvPr id="6" name="3 Imagen" descr="Escudo%20UAE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0488"/>
            <a:ext cx="755650" cy="595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4 Imagen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8350" y="44450"/>
            <a:ext cx="682625" cy="625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50996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61" name="Rectangle 5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sz="4000" dirty="0"/>
              <a:t>Adhesivo y formación de la capa híbrida</a:t>
            </a:r>
          </a:p>
        </p:txBody>
      </p:sp>
      <p:pic>
        <p:nvPicPr>
          <p:cNvPr id="45060" name="Picture 4" descr="76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67544" y="1988840"/>
            <a:ext cx="7576888" cy="4207713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320810-A092-434B-B77D-2FED7FF1F920}" type="slidenum">
              <a:rPr lang="es-ES"/>
              <a:pPr/>
              <a:t>52</a:t>
            </a:fld>
            <a:endParaRPr lang="es-ES"/>
          </a:p>
        </p:txBody>
      </p:sp>
      <p:pic>
        <p:nvPicPr>
          <p:cNvPr id="6" name="3 Imagen" descr="Escudo%20UAE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0488"/>
            <a:ext cx="755650" cy="595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4 Imagen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8350" y="44450"/>
            <a:ext cx="682625" cy="625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67015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14E962-7580-4D92-9151-19821BFF264C}" type="slidenum">
              <a:rPr lang="es-ES"/>
              <a:pPr/>
              <a:t>53</a:t>
            </a:fld>
            <a:endParaRPr lang="es-ES"/>
          </a:p>
        </p:txBody>
      </p:sp>
      <p:pic>
        <p:nvPicPr>
          <p:cNvPr id="68612" name="Picture 4" descr="SINGLEBO26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708025"/>
            <a:ext cx="3200400" cy="21431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68621" name="Picture 13" descr="Img001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71975" y="202867"/>
            <a:ext cx="4570413" cy="298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8622" name="Oval 14"/>
          <p:cNvSpPr>
            <a:spLocks noChangeArrowheads="1"/>
          </p:cNvSpPr>
          <p:nvPr/>
        </p:nvSpPr>
        <p:spPr bwMode="auto">
          <a:xfrm>
            <a:off x="2627313" y="2636838"/>
            <a:ext cx="914400" cy="4826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s-ES"/>
              <a:t>1</a:t>
            </a:r>
          </a:p>
        </p:txBody>
      </p:sp>
      <p:sp>
        <p:nvSpPr>
          <p:cNvPr id="68623" name="Oval 15"/>
          <p:cNvSpPr>
            <a:spLocks noChangeArrowheads="1"/>
          </p:cNvSpPr>
          <p:nvPr/>
        </p:nvSpPr>
        <p:spPr bwMode="auto">
          <a:xfrm>
            <a:off x="8604250" y="2636838"/>
            <a:ext cx="71438" cy="71437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68624" name="Oval 16"/>
          <p:cNvSpPr>
            <a:spLocks noChangeArrowheads="1"/>
          </p:cNvSpPr>
          <p:nvPr/>
        </p:nvSpPr>
        <p:spPr bwMode="auto">
          <a:xfrm>
            <a:off x="8027988" y="2924175"/>
            <a:ext cx="914400" cy="50482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s-ES"/>
              <a:t>2</a:t>
            </a:r>
          </a:p>
        </p:txBody>
      </p:sp>
      <p:pic>
        <p:nvPicPr>
          <p:cNvPr id="68625" name="Picture 17" descr="Img0016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0571" y="3429000"/>
            <a:ext cx="4570412" cy="2963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8626" name="Oval 18"/>
          <p:cNvSpPr>
            <a:spLocks noChangeArrowheads="1"/>
          </p:cNvSpPr>
          <p:nvPr/>
        </p:nvSpPr>
        <p:spPr bwMode="auto">
          <a:xfrm>
            <a:off x="3903662" y="5589588"/>
            <a:ext cx="936625" cy="4318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s-ES"/>
              <a:t>3</a:t>
            </a: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18088" y="3948113"/>
            <a:ext cx="3657600" cy="2073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3 Imagen" descr="Escudo%20UAEM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0488"/>
            <a:ext cx="755650" cy="595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4 Imagen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8350" y="44450"/>
            <a:ext cx="682625" cy="625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4956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EE0001-AC2D-46BD-8AD2-962FE559D4FE}" type="slidenum">
              <a:rPr lang="es-ES"/>
              <a:pPr/>
              <a:t>54</a:t>
            </a:fld>
            <a:endParaRPr lang="es-ES"/>
          </a:p>
        </p:txBody>
      </p:sp>
      <p:pic>
        <p:nvPicPr>
          <p:cNvPr id="73732" name="Picture 4" descr="Empress onlays P Pretorius Brasseler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385763"/>
            <a:ext cx="3657600" cy="24130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73735" name="Picture 7" descr="SINGLEBO34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859338" y="2424113"/>
            <a:ext cx="4284662" cy="237331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73740" name="Picture 12" descr="Img0027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3647281"/>
            <a:ext cx="4175125" cy="2732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3 Imagen" descr="Escudo%20UAEM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0488"/>
            <a:ext cx="755650" cy="595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4 Imagen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8350" y="44450"/>
            <a:ext cx="682625" cy="625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68862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E7E875-049B-478A-869C-995002EB7CB4}" type="slidenum">
              <a:rPr lang="es-ES"/>
              <a:pPr/>
              <a:t>55</a:t>
            </a:fld>
            <a:endParaRPr lang="es-ES"/>
          </a:p>
        </p:txBody>
      </p:sp>
      <p:sp>
        <p:nvSpPr>
          <p:cNvPr id="76802" name="Rectangle 2"/>
          <p:cNvSpPr>
            <a:spLocks noChangeArrowheads="1"/>
          </p:cNvSpPr>
          <p:nvPr/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z="4000"/>
          </a:p>
        </p:txBody>
      </p:sp>
      <p:pic>
        <p:nvPicPr>
          <p:cNvPr id="76804" name="Picture 4" descr="Img003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2162" y="752389"/>
            <a:ext cx="7786038" cy="51248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6805" name="Oval 5"/>
          <p:cNvSpPr>
            <a:spLocks noChangeArrowheads="1"/>
          </p:cNvSpPr>
          <p:nvPr/>
        </p:nvSpPr>
        <p:spPr bwMode="auto">
          <a:xfrm>
            <a:off x="5076825" y="4221163"/>
            <a:ext cx="1081088" cy="576262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s-ES"/>
              <a:t>7</a:t>
            </a:r>
          </a:p>
        </p:txBody>
      </p:sp>
      <p:pic>
        <p:nvPicPr>
          <p:cNvPr id="7" name="3 Imagen" descr="Escudo%20UAE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0488"/>
            <a:ext cx="755650" cy="595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4 Imagen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8350" y="44450"/>
            <a:ext cx="682625" cy="625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2197727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5" name="Rectangle 5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sz="4000" b="1" dirty="0"/>
              <a:t>Imagen de esmalte con adhesivos </a:t>
            </a:r>
          </a:p>
        </p:txBody>
      </p:sp>
      <p:pic>
        <p:nvPicPr>
          <p:cNvPr id="87044" name="Picture 4" descr="PLPetch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44748" y="1825625"/>
            <a:ext cx="6654503" cy="435133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226FF-8162-4889-A03D-318104B293B8}" type="slidenum">
              <a:rPr lang="es-ES"/>
              <a:pPr/>
              <a:t>56</a:t>
            </a:fld>
            <a:endParaRPr lang="es-ES"/>
          </a:p>
        </p:txBody>
      </p:sp>
      <p:pic>
        <p:nvPicPr>
          <p:cNvPr id="6" name="3 Imagen" descr="Escudo%20UAE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0488"/>
            <a:ext cx="755650" cy="595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4 Imagen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8350" y="44450"/>
            <a:ext cx="682625" cy="625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22929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sz="4000" dirty="0"/>
              <a:t>Restauraciones de </a:t>
            </a:r>
            <a:r>
              <a:rPr lang="es-ES" sz="4000" dirty="0" err="1"/>
              <a:t>ionómero</a:t>
            </a:r>
            <a:r>
              <a:rPr lang="es-ES" sz="4000" dirty="0"/>
              <a:t> de vidrio</a:t>
            </a:r>
          </a:p>
        </p:txBody>
      </p:sp>
      <p:sp>
        <p:nvSpPr>
          <p:cNvPr id="91139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s-ES" sz="2400" dirty="0">
                <a:solidFill>
                  <a:schemeClr val="tx1"/>
                </a:solidFill>
              </a:rPr>
              <a:t>Técnica de sándwich: proceso de restauración que consiste en la obturación de un diente preparado mediante la aplicación inicial de una capa de </a:t>
            </a:r>
            <a:r>
              <a:rPr lang="es-ES" sz="2400" dirty="0" err="1">
                <a:solidFill>
                  <a:schemeClr val="tx1"/>
                </a:solidFill>
              </a:rPr>
              <a:t>ionómero</a:t>
            </a:r>
            <a:r>
              <a:rPr lang="es-ES" sz="2400" dirty="0">
                <a:solidFill>
                  <a:schemeClr val="tx1"/>
                </a:solidFill>
              </a:rPr>
              <a:t> de vidrio tipo II que permite liberar flúor y el cubrimiento de éste con una resina compuesta que le confiere durabilidad y resistencia</a:t>
            </a: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771BB0-F106-49C4-8B37-C8D03CE769D8}" type="slidenum">
              <a:rPr lang="es-ES"/>
              <a:pPr/>
              <a:t>57</a:t>
            </a:fld>
            <a:endParaRPr lang="es-ES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4509119"/>
            <a:ext cx="2933649" cy="16763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91880" y="4661924"/>
            <a:ext cx="2232248" cy="14881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68" name="Picture 4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72199" y="4658438"/>
            <a:ext cx="2386955" cy="13639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3 Imagen" descr="Escudo%20UAEM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0488"/>
            <a:ext cx="755650" cy="595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4 Imagen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8350" y="44450"/>
            <a:ext cx="682625" cy="625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59903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Tira y coronas de celuloide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/>
              <a:t>Tiras </a:t>
            </a:r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2492896"/>
            <a:ext cx="3744415" cy="37444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5 Marcador de texto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s-MX" dirty="0"/>
              <a:t>Coronas </a:t>
            </a:r>
          </a:p>
        </p:txBody>
      </p:sp>
      <p:pic>
        <p:nvPicPr>
          <p:cNvPr id="3075" name="Picture 3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99992" y="2276872"/>
            <a:ext cx="1876425" cy="2438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28184" y="4725144"/>
            <a:ext cx="2543175" cy="1800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3 Imagen" descr="Escudo%20UAEM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0488"/>
            <a:ext cx="755650" cy="595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4 Imagen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8350" y="44450"/>
            <a:ext cx="682625" cy="625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69987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Pulido: puede ser inmediato</a:t>
            </a:r>
          </a:p>
        </p:txBody>
      </p:sp>
      <p:sp>
        <p:nvSpPr>
          <p:cNvPr id="2" name="1 Marcador de texto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s-MX" dirty="0"/>
              <a:t>Fresas para acabado de resina</a:t>
            </a:r>
          </a:p>
        </p:txBody>
      </p:sp>
      <p:pic>
        <p:nvPicPr>
          <p:cNvPr id="4101" name="Picture 5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2477276"/>
            <a:ext cx="3463837" cy="26079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3 Marcador de texto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/>
          </a:bodyPr>
          <a:lstStyle/>
          <a:p>
            <a:r>
              <a:rPr lang="es-MX" dirty="0"/>
              <a:t>Discos, hules copas puntas de lija </a:t>
            </a:r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6016" y="2492896"/>
            <a:ext cx="2590800" cy="1762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23928" y="4350600"/>
            <a:ext cx="2438400" cy="1876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62328" y="4417274"/>
            <a:ext cx="2619375" cy="1743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74722" y="5085184"/>
            <a:ext cx="1944216" cy="15430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3 Imagen" descr="Escudo%20UAEM.pn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0488"/>
            <a:ext cx="755650" cy="595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4 Imagen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8350" y="44450"/>
            <a:ext cx="682625" cy="625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48067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899592" y="685800"/>
            <a:ext cx="8015287" cy="914400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s-ES" sz="3600" b="1" dirty="0" smtClean="0"/>
              <a:t>PROPÓSITO DE LA UNIDAD DE APRENDIZAJE (Continuación)</a:t>
            </a:r>
            <a:br>
              <a:rPr lang="es-ES" sz="3600" b="1" dirty="0" smtClean="0"/>
            </a:br>
            <a:endParaRPr lang="es-ES" sz="3600" b="1" dirty="0"/>
          </a:p>
        </p:txBody>
      </p:sp>
      <p:sp>
        <p:nvSpPr>
          <p:cNvPr id="12291" name="2 Marcador de contenido"/>
          <p:cNvSpPr>
            <a:spLocks noGrp="1"/>
          </p:cNvSpPr>
          <p:nvPr>
            <p:ph idx="1"/>
          </p:nvPr>
        </p:nvSpPr>
        <p:spPr>
          <a:xfrm>
            <a:off x="914400" y="2357438"/>
            <a:ext cx="7772400" cy="4572000"/>
          </a:xfrm>
        </p:spPr>
        <p:txBody>
          <a:bodyPr/>
          <a:lstStyle/>
          <a:p>
            <a:pPr eaLnBrk="1" hangingPunct="1"/>
            <a:r>
              <a:rPr lang="es-ES" smtClean="0"/>
              <a:t>Desarrollará, las actividades propias de la Odontología Preventiva y de Operatoria dentro de las clínicas de la Facultad.</a:t>
            </a:r>
          </a:p>
          <a:p>
            <a:pPr eaLnBrk="1" hangingPunct="1"/>
            <a:r>
              <a:rPr lang="es-ES" smtClean="0"/>
              <a:t>Conocerá y aplicará los principios básicos y variaciones de algunos de los casos    especiales paran la colocación de dique de hule.  </a:t>
            </a:r>
          </a:p>
        </p:txBody>
      </p:sp>
      <p:sp>
        <p:nvSpPr>
          <p:cNvPr id="12292" name="3 Marcador de número de diapositiva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rm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6AD83CED-F1E0-4C0B-92DF-EC8930B7C060}" type="slidenum">
              <a:rPr lang="es-ES" smtClean="0">
                <a:solidFill>
                  <a:schemeClr val="tx2"/>
                </a:solidFill>
              </a:rPr>
              <a:pPr eaLnBrk="1" hangingPunct="1"/>
              <a:t>6</a:t>
            </a:fld>
            <a:endParaRPr lang="es-ES" smtClean="0">
              <a:solidFill>
                <a:schemeClr val="tx2"/>
              </a:solidFill>
            </a:endParaRPr>
          </a:p>
        </p:txBody>
      </p:sp>
      <p:pic>
        <p:nvPicPr>
          <p:cNvPr id="12293" name="4 Imagen" descr="Escudo%20UAE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0488"/>
            <a:ext cx="755650" cy="595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4" name="6 Imagen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8350" y="44450"/>
            <a:ext cx="682625" cy="625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9046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dirty="0"/>
              <a:t>Selladores de fosas y fisuras</a:t>
            </a:r>
          </a:p>
        </p:txBody>
      </p:sp>
      <p:sp>
        <p:nvSpPr>
          <p:cNvPr id="92163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s-ES" sz="2800" dirty="0">
                <a:solidFill>
                  <a:schemeClr val="tx1"/>
                </a:solidFill>
              </a:rPr>
              <a:t>Prevención de caries en zonas susceptibles fosas y fisuras en dientes posteriores.</a:t>
            </a:r>
          </a:p>
          <a:p>
            <a:pPr algn="just"/>
            <a:r>
              <a:rPr lang="es-ES" sz="2800" dirty="0">
                <a:solidFill>
                  <a:schemeClr val="tx1"/>
                </a:solidFill>
              </a:rPr>
              <a:t>Sistema de resinas que se colocan en las superficies </a:t>
            </a:r>
            <a:r>
              <a:rPr lang="es-ES" sz="2800" dirty="0" err="1">
                <a:solidFill>
                  <a:schemeClr val="tx1"/>
                </a:solidFill>
              </a:rPr>
              <a:t>oclusales</a:t>
            </a:r>
            <a:r>
              <a:rPr lang="es-ES" sz="2800" dirty="0">
                <a:solidFill>
                  <a:schemeClr val="tx1"/>
                </a:solidFill>
              </a:rPr>
              <a:t> de los dientes.</a:t>
            </a:r>
          </a:p>
          <a:p>
            <a:pPr algn="just"/>
            <a:r>
              <a:rPr lang="es-ES" sz="2800" dirty="0">
                <a:solidFill>
                  <a:schemeClr val="tx1"/>
                </a:solidFill>
              </a:rPr>
              <a:t>Objetivo aislar de bacterias y residuos</a:t>
            </a:r>
          </a:p>
          <a:p>
            <a:pPr algn="just"/>
            <a:r>
              <a:rPr lang="es-ES" sz="2800" dirty="0">
                <a:solidFill>
                  <a:schemeClr val="tx1"/>
                </a:solidFill>
              </a:rPr>
              <a:t>Resinas fluidas</a:t>
            </a: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D331AC-375F-4934-86E6-414576F10BEC}" type="slidenum">
              <a:rPr lang="es-ES"/>
              <a:pPr/>
              <a:t>60</a:t>
            </a:fld>
            <a:endParaRPr lang="es-ES"/>
          </a:p>
        </p:txBody>
      </p:sp>
      <p:pic>
        <p:nvPicPr>
          <p:cNvPr id="6" name="3 Imagen" descr="Escudo%20UAE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0488"/>
            <a:ext cx="755650" cy="595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4 Imagen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8350" y="44450"/>
            <a:ext cx="682625" cy="625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66743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5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Selladores</a:t>
            </a:r>
          </a:p>
        </p:txBody>
      </p:sp>
      <p:sp>
        <p:nvSpPr>
          <p:cNvPr id="5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526E5-509C-471A-B7BF-279681BFE125}" type="slidenum">
              <a:rPr lang="es-ES"/>
              <a:pPr/>
              <a:t>61</a:t>
            </a:fld>
            <a:endParaRPr lang="es-ES"/>
          </a:p>
        </p:txBody>
      </p:sp>
      <p:graphicFrame>
        <p:nvGraphicFramePr>
          <p:cNvPr id="94212" name="Object 4"/>
          <p:cNvGraphicFramePr>
            <a:graphicFrameLocks noGrp="1" noChangeAspect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1995774615"/>
              </p:ext>
            </p:extLst>
          </p:nvPr>
        </p:nvGraphicFramePr>
        <p:xfrm>
          <a:off x="0" y="1700213"/>
          <a:ext cx="6862763" cy="4530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02" name="Photo Editor Photo" r:id="rId4" imgW="6954221" imgH="4590476" progId="MSPhotoEd.3">
                  <p:embed/>
                </p:oleObj>
              </mc:Choice>
              <mc:Fallback>
                <p:oleObj name="Photo Editor Photo" r:id="rId4" imgW="6954221" imgH="4590476" progId="MSPhotoEd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1700213"/>
                        <a:ext cx="6862763" cy="45307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6" name="3 Imagen" descr="Escudo%20UAEM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0488"/>
            <a:ext cx="755650" cy="595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4 Imagen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8350" y="44450"/>
            <a:ext cx="682625" cy="625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48692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5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>
                <a:solidFill>
                  <a:srgbClr val="002060"/>
                </a:solidFill>
              </a:rPr>
              <a:t>Selección del diente</a:t>
            </a:r>
          </a:p>
        </p:txBody>
      </p:sp>
      <p:pic>
        <p:nvPicPr>
          <p:cNvPr id="97284" name="Picture 4" descr="bryant 01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042988" y="1484313"/>
            <a:ext cx="6705600" cy="44704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692120-D935-40A3-B42C-FBB1452A00B5}" type="slidenum">
              <a:rPr lang="es-ES"/>
              <a:pPr/>
              <a:t>62</a:t>
            </a:fld>
            <a:endParaRPr lang="es-ES"/>
          </a:p>
        </p:txBody>
      </p:sp>
      <p:pic>
        <p:nvPicPr>
          <p:cNvPr id="6" name="3 Imagen" descr="Escudo%20UAE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0488"/>
            <a:ext cx="755650" cy="595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4 Imagen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8350" y="44450"/>
            <a:ext cx="682625" cy="625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43257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3" name="Rectangle 5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sz="4000" dirty="0"/>
              <a:t>Grabado 15 segundos mínimo 60 segundos máximo</a:t>
            </a:r>
          </a:p>
        </p:txBody>
      </p:sp>
      <p:pic>
        <p:nvPicPr>
          <p:cNvPr id="99332" name="Picture 4" descr="bryant 04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08496" y="1825625"/>
            <a:ext cx="6527007" cy="435133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F41451-436F-4A63-A9E4-EFA788B08625}" type="slidenum">
              <a:rPr lang="es-ES"/>
              <a:pPr/>
              <a:t>63</a:t>
            </a:fld>
            <a:endParaRPr lang="es-ES"/>
          </a:p>
        </p:txBody>
      </p:sp>
      <p:pic>
        <p:nvPicPr>
          <p:cNvPr id="6" name="3 Imagen" descr="Escudo%20UAE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0488"/>
            <a:ext cx="755650" cy="595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4 Imagen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8350" y="44450"/>
            <a:ext cx="682625" cy="625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55794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81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>
                <a:solidFill>
                  <a:srgbClr val="FF0000"/>
                </a:solidFill>
              </a:rPr>
              <a:t>Lavar y secar</a:t>
            </a:r>
          </a:p>
        </p:txBody>
      </p:sp>
      <p:pic>
        <p:nvPicPr>
          <p:cNvPr id="101380" name="Picture 4" descr="bryant 05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08496" y="1825625"/>
            <a:ext cx="6527007" cy="435133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E23D55-BF53-4B2C-97CC-6D3D31BD011E}" type="slidenum">
              <a:rPr lang="es-ES"/>
              <a:pPr/>
              <a:t>64</a:t>
            </a:fld>
            <a:endParaRPr lang="es-ES"/>
          </a:p>
        </p:txBody>
      </p:sp>
      <p:pic>
        <p:nvPicPr>
          <p:cNvPr id="6" name="3 Imagen" descr="Escudo%20UAE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0488"/>
            <a:ext cx="755650" cy="595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4 Imagen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8350" y="44450"/>
            <a:ext cx="682625" cy="625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93809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9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>
                <a:solidFill>
                  <a:schemeClr val="folHlink"/>
                </a:solidFill>
              </a:rPr>
              <a:t>Esmalte grabado</a:t>
            </a:r>
          </a:p>
        </p:txBody>
      </p:sp>
      <p:pic>
        <p:nvPicPr>
          <p:cNvPr id="103428" name="Picture 4" descr="bryant 06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08496" y="1825625"/>
            <a:ext cx="6527007" cy="435133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53DFB2-BECB-4D08-99EE-0C17BCCAE0DA}" type="slidenum">
              <a:rPr lang="es-ES"/>
              <a:pPr/>
              <a:t>65</a:t>
            </a:fld>
            <a:endParaRPr lang="es-ES"/>
          </a:p>
        </p:txBody>
      </p:sp>
      <p:pic>
        <p:nvPicPr>
          <p:cNvPr id="6" name="3 Imagen" descr="Escudo%20UAE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0488"/>
            <a:ext cx="755650" cy="595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4 Imagen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8350" y="44450"/>
            <a:ext cx="682625" cy="625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4273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7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>
                <a:solidFill>
                  <a:srgbClr val="660066"/>
                </a:solidFill>
              </a:rPr>
              <a:t>Aplicación del sellador</a:t>
            </a:r>
          </a:p>
        </p:txBody>
      </p:sp>
      <p:pic>
        <p:nvPicPr>
          <p:cNvPr id="105476" name="Picture 4" descr="bryant 09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08496" y="1825625"/>
            <a:ext cx="6527007" cy="435133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CDD219-A540-4634-8B81-8BFB0BADF775}" type="slidenum">
              <a:rPr lang="es-ES"/>
              <a:pPr/>
              <a:t>66</a:t>
            </a:fld>
            <a:endParaRPr lang="es-ES"/>
          </a:p>
        </p:txBody>
      </p:sp>
      <p:pic>
        <p:nvPicPr>
          <p:cNvPr id="6" name="3 Imagen" descr="Escudo%20UAE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0662"/>
            <a:ext cx="755650" cy="595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4 Imagen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8350" y="44624"/>
            <a:ext cx="682625" cy="625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48816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5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Curar por 20 segundos</a:t>
            </a:r>
          </a:p>
        </p:txBody>
      </p:sp>
      <p:pic>
        <p:nvPicPr>
          <p:cNvPr id="107524" name="Picture 4" descr="bryant 10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08496" y="1825625"/>
            <a:ext cx="6527007" cy="435133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F2105-85C3-475A-BA40-2E655835B74C}" type="slidenum">
              <a:rPr lang="es-ES"/>
              <a:pPr/>
              <a:t>67</a:t>
            </a:fld>
            <a:endParaRPr lang="es-ES"/>
          </a:p>
        </p:txBody>
      </p:sp>
      <p:pic>
        <p:nvPicPr>
          <p:cNvPr id="6" name="3 Imagen" descr="Escudo%20UAE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0488"/>
            <a:ext cx="755650" cy="595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4 Imagen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8350" y="44450"/>
            <a:ext cx="682625" cy="625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98624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8152AB80-D48D-43DF-9761-A08F7C393E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Casi todos los estuches para restauración</a:t>
            </a: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xmlns="" id="{4E42727E-DDBB-40DE-9C91-DC9995ECC31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00135" y="3806171"/>
            <a:ext cx="4089466" cy="3051467"/>
          </a:xfrm>
          <a:prstGeom prst="rect">
            <a:avLst/>
          </a:prstGeom>
        </p:spPr>
      </p:pic>
      <p:pic>
        <p:nvPicPr>
          <p:cNvPr id="8" name="Imagen 7">
            <a:extLst>
              <a:ext uri="{FF2B5EF4-FFF2-40B4-BE49-F238E27FC236}">
                <a16:creationId xmlns:a16="http://schemas.microsoft.com/office/drawing/2014/main" xmlns="" id="{61DAEC28-B914-4B83-96BF-84F6E8C873C0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034" y="2204864"/>
            <a:ext cx="4513684" cy="4513684"/>
          </a:xfrm>
          <a:prstGeom prst="rect">
            <a:avLst/>
          </a:prstGeom>
        </p:spPr>
      </p:pic>
      <p:pic>
        <p:nvPicPr>
          <p:cNvPr id="5" name="3 Imagen" descr="Escudo%20UAEM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0488"/>
            <a:ext cx="755650" cy="595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4 Imagen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8350" y="44450"/>
            <a:ext cx="682625" cy="625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67964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84E032C6-9CCF-4133-AA19-6C3F418D25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Estuches de presentaciones comerciales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xmlns="" id="{CD8446AE-AECE-4370-9957-7FA27892161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xmlns="" id="{6BDACDC2-EAA3-4A56-9BC1-6E19A949236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2195" y="1781174"/>
            <a:ext cx="7699600" cy="4888186"/>
          </a:xfrm>
          <a:prstGeom prst="rect">
            <a:avLst/>
          </a:prstGeom>
        </p:spPr>
      </p:pic>
      <p:pic>
        <p:nvPicPr>
          <p:cNvPr id="5" name="3 Imagen" descr="Escudo%20UAE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0488"/>
            <a:ext cx="755650" cy="595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4 Imagen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8350" y="44450"/>
            <a:ext cx="682625" cy="625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1598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827584" y="548680"/>
            <a:ext cx="8015288" cy="914400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s-ES" sz="3600" b="1" dirty="0" smtClean="0"/>
              <a:t>PROPÓSITO DE LA UNIDAD DE APRENDIZAJE (Continuación) </a:t>
            </a:r>
            <a:br>
              <a:rPr lang="es-ES" sz="3600" b="1" dirty="0" smtClean="0"/>
            </a:br>
            <a:endParaRPr lang="es-ES" sz="3600" b="1" dirty="0"/>
          </a:p>
        </p:txBody>
      </p:sp>
      <p:sp>
        <p:nvSpPr>
          <p:cNvPr id="13315" name="2 Marcador de contenido"/>
          <p:cNvSpPr>
            <a:spLocks noGrp="1"/>
          </p:cNvSpPr>
          <p:nvPr>
            <p:ph idx="1"/>
          </p:nvPr>
        </p:nvSpPr>
        <p:spPr>
          <a:xfrm>
            <a:off x="914400" y="2143125"/>
            <a:ext cx="7772400" cy="4572000"/>
          </a:xfrm>
        </p:spPr>
        <p:txBody>
          <a:bodyPr/>
          <a:lstStyle/>
          <a:p>
            <a:pPr eaLnBrk="1" hangingPunct="1"/>
            <a:r>
              <a:rPr lang="es-ES" sz="2400" smtClean="0"/>
              <a:t>Aplicará en paciente, los conocimientos adquiridos en las unidades de aprendizaje precedentes acerca de preparación de cavidades y colocación de materiales de obturación, tales como resina ionómero de vidrio, incrustaciones a base de resina y de metal noble, con aplicación de bases y cementos convencionales. </a:t>
            </a:r>
          </a:p>
        </p:txBody>
      </p:sp>
      <p:sp>
        <p:nvSpPr>
          <p:cNvPr id="13316" name="3 Marcador de número de diapositiva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rm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E9C37A4C-E70A-4060-9DB4-B9D965D4FA7E}" type="slidenum">
              <a:rPr lang="es-ES" smtClean="0">
                <a:solidFill>
                  <a:schemeClr val="tx2"/>
                </a:solidFill>
              </a:rPr>
              <a:pPr eaLnBrk="1" hangingPunct="1"/>
              <a:t>7</a:t>
            </a:fld>
            <a:endParaRPr lang="es-ES" smtClean="0">
              <a:solidFill>
                <a:schemeClr val="tx2"/>
              </a:solidFill>
            </a:endParaRPr>
          </a:p>
        </p:txBody>
      </p:sp>
      <p:pic>
        <p:nvPicPr>
          <p:cNvPr id="13317" name="4 Imagen" descr="Escudo%20UAE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0488"/>
            <a:ext cx="755650" cy="595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8" name="5 Imagen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8350" y="44450"/>
            <a:ext cx="682625" cy="625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41949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946" name="13 Marcador de contenido" descr="DSC00181.JPG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252536" y="0"/>
            <a:ext cx="9601316" cy="6858000"/>
          </a:xfrm>
          <a:solidFill>
            <a:srgbClr val="669900"/>
          </a:solidFill>
        </p:spPr>
      </p:pic>
      <p:pic>
        <p:nvPicPr>
          <p:cNvPr id="3" name="3 Imagen" descr="Escudo%20UAE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0488"/>
            <a:ext cx="755650" cy="595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4 Imagen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8350" y="44450"/>
            <a:ext cx="682625" cy="625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179449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29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REFERENCIAS BIBLIOGRÁFICAS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628650" y="1617141"/>
            <a:ext cx="7886700" cy="4836195"/>
          </a:xfrm>
        </p:spPr>
        <p:txBody>
          <a:bodyPr>
            <a:normAutofit fontScale="55000" lnSpcReduction="20000"/>
          </a:bodyPr>
          <a:lstStyle/>
          <a:p>
            <a:pPr lvl="0"/>
            <a:r>
              <a:rPr lang="es-ES" dirty="0"/>
              <a:t>Castaño </a:t>
            </a:r>
            <a:r>
              <a:rPr lang="es-ES" dirty="0" err="1"/>
              <a:t>S.Antonio,Doldán</a:t>
            </a:r>
            <a:r>
              <a:rPr lang="es-ES" dirty="0"/>
              <a:t> </a:t>
            </a:r>
            <a:r>
              <a:rPr lang="es-ES" b="1" dirty="0" err="1"/>
              <a:t>L.Joaquín</a:t>
            </a:r>
            <a:r>
              <a:rPr lang="es-ES" b="1" dirty="0"/>
              <a:t> Manual de Introducción</a:t>
            </a:r>
            <a:r>
              <a:rPr lang="es-ES" dirty="0"/>
              <a:t> </a:t>
            </a:r>
            <a:r>
              <a:rPr lang="es-ES" dirty="0" err="1"/>
              <a:t>Ed.Ripano</a:t>
            </a:r>
            <a:r>
              <a:rPr lang="es-ES" dirty="0"/>
              <a:t> 1ª Edición 2005 ISBN 84-609-5515-X  impreso en España.</a:t>
            </a:r>
            <a:endParaRPr lang="es-MX" dirty="0"/>
          </a:p>
          <a:p>
            <a:pPr lvl="0"/>
            <a:r>
              <a:rPr lang="es-ES" dirty="0"/>
              <a:t> </a:t>
            </a:r>
            <a:r>
              <a:rPr lang="es-ES" dirty="0" err="1"/>
              <a:t>Chasteen</a:t>
            </a:r>
            <a:r>
              <a:rPr lang="es-ES" dirty="0"/>
              <a:t>, Joseph, E: </a:t>
            </a:r>
            <a:r>
              <a:rPr lang="es-ES" b="1" dirty="0"/>
              <a:t>Principios de Clínica Odontológica</a:t>
            </a:r>
            <a:r>
              <a:rPr lang="es-ES" dirty="0"/>
              <a:t>. 2ª Edición, Editorial Manual Moderno, p.p. 31-72, 164-176, 115-147, 196-206, 226-241, 256-277, 1986.</a:t>
            </a:r>
            <a:endParaRPr lang="es-MX" dirty="0"/>
          </a:p>
          <a:p>
            <a:pPr lvl="0"/>
            <a:r>
              <a:rPr lang="es-ES" dirty="0" smtClean="0"/>
              <a:t>Bonilla </a:t>
            </a:r>
            <a:r>
              <a:rPr lang="es-ES" dirty="0"/>
              <a:t>,</a:t>
            </a:r>
            <a:r>
              <a:rPr lang="es-ES" dirty="0" err="1"/>
              <a:t>R.Victoria</a:t>
            </a:r>
            <a:r>
              <a:rPr lang="es-ES" dirty="0"/>
              <a:t>; Llamas </a:t>
            </a:r>
            <a:r>
              <a:rPr lang="es-ES" dirty="0" err="1"/>
              <a:t>C.Rafael</a:t>
            </a:r>
            <a:r>
              <a:rPr lang="es-ES" dirty="0"/>
              <a:t> .</a:t>
            </a:r>
            <a:r>
              <a:rPr lang="es-ES" b="1" dirty="0"/>
              <a:t>Manual de prácticas de Operatoria dental y Endodoncia</a:t>
            </a:r>
            <a:r>
              <a:rPr lang="es-ES" dirty="0"/>
              <a:t>. Departamento de Estomatología, , Universidad de </a:t>
            </a:r>
            <a:r>
              <a:rPr lang="es-ES" dirty="0" err="1"/>
              <a:t>Sevilla.ISBN</a:t>
            </a:r>
            <a:r>
              <a:rPr lang="es-ES" dirty="0"/>
              <a:t> 13:  978-84-939275-5-4 1ª. Edición 2012 Impreso en Madrid España. Editorial </a:t>
            </a:r>
            <a:r>
              <a:rPr lang="es-ES" dirty="0" err="1"/>
              <a:t>Ripano</a:t>
            </a:r>
            <a:r>
              <a:rPr lang="es-ES" dirty="0"/>
              <a:t>,</a:t>
            </a:r>
            <a:endParaRPr lang="es-MX" dirty="0"/>
          </a:p>
          <a:p>
            <a:pPr lvl="0"/>
            <a:r>
              <a:rPr lang="es-ES" dirty="0" err="1" smtClean="0"/>
              <a:t>Kats</a:t>
            </a:r>
            <a:r>
              <a:rPr lang="es-ES" dirty="0"/>
              <a:t>., Mc Donald., </a:t>
            </a:r>
            <a:r>
              <a:rPr lang="es-ES" dirty="0" err="1"/>
              <a:t>Stookey</a:t>
            </a:r>
            <a:r>
              <a:rPr lang="es-ES" dirty="0"/>
              <a:t>.: </a:t>
            </a:r>
            <a:r>
              <a:rPr lang="es-ES" b="1" dirty="0"/>
              <a:t>Odontología Preventiva en Acción</a:t>
            </a:r>
            <a:r>
              <a:rPr lang="es-ES" dirty="0"/>
              <a:t>. 3ª Edición, Editorial Panamericana, p.p. 66-79, 127-169, 281-326, 1983.Phillips, W. Ralph.: </a:t>
            </a:r>
            <a:r>
              <a:rPr lang="es-ES" b="1" dirty="0"/>
              <a:t>La Ciencia de los Materiales Dentales</a:t>
            </a:r>
            <a:r>
              <a:rPr lang="es-ES" dirty="0"/>
              <a:t>. 10º Edición, Editorial Interamericana</a:t>
            </a:r>
            <a:endParaRPr lang="es-MX" dirty="0"/>
          </a:p>
          <a:p>
            <a:pPr lvl="0"/>
            <a:r>
              <a:rPr lang="es-ES" dirty="0" err="1"/>
              <a:t>Gladwin</a:t>
            </a:r>
            <a:r>
              <a:rPr lang="es-ES" dirty="0"/>
              <a:t> Marcia, </a:t>
            </a:r>
            <a:r>
              <a:rPr lang="es-ES" dirty="0" err="1"/>
              <a:t>Bagby</a:t>
            </a:r>
            <a:r>
              <a:rPr lang="es-ES" dirty="0"/>
              <a:t> M. Aspectos clínicos de los materiales en Odontología. ISBN 0-683-3029-4 . Editorial Manual Moderno, impreso en México </a:t>
            </a:r>
            <a:r>
              <a:rPr lang="es-ES" dirty="0" smtClean="0"/>
              <a:t>2001</a:t>
            </a:r>
          </a:p>
          <a:p>
            <a:r>
              <a:rPr lang="es-ES" sz="2400" b="1" dirty="0"/>
              <a:t>La Ciencia de Los Materiales Dentales</a:t>
            </a:r>
            <a:r>
              <a:rPr lang="es-ES" sz="2400" dirty="0"/>
              <a:t> de Phillips </a:t>
            </a:r>
            <a:r>
              <a:rPr lang="fr-FR" sz="2400" dirty="0" err="1"/>
              <a:t>Kennet</a:t>
            </a:r>
            <a:r>
              <a:rPr lang="fr-FR" sz="2400" dirty="0"/>
              <a:t> J. </a:t>
            </a:r>
            <a:r>
              <a:rPr lang="fr-FR" sz="2400" dirty="0" err="1"/>
              <a:t>Anusa</a:t>
            </a:r>
            <a:r>
              <a:rPr lang="fr-FR" sz="2400" dirty="0"/>
              <a:t> Vice, </a:t>
            </a:r>
            <a:r>
              <a:rPr lang="fr-FR" sz="2400" dirty="0" err="1"/>
              <a:t>Phd</a:t>
            </a:r>
            <a:r>
              <a:rPr lang="fr-FR" sz="2400" dirty="0"/>
              <a:t>, </a:t>
            </a:r>
            <a:r>
              <a:rPr lang="fr-FR" sz="2400" dirty="0" err="1"/>
              <a:t>Dmd</a:t>
            </a:r>
            <a:r>
              <a:rPr lang="fr-FR" sz="2400" dirty="0"/>
              <a:t> -</a:t>
            </a:r>
            <a:r>
              <a:rPr lang="es-ES" sz="2400" dirty="0"/>
              <a:t>Editorial  </a:t>
            </a:r>
            <a:r>
              <a:rPr lang="es-ES" sz="2400" dirty="0" err="1"/>
              <a:t>Elsevier</a:t>
            </a:r>
            <a:r>
              <a:rPr lang="es-ES" sz="2400" dirty="0"/>
              <a:t> Saunders 11° Edición  Madrid España 2004 </a:t>
            </a:r>
            <a:r>
              <a:rPr lang="es-ES" sz="2400" dirty="0" err="1"/>
              <a:t>Isbn</a:t>
            </a:r>
            <a:r>
              <a:rPr lang="es-ES" sz="2400" dirty="0"/>
              <a:t> 84-8174-746-7</a:t>
            </a:r>
            <a:endParaRPr lang="es-MX" sz="2400" dirty="0"/>
          </a:p>
          <a:p>
            <a:r>
              <a:rPr lang="es-ES" sz="2400" dirty="0"/>
              <a:t>Barceló, </a:t>
            </a:r>
            <a:r>
              <a:rPr lang="es-ES" sz="2400" b="1" dirty="0"/>
              <a:t>Materiales Dentales, conocimientos prácticos aplicados</a:t>
            </a:r>
            <a:r>
              <a:rPr lang="es-ES" sz="2400" dirty="0"/>
              <a:t>, Editorial Trillas, 3ª Ed.  2010. </a:t>
            </a:r>
            <a:endParaRPr lang="es-MX" sz="2400" dirty="0"/>
          </a:p>
          <a:p>
            <a:r>
              <a:rPr lang="es-ES" sz="2400" dirty="0" err="1"/>
              <a:t>Hatrick</a:t>
            </a:r>
            <a:r>
              <a:rPr lang="es-ES" sz="2400" dirty="0"/>
              <a:t>, Carol Dixon</a:t>
            </a:r>
            <a:r>
              <a:rPr lang="es-ES" sz="2400" b="1" dirty="0"/>
              <a:t>, Materiales Dentales, Aplicaciones Clínicas</a:t>
            </a:r>
            <a:r>
              <a:rPr lang="es-ES" sz="2400" dirty="0"/>
              <a:t>, </a:t>
            </a:r>
            <a:r>
              <a:rPr lang="es-ES" sz="2400" dirty="0" err="1"/>
              <a:t>edit</a:t>
            </a:r>
            <a:r>
              <a:rPr lang="es-ES" sz="2400" dirty="0"/>
              <a:t> Manual Moderno, 2012.</a:t>
            </a:r>
            <a:endParaRPr lang="es-MX" sz="2400" dirty="0"/>
          </a:p>
          <a:p>
            <a:r>
              <a:rPr lang="es-ES" sz="2400" dirty="0"/>
              <a:t>Guzmán Humberto, </a:t>
            </a:r>
            <a:r>
              <a:rPr lang="es-ES" sz="2400" b="1" dirty="0"/>
              <a:t>Biomateriales de uso clínico</a:t>
            </a:r>
            <a:r>
              <a:rPr lang="es-ES" sz="2400" dirty="0"/>
              <a:t>, Edit. ECOE Ediciones, 2013.</a:t>
            </a:r>
            <a:endParaRPr lang="es-MX" sz="2400" dirty="0"/>
          </a:p>
          <a:p>
            <a:r>
              <a:rPr lang="es-ES" sz="2400" dirty="0"/>
              <a:t>Reis, A., </a:t>
            </a:r>
            <a:r>
              <a:rPr lang="es-ES" sz="2400" dirty="0" err="1"/>
              <a:t>Logercio</a:t>
            </a:r>
            <a:r>
              <a:rPr lang="es-ES" sz="2400" dirty="0"/>
              <a:t>, A</a:t>
            </a:r>
            <a:r>
              <a:rPr lang="es-ES" sz="2400" b="1" dirty="0"/>
              <a:t>., Materiales Dentales Directos, de los fundamentos a la aplicación clínica</a:t>
            </a:r>
            <a:r>
              <a:rPr lang="es-ES" sz="2400" dirty="0"/>
              <a:t>, Nova </a:t>
            </a:r>
            <a:r>
              <a:rPr lang="es-ES" sz="2400" dirty="0" err="1"/>
              <a:t>Guanabara</a:t>
            </a:r>
            <a:r>
              <a:rPr lang="es-ES" sz="2400" dirty="0"/>
              <a:t> Editora, España, Enero del 2012.   </a:t>
            </a:r>
            <a:endParaRPr lang="es-MX" sz="2400" dirty="0"/>
          </a:p>
          <a:p>
            <a:r>
              <a:rPr lang="es-ES" sz="2400" dirty="0"/>
              <a:t>Jiménez, Amparo, Planas, </a:t>
            </a:r>
            <a:r>
              <a:rPr lang="es-ES" sz="2400" b="1" dirty="0"/>
              <a:t>Manual de Materiales Odontológicos</a:t>
            </a:r>
            <a:r>
              <a:rPr lang="es-ES" sz="2400" dirty="0"/>
              <a:t>, 2ª Ed., Edit. Universidad de Sevilla Secretariado de Publicaciones, España, 2011.</a:t>
            </a:r>
            <a:endParaRPr lang="es-MX" sz="2400" dirty="0"/>
          </a:p>
          <a:p>
            <a:r>
              <a:rPr lang="es-ES" sz="2400" b="1" dirty="0"/>
              <a:t>Materiales de Odontología Restauradora.</a:t>
            </a:r>
            <a:r>
              <a:rPr lang="es-MX" sz="2400" dirty="0"/>
              <a:t>Robert G. Craig. </a:t>
            </a:r>
            <a:r>
              <a:rPr lang="en-US" sz="2400" dirty="0"/>
              <a:t>Edit. </a:t>
            </a:r>
            <a:r>
              <a:rPr lang="en-US" sz="2400" dirty="0" err="1"/>
              <a:t>Harcout</a:t>
            </a:r>
            <a:r>
              <a:rPr lang="en-US" sz="2400" dirty="0"/>
              <a:t> Brace. </a:t>
            </a:r>
            <a:r>
              <a:rPr lang="es-ES" sz="2400" dirty="0"/>
              <a:t>España, 1998 ISBN 848174-287-2</a:t>
            </a:r>
            <a:endParaRPr lang="es-MX" sz="2400" dirty="0"/>
          </a:p>
          <a:p>
            <a:r>
              <a:rPr lang="es-ES" sz="2400" b="1" dirty="0"/>
              <a:t>Aspectos Clínicos de los Materiales Dentales. </a:t>
            </a:r>
            <a:r>
              <a:rPr lang="es-ES" sz="2400" dirty="0"/>
              <a:t>Marcia </a:t>
            </a:r>
            <a:r>
              <a:rPr lang="es-ES" sz="2400" dirty="0" err="1"/>
              <a:t>Gladwin</a:t>
            </a:r>
            <a:r>
              <a:rPr lang="es-ES" sz="2400" dirty="0"/>
              <a:t> Edit. Manual Moderno, México, 2001. ISBN  968-426934</a:t>
            </a:r>
            <a:endParaRPr lang="es-MX" sz="2400" dirty="0"/>
          </a:p>
          <a:p>
            <a:r>
              <a:rPr lang="es-ES" sz="2400" b="1" dirty="0"/>
              <a:t>Biomateriales Dentales. </a:t>
            </a:r>
            <a:r>
              <a:rPr lang="es-ES" sz="2400" dirty="0"/>
              <a:t>José Luis </a:t>
            </a:r>
            <a:r>
              <a:rPr lang="es-ES" sz="2400" dirty="0" err="1"/>
              <a:t>Cova</a:t>
            </a:r>
            <a:r>
              <a:rPr lang="es-ES" sz="2400" dirty="0"/>
              <a:t> N. </a:t>
            </a:r>
            <a:r>
              <a:rPr lang="es-ES" sz="2400" dirty="0" err="1"/>
              <a:t>Edit</a:t>
            </a:r>
            <a:r>
              <a:rPr lang="es-ES" sz="2400" dirty="0"/>
              <a:t> </a:t>
            </a:r>
            <a:r>
              <a:rPr lang="es-ES" sz="2400" dirty="0" err="1"/>
              <a:t>Amolca</a:t>
            </a:r>
            <a:r>
              <a:rPr lang="es-ES" sz="2400" dirty="0"/>
              <a:t> , Colombia, </a:t>
            </a:r>
            <a:r>
              <a:rPr lang="es-ES" sz="2400" dirty="0" smtClean="0"/>
              <a:t>2004</a:t>
            </a:r>
            <a:endParaRPr lang="es-MX" sz="2400" dirty="0"/>
          </a:p>
        </p:txBody>
      </p:sp>
      <p:pic>
        <p:nvPicPr>
          <p:cNvPr id="4" name="3 Imagen" descr="Escudo%20UAE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0662"/>
            <a:ext cx="755650" cy="595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4 Imagen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8350" y="44624"/>
            <a:ext cx="682625" cy="625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60206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55650" y="357187"/>
            <a:ext cx="7467600" cy="1143000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s-ES" sz="3600" b="1" dirty="0" smtClean="0"/>
              <a:t>COMPETENCIAS PROFESIONALES</a:t>
            </a:r>
            <a:endParaRPr lang="es-ES" sz="3600" b="1" dirty="0"/>
          </a:p>
        </p:txBody>
      </p:sp>
      <p:sp>
        <p:nvSpPr>
          <p:cNvPr id="14339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s-MX" sz="2800" smtClean="0"/>
              <a:t>Con base en el expediente clínico, establecer una relación odontólogo-paciente.</a:t>
            </a:r>
            <a:endParaRPr lang="es-ES" sz="2800" smtClean="0"/>
          </a:p>
          <a:p>
            <a:pPr eaLnBrk="1" hangingPunct="1"/>
            <a:r>
              <a:rPr lang="es-MX" sz="2800" smtClean="0"/>
              <a:t>Realizar operatoria dental de baja complejidad</a:t>
            </a:r>
            <a:endParaRPr lang="es-ES" sz="2800" smtClean="0"/>
          </a:p>
          <a:p>
            <a:pPr eaLnBrk="1" hangingPunct="1"/>
            <a:r>
              <a:rPr lang="es-MX" sz="2800" smtClean="0"/>
              <a:t>Aplicación de medidas preventivas de primer  y segundo nivel de prevención de salud bucal</a:t>
            </a:r>
            <a:endParaRPr lang="es-ES" sz="2800" smtClean="0"/>
          </a:p>
          <a:p>
            <a:pPr eaLnBrk="1" hangingPunct="1"/>
            <a:endParaRPr lang="es-ES" sz="2800" smtClean="0"/>
          </a:p>
        </p:txBody>
      </p:sp>
      <p:sp>
        <p:nvSpPr>
          <p:cNvPr id="14340" name="3 Marcador de número de diapositiva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rm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4240D416-1A26-49B5-A309-72132D36F521}" type="slidenum">
              <a:rPr lang="es-ES" smtClean="0">
                <a:solidFill>
                  <a:schemeClr val="tx2"/>
                </a:solidFill>
              </a:rPr>
              <a:pPr eaLnBrk="1" hangingPunct="1"/>
              <a:t>8</a:t>
            </a:fld>
            <a:endParaRPr lang="es-ES" smtClean="0">
              <a:solidFill>
                <a:schemeClr val="tx2"/>
              </a:solidFill>
            </a:endParaRPr>
          </a:p>
        </p:txBody>
      </p:sp>
      <p:pic>
        <p:nvPicPr>
          <p:cNvPr id="14341" name="4 Imagen" descr="Escudo%20UAE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0488"/>
            <a:ext cx="755650" cy="595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2" name="5 Imagen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8350" y="44450"/>
            <a:ext cx="682625" cy="625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46285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43608" y="114300"/>
            <a:ext cx="7467600" cy="1143000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s-ES" sz="3600" b="1" dirty="0" smtClean="0"/>
              <a:t>COMPETENCIAS PROFESIONALES (Continuación)</a:t>
            </a:r>
            <a:endParaRPr lang="es-ES" sz="3600" b="1" dirty="0"/>
          </a:p>
        </p:txBody>
      </p:sp>
      <p:sp>
        <p:nvSpPr>
          <p:cNvPr id="15363" name="2 Marcador de contenido"/>
          <p:cNvSpPr>
            <a:spLocks noGrp="1"/>
          </p:cNvSpPr>
          <p:nvPr>
            <p:ph idx="1"/>
          </p:nvPr>
        </p:nvSpPr>
        <p:spPr>
          <a:xfrm>
            <a:off x="914400" y="2143125"/>
            <a:ext cx="7772400" cy="4572000"/>
          </a:xfrm>
        </p:spPr>
        <p:txBody>
          <a:bodyPr/>
          <a:lstStyle/>
          <a:p>
            <a:pPr eaLnBrk="1" hangingPunct="1"/>
            <a:r>
              <a:rPr lang="es-MX" sz="2800" smtClean="0"/>
              <a:t>Diseñará un plan de tratamiento  y en su caso canalizando a grados superiores en caso de requerirlo.</a:t>
            </a:r>
            <a:endParaRPr lang="es-ES" sz="2800" smtClean="0"/>
          </a:p>
          <a:p>
            <a:pPr eaLnBrk="1" hangingPunct="1"/>
            <a:r>
              <a:rPr lang="es-MX" sz="2800" smtClean="0"/>
              <a:t>Reafirmar el manejo de materiales dentales en obturaciones de ionómero, resina compuesta y metal noble así como las bases y protectores de bases intermedias.</a:t>
            </a:r>
            <a:endParaRPr lang="es-ES" sz="2800" smtClean="0"/>
          </a:p>
          <a:p>
            <a:pPr eaLnBrk="1" hangingPunct="1"/>
            <a:endParaRPr lang="es-ES" sz="2800" smtClean="0"/>
          </a:p>
        </p:txBody>
      </p:sp>
      <p:sp>
        <p:nvSpPr>
          <p:cNvPr id="15364" name="3 Marcador de número de diapositiva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rm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146618A6-C354-4299-86D6-4D00BA517656}" type="slidenum">
              <a:rPr lang="es-ES" smtClean="0">
                <a:solidFill>
                  <a:schemeClr val="tx2"/>
                </a:solidFill>
              </a:rPr>
              <a:pPr eaLnBrk="1" hangingPunct="1"/>
              <a:t>9</a:t>
            </a:fld>
            <a:endParaRPr lang="es-ES" smtClean="0">
              <a:solidFill>
                <a:schemeClr val="tx2"/>
              </a:solidFill>
            </a:endParaRPr>
          </a:p>
        </p:txBody>
      </p:sp>
      <p:pic>
        <p:nvPicPr>
          <p:cNvPr id="15365" name="4 Imagen" descr="Escudo%20UAE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0488"/>
            <a:ext cx="755650" cy="595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6" name="6 Imagen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8350" y="44450"/>
            <a:ext cx="682625" cy="625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89391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1024</TotalTime>
  <Words>4190</Words>
  <Application>Microsoft Office PowerPoint</Application>
  <PresentationFormat>Presentación en pantalla (4:3)</PresentationFormat>
  <Paragraphs>559</Paragraphs>
  <Slides>71</Slides>
  <Notes>55</Notes>
  <HiddenSlides>0</HiddenSlides>
  <MMClips>0</MMClips>
  <ScaleCrop>false</ScaleCrop>
  <HeadingPairs>
    <vt:vector size="6" baseType="variant">
      <vt:variant>
        <vt:lpstr>Tema</vt:lpstr>
      </vt:variant>
      <vt:variant>
        <vt:i4>1</vt:i4>
      </vt:variant>
      <vt:variant>
        <vt:lpstr>Servidores OLE incrustados</vt:lpstr>
      </vt:variant>
      <vt:variant>
        <vt:i4>1</vt:i4>
      </vt:variant>
      <vt:variant>
        <vt:lpstr>Títulos de diapositiva</vt:lpstr>
      </vt:variant>
      <vt:variant>
        <vt:i4>71</vt:i4>
      </vt:variant>
    </vt:vector>
  </HeadingPairs>
  <TitlesOfParts>
    <vt:vector size="73" baseType="lpstr">
      <vt:lpstr>Tema de Office</vt:lpstr>
      <vt:lpstr>Photo Editor Photo</vt:lpstr>
      <vt:lpstr>Presentación de PowerPoint</vt:lpstr>
      <vt:lpstr>Presentación de PowerPoint</vt:lpstr>
      <vt:lpstr>Presentación de PowerPoint</vt:lpstr>
      <vt:lpstr>Presentación de PowerPoint</vt:lpstr>
      <vt:lpstr>PROPÓSITO DE LA UNIDAD DE APRENDIZAJE </vt:lpstr>
      <vt:lpstr>PROPÓSITO DE LA UNIDAD DE APRENDIZAJE (Continuación) </vt:lpstr>
      <vt:lpstr>PROPÓSITO DE LA UNIDAD DE APRENDIZAJE (Continuación)  </vt:lpstr>
      <vt:lpstr>COMPETENCIAS PROFESIONALES</vt:lpstr>
      <vt:lpstr>COMPETENCIAS PROFESIONALES (Continuación)</vt:lpstr>
      <vt:lpstr>COMPETENCIAS PROFESIONALES  (Continuación)</vt:lpstr>
      <vt:lpstr>UNIDAD V </vt:lpstr>
      <vt:lpstr>CONOCIMIENTOS</vt:lpstr>
      <vt:lpstr>HABILIDADES</vt:lpstr>
      <vt:lpstr>ACTITUDES/VALORES</vt:lpstr>
      <vt:lpstr>MANEJO CLÍNICO DE LAS RESINAS COMPUESTAS</vt:lpstr>
      <vt:lpstr>HISTORIA DE LOS SISTEMAS ADHESIVOS</vt:lpstr>
      <vt:lpstr>Definición: ¿Que son?  Y ¿donde están indicados?</vt:lpstr>
      <vt:lpstr>Clasificación ¿Cuántos hay?</vt:lpstr>
      <vt:lpstr>Composición ¿de que están hechos? </vt:lpstr>
      <vt:lpstr>RESINAS COMPUESTAS     Composición</vt:lpstr>
      <vt:lpstr>Composición </vt:lpstr>
      <vt:lpstr>SISTEMAS ADHESIVOS  clasificación por generaciones</vt:lpstr>
      <vt:lpstr>Historia: 1ª.Generación  </vt:lpstr>
      <vt:lpstr>Generación</vt:lpstr>
      <vt:lpstr>Generación </vt:lpstr>
      <vt:lpstr>Por su densidad </vt:lpstr>
      <vt:lpstr>CLASIFICACIÓN SEGÚN SU POLIMERIZACIÓN</vt:lpstr>
      <vt:lpstr>Lámparas de fotopolimerización</vt:lpstr>
      <vt:lpstr>CLASIFICACIÓN SEGÚN EL TAMAÑO DE SUS PARTÍCULAS</vt:lpstr>
      <vt:lpstr>Clasificación por su densidad</vt:lpstr>
      <vt:lpstr>Tejido dental</vt:lpstr>
      <vt:lpstr>DESARROLLO DEL RELLENO</vt:lpstr>
      <vt:lpstr>POR SU TÉCNICA DE COLOCACIÓN</vt:lpstr>
      <vt:lpstr>TÉCNICA DIRECTA</vt:lpstr>
      <vt:lpstr>TÉCNICA SEMIDIRECTA</vt:lpstr>
      <vt:lpstr>TÉCNICAS INDIRECTAS</vt:lpstr>
      <vt:lpstr>Técnica de colocación</vt:lpstr>
      <vt:lpstr>ESTRUCTURA DEL ESMALTE</vt:lpstr>
      <vt:lpstr>Técnica de grabado ácido</vt:lpstr>
      <vt:lpstr>Grabado ácido</vt:lpstr>
      <vt:lpstr>Técnicas de grabado dental con ácido fosfórico para obturación con resina compuesta</vt:lpstr>
      <vt:lpstr>Presentación de PowerPoint</vt:lpstr>
      <vt:lpstr>ESTRUCTURA DE LA DENTINA</vt:lpstr>
      <vt:lpstr>Técnica de colocación </vt:lpstr>
      <vt:lpstr>TÉCNICA DE APLICACIÓN</vt:lpstr>
      <vt:lpstr>TÉCNICA DE APLICACIÓN</vt:lpstr>
      <vt:lpstr>Objetivo de la unión entre los materiales y la estructura dentaria.</vt:lpstr>
      <vt:lpstr> Aplicación</vt:lpstr>
      <vt:lpstr>Grabado a esmalte y dentina</vt:lpstr>
      <vt:lpstr>Grabado a esmalte y dentina</vt:lpstr>
      <vt:lpstr>Adhesivos dentinarios</vt:lpstr>
      <vt:lpstr>Adhesivo y formación de la capa híbrida</vt:lpstr>
      <vt:lpstr>Presentación de PowerPoint</vt:lpstr>
      <vt:lpstr>Presentación de PowerPoint</vt:lpstr>
      <vt:lpstr>Presentación de PowerPoint</vt:lpstr>
      <vt:lpstr>Imagen de esmalte con adhesivos </vt:lpstr>
      <vt:lpstr>Restauraciones de ionómero de vidrio</vt:lpstr>
      <vt:lpstr>Tira y coronas de celuloide</vt:lpstr>
      <vt:lpstr>Pulido: puede ser inmediato</vt:lpstr>
      <vt:lpstr>Selladores de fosas y fisuras</vt:lpstr>
      <vt:lpstr>Selladores</vt:lpstr>
      <vt:lpstr>Selección del diente</vt:lpstr>
      <vt:lpstr>Grabado 15 segundos mínimo 60 segundos máximo</vt:lpstr>
      <vt:lpstr>Lavar y secar</vt:lpstr>
      <vt:lpstr>Esmalte grabado</vt:lpstr>
      <vt:lpstr>Aplicación del sellador</vt:lpstr>
      <vt:lpstr>Curar por 20 segundos</vt:lpstr>
      <vt:lpstr>Casi todos los estuches para restauración</vt:lpstr>
      <vt:lpstr>Estuches de presentaciones comerciales</vt:lpstr>
      <vt:lpstr>Presentación de PowerPoint</vt:lpstr>
      <vt:lpstr>REFERENCIAS BIBLIOGRÁFICAS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Martha</dc:creator>
  <cp:lastModifiedBy>Erendira Delgado</cp:lastModifiedBy>
  <cp:revision>80</cp:revision>
  <dcterms:created xsi:type="dcterms:W3CDTF">2011-09-05T00:18:24Z</dcterms:created>
  <dcterms:modified xsi:type="dcterms:W3CDTF">2018-09-29T00:40:33Z</dcterms:modified>
</cp:coreProperties>
</file>