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45"/>
  </p:notesMasterIdLst>
  <p:sldIdLst>
    <p:sldId id="289" r:id="rId2"/>
    <p:sldId id="290" r:id="rId3"/>
    <p:sldId id="291" r:id="rId4"/>
    <p:sldId id="292" r:id="rId5"/>
    <p:sldId id="293" r:id="rId6"/>
    <p:sldId id="294" r:id="rId7"/>
    <p:sldId id="295" r:id="rId8"/>
    <p:sldId id="296" r:id="rId9"/>
    <p:sldId id="297" r:id="rId10"/>
    <p:sldId id="298" r:id="rId11"/>
    <p:sldId id="299"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301"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p:scale>
          <a:sx n="76" d="100"/>
          <a:sy n="76" d="100"/>
        </p:scale>
        <p:origin x="-504"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8AE2CC-94C5-4CAC-A72D-E80EABCD2EA3}" type="doc">
      <dgm:prSet loTypeId="urn:microsoft.com/office/officeart/2005/8/layout/hList2" loCatId="list" qsTypeId="urn:microsoft.com/office/officeart/2005/8/quickstyle/simple3" qsCatId="simple" csTypeId="urn:microsoft.com/office/officeart/2005/8/colors/colorful3" csCatId="colorful" phldr="1"/>
      <dgm:spPr/>
      <dgm:t>
        <a:bodyPr/>
        <a:lstStyle/>
        <a:p>
          <a:endParaRPr lang="es-MX"/>
        </a:p>
      </dgm:t>
    </dgm:pt>
    <dgm:pt modelId="{FFFE5281-452D-4AE1-8EA3-5EE79C88CE71}">
      <dgm:prSet phldrT="[Texto]" custT="1"/>
      <dgm:spPr/>
      <dgm:t>
        <a:bodyPr/>
        <a:lstStyle/>
        <a:p>
          <a:pPr algn="l"/>
          <a:r>
            <a:rPr lang="es-MX" sz="2000" dirty="0"/>
            <a:t>Rellenos de partículas inorgánicas</a:t>
          </a:r>
        </a:p>
      </dgm:t>
    </dgm:pt>
    <dgm:pt modelId="{C85E7CCB-4AEE-4D74-A607-A9888BC2649B}" type="parTrans" cxnId="{7B08EB9C-C1A8-4EA5-AE9B-6803566B1A98}">
      <dgm:prSet/>
      <dgm:spPr/>
      <dgm:t>
        <a:bodyPr/>
        <a:lstStyle/>
        <a:p>
          <a:endParaRPr lang="es-MX"/>
        </a:p>
      </dgm:t>
    </dgm:pt>
    <dgm:pt modelId="{46EA6CFD-A457-4E6E-864D-D40F0BB9313D}" type="sibTrans" cxnId="{7B08EB9C-C1A8-4EA5-AE9B-6803566B1A98}">
      <dgm:prSet/>
      <dgm:spPr/>
      <dgm:t>
        <a:bodyPr/>
        <a:lstStyle/>
        <a:p>
          <a:endParaRPr lang="es-MX"/>
        </a:p>
      </dgm:t>
    </dgm:pt>
    <dgm:pt modelId="{FD800F1A-139D-4912-950D-A99AF416CF71}">
      <dgm:prSet phldrT="[Texto]"/>
      <dgm:spPr/>
      <dgm:t>
        <a:bodyPr/>
        <a:lstStyle/>
        <a:p>
          <a:r>
            <a:rPr lang="es-MX" dirty="0"/>
            <a:t>Flúor, vidrios, cristales sílice, óxidos metálicos (pigmentos), sales de bario</a:t>
          </a:r>
        </a:p>
      </dgm:t>
    </dgm:pt>
    <dgm:pt modelId="{A7AFC426-A225-46E7-BBD4-73A670F06B06}" type="parTrans" cxnId="{0620A810-1F0A-4EE9-8886-3D7CC4640CFC}">
      <dgm:prSet/>
      <dgm:spPr/>
      <dgm:t>
        <a:bodyPr/>
        <a:lstStyle/>
        <a:p>
          <a:endParaRPr lang="es-MX"/>
        </a:p>
      </dgm:t>
    </dgm:pt>
    <dgm:pt modelId="{FBEE5D3F-5615-492A-9607-40838F06F9E7}" type="sibTrans" cxnId="{0620A810-1F0A-4EE9-8886-3D7CC4640CFC}">
      <dgm:prSet/>
      <dgm:spPr/>
      <dgm:t>
        <a:bodyPr/>
        <a:lstStyle/>
        <a:p>
          <a:endParaRPr lang="es-MX"/>
        </a:p>
      </dgm:t>
    </dgm:pt>
    <dgm:pt modelId="{566E7C13-A25D-466A-BAEA-3EA5DCDE30FD}">
      <dgm:prSet phldrT="[Texto]"/>
      <dgm:spPr/>
      <dgm:t>
        <a:bodyPr/>
        <a:lstStyle/>
        <a:p>
          <a:r>
            <a:rPr lang="es-MX" dirty="0"/>
            <a:t>Matriz de resina</a:t>
          </a:r>
        </a:p>
      </dgm:t>
    </dgm:pt>
    <dgm:pt modelId="{38B2A6AB-6094-4C36-BB9E-2F3E1B7966CE}" type="parTrans" cxnId="{9A3042EE-8B85-4F52-9AB6-C34CE9981ABD}">
      <dgm:prSet/>
      <dgm:spPr/>
      <dgm:t>
        <a:bodyPr/>
        <a:lstStyle/>
        <a:p>
          <a:endParaRPr lang="es-MX"/>
        </a:p>
      </dgm:t>
    </dgm:pt>
    <dgm:pt modelId="{83733CFA-5AEE-4C8D-868F-3D7C61823550}" type="sibTrans" cxnId="{9A3042EE-8B85-4F52-9AB6-C34CE9981ABD}">
      <dgm:prSet/>
      <dgm:spPr/>
      <dgm:t>
        <a:bodyPr/>
        <a:lstStyle/>
        <a:p>
          <a:endParaRPr lang="es-MX"/>
        </a:p>
      </dgm:t>
    </dgm:pt>
    <dgm:pt modelId="{D3C881F0-5839-42CC-82C5-E2DA2593ABD7}">
      <dgm:prSet phldrT="[Texto]"/>
      <dgm:spPr/>
      <dgm:t>
        <a:bodyPr/>
        <a:lstStyle/>
        <a:p>
          <a:endParaRPr lang="es-MX" dirty="0"/>
        </a:p>
      </dgm:t>
    </dgm:pt>
    <dgm:pt modelId="{68163DFB-2E2D-4E7B-9B89-0835539BF389}" type="parTrans" cxnId="{D63068E8-3D54-47F8-9748-AD3B2B2B2625}">
      <dgm:prSet/>
      <dgm:spPr/>
      <dgm:t>
        <a:bodyPr/>
        <a:lstStyle/>
        <a:p>
          <a:endParaRPr lang="es-MX"/>
        </a:p>
      </dgm:t>
    </dgm:pt>
    <dgm:pt modelId="{C9DEE6F6-BF07-49CC-ABB8-52A72D1A5397}" type="sibTrans" cxnId="{D63068E8-3D54-47F8-9748-AD3B2B2B2625}">
      <dgm:prSet/>
      <dgm:spPr/>
      <dgm:t>
        <a:bodyPr/>
        <a:lstStyle/>
        <a:p>
          <a:endParaRPr lang="es-MX"/>
        </a:p>
      </dgm:t>
    </dgm:pt>
    <dgm:pt modelId="{73770394-A939-46F3-A167-770A17E787AF}">
      <dgm:prSet phldrT="[Texto]"/>
      <dgm:spPr/>
      <dgm:t>
        <a:bodyPr/>
        <a:lstStyle/>
        <a:p>
          <a:r>
            <a:rPr lang="es-MX" dirty="0"/>
            <a:t>Bis-GMA</a:t>
          </a:r>
        </a:p>
      </dgm:t>
    </dgm:pt>
    <dgm:pt modelId="{A36AC1D6-C4F5-40A1-88E4-44F02EDC4E7C}" type="parTrans" cxnId="{B8714F78-8B80-4C1B-9D81-FDB7C746F8D1}">
      <dgm:prSet/>
      <dgm:spPr/>
      <dgm:t>
        <a:bodyPr/>
        <a:lstStyle/>
        <a:p>
          <a:endParaRPr lang="es-MX"/>
        </a:p>
      </dgm:t>
    </dgm:pt>
    <dgm:pt modelId="{62C107B6-6BED-4474-97E6-F435E829CAB8}" type="sibTrans" cxnId="{B8714F78-8B80-4C1B-9D81-FDB7C746F8D1}">
      <dgm:prSet/>
      <dgm:spPr/>
      <dgm:t>
        <a:bodyPr/>
        <a:lstStyle/>
        <a:p>
          <a:endParaRPr lang="es-MX"/>
        </a:p>
      </dgm:t>
    </dgm:pt>
    <dgm:pt modelId="{F76A5EB6-C4BC-46C6-BB2F-188F75390AC3}">
      <dgm:prSet phldrT="[Texto]"/>
      <dgm:spPr/>
      <dgm:t>
        <a:bodyPr/>
        <a:lstStyle/>
        <a:p>
          <a:r>
            <a:rPr lang="es-MX" dirty="0"/>
            <a:t>Fase adhesiva</a:t>
          </a:r>
        </a:p>
      </dgm:t>
    </dgm:pt>
    <dgm:pt modelId="{C068FAE8-9BA3-4FB9-960E-82C0F8618F2B}" type="parTrans" cxnId="{82315D9E-D918-46E4-A8D0-630F4389426E}">
      <dgm:prSet/>
      <dgm:spPr/>
      <dgm:t>
        <a:bodyPr/>
        <a:lstStyle/>
        <a:p>
          <a:endParaRPr lang="es-MX"/>
        </a:p>
      </dgm:t>
    </dgm:pt>
    <dgm:pt modelId="{10FDD964-B183-4D75-8E73-352774391089}" type="sibTrans" cxnId="{82315D9E-D918-46E4-A8D0-630F4389426E}">
      <dgm:prSet/>
      <dgm:spPr/>
      <dgm:t>
        <a:bodyPr/>
        <a:lstStyle/>
        <a:p>
          <a:endParaRPr lang="es-MX"/>
        </a:p>
      </dgm:t>
    </dgm:pt>
    <dgm:pt modelId="{F9310DD1-AE67-434D-B866-926423219AC6}">
      <dgm:prSet phldrT="[Texto]"/>
      <dgm:spPr/>
      <dgm:t>
        <a:bodyPr/>
        <a:lstStyle/>
        <a:p>
          <a:r>
            <a:rPr lang="es-MX" dirty="0"/>
            <a:t>Gama-</a:t>
          </a:r>
          <a:r>
            <a:rPr lang="es-MX" dirty="0" err="1"/>
            <a:t>metacriloxi</a:t>
          </a:r>
          <a:r>
            <a:rPr lang="es-MX" dirty="0"/>
            <a:t>-propil-</a:t>
          </a:r>
          <a:r>
            <a:rPr lang="es-MX" dirty="0" err="1"/>
            <a:t>silan</a:t>
          </a:r>
          <a:r>
            <a:rPr lang="es-MX" dirty="0"/>
            <a:t> Silanos (genérico )  </a:t>
          </a:r>
        </a:p>
      </dgm:t>
    </dgm:pt>
    <dgm:pt modelId="{1B7E387F-3487-49AB-859D-1495CC59053E}" type="parTrans" cxnId="{78AFB2A6-3712-4C26-A3DE-84EC7FE5818E}">
      <dgm:prSet/>
      <dgm:spPr/>
      <dgm:t>
        <a:bodyPr/>
        <a:lstStyle/>
        <a:p>
          <a:endParaRPr lang="es-MX"/>
        </a:p>
      </dgm:t>
    </dgm:pt>
    <dgm:pt modelId="{8E18105F-94BE-4005-BDC3-5080E784FD07}" type="sibTrans" cxnId="{78AFB2A6-3712-4C26-A3DE-84EC7FE5818E}">
      <dgm:prSet/>
      <dgm:spPr/>
      <dgm:t>
        <a:bodyPr/>
        <a:lstStyle/>
        <a:p>
          <a:endParaRPr lang="es-MX"/>
        </a:p>
      </dgm:t>
    </dgm:pt>
    <dgm:pt modelId="{53ACCE65-8D89-4DBA-BF13-23E638F70E55}">
      <dgm:prSet phldrT="[Texto]"/>
      <dgm:spPr/>
      <dgm:t>
        <a:bodyPr/>
        <a:lstStyle/>
        <a:p>
          <a:r>
            <a:rPr lang="es-MX" dirty="0"/>
            <a:t>UDMA</a:t>
          </a:r>
        </a:p>
      </dgm:t>
    </dgm:pt>
    <dgm:pt modelId="{6EB2FA08-9627-4625-8D21-B53D2F08C1ED}" type="parTrans" cxnId="{B6C35BBE-F826-4DAC-8886-A86C9B421D48}">
      <dgm:prSet/>
      <dgm:spPr/>
      <dgm:t>
        <a:bodyPr/>
        <a:lstStyle/>
        <a:p>
          <a:endParaRPr lang="es-MX"/>
        </a:p>
      </dgm:t>
    </dgm:pt>
    <dgm:pt modelId="{785DA66A-4D2D-434F-A77A-F337ED44DFDB}" type="sibTrans" cxnId="{B6C35BBE-F826-4DAC-8886-A86C9B421D48}">
      <dgm:prSet/>
      <dgm:spPr/>
      <dgm:t>
        <a:bodyPr/>
        <a:lstStyle/>
        <a:p>
          <a:endParaRPr lang="es-MX"/>
        </a:p>
      </dgm:t>
    </dgm:pt>
    <dgm:pt modelId="{E0F7BD39-AD20-4F7A-A8E1-0C8B72688522}">
      <dgm:prSet phldrT="[Texto]"/>
      <dgm:spPr/>
      <dgm:t>
        <a:bodyPr/>
        <a:lstStyle/>
        <a:p>
          <a:r>
            <a:rPr lang="es-MX" dirty="0"/>
            <a:t>TEGDMA</a:t>
          </a:r>
        </a:p>
      </dgm:t>
    </dgm:pt>
    <dgm:pt modelId="{6D672DDF-C79A-4A4B-8403-D22A0A3523F5}" type="parTrans" cxnId="{2A52E2E2-B646-4D58-9B2D-E8E4243094C4}">
      <dgm:prSet/>
      <dgm:spPr/>
      <dgm:t>
        <a:bodyPr/>
        <a:lstStyle/>
        <a:p>
          <a:endParaRPr lang="es-MX"/>
        </a:p>
      </dgm:t>
    </dgm:pt>
    <dgm:pt modelId="{461BD8B9-588F-418C-AF93-B2BC8EB88B95}" type="sibTrans" cxnId="{2A52E2E2-B646-4D58-9B2D-E8E4243094C4}">
      <dgm:prSet/>
      <dgm:spPr/>
      <dgm:t>
        <a:bodyPr/>
        <a:lstStyle/>
        <a:p>
          <a:endParaRPr lang="es-MX"/>
        </a:p>
      </dgm:t>
    </dgm:pt>
    <dgm:pt modelId="{1B459F05-4E32-434A-939E-6DE438B1644B}">
      <dgm:prSet phldrT="[Texto]"/>
      <dgm:spPr/>
      <dgm:t>
        <a:bodyPr/>
        <a:lstStyle/>
        <a:p>
          <a:r>
            <a:rPr lang="es-MX" dirty="0"/>
            <a:t>HEMA</a:t>
          </a:r>
        </a:p>
      </dgm:t>
    </dgm:pt>
    <dgm:pt modelId="{3BB1A1DD-A3D8-46F2-B0C4-BEB33D21A37C}" type="parTrans" cxnId="{9E022DE8-1530-4418-B7C7-50431E3E3AE7}">
      <dgm:prSet/>
      <dgm:spPr/>
      <dgm:t>
        <a:bodyPr/>
        <a:lstStyle/>
        <a:p>
          <a:endParaRPr lang="es-MX"/>
        </a:p>
      </dgm:t>
    </dgm:pt>
    <dgm:pt modelId="{43E1DE9A-3065-47EB-9E57-A73DF89A6436}" type="sibTrans" cxnId="{9E022DE8-1530-4418-B7C7-50431E3E3AE7}">
      <dgm:prSet/>
      <dgm:spPr/>
      <dgm:t>
        <a:bodyPr/>
        <a:lstStyle/>
        <a:p>
          <a:endParaRPr lang="es-MX"/>
        </a:p>
      </dgm:t>
    </dgm:pt>
    <dgm:pt modelId="{9314BF83-3CDD-490D-AFDC-12C95C1EF3F1}" type="pres">
      <dgm:prSet presAssocID="{1F8AE2CC-94C5-4CAC-A72D-E80EABCD2EA3}" presName="linearFlow" presStyleCnt="0">
        <dgm:presLayoutVars>
          <dgm:dir/>
          <dgm:animLvl val="lvl"/>
          <dgm:resizeHandles/>
        </dgm:presLayoutVars>
      </dgm:prSet>
      <dgm:spPr/>
      <dgm:t>
        <a:bodyPr/>
        <a:lstStyle/>
        <a:p>
          <a:endParaRPr lang="es-MX"/>
        </a:p>
      </dgm:t>
    </dgm:pt>
    <dgm:pt modelId="{09BC4D19-FF55-4B3F-9471-224B09F776AC}" type="pres">
      <dgm:prSet presAssocID="{FFFE5281-452D-4AE1-8EA3-5EE79C88CE71}" presName="compositeNode" presStyleCnt="0">
        <dgm:presLayoutVars>
          <dgm:bulletEnabled val="1"/>
        </dgm:presLayoutVars>
      </dgm:prSet>
      <dgm:spPr/>
    </dgm:pt>
    <dgm:pt modelId="{C0D42851-CEE6-4D4C-B301-3309280E0E03}" type="pres">
      <dgm:prSet presAssocID="{FFFE5281-452D-4AE1-8EA3-5EE79C88CE71}" presName="image" presStyleLbl="fgImgPlace1" presStyleIdx="0" presStyleCnt="3" custScaleX="157559" custScaleY="139622"/>
      <dgm:spPr>
        <a:blipFill rotWithShape="1">
          <a:blip xmlns:r="http://schemas.openxmlformats.org/officeDocument/2006/relationships" r:embed="rId1"/>
          <a:stretch>
            <a:fillRect/>
          </a:stretch>
        </a:blipFill>
      </dgm:spPr>
    </dgm:pt>
    <dgm:pt modelId="{3D6DD26C-8F55-44DB-A000-E55EBFD2F635}" type="pres">
      <dgm:prSet presAssocID="{FFFE5281-452D-4AE1-8EA3-5EE79C88CE71}" presName="childNode" presStyleLbl="node1" presStyleIdx="0" presStyleCnt="3" custLinFactNeighborX="13593" custLinFactNeighborY="-1904">
        <dgm:presLayoutVars>
          <dgm:bulletEnabled val="1"/>
        </dgm:presLayoutVars>
      </dgm:prSet>
      <dgm:spPr/>
      <dgm:t>
        <a:bodyPr/>
        <a:lstStyle/>
        <a:p>
          <a:endParaRPr lang="es-MX"/>
        </a:p>
      </dgm:t>
    </dgm:pt>
    <dgm:pt modelId="{69471712-41AC-4511-A444-DDBE6A8FF88B}" type="pres">
      <dgm:prSet presAssocID="{FFFE5281-452D-4AE1-8EA3-5EE79C88CE71}" presName="parentNode" presStyleLbl="revTx" presStyleIdx="0" presStyleCnt="3" custScaleY="128205" custLinFactNeighborX="-36363" custLinFactNeighborY="-3308">
        <dgm:presLayoutVars>
          <dgm:chMax val="0"/>
          <dgm:bulletEnabled val="1"/>
        </dgm:presLayoutVars>
      </dgm:prSet>
      <dgm:spPr/>
      <dgm:t>
        <a:bodyPr/>
        <a:lstStyle/>
        <a:p>
          <a:endParaRPr lang="es-MX"/>
        </a:p>
      </dgm:t>
    </dgm:pt>
    <dgm:pt modelId="{FD29132A-7696-4706-8D0C-152BD1CFF4CA}" type="pres">
      <dgm:prSet presAssocID="{46EA6CFD-A457-4E6E-864D-D40F0BB9313D}" presName="sibTrans" presStyleCnt="0"/>
      <dgm:spPr/>
    </dgm:pt>
    <dgm:pt modelId="{B600C486-2281-4182-B02C-BEF70043B05E}" type="pres">
      <dgm:prSet presAssocID="{566E7C13-A25D-466A-BAEA-3EA5DCDE30FD}" presName="compositeNode" presStyleCnt="0">
        <dgm:presLayoutVars>
          <dgm:bulletEnabled val="1"/>
        </dgm:presLayoutVars>
      </dgm:prSet>
      <dgm:spPr/>
    </dgm:pt>
    <dgm:pt modelId="{DB0C7A56-AFD1-4C19-B3FD-597788D66D44}" type="pres">
      <dgm:prSet presAssocID="{566E7C13-A25D-466A-BAEA-3EA5DCDE30FD}" presName="image" presStyleLbl="fgImgPlace1" presStyleIdx="1" presStyleCnt="3" custScaleX="157560" custScaleY="129209"/>
      <dgm:spPr>
        <a:blipFill rotWithShape="1">
          <a:blip xmlns:r="http://schemas.openxmlformats.org/officeDocument/2006/relationships" r:embed="rId2"/>
          <a:stretch>
            <a:fillRect/>
          </a:stretch>
        </a:blipFill>
      </dgm:spPr>
    </dgm:pt>
    <dgm:pt modelId="{8A0F384A-5C1B-4DCA-91F9-491B5F326D65}" type="pres">
      <dgm:prSet presAssocID="{566E7C13-A25D-466A-BAEA-3EA5DCDE30FD}" presName="childNode" presStyleLbl="node1" presStyleIdx="1" presStyleCnt="3">
        <dgm:presLayoutVars>
          <dgm:bulletEnabled val="1"/>
        </dgm:presLayoutVars>
      </dgm:prSet>
      <dgm:spPr/>
      <dgm:t>
        <a:bodyPr/>
        <a:lstStyle/>
        <a:p>
          <a:endParaRPr lang="es-MX"/>
        </a:p>
      </dgm:t>
    </dgm:pt>
    <dgm:pt modelId="{A749DAB8-6851-4567-99EA-7AC97E12E379}" type="pres">
      <dgm:prSet presAssocID="{566E7C13-A25D-466A-BAEA-3EA5DCDE30FD}" presName="parentNode" presStyleLbl="revTx" presStyleIdx="1" presStyleCnt="3">
        <dgm:presLayoutVars>
          <dgm:chMax val="0"/>
          <dgm:bulletEnabled val="1"/>
        </dgm:presLayoutVars>
      </dgm:prSet>
      <dgm:spPr/>
      <dgm:t>
        <a:bodyPr/>
        <a:lstStyle/>
        <a:p>
          <a:endParaRPr lang="es-MX"/>
        </a:p>
      </dgm:t>
    </dgm:pt>
    <dgm:pt modelId="{228722F3-3840-4832-9656-3EE8537C672D}" type="pres">
      <dgm:prSet presAssocID="{83733CFA-5AEE-4C8D-868F-3D7C61823550}" presName="sibTrans" presStyleCnt="0"/>
      <dgm:spPr/>
    </dgm:pt>
    <dgm:pt modelId="{251FA4EB-1148-4523-9A13-6365D2606640}" type="pres">
      <dgm:prSet presAssocID="{F76A5EB6-C4BC-46C6-BB2F-188F75390AC3}" presName="compositeNode" presStyleCnt="0">
        <dgm:presLayoutVars>
          <dgm:bulletEnabled val="1"/>
        </dgm:presLayoutVars>
      </dgm:prSet>
      <dgm:spPr/>
    </dgm:pt>
    <dgm:pt modelId="{12E326A9-D3F2-437D-BA11-FD02732BD65A}" type="pres">
      <dgm:prSet presAssocID="{F76A5EB6-C4BC-46C6-BB2F-188F75390AC3}" presName="image" presStyleLbl="fgImgPlace1" presStyleIdx="2" presStyleCnt="3" custScaleX="179406" custScaleY="142324" custLinFactNeighborX="95808" custLinFactNeighborY="-7045"/>
      <dgm:spPr>
        <a:blipFill rotWithShape="1">
          <a:blip xmlns:r="http://schemas.openxmlformats.org/officeDocument/2006/relationships" r:embed="rId3"/>
          <a:stretch>
            <a:fillRect/>
          </a:stretch>
        </a:blipFill>
      </dgm:spPr>
    </dgm:pt>
    <dgm:pt modelId="{C71CAB7E-A437-4901-8ECD-CE1CC592E1A3}" type="pres">
      <dgm:prSet presAssocID="{F76A5EB6-C4BC-46C6-BB2F-188F75390AC3}" presName="childNode" presStyleLbl="node1" presStyleIdx="2" presStyleCnt="3" custLinFactNeighborX="5091" custLinFactNeighborY="9300">
        <dgm:presLayoutVars>
          <dgm:bulletEnabled val="1"/>
        </dgm:presLayoutVars>
      </dgm:prSet>
      <dgm:spPr/>
      <dgm:t>
        <a:bodyPr/>
        <a:lstStyle/>
        <a:p>
          <a:endParaRPr lang="es-MX"/>
        </a:p>
      </dgm:t>
    </dgm:pt>
    <dgm:pt modelId="{C9D4BA00-A58F-46DB-9B8C-4969630CFAC0}" type="pres">
      <dgm:prSet presAssocID="{F76A5EB6-C4BC-46C6-BB2F-188F75390AC3}" presName="parentNode" presStyleLbl="revTx" presStyleIdx="2" presStyleCnt="3">
        <dgm:presLayoutVars>
          <dgm:chMax val="0"/>
          <dgm:bulletEnabled val="1"/>
        </dgm:presLayoutVars>
      </dgm:prSet>
      <dgm:spPr/>
      <dgm:t>
        <a:bodyPr/>
        <a:lstStyle/>
        <a:p>
          <a:endParaRPr lang="es-MX"/>
        </a:p>
      </dgm:t>
    </dgm:pt>
  </dgm:ptLst>
  <dgm:cxnLst>
    <dgm:cxn modelId="{DF343FF0-0DC6-4FB9-9DE3-8A127B9BEB19}" type="presOf" srcId="{53ACCE65-8D89-4DBA-BF13-23E638F70E55}" destId="{8A0F384A-5C1B-4DCA-91F9-491B5F326D65}" srcOrd="0" destOrd="2" presId="urn:microsoft.com/office/officeart/2005/8/layout/hList2"/>
    <dgm:cxn modelId="{7D122E5D-5B88-4787-BF01-BF98BCA69FA8}" type="presOf" srcId="{F76A5EB6-C4BC-46C6-BB2F-188F75390AC3}" destId="{C9D4BA00-A58F-46DB-9B8C-4969630CFAC0}" srcOrd="0" destOrd="0" presId="urn:microsoft.com/office/officeart/2005/8/layout/hList2"/>
    <dgm:cxn modelId="{4C21C3DC-4E74-434B-AEF7-4AC5FBEF8585}" type="presOf" srcId="{FD800F1A-139D-4912-950D-A99AF416CF71}" destId="{3D6DD26C-8F55-44DB-A000-E55EBFD2F635}" srcOrd="0" destOrd="0" presId="urn:microsoft.com/office/officeart/2005/8/layout/hList2"/>
    <dgm:cxn modelId="{0620A810-1F0A-4EE9-8886-3D7CC4640CFC}" srcId="{FFFE5281-452D-4AE1-8EA3-5EE79C88CE71}" destId="{FD800F1A-139D-4912-950D-A99AF416CF71}" srcOrd="0" destOrd="0" parTransId="{A7AFC426-A225-46E7-BBD4-73A670F06B06}" sibTransId="{FBEE5D3F-5615-492A-9607-40838F06F9E7}"/>
    <dgm:cxn modelId="{D98F428F-19B3-443C-80BA-73633A2E186F}" type="presOf" srcId="{F9310DD1-AE67-434D-B866-926423219AC6}" destId="{C71CAB7E-A437-4901-8ECD-CE1CC592E1A3}" srcOrd="0" destOrd="0" presId="urn:microsoft.com/office/officeart/2005/8/layout/hList2"/>
    <dgm:cxn modelId="{9A3042EE-8B85-4F52-9AB6-C34CE9981ABD}" srcId="{1F8AE2CC-94C5-4CAC-A72D-E80EABCD2EA3}" destId="{566E7C13-A25D-466A-BAEA-3EA5DCDE30FD}" srcOrd="1" destOrd="0" parTransId="{38B2A6AB-6094-4C36-BB9E-2F3E1B7966CE}" sibTransId="{83733CFA-5AEE-4C8D-868F-3D7C61823550}"/>
    <dgm:cxn modelId="{7B08EB9C-C1A8-4EA5-AE9B-6803566B1A98}" srcId="{1F8AE2CC-94C5-4CAC-A72D-E80EABCD2EA3}" destId="{FFFE5281-452D-4AE1-8EA3-5EE79C88CE71}" srcOrd="0" destOrd="0" parTransId="{C85E7CCB-4AEE-4D74-A607-A9888BC2649B}" sibTransId="{46EA6CFD-A457-4E6E-864D-D40F0BB9313D}"/>
    <dgm:cxn modelId="{2A52E2E2-B646-4D58-9B2D-E8E4243094C4}" srcId="{566E7C13-A25D-466A-BAEA-3EA5DCDE30FD}" destId="{E0F7BD39-AD20-4F7A-A8E1-0C8B72688522}" srcOrd="3" destOrd="0" parTransId="{6D672DDF-C79A-4A4B-8403-D22A0A3523F5}" sibTransId="{461BD8B9-588F-418C-AF93-B2BC8EB88B95}"/>
    <dgm:cxn modelId="{9E022DE8-1530-4418-B7C7-50431E3E3AE7}" srcId="{566E7C13-A25D-466A-BAEA-3EA5DCDE30FD}" destId="{1B459F05-4E32-434A-939E-6DE438B1644B}" srcOrd="4" destOrd="0" parTransId="{3BB1A1DD-A3D8-46F2-B0C4-BEB33D21A37C}" sibTransId="{43E1DE9A-3065-47EB-9E57-A73DF89A6436}"/>
    <dgm:cxn modelId="{D63068E8-3D54-47F8-9748-AD3B2B2B2625}" srcId="{566E7C13-A25D-466A-BAEA-3EA5DCDE30FD}" destId="{D3C881F0-5839-42CC-82C5-E2DA2593ABD7}" srcOrd="0" destOrd="0" parTransId="{68163DFB-2E2D-4E7B-9B89-0835539BF389}" sibTransId="{C9DEE6F6-BF07-49CC-ABB8-52A72D1A5397}"/>
    <dgm:cxn modelId="{AC6A817B-34C5-44D4-9336-FE1115352A06}" type="presOf" srcId="{D3C881F0-5839-42CC-82C5-E2DA2593ABD7}" destId="{8A0F384A-5C1B-4DCA-91F9-491B5F326D65}" srcOrd="0" destOrd="0" presId="urn:microsoft.com/office/officeart/2005/8/layout/hList2"/>
    <dgm:cxn modelId="{B8714F78-8B80-4C1B-9D81-FDB7C746F8D1}" srcId="{566E7C13-A25D-466A-BAEA-3EA5DCDE30FD}" destId="{73770394-A939-46F3-A167-770A17E787AF}" srcOrd="1" destOrd="0" parTransId="{A36AC1D6-C4F5-40A1-88E4-44F02EDC4E7C}" sibTransId="{62C107B6-6BED-4474-97E6-F435E829CAB8}"/>
    <dgm:cxn modelId="{FDEF510A-1875-4482-BD9D-F2BDE406A105}" type="presOf" srcId="{FFFE5281-452D-4AE1-8EA3-5EE79C88CE71}" destId="{69471712-41AC-4511-A444-DDBE6A8FF88B}" srcOrd="0" destOrd="0" presId="urn:microsoft.com/office/officeart/2005/8/layout/hList2"/>
    <dgm:cxn modelId="{D9E2D04F-D6DD-4548-A391-686EF7909BB3}" type="presOf" srcId="{566E7C13-A25D-466A-BAEA-3EA5DCDE30FD}" destId="{A749DAB8-6851-4567-99EA-7AC97E12E379}" srcOrd="0" destOrd="0" presId="urn:microsoft.com/office/officeart/2005/8/layout/hList2"/>
    <dgm:cxn modelId="{78AFB2A6-3712-4C26-A3DE-84EC7FE5818E}" srcId="{F76A5EB6-C4BC-46C6-BB2F-188F75390AC3}" destId="{F9310DD1-AE67-434D-B866-926423219AC6}" srcOrd="0" destOrd="0" parTransId="{1B7E387F-3487-49AB-859D-1495CC59053E}" sibTransId="{8E18105F-94BE-4005-BDC3-5080E784FD07}"/>
    <dgm:cxn modelId="{B6C35BBE-F826-4DAC-8886-A86C9B421D48}" srcId="{566E7C13-A25D-466A-BAEA-3EA5DCDE30FD}" destId="{53ACCE65-8D89-4DBA-BF13-23E638F70E55}" srcOrd="2" destOrd="0" parTransId="{6EB2FA08-9627-4625-8D21-B53D2F08C1ED}" sibTransId="{785DA66A-4D2D-434F-A77A-F337ED44DFDB}"/>
    <dgm:cxn modelId="{14B89ACF-7DD0-43DE-B1FE-A9C5517F5C44}" type="presOf" srcId="{1B459F05-4E32-434A-939E-6DE438B1644B}" destId="{8A0F384A-5C1B-4DCA-91F9-491B5F326D65}" srcOrd="0" destOrd="4" presId="urn:microsoft.com/office/officeart/2005/8/layout/hList2"/>
    <dgm:cxn modelId="{A2CB773B-A6AF-4767-9CC1-B51085C11729}" type="presOf" srcId="{73770394-A939-46F3-A167-770A17E787AF}" destId="{8A0F384A-5C1B-4DCA-91F9-491B5F326D65}" srcOrd="0" destOrd="1" presId="urn:microsoft.com/office/officeart/2005/8/layout/hList2"/>
    <dgm:cxn modelId="{019E7503-D4B7-4C4B-ADA0-D6A690227A66}" type="presOf" srcId="{1F8AE2CC-94C5-4CAC-A72D-E80EABCD2EA3}" destId="{9314BF83-3CDD-490D-AFDC-12C95C1EF3F1}" srcOrd="0" destOrd="0" presId="urn:microsoft.com/office/officeart/2005/8/layout/hList2"/>
    <dgm:cxn modelId="{82315D9E-D918-46E4-A8D0-630F4389426E}" srcId="{1F8AE2CC-94C5-4CAC-A72D-E80EABCD2EA3}" destId="{F76A5EB6-C4BC-46C6-BB2F-188F75390AC3}" srcOrd="2" destOrd="0" parTransId="{C068FAE8-9BA3-4FB9-960E-82C0F8618F2B}" sibTransId="{10FDD964-B183-4D75-8E73-352774391089}"/>
    <dgm:cxn modelId="{27877494-375C-441E-815D-A126D4A4860B}" type="presOf" srcId="{E0F7BD39-AD20-4F7A-A8E1-0C8B72688522}" destId="{8A0F384A-5C1B-4DCA-91F9-491B5F326D65}" srcOrd="0" destOrd="3" presId="urn:microsoft.com/office/officeart/2005/8/layout/hList2"/>
    <dgm:cxn modelId="{CF7F8287-9B20-48F5-8950-91C45C88EC84}" type="presParOf" srcId="{9314BF83-3CDD-490D-AFDC-12C95C1EF3F1}" destId="{09BC4D19-FF55-4B3F-9471-224B09F776AC}" srcOrd="0" destOrd="0" presId="urn:microsoft.com/office/officeart/2005/8/layout/hList2"/>
    <dgm:cxn modelId="{6460B921-A05F-461C-969C-AEFBFEA470CF}" type="presParOf" srcId="{09BC4D19-FF55-4B3F-9471-224B09F776AC}" destId="{C0D42851-CEE6-4D4C-B301-3309280E0E03}" srcOrd="0" destOrd="0" presId="urn:microsoft.com/office/officeart/2005/8/layout/hList2"/>
    <dgm:cxn modelId="{63FA4A71-2B5F-4640-84B7-13C3BF3CA9C1}" type="presParOf" srcId="{09BC4D19-FF55-4B3F-9471-224B09F776AC}" destId="{3D6DD26C-8F55-44DB-A000-E55EBFD2F635}" srcOrd="1" destOrd="0" presId="urn:microsoft.com/office/officeart/2005/8/layout/hList2"/>
    <dgm:cxn modelId="{2E2D9387-70BB-4AC0-B494-80F645EA47F2}" type="presParOf" srcId="{09BC4D19-FF55-4B3F-9471-224B09F776AC}" destId="{69471712-41AC-4511-A444-DDBE6A8FF88B}" srcOrd="2" destOrd="0" presId="urn:microsoft.com/office/officeart/2005/8/layout/hList2"/>
    <dgm:cxn modelId="{E54270A0-A5B2-4312-97CE-28D285CDC6C8}" type="presParOf" srcId="{9314BF83-3CDD-490D-AFDC-12C95C1EF3F1}" destId="{FD29132A-7696-4706-8D0C-152BD1CFF4CA}" srcOrd="1" destOrd="0" presId="urn:microsoft.com/office/officeart/2005/8/layout/hList2"/>
    <dgm:cxn modelId="{131E0D2C-021F-4561-A185-E06C2A67FB2F}" type="presParOf" srcId="{9314BF83-3CDD-490D-AFDC-12C95C1EF3F1}" destId="{B600C486-2281-4182-B02C-BEF70043B05E}" srcOrd="2" destOrd="0" presId="urn:microsoft.com/office/officeart/2005/8/layout/hList2"/>
    <dgm:cxn modelId="{4AE140E6-B77B-443F-87FB-836CF91555E8}" type="presParOf" srcId="{B600C486-2281-4182-B02C-BEF70043B05E}" destId="{DB0C7A56-AFD1-4C19-B3FD-597788D66D44}" srcOrd="0" destOrd="0" presId="urn:microsoft.com/office/officeart/2005/8/layout/hList2"/>
    <dgm:cxn modelId="{9CDDF5E8-9305-4B49-B56A-2A6DB1A6752C}" type="presParOf" srcId="{B600C486-2281-4182-B02C-BEF70043B05E}" destId="{8A0F384A-5C1B-4DCA-91F9-491B5F326D65}" srcOrd="1" destOrd="0" presId="urn:microsoft.com/office/officeart/2005/8/layout/hList2"/>
    <dgm:cxn modelId="{9E031097-AF73-4145-AA7A-19FB8DFE54AA}" type="presParOf" srcId="{B600C486-2281-4182-B02C-BEF70043B05E}" destId="{A749DAB8-6851-4567-99EA-7AC97E12E379}" srcOrd="2" destOrd="0" presId="urn:microsoft.com/office/officeart/2005/8/layout/hList2"/>
    <dgm:cxn modelId="{C35EDF4B-9662-4CE0-8E06-F07ADFFAFEA7}" type="presParOf" srcId="{9314BF83-3CDD-490D-AFDC-12C95C1EF3F1}" destId="{228722F3-3840-4832-9656-3EE8537C672D}" srcOrd="3" destOrd="0" presId="urn:microsoft.com/office/officeart/2005/8/layout/hList2"/>
    <dgm:cxn modelId="{4FFFE3DA-6CE4-4C80-B7F6-0B00EF2809A5}" type="presParOf" srcId="{9314BF83-3CDD-490D-AFDC-12C95C1EF3F1}" destId="{251FA4EB-1148-4523-9A13-6365D2606640}" srcOrd="4" destOrd="0" presId="urn:microsoft.com/office/officeart/2005/8/layout/hList2"/>
    <dgm:cxn modelId="{2D2D9097-7DBE-49FE-9286-D4CF94EBA020}" type="presParOf" srcId="{251FA4EB-1148-4523-9A13-6365D2606640}" destId="{12E326A9-D3F2-437D-BA11-FD02732BD65A}" srcOrd="0" destOrd="0" presId="urn:microsoft.com/office/officeart/2005/8/layout/hList2"/>
    <dgm:cxn modelId="{A2B4D3A5-9598-463D-AC3A-A5C3CAB2F4EA}" type="presParOf" srcId="{251FA4EB-1148-4523-9A13-6365D2606640}" destId="{C71CAB7E-A437-4901-8ECD-CE1CC592E1A3}" srcOrd="1" destOrd="0" presId="urn:microsoft.com/office/officeart/2005/8/layout/hList2"/>
    <dgm:cxn modelId="{E3B475BD-B6D8-488A-896A-AD2D901331A7}" type="presParOf" srcId="{251FA4EB-1148-4523-9A13-6365D2606640}" destId="{C9D4BA00-A58F-46DB-9B8C-4969630CFAC0}"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71712-41AC-4511-A444-DDBE6A8FF88B}">
      <dsp:nvSpPr>
        <dsp:cNvPr id="0" name=""/>
        <dsp:cNvSpPr/>
      </dsp:nvSpPr>
      <dsp:spPr>
        <a:xfrm rot="16200000">
          <a:off x="-1749431" y="1753352"/>
          <a:ext cx="3867617" cy="368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221" bIns="0" numCol="1" spcCol="1270" anchor="t" anchorCtr="0">
          <a:noAutofit/>
        </a:bodyPr>
        <a:lstStyle/>
        <a:p>
          <a:pPr lvl="0" algn="l" defTabSz="889000">
            <a:lnSpc>
              <a:spcPct val="90000"/>
            </a:lnSpc>
            <a:spcBef>
              <a:spcPct val="0"/>
            </a:spcBef>
            <a:spcAft>
              <a:spcPct val="35000"/>
            </a:spcAft>
          </a:pPr>
          <a:r>
            <a:rPr lang="es-MX" sz="2000" kern="1200" dirty="0"/>
            <a:t>Rellenos de partículas inorgánicas</a:t>
          </a:r>
        </a:p>
      </dsp:txBody>
      <dsp:txXfrm>
        <a:off x="-1749431" y="1753352"/>
        <a:ext cx="3867617" cy="368754"/>
      </dsp:txXfrm>
    </dsp:sp>
    <dsp:sp modelId="{3D6DD26C-8F55-44DB-A000-E55EBFD2F635}">
      <dsp:nvSpPr>
        <dsp:cNvPr id="0" name=""/>
        <dsp:cNvSpPr/>
      </dsp:nvSpPr>
      <dsp:spPr>
        <a:xfrm>
          <a:off x="706629" y="471712"/>
          <a:ext cx="1836786" cy="3016744"/>
        </a:xfrm>
        <a:prstGeom prst="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325221" rIns="170688" bIns="170688" numCol="1" spcCol="1270" anchor="t" anchorCtr="0">
          <a:noAutofit/>
        </a:bodyPr>
        <a:lstStyle/>
        <a:p>
          <a:pPr marL="171450" lvl="1" indent="-171450" algn="l" defTabSz="844550">
            <a:lnSpc>
              <a:spcPct val="90000"/>
            </a:lnSpc>
            <a:spcBef>
              <a:spcPct val="0"/>
            </a:spcBef>
            <a:spcAft>
              <a:spcPct val="15000"/>
            </a:spcAft>
            <a:buChar char="••"/>
          </a:pPr>
          <a:r>
            <a:rPr lang="es-MX" sz="1900" kern="1200" dirty="0"/>
            <a:t>Flúor, vidrios, cristales sílice, óxidos metálicos (pigmentos), sales de bario</a:t>
          </a:r>
        </a:p>
      </dsp:txBody>
      <dsp:txXfrm>
        <a:off x="706629" y="471712"/>
        <a:ext cx="1836786" cy="3016744"/>
      </dsp:txXfrm>
    </dsp:sp>
    <dsp:sp modelId="{C0D42851-CEE6-4D4C-B301-3309280E0E03}">
      <dsp:nvSpPr>
        <dsp:cNvPr id="0" name=""/>
        <dsp:cNvSpPr/>
      </dsp:nvSpPr>
      <dsp:spPr>
        <a:xfrm>
          <a:off x="-124049" y="-103711"/>
          <a:ext cx="1162010" cy="1029723"/>
        </a:xfrm>
        <a:prstGeom prst="rect">
          <a:avLst/>
        </a:prstGeom>
        <a:blipFill rotWithShape="1">
          <a:blip xmlns:r="http://schemas.openxmlformats.org/officeDocument/2006/relationships" r:embed="rId1"/>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A749DAB8-6851-4567-99EA-7AC97E12E379}">
      <dsp:nvSpPr>
        <dsp:cNvPr id="0" name=""/>
        <dsp:cNvSpPr/>
      </dsp:nvSpPr>
      <dsp:spPr>
        <a:xfrm rot="16200000">
          <a:off x="1662984" y="1814748"/>
          <a:ext cx="3016744" cy="368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221" bIns="0" numCol="1" spcCol="1270" anchor="t" anchorCtr="0">
          <a:noAutofit/>
        </a:bodyPr>
        <a:lstStyle/>
        <a:p>
          <a:pPr lvl="0" algn="r" defTabSz="1155700">
            <a:lnSpc>
              <a:spcPct val="90000"/>
            </a:lnSpc>
            <a:spcBef>
              <a:spcPct val="0"/>
            </a:spcBef>
            <a:spcAft>
              <a:spcPct val="35000"/>
            </a:spcAft>
          </a:pPr>
          <a:r>
            <a:rPr lang="es-MX" sz="2600" kern="1200" dirty="0"/>
            <a:t>Matriz de resina</a:t>
          </a:r>
        </a:p>
      </dsp:txBody>
      <dsp:txXfrm>
        <a:off x="1662984" y="1814748"/>
        <a:ext cx="3016744" cy="368754"/>
      </dsp:txXfrm>
    </dsp:sp>
    <dsp:sp modelId="{8A0F384A-5C1B-4DCA-91F9-491B5F326D65}">
      <dsp:nvSpPr>
        <dsp:cNvPr id="0" name=""/>
        <dsp:cNvSpPr/>
      </dsp:nvSpPr>
      <dsp:spPr>
        <a:xfrm>
          <a:off x="3355733" y="490753"/>
          <a:ext cx="1836786" cy="3016744"/>
        </a:xfrm>
        <a:prstGeom prst="rect">
          <a:avLst/>
        </a:prstGeom>
        <a:gradFill rotWithShape="0">
          <a:gsLst>
            <a:gs pos="0">
              <a:schemeClr val="accent3">
                <a:hueOff val="1355300"/>
                <a:satOff val="50000"/>
                <a:lumOff val="-7353"/>
                <a:alphaOff val="0"/>
                <a:lumMod val="110000"/>
                <a:satMod val="105000"/>
                <a:tint val="67000"/>
              </a:schemeClr>
            </a:gs>
            <a:gs pos="50000">
              <a:schemeClr val="accent3">
                <a:hueOff val="1355300"/>
                <a:satOff val="50000"/>
                <a:lumOff val="-7353"/>
                <a:alphaOff val="0"/>
                <a:lumMod val="105000"/>
                <a:satMod val="103000"/>
                <a:tint val="73000"/>
              </a:schemeClr>
            </a:gs>
            <a:gs pos="100000">
              <a:schemeClr val="accent3">
                <a:hueOff val="1355300"/>
                <a:satOff val="50000"/>
                <a:lumOff val="-735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325221" rIns="170688" bIns="170688" numCol="1" spcCol="1270" anchor="t" anchorCtr="0">
          <a:noAutofit/>
        </a:bodyPr>
        <a:lstStyle/>
        <a:p>
          <a:pPr marL="171450" lvl="1" indent="-171450" algn="l" defTabSz="844550">
            <a:lnSpc>
              <a:spcPct val="90000"/>
            </a:lnSpc>
            <a:spcBef>
              <a:spcPct val="0"/>
            </a:spcBef>
            <a:spcAft>
              <a:spcPct val="15000"/>
            </a:spcAft>
            <a:buChar char="••"/>
          </a:pPr>
          <a:endParaRPr lang="es-MX" sz="1900" kern="1200" dirty="0"/>
        </a:p>
        <a:p>
          <a:pPr marL="171450" lvl="1" indent="-171450" algn="l" defTabSz="844550">
            <a:lnSpc>
              <a:spcPct val="90000"/>
            </a:lnSpc>
            <a:spcBef>
              <a:spcPct val="0"/>
            </a:spcBef>
            <a:spcAft>
              <a:spcPct val="15000"/>
            </a:spcAft>
            <a:buChar char="••"/>
          </a:pPr>
          <a:r>
            <a:rPr lang="es-MX" sz="1900" kern="1200" dirty="0"/>
            <a:t>Bis-GMA</a:t>
          </a:r>
        </a:p>
        <a:p>
          <a:pPr marL="171450" lvl="1" indent="-171450" algn="l" defTabSz="844550">
            <a:lnSpc>
              <a:spcPct val="90000"/>
            </a:lnSpc>
            <a:spcBef>
              <a:spcPct val="0"/>
            </a:spcBef>
            <a:spcAft>
              <a:spcPct val="15000"/>
            </a:spcAft>
            <a:buChar char="••"/>
          </a:pPr>
          <a:r>
            <a:rPr lang="es-MX" sz="1900" kern="1200" dirty="0"/>
            <a:t>UDMA</a:t>
          </a:r>
        </a:p>
        <a:p>
          <a:pPr marL="171450" lvl="1" indent="-171450" algn="l" defTabSz="844550">
            <a:lnSpc>
              <a:spcPct val="90000"/>
            </a:lnSpc>
            <a:spcBef>
              <a:spcPct val="0"/>
            </a:spcBef>
            <a:spcAft>
              <a:spcPct val="15000"/>
            </a:spcAft>
            <a:buChar char="••"/>
          </a:pPr>
          <a:r>
            <a:rPr lang="es-MX" sz="1900" kern="1200" dirty="0"/>
            <a:t>TEGDMA</a:t>
          </a:r>
        </a:p>
        <a:p>
          <a:pPr marL="171450" lvl="1" indent="-171450" algn="l" defTabSz="844550">
            <a:lnSpc>
              <a:spcPct val="90000"/>
            </a:lnSpc>
            <a:spcBef>
              <a:spcPct val="0"/>
            </a:spcBef>
            <a:spcAft>
              <a:spcPct val="15000"/>
            </a:spcAft>
            <a:buChar char="••"/>
          </a:pPr>
          <a:r>
            <a:rPr lang="es-MX" sz="1900" kern="1200" dirty="0"/>
            <a:t>HEMA</a:t>
          </a:r>
        </a:p>
      </dsp:txBody>
      <dsp:txXfrm>
        <a:off x="3355733" y="490753"/>
        <a:ext cx="1836786" cy="3016744"/>
      </dsp:txXfrm>
    </dsp:sp>
    <dsp:sp modelId="{DB0C7A56-AFD1-4C19-B3FD-597788D66D44}">
      <dsp:nvSpPr>
        <dsp:cNvPr id="0" name=""/>
        <dsp:cNvSpPr/>
      </dsp:nvSpPr>
      <dsp:spPr>
        <a:xfrm>
          <a:off x="2774724" y="-103711"/>
          <a:ext cx="1162018" cy="952927"/>
        </a:xfrm>
        <a:prstGeom prst="rect">
          <a:avLst/>
        </a:prstGeom>
        <a:blipFill rotWithShape="1">
          <a:blip xmlns:r="http://schemas.openxmlformats.org/officeDocument/2006/relationships" r:embed="rId2"/>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C9D4BA00-A58F-46DB-9B8C-4969630CFAC0}">
      <dsp:nvSpPr>
        <dsp:cNvPr id="0" name=""/>
        <dsp:cNvSpPr/>
      </dsp:nvSpPr>
      <dsp:spPr>
        <a:xfrm rot="16200000">
          <a:off x="4642319" y="1863110"/>
          <a:ext cx="3016744" cy="368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25221" bIns="0" numCol="1" spcCol="1270" anchor="t" anchorCtr="0">
          <a:noAutofit/>
        </a:bodyPr>
        <a:lstStyle/>
        <a:p>
          <a:pPr lvl="0" algn="r" defTabSz="1155700">
            <a:lnSpc>
              <a:spcPct val="90000"/>
            </a:lnSpc>
            <a:spcBef>
              <a:spcPct val="0"/>
            </a:spcBef>
            <a:spcAft>
              <a:spcPct val="35000"/>
            </a:spcAft>
          </a:pPr>
          <a:r>
            <a:rPr lang="es-MX" sz="2600" kern="1200" dirty="0"/>
            <a:t>Fase adhesiva</a:t>
          </a:r>
        </a:p>
      </dsp:txBody>
      <dsp:txXfrm>
        <a:off x="4642319" y="1863110"/>
        <a:ext cx="3016744" cy="368754"/>
      </dsp:txXfrm>
    </dsp:sp>
    <dsp:sp modelId="{C71CAB7E-A437-4901-8ECD-CE1CC592E1A3}">
      <dsp:nvSpPr>
        <dsp:cNvPr id="0" name=""/>
        <dsp:cNvSpPr/>
      </dsp:nvSpPr>
      <dsp:spPr>
        <a:xfrm>
          <a:off x="6335069" y="819672"/>
          <a:ext cx="1836786" cy="3016744"/>
        </a:xfrm>
        <a:prstGeom prst="rect">
          <a:avLst/>
        </a:prstGeom>
        <a:gradFill rotWithShape="0">
          <a:gsLst>
            <a:gs pos="0">
              <a:schemeClr val="accent3">
                <a:hueOff val="2710599"/>
                <a:satOff val="100000"/>
                <a:lumOff val="-14706"/>
                <a:alphaOff val="0"/>
                <a:lumMod val="110000"/>
                <a:satMod val="105000"/>
                <a:tint val="67000"/>
              </a:schemeClr>
            </a:gs>
            <a:gs pos="50000">
              <a:schemeClr val="accent3">
                <a:hueOff val="2710599"/>
                <a:satOff val="100000"/>
                <a:lumOff val="-14706"/>
                <a:alphaOff val="0"/>
                <a:lumMod val="105000"/>
                <a:satMod val="103000"/>
                <a:tint val="73000"/>
              </a:schemeClr>
            </a:gs>
            <a:gs pos="100000">
              <a:schemeClr val="accent3">
                <a:hueOff val="2710599"/>
                <a:satOff val="100000"/>
                <a:lumOff val="-1470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325221" rIns="170688" bIns="170688" numCol="1" spcCol="1270" anchor="t" anchorCtr="0">
          <a:noAutofit/>
        </a:bodyPr>
        <a:lstStyle/>
        <a:p>
          <a:pPr marL="171450" lvl="1" indent="-171450" algn="l" defTabSz="844550">
            <a:lnSpc>
              <a:spcPct val="90000"/>
            </a:lnSpc>
            <a:spcBef>
              <a:spcPct val="0"/>
            </a:spcBef>
            <a:spcAft>
              <a:spcPct val="15000"/>
            </a:spcAft>
            <a:buChar char="••"/>
          </a:pPr>
          <a:r>
            <a:rPr lang="es-MX" sz="1900" kern="1200" dirty="0"/>
            <a:t>Gama-</a:t>
          </a:r>
          <a:r>
            <a:rPr lang="es-MX" sz="1900" kern="1200" dirty="0" err="1"/>
            <a:t>metacriloxi</a:t>
          </a:r>
          <a:r>
            <a:rPr lang="es-MX" sz="1900" kern="1200" dirty="0"/>
            <a:t>-propil-</a:t>
          </a:r>
          <a:r>
            <a:rPr lang="es-MX" sz="1900" kern="1200" dirty="0" err="1"/>
            <a:t>silan</a:t>
          </a:r>
          <a:r>
            <a:rPr lang="es-MX" sz="1900" kern="1200" dirty="0"/>
            <a:t> Silanos (genérico )  </a:t>
          </a:r>
        </a:p>
      </dsp:txBody>
      <dsp:txXfrm>
        <a:off x="6335069" y="819672"/>
        <a:ext cx="1836786" cy="3016744"/>
      </dsp:txXfrm>
    </dsp:sp>
    <dsp:sp modelId="{12E326A9-D3F2-437D-BA11-FD02732BD65A}">
      <dsp:nvSpPr>
        <dsp:cNvPr id="0" name=""/>
        <dsp:cNvSpPr/>
      </dsp:nvSpPr>
      <dsp:spPr>
        <a:xfrm>
          <a:off x="6380094" y="-103711"/>
          <a:ext cx="1323134" cy="1049651"/>
        </a:xfrm>
        <a:prstGeom prst="rect">
          <a:avLst/>
        </a:prstGeom>
        <a:blipFill rotWithShape="1">
          <a:blip xmlns:r="http://schemas.openxmlformats.org/officeDocument/2006/relationships" r:embed="rId3"/>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AED0E-BC22-474F-BC5A-F81A6D0D9822}"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1BE2A4-4F11-4D25-91AB-44E5E12B85FA}" type="slidenum">
              <a:rPr lang="es-MX" smtClean="0"/>
              <a:t>‹Nº›</a:t>
            </a:fld>
            <a:endParaRPr lang="es-MX"/>
          </a:p>
        </p:txBody>
      </p:sp>
    </p:spTree>
    <p:extLst>
      <p:ext uri="{BB962C8B-B14F-4D97-AF65-F5344CB8AC3E}">
        <p14:creationId xmlns:p14="http://schemas.microsoft.com/office/powerpoint/2010/main" val="3602744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La introducción de la tecnología de las resinas compuestas dentro de la odontología restauradora, ha sido una de las contribuciones más significativas para la odontología en los últimos veinte años. La rica historia asociada al desarrollo de las resinas compuestas tuvo sus inicios durante la primera mitad del siglo XX </a:t>
            </a:r>
            <a:endParaRPr lang="es-MX" dirty="0"/>
          </a:p>
        </p:txBody>
      </p:sp>
    </p:spTree>
    <p:extLst>
      <p:ext uri="{BB962C8B-B14F-4D97-AF65-F5344CB8AC3E}">
        <p14:creationId xmlns:p14="http://schemas.microsoft.com/office/powerpoint/2010/main" val="505692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Este tipo de resinas tienen un alto porcentaje de relleno de partículas sub-micrométricas, provee una óptima resistencia al desgaste, son fáciles de pulir y alto brillo superficial.</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22</a:t>
            </a:fld>
            <a:endParaRPr lang="es-MX"/>
          </a:p>
        </p:txBody>
      </p:sp>
    </p:spTree>
    <p:extLst>
      <p:ext uri="{BB962C8B-B14F-4D97-AF65-F5344CB8AC3E}">
        <p14:creationId xmlns:p14="http://schemas.microsoft.com/office/powerpoint/2010/main" val="926061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Las resinas también poseen la propiedad</a:t>
            </a:r>
            <a:r>
              <a:rPr lang="es-MX" baseline="0" dirty="0"/>
              <a:t> de ser fluidas y son utilizadas en </a:t>
            </a:r>
            <a:r>
              <a:rPr lang="es-MX" baseline="0" dirty="0" err="1"/>
              <a:t>multiples</a:t>
            </a:r>
            <a:r>
              <a:rPr lang="es-MX" baseline="0" dirty="0"/>
              <a:t> tratamientos </a:t>
            </a:r>
            <a:r>
              <a:rPr lang="es-MX" baseline="0" dirty="0" err="1"/>
              <a:t>odontologicos</a:t>
            </a:r>
            <a:r>
              <a:rPr lang="es-MX" baseline="0" dirty="0"/>
              <a:t> como lo son la colocación en selladores de fosas y fisuras o como colocación en muñones para reconstrucción.</a:t>
            </a:r>
          </a:p>
          <a:p>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23</a:t>
            </a:fld>
            <a:endParaRPr lang="es-MX"/>
          </a:p>
        </p:txBody>
      </p:sp>
    </p:spTree>
    <p:extLst>
      <p:ext uri="{BB962C8B-B14F-4D97-AF65-F5344CB8AC3E}">
        <p14:creationId xmlns:p14="http://schemas.microsoft.com/office/powerpoint/2010/main" val="3298183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dirty="0"/>
              <a:t>El uso de estos materiales dentales activados por luz ha aumentado considerablemente en los últimos años Los materiales que son fotoiniciados poseen una singular ventaja sobre los materiales </a:t>
            </a:r>
            <a:r>
              <a:rPr lang="es-MX" dirty="0" err="1"/>
              <a:t>autopolimerizables</a:t>
            </a:r>
            <a:r>
              <a:rPr lang="es-MX" dirty="0"/>
              <a:t>, porque le permiten al dentista tener suficiente tiempo de trabajo para manipular el material restaurador</a:t>
            </a:r>
          </a:p>
        </p:txBody>
      </p:sp>
    </p:spTree>
    <p:extLst>
      <p:ext uri="{BB962C8B-B14F-4D97-AF65-F5344CB8AC3E}">
        <p14:creationId xmlns:p14="http://schemas.microsoft.com/office/powerpoint/2010/main" val="3197608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proceso de iniciación de la polimerización o la generación de radicales libres de una resina compuesta, puede llevarse a cabo en cuatro formas diferentes</a:t>
            </a:r>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25</a:t>
            </a:fld>
            <a:endParaRPr lang="es-MX"/>
          </a:p>
        </p:txBody>
      </p:sp>
    </p:spTree>
    <p:extLst>
      <p:ext uri="{BB962C8B-B14F-4D97-AF65-F5344CB8AC3E}">
        <p14:creationId xmlns:p14="http://schemas.microsoft.com/office/powerpoint/2010/main" val="924102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la imagen se muestra los</a:t>
            </a:r>
            <a:r>
              <a:rPr lang="es-MX" baseline="0" dirty="0"/>
              <a:t> componentes que muestra la resina o que contiene en su paquete </a:t>
            </a:r>
            <a:r>
              <a:rPr lang="es-MX" baseline="0" dirty="0" err="1"/>
              <a:t>asi</a:t>
            </a:r>
            <a:r>
              <a:rPr lang="es-MX" baseline="0" dirty="0"/>
              <a:t> como la </a:t>
            </a:r>
            <a:r>
              <a:rPr lang="es-MX" baseline="0" dirty="0" err="1"/>
              <a:t>gerinja</a:t>
            </a:r>
            <a:r>
              <a:rPr lang="es-MX" baseline="0" dirty="0"/>
              <a:t> inyectable en el caso de la resina fluida.</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26</a:t>
            </a:fld>
            <a:endParaRPr lang="es-MX"/>
          </a:p>
        </p:txBody>
      </p:sp>
    </p:spTree>
    <p:extLst>
      <p:ext uri="{BB962C8B-B14F-4D97-AF65-F5344CB8AC3E}">
        <p14:creationId xmlns:p14="http://schemas.microsoft.com/office/powerpoint/2010/main" val="21828516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dirty="0"/>
              <a:t>Los composites de los que disponemos en el mercado se clasifican según el tamaño y la forma de sus partículas de relleno, produciendo un gran abanico de posibilidades entre las que escoger</a:t>
            </a:r>
          </a:p>
        </p:txBody>
      </p:sp>
    </p:spTree>
    <p:extLst>
      <p:ext uri="{BB962C8B-B14F-4D97-AF65-F5344CB8AC3E}">
        <p14:creationId xmlns:p14="http://schemas.microsoft.com/office/powerpoint/2010/main" val="624431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Son resinas compuestas de baja viscosidad lo que las hace mas fluidas que la resina compuesta convencional. En ellas está disminuido el porcentaje de relleno inorgánico</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28</a:t>
            </a:fld>
            <a:endParaRPr lang="es-MX"/>
          </a:p>
        </p:txBody>
      </p:sp>
    </p:spTree>
    <p:extLst>
      <p:ext uri="{BB962C8B-B14F-4D97-AF65-F5344CB8AC3E}">
        <p14:creationId xmlns:p14="http://schemas.microsoft.com/office/powerpoint/2010/main" val="2788806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la alta humectabilidad de la superficie dental, lo que se traduce en el aseguramiento de penetración en todas las irregularidades de la misma</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29</a:t>
            </a:fld>
            <a:endParaRPr lang="es-MX"/>
          </a:p>
        </p:txBody>
      </p:sp>
    </p:spTree>
    <p:extLst>
      <p:ext uri="{BB962C8B-B14F-4D97-AF65-F5344CB8AC3E}">
        <p14:creationId xmlns:p14="http://schemas.microsoft.com/office/powerpoint/2010/main" val="1749675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El uso de la nanotecnología en las resinas compuestas ofrecen alta translucidez, pulido superior, similar a las resinas de </a:t>
            </a:r>
            <a:r>
              <a:rPr lang="es-MX" sz="1200" b="0" i="0" kern="1200" dirty="0" err="1">
                <a:solidFill>
                  <a:schemeClr val="tx1"/>
                </a:solidFill>
                <a:effectLst/>
                <a:latin typeface="+mn-lt"/>
                <a:ea typeface="+mn-ea"/>
                <a:cs typeface="+mn-cs"/>
              </a:rPr>
              <a:t>microrelleno</a:t>
            </a:r>
            <a:r>
              <a:rPr lang="es-MX" sz="1200" b="0" i="0" kern="1200" dirty="0">
                <a:solidFill>
                  <a:schemeClr val="tx1"/>
                </a:solidFill>
                <a:effectLst/>
                <a:latin typeface="+mn-lt"/>
                <a:ea typeface="+mn-ea"/>
                <a:cs typeface="+mn-cs"/>
              </a:rPr>
              <a:t> pero manteniendo propiedades físicas y resistencia al desgaste equivalente a las resinas híbridas</a:t>
            </a:r>
            <a:endParaRPr lang="es-MX" dirty="0"/>
          </a:p>
        </p:txBody>
      </p:sp>
    </p:spTree>
    <p:extLst>
      <p:ext uri="{BB962C8B-B14F-4D97-AF65-F5344CB8AC3E}">
        <p14:creationId xmlns:p14="http://schemas.microsoft.com/office/powerpoint/2010/main" val="1336528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forma de colocación puede</a:t>
            </a:r>
            <a:r>
              <a:rPr lang="es-MX" baseline="0" dirty="0"/>
              <a:t> ser directa </a:t>
            </a:r>
            <a:r>
              <a:rPr lang="es-MX" baseline="0" dirty="0" err="1"/>
              <a:t>semi</a:t>
            </a:r>
            <a:r>
              <a:rPr lang="es-MX" baseline="0" dirty="0"/>
              <a:t> y indirecta, dependiendo el tratamiento a utilizar como podría ser el uso en restauraciones o cavidades clase uno, hasta la forma indirecta como es en el caso de una incrustación de resina.</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31</a:t>
            </a:fld>
            <a:endParaRPr lang="es-MX"/>
          </a:p>
        </p:txBody>
      </p:sp>
    </p:spTree>
    <p:extLst>
      <p:ext uri="{BB962C8B-B14F-4D97-AF65-F5344CB8AC3E}">
        <p14:creationId xmlns:p14="http://schemas.microsoft.com/office/powerpoint/2010/main" val="1687674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Los únicos materiales que tenían color del diente y que podían ser empleados como material de restauración estética eran los silicatos. Estos materiales tenían grandes desventajas siendo la principal, el desgaste que sufrían al poco tiempo de ser colocados.</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14</a:t>
            </a:fld>
            <a:endParaRPr lang="es-MX"/>
          </a:p>
        </p:txBody>
      </p:sp>
    </p:spTree>
    <p:extLst>
      <p:ext uri="{BB962C8B-B14F-4D97-AF65-F5344CB8AC3E}">
        <p14:creationId xmlns:p14="http://schemas.microsoft.com/office/powerpoint/2010/main" val="257936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dirty="0"/>
              <a:t>Son</a:t>
            </a:r>
            <a:r>
              <a:rPr lang="es-MX" baseline="0" dirty="0"/>
              <a:t> las restauraciones que se pueden colocar en cavidades pequeñas , que se realizan en una sola sesión, no requiere mayor complejidad que colocar el material dentro de la cavidad ya preparada y </a:t>
            </a:r>
            <a:r>
              <a:rPr lang="es-MX" baseline="0" dirty="0" err="1"/>
              <a:t>fotopolimerizar</a:t>
            </a:r>
            <a:r>
              <a:rPr lang="es-MX" baseline="0" dirty="0"/>
              <a:t>.</a:t>
            </a:r>
            <a:endParaRPr lang="es-MX" dirty="0"/>
          </a:p>
        </p:txBody>
      </p:sp>
    </p:spTree>
    <p:extLst>
      <p:ext uri="{BB962C8B-B14F-4D97-AF65-F5344CB8AC3E}">
        <p14:creationId xmlns:p14="http://schemas.microsoft.com/office/powerpoint/2010/main" val="2904997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dirty="0"/>
              <a:t>Este</a:t>
            </a:r>
            <a:r>
              <a:rPr lang="es-MX" baseline="0" dirty="0"/>
              <a:t> procedimiento se refiere a los tratamientos donde la caries es muy extensa pero involucra zonas de estética por lo cual se opta por restauraciones estéticas como lo son las incrustaciones a base de resina, que involucran un mayor trabajo de laboratorio.</a:t>
            </a:r>
            <a:endParaRPr lang="es-MX" dirty="0"/>
          </a:p>
        </p:txBody>
      </p:sp>
    </p:spTree>
    <p:extLst>
      <p:ext uri="{BB962C8B-B14F-4D97-AF65-F5344CB8AC3E}">
        <p14:creationId xmlns:p14="http://schemas.microsoft.com/office/powerpoint/2010/main" val="2906941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dirty="0"/>
              <a:t>En este</a:t>
            </a:r>
            <a:r>
              <a:rPr lang="es-MX" baseline="0" dirty="0"/>
              <a:t> tipo de técnica se basa en aquellos paciente que puede faltar algún órgano dentario pero también se encuentre con caries los órganos dentarios vecinos se recurre a realizar estos tipos de restauraciones.</a:t>
            </a:r>
            <a:endParaRPr lang="es-MX" dirty="0"/>
          </a:p>
        </p:txBody>
      </p:sp>
    </p:spTree>
    <p:extLst>
      <p:ext uri="{BB962C8B-B14F-4D97-AF65-F5344CB8AC3E}">
        <p14:creationId xmlns:p14="http://schemas.microsoft.com/office/powerpoint/2010/main" val="7634811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el mercado</a:t>
            </a:r>
            <a:r>
              <a:rPr lang="es-MX" baseline="0" dirty="0"/>
              <a:t> existen diferentes materiales para la colocación de la resina, de diferentes formas y puntas para facilitar al técnico el modelado y obtener un mayor acercamiento al diente originalmente.</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35</a:t>
            </a:fld>
            <a:endParaRPr lang="es-MX"/>
          </a:p>
        </p:txBody>
      </p:sp>
    </p:spTree>
    <p:extLst>
      <p:ext uri="{BB962C8B-B14F-4D97-AF65-F5344CB8AC3E}">
        <p14:creationId xmlns:p14="http://schemas.microsoft.com/office/powerpoint/2010/main" val="3049121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 Es la estructura más dura del diente y del organismo. Localizada por completo en la corona. Cuya superficie externa se halla en contacto con el medio bucal.</a:t>
            </a:r>
            <a:endParaRPr lang="es-MX" dirty="0"/>
          </a:p>
        </p:txBody>
      </p:sp>
    </p:spTree>
    <p:extLst>
      <p:ext uri="{BB962C8B-B14F-4D97-AF65-F5344CB8AC3E}">
        <p14:creationId xmlns:p14="http://schemas.microsoft.com/office/powerpoint/2010/main" val="856031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Este concepto nació en 1955, cuando Michael </a:t>
            </a:r>
            <a:r>
              <a:rPr lang="es-MX" sz="1200" b="0" i="0" kern="1200" dirty="0" err="1">
                <a:solidFill>
                  <a:schemeClr val="tx1"/>
                </a:solidFill>
                <a:effectLst/>
                <a:latin typeface="+mn-lt"/>
                <a:ea typeface="+mn-ea"/>
                <a:cs typeface="+mn-cs"/>
              </a:rPr>
              <a:t>Buonocore</a:t>
            </a:r>
            <a:r>
              <a:rPr lang="es-MX" sz="1200" b="0" i="0" kern="1200" dirty="0">
                <a:solidFill>
                  <a:schemeClr val="tx1"/>
                </a:solidFill>
                <a:effectLst/>
                <a:latin typeface="+mn-lt"/>
                <a:ea typeface="+mn-ea"/>
                <a:cs typeface="+mn-cs"/>
              </a:rPr>
              <a:t> utilizó el ácido </a:t>
            </a:r>
            <a:r>
              <a:rPr lang="es-MX" sz="1200" b="0" i="0" kern="1200" dirty="0" err="1">
                <a:solidFill>
                  <a:schemeClr val="tx1"/>
                </a:solidFill>
                <a:effectLst/>
                <a:latin typeface="+mn-lt"/>
                <a:ea typeface="+mn-ea"/>
                <a:cs typeface="+mn-cs"/>
              </a:rPr>
              <a:t>ortofosfórico</a:t>
            </a:r>
            <a:r>
              <a:rPr lang="es-MX" sz="1200" b="0" i="0" kern="1200" dirty="0">
                <a:solidFill>
                  <a:schemeClr val="tx1"/>
                </a:solidFill>
                <a:effectLst/>
                <a:latin typeface="+mn-lt"/>
                <a:ea typeface="+mn-ea"/>
                <a:cs typeface="+mn-cs"/>
              </a:rPr>
              <a:t> al 85% en la superficie adamantina y observó que se generaban irregularidades por la descalcificación de los prismas del esmalte</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37</a:t>
            </a:fld>
            <a:endParaRPr lang="es-MX"/>
          </a:p>
        </p:txBody>
      </p:sp>
    </p:spTree>
    <p:extLst>
      <p:ext uri="{BB962C8B-B14F-4D97-AF65-F5344CB8AC3E}">
        <p14:creationId xmlns:p14="http://schemas.microsoft.com/office/powerpoint/2010/main" val="1650387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a:solidFill>
                  <a:schemeClr val="tx1"/>
                </a:solidFill>
                <a:effectLst/>
                <a:latin typeface="+mn-lt"/>
                <a:ea typeface="+mn-ea"/>
                <a:cs typeface="+mn-cs"/>
              </a:rPr>
              <a:t>Técnica utilizada en la basada en la desmineralización de esmalte y dentina, que se emplea para facilitar la adherencia a la superficie dental de los adhesivos necesarios y previos a la realización de una </a:t>
            </a:r>
            <a:r>
              <a:rPr lang="es-MX" sz="1200" b="0" i="0" kern="1200" dirty="0" err="1">
                <a:solidFill>
                  <a:schemeClr val="tx1"/>
                </a:solidFill>
                <a:effectLst/>
                <a:latin typeface="+mn-lt"/>
                <a:ea typeface="+mn-ea"/>
                <a:cs typeface="+mn-cs"/>
              </a:rPr>
              <a:t>reconsodontología</a:t>
            </a:r>
            <a:r>
              <a:rPr lang="es-MX" sz="1200" b="0" i="0" kern="1200" dirty="0">
                <a:solidFill>
                  <a:schemeClr val="tx1"/>
                </a:solidFill>
                <a:effectLst/>
                <a:latin typeface="+mn-lt"/>
                <a:ea typeface="+mn-ea"/>
                <a:cs typeface="+mn-cs"/>
              </a:rPr>
              <a:t> </a:t>
            </a:r>
            <a:r>
              <a:rPr lang="es-MX" sz="1200" b="0" i="0" kern="1200" dirty="0" err="1">
                <a:solidFill>
                  <a:schemeClr val="tx1"/>
                </a:solidFill>
                <a:effectLst/>
                <a:latin typeface="+mn-lt"/>
                <a:ea typeface="+mn-ea"/>
                <a:cs typeface="+mn-cs"/>
              </a:rPr>
              <a:t>trucción</a:t>
            </a:r>
            <a:r>
              <a:rPr lang="es-MX" sz="1200" b="0" i="0" kern="1200" dirty="0">
                <a:solidFill>
                  <a:schemeClr val="tx1"/>
                </a:solidFill>
                <a:effectLst/>
                <a:latin typeface="+mn-lt"/>
                <a:ea typeface="+mn-ea"/>
                <a:cs typeface="+mn-cs"/>
              </a:rPr>
              <a:t> de </a:t>
            </a:r>
            <a:r>
              <a:rPr lang="es-MX" sz="1200" b="0" i="0" kern="1200" dirty="0" err="1">
                <a:solidFill>
                  <a:schemeClr val="tx1"/>
                </a:solidFill>
                <a:effectLst/>
                <a:latin typeface="+mn-lt"/>
                <a:ea typeface="+mn-ea"/>
                <a:cs typeface="+mn-cs"/>
              </a:rPr>
              <a:t>composite</a:t>
            </a:r>
            <a:r>
              <a:rPr lang="es-MX" sz="1200" b="0" i="0" kern="1200" dirty="0">
                <a:solidFill>
                  <a:schemeClr val="tx1"/>
                </a:solidFill>
                <a:effectLst/>
                <a:latin typeface="+mn-lt"/>
                <a:ea typeface="+mn-ea"/>
                <a:cs typeface="+mn-cs"/>
              </a:rPr>
              <a:t> o una rehabilitación con caries dentales.</a:t>
            </a:r>
            <a:endParaRPr lang="es-MX" dirty="0"/>
          </a:p>
          <a:p>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38</a:t>
            </a:fld>
            <a:endParaRPr lang="es-MX"/>
          </a:p>
        </p:txBody>
      </p:sp>
    </p:spTree>
    <p:extLst>
      <p:ext uri="{BB962C8B-B14F-4D97-AF65-F5344CB8AC3E}">
        <p14:creationId xmlns:p14="http://schemas.microsoft.com/office/powerpoint/2010/main" val="2431107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La técnica del grabado ácido se basa en el efecto que produce este al contactar con la pieza dentaria este sea en esmalte o dentina. La técnica de grabado en esmalte y dentina es la misma, solo difieren en la agresividad de los ácidos utilizados</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39</a:t>
            </a:fld>
            <a:endParaRPr lang="es-MX"/>
          </a:p>
        </p:txBody>
      </p:sp>
    </p:spTree>
    <p:extLst>
      <p:ext uri="{BB962C8B-B14F-4D97-AF65-F5344CB8AC3E}">
        <p14:creationId xmlns:p14="http://schemas.microsoft.com/office/powerpoint/2010/main" val="25411298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Cuando la solución contacta con el esmalte dental, el ácido disuelve selectivamente los cristales de </a:t>
            </a:r>
            <a:r>
              <a:rPr lang="es-MX" sz="1200" b="0" i="0" kern="1200" dirty="0" err="1">
                <a:solidFill>
                  <a:schemeClr val="tx1"/>
                </a:solidFill>
                <a:effectLst/>
                <a:latin typeface="+mn-lt"/>
                <a:ea typeface="+mn-ea"/>
                <a:cs typeface="+mn-cs"/>
              </a:rPr>
              <a:t>hidroxiapatita</a:t>
            </a:r>
            <a:r>
              <a:rPr lang="es-MX" sz="1200" b="0" i="0" kern="1200" dirty="0">
                <a:solidFill>
                  <a:schemeClr val="tx1"/>
                </a:solidFill>
                <a:effectLst/>
                <a:latin typeface="+mn-lt"/>
                <a:ea typeface="+mn-ea"/>
                <a:cs typeface="+mn-cs"/>
              </a:rPr>
              <a:t>.</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40</a:t>
            </a:fld>
            <a:endParaRPr lang="es-MX"/>
          </a:p>
        </p:txBody>
      </p:sp>
    </p:spTree>
    <p:extLst>
      <p:ext uri="{BB962C8B-B14F-4D97-AF65-F5344CB8AC3E}">
        <p14:creationId xmlns:p14="http://schemas.microsoft.com/office/powerpoint/2010/main" val="2558485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Genera la apertura de los túbulos </a:t>
            </a:r>
            <a:r>
              <a:rPr lang="es-MX" sz="1200" b="0" i="0" kern="1200" dirty="0" err="1">
                <a:solidFill>
                  <a:schemeClr val="tx1"/>
                </a:solidFill>
                <a:effectLst/>
                <a:latin typeface="+mn-lt"/>
                <a:ea typeface="+mn-ea"/>
                <a:cs typeface="+mn-cs"/>
              </a:rPr>
              <a:t>dentinarios</a:t>
            </a:r>
            <a:r>
              <a:rPr lang="es-MX" sz="1200" b="0" i="0" kern="1200" dirty="0">
                <a:solidFill>
                  <a:schemeClr val="tx1"/>
                </a:solidFill>
                <a:effectLst/>
                <a:latin typeface="+mn-lt"/>
                <a:ea typeface="+mn-ea"/>
                <a:cs typeface="+mn-cs"/>
              </a:rPr>
              <a:t>. • El efecto del ácido no actúa mas allá de 25 µm en dentina.</a:t>
            </a:r>
            <a:endParaRPr lang="es-MX" dirty="0"/>
          </a:p>
        </p:txBody>
      </p:sp>
    </p:spTree>
    <p:extLst>
      <p:ext uri="{BB962C8B-B14F-4D97-AF65-F5344CB8AC3E}">
        <p14:creationId xmlns:p14="http://schemas.microsoft.com/office/powerpoint/2010/main" val="309186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Las resinas compuestas dentales, son una mezcla compleja de resinas </a:t>
            </a:r>
            <a:r>
              <a:rPr lang="es-MX" sz="1200" b="0" i="0" kern="1200" dirty="0" err="1">
                <a:solidFill>
                  <a:schemeClr val="tx1"/>
                </a:solidFill>
                <a:effectLst/>
                <a:latin typeface="+mn-lt"/>
                <a:ea typeface="+mn-ea"/>
                <a:cs typeface="+mn-cs"/>
              </a:rPr>
              <a:t>polimerizables</a:t>
            </a:r>
            <a:r>
              <a:rPr lang="es-MX" sz="1200" b="0" i="0" kern="1200" dirty="0">
                <a:solidFill>
                  <a:schemeClr val="tx1"/>
                </a:solidFill>
                <a:effectLst/>
                <a:latin typeface="+mn-lt"/>
                <a:ea typeface="+mn-ea"/>
                <a:cs typeface="+mn-cs"/>
              </a:rPr>
              <a:t> mezcladas con partículas de rellenos inorgánicos. Para unir las partículas de relleno a la matriz plástica de resina, el relleno es recubierto con </a:t>
            </a:r>
            <a:r>
              <a:rPr lang="es-MX" sz="1200" b="0" i="0" kern="1200" dirty="0" err="1">
                <a:solidFill>
                  <a:schemeClr val="tx1"/>
                </a:solidFill>
                <a:effectLst/>
                <a:latin typeface="+mn-lt"/>
                <a:ea typeface="+mn-ea"/>
                <a:cs typeface="+mn-cs"/>
              </a:rPr>
              <a:t>silano</a:t>
            </a:r>
            <a:r>
              <a:rPr lang="es-MX" sz="1200" b="0" i="0" kern="1200" dirty="0">
                <a:solidFill>
                  <a:schemeClr val="tx1"/>
                </a:solidFill>
                <a:effectLst/>
                <a:latin typeface="+mn-lt"/>
                <a:ea typeface="+mn-ea"/>
                <a:cs typeface="+mn-cs"/>
              </a:rPr>
              <a:t>, un agente de conexión o acoplamiento.</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15</a:t>
            </a:fld>
            <a:endParaRPr lang="es-MX"/>
          </a:p>
        </p:txBody>
      </p:sp>
    </p:spTree>
    <p:extLst>
      <p:ext uri="{BB962C8B-B14F-4D97-AF65-F5344CB8AC3E}">
        <p14:creationId xmlns:p14="http://schemas.microsoft.com/office/powerpoint/2010/main" val="12190812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selección correcta del caso y un adecuado plan de tratamiento dará como resultado el éxito del mismo.</a:t>
            </a:r>
            <a:endParaRPr lang="es-MX" dirty="0"/>
          </a:p>
        </p:txBody>
      </p:sp>
      <p:sp>
        <p:nvSpPr>
          <p:cNvPr id="4" name="3 Marcador de número de diapositiva"/>
          <p:cNvSpPr>
            <a:spLocks noGrp="1"/>
          </p:cNvSpPr>
          <p:nvPr>
            <p:ph type="sldNum" sz="quarter" idx="10"/>
          </p:nvPr>
        </p:nvSpPr>
        <p:spPr/>
        <p:txBody>
          <a:bodyPr/>
          <a:lstStyle/>
          <a:p>
            <a:fld id="{FC1BE2A4-4F11-4D25-91AB-44E5E12B85FA}" type="slidenum">
              <a:rPr lang="es-MX" smtClean="0"/>
              <a:t>42</a:t>
            </a:fld>
            <a:endParaRPr lang="es-MX"/>
          </a:p>
        </p:txBody>
      </p:sp>
    </p:spTree>
    <p:extLst>
      <p:ext uri="{BB962C8B-B14F-4D97-AF65-F5344CB8AC3E}">
        <p14:creationId xmlns:p14="http://schemas.microsoft.com/office/powerpoint/2010/main" val="418610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Matriz Resinosa</a:t>
            </a:r>
            <a:r>
              <a:rPr lang="es-MX" sz="1200" b="1" i="0" kern="1200" dirty="0">
                <a:solidFill>
                  <a:schemeClr val="tx1"/>
                </a:solidFill>
                <a:effectLst/>
                <a:latin typeface="+mn-lt"/>
                <a:ea typeface="+mn-ea"/>
                <a:cs typeface="+mn-cs"/>
              </a:rPr>
              <a:t>:</a:t>
            </a:r>
            <a:r>
              <a:rPr lang="es-MX" sz="1200" b="0" i="0" kern="1200" dirty="0">
                <a:solidFill>
                  <a:schemeClr val="tx1"/>
                </a:solidFill>
                <a:effectLst/>
                <a:latin typeface="+mn-lt"/>
                <a:ea typeface="+mn-ea"/>
                <a:cs typeface="+mn-cs"/>
              </a:rPr>
              <a:t> Esta constituida por monómeros de </a:t>
            </a:r>
            <a:r>
              <a:rPr lang="es-MX" sz="1200" b="0" i="0" kern="1200" dirty="0" err="1">
                <a:solidFill>
                  <a:schemeClr val="tx1"/>
                </a:solidFill>
                <a:effectLst/>
                <a:latin typeface="+mn-lt"/>
                <a:ea typeface="+mn-ea"/>
                <a:cs typeface="+mn-cs"/>
              </a:rPr>
              <a:t>dimetacrilato</a:t>
            </a:r>
            <a:r>
              <a:rPr lang="es-MX" sz="1200" b="0" i="0" kern="1200" dirty="0">
                <a:solidFill>
                  <a:schemeClr val="tx1"/>
                </a:solidFill>
                <a:effectLst/>
                <a:latin typeface="+mn-lt"/>
                <a:ea typeface="+mn-ea"/>
                <a:cs typeface="+mn-cs"/>
              </a:rPr>
              <a:t> alifáticos u aromáticos. El monómero base más utilizado durante los últimos 30 años ha sido el Bis-GMA</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16</a:t>
            </a:fld>
            <a:endParaRPr lang="es-MX"/>
          </a:p>
        </p:txBody>
      </p:sp>
    </p:spTree>
    <p:extLst>
      <p:ext uri="{BB962C8B-B14F-4D97-AF65-F5344CB8AC3E}">
        <p14:creationId xmlns:p14="http://schemas.microsoft.com/office/powerpoint/2010/main" val="2487978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Los componentes estructurales básicos de las resinas compuestas son matriz</a:t>
            </a:r>
            <a:r>
              <a:rPr lang="es-MX" sz="1200" b="0" i="0" kern="1200" baseline="0" dirty="0">
                <a:solidFill>
                  <a:schemeClr val="tx1"/>
                </a:solidFill>
                <a:effectLst/>
                <a:latin typeface="+mn-lt"/>
                <a:ea typeface="+mn-ea"/>
                <a:cs typeface="+mn-cs"/>
              </a:rPr>
              <a:t>, </a:t>
            </a:r>
            <a:r>
              <a:rPr lang="es-MX" sz="1200" b="0" i="0" kern="1200" dirty="0">
                <a:solidFill>
                  <a:schemeClr val="tx1"/>
                </a:solidFill>
                <a:effectLst/>
                <a:latin typeface="+mn-lt"/>
                <a:ea typeface="+mn-ea"/>
                <a:cs typeface="+mn-cs"/>
              </a:rPr>
              <a:t>Material de resina plástica que forma una fase continua. Relleno: Partículas / fibras de refuerzo que forman una fase dispersa. Agente de conexión o acoplamiento, que favorece la unión del relleno con la matriz, Sistema activador - iniciador de la polimerización, Pigmentos que permiten obtener el color semejante de los dientes.</a:t>
            </a:r>
            <a:r>
              <a:rPr lang="es-MX" dirty="0"/>
              <a:t/>
            </a:r>
            <a:br>
              <a:rPr lang="es-MX" dirty="0"/>
            </a:br>
            <a:r>
              <a:rPr lang="es-MX" dirty="0"/>
              <a:t/>
            </a:r>
            <a:br>
              <a:rPr lang="es-MX" dirty="0"/>
            </a:br>
            <a:endParaRPr lang="es-MX" dirty="0"/>
          </a:p>
        </p:txBody>
      </p:sp>
    </p:spTree>
    <p:extLst>
      <p:ext uri="{BB962C8B-B14F-4D97-AF65-F5344CB8AC3E}">
        <p14:creationId xmlns:p14="http://schemas.microsoft.com/office/powerpoint/2010/main" val="3934101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Esta constituida por monómeros de </a:t>
            </a:r>
            <a:r>
              <a:rPr lang="es-MX" sz="1200" b="0" i="0" kern="1200" dirty="0" err="1">
                <a:solidFill>
                  <a:schemeClr val="tx1"/>
                </a:solidFill>
                <a:effectLst/>
                <a:latin typeface="+mn-lt"/>
                <a:ea typeface="+mn-ea"/>
                <a:cs typeface="+mn-cs"/>
              </a:rPr>
              <a:t>dimetacrilato</a:t>
            </a:r>
            <a:r>
              <a:rPr lang="es-MX" sz="1200" b="0" i="0" kern="1200" dirty="0">
                <a:solidFill>
                  <a:schemeClr val="tx1"/>
                </a:solidFill>
                <a:effectLst/>
                <a:latin typeface="+mn-lt"/>
                <a:ea typeface="+mn-ea"/>
                <a:cs typeface="+mn-cs"/>
              </a:rPr>
              <a:t> alifáticos u aromáticos. El monómero base más utilizado durante los últimos 30 años ha sido el Bis-GMA, el sistema Bis-GMA/TEGDMA es uno de los más usados en las resinas compuestas. En general este sistema muestra resultados clínicos relativamente satisfactorios.</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18</a:t>
            </a:fld>
            <a:endParaRPr lang="es-MX"/>
          </a:p>
        </p:txBody>
      </p:sp>
    </p:spTree>
    <p:extLst>
      <p:ext uri="{BB962C8B-B14F-4D97-AF65-F5344CB8AC3E}">
        <p14:creationId xmlns:p14="http://schemas.microsoft.com/office/powerpoint/2010/main" val="3305058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sz="1200" b="0" i="0" kern="1200" dirty="0">
                <a:solidFill>
                  <a:schemeClr val="tx1"/>
                </a:solidFill>
                <a:effectLst/>
                <a:latin typeface="+mn-lt"/>
                <a:ea typeface="+mn-ea"/>
                <a:cs typeface="+mn-cs"/>
              </a:rPr>
              <a:t>Las partículas de relleno más utilizadas son las de cuarzo o vidrio de bario y son obtenidas de diferentes tamaños a través de diferentes procesos de fabricación (pulverización, trituración, molido), La tendencia actual es la disminución del tamaño de las partículas, haciendo que la distribución sea lo más cercana posible</a:t>
            </a:r>
            <a:endParaRPr lang="es-MX" dirty="0"/>
          </a:p>
        </p:txBody>
      </p:sp>
    </p:spTree>
    <p:extLst>
      <p:ext uri="{BB962C8B-B14F-4D97-AF65-F5344CB8AC3E}">
        <p14:creationId xmlns:p14="http://schemas.microsoft.com/office/powerpoint/2010/main" val="1707394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Tienen partículas de relleno con un tamaño promedio</a:t>
            </a:r>
            <a:r>
              <a:rPr lang="es-MX" sz="1200" b="0" i="0" kern="1200" baseline="0" dirty="0">
                <a:solidFill>
                  <a:schemeClr val="tx1"/>
                </a:solidFill>
                <a:effectLst/>
                <a:latin typeface="+mn-lt"/>
                <a:ea typeface="+mn-ea"/>
                <a:cs typeface="+mn-cs"/>
              </a:rPr>
              <a:t> de 1-100 </a:t>
            </a:r>
            <a:r>
              <a:rPr lang="es-MX" sz="1200" b="0" i="0" kern="1200" dirty="0">
                <a:solidFill>
                  <a:schemeClr val="tx1"/>
                </a:solidFill>
                <a:effectLst/>
                <a:latin typeface="+mn-lt"/>
                <a:ea typeface="+mn-ea"/>
                <a:cs typeface="+mn-cs"/>
              </a:rPr>
              <a:t> Este tipo de resinas fue muy utilizada, sin embargo, sus desventajas justifican su desuso.</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20</a:t>
            </a:fld>
            <a:endParaRPr lang="es-MX"/>
          </a:p>
        </p:txBody>
      </p:sp>
    </p:spTree>
    <p:extLst>
      <p:ext uri="{BB962C8B-B14F-4D97-AF65-F5344CB8AC3E}">
        <p14:creationId xmlns:p14="http://schemas.microsoft.com/office/powerpoint/2010/main" val="4100569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a:solidFill>
                  <a:schemeClr val="tx1"/>
                </a:solidFill>
                <a:effectLst/>
                <a:latin typeface="+mn-lt"/>
                <a:ea typeface="+mn-ea"/>
                <a:cs typeface="+mn-cs"/>
              </a:rPr>
              <a:t>Estas contienen relleno de sílice coloidal con un tamaño de partícula entre 0.01 y 0.06 Clínicamente estas resinas se comportan mejor en la región anterior</a:t>
            </a:r>
            <a:r>
              <a:rPr lang="es-MX" sz="1200" b="0" i="0" kern="1200" baseline="0" dirty="0">
                <a:solidFill>
                  <a:schemeClr val="tx1"/>
                </a:solidFill>
                <a:effectLst/>
                <a:latin typeface="+mn-lt"/>
                <a:ea typeface="+mn-ea"/>
                <a:cs typeface="+mn-cs"/>
              </a:rPr>
              <a:t> las resinas hibridas </a:t>
            </a:r>
            <a:r>
              <a:rPr lang="es-MX" sz="1200" b="0" i="0" kern="1200" dirty="0">
                <a:solidFill>
                  <a:schemeClr val="tx1"/>
                </a:solidFill>
                <a:effectLst/>
                <a:latin typeface="+mn-lt"/>
                <a:ea typeface="+mn-ea"/>
                <a:cs typeface="+mn-cs"/>
              </a:rPr>
              <a:t>se denominan así por estar reforzados por una fase inorgánica de vidrios de diferente composición y tamaño</a:t>
            </a:r>
            <a:endParaRPr lang="es-MX" dirty="0"/>
          </a:p>
        </p:txBody>
      </p:sp>
      <p:sp>
        <p:nvSpPr>
          <p:cNvPr id="4" name="Marcador de número de diapositiva 3"/>
          <p:cNvSpPr>
            <a:spLocks noGrp="1"/>
          </p:cNvSpPr>
          <p:nvPr>
            <p:ph type="sldNum" sz="quarter" idx="10"/>
          </p:nvPr>
        </p:nvSpPr>
        <p:spPr/>
        <p:txBody>
          <a:bodyPr/>
          <a:lstStyle/>
          <a:p>
            <a:fld id="{FC1BE2A4-4F11-4D25-91AB-44E5E12B85FA}" type="slidenum">
              <a:rPr lang="es-MX" smtClean="0"/>
              <a:t>21</a:t>
            </a:fld>
            <a:endParaRPr lang="es-MX"/>
          </a:p>
        </p:txBody>
      </p:sp>
    </p:spTree>
    <p:extLst>
      <p:ext uri="{BB962C8B-B14F-4D97-AF65-F5344CB8AC3E}">
        <p14:creationId xmlns:p14="http://schemas.microsoft.com/office/powerpoint/2010/main" val="30770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613420C-2BBD-4871-B66D-FF3D9D013DF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xmlns="" id="{C2472158-198B-4FE2-AE64-DBB1D566FF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xmlns="" id="{6091E45B-14DE-416D-9720-66B5DF29B702}"/>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1C368073-04C5-415D-955C-53D547BD394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E675B1BD-918E-41F5-A573-FE2329E0AF1A}"/>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580446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4D45FDD-9CD3-4C9C-B043-EA9520D3ED4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xmlns="" id="{829D6743-579B-4A90-8F81-3FAE4DD80633}"/>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72A7F172-F45A-4445-A3C0-83492EDB8A6B}"/>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23CF43F1-002F-4B0E-B8D5-0536BBB9A9C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31D678BD-EB49-4BF4-A33D-2FED2F508AFD}"/>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39800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76F0DA41-C07A-49C9-BC7B-D9CA83B1C3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xmlns="" id="{7185F037-D7E9-413E-9EAA-03BDB190327E}"/>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11056163-F4D6-4FFB-803C-E8BD29132FF4}"/>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BA139562-31BE-40F4-AC2A-8FC0EB34C99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E76D0E70-4CD3-4633-8890-73815A47A931}"/>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3287309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457200"/>
            <a:ext cx="10972800" cy="1371600"/>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609600" y="1981200"/>
            <a:ext cx="5384800" cy="3886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6197600" y="1981200"/>
            <a:ext cx="5384800" cy="3886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pie de página"/>
          <p:cNvSpPr>
            <a:spLocks noGrp="1"/>
          </p:cNvSpPr>
          <p:nvPr>
            <p:ph type="ftr" sz="quarter" idx="10"/>
          </p:nvPr>
        </p:nvSpPr>
        <p:spPr>
          <a:xfrm>
            <a:off x="4165600" y="6248400"/>
            <a:ext cx="3860800" cy="457200"/>
          </a:xfrm>
        </p:spPr>
        <p:txBody>
          <a:bodyPr/>
          <a:lstStyle>
            <a:lvl1pPr>
              <a:defRPr/>
            </a:lvl1pPr>
          </a:lstStyle>
          <a:p>
            <a:endParaRPr lang="es-ES"/>
          </a:p>
        </p:txBody>
      </p:sp>
      <p:sp>
        <p:nvSpPr>
          <p:cNvPr id="6" name="5 Marcador de número de diapositiva"/>
          <p:cNvSpPr>
            <a:spLocks noGrp="1"/>
          </p:cNvSpPr>
          <p:nvPr>
            <p:ph type="sldNum" sz="quarter" idx="11"/>
          </p:nvPr>
        </p:nvSpPr>
        <p:spPr>
          <a:xfrm>
            <a:off x="8737600" y="6248400"/>
            <a:ext cx="2844800" cy="457200"/>
          </a:xfrm>
        </p:spPr>
        <p:txBody>
          <a:bodyPr/>
          <a:lstStyle>
            <a:lvl1pPr>
              <a:defRPr/>
            </a:lvl1pPr>
          </a:lstStyle>
          <a:p>
            <a:fld id="{0C319842-CE67-469A-BFAE-D108857A7EF1}" type="slidenum">
              <a:rPr lang="es-ES"/>
              <a:pPr/>
              <a:t>‹Nº›</a:t>
            </a:fld>
            <a:endParaRPr lang="es-ES"/>
          </a:p>
        </p:txBody>
      </p:sp>
      <p:sp>
        <p:nvSpPr>
          <p:cNvPr id="7" name="6 Marcador de fecha"/>
          <p:cNvSpPr>
            <a:spLocks noGrp="1"/>
          </p:cNvSpPr>
          <p:nvPr>
            <p:ph type="dt" sz="half" idx="12"/>
          </p:nvPr>
        </p:nvSpPr>
        <p:spPr>
          <a:xfrm>
            <a:off x="609600" y="6245225"/>
            <a:ext cx="2844800" cy="476250"/>
          </a:xfrm>
        </p:spPr>
        <p:txBody>
          <a:bodyPr/>
          <a:lstStyle>
            <a:lvl1pPr>
              <a:defRPr/>
            </a:lvl1pPr>
          </a:lstStyle>
          <a:p>
            <a:endParaRPr lang="es-ES"/>
          </a:p>
        </p:txBody>
      </p:sp>
    </p:spTree>
    <p:extLst>
      <p:ext uri="{BB962C8B-B14F-4D97-AF65-F5344CB8AC3E}">
        <p14:creationId xmlns:p14="http://schemas.microsoft.com/office/powerpoint/2010/main" val="3148738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733CB98-E0E3-4595-8227-CBDF0DCD9B6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xmlns="" id="{A4AAE9B7-D1CC-4194-8994-35B73A0C154F}"/>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44883011-ADBF-48AE-BD14-94288ED01200}"/>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1A3963AE-78BC-4F83-B073-6625CD3FAD7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60F76D7E-316B-45CA-8D30-742F1B009456}"/>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3802438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DBBF482-13FD-45A9-8AF4-7325DCBCC3E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xmlns="" id="{21125869-B3C3-479F-A8C5-7DC7193873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xmlns="" id="{FCFF946D-84CC-46EC-9F33-401B88BE1A76}"/>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FD1F2180-3139-4FA9-B5E2-38B66E769AC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413306C0-C0E4-472C-8E80-C58FED96808C}"/>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419362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BE1ED66-D1B3-4225-AFAA-AA6410D9043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xmlns="" id="{2AAA4E06-1F8B-4F06-9B32-FF3106DBA521}"/>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xmlns="" id="{F71341CE-D7E4-45A3-9300-82FCF6B3ED6A}"/>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xmlns="" id="{F2CD2493-FCDC-4E8F-953F-475CBB41422C}"/>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6" name="Marcador de pie de página 5">
            <a:extLst>
              <a:ext uri="{FF2B5EF4-FFF2-40B4-BE49-F238E27FC236}">
                <a16:creationId xmlns:a16="http://schemas.microsoft.com/office/drawing/2014/main" xmlns="" id="{553D2B30-CE24-4E7A-A47A-279E6BF9B24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xmlns="" id="{FDD3129A-AA5F-4C04-BB6D-53F6B22253D3}"/>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171180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ADA37BD-9977-4990-8C67-54677ABA336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xmlns="" id="{1FFB660E-8FAF-48E3-8459-7E6F20535E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xmlns="" id="{5C88B869-0358-41B3-8B62-0D53487487F6}"/>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xmlns="" id="{C51400FB-0EC9-45C4-BDF1-EA26D8625C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xmlns="" id="{D96B4D41-F765-417D-80DC-CF337BEDDC5B}"/>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xmlns="" id="{29F79BCE-CB00-41E4-8534-26093A0C354A}"/>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8" name="Marcador de pie de página 7">
            <a:extLst>
              <a:ext uri="{FF2B5EF4-FFF2-40B4-BE49-F238E27FC236}">
                <a16:creationId xmlns:a16="http://schemas.microsoft.com/office/drawing/2014/main" xmlns="" id="{C0634A31-4150-4173-A5B8-621A18B52B4C}"/>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xmlns="" id="{1277DC49-0102-437F-A3DF-0CA1B6FBE39D}"/>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1433024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D99A867-45F9-46A8-B3C0-E0F764224C3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xmlns="" id="{98843A93-17C5-40A1-87B6-B744FB4DCBE2}"/>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4" name="Marcador de pie de página 3">
            <a:extLst>
              <a:ext uri="{FF2B5EF4-FFF2-40B4-BE49-F238E27FC236}">
                <a16:creationId xmlns:a16="http://schemas.microsoft.com/office/drawing/2014/main" xmlns="" id="{97DF6543-FFBC-4024-AFD9-56FD0FD08B55}"/>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xmlns="" id="{73949018-D64E-4702-93C4-1F96BFB60570}"/>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459597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167CFAD4-C12B-4177-8A7A-E8633D409A3C}"/>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3" name="Marcador de pie de página 2">
            <a:extLst>
              <a:ext uri="{FF2B5EF4-FFF2-40B4-BE49-F238E27FC236}">
                <a16:creationId xmlns:a16="http://schemas.microsoft.com/office/drawing/2014/main" xmlns="" id="{0F8326B7-8CE5-4A45-ABC0-3F60245C2C3F}"/>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xmlns="" id="{05FEDC7B-5FB5-40EF-9035-5E7673685E8E}"/>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511868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2DF7723-6BE5-4905-A411-4261AB760CF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xmlns="" id="{70467771-961B-481B-B39C-68C299C699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xmlns="" id="{F66FA4DA-24E2-4368-A223-4A30242D82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C998932C-DD39-4031-B22D-F8771E8FB4D5}"/>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6" name="Marcador de pie de página 5">
            <a:extLst>
              <a:ext uri="{FF2B5EF4-FFF2-40B4-BE49-F238E27FC236}">
                <a16:creationId xmlns:a16="http://schemas.microsoft.com/office/drawing/2014/main" xmlns="" id="{C10C5454-1E2E-4C25-9E8A-F8AB7AEE17E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xmlns="" id="{FD08CE90-F78C-4029-9EDA-0533D8F4C4ED}"/>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1636828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3E71E1E-14D5-4FBA-A510-670D6F18430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xmlns="" id="{013AAA81-ECCA-492A-830C-5A435D549B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xmlns="" id="{FBDB9D1C-7D76-4510-BE39-7A10432934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xmlns="" id="{0C9320DB-8EDB-4A3B-BA14-FE5D4E843F56}"/>
              </a:ext>
            </a:extLst>
          </p:cNvPr>
          <p:cNvSpPr>
            <a:spLocks noGrp="1"/>
          </p:cNvSpPr>
          <p:nvPr>
            <p:ph type="dt" sz="half" idx="10"/>
          </p:nvPr>
        </p:nvSpPr>
        <p:spPr/>
        <p:txBody>
          <a:bodyPr/>
          <a:lstStyle/>
          <a:p>
            <a:fld id="{E1B19631-5BCE-4669-9989-7A52C8DB81F4}" type="datetimeFigureOut">
              <a:rPr lang="es-MX" smtClean="0"/>
              <a:t>28/09/2018</a:t>
            </a:fld>
            <a:endParaRPr lang="es-MX"/>
          </a:p>
        </p:txBody>
      </p:sp>
      <p:sp>
        <p:nvSpPr>
          <p:cNvPr id="6" name="Marcador de pie de página 5">
            <a:extLst>
              <a:ext uri="{FF2B5EF4-FFF2-40B4-BE49-F238E27FC236}">
                <a16:creationId xmlns:a16="http://schemas.microsoft.com/office/drawing/2014/main" xmlns="" id="{4963E81D-1CE2-4D34-84BA-14AF5BA0D68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xmlns="" id="{B6033C49-BAAC-4F8A-B48F-1D3CF39C693C}"/>
              </a:ext>
            </a:extLst>
          </p:cNvPr>
          <p:cNvSpPr>
            <a:spLocks noGrp="1"/>
          </p:cNvSpPr>
          <p:nvPr>
            <p:ph type="sldNum" sz="quarter" idx="12"/>
          </p:nvPr>
        </p:nvSpPr>
        <p:spPr/>
        <p:txBody>
          <a:bodyPr/>
          <a:lstStyle/>
          <a:p>
            <a:fld id="{9154B9EF-4E0B-497B-9D7E-8B69AF4CA4F3}" type="slidenum">
              <a:rPr lang="es-MX" smtClean="0"/>
              <a:t>‹Nº›</a:t>
            </a:fld>
            <a:endParaRPr lang="es-MX"/>
          </a:p>
        </p:txBody>
      </p:sp>
    </p:spTree>
    <p:extLst>
      <p:ext uri="{BB962C8B-B14F-4D97-AF65-F5344CB8AC3E}">
        <p14:creationId xmlns:p14="http://schemas.microsoft.com/office/powerpoint/2010/main" val="20212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5514502D-41FC-4E39-B4AB-AE630315C7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xmlns="" id="{E1B5847C-31B2-4798-A562-D0A58FFCE8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310F8833-7639-4695-BD22-DFBE33EC6E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19631-5BCE-4669-9989-7A52C8DB81F4}" type="datetimeFigureOut">
              <a:rPr lang="es-MX" smtClean="0"/>
              <a:t>28/09/2018</a:t>
            </a:fld>
            <a:endParaRPr lang="es-MX"/>
          </a:p>
        </p:txBody>
      </p:sp>
      <p:sp>
        <p:nvSpPr>
          <p:cNvPr id="5" name="Marcador de pie de página 4">
            <a:extLst>
              <a:ext uri="{FF2B5EF4-FFF2-40B4-BE49-F238E27FC236}">
                <a16:creationId xmlns:a16="http://schemas.microsoft.com/office/drawing/2014/main" xmlns="" id="{68B0661F-66B1-4F54-BC57-3FA71812D1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xmlns="" id="{4E0B17AF-A3B8-466F-B8C0-23BBF0EFA6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54B9EF-4E0B-497B-9D7E-8B69AF4CA4F3}" type="slidenum">
              <a:rPr lang="es-MX" smtClean="0"/>
              <a:t>‹Nº›</a:t>
            </a:fld>
            <a:endParaRPr lang="es-MX"/>
          </a:p>
        </p:txBody>
      </p:sp>
    </p:spTree>
    <p:extLst>
      <p:ext uri="{BB962C8B-B14F-4D97-AF65-F5344CB8AC3E}">
        <p14:creationId xmlns:p14="http://schemas.microsoft.com/office/powerpoint/2010/main" val="1351828313"/>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emf"/><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4.emf"/><Relationship Id="rId7"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9.emf"/></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1.emf"/></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2.png"/><Relationship Id="rId5" Type="http://schemas.openxmlformats.org/officeDocument/2006/relationships/image" Target="../media/image24.png"/><Relationship Id="rId10" Type="http://schemas.openxmlformats.org/officeDocument/2006/relationships/image" Target="../media/image1.png"/><Relationship Id="rId4" Type="http://schemas.openxmlformats.org/officeDocument/2006/relationships/image" Target="../media/image23.png"/><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4.emf"/></Relationships>
</file>

<file path=ppt/slides/_rels/slide2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6.emf"/></Relationships>
</file>

<file path=ppt/slides/_rels/slide2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8.emf"/><Relationship Id="rId7"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emf"/></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4.jpeg"/><Relationship Id="rId4" Type="http://schemas.openxmlformats.org/officeDocument/2006/relationships/image" Target="../media/image43.jpeg"/></Relationships>
</file>

<file path=ppt/slides/_rels/slide33.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7.jpeg"/><Relationship Id="rId4" Type="http://schemas.openxmlformats.org/officeDocument/2006/relationships/image" Target="../media/image46.jpeg"/></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0.jpeg"/><Relationship Id="rId4" Type="http://schemas.openxmlformats.org/officeDocument/2006/relationships/image" Target="../media/image49.jpe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4.emf"/></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0.png"/><Relationship Id="rId7"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6.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67.jp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5 Marcador de contenido"/>
          <p:cNvSpPr>
            <a:spLocks noGrp="1"/>
          </p:cNvSpPr>
          <p:nvPr>
            <p:ph idx="1"/>
          </p:nvPr>
        </p:nvSpPr>
        <p:spPr>
          <a:xfrm>
            <a:off x="1219200" y="500063"/>
            <a:ext cx="10363200" cy="6024562"/>
          </a:xfrm>
        </p:spPr>
        <p:txBody>
          <a:bodyPr>
            <a:normAutofit lnSpcReduction="10000"/>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a:buNone/>
            </a:pPr>
            <a:r>
              <a:rPr lang="es-MX" sz="1800" dirty="0"/>
              <a:t>MATERIALES ESTÉTICOS DE RESTAURACIÓN. RESINAS </a:t>
            </a:r>
            <a:r>
              <a:rPr lang="es-MX" sz="1800" dirty="0" smtClean="0"/>
              <a:t>COMPUESTAS</a:t>
            </a:r>
          </a:p>
          <a:p>
            <a:pPr algn="ctr">
              <a:buNone/>
            </a:pPr>
            <a:endParaRPr lang="es-ES" sz="1800" b="1"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ROSA MARTHA FLORES ESTRADA</a:t>
            </a:r>
          </a:p>
          <a:p>
            <a:pPr eaLnBrk="1" hangingPunct="1">
              <a:buFont typeface="Wingdings" pitchFamily="2" charset="2"/>
              <a:buNone/>
            </a:pPr>
            <a:endParaRPr lang="es-ES" sz="1800" dirty="0" smtClean="0"/>
          </a:p>
        </p:txBody>
      </p:sp>
      <p:sp>
        <p:nvSpPr>
          <p:cNvPr id="205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C6A3D53-67D7-463E-8C34-567BFC64A9BA}" type="slidenum">
              <a:rPr lang="es-ES">
                <a:solidFill>
                  <a:srgbClr val="898989"/>
                </a:solidFill>
              </a:rPr>
              <a:pPr/>
              <a:t>1</a:t>
            </a:fld>
            <a:endParaRPr lang="es-ES">
              <a:solidFill>
                <a:srgbClr val="898989"/>
              </a:solidFill>
            </a:endParaRPr>
          </a:p>
        </p:txBody>
      </p:sp>
      <p:pic>
        <p:nvPicPr>
          <p:cNvPr id="2052"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82832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971551" y="333375"/>
            <a:ext cx="10363200" cy="914400"/>
          </a:xfrm>
        </p:spPr>
        <p:txBody>
          <a:bodyPr>
            <a:normAutofit fontScale="90000"/>
          </a:bodyPr>
          <a:lstStyle/>
          <a:p>
            <a:pPr eaLnBrk="1" hangingPunct="1"/>
            <a:r>
              <a:rPr lang="es-ES" b="1" dirty="0" smtClean="0"/>
              <a:t>HABILIDADES DE LA UNIDAD DE COMPETENCIA </a:t>
            </a:r>
            <a:r>
              <a:rPr lang="es-ES" b="1" dirty="0" smtClean="0"/>
              <a:t>III</a:t>
            </a:r>
            <a:endParaRPr lang="es-ES" dirty="0" smtClean="0"/>
          </a:p>
        </p:txBody>
      </p:sp>
      <p:sp>
        <p:nvSpPr>
          <p:cNvPr id="11267" name="2 Marcador de contenido"/>
          <p:cNvSpPr>
            <a:spLocks noGrp="1"/>
          </p:cNvSpPr>
          <p:nvPr>
            <p:ph idx="1"/>
          </p:nvPr>
        </p:nvSpPr>
        <p:spPr/>
        <p:txBody>
          <a:bodyPr/>
          <a:lstStyle/>
          <a:p>
            <a:pPr eaLnBrk="1" hangingPunct="1"/>
            <a:endParaRPr lang="es-ES" sz="2400" dirty="0" smtClean="0"/>
          </a:p>
          <a:p>
            <a:r>
              <a:rPr lang="es-ES" sz="2400" dirty="0"/>
              <a:t>Habilidad para dosificar, mezclar y manipular los polímeros y materiales estéticos de restauración</a:t>
            </a:r>
            <a:endParaRPr lang="es-ES" sz="2400" dirty="0" smtClean="0"/>
          </a:p>
        </p:txBody>
      </p:sp>
      <p:sp>
        <p:nvSpPr>
          <p:cNvPr id="1126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5A22C66-4571-4F1B-83B6-097FD61F6C08}" type="slidenum">
              <a:rPr lang="es-ES">
                <a:solidFill>
                  <a:srgbClr val="898989"/>
                </a:solidFill>
              </a:rPr>
              <a:pPr/>
              <a:t>10</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6714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878417" y="404813"/>
            <a:ext cx="10972800" cy="1143000"/>
          </a:xfrm>
        </p:spPr>
        <p:txBody>
          <a:bodyPr>
            <a:normAutofit fontScale="90000"/>
          </a:bodyPr>
          <a:lstStyle/>
          <a:p>
            <a:pPr eaLnBrk="1" hangingPunct="1"/>
            <a:r>
              <a:rPr lang="es-ES" b="1" dirty="0" smtClean="0"/>
              <a:t>ACTITUDES/ VALORES DE LA UNIDAD DE COMPETENCIA </a:t>
            </a:r>
            <a:r>
              <a:rPr lang="es-ES" b="1" dirty="0" smtClean="0"/>
              <a:t>III</a:t>
            </a:r>
            <a:endParaRPr lang="es-ES" dirty="0" smtClean="0"/>
          </a:p>
        </p:txBody>
      </p:sp>
      <p:sp>
        <p:nvSpPr>
          <p:cNvPr id="12291" name="2 Marcador de contenido"/>
          <p:cNvSpPr>
            <a:spLocks noGrp="1"/>
          </p:cNvSpPr>
          <p:nvPr>
            <p:ph idx="1"/>
          </p:nvPr>
        </p:nvSpPr>
        <p:spPr>
          <a:xfrm>
            <a:off x="1219200" y="2143125"/>
            <a:ext cx="10363200" cy="4572000"/>
          </a:xfrm>
        </p:spPr>
        <p:txBody>
          <a:bodyPr/>
          <a:lstStyle/>
          <a:p>
            <a:pPr lvl="1"/>
            <a:r>
              <a:rPr lang="es-ES" sz="2800" dirty="0"/>
              <a:t>Aplicar las normas de la ADA y las propias del material</a:t>
            </a:r>
            <a:endParaRPr lang="es-ES" dirty="0" smtClean="0"/>
          </a:p>
        </p:txBody>
      </p:sp>
      <p:sp>
        <p:nvSpPr>
          <p:cNvPr id="12292"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67345716-D118-4B60-A997-FDC8F488F085}" type="slidenum">
              <a:rPr lang="es-ES">
                <a:solidFill>
                  <a:srgbClr val="898989"/>
                </a:solidFill>
              </a:rPr>
              <a:pPr/>
              <a:t>11</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4106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66072" y="640081"/>
            <a:ext cx="3985847" cy="3793488"/>
          </a:xfrm>
          <a:noFill/>
        </p:spPr>
        <p:txBody>
          <a:bodyPr>
            <a:normAutofit/>
          </a:bodyPr>
          <a:lstStyle/>
          <a:p>
            <a:r>
              <a:rPr lang="es-MX" sz="4000" b="1" dirty="0" smtClean="0"/>
              <a:t>MATERIALES ESTÉTICOS DE RESTAURACIÓN. RESINAS COMPUESTAS</a:t>
            </a:r>
            <a:endParaRPr lang="es-MX" sz="4000" b="1" dirty="0"/>
          </a:p>
        </p:txBody>
      </p:sp>
      <p:sp>
        <p:nvSpPr>
          <p:cNvPr id="3" name="2 Subtítulo"/>
          <p:cNvSpPr>
            <a:spLocks noGrp="1"/>
          </p:cNvSpPr>
          <p:nvPr>
            <p:ph type="subTitle" idx="1"/>
          </p:nvPr>
        </p:nvSpPr>
        <p:spPr>
          <a:xfrm>
            <a:off x="7858473" y="4571999"/>
            <a:ext cx="3693446" cy="1645921"/>
          </a:xfrm>
          <a:noFill/>
        </p:spPr>
        <p:txBody>
          <a:bodyPr>
            <a:normAutofit/>
          </a:bodyPr>
          <a:lstStyle/>
          <a:p>
            <a:pPr algn="l"/>
            <a:r>
              <a:rPr lang="es-MX" dirty="0"/>
              <a:t>Dra. En E.P. Rosa Martha Flores Estrada</a:t>
            </a:r>
          </a:p>
        </p:txBody>
      </p:sp>
      <p:sp>
        <p:nvSpPr>
          <p:cNvPr id="135" name="Rectangle 134">
            <a:extLst>
              <a:ext uri="{FF2B5EF4-FFF2-40B4-BE49-F238E27FC236}">
                <a16:creationId xmlns:a16="http://schemas.microsoft.com/office/drawing/2014/main" xmlns="" id="{71FC7D98-7B8B-402A-90FC-F027482F21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756607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ounded Rectangle 28">
            <a:extLst>
              <a:ext uri="{FF2B5EF4-FFF2-40B4-BE49-F238E27FC236}">
                <a16:creationId xmlns:a16="http://schemas.microsoft.com/office/drawing/2014/main" xmlns="" id="{AD7356EA-285B-4E5D-8FEC-104659A4FD2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9975" y="640091"/>
            <a:ext cx="6266120"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066" b="-1"/>
          <a:stretch/>
        </p:blipFill>
        <p:spPr bwMode="auto">
          <a:xfrm>
            <a:off x="815807" y="804672"/>
            <a:ext cx="5934456" cy="5248656"/>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6701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xmlns="" id="{27C695D9-6183-4595-ABB2-7C2EF59172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36883" y="321176"/>
            <a:ext cx="575911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821516" y="640263"/>
            <a:ext cx="4911826" cy="1344975"/>
          </a:xfrm>
        </p:spPr>
        <p:txBody>
          <a:bodyPr>
            <a:normAutofit/>
          </a:bodyPr>
          <a:lstStyle/>
          <a:p>
            <a:pPr eaLnBrk="1" hangingPunct="1">
              <a:defRPr/>
            </a:pPr>
            <a:r>
              <a:rPr lang="es-MX" sz="4000" b="1"/>
              <a:t>HISTORIA DE LOS SISTEMAS ADHESIVOS</a:t>
            </a:r>
            <a:endParaRPr lang="es-ES" sz="4000" b="1"/>
          </a:p>
        </p:txBody>
      </p:sp>
      <p:sp>
        <p:nvSpPr>
          <p:cNvPr id="27651" name="5 Marcador de contenido"/>
          <p:cNvSpPr>
            <a:spLocks noGrp="1"/>
          </p:cNvSpPr>
          <p:nvPr>
            <p:ph idx="1"/>
          </p:nvPr>
        </p:nvSpPr>
        <p:spPr>
          <a:xfrm>
            <a:off x="821515" y="2121762"/>
            <a:ext cx="4911827" cy="3626917"/>
          </a:xfrm>
        </p:spPr>
        <p:txBody>
          <a:bodyPr>
            <a:normAutofit/>
          </a:bodyPr>
          <a:lstStyle/>
          <a:p>
            <a:pPr eaLnBrk="1" hangingPunct="1"/>
            <a:endParaRPr lang="es-MX" sz="1500"/>
          </a:p>
          <a:p>
            <a:r>
              <a:rPr lang="es-MX" sz="1500"/>
              <a:t>Introducidas a finales de los años 40s y principios de los 50s.</a:t>
            </a:r>
          </a:p>
          <a:p>
            <a:pPr eaLnBrk="1" hangingPunct="1"/>
            <a:r>
              <a:rPr lang="es-MX" sz="1500"/>
              <a:t>En 1955  </a:t>
            </a:r>
            <a:r>
              <a:rPr lang="es-MX" sz="1500" b="1"/>
              <a:t>Buonocuore</a:t>
            </a:r>
            <a:r>
              <a:rPr lang="es-MX" sz="1500"/>
              <a:t> presentó un método para incrementar la adhesión en la superficie del esmalte.</a:t>
            </a:r>
          </a:p>
          <a:p>
            <a:pPr eaLnBrk="1" hangingPunct="1"/>
            <a:r>
              <a:rPr lang="es-MX" sz="1500" b="1"/>
              <a:t>Bowen </a:t>
            </a:r>
            <a:r>
              <a:rPr lang="es-MX" sz="1500"/>
              <a:t>1962 Se presentaron problemas al involucrar el complejo dentino pulpar.</a:t>
            </a:r>
          </a:p>
          <a:p>
            <a:r>
              <a:rPr lang="es-MX" sz="1500" b="1"/>
              <a:t>Nakabayashi </a:t>
            </a:r>
            <a:r>
              <a:rPr lang="es-MX" sz="1500"/>
              <a:t>habla de una capa hibrida para mejorar la adhesión, sellado y unión entre fibras de colágeno con el adhesivo</a:t>
            </a:r>
          </a:p>
          <a:p>
            <a:r>
              <a:rPr lang="es-MX" sz="1500" b="1"/>
              <a:t>Takao Fushuyama</a:t>
            </a:r>
            <a:r>
              <a:rPr lang="es-MX" sz="1500"/>
              <a:t> técnica de grabado total y solo esmalte</a:t>
            </a:r>
          </a:p>
          <a:p>
            <a:r>
              <a:rPr lang="es-MX" sz="1500"/>
              <a:t>Norma 27 de la ADA</a:t>
            </a:r>
          </a:p>
          <a:p>
            <a:pPr marL="45720" indent="0">
              <a:buNone/>
            </a:pPr>
            <a:endParaRPr lang="es-MX" sz="1500"/>
          </a:p>
          <a:p>
            <a:pPr eaLnBrk="1" hangingPunct="1"/>
            <a:endParaRPr lang="es-ES" sz="1500"/>
          </a:p>
        </p:txBody>
      </p:sp>
      <p:pic>
        <p:nvPicPr>
          <p:cNvPr id="6" name="Imagen 5">
            <a:extLst>
              <a:ext uri="{FF2B5EF4-FFF2-40B4-BE49-F238E27FC236}">
                <a16:creationId xmlns:a16="http://schemas.microsoft.com/office/drawing/2014/main" xmlns="" id="{0EA49AF8-142C-45F6-A9DB-AE4F2C73ACD5}"/>
              </a:ext>
            </a:extLst>
          </p:cNvPr>
          <p:cNvPicPr>
            <a:picLocks noChangeAspect="1"/>
          </p:cNvPicPr>
          <p:nvPr/>
        </p:nvPicPr>
        <p:blipFill>
          <a:blip r:embed="rId3"/>
          <a:stretch>
            <a:fillRect/>
          </a:stretch>
        </p:blipFill>
        <p:spPr>
          <a:xfrm>
            <a:off x="6637241" y="485834"/>
            <a:ext cx="2237371" cy="2693535"/>
          </a:xfrm>
          <a:prstGeom prst="rect">
            <a:avLst/>
          </a:prstGeom>
        </p:spPr>
      </p:pic>
      <p:pic>
        <p:nvPicPr>
          <p:cNvPr id="3" name="Imagen 2">
            <a:extLst>
              <a:ext uri="{FF2B5EF4-FFF2-40B4-BE49-F238E27FC236}">
                <a16:creationId xmlns:a16="http://schemas.microsoft.com/office/drawing/2014/main" xmlns="" id="{6B3F6069-DCDB-48F4-A126-64F8C1F7BDD8}"/>
              </a:ext>
            </a:extLst>
          </p:cNvPr>
          <p:cNvPicPr>
            <a:picLocks noChangeAspect="1"/>
          </p:cNvPicPr>
          <p:nvPr/>
        </p:nvPicPr>
        <p:blipFill>
          <a:blip r:embed="rId4"/>
          <a:stretch>
            <a:fillRect/>
          </a:stretch>
        </p:blipFill>
        <p:spPr>
          <a:xfrm>
            <a:off x="9117281" y="533024"/>
            <a:ext cx="2434638" cy="2646345"/>
          </a:xfrm>
          <a:prstGeom prst="rect">
            <a:avLst/>
          </a:prstGeom>
        </p:spPr>
      </p:pic>
      <p:pic>
        <p:nvPicPr>
          <p:cNvPr id="4" name="Imagen 3">
            <a:extLst>
              <a:ext uri="{FF2B5EF4-FFF2-40B4-BE49-F238E27FC236}">
                <a16:creationId xmlns:a16="http://schemas.microsoft.com/office/drawing/2014/main" xmlns="" id="{CB15F507-EB27-4A11-BECF-17D9191E2004}"/>
              </a:ext>
            </a:extLst>
          </p:cNvPr>
          <p:cNvPicPr>
            <a:picLocks noChangeAspect="1"/>
          </p:cNvPicPr>
          <p:nvPr/>
        </p:nvPicPr>
        <p:blipFill>
          <a:blip r:embed="rId5"/>
          <a:stretch>
            <a:fillRect/>
          </a:stretch>
        </p:blipFill>
        <p:spPr>
          <a:xfrm>
            <a:off x="6709370" y="3319156"/>
            <a:ext cx="2089346" cy="2740127"/>
          </a:xfrm>
          <a:prstGeom prst="rect">
            <a:avLst/>
          </a:prstGeom>
        </p:spPr>
      </p:pic>
      <p:pic>
        <p:nvPicPr>
          <p:cNvPr id="5" name="Imagen 4">
            <a:extLst>
              <a:ext uri="{FF2B5EF4-FFF2-40B4-BE49-F238E27FC236}">
                <a16:creationId xmlns:a16="http://schemas.microsoft.com/office/drawing/2014/main" xmlns="" id="{FDA54D08-54B1-4860-8594-8A5EA3BC98BC}"/>
              </a:ext>
            </a:extLst>
          </p:cNvPr>
          <p:cNvPicPr>
            <a:picLocks noChangeAspect="1"/>
          </p:cNvPicPr>
          <p:nvPr/>
        </p:nvPicPr>
        <p:blipFill>
          <a:blip r:embed="rId6"/>
          <a:stretch>
            <a:fillRect/>
          </a:stretch>
        </p:blipFill>
        <p:spPr>
          <a:xfrm>
            <a:off x="9232899" y="3319156"/>
            <a:ext cx="2203401" cy="2740127"/>
          </a:xfrm>
          <a:prstGeom prst="rect">
            <a:avLst/>
          </a:prstGeom>
        </p:spPr>
      </p:pic>
      <p:pic>
        <p:nvPicPr>
          <p:cNvPr id="9"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6836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Definición: ¿Que son</a:t>
            </a:r>
            <a:r>
              <a:rPr lang="es-MX" dirty="0"/>
              <a:t>?  </a:t>
            </a:r>
            <a:r>
              <a:rPr lang="es-MX" b="1" dirty="0"/>
              <a:t>Y ¿donde están indicados?</a:t>
            </a:r>
          </a:p>
        </p:txBody>
      </p:sp>
      <p:sp>
        <p:nvSpPr>
          <p:cNvPr id="4" name="Marcador de contenido 3"/>
          <p:cNvSpPr>
            <a:spLocks noGrp="1"/>
          </p:cNvSpPr>
          <p:nvPr>
            <p:ph sz="half" idx="1"/>
          </p:nvPr>
        </p:nvSpPr>
        <p:spPr/>
        <p:txBody>
          <a:bodyPr/>
          <a:lstStyle/>
          <a:p>
            <a:r>
              <a:rPr lang="es-MX" b="1" dirty="0"/>
              <a:t>Materiales de restauración dental estéticos que están compuestos de una matriz de resina y material de relleno </a:t>
            </a:r>
            <a:r>
              <a:rPr lang="es-MX" dirty="0"/>
              <a:t>(50-70 % como cuarzos, vidrios, cristales, fluoruros, sílice coloidal</a:t>
            </a:r>
            <a:r>
              <a:rPr lang="es-MX" b="1" dirty="0"/>
              <a:t>), integrados por medio de un mecanismo de unión  </a:t>
            </a:r>
          </a:p>
        </p:txBody>
      </p:sp>
      <p:sp>
        <p:nvSpPr>
          <p:cNvPr id="5" name="Marcador de contenido 4"/>
          <p:cNvSpPr>
            <a:spLocks noGrp="1"/>
          </p:cNvSpPr>
          <p:nvPr>
            <p:ph sz="half" idx="2"/>
          </p:nvPr>
        </p:nvSpPr>
        <p:spPr/>
        <p:txBody>
          <a:bodyPr/>
          <a:lstStyle/>
          <a:p>
            <a:r>
              <a:rPr lang="es-MX" dirty="0"/>
              <a:t>Se utilizan en todo tipo de cavidades a restaurar por pérdida de tejido dental</a:t>
            </a:r>
          </a:p>
        </p:txBody>
      </p:sp>
      <p:sp>
        <p:nvSpPr>
          <p:cNvPr id="6" name="CuadroTexto 5">
            <a:extLst>
              <a:ext uri="{FF2B5EF4-FFF2-40B4-BE49-F238E27FC236}">
                <a16:creationId xmlns:a16="http://schemas.microsoft.com/office/drawing/2014/main" xmlns="" id="{CCD4D5AE-E2E9-4A25-980E-A8363BE32222}"/>
              </a:ext>
            </a:extLst>
          </p:cNvPr>
          <p:cNvSpPr txBox="1"/>
          <p:nvPr/>
        </p:nvSpPr>
        <p:spPr>
          <a:xfrm>
            <a:off x="6384032" y="3284984"/>
            <a:ext cx="3456384" cy="1754326"/>
          </a:xfrm>
          <a:prstGeom prst="rect">
            <a:avLst/>
          </a:prstGeom>
          <a:noFill/>
        </p:spPr>
        <p:txBody>
          <a:bodyPr wrap="square" rtlCol="0">
            <a:spAutoFit/>
          </a:bodyPr>
          <a:lstStyle/>
          <a:p>
            <a:r>
              <a:rPr lang="es-MX" dirty="0"/>
              <a:t>Cavidades tipo I, II, III, IV, V, VI, y todo aquello que recupere función y estética </a:t>
            </a:r>
            <a:r>
              <a:rPr lang="es-MX" dirty="0" err="1"/>
              <a:t>asi</a:t>
            </a:r>
            <a:r>
              <a:rPr lang="es-MX" dirty="0"/>
              <a:t> como evitar eliminar tejido natural dental innecesariamente, aprovechando su capacidad adhesiva</a:t>
            </a:r>
          </a:p>
        </p:txBody>
      </p:sp>
      <p:pic>
        <p:nvPicPr>
          <p:cNvPr id="7"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7963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8418" y="351782"/>
            <a:ext cx="9404723" cy="1140054"/>
          </a:xfrm>
        </p:spPr>
        <p:txBody>
          <a:bodyPr>
            <a:normAutofit fontScale="90000"/>
          </a:bodyPr>
          <a:lstStyle/>
          <a:p>
            <a:r>
              <a:rPr lang="es-MX" b="1" dirty="0"/>
              <a:t>Clasificación</a:t>
            </a:r>
            <a:br>
              <a:rPr lang="es-MX" b="1" dirty="0"/>
            </a:br>
            <a:r>
              <a:rPr lang="es-MX" b="1" dirty="0"/>
              <a:t>                      ¿Cuántos hay?</a:t>
            </a:r>
          </a:p>
        </p:txBody>
      </p:sp>
      <p:sp>
        <p:nvSpPr>
          <p:cNvPr id="3" name="Marcador de contenido 2"/>
          <p:cNvSpPr>
            <a:spLocks noGrp="1"/>
          </p:cNvSpPr>
          <p:nvPr>
            <p:ph idx="1"/>
          </p:nvPr>
        </p:nvSpPr>
        <p:spPr>
          <a:xfrm>
            <a:off x="874568" y="1592772"/>
            <a:ext cx="9963149" cy="3753468"/>
          </a:xfrm>
        </p:spPr>
        <p:txBody>
          <a:bodyPr>
            <a:normAutofit fontScale="85000" lnSpcReduction="20000"/>
          </a:bodyPr>
          <a:lstStyle/>
          <a:p>
            <a:r>
              <a:rPr lang="es-MX" b="1" dirty="0"/>
              <a:t>Por su forma de polimerizar</a:t>
            </a:r>
            <a:r>
              <a:rPr lang="es-MX" dirty="0"/>
              <a:t>: auto, foto, dual</a:t>
            </a:r>
          </a:p>
          <a:p>
            <a:r>
              <a:rPr lang="es-MX" b="1" dirty="0"/>
              <a:t>Por tamaño de partícula</a:t>
            </a:r>
            <a:r>
              <a:rPr lang="es-MX" dirty="0"/>
              <a:t>: </a:t>
            </a:r>
            <a:r>
              <a:rPr lang="es-MX" dirty="0" err="1"/>
              <a:t>macrorrelleno</a:t>
            </a:r>
            <a:r>
              <a:rPr lang="es-MX" dirty="0"/>
              <a:t> o convencional (escasamente fabricadas), partícula pequeña, híbridas (o con dos tamaños diferentes), micro relleno y </a:t>
            </a:r>
            <a:r>
              <a:rPr lang="es-MX" dirty="0" err="1"/>
              <a:t>nanorrelleno</a:t>
            </a:r>
            <a:endParaRPr lang="es-MX" dirty="0"/>
          </a:p>
          <a:p>
            <a:r>
              <a:rPr lang="es-MX" b="1" dirty="0"/>
              <a:t>Por técnica de restauración</a:t>
            </a:r>
            <a:r>
              <a:rPr lang="es-MX" dirty="0"/>
              <a:t>: directas, </a:t>
            </a:r>
            <a:r>
              <a:rPr lang="es-MX" dirty="0" err="1"/>
              <a:t>semi</a:t>
            </a:r>
            <a:r>
              <a:rPr lang="es-MX" dirty="0"/>
              <a:t>-directas e indirectas</a:t>
            </a:r>
          </a:p>
          <a:p>
            <a:r>
              <a:rPr lang="es-MX" b="1" dirty="0"/>
              <a:t>Por su viscosidad</a:t>
            </a:r>
            <a:r>
              <a:rPr lang="es-MX" dirty="0"/>
              <a:t>, sin relleno, fluidas y viscosas</a:t>
            </a:r>
          </a:p>
          <a:p>
            <a:r>
              <a:rPr lang="es-MX" b="1" dirty="0"/>
              <a:t>Por su uso: </a:t>
            </a:r>
            <a:r>
              <a:rPr lang="es-MX" dirty="0"/>
              <a:t>restauración y cementación</a:t>
            </a:r>
          </a:p>
          <a:p>
            <a:r>
              <a:rPr lang="es-MX" b="1" dirty="0"/>
              <a:t>Por la zona de obturación: </a:t>
            </a:r>
            <a:r>
              <a:rPr lang="es-MX" dirty="0"/>
              <a:t>para anteriores o posteriores</a:t>
            </a:r>
          </a:p>
          <a:p>
            <a:r>
              <a:rPr lang="es-MX" b="1" dirty="0"/>
              <a:t>Por su generación de descubrimiento y producción CLASIFICACION CRONOLÓGICA POR SISTEMAS ADHESIVOS  </a:t>
            </a:r>
            <a:r>
              <a:rPr lang="es-MX" dirty="0"/>
              <a:t>1ª., 2ª., 3ª.,…..7ª. Generación, varía generalmente por el tipo de matriz y presentación del adhesivo</a:t>
            </a:r>
          </a:p>
          <a:p>
            <a:endParaRPr lang="es-MX" dirty="0"/>
          </a:p>
          <a:p>
            <a:endParaRPr lang="es-MX" dirty="0"/>
          </a:p>
          <a:p>
            <a:pPr marL="0" indent="0">
              <a:buNone/>
            </a:pPr>
            <a:endParaRPr lang="es-MX" dirty="0"/>
          </a:p>
        </p:txBody>
      </p:sp>
      <p:pic>
        <p:nvPicPr>
          <p:cNvPr id="4" name="Imagen 3"/>
          <p:cNvPicPr>
            <a:picLocks noChangeAspect="1"/>
          </p:cNvPicPr>
          <p:nvPr/>
        </p:nvPicPr>
        <p:blipFill>
          <a:blip r:embed="rId3"/>
          <a:stretch>
            <a:fillRect/>
          </a:stretch>
        </p:blipFill>
        <p:spPr>
          <a:xfrm>
            <a:off x="9889979" y="572944"/>
            <a:ext cx="1895475" cy="1390650"/>
          </a:xfrm>
          <a:prstGeom prst="rect">
            <a:avLst/>
          </a:prstGeom>
        </p:spPr>
      </p:pic>
      <p:sp>
        <p:nvSpPr>
          <p:cNvPr id="5" name="Rectángulo: esquinas redondeadas 4">
            <a:extLst>
              <a:ext uri="{FF2B5EF4-FFF2-40B4-BE49-F238E27FC236}">
                <a16:creationId xmlns:a16="http://schemas.microsoft.com/office/drawing/2014/main" xmlns="" id="{D81F84A7-B716-4C65-8F87-AA004746834D}"/>
              </a:ext>
            </a:extLst>
          </p:cNvPr>
          <p:cNvSpPr/>
          <p:nvPr/>
        </p:nvSpPr>
        <p:spPr>
          <a:xfrm>
            <a:off x="5597236" y="5286330"/>
            <a:ext cx="6464273" cy="157167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DIFERENCIAR ADHESIVO DENTAL, DE LO QUE ES LAS FASE ADHESIVA DE LA RESINA COMPUESTA</a:t>
            </a:r>
          </a:p>
        </p:txBody>
      </p:sp>
      <p:pic>
        <p:nvPicPr>
          <p:cNvPr id="6"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5399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7675" y="224118"/>
            <a:ext cx="9404723" cy="1400530"/>
          </a:xfrm>
        </p:spPr>
        <p:txBody>
          <a:bodyPr/>
          <a:lstStyle/>
          <a:p>
            <a:r>
              <a:rPr lang="es-MX" b="1" dirty="0"/>
              <a:t>Composición ¿de que están hechos?</a:t>
            </a:r>
            <a:r>
              <a:rPr lang="es-MX"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58616807"/>
              </p:ext>
            </p:extLst>
          </p:nvPr>
        </p:nvGraphicFramePr>
        <p:xfrm>
          <a:off x="2207179" y="1848467"/>
          <a:ext cx="8047806" cy="3867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137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wrap="square" lIns="91440" tIns="45720" rIns="91440" bIns="45720" numCol="1" rtlCol="0" anchor="ctr" anchorCtr="0" compatLnSpc="1">
            <a:prstTxWarp prst="textNoShape">
              <a:avLst/>
            </a:prstTxWarp>
            <a:normAutofit/>
          </a:bodyPr>
          <a:lstStyle/>
          <a:p>
            <a:pPr eaLnBrk="1" hangingPunct="1">
              <a:defRPr/>
            </a:pPr>
            <a:r>
              <a:rPr lang="es-MX" b="1" dirty="0"/>
              <a:t>RESINAS COMPUESTAS    </a:t>
            </a:r>
            <a:br>
              <a:rPr lang="es-MX" b="1" dirty="0"/>
            </a:br>
            <a:r>
              <a:rPr lang="es-MX" sz="2400" b="1" dirty="0"/>
              <a:t>Composición</a:t>
            </a:r>
            <a:endParaRPr lang="es-ES" sz="2400" b="1" dirty="0"/>
          </a:p>
        </p:txBody>
      </p:sp>
      <p:sp>
        <p:nvSpPr>
          <p:cNvPr id="13315" name="2 Marcador de contenido"/>
          <p:cNvSpPr>
            <a:spLocks noGrp="1"/>
          </p:cNvSpPr>
          <p:nvPr>
            <p:ph idx="1"/>
          </p:nvPr>
        </p:nvSpPr>
        <p:spPr>
          <a:xfrm>
            <a:off x="2135189" y="1784350"/>
            <a:ext cx="8353425" cy="4572000"/>
          </a:xfrm>
        </p:spPr>
        <p:txBody>
          <a:bodyPr>
            <a:normAutofit/>
          </a:bodyPr>
          <a:lstStyle/>
          <a:p>
            <a:pPr algn="just" eaLnBrk="1" hangingPunct="1"/>
            <a:r>
              <a:rPr lang="es-MX" u="sng" dirty="0"/>
              <a:t>Matriz o fase orgánica:</a:t>
            </a:r>
            <a:r>
              <a:rPr lang="es-MX" dirty="0"/>
              <a:t> </a:t>
            </a:r>
          </a:p>
          <a:p>
            <a:pPr algn="just" eaLnBrk="1" hangingPunct="1"/>
            <a:r>
              <a:rPr lang="es-MX" u="sng" dirty="0"/>
              <a:t>Relleno inorgánico:</a:t>
            </a:r>
            <a:r>
              <a:rPr lang="es-MX" dirty="0"/>
              <a:t>  reforzar y estabilizar la matriz de resina.</a:t>
            </a:r>
          </a:p>
          <a:p>
            <a:pPr eaLnBrk="1" hangingPunct="1"/>
            <a:r>
              <a:rPr lang="es-MX" u="sng" dirty="0"/>
              <a:t>Agente de enlace:</a:t>
            </a:r>
            <a:r>
              <a:rPr lang="es-MX" dirty="0"/>
              <a:t>  en la superficie de las partículas de relleno para integrarlas a la matriz orgánica.</a:t>
            </a:r>
          </a:p>
          <a:p>
            <a:pPr algn="just" eaLnBrk="1" hangingPunct="1"/>
            <a:r>
              <a:rPr lang="es-MX" dirty="0"/>
              <a:t>Reguladores de viscosidad. </a:t>
            </a:r>
          </a:p>
          <a:p>
            <a:pPr algn="just" eaLnBrk="1" hangingPunct="1"/>
            <a:r>
              <a:rPr lang="es-MX" dirty="0"/>
              <a:t>Inhibidores e iniciadores de la polimerización</a:t>
            </a:r>
          </a:p>
          <a:p>
            <a:pPr algn="just" eaLnBrk="1" hangingPunct="1"/>
            <a:r>
              <a:rPr lang="es-MX" dirty="0"/>
              <a:t>Estabilizadores de color</a:t>
            </a:r>
            <a:endParaRPr lang="es-MX" dirty="0">
              <a:solidFill>
                <a:schemeClr val="tx1">
                  <a:lumMod val="75000"/>
                  <a:lumOff val="25000"/>
                </a:schemeClr>
              </a:solidFill>
            </a:endParaRPr>
          </a:p>
          <a:p>
            <a:pPr algn="just" eaLnBrk="1" hangingPunct="1"/>
            <a:r>
              <a:rPr lang="es-MX" u="sng" dirty="0" err="1"/>
              <a:t>Radioopacificadores</a:t>
            </a:r>
            <a:endParaRPr lang="es-ES" u="sng" dirty="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87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Composición </a:t>
            </a:r>
          </a:p>
        </p:txBody>
      </p:sp>
      <p:sp>
        <p:nvSpPr>
          <p:cNvPr id="3" name="2 Marcador de contenido"/>
          <p:cNvSpPr>
            <a:spLocks noGrp="1"/>
          </p:cNvSpPr>
          <p:nvPr>
            <p:ph idx="1"/>
          </p:nvPr>
        </p:nvSpPr>
        <p:spPr/>
        <p:txBody>
          <a:bodyPr>
            <a:normAutofit/>
          </a:bodyPr>
          <a:lstStyle/>
          <a:p>
            <a:r>
              <a:rPr lang="es-MX" sz="2400" b="1" dirty="0"/>
              <a:t>Fase de matriz orgánica </a:t>
            </a:r>
          </a:p>
          <a:p>
            <a:pPr marL="45720" indent="0">
              <a:buNone/>
            </a:pPr>
            <a:r>
              <a:rPr lang="es-MX" sz="2400" dirty="0"/>
              <a:t>Bis-GMA-</a:t>
            </a:r>
            <a:r>
              <a:rPr lang="es-MX" sz="2400" dirty="0" err="1"/>
              <a:t>Bisfenol</a:t>
            </a:r>
            <a:r>
              <a:rPr lang="es-MX" sz="2400" dirty="0"/>
              <a:t> </a:t>
            </a:r>
            <a:r>
              <a:rPr lang="es-MX" sz="2400" dirty="0" err="1"/>
              <a:t>glicidil</a:t>
            </a:r>
            <a:r>
              <a:rPr lang="es-MX" sz="2400" dirty="0"/>
              <a:t> metacrilato</a:t>
            </a:r>
          </a:p>
          <a:p>
            <a:pPr marL="45720" indent="0">
              <a:buNone/>
            </a:pPr>
            <a:r>
              <a:rPr lang="es-MX" sz="2400" dirty="0"/>
              <a:t>TEGDMA-</a:t>
            </a:r>
            <a:r>
              <a:rPr lang="es-MX" sz="2400" dirty="0" err="1"/>
              <a:t>trietilenglicol</a:t>
            </a:r>
            <a:r>
              <a:rPr lang="es-MX" sz="2400" dirty="0"/>
              <a:t> </a:t>
            </a:r>
            <a:r>
              <a:rPr lang="es-MX" sz="2400" dirty="0" err="1"/>
              <a:t>dimetacrilato</a:t>
            </a:r>
            <a:endParaRPr lang="es-MX" sz="2400" dirty="0"/>
          </a:p>
          <a:p>
            <a:pPr marL="45720" indent="0">
              <a:buNone/>
            </a:pPr>
            <a:r>
              <a:rPr lang="es-MX" sz="2400" dirty="0"/>
              <a:t>UDMA-</a:t>
            </a:r>
            <a:r>
              <a:rPr lang="es-MX" sz="2400" dirty="0" err="1"/>
              <a:t>dimetacrilato</a:t>
            </a:r>
            <a:r>
              <a:rPr lang="es-MX" sz="2400" dirty="0"/>
              <a:t> de uretano</a:t>
            </a:r>
          </a:p>
          <a:p>
            <a:pPr marL="45720" indent="0">
              <a:buNone/>
            </a:pPr>
            <a:r>
              <a:rPr lang="es-MX" sz="2400" dirty="0"/>
              <a:t>HEMA-</a:t>
            </a:r>
            <a:r>
              <a:rPr lang="es-MX" sz="2400" dirty="0" err="1"/>
              <a:t>hidroxietil</a:t>
            </a:r>
            <a:r>
              <a:rPr lang="es-MX" sz="2400" dirty="0"/>
              <a:t>-metacrilato</a:t>
            </a:r>
          </a:p>
          <a:p>
            <a:r>
              <a:rPr lang="es-MX" sz="2400" b="1" dirty="0"/>
              <a:t>Fase de adhesión </a:t>
            </a:r>
            <a:r>
              <a:rPr lang="es-MX" sz="2400" dirty="0"/>
              <a:t>de las partículas de relleno a la matriz inorgánica y el relleno (</a:t>
            </a:r>
            <a:r>
              <a:rPr lang="es-MX" sz="2400" dirty="0" err="1"/>
              <a:t>silanos</a:t>
            </a:r>
            <a:r>
              <a:rPr lang="es-MX" sz="2400" dirty="0"/>
              <a:t>).</a:t>
            </a:r>
          </a:p>
          <a:p>
            <a:r>
              <a:rPr lang="es-MX" sz="2400" b="1" dirty="0"/>
              <a:t>Fase de relleno inorgánico o relleno</a:t>
            </a:r>
            <a:r>
              <a:rPr lang="es-MX" sz="2400" dirty="0"/>
              <a:t>. cuarzo, vidrios, sílice, fluoruros, litio, bario, óxidos metálicos.</a:t>
            </a: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13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MX" b="1" dirty="0"/>
              <a:t>SISTEMAS ADHESIVOS </a:t>
            </a:r>
            <a:br>
              <a:rPr lang="es-MX" b="1" dirty="0"/>
            </a:br>
            <a:r>
              <a:rPr lang="es-MX" sz="3200" b="1" dirty="0"/>
              <a:t>clasificación por generaciones</a:t>
            </a:r>
            <a:endParaRPr lang="es-ES" sz="3200" b="1" dirty="0"/>
          </a:p>
        </p:txBody>
      </p:sp>
      <p:graphicFrame>
        <p:nvGraphicFramePr>
          <p:cNvPr id="7" name="6 Tabla"/>
          <p:cNvGraphicFramePr>
            <a:graphicFrameLocks noGrp="1"/>
          </p:cNvGraphicFramePr>
          <p:nvPr/>
        </p:nvGraphicFramePr>
        <p:xfrm>
          <a:off x="3352800" y="3317875"/>
          <a:ext cx="5486400" cy="220926"/>
        </p:xfrm>
        <a:graphic>
          <a:graphicData uri="http://schemas.openxmlformats.org/drawingml/2006/table">
            <a:tbl>
              <a:tblPr/>
              <a:tblGrid>
                <a:gridCol w="5486400">
                  <a:extLst>
                    <a:ext uri="{9D8B030D-6E8A-4147-A177-3AD203B41FA5}">
                      <a16:colId xmlns:a16="http://schemas.microsoft.com/office/drawing/2014/main" xmlns="" val="20000"/>
                    </a:ext>
                  </a:extLst>
                </a:gridCol>
              </a:tblGrid>
              <a:tr h="220663">
                <a:tc>
                  <a:txBody>
                    <a:bodyPr/>
                    <a:lstStyle/>
                    <a:p>
                      <a:pPr algn="just">
                        <a:spcAft>
                          <a:spcPts val="0"/>
                        </a:spcAft>
                      </a:pPr>
                      <a:endParaRPr lang="es-ES" sz="1200" dirty="0">
                        <a:solidFill>
                          <a:srgbClr val="000000"/>
                        </a:solidFill>
                        <a:latin typeface="Arial"/>
                        <a:ea typeface="Times New Roman"/>
                        <a:cs typeface="Times New Roman"/>
                      </a:endParaRPr>
                    </a:p>
                  </a:txBody>
                  <a:tcPr marL="19050" marR="19050" marT="19023" marB="19023" anchor="ctr">
                    <a:lnL>
                      <a:noFill/>
                    </a:lnL>
                    <a:lnR>
                      <a:noFill/>
                    </a:lnR>
                    <a:lnT>
                      <a:noFill/>
                    </a:lnT>
                    <a:lnB>
                      <a:noFill/>
                    </a:lnB>
                  </a:tcPr>
                </a:tc>
                <a:extLst>
                  <a:ext uri="{0D108BD9-81ED-4DB2-BD59-A6C34878D82A}">
                    <a16:rowId xmlns:a16="http://schemas.microsoft.com/office/drawing/2014/main" xmlns="" val="10000"/>
                  </a:ext>
                </a:extLst>
              </a:tr>
            </a:tbl>
          </a:graphicData>
        </a:graphic>
      </p:graphicFrame>
      <p:pic>
        <p:nvPicPr>
          <p:cNvPr id="3" name="Imagen 2"/>
          <p:cNvPicPr>
            <a:picLocks noChangeAspect="1"/>
          </p:cNvPicPr>
          <p:nvPr/>
        </p:nvPicPr>
        <p:blipFill>
          <a:blip r:embed="rId3"/>
          <a:stretch>
            <a:fillRect/>
          </a:stretch>
        </p:blipFill>
        <p:spPr>
          <a:xfrm>
            <a:off x="4270664" y="1824210"/>
            <a:ext cx="4513080" cy="3198573"/>
          </a:xfrm>
          <a:prstGeom prst="rect">
            <a:avLst/>
          </a:prstGeom>
        </p:spPr>
      </p:pic>
      <p:pic>
        <p:nvPicPr>
          <p:cNvPr id="4" name="Imagen 3"/>
          <p:cNvPicPr>
            <a:picLocks noChangeAspect="1"/>
          </p:cNvPicPr>
          <p:nvPr/>
        </p:nvPicPr>
        <p:blipFill>
          <a:blip r:embed="rId4"/>
          <a:stretch>
            <a:fillRect/>
          </a:stretch>
        </p:blipFill>
        <p:spPr>
          <a:xfrm>
            <a:off x="4270664" y="5022783"/>
            <a:ext cx="4513080" cy="1683327"/>
          </a:xfrm>
          <a:prstGeom prst="rect">
            <a:avLst/>
          </a:prstGeom>
        </p:spPr>
      </p:pic>
      <p:pic>
        <p:nvPicPr>
          <p:cNvPr id="6"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3350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Marcador de contenido"/>
          <p:cNvSpPr>
            <a:spLocks noGrp="1"/>
          </p:cNvSpPr>
          <p:nvPr>
            <p:ph idx="1"/>
          </p:nvPr>
        </p:nvSpPr>
        <p:spPr>
          <a:xfrm>
            <a:off x="1011767" y="1268413"/>
            <a:ext cx="10363200" cy="5427662"/>
          </a:xfrm>
        </p:spPr>
        <p:txBody>
          <a:bodyPr/>
          <a:lstStyle/>
          <a:p>
            <a:pPr>
              <a:buFont typeface="Wingdings" pitchFamily="2" charset="2"/>
              <a:buNone/>
            </a:pPr>
            <a:r>
              <a:rPr lang="es-MX" b="1" smtClean="0"/>
              <a:t>ORGANISMO ACADÉMICO : </a:t>
            </a:r>
          </a:p>
          <a:p>
            <a:r>
              <a:rPr lang="es-MX" smtClean="0"/>
              <a:t>FACULTAD DE ODONTOLOGÍA</a:t>
            </a:r>
          </a:p>
          <a:p>
            <a:endParaRPr lang="es-ES" smtClean="0"/>
          </a:p>
          <a:p>
            <a:pPr>
              <a:buFont typeface="Wingdings" pitchFamily="2" charset="2"/>
              <a:buNone/>
            </a:pPr>
            <a:r>
              <a:rPr lang="es-MX" b="1" smtClean="0"/>
              <a:t>PROGRAMA EDUCATIVO: </a:t>
            </a:r>
          </a:p>
          <a:p>
            <a:r>
              <a:rPr lang="es-MX" smtClean="0"/>
              <a:t>LICENCIATURA DE CIRUJANO DENTISTA</a:t>
            </a:r>
          </a:p>
          <a:p>
            <a:pPr>
              <a:buFont typeface="Wingdings" pitchFamily="2" charset="2"/>
              <a:buNone/>
            </a:pPr>
            <a:endParaRPr lang="es-ES" smtClean="0"/>
          </a:p>
          <a:p>
            <a:pPr>
              <a:buFont typeface="Wingdings" pitchFamily="2" charset="2"/>
              <a:buNone/>
            </a:pPr>
            <a:r>
              <a:rPr lang="es-ES" smtClean="0"/>
              <a:t> </a:t>
            </a:r>
            <a:r>
              <a:rPr lang="es-MX" b="1" smtClean="0"/>
              <a:t>ÁREA DE DOCENCIA: </a:t>
            </a:r>
          </a:p>
          <a:p>
            <a:r>
              <a:rPr lang="es-MX" smtClean="0"/>
              <a:t>REHABILITACIÓN ODONTOLÓGICA</a:t>
            </a:r>
            <a:endParaRPr lang="es-ES" smtClean="0"/>
          </a:p>
          <a:p>
            <a:endParaRPr lang="es-ES" smtClean="0"/>
          </a:p>
        </p:txBody>
      </p:sp>
      <p:sp>
        <p:nvSpPr>
          <p:cNvPr id="3075"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25CF39D-08DD-4DDC-A944-42426FA3AA28}" type="slidenum">
              <a:rPr lang="es-ES">
                <a:solidFill>
                  <a:srgbClr val="898989"/>
                </a:solidFill>
              </a:rPr>
              <a:pPr/>
              <a:t>2</a:t>
            </a:fld>
            <a:endParaRPr lang="es-ES">
              <a:solidFill>
                <a:srgbClr val="898989"/>
              </a:solidFill>
            </a:endParaRPr>
          </a:p>
        </p:txBody>
      </p:sp>
      <p:pic>
        <p:nvPicPr>
          <p:cNvPr id="6"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52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xmlns="" id="{EDDD2EE1-4EC7-4ADE-B735-40A15669F08B}"/>
              </a:ext>
            </a:extLst>
          </p:cNvPr>
          <p:cNvSpPr>
            <a:spLocks noGrp="1"/>
          </p:cNvSpPr>
          <p:nvPr>
            <p:ph type="title"/>
          </p:nvPr>
        </p:nvSpPr>
        <p:spPr/>
        <p:txBody>
          <a:bodyPr/>
          <a:lstStyle/>
          <a:p>
            <a:r>
              <a:rPr lang="es-MX" dirty="0"/>
              <a:t>Historia: 1ª.Generación  </a:t>
            </a:r>
          </a:p>
        </p:txBody>
      </p:sp>
      <p:pic>
        <p:nvPicPr>
          <p:cNvPr id="4" name="Marcador de contenido 3">
            <a:extLst>
              <a:ext uri="{FF2B5EF4-FFF2-40B4-BE49-F238E27FC236}">
                <a16:creationId xmlns:a16="http://schemas.microsoft.com/office/drawing/2014/main" xmlns="" id="{FE4FDF8B-A34C-4B51-9F2E-21EFF5B13C7A}"/>
              </a:ext>
            </a:extLst>
          </p:cNvPr>
          <p:cNvPicPr>
            <a:picLocks noGrp="1" noChangeAspect="1"/>
          </p:cNvPicPr>
          <p:nvPr>
            <p:ph sz="half" idx="1"/>
          </p:nvPr>
        </p:nvPicPr>
        <p:blipFill>
          <a:blip r:embed="rId3"/>
          <a:stretch>
            <a:fillRect/>
          </a:stretch>
        </p:blipFill>
        <p:spPr>
          <a:xfrm>
            <a:off x="500548" y="1887723"/>
            <a:ext cx="2279912" cy="1563281"/>
          </a:xfrm>
          <a:prstGeom prst="rect">
            <a:avLst/>
          </a:prstGeom>
        </p:spPr>
      </p:pic>
      <p:sp>
        <p:nvSpPr>
          <p:cNvPr id="11" name="Marcador de contenido 10">
            <a:extLst>
              <a:ext uri="{FF2B5EF4-FFF2-40B4-BE49-F238E27FC236}">
                <a16:creationId xmlns:a16="http://schemas.microsoft.com/office/drawing/2014/main" xmlns="" id="{FF0453A4-08BD-4B92-ABF8-EED8000A2040}"/>
              </a:ext>
            </a:extLst>
          </p:cNvPr>
          <p:cNvSpPr>
            <a:spLocks noGrp="1"/>
          </p:cNvSpPr>
          <p:nvPr>
            <p:ph sz="half" idx="2"/>
          </p:nvPr>
        </p:nvSpPr>
        <p:spPr>
          <a:xfrm>
            <a:off x="5770871" y="3073791"/>
            <a:ext cx="3886200" cy="4351338"/>
          </a:xfrm>
        </p:spPr>
        <p:txBody>
          <a:bodyPr/>
          <a:lstStyle/>
          <a:p>
            <a:r>
              <a:rPr lang="es-MX" dirty="0"/>
              <a:t>Obturación con resinas compuestas de macropartícula o convencionales</a:t>
            </a:r>
          </a:p>
        </p:txBody>
      </p:sp>
      <p:pic>
        <p:nvPicPr>
          <p:cNvPr id="5" name="Imagen 4">
            <a:extLst>
              <a:ext uri="{FF2B5EF4-FFF2-40B4-BE49-F238E27FC236}">
                <a16:creationId xmlns:a16="http://schemas.microsoft.com/office/drawing/2014/main" xmlns="" id="{AFA35296-4524-4751-AE77-9971A9AE1746}"/>
              </a:ext>
            </a:extLst>
          </p:cNvPr>
          <p:cNvPicPr>
            <a:picLocks noChangeAspect="1"/>
          </p:cNvPicPr>
          <p:nvPr/>
        </p:nvPicPr>
        <p:blipFill>
          <a:blip r:embed="rId4"/>
          <a:stretch>
            <a:fillRect/>
          </a:stretch>
        </p:blipFill>
        <p:spPr>
          <a:xfrm rot="21421760">
            <a:off x="3293974" y="1639676"/>
            <a:ext cx="1998975" cy="1929844"/>
          </a:xfrm>
          <a:prstGeom prst="rect">
            <a:avLst/>
          </a:prstGeom>
        </p:spPr>
      </p:pic>
      <p:pic>
        <p:nvPicPr>
          <p:cNvPr id="12" name="Imagen 11">
            <a:extLst>
              <a:ext uri="{FF2B5EF4-FFF2-40B4-BE49-F238E27FC236}">
                <a16:creationId xmlns:a16="http://schemas.microsoft.com/office/drawing/2014/main" xmlns="" id="{CFA1DC7C-8572-4478-A15F-F47CE7F9FB6D}"/>
              </a:ext>
            </a:extLst>
          </p:cNvPr>
          <p:cNvPicPr>
            <a:picLocks noChangeAspect="1"/>
          </p:cNvPicPr>
          <p:nvPr/>
        </p:nvPicPr>
        <p:blipFill>
          <a:blip r:embed="rId5"/>
          <a:stretch>
            <a:fillRect/>
          </a:stretch>
        </p:blipFill>
        <p:spPr>
          <a:xfrm>
            <a:off x="682537" y="4659404"/>
            <a:ext cx="2344744" cy="1875938"/>
          </a:xfrm>
          <a:prstGeom prst="rect">
            <a:avLst/>
          </a:prstGeom>
        </p:spPr>
      </p:pic>
      <p:pic>
        <p:nvPicPr>
          <p:cNvPr id="13" name="Imagen 12">
            <a:extLst>
              <a:ext uri="{FF2B5EF4-FFF2-40B4-BE49-F238E27FC236}">
                <a16:creationId xmlns:a16="http://schemas.microsoft.com/office/drawing/2014/main" xmlns="" id="{A046BF0A-C3B8-4EE9-8E55-A318C08C55D5}"/>
              </a:ext>
            </a:extLst>
          </p:cNvPr>
          <p:cNvPicPr>
            <a:picLocks noChangeAspect="1"/>
          </p:cNvPicPr>
          <p:nvPr/>
        </p:nvPicPr>
        <p:blipFill>
          <a:blip r:embed="rId6"/>
          <a:stretch>
            <a:fillRect/>
          </a:stretch>
        </p:blipFill>
        <p:spPr>
          <a:xfrm>
            <a:off x="3939353" y="5003125"/>
            <a:ext cx="3233779" cy="1887898"/>
          </a:xfrm>
          <a:prstGeom prst="rect">
            <a:avLst/>
          </a:prstGeom>
        </p:spPr>
      </p:pic>
      <p:pic>
        <p:nvPicPr>
          <p:cNvPr id="8"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8353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9F7339-9F10-43D2-BC54-24EC3118F2B8}"/>
              </a:ext>
            </a:extLst>
          </p:cNvPr>
          <p:cNvSpPr>
            <a:spLocks noGrp="1"/>
          </p:cNvSpPr>
          <p:nvPr>
            <p:ph type="title"/>
          </p:nvPr>
        </p:nvSpPr>
        <p:spPr/>
        <p:txBody>
          <a:bodyPr/>
          <a:lstStyle/>
          <a:p>
            <a:r>
              <a:rPr lang="es-MX" dirty="0" smtClean="0"/>
              <a:t>Generación</a:t>
            </a:r>
            <a:endParaRPr lang="es-MX" dirty="0"/>
          </a:p>
        </p:txBody>
      </p:sp>
      <p:sp>
        <p:nvSpPr>
          <p:cNvPr id="7" name="Marcador de texto 6">
            <a:extLst>
              <a:ext uri="{FF2B5EF4-FFF2-40B4-BE49-F238E27FC236}">
                <a16:creationId xmlns:a16="http://schemas.microsoft.com/office/drawing/2014/main" xmlns="" id="{1E6EB8BB-9F02-4C5F-8F8F-D11B96983785}"/>
              </a:ext>
            </a:extLst>
          </p:cNvPr>
          <p:cNvSpPr>
            <a:spLocks noGrp="1"/>
          </p:cNvSpPr>
          <p:nvPr>
            <p:ph type="body" idx="1"/>
          </p:nvPr>
        </p:nvSpPr>
        <p:spPr>
          <a:xfrm>
            <a:off x="952134" y="1516857"/>
            <a:ext cx="4396338" cy="576262"/>
          </a:xfrm>
        </p:spPr>
        <p:txBody>
          <a:bodyPr/>
          <a:lstStyle/>
          <a:p>
            <a:r>
              <a:rPr lang="es-MX" dirty="0"/>
              <a:t>2ª generación </a:t>
            </a:r>
          </a:p>
        </p:txBody>
      </p:sp>
      <p:sp>
        <p:nvSpPr>
          <p:cNvPr id="4" name="Marcador de contenido 3">
            <a:extLst>
              <a:ext uri="{FF2B5EF4-FFF2-40B4-BE49-F238E27FC236}">
                <a16:creationId xmlns:a16="http://schemas.microsoft.com/office/drawing/2014/main" xmlns="" id="{60F93EC2-D755-4BE1-96A6-50F787EB664A}"/>
              </a:ext>
            </a:extLst>
          </p:cNvPr>
          <p:cNvSpPr>
            <a:spLocks noGrp="1"/>
          </p:cNvSpPr>
          <p:nvPr>
            <p:ph sz="half" idx="2"/>
          </p:nvPr>
        </p:nvSpPr>
        <p:spPr>
          <a:xfrm>
            <a:off x="1291832" y="2228141"/>
            <a:ext cx="3868340" cy="3684588"/>
          </a:xfrm>
        </p:spPr>
        <p:txBody>
          <a:bodyPr>
            <a:normAutofit fontScale="92500" lnSpcReduction="10000"/>
          </a:bodyPr>
          <a:lstStyle/>
          <a:p>
            <a:pPr marL="0" indent="0">
              <a:buNone/>
            </a:pPr>
            <a:endParaRPr lang="es-MX" dirty="0"/>
          </a:p>
          <a:p>
            <a:r>
              <a:rPr lang="es-MX" dirty="0"/>
              <a:t>Fácil pulido</a:t>
            </a:r>
          </a:p>
          <a:p>
            <a:r>
              <a:rPr lang="es-MX" dirty="0"/>
              <a:t>Pobre adhesión y propiedades físico químicas </a:t>
            </a:r>
          </a:p>
          <a:p>
            <a:r>
              <a:rPr lang="es-MX" dirty="0"/>
              <a:t>Indicado para anteriores</a:t>
            </a:r>
          </a:p>
          <a:p>
            <a:r>
              <a:rPr lang="es-MX" dirty="0"/>
              <a:t>Tamaño de partícula 04-.06 </a:t>
            </a:r>
          </a:p>
          <a:p>
            <a:r>
              <a:rPr lang="es-MX" dirty="0"/>
              <a:t>Alta estética</a:t>
            </a:r>
          </a:p>
        </p:txBody>
      </p:sp>
      <p:sp>
        <p:nvSpPr>
          <p:cNvPr id="8" name="Marcador de texto 7">
            <a:extLst>
              <a:ext uri="{FF2B5EF4-FFF2-40B4-BE49-F238E27FC236}">
                <a16:creationId xmlns:a16="http://schemas.microsoft.com/office/drawing/2014/main" xmlns="" id="{D4B5F25C-616C-4520-82B2-7B6152A30BA3}"/>
              </a:ext>
            </a:extLst>
          </p:cNvPr>
          <p:cNvSpPr>
            <a:spLocks noGrp="1"/>
          </p:cNvSpPr>
          <p:nvPr>
            <p:ph type="body" sz="quarter" idx="3"/>
          </p:nvPr>
        </p:nvSpPr>
        <p:spPr>
          <a:xfrm>
            <a:off x="6163443" y="1149272"/>
            <a:ext cx="3887391" cy="823912"/>
          </a:xfrm>
        </p:spPr>
        <p:txBody>
          <a:bodyPr/>
          <a:lstStyle/>
          <a:p>
            <a:r>
              <a:rPr lang="es-MX" dirty="0"/>
              <a:t>3ª generación </a:t>
            </a:r>
          </a:p>
        </p:txBody>
      </p:sp>
      <p:sp>
        <p:nvSpPr>
          <p:cNvPr id="9" name="Marcador de contenido 8">
            <a:extLst>
              <a:ext uri="{FF2B5EF4-FFF2-40B4-BE49-F238E27FC236}">
                <a16:creationId xmlns:a16="http://schemas.microsoft.com/office/drawing/2014/main" xmlns="" id="{CD5DCCDF-37E6-469E-BE2A-9C626F6CC1A8}"/>
              </a:ext>
            </a:extLst>
          </p:cNvPr>
          <p:cNvSpPr>
            <a:spLocks noGrp="1"/>
          </p:cNvSpPr>
          <p:nvPr>
            <p:ph sz="quarter" idx="4"/>
          </p:nvPr>
        </p:nvSpPr>
        <p:spPr>
          <a:xfrm>
            <a:off x="5787877" y="2170991"/>
            <a:ext cx="4396339" cy="3741738"/>
          </a:xfrm>
        </p:spPr>
        <p:txBody>
          <a:bodyPr>
            <a:normAutofit/>
          </a:bodyPr>
          <a:lstStyle/>
          <a:p>
            <a:r>
              <a:rPr lang="es-MX" dirty="0"/>
              <a:t>Híbridas </a:t>
            </a:r>
          </a:p>
          <a:p>
            <a:r>
              <a:rPr lang="es-MX" dirty="0"/>
              <a:t>Viables en dientes posteriores</a:t>
            </a:r>
          </a:p>
          <a:p>
            <a:r>
              <a:rPr lang="es-MX" dirty="0"/>
              <a:t>Partículas de .04 a 2nm</a:t>
            </a:r>
          </a:p>
        </p:txBody>
      </p:sp>
      <p:pic>
        <p:nvPicPr>
          <p:cNvPr id="6" name="Imagen 5">
            <a:extLst>
              <a:ext uri="{FF2B5EF4-FFF2-40B4-BE49-F238E27FC236}">
                <a16:creationId xmlns:a16="http://schemas.microsoft.com/office/drawing/2014/main" xmlns="" id="{2C5BFCF5-599A-4917-B91E-05933714205D}"/>
              </a:ext>
            </a:extLst>
          </p:cNvPr>
          <p:cNvPicPr>
            <a:picLocks noChangeAspect="1"/>
          </p:cNvPicPr>
          <p:nvPr/>
        </p:nvPicPr>
        <p:blipFill>
          <a:blip r:embed="rId3"/>
          <a:stretch>
            <a:fillRect/>
          </a:stretch>
        </p:blipFill>
        <p:spPr>
          <a:xfrm>
            <a:off x="1905700" y="4933527"/>
            <a:ext cx="3882177" cy="1799783"/>
          </a:xfrm>
          <a:prstGeom prst="rect">
            <a:avLst/>
          </a:prstGeom>
        </p:spPr>
      </p:pic>
      <p:pic>
        <p:nvPicPr>
          <p:cNvPr id="10" name="Imagen 9">
            <a:extLst>
              <a:ext uri="{FF2B5EF4-FFF2-40B4-BE49-F238E27FC236}">
                <a16:creationId xmlns:a16="http://schemas.microsoft.com/office/drawing/2014/main" xmlns="" id="{59A61DBB-179A-4D91-BEA3-D08D51F4E0D9}"/>
              </a:ext>
            </a:extLst>
          </p:cNvPr>
          <p:cNvPicPr>
            <a:picLocks noChangeAspect="1"/>
          </p:cNvPicPr>
          <p:nvPr/>
        </p:nvPicPr>
        <p:blipFill>
          <a:blip r:embed="rId4"/>
          <a:stretch>
            <a:fillRect/>
          </a:stretch>
        </p:blipFill>
        <p:spPr>
          <a:xfrm>
            <a:off x="6296037" y="4193314"/>
            <a:ext cx="3764073" cy="1729806"/>
          </a:xfrm>
          <a:prstGeom prst="rect">
            <a:avLst/>
          </a:prstGeom>
        </p:spPr>
      </p:pic>
      <p:pic>
        <p:nvPicPr>
          <p:cNvPr id="11"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623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xmlns="" id="{FE996051-19FC-470E-85F6-B7FB4FFA25E1}"/>
              </a:ext>
            </a:extLst>
          </p:cNvPr>
          <p:cNvSpPr>
            <a:spLocks noGrp="1"/>
          </p:cNvSpPr>
          <p:nvPr>
            <p:ph type="title"/>
          </p:nvPr>
        </p:nvSpPr>
        <p:spPr/>
        <p:txBody>
          <a:bodyPr/>
          <a:lstStyle/>
          <a:p>
            <a:r>
              <a:rPr lang="es-MX" dirty="0"/>
              <a:t>Generación </a:t>
            </a:r>
          </a:p>
        </p:txBody>
      </p:sp>
      <p:sp>
        <p:nvSpPr>
          <p:cNvPr id="6" name="Marcador de texto 5">
            <a:extLst>
              <a:ext uri="{FF2B5EF4-FFF2-40B4-BE49-F238E27FC236}">
                <a16:creationId xmlns:a16="http://schemas.microsoft.com/office/drawing/2014/main" xmlns="" id="{8D6C6ED0-31C8-4FF5-A6B9-D23EA332E672}"/>
              </a:ext>
            </a:extLst>
          </p:cNvPr>
          <p:cNvSpPr>
            <a:spLocks noGrp="1"/>
          </p:cNvSpPr>
          <p:nvPr>
            <p:ph type="body" idx="1"/>
          </p:nvPr>
        </p:nvSpPr>
        <p:spPr>
          <a:xfrm>
            <a:off x="1122628" y="1565117"/>
            <a:ext cx="4396338" cy="576262"/>
          </a:xfrm>
        </p:spPr>
        <p:txBody>
          <a:bodyPr>
            <a:normAutofit fontScale="85000" lnSpcReduction="20000"/>
          </a:bodyPr>
          <a:lstStyle/>
          <a:p>
            <a:r>
              <a:rPr lang="es-MX" dirty="0"/>
              <a:t>4ª. Generación de 5 a 75 nm zirconio y </a:t>
            </a:r>
            <a:r>
              <a:rPr lang="es-MX" dirty="0" err="1"/>
              <a:t>silica</a:t>
            </a:r>
            <a:r>
              <a:rPr lang="es-MX" dirty="0"/>
              <a:t> </a:t>
            </a:r>
          </a:p>
        </p:txBody>
      </p:sp>
      <p:pic>
        <p:nvPicPr>
          <p:cNvPr id="10" name="Marcador de contenido 9">
            <a:extLst>
              <a:ext uri="{FF2B5EF4-FFF2-40B4-BE49-F238E27FC236}">
                <a16:creationId xmlns:a16="http://schemas.microsoft.com/office/drawing/2014/main" xmlns="" id="{A08BAD10-156F-4F7A-8051-D7A5AA015B4B}"/>
              </a:ext>
            </a:extLst>
          </p:cNvPr>
          <p:cNvPicPr>
            <a:picLocks noGrp="1" noChangeAspect="1"/>
          </p:cNvPicPr>
          <p:nvPr>
            <p:ph sz="half" idx="2"/>
          </p:nvPr>
        </p:nvPicPr>
        <p:blipFill>
          <a:blip r:embed="rId3"/>
          <a:stretch>
            <a:fillRect/>
          </a:stretch>
        </p:blipFill>
        <p:spPr>
          <a:xfrm>
            <a:off x="1847529" y="2658140"/>
            <a:ext cx="3858027" cy="3219132"/>
          </a:xfrm>
          <a:prstGeom prst="rect">
            <a:avLst/>
          </a:prstGeom>
        </p:spPr>
      </p:pic>
      <p:sp>
        <p:nvSpPr>
          <p:cNvPr id="8" name="Marcador de texto 7">
            <a:extLst>
              <a:ext uri="{FF2B5EF4-FFF2-40B4-BE49-F238E27FC236}">
                <a16:creationId xmlns:a16="http://schemas.microsoft.com/office/drawing/2014/main" xmlns="" id="{EDD87295-39D0-4AFD-B53E-DFF0C9A813A6}"/>
              </a:ext>
            </a:extLst>
          </p:cNvPr>
          <p:cNvSpPr>
            <a:spLocks noGrp="1"/>
          </p:cNvSpPr>
          <p:nvPr>
            <p:ph type="body" sz="quarter" idx="3"/>
          </p:nvPr>
        </p:nvSpPr>
        <p:spPr>
          <a:xfrm>
            <a:off x="6070131" y="1028586"/>
            <a:ext cx="4396339" cy="576262"/>
          </a:xfrm>
        </p:spPr>
        <p:txBody>
          <a:bodyPr>
            <a:normAutofit fontScale="70000" lnSpcReduction="20000"/>
          </a:bodyPr>
          <a:lstStyle/>
          <a:p>
            <a:r>
              <a:rPr lang="es-MX" dirty="0"/>
              <a:t>5ª generación son para técnica indirecta </a:t>
            </a:r>
            <a:r>
              <a:rPr lang="es-MX" b="0" dirty="0"/>
              <a:t>(en laboratorio sobre una reproducción en yeso)</a:t>
            </a:r>
          </a:p>
        </p:txBody>
      </p:sp>
      <p:sp>
        <p:nvSpPr>
          <p:cNvPr id="9" name="Marcador de contenido 8">
            <a:extLst>
              <a:ext uri="{FF2B5EF4-FFF2-40B4-BE49-F238E27FC236}">
                <a16:creationId xmlns:a16="http://schemas.microsoft.com/office/drawing/2014/main" xmlns="" id="{21524FA7-6124-41AE-819F-4085B81E33C3}"/>
              </a:ext>
            </a:extLst>
          </p:cNvPr>
          <p:cNvSpPr>
            <a:spLocks noGrp="1"/>
          </p:cNvSpPr>
          <p:nvPr>
            <p:ph sz="quarter" idx="4"/>
          </p:nvPr>
        </p:nvSpPr>
        <p:spPr>
          <a:xfrm>
            <a:off x="6807886" y="1905000"/>
            <a:ext cx="4396339" cy="3741738"/>
          </a:xfrm>
        </p:spPr>
        <p:txBody>
          <a:bodyPr/>
          <a:lstStyle/>
          <a:p>
            <a:r>
              <a:rPr lang="es-MX" dirty="0"/>
              <a:t>6ª. Son las actuales híbridas  altamente estéticas, pulibles al alto brillo, para anteriores y posteriores</a:t>
            </a:r>
          </a:p>
          <a:p>
            <a:r>
              <a:rPr lang="es-MX" dirty="0"/>
              <a:t>7ª. También son las actuales  son de </a:t>
            </a:r>
            <a:r>
              <a:rPr lang="es-MX" dirty="0" err="1"/>
              <a:t>nanorrelleno</a:t>
            </a:r>
            <a:endParaRPr lang="es-MX" dirty="0"/>
          </a:p>
        </p:txBody>
      </p:sp>
      <p:pic>
        <p:nvPicPr>
          <p:cNvPr id="11" name="Imagen 10">
            <a:extLst>
              <a:ext uri="{FF2B5EF4-FFF2-40B4-BE49-F238E27FC236}">
                <a16:creationId xmlns:a16="http://schemas.microsoft.com/office/drawing/2014/main" xmlns="" id="{C2FECA5E-40A0-4658-B475-97A3724B7C81}"/>
              </a:ext>
            </a:extLst>
          </p:cNvPr>
          <p:cNvPicPr>
            <a:picLocks noChangeAspect="1"/>
          </p:cNvPicPr>
          <p:nvPr/>
        </p:nvPicPr>
        <p:blipFill>
          <a:blip r:embed="rId4"/>
          <a:stretch>
            <a:fillRect/>
          </a:stretch>
        </p:blipFill>
        <p:spPr>
          <a:xfrm>
            <a:off x="9461289" y="4703378"/>
            <a:ext cx="2333939" cy="1886719"/>
          </a:xfrm>
          <a:prstGeom prst="rect">
            <a:avLst/>
          </a:prstGeom>
        </p:spPr>
      </p:pic>
      <p:pic>
        <p:nvPicPr>
          <p:cNvPr id="12"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2108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084C8F9-1105-4288-8782-17AEE0A736D0}"/>
              </a:ext>
            </a:extLst>
          </p:cNvPr>
          <p:cNvSpPr>
            <a:spLocks noGrp="1"/>
          </p:cNvSpPr>
          <p:nvPr>
            <p:ph type="title"/>
          </p:nvPr>
        </p:nvSpPr>
        <p:spPr>
          <a:xfrm>
            <a:off x="2140137" y="640264"/>
            <a:ext cx="4653738" cy="1344975"/>
          </a:xfrm>
        </p:spPr>
        <p:txBody>
          <a:bodyPr vert="horz" lIns="91440" tIns="45720" rIns="91440" bIns="45720" rtlCol="0" anchor="ctr">
            <a:normAutofit/>
          </a:bodyPr>
          <a:lstStyle/>
          <a:p>
            <a:r>
              <a:rPr lang="en-US" sz="3500"/>
              <a:t>Por su densidad</a:t>
            </a:r>
            <a:br>
              <a:rPr lang="en-US" sz="3500"/>
            </a:br>
            <a:endParaRPr lang="en-US" sz="3500"/>
          </a:p>
        </p:txBody>
      </p:sp>
      <p:sp>
        <p:nvSpPr>
          <p:cNvPr id="3" name="Marcador de contenido 2">
            <a:extLst>
              <a:ext uri="{FF2B5EF4-FFF2-40B4-BE49-F238E27FC236}">
                <a16:creationId xmlns:a16="http://schemas.microsoft.com/office/drawing/2014/main" xmlns="" id="{CE285327-D769-41C8-B06C-5D9E5771CC6F}"/>
              </a:ext>
            </a:extLst>
          </p:cNvPr>
          <p:cNvSpPr>
            <a:spLocks noGrp="1"/>
          </p:cNvSpPr>
          <p:nvPr>
            <p:ph sz="half" idx="1"/>
          </p:nvPr>
        </p:nvSpPr>
        <p:spPr>
          <a:xfrm>
            <a:off x="2140136" y="2121763"/>
            <a:ext cx="4653738" cy="3626917"/>
          </a:xfrm>
        </p:spPr>
        <p:txBody>
          <a:bodyPr vert="horz" lIns="91440" tIns="45720" rIns="91440" bIns="45720" rtlCol="0">
            <a:normAutofit/>
          </a:bodyPr>
          <a:lstStyle/>
          <a:p>
            <a:r>
              <a:rPr lang="en-US" sz="1700" dirty="0" err="1"/>
              <a:t>Resina</a:t>
            </a:r>
            <a:r>
              <a:rPr lang="en-US" sz="1700" dirty="0"/>
              <a:t> sin </a:t>
            </a:r>
            <a:r>
              <a:rPr lang="en-US" sz="1700" dirty="0" err="1"/>
              <a:t>relleno</a:t>
            </a:r>
            <a:r>
              <a:rPr lang="en-US" sz="1700" dirty="0"/>
              <a:t> adhesive </a:t>
            </a:r>
            <a:r>
              <a:rPr lang="en-US" sz="1700" dirty="0" err="1"/>
              <a:t>forman</a:t>
            </a:r>
            <a:r>
              <a:rPr lang="en-US" sz="1700" dirty="0"/>
              <a:t> </a:t>
            </a:r>
            <a:r>
              <a:rPr lang="en-US" sz="1700" dirty="0" err="1"/>
              <a:t>parte</a:t>
            </a:r>
            <a:r>
              <a:rPr lang="en-US" sz="1700" dirty="0"/>
              <a:t> de la </a:t>
            </a:r>
            <a:r>
              <a:rPr lang="en-US" sz="1700" dirty="0" err="1"/>
              <a:t>capa</a:t>
            </a:r>
            <a:r>
              <a:rPr lang="en-US" sz="1700" dirty="0"/>
              <a:t> </a:t>
            </a:r>
            <a:r>
              <a:rPr lang="en-US" sz="1700" dirty="0" err="1"/>
              <a:t>híbrida</a:t>
            </a:r>
            <a:endParaRPr lang="en-US" sz="1700" dirty="0"/>
          </a:p>
          <a:p>
            <a:r>
              <a:rPr lang="en-US" sz="1700" dirty="0" err="1"/>
              <a:t>Resina</a:t>
            </a:r>
            <a:r>
              <a:rPr lang="en-US" sz="1700" dirty="0"/>
              <a:t> </a:t>
            </a:r>
            <a:r>
              <a:rPr lang="en-US" sz="1700" dirty="0" err="1"/>
              <a:t>fluida</a:t>
            </a:r>
            <a:r>
              <a:rPr lang="en-US" sz="1700" dirty="0"/>
              <a:t> </a:t>
            </a:r>
            <a:r>
              <a:rPr lang="en-US" sz="1700" dirty="0" err="1"/>
              <a:t>poco</a:t>
            </a:r>
            <a:r>
              <a:rPr lang="en-US" sz="1700" dirty="0"/>
              <a:t> </a:t>
            </a:r>
            <a:r>
              <a:rPr lang="en-US" sz="1700" dirty="0" err="1"/>
              <a:t>relleno</a:t>
            </a:r>
            <a:r>
              <a:rPr lang="en-US" sz="1700" dirty="0"/>
              <a:t> y </a:t>
            </a:r>
            <a:r>
              <a:rPr lang="en-US" sz="1700" dirty="0" err="1"/>
              <a:t>es</a:t>
            </a:r>
            <a:r>
              <a:rPr lang="en-US" sz="1700" dirty="0"/>
              <a:t> para </a:t>
            </a:r>
            <a:r>
              <a:rPr lang="en-US" sz="1700" dirty="0" err="1"/>
              <a:t>cementar</a:t>
            </a:r>
            <a:r>
              <a:rPr lang="en-US" sz="1700" dirty="0"/>
              <a:t> o </a:t>
            </a:r>
            <a:r>
              <a:rPr lang="en-US" sz="1700" dirty="0" err="1"/>
              <a:t>sellador</a:t>
            </a:r>
            <a:r>
              <a:rPr lang="en-US" sz="1700" dirty="0"/>
              <a:t> de </a:t>
            </a:r>
            <a:r>
              <a:rPr lang="en-US" sz="1700" dirty="0" err="1"/>
              <a:t>fosas</a:t>
            </a:r>
            <a:r>
              <a:rPr lang="en-US" sz="1700" dirty="0"/>
              <a:t> y </a:t>
            </a:r>
            <a:r>
              <a:rPr lang="en-US" sz="1700" dirty="0" err="1"/>
              <a:t>fisuras</a:t>
            </a:r>
            <a:endParaRPr lang="en-US" sz="1700" dirty="0"/>
          </a:p>
          <a:p>
            <a:r>
              <a:rPr lang="en-US" sz="1700" dirty="0" err="1"/>
              <a:t>Resina</a:t>
            </a:r>
            <a:r>
              <a:rPr lang="en-US" sz="1700" dirty="0"/>
              <a:t> </a:t>
            </a:r>
            <a:r>
              <a:rPr lang="en-US" sz="1700" dirty="0" err="1"/>
              <a:t>en</a:t>
            </a:r>
            <a:r>
              <a:rPr lang="en-US" sz="1700" dirty="0"/>
              <a:t> </a:t>
            </a:r>
            <a:r>
              <a:rPr lang="en-US" sz="1700" dirty="0" err="1"/>
              <a:t>masilla</a:t>
            </a:r>
            <a:r>
              <a:rPr lang="en-US" sz="1700" dirty="0"/>
              <a:t> para </a:t>
            </a:r>
            <a:r>
              <a:rPr lang="en-US" sz="1700" dirty="0" err="1"/>
              <a:t>obturación</a:t>
            </a:r>
            <a:r>
              <a:rPr lang="en-US" sz="1700" dirty="0"/>
              <a:t> o condensable</a:t>
            </a:r>
          </a:p>
        </p:txBody>
      </p:sp>
      <p:pic>
        <p:nvPicPr>
          <p:cNvPr id="7" name="Marcador de contenido 6">
            <a:extLst>
              <a:ext uri="{FF2B5EF4-FFF2-40B4-BE49-F238E27FC236}">
                <a16:creationId xmlns:a16="http://schemas.microsoft.com/office/drawing/2014/main" xmlns="" id="{591435AA-9804-4217-8389-ECD050411EB7}"/>
              </a:ext>
            </a:extLst>
          </p:cNvPr>
          <p:cNvPicPr>
            <a:picLocks noGrp="1" noChangeAspect="1"/>
          </p:cNvPicPr>
          <p:nvPr>
            <p:ph sz="half" idx="2"/>
          </p:nvPr>
        </p:nvPicPr>
        <p:blipFill rotWithShape="1">
          <a:blip r:embed="rId3"/>
          <a:srcRect r="6" b="20456"/>
          <a:stretch/>
        </p:blipFill>
        <p:spPr>
          <a:xfrm>
            <a:off x="7396164" y="2330868"/>
            <a:ext cx="3031807" cy="1863093"/>
          </a:xfrm>
          <a:prstGeom prst="rect">
            <a:avLst/>
          </a:prstGeom>
        </p:spPr>
      </p:pic>
      <p:pic>
        <p:nvPicPr>
          <p:cNvPr id="4" name="Imagen 3">
            <a:extLst>
              <a:ext uri="{FF2B5EF4-FFF2-40B4-BE49-F238E27FC236}">
                <a16:creationId xmlns:a16="http://schemas.microsoft.com/office/drawing/2014/main" xmlns="" id="{AAB3F99F-6CCE-4DAC-A344-D122C3997D46}"/>
              </a:ext>
            </a:extLst>
          </p:cNvPr>
          <p:cNvPicPr>
            <a:picLocks noChangeAspect="1"/>
          </p:cNvPicPr>
          <p:nvPr/>
        </p:nvPicPr>
        <p:blipFill rotWithShape="1">
          <a:blip r:embed="rId4"/>
          <a:srcRect l="31617" r="24446" b="1"/>
          <a:stretch/>
        </p:blipFill>
        <p:spPr>
          <a:xfrm>
            <a:off x="7396164" y="306910"/>
            <a:ext cx="3031807" cy="1863092"/>
          </a:xfrm>
          <a:prstGeom prst="rect">
            <a:avLst/>
          </a:prstGeom>
        </p:spPr>
      </p:pic>
      <p:pic>
        <p:nvPicPr>
          <p:cNvPr id="6" name="Imagen 5">
            <a:extLst>
              <a:ext uri="{FF2B5EF4-FFF2-40B4-BE49-F238E27FC236}">
                <a16:creationId xmlns:a16="http://schemas.microsoft.com/office/drawing/2014/main" xmlns="" id="{2B5617C5-E416-4CD6-B203-DC22145E4836}"/>
              </a:ext>
            </a:extLst>
          </p:cNvPr>
          <p:cNvPicPr>
            <a:picLocks noChangeAspect="1"/>
          </p:cNvPicPr>
          <p:nvPr/>
        </p:nvPicPr>
        <p:blipFill rotWithShape="1">
          <a:blip r:embed="rId5"/>
          <a:srcRect t="14414" r="6" b="7698"/>
          <a:stretch/>
        </p:blipFill>
        <p:spPr>
          <a:xfrm>
            <a:off x="7396164" y="4354825"/>
            <a:ext cx="3031807" cy="1895153"/>
          </a:xfrm>
          <a:prstGeom prst="rect">
            <a:avLst/>
          </a:prstGeom>
        </p:spPr>
      </p:pic>
      <p:pic>
        <p:nvPicPr>
          <p:cNvPr id="8" name="Imagen 7">
            <a:extLst>
              <a:ext uri="{FF2B5EF4-FFF2-40B4-BE49-F238E27FC236}">
                <a16:creationId xmlns:a16="http://schemas.microsoft.com/office/drawing/2014/main" xmlns="" id="{AA7634DE-6099-4F36-8583-A2717A2FE580}"/>
              </a:ext>
            </a:extLst>
          </p:cNvPr>
          <p:cNvPicPr>
            <a:picLocks noChangeAspect="1"/>
          </p:cNvPicPr>
          <p:nvPr/>
        </p:nvPicPr>
        <p:blipFill>
          <a:blip r:embed="rId6"/>
          <a:stretch>
            <a:fillRect/>
          </a:stretch>
        </p:blipFill>
        <p:spPr>
          <a:xfrm>
            <a:off x="4880872" y="4039869"/>
            <a:ext cx="2276475" cy="2009775"/>
          </a:xfrm>
          <a:prstGeom prst="rect">
            <a:avLst/>
          </a:prstGeom>
        </p:spPr>
      </p:pic>
      <p:pic>
        <p:nvPicPr>
          <p:cNvPr id="9" name="Imagen 8">
            <a:extLst>
              <a:ext uri="{FF2B5EF4-FFF2-40B4-BE49-F238E27FC236}">
                <a16:creationId xmlns:a16="http://schemas.microsoft.com/office/drawing/2014/main" xmlns="" id="{1F9CBE88-5E15-4F90-A393-AB40DAF57809}"/>
              </a:ext>
            </a:extLst>
          </p:cNvPr>
          <p:cNvPicPr>
            <a:picLocks noChangeAspect="1"/>
          </p:cNvPicPr>
          <p:nvPr/>
        </p:nvPicPr>
        <p:blipFill>
          <a:blip r:embed="rId7"/>
          <a:stretch>
            <a:fillRect/>
          </a:stretch>
        </p:blipFill>
        <p:spPr>
          <a:xfrm>
            <a:off x="2848225" y="4039869"/>
            <a:ext cx="1981200" cy="2314575"/>
          </a:xfrm>
          <a:prstGeom prst="rect">
            <a:avLst/>
          </a:prstGeom>
        </p:spPr>
      </p:pic>
      <p:pic>
        <p:nvPicPr>
          <p:cNvPr id="10" name="Imagen 9">
            <a:extLst>
              <a:ext uri="{FF2B5EF4-FFF2-40B4-BE49-F238E27FC236}">
                <a16:creationId xmlns:a16="http://schemas.microsoft.com/office/drawing/2014/main" xmlns="" id="{1FD6B3CD-2BB4-4A93-9040-B26EF3F35BEC}"/>
              </a:ext>
            </a:extLst>
          </p:cNvPr>
          <p:cNvPicPr>
            <a:picLocks noChangeAspect="1"/>
          </p:cNvPicPr>
          <p:nvPr/>
        </p:nvPicPr>
        <p:blipFill>
          <a:blip r:embed="rId8"/>
          <a:stretch>
            <a:fillRect/>
          </a:stretch>
        </p:blipFill>
        <p:spPr>
          <a:xfrm>
            <a:off x="5159037" y="582475"/>
            <a:ext cx="1873926" cy="1226815"/>
          </a:xfrm>
          <a:prstGeom prst="rect">
            <a:avLst/>
          </a:prstGeom>
        </p:spPr>
      </p:pic>
      <p:pic>
        <p:nvPicPr>
          <p:cNvPr id="11" name="Imagen 10">
            <a:extLst>
              <a:ext uri="{FF2B5EF4-FFF2-40B4-BE49-F238E27FC236}">
                <a16:creationId xmlns:a16="http://schemas.microsoft.com/office/drawing/2014/main" xmlns="" id="{FF401554-E311-44AF-A1D9-EBF343E4D5A6}"/>
              </a:ext>
            </a:extLst>
          </p:cNvPr>
          <p:cNvPicPr>
            <a:picLocks noChangeAspect="1"/>
          </p:cNvPicPr>
          <p:nvPr/>
        </p:nvPicPr>
        <p:blipFill>
          <a:blip r:embed="rId9"/>
          <a:stretch>
            <a:fillRect/>
          </a:stretch>
        </p:blipFill>
        <p:spPr>
          <a:xfrm>
            <a:off x="1700570" y="4383066"/>
            <a:ext cx="1071562" cy="1071562"/>
          </a:xfrm>
          <a:prstGeom prst="rect">
            <a:avLst/>
          </a:prstGeom>
        </p:spPr>
      </p:pic>
      <p:pic>
        <p:nvPicPr>
          <p:cNvPr id="12" name="4 Imagen"/>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3264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85751"/>
            <a:ext cx="7772400" cy="1141413"/>
          </a:xfrm>
        </p:spPr>
        <p:txBody>
          <a:bodyPr>
            <a:normAutofit fontScale="90000"/>
          </a:bodyPr>
          <a:lstStyle/>
          <a:p>
            <a:pPr algn="ctr" eaLnBrk="1" hangingPunct="1">
              <a:defRPr/>
            </a:pPr>
            <a:r>
              <a:rPr lang="es-MX" b="1" dirty="0"/>
              <a:t>CLASIFICACIÓN SEGÚN SU POLIMERIZACIÓN</a:t>
            </a:r>
            <a:endParaRPr lang="es-ES" b="1" dirty="0"/>
          </a:p>
        </p:txBody>
      </p:sp>
      <p:sp>
        <p:nvSpPr>
          <p:cNvPr id="20483" name="2 Marcador de contenido"/>
          <p:cNvSpPr>
            <a:spLocks noGrp="1"/>
          </p:cNvSpPr>
          <p:nvPr>
            <p:ph idx="1"/>
          </p:nvPr>
        </p:nvSpPr>
        <p:spPr>
          <a:xfrm>
            <a:off x="2452688" y="1643063"/>
            <a:ext cx="7772400" cy="4786312"/>
          </a:xfrm>
        </p:spPr>
        <p:txBody>
          <a:bodyPr>
            <a:normAutofit/>
          </a:bodyPr>
          <a:lstStyle/>
          <a:p>
            <a:pPr eaLnBrk="1" hangingPunct="1">
              <a:buFont typeface="Wingdings" pitchFamily="2" charset="2"/>
              <a:buChar char="§"/>
            </a:pPr>
            <a:endParaRPr lang="es-ES" sz="2400" b="1" dirty="0"/>
          </a:p>
          <a:p>
            <a:pPr eaLnBrk="1" hangingPunct="1">
              <a:buFont typeface="Wingdings" pitchFamily="2" charset="2"/>
              <a:buChar char="§"/>
            </a:pPr>
            <a:r>
              <a:rPr lang="es-ES" sz="2400" b="1" dirty="0"/>
              <a:t>AUTOPOLIMERIZABLES: </a:t>
            </a:r>
            <a:r>
              <a:rPr lang="es-ES" sz="2400" dirty="0"/>
              <a:t>Polimerizan  por reacción química          </a:t>
            </a:r>
          </a:p>
          <a:p>
            <a:pPr eaLnBrk="1" hangingPunct="1">
              <a:buFont typeface="Wingdings" pitchFamily="2" charset="2"/>
              <a:buNone/>
            </a:pPr>
            <a:r>
              <a:rPr lang="es-ES" sz="2400" dirty="0"/>
              <a:t>                                               </a:t>
            </a:r>
            <a:endParaRPr lang="es-MX" sz="2400" dirty="0"/>
          </a:p>
          <a:p>
            <a:pPr algn="just" eaLnBrk="1" hangingPunct="1"/>
            <a:r>
              <a:rPr lang="es-MX" sz="2400" b="1" dirty="0"/>
              <a:t>FOTOPOLIMERIZABLES: </a:t>
            </a:r>
            <a:r>
              <a:rPr lang="es-MX" sz="2400" dirty="0"/>
              <a:t>resina que polimeriza por luz </a:t>
            </a:r>
          </a:p>
          <a:p>
            <a:pPr algn="just" eaLnBrk="1" hangingPunct="1">
              <a:buFont typeface="Wingdings" pitchFamily="2" charset="2"/>
              <a:buNone/>
            </a:pPr>
            <a:r>
              <a:rPr lang="es-MX" sz="2400" dirty="0"/>
              <a:t>                                                          visible.</a:t>
            </a:r>
          </a:p>
          <a:p>
            <a:pPr algn="just" eaLnBrk="1" hangingPunct="1"/>
            <a:endParaRPr lang="es-MX" sz="2400" b="1" dirty="0"/>
          </a:p>
          <a:p>
            <a:pPr algn="just" eaLnBrk="1" hangingPunct="1">
              <a:buFont typeface="Wingdings" pitchFamily="2" charset="2"/>
              <a:buChar char="§"/>
            </a:pPr>
            <a:r>
              <a:rPr lang="es-ES" sz="2400" b="1" dirty="0"/>
              <a:t>DUALES: </a:t>
            </a:r>
            <a:r>
              <a:rPr lang="es-ES" sz="2400" dirty="0"/>
              <a:t>Contienen un porcentaje de resina, </a:t>
            </a:r>
          </a:p>
          <a:p>
            <a:pPr algn="just" eaLnBrk="1" hangingPunct="1">
              <a:buFont typeface="Wingdings" pitchFamily="2" charset="2"/>
              <a:buNone/>
            </a:pPr>
            <a:r>
              <a:rPr lang="es-ES" sz="2400" dirty="0"/>
              <a:t>                    polimerizan por la reacción química y por       </a:t>
            </a:r>
          </a:p>
          <a:p>
            <a:pPr algn="just" eaLnBrk="1" hangingPunct="1">
              <a:buFont typeface="Wingdings" pitchFamily="2" charset="2"/>
              <a:buNone/>
            </a:pPr>
            <a:r>
              <a:rPr lang="es-ES" sz="2400" dirty="0"/>
              <a:t>                    luz visible (</a:t>
            </a:r>
            <a:r>
              <a:rPr lang="es-ES" sz="2400" dirty="0" err="1"/>
              <a:t>canforoquinonas</a:t>
            </a:r>
            <a:r>
              <a:rPr lang="es-ES" sz="2400" dirty="0"/>
              <a:t>).</a:t>
            </a:r>
          </a:p>
          <a:p>
            <a:pPr algn="just" eaLnBrk="1" hangingPunct="1"/>
            <a:endParaRPr lang="es-ES" sz="2400" dirty="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024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p:cNvSpPr>
            <a:spLocks noGrp="1"/>
          </p:cNvSpPr>
          <p:nvPr>
            <p:ph type="title"/>
          </p:nvPr>
        </p:nvSpPr>
        <p:spPr>
          <a:xfrm>
            <a:off x="2135189" y="188640"/>
            <a:ext cx="8353425" cy="1143000"/>
          </a:xfrm>
        </p:spPr>
        <p:txBody>
          <a:bodyPr/>
          <a:lstStyle/>
          <a:p>
            <a:pPr algn="ctr" eaLnBrk="1" hangingPunct="1"/>
            <a:r>
              <a:rPr lang="es-ES_tradnl" altLang="es-MX" b="1" dirty="0">
                <a:ea typeface="ＭＳ Ｐゴシック" panose="020B0600070205080204" pitchFamily="34" charset="-128"/>
              </a:rPr>
              <a:t>Lámparas de fotopolimerización</a:t>
            </a:r>
            <a:endParaRPr lang="es-ES_tradnl" altLang="es-MX" sz="1800" b="1" dirty="0">
              <a:ea typeface="ＭＳ Ｐゴシック" panose="020B0600070205080204" pitchFamily="34" charset="-128"/>
            </a:endParaRPr>
          </a:p>
        </p:txBody>
      </p:sp>
      <p:sp>
        <p:nvSpPr>
          <p:cNvPr id="44035" name="Marcador de contenido 2"/>
          <p:cNvSpPr>
            <a:spLocks noGrp="1"/>
          </p:cNvSpPr>
          <p:nvPr>
            <p:ph idx="1"/>
          </p:nvPr>
        </p:nvSpPr>
        <p:spPr>
          <a:xfrm>
            <a:off x="1035772" y="1526662"/>
            <a:ext cx="8413750" cy="4105275"/>
          </a:xfrm>
        </p:spPr>
        <p:txBody>
          <a:bodyPr>
            <a:normAutofit/>
          </a:bodyPr>
          <a:lstStyle/>
          <a:p>
            <a:pPr marL="0" indent="0">
              <a:buNone/>
              <a:defRPr/>
            </a:pPr>
            <a:endParaRPr lang="es-ES_tradnl" sz="2000" dirty="0"/>
          </a:p>
          <a:p>
            <a:pPr eaLnBrk="1" hangingPunct="1">
              <a:buFont typeface="Wingdings" charset="2"/>
              <a:buChar char="l"/>
              <a:defRPr/>
            </a:pPr>
            <a:r>
              <a:rPr lang="es-ES_tradnl" sz="2000" b="1" u="sng" dirty="0"/>
              <a:t>Lámparas LED.- </a:t>
            </a:r>
            <a:r>
              <a:rPr lang="es-ES_tradnl" sz="2000" dirty="0"/>
              <a:t>emiten espectro de luz visible de la zona azul (440 y 480 </a:t>
            </a:r>
            <a:r>
              <a:rPr lang="es-ES_tradnl" sz="2000" dirty="0" err="1"/>
              <a:t>nm</a:t>
            </a:r>
            <a:r>
              <a:rPr lang="es-ES_tradnl" sz="2000" dirty="0"/>
              <a:t>). Requieren un bajo voltaje.</a:t>
            </a:r>
          </a:p>
          <a:p>
            <a:pPr eaLnBrk="1" hangingPunct="1">
              <a:buFont typeface="Wingdings" charset="2"/>
              <a:buChar char="l"/>
              <a:defRPr/>
            </a:pPr>
            <a:r>
              <a:rPr lang="es-ES_tradnl" sz="2000" b="1" u="sng" dirty="0"/>
              <a:t>Lámparas QTH: </a:t>
            </a:r>
            <a:r>
              <a:rPr lang="es-ES_tradnl" sz="2000" dirty="0"/>
              <a:t>Lámparas halógenas de cuarzo-tungsteno irradian luz blanca y luz ultravioleta. Se debe filtrar el  calor </a:t>
            </a:r>
          </a:p>
          <a:p>
            <a:pPr eaLnBrk="1" hangingPunct="1">
              <a:buFont typeface="Wingdings" charset="2"/>
              <a:buChar char="l"/>
              <a:defRPr/>
            </a:pPr>
            <a:r>
              <a:rPr lang="es-ES_tradnl" sz="2000" b="1" u="sng" dirty="0"/>
              <a:t>Láser de argón: </a:t>
            </a:r>
            <a:r>
              <a:rPr lang="es-ES_tradnl" sz="2000" dirty="0"/>
              <a:t>Tienen la mayor intensidad de luz a una única longitud de onda.</a:t>
            </a:r>
          </a:p>
          <a:p>
            <a:pPr eaLnBrk="1" hangingPunct="1">
              <a:buFont typeface="Wingdings" charset="2"/>
              <a:buChar char="l"/>
              <a:defRPr/>
            </a:pPr>
            <a:r>
              <a:rPr lang="es-ES_tradnl" sz="2000" b="1" u="sng" dirty="0"/>
              <a:t>Lámparas PAC</a:t>
            </a:r>
            <a:r>
              <a:rPr lang="es-ES_tradnl" sz="2000" dirty="0"/>
              <a:t>: Por arco de plasma. Emplean gas xenón que se ioniza y produce plasma. Requieren filtro por el calor y sólo emitir luz azul.</a:t>
            </a:r>
          </a:p>
          <a:p>
            <a:pPr marL="0" indent="0">
              <a:buNone/>
              <a:defRPr/>
            </a:pPr>
            <a:r>
              <a:rPr lang="es-ES_tradnl" sz="2000" dirty="0"/>
              <a:t>La polimerización </a:t>
            </a:r>
            <a:r>
              <a:rPr lang="es-ES_tradnl" sz="2000" dirty="0" err="1"/>
              <a:t>equiere</a:t>
            </a:r>
            <a:r>
              <a:rPr lang="es-ES_tradnl" sz="2000" dirty="0"/>
              <a:t> de 400 nm durante 40 segundos para lograr la polimerización en espesores de 2 mm por inducción de </a:t>
            </a:r>
            <a:r>
              <a:rPr lang="es-ES_tradnl" sz="2000" dirty="0" err="1"/>
              <a:t>canforoquinonas</a:t>
            </a:r>
            <a:endParaRPr lang="es-ES_tradnl" sz="2000" dirty="0"/>
          </a:p>
          <a:p>
            <a:pPr lvl="1" algn="just" eaLnBrk="1" hangingPunct="1">
              <a:defRPr/>
            </a:pPr>
            <a:endParaRPr lang="es-ES_tradnl" sz="2000" dirty="0"/>
          </a:p>
          <a:p>
            <a:pPr lvl="1" algn="just" eaLnBrk="1" hangingPunct="1">
              <a:defRPr/>
            </a:pPr>
            <a:endParaRPr lang="es-ES_tradnl" sz="2000" dirty="0"/>
          </a:p>
          <a:p>
            <a:pPr lvl="1" eaLnBrk="1" hangingPunct="1">
              <a:buFontTx/>
              <a:buNone/>
              <a:defRPr/>
            </a:pPr>
            <a:endParaRPr lang="es-ES_tradnl" dirty="0"/>
          </a:p>
        </p:txBody>
      </p:sp>
      <p:pic>
        <p:nvPicPr>
          <p:cNvPr id="3" name="Imagen 2">
            <a:extLst>
              <a:ext uri="{FF2B5EF4-FFF2-40B4-BE49-F238E27FC236}">
                <a16:creationId xmlns:a16="http://schemas.microsoft.com/office/drawing/2014/main" xmlns="" id="{EF51D919-BACA-4402-AA27-917449C3A3FA}"/>
              </a:ext>
            </a:extLst>
          </p:cNvPr>
          <p:cNvPicPr>
            <a:picLocks noChangeAspect="1"/>
          </p:cNvPicPr>
          <p:nvPr/>
        </p:nvPicPr>
        <p:blipFill>
          <a:blip r:embed="rId3"/>
          <a:stretch>
            <a:fillRect/>
          </a:stretch>
        </p:blipFill>
        <p:spPr>
          <a:xfrm>
            <a:off x="9449522" y="3948675"/>
            <a:ext cx="2448842" cy="245212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95228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Estuche de resina</a:t>
            </a:r>
          </a:p>
        </p:txBody>
      </p:sp>
      <p:sp>
        <p:nvSpPr>
          <p:cNvPr id="6" name="2 Marcador de número de diapositiva"/>
          <p:cNvSpPr>
            <a:spLocks noGrp="1"/>
          </p:cNvSpPr>
          <p:nvPr>
            <p:ph type="sldNum" sz="quarter" idx="12"/>
          </p:nvPr>
        </p:nvSpPr>
        <p:spPr/>
        <p:txBody>
          <a:bodyPr/>
          <a:lstStyle/>
          <a:p>
            <a:fld id="{63F824CD-12B8-4E20-8FEB-306B623874AC}" type="slidenum">
              <a:rPr lang="es-ES"/>
              <a:pPr/>
              <a:t>26</a:t>
            </a:fld>
            <a:endParaRPr lang="es-ES"/>
          </a:p>
        </p:txBody>
      </p:sp>
      <p:pic>
        <p:nvPicPr>
          <p:cNvPr id="63492" name="Picture 4" descr="SBMP+Tray"/>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178300" y="1381125"/>
            <a:ext cx="8013700" cy="5111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Imagen 2"/>
          <p:cNvPicPr>
            <a:picLocks noChangeAspect="1"/>
          </p:cNvPicPr>
          <p:nvPr/>
        </p:nvPicPr>
        <p:blipFill>
          <a:blip r:embed="rId4"/>
          <a:stretch>
            <a:fillRect/>
          </a:stretch>
        </p:blipFill>
        <p:spPr>
          <a:xfrm>
            <a:off x="1127334" y="1702071"/>
            <a:ext cx="2247900" cy="1390650"/>
          </a:xfrm>
          <a:prstGeom prst="rect">
            <a:avLst/>
          </a:prstGeom>
        </p:spPr>
      </p:pic>
      <p:pic>
        <p:nvPicPr>
          <p:cNvPr id="4" name="Imagen 3"/>
          <p:cNvPicPr>
            <a:picLocks noChangeAspect="1"/>
          </p:cNvPicPr>
          <p:nvPr/>
        </p:nvPicPr>
        <p:blipFill>
          <a:blip r:embed="rId5"/>
          <a:stretch>
            <a:fillRect/>
          </a:stretch>
        </p:blipFill>
        <p:spPr>
          <a:xfrm>
            <a:off x="1127334" y="3245935"/>
            <a:ext cx="2678038" cy="1957441"/>
          </a:xfrm>
          <a:prstGeom prst="rect">
            <a:avLst/>
          </a:prstGeom>
        </p:spPr>
      </p:pic>
      <p:pic>
        <p:nvPicPr>
          <p:cNvPr id="7"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971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MX" dirty="0"/>
              <a:t>CLASIFICACIÓN SEGÚN EL TAMAÑO DE SUS PARTÍCULAS</a:t>
            </a:r>
            <a:endParaRPr lang="es-ES" dirty="0"/>
          </a:p>
        </p:txBody>
      </p:sp>
      <p:sp>
        <p:nvSpPr>
          <p:cNvPr id="21507" name="Rectangle 5"/>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MX"/>
          </a:p>
        </p:txBody>
      </p:sp>
      <p:sp>
        <p:nvSpPr>
          <p:cNvPr id="21508" name="Rectangle 6"/>
          <p:cNvSpPr>
            <a:spLocks noChangeArrowheads="1"/>
          </p:cNvSpPr>
          <p:nvPr/>
        </p:nvSpPr>
        <p:spPr bwMode="auto">
          <a:xfrm>
            <a:off x="1524001" y="2739509"/>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s-MX"/>
          </a:p>
        </p:txBody>
      </p:sp>
      <p:sp>
        <p:nvSpPr>
          <p:cNvPr id="21" name="AutoShape 11"/>
          <p:cNvSpPr>
            <a:spLocks noChangeArrowheads="1"/>
          </p:cNvSpPr>
          <p:nvPr/>
        </p:nvSpPr>
        <p:spPr bwMode="gray">
          <a:xfrm>
            <a:off x="3309938" y="2143125"/>
            <a:ext cx="5759450" cy="2159000"/>
          </a:xfrm>
          <a:prstGeom prst="upArrow">
            <a:avLst>
              <a:gd name="adj1" fmla="val 57296"/>
              <a:gd name="adj2" fmla="val 62796"/>
            </a:avLst>
          </a:prstGeom>
          <a:gradFill rotWithShape="1">
            <a:gsLst>
              <a:gs pos="0">
                <a:schemeClr val="tx2"/>
              </a:gs>
              <a:gs pos="100000">
                <a:schemeClr val="tx2">
                  <a:gamma/>
                  <a:tint val="33333"/>
                  <a:invGamma/>
                  <a:alpha val="0"/>
                </a:schemeClr>
              </a:gs>
            </a:gsLst>
            <a:lin ang="5400000" scaled="1"/>
          </a:gradFill>
          <a:ln w="9525">
            <a:noFill/>
            <a:miter lim="800000"/>
            <a:headEnd/>
            <a:tailEnd/>
          </a:ln>
          <a:effectLst/>
        </p:spPr>
        <p:txBody>
          <a:bodyPr wrap="none" anchor="ctr"/>
          <a:lstStyle/>
          <a:p>
            <a:pPr>
              <a:defRPr/>
            </a:pPr>
            <a:endParaRPr lang="es-ES"/>
          </a:p>
        </p:txBody>
      </p:sp>
      <p:grpSp>
        <p:nvGrpSpPr>
          <p:cNvPr id="3" name="55 Grupo"/>
          <p:cNvGrpSpPr>
            <a:grpSpLocks/>
          </p:cNvGrpSpPr>
          <p:nvPr/>
        </p:nvGrpSpPr>
        <p:grpSpPr bwMode="auto">
          <a:xfrm>
            <a:off x="1524001" y="4142572"/>
            <a:ext cx="2613855" cy="519146"/>
            <a:chOff x="500034" y="4660905"/>
            <a:chExt cx="1485220" cy="332365"/>
          </a:xfrm>
        </p:grpSpPr>
        <p:grpSp>
          <p:nvGrpSpPr>
            <p:cNvPr id="21548" name="Group 4"/>
            <p:cNvGrpSpPr>
              <a:grpSpLocks/>
            </p:cNvGrpSpPr>
            <p:nvPr/>
          </p:nvGrpSpPr>
          <p:grpSpPr bwMode="auto">
            <a:xfrm>
              <a:off x="571472" y="4660905"/>
              <a:ext cx="1413782" cy="332365"/>
              <a:chOff x="2200" y="2153"/>
              <a:chExt cx="1398" cy="329"/>
            </a:xfrm>
          </p:grpSpPr>
          <p:sp>
            <p:nvSpPr>
              <p:cNvPr id="16" name="Oval 5"/>
              <p:cNvSpPr>
                <a:spLocks noChangeArrowheads="1"/>
              </p:cNvSpPr>
              <p:nvPr/>
            </p:nvSpPr>
            <p:spPr bwMode="gray">
              <a:xfrm>
                <a:off x="2200" y="2153"/>
                <a:ext cx="146" cy="329"/>
              </a:xfrm>
              <a:prstGeom prst="ellipse">
                <a:avLst/>
              </a:prstGeom>
              <a:gradFill rotWithShape="1">
                <a:gsLst>
                  <a:gs pos="0">
                    <a:schemeClr val="tx2">
                      <a:gamma/>
                      <a:tint val="0"/>
                      <a:invGamma/>
                    </a:schemeClr>
                  </a:gs>
                  <a:gs pos="50000">
                    <a:schemeClr val="tx2"/>
                  </a:gs>
                  <a:gs pos="100000">
                    <a:schemeClr val="tx2">
                      <a:gamma/>
                      <a:tint val="0"/>
                      <a:invGamma/>
                    </a:schemeClr>
                  </a:gs>
                </a:gsLst>
                <a:lin ang="2700000" scaled="1"/>
              </a:gradFill>
              <a:ln w="38100">
                <a:noFill/>
                <a:round/>
                <a:headEnd/>
                <a:tailEnd/>
              </a:ln>
              <a:effectLst/>
            </p:spPr>
            <p:txBody>
              <a:bodyPr wrap="none" anchor="ctr">
                <a:spAutoFit/>
              </a:bodyPr>
              <a:lstStyle/>
              <a:p>
                <a:pPr>
                  <a:defRPr/>
                </a:pPr>
                <a:endParaRPr lang="es-ES"/>
              </a:p>
            </p:txBody>
          </p:sp>
          <p:sp>
            <p:nvSpPr>
              <p:cNvPr id="17" name="Oval 6"/>
              <p:cNvSpPr>
                <a:spLocks noChangeArrowheads="1"/>
              </p:cNvSpPr>
              <p:nvPr/>
            </p:nvSpPr>
            <p:spPr bwMode="gray">
              <a:xfrm>
                <a:off x="2200" y="2153"/>
                <a:ext cx="146" cy="329"/>
              </a:xfrm>
              <a:prstGeom prst="ellipse">
                <a:avLst/>
              </a:prstGeom>
              <a:gradFill rotWithShape="1">
                <a:gsLst>
                  <a:gs pos="0">
                    <a:schemeClr val="tx2">
                      <a:gamma/>
                      <a:tint val="69804"/>
                      <a:invGamma/>
                    </a:schemeClr>
                  </a:gs>
                  <a:gs pos="100000">
                    <a:schemeClr val="tx2"/>
                  </a:gs>
                </a:gsLst>
                <a:lin ang="2700000" scaled="1"/>
              </a:gradFill>
              <a:ln w="38100">
                <a:noFill/>
                <a:round/>
                <a:headEnd/>
                <a:tailEnd/>
              </a:ln>
              <a:effectLst/>
            </p:spPr>
            <p:txBody>
              <a:bodyPr wrap="none" anchor="ctr">
                <a:spAutoFit/>
              </a:bodyPr>
              <a:lstStyle/>
              <a:p>
                <a:pPr>
                  <a:defRPr/>
                </a:pPr>
                <a:endParaRPr lang="es-ES"/>
              </a:p>
            </p:txBody>
          </p:sp>
          <p:sp>
            <p:nvSpPr>
              <p:cNvPr id="18" name="Oval 7"/>
              <p:cNvSpPr>
                <a:spLocks noChangeArrowheads="1"/>
              </p:cNvSpPr>
              <p:nvPr/>
            </p:nvSpPr>
            <p:spPr bwMode="gray">
              <a:xfrm>
                <a:off x="2297" y="2153"/>
                <a:ext cx="1301" cy="329"/>
              </a:xfrm>
              <a:prstGeom prst="ellipse">
                <a:avLst/>
              </a:prstGeom>
              <a:gradFill rotWithShape="1">
                <a:gsLst>
                  <a:gs pos="0">
                    <a:schemeClr val="tx2">
                      <a:gamma/>
                      <a:shade val="54118"/>
                      <a:invGamma/>
                    </a:schemeClr>
                  </a:gs>
                  <a:gs pos="50000">
                    <a:schemeClr val="tx2"/>
                  </a:gs>
                  <a:gs pos="100000">
                    <a:schemeClr val="tx2">
                      <a:gamma/>
                      <a:shade val="54118"/>
                      <a:invGamma/>
                    </a:schemeClr>
                  </a:gs>
                </a:gsLst>
                <a:lin ang="18900000" scaled="1"/>
              </a:gradFill>
              <a:ln w="38100">
                <a:noFill/>
                <a:round/>
                <a:headEnd/>
                <a:tailEnd/>
              </a:ln>
              <a:effectLst/>
            </p:spPr>
            <p:txBody>
              <a:bodyPr anchor="ctr">
                <a:spAutoFit/>
              </a:bodyPr>
              <a:lstStyle/>
              <a:p>
                <a:pPr>
                  <a:defRPr/>
                </a:pPr>
                <a:endParaRPr lang="es-ES"/>
              </a:p>
            </p:txBody>
          </p:sp>
          <p:sp>
            <p:nvSpPr>
              <p:cNvPr id="19" name="Oval 8"/>
              <p:cNvSpPr>
                <a:spLocks noChangeArrowheads="1"/>
              </p:cNvSpPr>
              <p:nvPr/>
            </p:nvSpPr>
            <p:spPr bwMode="gray">
              <a:xfrm>
                <a:off x="2297" y="2153"/>
                <a:ext cx="1301" cy="329"/>
              </a:xfrm>
              <a:prstGeom prst="ellipse">
                <a:avLst/>
              </a:prstGeom>
              <a:gradFill rotWithShape="1">
                <a:gsLst>
                  <a:gs pos="0">
                    <a:schemeClr val="tx2"/>
                  </a:gs>
                  <a:gs pos="100000">
                    <a:schemeClr val="tx2">
                      <a:gamma/>
                      <a:shade val="48627"/>
                      <a:invGamma/>
                    </a:schemeClr>
                  </a:gs>
                </a:gsLst>
                <a:lin ang="2700000" scaled="1"/>
              </a:gradFill>
              <a:ln w="38100">
                <a:noFill/>
                <a:round/>
                <a:headEnd/>
                <a:tailEnd/>
              </a:ln>
              <a:effectLst/>
            </p:spPr>
            <p:txBody>
              <a:bodyPr anchor="ctr">
                <a:spAutoFit/>
              </a:bodyPr>
              <a:lstStyle/>
              <a:p>
                <a:pPr>
                  <a:defRPr/>
                </a:pPr>
                <a:endParaRPr lang="es-ES"/>
              </a:p>
            </p:txBody>
          </p:sp>
          <p:sp>
            <p:nvSpPr>
              <p:cNvPr id="20" name="Oval 9"/>
              <p:cNvSpPr>
                <a:spLocks noChangeArrowheads="1"/>
              </p:cNvSpPr>
              <p:nvPr/>
            </p:nvSpPr>
            <p:spPr bwMode="gray">
              <a:xfrm>
                <a:off x="2429" y="2153"/>
                <a:ext cx="1169" cy="329"/>
              </a:xfrm>
              <a:prstGeom prst="ellipse">
                <a:avLst/>
              </a:prstGeom>
              <a:gradFill rotWithShape="1">
                <a:gsLst>
                  <a:gs pos="0">
                    <a:schemeClr val="tx2">
                      <a:gamma/>
                      <a:shade val="46275"/>
                      <a:invGamma/>
                    </a:schemeClr>
                  </a:gs>
                  <a:gs pos="100000">
                    <a:schemeClr val="tx2"/>
                  </a:gs>
                </a:gsLst>
                <a:lin ang="5400000" scaled="1"/>
              </a:gradFill>
              <a:ln w="38100">
                <a:noFill/>
                <a:round/>
                <a:headEnd/>
                <a:tailEnd/>
              </a:ln>
              <a:effectLst/>
            </p:spPr>
            <p:txBody>
              <a:bodyPr anchor="ctr">
                <a:spAutoFit/>
              </a:bodyPr>
              <a:lstStyle/>
              <a:p>
                <a:pPr>
                  <a:defRPr/>
                </a:pPr>
                <a:endParaRPr lang="es-ES"/>
              </a:p>
            </p:txBody>
          </p:sp>
        </p:grpSp>
        <p:sp>
          <p:nvSpPr>
            <p:cNvPr id="21549" name="Rectangle 31"/>
            <p:cNvSpPr>
              <a:spLocks noChangeArrowheads="1"/>
            </p:cNvSpPr>
            <p:nvPr/>
          </p:nvSpPr>
          <p:spPr bwMode="gray">
            <a:xfrm>
              <a:off x="500034" y="4714884"/>
              <a:ext cx="1443868" cy="25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2000" b="1" dirty="0">
                  <a:solidFill>
                    <a:schemeClr val="bg1"/>
                  </a:solidFill>
                  <a:latin typeface="Century Gothic" pitchFamily="34" charset="0"/>
                </a:rPr>
                <a:t>     Macropartícula</a:t>
              </a:r>
              <a:endParaRPr lang="es-ES" sz="1400" b="1" dirty="0">
                <a:solidFill>
                  <a:schemeClr val="bg1"/>
                </a:solidFill>
                <a:latin typeface="Century Gothic" pitchFamily="34" charset="0"/>
              </a:endParaRPr>
            </a:p>
          </p:txBody>
        </p:sp>
      </p:grpSp>
      <p:grpSp>
        <p:nvGrpSpPr>
          <p:cNvPr id="5" name="53 Grupo"/>
          <p:cNvGrpSpPr>
            <a:grpSpLocks/>
          </p:cNvGrpSpPr>
          <p:nvPr/>
        </p:nvGrpSpPr>
        <p:grpSpPr bwMode="auto">
          <a:xfrm>
            <a:off x="6795406" y="5107599"/>
            <a:ext cx="2441791" cy="619932"/>
            <a:chOff x="3857620" y="5643578"/>
            <a:chExt cx="1413781" cy="439445"/>
          </a:xfrm>
        </p:grpSpPr>
        <p:grpSp>
          <p:nvGrpSpPr>
            <p:cNvPr id="21541" name="Group 12"/>
            <p:cNvGrpSpPr>
              <a:grpSpLocks/>
            </p:cNvGrpSpPr>
            <p:nvPr/>
          </p:nvGrpSpPr>
          <p:grpSpPr bwMode="auto">
            <a:xfrm>
              <a:off x="3857620" y="5714290"/>
              <a:ext cx="1413781" cy="368733"/>
              <a:chOff x="2200" y="2135"/>
              <a:chExt cx="1398" cy="365"/>
            </a:xfrm>
          </p:grpSpPr>
          <p:sp>
            <p:nvSpPr>
              <p:cNvPr id="23" name="Oval 13"/>
              <p:cNvSpPr>
                <a:spLocks noChangeArrowheads="1"/>
              </p:cNvSpPr>
              <p:nvPr/>
            </p:nvSpPr>
            <p:spPr bwMode="gray">
              <a:xfrm>
                <a:off x="2200" y="2136"/>
                <a:ext cx="149" cy="364"/>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noFill/>
                <a:round/>
                <a:headEnd/>
                <a:tailEnd/>
              </a:ln>
              <a:effectLst/>
            </p:spPr>
            <p:txBody>
              <a:bodyPr wrap="none" anchor="ctr">
                <a:spAutoFit/>
              </a:bodyPr>
              <a:lstStyle/>
              <a:p>
                <a:pPr>
                  <a:defRPr/>
                </a:pPr>
                <a:endParaRPr lang="es-ES"/>
              </a:p>
            </p:txBody>
          </p:sp>
          <p:sp>
            <p:nvSpPr>
              <p:cNvPr id="24" name="Oval 14"/>
              <p:cNvSpPr>
                <a:spLocks noChangeArrowheads="1"/>
              </p:cNvSpPr>
              <p:nvPr/>
            </p:nvSpPr>
            <p:spPr bwMode="gray">
              <a:xfrm>
                <a:off x="2200" y="2136"/>
                <a:ext cx="149" cy="364"/>
              </a:xfrm>
              <a:prstGeom prst="ellipse">
                <a:avLst/>
              </a:prstGeom>
              <a:gradFill rotWithShape="1">
                <a:gsLst>
                  <a:gs pos="0">
                    <a:schemeClr val="accent1">
                      <a:gamma/>
                      <a:tint val="57255"/>
                      <a:invGamma/>
                    </a:schemeClr>
                  </a:gs>
                  <a:gs pos="100000">
                    <a:schemeClr val="accent1"/>
                  </a:gs>
                </a:gsLst>
                <a:lin ang="2700000" scaled="1"/>
              </a:gradFill>
              <a:ln w="38100">
                <a:noFill/>
                <a:round/>
                <a:headEnd/>
                <a:tailEnd/>
              </a:ln>
              <a:effectLst/>
            </p:spPr>
            <p:txBody>
              <a:bodyPr wrap="none" anchor="ctr">
                <a:spAutoFit/>
              </a:bodyPr>
              <a:lstStyle/>
              <a:p>
                <a:pPr>
                  <a:defRPr/>
                </a:pPr>
                <a:endParaRPr lang="es-ES"/>
              </a:p>
            </p:txBody>
          </p:sp>
          <p:sp>
            <p:nvSpPr>
              <p:cNvPr id="25" name="Oval 15"/>
              <p:cNvSpPr>
                <a:spLocks noChangeArrowheads="1"/>
              </p:cNvSpPr>
              <p:nvPr/>
            </p:nvSpPr>
            <p:spPr bwMode="gray">
              <a:xfrm>
                <a:off x="2297" y="2135"/>
                <a:ext cx="1301" cy="364"/>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noFill/>
                <a:round/>
                <a:headEnd/>
                <a:tailEnd/>
              </a:ln>
              <a:effectLst/>
            </p:spPr>
            <p:txBody>
              <a:bodyPr anchor="ctr">
                <a:spAutoFit/>
              </a:bodyPr>
              <a:lstStyle/>
              <a:p>
                <a:pPr>
                  <a:defRPr/>
                </a:pPr>
                <a:endParaRPr lang="es-ES"/>
              </a:p>
            </p:txBody>
          </p:sp>
          <p:sp>
            <p:nvSpPr>
              <p:cNvPr id="26" name="Oval 16"/>
              <p:cNvSpPr>
                <a:spLocks noChangeArrowheads="1"/>
              </p:cNvSpPr>
              <p:nvPr/>
            </p:nvSpPr>
            <p:spPr bwMode="gray">
              <a:xfrm>
                <a:off x="2297" y="2135"/>
                <a:ext cx="1301" cy="364"/>
              </a:xfrm>
              <a:prstGeom prst="ellipse">
                <a:avLst/>
              </a:prstGeom>
              <a:gradFill rotWithShape="1">
                <a:gsLst>
                  <a:gs pos="0">
                    <a:schemeClr val="accent1"/>
                  </a:gs>
                  <a:gs pos="100000">
                    <a:schemeClr val="accent1">
                      <a:gamma/>
                      <a:shade val="48627"/>
                      <a:invGamma/>
                    </a:schemeClr>
                  </a:gs>
                </a:gsLst>
                <a:lin ang="2700000" scaled="1"/>
              </a:gradFill>
              <a:ln w="38100">
                <a:noFill/>
                <a:round/>
                <a:headEnd/>
                <a:tailEnd/>
              </a:ln>
              <a:effectLst/>
            </p:spPr>
            <p:txBody>
              <a:bodyPr anchor="ctr">
                <a:spAutoFit/>
              </a:bodyPr>
              <a:lstStyle/>
              <a:p>
                <a:pPr>
                  <a:defRPr/>
                </a:pPr>
                <a:endParaRPr lang="es-ES"/>
              </a:p>
            </p:txBody>
          </p:sp>
          <p:sp>
            <p:nvSpPr>
              <p:cNvPr id="27" name="Oval 17"/>
              <p:cNvSpPr>
                <a:spLocks noChangeArrowheads="1"/>
              </p:cNvSpPr>
              <p:nvPr/>
            </p:nvSpPr>
            <p:spPr bwMode="gray">
              <a:xfrm>
                <a:off x="2363" y="2135"/>
                <a:ext cx="1169" cy="364"/>
              </a:xfrm>
              <a:prstGeom prst="ellipse">
                <a:avLst/>
              </a:prstGeom>
              <a:gradFill rotWithShape="1">
                <a:gsLst>
                  <a:gs pos="0">
                    <a:schemeClr val="accent1">
                      <a:gamma/>
                      <a:shade val="46275"/>
                      <a:invGamma/>
                    </a:schemeClr>
                  </a:gs>
                  <a:gs pos="100000">
                    <a:schemeClr val="accent1"/>
                  </a:gs>
                </a:gsLst>
                <a:lin ang="5400000" scaled="1"/>
              </a:gradFill>
              <a:ln w="38100">
                <a:noFill/>
                <a:round/>
                <a:headEnd/>
                <a:tailEnd/>
              </a:ln>
              <a:effectLst/>
            </p:spPr>
            <p:txBody>
              <a:bodyPr anchor="ctr">
                <a:spAutoFit/>
              </a:bodyPr>
              <a:lstStyle/>
              <a:p>
                <a:pPr>
                  <a:defRPr/>
                </a:pPr>
                <a:endParaRPr lang="es-ES"/>
              </a:p>
            </p:txBody>
          </p:sp>
        </p:grpSp>
        <p:sp>
          <p:nvSpPr>
            <p:cNvPr id="21542" name="Rectangle 32"/>
            <p:cNvSpPr>
              <a:spLocks noChangeArrowheads="1"/>
            </p:cNvSpPr>
            <p:nvPr/>
          </p:nvSpPr>
          <p:spPr bwMode="gray">
            <a:xfrm>
              <a:off x="4143372" y="5643578"/>
              <a:ext cx="802089" cy="32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2400" b="1" dirty="0">
                  <a:solidFill>
                    <a:schemeClr val="bg1">
                      <a:lumMod val="95000"/>
                    </a:schemeClr>
                  </a:solidFill>
                  <a:latin typeface="Century Gothic" pitchFamily="34" charset="0"/>
                </a:rPr>
                <a:t>Híbridas</a:t>
              </a:r>
              <a:endParaRPr lang="es-ES" sz="2400" b="1" dirty="0">
                <a:solidFill>
                  <a:schemeClr val="bg1">
                    <a:lumMod val="95000"/>
                  </a:schemeClr>
                </a:solidFill>
                <a:latin typeface="Century Gothic" pitchFamily="34" charset="0"/>
              </a:endParaRPr>
            </a:p>
          </p:txBody>
        </p:sp>
      </p:grpSp>
      <p:grpSp>
        <p:nvGrpSpPr>
          <p:cNvPr id="7" name="54 Grupo"/>
          <p:cNvGrpSpPr>
            <a:grpSpLocks/>
          </p:cNvGrpSpPr>
          <p:nvPr/>
        </p:nvGrpSpPr>
        <p:grpSpPr bwMode="auto">
          <a:xfrm>
            <a:off x="4348956" y="5208812"/>
            <a:ext cx="2436886" cy="521247"/>
            <a:chOff x="2071670" y="5567373"/>
            <a:chExt cx="1698969" cy="377825"/>
          </a:xfrm>
        </p:grpSpPr>
        <p:grpSp>
          <p:nvGrpSpPr>
            <p:cNvPr id="21534" name="Group 24"/>
            <p:cNvGrpSpPr>
              <a:grpSpLocks/>
            </p:cNvGrpSpPr>
            <p:nvPr/>
          </p:nvGrpSpPr>
          <p:grpSpPr bwMode="auto">
            <a:xfrm>
              <a:off x="2071670" y="5567373"/>
              <a:ext cx="1413782" cy="377825"/>
              <a:chOff x="2200" y="2131"/>
              <a:chExt cx="1398" cy="374"/>
            </a:xfrm>
          </p:grpSpPr>
          <p:sp>
            <p:nvSpPr>
              <p:cNvPr id="35" name="Oval 25"/>
              <p:cNvSpPr>
                <a:spLocks noChangeArrowheads="1"/>
              </p:cNvSpPr>
              <p:nvPr/>
            </p:nvSpPr>
            <p:spPr bwMode="gray">
              <a:xfrm>
                <a:off x="2200" y="2132"/>
                <a:ext cx="179" cy="37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noFill/>
                <a:round/>
                <a:headEnd/>
                <a:tailEnd/>
              </a:ln>
              <a:effectLst/>
            </p:spPr>
            <p:txBody>
              <a:bodyPr wrap="none" anchor="ctr">
                <a:spAutoFit/>
              </a:bodyPr>
              <a:lstStyle/>
              <a:p>
                <a:pPr>
                  <a:defRPr/>
                </a:pPr>
                <a:endParaRPr lang="es-ES"/>
              </a:p>
            </p:txBody>
          </p:sp>
          <p:sp>
            <p:nvSpPr>
              <p:cNvPr id="36" name="Oval 26"/>
              <p:cNvSpPr>
                <a:spLocks noChangeArrowheads="1"/>
              </p:cNvSpPr>
              <p:nvPr/>
            </p:nvSpPr>
            <p:spPr bwMode="gray">
              <a:xfrm>
                <a:off x="2200" y="2132"/>
                <a:ext cx="179" cy="373"/>
              </a:xfrm>
              <a:prstGeom prst="ellipse">
                <a:avLst/>
              </a:prstGeom>
              <a:gradFill rotWithShape="1">
                <a:gsLst>
                  <a:gs pos="0">
                    <a:schemeClr val="hlink">
                      <a:gamma/>
                      <a:tint val="69804"/>
                      <a:invGamma/>
                    </a:schemeClr>
                  </a:gs>
                  <a:gs pos="100000">
                    <a:schemeClr val="hlink"/>
                  </a:gs>
                </a:gsLst>
                <a:lin ang="2700000" scaled="1"/>
              </a:gradFill>
              <a:ln w="38100">
                <a:noFill/>
                <a:round/>
                <a:headEnd/>
                <a:tailEnd/>
              </a:ln>
              <a:effectLst/>
            </p:spPr>
            <p:txBody>
              <a:bodyPr wrap="none" anchor="ctr">
                <a:spAutoFit/>
              </a:bodyPr>
              <a:lstStyle/>
              <a:p>
                <a:pPr>
                  <a:defRPr/>
                </a:pPr>
                <a:endParaRPr lang="es-ES"/>
              </a:p>
            </p:txBody>
          </p:sp>
          <p:sp>
            <p:nvSpPr>
              <p:cNvPr id="37" name="Oval 27"/>
              <p:cNvSpPr>
                <a:spLocks noChangeArrowheads="1"/>
              </p:cNvSpPr>
              <p:nvPr/>
            </p:nvSpPr>
            <p:spPr bwMode="gray">
              <a:xfrm>
                <a:off x="2297" y="2131"/>
                <a:ext cx="1301" cy="37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noFill/>
                <a:round/>
                <a:headEnd/>
                <a:tailEnd/>
              </a:ln>
              <a:effectLst/>
            </p:spPr>
            <p:txBody>
              <a:bodyPr anchor="ctr">
                <a:spAutoFit/>
              </a:bodyPr>
              <a:lstStyle/>
              <a:p>
                <a:pPr>
                  <a:defRPr/>
                </a:pPr>
                <a:endParaRPr lang="es-ES"/>
              </a:p>
            </p:txBody>
          </p:sp>
          <p:sp>
            <p:nvSpPr>
              <p:cNvPr id="38" name="Oval 28"/>
              <p:cNvSpPr>
                <a:spLocks noChangeArrowheads="1"/>
              </p:cNvSpPr>
              <p:nvPr/>
            </p:nvSpPr>
            <p:spPr bwMode="gray">
              <a:xfrm>
                <a:off x="2297" y="2131"/>
                <a:ext cx="1301" cy="373"/>
              </a:xfrm>
              <a:prstGeom prst="ellipse">
                <a:avLst/>
              </a:prstGeom>
              <a:gradFill rotWithShape="1">
                <a:gsLst>
                  <a:gs pos="0">
                    <a:schemeClr val="hlink"/>
                  </a:gs>
                  <a:gs pos="100000">
                    <a:schemeClr val="hlink">
                      <a:gamma/>
                      <a:shade val="48627"/>
                      <a:invGamma/>
                    </a:schemeClr>
                  </a:gs>
                </a:gsLst>
                <a:lin ang="2700000" scaled="1"/>
              </a:gradFill>
              <a:ln w="38100">
                <a:noFill/>
                <a:round/>
                <a:headEnd/>
                <a:tailEnd/>
              </a:ln>
              <a:effectLst/>
            </p:spPr>
            <p:txBody>
              <a:bodyPr anchor="ctr">
                <a:spAutoFit/>
              </a:bodyPr>
              <a:lstStyle/>
              <a:p>
                <a:pPr>
                  <a:defRPr/>
                </a:pPr>
                <a:endParaRPr lang="es-ES"/>
              </a:p>
            </p:txBody>
          </p:sp>
          <p:sp>
            <p:nvSpPr>
              <p:cNvPr id="39" name="Oval 29"/>
              <p:cNvSpPr>
                <a:spLocks noChangeArrowheads="1"/>
              </p:cNvSpPr>
              <p:nvPr/>
            </p:nvSpPr>
            <p:spPr bwMode="gray">
              <a:xfrm>
                <a:off x="2363" y="2131"/>
                <a:ext cx="1169" cy="373"/>
              </a:xfrm>
              <a:prstGeom prst="ellipse">
                <a:avLst/>
              </a:prstGeom>
              <a:gradFill rotWithShape="1">
                <a:gsLst>
                  <a:gs pos="0">
                    <a:schemeClr val="hlink">
                      <a:gamma/>
                      <a:shade val="46275"/>
                      <a:invGamma/>
                    </a:schemeClr>
                  </a:gs>
                  <a:gs pos="100000">
                    <a:schemeClr val="hlink"/>
                  </a:gs>
                </a:gsLst>
                <a:lin ang="5400000" scaled="1"/>
              </a:gradFill>
              <a:ln w="38100">
                <a:noFill/>
                <a:round/>
                <a:headEnd/>
                <a:tailEnd/>
              </a:ln>
              <a:effectLst/>
            </p:spPr>
            <p:txBody>
              <a:bodyPr anchor="ctr">
                <a:spAutoFit/>
              </a:bodyPr>
              <a:lstStyle/>
              <a:p>
                <a:pPr>
                  <a:defRPr/>
                </a:pPr>
                <a:endParaRPr lang="es-ES"/>
              </a:p>
            </p:txBody>
          </p:sp>
        </p:grpSp>
        <p:sp>
          <p:nvSpPr>
            <p:cNvPr id="21535" name="Rectangle 33"/>
            <p:cNvSpPr>
              <a:spLocks noChangeArrowheads="1"/>
            </p:cNvSpPr>
            <p:nvPr/>
          </p:nvSpPr>
          <p:spPr bwMode="gray">
            <a:xfrm>
              <a:off x="2071670" y="5572140"/>
              <a:ext cx="1698969" cy="33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2400" b="1" dirty="0">
                  <a:solidFill>
                    <a:schemeClr val="bg1">
                      <a:lumMod val="95000"/>
                    </a:schemeClr>
                  </a:solidFill>
                  <a:latin typeface="Century Gothic" pitchFamily="34" charset="0"/>
                </a:rPr>
                <a:t>Micropartícula</a:t>
              </a:r>
              <a:endParaRPr lang="es-ES" sz="1400" b="1" dirty="0">
                <a:solidFill>
                  <a:schemeClr val="bg1">
                    <a:lumMod val="95000"/>
                  </a:schemeClr>
                </a:solidFill>
                <a:latin typeface="Century Gothic" pitchFamily="34" charset="0"/>
              </a:endParaRPr>
            </a:p>
          </p:txBody>
        </p:sp>
      </p:grpSp>
      <p:grpSp>
        <p:nvGrpSpPr>
          <p:cNvPr id="11" name="51 Grupo"/>
          <p:cNvGrpSpPr>
            <a:grpSpLocks/>
          </p:cNvGrpSpPr>
          <p:nvPr/>
        </p:nvGrpSpPr>
        <p:grpSpPr bwMode="auto">
          <a:xfrm>
            <a:off x="8472268" y="3486068"/>
            <a:ext cx="2406429" cy="555955"/>
            <a:chOff x="7429520" y="4579189"/>
            <a:chExt cx="1659797" cy="378874"/>
          </a:xfrm>
        </p:grpSpPr>
        <p:grpSp>
          <p:nvGrpSpPr>
            <p:cNvPr id="21520" name="44 Grupo"/>
            <p:cNvGrpSpPr>
              <a:grpSpLocks/>
            </p:cNvGrpSpPr>
            <p:nvPr/>
          </p:nvGrpSpPr>
          <p:grpSpPr bwMode="auto">
            <a:xfrm>
              <a:off x="7429520" y="4579189"/>
              <a:ext cx="1414463" cy="372553"/>
              <a:chOff x="7215206" y="4936379"/>
              <a:chExt cx="1414464" cy="372553"/>
            </a:xfrm>
          </p:grpSpPr>
          <p:sp>
            <p:nvSpPr>
              <p:cNvPr id="46" name="Oval 25"/>
              <p:cNvSpPr>
                <a:spLocks noChangeArrowheads="1"/>
              </p:cNvSpPr>
              <p:nvPr/>
            </p:nvSpPr>
            <p:spPr bwMode="gray">
              <a:xfrm>
                <a:off x="7215206" y="4936380"/>
                <a:ext cx="179170" cy="353929"/>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noFill/>
                <a:round/>
                <a:headEnd/>
                <a:tailEnd/>
              </a:ln>
              <a:effectLst/>
            </p:spPr>
            <p:txBody>
              <a:bodyPr wrap="none" anchor="ctr">
                <a:spAutoFit/>
              </a:bodyPr>
              <a:lstStyle/>
              <a:p>
                <a:pPr>
                  <a:defRPr/>
                </a:pPr>
                <a:endParaRPr lang="es-ES"/>
              </a:p>
            </p:txBody>
          </p:sp>
          <p:sp>
            <p:nvSpPr>
              <p:cNvPr id="47" name="Oval 26"/>
              <p:cNvSpPr>
                <a:spLocks noChangeArrowheads="1"/>
              </p:cNvSpPr>
              <p:nvPr/>
            </p:nvSpPr>
            <p:spPr bwMode="gray">
              <a:xfrm>
                <a:off x="7215206" y="4936380"/>
                <a:ext cx="179170" cy="353929"/>
              </a:xfrm>
              <a:prstGeom prst="ellipse">
                <a:avLst/>
              </a:prstGeom>
              <a:solidFill>
                <a:schemeClr val="accent3">
                  <a:lumMod val="75000"/>
                </a:schemeClr>
              </a:solidFill>
              <a:ln w="38100">
                <a:noFill/>
                <a:round/>
                <a:headEnd/>
                <a:tailEnd/>
              </a:ln>
              <a:effectLst/>
            </p:spPr>
            <p:txBody>
              <a:bodyPr wrap="none" anchor="ctr">
                <a:spAutoFit/>
              </a:bodyPr>
              <a:lstStyle/>
              <a:p>
                <a:pPr>
                  <a:defRPr/>
                </a:pPr>
                <a:endParaRPr lang="es-ES"/>
              </a:p>
            </p:txBody>
          </p:sp>
          <p:sp>
            <p:nvSpPr>
              <p:cNvPr id="48" name="Oval 27"/>
              <p:cNvSpPr>
                <a:spLocks noChangeArrowheads="1"/>
              </p:cNvSpPr>
              <p:nvPr/>
            </p:nvSpPr>
            <p:spPr bwMode="gray">
              <a:xfrm>
                <a:off x="7313631" y="4936379"/>
                <a:ext cx="1316039" cy="353929"/>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noFill/>
                <a:round/>
                <a:headEnd/>
                <a:tailEnd/>
              </a:ln>
              <a:effectLst/>
            </p:spPr>
            <p:txBody>
              <a:bodyPr anchor="ctr">
                <a:spAutoFit/>
              </a:bodyPr>
              <a:lstStyle/>
              <a:p>
                <a:pPr>
                  <a:defRPr/>
                </a:pPr>
                <a:endParaRPr lang="es-ES"/>
              </a:p>
            </p:txBody>
          </p:sp>
          <p:sp>
            <p:nvSpPr>
              <p:cNvPr id="49" name="Oval 28"/>
              <p:cNvSpPr>
                <a:spLocks noChangeArrowheads="1"/>
              </p:cNvSpPr>
              <p:nvPr/>
            </p:nvSpPr>
            <p:spPr bwMode="gray">
              <a:xfrm>
                <a:off x="7313631" y="4955003"/>
                <a:ext cx="1316039" cy="353929"/>
              </a:xfrm>
              <a:prstGeom prst="ellipse">
                <a:avLst/>
              </a:prstGeom>
              <a:solidFill>
                <a:schemeClr val="accent5">
                  <a:lumMod val="60000"/>
                  <a:lumOff val="40000"/>
                </a:schemeClr>
              </a:solidFill>
              <a:ln w="38100">
                <a:noFill/>
                <a:round/>
                <a:headEnd/>
                <a:tailEnd/>
              </a:ln>
              <a:effectLst/>
            </p:spPr>
            <p:txBody>
              <a:bodyPr anchor="ctr">
                <a:spAutoFit/>
              </a:bodyPr>
              <a:lstStyle/>
              <a:p>
                <a:pPr>
                  <a:defRPr/>
                </a:pPr>
                <a:endParaRPr lang="es-ES"/>
              </a:p>
            </p:txBody>
          </p:sp>
          <p:sp>
            <p:nvSpPr>
              <p:cNvPr id="50" name="Oval 29"/>
              <p:cNvSpPr>
                <a:spLocks noChangeArrowheads="1"/>
              </p:cNvSpPr>
              <p:nvPr/>
            </p:nvSpPr>
            <p:spPr bwMode="gray">
              <a:xfrm>
                <a:off x="7380306" y="4936379"/>
                <a:ext cx="1182689" cy="353929"/>
              </a:xfrm>
              <a:prstGeom prst="ellipse">
                <a:avLst/>
              </a:prstGeom>
              <a:solidFill>
                <a:schemeClr val="accent1">
                  <a:lumMod val="50000"/>
                </a:schemeClr>
              </a:solidFill>
              <a:ln w="38100">
                <a:noFill/>
                <a:round/>
                <a:headEnd/>
                <a:tailEnd/>
              </a:ln>
              <a:effectLst/>
            </p:spPr>
            <p:txBody>
              <a:bodyPr anchor="ctr">
                <a:spAutoFit/>
              </a:bodyPr>
              <a:lstStyle/>
              <a:p>
                <a:pPr>
                  <a:defRPr/>
                </a:pPr>
                <a:endParaRPr lang="es-ES"/>
              </a:p>
            </p:txBody>
          </p:sp>
        </p:grpSp>
        <p:sp>
          <p:nvSpPr>
            <p:cNvPr id="21521" name="Rectangle 34"/>
            <p:cNvSpPr>
              <a:spLocks noChangeArrowheads="1"/>
            </p:cNvSpPr>
            <p:nvPr/>
          </p:nvSpPr>
          <p:spPr bwMode="gray">
            <a:xfrm>
              <a:off x="7429520" y="4643446"/>
              <a:ext cx="1659797" cy="314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2400" b="1" dirty="0">
                  <a:solidFill>
                    <a:schemeClr val="bg1">
                      <a:lumMod val="95000"/>
                    </a:schemeClr>
                  </a:solidFill>
                  <a:latin typeface="Century Gothic" pitchFamily="34" charset="0"/>
                </a:rPr>
                <a:t>Nano partícula</a:t>
              </a:r>
              <a:endParaRPr lang="es-ES" sz="1400" b="1" dirty="0">
                <a:solidFill>
                  <a:schemeClr val="bg1">
                    <a:lumMod val="95000"/>
                  </a:schemeClr>
                </a:solidFill>
                <a:latin typeface="Century Gothic" pitchFamily="34" charset="0"/>
              </a:endParaRPr>
            </a:p>
          </p:txBody>
        </p:sp>
      </p:grpSp>
      <p:pic>
        <p:nvPicPr>
          <p:cNvPr id="4" name="Imagen 3"/>
          <p:cNvPicPr>
            <a:picLocks noChangeAspect="1"/>
          </p:cNvPicPr>
          <p:nvPr/>
        </p:nvPicPr>
        <p:blipFill>
          <a:blip r:embed="rId3"/>
          <a:stretch>
            <a:fillRect/>
          </a:stretch>
        </p:blipFill>
        <p:spPr>
          <a:xfrm>
            <a:off x="996484" y="1775481"/>
            <a:ext cx="3139335" cy="1355445"/>
          </a:xfrm>
          <a:prstGeom prst="rect">
            <a:avLst/>
          </a:prstGeom>
        </p:spPr>
      </p:pic>
      <p:sp>
        <p:nvSpPr>
          <p:cNvPr id="6" name="Flecha abajo 5"/>
          <p:cNvSpPr/>
          <p:nvPr/>
        </p:nvSpPr>
        <p:spPr>
          <a:xfrm>
            <a:off x="2300902" y="3157453"/>
            <a:ext cx="421141" cy="9018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4"/>
          <a:stretch>
            <a:fillRect/>
          </a:stretch>
        </p:blipFill>
        <p:spPr>
          <a:xfrm>
            <a:off x="8481095" y="1301616"/>
            <a:ext cx="2419582" cy="1622559"/>
          </a:xfrm>
          <a:prstGeom prst="rect">
            <a:avLst/>
          </a:prstGeom>
        </p:spPr>
      </p:pic>
      <p:pic>
        <p:nvPicPr>
          <p:cNvPr id="41"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20172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childTnLst>
                          </p:cTn>
                        </p:par>
                        <p:par>
                          <p:cTn id="8" fill="hold" nodeType="afterGroup">
                            <p:stCondLst>
                              <p:cond delay="1000"/>
                            </p:stCondLst>
                            <p:childTnLst>
                              <p:par>
                                <p:cTn id="9" presetID="1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lide(fromBottom)">
                                      <p:cBhvr>
                                        <p:cTn id="11" dur="1000"/>
                                        <p:tgtEl>
                                          <p:spTgt spid="7"/>
                                        </p:tgtEl>
                                      </p:cBhvr>
                                    </p:animEffect>
                                  </p:childTnLst>
                                </p:cTn>
                              </p:par>
                            </p:childTnLst>
                          </p:cTn>
                        </p:par>
                        <p:par>
                          <p:cTn id="12" fill="hold" nodeType="afterGroup">
                            <p:stCondLst>
                              <p:cond delay="2000"/>
                            </p:stCondLst>
                            <p:childTnLst>
                              <p:par>
                                <p:cTn id="13" presetID="1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lide(fromBottom)">
                                      <p:cBhvr>
                                        <p:cTn id="15" dur="1000"/>
                                        <p:tgtEl>
                                          <p:spTgt spid="5"/>
                                        </p:tgtEl>
                                      </p:cBhvr>
                                    </p:animEffect>
                                  </p:childTnLst>
                                </p:cTn>
                              </p:par>
                            </p:childTnLst>
                          </p:cTn>
                        </p:par>
                        <p:par>
                          <p:cTn id="16" fill="hold" nodeType="afterGroup">
                            <p:stCondLst>
                              <p:cond delay="3000"/>
                            </p:stCondLst>
                            <p:childTnLst>
                              <p:par>
                                <p:cTn id="17" presetID="1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1000"/>
                                        <p:tgtEl>
                                          <p:spTgt spid="11"/>
                                        </p:tgtEl>
                                      </p:cBhvr>
                                    </p:animEffect>
                                  </p:childTnLst>
                                </p:cTn>
                              </p:par>
                            </p:childTnLst>
                          </p:cTn>
                        </p:par>
                        <p:par>
                          <p:cTn id="20" fill="hold" nodeType="afterGroup">
                            <p:stCondLst>
                              <p:cond delay="400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slide(fromBottom)">
                                      <p:cBhvr>
                                        <p:cTn id="2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Clasificación por su densidad</a:t>
            </a:r>
          </a:p>
        </p:txBody>
      </p:sp>
      <p:sp>
        <p:nvSpPr>
          <p:cNvPr id="8" name="Marcador de contenido 7"/>
          <p:cNvSpPr>
            <a:spLocks noGrp="1"/>
          </p:cNvSpPr>
          <p:nvPr>
            <p:ph idx="1"/>
          </p:nvPr>
        </p:nvSpPr>
        <p:spPr>
          <a:xfrm>
            <a:off x="1119522" y="1611963"/>
            <a:ext cx="8946541" cy="4195481"/>
          </a:xfrm>
        </p:spPr>
        <p:txBody>
          <a:bodyPr/>
          <a:lstStyle/>
          <a:p>
            <a:r>
              <a:rPr lang="es-MX" dirty="0"/>
              <a:t>Viscosa para restauraciones</a:t>
            </a:r>
          </a:p>
          <a:p>
            <a:r>
              <a:rPr lang="es-MX" dirty="0"/>
              <a:t>Semi-fluidas para mejorar la adhesión a la interfase diente restauración</a:t>
            </a:r>
          </a:p>
          <a:p>
            <a:r>
              <a:rPr lang="es-MX" dirty="0"/>
              <a:t>Fluidas (Resinas Flow) aparecen en 1996 y con bajo contenido de vidrio muy utilizadas como selladores y medio cementante </a:t>
            </a:r>
          </a:p>
        </p:txBody>
      </p:sp>
      <p:pic>
        <p:nvPicPr>
          <p:cNvPr id="10" name="Imagen 9"/>
          <p:cNvPicPr>
            <a:picLocks noChangeAspect="1"/>
          </p:cNvPicPr>
          <p:nvPr/>
        </p:nvPicPr>
        <p:blipFill>
          <a:blip r:embed="rId3"/>
          <a:stretch>
            <a:fillRect/>
          </a:stretch>
        </p:blipFill>
        <p:spPr>
          <a:xfrm>
            <a:off x="6902904" y="3581000"/>
            <a:ext cx="4202250" cy="3277000"/>
          </a:xfrm>
          <a:prstGeom prst="rect">
            <a:avLst/>
          </a:prstGeom>
        </p:spPr>
      </p:pic>
      <p:pic>
        <p:nvPicPr>
          <p:cNvPr id="11" name="Imagen 10"/>
          <p:cNvPicPr>
            <a:picLocks noChangeAspect="1"/>
          </p:cNvPicPr>
          <p:nvPr/>
        </p:nvPicPr>
        <p:blipFill>
          <a:blip r:embed="rId4"/>
          <a:stretch>
            <a:fillRect/>
          </a:stretch>
        </p:blipFill>
        <p:spPr>
          <a:xfrm>
            <a:off x="2567609" y="3709704"/>
            <a:ext cx="2648493" cy="2595587"/>
          </a:xfrm>
          <a:prstGeom prst="rect">
            <a:avLst/>
          </a:prstGeom>
        </p:spPr>
      </p:pic>
      <p:sp>
        <p:nvSpPr>
          <p:cNvPr id="6" name="Arco de bloque 5">
            <a:extLst>
              <a:ext uri="{FF2B5EF4-FFF2-40B4-BE49-F238E27FC236}">
                <a16:creationId xmlns:a16="http://schemas.microsoft.com/office/drawing/2014/main" xmlns="" id="{9C21606A-931B-47CC-BD07-0CD80660C2D7}"/>
              </a:ext>
            </a:extLst>
          </p:cNvPr>
          <p:cNvSpPr/>
          <p:nvPr/>
        </p:nvSpPr>
        <p:spPr>
          <a:xfrm rot="10800000">
            <a:off x="3287688" y="5043309"/>
            <a:ext cx="936104" cy="528885"/>
          </a:xfrm>
          <a:prstGeom prst="blockArc">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7"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65490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Microfotografías de composites de diferente tamaño de partícula</a:t>
            </a:r>
          </a:p>
        </p:txBody>
      </p:sp>
      <p:pic>
        <p:nvPicPr>
          <p:cNvPr id="4" name="Marcador de contenido 3"/>
          <p:cNvPicPr>
            <a:picLocks noGrp="1" noChangeAspect="1"/>
          </p:cNvPicPr>
          <p:nvPr>
            <p:ph idx="1"/>
          </p:nvPr>
        </p:nvPicPr>
        <p:blipFill>
          <a:blip r:embed="rId3"/>
          <a:stretch>
            <a:fillRect/>
          </a:stretch>
        </p:blipFill>
        <p:spPr>
          <a:xfrm>
            <a:off x="1923151" y="1847917"/>
            <a:ext cx="8345698" cy="4258591"/>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4046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2 Marcador de contenido"/>
          <p:cNvSpPr>
            <a:spLocks noGrp="1"/>
          </p:cNvSpPr>
          <p:nvPr>
            <p:ph idx="1"/>
          </p:nvPr>
        </p:nvSpPr>
        <p:spPr>
          <a:xfrm>
            <a:off x="1102784" y="1268414"/>
            <a:ext cx="10496549" cy="4968875"/>
          </a:xfrm>
        </p:spPr>
        <p:txBody>
          <a:bodyPr>
            <a:normAutofit lnSpcReduction="10000"/>
          </a:bodyPr>
          <a:lstStyle/>
          <a:p>
            <a:pPr eaLnBrk="1" hangingPunct="1">
              <a:buFont typeface="Wingdings" pitchFamily="2" charset="2"/>
              <a:buNone/>
            </a:pPr>
            <a:r>
              <a:rPr lang="es-MX" sz="2400" b="1" smtClean="0"/>
              <a:t>CLAVE:</a:t>
            </a:r>
            <a:endParaRPr lang="es-ES" sz="2400" smtClean="0"/>
          </a:p>
          <a:p>
            <a:pPr eaLnBrk="1" hangingPunct="1">
              <a:buFont typeface="Wingdings" pitchFamily="2" charset="2"/>
              <a:buNone/>
            </a:pPr>
            <a:r>
              <a:rPr lang="es-ES" sz="2400" smtClean="0"/>
              <a:t>L40007</a:t>
            </a:r>
          </a:p>
          <a:p>
            <a:pPr eaLnBrk="1" hangingPunct="1">
              <a:buFont typeface="Wingdings" pitchFamily="2" charset="2"/>
              <a:buNone/>
            </a:pPr>
            <a:endParaRPr lang="es-ES" sz="2400" smtClean="0"/>
          </a:p>
          <a:p>
            <a:pPr eaLnBrk="1" hangingPunct="1">
              <a:buFont typeface="Wingdings" pitchFamily="2" charset="2"/>
              <a:buNone/>
            </a:pPr>
            <a:r>
              <a:rPr lang="es-MX" sz="2400" b="1" smtClean="0"/>
              <a:t>TIPO DE UNIDAD DE APRENDIZAJE:</a:t>
            </a:r>
            <a:endParaRPr lang="es-ES" sz="2400" smtClean="0"/>
          </a:p>
          <a:p>
            <a:pPr eaLnBrk="1" hangingPunct="1">
              <a:buFont typeface="Wingdings" pitchFamily="2" charset="2"/>
              <a:buNone/>
            </a:pPr>
            <a:r>
              <a:rPr lang="es-ES" sz="2400" smtClean="0"/>
              <a:t>TEÓRICO- PRACTICO</a:t>
            </a:r>
          </a:p>
          <a:p>
            <a:pPr eaLnBrk="1" hangingPunct="1">
              <a:buFont typeface="Wingdings" pitchFamily="2" charset="2"/>
              <a:buNone/>
            </a:pPr>
            <a:endParaRPr lang="es-ES" sz="2400" smtClean="0"/>
          </a:p>
          <a:p>
            <a:pPr eaLnBrk="1" hangingPunct="1">
              <a:buFont typeface="Wingdings" pitchFamily="2" charset="2"/>
              <a:buNone/>
            </a:pPr>
            <a:r>
              <a:rPr lang="es-ES" sz="2400" b="1" smtClean="0"/>
              <a:t>CARÁCTER DE LA UNIDAD DE APRENDIZAJE:</a:t>
            </a:r>
            <a:endParaRPr lang="es-ES" sz="2400" smtClean="0"/>
          </a:p>
          <a:p>
            <a:pPr eaLnBrk="1" hangingPunct="1">
              <a:buFont typeface="Wingdings" pitchFamily="2" charset="2"/>
              <a:buNone/>
            </a:pPr>
            <a:r>
              <a:rPr lang="es-ES" sz="2400" smtClean="0"/>
              <a:t>OBLIGATORIO</a:t>
            </a:r>
          </a:p>
          <a:p>
            <a:pPr eaLnBrk="1" hangingPunct="1">
              <a:buFont typeface="Wingdings" pitchFamily="2" charset="2"/>
              <a:buNone/>
            </a:pPr>
            <a:endParaRPr lang="es-ES" sz="2400" smtClean="0"/>
          </a:p>
          <a:p>
            <a:pPr eaLnBrk="1" hangingPunct="1">
              <a:buFont typeface="Wingdings" pitchFamily="2" charset="2"/>
              <a:buNone/>
            </a:pPr>
            <a:r>
              <a:rPr lang="es-ES" sz="2400" b="1" smtClean="0"/>
              <a:t>MODALIDAD:</a:t>
            </a:r>
            <a:endParaRPr lang="es-ES" sz="2400" smtClean="0"/>
          </a:p>
          <a:p>
            <a:pPr eaLnBrk="1" hangingPunct="1">
              <a:buFont typeface="Wingdings" pitchFamily="2" charset="2"/>
              <a:buNone/>
            </a:pPr>
            <a:r>
              <a:rPr lang="es-ES" sz="2400" smtClean="0"/>
              <a:t>PRESENCIAL</a:t>
            </a:r>
          </a:p>
          <a:p>
            <a:pPr eaLnBrk="1" hangingPunct="1">
              <a:buFont typeface="Wingdings" pitchFamily="2" charset="2"/>
              <a:buNone/>
            </a:pPr>
            <a:endParaRPr lang="es-ES" sz="2400" smtClean="0"/>
          </a:p>
          <a:p>
            <a:pPr eaLnBrk="1" hangingPunct="1"/>
            <a:endParaRPr lang="es-ES" sz="2400" smtClean="0"/>
          </a:p>
        </p:txBody>
      </p:sp>
      <p:sp>
        <p:nvSpPr>
          <p:cNvPr id="409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F061413F-18B9-49B4-90A1-F8F58AA0B8DC}" type="slidenum">
              <a:rPr lang="es-ES">
                <a:solidFill>
                  <a:srgbClr val="898989"/>
                </a:solidFill>
              </a:rPr>
              <a:pPr/>
              <a:t>3</a:t>
            </a:fld>
            <a:endParaRPr lang="es-ES">
              <a:solidFill>
                <a:srgbClr val="898989"/>
              </a:solidFill>
            </a:endParaRPr>
          </a:p>
        </p:txBody>
      </p:sp>
      <p:pic>
        <p:nvPicPr>
          <p:cNvPr id="6"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54985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 dirty="0"/>
              <a:t>DESARROLLO DEL RELLENO</a:t>
            </a:r>
          </a:p>
        </p:txBody>
      </p:sp>
      <p:sp>
        <p:nvSpPr>
          <p:cNvPr id="3" name="2 Marcador de contenido"/>
          <p:cNvSpPr>
            <a:spLocks noGrp="1"/>
          </p:cNvSpPr>
          <p:nvPr>
            <p:ph idx="1"/>
          </p:nvPr>
        </p:nvSpPr>
        <p:spPr/>
        <p:txBody>
          <a:bodyPr/>
          <a:lstStyle/>
          <a:p>
            <a:pPr algn="just">
              <a:defRPr/>
            </a:pPr>
            <a:r>
              <a:rPr lang="es-ES" dirty="0"/>
              <a:t>Las nanopartículas son partículas individuales, de 75-100nm.</a:t>
            </a:r>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endParaRPr lang="es-ES" sz="1050" dirty="0"/>
          </a:p>
          <a:p>
            <a:pPr algn="just">
              <a:buFont typeface="Wingdings" pitchFamily="2" charset="2"/>
              <a:buNone/>
              <a:defRPr/>
            </a:pPr>
            <a:r>
              <a:rPr lang="es-ES" sz="1050" dirty="0"/>
              <a:t> 		            </a:t>
            </a:r>
          </a:p>
          <a:p>
            <a:pPr algn="just">
              <a:buFont typeface="Wingdings" pitchFamily="2" charset="2"/>
              <a:buNone/>
              <a:defRPr/>
            </a:pPr>
            <a:endParaRPr lang="es-ES" sz="1050" dirty="0"/>
          </a:p>
          <a:p>
            <a:pPr algn="just">
              <a:buFont typeface="Wingdings" pitchFamily="2" charset="2"/>
              <a:buNone/>
              <a:defRPr/>
            </a:pPr>
            <a:r>
              <a:rPr lang="es-ES" sz="1050" dirty="0"/>
              <a:t>		                        	</a:t>
            </a:r>
            <a:endParaRPr lang="es-ES" dirty="0"/>
          </a:p>
        </p:txBody>
      </p:sp>
      <p:grpSp>
        <p:nvGrpSpPr>
          <p:cNvPr id="4" name="12 Grupo"/>
          <p:cNvGrpSpPr/>
          <p:nvPr/>
        </p:nvGrpSpPr>
        <p:grpSpPr>
          <a:xfrm>
            <a:off x="2063552" y="2492897"/>
            <a:ext cx="2143140" cy="2714643"/>
            <a:chOff x="2428860" y="3357563"/>
            <a:chExt cx="2143140" cy="2714643"/>
          </a:xfrm>
          <a:noFill/>
        </p:grpSpPr>
        <p:pic>
          <p:nvPicPr>
            <p:cNvPr id="62468" name="Imagen 53"/>
            <p:cNvPicPr>
              <a:picLocks noChangeAspect="1" noChangeArrowheads="1"/>
            </p:cNvPicPr>
            <p:nvPr/>
          </p:nvPicPr>
          <p:blipFill>
            <a:blip r:embed="rId3"/>
            <a:srcRect/>
            <a:stretch>
              <a:fillRect/>
            </a:stretch>
          </p:blipFill>
          <p:spPr bwMode="auto">
            <a:xfrm>
              <a:off x="2571750" y="3357563"/>
              <a:ext cx="1816100" cy="2546350"/>
            </a:xfrm>
            <a:prstGeom prst="rect">
              <a:avLst/>
            </a:prstGeom>
            <a:grpFill/>
            <a:ln w="9525">
              <a:noFill/>
              <a:miter lim="800000"/>
              <a:headEnd/>
              <a:tailEnd/>
            </a:ln>
          </p:spPr>
        </p:pic>
        <p:sp>
          <p:nvSpPr>
            <p:cNvPr id="11" name="10 Rectángulo"/>
            <p:cNvSpPr/>
            <p:nvPr/>
          </p:nvSpPr>
          <p:spPr>
            <a:xfrm>
              <a:off x="2428860" y="5929330"/>
              <a:ext cx="2143140" cy="1428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050" dirty="0"/>
                <a:t>Resinas híbridas, sonrie 3M  ESPE</a:t>
              </a:r>
            </a:p>
          </p:txBody>
        </p:sp>
      </p:grpSp>
      <p:grpSp>
        <p:nvGrpSpPr>
          <p:cNvPr id="5" name="13 Grupo"/>
          <p:cNvGrpSpPr/>
          <p:nvPr/>
        </p:nvGrpSpPr>
        <p:grpSpPr>
          <a:xfrm>
            <a:off x="7896210" y="2350021"/>
            <a:ext cx="2143140" cy="2714643"/>
            <a:chOff x="5286380" y="3357563"/>
            <a:chExt cx="2143140" cy="2714643"/>
          </a:xfrm>
          <a:noFill/>
        </p:grpSpPr>
        <p:pic>
          <p:nvPicPr>
            <p:cNvPr id="62469" name="Imagen 54"/>
            <p:cNvPicPr>
              <a:picLocks noChangeAspect="1" noChangeArrowheads="1"/>
            </p:cNvPicPr>
            <p:nvPr/>
          </p:nvPicPr>
          <p:blipFill>
            <a:blip r:embed="rId4"/>
            <a:srcRect/>
            <a:stretch>
              <a:fillRect/>
            </a:stretch>
          </p:blipFill>
          <p:spPr bwMode="auto">
            <a:xfrm>
              <a:off x="5429250" y="3357563"/>
              <a:ext cx="1816100" cy="2546350"/>
            </a:xfrm>
            <a:prstGeom prst="rect">
              <a:avLst/>
            </a:prstGeom>
            <a:grpFill/>
            <a:ln w="9525">
              <a:noFill/>
              <a:miter lim="800000"/>
              <a:headEnd/>
              <a:tailEnd/>
            </a:ln>
          </p:spPr>
        </p:pic>
        <p:sp>
          <p:nvSpPr>
            <p:cNvPr id="12" name="11 Rectángulo"/>
            <p:cNvSpPr/>
            <p:nvPr/>
          </p:nvSpPr>
          <p:spPr>
            <a:xfrm>
              <a:off x="5286380" y="5929330"/>
              <a:ext cx="2143140" cy="1428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buFont typeface="Wingdings" pitchFamily="2" charset="2"/>
                <a:buNone/>
                <a:defRPr/>
              </a:pPr>
              <a:r>
                <a:rPr lang="es-ES" sz="1050" dirty="0"/>
                <a:t>Filtek Supreme XT, sonrie 3M  ESPE </a:t>
              </a:r>
            </a:p>
          </p:txBody>
        </p:sp>
      </p:grpSp>
      <p:pic>
        <p:nvPicPr>
          <p:cNvPr id="6" name="Imagen 5"/>
          <p:cNvPicPr>
            <a:picLocks noChangeAspect="1"/>
          </p:cNvPicPr>
          <p:nvPr/>
        </p:nvPicPr>
        <p:blipFill>
          <a:blip r:embed="rId5"/>
          <a:stretch>
            <a:fillRect/>
          </a:stretch>
        </p:blipFill>
        <p:spPr>
          <a:xfrm>
            <a:off x="4597299" y="2924945"/>
            <a:ext cx="2867025" cy="1590675"/>
          </a:xfrm>
          <a:prstGeom prst="rect">
            <a:avLst/>
          </a:prstGeom>
        </p:spPr>
      </p:pic>
      <p:pic>
        <p:nvPicPr>
          <p:cNvPr id="7" name="Imagen 6"/>
          <p:cNvPicPr>
            <a:picLocks noChangeAspect="1"/>
          </p:cNvPicPr>
          <p:nvPr/>
        </p:nvPicPr>
        <p:blipFill>
          <a:blip r:embed="rId6"/>
          <a:stretch>
            <a:fillRect/>
          </a:stretch>
        </p:blipFill>
        <p:spPr>
          <a:xfrm>
            <a:off x="4657725" y="4819601"/>
            <a:ext cx="2876550" cy="1590675"/>
          </a:xfrm>
          <a:prstGeom prst="rect">
            <a:avLst/>
          </a:prstGeom>
        </p:spPr>
      </p:pic>
      <p:pic>
        <p:nvPicPr>
          <p:cNvPr id="13"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25446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ppt_x</p:attrName>
                                        </p:attrNameLst>
                                      </p:cBhvr>
                                      <p:tavLst>
                                        <p:tav tm="0">
                                          <p:val>
                                            <p:strVal val="#ppt_x"/>
                                          </p:val>
                                        </p:tav>
                                        <p:tav tm="100000">
                                          <p:val>
                                            <p:strVal val="#ppt_x"/>
                                          </p:val>
                                        </p:tav>
                                      </p:tavLst>
                                    </p:anim>
                                    <p:anim calcmode="lin" valueType="num">
                                      <p:cBhvr>
                                        <p:cTn id="15" dur="2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b="1" dirty="0"/>
              <a:t>POR SU TÉCNICA DE COLOCACIÓN</a:t>
            </a:r>
          </a:p>
        </p:txBody>
      </p:sp>
      <p:sp>
        <p:nvSpPr>
          <p:cNvPr id="2" name="1 Marcador de contenido"/>
          <p:cNvSpPr>
            <a:spLocks noGrp="1"/>
          </p:cNvSpPr>
          <p:nvPr>
            <p:ph idx="1"/>
          </p:nvPr>
        </p:nvSpPr>
        <p:spPr/>
        <p:txBody>
          <a:bodyPr>
            <a:normAutofit/>
          </a:bodyPr>
          <a:lstStyle/>
          <a:p>
            <a:r>
              <a:rPr lang="es-MX" b="1" dirty="0"/>
              <a:t>Técnica directa</a:t>
            </a:r>
            <a:r>
              <a:rPr lang="es-MX" dirty="0"/>
              <a:t>: en la misma cita</a:t>
            </a:r>
          </a:p>
          <a:p>
            <a:r>
              <a:rPr lang="es-MX" b="1" dirty="0"/>
              <a:t>Técnica </a:t>
            </a:r>
            <a:r>
              <a:rPr lang="es-MX" b="1" dirty="0" err="1"/>
              <a:t>semi</a:t>
            </a:r>
            <a:r>
              <a:rPr lang="es-MX" b="1" dirty="0"/>
              <a:t>-directa</a:t>
            </a:r>
            <a:r>
              <a:rPr lang="es-MX" dirty="0"/>
              <a:t>: elaborada en la cavidad y se cementa.</a:t>
            </a:r>
          </a:p>
          <a:p>
            <a:r>
              <a:rPr lang="es-MX" b="1" dirty="0"/>
              <a:t>Técnica indirecta</a:t>
            </a:r>
            <a:r>
              <a:rPr lang="es-MX" dirty="0"/>
              <a:t>: se realiza en dos sesiones y se toma impresión, para su elaboración en un modelo de yeso.</a:t>
            </a:r>
          </a:p>
          <a:p>
            <a:pPr marL="45720" indent="0">
              <a:buNone/>
            </a:pPr>
            <a:endParaRPr lang="es-MX" dirty="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5005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_tradnl" b="1" dirty="0"/>
              <a:t>TÉCNICA DIRECTA</a:t>
            </a:r>
            <a:endParaRPr lang="es-ES" b="1" dirty="0"/>
          </a:p>
        </p:txBody>
      </p:sp>
      <p:sp>
        <p:nvSpPr>
          <p:cNvPr id="76803" name="2 Marcador de contenido"/>
          <p:cNvSpPr>
            <a:spLocks noGrp="1"/>
          </p:cNvSpPr>
          <p:nvPr>
            <p:ph idx="1"/>
          </p:nvPr>
        </p:nvSpPr>
        <p:spPr>
          <a:xfrm>
            <a:off x="2438400" y="1784350"/>
            <a:ext cx="8015288" cy="4787900"/>
          </a:xfrm>
        </p:spPr>
        <p:txBody>
          <a:bodyPr>
            <a:normAutofit/>
          </a:bodyPr>
          <a:lstStyle/>
          <a:p>
            <a:pPr algn="just"/>
            <a:r>
              <a:rPr lang="es-ES_tradnl" sz="2400"/>
              <a:t>Una sesión de trabajo no requiere: realizar impresiones, colaboración de un laboratorio de prótesis dental, colocar  restauraciones provisionales.</a:t>
            </a:r>
            <a:r>
              <a:rPr lang="es-ES" sz="2400"/>
              <a:t> </a:t>
            </a:r>
          </a:p>
          <a:p>
            <a:pPr algn="just"/>
            <a:r>
              <a:rPr lang="es-ES_tradnl" sz="2400"/>
              <a:t>Podemos realizar restauraciones de pequeño tamaño o mediano tamaño.</a:t>
            </a:r>
            <a:r>
              <a:rPr lang="es-ES_tradnl"/>
              <a:t> </a:t>
            </a:r>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endParaRPr lang="es-ES_tradnl" sz="1000"/>
          </a:p>
          <a:p>
            <a:pPr>
              <a:buFont typeface="Wingdings" pitchFamily="2" charset="2"/>
              <a:buNone/>
            </a:pPr>
            <a:r>
              <a:rPr lang="es-ES_tradnl" sz="1000"/>
              <a:t>                       </a:t>
            </a:r>
            <a:endParaRPr lang="es-ES"/>
          </a:p>
        </p:txBody>
      </p:sp>
      <p:grpSp>
        <p:nvGrpSpPr>
          <p:cNvPr id="3" name="13 Grupo"/>
          <p:cNvGrpSpPr/>
          <p:nvPr/>
        </p:nvGrpSpPr>
        <p:grpSpPr>
          <a:xfrm>
            <a:off x="7810512" y="4214819"/>
            <a:ext cx="2643206" cy="2000269"/>
            <a:chOff x="6286512" y="4214813"/>
            <a:chExt cx="2643206" cy="2000269"/>
          </a:xfrm>
          <a:noFill/>
        </p:grpSpPr>
        <p:pic>
          <p:nvPicPr>
            <p:cNvPr id="78854" name="Imagen 3" descr="cli360803"/>
            <p:cNvPicPr>
              <a:picLocks noChangeAspect="1" noChangeArrowheads="1"/>
            </p:cNvPicPr>
            <p:nvPr/>
          </p:nvPicPr>
          <p:blipFill>
            <a:blip r:embed="rId3"/>
            <a:srcRect/>
            <a:stretch>
              <a:fillRect/>
            </a:stretch>
          </p:blipFill>
          <p:spPr bwMode="auto">
            <a:xfrm>
              <a:off x="6500813" y="4214813"/>
              <a:ext cx="2127250" cy="1762125"/>
            </a:xfrm>
            <a:prstGeom prst="rect">
              <a:avLst/>
            </a:prstGeom>
            <a:grpFill/>
            <a:ln w="9525">
              <a:noFill/>
              <a:miter lim="800000"/>
              <a:headEnd/>
              <a:tailEnd/>
            </a:ln>
          </p:spPr>
        </p:pic>
        <p:sp>
          <p:nvSpPr>
            <p:cNvPr id="13" name="12 Rectángulo"/>
            <p:cNvSpPr/>
            <p:nvPr/>
          </p:nvSpPr>
          <p:spPr>
            <a:xfrm>
              <a:off x="6286512" y="6000768"/>
              <a:ext cx="2643206" cy="2143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050" dirty="0">
                  <a:solidFill>
                    <a:prstClr val="white"/>
                  </a:solidFill>
                </a:rPr>
                <a:t>Foto 3: Segunda </a:t>
              </a:r>
              <a:r>
                <a:rPr lang="es-ES_tradnl" sz="1050" dirty="0">
                  <a:solidFill>
                    <a:prstClr val="white"/>
                  </a:solidFill>
                </a:rPr>
                <a:t>capa de resina compuesta. </a:t>
              </a:r>
              <a:endParaRPr lang="es-ES" sz="1050" dirty="0">
                <a:solidFill>
                  <a:prstClr val="white"/>
                </a:solidFill>
              </a:endParaRPr>
            </a:p>
          </p:txBody>
        </p:sp>
      </p:grpSp>
      <p:grpSp>
        <p:nvGrpSpPr>
          <p:cNvPr id="4" name="15 Grupo"/>
          <p:cNvGrpSpPr/>
          <p:nvPr/>
        </p:nvGrpSpPr>
        <p:grpSpPr>
          <a:xfrm>
            <a:off x="5167306" y="4202114"/>
            <a:ext cx="2643206" cy="2227283"/>
            <a:chOff x="3643306" y="4202113"/>
            <a:chExt cx="2643206" cy="2227283"/>
          </a:xfrm>
          <a:noFill/>
        </p:grpSpPr>
        <p:pic>
          <p:nvPicPr>
            <p:cNvPr id="78853" name="Imagen 2" descr="cli360802"/>
            <p:cNvPicPr>
              <a:picLocks noChangeAspect="1" noChangeArrowheads="1"/>
            </p:cNvPicPr>
            <p:nvPr/>
          </p:nvPicPr>
          <p:blipFill>
            <a:blip r:embed="rId4"/>
            <a:srcRect/>
            <a:stretch>
              <a:fillRect/>
            </a:stretch>
          </p:blipFill>
          <p:spPr bwMode="auto">
            <a:xfrm>
              <a:off x="3857625" y="4202113"/>
              <a:ext cx="2143125" cy="1774825"/>
            </a:xfrm>
            <a:prstGeom prst="rect">
              <a:avLst/>
            </a:prstGeom>
            <a:grpFill/>
            <a:ln w="9525">
              <a:noFill/>
              <a:miter lim="800000"/>
              <a:headEnd/>
              <a:tailEnd/>
            </a:ln>
          </p:spPr>
        </p:pic>
        <p:sp>
          <p:nvSpPr>
            <p:cNvPr id="15" name="14 Rectángulo"/>
            <p:cNvSpPr/>
            <p:nvPr/>
          </p:nvSpPr>
          <p:spPr>
            <a:xfrm>
              <a:off x="3643306" y="6000768"/>
              <a:ext cx="2643206" cy="428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Font typeface="Wingdings" pitchFamily="2" charset="2"/>
                <a:buNone/>
                <a:defRPr/>
              </a:pPr>
              <a:r>
                <a:rPr lang="es-ES_tradnl" sz="1050" dirty="0">
                  <a:solidFill>
                    <a:prstClr val="white"/>
                  </a:solidFill>
                </a:rPr>
                <a:t>Foto 2: Primera capa de resina compuesta.</a:t>
              </a:r>
              <a:r>
                <a:rPr lang="es-ES" sz="1050" dirty="0">
                  <a:solidFill>
                    <a:prstClr val="white"/>
                  </a:solidFill>
                </a:rPr>
                <a:t>               </a:t>
              </a:r>
            </a:p>
            <a:p>
              <a:pPr algn="just">
                <a:buFont typeface="Wingdings" pitchFamily="2" charset="2"/>
                <a:buNone/>
                <a:defRPr/>
              </a:pPr>
              <a:r>
                <a:rPr lang="es-ES" sz="1050" b="1" dirty="0">
                  <a:solidFill>
                    <a:prstClr val="white"/>
                  </a:solidFill>
                </a:rPr>
                <a:t>               Didier Dietschi; Ed. Masson</a:t>
              </a:r>
              <a:endParaRPr lang="es-ES" sz="1050" dirty="0">
                <a:solidFill>
                  <a:prstClr val="white"/>
                </a:solidFill>
              </a:endParaRPr>
            </a:p>
          </p:txBody>
        </p:sp>
      </p:grpSp>
      <p:grpSp>
        <p:nvGrpSpPr>
          <p:cNvPr id="5" name="17 Grupo"/>
          <p:cNvGrpSpPr/>
          <p:nvPr/>
        </p:nvGrpSpPr>
        <p:grpSpPr>
          <a:xfrm>
            <a:off x="2809853" y="4214818"/>
            <a:ext cx="2128837" cy="2071702"/>
            <a:chOff x="1285852" y="4143380"/>
            <a:chExt cx="2128837" cy="2071702"/>
          </a:xfrm>
          <a:noFill/>
        </p:grpSpPr>
        <p:pic>
          <p:nvPicPr>
            <p:cNvPr id="78852" name="Imagen 1" descr="cli360801"/>
            <p:cNvPicPr>
              <a:picLocks noChangeAspect="1" noChangeArrowheads="1"/>
            </p:cNvPicPr>
            <p:nvPr/>
          </p:nvPicPr>
          <p:blipFill>
            <a:blip r:embed="rId5"/>
            <a:srcRect/>
            <a:stretch>
              <a:fillRect/>
            </a:stretch>
          </p:blipFill>
          <p:spPr bwMode="auto">
            <a:xfrm>
              <a:off x="1285852" y="4143380"/>
              <a:ext cx="2128837" cy="1763713"/>
            </a:xfrm>
            <a:prstGeom prst="rect">
              <a:avLst/>
            </a:prstGeom>
            <a:grpFill/>
            <a:ln w="9525">
              <a:noFill/>
              <a:miter lim="800000"/>
              <a:headEnd/>
              <a:tailEnd/>
            </a:ln>
          </p:spPr>
        </p:pic>
        <p:sp>
          <p:nvSpPr>
            <p:cNvPr id="17" name="16 Rectángulo"/>
            <p:cNvSpPr/>
            <p:nvPr/>
          </p:nvSpPr>
          <p:spPr>
            <a:xfrm>
              <a:off x="1571604" y="6000768"/>
              <a:ext cx="1571636" cy="2143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1: Pre-operatorio. </a:t>
              </a:r>
              <a:endParaRPr lang="es-ES" sz="1050" dirty="0">
                <a:solidFill>
                  <a:prstClr val="white"/>
                </a:solidFill>
              </a:endParaRPr>
            </a:p>
          </p:txBody>
        </p:sp>
      </p:grpSp>
      <p:pic>
        <p:nvPicPr>
          <p:cNvPr id="14"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18083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ppt_x</p:attrName>
                                        </p:attrNameLst>
                                      </p:cBhvr>
                                      <p:tavLst>
                                        <p:tav tm="0">
                                          <p:val>
                                            <p:strVal val="#ppt_x"/>
                                          </p:val>
                                        </p:tav>
                                        <p:tav tm="100000">
                                          <p:val>
                                            <p:strVal val="#ppt_x"/>
                                          </p:val>
                                        </p:tav>
                                      </p:tavLst>
                                    </p:anim>
                                    <p:anim calcmode="lin" valueType="num">
                                      <p:cBhvr>
                                        <p:cTn id="15" dur="2000" fill="hold"/>
                                        <p:tgtEl>
                                          <p:spTgt spid="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4000"/>
                            </p:stCondLst>
                            <p:childTnLst>
                              <p:par>
                                <p:cTn id="17" presetID="47"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anim calcmode="lin" valueType="num">
                                      <p:cBhvr>
                                        <p:cTn id="20" dur="2000" fill="hold"/>
                                        <p:tgtEl>
                                          <p:spTgt spid="3"/>
                                        </p:tgtEl>
                                        <p:attrNameLst>
                                          <p:attrName>ppt_x</p:attrName>
                                        </p:attrNameLst>
                                      </p:cBhvr>
                                      <p:tavLst>
                                        <p:tav tm="0">
                                          <p:val>
                                            <p:strVal val="#ppt_x"/>
                                          </p:val>
                                        </p:tav>
                                        <p:tav tm="100000">
                                          <p:val>
                                            <p:strVal val="#ppt_x"/>
                                          </p:val>
                                        </p:tav>
                                      </p:tavLst>
                                    </p:anim>
                                    <p:anim calcmode="lin" valueType="num">
                                      <p:cBhvr>
                                        <p:cTn id="21"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_tradnl" b="1" dirty="0"/>
              <a:t>TÉCNICA SEMIDIRECTA</a:t>
            </a:r>
            <a:endParaRPr lang="es-ES" dirty="0"/>
          </a:p>
        </p:txBody>
      </p:sp>
      <p:sp>
        <p:nvSpPr>
          <p:cNvPr id="3" name="2 Marcador de contenido"/>
          <p:cNvSpPr>
            <a:spLocks noGrp="1"/>
          </p:cNvSpPr>
          <p:nvPr>
            <p:ph idx="1"/>
          </p:nvPr>
        </p:nvSpPr>
        <p:spPr>
          <a:xfrm>
            <a:off x="2438400" y="1784350"/>
            <a:ext cx="8015288" cy="5073650"/>
          </a:xfrm>
        </p:spPr>
        <p:txBody>
          <a:bodyPr>
            <a:normAutofit/>
          </a:bodyPr>
          <a:lstStyle/>
          <a:p>
            <a:pPr algn="just">
              <a:defRPr/>
            </a:pPr>
            <a:r>
              <a:rPr lang="es-ES_tradnl" sz="2400" dirty="0"/>
              <a:t>Una sesión de trabajo, no se necesita realizar impresiones, ni  la colaboración de un laboratorio de prótesis dental, tampoco la colocación de restauraciones provisionales.</a:t>
            </a:r>
            <a:r>
              <a:rPr lang="es-ES" sz="2400" dirty="0"/>
              <a:t> </a:t>
            </a:r>
          </a:p>
          <a:p>
            <a:pPr algn="just">
              <a:defRPr/>
            </a:pPr>
            <a:r>
              <a:rPr lang="es-ES_tradnl" sz="2400" dirty="0"/>
              <a:t>Se pueden realizar restauraciones de mayor tamaño  que en el caso de las restauraciones directas.</a:t>
            </a:r>
            <a:r>
              <a:rPr lang="es-ES" sz="2400" dirty="0"/>
              <a:t> </a:t>
            </a:r>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r>
              <a:rPr lang="es-ES_tradnl" sz="1050" dirty="0"/>
              <a:t>             </a:t>
            </a:r>
          </a:p>
          <a:p>
            <a:pPr algn="just">
              <a:buFont typeface="Wingdings" pitchFamily="2" charset="2"/>
              <a:buNone/>
              <a:defRPr/>
            </a:pPr>
            <a:r>
              <a:rPr lang="es-ES_tradnl" sz="1050" dirty="0"/>
              <a:t>                       </a:t>
            </a:r>
            <a:endParaRPr lang="es-ES" sz="1050" dirty="0"/>
          </a:p>
          <a:p>
            <a:pPr algn="just">
              <a:buFont typeface="Wingdings" pitchFamily="2" charset="2"/>
              <a:buNone/>
              <a:defRPr/>
            </a:pPr>
            <a:endParaRPr lang="es-ES_tradnl" sz="1050" dirty="0"/>
          </a:p>
          <a:p>
            <a:pPr algn="just">
              <a:buFont typeface="Wingdings" pitchFamily="2" charset="2"/>
              <a:buNone/>
              <a:defRPr/>
            </a:pPr>
            <a:endParaRPr lang="es-ES_tradnl" sz="1050" dirty="0"/>
          </a:p>
          <a:p>
            <a:pPr algn="just">
              <a:buFont typeface="Wingdings" pitchFamily="2" charset="2"/>
              <a:buNone/>
              <a:defRPr/>
            </a:pPr>
            <a:endParaRPr lang="es-ES" sz="1050" dirty="0"/>
          </a:p>
          <a:p>
            <a:pPr>
              <a:defRPr/>
            </a:pPr>
            <a:endParaRPr lang="es-ES" dirty="0"/>
          </a:p>
        </p:txBody>
      </p:sp>
      <p:grpSp>
        <p:nvGrpSpPr>
          <p:cNvPr id="4" name="12 Grupo"/>
          <p:cNvGrpSpPr/>
          <p:nvPr/>
        </p:nvGrpSpPr>
        <p:grpSpPr>
          <a:xfrm>
            <a:off x="7719717" y="4248828"/>
            <a:ext cx="2643206" cy="2143144"/>
            <a:chOff x="6072198" y="4000500"/>
            <a:chExt cx="2643206" cy="2143144"/>
          </a:xfrm>
          <a:noFill/>
        </p:grpSpPr>
        <p:pic>
          <p:nvPicPr>
            <p:cNvPr id="79878" name="Imagen 6" descr="cli360806"/>
            <p:cNvPicPr>
              <a:picLocks noChangeAspect="1" noChangeArrowheads="1"/>
            </p:cNvPicPr>
            <p:nvPr/>
          </p:nvPicPr>
          <p:blipFill>
            <a:blip r:embed="rId3"/>
            <a:srcRect/>
            <a:stretch>
              <a:fillRect/>
            </a:stretch>
          </p:blipFill>
          <p:spPr bwMode="auto">
            <a:xfrm>
              <a:off x="6357938" y="4000500"/>
              <a:ext cx="2143125" cy="1774825"/>
            </a:xfrm>
            <a:prstGeom prst="rect">
              <a:avLst/>
            </a:prstGeom>
            <a:grpFill/>
            <a:ln w="9525">
              <a:noFill/>
              <a:miter lim="800000"/>
              <a:headEnd/>
              <a:tailEnd/>
            </a:ln>
          </p:spPr>
        </p:pic>
        <p:sp>
          <p:nvSpPr>
            <p:cNvPr id="12" name="11 Rectángulo"/>
            <p:cNvSpPr/>
            <p:nvPr/>
          </p:nvSpPr>
          <p:spPr>
            <a:xfrm>
              <a:off x="6072198" y="5786454"/>
              <a:ext cx="2643206" cy="3571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6: Prueba en boca de las restauraciones antes del cementado.</a:t>
              </a:r>
              <a:r>
                <a:rPr lang="es-ES" sz="1050" b="1" dirty="0">
                  <a:solidFill>
                    <a:prstClr val="white"/>
                  </a:solidFill>
                </a:rPr>
                <a:t> </a:t>
              </a:r>
              <a:endParaRPr lang="es-ES" sz="1050" dirty="0">
                <a:solidFill>
                  <a:prstClr val="white"/>
                </a:solidFill>
              </a:endParaRPr>
            </a:p>
          </p:txBody>
        </p:sp>
      </p:grpSp>
      <p:grpSp>
        <p:nvGrpSpPr>
          <p:cNvPr id="5" name="14 Grupo"/>
          <p:cNvGrpSpPr/>
          <p:nvPr/>
        </p:nvGrpSpPr>
        <p:grpSpPr>
          <a:xfrm>
            <a:off x="5322743" y="4321175"/>
            <a:ext cx="2214578" cy="2428896"/>
            <a:chOff x="3714744" y="4000500"/>
            <a:chExt cx="2214578" cy="2428896"/>
          </a:xfrm>
          <a:noFill/>
        </p:grpSpPr>
        <p:pic>
          <p:nvPicPr>
            <p:cNvPr id="79877" name="Imagen 5" descr="cli360805"/>
            <p:cNvPicPr>
              <a:picLocks noChangeAspect="1" noChangeArrowheads="1"/>
            </p:cNvPicPr>
            <p:nvPr/>
          </p:nvPicPr>
          <p:blipFill>
            <a:blip r:embed="rId4"/>
            <a:srcRect/>
            <a:stretch>
              <a:fillRect/>
            </a:stretch>
          </p:blipFill>
          <p:spPr bwMode="auto">
            <a:xfrm>
              <a:off x="3714750" y="4000500"/>
              <a:ext cx="2155825" cy="1785938"/>
            </a:xfrm>
            <a:prstGeom prst="rect">
              <a:avLst/>
            </a:prstGeom>
            <a:grpFill/>
            <a:ln w="9525">
              <a:noFill/>
              <a:miter lim="800000"/>
              <a:headEnd/>
              <a:tailEnd/>
            </a:ln>
          </p:spPr>
        </p:pic>
        <p:sp>
          <p:nvSpPr>
            <p:cNvPr id="14" name="13 Rectángulo"/>
            <p:cNvSpPr/>
            <p:nvPr/>
          </p:nvSpPr>
          <p:spPr>
            <a:xfrm>
              <a:off x="3714744" y="5786454"/>
              <a:ext cx="2214578" cy="6429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buFont typeface="Wingdings" pitchFamily="2" charset="2"/>
                <a:buNone/>
                <a:defRPr/>
              </a:pPr>
              <a:r>
                <a:rPr lang="es-ES_tradnl" sz="1050" dirty="0">
                  <a:solidFill>
                    <a:prstClr val="white"/>
                  </a:solidFill>
                </a:rPr>
                <a:t>Foto 5: Restauraciones de composite    </a:t>
              </a:r>
            </a:p>
            <a:p>
              <a:pPr algn="just">
                <a:buFont typeface="Wingdings" pitchFamily="2" charset="2"/>
                <a:buNone/>
                <a:defRPr/>
              </a:pPr>
              <a:r>
                <a:rPr lang="es-ES_tradnl" sz="1050" dirty="0">
                  <a:solidFill>
                    <a:prstClr val="white"/>
                  </a:solidFill>
                </a:rPr>
                <a:t>               pulidas fuera de boca.                                                </a:t>
              </a:r>
              <a:r>
                <a:rPr lang="es-ES" sz="1050" b="1" dirty="0">
                  <a:solidFill>
                    <a:prstClr val="white"/>
                  </a:solidFill>
                </a:rPr>
                <a:t>                                                              </a:t>
              </a:r>
            </a:p>
            <a:p>
              <a:pPr algn="just">
                <a:buFont typeface="Wingdings" pitchFamily="2" charset="2"/>
                <a:buNone/>
                <a:defRPr/>
              </a:pPr>
              <a:r>
                <a:rPr lang="es-ES" sz="1050" b="1" dirty="0">
                  <a:solidFill>
                    <a:prstClr val="white"/>
                  </a:solidFill>
                </a:rPr>
                <a:t>                                                                                                          </a:t>
              </a:r>
            </a:p>
            <a:p>
              <a:pPr algn="just">
                <a:buFont typeface="Wingdings" pitchFamily="2" charset="2"/>
                <a:buNone/>
                <a:defRPr/>
              </a:pPr>
              <a:r>
                <a:rPr lang="es-ES" sz="1050" b="1" dirty="0">
                  <a:solidFill>
                    <a:prstClr val="white"/>
                  </a:solidFill>
                </a:rPr>
                <a:t>         Didier Dietschi; Ed. Masson</a:t>
              </a:r>
              <a:endParaRPr lang="es-ES" sz="1050" dirty="0">
                <a:solidFill>
                  <a:prstClr val="white"/>
                </a:solidFill>
              </a:endParaRPr>
            </a:p>
          </p:txBody>
        </p:sp>
      </p:grpSp>
      <p:grpSp>
        <p:nvGrpSpPr>
          <p:cNvPr id="6" name="16 Grupo"/>
          <p:cNvGrpSpPr/>
          <p:nvPr/>
        </p:nvGrpSpPr>
        <p:grpSpPr>
          <a:xfrm>
            <a:off x="2738431" y="4402444"/>
            <a:ext cx="2071688" cy="1928830"/>
            <a:chOff x="1285875" y="4071938"/>
            <a:chExt cx="2071688" cy="1928830"/>
          </a:xfrm>
          <a:noFill/>
        </p:grpSpPr>
        <p:pic>
          <p:nvPicPr>
            <p:cNvPr id="79876" name="Imagen 4" descr="cli360804"/>
            <p:cNvPicPr>
              <a:picLocks noChangeAspect="1" noChangeArrowheads="1"/>
            </p:cNvPicPr>
            <p:nvPr/>
          </p:nvPicPr>
          <p:blipFill>
            <a:blip r:embed="rId5"/>
            <a:srcRect/>
            <a:stretch>
              <a:fillRect/>
            </a:stretch>
          </p:blipFill>
          <p:spPr bwMode="auto">
            <a:xfrm>
              <a:off x="1285875" y="4071938"/>
              <a:ext cx="2071688" cy="1716087"/>
            </a:xfrm>
            <a:prstGeom prst="rect">
              <a:avLst/>
            </a:prstGeom>
            <a:grpFill/>
            <a:ln w="9525">
              <a:noFill/>
              <a:miter lim="800000"/>
              <a:headEnd/>
              <a:tailEnd/>
            </a:ln>
          </p:spPr>
        </p:pic>
        <p:sp>
          <p:nvSpPr>
            <p:cNvPr id="16" name="15 Rectángulo"/>
            <p:cNvSpPr/>
            <p:nvPr/>
          </p:nvSpPr>
          <p:spPr>
            <a:xfrm>
              <a:off x="1571604" y="5786454"/>
              <a:ext cx="1500198" cy="2143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4: Preoperatorio.</a:t>
              </a:r>
              <a:r>
                <a:rPr lang="es-ES" sz="1050" dirty="0">
                  <a:solidFill>
                    <a:prstClr val="white"/>
                  </a:solidFill>
                </a:rPr>
                <a:t> </a:t>
              </a:r>
            </a:p>
          </p:txBody>
        </p:sp>
      </p:grpSp>
      <p:pic>
        <p:nvPicPr>
          <p:cNvPr id="13"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8468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
                                          </p:val>
                                        </p:tav>
                                        <p:tav tm="100000">
                                          <p:val>
                                            <p:strVal val="#ppt_x"/>
                                          </p:val>
                                        </p:tav>
                                      </p:tavLst>
                                    </p:anim>
                                    <p:anim calcmode="lin" valueType="num">
                                      <p:cBhvr>
                                        <p:cTn id="9" dur="2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ppt_x</p:attrName>
                                        </p:attrNameLst>
                                      </p:cBhvr>
                                      <p:tavLst>
                                        <p:tav tm="0">
                                          <p:val>
                                            <p:strVal val="#ppt_x"/>
                                          </p:val>
                                        </p:tav>
                                        <p:tav tm="100000">
                                          <p:val>
                                            <p:strVal val="#ppt_x"/>
                                          </p:val>
                                        </p:tav>
                                      </p:tavLst>
                                    </p:anim>
                                    <p:anim calcmode="lin" valueType="num">
                                      <p:cBhvr>
                                        <p:cTn id="15" dur="200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4000"/>
                            </p:stCondLst>
                            <p:childTnLst>
                              <p:par>
                                <p:cTn id="17" presetID="47"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ppt_x</p:attrName>
                                        </p:attrNameLst>
                                      </p:cBhvr>
                                      <p:tavLst>
                                        <p:tav tm="0">
                                          <p:val>
                                            <p:strVal val="#ppt_x"/>
                                          </p:val>
                                        </p:tav>
                                        <p:tav tm="100000">
                                          <p:val>
                                            <p:strVal val="#ppt_x"/>
                                          </p:val>
                                        </p:tav>
                                      </p:tavLst>
                                    </p:anim>
                                    <p:anim calcmode="lin" valueType="num">
                                      <p:cBhvr>
                                        <p:cTn id="21"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_tradnl" b="1" dirty="0"/>
              <a:t>TÉCNICAS INDIRECTAS</a:t>
            </a:r>
            <a:endParaRPr lang="es-ES" dirty="0"/>
          </a:p>
        </p:txBody>
      </p:sp>
      <p:sp>
        <p:nvSpPr>
          <p:cNvPr id="3" name="2 Marcador de contenido"/>
          <p:cNvSpPr>
            <a:spLocks noGrp="1"/>
          </p:cNvSpPr>
          <p:nvPr>
            <p:ph idx="1"/>
          </p:nvPr>
        </p:nvSpPr>
        <p:spPr>
          <a:xfrm>
            <a:off x="2438400" y="1784351"/>
            <a:ext cx="7772400" cy="4930775"/>
          </a:xfrm>
        </p:spPr>
        <p:txBody>
          <a:bodyPr/>
          <a:lstStyle/>
          <a:p>
            <a:pPr algn="just">
              <a:defRPr/>
            </a:pPr>
            <a:r>
              <a:rPr lang="es-ES" sz="2400" dirty="0"/>
              <a:t>Se necesitan</a:t>
            </a:r>
            <a:r>
              <a:rPr lang="es-ES_tradnl" sz="2400" dirty="0"/>
              <a:t> dos sesiones de trabajo.</a:t>
            </a:r>
          </a:p>
          <a:p>
            <a:pPr algn="just">
              <a:defRPr/>
            </a:pPr>
            <a:r>
              <a:rPr lang="es-ES" sz="2400" dirty="0"/>
              <a:t>Se realiza</a:t>
            </a:r>
            <a:r>
              <a:rPr lang="es-ES_tradnl" sz="2400" dirty="0"/>
              <a:t> toma de impresiones de ambas arcadas.</a:t>
            </a:r>
          </a:p>
          <a:p>
            <a:pPr algn="just">
              <a:defRPr/>
            </a:pPr>
            <a:r>
              <a:rPr lang="es-ES" sz="2400" dirty="0"/>
              <a:t>R</a:t>
            </a:r>
            <a:r>
              <a:rPr lang="es-ES_tradnl" sz="2400" dirty="0"/>
              <a:t>emitir el trabajo a un laboratorio</a:t>
            </a:r>
            <a:r>
              <a:rPr lang="es-ES" sz="2400" dirty="0"/>
              <a:t>.</a:t>
            </a:r>
          </a:p>
          <a:p>
            <a:pPr algn="just">
              <a:defRPr/>
            </a:pPr>
            <a:r>
              <a:rPr lang="es-ES" sz="2400" dirty="0"/>
              <a:t>C</a:t>
            </a:r>
            <a:r>
              <a:rPr lang="es-ES_tradnl" sz="2400" dirty="0"/>
              <a:t>olocar provisionales.</a:t>
            </a:r>
            <a:endParaRPr lang="es-ES" sz="240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endParaRPr lang="es-ES_tradnl" sz="1050" dirty="0"/>
          </a:p>
          <a:p>
            <a:pPr>
              <a:buFont typeface="Wingdings" pitchFamily="2" charset="2"/>
              <a:buNone/>
              <a:defRPr/>
            </a:pPr>
            <a:r>
              <a:rPr lang="es-ES_tradnl" sz="1050" dirty="0"/>
              <a:t>   </a:t>
            </a:r>
          </a:p>
          <a:p>
            <a:pPr>
              <a:buFont typeface="Wingdings" pitchFamily="2" charset="2"/>
              <a:buNone/>
              <a:defRPr/>
            </a:pPr>
            <a:r>
              <a:rPr lang="es-ES_tradnl" sz="1050" dirty="0"/>
              <a:t>     </a:t>
            </a:r>
            <a:endParaRPr lang="es-ES" sz="1050" dirty="0"/>
          </a:p>
          <a:p>
            <a:pPr algn="just">
              <a:buFont typeface="Wingdings" pitchFamily="2" charset="2"/>
              <a:buNone/>
              <a:defRPr/>
            </a:pPr>
            <a:endParaRPr lang="es-ES" dirty="0"/>
          </a:p>
        </p:txBody>
      </p:sp>
      <p:grpSp>
        <p:nvGrpSpPr>
          <p:cNvPr id="4" name="14 Grupo"/>
          <p:cNvGrpSpPr/>
          <p:nvPr/>
        </p:nvGrpSpPr>
        <p:grpSpPr>
          <a:xfrm>
            <a:off x="7924784" y="4127711"/>
            <a:ext cx="2286016" cy="2214580"/>
            <a:chOff x="6000760" y="3714750"/>
            <a:chExt cx="2286016" cy="2214580"/>
          </a:xfrm>
          <a:noFill/>
        </p:grpSpPr>
        <p:pic>
          <p:nvPicPr>
            <p:cNvPr id="80902" name="Imagen 9" descr="cli360809"/>
            <p:cNvPicPr>
              <a:picLocks noChangeAspect="1" noChangeArrowheads="1"/>
            </p:cNvPicPr>
            <p:nvPr/>
          </p:nvPicPr>
          <p:blipFill>
            <a:blip r:embed="rId3"/>
            <a:srcRect/>
            <a:stretch>
              <a:fillRect/>
            </a:stretch>
          </p:blipFill>
          <p:spPr bwMode="auto">
            <a:xfrm>
              <a:off x="6143625" y="3714750"/>
              <a:ext cx="2071688" cy="1716088"/>
            </a:xfrm>
            <a:prstGeom prst="rect">
              <a:avLst/>
            </a:prstGeom>
            <a:grpFill/>
            <a:ln w="9525">
              <a:noFill/>
              <a:miter lim="800000"/>
              <a:headEnd/>
              <a:tailEnd/>
            </a:ln>
          </p:spPr>
        </p:pic>
        <p:sp>
          <p:nvSpPr>
            <p:cNvPr id="12" name="11 Rectángulo"/>
            <p:cNvSpPr/>
            <p:nvPr/>
          </p:nvSpPr>
          <p:spPr>
            <a:xfrm>
              <a:off x="6000760" y="5500702"/>
              <a:ext cx="2286016" cy="428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9. Restauración cementada y glaseada</a:t>
              </a:r>
              <a:endParaRPr lang="es-ES" sz="1050" dirty="0">
                <a:solidFill>
                  <a:prstClr val="white"/>
                </a:solidFill>
              </a:endParaRPr>
            </a:p>
          </p:txBody>
        </p:sp>
      </p:grpSp>
      <p:grpSp>
        <p:nvGrpSpPr>
          <p:cNvPr id="5" name="15 Grupo"/>
          <p:cNvGrpSpPr/>
          <p:nvPr/>
        </p:nvGrpSpPr>
        <p:grpSpPr>
          <a:xfrm>
            <a:off x="5080267" y="4127711"/>
            <a:ext cx="2500330" cy="2428894"/>
            <a:chOff x="3428992" y="3714750"/>
            <a:chExt cx="2500330" cy="2428894"/>
          </a:xfrm>
          <a:noFill/>
        </p:grpSpPr>
        <p:pic>
          <p:nvPicPr>
            <p:cNvPr id="80901" name="Imagen 8" descr="cli360808"/>
            <p:cNvPicPr>
              <a:picLocks noChangeAspect="1" noChangeArrowheads="1"/>
            </p:cNvPicPr>
            <p:nvPr/>
          </p:nvPicPr>
          <p:blipFill>
            <a:blip r:embed="rId4"/>
            <a:srcRect/>
            <a:stretch>
              <a:fillRect/>
            </a:stretch>
          </p:blipFill>
          <p:spPr bwMode="auto">
            <a:xfrm>
              <a:off x="3571875" y="3714750"/>
              <a:ext cx="2155825" cy="1785938"/>
            </a:xfrm>
            <a:prstGeom prst="rect">
              <a:avLst/>
            </a:prstGeom>
            <a:grpFill/>
            <a:ln w="9525">
              <a:noFill/>
              <a:miter lim="800000"/>
              <a:headEnd/>
              <a:tailEnd/>
            </a:ln>
          </p:spPr>
        </p:pic>
        <p:sp>
          <p:nvSpPr>
            <p:cNvPr id="13" name="12 Rectángulo"/>
            <p:cNvSpPr/>
            <p:nvPr/>
          </p:nvSpPr>
          <p:spPr>
            <a:xfrm>
              <a:off x="3428992" y="5500702"/>
              <a:ext cx="2500330" cy="6429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8: restauración terminada antes de cementarla. </a:t>
              </a:r>
            </a:p>
            <a:p>
              <a:pPr algn="ctr">
                <a:defRPr/>
              </a:pPr>
              <a:r>
                <a:rPr lang="es-ES" sz="1050" b="1" dirty="0">
                  <a:solidFill>
                    <a:prstClr val="white"/>
                  </a:solidFill>
                </a:rPr>
                <a:t>Didier Dietschi; Ed. Masson</a:t>
              </a:r>
              <a:endParaRPr lang="es-ES" sz="1050" dirty="0">
                <a:solidFill>
                  <a:prstClr val="white"/>
                </a:solidFill>
              </a:endParaRPr>
            </a:p>
          </p:txBody>
        </p:sp>
      </p:grpSp>
      <p:grpSp>
        <p:nvGrpSpPr>
          <p:cNvPr id="6" name="16 Grupo"/>
          <p:cNvGrpSpPr/>
          <p:nvPr/>
        </p:nvGrpSpPr>
        <p:grpSpPr>
          <a:xfrm>
            <a:off x="2052620" y="4127711"/>
            <a:ext cx="2643206" cy="2286018"/>
            <a:chOff x="1000100" y="3786188"/>
            <a:chExt cx="2643206" cy="2286018"/>
          </a:xfrm>
          <a:noFill/>
        </p:grpSpPr>
        <p:pic>
          <p:nvPicPr>
            <p:cNvPr id="80900" name="Imagen 7" descr="cli360807"/>
            <p:cNvPicPr>
              <a:picLocks noChangeAspect="1" noChangeArrowheads="1"/>
            </p:cNvPicPr>
            <p:nvPr/>
          </p:nvPicPr>
          <p:blipFill>
            <a:blip r:embed="rId5"/>
            <a:srcRect/>
            <a:stretch>
              <a:fillRect/>
            </a:stretch>
          </p:blipFill>
          <p:spPr bwMode="auto">
            <a:xfrm>
              <a:off x="1285875" y="3786188"/>
              <a:ext cx="2070100" cy="1714500"/>
            </a:xfrm>
            <a:prstGeom prst="rect">
              <a:avLst/>
            </a:prstGeom>
            <a:grpFill/>
            <a:ln w="9525">
              <a:noFill/>
              <a:miter lim="800000"/>
              <a:headEnd/>
              <a:tailEnd/>
            </a:ln>
          </p:spPr>
        </p:pic>
        <p:sp>
          <p:nvSpPr>
            <p:cNvPr id="14" name="13 Rectángulo"/>
            <p:cNvSpPr/>
            <p:nvPr/>
          </p:nvSpPr>
          <p:spPr>
            <a:xfrm>
              <a:off x="1000100" y="5572140"/>
              <a:ext cx="2643206" cy="5000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050" dirty="0">
                  <a:solidFill>
                    <a:prstClr val="white"/>
                  </a:solidFill>
                </a:rPr>
                <a:t>Foto 7: Pre operatorio, premolar con dos retenedores tipo onlay.</a:t>
              </a:r>
              <a:r>
                <a:rPr lang="es-ES_tradnl" dirty="0">
                  <a:solidFill>
                    <a:prstClr val="white"/>
                  </a:solidFill>
                </a:rPr>
                <a:t> </a:t>
              </a:r>
              <a:endParaRPr lang="es-ES" dirty="0">
                <a:solidFill>
                  <a:prstClr val="white"/>
                </a:solidFill>
              </a:endParaRPr>
            </a:p>
          </p:txBody>
        </p:sp>
      </p:grpSp>
      <p:pic>
        <p:nvPicPr>
          <p:cNvPr id="15"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50021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
                                          </p:val>
                                        </p:tav>
                                        <p:tav tm="100000">
                                          <p:val>
                                            <p:strVal val="#ppt_x"/>
                                          </p:val>
                                        </p:tav>
                                      </p:tavLst>
                                    </p:anim>
                                    <p:anim calcmode="lin" valueType="num">
                                      <p:cBhvr>
                                        <p:cTn id="9" dur="2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ppt_x</p:attrName>
                                        </p:attrNameLst>
                                      </p:cBhvr>
                                      <p:tavLst>
                                        <p:tav tm="0">
                                          <p:val>
                                            <p:strVal val="#ppt_x"/>
                                          </p:val>
                                        </p:tav>
                                        <p:tav tm="100000">
                                          <p:val>
                                            <p:strVal val="#ppt_x"/>
                                          </p:val>
                                        </p:tav>
                                      </p:tavLst>
                                    </p:anim>
                                    <p:anim calcmode="lin" valueType="num">
                                      <p:cBhvr>
                                        <p:cTn id="15" dur="200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4000"/>
                            </p:stCondLst>
                            <p:childTnLst>
                              <p:par>
                                <p:cTn id="17" presetID="47"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ppt_x</p:attrName>
                                        </p:attrNameLst>
                                      </p:cBhvr>
                                      <p:tavLst>
                                        <p:tav tm="0">
                                          <p:val>
                                            <p:strVal val="#ppt_x"/>
                                          </p:val>
                                        </p:tav>
                                        <p:tav tm="100000">
                                          <p:val>
                                            <p:strVal val="#ppt_x"/>
                                          </p:val>
                                        </p:tav>
                                      </p:tavLst>
                                    </p:anim>
                                    <p:anim calcmode="lin" valueType="num">
                                      <p:cBhvr>
                                        <p:cTn id="21"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Técnica de colocación</a:t>
            </a:r>
          </a:p>
        </p:txBody>
      </p:sp>
      <p:sp>
        <p:nvSpPr>
          <p:cNvPr id="2" name="1 Marcador de contenido"/>
          <p:cNvSpPr>
            <a:spLocks noGrp="1"/>
          </p:cNvSpPr>
          <p:nvPr>
            <p:ph idx="1"/>
          </p:nvPr>
        </p:nvSpPr>
        <p:spPr/>
        <p:txBody>
          <a:bodyPr/>
          <a:lstStyle/>
          <a:p>
            <a:endParaRPr lang="es-MX" dirty="0"/>
          </a:p>
          <a:p>
            <a:endParaRPr lang="es-MX" dirty="0"/>
          </a:p>
          <a:p>
            <a:endParaRPr lang="es-MX" dirty="0"/>
          </a:p>
          <a:p>
            <a:pPr marL="45720" indent="0">
              <a:buNone/>
            </a:pPr>
            <a:endParaRPr lang="es-MX" dirty="0"/>
          </a:p>
          <a:p>
            <a:endParaRPr lang="es-MX" dirty="0"/>
          </a:p>
          <a:p>
            <a:pPr marL="45720" indent="0">
              <a:buNone/>
            </a:pPr>
            <a:endParaRPr lang="es-MX"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536" y="1772817"/>
            <a:ext cx="3672408" cy="275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0016" y="2726921"/>
            <a:ext cx="3600400"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6760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MX" dirty="0"/>
              <a:t>ESTRUCTURA DEL ESMALTE</a:t>
            </a:r>
            <a:endParaRPr lang="es-ES" dirty="0"/>
          </a:p>
        </p:txBody>
      </p:sp>
      <p:sp>
        <p:nvSpPr>
          <p:cNvPr id="25603" name="2 Marcador de contenido"/>
          <p:cNvSpPr>
            <a:spLocks noGrp="1"/>
          </p:cNvSpPr>
          <p:nvPr>
            <p:ph idx="1"/>
          </p:nvPr>
        </p:nvSpPr>
        <p:spPr>
          <a:xfrm>
            <a:off x="2327265" y="1512257"/>
            <a:ext cx="7675563" cy="5351649"/>
          </a:xfrm>
        </p:spPr>
        <p:txBody>
          <a:bodyPr>
            <a:normAutofit lnSpcReduction="10000"/>
          </a:bodyPr>
          <a:lstStyle/>
          <a:p>
            <a:pPr algn="just" eaLnBrk="1" hangingPunct="1"/>
            <a:r>
              <a:rPr lang="es-MX" sz="2000" dirty="0"/>
              <a:t>Estructura porosa, no vital, cristalina (prismas del esmalte).</a:t>
            </a:r>
          </a:p>
          <a:p>
            <a:pPr algn="just" eaLnBrk="1" hangingPunct="1"/>
            <a:r>
              <a:rPr lang="es-MX" sz="2000" dirty="0"/>
              <a:t>96%  de apatita inorgánica y 4% de matriz  de proteína y agua.</a:t>
            </a:r>
          </a:p>
          <a:p>
            <a:pPr algn="just" eaLnBrk="1" hangingPunct="1"/>
            <a:r>
              <a:rPr lang="es-MX" sz="2000" dirty="0"/>
              <a:t>Película en su superficie compuesta por un complejo de proteínas, grasa e hidratos de carbono. </a:t>
            </a:r>
          </a:p>
          <a:p>
            <a:pPr algn="just" eaLnBrk="1" hangingPunct="1"/>
            <a:r>
              <a:rPr lang="es-MX" sz="2000" dirty="0"/>
              <a:t>Al grabar el esmalte lo descalcifica y desmineraliza dejando una superficie porosa.</a:t>
            </a:r>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ctr" eaLnBrk="1" hangingPunct="1">
              <a:buFont typeface="Wingdings" pitchFamily="2" charset="2"/>
              <a:buNone/>
            </a:pPr>
            <a:endParaRPr lang="es-MX" sz="1000" dirty="0"/>
          </a:p>
          <a:p>
            <a:pPr algn="ctr"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r>
              <a:rPr lang="es-MX" sz="1000" dirty="0"/>
              <a:t>                                                                        </a:t>
            </a:r>
          </a:p>
        </p:txBody>
      </p:sp>
      <p:sp>
        <p:nvSpPr>
          <p:cNvPr id="25604" name="Rectangle 2"/>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MX"/>
          </a:p>
        </p:txBody>
      </p:sp>
      <p:sp>
        <p:nvSpPr>
          <p:cNvPr id="25605" name="Rectangle 3"/>
          <p:cNvSpPr>
            <a:spLocks noChangeArrowheads="1"/>
          </p:cNvSpPr>
          <p:nvPr/>
        </p:nvSpPr>
        <p:spPr bwMode="auto">
          <a:xfrm>
            <a:off x="1524001" y="27490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s-MX"/>
          </a:p>
        </p:txBody>
      </p:sp>
      <p:grpSp>
        <p:nvGrpSpPr>
          <p:cNvPr id="3" name="12 Grupo"/>
          <p:cNvGrpSpPr>
            <a:grpSpLocks/>
          </p:cNvGrpSpPr>
          <p:nvPr/>
        </p:nvGrpSpPr>
        <p:grpSpPr bwMode="auto">
          <a:xfrm>
            <a:off x="2152651" y="3717033"/>
            <a:ext cx="4214813" cy="2840547"/>
            <a:chOff x="2857488" y="3606366"/>
            <a:chExt cx="4214842" cy="3093386"/>
          </a:xfrm>
        </p:grpSpPr>
        <p:pic>
          <p:nvPicPr>
            <p:cNvPr id="25612" name="Imagen 4" descr="cli2303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3065" y="3606366"/>
              <a:ext cx="3295646" cy="309338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12" name="11 Rectángulo"/>
            <p:cNvSpPr/>
            <p:nvPr/>
          </p:nvSpPr>
          <p:spPr>
            <a:xfrm>
              <a:off x="2857488" y="6286520"/>
              <a:ext cx="4214842" cy="1428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050" dirty="0"/>
                <a:t>Estructura del esmalte. </a:t>
              </a:r>
              <a:r>
                <a:rPr lang="es-ES" sz="1050" dirty="0"/>
                <a:t>www.scielo.org.pe/.../reh/v14n1-2/a12fig05.jpg</a:t>
              </a:r>
            </a:p>
          </p:txBody>
        </p:sp>
      </p:grpSp>
      <p:pic>
        <p:nvPicPr>
          <p:cNvPr id="4" name="Imagen 3"/>
          <p:cNvPicPr>
            <a:picLocks noChangeAspect="1"/>
          </p:cNvPicPr>
          <p:nvPr/>
        </p:nvPicPr>
        <p:blipFill>
          <a:blip r:embed="rId4"/>
          <a:stretch>
            <a:fillRect/>
          </a:stretch>
        </p:blipFill>
        <p:spPr>
          <a:xfrm>
            <a:off x="6542078" y="3662901"/>
            <a:ext cx="3387339" cy="2894678"/>
          </a:xfrm>
          <a:prstGeom prst="rect">
            <a:avLst/>
          </a:prstGeom>
        </p:spPr>
      </p:pic>
      <p:sp>
        <p:nvSpPr>
          <p:cNvPr id="5" name="Flecha: a la derecha 4">
            <a:extLst>
              <a:ext uri="{FF2B5EF4-FFF2-40B4-BE49-F238E27FC236}">
                <a16:creationId xmlns:a16="http://schemas.microsoft.com/office/drawing/2014/main" xmlns="" id="{6936846B-4886-48A9-B397-3DD4E7C409CD}"/>
              </a:ext>
            </a:extLst>
          </p:cNvPr>
          <p:cNvSpPr/>
          <p:nvPr/>
        </p:nvSpPr>
        <p:spPr>
          <a:xfrm>
            <a:off x="6434831" y="3540009"/>
            <a:ext cx="2592288" cy="1296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t>Capa híbrida</a:t>
            </a:r>
          </a:p>
        </p:txBody>
      </p:sp>
      <p:pic>
        <p:nvPicPr>
          <p:cNvPr id="11"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1040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dirty="0"/>
              <a:t>Técnica de grabado ácido</a:t>
            </a:r>
          </a:p>
        </p:txBody>
      </p:sp>
      <p:sp>
        <p:nvSpPr>
          <p:cNvPr id="10243" name="Rectangle 3"/>
          <p:cNvSpPr>
            <a:spLocks noGrp="1" noChangeArrowheads="1"/>
          </p:cNvSpPr>
          <p:nvPr>
            <p:ph type="body" sz="half" idx="1"/>
          </p:nvPr>
        </p:nvSpPr>
        <p:spPr>
          <a:xfrm>
            <a:off x="1981201" y="1981200"/>
            <a:ext cx="4035425" cy="3886200"/>
          </a:xfrm>
        </p:spPr>
        <p:txBody>
          <a:bodyPr>
            <a:normAutofit/>
          </a:bodyPr>
          <a:lstStyle/>
          <a:p>
            <a:pPr>
              <a:lnSpc>
                <a:spcPct val="90000"/>
              </a:lnSpc>
            </a:pPr>
            <a:r>
              <a:rPr lang="es-ES" sz="2400" dirty="0"/>
              <a:t>1955 Michael </a:t>
            </a:r>
            <a:r>
              <a:rPr lang="es-ES" sz="2400" dirty="0" err="1"/>
              <a:t>Buonocore</a:t>
            </a:r>
            <a:r>
              <a:rPr lang="es-ES" sz="2400" dirty="0"/>
              <a:t> introdujo la técnica de grabado ácido.</a:t>
            </a:r>
          </a:p>
          <a:p>
            <a:pPr>
              <a:lnSpc>
                <a:spcPct val="90000"/>
              </a:lnSpc>
            </a:pPr>
            <a:r>
              <a:rPr lang="es-ES" sz="2400" dirty="0"/>
              <a:t>Ácido </a:t>
            </a:r>
            <a:r>
              <a:rPr lang="es-ES" sz="2400" dirty="0" err="1"/>
              <a:t>ortofosfórico</a:t>
            </a:r>
            <a:r>
              <a:rPr lang="es-ES" sz="2400" dirty="0"/>
              <a:t>.</a:t>
            </a:r>
          </a:p>
          <a:p>
            <a:pPr algn="just">
              <a:lnSpc>
                <a:spcPct val="90000"/>
              </a:lnSpc>
            </a:pPr>
            <a:r>
              <a:rPr lang="es-ES" sz="2400" dirty="0"/>
              <a:t>El procedimiento mejora la adhesión mecánica y asegura los defectos de sellado entre la fase diente restauración.</a:t>
            </a:r>
          </a:p>
          <a:p>
            <a:pPr algn="just">
              <a:lnSpc>
                <a:spcPct val="90000"/>
              </a:lnSpc>
            </a:pPr>
            <a:endParaRPr lang="es-ES" sz="2400" dirty="0"/>
          </a:p>
          <a:p>
            <a:pPr algn="just">
              <a:lnSpc>
                <a:spcPct val="90000"/>
              </a:lnSpc>
            </a:pPr>
            <a:endParaRPr lang="es-ES" sz="2400" dirty="0"/>
          </a:p>
          <a:p>
            <a:pPr>
              <a:lnSpc>
                <a:spcPct val="90000"/>
              </a:lnSpc>
            </a:pPr>
            <a:endParaRPr lang="es-ES" sz="2400" dirty="0">
              <a:solidFill>
                <a:schemeClr val="bg2"/>
              </a:solidFill>
            </a:endParaRPr>
          </a:p>
          <a:p>
            <a:pPr>
              <a:lnSpc>
                <a:spcPct val="90000"/>
              </a:lnSpc>
              <a:buFont typeface="Wingdings" pitchFamily="2" charset="2"/>
              <a:buNone/>
            </a:pPr>
            <a:endParaRPr lang="es-ES" sz="2400" dirty="0">
              <a:solidFill>
                <a:schemeClr val="folHlink"/>
              </a:solidFill>
            </a:endParaRPr>
          </a:p>
        </p:txBody>
      </p:sp>
      <p:pic>
        <p:nvPicPr>
          <p:cNvPr id="10245" name="Picture 5" descr="etchant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6312024" y="1916832"/>
            <a:ext cx="3988136" cy="25202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6" name="5 Marcador de número de diapositiva"/>
          <p:cNvSpPr>
            <a:spLocks noGrp="1"/>
          </p:cNvSpPr>
          <p:nvPr>
            <p:ph type="sldNum" sz="quarter" idx="11"/>
          </p:nvPr>
        </p:nvSpPr>
        <p:spPr/>
        <p:txBody>
          <a:bodyPr/>
          <a:lstStyle/>
          <a:p>
            <a:fld id="{2AFA5BB1-EED7-4B97-9C6C-B9EEC2638228}" type="slidenum">
              <a:rPr lang="es-ES"/>
              <a:pPr/>
              <a:t>37</a:t>
            </a:fld>
            <a:endParaRPr lang="es-ES"/>
          </a:p>
        </p:txBody>
      </p:sp>
      <p:pic>
        <p:nvPicPr>
          <p:cNvPr id="7"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0516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fade">
                                      <p:cBhvr>
                                        <p:cTn id="7" dur="20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0" name="Rectangle 8"/>
          <p:cNvSpPr>
            <a:spLocks noGrp="1" noChangeArrowheads="1"/>
          </p:cNvSpPr>
          <p:nvPr>
            <p:ph type="title"/>
          </p:nvPr>
        </p:nvSpPr>
        <p:spPr/>
        <p:txBody>
          <a:bodyPr/>
          <a:lstStyle/>
          <a:p>
            <a:r>
              <a:rPr lang="es-ES" b="1" dirty="0"/>
              <a:t>Grabado ácido</a:t>
            </a:r>
          </a:p>
        </p:txBody>
      </p:sp>
      <p:pic>
        <p:nvPicPr>
          <p:cNvPr id="13319" name="Picture 7" descr="etched_enamel"/>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465538" y="1822660"/>
            <a:ext cx="3714750" cy="22669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3322" name="Rectangle 10"/>
          <p:cNvSpPr>
            <a:spLocks noGrp="1" noChangeArrowheads="1"/>
          </p:cNvSpPr>
          <p:nvPr>
            <p:ph sz="half" idx="2"/>
          </p:nvPr>
        </p:nvSpPr>
        <p:spPr>
          <a:xfrm>
            <a:off x="1981201" y="1981200"/>
            <a:ext cx="4035425" cy="3886200"/>
          </a:xfrm>
        </p:spPr>
        <p:txBody>
          <a:bodyPr>
            <a:normAutofit lnSpcReduction="10000"/>
          </a:bodyPr>
          <a:lstStyle/>
          <a:p>
            <a:pPr algn="just">
              <a:lnSpc>
                <a:spcPct val="80000"/>
              </a:lnSpc>
            </a:pPr>
            <a:r>
              <a:rPr lang="es-ES" sz="2400" dirty="0"/>
              <a:t>Produce una superficie rugosa retención </a:t>
            </a:r>
            <a:r>
              <a:rPr lang="es-ES" sz="2400" dirty="0" err="1"/>
              <a:t>micromecánica</a:t>
            </a:r>
            <a:r>
              <a:rPr lang="es-ES" sz="2400" dirty="0"/>
              <a:t>.</a:t>
            </a:r>
          </a:p>
          <a:p>
            <a:pPr algn="just">
              <a:lnSpc>
                <a:spcPct val="80000"/>
              </a:lnSpc>
            </a:pPr>
            <a:r>
              <a:rPr lang="es-ES" sz="2400" dirty="0"/>
              <a:t>Evita la filtración marginal.</a:t>
            </a:r>
          </a:p>
          <a:p>
            <a:pPr algn="just">
              <a:lnSpc>
                <a:spcPct val="80000"/>
              </a:lnSpc>
            </a:pPr>
            <a:r>
              <a:rPr lang="es-ES" sz="2400" dirty="0"/>
              <a:t>Ácido </a:t>
            </a:r>
            <a:r>
              <a:rPr lang="es-ES" sz="2400" dirty="0" err="1"/>
              <a:t>ortofosfórico</a:t>
            </a:r>
            <a:r>
              <a:rPr lang="es-ES" sz="2400" dirty="0"/>
              <a:t> al 37%.</a:t>
            </a:r>
          </a:p>
          <a:p>
            <a:pPr algn="just">
              <a:lnSpc>
                <a:spcPct val="80000"/>
              </a:lnSpc>
            </a:pPr>
            <a:r>
              <a:rPr lang="es-ES" sz="2400" dirty="0"/>
              <a:t>Adhesión micromecánica y por la capa híbrida adhesión química</a:t>
            </a:r>
          </a:p>
          <a:p>
            <a:pPr algn="just">
              <a:lnSpc>
                <a:spcPct val="80000"/>
              </a:lnSpc>
            </a:pPr>
            <a:r>
              <a:rPr lang="es-ES" sz="2400" dirty="0"/>
              <a:t>Concentraciones y aplicaciones de tiempo mayores son inconvenientes para un correcto grabado </a:t>
            </a:r>
          </a:p>
        </p:txBody>
      </p:sp>
      <p:sp>
        <p:nvSpPr>
          <p:cNvPr id="6" name="5 Marcador de número de diapositiva"/>
          <p:cNvSpPr>
            <a:spLocks noGrp="1"/>
          </p:cNvSpPr>
          <p:nvPr>
            <p:ph type="sldNum" sz="quarter" idx="12"/>
          </p:nvPr>
        </p:nvSpPr>
        <p:spPr/>
        <p:txBody>
          <a:bodyPr/>
          <a:lstStyle/>
          <a:p>
            <a:fld id="{E6556889-972F-4E36-A794-EA30FFEA069A}" type="slidenum">
              <a:rPr lang="es-ES"/>
              <a:pPr/>
              <a:t>38</a:t>
            </a:fld>
            <a:endParaRPr lang="es-ES"/>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2064" y="4063030"/>
            <a:ext cx="3528392" cy="2794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9131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4854349-2989-46A9-9F6A-7AB1181F7D66}"/>
              </a:ext>
            </a:extLst>
          </p:cNvPr>
          <p:cNvSpPr>
            <a:spLocks noGrp="1"/>
          </p:cNvSpPr>
          <p:nvPr>
            <p:ph type="title"/>
          </p:nvPr>
        </p:nvSpPr>
        <p:spPr/>
        <p:txBody>
          <a:bodyPr>
            <a:normAutofit fontScale="90000"/>
          </a:bodyPr>
          <a:lstStyle/>
          <a:p>
            <a:r>
              <a:rPr lang="es-MX" dirty="0"/>
              <a:t>Técnicas de grabado dental con ácido fosfórico para obturación con resina compuesta</a:t>
            </a:r>
          </a:p>
        </p:txBody>
      </p:sp>
      <p:sp>
        <p:nvSpPr>
          <p:cNvPr id="5" name="Marcador de texto 4">
            <a:extLst>
              <a:ext uri="{FF2B5EF4-FFF2-40B4-BE49-F238E27FC236}">
                <a16:creationId xmlns:a16="http://schemas.microsoft.com/office/drawing/2014/main" xmlns="" id="{8D3CA5A7-5364-41F2-B51C-69ED51D170E3}"/>
              </a:ext>
            </a:extLst>
          </p:cNvPr>
          <p:cNvSpPr>
            <a:spLocks noGrp="1"/>
          </p:cNvSpPr>
          <p:nvPr>
            <p:ph type="body" idx="1"/>
          </p:nvPr>
        </p:nvSpPr>
        <p:spPr/>
        <p:txBody>
          <a:bodyPr/>
          <a:lstStyle/>
          <a:p>
            <a:r>
              <a:rPr lang="es-MX" dirty="0"/>
              <a:t>Solo esmalte (solo esmalte) </a:t>
            </a:r>
          </a:p>
        </p:txBody>
      </p:sp>
      <p:pic>
        <p:nvPicPr>
          <p:cNvPr id="9" name="Marcador de contenido 8">
            <a:extLst>
              <a:ext uri="{FF2B5EF4-FFF2-40B4-BE49-F238E27FC236}">
                <a16:creationId xmlns:a16="http://schemas.microsoft.com/office/drawing/2014/main" xmlns="" id="{A74575F5-9766-4642-94F5-96F254F385CD}"/>
              </a:ext>
            </a:extLst>
          </p:cNvPr>
          <p:cNvPicPr>
            <a:picLocks noGrp="1" noChangeAspect="1"/>
          </p:cNvPicPr>
          <p:nvPr>
            <p:ph sz="half" idx="2"/>
          </p:nvPr>
        </p:nvPicPr>
        <p:blipFill>
          <a:blip r:embed="rId3"/>
          <a:stretch>
            <a:fillRect/>
          </a:stretch>
        </p:blipFill>
        <p:spPr>
          <a:xfrm>
            <a:off x="6563843" y="2505075"/>
            <a:ext cx="3770186" cy="2423691"/>
          </a:xfrm>
          <a:prstGeom prst="rect">
            <a:avLst/>
          </a:prstGeom>
        </p:spPr>
      </p:pic>
      <p:sp>
        <p:nvSpPr>
          <p:cNvPr id="7" name="Marcador de texto 6">
            <a:extLst>
              <a:ext uri="{FF2B5EF4-FFF2-40B4-BE49-F238E27FC236}">
                <a16:creationId xmlns:a16="http://schemas.microsoft.com/office/drawing/2014/main" xmlns="" id="{BBDC1C8A-1336-44F5-AB09-843FF4F6453D}"/>
              </a:ext>
            </a:extLst>
          </p:cNvPr>
          <p:cNvSpPr>
            <a:spLocks noGrp="1"/>
          </p:cNvSpPr>
          <p:nvPr>
            <p:ph type="body" sz="quarter" idx="3"/>
          </p:nvPr>
        </p:nvSpPr>
        <p:spPr/>
        <p:txBody>
          <a:bodyPr/>
          <a:lstStyle/>
          <a:p>
            <a:r>
              <a:rPr lang="es-MX" dirty="0"/>
              <a:t>Grabado total (esmalte y dentina)</a:t>
            </a:r>
          </a:p>
        </p:txBody>
      </p:sp>
      <p:pic>
        <p:nvPicPr>
          <p:cNvPr id="13" name="Imagen 12">
            <a:extLst>
              <a:ext uri="{FF2B5EF4-FFF2-40B4-BE49-F238E27FC236}">
                <a16:creationId xmlns:a16="http://schemas.microsoft.com/office/drawing/2014/main" xmlns="" id="{F182228A-BC8B-432C-A28A-2ABBBBD8103F}"/>
              </a:ext>
            </a:extLst>
          </p:cNvPr>
          <p:cNvPicPr>
            <a:picLocks noChangeAspect="1"/>
          </p:cNvPicPr>
          <p:nvPr/>
        </p:nvPicPr>
        <p:blipFill>
          <a:blip r:embed="rId4"/>
          <a:stretch>
            <a:fillRect/>
          </a:stretch>
        </p:blipFill>
        <p:spPr>
          <a:xfrm>
            <a:off x="1712972" y="2505076"/>
            <a:ext cx="4374694" cy="2423691"/>
          </a:xfrm>
          <a:prstGeom prst="rect">
            <a:avLst/>
          </a:prstGeom>
        </p:spPr>
      </p:pic>
      <p:pic>
        <p:nvPicPr>
          <p:cNvPr id="8"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401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2 Marcador de contenido"/>
          <p:cNvSpPr>
            <a:spLocks noGrp="1"/>
          </p:cNvSpPr>
          <p:nvPr>
            <p:ph idx="1"/>
          </p:nvPr>
        </p:nvSpPr>
        <p:spPr/>
        <p:txBody>
          <a:bodyPr/>
          <a:lstStyle/>
          <a:p>
            <a:pPr eaLnBrk="1" hangingPunct="1">
              <a:buFont typeface="Wingdings" pitchFamily="2" charset="2"/>
              <a:buNone/>
            </a:pPr>
            <a:r>
              <a:rPr lang="es-MX" b="1" smtClean="0"/>
              <a:t>Prerrequisitos  (Temas Aprendidos):</a:t>
            </a:r>
            <a:endParaRPr lang="es-ES" smtClean="0"/>
          </a:p>
          <a:p>
            <a:pPr eaLnBrk="1" hangingPunct="1"/>
            <a:r>
              <a:rPr lang="es-ES" smtClean="0"/>
              <a:t>Fundamentos de física, química y biológicas</a:t>
            </a:r>
          </a:p>
          <a:p>
            <a:pPr eaLnBrk="1" hangingPunct="1"/>
            <a:endParaRPr lang="es-ES" b="1" smtClean="0"/>
          </a:p>
          <a:p>
            <a:pPr eaLnBrk="1" hangingPunct="1">
              <a:buFont typeface="Wingdings" pitchFamily="2" charset="2"/>
              <a:buNone/>
            </a:pPr>
            <a:r>
              <a:rPr lang="es-ES" b="1" smtClean="0"/>
              <a:t>Unidad(es) de Aprendizaje Consecuente (Seriadas y Recomendadas): </a:t>
            </a:r>
            <a:endParaRPr lang="es-ES" smtClean="0"/>
          </a:p>
          <a:p>
            <a:pPr eaLnBrk="1" hangingPunct="1"/>
            <a:r>
              <a:rPr lang="es-ES" smtClean="0"/>
              <a:t>Operatoria preclínica I</a:t>
            </a:r>
          </a:p>
        </p:txBody>
      </p:sp>
      <p:sp>
        <p:nvSpPr>
          <p:cNvPr id="512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FDD7973-32E5-4405-A445-37B50E1CDC0E}" type="slidenum">
              <a:rPr lang="es-ES">
                <a:solidFill>
                  <a:srgbClr val="898989"/>
                </a:solidFill>
              </a:rPr>
              <a:pPr/>
              <a:t>4</a:t>
            </a:fld>
            <a:endParaRPr lang="es-ES">
              <a:solidFill>
                <a:srgbClr val="898989"/>
              </a:solidFill>
            </a:endParaRPr>
          </a:p>
        </p:txBody>
      </p:sp>
      <p:pic>
        <p:nvPicPr>
          <p:cNvPr id="6"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48504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4294967295"/>
          </p:nvPr>
        </p:nvPicPr>
        <p:blipFill>
          <a:blip r:embed="rId3"/>
          <a:stretch>
            <a:fillRect/>
          </a:stretch>
        </p:blipFill>
        <p:spPr>
          <a:xfrm>
            <a:off x="0" y="765175"/>
            <a:ext cx="4014788" cy="2651125"/>
          </a:xfrm>
          <a:prstGeom prst="rect">
            <a:avLst/>
          </a:prstGeom>
        </p:spPr>
      </p:pic>
      <p:pic>
        <p:nvPicPr>
          <p:cNvPr id="5" name="Imagen 4"/>
          <p:cNvPicPr>
            <a:picLocks noChangeAspect="1"/>
          </p:cNvPicPr>
          <p:nvPr/>
        </p:nvPicPr>
        <p:blipFill>
          <a:blip r:embed="rId4"/>
          <a:stretch>
            <a:fillRect/>
          </a:stretch>
        </p:blipFill>
        <p:spPr>
          <a:xfrm>
            <a:off x="6096000" y="718147"/>
            <a:ext cx="4176464" cy="2848349"/>
          </a:xfrm>
          <a:prstGeom prst="rect">
            <a:avLst/>
          </a:prstGeom>
        </p:spPr>
      </p:pic>
      <p:pic>
        <p:nvPicPr>
          <p:cNvPr id="6" name="Imagen 5">
            <a:extLst>
              <a:ext uri="{FF2B5EF4-FFF2-40B4-BE49-F238E27FC236}">
                <a16:creationId xmlns:a16="http://schemas.microsoft.com/office/drawing/2014/main" xmlns="" id="{4E19D17D-8549-4285-A280-4F2BCE3C836E}"/>
              </a:ext>
            </a:extLst>
          </p:cNvPr>
          <p:cNvPicPr>
            <a:picLocks noChangeAspect="1"/>
          </p:cNvPicPr>
          <p:nvPr/>
        </p:nvPicPr>
        <p:blipFill>
          <a:blip r:embed="rId5"/>
          <a:stretch>
            <a:fillRect/>
          </a:stretch>
        </p:blipFill>
        <p:spPr>
          <a:xfrm>
            <a:off x="4745669" y="906075"/>
            <a:ext cx="2246707" cy="1855580"/>
          </a:xfrm>
          <a:prstGeom prst="rect">
            <a:avLst/>
          </a:prstGeom>
        </p:spPr>
      </p:pic>
      <p:pic>
        <p:nvPicPr>
          <p:cNvPr id="7" name="Imagen 6">
            <a:extLst>
              <a:ext uri="{FF2B5EF4-FFF2-40B4-BE49-F238E27FC236}">
                <a16:creationId xmlns:a16="http://schemas.microsoft.com/office/drawing/2014/main" xmlns="" id="{21A78DB1-0282-4698-A0DB-117A5F3768AB}"/>
              </a:ext>
            </a:extLst>
          </p:cNvPr>
          <p:cNvPicPr>
            <a:picLocks noChangeAspect="1"/>
          </p:cNvPicPr>
          <p:nvPr/>
        </p:nvPicPr>
        <p:blipFill>
          <a:blip r:embed="rId6"/>
          <a:stretch>
            <a:fillRect/>
          </a:stretch>
        </p:blipFill>
        <p:spPr>
          <a:xfrm>
            <a:off x="1991544" y="3786760"/>
            <a:ext cx="6667500" cy="2505075"/>
          </a:xfrm>
          <a:prstGeom prst="rect">
            <a:avLst/>
          </a:prstGeom>
        </p:spPr>
      </p:pic>
      <p:pic>
        <p:nvPicPr>
          <p:cNvPr id="8"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14829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MX" dirty="0"/>
              <a:t>ESTRUCTURA DE LA DENTINA</a:t>
            </a:r>
            <a:endParaRPr lang="es-ES" dirty="0"/>
          </a:p>
        </p:txBody>
      </p:sp>
      <p:sp>
        <p:nvSpPr>
          <p:cNvPr id="26627" name="2 Marcador de contenido"/>
          <p:cNvSpPr>
            <a:spLocks noGrp="1"/>
          </p:cNvSpPr>
          <p:nvPr>
            <p:ph idx="1"/>
          </p:nvPr>
        </p:nvSpPr>
        <p:spPr>
          <a:xfrm>
            <a:off x="2423592" y="1556792"/>
            <a:ext cx="7772400" cy="4572000"/>
          </a:xfrm>
        </p:spPr>
        <p:txBody>
          <a:bodyPr>
            <a:normAutofit fontScale="92500" lnSpcReduction="10000"/>
          </a:bodyPr>
          <a:lstStyle/>
          <a:p>
            <a:pPr algn="just" eaLnBrk="1" hangingPunct="1"/>
            <a:r>
              <a:rPr lang="es-MX" sz="2000" dirty="0"/>
              <a:t>Tejido duro mineralizado.</a:t>
            </a:r>
          </a:p>
          <a:p>
            <a:pPr algn="just" eaLnBrk="1" hangingPunct="1"/>
            <a:r>
              <a:rPr lang="es-MX" sz="2000" dirty="0"/>
              <a:t>50% componentes inorgánicos (cristales de </a:t>
            </a:r>
            <a:r>
              <a:rPr lang="es-MX" sz="2000" dirty="0" err="1"/>
              <a:t>hidroxiapatita</a:t>
            </a:r>
            <a:r>
              <a:rPr lang="es-MX" sz="2000" dirty="0"/>
              <a:t>). </a:t>
            </a:r>
          </a:p>
          <a:p>
            <a:pPr algn="just" eaLnBrk="1" hangingPunct="1"/>
            <a:r>
              <a:rPr lang="es-MX" sz="2000" dirty="0"/>
              <a:t>30% componentes orgánicos (colágeno y sustancia fundamental no colágena).   </a:t>
            </a:r>
          </a:p>
          <a:p>
            <a:pPr algn="just" eaLnBrk="1" hangingPunct="1"/>
            <a:r>
              <a:rPr lang="es-MX" sz="2000" dirty="0"/>
              <a:t>20% por agua.</a:t>
            </a:r>
          </a:p>
          <a:p>
            <a:pPr algn="just" eaLnBrk="1" hangingPunct="1"/>
            <a:r>
              <a:rPr lang="es-MX" sz="2000" dirty="0"/>
              <a:t>Al grabar su superficie elimina la capa de barrillo (lodo </a:t>
            </a:r>
            <a:r>
              <a:rPr lang="es-MX" sz="2000" dirty="0" err="1"/>
              <a:t>dentinario</a:t>
            </a:r>
            <a:r>
              <a:rPr lang="es-MX" sz="2000" dirty="0"/>
              <a:t>), desmineraliza la superficie y abre los túbulos dentinarios.</a:t>
            </a:r>
            <a:endParaRPr lang="es-MX" sz="1000" dirty="0"/>
          </a:p>
          <a:p>
            <a:pPr algn="just" eaLnBrk="1" hangingPunct="1">
              <a:buFont typeface="Wingdings" pitchFamily="2" charset="2"/>
              <a:buNone/>
            </a:pPr>
            <a:r>
              <a:rPr lang="es-MX" sz="1900" dirty="0"/>
              <a:t>     </a:t>
            </a: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endParaRPr lang="es-MX" sz="1000" dirty="0"/>
          </a:p>
          <a:p>
            <a:pPr algn="just" eaLnBrk="1" hangingPunct="1">
              <a:buFont typeface="Wingdings" pitchFamily="2" charset="2"/>
              <a:buNone/>
            </a:pPr>
            <a:r>
              <a:rPr lang="es-MX" sz="1000" dirty="0"/>
              <a:t>			                    </a:t>
            </a:r>
          </a:p>
          <a:p>
            <a:pPr algn="just" eaLnBrk="1" hangingPunct="1">
              <a:buFont typeface="Wingdings" pitchFamily="2" charset="2"/>
              <a:buNone/>
            </a:pPr>
            <a:r>
              <a:rPr lang="es-MX" sz="1000" dirty="0"/>
              <a:t>			</a:t>
            </a:r>
          </a:p>
        </p:txBody>
      </p:sp>
      <p:sp>
        <p:nvSpPr>
          <p:cNvPr id="26628" name="Rectangle 2"/>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MX"/>
          </a:p>
        </p:txBody>
      </p:sp>
      <p:sp>
        <p:nvSpPr>
          <p:cNvPr id="26629" name="Rectangle 3"/>
          <p:cNvSpPr>
            <a:spLocks noChangeArrowheads="1"/>
          </p:cNvSpPr>
          <p:nvPr/>
        </p:nvSpPr>
        <p:spPr bwMode="auto">
          <a:xfrm>
            <a:off x="1524001" y="2663309"/>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s-MX"/>
          </a:p>
        </p:txBody>
      </p:sp>
      <p:grpSp>
        <p:nvGrpSpPr>
          <p:cNvPr id="3" name="12 Grupo"/>
          <p:cNvGrpSpPr>
            <a:grpSpLocks/>
          </p:cNvGrpSpPr>
          <p:nvPr/>
        </p:nvGrpSpPr>
        <p:grpSpPr bwMode="auto">
          <a:xfrm>
            <a:off x="1627833" y="4221089"/>
            <a:ext cx="2928938" cy="2428875"/>
            <a:chOff x="3286116" y="3929063"/>
            <a:chExt cx="2928958" cy="2428895"/>
          </a:xfrm>
        </p:grpSpPr>
        <p:pic>
          <p:nvPicPr>
            <p:cNvPr id="26636" name="Imagen 4" descr="dentina microf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929063"/>
              <a:ext cx="2657475"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3286116" y="6215082"/>
              <a:ext cx="2928958" cy="1428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1050" dirty="0"/>
                <a:t>Estructura de la dentina. University of Minnesota</a:t>
              </a:r>
              <a:endParaRPr lang="es-ES" sz="1050" dirty="0"/>
            </a:p>
          </p:txBody>
        </p:sp>
      </p:grpSp>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6771" y="4180916"/>
            <a:ext cx="3049860" cy="2290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magen 3">
            <a:extLst>
              <a:ext uri="{FF2B5EF4-FFF2-40B4-BE49-F238E27FC236}">
                <a16:creationId xmlns:a16="http://schemas.microsoft.com/office/drawing/2014/main" xmlns="" id="{581ADABF-4ED1-480E-931D-A340B30C9A70}"/>
              </a:ext>
            </a:extLst>
          </p:cNvPr>
          <p:cNvPicPr>
            <a:picLocks noChangeAspect="1"/>
          </p:cNvPicPr>
          <p:nvPr/>
        </p:nvPicPr>
        <p:blipFill>
          <a:blip r:embed="rId5"/>
          <a:stretch>
            <a:fillRect/>
          </a:stretch>
        </p:blipFill>
        <p:spPr>
          <a:xfrm>
            <a:off x="7616608" y="4202434"/>
            <a:ext cx="2850327" cy="2290441"/>
          </a:xfrm>
          <a:prstGeom prst="rect">
            <a:avLst/>
          </a:prstGeom>
        </p:spPr>
      </p:pic>
      <p:pic>
        <p:nvPicPr>
          <p:cNvPr id="11"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55033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6CCCC73-3C1F-4306-A5E9-B486121C5E6D}"/>
              </a:ext>
            </a:extLst>
          </p:cNvPr>
          <p:cNvSpPr>
            <a:spLocks noGrp="1"/>
          </p:cNvSpPr>
          <p:nvPr>
            <p:ph type="title"/>
          </p:nvPr>
        </p:nvSpPr>
        <p:spPr/>
        <p:txBody>
          <a:bodyPr/>
          <a:lstStyle/>
          <a:p>
            <a:r>
              <a:rPr lang="es-MX" dirty="0"/>
              <a:t>Conclusiones </a:t>
            </a:r>
          </a:p>
        </p:txBody>
      </p:sp>
      <p:sp>
        <p:nvSpPr>
          <p:cNvPr id="4" name="Marcador de contenido 3">
            <a:extLst>
              <a:ext uri="{FF2B5EF4-FFF2-40B4-BE49-F238E27FC236}">
                <a16:creationId xmlns:a16="http://schemas.microsoft.com/office/drawing/2014/main" xmlns="" id="{957D2632-5203-45BE-BF14-3B08C8633B61}"/>
              </a:ext>
            </a:extLst>
          </p:cNvPr>
          <p:cNvSpPr>
            <a:spLocks noGrp="1"/>
          </p:cNvSpPr>
          <p:nvPr>
            <p:ph sz="half" idx="1"/>
          </p:nvPr>
        </p:nvSpPr>
        <p:spPr/>
        <p:txBody>
          <a:bodyPr/>
          <a:lstStyle/>
          <a:p>
            <a:r>
              <a:rPr lang="es-MX" dirty="0"/>
              <a:t>La resina para obturación tiene una técnica agresiva para el órgano </a:t>
            </a:r>
            <a:r>
              <a:rPr lang="es-MX" dirty="0" smtClean="0"/>
              <a:t>dental</a:t>
            </a:r>
          </a:p>
          <a:p>
            <a:r>
              <a:rPr lang="es-MX" dirty="0" smtClean="0"/>
              <a:t>Ser cuidadoso en la técnica de aplicación.</a:t>
            </a:r>
          </a:p>
          <a:p>
            <a:r>
              <a:rPr lang="es-MX" dirty="0" smtClean="0"/>
              <a:t>Seleccionar adecuadamente el caso.</a:t>
            </a:r>
            <a:endParaRPr lang="es-MX" dirty="0"/>
          </a:p>
        </p:txBody>
      </p:sp>
      <p:pic>
        <p:nvPicPr>
          <p:cNvPr id="6"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Marcador de contenido"/>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758770" y="4338257"/>
            <a:ext cx="4810125" cy="1781175"/>
          </a:xfrm>
        </p:spPr>
      </p:pic>
    </p:spTree>
    <p:extLst>
      <p:ext uri="{BB962C8B-B14F-4D97-AF65-F5344CB8AC3E}">
        <p14:creationId xmlns:p14="http://schemas.microsoft.com/office/powerpoint/2010/main" val="1176852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4 Título"/>
          <p:cNvSpPr>
            <a:spLocks noGrp="1"/>
          </p:cNvSpPr>
          <p:nvPr>
            <p:ph type="title"/>
          </p:nvPr>
        </p:nvSpPr>
        <p:spPr/>
        <p:txBody>
          <a:bodyPr/>
          <a:lstStyle/>
          <a:p>
            <a:r>
              <a:rPr lang="es-MX" smtClean="0"/>
              <a:t>REFERENCIAS BIBLIOGRÁFICAS</a:t>
            </a:r>
          </a:p>
        </p:txBody>
      </p:sp>
      <p:sp>
        <p:nvSpPr>
          <p:cNvPr id="47107" name="5 Marcador de contenido"/>
          <p:cNvSpPr>
            <a:spLocks noGrp="1"/>
          </p:cNvSpPr>
          <p:nvPr>
            <p:ph idx="1"/>
          </p:nvPr>
        </p:nvSpPr>
        <p:spPr/>
        <p:txBody>
          <a:bodyPr>
            <a:normAutofit lnSpcReduction="10000"/>
          </a:bodyPr>
          <a:lstStyle/>
          <a:p>
            <a:r>
              <a:rPr lang="es-ES" sz="1800" b="1" smtClean="0"/>
              <a:t>La Ciencia de Los Materiales Dentales</a:t>
            </a:r>
            <a:r>
              <a:rPr lang="es-ES" sz="1800" smtClean="0"/>
              <a:t> de Phillips </a:t>
            </a:r>
            <a:r>
              <a:rPr lang="fr-FR" sz="1800" smtClean="0"/>
              <a:t>Kennet J. Anusa Vice, Phd, Dmd -</a:t>
            </a:r>
            <a:r>
              <a:rPr lang="es-ES" sz="1800" smtClean="0"/>
              <a:t>Editorial  Elsevier Saunders 11° Edición  Madrid España 2004 Isbn 84-8174-746-7</a:t>
            </a:r>
            <a:endParaRPr lang="es-MX" sz="1800" smtClean="0"/>
          </a:p>
          <a:p>
            <a:r>
              <a:rPr lang="es-ES" sz="1800" smtClean="0"/>
              <a:t>Barceló, </a:t>
            </a:r>
            <a:r>
              <a:rPr lang="es-ES" sz="1800" b="1" smtClean="0"/>
              <a:t>Materiales Dentales, conocimientos prácticos aplicados</a:t>
            </a:r>
            <a:r>
              <a:rPr lang="es-ES" sz="1800" smtClean="0"/>
              <a:t>, Editorial Trillas, 3ª Ed.  2010. </a:t>
            </a:r>
            <a:endParaRPr lang="es-MX" sz="1800" smtClean="0"/>
          </a:p>
          <a:p>
            <a:r>
              <a:rPr lang="es-ES" sz="1800" smtClean="0"/>
              <a:t>Hatrick, Carol Dixon</a:t>
            </a:r>
            <a:r>
              <a:rPr lang="es-ES" sz="1800" b="1" smtClean="0"/>
              <a:t>, Materiales Dentales, Aplicaciones Clínicas</a:t>
            </a:r>
            <a:r>
              <a:rPr lang="es-ES" sz="1800" smtClean="0"/>
              <a:t>, edit Manual Moderno, 2012.</a:t>
            </a:r>
            <a:endParaRPr lang="es-MX" sz="1800" smtClean="0"/>
          </a:p>
          <a:p>
            <a:r>
              <a:rPr lang="es-ES" sz="1800" smtClean="0"/>
              <a:t>Guzmán Humberto, </a:t>
            </a:r>
            <a:r>
              <a:rPr lang="es-ES" sz="1800" b="1" smtClean="0"/>
              <a:t>Biomateriales de uso clínico</a:t>
            </a:r>
            <a:r>
              <a:rPr lang="es-ES" sz="1800" smtClean="0"/>
              <a:t>, Edit. ECOE Ediciones, 2013.</a:t>
            </a:r>
            <a:endParaRPr lang="es-MX" sz="1800" smtClean="0"/>
          </a:p>
          <a:p>
            <a:r>
              <a:rPr lang="es-ES" sz="1800" smtClean="0"/>
              <a:t>Reis, A., Logercio, A</a:t>
            </a:r>
            <a:r>
              <a:rPr lang="es-ES" sz="1800" b="1" smtClean="0"/>
              <a:t>., Materiales Dentales Directos, de los fundamentos a la aplicación clínica</a:t>
            </a:r>
            <a:r>
              <a:rPr lang="es-ES" sz="1800" smtClean="0"/>
              <a:t>, Nova Guanabara Editora, España, Enero del 2012.   </a:t>
            </a:r>
            <a:endParaRPr lang="es-MX" sz="1800" smtClean="0"/>
          </a:p>
          <a:p>
            <a:r>
              <a:rPr lang="es-ES" sz="1800" smtClean="0"/>
              <a:t>Jiménez, Amparo, Planas, </a:t>
            </a:r>
            <a:r>
              <a:rPr lang="es-ES" sz="1800" b="1" smtClean="0"/>
              <a:t>Manual de Materiales Odontológicos</a:t>
            </a:r>
            <a:r>
              <a:rPr lang="es-ES" sz="1800" smtClean="0"/>
              <a:t>, 2ª Ed., Edit. Universidad de Sevilla Secretariado de Publicaciones, España, 2011.</a:t>
            </a:r>
            <a:endParaRPr lang="es-MX" sz="1800" smtClean="0"/>
          </a:p>
          <a:p>
            <a:r>
              <a:rPr lang="es-ES" sz="1800" b="1" smtClean="0"/>
              <a:t>Materiales de Odontología Restauradora.</a:t>
            </a:r>
            <a:r>
              <a:rPr lang="es-MX" sz="1800" smtClean="0"/>
              <a:t>Robert G. Craig. </a:t>
            </a:r>
            <a:r>
              <a:rPr lang="en-US" sz="1800" smtClean="0"/>
              <a:t>Edit. Harcout Brace. </a:t>
            </a:r>
            <a:r>
              <a:rPr lang="es-ES" sz="1800" smtClean="0"/>
              <a:t>España, 1998 ISBN 848174-287-2</a:t>
            </a:r>
            <a:endParaRPr lang="es-MX" sz="1800" smtClean="0"/>
          </a:p>
          <a:p>
            <a:r>
              <a:rPr lang="es-ES" sz="1800" b="1" smtClean="0"/>
              <a:t>Aspectos Clínicos de los Materiales Dentales. </a:t>
            </a:r>
            <a:r>
              <a:rPr lang="es-ES" sz="1800" smtClean="0"/>
              <a:t>Marcia Gladwin Edit. Manual Moderno, México, 2001. ISBN  968-426934</a:t>
            </a:r>
            <a:endParaRPr lang="es-MX" sz="1800" smtClean="0"/>
          </a:p>
          <a:p>
            <a:r>
              <a:rPr lang="es-ES" sz="1800" b="1" smtClean="0"/>
              <a:t>Biomateriales Dentales. </a:t>
            </a:r>
            <a:r>
              <a:rPr lang="es-ES" sz="1800" smtClean="0"/>
              <a:t>José Luis Cova N. Edit Amolca , Colombia, 2004</a:t>
            </a:r>
            <a:endParaRPr lang="es-MX" sz="1800" smtClean="0"/>
          </a:p>
          <a:p>
            <a:endParaRPr lang="es-MX" sz="1800" smtClean="0"/>
          </a:p>
        </p:txBody>
      </p:sp>
      <p:pic>
        <p:nvPicPr>
          <p:cNvPr id="47108" name="6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8"/>
            <a:ext cx="831851"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8"/>
            <a:ext cx="770467"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067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878417" y="188913"/>
            <a:ext cx="10972800" cy="990600"/>
          </a:xfrm>
        </p:spPr>
        <p:txBody>
          <a:bodyPr/>
          <a:lstStyle/>
          <a:p>
            <a:pPr eaLnBrk="1" hangingPunct="1"/>
            <a:r>
              <a:rPr lang="es-ES" b="1" smtClean="0"/>
              <a:t>PROPÓSITO DE LA UNIDAD DE APRENDIZAJE</a:t>
            </a:r>
            <a:endParaRPr lang="es-ES" smtClean="0"/>
          </a:p>
        </p:txBody>
      </p:sp>
      <p:sp>
        <p:nvSpPr>
          <p:cNvPr id="6147" name="2 Marcador de contenido"/>
          <p:cNvSpPr>
            <a:spLocks noGrp="1"/>
          </p:cNvSpPr>
          <p:nvPr>
            <p:ph idx="1"/>
          </p:nvPr>
        </p:nvSpPr>
        <p:spPr>
          <a:xfrm>
            <a:off x="609600" y="2071688"/>
            <a:ext cx="10972800" cy="4525962"/>
          </a:xfrm>
        </p:spPr>
        <p:txBody>
          <a:bodyPr/>
          <a:lstStyle/>
          <a:p>
            <a:pPr eaLnBrk="1" hangingPunct="1"/>
            <a:r>
              <a:rPr lang="es-ES" sz="280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smtClean="0"/>
          </a:p>
        </p:txBody>
      </p:sp>
      <p:sp>
        <p:nvSpPr>
          <p:cNvPr id="614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5EF6C839-C26D-4A3E-8218-5793603F0DD8}" type="slidenum">
              <a:rPr lang="es-ES">
                <a:solidFill>
                  <a:srgbClr val="898989"/>
                </a:solidFill>
              </a:rPr>
              <a:pPr/>
              <a:t>5</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7611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827617" y="188913"/>
            <a:ext cx="10972800" cy="990600"/>
          </a:xfrm>
        </p:spPr>
        <p:txBody>
          <a:bodyPr/>
          <a:lstStyle/>
          <a:p>
            <a:pPr eaLnBrk="1" hangingPunct="1"/>
            <a:r>
              <a:rPr lang="es-ES" b="1" smtClean="0"/>
              <a:t> COMPETENCIAS PROFESIONALES</a:t>
            </a:r>
            <a:endParaRPr lang="es-ES" smtClean="0"/>
          </a:p>
        </p:txBody>
      </p:sp>
      <p:sp>
        <p:nvSpPr>
          <p:cNvPr id="7171" name="2 Marcador de contenido"/>
          <p:cNvSpPr>
            <a:spLocks noGrp="1"/>
          </p:cNvSpPr>
          <p:nvPr>
            <p:ph idx="1"/>
          </p:nvPr>
        </p:nvSpPr>
        <p:spPr>
          <a:xfrm>
            <a:off x="787400" y="1920876"/>
            <a:ext cx="10972800" cy="4937125"/>
          </a:xfrm>
        </p:spPr>
        <p:txBody>
          <a:bodyPr/>
          <a:lstStyle/>
          <a:p>
            <a:pPr eaLnBrk="1" hangingPunct="1"/>
            <a:r>
              <a:rPr lang="es-ES" sz="280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7172"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FB0C8D4-2563-4C14-AB4D-0266C2BD6B76}" type="slidenum">
              <a:rPr lang="es-ES">
                <a:solidFill>
                  <a:srgbClr val="898989"/>
                </a:solidFill>
              </a:rPr>
              <a:pPr/>
              <a:t>6</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5505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878417" y="476251"/>
            <a:ext cx="10972800" cy="1260475"/>
          </a:xfrm>
        </p:spPr>
        <p:txBody>
          <a:bodyPr/>
          <a:lstStyle/>
          <a:p>
            <a:pPr eaLnBrk="1" hangingPunct="1"/>
            <a:r>
              <a:rPr lang="es-MX" sz="3600" b="1" smtClean="0"/>
              <a:t>CONTRIBUCIÓN DE LA UNIDAD DE APRENDIZAJE AL PERFIL DE EGRESO</a:t>
            </a:r>
            <a:endParaRPr lang="es-ES" sz="3600" smtClean="0"/>
          </a:p>
        </p:txBody>
      </p:sp>
      <p:sp>
        <p:nvSpPr>
          <p:cNvPr id="8195" name="2 Marcador de contenido"/>
          <p:cNvSpPr>
            <a:spLocks noGrp="1"/>
          </p:cNvSpPr>
          <p:nvPr>
            <p:ph idx="1"/>
          </p:nvPr>
        </p:nvSpPr>
        <p:spPr>
          <a:xfrm>
            <a:off x="1219200" y="2214563"/>
            <a:ext cx="10363200" cy="4572000"/>
          </a:xfrm>
        </p:spPr>
        <p:txBody>
          <a:bodyPr/>
          <a:lstStyle/>
          <a:p>
            <a:pPr algn="just" eaLnBrk="1" hangingPunct="1"/>
            <a:r>
              <a:rPr lang="es-MX" sz="240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smtClean="0"/>
          </a:p>
        </p:txBody>
      </p:sp>
      <p:sp>
        <p:nvSpPr>
          <p:cNvPr id="819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C18797C-0F9A-488E-9D20-D66486A170F9}" type="slidenum">
              <a:rPr lang="es-ES">
                <a:solidFill>
                  <a:srgbClr val="898989"/>
                </a:solidFill>
              </a:rPr>
              <a:pPr/>
              <a:t>7</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1233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MX" b="1" dirty="0" smtClean="0"/>
              <a:t>UNIDAD DE COMPETENCIA </a:t>
            </a:r>
            <a:r>
              <a:rPr lang="es-MX" b="1" dirty="0" smtClean="0"/>
              <a:t>III</a:t>
            </a:r>
            <a:endParaRPr lang="es-ES" b="1" dirty="0" smtClean="0"/>
          </a:p>
        </p:txBody>
      </p:sp>
      <p:sp>
        <p:nvSpPr>
          <p:cNvPr id="15363" name="2 Marcador de contenido"/>
          <p:cNvSpPr>
            <a:spLocks noGrp="1"/>
          </p:cNvSpPr>
          <p:nvPr>
            <p:ph idx="1"/>
          </p:nvPr>
        </p:nvSpPr>
        <p:spPr/>
        <p:txBody>
          <a:bodyPr>
            <a:normAutofit/>
          </a:bodyPr>
          <a:lstStyle/>
          <a:p>
            <a:pPr>
              <a:defRPr/>
            </a:pPr>
            <a:r>
              <a:rPr lang="es-ES" dirty="0"/>
              <a:t>SELECCIÓN Y MANEJO DE LOS </a:t>
            </a:r>
            <a:r>
              <a:rPr lang="es-ES" b="1" i="1" u="sng" dirty="0"/>
              <a:t>MATERIALES ESTÉTICOS DE RESTAURACIÓN </a:t>
            </a:r>
            <a:r>
              <a:rPr lang="es-ES" dirty="0"/>
              <a:t>Y COLOCACIÓN EN DIENTES EXTRAÍDOS</a:t>
            </a:r>
            <a:endParaRPr lang="es-MX" dirty="0" smtClean="0"/>
          </a:p>
          <a:p>
            <a:pPr eaLnBrk="1" hangingPunct="1">
              <a:defRPr/>
            </a:pPr>
            <a:endParaRPr lang="es-ES" dirty="0" smtClean="0"/>
          </a:p>
        </p:txBody>
      </p:sp>
      <p:sp>
        <p:nvSpPr>
          <p:cNvPr id="922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B89B6B3-0392-4931-99AE-BA9F66834A8A}" type="slidenum">
              <a:rPr lang="es-ES">
                <a:solidFill>
                  <a:srgbClr val="898989"/>
                </a:solidFill>
              </a:rPr>
              <a:pPr/>
              <a:t>8</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54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824978" y="633173"/>
            <a:ext cx="10972800" cy="1143000"/>
          </a:xfrm>
        </p:spPr>
        <p:txBody>
          <a:bodyPr>
            <a:normAutofit fontScale="90000"/>
          </a:bodyPr>
          <a:lstStyle/>
          <a:p>
            <a:pPr eaLnBrk="1" hangingPunct="1"/>
            <a:r>
              <a:rPr lang="es-ES" b="1" dirty="0" smtClean="0"/>
              <a:t>CONOCIMIENTOS DE LA UNIDAD DE COMPETENCIA </a:t>
            </a:r>
            <a:r>
              <a:rPr lang="es-ES" b="1" dirty="0" smtClean="0"/>
              <a:t>III</a:t>
            </a:r>
            <a:endParaRPr lang="es-ES" dirty="0" smtClean="0"/>
          </a:p>
        </p:txBody>
      </p:sp>
      <p:sp>
        <p:nvSpPr>
          <p:cNvPr id="10243" name="2 Marcador de contenido"/>
          <p:cNvSpPr>
            <a:spLocks noGrp="1"/>
          </p:cNvSpPr>
          <p:nvPr>
            <p:ph idx="1"/>
          </p:nvPr>
        </p:nvSpPr>
        <p:spPr/>
        <p:txBody>
          <a:bodyPr/>
          <a:lstStyle/>
          <a:p>
            <a:pPr lvl="0"/>
            <a:r>
              <a:rPr lang="es-ES" dirty="0" err="1"/>
              <a:t>Ionómero</a:t>
            </a:r>
            <a:r>
              <a:rPr lang="es-ES" dirty="0"/>
              <a:t> de vidrio como agente restaurador.</a:t>
            </a:r>
            <a:endParaRPr lang="es-MX" dirty="0"/>
          </a:p>
          <a:p>
            <a:pPr lvl="0"/>
            <a:r>
              <a:rPr lang="es-ES" dirty="0"/>
              <a:t>Clasificación de los polímeros</a:t>
            </a:r>
            <a:endParaRPr lang="es-MX" dirty="0"/>
          </a:p>
          <a:p>
            <a:r>
              <a:rPr lang="es-ES" dirty="0"/>
              <a:t>Resinas acrílicas, </a:t>
            </a:r>
            <a:r>
              <a:rPr lang="es-ES" b="1" i="1" u="sng" dirty="0"/>
              <a:t>resinas compuestas</a:t>
            </a:r>
            <a:r>
              <a:rPr lang="es-ES" dirty="0"/>
              <a:t>, y cerámicas dentales (definición, clasificación composición, propiedades, manipulación, criterios de selección y aplicaciones)</a:t>
            </a:r>
            <a:endParaRPr lang="es-ES" dirty="0" smtClean="0"/>
          </a:p>
        </p:txBody>
      </p:sp>
      <p:sp>
        <p:nvSpPr>
          <p:cNvPr id="1024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53C39ED-66DF-4979-916A-D8C18B92B714}" type="slidenum">
              <a:rPr lang="es-ES">
                <a:solidFill>
                  <a:srgbClr val="898989"/>
                </a:solidFill>
              </a:rPr>
              <a:pPr/>
              <a:t>9</a:t>
            </a:fld>
            <a:endParaRPr lang="es-ES">
              <a:solidFill>
                <a:srgbClr val="898989"/>
              </a:solidFill>
            </a:endParaRPr>
          </a:p>
        </p:txBody>
      </p:sp>
      <p:pic>
        <p:nvPicPr>
          <p:cNvPr id="7"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567" y="39687"/>
            <a:ext cx="831851"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4967" y="39687"/>
            <a:ext cx="770467" cy="62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583776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3000</Words>
  <Application>Microsoft Office PowerPoint</Application>
  <PresentationFormat>Personalizado</PresentationFormat>
  <Paragraphs>369</Paragraphs>
  <Slides>43</Slides>
  <Notes>30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Presentación de PowerPoint</vt:lpstr>
      <vt:lpstr>Presentación de PowerPoint</vt:lpstr>
      <vt:lpstr>Presentación de PowerPoint</vt:lpstr>
      <vt:lpstr>Presentación de PowerPoint</vt:lpstr>
      <vt:lpstr>PROPÓSITO DE LA UNIDAD DE APRENDIZAJE</vt:lpstr>
      <vt:lpstr> COMPETENCIAS PROFESIONALES</vt:lpstr>
      <vt:lpstr>CONTRIBUCIÓN DE LA UNIDAD DE APRENDIZAJE AL PERFIL DE EGRESO</vt:lpstr>
      <vt:lpstr>UNIDAD DE COMPETENCIA III</vt:lpstr>
      <vt:lpstr>CONOCIMIENTOS DE LA UNIDAD DE COMPETENCIA III</vt:lpstr>
      <vt:lpstr>HABILIDADES DE LA UNIDAD DE COMPETENCIA III</vt:lpstr>
      <vt:lpstr>ACTITUDES/ VALORES DE LA UNIDAD DE COMPETENCIA III</vt:lpstr>
      <vt:lpstr>MATERIALES ESTÉTICOS DE RESTAURACIÓN. RESINAS COMPUESTAS</vt:lpstr>
      <vt:lpstr>HISTORIA DE LOS SISTEMAS ADHESIVOS</vt:lpstr>
      <vt:lpstr>Definición: ¿Que son?  Y ¿donde están indicados?</vt:lpstr>
      <vt:lpstr>Clasificación                       ¿Cuántos hay?</vt:lpstr>
      <vt:lpstr>Composición ¿de que están hechos? </vt:lpstr>
      <vt:lpstr>RESINAS COMPUESTAS     Composición</vt:lpstr>
      <vt:lpstr>Composición </vt:lpstr>
      <vt:lpstr>SISTEMAS ADHESIVOS  clasificación por generaciones</vt:lpstr>
      <vt:lpstr>Historia: 1ª.Generación  </vt:lpstr>
      <vt:lpstr>Generación</vt:lpstr>
      <vt:lpstr>Generación </vt:lpstr>
      <vt:lpstr>Por su densidad </vt:lpstr>
      <vt:lpstr>CLASIFICACIÓN SEGÚN SU POLIMERIZACIÓN</vt:lpstr>
      <vt:lpstr>Lámparas de fotopolimerización</vt:lpstr>
      <vt:lpstr>Estuche de resina</vt:lpstr>
      <vt:lpstr>CLASIFICACIÓN SEGÚN EL TAMAÑO DE SUS PARTÍCULAS</vt:lpstr>
      <vt:lpstr>Clasificación por su densidad</vt:lpstr>
      <vt:lpstr>Microfotografías de composites de diferente tamaño de partícula</vt:lpstr>
      <vt:lpstr>DESARROLLO DEL RELLENO</vt:lpstr>
      <vt:lpstr>POR SU TÉCNICA DE COLOCACIÓN</vt:lpstr>
      <vt:lpstr>TÉCNICA DIRECTA</vt:lpstr>
      <vt:lpstr>TÉCNICA SEMIDIRECTA</vt:lpstr>
      <vt:lpstr>TÉCNICAS INDIRECTAS</vt:lpstr>
      <vt:lpstr>Técnica de colocación</vt:lpstr>
      <vt:lpstr>ESTRUCTURA DEL ESMALTE</vt:lpstr>
      <vt:lpstr>Técnica de grabado ácido</vt:lpstr>
      <vt:lpstr>Grabado ácido</vt:lpstr>
      <vt:lpstr>Técnicas de grabado dental con ácido fosfórico para obturación con resina compuesta</vt:lpstr>
      <vt:lpstr>Presentación de PowerPoint</vt:lpstr>
      <vt:lpstr>ESTRUCTURA DE LA DENTINA</vt:lpstr>
      <vt:lpstr>Conclusiones </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RESINAS COMPUESTAS PARA RESTAURACIÓN I</dc:title>
  <dc:creator>Hp</dc:creator>
  <cp:lastModifiedBy>Erendira Delgado</cp:lastModifiedBy>
  <cp:revision>9</cp:revision>
  <dcterms:created xsi:type="dcterms:W3CDTF">2018-09-28T06:47:17Z</dcterms:created>
  <dcterms:modified xsi:type="dcterms:W3CDTF">2018-09-28T23:48:40Z</dcterms:modified>
</cp:coreProperties>
</file>