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4" r:id="rId1"/>
  </p:sldMasterIdLst>
  <p:notesMasterIdLst>
    <p:notesMasterId r:id="rId41"/>
  </p:notesMasterIdLst>
  <p:sldIdLst>
    <p:sldId id="290" r:id="rId2"/>
    <p:sldId id="288" r:id="rId3"/>
    <p:sldId id="294" r:id="rId4"/>
    <p:sldId id="293" r:id="rId5"/>
    <p:sldId id="289" r:id="rId6"/>
    <p:sldId id="291" r:id="rId7"/>
    <p:sldId id="292" r:id="rId8"/>
    <p:sldId id="257" r:id="rId9"/>
    <p:sldId id="258" r:id="rId10"/>
    <p:sldId id="282"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86" r:id="rId29"/>
    <p:sldId id="276" r:id="rId30"/>
    <p:sldId id="277" r:id="rId31"/>
    <p:sldId id="278" r:id="rId32"/>
    <p:sldId id="279" r:id="rId33"/>
    <p:sldId id="280" r:id="rId34"/>
    <p:sldId id="281" r:id="rId35"/>
    <p:sldId id="283" r:id="rId36"/>
    <p:sldId id="284" r:id="rId37"/>
    <p:sldId id="285" r:id="rId38"/>
    <p:sldId id="287" r:id="rId39"/>
    <p:sldId id="295"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4" autoAdjust="0"/>
    <p:restoredTop sz="94660"/>
  </p:normalViewPr>
  <p:slideViewPr>
    <p:cSldViewPr snapToGrid="0">
      <p:cViewPr>
        <p:scale>
          <a:sx n="81" d="100"/>
          <a:sy n="81" d="100"/>
        </p:scale>
        <p:origin x="-39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E454C7-8875-43C6-A8C8-BE4B8A72F313}" type="datetimeFigureOut">
              <a:rPr lang="es-MX" smtClean="0"/>
              <a:t>28/09/2018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24E395-8C80-43CF-87E7-674883F096DF}" type="slidenum">
              <a:rPr lang="es-MX" smtClean="0"/>
              <a:t>‹Nº›</a:t>
            </a:fld>
            <a:endParaRPr lang="es-MX"/>
          </a:p>
        </p:txBody>
      </p:sp>
    </p:spTree>
    <p:extLst>
      <p:ext uri="{BB962C8B-B14F-4D97-AF65-F5344CB8AC3E}">
        <p14:creationId xmlns:p14="http://schemas.microsoft.com/office/powerpoint/2010/main" val="1009793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7124E395-8C80-43CF-87E7-674883F096DF}" type="slidenum">
              <a:rPr lang="es-MX" smtClean="0"/>
              <a:t>15</a:t>
            </a:fld>
            <a:endParaRPr lang="es-MX"/>
          </a:p>
        </p:txBody>
      </p:sp>
    </p:spTree>
    <p:extLst>
      <p:ext uri="{BB962C8B-B14F-4D97-AF65-F5344CB8AC3E}">
        <p14:creationId xmlns:p14="http://schemas.microsoft.com/office/powerpoint/2010/main" val="4281278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2736268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4026986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68153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5818397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32351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970041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33709311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3573310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2923850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4110743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2441894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13371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1085502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3923436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366789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99850BA-9D16-4211-B2EE-D4C7BB1E3D12}"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F23618D-075D-421E-8763-CBFC1619A212}" type="slidenum">
              <a:rPr lang="es-MX" smtClean="0"/>
              <a:t>‹Nº›</a:t>
            </a:fld>
            <a:endParaRPr lang="es-MX" dirty="0"/>
          </a:p>
        </p:txBody>
      </p:sp>
    </p:spTree>
    <p:extLst>
      <p:ext uri="{BB962C8B-B14F-4D97-AF65-F5344CB8AC3E}">
        <p14:creationId xmlns:p14="http://schemas.microsoft.com/office/powerpoint/2010/main" val="2505525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99850BA-9D16-4211-B2EE-D4C7BB1E3D12}" type="datetimeFigureOut">
              <a:rPr lang="es-MX" smtClean="0"/>
              <a:t>28/09/2018</a:t>
            </a:fld>
            <a:endParaRPr lang="es-MX"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F23618D-075D-421E-8763-CBFC1619A212}" type="slidenum">
              <a:rPr lang="es-MX" smtClean="0"/>
              <a:t>‹Nº›</a:t>
            </a:fld>
            <a:endParaRPr lang="es-MX" dirty="0"/>
          </a:p>
        </p:txBody>
      </p:sp>
    </p:spTree>
    <p:extLst>
      <p:ext uri="{BB962C8B-B14F-4D97-AF65-F5344CB8AC3E}">
        <p14:creationId xmlns:p14="http://schemas.microsoft.com/office/powerpoint/2010/main" val="3275209471"/>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 id="2147483886" r:id="rId12"/>
    <p:sldLayoutId id="2147483887" r:id="rId13"/>
    <p:sldLayoutId id="2147483888" r:id="rId14"/>
    <p:sldLayoutId id="2147483889" r:id="rId15"/>
    <p:sldLayoutId id="214748389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es.wikipedia.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3" y="609600"/>
            <a:ext cx="9216943" cy="1242646"/>
          </a:xfrm>
        </p:spPr>
        <p:txBody>
          <a:bodyPr>
            <a:normAutofit fontScale="90000"/>
          </a:bodyPr>
          <a:lstStyle/>
          <a:p>
            <a:pPr algn="ctr"/>
            <a:r>
              <a:rPr lang="es-MX" b="1" dirty="0" smtClean="0"/>
              <a:t>Universidad Autónoma Del Estado De México </a:t>
            </a:r>
            <a:br>
              <a:rPr lang="es-MX" b="1" dirty="0" smtClean="0"/>
            </a:br>
            <a:r>
              <a:rPr lang="es-MX" b="1" dirty="0" smtClean="0"/>
              <a:t>Secretaria De Docencia</a:t>
            </a:r>
            <a:br>
              <a:rPr lang="es-MX" b="1" dirty="0" smtClean="0"/>
            </a:br>
            <a:r>
              <a:rPr lang="es-MX" sz="2800" b="1" dirty="0" smtClean="0"/>
              <a:t>DIRECCIÓN DE ESTUDIOS DE NIVEL MEDIO SUPERIOR</a:t>
            </a:r>
            <a:br>
              <a:rPr lang="es-MX" sz="2800" b="1" dirty="0" smtClean="0"/>
            </a:br>
            <a:r>
              <a:rPr lang="es-MX" sz="3200" b="1" dirty="0"/>
              <a:t/>
            </a:r>
            <a:br>
              <a:rPr lang="es-MX" sz="3200" b="1" dirty="0"/>
            </a:br>
            <a:r>
              <a:rPr lang="es-MX" sz="3100" b="1" dirty="0" smtClean="0"/>
              <a:t>PLANTEL «LIC.  ADOLFO LÓPEZ MATEOS» DE LA ESCUELA PREPARATORIA</a:t>
            </a:r>
            <a:br>
              <a:rPr lang="es-MX" sz="3100" b="1" dirty="0" smtClean="0"/>
            </a:br>
            <a:r>
              <a:rPr lang="es-MX" sz="3200" b="1" dirty="0" smtClean="0"/>
              <a:t>Programa </a:t>
            </a:r>
            <a:r>
              <a:rPr lang="es-MX" sz="3200" b="1" dirty="0" smtClean="0"/>
              <a:t>de </a:t>
            </a:r>
            <a:r>
              <a:rPr lang="es-MX" sz="3200" b="1" dirty="0" smtClean="0"/>
              <a:t>l</a:t>
            </a:r>
            <a:r>
              <a:rPr lang="es-MX" sz="3200" b="1" dirty="0" smtClean="0"/>
              <a:t>a </a:t>
            </a:r>
            <a:r>
              <a:rPr lang="es-MX" sz="3200" b="1" dirty="0" smtClean="0"/>
              <a:t>Asignatura </a:t>
            </a:r>
            <a:r>
              <a:rPr lang="es-MX" sz="3200" b="1" dirty="0" smtClean="0"/>
              <a:t>de </a:t>
            </a:r>
            <a:r>
              <a:rPr lang="es-MX" sz="3200" b="1" dirty="0" smtClean="0"/>
              <a:t>Inglés 1 </a:t>
            </a:r>
            <a:r>
              <a:rPr lang="es-MX" sz="3200" b="1" dirty="0" smtClean="0"/>
              <a:t>de </a:t>
            </a:r>
            <a:r>
              <a:rPr lang="es-MX" sz="3200" b="1" dirty="0" smtClean="0"/>
              <a:t>Segundo Semestre</a:t>
            </a:r>
            <a:r>
              <a:rPr lang="es-MX" sz="1600" dirty="0" smtClean="0"/>
              <a:t/>
            </a:r>
            <a:br>
              <a:rPr lang="es-MX" sz="1600" dirty="0" smtClean="0"/>
            </a:br>
            <a:r>
              <a:rPr lang="es-MX" sz="1400" dirty="0"/>
              <a:t/>
            </a:r>
            <a:br>
              <a:rPr lang="es-MX" sz="1400" dirty="0"/>
            </a:br>
            <a:r>
              <a:rPr lang="es-MX" sz="2700" dirty="0" smtClean="0">
                <a:latin typeface="Arial Black" pitchFamily="34" charset="0"/>
              </a:rPr>
              <a:t>BODY PARTS II</a:t>
            </a:r>
            <a:br>
              <a:rPr lang="es-MX" sz="2700" dirty="0" smtClean="0">
                <a:latin typeface="Arial Black" pitchFamily="34" charset="0"/>
              </a:rPr>
            </a:br>
            <a:r>
              <a:rPr lang="es-MX" sz="2000" dirty="0">
                <a:latin typeface="Arial Black" pitchFamily="34" charset="0"/>
              </a:rPr>
              <a:t/>
            </a:r>
            <a:br>
              <a:rPr lang="es-MX" sz="2000" dirty="0">
                <a:latin typeface="Arial Black" pitchFamily="34" charset="0"/>
              </a:rPr>
            </a:br>
            <a:r>
              <a:rPr lang="es-MX" sz="2000" dirty="0" smtClean="0">
                <a:latin typeface="Arial Black" pitchFamily="34" charset="0"/>
              </a:rPr>
              <a:t>Septiembre 2018</a:t>
            </a:r>
            <a:r>
              <a:rPr lang="es-MX" sz="1400" dirty="0"/>
              <a:t/>
            </a:r>
            <a:br>
              <a:rPr lang="es-MX" sz="1400" dirty="0"/>
            </a:br>
            <a:r>
              <a:rPr lang="es-MX" sz="1400" dirty="0"/>
              <a:t/>
            </a:r>
            <a:br>
              <a:rPr lang="es-MX" sz="1400" dirty="0"/>
            </a:br>
            <a:r>
              <a:rPr lang="es-MX" sz="1800" dirty="0"/>
              <a:t>Elaborado por: </a:t>
            </a:r>
            <a:r>
              <a:rPr lang="es-MX" sz="1800" dirty="0" err="1"/>
              <a:t>l.l.i</a:t>
            </a:r>
            <a:r>
              <a:rPr lang="es-MX" sz="1800" dirty="0"/>
              <a:t>. </a:t>
            </a:r>
            <a:r>
              <a:rPr lang="es-MX" sz="1800" dirty="0" err="1"/>
              <a:t>Mitzi</a:t>
            </a:r>
            <a:r>
              <a:rPr lang="es-MX" sz="1800" dirty="0"/>
              <a:t> </a:t>
            </a:r>
            <a:r>
              <a:rPr lang="es-MX" sz="1800" dirty="0"/>
              <a:t>B</a:t>
            </a:r>
            <a:r>
              <a:rPr lang="es-MX" sz="1800" dirty="0" smtClean="0"/>
              <a:t>elinda </a:t>
            </a:r>
            <a:r>
              <a:rPr lang="es-MX" sz="1800" dirty="0"/>
              <a:t>D</a:t>
            </a:r>
            <a:r>
              <a:rPr lang="es-MX" sz="1800" dirty="0" smtClean="0"/>
              <a:t>ávila </a:t>
            </a:r>
            <a:r>
              <a:rPr lang="es-MX" sz="1800" dirty="0"/>
              <a:t>G</a:t>
            </a:r>
            <a:r>
              <a:rPr lang="es-MX" sz="1800" dirty="0" smtClean="0"/>
              <a:t>onzález</a:t>
            </a:r>
            <a:r>
              <a:rPr lang="es-MX" sz="1800" dirty="0"/>
              <a:t/>
            </a:r>
            <a:br>
              <a:rPr lang="es-MX" sz="1800" dirty="0"/>
            </a:br>
            <a:r>
              <a:rPr lang="es-MX" sz="1800" dirty="0"/>
              <a:t/>
            </a:r>
            <a:br>
              <a:rPr lang="es-MX" sz="1800" dirty="0"/>
            </a:br>
            <a:r>
              <a:rPr lang="es-MX" sz="1800" dirty="0"/>
              <a:t>Total de créditos: 7</a:t>
            </a:r>
            <a:br>
              <a:rPr lang="es-MX" sz="1800" dirty="0"/>
            </a:br>
            <a:r>
              <a:rPr lang="es-MX" sz="1800" dirty="0"/>
              <a:t>horas  prácticas:3</a:t>
            </a:r>
            <a:br>
              <a:rPr lang="es-MX" sz="1800" dirty="0"/>
            </a:br>
            <a:r>
              <a:rPr lang="es-MX" sz="1800" dirty="0"/>
              <a:t>horas teóricas: 2</a:t>
            </a:r>
            <a:br>
              <a:rPr lang="es-MX" sz="1800" dirty="0"/>
            </a:br>
            <a:endParaRPr lang="es-ES" dirty="0"/>
          </a:p>
        </p:txBody>
      </p:sp>
    </p:spTree>
    <p:extLst>
      <p:ext uri="{BB962C8B-B14F-4D97-AF65-F5344CB8AC3E}">
        <p14:creationId xmlns:p14="http://schemas.microsoft.com/office/powerpoint/2010/main" val="861904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445160"/>
            <a:ext cx="8596668" cy="3880773"/>
          </a:xfrm>
        </p:spPr>
        <p:txBody>
          <a:bodyPr>
            <a:normAutofit/>
          </a:bodyPr>
          <a:lstStyle/>
          <a:p>
            <a:pPr algn="ctr"/>
            <a:r>
              <a:rPr lang="es-MX" sz="4800" dirty="0" err="1" smtClean="0">
                <a:solidFill>
                  <a:srgbClr val="00B0F0"/>
                </a:solidFill>
              </a:rPr>
              <a:t>You</a:t>
            </a:r>
            <a:r>
              <a:rPr lang="es-MX" sz="4800" dirty="0" smtClean="0">
                <a:solidFill>
                  <a:srgbClr val="00B0F0"/>
                </a:solidFill>
              </a:rPr>
              <a:t> </a:t>
            </a:r>
            <a:r>
              <a:rPr lang="es-MX" sz="4800" dirty="0" err="1" smtClean="0">
                <a:solidFill>
                  <a:srgbClr val="00B0F0"/>
                </a:solidFill>
              </a:rPr>
              <a:t>have</a:t>
            </a:r>
            <a:r>
              <a:rPr lang="es-MX" sz="4800" dirty="0" smtClean="0">
                <a:solidFill>
                  <a:srgbClr val="00B0F0"/>
                </a:solidFill>
              </a:rPr>
              <a:t> </a:t>
            </a:r>
            <a:r>
              <a:rPr lang="es-MX" sz="4800" dirty="0" err="1" smtClean="0">
                <a:solidFill>
                  <a:srgbClr val="00B0F0"/>
                </a:solidFill>
              </a:rPr>
              <a:t>your</a:t>
            </a:r>
            <a:r>
              <a:rPr lang="es-MX" sz="4800" dirty="0" smtClean="0">
                <a:solidFill>
                  <a:srgbClr val="00B0F0"/>
                </a:solidFill>
              </a:rPr>
              <a:t> </a:t>
            </a:r>
            <a:r>
              <a:rPr lang="es-MX" sz="4800" dirty="0" err="1" smtClean="0">
                <a:solidFill>
                  <a:srgbClr val="00B0F0"/>
                </a:solidFill>
              </a:rPr>
              <a:t>eyes</a:t>
            </a:r>
            <a:r>
              <a:rPr lang="es-MX" sz="4800" dirty="0" smtClean="0">
                <a:solidFill>
                  <a:srgbClr val="00B0F0"/>
                </a:solidFill>
              </a:rPr>
              <a:t>, </a:t>
            </a:r>
            <a:r>
              <a:rPr lang="es-MX" sz="4800" dirty="0" err="1" smtClean="0">
                <a:solidFill>
                  <a:srgbClr val="00B0F0"/>
                </a:solidFill>
              </a:rPr>
              <a:t>mouth</a:t>
            </a:r>
            <a:r>
              <a:rPr lang="es-MX" sz="4800" dirty="0" smtClean="0">
                <a:solidFill>
                  <a:srgbClr val="00B0F0"/>
                </a:solidFill>
              </a:rPr>
              <a:t>, </a:t>
            </a:r>
            <a:r>
              <a:rPr lang="es-MX" sz="4800" dirty="0" err="1" smtClean="0">
                <a:solidFill>
                  <a:srgbClr val="00B0F0"/>
                </a:solidFill>
              </a:rPr>
              <a:t>nose</a:t>
            </a:r>
            <a:r>
              <a:rPr lang="es-MX" sz="4800" dirty="0" smtClean="0">
                <a:solidFill>
                  <a:srgbClr val="00B0F0"/>
                </a:solidFill>
              </a:rPr>
              <a:t>, </a:t>
            </a:r>
            <a:r>
              <a:rPr lang="es-MX" sz="4800" dirty="0" err="1" smtClean="0">
                <a:solidFill>
                  <a:srgbClr val="00B0F0"/>
                </a:solidFill>
              </a:rPr>
              <a:t>eyebrows,etc</a:t>
            </a:r>
            <a:r>
              <a:rPr lang="es-MX" sz="4800" dirty="0" smtClean="0">
                <a:solidFill>
                  <a:srgbClr val="00B0F0"/>
                </a:solidFill>
              </a:rPr>
              <a:t>.</a:t>
            </a:r>
            <a:endParaRPr lang="es-MX" sz="48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0780" y="3058983"/>
            <a:ext cx="2009775" cy="2266950"/>
          </a:xfrm>
          <a:prstGeom prst="rect">
            <a:avLst/>
          </a:prstGeom>
        </p:spPr>
      </p:pic>
      <p:sp>
        <p:nvSpPr>
          <p:cNvPr id="5" name="CuadroTexto 4"/>
          <p:cNvSpPr txBox="1"/>
          <p:nvPr/>
        </p:nvSpPr>
        <p:spPr>
          <a:xfrm>
            <a:off x="2973002" y="5325933"/>
            <a:ext cx="4005329" cy="923330"/>
          </a:xfrm>
          <a:prstGeom prst="rect">
            <a:avLst/>
          </a:prstGeom>
          <a:noFill/>
        </p:spPr>
        <p:txBody>
          <a:bodyPr wrap="square" rtlCol="0">
            <a:spAutoFit/>
          </a:bodyPr>
          <a:lstStyle/>
          <a:p>
            <a:pPr algn="ctr"/>
            <a:r>
              <a:rPr lang="es-MX" sz="5400" dirty="0" err="1" smtClean="0">
                <a:solidFill>
                  <a:srgbClr val="00B0F0"/>
                </a:solidFill>
              </a:rPr>
              <a:t>Face</a:t>
            </a:r>
            <a:r>
              <a:rPr lang="es-MX" sz="5400" dirty="0" smtClean="0">
                <a:solidFill>
                  <a:srgbClr val="00B0F0"/>
                </a:solidFill>
              </a:rPr>
              <a:t>.</a:t>
            </a:r>
            <a:r>
              <a:rPr lang="es-MX" dirty="0" smtClean="0"/>
              <a:t> </a:t>
            </a:r>
            <a:endParaRPr lang="es-MX" dirty="0"/>
          </a:p>
        </p:txBody>
      </p:sp>
    </p:spTree>
    <p:extLst>
      <p:ext uri="{BB962C8B-B14F-4D97-AF65-F5344CB8AC3E}">
        <p14:creationId xmlns:p14="http://schemas.microsoft.com/office/powerpoint/2010/main" val="24593738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677334" y="1780893"/>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a:t>
            </a:r>
            <a:r>
              <a:rPr lang="es-MX" sz="6000" dirty="0" err="1" smtClean="0">
                <a:solidFill>
                  <a:srgbClr val="00B0F0"/>
                </a:solidFill>
              </a:rPr>
              <a:t>can’t</a:t>
            </a:r>
            <a:r>
              <a:rPr lang="es-MX" sz="6000" dirty="0" smtClean="0">
                <a:solidFill>
                  <a:srgbClr val="00B0F0"/>
                </a:solidFill>
              </a:rPr>
              <a:t> look at </a:t>
            </a:r>
            <a:r>
              <a:rPr lang="es-MX" sz="6000" dirty="0" err="1" smtClean="0">
                <a:solidFill>
                  <a:srgbClr val="00B0F0"/>
                </a:solidFill>
              </a:rPr>
              <a:t>your</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2399" y="2904234"/>
            <a:ext cx="2863000" cy="2022277"/>
          </a:xfrm>
          <a:prstGeom prst="rect">
            <a:avLst/>
          </a:prstGeom>
        </p:spPr>
      </p:pic>
      <p:sp>
        <p:nvSpPr>
          <p:cNvPr id="5" name="CuadroTexto 4"/>
          <p:cNvSpPr txBox="1"/>
          <p:nvPr/>
        </p:nvSpPr>
        <p:spPr>
          <a:xfrm>
            <a:off x="2987899" y="5069348"/>
            <a:ext cx="4572000" cy="830997"/>
          </a:xfrm>
          <a:prstGeom prst="rect">
            <a:avLst/>
          </a:prstGeom>
          <a:noFill/>
        </p:spPr>
        <p:txBody>
          <a:bodyPr wrap="square" rtlCol="0">
            <a:spAutoFit/>
          </a:bodyPr>
          <a:lstStyle/>
          <a:p>
            <a:pPr algn="ctr"/>
            <a:r>
              <a:rPr lang="es-MX" sz="4800" dirty="0" err="1" smtClean="0">
                <a:solidFill>
                  <a:srgbClr val="00B0F0"/>
                </a:solidFill>
              </a:rPr>
              <a:t>Forehead</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209189105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677334" y="1143158"/>
            <a:ext cx="8596668" cy="3880773"/>
          </a:xfrm>
        </p:spPr>
        <p:txBody>
          <a:bodyPr>
            <a:normAutofit/>
          </a:bodyPr>
          <a:lstStyle/>
          <a:p>
            <a:pPr algn="ctr"/>
            <a:r>
              <a:rPr lang="es-MX" sz="6600" dirty="0" err="1" smtClean="0">
                <a:solidFill>
                  <a:srgbClr val="00B0F0"/>
                </a:solidFill>
              </a:rPr>
              <a:t>They</a:t>
            </a:r>
            <a:r>
              <a:rPr lang="es-MX" sz="6600" dirty="0" smtClean="0">
                <a:solidFill>
                  <a:srgbClr val="00B0F0"/>
                </a:solidFill>
              </a:rPr>
              <a:t> are </a:t>
            </a:r>
            <a:r>
              <a:rPr lang="es-MX" sz="6600" dirty="0" err="1" smtClean="0">
                <a:solidFill>
                  <a:srgbClr val="00B0F0"/>
                </a:solidFill>
              </a:rPr>
              <a:t>above</a:t>
            </a:r>
            <a:r>
              <a:rPr lang="es-MX" sz="6600" dirty="0" smtClean="0">
                <a:solidFill>
                  <a:srgbClr val="00B0F0"/>
                </a:solidFill>
              </a:rPr>
              <a:t> </a:t>
            </a:r>
            <a:r>
              <a:rPr lang="es-MX" sz="6600" dirty="0" err="1" smtClean="0">
                <a:solidFill>
                  <a:srgbClr val="00B0F0"/>
                </a:solidFill>
              </a:rPr>
              <a:t>your</a:t>
            </a:r>
            <a:r>
              <a:rPr lang="es-MX" sz="6600" dirty="0" smtClean="0">
                <a:solidFill>
                  <a:srgbClr val="00B0F0"/>
                </a:solidFill>
              </a:rPr>
              <a:t> </a:t>
            </a:r>
            <a:r>
              <a:rPr lang="es-MX" sz="6600" dirty="0" err="1" smtClean="0">
                <a:solidFill>
                  <a:srgbClr val="00B0F0"/>
                </a:solidFill>
              </a:rPr>
              <a:t>eyes</a:t>
            </a:r>
            <a:r>
              <a:rPr lang="es-MX" sz="6600" dirty="0" smtClean="0">
                <a:solidFill>
                  <a:srgbClr val="00B0F0"/>
                </a:solidFill>
              </a:rPr>
              <a:t>.</a:t>
            </a:r>
            <a:endParaRPr lang="es-MX" sz="66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1494" y="3218171"/>
            <a:ext cx="3210262" cy="1950680"/>
          </a:xfrm>
          <a:prstGeom prst="rect">
            <a:avLst/>
          </a:prstGeom>
        </p:spPr>
      </p:pic>
      <p:sp>
        <p:nvSpPr>
          <p:cNvPr id="6" name="CuadroTexto 5"/>
          <p:cNvSpPr txBox="1"/>
          <p:nvPr/>
        </p:nvSpPr>
        <p:spPr>
          <a:xfrm>
            <a:off x="3090929" y="5172768"/>
            <a:ext cx="4211392" cy="769441"/>
          </a:xfrm>
          <a:prstGeom prst="rect">
            <a:avLst/>
          </a:prstGeom>
          <a:noFill/>
        </p:spPr>
        <p:txBody>
          <a:bodyPr wrap="square" rtlCol="0">
            <a:spAutoFit/>
          </a:bodyPr>
          <a:lstStyle/>
          <a:p>
            <a:pPr algn="ctr"/>
            <a:r>
              <a:rPr lang="es-MX" sz="4400" dirty="0" err="1" smtClean="0">
                <a:solidFill>
                  <a:srgbClr val="00B0F0"/>
                </a:solidFill>
              </a:rPr>
              <a:t>Eyebrow</a:t>
            </a:r>
            <a:r>
              <a:rPr lang="es-MX" sz="4400" dirty="0" smtClean="0">
                <a:solidFill>
                  <a:srgbClr val="00B0F0"/>
                </a:solidFill>
              </a:rPr>
              <a:t>. </a:t>
            </a:r>
            <a:endParaRPr lang="es-MX" sz="4400" dirty="0">
              <a:solidFill>
                <a:srgbClr val="00B0F0"/>
              </a:solidFill>
            </a:endParaRPr>
          </a:p>
        </p:txBody>
      </p:sp>
    </p:spTree>
    <p:extLst>
      <p:ext uri="{BB962C8B-B14F-4D97-AF65-F5344CB8AC3E}">
        <p14:creationId xmlns:p14="http://schemas.microsoft.com/office/powerpoint/2010/main" val="29217592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542403"/>
            <a:ext cx="8596668" cy="3880773"/>
          </a:xfrm>
        </p:spPr>
        <p:txBody>
          <a:bodyPr>
            <a:normAutofit/>
          </a:bodyPr>
          <a:lstStyle/>
          <a:p>
            <a:pPr algn="ctr"/>
            <a:r>
              <a:rPr lang="es-MX" sz="6000" dirty="0" err="1" smtClean="0">
                <a:solidFill>
                  <a:srgbClr val="00B0F0"/>
                </a:solidFill>
              </a:rPr>
              <a:t>These</a:t>
            </a:r>
            <a:r>
              <a:rPr lang="es-MX" sz="6000" dirty="0" smtClean="0">
                <a:solidFill>
                  <a:srgbClr val="00B0F0"/>
                </a:solidFill>
              </a:rPr>
              <a:t> </a:t>
            </a:r>
            <a:r>
              <a:rPr lang="es-MX" sz="6000" dirty="0" err="1" smtClean="0">
                <a:solidFill>
                  <a:srgbClr val="00B0F0"/>
                </a:solidFill>
              </a:rPr>
              <a:t>protect</a:t>
            </a:r>
            <a:r>
              <a:rPr lang="es-MX" sz="6000" dirty="0" smtClean="0">
                <a:solidFill>
                  <a:srgbClr val="00B0F0"/>
                </a:solidFill>
              </a:rPr>
              <a:t> </a:t>
            </a:r>
            <a:r>
              <a:rPr lang="es-MX" sz="6000" dirty="0" err="1" smtClean="0">
                <a:solidFill>
                  <a:srgbClr val="00B0F0"/>
                </a:solidFill>
              </a:rPr>
              <a:t>your</a:t>
            </a:r>
            <a:r>
              <a:rPr lang="es-MX" sz="6000" dirty="0" smtClean="0">
                <a:solidFill>
                  <a:srgbClr val="00B0F0"/>
                </a:solidFill>
              </a:rPr>
              <a:t> </a:t>
            </a:r>
            <a:r>
              <a:rPr lang="es-MX" sz="6000" dirty="0" err="1" smtClean="0">
                <a:solidFill>
                  <a:srgbClr val="00B0F0"/>
                </a:solidFill>
              </a:rPr>
              <a:t>eyes</a:t>
            </a:r>
            <a:r>
              <a:rPr lang="es-MX" sz="6000" dirty="0" smtClean="0">
                <a:solidFill>
                  <a:srgbClr val="00B0F0"/>
                </a:solidFill>
              </a:rPr>
              <a:t>. </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8383" y="3303732"/>
            <a:ext cx="2694569" cy="2119444"/>
          </a:xfrm>
          <a:prstGeom prst="rect">
            <a:avLst/>
          </a:prstGeom>
        </p:spPr>
      </p:pic>
      <p:sp>
        <p:nvSpPr>
          <p:cNvPr id="7" name="CuadroTexto 6"/>
          <p:cNvSpPr txBox="1"/>
          <p:nvPr/>
        </p:nvSpPr>
        <p:spPr>
          <a:xfrm>
            <a:off x="2953684" y="5038455"/>
            <a:ext cx="4043966" cy="769441"/>
          </a:xfrm>
          <a:prstGeom prst="rect">
            <a:avLst/>
          </a:prstGeom>
          <a:noFill/>
        </p:spPr>
        <p:txBody>
          <a:bodyPr wrap="square" rtlCol="0">
            <a:spAutoFit/>
          </a:bodyPr>
          <a:lstStyle/>
          <a:p>
            <a:pPr algn="ctr"/>
            <a:r>
              <a:rPr lang="es-MX" sz="4400" dirty="0" err="1" smtClean="0">
                <a:solidFill>
                  <a:srgbClr val="00B0F0"/>
                </a:solidFill>
              </a:rPr>
              <a:t>Eyelashes</a:t>
            </a:r>
            <a:r>
              <a:rPr lang="es-MX" sz="4400" dirty="0" smtClean="0">
                <a:solidFill>
                  <a:srgbClr val="00B0F0"/>
                </a:solidFill>
              </a:rPr>
              <a:t>. </a:t>
            </a:r>
            <a:endParaRPr lang="es-MX" sz="4400" dirty="0">
              <a:solidFill>
                <a:srgbClr val="00B0F0"/>
              </a:solidFill>
            </a:endParaRPr>
          </a:p>
        </p:txBody>
      </p:sp>
    </p:spTree>
    <p:extLst>
      <p:ext uri="{BB962C8B-B14F-4D97-AF65-F5344CB8AC3E}">
        <p14:creationId xmlns:p14="http://schemas.microsoft.com/office/powerpoint/2010/main" val="341164187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80">
                                          <p:stCondLst>
                                            <p:cond delay="0"/>
                                          </p:stCondLst>
                                        </p:cTn>
                                        <p:tgtEl>
                                          <p:spTgt spid="7"/>
                                        </p:tgtEl>
                                      </p:cBhvr>
                                    </p:animEffect>
                                    <p:anim calcmode="lin" valueType="num">
                                      <p:cBhvr>
                                        <p:cTn id="2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9" dur="26">
                                          <p:stCondLst>
                                            <p:cond delay="650"/>
                                          </p:stCondLst>
                                        </p:cTn>
                                        <p:tgtEl>
                                          <p:spTgt spid="7"/>
                                        </p:tgtEl>
                                      </p:cBhvr>
                                      <p:to x="100000" y="60000"/>
                                    </p:animScale>
                                    <p:animScale>
                                      <p:cBhvr>
                                        <p:cTn id="30" dur="166" decel="50000">
                                          <p:stCondLst>
                                            <p:cond delay="676"/>
                                          </p:stCondLst>
                                        </p:cTn>
                                        <p:tgtEl>
                                          <p:spTgt spid="7"/>
                                        </p:tgtEl>
                                      </p:cBhvr>
                                      <p:to x="100000" y="100000"/>
                                    </p:animScale>
                                    <p:animScale>
                                      <p:cBhvr>
                                        <p:cTn id="31" dur="26">
                                          <p:stCondLst>
                                            <p:cond delay="1312"/>
                                          </p:stCondLst>
                                        </p:cTn>
                                        <p:tgtEl>
                                          <p:spTgt spid="7"/>
                                        </p:tgtEl>
                                      </p:cBhvr>
                                      <p:to x="100000" y="80000"/>
                                    </p:animScale>
                                    <p:animScale>
                                      <p:cBhvr>
                                        <p:cTn id="32" dur="166" decel="50000">
                                          <p:stCondLst>
                                            <p:cond delay="1338"/>
                                          </p:stCondLst>
                                        </p:cTn>
                                        <p:tgtEl>
                                          <p:spTgt spid="7"/>
                                        </p:tgtEl>
                                      </p:cBhvr>
                                      <p:to x="100000" y="100000"/>
                                    </p:animScale>
                                    <p:animScale>
                                      <p:cBhvr>
                                        <p:cTn id="33" dur="26">
                                          <p:stCondLst>
                                            <p:cond delay="1642"/>
                                          </p:stCondLst>
                                        </p:cTn>
                                        <p:tgtEl>
                                          <p:spTgt spid="7"/>
                                        </p:tgtEl>
                                      </p:cBhvr>
                                      <p:to x="100000" y="90000"/>
                                    </p:animScale>
                                    <p:animScale>
                                      <p:cBhvr>
                                        <p:cTn id="34" dur="166" decel="50000">
                                          <p:stCondLst>
                                            <p:cond delay="1668"/>
                                          </p:stCondLst>
                                        </p:cTn>
                                        <p:tgtEl>
                                          <p:spTgt spid="7"/>
                                        </p:tgtEl>
                                      </p:cBhvr>
                                      <p:to x="100000" y="100000"/>
                                    </p:animScale>
                                    <p:animScale>
                                      <p:cBhvr>
                                        <p:cTn id="35" dur="26">
                                          <p:stCondLst>
                                            <p:cond delay="1808"/>
                                          </p:stCondLst>
                                        </p:cTn>
                                        <p:tgtEl>
                                          <p:spTgt spid="7"/>
                                        </p:tgtEl>
                                      </p:cBhvr>
                                      <p:to x="100000" y="95000"/>
                                    </p:animScale>
                                    <p:animScale>
                                      <p:cBhvr>
                                        <p:cTn id="36"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692628" y="1529524"/>
            <a:ext cx="8596668" cy="3880773"/>
          </a:xfrm>
        </p:spPr>
        <p:txBody>
          <a:bodyPr>
            <a:normAutofit/>
          </a:bodyPr>
          <a:lstStyle/>
          <a:p>
            <a:pPr algn="ctr"/>
            <a:r>
              <a:rPr lang="es-MX" sz="5400" dirty="0" err="1" smtClean="0">
                <a:solidFill>
                  <a:srgbClr val="00B0F0"/>
                </a:solidFill>
              </a:rPr>
              <a:t>You</a:t>
            </a:r>
            <a:r>
              <a:rPr lang="es-MX" sz="5400" dirty="0" smtClean="0">
                <a:solidFill>
                  <a:srgbClr val="00B0F0"/>
                </a:solidFill>
              </a:rPr>
              <a:t> can </a:t>
            </a:r>
            <a:r>
              <a:rPr lang="es-MX" sz="5400" dirty="0" err="1" smtClean="0">
                <a:solidFill>
                  <a:srgbClr val="00B0F0"/>
                </a:solidFill>
              </a:rPr>
              <a:t>see</a:t>
            </a:r>
            <a:r>
              <a:rPr lang="es-MX" sz="5400" dirty="0" smtClean="0">
                <a:solidFill>
                  <a:srgbClr val="00B0F0"/>
                </a:solidFill>
              </a:rPr>
              <a:t> </a:t>
            </a:r>
            <a:r>
              <a:rPr lang="es-MX" sz="5400" dirty="0" err="1" smtClean="0">
                <a:solidFill>
                  <a:srgbClr val="00B0F0"/>
                </a:solidFill>
              </a:rPr>
              <a:t>with</a:t>
            </a:r>
            <a:r>
              <a:rPr lang="es-MX" sz="5400" dirty="0" smtClean="0">
                <a:solidFill>
                  <a:srgbClr val="00B0F0"/>
                </a:solidFill>
              </a:rPr>
              <a:t> </a:t>
            </a:r>
            <a:r>
              <a:rPr lang="es-MX" sz="5400" dirty="0" err="1" smtClean="0">
                <a:solidFill>
                  <a:srgbClr val="00B0F0"/>
                </a:solidFill>
              </a:rPr>
              <a:t>them</a:t>
            </a:r>
            <a:r>
              <a:rPr lang="es-MX" sz="5400" dirty="0" smtClean="0">
                <a:solidFill>
                  <a:srgbClr val="00B0F0"/>
                </a:solidFill>
              </a:rPr>
              <a:t>. </a:t>
            </a:r>
            <a:endParaRPr lang="es-MX" sz="54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2712" y="2701354"/>
            <a:ext cx="2476500" cy="1847850"/>
          </a:xfrm>
          <a:prstGeom prst="rect">
            <a:avLst/>
          </a:prstGeom>
        </p:spPr>
      </p:pic>
      <p:sp>
        <p:nvSpPr>
          <p:cNvPr id="5" name="CuadroTexto 4"/>
          <p:cNvSpPr txBox="1"/>
          <p:nvPr/>
        </p:nvSpPr>
        <p:spPr>
          <a:xfrm>
            <a:off x="3194359" y="4564252"/>
            <a:ext cx="3593205" cy="830997"/>
          </a:xfrm>
          <a:prstGeom prst="rect">
            <a:avLst/>
          </a:prstGeom>
          <a:noFill/>
        </p:spPr>
        <p:txBody>
          <a:bodyPr wrap="square" rtlCol="0">
            <a:spAutoFit/>
          </a:bodyPr>
          <a:lstStyle/>
          <a:p>
            <a:pPr algn="ctr"/>
            <a:r>
              <a:rPr lang="es-MX" sz="4800" dirty="0" err="1" smtClean="0">
                <a:solidFill>
                  <a:srgbClr val="00B0F0"/>
                </a:solidFill>
              </a:rPr>
              <a:t>Eyes</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17174793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827456" y="1575621"/>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can </a:t>
            </a:r>
            <a:r>
              <a:rPr lang="es-MX" sz="6000" dirty="0" err="1" smtClean="0">
                <a:solidFill>
                  <a:srgbClr val="00B0F0"/>
                </a:solidFill>
              </a:rPr>
              <a:t>smell</a:t>
            </a:r>
            <a:r>
              <a:rPr lang="es-MX" sz="6000" dirty="0" smtClean="0">
                <a:solidFill>
                  <a:srgbClr val="00B0F0"/>
                </a:solidFill>
              </a:rPr>
              <a:t> </a:t>
            </a:r>
            <a:r>
              <a:rPr lang="es-MX" sz="6000" dirty="0" err="1" smtClean="0">
                <a:solidFill>
                  <a:srgbClr val="00B0F0"/>
                </a:solidFill>
              </a:rPr>
              <a:t>with</a:t>
            </a:r>
            <a:r>
              <a:rPr lang="es-MX" sz="6000" dirty="0" smtClean="0">
                <a:solidFill>
                  <a:srgbClr val="00B0F0"/>
                </a:solidFill>
              </a:rPr>
              <a:t> </a:t>
            </a:r>
            <a:r>
              <a:rPr lang="es-MX" sz="6000" dirty="0" err="1" smtClean="0">
                <a:solidFill>
                  <a:srgbClr val="00B0F0"/>
                </a:solidFill>
              </a:rPr>
              <a:t>it</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4130" y="2375354"/>
            <a:ext cx="1743075" cy="2619375"/>
          </a:xfrm>
          <a:prstGeom prst="rect">
            <a:avLst/>
          </a:prstGeom>
        </p:spPr>
      </p:pic>
      <p:sp>
        <p:nvSpPr>
          <p:cNvPr id="5" name="CuadroTexto 4"/>
          <p:cNvSpPr txBox="1"/>
          <p:nvPr/>
        </p:nvSpPr>
        <p:spPr>
          <a:xfrm>
            <a:off x="3168201" y="4763897"/>
            <a:ext cx="3915177" cy="923330"/>
          </a:xfrm>
          <a:prstGeom prst="rect">
            <a:avLst/>
          </a:prstGeom>
          <a:noFill/>
        </p:spPr>
        <p:txBody>
          <a:bodyPr wrap="square" rtlCol="0">
            <a:spAutoFit/>
          </a:bodyPr>
          <a:lstStyle/>
          <a:p>
            <a:pPr algn="ctr"/>
            <a:r>
              <a:rPr lang="es-MX" sz="5400" dirty="0" err="1" smtClean="0">
                <a:solidFill>
                  <a:srgbClr val="00B0F0"/>
                </a:solidFill>
              </a:rPr>
              <a:t>Nose</a:t>
            </a:r>
            <a:r>
              <a:rPr lang="es-MX" sz="5400" dirty="0">
                <a:solidFill>
                  <a:srgbClr val="00B0F0"/>
                </a:solidFill>
              </a:rPr>
              <a:t>.</a:t>
            </a:r>
          </a:p>
        </p:txBody>
      </p:sp>
    </p:spTree>
    <p:extLst>
      <p:ext uri="{BB962C8B-B14F-4D97-AF65-F5344CB8AC3E}">
        <p14:creationId xmlns:p14="http://schemas.microsoft.com/office/powerpoint/2010/main" val="65800720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452251"/>
            <a:ext cx="8596668" cy="3880773"/>
          </a:xfrm>
        </p:spPr>
        <p:txBody>
          <a:bodyPr>
            <a:normAutofit/>
          </a:bodyPr>
          <a:lstStyle/>
          <a:p>
            <a:pPr algn="ctr"/>
            <a:r>
              <a:rPr lang="es-MX" sz="6600" dirty="0" err="1" smtClean="0">
                <a:solidFill>
                  <a:srgbClr val="00B0F0"/>
                </a:solidFill>
              </a:rPr>
              <a:t>You</a:t>
            </a:r>
            <a:r>
              <a:rPr lang="es-MX" sz="6600" dirty="0" smtClean="0">
                <a:solidFill>
                  <a:srgbClr val="00B0F0"/>
                </a:solidFill>
              </a:rPr>
              <a:t> can </a:t>
            </a:r>
            <a:r>
              <a:rPr lang="es-MX" sz="6600" dirty="0" err="1" smtClean="0">
                <a:solidFill>
                  <a:srgbClr val="00B0F0"/>
                </a:solidFill>
              </a:rPr>
              <a:t>eat</a:t>
            </a:r>
            <a:r>
              <a:rPr lang="es-MX" sz="6600" dirty="0" smtClean="0">
                <a:solidFill>
                  <a:srgbClr val="00B0F0"/>
                </a:solidFill>
              </a:rPr>
              <a:t>  </a:t>
            </a:r>
            <a:r>
              <a:rPr lang="es-MX" sz="6600" dirty="0" err="1" smtClean="0">
                <a:solidFill>
                  <a:srgbClr val="00B0F0"/>
                </a:solidFill>
              </a:rPr>
              <a:t>with</a:t>
            </a:r>
            <a:r>
              <a:rPr lang="es-MX" sz="6600" dirty="0" smtClean="0">
                <a:solidFill>
                  <a:srgbClr val="00B0F0"/>
                </a:solidFill>
              </a:rPr>
              <a:t> </a:t>
            </a:r>
            <a:r>
              <a:rPr lang="es-MX" sz="6600" dirty="0" err="1" smtClean="0">
                <a:solidFill>
                  <a:srgbClr val="00B0F0"/>
                </a:solidFill>
              </a:rPr>
              <a:t>it</a:t>
            </a:r>
            <a:r>
              <a:rPr lang="es-MX" sz="6600" dirty="0" smtClean="0">
                <a:solidFill>
                  <a:srgbClr val="00B0F0"/>
                </a:solidFill>
              </a:rPr>
              <a:t>.</a:t>
            </a:r>
            <a:endParaRPr lang="es-MX" sz="66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8551" y="2626217"/>
            <a:ext cx="2464024" cy="2464024"/>
          </a:xfrm>
          <a:prstGeom prst="rect">
            <a:avLst/>
          </a:prstGeom>
        </p:spPr>
      </p:pic>
      <p:sp>
        <p:nvSpPr>
          <p:cNvPr id="5" name="CuadroTexto 4"/>
          <p:cNvSpPr txBox="1"/>
          <p:nvPr/>
        </p:nvSpPr>
        <p:spPr>
          <a:xfrm>
            <a:off x="2678805" y="4796134"/>
            <a:ext cx="4623515" cy="830997"/>
          </a:xfrm>
          <a:prstGeom prst="rect">
            <a:avLst/>
          </a:prstGeom>
          <a:noFill/>
        </p:spPr>
        <p:txBody>
          <a:bodyPr wrap="square" rtlCol="0">
            <a:spAutoFit/>
          </a:bodyPr>
          <a:lstStyle/>
          <a:p>
            <a:pPr algn="ctr"/>
            <a:r>
              <a:rPr lang="es-MX" sz="4800" dirty="0" err="1" smtClean="0">
                <a:solidFill>
                  <a:srgbClr val="00B0F0"/>
                </a:solidFill>
              </a:rPr>
              <a:t>Mouth</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41177599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874880"/>
            <a:ext cx="8596668" cy="3880773"/>
          </a:xfrm>
        </p:spPr>
        <p:txBody>
          <a:bodyPr>
            <a:normAutofit/>
          </a:bodyPr>
          <a:lstStyle/>
          <a:p>
            <a:pPr algn="ctr"/>
            <a:r>
              <a:rPr lang="es-MX" sz="5400" dirty="0" err="1" smtClean="0">
                <a:solidFill>
                  <a:srgbClr val="00B0F0"/>
                </a:solidFill>
              </a:rPr>
              <a:t>You</a:t>
            </a:r>
            <a:r>
              <a:rPr lang="es-MX" sz="5400" dirty="0" smtClean="0">
                <a:solidFill>
                  <a:srgbClr val="00B0F0"/>
                </a:solidFill>
              </a:rPr>
              <a:t> can </a:t>
            </a:r>
            <a:r>
              <a:rPr lang="es-MX" sz="5400" dirty="0" err="1" smtClean="0">
                <a:solidFill>
                  <a:srgbClr val="00B0F0"/>
                </a:solidFill>
              </a:rPr>
              <a:t>kiss</a:t>
            </a:r>
            <a:r>
              <a:rPr lang="es-MX" sz="5400" dirty="0" smtClean="0">
                <a:solidFill>
                  <a:srgbClr val="00B0F0"/>
                </a:solidFill>
              </a:rPr>
              <a:t> </a:t>
            </a:r>
            <a:r>
              <a:rPr lang="es-MX" sz="5400" dirty="0" err="1" smtClean="0">
                <a:solidFill>
                  <a:srgbClr val="00B0F0"/>
                </a:solidFill>
              </a:rPr>
              <a:t>with</a:t>
            </a:r>
            <a:r>
              <a:rPr lang="es-MX" sz="5400" dirty="0" smtClean="0">
                <a:solidFill>
                  <a:srgbClr val="00B0F0"/>
                </a:solidFill>
              </a:rPr>
              <a:t> </a:t>
            </a:r>
            <a:r>
              <a:rPr lang="es-MX" sz="5400" dirty="0" err="1" smtClean="0">
                <a:solidFill>
                  <a:srgbClr val="00B0F0"/>
                </a:solidFill>
              </a:rPr>
              <a:t>them</a:t>
            </a:r>
            <a:r>
              <a:rPr lang="es-MX" sz="5400" dirty="0">
                <a:solidFill>
                  <a:srgbClr val="00B0F0"/>
                </a:solidFill>
              </a:rPr>
              <a:t>.</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7693" y="2777477"/>
            <a:ext cx="2755949" cy="2755949"/>
          </a:xfrm>
          <a:prstGeom prst="rect">
            <a:avLst/>
          </a:prstGeom>
        </p:spPr>
      </p:pic>
      <p:sp>
        <p:nvSpPr>
          <p:cNvPr id="5" name="CuadroTexto 4"/>
          <p:cNvSpPr txBox="1"/>
          <p:nvPr/>
        </p:nvSpPr>
        <p:spPr>
          <a:xfrm>
            <a:off x="3425781" y="5035769"/>
            <a:ext cx="3335629" cy="830997"/>
          </a:xfrm>
          <a:prstGeom prst="rect">
            <a:avLst/>
          </a:prstGeom>
          <a:noFill/>
        </p:spPr>
        <p:txBody>
          <a:bodyPr wrap="square" rtlCol="0">
            <a:spAutoFit/>
          </a:bodyPr>
          <a:lstStyle/>
          <a:p>
            <a:pPr algn="ctr"/>
            <a:r>
              <a:rPr lang="es-MX" sz="4800" dirty="0" err="1" smtClean="0">
                <a:solidFill>
                  <a:srgbClr val="00B0F0"/>
                </a:solidFill>
              </a:rPr>
              <a:t>Lips</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422039787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687387"/>
            <a:ext cx="8596668" cy="3880773"/>
          </a:xfrm>
        </p:spPr>
        <p:txBody>
          <a:bodyPr>
            <a:normAutofit/>
          </a:bodyPr>
          <a:lstStyle/>
          <a:p>
            <a:pPr algn="ctr"/>
            <a:r>
              <a:rPr lang="es-MX" sz="6600" dirty="0" smtClean="0">
                <a:solidFill>
                  <a:srgbClr val="00B0F0"/>
                </a:solidFill>
              </a:rPr>
              <a:t>Brush </a:t>
            </a:r>
            <a:r>
              <a:rPr lang="es-MX" sz="6600" dirty="0" err="1" smtClean="0">
                <a:solidFill>
                  <a:srgbClr val="00B0F0"/>
                </a:solidFill>
              </a:rPr>
              <a:t>the</a:t>
            </a:r>
            <a:r>
              <a:rPr lang="es-MX" sz="6600" dirty="0" smtClean="0">
                <a:solidFill>
                  <a:srgbClr val="00B0F0"/>
                </a:solidFill>
              </a:rPr>
              <a:t>… </a:t>
            </a:r>
            <a:endParaRPr lang="es-MX" sz="66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2641" y="3008187"/>
            <a:ext cx="3166054" cy="1972188"/>
          </a:xfrm>
          <a:prstGeom prst="rect">
            <a:avLst/>
          </a:prstGeom>
        </p:spPr>
      </p:pic>
      <p:sp>
        <p:nvSpPr>
          <p:cNvPr id="5" name="CuadroTexto 4"/>
          <p:cNvSpPr txBox="1"/>
          <p:nvPr/>
        </p:nvSpPr>
        <p:spPr>
          <a:xfrm>
            <a:off x="2805578" y="5152661"/>
            <a:ext cx="4340180" cy="830997"/>
          </a:xfrm>
          <a:prstGeom prst="rect">
            <a:avLst/>
          </a:prstGeom>
          <a:noFill/>
        </p:spPr>
        <p:txBody>
          <a:bodyPr wrap="square" rtlCol="0">
            <a:spAutoFit/>
          </a:bodyPr>
          <a:lstStyle/>
          <a:p>
            <a:pPr algn="ctr"/>
            <a:r>
              <a:rPr lang="es-MX" sz="4800" dirty="0" err="1">
                <a:solidFill>
                  <a:srgbClr val="00B0F0"/>
                </a:solidFill>
              </a:rPr>
              <a:t>T</a:t>
            </a:r>
            <a:r>
              <a:rPr lang="es-MX" sz="4800" dirty="0" err="1" smtClean="0">
                <a:solidFill>
                  <a:srgbClr val="00B0F0"/>
                </a:solidFill>
              </a:rPr>
              <a:t>eeth</a:t>
            </a:r>
            <a:r>
              <a:rPr lang="es-MX" sz="4800" dirty="0" smtClean="0">
                <a:solidFill>
                  <a:srgbClr val="00B0F0"/>
                </a:solidFill>
              </a:rPr>
              <a:t>. </a:t>
            </a:r>
            <a:endParaRPr lang="es-MX" sz="4800" dirty="0">
              <a:solidFill>
                <a:srgbClr val="00B0F0"/>
              </a:solidFill>
            </a:endParaRPr>
          </a:p>
        </p:txBody>
      </p:sp>
    </p:spTree>
    <p:extLst>
      <p:ext uri="{BB962C8B-B14F-4D97-AF65-F5344CB8AC3E}">
        <p14:creationId xmlns:p14="http://schemas.microsoft.com/office/powerpoint/2010/main" val="4819767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562783"/>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can taste </a:t>
            </a:r>
            <a:r>
              <a:rPr lang="es-MX" sz="6000" dirty="0" err="1" smtClean="0">
                <a:solidFill>
                  <a:srgbClr val="00B0F0"/>
                </a:solidFill>
              </a:rPr>
              <a:t>with</a:t>
            </a:r>
            <a:r>
              <a:rPr lang="es-MX" sz="6000" dirty="0" smtClean="0">
                <a:solidFill>
                  <a:srgbClr val="00B0F0"/>
                </a:solidFill>
              </a:rPr>
              <a:t> </a:t>
            </a:r>
            <a:r>
              <a:rPr lang="es-MX" sz="6000" dirty="0" err="1" smtClean="0">
                <a:solidFill>
                  <a:srgbClr val="00B0F0"/>
                </a:solidFill>
              </a:rPr>
              <a:t>it</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5993" y="2744003"/>
            <a:ext cx="2419350" cy="1885950"/>
          </a:xfrm>
          <a:prstGeom prst="rect">
            <a:avLst/>
          </a:prstGeom>
        </p:spPr>
      </p:pic>
      <p:sp>
        <p:nvSpPr>
          <p:cNvPr id="5" name="CuadroTexto 4"/>
          <p:cNvSpPr txBox="1"/>
          <p:nvPr/>
        </p:nvSpPr>
        <p:spPr>
          <a:xfrm>
            <a:off x="2773381" y="5124219"/>
            <a:ext cx="4404574" cy="830997"/>
          </a:xfrm>
          <a:prstGeom prst="rect">
            <a:avLst/>
          </a:prstGeom>
          <a:noFill/>
        </p:spPr>
        <p:txBody>
          <a:bodyPr wrap="square" rtlCol="0">
            <a:spAutoFit/>
          </a:bodyPr>
          <a:lstStyle/>
          <a:p>
            <a:pPr algn="ctr"/>
            <a:r>
              <a:rPr lang="es-MX" sz="4800" dirty="0" err="1" smtClean="0">
                <a:solidFill>
                  <a:srgbClr val="00B0F0"/>
                </a:solidFill>
              </a:rPr>
              <a:t>Tongue</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161448854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9057" y="656493"/>
            <a:ext cx="8596668" cy="1320800"/>
          </a:xfrm>
        </p:spPr>
        <p:txBody>
          <a:bodyPr>
            <a:noAutofit/>
          </a:bodyPr>
          <a:lstStyle/>
          <a:p>
            <a:r>
              <a:rPr lang="es-ES" sz="2400" b="1" dirty="0">
                <a:latin typeface="Arial Black" pitchFamily="34" charset="0"/>
              </a:rPr>
              <a:t>Módulo IV Yo: Cómo soy y cómo son quienes me rodean</a:t>
            </a:r>
            <a:br>
              <a:rPr lang="es-ES" sz="2400" b="1" dirty="0">
                <a:latin typeface="Arial Black" pitchFamily="34" charset="0"/>
              </a:rPr>
            </a:br>
            <a:r>
              <a:rPr lang="es-ES" sz="2400" b="1" dirty="0">
                <a:latin typeface="Arial Black" pitchFamily="34" charset="0"/>
              </a:rPr>
              <a:t>Tema 1: Descripción de personas en relación con la apariencia física y la personalidad.</a:t>
            </a:r>
            <a:endParaRPr lang="es-ES" sz="2400" dirty="0"/>
          </a:p>
        </p:txBody>
      </p:sp>
      <p:sp>
        <p:nvSpPr>
          <p:cNvPr id="3" name="2 Rectángulo"/>
          <p:cNvSpPr/>
          <p:nvPr/>
        </p:nvSpPr>
        <p:spPr>
          <a:xfrm>
            <a:off x="773723" y="2875003"/>
            <a:ext cx="8370277" cy="3416320"/>
          </a:xfrm>
          <a:prstGeom prst="rect">
            <a:avLst/>
          </a:prstGeom>
        </p:spPr>
        <p:txBody>
          <a:bodyPr wrap="square">
            <a:spAutoFit/>
          </a:bodyPr>
          <a:lstStyle/>
          <a:p>
            <a:r>
              <a:rPr lang="es-MX" b="1" dirty="0"/>
              <a:t>COMPETENCIA GENÉRICA</a:t>
            </a:r>
            <a:endParaRPr lang="es-ES" dirty="0"/>
          </a:p>
          <a:p>
            <a:r>
              <a:rPr lang="es-ES" b="1" dirty="0"/>
              <a:t>4. </a:t>
            </a:r>
            <a:r>
              <a:rPr lang="es-ES" dirty="0"/>
              <a:t>Escucha, interpreta y emite mensajes pertinentes en distintos contextos mediante la utilización de medios, códigos y herramientas apropiados.</a:t>
            </a:r>
          </a:p>
          <a:p>
            <a:r>
              <a:rPr lang="es-ES" b="1" dirty="0"/>
              <a:t>4.4</a:t>
            </a:r>
            <a:r>
              <a:rPr lang="es-ES" dirty="0"/>
              <a:t> Se comunica en una segunda lengua en situaciones cotidianas.</a:t>
            </a:r>
          </a:p>
          <a:p>
            <a:r>
              <a:rPr lang="es-ES" b="1" dirty="0"/>
              <a:t>7. </a:t>
            </a:r>
            <a:r>
              <a:rPr lang="es-ES" dirty="0"/>
              <a:t>Aprende por iniciativa e interés propio a lo largo de la vida.</a:t>
            </a:r>
            <a:r>
              <a:rPr lang="es-ES" b="1" dirty="0"/>
              <a:t> </a:t>
            </a:r>
            <a:endParaRPr lang="es-ES" dirty="0"/>
          </a:p>
          <a:p>
            <a:r>
              <a:rPr lang="es-ES" b="1" dirty="0"/>
              <a:t>7.1</a:t>
            </a:r>
            <a:r>
              <a:rPr lang="es-ES" dirty="0"/>
              <a:t> Define metas y da seguimiento a sus procesos de construcción de conocimiento.</a:t>
            </a:r>
          </a:p>
          <a:p>
            <a:r>
              <a:rPr lang="es-ES" b="1" dirty="0"/>
              <a:t>10.</a:t>
            </a:r>
            <a:r>
              <a:rPr lang="es-ES" dirty="0"/>
              <a:t> Mantiene una actitud respetuosa hacia la interculturalidad y la diversidad de creencias, valores, ideas y prácticas sociales.</a:t>
            </a:r>
          </a:p>
          <a:p>
            <a:r>
              <a:rPr lang="es-ES" b="1" dirty="0"/>
              <a:t>10.2 </a:t>
            </a:r>
            <a:r>
              <a:rPr lang="es-ES" dirty="0"/>
              <a:t>Dialoga y aprende de personas con distintos puntos de vista y tradiciones culturales mediante la ubicación de sus propias circunstancias en un contexto más amplio.</a:t>
            </a:r>
          </a:p>
        </p:txBody>
      </p:sp>
    </p:spTree>
    <p:extLst>
      <p:ext uri="{BB962C8B-B14F-4D97-AF65-F5344CB8AC3E}">
        <p14:creationId xmlns:p14="http://schemas.microsoft.com/office/powerpoint/2010/main" val="1253505293"/>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837745"/>
            <a:ext cx="8596668" cy="3880773"/>
          </a:xfrm>
        </p:spPr>
        <p:txBody>
          <a:bodyPr>
            <a:normAutofit/>
          </a:bodyPr>
          <a:lstStyle/>
          <a:p>
            <a:pPr algn="ctr"/>
            <a:r>
              <a:rPr lang="es-MX" sz="5400" dirty="0" err="1" smtClean="0">
                <a:solidFill>
                  <a:srgbClr val="00B0F0"/>
                </a:solidFill>
              </a:rPr>
              <a:t>You</a:t>
            </a:r>
            <a:r>
              <a:rPr lang="es-MX" sz="5400" dirty="0" smtClean="0">
                <a:solidFill>
                  <a:srgbClr val="00B0F0"/>
                </a:solidFill>
              </a:rPr>
              <a:t> can listen to </a:t>
            </a:r>
            <a:r>
              <a:rPr lang="es-MX" sz="5400" dirty="0" err="1" smtClean="0">
                <a:solidFill>
                  <a:srgbClr val="00B0F0"/>
                </a:solidFill>
              </a:rPr>
              <a:t>music</a:t>
            </a:r>
            <a:r>
              <a:rPr lang="es-MX" sz="5400" dirty="0" smtClean="0">
                <a:solidFill>
                  <a:srgbClr val="00B0F0"/>
                </a:solidFill>
              </a:rPr>
              <a:t>. </a:t>
            </a:r>
            <a:endParaRPr lang="es-MX" sz="54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2778" y="2774701"/>
            <a:ext cx="1705780" cy="2237089"/>
          </a:xfrm>
          <a:prstGeom prst="rect">
            <a:avLst/>
          </a:prstGeom>
        </p:spPr>
      </p:pic>
      <p:sp>
        <p:nvSpPr>
          <p:cNvPr id="5" name="CuadroTexto 4"/>
          <p:cNvSpPr txBox="1"/>
          <p:nvPr/>
        </p:nvSpPr>
        <p:spPr>
          <a:xfrm>
            <a:off x="2902169" y="5240885"/>
            <a:ext cx="4146998" cy="830997"/>
          </a:xfrm>
          <a:prstGeom prst="rect">
            <a:avLst/>
          </a:prstGeom>
          <a:noFill/>
        </p:spPr>
        <p:txBody>
          <a:bodyPr wrap="square" rtlCol="0">
            <a:spAutoFit/>
          </a:bodyPr>
          <a:lstStyle/>
          <a:p>
            <a:pPr algn="ctr"/>
            <a:r>
              <a:rPr lang="es-MX" sz="4800" dirty="0" err="1" smtClean="0">
                <a:solidFill>
                  <a:srgbClr val="00B0F0"/>
                </a:solidFill>
              </a:rPr>
              <a:t>Ears</a:t>
            </a:r>
            <a:r>
              <a:rPr lang="es-MX" sz="4800" dirty="0">
                <a:solidFill>
                  <a:srgbClr val="00B0F0"/>
                </a:solidFill>
              </a:rPr>
              <a:t>.</a:t>
            </a:r>
          </a:p>
        </p:txBody>
      </p:sp>
    </p:spTree>
    <p:extLst>
      <p:ext uri="{BB962C8B-B14F-4D97-AF65-F5344CB8AC3E}">
        <p14:creationId xmlns:p14="http://schemas.microsoft.com/office/powerpoint/2010/main" val="9070760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959428"/>
            <a:ext cx="8596668" cy="3880773"/>
          </a:xfrm>
        </p:spPr>
        <p:txBody>
          <a:bodyPr>
            <a:normAutofit/>
          </a:bodyPr>
          <a:lstStyle/>
          <a:p>
            <a:pPr algn="ctr"/>
            <a:r>
              <a:rPr lang="es-MX" sz="5400" dirty="0" err="1" smtClean="0">
                <a:solidFill>
                  <a:srgbClr val="00B0F0"/>
                </a:solidFill>
              </a:rPr>
              <a:t>You</a:t>
            </a:r>
            <a:r>
              <a:rPr lang="es-MX" sz="5400" dirty="0" smtClean="0">
                <a:solidFill>
                  <a:srgbClr val="00B0F0"/>
                </a:solidFill>
              </a:rPr>
              <a:t> </a:t>
            </a:r>
            <a:r>
              <a:rPr lang="es-MX" sz="5400" dirty="0" err="1" smtClean="0">
                <a:solidFill>
                  <a:srgbClr val="00B0F0"/>
                </a:solidFill>
              </a:rPr>
              <a:t>wear</a:t>
            </a:r>
            <a:r>
              <a:rPr lang="es-MX" sz="5400" dirty="0" smtClean="0">
                <a:solidFill>
                  <a:srgbClr val="00B0F0"/>
                </a:solidFill>
              </a:rPr>
              <a:t> a </a:t>
            </a:r>
            <a:r>
              <a:rPr lang="es-MX" sz="5400" dirty="0" err="1" smtClean="0">
                <a:solidFill>
                  <a:srgbClr val="00B0F0"/>
                </a:solidFill>
              </a:rPr>
              <a:t>necklace</a:t>
            </a:r>
            <a:r>
              <a:rPr lang="es-MX" sz="5400" dirty="0" smtClean="0">
                <a:solidFill>
                  <a:srgbClr val="00B0F0"/>
                </a:solidFill>
              </a:rPr>
              <a:t> </a:t>
            </a:r>
            <a:r>
              <a:rPr lang="es-MX" sz="5400" dirty="0" err="1" smtClean="0">
                <a:solidFill>
                  <a:srgbClr val="00B0F0"/>
                </a:solidFill>
              </a:rPr>
              <a:t>on</a:t>
            </a:r>
            <a:r>
              <a:rPr lang="es-MX" sz="5400" dirty="0" smtClean="0">
                <a:solidFill>
                  <a:srgbClr val="00B0F0"/>
                </a:solidFill>
              </a:rPr>
              <a:t> </a:t>
            </a:r>
            <a:r>
              <a:rPr lang="es-MX" sz="5400" dirty="0" err="1" smtClean="0">
                <a:solidFill>
                  <a:srgbClr val="00B0F0"/>
                </a:solidFill>
              </a:rPr>
              <a:t>it</a:t>
            </a:r>
            <a:r>
              <a:rPr lang="es-MX" sz="5400" dirty="0" smtClean="0">
                <a:solidFill>
                  <a:srgbClr val="00B0F0"/>
                </a:solidFill>
              </a:rPr>
              <a:t>.</a:t>
            </a:r>
            <a:endParaRPr lang="es-MX" sz="54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5493" y="2838070"/>
            <a:ext cx="2800350" cy="1628775"/>
          </a:xfrm>
          <a:prstGeom prst="rect">
            <a:avLst/>
          </a:prstGeom>
        </p:spPr>
      </p:pic>
      <p:sp>
        <p:nvSpPr>
          <p:cNvPr id="5" name="CuadroTexto 4"/>
          <p:cNvSpPr txBox="1"/>
          <p:nvPr/>
        </p:nvSpPr>
        <p:spPr>
          <a:xfrm>
            <a:off x="2412772" y="4774530"/>
            <a:ext cx="5125792" cy="830997"/>
          </a:xfrm>
          <a:prstGeom prst="rect">
            <a:avLst/>
          </a:prstGeom>
          <a:noFill/>
        </p:spPr>
        <p:txBody>
          <a:bodyPr wrap="square" rtlCol="0">
            <a:spAutoFit/>
          </a:bodyPr>
          <a:lstStyle/>
          <a:p>
            <a:pPr algn="ctr"/>
            <a:r>
              <a:rPr lang="es-MX" sz="4800" dirty="0" err="1" smtClean="0">
                <a:solidFill>
                  <a:srgbClr val="00B0F0"/>
                </a:solidFill>
              </a:rPr>
              <a:t>Neck</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173480832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60031" y="1015966"/>
            <a:ext cx="8596668" cy="3880773"/>
          </a:xfrm>
        </p:spPr>
        <p:txBody>
          <a:bodyPr>
            <a:normAutofit/>
          </a:bodyPr>
          <a:lstStyle/>
          <a:p>
            <a:pPr algn="ctr"/>
            <a:r>
              <a:rPr lang="es-MX" sz="6000" dirty="0" err="1" smtClean="0">
                <a:solidFill>
                  <a:srgbClr val="00B0F0"/>
                </a:solidFill>
              </a:rPr>
              <a:t>These</a:t>
            </a:r>
            <a:r>
              <a:rPr lang="es-MX" sz="6000" dirty="0" smtClean="0">
                <a:solidFill>
                  <a:srgbClr val="00B0F0"/>
                </a:solidFill>
              </a:rPr>
              <a:t> are </a:t>
            </a:r>
            <a:r>
              <a:rPr lang="es-MX" sz="6000" dirty="0" err="1" smtClean="0">
                <a:solidFill>
                  <a:srgbClr val="00B0F0"/>
                </a:solidFill>
              </a:rPr>
              <a:t>above</a:t>
            </a:r>
            <a:r>
              <a:rPr lang="es-MX" sz="6000" dirty="0" smtClean="0">
                <a:solidFill>
                  <a:srgbClr val="00B0F0"/>
                </a:solidFill>
              </a:rPr>
              <a:t> </a:t>
            </a:r>
            <a:r>
              <a:rPr lang="es-MX" sz="6000" dirty="0" err="1" smtClean="0">
                <a:solidFill>
                  <a:srgbClr val="00B0F0"/>
                </a:solidFill>
              </a:rPr>
              <a:t>your</a:t>
            </a:r>
            <a:r>
              <a:rPr lang="es-MX" sz="6000" dirty="0" smtClean="0">
                <a:solidFill>
                  <a:srgbClr val="00B0F0"/>
                </a:solidFill>
              </a:rPr>
              <a:t> </a:t>
            </a:r>
            <a:r>
              <a:rPr lang="es-MX" sz="6000" dirty="0" err="1" smtClean="0">
                <a:solidFill>
                  <a:srgbClr val="00B0F0"/>
                </a:solidFill>
              </a:rPr>
              <a:t>chest</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4935" y="2859261"/>
            <a:ext cx="2946861" cy="2037478"/>
          </a:xfrm>
          <a:prstGeom prst="rect">
            <a:avLst/>
          </a:prstGeom>
        </p:spPr>
      </p:pic>
      <p:sp>
        <p:nvSpPr>
          <p:cNvPr id="6" name="CuadroTexto 5"/>
          <p:cNvSpPr txBox="1"/>
          <p:nvPr/>
        </p:nvSpPr>
        <p:spPr>
          <a:xfrm>
            <a:off x="2747623" y="4994603"/>
            <a:ext cx="4456090" cy="830997"/>
          </a:xfrm>
          <a:prstGeom prst="rect">
            <a:avLst/>
          </a:prstGeom>
          <a:noFill/>
        </p:spPr>
        <p:txBody>
          <a:bodyPr wrap="square" rtlCol="0">
            <a:spAutoFit/>
          </a:bodyPr>
          <a:lstStyle/>
          <a:p>
            <a:pPr algn="ctr"/>
            <a:r>
              <a:rPr lang="es-MX" sz="4800" dirty="0" err="1" smtClean="0">
                <a:solidFill>
                  <a:srgbClr val="00B0F0"/>
                </a:solidFill>
              </a:rPr>
              <a:t>Shoulders</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23048706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517589"/>
            <a:ext cx="8596668" cy="3880773"/>
          </a:xfrm>
        </p:spPr>
        <p:txBody>
          <a:bodyPr>
            <a:normAutofit/>
          </a:bodyPr>
          <a:lstStyle/>
          <a:p>
            <a:pPr algn="ctr"/>
            <a:r>
              <a:rPr lang="es-MX" sz="4800" dirty="0" err="1" smtClean="0">
                <a:solidFill>
                  <a:srgbClr val="00B0F0"/>
                </a:solidFill>
              </a:rPr>
              <a:t>It´s</a:t>
            </a:r>
            <a:r>
              <a:rPr lang="es-MX" sz="4800" dirty="0" smtClean="0">
                <a:solidFill>
                  <a:srgbClr val="00B0F0"/>
                </a:solidFill>
              </a:rPr>
              <a:t> </a:t>
            </a:r>
            <a:r>
              <a:rPr lang="es-MX" sz="4800" dirty="0" err="1" smtClean="0">
                <a:solidFill>
                  <a:srgbClr val="00B0F0"/>
                </a:solidFill>
              </a:rPr>
              <a:t>where</a:t>
            </a:r>
            <a:r>
              <a:rPr lang="es-MX" sz="4800" dirty="0" smtClean="0">
                <a:solidFill>
                  <a:srgbClr val="00B0F0"/>
                </a:solidFill>
              </a:rPr>
              <a:t> </a:t>
            </a:r>
            <a:r>
              <a:rPr lang="es-MX" sz="4800" dirty="0" err="1" smtClean="0">
                <a:solidFill>
                  <a:srgbClr val="00B0F0"/>
                </a:solidFill>
              </a:rPr>
              <a:t>you</a:t>
            </a:r>
            <a:r>
              <a:rPr lang="es-MX" sz="4800" dirty="0" smtClean="0">
                <a:solidFill>
                  <a:srgbClr val="00B0F0"/>
                </a:solidFill>
              </a:rPr>
              <a:t> </a:t>
            </a:r>
            <a:r>
              <a:rPr lang="es-MX" sz="4800" dirty="0" err="1" smtClean="0">
                <a:solidFill>
                  <a:srgbClr val="00B0F0"/>
                </a:solidFill>
              </a:rPr>
              <a:t>have</a:t>
            </a:r>
            <a:r>
              <a:rPr lang="es-MX" sz="4800" dirty="0" smtClean="0">
                <a:solidFill>
                  <a:srgbClr val="00B0F0"/>
                </a:solidFill>
              </a:rPr>
              <a:t> </a:t>
            </a:r>
            <a:r>
              <a:rPr lang="es-MX" sz="4800" dirty="0" err="1" smtClean="0">
                <a:solidFill>
                  <a:srgbClr val="00B0F0"/>
                </a:solidFill>
              </a:rPr>
              <a:t>your</a:t>
            </a:r>
            <a:r>
              <a:rPr lang="es-MX" sz="4800" dirty="0" smtClean="0">
                <a:solidFill>
                  <a:srgbClr val="00B0F0"/>
                </a:solidFill>
              </a:rPr>
              <a:t> </a:t>
            </a:r>
            <a:r>
              <a:rPr lang="es-MX" sz="4800" dirty="0" err="1" smtClean="0">
                <a:solidFill>
                  <a:srgbClr val="00B0F0"/>
                </a:solidFill>
              </a:rPr>
              <a:t>heart</a:t>
            </a:r>
            <a:r>
              <a:rPr lang="es-MX" sz="4800" dirty="0" smtClean="0">
                <a:solidFill>
                  <a:srgbClr val="00B0F0"/>
                </a:solidFill>
              </a:rPr>
              <a:t>.</a:t>
            </a:r>
            <a:endParaRPr lang="es-MX" sz="48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5993" y="3073689"/>
            <a:ext cx="2419350" cy="1895475"/>
          </a:xfrm>
          <a:prstGeom prst="rect">
            <a:avLst/>
          </a:prstGeom>
        </p:spPr>
      </p:pic>
      <p:sp>
        <p:nvSpPr>
          <p:cNvPr id="5" name="CuadroTexto 4"/>
          <p:cNvSpPr txBox="1"/>
          <p:nvPr/>
        </p:nvSpPr>
        <p:spPr>
          <a:xfrm>
            <a:off x="2869972" y="5398362"/>
            <a:ext cx="4211391" cy="830997"/>
          </a:xfrm>
          <a:prstGeom prst="rect">
            <a:avLst/>
          </a:prstGeom>
          <a:noFill/>
        </p:spPr>
        <p:txBody>
          <a:bodyPr wrap="square" rtlCol="0">
            <a:spAutoFit/>
          </a:bodyPr>
          <a:lstStyle/>
          <a:p>
            <a:pPr algn="ctr"/>
            <a:r>
              <a:rPr lang="es-MX" sz="4800" dirty="0" err="1" smtClean="0">
                <a:solidFill>
                  <a:srgbClr val="00B0F0"/>
                </a:solidFill>
              </a:rPr>
              <a:t>Chest</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415631205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270000"/>
            <a:ext cx="8596668" cy="3880773"/>
          </a:xfrm>
        </p:spPr>
        <p:txBody>
          <a:bodyPr>
            <a:normAutofit/>
          </a:bodyPr>
          <a:lstStyle/>
          <a:p>
            <a:pPr algn="ctr"/>
            <a:r>
              <a:rPr lang="es-MX" sz="5400" dirty="0" err="1" smtClean="0">
                <a:solidFill>
                  <a:srgbClr val="00B0F0"/>
                </a:solidFill>
              </a:rPr>
              <a:t>It´s</a:t>
            </a:r>
            <a:r>
              <a:rPr lang="es-MX" sz="5400" dirty="0" smtClean="0">
                <a:solidFill>
                  <a:srgbClr val="00B0F0"/>
                </a:solidFill>
              </a:rPr>
              <a:t> </a:t>
            </a:r>
            <a:r>
              <a:rPr lang="es-MX" sz="5400" dirty="0" err="1" smtClean="0">
                <a:solidFill>
                  <a:srgbClr val="00B0F0"/>
                </a:solidFill>
              </a:rPr>
              <a:t>behind</a:t>
            </a:r>
            <a:r>
              <a:rPr lang="es-MX" sz="5400" dirty="0" smtClean="0">
                <a:solidFill>
                  <a:srgbClr val="00B0F0"/>
                </a:solidFill>
              </a:rPr>
              <a:t> </a:t>
            </a:r>
            <a:r>
              <a:rPr lang="es-MX" sz="5400" dirty="0" err="1" smtClean="0">
                <a:solidFill>
                  <a:srgbClr val="00B0F0"/>
                </a:solidFill>
              </a:rPr>
              <a:t>your</a:t>
            </a:r>
            <a:r>
              <a:rPr lang="es-MX" sz="5400" dirty="0" smtClean="0">
                <a:solidFill>
                  <a:srgbClr val="00B0F0"/>
                </a:solidFill>
              </a:rPr>
              <a:t> </a:t>
            </a:r>
            <a:r>
              <a:rPr lang="es-MX" sz="5400" dirty="0" err="1" smtClean="0">
                <a:solidFill>
                  <a:srgbClr val="00B0F0"/>
                </a:solidFill>
              </a:rPr>
              <a:t>chest</a:t>
            </a:r>
            <a:r>
              <a:rPr lang="es-MX" sz="5400" dirty="0" smtClean="0">
                <a:solidFill>
                  <a:srgbClr val="00B0F0"/>
                </a:solidFill>
              </a:rPr>
              <a:t>.</a:t>
            </a:r>
            <a:endParaRPr lang="es-MX" sz="54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7472" y="3210386"/>
            <a:ext cx="1076392" cy="2331356"/>
          </a:xfrm>
          <a:prstGeom prst="rect">
            <a:avLst/>
          </a:prstGeom>
        </p:spPr>
      </p:pic>
      <p:sp>
        <p:nvSpPr>
          <p:cNvPr id="5" name="CuadroTexto 4"/>
          <p:cNvSpPr txBox="1"/>
          <p:nvPr/>
        </p:nvSpPr>
        <p:spPr>
          <a:xfrm>
            <a:off x="3078051" y="5653825"/>
            <a:ext cx="3850783" cy="830997"/>
          </a:xfrm>
          <a:prstGeom prst="rect">
            <a:avLst/>
          </a:prstGeom>
          <a:noFill/>
        </p:spPr>
        <p:txBody>
          <a:bodyPr wrap="square" rtlCol="0">
            <a:spAutoFit/>
          </a:bodyPr>
          <a:lstStyle/>
          <a:p>
            <a:pPr algn="ctr"/>
            <a:r>
              <a:rPr lang="es-MX" sz="4800" dirty="0" smtClean="0">
                <a:solidFill>
                  <a:srgbClr val="00B0F0"/>
                </a:solidFill>
              </a:rPr>
              <a:t>Back.</a:t>
            </a:r>
            <a:endParaRPr lang="es-MX" sz="4800" dirty="0">
              <a:solidFill>
                <a:srgbClr val="00B0F0"/>
              </a:solidFill>
            </a:endParaRPr>
          </a:p>
        </p:txBody>
      </p:sp>
    </p:spTree>
    <p:extLst>
      <p:ext uri="{BB962C8B-B14F-4D97-AF65-F5344CB8AC3E}">
        <p14:creationId xmlns:p14="http://schemas.microsoft.com/office/powerpoint/2010/main" val="39892704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351692"/>
            <a:ext cx="8596668" cy="5274172"/>
          </a:xfrm>
        </p:spPr>
        <p:txBody>
          <a:bodyPr>
            <a:normAutofit/>
          </a:bodyPr>
          <a:lstStyle/>
          <a:p>
            <a:pPr algn="ctr"/>
            <a:r>
              <a:rPr lang="es-MX" sz="5400" dirty="0" err="1" smtClean="0">
                <a:solidFill>
                  <a:srgbClr val="00B0F0"/>
                </a:solidFill>
              </a:rPr>
              <a:t>You</a:t>
            </a:r>
            <a:r>
              <a:rPr lang="es-MX" sz="5400" dirty="0" smtClean="0">
                <a:solidFill>
                  <a:srgbClr val="00B0F0"/>
                </a:solidFill>
              </a:rPr>
              <a:t> can show </a:t>
            </a:r>
            <a:r>
              <a:rPr lang="es-MX" sz="5400" dirty="0" err="1" smtClean="0">
                <a:solidFill>
                  <a:srgbClr val="00B0F0"/>
                </a:solidFill>
              </a:rPr>
              <a:t>your</a:t>
            </a:r>
            <a:r>
              <a:rPr lang="es-MX" sz="5400" dirty="0" smtClean="0">
                <a:solidFill>
                  <a:srgbClr val="00B0F0"/>
                </a:solidFill>
              </a:rPr>
              <a:t> </a:t>
            </a:r>
            <a:r>
              <a:rPr lang="es-MX" sz="5400" dirty="0" err="1" smtClean="0">
                <a:solidFill>
                  <a:srgbClr val="00B0F0"/>
                </a:solidFill>
              </a:rPr>
              <a:t>muscles</a:t>
            </a:r>
            <a:r>
              <a:rPr lang="es-MX" sz="5400" dirty="0" smtClean="0">
                <a:solidFill>
                  <a:srgbClr val="00B0F0"/>
                </a:solidFill>
              </a:rPr>
              <a:t>, </a:t>
            </a:r>
            <a:r>
              <a:rPr lang="es-MX" sz="5400" dirty="0" err="1" smtClean="0">
                <a:solidFill>
                  <a:srgbClr val="00B0F0"/>
                </a:solidFill>
              </a:rPr>
              <a:t>it’s</a:t>
            </a:r>
            <a:r>
              <a:rPr lang="es-MX" sz="5400" dirty="0" smtClean="0">
                <a:solidFill>
                  <a:srgbClr val="00B0F0"/>
                </a:solidFill>
              </a:rPr>
              <a:t> in </a:t>
            </a:r>
            <a:r>
              <a:rPr lang="es-MX" sz="5400" dirty="0" err="1" smtClean="0">
                <a:solidFill>
                  <a:srgbClr val="00B0F0"/>
                </a:solidFill>
              </a:rPr>
              <a:t>front</a:t>
            </a:r>
            <a:r>
              <a:rPr lang="es-MX" sz="5400" dirty="0" smtClean="0">
                <a:solidFill>
                  <a:srgbClr val="00B0F0"/>
                </a:solidFill>
              </a:rPr>
              <a:t> of </a:t>
            </a:r>
            <a:r>
              <a:rPr lang="es-MX" sz="5400" dirty="0" err="1" smtClean="0">
                <a:solidFill>
                  <a:srgbClr val="00B0F0"/>
                </a:solidFill>
              </a:rPr>
              <a:t>you</a:t>
            </a:r>
            <a:r>
              <a:rPr lang="es-MX" sz="5400" dirty="0" smtClean="0">
                <a:solidFill>
                  <a:srgbClr val="00B0F0"/>
                </a:solidFill>
              </a:rPr>
              <a:t>.</a:t>
            </a:r>
            <a:endParaRPr lang="es-MX" sz="54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0629" y="2881751"/>
            <a:ext cx="2343749" cy="2106407"/>
          </a:xfrm>
          <a:prstGeom prst="rect">
            <a:avLst/>
          </a:prstGeom>
        </p:spPr>
      </p:pic>
      <p:sp>
        <p:nvSpPr>
          <p:cNvPr id="5" name="CuadroTexto 4"/>
          <p:cNvSpPr txBox="1"/>
          <p:nvPr/>
        </p:nvSpPr>
        <p:spPr>
          <a:xfrm>
            <a:off x="2401804" y="5210364"/>
            <a:ext cx="5061397" cy="830997"/>
          </a:xfrm>
          <a:prstGeom prst="rect">
            <a:avLst/>
          </a:prstGeom>
          <a:noFill/>
        </p:spPr>
        <p:txBody>
          <a:bodyPr wrap="square" rtlCol="0">
            <a:spAutoFit/>
          </a:bodyPr>
          <a:lstStyle/>
          <a:p>
            <a:pPr algn="ctr"/>
            <a:r>
              <a:rPr lang="es-MX" sz="4800" dirty="0" smtClean="0">
                <a:solidFill>
                  <a:srgbClr val="00B0F0"/>
                </a:solidFill>
              </a:rPr>
              <a:t>Abdomen.</a:t>
            </a:r>
            <a:endParaRPr lang="es-MX" sz="4800" dirty="0">
              <a:solidFill>
                <a:srgbClr val="00B0F0"/>
              </a:solidFill>
            </a:endParaRPr>
          </a:p>
        </p:txBody>
      </p:sp>
    </p:spTree>
    <p:extLst>
      <p:ext uri="{BB962C8B-B14F-4D97-AF65-F5344CB8AC3E}">
        <p14:creationId xmlns:p14="http://schemas.microsoft.com/office/powerpoint/2010/main" val="114724650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270000"/>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use </a:t>
            </a:r>
            <a:r>
              <a:rPr lang="es-MX" sz="6000" dirty="0" err="1" smtClean="0">
                <a:solidFill>
                  <a:srgbClr val="00B0F0"/>
                </a:solidFill>
              </a:rPr>
              <a:t>them</a:t>
            </a:r>
            <a:r>
              <a:rPr lang="es-MX" sz="6000" dirty="0" smtClean="0">
                <a:solidFill>
                  <a:srgbClr val="00B0F0"/>
                </a:solidFill>
              </a:rPr>
              <a:t> </a:t>
            </a:r>
            <a:r>
              <a:rPr lang="es-MX" sz="6000" dirty="0" err="1" smtClean="0">
                <a:solidFill>
                  <a:srgbClr val="00B0F0"/>
                </a:solidFill>
              </a:rPr>
              <a:t>to</a:t>
            </a:r>
            <a:r>
              <a:rPr lang="es-MX" sz="6000" dirty="0" smtClean="0">
                <a:solidFill>
                  <a:srgbClr val="00B0F0"/>
                </a:solidFill>
              </a:rPr>
              <a:t> </a:t>
            </a:r>
            <a:r>
              <a:rPr lang="es-MX" sz="6000" dirty="0" err="1" smtClean="0">
                <a:solidFill>
                  <a:srgbClr val="00B0F0"/>
                </a:solidFill>
              </a:rPr>
              <a:t>hug</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2892" y="2427265"/>
            <a:ext cx="2385547" cy="2353880"/>
          </a:xfrm>
          <a:prstGeom prst="rect">
            <a:avLst/>
          </a:prstGeom>
        </p:spPr>
      </p:pic>
      <p:sp>
        <p:nvSpPr>
          <p:cNvPr id="5" name="CuadroTexto 4"/>
          <p:cNvSpPr txBox="1"/>
          <p:nvPr/>
        </p:nvSpPr>
        <p:spPr>
          <a:xfrm>
            <a:off x="2316177" y="5278010"/>
            <a:ext cx="5318975" cy="923330"/>
          </a:xfrm>
          <a:prstGeom prst="rect">
            <a:avLst/>
          </a:prstGeom>
          <a:noFill/>
        </p:spPr>
        <p:txBody>
          <a:bodyPr wrap="square" rtlCol="0">
            <a:spAutoFit/>
          </a:bodyPr>
          <a:lstStyle/>
          <a:p>
            <a:pPr algn="ctr"/>
            <a:r>
              <a:rPr lang="es-MX" sz="5400" dirty="0" err="1" smtClean="0">
                <a:solidFill>
                  <a:srgbClr val="00B0F0"/>
                </a:solidFill>
              </a:rPr>
              <a:t>Arms</a:t>
            </a:r>
            <a:r>
              <a:rPr lang="es-MX" sz="5400" dirty="0" smtClean="0">
                <a:solidFill>
                  <a:srgbClr val="00B0F0"/>
                </a:solidFill>
              </a:rPr>
              <a:t>.</a:t>
            </a:r>
            <a:endParaRPr lang="es-MX" sz="5400" dirty="0">
              <a:solidFill>
                <a:srgbClr val="00B0F0"/>
              </a:solidFill>
            </a:endParaRPr>
          </a:p>
        </p:txBody>
      </p:sp>
    </p:spTree>
    <p:extLst>
      <p:ext uri="{BB962C8B-B14F-4D97-AF65-F5344CB8AC3E}">
        <p14:creationId xmlns:p14="http://schemas.microsoft.com/office/powerpoint/2010/main" val="13354582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80">
                                          <p:stCondLst>
                                            <p:cond delay="0"/>
                                          </p:stCondLst>
                                        </p:cTn>
                                        <p:tgtEl>
                                          <p:spTgt spid="5"/>
                                        </p:tgtEl>
                                      </p:cBhvr>
                                    </p:animEffect>
                                    <p:anim calcmode="lin" valueType="num">
                                      <p:cBhvr>
                                        <p:cTn id="2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9" dur="26">
                                          <p:stCondLst>
                                            <p:cond delay="650"/>
                                          </p:stCondLst>
                                        </p:cTn>
                                        <p:tgtEl>
                                          <p:spTgt spid="5"/>
                                        </p:tgtEl>
                                      </p:cBhvr>
                                      <p:to x="100000" y="60000"/>
                                    </p:animScale>
                                    <p:animScale>
                                      <p:cBhvr>
                                        <p:cTn id="30" dur="166" decel="50000">
                                          <p:stCondLst>
                                            <p:cond delay="676"/>
                                          </p:stCondLst>
                                        </p:cTn>
                                        <p:tgtEl>
                                          <p:spTgt spid="5"/>
                                        </p:tgtEl>
                                      </p:cBhvr>
                                      <p:to x="100000" y="100000"/>
                                    </p:animScale>
                                    <p:animScale>
                                      <p:cBhvr>
                                        <p:cTn id="31" dur="26">
                                          <p:stCondLst>
                                            <p:cond delay="1312"/>
                                          </p:stCondLst>
                                        </p:cTn>
                                        <p:tgtEl>
                                          <p:spTgt spid="5"/>
                                        </p:tgtEl>
                                      </p:cBhvr>
                                      <p:to x="100000" y="80000"/>
                                    </p:animScale>
                                    <p:animScale>
                                      <p:cBhvr>
                                        <p:cTn id="32" dur="166" decel="50000">
                                          <p:stCondLst>
                                            <p:cond delay="1338"/>
                                          </p:stCondLst>
                                        </p:cTn>
                                        <p:tgtEl>
                                          <p:spTgt spid="5"/>
                                        </p:tgtEl>
                                      </p:cBhvr>
                                      <p:to x="100000" y="100000"/>
                                    </p:animScale>
                                    <p:animScale>
                                      <p:cBhvr>
                                        <p:cTn id="33" dur="26">
                                          <p:stCondLst>
                                            <p:cond delay="1642"/>
                                          </p:stCondLst>
                                        </p:cTn>
                                        <p:tgtEl>
                                          <p:spTgt spid="5"/>
                                        </p:tgtEl>
                                      </p:cBhvr>
                                      <p:to x="100000" y="90000"/>
                                    </p:animScale>
                                    <p:animScale>
                                      <p:cBhvr>
                                        <p:cTn id="34" dur="166" decel="50000">
                                          <p:stCondLst>
                                            <p:cond delay="1668"/>
                                          </p:stCondLst>
                                        </p:cTn>
                                        <p:tgtEl>
                                          <p:spTgt spid="5"/>
                                        </p:tgtEl>
                                      </p:cBhvr>
                                      <p:to x="100000" y="100000"/>
                                    </p:animScale>
                                    <p:animScale>
                                      <p:cBhvr>
                                        <p:cTn id="35" dur="26">
                                          <p:stCondLst>
                                            <p:cond delay="1808"/>
                                          </p:stCondLst>
                                        </p:cTn>
                                        <p:tgtEl>
                                          <p:spTgt spid="5"/>
                                        </p:tgtEl>
                                      </p:cBhvr>
                                      <p:to x="100000" y="95000"/>
                                    </p:animScale>
                                    <p:animScale>
                                      <p:cBhvr>
                                        <p:cTn id="3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400735"/>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can </a:t>
            </a:r>
            <a:r>
              <a:rPr lang="es-MX" sz="6000" dirty="0" err="1" smtClean="0">
                <a:solidFill>
                  <a:srgbClr val="00B0F0"/>
                </a:solidFill>
              </a:rPr>
              <a:t>bend</a:t>
            </a:r>
            <a:r>
              <a:rPr lang="es-MX" sz="6000" dirty="0" smtClean="0">
                <a:solidFill>
                  <a:srgbClr val="00B0F0"/>
                </a:solidFill>
              </a:rPr>
              <a:t> </a:t>
            </a:r>
            <a:r>
              <a:rPr lang="es-MX" sz="6000" dirty="0" err="1" smtClean="0">
                <a:solidFill>
                  <a:srgbClr val="00B0F0"/>
                </a:solidFill>
              </a:rPr>
              <a:t>the</a:t>
            </a:r>
            <a:r>
              <a:rPr lang="es-MX" sz="6000" dirty="0" smtClean="0">
                <a:solidFill>
                  <a:srgbClr val="00B0F0"/>
                </a:solidFill>
              </a:rPr>
              <a:t>  </a:t>
            </a:r>
            <a:r>
              <a:rPr lang="es-MX" sz="6000" dirty="0" err="1" smtClean="0">
                <a:solidFill>
                  <a:srgbClr val="00B0F0"/>
                </a:solidFill>
              </a:rPr>
              <a:t>arm</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6322" y="3469910"/>
            <a:ext cx="2627508" cy="1811598"/>
          </a:xfrm>
          <a:prstGeom prst="rect">
            <a:avLst/>
          </a:prstGeom>
        </p:spPr>
      </p:pic>
      <p:sp>
        <p:nvSpPr>
          <p:cNvPr id="5" name="CuadroTexto 4"/>
          <p:cNvSpPr txBox="1"/>
          <p:nvPr/>
        </p:nvSpPr>
        <p:spPr>
          <a:xfrm>
            <a:off x="2573758" y="5410297"/>
            <a:ext cx="4803820" cy="830997"/>
          </a:xfrm>
          <a:prstGeom prst="rect">
            <a:avLst/>
          </a:prstGeom>
          <a:noFill/>
        </p:spPr>
        <p:txBody>
          <a:bodyPr wrap="square" rtlCol="0">
            <a:spAutoFit/>
          </a:bodyPr>
          <a:lstStyle/>
          <a:p>
            <a:pPr algn="ctr"/>
            <a:r>
              <a:rPr lang="es-MX" sz="4800" dirty="0" err="1" smtClean="0">
                <a:solidFill>
                  <a:srgbClr val="00B0F0"/>
                </a:solidFill>
              </a:rPr>
              <a:t>Elbow</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24145401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581040"/>
            <a:ext cx="8596668" cy="3880773"/>
          </a:xfrm>
        </p:spPr>
        <p:txBody>
          <a:bodyPr>
            <a:normAutofit/>
          </a:bodyPr>
          <a:lstStyle/>
          <a:p>
            <a:pPr algn="ctr"/>
            <a:r>
              <a:rPr lang="es-MX" sz="5400" dirty="0" err="1" smtClean="0">
                <a:solidFill>
                  <a:srgbClr val="00B0F0"/>
                </a:solidFill>
              </a:rPr>
              <a:t>You</a:t>
            </a:r>
            <a:r>
              <a:rPr lang="es-MX" sz="5400" dirty="0" smtClean="0">
                <a:solidFill>
                  <a:srgbClr val="00B0F0"/>
                </a:solidFill>
              </a:rPr>
              <a:t> can </a:t>
            </a:r>
            <a:r>
              <a:rPr lang="es-MX" sz="5400" dirty="0" err="1" smtClean="0">
                <a:solidFill>
                  <a:srgbClr val="00B0F0"/>
                </a:solidFill>
              </a:rPr>
              <a:t>move</a:t>
            </a:r>
            <a:r>
              <a:rPr lang="es-MX" sz="5400" dirty="0" smtClean="0">
                <a:solidFill>
                  <a:srgbClr val="00B0F0"/>
                </a:solidFill>
              </a:rPr>
              <a:t> </a:t>
            </a:r>
            <a:r>
              <a:rPr lang="es-MX" sz="5400" dirty="0" err="1" smtClean="0">
                <a:solidFill>
                  <a:srgbClr val="00B0F0"/>
                </a:solidFill>
              </a:rPr>
              <a:t>your</a:t>
            </a:r>
            <a:r>
              <a:rPr lang="es-MX" sz="5400" dirty="0" smtClean="0">
                <a:solidFill>
                  <a:srgbClr val="00B0F0"/>
                </a:solidFill>
              </a:rPr>
              <a:t> </a:t>
            </a:r>
            <a:r>
              <a:rPr lang="es-MX" sz="5400" dirty="0" err="1" smtClean="0">
                <a:solidFill>
                  <a:srgbClr val="00B0F0"/>
                </a:solidFill>
              </a:rPr>
              <a:t>hand</a:t>
            </a:r>
            <a:r>
              <a:rPr lang="es-MX" sz="5400" dirty="0" smtClean="0">
                <a:solidFill>
                  <a:srgbClr val="00B0F0"/>
                </a:solidFill>
              </a:rPr>
              <a:t> </a:t>
            </a:r>
            <a:r>
              <a:rPr lang="es-MX" sz="5400" dirty="0" err="1" smtClean="0">
                <a:solidFill>
                  <a:srgbClr val="00B0F0"/>
                </a:solidFill>
              </a:rPr>
              <a:t>with</a:t>
            </a:r>
            <a:r>
              <a:rPr lang="es-MX" sz="5400" dirty="0" smtClean="0">
                <a:solidFill>
                  <a:srgbClr val="00B0F0"/>
                </a:solidFill>
              </a:rPr>
              <a:t> </a:t>
            </a:r>
            <a:r>
              <a:rPr lang="es-MX" sz="5400" dirty="0" err="1" smtClean="0">
                <a:solidFill>
                  <a:srgbClr val="00B0F0"/>
                </a:solidFill>
              </a:rPr>
              <a:t>it</a:t>
            </a:r>
            <a:r>
              <a:rPr lang="es-MX" sz="5400" dirty="0" smtClean="0">
                <a:solidFill>
                  <a:srgbClr val="00B0F0"/>
                </a:solidFill>
              </a:rPr>
              <a:t>.</a:t>
            </a:r>
            <a:endParaRPr lang="es-MX" sz="54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2180" y="3354000"/>
            <a:ext cx="2466975" cy="1847850"/>
          </a:xfrm>
          <a:prstGeom prst="rect">
            <a:avLst/>
          </a:prstGeom>
        </p:spPr>
      </p:pic>
      <p:sp>
        <p:nvSpPr>
          <p:cNvPr id="5" name="CuadroTexto 4"/>
          <p:cNvSpPr txBox="1"/>
          <p:nvPr/>
        </p:nvSpPr>
        <p:spPr>
          <a:xfrm>
            <a:off x="2432089" y="5066906"/>
            <a:ext cx="5087155" cy="923330"/>
          </a:xfrm>
          <a:prstGeom prst="rect">
            <a:avLst/>
          </a:prstGeom>
          <a:noFill/>
        </p:spPr>
        <p:txBody>
          <a:bodyPr wrap="square" rtlCol="0">
            <a:spAutoFit/>
          </a:bodyPr>
          <a:lstStyle/>
          <a:p>
            <a:pPr algn="ctr"/>
            <a:r>
              <a:rPr lang="es-MX" sz="5400" dirty="0" err="1" smtClean="0">
                <a:solidFill>
                  <a:srgbClr val="00B0F0"/>
                </a:solidFill>
              </a:rPr>
              <a:t>Wrist</a:t>
            </a:r>
            <a:r>
              <a:rPr lang="es-MX" sz="5400" dirty="0" smtClean="0">
                <a:solidFill>
                  <a:srgbClr val="00B0F0"/>
                </a:solidFill>
              </a:rPr>
              <a:t>.</a:t>
            </a:r>
            <a:endParaRPr lang="es-MX" sz="5400" dirty="0">
              <a:solidFill>
                <a:srgbClr val="00B0F0"/>
              </a:solidFill>
            </a:endParaRPr>
          </a:p>
        </p:txBody>
      </p:sp>
    </p:spTree>
    <p:extLst>
      <p:ext uri="{BB962C8B-B14F-4D97-AF65-F5344CB8AC3E}">
        <p14:creationId xmlns:p14="http://schemas.microsoft.com/office/powerpoint/2010/main" val="19206659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531104"/>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can </a:t>
            </a:r>
            <a:r>
              <a:rPr lang="es-MX" sz="6000" dirty="0" err="1" smtClean="0">
                <a:solidFill>
                  <a:srgbClr val="00B0F0"/>
                </a:solidFill>
              </a:rPr>
              <a:t>touch</a:t>
            </a:r>
            <a:r>
              <a:rPr lang="es-MX" sz="6000" dirty="0" smtClean="0">
                <a:solidFill>
                  <a:srgbClr val="00B0F0"/>
                </a:solidFill>
              </a:rPr>
              <a:t> </a:t>
            </a:r>
            <a:r>
              <a:rPr lang="es-MX" sz="6000" dirty="0" err="1" smtClean="0">
                <a:solidFill>
                  <a:srgbClr val="00B0F0"/>
                </a:solidFill>
              </a:rPr>
              <a:t>things</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7442" y="2571001"/>
            <a:ext cx="2076450" cy="2200275"/>
          </a:xfrm>
          <a:prstGeom prst="rect">
            <a:avLst/>
          </a:prstGeom>
        </p:spPr>
      </p:pic>
      <p:sp>
        <p:nvSpPr>
          <p:cNvPr id="5" name="CuadroTexto 4"/>
          <p:cNvSpPr txBox="1"/>
          <p:nvPr/>
        </p:nvSpPr>
        <p:spPr>
          <a:xfrm>
            <a:off x="2889289" y="4901180"/>
            <a:ext cx="4172755" cy="830997"/>
          </a:xfrm>
          <a:prstGeom prst="rect">
            <a:avLst/>
          </a:prstGeom>
          <a:noFill/>
        </p:spPr>
        <p:txBody>
          <a:bodyPr wrap="square" rtlCol="0">
            <a:spAutoFit/>
          </a:bodyPr>
          <a:lstStyle/>
          <a:p>
            <a:pPr algn="ctr"/>
            <a:r>
              <a:rPr lang="es-MX" sz="4800" dirty="0" err="1" smtClean="0">
                <a:solidFill>
                  <a:srgbClr val="00B0F0"/>
                </a:solidFill>
              </a:rPr>
              <a:t>Hands</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175755599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65610" y="1175851"/>
            <a:ext cx="9287281" cy="4533287"/>
          </a:xfrm>
        </p:spPr>
        <p:txBody>
          <a:bodyPr/>
          <a:lstStyle/>
          <a:p>
            <a:pPr marL="0" indent="0">
              <a:buNone/>
            </a:pPr>
            <a:r>
              <a:rPr lang="es-MX" b="1" dirty="0"/>
              <a:t>COMPETENCIA DISCIPLINAR</a:t>
            </a:r>
            <a:endParaRPr lang="es-ES" dirty="0"/>
          </a:p>
          <a:p>
            <a:r>
              <a:rPr lang="es-ES" b="1" dirty="0"/>
              <a:t>Comunicación. Básica</a:t>
            </a:r>
            <a:endParaRPr lang="es-ES" dirty="0"/>
          </a:p>
          <a:p>
            <a:r>
              <a:rPr lang="es-ES" b="1" dirty="0"/>
              <a:t>10. </a:t>
            </a:r>
            <a:r>
              <a:rPr lang="es-ES" dirty="0"/>
              <a:t>Identifica e interpreta la idea general y posible desarrollo de un mensaje oral o escrito en una segunda lengua, recurriendo a conocimientos previos, elementos no verbales y contexto cultural.</a:t>
            </a:r>
          </a:p>
          <a:p>
            <a:r>
              <a:rPr lang="es-ES" b="1" dirty="0"/>
              <a:t>11.</a:t>
            </a:r>
            <a:r>
              <a:rPr lang="es-ES" dirty="0"/>
              <a:t> Se comunica en una lengua extranjera mediante un discurso lógico, oral o escrito, congruente con la situación comunicativa.</a:t>
            </a:r>
          </a:p>
          <a:p>
            <a:r>
              <a:rPr lang="es-ES" b="1" dirty="0"/>
              <a:t>Extendida</a:t>
            </a:r>
            <a:endParaRPr lang="es-ES" dirty="0"/>
          </a:p>
          <a:p>
            <a:r>
              <a:rPr lang="es-MX" b="1" dirty="0"/>
              <a:t>9.</a:t>
            </a:r>
            <a:r>
              <a:rPr lang="es-MX" dirty="0"/>
              <a:t> </a:t>
            </a:r>
            <a:r>
              <a:rPr lang="es-ES" dirty="0"/>
              <a:t>Transmite mensajes en una segunda lengua o lengua extranjera atendiéndolas características de contextos socioculturales diferentes.</a:t>
            </a:r>
          </a:p>
        </p:txBody>
      </p:sp>
    </p:spTree>
    <p:extLst>
      <p:ext uri="{BB962C8B-B14F-4D97-AF65-F5344CB8AC3E}">
        <p14:creationId xmlns:p14="http://schemas.microsoft.com/office/powerpoint/2010/main" val="2471435799"/>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735587"/>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a:t>
            </a:r>
            <a:r>
              <a:rPr lang="es-MX" sz="6000" dirty="0" err="1" smtClean="0">
                <a:solidFill>
                  <a:srgbClr val="00B0F0"/>
                </a:solidFill>
              </a:rPr>
              <a:t>wear</a:t>
            </a:r>
            <a:r>
              <a:rPr lang="es-MX" sz="6000" dirty="0" smtClean="0">
                <a:solidFill>
                  <a:srgbClr val="00B0F0"/>
                </a:solidFill>
              </a:rPr>
              <a:t> </a:t>
            </a:r>
            <a:r>
              <a:rPr lang="es-MX" sz="6000" dirty="0" err="1" smtClean="0">
                <a:solidFill>
                  <a:srgbClr val="00B0F0"/>
                </a:solidFill>
              </a:rPr>
              <a:t>rings</a:t>
            </a:r>
            <a:r>
              <a:rPr lang="es-MX" sz="6000" dirty="0" smtClean="0">
                <a:solidFill>
                  <a:srgbClr val="00B0F0"/>
                </a:solidFill>
              </a:rPr>
              <a:t> </a:t>
            </a:r>
            <a:r>
              <a:rPr lang="es-MX" sz="6000" dirty="0" err="1" smtClean="0">
                <a:solidFill>
                  <a:srgbClr val="00B0F0"/>
                </a:solidFill>
              </a:rPr>
              <a:t>on</a:t>
            </a:r>
            <a:r>
              <a:rPr lang="es-MX" sz="6000" dirty="0" smtClean="0">
                <a:solidFill>
                  <a:srgbClr val="00B0F0"/>
                </a:solidFill>
              </a:rPr>
              <a:t> </a:t>
            </a:r>
            <a:r>
              <a:rPr lang="es-MX" sz="6000" dirty="0" err="1" smtClean="0">
                <a:solidFill>
                  <a:srgbClr val="00B0F0"/>
                </a:solidFill>
              </a:rPr>
              <a:t>them</a:t>
            </a:r>
            <a:r>
              <a:rPr lang="es-MX" sz="6000" dirty="0" smtClean="0">
                <a:solidFill>
                  <a:srgbClr val="00B0F0"/>
                </a:solidFill>
              </a:rPr>
              <a:t>.</a:t>
            </a:r>
            <a:endParaRPr lang="es-MX" sz="6000" dirty="0">
              <a:solidFill>
                <a:srgbClr val="00B0F0"/>
              </a:solidFill>
            </a:endParaRPr>
          </a:p>
        </p:txBody>
      </p:sp>
      <p:sp>
        <p:nvSpPr>
          <p:cNvPr id="5" name="CuadroTexto 4"/>
          <p:cNvSpPr txBox="1"/>
          <p:nvPr/>
        </p:nvSpPr>
        <p:spPr>
          <a:xfrm>
            <a:off x="2953682" y="5266648"/>
            <a:ext cx="4043967" cy="769441"/>
          </a:xfrm>
          <a:prstGeom prst="rect">
            <a:avLst/>
          </a:prstGeom>
          <a:noFill/>
        </p:spPr>
        <p:txBody>
          <a:bodyPr wrap="square" rtlCol="0">
            <a:spAutoFit/>
          </a:bodyPr>
          <a:lstStyle/>
          <a:p>
            <a:pPr algn="ctr"/>
            <a:r>
              <a:rPr lang="es-MX" sz="4400" dirty="0" err="1" smtClean="0">
                <a:solidFill>
                  <a:srgbClr val="00B0F0"/>
                </a:solidFill>
              </a:rPr>
              <a:t>Fingers</a:t>
            </a:r>
            <a:r>
              <a:rPr lang="es-MX" sz="4400" dirty="0">
                <a:solidFill>
                  <a:srgbClr val="00B0F0"/>
                </a:solidFill>
              </a:rPr>
              <a:t>.</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2154" y="3675973"/>
            <a:ext cx="2867025" cy="1590675"/>
          </a:xfrm>
          <a:prstGeom prst="rect">
            <a:avLst/>
          </a:prstGeom>
        </p:spPr>
      </p:pic>
    </p:spTree>
    <p:extLst>
      <p:ext uri="{BB962C8B-B14F-4D97-AF65-F5344CB8AC3E}">
        <p14:creationId xmlns:p14="http://schemas.microsoft.com/office/powerpoint/2010/main" val="20985937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270000"/>
            <a:ext cx="8596668" cy="3880773"/>
          </a:xfrm>
        </p:spPr>
        <p:txBody>
          <a:bodyPr>
            <a:normAutofit/>
          </a:bodyPr>
          <a:lstStyle/>
          <a:p>
            <a:pPr algn="ctr"/>
            <a:r>
              <a:rPr lang="es-MX" sz="6000" dirty="0" err="1" smtClean="0">
                <a:solidFill>
                  <a:srgbClr val="00B0F0"/>
                </a:solidFill>
              </a:rPr>
              <a:t>Your</a:t>
            </a:r>
            <a:r>
              <a:rPr lang="es-MX" sz="6000" dirty="0" smtClean="0">
                <a:solidFill>
                  <a:srgbClr val="00B0F0"/>
                </a:solidFill>
              </a:rPr>
              <a:t> </a:t>
            </a:r>
            <a:r>
              <a:rPr lang="es-MX" sz="6000" dirty="0" err="1" smtClean="0">
                <a:solidFill>
                  <a:srgbClr val="00B0F0"/>
                </a:solidFill>
              </a:rPr>
              <a:t>wear</a:t>
            </a:r>
            <a:r>
              <a:rPr lang="es-MX" sz="6000" dirty="0" smtClean="0">
                <a:solidFill>
                  <a:srgbClr val="00B0F0"/>
                </a:solidFill>
              </a:rPr>
              <a:t> </a:t>
            </a:r>
            <a:r>
              <a:rPr lang="es-MX" sz="6000" dirty="0" err="1" smtClean="0">
                <a:solidFill>
                  <a:srgbClr val="00B0F0"/>
                </a:solidFill>
              </a:rPr>
              <a:t>varnish</a:t>
            </a:r>
            <a:r>
              <a:rPr lang="es-MX" sz="6000" dirty="0" smtClean="0">
                <a:solidFill>
                  <a:srgbClr val="00B0F0"/>
                </a:solidFill>
              </a:rPr>
              <a:t> </a:t>
            </a:r>
            <a:r>
              <a:rPr lang="es-MX" sz="6000" dirty="0" err="1" smtClean="0">
                <a:solidFill>
                  <a:srgbClr val="00B0F0"/>
                </a:solidFill>
              </a:rPr>
              <a:t>on</a:t>
            </a:r>
            <a:r>
              <a:rPr lang="es-MX" sz="6000" dirty="0" smtClean="0">
                <a:solidFill>
                  <a:srgbClr val="00B0F0"/>
                </a:solidFill>
              </a:rPr>
              <a:t> </a:t>
            </a:r>
            <a:r>
              <a:rPr lang="es-MX" sz="6000" dirty="0" err="1" smtClean="0">
                <a:solidFill>
                  <a:srgbClr val="00B0F0"/>
                </a:solidFill>
              </a:rPr>
              <a:t>them</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0475" y="3210386"/>
            <a:ext cx="1890381" cy="2133600"/>
          </a:xfrm>
          <a:prstGeom prst="rect">
            <a:avLst/>
          </a:prstGeom>
        </p:spPr>
      </p:pic>
      <p:sp>
        <p:nvSpPr>
          <p:cNvPr id="5" name="CuadroTexto 4"/>
          <p:cNvSpPr txBox="1"/>
          <p:nvPr/>
        </p:nvSpPr>
        <p:spPr>
          <a:xfrm>
            <a:off x="2773377" y="5599762"/>
            <a:ext cx="4404575" cy="830997"/>
          </a:xfrm>
          <a:prstGeom prst="rect">
            <a:avLst/>
          </a:prstGeom>
          <a:noFill/>
        </p:spPr>
        <p:txBody>
          <a:bodyPr wrap="square" rtlCol="0">
            <a:spAutoFit/>
          </a:bodyPr>
          <a:lstStyle/>
          <a:p>
            <a:pPr algn="ctr"/>
            <a:r>
              <a:rPr lang="es-MX" sz="4800" dirty="0" err="1" smtClean="0">
                <a:solidFill>
                  <a:srgbClr val="00B0F0"/>
                </a:solidFill>
              </a:rPr>
              <a:t>Nails</a:t>
            </a:r>
            <a:r>
              <a:rPr lang="es-MX" sz="4800" dirty="0" smtClean="0">
                <a:solidFill>
                  <a:srgbClr val="00B0F0"/>
                </a:solidFill>
              </a:rPr>
              <a:t>.</a:t>
            </a:r>
          </a:p>
        </p:txBody>
      </p:sp>
    </p:spTree>
    <p:extLst>
      <p:ext uri="{BB962C8B-B14F-4D97-AF65-F5344CB8AC3E}">
        <p14:creationId xmlns:p14="http://schemas.microsoft.com/office/powerpoint/2010/main" val="221688781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84255" y="1400735"/>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a:t>
            </a:r>
            <a:r>
              <a:rPr lang="es-MX" sz="6000" dirty="0" err="1" smtClean="0">
                <a:solidFill>
                  <a:srgbClr val="00B0F0"/>
                </a:solidFill>
              </a:rPr>
              <a:t>wear</a:t>
            </a:r>
            <a:r>
              <a:rPr lang="es-MX" sz="6000" dirty="0" smtClean="0">
                <a:solidFill>
                  <a:srgbClr val="00B0F0"/>
                </a:solidFill>
              </a:rPr>
              <a:t> a </a:t>
            </a:r>
            <a:r>
              <a:rPr lang="es-MX" sz="6000" dirty="0" err="1" smtClean="0">
                <a:solidFill>
                  <a:srgbClr val="00B0F0"/>
                </a:solidFill>
              </a:rPr>
              <a:t>belt</a:t>
            </a:r>
            <a:r>
              <a:rPr lang="es-MX" sz="6000" dirty="0" smtClean="0">
                <a:solidFill>
                  <a:srgbClr val="00B0F0"/>
                </a:solidFill>
              </a:rPr>
              <a:t> </a:t>
            </a:r>
            <a:r>
              <a:rPr lang="es-MX" sz="6000" dirty="0" err="1" smtClean="0">
                <a:solidFill>
                  <a:srgbClr val="00B0F0"/>
                </a:solidFill>
              </a:rPr>
              <a:t>on</a:t>
            </a:r>
            <a:r>
              <a:rPr lang="es-MX" sz="6000" dirty="0" smtClean="0">
                <a:solidFill>
                  <a:srgbClr val="00B0F0"/>
                </a:solidFill>
              </a:rPr>
              <a:t> </a:t>
            </a:r>
            <a:r>
              <a:rPr lang="es-MX" sz="6000" dirty="0" err="1" smtClean="0">
                <a:solidFill>
                  <a:srgbClr val="00B0F0"/>
                </a:solidFill>
              </a:rPr>
              <a:t>it</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3139" y="2597609"/>
            <a:ext cx="2718900" cy="1907288"/>
          </a:xfrm>
          <a:prstGeom prst="rect">
            <a:avLst/>
          </a:prstGeom>
        </p:spPr>
      </p:pic>
      <p:sp>
        <p:nvSpPr>
          <p:cNvPr id="5" name="CuadroTexto 4"/>
          <p:cNvSpPr txBox="1"/>
          <p:nvPr/>
        </p:nvSpPr>
        <p:spPr>
          <a:xfrm>
            <a:off x="2748104" y="4819843"/>
            <a:ext cx="4468969" cy="923330"/>
          </a:xfrm>
          <a:prstGeom prst="rect">
            <a:avLst/>
          </a:prstGeom>
          <a:noFill/>
        </p:spPr>
        <p:txBody>
          <a:bodyPr wrap="square" rtlCol="0">
            <a:spAutoFit/>
          </a:bodyPr>
          <a:lstStyle/>
          <a:p>
            <a:pPr algn="ctr"/>
            <a:r>
              <a:rPr lang="es-MX" sz="5400" dirty="0" err="1" smtClean="0">
                <a:solidFill>
                  <a:srgbClr val="00B0F0"/>
                </a:solidFill>
              </a:rPr>
              <a:t>Waist</a:t>
            </a:r>
            <a:r>
              <a:rPr lang="es-MX" sz="5400" dirty="0" smtClean="0">
                <a:solidFill>
                  <a:srgbClr val="00B0F0"/>
                </a:solidFill>
              </a:rPr>
              <a:t>.</a:t>
            </a:r>
            <a:endParaRPr lang="es-MX" sz="5400" dirty="0">
              <a:solidFill>
                <a:srgbClr val="00B0F0"/>
              </a:solidFill>
            </a:endParaRPr>
          </a:p>
        </p:txBody>
      </p:sp>
    </p:spTree>
    <p:extLst>
      <p:ext uri="{BB962C8B-B14F-4D97-AF65-F5344CB8AC3E}">
        <p14:creationId xmlns:p14="http://schemas.microsoft.com/office/powerpoint/2010/main" val="39661987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1" y="1270000"/>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can </a:t>
            </a:r>
            <a:r>
              <a:rPr lang="es-MX" sz="6000" dirty="0" err="1" smtClean="0">
                <a:solidFill>
                  <a:srgbClr val="00B0F0"/>
                </a:solidFill>
              </a:rPr>
              <a:t>jump</a:t>
            </a:r>
            <a:r>
              <a:rPr lang="es-MX" sz="6000" dirty="0" smtClean="0">
                <a:solidFill>
                  <a:srgbClr val="00B0F0"/>
                </a:solidFill>
              </a:rPr>
              <a:t> </a:t>
            </a:r>
            <a:r>
              <a:rPr lang="es-MX" sz="6000" dirty="0" err="1" smtClean="0">
                <a:solidFill>
                  <a:srgbClr val="00B0F0"/>
                </a:solidFill>
              </a:rPr>
              <a:t>with</a:t>
            </a:r>
            <a:r>
              <a:rPr lang="es-MX" sz="6000" dirty="0" smtClean="0">
                <a:solidFill>
                  <a:srgbClr val="00B0F0"/>
                </a:solidFill>
              </a:rPr>
              <a:t> </a:t>
            </a:r>
            <a:r>
              <a:rPr lang="es-MX" sz="6000" dirty="0" err="1" smtClean="0">
                <a:solidFill>
                  <a:srgbClr val="00B0F0"/>
                </a:solidFill>
              </a:rPr>
              <a:t>them</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152" y="3124754"/>
            <a:ext cx="2105025" cy="2171700"/>
          </a:xfrm>
          <a:prstGeom prst="rect">
            <a:avLst/>
          </a:prstGeom>
        </p:spPr>
      </p:pic>
      <p:sp>
        <p:nvSpPr>
          <p:cNvPr id="5" name="CuadroTexto 4"/>
          <p:cNvSpPr txBox="1"/>
          <p:nvPr/>
        </p:nvSpPr>
        <p:spPr>
          <a:xfrm>
            <a:off x="2187388" y="5296454"/>
            <a:ext cx="5576552" cy="1015663"/>
          </a:xfrm>
          <a:prstGeom prst="rect">
            <a:avLst/>
          </a:prstGeom>
          <a:noFill/>
        </p:spPr>
        <p:txBody>
          <a:bodyPr wrap="square" rtlCol="0">
            <a:spAutoFit/>
          </a:bodyPr>
          <a:lstStyle/>
          <a:p>
            <a:pPr algn="ctr"/>
            <a:r>
              <a:rPr lang="es-MX" sz="6000" dirty="0" err="1" smtClean="0">
                <a:solidFill>
                  <a:srgbClr val="00B0F0"/>
                </a:solidFill>
              </a:rPr>
              <a:t>Leg</a:t>
            </a:r>
            <a:r>
              <a:rPr lang="es-MX" sz="6000" dirty="0" smtClean="0">
                <a:solidFill>
                  <a:srgbClr val="00B0F0"/>
                </a:solidFill>
              </a:rPr>
              <a:t>.</a:t>
            </a:r>
            <a:endParaRPr lang="es-MX" sz="6000" dirty="0">
              <a:solidFill>
                <a:srgbClr val="00B0F0"/>
              </a:solidFill>
            </a:endParaRPr>
          </a:p>
        </p:txBody>
      </p:sp>
    </p:spTree>
    <p:extLst>
      <p:ext uri="{BB962C8B-B14F-4D97-AF65-F5344CB8AC3E}">
        <p14:creationId xmlns:p14="http://schemas.microsoft.com/office/powerpoint/2010/main" val="331513595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2" y="1270000"/>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a:t>
            </a:r>
            <a:r>
              <a:rPr lang="es-MX" sz="6000" dirty="0" err="1" smtClean="0">
                <a:solidFill>
                  <a:srgbClr val="00B0F0"/>
                </a:solidFill>
              </a:rPr>
              <a:t>wear</a:t>
            </a:r>
            <a:r>
              <a:rPr lang="es-MX" sz="6000" dirty="0" smtClean="0">
                <a:solidFill>
                  <a:srgbClr val="00B0F0"/>
                </a:solidFill>
              </a:rPr>
              <a:t> </a:t>
            </a:r>
            <a:r>
              <a:rPr lang="es-MX" sz="6000" dirty="0" err="1" smtClean="0">
                <a:solidFill>
                  <a:srgbClr val="00B0F0"/>
                </a:solidFill>
              </a:rPr>
              <a:t>shoes</a:t>
            </a:r>
            <a:r>
              <a:rPr lang="es-MX" sz="6000" dirty="0" smtClean="0">
                <a:solidFill>
                  <a:srgbClr val="00B0F0"/>
                </a:solidFill>
              </a:rPr>
              <a:t> </a:t>
            </a:r>
            <a:r>
              <a:rPr lang="es-MX" sz="6000" dirty="0" err="1" smtClean="0">
                <a:solidFill>
                  <a:srgbClr val="00B0F0"/>
                </a:solidFill>
              </a:rPr>
              <a:t>on</a:t>
            </a:r>
            <a:r>
              <a:rPr lang="es-MX" sz="6000" dirty="0" smtClean="0">
                <a:solidFill>
                  <a:srgbClr val="00B0F0"/>
                </a:solidFill>
              </a:rPr>
              <a:t> </a:t>
            </a:r>
            <a:r>
              <a:rPr lang="es-MX" sz="6000" dirty="0" err="1" smtClean="0">
                <a:solidFill>
                  <a:srgbClr val="00B0F0"/>
                </a:solidFill>
              </a:rPr>
              <a:t>them</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7403" y="3054459"/>
            <a:ext cx="2676525" cy="1704975"/>
          </a:xfrm>
          <a:prstGeom prst="rect">
            <a:avLst/>
          </a:prstGeom>
        </p:spPr>
      </p:pic>
      <p:sp>
        <p:nvSpPr>
          <p:cNvPr id="5" name="CuadroTexto 4"/>
          <p:cNvSpPr txBox="1"/>
          <p:nvPr/>
        </p:nvSpPr>
        <p:spPr>
          <a:xfrm>
            <a:off x="3030955" y="4867830"/>
            <a:ext cx="3889420" cy="1015663"/>
          </a:xfrm>
          <a:prstGeom prst="rect">
            <a:avLst/>
          </a:prstGeom>
          <a:noFill/>
        </p:spPr>
        <p:txBody>
          <a:bodyPr wrap="square" rtlCol="0">
            <a:spAutoFit/>
          </a:bodyPr>
          <a:lstStyle/>
          <a:p>
            <a:pPr algn="ctr"/>
            <a:r>
              <a:rPr lang="es-MX" sz="6000" dirty="0" err="1" smtClean="0">
                <a:solidFill>
                  <a:srgbClr val="00B0F0"/>
                </a:solidFill>
              </a:rPr>
              <a:t>Feet</a:t>
            </a:r>
            <a:r>
              <a:rPr lang="es-MX" sz="6000" dirty="0" smtClean="0">
                <a:solidFill>
                  <a:srgbClr val="00B0F0"/>
                </a:solidFill>
              </a:rPr>
              <a:t>.</a:t>
            </a:r>
            <a:endParaRPr lang="es-MX" sz="6000" dirty="0">
              <a:solidFill>
                <a:srgbClr val="00B0F0"/>
              </a:solidFill>
            </a:endParaRPr>
          </a:p>
        </p:txBody>
      </p:sp>
    </p:spTree>
    <p:extLst>
      <p:ext uri="{BB962C8B-B14F-4D97-AF65-F5344CB8AC3E}">
        <p14:creationId xmlns:p14="http://schemas.microsoft.com/office/powerpoint/2010/main" val="19505053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4" y="1452251"/>
            <a:ext cx="8596668" cy="3880773"/>
          </a:xfrm>
        </p:spPr>
        <p:txBody>
          <a:bodyPr>
            <a:normAutofit/>
          </a:bodyPr>
          <a:lstStyle/>
          <a:p>
            <a:pPr algn="ctr"/>
            <a:r>
              <a:rPr lang="es-MX" sz="6000" dirty="0" err="1" smtClean="0">
                <a:solidFill>
                  <a:srgbClr val="00B0F0"/>
                </a:solidFill>
              </a:rPr>
              <a:t>You</a:t>
            </a:r>
            <a:r>
              <a:rPr lang="es-MX" sz="6000" dirty="0" smtClean="0">
                <a:solidFill>
                  <a:srgbClr val="00B0F0"/>
                </a:solidFill>
              </a:rPr>
              <a:t> can </a:t>
            </a:r>
            <a:r>
              <a:rPr lang="es-MX" sz="6000" dirty="0" err="1" smtClean="0">
                <a:solidFill>
                  <a:srgbClr val="00B0F0"/>
                </a:solidFill>
              </a:rPr>
              <a:t>kneel</a:t>
            </a:r>
            <a:r>
              <a:rPr lang="es-MX" sz="6000" dirty="0" smtClean="0">
                <a:solidFill>
                  <a:srgbClr val="00B0F0"/>
                </a:solidFill>
              </a:rPr>
              <a:t> </a:t>
            </a:r>
            <a:r>
              <a:rPr lang="es-MX" sz="6000" dirty="0" err="1" smtClean="0">
                <a:solidFill>
                  <a:srgbClr val="00B0F0"/>
                </a:solidFill>
              </a:rPr>
              <a:t>with</a:t>
            </a:r>
            <a:r>
              <a:rPr lang="es-MX" sz="6000" dirty="0" smtClean="0">
                <a:solidFill>
                  <a:srgbClr val="00B0F0"/>
                </a:solidFill>
              </a:rPr>
              <a:t> </a:t>
            </a:r>
            <a:r>
              <a:rPr lang="es-MX" sz="6000" dirty="0" err="1" smtClean="0">
                <a:solidFill>
                  <a:srgbClr val="00B0F0"/>
                </a:solidFill>
              </a:rPr>
              <a:t>them</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3311" y="3392637"/>
            <a:ext cx="1944709" cy="1944709"/>
          </a:xfrm>
          <a:prstGeom prst="rect">
            <a:avLst/>
          </a:prstGeom>
        </p:spPr>
      </p:pic>
      <p:sp>
        <p:nvSpPr>
          <p:cNvPr id="5" name="CuadroTexto 4"/>
          <p:cNvSpPr txBox="1"/>
          <p:nvPr/>
        </p:nvSpPr>
        <p:spPr>
          <a:xfrm>
            <a:off x="2625270" y="5333024"/>
            <a:ext cx="4700789" cy="923330"/>
          </a:xfrm>
          <a:prstGeom prst="rect">
            <a:avLst/>
          </a:prstGeom>
          <a:noFill/>
        </p:spPr>
        <p:txBody>
          <a:bodyPr wrap="square" rtlCol="0">
            <a:spAutoFit/>
          </a:bodyPr>
          <a:lstStyle/>
          <a:p>
            <a:pPr algn="ctr"/>
            <a:r>
              <a:rPr lang="es-MX" sz="5400" dirty="0" err="1" smtClean="0">
                <a:solidFill>
                  <a:srgbClr val="00B0F0"/>
                </a:solidFill>
              </a:rPr>
              <a:t>Knee</a:t>
            </a:r>
            <a:r>
              <a:rPr lang="es-MX" sz="5400" dirty="0" smtClean="0">
                <a:solidFill>
                  <a:srgbClr val="00B0F0"/>
                </a:solidFill>
              </a:rPr>
              <a:t>. </a:t>
            </a:r>
            <a:endParaRPr lang="es-MX" sz="5400" dirty="0">
              <a:solidFill>
                <a:srgbClr val="00B0F0"/>
              </a:solidFill>
            </a:endParaRPr>
          </a:p>
        </p:txBody>
      </p:sp>
    </p:spTree>
    <p:extLst>
      <p:ext uri="{BB962C8B-B14F-4D97-AF65-F5344CB8AC3E}">
        <p14:creationId xmlns:p14="http://schemas.microsoft.com/office/powerpoint/2010/main" val="117553805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80">
                                          <p:stCondLst>
                                            <p:cond delay="0"/>
                                          </p:stCondLst>
                                        </p:cTn>
                                        <p:tgtEl>
                                          <p:spTgt spid="5"/>
                                        </p:tgtEl>
                                      </p:cBhvr>
                                    </p:animEffect>
                                    <p:anim calcmode="lin" valueType="num">
                                      <p:cBhvr>
                                        <p:cTn id="2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9" dur="26">
                                          <p:stCondLst>
                                            <p:cond delay="650"/>
                                          </p:stCondLst>
                                        </p:cTn>
                                        <p:tgtEl>
                                          <p:spTgt spid="5"/>
                                        </p:tgtEl>
                                      </p:cBhvr>
                                      <p:to x="100000" y="60000"/>
                                    </p:animScale>
                                    <p:animScale>
                                      <p:cBhvr>
                                        <p:cTn id="30" dur="166" decel="50000">
                                          <p:stCondLst>
                                            <p:cond delay="676"/>
                                          </p:stCondLst>
                                        </p:cTn>
                                        <p:tgtEl>
                                          <p:spTgt spid="5"/>
                                        </p:tgtEl>
                                      </p:cBhvr>
                                      <p:to x="100000" y="100000"/>
                                    </p:animScale>
                                    <p:animScale>
                                      <p:cBhvr>
                                        <p:cTn id="31" dur="26">
                                          <p:stCondLst>
                                            <p:cond delay="1312"/>
                                          </p:stCondLst>
                                        </p:cTn>
                                        <p:tgtEl>
                                          <p:spTgt spid="5"/>
                                        </p:tgtEl>
                                      </p:cBhvr>
                                      <p:to x="100000" y="80000"/>
                                    </p:animScale>
                                    <p:animScale>
                                      <p:cBhvr>
                                        <p:cTn id="32" dur="166" decel="50000">
                                          <p:stCondLst>
                                            <p:cond delay="1338"/>
                                          </p:stCondLst>
                                        </p:cTn>
                                        <p:tgtEl>
                                          <p:spTgt spid="5"/>
                                        </p:tgtEl>
                                      </p:cBhvr>
                                      <p:to x="100000" y="100000"/>
                                    </p:animScale>
                                    <p:animScale>
                                      <p:cBhvr>
                                        <p:cTn id="33" dur="26">
                                          <p:stCondLst>
                                            <p:cond delay="1642"/>
                                          </p:stCondLst>
                                        </p:cTn>
                                        <p:tgtEl>
                                          <p:spTgt spid="5"/>
                                        </p:tgtEl>
                                      </p:cBhvr>
                                      <p:to x="100000" y="90000"/>
                                    </p:animScale>
                                    <p:animScale>
                                      <p:cBhvr>
                                        <p:cTn id="34" dur="166" decel="50000">
                                          <p:stCondLst>
                                            <p:cond delay="1668"/>
                                          </p:stCondLst>
                                        </p:cTn>
                                        <p:tgtEl>
                                          <p:spTgt spid="5"/>
                                        </p:tgtEl>
                                      </p:cBhvr>
                                      <p:to x="100000" y="100000"/>
                                    </p:animScale>
                                    <p:animScale>
                                      <p:cBhvr>
                                        <p:cTn id="35" dur="26">
                                          <p:stCondLst>
                                            <p:cond delay="1808"/>
                                          </p:stCondLst>
                                        </p:cTn>
                                        <p:tgtEl>
                                          <p:spTgt spid="5"/>
                                        </p:tgtEl>
                                      </p:cBhvr>
                                      <p:to x="100000" y="95000"/>
                                    </p:animScale>
                                    <p:animScale>
                                      <p:cBhvr>
                                        <p:cTn id="3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756414" y="1516646"/>
            <a:ext cx="8596668" cy="3880773"/>
          </a:xfrm>
        </p:spPr>
        <p:txBody>
          <a:bodyPr>
            <a:normAutofit/>
          </a:bodyPr>
          <a:lstStyle/>
          <a:p>
            <a:pPr algn="ctr"/>
            <a:r>
              <a:rPr lang="es-MX" sz="5400" dirty="0" err="1" smtClean="0">
                <a:solidFill>
                  <a:srgbClr val="00B0F0"/>
                </a:solidFill>
              </a:rPr>
              <a:t>You</a:t>
            </a:r>
            <a:r>
              <a:rPr lang="es-MX" sz="5400" dirty="0" smtClean="0">
                <a:solidFill>
                  <a:srgbClr val="00B0F0"/>
                </a:solidFill>
              </a:rPr>
              <a:t> can </a:t>
            </a:r>
            <a:r>
              <a:rPr lang="es-MX" sz="5400" dirty="0" err="1" smtClean="0">
                <a:solidFill>
                  <a:srgbClr val="00B0F0"/>
                </a:solidFill>
              </a:rPr>
              <a:t>move</a:t>
            </a:r>
            <a:r>
              <a:rPr lang="es-MX" sz="5400" dirty="0" smtClean="0">
                <a:solidFill>
                  <a:srgbClr val="00B0F0"/>
                </a:solidFill>
              </a:rPr>
              <a:t> </a:t>
            </a:r>
            <a:r>
              <a:rPr lang="es-MX" sz="5400" dirty="0" err="1" smtClean="0">
                <a:solidFill>
                  <a:srgbClr val="00B0F0"/>
                </a:solidFill>
              </a:rPr>
              <a:t>your</a:t>
            </a:r>
            <a:r>
              <a:rPr lang="es-MX" sz="5400" dirty="0" smtClean="0">
                <a:solidFill>
                  <a:srgbClr val="00B0F0"/>
                </a:solidFill>
              </a:rPr>
              <a:t> </a:t>
            </a:r>
            <a:r>
              <a:rPr lang="es-MX" sz="5400" dirty="0" err="1" smtClean="0">
                <a:solidFill>
                  <a:srgbClr val="00B0F0"/>
                </a:solidFill>
              </a:rPr>
              <a:t>feet</a:t>
            </a:r>
            <a:r>
              <a:rPr lang="es-MX" sz="5400" dirty="0" smtClean="0">
                <a:solidFill>
                  <a:srgbClr val="00B0F0"/>
                </a:solidFill>
              </a:rPr>
              <a:t> </a:t>
            </a:r>
            <a:r>
              <a:rPr lang="es-MX" sz="5400" dirty="0" err="1" smtClean="0">
                <a:solidFill>
                  <a:srgbClr val="00B0F0"/>
                </a:solidFill>
              </a:rPr>
              <a:t>with</a:t>
            </a:r>
            <a:r>
              <a:rPr lang="es-MX" sz="5400" dirty="0" smtClean="0">
                <a:solidFill>
                  <a:srgbClr val="00B0F0"/>
                </a:solidFill>
              </a:rPr>
              <a:t> </a:t>
            </a:r>
            <a:r>
              <a:rPr lang="es-MX" sz="5400" dirty="0" err="1" smtClean="0">
                <a:solidFill>
                  <a:srgbClr val="00B0F0"/>
                </a:solidFill>
              </a:rPr>
              <a:t>them</a:t>
            </a:r>
            <a:r>
              <a:rPr lang="es-MX" sz="5400" dirty="0" smtClean="0">
                <a:solidFill>
                  <a:srgbClr val="00B0F0"/>
                </a:solidFill>
              </a:rPr>
              <a:t>.</a:t>
            </a:r>
            <a:endParaRPr lang="es-MX" sz="5400" dirty="0">
              <a:solidFill>
                <a:srgbClr val="00B0F0"/>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4105" y="3254294"/>
            <a:ext cx="2143125" cy="2143125"/>
          </a:xfrm>
          <a:prstGeom prst="rect">
            <a:avLst/>
          </a:prstGeom>
        </p:spPr>
      </p:pic>
      <p:sp>
        <p:nvSpPr>
          <p:cNvPr id="6" name="CuadroTexto 5"/>
          <p:cNvSpPr txBox="1"/>
          <p:nvPr/>
        </p:nvSpPr>
        <p:spPr>
          <a:xfrm>
            <a:off x="2884658" y="5397419"/>
            <a:ext cx="4340180" cy="830997"/>
          </a:xfrm>
          <a:prstGeom prst="rect">
            <a:avLst/>
          </a:prstGeom>
          <a:noFill/>
        </p:spPr>
        <p:txBody>
          <a:bodyPr wrap="square" rtlCol="0">
            <a:spAutoFit/>
          </a:bodyPr>
          <a:lstStyle/>
          <a:p>
            <a:pPr algn="ctr"/>
            <a:r>
              <a:rPr lang="es-MX" sz="4800" dirty="0" err="1" smtClean="0">
                <a:solidFill>
                  <a:srgbClr val="00B0F0"/>
                </a:solidFill>
              </a:rPr>
              <a:t>Ankle</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3966791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677333" y="1559781"/>
            <a:ext cx="8596668" cy="3880773"/>
          </a:xfrm>
        </p:spPr>
        <p:txBody>
          <a:bodyPr>
            <a:normAutofit/>
          </a:bodyPr>
          <a:lstStyle/>
          <a:p>
            <a:pPr algn="ctr"/>
            <a:r>
              <a:rPr lang="es-MX" sz="6000" dirty="0" err="1" smtClean="0">
                <a:solidFill>
                  <a:srgbClr val="00B0F0"/>
                </a:solidFill>
              </a:rPr>
              <a:t>It´s</a:t>
            </a:r>
            <a:r>
              <a:rPr lang="es-MX" sz="6000" dirty="0" smtClean="0">
                <a:solidFill>
                  <a:srgbClr val="00B0F0"/>
                </a:solidFill>
              </a:rPr>
              <a:t> </a:t>
            </a:r>
            <a:r>
              <a:rPr lang="es-MX" sz="6000" dirty="0" err="1" smtClean="0">
                <a:solidFill>
                  <a:srgbClr val="00B0F0"/>
                </a:solidFill>
              </a:rPr>
              <a:t>behind</a:t>
            </a:r>
            <a:r>
              <a:rPr lang="es-MX" sz="6000" dirty="0" smtClean="0">
                <a:solidFill>
                  <a:srgbClr val="00B0F0"/>
                </a:solidFill>
              </a:rPr>
              <a:t> </a:t>
            </a:r>
            <a:r>
              <a:rPr lang="es-MX" sz="6000" dirty="0" err="1" smtClean="0">
                <a:solidFill>
                  <a:srgbClr val="00B0F0"/>
                </a:solidFill>
              </a:rPr>
              <a:t>the</a:t>
            </a:r>
            <a:r>
              <a:rPr lang="es-MX" sz="6000" dirty="0" smtClean="0">
                <a:solidFill>
                  <a:srgbClr val="00B0F0"/>
                </a:solidFill>
              </a:rPr>
              <a:t> </a:t>
            </a:r>
            <a:r>
              <a:rPr lang="es-MX" sz="6000" dirty="0" err="1" smtClean="0">
                <a:solidFill>
                  <a:srgbClr val="00B0F0"/>
                </a:solidFill>
              </a:rPr>
              <a:t>foot</a:t>
            </a:r>
            <a:r>
              <a:rPr lang="es-MX" sz="6000" dirty="0" smtClean="0">
                <a:solidFill>
                  <a:srgbClr val="00B0F0"/>
                </a:solidFill>
              </a:rPr>
              <a:t>.</a:t>
            </a:r>
            <a:endParaRPr lang="es-MX" sz="60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4104" y="2613914"/>
            <a:ext cx="2143125" cy="2143125"/>
          </a:xfrm>
          <a:prstGeom prst="rect">
            <a:avLst/>
          </a:prstGeom>
        </p:spPr>
      </p:pic>
      <p:sp>
        <p:nvSpPr>
          <p:cNvPr id="5" name="CuadroTexto 4"/>
          <p:cNvSpPr txBox="1"/>
          <p:nvPr/>
        </p:nvSpPr>
        <p:spPr>
          <a:xfrm>
            <a:off x="2206708" y="5118582"/>
            <a:ext cx="5537916" cy="830997"/>
          </a:xfrm>
          <a:prstGeom prst="rect">
            <a:avLst/>
          </a:prstGeom>
          <a:noFill/>
        </p:spPr>
        <p:txBody>
          <a:bodyPr wrap="square" rtlCol="0">
            <a:spAutoFit/>
          </a:bodyPr>
          <a:lstStyle/>
          <a:p>
            <a:pPr algn="ctr"/>
            <a:r>
              <a:rPr lang="es-MX" sz="4800" dirty="0" err="1" smtClean="0">
                <a:solidFill>
                  <a:srgbClr val="00B0F0"/>
                </a:solidFill>
              </a:rPr>
              <a:t>Heel</a:t>
            </a:r>
            <a:r>
              <a:rPr lang="es-MX" sz="4800" dirty="0" smtClean="0">
                <a:solidFill>
                  <a:srgbClr val="00B0F0"/>
                </a:solidFill>
              </a:rPr>
              <a:t>.</a:t>
            </a:r>
            <a:endParaRPr lang="es-MX" sz="4800" dirty="0">
              <a:solidFill>
                <a:srgbClr val="00B0F0"/>
              </a:solidFill>
            </a:endParaRPr>
          </a:p>
        </p:txBody>
      </p:sp>
    </p:spTree>
    <p:extLst>
      <p:ext uri="{BB962C8B-B14F-4D97-AF65-F5344CB8AC3E}">
        <p14:creationId xmlns:p14="http://schemas.microsoft.com/office/powerpoint/2010/main" val="25984454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4456" y="686872"/>
            <a:ext cx="8596668" cy="2622997"/>
          </a:xfrm>
        </p:spPr>
        <p:txBody>
          <a:bodyPr>
            <a:noAutofit/>
          </a:bodyPr>
          <a:lstStyle/>
          <a:p>
            <a:pPr algn="ctr"/>
            <a:r>
              <a:rPr lang="en-US" sz="9600" dirty="0" smtClean="0">
                <a:solidFill>
                  <a:srgbClr val="00B0F0"/>
                </a:solidFill>
                <a:latin typeface="Aharoni" panose="02010803020104030203" pitchFamily="2" charset="-79"/>
                <a:cs typeface="Aharoni" panose="02010803020104030203" pitchFamily="2" charset="-79"/>
              </a:rPr>
              <a:t> </a:t>
            </a:r>
            <a:r>
              <a:rPr lang="en-US" sz="7200" dirty="0">
                <a:solidFill>
                  <a:srgbClr val="00B0F0"/>
                </a:solidFill>
                <a:latin typeface="Aharoni" panose="02010803020104030203" pitchFamily="2" charset="-79"/>
                <a:cs typeface="Aharoni" panose="02010803020104030203" pitchFamily="2" charset="-79"/>
              </a:rPr>
              <a:t>Thank you for your </a:t>
            </a:r>
            <a:r>
              <a:rPr lang="en-US" sz="7200" dirty="0" smtClean="0">
                <a:solidFill>
                  <a:srgbClr val="00B0F0"/>
                </a:solidFill>
                <a:latin typeface="Aharoni" panose="02010803020104030203" pitchFamily="2" charset="-79"/>
                <a:cs typeface="Aharoni" panose="02010803020104030203" pitchFamily="2" charset="-79"/>
              </a:rPr>
              <a:t>attention.</a:t>
            </a:r>
            <a:endParaRPr lang="es-MX" sz="7200" dirty="0">
              <a:solidFill>
                <a:srgbClr val="00B0F0"/>
              </a:solidFill>
              <a:latin typeface="AR CARTER" panose="02000000000000000000" pitchFamily="2"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9118" y="3911019"/>
            <a:ext cx="4762500" cy="2152650"/>
          </a:xfrm>
          <a:prstGeom prst="rect">
            <a:avLst/>
          </a:prstGeom>
        </p:spPr>
      </p:pic>
    </p:spTree>
    <p:extLst>
      <p:ext uri="{BB962C8B-B14F-4D97-AF65-F5344CB8AC3E}">
        <p14:creationId xmlns:p14="http://schemas.microsoft.com/office/powerpoint/2010/main" val="1581589693"/>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BIBLIOGRAFÍA</a:t>
            </a:r>
            <a:endParaRPr lang="es-ES" dirty="0"/>
          </a:p>
        </p:txBody>
      </p:sp>
      <p:sp>
        <p:nvSpPr>
          <p:cNvPr id="3" name="2 Marcador de contenido"/>
          <p:cNvSpPr>
            <a:spLocks noGrp="1"/>
          </p:cNvSpPr>
          <p:nvPr>
            <p:ph idx="1"/>
          </p:nvPr>
        </p:nvSpPr>
        <p:spPr/>
        <p:txBody>
          <a:bodyPr/>
          <a:lstStyle/>
          <a:p>
            <a:r>
              <a:rPr lang="es-ES" b="1" dirty="0"/>
              <a:t>Programa De La Asignatura de Inglés 1 segundo Semestre. Universidad Autónoma del Estado de México. Secretaría De Docencia. 2015</a:t>
            </a:r>
            <a:r>
              <a:rPr lang="es-ES" b="1" dirty="0" smtClean="0"/>
              <a:t>.</a:t>
            </a:r>
          </a:p>
          <a:p>
            <a:r>
              <a:rPr lang="es-ES" b="1" dirty="0" smtClean="0"/>
              <a:t>Falla</a:t>
            </a:r>
            <a:r>
              <a:rPr lang="es-ES" b="1" dirty="0"/>
              <a:t>, Davis, Paula A Davis. 2012. </a:t>
            </a:r>
            <a:r>
              <a:rPr lang="es-ES" b="1" dirty="0" err="1"/>
              <a:t>Solutions</a:t>
            </a:r>
            <a:r>
              <a:rPr lang="es-ES" b="1" dirty="0"/>
              <a:t> </a:t>
            </a:r>
            <a:r>
              <a:rPr lang="es-ES" b="1" dirty="0" err="1"/>
              <a:t>Elementary</a:t>
            </a:r>
            <a:r>
              <a:rPr lang="es-ES" b="1" dirty="0"/>
              <a:t> </a:t>
            </a:r>
            <a:r>
              <a:rPr lang="es-ES" b="1" dirty="0" err="1"/>
              <a:t>Student´s</a:t>
            </a:r>
            <a:r>
              <a:rPr lang="es-ES" b="1" dirty="0"/>
              <a:t> Book. </a:t>
            </a:r>
            <a:r>
              <a:rPr lang="es-ES" b="1" dirty="0" err="1"/>
              <a:t>Orford</a:t>
            </a:r>
            <a:r>
              <a:rPr lang="es-ES" b="1" dirty="0"/>
              <a:t>. 2° Ed.</a:t>
            </a:r>
            <a:endParaRPr lang="es-ES" b="1" dirty="0" smtClean="0"/>
          </a:p>
          <a:p>
            <a:r>
              <a:rPr lang="es-ES" b="1" dirty="0"/>
              <a:t/>
            </a:r>
            <a:br>
              <a:rPr lang="es-ES" b="1" dirty="0"/>
            </a:br>
            <a:r>
              <a:rPr lang="es-ES" b="1" dirty="0">
                <a:hlinkClick r:id="rId2"/>
              </a:rPr>
              <a:t>https://es.wikipedia.org/</a:t>
            </a:r>
            <a:r>
              <a:rPr lang="es-ES" b="1" dirty="0"/>
              <a:t/>
            </a:r>
            <a:br>
              <a:rPr lang="es-ES" b="1" dirty="0"/>
            </a:br>
            <a:r>
              <a:rPr lang="es-ES" b="1" dirty="0"/>
              <a:t>Google </a:t>
            </a:r>
            <a:r>
              <a:rPr lang="es-ES" b="1" dirty="0" err="1"/>
              <a:t>images</a:t>
            </a:r>
            <a:r>
              <a:rPr lang="es-ES" b="1" dirty="0"/>
              <a:t/>
            </a:r>
            <a:br>
              <a:rPr lang="es-ES" b="1" dirty="0"/>
            </a:br>
            <a:r>
              <a:rPr lang="es-ES" b="1" dirty="0"/>
              <a:t>http://www.wordreference.com/</a:t>
            </a:r>
            <a:br>
              <a:rPr lang="es-ES" b="1" dirty="0"/>
            </a:br>
            <a:endParaRPr lang="es-ES" dirty="0"/>
          </a:p>
        </p:txBody>
      </p:sp>
    </p:spTree>
    <p:extLst>
      <p:ext uri="{BB962C8B-B14F-4D97-AF65-F5344CB8AC3E}">
        <p14:creationId xmlns:p14="http://schemas.microsoft.com/office/powerpoint/2010/main" val="637735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855785"/>
          </a:xfrm>
        </p:spPr>
        <p:txBody>
          <a:bodyPr>
            <a:normAutofit fontScale="90000"/>
          </a:bodyPr>
          <a:lstStyle/>
          <a:p>
            <a:r>
              <a:rPr lang="es-ES" dirty="0" smtClean="0"/>
              <a:t>Objetivos: </a:t>
            </a:r>
            <a:r>
              <a:rPr lang="es-ES" dirty="0"/>
              <a:t/>
            </a:r>
            <a:br>
              <a:rPr lang="es-ES" dirty="0"/>
            </a:br>
            <a:endParaRPr lang="es-ES" dirty="0"/>
          </a:p>
        </p:txBody>
      </p:sp>
      <p:sp>
        <p:nvSpPr>
          <p:cNvPr id="4" name="3 Marcador de contenido"/>
          <p:cNvSpPr>
            <a:spLocks noGrp="1"/>
          </p:cNvSpPr>
          <p:nvPr>
            <p:ph idx="1"/>
          </p:nvPr>
        </p:nvSpPr>
        <p:spPr>
          <a:xfrm>
            <a:off x="677334" y="1328250"/>
            <a:ext cx="8596668" cy="2544286"/>
          </a:xfrm>
          <a:prstGeom prst="rect">
            <a:avLst/>
          </a:prstGeom>
        </p:spPr>
        <p:txBody>
          <a:bodyPr wrap="square">
            <a:spAutoFit/>
          </a:bodyPr>
          <a:lstStyle/>
          <a:p>
            <a:pPr marL="457200" indent="-457200">
              <a:buFont typeface="Arial" pitchFamily="34" charset="0"/>
              <a:buChar char="•"/>
            </a:pPr>
            <a:r>
              <a:rPr lang="es-ES" dirty="0" smtClean="0"/>
              <a:t>Utiliza </a:t>
            </a:r>
            <a:r>
              <a:rPr lang="es-ES" dirty="0"/>
              <a:t>vocabulario del cuerpo para describir su apariencia física y a las  personas que lo rodean.</a:t>
            </a:r>
          </a:p>
          <a:p>
            <a:pPr marL="457200" indent="-457200">
              <a:buFont typeface="Arial" pitchFamily="34" charset="0"/>
              <a:buChar char="•"/>
            </a:pPr>
            <a:r>
              <a:rPr lang="es-ES" dirty="0" smtClean="0"/>
              <a:t>Identifica las partes del cuerpo y las relaciona con su función.</a:t>
            </a:r>
          </a:p>
          <a:p>
            <a:pPr marL="457200" indent="-457200">
              <a:buFont typeface="Arial" pitchFamily="34" charset="0"/>
              <a:buChar char="•"/>
            </a:pPr>
            <a:r>
              <a:rPr lang="es-ES" dirty="0" smtClean="0"/>
              <a:t> </a:t>
            </a:r>
            <a:r>
              <a:rPr lang="es-ES" dirty="0"/>
              <a:t>Emplea contenidos conceptuales como </a:t>
            </a:r>
            <a:r>
              <a:rPr lang="es-ES" dirty="0" err="1"/>
              <a:t>have</a:t>
            </a:r>
            <a:r>
              <a:rPr lang="es-ES" dirty="0"/>
              <a:t>/has </a:t>
            </a:r>
            <a:r>
              <a:rPr lang="es-ES" dirty="0" err="1"/>
              <a:t>got</a:t>
            </a:r>
            <a:r>
              <a:rPr lang="es-ES" dirty="0"/>
              <a:t> para expresar pertenencia y can para expresar habilidades.</a:t>
            </a:r>
          </a:p>
          <a:p>
            <a:pPr marL="457200" indent="-457200">
              <a:buFont typeface="Arial" pitchFamily="34" charset="0"/>
              <a:buChar char="•"/>
            </a:pPr>
            <a:endParaRPr lang="es-ES" dirty="0"/>
          </a:p>
          <a:p>
            <a:pPr marL="457200" indent="-457200">
              <a:buFont typeface="Arial" pitchFamily="34" charset="0"/>
              <a:buChar char="•"/>
            </a:pPr>
            <a:endParaRPr lang="es-ES" dirty="0"/>
          </a:p>
        </p:txBody>
      </p:sp>
      <p:sp>
        <p:nvSpPr>
          <p:cNvPr id="5" name="1 Título"/>
          <p:cNvSpPr txBox="1">
            <a:spLocks/>
          </p:cNvSpPr>
          <p:nvPr/>
        </p:nvSpPr>
        <p:spPr>
          <a:xfrm>
            <a:off x="618719" y="3563817"/>
            <a:ext cx="8596668" cy="1019906"/>
          </a:xfrm>
          <a:prstGeom prst="rect">
            <a:avLst/>
          </a:prstGeom>
        </p:spPr>
        <p:txBody>
          <a:bodyPr vert="horz" lIns="91440" tIns="45720" rIns="91440" bIns="45720" rtlCol="0" anchor="t">
            <a:normAutofit fontScale="7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dirty="0"/>
              <a:t>PROPÓSITO GENERAL</a:t>
            </a:r>
          </a:p>
          <a:p>
            <a:r>
              <a:rPr lang="es-ES" dirty="0" smtClean="0"/>
              <a:t/>
            </a:r>
            <a:br>
              <a:rPr lang="es-ES" dirty="0" smtClean="0"/>
            </a:br>
            <a:endParaRPr lang="es-ES" dirty="0"/>
          </a:p>
        </p:txBody>
      </p:sp>
      <p:sp>
        <p:nvSpPr>
          <p:cNvPr id="6" name="5 Rectángulo"/>
          <p:cNvSpPr/>
          <p:nvPr/>
        </p:nvSpPr>
        <p:spPr>
          <a:xfrm>
            <a:off x="1207477" y="4138807"/>
            <a:ext cx="8007910" cy="1499993"/>
          </a:xfrm>
          <a:prstGeom prst="rect">
            <a:avLst/>
          </a:prstGeom>
        </p:spPr>
        <p:txBody>
          <a:bodyPr wrap="square">
            <a:spAutoFit/>
          </a:bodyPr>
          <a:lstStyle/>
          <a:p>
            <a:pPr algn="just"/>
            <a:r>
              <a:rPr lang="es-ES" dirty="0"/>
              <a:t> </a:t>
            </a:r>
          </a:p>
          <a:p>
            <a:pPr algn="just"/>
            <a:r>
              <a:rPr lang="es-ES" dirty="0"/>
              <a:t>Emplea el idioma inglés de forma sencilla a través de expresiones cotidianas y representaciones lingüísticas básicas asociadas al contexto cultural y social en el que se desenvuelve, para satisfacer sus necesidades inmediatas de interacción, supervivencia o de relación con su entorno.</a:t>
            </a:r>
          </a:p>
        </p:txBody>
      </p:sp>
    </p:spTree>
    <p:extLst>
      <p:ext uri="{BB962C8B-B14F-4D97-AF65-F5344CB8AC3E}">
        <p14:creationId xmlns:p14="http://schemas.microsoft.com/office/powerpoint/2010/main" val="3575782616"/>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683568" y="476672"/>
            <a:ext cx="7772399" cy="1008113"/>
          </a:xfrm>
        </p:spPr>
        <p:txBody>
          <a:bodyPr/>
          <a:lstStyle/>
          <a:p>
            <a:pPr algn="ctr"/>
            <a:r>
              <a:rPr lang="es-ES" b="1" dirty="0">
                <a:latin typeface="Arial Black" pitchFamily="34" charset="0"/>
              </a:rPr>
              <a:t>Descripción de la actividad</a:t>
            </a:r>
          </a:p>
        </p:txBody>
      </p:sp>
      <p:sp>
        <p:nvSpPr>
          <p:cNvPr id="5" name="2 Marcador de texto"/>
          <p:cNvSpPr txBox="1">
            <a:spLocks/>
          </p:cNvSpPr>
          <p:nvPr/>
        </p:nvSpPr>
        <p:spPr>
          <a:xfrm>
            <a:off x="611560" y="1340768"/>
            <a:ext cx="7772399" cy="482453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s-ES" sz="2400" dirty="0" smtClean="0"/>
              <a:t>Se divide la clase en dos equipos, A y </a:t>
            </a:r>
            <a:r>
              <a:rPr lang="es-ES" sz="2400" dirty="0" smtClean="0"/>
              <a:t>B.</a:t>
            </a:r>
          </a:p>
          <a:p>
            <a:r>
              <a:rPr lang="es-ES" sz="2400" dirty="0" smtClean="0"/>
              <a:t>Cada </a:t>
            </a:r>
            <a:r>
              <a:rPr lang="es-ES" sz="2400" dirty="0" smtClean="0"/>
              <a:t>equipo debe participar por turnos , se inicia con el equipo </a:t>
            </a:r>
            <a:r>
              <a:rPr lang="es-ES" sz="2400" dirty="0" smtClean="0"/>
              <a:t>A.</a:t>
            </a:r>
          </a:p>
          <a:p>
            <a:r>
              <a:rPr lang="es-ES" sz="2400" dirty="0" smtClean="0"/>
              <a:t>Se </a:t>
            </a:r>
            <a:r>
              <a:rPr lang="es-ES" sz="2400" dirty="0" smtClean="0"/>
              <a:t>proyecta sólo la definición de la parte del </a:t>
            </a:r>
            <a:r>
              <a:rPr lang="es-ES" sz="2400" dirty="0" smtClean="0"/>
              <a:t>cuerpo y </a:t>
            </a:r>
            <a:r>
              <a:rPr lang="es-ES" sz="2400" dirty="0" smtClean="0"/>
              <a:t>un integrante del cada equipo debe leerla  en voz alta mientras que el resto de sus compañeros de equipo deben decir el nombre de dicha parte del cuerpo</a:t>
            </a:r>
            <a:r>
              <a:rPr lang="es-ES" sz="2400" dirty="0" smtClean="0"/>
              <a:t>.</a:t>
            </a:r>
          </a:p>
          <a:p>
            <a:r>
              <a:rPr lang="es-ES" sz="2400" dirty="0" smtClean="0"/>
              <a:t>En </a:t>
            </a:r>
            <a:r>
              <a:rPr lang="es-ES" sz="2400" dirty="0" smtClean="0"/>
              <a:t>aso de que ningún miembro del equipo responda correctamente, se le dará la palabra al equipo contrario.</a:t>
            </a:r>
            <a:br>
              <a:rPr lang="es-ES" sz="2400" dirty="0" smtClean="0"/>
            </a:br>
            <a:endParaRPr lang="es-ES" sz="2400" dirty="0"/>
          </a:p>
        </p:txBody>
      </p:sp>
    </p:spTree>
    <p:extLst>
      <p:ext uri="{BB962C8B-B14F-4D97-AF65-F5344CB8AC3E}">
        <p14:creationId xmlns:p14="http://schemas.microsoft.com/office/powerpoint/2010/main" val="134143750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texto"/>
          <p:cNvSpPr txBox="1">
            <a:spLocks/>
          </p:cNvSpPr>
          <p:nvPr/>
        </p:nvSpPr>
        <p:spPr>
          <a:xfrm>
            <a:off x="611560" y="1012522"/>
            <a:ext cx="7772399" cy="482453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s-ES" sz="2400" dirty="0"/>
              <a:t>Después de que los alumnos hayan mencionado la respuesta correcta se les mostrará la imagen para comprobar la respuesta.</a:t>
            </a:r>
          </a:p>
          <a:p>
            <a:r>
              <a:rPr lang="es-ES" sz="2400" dirty="0" smtClean="0"/>
              <a:t>Posteriormente </a:t>
            </a:r>
            <a:r>
              <a:rPr lang="es-ES" sz="2400" dirty="0"/>
              <a:t>el equipo B inicia con la misma dinámica hasta  tener la respuesta correcta.</a:t>
            </a:r>
            <a:br>
              <a:rPr lang="es-ES" sz="2400" dirty="0"/>
            </a:br>
            <a:r>
              <a:rPr lang="es-ES" sz="2400" dirty="0" smtClean="0"/>
              <a:t>De </a:t>
            </a:r>
            <a:r>
              <a:rPr lang="es-ES" sz="2400" dirty="0"/>
              <a:t>esta forma se proyectarán todas las láminas para que ambos equipos participen.</a:t>
            </a:r>
            <a:br>
              <a:rPr lang="es-ES" sz="2400" dirty="0"/>
            </a:br>
            <a:r>
              <a:rPr lang="es-ES" sz="2400" dirty="0"/>
              <a:t>Se llevará el conteo de aciertos de cada equipo</a:t>
            </a:r>
            <a:r>
              <a:rPr lang="es-ES" sz="2400" dirty="0" smtClean="0"/>
              <a:t>.</a:t>
            </a:r>
          </a:p>
          <a:p>
            <a:r>
              <a:rPr lang="es-ES" sz="2400" dirty="0" smtClean="0"/>
              <a:t>El </a:t>
            </a:r>
            <a:r>
              <a:rPr lang="es-ES" sz="2400" dirty="0"/>
              <a:t>equipo que tenga más puntos será el ganador</a:t>
            </a:r>
            <a:br>
              <a:rPr lang="es-ES" sz="2400" dirty="0"/>
            </a:br>
            <a:r>
              <a:rPr lang="es-ES" sz="2400" dirty="0"/>
              <a:t/>
            </a:r>
            <a:br>
              <a:rPr lang="es-ES" sz="2400" dirty="0"/>
            </a:br>
            <a:r>
              <a:rPr lang="es-ES" sz="2400" dirty="0"/>
              <a:t>Extensión: al finalizar la actividad el alumno realiza una descripción física utilizando las partes del cuerpo vistas en la presentación, utilizando adjetivos, y </a:t>
            </a:r>
            <a:r>
              <a:rPr lang="es-ES" sz="2400" i="1" dirty="0" err="1"/>
              <a:t>have</a:t>
            </a:r>
            <a:r>
              <a:rPr lang="es-ES" sz="2400" i="1" dirty="0"/>
              <a:t> </a:t>
            </a:r>
            <a:r>
              <a:rPr lang="es-ES" sz="2400" i="1" dirty="0" err="1"/>
              <a:t>got</a:t>
            </a:r>
            <a:r>
              <a:rPr lang="es-ES" sz="2400" dirty="0"/>
              <a:t>.</a:t>
            </a:r>
            <a:endParaRPr lang="es-ES" sz="2400" dirty="0"/>
          </a:p>
        </p:txBody>
      </p:sp>
    </p:spTree>
    <p:extLst>
      <p:ext uri="{BB962C8B-B14F-4D97-AF65-F5344CB8AC3E}">
        <p14:creationId xmlns:p14="http://schemas.microsoft.com/office/powerpoint/2010/main" val="189119019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504" y="1840522"/>
            <a:ext cx="9603804" cy="3012831"/>
          </a:xfrm>
        </p:spPr>
        <p:txBody>
          <a:bodyPr>
            <a:noAutofit/>
          </a:bodyPr>
          <a:lstStyle/>
          <a:p>
            <a:r>
              <a:rPr lang="es-ES" sz="11500" dirty="0" smtClean="0"/>
              <a:t>BODY PARTS II</a:t>
            </a:r>
            <a:endParaRPr lang="es-ES" sz="11500" dirty="0"/>
          </a:p>
        </p:txBody>
      </p:sp>
    </p:spTree>
    <p:extLst>
      <p:ext uri="{BB962C8B-B14F-4D97-AF65-F5344CB8AC3E}">
        <p14:creationId xmlns:p14="http://schemas.microsoft.com/office/powerpoint/2010/main" val="352529305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677334" y="1751364"/>
            <a:ext cx="8596668" cy="3880773"/>
          </a:xfrm>
        </p:spPr>
        <p:txBody>
          <a:bodyPr>
            <a:normAutofit/>
          </a:bodyPr>
          <a:lstStyle/>
          <a:p>
            <a:pPr algn="ctr"/>
            <a:r>
              <a:rPr lang="es-MX" sz="6000" dirty="0" err="1" smtClean="0">
                <a:solidFill>
                  <a:srgbClr val="00B0F0"/>
                </a:solidFill>
                <a:latin typeface="+mj-lt"/>
              </a:rPr>
              <a:t>You</a:t>
            </a:r>
            <a:r>
              <a:rPr lang="es-MX" sz="6000" dirty="0" smtClean="0">
                <a:solidFill>
                  <a:srgbClr val="00B0F0"/>
                </a:solidFill>
                <a:latin typeface="+mj-lt"/>
              </a:rPr>
              <a:t> </a:t>
            </a:r>
            <a:r>
              <a:rPr lang="es-MX" sz="6000" dirty="0" err="1" smtClean="0">
                <a:solidFill>
                  <a:srgbClr val="00B0F0"/>
                </a:solidFill>
                <a:latin typeface="+mj-lt"/>
              </a:rPr>
              <a:t>wear</a:t>
            </a:r>
            <a:r>
              <a:rPr lang="es-MX" sz="6000" dirty="0" smtClean="0">
                <a:solidFill>
                  <a:srgbClr val="00B0F0"/>
                </a:solidFill>
                <a:latin typeface="+mj-lt"/>
              </a:rPr>
              <a:t> a </a:t>
            </a:r>
            <a:r>
              <a:rPr lang="es-MX" sz="6000" dirty="0" err="1" smtClean="0">
                <a:solidFill>
                  <a:srgbClr val="00B0F0"/>
                </a:solidFill>
                <a:latin typeface="+mj-lt"/>
              </a:rPr>
              <a:t>hat</a:t>
            </a:r>
            <a:r>
              <a:rPr lang="es-MX" sz="6000" dirty="0" smtClean="0">
                <a:solidFill>
                  <a:srgbClr val="00B0F0"/>
                </a:solidFill>
                <a:latin typeface="+mj-lt"/>
              </a:rPr>
              <a:t> </a:t>
            </a:r>
            <a:r>
              <a:rPr lang="es-MX" sz="6000" dirty="0" err="1" smtClean="0">
                <a:solidFill>
                  <a:srgbClr val="00B0F0"/>
                </a:solidFill>
                <a:latin typeface="+mj-lt"/>
              </a:rPr>
              <a:t>on</a:t>
            </a:r>
            <a:r>
              <a:rPr lang="es-MX" sz="6000" dirty="0" smtClean="0">
                <a:solidFill>
                  <a:srgbClr val="00B0F0"/>
                </a:solidFill>
                <a:latin typeface="+mj-lt"/>
              </a:rPr>
              <a:t> </a:t>
            </a:r>
            <a:r>
              <a:rPr lang="es-MX" sz="6000" dirty="0" err="1" smtClean="0">
                <a:solidFill>
                  <a:srgbClr val="00B0F0"/>
                </a:solidFill>
                <a:latin typeface="+mj-lt"/>
              </a:rPr>
              <a:t>it</a:t>
            </a:r>
            <a:r>
              <a:rPr lang="es-MX" sz="6000" dirty="0" smtClean="0">
                <a:solidFill>
                  <a:srgbClr val="00B0F0"/>
                </a:solidFill>
                <a:latin typeface="+mj-lt"/>
              </a:rPr>
              <a:t>.</a:t>
            </a:r>
          </a:p>
          <a:p>
            <a:pPr marL="0" indent="0" algn="ctr">
              <a:buNone/>
            </a:pPr>
            <a:r>
              <a:rPr lang="es-MX" sz="6000" dirty="0" smtClean="0">
                <a:solidFill>
                  <a:srgbClr val="00B0F0"/>
                </a:solidFill>
                <a:latin typeface="+mj-lt"/>
              </a:rPr>
              <a:t> </a:t>
            </a:r>
            <a:endParaRPr lang="es-MX" sz="6000" dirty="0">
              <a:solidFill>
                <a:srgbClr val="00B0F0"/>
              </a:solidFill>
              <a:latin typeface="+mj-lt"/>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5992" y="2973909"/>
            <a:ext cx="2621928" cy="2054188"/>
          </a:xfrm>
          <a:prstGeom prst="rect">
            <a:avLst/>
          </a:prstGeom>
        </p:spPr>
      </p:pic>
      <p:sp>
        <p:nvSpPr>
          <p:cNvPr id="5" name="CuadroTexto 4"/>
          <p:cNvSpPr txBox="1"/>
          <p:nvPr/>
        </p:nvSpPr>
        <p:spPr>
          <a:xfrm>
            <a:off x="3621643" y="5028097"/>
            <a:ext cx="2910625" cy="769441"/>
          </a:xfrm>
          <a:prstGeom prst="rect">
            <a:avLst/>
          </a:prstGeom>
          <a:noFill/>
        </p:spPr>
        <p:txBody>
          <a:bodyPr wrap="square" rtlCol="0">
            <a:spAutoFit/>
          </a:bodyPr>
          <a:lstStyle/>
          <a:p>
            <a:pPr algn="ctr"/>
            <a:r>
              <a:rPr lang="es-MX" sz="4400" dirty="0" smtClean="0">
                <a:solidFill>
                  <a:srgbClr val="00B0F0"/>
                </a:solidFill>
              </a:rPr>
              <a:t>Head.</a:t>
            </a:r>
            <a:endParaRPr lang="es-MX" sz="4400" dirty="0">
              <a:solidFill>
                <a:srgbClr val="00B0F0"/>
              </a:solidFill>
            </a:endParaRPr>
          </a:p>
        </p:txBody>
      </p:sp>
    </p:spTree>
    <p:extLst>
      <p:ext uri="{BB962C8B-B14F-4D97-AF65-F5344CB8AC3E}">
        <p14:creationId xmlns:p14="http://schemas.microsoft.com/office/powerpoint/2010/main" val="24987245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677334" y="1393362"/>
            <a:ext cx="8596668" cy="3880773"/>
          </a:xfrm>
        </p:spPr>
        <p:txBody>
          <a:bodyPr>
            <a:normAutofit/>
          </a:bodyPr>
          <a:lstStyle/>
          <a:p>
            <a:pPr algn="ctr"/>
            <a:r>
              <a:rPr lang="es-MX" sz="6600" dirty="0" err="1" smtClean="0">
                <a:solidFill>
                  <a:srgbClr val="00B0F0"/>
                </a:solidFill>
              </a:rPr>
              <a:t>You</a:t>
            </a:r>
            <a:r>
              <a:rPr lang="es-MX" sz="6600" dirty="0" smtClean="0">
                <a:solidFill>
                  <a:srgbClr val="00B0F0"/>
                </a:solidFill>
              </a:rPr>
              <a:t> can </a:t>
            </a:r>
            <a:r>
              <a:rPr lang="es-MX" sz="6600" dirty="0" err="1" smtClean="0">
                <a:solidFill>
                  <a:srgbClr val="00B0F0"/>
                </a:solidFill>
              </a:rPr>
              <a:t>comb</a:t>
            </a:r>
            <a:r>
              <a:rPr lang="es-MX" sz="6600" dirty="0" smtClean="0">
                <a:solidFill>
                  <a:srgbClr val="00B0F0"/>
                </a:solidFill>
              </a:rPr>
              <a:t> </a:t>
            </a:r>
            <a:r>
              <a:rPr lang="es-MX" sz="6600" dirty="0" err="1" smtClean="0">
                <a:solidFill>
                  <a:srgbClr val="00B0F0"/>
                </a:solidFill>
              </a:rPr>
              <a:t>your</a:t>
            </a:r>
            <a:r>
              <a:rPr lang="es-MX" sz="6600" dirty="0" smtClean="0">
                <a:solidFill>
                  <a:srgbClr val="00B0F0"/>
                </a:solidFill>
              </a:rPr>
              <a:t>.</a:t>
            </a:r>
            <a:endParaRPr lang="es-MX" sz="6600" dirty="0">
              <a:solidFill>
                <a:srgbClr val="00B0F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6186" y="2714162"/>
            <a:ext cx="1898963" cy="2164409"/>
          </a:xfrm>
          <a:prstGeom prst="rect">
            <a:avLst/>
          </a:prstGeom>
        </p:spPr>
      </p:pic>
      <p:sp>
        <p:nvSpPr>
          <p:cNvPr id="5" name="CuadroTexto 4"/>
          <p:cNvSpPr txBox="1"/>
          <p:nvPr/>
        </p:nvSpPr>
        <p:spPr>
          <a:xfrm>
            <a:off x="2779819" y="4867176"/>
            <a:ext cx="4391695" cy="769441"/>
          </a:xfrm>
          <a:prstGeom prst="rect">
            <a:avLst/>
          </a:prstGeom>
          <a:noFill/>
        </p:spPr>
        <p:txBody>
          <a:bodyPr wrap="square" rtlCol="0">
            <a:spAutoFit/>
          </a:bodyPr>
          <a:lstStyle/>
          <a:p>
            <a:pPr algn="ctr"/>
            <a:r>
              <a:rPr lang="es-MX" sz="4400" dirty="0" err="1" smtClean="0">
                <a:solidFill>
                  <a:srgbClr val="00B0F0"/>
                </a:solidFill>
              </a:rPr>
              <a:t>Hair</a:t>
            </a:r>
            <a:r>
              <a:rPr lang="es-MX" sz="4400" dirty="0" smtClean="0">
                <a:solidFill>
                  <a:srgbClr val="00B0F0"/>
                </a:solidFill>
              </a:rPr>
              <a:t>.</a:t>
            </a:r>
            <a:endParaRPr lang="es-MX" sz="4400" dirty="0">
              <a:solidFill>
                <a:srgbClr val="00B0F0"/>
              </a:solidFill>
            </a:endParaRPr>
          </a:p>
        </p:txBody>
      </p:sp>
    </p:spTree>
    <p:extLst>
      <p:ext uri="{BB962C8B-B14F-4D97-AF65-F5344CB8AC3E}">
        <p14:creationId xmlns:p14="http://schemas.microsoft.com/office/powerpoint/2010/main" val="241519985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Faceta">
  <a:themeElements>
    <a:clrScheme name="Amarillo">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579</TotalTime>
  <Words>695</Words>
  <Application>Microsoft Office PowerPoint</Application>
  <PresentationFormat>Personalizado</PresentationFormat>
  <Paragraphs>99</Paragraphs>
  <Slides>39</Slides>
  <Notes>1</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Faceta</vt:lpstr>
      <vt:lpstr>Universidad Autónoma Del Estado De México  Secretaria De Docencia DIRECCIÓN DE ESTUDIOS DE NIVEL MEDIO SUPERIOR  PLANTEL «LIC.  ADOLFO LÓPEZ MATEOS» DE LA ESCUELA PREPARATORIA Programa de la Asignatura de Inglés 1 de Segundo Semestre  BODY PARTS II  Septiembre 2018  Elaborado por: l.l.i. Mitzi Belinda Dávila González  Total de créditos: 7 horas  prácticas:3 horas teóricas: 2 </vt:lpstr>
      <vt:lpstr>Módulo IV Yo: Cómo soy y cómo son quienes me rodean Tema 1: Descripción de personas en relación con la apariencia física y la personalidad.</vt:lpstr>
      <vt:lpstr>Presentación de PowerPoint</vt:lpstr>
      <vt:lpstr>Objetivos:  </vt:lpstr>
      <vt:lpstr>Descripción de la actividad</vt:lpstr>
      <vt:lpstr>Presentación de PowerPoint</vt:lpstr>
      <vt:lpstr>BODY PARTS II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Thank you for your attention.</vt:lpstr>
      <vt:lpstr>BIBLIOGRAFÍA</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Body Parts</dc:title>
  <dc:creator>Pedro</dc:creator>
  <cp:lastModifiedBy>Mitzi</cp:lastModifiedBy>
  <cp:revision>45</cp:revision>
  <dcterms:created xsi:type="dcterms:W3CDTF">2016-04-21T00:51:10Z</dcterms:created>
  <dcterms:modified xsi:type="dcterms:W3CDTF">2018-09-28T23:26:11Z</dcterms:modified>
</cp:coreProperties>
</file>