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9" r:id="rId1"/>
  </p:sldMasterIdLst>
  <p:sldIdLst>
    <p:sldId id="281" r:id="rId2"/>
    <p:sldId id="282" r:id="rId3"/>
    <p:sldId id="283" r:id="rId4"/>
    <p:sldId id="284" r:id="rId5"/>
    <p:sldId id="293" r:id="rId6"/>
    <p:sldId id="285" r:id="rId7"/>
    <p:sldId id="286" r:id="rId8"/>
    <p:sldId id="287" r:id="rId9"/>
    <p:sldId id="256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73" r:id="rId22"/>
    <p:sldId id="274" r:id="rId23"/>
    <p:sldId id="275" r:id="rId24"/>
    <p:sldId id="276" r:id="rId25"/>
    <p:sldId id="277" r:id="rId26"/>
    <p:sldId id="278" r:id="rId27"/>
    <p:sldId id="280" r:id="rId28"/>
    <p:sldId id="279" r:id="rId29"/>
    <p:sldId id="288" r:id="rId30"/>
    <p:sldId id="289" r:id="rId31"/>
    <p:sldId id="290" r:id="rId32"/>
    <p:sldId id="291" r:id="rId33"/>
    <p:sldId id="292" r:id="rId34"/>
    <p:sldId id="257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34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1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0147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79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880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9131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584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45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141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47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407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35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7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6139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712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87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608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46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17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83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rriam-webster.com/dictionary/business?pronunciation&amp;lang=en_us&amp;dir=b&amp;file=busine07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erriam-webster.com/dictionary/however?pronunciation&amp;lang=en_us&amp;dir=h&amp;file=howeve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erriam-webster.com/dictionary/nonetheless?pronunciation&amp;lang=en_us&amp;dir=n&amp;file=noneth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erriam-webster.com/dictionary/moreover?pronunciation&amp;lang=en_us&amp;dir=m&amp;file=moreov0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erriam-webster.com/dictionary/furthermore?pronunciation&amp;lang=en_us&amp;dir=f&amp;file=furthe0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erriam-webster.com/dictionary/therefore?pronunciation&amp;lang=en_us&amp;dir=t&amp;file=theref0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rriam-webster.com/dictionary/result?pronunciation&amp;lang=en_us&amp;dir=r&amp;file=result01" TargetMode="External"/><Relationship Id="rId2" Type="http://schemas.openxmlformats.org/officeDocument/2006/relationships/hyperlink" Target="https://www.merriam-webster.com/dictionary/however?pronunciation&amp;lang=en_us&amp;dir=h&amp;file=howeve0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rriam-webster.com/dictionary/before?pronunciation&amp;lang=en_us&amp;dir=b&amp;file=before01" TargetMode="External"/><Relationship Id="rId2" Type="http://schemas.openxmlformats.org/officeDocument/2006/relationships/hyperlink" Target="https://www.merriam-webster.com/dictionary/however?pronunciation&amp;lang=en_us&amp;dir=h&amp;file=howeve0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rriam-webster.com/dictionary/after?pronunciation&amp;lang=en_us&amp;dir=a&amp;file=after001" TargetMode="External"/><Relationship Id="rId2" Type="http://schemas.openxmlformats.org/officeDocument/2006/relationships/hyperlink" Target="https://www.merriam-webster.com/dictionary/however?pronunciation&amp;lang=en_us&amp;dir=h&amp;file=howeve0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erriam-webster.com/dictionary/since?pronunciation&amp;lang=en_us&amp;dir=s&amp;file=since0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erriam-webster.com/dictionary/while?pronunciation&amp;lang=en_us&amp;dir=number&amp;file=9while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erriam-webster.com/dictionary/whether?pronunciation&amp;lang=en_us&amp;dir=w&amp;file=whethe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collinsdictionary.com/dictionary/english/point-ou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collinsdictionary.com/dictionary/english/look-ov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collinsdictionary.com/dictionary/english/look-u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collinsdictionary.com/dictionary/english/think-ov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collinsdictionary.com/dictionary/english/carry-ou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collinsdictionary.com/dictionary/english/pick-u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rriam-webster.com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3200" b="1" dirty="0">
                <a:latin typeface="Avenir Book"/>
              </a:rPr>
              <a:t>Facultad de Contaduría y Administración</a:t>
            </a:r>
            <a:br>
              <a:rPr lang="es-ES" sz="3200" b="1" dirty="0">
                <a:latin typeface="Avenir Book"/>
              </a:rPr>
            </a:br>
            <a:r>
              <a:rPr lang="es-ES" sz="3200" b="1" dirty="0">
                <a:solidFill>
                  <a:srgbClr val="988034"/>
                </a:solidFill>
                <a:latin typeface="Avenir Book"/>
              </a:rPr>
              <a:t>Unidad de Aprendizaje: Inglés C1</a:t>
            </a:r>
            <a:br>
              <a:rPr lang="es-ES" sz="3200" b="1" dirty="0">
                <a:solidFill>
                  <a:srgbClr val="988034"/>
                </a:solidFill>
                <a:latin typeface="Avenir Book"/>
              </a:rPr>
            </a:br>
            <a:r>
              <a:rPr lang="es-ES" sz="3200" b="1" dirty="0">
                <a:latin typeface="Avenir Book"/>
              </a:rPr>
              <a:t>Licenciatura </a:t>
            </a:r>
            <a:r>
              <a:rPr lang="es-ES" sz="3200" b="1" smtClean="0">
                <a:latin typeface="Avenir Book"/>
              </a:rPr>
              <a:t>informática administrativa</a:t>
            </a:r>
            <a:r>
              <a:rPr lang="es-ES" sz="3200" b="1" dirty="0">
                <a:latin typeface="Avenir Book"/>
              </a:rPr>
              <a:t/>
            </a:r>
            <a:br>
              <a:rPr lang="es-ES" sz="3200" b="1" dirty="0">
                <a:latin typeface="Avenir Book"/>
              </a:rPr>
            </a:br>
            <a:r>
              <a:rPr lang="es-ES" sz="3200" b="1" dirty="0">
                <a:latin typeface="Avenir Book"/>
              </a:rPr>
              <a:t> (Modalidad Presencial y a distancia)</a:t>
            </a:r>
            <a:r>
              <a:rPr lang="es-MX" sz="3200" b="1" dirty="0">
                <a:latin typeface="Avenir Book"/>
              </a:rPr>
              <a:t/>
            </a:r>
            <a:br>
              <a:rPr lang="es-MX" sz="3200" b="1" dirty="0">
                <a:latin typeface="Avenir Book"/>
              </a:rPr>
            </a:br>
            <a:endParaRPr lang="en-U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Título</a:t>
            </a:r>
            <a:r>
              <a:rPr lang="en-US" dirty="0" smtClean="0"/>
              <a:t>: connecting ideas</a:t>
            </a:r>
            <a:endParaRPr lang="en-US" dirty="0"/>
          </a:p>
        </p:txBody>
      </p:sp>
      <p:pic>
        <p:nvPicPr>
          <p:cNvPr id="4" name="Imagen 3" descr="Sin título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4217">
            <a:off x="169246" y="394210"/>
            <a:ext cx="4081707" cy="7874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 rot="21392189">
            <a:off x="5533704" y="4575511"/>
            <a:ext cx="519004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Avenir Roman"/>
                <a:cs typeface="Avenir Black"/>
              </a:rPr>
              <a:t>SOLO VISIÓN PROYECTABLE</a:t>
            </a:r>
            <a:br>
              <a:rPr lang="es-ES" dirty="0">
                <a:latin typeface="Avenir Roman"/>
                <a:cs typeface="Avenir Black"/>
              </a:rPr>
            </a:br>
            <a:r>
              <a:rPr lang="es-ES" b="1" dirty="0">
                <a:latin typeface="Avenir Roman"/>
                <a:cs typeface="Avenir Black"/>
              </a:rPr>
              <a:t>AUTORA:ROSA LILIANA CORDERO NAVA</a:t>
            </a:r>
            <a:r>
              <a:rPr lang="es-ES" dirty="0">
                <a:latin typeface="Avenir Roman"/>
                <a:cs typeface="Avenir Roman"/>
              </a:rPr>
              <a:t/>
            </a:r>
            <a:br>
              <a:rPr lang="es-ES" dirty="0">
                <a:latin typeface="Avenir Roman"/>
                <a:cs typeface="Avenir Roman"/>
              </a:rPr>
            </a:br>
            <a:endParaRPr lang="es-ES" sz="16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96356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Finding s new definition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096" y="689109"/>
            <a:ext cx="4504338" cy="46552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Flecha izquierda 5"/>
          <p:cNvSpPr/>
          <p:nvPr/>
        </p:nvSpPr>
        <p:spPr>
          <a:xfrm rot="18978527">
            <a:off x="3478922" y="599772"/>
            <a:ext cx="1187669" cy="40990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5"/>
          <p:cNvSpPr txBox="1">
            <a:spLocks/>
          </p:cNvSpPr>
          <p:nvPr/>
        </p:nvSpPr>
        <p:spPr>
          <a:xfrm>
            <a:off x="5875282" y="514883"/>
            <a:ext cx="5644055" cy="48294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Listen to the pronunciation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Business</a:t>
            </a: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Check different definitions with examples</a:t>
            </a:r>
          </a:p>
          <a:p>
            <a:pPr marL="0" indent="0">
              <a:buNone/>
            </a:pPr>
            <a:r>
              <a:rPr lang="en-US" b="1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usually commercial or mercantile activity engaged in as means of livelihood</a:t>
            </a:r>
          </a:p>
          <a:p>
            <a:pPr marL="0" indent="0">
              <a:buNone/>
            </a:pPr>
            <a:r>
              <a:rPr lang="en-US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 in the restaurant business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if it the word is:  a noun, verb, preposition, adverb, etc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828" y="976831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SYNONYMS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885" y="428296"/>
            <a:ext cx="4962525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Marcador de texto 5"/>
          <p:cNvSpPr txBox="1">
            <a:spLocks/>
          </p:cNvSpPr>
          <p:nvPr/>
        </p:nvSpPr>
        <p:spPr>
          <a:xfrm>
            <a:off x="5875283" y="514883"/>
            <a:ext cx="5118538" cy="26592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wide range of synonyms: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Commerce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Trade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traffic</a:t>
            </a: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dondear rectángulo de esquina diagonal 7"/>
          <p:cNvSpPr/>
          <p:nvPr/>
        </p:nvSpPr>
        <p:spPr>
          <a:xfrm rot="20853132">
            <a:off x="6017423" y="3993931"/>
            <a:ext cx="3037490" cy="165012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Synonyms can be used to avoid repetition when speaking or writing</a:t>
            </a:r>
            <a:endParaRPr lang="en-US" sz="20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59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ANTONYM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03" y="514883"/>
            <a:ext cx="4638675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45511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wide range of antonyms: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Allegiance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Devotion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Faithfulness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Fealty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Fidelity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Loyalty</a:t>
            </a:r>
          </a:p>
          <a:p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Staunchness</a:t>
            </a:r>
          </a:p>
          <a:p>
            <a:r>
              <a:rPr lang="en-US" b="1" cap="none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teadfastness</a:t>
            </a:r>
          </a:p>
        </p:txBody>
      </p:sp>
      <p:sp>
        <p:nvSpPr>
          <p:cNvPr id="9" name="Redondear rectángulo de esquina diagonal 8"/>
          <p:cNvSpPr/>
          <p:nvPr/>
        </p:nvSpPr>
        <p:spPr>
          <a:xfrm rot="20853132">
            <a:off x="1597572" y="3269487"/>
            <a:ext cx="3037490" cy="165012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Antonyms are opposites that can be helpful to have a variety of vocabulary</a:t>
            </a:r>
            <a:endParaRPr lang="en-US" sz="20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85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EXCERCISE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51810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Go the DICTIONARY and look up the following words:</a:t>
            </a:r>
          </a:p>
          <a:p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Advice</a:t>
            </a:r>
          </a:p>
          <a:p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Applicant</a:t>
            </a:r>
          </a:p>
          <a:p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</a:p>
          <a:p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Headquarters</a:t>
            </a:r>
          </a:p>
          <a:p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Subsidiary</a:t>
            </a:r>
          </a:p>
          <a:p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Account</a:t>
            </a:r>
          </a:p>
          <a:p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Goods</a:t>
            </a:r>
          </a:p>
          <a:p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Purchase</a:t>
            </a:r>
          </a:p>
          <a:p>
            <a:pPr marL="0" indent="0">
              <a:buNone/>
            </a:pPr>
            <a:endParaRPr lang="es-MX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03" y="514883"/>
            <a:ext cx="4712970" cy="2114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dondear rectángulo de esquina diagonal 5"/>
          <p:cNvSpPr/>
          <p:nvPr/>
        </p:nvSpPr>
        <p:spPr>
          <a:xfrm>
            <a:off x="897060" y="2879834"/>
            <a:ext cx="4229256" cy="2519997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the explanation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Listen to the pronunciation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 as many time as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synonyms and antonyms</a:t>
            </a:r>
          </a:p>
          <a:p>
            <a:pPr algn="ctr"/>
            <a:endParaRPr lang="en-US" sz="20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79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961127" y="591020"/>
            <a:ext cx="6836016" cy="718457"/>
          </a:xfrm>
        </p:spPr>
        <p:txBody>
          <a:bodyPr>
            <a:normAutofit/>
          </a:bodyPr>
          <a:lstStyle/>
          <a:p>
            <a:r>
              <a:rPr lang="es-MX" sz="4400" b="1" cap="none" dirty="0" smtClean="0">
                <a:latin typeface="+mn-lt"/>
                <a:cs typeface="Arial" panose="020B0604020202020204" pitchFamily="34" charset="0"/>
              </a:rPr>
              <a:t>D i s c o u r s e     m a r k e r s</a:t>
            </a:r>
            <a:endParaRPr lang="es-MX" sz="4400" b="1" cap="none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 rot="20902756">
            <a:off x="372102" y="2129283"/>
            <a:ext cx="3675992" cy="217995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Discourse markers are words or phrases that help to connect, organize and manage what a person says or writes.</a:t>
            </a:r>
            <a:endParaRPr lang="en-US" sz="20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 descr="Sin título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4217">
            <a:off x="169246" y="394210"/>
            <a:ext cx="4081707" cy="7874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394" y="1308853"/>
            <a:ext cx="5645861" cy="415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0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Mexico is an excellent country to start a small business enterprise,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it is necessary to follow several procedures to save time and avoid future problems.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904735"/>
            <a:ext cx="4489365" cy="2739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whatever manner or way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whatever degree or extend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spite of that: on the other hand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 in the world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Mexican Social Security Institute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Electricity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Registering property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Getting credit</a:t>
            </a: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2182680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08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NONETHELESS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Paying taxes is a laborious process in Mexico,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nonetheless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there are only six payments to be made. 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1366400"/>
            <a:ext cx="4489365" cy="18158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NONETHELESS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NEVERTHELESS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spite of what just been said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nonetheless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Tax legislation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Foreign companies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Invoice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supplier</a:t>
            </a: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2182680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38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MOREOVER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Mexico has free trade agreements with 46 countries,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moreover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it has become a global manufacturing base with economies in North and South </a:t>
            </a:r>
            <a:r>
              <a:rPr lang="en-US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america</a:t>
            </a: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1366400"/>
            <a:ext cx="4489365" cy="18158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MOREOVER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addition to what has been said: BESIDES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moreover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location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Consumption centers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policies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trade</a:t>
            </a: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2182680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7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FURTHERMORE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Mexico is an excellent country to start a small business enterprise,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furthermore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it is necessary to follow several procedures to save time and avoid future problems.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904735"/>
            <a:ext cx="4489365" cy="2739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FURTHERMORE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whatever manner or way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whatever degree or extend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spite of that: on the other hand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 in the world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furthermore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Mexican Social Security Institute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Electricity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Registering property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Getting credit</a:t>
            </a: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2182680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4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Having local knowledge of the investment environment and good information on the taxation framework can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be an asset for any overseas venture.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1135567"/>
            <a:ext cx="4489365" cy="227754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that reason: consequently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of that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 that ground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Legal information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Accounting information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Domestic economy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2182680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88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891591"/>
            <a:ext cx="11400870" cy="104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" sz="28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rPr>
              <a:t>Unit of </a:t>
            </a:r>
            <a:r>
              <a:rPr lang="es" sz="28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rPr>
              <a:t>Competence B:Understanding factual academic articles and presenting the summary with main points.</a:t>
            </a:r>
            <a:endParaRPr lang="es-ES" sz="2800" b="1" dirty="0">
              <a:solidFill>
                <a:schemeClr val="bg1"/>
              </a:solidFill>
              <a:latin typeface="Arial Narrow" panose="020B0606020202030204" pitchFamily="34" charset="0"/>
              <a:cs typeface="Avenir Book"/>
            </a:endParaRPr>
          </a:p>
        </p:txBody>
      </p:sp>
      <p:sp>
        <p:nvSpPr>
          <p:cNvPr id="6" name="Rectángulo 5"/>
          <p:cNvSpPr/>
          <p:nvPr/>
        </p:nvSpPr>
        <p:spPr>
          <a:xfrm rot="21422748">
            <a:off x="5180903" y="229823"/>
            <a:ext cx="5390018" cy="5232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" sz="2800" b="1" dirty="0" smtClean="0">
                <a:solidFill>
                  <a:srgbClr val="00B0F0"/>
                </a:solidFill>
                <a:latin typeface="Century Gothic" panose="020B0502020202020204"/>
              </a:rPr>
              <a:t>Language and pronunciation</a:t>
            </a:r>
          </a:p>
        </p:txBody>
      </p:sp>
      <p:sp>
        <p:nvSpPr>
          <p:cNvPr id="8" name="Shape 31"/>
          <p:cNvSpPr txBox="1">
            <a:spLocks/>
          </p:cNvSpPr>
          <p:nvPr/>
        </p:nvSpPr>
        <p:spPr>
          <a:xfrm>
            <a:off x="542655" y="2202023"/>
            <a:ext cx="9725952" cy="2031295"/>
          </a:xfrm>
          <a:prstGeom prst="rect">
            <a:avLst/>
          </a:prstGeom>
          <a:solidFill>
            <a:sysClr val="window" lastClr="FFFFFF"/>
          </a:solidFill>
          <a:ln w="15875" cap="rnd" cmpd="sng" algn="ctr">
            <a:solidFill>
              <a:srgbClr val="0070C0"/>
            </a:solidFill>
            <a:prstDash val="solid"/>
          </a:ln>
          <a:effectLst/>
        </p:spPr>
        <p:txBody>
          <a:bodyPr vert="horz" wrap="square" lIns="91425" tIns="91425" rIns="91425" bIns="91425" rtlCol="0" anchor="t" anchorCtr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buClr>
                <a:srgbClr val="353535"/>
              </a:buClr>
              <a:buNone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El presente material educativo (Sólo visión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proyectable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) está diseñado para el desarrollo de los objetivos de las habilidades de</a:t>
            </a:r>
            <a:r>
              <a:rPr lang="es-ES" sz="2400" noProof="0" dirty="0">
                <a:solidFill>
                  <a:prstClr val="black"/>
                </a:solidFill>
                <a:latin typeface="Avenir Book"/>
              </a:rPr>
              <a:t> </a:t>
            </a:r>
            <a:r>
              <a:rPr kumimoji="0" lang="es-ES" sz="2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Lenguaje</a:t>
            </a:r>
            <a:r>
              <a:rPr kumimoji="0" lang="es-ES" sz="24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 y Comunicación </a:t>
            </a:r>
            <a:r>
              <a:rPr kumimoji="0" lang="es-ES" sz="2400" i="1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(</a:t>
            </a:r>
            <a:r>
              <a:rPr lang="es-ES" sz="2400" b="1" i="1" dirty="0" err="1">
                <a:solidFill>
                  <a:srgbClr val="00B0F0"/>
                </a:solidFill>
                <a:latin typeface="Avenir Book"/>
              </a:rPr>
              <a:t>Language</a:t>
            </a:r>
            <a:r>
              <a:rPr lang="es-ES" sz="2400" b="1" i="1" dirty="0">
                <a:solidFill>
                  <a:srgbClr val="00B0F0"/>
                </a:solidFill>
                <a:latin typeface="Avenir Book"/>
              </a:rPr>
              <a:t> and </a:t>
            </a:r>
            <a:r>
              <a:rPr lang="es-ES" sz="2400" b="1" i="1" dirty="0" err="1" smtClean="0">
                <a:solidFill>
                  <a:srgbClr val="00B0F0"/>
                </a:solidFill>
                <a:latin typeface="Avenir Book"/>
              </a:rPr>
              <a:t>Pronunciation</a:t>
            </a:r>
            <a:r>
              <a:rPr kumimoji="0" lang="es-ES" sz="2400" i="1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)</a:t>
            </a:r>
            <a:r>
              <a:rPr kumimoji="0" lang="es-ES" sz="2400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de la Unidad de Competencia B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/>
                <a:ea typeface="+mn-ea"/>
                <a:cs typeface="+mn-cs"/>
              </a:rPr>
              <a:t>del Nivel de Inglés C1 de la Dirección de Aprendizaje de Lenguas.</a:t>
            </a:r>
          </a:p>
        </p:txBody>
      </p:sp>
    </p:spTree>
    <p:extLst>
      <p:ext uri="{BB962C8B-B14F-4D97-AF65-F5344CB8AC3E}">
        <p14:creationId xmlns:p14="http://schemas.microsoft.com/office/powerpoint/2010/main" val="249142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AS A RESULT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 algn="just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Mexican government has made improvements to its infrastructure. </a:t>
            </a:r>
            <a:r>
              <a:rPr lang="en-US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a result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it now stands as the 15</a:t>
            </a:r>
            <a:r>
              <a:rPr lang="en-US" cap="none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largest economy.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1366400"/>
            <a:ext cx="4489365" cy="18158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 a result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</a:t>
            </a:r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of something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Often +of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result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Transportation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telecommunications</a:t>
            </a: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27" y="2479276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81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210099" y="787910"/>
            <a:ext cx="5359957" cy="718457"/>
          </a:xfrm>
        </p:spPr>
        <p:txBody>
          <a:bodyPr>
            <a:normAutofit/>
          </a:bodyPr>
          <a:lstStyle/>
          <a:p>
            <a:r>
              <a:rPr lang="es-MX" sz="4400" b="1" cap="none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S i g n a l      w o r d s</a:t>
            </a:r>
            <a:endParaRPr lang="es-MX" sz="4400" b="1" cap="none" dirty="0">
              <a:solidFill>
                <a:srgbClr val="0070C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685801" y="1551215"/>
            <a:ext cx="9749638" cy="1496786"/>
          </a:xfrm>
        </p:spPr>
        <p:txBody>
          <a:bodyPr>
            <a:noAutofit/>
          </a:bodyPr>
          <a:lstStyle/>
          <a:p>
            <a:pPr algn="just"/>
            <a:r>
              <a:rPr lang="en-US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Signal words help to show the connection between ideas.  It can be comparison, contrast, cause, effect, problem and solution.</a:t>
            </a:r>
            <a:endParaRPr lang="en-US" sz="28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 descr="Sin título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4217">
            <a:off x="169246" y="394210"/>
            <a:ext cx="4081707" cy="787400"/>
          </a:xfrm>
          <a:prstGeom prst="rect">
            <a:avLst/>
          </a:prstGeom>
        </p:spPr>
      </p:pic>
      <p:pic>
        <p:nvPicPr>
          <p:cNvPr id="1026" name="Picture 2" descr="Resultado de imagen para connect ide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134" y="3092849"/>
            <a:ext cx="2952750" cy="230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58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Mexico signed the NAFTA agreement, there were a lot of talks about negotiations which are still in revision due to political factors.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673903"/>
            <a:ext cx="4489365" cy="32008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</a:t>
            </a:r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Conjunction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Earlier than the time that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Sooner or quicker than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 that… do not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Until the time that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Agreements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Trade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Goods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Import and export</a:t>
            </a:r>
          </a:p>
          <a:p>
            <a:pPr>
              <a:lnSpc>
                <a:spcPct val="100000"/>
              </a:lnSpc>
            </a:pPr>
            <a:endParaRPr lang="en-US" b="1" i="1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41" y="2013422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84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F T E R 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Mexico signed the NAFTA agreement, it has been proved that the workforce has been growing fast.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1366400"/>
            <a:ext cx="4489365" cy="18158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F T E R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</a:t>
            </a:r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Conjunction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Subsequentely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the time when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Economy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Challenges.</a:t>
            </a: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2182680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72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  I N  C E 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1996 US, Mexico and Canada have been working together importing and exporting their products.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904737"/>
            <a:ext cx="4489365" cy="2739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Conjunction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 a time in the past after or later than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view of the fact that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Trump administration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Obama administration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Peña Nieto </a:t>
            </a:r>
            <a:r>
              <a:rPr lang="en-US" b="1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admisnitration</a:t>
            </a:r>
            <a:endParaRPr lang="en-US" b="1" i="1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2182680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06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 H I  L E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 algn="just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Mexico has been reforming its financial regulations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other countries haven’t change a lot their main financial regulations.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904735"/>
            <a:ext cx="4489365" cy="2739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 H I L E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Conjunction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the time that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 long as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on the other hand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Financial reform</a:t>
            </a:r>
          </a:p>
          <a:p>
            <a:pPr>
              <a:lnSpc>
                <a:spcPct val="100000"/>
              </a:lnSpc>
            </a:pPr>
            <a:r>
              <a:rPr lang="en-US" b="1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Structuring process</a:t>
            </a: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2182680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04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 h e t h e r </a:t>
            </a:r>
            <a:endParaRPr lang="en-US" sz="2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At the end of this political period  Mexicans will determine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whether</a:t>
            </a:r>
            <a:r>
              <a:rPr lang="en-US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there will be a good financial future for the country.</a:t>
            </a:r>
          </a:p>
        </p:txBody>
      </p:sp>
      <p:sp>
        <p:nvSpPr>
          <p:cNvPr id="4" name="CuadroTexto 3"/>
          <p:cNvSpPr txBox="1"/>
          <p:nvPr/>
        </p:nvSpPr>
        <p:spPr>
          <a:xfrm rot="19638618">
            <a:off x="661402" y="858569"/>
            <a:ext cx="4489365" cy="28315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 H E T H E R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Conjunction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as a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Word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usually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correlative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whether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indicate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indirect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involving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stated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implied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alternatives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whether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Foreign investment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Credits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investors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2182680"/>
            <a:ext cx="521838" cy="5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19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447393" y="511237"/>
            <a:ext cx="5906814" cy="718457"/>
          </a:xfrm>
        </p:spPr>
        <p:txBody>
          <a:bodyPr>
            <a:noAutofit/>
          </a:bodyPr>
          <a:lstStyle/>
          <a:p>
            <a:r>
              <a:rPr lang="es-MX" sz="4400" b="1" cap="none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P h r a s a l   V e r b s</a:t>
            </a:r>
            <a:endParaRPr lang="es-MX" sz="4400" b="1" cap="none" dirty="0">
              <a:solidFill>
                <a:srgbClr val="0070C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493986" y="1229694"/>
            <a:ext cx="10531366" cy="2129326"/>
          </a:xfrm>
        </p:spPr>
        <p:txBody>
          <a:bodyPr>
            <a:noAutofit/>
          </a:bodyPr>
          <a:lstStyle/>
          <a:p>
            <a:pPr algn="just"/>
            <a:r>
              <a:rPr lang="en-US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Phrasal verb is a phrase that combines a verb with a preposition or adverb or both and that functions as a verb whose meaning is different from the combined meanings of the individual words.</a:t>
            </a:r>
            <a:endParaRPr lang="en-US" sz="28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77781" y="3956380"/>
            <a:ext cx="1449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verb</a:t>
            </a:r>
            <a:endParaRPr lang="es-E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652565" y="3956380"/>
            <a:ext cx="34964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5400" b="1" cap="none" spc="0" dirty="0" err="1" smtClean="0">
                <a:ln/>
                <a:solidFill>
                  <a:schemeClr val="accent4"/>
                </a:solidFill>
                <a:effectLst/>
              </a:rPr>
              <a:t>preposition</a:t>
            </a:r>
            <a:endParaRPr lang="es-E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462411" y="3956380"/>
            <a:ext cx="554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+</a:t>
            </a:r>
            <a:endParaRPr lang="es-E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9" name="Imagen 8" descr="Sin título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4217">
            <a:off x="169246" y="394210"/>
            <a:ext cx="4081707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37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OUT</a:t>
            </a:r>
            <a:endParaRPr lang="en-US" sz="2400" b="1" cap="none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 algn="just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Mexican President Peña Nieto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pointed out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in his last government report that the percentage of employment has increased considerably.</a:t>
            </a:r>
          </a:p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01619" y="674077"/>
            <a:ext cx="4489365" cy="17543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POINT OUT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 direct  someone’s attentions to (someone or something) by pointing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talk about or mentions (something that one thinks is important)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out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Small business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Client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unemployment</a:t>
            </a:r>
          </a:p>
          <a:p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12245" y="674075"/>
            <a:ext cx="627257" cy="5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243" y="2635408"/>
            <a:ext cx="2286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OVER</a:t>
            </a:r>
            <a:endParaRPr lang="en-US" sz="2400" b="1" cap="none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 algn="just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 students of Public Administration are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over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 first local government report in order to give a detailed report.</a:t>
            </a:r>
          </a:p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01619" y="674077"/>
            <a:ext cx="4489365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LOOK OVER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inspect or examine  especially in a cursory ways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over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specific article</a:t>
            </a:r>
          </a:p>
          <a:p>
            <a:r>
              <a:rPr lang="en-US" cap="non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final exam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12245" y="674075"/>
            <a:ext cx="627257" cy="5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Resultado de imagen para look ov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Resultado de imagen para look ov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Resultado de imagen para look ov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479" y="2412966"/>
            <a:ext cx="3098473" cy="240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77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62291" y="891590"/>
            <a:ext cx="9187056" cy="4401205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Avenir Book"/>
              </a:rPr>
              <a:t>Types of clues: finding definition of and unknown word in a texts by a synonym, an antonym, an explanation.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Avenir Book"/>
              </a:rPr>
              <a:t>Discourse markers to link ideas: however, nonetheless, moreover, furthermore, therefore, as a result, etc.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Avenir Book"/>
              </a:rPr>
              <a:t>Signal words: before, after, since, while, whether, also, too, etc.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Avenir Book"/>
              </a:rPr>
              <a:t>Phrasal verbs: point out, look over, look up, think over, carry out, pick up.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Avenir Book"/>
              </a:rPr>
              <a:t>Linking words of the sentences.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800" dirty="0" smtClean="0">
                <a:solidFill>
                  <a:prstClr val="black"/>
                </a:solidFill>
                <a:latin typeface="Avenir Book"/>
              </a:rPr>
              <a:t>Stress </a:t>
            </a:r>
            <a:r>
              <a:rPr lang="es-ES" sz="2800" dirty="0" err="1" smtClean="0">
                <a:solidFill>
                  <a:prstClr val="black"/>
                </a:solidFill>
                <a:latin typeface="Avenir Book"/>
              </a:rPr>
              <a:t>patterns</a:t>
            </a:r>
            <a:r>
              <a:rPr lang="es-ES" sz="2800" dirty="0" smtClean="0">
                <a:solidFill>
                  <a:prstClr val="black"/>
                </a:solidFill>
                <a:latin typeface="Avenir Book"/>
              </a:rPr>
              <a:t> </a:t>
            </a:r>
            <a:r>
              <a:rPr lang="es-ES" sz="2800" dirty="0" err="1" smtClean="0">
                <a:solidFill>
                  <a:prstClr val="black"/>
                </a:solidFill>
                <a:latin typeface="Avenir Book"/>
              </a:rPr>
              <a:t>with</a:t>
            </a:r>
            <a:r>
              <a:rPr lang="es-ES" sz="2800" dirty="0" smtClean="0">
                <a:solidFill>
                  <a:prstClr val="black"/>
                </a:solidFill>
                <a:latin typeface="Avenir Book"/>
              </a:rPr>
              <a:t> </a:t>
            </a:r>
            <a:r>
              <a:rPr lang="es-ES" sz="2800" dirty="0" err="1" smtClean="0">
                <a:solidFill>
                  <a:prstClr val="black"/>
                </a:solidFill>
                <a:latin typeface="Avenir Book"/>
              </a:rPr>
              <a:t>phrasal</a:t>
            </a:r>
            <a:r>
              <a:rPr lang="es-ES" sz="2800" dirty="0" smtClean="0">
                <a:solidFill>
                  <a:prstClr val="black"/>
                </a:solidFill>
                <a:latin typeface="Avenir Book"/>
              </a:rPr>
              <a:t> </a:t>
            </a:r>
            <a:r>
              <a:rPr lang="es-ES" sz="2800" dirty="0" err="1" smtClean="0">
                <a:solidFill>
                  <a:prstClr val="black"/>
                </a:solidFill>
                <a:latin typeface="Avenir Book"/>
              </a:rPr>
              <a:t>verbs</a:t>
            </a:r>
            <a:r>
              <a:rPr lang="es-ES" sz="2800" dirty="0" smtClean="0">
                <a:solidFill>
                  <a:prstClr val="black"/>
                </a:solidFill>
                <a:latin typeface="Avenir Book"/>
              </a:rPr>
              <a:t>.</a:t>
            </a:r>
            <a:endParaRPr lang="en-US" sz="2800" dirty="0">
              <a:solidFill>
                <a:prstClr val="black"/>
              </a:solidFill>
              <a:latin typeface="Avenir Book"/>
            </a:endParaRPr>
          </a:p>
        </p:txBody>
      </p:sp>
      <p:sp>
        <p:nvSpPr>
          <p:cNvPr id="3" name="Rectángulo 2"/>
          <p:cNvSpPr/>
          <p:nvPr/>
        </p:nvSpPr>
        <p:spPr>
          <a:xfrm rot="21422748">
            <a:off x="5180903" y="229823"/>
            <a:ext cx="5390018" cy="5232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" sz="2800" b="1" dirty="0" smtClean="0">
                <a:solidFill>
                  <a:srgbClr val="00B0F0"/>
                </a:solidFill>
                <a:latin typeface="Century Gothic" panose="020B0502020202020204"/>
              </a:rPr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173489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O </a:t>
            </a:r>
            <a:r>
              <a:rPr lang="en-US" sz="2400" b="1" cap="none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b="1" cap="none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     U P </a:t>
            </a:r>
            <a:endParaRPr lang="en-US" sz="2400" b="1" cap="none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To learn more vocabulary always try to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up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 synonyms and antonyms of a new word.</a:t>
            </a:r>
          </a:p>
          <a:p>
            <a:pPr marL="0" indent="0" algn="just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01619" y="674077"/>
            <a:ext cx="4489365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LOOK UP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search for in or as if in a reference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seek out especially for a brief visit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up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figure in a list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 etymology root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12245" y="674075"/>
            <a:ext cx="627257" cy="5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Resultado de imagen para look up a wor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Resultado de imagen para look up a wor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6" name="Picture 6" descr="Resultado de imagen para look up a wor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45" y="2959867"/>
            <a:ext cx="261888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75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OVER</a:t>
            </a:r>
            <a:endParaRPr lang="en-US" sz="2400" b="1" cap="none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 commission will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over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if the proposal is reasonable. </a:t>
            </a:r>
          </a:p>
          <a:p>
            <a:pPr marL="0" indent="0" algn="just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01619" y="674077"/>
            <a:ext cx="4489365" cy="153888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THINK OVER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think about (something) for a period of time especially in an effort to understand or make a decision about it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over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An offer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An idea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decision</a:t>
            </a: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12245" y="674075"/>
            <a:ext cx="627257" cy="5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08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CARRY    OUT</a:t>
            </a:r>
            <a:endParaRPr lang="en-US" sz="2400" b="1" cap="none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 president said he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carried out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all his proposals before finishing his period.</a:t>
            </a:r>
          </a:p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01619" y="674077"/>
            <a:ext cx="4489365" cy="17543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CARRY OUT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 bring to a successful issue: complete and accomplish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put into execution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continue to an end or stopping point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carry out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Research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Marketing study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12245" y="674075"/>
            <a:ext cx="627257" cy="5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96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565418" y="3006962"/>
            <a:ext cx="3989832" cy="451408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I C K     U P </a:t>
            </a:r>
            <a:endParaRPr lang="en-US" sz="2400" b="1" cap="none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texto 5"/>
          <p:cNvSpPr txBox="1">
            <a:spLocks/>
          </p:cNvSpPr>
          <p:nvPr/>
        </p:nvSpPr>
        <p:spPr>
          <a:xfrm>
            <a:off x="5875283" y="514883"/>
            <a:ext cx="5118538" cy="20968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 algn="just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 CEO of an important company </a:t>
            </a: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picked up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a severe illness when he went on business to a foreign country.</a:t>
            </a:r>
          </a:p>
          <a:p>
            <a:pPr marL="0" indent="0">
              <a:buNone/>
            </a:pPr>
            <a:r>
              <a:rPr lang="en-US" b="1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01619" y="674077"/>
            <a:ext cx="4489365" cy="153888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PICK UP</a:t>
            </a:r>
          </a:p>
          <a:p>
            <a:pPr algn="ctr"/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(click here to hear the pronunciation)</a:t>
            </a:r>
            <a:endParaRPr lang="en-US" sz="14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take hold of and lift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gather together: COLLECT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take (passengers or freight) into a vehicle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4677102" y="2884967"/>
            <a:ext cx="6169573" cy="254888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Try saying an example using </a:t>
            </a:r>
            <a:r>
              <a:rPr lang="en-US" i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 up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with the following ideas: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friend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An object</a:t>
            </a:r>
          </a:p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flue</a:t>
            </a: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653" y="4141076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o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12245" y="674075"/>
            <a:ext cx="627257" cy="5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pick up ver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79" y="302895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6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Sin título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4217">
            <a:off x="169246" y="394210"/>
            <a:ext cx="4081707" cy="7874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19125" y="1560195"/>
            <a:ext cx="912495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kern="1200" dirty="0">
                <a:effectLst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Cambridge Dictionary (2018)https://</a:t>
            </a:r>
            <a:r>
              <a:rPr lang="en-US" sz="1200" kern="1200" dirty="0" smtClean="0"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dictionary.cambridge.org/es/gramatica/gramatica-britanica/discourse-markers/discourse-markers-so-right-okay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kern="1200" dirty="0">
                <a:effectLst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Cambridge Dictionary Grammar (2018) </a:t>
            </a:r>
            <a:r>
              <a:rPr lang="en-US" sz="1200" u="sng" kern="1200" dirty="0"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https://dictionary.cambridge.org/es/gramatica/gramatica-britanica/discourse-markers/discourse-markers-so-right-okay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kern="1200" dirty="0"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Close relationship brings benefits for US companies doing business in Mexico (June, 2018) https://www.tmf-group.com/en/news-insights/articles/2018/june/us-companies-business-in-mexico/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kern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Cloud word of slide 13 was created with https://wordart.com/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kern="1200" dirty="0">
                <a:effectLst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Collins Dictionary English-English (2018) </a:t>
            </a:r>
            <a:r>
              <a:rPr lang="en-US" sz="1200" u="sng" kern="1200" dirty="0"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https://www.collinsdictionary.com/register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kern="1200" dirty="0" err="1">
                <a:effectLst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Elbaun</a:t>
            </a:r>
            <a:r>
              <a:rPr lang="en-US" sz="1200" kern="1200" dirty="0"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 S. N. (2016) 6th Edition Grammar in context 3 Cengage Learning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kern="1200" dirty="0">
                <a:effectLst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Images</a:t>
            </a:r>
            <a:r>
              <a:rPr lang="en-US" sz="1200" kern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were taken from google images (used for academic purposes only) from</a:t>
            </a:r>
            <a:r>
              <a:rPr lang="en-US" sz="1200" u="sng" kern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https://images.google.com/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kern="1200" dirty="0">
                <a:effectLst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Merriam-Webster Dictionary English-English (2018)  </a:t>
            </a:r>
            <a:r>
              <a:rPr lang="en-US" sz="1200" u="sng" kern="1200" dirty="0"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https://www.merriam-webster.com/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kern="1200" dirty="0"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Top challenges of doing business in Mexico (March 2018) https://www.tmf-group.com/en/news-insights/articles/top-challenges/doing-business-in-mexico/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 rot="21422748">
            <a:off x="5180903" y="229823"/>
            <a:ext cx="5390018" cy="5232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" sz="2800" b="1" dirty="0" smtClean="0">
                <a:solidFill>
                  <a:srgbClr val="00B0F0"/>
                </a:solidFill>
                <a:latin typeface="Century Gothic" panose="020B0502020202020204"/>
              </a:rPr>
              <a:t>References</a:t>
            </a:r>
          </a:p>
        </p:txBody>
      </p:sp>
      <p:pic>
        <p:nvPicPr>
          <p:cNvPr id="8" name="Imagen 7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410" y="5447792"/>
            <a:ext cx="879790" cy="92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17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21422748">
            <a:off x="5180903" y="229823"/>
            <a:ext cx="5390018" cy="5232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B0F0"/>
                </a:solidFill>
                <a:latin typeface="Century Gothic" panose="020B0502020202020204"/>
              </a:rPr>
              <a:t>G</a:t>
            </a:r>
            <a:r>
              <a:rPr lang="es" sz="2800" b="1" dirty="0" smtClean="0">
                <a:solidFill>
                  <a:srgbClr val="00B0F0"/>
                </a:solidFill>
                <a:latin typeface="Century Gothic" panose="020B0502020202020204"/>
              </a:rPr>
              <a:t>uión explicativo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95421" y="1139054"/>
            <a:ext cx="95511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Clr>
                <a:srgbClr val="353535"/>
              </a:buClr>
              <a:defRPr/>
            </a:pPr>
            <a:r>
              <a:rPr lang="es-ES" dirty="0" smtClean="0">
                <a:solidFill>
                  <a:sysClr val="windowText" lastClr="000000"/>
                </a:solidFill>
                <a:latin typeface="Avenir Book"/>
              </a:rPr>
              <a:t>	El </a:t>
            </a:r>
            <a:r>
              <a:rPr lang="es-ES" dirty="0">
                <a:solidFill>
                  <a:sysClr val="windowText" lastClr="000000"/>
                </a:solidFill>
                <a:latin typeface="Avenir Book"/>
              </a:rPr>
              <a:t>presente material educativo está diseñado para el desarrollo de los objetivos </a:t>
            </a:r>
            <a:r>
              <a:rPr lang="es-ES" dirty="0" smtClean="0">
                <a:solidFill>
                  <a:sysClr val="windowText" lastClr="000000"/>
                </a:solidFill>
                <a:latin typeface="Avenir Book"/>
              </a:rPr>
              <a:t>de </a:t>
            </a:r>
            <a:r>
              <a:rPr lang="es-ES" b="1" dirty="0" err="1" smtClean="0">
                <a:solidFill>
                  <a:srgbClr val="0070C0"/>
                </a:solidFill>
                <a:latin typeface="Avenir Book"/>
              </a:rPr>
              <a:t>Language</a:t>
            </a:r>
            <a:r>
              <a:rPr lang="es-ES" b="1" dirty="0" smtClean="0">
                <a:solidFill>
                  <a:srgbClr val="0070C0"/>
                </a:solidFill>
                <a:latin typeface="Avenir Book"/>
              </a:rPr>
              <a:t> </a:t>
            </a:r>
            <a:r>
              <a:rPr lang="es-ES" b="1" dirty="0">
                <a:solidFill>
                  <a:srgbClr val="0070C0"/>
                </a:solidFill>
                <a:latin typeface="Avenir Book"/>
              </a:rPr>
              <a:t>and </a:t>
            </a:r>
            <a:r>
              <a:rPr lang="es-ES" b="1" dirty="0" err="1">
                <a:solidFill>
                  <a:srgbClr val="0070C0"/>
                </a:solidFill>
                <a:latin typeface="Avenir Book"/>
              </a:rPr>
              <a:t>pronunciation</a:t>
            </a:r>
            <a:r>
              <a:rPr lang="es-ES" b="1" dirty="0">
                <a:solidFill>
                  <a:srgbClr val="0070C0"/>
                </a:solidFill>
                <a:latin typeface="Avenir Book"/>
              </a:rPr>
              <a:t> </a:t>
            </a:r>
            <a:r>
              <a:rPr lang="es-ES" dirty="0">
                <a:solidFill>
                  <a:sysClr val="windowText" lastClr="000000"/>
                </a:solidFill>
                <a:latin typeface="Avenir Book"/>
              </a:rPr>
              <a:t>de la Unidad de Competencia B </a:t>
            </a:r>
            <a:r>
              <a:rPr lang="es-MX" dirty="0">
                <a:solidFill>
                  <a:sysClr val="windowText" lastClr="000000"/>
                </a:solidFill>
                <a:latin typeface="Avenir Book"/>
              </a:rPr>
              <a:t>del Nivel de Inglés C1 de la </a:t>
            </a:r>
            <a:r>
              <a:rPr lang="es-MX" dirty="0" smtClean="0">
                <a:solidFill>
                  <a:sysClr val="windowText" lastClr="000000"/>
                </a:solidFill>
                <a:latin typeface="Avenir Book"/>
              </a:rPr>
              <a:t>DAL.</a:t>
            </a:r>
          </a:p>
          <a:p>
            <a:pPr marL="342900" lvl="0" indent="-342900" algn="just">
              <a:buClr>
                <a:srgbClr val="353535"/>
              </a:buClr>
              <a:defRPr/>
            </a:pPr>
            <a:endParaRPr lang="es-MX" dirty="0" smtClean="0">
              <a:solidFill>
                <a:sysClr val="windowText" lastClr="000000"/>
              </a:solidFill>
              <a:latin typeface="Avenir Book"/>
            </a:endParaRPr>
          </a:p>
          <a:p>
            <a:pPr marL="342900" lvl="0" indent="-342900" algn="just">
              <a:buClr>
                <a:srgbClr val="353535"/>
              </a:buClr>
              <a:defRPr/>
            </a:pPr>
            <a:r>
              <a:rPr lang="es-MX" dirty="0">
                <a:solidFill>
                  <a:sysClr val="windowText" lastClr="000000"/>
                </a:solidFill>
                <a:latin typeface="Avenir Book"/>
              </a:rPr>
              <a:t>	</a:t>
            </a:r>
            <a:r>
              <a:rPr lang="es-MX" dirty="0" smtClean="0">
                <a:solidFill>
                  <a:sysClr val="windowText" lastClr="000000"/>
                </a:solidFill>
                <a:latin typeface="Avenir Book"/>
              </a:rPr>
              <a:t>El </a:t>
            </a:r>
            <a:r>
              <a:rPr lang="es-MX" dirty="0">
                <a:solidFill>
                  <a:sysClr val="windowText" lastClr="000000"/>
                </a:solidFill>
                <a:latin typeface="Avenir Book"/>
              </a:rPr>
              <a:t>vocabulario y algunas ideas para los ejemplos expuestos fueron </a:t>
            </a:r>
            <a:r>
              <a:rPr lang="es-MX" dirty="0" smtClean="0">
                <a:solidFill>
                  <a:sysClr val="windowText" lastClr="000000"/>
                </a:solidFill>
                <a:latin typeface="Avenir Book"/>
              </a:rPr>
              <a:t>adaptados (sólo con propósitos académicos) </a:t>
            </a:r>
            <a:r>
              <a:rPr lang="es-MX" dirty="0">
                <a:solidFill>
                  <a:sysClr val="windowText" lastClr="000000"/>
                </a:solidFill>
                <a:latin typeface="Avenir Book"/>
              </a:rPr>
              <a:t>de dos artículos relacionados </a:t>
            </a:r>
            <a:r>
              <a:rPr lang="es-MX" dirty="0" smtClean="0">
                <a:solidFill>
                  <a:sysClr val="windowText" lastClr="000000"/>
                </a:solidFill>
                <a:latin typeface="Avenir Book"/>
              </a:rPr>
              <a:t>con la temática de Negocios en México; es por ello, que en los ejemplos y las actividades sugeridas en su mayoría contienen vocabulario técnico del área de Negocios.</a:t>
            </a:r>
            <a:endParaRPr lang="es-MX" dirty="0">
              <a:solidFill>
                <a:sysClr val="windowText" lastClr="000000"/>
              </a:solidFill>
              <a:latin typeface="Avenir Book"/>
            </a:endParaRPr>
          </a:p>
          <a:p>
            <a:pPr marL="342900" lvl="0" indent="-342900" algn="just">
              <a:buClr>
                <a:srgbClr val="353535"/>
              </a:buClr>
              <a:defRPr/>
            </a:pPr>
            <a:r>
              <a:rPr lang="es-MX" dirty="0" smtClean="0">
                <a:solidFill>
                  <a:sysClr val="windowText" lastClr="000000"/>
                </a:solidFill>
                <a:latin typeface="Avenir Book"/>
              </a:rPr>
              <a:t>     Se </a:t>
            </a:r>
            <a:r>
              <a:rPr lang="es-MX" dirty="0">
                <a:solidFill>
                  <a:sysClr val="windowText" lastClr="000000"/>
                </a:solidFill>
                <a:latin typeface="Avenir Book"/>
              </a:rPr>
              <a:t>recomienda tener conexión a </a:t>
            </a:r>
            <a:r>
              <a:rPr lang="es-MX" dirty="0" smtClean="0">
                <a:solidFill>
                  <a:sysClr val="windowText" lastClr="000000"/>
                </a:solidFill>
                <a:latin typeface="Avenir Book"/>
              </a:rPr>
              <a:t>Internet para visitar los vínculos de las palabras y practicar su pronunciación. Es importante que el estudiante escuche la pronunciación cuantas veces lo crea necesario y de ser posible en algún dispositivo grabe con su voz la pronunciación de cada palabra, esto le generará un aprendizaje más significativo.</a:t>
            </a:r>
          </a:p>
          <a:p>
            <a:pPr marL="342900" lvl="0" indent="-342900" algn="just">
              <a:buClr>
                <a:srgbClr val="353535"/>
              </a:buClr>
              <a:defRPr/>
            </a:pPr>
            <a:r>
              <a:rPr lang="es-MX" dirty="0">
                <a:solidFill>
                  <a:sysClr val="windowText" lastClr="000000"/>
                </a:solidFill>
                <a:latin typeface="Avenir Book"/>
              </a:rPr>
              <a:t> </a:t>
            </a:r>
            <a:r>
              <a:rPr lang="es-MX" dirty="0" smtClean="0">
                <a:solidFill>
                  <a:sysClr val="windowText" lastClr="000000"/>
                </a:solidFill>
                <a:latin typeface="Avenir Book"/>
              </a:rPr>
              <a:t>     </a:t>
            </a:r>
          </a:p>
          <a:p>
            <a:pPr marL="342900" lvl="0" indent="-342900" algn="just">
              <a:buClr>
                <a:srgbClr val="353535"/>
              </a:buClr>
              <a:defRPr/>
            </a:pPr>
            <a:r>
              <a:rPr lang="es-MX" dirty="0">
                <a:solidFill>
                  <a:sysClr val="windowText" lastClr="000000"/>
                </a:solidFill>
                <a:latin typeface="Avenir Book"/>
              </a:rPr>
              <a:t>	</a:t>
            </a:r>
            <a:r>
              <a:rPr lang="es-MX" dirty="0" smtClean="0">
                <a:solidFill>
                  <a:sysClr val="windowText" lastClr="000000"/>
                </a:solidFill>
                <a:latin typeface="Avenir Book"/>
              </a:rPr>
              <a:t>También se recomienda que los estudiantes creen sus propios ejemplos con el vocabulario sugerido o con sus propias ideas y así contextualizar y consolidar el vocabulario nuevo.</a:t>
            </a:r>
            <a:endParaRPr lang="es-MX" dirty="0">
              <a:solidFill>
                <a:sysClr val="windowText" lastClr="000000"/>
              </a:solidFill>
              <a:latin typeface="Avenir Book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80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21422748">
            <a:off x="5180903" y="229823"/>
            <a:ext cx="5390018" cy="5232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B0F0"/>
                </a:solidFill>
                <a:latin typeface="Century Gothic" panose="020B0502020202020204"/>
              </a:rPr>
              <a:t>G</a:t>
            </a:r>
            <a:r>
              <a:rPr lang="es" sz="2800" b="1" dirty="0" smtClean="0">
                <a:solidFill>
                  <a:srgbClr val="00B0F0"/>
                </a:solidFill>
                <a:latin typeface="Century Gothic" panose="020B0502020202020204"/>
              </a:rPr>
              <a:t>uión explicativo</a:t>
            </a:r>
          </a:p>
        </p:txBody>
      </p:sp>
      <p:pic>
        <p:nvPicPr>
          <p:cNvPr id="7" name="Picture 4" descr="Resultado de imagen para audio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073" y="1667594"/>
            <a:ext cx="1144314" cy="114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n para speaking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7168" y="3252933"/>
            <a:ext cx="1237583" cy="12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echa derecha 3"/>
          <p:cNvSpPr/>
          <p:nvPr/>
        </p:nvSpPr>
        <p:spPr>
          <a:xfrm rot="21090252">
            <a:off x="558799" y="1840385"/>
            <a:ext cx="4775200" cy="1739900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Icono de audio: al dar clic se desplegará un diccionario en Internet con la pronunciación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lecha derecha 8"/>
          <p:cNvSpPr/>
          <p:nvPr/>
        </p:nvSpPr>
        <p:spPr>
          <a:xfrm rot="21257739">
            <a:off x="3790016" y="2859233"/>
            <a:ext cx="4775200" cy="2892991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Icono de actividad de expresión oral: se recomienda en parejas o de forma individual generar un ejemplo nuevo con el vocabulario sugerido o con sus propias ideas.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1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1"/>
          <p:cNvSpPr txBox="1">
            <a:spLocks/>
          </p:cNvSpPr>
          <p:nvPr/>
        </p:nvSpPr>
        <p:spPr>
          <a:xfrm>
            <a:off x="775621" y="891590"/>
            <a:ext cx="9498562" cy="4678173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00B0F0"/>
            </a:solidFill>
            <a:prstDash val="solid"/>
          </a:ln>
          <a:effectLst/>
        </p:spPr>
        <p:txBody>
          <a:bodyPr vert="horz" wrap="square" lIns="91425" tIns="91425" rIns="91425" bIns="91425" rtlCol="0" anchor="t" anchorCtr="0">
            <a:spAutoFit/>
          </a:bodyPr>
          <a:lstStyle>
            <a:lvl1pPr marL="342900" indent="-3429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r>
              <a:rPr kumimoji="0" lang="es-MX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venir Book"/>
              </a:rPr>
              <a:t>El presente material educativo se puede utilizar en: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endParaRPr kumimoji="0" lang="es-MX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venir Book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Book"/>
              </a:rPr>
              <a:t>Aula de clase: 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venir Book"/>
              </a:rPr>
              <a:t>conversaciones en parejas, equipos</a:t>
            </a:r>
            <a:r>
              <a:rPr kumimoji="0" lang="es-MX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venir Book"/>
              </a:rPr>
              <a:t> o como material para toda la clase en forma de presentación.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endParaRPr kumimoji="0" lang="es-MX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venir Book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Book"/>
              </a:rPr>
              <a:t>Centro de Autoacceso: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venir Book"/>
              </a:rPr>
              <a:t>Asesorías individuales o grupales para practicar</a:t>
            </a:r>
            <a:r>
              <a:rPr kumimoji="0" lang="es-MX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venir Book"/>
              </a:rPr>
              <a:t> el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venir Book"/>
              </a:rPr>
              <a:t>lenguaje y pronunciación.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endParaRPr kumimoji="0" lang="es-MX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venir Book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Book"/>
              </a:rPr>
              <a:t>Inglés C1 a distancia: 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venir Book"/>
              </a:rPr>
              <a:t>Para asesorías a distancia, ya sea de grabación en voz, chat en vivo, material de referencia, o para la</a:t>
            </a:r>
            <a:r>
              <a:rPr kumimoji="0" lang="es-MX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venir Book"/>
              </a:rPr>
              <a:t> asignación de una actividad de </a:t>
            </a:r>
            <a:r>
              <a:rPr lang="es-MX" sz="2400" dirty="0" smtClean="0">
                <a:solidFill>
                  <a:sysClr val="windowText" lastClr="000000"/>
                </a:solidFill>
                <a:latin typeface="Avenir Book"/>
              </a:rPr>
              <a:t>practica de lenguaje, pronunciación, redacción y expresión oral</a:t>
            </a:r>
            <a:r>
              <a:rPr lang="es-MX" sz="2800" dirty="0" smtClean="0">
                <a:solidFill>
                  <a:sysClr val="windowText" lastClr="000000"/>
                </a:solidFill>
                <a:latin typeface="Avenir Book"/>
              </a:rPr>
              <a:t>.</a:t>
            </a:r>
            <a:endParaRPr kumimoji="0" lang="es-MX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venir Book"/>
              <a:ea typeface="+mn-ea"/>
              <a:cs typeface="+mn-cs"/>
            </a:endParaRPr>
          </a:p>
        </p:txBody>
      </p:sp>
      <p:sp>
        <p:nvSpPr>
          <p:cNvPr id="4" name="Rectángulo 3"/>
          <p:cNvSpPr/>
          <p:nvPr/>
        </p:nvSpPr>
        <p:spPr>
          <a:xfrm rot="21422748">
            <a:off x="5180903" y="229823"/>
            <a:ext cx="5390018" cy="5232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" sz="2800" b="1" dirty="0" smtClean="0">
                <a:solidFill>
                  <a:srgbClr val="00B0F0"/>
                </a:solidFill>
                <a:latin typeface="Century Gothic" panose="020B0502020202020204"/>
              </a:rPr>
              <a:t>Guión explicativo </a:t>
            </a:r>
          </a:p>
        </p:txBody>
      </p:sp>
    </p:spTree>
    <p:extLst>
      <p:ext uri="{BB962C8B-B14F-4D97-AF65-F5344CB8AC3E}">
        <p14:creationId xmlns:p14="http://schemas.microsoft.com/office/powerpoint/2010/main" val="341859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1"/>
          <p:cNvSpPr txBox="1">
            <a:spLocks/>
          </p:cNvSpPr>
          <p:nvPr/>
        </p:nvSpPr>
        <p:spPr>
          <a:xfrm>
            <a:off x="1095615" y="1114366"/>
            <a:ext cx="8150772" cy="406262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00B0F0"/>
            </a:solidFill>
            <a:prstDash val="solid"/>
          </a:ln>
          <a:effectLst/>
        </p:spPr>
        <p:txBody>
          <a:bodyPr vert="horz" wrap="square" lIns="91425" tIns="91425" rIns="91425" bIns="91425" rtlCol="0" anchor="t" anchorCtr="0">
            <a:spAutoFit/>
          </a:bodyPr>
          <a:lstStyle>
            <a:lvl1pPr marL="342900" indent="-3429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El presente material se divide en cuatro secciones:</a:t>
            </a:r>
          </a:p>
          <a:p>
            <a:pPr algn="just">
              <a:lnSpc>
                <a:spcPct val="150000"/>
              </a:lnSpc>
              <a:buClr>
                <a:srgbClr val="353535"/>
              </a:buClr>
            </a:pPr>
            <a:r>
              <a:rPr lang="es-ES" sz="2800" dirty="0" err="1" smtClean="0">
                <a:solidFill>
                  <a:sysClr val="windowText" lastClr="000000"/>
                </a:solidFill>
                <a:latin typeface="Century Gothic" panose="020B0502020202020204"/>
              </a:rPr>
              <a:t>Finding</a:t>
            </a:r>
            <a:r>
              <a:rPr lang="es-ES" sz="2800" dirty="0" smtClean="0">
                <a:solidFill>
                  <a:sysClr val="windowText" lastClr="000000"/>
                </a:solidFill>
                <a:latin typeface="Century Gothic" panose="020B0502020202020204"/>
              </a:rPr>
              <a:t> a </a:t>
            </a:r>
            <a:r>
              <a:rPr lang="es-ES" sz="2800" dirty="0" err="1" smtClean="0">
                <a:solidFill>
                  <a:sysClr val="windowText" lastClr="000000"/>
                </a:solidFill>
                <a:latin typeface="Century Gothic" panose="020B0502020202020204"/>
              </a:rPr>
              <a:t>definition</a:t>
            </a:r>
            <a:endParaRPr lang="es-ES" sz="2800" dirty="0" smtClean="0">
              <a:solidFill>
                <a:sysClr val="windowText" lastClr="000000"/>
              </a:solidFill>
              <a:latin typeface="Century Gothic" panose="020B0502020202020204"/>
            </a:endParaRPr>
          </a:p>
          <a:p>
            <a:pPr algn="just">
              <a:lnSpc>
                <a:spcPct val="150000"/>
              </a:lnSpc>
              <a:buClr>
                <a:srgbClr val="353535"/>
              </a:buClr>
            </a:pPr>
            <a:r>
              <a:rPr lang="es-ES" sz="2800" dirty="0" err="1" smtClean="0">
                <a:solidFill>
                  <a:sysClr val="windowText" lastClr="000000"/>
                </a:solidFill>
                <a:latin typeface="Century Gothic" panose="020B0502020202020204"/>
              </a:rPr>
              <a:t>Discourse</a:t>
            </a:r>
            <a:r>
              <a:rPr lang="es-ES" sz="2800" dirty="0" smtClean="0">
                <a:solidFill>
                  <a:sysClr val="windowText" lastClr="000000"/>
                </a:solidFill>
                <a:latin typeface="Century Gothic" panose="020B0502020202020204"/>
              </a:rPr>
              <a:t> </a:t>
            </a:r>
            <a:r>
              <a:rPr lang="es-ES" sz="2800" dirty="0" err="1" smtClean="0">
                <a:solidFill>
                  <a:sysClr val="windowText" lastClr="000000"/>
                </a:solidFill>
                <a:latin typeface="Century Gothic" panose="020B0502020202020204"/>
              </a:rPr>
              <a:t>markers</a:t>
            </a:r>
            <a:endParaRPr lang="es-ES" sz="2800" dirty="0" smtClean="0">
              <a:solidFill>
                <a:sysClr val="windowText" lastClr="000000"/>
              </a:solidFill>
              <a:latin typeface="Century Gothic" panose="020B0502020202020204"/>
            </a:endParaRPr>
          </a:p>
          <a:p>
            <a:pPr algn="just">
              <a:lnSpc>
                <a:spcPct val="150000"/>
              </a:lnSpc>
              <a:buClr>
                <a:srgbClr val="353535"/>
              </a:buClr>
            </a:pPr>
            <a:r>
              <a:rPr lang="es-ES" sz="2800" dirty="0" err="1" smtClean="0">
                <a:solidFill>
                  <a:sysClr val="windowText" lastClr="000000"/>
                </a:solidFill>
                <a:latin typeface="Century Gothic" panose="020B0502020202020204"/>
              </a:rPr>
              <a:t>Signal</a:t>
            </a:r>
            <a:r>
              <a:rPr lang="es-ES" sz="2800" dirty="0" smtClean="0">
                <a:solidFill>
                  <a:sysClr val="windowText" lastClr="000000"/>
                </a:solidFill>
                <a:latin typeface="Century Gothic" panose="020B0502020202020204"/>
              </a:rPr>
              <a:t> </a:t>
            </a:r>
            <a:r>
              <a:rPr lang="es-ES" sz="2800" dirty="0" err="1" smtClean="0">
                <a:solidFill>
                  <a:sysClr val="windowText" lastClr="000000"/>
                </a:solidFill>
                <a:latin typeface="Century Gothic" panose="020B0502020202020204"/>
              </a:rPr>
              <a:t>words</a:t>
            </a:r>
            <a:endParaRPr lang="es-ES" sz="2800" dirty="0" smtClean="0">
              <a:solidFill>
                <a:sysClr val="windowText" lastClr="000000"/>
              </a:solidFill>
              <a:latin typeface="Century Gothic" panose="020B0502020202020204"/>
            </a:endParaRPr>
          </a:p>
          <a:p>
            <a:pPr algn="just">
              <a:lnSpc>
                <a:spcPct val="150000"/>
              </a:lnSpc>
              <a:buClr>
                <a:srgbClr val="353535"/>
              </a:buClr>
            </a:pPr>
            <a:r>
              <a:rPr lang="es-ES" sz="2800" dirty="0" err="1" smtClean="0">
                <a:solidFill>
                  <a:sysClr val="windowText" lastClr="000000"/>
                </a:solidFill>
                <a:latin typeface="Century Gothic" panose="020B0502020202020204"/>
              </a:rPr>
              <a:t>Phrasal</a:t>
            </a:r>
            <a:r>
              <a:rPr lang="es-ES" sz="2800" dirty="0" smtClean="0">
                <a:solidFill>
                  <a:sysClr val="windowText" lastClr="000000"/>
                </a:solidFill>
                <a:latin typeface="Century Gothic" panose="020B0502020202020204"/>
              </a:rPr>
              <a:t> </a:t>
            </a:r>
            <a:r>
              <a:rPr lang="es-ES" sz="2800" dirty="0" err="1" smtClean="0">
                <a:solidFill>
                  <a:sysClr val="windowText" lastClr="000000"/>
                </a:solidFill>
                <a:latin typeface="Century Gothic" panose="020B0502020202020204"/>
              </a:rPr>
              <a:t>verbs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Rectángulo 3"/>
          <p:cNvSpPr/>
          <p:nvPr/>
        </p:nvSpPr>
        <p:spPr>
          <a:xfrm rot="21422748">
            <a:off x="5180903" y="229823"/>
            <a:ext cx="5390018" cy="5232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" sz="2800" b="1" dirty="0" smtClean="0">
                <a:solidFill>
                  <a:srgbClr val="00B0F0"/>
                </a:solidFill>
                <a:latin typeface="Century Gothic" panose="020B0502020202020204"/>
              </a:rPr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val="194763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961127" y="591020"/>
            <a:ext cx="6836016" cy="718457"/>
          </a:xfrm>
        </p:spPr>
        <p:txBody>
          <a:bodyPr>
            <a:normAutofit/>
          </a:bodyPr>
          <a:lstStyle/>
          <a:p>
            <a:r>
              <a:rPr lang="es-MX" sz="4400" b="1" cap="none" dirty="0" smtClean="0">
                <a:latin typeface="+mn-lt"/>
                <a:cs typeface="Arial" panose="020B0604020202020204" pitchFamily="34" charset="0"/>
              </a:rPr>
              <a:t>F i n d i n g   a   d e f i n i t i o n</a:t>
            </a:r>
            <a:endParaRPr lang="es-MX" sz="4400" b="1" cap="none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685801" y="1551214"/>
            <a:ext cx="6946640" cy="4103352"/>
          </a:xfrm>
        </p:spPr>
        <p:txBody>
          <a:bodyPr>
            <a:noAutofit/>
          </a:bodyPr>
          <a:lstStyle/>
          <a:p>
            <a:pPr algn="l"/>
            <a:r>
              <a:rPr lang="en-US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When reading a text ,it is important to understand the main idea of a sentence or paragraph.</a:t>
            </a:r>
          </a:p>
          <a:p>
            <a:pPr algn="l"/>
            <a:r>
              <a:rPr lang="en-US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When you face an unknown word try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Analyze what it is before and after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Look for discourse markers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Look for signal words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Find synonyms or antonyms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With these ideas you will understand better, the main idea.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 descr="Sin título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4217">
            <a:off x="169246" y="394210"/>
            <a:ext cx="4081707" cy="7874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12561">
            <a:off x="5968579" y="1913665"/>
            <a:ext cx="5557636" cy="200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7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5800" y="634482"/>
            <a:ext cx="9951098" cy="769776"/>
          </a:xfrm>
        </p:spPr>
        <p:txBody>
          <a:bodyPr>
            <a:normAutofit/>
          </a:bodyPr>
          <a:lstStyle/>
          <a:p>
            <a:r>
              <a:rPr lang="es-MX" b="1" cap="none" dirty="0" smtClean="0">
                <a:latin typeface="Arial Narrow" panose="020B0606020202030204" pitchFamily="34" charset="0"/>
                <a:cs typeface="Arial" panose="020B0604020202020204" pitchFamily="34" charset="0"/>
              </a:rPr>
              <a:t>A </a:t>
            </a:r>
            <a:r>
              <a:rPr lang="es-MX" b="1" cap="none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suggested</a:t>
            </a:r>
            <a:r>
              <a:rPr lang="es-MX" b="1" cap="none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s-MX" b="1" cap="none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dictionary</a:t>
            </a:r>
            <a:endParaRPr lang="es-MX" b="1" cap="none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3" r="14523"/>
          <a:stretch>
            <a:fillRect/>
          </a:stretch>
        </p:blipFill>
        <p:spPr>
          <a:xfrm>
            <a:off x="8886281" y="720391"/>
            <a:ext cx="2524336" cy="3558014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685801" y="1551214"/>
            <a:ext cx="6345301" cy="169648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URL 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https://www.Merriam-webster.Com/</a:t>
            </a:r>
            <a:endParaRPr lang="es-MX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The dictionary by </a:t>
            </a:r>
            <a:r>
              <a:rPr lang="en-US" b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merriam</a:t>
            </a:r>
            <a:r>
              <a:rPr lang="en-US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b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webster</a:t>
            </a: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 is America's most trusted online dictionary for English word definitions, meanings, and pronunciation.</a:t>
            </a:r>
            <a:endParaRPr lang="es-MX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89027">
            <a:off x="5420329" y="3500331"/>
            <a:ext cx="2995074" cy="2246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Redondear rectángulo de esquina diagonal 9"/>
          <p:cNvSpPr/>
          <p:nvPr/>
        </p:nvSpPr>
        <p:spPr>
          <a:xfrm>
            <a:off x="493986" y="3531476"/>
            <a:ext cx="3037490" cy="165012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easy to use and you can use it on your computer, tablet or cell phone</a:t>
            </a:r>
            <a:endParaRPr lang="en-US" sz="20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63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vento principal">
  <a:themeElements>
    <a:clrScheme name="Evento principal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EE8011"/>
      </a:accent1>
      <a:accent2>
        <a:srgbClr val="CEC079"/>
      </a:accent2>
      <a:accent3>
        <a:srgbClr val="93A569"/>
      </a:accent3>
      <a:accent4>
        <a:srgbClr val="69A58B"/>
      </a:accent4>
      <a:accent5>
        <a:srgbClr val="6DAABD"/>
      </a:accent5>
      <a:accent6>
        <a:srgbClr val="B24A4B"/>
      </a:accent6>
      <a:hlink>
        <a:srgbClr val="EE8E11"/>
      </a:hlink>
      <a:folHlink>
        <a:srgbClr val="BFAE7F"/>
      </a:folHlink>
    </a:clrScheme>
    <a:fontScheme name="Evento principal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vento principal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686B1E04-F35C-4AB5-985D-0C358CA110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TM04033927[[fn=Evento principal]]</Template>
  <TotalTime>991</TotalTime>
  <Words>2081</Words>
  <Application>Microsoft Office PowerPoint</Application>
  <PresentationFormat>Panorámica</PresentationFormat>
  <Paragraphs>361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5" baseType="lpstr">
      <vt:lpstr>Arial</vt:lpstr>
      <vt:lpstr>Arial Narrow</vt:lpstr>
      <vt:lpstr>Avenir Black</vt:lpstr>
      <vt:lpstr>Avenir Book</vt:lpstr>
      <vt:lpstr>Avenir Roman</vt:lpstr>
      <vt:lpstr>Calibri</vt:lpstr>
      <vt:lpstr>Century Gothic</vt:lpstr>
      <vt:lpstr>Impact</vt:lpstr>
      <vt:lpstr>Times New Roman</vt:lpstr>
      <vt:lpstr>Wingdings 3</vt:lpstr>
      <vt:lpstr>Evento principal</vt:lpstr>
      <vt:lpstr>Facultad de Contaduría y Administración Unidad de Aprendizaje: Inglés C1 Licenciatura informática administrativa  (Modalidad Presencial y a distancia)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 i n d i n g   a   d e f i n i t i o n</vt:lpstr>
      <vt:lpstr>A suggested dictionary</vt:lpstr>
      <vt:lpstr>Finding s new definition</vt:lpstr>
      <vt:lpstr>SYNONYMS</vt:lpstr>
      <vt:lpstr>ANTONYM</vt:lpstr>
      <vt:lpstr>EXCERCISE</vt:lpstr>
      <vt:lpstr>D i s c o u r s e     m a r k e r s</vt:lpstr>
      <vt:lpstr>HOWEVER</vt:lpstr>
      <vt:lpstr>NONETHELESS</vt:lpstr>
      <vt:lpstr>MOREOVER</vt:lpstr>
      <vt:lpstr>FURTHERMORE</vt:lpstr>
      <vt:lpstr>THEREFORE</vt:lpstr>
      <vt:lpstr>AS A RESULT</vt:lpstr>
      <vt:lpstr>S i g n a l      w o r d s</vt:lpstr>
      <vt:lpstr>BEFORE</vt:lpstr>
      <vt:lpstr>A F T E R </vt:lpstr>
      <vt:lpstr>S  I N  C E </vt:lpstr>
      <vt:lpstr>W H I  L E</vt:lpstr>
      <vt:lpstr>W h e t h e r </vt:lpstr>
      <vt:lpstr>P h r a s a l   V e r b s</vt:lpstr>
      <vt:lpstr>POINT OUT</vt:lpstr>
      <vt:lpstr>LOOK OVER</vt:lpstr>
      <vt:lpstr>L O O K     U P </vt:lpstr>
      <vt:lpstr>THINK OVER</vt:lpstr>
      <vt:lpstr>CARRY    OUT</vt:lpstr>
      <vt:lpstr>P I C K     U P 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CONNECTING IDEAS</dc:title>
  <dc:creator>ROSA LILIANA CORDERO NAVA</dc:creator>
  <cp:keywords>PROYECTABLE</cp:keywords>
  <cp:lastModifiedBy>UAEM-FCA</cp:lastModifiedBy>
  <cp:revision>73</cp:revision>
  <dcterms:created xsi:type="dcterms:W3CDTF">2018-09-21T13:53:50Z</dcterms:created>
  <dcterms:modified xsi:type="dcterms:W3CDTF">2018-09-28T16:01:59Z</dcterms:modified>
</cp:coreProperties>
</file>