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3"/>
  </p:notesMasterIdLst>
  <p:handoutMasterIdLst>
    <p:handoutMasterId r:id="rId34"/>
  </p:handoutMasterIdLst>
  <p:sldIdLst>
    <p:sldId id="283" r:id="rId2"/>
    <p:sldId id="284" r:id="rId3"/>
    <p:sldId id="285" r:id="rId4"/>
    <p:sldId id="256" r:id="rId5"/>
    <p:sldId id="257" r:id="rId6"/>
    <p:sldId id="258" r:id="rId7"/>
    <p:sldId id="263" r:id="rId8"/>
    <p:sldId id="259" r:id="rId9"/>
    <p:sldId id="260" r:id="rId10"/>
    <p:sldId id="261" r:id="rId11"/>
    <p:sldId id="262" r:id="rId12"/>
    <p:sldId id="264" r:id="rId13"/>
    <p:sldId id="265" r:id="rId14"/>
    <p:sldId id="267" r:id="rId15"/>
    <p:sldId id="266" r:id="rId16"/>
    <p:sldId id="268" r:id="rId17"/>
    <p:sldId id="269" r:id="rId18"/>
    <p:sldId id="270" r:id="rId19"/>
    <p:sldId id="271" r:id="rId20"/>
    <p:sldId id="276" r:id="rId21"/>
    <p:sldId id="274" r:id="rId22"/>
    <p:sldId id="272" r:id="rId23"/>
    <p:sldId id="281" r:id="rId24"/>
    <p:sldId id="275" r:id="rId25"/>
    <p:sldId id="277" r:id="rId26"/>
    <p:sldId id="278" r:id="rId27"/>
    <p:sldId id="279" r:id="rId28"/>
    <p:sldId id="280" r:id="rId29"/>
    <p:sldId id="282" r:id="rId30"/>
    <p:sldId id="286" r:id="rId31"/>
    <p:sldId id="287"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80" d="100"/>
          <a:sy n="80" d="100"/>
        </p:scale>
        <p:origin x="-852" y="-252"/>
      </p:cViewPr>
      <p:guideLst>
        <p:guide orient="horz" pos="2183"/>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637576-1072-4005-9A92-5FA2F1A27DB9}" type="doc">
      <dgm:prSet loTypeId="urn:microsoft.com/office/officeart/2005/8/layout/target3" loCatId="list" qsTypeId="urn:microsoft.com/office/officeart/2005/8/quickstyle/simple2" qsCatId="simple" csTypeId="urn:microsoft.com/office/officeart/2005/8/colors/accent1_1" csCatId="accent1" phldr="1"/>
      <dgm:spPr/>
      <dgm:t>
        <a:bodyPr/>
        <a:lstStyle/>
        <a:p>
          <a:endParaRPr lang="es-MX"/>
        </a:p>
      </dgm:t>
    </dgm:pt>
    <dgm:pt modelId="{B6810D79-A16C-4CE7-A84F-D2339CD35E81}">
      <dgm:prSet phldrT="[Texto]" custT="1"/>
      <dgm:spPr/>
      <dgm:t>
        <a:bodyPr/>
        <a:lstStyle/>
        <a:p>
          <a:r>
            <a:rPr lang="es-MX" sz="4100" dirty="0" smtClean="0">
              <a:solidFill>
                <a:schemeClr val="bg2">
                  <a:lumMod val="50000"/>
                </a:schemeClr>
              </a:solidFill>
            </a:rPr>
            <a:t>Silicatos (Si0</a:t>
          </a:r>
          <a:r>
            <a:rPr lang="es-MX" sz="2800" dirty="0" smtClean="0">
              <a:solidFill>
                <a:schemeClr val="bg2">
                  <a:lumMod val="50000"/>
                </a:schemeClr>
              </a:solidFill>
            </a:rPr>
            <a:t>2</a:t>
          </a:r>
          <a:r>
            <a:rPr lang="es-MX" sz="4100" dirty="0" smtClean="0">
              <a:solidFill>
                <a:schemeClr val="bg2">
                  <a:lumMod val="50000"/>
                </a:schemeClr>
              </a:solidFill>
            </a:rPr>
            <a:t>)</a:t>
          </a:r>
          <a:endParaRPr lang="es-MX" sz="4100" dirty="0">
            <a:solidFill>
              <a:schemeClr val="bg2">
                <a:lumMod val="50000"/>
              </a:schemeClr>
            </a:solidFill>
          </a:endParaRPr>
        </a:p>
      </dgm:t>
    </dgm:pt>
    <dgm:pt modelId="{BB1C4A1F-B822-4E1D-9C45-4168750FA3A7}" type="parTrans" cxnId="{B0ED0EC1-F46E-43F2-B345-D24C1484802A}">
      <dgm:prSet/>
      <dgm:spPr/>
      <dgm:t>
        <a:bodyPr/>
        <a:lstStyle/>
        <a:p>
          <a:endParaRPr lang="es-MX"/>
        </a:p>
      </dgm:t>
    </dgm:pt>
    <dgm:pt modelId="{E91A0C9E-DA6F-499E-9970-7F81B418D01D}" type="sibTrans" cxnId="{B0ED0EC1-F46E-43F2-B345-D24C1484802A}">
      <dgm:prSet/>
      <dgm:spPr/>
      <dgm:t>
        <a:bodyPr/>
        <a:lstStyle/>
        <a:p>
          <a:endParaRPr lang="es-MX"/>
        </a:p>
      </dgm:t>
    </dgm:pt>
    <dgm:pt modelId="{70D8FF49-7BC7-4BD2-B61B-B80A864F1157}">
      <dgm:prSet phldrT="[Texto]"/>
      <dgm:spPr/>
      <dgm:t>
        <a:bodyPr/>
        <a:lstStyle/>
        <a:p>
          <a:r>
            <a:rPr lang="es-MX" dirty="0" err="1" smtClean="0">
              <a:solidFill>
                <a:schemeClr val="bg2">
                  <a:lumMod val="50000"/>
                </a:schemeClr>
              </a:solidFill>
            </a:rPr>
            <a:t>Ferromagnesianos</a:t>
          </a:r>
          <a:r>
            <a:rPr lang="es-MX" dirty="0" smtClean="0">
              <a:solidFill>
                <a:schemeClr val="bg2">
                  <a:lumMod val="50000"/>
                </a:schemeClr>
              </a:solidFill>
            </a:rPr>
            <a:t>/oscuros</a:t>
          </a:r>
          <a:endParaRPr lang="es-MX" dirty="0">
            <a:solidFill>
              <a:schemeClr val="bg2">
                <a:lumMod val="50000"/>
              </a:schemeClr>
            </a:solidFill>
          </a:endParaRPr>
        </a:p>
      </dgm:t>
    </dgm:pt>
    <dgm:pt modelId="{1D665BF7-B651-4269-B438-CA7738CCD7E4}" type="parTrans" cxnId="{09C2A9AD-E854-4792-97E0-FFF072348A81}">
      <dgm:prSet/>
      <dgm:spPr/>
      <dgm:t>
        <a:bodyPr/>
        <a:lstStyle/>
        <a:p>
          <a:endParaRPr lang="es-MX"/>
        </a:p>
      </dgm:t>
    </dgm:pt>
    <dgm:pt modelId="{5077109F-B46E-49CE-8217-E884045E1C12}" type="sibTrans" cxnId="{09C2A9AD-E854-4792-97E0-FFF072348A81}">
      <dgm:prSet/>
      <dgm:spPr/>
      <dgm:t>
        <a:bodyPr/>
        <a:lstStyle/>
        <a:p>
          <a:endParaRPr lang="es-MX"/>
        </a:p>
      </dgm:t>
    </dgm:pt>
    <dgm:pt modelId="{646450C5-D423-42FB-8287-7283889FD946}">
      <dgm:prSet phldrT="[Texto]"/>
      <dgm:spPr/>
      <dgm:t>
        <a:bodyPr/>
        <a:lstStyle/>
        <a:p>
          <a:r>
            <a:rPr lang="es-MX" dirty="0" smtClean="0">
              <a:solidFill>
                <a:schemeClr val="bg2">
                  <a:lumMod val="50000"/>
                </a:schemeClr>
              </a:solidFill>
            </a:rPr>
            <a:t>Claros</a:t>
          </a:r>
          <a:endParaRPr lang="es-MX" dirty="0">
            <a:solidFill>
              <a:schemeClr val="bg2">
                <a:lumMod val="50000"/>
              </a:schemeClr>
            </a:solidFill>
          </a:endParaRPr>
        </a:p>
      </dgm:t>
    </dgm:pt>
    <dgm:pt modelId="{B9479527-0866-4433-80C2-325CE0A1C274}" type="parTrans" cxnId="{EDF17E61-EF4C-4BFE-A3BB-CE22FF6E72E2}">
      <dgm:prSet/>
      <dgm:spPr/>
      <dgm:t>
        <a:bodyPr/>
        <a:lstStyle/>
        <a:p>
          <a:endParaRPr lang="es-MX"/>
        </a:p>
      </dgm:t>
    </dgm:pt>
    <dgm:pt modelId="{4D5FC818-F752-46E5-91BB-41C5B594475C}" type="sibTrans" cxnId="{EDF17E61-EF4C-4BFE-A3BB-CE22FF6E72E2}">
      <dgm:prSet/>
      <dgm:spPr/>
      <dgm:t>
        <a:bodyPr/>
        <a:lstStyle/>
        <a:p>
          <a:endParaRPr lang="es-MX"/>
        </a:p>
      </dgm:t>
    </dgm:pt>
    <dgm:pt modelId="{3B8E2A1F-F811-4593-A6D6-5C54F336827B}">
      <dgm:prSet phldrT="[Texto]"/>
      <dgm:spPr/>
      <dgm:t>
        <a:bodyPr/>
        <a:lstStyle/>
        <a:p>
          <a:r>
            <a:rPr lang="es-MX" dirty="0" err="1" smtClean="0">
              <a:solidFill>
                <a:schemeClr val="bg2">
                  <a:lumMod val="50000"/>
                </a:schemeClr>
              </a:solidFill>
            </a:rPr>
            <a:t>Ferromagnesianos</a:t>
          </a:r>
          <a:endParaRPr lang="es-MX" dirty="0">
            <a:solidFill>
              <a:schemeClr val="bg2">
                <a:lumMod val="50000"/>
              </a:schemeClr>
            </a:solidFill>
          </a:endParaRPr>
        </a:p>
      </dgm:t>
    </dgm:pt>
    <dgm:pt modelId="{7192F20B-225B-453D-AE0F-6A5E4E3AC18F}" type="parTrans" cxnId="{3CF64D4A-3EE4-4324-9F36-29F366BCBD3A}">
      <dgm:prSet/>
      <dgm:spPr/>
      <dgm:t>
        <a:bodyPr/>
        <a:lstStyle/>
        <a:p>
          <a:endParaRPr lang="es-MX"/>
        </a:p>
      </dgm:t>
    </dgm:pt>
    <dgm:pt modelId="{DB0CCA88-1B49-4AFB-BFF1-9D775AEE049C}" type="sibTrans" cxnId="{3CF64D4A-3EE4-4324-9F36-29F366BCBD3A}">
      <dgm:prSet/>
      <dgm:spPr/>
      <dgm:t>
        <a:bodyPr/>
        <a:lstStyle/>
        <a:p>
          <a:endParaRPr lang="es-MX"/>
        </a:p>
      </dgm:t>
    </dgm:pt>
    <dgm:pt modelId="{ACBB9605-4846-499D-ACEA-707CFD4449D4}">
      <dgm:prSet phldrT="[Texto]"/>
      <dgm:spPr/>
      <dgm:t>
        <a:bodyPr/>
        <a:lstStyle/>
        <a:p>
          <a:r>
            <a:rPr lang="es-MX" dirty="0" smtClean="0">
              <a:solidFill>
                <a:schemeClr val="bg2">
                  <a:lumMod val="50000"/>
                </a:schemeClr>
              </a:solidFill>
            </a:rPr>
            <a:t>Olivino</a:t>
          </a:r>
          <a:endParaRPr lang="es-MX" dirty="0">
            <a:solidFill>
              <a:schemeClr val="bg2">
                <a:lumMod val="50000"/>
              </a:schemeClr>
            </a:solidFill>
          </a:endParaRPr>
        </a:p>
      </dgm:t>
    </dgm:pt>
    <dgm:pt modelId="{43A8A0B7-2055-4B82-AF19-452D5F3CB5AB}" type="parTrans" cxnId="{A1C01070-1E7D-46E2-A78B-BBCEF5BBC37E}">
      <dgm:prSet/>
      <dgm:spPr/>
      <dgm:t>
        <a:bodyPr/>
        <a:lstStyle/>
        <a:p>
          <a:endParaRPr lang="es-MX"/>
        </a:p>
      </dgm:t>
    </dgm:pt>
    <dgm:pt modelId="{7CF9C216-5E6F-40C3-9946-3D2678EA3F46}" type="sibTrans" cxnId="{A1C01070-1E7D-46E2-A78B-BBCEF5BBC37E}">
      <dgm:prSet/>
      <dgm:spPr/>
      <dgm:t>
        <a:bodyPr/>
        <a:lstStyle/>
        <a:p>
          <a:endParaRPr lang="es-MX"/>
        </a:p>
      </dgm:t>
    </dgm:pt>
    <dgm:pt modelId="{21DA45CC-8C7F-4B25-A248-4D3B8ACBA7D7}">
      <dgm:prSet phldrT="[Texto]"/>
      <dgm:spPr/>
      <dgm:t>
        <a:bodyPr/>
        <a:lstStyle/>
        <a:p>
          <a:r>
            <a:rPr lang="es-MX" dirty="0" smtClean="0">
              <a:solidFill>
                <a:schemeClr val="bg2">
                  <a:lumMod val="50000"/>
                </a:schemeClr>
              </a:solidFill>
            </a:rPr>
            <a:t>Anfíbol</a:t>
          </a:r>
          <a:endParaRPr lang="es-MX" dirty="0">
            <a:solidFill>
              <a:schemeClr val="bg2">
                <a:lumMod val="50000"/>
              </a:schemeClr>
            </a:solidFill>
          </a:endParaRPr>
        </a:p>
      </dgm:t>
    </dgm:pt>
    <dgm:pt modelId="{C0F524B9-65F4-4586-885C-079F25AC2EB3}" type="parTrans" cxnId="{79B76055-07D5-4B0C-BF66-C4005378E2D4}">
      <dgm:prSet/>
      <dgm:spPr/>
      <dgm:t>
        <a:bodyPr/>
        <a:lstStyle/>
        <a:p>
          <a:endParaRPr lang="es-MX"/>
        </a:p>
      </dgm:t>
    </dgm:pt>
    <dgm:pt modelId="{D8538346-29E9-4F50-A56E-DA64231450A2}" type="sibTrans" cxnId="{79B76055-07D5-4B0C-BF66-C4005378E2D4}">
      <dgm:prSet/>
      <dgm:spPr/>
      <dgm:t>
        <a:bodyPr/>
        <a:lstStyle/>
        <a:p>
          <a:endParaRPr lang="es-MX"/>
        </a:p>
      </dgm:t>
    </dgm:pt>
    <dgm:pt modelId="{7481D060-4909-4914-A642-C46183D1DE73}">
      <dgm:prSet phldrT="[Texto]"/>
      <dgm:spPr/>
      <dgm:t>
        <a:bodyPr/>
        <a:lstStyle/>
        <a:p>
          <a:r>
            <a:rPr lang="es-MX" dirty="0" smtClean="0">
              <a:solidFill>
                <a:schemeClr val="bg2">
                  <a:lumMod val="50000"/>
                </a:schemeClr>
              </a:solidFill>
            </a:rPr>
            <a:t>Silicatos claros</a:t>
          </a:r>
          <a:endParaRPr lang="es-MX" dirty="0">
            <a:solidFill>
              <a:schemeClr val="bg2">
                <a:lumMod val="50000"/>
              </a:schemeClr>
            </a:solidFill>
          </a:endParaRPr>
        </a:p>
      </dgm:t>
    </dgm:pt>
    <dgm:pt modelId="{B4E7F502-BA4F-4AC4-A31A-859B27DD22DA}" type="parTrans" cxnId="{1808C598-A96A-4D09-8B99-C113C22C43C8}">
      <dgm:prSet/>
      <dgm:spPr/>
      <dgm:t>
        <a:bodyPr/>
        <a:lstStyle/>
        <a:p>
          <a:endParaRPr lang="es-MX"/>
        </a:p>
      </dgm:t>
    </dgm:pt>
    <dgm:pt modelId="{A712EBAC-05B7-42A3-B861-D2BBB3574913}" type="sibTrans" cxnId="{1808C598-A96A-4D09-8B99-C113C22C43C8}">
      <dgm:prSet/>
      <dgm:spPr/>
      <dgm:t>
        <a:bodyPr/>
        <a:lstStyle/>
        <a:p>
          <a:endParaRPr lang="es-MX"/>
        </a:p>
      </dgm:t>
    </dgm:pt>
    <dgm:pt modelId="{1618334E-141B-4225-AB37-F746E9FF4DD8}">
      <dgm:prSet phldrT="[Texto]"/>
      <dgm:spPr/>
      <dgm:t>
        <a:bodyPr/>
        <a:lstStyle/>
        <a:p>
          <a:r>
            <a:rPr lang="es-MX" dirty="0" smtClean="0">
              <a:solidFill>
                <a:schemeClr val="bg2">
                  <a:lumMod val="50000"/>
                </a:schemeClr>
              </a:solidFill>
            </a:rPr>
            <a:t>Feldespatos</a:t>
          </a:r>
          <a:endParaRPr lang="es-MX" dirty="0">
            <a:solidFill>
              <a:schemeClr val="bg2">
                <a:lumMod val="50000"/>
              </a:schemeClr>
            </a:solidFill>
          </a:endParaRPr>
        </a:p>
      </dgm:t>
    </dgm:pt>
    <dgm:pt modelId="{2E242B63-36CB-4A4D-A88D-4262C39B9A7D}" type="parTrans" cxnId="{86F93793-24CC-42DD-BFC3-907D6A2DB6BA}">
      <dgm:prSet/>
      <dgm:spPr/>
      <dgm:t>
        <a:bodyPr/>
        <a:lstStyle/>
        <a:p>
          <a:endParaRPr lang="es-MX"/>
        </a:p>
      </dgm:t>
    </dgm:pt>
    <dgm:pt modelId="{B0BCC220-1896-46A0-9724-04A8B4D05DFA}" type="sibTrans" cxnId="{86F93793-24CC-42DD-BFC3-907D6A2DB6BA}">
      <dgm:prSet/>
      <dgm:spPr/>
      <dgm:t>
        <a:bodyPr/>
        <a:lstStyle/>
        <a:p>
          <a:endParaRPr lang="es-MX"/>
        </a:p>
      </dgm:t>
    </dgm:pt>
    <dgm:pt modelId="{642E795A-9EE0-43CB-9399-0059869ADA15}">
      <dgm:prSet phldrT="[Texto]"/>
      <dgm:spPr/>
      <dgm:t>
        <a:bodyPr/>
        <a:lstStyle/>
        <a:p>
          <a:r>
            <a:rPr lang="es-MX" dirty="0" smtClean="0">
              <a:solidFill>
                <a:schemeClr val="bg2">
                  <a:lumMod val="50000"/>
                </a:schemeClr>
              </a:solidFill>
            </a:rPr>
            <a:t>Moscovita</a:t>
          </a:r>
          <a:endParaRPr lang="es-MX" dirty="0">
            <a:solidFill>
              <a:schemeClr val="bg2">
                <a:lumMod val="50000"/>
              </a:schemeClr>
            </a:solidFill>
          </a:endParaRPr>
        </a:p>
      </dgm:t>
    </dgm:pt>
    <dgm:pt modelId="{1595CBE5-120F-406B-A4A7-E04434E182DA}" type="parTrans" cxnId="{A33DC536-29C1-4C1E-B2BF-9DA6F7C699B6}">
      <dgm:prSet/>
      <dgm:spPr/>
      <dgm:t>
        <a:bodyPr/>
        <a:lstStyle/>
        <a:p>
          <a:endParaRPr lang="es-MX"/>
        </a:p>
      </dgm:t>
    </dgm:pt>
    <dgm:pt modelId="{7783445D-A834-4B5C-AF88-865191CB3DEC}" type="sibTrans" cxnId="{A33DC536-29C1-4C1E-B2BF-9DA6F7C699B6}">
      <dgm:prSet/>
      <dgm:spPr/>
      <dgm:t>
        <a:bodyPr/>
        <a:lstStyle/>
        <a:p>
          <a:endParaRPr lang="es-MX"/>
        </a:p>
      </dgm:t>
    </dgm:pt>
    <dgm:pt modelId="{4C4920A9-83A1-484F-8B0E-714842DDB9EC}">
      <dgm:prSet phldrT="[Texto]"/>
      <dgm:spPr/>
      <dgm:t>
        <a:bodyPr/>
        <a:lstStyle/>
        <a:p>
          <a:r>
            <a:rPr lang="es-MX" dirty="0" err="1" smtClean="0">
              <a:solidFill>
                <a:schemeClr val="bg2">
                  <a:lumMod val="50000"/>
                </a:schemeClr>
              </a:solidFill>
            </a:rPr>
            <a:t>Piroxeno</a:t>
          </a:r>
          <a:endParaRPr lang="es-MX" dirty="0">
            <a:solidFill>
              <a:schemeClr val="bg2">
                <a:lumMod val="50000"/>
              </a:schemeClr>
            </a:solidFill>
          </a:endParaRPr>
        </a:p>
      </dgm:t>
    </dgm:pt>
    <dgm:pt modelId="{EBEAC9F5-B4B1-4379-9817-4B0C393068EF}" type="parTrans" cxnId="{64437427-8B3F-4EB7-86AB-DEA8510347B1}">
      <dgm:prSet/>
      <dgm:spPr/>
      <dgm:t>
        <a:bodyPr/>
        <a:lstStyle/>
        <a:p>
          <a:endParaRPr lang="es-MX"/>
        </a:p>
      </dgm:t>
    </dgm:pt>
    <dgm:pt modelId="{47228E56-22CC-4807-B0C1-B8862EF431C4}" type="sibTrans" cxnId="{64437427-8B3F-4EB7-86AB-DEA8510347B1}">
      <dgm:prSet/>
      <dgm:spPr/>
      <dgm:t>
        <a:bodyPr/>
        <a:lstStyle/>
        <a:p>
          <a:endParaRPr lang="es-MX"/>
        </a:p>
      </dgm:t>
    </dgm:pt>
    <dgm:pt modelId="{9ED41560-EF1F-4A40-8BE2-0A923906A232}">
      <dgm:prSet phldrT="[Texto]"/>
      <dgm:spPr/>
      <dgm:t>
        <a:bodyPr/>
        <a:lstStyle/>
        <a:p>
          <a:r>
            <a:rPr lang="es-MX" dirty="0" err="1" smtClean="0">
              <a:solidFill>
                <a:schemeClr val="bg2">
                  <a:lumMod val="50000"/>
                </a:schemeClr>
              </a:solidFill>
            </a:rPr>
            <a:t>Bistita</a:t>
          </a:r>
          <a:endParaRPr lang="es-MX" dirty="0">
            <a:solidFill>
              <a:schemeClr val="bg2">
                <a:lumMod val="50000"/>
              </a:schemeClr>
            </a:solidFill>
          </a:endParaRPr>
        </a:p>
      </dgm:t>
    </dgm:pt>
    <dgm:pt modelId="{AF8F232A-CED7-4E6D-A8BD-F5BF327E07A0}" type="parTrans" cxnId="{77AA3F98-D238-4253-8238-40945AED0F9B}">
      <dgm:prSet/>
      <dgm:spPr/>
      <dgm:t>
        <a:bodyPr/>
        <a:lstStyle/>
        <a:p>
          <a:endParaRPr lang="es-MX"/>
        </a:p>
      </dgm:t>
    </dgm:pt>
    <dgm:pt modelId="{20B4FA95-F2AC-4F8A-B388-16A19BC69621}" type="sibTrans" cxnId="{77AA3F98-D238-4253-8238-40945AED0F9B}">
      <dgm:prSet/>
      <dgm:spPr/>
      <dgm:t>
        <a:bodyPr/>
        <a:lstStyle/>
        <a:p>
          <a:endParaRPr lang="es-MX"/>
        </a:p>
      </dgm:t>
    </dgm:pt>
    <dgm:pt modelId="{3984A2FE-C8B8-4AF1-B77C-285B69D8F164}">
      <dgm:prSet phldrT="[Texto]"/>
      <dgm:spPr/>
      <dgm:t>
        <a:bodyPr/>
        <a:lstStyle/>
        <a:p>
          <a:r>
            <a:rPr lang="es-MX" dirty="0" smtClean="0">
              <a:solidFill>
                <a:schemeClr val="bg2">
                  <a:lumMod val="50000"/>
                </a:schemeClr>
              </a:solidFill>
            </a:rPr>
            <a:t>Cuarzo</a:t>
          </a:r>
          <a:endParaRPr lang="es-MX" dirty="0">
            <a:solidFill>
              <a:schemeClr val="bg2">
                <a:lumMod val="50000"/>
              </a:schemeClr>
            </a:solidFill>
          </a:endParaRPr>
        </a:p>
      </dgm:t>
    </dgm:pt>
    <dgm:pt modelId="{5D0A1B6D-0D8A-4ABE-B79B-5EDC9DDA7B1B}" type="parTrans" cxnId="{A1C08E9A-AC36-4D4A-B98C-3B5941A118BC}">
      <dgm:prSet/>
      <dgm:spPr/>
      <dgm:t>
        <a:bodyPr/>
        <a:lstStyle/>
        <a:p>
          <a:endParaRPr lang="es-MX"/>
        </a:p>
      </dgm:t>
    </dgm:pt>
    <dgm:pt modelId="{982F5D60-7375-4663-9017-B4C642ED9EF4}" type="sibTrans" cxnId="{A1C08E9A-AC36-4D4A-B98C-3B5941A118BC}">
      <dgm:prSet/>
      <dgm:spPr/>
      <dgm:t>
        <a:bodyPr/>
        <a:lstStyle/>
        <a:p>
          <a:endParaRPr lang="es-MX"/>
        </a:p>
      </dgm:t>
    </dgm:pt>
    <dgm:pt modelId="{1E784846-3F9B-4353-85C2-82298E87884D}" type="pres">
      <dgm:prSet presAssocID="{64637576-1072-4005-9A92-5FA2F1A27DB9}" presName="Name0" presStyleCnt="0">
        <dgm:presLayoutVars>
          <dgm:chMax val="7"/>
          <dgm:dir/>
          <dgm:animLvl val="lvl"/>
          <dgm:resizeHandles val="exact"/>
        </dgm:presLayoutVars>
      </dgm:prSet>
      <dgm:spPr/>
      <dgm:t>
        <a:bodyPr/>
        <a:lstStyle/>
        <a:p>
          <a:endParaRPr lang="es-MX"/>
        </a:p>
      </dgm:t>
    </dgm:pt>
    <dgm:pt modelId="{95715122-020A-4501-92CF-C482CDBB50B2}" type="pres">
      <dgm:prSet presAssocID="{B6810D79-A16C-4CE7-A84F-D2339CD35E81}" presName="circle1" presStyleLbl="node1" presStyleIdx="0" presStyleCnt="3"/>
      <dgm:spPr/>
    </dgm:pt>
    <dgm:pt modelId="{18C9E05F-258C-4EB1-BB57-3667D384AB16}" type="pres">
      <dgm:prSet presAssocID="{B6810D79-A16C-4CE7-A84F-D2339CD35E81}" presName="space" presStyleCnt="0"/>
      <dgm:spPr/>
    </dgm:pt>
    <dgm:pt modelId="{E42C7E18-F207-4B23-82E3-B5AD40091361}" type="pres">
      <dgm:prSet presAssocID="{B6810D79-A16C-4CE7-A84F-D2339CD35E81}" presName="rect1" presStyleLbl="alignAcc1" presStyleIdx="0" presStyleCnt="3"/>
      <dgm:spPr/>
      <dgm:t>
        <a:bodyPr/>
        <a:lstStyle/>
        <a:p>
          <a:endParaRPr lang="es-MX"/>
        </a:p>
      </dgm:t>
    </dgm:pt>
    <dgm:pt modelId="{FBAD4314-087E-46A3-89B0-3557C0ADCE91}" type="pres">
      <dgm:prSet presAssocID="{3B8E2A1F-F811-4593-A6D6-5C54F336827B}" presName="vertSpace2" presStyleLbl="node1" presStyleIdx="0" presStyleCnt="3"/>
      <dgm:spPr/>
    </dgm:pt>
    <dgm:pt modelId="{86C5C637-B1CB-46EA-B064-433C1126B179}" type="pres">
      <dgm:prSet presAssocID="{3B8E2A1F-F811-4593-A6D6-5C54F336827B}" presName="circle2" presStyleLbl="node1" presStyleIdx="1" presStyleCnt="3"/>
      <dgm:spPr/>
    </dgm:pt>
    <dgm:pt modelId="{6C704B1F-B19D-4F14-B531-233621CB0238}" type="pres">
      <dgm:prSet presAssocID="{3B8E2A1F-F811-4593-A6D6-5C54F336827B}" presName="rect2" presStyleLbl="alignAcc1" presStyleIdx="1" presStyleCnt="3"/>
      <dgm:spPr/>
      <dgm:t>
        <a:bodyPr/>
        <a:lstStyle/>
        <a:p>
          <a:endParaRPr lang="es-MX"/>
        </a:p>
      </dgm:t>
    </dgm:pt>
    <dgm:pt modelId="{E298E4AB-79D9-40DF-8682-F45716FF4C41}" type="pres">
      <dgm:prSet presAssocID="{7481D060-4909-4914-A642-C46183D1DE73}" presName="vertSpace3" presStyleLbl="node1" presStyleIdx="1" presStyleCnt="3"/>
      <dgm:spPr/>
    </dgm:pt>
    <dgm:pt modelId="{8B292A21-2B4F-40D1-9F5F-587FDFB98F4B}" type="pres">
      <dgm:prSet presAssocID="{7481D060-4909-4914-A642-C46183D1DE73}" presName="circle3" presStyleLbl="node1" presStyleIdx="2" presStyleCnt="3"/>
      <dgm:spPr/>
    </dgm:pt>
    <dgm:pt modelId="{A0ACB090-9D78-40DE-A29E-8AD11029C89D}" type="pres">
      <dgm:prSet presAssocID="{7481D060-4909-4914-A642-C46183D1DE73}" presName="rect3" presStyleLbl="alignAcc1" presStyleIdx="2" presStyleCnt="3"/>
      <dgm:spPr/>
      <dgm:t>
        <a:bodyPr/>
        <a:lstStyle/>
        <a:p>
          <a:endParaRPr lang="es-MX"/>
        </a:p>
      </dgm:t>
    </dgm:pt>
    <dgm:pt modelId="{ABDB5298-8310-4432-930E-C2A149DD7E4C}" type="pres">
      <dgm:prSet presAssocID="{B6810D79-A16C-4CE7-A84F-D2339CD35E81}" presName="rect1ParTx" presStyleLbl="alignAcc1" presStyleIdx="2" presStyleCnt="3">
        <dgm:presLayoutVars>
          <dgm:chMax val="1"/>
          <dgm:bulletEnabled val="1"/>
        </dgm:presLayoutVars>
      </dgm:prSet>
      <dgm:spPr/>
      <dgm:t>
        <a:bodyPr/>
        <a:lstStyle/>
        <a:p>
          <a:endParaRPr lang="es-MX"/>
        </a:p>
      </dgm:t>
    </dgm:pt>
    <dgm:pt modelId="{127DE4E1-D6A5-409F-83FA-10F41CC13760}" type="pres">
      <dgm:prSet presAssocID="{B6810D79-A16C-4CE7-A84F-D2339CD35E81}" presName="rect1ChTx" presStyleLbl="alignAcc1" presStyleIdx="2" presStyleCnt="3">
        <dgm:presLayoutVars>
          <dgm:bulletEnabled val="1"/>
        </dgm:presLayoutVars>
      </dgm:prSet>
      <dgm:spPr/>
      <dgm:t>
        <a:bodyPr/>
        <a:lstStyle/>
        <a:p>
          <a:endParaRPr lang="es-MX"/>
        </a:p>
      </dgm:t>
    </dgm:pt>
    <dgm:pt modelId="{B0C25670-CE7C-45B6-84CB-5B997D9CF48A}" type="pres">
      <dgm:prSet presAssocID="{3B8E2A1F-F811-4593-A6D6-5C54F336827B}" presName="rect2ParTx" presStyleLbl="alignAcc1" presStyleIdx="2" presStyleCnt="3">
        <dgm:presLayoutVars>
          <dgm:chMax val="1"/>
          <dgm:bulletEnabled val="1"/>
        </dgm:presLayoutVars>
      </dgm:prSet>
      <dgm:spPr/>
      <dgm:t>
        <a:bodyPr/>
        <a:lstStyle/>
        <a:p>
          <a:endParaRPr lang="es-MX"/>
        </a:p>
      </dgm:t>
    </dgm:pt>
    <dgm:pt modelId="{47A7D60C-6282-410F-87AE-2C7AAF92F2AB}" type="pres">
      <dgm:prSet presAssocID="{3B8E2A1F-F811-4593-A6D6-5C54F336827B}" presName="rect2ChTx" presStyleLbl="alignAcc1" presStyleIdx="2" presStyleCnt="3">
        <dgm:presLayoutVars>
          <dgm:bulletEnabled val="1"/>
        </dgm:presLayoutVars>
      </dgm:prSet>
      <dgm:spPr/>
      <dgm:t>
        <a:bodyPr/>
        <a:lstStyle/>
        <a:p>
          <a:endParaRPr lang="es-MX"/>
        </a:p>
      </dgm:t>
    </dgm:pt>
    <dgm:pt modelId="{E09EFA08-3037-4608-BD2C-4ACFFAA892F1}" type="pres">
      <dgm:prSet presAssocID="{7481D060-4909-4914-A642-C46183D1DE73}" presName="rect3ParTx" presStyleLbl="alignAcc1" presStyleIdx="2" presStyleCnt="3">
        <dgm:presLayoutVars>
          <dgm:chMax val="1"/>
          <dgm:bulletEnabled val="1"/>
        </dgm:presLayoutVars>
      </dgm:prSet>
      <dgm:spPr/>
      <dgm:t>
        <a:bodyPr/>
        <a:lstStyle/>
        <a:p>
          <a:endParaRPr lang="es-MX"/>
        </a:p>
      </dgm:t>
    </dgm:pt>
    <dgm:pt modelId="{E96D292F-AD75-464E-A6DF-5FDDC08EFFEC}" type="pres">
      <dgm:prSet presAssocID="{7481D060-4909-4914-A642-C46183D1DE73}" presName="rect3ChTx" presStyleLbl="alignAcc1" presStyleIdx="2" presStyleCnt="3">
        <dgm:presLayoutVars>
          <dgm:bulletEnabled val="1"/>
        </dgm:presLayoutVars>
      </dgm:prSet>
      <dgm:spPr/>
      <dgm:t>
        <a:bodyPr/>
        <a:lstStyle/>
        <a:p>
          <a:endParaRPr lang="es-MX"/>
        </a:p>
      </dgm:t>
    </dgm:pt>
  </dgm:ptLst>
  <dgm:cxnLst>
    <dgm:cxn modelId="{3CF64D4A-3EE4-4324-9F36-29F366BCBD3A}" srcId="{64637576-1072-4005-9A92-5FA2F1A27DB9}" destId="{3B8E2A1F-F811-4593-A6D6-5C54F336827B}" srcOrd="1" destOrd="0" parTransId="{7192F20B-225B-453D-AE0F-6A5E4E3AC18F}" sibTransId="{DB0CCA88-1B49-4AFB-BFF1-9D775AEE049C}"/>
    <dgm:cxn modelId="{1D3D50B6-A341-4560-A43F-471687DB3642}" type="presOf" srcId="{642E795A-9EE0-43CB-9399-0059869ADA15}" destId="{E96D292F-AD75-464E-A6DF-5FDDC08EFFEC}" srcOrd="0" destOrd="1" presId="urn:microsoft.com/office/officeart/2005/8/layout/target3"/>
    <dgm:cxn modelId="{79B76055-07D5-4B0C-BF66-C4005378E2D4}" srcId="{3B8E2A1F-F811-4593-A6D6-5C54F336827B}" destId="{21DA45CC-8C7F-4B25-A248-4D3B8ACBA7D7}" srcOrd="1" destOrd="0" parTransId="{C0F524B9-65F4-4586-885C-079F25AC2EB3}" sibTransId="{D8538346-29E9-4F50-A56E-DA64231450A2}"/>
    <dgm:cxn modelId="{34CF75DC-BEA5-4F2B-9B91-07FA79E8876F}" type="presOf" srcId="{B6810D79-A16C-4CE7-A84F-D2339CD35E81}" destId="{ABDB5298-8310-4432-930E-C2A149DD7E4C}" srcOrd="1" destOrd="0" presId="urn:microsoft.com/office/officeart/2005/8/layout/target3"/>
    <dgm:cxn modelId="{0DA80129-5178-4591-8143-7F34CFDF6D28}" type="presOf" srcId="{9ED41560-EF1F-4A40-8BE2-0A923906A232}" destId="{47A7D60C-6282-410F-87AE-2C7AAF92F2AB}" srcOrd="0" destOrd="3" presId="urn:microsoft.com/office/officeart/2005/8/layout/target3"/>
    <dgm:cxn modelId="{09C2A9AD-E854-4792-97E0-FFF072348A81}" srcId="{B6810D79-A16C-4CE7-A84F-D2339CD35E81}" destId="{70D8FF49-7BC7-4BD2-B61B-B80A864F1157}" srcOrd="0" destOrd="0" parTransId="{1D665BF7-B651-4269-B438-CA7738CCD7E4}" sibTransId="{5077109F-B46E-49CE-8217-E884045E1C12}"/>
    <dgm:cxn modelId="{53B9A348-3EE0-496D-90EC-8E9DD719A8FC}" type="presOf" srcId="{3B8E2A1F-F811-4593-A6D6-5C54F336827B}" destId="{6C704B1F-B19D-4F14-B531-233621CB0238}" srcOrd="0" destOrd="0" presId="urn:microsoft.com/office/officeart/2005/8/layout/target3"/>
    <dgm:cxn modelId="{A7089A9F-5DD1-41B4-BB38-693906974CC3}" type="presOf" srcId="{7481D060-4909-4914-A642-C46183D1DE73}" destId="{A0ACB090-9D78-40DE-A29E-8AD11029C89D}" srcOrd="0" destOrd="0" presId="urn:microsoft.com/office/officeart/2005/8/layout/target3"/>
    <dgm:cxn modelId="{77AA3F98-D238-4253-8238-40945AED0F9B}" srcId="{3B8E2A1F-F811-4593-A6D6-5C54F336827B}" destId="{9ED41560-EF1F-4A40-8BE2-0A923906A232}" srcOrd="3" destOrd="0" parTransId="{AF8F232A-CED7-4E6D-A8BD-F5BF327E07A0}" sibTransId="{20B4FA95-F2AC-4F8A-B388-16A19BC69621}"/>
    <dgm:cxn modelId="{EC4392CE-150C-47EB-8AD9-CD3471F76A01}" type="presOf" srcId="{3B8E2A1F-F811-4593-A6D6-5C54F336827B}" destId="{B0C25670-CE7C-45B6-84CB-5B997D9CF48A}" srcOrd="1" destOrd="0" presId="urn:microsoft.com/office/officeart/2005/8/layout/target3"/>
    <dgm:cxn modelId="{8E28DC91-86DA-4649-961E-4BD452AE576B}" type="presOf" srcId="{1618334E-141B-4225-AB37-F746E9FF4DD8}" destId="{E96D292F-AD75-464E-A6DF-5FDDC08EFFEC}" srcOrd="0" destOrd="0" presId="urn:microsoft.com/office/officeart/2005/8/layout/target3"/>
    <dgm:cxn modelId="{32C8CF65-6664-4948-A5F6-F6F51B54ED13}" type="presOf" srcId="{ACBB9605-4846-499D-ACEA-707CFD4449D4}" destId="{47A7D60C-6282-410F-87AE-2C7AAF92F2AB}" srcOrd="0" destOrd="0" presId="urn:microsoft.com/office/officeart/2005/8/layout/target3"/>
    <dgm:cxn modelId="{EDF17E61-EF4C-4BFE-A3BB-CE22FF6E72E2}" srcId="{B6810D79-A16C-4CE7-A84F-D2339CD35E81}" destId="{646450C5-D423-42FB-8287-7283889FD946}" srcOrd="1" destOrd="0" parTransId="{B9479527-0866-4433-80C2-325CE0A1C274}" sibTransId="{4D5FC818-F752-46E5-91BB-41C5B594475C}"/>
    <dgm:cxn modelId="{6E1C383F-BBDF-4352-AF16-9708817266D2}" type="presOf" srcId="{646450C5-D423-42FB-8287-7283889FD946}" destId="{127DE4E1-D6A5-409F-83FA-10F41CC13760}" srcOrd="0" destOrd="1" presId="urn:microsoft.com/office/officeart/2005/8/layout/target3"/>
    <dgm:cxn modelId="{A1C08E9A-AC36-4D4A-B98C-3B5941A118BC}" srcId="{7481D060-4909-4914-A642-C46183D1DE73}" destId="{3984A2FE-C8B8-4AF1-B77C-285B69D8F164}" srcOrd="2" destOrd="0" parTransId="{5D0A1B6D-0D8A-4ABE-B79B-5EDC9DDA7B1B}" sibTransId="{982F5D60-7375-4663-9017-B4C642ED9EF4}"/>
    <dgm:cxn modelId="{1F8B1187-D5F0-4704-84C4-C24935C443FD}" type="presOf" srcId="{3984A2FE-C8B8-4AF1-B77C-285B69D8F164}" destId="{E96D292F-AD75-464E-A6DF-5FDDC08EFFEC}" srcOrd="0" destOrd="2" presId="urn:microsoft.com/office/officeart/2005/8/layout/target3"/>
    <dgm:cxn modelId="{63898BA0-19CF-4D5B-BCB0-58E3628EB7E3}" type="presOf" srcId="{B6810D79-A16C-4CE7-A84F-D2339CD35E81}" destId="{E42C7E18-F207-4B23-82E3-B5AD40091361}" srcOrd="0" destOrd="0" presId="urn:microsoft.com/office/officeart/2005/8/layout/target3"/>
    <dgm:cxn modelId="{86F93793-24CC-42DD-BFC3-907D6A2DB6BA}" srcId="{7481D060-4909-4914-A642-C46183D1DE73}" destId="{1618334E-141B-4225-AB37-F746E9FF4DD8}" srcOrd="0" destOrd="0" parTransId="{2E242B63-36CB-4A4D-A88D-4262C39B9A7D}" sibTransId="{B0BCC220-1896-46A0-9724-04A8B4D05DFA}"/>
    <dgm:cxn modelId="{1808C598-A96A-4D09-8B99-C113C22C43C8}" srcId="{64637576-1072-4005-9A92-5FA2F1A27DB9}" destId="{7481D060-4909-4914-A642-C46183D1DE73}" srcOrd="2" destOrd="0" parTransId="{B4E7F502-BA4F-4AC4-A31A-859B27DD22DA}" sibTransId="{A712EBAC-05B7-42A3-B861-D2BBB3574913}"/>
    <dgm:cxn modelId="{64437427-8B3F-4EB7-86AB-DEA8510347B1}" srcId="{3B8E2A1F-F811-4593-A6D6-5C54F336827B}" destId="{4C4920A9-83A1-484F-8B0E-714842DDB9EC}" srcOrd="2" destOrd="0" parTransId="{EBEAC9F5-B4B1-4379-9817-4B0C393068EF}" sibTransId="{47228E56-22CC-4807-B0C1-B8862EF431C4}"/>
    <dgm:cxn modelId="{C34428CC-F526-4A06-A8E1-D93289187583}" type="presOf" srcId="{64637576-1072-4005-9A92-5FA2F1A27DB9}" destId="{1E784846-3F9B-4353-85C2-82298E87884D}" srcOrd="0" destOrd="0" presId="urn:microsoft.com/office/officeart/2005/8/layout/target3"/>
    <dgm:cxn modelId="{A33DC536-29C1-4C1E-B2BF-9DA6F7C699B6}" srcId="{7481D060-4909-4914-A642-C46183D1DE73}" destId="{642E795A-9EE0-43CB-9399-0059869ADA15}" srcOrd="1" destOrd="0" parTransId="{1595CBE5-120F-406B-A4A7-E04434E182DA}" sibTransId="{7783445D-A834-4B5C-AF88-865191CB3DEC}"/>
    <dgm:cxn modelId="{A1C01070-1E7D-46E2-A78B-BBCEF5BBC37E}" srcId="{3B8E2A1F-F811-4593-A6D6-5C54F336827B}" destId="{ACBB9605-4846-499D-ACEA-707CFD4449D4}" srcOrd="0" destOrd="0" parTransId="{43A8A0B7-2055-4B82-AF19-452D5F3CB5AB}" sibTransId="{7CF9C216-5E6F-40C3-9946-3D2678EA3F46}"/>
    <dgm:cxn modelId="{CE228033-DF70-40C5-96F5-9ADFEFEC20E9}" type="presOf" srcId="{4C4920A9-83A1-484F-8B0E-714842DDB9EC}" destId="{47A7D60C-6282-410F-87AE-2C7AAF92F2AB}" srcOrd="0" destOrd="2" presId="urn:microsoft.com/office/officeart/2005/8/layout/target3"/>
    <dgm:cxn modelId="{B0ED0EC1-F46E-43F2-B345-D24C1484802A}" srcId="{64637576-1072-4005-9A92-5FA2F1A27DB9}" destId="{B6810D79-A16C-4CE7-A84F-D2339CD35E81}" srcOrd="0" destOrd="0" parTransId="{BB1C4A1F-B822-4E1D-9C45-4168750FA3A7}" sibTransId="{E91A0C9E-DA6F-499E-9970-7F81B418D01D}"/>
    <dgm:cxn modelId="{1C4FE6FC-F238-4158-AC69-9F481D93FC0E}" type="presOf" srcId="{7481D060-4909-4914-A642-C46183D1DE73}" destId="{E09EFA08-3037-4608-BD2C-4ACFFAA892F1}" srcOrd="1" destOrd="0" presId="urn:microsoft.com/office/officeart/2005/8/layout/target3"/>
    <dgm:cxn modelId="{D36EB222-3D7C-44F3-93D8-FB4CA7C6864C}" type="presOf" srcId="{70D8FF49-7BC7-4BD2-B61B-B80A864F1157}" destId="{127DE4E1-D6A5-409F-83FA-10F41CC13760}" srcOrd="0" destOrd="0" presId="urn:microsoft.com/office/officeart/2005/8/layout/target3"/>
    <dgm:cxn modelId="{E9F96503-91D0-4F9D-B08F-AA3DD284D10A}" type="presOf" srcId="{21DA45CC-8C7F-4B25-A248-4D3B8ACBA7D7}" destId="{47A7D60C-6282-410F-87AE-2C7AAF92F2AB}" srcOrd="0" destOrd="1" presId="urn:microsoft.com/office/officeart/2005/8/layout/target3"/>
    <dgm:cxn modelId="{73E45739-94DA-413E-B19F-85A6582395CA}" type="presParOf" srcId="{1E784846-3F9B-4353-85C2-82298E87884D}" destId="{95715122-020A-4501-92CF-C482CDBB50B2}" srcOrd="0" destOrd="0" presId="urn:microsoft.com/office/officeart/2005/8/layout/target3"/>
    <dgm:cxn modelId="{FD9D5635-7A58-49C7-8723-D9619D310FF4}" type="presParOf" srcId="{1E784846-3F9B-4353-85C2-82298E87884D}" destId="{18C9E05F-258C-4EB1-BB57-3667D384AB16}" srcOrd="1" destOrd="0" presId="urn:microsoft.com/office/officeart/2005/8/layout/target3"/>
    <dgm:cxn modelId="{ED5EFA26-17FA-4FAC-9B04-C23EC276FD51}" type="presParOf" srcId="{1E784846-3F9B-4353-85C2-82298E87884D}" destId="{E42C7E18-F207-4B23-82E3-B5AD40091361}" srcOrd="2" destOrd="0" presId="urn:microsoft.com/office/officeart/2005/8/layout/target3"/>
    <dgm:cxn modelId="{28CB3BE0-2142-4ED3-9FF0-04F06B22F388}" type="presParOf" srcId="{1E784846-3F9B-4353-85C2-82298E87884D}" destId="{FBAD4314-087E-46A3-89B0-3557C0ADCE91}" srcOrd="3" destOrd="0" presId="urn:microsoft.com/office/officeart/2005/8/layout/target3"/>
    <dgm:cxn modelId="{76C1B194-0F9B-4F8B-B983-8048E7045459}" type="presParOf" srcId="{1E784846-3F9B-4353-85C2-82298E87884D}" destId="{86C5C637-B1CB-46EA-B064-433C1126B179}" srcOrd="4" destOrd="0" presId="urn:microsoft.com/office/officeart/2005/8/layout/target3"/>
    <dgm:cxn modelId="{2550CC44-3703-4D5E-A723-2F0F402FAEFF}" type="presParOf" srcId="{1E784846-3F9B-4353-85C2-82298E87884D}" destId="{6C704B1F-B19D-4F14-B531-233621CB0238}" srcOrd="5" destOrd="0" presId="urn:microsoft.com/office/officeart/2005/8/layout/target3"/>
    <dgm:cxn modelId="{EE819428-CD4F-4089-9C48-6BEBE740921D}" type="presParOf" srcId="{1E784846-3F9B-4353-85C2-82298E87884D}" destId="{E298E4AB-79D9-40DF-8682-F45716FF4C41}" srcOrd="6" destOrd="0" presId="urn:microsoft.com/office/officeart/2005/8/layout/target3"/>
    <dgm:cxn modelId="{B1B2C165-E292-4332-ABEC-386D2E91DD24}" type="presParOf" srcId="{1E784846-3F9B-4353-85C2-82298E87884D}" destId="{8B292A21-2B4F-40D1-9F5F-587FDFB98F4B}" srcOrd="7" destOrd="0" presId="urn:microsoft.com/office/officeart/2005/8/layout/target3"/>
    <dgm:cxn modelId="{F0F94EC7-7DC2-413C-ADC5-D1EAB99DE026}" type="presParOf" srcId="{1E784846-3F9B-4353-85C2-82298E87884D}" destId="{A0ACB090-9D78-40DE-A29E-8AD11029C89D}" srcOrd="8" destOrd="0" presId="urn:microsoft.com/office/officeart/2005/8/layout/target3"/>
    <dgm:cxn modelId="{1A25C3A3-23A0-4F6D-8AED-7D9676551034}" type="presParOf" srcId="{1E784846-3F9B-4353-85C2-82298E87884D}" destId="{ABDB5298-8310-4432-930E-C2A149DD7E4C}" srcOrd="9" destOrd="0" presId="urn:microsoft.com/office/officeart/2005/8/layout/target3"/>
    <dgm:cxn modelId="{CDA5D30C-3B9D-4F40-A977-E1E850F2F2AE}" type="presParOf" srcId="{1E784846-3F9B-4353-85C2-82298E87884D}" destId="{127DE4E1-D6A5-409F-83FA-10F41CC13760}" srcOrd="10" destOrd="0" presId="urn:microsoft.com/office/officeart/2005/8/layout/target3"/>
    <dgm:cxn modelId="{A560A87C-9FC3-4466-84DB-5EC9CEB2D227}" type="presParOf" srcId="{1E784846-3F9B-4353-85C2-82298E87884D}" destId="{B0C25670-CE7C-45B6-84CB-5B997D9CF48A}" srcOrd="11" destOrd="0" presId="urn:microsoft.com/office/officeart/2005/8/layout/target3"/>
    <dgm:cxn modelId="{C8751BC2-793B-451B-8158-5A2A7B80E421}" type="presParOf" srcId="{1E784846-3F9B-4353-85C2-82298E87884D}" destId="{47A7D60C-6282-410F-87AE-2C7AAF92F2AB}" srcOrd="12" destOrd="0" presId="urn:microsoft.com/office/officeart/2005/8/layout/target3"/>
    <dgm:cxn modelId="{ABA65341-2342-44C6-B796-75476B56C14C}" type="presParOf" srcId="{1E784846-3F9B-4353-85C2-82298E87884D}" destId="{E09EFA08-3037-4608-BD2C-4ACFFAA892F1}" srcOrd="13" destOrd="0" presId="urn:microsoft.com/office/officeart/2005/8/layout/target3"/>
    <dgm:cxn modelId="{EC1D7C7F-C508-4A10-85E2-F5D763E7472B}" type="presParOf" srcId="{1E784846-3F9B-4353-85C2-82298E87884D}" destId="{E96D292F-AD75-464E-A6DF-5FDDC08EFFEC}" srcOrd="14"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715122-020A-4501-92CF-C482CDBB50B2}">
      <dsp:nvSpPr>
        <dsp:cNvPr id="0" name=""/>
        <dsp:cNvSpPr/>
      </dsp:nvSpPr>
      <dsp:spPr>
        <a:xfrm>
          <a:off x="0" y="270933"/>
          <a:ext cx="4876800" cy="4876800"/>
        </a:xfrm>
        <a:prstGeom prst="pie">
          <a:avLst>
            <a:gd name="adj1" fmla="val 5400000"/>
            <a:gd name="adj2" fmla="val 1620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42C7E18-F207-4B23-82E3-B5AD40091361}">
      <dsp:nvSpPr>
        <dsp:cNvPr id="0" name=""/>
        <dsp:cNvSpPr/>
      </dsp:nvSpPr>
      <dsp:spPr>
        <a:xfrm>
          <a:off x="2438400" y="270933"/>
          <a:ext cx="5689599" cy="48768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s-MX" sz="4100" kern="1200" dirty="0" smtClean="0">
              <a:solidFill>
                <a:schemeClr val="bg2">
                  <a:lumMod val="50000"/>
                </a:schemeClr>
              </a:solidFill>
            </a:rPr>
            <a:t>Silicatos (Si0</a:t>
          </a:r>
          <a:r>
            <a:rPr lang="es-MX" sz="2800" kern="1200" dirty="0" smtClean="0">
              <a:solidFill>
                <a:schemeClr val="bg2">
                  <a:lumMod val="50000"/>
                </a:schemeClr>
              </a:solidFill>
            </a:rPr>
            <a:t>2</a:t>
          </a:r>
          <a:r>
            <a:rPr lang="es-MX" sz="4100" kern="1200" dirty="0" smtClean="0">
              <a:solidFill>
                <a:schemeClr val="bg2">
                  <a:lumMod val="50000"/>
                </a:schemeClr>
              </a:solidFill>
            </a:rPr>
            <a:t>)</a:t>
          </a:r>
          <a:endParaRPr lang="es-MX" sz="4100" kern="1200" dirty="0">
            <a:solidFill>
              <a:schemeClr val="bg2">
                <a:lumMod val="50000"/>
              </a:schemeClr>
            </a:solidFill>
          </a:endParaRPr>
        </a:p>
      </dsp:txBody>
      <dsp:txXfrm>
        <a:off x="2438400" y="270933"/>
        <a:ext cx="2844799" cy="1463043"/>
      </dsp:txXfrm>
    </dsp:sp>
    <dsp:sp modelId="{86C5C637-B1CB-46EA-B064-433C1126B179}">
      <dsp:nvSpPr>
        <dsp:cNvPr id="0" name=""/>
        <dsp:cNvSpPr/>
      </dsp:nvSpPr>
      <dsp:spPr>
        <a:xfrm>
          <a:off x="853441" y="1733976"/>
          <a:ext cx="3169916" cy="3169916"/>
        </a:xfrm>
        <a:prstGeom prst="pie">
          <a:avLst>
            <a:gd name="adj1" fmla="val 5400000"/>
            <a:gd name="adj2" fmla="val 1620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C704B1F-B19D-4F14-B531-233621CB0238}">
      <dsp:nvSpPr>
        <dsp:cNvPr id="0" name=""/>
        <dsp:cNvSpPr/>
      </dsp:nvSpPr>
      <dsp:spPr>
        <a:xfrm>
          <a:off x="2438400" y="1733976"/>
          <a:ext cx="5689599" cy="3169916"/>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err="1" smtClean="0">
              <a:solidFill>
                <a:schemeClr val="bg2">
                  <a:lumMod val="50000"/>
                </a:schemeClr>
              </a:solidFill>
            </a:rPr>
            <a:t>Ferromagnesianos</a:t>
          </a:r>
          <a:endParaRPr lang="es-MX" sz="2700" kern="1200" dirty="0">
            <a:solidFill>
              <a:schemeClr val="bg2">
                <a:lumMod val="50000"/>
              </a:schemeClr>
            </a:solidFill>
          </a:endParaRPr>
        </a:p>
      </dsp:txBody>
      <dsp:txXfrm>
        <a:off x="2438400" y="1733976"/>
        <a:ext cx="2844799" cy="1463038"/>
      </dsp:txXfrm>
    </dsp:sp>
    <dsp:sp modelId="{8B292A21-2B4F-40D1-9F5F-587FDFB98F4B}">
      <dsp:nvSpPr>
        <dsp:cNvPr id="0" name=""/>
        <dsp:cNvSpPr/>
      </dsp:nvSpPr>
      <dsp:spPr>
        <a:xfrm>
          <a:off x="1706880" y="3197014"/>
          <a:ext cx="1463038" cy="1463038"/>
        </a:xfrm>
        <a:prstGeom prst="pie">
          <a:avLst>
            <a:gd name="adj1" fmla="val 5400000"/>
            <a:gd name="adj2" fmla="val 1620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0ACB090-9D78-40DE-A29E-8AD11029C89D}">
      <dsp:nvSpPr>
        <dsp:cNvPr id="0" name=""/>
        <dsp:cNvSpPr/>
      </dsp:nvSpPr>
      <dsp:spPr>
        <a:xfrm>
          <a:off x="2438400" y="3197014"/>
          <a:ext cx="5689599" cy="1463038"/>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solidFill>
                <a:schemeClr val="bg2">
                  <a:lumMod val="50000"/>
                </a:schemeClr>
              </a:solidFill>
            </a:rPr>
            <a:t>Silicatos claros</a:t>
          </a:r>
          <a:endParaRPr lang="es-MX" sz="2700" kern="1200" dirty="0">
            <a:solidFill>
              <a:schemeClr val="bg2">
                <a:lumMod val="50000"/>
              </a:schemeClr>
            </a:solidFill>
          </a:endParaRPr>
        </a:p>
      </dsp:txBody>
      <dsp:txXfrm>
        <a:off x="2438400" y="3197014"/>
        <a:ext cx="2844799" cy="1463038"/>
      </dsp:txXfrm>
    </dsp:sp>
    <dsp:sp modelId="{127DE4E1-D6A5-409F-83FA-10F41CC13760}">
      <dsp:nvSpPr>
        <dsp:cNvPr id="0" name=""/>
        <dsp:cNvSpPr/>
      </dsp:nvSpPr>
      <dsp:spPr>
        <a:xfrm>
          <a:off x="5283200" y="270933"/>
          <a:ext cx="2844799" cy="1463043"/>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err="1" smtClean="0">
              <a:solidFill>
                <a:schemeClr val="bg2">
                  <a:lumMod val="50000"/>
                </a:schemeClr>
              </a:solidFill>
            </a:rPr>
            <a:t>Ferromagnesianos</a:t>
          </a:r>
          <a:r>
            <a:rPr lang="es-MX" sz="1800" kern="1200" dirty="0" smtClean="0">
              <a:solidFill>
                <a:schemeClr val="bg2">
                  <a:lumMod val="50000"/>
                </a:schemeClr>
              </a:solidFill>
            </a:rPr>
            <a:t>/oscuros</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Claros</a:t>
          </a:r>
          <a:endParaRPr lang="es-MX" sz="1800" kern="1200" dirty="0">
            <a:solidFill>
              <a:schemeClr val="bg2">
                <a:lumMod val="50000"/>
              </a:schemeClr>
            </a:solidFill>
          </a:endParaRPr>
        </a:p>
      </dsp:txBody>
      <dsp:txXfrm>
        <a:off x="5283200" y="270933"/>
        <a:ext cx="2844799" cy="1463043"/>
      </dsp:txXfrm>
    </dsp:sp>
    <dsp:sp modelId="{47A7D60C-6282-410F-87AE-2C7AAF92F2AB}">
      <dsp:nvSpPr>
        <dsp:cNvPr id="0" name=""/>
        <dsp:cNvSpPr/>
      </dsp:nvSpPr>
      <dsp:spPr>
        <a:xfrm>
          <a:off x="5283200" y="1733976"/>
          <a:ext cx="2844799" cy="146303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Olivino</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Anfíbol</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err="1" smtClean="0">
              <a:solidFill>
                <a:schemeClr val="bg2">
                  <a:lumMod val="50000"/>
                </a:schemeClr>
              </a:solidFill>
            </a:rPr>
            <a:t>Piroxeno</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err="1" smtClean="0">
              <a:solidFill>
                <a:schemeClr val="bg2">
                  <a:lumMod val="50000"/>
                </a:schemeClr>
              </a:solidFill>
            </a:rPr>
            <a:t>Bistita</a:t>
          </a:r>
          <a:endParaRPr lang="es-MX" sz="1800" kern="1200" dirty="0">
            <a:solidFill>
              <a:schemeClr val="bg2">
                <a:lumMod val="50000"/>
              </a:schemeClr>
            </a:solidFill>
          </a:endParaRPr>
        </a:p>
      </dsp:txBody>
      <dsp:txXfrm>
        <a:off x="5283200" y="1733976"/>
        <a:ext cx="2844799" cy="1463038"/>
      </dsp:txXfrm>
    </dsp:sp>
    <dsp:sp modelId="{E96D292F-AD75-464E-A6DF-5FDDC08EFFEC}">
      <dsp:nvSpPr>
        <dsp:cNvPr id="0" name=""/>
        <dsp:cNvSpPr/>
      </dsp:nvSpPr>
      <dsp:spPr>
        <a:xfrm>
          <a:off x="5283200" y="3197014"/>
          <a:ext cx="2844799" cy="146303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Feldespatos</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Moscovita</a:t>
          </a:r>
          <a:endParaRPr lang="es-MX" sz="1800" kern="1200" dirty="0">
            <a:solidFill>
              <a:schemeClr val="bg2">
                <a:lumMod val="50000"/>
              </a:schemeClr>
            </a:solidFill>
          </a:endParaRPr>
        </a:p>
        <a:p>
          <a:pPr marL="171450" lvl="1" indent="-171450" algn="l" defTabSz="800100">
            <a:lnSpc>
              <a:spcPct val="90000"/>
            </a:lnSpc>
            <a:spcBef>
              <a:spcPct val="0"/>
            </a:spcBef>
            <a:spcAft>
              <a:spcPct val="15000"/>
            </a:spcAft>
            <a:buChar char="••"/>
          </a:pPr>
          <a:r>
            <a:rPr lang="es-MX" sz="1800" kern="1200" dirty="0" smtClean="0">
              <a:solidFill>
                <a:schemeClr val="bg2">
                  <a:lumMod val="50000"/>
                </a:schemeClr>
              </a:solidFill>
            </a:rPr>
            <a:t>Cuarzo</a:t>
          </a:r>
          <a:endParaRPr lang="es-MX" sz="1800" kern="1200" dirty="0">
            <a:solidFill>
              <a:schemeClr val="bg2">
                <a:lumMod val="50000"/>
              </a:schemeClr>
            </a:solidFill>
          </a:endParaRPr>
        </a:p>
      </dsp:txBody>
      <dsp:txXfrm>
        <a:off x="5283200" y="3197014"/>
        <a:ext cx="2844799" cy="146303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76FEBF-4DDA-4CF7-A8AB-83EF889B903E}" type="datetimeFigureOut">
              <a:rPr lang="es-MX" smtClean="0"/>
              <a:t>28/09/2018</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1A10EA-14B3-4D1A-B941-19D4E5511D05}" type="slidenum">
              <a:rPr lang="es-MX" smtClean="0"/>
              <a:t>‹Nº›</a:t>
            </a:fld>
            <a:endParaRPr lang="es-MX"/>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3A6E16-4E5D-483E-A3B2-46197DE79BE5}" type="datetimeFigureOut">
              <a:rPr lang="es-MX" smtClean="0"/>
              <a:pPr/>
              <a:t>28/09/2018</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A777CA-6EF6-45E8-8FD2-2ACB8AAF3576}" type="slidenum">
              <a:rPr lang="es-MX" smtClean="0"/>
              <a:pPr/>
              <a:t>‹Nº›</a:t>
            </a:fld>
            <a:endParaRPr lang="es-MX"/>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pie de página"/>
          <p:cNvSpPr>
            <a:spLocks noGrp="1"/>
          </p:cNvSpPr>
          <p:nvPr>
            <p:ph type="ftr" sz="quarter" idx="10"/>
          </p:nvPr>
        </p:nvSpPr>
        <p:spPr/>
        <p:txBody>
          <a:bodyPr/>
          <a:lstStyle/>
          <a:p>
            <a:endParaRPr lang="es-MX"/>
          </a:p>
        </p:txBody>
      </p:sp>
      <p:sp>
        <p:nvSpPr>
          <p:cNvPr id="5" name="4 Marcador de número de diapositiva"/>
          <p:cNvSpPr>
            <a:spLocks noGrp="1"/>
          </p:cNvSpPr>
          <p:nvPr>
            <p:ph type="sldNum" sz="quarter" idx="11"/>
          </p:nvPr>
        </p:nvSpPr>
        <p:spPr/>
        <p:txBody>
          <a:bodyPr/>
          <a:lstStyle/>
          <a:p>
            <a:fld id="{91A777CA-6EF6-45E8-8FD2-2ACB8AAF3576}"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CA8AAF36-F295-4764-AFFB-87B3A40C30E2}" type="slidenum">
              <a:rPr lang="es-ES" altLang="es-MX"/>
              <a:pPr/>
              <a:t>21</a:t>
            </a:fld>
            <a:endParaRPr lang="es-ES" altLang="es-MX"/>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s-ES" altLang="es-MX" smtClean="0"/>
              <a:t>Ver página http://www.gpc.edu/~pgore/geology/geo101/igneous.htm</a:t>
            </a:r>
          </a:p>
        </p:txBody>
      </p:sp>
      <p:sp>
        <p:nvSpPr>
          <p:cNvPr id="5" name="4 Marcador de pie de página"/>
          <p:cNvSpPr>
            <a:spLocks noGrp="1"/>
          </p:cNvSpPr>
          <p:nvPr>
            <p:ph type="ftr" sz="quarter" idx="10"/>
          </p:nvPr>
        </p:nvSpPr>
        <p:spPr/>
        <p:txBody>
          <a:bodyPr/>
          <a:lstStyle/>
          <a:p>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91A777CA-6EF6-45E8-8FD2-2ACB8AAF3576}" type="slidenum">
              <a:rPr lang="es-MX" smtClean="0"/>
              <a:pPr/>
              <a:t>27</a:t>
            </a:fld>
            <a:endParaRPr lang="es-MX"/>
          </a:p>
        </p:txBody>
      </p:sp>
      <p:sp>
        <p:nvSpPr>
          <p:cNvPr id="5" name="4 Marcador de pie de página"/>
          <p:cNvSpPr>
            <a:spLocks noGrp="1"/>
          </p:cNvSpPr>
          <p:nvPr>
            <p:ph type="ftr" sz="quarter" idx="11"/>
          </p:nvPr>
        </p:nvSpPr>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92CB6DE-75D1-425B-B9A0-6693E1146AD1}" type="datetime1">
              <a:rPr lang="es-MX" smtClean="0"/>
              <a:t>28/09/2018</a:t>
            </a:fld>
            <a:endParaRPr lang="es-MX"/>
          </a:p>
        </p:txBody>
      </p:sp>
      <p:sp>
        <p:nvSpPr>
          <p:cNvPr id="5" name="Footer Placeholder 4"/>
          <p:cNvSpPr>
            <a:spLocks noGrp="1"/>
          </p:cNvSpPr>
          <p:nvPr>
            <p:ph type="ftr" sz="quarter" idx="11"/>
          </p:nvPr>
        </p:nvSpPr>
        <p:spPr/>
        <p:txBody>
          <a:bodyPr/>
          <a:lstStyle/>
          <a:p>
            <a:r>
              <a:rPr lang="es-MX" smtClean="0"/>
              <a:t>Elaborado por: M. en C. Adriana Guadalupe Guerrero Peñuelas</a:t>
            </a:r>
            <a:endParaRPr lang="es-MX"/>
          </a:p>
        </p:txBody>
      </p:sp>
      <p:sp>
        <p:nvSpPr>
          <p:cNvPr id="6" name="Slide Number Placeholder 5"/>
          <p:cNvSpPr>
            <a:spLocks noGrp="1"/>
          </p:cNvSpPr>
          <p:nvPr>
            <p:ph type="sldNum" sz="quarter" idx="12"/>
          </p:nvPr>
        </p:nvSpPr>
        <p:spPr/>
        <p:txBody>
          <a:bodyPr/>
          <a:lstStyle/>
          <a:p>
            <a:fld id="{A515539E-A0D2-4578-B6F6-E66909110362}"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9286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35C14A0-9B26-4163-89EB-0B029BC24C60}" type="datetime1">
              <a:rPr lang="es-MX" smtClean="0"/>
              <a:t>28/09/2018</a:t>
            </a:fld>
            <a:endParaRPr lang="es-MX"/>
          </a:p>
        </p:txBody>
      </p:sp>
      <p:sp>
        <p:nvSpPr>
          <p:cNvPr id="5" name="Footer Placeholder 4"/>
          <p:cNvSpPr>
            <a:spLocks noGrp="1"/>
          </p:cNvSpPr>
          <p:nvPr>
            <p:ph type="ftr" sz="quarter" idx="11"/>
          </p:nvPr>
        </p:nvSpPr>
        <p:spPr/>
        <p:txBody>
          <a:bodyPr/>
          <a:lstStyle/>
          <a:p>
            <a:r>
              <a:rPr lang="es-MX" smtClean="0"/>
              <a:t>Elaborado por: M. en C. Adriana Guadalupe Guerrero Peñuelas</a:t>
            </a:r>
            <a:endParaRPr lang="es-MX"/>
          </a:p>
        </p:txBody>
      </p:sp>
      <p:sp>
        <p:nvSpPr>
          <p:cNvPr id="6" name="Slide Number Placeholder 5"/>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284323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D5A690-6427-4FD5-8319-35D90377DC65}" type="datetime1">
              <a:rPr lang="es-MX" smtClean="0"/>
              <a:t>28/09/2018</a:t>
            </a:fld>
            <a:endParaRPr lang="es-MX"/>
          </a:p>
        </p:txBody>
      </p:sp>
      <p:sp>
        <p:nvSpPr>
          <p:cNvPr id="5" name="Footer Placeholder 4"/>
          <p:cNvSpPr>
            <a:spLocks noGrp="1"/>
          </p:cNvSpPr>
          <p:nvPr>
            <p:ph type="ftr" sz="quarter" idx="11"/>
          </p:nvPr>
        </p:nvSpPr>
        <p:spPr/>
        <p:txBody>
          <a:bodyPr/>
          <a:lstStyle/>
          <a:p>
            <a:r>
              <a:rPr lang="es-MX" smtClean="0"/>
              <a:t>Elaborado por: M. en C. Adriana Guadalupe Guerrero Peñuelas</a:t>
            </a:r>
            <a:endParaRPr lang="es-MX"/>
          </a:p>
        </p:txBody>
      </p:sp>
      <p:sp>
        <p:nvSpPr>
          <p:cNvPr id="6" name="Slide Number Placeholder 5"/>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3748118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a:prstGeom prst="rect">
            <a:avLst/>
          </a:prstGeo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609600" y="1600201"/>
            <a:ext cx="10972800" cy="4525963"/>
          </a:xfrm>
          <a:prstGeom prst="rect">
            <a:avLst/>
          </a:prstGeom>
        </p:spPr>
        <p:txBody>
          <a:bodyPr rtlCol="0">
            <a:normAutofit/>
          </a:bodyPr>
          <a:lstStyle/>
          <a:p>
            <a:pPr lvl="0"/>
            <a:endParaRPr lang="es-MX"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98160B3-2E72-412E-8276-15B9A90539E5}" type="datetime1">
              <a:rPr lang="es-MX" smtClean="0"/>
              <a:t>28/09/2018</a:t>
            </a:fld>
            <a:endParaRPr lang="es-MX"/>
          </a:p>
        </p:txBody>
      </p:sp>
      <p:sp>
        <p:nvSpPr>
          <p:cNvPr id="5" name="Footer Placeholder 4"/>
          <p:cNvSpPr>
            <a:spLocks noGrp="1"/>
          </p:cNvSpPr>
          <p:nvPr>
            <p:ph type="ftr" sz="quarter" idx="11"/>
          </p:nvPr>
        </p:nvSpPr>
        <p:spPr/>
        <p:txBody>
          <a:bodyPr/>
          <a:lstStyle/>
          <a:p>
            <a:r>
              <a:rPr lang="es-MX" smtClean="0"/>
              <a:t>Elaborado por: M. en C. Adriana Guadalupe Guerrero Peñuelas</a:t>
            </a:r>
            <a:endParaRPr lang="es-MX"/>
          </a:p>
        </p:txBody>
      </p:sp>
      <p:sp>
        <p:nvSpPr>
          <p:cNvPr id="6" name="Slide Number Placeholder 5"/>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74414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DE4924-A478-481B-B1F2-C0896A869BC7}" type="datetime1">
              <a:rPr lang="es-MX" smtClean="0"/>
              <a:t>28/09/2018</a:t>
            </a:fld>
            <a:endParaRPr lang="es-MX"/>
          </a:p>
        </p:txBody>
      </p:sp>
      <p:sp>
        <p:nvSpPr>
          <p:cNvPr id="5" name="Footer Placeholder 4"/>
          <p:cNvSpPr>
            <a:spLocks noGrp="1"/>
          </p:cNvSpPr>
          <p:nvPr>
            <p:ph type="ftr" sz="quarter" idx="11"/>
          </p:nvPr>
        </p:nvSpPr>
        <p:spPr/>
        <p:txBody>
          <a:bodyPr/>
          <a:lstStyle/>
          <a:p>
            <a:r>
              <a:rPr lang="es-MX" smtClean="0"/>
              <a:t>Elaborado por: M. en C. Adriana Guadalupe Guerrero Peñuelas</a:t>
            </a:r>
            <a:endParaRPr lang="es-MX"/>
          </a:p>
        </p:txBody>
      </p:sp>
      <p:sp>
        <p:nvSpPr>
          <p:cNvPr id="6" name="Slide Number Placeholder 5"/>
          <p:cNvSpPr>
            <a:spLocks noGrp="1"/>
          </p:cNvSpPr>
          <p:nvPr>
            <p:ph type="sldNum" sz="quarter" idx="12"/>
          </p:nvPr>
        </p:nvSpPr>
        <p:spPr/>
        <p:txBody>
          <a:bodyPr/>
          <a:lstStyle/>
          <a:p>
            <a:fld id="{A515539E-A0D2-4578-B6F6-E66909110362}"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88337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4AA3197-0EA1-4BCC-B25D-5A50CA0D0CC8}" type="datetime1">
              <a:rPr lang="es-MX" smtClean="0"/>
              <a:t>28/09/2018</a:t>
            </a:fld>
            <a:endParaRPr lang="es-MX"/>
          </a:p>
        </p:txBody>
      </p:sp>
      <p:sp>
        <p:nvSpPr>
          <p:cNvPr id="6" name="Footer Placeholder 5"/>
          <p:cNvSpPr>
            <a:spLocks noGrp="1"/>
          </p:cNvSpPr>
          <p:nvPr>
            <p:ph type="ftr" sz="quarter" idx="11"/>
          </p:nvPr>
        </p:nvSpPr>
        <p:spPr/>
        <p:txBody>
          <a:bodyPr/>
          <a:lstStyle/>
          <a:p>
            <a:r>
              <a:rPr lang="es-MX" smtClean="0"/>
              <a:t>Elaborado por: M. en C. Adriana Guadalupe Guerrero Peñuelas</a:t>
            </a:r>
            <a:endParaRPr lang="es-MX"/>
          </a:p>
        </p:txBody>
      </p:sp>
      <p:sp>
        <p:nvSpPr>
          <p:cNvPr id="7" name="Slide Number Placeholder 6"/>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1948244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D9A6CAF-ED79-4078-86F2-F90E9808BDE9}" type="datetime1">
              <a:rPr lang="es-MX" smtClean="0"/>
              <a:t>28/09/2018</a:t>
            </a:fld>
            <a:endParaRPr lang="es-MX"/>
          </a:p>
        </p:txBody>
      </p:sp>
      <p:sp>
        <p:nvSpPr>
          <p:cNvPr id="8" name="Footer Placeholder 7"/>
          <p:cNvSpPr>
            <a:spLocks noGrp="1"/>
          </p:cNvSpPr>
          <p:nvPr>
            <p:ph type="ftr" sz="quarter" idx="11"/>
          </p:nvPr>
        </p:nvSpPr>
        <p:spPr/>
        <p:txBody>
          <a:bodyPr/>
          <a:lstStyle/>
          <a:p>
            <a:r>
              <a:rPr lang="es-MX" smtClean="0"/>
              <a:t>Elaborado por: M. en C. Adriana Guadalupe Guerrero Peñuelas</a:t>
            </a:r>
            <a:endParaRPr lang="es-MX"/>
          </a:p>
        </p:txBody>
      </p:sp>
      <p:sp>
        <p:nvSpPr>
          <p:cNvPr id="9" name="Slide Number Placeholder 8"/>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3477318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90A08E2-E1D9-4067-A9F6-94B85250FB12}" type="datetime1">
              <a:rPr lang="es-MX" smtClean="0"/>
              <a:t>28/09/2018</a:t>
            </a:fld>
            <a:endParaRPr lang="es-MX"/>
          </a:p>
        </p:txBody>
      </p:sp>
      <p:sp>
        <p:nvSpPr>
          <p:cNvPr id="4" name="Footer Placeholder 3"/>
          <p:cNvSpPr>
            <a:spLocks noGrp="1"/>
          </p:cNvSpPr>
          <p:nvPr>
            <p:ph type="ftr" sz="quarter" idx="11"/>
          </p:nvPr>
        </p:nvSpPr>
        <p:spPr/>
        <p:txBody>
          <a:bodyPr/>
          <a:lstStyle/>
          <a:p>
            <a:r>
              <a:rPr lang="es-MX" smtClean="0"/>
              <a:t>Elaborado por: M. en C. Adriana Guadalupe Guerrero Peñuelas</a:t>
            </a:r>
            <a:endParaRPr lang="es-MX"/>
          </a:p>
        </p:txBody>
      </p:sp>
      <p:sp>
        <p:nvSpPr>
          <p:cNvPr id="5" name="Slide Number Placeholder 4"/>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2367963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8EBAC44-A839-4A90-A60A-0CBB0F9E4068}" type="datetime1">
              <a:rPr lang="es-MX" smtClean="0"/>
              <a:t>28/09/2018</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r>
              <a:rPr lang="es-MX" smtClean="0"/>
              <a:t>Elaborado por: M. en C. Adriana Guadalupe Guerrero Peñuelas</a:t>
            </a:r>
            <a:endParaRPr lang="es-MX"/>
          </a:p>
        </p:txBody>
      </p:sp>
      <p:sp>
        <p:nvSpPr>
          <p:cNvPr id="9" name="Slide Number Placeholder 8"/>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2697063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9109C62-3BCB-44DE-9E99-C71D1AC5D3B2}" type="datetime1">
              <a:rPr lang="es-MX" smtClean="0"/>
              <a:t>28/09/2018</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s-MX" smtClean="0"/>
              <a:t>Elaborado por: M. en C. Adriana Guadalupe Guerrero Peñuelas</a:t>
            </a:r>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3302171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C96956-5AFC-47FA-B6B0-8F58BC5923D6}" type="datetime1">
              <a:rPr lang="es-MX" smtClean="0"/>
              <a:t>28/09/2018</a:t>
            </a:fld>
            <a:endParaRPr lang="es-MX"/>
          </a:p>
        </p:txBody>
      </p:sp>
      <p:sp>
        <p:nvSpPr>
          <p:cNvPr id="6" name="Footer Placeholder 5"/>
          <p:cNvSpPr>
            <a:spLocks noGrp="1"/>
          </p:cNvSpPr>
          <p:nvPr>
            <p:ph type="ftr" sz="quarter" idx="11"/>
          </p:nvPr>
        </p:nvSpPr>
        <p:spPr/>
        <p:txBody>
          <a:bodyPr/>
          <a:lstStyle/>
          <a:p>
            <a:r>
              <a:rPr lang="es-MX" smtClean="0"/>
              <a:t>Elaborado por: M. en C. Adriana Guadalupe Guerrero Peñuelas</a:t>
            </a:r>
            <a:endParaRPr lang="es-MX"/>
          </a:p>
        </p:txBody>
      </p:sp>
      <p:sp>
        <p:nvSpPr>
          <p:cNvPr id="7" name="Slide Number Placeholder 6"/>
          <p:cNvSpPr>
            <a:spLocks noGrp="1"/>
          </p:cNvSpPr>
          <p:nvPr>
            <p:ph type="sldNum" sz="quarter" idx="12"/>
          </p:nvPr>
        </p:nvSpPr>
        <p:spPr/>
        <p:txBody>
          <a:bodyPr/>
          <a:lstStyle/>
          <a:p>
            <a:fld id="{A515539E-A0D2-4578-B6F6-E66909110362}" type="slidenum">
              <a:rPr lang="es-MX" smtClean="0"/>
              <a:pPr/>
              <a:t>‹Nº›</a:t>
            </a:fld>
            <a:endParaRPr lang="es-MX"/>
          </a:p>
        </p:txBody>
      </p:sp>
    </p:spTree>
    <p:extLst>
      <p:ext uri="{BB962C8B-B14F-4D97-AF65-F5344CB8AC3E}">
        <p14:creationId xmlns:p14="http://schemas.microsoft.com/office/powerpoint/2010/main" xmlns="" val="637840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2FB7A21-68BD-4BA9-858E-5B4F4DCFD273}" type="datetime1">
              <a:rPr lang="es-MX" smtClean="0"/>
              <a:t>28/09/2018</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s-MX" smtClean="0"/>
              <a:t>Elaborado por: M. en C. Adriana Guadalupe Guerrero Peñuelas</a:t>
            </a:r>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515539E-A0D2-4578-B6F6-E66909110362}" type="slidenum">
              <a:rPr lang="es-MX" smtClean="0"/>
              <a:pPr/>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31993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4.gif"/></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60071" y="689204"/>
            <a:ext cx="8871857" cy="5552618"/>
          </a:xfrm>
        </p:spPr>
        <p:txBody>
          <a:bodyPr>
            <a:normAutofit fontScale="25000" lnSpcReduction="20000"/>
          </a:bodyPr>
          <a:lstStyle/>
          <a:p>
            <a:pPr algn="ctr">
              <a:buFont typeface="Wingdings" pitchFamily="2" charset="2"/>
              <a:buNone/>
              <a:defRPr/>
            </a:pPr>
            <a:r>
              <a:rPr lang="es-MX" sz="11200" spc="-150" dirty="0" smtClean="0">
                <a:solidFill>
                  <a:schemeClr val="tx1">
                    <a:lumMod val="50000"/>
                    <a:lumOff val="50000"/>
                  </a:schemeClr>
                </a:solidFill>
                <a:latin typeface="Arial Narrow" pitchFamily="34" charset="0"/>
              </a:rPr>
              <a:t>Universidad </a:t>
            </a:r>
            <a:r>
              <a:rPr lang="es-MX" sz="11200" spc="-150" dirty="0" smtClean="0">
                <a:solidFill>
                  <a:schemeClr val="tx1">
                    <a:lumMod val="50000"/>
                    <a:lumOff val="50000"/>
                  </a:schemeClr>
                </a:solidFill>
                <a:latin typeface="Arial Narrow" pitchFamily="34" charset="0"/>
              </a:rPr>
              <a:t>Autónoma del Estado de México</a:t>
            </a:r>
          </a:p>
          <a:p>
            <a:pPr algn="ctr">
              <a:buFont typeface="Wingdings" pitchFamily="2" charset="2"/>
              <a:buNone/>
              <a:defRPr/>
            </a:pPr>
            <a:r>
              <a:rPr lang="es-MX" sz="11200" spc="-150" dirty="0" smtClean="0">
                <a:solidFill>
                  <a:schemeClr val="tx1">
                    <a:lumMod val="50000"/>
                    <a:lumOff val="50000"/>
                  </a:schemeClr>
                </a:solidFill>
                <a:latin typeface="Arial Narrow" pitchFamily="34" charset="0"/>
              </a:rPr>
              <a:t>Facultad de Planeación Urbana y Regional</a:t>
            </a:r>
            <a:endParaRPr lang="es-MX" sz="8600" spc="-150" dirty="0" smtClean="0">
              <a:solidFill>
                <a:schemeClr val="tx1">
                  <a:lumMod val="50000"/>
                  <a:lumOff val="50000"/>
                </a:schemeClr>
              </a:solidFill>
              <a:latin typeface="Arial Narrow" pitchFamily="34" charset="0"/>
            </a:endParaRPr>
          </a:p>
          <a:p>
            <a:pPr algn="ctr">
              <a:buFont typeface="Wingdings" pitchFamily="2" charset="2"/>
              <a:buNone/>
              <a:defRPr/>
            </a:pPr>
            <a:endParaRPr lang="es-MX" sz="8600" spc="-150" dirty="0" smtClean="0">
              <a:solidFill>
                <a:schemeClr val="tx1">
                  <a:lumMod val="50000"/>
                  <a:lumOff val="50000"/>
                </a:schemeClr>
              </a:solidFill>
              <a:latin typeface="Arial Narrow" pitchFamily="34" charset="0"/>
            </a:endParaRPr>
          </a:p>
          <a:p>
            <a:pPr algn="ctr">
              <a:buFont typeface="Wingdings" pitchFamily="2" charset="2"/>
              <a:buNone/>
              <a:defRPr/>
            </a:pPr>
            <a:r>
              <a:rPr lang="es-MX" sz="11200" spc="-150" dirty="0" smtClean="0">
                <a:solidFill>
                  <a:srgbClr val="92D050"/>
                </a:solidFill>
                <a:latin typeface="Arial Narrow" pitchFamily="34" charset="0"/>
              </a:rPr>
              <a:t>CIENCIAS DE LA TIERRA</a:t>
            </a:r>
          </a:p>
          <a:p>
            <a:pPr algn="ctr">
              <a:buFont typeface="Wingdings" pitchFamily="2" charset="2"/>
              <a:buNone/>
              <a:defRPr/>
            </a:pPr>
            <a:r>
              <a:rPr lang="es-MX" sz="11200" spc="-150" dirty="0" smtClean="0">
                <a:solidFill>
                  <a:schemeClr val="tx1">
                    <a:lumMod val="50000"/>
                    <a:lumOff val="50000"/>
                  </a:schemeClr>
                </a:solidFill>
                <a:latin typeface="Arial Narrow" pitchFamily="34" charset="0"/>
              </a:rPr>
              <a:t>Tema: Rocas ígneas o </a:t>
            </a:r>
            <a:r>
              <a:rPr lang="es-MX" sz="11200" spc="-150" dirty="0" err="1" smtClean="0">
                <a:solidFill>
                  <a:schemeClr val="tx1">
                    <a:lumMod val="50000"/>
                    <a:lumOff val="50000"/>
                  </a:schemeClr>
                </a:solidFill>
                <a:latin typeface="Arial Narrow" pitchFamily="34" charset="0"/>
              </a:rPr>
              <a:t>magmáticas</a:t>
            </a:r>
            <a:endParaRPr lang="es-MX" sz="11200" spc="-150" dirty="0" smtClean="0">
              <a:solidFill>
                <a:schemeClr val="tx1">
                  <a:lumMod val="50000"/>
                  <a:lumOff val="50000"/>
                </a:schemeClr>
              </a:solidFill>
              <a:latin typeface="Arial Narrow" pitchFamily="34" charset="0"/>
            </a:endParaRPr>
          </a:p>
          <a:p>
            <a:pPr algn="ctr">
              <a:buFont typeface="Wingdings" pitchFamily="2" charset="2"/>
              <a:buNone/>
              <a:defRPr/>
            </a:pPr>
            <a:endParaRPr lang="es-MX" sz="11200" spc="-150" dirty="0" smtClean="0">
              <a:solidFill>
                <a:schemeClr val="tx1">
                  <a:lumMod val="50000"/>
                  <a:lumOff val="50000"/>
                </a:schemeClr>
              </a:solidFill>
              <a:latin typeface="Arial Narrow" pitchFamily="34" charset="0"/>
            </a:endParaRPr>
          </a:p>
          <a:p>
            <a:pPr algn="ctr">
              <a:buFont typeface="Wingdings" pitchFamily="2" charset="2"/>
              <a:buNone/>
              <a:defRPr/>
            </a:pPr>
            <a:r>
              <a:rPr lang="es-MX" sz="11200" spc="-150" dirty="0" smtClean="0">
                <a:solidFill>
                  <a:schemeClr val="tx1">
                    <a:lumMod val="50000"/>
                    <a:lumOff val="50000"/>
                  </a:schemeClr>
                </a:solidFill>
                <a:latin typeface="Arial Narrow" pitchFamily="34" charset="0"/>
              </a:rPr>
              <a:t>       Material Didáctico elaborado por: M. en C. Adriana Guadalupe Guerrero Peñuelas</a:t>
            </a:r>
          </a:p>
          <a:p>
            <a:pPr algn="ctr">
              <a:buFont typeface="Wingdings" pitchFamily="2" charset="2"/>
              <a:buNone/>
              <a:defRPr/>
            </a:pPr>
            <a:endParaRPr lang="es-MX" sz="11200" spc="-150" dirty="0" smtClean="0">
              <a:solidFill>
                <a:schemeClr val="tx1">
                  <a:lumMod val="50000"/>
                  <a:lumOff val="50000"/>
                </a:schemeClr>
              </a:solidFill>
              <a:latin typeface="Arial Narrow" pitchFamily="34" charset="0"/>
            </a:endParaRPr>
          </a:p>
          <a:p>
            <a:pPr algn="ctr">
              <a:buFont typeface="Wingdings" pitchFamily="2" charset="2"/>
              <a:buNone/>
              <a:defRPr/>
            </a:pPr>
            <a:r>
              <a:rPr lang="es-MX" sz="11200" spc="-150" dirty="0" smtClean="0">
                <a:solidFill>
                  <a:schemeClr val="tx1">
                    <a:lumMod val="50000"/>
                    <a:lumOff val="50000"/>
                  </a:schemeClr>
                </a:solidFill>
                <a:latin typeface="Arial Narrow" pitchFamily="34" charset="0"/>
              </a:rPr>
              <a:t>Programa Educativo en el que se imparte: </a:t>
            </a:r>
          </a:p>
          <a:p>
            <a:pPr algn="ctr">
              <a:buFont typeface="Wingdings" pitchFamily="2" charset="2"/>
              <a:buNone/>
              <a:defRPr/>
            </a:pPr>
            <a:r>
              <a:rPr lang="es-MX" sz="11200" spc="-150" dirty="0" smtClean="0">
                <a:solidFill>
                  <a:schemeClr val="tx1">
                    <a:lumMod val="50000"/>
                    <a:lumOff val="50000"/>
                  </a:schemeClr>
                </a:solidFill>
                <a:latin typeface="Arial Narrow" pitchFamily="34" charset="0"/>
              </a:rPr>
              <a:t>Licenciatura en Ciencias </a:t>
            </a:r>
            <a:r>
              <a:rPr lang="es-MX" sz="11200" spc="-150" dirty="0" smtClean="0">
                <a:solidFill>
                  <a:schemeClr val="tx1">
                    <a:lumMod val="50000"/>
                    <a:lumOff val="50000"/>
                  </a:schemeClr>
                </a:solidFill>
                <a:latin typeface="Arial Narrow" pitchFamily="34" charset="0"/>
              </a:rPr>
              <a:t>Ambientales</a:t>
            </a:r>
            <a:endParaRPr lang="es-MX" sz="9600" spc="-150" dirty="0" smtClean="0">
              <a:solidFill>
                <a:schemeClr val="tx1">
                  <a:lumMod val="50000"/>
                  <a:lumOff val="50000"/>
                </a:schemeClr>
              </a:solidFill>
              <a:latin typeface="Arial Narrow" pitchFamily="34" charset="0"/>
            </a:endParaRPr>
          </a:p>
          <a:p>
            <a:pPr algn="r">
              <a:buFont typeface="Wingdings" pitchFamily="2" charset="2"/>
              <a:buNone/>
              <a:defRPr/>
            </a:pPr>
            <a:r>
              <a:rPr lang="es-MX" sz="9600" spc="-150" dirty="0" smtClean="0">
                <a:solidFill>
                  <a:schemeClr val="tx1">
                    <a:lumMod val="50000"/>
                    <a:lumOff val="50000"/>
                  </a:schemeClr>
                </a:solidFill>
                <a:latin typeface="Arial Narrow" pitchFamily="34" charset="0"/>
              </a:rPr>
              <a:t>Septiembre 2018 </a:t>
            </a:r>
          </a:p>
          <a:p>
            <a:pPr algn="ctr">
              <a:buFont typeface="Wingdings" pitchFamily="2" charset="2"/>
              <a:buNone/>
              <a:defRPr/>
            </a:pPr>
            <a:endParaRPr lang="es-MX" sz="11200" spc="-150" dirty="0" smtClean="0">
              <a:solidFill>
                <a:srgbClr val="002060"/>
              </a:solidFill>
            </a:endParaRPr>
          </a:p>
          <a:p>
            <a:pPr algn="ctr">
              <a:buFont typeface="Wingdings" pitchFamily="2" charset="2"/>
              <a:buNone/>
              <a:defRPr/>
            </a:pPr>
            <a:endParaRPr lang="es-MX" sz="11200" spc="-150" dirty="0" smtClean="0">
              <a:solidFill>
                <a:srgbClr val="002060"/>
              </a:solidFill>
            </a:endParaRPr>
          </a:p>
          <a:p>
            <a:pPr algn="ctr">
              <a:buFont typeface="Wingdings" pitchFamily="2" charset="2"/>
              <a:buNone/>
              <a:defRPr/>
            </a:pPr>
            <a:endParaRPr lang="es-MX" sz="11200" spc="-150" dirty="0" smtClean="0">
              <a:solidFill>
                <a:srgbClr val="002060"/>
              </a:solidFill>
            </a:endParaRPr>
          </a:p>
          <a:p>
            <a:pPr algn="ctr">
              <a:buFont typeface="Wingdings" pitchFamily="2" charset="2"/>
              <a:buNone/>
              <a:defRPr/>
            </a:pPr>
            <a:endParaRPr lang="es-MX" sz="8600" spc="-150" dirty="0" smtClean="0">
              <a:solidFill>
                <a:srgbClr val="002060"/>
              </a:solidFill>
            </a:endParaRPr>
          </a:p>
          <a:p>
            <a:pPr algn="ctr">
              <a:buFont typeface="Wingdings" pitchFamily="2" charset="2"/>
              <a:buNone/>
              <a:defRPr/>
            </a:pPr>
            <a:endParaRPr lang="es-MX" sz="8600" spc="-150" dirty="0" smtClean="0">
              <a:solidFill>
                <a:srgbClr val="002060"/>
              </a:solidFill>
            </a:endParaRPr>
          </a:p>
          <a:p>
            <a:pPr algn="r">
              <a:buFont typeface="Wingdings" pitchFamily="2" charset="2"/>
              <a:buNone/>
              <a:defRPr/>
            </a:pPr>
            <a:endParaRPr lang="es-MX" sz="8600" spc="-150" dirty="0" smtClean="0">
              <a:solidFill>
                <a:srgbClr val="002060"/>
              </a:solidFill>
            </a:endParaRPr>
          </a:p>
          <a:p>
            <a:pPr algn="r">
              <a:buFont typeface="Wingdings" pitchFamily="2" charset="2"/>
              <a:buNone/>
              <a:defRPr/>
            </a:pPr>
            <a:endParaRPr lang="es-MX" sz="9600" spc="-150" dirty="0" smtClean="0">
              <a:solidFill>
                <a:srgbClr val="002060"/>
              </a:solidFill>
            </a:endParaRPr>
          </a:p>
        </p:txBody>
      </p:sp>
      <p:pic>
        <p:nvPicPr>
          <p:cNvPr id="5" name="Picture 8" descr="EscudoUAEMmetalicolo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31386" y="513690"/>
            <a:ext cx="1136650" cy="1050925"/>
          </a:xfrm>
          <a:prstGeom prst="rect">
            <a:avLst/>
          </a:prstGeom>
          <a:noFill/>
          <a:ln w="9525">
            <a:noFill/>
            <a:miter lim="800000"/>
            <a:headEnd/>
            <a:tailEnd/>
          </a:ln>
        </p:spPr>
      </p:pic>
      <p:pic>
        <p:nvPicPr>
          <p:cNvPr id="6" name="4 Imagen"/>
          <p:cNvPicPr>
            <a:picLocks noChangeAspect="1" noChangeArrowheads="1"/>
          </p:cNvPicPr>
          <p:nvPr/>
        </p:nvPicPr>
        <p:blipFill>
          <a:blip r:embed="rId4" cstate="print"/>
          <a:srcRect/>
          <a:stretch>
            <a:fillRect/>
          </a:stretch>
        </p:blipFill>
        <p:spPr bwMode="auto">
          <a:xfrm>
            <a:off x="9501146" y="723447"/>
            <a:ext cx="932084" cy="8549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0"/>
            <a:ext cx="10058400" cy="1450757"/>
          </a:xfrm>
        </p:spPr>
        <p:txBody>
          <a:bodyPr/>
          <a:lstStyle/>
          <a:p>
            <a:r>
              <a:rPr lang="es-MX" b="1" dirty="0" smtClean="0">
                <a:solidFill>
                  <a:schemeClr val="tx1">
                    <a:lumMod val="50000"/>
                    <a:lumOff val="50000"/>
                  </a:schemeClr>
                </a:solidFill>
                <a:latin typeface="Arial Narrow" panose="020B0606020202030204" pitchFamily="34" charset="0"/>
              </a:rPr>
              <a:t>Cristalización </a:t>
            </a:r>
            <a:endParaRPr lang="es-MX" b="1" dirty="0">
              <a:solidFill>
                <a:schemeClr val="tx1">
                  <a:lumMod val="50000"/>
                  <a:lumOff val="50000"/>
                </a:schemeClr>
              </a:solidFill>
              <a:latin typeface="Arial Narrow" panose="020B0606020202030204" pitchFamily="34" charset="0"/>
            </a:endParaRPr>
          </a:p>
        </p:txBody>
      </p:sp>
      <p:sp>
        <p:nvSpPr>
          <p:cNvPr id="3" name="Marcador de contenido 2"/>
          <p:cNvSpPr>
            <a:spLocks noGrp="1"/>
          </p:cNvSpPr>
          <p:nvPr>
            <p:ph idx="1"/>
          </p:nvPr>
        </p:nvSpPr>
        <p:spPr>
          <a:xfrm>
            <a:off x="968829" y="1845734"/>
            <a:ext cx="10243457" cy="4023360"/>
          </a:xfrm>
        </p:spPr>
        <p:txBody>
          <a:bodyPr>
            <a:normAutofit/>
          </a:bodyPr>
          <a:lstStyle/>
          <a:p>
            <a:pPr algn="just">
              <a:lnSpc>
                <a:spcPct val="100000"/>
              </a:lnSpc>
              <a:buFont typeface="Arial" panose="020B0604020202020204" pitchFamily="34" charset="0"/>
              <a:buChar char="•"/>
            </a:pPr>
            <a:r>
              <a:rPr lang="es-MX" sz="2800" dirty="0" smtClean="0">
                <a:solidFill>
                  <a:schemeClr val="tx1">
                    <a:lumMod val="50000"/>
                    <a:lumOff val="50000"/>
                  </a:schemeClr>
                </a:solidFill>
                <a:latin typeface="Arial Narrow" pitchFamily="34" charset="0"/>
              </a:rPr>
              <a:t>A medida que el magma se enfría, los iones del fundido van perdiendo movilidad paulatinamente y se disponen en estructuras cristalinas ordenadas. Durante este proceso se originan granos minerales </a:t>
            </a:r>
            <a:r>
              <a:rPr lang="es-MX" sz="2800" dirty="0" err="1" smtClean="0">
                <a:solidFill>
                  <a:schemeClr val="tx1">
                    <a:lumMod val="50000"/>
                    <a:lumOff val="50000"/>
                  </a:schemeClr>
                </a:solidFill>
                <a:latin typeface="Arial Narrow" pitchFamily="34" charset="0"/>
              </a:rPr>
              <a:t>silicatados</a:t>
            </a:r>
            <a:r>
              <a:rPr lang="es-MX" sz="2800" dirty="0" smtClean="0">
                <a:solidFill>
                  <a:schemeClr val="tx1">
                    <a:lumMod val="50000"/>
                    <a:lumOff val="50000"/>
                  </a:schemeClr>
                </a:solidFill>
                <a:latin typeface="Arial Narrow" pitchFamily="34" charset="0"/>
              </a:rPr>
              <a:t>, que se encuentran en el fundido remanente.</a:t>
            </a:r>
          </a:p>
          <a:p>
            <a:pPr algn="just">
              <a:lnSpc>
                <a:spcPct val="100000"/>
              </a:lnSpc>
              <a:buFont typeface="Arial" panose="020B0604020202020204" pitchFamily="34" charset="0"/>
              <a:buChar char="•"/>
            </a:pPr>
            <a:r>
              <a:rPr lang="es-MX" sz="2800" dirty="0" smtClean="0">
                <a:solidFill>
                  <a:schemeClr val="tx1">
                    <a:lumMod val="50000"/>
                    <a:lumOff val="50000"/>
                  </a:schemeClr>
                </a:solidFill>
                <a:latin typeface="Arial Narrow" pitchFamily="34" charset="0"/>
              </a:rPr>
              <a:t>Lo anterior ocurre porque los átomos de silicio y oxígeno son los primeros que se enlazan para formar tetraedros de silicio-oxígeno, que son la construcción básica de los </a:t>
            </a:r>
            <a:r>
              <a:rPr lang="es-MX" sz="2800" dirty="0" smtClean="0">
                <a:solidFill>
                  <a:schemeClr val="tx1">
                    <a:lumMod val="50000"/>
                    <a:lumOff val="50000"/>
                  </a:schemeClr>
                </a:solidFill>
                <a:latin typeface="Arial Narrow" pitchFamily="34" charset="0"/>
              </a:rPr>
              <a:t>silicatos </a:t>
            </a:r>
            <a:r>
              <a:rPr lang="es-MX" dirty="0" smtClean="0">
                <a:solidFill>
                  <a:schemeClr val="tx1">
                    <a:lumMod val="50000"/>
                    <a:lumOff val="50000"/>
                  </a:schemeClr>
                </a:solidFill>
                <a:latin typeface="Arial Narrow" pitchFamily="34" charset="0"/>
              </a:rPr>
              <a:t>(</a:t>
            </a:r>
            <a:r>
              <a:rPr lang="es-MX" dirty="0" err="1" smtClean="0">
                <a:solidFill>
                  <a:schemeClr val="tx1">
                    <a:lumMod val="50000"/>
                    <a:lumOff val="50000"/>
                  </a:schemeClr>
                </a:solidFill>
                <a:latin typeface="Arial Narrow" pitchFamily="34" charset="0"/>
              </a:rPr>
              <a:t>Tarbuck</a:t>
            </a:r>
            <a:r>
              <a:rPr lang="es-MX" dirty="0" smtClean="0">
                <a:solidFill>
                  <a:schemeClr val="tx1">
                    <a:lumMod val="50000"/>
                    <a:lumOff val="50000"/>
                  </a:schemeClr>
                </a:solidFill>
                <a:latin typeface="Arial Narrow" pitchFamily="34" charset="0"/>
              </a:rPr>
              <a:t> y </a:t>
            </a:r>
            <a:r>
              <a:rPr lang="es-MX" dirty="0" err="1" smtClean="0">
                <a:solidFill>
                  <a:schemeClr val="tx1">
                    <a:lumMod val="50000"/>
                    <a:lumOff val="50000"/>
                  </a:schemeClr>
                </a:solidFill>
                <a:latin typeface="Arial Narrow" pitchFamily="34" charset="0"/>
              </a:rPr>
              <a:t>Lutgens</a:t>
            </a:r>
            <a:r>
              <a:rPr lang="es-MX" dirty="0" smtClean="0">
                <a:solidFill>
                  <a:schemeClr val="tx1">
                    <a:lumMod val="50000"/>
                    <a:lumOff val="50000"/>
                  </a:schemeClr>
                </a:solidFill>
                <a:latin typeface="Arial Narrow" pitchFamily="34" charset="0"/>
              </a:rPr>
              <a:t>, 2005).</a:t>
            </a:r>
            <a:endParaRPr lang="es-MX" dirty="0">
              <a:solidFill>
                <a:schemeClr val="tx1">
                  <a:lumMod val="50000"/>
                  <a:lumOff val="50000"/>
                </a:schemeClr>
              </a:solidFill>
              <a:latin typeface="Arial Narrow" pitchFamily="34" charset="0"/>
            </a:endParaRPr>
          </a:p>
        </p:txBody>
      </p:sp>
    </p:spTree>
    <p:extLst>
      <p:ext uri="{BB962C8B-B14F-4D97-AF65-F5344CB8AC3E}">
        <p14:creationId xmlns:p14="http://schemas.microsoft.com/office/powerpoint/2010/main" xmlns="" val="1177499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b="1" dirty="0" smtClean="0">
                <a:solidFill>
                  <a:schemeClr val="tx1">
                    <a:lumMod val="50000"/>
                    <a:lumOff val="50000"/>
                  </a:schemeClr>
                </a:solidFill>
                <a:latin typeface="Arial Narrow" pitchFamily="34" charset="0"/>
              </a:rPr>
              <a:t>Textura</a:t>
            </a:r>
            <a:endParaRPr lang="es-MX" sz="4800" b="1" dirty="0">
              <a:solidFill>
                <a:schemeClr val="tx1">
                  <a:lumMod val="50000"/>
                  <a:lumOff val="50000"/>
                </a:schemeClr>
              </a:solidFill>
              <a:latin typeface="Arial Narrow" pitchFamily="34" charset="0"/>
            </a:endParaRPr>
          </a:p>
        </p:txBody>
      </p:sp>
      <p:sp>
        <p:nvSpPr>
          <p:cNvPr id="3" name="Marcador de contenido 2"/>
          <p:cNvSpPr>
            <a:spLocks noGrp="1"/>
          </p:cNvSpPr>
          <p:nvPr>
            <p:ph idx="1"/>
          </p:nvPr>
        </p:nvSpPr>
        <p:spPr/>
        <p:txBody>
          <a:bodyPr>
            <a:normAutofit lnSpcReduction="10000"/>
          </a:bodyPr>
          <a:lstStyle/>
          <a:p>
            <a:pPr algn="just">
              <a:buSzTx/>
              <a:buFont typeface="Wingdings" panose="05000000000000000000" pitchFamily="2" charset="2"/>
              <a:buChar char="§"/>
            </a:pPr>
            <a:endParaRPr lang="es-MX" altLang="es-MX" sz="3200" dirty="0" smtClean="0">
              <a:solidFill>
                <a:schemeClr val="tx1">
                  <a:lumMod val="50000"/>
                  <a:lumOff val="50000"/>
                </a:schemeClr>
              </a:solidFill>
              <a:latin typeface="Arial Narrow" panose="020B0606020202030204" pitchFamily="34" charset="0"/>
            </a:endParaRPr>
          </a:p>
          <a:p>
            <a:pPr algn="just">
              <a:buSzTx/>
              <a:buFont typeface="Arial" pitchFamily="34" charset="0"/>
              <a:buChar char="•"/>
            </a:pPr>
            <a:r>
              <a:rPr lang="es-MX" altLang="es-MX" sz="3600" dirty="0" smtClean="0">
                <a:solidFill>
                  <a:schemeClr val="tx1">
                    <a:lumMod val="50000"/>
                    <a:lumOff val="50000"/>
                  </a:schemeClr>
                </a:solidFill>
                <a:latin typeface="Arial Narrow" panose="020B0606020202030204" pitchFamily="34" charset="0"/>
              </a:rPr>
              <a:t>La </a:t>
            </a:r>
            <a:r>
              <a:rPr lang="es-MX" altLang="es-MX" sz="3600" dirty="0">
                <a:solidFill>
                  <a:schemeClr val="tx1">
                    <a:lumMod val="50000"/>
                    <a:lumOff val="50000"/>
                  </a:schemeClr>
                </a:solidFill>
                <a:latin typeface="Arial Narrow" panose="020B0606020202030204" pitchFamily="34" charset="0"/>
              </a:rPr>
              <a:t>textura es el aspecto general de las rocas, en el caso de las rocas ígneas nos referimos al tamaño, forma y arreglo de los granos minerales.</a:t>
            </a:r>
          </a:p>
          <a:p>
            <a:pPr algn="just">
              <a:buSzTx/>
              <a:buFont typeface="Arial" pitchFamily="34" charset="0"/>
              <a:buChar char="•"/>
            </a:pPr>
            <a:r>
              <a:rPr lang="es-MX" altLang="es-MX" sz="3600" dirty="0">
                <a:solidFill>
                  <a:schemeClr val="tx1">
                    <a:lumMod val="50000"/>
                    <a:lumOff val="50000"/>
                  </a:schemeClr>
                </a:solidFill>
                <a:latin typeface="Arial Narrow" panose="020B0606020202030204" pitchFamily="34" charset="0"/>
              </a:rPr>
              <a:t>La textura es un rasgo importante, porque a partir de ésta se puede deducir el ambiente en el que se formó la </a:t>
            </a:r>
            <a:r>
              <a:rPr lang="es-MX" altLang="es-MX" sz="3600" dirty="0" smtClean="0">
                <a:solidFill>
                  <a:schemeClr val="tx1">
                    <a:lumMod val="50000"/>
                    <a:lumOff val="50000"/>
                  </a:schemeClr>
                </a:solidFill>
                <a:latin typeface="Arial Narrow" panose="020B0606020202030204" pitchFamily="34" charset="0"/>
              </a:rPr>
              <a:t>roca </a:t>
            </a:r>
            <a:r>
              <a:rPr lang="es-MX" dirty="0" smtClean="0">
                <a:solidFill>
                  <a:schemeClr val="tx1">
                    <a:lumMod val="50000"/>
                    <a:lumOff val="50000"/>
                  </a:schemeClr>
                </a:solidFill>
                <a:latin typeface="Arial Narrow" pitchFamily="34" charset="0"/>
              </a:rPr>
              <a:t>(</a:t>
            </a:r>
            <a:r>
              <a:rPr lang="es-MX" dirty="0" err="1" smtClean="0">
                <a:solidFill>
                  <a:schemeClr val="tx1">
                    <a:lumMod val="50000"/>
                    <a:lumOff val="50000"/>
                  </a:schemeClr>
                </a:solidFill>
                <a:latin typeface="Arial Narrow" pitchFamily="34" charset="0"/>
              </a:rPr>
              <a:t>Tarbuck</a:t>
            </a:r>
            <a:r>
              <a:rPr lang="es-MX" dirty="0" smtClean="0">
                <a:solidFill>
                  <a:schemeClr val="tx1">
                    <a:lumMod val="50000"/>
                    <a:lumOff val="50000"/>
                  </a:schemeClr>
                </a:solidFill>
                <a:latin typeface="Arial Narrow" pitchFamily="34" charset="0"/>
              </a:rPr>
              <a:t> y </a:t>
            </a:r>
            <a:r>
              <a:rPr lang="es-MX" dirty="0" err="1" smtClean="0">
                <a:solidFill>
                  <a:schemeClr val="tx1">
                    <a:lumMod val="50000"/>
                    <a:lumOff val="50000"/>
                  </a:schemeClr>
                </a:solidFill>
                <a:latin typeface="Arial Narrow" pitchFamily="34" charset="0"/>
              </a:rPr>
              <a:t>Lutgens</a:t>
            </a:r>
            <a:r>
              <a:rPr lang="es-MX" dirty="0" smtClean="0">
                <a:solidFill>
                  <a:schemeClr val="tx1">
                    <a:lumMod val="50000"/>
                    <a:lumOff val="50000"/>
                  </a:schemeClr>
                </a:solidFill>
                <a:latin typeface="Arial Narrow" pitchFamily="34" charset="0"/>
              </a:rPr>
              <a:t>, 2005</a:t>
            </a:r>
            <a:r>
              <a:rPr lang="es-MX" dirty="0" smtClean="0">
                <a:solidFill>
                  <a:schemeClr val="tx1">
                    <a:lumMod val="50000"/>
                    <a:lumOff val="50000"/>
                  </a:schemeClr>
                </a:solidFill>
                <a:latin typeface="Arial Narrow" pitchFamily="34" charset="0"/>
              </a:rPr>
              <a:t>)</a:t>
            </a:r>
            <a:r>
              <a:rPr lang="es-MX" altLang="es-MX" dirty="0" smtClean="0">
                <a:solidFill>
                  <a:schemeClr val="tx1">
                    <a:lumMod val="50000"/>
                    <a:lumOff val="50000"/>
                  </a:schemeClr>
                </a:solidFill>
                <a:latin typeface="Arial Narrow" panose="020B0606020202030204" pitchFamily="34" charset="0"/>
              </a:rPr>
              <a:t>.</a:t>
            </a:r>
            <a:endParaRPr lang="es-MX" altLang="es-MX" dirty="0" smtClean="0">
              <a:solidFill>
                <a:schemeClr val="tx1">
                  <a:lumMod val="50000"/>
                  <a:lumOff val="50000"/>
                </a:schemeClr>
              </a:solidFill>
              <a:latin typeface="Arial Narrow" panose="020B0606020202030204" pitchFamily="34" charset="0"/>
            </a:endParaRPr>
          </a:p>
        </p:txBody>
      </p:sp>
      <p:sp>
        <p:nvSpPr>
          <p:cNvPr id="4" name="3 Marcador de texto"/>
          <p:cNvSpPr>
            <a:spLocks noGrp="1"/>
          </p:cNvSpPr>
          <p:nvPr>
            <p:ph type="body" sz="half" idx="2"/>
          </p:nvPr>
        </p:nvSpPr>
        <p:spPr/>
        <p:txBody>
          <a:bodyPr>
            <a:normAutofit/>
          </a:bodyPr>
          <a:lstStyle/>
          <a:p>
            <a:r>
              <a:rPr lang="es-MX" dirty="0" smtClean="0"/>
              <a:t>http://fractured-simplicity.net/daydreaming/media/flam/pages/indexl.php?u=what-are-two-</a:t>
            </a:r>
            <a:r>
              <a:rPr lang="es-ES" altLang="es-MX" sz="1600" dirty="0" smtClean="0">
                <a:solidFill>
                  <a:schemeClr val="tx1">
                    <a:lumMod val="50000"/>
                    <a:lumOff val="50000"/>
                  </a:schemeClr>
                </a:solidFill>
                <a:latin typeface="Arial Narrow" panose="020B0606020202030204" pitchFamily="34" charset="0"/>
              </a:rPr>
              <a:t>http://fractured-simplicity.net/daydreaming/media/flam/pages/indexl.php?u=what-are-two-different-igneous-rock-textures</a:t>
            </a:r>
          </a:p>
          <a:p>
            <a:r>
              <a:rPr lang="es-MX" dirty="0" err="1" smtClean="0"/>
              <a:t>differentllll</a:t>
            </a:r>
            <a:r>
              <a:rPr lang="es-MX" dirty="0" smtClean="0"/>
              <a:t>-</a:t>
            </a:r>
            <a:r>
              <a:rPr lang="es-MX" dirty="0" err="1" smtClean="0"/>
              <a:t>igneous</a:t>
            </a:r>
            <a:r>
              <a:rPr lang="es-MX" dirty="0" smtClean="0"/>
              <a:t>-rock-</a:t>
            </a:r>
            <a:r>
              <a:rPr lang="es-MX" dirty="0" err="1" smtClean="0"/>
              <a:t>textures</a:t>
            </a:r>
            <a:endParaRPr lang="es-MX" dirty="0" smtClean="0"/>
          </a:p>
          <a:p>
            <a:endParaRPr lang="es-MX" dirty="0" smtClean="0"/>
          </a:p>
          <a:p>
            <a:r>
              <a:rPr lang="es-MX" sz="800" dirty="0" smtClean="0"/>
              <a:t>https://www.academickids.com/encyclopedia/index.php/Igneous_rock</a:t>
            </a:r>
            <a:endParaRPr lang="es-MX" sz="800" dirty="0" smtClean="0"/>
          </a:p>
          <a:p>
            <a:endParaRPr lang="es-MX" dirty="0"/>
          </a:p>
        </p:txBody>
      </p:sp>
      <p:pic>
        <p:nvPicPr>
          <p:cNvPr id="5" name="4 Imagen" descr="Textura rocas ígneas.png"/>
          <p:cNvPicPr>
            <a:picLocks noChangeAspect="1"/>
          </p:cNvPicPr>
          <p:nvPr/>
        </p:nvPicPr>
        <p:blipFill>
          <a:blip r:embed="rId2" cstate="print"/>
          <a:stretch>
            <a:fillRect/>
          </a:stretch>
        </p:blipFill>
        <p:spPr>
          <a:xfrm>
            <a:off x="374683" y="2935439"/>
            <a:ext cx="3470648" cy="2409447"/>
          </a:xfrm>
          <a:prstGeom prst="rect">
            <a:avLst/>
          </a:prstGeom>
        </p:spPr>
      </p:pic>
    </p:spTree>
    <p:extLst>
      <p:ext uri="{BB962C8B-B14F-4D97-AF65-F5344CB8AC3E}">
        <p14:creationId xmlns:p14="http://schemas.microsoft.com/office/powerpoint/2010/main" xmlns="" val="16730997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Título"/>
          <p:cNvSpPr>
            <a:spLocks noGrp="1"/>
          </p:cNvSpPr>
          <p:nvPr>
            <p:ph type="title"/>
          </p:nvPr>
        </p:nvSpPr>
        <p:spPr>
          <a:xfrm>
            <a:off x="1066800" y="917975"/>
            <a:ext cx="10058400" cy="1008797"/>
          </a:xfrm>
        </p:spPr>
        <p:txBody>
          <a:bodyPr>
            <a:noAutofit/>
          </a:bodyPr>
          <a:lstStyle/>
          <a:p>
            <a:r>
              <a:rPr lang="es-MX" altLang="es-MX" b="1" dirty="0" smtClean="0">
                <a:solidFill>
                  <a:schemeClr val="accent1"/>
                </a:solidFill>
                <a:latin typeface="Arial Narrow" panose="020B0606020202030204" pitchFamily="34" charset="0"/>
              </a:rPr>
              <a:t>Textura </a:t>
            </a:r>
            <a:r>
              <a:rPr lang="es-MX" altLang="es-MX" b="1" dirty="0" err="1" smtClean="0">
                <a:solidFill>
                  <a:schemeClr val="accent1"/>
                </a:solidFill>
                <a:latin typeface="Arial Narrow" panose="020B0606020202030204" pitchFamily="34" charset="0"/>
              </a:rPr>
              <a:t>fanerítica</a:t>
            </a:r>
            <a:r>
              <a:rPr lang="es-MX" altLang="es-MX" b="1" dirty="0" smtClean="0">
                <a:solidFill>
                  <a:schemeClr val="accent1"/>
                </a:solidFill>
                <a:latin typeface="Arial Narrow" panose="020B0606020202030204" pitchFamily="34" charset="0"/>
              </a:rPr>
              <a:t/>
            </a:r>
            <a:br>
              <a:rPr lang="es-MX" altLang="es-MX" b="1" dirty="0" smtClean="0">
                <a:solidFill>
                  <a:schemeClr val="accent1"/>
                </a:solidFill>
                <a:latin typeface="Arial Narrow" panose="020B0606020202030204" pitchFamily="34" charset="0"/>
              </a:rPr>
            </a:br>
            <a:endParaRPr lang="es-MX" dirty="0"/>
          </a:p>
        </p:txBody>
      </p:sp>
      <p:sp>
        <p:nvSpPr>
          <p:cNvPr id="7" name="Rectangle 3"/>
          <p:cNvSpPr>
            <a:spLocks noGrp="1" noChangeArrowheads="1"/>
          </p:cNvSpPr>
          <p:nvPr>
            <p:ph sz="half" idx="1"/>
          </p:nvPr>
        </p:nvSpPr>
        <p:spPr>
          <a:extLst/>
        </p:spPr>
        <p:txBody>
          <a:bodyPr lIns="91440" rIns="91440" rtlCol="0">
            <a:normAutofit/>
          </a:bodyPr>
          <a:lstStyle/>
          <a:p>
            <a:pPr marL="457200" indent="-457200" algn="just" fontAlgn="auto">
              <a:buSzTx/>
              <a:buFont typeface="Arial" pitchFamily="34" charset="0"/>
              <a:buChar char="•"/>
              <a:defRPr/>
            </a:pPr>
            <a:r>
              <a:rPr lang="es-MX" altLang="es-MX" sz="2800" dirty="0" smtClean="0">
                <a:solidFill>
                  <a:schemeClr val="tx1">
                    <a:lumMod val="50000"/>
                    <a:lumOff val="50000"/>
                  </a:schemeClr>
                </a:solidFill>
                <a:latin typeface="Arial Narrow" panose="020B0606020202030204" pitchFamily="34" charset="0"/>
              </a:rPr>
              <a:t>Los granos </a:t>
            </a:r>
            <a:r>
              <a:rPr lang="es-MX" altLang="es-MX" sz="2800" dirty="0" smtClean="0">
                <a:solidFill>
                  <a:schemeClr val="tx1">
                    <a:lumMod val="50000"/>
                    <a:lumOff val="50000"/>
                  </a:schemeClr>
                </a:solidFill>
                <a:latin typeface="Arial Narrow" panose="020B0606020202030204" pitchFamily="34" charset="0"/>
              </a:rPr>
              <a:t>minerales pueden </a:t>
            </a:r>
            <a:r>
              <a:rPr lang="es-MX" altLang="es-MX" sz="2800" dirty="0" smtClean="0">
                <a:solidFill>
                  <a:schemeClr val="tx1">
                    <a:lumMod val="50000"/>
                    <a:lumOff val="50000"/>
                  </a:schemeClr>
                </a:solidFill>
                <a:latin typeface="Arial Narrow" panose="020B0606020202030204" pitchFamily="34" charset="0"/>
              </a:rPr>
              <a:t>ser observados sin la ayuda de aumento.</a:t>
            </a:r>
          </a:p>
          <a:p>
            <a:pPr marL="457200" indent="-457200" algn="just" fontAlgn="auto">
              <a:buSzTx/>
              <a:buFont typeface="Arial" pitchFamily="34" charset="0"/>
              <a:buChar char="•"/>
              <a:defRPr/>
            </a:pPr>
            <a:r>
              <a:rPr lang="es-MX" altLang="es-MX" sz="2800" dirty="0" smtClean="0">
                <a:solidFill>
                  <a:schemeClr val="tx1">
                    <a:lumMod val="50000"/>
                    <a:lumOff val="50000"/>
                  </a:schemeClr>
                </a:solidFill>
                <a:latin typeface="Arial Narrow" panose="020B0606020202030204" pitchFamily="34" charset="0"/>
              </a:rPr>
              <a:t>El proceso de enfriamiento del magma es lento, lo que permite el crecimiento de los cristales.</a:t>
            </a:r>
          </a:p>
          <a:p>
            <a:pPr marL="457200" indent="-457200" algn="just" fontAlgn="auto">
              <a:buSzTx/>
              <a:buFont typeface="Arial" pitchFamily="34" charset="0"/>
              <a:buChar char="•"/>
              <a:defRPr/>
            </a:pPr>
            <a:r>
              <a:rPr lang="es-MX" altLang="es-MX" sz="2800" dirty="0" smtClean="0">
                <a:solidFill>
                  <a:schemeClr val="tx1">
                    <a:lumMod val="50000"/>
                    <a:lumOff val="50000"/>
                  </a:schemeClr>
                </a:solidFill>
                <a:latin typeface="Arial Narrow" panose="020B0606020202030204" pitchFamily="34" charset="0"/>
              </a:rPr>
              <a:t>Característica de rocas ígneas intrusivas.</a:t>
            </a:r>
          </a:p>
          <a:p>
            <a:pPr marL="457200" indent="-457200" algn="just" fontAlgn="auto">
              <a:buSzTx/>
              <a:buFont typeface="Wingdings" panose="05000000000000000000" pitchFamily="2" charset="2"/>
              <a:buNone/>
              <a:defRPr/>
            </a:pPr>
            <a:endParaRPr lang="es-MX" altLang="es-MX" sz="2400" b="1" dirty="0" smtClean="0">
              <a:solidFill>
                <a:srgbClr val="003399"/>
              </a:solidFill>
              <a:latin typeface="Arial Narrow" panose="020B0606020202030204" pitchFamily="34" charset="0"/>
            </a:endParaRPr>
          </a:p>
        </p:txBody>
      </p:sp>
      <p:pic>
        <p:nvPicPr>
          <p:cNvPr id="1036" name="Picture 12"/>
          <p:cNvPicPr>
            <a:picLocks noGrp="1" noChangeAspect="1" noChangeArrowheads="1"/>
          </p:cNvPicPr>
          <p:nvPr>
            <p:ph sz="half" idx="2"/>
          </p:nvPr>
        </p:nvPicPr>
        <p:blipFill>
          <a:blip r:embed="rId3" cstate="print"/>
          <a:stretch>
            <a:fillRect/>
          </a:stretch>
        </p:blipFill>
        <p:spPr bwMode="auto">
          <a:xfrm>
            <a:off x="6579735" y="1960563"/>
            <a:ext cx="1362075" cy="1504950"/>
          </a:xfrm>
          <a:prstGeom prst="rect">
            <a:avLst/>
          </a:prstGeom>
          <a:noFill/>
          <a:ln w="9525">
            <a:noFill/>
            <a:miter lim="800000"/>
            <a:headEnd/>
            <a:tailEnd/>
          </a:ln>
        </p:spPr>
      </p:pic>
      <p:graphicFrame>
        <p:nvGraphicFramePr>
          <p:cNvPr id="8" name="Object 0"/>
          <p:cNvGraphicFramePr>
            <a:graphicFrameLocks noChangeAspect="1"/>
          </p:cNvGraphicFramePr>
          <p:nvPr>
            <p:extLst>
              <p:ext uri="{D42A27DB-BD31-4B8C-83A1-F6EECF244321}">
                <p14:modId xmlns:p14="http://schemas.microsoft.com/office/powerpoint/2010/main" xmlns="" val="3543599427"/>
              </p:ext>
            </p:extLst>
          </p:nvPr>
        </p:nvGraphicFramePr>
        <p:xfrm>
          <a:off x="8593154" y="2915857"/>
          <a:ext cx="2819400" cy="1978025"/>
        </p:xfrm>
        <a:graphic>
          <a:graphicData uri="http://schemas.openxmlformats.org/presentationml/2006/ole">
            <p:oleObj spid="_x0000_s1032" name="Fotografía de Photo Editor" r:id="rId4" imgW="2742857" imgH="1924319" progId="">
              <p:embed/>
            </p:oleObj>
          </a:graphicData>
        </a:graphic>
      </p:graphicFrame>
      <p:sp>
        <p:nvSpPr>
          <p:cNvPr id="9" name="Text Box 6"/>
          <p:cNvSpPr txBox="1">
            <a:spLocks noChangeArrowheads="1"/>
          </p:cNvSpPr>
          <p:nvPr/>
        </p:nvSpPr>
        <p:spPr bwMode="auto">
          <a:xfrm>
            <a:off x="7394524" y="5202296"/>
            <a:ext cx="31686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altLang="es-MX" b="1" dirty="0">
                <a:solidFill>
                  <a:schemeClr val="accent1"/>
                </a:solidFill>
                <a:latin typeface="Arial Narrow" panose="020B0606020202030204" pitchFamily="34" charset="0"/>
              </a:rPr>
              <a:t>Textura </a:t>
            </a:r>
            <a:r>
              <a:rPr lang="es-MX" altLang="es-MX" b="1" dirty="0" smtClean="0">
                <a:solidFill>
                  <a:schemeClr val="accent1"/>
                </a:solidFill>
                <a:latin typeface="Arial Narrow" panose="020B0606020202030204" pitchFamily="34" charset="0"/>
              </a:rPr>
              <a:t>de grano grueso</a:t>
            </a:r>
            <a:endParaRPr lang="es-ES" altLang="es-MX" b="1" dirty="0">
              <a:solidFill>
                <a:schemeClr val="accent1"/>
              </a:solidFill>
              <a:latin typeface="Arial Narrow" panose="020B0606020202030204" pitchFamily="34" charset="0"/>
            </a:endParaRPr>
          </a:p>
        </p:txBody>
      </p:sp>
      <p:sp>
        <p:nvSpPr>
          <p:cNvPr id="10" name="9 Rectángulo"/>
          <p:cNvSpPr/>
          <p:nvPr/>
        </p:nvSpPr>
        <p:spPr>
          <a:xfrm>
            <a:off x="0" y="6396335"/>
            <a:ext cx="6096000" cy="461665"/>
          </a:xfrm>
          <a:prstGeom prst="rect">
            <a:avLst/>
          </a:prstGeom>
        </p:spPr>
        <p:txBody>
          <a:bodyPr>
            <a:spAutoFit/>
          </a:bodyPr>
          <a:lstStyle/>
          <a:p>
            <a:r>
              <a:rPr lang="es-MX" sz="800" dirty="0" smtClean="0"/>
              <a:t>Fuente de las imágenes: http</a:t>
            </a:r>
            <a:r>
              <a:rPr lang="es-MX" sz="800" dirty="0" smtClean="0"/>
              <a:t>://</a:t>
            </a:r>
            <a:r>
              <a:rPr lang="es-MX" sz="800" dirty="0" smtClean="0"/>
              <a:t>academic.brooklyn.cuny.edu/geology/leveson/core/topics/rocks/rock_texture/rock_texture.html</a:t>
            </a:r>
          </a:p>
          <a:p>
            <a:r>
              <a:rPr lang="es-MX" sz="800" dirty="0" smtClean="0"/>
              <a:t>                                              http</a:t>
            </a:r>
            <a:r>
              <a:rPr lang="es-MX" sz="800" dirty="0" smtClean="0"/>
              <a:t>://faculty.chemeketa.edu/afrank1/rocks/igneous/igneousid.htm</a:t>
            </a:r>
            <a:endParaRPr lang="es-MX" sz="800" dirty="0" smtClean="0"/>
          </a:p>
          <a:p>
            <a:endParaRPr lang="es-MX" sz="800" dirty="0"/>
          </a:p>
        </p:txBody>
      </p:sp>
    </p:spTree>
    <p:extLst>
      <p:ext uri="{BB962C8B-B14F-4D97-AF65-F5344CB8AC3E}">
        <p14:creationId xmlns:p14="http://schemas.microsoft.com/office/powerpoint/2010/main" xmlns="" val="836845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066800" y="515203"/>
            <a:ext cx="10058400" cy="1450757"/>
          </a:xfrm>
        </p:spPr>
        <p:txBody>
          <a:bodyPr/>
          <a:lstStyle/>
          <a:p>
            <a:r>
              <a:rPr lang="es-MX" altLang="es-MX" b="1" dirty="0" smtClean="0">
                <a:solidFill>
                  <a:schemeClr val="accent1"/>
                </a:solidFill>
                <a:latin typeface="Arial Narrow" panose="020B0606020202030204" pitchFamily="34" charset="0"/>
              </a:rPr>
              <a:t>Textura </a:t>
            </a:r>
            <a:r>
              <a:rPr lang="es-MX" altLang="es-MX" b="1" dirty="0" err="1" smtClean="0">
                <a:solidFill>
                  <a:schemeClr val="accent1"/>
                </a:solidFill>
                <a:latin typeface="Arial Narrow" panose="020B0606020202030204" pitchFamily="34" charset="0"/>
              </a:rPr>
              <a:t>afanítica</a:t>
            </a:r>
            <a:r>
              <a:rPr lang="es-MX" altLang="es-MX" b="1" dirty="0" smtClean="0">
                <a:solidFill>
                  <a:schemeClr val="accent1"/>
                </a:solidFill>
                <a:latin typeface="Arial Narrow" panose="020B0606020202030204" pitchFamily="34" charset="0"/>
              </a:rPr>
              <a:t/>
            </a:r>
            <a:br>
              <a:rPr lang="es-MX" altLang="es-MX" b="1" dirty="0" smtClean="0">
                <a:solidFill>
                  <a:schemeClr val="accent1"/>
                </a:solidFill>
                <a:latin typeface="Arial Narrow" panose="020B0606020202030204" pitchFamily="34" charset="0"/>
              </a:rPr>
            </a:br>
            <a:endParaRPr lang="es-MX" dirty="0"/>
          </a:p>
        </p:txBody>
      </p:sp>
      <p:sp>
        <p:nvSpPr>
          <p:cNvPr id="4" name="Marcador de contenido 3"/>
          <p:cNvSpPr>
            <a:spLocks noGrp="1"/>
          </p:cNvSpPr>
          <p:nvPr>
            <p:ph sz="half" idx="1"/>
          </p:nvPr>
        </p:nvSpPr>
        <p:spPr>
          <a:xfrm>
            <a:off x="6278878" y="1856619"/>
            <a:ext cx="4937760" cy="4023360"/>
          </a:xfrm>
        </p:spPr>
        <p:txBody>
          <a:bodyPr>
            <a:normAutofit/>
          </a:bodyPr>
          <a:lstStyle/>
          <a:p>
            <a:pPr marL="533400" indent="-533400" algn="just" fontAlgn="auto">
              <a:buSzTx/>
              <a:buFont typeface="Arial" pitchFamily="34" charset="0"/>
              <a:buChar char="•"/>
              <a:defRPr/>
            </a:pPr>
            <a:r>
              <a:rPr lang="es-MX" altLang="es-MX" sz="2800" dirty="0" smtClean="0">
                <a:solidFill>
                  <a:schemeClr val="tx1">
                    <a:lumMod val="50000"/>
                    <a:lumOff val="50000"/>
                  </a:schemeClr>
                </a:solidFill>
                <a:latin typeface="Arial Narrow" panose="020B0606020202030204" pitchFamily="34" charset="0"/>
              </a:rPr>
              <a:t>Si </a:t>
            </a:r>
            <a:r>
              <a:rPr lang="es-MX" altLang="es-MX" sz="2800" dirty="0">
                <a:solidFill>
                  <a:schemeClr val="tx1">
                    <a:lumMod val="50000"/>
                    <a:lumOff val="50000"/>
                  </a:schemeClr>
                </a:solidFill>
                <a:latin typeface="Arial Narrow" panose="020B0606020202030204" pitchFamily="34" charset="0"/>
              </a:rPr>
              <a:t>hay presencia de </a:t>
            </a:r>
            <a:r>
              <a:rPr lang="es-MX" altLang="es-MX" sz="2800" dirty="0" smtClean="0">
                <a:solidFill>
                  <a:schemeClr val="tx1">
                    <a:lumMod val="50000"/>
                    <a:lumOff val="50000"/>
                  </a:schemeClr>
                </a:solidFill>
                <a:latin typeface="Arial Narrow" panose="020B0606020202030204" pitchFamily="34" charset="0"/>
              </a:rPr>
              <a:t>minerales, </a:t>
            </a:r>
            <a:r>
              <a:rPr lang="es-MX" altLang="es-MX" sz="2800" dirty="0">
                <a:solidFill>
                  <a:schemeClr val="tx1">
                    <a:lumMod val="50000"/>
                    <a:lumOff val="50000"/>
                  </a:schemeClr>
                </a:solidFill>
                <a:latin typeface="Arial Narrow" panose="020B0606020202030204" pitchFamily="34" charset="0"/>
              </a:rPr>
              <a:t>pero sólo se pueden observar con la ayuda de un microscopio</a:t>
            </a:r>
            <a:r>
              <a:rPr lang="es-MX" altLang="es-MX" sz="2800" dirty="0" smtClean="0">
                <a:solidFill>
                  <a:schemeClr val="tx1">
                    <a:lumMod val="50000"/>
                    <a:lumOff val="50000"/>
                  </a:schemeClr>
                </a:solidFill>
                <a:latin typeface="Arial Narrow" panose="020B0606020202030204" pitchFamily="34" charset="0"/>
              </a:rPr>
              <a:t>.</a:t>
            </a:r>
          </a:p>
          <a:p>
            <a:pPr marL="533400" indent="-533400" algn="just" fontAlgn="auto">
              <a:buSzTx/>
              <a:buFont typeface="Arial" pitchFamily="34" charset="0"/>
              <a:buChar char="•"/>
              <a:defRPr/>
            </a:pPr>
            <a:r>
              <a:rPr lang="es-MX" altLang="es-MX" sz="2800" dirty="0" smtClean="0">
                <a:solidFill>
                  <a:schemeClr val="tx1">
                    <a:lumMod val="50000"/>
                    <a:lumOff val="50000"/>
                  </a:schemeClr>
                </a:solidFill>
                <a:latin typeface="Arial Narrow" panose="020B0606020202030204" pitchFamily="34" charset="0"/>
              </a:rPr>
              <a:t>El enfriamiento ocurre a un ritmo, relativamente rápido.</a:t>
            </a:r>
            <a:endParaRPr lang="es-MX" altLang="es-MX" sz="2800" dirty="0">
              <a:solidFill>
                <a:schemeClr val="tx1">
                  <a:lumMod val="50000"/>
                  <a:lumOff val="50000"/>
                </a:schemeClr>
              </a:solidFill>
              <a:latin typeface="Arial Narrow" panose="020B0606020202030204" pitchFamily="34" charset="0"/>
            </a:endParaRPr>
          </a:p>
          <a:p>
            <a:pPr marL="533400" indent="-533400" algn="just" fontAlgn="auto">
              <a:buSzTx/>
              <a:buFont typeface="Arial" pitchFamily="34" charset="0"/>
              <a:buChar char="•"/>
              <a:defRPr/>
            </a:pPr>
            <a:r>
              <a:rPr lang="es-MX" altLang="es-MX" sz="2800" dirty="0">
                <a:solidFill>
                  <a:schemeClr val="tx1">
                    <a:lumMod val="50000"/>
                    <a:lumOff val="50000"/>
                  </a:schemeClr>
                </a:solidFill>
                <a:latin typeface="Arial Narrow" panose="020B0606020202030204" pitchFamily="34" charset="0"/>
              </a:rPr>
              <a:t>Las rocas ígneas </a:t>
            </a:r>
            <a:r>
              <a:rPr lang="es-MX" altLang="es-MX" sz="2800" dirty="0" err="1">
                <a:solidFill>
                  <a:schemeClr val="tx1">
                    <a:lumMod val="50000"/>
                    <a:lumOff val="50000"/>
                  </a:schemeClr>
                </a:solidFill>
                <a:latin typeface="Arial Narrow" panose="020B0606020202030204" pitchFamily="34" charset="0"/>
              </a:rPr>
              <a:t>extrusivas</a:t>
            </a:r>
            <a:r>
              <a:rPr lang="es-MX" altLang="es-MX" sz="2800" dirty="0">
                <a:solidFill>
                  <a:schemeClr val="tx1">
                    <a:lumMod val="50000"/>
                    <a:lumOff val="50000"/>
                  </a:schemeClr>
                </a:solidFill>
                <a:latin typeface="Arial Narrow" panose="020B0606020202030204" pitchFamily="34" charset="0"/>
              </a:rPr>
              <a:t> presentan esta textura, así como masas pequeñas dentro de la corteza superior.</a:t>
            </a:r>
            <a:endParaRPr lang="es-ES" altLang="es-MX" sz="2800" dirty="0">
              <a:solidFill>
                <a:schemeClr val="tx1">
                  <a:lumMod val="50000"/>
                  <a:lumOff val="50000"/>
                </a:schemeClr>
              </a:solidFill>
              <a:latin typeface="Arial Narrow" panose="020B0606020202030204" pitchFamily="34" charset="0"/>
            </a:endParaRPr>
          </a:p>
        </p:txBody>
      </p:sp>
      <p:graphicFrame>
        <p:nvGraphicFramePr>
          <p:cNvPr id="5" name="Object 1"/>
          <p:cNvGraphicFramePr>
            <a:graphicFrameLocks noChangeAspect="1"/>
          </p:cNvGraphicFramePr>
          <p:nvPr>
            <p:extLst>
              <p:ext uri="{D42A27DB-BD31-4B8C-83A1-F6EECF244321}">
                <p14:modId xmlns:p14="http://schemas.microsoft.com/office/powerpoint/2010/main" xmlns="" val="1974821363"/>
              </p:ext>
            </p:extLst>
          </p:nvPr>
        </p:nvGraphicFramePr>
        <p:xfrm>
          <a:off x="2982685" y="3465513"/>
          <a:ext cx="2809875" cy="2038350"/>
        </p:xfrm>
        <a:graphic>
          <a:graphicData uri="http://schemas.openxmlformats.org/presentationml/2006/ole">
            <p:oleObj spid="_x0000_s6151" name="Fotografía de Photo Editor" r:id="rId3" imgW="2809524" imgH="2038095" progId="">
              <p:embed/>
            </p:oleObj>
          </a:graphicData>
        </a:graphic>
      </p:graphicFrame>
      <p:sp>
        <p:nvSpPr>
          <p:cNvPr id="6" name="Text Box 10"/>
          <p:cNvSpPr txBox="1">
            <a:spLocks noChangeArrowheads="1"/>
          </p:cNvSpPr>
          <p:nvPr/>
        </p:nvSpPr>
        <p:spPr bwMode="auto">
          <a:xfrm>
            <a:off x="1519011" y="5616430"/>
            <a:ext cx="274703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MX" altLang="es-MX" b="1" dirty="0" smtClean="0">
                <a:solidFill>
                  <a:schemeClr val="accent1"/>
                </a:solidFill>
                <a:latin typeface="Arial Narrow" pitchFamily="34" charset="0"/>
              </a:rPr>
              <a:t>Textura de grano fino</a:t>
            </a:r>
            <a:endParaRPr lang="es-ES" altLang="es-MX" b="1" dirty="0">
              <a:solidFill>
                <a:schemeClr val="accent1"/>
              </a:solidFill>
              <a:latin typeface="Arial Narrow" pitchFamily="34" charset="0"/>
            </a:endParaRPr>
          </a:p>
        </p:txBody>
      </p:sp>
      <p:sp>
        <p:nvSpPr>
          <p:cNvPr id="8" name="7 CuadroTexto"/>
          <p:cNvSpPr txBox="1"/>
          <p:nvPr/>
        </p:nvSpPr>
        <p:spPr>
          <a:xfrm>
            <a:off x="0" y="6488668"/>
            <a:ext cx="4086375" cy="338554"/>
          </a:xfrm>
          <a:prstGeom prst="rect">
            <a:avLst/>
          </a:prstGeom>
          <a:noFill/>
        </p:spPr>
        <p:txBody>
          <a:bodyPr wrap="none" rtlCol="0">
            <a:spAutoFit/>
          </a:bodyPr>
          <a:lstStyle/>
          <a:p>
            <a:r>
              <a:rPr lang="es-MX" sz="800" dirty="0" smtClean="0"/>
              <a:t>Fuente de las imágenes: </a:t>
            </a:r>
            <a:r>
              <a:rPr lang="es-MX" sz="800" dirty="0" smtClean="0"/>
              <a:t>http://www.brooklyncollegegeology.com/fourth/textures.htm</a:t>
            </a:r>
          </a:p>
          <a:p>
            <a:r>
              <a:rPr lang="es-MX" sz="800" dirty="0" smtClean="0"/>
              <a:t>                                              http</a:t>
            </a:r>
            <a:r>
              <a:rPr lang="es-MX" sz="800" dirty="0" smtClean="0"/>
              <a:t>://</a:t>
            </a:r>
            <a:r>
              <a:rPr lang="es-MX" sz="800" dirty="0" smtClean="0"/>
              <a:t>faculty.chemeketa.edu/afrank1/rocks/igneous/igneousid.htm</a:t>
            </a:r>
          </a:p>
        </p:txBody>
      </p:sp>
      <p:pic>
        <p:nvPicPr>
          <p:cNvPr id="6154" name="Picture 10" descr="http://www.brooklyncollegegeology.com/fourth/images/aphanitic.jpg"/>
          <p:cNvPicPr>
            <a:picLocks noChangeAspect="1" noChangeArrowheads="1"/>
          </p:cNvPicPr>
          <p:nvPr/>
        </p:nvPicPr>
        <p:blipFill>
          <a:blip r:embed="rId4" cstate="print"/>
          <a:srcRect/>
          <a:stretch>
            <a:fillRect/>
          </a:stretch>
        </p:blipFill>
        <p:spPr bwMode="auto">
          <a:xfrm>
            <a:off x="870857" y="2054226"/>
            <a:ext cx="2116931" cy="1411287"/>
          </a:xfrm>
          <a:prstGeom prst="rect">
            <a:avLst/>
          </a:prstGeom>
          <a:noFill/>
        </p:spPr>
      </p:pic>
    </p:spTree>
    <p:extLst>
      <p:ext uri="{BB962C8B-B14F-4D97-AF65-F5344CB8AC3E}">
        <p14:creationId xmlns:p14="http://schemas.microsoft.com/office/powerpoint/2010/main" xmlns="" val="88604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altLang="es-MX" b="1" dirty="0" smtClean="0">
                <a:solidFill>
                  <a:schemeClr val="accent1"/>
                </a:solidFill>
                <a:latin typeface="Arial Narrow" pitchFamily="34" charset="0"/>
              </a:rPr>
              <a:t>Textura vesicular</a:t>
            </a:r>
            <a:endParaRPr lang="es-MX" dirty="0">
              <a:solidFill>
                <a:schemeClr val="accent1"/>
              </a:solidFill>
            </a:endParaRPr>
          </a:p>
        </p:txBody>
      </p:sp>
      <p:sp>
        <p:nvSpPr>
          <p:cNvPr id="3" name="2 Marcador de contenido"/>
          <p:cNvSpPr>
            <a:spLocks noGrp="1"/>
          </p:cNvSpPr>
          <p:nvPr>
            <p:ph sz="half" idx="1"/>
          </p:nvPr>
        </p:nvSpPr>
        <p:spPr/>
        <p:txBody>
          <a:bodyPr>
            <a:normAutofit/>
          </a:bodyPr>
          <a:lstStyle/>
          <a:p>
            <a:pPr algn="just">
              <a:buSzTx/>
              <a:buFont typeface="Arial" pitchFamily="34" charset="0"/>
              <a:buChar char="•"/>
            </a:pPr>
            <a:r>
              <a:rPr lang="es-MX" altLang="es-MX" sz="2800" dirty="0" smtClean="0">
                <a:solidFill>
                  <a:schemeClr val="tx1">
                    <a:lumMod val="50000"/>
                    <a:lumOff val="50000"/>
                  </a:schemeClr>
                </a:solidFill>
                <a:latin typeface="Arial Narrow" pitchFamily="34" charset="0"/>
              </a:rPr>
              <a:t>La roca es muy ligera en peso, no presenta </a:t>
            </a:r>
            <a:r>
              <a:rPr lang="es-MX" altLang="es-MX" sz="2800" dirty="0" smtClean="0">
                <a:solidFill>
                  <a:schemeClr val="tx1">
                    <a:lumMod val="50000"/>
                    <a:lumOff val="50000"/>
                  </a:schemeClr>
                </a:solidFill>
                <a:latin typeface="Arial Narrow" pitchFamily="34" charset="0"/>
              </a:rPr>
              <a:t>minerales, </a:t>
            </a:r>
            <a:r>
              <a:rPr lang="es-MX" altLang="es-MX" sz="2800" dirty="0" smtClean="0">
                <a:solidFill>
                  <a:schemeClr val="tx1">
                    <a:lumMod val="50000"/>
                    <a:lumOff val="50000"/>
                  </a:schemeClr>
                </a:solidFill>
                <a:latin typeface="Arial Narrow" pitchFamily="34" charset="0"/>
              </a:rPr>
              <a:t>pero si múltiples cavidades.</a:t>
            </a:r>
          </a:p>
          <a:p>
            <a:pPr algn="just">
              <a:buSzTx/>
              <a:buFont typeface="Arial" pitchFamily="34" charset="0"/>
              <a:buChar char="•"/>
            </a:pPr>
            <a:r>
              <a:rPr lang="es-MX" altLang="es-MX" sz="2800" dirty="0" smtClean="0">
                <a:solidFill>
                  <a:schemeClr val="tx1">
                    <a:lumMod val="50000"/>
                    <a:lumOff val="50000"/>
                  </a:schemeClr>
                </a:solidFill>
                <a:latin typeface="Arial Narrow" pitchFamily="34" charset="0"/>
              </a:rPr>
              <a:t>La textura porosa se debe a la presencia de gases que escaparon durante el proceso de enfriamiento.</a:t>
            </a:r>
          </a:p>
          <a:p>
            <a:pPr algn="just">
              <a:spcBef>
                <a:spcPct val="50000"/>
              </a:spcBef>
              <a:buSzTx/>
              <a:buFont typeface="Arial" pitchFamily="34" charset="0"/>
              <a:buChar char="•"/>
            </a:pPr>
            <a:r>
              <a:rPr lang="es-MX" altLang="es-MX" sz="2800" dirty="0" smtClean="0">
                <a:solidFill>
                  <a:schemeClr val="tx1">
                    <a:lumMod val="50000"/>
                    <a:lumOff val="50000"/>
                  </a:schemeClr>
                </a:solidFill>
                <a:latin typeface="Arial Narrow" pitchFamily="34" charset="0"/>
              </a:rPr>
              <a:t>Es muy común en la parte superior de las coladas de lava.</a:t>
            </a:r>
          </a:p>
          <a:p>
            <a:endParaRPr lang="es-MX" sz="2800" dirty="0"/>
          </a:p>
        </p:txBody>
      </p:sp>
      <p:pic>
        <p:nvPicPr>
          <p:cNvPr id="23554" name="Picture 2"/>
          <p:cNvPicPr>
            <a:picLocks noChangeAspect="1" noChangeArrowheads="1"/>
          </p:cNvPicPr>
          <p:nvPr/>
        </p:nvPicPr>
        <p:blipFill>
          <a:blip r:embed="rId2" cstate="print"/>
          <a:srcRect/>
          <a:stretch>
            <a:fillRect/>
          </a:stretch>
        </p:blipFill>
        <p:spPr bwMode="auto">
          <a:xfrm>
            <a:off x="8158843" y="3465513"/>
            <a:ext cx="1600200" cy="1628775"/>
          </a:xfrm>
          <a:prstGeom prst="rect">
            <a:avLst/>
          </a:prstGeom>
          <a:noFill/>
          <a:ln w="9525">
            <a:noFill/>
            <a:miter lim="800000"/>
            <a:headEnd/>
            <a:tailEnd/>
          </a:ln>
        </p:spPr>
      </p:pic>
      <p:sp>
        <p:nvSpPr>
          <p:cNvPr id="8" name="7 Rectángulo"/>
          <p:cNvSpPr/>
          <p:nvPr/>
        </p:nvSpPr>
        <p:spPr>
          <a:xfrm>
            <a:off x="0" y="6396335"/>
            <a:ext cx="9492343" cy="461665"/>
          </a:xfrm>
          <a:prstGeom prst="rect">
            <a:avLst/>
          </a:prstGeom>
        </p:spPr>
        <p:txBody>
          <a:bodyPr wrap="square">
            <a:spAutoFit/>
          </a:bodyPr>
          <a:lstStyle/>
          <a:p>
            <a:r>
              <a:rPr lang="es-MX" sz="800" dirty="0" smtClean="0"/>
              <a:t>Fuente de </a:t>
            </a:r>
            <a:r>
              <a:rPr lang="es-MX" sz="800" dirty="0" smtClean="0"/>
              <a:t>las imágenes: https://geologiaweb.com/rocas-igneas/texturas-de-las-rocas-igneas/</a:t>
            </a:r>
            <a:endParaRPr lang="es-MX" sz="800" dirty="0" smtClean="0"/>
          </a:p>
          <a:p>
            <a:r>
              <a:rPr lang="es-MX" sz="800" dirty="0" smtClean="0"/>
              <a:t>                                              https</a:t>
            </a:r>
            <a:r>
              <a:rPr lang="es-MX" sz="800" dirty="0" smtClean="0"/>
              <a:t>://petroignea.wordpress.com/esta-es-la-segunda-pagina/texturas-en-rocas-volcanicas/textura-vacuolar-amigdalar-y-escoriacea/</a:t>
            </a:r>
          </a:p>
          <a:p>
            <a:r>
              <a:rPr lang="es-MX" sz="800" dirty="0" smtClean="0"/>
              <a:t>                                              </a:t>
            </a:r>
            <a:r>
              <a:rPr lang="es-MX" sz="800" dirty="0" smtClean="0"/>
              <a:t>http</a:t>
            </a:r>
            <a:r>
              <a:rPr lang="es-MX" sz="800" dirty="0" smtClean="0"/>
              <a:t>://academic.brooklyn.cuny.edu/geology/leveson/core/topics/rocks/rock_texture/rock_texture.html</a:t>
            </a:r>
            <a:endParaRPr lang="es-MX" sz="800" dirty="0"/>
          </a:p>
        </p:txBody>
      </p:sp>
      <p:sp>
        <p:nvSpPr>
          <p:cNvPr id="10" name="9 CuadroTexto"/>
          <p:cNvSpPr txBox="1"/>
          <p:nvPr/>
        </p:nvSpPr>
        <p:spPr>
          <a:xfrm>
            <a:off x="9927772" y="4125687"/>
            <a:ext cx="1197428" cy="307777"/>
          </a:xfrm>
          <a:prstGeom prst="rect">
            <a:avLst/>
          </a:prstGeom>
          <a:noFill/>
        </p:spPr>
        <p:txBody>
          <a:bodyPr wrap="square" rtlCol="0">
            <a:spAutoFit/>
          </a:bodyPr>
          <a:lstStyle/>
          <a:p>
            <a:pPr algn="r"/>
            <a:r>
              <a:rPr lang="es-MX" sz="1400" dirty="0" smtClean="0">
                <a:solidFill>
                  <a:srgbClr val="92D050"/>
                </a:solidFill>
              </a:rPr>
              <a:t>Vesículas</a:t>
            </a:r>
            <a:endParaRPr lang="es-MX" sz="1400" dirty="0">
              <a:solidFill>
                <a:srgbClr val="92D050"/>
              </a:solidFill>
            </a:endParaRPr>
          </a:p>
        </p:txBody>
      </p:sp>
      <p:cxnSp>
        <p:nvCxnSpPr>
          <p:cNvPr id="16" name="15 Conector recto de flecha"/>
          <p:cNvCxnSpPr>
            <a:stCxn id="10" idx="0"/>
          </p:cNvCxnSpPr>
          <p:nvPr/>
        </p:nvCxnSpPr>
        <p:spPr>
          <a:xfrm flipH="1">
            <a:off x="9133114" y="4125687"/>
            <a:ext cx="1393372" cy="40277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12" name="11 Marcador de contenido" descr="Textura-vesicular.png"/>
          <p:cNvPicPr>
            <a:picLocks noGrp="1" noChangeAspect="1"/>
          </p:cNvPicPr>
          <p:nvPr>
            <p:ph sz="half" idx="2"/>
          </p:nvPr>
        </p:nvPicPr>
        <p:blipFill>
          <a:blip r:embed="rId3" cstate="print"/>
          <a:stretch>
            <a:fillRect/>
          </a:stretch>
        </p:blipFill>
        <p:spPr>
          <a:xfrm>
            <a:off x="6485164" y="1779588"/>
            <a:ext cx="2247900" cy="1685925"/>
          </a:xfrm>
        </p:spPr>
      </p:pic>
      <p:pic>
        <p:nvPicPr>
          <p:cNvPr id="25602" name="Picture 2" descr="3108 Escoriacea (mÃ­a)"/>
          <p:cNvPicPr>
            <a:picLocks noChangeAspect="1" noChangeArrowheads="1"/>
          </p:cNvPicPr>
          <p:nvPr/>
        </p:nvPicPr>
        <p:blipFill>
          <a:blip r:embed="rId4" cstate="print"/>
          <a:srcRect/>
          <a:stretch>
            <a:fillRect/>
          </a:stretch>
        </p:blipFill>
        <p:spPr bwMode="auto">
          <a:xfrm>
            <a:off x="9005660" y="1840428"/>
            <a:ext cx="2163082" cy="1625085"/>
          </a:xfrm>
          <a:prstGeom prst="rect">
            <a:avLst/>
          </a:prstGeom>
          <a:noFill/>
        </p:spPr>
      </p:pic>
      <p:cxnSp>
        <p:nvCxnSpPr>
          <p:cNvPr id="14" name="13 Conector recto de flecha"/>
          <p:cNvCxnSpPr>
            <a:stCxn id="10" idx="0"/>
          </p:cNvCxnSpPr>
          <p:nvPr/>
        </p:nvCxnSpPr>
        <p:spPr>
          <a:xfrm flipH="1" flipV="1">
            <a:off x="9622972" y="2420485"/>
            <a:ext cx="903514" cy="17052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39486"/>
            <a:ext cx="10058400" cy="1211271"/>
          </a:xfrm>
        </p:spPr>
        <p:txBody>
          <a:bodyPr/>
          <a:lstStyle/>
          <a:p>
            <a:r>
              <a:rPr lang="es-MX" altLang="es-MX" b="1" dirty="0" smtClean="0">
                <a:solidFill>
                  <a:schemeClr val="accent1"/>
                </a:solidFill>
                <a:latin typeface="Arial Narrow" pitchFamily="34" charset="0"/>
              </a:rPr>
              <a:t>Textura vítrea</a:t>
            </a:r>
            <a:endParaRPr lang="es-MX" dirty="0">
              <a:solidFill>
                <a:schemeClr val="accent1"/>
              </a:solidFill>
            </a:endParaRPr>
          </a:p>
        </p:txBody>
      </p:sp>
      <p:sp>
        <p:nvSpPr>
          <p:cNvPr id="4" name="3 Marcador de contenido"/>
          <p:cNvSpPr>
            <a:spLocks noGrp="1"/>
          </p:cNvSpPr>
          <p:nvPr>
            <p:ph sz="half" idx="2"/>
          </p:nvPr>
        </p:nvSpPr>
        <p:spPr/>
        <p:txBody>
          <a:bodyPr>
            <a:normAutofit/>
          </a:bodyPr>
          <a:lstStyle/>
          <a:p>
            <a:pPr marL="0" indent="0" algn="just">
              <a:buSzTx/>
              <a:buFont typeface="Arial" pitchFamily="34" charset="0"/>
              <a:buChar char="•"/>
            </a:pPr>
            <a:r>
              <a:rPr lang="es-MX" altLang="es-MX" sz="3200" dirty="0" smtClean="0">
                <a:solidFill>
                  <a:schemeClr val="tx1">
                    <a:lumMod val="50000"/>
                    <a:lumOff val="50000"/>
                  </a:schemeClr>
                </a:solidFill>
                <a:latin typeface="Arial Narrow" pitchFamily="34" charset="0"/>
              </a:rPr>
              <a:t>La lava se solidifica tan rápidamente que sus átomos no tienen tiempo de organizarse en una estructura cristalina ordenada. </a:t>
            </a:r>
          </a:p>
          <a:p>
            <a:pPr marL="0" indent="0" algn="just">
              <a:spcBef>
                <a:spcPct val="50000"/>
              </a:spcBef>
              <a:buSzTx/>
              <a:buFont typeface="Arial" pitchFamily="34" charset="0"/>
              <a:buChar char="•"/>
            </a:pPr>
            <a:r>
              <a:rPr lang="es-MX" altLang="es-MX" sz="3200" dirty="0" smtClean="0">
                <a:solidFill>
                  <a:schemeClr val="tx1">
                    <a:lumMod val="50000"/>
                    <a:lumOff val="50000"/>
                  </a:schemeClr>
                </a:solidFill>
                <a:latin typeface="Arial Narrow" pitchFamily="34" charset="0"/>
              </a:rPr>
              <a:t>Por lo tanto, no hay presencia de minerales, la roca se constituye en un vidrio.</a:t>
            </a:r>
          </a:p>
          <a:p>
            <a:pPr algn="just"/>
            <a:endParaRPr lang="es-MX" sz="2800" dirty="0"/>
          </a:p>
        </p:txBody>
      </p:sp>
      <p:graphicFrame>
        <p:nvGraphicFramePr>
          <p:cNvPr id="24577" name="Object 2"/>
          <p:cNvGraphicFramePr>
            <a:graphicFrameLocks noChangeAspect="1"/>
          </p:cNvGraphicFramePr>
          <p:nvPr>
            <p:ph sz="half" idx="1"/>
          </p:nvPr>
        </p:nvGraphicFramePr>
        <p:xfrm>
          <a:off x="653484" y="1974169"/>
          <a:ext cx="2733675" cy="2038350"/>
        </p:xfrm>
        <a:graphic>
          <a:graphicData uri="http://schemas.openxmlformats.org/presentationml/2006/ole">
            <p:oleObj spid="_x0000_s24577" name="Fotografía de Photo Editor" r:id="rId3" imgW="2734057" imgH="2038095" progId="">
              <p:embed/>
            </p:oleObj>
          </a:graphicData>
        </a:graphic>
      </p:graphicFrame>
      <p:pic>
        <p:nvPicPr>
          <p:cNvPr id="24578" name="Picture 2"/>
          <p:cNvPicPr>
            <a:picLocks noChangeAspect="1" noChangeArrowheads="1"/>
          </p:cNvPicPr>
          <p:nvPr/>
        </p:nvPicPr>
        <p:blipFill>
          <a:blip r:embed="rId4" cstate="print"/>
          <a:srcRect/>
          <a:stretch>
            <a:fillRect/>
          </a:stretch>
        </p:blipFill>
        <p:spPr bwMode="auto">
          <a:xfrm>
            <a:off x="3637188" y="3465513"/>
            <a:ext cx="1696811" cy="2196557"/>
          </a:xfrm>
          <a:prstGeom prst="rect">
            <a:avLst/>
          </a:prstGeom>
          <a:noFill/>
          <a:ln w="9525">
            <a:noFill/>
            <a:miter lim="800000"/>
            <a:headEnd/>
            <a:tailEnd/>
          </a:ln>
        </p:spPr>
      </p:pic>
      <p:sp>
        <p:nvSpPr>
          <p:cNvPr id="6" name="5 Rectángulo"/>
          <p:cNvSpPr/>
          <p:nvPr/>
        </p:nvSpPr>
        <p:spPr>
          <a:xfrm>
            <a:off x="0" y="6360664"/>
            <a:ext cx="6096000" cy="338554"/>
          </a:xfrm>
          <a:prstGeom prst="rect">
            <a:avLst/>
          </a:prstGeom>
        </p:spPr>
        <p:txBody>
          <a:bodyPr>
            <a:spAutoFit/>
          </a:bodyPr>
          <a:lstStyle/>
          <a:p>
            <a:r>
              <a:rPr lang="es-MX" sz="800" dirty="0" smtClean="0"/>
              <a:t>Fuente de las imágenes: http</a:t>
            </a:r>
            <a:r>
              <a:rPr lang="es-MX" sz="800" dirty="0" smtClean="0"/>
              <a:t>://</a:t>
            </a:r>
            <a:r>
              <a:rPr lang="es-MX" sz="800" dirty="0" smtClean="0"/>
              <a:t>faculty.chemeketa.edu/afrank1/rocks/igneous/igneousid.htm</a:t>
            </a:r>
          </a:p>
          <a:p>
            <a:r>
              <a:rPr lang="es-MX" sz="800" dirty="0" smtClean="0"/>
              <a:t>                                              http</a:t>
            </a:r>
            <a:r>
              <a:rPr lang="es-MX" sz="800" dirty="0" smtClean="0"/>
              <a:t>://academic.brooklyn.cuny.edu/geology/leveson/core/topics/rocks/rock_texture/rock_texture.html</a:t>
            </a:r>
            <a:endParaRPr lang="es-MX" sz="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altLang="es-MX" b="1" dirty="0" smtClean="0">
                <a:solidFill>
                  <a:schemeClr val="accent1"/>
                </a:solidFill>
                <a:latin typeface="Arial Narrow" pitchFamily="34" charset="0"/>
              </a:rPr>
              <a:t>Textura porfídica</a:t>
            </a:r>
            <a:endParaRPr lang="es-MX" dirty="0">
              <a:solidFill>
                <a:schemeClr val="accent1"/>
              </a:solidFill>
            </a:endParaRPr>
          </a:p>
        </p:txBody>
      </p:sp>
      <p:sp>
        <p:nvSpPr>
          <p:cNvPr id="3" name="2 Marcador de contenido"/>
          <p:cNvSpPr>
            <a:spLocks noGrp="1"/>
          </p:cNvSpPr>
          <p:nvPr>
            <p:ph sz="half" idx="1"/>
          </p:nvPr>
        </p:nvSpPr>
        <p:spPr/>
        <p:txBody>
          <a:bodyPr/>
          <a:lstStyle/>
          <a:p>
            <a:pPr>
              <a:spcBef>
                <a:spcPct val="50000"/>
              </a:spcBef>
              <a:buSzTx/>
              <a:buFont typeface="Wingdings" pitchFamily="2" charset="2"/>
              <a:buNone/>
            </a:pPr>
            <a:endParaRPr lang="es-MX" altLang="es-MX" b="1" dirty="0" smtClean="0">
              <a:solidFill>
                <a:srgbClr val="003399"/>
              </a:solidFill>
              <a:latin typeface="Arial Narrow" pitchFamily="34" charset="0"/>
            </a:endParaRPr>
          </a:p>
          <a:p>
            <a:pPr algn="just">
              <a:spcBef>
                <a:spcPct val="50000"/>
              </a:spcBef>
              <a:buSzTx/>
              <a:buFont typeface="Arial" pitchFamily="34" charset="0"/>
              <a:buChar char="•"/>
            </a:pPr>
            <a:r>
              <a:rPr lang="es-MX" altLang="es-MX" sz="3600" dirty="0" smtClean="0">
                <a:solidFill>
                  <a:schemeClr val="tx1">
                    <a:lumMod val="50000"/>
                    <a:lumOff val="50000"/>
                  </a:schemeClr>
                </a:solidFill>
                <a:latin typeface="Arial Narrow" pitchFamily="34" charset="0"/>
              </a:rPr>
              <a:t>Combinación de granos minerales de tamaños marcadamente diferentes.</a:t>
            </a:r>
          </a:p>
          <a:p>
            <a:pPr algn="just">
              <a:spcBef>
                <a:spcPct val="50000"/>
              </a:spcBef>
              <a:buSzTx/>
              <a:buFont typeface="Arial" pitchFamily="34" charset="0"/>
              <a:buChar char="•"/>
            </a:pPr>
            <a:r>
              <a:rPr lang="es-MX" altLang="es-MX" sz="3600" dirty="0" smtClean="0">
                <a:solidFill>
                  <a:schemeClr val="tx1">
                    <a:lumMod val="50000"/>
                    <a:lumOff val="50000"/>
                  </a:schemeClr>
                </a:solidFill>
                <a:latin typeface="Arial Narrow" pitchFamily="34" charset="0"/>
              </a:rPr>
              <a:t>Esta textura ocurre cuando el magma se enfrió a velocidades variables.</a:t>
            </a:r>
            <a:endParaRPr lang="es-ES" altLang="es-MX" sz="3600" dirty="0" smtClean="0">
              <a:solidFill>
                <a:schemeClr val="tx1">
                  <a:lumMod val="50000"/>
                  <a:lumOff val="50000"/>
                </a:schemeClr>
              </a:solidFill>
              <a:latin typeface="Arial Narrow" pitchFamily="34" charset="0"/>
            </a:endParaRPr>
          </a:p>
          <a:p>
            <a:endParaRPr lang="es-MX" dirty="0"/>
          </a:p>
        </p:txBody>
      </p:sp>
      <p:pic>
        <p:nvPicPr>
          <p:cNvPr id="25602" name="Picture 2"/>
          <p:cNvPicPr>
            <a:picLocks noChangeAspect="1" noChangeArrowheads="1"/>
          </p:cNvPicPr>
          <p:nvPr/>
        </p:nvPicPr>
        <p:blipFill>
          <a:blip r:embed="rId2" cstate="print"/>
          <a:srcRect/>
          <a:stretch>
            <a:fillRect/>
          </a:stretch>
        </p:blipFill>
        <p:spPr bwMode="auto">
          <a:xfrm>
            <a:off x="9436552" y="4419599"/>
            <a:ext cx="2439931" cy="1643743"/>
          </a:xfrm>
          <a:prstGeom prst="rect">
            <a:avLst/>
          </a:prstGeom>
          <a:noFill/>
          <a:ln w="9525">
            <a:noFill/>
            <a:miter lim="800000"/>
            <a:headEnd/>
            <a:tailEnd/>
          </a:ln>
        </p:spPr>
      </p:pic>
      <p:sp>
        <p:nvSpPr>
          <p:cNvPr id="7" name="6 CuadroTexto"/>
          <p:cNvSpPr txBox="1"/>
          <p:nvPr/>
        </p:nvSpPr>
        <p:spPr>
          <a:xfrm>
            <a:off x="9492343" y="4484916"/>
            <a:ext cx="1208314" cy="307777"/>
          </a:xfrm>
          <a:prstGeom prst="rect">
            <a:avLst/>
          </a:prstGeom>
          <a:solidFill>
            <a:schemeClr val="bg1">
              <a:lumMod val="85000"/>
            </a:schemeClr>
          </a:solidFill>
        </p:spPr>
        <p:txBody>
          <a:bodyPr wrap="square" rtlCol="0">
            <a:spAutoFit/>
          </a:bodyPr>
          <a:lstStyle/>
          <a:p>
            <a:r>
              <a:rPr lang="es-MX" sz="1400" b="1" dirty="0" smtClean="0">
                <a:solidFill>
                  <a:srgbClr val="92D050"/>
                </a:solidFill>
              </a:rPr>
              <a:t>Fenocristales</a:t>
            </a:r>
            <a:endParaRPr lang="es-MX" sz="1400" b="1" dirty="0">
              <a:solidFill>
                <a:srgbClr val="92D050"/>
              </a:solidFill>
            </a:endParaRPr>
          </a:p>
        </p:txBody>
      </p:sp>
      <p:sp>
        <p:nvSpPr>
          <p:cNvPr id="8" name="7 CuadroTexto"/>
          <p:cNvSpPr txBox="1"/>
          <p:nvPr/>
        </p:nvSpPr>
        <p:spPr>
          <a:xfrm>
            <a:off x="8196943" y="5388429"/>
            <a:ext cx="674914" cy="307777"/>
          </a:xfrm>
          <a:prstGeom prst="rect">
            <a:avLst/>
          </a:prstGeom>
          <a:noFill/>
        </p:spPr>
        <p:txBody>
          <a:bodyPr wrap="square" rtlCol="0">
            <a:spAutoFit/>
          </a:bodyPr>
          <a:lstStyle/>
          <a:p>
            <a:r>
              <a:rPr lang="es-MX" sz="1400" b="1" dirty="0" smtClean="0">
                <a:solidFill>
                  <a:srgbClr val="92D050"/>
                </a:solidFill>
              </a:rPr>
              <a:t>Pasta</a:t>
            </a:r>
            <a:endParaRPr lang="es-MX" sz="1400" b="1" dirty="0">
              <a:solidFill>
                <a:srgbClr val="92D050"/>
              </a:solidFill>
            </a:endParaRPr>
          </a:p>
        </p:txBody>
      </p:sp>
      <p:cxnSp>
        <p:nvCxnSpPr>
          <p:cNvPr id="10" name="9 Conector curvado"/>
          <p:cNvCxnSpPr>
            <a:stCxn id="8" idx="3"/>
          </p:cNvCxnSpPr>
          <p:nvPr/>
        </p:nvCxnSpPr>
        <p:spPr>
          <a:xfrm>
            <a:off x="8871857" y="5542318"/>
            <a:ext cx="1121229" cy="237996"/>
          </a:xfrm>
          <a:prstGeom prst="curved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9808027" y="2612571"/>
            <a:ext cx="1197428" cy="461665"/>
          </a:xfrm>
          <a:prstGeom prst="rect">
            <a:avLst/>
          </a:prstGeom>
          <a:noFill/>
        </p:spPr>
        <p:txBody>
          <a:bodyPr wrap="square" rtlCol="0">
            <a:spAutoFit/>
          </a:bodyPr>
          <a:lstStyle/>
          <a:p>
            <a:r>
              <a:rPr lang="es-MX" sz="2400" b="1" dirty="0" err="1" smtClean="0">
                <a:solidFill>
                  <a:srgbClr val="92D050"/>
                </a:solidFill>
                <a:latin typeface="Arial Narrow" pitchFamily="34" charset="0"/>
              </a:rPr>
              <a:t>Porfído</a:t>
            </a:r>
            <a:endParaRPr lang="es-MX" sz="2400" b="1" dirty="0">
              <a:solidFill>
                <a:srgbClr val="92D050"/>
              </a:solidFill>
              <a:latin typeface="Arial Narrow" pitchFamily="34" charset="0"/>
            </a:endParaRPr>
          </a:p>
        </p:txBody>
      </p:sp>
      <p:sp>
        <p:nvSpPr>
          <p:cNvPr id="11" name="10 Rectángulo"/>
          <p:cNvSpPr/>
          <p:nvPr/>
        </p:nvSpPr>
        <p:spPr>
          <a:xfrm>
            <a:off x="0" y="6364069"/>
            <a:ext cx="8523515" cy="338554"/>
          </a:xfrm>
          <a:prstGeom prst="rect">
            <a:avLst/>
          </a:prstGeom>
        </p:spPr>
        <p:txBody>
          <a:bodyPr wrap="square">
            <a:spAutoFit/>
          </a:bodyPr>
          <a:lstStyle/>
          <a:p>
            <a:r>
              <a:rPr lang="es-ES" altLang="es-MX" sz="800" dirty="0" smtClean="0">
                <a:latin typeface="Arial Narrow" panose="020B0606020202030204" pitchFamily="34" charset="0"/>
              </a:rPr>
              <a:t>Fuente de imágenes: </a:t>
            </a:r>
            <a:r>
              <a:rPr lang="es-ES" altLang="es-MX" sz="800" dirty="0" smtClean="0">
                <a:latin typeface="Arial Narrow" panose="020B0606020202030204" pitchFamily="34" charset="0"/>
              </a:rPr>
              <a:t>https://es.wikipedia.org/wiki/Porfiroide</a:t>
            </a:r>
          </a:p>
          <a:p>
            <a:r>
              <a:rPr lang="es-ES" altLang="es-MX" sz="800" dirty="0" smtClean="0">
                <a:latin typeface="Arial Narrow" panose="020B0606020202030204" pitchFamily="34" charset="0"/>
              </a:rPr>
              <a:t>                                  https</a:t>
            </a:r>
            <a:r>
              <a:rPr lang="es-ES" altLang="es-MX" sz="800" dirty="0" smtClean="0">
                <a:latin typeface="Arial Narrow" panose="020B0606020202030204" pitchFamily="34" charset="0"/>
              </a:rPr>
              <a:t>://www.academickids.com/encyclopedia/index.php/Igneous_rock</a:t>
            </a:r>
          </a:p>
        </p:txBody>
      </p:sp>
      <p:pic>
        <p:nvPicPr>
          <p:cNvPr id="14" name="13 Marcador de contenido" descr="Porfido.jpg"/>
          <p:cNvPicPr>
            <a:picLocks noGrp="1" noChangeAspect="1"/>
          </p:cNvPicPr>
          <p:nvPr>
            <p:ph sz="half" idx="2"/>
          </p:nvPr>
        </p:nvPicPr>
        <p:blipFill>
          <a:blip r:embed="rId3" cstate="print"/>
          <a:stretch>
            <a:fillRect/>
          </a:stretch>
        </p:blipFill>
        <p:spPr>
          <a:xfrm>
            <a:off x="6957784" y="1860096"/>
            <a:ext cx="2825677" cy="2102304"/>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b="1" dirty="0" smtClean="0">
                <a:solidFill>
                  <a:srgbClr val="92D050"/>
                </a:solidFill>
                <a:latin typeface="Arial Narrow" pitchFamily="34" charset="0"/>
              </a:rPr>
              <a:t>Textura </a:t>
            </a:r>
            <a:r>
              <a:rPr lang="es-MX" b="1" dirty="0" err="1" smtClean="0">
                <a:solidFill>
                  <a:srgbClr val="92D050"/>
                </a:solidFill>
                <a:latin typeface="Arial Narrow" pitchFamily="34" charset="0"/>
              </a:rPr>
              <a:t>piroclástica</a:t>
            </a:r>
            <a:endParaRPr lang="es-MX" b="1" dirty="0">
              <a:solidFill>
                <a:srgbClr val="92D050"/>
              </a:solidFill>
              <a:latin typeface="Arial Narrow" pitchFamily="34" charset="0"/>
            </a:endParaRPr>
          </a:p>
        </p:txBody>
      </p:sp>
      <p:sp>
        <p:nvSpPr>
          <p:cNvPr id="11" name="10 Marcador de contenido"/>
          <p:cNvSpPr>
            <a:spLocks noGrp="1"/>
          </p:cNvSpPr>
          <p:nvPr>
            <p:ph sz="half" idx="1"/>
          </p:nvPr>
        </p:nvSpPr>
        <p:spPr>
          <a:xfrm>
            <a:off x="6278878" y="1900162"/>
            <a:ext cx="4937760" cy="4023360"/>
          </a:xfrm>
        </p:spPr>
        <p:txBody>
          <a:bodyPr>
            <a:noAutofit/>
          </a:bodyPr>
          <a:lstStyle/>
          <a:p>
            <a:pPr algn="just">
              <a:buFont typeface="Arial" pitchFamily="34" charset="0"/>
              <a:buChar char="•"/>
            </a:pPr>
            <a:r>
              <a:rPr lang="es-MX" sz="2800" dirty="0" smtClean="0">
                <a:solidFill>
                  <a:schemeClr val="tx1">
                    <a:lumMod val="50000"/>
                    <a:lumOff val="50000"/>
                  </a:schemeClr>
                </a:solidFill>
                <a:latin typeface="Arial Narrow" pitchFamily="34" charset="0"/>
              </a:rPr>
              <a:t>Algunas rocas se forman al consolidarse fragmentos de material emitido durante erupciones volcánicas violentas.</a:t>
            </a:r>
          </a:p>
          <a:p>
            <a:pPr algn="just">
              <a:buFont typeface="Arial" pitchFamily="34" charset="0"/>
              <a:buChar char="•"/>
            </a:pPr>
            <a:r>
              <a:rPr lang="es-MX" sz="2800" dirty="0" smtClean="0">
                <a:solidFill>
                  <a:schemeClr val="tx1">
                    <a:lumMod val="50000"/>
                    <a:lumOff val="50000"/>
                  </a:schemeClr>
                </a:solidFill>
                <a:latin typeface="Arial Narrow" pitchFamily="34" charset="0"/>
              </a:rPr>
              <a:t>El material que integra este tipo de rocas puede ser desde cenizas muy finas hasta grandes bloques angulares procedentes de la destrucción de la chimenea volcánica. </a:t>
            </a:r>
            <a:endParaRPr lang="es-MX" sz="2800" dirty="0">
              <a:solidFill>
                <a:schemeClr val="tx1">
                  <a:lumMod val="50000"/>
                  <a:lumOff val="50000"/>
                </a:schemeClr>
              </a:solidFill>
              <a:latin typeface="Arial Narrow" pitchFamily="34" charset="0"/>
            </a:endParaRPr>
          </a:p>
        </p:txBody>
      </p:sp>
      <p:pic>
        <p:nvPicPr>
          <p:cNvPr id="26626" name="Picture 2"/>
          <p:cNvPicPr>
            <a:picLocks noGrp="1" noChangeAspect="1" noChangeArrowheads="1"/>
          </p:cNvPicPr>
          <p:nvPr>
            <p:ph sz="half" idx="2"/>
          </p:nvPr>
        </p:nvPicPr>
        <p:blipFill>
          <a:blip r:embed="rId2" cstate="print"/>
          <a:srcRect/>
          <a:stretch>
            <a:fillRect/>
          </a:stretch>
        </p:blipFill>
        <p:spPr bwMode="auto">
          <a:xfrm>
            <a:off x="1635353" y="2410005"/>
            <a:ext cx="3099933" cy="2111015"/>
          </a:xfrm>
          <a:prstGeom prst="rect">
            <a:avLst/>
          </a:prstGeom>
          <a:noFill/>
          <a:ln w="9525">
            <a:noFill/>
            <a:miter lim="800000"/>
            <a:headEnd/>
            <a:tailEnd/>
          </a:ln>
        </p:spPr>
      </p:pic>
      <p:sp>
        <p:nvSpPr>
          <p:cNvPr id="14" name="13 Rectángulo"/>
          <p:cNvSpPr/>
          <p:nvPr/>
        </p:nvSpPr>
        <p:spPr>
          <a:xfrm>
            <a:off x="0" y="6457890"/>
            <a:ext cx="5290457" cy="338554"/>
          </a:xfrm>
          <a:prstGeom prst="rect">
            <a:avLst/>
          </a:prstGeom>
        </p:spPr>
        <p:txBody>
          <a:bodyPr wrap="square">
            <a:spAutoFit/>
          </a:bodyPr>
          <a:lstStyle/>
          <a:p>
            <a:r>
              <a:rPr lang="es-MX" sz="800" dirty="0" smtClean="0"/>
              <a:t>Fuente de la imagen: </a:t>
            </a:r>
            <a:r>
              <a:rPr lang="es-MX" sz="800" dirty="0" smtClean="0"/>
              <a:t>Daniel </a:t>
            </a:r>
            <a:r>
              <a:rPr lang="es-MX" sz="800" dirty="0" smtClean="0"/>
              <a:t>Mayer - Trabajo propio, CC BY-SA 3.0, </a:t>
            </a:r>
          </a:p>
          <a:p>
            <a:r>
              <a:rPr lang="es-MX" sz="800" dirty="0" smtClean="0"/>
              <a:t>https://commons.wikimedia.org/w/index.php?curid=1848121</a:t>
            </a:r>
            <a:endParaRPr lang="es-MX" sz="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Imagen relacionada"/>
          <p:cNvPicPr>
            <a:picLocks noChangeAspect="1" noChangeArrowheads="1"/>
          </p:cNvPicPr>
          <p:nvPr/>
        </p:nvPicPr>
        <p:blipFill>
          <a:blip r:embed="rId2" cstate="print"/>
          <a:srcRect/>
          <a:stretch>
            <a:fillRect/>
          </a:stretch>
        </p:blipFill>
        <p:spPr bwMode="auto">
          <a:xfrm>
            <a:off x="1752069" y="481628"/>
            <a:ext cx="3015874" cy="2010583"/>
          </a:xfrm>
          <a:prstGeom prst="rect">
            <a:avLst/>
          </a:prstGeom>
          <a:noFill/>
        </p:spPr>
      </p:pic>
      <p:pic>
        <p:nvPicPr>
          <p:cNvPr id="27652" name="Picture 4" descr="Resultado de imagen para basalto"/>
          <p:cNvPicPr>
            <a:picLocks noChangeAspect="1" noChangeArrowheads="1"/>
          </p:cNvPicPr>
          <p:nvPr/>
        </p:nvPicPr>
        <p:blipFill>
          <a:blip r:embed="rId3" cstate="print"/>
          <a:srcRect/>
          <a:stretch>
            <a:fillRect/>
          </a:stretch>
        </p:blipFill>
        <p:spPr bwMode="auto">
          <a:xfrm>
            <a:off x="7712119" y="795452"/>
            <a:ext cx="2455139" cy="1571809"/>
          </a:xfrm>
          <a:prstGeom prst="rect">
            <a:avLst/>
          </a:prstGeom>
          <a:noFill/>
        </p:spPr>
      </p:pic>
      <p:pic>
        <p:nvPicPr>
          <p:cNvPr id="27654" name="Picture 6" descr="Resultado de imagen para obsidiana negra"/>
          <p:cNvPicPr>
            <a:picLocks noChangeAspect="1" noChangeArrowheads="1"/>
          </p:cNvPicPr>
          <p:nvPr/>
        </p:nvPicPr>
        <p:blipFill>
          <a:blip r:embed="rId4" cstate="print"/>
          <a:srcRect/>
          <a:stretch>
            <a:fillRect/>
          </a:stretch>
        </p:blipFill>
        <p:spPr bwMode="auto">
          <a:xfrm>
            <a:off x="1230085" y="3797656"/>
            <a:ext cx="3929744" cy="2210481"/>
          </a:xfrm>
          <a:prstGeom prst="rect">
            <a:avLst/>
          </a:prstGeom>
          <a:noFill/>
        </p:spPr>
      </p:pic>
      <p:sp>
        <p:nvSpPr>
          <p:cNvPr id="9" name="8 CuadroTexto"/>
          <p:cNvSpPr txBox="1"/>
          <p:nvPr/>
        </p:nvSpPr>
        <p:spPr>
          <a:xfrm>
            <a:off x="2396108" y="3203903"/>
            <a:ext cx="7928774" cy="523220"/>
          </a:xfrm>
          <a:prstGeom prst="rect">
            <a:avLst/>
          </a:prstGeom>
          <a:noFill/>
        </p:spPr>
        <p:txBody>
          <a:bodyPr wrap="none" rtlCol="0">
            <a:spAutoFit/>
          </a:bodyPr>
          <a:lstStyle/>
          <a:p>
            <a:r>
              <a:rPr lang="es-MX" sz="2800" b="1" dirty="0" smtClean="0">
                <a:solidFill>
                  <a:srgbClr val="92D050"/>
                </a:solidFill>
                <a:latin typeface="Arial Narrow" pitchFamily="34" charset="0"/>
              </a:rPr>
              <a:t>¿Reconoces alguna de estas rocas y su uso cotidiano?</a:t>
            </a:r>
            <a:endParaRPr lang="es-MX" sz="2800" b="1" dirty="0">
              <a:solidFill>
                <a:srgbClr val="92D050"/>
              </a:solidFill>
              <a:latin typeface="Arial Narrow" pitchFamily="34" charset="0"/>
            </a:endParaRPr>
          </a:p>
        </p:txBody>
      </p:sp>
      <p:sp>
        <p:nvSpPr>
          <p:cNvPr id="14" name="13 CuadroTexto"/>
          <p:cNvSpPr txBox="1"/>
          <p:nvPr/>
        </p:nvSpPr>
        <p:spPr>
          <a:xfrm>
            <a:off x="838201" y="5323114"/>
            <a:ext cx="290464" cy="369332"/>
          </a:xfrm>
          <a:prstGeom prst="rect">
            <a:avLst/>
          </a:prstGeom>
          <a:noFill/>
        </p:spPr>
        <p:txBody>
          <a:bodyPr wrap="none" rtlCol="0">
            <a:spAutoFit/>
          </a:bodyPr>
          <a:lstStyle/>
          <a:p>
            <a:r>
              <a:rPr lang="es-MX" dirty="0" smtClean="0">
                <a:solidFill>
                  <a:srgbClr val="92D050"/>
                </a:solidFill>
                <a:latin typeface="Arial Narrow" pitchFamily="34" charset="0"/>
              </a:rPr>
              <a:t>3</a:t>
            </a:r>
            <a:endParaRPr lang="es-MX" dirty="0">
              <a:solidFill>
                <a:srgbClr val="92D050"/>
              </a:solidFill>
              <a:latin typeface="Arial Narrow" pitchFamily="34" charset="0"/>
            </a:endParaRPr>
          </a:p>
        </p:txBody>
      </p:sp>
      <p:sp>
        <p:nvSpPr>
          <p:cNvPr id="15" name="14 CuadroTexto"/>
          <p:cNvSpPr txBox="1"/>
          <p:nvPr/>
        </p:nvSpPr>
        <p:spPr>
          <a:xfrm>
            <a:off x="7293428" y="1981200"/>
            <a:ext cx="290464" cy="369332"/>
          </a:xfrm>
          <a:prstGeom prst="rect">
            <a:avLst/>
          </a:prstGeom>
          <a:noFill/>
        </p:spPr>
        <p:txBody>
          <a:bodyPr wrap="none" rtlCol="0">
            <a:spAutoFit/>
          </a:bodyPr>
          <a:lstStyle/>
          <a:p>
            <a:r>
              <a:rPr lang="es-MX" dirty="0" smtClean="0">
                <a:solidFill>
                  <a:srgbClr val="92D050"/>
                </a:solidFill>
                <a:latin typeface="Arial Narrow" pitchFamily="34" charset="0"/>
              </a:rPr>
              <a:t>2</a:t>
            </a:r>
            <a:endParaRPr lang="es-MX" dirty="0">
              <a:solidFill>
                <a:srgbClr val="92D050"/>
              </a:solidFill>
              <a:latin typeface="Arial Narrow" pitchFamily="34" charset="0"/>
            </a:endParaRPr>
          </a:p>
        </p:txBody>
      </p:sp>
      <p:sp>
        <p:nvSpPr>
          <p:cNvPr id="16" name="15 CuadroTexto"/>
          <p:cNvSpPr txBox="1"/>
          <p:nvPr/>
        </p:nvSpPr>
        <p:spPr>
          <a:xfrm>
            <a:off x="1817915" y="1589314"/>
            <a:ext cx="301686" cy="369332"/>
          </a:xfrm>
          <a:prstGeom prst="rect">
            <a:avLst/>
          </a:prstGeom>
          <a:noFill/>
        </p:spPr>
        <p:txBody>
          <a:bodyPr wrap="none" rtlCol="0">
            <a:spAutoFit/>
          </a:bodyPr>
          <a:lstStyle/>
          <a:p>
            <a:r>
              <a:rPr lang="es-MX" dirty="0" smtClean="0">
                <a:solidFill>
                  <a:srgbClr val="92D050"/>
                </a:solidFill>
                <a:latin typeface="Arial Narrow" pitchFamily="34" charset="0"/>
              </a:rPr>
              <a:t>1</a:t>
            </a:r>
            <a:endParaRPr lang="es-MX" dirty="0">
              <a:solidFill>
                <a:srgbClr val="92D050"/>
              </a:solidFill>
              <a:latin typeface="Arial Narrow" pitchFamily="34" charset="0"/>
            </a:endParaRPr>
          </a:p>
        </p:txBody>
      </p:sp>
      <p:sp>
        <p:nvSpPr>
          <p:cNvPr id="18" name="17 CuadroTexto"/>
          <p:cNvSpPr txBox="1"/>
          <p:nvPr/>
        </p:nvSpPr>
        <p:spPr>
          <a:xfrm>
            <a:off x="7010400" y="5595257"/>
            <a:ext cx="290464" cy="369332"/>
          </a:xfrm>
          <a:prstGeom prst="rect">
            <a:avLst/>
          </a:prstGeom>
          <a:noFill/>
        </p:spPr>
        <p:txBody>
          <a:bodyPr wrap="none" rtlCol="0">
            <a:spAutoFit/>
          </a:bodyPr>
          <a:lstStyle/>
          <a:p>
            <a:r>
              <a:rPr lang="es-MX" dirty="0" smtClean="0">
                <a:solidFill>
                  <a:srgbClr val="92D050"/>
                </a:solidFill>
                <a:latin typeface="Arial Narrow" pitchFamily="34" charset="0"/>
              </a:rPr>
              <a:t>4</a:t>
            </a:r>
            <a:endParaRPr lang="es-MX" dirty="0">
              <a:solidFill>
                <a:srgbClr val="92D050"/>
              </a:solidFill>
              <a:latin typeface="Arial Narrow" pitchFamily="34" charset="0"/>
            </a:endParaRPr>
          </a:p>
        </p:txBody>
      </p:sp>
      <p:sp>
        <p:nvSpPr>
          <p:cNvPr id="20" name="19 CuadroTexto"/>
          <p:cNvSpPr txBox="1"/>
          <p:nvPr/>
        </p:nvSpPr>
        <p:spPr>
          <a:xfrm>
            <a:off x="0" y="6196671"/>
            <a:ext cx="5932713" cy="1692771"/>
          </a:xfrm>
          <a:prstGeom prst="rect">
            <a:avLst/>
          </a:prstGeom>
          <a:noFill/>
        </p:spPr>
        <p:txBody>
          <a:bodyPr wrap="square" rtlCol="0">
            <a:spAutoFit/>
          </a:bodyPr>
          <a:lstStyle/>
          <a:p>
            <a:r>
              <a:rPr lang="es-MX" sz="800" dirty="0" smtClean="0">
                <a:latin typeface="Arial Narrow" pitchFamily="34" charset="0"/>
              </a:rPr>
              <a:t>Fuente de las imágenes: </a:t>
            </a:r>
          </a:p>
          <a:p>
            <a:r>
              <a:rPr lang="es-MX" sz="800" dirty="0" smtClean="0">
                <a:solidFill>
                  <a:srgbClr val="000000"/>
                </a:solidFill>
                <a:latin typeface="Arial Narrow" pitchFamily="34" charset="0"/>
              </a:rPr>
              <a:t>1 https://www.istockphoto.com/mx/fotos/piedrapomez?sort=mostpopular&amp;mediatype=photography&amp;phrase=piedra%20pomez</a:t>
            </a:r>
          </a:p>
          <a:p>
            <a:r>
              <a:rPr lang="es-MX" sz="800" dirty="0" smtClean="0">
                <a:solidFill>
                  <a:srgbClr val="000000"/>
                </a:solidFill>
                <a:latin typeface="Arial Narrow" pitchFamily="34" charset="0"/>
              </a:rPr>
              <a:t>2 http://edafologia.ugr.es/rocas/basalto.htm</a:t>
            </a:r>
          </a:p>
          <a:p>
            <a:r>
              <a:rPr lang="es-MX" sz="800" dirty="0" smtClean="0">
                <a:solidFill>
                  <a:srgbClr val="000000"/>
                </a:solidFill>
                <a:latin typeface="Arial Narrow" pitchFamily="34" charset="0"/>
              </a:rPr>
              <a:t>3 https://articulo.mercadolibre.com.mx/MLM-595966963-juego-3-pzas-obsidiana-negra-bruto-vidrio-natural-1026-kg-_JM</a:t>
            </a:r>
          </a:p>
          <a:p>
            <a:r>
              <a:rPr lang="es-MX" sz="800" dirty="0" smtClean="0">
                <a:solidFill>
                  <a:srgbClr val="000000"/>
                </a:solidFill>
                <a:latin typeface="Arial Narrow" pitchFamily="34" charset="0"/>
              </a:rPr>
              <a:t>4  https://es.wikipedia.org/wiki/Archivo:Roca_Granito.JPG</a:t>
            </a:r>
          </a:p>
          <a:p>
            <a:endParaRPr lang="es-MX" sz="1000" dirty="0" smtClean="0">
              <a:latin typeface="Arial Narrow" pitchFamily="34" charset="0"/>
            </a:endParaRPr>
          </a:p>
          <a:p>
            <a:endParaRPr lang="es-MX" dirty="0" smtClean="0">
              <a:latin typeface="Arial Narrow" pitchFamily="34" charset="0"/>
            </a:endParaRPr>
          </a:p>
          <a:p>
            <a:endParaRPr lang="es-MX" dirty="0" smtClean="0">
              <a:latin typeface="Arial Narrow" pitchFamily="34" charset="0"/>
            </a:endParaRPr>
          </a:p>
          <a:p>
            <a:endParaRPr lang="es-MX" dirty="0">
              <a:solidFill>
                <a:srgbClr val="92D050"/>
              </a:solidFill>
              <a:latin typeface="Arial Narrow" pitchFamily="34" charset="0"/>
            </a:endParaRPr>
          </a:p>
        </p:txBody>
      </p:sp>
      <p:pic>
        <p:nvPicPr>
          <p:cNvPr id="27658" name="Picture 10" descr="Archivo:Roca Granito.JPG"/>
          <p:cNvPicPr>
            <a:picLocks noChangeAspect="1" noChangeArrowheads="1"/>
          </p:cNvPicPr>
          <p:nvPr/>
        </p:nvPicPr>
        <p:blipFill>
          <a:blip r:embed="rId5" cstate="print"/>
          <a:srcRect/>
          <a:stretch>
            <a:fillRect/>
          </a:stretch>
        </p:blipFill>
        <p:spPr bwMode="auto">
          <a:xfrm>
            <a:off x="7307490" y="3853543"/>
            <a:ext cx="2783568" cy="208767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2396108" y="3203903"/>
            <a:ext cx="7928774" cy="523220"/>
          </a:xfrm>
          <a:prstGeom prst="rect">
            <a:avLst/>
          </a:prstGeom>
          <a:noFill/>
        </p:spPr>
        <p:txBody>
          <a:bodyPr wrap="none" rtlCol="0">
            <a:spAutoFit/>
          </a:bodyPr>
          <a:lstStyle/>
          <a:p>
            <a:r>
              <a:rPr lang="es-MX" sz="2800" b="1" dirty="0" smtClean="0">
                <a:solidFill>
                  <a:srgbClr val="92D050"/>
                </a:solidFill>
                <a:latin typeface="Arial Narrow" pitchFamily="34" charset="0"/>
              </a:rPr>
              <a:t>¿Reconoces alguna de estas rocas y su uso cotidiano?</a:t>
            </a:r>
            <a:endParaRPr lang="es-MX" sz="2800" b="1" dirty="0">
              <a:solidFill>
                <a:srgbClr val="92D050"/>
              </a:solidFill>
              <a:latin typeface="Arial Narrow" pitchFamily="34" charset="0"/>
            </a:endParaRPr>
          </a:p>
        </p:txBody>
      </p:sp>
      <p:pic>
        <p:nvPicPr>
          <p:cNvPr id="28674" name="Picture 2" descr="La piedra pomez y sus beneficios 2"/>
          <p:cNvPicPr>
            <a:picLocks noChangeAspect="1" noChangeArrowheads="1"/>
          </p:cNvPicPr>
          <p:nvPr/>
        </p:nvPicPr>
        <p:blipFill>
          <a:blip r:embed="rId2" cstate="print"/>
          <a:srcRect/>
          <a:stretch>
            <a:fillRect/>
          </a:stretch>
        </p:blipFill>
        <p:spPr bwMode="auto">
          <a:xfrm>
            <a:off x="656319" y="563110"/>
            <a:ext cx="2213351" cy="1472519"/>
          </a:xfrm>
          <a:prstGeom prst="rect">
            <a:avLst/>
          </a:prstGeom>
          <a:noFill/>
        </p:spPr>
      </p:pic>
      <p:sp>
        <p:nvSpPr>
          <p:cNvPr id="12" name="11 Rectángulo"/>
          <p:cNvSpPr/>
          <p:nvPr/>
        </p:nvSpPr>
        <p:spPr>
          <a:xfrm>
            <a:off x="674914" y="6393321"/>
            <a:ext cx="6096000" cy="215444"/>
          </a:xfrm>
          <a:prstGeom prst="rect">
            <a:avLst/>
          </a:prstGeom>
        </p:spPr>
        <p:txBody>
          <a:bodyPr>
            <a:spAutoFit/>
          </a:bodyPr>
          <a:lstStyle/>
          <a:p>
            <a:r>
              <a:rPr lang="es-MX" sz="800" dirty="0" smtClean="0"/>
              <a:t>https://www.vix.com/es/imj/hogar/164724/6-usos-inesperados-para-la-piedra-pomez</a:t>
            </a:r>
            <a:endParaRPr lang="es-MX" sz="800" dirty="0"/>
          </a:p>
        </p:txBody>
      </p:sp>
      <p:pic>
        <p:nvPicPr>
          <p:cNvPr id="28676" name="Picture 4" descr="Resultado de imagen para piedra pomez para lavar trastes"/>
          <p:cNvPicPr>
            <a:picLocks noChangeAspect="1" noChangeArrowheads="1"/>
          </p:cNvPicPr>
          <p:nvPr/>
        </p:nvPicPr>
        <p:blipFill>
          <a:blip r:embed="rId3" cstate="print"/>
          <a:srcRect/>
          <a:stretch>
            <a:fillRect/>
          </a:stretch>
        </p:blipFill>
        <p:spPr bwMode="auto">
          <a:xfrm>
            <a:off x="2583088" y="1085622"/>
            <a:ext cx="2619375" cy="1743076"/>
          </a:xfrm>
          <a:prstGeom prst="rect">
            <a:avLst/>
          </a:prstGeom>
          <a:noFill/>
        </p:spPr>
      </p:pic>
      <p:pic>
        <p:nvPicPr>
          <p:cNvPr id="28678" name="Picture 6" descr="Imagen relacionada"/>
          <p:cNvPicPr>
            <a:picLocks noChangeAspect="1" noChangeArrowheads="1"/>
          </p:cNvPicPr>
          <p:nvPr/>
        </p:nvPicPr>
        <p:blipFill>
          <a:blip r:embed="rId4" cstate="print"/>
          <a:srcRect/>
          <a:stretch>
            <a:fillRect/>
          </a:stretch>
        </p:blipFill>
        <p:spPr bwMode="auto">
          <a:xfrm>
            <a:off x="6872060" y="699633"/>
            <a:ext cx="1761659" cy="1662566"/>
          </a:xfrm>
          <a:prstGeom prst="rect">
            <a:avLst/>
          </a:prstGeom>
          <a:noFill/>
        </p:spPr>
      </p:pic>
      <p:pic>
        <p:nvPicPr>
          <p:cNvPr id="28680" name="Picture 8" descr="Resultado de imagen para metate"/>
          <p:cNvPicPr>
            <a:picLocks noChangeAspect="1" noChangeArrowheads="1"/>
          </p:cNvPicPr>
          <p:nvPr/>
        </p:nvPicPr>
        <p:blipFill>
          <a:blip r:embed="rId5" cstate="print"/>
          <a:srcRect/>
          <a:stretch>
            <a:fillRect/>
          </a:stretch>
        </p:blipFill>
        <p:spPr bwMode="auto">
          <a:xfrm>
            <a:off x="8951232" y="1300843"/>
            <a:ext cx="1716767" cy="1716767"/>
          </a:xfrm>
          <a:prstGeom prst="rect">
            <a:avLst/>
          </a:prstGeom>
          <a:noFill/>
        </p:spPr>
      </p:pic>
      <p:pic>
        <p:nvPicPr>
          <p:cNvPr id="28682" name="Picture 10" descr="CONJUNTO EN PLATA FORMADO POR ANILLO, PENDIENTES, COLGANTE Y PULSERA, CON MARCASITAS Y OBSIDIANA. (JoyerÃ­a - Varios)"/>
          <p:cNvPicPr>
            <a:picLocks noChangeAspect="1" noChangeArrowheads="1"/>
          </p:cNvPicPr>
          <p:nvPr/>
        </p:nvPicPr>
        <p:blipFill>
          <a:blip r:embed="rId6" cstate="print"/>
          <a:srcRect/>
          <a:stretch>
            <a:fillRect/>
          </a:stretch>
        </p:blipFill>
        <p:spPr bwMode="auto">
          <a:xfrm>
            <a:off x="2049689" y="4124778"/>
            <a:ext cx="1566647" cy="1346881"/>
          </a:xfrm>
          <a:prstGeom prst="rect">
            <a:avLst/>
          </a:prstGeom>
          <a:noFill/>
        </p:spPr>
      </p:pic>
      <p:pic>
        <p:nvPicPr>
          <p:cNvPr id="28684" name="Picture 12" descr="Resultado de imagen para barras de granito"/>
          <p:cNvPicPr>
            <a:picLocks noChangeAspect="1" noChangeArrowheads="1"/>
          </p:cNvPicPr>
          <p:nvPr/>
        </p:nvPicPr>
        <p:blipFill>
          <a:blip r:embed="rId7" cstate="print"/>
          <a:srcRect/>
          <a:stretch>
            <a:fillRect/>
          </a:stretch>
        </p:blipFill>
        <p:spPr bwMode="auto">
          <a:xfrm>
            <a:off x="6480176" y="3981676"/>
            <a:ext cx="3215172" cy="2027237"/>
          </a:xfrm>
          <a:prstGeom prst="rect">
            <a:avLst/>
          </a:prstGeom>
          <a:noFill/>
        </p:spPr>
      </p:pic>
      <p:pic>
        <p:nvPicPr>
          <p:cNvPr id="28686" name="Picture 14" descr="Resultado de imagen para escaleras de granito"/>
          <p:cNvPicPr>
            <a:picLocks noChangeAspect="1" noChangeArrowheads="1"/>
          </p:cNvPicPr>
          <p:nvPr/>
        </p:nvPicPr>
        <p:blipFill>
          <a:blip r:embed="rId8" cstate="print"/>
          <a:srcRect/>
          <a:stretch>
            <a:fillRect/>
          </a:stretch>
        </p:blipFill>
        <p:spPr bwMode="auto">
          <a:xfrm>
            <a:off x="9952717" y="4324123"/>
            <a:ext cx="1988911" cy="1325941"/>
          </a:xfrm>
          <a:prstGeom prst="rect">
            <a:avLst/>
          </a:prstGeom>
          <a:noFill/>
        </p:spPr>
      </p:pic>
      <p:sp>
        <p:nvSpPr>
          <p:cNvPr id="11" name="10 CuadroTexto"/>
          <p:cNvSpPr txBox="1"/>
          <p:nvPr/>
        </p:nvSpPr>
        <p:spPr>
          <a:xfrm>
            <a:off x="348343" y="2383971"/>
            <a:ext cx="301686" cy="369332"/>
          </a:xfrm>
          <a:prstGeom prst="rect">
            <a:avLst/>
          </a:prstGeom>
          <a:noFill/>
        </p:spPr>
        <p:txBody>
          <a:bodyPr wrap="none" rtlCol="0">
            <a:spAutoFit/>
          </a:bodyPr>
          <a:lstStyle/>
          <a:p>
            <a:r>
              <a:rPr lang="es-MX" dirty="0" smtClean="0">
                <a:solidFill>
                  <a:srgbClr val="92D050"/>
                </a:solidFill>
                <a:latin typeface="Arial Narrow" pitchFamily="34" charset="0"/>
              </a:rPr>
              <a:t>1</a:t>
            </a:r>
            <a:endParaRPr lang="es-MX" dirty="0">
              <a:solidFill>
                <a:srgbClr val="92D050"/>
              </a:solidFill>
              <a:latin typeface="Arial Narrow" pitchFamily="34" charset="0"/>
            </a:endParaRPr>
          </a:p>
        </p:txBody>
      </p:sp>
      <p:sp>
        <p:nvSpPr>
          <p:cNvPr id="13" name="12 CuadroTexto"/>
          <p:cNvSpPr txBox="1"/>
          <p:nvPr/>
        </p:nvSpPr>
        <p:spPr>
          <a:xfrm>
            <a:off x="6096000" y="2362200"/>
            <a:ext cx="290464" cy="369332"/>
          </a:xfrm>
          <a:prstGeom prst="rect">
            <a:avLst/>
          </a:prstGeom>
          <a:noFill/>
        </p:spPr>
        <p:txBody>
          <a:bodyPr wrap="none" rtlCol="0">
            <a:spAutoFit/>
          </a:bodyPr>
          <a:lstStyle/>
          <a:p>
            <a:r>
              <a:rPr lang="es-MX" dirty="0" smtClean="0">
                <a:solidFill>
                  <a:srgbClr val="92D050"/>
                </a:solidFill>
                <a:latin typeface="Arial Narrow" pitchFamily="34" charset="0"/>
              </a:rPr>
              <a:t>2</a:t>
            </a:r>
            <a:endParaRPr lang="es-MX" dirty="0">
              <a:solidFill>
                <a:srgbClr val="92D050"/>
              </a:solidFill>
              <a:latin typeface="Arial Narrow" pitchFamily="34" charset="0"/>
            </a:endParaRPr>
          </a:p>
        </p:txBody>
      </p:sp>
      <p:sp>
        <p:nvSpPr>
          <p:cNvPr id="14" name="13 CuadroTexto"/>
          <p:cNvSpPr txBox="1"/>
          <p:nvPr/>
        </p:nvSpPr>
        <p:spPr>
          <a:xfrm>
            <a:off x="1066800" y="5268686"/>
            <a:ext cx="290464" cy="369332"/>
          </a:xfrm>
          <a:prstGeom prst="rect">
            <a:avLst/>
          </a:prstGeom>
          <a:noFill/>
        </p:spPr>
        <p:txBody>
          <a:bodyPr wrap="none" rtlCol="0">
            <a:spAutoFit/>
          </a:bodyPr>
          <a:lstStyle/>
          <a:p>
            <a:r>
              <a:rPr lang="es-MX" dirty="0" smtClean="0">
                <a:solidFill>
                  <a:srgbClr val="92D050"/>
                </a:solidFill>
                <a:latin typeface="Arial Narrow" pitchFamily="34" charset="0"/>
              </a:rPr>
              <a:t>3</a:t>
            </a:r>
            <a:endParaRPr lang="es-MX" dirty="0">
              <a:solidFill>
                <a:srgbClr val="92D050"/>
              </a:solidFill>
              <a:latin typeface="Arial Narrow" pitchFamily="34" charset="0"/>
            </a:endParaRPr>
          </a:p>
        </p:txBody>
      </p:sp>
      <p:sp>
        <p:nvSpPr>
          <p:cNvPr id="15" name="14 CuadroTexto"/>
          <p:cNvSpPr txBox="1"/>
          <p:nvPr/>
        </p:nvSpPr>
        <p:spPr>
          <a:xfrm>
            <a:off x="6096000" y="5279572"/>
            <a:ext cx="290464" cy="369332"/>
          </a:xfrm>
          <a:prstGeom prst="rect">
            <a:avLst/>
          </a:prstGeom>
          <a:noFill/>
        </p:spPr>
        <p:txBody>
          <a:bodyPr wrap="none" rtlCol="0">
            <a:spAutoFit/>
          </a:bodyPr>
          <a:lstStyle/>
          <a:p>
            <a:r>
              <a:rPr lang="es-MX" dirty="0" smtClean="0">
                <a:solidFill>
                  <a:srgbClr val="92D050"/>
                </a:solidFill>
                <a:latin typeface="Arial Narrow" pitchFamily="34" charset="0"/>
              </a:rPr>
              <a:t>4</a:t>
            </a:r>
            <a:endParaRPr lang="es-MX" dirty="0">
              <a:solidFill>
                <a:srgbClr val="92D050"/>
              </a:solidFill>
              <a:latin typeface="Arial Narrow"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bwMode="auto">
          <a:xfrm>
            <a:off x="1061716" y="656360"/>
            <a:ext cx="10972800" cy="777875"/>
          </a:xfrm>
          <a:noFill/>
          <a:ln>
            <a:miter lim="800000"/>
            <a:headEnd/>
            <a:tailEnd/>
          </a:ln>
        </p:spPr>
        <p:txBody>
          <a:bodyPr vert="horz" wrap="square" lIns="91440" tIns="45720" rIns="91440" bIns="45720" numCol="1" anchor="t" anchorCtr="0" compatLnSpc="1">
            <a:prstTxWarp prst="textNoShape">
              <a:avLst/>
            </a:prstTxWarp>
            <a:noAutofit/>
          </a:bodyPr>
          <a:lstStyle/>
          <a:p>
            <a:r>
              <a:rPr lang="es-MX" b="1" dirty="0" smtClean="0">
                <a:solidFill>
                  <a:srgbClr val="92D050"/>
                </a:solidFill>
                <a:latin typeface="Arial Narrow" pitchFamily="34" charset="0"/>
              </a:rPr>
              <a:t>Guía de uso</a:t>
            </a:r>
            <a:r>
              <a:rPr lang="es-MX" dirty="0" smtClean="0">
                <a:solidFill>
                  <a:srgbClr val="92D050"/>
                </a:solidFill>
                <a:latin typeface="Arial Narrow" pitchFamily="34" charset="0"/>
              </a:rPr>
              <a:t/>
            </a:r>
            <a:br>
              <a:rPr lang="es-MX" dirty="0" smtClean="0">
                <a:solidFill>
                  <a:srgbClr val="92D050"/>
                </a:solidFill>
                <a:latin typeface="Arial Narrow" pitchFamily="34" charset="0"/>
              </a:rPr>
            </a:br>
            <a:endParaRPr lang="es-MX" dirty="0" smtClean="0">
              <a:solidFill>
                <a:srgbClr val="92D050"/>
              </a:solidFill>
              <a:latin typeface="Arial Narrow" pitchFamily="34" charset="0"/>
            </a:endParaRPr>
          </a:p>
        </p:txBody>
      </p:sp>
      <p:sp>
        <p:nvSpPr>
          <p:cNvPr id="3" name="2 Marcador de contenido"/>
          <p:cNvSpPr>
            <a:spLocks noGrp="1"/>
          </p:cNvSpPr>
          <p:nvPr>
            <p:ph idx="1"/>
          </p:nvPr>
        </p:nvSpPr>
        <p:spPr>
          <a:xfrm>
            <a:off x="1033153" y="1752600"/>
            <a:ext cx="10117778" cy="4330020"/>
          </a:xfrm>
        </p:spPr>
        <p:txBody>
          <a:bodyPr>
            <a:normAutofit fontScale="92500" lnSpcReduction="10000"/>
          </a:bodyPr>
          <a:lstStyle/>
          <a:p>
            <a:pPr marL="0" indent="0" algn="just">
              <a:buFontTx/>
              <a:buNone/>
              <a:defRPr/>
            </a:pPr>
            <a:r>
              <a:rPr lang="es-MX" sz="3200" dirty="0" smtClean="0">
                <a:solidFill>
                  <a:schemeClr val="tx1">
                    <a:lumMod val="50000"/>
                    <a:lumOff val="50000"/>
                  </a:schemeClr>
                </a:solidFill>
                <a:latin typeface="Arial Narrow" pitchFamily="34" charset="0"/>
              </a:rPr>
              <a:t>El material didáctico que se presenta se elaboró como un medio de apoyo tanto para el docente como para el estudiante durante el desarrollo de la unidad de aprendizaje Ciencias de la Tierra, correspondiente al primer periodo de la Licenciatura en Ciencias Ambientales. </a:t>
            </a:r>
            <a:r>
              <a:rPr lang="es-MX" sz="3200" dirty="0" smtClean="0">
                <a:solidFill>
                  <a:schemeClr val="tx1">
                    <a:lumMod val="50000"/>
                    <a:lumOff val="50000"/>
                  </a:schemeClr>
                </a:solidFill>
                <a:latin typeface="Arial Narrow" pitchFamily="34" charset="0"/>
              </a:rPr>
              <a:t>El conjunto de diapositivas expone el tema </a:t>
            </a:r>
            <a:r>
              <a:rPr lang="es-MX" sz="3200" dirty="0" smtClean="0">
                <a:solidFill>
                  <a:schemeClr val="accent1">
                    <a:lumMod val="60000"/>
                    <a:lumOff val="40000"/>
                  </a:schemeClr>
                </a:solidFill>
                <a:latin typeface="Arial Narrow" pitchFamily="34" charset="0"/>
              </a:rPr>
              <a:t>Rocas ígneas o </a:t>
            </a:r>
            <a:r>
              <a:rPr lang="es-MX" sz="3200" dirty="0" err="1" smtClean="0">
                <a:solidFill>
                  <a:schemeClr val="accent1">
                    <a:lumMod val="60000"/>
                    <a:lumOff val="40000"/>
                  </a:schemeClr>
                </a:solidFill>
                <a:latin typeface="Arial Narrow" pitchFamily="34" charset="0"/>
              </a:rPr>
              <a:t>magmáticas</a:t>
            </a:r>
            <a:r>
              <a:rPr lang="es-MX" sz="3200" dirty="0" smtClean="0">
                <a:solidFill>
                  <a:schemeClr val="accent1">
                    <a:lumMod val="60000"/>
                    <a:lumOff val="40000"/>
                  </a:schemeClr>
                </a:solidFill>
                <a:latin typeface="Arial Narrow" pitchFamily="34" charset="0"/>
              </a:rPr>
              <a:t>, </a:t>
            </a:r>
            <a:r>
              <a:rPr lang="es-MX" sz="3200" dirty="0" smtClean="0">
                <a:solidFill>
                  <a:schemeClr val="tx1">
                    <a:lumMod val="50000"/>
                    <a:lumOff val="50000"/>
                  </a:schemeClr>
                </a:solidFill>
                <a:latin typeface="Arial Narrow" pitchFamily="34" charset="0"/>
              </a:rPr>
              <a:t>el cual forma parte de la segunda unidad de competencia.</a:t>
            </a:r>
          </a:p>
          <a:p>
            <a:pPr marL="0" indent="0" algn="just">
              <a:buFontTx/>
              <a:buNone/>
              <a:defRPr/>
            </a:pPr>
            <a:r>
              <a:rPr lang="es-MX" sz="3200" dirty="0" smtClean="0">
                <a:solidFill>
                  <a:schemeClr val="tx1">
                    <a:lumMod val="50000"/>
                    <a:lumOff val="50000"/>
                  </a:schemeClr>
                </a:solidFill>
                <a:latin typeface="Arial Narrow" pitchFamily="34" charset="0"/>
              </a:rPr>
              <a:t>Se sugiere ampliamente que el material sea proporcionado a los estudiantes previo a las sesiones de clase, ya que la presentación contiene los conceptos e ideas centrales del tópico a abordar, a partir de los cuales el tema se irá desarrollando y construyendo.</a:t>
            </a:r>
          </a:p>
          <a:p>
            <a:pPr algn="just">
              <a:defRPr/>
            </a:pPr>
            <a:endParaRPr lang="es-MX" sz="2400" dirty="0">
              <a:solidFill>
                <a:srgbClr val="009900"/>
              </a:solidFill>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rot="16200000">
            <a:off x="-1042960" y="2509001"/>
            <a:ext cx="4004622" cy="1077218"/>
          </a:xfrm>
          <a:prstGeom prst="rect">
            <a:avLst/>
          </a:prstGeom>
          <a:noFill/>
        </p:spPr>
        <p:txBody>
          <a:bodyPr wrap="none" rtlCol="0">
            <a:spAutoFit/>
          </a:bodyPr>
          <a:lstStyle/>
          <a:p>
            <a:pPr algn="ctr"/>
            <a:r>
              <a:rPr lang="es-MX" sz="3200" dirty="0" smtClean="0">
                <a:solidFill>
                  <a:schemeClr val="tx1">
                    <a:lumMod val="50000"/>
                    <a:lumOff val="50000"/>
                  </a:schemeClr>
                </a:solidFill>
                <a:latin typeface="Arial Narrow" pitchFamily="34" charset="0"/>
              </a:rPr>
              <a:t>Minerales formadores de </a:t>
            </a:r>
          </a:p>
          <a:p>
            <a:pPr algn="ctr"/>
            <a:r>
              <a:rPr lang="es-MX" sz="3200" dirty="0" smtClean="0">
                <a:solidFill>
                  <a:schemeClr val="tx1">
                    <a:lumMod val="50000"/>
                    <a:lumOff val="50000"/>
                  </a:schemeClr>
                </a:solidFill>
                <a:latin typeface="Arial Narrow" pitchFamily="34" charset="0"/>
              </a:rPr>
              <a:t>rocas ígneas</a:t>
            </a:r>
            <a:endParaRPr lang="es-MX" sz="3200" dirty="0">
              <a:solidFill>
                <a:schemeClr val="tx1">
                  <a:lumMod val="50000"/>
                  <a:lumOff val="50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9"/>
          <p:cNvSpPr txBox="1">
            <a:spLocks noChangeArrowheads="1"/>
          </p:cNvSpPr>
          <p:nvPr/>
        </p:nvSpPr>
        <p:spPr bwMode="auto">
          <a:xfrm>
            <a:off x="1077384" y="209550"/>
            <a:ext cx="184731" cy="369332"/>
          </a:xfrm>
          <a:prstGeom prst="rect">
            <a:avLst/>
          </a:prstGeom>
          <a:noFill/>
          <a:ln w="9525">
            <a:noFill/>
            <a:miter lim="800000"/>
            <a:headEnd/>
            <a:tailEnd/>
          </a:ln>
        </p:spPr>
        <p:txBody>
          <a:bodyPr wrap="none">
            <a:spAutoFit/>
          </a:bodyPr>
          <a:lstStyle/>
          <a:p>
            <a:pPr eaLnBrk="1" hangingPunct="1"/>
            <a:endParaRPr lang="es-MX" altLang="es-MX"/>
          </a:p>
        </p:txBody>
      </p:sp>
      <p:sp>
        <p:nvSpPr>
          <p:cNvPr id="26627" name="Text Box 30"/>
          <p:cNvSpPr txBox="1">
            <a:spLocks noChangeArrowheads="1"/>
          </p:cNvSpPr>
          <p:nvPr/>
        </p:nvSpPr>
        <p:spPr bwMode="auto">
          <a:xfrm>
            <a:off x="1102784" y="620713"/>
            <a:ext cx="10107083" cy="946150"/>
          </a:xfrm>
          <a:prstGeom prst="rect">
            <a:avLst/>
          </a:prstGeom>
          <a:noFill/>
          <a:ln w="9525">
            <a:noFill/>
            <a:miter lim="800000"/>
            <a:headEnd/>
            <a:tailEnd/>
          </a:ln>
        </p:spPr>
        <p:txBody>
          <a:bodyPr>
            <a:spAutoFit/>
          </a:bodyPr>
          <a:lstStyle/>
          <a:p>
            <a:pPr eaLnBrk="1" hangingPunct="1"/>
            <a:r>
              <a:rPr lang="es-MX" altLang="es-MX" sz="2800" dirty="0">
                <a:solidFill>
                  <a:schemeClr val="tx1">
                    <a:lumMod val="50000"/>
                    <a:lumOff val="50000"/>
                  </a:schemeClr>
                </a:solidFill>
                <a:latin typeface="Arial Narrow" pitchFamily="34" charset="0"/>
              </a:rPr>
              <a:t>Las rocas ígneas de acuerdo a su composición química</a:t>
            </a:r>
            <a:r>
              <a:rPr lang="es-ES" altLang="es-MX" sz="2800" dirty="0">
                <a:solidFill>
                  <a:schemeClr val="tx1">
                    <a:lumMod val="50000"/>
                    <a:lumOff val="50000"/>
                  </a:schemeClr>
                </a:solidFill>
                <a:latin typeface="Arial Narrow" pitchFamily="34" charset="0"/>
              </a:rPr>
              <a:t> </a:t>
            </a:r>
            <a:r>
              <a:rPr lang="es-MX" altLang="es-MX" sz="2800" dirty="0">
                <a:solidFill>
                  <a:schemeClr val="tx1">
                    <a:lumMod val="50000"/>
                    <a:lumOff val="50000"/>
                  </a:schemeClr>
                </a:solidFill>
                <a:latin typeface="Arial Narrow" pitchFamily="34" charset="0"/>
              </a:rPr>
              <a:t>pueden ser clasificadas en cuatro grupos:</a:t>
            </a:r>
            <a:endParaRPr lang="es-ES" altLang="es-MX" sz="2800" dirty="0">
              <a:solidFill>
                <a:schemeClr val="tx1">
                  <a:lumMod val="50000"/>
                  <a:lumOff val="50000"/>
                </a:schemeClr>
              </a:solidFill>
              <a:latin typeface="Arial Narrow" pitchFamily="34" charset="0"/>
            </a:endParaRPr>
          </a:p>
        </p:txBody>
      </p:sp>
      <p:sp>
        <p:nvSpPr>
          <p:cNvPr id="26630" name="AutoShape 32"/>
          <p:cNvSpPr>
            <a:spLocks noChangeArrowheads="1"/>
          </p:cNvSpPr>
          <p:nvPr/>
        </p:nvSpPr>
        <p:spPr bwMode="auto">
          <a:xfrm>
            <a:off x="1695167" y="2003452"/>
            <a:ext cx="2738200" cy="2076828"/>
          </a:xfrm>
          <a:prstGeom prst="hexagon">
            <a:avLst>
              <a:gd name="adj" fmla="val 31743"/>
              <a:gd name="vf" fmla="val 115470"/>
            </a:avLst>
          </a:prstGeom>
          <a:solidFill>
            <a:schemeClr val="accent2">
              <a:lumMod val="40000"/>
              <a:lumOff val="60000"/>
            </a:schemeClr>
          </a:solidFill>
          <a:ln w="9525">
            <a:solidFill>
              <a:schemeClr val="tx1"/>
            </a:solidFill>
            <a:miter lim="800000"/>
            <a:headEnd/>
            <a:tailEnd/>
          </a:ln>
        </p:spPr>
        <p:txBody>
          <a:bodyPr wrap="none" anchor="ctr"/>
          <a:lstStyle/>
          <a:p>
            <a:pPr algn="ctr" eaLnBrk="1" hangingPunct="1"/>
            <a:r>
              <a:rPr lang="es-MX" altLang="es-MX" sz="1600" dirty="0" smtClean="0">
                <a:solidFill>
                  <a:schemeClr val="tx1">
                    <a:lumMod val="50000"/>
                    <a:lumOff val="50000"/>
                  </a:schemeClr>
                </a:solidFill>
                <a:latin typeface="Arial Narrow" pitchFamily="34" charset="0"/>
              </a:rPr>
              <a:t>*SiO</a:t>
            </a:r>
            <a:r>
              <a:rPr lang="es-MX" altLang="es-MX" sz="1200" dirty="0" smtClean="0">
                <a:solidFill>
                  <a:schemeClr val="tx1">
                    <a:lumMod val="50000"/>
                    <a:lumOff val="50000"/>
                  </a:schemeClr>
                </a:solidFill>
                <a:latin typeface="Arial Narrow" pitchFamily="34" charset="0"/>
              </a:rPr>
              <a:t>2</a:t>
            </a:r>
            <a:r>
              <a:rPr lang="es-MX" altLang="es-MX" sz="1600" dirty="0">
                <a:solidFill>
                  <a:schemeClr val="tx1">
                    <a:lumMod val="50000"/>
                    <a:lumOff val="50000"/>
                  </a:schemeClr>
                </a:solidFill>
                <a:latin typeface="Arial Narrow" pitchFamily="34" charset="0"/>
              </a:rPr>
              <a:t>, </a:t>
            </a:r>
            <a:r>
              <a:rPr lang="es-MX" altLang="es-MX" sz="1600" dirty="0" smtClean="0">
                <a:solidFill>
                  <a:schemeClr val="tx1">
                    <a:lumMod val="50000"/>
                    <a:lumOff val="50000"/>
                  </a:schemeClr>
                </a:solidFill>
                <a:latin typeface="Arial Narrow" pitchFamily="34" charset="0"/>
              </a:rPr>
              <a:t>O</a:t>
            </a:r>
            <a:r>
              <a:rPr lang="es-MX" altLang="es-MX" sz="1200" dirty="0" smtClean="0">
                <a:solidFill>
                  <a:schemeClr val="tx1">
                    <a:lumMod val="50000"/>
                    <a:lumOff val="50000"/>
                  </a:schemeClr>
                </a:solidFill>
                <a:latin typeface="Arial Narrow" pitchFamily="34" charset="0"/>
              </a:rPr>
              <a:t>2 </a:t>
            </a:r>
            <a:r>
              <a:rPr lang="es-MX" altLang="es-MX" sz="1600" dirty="0" smtClean="0">
                <a:solidFill>
                  <a:schemeClr val="tx1">
                    <a:lumMod val="50000"/>
                    <a:lumOff val="50000"/>
                  </a:schemeClr>
                </a:solidFill>
                <a:latin typeface="Arial Narrow" pitchFamily="34" charset="0"/>
              </a:rPr>
              <a:t>y </a:t>
            </a:r>
            <a:r>
              <a:rPr lang="es-MX" altLang="es-MX" sz="1600" dirty="0" smtClean="0">
                <a:solidFill>
                  <a:schemeClr val="tx1">
                    <a:lumMod val="50000"/>
                    <a:lumOff val="50000"/>
                  </a:schemeClr>
                </a:solidFill>
                <a:latin typeface="Arial Narrow" pitchFamily="34" charset="0"/>
              </a:rPr>
              <a:t>Al</a:t>
            </a:r>
            <a:endParaRPr lang="es-MX" altLang="es-MX" sz="1600" dirty="0">
              <a:solidFill>
                <a:schemeClr val="tx1">
                  <a:lumMod val="50000"/>
                  <a:lumOff val="50000"/>
                </a:schemeClr>
              </a:solidFill>
              <a:latin typeface="Arial Narrow" pitchFamily="34" charset="0"/>
            </a:endParaRPr>
          </a:p>
          <a:p>
            <a:pPr algn="ctr" eaLnBrk="1" hangingPunct="1"/>
            <a:r>
              <a:rPr lang="es-MX" altLang="es-MX" sz="1600" dirty="0" smtClean="0">
                <a:solidFill>
                  <a:schemeClr val="tx1">
                    <a:lumMod val="50000"/>
                    <a:lumOff val="50000"/>
                  </a:schemeClr>
                </a:solidFill>
                <a:latin typeface="Arial Narrow" pitchFamily="34" charset="0"/>
              </a:rPr>
              <a:t>*Son de colores </a:t>
            </a:r>
            <a:r>
              <a:rPr lang="es-MX" altLang="es-MX" sz="1600" dirty="0">
                <a:solidFill>
                  <a:schemeClr val="tx1">
                    <a:lumMod val="50000"/>
                    <a:lumOff val="50000"/>
                  </a:schemeClr>
                </a:solidFill>
                <a:latin typeface="Arial Narrow" pitchFamily="34" charset="0"/>
              </a:rPr>
              <a:t>claros</a:t>
            </a:r>
          </a:p>
          <a:p>
            <a:pPr algn="ctr" eaLnBrk="1" hangingPunct="1"/>
            <a:r>
              <a:rPr lang="es-MX" altLang="es-MX" sz="1600" dirty="0" smtClean="0">
                <a:solidFill>
                  <a:schemeClr val="tx1">
                    <a:lumMod val="50000"/>
                    <a:lumOff val="50000"/>
                  </a:schemeClr>
                </a:solidFill>
                <a:latin typeface="Arial Narrow" pitchFamily="34" charset="0"/>
              </a:rPr>
              <a:t>*Integran la corteza </a:t>
            </a:r>
            <a:r>
              <a:rPr lang="es-MX" altLang="es-MX" sz="1600" dirty="0">
                <a:solidFill>
                  <a:schemeClr val="tx1">
                    <a:lumMod val="50000"/>
                    <a:lumOff val="50000"/>
                  </a:schemeClr>
                </a:solidFill>
                <a:latin typeface="Arial Narrow" pitchFamily="34" charset="0"/>
              </a:rPr>
              <a:t>continental</a:t>
            </a:r>
          </a:p>
          <a:p>
            <a:pPr algn="ctr" eaLnBrk="1" hangingPunct="1"/>
            <a:r>
              <a:rPr lang="es-MX" altLang="es-MX" sz="1600" dirty="0" smtClean="0">
                <a:solidFill>
                  <a:schemeClr val="tx1">
                    <a:lumMod val="50000"/>
                    <a:lumOff val="50000"/>
                  </a:schemeClr>
                </a:solidFill>
                <a:latin typeface="Arial Narrow" pitchFamily="34" charset="0"/>
              </a:rPr>
              <a:t>*Magma </a:t>
            </a:r>
            <a:r>
              <a:rPr lang="es-MX" altLang="es-MX" sz="1600" dirty="0">
                <a:solidFill>
                  <a:schemeClr val="tx1">
                    <a:lumMod val="50000"/>
                    <a:lumOff val="50000"/>
                  </a:schemeClr>
                </a:solidFill>
                <a:latin typeface="Arial Narrow" pitchFamily="34" charset="0"/>
              </a:rPr>
              <a:t>o lava viscoso</a:t>
            </a:r>
            <a:endParaRPr lang="es-ES" altLang="es-MX" sz="1600" dirty="0">
              <a:solidFill>
                <a:schemeClr val="tx1">
                  <a:lumMod val="50000"/>
                  <a:lumOff val="50000"/>
                </a:schemeClr>
              </a:solidFill>
              <a:latin typeface="Arial Narrow" pitchFamily="34" charset="0"/>
            </a:endParaRPr>
          </a:p>
        </p:txBody>
      </p:sp>
      <p:sp>
        <p:nvSpPr>
          <p:cNvPr id="26629" name="Text Box 45"/>
          <p:cNvSpPr txBox="1">
            <a:spLocks noChangeArrowheads="1"/>
          </p:cNvSpPr>
          <p:nvPr/>
        </p:nvSpPr>
        <p:spPr bwMode="auto">
          <a:xfrm>
            <a:off x="2324100" y="3665538"/>
            <a:ext cx="184731" cy="369332"/>
          </a:xfrm>
          <a:prstGeom prst="rect">
            <a:avLst/>
          </a:prstGeom>
          <a:noFill/>
          <a:ln w="9525">
            <a:noFill/>
            <a:miter lim="800000"/>
            <a:headEnd/>
            <a:tailEnd/>
          </a:ln>
        </p:spPr>
        <p:txBody>
          <a:bodyPr wrap="none">
            <a:spAutoFit/>
          </a:bodyPr>
          <a:lstStyle/>
          <a:p>
            <a:pPr eaLnBrk="1" hangingPunct="1"/>
            <a:endParaRPr lang="es-MX" altLang="es-MX"/>
          </a:p>
        </p:txBody>
      </p:sp>
      <p:sp>
        <p:nvSpPr>
          <p:cNvPr id="10" name="9 Rectángulo"/>
          <p:cNvSpPr/>
          <p:nvPr/>
        </p:nvSpPr>
        <p:spPr>
          <a:xfrm>
            <a:off x="2011031" y="1720335"/>
            <a:ext cx="2052165" cy="369332"/>
          </a:xfrm>
          <a:prstGeom prst="rect">
            <a:avLst/>
          </a:prstGeom>
        </p:spPr>
        <p:txBody>
          <a:bodyPr wrap="none">
            <a:spAutoFit/>
          </a:bodyPr>
          <a:lstStyle/>
          <a:p>
            <a:pPr algn="ctr"/>
            <a:r>
              <a:rPr lang="es-MX" altLang="es-MX" b="1" dirty="0" smtClean="0">
                <a:solidFill>
                  <a:schemeClr val="tx2">
                    <a:lumMod val="60000"/>
                    <a:lumOff val="40000"/>
                  </a:schemeClr>
                </a:solidFill>
                <a:latin typeface="Arial Narrow" pitchFamily="34" charset="0"/>
              </a:rPr>
              <a:t>Félsicas o graníticas</a:t>
            </a:r>
            <a:endParaRPr lang="es-MX" altLang="es-MX" b="1" dirty="0">
              <a:solidFill>
                <a:schemeClr val="tx2">
                  <a:lumMod val="60000"/>
                  <a:lumOff val="40000"/>
                </a:schemeClr>
              </a:solidFill>
              <a:latin typeface="Arial Narrow" pitchFamily="34" charset="0"/>
            </a:endParaRPr>
          </a:p>
        </p:txBody>
      </p:sp>
      <p:sp>
        <p:nvSpPr>
          <p:cNvPr id="11" name="AutoShape 32"/>
          <p:cNvSpPr>
            <a:spLocks noChangeArrowheads="1"/>
          </p:cNvSpPr>
          <p:nvPr/>
        </p:nvSpPr>
        <p:spPr bwMode="auto">
          <a:xfrm>
            <a:off x="3727754" y="3069773"/>
            <a:ext cx="2738360" cy="2076774"/>
          </a:xfrm>
          <a:prstGeom prst="hexagon">
            <a:avLst>
              <a:gd name="adj" fmla="val 31743"/>
              <a:gd name="vf" fmla="val 115470"/>
            </a:avLst>
          </a:prstGeom>
          <a:solidFill>
            <a:schemeClr val="accent2">
              <a:lumMod val="40000"/>
              <a:lumOff val="60000"/>
            </a:schemeClr>
          </a:solidFill>
          <a:ln w="9525">
            <a:solidFill>
              <a:schemeClr val="tx1"/>
            </a:solidFill>
            <a:miter lim="800000"/>
            <a:headEnd/>
            <a:tailEnd/>
          </a:ln>
        </p:spPr>
        <p:txBody>
          <a:bodyPr wrap="none" anchor="ctr"/>
          <a:lstStyle/>
          <a:p>
            <a:pPr algn="ctr"/>
            <a:r>
              <a:rPr lang="es-MX" altLang="es-MX" sz="1600" dirty="0" smtClean="0">
                <a:solidFill>
                  <a:schemeClr val="tx1">
                    <a:lumMod val="50000"/>
                    <a:lumOff val="50000"/>
                  </a:schemeClr>
                </a:solidFill>
                <a:latin typeface="Arial Narrow" pitchFamily="34" charset="0"/>
              </a:rPr>
              <a:t>*Contienen al menos</a:t>
            </a:r>
          </a:p>
          <a:p>
            <a:pPr algn="ctr"/>
            <a:r>
              <a:rPr lang="es-MX" altLang="es-MX" sz="1600" dirty="0" smtClean="0">
                <a:solidFill>
                  <a:schemeClr val="tx1">
                    <a:lumMod val="50000"/>
                    <a:lumOff val="50000"/>
                  </a:schemeClr>
                </a:solidFill>
                <a:latin typeface="Arial Narrow" pitchFamily="34" charset="0"/>
              </a:rPr>
              <a:t> 25% de silicatos oscuros</a:t>
            </a:r>
          </a:p>
          <a:p>
            <a:pPr algn="ctr"/>
            <a:r>
              <a:rPr lang="es-MX" altLang="es-MX" sz="1600" dirty="0" smtClean="0">
                <a:solidFill>
                  <a:schemeClr val="tx1">
                    <a:lumMod val="50000"/>
                    <a:lumOff val="50000"/>
                  </a:schemeClr>
                </a:solidFill>
                <a:latin typeface="Arial Narrow" pitchFamily="34" charset="0"/>
              </a:rPr>
              <a:t>anfíbol, </a:t>
            </a:r>
            <a:r>
              <a:rPr lang="es-MX" altLang="es-MX" sz="1600" dirty="0" err="1" smtClean="0">
                <a:solidFill>
                  <a:schemeClr val="tx1">
                    <a:lumMod val="50000"/>
                    <a:lumOff val="50000"/>
                  </a:schemeClr>
                </a:solidFill>
                <a:latin typeface="Arial Narrow" pitchFamily="34" charset="0"/>
              </a:rPr>
              <a:t>piroxeno</a:t>
            </a:r>
            <a:r>
              <a:rPr lang="es-MX" altLang="es-MX" sz="1600" dirty="0" smtClean="0">
                <a:solidFill>
                  <a:schemeClr val="tx1">
                    <a:lumMod val="50000"/>
                    <a:lumOff val="50000"/>
                  </a:schemeClr>
                </a:solidFill>
                <a:latin typeface="Arial Narrow" pitchFamily="34" charset="0"/>
              </a:rPr>
              <a:t>, biotita</a:t>
            </a:r>
          </a:p>
          <a:p>
            <a:pPr algn="ctr"/>
            <a:r>
              <a:rPr lang="es-MX" altLang="es-MX" sz="1600" dirty="0" smtClean="0">
                <a:solidFill>
                  <a:schemeClr val="tx1">
                    <a:lumMod val="50000"/>
                    <a:lumOff val="50000"/>
                  </a:schemeClr>
                </a:solidFill>
                <a:latin typeface="Arial Narrow" pitchFamily="34" charset="0"/>
              </a:rPr>
              <a:t>*</a:t>
            </a:r>
            <a:r>
              <a:rPr lang="es-MX" altLang="es-MX" sz="1600" dirty="0" smtClean="0">
                <a:solidFill>
                  <a:schemeClr val="tx1">
                    <a:lumMod val="50000"/>
                    <a:lumOff val="50000"/>
                  </a:schemeClr>
                </a:solidFill>
                <a:latin typeface="Arial Narrow" pitchFamily="34" charset="0"/>
              </a:rPr>
              <a:t>Asociadas a la actividad </a:t>
            </a:r>
          </a:p>
          <a:p>
            <a:pPr algn="ctr"/>
            <a:r>
              <a:rPr lang="es-MX" altLang="es-MX" sz="1600" dirty="0" smtClean="0">
                <a:solidFill>
                  <a:schemeClr val="tx1">
                    <a:lumMod val="50000"/>
                    <a:lumOff val="50000"/>
                  </a:schemeClr>
                </a:solidFill>
                <a:latin typeface="Arial Narrow" pitchFamily="34" charset="0"/>
              </a:rPr>
              <a:t>volcánica de los márgenes </a:t>
            </a:r>
          </a:p>
          <a:p>
            <a:pPr algn="ctr"/>
            <a:r>
              <a:rPr lang="es-MX" altLang="es-MX" sz="1600" dirty="0" smtClean="0">
                <a:solidFill>
                  <a:schemeClr val="tx1">
                    <a:lumMod val="50000"/>
                    <a:lumOff val="50000"/>
                  </a:schemeClr>
                </a:solidFill>
                <a:latin typeface="Arial Narrow" pitchFamily="34" charset="0"/>
              </a:rPr>
              <a:t>continentales.</a:t>
            </a:r>
            <a:endParaRPr lang="es-ES" altLang="es-MX" sz="1600" dirty="0">
              <a:solidFill>
                <a:schemeClr val="tx1">
                  <a:lumMod val="50000"/>
                  <a:lumOff val="50000"/>
                </a:schemeClr>
              </a:solidFill>
              <a:latin typeface="Arial Narrow" pitchFamily="34" charset="0"/>
            </a:endParaRPr>
          </a:p>
        </p:txBody>
      </p:sp>
      <p:sp>
        <p:nvSpPr>
          <p:cNvPr id="12" name="11 Rectángulo"/>
          <p:cNvSpPr/>
          <p:nvPr/>
        </p:nvSpPr>
        <p:spPr>
          <a:xfrm>
            <a:off x="3733554" y="5214648"/>
            <a:ext cx="2504212" cy="369332"/>
          </a:xfrm>
          <a:prstGeom prst="rect">
            <a:avLst/>
          </a:prstGeom>
        </p:spPr>
        <p:txBody>
          <a:bodyPr wrap="none">
            <a:spAutoFit/>
          </a:bodyPr>
          <a:lstStyle/>
          <a:p>
            <a:pPr algn="ctr"/>
            <a:r>
              <a:rPr lang="es-MX" altLang="es-MX" b="1" dirty="0" smtClean="0">
                <a:solidFill>
                  <a:schemeClr val="tx2">
                    <a:lumMod val="60000"/>
                    <a:lumOff val="40000"/>
                  </a:schemeClr>
                </a:solidFill>
                <a:latin typeface="Arial Narrow" pitchFamily="34" charset="0"/>
              </a:rPr>
              <a:t>Intermedias o </a:t>
            </a:r>
            <a:r>
              <a:rPr lang="es-MX" altLang="es-MX" b="1" dirty="0" err="1" smtClean="0">
                <a:solidFill>
                  <a:schemeClr val="tx2">
                    <a:lumMod val="60000"/>
                    <a:lumOff val="40000"/>
                  </a:schemeClr>
                </a:solidFill>
                <a:latin typeface="Arial Narrow" pitchFamily="34" charset="0"/>
              </a:rPr>
              <a:t>andesíticas</a:t>
            </a:r>
            <a:endParaRPr lang="es-MX" altLang="es-MX" b="1" dirty="0">
              <a:solidFill>
                <a:schemeClr val="tx2">
                  <a:lumMod val="60000"/>
                  <a:lumOff val="40000"/>
                </a:schemeClr>
              </a:solidFill>
              <a:latin typeface="Arial Narrow" pitchFamily="34" charset="0"/>
            </a:endParaRPr>
          </a:p>
        </p:txBody>
      </p:sp>
      <p:sp>
        <p:nvSpPr>
          <p:cNvPr id="14" name="AutoShape 32"/>
          <p:cNvSpPr>
            <a:spLocks noChangeArrowheads="1"/>
          </p:cNvSpPr>
          <p:nvPr/>
        </p:nvSpPr>
        <p:spPr bwMode="auto">
          <a:xfrm>
            <a:off x="5817811" y="2035630"/>
            <a:ext cx="2738360" cy="2076774"/>
          </a:xfrm>
          <a:prstGeom prst="hexagon">
            <a:avLst>
              <a:gd name="adj" fmla="val 31743"/>
              <a:gd name="vf" fmla="val 115470"/>
            </a:avLst>
          </a:prstGeom>
          <a:solidFill>
            <a:schemeClr val="accent2">
              <a:lumMod val="40000"/>
              <a:lumOff val="60000"/>
            </a:schemeClr>
          </a:solidFill>
          <a:ln w="9525">
            <a:solidFill>
              <a:schemeClr val="tx1"/>
            </a:solidFill>
            <a:miter lim="800000"/>
            <a:headEnd/>
            <a:tailEnd/>
          </a:ln>
        </p:spPr>
        <p:txBody>
          <a:bodyPr wrap="none" anchor="ctr"/>
          <a:lstStyle/>
          <a:p>
            <a:pPr algn="ctr"/>
            <a:r>
              <a:rPr lang="es-MX" altLang="es-MX" sz="1600" dirty="0" smtClean="0">
                <a:solidFill>
                  <a:schemeClr val="tx1">
                    <a:lumMod val="50000"/>
                    <a:lumOff val="50000"/>
                  </a:schemeClr>
                </a:solidFill>
                <a:latin typeface="Arial Narrow" pitchFamily="34" charset="0"/>
              </a:rPr>
              <a:t>*Minerales </a:t>
            </a:r>
          </a:p>
          <a:p>
            <a:pPr algn="ctr"/>
            <a:r>
              <a:rPr lang="es-MX" altLang="es-MX" sz="1600" dirty="0" err="1" smtClean="0">
                <a:solidFill>
                  <a:schemeClr val="tx1">
                    <a:lumMod val="50000"/>
                    <a:lumOff val="50000"/>
                  </a:schemeClr>
                </a:solidFill>
                <a:latin typeface="Arial Narrow" pitchFamily="34" charset="0"/>
              </a:rPr>
              <a:t>ferromagnesianos</a:t>
            </a:r>
            <a:r>
              <a:rPr lang="es-MX" altLang="es-MX" sz="1600" dirty="0" smtClean="0">
                <a:solidFill>
                  <a:schemeClr val="tx1">
                    <a:lumMod val="50000"/>
                    <a:lumOff val="50000"/>
                  </a:schemeClr>
                </a:solidFill>
                <a:latin typeface="Arial Narrow" pitchFamily="34" charset="0"/>
              </a:rPr>
              <a:t>:</a:t>
            </a:r>
          </a:p>
          <a:p>
            <a:pPr algn="ctr"/>
            <a:r>
              <a:rPr lang="es-MX" altLang="es-MX" sz="1600" dirty="0" smtClean="0">
                <a:solidFill>
                  <a:schemeClr val="tx1">
                    <a:lumMod val="50000"/>
                    <a:lumOff val="50000"/>
                  </a:schemeClr>
                </a:solidFill>
                <a:latin typeface="Arial Narrow" pitchFamily="34" charset="0"/>
              </a:rPr>
              <a:t>*</a:t>
            </a:r>
            <a:r>
              <a:rPr lang="es-MX" altLang="es-MX" sz="1600" dirty="0" smtClean="0">
                <a:solidFill>
                  <a:schemeClr val="tx1">
                    <a:lumMod val="50000"/>
                    <a:lumOff val="50000"/>
                  </a:schemeClr>
                </a:solidFill>
                <a:latin typeface="Arial Narrow" pitchFamily="34" charset="0"/>
              </a:rPr>
              <a:t>Rocas oscuras y densas</a:t>
            </a:r>
          </a:p>
          <a:p>
            <a:pPr algn="ctr"/>
            <a:r>
              <a:rPr lang="es-MX" altLang="es-MX" sz="1600" dirty="0" smtClean="0">
                <a:solidFill>
                  <a:schemeClr val="tx1">
                    <a:lumMod val="50000"/>
                    <a:lumOff val="50000"/>
                  </a:schemeClr>
                </a:solidFill>
                <a:latin typeface="Arial Narrow" pitchFamily="34" charset="0"/>
              </a:rPr>
              <a:t>*Constituyen la corteza oceánica</a:t>
            </a:r>
          </a:p>
          <a:p>
            <a:pPr algn="ctr"/>
            <a:r>
              <a:rPr lang="es-MX" altLang="es-MX" sz="1600" dirty="0" smtClean="0">
                <a:solidFill>
                  <a:schemeClr val="tx1">
                    <a:lumMod val="50000"/>
                    <a:lumOff val="50000"/>
                  </a:schemeClr>
                </a:solidFill>
                <a:latin typeface="Arial Narrow" pitchFamily="34" charset="0"/>
              </a:rPr>
              <a:t>*Lavas de baja viscosidad</a:t>
            </a:r>
          </a:p>
          <a:p>
            <a:pPr algn="ctr"/>
            <a:endParaRPr lang="es-MX" altLang="es-MX" sz="1600" dirty="0" smtClean="0">
              <a:solidFill>
                <a:schemeClr val="tx1">
                  <a:lumMod val="50000"/>
                  <a:lumOff val="50000"/>
                </a:schemeClr>
              </a:solidFill>
              <a:latin typeface="Arial Narrow" pitchFamily="34" charset="0"/>
            </a:endParaRPr>
          </a:p>
        </p:txBody>
      </p:sp>
      <p:sp>
        <p:nvSpPr>
          <p:cNvPr id="15" name="AutoShape 32"/>
          <p:cNvSpPr>
            <a:spLocks noChangeArrowheads="1"/>
          </p:cNvSpPr>
          <p:nvPr/>
        </p:nvSpPr>
        <p:spPr bwMode="auto">
          <a:xfrm>
            <a:off x="7918754" y="3048000"/>
            <a:ext cx="2738360" cy="2076774"/>
          </a:xfrm>
          <a:prstGeom prst="hexagon">
            <a:avLst>
              <a:gd name="adj" fmla="val 31743"/>
              <a:gd name="vf" fmla="val 115470"/>
            </a:avLst>
          </a:prstGeom>
          <a:solidFill>
            <a:schemeClr val="accent2">
              <a:lumMod val="40000"/>
              <a:lumOff val="60000"/>
            </a:schemeClr>
          </a:solidFill>
          <a:ln w="9525">
            <a:solidFill>
              <a:schemeClr val="tx1"/>
            </a:solidFill>
            <a:miter lim="800000"/>
            <a:headEnd/>
            <a:tailEnd/>
          </a:ln>
        </p:spPr>
        <p:txBody>
          <a:bodyPr wrap="none" anchor="ctr"/>
          <a:lstStyle/>
          <a:p>
            <a:pPr algn="ctr"/>
            <a:r>
              <a:rPr lang="es-MX" altLang="es-MX" sz="1600" dirty="0" smtClean="0">
                <a:solidFill>
                  <a:schemeClr val="tx1">
                    <a:lumMod val="50000"/>
                    <a:lumOff val="50000"/>
                  </a:schemeClr>
                </a:solidFill>
                <a:latin typeface="Arial Narrow" pitchFamily="34" charset="0"/>
              </a:rPr>
              <a:t>*Mg y silicatos de Fe</a:t>
            </a:r>
          </a:p>
          <a:p>
            <a:pPr algn="ctr"/>
            <a:r>
              <a:rPr lang="es-MX" altLang="es-MX" sz="1600" dirty="0" smtClean="0">
                <a:solidFill>
                  <a:schemeClr val="tx1">
                    <a:lumMod val="50000"/>
                    <a:lumOff val="50000"/>
                  </a:schemeClr>
                </a:solidFill>
                <a:latin typeface="Arial Narrow" pitchFamily="34" charset="0"/>
              </a:rPr>
              <a:t>*</a:t>
            </a:r>
            <a:r>
              <a:rPr lang="es-MX" altLang="es-MX" sz="1400" dirty="0" smtClean="0">
                <a:solidFill>
                  <a:schemeClr val="tx1">
                    <a:lumMod val="50000"/>
                    <a:lumOff val="50000"/>
                  </a:schemeClr>
                </a:solidFill>
                <a:latin typeface="Arial Narrow" pitchFamily="34" charset="0"/>
              </a:rPr>
              <a:t>Verdes por la presencia de olivino</a:t>
            </a:r>
          </a:p>
          <a:p>
            <a:pPr algn="ctr"/>
            <a:r>
              <a:rPr lang="es-MX" altLang="es-MX" sz="1600" dirty="0" smtClean="0">
                <a:solidFill>
                  <a:schemeClr val="tx1">
                    <a:lumMod val="50000"/>
                    <a:lumOff val="50000"/>
                  </a:schemeClr>
                </a:solidFill>
                <a:latin typeface="Arial Narrow" pitchFamily="34" charset="0"/>
              </a:rPr>
              <a:t>*Poco comunes en la superficie</a:t>
            </a:r>
          </a:p>
          <a:p>
            <a:pPr algn="ctr"/>
            <a:r>
              <a:rPr lang="es-MX" altLang="es-MX" sz="1600" dirty="0" smtClean="0">
                <a:solidFill>
                  <a:schemeClr val="tx1">
                    <a:lumMod val="50000"/>
                    <a:lumOff val="50000"/>
                  </a:schemeClr>
                </a:solidFill>
                <a:latin typeface="Arial Narrow" pitchFamily="34" charset="0"/>
              </a:rPr>
              <a:t>*Características del manto </a:t>
            </a:r>
          </a:p>
          <a:p>
            <a:pPr algn="ctr"/>
            <a:r>
              <a:rPr lang="es-MX" altLang="es-MX" sz="1600" dirty="0" smtClean="0">
                <a:solidFill>
                  <a:schemeClr val="tx1">
                    <a:lumMod val="50000"/>
                    <a:lumOff val="50000"/>
                  </a:schemeClr>
                </a:solidFill>
                <a:latin typeface="Arial Narrow" pitchFamily="34" charset="0"/>
              </a:rPr>
              <a:t>superior</a:t>
            </a:r>
            <a:endParaRPr lang="es-ES" altLang="es-MX" sz="1600" dirty="0">
              <a:solidFill>
                <a:schemeClr val="tx1">
                  <a:lumMod val="50000"/>
                  <a:lumOff val="50000"/>
                </a:schemeClr>
              </a:solidFill>
              <a:latin typeface="Arial Narrow" pitchFamily="34" charset="0"/>
            </a:endParaRPr>
          </a:p>
        </p:txBody>
      </p:sp>
      <p:sp>
        <p:nvSpPr>
          <p:cNvPr id="16" name="15 Rectángulo"/>
          <p:cNvSpPr/>
          <p:nvPr/>
        </p:nvSpPr>
        <p:spPr>
          <a:xfrm>
            <a:off x="6250721" y="1726272"/>
            <a:ext cx="2020105" cy="369332"/>
          </a:xfrm>
          <a:prstGeom prst="rect">
            <a:avLst/>
          </a:prstGeom>
        </p:spPr>
        <p:txBody>
          <a:bodyPr wrap="none">
            <a:spAutoFit/>
          </a:bodyPr>
          <a:lstStyle/>
          <a:p>
            <a:pPr algn="ctr"/>
            <a:r>
              <a:rPr lang="es-MX" altLang="es-MX" b="1" dirty="0" err="1" smtClean="0">
                <a:solidFill>
                  <a:schemeClr val="tx2">
                    <a:lumMod val="60000"/>
                    <a:lumOff val="40000"/>
                  </a:schemeClr>
                </a:solidFill>
                <a:latin typeface="Arial Narrow" pitchFamily="34" charset="0"/>
              </a:rPr>
              <a:t>Máficas</a:t>
            </a:r>
            <a:r>
              <a:rPr lang="es-MX" altLang="es-MX" b="1" dirty="0" smtClean="0">
                <a:solidFill>
                  <a:schemeClr val="tx2">
                    <a:lumMod val="60000"/>
                    <a:lumOff val="40000"/>
                  </a:schemeClr>
                </a:solidFill>
                <a:latin typeface="Arial Narrow" pitchFamily="34" charset="0"/>
              </a:rPr>
              <a:t> o basálticas</a:t>
            </a:r>
            <a:endParaRPr lang="es-MX" altLang="es-MX" b="1" dirty="0">
              <a:solidFill>
                <a:schemeClr val="tx2">
                  <a:lumMod val="60000"/>
                  <a:lumOff val="40000"/>
                </a:schemeClr>
              </a:solidFill>
              <a:latin typeface="Arial Narrow" pitchFamily="34" charset="0"/>
            </a:endParaRPr>
          </a:p>
        </p:txBody>
      </p:sp>
      <p:sp>
        <p:nvSpPr>
          <p:cNvPr id="18" name="17 Rectángulo"/>
          <p:cNvSpPr/>
          <p:nvPr/>
        </p:nvSpPr>
        <p:spPr>
          <a:xfrm>
            <a:off x="8613230" y="5138448"/>
            <a:ext cx="1322799" cy="369332"/>
          </a:xfrm>
          <a:prstGeom prst="rect">
            <a:avLst/>
          </a:prstGeom>
        </p:spPr>
        <p:txBody>
          <a:bodyPr wrap="none">
            <a:spAutoFit/>
          </a:bodyPr>
          <a:lstStyle/>
          <a:p>
            <a:pPr algn="ctr"/>
            <a:r>
              <a:rPr lang="es-MX" altLang="es-MX" b="1" dirty="0" err="1" smtClean="0">
                <a:solidFill>
                  <a:schemeClr val="tx2">
                    <a:lumMod val="60000"/>
                    <a:lumOff val="40000"/>
                  </a:schemeClr>
                </a:solidFill>
                <a:latin typeface="Arial Narrow" pitchFamily="34" charset="0"/>
              </a:rPr>
              <a:t>Ultramáficas</a:t>
            </a:r>
            <a:endParaRPr lang="es-MX" altLang="es-MX" b="1" dirty="0">
              <a:solidFill>
                <a:schemeClr val="tx2">
                  <a:lumMod val="60000"/>
                  <a:lumOff val="40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rot="16200000">
            <a:off x="-2015331" y="2758054"/>
            <a:ext cx="5859462" cy="1143000"/>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s-MX" sz="3200" b="0" i="0" u="none" strike="noStrike" kern="1200" cap="none" spc="-50" normalizeH="0" baseline="0" noProof="0" dirty="0" smtClean="0">
                <a:ln>
                  <a:noFill/>
                </a:ln>
                <a:solidFill>
                  <a:schemeClr val="tx1">
                    <a:lumMod val="50000"/>
                    <a:lumOff val="50000"/>
                  </a:schemeClr>
                </a:solidFill>
                <a:effectLst/>
                <a:uLnTx/>
                <a:uFillTx/>
                <a:latin typeface="Arial Narrow" pitchFamily="34" charset="0"/>
                <a:ea typeface="+mj-ea"/>
                <a:cs typeface="+mj-cs"/>
              </a:rPr>
              <a:t>Mineralogía de las rocas ígneas</a:t>
            </a:r>
            <a:endParaRPr kumimoji="0" lang="es-MX" sz="3200" b="0" i="0" u="none" strike="noStrike" kern="1200" cap="none" spc="-50" normalizeH="0" baseline="0" noProof="0" dirty="0">
              <a:ln>
                <a:noFill/>
              </a:ln>
              <a:solidFill>
                <a:schemeClr val="tx1">
                  <a:lumMod val="50000"/>
                  <a:lumOff val="50000"/>
                </a:schemeClr>
              </a:solidFill>
              <a:effectLst/>
              <a:uLnTx/>
              <a:uFillTx/>
              <a:latin typeface="Arial Narrow" pitchFamily="34" charset="0"/>
              <a:ea typeface="+mj-ea"/>
              <a:cs typeface="+mj-cs"/>
            </a:endParaRPr>
          </a:p>
        </p:txBody>
      </p:sp>
      <p:sp>
        <p:nvSpPr>
          <p:cNvPr id="5" name="4 Rectángulo"/>
          <p:cNvSpPr/>
          <p:nvPr/>
        </p:nvSpPr>
        <p:spPr>
          <a:xfrm>
            <a:off x="3552476" y="5813364"/>
            <a:ext cx="3034805" cy="215444"/>
          </a:xfrm>
          <a:prstGeom prst="rect">
            <a:avLst/>
          </a:prstGeom>
        </p:spPr>
        <p:txBody>
          <a:bodyPr wrap="none">
            <a:spAutoFit/>
          </a:bodyPr>
          <a:lstStyle/>
          <a:p>
            <a:r>
              <a:rPr lang="es-MX" sz="800" dirty="0" smtClean="0"/>
              <a:t>Fuente: http://www.physicalgeography.net/fundamentals/10e.html</a:t>
            </a:r>
          </a:p>
        </p:txBody>
      </p:sp>
      <p:pic>
        <p:nvPicPr>
          <p:cNvPr id="32772" name="Picture 4" descr="http://www.physicalgeography.net/fundamentals/images/igneous_classification.gif"/>
          <p:cNvPicPr>
            <a:picLocks noChangeAspect="1" noChangeArrowheads="1"/>
          </p:cNvPicPr>
          <p:nvPr/>
        </p:nvPicPr>
        <p:blipFill>
          <a:blip r:embed="rId2" cstate="print"/>
          <a:srcRect/>
          <a:stretch>
            <a:fillRect/>
          </a:stretch>
        </p:blipFill>
        <p:spPr bwMode="auto">
          <a:xfrm>
            <a:off x="2859087" y="1263531"/>
            <a:ext cx="6473826" cy="4403963"/>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dirty="0" smtClean="0">
                <a:solidFill>
                  <a:srgbClr val="92D050"/>
                </a:solidFill>
              </a:rPr>
              <a:t>Con base en la tabla </a:t>
            </a:r>
            <a:r>
              <a:rPr lang="es-MX" dirty="0" smtClean="0">
                <a:solidFill>
                  <a:srgbClr val="92D050"/>
                </a:solidFill>
              </a:rPr>
              <a:t>anterior…</a:t>
            </a:r>
            <a:endParaRPr lang="es-MX" dirty="0">
              <a:solidFill>
                <a:srgbClr val="92D050"/>
              </a:solidFill>
            </a:endParaRPr>
          </a:p>
        </p:txBody>
      </p:sp>
      <p:sp>
        <p:nvSpPr>
          <p:cNvPr id="3" name="2 Marcador de contenido"/>
          <p:cNvSpPr>
            <a:spLocks noGrp="1"/>
          </p:cNvSpPr>
          <p:nvPr>
            <p:ph idx="1"/>
          </p:nvPr>
        </p:nvSpPr>
        <p:spPr/>
        <p:txBody>
          <a:bodyPr/>
          <a:lstStyle/>
          <a:p>
            <a:pPr marL="457200" indent="-457200">
              <a:buFont typeface="+mj-lt"/>
              <a:buAutoNum type="alphaLcParenR"/>
            </a:pPr>
            <a:r>
              <a:rPr lang="es-MX" sz="2400" dirty="0" smtClean="0">
                <a:solidFill>
                  <a:schemeClr val="tx1">
                    <a:lumMod val="50000"/>
                    <a:lumOff val="50000"/>
                  </a:schemeClr>
                </a:solidFill>
                <a:latin typeface="Arial Narrow" pitchFamily="34" charset="0"/>
              </a:rPr>
              <a:t>Identifica los 3 minerales que predominan en la composición de la </a:t>
            </a:r>
            <a:r>
              <a:rPr lang="es-MX" sz="2400" dirty="0" err="1" smtClean="0">
                <a:solidFill>
                  <a:schemeClr val="tx1">
                    <a:lumMod val="50000"/>
                    <a:lumOff val="50000"/>
                  </a:schemeClr>
                </a:solidFill>
                <a:latin typeface="Arial Narrow" pitchFamily="34" charset="0"/>
              </a:rPr>
              <a:t>riolita</a:t>
            </a:r>
            <a:r>
              <a:rPr lang="es-MX" sz="2400" dirty="0" smtClean="0">
                <a:solidFill>
                  <a:schemeClr val="tx1">
                    <a:lumMod val="50000"/>
                    <a:lumOff val="50000"/>
                  </a:schemeClr>
                </a:solidFill>
                <a:latin typeface="Arial Narrow" pitchFamily="34" charset="0"/>
              </a:rPr>
              <a:t> y el granito.</a:t>
            </a:r>
          </a:p>
          <a:p>
            <a:pPr marL="457200" indent="-457200">
              <a:buFont typeface="+mj-lt"/>
              <a:buAutoNum type="alphaLcParenR"/>
            </a:pPr>
            <a:r>
              <a:rPr lang="es-MX" sz="2400" dirty="0" smtClean="0">
                <a:solidFill>
                  <a:schemeClr val="tx1">
                    <a:lumMod val="50000"/>
                    <a:lumOff val="50000"/>
                  </a:schemeClr>
                </a:solidFill>
                <a:latin typeface="Arial Narrow" pitchFamily="34" charset="0"/>
              </a:rPr>
              <a:t>¿Qué observas?, ¿Qué tienen en común estas rocas?</a:t>
            </a:r>
          </a:p>
          <a:p>
            <a:pPr marL="457200" indent="-457200">
              <a:buFont typeface="+mj-lt"/>
              <a:buAutoNum type="alphaLcParenR"/>
            </a:pPr>
            <a:r>
              <a:rPr lang="es-MX" sz="2400" dirty="0" smtClean="0">
                <a:solidFill>
                  <a:schemeClr val="tx1">
                    <a:lumMod val="50000"/>
                    <a:lumOff val="50000"/>
                  </a:schemeClr>
                </a:solidFill>
                <a:latin typeface="Arial Narrow" pitchFamily="34" charset="0"/>
              </a:rPr>
              <a:t>Si las rocas mencionadas comparten la misma composición mineralógica, ¿por qué se les asignan nombres diferentes?</a:t>
            </a:r>
          </a:p>
          <a:p>
            <a:pPr marL="457200" indent="-457200">
              <a:buFont typeface="+mj-lt"/>
              <a:buAutoNum type="alphaLcParenR"/>
            </a:pPr>
            <a:r>
              <a:rPr lang="es-MX" sz="2400" dirty="0" smtClean="0">
                <a:solidFill>
                  <a:schemeClr val="tx1">
                    <a:lumMod val="50000"/>
                    <a:lumOff val="50000"/>
                  </a:schemeClr>
                </a:solidFill>
                <a:latin typeface="Arial Narrow" pitchFamily="34" charset="0"/>
              </a:rPr>
              <a:t>¿Qué tienen en común el basalto y el gabro?, ¿qué los hace diferentes?</a:t>
            </a:r>
          </a:p>
          <a:p>
            <a:pPr marL="457200" indent="-457200">
              <a:buFont typeface="+mj-lt"/>
              <a:buAutoNum type="alphaLcParenR"/>
            </a:pPr>
            <a:r>
              <a:rPr lang="es-MX" sz="2400" dirty="0" smtClean="0">
                <a:solidFill>
                  <a:schemeClr val="tx1">
                    <a:lumMod val="50000"/>
                    <a:lumOff val="50000"/>
                  </a:schemeClr>
                </a:solidFill>
                <a:latin typeface="Arial Narrow" pitchFamily="34" charset="0"/>
              </a:rPr>
              <a:t>¿Por qué la dacita y la granodiorita son de colores claros?</a:t>
            </a:r>
          </a:p>
          <a:p>
            <a:pPr marL="457200" indent="-457200">
              <a:buFont typeface="+mj-lt"/>
              <a:buAutoNum type="alphaLcParenR"/>
            </a:pPr>
            <a:r>
              <a:rPr lang="es-MX" sz="2400" dirty="0" smtClean="0">
                <a:solidFill>
                  <a:schemeClr val="tx1">
                    <a:lumMod val="50000"/>
                    <a:lumOff val="50000"/>
                  </a:schemeClr>
                </a:solidFill>
                <a:latin typeface="Arial Narrow" pitchFamily="34" charset="0"/>
              </a:rPr>
              <a:t>Si observas una roca ígnea </a:t>
            </a:r>
            <a:r>
              <a:rPr lang="es-MX" sz="2400" dirty="0" err="1" smtClean="0">
                <a:solidFill>
                  <a:schemeClr val="tx1">
                    <a:lumMod val="50000"/>
                    <a:lumOff val="50000"/>
                  </a:schemeClr>
                </a:solidFill>
                <a:latin typeface="Arial Narrow" pitchFamily="34" charset="0"/>
              </a:rPr>
              <a:t>afanítica</a:t>
            </a:r>
            <a:r>
              <a:rPr lang="es-MX" sz="2400" dirty="0" smtClean="0">
                <a:solidFill>
                  <a:schemeClr val="tx1">
                    <a:lumMod val="50000"/>
                    <a:lumOff val="50000"/>
                  </a:schemeClr>
                </a:solidFill>
                <a:latin typeface="Arial Narrow" pitchFamily="34" charset="0"/>
              </a:rPr>
              <a:t> de color oscuro, ¿qué minerales y elementos químicos </a:t>
            </a:r>
            <a:r>
              <a:rPr lang="es-MX" sz="2400" dirty="0" smtClean="0">
                <a:solidFill>
                  <a:schemeClr val="tx1">
                    <a:lumMod val="50000"/>
                    <a:lumOff val="50000"/>
                  </a:schemeClr>
                </a:solidFill>
                <a:latin typeface="Arial Narrow" pitchFamily="34" charset="0"/>
              </a:rPr>
              <a:t>infieres que predominarán</a:t>
            </a:r>
            <a:r>
              <a:rPr lang="es-MX" sz="2400" dirty="0" smtClean="0">
                <a:solidFill>
                  <a:schemeClr val="tx1">
                    <a:lumMod val="50000"/>
                    <a:lumOff val="50000"/>
                  </a:schemeClr>
                </a:solidFill>
                <a:latin typeface="Arial Narrow" pitchFamily="34" charset="0"/>
              </a:rPr>
              <a:t>?</a:t>
            </a:r>
          </a:p>
          <a:p>
            <a:pPr marL="457200" indent="-457200">
              <a:buFont typeface="+mj-lt"/>
              <a:buAutoNum type="alphaLcParenR"/>
            </a:pPr>
            <a:endParaRPr lang="es-MX" sz="2400" dirty="0" smtClean="0">
              <a:solidFill>
                <a:schemeClr val="tx1">
                  <a:lumMod val="50000"/>
                  <a:lumOff val="50000"/>
                </a:schemeClr>
              </a:solidFill>
              <a:latin typeface="Arial Narrow" pitchFamily="34" charset="0"/>
            </a:endParaRPr>
          </a:p>
          <a:p>
            <a:pPr marL="457200" indent="-457200">
              <a:buFont typeface="+mj-lt"/>
              <a:buAutoNum type="alphaLcParenR"/>
            </a:pPr>
            <a:endParaRPr lang="es-MX" dirty="0" smtClean="0"/>
          </a:p>
          <a:p>
            <a:pPr marL="457200" indent="-457200">
              <a:buFont typeface="+mj-lt"/>
              <a:buAutoNum type="alphaLcParenR"/>
            </a:pPr>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83771" y="274638"/>
            <a:ext cx="10972800" cy="1143000"/>
          </a:xfrm>
        </p:spPr>
        <p:txBody>
          <a:bodyPr/>
          <a:lstStyle/>
          <a:p>
            <a:r>
              <a:rPr lang="es-MX" b="1" dirty="0" smtClean="0">
                <a:solidFill>
                  <a:srgbClr val="92D050"/>
                </a:solidFill>
                <a:latin typeface="Arial Narrow" pitchFamily="34" charset="0"/>
              </a:rPr>
              <a:t>En resumen…</a:t>
            </a:r>
            <a:endParaRPr lang="es-MX" b="1" dirty="0">
              <a:solidFill>
                <a:srgbClr val="92D050"/>
              </a:solidFill>
              <a:latin typeface="Arial Narrow" pitchFamily="34" charset="0"/>
            </a:endParaRPr>
          </a:p>
        </p:txBody>
      </p:sp>
      <p:sp>
        <p:nvSpPr>
          <p:cNvPr id="4" name="3 CuadroTexto"/>
          <p:cNvSpPr txBox="1"/>
          <p:nvPr/>
        </p:nvSpPr>
        <p:spPr>
          <a:xfrm>
            <a:off x="1349829" y="3096181"/>
            <a:ext cx="3699573" cy="369332"/>
          </a:xfrm>
          <a:prstGeom prst="rect">
            <a:avLst/>
          </a:prstGeom>
          <a:noFill/>
        </p:spPr>
        <p:txBody>
          <a:bodyPr wrap="square" rtlCol="0">
            <a:spAutoFit/>
          </a:bodyPr>
          <a:lstStyle/>
          <a:p>
            <a:r>
              <a:rPr lang="es-MX" dirty="0" smtClean="0">
                <a:solidFill>
                  <a:schemeClr val="tx2">
                    <a:lumMod val="60000"/>
                    <a:lumOff val="40000"/>
                  </a:schemeClr>
                </a:solidFill>
              </a:rPr>
              <a:t>&gt; SiO</a:t>
            </a:r>
            <a:r>
              <a:rPr lang="es-MX" sz="1200" dirty="0" smtClean="0">
                <a:solidFill>
                  <a:schemeClr val="tx2">
                    <a:lumMod val="60000"/>
                    <a:lumOff val="40000"/>
                  </a:schemeClr>
                </a:solidFill>
              </a:rPr>
              <a:t>2</a:t>
            </a:r>
            <a:r>
              <a:rPr lang="es-MX" dirty="0" smtClean="0">
                <a:solidFill>
                  <a:schemeClr val="tx2">
                    <a:lumMod val="60000"/>
                    <a:lumOff val="40000"/>
                  </a:schemeClr>
                </a:solidFill>
              </a:rPr>
              <a:t>      &gt; Na, Al y </a:t>
            </a:r>
            <a:r>
              <a:rPr lang="es-MX" dirty="0" smtClean="0">
                <a:solidFill>
                  <a:schemeClr val="tx2">
                    <a:lumMod val="60000"/>
                    <a:lumOff val="40000"/>
                  </a:schemeClr>
                </a:solidFill>
              </a:rPr>
              <a:t>K</a:t>
            </a:r>
            <a:r>
              <a:rPr lang="es-MX" dirty="0" smtClean="0">
                <a:solidFill>
                  <a:schemeClr val="tx2">
                    <a:lumMod val="60000"/>
                    <a:lumOff val="40000"/>
                  </a:schemeClr>
                </a:solidFill>
              </a:rPr>
              <a:t>     </a:t>
            </a:r>
            <a:r>
              <a:rPr lang="es-MX" dirty="0" smtClean="0">
                <a:solidFill>
                  <a:schemeClr val="tx2">
                    <a:lumMod val="60000"/>
                    <a:lumOff val="40000"/>
                  </a:schemeClr>
                </a:solidFill>
              </a:rPr>
              <a:t>&lt; Fe, Mg y </a:t>
            </a:r>
            <a:r>
              <a:rPr lang="es-MX" dirty="0" smtClean="0">
                <a:solidFill>
                  <a:schemeClr val="tx2">
                    <a:lumMod val="60000"/>
                    <a:lumOff val="40000"/>
                  </a:schemeClr>
                </a:solidFill>
              </a:rPr>
              <a:t>Ca</a:t>
            </a:r>
            <a:endParaRPr lang="es-MX" dirty="0">
              <a:solidFill>
                <a:schemeClr val="tx2">
                  <a:lumMod val="60000"/>
                  <a:lumOff val="40000"/>
                </a:schemeClr>
              </a:solidFill>
            </a:endParaRPr>
          </a:p>
        </p:txBody>
      </p:sp>
      <p:sp>
        <p:nvSpPr>
          <p:cNvPr id="5" name="4 CuadroTexto"/>
          <p:cNvSpPr txBox="1"/>
          <p:nvPr/>
        </p:nvSpPr>
        <p:spPr>
          <a:xfrm>
            <a:off x="6901544" y="3096181"/>
            <a:ext cx="4191000" cy="369332"/>
          </a:xfrm>
          <a:prstGeom prst="rect">
            <a:avLst/>
          </a:prstGeom>
          <a:noFill/>
        </p:spPr>
        <p:txBody>
          <a:bodyPr wrap="square" rtlCol="0">
            <a:spAutoFit/>
          </a:bodyPr>
          <a:lstStyle/>
          <a:p>
            <a:r>
              <a:rPr lang="es-MX" dirty="0" smtClean="0">
                <a:solidFill>
                  <a:schemeClr val="tx2">
                    <a:lumMod val="60000"/>
                    <a:lumOff val="40000"/>
                  </a:schemeClr>
                </a:solidFill>
              </a:rPr>
              <a:t>&lt; SiO</a:t>
            </a:r>
            <a:r>
              <a:rPr lang="es-MX" sz="1200" dirty="0" smtClean="0">
                <a:solidFill>
                  <a:schemeClr val="tx2">
                    <a:lumMod val="60000"/>
                    <a:lumOff val="40000"/>
                  </a:schemeClr>
                </a:solidFill>
              </a:rPr>
              <a:t>2</a:t>
            </a:r>
            <a:r>
              <a:rPr lang="es-MX" dirty="0" smtClean="0">
                <a:solidFill>
                  <a:schemeClr val="tx2">
                    <a:lumMod val="60000"/>
                    <a:lumOff val="40000"/>
                  </a:schemeClr>
                </a:solidFill>
              </a:rPr>
              <a:t>      &lt; Na, Al y </a:t>
            </a:r>
            <a:r>
              <a:rPr lang="es-MX" dirty="0" smtClean="0">
                <a:solidFill>
                  <a:schemeClr val="tx2">
                    <a:lumMod val="60000"/>
                    <a:lumOff val="40000"/>
                  </a:schemeClr>
                </a:solidFill>
              </a:rPr>
              <a:t>K     </a:t>
            </a:r>
            <a:r>
              <a:rPr lang="es-MX" dirty="0" smtClean="0">
                <a:solidFill>
                  <a:schemeClr val="tx2">
                    <a:lumMod val="60000"/>
                    <a:lumOff val="40000"/>
                  </a:schemeClr>
                </a:solidFill>
              </a:rPr>
              <a:t>&gt; Fe, Mg y </a:t>
            </a:r>
            <a:r>
              <a:rPr lang="es-MX" dirty="0" smtClean="0">
                <a:solidFill>
                  <a:schemeClr val="tx2">
                    <a:lumMod val="60000"/>
                    <a:lumOff val="40000"/>
                  </a:schemeClr>
                </a:solidFill>
              </a:rPr>
              <a:t>Ca</a:t>
            </a:r>
            <a:endParaRPr lang="es-MX" dirty="0">
              <a:solidFill>
                <a:schemeClr val="tx2">
                  <a:lumMod val="60000"/>
                  <a:lumOff val="40000"/>
                </a:schemeClr>
              </a:solidFill>
            </a:endParaRPr>
          </a:p>
        </p:txBody>
      </p:sp>
      <p:sp>
        <p:nvSpPr>
          <p:cNvPr id="6" name="5 CuadroTexto"/>
          <p:cNvSpPr txBox="1"/>
          <p:nvPr/>
        </p:nvSpPr>
        <p:spPr>
          <a:xfrm>
            <a:off x="1709057" y="2035627"/>
            <a:ext cx="3013774" cy="369332"/>
          </a:xfrm>
          <a:prstGeom prst="rect">
            <a:avLst/>
          </a:prstGeom>
          <a:noFill/>
        </p:spPr>
        <p:txBody>
          <a:bodyPr wrap="square" rtlCol="0">
            <a:spAutoFit/>
          </a:bodyPr>
          <a:lstStyle/>
          <a:p>
            <a:pPr algn="ctr"/>
            <a:r>
              <a:rPr lang="es-MX" dirty="0" smtClean="0">
                <a:solidFill>
                  <a:schemeClr val="accent1">
                    <a:lumMod val="75000"/>
                  </a:schemeClr>
                </a:solidFill>
              </a:rPr>
              <a:t>Magma granítico</a:t>
            </a:r>
            <a:endParaRPr lang="es-MX" dirty="0">
              <a:solidFill>
                <a:schemeClr val="accent1">
                  <a:lumMod val="75000"/>
                </a:schemeClr>
              </a:solidFill>
            </a:endParaRPr>
          </a:p>
        </p:txBody>
      </p:sp>
      <p:sp>
        <p:nvSpPr>
          <p:cNvPr id="8" name="7 CuadroTexto"/>
          <p:cNvSpPr txBox="1"/>
          <p:nvPr/>
        </p:nvSpPr>
        <p:spPr>
          <a:xfrm>
            <a:off x="7478485" y="1959427"/>
            <a:ext cx="3013774" cy="369332"/>
          </a:xfrm>
          <a:prstGeom prst="rect">
            <a:avLst/>
          </a:prstGeom>
          <a:noFill/>
        </p:spPr>
        <p:txBody>
          <a:bodyPr wrap="square" rtlCol="0">
            <a:spAutoFit/>
          </a:bodyPr>
          <a:lstStyle/>
          <a:p>
            <a:pPr algn="ctr"/>
            <a:r>
              <a:rPr lang="es-MX" dirty="0" smtClean="0">
                <a:solidFill>
                  <a:schemeClr val="accent1">
                    <a:lumMod val="75000"/>
                  </a:schemeClr>
                </a:solidFill>
              </a:rPr>
              <a:t>Magma basáltico</a:t>
            </a:r>
            <a:endParaRPr lang="es-MX" dirty="0">
              <a:solidFill>
                <a:schemeClr val="accent1">
                  <a:lumMod val="75000"/>
                </a:schemeClr>
              </a:solidFill>
            </a:endParaRPr>
          </a:p>
        </p:txBody>
      </p:sp>
      <p:sp>
        <p:nvSpPr>
          <p:cNvPr id="10" name="9 CuadroTexto"/>
          <p:cNvSpPr txBox="1"/>
          <p:nvPr/>
        </p:nvSpPr>
        <p:spPr>
          <a:xfrm>
            <a:off x="195943" y="4669971"/>
            <a:ext cx="3013774" cy="369332"/>
          </a:xfrm>
          <a:prstGeom prst="rect">
            <a:avLst/>
          </a:prstGeom>
          <a:noFill/>
        </p:spPr>
        <p:txBody>
          <a:bodyPr wrap="square" rtlCol="0">
            <a:spAutoFit/>
          </a:bodyPr>
          <a:lstStyle/>
          <a:p>
            <a:pPr algn="ctr"/>
            <a:r>
              <a:rPr lang="es-MX" dirty="0" smtClean="0">
                <a:solidFill>
                  <a:schemeClr val="accent1"/>
                </a:solidFill>
              </a:rPr>
              <a:t>Viscosidad alta</a:t>
            </a:r>
            <a:endParaRPr lang="es-MX" dirty="0">
              <a:solidFill>
                <a:schemeClr val="accent1"/>
              </a:solidFill>
            </a:endParaRPr>
          </a:p>
        </p:txBody>
      </p:sp>
      <p:sp>
        <p:nvSpPr>
          <p:cNvPr id="11" name="10 CuadroTexto"/>
          <p:cNvSpPr txBox="1"/>
          <p:nvPr/>
        </p:nvSpPr>
        <p:spPr>
          <a:xfrm>
            <a:off x="6096000" y="4474028"/>
            <a:ext cx="3013774" cy="369332"/>
          </a:xfrm>
          <a:prstGeom prst="rect">
            <a:avLst/>
          </a:prstGeom>
          <a:noFill/>
        </p:spPr>
        <p:txBody>
          <a:bodyPr wrap="square" rtlCol="0">
            <a:spAutoFit/>
          </a:bodyPr>
          <a:lstStyle/>
          <a:p>
            <a:pPr algn="ctr"/>
            <a:r>
              <a:rPr lang="es-MX" dirty="0" smtClean="0">
                <a:solidFill>
                  <a:schemeClr val="accent1"/>
                </a:solidFill>
              </a:rPr>
              <a:t>Viscosidad baja</a:t>
            </a:r>
            <a:endParaRPr lang="es-MX" dirty="0">
              <a:solidFill>
                <a:schemeClr val="accent1"/>
              </a:solidFill>
            </a:endParaRPr>
          </a:p>
        </p:txBody>
      </p:sp>
      <p:sp>
        <p:nvSpPr>
          <p:cNvPr id="12" name="11 Flecha derecha"/>
          <p:cNvSpPr/>
          <p:nvPr/>
        </p:nvSpPr>
        <p:spPr>
          <a:xfrm rot="5400000">
            <a:off x="2797628" y="2525485"/>
            <a:ext cx="696686" cy="4846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Flecha derecha"/>
          <p:cNvSpPr/>
          <p:nvPr/>
        </p:nvSpPr>
        <p:spPr>
          <a:xfrm rot="5400000">
            <a:off x="1349828" y="3788229"/>
            <a:ext cx="696686" cy="4846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derecha"/>
          <p:cNvSpPr/>
          <p:nvPr/>
        </p:nvSpPr>
        <p:spPr>
          <a:xfrm rot="5400000">
            <a:off x="8675913" y="2460171"/>
            <a:ext cx="696686" cy="4846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derecha"/>
          <p:cNvSpPr/>
          <p:nvPr/>
        </p:nvSpPr>
        <p:spPr>
          <a:xfrm rot="5400000">
            <a:off x="6999514" y="3733799"/>
            <a:ext cx="696686" cy="4846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derecha"/>
          <p:cNvSpPr/>
          <p:nvPr/>
        </p:nvSpPr>
        <p:spPr>
          <a:xfrm rot="5400000">
            <a:off x="3037114" y="4234542"/>
            <a:ext cx="1129283" cy="63420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Flecha derecha"/>
          <p:cNvSpPr/>
          <p:nvPr/>
        </p:nvSpPr>
        <p:spPr>
          <a:xfrm rot="5400000">
            <a:off x="8964386" y="4250871"/>
            <a:ext cx="1183712" cy="63420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CuadroTexto"/>
          <p:cNvSpPr txBox="1"/>
          <p:nvPr/>
        </p:nvSpPr>
        <p:spPr>
          <a:xfrm>
            <a:off x="1982769" y="5595258"/>
            <a:ext cx="3013774" cy="369332"/>
          </a:xfrm>
          <a:prstGeom prst="rect">
            <a:avLst/>
          </a:prstGeom>
          <a:noFill/>
        </p:spPr>
        <p:txBody>
          <a:bodyPr wrap="square" rtlCol="0">
            <a:spAutoFit/>
          </a:bodyPr>
          <a:lstStyle/>
          <a:p>
            <a:pPr algn="ctr"/>
            <a:r>
              <a:rPr lang="es-MX" dirty="0" smtClean="0">
                <a:solidFill>
                  <a:schemeClr val="accent1"/>
                </a:solidFill>
              </a:rPr>
              <a:t>Colores claros</a:t>
            </a:r>
            <a:endParaRPr lang="es-MX" dirty="0">
              <a:solidFill>
                <a:schemeClr val="accent1"/>
              </a:solidFill>
            </a:endParaRPr>
          </a:p>
        </p:txBody>
      </p:sp>
      <p:sp>
        <p:nvSpPr>
          <p:cNvPr id="19" name="18 CuadroTexto"/>
          <p:cNvSpPr txBox="1"/>
          <p:nvPr/>
        </p:nvSpPr>
        <p:spPr>
          <a:xfrm>
            <a:off x="7686883" y="5584372"/>
            <a:ext cx="3013774" cy="369332"/>
          </a:xfrm>
          <a:prstGeom prst="rect">
            <a:avLst/>
          </a:prstGeom>
          <a:noFill/>
        </p:spPr>
        <p:txBody>
          <a:bodyPr wrap="square" rtlCol="0">
            <a:spAutoFit/>
          </a:bodyPr>
          <a:lstStyle/>
          <a:p>
            <a:pPr algn="ctr"/>
            <a:r>
              <a:rPr lang="es-MX" dirty="0" smtClean="0">
                <a:solidFill>
                  <a:schemeClr val="accent1"/>
                </a:solidFill>
              </a:rPr>
              <a:t>Colores oscuros</a:t>
            </a:r>
            <a:endParaRPr lang="es-MX" dirty="0">
              <a:solidFill>
                <a:schemeClr val="accent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460775"/>
            <a:ext cx="10058400" cy="1450757"/>
          </a:xfrm>
        </p:spPr>
        <p:txBody>
          <a:bodyPr/>
          <a:lstStyle/>
          <a:p>
            <a:r>
              <a:rPr lang="es-MX" altLang="es-MX" b="1" dirty="0" smtClean="0">
                <a:solidFill>
                  <a:srgbClr val="92D050"/>
                </a:solidFill>
                <a:latin typeface="Arial Narrow" panose="020B0606020202030204" pitchFamily="34" charset="0"/>
              </a:rPr>
              <a:t>Cuerpos ígneos intrusivos</a:t>
            </a:r>
            <a:br>
              <a:rPr lang="es-MX" altLang="es-MX" b="1" dirty="0" smtClean="0">
                <a:solidFill>
                  <a:srgbClr val="92D050"/>
                </a:solidFill>
                <a:latin typeface="Arial Narrow" panose="020B0606020202030204" pitchFamily="34" charset="0"/>
              </a:rPr>
            </a:br>
            <a:endParaRPr lang="es-MX" dirty="0">
              <a:solidFill>
                <a:srgbClr val="92D050"/>
              </a:solidFill>
            </a:endParaRPr>
          </a:p>
        </p:txBody>
      </p:sp>
      <p:sp>
        <p:nvSpPr>
          <p:cNvPr id="3" name="2 Marcador de contenido"/>
          <p:cNvSpPr>
            <a:spLocks noGrp="1"/>
          </p:cNvSpPr>
          <p:nvPr>
            <p:ph idx="1"/>
          </p:nvPr>
        </p:nvSpPr>
        <p:spPr/>
        <p:txBody>
          <a:bodyPr>
            <a:normAutofit/>
          </a:bodyPr>
          <a:lstStyle/>
          <a:p>
            <a:pPr algn="just">
              <a:buFont typeface="Arial" pitchFamily="34" charset="0"/>
              <a:buChar char="•"/>
            </a:pPr>
            <a:r>
              <a:rPr lang="es-MX" altLang="es-MX" sz="3600" dirty="0" smtClean="0">
                <a:solidFill>
                  <a:schemeClr val="tx1">
                    <a:lumMod val="50000"/>
                    <a:lumOff val="50000"/>
                  </a:schemeClr>
                </a:solidFill>
                <a:latin typeface="Arial Narrow" pitchFamily="34" charset="0"/>
              </a:rPr>
              <a:t>También llamados </a:t>
            </a:r>
            <a:r>
              <a:rPr lang="es-MX" altLang="es-MX" sz="3600" dirty="0" err="1" smtClean="0">
                <a:solidFill>
                  <a:schemeClr val="tx1">
                    <a:lumMod val="50000"/>
                    <a:lumOff val="50000"/>
                  </a:schemeClr>
                </a:solidFill>
                <a:latin typeface="Arial Narrow" pitchFamily="34" charset="0"/>
              </a:rPr>
              <a:t>plutones</a:t>
            </a:r>
            <a:r>
              <a:rPr lang="es-MX" altLang="es-MX" sz="3600" dirty="0" smtClean="0">
                <a:solidFill>
                  <a:schemeClr val="tx1">
                    <a:lumMod val="50000"/>
                    <a:lumOff val="50000"/>
                  </a:schemeClr>
                </a:solidFill>
                <a:latin typeface="Arial Narrow" pitchFamily="34" charset="0"/>
              </a:rPr>
              <a:t>, </a:t>
            </a:r>
            <a:r>
              <a:rPr lang="es-MX" altLang="es-MX" sz="3600" dirty="0" smtClean="0">
                <a:solidFill>
                  <a:schemeClr val="tx1">
                    <a:lumMod val="50000"/>
                    <a:lumOff val="50000"/>
                  </a:schemeClr>
                </a:solidFill>
                <a:latin typeface="Arial Narrow" pitchFamily="34" charset="0"/>
              </a:rPr>
              <a:t>son masas de rocas ígnea que se formaron cuando el magma se solidificó dentro de la corteza terrestre.  </a:t>
            </a:r>
          </a:p>
          <a:p>
            <a:pPr algn="just">
              <a:buFont typeface="Arial" pitchFamily="34" charset="0"/>
              <a:buChar char="•"/>
            </a:pPr>
            <a:r>
              <a:rPr lang="es-MX" altLang="es-MX" sz="3600" dirty="0" smtClean="0">
                <a:solidFill>
                  <a:schemeClr val="tx1">
                    <a:lumMod val="50000"/>
                    <a:lumOff val="50000"/>
                  </a:schemeClr>
                </a:solidFill>
                <a:latin typeface="Arial Narrow" pitchFamily="34" charset="0"/>
              </a:rPr>
              <a:t>Se clasifican según su tamaño, geometría y relaciones con las rocas que </a:t>
            </a:r>
            <a:r>
              <a:rPr lang="es-MX" altLang="es-MX" sz="3600" dirty="0" smtClean="0">
                <a:solidFill>
                  <a:schemeClr val="tx1">
                    <a:lumMod val="50000"/>
                    <a:lumOff val="50000"/>
                  </a:schemeClr>
                </a:solidFill>
                <a:latin typeface="Arial Narrow" pitchFamily="34" charset="0"/>
              </a:rPr>
              <a:t>los </a:t>
            </a:r>
            <a:r>
              <a:rPr lang="es-MX" altLang="es-MX" sz="3600" dirty="0" smtClean="0">
                <a:solidFill>
                  <a:schemeClr val="tx1">
                    <a:lumMod val="50000"/>
                    <a:lumOff val="50000"/>
                  </a:schemeClr>
                </a:solidFill>
                <a:latin typeface="Arial Narrow" pitchFamily="34" charset="0"/>
              </a:rPr>
              <a:t>circundan.</a:t>
            </a:r>
          </a:p>
          <a:p>
            <a:pPr algn="just">
              <a:buFont typeface="Arial" pitchFamily="34" charset="0"/>
              <a:buChar char="•"/>
            </a:pPr>
            <a:r>
              <a:rPr lang="es-MX" altLang="es-MX" sz="3600" dirty="0" smtClean="0">
                <a:solidFill>
                  <a:schemeClr val="tx1">
                    <a:lumMod val="50000"/>
                    <a:lumOff val="50000"/>
                  </a:schemeClr>
                </a:solidFill>
                <a:latin typeface="Arial Narrow" pitchFamily="34" charset="0"/>
              </a:rPr>
              <a:t>Si son paralelos a la estratificación son concordantes, si atraviesan la estratificación se llaman discordantes.</a:t>
            </a:r>
            <a:endParaRPr lang="es-ES" altLang="es-MX" sz="3600" dirty="0" smtClean="0">
              <a:solidFill>
                <a:schemeClr val="tx1">
                  <a:lumMod val="50000"/>
                  <a:lumOff val="50000"/>
                </a:schemeClr>
              </a:solidFill>
              <a:latin typeface="Arial Narrow" pitchFamily="34" charset="0"/>
            </a:endParaRPr>
          </a:p>
          <a:p>
            <a:endParaRPr lang="es-MX"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836023" y="-141515"/>
            <a:ext cx="10058400" cy="1450757"/>
          </a:xfrm>
        </p:spPr>
        <p:txBody>
          <a:bodyPr/>
          <a:lstStyle/>
          <a:p>
            <a:r>
              <a:rPr lang="es-MX" b="1" dirty="0" smtClean="0">
                <a:solidFill>
                  <a:srgbClr val="92D050"/>
                </a:solidFill>
                <a:latin typeface="Arial Narrow" pitchFamily="34" charset="0"/>
              </a:rPr>
              <a:t>¿</a:t>
            </a:r>
            <a:r>
              <a:rPr lang="es-MX" b="1" dirty="0" smtClean="0">
                <a:solidFill>
                  <a:srgbClr val="92D050"/>
                </a:solidFill>
                <a:latin typeface="Arial Narrow" pitchFamily="34" charset="0"/>
              </a:rPr>
              <a:t>Concordante </a:t>
            </a:r>
            <a:r>
              <a:rPr lang="es-MX" b="1" dirty="0" smtClean="0">
                <a:solidFill>
                  <a:srgbClr val="92D050"/>
                </a:solidFill>
                <a:latin typeface="Arial Narrow" pitchFamily="34" charset="0"/>
              </a:rPr>
              <a:t>o discordante?</a:t>
            </a:r>
            <a:endParaRPr lang="es-MX" b="1" dirty="0">
              <a:solidFill>
                <a:srgbClr val="92D050"/>
              </a:solidFill>
              <a:latin typeface="Arial Narrow" pitchFamily="34" charset="0"/>
            </a:endParaRPr>
          </a:p>
        </p:txBody>
      </p:sp>
      <p:pic>
        <p:nvPicPr>
          <p:cNvPr id="4" name="3 Marcador de contenido" descr="Concordante y discordante.jpg"/>
          <p:cNvPicPr>
            <a:picLocks noGrp="1" noChangeAspect="1"/>
          </p:cNvPicPr>
          <p:nvPr>
            <p:ph idx="1"/>
          </p:nvPr>
        </p:nvPicPr>
        <p:blipFill>
          <a:blip r:embed="rId2" cstate="print"/>
          <a:stretch>
            <a:fillRect/>
          </a:stretch>
        </p:blipFill>
        <p:spPr>
          <a:xfrm>
            <a:off x="2951163" y="2486025"/>
            <a:ext cx="6350000" cy="2743200"/>
          </a:xfrm>
        </p:spPr>
      </p:pic>
      <p:sp>
        <p:nvSpPr>
          <p:cNvPr id="7" name="6 CuadroTexto"/>
          <p:cNvSpPr txBox="1"/>
          <p:nvPr/>
        </p:nvSpPr>
        <p:spPr>
          <a:xfrm>
            <a:off x="277093" y="4270503"/>
            <a:ext cx="2696507" cy="923330"/>
          </a:xfrm>
          <a:prstGeom prst="rect">
            <a:avLst/>
          </a:prstGeom>
          <a:noFill/>
        </p:spPr>
        <p:txBody>
          <a:bodyPr wrap="none" rtlCol="0">
            <a:spAutoFit/>
          </a:bodyPr>
          <a:lstStyle/>
          <a:p>
            <a:pPr algn="ctr"/>
            <a:r>
              <a:rPr lang="es-MX" dirty="0" smtClean="0">
                <a:solidFill>
                  <a:schemeClr val="tx1">
                    <a:lumMod val="50000"/>
                    <a:lumOff val="50000"/>
                  </a:schemeClr>
                </a:solidFill>
              </a:rPr>
              <a:t>Concordante, en el mismo </a:t>
            </a:r>
          </a:p>
          <a:p>
            <a:pPr algn="ctr"/>
            <a:r>
              <a:rPr lang="es-MX" dirty="0" smtClean="0">
                <a:solidFill>
                  <a:schemeClr val="tx1">
                    <a:lumMod val="50000"/>
                    <a:lumOff val="50000"/>
                  </a:schemeClr>
                </a:solidFill>
              </a:rPr>
              <a:t>s</a:t>
            </a:r>
            <a:r>
              <a:rPr lang="es-MX" dirty="0" smtClean="0">
                <a:solidFill>
                  <a:schemeClr val="tx1">
                    <a:lumMod val="50000"/>
                    <a:lumOff val="50000"/>
                  </a:schemeClr>
                </a:solidFill>
              </a:rPr>
              <a:t>entido que la </a:t>
            </a:r>
          </a:p>
          <a:p>
            <a:pPr algn="ctr"/>
            <a:r>
              <a:rPr lang="es-MX" dirty="0" smtClean="0">
                <a:solidFill>
                  <a:schemeClr val="tx1">
                    <a:lumMod val="50000"/>
                    <a:lumOff val="50000"/>
                  </a:schemeClr>
                </a:solidFill>
              </a:rPr>
              <a:t>estratificación.</a:t>
            </a:r>
            <a:endParaRPr lang="es-MX" dirty="0">
              <a:solidFill>
                <a:schemeClr val="tx1">
                  <a:lumMod val="50000"/>
                  <a:lumOff val="50000"/>
                </a:schemeClr>
              </a:solidFill>
            </a:endParaRPr>
          </a:p>
        </p:txBody>
      </p:sp>
      <p:sp>
        <p:nvSpPr>
          <p:cNvPr id="8" name="7 CuadroTexto"/>
          <p:cNvSpPr txBox="1"/>
          <p:nvPr/>
        </p:nvSpPr>
        <p:spPr>
          <a:xfrm>
            <a:off x="9336975" y="2819182"/>
            <a:ext cx="2521716" cy="646331"/>
          </a:xfrm>
          <a:prstGeom prst="rect">
            <a:avLst/>
          </a:prstGeom>
          <a:noFill/>
        </p:spPr>
        <p:txBody>
          <a:bodyPr wrap="none" rtlCol="0">
            <a:spAutoFit/>
          </a:bodyPr>
          <a:lstStyle/>
          <a:p>
            <a:r>
              <a:rPr lang="es-MX" dirty="0" smtClean="0">
                <a:solidFill>
                  <a:schemeClr val="tx1">
                    <a:lumMod val="50000"/>
                    <a:lumOff val="50000"/>
                  </a:schemeClr>
                </a:solidFill>
              </a:rPr>
              <a:t>Discordante, cortan los</a:t>
            </a:r>
          </a:p>
          <a:p>
            <a:r>
              <a:rPr lang="es-MX" dirty="0" smtClean="0">
                <a:solidFill>
                  <a:schemeClr val="tx1">
                    <a:lumMod val="50000"/>
                    <a:lumOff val="50000"/>
                  </a:schemeClr>
                </a:solidFill>
              </a:rPr>
              <a:t>p</a:t>
            </a:r>
            <a:r>
              <a:rPr lang="es-MX" dirty="0" smtClean="0">
                <a:solidFill>
                  <a:schemeClr val="tx1">
                    <a:lumMod val="50000"/>
                    <a:lumOff val="50000"/>
                  </a:schemeClr>
                </a:solidFill>
              </a:rPr>
              <a:t>lanos de estratificación.</a:t>
            </a:r>
            <a:endParaRPr lang="es-MX" dirty="0" smtClean="0">
              <a:solidFill>
                <a:schemeClr val="tx1">
                  <a:lumMod val="50000"/>
                  <a:lumOff val="50000"/>
                </a:schemeClr>
              </a:solidFill>
            </a:endParaRPr>
          </a:p>
        </p:txBody>
      </p:sp>
      <p:sp>
        <p:nvSpPr>
          <p:cNvPr id="9" name="8 Rectángulo"/>
          <p:cNvSpPr/>
          <p:nvPr/>
        </p:nvSpPr>
        <p:spPr>
          <a:xfrm>
            <a:off x="2909752" y="5171105"/>
            <a:ext cx="2310248" cy="215444"/>
          </a:xfrm>
          <a:prstGeom prst="rect">
            <a:avLst/>
          </a:prstGeom>
        </p:spPr>
        <p:txBody>
          <a:bodyPr wrap="none">
            <a:spAutoFit/>
          </a:bodyPr>
          <a:lstStyle/>
          <a:p>
            <a:r>
              <a:rPr lang="es-MX" sz="800" dirty="0" smtClean="0"/>
              <a:t>http://www.insugeo.org.ar/libros/misc_21/06.htm</a:t>
            </a:r>
            <a:endParaRPr lang="es-MX" sz="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b="1" dirty="0" smtClean="0">
                <a:solidFill>
                  <a:srgbClr val="92D050"/>
                </a:solidFill>
                <a:latin typeface="Arial Narrow" pitchFamily="34" charset="0"/>
              </a:rPr>
              <a:t>Diques</a:t>
            </a:r>
            <a:endParaRPr lang="es-MX" b="1" dirty="0">
              <a:solidFill>
                <a:srgbClr val="92D050"/>
              </a:solidFill>
              <a:latin typeface="Arial Narrow" pitchFamily="34" charset="0"/>
            </a:endParaRPr>
          </a:p>
        </p:txBody>
      </p:sp>
      <p:sp>
        <p:nvSpPr>
          <p:cNvPr id="3" name="2 Marcador de contenido"/>
          <p:cNvSpPr>
            <a:spLocks noGrp="1"/>
          </p:cNvSpPr>
          <p:nvPr>
            <p:ph idx="1"/>
          </p:nvPr>
        </p:nvSpPr>
        <p:spPr/>
        <p:txBody>
          <a:bodyPr/>
          <a:lstStyle/>
          <a:p>
            <a:pPr algn="just">
              <a:buFont typeface="Arial" pitchFamily="34" charset="0"/>
              <a:buChar char="•"/>
            </a:pPr>
            <a:r>
              <a:rPr lang="es-MX" altLang="es-MX" sz="3600" dirty="0" smtClean="0">
                <a:solidFill>
                  <a:schemeClr val="tx1">
                    <a:lumMod val="50000"/>
                    <a:lumOff val="50000"/>
                  </a:schemeClr>
                </a:solidFill>
                <a:latin typeface="Arial Narrow" pitchFamily="34" charset="0"/>
              </a:rPr>
              <a:t>Plutón tabular discordante. Se emplazan en las zonas de debilidad donde existen fracturas o </a:t>
            </a:r>
            <a:r>
              <a:rPr lang="es-MX" altLang="es-MX" sz="3600" dirty="0" smtClean="0">
                <a:solidFill>
                  <a:schemeClr val="tx1">
                    <a:lumMod val="50000"/>
                    <a:lumOff val="50000"/>
                  </a:schemeClr>
                </a:solidFill>
                <a:latin typeface="Arial Narrow" pitchFamily="34" charset="0"/>
              </a:rPr>
              <a:t>bien la </a:t>
            </a:r>
            <a:r>
              <a:rPr lang="es-MX" altLang="es-MX" sz="3600" dirty="0" smtClean="0">
                <a:solidFill>
                  <a:schemeClr val="tx1">
                    <a:lumMod val="50000"/>
                    <a:lumOff val="50000"/>
                  </a:schemeClr>
                </a:solidFill>
                <a:latin typeface="Arial Narrow" pitchFamily="34" charset="0"/>
              </a:rPr>
              <a:t>presión del fluido es tal que puede originar sus propias fracturas durante el proceso de intrusión.</a:t>
            </a:r>
            <a:endParaRPr lang="es-ES" altLang="es-MX" sz="3600" dirty="0" smtClean="0">
              <a:solidFill>
                <a:schemeClr val="tx1">
                  <a:lumMod val="50000"/>
                  <a:lumOff val="50000"/>
                </a:schemeClr>
              </a:solidFill>
              <a:latin typeface="Arial Narrow" pitchFamily="34" charset="0"/>
            </a:endParaRPr>
          </a:p>
          <a:p>
            <a:endParaRPr lang="es-MX" dirty="0"/>
          </a:p>
        </p:txBody>
      </p:sp>
      <p:pic>
        <p:nvPicPr>
          <p:cNvPr id="4" name="3 Imagen" descr="Dique.jpg"/>
          <p:cNvPicPr>
            <a:picLocks noChangeAspect="1"/>
          </p:cNvPicPr>
          <p:nvPr/>
        </p:nvPicPr>
        <p:blipFill>
          <a:blip r:embed="rId3" cstate="print"/>
          <a:stretch>
            <a:fillRect/>
          </a:stretch>
        </p:blipFill>
        <p:spPr>
          <a:xfrm rot="1163021">
            <a:off x="9029701" y="3700912"/>
            <a:ext cx="1823357" cy="2370364"/>
          </a:xfrm>
          <a:prstGeom prst="rect">
            <a:avLst/>
          </a:prstGeom>
        </p:spPr>
      </p:pic>
      <p:pic>
        <p:nvPicPr>
          <p:cNvPr id="38914" name="Picture 2" descr="FormaciÃ³n de diques"/>
          <p:cNvPicPr>
            <a:picLocks noChangeAspect="1" noChangeArrowheads="1"/>
          </p:cNvPicPr>
          <p:nvPr/>
        </p:nvPicPr>
        <p:blipFill>
          <a:blip r:embed="rId4" cstate="print"/>
          <a:srcRect/>
          <a:stretch>
            <a:fillRect/>
          </a:stretch>
        </p:blipFill>
        <p:spPr bwMode="auto">
          <a:xfrm>
            <a:off x="1505403" y="4165825"/>
            <a:ext cx="4231369" cy="1764156"/>
          </a:xfrm>
          <a:prstGeom prst="rect">
            <a:avLst/>
          </a:prstGeom>
          <a:noFill/>
        </p:spPr>
      </p:pic>
      <p:sp>
        <p:nvSpPr>
          <p:cNvPr id="6" name="5 Rectángulo"/>
          <p:cNvSpPr/>
          <p:nvPr/>
        </p:nvSpPr>
        <p:spPr>
          <a:xfrm>
            <a:off x="1415143" y="5925235"/>
            <a:ext cx="6096000" cy="215444"/>
          </a:xfrm>
          <a:prstGeom prst="rect">
            <a:avLst/>
          </a:prstGeom>
        </p:spPr>
        <p:txBody>
          <a:bodyPr>
            <a:spAutoFit/>
          </a:bodyPr>
          <a:lstStyle/>
          <a:p>
            <a:r>
              <a:rPr lang="es-MX" sz="800" dirty="0" smtClean="0"/>
              <a:t>https://ayudahispano-3000.blogspot.com/2014/01/geologia-general-apuntes_8196.html</a:t>
            </a:r>
            <a:endParaRPr lang="es-MX" sz="800" dirty="0"/>
          </a:p>
        </p:txBody>
      </p:sp>
      <p:sp>
        <p:nvSpPr>
          <p:cNvPr id="7" name="6 Rectángulo"/>
          <p:cNvSpPr/>
          <p:nvPr/>
        </p:nvSpPr>
        <p:spPr>
          <a:xfrm>
            <a:off x="7364164" y="6107630"/>
            <a:ext cx="2492990" cy="215444"/>
          </a:xfrm>
          <a:prstGeom prst="rect">
            <a:avLst/>
          </a:prstGeom>
        </p:spPr>
        <p:txBody>
          <a:bodyPr wrap="none">
            <a:spAutoFit/>
          </a:bodyPr>
          <a:lstStyle/>
          <a:p>
            <a:r>
              <a:rPr lang="es-MX" sz="800" dirty="0" smtClean="0"/>
              <a:t>http://www.geovirtual2.cl/Geoestructural/gestr06.htm</a:t>
            </a:r>
            <a:endParaRPr lang="es-MX" sz="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450757"/>
          </a:xfrm>
        </p:spPr>
        <p:txBody>
          <a:bodyPr/>
          <a:lstStyle/>
          <a:p>
            <a:r>
              <a:rPr lang="es-MX" b="1" dirty="0" smtClean="0">
                <a:solidFill>
                  <a:srgbClr val="92D050"/>
                </a:solidFill>
                <a:latin typeface="Arial Narrow" pitchFamily="34" charset="0"/>
              </a:rPr>
              <a:t>Manto o </a:t>
            </a:r>
            <a:r>
              <a:rPr lang="es-MX" b="1" dirty="0" err="1" smtClean="0">
                <a:solidFill>
                  <a:srgbClr val="92D050"/>
                </a:solidFill>
                <a:latin typeface="Arial Narrow" pitchFamily="34" charset="0"/>
              </a:rPr>
              <a:t>sill</a:t>
            </a:r>
            <a:endParaRPr lang="es-MX" b="1" dirty="0">
              <a:solidFill>
                <a:srgbClr val="92D050"/>
              </a:solidFill>
              <a:latin typeface="Arial Narrow" pitchFamily="34" charset="0"/>
            </a:endParaRPr>
          </a:p>
        </p:txBody>
      </p:sp>
      <p:sp>
        <p:nvSpPr>
          <p:cNvPr id="3" name="2 Marcador de contenido"/>
          <p:cNvSpPr>
            <a:spLocks noGrp="1"/>
          </p:cNvSpPr>
          <p:nvPr>
            <p:ph sz="half" idx="1"/>
          </p:nvPr>
        </p:nvSpPr>
        <p:spPr>
          <a:xfrm>
            <a:off x="966649" y="1834848"/>
            <a:ext cx="4937760" cy="4023360"/>
          </a:xfrm>
        </p:spPr>
        <p:txBody>
          <a:bodyPr>
            <a:normAutofit fontScale="92500" lnSpcReduction="20000"/>
          </a:bodyPr>
          <a:lstStyle/>
          <a:p>
            <a:pPr algn="just">
              <a:buFont typeface="Arial" pitchFamily="34" charset="0"/>
              <a:buChar char="•"/>
            </a:pPr>
            <a:r>
              <a:rPr lang="es-MX" altLang="es-MX" sz="3500" dirty="0" smtClean="0">
                <a:solidFill>
                  <a:schemeClr val="tx1">
                    <a:lumMod val="50000"/>
                    <a:lumOff val="50000"/>
                  </a:schemeClr>
                </a:solidFill>
                <a:latin typeface="Arial Narrow" pitchFamily="34" charset="0"/>
              </a:rPr>
              <a:t>Plutón tabular concordante, puede ser horizontal o vertical según la posición de las rocas con las que está en concordancia. </a:t>
            </a:r>
          </a:p>
          <a:p>
            <a:pPr algn="just">
              <a:buFont typeface="Arial" pitchFamily="34" charset="0"/>
              <a:buChar char="•"/>
            </a:pPr>
            <a:r>
              <a:rPr lang="es-MX" altLang="es-MX" sz="3500" dirty="0" smtClean="0">
                <a:solidFill>
                  <a:schemeClr val="tx1">
                    <a:lumMod val="50000"/>
                    <a:lumOff val="50000"/>
                  </a:schemeClr>
                </a:solidFill>
                <a:latin typeface="Arial Narrow" pitchFamily="34" charset="0"/>
              </a:rPr>
              <a:t>A diferencia de los diques, los mantos se emplazan cuando la presión del magma es tan fuerte que levanta las rocas </a:t>
            </a:r>
            <a:r>
              <a:rPr lang="es-MX" altLang="es-MX" sz="3500" dirty="0" err="1" smtClean="0">
                <a:solidFill>
                  <a:schemeClr val="tx1">
                    <a:lumMod val="50000"/>
                    <a:lumOff val="50000"/>
                  </a:schemeClr>
                </a:solidFill>
                <a:latin typeface="Arial Narrow" pitchFamily="34" charset="0"/>
              </a:rPr>
              <a:t>suprayacentes</a:t>
            </a:r>
            <a:r>
              <a:rPr lang="es-MX" altLang="es-MX" sz="3500" dirty="0" smtClean="0">
                <a:solidFill>
                  <a:schemeClr val="tx1">
                    <a:lumMod val="50000"/>
                    <a:lumOff val="50000"/>
                  </a:schemeClr>
                </a:solidFill>
                <a:latin typeface="Arial Narrow" pitchFamily="34" charset="0"/>
              </a:rPr>
              <a:t>.</a:t>
            </a:r>
          </a:p>
          <a:p>
            <a:endParaRPr lang="es-MX" sz="3600" dirty="0">
              <a:solidFill>
                <a:schemeClr val="tx1">
                  <a:lumMod val="50000"/>
                  <a:lumOff val="50000"/>
                </a:schemeClr>
              </a:solidFill>
            </a:endParaRPr>
          </a:p>
        </p:txBody>
      </p:sp>
      <p:pic>
        <p:nvPicPr>
          <p:cNvPr id="5" name="4 Marcador de contenido" descr="sill o manto.jpg"/>
          <p:cNvPicPr>
            <a:picLocks noGrp="1" noChangeAspect="1"/>
          </p:cNvPicPr>
          <p:nvPr>
            <p:ph sz="half" idx="2"/>
          </p:nvPr>
        </p:nvPicPr>
        <p:blipFill>
          <a:blip r:embed="rId2" cstate="print"/>
          <a:stretch>
            <a:fillRect/>
          </a:stretch>
        </p:blipFill>
        <p:spPr>
          <a:xfrm>
            <a:off x="6566581" y="3839935"/>
            <a:ext cx="4937125" cy="1551668"/>
          </a:xfrm>
        </p:spPr>
      </p:pic>
      <p:pic>
        <p:nvPicPr>
          <p:cNvPr id="27651" name="Picture 3"/>
          <p:cNvPicPr>
            <a:picLocks noChangeAspect="1" noChangeArrowheads="1"/>
          </p:cNvPicPr>
          <p:nvPr/>
        </p:nvPicPr>
        <p:blipFill>
          <a:blip r:embed="rId3" cstate="print"/>
          <a:srcRect/>
          <a:stretch>
            <a:fillRect/>
          </a:stretch>
        </p:blipFill>
        <p:spPr bwMode="auto">
          <a:xfrm rot="20611397">
            <a:off x="7873710" y="1089415"/>
            <a:ext cx="2624076" cy="22810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96535" y="528563"/>
            <a:ext cx="4937760" cy="4023360"/>
          </a:xfrm>
        </p:spPr>
        <p:txBody>
          <a:bodyPr>
            <a:normAutofit fontScale="92500" lnSpcReduction="10000"/>
          </a:bodyPr>
          <a:lstStyle/>
          <a:p>
            <a:pPr algn="just">
              <a:buNone/>
            </a:pPr>
            <a:r>
              <a:rPr lang="es-MX" altLang="es-MX" sz="3200" b="1" dirty="0" smtClean="0">
                <a:solidFill>
                  <a:schemeClr val="accent1"/>
                </a:solidFill>
                <a:latin typeface="Arial Narrow" pitchFamily="34" charset="0"/>
              </a:rPr>
              <a:t>Batolito</a:t>
            </a:r>
            <a:r>
              <a:rPr lang="es-MX" altLang="es-MX" sz="3200" b="1" dirty="0" smtClean="0">
                <a:solidFill>
                  <a:srgbClr val="92D050"/>
                </a:solidFill>
                <a:latin typeface="Arial Narrow" pitchFamily="34" charset="0"/>
              </a:rPr>
              <a:t>:</a:t>
            </a:r>
            <a:r>
              <a:rPr lang="es-MX" altLang="es-MX" sz="3200" dirty="0" smtClean="0">
                <a:solidFill>
                  <a:schemeClr val="tx1">
                    <a:lumMod val="50000"/>
                    <a:lumOff val="50000"/>
                  </a:schemeClr>
                </a:solidFill>
                <a:latin typeface="Arial Narrow" pitchFamily="34" charset="0"/>
              </a:rPr>
              <a:t> </a:t>
            </a:r>
            <a:r>
              <a:rPr lang="es-MX" altLang="es-MX" sz="3600" dirty="0" smtClean="0">
                <a:solidFill>
                  <a:schemeClr val="tx1">
                    <a:lumMod val="50000"/>
                    <a:lumOff val="50000"/>
                  </a:schemeClr>
                </a:solidFill>
                <a:latin typeface="Arial Narrow" pitchFamily="34" charset="0"/>
              </a:rPr>
              <a:t>Cuerpos intrusivos más grandes, tienen al menos 100 kilómetros cuadrados de superficie. </a:t>
            </a:r>
          </a:p>
          <a:p>
            <a:pPr algn="just">
              <a:buFont typeface="Arial" pitchFamily="34" charset="0"/>
              <a:buChar char="•"/>
            </a:pPr>
            <a:r>
              <a:rPr lang="es-MX" altLang="es-MX" sz="3600" dirty="0" smtClean="0">
                <a:solidFill>
                  <a:schemeClr val="tx1">
                    <a:lumMod val="50000"/>
                    <a:lumOff val="50000"/>
                  </a:schemeClr>
                </a:solidFill>
                <a:latin typeface="Arial Narrow" pitchFamily="34" charset="0"/>
              </a:rPr>
              <a:t>Son </a:t>
            </a:r>
            <a:r>
              <a:rPr lang="es-MX" altLang="es-MX" sz="3600" dirty="0" smtClean="0">
                <a:solidFill>
                  <a:schemeClr val="tx1">
                    <a:lumMod val="50000"/>
                    <a:lumOff val="50000"/>
                  </a:schemeClr>
                </a:solidFill>
                <a:latin typeface="Arial Narrow" pitchFamily="34" charset="0"/>
              </a:rPr>
              <a:t>discordantes en general</a:t>
            </a:r>
            <a:r>
              <a:rPr lang="es-MX" altLang="es-MX" sz="3600" dirty="0" smtClean="0">
                <a:solidFill>
                  <a:schemeClr val="tx1">
                    <a:lumMod val="50000"/>
                    <a:lumOff val="50000"/>
                  </a:schemeClr>
                </a:solidFill>
                <a:latin typeface="Arial Narrow" pitchFamily="34" charset="0"/>
              </a:rPr>
              <a:t>.</a:t>
            </a:r>
          </a:p>
          <a:p>
            <a:pPr algn="just">
              <a:buFont typeface="Wingdings" pitchFamily="2" charset="2"/>
              <a:buChar char="§"/>
            </a:pPr>
            <a:endParaRPr lang="es-MX" altLang="es-MX" sz="3200" dirty="0" smtClean="0">
              <a:solidFill>
                <a:schemeClr val="tx1">
                  <a:lumMod val="50000"/>
                  <a:lumOff val="50000"/>
                </a:schemeClr>
              </a:solidFill>
              <a:latin typeface="Arial Narrow" pitchFamily="34" charset="0"/>
            </a:endParaRPr>
          </a:p>
          <a:p>
            <a:pPr algn="just">
              <a:buNone/>
            </a:pPr>
            <a:endParaRPr lang="es-MX" altLang="es-MX" sz="3200" dirty="0" smtClean="0">
              <a:solidFill>
                <a:schemeClr val="tx1">
                  <a:lumMod val="50000"/>
                  <a:lumOff val="50000"/>
                </a:schemeClr>
              </a:solidFill>
              <a:latin typeface="Arial Narrow" pitchFamily="34" charset="0"/>
            </a:endParaRPr>
          </a:p>
          <a:p>
            <a:pPr algn="just">
              <a:buFont typeface="Wingdings" pitchFamily="2" charset="2"/>
              <a:buChar char="§"/>
            </a:pPr>
            <a:endParaRPr lang="es-MX" altLang="es-MX" sz="3200" dirty="0" smtClean="0">
              <a:solidFill>
                <a:schemeClr val="tx1">
                  <a:lumMod val="50000"/>
                  <a:lumOff val="50000"/>
                </a:schemeClr>
              </a:solidFill>
              <a:latin typeface="Arial Narrow" pitchFamily="34" charset="0"/>
            </a:endParaRPr>
          </a:p>
          <a:p>
            <a:pPr algn="just">
              <a:buNone/>
            </a:pPr>
            <a:endParaRPr lang="es-MX" altLang="es-MX" sz="3200" dirty="0" smtClean="0">
              <a:solidFill>
                <a:schemeClr val="tx1">
                  <a:lumMod val="50000"/>
                  <a:lumOff val="50000"/>
                </a:schemeClr>
              </a:solidFill>
              <a:latin typeface="Arial Narrow" pitchFamily="34" charset="0"/>
            </a:endParaRPr>
          </a:p>
          <a:p>
            <a:endParaRPr lang="en-US" sz="800" dirty="0" smtClean="0"/>
          </a:p>
          <a:p>
            <a:endParaRPr lang="en-US" sz="800" dirty="0" smtClean="0"/>
          </a:p>
          <a:p>
            <a:endParaRPr lang="en-US" sz="800" dirty="0" smtClean="0"/>
          </a:p>
        </p:txBody>
      </p:sp>
      <p:sp>
        <p:nvSpPr>
          <p:cNvPr id="4" name="3 Marcador de contenido"/>
          <p:cNvSpPr>
            <a:spLocks noGrp="1"/>
          </p:cNvSpPr>
          <p:nvPr>
            <p:ph sz="half" idx="2"/>
          </p:nvPr>
        </p:nvSpPr>
        <p:spPr/>
        <p:txBody>
          <a:bodyPr>
            <a:normAutofit fontScale="92500" lnSpcReduction="10000"/>
          </a:bodyPr>
          <a:lstStyle/>
          <a:p>
            <a:endParaRPr lang="es-MX" altLang="es-MX" sz="3200" b="1" dirty="0" smtClean="0">
              <a:solidFill>
                <a:schemeClr val="tx1">
                  <a:lumMod val="50000"/>
                  <a:lumOff val="50000"/>
                </a:schemeClr>
              </a:solidFill>
              <a:latin typeface="Arial Narrow" pitchFamily="34" charset="0"/>
            </a:endParaRPr>
          </a:p>
          <a:p>
            <a:endParaRPr lang="es-MX" altLang="es-MX" sz="3200" b="1" dirty="0" smtClean="0">
              <a:solidFill>
                <a:schemeClr val="tx1">
                  <a:lumMod val="50000"/>
                  <a:lumOff val="50000"/>
                </a:schemeClr>
              </a:solidFill>
              <a:latin typeface="Arial Narrow" pitchFamily="34" charset="0"/>
            </a:endParaRPr>
          </a:p>
          <a:p>
            <a:endParaRPr lang="es-MX" altLang="es-MX" sz="3200" b="1" dirty="0" smtClean="0">
              <a:solidFill>
                <a:schemeClr val="tx1">
                  <a:lumMod val="50000"/>
                  <a:lumOff val="50000"/>
                </a:schemeClr>
              </a:solidFill>
              <a:latin typeface="Arial Narrow" pitchFamily="34" charset="0"/>
            </a:endParaRPr>
          </a:p>
          <a:p>
            <a:endParaRPr lang="es-MX" altLang="es-MX" sz="3200" b="1" dirty="0" smtClean="0">
              <a:solidFill>
                <a:schemeClr val="tx1">
                  <a:lumMod val="50000"/>
                  <a:lumOff val="50000"/>
                </a:schemeClr>
              </a:solidFill>
              <a:latin typeface="Arial Narrow" pitchFamily="34" charset="0"/>
            </a:endParaRPr>
          </a:p>
          <a:p>
            <a:pPr algn="just"/>
            <a:r>
              <a:rPr lang="es-MX" altLang="es-MX" sz="3600" b="1" dirty="0" err="1" smtClean="0">
                <a:solidFill>
                  <a:schemeClr val="accent1"/>
                </a:solidFill>
                <a:latin typeface="Arial Narrow" pitchFamily="34" charset="0"/>
              </a:rPr>
              <a:t>Lacolitos</a:t>
            </a:r>
            <a:r>
              <a:rPr lang="es-MX" altLang="es-MX" sz="3600" b="1" dirty="0" smtClean="0">
                <a:solidFill>
                  <a:srgbClr val="92D050"/>
                </a:solidFill>
                <a:latin typeface="Arial Narrow" pitchFamily="34" charset="0"/>
              </a:rPr>
              <a:t>:</a:t>
            </a:r>
            <a:r>
              <a:rPr lang="es-MX" altLang="es-MX" sz="3600" dirty="0" smtClean="0">
                <a:solidFill>
                  <a:srgbClr val="92D050"/>
                </a:solidFill>
                <a:latin typeface="Arial Narrow" pitchFamily="34" charset="0"/>
              </a:rPr>
              <a:t> </a:t>
            </a:r>
            <a:r>
              <a:rPr lang="es-MX" altLang="es-MX" sz="3600" dirty="0" smtClean="0">
                <a:solidFill>
                  <a:schemeClr val="tx1">
                    <a:lumMod val="50000"/>
                    <a:lumOff val="50000"/>
                  </a:schemeClr>
                </a:solidFill>
                <a:latin typeface="Arial Narrow" pitchFamily="34" charset="0"/>
              </a:rPr>
              <a:t>Son </a:t>
            </a:r>
            <a:r>
              <a:rPr lang="es-MX" altLang="es-MX" sz="3600" dirty="0" smtClean="0">
                <a:solidFill>
                  <a:schemeClr val="tx1">
                    <a:lumMod val="50000"/>
                    <a:lumOff val="50000"/>
                  </a:schemeClr>
                </a:solidFill>
                <a:latin typeface="Arial Narrow" pitchFamily="34" charset="0"/>
              </a:rPr>
              <a:t>concordantes, pero en lugar de ser tabulares tienen una geometría fungiforme. </a:t>
            </a:r>
            <a:endParaRPr lang="es-ES" altLang="es-MX" sz="3600" dirty="0" smtClean="0">
              <a:solidFill>
                <a:schemeClr val="tx1">
                  <a:lumMod val="50000"/>
                  <a:lumOff val="50000"/>
                </a:schemeClr>
              </a:solidFill>
              <a:latin typeface="Arial Narrow" pitchFamily="34" charset="0"/>
            </a:endParaRPr>
          </a:p>
          <a:p>
            <a:endParaRPr lang="es-MX" sz="3200" dirty="0">
              <a:solidFill>
                <a:schemeClr val="tx1">
                  <a:lumMod val="50000"/>
                  <a:lumOff val="50000"/>
                </a:schemeClr>
              </a:solidFill>
              <a:latin typeface="Arial Narrow" pitchFamily="34" charset="0"/>
            </a:endParaRPr>
          </a:p>
        </p:txBody>
      </p:sp>
      <p:pic>
        <p:nvPicPr>
          <p:cNvPr id="5" name="4 Imagen" descr="Batolito.jpg"/>
          <p:cNvPicPr>
            <a:picLocks noChangeAspect="1"/>
          </p:cNvPicPr>
          <p:nvPr/>
        </p:nvPicPr>
        <p:blipFill>
          <a:blip r:embed="rId2" cstate="print"/>
          <a:stretch>
            <a:fillRect/>
          </a:stretch>
        </p:blipFill>
        <p:spPr>
          <a:xfrm>
            <a:off x="2600696" y="2809203"/>
            <a:ext cx="2122712" cy="2902978"/>
          </a:xfrm>
          <a:prstGeom prst="rect">
            <a:avLst/>
          </a:prstGeom>
        </p:spPr>
      </p:pic>
      <p:sp>
        <p:nvSpPr>
          <p:cNvPr id="6" name="5 Rectángulo"/>
          <p:cNvSpPr/>
          <p:nvPr/>
        </p:nvSpPr>
        <p:spPr>
          <a:xfrm>
            <a:off x="0" y="6331021"/>
            <a:ext cx="6096000" cy="338554"/>
          </a:xfrm>
          <a:prstGeom prst="rect">
            <a:avLst/>
          </a:prstGeom>
        </p:spPr>
        <p:txBody>
          <a:bodyPr>
            <a:spAutoFit/>
          </a:bodyPr>
          <a:lstStyle/>
          <a:p>
            <a:r>
              <a:rPr lang="en-US" sz="800" dirty="0" err="1" smtClean="0"/>
              <a:t>Fuente</a:t>
            </a:r>
            <a:r>
              <a:rPr lang="en-US" sz="800" dirty="0" smtClean="0"/>
              <a:t> de </a:t>
            </a:r>
            <a:r>
              <a:rPr lang="en-US" sz="800" dirty="0" err="1" smtClean="0"/>
              <a:t>las</a:t>
            </a:r>
            <a:r>
              <a:rPr lang="en-US" sz="800" dirty="0" smtClean="0"/>
              <a:t> </a:t>
            </a:r>
            <a:r>
              <a:rPr lang="en-US" sz="800" dirty="0" err="1" smtClean="0"/>
              <a:t>imágenes</a:t>
            </a:r>
            <a:r>
              <a:rPr lang="en-US" sz="800" dirty="0" smtClean="0"/>
              <a:t>: </a:t>
            </a:r>
            <a:r>
              <a:rPr lang="en-US" sz="800" dirty="0" err="1" smtClean="0"/>
              <a:t>Artatoele</a:t>
            </a:r>
            <a:r>
              <a:rPr lang="en-US" sz="800" dirty="0" smtClean="0"/>
              <a:t> [CC BY-SA 4.0  (https://creativecommons.org/licenses/by-sa/4.0)], from Wikimedia </a:t>
            </a:r>
            <a:r>
              <a:rPr lang="en-US" sz="800" dirty="0" smtClean="0"/>
              <a:t>Commons</a:t>
            </a:r>
          </a:p>
          <a:p>
            <a:r>
              <a:rPr lang="es-MX" sz="800" dirty="0" smtClean="0"/>
              <a:t>                                              http</a:t>
            </a:r>
            <a:r>
              <a:rPr lang="es-MX" sz="800" dirty="0" smtClean="0"/>
              <a:t>://previa.uclm.es/profesorado/egcardenas/laco.htm</a:t>
            </a:r>
            <a:endParaRPr lang="es-MX" sz="800" dirty="0"/>
          </a:p>
        </p:txBody>
      </p:sp>
      <p:pic>
        <p:nvPicPr>
          <p:cNvPr id="41986" name="Picture 2" descr="http://previa.uclm.es/profesorado/egcardenas/LACOLITO.JPG"/>
          <p:cNvPicPr>
            <a:picLocks noChangeAspect="1" noChangeArrowheads="1"/>
          </p:cNvPicPr>
          <p:nvPr/>
        </p:nvPicPr>
        <p:blipFill>
          <a:blip r:embed="rId3" cstate="print"/>
          <a:srcRect/>
          <a:stretch>
            <a:fillRect/>
          </a:stretch>
        </p:blipFill>
        <p:spPr bwMode="auto">
          <a:xfrm>
            <a:off x="7543800" y="1660980"/>
            <a:ext cx="2632212" cy="180453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sz="2800" dirty="0" smtClean="0">
                <a:solidFill>
                  <a:schemeClr val="tx1">
                    <a:lumMod val="50000"/>
                    <a:lumOff val="50000"/>
                  </a:schemeClr>
                </a:solidFill>
                <a:latin typeface="Arial Narrow" pitchFamily="34" charset="0"/>
              </a:rPr>
              <a:t>Como primer elemento, las presentaciones señalan los objetivos a cumplir una vez desarrollado el tema, éstos están perfectamente ligados y son coherentes con aquellos establecidos en el programa de estudios </a:t>
            </a:r>
            <a:r>
              <a:rPr lang="es-MX" sz="2800" dirty="0" smtClean="0">
                <a:solidFill>
                  <a:schemeClr val="tx1">
                    <a:lumMod val="50000"/>
                    <a:lumOff val="50000"/>
                  </a:schemeClr>
                </a:solidFill>
                <a:latin typeface="Arial Narrow" pitchFamily="34" charset="0"/>
              </a:rPr>
              <a:t>de </a:t>
            </a:r>
            <a:r>
              <a:rPr lang="es-MX" sz="2800" dirty="0" smtClean="0">
                <a:solidFill>
                  <a:schemeClr val="tx1">
                    <a:lumMod val="50000"/>
                    <a:lumOff val="50000"/>
                  </a:schemeClr>
                </a:solidFill>
                <a:latin typeface="Arial Narrow" pitchFamily="34" charset="0"/>
              </a:rPr>
              <a:t>la unidad de aprendizaje. Es necesario mencionar, que el alcance de dichos objetivos no será exclusivamente a través del uso y exposición de este material visual, además se contemplan estrategias de aprendizaje </a:t>
            </a:r>
            <a:r>
              <a:rPr lang="es-MX" sz="2800" dirty="0" smtClean="0">
                <a:solidFill>
                  <a:schemeClr val="tx1">
                    <a:lumMod val="50000"/>
                    <a:lumOff val="50000"/>
                  </a:schemeClr>
                </a:solidFill>
                <a:latin typeface="Arial Narrow" pitchFamily="34" charset="0"/>
              </a:rPr>
              <a:t>como la investigación documental, la elaboración de gráficos de recuperación de información y como parte de la aplicación del conocimiento una práctica de laboratorio de identificación de rocas. Estas actividades se </a:t>
            </a:r>
            <a:r>
              <a:rPr lang="es-MX" sz="2800" dirty="0" smtClean="0">
                <a:solidFill>
                  <a:schemeClr val="tx1">
                    <a:lumMod val="50000"/>
                    <a:lumOff val="50000"/>
                  </a:schemeClr>
                </a:solidFill>
                <a:latin typeface="Arial Narrow" pitchFamily="34" charset="0"/>
              </a:rPr>
              <a:t>especifican en las actividades previas y las complementarias.</a:t>
            </a:r>
          </a:p>
          <a:p>
            <a:pPr algn="just"/>
            <a:endParaRPr lang="es-MX" sz="2800" dirty="0">
              <a:solidFill>
                <a:schemeClr val="tx1">
                  <a:lumMod val="50000"/>
                  <a:lumOff val="50000"/>
                </a:schemeClr>
              </a:solidFill>
            </a:endParaRPr>
          </a:p>
        </p:txBody>
      </p:sp>
      <p:sp>
        <p:nvSpPr>
          <p:cNvPr id="4" name="1 Título"/>
          <p:cNvSpPr>
            <a:spLocks noGrp="1"/>
          </p:cNvSpPr>
          <p:nvPr>
            <p:ph type="title"/>
          </p:nvPr>
        </p:nvSpPr>
        <p:spPr bwMode="auto">
          <a:xfrm>
            <a:off x="1066800" y="638904"/>
            <a:ext cx="10058400" cy="910826"/>
          </a:xfrm>
          <a:noFill/>
          <a:ln>
            <a:miter lim="800000"/>
            <a:headEnd/>
            <a:tailEnd/>
          </a:ln>
        </p:spPr>
        <p:txBody>
          <a:bodyPr vert="horz" wrap="square" lIns="91440" tIns="45720" rIns="91440" bIns="45720" numCol="1" anchor="t" anchorCtr="0" compatLnSpc="1">
            <a:prstTxWarp prst="textNoShape">
              <a:avLst/>
            </a:prstTxWarp>
            <a:noAutofit/>
          </a:bodyPr>
          <a:lstStyle/>
          <a:p>
            <a:r>
              <a:rPr lang="es-MX" b="1" dirty="0" smtClean="0">
                <a:solidFill>
                  <a:srgbClr val="92D050"/>
                </a:solidFill>
                <a:latin typeface="Arial Narrow" pitchFamily="34" charset="0"/>
              </a:rPr>
              <a:t>Guía de uso</a:t>
            </a:r>
            <a:r>
              <a:rPr lang="es-MX" dirty="0" smtClean="0">
                <a:solidFill>
                  <a:srgbClr val="92D050"/>
                </a:solidFill>
                <a:latin typeface="Arial Narrow" pitchFamily="34" charset="0"/>
              </a:rPr>
              <a:t/>
            </a:r>
            <a:br>
              <a:rPr lang="es-MX" dirty="0" smtClean="0">
                <a:solidFill>
                  <a:srgbClr val="92D050"/>
                </a:solidFill>
                <a:latin typeface="Arial Narrow" pitchFamily="34" charset="0"/>
              </a:rPr>
            </a:br>
            <a:endParaRPr lang="es-MX" dirty="0" smtClean="0">
              <a:solidFill>
                <a:srgbClr val="92D050"/>
              </a:solidFill>
              <a:latin typeface="Arial Narrow"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Imagen relacionada"/>
          <p:cNvPicPr>
            <a:picLocks noChangeAspect="1" noChangeArrowheads="1"/>
          </p:cNvPicPr>
          <p:nvPr/>
        </p:nvPicPr>
        <p:blipFill>
          <a:blip r:embed="rId2" cstate="print"/>
          <a:srcRect/>
          <a:stretch>
            <a:fillRect/>
          </a:stretch>
        </p:blipFill>
        <p:spPr bwMode="auto">
          <a:xfrm>
            <a:off x="1358943" y="1938575"/>
            <a:ext cx="6185529" cy="4217658"/>
          </a:xfrm>
          <a:prstGeom prst="rect">
            <a:avLst/>
          </a:prstGeom>
          <a:noFill/>
        </p:spPr>
      </p:pic>
      <p:sp>
        <p:nvSpPr>
          <p:cNvPr id="6" name="5 Título"/>
          <p:cNvSpPr>
            <a:spLocks noGrp="1"/>
          </p:cNvSpPr>
          <p:nvPr>
            <p:ph type="title"/>
          </p:nvPr>
        </p:nvSpPr>
        <p:spPr/>
        <p:txBody>
          <a:bodyPr>
            <a:normAutofit/>
          </a:bodyPr>
          <a:lstStyle/>
          <a:p>
            <a:r>
              <a:rPr lang="es-MX" sz="3600" dirty="0" smtClean="0">
                <a:solidFill>
                  <a:schemeClr val="tx1">
                    <a:lumMod val="50000"/>
                    <a:lumOff val="50000"/>
                  </a:schemeClr>
                </a:solidFill>
              </a:rPr>
              <a:t>Identifica los diferentes tipos de </a:t>
            </a:r>
            <a:r>
              <a:rPr lang="es-MX" sz="3600" dirty="0" err="1" smtClean="0">
                <a:solidFill>
                  <a:schemeClr val="tx1">
                    <a:lumMod val="50000"/>
                    <a:lumOff val="50000"/>
                  </a:schemeClr>
                </a:solidFill>
              </a:rPr>
              <a:t>plutones</a:t>
            </a:r>
            <a:r>
              <a:rPr lang="es-MX" sz="3600" dirty="0" smtClean="0">
                <a:solidFill>
                  <a:schemeClr val="tx1">
                    <a:lumMod val="50000"/>
                    <a:lumOff val="50000"/>
                  </a:schemeClr>
                </a:solidFill>
              </a:rPr>
              <a:t> o cuerpos intrusivos  en la siguiente imagen:</a:t>
            </a:r>
            <a:endParaRPr lang="es-MX" sz="3600" dirty="0">
              <a:solidFill>
                <a:schemeClr val="tx1">
                  <a:lumMod val="50000"/>
                  <a:lumOff val="50000"/>
                </a:schemeClr>
              </a:solidFill>
            </a:endParaRPr>
          </a:p>
        </p:txBody>
      </p:sp>
      <p:graphicFrame>
        <p:nvGraphicFramePr>
          <p:cNvPr id="7" name="6 Tabla"/>
          <p:cNvGraphicFramePr>
            <a:graphicFrameLocks noGrp="1"/>
          </p:cNvGraphicFramePr>
          <p:nvPr/>
        </p:nvGraphicFramePr>
        <p:xfrm>
          <a:off x="8872188" y="2441588"/>
          <a:ext cx="2456872" cy="2468880"/>
        </p:xfrm>
        <a:graphic>
          <a:graphicData uri="http://schemas.openxmlformats.org/drawingml/2006/table">
            <a:tbl>
              <a:tblPr firstRow="1" bandRow="1">
                <a:tableStyleId>{3B4B98B0-60AC-42C2-AFA5-B58CD77FA1E5}</a:tableStyleId>
              </a:tblPr>
              <a:tblGrid>
                <a:gridCol w="2456872"/>
              </a:tblGrid>
              <a:tr h="205201">
                <a:tc>
                  <a:txBody>
                    <a:bodyPr/>
                    <a:lstStyle/>
                    <a:p>
                      <a:r>
                        <a:rPr lang="es-MX" b="0" dirty="0" smtClean="0"/>
                        <a:t>a.</a:t>
                      </a:r>
                      <a:endParaRPr lang="es-MX" b="0" dirty="0"/>
                    </a:p>
                  </a:txBody>
                  <a:tcPr/>
                </a:tc>
              </a:tr>
              <a:tr h="205201">
                <a:tc>
                  <a:txBody>
                    <a:bodyPr/>
                    <a:lstStyle/>
                    <a:p>
                      <a:r>
                        <a:rPr lang="es-MX" dirty="0" smtClean="0"/>
                        <a:t>b.</a:t>
                      </a:r>
                      <a:endParaRPr lang="es-MX" dirty="0"/>
                    </a:p>
                  </a:txBody>
                  <a:tcPr/>
                </a:tc>
              </a:tr>
              <a:tr h="205201">
                <a:tc>
                  <a:txBody>
                    <a:bodyPr/>
                    <a:lstStyle/>
                    <a:p>
                      <a:r>
                        <a:rPr lang="es-MX" dirty="0" smtClean="0"/>
                        <a:t>c.</a:t>
                      </a:r>
                      <a:endParaRPr lang="es-MX" dirty="0"/>
                    </a:p>
                  </a:txBody>
                  <a:tcPr/>
                </a:tc>
              </a:tr>
              <a:tr h="205201">
                <a:tc>
                  <a:txBody>
                    <a:bodyPr/>
                    <a:lstStyle/>
                    <a:p>
                      <a:r>
                        <a:rPr lang="es-MX" dirty="0" smtClean="0"/>
                        <a:t>d.</a:t>
                      </a:r>
                      <a:endParaRPr lang="es-MX" dirty="0"/>
                    </a:p>
                  </a:txBody>
                  <a:tcPr/>
                </a:tc>
              </a:tr>
              <a:tr h="205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 Chimenea volcánica</a:t>
                      </a:r>
                    </a:p>
                    <a:p>
                      <a:endParaRPr lang="es-MX" dirty="0"/>
                    </a:p>
                  </a:txBody>
                  <a:tcPr/>
                </a:tc>
              </a:tr>
              <a:tr h="205201">
                <a:tc>
                  <a:txBody>
                    <a:bodyPr/>
                    <a:lstStyle/>
                    <a:p>
                      <a:r>
                        <a:rPr lang="es-MX" dirty="0" smtClean="0"/>
                        <a:t>f.</a:t>
                      </a:r>
                      <a:endParaRPr lang="es-MX" dirty="0"/>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66800" y="0"/>
            <a:ext cx="10058400" cy="1450757"/>
          </a:xfrm>
        </p:spPr>
        <p:txBody>
          <a:bodyPr/>
          <a:lstStyle/>
          <a:p>
            <a:r>
              <a:rPr lang="es-MX" b="1" dirty="0" smtClean="0">
                <a:solidFill>
                  <a:schemeClr val="accent1"/>
                </a:solidFill>
                <a:latin typeface="Arial Narrow" pitchFamily="34" charset="0"/>
              </a:rPr>
              <a:t>Bibliografía</a:t>
            </a:r>
            <a:endParaRPr lang="es-MX" b="1" dirty="0">
              <a:solidFill>
                <a:schemeClr val="accent1"/>
              </a:solidFill>
              <a:latin typeface="Arial Narrow" pitchFamily="34" charset="0"/>
            </a:endParaRPr>
          </a:p>
        </p:txBody>
      </p:sp>
      <p:sp>
        <p:nvSpPr>
          <p:cNvPr id="4" name="3 Marcador de contenido"/>
          <p:cNvSpPr>
            <a:spLocks noGrp="1"/>
          </p:cNvSpPr>
          <p:nvPr>
            <p:ph idx="1"/>
          </p:nvPr>
        </p:nvSpPr>
        <p:spPr/>
        <p:txBody>
          <a:bodyPr>
            <a:normAutofit/>
          </a:bodyPr>
          <a:lstStyle/>
          <a:p>
            <a:pPr>
              <a:buFont typeface="Arial" pitchFamily="34" charset="0"/>
              <a:buChar char="•"/>
            </a:pPr>
            <a:r>
              <a:rPr lang="es-MX" sz="2800" dirty="0" smtClean="0">
                <a:solidFill>
                  <a:schemeClr val="tx1">
                    <a:lumMod val="50000"/>
                    <a:lumOff val="50000"/>
                  </a:schemeClr>
                </a:solidFill>
                <a:latin typeface="Arial Narrow" pitchFamily="34" charset="0"/>
              </a:rPr>
              <a:t>De la Cruz, S., 2004: “</a:t>
            </a:r>
            <a:r>
              <a:rPr lang="es-MX" sz="2800" i="1" dirty="0" smtClean="0">
                <a:solidFill>
                  <a:schemeClr val="tx1">
                    <a:lumMod val="50000"/>
                    <a:lumOff val="50000"/>
                  </a:schemeClr>
                </a:solidFill>
                <a:latin typeface="Arial Narrow" pitchFamily="34" charset="0"/>
              </a:rPr>
              <a:t>Volcanes: Peligro y riesgo volcánico en México</a:t>
            </a:r>
            <a:r>
              <a:rPr lang="es-MX" sz="2800" dirty="0" smtClean="0">
                <a:solidFill>
                  <a:schemeClr val="tx1">
                    <a:lumMod val="50000"/>
                    <a:lumOff val="50000"/>
                  </a:schemeClr>
                </a:solidFill>
                <a:latin typeface="Arial Narrow" pitchFamily="34" charset="0"/>
              </a:rPr>
              <a:t>”, Serie de Fascículos CENAPRED, México, D.F.: Centro Nacional de  Prevención de Desastres. </a:t>
            </a:r>
            <a:endParaRPr lang="es-ES" sz="2800" b="1" dirty="0" smtClean="0">
              <a:solidFill>
                <a:schemeClr val="tx1">
                  <a:lumMod val="50000"/>
                  <a:lumOff val="50000"/>
                </a:schemeClr>
              </a:solidFill>
              <a:latin typeface="Arial Narrow" pitchFamily="34" charset="0"/>
            </a:endParaRPr>
          </a:p>
          <a:p>
            <a:pPr>
              <a:buFont typeface="Arial" pitchFamily="34" charset="0"/>
              <a:buChar char="•"/>
            </a:pPr>
            <a:r>
              <a:rPr lang="es-ES" sz="2800" dirty="0" err="1" smtClean="0">
                <a:solidFill>
                  <a:schemeClr val="tx1">
                    <a:lumMod val="50000"/>
                    <a:lumOff val="50000"/>
                  </a:schemeClr>
                </a:solidFill>
                <a:latin typeface="Arial Narrow" pitchFamily="34" charset="0"/>
              </a:rPr>
              <a:t>Tarbuck</a:t>
            </a:r>
            <a:r>
              <a:rPr lang="es-ES" sz="2800" dirty="0" smtClean="0">
                <a:solidFill>
                  <a:schemeClr val="tx1">
                    <a:lumMod val="50000"/>
                    <a:lumOff val="50000"/>
                  </a:schemeClr>
                </a:solidFill>
                <a:latin typeface="Arial Narrow" pitchFamily="34" charset="0"/>
              </a:rPr>
              <a:t>, E. y F. </a:t>
            </a:r>
            <a:r>
              <a:rPr lang="es-ES" sz="2800" dirty="0" err="1" smtClean="0">
                <a:solidFill>
                  <a:schemeClr val="tx1">
                    <a:lumMod val="50000"/>
                    <a:lumOff val="50000"/>
                  </a:schemeClr>
                </a:solidFill>
                <a:latin typeface="Arial Narrow" pitchFamily="34" charset="0"/>
              </a:rPr>
              <a:t>Lutgens</a:t>
            </a:r>
            <a:r>
              <a:rPr lang="es-ES" sz="2800" dirty="0" smtClean="0">
                <a:solidFill>
                  <a:schemeClr val="tx1">
                    <a:lumMod val="50000"/>
                    <a:lumOff val="50000"/>
                  </a:schemeClr>
                </a:solidFill>
                <a:latin typeface="Arial Narrow" pitchFamily="34" charset="0"/>
              </a:rPr>
              <a:t>, 2005. </a:t>
            </a:r>
            <a:r>
              <a:rPr lang="es-ES" sz="2800" i="1" dirty="0" smtClean="0">
                <a:solidFill>
                  <a:schemeClr val="tx1">
                    <a:lumMod val="50000"/>
                    <a:lumOff val="50000"/>
                  </a:schemeClr>
                </a:solidFill>
                <a:latin typeface="Arial Narrow" pitchFamily="34" charset="0"/>
              </a:rPr>
              <a:t>Ciencias de la Tierra: Una introducción a la geología física</a:t>
            </a:r>
            <a:r>
              <a:rPr lang="es-ES" sz="2800" dirty="0" smtClean="0">
                <a:solidFill>
                  <a:schemeClr val="tx1">
                    <a:lumMod val="50000"/>
                    <a:lumOff val="50000"/>
                  </a:schemeClr>
                </a:solidFill>
                <a:latin typeface="Arial Narrow" pitchFamily="34" charset="0"/>
              </a:rPr>
              <a:t>, España, Sexta edición: Ed. </a:t>
            </a:r>
            <a:r>
              <a:rPr lang="es-ES" sz="2800" dirty="0" err="1" smtClean="0">
                <a:solidFill>
                  <a:schemeClr val="tx1">
                    <a:lumMod val="50000"/>
                    <a:lumOff val="50000"/>
                  </a:schemeClr>
                </a:solidFill>
                <a:latin typeface="Arial Narrow" pitchFamily="34" charset="0"/>
              </a:rPr>
              <a:t>Pearson</a:t>
            </a:r>
            <a:r>
              <a:rPr lang="es-ES" sz="2800" dirty="0" smtClean="0">
                <a:solidFill>
                  <a:schemeClr val="tx1">
                    <a:lumMod val="50000"/>
                    <a:lumOff val="50000"/>
                  </a:schemeClr>
                </a:solidFill>
                <a:latin typeface="Arial Narrow" pitchFamily="34" charset="0"/>
              </a:rPr>
              <a:t> </a:t>
            </a:r>
            <a:r>
              <a:rPr lang="es-ES" sz="2800" dirty="0" err="1" smtClean="0">
                <a:solidFill>
                  <a:schemeClr val="tx1">
                    <a:lumMod val="50000"/>
                    <a:lumOff val="50000"/>
                  </a:schemeClr>
                </a:solidFill>
                <a:latin typeface="Arial Narrow" pitchFamily="34" charset="0"/>
              </a:rPr>
              <a:t>Prentice</a:t>
            </a:r>
            <a:r>
              <a:rPr lang="es-ES" sz="2800" dirty="0" smtClean="0">
                <a:solidFill>
                  <a:schemeClr val="tx1">
                    <a:lumMod val="50000"/>
                    <a:lumOff val="50000"/>
                  </a:schemeClr>
                </a:solidFill>
                <a:latin typeface="Arial Narrow" pitchFamily="34" charset="0"/>
              </a:rPr>
              <a:t> Hall.</a:t>
            </a:r>
          </a:p>
          <a:p>
            <a:pPr>
              <a:buFont typeface="Arial" pitchFamily="34" charset="0"/>
              <a:buChar char="•"/>
            </a:pPr>
            <a:r>
              <a:rPr lang="es-MX" sz="2800" dirty="0" err="1" smtClean="0">
                <a:solidFill>
                  <a:schemeClr val="tx1">
                    <a:lumMod val="50000"/>
                    <a:lumOff val="50000"/>
                  </a:schemeClr>
                </a:solidFill>
                <a:latin typeface="Arial Narrow" pitchFamily="34" charset="0"/>
              </a:rPr>
              <a:t>Wicander</a:t>
            </a:r>
            <a:r>
              <a:rPr lang="es-MX" sz="2800" dirty="0" smtClean="0">
                <a:solidFill>
                  <a:schemeClr val="tx1">
                    <a:lumMod val="50000"/>
                    <a:lumOff val="50000"/>
                  </a:schemeClr>
                </a:solidFill>
                <a:latin typeface="Arial Narrow" pitchFamily="34" charset="0"/>
              </a:rPr>
              <a:t>, R.  y J. Monroe, 2000. </a:t>
            </a:r>
            <a:r>
              <a:rPr lang="es-MX" sz="2800" i="1" dirty="0" smtClean="0">
                <a:solidFill>
                  <a:schemeClr val="tx1">
                    <a:lumMod val="50000"/>
                    <a:lumOff val="50000"/>
                  </a:schemeClr>
                </a:solidFill>
                <a:latin typeface="Arial Narrow" pitchFamily="34" charset="0"/>
              </a:rPr>
              <a:t>Fundamentos de Geología,</a:t>
            </a:r>
            <a:r>
              <a:rPr lang="es-MX" sz="2800" dirty="0" smtClean="0">
                <a:solidFill>
                  <a:schemeClr val="tx1">
                    <a:lumMod val="50000"/>
                    <a:lumOff val="50000"/>
                  </a:schemeClr>
                </a:solidFill>
                <a:latin typeface="Arial Narrow" pitchFamily="34" charset="0"/>
              </a:rPr>
              <a:t> México: International </a:t>
            </a:r>
            <a:r>
              <a:rPr lang="es-MX" sz="2800" dirty="0" err="1" smtClean="0">
                <a:solidFill>
                  <a:schemeClr val="tx1">
                    <a:lumMod val="50000"/>
                    <a:lumOff val="50000"/>
                  </a:schemeClr>
                </a:solidFill>
                <a:latin typeface="Arial Narrow" pitchFamily="34" charset="0"/>
              </a:rPr>
              <a:t>Thomson</a:t>
            </a:r>
            <a:r>
              <a:rPr lang="es-MX" sz="2800" dirty="0" smtClean="0">
                <a:solidFill>
                  <a:schemeClr val="tx1">
                    <a:lumMod val="50000"/>
                    <a:lumOff val="50000"/>
                  </a:schemeClr>
                </a:solidFill>
                <a:latin typeface="Arial Narrow" pitchFamily="34" charset="0"/>
              </a:rPr>
              <a:t> Editores</a:t>
            </a:r>
          </a:p>
          <a:p>
            <a:endParaRPr lang="es-MX" sz="28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altLang="es-MX" dirty="0">
                <a:solidFill>
                  <a:schemeClr val="bg1">
                    <a:lumMod val="65000"/>
                  </a:schemeClr>
                </a:solidFill>
                <a:latin typeface="Arial Narrow" pitchFamily="34" charset="0"/>
              </a:rPr>
              <a:t>Rocas ígneas</a:t>
            </a:r>
            <a:endParaRPr lang="es-MX" dirty="0">
              <a:solidFill>
                <a:schemeClr val="bg1">
                  <a:lumMod val="65000"/>
                </a:schemeClr>
              </a:solidFill>
              <a:latin typeface="Arial Narrow" pitchFamily="34" charset="0"/>
            </a:endParaRPr>
          </a:p>
        </p:txBody>
      </p:sp>
      <p:sp>
        <p:nvSpPr>
          <p:cNvPr id="3" name="Subtítulo 2"/>
          <p:cNvSpPr>
            <a:spLocks noGrp="1"/>
          </p:cNvSpPr>
          <p:nvPr>
            <p:ph type="subTitle" idx="1"/>
          </p:nvPr>
        </p:nvSpPr>
        <p:spPr/>
        <p:txBody>
          <a:bodyPr>
            <a:normAutofit fontScale="85000" lnSpcReduction="10000"/>
          </a:bodyPr>
          <a:lstStyle/>
          <a:p>
            <a:r>
              <a:rPr lang="es-MX" sz="6600" cap="none" dirty="0" smtClean="0">
                <a:solidFill>
                  <a:schemeClr val="tx1">
                    <a:lumMod val="50000"/>
                    <a:lumOff val="50000"/>
                  </a:schemeClr>
                </a:solidFill>
                <a:latin typeface="Arial Narrow" pitchFamily="34" charset="0"/>
              </a:rPr>
              <a:t>                         </a:t>
            </a:r>
            <a:r>
              <a:rPr lang="es-MX" sz="8600" cap="none" dirty="0" smtClean="0">
                <a:solidFill>
                  <a:schemeClr val="tx1">
                    <a:lumMod val="50000"/>
                    <a:lumOff val="50000"/>
                  </a:schemeClr>
                </a:solidFill>
                <a:latin typeface="Arial Narrow" pitchFamily="34" charset="0"/>
              </a:rPr>
              <a:t>o </a:t>
            </a:r>
            <a:r>
              <a:rPr lang="es-MX" sz="8600" cap="none" dirty="0" err="1" smtClean="0">
                <a:solidFill>
                  <a:schemeClr val="tx1">
                    <a:lumMod val="50000"/>
                    <a:lumOff val="50000"/>
                  </a:schemeClr>
                </a:solidFill>
                <a:latin typeface="Arial Narrow" pitchFamily="34" charset="0"/>
              </a:rPr>
              <a:t>magmáticas</a:t>
            </a:r>
            <a:endParaRPr lang="es-MX" sz="8600" cap="none" dirty="0">
              <a:solidFill>
                <a:schemeClr val="tx1">
                  <a:lumMod val="50000"/>
                  <a:lumOff val="50000"/>
                </a:schemeClr>
              </a:solidFill>
              <a:latin typeface="Arial Narrow" pitchFamily="34" charset="0"/>
            </a:endParaRPr>
          </a:p>
        </p:txBody>
      </p:sp>
      <p:pic>
        <p:nvPicPr>
          <p:cNvPr id="4"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773887" y="1542725"/>
            <a:ext cx="1614133" cy="1614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99620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504318"/>
            <a:ext cx="10058400" cy="1450757"/>
          </a:xfrm>
        </p:spPr>
        <p:txBody>
          <a:bodyPr/>
          <a:lstStyle/>
          <a:p>
            <a:r>
              <a:rPr lang="es-MX" altLang="es-MX" b="1" dirty="0" smtClean="0">
                <a:solidFill>
                  <a:schemeClr val="tx1">
                    <a:lumMod val="50000"/>
                    <a:lumOff val="50000"/>
                  </a:schemeClr>
                </a:solidFill>
                <a:latin typeface="Arial Narrow" panose="020B0606020202030204" pitchFamily="34" charset="0"/>
              </a:rPr>
              <a:t>Objetivos</a:t>
            </a:r>
            <a:r>
              <a:rPr lang="es-MX" altLang="es-MX" b="1" dirty="0">
                <a:solidFill>
                  <a:schemeClr val="tx1">
                    <a:lumMod val="50000"/>
                    <a:lumOff val="50000"/>
                  </a:schemeClr>
                </a:solidFill>
                <a:latin typeface="Arial Narrow" panose="020B0606020202030204" pitchFamily="34" charset="0"/>
              </a:rPr>
              <a:t>:</a:t>
            </a:r>
            <a:br>
              <a:rPr lang="es-MX" altLang="es-MX" b="1" dirty="0">
                <a:solidFill>
                  <a:schemeClr val="tx1">
                    <a:lumMod val="50000"/>
                    <a:lumOff val="50000"/>
                  </a:schemeClr>
                </a:solidFill>
                <a:latin typeface="Arial Narrow" panose="020B0606020202030204" pitchFamily="34" charset="0"/>
              </a:rPr>
            </a:br>
            <a:endParaRPr lang="es-MX" dirty="0">
              <a:solidFill>
                <a:schemeClr val="tx1">
                  <a:lumMod val="50000"/>
                  <a:lumOff val="50000"/>
                </a:schemeClr>
              </a:solidFill>
            </a:endParaRPr>
          </a:p>
        </p:txBody>
      </p:sp>
      <p:sp>
        <p:nvSpPr>
          <p:cNvPr id="3" name="Marcador de contenido 2"/>
          <p:cNvSpPr>
            <a:spLocks noGrp="1"/>
          </p:cNvSpPr>
          <p:nvPr>
            <p:ph idx="1"/>
          </p:nvPr>
        </p:nvSpPr>
        <p:spPr/>
        <p:txBody>
          <a:bodyPr>
            <a:normAutofit fontScale="92500" lnSpcReduction="10000"/>
          </a:bodyPr>
          <a:lstStyle/>
          <a:p>
            <a:pPr algn="just">
              <a:buFontTx/>
              <a:buChar char="•"/>
            </a:pPr>
            <a:r>
              <a:rPr lang="es-MX" altLang="es-MX" sz="3600" dirty="0" smtClean="0">
                <a:solidFill>
                  <a:schemeClr val="tx1">
                    <a:lumMod val="50000"/>
                    <a:lumOff val="50000"/>
                  </a:schemeClr>
                </a:solidFill>
                <a:latin typeface="Arial Narrow" panose="020B0606020202030204" pitchFamily="34" charset="0"/>
              </a:rPr>
              <a:t>Diferenciar </a:t>
            </a:r>
            <a:r>
              <a:rPr lang="es-MX" altLang="es-MX" sz="3600" dirty="0">
                <a:solidFill>
                  <a:schemeClr val="tx1">
                    <a:lumMod val="50000"/>
                    <a:lumOff val="50000"/>
                  </a:schemeClr>
                </a:solidFill>
                <a:latin typeface="Arial Narrow" panose="020B0606020202030204" pitchFamily="34" charset="0"/>
              </a:rPr>
              <a:t>las texturas de las rocas </a:t>
            </a:r>
            <a:r>
              <a:rPr lang="es-MX" altLang="es-MX" sz="3600" dirty="0" smtClean="0">
                <a:solidFill>
                  <a:schemeClr val="tx1">
                    <a:lumMod val="50000"/>
                    <a:lumOff val="50000"/>
                  </a:schemeClr>
                </a:solidFill>
                <a:latin typeface="Arial Narrow" panose="020B0606020202030204" pitchFamily="34" charset="0"/>
              </a:rPr>
              <a:t>ígneas y a partir de ellas inferir el proceso de formación. </a:t>
            </a:r>
            <a:endParaRPr lang="es-MX" altLang="es-MX" sz="3600" dirty="0">
              <a:solidFill>
                <a:schemeClr val="tx1">
                  <a:lumMod val="50000"/>
                  <a:lumOff val="50000"/>
                </a:schemeClr>
              </a:solidFill>
              <a:latin typeface="Arial Narrow" panose="020B0606020202030204" pitchFamily="34" charset="0"/>
            </a:endParaRPr>
          </a:p>
          <a:p>
            <a:pPr algn="just">
              <a:buFontTx/>
              <a:buChar char="•"/>
            </a:pPr>
            <a:r>
              <a:rPr lang="es-MX" altLang="es-MX" sz="3600" dirty="0">
                <a:solidFill>
                  <a:schemeClr val="tx1">
                    <a:lumMod val="50000"/>
                    <a:lumOff val="50000"/>
                  </a:schemeClr>
                </a:solidFill>
                <a:latin typeface="Arial Narrow" panose="020B0606020202030204" pitchFamily="34" charset="0"/>
              </a:rPr>
              <a:t>Conocer </a:t>
            </a:r>
            <a:r>
              <a:rPr lang="es-MX" altLang="es-MX" sz="3600" dirty="0" smtClean="0">
                <a:solidFill>
                  <a:schemeClr val="tx1">
                    <a:lumMod val="50000"/>
                    <a:lumOff val="50000"/>
                  </a:schemeClr>
                </a:solidFill>
                <a:latin typeface="Arial Narrow" panose="020B0606020202030204" pitchFamily="34" charset="0"/>
              </a:rPr>
              <a:t>los grupos de rocas ígneas según su composición  y los rasgos asociados a cada una de estas tipologías como la coloración y probable procedencia.</a:t>
            </a:r>
            <a:endParaRPr lang="es-MX" altLang="es-MX" sz="3600" dirty="0">
              <a:solidFill>
                <a:schemeClr val="tx1">
                  <a:lumMod val="50000"/>
                  <a:lumOff val="50000"/>
                </a:schemeClr>
              </a:solidFill>
              <a:latin typeface="Arial Narrow" panose="020B0606020202030204" pitchFamily="34" charset="0"/>
            </a:endParaRPr>
          </a:p>
          <a:p>
            <a:pPr algn="just">
              <a:buFontTx/>
              <a:buChar char="•"/>
            </a:pPr>
            <a:r>
              <a:rPr lang="es-MX" altLang="es-MX" sz="3600" dirty="0">
                <a:solidFill>
                  <a:schemeClr val="tx1">
                    <a:lumMod val="50000"/>
                    <a:lumOff val="50000"/>
                  </a:schemeClr>
                </a:solidFill>
                <a:latin typeface="Arial Narrow" panose="020B0606020202030204" pitchFamily="34" charset="0"/>
              </a:rPr>
              <a:t>Nombrar, diferenciar y comparar rocas ígneas.</a:t>
            </a:r>
          </a:p>
          <a:p>
            <a:pPr algn="just">
              <a:buFontTx/>
              <a:buChar char="•"/>
            </a:pPr>
            <a:r>
              <a:rPr lang="es-MX" altLang="es-MX" sz="3600" dirty="0">
                <a:solidFill>
                  <a:schemeClr val="tx1">
                    <a:lumMod val="50000"/>
                    <a:lumOff val="50000"/>
                  </a:schemeClr>
                </a:solidFill>
                <a:latin typeface="Arial Narrow" panose="020B0606020202030204" pitchFamily="34" charset="0"/>
              </a:rPr>
              <a:t>Distinguir </a:t>
            </a:r>
            <a:r>
              <a:rPr lang="es-MX" altLang="es-MX" sz="3600" dirty="0" smtClean="0">
                <a:solidFill>
                  <a:schemeClr val="tx1">
                    <a:lumMod val="50000"/>
                    <a:lumOff val="50000"/>
                  </a:schemeClr>
                </a:solidFill>
                <a:latin typeface="Arial Narrow" panose="020B0606020202030204" pitchFamily="34" charset="0"/>
              </a:rPr>
              <a:t>los cuerpos ígneos intrusivos de </a:t>
            </a:r>
            <a:r>
              <a:rPr lang="es-MX" altLang="es-MX" sz="3600" dirty="0">
                <a:solidFill>
                  <a:schemeClr val="tx1">
                    <a:lumMod val="50000"/>
                    <a:lumOff val="50000"/>
                  </a:schemeClr>
                </a:solidFill>
                <a:latin typeface="Arial Narrow" panose="020B0606020202030204" pitchFamily="34" charset="0"/>
              </a:rPr>
              <a:t>acuerdo a su geometría y </a:t>
            </a:r>
            <a:r>
              <a:rPr lang="es-MX" altLang="es-MX" sz="3600" dirty="0" smtClean="0">
                <a:solidFill>
                  <a:schemeClr val="tx1">
                    <a:lumMod val="50000"/>
                    <a:lumOff val="50000"/>
                  </a:schemeClr>
                </a:solidFill>
                <a:latin typeface="Arial Narrow" panose="020B0606020202030204" pitchFamily="34" charset="0"/>
              </a:rPr>
              <a:t>concordancia.</a:t>
            </a:r>
            <a:endParaRPr lang="es-MX" altLang="es-MX" sz="3600" dirty="0">
              <a:solidFill>
                <a:schemeClr val="tx1">
                  <a:lumMod val="50000"/>
                  <a:lumOff val="50000"/>
                </a:schemeClr>
              </a:solidFill>
              <a:latin typeface="Arial Narrow" panose="020B0606020202030204" pitchFamily="34" charset="0"/>
            </a:endParaRPr>
          </a:p>
          <a:p>
            <a:endParaRPr lang="es-MX" sz="3200" dirty="0"/>
          </a:p>
        </p:txBody>
      </p:sp>
    </p:spTree>
    <p:extLst>
      <p:ext uri="{BB962C8B-B14F-4D97-AF65-F5344CB8AC3E}">
        <p14:creationId xmlns:p14="http://schemas.microsoft.com/office/powerpoint/2010/main" xmlns="" val="1561155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493432"/>
            <a:ext cx="10058400" cy="1450757"/>
          </a:xfrm>
        </p:spPr>
        <p:txBody>
          <a:bodyPr>
            <a:normAutofit fontScale="90000"/>
          </a:bodyPr>
          <a:lstStyle/>
          <a:p>
            <a:r>
              <a:rPr lang="es-MX" altLang="es-MX" b="1" dirty="0" smtClean="0">
                <a:latin typeface="Arial Narrow" panose="020B0606020202030204" pitchFamily="34" charset="0"/>
              </a:rPr>
              <a:t/>
            </a:r>
            <a:br>
              <a:rPr lang="es-MX" altLang="es-MX" b="1" dirty="0" smtClean="0">
                <a:latin typeface="Arial Narrow" panose="020B0606020202030204" pitchFamily="34" charset="0"/>
              </a:rPr>
            </a:br>
            <a:r>
              <a:rPr lang="es-MX" altLang="es-MX" b="1" dirty="0">
                <a:latin typeface="Arial Narrow" panose="020B0606020202030204" pitchFamily="34" charset="0"/>
              </a:rPr>
              <a:t/>
            </a:r>
            <a:br>
              <a:rPr lang="es-MX" altLang="es-MX" b="1" dirty="0">
                <a:latin typeface="Arial Narrow" panose="020B0606020202030204" pitchFamily="34" charset="0"/>
              </a:rPr>
            </a:br>
            <a:r>
              <a:rPr lang="es-MX" altLang="es-MX" b="1" dirty="0" smtClean="0">
                <a:latin typeface="Arial Narrow" panose="020B0606020202030204" pitchFamily="34" charset="0"/>
              </a:rPr>
              <a:t/>
            </a:r>
            <a:br>
              <a:rPr lang="es-MX" altLang="es-MX" b="1" dirty="0" smtClean="0">
                <a:latin typeface="Arial Narrow" panose="020B0606020202030204" pitchFamily="34" charset="0"/>
              </a:rPr>
            </a:br>
            <a:r>
              <a:rPr lang="es-MX" altLang="es-MX" b="1" dirty="0">
                <a:latin typeface="Arial Narrow" panose="020B0606020202030204" pitchFamily="34" charset="0"/>
              </a:rPr>
              <a:t/>
            </a:r>
            <a:br>
              <a:rPr lang="es-MX" altLang="es-MX" b="1" dirty="0">
                <a:latin typeface="Arial Narrow" panose="020B0606020202030204" pitchFamily="34" charset="0"/>
              </a:rPr>
            </a:br>
            <a:r>
              <a:rPr lang="es-MX" altLang="es-MX" b="1" dirty="0" smtClean="0">
                <a:latin typeface="Arial Narrow" panose="020B0606020202030204" pitchFamily="34" charset="0"/>
              </a:rPr>
              <a:t/>
            </a:r>
            <a:br>
              <a:rPr lang="es-MX" altLang="es-MX" b="1" dirty="0" smtClean="0">
                <a:latin typeface="Arial Narrow" panose="020B0606020202030204" pitchFamily="34" charset="0"/>
              </a:rPr>
            </a:br>
            <a:r>
              <a:rPr lang="es-MX" altLang="es-MX" sz="5300" b="1" dirty="0" smtClean="0">
                <a:solidFill>
                  <a:schemeClr val="tx1">
                    <a:lumMod val="50000"/>
                    <a:lumOff val="50000"/>
                  </a:schemeClr>
                </a:solidFill>
                <a:latin typeface="Arial Narrow" panose="020B0606020202030204" pitchFamily="34" charset="0"/>
              </a:rPr>
              <a:t>Actividades </a:t>
            </a:r>
            <a:r>
              <a:rPr lang="es-MX" altLang="es-MX" sz="5300" b="1" dirty="0">
                <a:solidFill>
                  <a:schemeClr val="tx1">
                    <a:lumMod val="50000"/>
                    <a:lumOff val="50000"/>
                  </a:schemeClr>
                </a:solidFill>
                <a:latin typeface="Arial Narrow" panose="020B0606020202030204" pitchFamily="34" charset="0"/>
              </a:rPr>
              <a:t>complementarias</a:t>
            </a:r>
            <a:r>
              <a:rPr lang="es-MX" altLang="es-MX" dirty="0">
                <a:solidFill>
                  <a:schemeClr val="tx1">
                    <a:lumMod val="50000"/>
                    <a:lumOff val="50000"/>
                  </a:schemeClr>
                </a:solidFill>
                <a:latin typeface="Arial Narrow" panose="020B0606020202030204" pitchFamily="34" charset="0"/>
              </a:rPr>
              <a:t>:</a:t>
            </a:r>
            <a:br>
              <a:rPr lang="es-MX" altLang="es-MX" dirty="0">
                <a:solidFill>
                  <a:schemeClr val="tx1">
                    <a:lumMod val="50000"/>
                    <a:lumOff val="50000"/>
                  </a:schemeClr>
                </a:solidFill>
                <a:latin typeface="Arial Narrow" panose="020B0606020202030204" pitchFamily="34" charset="0"/>
              </a:rPr>
            </a:br>
            <a:endParaRPr lang="es-MX" dirty="0">
              <a:solidFill>
                <a:schemeClr val="tx1">
                  <a:lumMod val="50000"/>
                  <a:lumOff val="50000"/>
                </a:schemeClr>
              </a:solidFill>
            </a:endParaRPr>
          </a:p>
        </p:txBody>
      </p:sp>
      <p:sp>
        <p:nvSpPr>
          <p:cNvPr id="3" name="Marcador de contenido 2"/>
          <p:cNvSpPr>
            <a:spLocks noGrp="1"/>
          </p:cNvSpPr>
          <p:nvPr>
            <p:ph idx="1"/>
          </p:nvPr>
        </p:nvSpPr>
        <p:spPr/>
        <p:txBody>
          <a:bodyPr/>
          <a:lstStyle/>
          <a:p>
            <a:pPr algn="just">
              <a:buFontTx/>
              <a:buChar char="•"/>
            </a:pPr>
            <a:r>
              <a:rPr lang="es-MX" altLang="es-MX" sz="3600" dirty="0" smtClean="0">
                <a:solidFill>
                  <a:schemeClr val="tx1">
                    <a:lumMod val="50000"/>
                    <a:lumOff val="50000"/>
                  </a:schemeClr>
                </a:solidFill>
                <a:latin typeface="Arial Narrow" panose="020B0606020202030204" pitchFamily="34" charset="0"/>
              </a:rPr>
              <a:t>Elaborar un gráfico de recuperación de información que contenga las </a:t>
            </a:r>
            <a:r>
              <a:rPr lang="es-MX" altLang="es-MX" sz="3600" dirty="0">
                <a:solidFill>
                  <a:schemeClr val="tx1">
                    <a:lumMod val="50000"/>
                    <a:lumOff val="50000"/>
                  </a:schemeClr>
                </a:solidFill>
                <a:latin typeface="Arial Narrow" panose="020B0606020202030204" pitchFamily="34" charset="0"/>
              </a:rPr>
              <a:t>principales rocas ígneas y sus </a:t>
            </a:r>
            <a:r>
              <a:rPr lang="es-MX" altLang="es-MX" sz="3600" dirty="0" smtClean="0">
                <a:solidFill>
                  <a:schemeClr val="tx1">
                    <a:lumMod val="50000"/>
                    <a:lumOff val="50000"/>
                  </a:schemeClr>
                </a:solidFill>
                <a:latin typeface="Arial Narrow" panose="020B0606020202030204" pitchFamily="34" charset="0"/>
              </a:rPr>
              <a:t>rasgos.</a:t>
            </a:r>
          </a:p>
          <a:p>
            <a:pPr marL="0" indent="0" algn="just">
              <a:buNone/>
            </a:pPr>
            <a:endParaRPr lang="es-MX" altLang="es-MX" sz="3600" dirty="0">
              <a:solidFill>
                <a:schemeClr val="tx1">
                  <a:lumMod val="50000"/>
                  <a:lumOff val="50000"/>
                </a:schemeClr>
              </a:solidFill>
              <a:latin typeface="Arial Narrow" panose="020B0606020202030204" pitchFamily="34" charset="0"/>
            </a:endParaRPr>
          </a:p>
          <a:p>
            <a:pPr algn="just">
              <a:buFontTx/>
              <a:buChar char="•"/>
            </a:pPr>
            <a:r>
              <a:rPr lang="es-MX" altLang="es-MX" sz="3600" dirty="0">
                <a:solidFill>
                  <a:schemeClr val="tx1">
                    <a:lumMod val="50000"/>
                    <a:lumOff val="50000"/>
                  </a:schemeClr>
                </a:solidFill>
                <a:latin typeface="Arial Narrow" panose="020B0606020202030204" pitchFamily="34" charset="0"/>
              </a:rPr>
              <a:t>Práctica de laboratorio “Identificación de rocas</a:t>
            </a:r>
            <a:r>
              <a:rPr lang="es-MX" altLang="es-MX" sz="3600" dirty="0" smtClean="0">
                <a:solidFill>
                  <a:schemeClr val="tx1">
                    <a:lumMod val="50000"/>
                    <a:lumOff val="50000"/>
                  </a:schemeClr>
                </a:solidFill>
                <a:latin typeface="Arial Narrow" panose="020B0606020202030204" pitchFamily="34" charset="0"/>
              </a:rPr>
              <a:t>”.</a:t>
            </a:r>
            <a:endParaRPr lang="es-MX" altLang="es-MX" sz="3600" dirty="0">
              <a:solidFill>
                <a:schemeClr val="tx1">
                  <a:lumMod val="50000"/>
                  <a:lumOff val="50000"/>
                </a:schemeClr>
              </a:solidFill>
              <a:latin typeface="Arial Narrow" panose="020B0606020202030204" pitchFamily="34" charset="0"/>
            </a:endParaRPr>
          </a:p>
          <a:p>
            <a:endParaRPr lang="es-ES" altLang="es-MX" dirty="0">
              <a:solidFill>
                <a:schemeClr val="tx1">
                  <a:lumMod val="50000"/>
                  <a:lumOff val="50000"/>
                </a:schemeClr>
              </a:solidFill>
            </a:endParaRPr>
          </a:p>
          <a:p>
            <a:endParaRPr lang="es-MX" dirty="0">
              <a:solidFill>
                <a:schemeClr val="tx1">
                  <a:lumMod val="50000"/>
                  <a:lumOff val="50000"/>
                </a:schemeClr>
              </a:solidFill>
            </a:endParaRPr>
          </a:p>
        </p:txBody>
      </p:sp>
    </p:spTree>
    <p:extLst>
      <p:ext uri="{BB962C8B-B14F-4D97-AF65-F5344CB8AC3E}">
        <p14:creationId xmlns:p14="http://schemas.microsoft.com/office/powerpoint/2010/main" xmlns="" val="2364838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754187" y="1298575"/>
            <a:ext cx="8683625" cy="3521075"/>
            <a:chOff x="180975" y="1147763"/>
            <a:chExt cx="8683625" cy="3521075"/>
          </a:xfrm>
        </p:grpSpPr>
        <p:grpSp>
          <p:nvGrpSpPr>
            <p:cNvPr id="5" name="Group 5"/>
            <p:cNvGrpSpPr>
              <a:grpSpLocks/>
            </p:cNvGrpSpPr>
            <p:nvPr/>
          </p:nvGrpSpPr>
          <p:grpSpPr bwMode="auto">
            <a:xfrm>
              <a:off x="180975" y="1147763"/>
              <a:ext cx="8683625" cy="3521075"/>
              <a:chOff x="0" y="809"/>
              <a:chExt cx="5470" cy="2218"/>
            </a:xfrm>
          </p:grpSpPr>
          <p:sp>
            <p:nvSpPr>
              <p:cNvPr id="7" name="Text Box 6"/>
              <p:cNvSpPr txBox="1">
                <a:spLocks noChangeArrowheads="1"/>
              </p:cNvSpPr>
              <p:nvPr/>
            </p:nvSpPr>
            <p:spPr bwMode="auto">
              <a:xfrm>
                <a:off x="2184" y="809"/>
                <a:ext cx="1102" cy="5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MX" altLang="es-MX" sz="2800" dirty="0">
                    <a:solidFill>
                      <a:srgbClr val="339933"/>
                    </a:solidFill>
                    <a:latin typeface="Arial Narrow" panose="020B0606020202030204" pitchFamily="34" charset="0"/>
                  </a:rPr>
                  <a:t>Magma</a:t>
                </a:r>
              </a:p>
              <a:p>
                <a:pPr eaLnBrk="1" hangingPunct="1"/>
                <a:r>
                  <a:rPr lang="es-MX" altLang="es-MX" sz="2000" i="1" dirty="0">
                    <a:solidFill>
                      <a:srgbClr val="339933"/>
                    </a:solidFill>
                    <a:latin typeface="Arial Narrow" panose="020B0606020202030204" pitchFamily="34" charset="0"/>
                  </a:rPr>
                  <a:t>Material parental</a:t>
                </a:r>
                <a:endParaRPr lang="es-ES" altLang="es-MX" sz="2000" i="1" dirty="0">
                  <a:solidFill>
                    <a:srgbClr val="339933"/>
                  </a:solidFill>
                  <a:latin typeface="Arial Narrow" panose="020B0606020202030204" pitchFamily="34" charset="0"/>
                </a:endParaRPr>
              </a:p>
            </p:txBody>
          </p:sp>
          <p:sp>
            <p:nvSpPr>
              <p:cNvPr id="8" name="Text Box 7"/>
              <p:cNvSpPr txBox="1">
                <a:spLocks noChangeArrowheads="1"/>
              </p:cNvSpPr>
              <p:nvPr/>
            </p:nvSpPr>
            <p:spPr bwMode="auto">
              <a:xfrm>
                <a:off x="3334" y="1430"/>
                <a:ext cx="1107" cy="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MX" altLang="es-MX" sz="2800">
                    <a:solidFill>
                      <a:srgbClr val="339933"/>
                    </a:solidFill>
                    <a:latin typeface="Arial Narrow" panose="020B0606020202030204" pitchFamily="34" charset="0"/>
                  </a:rPr>
                  <a:t>Se cristaliza</a:t>
                </a:r>
                <a:endParaRPr lang="es-ES" altLang="es-MX" sz="2800">
                  <a:solidFill>
                    <a:srgbClr val="339933"/>
                  </a:solidFill>
                  <a:latin typeface="Arial Narrow" panose="020B0606020202030204" pitchFamily="34" charset="0"/>
                </a:endParaRPr>
              </a:p>
            </p:txBody>
          </p:sp>
          <p:sp>
            <p:nvSpPr>
              <p:cNvPr id="9" name="Text Box 8"/>
              <p:cNvSpPr txBox="1">
                <a:spLocks noChangeArrowheads="1"/>
              </p:cNvSpPr>
              <p:nvPr/>
            </p:nvSpPr>
            <p:spPr bwMode="auto">
              <a:xfrm>
                <a:off x="3288" y="2020"/>
                <a:ext cx="1443" cy="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MX" altLang="es-MX" sz="2800" dirty="0">
                    <a:solidFill>
                      <a:srgbClr val="339933"/>
                    </a:solidFill>
                    <a:latin typeface="Arial Narrow" panose="020B0606020202030204" pitchFamily="34" charset="0"/>
                  </a:rPr>
                  <a:t>rocas plutónicas</a:t>
                </a:r>
              </a:p>
              <a:p>
                <a:pPr eaLnBrk="1" hangingPunct="1"/>
                <a:r>
                  <a:rPr lang="es-MX" altLang="es-MX" sz="2800" dirty="0">
                    <a:solidFill>
                      <a:srgbClr val="339933"/>
                    </a:solidFill>
                    <a:latin typeface="Arial Narrow" panose="020B0606020202030204" pitchFamily="34" charset="0"/>
                  </a:rPr>
                  <a:t>o </a:t>
                </a:r>
                <a:r>
                  <a:rPr lang="es-MX" altLang="es-MX" sz="2800" dirty="0" err="1">
                    <a:solidFill>
                      <a:srgbClr val="339933"/>
                    </a:solidFill>
                    <a:latin typeface="Arial Narrow" panose="020B0606020202030204" pitchFamily="34" charset="0"/>
                  </a:rPr>
                  <a:t>instrusivas</a:t>
                </a:r>
                <a:endParaRPr lang="es-ES" altLang="es-MX" sz="2800" dirty="0">
                  <a:solidFill>
                    <a:srgbClr val="339933"/>
                  </a:solidFill>
                  <a:latin typeface="Arial Narrow" panose="020B0606020202030204" pitchFamily="34" charset="0"/>
                </a:endParaRPr>
              </a:p>
            </p:txBody>
          </p:sp>
          <p:sp>
            <p:nvSpPr>
              <p:cNvPr id="10" name="Text Box 9"/>
              <p:cNvSpPr txBox="1">
                <a:spLocks noChangeArrowheads="1"/>
              </p:cNvSpPr>
              <p:nvPr/>
            </p:nvSpPr>
            <p:spPr bwMode="auto">
              <a:xfrm>
                <a:off x="4513" y="2700"/>
                <a:ext cx="116" cy="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sz="2800">
                  <a:latin typeface="Arial Narrow" panose="020B0606020202030204" pitchFamily="34" charset="0"/>
                </a:endParaRPr>
              </a:p>
            </p:txBody>
          </p:sp>
          <p:cxnSp>
            <p:nvCxnSpPr>
              <p:cNvPr id="11" name="AutoShape 12"/>
              <p:cNvCxnSpPr>
                <a:cxnSpLocks noChangeShapeType="1"/>
                <a:stCxn id="7" idx="3"/>
                <a:endCxn id="8" idx="0"/>
              </p:cNvCxnSpPr>
              <p:nvPr/>
            </p:nvCxnSpPr>
            <p:spPr bwMode="auto">
              <a:xfrm>
                <a:off x="3286" y="1070"/>
                <a:ext cx="602" cy="360"/>
              </a:xfrm>
              <a:prstGeom prst="bentConnector2">
                <a:avLst/>
              </a:prstGeom>
              <a:noFill/>
              <a:ln w="9525">
                <a:solidFill>
                  <a:schemeClr val="accent3"/>
                </a:solidFill>
                <a:miter lim="800000"/>
                <a:headEnd/>
                <a:tailEnd type="triangle" w="med" len="med"/>
              </a:ln>
              <a:extLst>
                <a:ext uri="{909E8E84-426E-40DD-AFC4-6F175D3DCCD1}">
                  <a14:hiddenFill xmlns:a14="http://schemas.microsoft.com/office/drawing/2010/main" xmlns="">
                    <a:noFill/>
                  </a14:hiddenFill>
                </a:ext>
              </a:extLst>
            </p:spPr>
          </p:cxnSp>
          <p:cxnSp>
            <p:nvCxnSpPr>
              <p:cNvPr id="12" name="AutoShape 13"/>
              <p:cNvCxnSpPr>
                <a:cxnSpLocks noChangeShapeType="1"/>
                <a:stCxn id="8" idx="2"/>
                <a:endCxn id="9" idx="0"/>
              </p:cNvCxnSpPr>
              <p:nvPr/>
            </p:nvCxnSpPr>
            <p:spPr bwMode="auto">
              <a:xfrm flipH="1">
                <a:off x="4124" y="1761"/>
                <a:ext cx="6" cy="263"/>
              </a:xfrm>
              <a:prstGeom prst="straightConnector1">
                <a:avLst/>
              </a:prstGeom>
              <a:noFill/>
              <a:ln w="9525">
                <a:solidFill>
                  <a:schemeClr val="accent3"/>
                </a:solidFill>
                <a:round/>
                <a:headEnd/>
                <a:tailEnd type="triangle" w="med" len="med"/>
              </a:ln>
              <a:extLst>
                <a:ext uri="{909E8E84-426E-40DD-AFC4-6F175D3DCCD1}">
                  <a14:hiddenFill xmlns:a14="http://schemas.microsoft.com/office/drawing/2010/main" xmlns="">
                    <a:noFill/>
                  </a14:hiddenFill>
                </a:ext>
              </a:extLst>
            </p:spPr>
          </p:cxnSp>
          <p:sp>
            <p:nvSpPr>
              <p:cNvPr id="13" name="Text Box 14"/>
              <p:cNvSpPr txBox="1">
                <a:spLocks noChangeArrowheads="1"/>
              </p:cNvSpPr>
              <p:nvPr/>
            </p:nvSpPr>
            <p:spPr bwMode="auto">
              <a:xfrm>
                <a:off x="4195" y="912"/>
                <a:ext cx="1275" cy="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dirty="0" smtClean="0">
                    <a:solidFill>
                      <a:schemeClr val="bg2">
                        <a:lumMod val="50000"/>
                      </a:schemeClr>
                    </a:solidFill>
                    <a:latin typeface="Arial Narrow" panose="020B0606020202030204" pitchFamily="34" charset="0"/>
                  </a:rPr>
                  <a:t>pierde movilidad</a:t>
                </a:r>
              </a:p>
              <a:p>
                <a:pPr eaLnBrk="1" hangingPunct="1">
                  <a:defRPr/>
                </a:pPr>
                <a:r>
                  <a:rPr lang="es-MX" altLang="es-MX" sz="2000" dirty="0" smtClean="0">
                    <a:solidFill>
                      <a:schemeClr val="bg2">
                        <a:lumMod val="50000"/>
                      </a:schemeClr>
                    </a:solidFill>
                    <a:latin typeface="Arial Narrow" panose="020B0606020202030204" pitchFamily="34" charset="0"/>
                  </a:rPr>
                  <a:t>dentro de la corteza</a:t>
                </a:r>
                <a:endParaRPr lang="es-ES" altLang="es-MX" sz="2000" dirty="0" smtClean="0">
                  <a:solidFill>
                    <a:schemeClr val="bg2">
                      <a:lumMod val="50000"/>
                    </a:schemeClr>
                  </a:solidFill>
                  <a:latin typeface="Arial Narrow" panose="020B0606020202030204" pitchFamily="34" charset="0"/>
                </a:endParaRPr>
              </a:p>
            </p:txBody>
          </p:sp>
          <p:sp>
            <p:nvSpPr>
              <p:cNvPr id="14" name="Text Box 15"/>
              <p:cNvSpPr txBox="1">
                <a:spLocks noChangeArrowheads="1"/>
              </p:cNvSpPr>
              <p:nvPr/>
            </p:nvSpPr>
            <p:spPr bwMode="auto">
              <a:xfrm>
                <a:off x="4176" y="1757"/>
                <a:ext cx="809"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dirty="0" smtClean="0">
                    <a:solidFill>
                      <a:schemeClr val="bg2">
                        <a:lumMod val="50000"/>
                      </a:schemeClr>
                    </a:solidFill>
                    <a:latin typeface="Arial Narrow" panose="020B0606020202030204" pitchFamily="34" charset="0"/>
                  </a:rPr>
                  <a:t>dando lugar</a:t>
                </a:r>
                <a:endParaRPr lang="es-ES" altLang="es-MX" sz="2000" dirty="0" smtClean="0">
                  <a:solidFill>
                    <a:schemeClr val="bg2">
                      <a:lumMod val="50000"/>
                    </a:schemeClr>
                  </a:solidFill>
                  <a:latin typeface="Arial Narrow" panose="020B0606020202030204" pitchFamily="34" charset="0"/>
                </a:endParaRPr>
              </a:p>
            </p:txBody>
          </p:sp>
          <p:sp>
            <p:nvSpPr>
              <p:cNvPr id="15" name="Text Box 19"/>
              <p:cNvSpPr txBox="1">
                <a:spLocks noChangeArrowheads="1"/>
              </p:cNvSpPr>
              <p:nvPr/>
            </p:nvSpPr>
            <p:spPr bwMode="auto">
              <a:xfrm>
                <a:off x="455" y="1375"/>
                <a:ext cx="1760" cy="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MX" altLang="es-MX" sz="2800">
                    <a:solidFill>
                      <a:srgbClr val="339933"/>
                    </a:solidFill>
                    <a:latin typeface="Arial Narrow" panose="020B0606020202030204" pitchFamily="34" charset="0"/>
                  </a:rPr>
                  <a:t>Se enfría y solidifica</a:t>
                </a:r>
                <a:endParaRPr lang="es-ES" altLang="es-MX" sz="2800">
                  <a:solidFill>
                    <a:srgbClr val="339933"/>
                  </a:solidFill>
                  <a:latin typeface="Arial Narrow" panose="020B0606020202030204" pitchFamily="34" charset="0"/>
                </a:endParaRPr>
              </a:p>
            </p:txBody>
          </p:sp>
          <p:cxnSp>
            <p:nvCxnSpPr>
              <p:cNvPr id="16" name="AutoShape 20"/>
              <p:cNvCxnSpPr>
                <a:cxnSpLocks noChangeShapeType="1"/>
                <a:stCxn id="7" idx="1"/>
                <a:endCxn id="15" idx="0"/>
              </p:cNvCxnSpPr>
              <p:nvPr/>
            </p:nvCxnSpPr>
            <p:spPr bwMode="auto">
              <a:xfrm rot="10800000" flipV="1">
                <a:off x="1335" y="1070"/>
                <a:ext cx="849" cy="305"/>
              </a:xfrm>
              <a:prstGeom prst="bentConnector2">
                <a:avLst/>
              </a:prstGeom>
              <a:noFill/>
              <a:ln w="9525">
                <a:solidFill>
                  <a:schemeClr val="accent3"/>
                </a:solidFill>
                <a:miter lim="800000"/>
                <a:headEnd/>
                <a:tailEnd type="triangle" w="med" len="med"/>
              </a:ln>
              <a:extLst>
                <a:ext uri="{909E8E84-426E-40DD-AFC4-6F175D3DCCD1}">
                  <a14:hiddenFill xmlns:a14="http://schemas.microsoft.com/office/drawing/2010/main" xmlns="">
                    <a:noFill/>
                  </a14:hiddenFill>
                </a:ext>
              </a:extLst>
            </p:spPr>
          </p:cxnSp>
          <p:sp>
            <p:nvSpPr>
              <p:cNvPr id="17" name="Text Box 21"/>
              <p:cNvSpPr txBox="1">
                <a:spLocks noChangeArrowheads="1"/>
              </p:cNvSpPr>
              <p:nvPr/>
            </p:nvSpPr>
            <p:spPr bwMode="auto">
              <a:xfrm>
                <a:off x="0" y="912"/>
                <a:ext cx="1106" cy="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dirty="0" smtClean="0">
                    <a:solidFill>
                      <a:schemeClr val="accent5">
                        <a:lumMod val="75000"/>
                      </a:schemeClr>
                    </a:solidFill>
                    <a:latin typeface="Arial Narrow" panose="020B0606020202030204" pitchFamily="34" charset="0"/>
                  </a:rPr>
                  <a:t>    </a:t>
                </a:r>
                <a:r>
                  <a:rPr lang="es-MX" altLang="es-MX" sz="2000" dirty="0" smtClean="0">
                    <a:solidFill>
                      <a:schemeClr val="bg2">
                        <a:lumMod val="50000"/>
                      </a:schemeClr>
                    </a:solidFill>
                    <a:latin typeface="Arial Narrow" panose="020B0606020202030204" pitchFamily="34" charset="0"/>
                  </a:rPr>
                  <a:t>expulsado a la</a:t>
                </a:r>
              </a:p>
              <a:p>
                <a:pPr eaLnBrk="1" hangingPunct="1">
                  <a:defRPr/>
                </a:pPr>
                <a:r>
                  <a:rPr lang="es-MX" altLang="es-MX" sz="2000" dirty="0" smtClean="0">
                    <a:solidFill>
                      <a:schemeClr val="bg2">
                        <a:lumMod val="50000"/>
                      </a:schemeClr>
                    </a:solidFill>
                    <a:latin typeface="Arial Narrow" panose="020B0606020202030204" pitchFamily="34" charset="0"/>
                  </a:rPr>
                  <a:t>    superficie</a:t>
                </a:r>
                <a:endParaRPr lang="es-ES" altLang="es-MX" sz="2000" dirty="0" smtClean="0">
                  <a:solidFill>
                    <a:schemeClr val="bg2">
                      <a:lumMod val="50000"/>
                    </a:schemeClr>
                  </a:solidFill>
                  <a:latin typeface="Arial Narrow" panose="020B0606020202030204" pitchFamily="34" charset="0"/>
                </a:endParaRPr>
              </a:p>
            </p:txBody>
          </p:sp>
          <p:sp>
            <p:nvSpPr>
              <p:cNvPr id="18" name="Text Box 22"/>
              <p:cNvSpPr txBox="1">
                <a:spLocks noChangeArrowheads="1"/>
              </p:cNvSpPr>
              <p:nvPr/>
            </p:nvSpPr>
            <p:spPr bwMode="auto">
              <a:xfrm>
                <a:off x="575" y="2065"/>
                <a:ext cx="1525" cy="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altLang="es-MX" sz="2800" dirty="0">
                    <a:solidFill>
                      <a:srgbClr val="339933"/>
                    </a:solidFill>
                    <a:latin typeface="Arial Narrow" panose="020B0606020202030204" pitchFamily="34" charset="0"/>
                  </a:rPr>
                  <a:t>rocas volcánicas </a:t>
                </a:r>
              </a:p>
              <a:p>
                <a:pPr algn="ctr" eaLnBrk="1" hangingPunct="1"/>
                <a:r>
                  <a:rPr lang="es-MX" altLang="es-MX" sz="2800" dirty="0">
                    <a:solidFill>
                      <a:srgbClr val="339933"/>
                    </a:solidFill>
                    <a:latin typeface="Arial Narrow" panose="020B0606020202030204" pitchFamily="34" charset="0"/>
                  </a:rPr>
                  <a:t>o </a:t>
                </a:r>
                <a:r>
                  <a:rPr lang="es-MX" altLang="es-MX" sz="2800" dirty="0" err="1">
                    <a:solidFill>
                      <a:srgbClr val="339933"/>
                    </a:solidFill>
                    <a:latin typeface="Arial Narrow" panose="020B0606020202030204" pitchFamily="34" charset="0"/>
                  </a:rPr>
                  <a:t>extrusivas</a:t>
                </a:r>
                <a:endParaRPr lang="es-ES" altLang="es-MX" sz="2800" dirty="0">
                  <a:solidFill>
                    <a:srgbClr val="339933"/>
                  </a:solidFill>
                  <a:latin typeface="Arial Narrow" panose="020B0606020202030204" pitchFamily="34" charset="0"/>
                </a:endParaRPr>
              </a:p>
            </p:txBody>
          </p:sp>
          <p:cxnSp>
            <p:nvCxnSpPr>
              <p:cNvPr id="19" name="AutoShape 23"/>
              <p:cNvCxnSpPr>
                <a:cxnSpLocks noChangeShapeType="1"/>
                <a:stCxn id="15" idx="2"/>
                <a:endCxn id="18" idx="0"/>
              </p:cNvCxnSpPr>
              <p:nvPr/>
            </p:nvCxnSpPr>
            <p:spPr bwMode="auto">
              <a:xfrm>
                <a:off x="1429" y="1706"/>
                <a:ext cx="0" cy="363"/>
              </a:xfrm>
              <a:prstGeom prst="straightConnector1">
                <a:avLst/>
              </a:prstGeom>
              <a:noFill/>
              <a:ln w="9525">
                <a:solidFill>
                  <a:schemeClr val="accent3"/>
                </a:solidFill>
                <a:round/>
                <a:headEnd/>
                <a:tailEnd type="triangle" w="med" len="med"/>
              </a:ln>
              <a:extLst>
                <a:ext uri="{909E8E84-426E-40DD-AFC4-6F175D3DCCD1}">
                  <a14:hiddenFill xmlns:a14="http://schemas.microsoft.com/office/drawing/2010/main" xmlns="">
                    <a:noFill/>
                  </a14:hiddenFill>
                </a:ext>
              </a:extLst>
            </p:spPr>
          </p:cxnSp>
        </p:grpSp>
        <p:sp>
          <p:nvSpPr>
            <p:cNvPr id="6" name="Text Box 25"/>
            <p:cNvSpPr txBox="1">
              <a:spLocks noChangeArrowheads="1"/>
            </p:cNvSpPr>
            <p:nvPr/>
          </p:nvSpPr>
          <p:spPr bwMode="auto">
            <a:xfrm>
              <a:off x="1655763" y="2635250"/>
              <a:ext cx="71596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dirty="0" smtClean="0">
                  <a:solidFill>
                    <a:schemeClr val="bg2">
                      <a:lumMod val="50000"/>
                    </a:schemeClr>
                  </a:solidFill>
                  <a:latin typeface="Arial Narrow" panose="020B0606020202030204" pitchFamily="34" charset="0"/>
                </a:rPr>
                <a:t>forma</a:t>
              </a:r>
              <a:endParaRPr lang="es-ES" altLang="es-MX" sz="2000" dirty="0" smtClean="0">
                <a:solidFill>
                  <a:schemeClr val="bg2">
                    <a:lumMod val="50000"/>
                  </a:schemeClr>
                </a:solidFill>
                <a:latin typeface="Arial Narrow" panose="020B0606020202030204" pitchFamily="34" charset="0"/>
              </a:endParaRPr>
            </a:p>
          </p:txBody>
        </p:sp>
      </p:grpSp>
      <p:pic>
        <p:nvPicPr>
          <p:cNvPr id="20" name="Picture 26" descr="https://www.msnucleus.org/membership/html/jh/earth/igneous/images/igrock1_.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46460" y="3759427"/>
            <a:ext cx="1699079" cy="2499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83672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gneous rock typ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58385" y="1264592"/>
            <a:ext cx="6546850" cy="3313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uadroTexto 4"/>
          <p:cNvSpPr txBox="1"/>
          <p:nvPr/>
        </p:nvSpPr>
        <p:spPr>
          <a:xfrm flipH="1">
            <a:off x="789637" y="1735810"/>
            <a:ext cx="3100437" cy="2677656"/>
          </a:xfrm>
          <a:prstGeom prst="rect">
            <a:avLst/>
          </a:prstGeom>
          <a:noFill/>
        </p:spPr>
        <p:txBody>
          <a:bodyPr wrap="square" rtlCol="0">
            <a:spAutoFit/>
          </a:bodyPr>
          <a:lstStyle/>
          <a:p>
            <a:pPr algn="just"/>
            <a:r>
              <a:rPr lang="es-MX" sz="2800" dirty="0" smtClean="0">
                <a:solidFill>
                  <a:schemeClr val="tx1">
                    <a:lumMod val="50000"/>
                    <a:lumOff val="50000"/>
                  </a:schemeClr>
                </a:solidFill>
                <a:latin typeface="Arial Narrow" pitchFamily="34" charset="0"/>
              </a:rPr>
              <a:t>La </a:t>
            </a:r>
            <a:r>
              <a:rPr lang="es-MX" sz="2800" b="1" dirty="0" smtClean="0">
                <a:solidFill>
                  <a:schemeClr val="tx1">
                    <a:lumMod val="50000"/>
                    <a:lumOff val="50000"/>
                  </a:schemeClr>
                </a:solidFill>
                <a:latin typeface="Arial Narrow" pitchFamily="34" charset="0"/>
              </a:rPr>
              <a:t>lava</a:t>
            </a:r>
            <a:r>
              <a:rPr lang="es-MX" sz="2800" dirty="0" smtClean="0">
                <a:solidFill>
                  <a:schemeClr val="tx1">
                    <a:lumMod val="50000"/>
                    <a:lumOff val="50000"/>
                  </a:schemeClr>
                </a:solidFill>
                <a:latin typeface="Arial Narrow" pitchFamily="34" charset="0"/>
              </a:rPr>
              <a:t> está asociada a rocas ígneas </a:t>
            </a:r>
            <a:r>
              <a:rPr lang="es-MX" sz="2800" b="1" dirty="0" err="1" smtClean="0">
                <a:solidFill>
                  <a:schemeClr val="tx1">
                    <a:lumMod val="50000"/>
                    <a:lumOff val="50000"/>
                  </a:schemeClr>
                </a:solidFill>
                <a:latin typeface="Arial Narrow" pitchFamily="34" charset="0"/>
              </a:rPr>
              <a:t>extrusivas</a:t>
            </a:r>
            <a:r>
              <a:rPr lang="es-MX" sz="2800" dirty="0" smtClean="0">
                <a:solidFill>
                  <a:schemeClr val="tx1">
                    <a:lumMod val="50000"/>
                    <a:lumOff val="50000"/>
                  </a:schemeClr>
                </a:solidFill>
                <a:latin typeface="Arial Narrow" pitchFamily="34" charset="0"/>
              </a:rPr>
              <a:t>, en tanto que el </a:t>
            </a:r>
            <a:r>
              <a:rPr lang="es-MX" sz="2800" b="1" dirty="0" smtClean="0">
                <a:solidFill>
                  <a:schemeClr val="tx1">
                    <a:lumMod val="50000"/>
                    <a:lumOff val="50000"/>
                  </a:schemeClr>
                </a:solidFill>
                <a:latin typeface="Arial Narrow" pitchFamily="34" charset="0"/>
              </a:rPr>
              <a:t>magma</a:t>
            </a:r>
            <a:r>
              <a:rPr lang="es-MX" sz="2800" dirty="0" smtClean="0">
                <a:solidFill>
                  <a:schemeClr val="tx1">
                    <a:lumMod val="50000"/>
                    <a:lumOff val="50000"/>
                  </a:schemeClr>
                </a:solidFill>
                <a:latin typeface="Arial Narrow" pitchFamily="34" charset="0"/>
              </a:rPr>
              <a:t> a rocas ígneas </a:t>
            </a:r>
            <a:r>
              <a:rPr lang="es-MX" sz="2800" b="1" dirty="0" smtClean="0">
                <a:solidFill>
                  <a:schemeClr val="tx1">
                    <a:lumMod val="50000"/>
                    <a:lumOff val="50000"/>
                  </a:schemeClr>
                </a:solidFill>
                <a:latin typeface="Arial Narrow" pitchFamily="34" charset="0"/>
              </a:rPr>
              <a:t>intrusivas.</a:t>
            </a:r>
            <a:endParaRPr lang="es-MX" sz="2800" b="1" dirty="0">
              <a:solidFill>
                <a:schemeClr val="tx1">
                  <a:lumMod val="50000"/>
                  <a:lumOff val="50000"/>
                </a:schemeClr>
              </a:solidFill>
              <a:latin typeface="Arial Narrow" pitchFamily="34" charset="0"/>
            </a:endParaRPr>
          </a:p>
        </p:txBody>
      </p:sp>
      <p:sp>
        <p:nvSpPr>
          <p:cNvPr id="6" name="Rectángulo 5"/>
          <p:cNvSpPr/>
          <p:nvPr/>
        </p:nvSpPr>
        <p:spPr>
          <a:xfrm>
            <a:off x="4558385" y="4577704"/>
            <a:ext cx="6096000" cy="246221"/>
          </a:xfrm>
          <a:prstGeom prst="rect">
            <a:avLst/>
          </a:prstGeom>
        </p:spPr>
        <p:txBody>
          <a:bodyPr>
            <a:spAutoFit/>
          </a:bodyPr>
          <a:lstStyle/>
          <a:p>
            <a:r>
              <a:rPr lang="es-MX" altLang="es-MX" sz="1000" dirty="0" smtClean="0">
                <a:solidFill>
                  <a:schemeClr val="tx1">
                    <a:lumMod val="50000"/>
                    <a:lumOff val="50000"/>
                  </a:schemeClr>
                </a:solidFill>
              </a:rPr>
              <a:t>Fuente: http://www.eschooltoday.com/rocks/images/types-of-igneous-rocks.png</a:t>
            </a:r>
          </a:p>
        </p:txBody>
      </p:sp>
      <p:sp>
        <p:nvSpPr>
          <p:cNvPr id="7" name="6 CuadroTexto"/>
          <p:cNvSpPr txBox="1"/>
          <p:nvPr/>
        </p:nvSpPr>
        <p:spPr>
          <a:xfrm>
            <a:off x="4071257" y="1045030"/>
            <a:ext cx="2561214" cy="1077218"/>
          </a:xfrm>
          <a:prstGeom prst="rect">
            <a:avLst/>
          </a:prstGeom>
          <a:solidFill>
            <a:srgbClr val="FFCC66"/>
          </a:solidFill>
        </p:spPr>
        <p:txBody>
          <a:bodyPr wrap="none" rtlCol="0">
            <a:spAutoFit/>
          </a:bodyPr>
          <a:lstStyle/>
          <a:p>
            <a:r>
              <a:rPr lang="es-MX" sz="1600" b="1" dirty="0" smtClean="0"/>
              <a:t>Rocas ígneas </a:t>
            </a:r>
            <a:r>
              <a:rPr lang="es-MX" sz="1600" b="1" dirty="0" err="1" smtClean="0"/>
              <a:t>extrusivas</a:t>
            </a:r>
            <a:endParaRPr lang="es-MX" sz="1600" b="1" dirty="0" smtClean="0"/>
          </a:p>
          <a:p>
            <a:r>
              <a:rPr lang="es-MX" sz="1600" dirty="0" smtClean="0">
                <a:solidFill>
                  <a:schemeClr val="tx1">
                    <a:lumMod val="65000"/>
                    <a:lumOff val="35000"/>
                  </a:schemeClr>
                </a:solidFill>
              </a:rPr>
              <a:t>El magma sale como  lava y</a:t>
            </a:r>
          </a:p>
          <a:p>
            <a:r>
              <a:rPr lang="es-MX" sz="1600" dirty="0" smtClean="0">
                <a:solidFill>
                  <a:schemeClr val="tx1">
                    <a:lumMod val="65000"/>
                    <a:lumOff val="35000"/>
                  </a:schemeClr>
                </a:solidFill>
              </a:rPr>
              <a:t> se enfría sobre la superficie </a:t>
            </a:r>
          </a:p>
          <a:p>
            <a:r>
              <a:rPr lang="es-MX" sz="1600" dirty="0" smtClean="0">
                <a:solidFill>
                  <a:schemeClr val="tx1">
                    <a:lumMod val="65000"/>
                    <a:lumOff val="35000"/>
                  </a:schemeClr>
                </a:solidFill>
              </a:rPr>
              <a:t>terrestre.</a:t>
            </a:r>
            <a:endParaRPr lang="es-MX" sz="1600" dirty="0">
              <a:solidFill>
                <a:schemeClr val="tx1">
                  <a:lumMod val="65000"/>
                  <a:lumOff val="35000"/>
                </a:schemeClr>
              </a:solidFill>
            </a:endParaRPr>
          </a:p>
        </p:txBody>
      </p:sp>
      <p:sp>
        <p:nvSpPr>
          <p:cNvPr id="8" name="7 CuadroTexto"/>
          <p:cNvSpPr txBox="1"/>
          <p:nvPr/>
        </p:nvSpPr>
        <p:spPr>
          <a:xfrm>
            <a:off x="9062756" y="1916417"/>
            <a:ext cx="2427652" cy="830997"/>
          </a:xfrm>
          <a:prstGeom prst="rect">
            <a:avLst/>
          </a:prstGeom>
          <a:solidFill>
            <a:srgbClr val="FFCC66"/>
          </a:solidFill>
        </p:spPr>
        <p:txBody>
          <a:bodyPr wrap="none" rtlCol="0">
            <a:spAutoFit/>
          </a:bodyPr>
          <a:lstStyle/>
          <a:p>
            <a:r>
              <a:rPr lang="es-MX" sz="1600" b="1" dirty="0" smtClean="0"/>
              <a:t>Rocas ígneas intrusivas</a:t>
            </a:r>
          </a:p>
          <a:p>
            <a:r>
              <a:rPr lang="es-MX" sz="1600" dirty="0" smtClean="0"/>
              <a:t>El magma se enfría debajo </a:t>
            </a:r>
          </a:p>
          <a:p>
            <a:r>
              <a:rPr lang="es-MX" sz="1600" dirty="0" smtClean="0"/>
              <a:t>de la superficie terrestre.</a:t>
            </a:r>
            <a:endParaRPr lang="es-MX" sz="1600" dirty="0"/>
          </a:p>
        </p:txBody>
      </p:sp>
    </p:spTree>
    <p:extLst>
      <p:ext uri="{BB962C8B-B14F-4D97-AF65-F5344CB8AC3E}">
        <p14:creationId xmlns:p14="http://schemas.microsoft.com/office/powerpoint/2010/main" xmlns="" val="1662039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ock Valle formaciÃ³n acantilado arco caÃ±Ã³n terreno material erosiÃ³n Rocas geologÃ­a afloramiento pÃ¡ramos roca meseta granito cauce jersey base Forma de relieve Rocas rojas Islas del Canal historia antigua piscinas de roca LÃ­nea de costa rocos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1475" y="1557338"/>
            <a:ext cx="5724525" cy="3816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uadroTexto 4"/>
          <p:cNvSpPr txBox="1">
            <a:spLocks noChangeArrowheads="1"/>
          </p:cNvSpPr>
          <p:nvPr/>
        </p:nvSpPr>
        <p:spPr bwMode="auto">
          <a:xfrm>
            <a:off x="6354547" y="2228671"/>
            <a:ext cx="5168470"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3600" dirty="0">
                <a:solidFill>
                  <a:schemeClr val="tx1">
                    <a:lumMod val="50000"/>
                    <a:lumOff val="50000"/>
                  </a:schemeClr>
                </a:solidFill>
                <a:latin typeface="Arial Narrow" panose="020B0606020202030204" pitchFamily="34" charset="0"/>
              </a:rPr>
              <a:t>Es posible observar </a:t>
            </a:r>
            <a:r>
              <a:rPr lang="es-MX" altLang="es-MX" sz="3600" dirty="0" smtClean="0">
                <a:solidFill>
                  <a:schemeClr val="tx1">
                    <a:lumMod val="50000"/>
                    <a:lumOff val="50000"/>
                  </a:schemeClr>
                </a:solidFill>
                <a:latin typeface="Arial Narrow" panose="020B0606020202030204" pitchFamily="34" charset="0"/>
              </a:rPr>
              <a:t>rocas </a:t>
            </a:r>
            <a:r>
              <a:rPr lang="es-MX" altLang="es-MX" sz="3600" dirty="0">
                <a:solidFill>
                  <a:schemeClr val="tx1">
                    <a:lumMod val="50000"/>
                    <a:lumOff val="50000"/>
                  </a:schemeClr>
                </a:solidFill>
                <a:latin typeface="Arial Narrow" panose="020B0606020202030204" pitchFamily="34" charset="0"/>
              </a:rPr>
              <a:t>ígneas intrusivas ya que la erosión las deja al descubierto.</a:t>
            </a:r>
          </a:p>
        </p:txBody>
      </p:sp>
      <p:sp>
        <p:nvSpPr>
          <p:cNvPr id="6" name="CuadroTexto 5"/>
          <p:cNvSpPr txBox="1">
            <a:spLocks noChangeArrowheads="1"/>
          </p:cNvSpPr>
          <p:nvPr/>
        </p:nvSpPr>
        <p:spPr bwMode="auto">
          <a:xfrm>
            <a:off x="557416" y="1023048"/>
            <a:ext cx="516847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2800" b="1" dirty="0" smtClean="0">
                <a:solidFill>
                  <a:schemeClr val="tx1">
                    <a:lumMod val="50000"/>
                    <a:lumOff val="50000"/>
                  </a:schemeClr>
                </a:solidFill>
                <a:latin typeface="Arial Narrow" panose="020B0606020202030204" pitchFamily="34" charset="0"/>
              </a:rPr>
              <a:t>Afloramiento de granito</a:t>
            </a:r>
            <a:endParaRPr lang="es-MX" altLang="es-MX" sz="2800" b="1"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xmlns="" val="917762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596</TotalTime>
  <Words>1682</Words>
  <Application>Microsoft Office PowerPoint</Application>
  <PresentationFormat>Personalizado</PresentationFormat>
  <Paragraphs>232</Paragraphs>
  <Slides>31</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3" baseType="lpstr">
      <vt:lpstr>Retrospección</vt:lpstr>
      <vt:lpstr>Fotografía de Photo Editor</vt:lpstr>
      <vt:lpstr>Diapositiva 1</vt:lpstr>
      <vt:lpstr>Guía de uso </vt:lpstr>
      <vt:lpstr>Guía de uso </vt:lpstr>
      <vt:lpstr>Rocas ígneas</vt:lpstr>
      <vt:lpstr>Objetivos: </vt:lpstr>
      <vt:lpstr>     Actividades complementarias: </vt:lpstr>
      <vt:lpstr>Diapositiva 7</vt:lpstr>
      <vt:lpstr>Diapositiva 8</vt:lpstr>
      <vt:lpstr>Diapositiva 9</vt:lpstr>
      <vt:lpstr>Cristalización </vt:lpstr>
      <vt:lpstr>Textura</vt:lpstr>
      <vt:lpstr>Textura fanerítica </vt:lpstr>
      <vt:lpstr>Textura afanítica </vt:lpstr>
      <vt:lpstr>Textura vesicular</vt:lpstr>
      <vt:lpstr>Textura vítrea</vt:lpstr>
      <vt:lpstr>Textura porfídica</vt:lpstr>
      <vt:lpstr>Textura piroclástica</vt:lpstr>
      <vt:lpstr>Diapositiva 18</vt:lpstr>
      <vt:lpstr>Diapositiva 19</vt:lpstr>
      <vt:lpstr>Diapositiva 20</vt:lpstr>
      <vt:lpstr>Diapositiva 21</vt:lpstr>
      <vt:lpstr>Diapositiva 22</vt:lpstr>
      <vt:lpstr>Con base en la tabla anterior…</vt:lpstr>
      <vt:lpstr>En resumen…</vt:lpstr>
      <vt:lpstr>Cuerpos ígneos intrusivos </vt:lpstr>
      <vt:lpstr>¿Concordante o discordante?</vt:lpstr>
      <vt:lpstr>Diques</vt:lpstr>
      <vt:lpstr>Manto o sill</vt:lpstr>
      <vt:lpstr>Diapositiva 29</vt:lpstr>
      <vt:lpstr>Identifica los diferentes tipos de plutones o cuerpos intrusivos  en la siguiente imagen:</vt:lpstr>
      <vt:lpstr>Bibliografía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Rocas ígneas</dc:title>
  <dc:creator>adriana guerrero</dc:creator>
  <cp:lastModifiedBy>Adriana</cp:lastModifiedBy>
  <cp:revision>61</cp:revision>
  <dcterms:created xsi:type="dcterms:W3CDTF">2018-09-21T01:23:00Z</dcterms:created>
  <dcterms:modified xsi:type="dcterms:W3CDTF">2018-09-28T23:39:33Z</dcterms:modified>
</cp:coreProperties>
</file>