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8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4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D44C9-39D4-CA4C-B50F-68D07EEB8AFC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0BFAF-165A-374E-99B9-3CFF6278C8C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2505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0BFAF-165A-374E-99B9-3CFF6278C8C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9042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77CE936-508F-804C-A48A-69E26948A0AD}" type="datetimeFigureOut">
              <a:rPr lang="es-ES" smtClean="0"/>
              <a:t>27/07/18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AA02664-6555-0642-B97C-00982B4490A4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9025" y="794772"/>
            <a:ext cx="6762749" cy="1470025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Bibliografía              </a:t>
            </a: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814698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872" y="2462648"/>
            <a:ext cx="5908174" cy="368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Revistas: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1898" r="21898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  <a:p>
            <a:r>
              <a:rPr lang="es-ES" dirty="0"/>
              <a:t>Apellido(s), INICIAL DEL AUTOR(S) (</a:t>
            </a:r>
            <a:r>
              <a:rPr lang="es-ES" dirty="0" err="1"/>
              <a:t>Año</a:t>
            </a:r>
            <a:r>
              <a:rPr lang="es-ES" dirty="0"/>
              <a:t> de </a:t>
            </a:r>
            <a:r>
              <a:rPr lang="es-ES" dirty="0" err="1"/>
              <a:t>publicación</a:t>
            </a:r>
            <a:r>
              <a:rPr lang="es-ES" dirty="0"/>
              <a:t>), “</a:t>
            </a:r>
            <a:r>
              <a:rPr lang="es-ES" dirty="0" err="1"/>
              <a:t>Título</a:t>
            </a:r>
            <a:r>
              <a:rPr lang="es-ES" dirty="0"/>
              <a:t> del </a:t>
            </a:r>
            <a:r>
              <a:rPr lang="es-ES" dirty="0" err="1"/>
              <a:t>artículo</a:t>
            </a:r>
            <a:r>
              <a:rPr lang="es-ES" dirty="0"/>
              <a:t>” </a:t>
            </a:r>
            <a:r>
              <a:rPr lang="es-ES" i="1" dirty="0" err="1"/>
              <a:t>Título</a:t>
            </a:r>
            <a:r>
              <a:rPr lang="es-ES" i="1" dirty="0"/>
              <a:t> de la revista</a:t>
            </a:r>
            <a:r>
              <a:rPr lang="es-ES" dirty="0"/>
              <a:t>, Vol. (</a:t>
            </a:r>
            <a:r>
              <a:rPr lang="es-ES" dirty="0" err="1"/>
              <a:t>Número</a:t>
            </a:r>
            <a:r>
              <a:rPr lang="es-ES" dirty="0"/>
              <a:t> de la revista), mes o </a:t>
            </a:r>
            <a:r>
              <a:rPr lang="es-ES" dirty="0" err="1"/>
              <a:t>estación</a:t>
            </a:r>
            <a:r>
              <a:rPr lang="es-ES" dirty="0"/>
              <a:t> del </a:t>
            </a:r>
            <a:r>
              <a:rPr lang="es-ES" dirty="0" err="1"/>
              <a:t>año</a:t>
            </a:r>
            <a:r>
              <a:rPr lang="es-ES" dirty="0"/>
              <a:t>, </a:t>
            </a:r>
            <a:r>
              <a:rPr lang="es-ES" dirty="0" err="1"/>
              <a:t>páginas</a:t>
            </a:r>
            <a:r>
              <a:rPr lang="es-ES" dirty="0"/>
              <a:t> del </a:t>
            </a:r>
            <a:r>
              <a:rPr lang="es-ES" dirty="0" err="1"/>
              <a:t>artículo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>Si es un </a:t>
            </a:r>
            <a:r>
              <a:rPr lang="es-ES" dirty="0" err="1"/>
              <a:t>artículo</a:t>
            </a:r>
            <a:r>
              <a:rPr lang="es-ES" dirty="0"/>
              <a:t> consultado en internet se agregará: disponible en &lt;URL&gt; [fecha de consulta]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3884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10953" y="1066799"/>
            <a:ext cx="3657600" cy="1066799"/>
          </a:xfrm>
        </p:spPr>
        <p:txBody>
          <a:bodyPr/>
          <a:lstStyle/>
          <a:p>
            <a:r>
              <a:rPr lang="es-ES" b="1" dirty="0" err="1"/>
              <a:t>Artículos</a:t>
            </a:r>
            <a:r>
              <a:rPr lang="es-ES" b="1" dirty="0"/>
              <a:t> de </a:t>
            </a:r>
            <a:r>
              <a:rPr lang="es-ES" b="1" dirty="0" err="1"/>
              <a:t>periódico</a:t>
            </a:r>
            <a:r>
              <a:rPr lang="es-ES" b="1" dirty="0"/>
              <a:t>: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750" r="18750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  <a:p>
            <a:r>
              <a:rPr lang="es-ES" dirty="0"/>
              <a:t>Apellido(s), INICIAL DEL AUTOR(S) (</a:t>
            </a:r>
            <a:r>
              <a:rPr lang="es-ES" dirty="0" err="1"/>
              <a:t>Año</a:t>
            </a:r>
            <a:r>
              <a:rPr lang="es-ES" dirty="0"/>
              <a:t> de </a:t>
            </a:r>
            <a:r>
              <a:rPr lang="es-ES" dirty="0" err="1"/>
              <a:t>publicación</a:t>
            </a:r>
            <a:r>
              <a:rPr lang="es-ES" dirty="0"/>
              <a:t>), </a:t>
            </a:r>
            <a:r>
              <a:rPr lang="es-ES" dirty="0" err="1"/>
              <a:t>Título</a:t>
            </a:r>
            <a:r>
              <a:rPr lang="es-ES" dirty="0"/>
              <a:t> del </a:t>
            </a:r>
            <a:r>
              <a:rPr lang="es-ES" dirty="0" err="1"/>
              <a:t>artículo</a:t>
            </a:r>
            <a:r>
              <a:rPr lang="es-ES" dirty="0"/>
              <a:t>. </a:t>
            </a:r>
            <a:r>
              <a:rPr lang="es-ES" i="1" dirty="0"/>
              <a:t>Nombre del </a:t>
            </a:r>
            <a:r>
              <a:rPr lang="es-ES" i="1" dirty="0" err="1"/>
              <a:t>periódico</a:t>
            </a:r>
            <a:r>
              <a:rPr lang="es-ES" dirty="0"/>
              <a:t>, fecha y </a:t>
            </a:r>
            <a:r>
              <a:rPr lang="es-ES" dirty="0" err="1"/>
              <a:t>páginas</a:t>
            </a:r>
            <a:r>
              <a:rPr lang="es-ES" dirty="0"/>
              <a:t>.</a:t>
            </a:r>
            <a:br>
              <a:rPr lang="es-ES" dirty="0"/>
            </a:br>
            <a:r>
              <a:rPr lang="es-ES" dirty="0"/>
              <a:t>Si es consultado en internet se agrega: Disponible en: &lt;URL&gt; [Fecha de consulta].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4892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/>
              <a:t>Página</a:t>
            </a:r>
            <a:r>
              <a:rPr lang="es-ES" b="1" dirty="0"/>
              <a:t> </a:t>
            </a:r>
            <a:r>
              <a:rPr lang="es-ES" b="1" i="1" dirty="0"/>
              <a:t>Web: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6" name="Marcador de posición de imagen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740" r="9740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i="1" dirty="0" err="1" smtClean="0"/>
              <a:t>Título</a:t>
            </a:r>
            <a:r>
              <a:rPr lang="es-ES" i="1" dirty="0" smtClean="0"/>
              <a:t> </a:t>
            </a:r>
            <a:r>
              <a:rPr lang="es-ES" i="1" dirty="0"/>
              <a:t>de la </a:t>
            </a:r>
            <a:r>
              <a:rPr lang="es-ES" i="1" dirty="0" err="1"/>
              <a:t>página</a:t>
            </a:r>
            <a:r>
              <a:rPr lang="es-ES" i="1" dirty="0"/>
              <a:t> Web. </a:t>
            </a:r>
            <a:r>
              <a:rPr lang="es-ES" dirty="0"/>
              <a:t>(</a:t>
            </a:r>
            <a:r>
              <a:rPr lang="es-ES" dirty="0" err="1"/>
              <a:t>Año</a:t>
            </a:r>
            <a:r>
              <a:rPr lang="es-ES" dirty="0"/>
              <a:t>) [Internet] Lugar de publica- </a:t>
            </a:r>
            <a:r>
              <a:rPr lang="es-ES" dirty="0" err="1"/>
              <a:t>ción</a:t>
            </a:r>
            <a:r>
              <a:rPr lang="es-ES" dirty="0"/>
              <a:t>, editorial (si lo conoces) [Internet] Disponible en: &lt;URL&gt; [Fecha de consulta].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5855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Actas de congresos </a:t>
            </a:r>
            <a:endParaRPr lang="es-ES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948" b="10948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/>
              <a:t>Apellido(s), INICIAL(S) DEL AUTOR(s) de la ponencia. (</a:t>
            </a:r>
            <a:r>
              <a:rPr lang="es-ES" dirty="0" err="1"/>
              <a:t>Año</a:t>
            </a:r>
            <a:r>
              <a:rPr lang="es-ES" dirty="0"/>
              <a:t> de </a:t>
            </a:r>
            <a:r>
              <a:rPr lang="es-ES" dirty="0" err="1"/>
              <a:t>publicación</a:t>
            </a:r>
            <a:r>
              <a:rPr lang="es-ES" dirty="0"/>
              <a:t>) </a:t>
            </a:r>
            <a:r>
              <a:rPr lang="es-ES" i="1" dirty="0" err="1"/>
              <a:t>Título</a:t>
            </a:r>
            <a:r>
              <a:rPr lang="es-ES" i="1" dirty="0"/>
              <a:t> de la ponencia</a:t>
            </a:r>
            <a:r>
              <a:rPr lang="es-ES" dirty="0"/>
              <a:t>. EN: Nombre y Apellidos de autor o editor o coordinador de las actas. </a:t>
            </a:r>
            <a:r>
              <a:rPr lang="es-ES" dirty="0" err="1"/>
              <a:t>Título</a:t>
            </a:r>
            <a:r>
              <a:rPr lang="es-ES" dirty="0"/>
              <a:t> del con- </a:t>
            </a:r>
            <a:r>
              <a:rPr lang="es-ES" dirty="0" err="1"/>
              <a:t>greso</a:t>
            </a:r>
            <a:r>
              <a:rPr lang="es-ES" dirty="0"/>
              <a:t>, fecha de </a:t>
            </a:r>
            <a:r>
              <a:rPr lang="es-ES" dirty="0" err="1"/>
              <a:t>celebración</a:t>
            </a:r>
            <a:r>
              <a:rPr lang="es-ES" dirty="0"/>
              <a:t> del congreso, lugar de </a:t>
            </a:r>
            <a:r>
              <a:rPr lang="es-ES" dirty="0" err="1"/>
              <a:t>celebración</a:t>
            </a:r>
            <a:r>
              <a:rPr lang="es-ES" dirty="0"/>
              <a:t> del congreso. Lugar de </a:t>
            </a:r>
            <a:r>
              <a:rPr lang="es-ES" dirty="0" err="1"/>
              <a:t>publicación</a:t>
            </a:r>
            <a:r>
              <a:rPr lang="es-ES" dirty="0"/>
              <a:t> de las actas: Editorial, </a:t>
            </a:r>
            <a:r>
              <a:rPr lang="es-ES" dirty="0" err="1" smtClean="0"/>
              <a:t>página</a:t>
            </a:r>
            <a:r>
              <a:rPr lang="es-ES" dirty="0"/>
              <a:t>(s) de la ponencia en las actas.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408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Entrevistas </a:t>
            </a:r>
            <a:endParaRPr lang="es-ES" dirty="0"/>
          </a:p>
        </p:txBody>
      </p:sp>
      <p:pic>
        <p:nvPicPr>
          <p:cNvPr id="6" name="Marcador de posición de imagen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 smtClean="0"/>
              <a:t>Apellido</a:t>
            </a:r>
            <a:r>
              <a:rPr lang="es-ES" dirty="0"/>
              <a:t>(s), INICIAL(ES) DEL ENTREVISTADO(S). (</a:t>
            </a:r>
            <a:r>
              <a:rPr lang="es-ES" dirty="0" err="1"/>
              <a:t>Año</a:t>
            </a:r>
            <a:r>
              <a:rPr lang="es-ES" dirty="0"/>
              <a:t>) Entrevista con el autor en la fecha realizada. Ciudad donde se celebró la entrevista [</a:t>
            </a:r>
            <a:r>
              <a:rPr lang="es-ES" dirty="0" err="1"/>
              <a:t>Grabación</a:t>
            </a:r>
            <a:r>
              <a:rPr lang="es-ES" dirty="0"/>
              <a:t> en </a:t>
            </a:r>
            <a:r>
              <a:rPr lang="es-ES" dirty="0" err="1"/>
              <a:t>posesión</a:t>
            </a:r>
            <a:r>
              <a:rPr lang="es-ES" dirty="0"/>
              <a:t> del autor].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832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923" r="4923"/>
          <a:stretch>
            <a:fillRect/>
          </a:stretch>
        </p:blipFill>
        <p:spPr>
          <a:xfrm flipH="1">
            <a:off x="596900" y="1702388"/>
            <a:ext cx="3657600" cy="3657600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/>
              <a:t>Si existen dos o </a:t>
            </a:r>
            <a:r>
              <a:rPr lang="es-ES" dirty="0" err="1"/>
              <a:t>más</a:t>
            </a:r>
            <a:r>
              <a:rPr lang="es-ES" dirty="0"/>
              <a:t> publicaciones del (los) mismo(s) autor(es) con la misma fecha de </a:t>
            </a:r>
            <a:r>
              <a:rPr lang="es-ES" dirty="0" err="1"/>
              <a:t>publicación</a:t>
            </a:r>
            <a:r>
              <a:rPr lang="es-ES" dirty="0"/>
              <a:t>, se colocan letras </a:t>
            </a:r>
            <a:r>
              <a:rPr lang="es-ES" dirty="0" err="1"/>
              <a:t>minúsculas</a:t>
            </a:r>
            <a:r>
              <a:rPr lang="es-ES" dirty="0"/>
              <a:t> des- </a:t>
            </a:r>
            <a:r>
              <a:rPr lang="es-ES" dirty="0" err="1"/>
              <a:t>pués</a:t>
            </a:r>
            <a:r>
              <a:rPr lang="es-ES" dirty="0"/>
              <a:t> de la fecha tanto en el texto donde se colocó la cita como en la </a:t>
            </a:r>
            <a:r>
              <a:rPr lang="es-ES" dirty="0" err="1"/>
              <a:t>bibliografía</a:t>
            </a:r>
            <a:r>
              <a:rPr lang="es-ES" dirty="0"/>
              <a:t> del trabajo. </a:t>
            </a:r>
            <a:r>
              <a:rPr lang="es-ES" dirty="0" err="1"/>
              <a:t>Además</a:t>
            </a:r>
            <a:r>
              <a:rPr lang="es-ES" dirty="0"/>
              <a:t>, para evitar repetir el apellido o los apellidos de los autores, se coloca una </a:t>
            </a:r>
            <a:r>
              <a:rPr lang="es-ES" dirty="0" err="1"/>
              <a:t>línea</a:t>
            </a:r>
            <a:r>
              <a:rPr lang="es-ES" dirty="0"/>
              <a:t> larga en las siguientes referencias.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926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4286" r="24286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10412" y="1600198"/>
            <a:ext cx="3204877" cy="4038601"/>
          </a:xfrm>
        </p:spPr>
        <p:txBody>
          <a:bodyPr/>
          <a:lstStyle/>
          <a:p>
            <a:r>
              <a:rPr lang="es-ES" dirty="0" smtClean="0">
                <a:solidFill>
                  <a:srgbClr val="750001"/>
                </a:solidFill>
              </a:rPr>
              <a:t>                                                           La bibliografía </a:t>
            </a:r>
            <a:r>
              <a:rPr lang="es-ES" dirty="0">
                <a:solidFill>
                  <a:srgbClr val="750001"/>
                </a:solidFill>
              </a:rPr>
              <a:t>es el </a:t>
            </a:r>
            <a:r>
              <a:rPr lang="es-ES" dirty="0" err="1">
                <a:solidFill>
                  <a:srgbClr val="750001"/>
                </a:solidFill>
              </a:rPr>
              <a:t>último</a:t>
            </a:r>
            <a:r>
              <a:rPr lang="es-ES" dirty="0">
                <a:solidFill>
                  <a:srgbClr val="750001"/>
                </a:solidFill>
              </a:rPr>
              <a:t> punto en el proceso de </a:t>
            </a:r>
            <a:r>
              <a:rPr lang="es-ES" dirty="0" err="1">
                <a:solidFill>
                  <a:srgbClr val="750001"/>
                </a:solidFill>
              </a:rPr>
              <a:t>elaboración</a:t>
            </a:r>
            <a:r>
              <a:rPr lang="es-ES" dirty="0">
                <a:solidFill>
                  <a:srgbClr val="750001"/>
                </a:solidFill>
              </a:rPr>
              <a:t> del proyecto de </a:t>
            </a:r>
            <a:r>
              <a:rPr lang="es-ES" dirty="0" err="1">
                <a:solidFill>
                  <a:srgbClr val="750001"/>
                </a:solidFill>
              </a:rPr>
              <a:t>investigación</a:t>
            </a:r>
            <a:r>
              <a:rPr lang="es-ES" dirty="0">
                <a:solidFill>
                  <a:srgbClr val="750001"/>
                </a:solidFill>
              </a:rPr>
              <a:t>. La </a:t>
            </a:r>
            <a:r>
              <a:rPr lang="es-ES" dirty="0" err="1">
                <a:solidFill>
                  <a:srgbClr val="750001"/>
                </a:solidFill>
              </a:rPr>
              <a:t>bibliografía</a:t>
            </a:r>
            <a:r>
              <a:rPr lang="es-ES" dirty="0">
                <a:solidFill>
                  <a:srgbClr val="750001"/>
                </a:solidFill>
              </a:rPr>
              <a:t> consiste en colocar todos los documentos (libros, </a:t>
            </a:r>
            <a:r>
              <a:rPr lang="es-ES" dirty="0" err="1">
                <a:solidFill>
                  <a:srgbClr val="750001"/>
                </a:solidFill>
              </a:rPr>
              <a:t>capítulos</a:t>
            </a:r>
            <a:r>
              <a:rPr lang="es-ES" dirty="0">
                <a:solidFill>
                  <a:srgbClr val="750001"/>
                </a:solidFill>
              </a:rPr>
              <a:t> de libro, </a:t>
            </a:r>
            <a:r>
              <a:rPr lang="es-ES" dirty="0" err="1" smtClean="0">
                <a:solidFill>
                  <a:srgbClr val="750001"/>
                </a:solidFill>
              </a:rPr>
              <a:t>artículos</a:t>
            </a:r>
            <a:r>
              <a:rPr lang="es-ES" dirty="0" smtClean="0">
                <a:solidFill>
                  <a:srgbClr val="750001"/>
                </a:solidFill>
              </a:rPr>
              <a:t> </a:t>
            </a:r>
            <a:r>
              <a:rPr lang="es-ES" dirty="0">
                <a:solidFill>
                  <a:srgbClr val="750001"/>
                </a:solidFill>
              </a:rPr>
              <a:t>de revistas especializadas, actas, archivos, entrevistas, </a:t>
            </a:r>
            <a:r>
              <a:rPr lang="es-ES" dirty="0" err="1">
                <a:solidFill>
                  <a:srgbClr val="750001"/>
                </a:solidFill>
              </a:rPr>
              <a:t>páginas</a:t>
            </a:r>
            <a:r>
              <a:rPr lang="es-ES" dirty="0">
                <a:solidFill>
                  <a:srgbClr val="750001"/>
                </a:solidFill>
              </a:rPr>
              <a:t> de internet, entre otros) de forma ordenada y con base en una </a:t>
            </a:r>
            <a:r>
              <a:rPr lang="es-ES" dirty="0" err="1">
                <a:solidFill>
                  <a:srgbClr val="750001"/>
                </a:solidFill>
              </a:rPr>
              <a:t>guía</a:t>
            </a:r>
            <a:r>
              <a:rPr lang="es-ES" dirty="0">
                <a:solidFill>
                  <a:srgbClr val="750001"/>
                </a:solidFill>
              </a:rPr>
              <a:t> particular. </a:t>
            </a:r>
            <a:endParaRPr lang="es-ES" dirty="0">
              <a:solidFill>
                <a:srgbClr val="750001"/>
              </a:solidFill>
            </a:endParaRPr>
          </a:p>
          <a:p>
            <a:endParaRPr lang="es-E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9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61770" y="779557"/>
            <a:ext cx="3444031" cy="20313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760853" y="779558"/>
            <a:ext cx="2957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750001"/>
                </a:solidFill>
              </a:rPr>
              <a:t>La metodología Harvard de la que se deriva la de la (APA) tiene dos formas de </a:t>
            </a:r>
            <a:r>
              <a:rPr lang="es-ES" dirty="0" err="1" smtClean="0">
                <a:solidFill>
                  <a:srgbClr val="750001"/>
                </a:solidFill>
              </a:rPr>
              <a:t>citación</a:t>
            </a:r>
            <a:r>
              <a:rPr lang="es-ES" dirty="0" smtClean="0">
                <a:solidFill>
                  <a:srgbClr val="750001"/>
                </a:solidFill>
              </a:rPr>
              <a:t>, es decir, de referenciar la </a:t>
            </a:r>
            <a:r>
              <a:rPr lang="es-ES" dirty="0" err="1" smtClean="0">
                <a:solidFill>
                  <a:srgbClr val="750001"/>
                </a:solidFill>
              </a:rPr>
              <a:t>información</a:t>
            </a:r>
            <a:r>
              <a:rPr lang="es-ES" dirty="0" smtClean="0">
                <a:solidFill>
                  <a:srgbClr val="750001"/>
                </a:solidFill>
              </a:rPr>
              <a:t> dentro del texto:</a:t>
            </a:r>
          </a:p>
          <a:p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033" y="945199"/>
            <a:ext cx="4022370" cy="4447338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477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73772" y="331281"/>
            <a:ext cx="296363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aseline="30000" dirty="0">
                <a:solidFill>
                  <a:srgbClr val="750001"/>
                </a:solidFill>
              </a:rPr>
              <a:t>Citas </a:t>
            </a:r>
            <a:r>
              <a:rPr lang="es-ES" sz="4000" baseline="30000" dirty="0" smtClean="0">
                <a:solidFill>
                  <a:srgbClr val="750001"/>
                </a:solidFill>
              </a:rPr>
              <a:t>textuales</a:t>
            </a:r>
            <a:r>
              <a:rPr lang="es-ES" sz="3200" baseline="30000" dirty="0" smtClean="0">
                <a:solidFill>
                  <a:srgbClr val="750001"/>
                </a:solidFill>
              </a:rPr>
              <a:t>:</a:t>
            </a:r>
            <a:endParaRPr lang="es-ES" sz="3200" dirty="0">
              <a:solidFill>
                <a:srgbClr val="750001"/>
              </a:solidFill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352055" y="1025977"/>
            <a:ext cx="2316579" cy="32975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aseline="30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Es </a:t>
            </a:r>
            <a:r>
              <a:rPr lang="es-ES" sz="2000" baseline="30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cuando se reproduce íntegramente lo que dice un autor, para sustentar o fortalecer los argumentos del investigador.</a:t>
            </a:r>
            <a:endParaRPr lang="es-E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5965185" y="1028556"/>
            <a:ext cx="2408696" cy="3294925"/>
          </a:xfrm>
          <a:prstGeom prst="roundRect">
            <a:avLst/>
          </a:prstGeom>
          <a:solidFill>
            <a:srgbClr val="E113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30000" dirty="0">
                <a:solidFill>
                  <a:srgbClr val="9DF131"/>
                </a:solidFill>
              </a:rPr>
              <a:t>Cuando la cita textual excede 5 líneas, la cita se coloca con una sangría de cinco espacios (a partir del margen izquierdo) y con una letra de menor tamaño.</a:t>
            </a:r>
            <a:endParaRPr lang="es-ES" dirty="0">
              <a:solidFill>
                <a:srgbClr val="9DF13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772" y="1216508"/>
            <a:ext cx="25400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91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168113" y="271110"/>
            <a:ext cx="27007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chemeClr val="accent5">
                    <a:lumMod val="75000"/>
                  </a:schemeClr>
                </a:solidFill>
              </a:rPr>
              <a:t>Cita indirecta </a:t>
            </a:r>
            <a:endParaRPr lang="es-ES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s-E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Pergamino vertical 3"/>
          <p:cNvSpPr/>
          <p:nvPr/>
        </p:nvSpPr>
        <p:spPr>
          <a:xfrm>
            <a:off x="684997" y="1132884"/>
            <a:ext cx="3553424" cy="3904045"/>
          </a:xfrm>
          <a:prstGeom prst="verticalScroll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aseline="30000" dirty="0" smtClean="0">
                <a:solidFill>
                  <a:schemeClr val="tx1"/>
                </a:solidFill>
              </a:rPr>
              <a:t>También </a:t>
            </a:r>
            <a:r>
              <a:rPr lang="es-ES" sz="2400" baseline="30000" dirty="0">
                <a:solidFill>
                  <a:schemeClr val="tx1"/>
                </a:solidFill>
              </a:rPr>
              <a:t>se le conoce como parafraseada, es </a:t>
            </a:r>
            <a:r>
              <a:rPr lang="es-ES" sz="2400" baseline="30000" dirty="0" smtClean="0">
                <a:solidFill>
                  <a:schemeClr val="tx1"/>
                </a:solidFill>
              </a:rPr>
              <a:t>decir</a:t>
            </a:r>
            <a:r>
              <a:rPr lang="es-ES" sz="2400" baseline="30000" dirty="0">
                <a:solidFill>
                  <a:schemeClr val="tx1"/>
                </a:solidFill>
              </a:rPr>
              <a:t>, no se reproduce íntegramente la información tal como lo apunta el autor original, sino que el investigador interpreta </a:t>
            </a:r>
            <a:r>
              <a:rPr lang="es-ES" sz="2400" baseline="30000" dirty="0" smtClean="0">
                <a:solidFill>
                  <a:schemeClr val="tx1"/>
                </a:solidFill>
              </a:rPr>
              <a:t>dicha </a:t>
            </a:r>
            <a:r>
              <a:rPr lang="es-ES" sz="2400" baseline="30000" dirty="0">
                <a:solidFill>
                  <a:schemeClr val="tx1"/>
                </a:solidFill>
              </a:rPr>
              <a:t>información. </a:t>
            </a:r>
            <a:endParaRPr lang="es-ES" sz="24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5400" t="22294" r="4143" b="11335"/>
          <a:stretch/>
        </p:blipFill>
        <p:spPr>
          <a:xfrm>
            <a:off x="3931460" y="1812153"/>
            <a:ext cx="4745173" cy="2786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427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94440" y="307924"/>
            <a:ext cx="5524945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/>
              <a:t>Para colocar adecuadamente la </a:t>
            </a:r>
            <a:r>
              <a:rPr lang="es-ES" dirty="0" smtClean="0"/>
              <a:t>bibliografía </a:t>
            </a:r>
            <a:r>
              <a:rPr lang="es-ES" dirty="0"/>
              <a:t>en el estilo Harvard debe considerarse el tipo de documento que se está revisando: 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460782" y="2360203"/>
            <a:ext cx="2880853" cy="325280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aseline="30000" dirty="0">
                <a:solidFill>
                  <a:srgbClr val="000000"/>
                </a:solidFill>
              </a:rPr>
              <a:t>Libros: es importante diferenciar si es autor, coordinador, </a:t>
            </a:r>
            <a:r>
              <a:rPr lang="es-ES" sz="2800" baseline="30000" dirty="0" smtClean="0">
                <a:solidFill>
                  <a:srgbClr val="000000"/>
                </a:solidFill>
              </a:rPr>
              <a:t>compilador </a:t>
            </a:r>
            <a:r>
              <a:rPr lang="es-ES" sz="2800" baseline="30000" dirty="0">
                <a:solidFill>
                  <a:srgbClr val="000000"/>
                </a:solidFill>
              </a:rPr>
              <a:t>o editor.</a:t>
            </a:r>
            <a:endParaRPr lang="es-ES" sz="2800" dirty="0">
              <a:solidFill>
                <a:srgbClr val="00000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873" y="1765809"/>
            <a:ext cx="4982890" cy="389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3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FFFFFF"/>
                </a:solidFill>
              </a:rPr>
              <a:t>Como </a:t>
            </a:r>
            <a:r>
              <a:rPr lang="es-ES" dirty="0" smtClean="0">
                <a:solidFill>
                  <a:srgbClr val="FFFFFF"/>
                </a:solidFill>
              </a:rPr>
              <a:t>autor</a:t>
            </a:r>
            <a:endParaRPr lang="es-ES" dirty="0">
              <a:solidFill>
                <a:srgbClr val="FFFFFF"/>
              </a:solidFill>
            </a:endParaRPr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1849" r="21849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 smtClean="0"/>
              <a:t>Como autor:</a:t>
            </a:r>
            <a:br>
              <a:rPr lang="es-ES" dirty="0" smtClean="0"/>
            </a:br>
            <a:r>
              <a:rPr lang="es-ES" dirty="0" smtClean="0"/>
              <a:t>Apellido(s), INICIAL DEL AUTOR(s). ( </a:t>
            </a:r>
            <a:r>
              <a:rPr lang="es-ES" dirty="0" err="1" smtClean="0"/>
              <a:t>Año</a:t>
            </a:r>
            <a:r>
              <a:rPr lang="es-ES" dirty="0" smtClean="0"/>
              <a:t> de </a:t>
            </a:r>
            <a:r>
              <a:rPr lang="es-ES" dirty="0" err="1" smtClean="0"/>
              <a:t>publicación</a:t>
            </a:r>
            <a:r>
              <a:rPr lang="es-ES" dirty="0" smtClean="0"/>
              <a:t>), </a:t>
            </a:r>
            <a:r>
              <a:rPr lang="es-ES" i="1" dirty="0" err="1" smtClean="0"/>
              <a:t>Título</a:t>
            </a:r>
            <a:r>
              <a:rPr lang="es-ES" i="1" dirty="0" smtClean="0"/>
              <a:t> del libro</a:t>
            </a:r>
            <a:r>
              <a:rPr lang="es-ES" dirty="0" smtClean="0"/>
              <a:t>, lugar de </a:t>
            </a:r>
            <a:r>
              <a:rPr lang="es-ES" dirty="0" err="1" smtClean="0"/>
              <a:t>edición</a:t>
            </a:r>
            <a:r>
              <a:rPr lang="es-ES" dirty="0" smtClean="0"/>
              <a:t>: editorial.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4754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65296" y="2115381"/>
            <a:ext cx="3657600" cy="1252538"/>
          </a:xfrm>
        </p:spPr>
        <p:txBody>
          <a:bodyPr/>
          <a:lstStyle/>
          <a:p>
            <a:r>
              <a:rPr lang="es-ES" dirty="0"/>
              <a:t>Como coordinador, editor o compilador:</a:t>
            </a:r>
            <a:br>
              <a:rPr lang="es-ES" dirty="0"/>
            </a:br>
            <a:endParaRPr lang="es-ES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17" b="417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10412" y="2741650"/>
            <a:ext cx="3657600" cy="2897149"/>
          </a:xfrm>
        </p:spPr>
        <p:txBody>
          <a:bodyPr/>
          <a:lstStyle/>
          <a:p>
            <a:r>
              <a:rPr lang="es-ES" dirty="0"/>
              <a:t>Como coordinador, editor o compilador:</a:t>
            </a:r>
            <a:br>
              <a:rPr lang="es-ES" dirty="0"/>
            </a:br>
            <a:r>
              <a:rPr lang="es-ES" dirty="0"/>
              <a:t>Apellido (s), INICIAL DEL AUTOR(s). (coord./ed./</a:t>
            </a:r>
            <a:r>
              <a:rPr lang="es-ES" dirty="0" err="1"/>
              <a:t>comp.</a:t>
            </a:r>
            <a:r>
              <a:rPr lang="es-ES" dirty="0"/>
              <a:t>) (</a:t>
            </a:r>
            <a:r>
              <a:rPr lang="es-ES" dirty="0" err="1"/>
              <a:t>Año</a:t>
            </a:r>
            <a:r>
              <a:rPr lang="es-ES" dirty="0"/>
              <a:t> de </a:t>
            </a:r>
            <a:r>
              <a:rPr lang="es-ES" dirty="0" err="1"/>
              <a:t>publicación</a:t>
            </a:r>
            <a:r>
              <a:rPr lang="es-ES" dirty="0"/>
              <a:t>), </a:t>
            </a:r>
            <a:r>
              <a:rPr lang="es-ES" i="1" dirty="0" err="1"/>
              <a:t>Título</a:t>
            </a:r>
            <a:r>
              <a:rPr lang="es-ES" i="1" dirty="0"/>
              <a:t> del libro</a:t>
            </a:r>
            <a:r>
              <a:rPr lang="es-ES" dirty="0"/>
              <a:t>, lugar de </a:t>
            </a:r>
            <a:r>
              <a:rPr lang="es-ES" dirty="0" err="1"/>
              <a:t>edición</a:t>
            </a:r>
            <a:r>
              <a:rPr lang="es-ES" dirty="0"/>
              <a:t>: editorial. Si es un libro consultado en internet se agregará: disponible en &lt;URL&gt; [fecha de consulta]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9837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10953" y="1159669"/>
            <a:ext cx="3657600" cy="1252538"/>
          </a:xfrm>
        </p:spPr>
        <p:txBody>
          <a:bodyPr/>
          <a:lstStyle/>
          <a:p>
            <a:r>
              <a:rPr lang="es-ES" dirty="0" err="1"/>
              <a:t>Capítulo</a:t>
            </a:r>
            <a:r>
              <a:rPr lang="es-ES" dirty="0"/>
              <a:t> de libro:</a:t>
            </a:r>
            <a:br>
              <a:rPr lang="es-ES" dirty="0"/>
            </a:br>
            <a:endParaRPr lang="es-ES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000" r="17000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10953" y="2532671"/>
            <a:ext cx="3657600" cy="2725129"/>
          </a:xfrm>
        </p:spPr>
        <p:txBody>
          <a:bodyPr/>
          <a:lstStyle/>
          <a:p>
            <a:r>
              <a:rPr lang="es-ES" dirty="0" smtClean="0"/>
              <a:t>Apellido</a:t>
            </a:r>
            <a:r>
              <a:rPr lang="es-ES" dirty="0"/>
              <a:t>(s), INICIAL DE AUTOR(S), (</a:t>
            </a:r>
            <a:r>
              <a:rPr lang="es-ES" dirty="0" err="1"/>
              <a:t>Año</a:t>
            </a:r>
            <a:r>
              <a:rPr lang="es-ES" dirty="0"/>
              <a:t> de </a:t>
            </a:r>
            <a:r>
              <a:rPr lang="es-ES" dirty="0" err="1"/>
              <a:t>publicación</a:t>
            </a:r>
            <a:r>
              <a:rPr lang="es-ES" dirty="0"/>
              <a:t>), </a:t>
            </a:r>
            <a:r>
              <a:rPr lang="es-ES" dirty="0" err="1"/>
              <a:t>Título</a:t>
            </a:r>
            <a:r>
              <a:rPr lang="es-ES" dirty="0"/>
              <a:t> del </a:t>
            </a:r>
            <a:r>
              <a:rPr lang="es-ES" dirty="0" err="1"/>
              <a:t>capítulo</a:t>
            </a:r>
            <a:r>
              <a:rPr lang="es-ES" dirty="0"/>
              <a:t> en INICIAL DE NOMBRE(S) Apellido(s) (coord./ed./</a:t>
            </a:r>
            <a:r>
              <a:rPr lang="es-ES" dirty="0" err="1"/>
              <a:t>comp.</a:t>
            </a:r>
            <a:r>
              <a:rPr lang="es-ES" dirty="0"/>
              <a:t>), </a:t>
            </a:r>
            <a:r>
              <a:rPr lang="es-ES" i="1" dirty="0" err="1"/>
              <a:t>Título</a:t>
            </a:r>
            <a:r>
              <a:rPr lang="es-ES" i="1" dirty="0"/>
              <a:t> del libro</a:t>
            </a:r>
            <a:r>
              <a:rPr lang="es-ES" dirty="0"/>
              <a:t>, Lugar de </a:t>
            </a:r>
            <a:r>
              <a:rPr lang="es-ES" dirty="0" err="1"/>
              <a:t>edición</a:t>
            </a:r>
            <a:r>
              <a:rPr lang="es-ES" dirty="0"/>
              <a:t>: editorial, </a:t>
            </a:r>
            <a:r>
              <a:rPr lang="es-ES" dirty="0" err="1"/>
              <a:t>páginas</a:t>
            </a:r>
            <a:r>
              <a:rPr lang="es-ES" dirty="0"/>
              <a:t> del </a:t>
            </a:r>
            <a:r>
              <a:rPr lang="es-ES" dirty="0" err="1"/>
              <a:t>capítulo</a:t>
            </a:r>
            <a:r>
              <a:rPr lang="es-ES" dirty="0"/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6557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ción">
  <a:themeElements>
    <a:clrScheme name="Revolució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ció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ció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Revolución.thmx</Template>
  <TotalTime>85</TotalTime>
  <Words>622</Words>
  <Application>Microsoft Macintosh PowerPoint</Application>
  <PresentationFormat>Presentación en pantalla (4:3)</PresentationFormat>
  <Paragraphs>30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Revolución</vt:lpstr>
      <vt:lpstr>Bibliografía          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Como autor</vt:lpstr>
      <vt:lpstr>Como coordinador, editor o compilador: </vt:lpstr>
      <vt:lpstr>Capítulo de libro: </vt:lpstr>
      <vt:lpstr>Revistas:  </vt:lpstr>
      <vt:lpstr>Artículos de periódico:  </vt:lpstr>
      <vt:lpstr>Página Web:  </vt:lpstr>
      <vt:lpstr>Actas de congresos </vt:lpstr>
      <vt:lpstr>Entrevistas </vt:lpstr>
      <vt:lpstr>Presentación de PowerPoint</vt:lpstr>
    </vt:vector>
  </TitlesOfParts>
  <Company>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Bibliografía              </dc:title>
  <dc:creator>Ma. Esther Morales Fajardo</dc:creator>
  <cp:lastModifiedBy>Ma. Esther Morales Fajardo</cp:lastModifiedBy>
  <cp:revision>9</cp:revision>
  <dcterms:created xsi:type="dcterms:W3CDTF">2018-07-27T15:26:47Z</dcterms:created>
  <dcterms:modified xsi:type="dcterms:W3CDTF">2018-07-27T16:52:38Z</dcterms:modified>
</cp:coreProperties>
</file>