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5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C25BFC-B096-45E5-83BA-51EF000B3704}" type="doc">
      <dgm:prSet loTypeId="urn:microsoft.com/office/officeart/2005/8/layout/chevron1" loCatId="process" qsTypeId="urn:microsoft.com/office/officeart/2005/8/quickstyle/3d1" qsCatId="3D" csTypeId="urn:microsoft.com/office/officeart/2005/8/colors/accent1_4" csCatId="accent1" phldr="1"/>
      <dgm:spPr/>
    </dgm:pt>
    <dgm:pt modelId="{6507FCC5-A1D7-4754-8A64-CF46BEBEEE4E}">
      <dgm:prSet phldrT="[Texto]"/>
      <dgm:spPr/>
      <dgm:t>
        <a:bodyPr/>
        <a:lstStyle/>
        <a:p>
          <a:r>
            <a:rPr lang="es-MX" dirty="0"/>
            <a:t>Problema</a:t>
          </a:r>
        </a:p>
      </dgm:t>
    </dgm:pt>
    <dgm:pt modelId="{BCB6E325-5489-42E0-A127-7CB0E985FE0F}" type="parTrans" cxnId="{2837F8D3-85F2-4D2C-93C9-D13EF2446808}">
      <dgm:prSet/>
      <dgm:spPr/>
      <dgm:t>
        <a:bodyPr/>
        <a:lstStyle/>
        <a:p>
          <a:endParaRPr lang="es-MX"/>
        </a:p>
      </dgm:t>
    </dgm:pt>
    <dgm:pt modelId="{8B648C2F-F180-4335-99D9-1FDCF4209186}" type="sibTrans" cxnId="{2837F8D3-85F2-4D2C-93C9-D13EF2446808}">
      <dgm:prSet/>
      <dgm:spPr/>
      <dgm:t>
        <a:bodyPr/>
        <a:lstStyle/>
        <a:p>
          <a:endParaRPr lang="es-MX"/>
        </a:p>
      </dgm:t>
    </dgm:pt>
    <dgm:pt modelId="{2F0A9CA5-77CA-4229-8815-67BA3A9F0475}">
      <dgm:prSet phldrT="[Texto]"/>
      <dgm:spPr/>
      <dgm:t>
        <a:bodyPr/>
        <a:lstStyle/>
        <a:p>
          <a:r>
            <a:rPr lang="es-MX" dirty="0"/>
            <a:t>Investigación</a:t>
          </a:r>
        </a:p>
      </dgm:t>
    </dgm:pt>
    <dgm:pt modelId="{49CAE0BC-FE3D-4873-83A8-AA09F6D3AF26}" type="parTrans" cxnId="{87F38259-DD16-4814-B6D9-560EBBE6F5CD}">
      <dgm:prSet/>
      <dgm:spPr/>
      <dgm:t>
        <a:bodyPr/>
        <a:lstStyle/>
        <a:p>
          <a:endParaRPr lang="es-MX"/>
        </a:p>
      </dgm:t>
    </dgm:pt>
    <dgm:pt modelId="{0716CC1E-6F76-491E-B49F-B78C6DB357A7}" type="sibTrans" cxnId="{87F38259-DD16-4814-B6D9-560EBBE6F5CD}">
      <dgm:prSet/>
      <dgm:spPr/>
      <dgm:t>
        <a:bodyPr/>
        <a:lstStyle/>
        <a:p>
          <a:endParaRPr lang="es-MX"/>
        </a:p>
      </dgm:t>
    </dgm:pt>
    <dgm:pt modelId="{891DEAD1-CBF0-4A17-9F2C-3AF1D5CD823C}">
      <dgm:prSet phldrT="[Texto]"/>
      <dgm:spPr/>
      <dgm:t>
        <a:bodyPr/>
        <a:lstStyle/>
        <a:p>
          <a:r>
            <a:rPr lang="es-MX" dirty="0"/>
            <a:t>Solución posible</a:t>
          </a:r>
        </a:p>
      </dgm:t>
    </dgm:pt>
    <dgm:pt modelId="{81C33B1D-D6D1-48D6-A024-988201130D15}" type="parTrans" cxnId="{0753712D-94D5-41DB-8E0F-A724D75AC2AE}">
      <dgm:prSet/>
      <dgm:spPr/>
      <dgm:t>
        <a:bodyPr/>
        <a:lstStyle/>
        <a:p>
          <a:endParaRPr lang="es-MX"/>
        </a:p>
      </dgm:t>
    </dgm:pt>
    <dgm:pt modelId="{836A5423-689D-43A1-A739-DE97143DC805}" type="sibTrans" cxnId="{0753712D-94D5-41DB-8E0F-A724D75AC2AE}">
      <dgm:prSet/>
      <dgm:spPr/>
      <dgm:t>
        <a:bodyPr/>
        <a:lstStyle/>
        <a:p>
          <a:endParaRPr lang="es-MX"/>
        </a:p>
      </dgm:t>
    </dgm:pt>
    <dgm:pt modelId="{FED13D4C-FA88-48B5-B68A-1C9FAB082B10}" type="pres">
      <dgm:prSet presAssocID="{D0C25BFC-B096-45E5-83BA-51EF000B3704}" presName="Name0" presStyleCnt="0">
        <dgm:presLayoutVars>
          <dgm:dir/>
          <dgm:animLvl val="lvl"/>
          <dgm:resizeHandles val="exact"/>
        </dgm:presLayoutVars>
      </dgm:prSet>
      <dgm:spPr/>
    </dgm:pt>
    <dgm:pt modelId="{915D8D39-B4E8-41AF-8E2C-D0E7D71D7F14}" type="pres">
      <dgm:prSet presAssocID="{6507FCC5-A1D7-4754-8A64-CF46BEBEEE4E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D22E6CDE-EE3B-46BD-8248-5AEDD9FF4C12}" type="pres">
      <dgm:prSet presAssocID="{8B648C2F-F180-4335-99D9-1FDCF4209186}" presName="parTxOnlySpace" presStyleCnt="0"/>
      <dgm:spPr/>
    </dgm:pt>
    <dgm:pt modelId="{3F5BAB12-92FD-4359-94CA-C960FEE34216}" type="pres">
      <dgm:prSet presAssocID="{2F0A9CA5-77CA-4229-8815-67BA3A9F0475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2D9C6C9F-AB8D-4B85-8628-114CEBE3CB25}" type="pres">
      <dgm:prSet presAssocID="{0716CC1E-6F76-491E-B49F-B78C6DB357A7}" presName="parTxOnlySpace" presStyleCnt="0"/>
      <dgm:spPr/>
    </dgm:pt>
    <dgm:pt modelId="{F19BF18A-8255-4855-BAC6-E982242C632E}" type="pres">
      <dgm:prSet presAssocID="{891DEAD1-CBF0-4A17-9F2C-3AF1D5CD823C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4BB61F06-58FD-45A1-A66D-31A41F89A90E}" type="presOf" srcId="{6507FCC5-A1D7-4754-8A64-CF46BEBEEE4E}" destId="{915D8D39-B4E8-41AF-8E2C-D0E7D71D7F14}" srcOrd="0" destOrd="0" presId="urn:microsoft.com/office/officeart/2005/8/layout/chevron1"/>
    <dgm:cxn modelId="{0753712D-94D5-41DB-8E0F-A724D75AC2AE}" srcId="{D0C25BFC-B096-45E5-83BA-51EF000B3704}" destId="{891DEAD1-CBF0-4A17-9F2C-3AF1D5CD823C}" srcOrd="2" destOrd="0" parTransId="{81C33B1D-D6D1-48D6-A024-988201130D15}" sibTransId="{836A5423-689D-43A1-A739-DE97143DC805}"/>
    <dgm:cxn modelId="{C396EA2E-BD42-41C1-B82B-94D9C052C443}" type="presOf" srcId="{891DEAD1-CBF0-4A17-9F2C-3AF1D5CD823C}" destId="{F19BF18A-8255-4855-BAC6-E982242C632E}" srcOrd="0" destOrd="0" presId="urn:microsoft.com/office/officeart/2005/8/layout/chevron1"/>
    <dgm:cxn modelId="{87F38259-DD16-4814-B6D9-560EBBE6F5CD}" srcId="{D0C25BFC-B096-45E5-83BA-51EF000B3704}" destId="{2F0A9CA5-77CA-4229-8815-67BA3A9F0475}" srcOrd="1" destOrd="0" parTransId="{49CAE0BC-FE3D-4873-83A8-AA09F6D3AF26}" sibTransId="{0716CC1E-6F76-491E-B49F-B78C6DB357A7}"/>
    <dgm:cxn modelId="{B0FCB17E-653C-4C38-BDE3-5D5390B08C33}" type="presOf" srcId="{2F0A9CA5-77CA-4229-8815-67BA3A9F0475}" destId="{3F5BAB12-92FD-4359-94CA-C960FEE34216}" srcOrd="0" destOrd="0" presId="urn:microsoft.com/office/officeart/2005/8/layout/chevron1"/>
    <dgm:cxn modelId="{2837F8D3-85F2-4D2C-93C9-D13EF2446808}" srcId="{D0C25BFC-B096-45E5-83BA-51EF000B3704}" destId="{6507FCC5-A1D7-4754-8A64-CF46BEBEEE4E}" srcOrd="0" destOrd="0" parTransId="{BCB6E325-5489-42E0-A127-7CB0E985FE0F}" sibTransId="{8B648C2F-F180-4335-99D9-1FDCF4209186}"/>
    <dgm:cxn modelId="{8414D8FA-56A3-4C96-B60F-820A04595898}" type="presOf" srcId="{D0C25BFC-B096-45E5-83BA-51EF000B3704}" destId="{FED13D4C-FA88-48B5-B68A-1C9FAB082B10}" srcOrd="0" destOrd="0" presId="urn:microsoft.com/office/officeart/2005/8/layout/chevron1"/>
    <dgm:cxn modelId="{896B9453-CC83-4E55-BB25-511B96F20514}" type="presParOf" srcId="{FED13D4C-FA88-48B5-B68A-1C9FAB082B10}" destId="{915D8D39-B4E8-41AF-8E2C-D0E7D71D7F14}" srcOrd="0" destOrd="0" presId="urn:microsoft.com/office/officeart/2005/8/layout/chevron1"/>
    <dgm:cxn modelId="{AEF0BCA8-2D87-43A4-AA29-2018585A5497}" type="presParOf" srcId="{FED13D4C-FA88-48B5-B68A-1C9FAB082B10}" destId="{D22E6CDE-EE3B-46BD-8248-5AEDD9FF4C12}" srcOrd="1" destOrd="0" presId="urn:microsoft.com/office/officeart/2005/8/layout/chevron1"/>
    <dgm:cxn modelId="{C144FD18-4C6C-43CA-8B60-06450E0CF0BA}" type="presParOf" srcId="{FED13D4C-FA88-48B5-B68A-1C9FAB082B10}" destId="{3F5BAB12-92FD-4359-94CA-C960FEE34216}" srcOrd="2" destOrd="0" presId="urn:microsoft.com/office/officeart/2005/8/layout/chevron1"/>
    <dgm:cxn modelId="{CDBF6296-F79C-4A65-BC6E-714B7EBCD84E}" type="presParOf" srcId="{FED13D4C-FA88-48B5-B68A-1C9FAB082B10}" destId="{2D9C6C9F-AB8D-4B85-8628-114CEBE3CB25}" srcOrd="3" destOrd="0" presId="urn:microsoft.com/office/officeart/2005/8/layout/chevron1"/>
    <dgm:cxn modelId="{2E1D7B04-7F9F-46A4-9B86-8075E55899A4}" type="presParOf" srcId="{FED13D4C-FA88-48B5-B68A-1C9FAB082B10}" destId="{F19BF18A-8255-4855-BAC6-E982242C632E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510DAA-C284-47E3-A640-9901FCC398AE}" type="doc">
      <dgm:prSet loTypeId="urn:microsoft.com/office/officeart/2005/8/layout/hList1" loCatId="list" qsTypeId="urn:microsoft.com/office/officeart/2005/8/quickstyle/simple5" qsCatId="simple" csTypeId="urn:microsoft.com/office/officeart/2005/8/colors/accent1_1" csCatId="accent1" phldr="1"/>
      <dgm:spPr/>
      <dgm:t>
        <a:bodyPr/>
        <a:lstStyle/>
        <a:p>
          <a:endParaRPr lang="es-MX"/>
        </a:p>
      </dgm:t>
    </dgm:pt>
    <dgm:pt modelId="{AD0EABEF-6BF6-43C8-8D27-5A52F5790B53}">
      <dgm:prSet phldrT="[Texto]"/>
      <dgm:spPr/>
      <dgm:t>
        <a:bodyPr/>
        <a:lstStyle/>
        <a:p>
          <a:r>
            <a:rPr lang="es-MX" b="1" i="1" dirty="0"/>
            <a:t>Como es que se originó el interés por el problema</a:t>
          </a:r>
          <a:endParaRPr lang="es-MX" dirty="0"/>
        </a:p>
      </dgm:t>
    </dgm:pt>
    <dgm:pt modelId="{F65B579A-FF33-45CB-BA80-B10A7FB74DCA}" type="parTrans" cxnId="{4A299875-29FC-4CFD-9929-B42E0DBC4E45}">
      <dgm:prSet/>
      <dgm:spPr/>
      <dgm:t>
        <a:bodyPr/>
        <a:lstStyle/>
        <a:p>
          <a:endParaRPr lang="es-MX"/>
        </a:p>
      </dgm:t>
    </dgm:pt>
    <dgm:pt modelId="{71019C75-0D85-4C39-B933-19DC4D98FB2A}" type="sibTrans" cxnId="{4A299875-29FC-4CFD-9929-B42E0DBC4E45}">
      <dgm:prSet/>
      <dgm:spPr/>
      <dgm:t>
        <a:bodyPr/>
        <a:lstStyle/>
        <a:p>
          <a:endParaRPr lang="es-MX"/>
        </a:p>
      </dgm:t>
    </dgm:pt>
    <dgm:pt modelId="{1E7E698F-9EB5-4FA1-8B88-E5A0D4DB4AD9}">
      <dgm:prSet phldrT="[Texto]"/>
      <dgm:spPr/>
      <dgm:t>
        <a:bodyPr/>
        <a:lstStyle/>
        <a:p>
          <a:r>
            <a:rPr lang="es-MX" dirty="0"/>
            <a:t>Se deberá detallar los motivos que llevaron a elegir el problema sustentándolos con argumentos académicos. </a:t>
          </a:r>
        </a:p>
      </dgm:t>
    </dgm:pt>
    <dgm:pt modelId="{79A6F0E8-0D83-422B-840A-B8F5D7E53A48}" type="parTrans" cxnId="{12017A92-D3D8-4B1F-8B11-EB302B55EE03}">
      <dgm:prSet/>
      <dgm:spPr/>
      <dgm:t>
        <a:bodyPr/>
        <a:lstStyle/>
        <a:p>
          <a:endParaRPr lang="es-MX"/>
        </a:p>
      </dgm:t>
    </dgm:pt>
    <dgm:pt modelId="{CE4C8C76-5176-418F-9931-CAB940ADAB5E}" type="sibTrans" cxnId="{12017A92-D3D8-4B1F-8B11-EB302B55EE03}">
      <dgm:prSet/>
      <dgm:spPr/>
      <dgm:t>
        <a:bodyPr/>
        <a:lstStyle/>
        <a:p>
          <a:endParaRPr lang="es-MX"/>
        </a:p>
      </dgm:t>
    </dgm:pt>
    <dgm:pt modelId="{1EC02641-6AC2-4AC3-9E8A-AB5A461C01D9}">
      <dgm:prSet phldrT="[Texto]"/>
      <dgm:spPr/>
      <dgm:t>
        <a:bodyPr/>
        <a:lstStyle/>
        <a:p>
          <a:r>
            <a:rPr lang="es-MX" b="1" i="1" dirty="0"/>
            <a:t>Mencionar la evidencia empírica que se tiene</a:t>
          </a:r>
          <a:endParaRPr lang="es-MX" dirty="0"/>
        </a:p>
      </dgm:t>
    </dgm:pt>
    <dgm:pt modelId="{7E967536-6AC4-43AB-8DCA-B4197CBA8B3D}" type="parTrans" cxnId="{693885E2-E359-44BE-A406-79D222358F5E}">
      <dgm:prSet/>
      <dgm:spPr/>
      <dgm:t>
        <a:bodyPr/>
        <a:lstStyle/>
        <a:p>
          <a:endParaRPr lang="es-MX"/>
        </a:p>
      </dgm:t>
    </dgm:pt>
    <dgm:pt modelId="{BFBFFAF6-59FD-4C5C-B4D9-B5DF5B436361}" type="sibTrans" cxnId="{693885E2-E359-44BE-A406-79D222358F5E}">
      <dgm:prSet/>
      <dgm:spPr/>
      <dgm:t>
        <a:bodyPr/>
        <a:lstStyle/>
        <a:p>
          <a:endParaRPr lang="es-MX"/>
        </a:p>
      </dgm:t>
    </dgm:pt>
    <dgm:pt modelId="{C030A6D1-A9C0-42F1-A5A6-B9405B2898E5}">
      <dgm:prSet phldrT="[Texto]"/>
      <dgm:spPr/>
      <dgm:t>
        <a:bodyPr/>
        <a:lstStyle/>
        <a:p>
          <a:r>
            <a:rPr lang="es-MX" dirty="0"/>
            <a:t>Se deben describir los datos, hechos o acontecimientos recientes que se tienen para sustentar el problema.</a:t>
          </a:r>
        </a:p>
      </dgm:t>
    </dgm:pt>
    <dgm:pt modelId="{6E11D435-9494-4F15-A038-752647CD2151}" type="parTrans" cxnId="{941F6C47-1FC0-4127-A185-6420F5403D03}">
      <dgm:prSet/>
      <dgm:spPr/>
      <dgm:t>
        <a:bodyPr/>
        <a:lstStyle/>
        <a:p>
          <a:endParaRPr lang="es-MX"/>
        </a:p>
      </dgm:t>
    </dgm:pt>
    <dgm:pt modelId="{2D72E9DD-AB43-46B8-A7FD-B20910E4F787}" type="sibTrans" cxnId="{941F6C47-1FC0-4127-A185-6420F5403D03}">
      <dgm:prSet/>
      <dgm:spPr/>
      <dgm:t>
        <a:bodyPr/>
        <a:lstStyle/>
        <a:p>
          <a:endParaRPr lang="es-MX"/>
        </a:p>
      </dgm:t>
    </dgm:pt>
    <dgm:pt modelId="{4A9544D0-0A71-486B-9CD4-46D8995706C1}">
      <dgm:prSet phldrT="[Texto]"/>
      <dgm:spPr/>
      <dgm:t>
        <a:bodyPr/>
        <a:lstStyle/>
        <a:p>
          <a:r>
            <a:rPr lang="es-MX" b="1" i="1" dirty="0"/>
            <a:t>Referenciar estudios anteriores realizados con temáticas similares</a:t>
          </a:r>
          <a:endParaRPr lang="es-MX" dirty="0"/>
        </a:p>
      </dgm:t>
    </dgm:pt>
    <dgm:pt modelId="{B0179DB8-B3FD-4465-BCB6-3E53B0EB1CCE}" type="parTrans" cxnId="{C0514BEF-09CD-405B-8342-ABEEAF5802A7}">
      <dgm:prSet/>
      <dgm:spPr/>
      <dgm:t>
        <a:bodyPr/>
        <a:lstStyle/>
        <a:p>
          <a:endParaRPr lang="es-MX"/>
        </a:p>
      </dgm:t>
    </dgm:pt>
    <dgm:pt modelId="{35E26DC7-C430-4DD7-97B9-4310C529D061}" type="sibTrans" cxnId="{C0514BEF-09CD-405B-8342-ABEEAF5802A7}">
      <dgm:prSet/>
      <dgm:spPr/>
      <dgm:t>
        <a:bodyPr/>
        <a:lstStyle/>
        <a:p>
          <a:endParaRPr lang="es-MX"/>
        </a:p>
      </dgm:t>
    </dgm:pt>
    <dgm:pt modelId="{15D3F62A-F121-4138-A15B-E5B47F647107}">
      <dgm:prSet phldrT="[Texto]"/>
      <dgm:spPr/>
      <dgm:t>
        <a:bodyPr/>
        <a:lstStyle/>
        <a:p>
          <a:r>
            <a:rPr lang="es-MX" dirty="0"/>
            <a:t>Se deberán describir algunas obras que traten sobre el mismo problema, también se deberá señalar que no existen estudios similares. </a:t>
          </a:r>
        </a:p>
      </dgm:t>
    </dgm:pt>
    <dgm:pt modelId="{43750ABA-4AC4-4CDD-8929-20F41BD84AE1}" type="parTrans" cxnId="{36C8AE29-BE56-4E6D-A5A0-9E5329CD3CBD}">
      <dgm:prSet/>
      <dgm:spPr/>
      <dgm:t>
        <a:bodyPr/>
        <a:lstStyle/>
        <a:p>
          <a:endParaRPr lang="es-MX"/>
        </a:p>
      </dgm:t>
    </dgm:pt>
    <dgm:pt modelId="{F44CDC1F-11AC-41E6-AD7E-BA5FFC60D200}" type="sibTrans" cxnId="{36C8AE29-BE56-4E6D-A5A0-9E5329CD3CBD}">
      <dgm:prSet/>
      <dgm:spPr/>
      <dgm:t>
        <a:bodyPr/>
        <a:lstStyle/>
        <a:p>
          <a:endParaRPr lang="es-MX"/>
        </a:p>
      </dgm:t>
    </dgm:pt>
    <dgm:pt modelId="{6A03887B-C2ED-4EBC-8917-DD8365FE9E41}" type="pres">
      <dgm:prSet presAssocID="{C3510DAA-C284-47E3-A640-9901FCC398AE}" presName="Name0" presStyleCnt="0">
        <dgm:presLayoutVars>
          <dgm:dir/>
          <dgm:animLvl val="lvl"/>
          <dgm:resizeHandles val="exact"/>
        </dgm:presLayoutVars>
      </dgm:prSet>
      <dgm:spPr/>
    </dgm:pt>
    <dgm:pt modelId="{A2E37661-AE4A-4633-A1DF-75DD861296DB}" type="pres">
      <dgm:prSet presAssocID="{AD0EABEF-6BF6-43C8-8D27-5A52F5790B53}" presName="composite" presStyleCnt="0"/>
      <dgm:spPr/>
    </dgm:pt>
    <dgm:pt modelId="{C2EE934B-E884-45D7-92FB-1CEAE873D3C5}" type="pres">
      <dgm:prSet presAssocID="{AD0EABEF-6BF6-43C8-8D27-5A52F5790B5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30EA517C-F42A-4C04-B2F3-9B1D000A7E87}" type="pres">
      <dgm:prSet presAssocID="{AD0EABEF-6BF6-43C8-8D27-5A52F5790B53}" presName="desTx" presStyleLbl="alignAccFollowNode1" presStyleIdx="0" presStyleCnt="3">
        <dgm:presLayoutVars>
          <dgm:bulletEnabled val="1"/>
        </dgm:presLayoutVars>
      </dgm:prSet>
      <dgm:spPr/>
    </dgm:pt>
    <dgm:pt modelId="{7F4BB704-E2DA-4A60-92A6-CE2D5F1F85DE}" type="pres">
      <dgm:prSet presAssocID="{71019C75-0D85-4C39-B933-19DC4D98FB2A}" presName="space" presStyleCnt="0"/>
      <dgm:spPr/>
    </dgm:pt>
    <dgm:pt modelId="{D0DBF9CD-34D1-4625-A670-FBFD77F5DDCD}" type="pres">
      <dgm:prSet presAssocID="{1EC02641-6AC2-4AC3-9E8A-AB5A461C01D9}" presName="composite" presStyleCnt="0"/>
      <dgm:spPr/>
    </dgm:pt>
    <dgm:pt modelId="{579E750B-6B2B-47B8-8B7E-9A67F943FF63}" type="pres">
      <dgm:prSet presAssocID="{1EC02641-6AC2-4AC3-9E8A-AB5A461C01D9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19442982-FDDF-49F4-9614-126037BF9996}" type="pres">
      <dgm:prSet presAssocID="{1EC02641-6AC2-4AC3-9E8A-AB5A461C01D9}" presName="desTx" presStyleLbl="alignAccFollowNode1" presStyleIdx="1" presStyleCnt="3">
        <dgm:presLayoutVars>
          <dgm:bulletEnabled val="1"/>
        </dgm:presLayoutVars>
      </dgm:prSet>
      <dgm:spPr/>
    </dgm:pt>
    <dgm:pt modelId="{465EB42C-672D-472B-A4D6-1F1553442DC1}" type="pres">
      <dgm:prSet presAssocID="{BFBFFAF6-59FD-4C5C-B4D9-B5DF5B436361}" presName="space" presStyleCnt="0"/>
      <dgm:spPr/>
    </dgm:pt>
    <dgm:pt modelId="{1458FA8D-015A-4A90-BC1A-C4CEED0C713C}" type="pres">
      <dgm:prSet presAssocID="{4A9544D0-0A71-486B-9CD4-46D8995706C1}" presName="composite" presStyleCnt="0"/>
      <dgm:spPr/>
    </dgm:pt>
    <dgm:pt modelId="{1E047DDA-1CC3-42D7-B58F-147C446C5BF7}" type="pres">
      <dgm:prSet presAssocID="{4A9544D0-0A71-486B-9CD4-46D8995706C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427E8DE1-C5CA-4EB0-B597-066C1EDFA3A1}" type="pres">
      <dgm:prSet presAssocID="{4A9544D0-0A71-486B-9CD4-46D8995706C1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9BD9E009-55D1-47B3-B5A1-26F2CE6D7C1D}" type="presOf" srcId="{4A9544D0-0A71-486B-9CD4-46D8995706C1}" destId="{1E047DDA-1CC3-42D7-B58F-147C446C5BF7}" srcOrd="0" destOrd="0" presId="urn:microsoft.com/office/officeart/2005/8/layout/hList1"/>
    <dgm:cxn modelId="{36C8AE29-BE56-4E6D-A5A0-9E5329CD3CBD}" srcId="{4A9544D0-0A71-486B-9CD4-46D8995706C1}" destId="{15D3F62A-F121-4138-A15B-E5B47F647107}" srcOrd="0" destOrd="0" parTransId="{43750ABA-4AC4-4CDD-8929-20F41BD84AE1}" sibTransId="{F44CDC1F-11AC-41E6-AD7E-BA5FFC60D200}"/>
    <dgm:cxn modelId="{C1104961-048C-48F0-BACF-1A873FA9290D}" type="presOf" srcId="{C030A6D1-A9C0-42F1-A5A6-B9405B2898E5}" destId="{19442982-FDDF-49F4-9614-126037BF9996}" srcOrd="0" destOrd="0" presId="urn:microsoft.com/office/officeart/2005/8/layout/hList1"/>
    <dgm:cxn modelId="{941F6C47-1FC0-4127-A185-6420F5403D03}" srcId="{1EC02641-6AC2-4AC3-9E8A-AB5A461C01D9}" destId="{C030A6D1-A9C0-42F1-A5A6-B9405B2898E5}" srcOrd="0" destOrd="0" parTransId="{6E11D435-9494-4F15-A038-752647CD2151}" sibTransId="{2D72E9DD-AB43-46B8-A7FD-B20910E4F787}"/>
    <dgm:cxn modelId="{F4C93C4C-E6F4-4063-A945-E297A47F41D3}" type="presOf" srcId="{C3510DAA-C284-47E3-A640-9901FCC398AE}" destId="{6A03887B-C2ED-4EBC-8917-DD8365FE9E41}" srcOrd="0" destOrd="0" presId="urn:microsoft.com/office/officeart/2005/8/layout/hList1"/>
    <dgm:cxn modelId="{4A299875-29FC-4CFD-9929-B42E0DBC4E45}" srcId="{C3510DAA-C284-47E3-A640-9901FCC398AE}" destId="{AD0EABEF-6BF6-43C8-8D27-5A52F5790B53}" srcOrd="0" destOrd="0" parTransId="{F65B579A-FF33-45CB-BA80-B10A7FB74DCA}" sibTransId="{71019C75-0D85-4C39-B933-19DC4D98FB2A}"/>
    <dgm:cxn modelId="{EF73CA7D-C7AC-4570-A2B4-9E3ED3981F61}" type="presOf" srcId="{15D3F62A-F121-4138-A15B-E5B47F647107}" destId="{427E8DE1-C5CA-4EB0-B597-066C1EDFA3A1}" srcOrd="0" destOrd="0" presId="urn:microsoft.com/office/officeart/2005/8/layout/hList1"/>
    <dgm:cxn modelId="{3D9ED389-7D03-4311-BE81-8CD0D9F9A276}" type="presOf" srcId="{1EC02641-6AC2-4AC3-9E8A-AB5A461C01D9}" destId="{579E750B-6B2B-47B8-8B7E-9A67F943FF63}" srcOrd="0" destOrd="0" presId="urn:microsoft.com/office/officeart/2005/8/layout/hList1"/>
    <dgm:cxn modelId="{12017A92-D3D8-4B1F-8B11-EB302B55EE03}" srcId="{AD0EABEF-6BF6-43C8-8D27-5A52F5790B53}" destId="{1E7E698F-9EB5-4FA1-8B88-E5A0D4DB4AD9}" srcOrd="0" destOrd="0" parTransId="{79A6F0E8-0D83-422B-840A-B8F5D7E53A48}" sibTransId="{CE4C8C76-5176-418F-9931-CAB940ADAB5E}"/>
    <dgm:cxn modelId="{9AD2299D-AD8A-4DAA-A0C9-CBD4CA0CC955}" type="presOf" srcId="{1E7E698F-9EB5-4FA1-8B88-E5A0D4DB4AD9}" destId="{30EA517C-F42A-4C04-B2F3-9B1D000A7E87}" srcOrd="0" destOrd="0" presId="urn:microsoft.com/office/officeart/2005/8/layout/hList1"/>
    <dgm:cxn modelId="{E8D768B1-FACE-431A-819C-3FA98DC6C51E}" type="presOf" srcId="{AD0EABEF-6BF6-43C8-8D27-5A52F5790B53}" destId="{C2EE934B-E884-45D7-92FB-1CEAE873D3C5}" srcOrd="0" destOrd="0" presId="urn:microsoft.com/office/officeart/2005/8/layout/hList1"/>
    <dgm:cxn modelId="{693885E2-E359-44BE-A406-79D222358F5E}" srcId="{C3510DAA-C284-47E3-A640-9901FCC398AE}" destId="{1EC02641-6AC2-4AC3-9E8A-AB5A461C01D9}" srcOrd="1" destOrd="0" parTransId="{7E967536-6AC4-43AB-8DCA-B4197CBA8B3D}" sibTransId="{BFBFFAF6-59FD-4C5C-B4D9-B5DF5B436361}"/>
    <dgm:cxn modelId="{C0514BEF-09CD-405B-8342-ABEEAF5802A7}" srcId="{C3510DAA-C284-47E3-A640-9901FCC398AE}" destId="{4A9544D0-0A71-486B-9CD4-46D8995706C1}" srcOrd="2" destOrd="0" parTransId="{B0179DB8-B3FD-4465-BCB6-3E53B0EB1CCE}" sibTransId="{35E26DC7-C430-4DD7-97B9-4310C529D061}"/>
    <dgm:cxn modelId="{3C03AE71-CA1A-4007-9E63-636BED1D48DA}" type="presParOf" srcId="{6A03887B-C2ED-4EBC-8917-DD8365FE9E41}" destId="{A2E37661-AE4A-4633-A1DF-75DD861296DB}" srcOrd="0" destOrd="0" presId="urn:microsoft.com/office/officeart/2005/8/layout/hList1"/>
    <dgm:cxn modelId="{0DC87CB8-E121-49C9-B798-B67320F35DE0}" type="presParOf" srcId="{A2E37661-AE4A-4633-A1DF-75DD861296DB}" destId="{C2EE934B-E884-45D7-92FB-1CEAE873D3C5}" srcOrd="0" destOrd="0" presId="urn:microsoft.com/office/officeart/2005/8/layout/hList1"/>
    <dgm:cxn modelId="{952D5378-3689-4B6C-A778-FB954A702057}" type="presParOf" srcId="{A2E37661-AE4A-4633-A1DF-75DD861296DB}" destId="{30EA517C-F42A-4C04-B2F3-9B1D000A7E87}" srcOrd="1" destOrd="0" presId="urn:microsoft.com/office/officeart/2005/8/layout/hList1"/>
    <dgm:cxn modelId="{268E5A44-23FA-4452-A6FC-285F1B8488A4}" type="presParOf" srcId="{6A03887B-C2ED-4EBC-8917-DD8365FE9E41}" destId="{7F4BB704-E2DA-4A60-92A6-CE2D5F1F85DE}" srcOrd="1" destOrd="0" presId="urn:microsoft.com/office/officeart/2005/8/layout/hList1"/>
    <dgm:cxn modelId="{17C2EF7B-9F8A-430A-8FEC-97249366E6E6}" type="presParOf" srcId="{6A03887B-C2ED-4EBC-8917-DD8365FE9E41}" destId="{D0DBF9CD-34D1-4625-A670-FBFD77F5DDCD}" srcOrd="2" destOrd="0" presId="urn:microsoft.com/office/officeart/2005/8/layout/hList1"/>
    <dgm:cxn modelId="{459CDC09-2409-4675-9094-D421A55081A5}" type="presParOf" srcId="{D0DBF9CD-34D1-4625-A670-FBFD77F5DDCD}" destId="{579E750B-6B2B-47B8-8B7E-9A67F943FF63}" srcOrd="0" destOrd="0" presId="urn:microsoft.com/office/officeart/2005/8/layout/hList1"/>
    <dgm:cxn modelId="{77BE8A83-D91A-4914-95F4-759A31F81198}" type="presParOf" srcId="{D0DBF9CD-34D1-4625-A670-FBFD77F5DDCD}" destId="{19442982-FDDF-49F4-9614-126037BF9996}" srcOrd="1" destOrd="0" presId="urn:microsoft.com/office/officeart/2005/8/layout/hList1"/>
    <dgm:cxn modelId="{B18EE908-0C14-4301-B08E-0AB35FA31EAF}" type="presParOf" srcId="{6A03887B-C2ED-4EBC-8917-DD8365FE9E41}" destId="{465EB42C-672D-472B-A4D6-1F1553442DC1}" srcOrd="3" destOrd="0" presId="urn:microsoft.com/office/officeart/2005/8/layout/hList1"/>
    <dgm:cxn modelId="{D27690AC-EB9C-4AA1-B163-9D52BE88520F}" type="presParOf" srcId="{6A03887B-C2ED-4EBC-8917-DD8365FE9E41}" destId="{1458FA8D-015A-4A90-BC1A-C4CEED0C713C}" srcOrd="4" destOrd="0" presId="urn:microsoft.com/office/officeart/2005/8/layout/hList1"/>
    <dgm:cxn modelId="{57096B25-910B-480C-917F-188EA2CCF08B}" type="presParOf" srcId="{1458FA8D-015A-4A90-BC1A-C4CEED0C713C}" destId="{1E047DDA-1CC3-42D7-B58F-147C446C5BF7}" srcOrd="0" destOrd="0" presId="urn:microsoft.com/office/officeart/2005/8/layout/hList1"/>
    <dgm:cxn modelId="{A7CF198D-FE5B-4D7B-B303-025C4FC05BAC}" type="presParOf" srcId="{1458FA8D-015A-4A90-BC1A-C4CEED0C713C}" destId="{427E8DE1-C5CA-4EB0-B597-066C1EDFA3A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3510DAA-C284-47E3-A640-9901FCC398AE}" type="doc">
      <dgm:prSet loTypeId="urn:microsoft.com/office/officeart/2005/8/layout/hList1" loCatId="list" qsTypeId="urn:microsoft.com/office/officeart/2005/8/quickstyle/simple5" qsCatId="simple" csTypeId="urn:microsoft.com/office/officeart/2005/8/colors/accent1_1" csCatId="accent1" phldr="1"/>
      <dgm:spPr/>
      <dgm:t>
        <a:bodyPr/>
        <a:lstStyle/>
        <a:p>
          <a:endParaRPr lang="es-MX"/>
        </a:p>
      </dgm:t>
    </dgm:pt>
    <dgm:pt modelId="{4A9544D0-0A71-486B-9CD4-46D8995706C1}">
      <dgm:prSet phldrT="[Texto]"/>
      <dgm:spPr/>
      <dgm:t>
        <a:bodyPr/>
        <a:lstStyle/>
        <a:p>
          <a:r>
            <a:rPr lang="es-MX" b="1" i="1" dirty="0"/>
            <a:t>Revisión de literatura existente</a:t>
          </a:r>
          <a:r>
            <a:rPr lang="es-MX" i="1" dirty="0"/>
            <a:t>. </a:t>
          </a:r>
          <a:endParaRPr lang="es-MX" dirty="0"/>
        </a:p>
      </dgm:t>
    </dgm:pt>
    <dgm:pt modelId="{B0179DB8-B3FD-4465-BCB6-3E53B0EB1CCE}" type="parTrans" cxnId="{C0514BEF-09CD-405B-8342-ABEEAF5802A7}">
      <dgm:prSet/>
      <dgm:spPr/>
      <dgm:t>
        <a:bodyPr/>
        <a:lstStyle/>
        <a:p>
          <a:endParaRPr lang="es-MX"/>
        </a:p>
      </dgm:t>
    </dgm:pt>
    <dgm:pt modelId="{35E26DC7-C430-4DD7-97B9-4310C529D061}" type="sibTrans" cxnId="{C0514BEF-09CD-405B-8342-ABEEAF5802A7}">
      <dgm:prSet/>
      <dgm:spPr/>
      <dgm:t>
        <a:bodyPr/>
        <a:lstStyle/>
        <a:p>
          <a:endParaRPr lang="es-MX"/>
        </a:p>
      </dgm:t>
    </dgm:pt>
    <dgm:pt modelId="{15D3F62A-F121-4138-A15B-E5B47F647107}">
      <dgm:prSet phldrT="[Texto]"/>
      <dgm:spPr/>
      <dgm:t>
        <a:bodyPr/>
        <a:lstStyle/>
        <a:p>
          <a:r>
            <a:rPr lang="es-MX" dirty="0"/>
            <a:t>Es un procedimiento metodológico que ayuda a conocer quiénes son los especialistas del tema, el marco teórico que han apoyado los trabajos de investigación empleada para resolver un problema de investigación y las principales conclusiones a las que se ha llegado.</a:t>
          </a:r>
        </a:p>
      </dgm:t>
    </dgm:pt>
    <dgm:pt modelId="{43750ABA-4AC4-4CDD-8929-20F41BD84AE1}" type="parTrans" cxnId="{36C8AE29-BE56-4E6D-A5A0-9E5329CD3CBD}">
      <dgm:prSet/>
      <dgm:spPr/>
      <dgm:t>
        <a:bodyPr/>
        <a:lstStyle/>
        <a:p>
          <a:endParaRPr lang="es-MX"/>
        </a:p>
      </dgm:t>
    </dgm:pt>
    <dgm:pt modelId="{F44CDC1F-11AC-41E6-AD7E-BA5FFC60D200}" type="sibTrans" cxnId="{36C8AE29-BE56-4E6D-A5A0-9E5329CD3CBD}">
      <dgm:prSet/>
      <dgm:spPr/>
      <dgm:t>
        <a:bodyPr/>
        <a:lstStyle/>
        <a:p>
          <a:endParaRPr lang="es-MX"/>
        </a:p>
      </dgm:t>
    </dgm:pt>
    <dgm:pt modelId="{6A03887B-C2ED-4EBC-8917-DD8365FE9E41}" type="pres">
      <dgm:prSet presAssocID="{C3510DAA-C284-47E3-A640-9901FCC398AE}" presName="Name0" presStyleCnt="0">
        <dgm:presLayoutVars>
          <dgm:dir/>
          <dgm:animLvl val="lvl"/>
          <dgm:resizeHandles val="exact"/>
        </dgm:presLayoutVars>
      </dgm:prSet>
      <dgm:spPr/>
    </dgm:pt>
    <dgm:pt modelId="{1458FA8D-015A-4A90-BC1A-C4CEED0C713C}" type="pres">
      <dgm:prSet presAssocID="{4A9544D0-0A71-486B-9CD4-46D8995706C1}" presName="composite" presStyleCnt="0"/>
      <dgm:spPr/>
    </dgm:pt>
    <dgm:pt modelId="{1E047DDA-1CC3-42D7-B58F-147C446C5BF7}" type="pres">
      <dgm:prSet presAssocID="{4A9544D0-0A71-486B-9CD4-46D8995706C1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</dgm:pt>
    <dgm:pt modelId="{427E8DE1-C5CA-4EB0-B597-066C1EDFA3A1}" type="pres">
      <dgm:prSet presAssocID="{4A9544D0-0A71-486B-9CD4-46D8995706C1}" presName="desTx" presStyleLbl="alignAccFollowNode1" presStyleIdx="0" presStyleCnt="1">
        <dgm:presLayoutVars>
          <dgm:bulletEnabled val="1"/>
        </dgm:presLayoutVars>
      </dgm:prSet>
      <dgm:spPr/>
    </dgm:pt>
  </dgm:ptLst>
  <dgm:cxnLst>
    <dgm:cxn modelId="{36C8AE29-BE56-4E6D-A5A0-9E5329CD3CBD}" srcId="{4A9544D0-0A71-486B-9CD4-46D8995706C1}" destId="{15D3F62A-F121-4138-A15B-E5B47F647107}" srcOrd="0" destOrd="0" parTransId="{43750ABA-4AC4-4CDD-8929-20F41BD84AE1}" sibTransId="{F44CDC1F-11AC-41E6-AD7E-BA5FFC60D200}"/>
    <dgm:cxn modelId="{1E997B5C-75D6-4A7C-8FBC-1751F867CD92}" type="presOf" srcId="{4A9544D0-0A71-486B-9CD4-46D8995706C1}" destId="{1E047DDA-1CC3-42D7-B58F-147C446C5BF7}" srcOrd="0" destOrd="0" presId="urn:microsoft.com/office/officeart/2005/8/layout/hList1"/>
    <dgm:cxn modelId="{3CC33E99-44FC-4748-B7CB-481CE0DF2F25}" type="presOf" srcId="{15D3F62A-F121-4138-A15B-E5B47F647107}" destId="{427E8DE1-C5CA-4EB0-B597-066C1EDFA3A1}" srcOrd="0" destOrd="0" presId="urn:microsoft.com/office/officeart/2005/8/layout/hList1"/>
    <dgm:cxn modelId="{C0514BEF-09CD-405B-8342-ABEEAF5802A7}" srcId="{C3510DAA-C284-47E3-A640-9901FCC398AE}" destId="{4A9544D0-0A71-486B-9CD4-46D8995706C1}" srcOrd="0" destOrd="0" parTransId="{B0179DB8-B3FD-4465-BCB6-3E53B0EB1CCE}" sibTransId="{35E26DC7-C430-4DD7-97B9-4310C529D061}"/>
    <dgm:cxn modelId="{60C858F6-8581-4212-B060-9ECB1993B961}" type="presOf" srcId="{C3510DAA-C284-47E3-A640-9901FCC398AE}" destId="{6A03887B-C2ED-4EBC-8917-DD8365FE9E41}" srcOrd="0" destOrd="0" presId="urn:microsoft.com/office/officeart/2005/8/layout/hList1"/>
    <dgm:cxn modelId="{7A9B02F9-2F41-4D4C-B4A4-7D62C1C23839}" type="presParOf" srcId="{6A03887B-C2ED-4EBC-8917-DD8365FE9E41}" destId="{1458FA8D-015A-4A90-BC1A-C4CEED0C713C}" srcOrd="0" destOrd="0" presId="urn:microsoft.com/office/officeart/2005/8/layout/hList1"/>
    <dgm:cxn modelId="{309A0832-407C-4736-82DD-7A9DD343749E}" type="presParOf" srcId="{1458FA8D-015A-4A90-BC1A-C4CEED0C713C}" destId="{1E047DDA-1CC3-42D7-B58F-147C446C5BF7}" srcOrd="0" destOrd="0" presId="urn:microsoft.com/office/officeart/2005/8/layout/hList1"/>
    <dgm:cxn modelId="{1E5C0B46-29F1-4C6F-BCD2-F64A468499B0}" type="presParOf" srcId="{1458FA8D-015A-4A90-BC1A-C4CEED0C713C}" destId="{427E8DE1-C5CA-4EB0-B597-066C1EDFA3A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7858372-D942-4DBB-90E4-BA6A0DDA2748}" type="doc">
      <dgm:prSet loTypeId="urn:microsoft.com/office/officeart/2005/8/layout/vList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CF3B75A-A73D-41DE-BC26-2672FE9A67F3}">
      <dgm:prSet phldrT="[Texto]" custT="1"/>
      <dgm:spPr/>
      <dgm:t>
        <a:bodyPr/>
        <a:lstStyle/>
        <a:p>
          <a:pPr algn="ctr"/>
          <a:r>
            <a:rPr lang="es-MX" sz="3200" dirty="0"/>
            <a:t>La cronología</a:t>
          </a:r>
        </a:p>
      </dgm:t>
    </dgm:pt>
    <dgm:pt modelId="{CB4A81E2-31D8-4922-B15A-B9587B3112B4}" type="parTrans" cxnId="{66A1F7EF-FA41-4F55-8636-0560B1901BC8}">
      <dgm:prSet/>
      <dgm:spPr/>
      <dgm:t>
        <a:bodyPr/>
        <a:lstStyle/>
        <a:p>
          <a:endParaRPr lang="es-MX" sz="2400"/>
        </a:p>
      </dgm:t>
    </dgm:pt>
    <dgm:pt modelId="{4FB25855-D1C5-4542-B366-01660892C86B}" type="sibTrans" cxnId="{66A1F7EF-FA41-4F55-8636-0560B1901BC8}">
      <dgm:prSet/>
      <dgm:spPr/>
      <dgm:t>
        <a:bodyPr/>
        <a:lstStyle/>
        <a:p>
          <a:endParaRPr lang="es-MX" sz="2400"/>
        </a:p>
      </dgm:t>
    </dgm:pt>
    <dgm:pt modelId="{A590B0C2-2B6D-422C-A1CE-FE2CB0453A45}">
      <dgm:prSet phldrT="[Texto]" custT="1"/>
      <dgm:spPr/>
      <dgm:t>
        <a:bodyPr/>
        <a:lstStyle/>
        <a:p>
          <a:pPr algn="just"/>
          <a:r>
            <a:rPr lang="es-MX" sz="2400" dirty="0"/>
            <a:t>El periodo en el cual fueron realizados los trabajos, desde los más antiguos hasta los más vigentes. La fecha refiere al periodo en el cual se publicó ese trabajo.</a:t>
          </a:r>
        </a:p>
      </dgm:t>
    </dgm:pt>
    <dgm:pt modelId="{0BF7A135-1916-41E2-A61A-A55B3015BD70}" type="parTrans" cxnId="{1FEC2BAD-8FFB-48D0-92D7-91FF497C9DFE}">
      <dgm:prSet/>
      <dgm:spPr/>
      <dgm:t>
        <a:bodyPr/>
        <a:lstStyle/>
        <a:p>
          <a:endParaRPr lang="es-MX" sz="2400"/>
        </a:p>
      </dgm:t>
    </dgm:pt>
    <dgm:pt modelId="{2744A61A-6452-43F3-B3D3-83DF08DACD79}" type="sibTrans" cxnId="{1FEC2BAD-8FFB-48D0-92D7-91FF497C9DFE}">
      <dgm:prSet/>
      <dgm:spPr/>
      <dgm:t>
        <a:bodyPr/>
        <a:lstStyle/>
        <a:p>
          <a:endParaRPr lang="es-MX" sz="2400"/>
        </a:p>
      </dgm:t>
    </dgm:pt>
    <dgm:pt modelId="{5B3F8CE8-99B3-4F5F-A0D8-DE59F5FFE384}">
      <dgm:prSet phldrT="[Texto]" custT="1"/>
      <dgm:spPr/>
      <dgm:t>
        <a:bodyPr/>
        <a:lstStyle/>
        <a:p>
          <a:pPr algn="ctr"/>
          <a:r>
            <a:rPr lang="es-MX" sz="3200" dirty="0"/>
            <a:t>La teoría</a:t>
          </a:r>
        </a:p>
      </dgm:t>
    </dgm:pt>
    <dgm:pt modelId="{6BA50CEC-FEF7-48BE-A501-9A9285383F41}" type="parTrans" cxnId="{8DFAFFC7-F0CA-4186-9F3D-C2561099AF05}">
      <dgm:prSet/>
      <dgm:spPr/>
      <dgm:t>
        <a:bodyPr/>
        <a:lstStyle/>
        <a:p>
          <a:endParaRPr lang="es-MX" sz="2400"/>
        </a:p>
      </dgm:t>
    </dgm:pt>
    <dgm:pt modelId="{06336377-4C76-44AD-952D-A48710373AFD}" type="sibTrans" cxnId="{8DFAFFC7-F0CA-4186-9F3D-C2561099AF05}">
      <dgm:prSet/>
      <dgm:spPr/>
      <dgm:t>
        <a:bodyPr/>
        <a:lstStyle/>
        <a:p>
          <a:endParaRPr lang="es-MX" sz="2400"/>
        </a:p>
      </dgm:t>
    </dgm:pt>
    <dgm:pt modelId="{094C7190-E08E-4D40-A4BC-B6F426024D06}">
      <dgm:prSet phldrT="[Texto]" custT="1"/>
      <dgm:spPr/>
      <dgm:t>
        <a:bodyPr/>
        <a:lstStyle/>
        <a:p>
          <a:pPr algn="just"/>
          <a:r>
            <a:rPr lang="es-MX" sz="2400" dirty="0"/>
            <a:t>Observar la aplicación de más de un referente teórico conceptual por parte de los autores.</a:t>
          </a:r>
        </a:p>
      </dgm:t>
    </dgm:pt>
    <dgm:pt modelId="{DFBE0EAF-91B5-4FAB-80EB-E63D3A1E810A}" type="parTrans" cxnId="{A88729DA-606A-4521-AE13-166A89752775}">
      <dgm:prSet/>
      <dgm:spPr/>
      <dgm:t>
        <a:bodyPr/>
        <a:lstStyle/>
        <a:p>
          <a:endParaRPr lang="es-MX" sz="2400"/>
        </a:p>
      </dgm:t>
    </dgm:pt>
    <dgm:pt modelId="{46484EF8-219D-485B-BE40-057B12C4A02C}" type="sibTrans" cxnId="{A88729DA-606A-4521-AE13-166A89752775}">
      <dgm:prSet/>
      <dgm:spPr/>
      <dgm:t>
        <a:bodyPr/>
        <a:lstStyle/>
        <a:p>
          <a:endParaRPr lang="es-MX" sz="2400"/>
        </a:p>
      </dgm:t>
    </dgm:pt>
    <dgm:pt modelId="{7A80AE03-94C1-4C0F-B127-3997439272AC}" type="pres">
      <dgm:prSet presAssocID="{E7858372-D942-4DBB-90E4-BA6A0DDA2748}" presName="linear" presStyleCnt="0">
        <dgm:presLayoutVars>
          <dgm:animLvl val="lvl"/>
          <dgm:resizeHandles val="exact"/>
        </dgm:presLayoutVars>
      </dgm:prSet>
      <dgm:spPr/>
    </dgm:pt>
    <dgm:pt modelId="{C8CE5C5A-D8B7-417D-8936-AACDA78B2F88}" type="pres">
      <dgm:prSet presAssocID="{2CF3B75A-A73D-41DE-BC26-2672FE9A67F3}" presName="parentText" presStyleLbl="node1" presStyleIdx="0" presStyleCnt="2" custScaleX="52293" custLinFactNeighborX="-23853">
        <dgm:presLayoutVars>
          <dgm:chMax val="0"/>
          <dgm:bulletEnabled val="1"/>
        </dgm:presLayoutVars>
      </dgm:prSet>
      <dgm:spPr/>
    </dgm:pt>
    <dgm:pt modelId="{9EBCF793-39FD-459D-B028-CF5F0B588FCE}" type="pres">
      <dgm:prSet presAssocID="{2CF3B75A-A73D-41DE-BC26-2672FE9A67F3}" presName="childText" presStyleLbl="revTx" presStyleIdx="0" presStyleCnt="2">
        <dgm:presLayoutVars>
          <dgm:bulletEnabled val="1"/>
        </dgm:presLayoutVars>
      </dgm:prSet>
      <dgm:spPr/>
    </dgm:pt>
    <dgm:pt modelId="{F8EC3F51-2DA3-4DAC-9991-AC4D43E7930A}" type="pres">
      <dgm:prSet presAssocID="{5B3F8CE8-99B3-4F5F-A0D8-DE59F5FFE384}" presName="parentText" presStyleLbl="node1" presStyleIdx="1" presStyleCnt="2" custScaleX="51870" custLinFactNeighborX="-23004" custLinFactNeighborY="1196">
        <dgm:presLayoutVars>
          <dgm:chMax val="0"/>
          <dgm:bulletEnabled val="1"/>
        </dgm:presLayoutVars>
      </dgm:prSet>
      <dgm:spPr/>
    </dgm:pt>
    <dgm:pt modelId="{CDF39F33-7412-4283-9FE1-C0D7F291F038}" type="pres">
      <dgm:prSet presAssocID="{5B3F8CE8-99B3-4F5F-A0D8-DE59F5FFE384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D21E7707-E1C2-4ADB-82C1-B3F3964CEA7C}" type="presOf" srcId="{5B3F8CE8-99B3-4F5F-A0D8-DE59F5FFE384}" destId="{F8EC3F51-2DA3-4DAC-9991-AC4D43E7930A}" srcOrd="0" destOrd="0" presId="urn:microsoft.com/office/officeart/2005/8/layout/vList2"/>
    <dgm:cxn modelId="{5DF1860C-95C6-4BDC-AEA1-67A48AF2AE10}" type="presOf" srcId="{094C7190-E08E-4D40-A4BC-B6F426024D06}" destId="{CDF39F33-7412-4283-9FE1-C0D7F291F038}" srcOrd="0" destOrd="0" presId="urn:microsoft.com/office/officeart/2005/8/layout/vList2"/>
    <dgm:cxn modelId="{88DBB356-48F9-4E45-A7F7-7E6D15FD4D9E}" type="presOf" srcId="{A590B0C2-2B6D-422C-A1CE-FE2CB0453A45}" destId="{9EBCF793-39FD-459D-B028-CF5F0B588FCE}" srcOrd="0" destOrd="0" presId="urn:microsoft.com/office/officeart/2005/8/layout/vList2"/>
    <dgm:cxn modelId="{C2B27599-AD43-4882-A498-2FCB4E3FB839}" type="presOf" srcId="{E7858372-D942-4DBB-90E4-BA6A0DDA2748}" destId="{7A80AE03-94C1-4C0F-B127-3997439272AC}" srcOrd="0" destOrd="0" presId="urn:microsoft.com/office/officeart/2005/8/layout/vList2"/>
    <dgm:cxn modelId="{1FEC2BAD-8FFB-48D0-92D7-91FF497C9DFE}" srcId="{2CF3B75A-A73D-41DE-BC26-2672FE9A67F3}" destId="{A590B0C2-2B6D-422C-A1CE-FE2CB0453A45}" srcOrd="0" destOrd="0" parTransId="{0BF7A135-1916-41E2-A61A-A55B3015BD70}" sibTransId="{2744A61A-6452-43F3-B3D3-83DF08DACD79}"/>
    <dgm:cxn modelId="{8DFAFFC7-F0CA-4186-9F3D-C2561099AF05}" srcId="{E7858372-D942-4DBB-90E4-BA6A0DDA2748}" destId="{5B3F8CE8-99B3-4F5F-A0D8-DE59F5FFE384}" srcOrd="1" destOrd="0" parTransId="{6BA50CEC-FEF7-48BE-A501-9A9285383F41}" sibTransId="{06336377-4C76-44AD-952D-A48710373AFD}"/>
    <dgm:cxn modelId="{FE45E2C9-9CC6-455D-8AB8-1C6900542073}" type="presOf" srcId="{2CF3B75A-A73D-41DE-BC26-2672FE9A67F3}" destId="{C8CE5C5A-D8B7-417D-8936-AACDA78B2F88}" srcOrd="0" destOrd="0" presId="urn:microsoft.com/office/officeart/2005/8/layout/vList2"/>
    <dgm:cxn modelId="{A88729DA-606A-4521-AE13-166A89752775}" srcId="{5B3F8CE8-99B3-4F5F-A0D8-DE59F5FFE384}" destId="{094C7190-E08E-4D40-A4BC-B6F426024D06}" srcOrd="0" destOrd="0" parTransId="{DFBE0EAF-91B5-4FAB-80EB-E63D3A1E810A}" sibTransId="{46484EF8-219D-485B-BE40-057B12C4A02C}"/>
    <dgm:cxn modelId="{66A1F7EF-FA41-4F55-8636-0560B1901BC8}" srcId="{E7858372-D942-4DBB-90E4-BA6A0DDA2748}" destId="{2CF3B75A-A73D-41DE-BC26-2672FE9A67F3}" srcOrd="0" destOrd="0" parTransId="{CB4A81E2-31D8-4922-B15A-B9587B3112B4}" sibTransId="{4FB25855-D1C5-4542-B366-01660892C86B}"/>
    <dgm:cxn modelId="{3DA08D85-AEB8-4C73-89B7-CCDC34694E01}" type="presParOf" srcId="{7A80AE03-94C1-4C0F-B127-3997439272AC}" destId="{C8CE5C5A-D8B7-417D-8936-AACDA78B2F88}" srcOrd="0" destOrd="0" presId="urn:microsoft.com/office/officeart/2005/8/layout/vList2"/>
    <dgm:cxn modelId="{0991B55F-C4A1-490F-A42C-E9BC52A53F71}" type="presParOf" srcId="{7A80AE03-94C1-4C0F-B127-3997439272AC}" destId="{9EBCF793-39FD-459D-B028-CF5F0B588FCE}" srcOrd="1" destOrd="0" presId="urn:microsoft.com/office/officeart/2005/8/layout/vList2"/>
    <dgm:cxn modelId="{8AC15DB3-53CB-43A9-9B8D-8A55D6E8B52E}" type="presParOf" srcId="{7A80AE03-94C1-4C0F-B127-3997439272AC}" destId="{F8EC3F51-2DA3-4DAC-9991-AC4D43E7930A}" srcOrd="2" destOrd="0" presId="urn:microsoft.com/office/officeart/2005/8/layout/vList2"/>
    <dgm:cxn modelId="{3E6767A2-0281-4A46-A67C-1AF9E4EC2F95}" type="presParOf" srcId="{7A80AE03-94C1-4C0F-B127-3997439272AC}" destId="{CDF39F33-7412-4283-9FE1-C0D7F291F038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7858372-D942-4DBB-90E4-BA6A0DDA2748}" type="doc">
      <dgm:prSet loTypeId="urn:microsoft.com/office/officeart/2005/8/layout/vList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CF3B75A-A73D-41DE-BC26-2672FE9A67F3}">
      <dgm:prSet phldrT="[Texto]" custT="1"/>
      <dgm:spPr/>
      <dgm:t>
        <a:bodyPr/>
        <a:lstStyle/>
        <a:p>
          <a:pPr algn="ctr"/>
          <a:r>
            <a:rPr lang="es-MX" sz="2400" dirty="0"/>
            <a:t>La metodología</a:t>
          </a:r>
        </a:p>
      </dgm:t>
    </dgm:pt>
    <dgm:pt modelId="{CB4A81E2-31D8-4922-B15A-B9587B3112B4}" type="parTrans" cxnId="{66A1F7EF-FA41-4F55-8636-0560B1901BC8}">
      <dgm:prSet/>
      <dgm:spPr/>
      <dgm:t>
        <a:bodyPr/>
        <a:lstStyle/>
        <a:p>
          <a:endParaRPr lang="es-MX" sz="2400"/>
        </a:p>
      </dgm:t>
    </dgm:pt>
    <dgm:pt modelId="{4FB25855-D1C5-4542-B366-01660892C86B}" type="sibTrans" cxnId="{66A1F7EF-FA41-4F55-8636-0560B1901BC8}">
      <dgm:prSet/>
      <dgm:spPr/>
      <dgm:t>
        <a:bodyPr/>
        <a:lstStyle/>
        <a:p>
          <a:endParaRPr lang="es-MX" sz="2400"/>
        </a:p>
      </dgm:t>
    </dgm:pt>
    <dgm:pt modelId="{A590B0C2-2B6D-422C-A1CE-FE2CB0453A45}">
      <dgm:prSet phldrT="[Texto]" custT="1"/>
      <dgm:spPr/>
      <dgm:t>
        <a:bodyPr/>
        <a:lstStyle/>
        <a:p>
          <a:pPr algn="just"/>
          <a:r>
            <a:rPr lang="es-MX" sz="2400" dirty="0"/>
            <a:t>Comúnmente</a:t>
          </a:r>
          <a:r>
            <a:rPr lang="es-MX" sz="2400" baseline="0" dirty="0"/>
            <a:t> esta enunciada en la introducción y se desarrolla en el momento de análisis de los resultados.</a:t>
          </a:r>
          <a:endParaRPr lang="es-MX" sz="2400" dirty="0"/>
        </a:p>
      </dgm:t>
    </dgm:pt>
    <dgm:pt modelId="{0BF7A135-1916-41E2-A61A-A55B3015BD70}" type="parTrans" cxnId="{1FEC2BAD-8FFB-48D0-92D7-91FF497C9DFE}">
      <dgm:prSet/>
      <dgm:spPr/>
      <dgm:t>
        <a:bodyPr/>
        <a:lstStyle/>
        <a:p>
          <a:endParaRPr lang="es-MX" sz="2400"/>
        </a:p>
      </dgm:t>
    </dgm:pt>
    <dgm:pt modelId="{2744A61A-6452-43F3-B3D3-83DF08DACD79}" type="sibTrans" cxnId="{1FEC2BAD-8FFB-48D0-92D7-91FF497C9DFE}">
      <dgm:prSet/>
      <dgm:spPr/>
      <dgm:t>
        <a:bodyPr/>
        <a:lstStyle/>
        <a:p>
          <a:endParaRPr lang="es-MX" sz="2400"/>
        </a:p>
      </dgm:t>
    </dgm:pt>
    <dgm:pt modelId="{5B3F8CE8-99B3-4F5F-A0D8-DE59F5FFE384}">
      <dgm:prSet phldrT="[Texto]" custT="1"/>
      <dgm:spPr/>
      <dgm:t>
        <a:bodyPr/>
        <a:lstStyle/>
        <a:p>
          <a:pPr algn="ctr"/>
          <a:r>
            <a:rPr lang="es-MX" sz="2400" dirty="0"/>
            <a:t>Las variables utilizadas para resolver el problema de investigación</a:t>
          </a:r>
        </a:p>
      </dgm:t>
    </dgm:pt>
    <dgm:pt modelId="{6BA50CEC-FEF7-48BE-A501-9A9285383F41}" type="parTrans" cxnId="{8DFAFFC7-F0CA-4186-9F3D-C2561099AF05}">
      <dgm:prSet/>
      <dgm:spPr/>
      <dgm:t>
        <a:bodyPr/>
        <a:lstStyle/>
        <a:p>
          <a:endParaRPr lang="es-MX" sz="2400"/>
        </a:p>
      </dgm:t>
    </dgm:pt>
    <dgm:pt modelId="{06336377-4C76-44AD-952D-A48710373AFD}" type="sibTrans" cxnId="{8DFAFFC7-F0CA-4186-9F3D-C2561099AF05}">
      <dgm:prSet/>
      <dgm:spPr/>
      <dgm:t>
        <a:bodyPr/>
        <a:lstStyle/>
        <a:p>
          <a:endParaRPr lang="es-MX" sz="2400"/>
        </a:p>
      </dgm:t>
    </dgm:pt>
    <dgm:pt modelId="{094C7190-E08E-4D40-A4BC-B6F426024D06}">
      <dgm:prSet phldrT="[Texto]" custT="1"/>
      <dgm:spPr/>
      <dgm:t>
        <a:bodyPr/>
        <a:lstStyle/>
        <a:p>
          <a:pPr algn="just"/>
          <a:r>
            <a:rPr lang="es-MX" sz="2400" dirty="0"/>
            <a:t>Observaciones</a:t>
          </a:r>
          <a:r>
            <a:rPr lang="es-MX" sz="2400" baseline="0" dirty="0"/>
            <a:t> o hechos medibles que solo pueden ser consideradas como “variables” cuando están en relación con otras.</a:t>
          </a:r>
          <a:endParaRPr lang="es-MX" sz="2400" dirty="0"/>
        </a:p>
      </dgm:t>
    </dgm:pt>
    <dgm:pt modelId="{DFBE0EAF-91B5-4FAB-80EB-E63D3A1E810A}" type="parTrans" cxnId="{A88729DA-606A-4521-AE13-166A89752775}">
      <dgm:prSet/>
      <dgm:spPr/>
      <dgm:t>
        <a:bodyPr/>
        <a:lstStyle/>
        <a:p>
          <a:endParaRPr lang="es-MX" sz="2400"/>
        </a:p>
      </dgm:t>
    </dgm:pt>
    <dgm:pt modelId="{46484EF8-219D-485B-BE40-057B12C4A02C}" type="sibTrans" cxnId="{A88729DA-606A-4521-AE13-166A89752775}">
      <dgm:prSet/>
      <dgm:spPr/>
      <dgm:t>
        <a:bodyPr/>
        <a:lstStyle/>
        <a:p>
          <a:endParaRPr lang="es-MX" sz="2400"/>
        </a:p>
      </dgm:t>
    </dgm:pt>
    <dgm:pt modelId="{7A80AE03-94C1-4C0F-B127-3997439272AC}" type="pres">
      <dgm:prSet presAssocID="{E7858372-D942-4DBB-90E4-BA6A0DDA2748}" presName="linear" presStyleCnt="0">
        <dgm:presLayoutVars>
          <dgm:animLvl val="lvl"/>
          <dgm:resizeHandles val="exact"/>
        </dgm:presLayoutVars>
      </dgm:prSet>
      <dgm:spPr/>
    </dgm:pt>
    <dgm:pt modelId="{C8CE5C5A-D8B7-417D-8936-AACDA78B2F88}" type="pres">
      <dgm:prSet presAssocID="{2CF3B75A-A73D-41DE-BC26-2672FE9A67F3}" presName="parentText" presStyleLbl="node1" presStyleIdx="0" presStyleCnt="2" custScaleX="52685" custScaleY="68550" custLinFactNeighborX="-22357" custLinFactNeighborY="2910">
        <dgm:presLayoutVars>
          <dgm:chMax val="0"/>
          <dgm:bulletEnabled val="1"/>
        </dgm:presLayoutVars>
      </dgm:prSet>
      <dgm:spPr/>
    </dgm:pt>
    <dgm:pt modelId="{9EBCF793-39FD-459D-B028-CF5F0B588FCE}" type="pres">
      <dgm:prSet presAssocID="{2CF3B75A-A73D-41DE-BC26-2672FE9A67F3}" presName="childText" presStyleLbl="revTx" presStyleIdx="0" presStyleCnt="2">
        <dgm:presLayoutVars>
          <dgm:bulletEnabled val="1"/>
        </dgm:presLayoutVars>
      </dgm:prSet>
      <dgm:spPr/>
    </dgm:pt>
    <dgm:pt modelId="{F8EC3F51-2DA3-4DAC-9991-AC4D43E7930A}" type="pres">
      <dgm:prSet presAssocID="{5B3F8CE8-99B3-4F5F-A0D8-DE59F5FFE384}" presName="parentText" presStyleLbl="node1" presStyleIdx="1" presStyleCnt="2" custScaleX="88075" custScaleY="77486" custLinFactNeighborX="-5385" custLinFactNeighborY="1557">
        <dgm:presLayoutVars>
          <dgm:chMax val="0"/>
          <dgm:bulletEnabled val="1"/>
        </dgm:presLayoutVars>
      </dgm:prSet>
      <dgm:spPr/>
    </dgm:pt>
    <dgm:pt modelId="{CDF39F33-7412-4283-9FE1-C0D7F291F038}" type="pres">
      <dgm:prSet presAssocID="{5B3F8CE8-99B3-4F5F-A0D8-DE59F5FFE384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8E2C3F1D-9E85-4A46-A56E-32042F93FD24}" type="presOf" srcId="{2CF3B75A-A73D-41DE-BC26-2672FE9A67F3}" destId="{C8CE5C5A-D8B7-417D-8936-AACDA78B2F88}" srcOrd="0" destOrd="0" presId="urn:microsoft.com/office/officeart/2005/8/layout/vList2"/>
    <dgm:cxn modelId="{4787D774-DED9-4202-A02A-0C6FE8BF4FEA}" type="presOf" srcId="{A590B0C2-2B6D-422C-A1CE-FE2CB0453A45}" destId="{9EBCF793-39FD-459D-B028-CF5F0B588FCE}" srcOrd="0" destOrd="0" presId="urn:microsoft.com/office/officeart/2005/8/layout/vList2"/>
    <dgm:cxn modelId="{8AABF489-EC7A-40EB-8FA5-52C20E8CCBA0}" type="presOf" srcId="{5B3F8CE8-99B3-4F5F-A0D8-DE59F5FFE384}" destId="{F8EC3F51-2DA3-4DAC-9991-AC4D43E7930A}" srcOrd="0" destOrd="0" presId="urn:microsoft.com/office/officeart/2005/8/layout/vList2"/>
    <dgm:cxn modelId="{1FEC2BAD-8FFB-48D0-92D7-91FF497C9DFE}" srcId="{2CF3B75A-A73D-41DE-BC26-2672FE9A67F3}" destId="{A590B0C2-2B6D-422C-A1CE-FE2CB0453A45}" srcOrd="0" destOrd="0" parTransId="{0BF7A135-1916-41E2-A61A-A55B3015BD70}" sibTransId="{2744A61A-6452-43F3-B3D3-83DF08DACD79}"/>
    <dgm:cxn modelId="{9E7228BC-6713-4396-ADFC-20A069C18AF2}" type="presOf" srcId="{E7858372-D942-4DBB-90E4-BA6A0DDA2748}" destId="{7A80AE03-94C1-4C0F-B127-3997439272AC}" srcOrd="0" destOrd="0" presId="urn:microsoft.com/office/officeart/2005/8/layout/vList2"/>
    <dgm:cxn modelId="{8DFAFFC7-F0CA-4186-9F3D-C2561099AF05}" srcId="{E7858372-D942-4DBB-90E4-BA6A0DDA2748}" destId="{5B3F8CE8-99B3-4F5F-A0D8-DE59F5FFE384}" srcOrd="1" destOrd="0" parTransId="{6BA50CEC-FEF7-48BE-A501-9A9285383F41}" sibTransId="{06336377-4C76-44AD-952D-A48710373AFD}"/>
    <dgm:cxn modelId="{A88729DA-606A-4521-AE13-166A89752775}" srcId="{5B3F8CE8-99B3-4F5F-A0D8-DE59F5FFE384}" destId="{094C7190-E08E-4D40-A4BC-B6F426024D06}" srcOrd="0" destOrd="0" parTransId="{DFBE0EAF-91B5-4FAB-80EB-E63D3A1E810A}" sibTransId="{46484EF8-219D-485B-BE40-057B12C4A02C}"/>
    <dgm:cxn modelId="{66A1F7EF-FA41-4F55-8636-0560B1901BC8}" srcId="{E7858372-D942-4DBB-90E4-BA6A0DDA2748}" destId="{2CF3B75A-A73D-41DE-BC26-2672FE9A67F3}" srcOrd="0" destOrd="0" parTransId="{CB4A81E2-31D8-4922-B15A-B9587B3112B4}" sibTransId="{4FB25855-D1C5-4542-B366-01660892C86B}"/>
    <dgm:cxn modelId="{DA2F9EFB-37B8-4AFD-9632-1018C3DDD2F3}" type="presOf" srcId="{094C7190-E08E-4D40-A4BC-B6F426024D06}" destId="{CDF39F33-7412-4283-9FE1-C0D7F291F038}" srcOrd="0" destOrd="0" presId="urn:microsoft.com/office/officeart/2005/8/layout/vList2"/>
    <dgm:cxn modelId="{6AFB8E70-4DF4-42C6-B2F5-47EE5C27C4F1}" type="presParOf" srcId="{7A80AE03-94C1-4C0F-B127-3997439272AC}" destId="{C8CE5C5A-D8B7-417D-8936-AACDA78B2F88}" srcOrd="0" destOrd="0" presId="urn:microsoft.com/office/officeart/2005/8/layout/vList2"/>
    <dgm:cxn modelId="{2024E74E-B887-4101-A161-6EFE3B595790}" type="presParOf" srcId="{7A80AE03-94C1-4C0F-B127-3997439272AC}" destId="{9EBCF793-39FD-459D-B028-CF5F0B588FCE}" srcOrd="1" destOrd="0" presId="urn:microsoft.com/office/officeart/2005/8/layout/vList2"/>
    <dgm:cxn modelId="{7B95A23D-FA2C-4893-9F6F-F6C70B23BF80}" type="presParOf" srcId="{7A80AE03-94C1-4C0F-B127-3997439272AC}" destId="{F8EC3F51-2DA3-4DAC-9991-AC4D43E7930A}" srcOrd="2" destOrd="0" presId="urn:microsoft.com/office/officeart/2005/8/layout/vList2"/>
    <dgm:cxn modelId="{8AB5A1DB-208F-4F39-8DA6-9B283A0A873C}" type="presParOf" srcId="{7A80AE03-94C1-4C0F-B127-3997439272AC}" destId="{CDF39F33-7412-4283-9FE1-C0D7F291F038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7858372-D942-4DBB-90E4-BA6A0DDA2748}" type="doc">
      <dgm:prSet loTypeId="urn:microsoft.com/office/officeart/2005/8/layout/vList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CF3B75A-A73D-41DE-BC26-2672FE9A67F3}">
      <dgm:prSet phldrT="[Texto]" custT="1"/>
      <dgm:spPr/>
      <dgm:t>
        <a:bodyPr/>
        <a:lstStyle/>
        <a:p>
          <a:r>
            <a:rPr lang="es-MX" sz="2400" dirty="0"/>
            <a:t>Resultados</a:t>
          </a:r>
          <a:r>
            <a:rPr lang="es-MX" sz="2400" baseline="0" dirty="0"/>
            <a:t> a los que llegaron los autores</a:t>
          </a:r>
          <a:endParaRPr lang="es-MX" sz="2400" dirty="0"/>
        </a:p>
      </dgm:t>
    </dgm:pt>
    <dgm:pt modelId="{CB4A81E2-31D8-4922-B15A-B9587B3112B4}" type="parTrans" cxnId="{66A1F7EF-FA41-4F55-8636-0560B1901BC8}">
      <dgm:prSet/>
      <dgm:spPr/>
      <dgm:t>
        <a:bodyPr/>
        <a:lstStyle/>
        <a:p>
          <a:endParaRPr lang="es-MX" sz="2400"/>
        </a:p>
      </dgm:t>
    </dgm:pt>
    <dgm:pt modelId="{4FB25855-D1C5-4542-B366-01660892C86B}" type="sibTrans" cxnId="{66A1F7EF-FA41-4F55-8636-0560B1901BC8}">
      <dgm:prSet/>
      <dgm:spPr/>
      <dgm:t>
        <a:bodyPr/>
        <a:lstStyle/>
        <a:p>
          <a:endParaRPr lang="es-MX" sz="2400"/>
        </a:p>
      </dgm:t>
    </dgm:pt>
    <dgm:pt modelId="{A590B0C2-2B6D-422C-A1CE-FE2CB0453A45}">
      <dgm:prSet phldrT="[Texto]" custT="1"/>
      <dgm:spPr/>
      <dgm:t>
        <a:bodyPr/>
        <a:lstStyle/>
        <a:p>
          <a:r>
            <a:rPr lang="es-MX" sz="2400" dirty="0"/>
            <a:t>Se</a:t>
          </a:r>
          <a:r>
            <a:rPr lang="es-MX" sz="2400" baseline="0" dirty="0"/>
            <a:t> encuentran en la parte de las conclusiones.</a:t>
          </a:r>
          <a:endParaRPr lang="es-MX" sz="2400" dirty="0"/>
        </a:p>
      </dgm:t>
    </dgm:pt>
    <dgm:pt modelId="{0BF7A135-1916-41E2-A61A-A55B3015BD70}" type="parTrans" cxnId="{1FEC2BAD-8FFB-48D0-92D7-91FF497C9DFE}">
      <dgm:prSet/>
      <dgm:spPr/>
      <dgm:t>
        <a:bodyPr/>
        <a:lstStyle/>
        <a:p>
          <a:endParaRPr lang="es-MX" sz="2400"/>
        </a:p>
      </dgm:t>
    </dgm:pt>
    <dgm:pt modelId="{2744A61A-6452-43F3-B3D3-83DF08DACD79}" type="sibTrans" cxnId="{1FEC2BAD-8FFB-48D0-92D7-91FF497C9DFE}">
      <dgm:prSet/>
      <dgm:spPr/>
      <dgm:t>
        <a:bodyPr/>
        <a:lstStyle/>
        <a:p>
          <a:endParaRPr lang="es-MX" sz="2400"/>
        </a:p>
      </dgm:t>
    </dgm:pt>
    <dgm:pt modelId="{7A80AE03-94C1-4C0F-B127-3997439272AC}" type="pres">
      <dgm:prSet presAssocID="{E7858372-D942-4DBB-90E4-BA6A0DDA2748}" presName="linear" presStyleCnt="0">
        <dgm:presLayoutVars>
          <dgm:animLvl val="lvl"/>
          <dgm:resizeHandles val="exact"/>
        </dgm:presLayoutVars>
      </dgm:prSet>
      <dgm:spPr/>
    </dgm:pt>
    <dgm:pt modelId="{C8CE5C5A-D8B7-417D-8936-AACDA78B2F88}" type="pres">
      <dgm:prSet presAssocID="{2CF3B75A-A73D-41DE-BC26-2672FE9A67F3}" presName="parentText" presStyleLbl="node1" presStyleIdx="0" presStyleCnt="1" custScaleX="68673" custScaleY="78559" custLinFactNeighborX="-15454" custLinFactNeighborY="-3589">
        <dgm:presLayoutVars>
          <dgm:chMax val="0"/>
          <dgm:bulletEnabled val="1"/>
        </dgm:presLayoutVars>
      </dgm:prSet>
      <dgm:spPr/>
    </dgm:pt>
    <dgm:pt modelId="{9EBCF793-39FD-459D-B028-CF5F0B588FCE}" type="pres">
      <dgm:prSet presAssocID="{2CF3B75A-A73D-41DE-BC26-2672FE9A67F3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9A382F6C-4415-4428-A43D-1103D2AE644B}" type="presOf" srcId="{E7858372-D942-4DBB-90E4-BA6A0DDA2748}" destId="{7A80AE03-94C1-4C0F-B127-3997439272AC}" srcOrd="0" destOrd="0" presId="urn:microsoft.com/office/officeart/2005/8/layout/vList2"/>
    <dgm:cxn modelId="{DBF54F7A-E828-4458-955F-D82F996E9B6D}" type="presOf" srcId="{2CF3B75A-A73D-41DE-BC26-2672FE9A67F3}" destId="{C8CE5C5A-D8B7-417D-8936-AACDA78B2F88}" srcOrd="0" destOrd="0" presId="urn:microsoft.com/office/officeart/2005/8/layout/vList2"/>
    <dgm:cxn modelId="{67E9C9A4-E540-47A3-B61C-13BDA4EA630D}" type="presOf" srcId="{A590B0C2-2B6D-422C-A1CE-FE2CB0453A45}" destId="{9EBCF793-39FD-459D-B028-CF5F0B588FCE}" srcOrd="0" destOrd="0" presId="urn:microsoft.com/office/officeart/2005/8/layout/vList2"/>
    <dgm:cxn modelId="{1FEC2BAD-8FFB-48D0-92D7-91FF497C9DFE}" srcId="{2CF3B75A-A73D-41DE-BC26-2672FE9A67F3}" destId="{A590B0C2-2B6D-422C-A1CE-FE2CB0453A45}" srcOrd="0" destOrd="0" parTransId="{0BF7A135-1916-41E2-A61A-A55B3015BD70}" sibTransId="{2744A61A-6452-43F3-B3D3-83DF08DACD79}"/>
    <dgm:cxn modelId="{66A1F7EF-FA41-4F55-8636-0560B1901BC8}" srcId="{E7858372-D942-4DBB-90E4-BA6A0DDA2748}" destId="{2CF3B75A-A73D-41DE-BC26-2672FE9A67F3}" srcOrd="0" destOrd="0" parTransId="{CB4A81E2-31D8-4922-B15A-B9587B3112B4}" sibTransId="{4FB25855-D1C5-4542-B366-01660892C86B}"/>
    <dgm:cxn modelId="{7D89A8AA-D79C-4138-9850-B5D310950B8F}" type="presParOf" srcId="{7A80AE03-94C1-4C0F-B127-3997439272AC}" destId="{C8CE5C5A-D8B7-417D-8936-AACDA78B2F88}" srcOrd="0" destOrd="0" presId="urn:microsoft.com/office/officeart/2005/8/layout/vList2"/>
    <dgm:cxn modelId="{D63DB6C8-3C93-4CFF-B046-7809405411FB}" type="presParOf" srcId="{7A80AE03-94C1-4C0F-B127-3997439272AC}" destId="{9EBCF793-39FD-459D-B028-CF5F0B588FC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5D8D39-B4E8-41AF-8E2C-D0E7D71D7F14}">
      <dsp:nvSpPr>
        <dsp:cNvPr id="0" name=""/>
        <dsp:cNvSpPr/>
      </dsp:nvSpPr>
      <dsp:spPr>
        <a:xfrm>
          <a:off x="2381" y="1326616"/>
          <a:ext cx="2901156" cy="1160462"/>
        </a:xfrm>
        <a:prstGeom prst="chevron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shade val="5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shade val="5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Problema</a:t>
          </a:r>
        </a:p>
      </dsp:txBody>
      <dsp:txXfrm>
        <a:off x="582612" y="1326616"/>
        <a:ext cx="1740694" cy="1160462"/>
      </dsp:txXfrm>
    </dsp:sp>
    <dsp:sp modelId="{3F5BAB12-92FD-4359-94CA-C960FEE34216}">
      <dsp:nvSpPr>
        <dsp:cNvPr id="0" name=""/>
        <dsp:cNvSpPr/>
      </dsp:nvSpPr>
      <dsp:spPr>
        <a:xfrm>
          <a:off x="2613421" y="1326616"/>
          <a:ext cx="2901156" cy="1160462"/>
        </a:xfrm>
        <a:prstGeom prst="chevron">
          <a:avLst/>
        </a:prstGeom>
        <a:gradFill rotWithShape="0">
          <a:gsLst>
            <a:gs pos="0">
              <a:schemeClr val="accent1">
                <a:shade val="50000"/>
                <a:hueOff val="240958"/>
                <a:satOff val="-5040"/>
                <a:lumOff val="28042"/>
                <a:alphaOff val="0"/>
                <a:shade val="85000"/>
                <a:satMod val="130000"/>
              </a:schemeClr>
            </a:gs>
            <a:gs pos="34000">
              <a:schemeClr val="accent1">
                <a:shade val="50000"/>
                <a:hueOff val="240958"/>
                <a:satOff val="-5040"/>
                <a:lumOff val="28042"/>
                <a:alphaOff val="0"/>
                <a:shade val="87000"/>
                <a:satMod val="125000"/>
              </a:schemeClr>
            </a:gs>
            <a:gs pos="70000">
              <a:schemeClr val="accent1">
                <a:shade val="50000"/>
                <a:hueOff val="240958"/>
                <a:satOff val="-5040"/>
                <a:lumOff val="28042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shade val="50000"/>
                <a:hueOff val="240958"/>
                <a:satOff val="-5040"/>
                <a:lumOff val="28042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Investigación</a:t>
          </a:r>
        </a:p>
      </dsp:txBody>
      <dsp:txXfrm>
        <a:off x="3193652" y="1326616"/>
        <a:ext cx="1740694" cy="1160462"/>
      </dsp:txXfrm>
    </dsp:sp>
    <dsp:sp modelId="{F19BF18A-8255-4855-BAC6-E982242C632E}">
      <dsp:nvSpPr>
        <dsp:cNvPr id="0" name=""/>
        <dsp:cNvSpPr/>
      </dsp:nvSpPr>
      <dsp:spPr>
        <a:xfrm>
          <a:off x="5224462" y="1326616"/>
          <a:ext cx="2901156" cy="1160462"/>
        </a:xfrm>
        <a:prstGeom prst="chevron">
          <a:avLst/>
        </a:prstGeom>
        <a:gradFill rotWithShape="0">
          <a:gsLst>
            <a:gs pos="0">
              <a:schemeClr val="accent1">
                <a:shade val="50000"/>
                <a:hueOff val="240958"/>
                <a:satOff val="-5040"/>
                <a:lumOff val="28042"/>
                <a:alphaOff val="0"/>
                <a:shade val="85000"/>
                <a:satMod val="130000"/>
              </a:schemeClr>
            </a:gs>
            <a:gs pos="34000">
              <a:schemeClr val="accent1">
                <a:shade val="50000"/>
                <a:hueOff val="240958"/>
                <a:satOff val="-5040"/>
                <a:lumOff val="28042"/>
                <a:alphaOff val="0"/>
                <a:shade val="87000"/>
                <a:satMod val="125000"/>
              </a:schemeClr>
            </a:gs>
            <a:gs pos="70000">
              <a:schemeClr val="accent1">
                <a:shade val="50000"/>
                <a:hueOff val="240958"/>
                <a:satOff val="-5040"/>
                <a:lumOff val="28042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shade val="50000"/>
                <a:hueOff val="240958"/>
                <a:satOff val="-5040"/>
                <a:lumOff val="28042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Solución posible</a:t>
          </a:r>
        </a:p>
      </dsp:txBody>
      <dsp:txXfrm>
        <a:off x="5804693" y="1326616"/>
        <a:ext cx="1740694" cy="11604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EE934B-E884-45D7-92FB-1CEAE873D3C5}">
      <dsp:nvSpPr>
        <dsp:cNvPr id="0" name=""/>
        <dsp:cNvSpPr/>
      </dsp:nvSpPr>
      <dsp:spPr>
        <a:xfrm>
          <a:off x="3143" y="231056"/>
          <a:ext cx="3064668" cy="111481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b="1" i="1" kern="1200" dirty="0"/>
            <a:t>Como es que se originó el interés por el problema</a:t>
          </a:r>
          <a:endParaRPr lang="es-MX" sz="2200" kern="1200" dirty="0"/>
        </a:p>
      </dsp:txBody>
      <dsp:txXfrm>
        <a:off x="3143" y="231056"/>
        <a:ext cx="3064668" cy="1114817"/>
      </dsp:txXfrm>
    </dsp:sp>
    <dsp:sp modelId="{30EA517C-F42A-4C04-B2F3-9B1D000A7E87}">
      <dsp:nvSpPr>
        <dsp:cNvPr id="0" name=""/>
        <dsp:cNvSpPr/>
      </dsp:nvSpPr>
      <dsp:spPr>
        <a:xfrm>
          <a:off x="3143" y="1345873"/>
          <a:ext cx="3064668" cy="2445795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200" kern="1200" dirty="0"/>
            <a:t>Se deberá detallar los motivos que llevaron a elegir el problema sustentándolos con argumentos académicos. </a:t>
          </a:r>
        </a:p>
      </dsp:txBody>
      <dsp:txXfrm>
        <a:off x="3143" y="1345873"/>
        <a:ext cx="3064668" cy="2445795"/>
      </dsp:txXfrm>
    </dsp:sp>
    <dsp:sp modelId="{579E750B-6B2B-47B8-8B7E-9A67F943FF63}">
      <dsp:nvSpPr>
        <dsp:cNvPr id="0" name=""/>
        <dsp:cNvSpPr/>
      </dsp:nvSpPr>
      <dsp:spPr>
        <a:xfrm>
          <a:off x="3496865" y="231056"/>
          <a:ext cx="3064668" cy="111481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b="1" i="1" kern="1200" dirty="0"/>
            <a:t>Mencionar la evidencia empírica que se tiene</a:t>
          </a:r>
          <a:endParaRPr lang="es-MX" sz="2200" kern="1200" dirty="0"/>
        </a:p>
      </dsp:txBody>
      <dsp:txXfrm>
        <a:off x="3496865" y="231056"/>
        <a:ext cx="3064668" cy="1114817"/>
      </dsp:txXfrm>
    </dsp:sp>
    <dsp:sp modelId="{19442982-FDDF-49F4-9614-126037BF9996}">
      <dsp:nvSpPr>
        <dsp:cNvPr id="0" name=""/>
        <dsp:cNvSpPr/>
      </dsp:nvSpPr>
      <dsp:spPr>
        <a:xfrm>
          <a:off x="3496865" y="1345873"/>
          <a:ext cx="3064668" cy="2445795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200" kern="1200" dirty="0"/>
            <a:t>Se deben describir los datos, hechos o acontecimientos recientes que se tienen para sustentar el problema.</a:t>
          </a:r>
        </a:p>
      </dsp:txBody>
      <dsp:txXfrm>
        <a:off x="3496865" y="1345873"/>
        <a:ext cx="3064668" cy="2445795"/>
      </dsp:txXfrm>
    </dsp:sp>
    <dsp:sp modelId="{1E047DDA-1CC3-42D7-B58F-147C446C5BF7}">
      <dsp:nvSpPr>
        <dsp:cNvPr id="0" name=""/>
        <dsp:cNvSpPr/>
      </dsp:nvSpPr>
      <dsp:spPr>
        <a:xfrm>
          <a:off x="6990588" y="231056"/>
          <a:ext cx="3064668" cy="111481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b="1" i="1" kern="1200" dirty="0"/>
            <a:t>Referenciar estudios anteriores realizados con temáticas similares</a:t>
          </a:r>
          <a:endParaRPr lang="es-MX" sz="2200" kern="1200" dirty="0"/>
        </a:p>
      </dsp:txBody>
      <dsp:txXfrm>
        <a:off x="6990588" y="231056"/>
        <a:ext cx="3064668" cy="1114817"/>
      </dsp:txXfrm>
    </dsp:sp>
    <dsp:sp modelId="{427E8DE1-C5CA-4EB0-B597-066C1EDFA3A1}">
      <dsp:nvSpPr>
        <dsp:cNvPr id="0" name=""/>
        <dsp:cNvSpPr/>
      </dsp:nvSpPr>
      <dsp:spPr>
        <a:xfrm>
          <a:off x="6990588" y="1345873"/>
          <a:ext cx="3064668" cy="2445795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200" kern="1200" dirty="0"/>
            <a:t>Se deberán describir algunas obras que traten sobre el mismo problema, también se deberá señalar que no existen estudios similares. </a:t>
          </a:r>
        </a:p>
      </dsp:txBody>
      <dsp:txXfrm>
        <a:off x="6990588" y="1345873"/>
        <a:ext cx="3064668" cy="24457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047DDA-1CC3-42D7-B58F-147C446C5BF7}">
      <dsp:nvSpPr>
        <dsp:cNvPr id="0" name=""/>
        <dsp:cNvSpPr/>
      </dsp:nvSpPr>
      <dsp:spPr>
        <a:xfrm>
          <a:off x="0" y="6639"/>
          <a:ext cx="4196254" cy="60480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100" b="1" i="1" kern="1200" dirty="0"/>
            <a:t>Revisión de literatura existente</a:t>
          </a:r>
          <a:r>
            <a:rPr lang="es-MX" sz="2100" i="1" kern="1200" dirty="0"/>
            <a:t>. </a:t>
          </a:r>
          <a:endParaRPr lang="es-MX" sz="2100" kern="1200" dirty="0"/>
        </a:p>
      </dsp:txBody>
      <dsp:txXfrm>
        <a:off x="0" y="6639"/>
        <a:ext cx="4196254" cy="604800"/>
      </dsp:txXfrm>
    </dsp:sp>
    <dsp:sp modelId="{427E8DE1-C5CA-4EB0-B597-066C1EDFA3A1}">
      <dsp:nvSpPr>
        <dsp:cNvPr id="0" name=""/>
        <dsp:cNvSpPr/>
      </dsp:nvSpPr>
      <dsp:spPr>
        <a:xfrm>
          <a:off x="0" y="611439"/>
          <a:ext cx="4196254" cy="322812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100" kern="1200" dirty="0"/>
            <a:t>Es un procedimiento metodológico que ayuda a conocer quiénes son los especialistas del tema, el marco teórico que han apoyado los trabajos de investigación empleada para resolver un problema de investigación y las principales conclusiones a las que se ha llegado.</a:t>
          </a:r>
        </a:p>
      </dsp:txBody>
      <dsp:txXfrm>
        <a:off x="0" y="611439"/>
        <a:ext cx="4196254" cy="32281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CE5C5A-D8B7-417D-8936-AACDA78B2F88}">
      <dsp:nvSpPr>
        <dsp:cNvPr id="0" name=""/>
        <dsp:cNvSpPr/>
      </dsp:nvSpPr>
      <dsp:spPr>
        <a:xfrm>
          <a:off x="30" y="7438"/>
          <a:ext cx="3191089" cy="973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200" kern="1200" dirty="0"/>
            <a:t>La cronología</a:t>
          </a:r>
        </a:p>
      </dsp:txBody>
      <dsp:txXfrm>
        <a:off x="47549" y="54957"/>
        <a:ext cx="3096051" cy="878402"/>
      </dsp:txXfrm>
    </dsp:sp>
    <dsp:sp modelId="{9EBCF793-39FD-459D-B028-CF5F0B588FCE}">
      <dsp:nvSpPr>
        <dsp:cNvPr id="0" name=""/>
        <dsp:cNvSpPr/>
      </dsp:nvSpPr>
      <dsp:spPr>
        <a:xfrm>
          <a:off x="0" y="980878"/>
          <a:ext cx="6102326" cy="1426229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749" tIns="30480" rIns="170688" bIns="30480" numCol="1" spcCol="1270" anchor="t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MX" sz="2400" kern="1200" dirty="0"/>
            <a:t>El periodo en el cual fueron realizados los trabajos, desde los más antiguos hasta los más vigentes. La fecha refiere al periodo en el cual se publicó ese trabajo.</a:t>
          </a:r>
        </a:p>
      </dsp:txBody>
      <dsp:txXfrm>
        <a:off x="0" y="980878"/>
        <a:ext cx="6102326" cy="1426229"/>
      </dsp:txXfrm>
    </dsp:sp>
    <dsp:sp modelId="{F8EC3F51-2DA3-4DAC-9991-AC4D43E7930A}">
      <dsp:nvSpPr>
        <dsp:cNvPr id="0" name=""/>
        <dsp:cNvSpPr/>
      </dsp:nvSpPr>
      <dsp:spPr>
        <a:xfrm>
          <a:off x="64745" y="2419981"/>
          <a:ext cx="3165276" cy="973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200" kern="1200" dirty="0"/>
            <a:t>La teoría</a:t>
          </a:r>
        </a:p>
      </dsp:txBody>
      <dsp:txXfrm>
        <a:off x="112264" y="2467500"/>
        <a:ext cx="3070238" cy="878402"/>
      </dsp:txXfrm>
    </dsp:sp>
    <dsp:sp modelId="{CDF39F33-7412-4283-9FE1-C0D7F291F038}">
      <dsp:nvSpPr>
        <dsp:cNvPr id="0" name=""/>
        <dsp:cNvSpPr/>
      </dsp:nvSpPr>
      <dsp:spPr>
        <a:xfrm>
          <a:off x="0" y="3380548"/>
          <a:ext cx="6102326" cy="1076400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749" tIns="30480" rIns="170688" bIns="30480" numCol="1" spcCol="1270" anchor="t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MX" sz="2400" kern="1200" dirty="0"/>
            <a:t>Observar la aplicación de más de un referente teórico conceptual por parte de los autores.</a:t>
          </a:r>
        </a:p>
      </dsp:txBody>
      <dsp:txXfrm>
        <a:off x="0" y="3380548"/>
        <a:ext cx="6102326" cy="10764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CE5C5A-D8B7-417D-8936-AACDA78B2F88}">
      <dsp:nvSpPr>
        <dsp:cNvPr id="0" name=""/>
        <dsp:cNvSpPr/>
      </dsp:nvSpPr>
      <dsp:spPr>
        <a:xfrm>
          <a:off x="87080" y="620888"/>
          <a:ext cx="3527755" cy="86018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La metodología</a:t>
          </a:r>
        </a:p>
      </dsp:txBody>
      <dsp:txXfrm>
        <a:off x="129071" y="662879"/>
        <a:ext cx="3443773" cy="776200"/>
      </dsp:txXfrm>
    </dsp:sp>
    <dsp:sp modelId="{9EBCF793-39FD-459D-B028-CF5F0B588FCE}">
      <dsp:nvSpPr>
        <dsp:cNvPr id="0" name=""/>
        <dsp:cNvSpPr/>
      </dsp:nvSpPr>
      <dsp:spPr>
        <a:xfrm>
          <a:off x="0" y="1449747"/>
          <a:ext cx="6695940" cy="1076400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2596" tIns="30480" rIns="170688" bIns="30480" numCol="1" spcCol="1270" anchor="t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MX" sz="2400" kern="1200" dirty="0"/>
            <a:t>Comúnmente</a:t>
          </a:r>
          <a:r>
            <a:rPr lang="es-MX" sz="2400" kern="1200" baseline="0" dirty="0"/>
            <a:t> esta enunciada en la introducción y se desarrolla en el momento de análisis de los resultados.</a:t>
          </a:r>
          <a:endParaRPr lang="es-MX" sz="2400" kern="1200" dirty="0"/>
        </a:p>
      </dsp:txBody>
      <dsp:txXfrm>
        <a:off x="0" y="1449747"/>
        <a:ext cx="6695940" cy="1076400"/>
      </dsp:txXfrm>
    </dsp:sp>
    <dsp:sp modelId="{F8EC3F51-2DA3-4DAC-9991-AC4D43E7930A}">
      <dsp:nvSpPr>
        <dsp:cNvPr id="0" name=""/>
        <dsp:cNvSpPr/>
      </dsp:nvSpPr>
      <dsp:spPr>
        <a:xfrm>
          <a:off x="38669" y="2542907"/>
          <a:ext cx="5897449" cy="9723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Las variables utilizadas para resolver el problema de investigación</a:t>
          </a:r>
        </a:p>
      </dsp:txBody>
      <dsp:txXfrm>
        <a:off x="86133" y="2590371"/>
        <a:ext cx="5802521" cy="877385"/>
      </dsp:txXfrm>
    </dsp:sp>
    <dsp:sp modelId="{CDF39F33-7412-4283-9FE1-C0D7F291F038}">
      <dsp:nvSpPr>
        <dsp:cNvPr id="0" name=""/>
        <dsp:cNvSpPr/>
      </dsp:nvSpPr>
      <dsp:spPr>
        <a:xfrm>
          <a:off x="0" y="3498461"/>
          <a:ext cx="6695940" cy="1076400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2596" tIns="30480" rIns="170688" bIns="30480" numCol="1" spcCol="1270" anchor="t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MX" sz="2400" kern="1200" dirty="0"/>
            <a:t>Observaciones</a:t>
          </a:r>
          <a:r>
            <a:rPr lang="es-MX" sz="2400" kern="1200" baseline="0" dirty="0"/>
            <a:t> o hechos medibles que solo pueden ser consideradas como “variables” cuando están en relación con otras.</a:t>
          </a:r>
          <a:endParaRPr lang="es-MX" sz="2400" kern="1200" dirty="0"/>
        </a:p>
      </dsp:txBody>
      <dsp:txXfrm>
        <a:off x="0" y="3498461"/>
        <a:ext cx="6695940" cy="10764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CE5C5A-D8B7-417D-8936-AACDA78B2F88}">
      <dsp:nvSpPr>
        <dsp:cNvPr id="0" name=""/>
        <dsp:cNvSpPr/>
      </dsp:nvSpPr>
      <dsp:spPr>
        <a:xfrm>
          <a:off x="12919" y="855435"/>
          <a:ext cx="4234872" cy="9559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Resultados</a:t>
          </a:r>
          <a:r>
            <a:rPr lang="es-MX" sz="2400" kern="1200" baseline="0" dirty="0"/>
            <a:t> a los que llegaron los autores</a:t>
          </a:r>
          <a:endParaRPr lang="es-MX" sz="2400" kern="1200" dirty="0"/>
        </a:p>
      </dsp:txBody>
      <dsp:txXfrm>
        <a:off x="59582" y="902098"/>
        <a:ext cx="4141546" cy="862579"/>
      </dsp:txXfrm>
    </dsp:sp>
    <dsp:sp modelId="{9EBCF793-39FD-459D-B028-CF5F0B588FCE}">
      <dsp:nvSpPr>
        <dsp:cNvPr id="0" name=""/>
        <dsp:cNvSpPr/>
      </dsp:nvSpPr>
      <dsp:spPr>
        <a:xfrm>
          <a:off x="0" y="1849973"/>
          <a:ext cx="6166722" cy="1076400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5793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MX" sz="2400" kern="1200" dirty="0"/>
            <a:t>Se</a:t>
          </a:r>
          <a:r>
            <a:rPr lang="es-MX" sz="2400" kern="1200" baseline="0" dirty="0"/>
            <a:t> encuentran en la parte de las conclusiones.</a:t>
          </a:r>
          <a:endParaRPr lang="es-MX" sz="2400" kern="1200" dirty="0"/>
        </a:p>
      </dsp:txBody>
      <dsp:txXfrm>
        <a:off x="0" y="1849973"/>
        <a:ext cx="6166722" cy="1076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9DFF-AF14-41C1-B830-36E82915972E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8C55F-2846-4E82-837E-05F56B8E12A5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0120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9DFF-AF14-41C1-B830-36E82915972E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8C55F-2846-4E82-837E-05F56B8E12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4446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9DFF-AF14-41C1-B830-36E82915972E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8C55F-2846-4E82-837E-05F56B8E12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0423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9DFF-AF14-41C1-B830-36E82915972E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8C55F-2846-4E82-837E-05F56B8E12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4491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9DFF-AF14-41C1-B830-36E82915972E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8C55F-2846-4E82-837E-05F56B8E12A5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0095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9DFF-AF14-41C1-B830-36E82915972E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8C55F-2846-4E82-837E-05F56B8E12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3827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9DFF-AF14-41C1-B830-36E82915972E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8C55F-2846-4E82-837E-05F56B8E12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2817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9DFF-AF14-41C1-B830-36E82915972E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8C55F-2846-4E82-837E-05F56B8E12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3071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9DFF-AF14-41C1-B830-36E82915972E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8C55F-2846-4E82-837E-05F56B8E12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3507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6EB9DFF-AF14-41C1-B830-36E82915972E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48C55F-2846-4E82-837E-05F56B8E12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5854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9DFF-AF14-41C1-B830-36E82915972E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8C55F-2846-4E82-837E-05F56B8E12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1443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6EB9DFF-AF14-41C1-B830-36E82915972E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E48C55F-2846-4E82-837E-05F56B8E12A5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5599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1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2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3.gif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9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MX" b="1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Gill Sans MT Condensed" panose="020B0506020104020203" pitchFamily="34" charset="0"/>
              </a:rPr>
              <a:t>Elección y planteamiento del problema</a:t>
            </a:r>
            <a:endParaRPr lang="es-MX" b="1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9660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4154059"/>
              </p:ext>
            </p:extLst>
          </p:nvPr>
        </p:nvGraphicFramePr>
        <p:xfrm>
          <a:off x="1005626" y="1696836"/>
          <a:ext cx="10515600" cy="1833880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Marco teórico o conceptual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Metodología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Conclusiones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dirty="0"/>
                        <a:t>Conjunto de elementos teóricos</a:t>
                      </a:r>
                      <a:r>
                        <a:rPr lang="es-MX" baseline="0" dirty="0"/>
                        <a:t> o principales conceptos que son discutidos y analizados que sirven como plataforma para sostener los argumentos del autor.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/>
                        <a:t>Procedimiento o camino utilizado para solucionar el problema de investigación.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dirty="0"/>
                        <a:t>Son los principales argumentos que exponen los resultados de investigación del autor y marcan</a:t>
                      </a:r>
                      <a:r>
                        <a:rPr lang="es-MX" baseline="0" dirty="0"/>
                        <a:t> la agenda de investigación a seguir.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9218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426" y="3647340"/>
            <a:ext cx="381000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46309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Categorías analíticas que pueden ayudar a clasificar la literatura son: 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595467"/>
              </p:ext>
            </p:extLst>
          </p:nvPr>
        </p:nvGraphicFramePr>
        <p:xfrm>
          <a:off x="1097280" y="1872020"/>
          <a:ext cx="6102326" cy="44643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42" name="Picture 2" descr="Imagen relacionad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3981" y="2671003"/>
            <a:ext cx="2857500" cy="280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99020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1090299"/>
              </p:ext>
            </p:extLst>
          </p:nvPr>
        </p:nvGraphicFramePr>
        <p:xfrm>
          <a:off x="760928" y="1030310"/>
          <a:ext cx="6695940" cy="51644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266" name="Picture 2" descr="Resultado de imagen para planteamiento del problem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661843" y="1989088"/>
            <a:ext cx="3686175" cy="377190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95526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2835575"/>
              </p:ext>
            </p:extLst>
          </p:nvPr>
        </p:nvGraphicFramePr>
        <p:xfrm>
          <a:off x="1222868" y="1858180"/>
          <a:ext cx="6166722" cy="38204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2290" name="Picture 2" descr="Imagen relacionad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648196" y="2424753"/>
            <a:ext cx="2400300" cy="25527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58084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18504" y="396070"/>
            <a:ext cx="10515600" cy="5708516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s-MX" dirty="0"/>
              <a:t> Para realizar una revisión de la literatura adecuada y, sobre todo, realizar esquemas sintéticos que permitan un análisis, es pertinente utilizar un cuadro como el siguiente: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pPr>
              <a:buFont typeface="Wingdings" panose="05000000000000000000" pitchFamily="2" charset="2"/>
              <a:buChar char="v"/>
            </a:pPr>
            <a:r>
              <a:rPr lang="es-MX" dirty="0"/>
              <a:t> Una vez que el investigador ha cumplido el cuadro anterior, será posible establecer la referencia a estudios que previamente han sido realizados sobre temáticas relacionadas con el objeto de investigación actual.</a:t>
            </a:r>
          </a:p>
          <a:p>
            <a:pPr marL="0" indent="0">
              <a:buNone/>
            </a:pPr>
            <a:endParaRPr lang="es-MX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3502257"/>
              </p:ext>
            </p:extLst>
          </p:nvPr>
        </p:nvGraphicFramePr>
        <p:xfrm>
          <a:off x="1233513" y="1788614"/>
          <a:ext cx="9868075" cy="17530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9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9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97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97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97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97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967957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Año de realización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Autor (es)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Título</a:t>
                      </a:r>
                      <a:r>
                        <a:rPr lang="es-MX" baseline="0" dirty="0"/>
                        <a:t> del trabajo</a:t>
                      </a:r>
                      <a:endParaRPr lang="es-MX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Objetivo del trabajo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Teoría empleada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Metodología utilizada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Resultados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2560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2560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50916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3. Determinación de los síntomas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2036803"/>
            <a:ext cx="10058400" cy="4023360"/>
          </a:xfrm>
        </p:spPr>
        <p:txBody>
          <a:bodyPr/>
          <a:lstStyle/>
          <a:p>
            <a:pPr algn="just">
              <a:buFont typeface="Courier New" panose="02070309020205020404" pitchFamily="49" charset="0"/>
              <a:buChar char="o"/>
            </a:pPr>
            <a:r>
              <a:rPr lang="es-MX" dirty="0"/>
              <a:t> En investigación, el </a:t>
            </a:r>
            <a:r>
              <a:rPr lang="es-MX" i="1" dirty="0"/>
              <a:t>síntoma </a:t>
            </a:r>
            <a:r>
              <a:rPr lang="es-MX" dirty="0"/>
              <a:t>será la </a:t>
            </a:r>
            <a:r>
              <a:rPr lang="es-MX" b="1" dirty="0"/>
              <a:t>percepción del alumno sobre aspectos anormales </a:t>
            </a:r>
            <a:r>
              <a:rPr lang="es-MX" dirty="0"/>
              <a:t>que sucedan en el entorno de su objeto de estudio. </a:t>
            </a:r>
          </a:p>
        </p:txBody>
      </p:sp>
      <p:pic>
        <p:nvPicPr>
          <p:cNvPr id="13314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809" y="3147515"/>
            <a:ext cx="2653341" cy="2653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11787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4. Identificar las posibles causas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Symbol" panose="05050102010706020507" pitchFamily="18" charset="2"/>
              <a:buChar char="Þ"/>
            </a:pPr>
            <a:r>
              <a:rPr lang="es-MX" dirty="0"/>
              <a:t> Las </a:t>
            </a:r>
            <a:r>
              <a:rPr lang="es-MX" i="1" dirty="0"/>
              <a:t>causas</a:t>
            </a:r>
            <a:r>
              <a:rPr lang="es-MX" dirty="0"/>
              <a:t> son el </a:t>
            </a:r>
            <a:r>
              <a:rPr lang="es-MX" b="1" dirty="0"/>
              <a:t>antecedente invariable </a:t>
            </a:r>
            <a:r>
              <a:rPr lang="es-MX" dirty="0"/>
              <a:t>e incondicional de un fenómeno. </a:t>
            </a:r>
          </a:p>
          <a:p>
            <a:pPr algn="just">
              <a:buFont typeface="Symbol" panose="05050102010706020507" pitchFamily="18" charset="2"/>
              <a:buChar char=""/>
            </a:pPr>
            <a:r>
              <a:rPr lang="es-MX" dirty="0"/>
              <a:t> Una vez identificados los síntomas del problema, se deben explicar las causas de este, es decir, aquello que se cree que origino el síntoma. </a:t>
            </a:r>
          </a:p>
        </p:txBody>
      </p:sp>
      <p:pic>
        <p:nvPicPr>
          <p:cNvPr id="14340" name="Picture 4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0993" y="3234519"/>
            <a:ext cx="3150974" cy="253338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8310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5. Identificar las consecuencias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Symbol" panose="05050102010706020507" pitchFamily="18" charset="2"/>
              <a:buChar char="¨"/>
            </a:pPr>
            <a:r>
              <a:rPr lang="es-MX" dirty="0"/>
              <a:t> Una </a:t>
            </a:r>
            <a:r>
              <a:rPr lang="es-MX" i="1" dirty="0"/>
              <a:t>consecuencias </a:t>
            </a:r>
            <a:r>
              <a:rPr lang="es-MX" dirty="0"/>
              <a:t>es el hecho o acontecimiento que resulta de otro. </a:t>
            </a:r>
          </a:p>
          <a:p>
            <a:pPr algn="just">
              <a:buFont typeface="Symbol" panose="05050102010706020507" pitchFamily="18" charset="2"/>
              <a:buChar char="¨"/>
            </a:pPr>
            <a:r>
              <a:rPr lang="es-MX" dirty="0"/>
              <a:t> Una vez explicadas las causas, se deben abordar las consecuencias que tendría el hecho de seguir la situación anómala detectada.</a:t>
            </a:r>
          </a:p>
          <a:p>
            <a:pPr algn="just">
              <a:buFont typeface="Symbol" panose="05050102010706020507" pitchFamily="18" charset="2"/>
              <a:buChar char="¨"/>
            </a:pPr>
            <a:r>
              <a:rPr lang="es-MX" dirty="0"/>
              <a:t> Es importante señalar que algunos problemas pueden generar una gran cantidad de causas y de consecuencias, mientras que otros solo una; esto no hace que un problema sea mejor que otro y tampoco le resta importancia a la investigación.</a:t>
            </a:r>
          </a:p>
        </p:txBody>
      </p:sp>
      <p:pic>
        <p:nvPicPr>
          <p:cNvPr id="15362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055" y="4120660"/>
            <a:ext cx="2228850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82754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6. Establecer las posibles soluciones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Courier New" panose="02070309020205020404" pitchFamily="49" charset="0"/>
              <a:buChar char="☺"/>
            </a:pPr>
            <a:r>
              <a:rPr lang="es-MX" dirty="0"/>
              <a:t> Una </a:t>
            </a:r>
            <a:r>
              <a:rPr lang="es-MX" i="1" dirty="0"/>
              <a:t>solución </a:t>
            </a:r>
            <a:r>
              <a:rPr lang="es-MX" dirty="0"/>
              <a:t>es una </a:t>
            </a:r>
            <a:r>
              <a:rPr lang="es-MX" b="1" dirty="0"/>
              <a:t>respuesta a un problema</a:t>
            </a:r>
            <a:r>
              <a:rPr lang="es-MX" dirty="0"/>
              <a:t>.</a:t>
            </a:r>
          </a:p>
          <a:p>
            <a:pPr algn="just">
              <a:buFont typeface="Courier New" panose="02070309020205020404" pitchFamily="49" charset="0"/>
              <a:buChar char="☺"/>
            </a:pPr>
            <a:r>
              <a:rPr lang="es-MX" dirty="0"/>
              <a:t> En la investigación, se deberá plantear la propuesta de solución a la problemática planteada. </a:t>
            </a:r>
          </a:p>
        </p:txBody>
      </p:sp>
      <p:pic>
        <p:nvPicPr>
          <p:cNvPr id="16386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386" y="2750740"/>
            <a:ext cx="2848701" cy="3226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87806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61675" y="1751527"/>
            <a:ext cx="9991430" cy="1764405"/>
          </a:xfrm>
          <a:ln w="57150">
            <a:solidFill>
              <a:srgbClr val="00B0F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s-MX" sz="1000" dirty="0"/>
          </a:p>
          <a:p>
            <a:pPr marL="0" indent="0" algn="ctr">
              <a:buNone/>
            </a:pPr>
            <a:r>
              <a:rPr lang="es-MX" dirty="0"/>
              <a:t>La representación gráfica del problema de investigación ayuda a esclarecer el panorama y dejar de lado elementos que contribuyen a su delimitación. Esta puede ser desde un simple dibujo, una imagen, un cuadro con datos, o bien, una gráfica que le indique al investigador los elementos que desea abarcar en su proceso de investigación. </a:t>
            </a:r>
          </a:p>
        </p:txBody>
      </p:sp>
      <p:pic>
        <p:nvPicPr>
          <p:cNvPr id="17410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664" y="3799787"/>
            <a:ext cx="2579452" cy="2337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2521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Gill Sans MT Condensed" panose="020B0506020104020203" pitchFamily="34" charset="0"/>
              </a:rPr>
              <a:t>¿</a:t>
            </a:r>
            <a:r>
              <a:rPr lang="en-US" b="1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Gill Sans MT Condensed" panose="020B0506020104020203" pitchFamily="34" charset="0"/>
              </a:rPr>
              <a:t>Qué</a:t>
            </a:r>
            <a:r>
              <a:rPr lang="en-US" b="1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Gill Sans MT Condensed" panose="020B0506020104020203" pitchFamily="34" charset="0"/>
              </a:rPr>
              <a:t> se </a:t>
            </a:r>
            <a:r>
              <a:rPr lang="en-US" b="1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Gill Sans MT Condensed" panose="020B0506020104020203" pitchFamily="34" charset="0"/>
              </a:rPr>
              <a:t>debe</a:t>
            </a:r>
            <a:r>
              <a:rPr lang="en-US" b="1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Gill Sans MT Condensed" panose="020B0506020104020203" pitchFamily="34" charset="0"/>
              </a:rPr>
              <a:t> </a:t>
            </a:r>
            <a:r>
              <a:rPr lang="en-US" b="1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Gill Sans MT Condensed" panose="020B0506020104020203" pitchFamily="34" charset="0"/>
              </a:rPr>
              <a:t>entender</a:t>
            </a:r>
            <a:r>
              <a:rPr lang="en-US" b="1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Gill Sans MT Condensed" panose="020B0506020104020203" pitchFamily="34" charset="0"/>
              </a:rPr>
              <a:t> </a:t>
            </a:r>
            <a:r>
              <a:rPr lang="en-US" b="1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Gill Sans MT Condensed" panose="020B0506020104020203" pitchFamily="34" charset="0"/>
              </a:rPr>
              <a:t>por</a:t>
            </a:r>
            <a:r>
              <a:rPr lang="en-US" b="1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Gill Sans MT Condensed" panose="020B0506020104020203" pitchFamily="34" charset="0"/>
              </a:rPr>
              <a:t> “</a:t>
            </a:r>
            <a:r>
              <a:rPr lang="en-US" b="1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Gill Sans MT Condensed" panose="020B0506020104020203" pitchFamily="34" charset="0"/>
              </a:rPr>
              <a:t>problema</a:t>
            </a:r>
            <a:r>
              <a:rPr lang="en-US" b="1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Gill Sans MT Condensed" panose="020B0506020104020203" pitchFamily="34" charset="0"/>
              </a:rPr>
              <a:t>”?</a:t>
            </a:r>
            <a:endParaRPr lang="es-MX" b="1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1845734"/>
            <a:ext cx="5445188" cy="4023360"/>
          </a:xfrm>
        </p:spPr>
        <p:txBody>
          <a:bodyPr/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US" dirty="0"/>
              <a:t>Un </a:t>
            </a:r>
            <a:r>
              <a:rPr lang="en-US" dirty="0" err="1"/>
              <a:t>procedimiento</a:t>
            </a:r>
            <a:r>
              <a:rPr lang="en-US" dirty="0"/>
              <a:t> </a:t>
            </a:r>
            <a:r>
              <a:rPr lang="en-US" dirty="0" err="1"/>
              <a:t>dialéctico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tiende</a:t>
            </a:r>
            <a:r>
              <a:rPr lang="en-US" dirty="0"/>
              <a:t> a la </a:t>
            </a:r>
            <a:r>
              <a:rPr lang="en-US" dirty="0" err="1"/>
              <a:t>elección</a:t>
            </a:r>
            <a:r>
              <a:rPr lang="en-US" dirty="0"/>
              <a:t> o al </a:t>
            </a:r>
            <a:r>
              <a:rPr lang="en-US" dirty="0" err="1"/>
              <a:t>rechazo</a:t>
            </a:r>
            <a:r>
              <a:rPr lang="en-US" dirty="0"/>
              <a:t> o </a:t>
            </a:r>
            <a:r>
              <a:rPr lang="en-US" dirty="0" err="1"/>
              <a:t>también</a:t>
            </a:r>
            <a:r>
              <a:rPr lang="en-US" dirty="0"/>
              <a:t> a la </a:t>
            </a:r>
            <a:r>
              <a:rPr lang="en-US" dirty="0" err="1"/>
              <a:t>verdad</a:t>
            </a:r>
            <a:r>
              <a:rPr lang="en-US" dirty="0"/>
              <a:t> y al </a:t>
            </a:r>
            <a:r>
              <a:rPr lang="en-US" dirty="0" err="1"/>
              <a:t>conocimiento</a:t>
            </a:r>
            <a:r>
              <a:rPr lang="en-US" dirty="0"/>
              <a:t> (</a:t>
            </a:r>
            <a:r>
              <a:rPr lang="en-US" dirty="0" err="1"/>
              <a:t>Aristóteles</a:t>
            </a:r>
            <a:r>
              <a:rPr lang="en-US" dirty="0"/>
              <a:t>)</a:t>
            </a:r>
          </a:p>
          <a:p>
            <a:pPr marL="571500" indent="-571500" algn="just">
              <a:buFont typeface="Wingdings" panose="05000000000000000000" pitchFamily="2" charset="2"/>
              <a:buChar char="q"/>
            </a:pP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proposición</a:t>
            </a:r>
            <a:r>
              <a:rPr lang="en-US" dirty="0"/>
              <a:t> </a:t>
            </a:r>
            <a:r>
              <a:rPr lang="en-US" dirty="0" err="1"/>
              <a:t>demostrativa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necesita</a:t>
            </a:r>
            <a:r>
              <a:rPr lang="en-US" dirty="0"/>
              <a:t> </a:t>
            </a:r>
            <a:r>
              <a:rPr lang="en-US" dirty="0" err="1"/>
              <a:t>pruebas</a:t>
            </a:r>
            <a:r>
              <a:rPr lang="en-US" dirty="0"/>
              <a:t> o son tales </a:t>
            </a:r>
            <a:r>
              <a:rPr lang="en-US" dirty="0" err="1"/>
              <a:t>como</a:t>
            </a:r>
            <a:r>
              <a:rPr lang="en-US" dirty="0"/>
              <a:t> para </a:t>
            </a:r>
            <a:r>
              <a:rPr lang="en-US" dirty="0" err="1"/>
              <a:t>expresar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acción</a:t>
            </a:r>
            <a:r>
              <a:rPr lang="en-US" dirty="0"/>
              <a:t> </a:t>
            </a:r>
            <a:r>
              <a:rPr lang="en-US" dirty="0" err="1"/>
              <a:t>cuyo</a:t>
            </a:r>
            <a:r>
              <a:rPr lang="en-US" dirty="0"/>
              <a:t> </a:t>
            </a:r>
            <a:r>
              <a:rPr lang="en-US" dirty="0" err="1"/>
              <a:t>modo</a:t>
            </a:r>
            <a:r>
              <a:rPr lang="en-US" dirty="0"/>
              <a:t> de </a:t>
            </a:r>
            <a:r>
              <a:rPr lang="en-US" dirty="0" err="1"/>
              <a:t>realización</a:t>
            </a:r>
            <a:r>
              <a:rPr lang="en-US" dirty="0"/>
              <a:t> no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inmediatamente</a:t>
            </a:r>
            <a:r>
              <a:rPr lang="en-US" dirty="0"/>
              <a:t> </a:t>
            </a:r>
            <a:r>
              <a:rPr lang="en-US" dirty="0" err="1"/>
              <a:t>cierto</a:t>
            </a:r>
            <a:r>
              <a:rPr lang="en-US" dirty="0"/>
              <a:t> (Kant)</a:t>
            </a:r>
          </a:p>
          <a:p>
            <a:pPr marL="571500" indent="-571500" algn="just">
              <a:buFont typeface="Wingdings" panose="05000000000000000000" pitchFamily="2" charset="2"/>
              <a:buChar char="q"/>
            </a:pPr>
            <a:r>
              <a:rPr lang="en-US" dirty="0" err="1"/>
              <a:t>Cuando</a:t>
            </a:r>
            <a:r>
              <a:rPr lang="en-US" dirty="0"/>
              <a:t> dos </a:t>
            </a:r>
            <a:r>
              <a:rPr lang="en-US" dirty="0" err="1"/>
              <a:t>más</a:t>
            </a:r>
            <a:r>
              <a:rPr lang="en-US" dirty="0"/>
              <a:t> dos no son </a:t>
            </a:r>
            <a:r>
              <a:rPr lang="en-US" dirty="0" err="1"/>
              <a:t>cuatro</a:t>
            </a:r>
            <a:r>
              <a:rPr lang="en-US" dirty="0"/>
              <a:t> (Warren Goldberg)</a:t>
            </a:r>
          </a:p>
          <a:p>
            <a:pPr marL="571500" indent="-571500" algn="just">
              <a:buFont typeface="Wingdings" panose="05000000000000000000" pitchFamily="2" charset="2"/>
              <a:buChar char="q"/>
            </a:pP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oportunidad</a:t>
            </a:r>
            <a:r>
              <a:rPr lang="en-US" dirty="0"/>
              <a:t> </a:t>
            </a:r>
            <a:r>
              <a:rPr lang="en-US" dirty="0" err="1"/>
              <a:t>vestida</a:t>
            </a:r>
            <a:r>
              <a:rPr lang="en-US" dirty="0"/>
              <a:t> con </a:t>
            </a:r>
            <a:r>
              <a:rPr lang="en-US" dirty="0" err="1"/>
              <a:t>ropa</a:t>
            </a:r>
            <a:r>
              <a:rPr lang="en-US" dirty="0"/>
              <a:t> de </a:t>
            </a:r>
            <a:r>
              <a:rPr lang="en-US" dirty="0" err="1"/>
              <a:t>trabajo</a:t>
            </a:r>
            <a:r>
              <a:rPr lang="en-US" dirty="0"/>
              <a:t> (Henry J. Kaiser)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930" y="2239908"/>
            <a:ext cx="2381250" cy="3028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2944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5765" y="1291943"/>
            <a:ext cx="10058400" cy="4023360"/>
          </a:xfrm>
        </p:spPr>
        <p:txBody>
          <a:bodyPr/>
          <a:lstStyle/>
          <a:p>
            <a:r>
              <a:rPr lang="en-US" dirty="0">
                <a:latin typeface="+mj-lt"/>
              </a:rPr>
              <a:t>Un </a:t>
            </a:r>
            <a:r>
              <a:rPr lang="en-US" dirty="0" err="1">
                <a:latin typeface="+mj-lt"/>
              </a:rPr>
              <a:t>problema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es</a:t>
            </a:r>
            <a:r>
              <a:rPr lang="en-US" dirty="0">
                <a:latin typeface="+mj-lt"/>
              </a:rPr>
              <a:t> el </a:t>
            </a:r>
            <a:r>
              <a:rPr lang="en-US" dirty="0" err="1">
                <a:latin typeface="+mj-lt"/>
              </a:rPr>
              <a:t>inicio</a:t>
            </a:r>
            <a:r>
              <a:rPr lang="en-US" dirty="0">
                <a:latin typeface="+mj-lt"/>
              </a:rPr>
              <a:t> de la </a:t>
            </a:r>
            <a:r>
              <a:rPr lang="en-US" dirty="0" err="1">
                <a:latin typeface="+mj-lt"/>
              </a:rPr>
              <a:t>siguiente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secuencia</a:t>
            </a:r>
            <a:endParaRPr lang="en-US" dirty="0">
              <a:latin typeface="+mj-lt"/>
            </a:endParaRPr>
          </a:p>
          <a:p>
            <a:pPr marL="0" indent="0">
              <a:buNone/>
            </a:pPr>
            <a:r>
              <a:rPr lang="en-US" dirty="0">
                <a:latin typeface="+mj-lt"/>
              </a:rPr>
              <a:t> </a:t>
            </a:r>
          </a:p>
          <a:p>
            <a:pPr marL="0" indent="0">
              <a:buNone/>
            </a:pPr>
            <a:endParaRPr lang="es-MX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649510631"/>
              </p:ext>
            </p:extLst>
          </p:nvPr>
        </p:nvGraphicFramePr>
        <p:xfrm>
          <a:off x="2032000" y="719667"/>
          <a:ext cx="8128000" cy="3813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Imagen relacionada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330" y="3535635"/>
            <a:ext cx="3623949" cy="2459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404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s-MX" dirty="0"/>
              <a:t> El problema se refiere a </a:t>
            </a:r>
            <a:r>
              <a:rPr lang="es-MX" b="1" dirty="0"/>
              <a:t>un hecho no resuelto que debe encontrar una solución posible </a:t>
            </a:r>
            <a:r>
              <a:rPr lang="es-MX" dirty="0"/>
              <a:t>teórica o práctica, científica o vulgar, social o individual, lo cual </a:t>
            </a:r>
            <a:r>
              <a:rPr lang="es-MX" b="1" dirty="0"/>
              <a:t>posibilitará explicar parcial o totalmente el problema.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MX" dirty="0"/>
              <a:t> Al planteamiento del problema también se le conoce como la </a:t>
            </a:r>
            <a:r>
              <a:rPr lang="es-MX" b="1" dirty="0"/>
              <a:t>delimitación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MX" dirty="0"/>
              <a:t> Se sugiere una metodología en la que se involucran seis pasos: </a:t>
            </a:r>
          </a:p>
        </p:txBody>
      </p:sp>
      <p:pic>
        <p:nvPicPr>
          <p:cNvPr id="3074" name="Picture 2" descr="Resultado de imagen para planteamiento del problem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0470" y="3987123"/>
            <a:ext cx="4061583" cy="21739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691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1. Formulación  del problema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27927" y="2460690"/>
            <a:ext cx="5741614" cy="4158473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s-MX" dirty="0"/>
              <a:t> El problema se identifica señalando una </a:t>
            </a:r>
            <a:r>
              <a:rPr lang="es-MX" b="1" dirty="0"/>
              <a:t>situación anómala </a:t>
            </a:r>
            <a:r>
              <a:rPr lang="es-MX" dirty="0"/>
              <a:t>que esta entorpeciendo el funcionamiento de algo.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dirty="0"/>
              <a:t> Posteriormente se deberá </a:t>
            </a:r>
            <a:r>
              <a:rPr lang="es-MX" b="1" dirty="0"/>
              <a:t>establecer un enunciado </a:t>
            </a:r>
            <a:r>
              <a:rPr lang="es-MX" dirty="0"/>
              <a:t>en que se reduzca el problema a términos concretos, explícitos, claros y precisos.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dirty="0"/>
              <a:t> Se requiere establecer la situación anómala dentro de los limites temporales que el investigador desea y tiene posibilidades de abarcar.</a:t>
            </a:r>
          </a:p>
        </p:txBody>
      </p:sp>
      <p:pic>
        <p:nvPicPr>
          <p:cNvPr id="4098" name="Picture 2" descr="Resultado de imagen para planteamiento del problem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731" y="2005012"/>
            <a:ext cx="2552700" cy="345757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9851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79" y="1845734"/>
            <a:ext cx="10134827" cy="4023360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s-MX" dirty="0"/>
              <a:t> Una vez formulada la aseveración, se tiene que llevar a cabo una búsqueda de información que lo lleve a responderla a través de un análisis exhaustivo.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dirty="0"/>
              <a:t> El planteamiento consistirá en </a:t>
            </a:r>
            <a:r>
              <a:rPr lang="es-MX" b="1" dirty="0"/>
              <a:t>describir de manera amplia y detallada</a:t>
            </a:r>
            <a:r>
              <a:rPr lang="es-MX" dirty="0"/>
              <a:t> la situación problemática del objeto de estudio.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dirty="0"/>
              <a:t> La formulación puede establecerse de dos maneras, ya sea </a:t>
            </a:r>
            <a:r>
              <a:rPr lang="es-MX" b="1" dirty="0"/>
              <a:t>interrogativa o declarativa</a:t>
            </a:r>
            <a:r>
              <a:rPr lang="es-MX" dirty="0"/>
              <a:t>.</a:t>
            </a:r>
          </a:p>
          <a:p>
            <a:endParaRPr lang="es-MX" sz="2400" dirty="0"/>
          </a:p>
          <a:p>
            <a:endParaRPr lang="es-MX" dirty="0"/>
          </a:p>
        </p:txBody>
      </p:sp>
      <p:pic>
        <p:nvPicPr>
          <p:cNvPr id="5122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407" y="3760999"/>
            <a:ext cx="2628569" cy="242321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2545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2255167"/>
            <a:ext cx="5112451" cy="4023360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/>
              <a:t>Se deben tener en cuenta las siguientes premisas:</a:t>
            </a:r>
          </a:p>
          <a:p>
            <a:pPr algn="just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s-MX" dirty="0"/>
              <a:t> Deberá carecer de expresiones que impliquen juicios de valor, tales como “bueno”, ”malo”, “mejor”, entre otros.</a:t>
            </a:r>
          </a:p>
          <a:p>
            <a:pPr algn="just">
              <a:buClr>
                <a:schemeClr val="accent2"/>
              </a:buClr>
              <a:buFont typeface="Wingdings" panose="05000000000000000000" pitchFamily="2" charset="2"/>
              <a:buChar char="v"/>
            </a:pPr>
            <a:r>
              <a:rPr lang="es-MX" dirty="0"/>
              <a:t> No deberá originar respuestas  como “si” o “no”.</a:t>
            </a:r>
          </a:p>
          <a:p>
            <a:pPr algn="just">
              <a:buClr>
                <a:schemeClr val="accent2"/>
              </a:buClr>
              <a:buFont typeface="Wingdings" panose="05000000000000000000" pitchFamily="2" charset="2"/>
              <a:buChar char="v"/>
            </a:pPr>
            <a:r>
              <a:rPr lang="es-MX" dirty="0"/>
              <a:t> Estará delimitado en tiempo, espacio y población.</a:t>
            </a:r>
          </a:p>
          <a:p>
            <a:pPr marL="0" indent="0">
              <a:buNone/>
            </a:pPr>
            <a:r>
              <a:rPr lang="es-MX" dirty="0"/>
              <a:t>  </a:t>
            </a:r>
          </a:p>
        </p:txBody>
      </p:sp>
      <p:pic>
        <p:nvPicPr>
          <p:cNvPr id="6146" name="Picture 2" descr="Imagen relacionad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274" y="1901133"/>
            <a:ext cx="4002765" cy="3912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204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Resultado de imagen para planteamiento del problem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85" t="14772"/>
          <a:stretch/>
        </p:blipFill>
        <p:spPr bwMode="auto">
          <a:xfrm>
            <a:off x="9430603" y="177421"/>
            <a:ext cx="2190868" cy="2316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5652338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2.- Antecedentes del problema </a:t>
            </a:r>
          </a:p>
        </p:txBody>
      </p:sp>
    </p:spTree>
    <p:extLst>
      <p:ext uri="{BB962C8B-B14F-4D97-AF65-F5344CB8AC3E}">
        <p14:creationId xmlns:p14="http://schemas.microsoft.com/office/powerpoint/2010/main" val="462828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Marcador de contenid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6761262"/>
              </p:ext>
            </p:extLst>
          </p:nvPr>
        </p:nvGraphicFramePr>
        <p:xfrm>
          <a:off x="2040773" y="1989823"/>
          <a:ext cx="4196254" cy="3846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194" name="Picture 2" descr="Imagen relacionad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37528" y="1880641"/>
            <a:ext cx="3827960" cy="4029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323375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183</TotalTime>
  <Words>1011</Words>
  <Application>Microsoft Office PowerPoint</Application>
  <PresentationFormat>Panorámica</PresentationFormat>
  <Paragraphs>82</Paragraphs>
  <Slides>19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7" baseType="lpstr">
      <vt:lpstr>Arial</vt:lpstr>
      <vt:lpstr>Calibri</vt:lpstr>
      <vt:lpstr>Calibri Light</vt:lpstr>
      <vt:lpstr>Courier New</vt:lpstr>
      <vt:lpstr>Gill Sans MT Condensed</vt:lpstr>
      <vt:lpstr>Symbol</vt:lpstr>
      <vt:lpstr>Wingdings</vt:lpstr>
      <vt:lpstr>Retrospección</vt:lpstr>
      <vt:lpstr>Elección y planteamiento del problema</vt:lpstr>
      <vt:lpstr>¿Qué se debe entender por “problema”?</vt:lpstr>
      <vt:lpstr>Presentación de PowerPoint</vt:lpstr>
      <vt:lpstr>Presentación de PowerPoint</vt:lpstr>
      <vt:lpstr>1. Formulación  del problema</vt:lpstr>
      <vt:lpstr>Presentación de PowerPoint</vt:lpstr>
      <vt:lpstr>Presentación de PowerPoint</vt:lpstr>
      <vt:lpstr>2.- Antecedentes del problema </vt:lpstr>
      <vt:lpstr>Presentación de PowerPoint</vt:lpstr>
      <vt:lpstr>Presentación de PowerPoint</vt:lpstr>
      <vt:lpstr>Categorías analíticas que pueden ayudar a clasificar la literatura son: </vt:lpstr>
      <vt:lpstr>Presentación de PowerPoint</vt:lpstr>
      <vt:lpstr>Presentación de PowerPoint</vt:lpstr>
      <vt:lpstr>Presentación de PowerPoint</vt:lpstr>
      <vt:lpstr>3. Determinación de los síntomas </vt:lpstr>
      <vt:lpstr>4. Identificar las posibles causas</vt:lpstr>
      <vt:lpstr>5. Identificar las consecuencias</vt:lpstr>
      <vt:lpstr>6. Establecer las posibles soluciones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Elección y planteamiento del problema</dc:title>
  <dc:creator>usuario</dc:creator>
  <cp:lastModifiedBy>MARCOS MEJIA LOPEZ</cp:lastModifiedBy>
  <cp:revision>18</cp:revision>
  <dcterms:created xsi:type="dcterms:W3CDTF">2018-07-26T23:40:13Z</dcterms:created>
  <dcterms:modified xsi:type="dcterms:W3CDTF">2018-08-04T21:17:03Z</dcterms:modified>
</cp:coreProperties>
</file>