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8" r:id="rId1"/>
  </p:sldMasterIdLst>
  <p:notesMasterIdLst>
    <p:notesMasterId r:id="rId19"/>
  </p:notesMasterIdLst>
  <p:handoutMasterIdLst>
    <p:handoutMasterId r:id="rId20"/>
  </p:handoutMasterIdLst>
  <p:sldIdLst>
    <p:sldId id="257" r:id="rId2"/>
    <p:sldId id="267" r:id="rId3"/>
    <p:sldId id="268" r:id="rId4"/>
    <p:sldId id="271" r:id="rId5"/>
    <p:sldId id="272" r:id="rId6"/>
    <p:sldId id="273" r:id="rId7"/>
    <p:sldId id="274" r:id="rId8"/>
    <p:sldId id="275" r:id="rId9"/>
    <p:sldId id="276" r:id="rId10"/>
    <p:sldId id="277" r:id="rId11"/>
    <p:sldId id="278" r:id="rId12"/>
    <p:sldId id="279" r:id="rId13"/>
    <p:sldId id="270" r:id="rId14"/>
    <p:sldId id="258" r:id="rId15"/>
    <p:sldId id="259" r:id="rId16"/>
    <p:sldId id="280" r:id="rId17"/>
    <p:sldId id="269" r:id="rId18"/>
  </p:sldIdLst>
  <p:sldSz cx="12188825" cy="6858000"/>
  <p:notesSz cx="6858000" cy="9144000"/>
  <p:defaultTextStyle>
    <a:defPPr rtl="0">
      <a:defRPr lang="es-E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945">
          <p15:clr>
            <a:srgbClr val="A4A3A4"/>
          </p15:clr>
        </p15:guide>
        <p15:guide id="3" orient="horz" pos="3888">
          <p15:clr>
            <a:srgbClr val="A4A3A4"/>
          </p15:clr>
        </p15:guide>
        <p15:guide id="4" orient="horz" pos="192">
          <p15:clr>
            <a:srgbClr val="A4A3A4"/>
          </p15:clr>
        </p15:guide>
        <p15:guide id="5" orient="horz" pos="1072">
          <p15:clr>
            <a:srgbClr val="A4A3A4"/>
          </p15:clr>
        </p15:guide>
        <p15:guide id="6" pos="3839">
          <p15:clr>
            <a:srgbClr val="A4A3A4"/>
          </p15:clr>
        </p15:guide>
        <p15:guide id="7" pos="704">
          <p15:clr>
            <a:srgbClr val="A4A3A4"/>
          </p15:clr>
        </p15:guide>
        <p15:guide id="8" pos="71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DBED569-4797-4DF1-A0F4-6AAB3CD982D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6182" autoAdjust="0"/>
  </p:normalViewPr>
  <p:slideViewPr>
    <p:cSldViewPr showGuides="1">
      <p:cViewPr varScale="1">
        <p:scale>
          <a:sx n="72" d="100"/>
          <a:sy n="72" d="100"/>
        </p:scale>
        <p:origin x="660" y="78"/>
      </p:cViewPr>
      <p:guideLst>
        <p:guide orient="horz" pos="2160"/>
        <p:guide orient="horz" pos="945"/>
        <p:guide orient="horz" pos="3888"/>
        <p:guide orient="horz" pos="192"/>
        <p:guide orient="horz" pos="1072"/>
        <p:guide pos="3839"/>
        <p:guide pos="704"/>
        <p:guide pos="7102"/>
      </p:guideLst>
    </p:cSldViewPr>
  </p:slideViewPr>
  <p:outlineViewPr>
    <p:cViewPr>
      <p:scale>
        <a:sx n="33" d="100"/>
        <a:sy n="33" d="100"/>
      </p:scale>
      <p:origin x="0" y="-2886"/>
    </p:cViewPr>
  </p:outlineViewPr>
  <p:notesTextViewPr>
    <p:cViewPr>
      <p:scale>
        <a:sx n="3" d="2"/>
        <a:sy n="3" d="2"/>
      </p:scale>
      <p:origin x="0" y="0"/>
    </p:cViewPr>
  </p:notesTextViewPr>
  <p:notesViewPr>
    <p:cSldViewPr>
      <p:cViewPr varScale="1">
        <p:scale>
          <a:sx n="72" d="100"/>
          <a:sy n="72" d="100"/>
        </p:scale>
        <p:origin x="325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6.png"/></Relationships>
</file>

<file path=ppt/diagrams/_rels/data2.xml.rels><?xml version="1.0" encoding="UTF-8" standalone="yes"?>
<Relationships xmlns="http://schemas.openxmlformats.org/package/2006/relationships"><Relationship Id="rId1" Type="http://schemas.openxmlformats.org/officeDocument/2006/relationships/image" Target="../media/image9.png"/></Relationships>
</file>

<file path=ppt/diagrams/_rels/data3.xml.rels><?xml version="1.0" encoding="UTF-8" standalone="yes"?>
<Relationships xmlns="http://schemas.openxmlformats.org/package/2006/relationships"><Relationship Id="rId1" Type="http://schemas.openxmlformats.org/officeDocument/2006/relationships/image" Target="../media/image10.png"/></Relationships>
</file>

<file path=ppt/diagrams/_rels/data4.xml.rels><?xml version="1.0" encoding="UTF-8" standalone="yes"?>
<Relationships xmlns="http://schemas.openxmlformats.org/package/2006/relationships"><Relationship Id="rId1" Type="http://schemas.openxmlformats.org/officeDocument/2006/relationships/image" Target="../media/image11.jpg"/></Relationships>
</file>

<file path=ppt/diagrams/_rels/data5.xml.rels><?xml version="1.0" encoding="UTF-8" standalone="yes"?>
<Relationships xmlns="http://schemas.openxmlformats.org/package/2006/relationships"><Relationship Id="rId1" Type="http://schemas.openxmlformats.org/officeDocument/2006/relationships/image" Target="../media/image12.png"/></Relationships>
</file>

<file path=ppt/diagrams/_rels/data6.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6.png"/></Relationships>
</file>

<file path=ppt/diagrams/_rels/drawing2.xml.rels><?xml version="1.0" encoding="UTF-8" standalone="yes"?>
<Relationships xmlns="http://schemas.openxmlformats.org/package/2006/relationships"><Relationship Id="rId1" Type="http://schemas.openxmlformats.org/officeDocument/2006/relationships/image" Target="../media/image9.png"/></Relationships>
</file>

<file path=ppt/diagrams/_rels/drawing3.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1.jpg"/></Relationships>
</file>

<file path=ppt/diagrams/_rels/drawing5.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6.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8B9A44-5C30-4B51-918F-488CC131E9BE}" type="doc">
      <dgm:prSet loTypeId="urn:microsoft.com/office/officeart/2009/3/layout/FramedTextPicture" loCatId="picture" qsTypeId="urn:microsoft.com/office/officeart/2005/8/quickstyle/simple2" qsCatId="simple" csTypeId="urn:microsoft.com/office/officeart/2005/8/colors/accent2_1" csCatId="accent2" phldr="1"/>
      <dgm:spPr/>
      <dgm:t>
        <a:bodyPr/>
        <a:lstStyle/>
        <a:p>
          <a:endParaRPr lang="es-MX"/>
        </a:p>
      </dgm:t>
    </dgm:pt>
    <dgm:pt modelId="{2CCE674D-7E97-41C4-AD9E-9470023C85EC}">
      <dgm:prSet phldrT="[Texto]"/>
      <dgm:spPr/>
      <dgm:t>
        <a:bodyPr/>
        <a:lstStyle/>
        <a:p>
          <a:r>
            <a:rPr lang="es-MX" dirty="0"/>
            <a:t>“Es la pasión que en el ser humano se crea ante la necesidad de resolver un problema determinado, es curiosidad para saber y conocer algo, es buscar una respuesta a una situación desconocida”. </a:t>
          </a:r>
        </a:p>
      </dgm:t>
    </dgm:pt>
    <dgm:pt modelId="{5CB79207-7A43-42C2-A19A-223B61B46F15}" type="parTrans" cxnId="{13D5159D-378D-435F-B309-063FEC3445DE}">
      <dgm:prSet/>
      <dgm:spPr/>
      <dgm:t>
        <a:bodyPr/>
        <a:lstStyle/>
        <a:p>
          <a:endParaRPr lang="es-MX"/>
        </a:p>
      </dgm:t>
    </dgm:pt>
    <dgm:pt modelId="{FB1272FD-1C3E-4B21-9349-403DF9C24753}" type="sibTrans" cxnId="{13D5159D-378D-435F-B309-063FEC3445DE}">
      <dgm:prSet/>
      <dgm:spPr/>
      <dgm:t>
        <a:bodyPr/>
        <a:lstStyle/>
        <a:p>
          <a:endParaRPr lang="es-MX"/>
        </a:p>
      </dgm:t>
    </dgm:pt>
    <dgm:pt modelId="{B601FAAF-B08E-40D2-9B4D-F574EE206445}" type="pres">
      <dgm:prSet presAssocID="{CE8B9A44-5C30-4B51-918F-488CC131E9BE}" presName="Name0" presStyleCnt="0">
        <dgm:presLayoutVars>
          <dgm:chMax/>
          <dgm:chPref/>
          <dgm:dir/>
        </dgm:presLayoutVars>
      </dgm:prSet>
      <dgm:spPr/>
    </dgm:pt>
    <dgm:pt modelId="{0639E2AD-2DDB-4456-BC18-9FD28E53EDC1}" type="pres">
      <dgm:prSet presAssocID="{2CCE674D-7E97-41C4-AD9E-9470023C85EC}" presName="composite" presStyleCnt="0">
        <dgm:presLayoutVars>
          <dgm:chMax/>
          <dgm:chPref/>
        </dgm:presLayoutVars>
      </dgm:prSet>
      <dgm:spPr/>
    </dgm:pt>
    <dgm:pt modelId="{601A0E44-2B8D-48B4-9706-F50ABDDA4076}" type="pres">
      <dgm:prSet presAssocID="{2CCE674D-7E97-41C4-AD9E-9470023C85EC}" presName="Image" presStyleLbl="bgImgPlace1" presStyleIdx="0" presStyleCnt="1" custScaleY="113847"/>
      <dgm:spPr>
        <a:blipFill>
          <a:blip xmlns:r="http://schemas.openxmlformats.org/officeDocument/2006/relationships" r:embed="rId1">
            <a:extLst>
              <a:ext uri="{28A0092B-C50C-407E-A947-70E740481C1C}">
                <a14:useLocalDpi xmlns:a14="http://schemas.microsoft.com/office/drawing/2010/main" val="0"/>
              </a:ext>
            </a:extLst>
          </a:blip>
          <a:srcRect/>
          <a:stretch>
            <a:fillRect t="-16000" b="-16000"/>
          </a:stretch>
        </a:blipFill>
      </dgm:spPr>
    </dgm:pt>
    <dgm:pt modelId="{88CBDFC0-71DC-4DE4-89FD-4BC6B9573F3A}" type="pres">
      <dgm:prSet presAssocID="{2CCE674D-7E97-41C4-AD9E-9470023C85EC}" presName="ParentText" presStyleLbl="revTx" presStyleIdx="0" presStyleCnt="1">
        <dgm:presLayoutVars>
          <dgm:chMax val="0"/>
          <dgm:chPref val="0"/>
          <dgm:bulletEnabled val="1"/>
        </dgm:presLayoutVars>
      </dgm:prSet>
      <dgm:spPr/>
    </dgm:pt>
    <dgm:pt modelId="{4E15680D-A59D-4724-BF8A-8A25326A854A}" type="pres">
      <dgm:prSet presAssocID="{2CCE674D-7E97-41C4-AD9E-9470023C85EC}" presName="tlFrame" presStyleLbl="node1" presStyleIdx="0" presStyleCnt="4"/>
      <dgm:spPr/>
    </dgm:pt>
    <dgm:pt modelId="{AF9A80EA-3D68-4E54-93DE-08BA7956245F}" type="pres">
      <dgm:prSet presAssocID="{2CCE674D-7E97-41C4-AD9E-9470023C85EC}" presName="trFrame" presStyleLbl="node1" presStyleIdx="1" presStyleCnt="4"/>
      <dgm:spPr/>
    </dgm:pt>
    <dgm:pt modelId="{91E7A4B8-0B0D-458F-BE13-40D84B31140E}" type="pres">
      <dgm:prSet presAssocID="{2CCE674D-7E97-41C4-AD9E-9470023C85EC}" presName="blFrame" presStyleLbl="node1" presStyleIdx="2" presStyleCnt="4"/>
      <dgm:spPr/>
    </dgm:pt>
    <dgm:pt modelId="{AF4CCB01-3A1A-46FB-B603-1CBB68FD29BD}" type="pres">
      <dgm:prSet presAssocID="{2CCE674D-7E97-41C4-AD9E-9470023C85EC}" presName="brFrame" presStyleLbl="node1" presStyleIdx="3" presStyleCnt="4"/>
      <dgm:spPr/>
    </dgm:pt>
  </dgm:ptLst>
  <dgm:cxnLst>
    <dgm:cxn modelId="{13D5159D-378D-435F-B309-063FEC3445DE}" srcId="{CE8B9A44-5C30-4B51-918F-488CC131E9BE}" destId="{2CCE674D-7E97-41C4-AD9E-9470023C85EC}" srcOrd="0" destOrd="0" parTransId="{5CB79207-7A43-42C2-A19A-223B61B46F15}" sibTransId="{FB1272FD-1C3E-4B21-9349-403DF9C24753}"/>
    <dgm:cxn modelId="{ED18F6B4-3ED5-43A4-8C7B-B666C8107BCD}" type="presOf" srcId="{2CCE674D-7E97-41C4-AD9E-9470023C85EC}" destId="{88CBDFC0-71DC-4DE4-89FD-4BC6B9573F3A}" srcOrd="0" destOrd="0" presId="urn:microsoft.com/office/officeart/2009/3/layout/FramedTextPicture"/>
    <dgm:cxn modelId="{55DECBFF-D8D2-4D4A-AF01-598F79FBD7A6}" type="presOf" srcId="{CE8B9A44-5C30-4B51-918F-488CC131E9BE}" destId="{B601FAAF-B08E-40D2-9B4D-F574EE206445}" srcOrd="0" destOrd="0" presId="urn:microsoft.com/office/officeart/2009/3/layout/FramedTextPicture"/>
    <dgm:cxn modelId="{E68176B3-8A51-43C4-AB19-C7D810D38405}" type="presParOf" srcId="{B601FAAF-B08E-40D2-9B4D-F574EE206445}" destId="{0639E2AD-2DDB-4456-BC18-9FD28E53EDC1}" srcOrd="0" destOrd="0" presId="urn:microsoft.com/office/officeart/2009/3/layout/FramedTextPicture"/>
    <dgm:cxn modelId="{BC2799EF-BB3E-47A8-A6DE-A71760E781F1}" type="presParOf" srcId="{0639E2AD-2DDB-4456-BC18-9FD28E53EDC1}" destId="{601A0E44-2B8D-48B4-9706-F50ABDDA4076}" srcOrd="0" destOrd="0" presId="urn:microsoft.com/office/officeart/2009/3/layout/FramedTextPicture"/>
    <dgm:cxn modelId="{0594622F-ADD2-4493-9839-298C7D863DD7}" type="presParOf" srcId="{0639E2AD-2DDB-4456-BC18-9FD28E53EDC1}" destId="{88CBDFC0-71DC-4DE4-89FD-4BC6B9573F3A}" srcOrd="1" destOrd="0" presId="urn:microsoft.com/office/officeart/2009/3/layout/FramedTextPicture"/>
    <dgm:cxn modelId="{DE36F117-DC02-4F8C-93CC-AAE9B411E79E}" type="presParOf" srcId="{0639E2AD-2DDB-4456-BC18-9FD28E53EDC1}" destId="{4E15680D-A59D-4724-BF8A-8A25326A854A}" srcOrd="2" destOrd="0" presId="urn:microsoft.com/office/officeart/2009/3/layout/FramedTextPicture"/>
    <dgm:cxn modelId="{BA4DE024-F015-46CE-AE73-4EC699651B23}" type="presParOf" srcId="{0639E2AD-2DDB-4456-BC18-9FD28E53EDC1}" destId="{AF9A80EA-3D68-4E54-93DE-08BA7956245F}" srcOrd="3" destOrd="0" presId="urn:microsoft.com/office/officeart/2009/3/layout/FramedTextPicture"/>
    <dgm:cxn modelId="{40CA42F4-C23A-432B-896E-A93FCE951A50}" type="presParOf" srcId="{0639E2AD-2DDB-4456-BC18-9FD28E53EDC1}" destId="{91E7A4B8-0B0D-458F-BE13-40D84B31140E}" srcOrd="4" destOrd="0" presId="urn:microsoft.com/office/officeart/2009/3/layout/FramedTextPicture"/>
    <dgm:cxn modelId="{76D57E4D-8C2A-4FF1-B3DD-B1ABADE4C816}" type="presParOf" srcId="{0639E2AD-2DDB-4456-BC18-9FD28E53EDC1}" destId="{AF4CCB01-3A1A-46FB-B603-1CBB68FD29BD}"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17FECE-F4F6-46AD-9D8E-0C3DD1416B32}" type="doc">
      <dgm:prSet loTypeId="urn:microsoft.com/office/officeart/2005/8/layout/vList3" loCatId="picture" qsTypeId="urn:microsoft.com/office/officeart/2005/8/quickstyle/simple3" qsCatId="simple" csTypeId="urn:microsoft.com/office/officeart/2005/8/colors/accent1_1" csCatId="accent1" phldr="1"/>
      <dgm:spPr/>
    </dgm:pt>
    <dgm:pt modelId="{950A17DA-22F8-4BBD-A153-2B37E42F6684}">
      <dgm:prSet phldrT="[Texto]"/>
      <dgm:spPr>
        <a:ln w="57150">
          <a:solidFill>
            <a:schemeClr val="tx2">
              <a:lumMod val="60000"/>
              <a:lumOff val="40000"/>
            </a:schemeClr>
          </a:solidFill>
        </a:ln>
      </dgm:spPr>
      <dgm:t>
        <a:bodyPr/>
        <a:lstStyle/>
        <a:p>
          <a:pPr algn="just"/>
          <a:r>
            <a:rPr lang="es-MX" dirty="0"/>
            <a:t>- </a:t>
          </a:r>
          <a:r>
            <a:rPr lang="es-MX" b="1" dirty="0"/>
            <a:t>Permite tener una aproximación a fenómenos desconocidos </a:t>
          </a:r>
          <a:r>
            <a:rPr lang="es-MX" dirty="0"/>
            <a:t>con el propósito de aumentar el grado de familiaridad y </a:t>
          </a:r>
          <a:r>
            <a:rPr lang="es-MX" b="1" dirty="0"/>
            <a:t>contribuye con ideas respecto de la forma correcta de abordar una investigación en particular.</a:t>
          </a:r>
        </a:p>
        <a:p>
          <a:pPr algn="just"/>
          <a:r>
            <a:rPr lang="es-MX" dirty="0"/>
            <a:t>- Con el objetivo de que este tipo de investigación no se constituya en una pérdida de tiempo y recursos, es indispensable acercarse a ellos con una adecuada revisión de la literatura.</a:t>
          </a:r>
        </a:p>
        <a:p>
          <a:pPr algn="just"/>
          <a:r>
            <a:rPr lang="es-MX" dirty="0"/>
            <a:t>- El estudio exploratorio se centra en </a:t>
          </a:r>
          <a:r>
            <a:rPr lang="es-MX" b="1" i="1" dirty="0"/>
            <a:t>descubrir.  </a:t>
          </a:r>
        </a:p>
      </dgm:t>
    </dgm:pt>
    <dgm:pt modelId="{234DB3AB-A30D-4FD1-968B-7BCF8ABC2477}" type="parTrans" cxnId="{ABD8EE6A-F4F8-4113-BF05-251B29EB9337}">
      <dgm:prSet/>
      <dgm:spPr/>
      <dgm:t>
        <a:bodyPr/>
        <a:lstStyle/>
        <a:p>
          <a:endParaRPr lang="es-MX"/>
        </a:p>
      </dgm:t>
    </dgm:pt>
    <dgm:pt modelId="{A0F3325F-58FC-4003-B9CC-3E5DAF032989}" type="sibTrans" cxnId="{ABD8EE6A-F4F8-4113-BF05-251B29EB9337}">
      <dgm:prSet/>
      <dgm:spPr/>
      <dgm:t>
        <a:bodyPr/>
        <a:lstStyle/>
        <a:p>
          <a:endParaRPr lang="es-MX"/>
        </a:p>
      </dgm:t>
    </dgm:pt>
    <dgm:pt modelId="{EF60BE7E-97A0-4E0F-A38D-5570C64E33BA}" type="pres">
      <dgm:prSet presAssocID="{AB17FECE-F4F6-46AD-9D8E-0C3DD1416B32}" presName="linearFlow" presStyleCnt="0">
        <dgm:presLayoutVars>
          <dgm:dir/>
          <dgm:resizeHandles val="exact"/>
        </dgm:presLayoutVars>
      </dgm:prSet>
      <dgm:spPr/>
    </dgm:pt>
    <dgm:pt modelId="{3A908C74-CCC7-4310-9209-0689F0838DEC}" type="pres">
      <dgm:prSet presAssocID="{950A17DA-22F8-4BBD-A153-2B37E42F6684}" presName="composite" presStyleCnt="0"/>
      <dgm:spPr/>
    </dgm:pt>
    <dgm:pt modelId="{2F27266A-82A0-4FD4-9967-2E882A0A8A31}" type="pres">
      <dgm:prSet presAssocID="{950A17DA-22F8-4BBD-A153-2B37E42F6684}"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a:scene3d>
          <a:camera prst="orthographicFront">
            <a:rot lat="0" lon="0" rev="0"/>
          </a:camera>
          <a:lightRig rig="contrasting" dir="t">
            <a:rot lat="0" lon="0" rev="1500000"/>
          </a:lightRig>
        </a:scene3d>
        <a:sp3d prstMaterial="metal">
          <a:bevelT w="88900" h="88900"/>
        </a:sp3d>
      </dgm:spPr>
    </dgm:pt>
    <dgm:pt modelId="{6E2E3206-152D-4541-84F7-1043DD314F8C}" type="pres">
      <dgm:prSet presAssocID="{950A17DA-22F8-4BBD-A153-2B37E42F6684}" presName="txShp" presStyleLbl="node1" presStyleIdx="0" presStyleCnt="1">
        <dgm:presLayoutVars>
          <dgm:bulletEnabled val="1"/>
        </dgm:presLayoutVars>
      </dgm:prSet>
      <dgm:spPr/>
    </dgm:pt>
  </dgm:ptLst>
  <dgm:cxnLst>
    <dgm:cxn modelId="{ABD8EE6A-F4F8-4113-BF05-251B29EB9337}" srcId="{AB17FECE-F4F6-46AD-9D8E-0C3DD1416B32}" destId="{950A17DA-22F8-4BBD-A153-2B37E42F6684}" srcOrd="0" destOrd="0" parTransId="{234DB3AB-A30D-4FD1-968B-7BCF8ABC2477}" sibTransId="{A0F3325F-58FC-4003-B9CC-3E5DAF032989}"/>
    <dgm:cxn modelId="{6A25E3AE-995A-4DCB-931B-B35C7BBC5B64}" type="presOf" srcId="{AB17FECE-F4F6-46AD-9D8E-0C3DD1416B32}" destId="{EF60BE7E-97A0-4E0F-A38D-5570C64E33BA}" srcOrd="0" destOrd="0" presId="urn:microsoft.com/office/officeart/2005/8/layout/vList3"/>
    <dgm:cxn modelId="{AD6EB7BB-766B-495D-B027-4F18A4B3F757}" type="presOf" srcId="{950A17DA-22F8-4BBD-A153-2B37E42F6684}" destId="{6E2E3206-152D-4541-84F7-1043DD314F8C}" srcOrd="0" destOrd="0" presId="urn:microsoft.com/office/officeart/2005/8/layout/vList3"/>
    <dgm:cxn modelId="{E281FC29-1D93-4BDC-A8CF-908D8B490114}" type="presParOf" srcId="{EF60BE7E-97A0-4E0F-A38D-5570C64E33BA}" destId="{3A908C74-CCC7-4310-9209-0689F0838DEC}" srcOrd="0" destOrd="0" presId="urn:microsoft.com/office/officeart/2005/8/layout/vList3"/>
    <dgm:cxn modelId="{F8E68F5C-7EB2-4DFE-9D96-A5EBEC97B844}" type="presParOf" srcId="{3A908C74-CCC7-4310-9209-0689F0838DEC}" destId="{2F27266A-82A0-4FD4-9967-2E882A0A8A31}" srcOrd="0" destOrd="0" presId="urn:microsoft.com/office/officeart/2005/8/layout/vList3"/>
    <dgm:cxn modelId="{41AA04E9-2203-40E7-B5C6-4BC89AA849E3}" type="presParOf" srcId="{3A908C74-CCC7-4310-9209-0689F0838DEC}" destId="{6E2E3206-152D-4541-84F7-1043DD314F8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17FECE-F4F6-46AD-9D8E-0C3DD1416B32}" type="doc">
      <dgm:prSet loTypeId="urn:microsoft.com/office/officeart/2005/8/layout/vList3" loCatId="picture" qsTypeId="urn:microsoft.com/office/officeart/2005/8/quickstyle/simple3" qsCatId="simple" csTypeId="urn:microsoft.com/office/officeart/2005/8/colors/accent1_1" csCatId="accent1" phldr="1"/>
      <dgm:spPr/>
    </dgm:pt>
    <dgm:pt modelId="{950A17DA-22F8-4BBD-A153-2B37E42F6684}">
      <dgm:prSet phldrT="[Texto]"/>
      <dgm:spPr>
        <a:ln w="57150">
          <a:solidFill>
            <a:schemeClr val="tx2">
              <a:lumMod val="60000"/>
              <a:lumOff val="40000"/>
            </a:schemeClr>
          </a:solidFill>
        </a:ln>
      </dgm:spPr>
      <dgm:t>
        <a:bodyPr/>
        <a:lstStyle/>
        <a:p>
          <a:pPr algn="just"/>
          <a:r>
            <a:rPr lang="es-MX" dirty="0"/>
            <a:t>-</a:t>
          </a:r>
          <a:r>
            <a:rPr lang="es-MX" b="1" dirty="0"/>
            <a:t>Trabaja sobre realidades de hecho</a:t>
          </a:r>
          <a:r>
            <a:rPr lang="es-MX" dirty="0"/>
            <a:t> y su característica fundamental es la de </a:t>
          </a:r>
          <a:r>
            <a:rPr lang="es-MX" b="1" dirty="0"/>
            <a:t>registrar con rigor las características y propiedades de los hechos observados. </a:t>
          </a:r>
        </a:p>
        <a:p>
          <a:pPr algn="just"/>
          <a:r>
            <a:rPr lang="es-MX" dirty="0"/>
            <a:t>- Incluye estadísticas, encuestas, estudios de casos, exploraciones, causas de algún fenómeno. </a:t>
          </a:r>
        </a:p>
      </dgm:t>
    </dgm:pt>
    <dgm:pt modelId="{234DB3AB-A30D-4FD1-968B-7BCF8ABC2477}" type="parTrans" cxnId="{ABD8EE6A-F4F8-4113-BF05-251B29EB9337}">
      <dgm:prSet/>
      <dgm:spPr/>
      <dgm:t>
        <a:bodyPr/>
        <a:lstStyle/>
        <a:p>
          <a:endParaRPr lang="es-MX"/>
        </a:p>
      </dgm:t>
    </dgm:pt>
    <dgm:pt modelId="{A0F3325F-58FC-4003-B9CC-3E5DAF032989}" type="sibTrans" cxnId="{ABD8EE6A-F4F8-4113-BF05-251B29EB9337}">
      <dgm:prSet/>
      <dgm:spPr/>
      <dgm:t>
        <a:bodyPr/>
        <a:lstStyle/>
        <a:p>
          <a:endParaRPr lang="es-MX"/>
        </a:p>
      </dgm:t>
    </dgm:pt>
    <dgm:pt modelId="{EF60BE7E-97A0-4E0F-A38D-5570C64E33BA}" type="pres">
      <dgm:prSet presAssocID="{AB17FECE-F4F6-46AD-9D8E-0C3DD1416B32}" presName="linearFlow" presStyleCnt="0">
        <dgm:presLayoutVars>
          <dgm:dir/>
          <dgm:resizeHandles val="exact"/>
        </dgm:presLayoutVars>
      </dgm:prSet>
      <dgm:spPr/>
    </dgm:pt>
    <dgm:pt modelId="{3A908C74-CCC7-4310-9209-0689F0838DEC}" type="pres">
      <dgm:prSet presAssocID="{950A17DA-22F8-4BBD-A153-2B37E42F6684}" presName="composite" presStyleCnt="0"/>
      <dgm:spPr/>
    </dgm:pt>
    <dgm:pt modelId="{2F27266A-82A0-4FD4-9967-2E882A0A8A31}" type="pres">
      <dgm:prSet presAssocID="{950A17DA-22F8-4BBD-A153-2B37E42F6684}"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48000" r="-48000"/>
          </a:stretch>
        </a:blipFill>
        <a:scene3d>
          <a:camera prst="orthographicFront">
            <a:rot lat="0" lon="0" rev="0"/>
          </a:camera>
          <a:lightRig rig="glow" dir="t">
            <a:rot lat="0" lon="0" rev="4800000"/>
          </a:lightRig>
        </a:scene3d>
        <a:sp3d prstMaterial="matte">
          <a:bevelT w="127000" h="63500"/>
        </a:sp3d>
      </dgm:spPr>
    </dgm:pt>
    <dgm:pt modelId="{6E2E3206-152D-4541-84F7-1043DD314F8C}" type="pres">
      <dgm:prSet presAssocID="{950A17DA-22F8-4BBD-A153-2B37E42F6684}" presName="txShp" presStyleLbl="node1" presStyleIdx="0" presStyleCnt="1">
        <dgm:presLayoutVars>
          <dgm:bulletEnabled val="1"/>
        </dgm:presLayoutVars>
      </dgm:prSet>
      <dgm:spPr/>
    </dgm:pt>
  </dgm:ptLst>
  <dgm:cxnLst>
    <dgm:cxn modelId="{52EC993B-113F-4957-95BC-3CEF800C62F5}" type="presOf" srcId="{950A17DA-22F8-4BBD-A153-2B37E42F6684}" destId="{6E2E3206-152D-4541-84F7-1043DD314F8C}" srcOrd="0" destOrd="0" presId="urn:microsoft.com/office/officeart/2005/8/layout/vList3"/>
    <dgm:cxn modelId="{ABD8EE6A-F4F8-4113-BF05-251B29EB9337}" srcId="{AB17FECE-F4F6-46AD-9D8E-0C3DD1416B32}" destId="{950A17DA-22F8-4BBD-A153-2B37E42F6684}" srcOrd="0" destOrd="0" parTransId="{234DB3AB-A30D-4FD1-968B-7BCF8ABC2477}" sibTransId="{A0F3325F-58FC-4003-B9CC-3E5DAF032989}"/>
    <dgm:cxn modelId="{3B9FEE81-232D-4514-AE2D-ECC655A86A86}" type="presOf" srcId="{AB17FECE-F4F6-46AD-9D8E-0C3DD1416B32}" destId="{EF60BE7E-97A0-4E0F-A38D-5570C64E33BA}" srcOrd="0" destOrd="0" presId="urn:microsoft.com/office/officeart/2005/8/layout/vList3"/>
    <dgm:cxn modelId="{6315E903-5CAF-4D14-A627-7E6556C2663C}" type="presParOf" srcId="{EF60BE7E-97A0-4E0F-A38D-5570C64E33BA}" destId="{3A908C74-CCC7-4310-9209-0689F0838DEC}" srcOrd="0" destOrd="0" presId="urn:microsoft.com/office/officeart/2005/8/layout/vList3"/>
    <dgm:cxn modelId="{288DDAC4-BEC1-429D-9954-CC056E737C5C}" type="presParOf" srcId="{3A908C74-CCC7-4310-9209-0689F0838DEC}" destId="{2F27266A-82A0-4FD4-9967-2E882A0A8A31}" srcOrd="0" destOrd="0" presId="urn:microsoft.com/office/officeart/2005/8/layout/vList3"/>
    <dgm:cxn modelId="{304E04A7-F83A-4A00-91ED-D873551EF94F}" type="presParOf" srcId="{3A908C74-CCC7-4310-9209-0689F0838DEC}" destId="{6E2E3206-152D-4541-84F7-1043DD314F8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B17FECE-F4F6-46AD-9D8E-0C3DD1416B32}" type="doc">
      <dgm:prSet loTypeId="urn:microsoft.com/office/officeart/2005/8/layout/vList3" loCatId="picture" qsTypeId="urn:microsoft.com/office/officeart/2005/8/quickstyle/simple3" qsCatId="simple" csTypeId="urn:microsoft.com/office/officeart/2005/8/colors/accent1_1" csCatId="accent1" phldr="1"/>
      <dgm:spPr/>
    </dgm:pt>
    <dgm:pt modelId="{950A17DA-22F8-4BBD-A153-2B37E42F6684}">
      <dgm:prSet phldrT="[Texto]"/>
      <dgm:spPr>
        <a:ln w="57150">
          <a:solidFill>
            <a:schemeClr val="tx2">
              <a:lumMod val="60000"/>
              <a:lumOff val="40000"/>
            </a:schemeClr>
          </a:solidFill>
        </a:ln>
      </dgm:spPr>
      <dgm:t>
        <a:bodyPr/>
        <a:lstStyle/>
        <a:p>
          <a:pPr algn="just"/>
          <a:r>
            <a:rPr lang="es-MX" dirty="0"/>
            <a:t>- Trata de la </a:t>
          </a:r>
          <a:r>
            <a:rPr lang="es-MX" b="1" dirty="0"/>
            <a:t>experiencia pasada</a:t>
          </a:r>
          <a:r>
            <a:rPr lang="es-MX" dirty="0"/>
            <a:t>, describe lo que era y representa una </a:t>
          </a:r>
          <a:r>
            <a:rPr lang="es-MX" b="1" dirty="0"/>
            <a:t>búsqueda crítica de la verdad que sustenta los acontecimientos pasados</a:t>
          </a:r>
          <a:r>
            <a:rPr lang="es-MX" dirty="0"/>
            <a:t>. El investigador depende de fuentes primarias y secundarias, las cuales proveen la información y a las cuales el investigador debe examinar con el objetivo de determinar su confiabilidad por medio de una critica interna (autenticidad del documento) y externa (el significado y validez de la información que contiene).</a:t>
          </a:r>
        </a:p>
      </dgm:t>
    </dgm:pt>
    <dgm:pt modelId="{234DB3AB-A30D-4FD1-968B-7BCF8ABC2477}" type="parTrans" cxnId="{ABD8EE6A-F4F8-4113-BF05-251B29EB9337}">
      <dgm:prSet/>
      <dgm:spPr/>
      <dgm:t>
        <a:bodyPr/>
        <a:lstStyle/>
        <a:p>
          <a:endParaRPr lang="es-MX"/>
        </a:p>
      </dgm:t>
    </dgm:pt>
    <dgm:pt modelId="{A0F3325F-58FC-4003-B9CC-3E5DAF032989}" type="sibTrans" cxnId="{ABD8EE6A-F4F8-4113-BF05-251B29EB9337}">
      <dgm:prSet/>
      <dgm:spPr/>
      <dgm:t>
        <a:bodyPr/>
        <a:lstStyle/>
        <a:p>
          <a:endParaRPr lang="es-MX"/>
        </a:p>
      </dgm:t>
    </dgm:pt>
    <dgm:pt modelId="{EF60BE7E-97A0-4E0F-A38D-5570C64E33BA}" type="pres">
      <dgm:prSet presAssocID="{AB17FECE-F4F6-46AD-9D8E-0C3DD1416B32}" presName="linearFlow" presStyleCnt="0">
        <dgm:presLayoutVars>
          <dgm:dir/>
          <dgm:resizeHandles val="exact"/>
        </dgm:presLayoutVars>
      </dgm:prSet>
      <dgm:spPr/>
    </dgm:pt>
    <dgm:pt modelId="{3A908C74-CCC7-4310-9209-0689F0838DEC}" type="pres">
      <dgm:prSet presAssocID="{950A17DA-22F8-4BBD-A153-2B37E42F6684}" presName="composite" presStyleCnt="0"/>
      <dgm:spPr/>
    </dgm:pt>
    <dgm:pt modelId="{2F27266A-82A0-4FD4-9967-2E882A0A8A31}" type="pres">
      <dgm:prSet presAssocID="{950A17DA-22F8-4BBD-A153-2B37E42F6684}"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scene3d>
          <a:camera prst="orthographicFront">
            <a:rot lat="0" lon="0" rev="0"/>
          </a:camera>
          <a:lightRig rig="contrasting" dir="t">
            <a:rot lat="0" lon="0" rev="1500000"/>
          </a:lightRig>
        </a:scene3d>
        <a:sp3d prstMaterial="metal">
          <a:bevelT w="88900" h="88900"/>
        </a:sp3d>
      </dgm:spPr>
    </dgm:pt>
    <dgm:pt modelId="{6E2E3206-152D-4541-84F7-1043DD314F8C}" type="pres">
      <dgm:prSet presAssocID="{950A17DA-22F8-4BBD-A153-2B37E42F6684}" presName="txShp" presStyleLbl="node1" presStyleIdx="0" presStyleCnt="1">
        <dgm:presLayoutVars>
          <dgm:bulletEnabled val="1"/>
        </dgm:presLayoutVars>
      </dgm:prSet>
      <dgm:spPr/>
    </dgm:pt>
  </dgm:ptLst>
  <dgm:cxnLst>
    <dgm:cxn modelId="{A75CE308-57E6-46AD-9FE8-32D56E256062}" type="presOf" srcId="{950A17DA-22F8-4BBD-A153-2B37E42F6684}" destId="{6E2E3206-152D-4541-84F7-1043DD314F8C}" srcOrd="0" destOrd="0" presId="urn:microsoft.com/office/officeart/2005/8/layout/vList3"/>
    <dgm:cxn modelId="{ABD8EE6A-F4F8-4113-BF05-251B29EB9337}" srcId="{AB17FECE-F4F6-46AD-9D8E-0C3DD1416B32}" destId="{950A17DA-22F8-4BBD-A153-2B37E42F6684}" srcOrd="0" destOrd="0" parTransId="{234DB3AB-A30D-4FD1-968B-7BCF8ABC2477}" sibTransId="{A0F3325F-58FC-4003-B9CC-3E5DAF032989}"/>
    <dgm:cxn modelId="{EF61B8C1-D50D-477E-9BF1-7508462DBDF1}" type="presOf" srcId="{AB17FECE-F4F6-46AD-9D8E-0C3DD1416B32}" destId="{EF60BE7E-97A0-4E0F-A38D-5570C64E33BA}" srcOrd="0" destOrd="0" presId="urn:microsoft.com/office/officeart/2005/8/layout/vList3"/>
    <dgm:cxn modelId="{37B294E2-C488-4109-9885-0ABA0F3E2C04}" type="presParOf" srcId="{EF60BE7E-97A0-4E0F-A38D-5570C64E33BA}" destId="{3A908C74-CCC7-4310-9209-0689F0838DEC}" srcOrd="0" destOrd="0" presId="urn:microsoft.com/office/officeart/2005/8/layout/vList3"/>
    <dgm:cxn modelId="{8BE12EDE-F0BC-4909-ABAD-1D65E932B679}" type="presParOf" srcId="{3A908C74-CCC7-4310-9209-0689F0838DEC}" destId="{2F27266A-82A0-4FD4-9967-2E882A0A8A31}" srcOrd="0" destOrd="0" presId="urn:microsoft.com/office/officeart/2005/8/layout/vList3"/>
    <dgm:cxn modelId="{D99B49AD-09AA-4240-8E4B-48E90881B1F2}" type="presParOf" srcId="{3A908C74-CCC7-4310-9209-0689F0838DEC}" destId="{6E2E3206-152D-4541-84F7-1043DD314F8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17FECE-F4F6-46AD-9D8E-0C3DD1416B32}" type="doc">
      <dgm:prSet loTypeId="urn:microsoft.com/office/officeart/2005/8/layout/vList3" loCatId="picture" qsTypeId="urn:microsoft.com/office/officeart/2005/8/quickstyle/simple3" qsCatId="simple" csTypeId="urn:microsoft.com/office/officeart/2005/8/colors/accent1_1" csCatId="accent1" phldr="1"/>
      <dgm:spPr/>
    </dgm:pt>
    <dgm:pt modelId="{950A17DA-22F8-4BBD-A153-2B37E42F6684}">
      <dgm:prSet phldrT="[Texto]"/>
      <dgm:spPr>
        <a:ln w="57150">
          <a:solidFill>
            <a:schemeClr val="tx2">
              <a:lumMod val="60000"/>
              <a:lumOff val="40000"/>
            </a:schemeClr>
          </a:solidFill>
        </a:ln>
      </dgm:spPr>
      <dgm:t>
        <a:bodyPr/>
        <a:lstStyle/>
        <a:p>
          <a:pPr algn="just"/>
          <a:r>
            <a:rPr lang="es-MX" dirty="0"/>
            <a:t>- Pretende conducir a un </a:t>
          </a:r>
          <a:r>
            <a:rPr lang="es-MX" b="1" dirty="0"/>
            <a:t>sentido de comprensión o entendimiento de un fenómeno</a:t>
          </a:r>
          <a:r>
            <a:rPr lang="es-MX" dirty="0"/>
            <a:t>. Apunta a las causas de los eventos físicos o sociales. </a:t>
          </a:r>
        </a:p>
        <a:p>
          <a:pPr algn="just"/>
          <a:r>
            <a:rPr lang="es-MX" dirty="0"/>
            <a:t>- Pretende responder preguntas como: ¿por qué ocurre?, ¿en qué condiciones ocurre?.</a:t>
          </a:r>
        </a:p>
      </dgm:t>
    </dgm:pt>
    <dgm:pt modelId="{234DB3AB-A30D-4FD1-968B-7BCF8ABC2477}" type="parTrans" cxnId="{ABD8EE6A-F4F8-4113-BF05-251B29EB9337}">
      <dgm:prSet/>
      <dgm:spPr/>
      <dgm:t>
        <a:bodyPr/>
        <a:lstStyle/>
        <a:p>
          <a:endParaRPr lang="es-MX"/>
        </a:p>
      </dgm:t>
    </dgm:pt>
    <dgm:pt modelId="{A0F3325F-58FC-4003-B9CC-3E5DAF032989}" type="sibTrans" cxnId="{ABD8EE6A-F4F8-4113-BF05-251B29EB9337}">
      <dgm:prSet/>
      <dgm:spPr/>
      <dgm:t>
        <a:bodyPr/>
        <a:lstStyle/>
        <a:p>
          <a:endParaRPr lang="es-MX"/>
        </a:p>
      </dgm:t>
    </dgm:pt>
    <dgm:pt modelId="{EF60BE7E-97A0-4E0F-A38D-5570C64E33BA}" type="pres">
      <dgm:prSet presAssocID="{AB17FECE-F4F6-46AD-9D8E-0C3DD1416B32}" presName="linearFlow" presStyleCnt="0">
        <dgm:presLayoutVars>
          <dgm:dir/>
          <dgm:resizeHandles val="exact"/>
        </dgm:presLayoutVars>
      </dgm:prSet>
      <dgm:spPr/>
    </dgm:pt>
    <dgm:pt modelId="{3A908C74-CCC7-4310-9209-0689F0838DEC}" type="pres">
      <dgm:prSet presAssocID="{950A17DA-22F8-4BBD-A153-2B37E42F6684}" presName="composite" presStyleCnt="0"/>
      <dgm:spPr/>
    </dgm:pt>
    <dgm:pt modelId="{2F27266A-82A0-4FD4-9967-2E882A0A8A31}" type="pres">
      <dgm:prSet presAssocID="{950A17DA-22F8-4BBD-A153-2B37E42F6684}"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a:scene3d>
          <a:camera prst="orthographicFront">
            <a:rot lat="0" lon="0" rev="0"/>
          </a:camera>
          <a:lightRig rig="glow" dir="t">
            <a:rot lat="0" lon="0" rev="4800000"/>
          </a:lightRig>
        </a:scene3d>
        <a:sp3d prstMaterial="matte">
          <a:bevelT w="127000" h="63500"/>
        </a:sp3d>
      </dgm:spPr>
    </dgm:pt>
    <dgm:pt modelId="{6E2E3206-152D-4541-84F7-1043DD314F8C}" type="pres">
      <dgm:prSet presAssocID="{950A17DA-22F8-4BBD-A153-2B37E42F6684}" presName="txShp" presStyleLbl="node1" presStyleIdx="0" presStyleCnt="1">
        <dgm:presLayoutVars>
          <dgm:bulletEnabled val="1"/>
        </dgm:presLayoutVars>
      </dgm:prSet>
      <dgm:spPr/>
    </dgm:pt>
  </dgm:ptLst>
  <dgm:cxnLst>
    <dgm:cxn modelId="{ABD8EE6A-F4F8-4113-BF05-251B29EB9337}" srcId="{AB17FECE-F4F6-46AD-9D8E-0C3DD1416B32}" destId="{950A17DA-22F8-4BBD-A153-2B37E42F6684}" srcOrd="0" destOrd="0" parTransId="{234DB3AB-A30D-4FD1-968B-7BCF8ABC2477}" sibTransId="{A0F3325F-58FC-4003-B9CC-3E5DAF032989}"/>
    <dgm:cxn modelId="{852F3976-FF80-40E1-96B8-DF9F00DA6AF8}" type="presOf" srcId="{950A17DA-22F8-4BBD-A153-2B37E42F6684}" destId="{6E2E3206-152D-4541-84F7-1043DD314F8C}" srcOrd="0" destOrd="0" presId="urn:microsoft.com/office/officeart/2005/8/layout/vList3"/>
    <dgm:cxn modelId="{EF125395-810A-40E2-BEA2-0C4C2E26DE80}" type="presOf" srcId="{AB17FECE-F4F6-46AD-9D8E-0C3DD1416B32}" destId="{EF60BE7E-97A0-4E0F-A38D-5570C64E33BA}" srcOrd="0" destOrd="0" presId="urn:microsoft.com/office/officeart/2005/8/layout/vList3"/>
    <dgm:cxn modelId="{E7E696D1-C57F-421B-B679-29988B63FD1F}" type="presParOf" srcId="{EF60BE7E-97A0-4E0F-A38D-5570C64E33BA}" destId="{3A908C74-CCC7-4310-9209-0689F0838DEC}" srcOrd="0" destOrd="0" presId="urn:microsoft.com/office/officeart/2005/8/layout/vList3"/>
    <dgm:cxn modelId="{2F3C608D-1C53-43A0-BAF7-CA5AFFE50B15}" type="presParOf" srcId="{3A908C74-CCC7-4310-9209-0689F0838DEC}" destId="{2F27266A-82A0-4FD4-9967-2E882A0A8A31}" srcOrd="0" destOrd="0" presId="urn:microsoft.com/office/officeart/2005/8/layout/vList3"/>
    <dgm:cxn modelId="{966A098D-4E5E-41D1-9868-C0D14977E0D4}" type="presParOf" srcId="{3A908C74-CCC7-4310-9209-0689F0838DEC}" destId="{6E2E3206-152D-4541-84F7-1043DD314F8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B17FECE-F4F6-46AD-9D8E-0C3DD1416B32}" type="doc">
      <dgm:prSet loTypeId="urn:microsoft.com/office/officeart/2005/8/layout/vList3" loCatId="picture" qsTypeId="urn:microsoft.com/office/officeart/2005/8/quickstyle/simple3" qsCatId="simple" csTypeId="urn:microsoft.com/office/officeart/2005/8/colors/accent1_1" csCatId="accent1" phldr="1"/>
      <dgm:spPr/>
    </dgm:pt>
    <dgm:pt modelId="{950A17DA-22F8-4BBD-A153-2B37E42F6684}">
      <dgm:prSet phldrT="[Texto]"/>
      <dgm:spPr>
        <a:ln w="57150">
          <a:solidFill>
            <a:schemeClr val="tx2">
              <a:lumMod val="60000"/>
              <a:lumOff val="40000"/>
            </a:schemeClr>
          </a:solidFill>
        </a:ln>
      </dgm:spPr>
      <dgm:t>
        <a:bodyPr/>
        <a:lstStyle/>
        <a:p>
          <a:pPr algn="just"/>
          <a:r>
            <a:rPr lang="es-MX" dirty="0"/>
            <a:t>- Pretende </a:t>
          </a:r>
          <a:r>
            <a:rPr lang="es-MX" b="1" dirty="0"/>
            <a:t>medir el grado de relación y la manera en que interactúan dos o mas variables entre sí</a:t>
          </a:r>
          <a:r>
            <a:rPr lang="es-MX" dirty="0"/>
            <a:t>. Estas relaciones se establecen dentro de un mismo contexto y a partir de los mismos sujetos, en la mayoría de los casos.</a:t>
          </a:r>
        </a:p>
      </dgm:t>
    </dgm:pt>
    <dgm:pt modelId="{234DB3AB-A30D-4FD1-968B-7BCF8ABC2477}" type="parTrans" cxnId="{ABD8EE6A-F4F8-4113-BF05-251B29EB9337}">
      <dgm:prSet/>
      <dgm:spPr/>
      <dgm:t>
        <a:bodyPr/>
        <a:lstStyle/>
        <a:p>
          <a:endParaRPr lang="es-MX"/>
        </a:p>
      </dgm:t>
    </dgm:pt>
    <dgm:pt modelId="{A0F3325F-58FC-4003-B9CC-3E5DAF032989}" type="sibTrans" cxnId="{ABD8EE6A-F4F8-4113-BF05-251B29EB9337}">
      <dgm:prSet/>
      <dgm:spPr/>
      <dgm:t>
        <a:bodyPr/>
        <a:lstStyle/>
        <a:p>
          <a:endParaRPr lang="es-MX"/>
        </a:p>
      </dgm:t>
    </dgm:pt>
    <dgm:pt modelId="{EF60BE7E-97A0-4E0F-A38D-5570C64E33BA}" type="pres">
      <dgm:prSet presAssocID="{AB17FECE-F4F6-46AD-9D8E-0C3DD1416B32}" presName="linearFlow" presStyleCnt="0">
        <dgm:presLayoutVars>
          <dgm:dir/>
          <dgm:resizeHandles val="exact"/>
        </dgm:presLayoutVars>
      </dgm:prSet>
      <dgm:spPr/>
    </dgm:pt>
    <dgm:pt modelId="{3A908C74-CCC7-4310-9209-0689F0838DEC}" type="pres">
      <dgm:prSet presAssocID="{950A17DA-22F8-4BBD-A153-2B37E42F6684}" presName="composite" presStyleCnt="0"/>
      <dgm:spPr/>
    </dgm:pt>
    <dgm:pt modelId="{2F27266A-82A0-4FD4-9967-2E882A0A8A31}" type="pres">
      <dgm:prSet presAssocID="{950A17DA-22F8-4BBD-A153-2B37E42F6684}"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scene3d>
          <a:camera prst="orthographicFront">
            <a:rot lat="0" lon="0" rev="0"/>
          </a:camera>
          <a:lightRig rig="soft" dir="t">
            <a:rot lat="0" lon="0" rev="0"/>
          </a:lightRig>
        </a:scene3d>
        <a:sp3d contourW="44450" prstMaterial="matte">
          <a:bevelT w="63500" h="63500" prst="artDeco"/>
          <a:contourClr>
            <a:srgbClr val="FFFFFF"/>
          </a:contourClr>
        </a:sp3d>
      </dgm:spPr>
    </dgm:pt>
    <dgm:pt modelId="{6E2E3206-152D-4541-84F7-1043DD314F8C}" type="pres">
      <dgm:prSet presAssocID="{950A17DA-22F8-4BBD-A153-2B37E42F6684}" presName="txShp" presStyleLbl="node1" presStyleIdx="0" presStyleCnt="1">
        <dgm:presLayoutVars>
          <dgm:bulletEnabled val="1"/>
        </dgm:presLayoutVars>
      </dgm:prSet>
      <dgm:spPr/>
    </dgm:pt>
  </dgm:ptLst>
  <dgm:cxnLst>
    <dgm:cxn modelId="{ABD8EE6A-F4F8-4113-BF05-251B29EB9337}" srcId="{AB17FECE-F4F6-46AD-9D8E-0C3DD1416B32}" destId="{950A17DA-22F8-4BBD-A153-2B37E42F6684}" srcOrd="0" destOrd="0" parTransId="{234DB3AB-A30D-4FD1-968B-7BCF8ABC2477}" sibTransId="{A0F3325F-58FC-4003-B9CC-3E5DAF032989}"/>
    <dgm:cxn modelId="{0FE39080-C4C5-4DF4-9F72-BA0BA6809254}" type="presOf" srcId="{AB17FECE-F4F6-46AD-9D8E-0C3DD1416B32}" destId="{EF60BE7E-97A0-4E0F-A38D-5570C64E33BA}" srcOrd="0" destOrd="0" presId="urn:microsoft.com/office/officeart/2005/8/layout/vList3"/>
    <dgm:cxn modelId="{8F54ECC5-165F-4F29-93C3-B3958CC8A53A}" type="presOf" srcId="{950A17DA-22F8-4BBD-A153-2B37E42F6684}" destId="{6E2E3206-152D-4541-84F7-1043DD314F8C}" srcOrd="0" destOrd="0" presId="urn:microsoft.com/office/officeart/2005/8/layout/vList3"/>
    <dgm:cxn modelId="{E3DCC03C-5421-44BA-A1A4-65730271388E}" type="presParOf" srcId="{EF60BE7E-97A0-4E0F-A38D-5570C64E33BA}" destId="{3A908C74-CCC7-4310-9209-0689F0838DEC}" srcOrd="0" destOrd="0" presId="urn:microsoft.com/office/officeart/2005/8/layout/vList3"/>
    <dgm:cxn modelId="{795A07B8-89E8-4E68-AC97-52A79D695296}" type="presParOf" srcId="{3A908C74-CCC7-4310-9209-0689F0838DEC}" destId="{2F27266A-82A0-4FD4-9967-2E882A0A8A31}" srcOrd="0" destOrd="0" presId="urn:microsoft.com/office/officeart/2005/8/layout/vList3"/>
    <dgm:cxn modelId="{A47C2722-94C9-4ADE-A5C5-051891D4425C}" type="presParOf" srcId="{3A908C74-CCC7-4310-9209-0689F0838DEC}" destId="{6E2E3206-152D-4541-84F7-1043DD314F8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72393EC-D8EB-4B8A-8E18-0D3607EBE133}" type="doc">
      <dgm:prSet loTypeId="urn:microsoft.com/office/officeart/2008/layout/VerticalCurvedList" loCatId="list" qsTypeId="urn:microsoft.com/office/officeart/2005/8/quickstyle/simple5" qsCatId="simple" csTypeId="urn:microsoft.com/office/officeart/2005/8/colors/accent4_2" csCatId="accent4" phldr="1"/>
      <dgm:spPr/>
      <dgm:t>
        <a:bodyPr/>
        <a:lstStyle/>
        <a:p>
          <a:endParaRPr lang="es-MX"/>
        </a:p>
      </dgm:t>
    </dgm:pt>
    <dgm:pt modelId="{5EB1B279-0812-4536-A578-DA931569EA69}">
      <dgm:prSet phldrT="[Texto]"/>
      <dgm:spPr/>
      <dgm:t>
        <a:bodyPr/>
        <a:lstStyle/>
        <a:p>
          <a:r>
            <a:rPr lang="es-MX" dirty="0"/>
            <a:t>Es fáctico, toda vez que se ciñe a los hechos</a:t>
          </a:r>
        </a:p>
      </dgm:t>
    </dgm:pt>
    <dgm:pt modelId="{DFDD4030-0C82-4DA4-8E9B-5667B5B02BE3}" type="parTrans" cxnId="{454E44EC-2D93-4E40-AEE9-70067D352911}">
      <dgm:prSet/>
      <dgm:spPr/>
      <dgm:t>
        <a:bodyPr/>
        <a:lstStyle/>
        <a:p>
          <a:endParaRPr lang="es-MX"/>
        </a:p>
      </dgm:t>
    </dgm:pt>
    <dgm:pt modelId="{FF00D777-3A56-41DF-9416-16079D071BC2}" type="sibTrans" cxnId="{454E44EC-2D93-4E40-AEE9-70067D352911}">
      <dgm:prSet/>
      <dgm:spPr/>
      <dgm:t>
        <a:bodyPr/>
        <a:lstStyle/>
        <a:p>
          <a:endParaRPr lang="es-MX"/>
        </a:p>
      </dgm:t>
    </dgm:pt>
    <dgm:pt modelId="{E2A03B39-2DF1-4348-9856-A058C235CF9C}">
      <dgm:prSet phldrT="[Texto]"/>
      <dgm:spPr/>
      <dgm:t>
        <a:bodyPr/>
        <a:lstStyle/>
        <a:p>
          <a:r>
            <a:rPr lang="es-MX" dirty="0"/>
            <a:t>Es didáctico </a:t>
          </a:r>
        </a:p>
      </dgm:t>
    </dgm:pt>
    <dgm:pt modelId="{AC27204B-61C4-4D90-B64C-5BB70FD11707}" type="parTrans" cxnId="{197254C8-4314-4724-B623-6AD3253568FC}">
      <dgm:prSet/>
      <dgm:spPr/>
      <dgm:t>
        <a:bodyPr/>
        <a:lstStyle/>
        <a:p>
          <a:endParaRPr lang="es-MX"/>
        </a:p>
      </dgm:t>
    </dgm:pt>
    <dgm:pt modelId="{3BD0CA3B-8CCD-4E5F-A24B-9FAE5865CCDB}" type="sibTrans" cxnId="{197254C8-4314-4724-B623-6AD3253568FC}">
      <dgm:prSet/>
      <dgm:spPr/>
      <dgm:t>
        <a:bodyPr/>
        <a:lstStyle/>
        <a:p>
          <a:endParaRPr lang="es-MX"/>
        </a:p>
      </dgm:t>
    </dgm:pt>
    <dgm:pt modelId="{319A99EB-B404-49B1-B654-A7CE109235F5}">
      <dgm:prSet phldrT="[Texto]"/>
      <dgm:spPr/>
      <dgm:t>
        <a:bodyPr/>
        <a:lstStyle/>
        <a:p>
          <a:r>
            <a:rPr lang="es-MX" dirty="0"/>
            <a:t>Es objetivo</a:t>
          </a:r>
        </a:p>
      </dgm:t>
    </dgm:pt>
    <dgm:pt modelId="{02AE8199-7A40-4A1B-9DA7-B5F0C2857E45}" type="parTrans" cxnId="{01583EDD-A33B-4EBD-9415-53FA1FB655CC}">
      <dgm:prSet/>
      <dgm:spPr/>
      <dgm:t>
        <a:bodyPr/>
        <a:lstStyle/>
        <a:p>
          <a:endParaRPr lang="es-MX"/>
        </a:p>
      </dgm:t>
    </dgm:pt>
    <dgm:pt modelId="{89229521-CCBB-4206-B3F6-A0B302B55526}" type="sibTrans" cxnId="{01583EDD-A33B-4EBD-9415-53FA1FB655CC}">
      <dgm:prSet/>
      <dgm:spPr/>
      <dgm:t>
        <a:bodyPr/>
        <a:lstStyle/>
        <a:p>
          <a:endParaRPr lang="es-MX"/>
        </a:p>
      </dgm:t>
    </dgm:pt>
    <dgm:pt modelId="{4DD706BF-A74E-4ACD-859D-B80BAF6EEF43}">
      <dgm:prSet phldrT="[Texto]"/>
      <dgm:spPr/>
      <dgm:t>
        <a:bodyPr/>
        <a:lstStyle/>
        <a:p>
          <a:r>
            <a:rPr lang="es-MX" dirty="0"/>
            <a:t>Se vale de la verificación empírica para confrontarla con la realidad </a:t>
          </a:r>
        </a:p>
      </dgm:t>
    </dgm:pt>
    <dgm:pt modelId="{A381BCC3-7B5E-430D-A888-5AF84AA66491}" type="parTrans" cxnId="{223B5BB4-2128-4FB5-AEE4-518541659DD2}">
      <dgm:prSet/>
      <dgm:spPr/>
      <dgm:t>
        <a:bodyPr/>
        <a:lstStyle/>
        <a:p>
          <a:endParaRPr lang="es-MX"/>
        </a:p>
      </dgm:t>
    </dgm:pt>
    <dgm:pt modelId="{22A7B03D-F099-4761-932D-D202D2EC8350}" type="sibTrans" cxnId="{223B5BB4-2128-4FB5-AEE4-518541659DD2}">
      <dgm:prSet/>
      <dgm:spPr/>
      <dgm:t>
        <a:bodyPr/>
        <a:lstStyle/>
        <a:p>
          <a:endParaRPr lang="es-MX"/>
        </a:p>
      </dgm:t>
    </dgm:pt>
    <dgm:pt modelId="{635F8E00-9ABA-432A-B880-A00258EC7DE9}">
      <dgm:prSet phldrT="[Texto]"/>
      <dgm:spPr/>
      <dgm:t>
        <a:bodyPr/>
        <a:lstStyle/>
        <a:p>
          <a:r>
            <a:rPr lang="es-MX" dirty="0"/>
            <a:t>Es auto –correctivo, pues va rechazando o ajustando sus conclusiones</a:t>
          </a:r>
        </a:p>
      </dgm:t>
    </dgm:pt>
    <dgm:pt modelId="{287E3544-D5A1-4A14-BDD5-9784B62228D8}" type="parTrans" cxnId="{1A7ED057-42EC-4858-807B-A4C24077D51B}">
      <dgm:prSet/>
      <dgm:spPr/>
      <dgm:t>
        <a:bodyPr/>
        <a:lstStyle/>
        <a:p>
          <a:endParaRPr lang="es-MX"/>
        </a:p>
      </dgm:t>
    </dgm:pt>
    <dgm:pt modelId="{F04C3F5D-FAF9-478E-A0C7-3314DCC09C6F}" type="sibTrans" cxnId="{1A7ED057-42EC-4858-807B-A4C24077D51B}">
      <dgm:prSet/>
      <dgm:spPr/>
      <dgm:t>
        <a:bodyPr/>
        <a:lstStyle/>
        <a:p>
          <a:endParaRPr lang="es-MX"/>
        </a:p>
      </dgm:t>
    </dgm:pt>
    <dgm:pt modelId="{0601C99B-CAA5-480B-9D38-064E36253CD9}">
      <dgm:prSet phldrT="[Texto]"/>
      <dgm:spPr/>
      <dgm:t>
        <a:bodyPr/>
        <a:lstStyle/>
        <a:p>
          <a:r>
            <a:rPr lang="es-MX" dirty="0"/>
            <a:t>Su formulación es de tipo general e ignora el hecho aislado</a:t>
          </a:r>
        </a:p>
      </dgm:t>
    </dgm:pt>
    <dgm:pt modelId="{02AB0D98-5633-4010-AB5A-301A5CD6DEBC}" type="parTrans" cxnId="{9675DC49-FE7F-4BF5-B263-425B8D82839F}">
      <dgm:prSet/>
      <dgm:spPr/>
      <dgm:t>
        <a:bodyPr/>
        <a:lstStyle/>
        <a:p>
          <a:endParaRPr lang="es-MX"/>
        </a:p>
      </dgm:t>
    </dgm:pt>
    <dgm:pt modelId="{247CD1B1-259B-4CA0-8D4C-4A29BD26F010}" type="sibTrans" cxnId="{9675DC49-FE7F-4BF5-B263-425B8D82839F}">
      <dgm:prSet/>
      <dgm:spPr/>
      <dgm:t>
        <a:bodyPr/>
        <a:lstStyle/>
        <a:p>
          <a:endParaRPr lang="es-MX"/>
        </a:p>
      </dgm:t>
    </dgm:pt>
    <dgm:pt modelId="{09FE6AEB-BD79-4AFD-BA91-E159D6A55D1B}" type="pres">
      <dgm:prSet presAssocID="{672393EC-D8EB-4B8A-8E18-0D3607EBE133}" presName="Name0" presStyleCnt="0">
        <dgm:presLayoutVars>
          <dgm:chMax val="7"/>
          <dgm:chPref val="7"/>
          <dgm:dir/>
        </dgm:presLayoutVars>
      </dgm:prSet>
      <dgm:spPr/>
    </dgm:pt>
    <dgm:pt modelId="{1CB63720-273F-4C84-85F2-D73AB493CCC4}" type="pres">
      <dgm:prSet presAssocID="{672393EC-D8EB-4B8A-8E18-0D3607EBE133}" presName="Name1" presStyleCnt="0"/>
      <dgm:spPr/>
    </dgm:pt>
    <dgm:pt modelId="{858A4110-0FF9-4FB4-A948-D4F49A6849FA}" type="pres">
      <dgm:prSet presAssocID="{672393EC-D8EB-4B8A-8E18-0D3607EBE133}" presName="cycle" presStyleCnt="0"/>
      <dgm:spPr/>
    </dgm:pt>
    <dgm:pt modelId="{C1E40061-1007-4A49-AC60-E14B9139993F}" type="pres">
      <dgm:prSet presAssocID="{672393EC-D8EB-4B8A-8E18-0D3607EBE133}" presName="srcNode" presStyleLbl="node1" presStyleIdx="0" presStyleCnt="6"/>
      <dgm:spPr/>
    </dgm:pt>
    <dgm:pt modelId="{06DCD6E8-DC2B-4429-867A-7DD727511CF5}" type="pres">
      <dgm:prSet presAssocID="{672393EC-D8EB-4B8A-8E18-0D3607EBE133}" presName="conn" presStyleLbl="parChTrans1D2" presStyleIdx="0" presStyleCnt="1"/>
      <dgm:spPr/>
    </dgm:pt>
    <dgm:pt modelId="{2C213C3E-D6C9-4B3A-B47C-76D0381225C6}" type="pres">
      <dgm:prSet presAssocID="{672393EC-D8EB-4B8A-8E18-0D3607EBE133}" presName="extraNode" presStyleLbl="node1" presStyleIdx="0" presStyleCnt="6"/>
      <dgm:spPr/>
    </dgm:pt>
    <dgm:pt modelId="{C601F908-279C-441C-8E11-E8715471944F}" type="pres">
      <dgm:prSet presAssocID="{672393EC-D8EB-4B8A-8E18-0D3607EBE133}" presName="dstNode" presStyleLbl="node1" presStyleIdx="0" presStyleCnt="6"/>
      <dgm:spPr/>
    </dgm:pt>
    <dgm:pt modelId="{8A90DF41-3EEC-41B7-80AD-9F66B461AD69}" type="pres">
      <dgm:prSet presAssocID="{5EB1B279-0812-4536-A578-DA931569EA69}" presName="text_1" presStyleLbl="node1" presStyleIdx="0" presStyleCnt="6">
        <dgm:presLayoutVars>
          <dgm:bulletEnabled val="1"/>
        </dgm:presLayoutVars>
      </dgm:prSet>
      <dgm:spPr/>
    </dgm:pt>
    <dgm:pt modelId="{F7C85535-9C68-4A14-B3CC-A4C87A88C620}" type="pres">
      <dgm:prSet presAssocID="{5EB1B279-0812-4536-A578-DA931569EA69}" presName="accent_1" presStyleCnt="0"/>
      <dgm:spPr/>
    </dgm:pt>
    <dgm:pt modelId="{9E5AB796-86DC-4022-A281-48A6A7063FC3}" type="pres">
      <dgm:prSet presAssocID="{5EB1B279-0812-4536-A578-DA931569EA69}" presName="accentRepeatNode" presStyleLbl="solidFgAcc1" presStyleIdx="0" presStyleCnt="6"/>
      <dgm:spPr>
        <a:solidFill>
          <a:srgbClr val="FF99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47F3A604-1B6B-4CB8-954B-A19868B644BC}" type="pres">
      <dgm:prSet presAssocID="{4DD706BF-A74E-4ACD-859D-B80BAF6EEF43}" presName="text_2" presStyleLbl="node1" presStyleIdx="1" presStyleCnt="6">
        <dgm:presLayoutVars>
          <dgm:bulletEnabled val="1"/>
        </dgm:presLayoutVars>
      </dgm:prSet>
      <dgm:spPr/>
    </dgm:pt>
    <dgm:pt modelId="{6DBAA92A-03F0-429D-9C29-D97B508B138A}" type="pres">
      <dgm:prSet presAssocID="{4DD706BF-A74E-4ACD-859D-B80BAF6EEF43}" presName="accent_2" presStyleCnt="0"/>
      <dgm:spPr/>
    </dgm:pt>
    <dgm:pt modelId="{CC7E423E-424C-4AE2-AA68-2546EC89F031}" type="pres">
      <dgm:prSet presAssocID="{4DD706BF-A74E-4ACD-859D-B80BAF6EEF43}" presName="accentRepeatNode" presStyleLbl="solidFgAcc1" presStyleIdx="1" presStyleCnt="6"/>
      <dgm:spPr>
        <a:solidFill>
          <a:srgbClr val="FF99FF"/>
        </a:solidFill>
        <a:ln>
          <a:noFill/>
        </a:ln>
        <a:effectLst/>
        <a:scene3d>
          <a:camera prst="orthographicFront">
            <a:rot lat="0" lon="0" rev="0"/>
          </a:camera>
          <a:lightRig rig="contrasting" dir="t">
            <a:rot lat="0" lon="0" rev="7800000"/>
          </a:lightRig>
        </a:scene3d>
        <a:sp3d>
          <a:bevelT w="139700" h="139700"/>
        </a:sp3d>
      </dgm:spPr>
    </dgm:pt>
    <dgm:pt modelId="{DDEAE225-F2BB-40C8-B904-6C2370C3C865}" type="pres">
      <dgm:prSet presAssocID="{635F8E00-9ABA-432A-B880-A00258EC7DE9}" presName="text_3" presStyleLbl="node1" presStyleIdx="2" presStyleCnt="6">
        <dgm:presLayoutVars>
          <dgm:bulletEnabled val="1"/>
        </dgm:presLayoutVars>
      </dgm:prSet>
      <dgm:spPr/>
    </dgm:pt>
    <dgm:pt modelId="{9C75B223-67A4-4D72-8ADF-FC73A6C6E5FF}" type="pres">
      <dgm:prSet presAssocID="{635F8E00-9ABA-432A-B880-A00258EC7DE9}" presName="accent_3" presStyleCnt="0"/>
      <dgm:spPr/>
    </dgm:pt>
    <dgm:pt modelId="{36F3C509-D94A-4015-A322-7B8F63ACD110}" type="pres">
      <dgm:prSet presAssocID="{635F8E00-9ABA-432A-B880-A00258EC7DE9}" presName="accentRepeatNode" presStyleLbl="solidFgAcc1" presStyleIdx="2" presStyleCnt="6"/>
      <dgm:spPr>
        <a:solidFill>
          <a:srgbClr val="FF99FF"/>
        </a:solidFill>
        <a:ln>
          <a:noFill/>
        </a:ln>
        <a:effectLst/>
        <a:scene3d>
          <a:camera prst="orthographicFront">
            <a:rot lat="0" lon="0" rev="0"/>
          </a:camera>
          <a:lightRig rig="contrasting" dir="t">
            <a:rot lat="0" lon="0" rev="7800000"/>
          </a:lightRig>
        </a:scene3d>
        <a:sp3d>
          <a:bevelT w="139700" h="139700"/>
        </a:sp3d>
      </dgm:spPr>
    </dgm:pt>
    <dgm:pt modelId="{F0582665-FF82-46D0-8CBE-57BDAA5FA4CA}" type="pres">
      <dgm:prSet presAssocID="{0601C99B-CAA5-480B-9D38-064E36253CD9}" presName="text_4" presStyleLbl="node1" presStyleIdx="3" presStyleCnt="6">
        <dgm:presLayoutVars>
          <dgm:bulletEnabled val="1"/>
        </dgm:presLayoutVars>
      </dgm:prSet>
      <dgm:spPr/>
    </dgm:pt>
    <dgm:pt modelId="{8BA1C224-0EEA-42F5-B8BD-575E8DB06B67}" type="pres">
      <dgm:prSet presAssocID="{0601C99B-CAA5-480B-9D38-064E36253CD9}" presName="accent_4" presStyleCnt="0"/>
      <dgm:spPr/>
    </dgm:pt>
    <dgm:pt modelId="{0650BCB0-2511-4DB6-887A-D1E38385541E}" type="pres">
      <dgm:prSet presAssocID="{0601C99B-CAA5-480B-9D38-064E36253CD9}" presName="accentRepeatNode" presStyleLbl="solidFgAcc1" presStyleIdx="3" presStyleCnt="6"/>
      <dgm:spPr>
        <a:solidFill>
          <a:srgbClr val="FF99FF"/>
        </a:solidFill>
        <a:ln>
          <a:noFill/>
        </a:ln>
        <a:effectLst/>
        <a:scene3d>
          <a:camera prst="orthographicFront">
            <a:rot lat="0" lon="0" rev="0"/>
          </a:camera>
          <a:lightRig rig="contrasting" dir="t">
            <a:rot lat="0" lon="0" rev="7800000"/>
          </a:lightRig>
        </a:scene3d>
        <a:sp3d>
          <a:bevelT w="139700" h="139700"/>
        </a:sp3d>
      </dgm:spPr>
    </dgm:pt>
    <dgm:pt modelId="{D4204D8D-A342-4070-BF67-99B49B9A4EBF}" type="pres">
      <dgm:prSet presAssocID="{E2A03B39-2DF1-4348-9856-A058C235CF9C}" presName="text_5" presStyleLbl="node1" presStyleIdx="4" presStyleCnt="6">
        <dgm:presLayoutVars>
          <dgm:bulletEnabled val="1"/>
        </dgm:presLayoutVars>
      </dgm:prSet>
      <dgm:spPr/>
    </dgm:pt>
    <dgm:pt modelId="{4585C2B9-6E87-4544-A52B-3907B354B51C}" type="pres">
      <dgm:prSet presAssocID="{E2A03B39-2DF1-4348-9856-A058C235CF9C}" presName="accent_5" presStyleCnt="0"/>
      <dgm:spPr/>
    </dgm:pt>
    <dgm:pt modelId="{667BEFBD-5F92-4ECF-A16B-4070FF4D5B91}" type="pres">
      <dgm:prSet presAssocID="{E2A03B39-2DF1-4348-9856-A058C235CF9C}" presName="accentRepeatNode" presStyleLbl="solidFgAcc1" presStyleIdx="4" presStyleCnt="6"/>
      <dgm:spPr>
        <a:solidFill>
          <a:srgbClr val="FF99FF"/>
        </a:solidFill>
        <a:ln>
          <a:noFill/>
        </a:ln>
        <a:effectLst/>
        <a:scene3d>
          <a:camera prst="orthographicFront">
            <a:rot lat="0" lon="0" rev="0"/>
          </a:camera>
          <a:lightRig rig="contrasting" dir="t">
            <a:rot lat="0" lon="0" rev="7800000"/>
          </a:lightRig>
        </a:scene3d>
        <a:sp3d>
          <a:bevelT w="139700" h="139700"/>
        </a:sp3d>
      </dgm:spPr>
    </dgm:pt>
    <dgm:pt modelId="{D272AAD2-6400-4CD6-8D0B-2BC383514B17}" type="pres">
      <dgm:prSet presAssocID="{319A99EB-B404-49B1-B654-A7CE109235F5}" presName="text_6" presStyleLbl="node1" presStyleIdx="5" presStyleCnt="6">
        <dgm:presLayoutVars>
          <dgm:bulletEnabled val="1"/>
        </dgm:presLayoutVars>
      </dgm:prSet>
      <dgm:spPr/>
    </dgm:pt>
    <dgm:pt modelId="{E0D4AC41-F6F6-4459-8A24-E83EA8BE76D2}" type="pres">
      <dgm:prSet presAssocID="{319A99EB-B404-49B1-B654-A7CE109235F5}" presName="accent_6" presStyleCnt="0"/>
      <dgm:spPr/>
    </dgm:pt>
    <dgm:pt modelId="{C96C85DC-5994-42E9-9A12-F916AB3C23EC}" type="pres">
      <dgm:prSet presAssocID="{319A99EB-B404-49B1-B654-A7CE109235F5}" presName="accentRepeatNode" presStyleLbl="solidFgAcc1" presStyleIdx="5" presStyleCnt="6"/>
      <dgm:spPr>
        <a:solidFill>
          <a:srgbClr val="FF99FF"/>
        </a:solidFill>
        <a:ln>
          <a:noFill/>
        </a:ln>
        <a:effectLst/>
        <a:scene3d>
          <a:camera prst="orthographicFront">
            <a:rot lat="0" lon="0" rev="0"/>
          </a:camera>
          <a:lightRig rig="contrasting" dir="t">
            <a:rot lat="0" lon="0" rev="7800000"/>
          </a:lightRig>
        </a:scene3d>
        <a:sp3d>
          <a:bevelT w="139700" h="139700"/>
        </a:sp3d>
      </dgm:spPr>
    </dgm:pt>
  </dgm:ptLst>
  <dgm:cxnLst>
    <dgm:cxn modelId="{C2D2211D-0C0F-4639-88F2-EC19E7067483}" type="presOf" srcId="{E2A03B39-2DF1-4348-9856-A058C235CF9C}" destId="{D4204D8D-A342-4070-BF67-99B49B9A4EBF}" srcOrd="0" destOrd="0" presId="urn:microsoft.com/office/officeart/2008/layout/VerticalCurvedList"/>
    <dgm:cxn modelId="{4A20C43E-EEA9-4E42-943A-A7579427E2B0}" type="presOf" srcId="{672393EC-D8EB-4B8A-8E18-0D3607EBE133}" destId="{09FE6AEB-BD79-4AFD-BA91-E159D6A55D1B}" srcOrd="0" destOrd="0" presId="urn:microsoft.com/office/officeart/2008/layout/VerticalCurvedList"/>
    <dgm:cxn modelId="{BFCD0F66-A5AC-4D4B-BA5A-EDC0592F568F}" type="presOf" srcId="{635F8E00-9ABA-432A-B880-A00258EC7DE9}" destId="{DDEAE225-F2BB-40C8-B904-6C2370C3C865}" srcOrd="0" destOrd="0" presId="urn:microsoft.com/office/officeart/2008/layout/VerticalCurvedList"/>
    <dgm:cxn modelId="{B3D16E48-FE7C-47C4-A8E1-68A38F62085C}" type="presOf" srcId="{FF00D777-3A56-41DF-9416-16079D071BC2}" destId="{06DCD6E8-DC2B-4429-867A-7DD727511CF5}" srcOrd="0" destOrd="0" presId="urn:microsoft.com/office/officeart/2008/layout/VerticalCurvedList"/>
    <dgm:cxn modelId="{9675DC49-FE7F-4BF5-B263-425B8D82839F}" srcId="{672393EC-D8EB-4B8A-8E18-0D3607EBE133}" destId="{0601C99B-CAA5-480B-9D38-064E36253CD9}" srcOrd="3" destOrd="0" parTransId="{02AB0D98-5633-4010-AB5A-301A5CD6DEBC}" sibTransId="{247CD1B1-259B-4CA0-8D4C-4A29BD26F010}"/>
    <dgm:cxn modelId="{3EEF6353-DF99-4E90-976C-5B61EB268888}" type="presOf" srcId="{4DD706BF-A74E-4ACD-859D-B80BAF6EEF43}" destId="{47F3A604-1B6B-4CB8-954B-A19868B644BC}" srcOrd="0" destOrd="0" presId="urn:microsoft.com/office/officeart/2008/layout/VerticalCurvedList"/>
    <dgm:cxn modelId="{1A7ED057-42EC-4858-807B-A4C24077D51B}" srcId="{672393EC-D8EB-4B8A-8E18-0D3607EBE133}" destId="{635F8E00-9ABA-432A-B880-A00258EC7DE9}" srcOrd="2" destOrd="0" parTransId="{287E3544-D5A1-4A14-BDD5-9784B62228D8}" sibTransId="{F04C3F5D-FAF9-478E-A0C7-3314DCC09C6F}"/>
    <dgm:cxn modelId="{3279AE79-F0DD-444B-9528-6B3EA409822D}" type="presOf" srcId="{0601C99B-CAA5-480B-9D38-064E36253CD9}" destId="{F0582665-FF82-46D0-8CBE-57BDAA5FA4CA}" srcOrd="0" destOrd="0" presId="urn:microsoft.com/office/officeart/2008/layout/VerticalCurvedList"/>
    <dgm:cxn modelId="{223B5BB4-2128-4FB5-AEE4-518541659DD2}" srcId="{672393EC-D8EB-4B8A-8E18-0D3607EBE133}" destId="{4DD706BF-A74E-4ACD-859D-B80BAF6EEF43}" srcOrd="1" destOrd="0" parTransId="{A381BCC3-7B5E-430D-A888-5AF84AA66491}" sibTransId="{22A7B03D-F099-4761-932D-D202D2EC8350}"/>
    <dgm:cxn modelId="{197254C8-4314-4724-B623-6AD3253568FC}" srcId="{672393EC-D8EB-4B8A-8E18-0D3607EBE133}" destId="{E2A03B39-2DF1-4348-9856-A058C235CF9C}" srcOrd="4" destOrd="0" parTransId="{AC27204B-61C4-4D90-B64C-5BB70FD11707}" sibTransId="{3BD0CA3B-8CCD-4E5F-A24B-9FAE5865CCDB}"/>
    <dgm:cxn modelId="{01583EDD-A33B-4EBD-9415-53FA1FB655CC}" srcId="{672393EC-D8EB-4B8A-8E18-0D3607EBE133}" destId="{319A99EB-B404-49B1-B654-A7CE109235F5}" srcOrd="5" destOrd="0" parTransId="{02AE8199-7A40-4A1B-9DA7-B5F0C2857E45}" sibTransId="{89229521-CCBB-4206-B3F6-A0B302B55526}"/>
    <dgm:cxn modelId="{542192E4-66F5-4AF3-BB4D-FF2B721C5EE0}" type="presOf" srcId="{319A99EB-B404-49B1-B654-A7CE109235F5}" destId="{D272AAD2-6400-4CD6-8D0B-2BC383514B17}" srcOrd="0" destOrd="0" presId="urn:microsoft.com/office/officeart/2008/layout/VerticalCurvedList"/>
    <dgm:cxn modelId="{454E44EC-2D93-4E40-AEE9-70067D352911}" srcId="{672393EC-D8EB-4B8A-8E18-0D3607EBE133}" destId="{5EB1B279-0812-4536-A578-DA931569EA69}" srcOrd="0" destOrd="0" parTransId="{DFDD4030-0C82-4DA4-8E9B-5667B5B02BE3}" sibTransId="{FF00D777-3A56-41DF-9416-16079D071BC2}"/>
    <dgm:cxn modelId="{68371DF9-1898-4008-898B-AF0B21815155}" type="presOf" srcId="{5EB1B279-0812-4536-A578-DA931569EA69}" destId="{8A90DF41-3EEC-41B7-80AD-9F66B461AD69}" srcOrd="0" destOrd="0" presId="urn:microsoft.com/office/officeart/2008/layout/VerticalCurvedList"/>
    <dgm:cxn modelId="{9F043563-C2B0-403C-A6DD-38284F50DAA0}" type="presParOf" srcId="{09FE6AEB-BD79-4AFD-BA91-E159D6A55D1B}" destId="{1CB63720-273F-4C84-85F2-D73AB493CCC4}" srcOrd="0" destOrd="0" presId="urn:microsoft.com/office/officeart/2008/layout/VerticalCurvedList"/>
    <dgm:cxn modelId="{05DF71EF-F16D-4BF5-B4BD-B149E5ABEFC9}" type="presParOf" srcId="{1CB63720-273F-4C84-85F2-D73AB493CCC4}" destId="{858A4110-0FF9-4FB4-A948-D4F49A6849FA}" srcOrd="0" destOrd="0" presId="urn:microsoft.com/office/officeart/2008/layout/VerticalCurvedList"/>
    <dgm:cxn modelId="{AA35C460-ECB4-410C-A2CD-FF6C860A2DA6}" type="presParOf" srcId="{858A4110-0FF9-4FB4-A948-D4F49A6849FA}" destId="{C1E40061-1007-4A49-AC60-E14B9139993F}" srcOrd="0" destOrd="0" presId="urn:microsoft.com/office/officeart/2008/layout/VerticalCurvedList"/>
    <dgm:cxn modelId="{F60675FB-86A2-49A6-9E85-88E5B125B3EE}" type="presParOf" srcId="{858A4110-0FF9-4FB4-A948-D4F49A6849FA}" destId="{06DCD6E8-DC2B-4429-867A-7DD727511CF5}" srcOrd="1" destOrd="0" presId="urn:microsoft.com/office/officeart/2008/layout/VerticalCurvedList"/>
    <dgm:cxn modelId="{42201939-AE71-4644-93A6-B3A70E7BB9F6}" type="presParOf" srcId="{858A4110-0FF9-4FB4-A948-D4F49A6849FA}" destId="{2C213C3E-D6C9-4B3A-B47C-76D0381225C6}" srcOrd="2" destOrd="0" presId="urn:microsoft.com/office/officeart/2008/layout/VerticalCurvedList"/>
    <dgm:cxn modelId="{4AF01610-1885-4B8F-B2A2-7A693335DECC}" type="presParOf" srcId="{858A4110-0FF9-4FB4-A948-D4F49A6849FA}" destId="{C601F908-279C-441C-8E11-E8715471944F}" srcOrd="3" destOrd="0" presId="urn:microsoft.com/office/officeart/2008/layout/VerticalCurvedList"/>
    <dgm:cxn modelId="{0C496377-6429-4D3F-800E-9B47533B968A}" type="presParOf" srcId="{1CB63720-273F-4C84-85F2-D73AB493CCC4}" destId="{8A90DF41-3EEC-41B7-80AD-9F66B461AD69}" srcOrd="1" destOrd="0" presId="urn:microsoft.com/office/officeart/2008/layout/VerticalCurvedList"/>
    <dgm:cxn modelId="{C896DE2D-A06D-4152-95C6-E06176096F13}" type="presParOf" srcId="{1CB63720-273F-4C84-85F2-D73AB493CCC4}" destId="{F7C85535-9C68-4A14-B3CC-A4C87A88C620}" srcOrd="2" destOrd="0" presId="urn:microsoft.com/office/officeart/2008/layout/VerticalCurvedList"/>
    <dgm:cxn modelId="{4DD18434-D60B-45C5-9467-A9BF67550968}" type="presParOf" srcId="{F7C85535-9C68-4A14-B3CC-A4C87A88C620}" destId="{9E5AB796-86DC-4022-A281-48A6A7063FC3}" srcOrd="0" destOrd="0" presId="urn:microsoft.com/office/officeart/2008/layout/VerticalCurvedList"/>
    <dgm:cxn modelId="{671984FB-40EE-48CC-B55F-1FB40701D1D9}" type="presParOf" srcId="{1CB63720-273F-4C84-85F2-D73AB493CCC4}" destId="{47F3A604-1B6B-4CB8-954B-A19868B644BC}" srcOrd="3" destOrd="0" presId="urn:microsoft.com/office/officeart/2008/layout/VerticalCurvedList"/>
    <dgm:cxn modelId="{4F9B1BEC-84CB-4B41-8331-ED2BE16DC305}" type="presParOf" srcId="{1CB63720-273F-4C84-85F2-D73AB493CCC4}" destId="{6DBAA92A-03F0-429D-9C29-D97B508B138A}" srcOrd="4" destOrd="0" presId="urn:microsoft.com/office/officeart/2008/layout/VerticalCurvedList"/>
    <dgm:cxn modelId="{7964CE17-6490-4CF0-BBAE-C40446F698B1}" type="presParOf" srcId="{6DBAA92A-03F0-429D-9C29-D97B508B138A}" destId="{CC7E423E-424C-4AE2-AA68-2546EC89F031}" srcOrd="0" destOrd="0" presId="urn:microsoft.com/office/officeart/2008/layout/VerticalCurvedList"/>
    <dgm:cxn modelId="{1AAFE205-0885-491C-9FBA-5034D3F65D69}" type="presParOf" srcId="{1CB63720-273F-4C84-85F2-D73AB493CCC4}" destId="{DDEAE225-F2BB-40C8-B904-6C2370C3C865}" srcOrd="5" destOrd="0" presId="urn:microsoft.com/office/officeart/2008/layout/VerticalCurvedList"/>
    <dgm:cxn modelId="{87CD8CA2-A49F-40DB-A017-0E629637CAC2}" type="presParOf" srcId="{1CB63720-273F-4C84-85F2-D73AB493CCC4}" destId="{9C75B223-67A4-4D72-8ADF-FC73A6C6E5FF}" srcOrd="6" destOrd="0" presId="urn:microsoft.com/office/officeart/2008/layout/VerticalCurvedList"/>
    <dgm:cxn modelId="{481CFBC4-216A-4B0B-8E25-6BBA2ABC101E}" type="presParOf" srcId="{9C75B223-67A4-4D72-8ADF-FC73A6C6E5FF}" destId="{36F3C509-D94A-4015-A322-7B8F63ACD110}" srcOrd="0" destOrd="0" presId="urn:microsoft.com/office/officeart/2008/layout/VerticalCurvedList"/>
    <dgm:cxn modelId="{3BA64C08-5F92-4CD2-ABBF-672F4072A3B9}" type="presParOf" srcId="{1CB63720-273F-4C84-85F2-D73AB493CCC4}" destId="{F0582665-FF82-46D0-8CBE-57BDAA5FA4CA}" srcOrd="7" destOrd="0" presId="urn:microsoft.com/office/officeart/2008/layout/VerticalCurvedList"/>
    <dgm:cxn modelId="{B57837CE-1D3A-4A07-9F92-057EB2249F5C}" type="presParOf" srcId="{1CB63720-273F-4C84-85F2-D73AB493CCC4}" destId="{8BA1C224-0EEA-42F5-B8BD-575E8DB06B67}" srcOrd="8" destOrd="0" presId="urn:microsoft.com/office/officeart/2008/layout/VerticalCurvedList"/>
    <dgm:cxn modelId="{F23DD7E2-1AE3-4295-8E11-77764C8FA41D}" type="presParOf" srcId="{8BA1C224-0EEA-42F5-B8BD-575E8DB06B67}" destId="{0650BCB0-2511-4DB6-887A-D1E38385541E}" srcOrd="0" destOrd="0" presId="urn:microsoft.com/office/officeart/2008/layout/VerticalCurvedList"/>
    <dgm:cxn modelId="{0B818D0A-0354-4BC8-A8A6-DC09B93EDC24}" type="presParOf" srcId="{1CB63720-273F-4C84-85F2-D73AB493CCC4}" destId="{D4204D8D-A342-4070-BF67-99B49B9A4EBF}" srcOrd="9" destOrd="0" presId="urn:microsoft.com/office/officeart/2008/layout/VerticalCurvedList"/>
    <dgm:cxn modelId="{B15D236B-EB0B-442E-BC77-5D0E32B39CCF}" type="presParOf" srcId="{1CB63720-273F-4C84-85F2-D73AB493CCC4}" destId="{4585C2B9-6E87-4544-A52B-3907B354B51C}" srcOrd="10" destOrd="0" presId="urn:microsoft.com/office/officeart/2008/layout/VerticalCurvedList"/>
    <dgm:cxn modelId="{C7F7010A-EBC7-4E89-A610-7B2347674FD5}" type="presParOf" srcId="{4585C2B9-6E87-4544-A52B-3907B354B51C}" destId="{667BEFBD-5F92-4ECF-A16B-4070FF4D5B91}" srcOrd="0" destOrd="0" presId="urn:microsoft.com/office/officeart/2008/layout/VerticalCurvedList"/>
    <dgm:cxn modelId="{3A4660A7-3629-44AB-968F-B4CCEC9A89E4}" type="presParOf" srcId="{1CB63720-273F-4C84-85F2-D73AB493CCC4}" destId="{D272AAD2-6400-4CD6-8D0B-2BC383514B17}" srcOrd="11" destOrd="0" presId="urn:microsoft.com/office/officeart/2008/layout/VerticalCurvedList"/>
    <dgm:cxn modelId="{E6188C63-89BD-41D3-93E2-1E501CF3A778}" type="presParOf" srcId="{1CB63720-273F-4C84-85F2-D73AB493CCC4}" destId="{E0D4AC41-F6F6-4459-8A24-E83EA8BE76D2}" srcOrd="12" destOrd="0" presId="urn:microsoft.com/office/officeart/2008/layout/VerticalCurvedList"/>
    <dgm:cxn modelId="{E77C13C8-0C7A-46E9-A40D-249DE99F024C}" type="presParOf" srcId="{E0D4AC41-F6F6-4459-8A24-E83EA8BE76D2}" destId="{C96C85DC-5994-42E9-9A12-F916AB3C23EC}"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4A343A6-6D42-40EB-91E2-880DB14E89BB}"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s-MX"/>
        </a:p>
      </dgm:t>
    </dgm:pt>
    <dgm:pt modelId="{9F4EFE8B-697F-41C2-9C41-61FE2D5DA932}">
      <dgm:prSet phldrT="[Texto]"/>
      <dgm:spPr/>
      <dgm:t>
        <a:bodyPr/>
        <a:lstStyle/>
        <a:p>
          <a:r>
            <a:rPr lang="es-MX" b="1" i="1" dirty="0"/>
            <a:t>a) Observación: </a:t>
          </a:r>
          <a:r>
            <a:rPr lang="es-MX" i="0" dirty="0"/>
            <a:t>Fijar la atención en una porción del universo.</a:t>
          </a:r>
          <a:endParaRPr lang="es-MX" i="1" dirty="0"/>
        </a:p>
      </dgm:t>
    </dgm:pt>
    <dgm:pt modelId="{DD366B91-4858-4D77-A7BE-F0E7A062104D}" type="parTrans" cxnId="{A7895A3C-04E8-4F2E-A2BF-32F9071AB400}">
      <dgm:prSet/>
      <dgm:spPr/>
      <dgm:t>
        <a:bodyPr/>
        <a:lstStyle/>
        <a:p>
          <a:endParaRPr lang="es-MX"/>
        </a:p>
      </dgm:t>
    </dgm:pt>
    <dgm:pt modelId="{8D1CD866-F3BC-472C-86ED-51FF2AC808A7}" type="sibTrans" cxnId="{A7895A3C-04E8-4F2E-A2BF-32F9071AB400}">
      <dgm:prSet/>
      <dgm:spPr/>
      <dgm:t>
        <a:bodyPr/>
        <a:lstStyle/>
        <a:p>
          <a:endParaRPr lang="es-MX"/>
        </a:p>
      </dgm:t>
    </dgm:pt>
    <dgm:pt modelId="{A43AF22C-6BDC-4C26-8492-8D3600DF92AF}">
      <dgm:prSet phldrT="[Texto]"/>
      <dgm:spPr/>
      <dgm:t>
        <a:bodyPr/>
        <a:lstStyle/>
        <a:p>
          <a:r>
            <a:rPr lang="es-MX" b="1" i="1" dirty="0"/>
            <a:t>b) La pregunta</a:t>
          </a:r>
          <a:r>
            <a:rPr lang="es-MX" i="1" dirty="0"/>
            <a:t>: </a:t>
          </a:r>
          <a:r>
            <a:rPr lang="es-MX" i="0" dirty="0"/>
            <a:t>surge debido a la curiosidad del observador.</a:t>
          </a:r>
        </a:p>
        <a:p>
          <a:r>
            <a:rPr lang="es-MX" i="0" dirty="0"/>
            <a:t>Debe ser congruente con la realidad y debe adherirse a la lógica </a:t>
          </a:r>
          <a:endParaRPr lang="es-MX" i="1" dirty="0"/>
        </a:p>
      </dgm:t>
    </dgm:pt>
    <dgm:pt modelId="{DE49AA64-8F2A-4D28-9FB7-D61412F88E0A}" type="parTrans" cxnId="{EE0086B6-554E-4D74-88F2-70846D90B262}">
      <dgm:prSet/>
      <dgm:spPr/>
      <dgm:t>
        <a:bodyPr/>
        <a:lstStyle/>
        <a:p>
          <a:endParaRPr lang="es-MX"/>
        </a:p>
      </dgm:t>
    </dgm:pt>
    <dgm:pt modelId="{EA275B5C-221E-4D4F-B00C-1CAA8D63997B}" type="sibTrans" cxnId="{EE0086B6-554E-4D74-88F2-70846D90B262}">
      <dgm:prSet/>
      <dgm:spPr/>
      <dgm:t>
        <a:bodyPr/>
        <a:lstStyle/>
        <a:p>
          <a:endParaRPr lang="es-MX"/>
        </a:p>
      </dgm:t>
    </dgm:pt>
    <dgm:pt modelId="{C5552660-82FE-4D44-8A54-B5C3E0646ADA}">
      <dgm:prSet phldrT="[Texto]"/>
      <dgm:spPr/>
      <dgm:t>
        <a:bodyPr/>
        <a:lstStyle/>
        <a:p>
          <a:r>
            <a:rPr lang="es-MX" b="1" i="1" dirty="0"/>
            <a:t>c) Hipótesis</a:t>
          </a:r>
          <a:r>
            <a:rPr lang="es-MX" i="1" dirty="0"/>
            <a:t>: </a:t>
          </a:r>
          <a:r>
            <a:rPr lang="es-MX" dirty="0"/>
            <a:t>declaración (respuesta a la pregunta) que puede ser falsa o verdadera, debe ser sometida a una comprobación. </a:t>
          </a:r>
        </a:p>
      </dgm:t>
    </dgm:pt>
    <dgm:pt modelId="{43A8226F-7377-4A8C-83F6-B37EADE9AE7D}" type="parTrans" cxnId="{9B3FF52E-B4E6-41A4-B4C6-9AD63B519EB0}">
      <dgm:prSet/>
      <dgm:spPr/>
      <dgm:t>
        <a:bodyPr/>
        <a:lstStyle/>
        <a:p>
          <a:endParaRPr lang="es-MX"/>
        </a:p>
      </dgm:t>
    </dgm:pt>
    <dgm:pt modelId="{6E2981DD-E806-4C1E-A2F2-A5DB70B44427}" type="sibTrans" cxnId="{9B3FF52E-B4E6-41A4-B4C6-9AD63B519EB0}">
      <dgm:prSet/>
      <dgm:spPr/>
      <dgm:t>
        <a:bodyPr/>
        <a:lstStyle/>
        <a:p>
          <a:endParaRPr lang="es-MX"/>
        </a:p>
      </dgm:t>
    </dgm:pt>
    <dgm:pt modelId="{775DF56E-B838-491C-9714-F90DA612F604}">
      <dgm:prSet phldrT="[Texto]"/>
      <dgm:spPr/>
      <dgm:t>
        <a:bodyPr/>
        <a:lstStyle/>
        <a:p>
          <a:r>
            <a:rPr lang="es-MX" b="1" i="1" dirty="0"/>
            <a:t>d) Experimentación</a:t>
          </a:r>
          <a:r>
            <a:rPr lang="es-MX" i="1" dirty="0"/>
            <a:t>: </a:t>
          </a:r>
          <a:r>
            <a:rPr lang="es-MX" i="0" dirty="0"/>
            <a:t>probar, verificar o descartar la valides de la hipótesis planteada; siendo sometidas a pruebas sistemáticas, para comprobar su ocurrencia en el futuro.</a:t>
          </a:r>
          <a:endParaRPr lang="es-MX" i="1" dirty="0"/>
        </a:p>
      </dgm:t>
    </dgm:pt>
    <dgm:pt modelId="{9798C465-9E68-41D3-B46E-38108C675E4F}" type="parTrans" cxnId="{2F940B0C-9A44-4896-A5FC-4F5F02C186C6}">
      <dgm:prSet/>
      <dgm:spPr/>
      <dgm:t>
        <a:bodyPr/>
        <a:lstStyle/>
        <a:p>
          <a:endParaRPr lang="es-MX"/>
        </a:p>
      </dgm:t>
    </dgm:pt>
    <dgm:pt modelId="{AB825E98-850E-405C-8E16-51C759B71A49}" type="sibTrans" cxnId="{2F940B0C-9A44-4896-A5FC-4F5F02C186C6}">
      <dgm:prSet/>
      <dgm:spPr/>
      <dgm:t>
        <a:bodyPr/>
        <a:lstStyle/>
        <a:p>
          <a:endParaRPr lang="es-MX"/>
        </a:p>
      </dgm:t>
    </dgm:pt>
    <dgm:pt modelId="{1CE25328-B099-4655-827D-588488808123}">
      <dgm:prSet phldrT="[Texto]"/>
      <dgm:spPr/>
      <dgm:t>
        <a:bodyPr/>
        <a:lstStyle/>
        <a:p>
          <a:r>
            <a:rPr lang="es-MX" b="1" dirty="0"/>
            <a:t>e) Conclusiones</a:t>
          </a:r>
          <a:r>
            <a:rPr lang="es-MX" dirty="0"/>
            <a:t>: Se evalúan los resultados en función de su alcance espacial y temporal en el cosmos.</a:t>
          </a:r>
        </a:p>
        <a:p>
          <a:r>
            <a:rPr lang="es-MX" b="1" dirty="0">
              <a:solidFill>
                <a:srgbClr val="FFFF00"/>
              </a:solidFill>
            </a:rPr>
            <a:t>- Teoría / -Ley</a:t>
          </a:r>
        </a:p>
      </dgm:t>
    </dgm:pt>
    <dgm:pt modelId="{1557A483-AFFF-4C8C-9D1E-F6835E986D6E}" type="parTrans" cxnId="{6521F68B-81E0-4623-BB1F-92A1F64F09DF}">
      <dgm:prSet/>
      <dgm:spPr/>
      <dgm:t>
        <a:bodyPr/>
        <a:lstStyle/>
        <a:p>
          <a:endParaRPr lang="es-MX"/>
        </a:p>
      </dgm:t>
    </dgm:pt>
    <dgm:pt modelId="{AC400888-BB61-4572-8A57-8E30622DDF5E}" type="sibTrans" cxnId="{6521F68B-81E0-4623-BB1F-92A1F64F09DF}">
      <dgm:prSet/>
      <dgm:spPr/>
      <dgm:t>
        <a:bodyPr/>
        <a:lstStyle/>
        <a:p>
          <a:endParaRPr lang="es-MX"/>
        </a:p>
      </dgm:t>
    </dgm:pt>
    <dgm:pt modelId="{FCECC0AC-EA02-47C5-9CA7-1AE0B32D2382}" type="pres">
      <dgm:prSet presAssocID="{C4A343A6-6D42-40EB-91E2-880DB14E89BB}" presName="diagram" presStyleCnt="0">
        <dgm:presLayoutVars>
          <dgm:dir/>
          <dgm:resizeHandles val="exact"/>
        </dgm:presLayoutVars>
      </dgm:prSet>
      <dgm:spPr/>
    </dgm:pt>
    <dgm:pt modelId="{6D3952AC-D856-4F44-A3B4-1F1013689B3D}" type="pres">
      <dgm:prSet presAssocID="{9F4EFE8B-697F-41C2-9C41-61FE2D5DA932}" presName="node" presStyleLbl="node1" presStyleIdx="0" presStyleCnt="5">
        <dgm:presLayoutVars>
          <dgm:bulletEnabled val="1"/>
        </dgm:presLayoutVars>
      </dgm:prSet>
      <dgm:spPr/>
    </dgm:pt>
    <dgm:pt modelId="{8A8D4257-E0AE-4FFC-B966-7B0AFA8F91F2}" type="pres">
      <dgm:prSet presAssocID="{8D1CD866-F3BC-472C-86ED-51FF2AC808A7}" presName="sibTrans" presStyleCnt="0"/>
      <dgm:spPr/>
    </dgm:pt>
    <dgm:pt modelId="{B05991E8-7886-4E1B-90CF-AF1C5603F13C}" type="pres">
      <dgm:prSet presAssocID="{A43AF22C-6BDC-4C26-8492-8D3600DF92AF}" presName="node" presStyleLbl="node1" presStyleIdx="1" presStyleCnt="5">
        <dgm:presLayoutVars>
          <dgm:bulletEnabled val="1"/>
        </dgm:presLayoutVars>
      </dgm:prSet>
      <dgm:spPr/>
    </dgm:pt>
    <dgm:pt modelId="{CC42104F-870A-402B-A70D-B254166A3049}" type="pres">
      <dgm:prSet presAssocID="{EA275B5C-221E-4D4F-B00C-1CAA8D63997B}" presName="sibTrans" presStyleCnt="0"/>
      <dgm:spPr/>
    </dgm:pt>
    <dgm:pt modelId="{ECA559CA-A718-4E3F-91EA-2A787C03E74F}" type="pres">
      <dgm:prSet presAssocID="{C5552660-82FE-4D44-8A54-B5C3E0646ADA}" presName="node" presStyleLbl="node1" presStyleIdx="2" presStyleCnt="5">
        <dgm:presLayoutVars>
          <dgm:bulletEnabled val="1"/>
        </dgm:presLayoutVars>
      </dgm:prSet>
      <dgm:spPr/>
    </dgm:pt>
    <dgm:pt modelId="{7379D25F-27C7-4C2D-A439-18E59CE6F5A9}" type="pres">
      <dgm:prSet presAssocID="{6E2981DD-E806-4C1E-A2F2-A5DB70B44427}" presName="sibTrans" presStyleCnt="0"/>
      <dgm:spPr/>
    </dgm:pt>
    <dgm:pt modelId="{6869D211-8D92-4D7F-B64C-2C54F9387F6D}" type="pres">
      <dgm:prSet presAssocID="{1CE25328-B099-4655-827D-588488808123}" presName="node" presStyleLbl="node1" presStyleIdx="3" presStyleCnt="5">
        <dgm:presLayoutVars>
          <dgm:bulletEnabled val="1"/>
        </dgm:presLayoutVars>
      </dgm:prSet>
      <dgm:spPr/>
    </dgm:pt>
    <dgm:pt modelId="{85C7BA1A-D43B-4B09-96BB-D827CCE6B58F}" type="pres">
      <dgm:prSet presAssocID="{AC400888-BB61-4572-8A57-8E30622DDF5E}" presName="sibTrans" presStyleCnt="0"/>
      <dgm:spPr/>
    </dgm:pt>
    <dgm:pt modelId="{89125045-87EE-4381-B34D-AE871C2F9688}" type="pres">
      <dgm:prSet presAssocID="{775DF56E-B838-491C-9714-F90DA612F604}" presName="node" presStyleLbl="node1" presStyleIdx="4" presStyleCnt="5">
        <dgm:presLayoutVars>
          <dgm:bulletEnabled val="1"/>
        </dgm:presLayoutVars>
      </dgm:prSet>
      <dgm:spPr/>
    </dgm:pt>
  </dgm:ptLst>
  <dgm:cxnLst>
    <dgm:cxn modelId="{2F940B0C-9A44-4896-A5FC-4F5F02C186C6}" srcId="{C4A343A6-6D42-40EB-91E2-880DB14E89BB}" destId="{775DF56E-B838-491C-9714-F90DA612F604}" srcOrd="4" destOrd="0" parTransId="{9798C465-9E68-41D3-B46E-38108C675E4F}" sibTransId="{AB825E98-850E-405C-8E16-51C759B71A49}"/>
    <dgm:cxn modelId="{9B3FF52E-B4E6-41A4-B4C6-9AD63B519EB0}" srcId="{C4A343A6-6D42-40EB-91E2-880DB14E89BB}" destId="{C5552660-82FE-4D44-8A54-B5C3E0646ADA}" srcOrd="2" destOrd="0" parTransId="{43A8226F-7377-4A8C-83F6-B37EADE9AE7D}" sibTransId="{6E2981DD-E806-4C1E-A2F2-A5DB70B44427}"/>
    <dgm:cxn modelId="{A7895A3C-04E8-4F2E-A2BF-32F9071AB400}" srcId="{C4A343A6-6D42-40EB-91E2-880DB14E89BB}" destId="{9F4EFE8B-697F-41C2-9C41-61FE2D5DA932}" srcOrd="0" destOrd="0" parTransId="{DD366B91-4858-4D77-A7BE-F0E7A062104D}" sibTransId="{8D1CD866-F3BC-472C-86ED-51FF2AC808A7}"/>
    <dgm:cxn modelId="{F960A13C-446F-4A10-92BD-FDAB7DDCD66C}" type="presOf" srcId="{C5552660-82FE-4D44-8A54-B5C3E0646ADA}" destId="{ECA559CA-A718-4E3F-91EA-2A787C03E74F}" srcOrd="0" destOrd="0" presId="urn:microsoft.com/office/officeart/2005/8/layout/default"/>
    <dgm:cxn modelId="{064FEE65-4863-4BAB-94FE-7FD72A06E047}" type="presOf" srcId="{9F4EFE8B-697F-41C2-9C41-61FE2D5DA932}" destId="{6D3952AC-D856-4F44-A3B4-1F1013689B3D}" srcOrd="0" destOrd="0" presId="urn:microsoft.com/office/officeart/2005/8/layout/default"/>
    <dgm:cxn modelId="{D54FA86D-38BA-45F2-9D9A-F95233D285CC}" type="presOf" srcId="{C4A343A6-6D42-40EB-91E2-880DB14E89BB}" destId="{FCECC0AC-EA02-47C5-9CA7-1AE0B32D2382}" srcOrd="0" destOrd="0" presId="urn:microsoft.com/office/officeart/2005/8/layout/default"/>
    <dgm:cxn modelId="{6521F68B-81E0-4623-BB1F-92A1F64F09DF}" srcId="{C4A343A6-6D42-40EB-91E2-880DB14E89BB}" destId="{1CE25328-B099-4655-827D-588488808123}" srcOrd="3" destOrd="0" parTransId="{1557A483-AFFF-4C8C-9D1E-F6835E986D6E}" sibTransId="{AC400888-BB61-4572-8A57-8E30622DDF5E}"/>
    <dgm:cxn modelId="{CCFA1C8E-DA93-4BF9-A6EB-F90793C00B36}" type="presOf" srcId="{A43AF22C-6BDC-4C26-8492-8D3600DF92AF}" destId="{B05991E8-7886-4E1B-90CF-AF1C5603F13C}" srcOrd="0" destOrd="0" presId="urn:microsoft.com/office/officeart/2005/8/layout/default"/>
    <dgm:cxn modelId="{EE0086B6-554E-4D74-88F2-70846D90B262}" srcId="{C4A343A6-6D42-40EB-91E2-880DB14E89BB}" destId="{A43AF22C-6BDC-4C26-8492-8D3600DF92AF}" srcOrd="1" destOrd="0" parTransId="{DE49AA64-8F2A-4D28-9FB7-D61412F88E0A}" sibTransId="{EA275B5C-221E-4D4F-B00C-1CAA8D63997B}"/>
    <dgm:cxn modelId="{1C5493C5-EF39-4181-89FB-FDA6E09C07F6}" type="presOf" srcId="{775DF56E-B838-491C-9714-F90DA612F604}" destId="{89125045-87EE-4381-B34D-AE871C2F9688}" srcOrd="0" destOrd="0" presId="urn:microsoft.com/office/officeart/2005/8/layout/default"/>
    <dgm:cxn modelId="{8C08BFF4-78EE-4968-B6E8-219F553709D9}" type="presOf" srcId="{1CE25328-B099-4655-827D-588488808123}" destId="{6869D211-8D92-4D7F-B64C-2C54F9387F6D}" srcOrd="0" destOrd="0" presId="urn:microsoft.com/office/officeart/2005/8/layout/default"/>
    <dgm:cxn modelId="{DDB1464A-5833-443C-8F99-9B547E07B8DA}" type="presParOf" srcId="{FCECC0AC-EA02-47C5-9CA7-1AE0B32D2382}" destId="{6D3952AC-D856-4F44-A3B4-1F1013689B3D}" srcOrd="0" destOrd="0" presId="urn:microsoft.com/office/officeart/2005/8/layout/default"/>
    <dgm:cxn modelId="{428CB5D7-15C2-457E-B3D2-977FA2A15638}" type="presParOf" srcId="{FCECC0AC-EA02-47C5-9CA7-1AE0B32D2382}" destId="{8A8D4257-E0AE-4FFC-B966-7B0AFA8F91F2}" srcOrd="1" destOrd="0" presId="urn:microsoft.com/office/officeart/2005/8/layout/default"/>
    <dgm:cxn modelId="{186C93D4-100C-4689-A9F9-80105AFFBAD7}" type="presParOf" srcId="{FCECC0AC-EA02-47C5-9CA7-1AE0B32D2382}" destId="{B05991E8-7886-4E1B-90CF-AF1C5603F13C}" srcOrd="2" destOrd="0" presId="urn:microsoft.com/office/officeart/2005/8/layout/default"/>
    <dgm:cxn modelId="{FB9A92D2-B81F-46C3-96A0-7BD032980AD4}" type="presParOf" srcId="{FCECC0AC-EA02-47C5-9CA7-1AE0B32D2382}" destId="{CC42104F-870A-402B-A70D-B254166A3049}" srcOrd="3" destOrd="0" presId="urn:microsoft.com/office/officeart/2005/8/layout/default"/>
    <dgm:cxn modelId="{03F96EA8-ECA7-4CE4-82BD-A2C91C92AF2C}" type="presParOf" srcId="{FCECC0AC-EA02-47C5-9CA7-1AE0B32D2382}" destId="{ECA559CA-A718-4E3F-91EA-2A787C03E74F}" srcOrd="4" destOrd="0" presId="urn:microsoft.com/office/officeart/2005/8/layout/default"/>
    <dgm:cxn modelId="{6CA6C084-50E0-46BA-8423-00066204AEF3}" type="presParOf" srcId="{FCECC0AC-EA02-47C5-9CA7-1AE0B32D2382}" destId="{7379D25F-27C7-4C2D-A439-18E59CE6F5A9}" srcOrd="5" destOrd="0" presId="urn:microsoft.com/office/officeart/2005/8/layout/default"/>
    <dgm:cxn modelId="{CD17E7FD-C469-46CB-9946-1D78B0AE32FF}" type="presParOf" srcId="{FCECC0AC-EA02-47C5-9CA7-1AE0B32D2382}" destId="{6869D211-8D92-4D7F-B64C-2C54F9387F6D}" srcOrd="6" destOrd="0" presId="urn:microsoft.com/office/officeart/2005/8/layout/default"/>
    <dgm:cxn modelId="{4CC7F370-3E8F-4FB7-B2B0-8EE3E9667CE3}" type="presParOf" srcId="{FCECC0AC-EA02-47C5-9CA7-1AE0B32D2382}" destId="{85C7BA1A-D43B-4B09-96BB-D827CCE6B58F}" srcOrd="7" destOrd="0" presId="urn:microsoft.com/office/officeart/2005/8/layout/default"/>
    <dgm:cxn modelId="{66DD30BC-FB89-40B2-BA07-EE4E67030DC3}" type="presParOf" srcId="{FCECC0AC-EA02-47C5-9CA7-1AE0B32D2382}" destId="{89125045-87EE-4381-B34D-AE871C2F9688}"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A0E44-2B8D-48B4-9706-F50ABDDA4076}">
      <dsp:nvSpPr>
        <dsp:cNvPr id="0" name=""/>
        <dsp:cNvSpPr/>
      </dsp:nvSpPr>
      <dsp:spPr>
        <a:xfrm>
          <a:off x="1479986" y="182"/>
          <a:ext cx="3245707" cy="246341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6000" b="-16000"/>
          </a:stretch>
        </a:blipFill>
        <a:ln w="28575" cap="rnd"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88CBDFC0-71DC-4DE4-89FD-4BC6B9573F3A}">
      <dsp:nvSpPr>
        <dsp:cNvPr id="0" name=""/>
        <dsp:cNvSpPr/>
      </dsp:nvSpPr>
      <dsp:spPr>
        <a:xfrm>
          <a:off x="4861212" y="2449096"/>
          <a:ext cx="4598366" cy="284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MX" sz="2300" kern="1200" dirty="0"/>
            <a:t>“Es la pasión que en el ser humano se crea ante la necesidad de resolver un problema determinado, es curiosidad para saber y conocer algo, es buscar una respuesta a una situación desconocida”. </a:t>
          </a:r>
        </a:p>
      </dsp:txBody>
      <dsp:txXfrm>
        <a:off x="4861212" y="2449096"/>
        <a:ext cx="4598366" cy="2840329"/>
      </dsp:txXfrm>
    </dsp:sp>
    <dsp:sp modelId="{4E15680D-A59D-4724-BF8A-8A25326A854A}">
      <dsp:nvSpPr>
        <dsp:cNvPr id="0" name=""/>
        <dsp:cNvSpPr/>
      </dsp:nvSpPr>
      <dsp:spPr>
        <a:xfrm>
          <a:off x="4455498" y="2043730"/>
          <a:ext cx="1104348" cy="1104634"/>
        </a:xfrm>
        <a:prstGeom prst="halfFrame">
          <a:avLst>
            <a:gd name="adj1" fmla="val 25770"/>
            <a:gd name="adj2" fmla="val 25770"/>
          </a:avLst>
        </a:prstGeom>
        <a:solidFill>
          <a:schemeClr val="lt1">
            <a:hueOff val="0"/>
            <a:satOff val="0"/>
            <a:lumOff val="0"/>
            <a:alphaOff val="0"/>
          </a:schemeClr>
        </a:solidFill>
        <a:ln w="28575" cap="rnd"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F9A80EA-3D68-4E54-93DE-08BA7956245F}">
      <dsp:nvSpPr>
        <dsp:cNvPr id="0" name=""/>
        <dsp:cNvSpPr/>
      </dsp:nvSpPr>
      <dsp:spPr>
        <a:xfrm rot="5400000">
          <a:off x="8792786" y="2043873"/>
          <a:ext cx="1104634" cy="1104348"/>
        </a:xfrm>
        <a:prstGeom prst="halfFrame">
          <a:avLst>
            <a:gd name="adj1" fmla="val 25770"/>
            <a:gd name="adj2" fmla="val 25770"/>
          </a:avLst>
        </a:prstGeom>
        <a:solidFill>
          <a:schemeClr val="lt1">
            <a:hueOff val="0"/>
            <a:satOff val="0"/>
            <a:lumOff val="0"/>
            <a:alphaOff val="0"/>
          </a:schemeClr>
        </a:solidFill>
        <a:ln w="28575" cap="rnd"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91E7A4B8-0B0D-458F-BE13-40D84B31140E}">
      <dsp:nvSpPr>
        <dsp:cNvPr id="0" name=""/>
        <dsp:cNvSpPr/>
      </dsp:nvSpPr>
      <dsp:spPr>
        <a:xfrm rot="16200000">
          <a:off x="4455355" y="4590854"/>
          <a:ext cx="1104634" cy="1104348"/>
        </a:xfrm>
        <a:prstGeom prst="halfFrame">
          <a:avLst>
            <a:gd name="adj1" fmla="val 25770"/>
            <a:gd name="adj2" fmla="val 25770"/>
          </a:avLst>
        </a:prstGeom>
        <a:solidFill>
          <a:schemeClr val="lt1">
            <a:hueOff val="0"/>
            <a:satOff val="0"/>
            <a:lumOff val="0"/>
            <a:alphaOff val="0"/>
          </a:schemeClr>
        </a:solidFill>
        <a:ln w="28575" cap="rnd"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F4CCB01-3A1A-46FB-B603-1CBB68FD29BD}">
      <dsp:nvSpPr>
        <dsp:cNvPr id="0" name=""/>
        <dsp:cNvSpPr/>
      </dsp:nvSpPr>
      <dsp:spPr>
        <a:xfrm rot="10800000">
          <a:off x="8792929" y="4590711"/>
          <a:ext cx="1104348" cy="1104634"/>
        </a:xfrm>
        <a:prstGeom prst="halfFrame">
          <a:avLst>
            <a:gd name="adj1" fmla="val 25770"/>
            <a:gd name="adj2" fmla="val 25770"/>
          </a:avLst>
        </a:prstGeom>
        <a:solidFill>
          <a:schemeClr val="lt1">
            <a:hueOff val="0"/>
            <a:satOff val="0"/>
            <a:lumOff val="0"/>
            <a:alphaOff val="0"/>
          </a:schemeClr>
        </a:solidFill>
        <a:ln w="28575" cap="rnd"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E3206-152D-4541-84F7-1043DD314F8C}">
      <dsp:nvSpPr>
        <dsp:cNvPr id="0" name=""/>
        <dsp:cNvSpPr/>
      </dsp:nvSpPr>
      <dsp:spPr>
        <a:xfrm rot="10800000">
          <a:off x="2967089" y="730568"/>
          <a:ext cx="7853192" cy="3956119"/>
        </a:xfrm>
        <a:prstGeom prst="homePlate">
          <a:avLst/>
        </a:prstGeom>
        <a:gradFill rotWithShape="0">
          <a:gsLst>
            <a:gs pos="0">
              <a:schemeClr val="lt1">
                <a:hueOff val="0"/>
                <a:satOff val="0"/>
                <a:lumOff val="0"/>
                <a:alphaOff val="0"/>
                <a:tint val="64000"/>
                <a:lumMod val="118000"/>
              </a:schemeClr>
            </a:gs>
            <a:gs pos="100000">
              <a:schemeClr val="lt1">
                <a:hueOff val="0"/>
                <a:satOff val="0"/>
                <a:lumOff val="0"/>
                <a:alphaOff val="0"/>
                <a:tint val="92000"/>
                <a:alpha val="100000"/>
                <a:lumMod val="110000"/>
              </a:schemeClr>
            </a:gs>
          </a:gsLst>
          <a:lin ang="5400000" scaled="0"/>
        </a:gradFill>
        <a:ln w="57150">
          <a:solidFill>
            <a:schemeClr val="tx2">
              <a:lumMod val="60000"/>
              <a:lumOff val="40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44539" tIns="72390" rIns="135128" bIns="72390" numCol="1" spcCol="1270" anchor="ctr" anchorCtr="0">
          <a:noAutofit/>
        </a:bodyPr>
        <a:lstStyle/>
        <a:p>
          <a:pPr marL="0" lvl="0" indent="0" algn="just" defTabSz="844550">
            <a:lnSpc>
              <a:spcPct val="90000"/>
            </a:lnSpc>
            <a:spcBef>
              <a:spcPct val="0"/>
            </a:spcBef>
            <a:spcAft>
              <a:spcPct val="35000"/>
            </a:spcAft>
            <a:buNone/>
          </a:pPr>
          <a:r>
            <a:rPr lang="es-MX" sz="1900" kern="1200" dirty="0"/>
            <a:t>- </a:t>
          </a:r>
          <a:r>
            <a:rPr lang="es-MX" sz="1900" b="1" kern="1200" dirty="0"/>
            <a:t>Permite tener una aproximación a fenómenos desconocidos </a:t>
          </a:r>
          <a:r>
            <a:rPr lang="es-MX" sz="1900" kern="1200" dirty="0"/>
            <a:t>con el propósito de aumentar el grado de familiaridad y </a:t>
          </a:r>
          <a:r>
            <a:rPr lang="es-MX" sz="1900" b="1" kern="1200" dirty="0"/>
            <a:t>contribuye con ideas respecto de la forma correcta de abordar una investigación en particular.</a:t>
          </a:r>
        </a:p>
        <a:p>
          <a:pPr marL="0" lvl="0" indent="0" algn="just" defTabSz="844550">
            <a:lnSpc>
              <a:spcPct val="90000"/>
            </a:lnSpc>
            <a:spcBef>
              <a:spcPct val="0"/>
            </a:spcBef>
            <a:spcAft>
              <a:spcPct val="35000"/>
            </a:spcAft>
            <a:buNone/>
          </a:pPr>
          <a:r>
            <a:rPr lang="es-MX" sz="1900" kern="1200" dirty="0"/>
            <a:t>- Con el objetivo de que este tipo de investigación no se constituya en una pérdida de tiempo y recursos, es indispensable acercarse a ellos con una adecuada revisión de la literatura.</a:t>
          </a:r>
        </a:p>
        <a:p>
          <a:pPr marL="0" lvl="0" indent="0" algn="just" defTabSz="844550">
            <a:lnSpc>
              <a:spcPct val="90000"/>
            </a:lnSpc>
            <a:spcBef>
              <a:spcPct val="0"/>
            </a:spcBef>
            <a:spcAft>
              <a:spcPct val="35000"/>
            </a:spcAft>
            <a:buNone/>
          </a:pPr>
          <a:r>
            <a:rPr lang="es-MX" sz="1900" kern="1200" dirty="0"/>
            <a:t>- El estudio exploratorio se centra en </a:t>
          </a:r>
          <a:r>
            <a:rPr lang="es-MX" sz="1900" b="1" i="1" kern="1200" dirty="0"/>
            <a:t>descubrir.  </a:t>
          </a:r>
        </a:p>
      </dsp:txBody>
      <dsp:txXfrm rot="10800000">
        <a:off x="3956119" y="730568"/>
        <a:ext cx="6864162" cy="3956119"/>
      </dsp:txXfrm>
    </dsp:sp>
    <dsp:sp modelId="{2F27266A-82A0-4FD4-9967-2E882A0A8A31}">
      <dsp:nvSpPr>
        <dsp:cNvPr id="0" name=""/>
        <dsp:cNvSpPr/>
      </dsp:nvSpPr>
      <dsp:spPr>
        <a:xfrm>
          <a:off x="989029" y="730568"/>
          <a:ext cx="3956119" cy="39561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a:ln w="9525" cap="rnd"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1">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E3206-152D-4541-84F7-1043DD314F8C}">
      <dsp:nvSpPr>
        <dsp:cNvPr id="0" name=""/>
        <dsp:cNvSpPr/>
      </dsp:nvSpPr>
      <dsp:spPr>
        <a:xfrm rot="10800000">
          <a:off x="2967089" y="730568"/>
          <a:ext cx="7853192" cy="3956119"/>
        </a:xfrm>
        <a:prstGeom prst="homePlate">
          <a:avLst/>
        </a:prstGeom>
        <a:gradFill rotWithShape="0">
          <a:gsLst>
            <a:gs pos="0">
              <a:schemeClr val="lt1">
                <a:hueOff val="0"/>
                <a:satOff val="0"/>
                <a:lumOff val="0"/>
                <a:alphaOff val="0"/>
                <a:tint val="64000"/>
                <a:lumMod val="118000"/>
              </a:schemeClr>
            </a:gs>
            <a:gs pos="100000">
              <a:schemeClr val="lt1">
                <a:hueOff val="0"/>
                <a:satOff val="0"/>
                <a:lumOff val="0"/>
                <a:alphaOff val="0"/>
                <a:tint val="92000"/>
                <a:alpha val="100000"/>
                <a:lumMod val="110000"/>
              </a:schemeClr>
            </a:gs>
          </a:gsLst>
          <a:lin ang="5400000" scaled="0"/>
        </a:gradFill>
        <a:ln w="57150">
          <a:solidFill>
            <a:schemeClr val="tx2">
              <a:lumMod val="60000"/>
              <a:lumOff val="40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44539" tIns="95250" rIns="177800" bIns="95250" numCol="1" spcCol="1270" anchor="ctr" anchorCtr="0">
          <a:noAutofit/>
        </a:bodyPr>
        <a:lstStyle/>
        <a:p>
          <a:pPr marL="0" lvl="0" indent="0" algn="just" defTabSz="1111250">
            <a:lnSpc>
              <a:spcPct val="90000"/>
            </a:lnSpc>
            <a:spcBef>
              <a:spcPct val="0"/>
            </a:spcBef>
            <a:spcAft>
              <a:spcPct val="35000"/>
            </a:spcAft>
            <a:buNone/>
          </a:pPr>
          <a:r>
            <a:rPr lang="es-MX" sz="2500" kern="1200" dirty="0"/>
            <a:t>-</a:t>
          </a:r>
          <a:r>
            <a:rPr lang="es-MX" sz="2500" b="1" kern="1200" dirty="0"/>
            <a:t>Trabaja sobre realidades de hecho</a:t>
          </a:r>
          <a:r>
            <a:rPr lang="es-MX" sz="2500" kern="1200" dirty="0"/>
            <a:t> y su característica fundamental es la de </a:t>
          </a:r>
          <a:r>
            <a:rPr lang="es-MX" sz="2500" b="1" kern="1200" dirty="0"/>
            <a:t>registrar con rigor las características y propiedades de los hechos observados. </a:t>
          </a:r>
        </a:p>
        <a:p>
          <a:pPr marL="0" lvl="0" indent="0" algn="just" defTabSz="1111250">
            <a:lnSpc>
              <a:spcPct val="90000"/>
            </a:lnSpc>
            <a:spcBef>
              <a:spcPct val="0"/>
            </a:spcBef>
            <a:spcAft>
              <a:spcPct val="35000"/>
            </a:spcAft>
            <a:buNone/>
          </a:pPr>
          <a:r>
            <a:rPr lang="es-MX" sz="2500" kern="1200" dirty="0"/>
            <a:t>- Incluye estadísticas, encuestas, estudios de casos, exploraciones, causas de algún fenómeno. </a:t>
          </a:r>
        </a:p>
      </dsp:txBody>
      <dsp:txXfrm rot="10800000">
        <a:off x="3956119" y="730568"/>
        <a:ext cx="6864162" cy="3956119"/>
      </dsp:txXfrm>
    </dsp:sp>
    <dsp:sp modelId="{2F27266A-82A0-4FD4-9967-2E882A0A8A31}">
      <dsp:nvSpPr>
        <dsp:cNvPr id="0" name=""/>
        <dsp:cNvSpPr/>
      </dsp:nvSpPr>
      <dsp:spPr>
        <a:xfrm>
          <a:off x="989029" y="730568"/>
          <a:ext cx="3956119" cy="39561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8000" r="-48000"/>
          </a:stretch>
        </a:blipFill>
        <a:ln w="9525" cap="rnd" cmpd="sng" algn="ctr">
          <a:solidFill>
            <a:schemeClr val="accent1">
              <a:shade val="80000"/>
              <a:hueOff val="0"/>
              <a:satOff val="0"/>
              <a:lumOff val="0"/>
              <a:alphaOff val="0"/>
            </a:schemeClr>
          </a:solidFill>
          <a:prstDash val="solid"/>
        </a:ln>
        <a:effectLst/>
        <a:scene3d>
          <a:camera prst="orthographicFront">
            <a:rot lat="0" lon="0" rev="0"/>
          </a:camera>
          <a:lightRig rig="glow" dir="t">
            <a:rot lat="0" lon="0" rev="4800000"/>
          </a:lightRig>
        </a:scene3d>
        <a:sp3d prstMaterial="matte">
          <a:bevelT w="127000" h="63500"/>
        </a:sp3d>
      </dsp:spPr>
      <dsp:style>
        <a:lnRef idx="1">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E3206-152D-4541-84F7-1043DD314F8C}">
      <dsp:nvSpPr>
        <dsp:cNvPr id="0" name=""/>
        <dsp:cNvSpPr/>
      </dsp:nvSpPr>
      <dsp:spPr>
        <a:xfrm rot="10800000">
          <a:off x="2967089" y="730568"/>
          <a:ext cx="7853192" cy="3956119"/>
        </a:xfrm>
        <a:prstGeom prst="homePlate">
          <a:avLst/>
        </a:prstGeom>
        <a:gradFill rotWithShape="0">
          <a:gsLst>
            <a:gs pos="0">
              <a:schemeClr val="lt1">
                <a:hueOff val="0"/>
                <a:satOff val="0"/>
                <a:lumOff val="0"/>
                <a:alphaOff val="0"/>
                <a:tint val="64000"/>
                <a:lumMod val="118000"/>
              </a:schemeClr>
            </a:gs>
            <a:gs pos="100000">
              <a:schemeClr val="lt1">
                <a:hueOff val="0"/>
                <a:satOff val="0"/>
                <a:lumOff val="0"/>
                <a:alphaOff val="0"/>
                <a:tint val="92000"/>
                <a:alpha val="100000"/>
                <a:lumMod val="110000"/>
              </a:schemeClr>
            </a:gs>
          </a:gsLst>
          <a:lin ang="5400000" scaled="0"/>
        </a:gradFill>
        <a:ln w="57150">
          <a:solidFill>
            <a:schemeClr val="tx2">
              <a:lumMod val="60000"/>
              <a:lumOff val="40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44539" tIns="76200" rIns="142240" bIns="76200" numCol="1" spcCol="1270" anchor="ctr" anchorCtr="0">
          <a:noAutofit/>
        </a:bodyPr>
        <a:lstStyle/>
        <a:p>
          <a:pPr marL="0" lvl="0" indent="0" algn="just" defTabSz="889000">
            <a:lnSpc>
              <a:spcPct val="90000"/>
            </a:lnSpc>
            <a:spcBef>
              <a:spcPct val="0"/>
            </a:spcBef>
            <a:spcAft>
              <a:spcPct val="35000"/>
            </a:spcAft>
            <a:buNone/>
          </a:pPr>
          <a:r>
            <a:rPr lang="es-MX" sz="2000" kern="1200" dirty="0"/>
            <a:t>- Trata de la </a:t>
          </a:r>
          <a:r>
            <a:rPr lang="es-MX" sz="2000" b="1" kern="1200" dirty="0"/>
            <a:t>experiencia pasada</a:t>
          </a:r>
          <a:r>
            <a:rPr lang="es-MX" sz="2000" kern="1200" dirty="0"/>
            <a:t>, describe lo que era y representa una </a:t>
          </a:r>
          <a:r>
            <a:rPr lang="es-MX" sz="2000" b="1" kern="1200" dirty="0"/>
            <a:t>búsqueda crítica de la verdad que sustenta los acontecimientos pasados</a:t>
          </a:r>
          <a:r>
            <a:rPr lang="es-MX" sz="2000" kern="1200" dirty="0"/>
            <a:t>. El investigador depende de fuentes primarias y secundarias, las cuales proveen la información y a las cuales el investigador debe examinar con el objetivo de determinar su confiabilidad por medio de una critica interna (autenticidad del documento) y externa (el significado y validez de la información que contiene).</a:t>
          </a:r>
        </a:p>
      </dsp:txBody>
      <dsp:txXfrm rot="10800000">
        <a:off x="3956119" y="730568"/>
        <a:ext cx="6864162" cy="3956119"/>
      </dsp:txXfrm>
    </dsp:sp>
    <dsp:sp modelId="{2F27266A-82A0-4FD4-9967-2E882A0A8A31}">
      <dsp:nvSpPr>
        <dsp:cNvPr id="0" name=""/>
        <dsp:cNvSpPr/>
      </dsp:nvSpPr>
      <dsp:spPr>
        <a:xfrm>
          <a:off x="989029" y="730568"/>
          <a:ext cx="3956119" cy="39561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9525" cap="rnd"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1">
          <a:scrgbClr r="0" g="0" b="0"/>
        </a:lnRef>
        <a:fillRef idx="1">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E3206-152D-4541-84F7-1043DD314F8C}">
      <dsp:nvSpPr>
        <dsp:cNvPr id="0" name=""/>
        <dsp:cNvSpPr/>
      </dsp:nvSpPr>
      <dsp:spPr>
        <a:xfrm rot="10800000">
          <a:off x="2967089" y="730568"/>
          <a:ext cx="7853192" cy="3956119"/>
        </a:xfrm>
        <a:prstGeom prst="homePlate">
          <a:avLst/>
        </a:prstGeom>
        <a:gradFill rotWithShape="0">
          <a:gsLst>
            <a:gs pos="0">
              <a:schemeClr val="lt1">
                <a:hueOff val="0"/>
                <a:satOff val="0"/>
                <a:lumOff val="0"/>
                <a:alphaOff val="0"/>
                <a:tint val="64000"/>
                <a:lumMod val="118000"/>
              </a:schemeClr>
            </a:gs>
            <a:gs pos="100000">
              <a:schemeClr val="lt1">
                <a:hueOff val="0"/>
                <a:satOff val="0"/>
                <a:lumOff val="0"/>
                <a:alphaOff val="0"/>
                <a:tint val="92000"/>
                <a:alpha val="100000"/>
                <a:lumMod val="110000"/>
              </a:schemeClr>
            </a:gs>
          </a:gsLst>
          <a:lin ang="5400000" scaled="0"/>
        </a:gradFill>
        <a:ln w="57150">
          <a:solidFill>
            <a:schemeClr val="tx2">
              <a:lumMod val="60000"/>
              <a:lumOff val="40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44539" tIns="95250" rIns="177800" bIns="95250" numCol="1" spcCol="1270" anchor="ctr" anchorCtr="0">
          <a:noAutofit/>
        </a:bodyPr>
        <a:lstStyle/>
        <a:p>
          <a:pPr marL="0" lvl="0" indent="0" algn="just" defTabSz="1111250">
            <a:lnSpc>
              <a:spcPct val="90000"/>
            </a:lnSpc>
            <a:spcBef>
              <a:spcPct val="0"/>
            </a:spcBef>
            <a:spcAft>
              <a:spcPct val="35000"/>
            </a:spcAft>
            <a:buNone/>
          </a:pPr>
          <a:r>
            <a:rPr lang="es-MX" sz="2500" kern="1200" dirty="0"/>
            <a:t>- Pretende conducir a un </a:t>
          </a:r>
          <a:r>
            <a:rPr lang="es-MX" sz="2500" b="1" kern="1200" dirty="0"/>
            <a:t>sentido de comprensión o entendimiento de un fenómeno</a:t>
          </a:r>
          <a:r>
            <a:rPr lang="es-MX" sz="2500" kern="1200" dirty="0"/>
            <a:t>. Apunta a las causas de los eventos físicos o sociales. </a:t>
          </a:r>
        </a:p>
        <a:p>
          <a:pPr marL="0" lvl="0" indent="0" algn="just" defTabSz="1111250">
            <a:lnSpc>
              <a:spcPct val="90000"/>
            </a:lnSpc>
            <a:spcBef>
              <a:spcPct val="0"/>
            </a:spcBef>
            <a:spcAft>
              <a:spcPct val="35000"/>
            </a:spcAft>
            <a:buNone/>
          </a:pPr>
          <a:r>
            <a:rPr lang="es-MX" sz="2500" kern="1200" dirty="0"/>
            <a:t>- Pretende responder preguntas como: ¿por qué ocurre?, ¿en qué condiciones ocurre?.</a:t>
          </a:r>
        </a:p>
      </dsp:txBody>
      <dsp:txXfrm rot="10800000">
        <a:off x="3956119" y="730568"/>
        <a:ext cx="6864162" cy="3956119"/>
      </dsp:txXfrm>
    </dsp:sp>
    <dsp:sp modelId="{2F27266A-82A0-4FD4-9967-2E882A0A8A31}">
      <dsp:nvSpPr>
        <dsp:cNvPr id="0" name=""/>
        <dsp:cNvSpPr/>
      </dsp:nvSpPr>
      <dsp:spPr>
        <a:xfrm>
          <a:off x="989029" y="730568"/>
          <a:ext cx="3956119" cy="39561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a:ln w="9525" cap="rnd" cmpd="sng" algn="ctr">
          <a:solidFill>
            <a:schemeClr val="accent1">
              <a:shade val="80000"/>
              <a:hueOff val="0"/>
              <a:satOff val="0"/>
              <a:lumOff val="0"/>
              <a:alphaOff val="0"/>
            </a:schemeClr>
          </a:solidFill>
          <a:prstDash val="solid"/>
        </a:ln>
        <a:effectLst/>
        <a:scene3d>
          <a:camera prst="orthographicFront">
            <a:rot lat="0" lon="0" rev="0"/>
          </a:camera>
          <a:lightRig rig="glow" dir="t">
            <a:rot lat="0" lon="0" rev="4800000"/>
          </a:lightRig>
        </a:scene3d>
        <a:sp3d prstMaterial="matte">
          <a:bevelT w="127000" h="63500"/>
        </a:sp3d>
      </dsp:spPr>
      <dsp:style>
        <a:lnRef idx="1">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E3206-152D-4541-84F7-1043DD314F8C}">
      <dsp:nvSpPr>
        <dsp:cNvPr id="0" name=""/>
        <dsp:cNvSpPr/>
      </dsp:nvSpPr>
      <dsp:spPr>
        <a:xfrm rot="10800000">
          <a:off x="2967089" y="730568"/>
          <a:ext cx="7853192" cy="3956119"/>
        </a:xfrm>
        <a:prstGeom prst="homePlate">
          <a:avLst/>
        </a:prstGeom>
        <a:gradFill rotWithShape="0">
          <a:gsLst>
            <a:gs pos="0">
              <a:schemeClr val="lt1">
                <a:hueOff val="0"/>
                <a:satOff val="0"/>
                <a:lumOff val="0"/>
                <a:alphaOff val="0"/>
                <a:tint val="64000"/>
                <a:lumMod val="118000"/>
              </a:schemeClr>
            </a:gs>
            <a:gs pos="100000">
              <a:schemeClr val="lt1">
                <a:hueOff val="0"/>
                <a:satOff val="0"/>
                <a:lumOff val="0"/>
                <a:alphaOff val="0"/>
                <a:tint val="92000"/>
                <a:alpha val="100000"/>
                <a:lumMod val="110000"/>
              </a:schemeClr>
            </a:gs>
          </a:gsLst>
          <a:lin ang="5400000" scaled="0"/>
        </a:gradFill>
        <a:ln w="57150">
          <a:solidFill>
            <a:schemeClr val="tx2">
              <a:lumMod val="60000"/>
              <a:lumOff val="40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44539" tIns="110490" rIns="206248" bIns="110490" numCol="1" spcCol="1270" anchor="ctr" anchorCtr="0">
          <a:noAutofit/>
        </a:bodyPr>
        <a:lstStyle/>
        <a:p>
          <a:pPr marL="0" lvl="0" indent="0" algn="just" defTabSz="1289050">
            <a:lnSpc>
              <a:spcPct val="90000"/>
            </a:lnSpc>
            <a:spcBef>
              <a:spcPct val="0"/>
            </a:spcBef>
            <a:spcAft>
              <a:spcPct val="35000"/>
            </a:spcAft>
            <a:buNone/>
          </a:pPr>
          <a:r>
            <a:rPr lang="es-MX" sz="2900" kern="1200" dirty="0"/>
            <a:t>- Pretende </a:t>
          </a:r>
          <a:r>
            <a:rPr lang="es-MX" sz="2900" b="1" kern="1200" dirty="0"/>
            <a:t>medir el grado de relación y la manera en que interactúan dos o mas variables entre sí</a:t>
          </a:r>
          <a:r>
            <a:rPr lang="es-MX" sz="2900" kern="1200" dirty="0"/>
            <a:t>. Estas relaciones se establecen dentro de un mismo contexto y a partir de los mismos sujetos, en la mayoría de los casos.</a:t>
          </a:r>
        </a:p>
      </dsp:txBody>
      <dsp:txXfrm rot="10800000">
        <a:off x="3956119" y="730568"/>
        <a:ext cx="6864162" cy="3956119"/>
      </dsp:txXfrm>
    </dsp:sp>
    <dsp:sp modelId="{2F27266A-82A0-4FD4-9967-2E882A0A8A31}">
      <dsp:nvSpPr>
        <dsp:cNvPr id="0" name=""/>
        <dsp:cNvSpPr/>
      </dsp:nvSpPr>
      <dsp:spPr>
        <a:xfrm>
          <a:off x="989029" y="730568"/>
          <a:ext cx="3956119" cy="39561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9525" cap="rnd" cmpd="sng" algn="ctr">
          <a:solidFill>
            <a:schemeClr val="accent1">
              <a:shade val="80000"/>
              <a:hueOff val="0"/>
              <a:satOff val="0"/>
              <a:lumOff val="0"/>
              <a:alphaOff val="0"/>
            </a:schemeClr>
          </a:solidFill>
          <a:prstDash val="solid"/>
        </a:ln>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1">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DCD6E8-DC2B-4429-867A-7DD727511CF5}">
      <dsp:nvSpPr>
        <dsp:cNvPr id="0" name=""/>
        <dsp:cNvSpPr/>
      </dsp:nvSpPr>
      <dsp:spPr>
        <a:xfrm>
          <a:off x="-5311159" y="-813384"/>
          <a:ext cx="6324351" cy="6324351"/>
        </a:xfrm>
        <a:prstGeom prst="blockArc">
          <a:avLst>
            <a:gd name="adj1" fmla="val 18900000"/>
            <a:gd name="adj2" fmla="val 2700000"/>
            <a:gd name="adj3" fmla="val 342"/>
          </a:avLst>
        </a:prstGeom>
        <a:noFill/>
        <a:ln w="19050" cap="rnd"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90DF41-3EEC-41B7-80AD-9F66B461AD69}">
      <dsp:nvSpPr>
        <dsp:cNvPr id="0" name=""/>
        <dsp:cNvSpPr/>
      </dsp:nvSpPr>
      <dsp:spPr>
        <a:xfrm>
          <a:off x="377788" y="247374"/>
          <a:ext cx="7682900" cy="494561"/>
        </a:xfrm>
        <a:prstGeom prst="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392558" tIns="38100" rIns="38100" bIns="38100" numCol="1" spcCol="1270" anchor="ctr" anchorCtr="0">
          <a:noAutofit/>
        </a:bodyPr>
        <a:lstStyle/>
        <a:p>
          <a:pPr marL="0" lvl="0" indent="0" algn="l" defTabSz="666750">
            <a:lnSpc>
              <a:spcPct val="90000"/>
            </a:lnSpc>
            <a:spcBef>
              <a:spcPct val="0"/>
            </a:spcBef>
            <a:spcAft>
              <a:spcPct val="35000"/>
            </a:spcAft>
            <a:buNone/>
          </a:pPr>
          <a:r>
            <a:rPr lang="es-MX" sz="1500" kern="1200" dirty="0"/>
            <a:t>Es fáctico, toda vez que se ciñe a los hechos</a:t>
          </a:r>
        </a:p>
      </dsp:txBody>
      <dsp:txXfrm>
        <a:off x="377788" y="247374"/>
        <a:ext cx="7682900" cy="494561"/>
      </dsp:txXfrm>
    </dsp:sp>
    <dsp:sp modelId="{9E5AB796-86DC-4022-A281-48A6A7063FC3}">
      <dsp:nvSpPr>
        <dsp:cNvPr id="0" name=""/>
        <dsp:cNvSpPr/>
      </dsp:nvSpPr>
      <dsp:spPr>
        <a:xfrm>
          <a:off x="68687" y="185554"/>
          <a:ext cx="618201" cy="618201"/>
        </a:xfrm>
        <a:prstGeom prst="ellipse">
          <a:avLst/>
        </a:prstGeom>
        <a:solidFill>
          <a:srgbClr val="FF99FF"/>
        </a:solidFill>
        <a:ln w="9525"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rgbClr r="0" g="0" b="0"/>
        </a:lnRef>
        <a:fillRef idx="1">
          <a:scrgbClr r="0" g="0" b="0"/>
        </a:fillRef>
        <a:effectRef idx="2">
          <a:scrgbClr r="0" g="0" b="0"/>
        </a:effectRef>
        <a:fontRef idx="minor"/>
      </dsp:style>
    </dsp:sp>
    <dsp:sp modelId="{47F3A604-1B6B-4CB8-954B-A19868B644BC}">
      <dsp:nvSpPr>
        <dsp:cNvPr id="0" name=""/>
        <dsp:cNvSpPr/>
      </dsp:nvSpPr>
      <dsp:spPr>
        <a:xfrm>
          <a:off x="784599" y="989123"/>
          <a:ext cx="7276090" cy="494561"/>
        </a:xfrm>
        <a:prstGeom prst="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392558" tIns="38100" rIns="38100" bIns="38100" numCol="1" spcCol="1270" anchor="ctr" anchorCtr="0">
          <a:noAutofit/>
        </a:bodyPr>
        <a:lstStyle/>
        <a:p>
          <a:pPr marL="0" lvl="0" indent="0" algn="l" defTabSz="666750">
            <a:lnSpc>
              <a:spcPct val="90000"/>
            </a:lnSpc>
            <a:spcBef>
              <a:spcPct val="0"/>
            </a:spcBef>
            <a:spcAft>
              <a:spcPct val="35000"/>
            </a:spcAft>
            <a:buNone/>
          </a:pPr>
          <a:r>
            <a:rPr lang="es-MX" sz="1500" kern="1200" dirty="0"/>
            <a:t>Se vale de la verificación empírica para confrontarla con la realidad </a:t>
          </a:r>
        </a:p>
      </dsp:txBody>
      <dsp:txXfrm>
        <a:off x="784599" y="989123"/>
        <a:ext cx="7276090" cy="494561"/>
      </dsp:txXfrm>
    </dsp:sp>
    <dsp:sp modelId="{CC7E423E-424C-4AE2-AA68-2546EC89F031}">
      <dsp:nvSpPr>
        <dsp:cNvPr id="0" name=""/>
        <dsp:cNvSpPr/>
      </dsp:nvSpPr>
      <dsp:spPr>
        <a:xfrm>
          <a:off x="475498" y="927302"/>
          <a:ext cx="618201" cy="618201"/>
        </a:xfrm>
        <a:prstGeom prst="ellipse">
          <a:avLst/>
        </a:prstGeom>
        <a:solidFill>
          <a:srgbClr val="FF99FF"/>
        </a:solidFill>
        <a:ln w="9525" cap="rnd" cmpd="sng" algn="ctr">
          <a:noFill/>
          <a:prstDash val="solid"/>
        </a:ln>
        <a:effectLst/>
        <a:scene3d>
          <a:camera prst="orthographicFront">
            <a:rot lat="0" lon="0" rev="0"/>
          </a:camera>
          <a:lightRig rig="contrasting" dir="t">
            <a:rot lat="0" lon="0" rev="7800000"/>
          </a:lightRig>
        </a:scene3d>
        <a:sp3d>
          <a:bevelT w="139700" h="139700"/>
        </a:sp3d>
      </dsp:spPr>
      <dsp:style>
        <a:lnRef idx="1">
          <a:scrgbClr r="0" g="0" b="0"/>
        </a:lnRef>
        <a:fillRef idx="1">
          <a:scrgbClr r="0" g="0" b="0"/>
        </a:fillRef>
        <a:effectRef idx="2">
          <a:scrgbClr r="0" g="0" b="0"/>
        </a:effectRef>
        <a:fontRef idx="minor"/>
      </dsp:style>
    </dsp:sp>
    <dsp:sp modelId="{DDEAE225-F2BB-40C8-B904-6C2370C3C865}">
      <dsp:nvSpPr>
        <dsp:cNvPr id="0" name=""/>
        <dsp:cNvSpPr/>
      </dsp:nvSpPr>
      <dsp:spPr>
        <a:xfrm>
          <a:off x="970623" y="1730871"/>
          <a:ext cx="7090065" cy="494561"/>
        </a:xfrm>
        <a:prstGeom prst="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392558" tIns="38100" rIns="38100" bIns="38100" numCol="1" spcCol="1270" anchor="ctr" anchorCtr="0">
          <a:noAutofit/>
        </a:bodyPr>
        <a:lstStyle/>
        <a:p>
          <a:pPr marL="0" lvl="0" indent="0" algn="l" defTabSz="666750">
            <a:lnSpc>
              <a:spcPct val="90000"/>
            </a:lnSpc>
            <a:spcBef>
              <a:spcPct val="0"/>
            </a:spcBef>
            <a:spcAft>
              <a:spcPct val="35000"/>
            </a:spcAft>
            <a:buNone/>
          </a:pPr>
          <a:r>
            <a:rPr lang="es-MX" sz="1500" kern="1200" dirty="0"/>
            <a:t>Es auto –correctivo, pues va rechazando o ajustando sus conclusiones</a:t>
          </a:r>
        </a:p>
      </dsp:txBody>
      <dsp:txXfrm>
        <a:off x="970623" y="1730871"/>
        <a:ext cx="7090065" cy="494561"/>
      </dsp:txXfrm>
    </dsp:sp>
    <dsp:sp modelId="{36F3C509-D94A-4015-A322-7B8F63ACD110}">
      <dsp:nvSpPr>
        <dsp:cNvPr id="0" name=""/>
        <dsp:cNvSpPr/>
      </dsp:nvSpPr>
      <dsp:spPr>
        <a:xfrm>
          <a:off x="661522" y="1669051"/>
          <a:ext cx="618201" cy="618201"/>
        </a:xfrm>
        <a:prstGeom prst="ellipse">
          <a:avLst/>
        </a:prstGeom>
        <a:solidFill>
          <a:srgbClr val="FF99FF"/>
        </a:solidFill>
        <a:ln w="9525" cap="rnd" cmpd="sng" algn="ctr">
          <a:noFill/>
          <a:prstDash val="solid"/>
        </a:ln>
        <a:effectLst/>
        <a:scene3d>
          <a:camera prst="orthographicFront">
            <a:rot lat="0" lon="0" rev="0"/>
          </a:camera>
          <a:lightRig rig="contrasting" dir="t">
            <a:rot lat="0" lon="0" rev="7800000"/>
          </a:lightRig>
        </a:scene3d>
        <a:sp3d>
          <a:bevelT w="139700" h="139700"/>
        </a:sp3d>
      </dsp:spPr>
      <dsp:style>
        <a:lnRef idx="1">
          <a:scrgbClr r="0" g="0" b="0"/>
        </a:lnRef>
        <a:fillRef idx="1">
          <a:scrgbClr r="0" g="0" b="0"/>
        </a:fillRef>
        <a:effectRef idx="2">
          <a:scrgbClr r="0" g="0" b="0"/>
        </a:effectRef>
        <a:fontRef idx="minor"/>
      </dsp:style>
    </dsp:sp>
    <dsp:sp modelId="{F0582665-FF82-46D0-8CBE-57BDAA5FA4CA}">
      <dsp:nvSpPr>
        <dsp:cNvPr id="0" name=""/>
        <dsp:cNvSpPr/>
      </dsp:nvSpPr>
      <dsp:spPr>
        <a:xfrm>
          <a:off x="970623" y="2472150"/>
          <a:ext cx="7090065" cy="494561"/>
        </a:xfrm>
        <a:prstGeom prst="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392558" tIns="38100" rIns="38100" bIns="38100" numCol="1" spcCol="1270" anchor="ctr" anchorCtr="0">
          <a:noAutofit/>
        </a:bodyPr>
        <a:lstStyle/>
        <a:p>
          <a:pPr marL="0" lvl="0" indent="0" algn="l" defTabSz="666750">
            <a:lnSpc>
              <a:spcPct val="90000"/>
            </a:lnSpc>
            <a:spcBef>
              <a:spcPct val="0"/>
            </a:spcBef>
            <a:spcAft>
              <a:spcPct val="35000"/>
            </a:spcAft>
            <a:buNone/>
          </a:pPr>
          <a:r>
            <a:rPr lang="es-MX" sz="1500" kern="1200" dirty="0"/>
            <a:t>Su formulación es de tipo general e ignora el hecho aislado</a:t>
          </a:r>
        </a:p>
      </dsp:txBody>
      <dsp:txXfrm>
        <a:off x="970623" y="2472150"/>
        <a:ext cx="7090065" cy="494561"/>
      </dsp:txXfrm>
    </dsp:sp>
    <dsp:sp modelId="{0650BCB0-2511-4DB6-887A-D1E38385541E}">
      <dsp:nvSpPr>
        <dsp:cNvPr id="0" name=""/>
        <dsp:cNvSpPr/>
      </dsp:nvSpPr>
      <dsp:spPr>
        <a:xfrm>
          <a:off x="661522" y="2410329"/>
          <a:ext cx="618201" cy="618201"/>
        </a:xfrm>
        <a:prstGeom prst="ellipse">
          <a:avLst/>
        </a:prstGeom>
        <a:solidFill>
          <a:srgbClr val="FF99FF"/>
        </a:solidFill>
        <a:ln w="9525" cap="rnd" cmpd="sng" algn="ctr">
          <a:noFill/>
          <a:prstDash val="solid"/>
        </a:ln>
        <a:effectLst/>
        <a:scene3d>
          <a:camera prst="orthographicFront">
            <a:rot lat="0" lon="0" rev="0"/>
          </a:camera>
          <a:lightRig rig="contrasting" dir="t">
            <a:rot lat="0" lon="0" rev="7800000"/>
          </a:lightRig>
        </a:scene3d>
        <a:sp3d>
          <a:bevelT w="139700" h="139700"/>
        </a:sp3d>
      </dsp:spPr>
      <dsp:style>
        <a:lnRef idx="1">
          <a:scrgbClr r="0" g="0" b="0"/>
        </a:lnRef>
        <a:fillRef idx="1">
          <a:scrgbClr r="0" g="0" b="0"/>
        </a:fillRef>
        <a:effectRef idx="2">
          <a:scrgbClr r="0" g="0" b="0"/>
        </a:effectRef>
        <a:fontRef idx="minor"/>
      </dsp:style>
    </dsp:sp>
    <dsp:sp modelId="{D4204D8D-A342-4070-BF67-99B49B9A4EBF}">
      <dsp:nvSpPr>
        <dsp:cNvPr id="0" name=""/>
        <dsp:cNvSpPr/>
      </dsp:nvSpPr>
      <dsp:spPr>
        <a:xfrm>
          <a:off x="784599" y="3213898"/>
          <a:ext cx="7276090" cy="494561"/>
        </a:xfrm>
        <a:prstGeom prst="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392558" tIns="38100" rIns="38100" bIns="38100" numCol="1" spcCol="1270" anchor="ctr" anchorCtr="0">
          <a:noAutofit/>
        </a:bodyPr>
        <a:lstStyle/>
        <a:p>
          <a:pPr marL="0" lvl="0" indent="0" algn="l" defTabSz="666750">
            <a:lnSpc>
              <a:spcPct val="90000"/>
            </a:lnSpc>
            <a:spcBef>
              <a:spcPct val="0"/>
            </a:spcBef>
            <a:spcAft>
              <a:spcPct val="35000"/>
            </a:spcAft>
            <a:buNone/>
          </a:pPr>
          <a:r>
            <a:rPr lang="es-MX" sz="1500" kern="1200" dirty="0"/>
            <a:t>Es didáctico </a:t>
          </a:r>
        </a:p>
      </dsp:txBody>
      <dsp:txXfrm>
        <a:off x="784599" y="3213898"/>
        <a:ext cx="7276090" cy="494561"/>
      </dsp:txXfrm>
    </dsp:sp>
    <dsp:sp modelId="{667BEFBD-5F92-4ECF-A16B-4070FF4D5B91}">
      <dsp:nvSpPr>
        <dsp:cNvPr id="0" name=""/>
        <dsp:cNvSpPr/>
      </dsp:nvSpPr>
      <dsp:spPr>
        <a:xfrm>
          <a:off x="475498" y="3152078"/>
          <a:ext cx="618201" cy="618201"/>
        </a:xfrm>
        <a:prstGeom prst="ellipse">
          <a:avLst/>
        </a:prstGeom>
        <a:solidFill>
          <a:srgbClr val="FF99FF"/>
        </a:solidFill>
        <a:ln w="9525" cap="rnd" cmpd="sng" algn="ctr">
          <a:noFill/>
          <a:prstDash val="solid"/>
        </a:ln>
        <a:effectLst/>
        <a:scene3d>
          <a:camera prst="orthographicFront">
            <a:rot lat="0" lon="0" rev="0"/>
          </a:camera>
          <a:lightRig rig="contrasting" dir="t">
            <a:rot lat="0" lon="0" rev="7800000"/>
          </a:lightRig>
        </a:scene3d>
        <a:sp3d>
          <a:bevelT w="139700" h="139700"/>
        </a:sp3d>
      </dsp:spPr>
      <dsp:style>
        <a:lnRef idx="1">
          <a:scrgbClr r="0" g="0" b="0"/>
        </a:lnRef>
        <a:fillRef idx="1">
          <a:scrgbClr r="0" g="0" b="0"/>
        </a:fillRef>
        <a:effectRef idx="2">
          <a:scrgbClr r="0" g="0" b="0"/>
        </a:effectRef>
        <a:fontRef idx="minor"/>
      </dsp:style>
    </dsp:sp>
    <dsp:sp modelId="{D272AAD2-6400-4CD6-8D0B-2BC383514B17}">
      <dsp:nvSpPr>
        <dsp:cNvPr id="0" name=""/>
        <dsp:cNvSpPr/>
      </dsp:nvSpPr>
      <dsp:spPr>
        <a:xfrm>
          <a:off x="377788" y="3955646"/>
          <a:ext cx="7682900" cy="494561"/>
        </a:xfrm>
        <a:prstGeom prst="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392558" tIns="38100" rIns="38100" bIns="38100" numCol="1" spcCol="1270" anchor="ctr" anchorCtr="0">
          <a:noAutofit/>
        </a:bodyPr>
        <a:lstStyle/>
        <a:p>
          <a:pPr marL="0" lvl="0" indent="0" algn="l" defTabSz="666750">
            <a:lnSpc>
              <a:spcPct val="90000"/>
            </a:lnSpc>
            <a:spcBef>
              <a:spcPct val="0"/>
            </a:spcBef>
            <a:spcAft>
              <a:spcPct val="35000"/>
            </a:spcAft>
            <a:buNone/>
          </a:pPr>
          <a:r>
            <a:rPr lang="es-MX" sz="1500" kern="1200" dirty="0"/>
            <a:t>Es objetivo</a:t>
          </a:r>
        </a:p>
      </dsp:txBody>
      <dsp:txXfrm>
        <a:off x="377788" y="3955646"/>
        <a:ext cx="7682900" cy="494561"/>
      </dsp:txXfrm>
    </dsp:sp>
    <dsp:sp modelId="{C96C85DC-5994-42E9-9A12-F916AB3C23EC}">
      <dsp:nvSpPr>
        <dsp:cNvPr id="0" name=""/>
        <dsp:cNvSpPr/>
      </dsp:nvSpPr>
      <dsp:spPr>
        <a:xfrm>
          <a:off x="68687" y="3893826"/>
          <a:ext cx="618201" cy="618201"/>
        </a:xfrm>
        <a:prstGeom prst="ellipse">
          <a:avLst/>
        </a:prstGeom>
        <a:solidFill>
          <a:srgbClr val="FF99FF"/>
        </a:solidFill>
        <a:ln w="9525" cap="rnd" cmpd="sng" algn="ctr">
          <a:noFill/>
          <a:prstDash val="solid"/>
        </a:ln>
        <a:effectLst/>
        <a:scene3d>
          <a:camera prst="orthographicFront">
            <a:rot lat="0" lon="0" rev="0"/>
          </a:camera>
          <a:lightRig rig="contrasting" dir="t">
            <a:rot lat="0" lon="0" rev="7800000"/>
          </a:lightRig>
        </a:scene3d>
        <a:sp3d>
          <a:bevelT w="139700" h="139700"/>
        </a:sp3d>
      </dsp:spPr>
      <dsp:style>
        <a:lnRef idx="1">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3952AC-D856-4F44-A3B4-1F1013689B3D}">
      <dsp:nvSpPr>
        <dsp:cNvPr id="0" name=""/>
        <dsp:cNvSpPr/>
      </dsp:nvSpPr>
      <dsp:spPr>
        <a:xfrm>
          <a:off x="0" y="633445"/>
          <a:ext cx="3622902" cy="2173741"/>
        </a:xfrm>
        <a:prstGeom prst="rect">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b="1" i="1" kern="1200" dirty="0"/>
            <a:t>a) Observación: </a:t>
          </a:r>
          <a:r>
            <a:rPr lang="es-MX" sz="1900" i="0" kern="1200" dirty="0"/>
            <a:t>Fijar la atención en una porción del universo.</a:t>
          </a:r>
          <a:endParaRPr lang="es-MX" sz="1900" i="1" kern="1200" dirty="0"/>
        </a:p>
      </dsp:txBody>
      <dsp:txXfrm>
        <a:off x="0" y="633445"/>
        <a:ext cx="3622902" cy="2173741"/>
      </dsp:txXfrm>
    </dsp:sp>
    <dsp:sp modelId="{B05991E8-7886-4E1B-90CF-AF1C5603F13C}">
      <dsp:nvSpPr>
        <dsp:cNvPr id="0" name=""/>
        <dsp:cNvSpPr/>
      </dsp:nvSpPr>
      <dsp:spPr>
        <a:xfrm>
          <a:off x="3985192" y="633445"/>
          <a:ext cx="3622902" cy="2173741"/>
        </a:xfrm>
        <a:prstGeom prst="rect">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b="1" i="1" kern="1200" dirty="0"/>
            <a:t>b) La pregunta</a:t>
          </a:r>
          <a:r>
            <a:rPr lang="es-MX" sz="1900" i="1" kern="1200" dirty="0"/>
            <a:t>: </a:t>
          </a:r>
          <a:r>
            <a:rPr lang="es-MX" sz="1900" i="0" kern="1200" dirty="0"/>
            <a:t>surge debido a la curiosidad del observador.</a:t>
          </a:r>
        </a:p>
        <a:p>
          <a:pPr marL="0" lvl="0" indent="0" algn="ctr" defTabSz="844550">
            <a:lnSpc>
              <a:spcPct val="90000"/>
            </a:lnSpc>
            <a:spcBef>
              <a:spcPct val="0"/>
            </a:spcBef>
            <a:spcAft>
              <a:spcPct val="35000"/>
            </a:spcAft>
            <a:buNone/>
          </a:pPr>
          <a:r>
            <a:rPr lang="es-MX" sz="1900" i="0" kern="1200" dirty="0"/>
            <a:t>Debe ser congruente con la realidad y debe adherirse a la lógica </a:t>
          </a:r>
          <a:endParaRPr lang="es-MX" sz="1900" i="1" kern="1200" dirty="0"/>
        </a:p>
      </dsp:txBody>
      <dsp:txXfrm>
        <a:off x="3985192" y="633445"/>
        <a:ext cx="3622902" cy="2173741"/>
      </dsp:txXfrm>
    </dsp:sp>
    <dsp:sp modelId="{ECA559CA-A718-4E3F-91EA-2A787C03E74F}">
      <dsp:nvSpPr>
        <dsp:cNvPr id="0" name=""/>
        <dsp:cNvSpPr/>
      </dsp:nvSpPr>
      <dsp:spPr>
        <a:xfrm>
          <a:off x="7970385" y="633445"/>
          <a:ext cx="3622902" cy="2173741"/>
        </a:xfrm>
        <a:prstGeom prst="rect">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b="1" i="1" kern="1200" dirty="0"/>
            <a:t>c) Hipótesis</a:t>
          </a:r>
          <a:r>
            <a:rPr lang="es-MX" sz="1900" i="1" kern="1200" dirty="0"/>
            <a:t>: </a:t>
          </a:r>
          <a:r>
            <a:rPr lang="es-MX" sz="1900" kern="1200" dirty="0"/>
            <a:t>declaración (respuesta a la pregunta) que puede ser falsa o verdadera, debe ser sometida a una comprobación. </a:t>
          </a:r>
        </a:p>
      </dsp:txBody>
      <dsp:txXfrm>
        <a:off x="7970385" y="633445"/>
        <a:ext cx="3622902" cy="2173741"/>
      </dsp:txXfrm>
    </dsp:sp>
    <dsp:sp modelId="{6869D211-8D92-4D7F-B64C-2C54F9387F6D}">
      <dsp:nvSpPr>
        <dsp:cNvPr id="0" name=""/>
        <dsp:cNvSpPr/>
      </dsp:nvSpPr>
      <dsp:spPr>
        <a:xfrm>
          <a:off x="1992596" y="3169477"/>
          <a:ext cx="3622902" cy="2173741"/>
        </a:xfrm>
        <a:prstGeom prst="rect">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b="1" kern="1200" dirty="0"/>
            <a:t>e) Conclusiones</a:t>
          </a:r>
          <a:r>
            <a:rPr lang="es-MX" sz="1900" kern="1200" dirty="0"/>
            <a:t>: Se evalúan los resultados en función de su alcance espacial y temporal en el cosmos.</a:t>
          </a:r>
        </a:p>
        <a:p>
          <a:pPr marL="0" lvl="0" indent="0" algn="ctr" defTabSz="844550">
            <a:lnSpc>
              <a:spcPct val="90000"/>
            </a:lnSpc>
            <a:spcBef>
              <a:spcPct val="0"/>
            </a:spcBef>
            <a:spcAft>
              <a:spcPct val="35000"/>
            </a:spcAft>
            <a:buNone/>
          </a:pPr>
          <a:r>
            <a:rPr lang="es-MX" sz="1900" b="1" kern="1200" dirty="0">
              <a:solidFill>
                <a:srgbClr val="FFFF00"/>
              </a:solidFill>
            </a:rPr>
            <a:t>- Teoría / -Ley</a:t>
          </a:r>
        </a:p>
      </dsp:txBody>
      <dsp:txXfrm>
        <a:off x="1992596" y="3169477"/>
        <a:ext cx="3622902" cy="2173741"/>
      </dsp:txXfrm>
    </dsp:sp>
    <dsp:sp modelId="{89125045-87EE-4381-B34D-AE871C2F9688}">
      <dsp:nvSpPr>
        <dsp:cNvPr id="0" name=""/>
        <dsp:cNvSpPr/>
      </dsp:nvSpPr>
      <dsp:spPr>
        <a:xfrm>
          <a:off x="5977789" y="3169477"/>
          <a:ext cx="3622902" cy="2173741"/>
        </a:xfrm>
        <a:prstGeom prst="rect">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b="1" i="1" kern="1200" dirty="0"/>
            <a:t>d) Experimentación</a:t>
          </a:r>
          <a:r>
            <a:rPr lang="es-MX" sz="1900" i="1" kern="1200" dirty="0"/>
            <a:t>: </a:t>
          </a:r>
          <a:r>
            <a:rPr lang="es-MX" sz="1900" i="0" kern="1200" dirty="0"/>
            <a:t>probar, verificar o descartar la valides de la hipótesis planteada; siendo sometidas a pruebas sistemáticas, para comprobar su ocurrencia en el futuro.</a:t>
          </a:r>
          <a:endParaRPr lang="es-MX" sz="1900" i="1" kern="1200" dirty="0"/>
        </a:p>
      </dsp:txBody>
      <dsp:txXfrm>
        <a:off x="5977789" y="3169477"/>
        <a:ext cx="3622902" cy="2173741"/>
      </dsp:txXfrm>
    </dsp:sp>
  </dsp:spTree>
</dsp:drawing>
</file>

<file path=ppt/diagrams/layout1.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solidFill>
                <a:schemeClr val="tx2"/>
              </a:solidFill>
            </a:endParaRPr>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A4581445-4071-4DA6-807C-9B9D9EE2AFE0}" type="datetime1">
              <a:rPr lang="es-ES" smtClean="0">
                <a:solidFill>
                  <a:schemeClr val="tx2"/>
                </a:solidFill>
              </a:rPr>
              <a:t>06/08/2018</a:t>
            </a:fld>
            <a:endParaRPr lang="es-ES" dirty="0">
              <a:solidFill>
                <a:schemeClr val="tx2"/>
              </a:solidFill>
            </a:endParaRPr>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solidFill>
                <a:schemeClr val="tx2"/>
              </a:solidFill>
            </a:endParaRPr>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CFD77566-CD65-4859-9FA1-43956DC85B8C}" type="slidenum">
              <a:rPr lang="es-ES">
                <a:solidFill>
                  <a:schemeClr val="tx2"/>
                </a:solidFill>
              </a:rPr>
              <a:t>‹Nº›</a:t>
            </a:fld>
            <a:endParaRPr lang="es-ES" dirty="0">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pPr rtl="0"/>
            <a:fld id="{672B92B9-0BD8-4AB2-AA33-BC48A23B8A04}" type="datetime1">
              <a:rPr lang="es-ES" noProof="0" smtClean="0"/>
              <a:t>06/08/2018</a:t>
            </a:fld>
            <a:endParaRPr lang="es-ES" noProof="0" dirty="0"/>
          </a:p>
        </p:txBody>
      </p:sp>
      <p:sp>
        <p:nvSpPr>
          <p:cNvPr id="4" name="Marcador de posición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pPr rtl="0"/>
            <a:fld id="{B8796F01-7154-41E0-B48B-A6921757531A}" type="slidenum">
              <a:rPr lang="es-ES" noProof="0"/>
              <a:pPr rtl="0"/>
              <a:t>‹Nº›</a:t>
            </a:fld>
            <a:endParaRPr lang="es-ES" noProof="0" dirty="0"/>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hf hdr="0" ftr="0" dt="0"/>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B8796F01-7154-41E0-B48B-A6921757531A}" type="slidenum">
              <a:rPr lang="es-ES" smtClean="0"/>
              <a:pPr/>
              <a:t>1</a:t>
            </a:fld>
            <a:endParaRPr lang="es-ES" dirty="0"/>
          </a:p>
        </p:txBody>
      </p:sp>
    </p:spTree>
    <p:extLst>
      <p:ext uri="{BB962C8B-B14F-4D97-AF65-F5344CB8AC3E}">
        <p14:creationId xmlns:p14="http://schemas.microsoft.com/office/powerpoint/2010/main" val="1607705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B8796F01-7154-41E0-B48B-A6921757531A}" type="slidenum">
              <a:rPr lang="es-ES" smtClean="0"/>
              <a:pPr rtl="0"/>
              <a:t>14</a:t>
            </a:fld>
            <a:endParaRPr lang="es-ES" dirty="0"/>
          </a:p>
        </p:txBody>
      </p:sp>
    </p:spTree>
    <p:extLst>
      <p:ext uri="{BB962C8B-B14F-4D97-AF65-F5344CB8AC3E}">
        <p14:creationId xmlns:p14="http://schemas.microsoft.com/office/powerpoint/2010/main" val="1284804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B8796F01-7154-41E0-B48B-A6921757531A}" type="slidenum">
              <a:rPr lang="es-ES" smtClean="0"/>
              <a:pPr rtl="0"/>
              <a:t>15</a:t>
            </a:fld>
            <a:endParaRPr lang="es-ES" dirty="0"/>
          </a:p>
        </p:txBody>
      </p:sp>
    </p:spTree>
    <p:extLst>
      <p:ext uri="{BB962C8B-B14F-4D97-AF65-F5344CB8AC3E}">
        <p14:creationId xmlns:p14="http://schemas.microsoft.com/office/powerpoint/2010/main" val="869843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654" y="1447801"/>
            <a:ext cx="8823360" cy="3329581"/>
          </a:xfrm>
        </p:spPr>
        <p:txBody>
          <a:bodyPr anchor="b"/>
          <a:lstStyle>
            <a:lvl1pPr>
              <a:defRPr sz="7198"/>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654" y="4777380"/>
            <a:ext cx="8823360" cy="861420"/>
          </a:xfrm>
        </p:spPr>
        <p:txBody>
          <a:bodyPr anchor="t"/>
          <a:lstStyle>
            <a:lvl1pPr marL="0" indent="0" algn="l">
              <a:buNone/>
              <a:defRPr cap="all">
                <a:solidFill>
                  <a:schemeClr val="accent1">
                    <a:lumMod val="60000"/>
                    <a:lumOff val="40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rtl="0"/>
            <a:fld id="{6B702738-2322-469A-B933-AE0528DCDF1B}" type="datetime1">
              <a:rPr lang="es-ES" noProof="0" smtClean="0"/>
              <a:t>06/08/2018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3803352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656" y="4800587"/>
            <a:ext cx="8823359" cy="566738"/>
          </a:xfrm>
        </p:spPr>
        <p:txBody>
          <a:bodyPr anchor="b">
            <a:normAutofit/>
          </a:bodyPr>
          <a:lstStyle>
            <a:lvl1pPr algn="l">
              <a:defRPr sz="2399"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654" y="685800"/>
            <a:ext cx="8823360"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655" y="5367325"/>
            <a:ext cx="8823358" cy="493712"/>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rtl="0"/>
            <a:fld id="{99A194EE-8823-4C71-9F2B-FC48C0496596}" type="datetime1">
              <a:rPr lang="es-ES" noProof="0" smtClean="0"/>
              <a:t>06/08/2018</a:t>
            </a:fld>
            <a:endParaRPr lang="es-ES" noProof="0" dirty="0"/>
          </a:p>
        </p:txBody>
      </p:sp>
      <p:sp>
        <p:nvSpPr>
          <p:cNvPr id="6"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7" name="Slide Number Placeholder 6"/>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381634975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654" y="1447800"/>
            <a:ext cx="8823361" cy="1981200"/>
          </a:xfrm>
        </p:spPr>
        <p:txBody>
          <a:bodyPr/>
          <a:lstStyle>
            <a:lvl1pPr>
              <a:defRPr sz="4799"/>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654" y="3657600"/>
            <a:ext cx="8823361" cy="2362200"/>
          </a:xfrm>
        </p:spPr>
        <p:txBody>
          <a:bodyPr anchor="ctr">
            <a:normAutofit/>
          </a:bodyPr>
          <a:lstStyle>
            <a:lvl1pPr marL="0" indent="0">
              <a:buNone/>
              <a:defRPr sz="17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rtl="0"/>
            <a:fld id="{99A194EE-8823-4C71-9F2B-FC48C0496596}" type="datetime1">
              <a:rPr lang="es-ES" noProof="0" smtClean="0"/>
              <a:t>06/08/2018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108281966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390" y="1447800"/>
            <a:ext cx="7997232" cy="2323374"/>
          </a:xfrm>
        </p:spPr>
        <p:txBody>
          <a:bodyPr/>
          <a:lstStyle>
            <a:lvl1pPr>
              <a:defRPr sz="4799"/>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29898" y="3771174"/>
            <a:ext cx="7277753"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10" name="Text Placeholder 3"/>
          <p:cNvSpPr>
            <a:spLocks noGrp="1"/>
          </p:cNvSpPr>
          <p:nvPr>
            <p:ph type="body" sz="half" idx="2"/>
          </p:nvPr>
        </p:nvSpPr>
        <p:spPr>
          <a:xfrm>
            <a:off x="1154654" y="4350657"/>
            <a:ext cx="8823361" cy="1676400"/>
          </a:xfrm>
        </p:spPr>
        <p:txBody>
          <a:bodyPr anchor="ctr">
            <a:normAutofit/>
          </a:bodyPr>
          <a:lstStyle>
            <a:lvl1pPr marL="0" indent="0">
              <a:buNone/>
              <a:defRPr sz="17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rtl="0"/>
            <a:fld id="{99A194EE-8823-4C71-9F2B-FC48C0496596}" type="datetime1">
              <a:rPr lang="es-ES" noProof="0" smtClean="0"/>
              <a:t>06/08/2018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
        <p:nvSpPr>
          <p:cNvPr id="12" name="TextBox 11"/>
          <p:cNvSpPr txBox="1"/>
          <p:nvPr/>
        </p:nvSpPr>
        <p:spPr>
          <a:xfrm>
            <a:off x="898061" y="971253"/>
            <a:ext cx="801703" cy="1969770"/>
          </a:xfrm>
          <a:prstGeom prst="rect">
            <a:avLst/>
          </a:prstGeom>
          <a:noFill/>
        </p:spPr>
        <p:txBody>
          <a:bodyPr wrap="square" rtlCol="0">
            <a:spAutoFit/>
          </a:bodyPr>
          <a:lstStyle/>
          <a:p>
            <a:pPr algn="r"/>
            <a:r>
              <a:rPr lang="en-US" sz="12196" b="0" i="0" dirty="0">
                <a:solidFill>
                  <a:schemeClr val="accent1">
                    <a:lumMod val="60000"/>
                    <a:lumOff val="40000"/>
                  </a:schemeClr>
                </a:solidFill>
                <a:latin typeface="Arial"/>
                <a:ea typeface="+mj-ea"/>
                <a:cs typeface="+mj-cs"/>
              </a:rPr>
              <a:t>“</a:t>
            </a:r>
          </a:p>
        </p:txBody>
      </p:sp>
      <p:sp>
        <p:nvSpPr>
          <p:cNvPr id="11" name="TextBox 10"/>
          <p:cNvSpPr txBox="1"/>
          <p:nvPr/>
        </p:nvSpPr>
        <p:spPr>
          <a:xfrm>
            <a:off x="9328060" y="2613787"/>
            <a:ext cx="801703" cy="1969770"/>
          </a:xfrm>
          <a:prstGeom prst="rect">
            <a:avLst/>
          </a:prstGeom>
          <a:noFill/>
        </p:spPr>
        <p:txBody>
          <a:bodyPr wrap="square" rtlCol="0">
            <a:spAutoFit/>
          </a:bodyPr>
          <a:lstStyle/>
          <a:p>
            <a:pPr algn="r"/>
            <a:r>
              <a:rPr lang="en-US" sz="12196"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364257996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654" y="3124201"/>
            <a:ext cx="8823361" cy="1653180"/>
          </a:xfrm>
        </p:spPr>
        <p:txBody>
          <a:bodyPr anchor="b"/>
          <a:lstStyle>
            <a:lvl1pPr algn="l">
              <a:defRPr sz="3999"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654" y="4777381"/>
            <a:ext cx="8823360" cy="860400"/>
          </a:xfrm>
        </p:spPr>
        <p:txBody>
          <a:bodyPr anchor="t"/>
          <a:lstStyle>
            <a:lvl1pPr marL="0" indent="0" algn="l">
              <a:buNone/>
              <a:defRPr sz="1999" cap="none">
                <a:solidFill>
                  <a:schemeClr val="accent1">
                    <a:lumMod val="60000"/>
                    <a:lumOff val="4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rtl="0"/>
            <a:fld id="{99A194EE-8823-4C71-9F2B-FC48C0496596}" type="datetime1">
              <a:rPr lang="es-ES" noProof="0" smtClean="0"/>
              <a:t>06/08/2018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234601903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19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782" y="1981200"/>
            <a:ext cx="2946099" cy="576262"/>
          </a:xfrm>
        </p:spPr>
        <p:txBody>
          <a:bodyPr anchor="b">
            <a:noAutofit/>
          </a:bodyPr>
          <a:lstStyle>
            <a:lvl1pPr marL="0" indent="0">
              <a:buNone/>
              <a:defRPr sz="2399" b="0">
                <a:solidFill>
                  <a:schemeClr val="accent1">
                    <a:lumMod val="60000"/>
                    <a:lumOff val="4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Haga clic para modificar el estilo de texto del patrón</a:t>
            </a:r>
          </a:p>
        </p:txBody>
      </p:sp>
      <p:sp>
        <p:nvSpPr>
          <p:cNvPr id="16" name="Text Placeholder 3"/>
          <p:cNvSpPr>
            <a:spLocks noGrp="1"/>
          </p:cNvSpPr>
          <p:nvPr>
            <p:ph type="body" sz="half" idx="15"/>
          </p:nvPr>
        </p:nvSpPr>
        <p:spPr>
          <a:xfrm>
            <a:off x="652293" y="2667000"/>
            <a:ext cx="2926588" cy="3589338"/>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2648" y="1981200"/>
            <a:ext cx="2935476" cy="576262"/>
          </a:xfrm>
        </p:spPr>
        <p:txBody>
          <a:bodyPr anchor="b">
            <a:noAutofit/>
          </a:bodyPr>
          <a:lstStyle>
            <a:lvl1pPr marL="0" indent="0">
              <a:buNone/>
              <a:defRPr sz="2399" b="0">
                <a:solidFill>
                  <a:schemeClr val="accent1">
                    <a:lumMod val="60000"/>
                    <a:lumOff val="4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Haga clic para modificar el estilo de texto del patrón</a:t>
            </a:r>
          </a:p>
        </p:txBody>
      </p:sp>
      <p:sp>
        <p:nvSpPr>
          <p:cNvPr id="19" name="Text Placeholder 3"/>
          <p:cNvSpPr>
            <a:spLocks noGrp="1"/>
          </p:cNvSpPr>
          <p:nvPr>
            <p:ph type="body" sz="half" idx="16"/>
          </p:nvPr>
        </p:nvSpPr>
        <p:spPr>
          <a:xfrm>
            <a:off x="3872097" y="2667000"/>
            <a:ext cx="2946027" cy="3589338"/>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2845" y="1981200"/>
            <a:ext cx="2931349" cy="576262"/>
          </a:xfrm>
        </p:spPr>
        <p:txBody>
          <a:bodyPr anchor="b">
            <a:noAutofit/>
          </a:bodyPr>
          <a:lstStyle>
            <a:lvl1pPr marL="0" indent="0">
              <a:buNone/>
              <a:defRPr sz="2399" b="0">
                <a:solidFill>
                  <a:schemeClr val="accent1">
                    <a:lumMod val="60000"/>
                    <a:lumOff val="4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Haga clic para modificar el estilo de texto del patrón</a:t>
            </a:r>
          </a:p>
        </p:txBody>
      </p:sp>
      <p:sp>
        <p:nvSpPr>
          <p:cNvPr id="20" name="Text Placeholder 3"/>
          <p:cNvSpPr>
            <a:spLocks noGrp="1"/>
          </p:cNvSpPr>
          <p:nvPr>
            <p:ph type="body" sz="half" idx="17"/>
          </p:nvPr>
        </p:nvSpPr>
        <p:spPr>
          <a:xfrm>
            <a:off x="7122845" y="2667000"/>
            <a:ext cx="2931349" cy="3589338"/>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cxnSp>
        <p:nvCxnSpPr>
          <p:cNvPr id="17" name="Straight Connector 16"/>
          <p:cNvCxnSpPr/>
          <p:nvPr/>
        </p:nvCxnSpPr>
        <p:spPr>
          <a:xfrm>
            <a:off x="372517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0414"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rtl="0"/>
            <a:fld id="{99A194EE-8823-4C71-9F2B-FC48C0496596}" type="datetime1">
              <a:rPr lang="es-ES" noProof="0" smtClean="0"/>
              <a:t>06/08/2018</a:t>
            </a:fld>
            <a:endParaRPr lang="es-ES" noProof="0" dirty="0"/>
          </a:p>
        </p:txBody>
      </p:sp>
      <p:sp>
        <p:nvSpPr>
          <p:cNvPr id="4"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296387516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19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293" y="4250949"/>
            <a:ext cx="2939284" cy="576262"/>
          </a:xfrm>
        </p:spPr>
        <p:txBody>
          <a:bodyPr anchor="b">
            <a:noAutofit/>
          </a:bodyPr>
          <a:lstStyle>
            <a:lvl1pPr marL="0" indent="0">
              <a:buNone/>
              <a:defRPr sz="23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Haga clic para modificar el estilo de texto del patrón</a:t>
            </a:r>
          </a:p>
        </p:txBody>
      </p:sp>
      <p:sp>
        <p:nvSpPr>
          <p:cNvPr id="29" name="Picture Placeholder 2"/>
          <p:cNvSpPr>
            <a:spLocks noGrp="1" noChangeAspect="1"/>
          </p:cNvSpPr>
          <p:nvPr>
            <p:ph type="pic" idx="15"/>
          </p:nvPr>
        </p:nvSpPr>
        <p:spPr>
          <a:xfrm>
            <a:off x="652293" y="2209800"/>
            <a:ext cx="293928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293" y="4827212"/>
            <a:ext cx="2939284" cy="659189"/>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8363" y="4250949"/>
            <a:ext cx="2929762" cy="576262"/>
          </a:xfrm>
        </p:spPr>
        <p:txBody>
          <a:bodyPr anchor="b">
            <a:noAutofit/>
          </a:bodyPr>
          <a:lstStyle>
            <a:lvl1pPr marL="0" indent="0">
              <a:buNone/>
              <a:defRPr sz="23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Haga clic para modificar el estilo de texto del patrón</a:t>
            </a:r>
          </a:p>
        </p:txBody>
      </p:sp>
      <p:sp>
        <p:nvSpPr>
          <p:cNvPr id="30" name="Picture Placeholder 2"/>
          <p:cNvSpPr>
            <a:spLocks noGrp="1" noChangeAspect="1"/>
          </p:cNvSpPr>
          <p:nvPr>
            <p:ph type="pic" idx="21"/>
          </p:nvPr>
        </p:nvSpPr>
        <p:spPr>
          <a:xfrm>
            <a:off x="3888362" y="2209800"/>
            <a:ext cx="292976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7009" y="4827211"/>
            <a:ext cx="2933642" cy="659189"/>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2845" y="4250949"/>
            <a:ext cx="2931349" cy="576262"/>
          </a:xfrm>
        </p:spPr>
        <p:txBody>
          <a:bodyPr anchor="b">
            <a:noAutofit/>
          </a:bodyPr>
          <a:lstStyle>
            <a:lvl1pPr marL="0" indent="0">
              <a:buNone/>
              <a:defRPr sz="23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Haga clic para modificar el estilo de texto del patrón</a:t>
            </a:r>
          </a:p>
        </p:txBody>
      </p:sp>
      <p:sp>
        <p:nvSpPr>
          <p:cNvPr id="31" name="Picture Placeholder 2"/>
          <p:cNvSpPr>
            <a:spLocks noGrp="1" noChangeAspect="1"/>
          </p:cNvSpPr>
          <p:nvPr>
            <p:ph type="pic" idx="22"/>
          </p:nvPr>
        </p:nvSpPr>
        <p:spPr>
          <a:xfrm>
            <a:off x="7122844" y="2209800"/>
            <a:ext cx="2931349"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2720" y="4827209"/>
            <a:ext cx="2935232" cy="659189"/>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cxnSp>
        <p:nvCxnSpPr>
          <p:cNvPr id="17" name="Straight Connector 16"/>
          <p:cNvCxnSpPr/>
          <p:nvPr/>
        </p:nvCxnSpPr>
        <p:spPr>
          <a:xfrm>
            <a:off x="372517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0414"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rtl="0"/>
            <a:fld id="{99A194EE-8823-4C71-9F2B-FC48C0496596}" type="datetime1">
              <a:rPr lang="es-ES" noProof="0" smtClean="0"/>
              <a:t>06/08/2018</a:t>
            </a:fld>
            <a:endParaRPr lang="es-ES" noProof="0" dirty="0"/>
          </a:p>
        </p:txBody>
      </p:sp>
      <p:sp>
        <p:nvSpPr>
          <p:cNvPr id="4"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258295600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rtl="0"/>
            <a:fld id="{38FF88A1-5E51-4CC2-8EE5-868FD055FEFE}" type="datetime1">
              <a:rPr lang="es-ES" noProof="0" smtClean="0"/>
              <a:t>06/08/2018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591C5AD9-787D-40FA-8A4D-16A055B9AF81}" type="slidenum">
              <a:rPr lang="es-ES" noProof="0" smtClean="0"/>
              <a:t>‹Nº›</a:t>
            </a:fld>
            <a:endParaRPr lang="es-ES" noProof="0" dirty="0"/>
          </a:p>
        </p:txBody>
      </p:sp>
    </p:spTree>
    <p:extLst>
      <p:ext uri="{BB962C8B-B14F-4D97-AF65-F5344CB8AC3E}">
        <p14:creationId xmlns:p14="http://schemas.microsoft.com/office/powerpoint/2010/main" val="352712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2050" y="430214"/>
            <a:ext cx="1752145"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294" y="887414"/>
            <a:ext cx="7421216" cy="536892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rtl="0"/>
            <a:fld id="{013A0803-D2E9-4E0C-BEA2-45E85428BC63}" type="datetime1">
              <a:rPr lang="es-ES" noProof="0" smtClean="0"/>
              <a:t>06/08/2018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591C5AD9-787D-40FA-8A4D-16A055B9AF81}" type="slidenum">
              <a:rPr lang="es-ES" noProof="0" smtClean="0"/>
              <a:t>‹Nº›</a:t>
            </a:fld>
            <a:endParaRPr lang="es-ES" noProof="0" dirty="0"/>
          </a:p>
        </p:txBody>
      </p:sp>
    </p:spTree>
    <p:extLst>
      <p:ext uri="{BB962C8B-B14F-4D97-AF65-F5344CB8AC3E}">
        <p14:creationId xmlns:p14="http://schemas.microsoft.com/office/powerpoint/2010/main" val="678011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rtl="0"/>
            <a:fld id="{99A194EE-8823-4C71-9F2B-FC48C0496596}" type="datetime1">
              <a:rPr lang="es-ES" noProof="0" smtClean="0"/>
              <a:t>06/08/2018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263030052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656" y="2861734"/>
            <a:ext cx="8823359" cy="1915647"/>
          </a:xfrm>
        </p:spPr>
        <p:txBody>
          <a:bodyPr anchor="b"/>
          <a:lstStyle>
            <a:lvl1pPr algn="l">
              <a:defRPr sz="3999"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654" y="4777381"/>
            <a:ext cx="8823360" cy="860400"/>
          </a:xfrm>
        </p:spPr>
        <p:txBody>
          <a:bodyPr anchor="t"/>
          <a:lstStyle>
            <a:lvl1pPr marL="0" indent="0" algn="l">
              <a:buNone/>
              <a:defRPr sz="1999" cap="all">
                <a:solidFill>
                  <a:schemeClr val="accent1">
                    <a:lumMod val="60000"/>
                    <a:lumOff val="4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rtl="0"/>
            <a:fld id="{BF933840-35B2-40B4-858E-99081AF3E99C}" type="datetime1">
              <a:rPr lang="es-ES" noProof="0" smtClean="0"/>
              <a:t>06/08/2018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3395610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025" y="2060576"/>
            <a:ext cx="4395194" cy="4195763"/>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3021" y="2056093"/>
            <a:ext cx="4395196" cy="4200245"/>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rtl="0"/>
            <a:fld id="{7767B639-8212-42BD-8C4D-B9F216AE9493}" type="datetime1">
              <a:rPr lang="es-ES" noProof="0" smtClean="0"/>
              <a:t>06/08/2018</a:t>
            </a:fld>
            <a:endParaRPr lang="es-ES" noProof="0" dirty="0"/>
          </a:p>
        </p:txBody>
      </p:sp>
      <p:sp>
        <p:nvSpPr>
          <p:cNvPr id="6"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7" name="Slide Number Placeholder 6"/>
          <p:cNvSpPr>
            <a:spLocks noGrp="1"/>
          </p:cNvSpPr>
          <p:nvPr>
            <p:ph type="sldNum" sz="quarter" idx="12"/>
          </p:nvPr>
        </p:nvSpPr>
        <p:spPr/>
        <p:txBody>
          <a:bodyPr/>
          <a:lstStyle/>
          <a:p>
            <a:pPr rtl="0"/>
            <a:fld id="{EB37DED6-D4C7-42EE-AB49-D2E39E64FDE4}" type="slidenum">
              <a:rPr lang="es-ES" noProof="0" smtClean="0"/>
              <a:t>‹Nº›</a:t>
            </a:fld>
            <a:endParaRPr lang="es-ES" noProof="0" dirty="0"/>
          </a:p>
        </p:txBody>
      </p:sp>
    </p:spTree>
    <p:extLst>
      <p:ext uri="{BB962C8B-B14F-4D97-AF65-F5344CB8AC3E}">
        <p14:creationId xmlns:p14="http://schemas.microsoft.com/office/powerpoint/2010/main" val="4208562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026" y="1905000"/>
            <a:ext cx="4395193" cy="576262"/>
          </a:xfrm>
        </p:spPr>
        <p:txBody>
          <a:bodyPr anchor="b">
            <a:noAutofit/>
          </a:bodyPr>
          <a:lstStyle>
            <a:lvl1pPr marL="0" indent="0">
              <a:buNone/>
              <a:defRPr sz="2399" b="0">
                <a:solidFill>
                  <a:schemeClr val="accent1">
                    <a:lumMod val="60000"/>
                    <a:lumOff val="4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03025" y="2514600"/>
            <a:ext cx="4395194" cy="3741738"/>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3023" y="1905000"/>
            <a:ext cx="4395194" cy="576262"/>
          </a:xfrm>
        </p:spPr>
        <p:txBody>
          <a:bodyPr anchor="b">
            <a:noAutofit/>
          </a:bodyPr>
          <a:lstStyle>
            <a:lvl1pPr marL="0" indent="0">
              <a:buNone/>
              <a:defRPr sz="2399" b="0">
                <a:solidFill>
                  <a:schemeClr val="accent1">
                    <a:lumMod val="60000"/>
                    <a:lumOff val="4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653023" y="2514600"/>
            <a:ext cx="4395194" cy="3741738"/>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rtl="0"/>
            <a:fld id="{0F3D8850-0FEB-4D45-A71C-77139FFD196F}" type="datetime1">
              <a:rPr lang="es-ES" noProof="0" smtClean="0"/>
              <a:t>06/08/2018</a:t>
            </a:fld>
            <a:endParaRPr lang="es-ES" noProof="0" dirty="0"/>
          </a:p>
        </p:txBody>
      </p:sp>
      <p:sp>
        <p:nvSpPr>
          <p:cNvPr id="8" name="Footer Placeholder 7"/>
          <p:cNvSpPr>
            <a:spLocks noGrp="1"/>
          </p:cNvSpPr>
          <p:nvPr>
            <p:ph type="ftr" sz="quarter" idx="11"/>
          </p:nvPr>
        </p:nvSpPr>
        <p:spPr/>
        <p:txBody>
          <a:bodyPr/>
          <a:lstStyle/>
          <a:p>
            <a:pPr rtl="0"/>
            <a:r>
              <a:rPr lang="es-ES" noProof="0"/>
              <a:t>Agregar un pie de página</a:t>
            </a:r>
            <a:endParaRPr lang="es-ES" noProof="0" dirty="0"/>
          </a:p>
        </p:txBody>
      </p:sp>
      <p:sp>
        <p:nvSpPr>
          <p:cNvPr id="9" name="Slide Number Placeholder 8"/>
          <p:cNvSpPr>
            <a:spLocks noGrp="1"/>
          </p:cNvSpPr>
          <p:nvPr>
            <p:ph type="sldNum" sz="quarter" idx="12"/>
          </p:nvPr>
        </p:nvSpPr>
        <p:spPr/>
        <p:txBody>
          <a:bodyPr/>
          <a:lstStyle/>
          <a:p>
            <a:pPr rtl="0"/>
            <a:fld id="{EB37DED6-D4C7-42EE-AB49-D2E39E64FDE4}" type="slidenum">
              <a:rPr lang="es-ES" noProof="0" smtClean="0"/>
              <a:t>‹Nº›</a:t>
            </a:fld>
            <a:endParaRPr lang="es-ES" noProof="0" dirty="0"/>
          </a:p>
        </p:txBody>
      </p:sp>
    </p:spTree>
    <p:extLst>
      <p:ext uri="{BB962C8B-B14F-4D97-AF65-F5344CB8AC3E}">
        <p14:creationId xmlns:p14="http://schemas.microsoft.com/office/powerpoint/2010/main" val="800035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pPr rtl="0"/>
            <a:fld id="{0371D217-6800-4023-BB72-23C2D8C44CAB}" type="datetime1">
              <a:rPr lang="es-ES" noProof="0" smtClean="0"/>
              <a:t>06/08/2018</a:t>
            </a:fld>
            <a:endParaRPr lang="es-ES" noProof="0" dirty="0"/>
          </a:p>
        </p:txBody>
      </p:sp>
      <p:sp>
        <p:nvSpPr>
          <p:cNvPr id="5" name="Footer Placeholder 3"/>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4"/>
          <p:cNvSpPr>
            <a:spLocks noGrp="1"/>
          </p:cNvSpPr>
          <p:nvPr>
            <p:ph type="sldNum" sz="quarter" idx="12"/>
          </p:nvPr>
        </p:nvSpPr>
        <p:spPr/>
        <p:txBody>
          <a:bodyPr/>
          <a:lstStyle/>
          <a:p>
            <a:pPr rtl="0"/>
            <a:fld id="{EB37DED6-D4C7-42EE-AB49-D2E39E64FDE4}" type="slidenum">
              <a:rPr lang="es-ES" noProof="0" smtClean="0"/>
              <a:t>‹Nº›</a:t>
            </a:fld>
            <a:endParaRPr lang="es-ES" noProof="0" dirty="0"/>
          </a:p>
        </p:txBody>
      </p:sp>
    </p:spTree>
    <p:extLst>
      <p:ext uri="{BB962C8B-B14F-4D97-AF65-F5344CB8AC3E}">
        <p14:creationId xmlns:p14="http://schemas.microsoft.com/office/powerpoint/2010/main" val="294685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rtl="0"/>
            <a:fld id="{7FA3839D-3825-4B11-9F35-9863CC1E705D}" type="datetime1">
              <a:rPr lang="es-ES" noProof="0" smtClean="0"/>
              <a:t>06/08/2018</a:t>
            </a:fld>
            <a:endParaRPr lang="es-ES" noProof="0" dirty="0"/>
          </a:p>
        </p:txBody>
      </p:sp>
      <p:sp>
        <p:nvSpPr>
          <p:cNvPr id="5" name="Footer Placeholder 2"/>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3"/>
          <p:cNvSpPr>
            <a:spLocks noGrp="1"/>
          </p:cNvSpPr>
          <p:nvPr>
            <p:ph type="sldNum" sz="quarter" idx="12"/>
          </p:nvPr>
        </p:nvSpPr>
        <p:spPr/>
        <p:txBody>
          <a:bodyPr/>
          <a:lstStyle/>
          <a:p>
            <a:pPr rtl="0"/>
            <a:fld id="{EB37DED6-D4C7-42EE-AB49-D2E39E64FDE4}" type="slidenum">
              <a:rPr lang="es-ES" noProof="0" smtClean="0"/>
              <a:t>‹Nº›</a:t>
            </a:fld>
            <a:endParaRPr lang="es-ES" noProof="0" dirty="0"/>
          </a:p>
        </p:txBody>
      </p:sp>
    </p:spTree>
    <p:extLst>
      <p:ext uri="{BB962C8B-B14F-4D97-AF65-F5344CB8AC3E}">
        <p14:creationId xmlns:p14="http://schemas.microsoft.com/office/powerpoint/2010/main" val="3878036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654" y="1447800"/>
            <a:ext cx="3400177" cy="1447800"/>
          </a:xfrm>
        </p:spPr>
        <p:txBody>
          <a:bodyPr anchor="b"/>
          <a:lstStyle>
            <a:lvl1pPr algn="l">
              <a:defRPr sz="2399"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3370" y="1447800"/>
            <a:ext cx="5194644" cy="4572000"/>
          </a:xfrm>
        </p:spPr>
        <p:txBody>
          <a:bodyPr anchor="ctr">
            <a:normAutofit/>
          </a:bodyPr>
          <a:lstStyle>
            <a:lvl1pPr>
              <a:defRPr sz="19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654" y="3129281"/>
            <a:ext cx="3400176" cy="2895599"/>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7" name="Date Placeholder 4"/>
          <p:cNvSpPr>
            <a:spLocks noGrp="1"/>
          </p:cNvSpPr>
          <p:nvPr>
            <p:ph type="dt" sz="half" idx="10"/>
          </p:nvPr>
        </p:nvSpPr>
        <p:spPr/>
        <p:txBody>
          <a:bodyPr/>
          <a:lstStyle/>
          <a:p>
            <a:pPr rtl="0"/>
            <a:fld id="{E89E77C8-ECB9-43A2-B866-9F93B70412AD}" type="datetime1">
              <a:rPr lang="es-ES" noProof="0" smtClean="0"/>
              <a:t>06/08/2018</a:t>
            </a:fld>
            <a:endParaRPr lang="es-ES" noProof="0" dirty="0"/>
          </a:p>
        </p:txBody>
      </p:sp>
      <p:sp>
        <p:nvSpPr>
          <p:cNvPr id="5"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6"/>
          <p:cNvSpPr>
            <a:spLocks noGrp="1"/>
          </p:cNvSpPr>
          <p:nvPr>
            <p:ph type="sldNum" sz="quarter" idx="12"/>
          </p:nvPr>
        </p:nvSpPr>
        <p:spPr/>
        <p:txBody>
          <a:bodyPr/>
          <a:lstStyle/>
          <a:p>
            <a:pPr rtl="0"/>
            <a:fld id="{2DFBB78A-01B4-41F2-96B0-677A4A282832}" type="slidenum">
              <a:rPr lang="es-ES" noProof="0" smtClean="0"/>
              <a:t>‹Nº›</a:t>
            </a:fld>
            <a:endParaRPr lang="es-ES" noProof="0" dirty="0"/>
          </a:p>
        </p:txBody>
      </p:sp>
    </p:spTree>
    <p:extLst>
      <p:ext uri="{BB962C8B-B14F-4D97-AF65-F5344CB8AC3E}">
        <p14:creationId xmlns:p14="http://schemas.microsoft.com/office/powerpoint/2010/main" val="3938968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606" y="1854192"/>
            <a:ext cx="5091580" cy="1574808"/>
          </a:xfrm>
        </p:spPr>
        <p:txBody>
          <a:bodyPr anchor="b">
            <a:normAutofit/>
          </a:bodyPr>
          <a:lstStyle>
            <a:lvl1pPr algn="l">
              <a:defRPr sz="3599"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7736" y="1143000"/>
            <a:ext cx="3199567"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654" y="3657600"/>
            <a:ext cx="5083655" cy="1371600"/>
          </a:xfrm>
        </p:spPr>
        <p:txBody>
          <a:bodyPr>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rtl="0"/>
            <a:fld id="{99A194EE-8823-4C71-9F2B-FC48C0496596}" type="datetime1">
              <a:rPr lang="es-ES" noProof="0" smtClean="0"/>
              <a:t>06/08/2018</a:t>
            </a:fld>
            <a:endParaRPr lang="es-ES" noProof="0" dirty="0"/>
          </a:p>
        </p:txBody>
      </p:sp>
      <p:sp>
        <p:nvSpPr>
          <p:cNvPr id="6"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7" name="Slide Number Placeholder 6"/>
          <p:cNvSpPr>
            <a:spLocks noGrp="1"/>
          </p:cNvSpPr>
          <p:nvPr>
            <p:ph type="sldNum" sz="quarter" idx="12"/>
          </p:nvPr>
        </p:nvSpPr>
        <p:spPr/>
        <p:txBody>
          <a:body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331304146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1" y="2669686"/>
            <a:ext cx="4034618"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8"/>
            <a:ext cx="1522016" cy="2365453"/>
          </a:xfrm>
          <a:prstGeom prst="rect">
            <a:avLst/>
          </a:prstGeom>
        </p:spPr>
      </p:pic>
      <p:sp>
        <p:nvSpPr>
          <p:cNvPr id="16" name="Oval 15"/>
          <p:cNvSpPr/>
          <p:nvPr/>
        </p:nvSpPr>
        <p:spPr>
          <a:xfrm>
            <a:off x="8606770" y="1676400"/>
            <a:ext cx="2818666"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7330" y="1"/>
            <a:ext cx="1602969"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6770" y="6096000"/>
            <a:ext cx="993475" cy="762000"/>
          </a:xfrm>
          <a:prstGeom prst="rect">
            <a:avLst/>
          </a:prstGeom>
        </p:spPr>
      </p:pic>
      <p:sp>
        <p:nvSpPr>
          <p:cNvPr id="14" name="Rectangle 13"/>
          <p:cNvSpPr/>
          <p:nvPr/>
        </p:nvSpPr>
        <p:spPr>
          <a:xfrm>
            <a:off x="10435094" y="0"/>
            <a:ext cx="685621"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5943" y="452718"/>
            <a:ext cx="9402274"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025" y="2052919"/>
            <a:ext cx="8944211" cy="4195481"/>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2866" y="1790741"/>
            <a:ext cx="990599" cy="304720"/>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rtl="0"/>
            <a:fld id="{99A194EE-8823-4C71-9F2B-FC48C0496596}" type="datetime1">
              <a:rPr lang="es-ES" noProof="0" smtClean="0"/>
              <a:t>06/08/2018</a:t>
            </a:fld>
            <a:endParaRPr lang="es-ES" noProof="0" dirty="0"/>
          </a:p>
        </p:txBody>
      </p:sp>
      <p:sp>
        <p:nvSpPr>
          <p:cNvPr id="5" name="Footer Placeholder 4"/>
          <p:cNvSpPr>
            <a:spLocks noGrp="1"/>
          </p:cNvSpPr>
          <p:nvPr>
            <p:ph type="ftr" sz="quarter" idx="3"/>
          </p:nvPr>
        </p:nvSpPr>
        <p:spPr>
          <a:xfrm rot="5400000">
            <a:off x="8948740" y="3225337"/>
            <a:ext cx="3859795" cy="304722"/>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rtl="0"/>
            <a:r>
              <a:rPr lang="es-ES" noProof="0"/>
              <a:t>Agregar un pie de página</a:t>
            </a:r>
            <a:endParaRPr lang="es-ES" noProof="0" dirty="0"/>
          </a:p>
        </p:txBody>
      </p:sp>
      <p:sp>
        <p:nvSpPr>
          <p:cNvPr id="6" name="Slide Number Placeholder 5"/>
          <p:cNvSpPr>
            <a:spLocks noGrp="1"/>
          </p:cNvSpPr>
          <p:nvPr>
            <p:ph type="sldNum" sz="quarter" idx="4"/>
          </p:nvPr>
        </p:nvSpPr>
        <p:spPr bwMode="gray">
          <a:xfrm>
            <a:off x="10349844" y="295730"/>
            <a:ext cx="837981" cy="767687"/>
          </a:xfrm>
          <a:prstGeom prst="rect">
            <a:avLst/>
          </a:prstGeom>
        </p:spPr>
        <p:txBody>
          <a:bodyPr vert="horz" lIns="91440" tIns="45720" rIns="91440" bIns="45720" rtlCol="0" anchor="b"/>
          <a:lstStyle>
            <a:lvl1pPr algn="ctr">
              <a:defRPr sz="2799" b="0" i="0">
                <a:solidFill>
                  <a:schemeClr val="tx1">
                    <a:tint val="75000"/>
                  </a:schemeClr>
                </a:solidFill>
              </a:defRPr>
            </a:lvl1pPr>
          </a:lstStyle>
          <a:p>
            <a:pPr rtl="0"/>
            <a:fld id="{EB37DED6-D4C7-42EE-AB49-D2E39E64FDE4}" type="slidenum">
              <a:rPr lang="es-ES" noProof="0" smtClean="0"/>
              <a:pPr rtl="0"/>
              <a:t>‹Nº›</a:t>
            </a:fld>
            <a:endParaRPr lang="es-ES" noProof="0" dirty="0"/>
          </a:p>
        </p:txBody>
      </p:sp>
    </p:spTree>
    <p:extLst>
      <p:ext uri="{BB962C8B-B14F-4D97-AF65-F5344CB8AC3E}">
        <p14:creationId xmlns:p14="http://schemas.microsoft.com/office/powerpoint/2010/main" val="2853641635"/>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 id="2147483921" r:id="rId13"/>
    <p:sldLayoutId id="2147483922" r:id="rId14"/>
    <p:sldLayoutId id="2147483923" r:id="rId15"/>
    <p:sldLayoutId id="2147483924" r:id="rId16"/>
    <p:sldLayoutId id="2147483925"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063" rtl="0" eaLnBrk="1" latinLnBrk="0" hangingPunct="1">
        <a:spcBef>
          <a:spcPct val="0"/>
        </a:spcBef>
        <a:buNone/>
        <a:defRPr sz="4199"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accent1">
            <a:lumMod val="60000"/>
            <a:lumOff val="40000"/>
          </a:schemeClr>
        </a:buClr>
        <a:buSzPct val="80000"/>
        <a:buFont typeface="Wingdings 3" charset="2"/>
        <a:buChar char=""/>
        <a:defRPr sz="1999" b="0" i="0" kern="1200">
          <a:solidFill>
            <a:schemeClr val="tx1"/>
          </a:solidFill>
          <a:latin typeface="+mj-lt"/>
          <a:ea typeface="+mj-ea"/>
          <a:cs typeface="+mj-cs"/>
        </a:defRPr>
      </a:lvl1pPr>
      <a:lvl2pPr marL="742727" indent="-285664" algn="l" defTabSz="457063" rtl="0" eaLnBrk="1" latinLnBrk="0" hangingPunct="1">
        <a:spcBef>
          <a:spcPts val="1000"/>
        </a:spcBef>
        <a:spcAft>
          <a:spcPts val="0"/>
        </a:spcAft>
        <a:buClr>
          <a:schemeClr val="accent1">
            <a:lumMod val="60000"/>
            <a:lumOff val="40000"/>
          </a:schemeClr>
        </a:buClr>
        <a:buSzPct val="80000"/>
        <a:buFont typeface="Wingdings 3" charset="2"/>
        <a:buChar char=""/>
        <a:defRPr sz="1799" b="0" i="0" kern="1200">
          <a:solidFill>
            <a:schemeClr val="tx1"/>
          </a:solidFill>
          <a:latin typeface="+mj-lt"/>
          <a:ea typeface="+mj-ea"/>
          <a:cs typeface="+mj-cs"/>
        </a:defRPr>
      </a:lvl2pPr>
      <a:lvl3pPr marL="1142657" indent="-228531" algn="l" defTabSz="457063"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599720" indent="-228531" algn="l" defTabSz="457063"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6783" indent="-228531" algn="l" defTabSz="457063"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3846" indent="-228531" algn="l" defTabSz="457063"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0908" indent="-228531" algn="l" defTabSz="457063"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7971" indent="-228531" algn="l" defTabSz="457063"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5034" indent="-228531" algn="l" defTabSz="457063"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33772" y="2420888"/>
            <a:ext cx="7008574" cy="3298825"/>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rtlCol="0"/>
          <a:lstStyle/>
          <a:p>
            <a:pPr algn="ctr" rtl="0"/>
            <a:r>
              <a:rPr lang="es-ES" b="1" dirty="0">
                <a:solidFill>
                  <a:schemeClr val="accent2">
                    <a:lumMod val="60000"/>
                    <a:lumOff val="40000"/>
                  </a:schemeClr>
                </a:solidFill>
                <a:effectLst>
                  <a:outerShdw blurRad="38100" dist="38100" dir="2700000" algn="tl">
                    <a:srgbClr val="000000">
                      <a:alpha val="43137"/>
                    </a:srgbClr>
                  </a:outerShdw>
                </a:effectLst>
              </a:rPr>
              <a:t>¿Qué es la investigación?</a:t>
            </a:r>
          </a:p>
        </p:txBody>
      </p:sp>
    </p:spTree>
    <p:extLst>
      <p:ext uri="{BB962C8B-B14F-4D97-AF65-F5344CB8AC3E}">
        <p14:creationId xmlns:p14="http://schemas.microsoft.com/office/powerpoint/2010/main" val="168988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125860" y="1484784"/>
            <a:ext cx="9887931" cy="2240177"/>
          </a:xfrm>
        </p:spPr>
        <p:txBody>
          <a:bodyPr/>
          <a:lstStyle/>
          <a:p>
            <a:pPr algn="just"/>
            <a:r>
              <a:rPr lang="es-MX" b="1" dirty="0">
                <a:solidFill>
                  <a:schemeClr val="accent6">
                    <a:lumMod val="75000"/>
                  </a:schemeClr>
                </a:solidFill>
              </a:rPr>
              <a:t>Investigación de campo</a:t>
            </a:r>
            <a:r>
              <a:rPr lang="es-MX" b="1" dirty="0"/>
              <a:t>, </a:t>
            </a:r>
            <a:r>
              <a:rPr lang="es-MX" dirty="0"/>
              <a:t>en tanto, se apoya de información que proviene de entrevistas, cuestionarios, encuestas y observación, entre otras.</a:t>
            </a:r>
          </a:p>
          <a:p>
            <a:pPr algn="just"/>
            <a:r>
              <a:rPr lang="es-MX" dirty="0"/>
              <a:t>Esta investigación tiene dos dimensiones: </a:t>
            </a:r>
            <a:r>
              <a:rPr lang="es-MX" b="1" u="sng" dirty="0">
                <a:solidFill>
                  <a:schemeClr val="accent6">
                    <a:lumMod val="75000"/>
                  </a:schemeClr>
                </a:solidFill>
              </a:rPr>
              <a:t>cualitativa y cuantitativa</a:t>
            </a:r>
            <a:r>
              <a:rPr lang="es-MX" dirty="0"/>
              <a:t>. Ambas son procesos sistemáticos y no por ello excluyentes, ya que en la actualidad, diversos investigadores también emplean un enfoque mixto para la investigación.  </a:t>
            </a:r>
          </a:p>
        </p:txBody>
      </p:sp>
      <p:pic>
        <p:nvPicPr>
          <p:cNvPr id="1026" name="Picture 2" descr="Resultado de imagen para investigacion de camp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9565" y="3749959"/>
            <a:ext cx="4680520" cy="2674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3595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10689" r="13711"/>
          <a:stretch/>
        </p:blipFill>
        <p:spPr>
          <a:xfrm>
            <a:off x="9102321" y="1772816"/>
            <a:ext cx="3021270" cy="3996444"/>
          </a:xfrm>
          <a:prstGeom prst="rect">
            <a:avLst/>
          </a:prstGeom>
        </p:spPr>
      </p:pic>
      <p:sp>
        <p:nvSpPr>
          <p:cNvPr id="3" name="Marcador de contenido 2"/>
          <p:cNvSpPr>
            <a:spLocks noGrp="1"/>
          </p:cNvSpPr>
          <p:nvPr>
            <p:ph idx="1"/>
          </p:nvPr>
        </p:nvSpPr>
        <p:spPr>
          <a:xfrm>
            <a:off x="549797" y="1988840"/>
            <a:ext cx="8568951" cy="4392488"/>
          </a:xfrm>
        </p:spPr>
        <p:txBody>
          <a:bodyPr>
            <a:normAutofit lnSpcReduction="10000"/>
          </a:bodyPr>
          <a:lstStyle/>
          <a:p>
            <a:pPr algn="just"/>
            <a:r>
              <a:rPr lang="es-MX" dirty="0"/>
              <a:t>Es un proceso amplio, ya que su principal componente es la </a:t>
            </a:r>
            <a:r>
              <a:rPr lang="es-MX" b="1" dirty="0"/>
              <a:t>interpretación de los fenómenos estudiados</a:t>
            </a:r>
            <a:r>
              <a:rPr lang="es-MX" dirty="0"/>
              <a:t>. Usualmente, se emplea en estudios etnográficos, feministas, entre otros campos disciplinarios y/o enfoques teóricos. </a:t>
            </a:r>
          </a:p>
          <a:p>
            <a:pPr algn="just"/>
            <a:r>
              <a:rPr lang="es-MX" dirty="0"/>
              <a:t>Su objetivo principal es </a:t>
            </a:r>
            <a:r>
              <a:rPr lang="es-MX" b="1" dirty="0"/>
              <a:t>interpretar la realidad o fenómeno social a través de métodos de recolección de datos no estandarizados. </a:t>
            </a:r>
          </a:p>
          <a:p>
            <a:pPr algn="just"/>
            <a:r>
              <a:rPr lang="es-MX" dirty="0"/>
              <a:t>No hace uso de métodos estadísticos o numéricos, sino de técnicas como la observación no estructurada, las entrevistas libres, la discusión de temas en grupo, registros de vida, entre otros. </a:t>
            </a:r>
          </a:p>
          <a:p>
            <a:pPr algn="just"/>
            <a:r>
              <a:rPr lang="es-MX" b="1" dirty="0"/>
              <a:t>No utiliza hipótesis desde el principio</a:t>
            </a:r>
            <a:r>
              <a:rPr lang="es-MX" dirty="0"/>
              <a:t>, sino que comienza con preguntas de investigación que a lo largo del proceso definen y redefinen la hipótesis de investigación. </a:t>
            </a:r>
          </a:p>
        </p:txBody>
      </p:sp>
      <p:sp>
        <p:nvSpPr>
          <p:cNvPr id="4" name="Paralelogramo 3"/>
          <p:cNvSpPr/>
          <p:nvPr/>
        </p:nvSpPr>
        <p:spPr>
          <a:xfrm>
            <a:off x="549796" y="980728"/>
            <a:ext cx="4968552" cy="504056"/>
          </a:xfrm>
          <a:prstGeom prst="parallelogram">
            <a:avLst/>
          </a:prstGeom>
          <a:solidFill>
            <a:schemeClr val="accent1">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Investigación cualitativa</a:t>
            </a:r>
          </a:p>
        </p:txBody>
      </p:sp>
    </p:spTree>
    <p:extLst>
      <p:ext uri="{BB962C8B-B14F-4D97-AF65-F5344CB8AC3E}">
        <p14:creationId xmlns:p14="http://schemas.microsoft.com/office/powerpoint/2010/main" val="2820630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7789" y="2060848"/>
            <a:ext cx="8352928" cy="4195481"/>
          </a:xfrm>
        </p:spPr>
        <p:txBody>
          <a:bodyPr/>
          <a:lstStyle/>
          <a:p>
            <a:pPr algn="just"/>
            <a:r>
              <a:rPr lang="es-MX" dirty="0"/>
              <a:t>Es un proceso acotado porque el principal componente es la </a:t>
            </a:r>
            <a:r>
              <a:rPr lang="es-MX" b="1" dirty="0"/>
              <a:t>medición  del fenómeno analizado</a:t>
            </a:r>
            <a:r>
              <a:rPr lang="es-MX" dirty="0"/>
              <a:t>. La investigación de este tipo se utiliza ampliamente en diversas ciencias (naturales y sociales), ya que se </a:t>
            </a:r>
            <a:r>
              <a:rPr lang="es-MX" b="1" dirty="0"/>
              <a:t>emplean técnicas y métodos para la recolección y análisis de datos de tipo numérico o estadístico</a:t>
            </a:r>
            <a:r>
              <a:rPr lang="es-MX" dirty="0"/>
              <a:t>. </a:t>
            </a:r>
          </a:p>
          <a:p>
            <a:pPr algn="just"/>
            <a:r>
              <a:rPr lang="es-MX" dirty="0"/>
              <a:t>Autores como Hernández </a:t>
            </a:r>
            <a:r>
              <a:rPr lang="es-MX" i="1" dirty="0"/>
              <a:t>et al </a:t>
            </a:r>
            <a:r>
              <a:rPr lang="es-MX" dirty="0"/>
              <a:t>(2008) mencionan que dado que el proceso de investigación cuantitativo busca el control del fenómeno de investigación (u objeto de estudio), con la finalidad de hallar su medición, los procedimientos estandarizados que emplea este tipo de investigación originan la aceptabilidad y el debate científico. </a:t>
            </a:r>
          </a:p>
        </p:txBody>
      </p:sp>
      <p:sp>
        <p:nvSpPr>
          <p:cNvPr id="4" name="Paralelogramo 3"/>
          <p:cNvSpPr/>
          <p:nvPr/>
        </p:nvSpPr>
        <p:spPr>
          <a:xfrm>
            <a:off x="477788" y="980728"/>
            <a:ext cx="4968552" cy="504056"/>
          </a:xfrm>
          <a:prstGeom prst="parallelogram">
            <a:avLst/>
          </a:prstGeom>
          <a:solidFill>
            <a:schemeClr val="accent1">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Investigación cuantitativa</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0251" y="2348880"/>
            <a:ext cx="3498574" cy="2952328"/>
          </a:xfrm>
          <a:prstGeom prst="rect">
            <a:avLst/>
          </a:prstGeom>
        </p:spPr>
      </p:pic>
    </p:spTree>
    <p:extLst>
      <p:ext uri="{BB962C8B-B14F-4D97-AF65-F5344CB8AC3E}">
        <p14:creationId xmlns:p14="http://schemas.microsoft.com/office/powerpoint/2010/main" val="1840728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98468" y="2132856"/>
            <a:ext cx="4392488" cy="3240360"/>
          </a:xfrm>
        </p:spPr>
        <p:txBody>
          <a:bodyPr>
            <a:normAutofit/>
          </a:bodyPr>
          <a:lstStyle/>
          <a:p>
            <a:pPr algn="just"/>
            <a:r>
              <a:rPr lang="es-MX" dirty="0"/>
              <a:t>Pero no todas las investigaciones son de utilidad para los fines que se persiguen en el ámbito académico, pues para que esto sea así, se requiere de la aplicación del </a:t>
            </a:r>
            <a:r>
              <a:rPr lang="es-MX" b="1" u="sng" dirty="0">
                <a:solidFill>
                  <a:schemeClr val="accent6">
                    <a:lumMod val="75000"/>
                  </a:schemeClr>
                </a:solidFill>
              </a:rPr>
              <a:t>Método Científico.</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804" y="548680"/>
            <a:ext cx="5805264" cy="5805264"/>
          </a:xfrm>
          <a:prstGeom prst="rect">
            <a:avLst/>
          </a:prstGeom>
        </p:spPr>
      </p:pic>
    </p:spTree>
    <p:extLst>
      <p:ext uri="{BB962C8B-B14F-4D97-AF65-F5344CB8AC3E}">
        <p14:creationId xmlns:p14="http://schemas.microsoft.com/office/powerpoint/2010/main" val="4022692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7788" y="647917"/>
            <a:ext cx="4985654" cy="100309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rmAutofit/>
          </a:bodyPr>
          <a:lstStyle/>
          <a:p>
            <a:pPr rtl="0"/>
            <a:r>
              <a:rPr lang="es-ES" b="1" dirty="0">
                <a:solidFill>
                  <a:schemeClr val="accent1">
                    <a:lumMod val="40000"/>
                    <a:lumOff val="60000"/>
                  </a:schemeClr>
                </a:solidFill>
              </a:rPr>
              <a:t>Método científico </a:t>
            </a:r>
          </a:p>
        </p:txBody>
      </p:sp>
      <p:sp>
        <p:nvSpPr>
          <p:cNvPr id="4" name="Llamada rectangular redondeada 3"/>
          <p:cNvSpPr/>
          <p:nvPr/>
        </p:nvSpPr>
        <p:spPr>
          <a:xfrm>
            <a:off x="7678588" y="230923"/>
            <a:ext cx="2520280" cy="1420088"/>
          </a:xfrm>
          <a:prstGeom prst="wedgeRoundRectCallout">
            <a:avLst>
              <a:gd name="adj1" fmla="val -140271"/>
              <a:gd name="adj2" fmla="val 5970"/>
              <a:gd name="adj3" fmla="val 16667"/>
            </a:avLst>
          </a:prstGeom>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tx1"/>
                </a:solidFill>
              </a:rPr>
              <a:t>La palabra métodos se deriva de los vocablos griegos </a:t>
            </a:r>
            <a:r>
              <a:rPr lang="es-MX" sz="1600" b="1" i="1" dirty="0" err="1">
                <a:solidFill>
                  <a:schemeClr val="tx1"/>
                </a:solidFill>
              </a:rPr>
              <a:t>metá</a:t>
            </a:r>
            <a:r>
              <a:rPr lang="es-MX" sz="1600" dirty="0">
                <a:solidFill>
                  <a:schemeClr val="tx1"/>
                </a:solidFill>
              </a:rPr>
              <a:t> “a lo largo” y </a:t>
            </a:r>
            <a:r>
              <a:rPr lang="es-MX" sz="1600" b="1" i="1" dirty="0" err="1">
                <a:solidFill>
                  <a:schemeClr val="tx1"/>
                </a:solidFill>
              </a:rPr>
              <a:t>odos</a:t>
            </a:r>
            <a:r>
              <a:rPr lang="es-MX" sz="1600" b="1" i="1" dirty="0">
                <a:solidFill>
                  <a:schemeClr val="tx1"/>
                </a:solidFill>
              </a:rPr>
              <a:t> </a:t>
            </a:r>
            <a:r>
              <a:rPr lang="es-MX" sz="1600" dirty="0">
                <a:solidFill>
                  <a:schemeClr val="tx1"/>
                </a:solidFill>
              </a:rPr>
              <a:t>“camino”.</a:t>
            </a:r>
          </a:p>
        </p:txBody>
      </p:sp>
      <p:sp>
        <p:nvSpPr>
          <p:cNvPr id="6" name="Esquina doblada 5"/>
          <p:cNvSpPr/>
          <p:nvPr/>
        </p:nvSpPr>
        <p:spPr>
          <a:xfrm>
            <a:off x="333772" y="2420888"/>
            <a:ext cx="3708412" cy="4176464"/>
          </a:xfrm>
          <a:prstGeom prst="foldedCorne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“Conjunto de etapas o fases que determinan el procedimiento sistemático para llevar a cabo una investigación y cuyos resultados serán aceptados por la comunidad científica”. </a:t>
            </a:r>
          </a:p>
        </p:txBody>
      </p:sp>
      <p:graphicFrame>
        <p:nvGraphicFramePr>
          <p:cNvPr id="8" name="Diagrama 7"/>
          <p:cNvGraphicFramePr/>
          <p:nvPr>
            <p:extLst>
              <p:ext uri="{D42A27DB-BD31-4B8C-83A1-F6EECF244321}">
                <p14:modId xmlns:p14="http://schemas.microsoft.com/office/powerpoint/2010/main" val="1519123647"/>
              </p:ext>
            </p:extLst>
          </p:nvPr>
        </p:nvGraphicFramePr>
        <p:xfrm>
          <a:off x="3790156" y="1916832"/>
          <a:ext cx="8125883" cy="4697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5321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333772" y="476672"/>
            <a:ext cx="10157354" cy="504056"/>
          </a:xfrm>
        </p:spPr>
        <p:txBody>
          <a:bodyPr rtlCol="0"/>
          <a:lstStyle/>
          <a:p>
            <a:pPr rtl="0"/>
            <a:r>
              <a:rPr lang="es-ES" dirty="0"/>
              <a:t>Variantes en cuanto a su estructura: </a:t>
            </a:r>
          </a:p>
        </p:txBody>
      </p:sp>
      <p:graphicFrame>
        <p:nvGraphicFramePr>
          <p:cNvPr id="5" name="Diagrama 4"/>
          <p:cNvGraphicFramePr/>
          <p:nvPr>
            <p:extLst>
              <p:ext uri="{D42A27DB-BD31-4B8C-83A1-F6EECF244321}">
                <p14:modId xmlns:p14="http://schemas.microsoft.com/office/powerpoint/2010/main" val="2308311717"/>
              </p:ext>
            </p:extLst>
          </p:nvPr>
        </p:nvGraphicFramePr>
        <p:xfrm>
          <a:off x="333772" y="620688"/>
          <a:ext cx="11593288"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Flecha a la derecha con muesca 1"/>
          <p:cNvSpPr/>
          <p:nvPr/>
        </p:nvSpPr>
        <p:spPr>
          <a:xfrm>
            <a:off x="3646140" y="2852936"/>
            <a:ext cx="864096" cy="504056"/>
          </a:xfrm>
          <a:prstGeom prst="notchedRightArrow">
            <a:avLst/>
          </a:prstGeom>
          <a:solidFill>
            <a:srgbClr val="FF99FF"/>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a la derecha con muesca 5"/>
          <p:cNvSpPr/>
          <p:nvPr/>
        </p:nvSpPr>
        <p:spPr>
          <a:xfrm>
            <a:off x="7678588" y="2900058"/>
            <a:ext cx="864096" cy="504056"/>
          </a:xfrm>
          <a:prstGeom prst="notchedRightArrow">
            <a:avLst/>
          </a:prstGeom>
          <a:solidFill>
            <a:srgbClr val="FF99FF"/>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Flecha doblada 3"/>
          <p:cNvSpPr/>
          <p:nvPr/>
        </p:nvSpPr>
        <p:spPr>
          <a:xfrm rot="10800000">
            <a:off x="9987070" y="3449341"/>
            <a:ext cx="1008112" cy="2037816"/>
          </a:xfrm>
          <a:prstGeom prst="bentArrow">
            <a:avLst/>
          </a:prstGeom>
          <a:solidFill>
            <a:srgbClr val="FF99FF"/>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Flecha a la derecha con muesca 6"/>
          <p:cNvSpPr/>
          <p:nvPr/>
        </p:nvSpPr>
        <p:spPr>
          <a:xfrm flipH="1">
            <a:off x="5662364" y="5460453"/>
            <a:ext cx="864096" cy="504056"/>
          </a:xfrm>
          <a:prstGeom prst="notchedRightArrow">
            <a:avLst/>
          </a:prstGeom>
          <a:solidFill>
            <a:srgbClr val="FF99FF"/>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2289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3663118300"/>
              </p:ext>
            </p:extLst>
          </p:nvPr>
        </p:nvGraphicFramePr>
        <p:xfrm>
          <a:off x="2998068" y="544722"/>
          <a:ext cx="8167398" cy="5660956"/>
        </p:xfrm>
        <a:graphic>
          <a:graphicData uri="http://schemas.openxmlformats.org/drawingml/2006/table">
            <a:tbl>
              <a:tblPr firstRow="1" bandRow="1">
                <a:tableStyleId>{2D5ABB26-0587-4C30-8999-92F81FD0307C}</a:tableStyleId>
              </a:tblPr>
              <a:tblGrid>
                <a:gridCol w="4083699">
                  <a:extLst>
                    <a:ext uri="{9D8B030D-6E8A-4147-A177-3AD203B41FA5}">
                      <a16:colId xmlns:a16="http://schemas.microsoft.com/office/drawing/2014/main" val="20000"/>
                    </a:ext>
                  </a:extLst>
                </a:gridCol>
                <a:gridCol w="4083699">
                  <a:extLst>
                    <a:ext uri="{9D8B030D-6E8A-4147-A177-3AD203B41FA5}">
                      <a16:colId xmlns:a16="http://schemas.microsoft.com/office/drawing/2014/main" val="20001"/>
                    </a:ext>
                  </a:extLst>
                </a:gridCol>
              </a:tblGrid>
              <a:tr h="824484">
                <a:tc>
                  <a:txBody>
                    <a:bodyPr/>
                    <a:lstStyle/>
                    <a:p>
                      <a:pPr algn="ctr"/>
                      <a:r>
                        <a:rPr lang="es-MX" sz="2800" dirty="0"/>
                        <a:t>Teoría </a:t>
                      </a:r>
                      <a:endParaRPr lang="es-MX" sz="2800" dirty="0">
                        <a:solidFill>
                          <a:srgbClr val="FFFF00"/>
                        </a:solidFill>
                      </a:endParaRPr>
                    </a:p>
                  </a:txBody>
                  <a:tcPr anchor="ctr">
                    <a:lnL w="12700" cap="flat" cmpd="sng" algn="ctr">
                      <a:solidFill>
                        <a:schemeClr val="tx1"/>
                      </a:solidFill>
                      <a:prstDash val="solid"/>
                      <a:round/>
                      <a:headEnd type="none" w="med" len="med"/>
                      <a:tailEnd type="none" w="med" len="med"/>
                    </a:lnL>
                    <a:lnR w="57150" cap="flat" cmpd="sng" algn="ctr">
                      <a:solidFill>
                        <a:schemeClr val="tx2">
                          <a:lumMod val="60000"/>
                          <a:lumOff val="4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2">
                          <a:lumMod val="60000"/>
                          <a:lumOff val="40000"/>
                        </a:schemeClr>
                      </a:solidFill>
                      <a:prstDash val="solid"/>
                      <a:round/>
                      <a:headEnd type="none" w="med" len="med"/>
                      <a:tailEnd type="none" w="med" len="med"/>
                    </a:lnB>
                    <a:solidFill>
                      <a:schemeClr val="accent1">
                        <a:lumMod val="20000"/>
                        <a:lumOff val="80000"/>
                      </a:schemeClr>
                    </a:solidFill>
                  </a:tcPr>
                </a:tc>
                <a:tc>
                  <a:txBody>
                    <a:bodyPr/>
                    <a:lstStyle/>
                    <a:p>
                      <a:pPr algn="ctr"/>
                      <a:r>
                        <a:rPr lang="es-MX" sz="2800" dirty="0"/>
                        <a:t>Ley</a:t>
                      </a:r>
                      <a:endParaRPr lang="es-MX" sz="2800" dirty="0">
                        <a:solidFill>
                          <a:srgbClr val="FFFF00"/>
                        </a:solidFill>
                      </a:endParaRPr>
                    </a:p>
                  </a:txBody>
                  <a:tcPr anchor="ctr">
                    <a:lnL w="57150" cap="flat" cmpd="sng" algn="ctr">
                      <a:solidFill>
                        <a:schemeClr val="tx2">
                          <a:lumMod val="60000"/>
                          <a:lumOff val="4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2">
                          <a:lumMod val="60000"/>
                          <a:lumOff val="40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4836472">
                <a:tc>
                  <a:txBody>
                    <a:bodyPr/>
                    <a:lstStyle/>
                    <a:p>
                      <a:pPr marL="285750" indent="-285750" algn="just">
                        <a:buFont typeface="Wingdings" panose="05000000000000000000" pitchFamily="2" charset="2"/>
                        <a:buChar char="q"/>
                      </a:pPr>
                      <a:r>
                        <a:rPr lang="es-MX" baseline="0" dirty="0"/>
                        <a:t>Es una declaración parcial o totalmente cierta, verificada por medio de la experimentación o de las evidencias y que sólo es valida para un tiempo y lugar determinados. </a:t>
                      </a:r>
                    </a:p>
                    <a:p>
                      <a:pPr marL="285750" indent="-285750" algn="just">
                        <a:buFont typeface="Wingdings" panose="05000000000000000000" pitchFamily="2" charset="2"/>
                        <a:buChar char="q"/>
                      </a:pPr>
                      <a:r>
                        <a:rPr lang="es-MX" baseline="0" dirty="0"/>
                        <a:t>Esta sujeta  a cambios.</a:t>
                      </a:r>
                    </a:p>
                    <a:p>
                      <a:pPr marL="285750" marR="0" indent="-285750" algn="just" defTabSz="457063"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s-MX" dirty="0"/>
                        <a:t>Se hacen</a:t>
                      </a:r>
                      <a:r>
                        <a:rPr lang="es-MX" baseline="0" dirty="0"/>
                        <a:t> teorías de aquellas hipótesis con más probabilidad de confirmarse como ciertas. </a:t>
                      </a:r>
                    </a:p>
                    <a:p>
                      <a:pPr marL="285750" indent="-285750" algn="just">
                        <a:buFont typeface="Wingdings" panose="05000000000000000000" pitchFamily="2" charset="2"/>
                        <a:buChar char="q"/>
                      </a:pPr>
                      <a:r>
                        <a:rPr lang="es-MX" baseline="0" dirty="0"/>
                        <a:t>Si la teoría se verificara como verdadera en todo tiempo y lugar, entonces es considerada como ley.</a:t>
                      </a:r>
                      <a:endParaRPr lang="es-MX" i="1" dirty="0"/>
                    </a:p>
                  </a:txBody>
                  <a:tcPr anchor="ctr">
                    <a:lnL w="12700" cap="flat" cmpd="sng" algn="ctr">
                      <a:solidFill>
                        <a:schemeClr val="tx1"/>
                      </a:solidFill>
                      <a:prstDash val="solid"/>
                      <a:round/>
                      <a:headEnd type="none" w="med" len="med"/>
                      <a:tailEnd type="none" w="med" len="med"/>
                    </a:lnL>
                    <a:lnR w="57150" cap="flat" cmpd="sng" algn="ctr">
                      <a:solidFill>
                        <a:schemeClr val="tx2">
                          <a:lumMod val="60000"/>
                          <a:lumOff val="40000"/>
                        </a:schemeClr>
                      </a:solidFill>
                      <a:prstDash val="solid"/>
                      <a:round/>
                      <a:headEnd type="none" w="med" len="med"/>
                      <a:tailEnd type="none" w="med" len="med"/>
                    </a:lnR>
                    <a:lnT w="5715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just">
                        <a:buFont typeface="Courier New" panose="02070309020205020404" pitchFamily="49" charset="0"/>
                        <a:buChar char="o"/>
                      </a:pPr>
                      <a:r>
                        <a:rPr lang="es-MX" dirty="0"/>
                        <a:t> Una hipótesis se</a:t>
                      </a:r>
                      <a:r>
                        <a:rPr lang="es-MX" baseline="0" dirty="0"/>
                        <a:t> convierte en ley cuando queda demostrada la fase de experimentación. </a:t>
                      </a:r>
                    </a:p>
                    <a:p>
                      <a:pPr marL="285750" indent="-285750" algn="just">
                        <a:buFont typeface="Courier New" panose="02070309020205020404" pitchFamily="49" charset="0"/>
                        <a:buChar char="o"/>
                      </a:pPr>
                      <a:r>
                        <a:rPr lang="es-MX" baseline="0" dirty="0"/>
                        <a:t>Es permanente e inmutable.</a:t>
                      </a:r>
                    </a:p>
                    <a:p>
                      <a:pPr marL="285750" indent="-285750" algn="just">
                        <a:buFont typeface="Courier New" panose="02070309020205020404" pitchFamily="49" charset="0"/>
                        <a:buChar char="o"/>
                      </a:pPr>
                      <a:r>
                        <a:rPr lang="es-MX" baseline="0" dirty="0"/>
                        <a:t>Es comprobable en cualquier tiempo y espacio.</a:t>
                      </a:r>
                      <a:endParaRPr lang="es-MX" dirty="0"/>
                    </a:p>
                  </a:txBody>
                  <a:tcPr anchor="ctr">
                    <a:lnL w="57150" cap="flat" cmpd="sng" algn="ctr">
                      <a:solidFill>
                        <a:schemeClr val="tx2">
                          <a:lumMod val="60000"/>
                          <a:lumOff val="4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852" y="1412776"/>
            <a:ext cx="1286054" cy="3924848"/>
          </a:xfrm>
          <a:prstGeom prst="rect">
            <a:avLst/>
          </a:prstGeom>
        </p:spPr>
      </p:pic>
    </p:spTree>
    <p:extLst>
      <p:ext uri="{BB962C8B-B14F-4D97-AF65-F5344CB8AC3E}">
        <p14:creationId xmlns:p14="http://schemas.microsoft.com/office/powerpoint/2010/main" val="915276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duotone>
              <a:schemeClr val="accent4">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t="2950" b="2204"/>
          <a:stretch/>
        </p:blipFill>
        <p:spPr>
          <a:xfrm>
            <a:off x="2566020" y="-99392"/>
            <a:ext cx="7440304" cy="705678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5" name="Elipse 4"/>
          <p:cNvSpPr/>
          <p:nvPr/>
        </p:nvSpPr>
        <p:spPr>
          <a:xfrm>
            <a:off x="8619965" y="4365103"/>
            <a:ext cx="1368152" cy="758989"/>
          </a:xfrm>
          <a:prstGeom prst="ellipse">
            <a:avLst/>
          </a:prstGeom>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ysClr val="windowText" lastClr="000000"/>
                </a:solidFill>
              </a:rPr>
              <a:t>Se observa</a:t>
            </a:r>
          </a:p>
        </p:txBody>
      </p:sp>
      <p:sp>
        <p:nvSpPr>
          <p:cNvPr id="6" name="Elipse 5"/>
          <p:cNvSpPr/>
          <p:nvPr/>
        </p:nvSpPr>
        <p:spPr>
          <a:xfrm>
            <a:off x="1989956" y="2492896"/>
            <a:ext cx="1800200" cy="936104"/>
          </a:xfrm>
          <a:prstGeom prst="ellipse">
            <a:avLst/>
          </a:prstGeom>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ysClr val="windowText" lastClr="000000"/>
                </a:solidFill>
              </a:rPr>
              <a:t>Se establece la hipótesis</a:t>
            </a:r>
          </a:p>
        </p:txBody>
      </p:sp>
      <p:sp>
        <p:nvSpPr>
          <p:cNvPr id="7" name="Elipse 6"/>
          <p:cNvSpPr/>
          <p:nvPr/>
        </p:nvSpPr>
        <p:spPr>
          <a:xfrm>
            <a:off x="5063182" y="1189852"/>
            <a:ext cx="1466050" cy="690683"/>
          </a:xfrm>
          <a:prstGeom prst="ellipse">
            <a:avLst/>
          </a:prstGeom>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ysClr val="windowText" lastClr="000000"/>
                </a:solidFill>
              </a:rPr>
              <a:t>Se crean leyes</a:t>
            </a:r>
          </a:p>
        </p:txBody>
      </p:sp>
      <p:sp>
        <p:nvSpPr>
          <p:cNvPr id="8" name="Elipse 7"/>
          <p:cNvSpPr/>
          <p:nvPr/>
        </p:nvSpPr>
        <p:spPr>
          <a:xfrm>
            <a:off x="5247908" y="6093295"/>
            <a:ext cx="1800200" cy="687923"/>
          </a:xfrm>
          <a:prstGeom prst="ellipse">
            <a:avLst/>
          </a:prstGeom>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ysClr val="windowText" lastClr="000000"/>
                </a:solidFill>
              </a:rPr>
              <a:t>Se hace la pregunta</a:t>
            </a:r>
          </a:p>
        </p:txBody>
      </p:sp>
      <p:sp>
        <p:nvSpPr>
          <p:cNvPr id="9" name="Elipse 8"/>
          <p:cNvSpPr/>
          <p:nvPr/>
        </p:nvSpPr>
        <p:spPr>
          <a:xfrm>
            <a:off x="4741143" y="25922"/>
            <a:ext cx="2252331" cy="742085"/>
          </a:xfrm>
          <a:prstGeom prst="ellipse">
            <a:avLst/>
          </a:prstGeom>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ysClr val="windowText" lastClr="000000"/>
                </a:solidFill>
              </a:rPr>
              <a:t>Se hacen experimentos</a:t>
            </a:r>
          </a:p>
        </p:txBody>
      </p:sp>
      <p:sp>
        <p:nvSpPr>
          <p:cNvPr id="10" name="Elipse 9"/>
          <p:cNvSpPr/>
          <p:nvPr/>
        </p:nvSpPr>
        <p:spPr>
          <a:xfrm>
            <a:off x="4126833" y="4246346"/>
            <a:ext cx="1669374" cy="800074"/>
          </a:xfrm>
          <a:prstGeom prst="ellipse">
            <a:avLst/>
          </a:prstGeom>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ysClr val="windowText" lastClr="000000"/>
                </a:solidFill>
              </a:rPr>
              <a:t>Se establecen teorías </a:t>
            </a:r>
          </a:p>
        </p:txBody>
      </p:sp>
      <p:sp>
        <p:nvSpPr>
          <p:cNvPr id="11" name="Elipse 10"/>
          <p:cNvSpPr/>
          <p:nvPr/>
        </p:nvSpPr>
        <p:spPr>
          <a:xfrm>
            <a:off x="7894612" y="2354690"/>
            <a:ext cx="1872208" cy="936104"/>
          </a:xfrm>
          <a:prstGeom prst="ellipse">
            <a:avLst/>
          </a:prstGeom>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ysClr val="windowText" lastClr="000000"/>
                </a:solidFill>
              </a:rPr>
              <a:t>Se sacan conclusiones</a:t>
            </a:r>
          </a:p>
        </p:txBody>
      </p:sp>
      <p:sp>
        <p:nvSpPr>
          <p:cNvPr id="12" name="Elipse 11"/>
          <p:cNvSpPr/>
          <p:nvPr/>
        </p:nvSpPr>
        <p:spPr>
          <a:xfrm>
            <a:off x="4753067" y="2638052"/>
            <a:ext cx="2001341" cy="850777"/>
          </a:xfrm>
          <a:prstGeom prst="ellipse">
            <a:avLst/>
          </a:prstGeom>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ysClr val="windowText" lastClr="000000"/>
                </a:solidFill>
              </a:rPr>
              <a:t>Se genera nuevo conocimiento</a:t>
            </a:r>
          </a:p>
        </p:txBody>
      </p:sp>
      <p:sp>
        <p:nvSpPr>
          <p:cNvPr id="13" name="Explosión 2 12"/>
          <p:cNvSpPr/>
          <p:nvPr/>
        </p:nvSpPr>
        <p:spPr>
          <a:xfrm>
            <a:off x="-162878" y="-31820"/>
            <a:ext cx="3953034" cy="2386510"/>
          </a:xfrm>
          <a:prstGeom prst="irregularSeal2">
            <a:avLst/>
          </a:prstGeom>
          <a:solidFill>
            <a:schemeClr val="accent4">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u="sng" dirty="0">
                <a:solidFill>
                  <a:schemeClr val="accent1">
                    <a:lumMod val="20000"/>
                    <a:lumOff val="80000"/>
                  </a:schemeClr>
                </a:solidFill>
              </a:rPr>
              <a:t>El método científico es un proceso continuo</a:t>
            </a:r>
          </a:p>
        </p:txBody>
      </p:sp>
    </p:spTree>
    <p:extLst>
      <p:ext uri="{BB962C8B-B14F-4D97-AF65-F5344CB8AC3E}">
        <p14:creationId xmlns:p14="http://schemas.microsoft.com/office/powerpoint/2010/main" val="548907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417317762"/>
              </p:ext>
            </p:extLst>
          </p:nvPr>
        </p:nvGraphicFramePr>
        <p:xfrm>
          <a:off x="333772" y="476672"/>
          <a:ext cx="11377264" cy="5695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lamada ovalada 4"/>
          <p:cNvSpPr/>
          <p:nvPr/>
        </p:nvSpPr>
        <p:spPr>
          <a:xfrm>
            <a:off x="6166420" y="332656"/>
            <a:ext cx="3528392" cy="1872208"/>
          </a:xfrm>
          <a:prstGeom prst="wedgeEllipseCallout">
            <a:avLst>
              <a:gd name="adj1" fmla="val 73339"/>
              <a:gd name="adj2" fmla="val 32920"/>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i="1" dirty="0">
                <a:solidFill>
                  <a:schemeClr val="tx1"/>
                </a:solidFill>
              </a:rPr>
              <a:t>Investigar</a:t>
            </a:r>
            <a:r>
              <a:rPr lang="es-MX" sz="2000" dirty="0">
                <a:solidFill>
                  <a:schemeClr val="tx1"/>
                </a:solidFill>
              </a:rPr>
              <a:t>, se deriva de </a:t>
            </a:r>
            <a:r>
              <a:rPr lang="es-MX" sz="2000" b="1" i="1" dirty="0" err="1">
                <a:solidFill>
                  <a:schemeClr val="tx1"/>
                </a:solidFill>
              </a:rPr>
              <a:t>vestigium</a:t>
            </a:r>
            <a:r>
              <a:rPr lang="es-MX" sz="2000" dirty="0">
                <a:solidFill>
                  <a:schemeClr val="tx1"/>
                </a:solidFill>
              </a:rPr>
              <a:t>  (planta del pie o huella)</a:t>
            </a:r>
          </a:p>
        </p:txBody>
      </p:sp>
      <p:sp>
        <p:nvSpPr>
          <p:cNvPr id="6" name="Llamada ovalada 5"/>
          <p:cNvSpPr/>
          <p:nvPr/>
        </p:nvSpPr>
        <p:spPr>
          <a:xfrm flipH="1">
            <a:off x="1053852" y="3429000"/>
            <a:ext cx="3312368" cy="1872208"/>
          </a:xfrm>
          <a:prstGeom prst="wedgeEllipseCallout">
            <a:avLst>
              <a:gd name="adj1" fmla="val 67507"/>
              <a:gd name="adj2" fmla="val 70066"/>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i="1" dirty="0">
                <a:solidFill>
                  <a:schemeClr val="tx1"/>
                </a:solidFill>
              </a:rPr>
              <a:t>Investigar </a:t>
            </a:r>
            <a:r>
              <a:rPr lang="es-MX" sz="2000" dirty="0">
                <a:solidFill>
                  <a:schemeClr val="tx1"/>
                </a:solidFill>
              </a:rPr>
              <a:t>significa, por tanto, </a:t>
            </a:r>
            <a:r>
              <a:rPr lang="es-MX" sz="2000" b="1" dirty="0">
                <a:solidFill>
                  <a:schemeClr val="tx1"/>
                </a:solidFill>
              </a:rPr>
              <a:t>preguntarse, cuestionarse.</a:t>
            </a:r>
          </a:p>
        </p:txBody>
      </p:sp>
    </p:spTree>
    <p:extLst>
      <p:ext uri="{BB962C8B-B14F-4D97-AF65-F5344CB8AC3E}">
        <p14:creationId xmlns:p14="http://schemas.microsoft.com/office/powerpoint/2010/main" val="4284080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693812" y="1772816"/>
            <a:ext cx="5112567" cy="3672408"/>
          </a:xfrm>
        </p:spPr>
        <p:txBody>
          <a:bodyPr>
            <a:normAutofit/>
          </a:bodyPr>
          <a:lstStyle/>
          <a:p>
            <a:pPr algn="just"/>
            <a:r>
              <a:rPr lang="es-MX" b="1" dirty="0">
                <a:solidFill>
                  <a:schemeClr val="accent6">
                    <a:lumMod val="75000"/>
                  </a:schemeClr>
                </a:solidFill>
              </a:rPr>
              <a:t>La investigación </a:t>
            </a:r>
            <a:r>
              <a:rPr lang="es-MX" dirty="0"/>
              <a:t>es una </a:t>
            </a:r>
            <a:r>
              <a:rPr lang="es-MX" b="1" u="sng" dirty="0"/>
              <a:t>técnica</a:t>
            </a:r>
            <a:r>
              <a:rPr lang="es-MX" u="sng" dirty="0"/>
              <a:t> </a:t>
            </a:r>
            <a:r>
              <a:rPr lang="es-MX" dirty="0"/>
              <a:t>que logra, con el </a:t>
            </a:r>
            <a:r>
              <a:rPr lang="es-MX" b="1" dirty="0"/>
              <a:t>manejo de los métodos </a:t>
            </a:r>
            <a:r>
              <a:rPr lang="es-MX" dirty="0"/>
              <a:t>propios de las disciplinas que integran el conocimiento humano, la </a:t>
            </a:r>
            <a:r>
              <a:rPr lang="es-MX" b="1" dirty="0"/>
              <a:t>reunión y el discernimiento de datos </a:t>
            </a:r>
            <a:r>
              <a:rPr lang="es-MX" dirty="0"/>
              <a:t>que pueden aprovecharse en un enfoque, enteramente personal y nuevo, del asunto que hayamos elegido.</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8468" y="1196752"/>
            <a:ext cx="4316742" cy="4041205"/>
          </a:xfrm>
          <a:prstGeom prst="rect">
            <a:avLst/>
          </a:prstGeom>
        </p:spPr>
      </p:pic>
    </p:spTree>
    <p:extLst>
      <p:ext uri="{BB962C8B-B14F-4D97-AF65-F5344CB8AC3E}">
        <p14:creationId xmlns:p14="http://schemas.microsoft.com/office/powerpoint/2010/main" val="330996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5943" y="452718"/>
            <a:ext cx="9402274" cy="816042"/>
          </a:xfrm>
        </p:spPr>
        <p:txBody>
          <a:bodyPr/>
          <a:lstStyle/>
          <a:p>
            <a:r>
              <a:rPr lang="es-MX" b="1" dirty="0">
                <a:solidFill>
                  <a:schemeClr val="accent1">
                    <a:lumMod val="40000"/>
                    <a:lumOff val="60000"/>
                  </a:schemeClr>
                </a:solidFill>
              </a:rPr>
              <a:t>Tipos de investigación</a:t>
            </a:r>
          </a:p>
        </p:txBody>
      </p:sp>
      <p:sp>
        <p:nvSpPr>
          <p:cNvPr id="3" name="Marcador de contenido 2"/>
          <p:cNvSpPr>
            <a:spLocks noGrp="1"/>
          </p:cNvSpPr>
          <p:nvPr>
            <p:ph idx="1"/>
          </p:nvPr>
        </p:nvSpPr>
        <p:spPr>
          <a:xfrm>
            <a:off x="645943" y="1700808"/>
            <a:ext cx="5033925" cy="4195481"/>
          </a:xfrm>
        </p:spPr>
        <p:txBody>
          <a:bodyPr/>
          <a:lstStyle/>
          <a:p>
            <a:pPr algn="just"/>
            <a:r>
              <a:rPr lang="es-MX" b="1" dirty="0">
                <a:solidFill>
                  <a:schemeClr val="accent6">
                    <a:lumMod val="75000"/>
                  </a:schemeClr>
                </a:solidFill>
              </a:rPr>
              <a:t>Investigación documental</a:t>
            </a:r>
            <a:r>
              <a:rPr lang="es-MX" b="1" dirty="0"/>
              <a:t>: </a:t>
            </a:r>
            <a:r>
              <a:rPr lang="es-MX" dirty="0"/>
              <a:t>es la que se realiza, como su nombre lo indica, apoyándose en </a:t>
            </a:r>
            <a:r>
              <a:rPr lang="es-MX" b="1" dirty="0"/>
              <a:t>fuentes de carácter documental</a:t>
            </a:r>
            <a:r>
              <a:rPr lang="es-MX" dirty="0"/>
              <a:t>, esto es, en documentos de cualquier especie obtenidos a través de fuentes bibliográficas (libros), </a:t>
            </a:r>
            <a:r>
              <a:rPr lang="es-MX" dirty="0" err="1"/>
              <a:t>hemerográficas</a:t>
            </a:r>
            <a:r>
              <a:rPr lang="es-MX" dirty="0"/>
              <a:t> (artículos de revista, periódicos y ensayos), archivística (cartas, oficios, expedientes) o estadísticas (bases de datos).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0436" y="1412776"/>
            <a:ext cx="5112568" cy="3804352"/>
          </a:xfrm>
          <a:prstGeom prst="rect">
            <a:avLst/>
          </a:prstGeom>
        </p:spPr>
      </p:pic>
    </p:spTree>
    <p:extLst>
      <p:ext uri="{BB962C8B-B14F-4D97-AF65-F5344CB8AC3E}">
        <p14:creationId xmlns:p14="http://schemas.microsoft.com/office/powerpoint/2010/main" val="2596379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7788" y="260648"/>
            <a:ext cx="8944211" cy="648072"/>
          </a:xfrm>
        </p:spPr>
        <p:txBody>
          <a:bodyPr/>
          <a:lstStyle/>
          <a:p>
            <a:r>
              <a:rPr lang="es-MX" dirty="0"/>
              <a:t>Se clasifica en:</a:t>
            </a:r>
          </a:p>
          <a:p>
            <a:pPr marL="0" indent="0">
              <a:buNone/>
            </a:pPr>
            <a:endParaRPr lang="es-MX" dirty="0"/>
          </a:p>
        </p:txBody>
      </p:sp>
      <p:graphicFrame>
        <p:nvGraphicFramePr>
          <p:cNvPr id="4" name="Diagrama 3"/>
          <p:cNvGraphicFramePr/>
          <p:nvPr>
            <p:extLst>
              <p:ext uri="{D42A27DB-BD31-4B8C-83A1-F6EECF244321}">
                <p14:modId xmlns:p14="http://schemas.microsoft.com/office/powerpoint/2010/main" val="3958585899"/>
              </p:ext>
            </p:extLst>
          </p:nvPr>
        </p:nvGraphicFramePr>
        <p:xfrm>
          <a:off x="0" y="1052736"/>
          <a:ext cx="11809312"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dondear rectángulo de esquina diagonal 4"/>
          <p:cNvSpPr/>
          <p:nvPr/>
        </p:nvSpPr>
        <p:spPr>
          <a:xfrm>
            <a:off x="3430116" y="940540"/>
            <a:ext cx="5616624" cy="648072"/>
          </a:xfrm>
          <a:prstGeom prst="round2DiagRect">
            <a:avLst/>
          </a:prstGeom>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Argumentativa o exploratoria</a:t>
            </a:r>
          </a:p>
        </p:txBody>
      </p:sp>
    </p:spTree>
    <p:extLst>
      <p:ext uri="{BB962C8B-B14F-4D97-AF65-F5344CB8AC3E}">
        <p14:creationId xmlns:p14="http://schemas.microsoft.com/office/powerpoint/2010/main" val="279547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dondear rectángulo de esquina diagonal 3"/>
          <p:cNvSpPr/>
          <p:nvPr/>
        </p:nvSpPr>
        <p:spPr>
          <a:xfrm>
            <a:off x="3430116" y="940540"/>
            <a:ext cx="5616624" cy="648072"/>
          </a:xfrm>
          <a:prstGeom prst="round2DiagRect">
            <a:avLst/>
          </a:prstGeom>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Descriptiva</a:t>
            </a:r>
          </a:p>
        </p:txBody>
      </p:sp>
      <p:graphicFrame>
        <p:nvGraphicFramePr>
          <p:cNvPr id="5" name="Diagrama 4"/>
          <p:cNvGraphicFramePr/>
          <p:nvPr>
            <p:extLst>
              <p:ext uri="{D42A27DB-BD31-4B8C-83A1-F6EECF244321}">
                <p14:modId xmlns:p14="http://schemas.microsoft.com/office/powerpoint/2010/main" val="2632649684"/>
              </p:ext>
            </p:extLst>
          </p:nvPr>
        </p:nvGraphicFramePr>
        <p:xfrm>
          <a:off x="0" y="1052736"/>
          <a:ext cx="11809312"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4643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dondear rectángulo de esquina diagonal 3"/>
          <p:cNvSpPr/>
          <p:nvPr/>
        </p:nvSpPr>
        <p:spPr>
          <a:xfrm>
            <a:off x="3430116" y="940540"/>
            <a:ext cx="5616624" cy="648072"/>
          </a:xfrm>
          <a:prstGeom prst="round2DiagRect">
            <a:avLst/>
          </a:prstGeom>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Histórica</a:t>
            </a:r>
          </a:p>
        </p:txBody>
      </p:sp>
      <p:graphicFrame>
        <p:nvGraphicFramePr>
          <p:cNvPr id="5" name="Diagrama 4"/>
          <p:cNvGraphicFramePr/>
          <p:nvPr>
            <p:extLst>
              <p:ext uri="{D42A27DB-BD31-4B8C-83A1-F6EECF244321}">
                <p14:modId xmlns:p14="http://schemas.microsoft.com/office/powerpoint/2010/main" val="1375112912"/>
              </p:ext>
            </p:extLst>
          </p:nvPr>
        </p:nvGraphicFramePr>
        <p:xfrm>
          <a:off x="0" y="1052736"/>
          <a:ext cx="11809312"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5396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dondear rectángulo de esquina diagonal 3"/>
          <p:cNvSpPr/>
          <p:nvPr/>
        </p:nvSpPr>
        <p:spPr>
          <a:xfrm>
            <a:off x="3430116" y="940540"/>
            <a:ext cx="5616624" cy="648072"/>
          </a:xfrm>
          <a:prstGeom prst="round2DiagRect">
            <a:avLst/>
          </a:prstGeom>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Explicativa</a:t>
            </a:r>
          </a:p>
        </p:txBody>
      </p:sp>
      <p:graphicFrame>
        <p:nvGraphicFramePr>
          <p:cNvPr id="6" name="Diagrama 5"/>
          <p:cNvGraphicFramePr/>
          <p:nvPr>
            <p:extLst>
              <p:ext uri="{D42A27DB-BD31-4B8C-83A1-F6EECF244321}">
                <p14:modId xmlns:p14="http://schemas.microsoft.com/office/powerpoint/2010/main" val="2338676935"/>
              </p:ext>
            </p:extLst>
          </p:nvPr>
        </p:nvGraphicFramePr>
        <p:xfrm>
          <a:off x="0" y="1052736"/>
          <a:ext cx="11809312"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6212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dondear rectángulo de esquina diagonal 3"/>
          <p:cNvSpPr/>
          <p:nvPr/>
        </p:nvSpPr>
        <p:spPr>
          <a:xfrm>
            <a:off x="3430116" y="940540"/>
            <a:ext cx="5616624" cy="648072"/>
          </a:xfrm>
          <a:prstGeom prst="round2DiagRect">
            <a:avLst/>
          </a:prstGeom>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a:t>Correlacional</a:t>
            </a:r>
            <a:endParaRPr lang="es-MX" dirty="0"/>
          </a:p>
        </p:txBody>
      </p:sp>
      <p:graphicFrame>
        <p:nvGraphicFramePr>
          <p:cNvPr id="5" name="Diagrama 4"/>
          <p:cNvGraphicFramePr/>
          <p:nvPr>
            <p:extLst>
              <p:ext uri="{D42A27DB-BD31-4B8C-83A1-F6EECF244321}">
                <p14:modId xmlns:p14="http://schemas.microsoft.com/office/powerpoint/2010/main" val="3145929337"/>
              </p:ext>
            </p:extLst>
          </p:nvPr>
        </p:nvGraphicFramePr>
        <p:xfrm>
          <a:off x="0" y="1052736"/>
          <a:ext cx="11809312"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36212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354</TotalTime>
  <Words>1162</Words>
  <Application>Microsoft Office PowerPoint</Application>
  <PresentationFormat>Personalizado</PresentationFormat>
  <Paragraphs>71</Paragraphs>
  <Slides>17</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17</vt:i4>
      </vt:variant>
    </vt:vector>
  </HeadingPairs>
  <TitlesOfParts>
    <vt:vector size="23" baseType="lpstr">
      <vt:lpstr>Arial</vt:lpstr>
      <vt:lpstr>Century Gothic</vt:lpstr>
      <vt:lpstr>Courier New</vt:lpstr>
      <vt:lpstr>Wingdings</vt:lpstr>
      <vt:lpstr>Wingdings 3</vt:lpstr>
      <vt:lpstr>Ion</vt:lpstr>
      <vt:lpstr>¿Qué es la investigación?</vt:lpstr>
      <vt:lpstr>Presentación de PowerPoint</vt:lpstr>
      <vt:lpstr>Presentación de PowerPoint</vt:lpstr>
      <vt:lpstr>Tipos de investigación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Método científico </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es la investigación?</dc:title>
  <dc:creator>usuario</dc:creator>
  <cp:lastModifiedBy>MARCOS MEJIA LOPEZ</cp:lastModifiedBy>
  <cp:revision>31</cp:revision>
  <dcterms:created xsi:type="dcterms:W3CDTF">2018-07-03T16:13:33Z</dcterms:created>
  <dcterms:modified xsi:type="dcterms:W3CDTF">2018-08-06T18:42:40Z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74062800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