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2" r:id="rId1"/>
  </p:sldMasterIdLst>
  <p:sldIdLst>
    <p:sldId id="256" r:id="rId2"/>
    <p:sldId id="257" r:id="rId3"/>
    <p:sldId id="258" r:id="rId4"/>
    <p:sldId id="259" r:id="rId5"/>
    <p:sldId id="260" r:id="rId6"/>
    <p:sldId id="262" r:id="rId7"/>
    <p:sldId id="263" r:id="rId8"/>
    <p:sldId id="264" r:id="rId9"/>
    <p:sldId id="265" r:id="rId10"/>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2" d="100"/>
          <a:sy n="72" d="100"/>
        </p:scale>
        <p:origin x="660"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3290673-9F13-4D54-AF44-6DE439CD460E}" type="doc">
      <dgm:prSet loTypeId="urn:microsoft.com/office/officeart/2005/8/layout/hierarchy3" loCatId="list" qsTypeId="urn:microsoft.com/office/officeart/2005/8/quickstyle/simple5" qsCatId="simple" csTypeId="urn:microsoft.com/office/officeart/2005/8/colors/accent3_1" csCatId="accent3" phldr="1"/>
      <dgm:spPr/>
      <dgm:t>
        <a:bodyPr/>
        <a:lstStyle/>
        <a:p>
          <a:endParaRPr lang="es-MX"/>
        </a:p>
      </dgm:t>
    </dgm:pt>
    <dgm:pt modelId="{966545C6-1280-4B38-93AC-493F28C49410}">
      <dgm:prSet phldrT="[Texto]"/>
      <dgm:spPr/>
      <dgm:t>
        <a:bodyPr/>
        <a:lstStyle/>
        <a:p>
          <a:r>
            <a:rPr lang="es-MX" dirty="0"/>
            <a:t>Extender y desarrollar los conocimientos de un tema</a:t>
          </a:r>
        </a:p>
      </dgm:t>
    </dgm:pt>
    <dgm:pt modelId="{A94116BF-C4C3-43B9-8C66-3C25FF721C3A}" type="parTrans" cxnId="{8306C088-81BC-42FD-8B58-807C57E6EE3D}">
      <dgm:prSet/>
      <dgm:spPr/>
      <dgm:t>
        <a:bodyPr/>
        <a:lstStyle/>
        <a:p>
          <a:endParaRPr lang="es-MX"/>
        </a:p>
      </dgm:t>
    </dgm:pt>
    <dgm:pt modelId="{C7B34919-A462-43D0-9448-C3A9C07861AA}" type="sibTrans" cxnId="{8306C088-81BC-42FD-8B58-807C57E6EE3D}">
      <dgm:prSet/>
      <dgm:spPr/>
      <dgm:t>
        <a:bodyPr/>
        <a:lstStyle/>
        <a:p>
          <a:endParaRPr lang="es-MX"/>
        </a:p>
      </dgm:t>
    </dgm:pt>
    <dgm:pt modelId="{75024A08-93FE-4773-B5D7-1430DDCF6D50}">
      <dgm:prSet phldrT="[Texto]"/>
      <dgm:spPr/>
      <dgm:t>
        <a:bodyPr/>
        <a:lstStyle/>
        <a:p>
          <a:r>
            <a:rPr lang="es-MX" dirty="0"/>
            <a:t>Profundizar y preguntar acerca de tesis o argumentos científicos.</a:t>
          </a:r>
        </a:p>
      </dgm:t>
    </dgm:pt>
    <dgm:pt modelId="{F4B47D4B-51EE-4F6B-96DE-730FD74F528C}" type="parTrans" cxnId="{E89ACFC5-2D94-4C48-A1BC-6E5D89CCBED0}">
      <dgm:prSet/>
      <dgm:spPr/>
      <dgm:t>
        <a:bodyPr/>
        <a:lstStyle/>
        <a:p>
          <a:endParaRPr lang="es-MX"/>
        </a:p>
      </dgm:t>
    </dgm:pt>
    <dgm:pt modelId="{60D3720A-A360-46BE-9E63-75484AA40DBB}" type="sibTrans" cxnId="{E89ACFC5-2D94-4C48-A1BC-6E5D89CCBED0}">
      <dgm:prSet/>
      <dgm:spPr/>
      <dgm:t>
        <a:bodyPr/>
        <a:lstStyle/>
        <a:p>
          <a:endParaRPr lang="es-MX"/>
        </a:p>
      </dgm:t>
    </dgm:pt>
    <dgm:pt modelId="{51FBC54E-BFA9-45AC-A23D-78D6E0A1959D}">
      <dgm:prSet phldrT="[Texto]"/>
      <dgm:spPr/>
      <dgm:t>
        <a:bodyPr/>
        <a:lstStyle/>
        <a:p>
          <a:r>
            <a:rPr lang="es-MX" dirty="0"/>
            <a:t>Llevar a la practica los conocimientos adquiridos en el diseño de la investigación</a:t>
          </a:r>
        </a:p>
      </dgm:t>
    </dgm:pt>
    <dgm:pt modelId="{D9336A92-48BD-49CD-9170-5995E1587BB9}" type="parTrans" cxnId="{A429770C-58DB-4F4B-A695-8185855695D3}">
      <dgm:prSet/>
      <dgm:spPr/>
      <dgm:t>
        <a:bodyPr/>
        <a:lstStyle/>
        <a:p>
          <a:endParaRPr lang="es-MX"/>
        </a:p>
      </dgm:t>
    </dgm:pt>
    <dgm:pt modelId="{02CCE45F-E30F-4A82-8DF3-DC376A068A41}" type="sibTrans" cxnId="{A429770C-58DB-4F4B-A695-8185855695D3}">
      <dgm:prSet/>
      <dgm:spPr/>
      <dgm:t>
        <a:bodyPr/>
        <a:lstStyle/>
        <a:p>
          <a:endParaRPr lang="es-MX"/>
        </a:p>
      </dgm:t>
    </dgm:pt>
    <dgm:pt modelId="{74A69737-AA95-492D-BE85-A75B1948DB1A}">
      <dgm:prSet phldrT="[Texto]"/>
      <dgm:spPr/>
      <dgm:t>
        <a:bodyPr/>
        <a:lstStyle/>
        <a:p>
          <a:r>
            <a:rPr lang="es-MX" dirty="0"/>
            <a:t>Conocer los alcances y limitaciones de la investigación.</a:t>
          </a:r>
        </a:p>
      </dgm:t>
    </dgm:pt>
    <dgm:pt modelId="{ADC74906-A2D0-47A4-8360-BA8194A7A461}" type="parTrans" cxnId="{5DD817F5-73FD-47A9-87AA-E22A4DAC34D3}">
      <dgm:prSet/>
      <dgm:spPr/>
      <dgm:t>
        <a:bodyPr/>
        <a:lstStyle/>
        <a:p>
          <a:endParaRPr lang="es-MX"/>
        </a:p>
      </dgm:t>
    </dgm:pt>
    <dgm:pt modelId="{18CF5CAC-AB08-49F6-99D8-06AC6429BE3B}" type="sibTrans" cxnId="{5DD817F5-73FD-47A9-87AA-E22A4DAC34D3}">
      <dgm:prSet/>
      <dgm:spPr/>
      <dgm:t>
        <a:bodyPr/>
        <a:lstStyle/>
        <a:p>
          <a:endParaRPr lang="es-MX"/>
        </a:p>
      </dgm:t>
    </dgm:pt>
    <dgm:pt modelId="{3A1D1146-D8E0-4A0C-9117-62FE5EEC506C}" type="pres">
      <dgm:prSet presAssocID="{83290673-9F13-4D54-AF44-6DE439CD460E}" presName="diagram" presStyleCnt="0">
        <dgm:presLayoutVars>
          <dgm:chPref val="1"/>
          <dgm:dir/>
          <dgm:animOne val="branch"/>
          <dgm:animLvl val="lvl"/>
          <dgm:resizeHandles/>
        </dgm:presLayoutVars>
      </dgm:prSet>
      <dgm:spPr/>
    </dgm:pt>
    <dgm:pt modelId="{EDF4F10A-A98B-4449-81B7-160BA8D8EC7B}" type="pres">
      <dgm:prSet presAssocID="{966545C6-1280-4B38-93AC-493F28C49410}" presName="root" presStyleCnt="0"/>
      <dgm:spPr/>
    </dgm:pt>
    <dgm:pt modelId="{425D30D9-F71C-4EED-81E8-AC948CE66CEB}" type="pres">
      <dgm:prSet presAssocID="{966545C6-1280-4B38-93AC-493F28C49410}" presName="rootComposite" presStyleCnt="0"/>
      <dgm:spPr/>
    </dgm:pt>
    <dgm:pt modelId="{9ED5E0DE-DD61-4EC2-91EA-C00F97C5B7F9}" type="pres">
      <dgm:prSet presAssocID="{966545C6-1280-4B38-93AC-493F28C49410}" presName="rootText" presStyleLbl="node1" presStyleIdx="0" presStyleCnt="2"/>
      <dgm:spPr/>
    </dgm:pt>
    <dgm:pt modelId="{7DE07040-B1F5-4302-B725-EE3BFB5A0DE1}" type="pres">
      <dgm:prSet presAssocID="{966545C6-1280-4B38-93AC-493F28C49410}" presName="rootConnector" presStyleLbl="node1" presStyleIdx="0" presStyleCnt="2"/>
      <dgm:spPr/>
    </dgm:pt>
    <dgm:pt modelId="{DD676AAE-5770-47EB-B046-F36F6CF6D1BF}" type="pres">
      <dgm:prSet presAssocID="{966545C6-1280-4B38-93AC-493F28C49410}" presName="childShape" presStyleCnt="0"/>
      <dgm:spPr/>
    </dgm:pt>
    <dgm:pt modelId="{08E24C57-DD2C-40BC-ABEB-9DA4D21E15DC}" type="pres">
      <dgm:prSet presAssocID="{F4B47D4B-51EE-4F6B-96DE-730FD74F528C}" presName="Name13" presStyleLbl="parChTrans1D2" presStyleIdx="0" presStyleCnt="2"/>
      <dgm:spPr/>
    </dgm:pt>
    <dgm:pt modelId="{2D59EEFA-7117-4097-AB8D-8DBE12567631}" type="pres">
      <dgm:prSet presAssocID="{75024A08-93FE-4773-B5D7-1430DDCF6D50}" presName="childText" presStyleLbl="bgAcc1" presStyleIdx="0" presStyleCnt="2">
        <dgm:presLayoutVars>
          <dgm:bulletEnabled val="1"/>
        </dgm:presLayoutVars>
      </dgm:prSet>
      <dgm:spPr/>
    </dgm:pt>
    <dgm:pt modelId="{59E83DA8-9E34-4EDA-8FFC-9EA4F189D219}" type="pres">
      <dgm:prSet presAssocID="{51FBC54E-BFA9-45AC-A23D-78D6E0A1959D}" presName="root" presStyleCnt="0"/>
      <dgm:spPr/>
    </dgm:pt>
    <dgm:pt modelId="{80469DCA-1562-4689-AA16-A4DF3261BE4E}" type="pres">
      <dgm:prSet presAssocID="{51FBC54E-BFA9-45AC-A23D-78D6E0A1959D}" presName="rootComposite" presStyleCnt="0"/>
      <dgm:spPr/>
    </dgm:pt>
    <dgm:pt modelId="{C062B8A2-C105-4FC1-9C2E-2C3B9428BF50}" type="pres">
      <dgm:prSet presAssocID="{51FBC54E-BFA9-45AC-A23D-78D6E0A1959D}" presName="rootText" presStyleLbl="node1" presStyleIdx="1" presStyleCnt="2"/>
      <dgm:spPr/>
    </dgm:pt>
    <dgm:pt modelId="{C4F326ED-BF6B-4610-B85A-CBA959BEFBDE}" type="pres">
      <dgm:prSet presAssocID="{51FBC54E-BFA9-45AC-A23D-78D6E0A1959D}" presName="rootConnector" presStyleLbl="node1" presStyleIdx="1" presStyleCnt="2"/>
      <dgm:spPr/>
    </dgm:pt>
    <dgm:pt modelId="{ADA7F036-F825-4402-A5CB-93AA915A0BCA}" type="pres">
      <dgm:prSet presAssocID="{51FBC54E-BFA9-45AC-A23D-78D6E0A1959D}" presName="childShape" presStyleCnt="0"/>
      <dgm:spPr/>
    </dgm:pt>
    <dgm:pt modelId="{07B0C4FF-AE64-4FB5-AF5E-455FC7AD8B73}" type="pres">
      <dgm:prSet presAssocID="{ADC74906-A2D0-47A4-8360-BA8194A7A461}" presName="Name13" presStyleLbl="parChTrans1D2" presStyleIdx="1" presStyleCnt="2"/>
      <dgm:spPr/>
    </dgm:pt>
    <dgm:pt modelId="{CDA54ED1-57A6-4C10-9E3C-2950825CE736}" type="pres">
      <dgm:prSet presAssocID="{74A69737-AA95-492D-BE85-A75B1948DB1A}" presName="childText" presStyleLbl="bgAcc1" presStyleIdx="1" presStyleCnt="2">
        <dgm:presLayoutVars>
          <dgm:bulletEnabled val="1"/>
        </dgm:presLayoutVars>
      </dgm:prSet>
      <dgm:spPr/>
    </dgm:pt>
  </dgm:ptLst>
  <dgm:cxnLst>
    <dgm:cxn modelId="{AEAF5202-F4E6-4832-96D5-FC71B2BEE327}" type="presOf" srcId="{966545C6-1280-4B38-93AC-493F28C49410}" destId="{9ED5E0DE-DD61-4EC2-91EA-C00F97C5B7F9}" srcOrd="0" destOrd="0" presId="urn:microsoft.com/office/officeart/2005/8/layout/hierarchy3"/>
    <dgm:cxn modelId="{A429770C-58DB-4F4B-A695-8185855695D3}" srcId="{83290673-9F13-4D54-AF44-6DE439CD460E}" destId="{51FBC54E-BFA9-45AC-A23D-78D6E0A1959D}" srcOrd="1" destOrd="0" parTransId="{D9336A92-48BD-49CD-9170-5995E1587BB9}" sibTransId="{02CCE45F-E30F-4A82-8DF3-DC376A068A41}"/>
    <dgm:cxn modelId="{534E8334-6025-4385-8A80-3D3D59C4D07E}" type="presOf" srcId="{74A69737-AA95-492D-BE85-A75B1948DB1A}" destId="{CDA54ED1-57A6-4C10-9E3C-2950825CE736}" srcOrd="0" destOrd="0" presId="urn:microsoft.com/office/officeart/2005/8/layout/hierarchy3"/>
    <dgm:cxn modelId="{8DC2FA37-1F04-4ACD-B6A8-D310BE4EA336}" type="presOf" srcId="{ADC74906-A2D0-47A4-8360-BA8194A7A461}" destId="{07B0C4FF-AE64-4FB5-AF5E-455FC7AD8B73}" srcOrd="0" destOrd="0" presId="urn:microsoft.com/office/officeart/2005/8/layout/hierarchy3"/>
    <dgm:cxn modelId="{44FED153-E8CE-4630-8B4A-063E46EF8DB0}" type="presOf" srcId="{51FBC54E-BFA9-45AC-A23D-78D6E0A1959D}" destId="{C062B8A2-C105-4FC1-9C2E-2C3B9428BF50}" srcOrd="0" destOrd="0" presId="urn:microsoft.com/office/officeart/2005/8/layout/hierarchy3"/>
    <dgm:cxn modelId="{8306C088-81BC-42FD-8B58-807C57E6EE3D}" srcId="{83290673-9F13-4D54-AF44-6DE439CD460E}" destId="{966545C6-1280-4B38-93AC-493F28C49410}" srcOrd="0" destOrd="0" parTransId="{A94116BF-C4C3-43B9-8C66-3C25FF721C3A}" sibTransId="{C7B34919-A462-43D0-9448-C3A9C07861AA}"/>
    <dgm:cxn modelId="{5A673CA7-983A-49C1-A401-655395909AEE}" type="presOf" srcId="{F4B47D4B-51EE-4F6B-96DE-730FD74F528C}" destId="{08E24C57-DD2C-40BC-ABEB-9DA4D21E15DC}" srcOrd="0" destOrd="0" presId="urn:microsoft.com/office/officeart/2005/8/layout/hierarchy3"/>
    <dgm:cxn modelId="{2E479CAB-5A07-4F28-9AC7-B337AD7E4935}" type="presOf" srcId="{83290673-9F13-4D54-AF44-6DE439CD460E}" destId="{3A1D1146-D8E0-4A0C-9117-62FE5EEC506C}" srcOrd="0" destOrd="0" presId="urn:microsoft.com/office/officeart/2005/8/layout/hierarchy3"/>
    <dgm:cxn modelId="{7E2E7AB5-7FD1-479C-B476-EDA6950A3995}" type="presOf" srcId="{966545C6-1280-4B38-93AC-493F28C49410}" destId="{7DE07040-B1F5-4302-B725-EE3BFB5A0DE1}" srcOrd="1" destOrd="0" presId="urn:microsoft.com/office/officeart/2005/8/layout/hierarchy3"/>
    <dgm:cxn modelId="{E89ACFC5-2D94-4C48-A1BC-6E5D89CCBED0}" srcId="{966545C6-1280-4B38-93AC-493F28C49410}" destId="{75024A08-93FE-4773-B5D7-1430DDCF6D50}" srcOrd="0" destOrd="0" parTransId="{F4B47D4B-51EE-4F6B-96DE-730FD74F528C}" sibTransId="{60D3720A-A360-46BE-9E63-75484AA40DBB}"/>
    <dgm:cxn modelId="{8F58C0CF-F3CE-40F4-9003-13F1D20EF96A}" type="presOf" srcId="{51FBC54E-BFA9-45AC-A23D-78D6E0A1959D}" destId="{C4F326ED-BF6B-4610-B85A-CBA959BEFBDE}" srcOrd="1" destOrd="0" presId="urn:microsoft.com/office/officeart/2005/8/layout/hierarchy3"/>
    <dgm:cxn modelId="{C46EC0D6-76E1-49B8-8B48-1B133E107093}" type="presOf" srcId="{75024A08-93FE-4773-B5D7-1430DDCF6D50}" destId="{2D59EEFA-7117-4097-AB8D-8DBE12567631}" srcOrd="0" destOrd="0" presId="urn:microsoft.com/office/officeart/2005/8/layout/hierarchy3"/>
    <dgm:cxn modelId="{5DD817F5-73FD-47A9-87AA-E22A4DAC34D3}" srcId="{51FBC54E-BFA9-45AC-A23D-78D6E0A1959D}" destId="{74A69737-AA95-492D-BE85-A75B1948DB1A}" srcOrd="0" destOrd="0" parTransId="{ADC74906-A2D0-47A4-8360-BA8194A7A461}" sibTransId="{18CF5CAC-AB08-49F6-99D8-06AC6429BE3B}"/>
    <dgm:cxn modelId="{B6C47605-9DBB-46C9-89F5-466B7FB03F0E}" type="presParOf" srcId="{3A1D1146-D8E0-4A0C-9117-62FE5EEC506C}" destId="{EDF4F10A-A98B-4449-81B7-160BA8D8EC7B}" srcOrd="0" destOrd="0" presId="urn:microsoft.com/office/officeart/2005/8/layout/hierarchy3"/>
    <dgm:cxn modelId="{797911D1-0C81-4869-AA18-861C4C2654B0}" type="presParOf" srcId="{EDF4F10A-A98B-4449-81B7-160BA8D8EC7B}" destId="{425D30D9-F71C-4EED-81E8-AC948CE66CEB}" srcOrd="0" destOrd="0" presId="urn:microsoft.com/office/officeart/2005/8/layout/hierarchy3"/>
    <dgm:cxn modelId="{7914FD02-8C70-4737-BE0F-8D6AD51CF957}" type="presParOf" srcId="{425D30D9-F71C-4EED-81E8-AC948CE66CEB}" destId="{9ED5E0DE-DD61-4EC2-91EA-C00F97C5B7F9}" srcOrd="0" destOrd="0" presId="urn:microsoft.com/office/officeart/2005/8/layout/hierarchy3"/>
    <dgm:cxn modelId="{669DE6CD-55C6-40B0-AF53-3171F3634A28}" type="presParOf" srcId="{425D30D9-F71C-4EED-81E8-AC948CE66CEB}" destId="{7DE07040-B1F5-4302-B725-EE3BFB5A0DE1}" srcOrd="1" destOrd="0" presId="urn:microsoft.com/office/officeart/2005/8/layout/hierarchy3"/>
    <dgm:cxn modelId="{E989EE40-197D-4A55-A45C-CAF659F474AF}" type="presParOf" srcId="{EDF4F10A-A98B-4449-81B7-160BA8D8EC7B}" destId="{DD676AAE-5770-47EB-B046-F36F6CF6D1BF}" srcOrd="1" destOrd="0" presId="urn:microsoft.com/office/officeart/2005/8/layout/hierarchy3"/>
    <dgm:cxn modelId="{AF717CD3-53DA-4A96-8613-CDA010184569}" type="presParOf" srcId="{DD676AAE-5770-47EB-B046-F36F6CF6D1BF}" destId="{08E24C57-DD2C-40BC-ABEB-9DA4D21E15DC}" srcOrd="0" destOrd="0" presId="urn:microsoft.com/office/officeart/2005/8/layout/hierarchy3"/>
    <dgm:cxn modelId="{6088FA7C-18FD-4F60-B2F2-F90E069FF4F0}" type="presParOf" srcId="{DD676AAE-5770-47EB-B046-F36F6CF6D1BF}" destId="{2D59EEFA-7117-4097-AB8D-8DBE12567631}" srcOrd="1" destOrd="0" presId="urn:microsoft.com/office/officeart/2005/8/layout/hierarchy3"/>
    <dgm:cxn modelId="{55582441-F82D-4F47-BCD8-6DD132D9F515}" type="presParOf" srcId="{3A1D1146-D8E0-4A0C-9117-62FE5EEC506C}" destId="{59E83DA8-9E34-4EDA-8FFC-9EA4F189D219}" srcOrd="1" destOrd="0" presId="urn:microsoft.com/office/officeart/2005/8/layout/hierarchy3"/>
    <dgm:cxn modelId="{3BBBE659-9E22-4DEE-BA43-C0769F625FD7}" type="presParOf" srcId="{59E83DA8-9E34-4EDA-8FFC-9EA4F189D219}" destId="{80469DCA-1562-4689-AA16-A4DF3261BE4E}" srcOrd="0" destOrd="0" presId="urn:microsoft.com/office/officeart/2005/8/layout/hierarchy3"/>
    <dgm:cxn modelId="{53ED6427-03B7-4903-8F71-C9962FC6BF39}" type="presParOf" srcId="{80469DCA-1562-4689-AA16-A4DF3261BE4E}" destId="{C062B8A2-C105-4FC1-9C2E-2C3B9428BF50}" srcOrd="0" destOrd="0" presId="urn:microsoft.com/office/officeart/2005/8/layout/hierarchy3"/>
    <dgm:cxn modelId="{CF1F0AA0-155A-4949-924B-7B705496E880}" type="presParOf" srcId="{80469DCA-1562-4689-AA16-A4DF3261BE4E}" destId="{C4F326ED-BF6B-4610-B85A-CBA959BEFBDE}" srcOrd="1" destOrd="0" presId="urn:microsoft.com/office/officeart/2005/8/layout/hierarchy3"/>
    <dgm:cxn modelId="{EB40862A-B399-465E-8947-6932AA1C647D}" type="presParOf" srcId="{59E83DA8-9E34-4EDA-8FFC-9EA4F189D219}" destId="{ADA7F036-F825-4402-A5CB-93AA915A0BCA}" srcOrd="1" destOrd="0" presId="urn:microsoft.com/office/officeart/2005/8/layout/hierarchy3"/>
    <dgm:cxn modelId="{B0E97CC1-26C9-497F-A35D-90C0392EA6EA}" type="presParOf" srcId="{ADA7F036-F825-4402-A5CB-93AA915A0BCA}" destId="{07B0C4FF-AE64-4FB5-AF5E-455FC7AD8B73}" srcOrd="0" destOrd="0" presId="urn:microsoft.com/office/officeart/2005/8/layout/hierarchy3"/>
    <dgm:cxn modelId="{A966FA00-7AA8-472B-B5F9-2F7E8E9C505E}" type="presParOf" srcId="{ADA7F036-F825-4402-A5CB-93AA915A0BCA}" destId="{CDA54ED1-57A6-4C10-9E3C-2950825CE736}" srcOrd="1"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14AAE7A-720B-43D3-A2CF-56DCD7610F67}" type="doc">
      <dgm:prSet loTypeId="urn:microsoft.com/office/officeart/2005/8/layout/default" loCatId="list" qsTypeId="urn:microsoft.com/office/officeart/2005/8/quickstyle/simple2" qsCatId="simple" csTypeId="urn:microsoft.com/office/officeart/2005/8/colors/accent2_1" csCatId="accent2" phldr="1"/>
      <dgm:spPr/>
      <dgm:t>
        <a:bodyPr/>
        <a:lstStyle/>
        <a:p>
          <a:endParaRPr lang="es-MX"/>
        </a:p>
      </dgm:t>
    </dgm:pt>
    <dgm:pt modelId="{2D8BC62A-B0DF-4152-9C6E-738183F321AE}">
      <dgm:prSet phldrT="[Texto]"/>
      <dgm:spPr/>
      <dgm:t>
        <a:bodyPr/>
        <a:lstStyle/>
        <a:p>
          <a:r>
            <a:rPr lang="es-MX" dirty="0"/>
            <a:t>a) Utilizar al principio un verbo fuerte, que indique acción. Esto representa lo que se va a realizar en la investigación </a:t>
          </a:r>
        </a:p>
      </dgm:t>
    </dgm:pt>
    <dgm:pt modelId="{C8F5D8B1-11CC-4B25-A355-82F7FAFB9BDD}" type="parTrans" cxnId="{E450E35C-922E-445A-A481-E9BFD6B900C7}">
      <dgm:prSet/>
      <dgm:spPr/>
      <dgm:t>
        <a:bodyPr/>
        <a:lstStyle/>
        <a:p>
          <a:endParaRPr lang="es-MX"/>
        </a:p>
      </dgm:t>
    </dgm:pt>
    <dgm:pt modelId="{C4A042DD-08FD-42D3-ACE6-AC6F880A556E}" type="sibTrans" cxnId="{E450E35C-922E-445A-A481-E9BFD6B900C7}">
      <dgm:prSet/>
      <dgm:spPr/>
      <dgm:t>
        <a:bodyPr/>
        <a:lstStyle/>
        <a:p>
          <a:endParaRPr lang="es-MX"/>
        </a:p>
      </dgm:t>
    </dgm:pt>
    <dgm:pt modelId="{22260F14-97BA-4BC1-B077-45647E12B194}">
      <dgm:prSet phldrT="[Texto]"/>
      <dgm:spPr/>
      <dgm:t>
        <a:bodyPr/>
        <a:lstStyle/>
        <a:p>
          <a:r>
            <a:rPr lang="es-MX" dirty="0"/>
            <a:t>b) Señalar el fenómeno que se estudiará. </a:t>
          </a:r>
        </a:p>
      </dgm:t>
    </dgm:pt>
    <dgm:pt modelId="{2271E9E1-C5E9-4929-B4E8-C193B1F150A5}" type="parTrans" cxnId="{03C31B56-6985-441D-BD54-78E340BFFF31}">
      <dgm:prSet/>
      <dgm:spPr/>
      <dgm:t>
        <a:bodyPr/>
        <a:lstStyle/>
        <a:p>
          <a:endParaRPr lang="es-MX"/>
        </a:p>
      </dgm:t>
    </dgm:pt>
    <dgm:pt modelId="{2EB52AD3-4632-4505-B92F-8821D9E0E5CE}" type="sibTrans" cxnId="{03C31B56-6985-441D-BD54-78E340BFFF31}">
      <dgm:prSet/>
      <dgm:spPr/>
      <dgm:t>
        <a:bodyPr/>
        <a:lstStyle/>
        <a:p>
          <a:endParaRPr lang="es-MX"/>
        </a:p>
      </dgm:t>
    </dgm:pt>
    <dgm:pt modelId="{70B5ADB0-8960-4808-ACAE-44B4469C6FEE}">
      <dgm:prSet phldrT="[Texto]"/>
      <dgm:spPr/>
      <dgm:t>
        <a:bodyPr/>
        <a:lstStyle/>
        <a:p>
          <a:r>
            <a:rPr lang="es-MX" dirty="0"/>
            <a:t>d) Indicar el para qué se realiza esta acción investigativa. Esto va a dar la dirección que tomará la investigación.</a:t>
          </a:r>
        </a:p>
      </dgm:t>
    </dgm:pt>
    <dgm:pt modelId="{08BD358A-26ED-4257-B17D-A843C609F2EF}" type="parTrans" cxnId="{41082C21-9348-4D5D-BD83-275014BFDE7C}">
      <dgm:prSet/>
      <dgm:spPr/>
      <dgm:t>
        <a:bodyPr/>
        <a:lstStyle/>
        <a:p>
          <a:endParaRPr lang="es-MX"/>
        </a:p>
      </dgm:t>
    </dgm:pt>
    <dgm:pt modelId="{809F19A0-EADA-46B7-A1DF-8FFB07448732}" type="sibTrans" cxnId="{41082C21-9348-4D5D-BD83-275014BFDE7C}">
      <dgm:prSet/>
      <dgm:spPr/>
      <dgm:t>
        <a:bodyPr/>
        <a:lstStyle/>
        <a:p>
          <a:endParaRPr lang="es-MX"/>
        </a:p>
      </dgm:t>
    </dgm:pt>
    <dgm:pt modelId="{FA94B8F4-A232-4AB7-BF7A-30DC06C46350}">
      <dgm:prSet phldrT="[Texto]"/>
      <dgm:spPr/>
      <dgm:t>
        <a:bodyPr/>
        <a:lstStyle/>
        <a:p>
          <a:r>
            <a:rPr lang="es-MX" dirty="0"/>
            <a:t>c) Indicar el objeto de investigación que será estudiado. </a:t>
          </a:r>
        </a:p>
      </dgm:t>
    </dgm:pt>
    <dgm:pt modelId="{6CC5709B-375A-45E6-A609-F5F828D66159}" type="parTrans" cxnId="{E749F833-D71D-4521-A4A2-445040E2C336}">
      <dgm:prSet/>
      <dgm:spPr/>
      <dgm:t>
        <a:bodyPr/>
        <a:lstStyle/>
        <a:p>
          <a:endParaRPr lang="es-MX"/>
        </a:p>
      </dgm:t>
    </dgm:pt>
    <dgm:pt modelId="{854FEA0A-8A34-4458-83F4-B841F9400195}" type="sibTrans" cxnId="{E749F833-D71D-4521-A4A2-445040E2C336}">
      <dgm:prSet/>
      <dgm:spPr/>
      <dgm:t>
        <a:bodyPr/>
        <a:lstStyle/>
        <a:p>
          <a:endParaRPr lang="es-MX"/>
        </a:p>
      </dgm:t>
    </dgm:pt>
    <dgm:pt modelId="{0844A4D7-E2F7-4CD7-88CB-A1EDFF2D292B}" type="pres">
      <dgm:prSet presAssocID="{A14AAE7A-720B-43D3-A2CF-56DCD7610F67}" presName="diagram" presStyleCnt="0">
        <dgm:presLayoutVars>
          <dgm:dir/>
          <dgm:resizeHandles val="exact"/>
        </dgm:presLayoutVars>
      </dgm:prSet>
      <dgm:spPr/>
    </dgm:pt>
    <dgm:pt modelId="{5328BD38-5DDB-4731-80DE-3875B5B270D1}" type="pres">
      <dgm:prSet presAssocID="{2D8BC62A-B0DF-4152-9C6E-738183F321AE}" presName="node" presStyleLbl="node1" presStyleIdx="0" presStyleCnt="4">
        <dgm:presLayoutVars>
          <dgm:bulletEnabled val="1"/>
        </dgm:presLayoutVars>
      </dgm:prSet>
      <dgm:spPr/>
    </dgm:pt>
    <dgm:pt modelId="{B7778B1D-795A-45C2-A999-730B41F02C6D}" type="pres">
      <dgm:prSet presAssocID="{C4A042DD-08FD-42D3-ACE6-AC6F880A556E}" presName="sibTrans" presStyleCnt="0"/>
      <dgm:spPr/>
    </dgm:pt>
    <dgm:pt modelId="{C9EA5F45-2D1C-469E-84EC-D7B9EE8BC8CB}" type="pres">
      <dgm:prSet presAssocID="{22260F14-97BA-4BC1-B077-45647E12B194}" presName="node" presStyleLbl="node1" presStyleIdx="1" presStyleCnt="4">
        <dgm:presLayoutVars>
          <dgm:bulletEnabled val="1"/>
        </dgm:presLayoutVars>
      </dgm:prSet>
      <dgm:spPr/>
    </dgm:pt>
    <dgm:pt modelId="{8A903131-1860-46C2-B9EF-A2895196ED90}" type="pres">
      <dgm:prSet presAssocID="{2EB52AD3-4632-4505-B92F-8821D9E0E5CE}" presName="sibTrans" presStyleCnt="0"/>
      <dgm:spPr/>
    </dgm:pt>
    <dgm:pt modelId="{91D76959-6463-43E9-8883-56971BF80CC4}" type="pres">
      <dgm:prSet presAssocID="{70B5ADB0-8960-4808-ACAE-44B4469C6FEE}" presName="node" presStyleLbl="node1" presStyleIdx="2" presStyleCnt="4">
        <dgm:presLayoutVars>
          <dgm:bulletEnabled val="1"/>
        </dgm:presLayoutVars>
      </dgm:prSet>
      <dgm:spPr/>
    </dgm:pt>
    <dgm:pt modelId="{342C22F4-6F33-4D81-A2F9-97612183DF67}" type="pres">
      <dgm:prSet presAssocID="{809F19A0-EADA-46B7-A1DF-8FFB07448732}" presName="sibTrans" presStyleCnt="0"/>
      <dgm:spPr/>
    </dgm:pt>
    <dgm:pt modelId="{463656BF-95A5-4C60-9C9F-90426DE605D0}" type="pres">
      <dgm:prSet presAssocID="{FA94B8F4-A232-4AB7-BF7A-30DC06C46350}" presName="node" presStyleLbl="node1" presStyleIdx="3" presStyleCnt="4">
        <dgm:presLayoutVars>
          <dgm:bulletEnabled val="1"/>
        </dgm:presLayoutVars>
      </dgm:prSet>
      <dgm:spPr/>
    </dgm:pt>
  </dgm:ptLst>
  <dgm:cxnLst>
    <dgm:cxn modelId="{41082C21-9348-4D5D-BD83-275014BFDE7C}" srcId="{A14AAE7A-720B-43D3-A2CF-56DCD7610F67}" destId="{70B5ADB0-8960-4808-ACAE-44B4469C6FEE}" srcOrd="2" destOrd="0" parTransId="{08BD358A-26ED-4257-B17D-A843C609F2EF}" sibTransId="{809F19A0-EADA-46B7-A1DF-8FFB07448732}"/>
    <dgm:cxn modelId="{E749F833-D71D-4521-A4A2-445040E2C336}" srcId="{A14AAE7A-720B-43D3-A2CF-56DCD7610F67}" destId="{FA94B8F4-A232-4AB7-BF7A-30DC06C46350}" srcOrd="3" destOrd="0" parTransId="{6CC5709B-375A-45E6-A609-F5F828D66159}" sibTransId="{854FEA0A-8A34-4458-83F4-B841F9400195}"/>
    <dgm:cxn modelId="{E450E35C-922E-445A-A481-E9BFD6B900C7}" srcId="{A14AAE7A-720B-43D3-A2CF-56DCD7610F67}" destId="{2D8BC62A-B0DF-4152-9C6E-738183F321AE}" srcOrd="0" destOrd="0" parTransId="{C8F5D8B1-11CC-4B25-A355-82F7FAFB9BDD}" sibTransId="{C4A042DD-08FD-42D3-ACE6-AC6F880A556E}"/>
    <dgm:cxn modelId="{AE51CE74-E5FB-4E26-9264-1124805A3714}" type="presOf" srcId="{22260F14-97BA-4BC1-B077-45647E12B194}" destId="{C9EA5F45-2D1C-469E-84EC-D7B9EE8BC8CB}" srcOrd="0" destOrd="0" presId="urn:microsoft.com/office/officeart/2005/8/layout/default"/>
    <dgm:cxn modelId="{03C31B56-6985-441D-BD54-78E340BFFF31}" srcId="{A14AAE7A-720B-43D3-A2CF-56DCD7610F67}" destId="{22260F14-97BA-4BC1-B077-45647E12B194}" srcOrd="1" destOrd="0" parTransId="{2271E9E1-C5E9-4929-B4E8-C193B1F150A5}" sibTransId="{2EB52AD3-4632-4505-B92F-8821D9E0E5CE}"/>
    <dgm:cxn modelId="{7DE4678F-6B73-423E-BA8D-A4E12C6EA857}" type="presOf" srcId="{2D8BC62A-B0DF-4152-9C6E-738183F321AE}" destId="{5328BD38-5DDB-4731-80DE-3875B5B270D1}" srcOrd="0" destOrd="0" presId="urn:microsoft.com/office/officeart/2005/8/layout/default"/>
    <dgm:cxn modelId="{2F2FE7A1-1262-4506-9E7A-755E201746C8}" type="presOf" srcId="{A14AAE7A-720B-43D3-A2CF-56DCD7610F67}" destId="{0844A4D7-E2F7-4CD7-88CB-A1EDFF2D292B}" srcOrd="0" destOrd="0" presId="urn:microsoft.com/office/officeart/2005/8/layout/default"/>
    <dgm:cxn modelId="{01D218AB-FD97-4240-B6F8-925AC253ED87}" type="presOf" srcId="{70B5ADB0-8960-4808-ACAE-44B4469C6FEE}" destId="{91D76959-6463-43E9-8883-56971BF80CC4}" srcOrd="0" destOrd="0" presId="urn:microsoft.com/office/officeart/2005/8/layout/default"/>
    <dgm:cxn modelId="{3DABA6DF-6B6A-411F-8271-2B190827DACC}" type="presOf" srcId="{FA94B8F4-A232-4AB7-BF7A-30DC06C46350}" destId="{463656BF-95A5-4C60-9C9F-90426DE605D0}" srcOrd="0" destOrd="0" presId="urn:microsoft.com/office/officeart/2005/8/layout/default"/>
    <dgm:cxn modelId="{901E54FC-73BC-4216-A987-29F1280ABA0B}" type="presParOf" srcId="{0844A4D7-E2F7-4CD7-88CB-A1EDFF2D292B}" destId="{5328BD38-5DDB-4731-80DE-3875B5B270D1}" srcOrd="0" destOrd="0" presId="urn:microsoft.com/office/officeart/2005/8/layout/default"/>
    <dgm:cxn modelId="{FEB088B0-297D-407B-B1AE-07071B8BB061}" type="presParOf" srcId="{0844A4D7-E2F7-4CD7-88CB-A1EDFF2D292B}" destId="{B7778B1D-795A-45C2-A999-730B41F02C6D}" srcOrd="1" destOrd="0" presId="urn:microsoft.com/office/officeart/2005/8/layout/default"/>
    <dgm:cxn modelId="{B702ACD8-20FD-4C84-822D-AE086093A4EB}" type="presParOf" srcId="{0844A4D7-E2F7-4CD7-88CB-A1EDFF2D292B}" destId="{C9EA5F45-2D1C-469E-84EC-D7B9EE8BC8CB}" srcOrd="2" destOrd="0" presId="urn:microsoft.com/office/officeart/2005/8/layout/default"/>
    <dgm:cxn modelId="{9DE67B27-0413-464B-9F30-2C79EAE82D51}" type="presParOf" srcId="{0844A4D7-E2F7-4CD7-88CB-A1EDFF2D292B}" destId="{8A903131-1860-46C2-B9EF-A2895196ED90}" srcOrd="3" destOrd="0" presId="urn:microsoft.com/office/officeart/2005/8/layout/default"/>
    <dgm:cxn modelId="{A47ACBE6-7F65-4293-94CD-2A759005FD0F}" type="presParOf" srcId="{0844A4D7-E2F7-4CD7-88CB-A1EDFF2D292B}" destId="{91D76959-6463-43E9-8883-56971BF80CC4}" srcOrd="4" destOrd="0" presId="urn:microsoft.com/office/officeart/2005/8/layout/default"/>
    <dgm:cxn modelId="{BF90846B-91A0-4C5C-A887-543769C2E2A8}" type="presParOf" srcId="{0844A4D7-E2F7-4CD7-88CB-A1EDFF2D292B}" destId="{342C22F4-6F33-4D81-A2F9-97612183DF67}" srcOrd="5" destOrd="0" presId="urn:microsoft.com/office/officeart/2005/8/layout/default"/>
    <dgm:cxn modelId="{602D01E2-5484-4160-A9BC-78E84D33ED61}" type="presParOf" srcId="{0844A4D7-E2F7-4CD7-88CB-A1EDFF2D292B}" destId="{463656BF-95A5-4C60-9C9F-90426DE605D0}" srcOrd="6"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D5E0DE-DD61-4EC2-91EA-C00F97C5B7F9}">
      <dsp:nvSpPr>
        <dsp:cNvPr id="0" name=""/>
        <dsp:cNvSpPr/>
      </dsp:nvSpPr>
      <dsp:spPr>
        <a:xfrm>
          <a:off x="819" y="115603"/>
          <a:ext cx="2982718" cy="1491359"/>
        </a:xfrm>
        <a:prstGeom prst="roundRect">
          <a:avLst>
            <a:gd name="adj" fmla="val 10000"/>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36195" tIns="24130" rIns="36195" bIns="24130" numCol="1" spcCol="1270" anchor="ctr" anchorCtr="0">
          <a:noAutofit/>
        </a:bodyPr>
        <a:lstStyle/>
        <a:p>
          <a:pPr marL="0" lvl="0" indent="0" algn="ctr" defTabSz="844550">
            <a:lnSpc>
              <a:spcPct val="90000"/>
            </a:lnSpc>
            <a:spcBef>
              <a:spcPct val="0"/>
            </a:spcBef>
            <a:spcAft>
              <a:spcPct val="35000"/>
            </a:spcAft>
            <a:buNone/>
          </a:pPr>
          <a:r>
            <a:rPr lang="es-MX" sz="1900" kern="1200" dirty="0"/>
            <a:t>Extender y desarrollar los conocimientos de un tema</a:t>
          </a:r>
        </a:p>
      </dsp:txBody>
      <dsp:txXfrm>
        <a:off x="44499" y="159283"/>
        <a:ext cx="2895358" cy="1403999"/>
      </dsp:txXfrm>
    </dsp:sp>
    <dsp:sp modelId="{08E24C57-DD2C-40BC-ABEB-9DA4D21E15DC}">
      <dsp:nvSpPr>
        <dsp:cNvPr id="0" name=""/>
        <dsp:cNvSpPr/>
      </dsp:nvSpPr>
      <dsp:spPr>
        <a:xfrm>
          <a:off x="299091" y="1606963"/>
          <a:ext cx="298271" cy="1118519"/>
        </a:xfrm>
        <a:custGeom>
          <a:avLst/>
          <a:gdLst/>
          <a:ahLst/>
          <a:cxnLst/>
          <a:rect l="0" t="0" r="0" b="0"/>
          <a:pathLst>
            <a:path>
              <a:moveTo>
                <a:pt x="0" y="0"/>
              </a:moveTo>
              <a:lnTo>
                <a:pt x="0" y="1118519"/>
              </a:lnTo>
              <a:lnTo>
                <a:pt x="298271" y="1118519"/>
              </a:lnTo>
            </a:path>
          </a:pathLst>
        </a:custGeom>
        <a:noFill/>
        <a:ln w="15875" cap="rnd" cmpd="sng" algn="ctr">
          <a:solidFill>
            <a:schemeClr val="accent3">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D59EEFA-7117-4097-AB8D-8DBE12567631}">
      <dsp:nvSpPr>
        <dsp:cNvPr id="0" name=""/>
        <dsp:cNvSpPr/>
      </dsp:nvSpPr>
      <dsp:spPr>
        <a:xfrm>
          <a:off x="597363" y="1979802"/>
          <a:ext cx="2386174" cy="1491359"/>
        </a:xfrm>
        <a:prstGeom prst="roundRect">
          <a:avLst>
            <a:gd name="adj" fmla="val 10000"/>
          </a:avLst>
        </a:prstGeom>
        <a:solidFill>
          <a:schemeClr val="accent3">
            <a:alpha val="90000"/>
            <a:tint val="40000"/>
            <a:hueOff val="0"/>
            <a:satOff val="0"/>
            <a:lumOff val="0"/>
            <a:alphaOff val="0"/>
          </a:schemeClr>
        </a:solidFill>
        <a:ln w="9525" cap="rnd" cmpd="sng" algn="ctr">
          <a:solidFill>
            <a:schemeClr val="accent3">
              <a:hueOff val="0"/>
              <a:satOff val="0"/>
              <a:lumOff val="0"/>
              <a:alphaOff val="0"/>
            </a:schemeClr>
          </a:solidFill>
          <a:prstDash val="solid"/>
        </a:ln>
        <a:effectLst>
          <a:outerShdw blurRad="38100" dist="25400" dir="5400000" rotWithShape="0">
            <a:srgbClr val="000000">
              <a:alpha val="25000"/>
            </a:srgbClr>
          </a:outerShdw>
        </a:effectLst>
      </dsp:spPr>
      <dsp:style>
        <a:lnRef idx="1">
          <a:scrgbClr r="0" g="0" b="0"/>
        </a:lnRef>
        <a:fillRef idx="1">
          <a:scrgbClr r="0" g="0" b="0"/>
        </a:fillRef>
        <a:effectRef idx="2">
          <a:scrgbClr r="0" g="0" b="0"/>
        </a:effectRef>
        <a:fontRef idx="minor"/>
      </dsp:style>
      <dsp:txBody>
        <a:bodyPr spcFirstLastPara="0" vert="horz" wrap="square" lIns="36195" tIns="24130" rIns="36195" bIns="24130" numCol="1" spcCol="1270" anchor="ctr" anchorCtr="0">
          <a:noAutofit/>
        </a:bodyPr>
        <a:lstStyle/>
        <a:p>
          <a:pPr marL="0" lvl="0" indent="0" algn="ctr" defTabSz="844550">
            <a:lnSpc>
              <a:spcPct val="90000"/>
            </a:lnSpc>
            <a:spcBef>
              <a:spcPct val="0"/>
            </a:spcBef>
            <a:spcAft>
              <a:spcPct val="35000"/>
            </a:spcAft>
            <a:buNone/>
          </a:pPr>
          <a:r>
            <a:rPr lang="es-MX" sz="1900" kern="1200" dirty="0"/>
            <a:t>Profundizar y preguntar acerca de tesis o argumentos científicos.</a:t>
          </a:r>
        </a:p>
      </dsp:txBody>
      <dsp:txXfrm>
        <a:off x="641043" y="2023482"/>
        <a:ext cx="2298814" cy="1403999"/>
      </dsp:txXfrm>
    </dsp:sp>
    <dsp:sp modelId="{C062B8A2-C105-4FC1-9C2E-2C3B9428BF50}">
      <dsp:nvSpPr>
        <dsp:cNvPr id="0" name=""/>
        <dsp:cNvSpPr/>
      </dsp:nvSpPr>
      <dsp:spPr>
        <a:xfrm>
          <a:off x="3729217" y="115603"/>
          <a:ext cx="2982718" cy="1491359"/>
        </a:xfrm>
        <a:prstGeom prst="roundRect">
          <a:avLst>
            <a:gd name="adj" fmla="val 10000"/>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36195" tIns="24130" rIns="36195" bIns="24130" numCol="1" spcCol="1270" anchor="ctr" anchorCtr="0">
          <a:noAutofit/>
        </a:bodyPr>
        <a:lstStyle/>
        <a:p>
          <a:pPr marL="0" lvl="0" indent="0" algn="ctr" defTabSz="844550">
            <a:lnSpc>
              <a:spcPct val="90000"/>
            </a:lnSpc>
            <a:spcBef>
              <a:spcPct val="0"/>
            </a:spcBef>
            <a:spcAft>
              <a:spcPct val="35000"/>
            </a:spcAft>
            <a:buNone/>
          </a:pPr>
          <a:r>
            <a:rPr lang="es-MX" sz="1900" kern="1200" dirty="0"/>
            <a:t>Llevar a la practica los conocimientos adquiridos en el diseño de la investigación</a:t>
          </a:r>
        </a:p>
      </dsp:txBody>
      <dsp:txXfrm>
        <a:off x="3772897" y="159283"/>
        <a:ext cx="2895358" cy="1403999"/>
      </dsp:txXfrm>
    </dsp:sp>
    <dsp:sp modelId="{07B0C4FF-AE64-4FB5-AF5E-455FC7AD8B73}">
      <dsp:nvSpPr>
        <dsp:cNvPr id="0" name=""/>
        <dsp:cNvSpPr/>
      </dsp:nvSpPr>
      <dsp:spPr>
        <a:xfrm>
          <a:off x="4027489" y="1606963"/>
          <a:ext cx="298271" cy="1118519"/>
        </a:xfrm>
        <a:custGeom>
          <a:avLst/>
          <a:gdLst/>
          <a:ahLst/>
          <a:cxnLst/>
          <a:rect l="0" t="0" r="0" b="0"/>
          <a:pathLst>
            <a:path>
              <a:moveTo>
                <a:pt x="0" y="0"/>
              </a:moveTo>
              <a:lnTo>
                <a:pt x="0" y="1118519"/>
              </a:lnTo>
              <a:lnTo>
                <a:pt x="298271" y="1118519"/>
              </a:lnTo>
            </a:path>
          </a:pathLst>
        </a:custGeom>
        <a:noFill/>
        <a:ln w="15875" cap="rnd" cmpd="sng" algn="ctr">
          <a:solidFill>
            <a:schemeClr val="accent3">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DA54ED1-57A6-4C10-9E3C-2950825CE736}">
      <dsp:nvSpPr>
        <dsp:cNvPr id="0" name=""/>
        <dsp:cNvSpPr/>
      </dsp:nvSpPr>
      <dsp:spPr>
        <a:xfrm>
          <a:off x="4325760" y="1979802"/>
          <a:ext cx="2386174" cy="1491359"/>
        </a:xfrm>
        <a:prstGeom prst="roundRect">
          <a:avLst>
            <a:gd name="adj" fmla="val 10000"/>
          </a:avLst>
        </a:prstGeom>
        <a:solidFill>
          <a:schemeClr val="accent3">
            <a:alpha val="90000"/>
            <a:tint val="40000"/>
            <a:hueOff val="0"/>
            <a:satOff val="0"/>
            <a:lumOff val="0"/>
            <a:alphaOff val="0"/>
          </a:schemeClr>
        </a:solidFill>
        <a:ln w="9525" cap="rnd" cmpd="sng" algn="ctr">
          <a:solidFill>
            <a:schemeClr val="accent3">
              <a:hueOff val="0"/>
              <a:satOff val="0"/>
              <a:lumOff val="0"/>
              <a:alphaOff val="0"/>
            </a:schemeClr>
          </a:solidFill>
          <a:prstDash val="solid"/>
        </a:ln>
        <a:effectLst>
          <a:outerShdw blurRad="38100" dist="25400" dir="5400000" rotWithShape="0">
            <a:srgbClr val="000000">
              <a:alpha val="25000"/>
            </a:srgbClr>
          </a:outerShdw>
        </a:effectLst>
      </dsp:spPr>
      <dsp:style>
        <a:lnRef idx="1">
          <a:scrgbClr r="0" g="0" b="0"/>
        </a:lnRef>
        <a:fillRef idx="1">
          <a:scrgbClr r="0" g="0" b="0"/>
        </a:fillRef>
        <a:effectRef idx="2">
          <a:scrgbClr r="0" g="0" b="0"/>
        </a:effectRef>
        <a:fontRef idx="minor"/>
      </dsp:style>
      <dsp:txBody>
        <a:bodyPr spcFirstLastPara="0" vert="horz" wrap="square" lIns="36195" tIns="24130" rIns="36195" bIns="24130" numCol="1" spcCol="1270" anchor="ctr" anchorCtr="0">
          <a:noAutofit/>
        </a:bodyPr>
        <a:lstStyle/>
        <a:p>
          <a:pPr marL="0" lvl="0" indent="0" algn="ctr" defTabSz="844550">
            <a:lnSpc>
              <a:spcPct val="90000"/>
            </a:lnSpc>
            <a:spcBef>
              <a:spcPct val="0"/>
            </a:spcBef>
            <a:spcAft>
              <a:spcPct val="35000"/>
            </a:spcAft>
            <a:buNone/>
          </a:pPr>
          <a:r>
            <a:rPr lang="es-MX" sz="1900" kern="1200" dirty="0"/>
            <a:t>Conocer los alcances y limitaciones de la investigación.</a:t>
          </a:r>
        </a:p>
      </dsp:txBody>
      <dsp:txXfrm>
        <a:off x="4369440" y="2023482"/>
        <a:ext cx="2298814" cy="140399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328BD38-5DDB-4731-80DE-3875B5B270D1}">
      <dsp:nvSpPr>
        <dsp:cNvPr id="0" name=""/>
        <dsp:cNvSpPr/>
      </dsp:nvSpPr>
      <dsp:spPr>
        <a:xfrm>
          <a:off x="717" y="239201"/>
          <a:ext cx="2797235" cy="1678341"/>
        </a:xfrm>
        <a:prstGeom prst="rect">
          <a:avLst/>
        </a:prstGeom>
        <a:solidFill>
          <a:schemeClr val="lt1">
            <a:hueOff val="0"/>
            <a:satOff val="0"/>
            <a:lumOff val="0"/>
            <a:alphaOff val="0"/>
          </a:schemeClr>
        </a:solidFill>
        <a:ln w="22225" cap="rnd" cmpd="sng" algn="ctr">
          <a:solidFill>
            <a:schemeClr val="accent2">
              <a:shade val="80000"/>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MX" sz="1800" kern="1200" dirty="0"/>
            <a:t>a) Utilizar al principio un verbo fuerte, que indique acción. Esto representa lo que se va a realizar en la investigación </a:t>
          </a:r>
        </a:p>
      </dsp:txBody>
      <dsp:txXfrm>
        <a:off x="717" y="239201"/>
        <a:ext cx="2797235" cy="1678341"/>
      </dsp:txXfrm>
    </dsp:sp>
    <dsp:sp modelId="{C9EA5F45-2D1C-469E-84EC-D7B9EE8BC8CB}">
      <dsp:nvSpPr>
        <dsp:cNvPr id="0" name=""/>
        <dsp:cNvSpPr/>
      </dsp:nvSpPr>
      <dsp:spPr>
        <a:xfrm>
          <a:off x="3077675" y="239201"/>
          <a:ext cx="2797235" cy="1678341"/>
        </a:xfrm>
        <a:prstGeom prst="rect">
          <a:avLst/>
        </a:prstGeom>
        <a:solidFill>
          <a:schemeClr val="lt1">
            <a:hueOff val="0"/>
            <a:satOff val="0"/>
            <a:lumOff val="0"/>
            <a:alphaOff val="0"/>
          </a:schemeClr>
        </a:solidFill>
        <a:ln w="22225" cap="rnd" cmpd="sng" algn="ctr">
          <a:solidFill>
            <a:schemeClr val="accent2">
              <a:shade val="80000"/>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MX" sz="1800" kern="1200" dirty="0"/>
            <a:t>b) Señalar el fenómeno que se estudiará. </a:t>
          </a:r>
        </a:p>
      </dsp:txBody>
      <dsp:txXfrm>
        <a:off x="3077675" y="239201"/>
        <a:ext cx="2797235" cy="1678341"/>
      </dsp:txXfrm>
    </dsp:sp>
    <dsp:sp modelId="{91D76959-6463-43E9-8883-56971BF80CC4}">
      <dsp:nvSpPr>
        <dsp:cNvPr id="0" name=""/>
        <dsp:cNvSpPr/>
      </dsp:nvSpPr>
      <dsp:spPr>
        <a:xfrm>
          <a:off x="717" y="2197265"/>
          <a:ext cx="2797235" cy="1678341"/>
        </a:xfrm>
        <a:prstGeom prst="rect">
          <a:avLst/>
        </a:prstGeom>
        <a:solidFill>
          <a:schemeClr val="lt1">
            <a:hueOff val="0"/>
            <a:satOff val="0"/>
            <a:lumOff val="0"/>
            <a:alphaOff val="0"/>
          </a:schemeClr>
        </a:solidFill>
        <a:ln w="22225" cap="rnd" cmpd="sng" algn="ctr">
          <a:solidFill>
            <a:schemeClr val="accent2">
              <a:shade val="80000"/>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MX" sz="1800" kern="1200" dirty="0"/>
            <a:t>d) Indicar el para qué se realiza esta acción investigativa. Esto va a dar la dirección que tomará la investigación.</a:t>
          </a:r>
        </a:p>
      </dsp:txBody>
      <dsp:txXfrm>
        <a:off x="717" y="2197265"/>
        <a:ext cx="2797235" cy="1678341"/>
      </dsp:txXfrm>
    </dsp:sp>
    <dsp:sp modelId="{463656BF-95A5-4C60-9C9F-90426DE605D0}">
      <dsp:nvSpPr>
        <dsp:cNvPr id="0" name=""/>
        <dsp:cNvSpPr/>
      </dsp:nvSpPr>
      <dsp:spPr>
        <a:xfrm>
          <a:off x="3077675" y="2197265"/>
          <a:ext cx="2797235" cy="1678341"/>
        </a:xfrm>
        <a:prstGeom prst="rect">
          <a:avLst/>
        </a:prstGeom>
        <a:solidFill>
          <a:schemeClr val="lt1">
            <a:hueOff val="0"/>
            <a:satOff val="0"/>
            <a:lumOff val="0"/>
            <a:alphaOff val="0"/>
          </a:schemeClr>
        </a:solidFill>
        <a:ln w="22225" cap="rnd" cmpd="sng" algn="ctr">
          <a:solidFill>
            <a:schemeClr val="accent2">
              <a:shade val="80000"/>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MX" sz="1800" kern="1200" dirty="0"/>
            <a:t>c) Indicar el objeto de investigación que será estudiado. </a:t>
          </a:r>
        </a:p>
      </dsp:txBody>
      <dsp:txXfrm>
        <a:off x="3077675" y="2197265"/>
        <a:ext cx="2797235" cy="1678341"/>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829C1804-364A-4823-A86D-722388C4F81B}" type="datetimeFigureOut">
              <a:rPr lang="es-MX" smtClean="0"/>
              <a:t>04/08/2018</a:t>
            </a:fld>
            <a:endParaRPr lang="es-MX"/>
          </a:p>
        </p:txBody>
      </p:sp>
      <p:sp>
        <p:nvSpPr>
          <p:cNvPr id="5" name="Footer Placeholder 4"/>
          <p:cNvSpPr>
            <a:spLocks noGrp="1"/>
          </p:cNvSpPr>
          <p:nvPr>
            <p:ph type="ftr" sz="quarter" idx="11"/>
          </p:nvPr>
        </p:nvSpPr>
        <p:spPr/>
        <p:txBody>
          <a:bodyPr/>
          <a:lstStyle/>
          <a:p>
            <a:endParaRPr lang="es-MX"/>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A8B4A0DA-1C4B-4C0C-8142-72D8ADB7777D}" type="slidenum">
              <a:rPr lang="es-MX" smtClean="0"/>
              <a:t>‹Nº›</a:t>
            </a:fld>
            <a:endParaRPr lang="es-MX"/>
          </a:p>
        </p:txBody>
      </p:sp>
    </p:spTree>
    <p:extLst>
      <p:ext uri="{BB962C8B-B14F-4D97-AF65-F5344CB8AC3E}">
        <p14:creationId xmlns:p14="http://schemas.microsoft.com/office/powerpoint/2010/main" val="28605703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829C1804-364A-4823-A86D-722388C4F81B}" type="datetimeFigureOut">
              <a:rPr lang="es-MX" smtClean="0"/>
              <a:t>04/08/2018</a:t>
            </a:fld>
            <a:endParaRPr lang="es-MX"/>
          </a:p>
        </p:txBody>
      </p:sp>
      <p:sp>
        <p:nvSpPr>
          <p:cNvPr id="5" name="Footer Placeholder 4"/>
          <p:cNvSpPr>
            <a:spLocks noGrp="1"/>
          </p:cNvSpPr>
          <p:nvPr>
            <p:ph type="ftr" sz="quarter" idx="11"/>
          </p:nvPr>
        </p:nvSpPr>
        <p:spPr/>
        <p:txBody>
          <a:bodyPr/>
          <a:lstStyle/>
          <a:p>
            <a:endParaRPr lang="es-MX"/>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A8B4A0DA-1C4B-4C0C-8142-72D8ADB7777D}" type="slidenum">
              <a:rPr lang="es-MX" smtClean="0"/>
              <a:t>‹Nº›</a:t>
            </a:fld>
            <a:endParaRPr lang="es-MX"/>
          </a:p>
        </p:txBody>
      </p:sp>
    </p:spTree>
    <p:extLst>
      <p:ext uri="{BB962C8B-B14F-4D97-AF65-F5344CB8AC3E}">
        <p14:creationId xmlns:p14="http://schemas.microsoft.com/office/powerpoint/2010/main" val="18461486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a:t>Haga clic para modificar el estilo de título del patrón</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el estilo de texto del patrón</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829C1804-364A-4823-A86D-722388C4F81B}" type="datetimeFigureOut">
              <a:rPr lang="es-MX" smtClean="0"/>
              <a:t>04/08/2018</a:t>
            </a:fld>
            <a:endParaRPr lang="es-MX"/>
          </a:p>
        </p:txBody>
      </p:sp>
      <p:sp>
        <p:nvSpPr>
          <p:cNvPr id="5" name="Footer Placeholder 4"/>
          <p:cNvSpPr>
            <a:spLocks noGrp="1"/>
          </p:cNvSpPr>
          <p:nvPr>
            <p:ph type="ftr" sz="quarter" idx="11"/>
          </p:nvPr>
        </p:nvSpPr>
        <p:spPr/>
        <p:txBody>
          <a:bodyPr/>
          <a:lstStyle/>
          <a:p>
            <a:endParaRPr lang="es-MX"/>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A8B4A0DA-1C4B-4C0C-8142-72D8ADB7777D}" type="slidenum">
              <a:rPr lang="es-MX" smtClean="0"/>
              <a:t>‹Nº›</a:t>
            </a:fld>
            <a:endParaRPr lang="es-MX"/>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42056857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s-ES"/>
              <a:t>Haga clic para modificar el estilo de título del patrón</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a:t>Haga clic para modificar el estilo de texto del patrón</a:t>
            </a:r>
          </a:p>
        </p:txBody>
      </p:sp>
      <p:sp>
        <p:nvSpPr>
          <p:cNvPr id="5" name="Date Placeholder 4"/>
          <p:cNvSpPr>
            <a:spLocks noGrp="1"/>
          </p:cNvSpPr>
          <p:nvPr>
            <p:ph type="dt" sz="half" idx="10"/>
          </p:nvPr>
        </p:nvSpPr>
        <p:spPr/>
        <p:txBody>
          <a:bodyPr/>
          <a:lstStyle/>
          <a:p>
            <a:fld id="{829C1804-364A-4823-A86D-722388C4F81B}" type="datetimeFigureOut">
              <a:rPr lang="es-MX" smtClean="0"/>
              <a:t>04/08/2018</a:t>
            </a:fld>
            <a:endParaRPr lang="es-MX"/>
          </a:p>
        </p:txBody>
      </p:sp>
      <p:sp>
        <p:nvSpPr>
          <p:cNvPr id="6" name="Footer Placeholder 5"/>
          <p:cNvSpPr>
            <a:spLocks noGrp="1"/>
          </p:cNvSpPr>
          <p:nvPr>
            <p:ph type="ftr" sz="quarter" idx="11"/>
          </p:nvPr>
        </p:nvSpPr>
        <p:spPr/>
        <p:txBody>
          <a:bodyPr/>
          <a:lstStyle/>
          <a:p>
            <a:endParaRPr lang="es-MX"/>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A8B4A0DA-1C4B-4C0C-8142-72D8ADB7777D}" type="slidenum">
              <a:rPr lang="es-MX" smtClean="0"/>
              <a:t>‹Nº›</a:t>
            </a:fld>
            <a:endParaRPr lang="es-MX"/>
          </a:p>
        </p:txBody>
      </p:sp>
    </p:spTree>
    <p:extLst>
      <p:ext uri="{BB962C8B-B14F-4D97-AF65-F5344CB8AC3E}">
        <p14:creationId xmlns:p14="http://schemas.microsoft.com/office/powerpoint/2010/main" val="322324473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a:t>Haga clic para modificar el estilo de texto del patrón</a:t>
            </a:r>
          </a:p>
        </p:txBody>
      </p:sp>
      <p:sp>
        <p:nvSpPr>
          <p:cNvPr id="5" name="Date Placeholder 4"/>
          <p:cNvSpPr>
            <a:spLocks noGrp="1"/>
          </p:cNvSpPr>
          <p:nvPr>
            <p:ph type="dt" sz="half" idx="10"/>
          </p:nvPr>
        </p:nvSpPr>
        <p:spPr/>
        <p:txBody>
          <a:bodyPr/>
          <a:lstStyle/>
          <a:p>
            <a:fld id="{829C1804-364A-4823-A86D-722388C4F81B}" type="datetimeFigureOut">
              <a:rPr lang="es-MX" smtClean="0"/>
              <a:t>04/08/2018</a:t>
            </a:fld>
            <a:endParaRPr lang="es-MX"/>
          </a:p>
        </p:txBody>
      </p:sp>
      <p:sp>
        <p:nvSpPr>
          <p:cNvPr id="6" name="Footer Placeholder 5"/>
          <p:cNvSpPr>
            <a:spLocks noGrp="1"/>
          </p:cNvSpPr>
          <p:nvPr>
            <p:ph type="ftr" sz="quarter" idx="11"/>
          </p:nvPr>
        </p:nvSpPr>
        <p:spPr/>
        <p:txBody>
          <a:bodyPr/>
          <a:lstStyle/>
          <a:p>
            <a:endParaRPr lang="es-MX"/>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A8B4A0DA-1C4B-4C0C-8142-72D8ADB7777D}" type="slidenum">
              <a:rPr lang="es-MX" smtClean="0"/>
              <a:t>‹Nº›</a:t>
            </a:fld>
            <a:endParaRPr lang="es-MX"/>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76373274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s-ES"/>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a:t>Haga clic para modificar el estilo de texto del patrón</a:t>
            </a:r>
          </a:p>
        </p:txBody>
      </p:sp>
      <p:sp>
        <p:nvSpPr>
          <p:cNvPr id="5" name="Date Placeholder 4"/>
          <p:cNvSpPr>
            <a:spLocks noGrp="1"/>
          </p:cNvSpPr>
          <p:nvPr>
            <p:ph type="dt" sz="half" idx="10"/>
          </p:nvPr>
        </p:nvSpPr>
        <p:spPr/>
        <p:txBody>
          <a:bodyPr/>
          <a:lstStyle/>
          <a:p>
            <a:fld id="{829C1804-364A-4823-A86D-722388C4F81B}" type="datetimeFigureOut">
              <a:rPr lang="es-MX" smtClean="0"/>
              <a:t>04/08/2018</a:t>
            </a:fld>
            <a:endParaRPr lang="es-MX"/>
          </a:p>
        </p:txBody>
      </p:sp>
      <p:sp>
        <p:nvSpPr>
          <p:cNvPr id="6" name="Footer Placeholder 5"/>
          <p:cNvSpPr>
            <a:spLocks noGrp="1"/>
          </p:cNvSpPr>
          <p:nvPr>
            <p:ph type="ftr" sz="quarter" idx="11"/>
          </p:nvPr>
        </p:nvSpPr>
        <p:spPr/>
        <p:txBody>
          <a:bodyPr/>
          <a:lstStyle/>
          <a:p>
            <a:endParaRPr lang="es-MX"/>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A8B4A0DA-1C4B-4C0C-8142-72D8ADB7777D}" type="slidenum">
              <a:rPr lang="es-MX" smtClean="0"/>
              <a:t>‹Nº›</a:t>
            </a:fld>
            <a:endParaRPr lang="es-MX"/>
          </a:p>
        </p:txBody>
      </p:sp>
    </p:spTree>
    <p:extLst>
      <p:ext uri="{BB962C8B-B14F-4D97-AF65-F5344CB8AC3E}">
        <p14:creationId xmlns:p14="http://schemas.microsoft.com/office/powerpoint/2010/main" val="197468062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829C1804-364A-4823-A86D-722388C4F81B}" type="datetimeFigureOut">
              <a:rPr lang="es-MX" smtClean="0"/>
              <a:t>04/08/2018</a:t>
            </a:fld>
            <a:endParaRPr lang="es-MX"/>
          </a:p>
        </p:txBody>
      </p:sp>
      <p:sp>
        <p:nvSpPr>
          <p:cNvPr id="5" name="Footer Placeholder 4"/>
          <p:cNvSpPr>
            <a:spLocks noGrp="1"/>
          </p:cNvSpPr>
          <p:nvPr>
            <p:ph type="ftr" sz="quarter" idx="11"/>
          </p:nvPr>
        </p:nvSpPr>
        <p:spPr/>
        <p:txBody>
          <a:bodyPr/>
          <a:lstStyle/>
          <a:p>
            <a:endParaRPr lang="es-MX"/>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A8B4A0DA-1C4B-4C0C-8142-72D8ADB7777D}" type="slidenum">
              <a:rPr lang="es-MX" smtClean="0"/>
              <a:t>‹Nº›</a:t>
            </a:fld>
            <a:endParaRPr lang="es-MX"/>
          </a:p>
        </p:txBody>
      </p:sp>
    </p:spTree>
    <p:extLst>
      <p:ext uri="{BB962C8B-B14F-4D97-AF65-F5344CB8AC3E}">
        <p14:creationId xmlns:p14="http://schemas.microsoft.com/office/powerpoint/2010/main" val="267690949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829C1804-364A-4823-A86D-722388C4F81B}" type="datetimeFigureOut">
              <a:rPr lang="es-MX" smtClean="0"/>
              <a:t>04/08/2018</a:t>
            </a:fld>
            <a:endParaRPr lang="es-MX"/>
          </a:p>
        </p:txBody>
      </p:sp>
      <p:sp>
        <p:nvSpPr>
          <p:cNvPr id="5" name="Footer Placeholder 4"/>
          <p:cNvSpPr>
            <a:spLocks noGrp="1"/>
          </p:cNvSpPr>
          <p:nvPr>
            <p:ph type="ftr" sz="quarter" idx="11"/>
          </p:nvPr>
        </p:nvSpPr>
        <p:spPr/>
        <p:txBody>
          <a:bodyPr/>
          <a:lstStyle/>
          <a:p>
            <a:endParaRPr lang="es-MX"/>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A8B4A0DA-1C4B-4C0C-8142-72D8ADB7777D}" type="slidenum">
              <a:rPr lang="es-MX" smtClean="0"/>
              <a:t>‹Nº›</a:t>
            </a:fld>
            <a:endParaRPr lang="es-MX"/>
          </a:p>
        </p:txBody>
      </p:sp>
    </p:spTree>
    <p:extLst>
      <p:ext uri="{BB962C8B-B14F-4D97-AF65-F5344CB8AC3E}">
        <p14:creationId xmlns:p14="http://schemas.microsoft.com/office/powerpoint/2010/main" val="30792739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s-ES"/>
              <a:t>Haga clic para modificar el estilo de título del patrón</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829C1804-364A-4823-A86D-722388C4F81B}" type="datetimeFigureOut">
              <a:rPr lang="es-MX" smtClean="0"/>
              <a:t>04/08/2018</a:t>
            </a:fld>
            <a:endParaRPr lang="es-MX"/>
          </a:p>
        </p:txBody>
      </p:sp>
      <p:sp>
        <p:nvSpPr>
          <p:cNvPr id="5" name="Footer Placeholder 4"/>
          <p:cNvSpPr>
            <a:spLocks noGrp="1"/>
          </p:cNvSpPr>
          <p:nvPr>
            <p:ph type="ftr" sz="quarter" idx="11"/>
          </p:nvPr>
        </p:nvSpPr>
        <p:spPr/>
        <p:txBody>
          <a:bodyPr/>
          <a:lstStyle/>
          <a:p>
            <a:endParaRPr lang="es-MX"/>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A8B4A0DA-1C4B-4C0C-8142-72D8ADB7777D}" type="slidenum">
              <a:rPr lang="es-MX" smtClean="0"/>
              <a:t>‹Nº›</a:t>
            </a:fld>
            <a:endParaRPr lang="es-MX"/>
          </a:p>
        </p:txBody>
      </p:sp>
    </p:spTree>
    <p:extLst>
      <p:ext uri="{BB962C8B-B14F-4D97-AF65-F5344CB8AC3E}">
        <p14:creationId xmlns:p14="http://schemas.microsoft.com/office/powerpoint/2010/main" val="33138669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829C1804-364A-4823-A86D-722388C4F81B}" type="datetimeFigureOut">
              <a:rPr lang="es-MX" smtClean="0"/>
              <a:t>04/08/2018</a:t>
            </a:fld>
            <a:endParaRPr lang="es-MX"/>
          </a:p>
        </p:txBody>
      </p:sp>
      <p:sp>
        <p:nvSpPr>
          <p:cNvPr id="5" name="Footer Placeholder 4"/>
          <p:cNvSpPr>
            <a:spLocks noGrp="1"/>
          </p:cNvSpPr>
          <p:nvPr>
            <p:ph type="ftr" sz="quarter" idx="11"/>
          </p:nvPr>
        </p:nvSpPr>
        <p:spPr/>
        <p:txBody>
          <a:bodyPr/>
          <a:lstStyle/>
          <a:p>
            <a:endParaRPr lang="es-MX"/>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A8B4A0DA-1C4B-4C0C-8142-72D8ADB7777D}" type="slidenum">
              <a:rPr lang="es-MX" smtClean="0"/>
              <a:t>‹Nº›</a:t>
            </a:fld>
            <a:endParaRPr lang="es-MX"/>
          </a:p>
        </p:txBody>
      </p:sp>
    </p:spTree>
    <p:extLst>
      <p:ext uri="{BB962C8B-B14F-4D97-AF65-F5344CB8AC3E}">
        <p14:creationId xmlns:p14="http://schemas.microsoft.com/office/powerpoint/2010/main" val="41227767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829C1804-364A-4823-A86D-722388C4F81B}" type="datetimeFigureOut">
              <a:rPr lang="es-MX" smtClean="0"/>
              <a:t>04/08/2018</a:t>
            </a:fld>
            <a:endParaRPr lang="es-MX"/>
          </a:p>
        </p:txBody>
      </p:sp>
      <p:sp>
        <p:nvSpPr>
          <p:cNvPr id="6" name="Footer Placeholder 5"/>
          <p:cNvSpPr>
            <a:spLocks noGrp="1"/>
          </p:cNvSpPr>
          <p:nvPr>
            <p:ph type="ftr" sz="quarter" idx="11"/>
          </p:nvPr>
        </p:nvSpPr>
        <p:spPr/>
        <p:txBody>
          <a:bodyPr/>
          <a:lstStyle/>
          <a:p>
            <a:endParaRPr lang="es-MX"/>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A8B4A0DA-1C4B-4C0C-8142-72D8ADB7777D}" type="slidenum">
              <a:rPr lang="es-MX" smtClean="0"/>
              <a:t>‹Nº›</a:t>
            </a:fld>
            <a:endParaRPr lang="es-MX"/>
          </a:p>
        </p:txBody>
      </p:sp>
    </p:spTree>
    <p:extLst>
      <p:ext uri="{BB962C8B-B14F-4D97-AF65-F5344CB8AC3E}">
        <p14:creationId xmlns:p14="http://schemas.microsoft.com/office/powerpoint/2010/main" val="11531678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829C1804-364A-4823-A86D-722388C4F81B}" type="datetimeFigureOut">
              <a:rPr lang="es-MX" smtClean="0"/>
              <a:t>04/08/2018</a:t>
            </a:fld>
            <a:endParaRPr lang="es-MX"/>
          </a:p>
        </p:txBody>
      </p:sp>
      <p:sp>
        <p:nvSpPr>
          <p:cNvPr id="8" name="Footer Placeholder 7"/>
          <p:cNvSpPr>
            <a:spLocks noGrp="1"/>
          </p:cNvSpPr>
          <p:nvPr>
            <p:ph type="ftr" sz="quarter" idx="11"/>
          </p:nvPr>
        </p:nvSpPr>
        <p:spPr/>
        <p:txBody>
          <a:bodyPr/>
          <a:lstStyle/>
          <a:p>
            <a:endParaRPr lang="es-MX"/>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A8B4A0DA-1C4B-4C0C-8142-72D8ADB7777D}" type="slidenum">
              <a:rPr lang="es-MX" smtClean="0"/>
              <a:t>‹Nº›</a:t>
            </a:fld>
            <a:endParaRPr lang="es-MX"/>
          </a:p>
        </p:txBody>
      </p:sp>
    </p:spTree>
    <p:extLst>
      <p:ext uri="{BB962C8B-B14F-4D97-AF65-F5344CB8AC3E}">
        <p14:creationId xmlns:p14="http://schemas.microsoft.com/office/powerpoint/2010/main" val="11691127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829C1804-364A-4823-A86D-722388C4F81B}" type="datetimeFigureOut">
              <a:rPr lang="es-MX" smtClean="0"/>
              <a:t>04/08/2018</a:t>
            </a:fld>
            <a:endParaRPr lang="es-MX"/>
          </a:p>
        </p:txBody>
      </p:sp>
      <p:sp>
        <p:nvSpPr>
          <p:cNvPr id="4" name="Footer Placeholder 3"/>
          <p:cNvSpPr>
            <a:spLocks noGrp="1"/>
          </p:cNvSpPr>
          <p:nvPr>
            <p:ph type="ftr" sz="quarter" idx="11"/>
          </p:nvPr>
        </p:nvSpPr>
        <p:spPr/>
        <p:txBody>
          <a:bodyPr/>
          <a:lstStyle/>
          <a:p>
            <a:endParaRPr lang="es-MX"/>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A8B4A0DA-1C4B-4C0C-8142-72D8ADB7777D}" type="slidenum">
              <a:rPr lang="es-MX" smtClean="0"/>
              <a:t>‹Nº›</a:t>
            </a:fld>
            <a:endParaRPr lang="es-MX"/>
          </a:p>
        </p:txBody>
      </p:sp>
    </p:spTree>
    <p:extLst>
      <p:ext uri="{BB962C8B-B14F-4D97-AF65-F5344CB8AC3E}">
        <p14:creationId xmlns:p14="http://schemas.microsoft.com/office/powerpoint/2010/main" val="34033421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29C1804-364A-4823-A86D-722388C4F81B}" type="datetimeFigureOut">
              <a:rPr lang="es-MX" smtClean="0"/>
              <a:t>04/08/2018</a:t>
            </a:fld>
            <a:endParaRPr lang="es-MX"/>
          </a:p>
        </p:txBody>
      </p:sp>
      <p:sp>
        <p:nvSpPr>
          <p:cNvPr id="3" name="Footer Placeholder 2"/>
          <p:cNvSpPr>
            <a:spLocks noGrp="1"/>
          </p:cNvSpPr>
          <p:nvPr>
            <p:ph type="ftr" sz="quarter" idx="11"/>
          </p:nvPr>
        </p:nvSpPr>
        <p:spPr/>
        <p:txBody>
          <a:bodyPr/>
          <a:lstStyle/>
          <a:p>
            <a:endParaRPr lang="es-MX"/>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A8B4A0DA-1C4B-4C0C-8142-72D8ADB7777D}" type="slidenum">
              <a:rPr lang="es-MX" smtClean="0"/>
              <a:t>‹Nº›</a:t>
            </a:fld>
            <a:endParaRPr lang="es-MX"/>
          </a:p>
        </p:txBody>
      </p:sp>
    </p:spTree>
    <p:extLst>
      <p:ext uri="{BB962C8B-B14F-4D97-AF65-F5344CB8AC3E}">
        <p14:creationId xmlns:p14="http://schemas.microsoft.com/office/powerpoint/2010/main" val="24331384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s-ES"/>
              <a:t>Haga clic para modificar el estilo de título del patrón</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829C1804-364A-4823-A86D-722388C4F81B}" type="datetimeFigureOut">
              <a:rPr lang="es-MX" smtClean="0"/>
              <a:t>04/08/2018</a:t>
            </a:fld>
            <a:endParaRPr lang="es-MX"/>
          </a:p>
        </p:txBody>
      </p:sp>
      <p:sp>
        <p:nvSpPr>
          <p:cNvPr id="6" name="Footer Placeholder 5"/>
          <p:cNvSpPr>
            <a:spLocks noGrp="1"/>
          </p:cNvSpPr>
          <p:nvPr>
            <p:ph type="ftr" sz="quarter" idx="11"/>
          </p:nvPr>
        </p:nvSpPr>
        <p:spPr/>
        <p:txBody>
          <a:bodyPr/>
          <a:lstStyle/>
          <a:p>
            <a:endParaRPr lang="es-MX"/>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A8B4A0DA-1C4B-4C0C-8142-72D8ADB7777D}" type="slidenum">
              <a:rPr lang="es-MX" smtClean="0"/>
              <a:t>‹Nº›</a:t>
            </a:fld>
            <a:endParaRPr lang="es-MX"/>
          </a:p>
        </p:txBody>
      </p:sp>
    </p:spTree>
    <p:extLst>
      <p:ext uri="{BB962C8B-B14F-4D97-AF65-F5344CB8AC3E}">
        <p14:creationId xmlns:p14="http://schemas.microsoft.com/office/powerpoint/2010/main" val="15301380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829C1804-364A-4823-A86D-722388C4F81B}" type="datetimeFigureOut">
              <a:rPr lang="es-MX" smtClean="0"/>
              <a:t>04/08/2018</a:t>
            </a:fld>
            <a:endParaRPr lang="es-MX"/>
          </a:p>
        </p:txBody>
      </p:sp>
      <p:sp>
        <p:nvSpPr>
          <p:cNvPr id="6" name="Footer Placeholder 5"/>
          <p:cNvSpPr>
            <a:spLocks noGrp="1"/>
          </p:cNvSpPr>
          <p:nvPr>
            <p:ph type="ftr" sz="quarter" idx="11"/>
          </p:nvPr>
        </p:nvSpPr>
        <p:spPr/>
        <p:txBody>
          <a:bodyPr/>
          <a:lstStyle/>
          <a:p>
            <a:endParaRPr lang="es-MX"/>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A8B4A0DA-1C4B-4C0C-8142-72D8ADB7777D}" type="slidenum">
              <a:rPr lang="es-MX" smtClean="0"/>
              <a:t>‹Nº›</a:t>
            </a:fld>
            <a:endParaRPr lang="es-MX"/>
          </a:p>
        </p:txBody>
      </p:sp>
    </p:spTree>
    <p:extLst>
      <p:ext uri="{BB962C8B-B14F-4D97-AF65-F5344CB8AC3E}">
        <p14:creationId xmlns:p14="http://schemas.microsoft.com/office/powerpoint/2010/main" val="14889044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157"/>
            <a:ext cx="2356674" cy="6853096"/>
            <a:chOff x="6627813" y="195610"/>
            <a:chExt cx="1952625" cy="5678141"/>
          </a:xfrm>
        </p:grpSpPr>
        <p:sp>
          <p:nvSpPr>
            <p:cNvPr id="11" name="Freeform 27"/>
            <p:cNvSpPr/>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829C1804-364A-4823-A86D-722388C4F81B}" type="datetimeFigureOut">
              <a:rPr lang="es-MX" smtClean="0"/>
              <a:t>04/08/2018</a:t>
            </a:fld>
            <a:endParaRPr lang="es-MX"/>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s-MX"/>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A8B4A0DA-1C4B-4C0C-8142-72D8ADB7777D}" type="slidenum">
              <a:rPr lang="es-MX" smtClean="0"/>
              <a:t>‹Nº›</a:t>
            </a:fld>
            <a:endParaRPr lang="es-MX"/>
          </a:p>
        </p:txBody>
      </p:sp>
    </p:spTree>
    <p:extLst>
      <p:ext uri="{BB962C8B-B14F-4D97-AF65-F5344CB8AC3E}">
        <p14:creationId xmlns:p14="http://schemas.microsoft.com/office/powerpoint/2010/main" val="1311376010"/>
      </p:ext>
    </p:extLst>
  </p:cSld>
  <p:clrMap bg1="lt1" tx1="dk1" bg2="lt2" tx2="dk2" accent1="accent1" accent2="accent2" accent3="accent3" accent4="accent4" accent5="accent5" accent6="accent6" hlink="hlink" folHlink="folHlink"/>
  <p:sldLayoutIdLst>
    <p:sldLayoutId id="2147483713" r:id="rId1"/>
    <p:sldLayoutId id="2147483714" r:id="rId2"/>
    <p:sldLayoutId id="2147483715" r:id="rId3"/>
    <p:sldLayoutId id="2147483716" r:id="rId4"/>
    <p:sldLayoutId id="2147483717" r:id="rId5"/>
    <p:sldLayoutId id="2147483718" r:id="rId6"/>
    <p:sldLayoutId id="2147483719" r:id="rId7"/>
    <p:sldLayoutId id="2147483720" r:id="rId8"/>
    <p:sldLayoutId id="2147483721" r:id="rId9"/>
    <p:sldLayoutId id="2147483722" r:id="rId10"/>
    <p:sldLayoutId id="2147483723" r:id="rId11"/>
    <p:sldLayoutId id="2147483724" r:id="rId12"/>
    <p:sldLayoutId id="2147483725" r:id="rId13"/>
    <p:sldLayoutId id="2147483726" r:id="rId14"/>
    <p:sldLayoutId id="2147483727" r:id="rId15"/>
    <p:sldLayoutId id="2147483728" r:id="rId16"/>
  </p:sldLayoutIdLst>
  <p:txStyles>
    <p:title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3.pn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r>
              <a:rPr lang="es-MX" dirty="0">
                <a:ln w="0"/>
                <a:solidFill>
                  <a:srgbClr val="002060"/>
                </a:solidFill>
                <a:effectLst>
                  <a:reflection blurRad="6350" stA="53000" endA="300" endPos="35500" dir="5400000" sy="-90000" algn="bl" rotWithShape="0"/>
                </a:effectLst>
              </a:rPr>
              <a:t>OBJETIVOS</a:t>
            </a:r>
          </a:p>
        </p:txBody>
      </p:sp>
      <p:sp>
        <p:nvSpPr>
          <p:cNvPr id="3" name="Subtítulo 2"/>
          <p:cNvSpPr>
            <a:spLocks noGrp="1"/>
          </p:cNvSpPr>
          <p:nvPr>
            <p:ph type="subTitle" idx="1"/>
          </p:nvPr>
        </p:nvSpPr>
        <p:spPr/>
        <p:txBody>
          <a:bodyPr/>
          <a:lstStyle/>
          <a:p>
            <a:endParaRPr lang="es-MX"/>
          </a:p>
        </p:txBody>
      </p:sp>
    </p:spTree>
    <p:extLst>
      <p:ext uri="{BB962C8B-B14F-4D97-AF65-F5344CB8AC3E}">
        <p14:creationId xmlns:p14="http://schemas.microsoft.com/office/powerpoint/2010/main" val="22272935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795274" y="1077533"/>
            <a:ext cx="8915400" cy="3777622"/>
          </a:xfrm>
        </p:spPr>
        <p:txBody>
          <a:bodyPr/>
          <a:lstStyle/>
          <a:p>
            <a:pPr algn="just">
              <a:buClr>
                <a:srgbClr val="0070C0"/>
              </a:buClr>
            </a:pPr>
            <a:r>
              <a:rPr lang="es-MX" dirty="0"/>
              <a:t>Son la parte fundamental en el proceso de la investigación científica o de cualquier estudio que se realiza.</a:t>
            </a:r>
          </a:p>
          <a:p>
            <a:pPr algn="just">
              <a:buClr>
                <a:srgbClr val="0070C0"/>
              </a:buClr>
            </a:pPr>
            <a:r>
              <a:rPr lang="es-MX" dirty="0"/>
              <a:t>Permiten predecir, explicar y describir fenómenos y adquirir conocimientos de esos fenómenos estudiados.</a:t>
            </a:r>
          </a:p>
          <a:p>
            <a:pPr algn="just">
              <a:buClr>
                <a:srgbClr val="0070C0"/>
              </a:buClr>
            </a:pPr>
            <a:r>
              <a:rPr lang="es-MX" dirty="0"/>
              <a:t>Se construyen tomando como base la operatividad y el alcance de la investigación.</a:t>
            </a:r>
          </a:p>
          <a:p>
            <a:pPr marL="0" indent="0">
              <a:buNone/>
            </a:pPr>
            <a:endParaRPr lang="es-MX" dirty="0"/>
          </a:p>
        </p:txBody>
      </p:sp>
      <p:pic>
        <p:nvPicPr>
          <p:cNvPr id="4098" name="Picture 2" descr="Imagen relaciona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00033" y="2933967"/>
            <a:ext cx="5084427" cy="3842375"/>
          </a:xfrm>
          <a:prstGeom prst="rect">
            <a:avLst/>
          </a:prstGeom>
          <a:no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309652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602091" y="626772"/>
            <a:ext cx="8915400" cy="3777622"/>
          </a:xfrm>
        </p:spPr>
        <p:txBody>
          <a:bodyPr/>
          <a:lstStyle/>
          <a:p>
            <a:r>
              <a:rPr lang="es-MX" dirty="0"/>
              <a:t>Deben estar claramente redactados para lograr transmitir lo que se esta investigando y evitar con ello confusiones o desviaciones de la investigación.</a:t>
            </a:r>
          </a:p>
          <a:p>
            <a:r>
              <a:rPr lang="es-MX" dirty="0"/>
              <a:t>Son el marco de referencia de lo que se pretende aportar y demostrar en el trabajo de investigación.</a:t>
            </a:r>
          </a:p>
          <a:p>
            <a:r>
              <a:rPr lang="es-MX" dirty="0"/>
              <a:t>Tipos de objetivo:</a:t>
            </a:r>
          </a:p>
        </p:txBody>
      </p:sp>
      <p:pic>
        <p:nvPicPr>
          <p:cNvPr id="5122" name="Picture 2" descr="Resultado de imagen para Objetivos 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93217" y="2933185"/>
            <a:ext cx="4275205" cy="3505670"/>
          </a:xfrm>
          <a:prstGeom prst="rect">
            <a:avLst/>
          </a:prstGeom>
          <a:no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387499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45783" y="553792"/>
            <a:ext cx="10515600" cy="1325563"/>
          </a:xfrm>
        </p:spPr>
        <p:txBody>
          <a:bodyPr/>
          <a:lstStyle/>
          <a:p>
            <a:r>
              <a:rPr lang="es-MX" dirty="0">
                <a:ln w="0"/>
                <a:solidFill>
                  <a:srgbClr val="002060"/>
                </a:solidFill>
                <a:effectLst>
                  <a:reflection blurRad="6350" stA="53000" endA="300" endPos="35500" dir="5400000" sy="-90000" algn="bl" rotWithShape="0"/>
                </a:effectLst>
              </a:rPr>
              <a:t>a) Objetivo general</a:t>
            </a:r>
          </a:p>
        </p:txBody>
      </p:sp>
      <p:sp>
        <p:nvSpPr>
          <p:cNvPr id="3" name="Marcador de contenido 2"/>
          <p:cNvSpPr>
            <a:spLocks noGrp="1"/>
          </p:cNvSpPr>
          <p:nvPr>
            <p:ph idx="1"/>
          </p:nvPr>
        </p:nvSpPr>
        <p:spPr>
          <a:xfrm>
            <a:off x="2332150" y="1645321"/>
            <a:ext cx="9503535" cy="4351338"/>
          </a:xfrm>
        </p:spPr>
        <p:txBody>
          <a:bodyPr/>
          <a:lstStyle/>
          <a:p>
            <a:pPr algn="just"/>
            <a:r>
              <a:rPr lang="es-MX" dirty="0"/>
              <a:t>Es un enunciado proposicional cualitativo, integral y terminal. Se alcanza una sola vez, por tanto solo debe existir UN objetivo general.</a:t>
            </a:r>
          </a:p>
          <a:p>
            <a:pPr algn="just"/>
            <a:r>
              <a:rPr lang="es-MX" dirty="0"/>
              <a:t>Con objetivos claros y precisos se logrará:</a:t>
            </a:r>
          </a:p>
          <a:p>
            <a:pPr marL="0" indent="0">
              <a:buNone/>
            </a:pPr>
            <a:endParaRPr lang="es-MX" dirty="0"/>
          </a:p>
        </p:txBody>
      </p:sp>
      <p:graphicFrame>
        <p:nvGraphicFramePr>
          <p:cNvPr id="4" name="Diagrama 3"/>
          <p:cNvGraphicFramePr/>
          <p:nvPr>
            <p:extLst>
              <p:ext uri="{D42A27DB-BD31-4B8C-83A1-F6EECF244321}">
                <p14:modId xmlns:p14="http://schemas.microsoft.com/office/powerpoint/2010/main" val="4149713331"/>
              </p:ext>
            </p:extLst>
          </p:nvPr>
        </p:nvGraphicFramePr>
        <p:xfrm>
          <a:off x="3693375" y="3039414"/>
          <a:ext cx="6712755" cy="358676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65284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3260502" y="824249"/>
            <a:ext cx="8047149" cy="5739081"/>
          </a:xfrm>
        </p:spPr>
        <p:txBody>
          <a:bodyPr/>
          <a:lstStyle/>
          <a:p>
            <a:pPr>
              <a:buClr>
                <a:srgbClr val="0070C0"/>
              </a:buClr>
              <a:buFont typeface="Wingdings" panose="05000000000000000000" pitchFamily="2" charset="2"/>
              <a:buChar char="v"/>
            </a:pPr>
            <a:r>
              <a:rPr lang="es-MX" dirty="0"/>
              <a:t>Su estructura deberá ajustarse a los siguientes parámetros: </a:t>
            </a:r>
          </a:p>
        </p:txBody>
      </p:sp>
      <p:graphicFrame>
        <p:nvGraphicFramePr>
          <p:cNvPr id="4" name="Diagrama 3"/>
          <p:cNvGraphicFramePr/>
          <p:nvPr>
            <p:extLst>
              <p:ext uri="{D42A27DB-BD31-4B8C-83A1-F6EECF244321}">
                <p14:modId xmlns:p14="http://schemas.microsoft.com/office/powerpoint/2010/main" val="3506653553"/>
              </p:ext>
            </p:extLst>
          </p:nvPr>
        </p:nvGraphicFramePr>
        <p:xfrm>
          <a:off x="5630215" y="1636385"/>
          <a:ext cx="5875628" cy="41148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Llamada con línea 1 4"/>
          <p:cNvSpPr/>
          <p:nvPr/>
        </p:nvSpPr>
        <p:spPr>
          <a:xfrm flipH="1">
            <a:off x="2498499" y="1841678"/>
            <a:ext cx="2369713" cy="463640"/>
          </a:xfrm>
          <a:prstGeom prst="borderCallout1">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srgbClr val="002060"/>
                </a:solidFill>
              </a:rPr>
              <a:t>Siempre en infinitivo</a:t>
            </a:r>
          </a:p>
        </p:txBody>
      </p:sp>
      <p:pic>
        <p:nvPicPr>
          <p:cNvPr id="6146" name="Picture 2" descr="Resultado de imagen para Objetivos png"/>
          <p:cNvPicPr>
            <a:picLocks noChangeAspect="1" noChangeArrowheads="1"/>
          </p:cNvPicPr>
          <p:nvPr/>
        </p:nvPicPr>
        <p:blipFill rotWithShape="1">
          <a:blip r:embed="rId7">
            <a:duotone>
              <a:prstClr val="black"/>
              <a:schemeClr val="accent2">
                <a:tint val="45000"/>
                <a:satMod val="400000"/>
              </a:schemeClr>
            </a:duotone>
            <a:extLst>
              <a:ext uri="{28A0092B-C50C-407E-A947-70E740481C1C}">
                <a14:useLocalDpi xmlns:a14="http://schemas.microsoft.com/office/drawing/2010/main" val="0"/>
              </a:ext>
            </a:extLst>
          </a:blip>
          <a:srcRect l="32255" t="11765"/>
          <a:stretch/>
        </p:blipFill>
        <p:spPr bwMode="auto">
          <a:xfrm flipH="1">
            <a:off x="2498499" y="2305318"/>
            <a:ext cx="3114539" cy="4056545"/>
          </a:xfrm>
          <a:prstGeom prst="rect">
            <a:avLst/>
          </a:prstGeom>
          <a:no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251505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scontent.fmex6-1.fna.fbcdn.net/v/t1.15752-9/37880177_437807713403389_3184864747023499264_n.jpg?_nc_cat=0&amp;oh=90568504a4f78e93fdb206174e6111ef&amp;oe=5BD3A9A7"/>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50000"/>
                    </a14:imgEffect>
                    <a14:imgEffect>
                      <a14:colorTemperature colorTemp="5300"/>
                    </a14:imgEffect>
                  </a14:imgLayer>
                </a14:imgProps>
              </a:ext>
              <a:ext uri="{28A0092B-C50C-407E-A947-70E740481C1C}">
                <a14:useLocalDpi xmlns:a14="http://schemas.microsoft.com/office/drawing/2010/main" val="0"/>
              </a:ext>
            </a:extLst>
          </a:blip>
          <a:srcRect/>
          <a:stretch>
            <a:fillRect/>
          </a:stretch>
        </p:blipFill>
        <p:spPr bwMode="auto">
          <a:xfrm>
            <a:off x="6569255" y="211858"/>
            <a:ext cx="5317946" cy="6478717"/>
          </a:xfrm>
          <a:prstGeom prst="rect">
            <a:avLst/>
          </a:prstGeom>
          <a:noFill/>
          <a:extLst>
            <a:ext uri="{909E8E84-426E-40DD-AFC4-6F175D3DCCD1}">
              <a14:hiddenFill xmlns:a14="http://schemas.microsoft.com/office/drawing/2010/main">
                <a:solidFill>
                  <a:srgbClr val="FFFFFF"/>
                </a:solidFill>
              </a14:hiddenFill>
            </a:ext>
          </a:extLst>
        </p:spPr>
      </p:pic>
      <p:sp>
        <p:nvSpPr>
          <p:cNvPr id="5" name="Rectángulo 4"/>
          <p:cNvSpPr/>
          <p:nvPr/>
        </p:nvSpPr>
        <p:spPr>
          <a:xfrm>
            <a:off x="2429815" y="1463469"/>
            <a:ext cx="3674772" cy="4247317"/>
          </a:xfrm>
          <a:prstGeom prst="rect">
            <a:avLst/>
          </a:prstGeom>
        </p:spPr>
        <p:txBody>
          <a:bodyPr wrap="square">
            <a:spAutoFit/>
          </a:bodyPr>
          <a:lstStyle/>
          <a:p>
            <a:pPr marL="285750" indent="-285750" algn="just">
              <a:buClr>
                <a:srgbClr val="0070C0"/>
              </a:buClr>
              <a:buFont typeface="Arial" panose="020B0604020202020204" pitchFamily="34" charset="0"/>
              <a:buChar char="•"/>
            </a:pPr>
            <a:r>
              <a:rPr lang="es-MX" dirty="0"/>
              <a:t>La tabla de verbos de la </a:t>
            </a:r>
            <a:r>
              <a:rPr lang="es-MX" b="1" dirty="0"/>
              <a:t>taxonomía de Bloom </a:t>
            </a:r>
            <a:r>
              <a:rPr lang="es-MX" dirty="0"/>
              <a:t>se propone como guía para la correcta utilización de verbos para elaborar los objetivos de una investigación. La recomendación seria utilizar los verbos localizados en las </a:t>
            </a:r>
            <a:r>
              <a:rPr lang="es-MX" b="1" dirty="0"/>
              <a:t>tres ultimas columnas para la elaboración de objetivos generales,</a:t>
            </a:r>
            <a:r>
              <a:rPr lang="es-MX" dirty="0"/>
              <a:t> mientras que los de </a:t>
            </a:r>
            <a:r>
              <a:rPr lang="es-MX" b="1" dirty="0"/>
              <a:t>las primeras tres columnas para los específicos. </a:t>
            </a:r>
          </a:p>
        </p:txBody>
      </p:sp>
    </p:spTree>
    <p:extLst>
      <p:ext uri="{BB962C8B-B14F-4D97-AF65-F5344CB8AC3E}">
        <p14:creationId xmlns:p14="http://schemas.microsoft.com/office/powerpoint/2010/main" val="8481122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ln w="0"/>
                <a:solidFill>
                  <a:srgbClr val="002060"/>
                </a:solidFill>
                <a:effectLst>
                  <a:reflection blurRad="6350" stA="53000" endA="300" endPos="35500" dir="5400000" sy="-90000" algn="bl" rotWithShape="0"/>
                </a:effectLst>
              </a:rPr>
              <a:t>b) Objetivos específicos </a:t>
            </a:r>
          </a:p>
        </p:txBody>
      </p:sp>
      <p:sp>
        <p:nvSpPr>
          <p:cNvPr id="3" name="Marcador de contenido 2"/>
          <p:cNvSpPr>
            <a:spLocks noGrp="1"/>
          </p:cNvSpPr>
          <p:nvPr>
            <p:ph idx="1"/>
          </p:nvPr>
        </p:nvSpPr>
        <p:spPr>
          <a:xfrm>
            <a:off x="6263469" y="1905000"/>
            <a:ext cx="5241143" cy="3777622"/>
          </a:xfrm>
        </p:spPr>
        <p:txBody>
          <a:bodyPr/>
          <a:lstStyle/>
          <a:p>
            <a:pPr algn="just">
              <a:buClr>
                <a:srgbClr val="0070C0"/>
              </a:buClr>
              <a:buFont typeface="Courier New" panose="02070309020205020404" pitchFamily="49" charset="0"/>
              <a:buChar char="o"/>
            </a:pPr>
            <a:r>
              <a:rPr lang="es-MX" dirty="0"/>
              <a:t> Son enunciados proposicionales desagregados, desentrañados de un objetivo general que, sin excederlo, lo especifican. </a:t>
            </a:r>
          </a:p>
          <a:p>
            <a:pPr algn="just">
              <a:buClr>
                <a:srgbClr val="0070C0"/>
              </a:buClr>
              <a:buFont typeface="Courier New" panose="02070309020205020404" pitchFamily="49" charset="0"/>
              <a:buChar char="o"/>
            </a:pPr>
            <a:r>
              <a:rPr lang="es-MX" dirty="0"/>
              <a:t>Tienen la finalidad de desglosar al objetivo general en propósitos que efectivamente sean posibles de investigar y con ello establecen implícitamente las relaciones entre el planteamiento conceptual abstracto mayor y el nivel concreto de visibilidad en la realidad.</a:t>
            </a:r>
          </a:p>
        </p:txBody>
      </p:sp>
      <p:pic>
        <p:nvPicPr>
          <p:cNvPr id="7170" name="Picture 2" descr="Imagen relaciona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H="1">
            <a:off x="2592925" y="1855025"/>
            <a:ext cx="3292268" cy="38275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455923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554289" y="1064654"/>
            <a:ext cx="8915400" cy="3777622"/>
          </a:xfrm>
        </p:spPr>
        <p:txBody>
          <a:bodyPr/>
          <a:lstStyle/>
          <a:p>
            <a:pPr algn="just">
              <a:buClr>
                <a:srgbClr val="0070C0"/>
              </a:buClr>
              <a:buFont typeface="Courier New" panose="02070309020205020404" pitchFamily="49" charset="0"/>
              <a:buChar char="o"/>
            </a:pPr>
            <a:r>
              <a:rPr lang="es-MX" dirty="0"/>
              <a:t> Series de acciones o actividades, sustancialmente diferentes unas de otras. </a:t>
            </a:r>
          </a:p>
          <a:p>
            <a:pPr algn="just">
              <a:buClr>
                <a:srgbClr val="0070C0"/>
              </a:buClr>
              <a:buFont typeface="Courier New" panose="02070309020205020404" pitchFamily="49" charset="0"/>
              <a:buChar char="o"/>
            </a:pPr>
            <a:r>
              <a:rPr lang="es-MX" dirty="0"/>
              <a:t>De ellos surgen las acciones concretas que determinar el curso fundamental de toda la investigación científica. </a:t>
            </a:r>
          </a:p>
          <a:p>
            <a:pPr algn="just">
              <a:buClr>
                <a:srgbClr val="0070C0"/>
              </a:buClr>
              <a:buFont typeface="Courier New" panose="02070309020205020404" pitchFamily="49" charset="0"/>
              <a:buChar char="o"/>
            </a:pPr>
            <a:r>
              <a:rPr lang="es-MX" dirty="0"/>
              <a:t> Se establece que por cada objetivo general debe haber por lo menos tres objetivos específicos, también es coherente que el verbo utilizado en el objetivo general sea jerárquicamente mayor que los utilizados para los objetivos específicos. </a:t>
            </a:r>
          </a:p>
        </p:txBody>
      </p:sp>
      <p:pic>
        <p:nvPicPr>
          <p:cNvPr id="8194" name="Picture 2" descr="Imagen relaciona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07001" y="3688724"/>
            <a:ext cx="3609975" cy="27051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298091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511939" y="1051775"/>
            <a:ext cx="8915400" cy="3777622"/>
          </a:xfrm>
        </p:spPr>
        <p:txBody>
          <a:bodyPr/>
          <a:lstStyle/>
          <a:p>
            <a:pPr>
              <a:buClr>
                <a:srgbClr val="0070C0"/>
              </a:buClr>
              <a:buFont typeface="Courier New" panose="02070309020205020404" pitchFamily="49" charset="0"/>
              <a:buChar char="o"/>
            </a:pPr>
            <a:r>
              <a:rPr lang="es-MX" dirty="0"/>
              <a:t> Por cada capitulo o apartado del trabajo de investigación se realizará un objetivo especifico.</a:t>
            </a:r>
          </a:p>
          <a:p>
            <a:pPr>
              <a:buClr>
                <a:srgbClr val="0070C0"/>
              </a:buClr>
              <a:buFont typeface="Courier New" panose="02070309020205020404" pitchFamily="49" charset="0"/>
              <a:buChar char="o"/>
            </a:pPr>
            <a:r>
              <a:rPr lang="es-MX" dirty="0"/>
              <a:t> La siguiente tabla puede ser tomada como referencia para la elaboración de objetivos específicos: </a:t>
            </a:r>
          </a:p>
          <a:p>
            <a:pPr marL="0" indent="0">
              <a:buNone/>
            </a:pPr>
            <a:endParaRPr lang="es-MX" dirty="0"/>
          </a:p>
        </p:txBody>
      </p:sp>
      <p:graphicFrame>
        <p:nvGraphicFramePr>
          <p:cNvPr id="5" name="Tabla 4"/>
          <p:cNvGraphicFramePr>
            <a:graphicFrameLocks noGrp="1"/>
          </p:cNvGraphicFramePr>
          <p:nvPr>
            <p:extLst>
              <p:ext uri="{D42A27DB-BD31-4B8C-83A1-F6EECF244321}">
                <p14:modId xmlns:p14="http://schemas.microsoft.com/office/powerpoint/2010/main" val="1064737528"/>
              </p:ext>
            </p:extLst>
          </p:nvPr>
        </p:nvGraphicFramePr>
        <p:xfrm>
          <a:off x="3299339" y="3217965"/>
          <a:ext cx="8128000" cy="2123440"/>
        </p:xfrm>
        <a:graphic>
          <a:graphicData uri="http://schemas.openxmlformats.org/drawingml/2006/table">
            <a:tbl>
              <a:tblPr firstRow="1" bandRow="1">
                <a:tableStyleId>{F5AB1C69-6EDB-4FF4-983F-18BD219EF322}</a:tableStyleId>
              </a:tblPr>
              <a:tblGrid>
                <a:gridCol w="2032000">
                  <a:extLst>
                    <a:ext uri="{9D8B030D-6E8A-4147-A177-3AD203B41FA5}">
                      <a16:colId xmlns:a16="http://schemas.microsoft.com/office/drawing/2014/main" val="20000"/>
                    </a:ext>
                  </a:extLst>
                </a:gridCol>
                <a:gridCol w="2032000">
                  <a:extLst>
                    <a:ext uri="{9D8B030D-6E8A-4147-A177-3AD203B41FA5}">
                      <a16:colId xmlns:a16="http://schemas.microsoft.com/office/drawing/2014/main" val="20001"/>
                    </a:ext>
                  </a:extLst>
                </a:gridCol>
                <a:gridCol w="2032000">
                  <a:extLst>
                    <a:ext uri="{9D8B030D-6E8A-4147-A177-3AD203B41FA5}">
                      <a16:colId xmlns:a16="http://schemas.microsoft.com/office/drawing/2014/main" val="20002"/>
                    </a:ext>
                  </a:extLst>
                </a:gridCol>
                <a:gridCol w="2032000">
                  <a:extLst>
                    <a:ext uri="{9D8B030D-6E8A-4147-A177-3AD203B41FA5}">
                      <a16:colId xmlns:a16="http://schemas.microsoft.com/office/drawing/2014/main" val="20003"/>
                    </a:ext>
                  </a:extLst>
                </a:gridCol>
              </a:tblGrid>
              <a:tr h="370840">
                <a:tc>
                  <a:txBody>
                    <a:bodyPr/>
                    <a:lstStyle/>
                    <a:p>
                      <a:r>
                        <a:rPr lang="es-MX" dirty="0"/>
                        <a:t>Verbo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s-MX" dirty="0"/>
                        <a:t>Fenómeno</a:t>
                      </a:r>
                      <a:r>
                        <a:rPr lang="es-MX" baseline="0" dirty="0"/>
                        <a:t> </a:t>
                      </a:r>
                      <a:endParaRPr lang="es-MX"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s-MX" dirty="0"/>
                        <a:t>Objeto de la investigación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s-MX"/>
                        <a:t>Para que…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370840">
                <a:tc>
                  <a:txBody>
                    <a:bodyPr/>
                    <a:lstStyle/>
                    <a:p>
                      <a:endParaRPr lang="es-MX"/>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s-MX"/>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s-MX"/>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s-MX"/>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370840">
                <a:tc>
                  <a:txBody>
                    <a:bodyPr/>
                    <a:lstStyle/>
                    <a:p>
                      <a:endParaRPr lang="es-MX"/>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s-MX"/>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s-MX"/>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s-MX"/>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370840">
                <a:tc>
                  <a:txBody>
                    <a:bodyPr/>
                    <a:lstStyle/>
                    <a:p>
                      <a:endParaRPr lang="es-MX"/>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s-MX"/>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s-MX"/>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s-MX"/>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370840">
                <a:tc>
                  <a:txBody>
                    <a:bodyPr/>
                    <a:lstStyle/>
                    <a:p>
                      <a:endParaRPr lang="es-MX"/>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s-MX"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s-MX"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s-MX"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pic>
        <p:nvPicPr>
          <p:cNvPr id="9218" name="Picture 2" descr="Imagen relaciona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3189" y="3779950"/>
            <a:ext cx="2857500" cy="2857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15786322"/>
      </p:ext>
    </p:extLst>
  </p:cSld>
  <p:clrMapOvr>
    <a:masterClrMapping/>
  </p:clrMapOvr>
</p:sld>
</file>

<file path=ppt/theme/theme1.xml><?xml version="1.0" encoding="utf-8"?>
<a:theme xmlns:a="http://schemas.openxmlformats.org/drawingml/2006/main" name="Espiral">
  <a:themeElements>
    <a:clrScheme name="Espiral">
      <a:dk1>
        <a:sysClr val="windowText" lastClr="000000"/>
      </a:dk1>
      <a:lt1>
        <a:sysClr val="window" lastClr="FFFFFF"/>
      </a:lt1>
      <a:dk2>
        <a:srgbClr val="2E5369"/>
      </a:dk2>
      <a:lt2>
        <a:srgbClr val="CFE2E7"/>
      </a:lt2>
      <a:accent1>
        <a:srgbClr val="353535"/>
      </a:accent1>
      <a:accent2>
        <a:srgbClr val="31B4E6"/>
      </a:accent2>
      <a:accent3>
        <a:srgbClr val="265991"/>
      </a:accent3>
      <a:accent4>
        <a:srgbClr val="7E40CC"/>
      </a:accent4>
      <a:accent5>
        <a:srgbClr val="B927E9"/>
      </a:accent5>
      <a:accent6>
        <a:srgbClr val="E833BF"/>
      </a:accent6>
      <a:hlink>
        <a:srgbClr val="2DA0F1"/>
      </a:hlink>
      <a:folHlink>
        <a:srgbClr val="7ED1E6"/>
      </a:folHlink>
    </a:clrScheme>
    <a:fontScheme name="Espiral">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Espiral">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4F34B87B-9C7A-41AE-A6CB-48536223DFFD}"/>
    </a:ext>
  </a:extLst>
</a:theme>
</file>

<file path=docProps/app.xml><?xml version="1.0" encoding="utf-8"?>
<Properties xmlns="http://schemas.openxmlformats.org/officeDocument/2006/extended-properties" xmlns:vt="http://schemas.openxmlformats.org/officeDocument/2006/docPropsVTypes">
  <Template>Wisp</Template>
  <TotalTime>44</TotalTime>
  <Words>481</Words>
  <Application>Microsoft Office PowerPoint</Application>
  <PresentationFormat>Panorámica</PresentationFormat>
  <Paragraphs>33</Paragraphs>
  <Slides>9</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9</vt:i4>
      </vt:variant>
    </vt:vector>
  </HeadingPairs>
  <TitlesOfParts>
    <vt:vector size="15" baseType="lpstr">
      <vt:lpstr>Arial</vt:lpstr>
      <vt:lpstr>Century Gothic</vt:lpstr>
      <vt:lpstr>Courier New</vt:lpstr>
      <vt:lpstr>Wingdings</vt:lpstr>
      <vt:lpstr>Wingdings 3</vt:lpstr>
      <vt:lpstr>Espiral</vt:lpstr>
      <vt:lpstr>OBJETIVOS</vt:lpstr>
      <vt:lpstr>Presentación de PowerPoint</vt:lpstr>
      <vt:lpstr>Presentación de PowerPoint</vt:lpstr>
      <vt:lpstr>a) Objetivo general</vt:lpstr>
      <vt:lpstr>Presentación de PowerPoint</vt:lpstr>
      <vt:lpstr>Presentación de PowerPoint</vt:lpstr>
      <vt:lpstr>b) Objetivos específicos </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Objetivos</dc:title>
  <dc:creator>usuario</dc:creator>
  <cp:lastModifiedBy>MARCOS MEJIA LOPEZ</cp:lastModifiedBy>
  <cp:revision>7</cp:revision>
  <dcterms:created xsi:type="dcterms:W3CDTF">2018-07-27T03:03:48Z</dcterms:created>
  <dcterms:modified xsi:type="dcterms:W3CDTF">2018-08-04T21:13:26Z</dcterms:modified>
</cp:coreProperties>
</file>