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Subtítu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Haga clic para modificar el estilo de subtítulo del patrón</a:t>
            </a:r>
            <a:endParaRPr kumimoji="0" lang="en-US"/>
          </a:p>
        </p:txBody>
      </p:sp>
      <p:sp>
        <p:nvSpPr>
          <p:cNvPr id="28" name="Títu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_tradnl"/>
              <a:t>Clic para editar título</a:t>
            </a:r>
            <a:endParaRPr kumimoji="0" lang="en-US"/>
          </a:p>
        </p:txBody>
      </p:sp>
      <p:cxnSp>
        <p:nvCxnSpPr>
          <p:cNvPr id="8" name="Conector recto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Marcador de fecha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16" name="Marcador de número de diapositiva 15"/>
          <p:cNvSpPr>
            <a:spLocks noGrp="1"/>
          </p:cNvSpPr>
          <p:nvPr>
            <p:ph type="sldNum" sz="quarter" idx="11"/>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17" name="Marcador de pie de página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es-ES_tradnl"/>
              <a:t>Clic para editar título</a:t>
            </a:r>
            <a:endParaRPr kumimoji="0" lang="en-US"/>
          </a:p>
        </p:txBody>
      </p:sp>
      <p:sp>
        <p:nvSpPr>
          <p:cNvPr id="3" name="Marcador de texto vertical 2"/>
          <p:cNvSpPr>
            <a:spLocks noGrp="1"/>
          </p:cNvSpPr>
          <p:nvPr>
            <p:ph type="body" orient="vert" idx="1"/>
          </p:nvPr>
        </p:nvSpPr>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fecha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5" name="Marcador de pie de página 4"/>
          <p:cNvSpPr>
            <a:spLocks noGrp="1"/>
          </p:cNvSpPr>
          <p:nvPr>
            <p:ph type="ftr" sz="quarter" idx="11"/>
          </p:nvPr>
        </p:nvSpPr>
        <p:spPr/>
        <p:txBody>
          <a:bodyPr/>
          <a:lstStyle/>
          <a:p>
            <a:endParaRPr kumimoji="0" lang="en-US"/>
          </a:p>
        </p:txBody>
      </p:sp>
      <p:sp>
        <p:nvSpPr>
          <p:cNvPr id="6" name="Marcador de número de diapositiva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kumimoji="0" lang="es-ES_tradnl"/>
              <a:t>Clic para editar título</a:t>
            </a:r>
            <a:endParaRPr kumimoji="0" lang="en-US"/>
          </a:p>
        </p:txBody>
      </p:sp>
      <p:sp>
        <p:nvSpPr>
          <p:cNvPr id="3" name="Marcador de texto vertical 2"/>
          <p:cNvSpPr>
            <a:spLocks noGrp="1"/>
          </p:cNvSpPr>
          <p:nvPr>
            <p:ph type="body" orient="vert" idx="1"/>
          </p:nvPr>
        </p:nvSpPr>
        <p:spPr>
          <a:xfrm>
            <a:off x="457200" y="274638"/>
            <a:ext cx="6019800" cy="5851525"/>
          </a:xfrm>
        </p:spPr>
        <p:txBody>
          <a:bodyPr vert="eaVert"/>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4" name="Marcador de fecha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5" name="Marcador de pie de página 4"/>
          <p:cNvSpPr>
            <a:spLocks noGrp="1"/>
          </p:cNvSpPr>
          <p:nvPr>
            <p:ph type="ftr" sz="quarter" idx="11"/>
          </p:nvPr>
        </p:nvSpPr>
        <p:spPr/>
        <p:txBody>
          <a:bodyPr/>
          <a:lstStyle/>
          <a:p>
            <a:endParaRPr kumimoji="0" lang="en-US"/>
          </a:p>
        </p:txBody>
      </p:sp>
      <p:sp>
        <p:nvSpPr>
          <p:cNvPr id="6" name="Marcador de número de diapositiva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Marcador de contenido 8"/>
          <p:cNvSpPr>
            <a:spLocks noGrp="1"/>
          </p:cNvSpPr>
          <p:nvPr>
            <p:ph idx="1"/>
          </p:nvPr>
        </p:nvSpPr>
        <p:spPr>
          <a:xfrm>
            <a:off x="457200" y="1524000"/>
            <a:ext cx="8229600" cy="4572000"/>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14" name="Marcador de fecha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15" name="Marcador de número de diapositiva 14"/>
          <p:cNvSpPr>
            <a:spLocks noGrp="1"/>
          </p:cNvSpPr>
          <p:nvPr>
            <p:ph type="sldNum" sz="quarter" idx="15"/>
          </p:nvPr>
        </p:nvSpPr>
        <p:spPr/>
        <p:txBody>
          <a:bodyPr/>
          <a:lstStyle>
            <a:lvl1pPr algn="ctr">
              <a:defRPr/>
            </a:lvl1pPr>
          </a:lstStyle>
          <a:p>
            <a:pPr eaLnBrk="1" latinLnBrk="0" hangingPunct="1"/>
            <a:fld id="{D2E57653-3E58-4892-A7ED-712530ACC680}" type="slidenum">
              <a:rPr kumimoji="0" lang="en-US" smtClean="0"/>
              <a:pPr eaLnBrk="1" latinLnBrk="0" hangingPunct="1"/>
              <a:t>‹Nº›</a:t>
            </a:fld>
            <a:endParaRPr kumimoji="0" lang="en-US"/>
          </a:p>
        </p:txBody>
      </p:sp>
      <p:sp>
        <p:nvSpPr>
          <p:cNvPr id="16" name="Marcador de pie de página 15"/>
          <p:cNvSpPr>
            <a:spLocks noGrp="1"/>
          </p:cNvSpPr>
          <p:nvPr>
            <p:ph type="ftr" sz="quarter" idx="16"/>
          </p:nvPr>
        </p:nvSpPr>
        <p:spPr/>
        <p:txBody>
          <a:bodyPr/>
          <a:lstStyle/>
          <a:p>
            <a:endParaRPr kumimoji="0" lang="en-US"/>
          </a:p>
        </p:txBody>
      </p:sp>
      <p:sp>
        <p:nvSpPr>
          <p:cNvPr id="17" name="Título 16"/>
          <p:cNvSpPr>
            <a:spLocks noGrp="1"/>
          </p:cNvSpPr>
          <p:nvPr>
            <p:ph type="title"/>
          </p:nvPr>
        </p:nvSpPr>
        <p:spPr/>
        <p:txBody>
          <a:bodyPr rtlCol="0" anchor="b" anchorCtr="0"/>
          <a:lstStyle/>
          <a:p>
            <a:r>
              <a:rPr kumimoji="0" lang="es-ES_tradnl"/>
              <a:t>Clic para editar título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5" name="Marcador de pie de página 4"/>
          <p:cNvSpPr>
            <a:spLocks noGrp="1"/>
          </p:cNvSpPr>
          <p:nvPr>
            <p:ph type="ftr" sz="quarter" idx="11"/>
          </p:nvPr>
        </p:nvSpPr>
        <p:spPr/>
        <p:txBody>
          <a:bodyPr/>
          <a:lstStyle/>
          <a:p>
            <a:endParaRPr kumimoji="0" lang="en-US"/>
          </a:p>
        </p:txBody>
      </p:sp>
      <p:sp>
        <p:nvSpPr>
          <p:cNvPr id="6" name="Marcador de número de diapositiva 5"/>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2" name="Títu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_tradnl"/>
              <a:t>Clic para editar título</a:t>
            </a:r>
            <a:endParaRPr kumimoji="0" lang="en-US"/>
          </a:p>
        </p:txBody>
      </p:sp>
      <p:sp>
        <p:nvSpPr>
          <p:cNvPr id="3" name="Marcador de tex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Haga clic para modificar el estilo de texto del patrón</a:t>
            </a:r>
          </a:p>
        </p:txBody>
      </p:sp>
      <p:cxnSp>
        <p:nvCxnSpPr>
          <p:cNvPr id="7" name="Conector recto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Marcador de fecha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6" name="Marcador de pie de página 5"/>
          <p:cNvSpPr>
            <a:spLocks noGrp="1"/>
          </p:cNvSpPr>
          <p:nvPr>
            <p:ph type="ftr" sz="quarter" idx="11"/>
          </p:nvPr>
        </p:nvSpPr>
        <p:spPr/>
        <p:txBody>
          <a:bodyPr/>
          <a:lstStyle/>
          <a:p>
            <a:endParaRPr kumimoji="0" lang="en-US"/>
          </a:p>
        </p:txBody>
      </p:sp>
      <p:sp>
        <p:nvSpPr>
          <p:cNvPr id="7" name="Marcador de número de diapositiva 6"/>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2" name="Título 1"/>
          <p:cNvSpPr>
            <a:spLocks noGrp="1"/>
          </p:cNvSpPr>
          <p:nvPr>
            <p:ph type="title"/>
          </p:nvPr>
        </p:nvSpPr>
        <p:spPr/>
        <p:txBody>
          <a:bodyPr/>
          <a:lstStyle/>
          <a:p>
            <a:r>
              <a:rPr kumimoji="0" lang="es-ES_tradnl"/>
              <a:t>Clic para editar título</a:t>
            </a:r>
            <a:endParaRPr kumimoji="0" lang="en-US"/>
          </a:p>
        </p:txBody>
      </p:sp>
      <p:sp>
        <p:nvSpPr>
          <p:cNvPr id="11" name="Marcador de contenido 10"/>
          <p:cNvSpPr>
            <a:spLocks noGrp="1"/>
          </p:cNvSpPr>
          <p:nvPr>
            <p:ph sz="half" idx="1"/>
          </p:nvPr>
        </p:nvSpPr>
        <p:spPr>
          <a:xfrm>
            <a:off x="457200" y="1524000"/>
            <a:ext cx="4059936" cy="4572000"/>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13" name="Marcador de contenido 12"/>
          <p:cNvSpPr>
            <a:spLocks noGrp="1"/>
          </p:cNvSpPr>
          <p:nvPr>
            <p:ph sz="half" idx="2"/>
          </p:nvPr>
        </p:nvSpPr>
        <p:spPr>
          <a:xfrm>
            <a:off x="4648200" y="1524000"/>
            <a:ext cx="4059936" cy="4572000"/>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Marcador de número de diapositiva 8"/>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8" name="Marcador de pie de página 7"/>
          <p:cNvSpPr>
            <a:spLocks noGrp="1"/>
          </p:cNvSpPr>
          <p:nvPr>
            <p:ph type="ftr" sz="quarter" idx="11"/>
          </p:nvPr>
        </p:nvSpPr>
        <p:spPr/>
        <p:txBody>
          <a:bodyPr/>
          <a:lstStyle/>
          <a:p>
            <a:endParaRPr kumimoji="0" lang="en-US"/>
          </a:p>
        </p:txBody>
      </p:sp>
      <p:sp>
        <p:nvSpPr>
          <p:cNvPr id="7" name="Marcador de fecha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3" name="Marcador de tex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Haga clic para modificar el estilo de texto del patrón</a:t>
            </a:r>
          </a:p>
        </p:txBody>
      </p:sp>
      <p:sp>
        <p:nvSpPr>
          <p:cNvPr id="32" name="Marcador de contenido 31"/>
          <p:cNvSpPr>
            <a:spLocks noGrp="1"/>
          </p:cNvSpPr>
          <p:nvPr>
            <p:ph sz="half" idx="2"/>
          </p:nvPr>
        </p:nvSpPr>
        <p:spPr>
          <a:xfrm>
            <a:off x="457200" y="2201896"/>
            <a:ext cx="4038600" cy="3913632"/>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34" name="Marcador de contenido 33"/>
          <p:cNvSpPr>
            <a:spLocks noGrp="1"/>
          </p:cNvSpPr>
          <p:nvPr>
            <p:ph sz="quarter" idx="4"/>
          </p:nvPr>
        </p:nvSpPr>
        <p:spPr>
          <a:xfrm>
            <a:off x="4649788" y="2201896"/>
            <a:ext cx="4038600" cy="3913632"/>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2" name="Título 1"/>
          <p:cNvSpPr>
            <a:spLocks noGrp="1"/>
          </p:cNvSpPr>
          <p:nvPr>
            <p:ph type="title"/>
          </p:nvPr>
        </p:nvSpPr>
        <p:spPr>
          <a:xfrm>
            <a:off x="457200" y="155448"/>
            <a:ext cx="8229600" cy="1143000"/>
          </a:xfrm>
        </p:spPr>
        <p:txBody>
          <a:bodyPr anchor="b" anchorCtr="0"/>
          <a:lstStyle>
            <a:lvl1pPr>
              <a:defRPr/>
            </a:lvl1pPr>
          </a:lstStyle>
          <a:p>
            <a:r>
              <a:rPr kumimoji="0" lang="es-ES_tradnl"/>
              <a:t>Clic para editar título</a:t>
            </a:r>
            <a:endParaRPr kumimoji="0" lang="en-US"/>
          </a:p>
        </p:txBody>
      </p:sp>
      <p:sp>
        <p:nvSpPr>
          <p:cNvPr id="12" name="Marcador de tex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Haga clic para modificar el estilo de texto del patrón</a:t>
            </a:r>
          </a:p>
        </p:txBody>
      </p:sp>
      <p:cxnSp>
        <p:nvCxnSpPr>
          <p:cNvPr id="10" name="Conector recto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4" name="Marcador de pie de página 3"/>
          <p:cNvSpPr>
            <a:spLocks noGrp="1"/>
          </p:cNvSpPr>
          <p:nvPr>
            <p:ph type="ftr" sz="quarter" idx="11"/>
          </p:nvPr>
        </p:nvSpPr>
        <p:spPr/>
        <p:txBody>
          <a:bodyPr/>
          <a:lstStyle/>
          <a:p>
            <a:endParaRPr kumimoji="0" lang="en-US"/>
          </a:p>
        </p:txBody>
      </p:sp>
      <p:sp>
        <p:nvSpPr>
          <p:cNvPr id="5" name="Marcador de número de diapositiva 4"/>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2" name="Título 1"/>
          <p:cNvSpPr>
            <a:spLocks noGrp="1"/>
          </p:cNvSpPr>
          <p:nvPr>
            <p:ph type="title"/>
          </p:nvPr>
        </p:nvSpPr>
        <p:spPr/>
        <p:txBody>
          <a:bodyPr/>
          <a:lstStyle/>
          <a:p>
            <a:r>
              <a:rPr kumimoji="0" lang="es-ES_tradnl"/>
              <a:t>Clic para editar título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3" name="Marcador de pie de página 2"/>
          <p:cNvSpPr>
            <a:spLocks noGrp="1"/>
          </p:cNvSpPr>
          <p:nvPr>
            <p:ph type="ftr" sz="quarter" idx="11"/>
          </p:nvPr>
        </p:nvSpPr>
        <p:spPr/>
        <p:txBody>
          <a:bodyPr/>
          <a:lstStyle/>
          <a:p>
            <a:endParaRPr kumimoji="0" lang="en-US"/>
          </a:p>
        </p:txBody>
      </p:sp>
      <p:sp>
        <p:nvSpPr>
          <p:cNvPr id="4" name="Marcador de número de diapositiva 3"/>
          <p:cNvSpPr>
            <a:spLocks noGrp="1"/>
          </p:cNvSpPr>
          <p:nvPr>
            <p:ph type="sldNum" sz="quarter" idx="12"/>
          </p:nvPr>
        </p:nvSpPr>
        <p:spPr/>
        <p:txBody>
          <a:bodyPr/>
          <a:lstStyle/>
          <a:p>
            <a:pPr eaLnBrk="1" latinLnBrk="0" hangingPunct="1"/>
            <a:fld id="{D2E57653-3E58-4892-A7ED-712530ACC680}" type="slidenum">
              <a:rPr kumimoji="0" lang="en-US" smtClean="0"/>
              <a:pPr eaLnBrk="1" latinLnBrk="0" hangingPunct="1"/>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Marcador de contenido 28"/>
          <p:cNvSpPr>
            <a:spLocks noGrp="1"/>
          </p:cNvSpPr>
          <p:nvPr>
            <p:ph sz="quarter" idx="1"/>
          </p:nvPr>
        </p:nvSpPr>
        <p:spPr>
          <a:xfrm>
            <a:off x="457200" y="457200"/>
            <a:ext cx="6248400" cy="5715000"/>
          </a:xfrm>
        </p:spPr>
        <p:txBody>
          <a:bodyPr/>
          <a:lstStyle/>
          <a:p>
            <a:pPr lvl="0" eaLnBrk="1" latinLnBrk="0" hangingPunct="1"/>
            <a:r>
              <a:rPr lang="es-ES_tradnl"/>
              <a:t>Haga clic para modificar el estilo de texto del patrón</a:t>
            </a:r>
          </a:p>
          <a:p>
            <a:pPr lvl="1" eaLnBrk="1" latinLnBrk="0" hangingPunct="1"/>
            <a:r>
              <a:rPr lang="es-ES_tradnl"/>
              <a:t>Segundo nivel</a:t>
            </a:r>
          </a:p>
          <a:p>
            <a:pPr lvl="2" eaLnBrk="1" latinLnBrk="0" hangingPunct="1"/>
            <a:r>
              <a:rPr lang="es-ES_tradnl"/>
              <a:t>Tercer nivel</a:t>
            </a:r>
          </a:p>
          <a:p>
            <a:pPr lvl="3" eaLnBrk="1" latinLnBrk="0" hangingPunct="1"/>
            <a:r>
              <a:rPr lang="es-ES_tradnl"/>
              <a:t>Cuarto nivel</a:t>
            </a:r>
          </a:p>
          <a:p>
            <a:pPr lvl="4" eaLnBrk="1" latinLnBrk="0" hangingPunct="1"/>
            <a:r>
              <a:rPr lang="es-ES_tradnl"/>
              <a:t>Quinto nivel</a:t>
            </a:r>
            <a:endParaRPr kumimoji="0" lang="en-US"/>
          </a:p>
        </p:txBody>
      </p:sp>
      <p:sp>
        <p:nvSpPr>
          <p:cNvPr id="3" name="Marcador de tex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_tradnl"/>
              <a:t>Haga clic para modificar el estilo de texto del patrón</a:t>
            </a:r>
          </a:p>
        </p:txBody>
      </p:sp>
      <p:sp>
        <p:nvSpPr>
          <p:cNvPr id="31" name="Títu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_tradnl"/>
              <a:t>Clic para editar título</a:t>
            </a:r>
            <a:endParaRPr kumimoji="0" lang="en-US"/>
          </a:p>
        </p:txBody>
      </p:sp>
      <p:sp>
        <p:nvSpPr>
          <p:cNvPr id="8" name="Marcador de fecha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9" name="Marcador de número de diapositiva 8"/>
          <p:cNvSpPr>
            <a:spLocks noGrp="1"/>
          </p:cNvSpPr>
          <p:nvPr>
            <p:ph type="sldNum" sz="quarter" idx="15"/>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10" name="Marcador de pie de página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_tradnl"/>
              <a:t>Clic para editar título</a:t>
            </a:r>
            <a:endParaRPr kumimoji="0" lang="en-US"/>
          </a:p>
        </p:txBody>
      </p:sp>
      <p:sp>
        <p:nvSpPr>
          <p:cNvPr id="3" name="Marcador de posición de imagen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_tradnl"/>
              <a:t>Arrastre la imagen al marcador de posición o haga clic en el icono para agregar</a:t>
            </a:r>
            <a:endParaRPr kumimoji="0" lang="en-US"/>
          </a:p>
        </p:txBody>
      </p:sp>
      <p:sp>
        <p:nvSpPr>
          <p:cNvPr id="4" name="Marcador de tex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_tradnl"/>
              <a:t>Haga clic para modificar el estilo de texto del patrón</a:t>
            </a:r>
          </a:p>
        </p:txBody>
      </p:sp>
      <p:sp>
        <p:nvSpPr>
          <p:cNvPr id="8" name="Marcador de fecha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8/4/2018</a:t>
            </a:fld>
            <a:endParaRPr lang="en-US"/>
          </a:p>
        </p:txBody>
      </p:sp>
      <p:sp>
        <p:nvSpPr>
          <p:cNvPr id="9" name="Marcador de número de diapositiva 8"/>
          <p:cNvSpPr>
            <a:spLocks noGrp="1"/>
          </p:cNvSpPr>
          <p:nvPr>
            <p:ph type="sldNum" sz="quarter" idx="11"/>
          </p:nvPr>
        </p:nvSpPr>
        <p:spPr/>
        <p:txBody>
          <a:bodyPr/>
          <a:lstStyle/>
          <a:p>
            <a:pPr eaLnBrk="1" latinLnBrk="0" hangingPunct="1"/>
            <a:fld id="{D2E57653-3E58-4892-A7ED-712530ACC680}" type="slidenum">
              <a:rPr kumimoji="0" lang="en-US" smtClean="0"/>
              <a:pPr eaLnBrk="1" latinLnBrk="0" hangingPunct="1"/>
              <a:t>‹Nº›</a:t>
            </a:fld>
            <a:endParaRPr kumimoji="0" lang="en-US"/>
          </a:p>
        </p:txBody>
      </p:sp>
      <p:sp>
        <p:nvSpPr>
          <p:cNvPr id="10" name="Marcador de pie de página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Marcador de tex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_tradnl"/>
              <a:t>Haga clic para modificar el estilo de texto del patrón</a:t>
            </a:r>
          </a:p>
          <a:p>
            <a:pPr lvl="1" eaLnBrk="1" latinLnBrk="0" hangingPunct="1"/>
            <a:r>
              <a:rPr kumimoji="0" lang="es-ES_tradnl"/>
              <a:t>Segundo nivel</a:t>
            </a:r>
          </a:p>
          <a:p>
            <a:pPr lvl="2" eaLnBrk="1" latinLnBrk="0" hangingPunct="1"/>
            <a:r>
              <a:rPr kumimoji="0" lang="es-ES_tradnl"/>
              <a:t>Tercer nivel</a:t>
            </a:r>
          </a:p>
          <a:p>
            <a:pPr lvl="3" eaLnBrk="1" latinLnBrk="0" hangingPunct="1"/>
            <a:r>
              <a:rPr kumimoji="0" lang="es-ES_tradnl"/>
              <a:t>Cuarto nivel</a:t>
            </a:r>
          </a:p>
          <a:p>
            <a:pPr lvl="4" eaLnBrk="1" latinLnBrk="0" hangingPunct="1"/>
            <a:r>
              <a:rPr kumimoji="0" lang="es-ES_tradnl"/>
              <a:t>Quinto nivel</a:t>
            </a:r>
            <a:endParaRPr kumimoji="0" lang="en-US"/>
          </a:p>
        </p:txBody>
      </p:sp>
      <p:sp>
        <p:nvSpPr>
          <p:cNvPr id="24" name="Marcador de fech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8/4/2018</a:t>
            </a:fld>
            <a:endParaRPr lang="en-US"/>
          </a:p>
        </p:txBody>
      </p:sp>
      <p:sp>
        <p:nvSpPr>
          <p:cNvPr id="10" name="Marcador de pie de págin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Marcador de número de diapos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eaLnBrk="1" latinLnBrk="0" hangingPunct="1"/>
            <a:fld id="{D2E57653-3E58-4892-A7ED-712530ACC680}" type="slidenum">
              <a:rPr kumimoji="0" lang="en-US" smtClean="0"/>
              <a:pPr eaLnBrk="1" latinLnBrk="0" hangingPunct="1"/>
              <a:t>‹Nº›</a:t>
            </a:fld>
            <a:endParaRPr kumimoji="0" lang="en-US"/>
          </a:p>
        </p:txBody>
      </p:sp>
      <p:sp>
        <p:nvSpPr>
          <p:cNvPr id="5" name="Marcador de títu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_tradnl"/>
              <a:t>Clic para editar título</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406400" y="-306168"/>
            <a:ext cx="8305800" cy="1981200"/>
          </a:xfrm>
        </p:spPr>
        <p:txBody>
          <a:bodyPr/>
          <a:lstStyle/>
          <a:p>
            <a:r>
              <a:rPr lang="es-ES" dirty="0"/>
              <a:t>Tesis </a:t>
            </a:r>
          </a:p>
        </p:txBody>
      </p:sp>
      <p:pic>
        <p:nvPicPr>
          <p:cNvPr id="4" name="Imagen 3"/>
          <p:cNvPicPr>
            <a:picLocks noChangeAspect="1"/>
          </p:cNvPicPr>
          <p:nvPr/>
        </p:nvPicPr>
        <p:blipFill>
          <a:blip r:embed="rId2"/>
          <a:stretch>
            <a:fillRect/>
          </a:stretch>
        </p:blipFill>
        <p:spPr>
          <a:xfrm>
            <a:off x="3022302" y="1988022"/>
            <a:ext cx="3083148" cy="3083148"/>
          </a:xfrm>
          <a:prstGeom prst="rect">
            <a:avLst/>
          </a:prstGeom>
        </p:spPr>
      </p:pic>
    </p:spTree>
    <p:extLst>
      <p:ext uri="{BB962C8B-B14F-4D97-AF65-F5344CB8AC3E}">
        <p14:creationId xmlns:p14="http://schemas.microsoft.com/office/powerpoint/2010/main" val="2720882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9300" y="330200"/>
            <a:ext cx="3492500" cy="56515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2000" b="1" baseline="30000" dirty="0"/>
              <a:t>Resultados</a:t>
            </a:r>
          </a:p>
          <a:p>
            <a:r>
              <a:rPr lang="es-ES" sz="2000" baseline="30000" dirty="0"/>
              <a:t>Esta sección incluye las tablas que, por sí solas, deben ex- presar claramente los resultados, que deben cumplir dos funciones:</a:t>
            </a:r>
          </a:p>
          <a:p>
            <a:r>
              <a:rPr lang="es-ES" sz="2000" baseline="30000" dirty="0"/>
              <a:t>• Expresar los resultados descritos en Materiales y Métodos.</a:t>
            </a:r>
          </a:p>
          <a:p>
            <a:r>
              <a:rPr lang="es-ES" sz="2000" baseline="30000" dirty="0"/>
              <a:t>• Presentar las pruebas que apoyan tales resultados, sea en</a:t>
            </a:r>
          </a:p>
          <a:p>
            <a:r>
              <a:rPr lang="es-ES" sz="2000" baseline="30000" dirty="0"/>
              <a:t>forma de tablas o en el mismo texto.</a:t>
            </a:r>
          </a:p>
          <a:p>
            <a:r>
              <a:rPr lang="es-ES" sz="2000" baseline="30000" dirty="0"/>
              <a:t>Para escribir esta sección, seleccionamos los datos realmente interesantes. Mostramos los resultados de forma breve y clara. Nos aseguramos de que las expresiones estadísticas sean correctas. Mostramos los datos una sola vez, en texto, cuadros o gráficos.</a:t>
            </a:r>
          </a:p>
          <a:p>
            <a:r>
              <a:rPr lang="es-ES" sz="2000" baseline="30000" dirty="0"/>
              <a:t>Recordemos que en las primeras secciones (Introducción, y Mate- riales y Métodos) le explicamos al lector por qué y cómo obtuvimos los resultados. En la discusión, explicaremos lo que los resultados significan. Por tanto, todo el trabajo se apoya en los resultados que debemos presentar de forma clara.</a:t>
            </a:r>
          </a:p>
        </p:txBody>
      </p:sp>
      <p:pic>
        <p:nvPicPr>
          <p:cNvPr id="3" name="Imagen 2"/>
          <p:cNvPicPr>
            <a:picLocks noChangeAspect="1"/>
          </p:cNvPicPr>
          <p:nvPr/>
        </p:nvPicPr>
        <p:blipFill>
          <a:blip r:embed="rId2"/>
          <a:stretch>
            <a:fillRect/>
          </a:stretch>
        </p:blipFill>
        <p:spPr>
          <a:xfrm>
            <a:off x="4419600" y="1338362"/>
            <a:ext cx="3987800" cy="2458938"/>
          </a:xfrm>
          <a:prstGeom prst="rect">
            <a:avLst/>
          </a:prstGeom>
        </p:spPr>
      </p:pic>
    </p:spTree>
    <p:extLst>
      <p:ext uri="{BB962C8B-B14F-4D97-AF65-F5344CB8AC3E}">
        <p14:creationId xmlns:p14="http://schemas.microsoft.com/office/powerpoint/2010/main" val="3560643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105400" y="571500"/>
            <a:ext cx="3390900" cy="538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baseline="30000" dirty="0" err="1"/>
              <a:t>Discusión</a:t>
            </a:r>
            <a:r>
              <a:rPr lang="es-ES" baseline="30000" dirty="0"/>
              <a:t> </a:t>
            </a:r>
          </a:p>
          <a:p>
            <a:r>
              <a:rPr lang="es-ES" baseline="30000" dirty="0"/>
              <a:t>La </a:t>
            </a:r>
            <a:r>
              <a:rPr lang="es-ES" baseline="30000" dirty="0" err="1"/>
              <a:t>discusión</a:t>
            </a:r>
            <a:r>
              <a:rPr lang="es-ES" baseline="30000" dirty="0"/>
              <a:t> es la parte </a:t>
            </a:r>
            <a:r>
              <a:rPr lang="es-ES" baseline="30000" dirty="0" err="1"/>
              <a:t>más</a:t>
            </a:r>
            <a:r>
              <a:rPr lang="es-ES" baseline="30000" dirty="0"/>
              <a:t> complicada de escribir de un </a:t>
            </a:r>
            <a:r>
              <a:rPr lang="es-ES" baseline="30000" dirty="0" err="1"/>
              <a:t>artículo</a:t>
            </a:r>
            <a:r>
              <a:rPr lang="es-ES" baseline="30000" dirty="0"/>
              <a:t> </a:t>
            </a:r>
            <a:r>
              <a:rPr lang="es-ES" baseline="30000" dirty="0" err="1"/>
              <a:t>científico</a:t>
            </a:r>
            <a:r>
              <a:rPr lang="es-ES" baseline="30000" dirty="0"/>
              <a:t>. Es posible que un buen trabajo sea rechazado porque el </a:t>
            </a:r>
          </a:p>
          <a:p>
            <a:r>
              <a:rPr lang="es-ES" baseline="30000" dirty="0"/>
              <a:t>autor no sepa discutir los datos de forma correcta. En la discusión, procuremos:</a:t>
            </a:r>
          </a:p>
          <a:p>
            <a:r>
              <a:rPr lang="es-ES" baseline="30000" dirty="0"/>
              <a:t>• Exponer de nuevo los datos más importantes.</a:t>
            </a:r>
          </a:p>
          <a:p>
            <a:r>
              <a:rPr lang="es-ES" baseline="30000" dirty="0"/>
              <a:t>• Indicar si los datos del trabajo concuerdan o no con la bibliografía anterior.</a:t>
            </a:r>
          </a:p>
          <a:p>
            <a:r>
              <a:rPr lang="es-ES" baseline="30000" dirty="0"/>
              <a:t>• Exponer las consecuencias teóricas del trabajo y sus posibles aplicaciones prácticas.</a:t>
            </a:r>
          </a:p>
          <a:p>
            <a:r>
              <a:rPr lang="es-ES" baseline="30000" dirty="0"/>
              <a:t>• Resumir las pruebas que respaldan cada conclusión.</a:t>
            </a:r>
          </a:p>
          <a:p>
            <a:r>
              <a:rPr lang="es-ES" baseline="30000" dirty="0"/>
              <a:t>• Mostrar las relaciones existentes entre los hechos observados. Destaquemos la conclusión más importante, de forma que sea la que el lector retenga mejor. Escribamos la conclusión en forma clara, resumiendo las evidencias para cada conclusión.</a:t>
            </a:r>
          </a:p>
          <a:p>
            <a:r>
              <a:rPr lang="es-ES" baseline="30000" dirty="0"/>
              <a:t>Al escribir esta sección, preguntémonos: ¿Qué significan estos resultados?, ¿qué tanto contestan la pregunta original?, ¿hasta qué punto nuestros resultados rearman algún principio conocido o predicho por nosotros u otros autores?, ¿estamos presentando la “excepción de la regla”?, ¿por qué?, ¿qué concluimos y por qué?</a:t>
            </a:r>
          </a:p>
        </p:txBody>
      </p:sp>
      <p:pic>
        <p:nvPicPr>
          <p:cNvPr id="3" name="Imagen 2"/>
          <p:cNvPicPr>
            <a:picLocks noChangeAspect="1"/>
          </p:cNvPicPr>
          <p:nvPr/>
        </p:nvPicPr>
        <p:blipFill>
          <a:blip r:embed="rId2"/>
          <a:stretch>
            <a:fillRect/>
          </a:stretch>
        </p:blipFill>
        <p:spPr>
          <a:xfrm>
            <a:off x="723900" y="1193800"/>
            <a:ext cx="4191126" cy="4089400"/>
          </a:xfrm>
          <a:prstGeom prst="rect">
            <a:avLst/>
          </a:prstGeom>
        </p:spPr>
      </p:pic>
    </p:spTree>
    <p:extLst>
      <p:ext uri="{BB962C8B-B14F-4D97-AF65-F5344CB8AC3E}">
        <p14:creationId xmlns:p14="http://schemas.microsoft.com/office/powerpoint/2010/main" val="3458168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0593" y="148785"/>
            <a:ext cx="3670300" cy="60651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1600" b="1" dirty="0"/>
              <a:t>Conclusiones</a:t>
            </a:r>
            <a:r>
              <a:rPr lang="es-ES" sz="1600" dirty="0"/>
              <a:t>:</a:t>
            </a:r>
          </a:p>
          <a:p>
            <a:r>
              <a:rPr lang="es-ES" sz="1600" dirty="0"/>
              <a:t>Esta sección del artículo científico es opcional y por lo general solo se incluye en artículos largos o en trabajos que tienen una sección de discusión extensa. La forma más simple de presentar las conclusiones es enumerándolas consecutivamente.</a:t>
            </a:r>
          </a:p>
          <a:p>
            <a:endParaRPr lang="es-ES" sz="1600" dirty="0"/>
          </a:p>
          <a:p>
            <a:r>
              <a:rPr lang="es-ES" sz="1600" b="1" dirty="0"/>
              <a:t>Agradecimientos</a:t>
            </a:r>
            <a:r>
              <a:rPr lang="es-ES" sz="1600" dirty="0"/>
              <a:t> </a:t>
            </a:r>
          </a:p>
          <a:p>
            <a:r>
              <a:rPr lang="es-ES" sz="1600" dirty="0"/>
              <a:t>Se </a:t>
            </a:r>
            <a:r>
              <a:rPr lang="es-ES" sz="1600" dirty="0" err="1"/>
              <a:t>situarán</a:t>
            </a:r>
            <a:r>
              <a:rPr lang="es-ES" sz="1600" dirty="0"/>
              <a:t> en el lugar que determine el editor de la revista en las “Instrucciones para los Autores”: puede ser en la primera </a:t>
            </a:r>
            <a:r>
              <a:rPr lang="es-ES" sz="1600" dirty="0" err="1"/>
              <a:t>página</a:t>
            </a:r>
            <a:r>
              <a:rPr lang="es-ES" sz="1600" dirty="0"/>
              <a:t> o al final de la </a:t>
            </a:r>
            <a:r>
              <a:rPr lang="es-ES" sz="1600" dirty="0" err="1"/>
              <a:t>Discusión</a:t>
            </a:r>
            <a:r>
              <a:rPr lang="es-ES" sz="1600" dirty="0"/>
              <a:t>. Agradecemos cualquier ayuda que hayamos recibido de personas, instituciones, </a:t>
            </a:r>
            <a:r>
              <a:rPr lang="es-ES" sz="1600" dirty="0" err="1"/>
              <a:t>asi</a:t>
            </a:r>
            <a:r>
              <a:rPr lang="es-ES" sz="1600" dirty="0"/>
              <a:t>́ como cualquier ayuda </a:t>
            </a:r>
            <a:r>
              <a:rPr lang="es-ES" sz="1600"/>
              <a:t>financiera.</a:t>
            </a:r>
            <a:endParaRPr lang="es-ES" sz="1600" dirty="0"/>
          </a:p>
        </p:txBody>
      </p:sp>
      <p:sp>
        <p:nvSpPr>
          <p:cNvPr id="3" name="CuadroTexto 2"/>
          <p:cNvSpPr txBox="1"/>
          <p:nvPr/>
        </p:nvSpPr>
        <p:spPr>
          <a:xfrm>
            <a:off x="6908800" y="4165600"/>
            <a:ext cx="184666" cy="369332"/>
          </a:xfrm>
          <a:prstGeom prst="rect">
            <a:avLst/>
          </a:prstGeom>
          <a:noFill/>
        </p:spPr>
        <p:txBody>
          <a:bodyPr wrap="none" rtlCol="0">
            <a:spAutoFit/>
          </a:bodyPr>
          <a:lstStyle/>
          <a:p>
            <a:endParaRPr lang="es-ES" dirty="0"/>
          </a:p>
        </p:txBody>
      </p:sp>
      <p:pic>
        <p:nvPicPr>
          <p:cNvPr id="4" name="Imagen 3"/>
          <p:cNvPicPr>
            <a:picLocks noChangeAspect="1"/>
          </p:cNvPicPr>
          <p:nvPr/>
        </p:nvPicPr>
        <p:blipFill>
          <a:blip r:embed="rId2"/>
          <a:stretch>
            <a:fillRect/>
          </a:stretch>
        </p:blipFill>
        <p:spPr>
          <a:xfrm>
            <a:off x="4635500" y="457200"/>
            <a:ext cx="3887907" cy="5448300"/>
          </a:xfrm>
          <a:prstGeom prst="rect">
            <a:avLst/>
          </a:prstGeom>
        </p:spPr>
      </p:pic>
    </p:spTree>
    <p:extLst>
      <p:ext uri="{BB962C8B-B14F-4D97-AF65-F5344CB8AC3E}">
        <p14:creationId xmlns:p14="http://schemas.microsoft.com/office/powerpoint/2010/main" val="361390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20593" y="471268"/>
            <a:ext cx="3670300" cy="60651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1600" b="1" dirty="0"/>
              <a:t>Referencias </a:t>
            </a:r>
            <a:endParaRPr lang="es-ES" sz="1600" dirty="0"/>
          </a:p>
          <a:p>
            <a:r>
              <a:rPr lang="es-ES" sz="1600" dirty="0"/>
              <a:t>La lista de referencias contiene solo las fuentes citadas. </a:t>
            </a:r>
          </a:p>
          <a:p>
            <a:r>
              <a:rPr lang="es-ES" sz="1600" dirty="0"/>
              <a:t>La </a:t>
            </a:r>
            <a:r>
              <a:rPr lang="es-ES" sz="1600" dirty="0" err="1"/>
              <a:t>bibliografía</a:t>
            </a:r>
            <a:r>
              <a:rPr lang="es-ES" sz="1600" dirty="0"/>
              <a:t> se cita </a:t>
            </a:r>
            <a:r>
              <a:rPr lang="es-ES" sz="1600" dirty="0" err="1"/>
              <a:t>según</a:t>
            </a:r>
            <a:r>
              <a:rPr lang="es-ES" sz="1600" dirty="0"/>
              <a:t> las normas de la revista elegida. Citamos solo aquellas referencias publicadas. La </a:t>
            </a:r>
            <a:r>
              <a:rPr lang="es-ES" sz="1600" dirty="0" err="1"/>
              <a:t>mayoría</a:t>
            </a:r>
            <a:r>
              <a:rPr lang="es-ES" sz="1600" dirty="0"/>
              <a:t> de las revistas no aceptan citas de comunicaciones personales, tesis de grado, trabajos en prensa ni </a:t>
            </a:r>
            <a:r>
              <a:rPr lang="es-ES" sz="1600" dirty="0" err="1"/>
              <a:t>abstracts</a:t>
            </a:r>
            <a:r>
              <a:rPr lang="es-ES" sz="1600" i="1" dirty="0"/>
              <a:t> </a:t>
            </a:r>
            <a:r>
              <a:rPr lang="es-ES" sz="1600" dirty="0"/>
              <a:t>de congresos. Estos solo se </a:t>
            </a:r>
            <a:r>
              <a:rPr lang="es-ES" sz="1600" dirty="0" err="1"/>
              <a:t>citarán</a:t>
            </a:r>
            <a:r>
              <a:rPr lang="es-ES" sz="1600" dirty="0"/>
              <a:t> si son absolutamente necesarios. </a:t>
            </a:r>
          </a:p>
          <a:p>
            <a:r>
              <a:rPr lang="es-ES" sz="1600" dirty="0"/>
              <a:t> Cuando pretendamos escribir un </a:t>
            </a:r>
            <a:r>
              <a:rPr lang="es-ES" sz="1600" dirty="0" err="1"/>
              <a:t>artículo</a:t>
            </a:r>
            <a:r>
              <a:rPr lang="es-ES" sz="1600" dirty="0"/>
              <a:t> </a:t>
            </a:r>
            <a:r>
              <a:rPr lang="es-ES" sz="1600" dirty="0" err="1"/>
              <a:t>científico</a:t>
            </a:r>
            <a:r>
              <a:rPr lang="es-ES" sz="1600" dirty="0"/>
              <a:t> en una determinada revista, observemos con cuidado el formato de los textos publicados en </a:t>
            </a:r>
            <a:r>
              <a:rPr lang="es-ES" sz="1600" dirty="0" err="1"/>
              <a:t>números</a:t>
            </a:r>
            <a:r>
              <a:rPr lang="es-ES" sz="1600" dirty="0"/>
              <a:t> anteriores y </a:t>
            </a:r>
            <a:r>
              <a:rPr lang="es-ES" sz="1600" dirty="0" err="1"/>
              <a:t>sigámoslo</a:t>
            </a:r>
            <a:r>
              <a:rPr lang="es-ES" sz="1600" dirty="0"/>
              <a:t>. </a:t>
            </a:r>
          </a:p>
          <a:p>
            <a:endParaRPr lang="es-ES" sz="1600" dirty="0"/>
          </a:p>
          <a:p>
            <a:endParaRPr lang="es-ES" sz="1600" dirty="0"/>
          </a:p>
          <a:p>
            <a:endParaRPr lang="es-ES" sz="1600" dirty="0"/>
          </a:p>
        </p:txBody>
      </p:sp>
      <p:sp>
        <p:nvSpPr>
          <p:cNvPr id="3" name="CuadroTexto 2"/>
          <p:cNvSpPr txBox="1"/>
          <p:nvPr/>
        </p:nvSpPr>
        <p:spPr>
          <a:xfrm>
            <a:off x="6908800" y="4165600"/>
            <a:ext cx="184666" cy="369332"/>
          </a:xfrm>
          <a:prstGeom prst="rect">
            <a:avLst/>
          </a:prstGeom>
          <a:noFill/>
        </p:spPr>
        <p:txBody>
          <a:bodyPr wrap="none" rtlCol="0">
            <a:spAutoFit/>
          </a:bodyPr>
          <a:lstStyle/>
          <a:p>
            <a:endParaRPr lang="es-ES" dirty="0"/>
          </a:p>
        </p:txBody>
      </p:sp>
      <p:pic>
        <p:nvPicPr>
          <p:cNvPr id="4" name="Imagen 3"/>
          <p:cNvPicPr>
            <a:picLocks noChangeAspect="1"/>
          </p:cNvPicPr>
          <p:nvPr/>
        </p:nvPicPr>
        <p:blipFill>
          <a:blip r:embed="rId2"/>
          <a:stretch>
            <a:fillRect/>
          </a:stretch>
        </p:blipFill>
        <p:spPr>
          <a:xfrm>
            <a:off x="4635500" y="457200"/>
            <a:ext cx="3887907" cy="5448300"/>
          </a:xfrm>
          <a:prstGeom prst="rect">
            <a:avLst/>
          </a:prstGeom>
        </p:spPr>
      </p:pic>
    </p:spTree>
    <p:extLst>
      <p:ext uri="{BB962C8B-B14F-4D97-AF65-F5344CB8AC3E}">
        <p14:creationId xmlns:p14="http://schemas.microsoft.com/office/powerpoint/2010/main" val="3212352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43360"/>
            <a:ext cx="8229600" cy="4572000"/>
          </a:xfrm>
        </p:spPr>
        <p:txBody>
          <a:bodyPr>
            <a:normAutofit/>
          </a:bodyPr>
          <a:lstStyle/>
          <a:p>
            <a:r>
              <a:rPr lang="es-ES" dirty="0"/>
              <a:t>La tesis o </a:t>
            </a:r>
            <a:r>
              <a:rPr lang="es-ES" i="1" dirty="0"/>
              <a:t>disertación </a:t>
            </a:r>
            <a:r>
              <a:rPr lang="es-ES" dirty="0"/>
              <a:t>se escribe para obtener el titulo de doctor; presenta al lector una perspectiva diferente, un enfoque original y un conocimiento nuevo, fruto de un proceso científico atenido a una metodología rigurosa que con ere sello de autoridad y permite el avance de las diversas disciplinas del saber. </a:t>
            </a:r>
          </a:p>
        </p:txBody>
      </p:sp>
      <p:pic>
        <p:nvPicPr>
          <p:cNvPr id="4" name="Imagen 3"/>
          <p:cNvPicPr>
            <a:picLocks noChangeAspect="1"/>
          </p:cNvPicPr>
          <p:nvPr/>
        </p:nvPicPr>
        <p:blipFill>
          <a:blip r:embed="rId2"/>
          <a:stretch>
            <a:fillRect/>
          </a:stretch>
        </p:blipFill>
        <p:spPr>
          <a:xfrm>
            <a:off x="1129151" y="3010360"/>
            <a:ext cx="4775200" cy="3810000"/>
          </a:xfrm>
          <a:prstGeom prst="rect">
            <a:avLst/>
          </a:prstGeom>
        </p:spPr>
      </p:pic>
    </p:spTree>
    <p:extLst>
      <p:ext uri="{BB962C8B-B14F-4D97-AF65-F5344CB8AC3E}">
        <p14:creationId xmlns:p14="http://schemas.microsoft.com/office/powerpoint/2010/main" val="1186781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43359"/>
            <a:ext cx="8229600" cy="4572000"/>
          </a:xfrm>
        </p:spPr>
        <p:txBody>
          <a:bodyPr/>
          <a:lstStyle/>
          <a:p>
            <a:r>
              <a:rPr lang="es-ES" dirty="0"/>
              <a:t>El producto de una tesis no tiene que ser siempre un descubrimiento. Ese algo distinto, novedoso y original que presenta su “un nuevo modo de leer y comprender un texto </a:t>
            </a:r>
            <a:r>
              <a:rPr lang="es-ES" dirty="0" err="1"/>
              <a:t>clásico</a:t>
            </a:r>
            <a:r>
              <a:rPr lang="es-ES" dirty="0"/>
              <a:t>, la </a:t>
            </a:r>
            <a:r>
              <a:rPr lang="es-ES" dirty="0" err="1"/>
              <a:t>localización</a:t>
            </a:r>
            <a:r>
              <a:rPr lang="es-ES" dirty="0"/>
              <a:t> de un manuscrito que arroja nuevas luces sobre la </a:t>
            </a:r>
            <a:r>
              <a:rPr lang="es-ES" dirty="0" err="1"/>
              <a:t>biografía</a:t>
            </a:r>
            <a:r>
              <a:rPr lang="es-ES" dirty="0"/>
              <a:t> de un autor, una </a:t>
            </a:r>
            <a:r>
              <a:rPr lang="es-ES" dirty="0" err="1"/>
              <a:t>reorganización</a:t>
            </a:r>
            <a:r>
              <a:rPr lang="es-ES" dirty="0"/>
              <a:t> y relectura de estudios precedentes que lleva a madurar y sistematizar ideas que vagaban dispersas por esos textos variados”. </a:t>
            </a:r>
          </a:p>
          <a:p>
            <a:endParaRPr lang="es-ES" dirty="0"/>
          </a:p>
        </p:txBody>
      </p:sp>
      <p:pic>
        <p:nvPicPr>
          <p:cNvPr id="4" name="Imagen 3"/>
          <p:cNvPicPr>
            <a:picLocks noChangeAspect="1"/>
          </p:cNvPicPr>
          <p:nvPr/>
        </p:nvPicPr>
        <p:blipFill>
          <a:blip r:embed="rId2"/>
          <a:stretch>
            <a:fillRect/>
          </a:stretch>
        </p:blipFill>
        <p:spPr>
          <a:xfrm>
            <a:off x="3237289" y="3631363"/>
            <a:ext cx="4015967" cy="3011975"/>
          </a:xfrm>
          <a:prstGeom prst="rect">
            <a:avLst/>
          </a:prstGeom>
        </p:spPr>
      </p:pic>
    </p:spTree>
    <p:extLst>
      <p:ext uri="{BB962C8B-B14F-4D97-AF65-F5344CB8AC3E}">
        <p14:creationId xmlns:p14="http://schemas.microsoft.com/office/powerpoint/2010/main" val="1501921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r>
              <a:rPr lang="es-ES" dirty="0"/>
              <a:t>Los trabajos </a:t>
            </a:r>
            <a:r>
              <a:rPr lang="es-ES" dirty="0" err="1"/>
              <a:t>monográficos</a:t>
            </a:r>
            <a:r>
              <a:rPr lang="es-ES" dirty="0"/>
              <a:t> o proyectos de grado, como </a:t>
            </a:r>
            <a:r>
              <a:rPr lang="es-ES" dirty="0" err="1"/>
              <a:t>también</a:t>
            </a:r>
            <a:r>
              <a:rPr lang="es-ES" dirty="0"/>
              <a:t> se denomina a las tesinas, presentan una </a:t>
            </a:r>
            <a:r>
              <a:rPr lang="es-ES" dirty="0" err="1"/>
              <a:t>indagación</a:t>
            </a:r>
            <a:r>
              <a:rPr lang="es-ES" dirty="0"/>
              <a:t> extensa y seria sobre un tema tratado con originalidad. Estos trabajos no pretenden modificar el conocimiento existente ni aportar uno nuevo a la disciplina, pero son el punto de partida para la vida investigativa o para </a:t>
            </a:r>
            <a:r>
              <a:rPr lang="es-ES" dirty="0" err="1"/>
              <a:t>enrutar</a:t>
            </a:r>
            <a:r>
              <a:rPr lang="es-ES" dirty="0"/>
              <a:t> hacia estudios de postgrado a quien los elabora. Las tesinas constituyen gran parte de los trabajos mayores que se presentan como requisito para optar a ciertos </a:t>
            </a:r>
            <a:r>
              <a:rPr lang="es-ES" dirty="0" err="1"/>
              <a:t>títulos</a:t>
            </a:r>
            <a:r>
              <a:rPr lang="es-ES" dirty="0"/>
              <a:t> </a:t>
            </a:r>
            <a:r>
              <a:rPr lang="es-ES" dirty="0" err="1"/>
              <a:t>académicos</a:t>
            </a:r>
            <a:r>
              <a:rPr lang="es-ES" dirty="0"/>
              <a:t>. </a:t>
            </a:r>
          </a:p>
          <a:p>
            <a:endParaRPr lang="es-ES" dirty="0"/>
          </a:p>
        </p:txBody>
      </p:sp>
      <p:sp>
        <p:nvSpPr>
          <p:cNvPr id="3" name="Título 2"/>
          <p:cNvSpPr>
            <a:spLocks noGrp="1"/>
          </p:cNvSpPr>
          <p:nvPr>
            <p:ph type="title"/>
          </p:nvPr>
        </p:nvSpPr>
        <p:spPr/>
        <p:txBody>
          <a:bodyPr/>
          <a:lstStyle/>
          <a:p>
            <a:r>
              <a:rPr lang="es-ES" dirty="0"/>
              <a:t>tesina</a:t>
            </a:r>
          </a:p>
        </p:txBody>
      </p:sp>
    </p:spTree>
    <p:extLst>
      <p:ext uri="{BB962C8B-B14F-4D97-AF65-F5344CB8AC3E}">
        <p14:creationId xmlns:p14="http://schemas.microsoft.com/office/powerpoint/2010/main" val="510124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idx="4294967295"/>
          </p:nvPr>
        </p:nvSpPr>
        <p:spPr>
          <a:xfrm>
            <a:off x="1502388" y="152400"/>
            <a:ext cx="6727212" cy="777801"/>
          </a:xfrm>
        </p:spPr>
        <p:txBody>
          <a:bodyPr/>
          <a:lstStyle/>
          <a:p>
            <a:r>
              <a:rPr lang="es-ES" dirty="0"/>
              <a:t>Articulo científico </a:t>
            </a:r>
          </a:p>
        </p:txBody>
      </p:sp>
      <p:sp>
        <p:nvSpPr>
          <p:cNvPr id="4" name="Rectángulo 3"/>
          <p:cNvSpPr/>
          <p:nvPr/>
        </p:nvSpPr>
        <p:spPr>
          <a:xfrm>
            <a:off x="457200" y="930202"/>
            <a:ext cx="3584940" cy="54406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2400" baseline="30000" dirty="0"/>
              <a:t>Un artículo científico es un informe escrito y publicado que presenta los resultados de una investigación. Para considerar un artículo científico como tal, debe ser difundido por una publicación válida.</a:t>
            </a:r>
          </a:p>
          <a:p>
            <a:endParaRPr lang="es-ES" sz="2400" baseline="30000" dirty="0"/>
          </a:p>
          <a:p>
            <a:r>
              <a:rPr lang="es-ES" sz="2400" baseline="30000" dirty="0"/>
              <a:t>El </a:t>
            </a:r>
            <a:r>
              <a:rPr lang="es-ES" sz="2400" baseline="30000" dirty="0" err="1"/>
              <a:t>artículo</a:t>
            </a:r>
            <a:r>
              <a:rPr lang="es-ES" sz="2400" baseline="30000" dirty="0"/>
              <a:t> </a:t>
            </a:r>
            <a:r>
              <a:rPr lang="es-ES" sz="2400" baseline="30000" dirty="0" err="1"/>
              <a:t>científico</a:t>
            </a:r>
            <a:r>
              <a:rPr lang="es-ES" sz="2400" baseline="30000" dirty="0"/>
              <a:t> debe ser organizado siguiendo los requisitos de la </a:t>
            </a:r>
            <a:r>
              <a:rPr lang="es-ES" sz="2400" baseline="30000" dirty="0" err="1"/>
              <a:t>publicación</a:t>
            </a:r>
            <a:r>
              <a:rPr lang="es-ES" sz="2400" baseline="30000" dirty="0"/>
              <a:t>. La estructura </a:t>
            </a:r>
            <a:r>
              <a:rPr lang="es-ES" sz="2400" baseline="30000" dirty="0" err="1"/>
              <a:t>clásica</a:t>
            </a:r>
            <a:r>
              <a:rPr lang="es-ES" sz="2400" baseline="30000" dirty="0"/>
              <a:t> del </a:t>
            </a:r>
            <a:r>
              <a:rPr lang="es-ES" sz="2400" baseline="30000" dirty="0" err="1"/>
              <a:t>artículo</a:t>
            </a:r>
            <a:r>
              <a:rPr lang="es-ES" sz="2400" baseline="30000" dirty="0"/>
              <a:t> es: </a:t>
            </a:r>
            <a:r>
              <a:rPr lang="es-ES" sz="2400" baseline="30000" dirty="0" err="1"/>
              <a:t>introducción</a:t>
            </a:r>
            <a:r>
              <a:rPr lang="es-ES" sz="2400" baseline="30000" dirty="0"/>
              <a:t>, materiales y </a:t>
            </a:r>
            <a:r>
              <a:rPr lang="es-ES" sz="2400" baseline="30000" dirty="0" err="1"/>
              <a:t>métodos</a:t>
            </a:r>
            <a:r>
              <a:rPr lang="es-ES" sz="2400" baseline="30000" dirty="0"/>
              <a:t>, resultados y conclusiones. </a:t>
            </a:r>
          </a:p>
          <a:p>
            <a:endParaRPr lang="es-ES" sz="2400" baseline="30000" dirty="0"/>
          </a:p>
          <a:p>
            <a:r>
              <a:rPr lang="es-ES" sz="2400" baseline="30000" dirty="0"/>
              <a:t>Las partes de un </a:t>
            </a:r>
            <a:r>
              <a:rPr lang="es-ES" sz="2400" baseline="30000" dirty="0" err="1"/>
              <a:t>artículo</a:t>
            </a:r>
            <a:r>
              <a:rPr lang="es-ES" sz="2400" baseline="30000" dirty="0"/>
              <a:t> </a:t>
            </a:r>
            <a:r>
              <a:rPr lang="es-ES" sz="2400" baseline="30000" dirty="0" err="1"/>
              <a:t>científico</a:t>
            </a:r>
            <a:r>
              <a:rPr lang="es-ES" sz="2400" baseline="30000" dirty="0"/>
              <a:t> son: </a:t>
            </a:r>
            <a:r>
              <a:rPr lang="es-ES" sz="2400" baseline="30000" dirty="0" err="1"/>
              <a:t>título</a:t>
            </a:r>
            <a:r>
              <a:rPr lang="es-ES" sz="2400" baseline="30000" dirty="0"/>
              <a:t>, autores, resumen, </a:t>
            </a:r>
            <a:r>
              <a:rPr lang="es-ES" sz="2400" baseline="30000" dirty="0" err="1"/>
              <a:t>introducción</a:t>
            </a:r>
            <a:r>
              <a:rPr lang="es-ES" sz="2400" baseline="30000" dirty="0"/>
              <a:t>, materiales y </a:t>
            </a:r>
            <a:r>
              <a:rPr lang="es-ES" sz="2400" baseline="30000" dirty="0" err="1"/>
              <a:t>métodos</a:t>
            </a:r>
            <a:r>
              <a:rPr lang="es-ES" sz="2400" baseline="30000" dirty="0"/>
              <a:t>, resultados, </a:t>
            </a:r>
            <a:r>
              <a:rPr lang="es-ES" sz="2400" baseline="30000" dirty="0" err="1"/>
              <a:t>discusión</a:t>
            </a:r>
            <a:r>
              <a:rPr lang="es-ES" sz="2400" baseline="30000" dirty="0"/>
              <a:t>, </a:t>
            </a:r>
            <a:r>
              <a:rPr lang="es-ES" sz="2400" baseline="30000" dirty="0" err="1"/>
              <a:t>conclusión</a:t>
            </a:r>
            <a:r>
              <a:rPr lang="es-ES" sz="2400" baseline="30000" dirty="0"/>
              <a:t>, agradecimientos y referencias </a:t>
            </a:r>
            <a:r>
              <a:rPr lang="es-ES" sz="2400" baseline="30000" dirty="0" err="1"/>
              <a:t>bibliográficas</a:t>
            </a:r>
            <a:r>
              <a:rPr lang="es-ES" sz="2400" baseline="30000" dirty="0"/>
              <a:t>. </a:t>
            </a:r>
          </a:p>
          <a:p>
            <a:endParaRPr lang="es-ES" sz="2400" baseline="30000" dirty="0"/>
          </a:p>
          <a:p>
            <a:endParaRPr lang="es-ES" sz="2400" baseline="30000" dirty="0"/>
          </a:p>
        </p:txBody>
      </p:sp>
      <p:pic>
        <p:nvPicPr>
          <p:cNvPr id="5" name="Imagen 4"/>
          <p:cNvPicPr>
            <a:picLocks noChangeAspect="1"/>
          </p:cNvPicPr>
          <p:nvPr/>
        </p:nvPicPr>
        <p:blipFill>
          <a:blip r:embed="rId2"/>
          <a:stretch>
            <a:fillRect/>
          </a:stretch>
        </p:blipFill>
        <p:spPr>
          <a:xfrm>
            <a:off x="4165599" y="1651000"/>
            <a:ext cx="4639959" cy="3091482"/>
          </a:xfrm>
          <a:prstGeom prst="rect">
            <a:avLst/>
          </a:prstGeom>
        </p:spPr>
      </p:pic>
    </p:spTree>
    <p:extLst>
      <p:ext uri="{BB962C8B-B14F-4D97-AF65-F5344CB8AC3E}">
        <p14:creationId xmlns:p14="http://schemas.microsoft.com/office/powerpoint/2010/main" val="327373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1181100"/>
            <a:ext cx="2667000" cy="4584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2400" b="1" baseline="30000" dirty="0"/>
              <a:t>Título:</a:t>
            </a:r>
          </a:p>
          <a:p>
            <a:r>
              <a:rPr lang="es-ES" sz="2400" baseline="30000" dirty="0"/>
              <a:t>En el título es muy importante la exactitud de las palabras.</a:t>
            </a:r>
          </a:p>
          <a:p>
            <a:r>
              <a:rPr lang="es-ES" sz="2400" b="1" baseline="30000" dirty="0"/>
              <a:t>Autores:</a:t>
            </a:r>
          </a:p>
          <a:p>
            <a:r>
              <a:rPr lang="es-ES" sz="2400" baseline="30000" dirty="0"/>
              <a:t>El autor principal debe figurar en primer lugar, pues es quien asume la responsabilidad intelectual principal</a:t>
            </a:r>
            <a:r>
              <a:rPr lang="es-ES" baseline="30000" dirty="0"/>
              <a:t>.</a:t>
            </a:r>
            <a:endParaRPr lang="es-ES" dirty="0"/>
          </a:p>
        </p:txBody>
      </p:sp>
      <p:pic>
        <p:nvPicPr>
          <p:cNvPr id="3" name="Imagen 2"/>
          <p:cNvPicPr>
            <a:picLocks noChangeAspect="1"/>
          </p:cNvPicPr>
          <p:nvPr/>
        </p:nvPicPr>
        <p:blipFill>
          <a:blip r:embed="rId2"/>
          <a:stretch>
            <a:fillRect/>
          </a:stretch>
        </p:blipFill>
        <p:spPr>
          <a:xfrm>
            <a:off x="3351418" y="1181100"/>
            <a:ext cx="5297654" cy="4724400"/>
          </a:xfrm>
          <a:prstGeom prst="rect">
            <a:avLst/>
          </a:prstGeom>
        </p:spPr>
      </p:pic>
    </p:spTree>
    <p:extLst>
      <p:ext uri="{BB962C8B-B14F-4D97-AF65-F5344CB8AC3E}">
        <p14:creationId xmlns:p14="http://schemas.microsoft.com/office/powerpoint/2010/main" val="129212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448300" y="495300"/>
            <a:ext cx="3200400" cy="5600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2800" b="1" i="1" baseline="30000" dirty="0" err="1"/>
              <a:t>Abstract</a:t>
            </a:r>
            <a:r>
              <a:rPr lang="es-ES" sz="2800" b="1" i="1" baseline="30000" dirty="0"/>
              <a:t> </a:t>
            </a:r>
            <a:r>
              <a:rPr lang="es-ES" sz="2800" b="1" baseline="30000" dirty="0"/>
              <a:t>o resumen</a:t>
            </a:r>
          </a:p>
          <a:p>
            <a:r>
              <a:rPr lang="es-ES" sz="2800" baseline="30000" dirty="0"/>
              <a:t>El resumen debe ofrecer un sumario de todas las secciones del artículo. Permite al posible lector decidir si lee o no el artículo. Debe mostrar los objetivos principales de la investigación, describir los métodos de forma breve, resumir los resultados y enunciar las conclusiones principales.</a:t>
            </a:r>
            <a:endParaRPr lang="es-ES" sz="2800" dirty="0"/>
          </a:p>
        </p:txBody>
      </p:sp>
      <p:pic>
        <p:nvPicPr>
          <p:cNvPr id="3" name="Imagen 2"/>
          <p:cNvPicPr>
            <a:picLocks noChangeAspect="1"/>
          </p:cNvPicPr>
          <p:nvPr/>
        </p:nvPicPr>
        <p:blipFill>
          <a:blip r:embed="rId2"/>
          <a:stretch>
            <a:fillRect/>
          </a:stretch>
        </p:blipFill>
        <p:spPr>
          <a:xfrm>
            <a:off x="495300" y="838200"/>
            <a:ext cx="4638641" cy="4902200"/>
          </a:xfrm>
          <a:prstGeom prst="rect">
            <a:avLst/>
          </a:prstGeom>
        </p:spPr>
      </p:pic>
    </p:spTree>
    <p:extLst>
      <p:ext uri="{BB962C8B-B14F-4D97-AF65-F5344CB8AC3E}">
        <p14:creationId xmlns:p14="http://schemas.microsoft.com/office/powerpoint/2010/main" val="764051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96900" y="368300"/>
            <a:ext cx="3149600" cy="584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s-ES" sz="2000" b="1" baseline="30000" dirty="0"/>
              <a:t>Introducción</a:t>
            </a:r>
          </a:p>
          <a:p>
            <a:r>
              <a:rPr lang="es-ES" sz="2000" baseline="30000" dirty="0"/>
              <a:t>La introducción describe el interés del proyecto en el contexto científico, los trabajos previos sobre el tema y los aspectos por aclarar. Para escribir la introducción, los autores deben hacer una revisión bibliográfica previa, para comprobar que su pregunta de investigación no ha sido respondida por otros investigadores. La introducción concluye con el resumen del propósito del estudio.</a:t>
            </a:r>
          </a:p>
          <a:p>
            <a:r>
              <a:rPr lang="es-ES" sz="2000" baseline="30000" dirty="0"/>
              <a:t>Las siguientes son preguntas que se deben contestar en esta sección: ¿Cuál es el problema y qué tan importante es?, ¿qué estudios indican la existencia del problema?, ¿qué método empleamos para resolver el problema?, ¿qué encontramos?</a:t>
            </a:r>
            <a:endParaRPr lang="es-ES" sz="2000" dirty="0"/>
          </a:p>
        </p:txBody>
      </p:sp>
      <p:pic>
        <p:nvPicPr>
          <p:cNvPr id="3" name="Imagen 2"/>
          <p:cNvPicPr>
            <a:picLocks noChangeAspect="1"/>
          </p:cNvPicPr>
          <p:nvPr/>
        </p:nvPicPr>
        <p:blipFill>
          <a:blip r:embed="rId2"/>
          <a:stretch>
            <a:fillRect/>
          </a:stretch>
        </p:blipFill>
        <p:spPr>
          <a:xfrm>
            <a:off x="4699001" y="1257300"/>
            <a:ext cx="2737390" cy="4000500"/>
          </a:xfrm>
          <a:prstGeom prst="rect">
            <a:avLst/>
          </a:prstGeom>
        </p:spPr>
      </p:pic>
    </p:spTree>
    <p:extLst>
      <p:ext uri="{BB962C8B-B14F-4D97-AF65-F5344CB8AC3E}">
        <p14:creationId xmlns:p14="http://schemas.microsoft.com/office/powerpoint/2010/main" val="117589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0" y="482600"/>
            <a:ext cx="3187700" cy="59563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endParaRPr lang="es-ES" sz="2000" baseline="30000" dirty="0"/>
          </a:p>
          <a:p>
            <a:r>
              <a:rPr lang="es-ES" sz="2000" b="1" baseline="30000" dirty="0"/>
              <a:t>Materiales y métodos</a:t>
            </a:r>
          </a:p>
          <a:p>
            <a:r>
              <a:rPr lang="es-ES" sz="2000" baseline="30000" dirty="0"/>
              <a:t>La sección de materiales y métodos se organiza en cinco áreas:</a:t>
            </a:r>
          </a:p>
          <a:p>
            <a:r>
              <a:rPr lang="es-ES" sz="2000" baseline="30000" dirty="0"/>
              <a:t>• </a:t>
            </a:r>
            <a:r>
              <a:rPr lang="es-ES" sz="2000" i="1" baseline="30000" dirty="0"/>
              <a:t>Diseño</a:t>
            </a:r>
            <a:r>
              <a:rPr lang="es-ES" sz="2000" baseline="30000" dirty="0"/>
              <a:t>: se describe el diseño del experimento (aleatorio, controlado, casos, ensayo clínico, prospectivo, etc.).</a:t>
            </a:r>
          </a:p>
          <a:p>
            <a:r>
              <a:rPr lang="es-ES" sz="2000" baseline="30000" dirty="0"/>
              <a:t>• </a:t>
            </a:r>
            <a:r>
              <a:rPr lang="es-ES" sz="2000" i="1" baseline="30000" dirty="0"/>
              <a:t>Población sobre la que se ha hecho el estudio</a:t>
            </a:r>
            <a:r>
              <a:rPr lang="es-ES" sz="2000" baseline="30000" dirty="0"/>
              <a:t>: Describe el marco de la muestra y cómo se ha hecho su selección.</a:t>
            </a:r>
          </a:p>
          <a:p>
            <a:r>
              <a:rPr lang="es-ES" sz="2000" baseline="30000" dirty="0"/>
              <a:t>• </a:t>
            </a:r>
            <a:r>
              <a:rPr lang="es-ES" sz="2000" i="1" baseline="30000" dirty="0"/>
              <a:t>Entorno</a:t>
            </a:r>
            <a:r>
              <a:rPr lang="es-ES" sz="2000" baseline="30000" dirty="0"/>
              <a:t>: indica dónde se ha hecho el estudio (empresa, es- cuela, hospital, etc.).</a:t>
            </a:r>
          </a:p>
          <a:p>
            <a:r>
              <a:rPr lang="es-ES" sz="2000" baseline="30000" dirty="0"/>
              <a:t>Intervenciones: se describen las </a:t>
            </a:r>
            <a:r>
              <a:rPr lang="es-ES" sz="2000" baseline="30000" dirty="0" err="1"/>
              <a:t>técnicas</a:t>
            </a:r>
            <a:r>
              <a:rPr lang="es-ES" sz="2000" baseline="30000" dirty="0"/>
              <a:t>, tratamientos, mediciones y unidades, pruebas piloto, aparatos y </a:t>
            </a:r>
            <a:r>
              <a:rPr lang="es-ES" sz="2000" baseline="30000" dirty="0" err="1"/>
              <a:t>tecnología</a:t>
            </a:r>
            <a:r>
              <a:rPr lang="es-ES" sz="2000" baseline="30000" dirty="0"/>
              <a:t>, etc. </a:t>
            </a:r>
          </a:p>
          <a:p>
            <a:r>
              <a:rPr lang="es-ES" sz="2000" baseline="30000" dirty="0" err="1"/>
              <a:t>Análisis</a:t>
            </a:r>
            <a:r>
              <a:rPr lang="es-ES" sz="2000" baseline="30000" dirty="0"/>
              <a:t> </a:t>
            </a:r>
            <a:r>
              <a:rPr lang="es-ES" sz="2000" baseline="30000" dirty="0" err="1"/>
              <a:t>estadístico</a:t>
            </a:r>
            <a:r>
              <a:rPr lang="es-ES" sz="2000" baseline="30000" dirty="0"/>
              <a:t>: </a:t>
            </a:r>
            <a:r>
              <a:rPr lang="es-ES" sz="2000" baseline="30000" dirty="0" err="1"/>
              <a:t>señala</a:t>
            </a:r>
            <a:r>
              <a:rPr lang="es-ES" sz="2000" baseline="30000" dirty="0"/>
              <a:t> los </a:t>
            </a:r>
            <a:r>
              <a:rPr lang="es-ES" sz="2000" baseline="30000" dirty="0" err="1"/>
              <a:t>métodos</a:t>
            </a:r>
            <a:r>
              <a:rPr lang="es-ES" sz="2000" baseline="30000" dirty="0"/>
              <a:t> </a:t>
            </a:r>
            <a:r>
              <a:rPr lang="es-ES" sz="2000" baseline="30000" dirty="0" err="1"/>
              <a:t>estadísticos</a:t>
            </a:r>
            <a:r>
              <a:rPr lang="es-ES" sz="2000" baseline="30000" dirty="0"/>
              <a:t> utilizados y la forma como se han analizado los datos. </a:t>
            </a:r>
          </a:p>
          <a:p>
            <a:r>
              <a:rPr lang="es-ES" sz="2000" baseline="30000" dirty="0"/>
              <a:t>Al escribir esta </a:t>
            </a:r>
            <a:r>
              <a:rPr lang="es-ES" sz="2000" baseline="30000" dirty="0" err="1"/>
              <a:t>sección</a:t>
            </a:r>
            <a:r>
              <a:rPr lang="es-ES" sz="2000" baseline="30000" dirty="0"/>
              <a:t>, contestamos estas preguntas: ¿</a:t>
            </a:r>
            <a:r>
              <a:rPr lang="es-ES" sz="2000" baseline="30000" dirty="0" err="1"/>
              <a:t>Cuál</a:t>
            </a:r>
            <a:r>
              <a:rPr lang="es-ES" sz="2000" baseline="30000" dirty="0"/>
              <a:t> fue la materia prima para los experimentos?, ¿</a:t>
            </a:r>
            <a:r>
              <a:rPr lang="es-ES" sz="2000" baseline="30000" dirty="0" err="1"/>
              <a:t>cómo</a:t>
            </a:r>
            <a:r>
              <a:rPr lang="es-ES" sz="2000" baseline="30000" dirty="0"/>
              <a:t> la obtuvimos y </a:t>
            </a:r>
            <a:r>
              <a:rPr lang="es-ES" sz="2000" baseline="30000" dirty="0" err="1"/>
              <a:t>cuáles</a:t>
            </a:r>
            <a:r>
              <a:rPr lang="es-ES" sz="2000" baseline="30000" dirty="0"/>
              <a:t> son sus </a:t>
            </a:r>
            <a:r>
              <a:rPr lang="es-ES" sz="2000" baseline="30000" dirty="0" err="1"/>
              <a:t>características</a:t>
            </a:r>
            <a:r>
              <a:rPr lang="es-ES" sz="2000" baseline="30000" dirty="0"/>
              <a:t>?, ¿qué </a:t>
            </a:r>
            <a:r>
              <a:rPr lang="es-ES" sz="2000" baseline="30000" dirty="0" err="1"/>
              <a:t>métodos</a:t>
            </a:r>
            <a:r>
              <a:rPr lang="es-ES" sz="2000" baseline="30000" dirty="0"/>
              <a:t> </a:t>
            </a:r>
            <a:r>
              <a:rPr lang="es-ES" sz="2000" baseline="30000" dirty="0" err="1"/>
              <a:t>diseñamos</a:t>
            </a:r>
            <a:r>
              <a:rPr lang="es-ES" sz="2000" baseline="30000" dirty="0"/>
              <a:t> y utilizamos en nuestro intento por resolver “el problema”? </a:t>
            </a:r>
          </a:p>
          <a:p>
            <a:endParaRPr lang="es-ES" sz="2000" baseline="30000" dirty="0"/>
          </a:p>
        </p:txBody>
      </p:sp>
      <p:pic>
        <p:nvPicPr>
          <p:cNvPr id="5" name="Imagen 4"/>
          <p:cNvPicPr>
            <a:picLocks noChangeAspect="1"/>
          </p:cNvPicPr>
          <p:nvPr/>
        </p:nvPicPr>
        <p:blipFill>
          <a:blip r:embed="rId2"/>
          <a:stretch>
            <a:fillRect/>
          </a:stretch>
        </p:blipFill>
        <p:spPr>
          <a:xfrm>
            <a:off x="4648200" y="1358900"/>
            <a:ext cx="2826236" cy="4305300"/>
          </a:xfrm>
          <a:prstGeom prst="rect">
            <a:avLst/>
          </a:prstGeom>
        </p:spPr>
      </p:pic>
    </p:spTree>
    <p:extLst>
      <p:ext uri="{BB962C8B-B14F-4D97-AF65-F5344CB8AC3E}">
        <p14:creationId xmlns:p14="http://schemas.microsoft.com/office/powerpoint/2010/main" val="19506408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Papel.thmx</Template>
  <TotalTime>1510</TotalTime>
  <Words>1203</Words>
  <Application>Microsoft Office PowerPoint</Application>
  <PresentationFormat>Presentación en pantalla (4:3)</PresentationFormat>
  <Paragraphs>55</Paragraphs>
  <Slides>13</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13</vt:i4>
      </vt:variant>
    </vt:vector>
  </HeadingPairs>
  <TitlesOfParts>
    <vt:vector size="16" baseType="lpstr">
      <vt:lpstr>Constantia</vt:lpstr>
      <vt:lpstr>Wingdings 2</vt:lpstr>
      <vt:lpstr>Papel</vt:lpstr>
      <vt:lpstr>Tesis </vt:lpstr>
      <vt:lpstr>Presentación de PowerPoint</vt:lpstr>
      <vt:lpstr>Presentación de PowerPoint</vt:lpstr>
      <vt:lpstr>tesina</vt:lpstr>
      <vt:lpstr>Articulo científico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Tesis </dc:title>
  <dc:creator>Ma. Esther Morales Fajardo</dc:creator>
  <cp:lastModifiedBy>MARCOS MEJIA LOPEZ</cp:lastModifiedBy>
  <cp:revision>14</cp:revision>
  <dcterms:created xsi:type="dcterms:W3CDTF">2018-07-31T14:56:09Z</dcterms:created>
  <dcterms:modified xsi:type="dcterms:W3CDTF">2018-08-04T21:29:18Z</dcterms:modified>
</cp:coreProperties>
</file>