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0F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968" y="4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27AA9-230F-5642-AD5D-81754A9D157F}" type="datetimeFigureOut">
              <a:rPr lang="es-ES" smtClean="0"/>
              <a:t>31/07/18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4E0A9-1DFE-F641-A932-70AF1177EDF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5518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B4E0A9-1DFE-F641-A932-70AF1177EDF9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1815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F20F7F0B-6857-7141-B56E-8898321E3B1C}" type="datetimeFigureOut">
              <a:rPr lang="es-ES" smtClean="0"/>
              <a:t>31/07/18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7F0B-6857-7141-B56E-8898321E3B1C}" type="datetimeFigureOut">
              <a:rPr lang="es-ES" smtClean="0"/>
              <a:t>31/07/18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4CF0-2DF2-8642-A4C1-1B3F1C67CE97}" type="slidenum">
              <a:rPr lang="es-ES" smtClean="0"/>
              <a:t>‹Nr.›</a:t>
            </a:fld>
            <a:endParaRPr lang="es-E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7pPr marL="2743200" indent="-457200">
              <a:defRPr/>
            </a:lvl7pPr>
            <a:lvl8pPr marL="2743200" indent="-457200">
              <a:defRPr/>
            </a:lvl8pPr>
            <a:lvl9pPr marL="2743200" indent="-457200">
              <a:defRPr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7F0B-6857-7141-B56E-8898321E3B1C}" type="datetimeFigureOut">
              <a:rPr lang="es-ES" smtClean="0"/>
              <a:t>31/07/18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4CF0-2DF2-8642-A4C1-1B3F1C67CE97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7F0B-6857-7141-B56E-8898321E3B1C}" type="datetimeFigureOut">
              <a:rPr lang="es-ES" smtClean="0"/>
              <a:t>31/07/18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4CF0-2DF2-8642-A4C1-1B3F1C67CE97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er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F20F7F0B-6857-7141-B56E-8898321E3B1C}" type="datetimeFigureOut">
              <a:rPr lang="es-ES" smtClean="0"/>
              <a:t>31/07/18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46C34CF0-2DF2-8642-A4C1-1B3F1C67CE97}" type="slidenum">
              <a:rPr lang="es-ES" smtClean="0"/>
              <a:t>‹Nr.›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7F0B-6857-7141-B56E-8898321E3B1C}" type="datetimeFigureOut">
              <a:rPr lang="es-ES" smtClean="0"/>
              <a:t>31/07/18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4CF0-2DF2-8642-A4C1-1B3F1C67CE97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F20F7F0B-6857-7141-B56E-8898321E3B1C}" type="datetimeFigureOut">
              <a:rPr lang="es-ES" smtClean="0"/>
              <a:t>31/07/18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076629CB-7937-4506-A327-ACF88B95BB03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7F0B-6857-7141-B56E-8898321E3B1C}" type="datetimeFigureOut">
              <a:rPr lang="es-ES" smtClean="0"/>
              <a:t>31/07/18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4CF0-2DF2-8642-A4C1-1B3F1C67CE97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290763" indent="-461963"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7F0B-6857-7141-B56E-8898321E3B1C}" type="datetimeFigureOut">
              <a:rPr lang="es-ES" smtClean="0"/>
              <a:t>31/07/18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4CF0-2DF2-8642-A4C1-1B3F1C67CE97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7F0B-6857-7141-B56E-8898321E3B1C}" type="datetimeFigureOut">
              <a:rPr lang="es-ES" smtClean="0"/>
              <a:t>31/07/18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4CF0-2DF2-8642-A4C1-1B3F1C67CE97}" type="slidenum">
              <a:rPr lang="es-ES" smtClean="0"/>
              <a:t>‹Nr.›</a:t>
            </a:fld>
            <a:endParaRPr lang="es-E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7F0B-6857-7141-B56E-8898321E3B1C}" type="datetimeFigureOut">
              <a:rPr lang="es-ES" smtClean="0"/>
              <a:t>31/07/18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4CF0-2DF2-8642-A4C1-1B3F1C67CE97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7F0B-6857-7141-B56E-8898321E3B1C}" type="datetimeFigureOut">
              <a:rPr lang="es-ES" smtClean="0"/>
              <a:t>31/07/18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4CF0-2DF2-8642-A4C1-1B3F1C67CE97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7F0B-6857-7141-B56E-8898321E3B1C}" type="datetimeFigureOut">
              <a:rPr lang="es-ES" smtClean="0"/>
              <a:t>31/07/18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34CF0-2DF2-8642-A4C1-1B3F1C67CE97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20F7F0B-6857-7141-B56E-8898321E3B1C}" type="datetimeFigureOut">
              <a:rPr lang="es-ES" smtClean="0"/>
              <a:t>31/07/18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6C34CF0-2DF2-8642-A4C1-1B3F1C67CE97}" type="slidenum">
              <a:rPr lang="es-ES" smtClean="0"/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jpeg"/><Relationship Id="rId3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Presentación del trabajo final</a:t>
            </a: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5222" y="2715767"/>
            <a:ext cx="6194778" cy="3521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147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nta hacia abajo 1"/>
          <p:cNvSpPr/>
          <p:nvPr/>
        </p:nvSpPr>
        <p:spPr>
          <a:xfrm>
            <a:off x="1778007" y="197557"/>
            <a:ext cx="5150556" cy="1058334"/>
          </a:xfrm>
          <a:prstGeom prst="ribbon">
            <a:avLst>
              <a:gd name="adj1" fmla="val 16667"/>
              <a:gd name="adj2" fmla="val 7465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rgbClr val="FF0000"/>
                </a:solidFill>
              </a:rPr>
              <a:t>Presentación </a:t>
            </a:r>
            <a:r>
              <a:rPr lang="es-ES" dirty="0">
                <a:solidFill>
                  <a:srgbClr val="FF0000"/>
                </a:solidFill>
              </a:rPr>
              <a:t>del trabajo de </a:t>
            </a:r>
            <a:r>
              <a:rPr lang="es-ES" dirty="0" smtClean="0">
                <a:solidFill>
                  <a:srgbClr val="FF0000"/>
                </a:solidFill>
              </a:rPr>
              <a:t>investigación 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38668" y="1665112"/>
            <a:ext cx="3175000" cy="3485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aseline="30000" dirty="0"/>
              <a:t>La presentación del trabajo de investigación se realiza frente a los evaluadores. La presentación no deberá exceder 20 minutos, lo cual </a:t>
            </a:r>
            <a:r>
              <a:rPr lang="es-ES" sz="2400" baseline="30000" dirty="0" smtClean="0"/>
              <a:t>significa </a:t>
            </a:r>
            <a:r>
              <a:rPr lang="es-ES" sz="2400" baseline="30000" dirty="0"/>
              <a:t>que el investigador debe retomar los elementos más </a:t>
            </a:r>
            <a:r>
              <a:rPr lang="es-ES" sz="2400" baseline="30000" dirty="0" smtClean="0"/>
              <a:t>importantes </a:t>
            </a:r>
            <a:r>
              <a:rPr lang="es-ES" sz="2400" baseline="30000" dirty="0"/>
              <a:t>de su trabajo y exponerlos en forma clara, breve y sencilla</a:t>
            </a:r>
            <a:r>
              <a:rPr lang="es-ES" baseline="30000" dirty="0"/>
              <a:t>.</a:t>
            </a:r>
            <a:endParaRPr lang="es-ES" dirty="0"/>
          </a:p>
        </p:txBody>
      </p:sp>
      <p:sp>
        <p:nvSpPr>
          <p:cNvPr id="5" name="Rectángulo 4"/>
          <p:cNvSpPr/>
          <p:nvPr/>
        </p:nvSpPr>
        <p:spPr>
          <a:xfrm>
            <a:off x="4402667" y="1622778"/>
            <a:ext cx="3429000" cy="3485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000" baseline="30000" dirty="0"/>
              <a:t>La presentación del trabajo requiere que el investigador cuente con los recursos técnicos necesarios para realizarla. Es decir, un aula, un proyector, una computadora y energía eléctrica. Si el </a:t>
            </a:r>
            <a:r>
              <a:rPr lang="es-ES" sz="2000" baseline="30000" dirty="0" smtClean="0"/>
              <a:t>investigador </a:t>
            </a:r>
            <a:r>
              <a:rPr lang="es-ES" sz="2000" baseline="30000" dirty="0"/>
              <a:t>utiliza algún programa informático para realizar </a:t>
            </a:r>
            <a:r>
              <a:rPr lang="es-ES" sz="2000" baseline="30000" dirty="0" smtClean="0"/>
              <a:t>presentaciones profesionales</a:t>
            </a:r>
            <a:r>
              <a:rPr lang="es-ES" sz="2000" baseline="30000" dirty="0"/>
              <a:t>, se sugiere que no exceda de 16 diapositivas o </a:t>
            </a:r>
            <a:r>
              <a:rPr lang="es-ES" sz="2000" baseline="30000" dirty="0" err="1"/>
              <a:t>slides</a:t>
            </a:r>
            <a:r>
              <a:rPr lang="es-ES" sz="2000" baseline="30000" dirty="0"/>
              <a:t>. Esta delimitación contribuye a que el investigador calcule y no </a:t>
            </a:r>
            <a:r>
              <a:rPr lang="es-ES" sz="2000" baseline="30000" dirty="0" smtClean="0"/>
              <a:t>sobrepase </a:t>
            </a:r>
            <a:r>
              <a:rPr lang="es-ES" sz="2000" baseline="30000" dirty="0"/>
              <a:t>el tiempo asignado para la exposición, de lo contrario, una llamada de atención por parte de los evaluadores siempre desvía la atención del expositor</a:t>
            </a:r>
            <a:r>
              <a:rPr lang="es-ES" baseline="30000" dirty="0"/>
              <a:t>.</a:t>
            </a:r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8847" y="4501444"/>
            <a:ext cx="1499432" cy="2525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644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9334" y="155232"/>
            <a:ext cx="3372556" cy="90311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400" baseline="30000" dirty="0"/>
              <a:t>La información que se sugiere colocar en cada diapositiva o </a:t>
            </a:r>
            <a:r>
              <a:rPr lang="es-ES" sz="2400" baseline="30000" dirty="0" smtClean="0"/>
              <a:t>lámina </a:t>
            </a:r>
            <a:r>
              <a:rPr lang="es-ES" sz="2400" baseline="30000" dirty="0"/>
              <a:t>de exposición puede ser: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69334" y="1298223"/>
            <a:ext cx="3076222" cy="4840111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800" baseline="30000" dirty="0"/>
              <a:t>Lámina 1:</a:t>
            </a:r>
          </a:p>
          <a:p>
            <a:r>
              <a:rPr lang="es-ES" sz="2800" baseline="30000" dirty="0"/>
              <a:t>Portada del trabajo </a:t>
            </a:r>
            <a:r>
              <a:rPr lang="es-ES" sz="2800" baseline="30000" dirty="0" smtClean="0"/>
              <a:t>final</a:t>
            </a:r>
            <a:endParaRPr lang="es-ES" sz="2800" baseline="30000" dirty="0"/>
          </a:p>
          <a:p>
            <a:r>
              <a:rPr lang="es-ES" sz="2800" baseline="30000" dirty="0"/>
              <a:t>Lámina 2:</a:t>
            </a:r>
          </a:p>
          <a:p>
            <a:r>
              <a:rPr lang="es-ES" sz="2800" baseline="30000" dirty="0"/>
              <a:t>Índice general del trabajo: se sugiere solamente colocar el </a:t>
            </a:r>
            <a:r>
              <a:rPr lang="es-ES" sz="2800" baseline="30000" dirty="0" smtClean="0"/>
              <a:t>título </a:t>
            </a:r>
            <a:r>
              <a:rPr lang="es-ES" sz="2800" baseline="30000" dirty="0"/>
              <a:t>general de cada capítulo y no los subíndices de contenido de cada capítulo</a:t>
            </a:r>
            <a:r>
              <a:rPr lang="es-ES" baseline="30000" dirty="0"/>
              <a:t>.</a:t>
            </a:r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6114" y="1651000"/>
            <a:ext cx="2196752" cy="369711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5588000" y="747889"/>
            <a:ext cx="3175000" cy="5390445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800" baseline="30000" dirty="0"/>
              <a:t>Lámina 3:</a:t>
            </a:r>
          </a:p>
          <a:p>
            <a:r>
              <a:rPr lang="es-ES" sz="2800" baseline="30000" dirty="0"/>
              <a:t>Objetivo general</a:t>
            </a:r>
          </a:p>
          <a:p>
            <a:r>
              <a:rPr lang="es-ES" sz="2800" baseline="30000" dirty="0"/>
              <a:t>Lámina 4:</a:t>
            </a:r>
          </a:p>
          <a:p>
            <a:r>
              <a:rPr lang="es-ES" sz="2800" baseline="30000" dirty="0"/>
              <a:t>Hipótesis de trabajo</a:t>
            </a:r>
          </a:p>
          <a:p>
            <a:r>
              <a:rPr lang="es-ES" sz="2800" baseline="30000" dirty="0"/>
              <a:t>Lámina 5:</a:t>
            </a:r>
          </a:p>
          <a:p>
            <a:r>
              <a:rPr lang="es-ES" sz="2800" baseline="30000" dirty="0"/>
              <a:t>Metodología de investigación: se re ere a enunciar el método y/o técnicas utilizado(s) en el trabajo de investigación y las fuentes de información de los datos recopilados.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348471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44123" y="419100"/>
            <a:ext cx="2854678" cy="2082800"/>
          </a:xfrm>
          <a:prstGeom prst="rect">
            <a:avLst/>
          </a:prstGeom>
          <a:solidFill>
            <a:srgbClr val="8CAEB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baseline="30000" dirty="0"/>
              <a:t>Láminas 6-12:</a:t>
            </a:r>
          </a:p>
          <a:p>
            <a:r>
              <a:rPr lang="es-ES_tradnl" baseline="30000" dirty="0"/>
              <a:t>Exposición de los capítulos del trabajo de investigación: si el trabajo es realizado conforme a la guía de este manual, normalmente el trabajo de investigación tendría que tener al menos tres capítulos</a:t>
            </a:r>
            <a:r>
              <a:rPr lang="es-ES_tradnl" baseline="30000" dirty="0" smtClean="0"/>
              <a:t>.</a:t>
            </a:r>
          </a:p>
          <a:p>
            <a:endParaRPr lang="es-ES" dirty="0"/>
          </a:p>
        </p:txBody>
      </p:sp>
      <p:sp>
        <p:nvSpPr>
          <p:cNvPr id="4" name="Rectángulo 3"/>
          <p:cNvSpPr/>
          <p:nvPr/>
        </p:nvSpPr>
        <p:spPr>
          <a:xfrm>
            <a:off x="3340100" y="419100"/>
            <a:ext cx="3035300" cy="2082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aseline="30000" dirty="0"/>
              <a:t>Estos capítulos serían: un capítulo teórico, un capítulo de </a:t>
            </a:r>
            <a:r>
              <a:rPr lang="es-ES" baseline="30000" dirty="0" smtClean="0"/>
              <a:t>antecedentes </a:t>
            </a:r>
            <a:r>
              <a:rPr lang="es-ES" baseline="30000" dirty="0"/>
              <a:t>o contextualización del problema y un capítulo metodológico y/o de exposición de resultados.</a:t>
            </a:r>
            <a:endParaRPr lang="es-ES" dirty="0"/>
          </a:p>
        </p:txBody>
      </p:sp>
      <p:sp>
        <p:nvSpPr>
          <p:cNvPr id="5" name="Rectángulo 4"/>
          <p:cNvSpPr/>
          <p:nvPr/>
        </p:nvSpPr>
        <p:spPr>
          <a:xfrm>
            <a:off x="6591300" y="419100"/>
            <a:ext cx="2400300" cy="29591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aseline="30000" dirty="0"/>
              <a:t>El expositor deberá mencionar (no es necesario colocarlo en la lámina) cuál es el objetivo de cada capítulo; es decir, en la </a:t>
            </a:r>
            <a:r>
              <a:rPr lang="es-ES" baseline="30000" dirty="0" smtClean="0"/>
              <a:t>presentación </a:t>
            </a:r>
            <a:r>
              <a:rPr lang="es-ES" baseline="30000" dirty="0"/>
              <a:t>del trabajo </a:t>
            </a:r>
            <a:r>
              <a:rPr lang="es-ES" baseline="30000" dirty="0" smtClean="0"/>
              <a:t>final </a:t>
            </a:r>
            <a:r>
              <a:rPr lang="es-ES" baseline="30000" dirty="0"/>
              <a:t>se hace referencia a los objetivos </a:t>
            </a:r>
            <a:r>
              <a:rPr lang="es-ES" baseline="30000" dirty="0" smtClean="0"/>
              <a:t>específicos </a:t>
            </a:r>
            <a:r>
              <a:rPr lang="es-ES" baseline="30000" dirty="0"/>
              <a:t>del trabajo de investigación. Si está haciendo referencia al capítulo teórico, deberá colocar cuál es la teoría y/o elementos conceptuales que han guiado la investigación.</a:t>
            </a:r>
            <a:endParaRPr lang="es-ES" dirty="0"/>
          </a:p>
        </p:txBody>
      </p:sp>
      <p:sp>
        <p:nvSpPr>
          <p:cNvPr id="7" name="Rectángulo 6"/>
          <p:cNvSpPr/>
          <p:nvPr/>
        </p:nvSpPr>
        <p:spPr>
          <a:xfrm>
            <a:off x="3340100" y="2717800"/>
            <a:ext cx="3136900" cy="2806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aseline="30000" dirty="0"/>
              <a:t>Si el expositor se re ere a la contextualización o al ámbito del método utilizado también deberá mencionarlo. Si el </a:t>
            </a:r>
            <a:r>
              <a:rPr lang="es-ES" baseline="30000" dirty="0" smtClean="0"/>
              <a:t>investigador </a:t>
            </a:r>
            <a:r>
              <a:rPr lang="es-ES" baseline="30000" dirty="0"/>
              <a:t>construyó </a:t>
            </a:r>
            <a:r>
              <a:rPr lang="es-ES" baseline="30000" dirty="0" smtClean="0"/>
              <a:t>gráficas</a:t>
            </a:r>
            <a:r>
              <a:rPr lang="es-ES" baseline="30000" dirty="0"/>
              <a:t>, cuadros, diagramas o empleó imágenes en los capítulos, es recomendable su incorporación a  n de sustituir la información escrita por imágenes que den cuenta de los resultados de investigación.</a:t>
            </a:r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19400"/>
            <a:ext cx="3281565" cy="29718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3490812"/>
            <a:ext cx="2667000" cy="266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989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rgamino vertical 1"/>
          <p:cNvSpPr/>
          <p:nvPr/>
        </p:nvSpPr>
        <p:spPr>
          <a:xfrm>
            <a:off x="279400" y="1308100"/>
            <a:ext cx="3352800" cy="4686300"/>
          </a:xfrm>
          <a:prstGeom prst="verticalScroll">
            <a:avLst>
              <a:gd name="adj" fmla="val 984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aseline="30000" dirty="0" err="1"/>
              <a:t>Láminas</a:t>
            </a:r>
            <a:r>
              <a:rPr lang="pt-BR" baseline="30000" dirty="0"/>
              <a:t> 13-15:</a:t>
            </a:r>
          </a:p>
          <a:p>
            <a:r>
              <a:rPr lang="pt-BR" baseline="30000" dirty="0" err="1"/>
              <a:t>Conclusiones</a:t>
            </a:r>
            <a:r>
              <a:rPr lang="pt-BR" baseline="30000" dirty="0"/>
              <a:t>: </a:t>
            </a:r>
            <a:r>
              <a:rPr lang="pt-BR" baseline="30000" dirty="0" err="1"/>
              <a:t>las</a:t>
            </a:r>
            <a:r>
              <a:rPr lang="pt-BR" baseline="30000" dirty="0"/>
              <a:t> </a:t>
            </a:r>
            <a:r>
              <a:rPr lang="pt-BR" baseline="30000" dirty="0" err="1"/>
              <a:t>conclusiones</a:t>
            </a:r>
            <a:r>
              <a:rPr lang="pt-BR" baseline="30000" dirty="0"/>
              <a:t> </a:t>
            </a:r>
            <a:r>
              <a:rPr lang="pt-BR" baseline="30000" dirty="0" err="1"/>
              <a:t>del</a:t>
            </a:r>
            <a:r>
              <a:rPr lang="pt-BR" baseline="30000" dirty="0"/>
              <a:t> </a:t>
            </a:r>
            <a:r>
              <a:rPr lang="pt-BR" baseline="30000" dirty="0" err="1"/>
              <a:t>trabajo</a:t>
            </a:r>
            <a:r>
              <a:rPr lang="pt-BR" baseline="30000" dirty="0"/>
              <a:t> </a:t>
            </a:r>
            <a:r>
              <a:rPr lang="pt-BR" baseline="30000" dirty="0" err="1"/>
              <a:t>deberán</a:t>
            </a:r>
            <a:r>
              <a:rPr lang="pt-BR" baseline="30000" dirty="0"/>
              <a:t> retomar </a:t>
            </a:r>
            <a:r>
              <a:rPr lang="pt-BR" baseline="30000" dirty="0" err="1"/>
              <a:t>las</a:t>
            </a:r>
            <a:r>
              <a:rPr lang="pt-BR" baseline="30000" dirty="0"/>
              <a:t> </a:t>
            </a:r>
            <a:r>
              <a:rPr lang="pt-BR" baseline="30000" dirty="0" err="1"/>
              <a:t>conclusiones</a:t>
            </a:r>
            <a:r>
              <a:rPr lang="pt-BR" baseline="30000" dirty="0"/>
              <a:t> preliminares de cada capítulo </a:t>
            </a:r>
            <a:r>
              <a:rPr lang="pt-BR" baseline="30000" dirty="0" err="1"/>
              <a:t>y</a:t>
            </a:r>
            <a:r>
              <a:rPr lang="pt-BR" baseline="30000" dirty="0"/>
              <a:t> </a:t>
            </a:r>
            <a:r>
              <a:rPr lang="pt-BR" baseline="30000" dirty="0" err="1"/>
              <a:t>colocarlas</a:t>
            </a:r>
            <a:r>
              <a:rPr lang="pt-BR" baseline="30000" dirty="0"/>
              <a:t> </a:t>
            </a:r>
            <a:r>
              <a:rPr lang="pt-BR" baseline="30000" dirty="0" err="1"/>
              <a:t>en</a:t>
            </a:r>
            <a:r>
              <a:rPr lang="pt-BR" baseline="30000" dirty="0"/>
              <a:t> </a:t>
            </a:r>
            <a:r>
              <a:rPr lang="pt-BR" baseline="30000" dirty="0" err="1"/>
              <a:t>las</a:t>
            </a:r>
            <a:r>
              <a:rPr lang="pt-BR" baseline="30000" dirty="0"/>
              <a:t> </a:t>
            </a:r>
            <a:r>
              <a:rPr lang="pt-BR" baseline="30000" dirty="0" err="1" smtClean="0"/>
              <a:t>láminas</a:t>
            </a:r>
            <a:r>
              <a:rPr lang="pt-BR" baseline="30000" dirty="0" smtClean="0"/>
              <a:t> </a:t>
            </a:r>
            <a:r>
              <a:rPr lang="pt-BR" baseline="30000" dirty="0"/>
              <a:t>de </a:t>
            </a:r>
            <a:r>
              <a:rPr lang="pt-BR" baseline="30000" dirty="0" err="1"/>
              <a:t>la</a:t>
            </a:r>
            <a:r>
              <a:rPr lang="pt-BR" baseline="30000" dirty="0"/>
              <a:t> </a:t>
            </a:r>
            <a:r>
              <a:rPr lang="pt-BR" baseline="30000" dirty="0" err="1"/>
              <a:t>exposición</a:t>
            </a:r>
            <a:r>
              <a:rPr lang="pt-BR" baseline="30000" dirty="0"/>
              <a:t>.</a:t>
            </a:r>
          </a:p>
          <a:p>
            <a:r>
              <a:rPr lang="pt-BR" baseline="30000" dirty="0" err="1"/>
              <a:t>Las</a:t>
            </a:r>
            <a:r>
              <a:rPr lang="pt-BR" baseline="30000" dirty="0"/>
              <a:t> </a:t>
            </a:r>
            <a:r>
              <a:rPr lang="pt-BR" baseline="30000" dirty="0" err="1"/>
              <a:t>conclusiones</a:t>
            </a:r>
            <a:r>
              <a:rPr lang="pt-BR" baseline="30000" dirty="0"/>
              <a:t> </a:t>
            </a:r>
            <a:r>
              <a:rPr lang="pt-BR" baseline="30000" dirty="0" err="1"/>
              <a:t>deberán</a:t>
            </a:r>
            <a:r>
              <a:rPr lang="pt-BR" baseline="30000" dirty="0"/>
              <a:t> argumentar si </a:t>
            </a:r>
            <a:r>
              <a:rPr lang="pt-BR" baseline="30000" dirty="0" err="1"/>
              <a:t>la</a:t>
            </a:r>
            <a:r>
              <a:rPr lang="pt-BR" baseline="30000" dirty="0"/>
              <a:t> </a:t>
            </a:r>
            <a:r>
              <a:rPr lang="pt-BR" baseline="30000" dirty="0" err="1"/>
              <a:t>hipótesis</a:t>
            </a:r>
            <a:r>
              <a:rPr lang="pt-BR" baseline="30000" dirty="0"/>
              <a:t> de </a:t>
            </a:r>
            <a:r>
              <a:rPr lang="pt-BR" baseline="30000" dirty="0" err="1"/>
              <a:t>traba</a:t>
            </a:r>
            <a:r>
              <a:rPr lang="pt-BR" baseline="30000" dirty="0"/>
              <a:t>- </a:t>
            </a:r>
            <a:r>
              <a:rPr lang="pt-BR" baseline="30000" dirty="0" err="1"/>
              <a:t>jo</a:t>
            </a:r>
            <a:r>
              <a:rPr lang="pt-BR" baseline="30000" dirty="0"/>
              <a:t> se ha </a:t>
            </a:r>
            <a:r>
              <a:rPr lang="pt-BR" baseline="30000" dirty="0" err="1"/>
              <a:t>cumplido</a:t>
            </a:r>
            <a:r>
              <a:rPr lang="pt-BR" baseline="30000" dirty="0"/>
              <a:t> o no.</a:t>
            </a:r>
          </a:p>
          <a:p>
            <a:r>
              <a:rPr lang="pt-BR" baseline="30000" dirty="0" err="1"/>
              <a:t>Las</a:t>
            </a:r>
            <a:r>
              <a:rPr lang="pt-BR" baseline="30000" dirty="0"/>
              <a:t> </a:t>
            </a:r>
            <a:r>
              <a:rPr lang="pt-BR" baseline="30000" dirty="0" err="1"/>
              <a:t>conclusiones</a:t>
            </a:r>
            <a:r>
              <a:rPr lang="pt-BR" baseline="30000" dirty="0"/>
              <a:t> </a:t>
            </a:r>
            <a:r>
              <a:rPr lang="pt-BR" baseline="30000" dirty="0" err="1"/>
              <a:t>también</a:t>
            </a:r>
            <a:r>
              <a:rPr lang="pt-BR" baseline="30000" dirty="0"/>
              <a:t> </a:t>
            </a:r>
            <a:r>
              <a:rPr lang="pt-BR" baseline="30000" dirty="0" err="1"/>
              <a:t>enunciarán</a:t>
            </a:r>
            <a:r>
              <a:rPr lang="pt-BR" baseline="30000" dirty="0"/>
              <a:t> </a:t>
            </a:r>
            <a:r>
              <a:rPr lang="pt-BR" baseline="30000" dirty="0" err="1"/>
              <a:t>la</a:t>
            </a:r>
            <a:r>
              <a:rPr lang="pt-BR" baseline="30000" dirty="0"/>
              <a:t> agenda de investiga- </a:t>
            </a:r>
            <a:r>
              <a:rPr lang="pt-BR" baseline="30000" dirty="0" err="1"/>
              <a:t>ción</a:t>
            </a:r>
            <a:r>
              <a:rPr lang="pt-BR" baseline="30000" dirty="0"/>
              <a:t> tentativa.</a:t>
            </a:r>
          </a:p>
          <a:p>
            <a:r>
              <a:rPr lang="pt-BR" baseline="30000" dirty="0" err="1"/>
              <a:t>Lámina</a:t>
            </a:r>
            <a:r>
              <a:rPr lang="pt-BR" baseline="30000" dirty="0"/>
              <a:t> 16:</a:t>
            </a:r>
          </a:p>
          <a:p>
            <a:r>
              <a:rPr lang="pt-BR" baseline="30000" dirty="0" err="1"/>
              <a:t>Puede</a:t>
            </a:r>
            <a:r>
              <a:rPr lang="pt-BR" baseline="30000" dirty="0"/>
              <a:t> </a:t>
            </a:r>
            <a:r>
              <a:rPr lang="pt-BR" baseline="30000" dirty="0" err="1"/>
              <a:t>colocarse</a:t>
            </a:r>
            <a:r>
              <a:rPr lang="pt-BR" baseline="30000" dirty="0"/>
              <a:t> </a:t>
            </a:r>
            <a:r>
              <a:rPr lang="pt-BR" baseline="30000" dirty="0" err="1"/>
              <a:t>la</a:t>
            </a:r>
            <a:r>
              <a:rPr lang="pt-BR" baseline="30000" dirty="0"/>
              <a:t> </a:t>
            </a:r>
            <a:r>
              <a:rPr lang="pt-BR" baseline="30000" dirty="0" err="1"/>
              <a:t>palabra</a:t>
            </a:r>
            <a:r>
              <a:rPr lang="pt-BR" baseline="30000" dirty="0"/>
              <a:t> “</a:t>
            </a:r>
            <a:r>
              <a:rPr lang="pt-BR" baseline="30000" dirty="0" err="1"/>
              <a:t>Gracias</a:t>
            </a:r>
            <a:r>
              <a:rPr lang="pt-BR" baseline="30000" dirty="0"/>
              <a:t>” </a:t>
            </a:r>
            <a:r>
              <a:rPr lang="pt-BR" baseline="30000" dirty="0" err="1"/>
              <a:t>y</a:t>
            </a:r>
            <a:r>
              <a:rPr lang="pt-BR" baseline="30000" dirty="0"/>
              <a:t> </a:t>
            </a:r>
            <a:r>
              <a:rPr lang="pt-BR" baseline="30000" dirty="0" err="1"/>
              <a:t>el</a:t>
            </a:r>
            <a:r>
              <a:rPr lang="pt-BR" baseline="30000" dirty="0"/>
              <a:t> </a:t>
            </a:r>
            <a:r>
              <a:rPr lang="pt-BR" baseline="30000" dirty="0" err="1"/>
              <a:t>correo</a:t>
            </a:r>
            <a:r>
              <a:rPr lang="pt-BR" baseline="30000" dirty="0"/>
              <a:t> electrónico </a:t>
            </a:r>
            <a:r>
              <a:rPr lang="pt-BR" baseline="30000" dirty="0" err="1"/>
              <a:t>del</a:t>
            </a:r>
            <a:r>
              <a:rPr lang="pt-BR" baseline="30000" dirty="0"/>
              <a:t> investigador para futuras referencias.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1701" y="1832666"/>
            <a:ext cx="5503194" cy="3691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676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rgamino vertical 2"/>
          <p:cNvSpPr/>
          <p:nvPr/>
        </p:nvSpPr>
        <p:spPr>
          <a:xfrm>
            <a:off x="393700" y="889000"/>
            <a:ext cx="3009900" cy="4025900"/>
          </a:xfrm>
          <a:prstGeom prst="verticalScrol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aseline="30000" dirty="0"/>
              <a:t>Ejercicio 5. Con los elementos expuestos con anterioridad, </a:t>
            </a:r>
            <a:r>
              <a:rPr lang="es-ES" sz="2800" baseline="30000" dirty="0" smtClean="0"/>
              <a:t>elabora </a:t>
            </a:r>
            <a:r>
              <a:rPr lang="es-ES" sz="2800" baseline="30000" dirty="0"/>
              <a:t>la presentación de tu investigación</a:t>
            </a:r>
            <a:endParaRPr lang="es-ES" sz="2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3899" y="1536700"/>
            <a:ext cx="5711825" cy="32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385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845733" y="1270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3" name="CuadroTexto 2"/>
          <p:cNvSpPr txBox="1"/>
          <p:nvPr/>
        </p:nvSpPr>
        <p:spPr>
          <a:xfrm>
            <a:off x="233207" y="2190918"/>
            <a:ext cx="3225052" cy="304698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2400" baseline="30000" dirty="0">
                <a:solidFill>
                  <a:schemeClr val="bg1"/>
                </a:solidFill>
                <a:latin typeface="+mj-lt"/>
                <a:cs typeface="Rockwell"/>
              </a:rPr>
              <a:t>El objetivo de esta presentación del trabajo es guiar al estudiante sobre cómo debe preparar esta evaluación, ya que de la exposición que realice sobre su trabajo surgirán comentarios y preguntas por parte de los evaluadores. Asimismo, el estudiante desconoce cómo debe realizar esta presentación, tiempo del que dispone y de los me- dios que tendrá para </a:t>
            </a:r>
            <a:r>
              <a:rPr lang="es-ES" sz="2400" baseline="30000" dirty="0" smtClean="0">
                <a:solidFill>
                  <a:schemeClr val="bg1"/>
                </a:solidFill>
                <a:latin typeface="+mj-lt"/>
                <a:cs typeface="Rockwell"/>
              </a:rPr>
              <a:t>realizarla</a:t>
            </a:r>
            <a:r>
              <a:rPr lang="es-ES" sz="2400" baseline="30000" dirty="0">
                <a:solidFill>
                  <a:srgbClr val="302C24"/>
                </a:solidFill>
              </a:rPr>
              <a:t>.</a:t>
            </a:r>
            <a:endParaRPr lang="es-ES" sz="2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5146610" y="14121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4264785" y="210582"/>
            <a:ext cx="2857500" cy="2857500"/>
          </a:xfrm>
          <a:prstGeom prst="cloudCallout">
            <a:avLst>
              <a:gd name="adj1" fmla="val -73572"/>
              <a:gd name="adj2" fmla="val 52550"/>
            </a:avLst>
          </a:prstGeom>
        </p:spPr>
      </p:pic>
    </p:spTree>
    <p:extLst>
      <p:ext uri="{BB962C8B-B14F-4D97-AF65-F5344CB8AC3E}">
        <p14:creationId xmlns:p14="http://schemas.microsoft.com/office/powerpoint/2010/main" val="4192803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364847" y="45516"/>
            <a:ext cx="5870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302C24"/>
                </a:solidFill>
              </a:rPr>
              <a:t>Las evaluaciones profesionales comprenden tres etapas: </a:t>
            </a:r>
            <a:endParaRPr lang="es-ES" dirty="0" smtClean="0">
              <a:solidFill>
                <a:srgbClr val="302C24"/>
              </a:solidFill>
            </a:endParaRPr>
          </a:p>
          <a:p>
            <a:endParaRPr lang="es-ES" dirty="0">
              <a:solidFill>
                <a:srgbClr val="302C24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71833" y="611633"/>
            <a:ext cx="340263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r">
              <a:buAutoNum type="arabicPeriod"/>
            </a:pPr>
            <a:r>
              <a:rPr lang="es-ES" dirty="0" smtClean="0"/>
              <a:t>La </a:t>
            </a:r>
            <a:r>
              <a:rPr lang="es-ES" dirty="0" err="1"/>
              <a:t>exposición</a:t>
            </a:r>
            <a:r>
              <a:rPr lang="es-ES" dirty="0"/>
              <a:t> realizada del estudiante</a:t>
            </a:r>
            <a:r>
              <a:rPr lang="es-ES" dirty="0" smtClean="0"/>
              <a:t>.</a:t>
            </a:r>
          </a:p>
          <a:p>
            <a:pPr algn="r"/>
            <a:r>
              <a:rPr lang="es-ES" dirty="0"/>
              <a:t>	</a:t>
            </a:r>
            <a:r>
              <a:rPr lang="es-ES" dirty="0" smtClean="0"/>
              <a:t>2</a:t>
            </a:r>
            <a:r>
              <a:rPr lang="es-ES" dirty="0"/>
              <a:t>. Las preguntas elaboradas por los evaluadores. </a:t>
            </a:r>
          </a:p>
          <a:p>
            <a:pPr algn="r"/>
            <a:r>
              <a:rPr lang="es-ES" dirty="0" smtClean="0"/>
              <a:t>	3</a:t>
            </a:r>
            <a:r>
              <a:rPr lang="es-ES" dirty="0"/>
              <a:t>. La </a:t>
            </a:r>
            <a:r>
              <a:rPr lang="es-ES" dirty="0" err="1"/>
              <a:t>evaluación</a:t>
            </a:r>
            <a:r>
              <a:rPr lang="es-ES" dirty="0"/>
              <a:t> del trabajo. 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8547" y="2365960"/>
            <a:ext cx="5997222" cy="399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648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161011" y="748694"/>
            <a:ext cx="4306383" cy="502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aseline="30000" dirty="0">
                <a:solidFill>
                  <a:srgbClr val="970F1D"/>
                </a:solidFill>
              </a:rPr>
              <a:t>Elementos del trabajo  </a:t>
            </a:r>
            <a:r>
              <a:rPr lang="es-ES" sz="4000" baseline="30000" dirty="0" smtClean="0">
                <a:solidFill>
                  <a:srgbClr val="970F1D"/>
                </a:solidFill>
              </a:rPr>
              <a:t>final</a:t>
            </a:r>
            <a:endParaRPr lang="es-ES" sz="4000" dirty="0">
              <a:solidFill>
                <a:srgbClr val="970F1D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9240" y="1434338"/>
            <a:ext cx="5156121" cy="274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905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73905" y="79609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3" name="Rectángulo redondeado 2"/>
          <p:cNvSpPr/>
          <p:nvPr/>
        </p:nvSpPr>
        <p:spPr>
          <a:xfrm>
            <a:off x="947810" y="454910"/>
            <a:ext cx="2075705" cy="86243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aseline="30000" dirty="0"/>
              <a:t>Portada: que deberá llevar por lo menos los siguientes datos:</a:t>
            </a:r>
            <a:endParaRPr lang="es-ES" sz="2400" dirty="0"/>
          </a:p>
        </p:txBody>
      </p:sp>
      <p:sp>
        <p:nvSpPr>
          <p:cNvPr id="4" name="Pergamino vertical 3"/>
          <p:cNvSpPr/>
          <p:nvPr/>
        </p:nvSpPr>
        <p:spPr>
          <a:xfrm>
            <a:off x="4998745" y="454910"/>
            <a:ext cx="3544811" cy="4939539"/>
          </a:xfrm>
          <a:prstGeom prst="verticalScroll">
            <a:avLst/>
          </a:prstGeom>
          <a:blipFill rotWithShape="1">
            <a:blip r:embed="rId2"/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400" baseline="30000" dirty="0">
                <a:solidFill>
                  <a:srgbClr val="970F1D"/>
                </a:solidFill>
              </a:rPr>
              <a:t>• Logotipo de la institución</a:t>
            </a:r>
          </a:p>
          <a:p>
            <a:r>
              <a:rPr lang="es-ES" sz="2400" baseline="30000" dirty="0">
                <a:solidFill>
                  <a:srgbClr val="970F1D"/>
                </a:solidFill>
              </a:rPr>
              <a:t>• Nombre de la Universidad</a:t>
            </a:r>
          </a:p>
          <a:p>
            <a:r>
              <a:rPr lang="es-ES" sz="2400" baseline="30000" dirty="0">
                <a:solidFill>
                  <a:srgbClr val="970F1D"/>
                </a:solidFill>
              </a:rPr>
              <a:t>• Nombre del programa educativo</a:t>
            </a:r>
          </a:p>
          <a:p>
            <a:r>
              <a:rPr lang="es-ES" sz="2400" baseline="30000" dirty="0">
                <a:solidFill>
                  <a:srgbClr val="970F1D"/>
                </a:solidFill>
              </a:rPr>
              <a:t>• Título del trabajo de investigación: éste deberá ser breve y</a:t>
            </a:r>
          </a:p>
          <a:p>
            <a:r>
              <a:rPr lang="es-ES" sz="2400" baseline="30000" dirty="0">
                <a:solidFill>
                  <a:srgbClr val="970F1D"/>
                </a:solidFill>
              </a:rPr>
              <a:t>describirá el contenido del documento</a:t>
            </a:r>
          </a:p>
          <a:p>
            <a:r>
              <a:rPr lang="es-ES" sz="2400" baseline="30000" dirty="0">
                <a:solidFill>
                  <a:srgbClr val="970F1D"/>
                </a:solidFill>
              </a:rPr>
              <a:t>• Nombre del investigador</a:t>
            </a:r>
          </a:p>
          <a:p>
            <a:r>
              <a:rPr lang="es-ES" sz="2400" baseline="30000" dirty="0">
                <a:solidFill>
                  <a:srgbClr val="970F1D"/>
                </a:solidFill>
              </a:rPr>
              <a:t>• Nombre del director de </a:t>
            </a:r>
            <a:r>
              <a:rPr lang="es-ES" sz="2400" baseline="30000" dirty="0" smtClean="0">
                <a:solidFill>
                  <a:srgbClr val="970F1D"/>
                </a:solidFill>
              </a:rPr>
              <a:t>investigación</a:t>
            </a:r>
            <a:endParaRPr lang="es-ES" sz="2400" baseline="30000" dirty="0">
              <a:solidFill>
                <a:srgbClr val="970F1D"/>
              </a:solidFill>
            </a:endParaRPr>
          </a:p>
          <a:p>
            <a:r>
              <a:rPr lang="es-ES" sz="2400" baseline="30000" dirty="0">
                <a:solidFill>
                  <a:srgbClr val="970F1D"/>
                </a:solidFill>
              </a:rPr>
              <a:t>• Lugar </a:t>
            </a:r>
            <a:r>
              <a:rPr lang="es-ES" sz="2400" baseline="30000" dirty="0" smtClean="0">
                <a:solidFill>
                  <a:srgbClr val="970F1D"/>
                </a:solidFill>
              </a:rPr>
              <a:t>y fecha</a:t>
            </a:r>
            <a:endParaRPr lang="es-ES" sz="2400" dirty="0">
              <a:solidFill>
                <a:srgbClr val="970F1D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478" y="1616908"/>
            <a:ext cx="4038600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378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41112" y="423336"/>
            <a:ext cx="5037666" cy="3753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600" dirty="0" smtClean="0"/>
              <a:t>Ejercicio 1. Con los elementos expuestos con anterioridad, elabora la portada de tu investigación.</a:t>
            </a:r>
          </a:p>
          <a:p>
            <a:r>
              <a:rPr lang="es-ES" sz="1600" dirty="0" err="1" smtClean="0"/>
              <a:t>Índice</a:t>
            </a:r>
            <a:r>
              <a:rPr lang="es-ES" sz="1600" dirty="0"/>
              <a:t>: </a:t>
            </a:r>
            <a:r>
              <a:rPr lang="es-ES" sz="1600" dirty="0" smtClean="0"/>
              <a:t>refleja </a:t>
            </a:r>
            <a:r>
              <a:rPr lang="es-ES" sz="1600" dirty="0"/>
              <a:t>el contenido del proyecto en una adecuada </a:t>
            </a:r>
            <a:r>
              <a:rPr lang="es-ES" sz="1600" dirty="0" err="1" smtClean="0"/>
              <a:t>estructuración</a:t>
            </a:r>
            <a:r>
              <a:rPr lang="es-ES" sz="1600" dirty="0" smtClean="0"/>
              <a:t> </a:t>
            </a:r>
            <a:r>
              <a:rPr lang="es-ES" sz="1600" dirty="0"/>
              <a:t>de </a:t>
            </a:r>
            <a:r>
              <a:rPr lang="es-ES" sz="1600" dirty="0" err="1"/>
              <a:t>éste</a:t>
            </a:r>
            <a:r>
              <a:rPr lang="es-ES" sz="1600" dirty="0"/>
              <a:t> en </a:t>
            </a:r>
            <a:r>
              <a:rPr lang="es-ES" sz="1600" dirty="0" err="1"/>
              <a:t>capítulos</a:t>
            </a:r>
            <a:r>
              <a:rPr lang="es-ES" sz="1600" dirty="0"/>
              <a:t> y secciones, e indica el </a:t>
            </a:r>
            <a:r>
              <a:rPr lang="es-ES" sz="1600" dirty="0" err="1"/>
              <a:t>número</a:t>
            </a:r>
            <a:r>
              <a:rPr lang="es-ES" sz="1600" dirty="0"/>
              <a:t> corres- </a:t>
            </a:r>
            <a:r>
              <a:rPr lang="es-ES" sz="1600" dirty="0" err="1"/>
              <a:t>pondiente</a:t>
            </a:r>
            <a:r>
              <a:rPr lang="es-ES" sz="1600" dirty="0"/>
              <a:t> a las </a:t>
            </a:r>
            <a:r>
              <a:rPr lang="es-ES" sz="1600" dirty="0" err="1"/>
              <a:t>páginas</a:t>
            </a:r>
            <a:r>
              <a:rPr lang="es-ES" sz="1600" dirty="0"/>
              <a:t> en las que se inician. </a:t>
            </a:r>
            <a:endParaRPr lang="es-ES" sz="1600" dirty="0" smtClean="0"/>
          </a:p>
          <a:p>
            <a:r>
              <a:rPr lang="es-ES" sz="1600" dirty="0" smtClean="0"/>
              <a:t>Si el trabajo de </a:t>
            </a:r>
            <a:r>
              <a:rPr lang="es-ES" sz="1600" dirty="0" err="1" smtClean="0"/>
              <a:t>investigación</a:t>
            </a:r>
            <a:r>
              <a:rPr lang="es-ES" sz="1600" dirty="0" smtClean="0"/>
              <a:t> contiene una cantidad </a:t>
            </a:r>
            <a:r>
              <a:rPr lang="es-ES" sz="1600" dirty="0" err="1" smtClean="0"/>
              <a:t>signi</a:t>
            </a:r>
            <a:r>
              <a:rPr lang="es-ES" sz="1600" dirty="0" err="1"/>
              <a:t>f</a:t>
            </a:r>
            <a:r>
              <a:rPr lang="es-ES" sz="1600" dirty="0" err="1" smtClean="0"/>
              <a:t>cativa</a:t>
            </a:r>
            <a:r>
              <a:rPr lang="es-ES" sz="1600" dirty="0" smtClean="0"/>
              <a:t> de cuadros, graficas e </a:t>
            </a:r>
            <a:r>
              <a:rPr lang="es-ES" sz="1600" dirty="0" err="1" smtClean="0"/>
              <a:t>imágenes</a:t>
            </a:r>
            <a:r>
              <a:rPr lang="es-ES" sz="1600" dirty="0" smtClean="0"/>
              <a:t>, es conveniente realizar un </a:t>
            </a:r>
            <a:r>
              <a:rPr lang="es-ES" sz="1600" dirty="0" err="1" smtClean="0"/>
              <a:t>índice</a:t>
            </a:r>
            <a:r>
              <a:rPr lang="es-ES" sz="1600" dirty="0" smtClean="0"/>
              <a:t> para estos apartados, </a:t>
            </a:r>
            <a:r>
              <a:rPr lang="es-ES" sz="1600" dirty="0" err="1" smtClean="0"/>
              <a:t>además</a:t>
            </a:r>
            <a:r>
              <a:rPr lang="es-ES" sz="1600" dirty="0" smtClean="0"/>
              <a:t> de colocar las </a:t>
            </a:r>
            <a:r>
              <a:rPr lang="es-ES" sz="1600" dirty="0" err="1" smtClean="0"/>
              <a:t>páginas</a:t>
            </a:r>
            <a:r>
              <a:rPr lang="es-ES" sz="1600" dirty="0" smtClean="0"/>
              <a:t> en las que se en- </a:t>
            </a:r>
            <a:r>
              <a:rPr lang="es-ES" sz="1600" dirty="0" err="1" smtClean="0"/>
              <a:t>cuentran</a:t>
            </a:r>
            <a:r>
              <a:rPr lang="es-ES" sz="1600" dirty="0" smtClean="0"/>
              <a:t> estos objetos. </a:t>
            </a:r>
          </a:p>
          <a:p>
            <a:pPr marL="285750" indent="-285750" algn="ctr">
              <a:buFont typeface="Arial"/>
              <a:buChar char="•"/>
            </a:pPr>
            <a:endParaRPr lang="es-ES" baseline="30000" dirty="0" smtClean="0"/>
          </a:p>
          <a:p>
            <a:pPr algn="ctr"/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5777" y="1199445"/>
            <a:ext cx="3697111" cy="297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061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7000" y="296333"/>
            <a:ext cx="5178777" cy="42756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Ejercicio 2. Con los elementos expuestos con anterioridad, elabora el </a:t>
            </a:r>
            <a:r>
              <a:rPr lang="es-ES" dirty="0" err="1" smtClean="0"/>
              <a:t>índice</a:t>
            </a:r>
            <a:r>
              <a:rPr lang="es-ES" dirty="0" smtClean="0"/>
              <a:t> de tu </a:t>
            </a:r>
            <a:r>
              <a:rPr lang="es-ES" dirty="0" err="1" smtClean="0"/>
              <a:t>investigación</a:t>
            </a:r>
            <a:r>
              <a:rPr lang="es-ES" dirty="0"/>
              <a:t>.</a:t>
            </a:r>
            <a:endParaRPr lang="es-ES" dirty="0" smtClean="0"/>
          </a:p>
          <a:p>
            <a:pPr algn="ctr"/>
            <a:r>
              <a:rPr lang="es-ES" b="1" dirty="0"/>
              <a:t>Agradecimientos: </a:t>
            </a:r>
            <a:r>
              <a:rPr lang="es-ES" dirty="0"/>
              <a:t>no son un requisito obligatorio. Los </a:t>
            </a:r>
            <a:r>
              <a:rPr lang="es-ES" dirty="0" smtClean="0"/>
              <a:t>agradecimientos </a:t>
            </a:r>
            <a:r>
              <a:rPr lang="es-ES" dirty="0"/>
              <a:t>reconocen el apoyo que las personas o instituciones han proporcionado al investigador para concluir su trabajo. Cuando el investigador es apoyado con una beca por parte de alguna </a:t>
            </a:r>
            <a:r>
              <a:rPr lang="es-ES" dirty="0" err="1" smtClean="0"/>
              <a:t>institución</a:t>
            </a:r>
            <a:r>
              <a:rPr lang="es-ES" dirty="0"/>
              <a:t>, el agradecimiento </a:t>
            </a:r>
            <a:r>
              <a:rPr lang="es-ES" dirty="0" smtClean="0"/>
              <a:t>aparecerá </a:t>
            </a:r>
            <a:r>
              <a:rPr lang="es-ES" dirty="0"/>
              <a:t>para reconocer el apoyo brindado. </a:t>
            </a:r>
            <a:endParaRPr lang="es-ES" dirty="0" smtClean="0"/>
          </a:p>
          <a:p>
            <a:pPr algn="ctr"/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8554" y="1446389"/>
            <a:ext cx="3162300" cy="367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974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24556" y="0"/>
            <a:ext cx="4642555" cy="548922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Ejercicio 3. Con los elementos expuestos con anterioridad, elabora los agradecimientos de tu investigación </a:t>
            </a:r>
          </a:p>
          <a:p>
            <a:pPr algn="ctr"/>
            <a:r>
              <a:rPr lang="es-ES" dirty="0" smtClean="0"/>
              <a:t> </a:t>
            </a:r>
            <a:r>
              <a:rPr lang="es-ES" b="1" dirty="0"/>
              <a:t>Contenido</a:t>
            </a:r>
            <a:r>
              <a:rPr lang="es-ES" dirty="0"/>
              <a:t>: el contenido o desarrollo del trabajo de </a:t>
            </a:r>
            <a:r>
              <a:rPr lang="es-ES" dirty="0" smtClean="0"/>
              <a:t>investigación </a:t>
            </a:r>
            <a:r>
              <a:rPr lang="es-ES" dirty="0"/>
              <a:t>es toda la </a:t>
            </a:r>
            <a:r>
              <a:rPr lang="es-ES" dirty="0" smtClean="0"/>
              <a:t>información </a:t>
            </a:r>
            <a:r>
              <a:rPr lang="es-ES" dirty="0"/>
              <a:t>que el investigador colocó de manera </a:t>
            </a:r>
            <a:r>
              <a:rPr lang="es-ES" dirty="0" smtClean="0"/>
              <a:t>coherente </a:t>
            </a:r>
            <a:r>
              <a:rPr lang="es-ES" dirty="0"/>
              <a:t>y ordenada a partir del </a:t>
            </a:r>
            <a:r>
              <a:rPr lang="es-ES" dirty="0" smtClean="0"/>
              <a:t>índice </a:t>
            </a:r>
            <a:r>
              <a:rPr lang="es-ES" dirty="0"/>
              <a:t>propuesto. El contenido inicia con la </a:t>
            </a:r>
            <a:r>
              <a:rPr lang="es-ES" dirty="0" smtClean="0"/>
              <a:t>Introducción, </a:t>
            </a:r>
            <a:r>
              <a:rPr lang="es-ES" dirty="0"/>
              <a:t>seguida por los </a:t>
            </a:r>
            <a:r>
              <a:rPr lang="es-ES" dirty="0" smtClean="0"/>
              <a:t>capítulos </a:t>
            </a:r>
            <a:r>
              <a:rPr lang="es-ES" dirty="0"/>
              <a:t>y las conclusiones del trabajo de </a:t>
            </a:r>
            <a:r>
              <a:rPr lang="es-ES" dirty="0" smtClean="0"/>
              <a:t>investigación. </a:t>
            </a:r>
            <a:r>
              <a:rPr lang="es-ES" dirty="0"/>
              <a:t>Finaliza con la </a:t>
            </a:r>
            <a:r>
              <a:rPr lang="es-ES" dirty="0" smtClean="0"/>
              <a:t>bibliografía </a:t>
            </a:r>
            <a:r>
              <a:rPr lang="es-ES" dirty="0"/>
              <a:t>y los anexos, si </a:t>
            </a:r>
            <a:r>
              <a:rPr lang="es-ES" dirty="0" smtClean="0"/>
              <a:t>éstos </a:t>
            </a:r>
            <a:r>
              <a:rPr lang="es-ES" dirty="0"/>
              <a:t>existen y son necesarios. La parte de los anexos puede incluir el modelo de los instrumentos </a:t>
            </a:r>
            <a:r>
              <a:rPr lang="es-ES" dirty="0" smtClean="0"/>
              <a:t>metodológicos </a:t>
            </a:r>
            <a:r>
              <a:rPr lang="es-ES" dirty="0"/>
              <a:t>empleados: cuestionario y entrevista muestra, resultados de laboratorio desglosados</a:t>
            </a:r>
            <a:r>
              <a:rPr lang="es-ES"/>
              <a:t>, </a:t>
            </a:r>
            <a:r>
              <a:rPr lang="es-ES" smtClean="0"/>
              <a:t>resultados </a:t>
            </a:r>
            <a:r>
              <a:rPr lang="es-ES" dirty="0" smtClean="0"/>
              <a:t>estadísticos </a:t>
            </a:r>
            <a:r>
              <a:rPr lang="es-ES" dirty="0"/>
              <a:t>desglosados, acuerdos o tratados que son referentes para el trabajo, entre otros. </a:t>
            </a:r>
          </a:p>
          <a:p>
            <a:pPr algn="ctr"/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7647" y="1425228"/>
            <a:ext cx="4064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552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rgamino vertical 1"/>
          <p:cNvSpPr/>
          <p:nvPr/>
        </p:nvSpPr>
        <p:spPr>
          <a:xfrm>
            <a:off x="324556" y="310444"/>
            <a:ext cx="2540000" cy="4275667"/>
          </a:xfrm>
          <a:prstGeom prst="verticalScrol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aseline="30000" dirty="0"/>
              <a:t>Ejercicio 4. Con los elementos expuestos con anterioridad, </a:t>
            </a:r>
            <a:r>
              <a:rPr lang="es-ES" sz="2800" baseline="30000" dirty="0" smtClean="0"/>
              <a:t>elabora </a:t>
            </a:r>
            <a:r>
              <a:rPr lang="es-ES" sz="2800" baseline="30000" dirty="0"/>
              <a:t>el contenido de tu investigación</a:t>
            </a:r>
            <a:endParaRPr lang="es-ES" sz="28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578" y="1143018"/>
            <a:ext cx="4018677" cy="337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797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Montura">
  <a:themeElements>
    <a:clrScheme name="Montura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Montura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Montura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Montura.thmx</Template>
  <TotalTime>460</TotalTime>
  <Words>968</Words>
  <Application>Microsoft Macintosh PowerPoint</Application>
  <PresentationFormat>Presentación en pantalla (4:3)</PresentationFormat>
  <Paragraphs>51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Montura</vt:lpstr>
      <vt:lpstr>Presentación del trabajo final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del trabajo final</dc:title>
  <dc:creator>Ma. Esther Morales Fajardo</dc:creator>
  <cp:lastModifiedBy>Ma. Esther Morales Fajardo</cp:lastModifiedBy>
  <cp:revision>20</cp:revision>
  <dcterms:created xsi:type="dcterms:W3CDTF">2018-07-27T16:55:26Z</dcterms:created>
  <dcterms:modified xsi:type="dcterms:W3CDTF">2018-07-31T14:29:25Z</dcterms:modified>
</cp:coreProperties>
</file>