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2"/>
  </p:sldMasterIdLst>
  <p:notesMasterIdLst>
    <p:notesMasterId r:id="rId43"/>
  </p:notesMasterIdLst>
  <p:sldIdLst>
    <p:sldId id="256" r:id="rId3"/>
    <p:sldId id="258" r:id="rId4"/>
    <p:sldId id="259" r:id="rId5"/>
    <p:sldId id="261" r:id="rId6"/>
    <p:sldId id="260" r:id="rId7"/>
    <p:sldId id="262" r:id="rId8"/>
    <p:sldId id="265" r:id="rId9"/>
    <p:sldId id="266" r:id="rId10"/>
    <p:sldId id="267" r:id="rId11"/>
    <p:sldId id="268" r:id="rId12"/>
    <p:sldId id="269" r:id="rId13"/>
    <p:sldId id="270" r:id="rId14"/>
    <p:sldId id="271" r:id="rId15"/>
    <p:sldId id="272" r:id="rId16"/>
    <p:sldId id="273" r:id="rId17"/>
    <p:sldId id="274" r:id="rId18"/>
    <p:sldId id="298" r:id="rId19"/>
    <p:sldId id="284" r:id="rId20"/>
    <p:sldId id="286" r:id="rId21"/>
    <p:sldId id="287" r:id="rId22"/>
    <p:sldId id="288" r:id="rId23"/>
    <p:sldId id="289" r:id="rId24"/>
    <p:sldId id="291" r:id="rId25"/>
    <p:sldId id="292" r:id="rId26"/>
    <p:sldId id="290" r:id="rId27"/>
    <p:sldId id="293" r:id="rId28"/>
    <p:sldId id="294" r:id="rId29"/>
    <p:sldId id="295" r:id="rId30"/>
    <p:sldId id="296" r:id="rId31"/>
    <p:sldId id="285" r:id="rId32"/>
    <p:sldId id="297" r:id="rId33"/>
    <p:sldId id="275" r:id="rId34"/>
    <p:sldId id="263" r:id="rId35"/>
    <p:sldId id="264" r:id="rId36"/>
    <p:sldId id="276" r:id="rId37"/>
    <p:sldId id="277" r:id="rId38"/>
    <p:sldId id="278" r:id="rId39"/>
    <p:sldId id="257" r:id="rId40"/>
    <p:sldId id="280" r:id="rId41"/>
    <p:sldId id="282" r:id="rId42"/>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CC66"/>
    <a:srgbClr val="FFFF99"/>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2" autoAdjust="0"/>
    <p:restoredTop sz="94660" autoAdjust="0"/>
  </p:normalViewPr>
  <p:slideViewPr>
    <p:cSldViewPr>
      <p:cViewPr varScale="1">
        <p:scale>
          <a:sx n="72" d="100"/>
          <a:sy n="72" d="100"/>
        </p:scale>
        <p:origin x="13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image" Target="../media/image16.jpeg"/></Relationships>
</file>

<file path=ppt/diagrams/_rels/data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ata7.xml.rels><?xml version="1.0" encoding="UTF-8" standalone="yes"?>
<Relationships xmlns="http://schemas.openxmlformats.org/package/2006/relationships"><Relationship Id="rId3" Type="http://schemas.openxmlformats.org/officeDocument/2006/relationships/image" Target="../media/image35.png"/><Relationship Id="rId2" Type="http://schemas.microsoft.com/office/2007/relationships/hdphoto" Target="../media/hdphoto4.wdp"/><Relationship Id="rId1" Type="http://schemas.openxmlformats.org/officeDocument/2006/relationships/image" Target="../media/image34.png"/></Relationships>
</file>

<file path=ppt/diagrams/_rels/data8.xml.rels><?xml version="1.0" encoding="UTF-8" standalone="yes"?>
<Relationships xmlns="http://schemas.openxmlformats.org/package/2006/relationships"><Relationship Id="rId1" Type="http://schemas.openxmlformats.org/officeDocument/2006/relationships/image" Target="../media/image3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image" Target="../media/image16.jpeg"/></Relationships>
</file>

<file path=ppt/diagrams/_rels/drawing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rawing7.xml.rels><?xml version="1.0" encoding="UTF-8" standalone="yes"?>
<Relationships xmlns="http://schemas.openxmlformats.org/package/2006/relationships"><Relationship Id="rId3" Type="http://schemas.openxmlformats.org/officeDocument/2006/relationships/image" Target="../media/image35.png"/><Relationship Id="rId2" Type="http://schemas.microsoft.com/office/2007/relationships/hdphoto" Target="../media/hdphoto4.wdp"/><Relationship Id="rId1" Type="http://schemas.openxmlformats.org/officeDocument/2006/relationships/image" Target="../media/image34.png"/></Relationships>
</file>

<file path=ppt/diagrams/_rels/drawing8.xml.rels><?xml version="1.0" encoding="UTF-8" standalone="yes"?>
<Relationships xmlns="http://schemas.openxmlformats.org/package/2006/relationships"><Relationship Id="rId1"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9225D-EFFD-48CA-99AD-1E3C38B2B317}" type="doc">
      <dgm:prSet loTypeId="urn:microsoft.com/office/officeart/2005/8/layout/arrow2" loCatId="process" qsTypeId="urn:microsoft.com/office/officeart/2005/8/quickstyle/3d3" qsCatId="3D" csTypeId="urn:microsoft.com/office/officeart/2005/8/colors/accent3_5" csCatId="accent3" phldr="1"/>
      <dgm:spPr/>
    </dgm:pt>
    <dgm:pt modelId="{1AEB0315-8DAE-4562-B2F1-79FA70F26716}">
      <dgm:prSet phldrT="[Texto]"/>
      <dgm:spPr/>
      <dgm:t>
        <a:bodyPr/>
        <a:lstStyle/>
        <a:p>
          <a:r>
            <a:rPr lang="es-MX" b="1" dirty="0"/>
            <a:t>Se crea en </a:t>
          </a:r>
          <a:r>
            <a:rPr lang="es-MX" b="1" dirty="0" err="1"/>
            <a:t>Zurich</a:t>
          </a:r>
          <a:r>
            <a:rPr lang="es-MX" b="1" dirty="0"/>
            <a:t> la primera cátedra de “ciencias inductivas” lo que hoy llamaríamos “Empíricas”</a:t>
          </a:r>
        </a:p>
      </dgm:t>
    </dgm:pt>
    <dgm:pt modelId="{9024FFE7-DBBC-4CFC-8A1B-0AFB6CB43B6C}" type="parTrans" cxnId="{F0CB9706-ED43-462B-8861-AA7D68B5F048}">
      <dgm:prSet/>
      <dgm:spPr/>
      <dgm:t>
        <a:bodyPr/>
        <a:lstStyle/>
        <a:p>
          <a:endParaRPr lang="es-MX"/>
        </a:p>
      </dgm:t>
    </dgm:pt>
    <dgm:pt modelId="{604813D3-447B-4C4B-B77A-CA07D81F685A}" type="sibTrans" cxnId="{F0CB9706-ED43-462B-8861-AA7D68B5F048}">
      <dgm:prSet/>
      <dgm:spPr/>
      <dgm:t>
        <a:bodyPr/>
        <a:lstStyle/>
        <a:p>
          <a:endParaRPr lang="es-MX"/>
        </a:p>
      </dgm:t>
    </dgm:pt>
    <dgm:pt modelId="{44BA2E9F-75BF-40A7-A822-302E3F9F9976}">
      <dgm:prSet phldrT="[Texto]"/>
      <dgm:spPr/>
      <dgm:t>
        <a:bodyPr/>
        <a:lstStyle/>
        <a:p>
          <a:r>
            <a:rPr lang="es-MX" b="1" dirty="0"/>
            <a:t>Se crea la cátedra “Historia y teoría de las ciencias inductivas” para Ernst Mach en la universidad de Viena.</a:t>
          </a:r>
        </a:p>
      </dgm:t>
    </dgm:pt>
    <dgm:pt modelId="{9FE3883C-6C93-45EC-97EB-F2D4583DED00}" type="parTrans" cxnId="{4DDD7C52-0C08-4ACC-A9D1-F19A93027FD0}">
      <dgm:prSet/>
      <dgm:spPr/>
      <dgm:t>
        <a:bodyPr/>
        <a:lstStyle/>
        <a:p>
          <a:endParaRPr lang="es-MX"/>
        </a:p>
      </dgm:t>
    </dgm:pt>
    <dgm:pt modelId="{2CE6C68F-27D7-4578-9686-A0AB32335095}" type="sibTrans" cxnId="{4DDD7C52-0C08-4ACC-A9D1-F19A93027FD0}">
      <dgm:prSet/>
      <dgm:spPr/>
      <dgm:t>
        <a:bodyPr/>
        <a:lstStyle/>
        <a:p>
          <a:endParaRPr lang="es-MX"/>
        </a:p>
      </dgm:t>
    </dgm:pt>
    <dgm:pt modelId="{FFEDDDBA-442D-477A-BE46-1958E994D6DF}">
      <dgm:prSet phldrT="[Texto]"/>
      <dgm:spPr/>
      <dgm:t>
        <a:bodyPr/>
        <a:lstStyle/>
        <a:p>
          <a:r>
            <a:rPr lang="es-MX" b="1" dirty="0"/>
            <a:t>Comienza lo que llamamos “Círculo de Viena”</a:t>
          </a:r>
        </a:p>
      </dgm:t>
    </dgm:pt>
    <dgm:pt modelId="{9D02F6B8-F2F9-46FF-8C0F-00A2EA667CB8}" type="parTrans" cxnId="{40C0318B-0E67-4268-9DEE-E6344E96A1AC}">
      <dgm:prSet/>
      <dgm:spPr/>
      <dgm:t>
        <a:bodyPr/>
        <a:lstStyle/>
        <a:p>
          <a:endParaRPr lang="es-MX"/>
        </a:p>
      </dgm:t>
    </dgm:pt>
    <dgm:pt modelId="{16D7D28E-FDB3-4B9F-85ED-E9E1C27F7017}" type="sibTrans" cxnId="{40C0318B-0E67-4268-9DEE-E6344E96A1AC}">
      <dgm:prSet/>
      <dgm:spPr/>
      <dgm:t>
        <a:bodyPr/>
        <a:lstStyle/>
        <a:p>
          <a:endParaRPr lang="es-MX"/>
        </a:p>
      </dgm:t>
    </dgm:pt>
    <dgm:pt modelId="{88BE1A7F-A100-41A7-8296-77006D17AD37}" type="pres">
      <dgm:prSet presAssocID="{72E9225D-EFFD-48CA-99AD-1E3C38B2B317}" presName="arrowDiagram" presStyleCnt="0">
        <dgm:presLayoutVars>
          <dgm:chMax val="5"/>
          <dgm:dir/>
          <dgm:resizeHandles val="exact"/>
        </dgm:presLayoutVars>
      </dgm:prSet>
      <dgm:spPr/>
    </dgm:pt>
    <dgm:pt modelId="{63CDA77D-D908-415A-927B-E32A9E9F0C32}" type="pres">
      <dgm:prSet presAssocID="{72E9225D-EFFD-48CA-99AD-1E3C38B2B317}" presName="arrow" presStyleLbl="bgShp" presStyleIdx="0" presStyleCnt="1"/>
      <dgm:spPr>
        <a:scene3d>
          <a:camera prst="orthographicFront">
            <a:rot lat="0" lon="0" rev="0"/>
          </a:camera>
          <a:lightRig rig="balanced" dir="t">
            <a:rot lat="0" lon="0" rev="8700000"/>
          </a:lightRig>
        </a:scene3d>
        <a:sp3d z="-300000">
          <a:bevelT w="190500" h="38100"/>
        </a:sp3d>
      </dgm:spPr>
    </dgm:pt>
    <dgm:pt modelId="{FDB4BA35-B41D-4E22-B622-D952098477FA}" type="pres">
      <dgm:prSet presAssocID="{72E9225D-EFFD-48CA-99AD-1E3C38B2B317}" presName="arrowDiagram3" presStyleCnt="0"/>
      <dgm:spPr/>
    </dgm:pt>
    <dgm:pt modelId="{91859D6A-A865-4E0C-B6A8-D5384C81BF7F}" type="pres">
      <dgm:prSet presAssocID="{1AEB0315-8DAE-4562-B2F1-79FA70F26716}" presName="bullet3a" presStyleLbl="node1" presStyleIdx="0" presStyleCnt="3" custLinFactNeighborX="-98716" custLinFactNeighborY="44568"/>
      <dgm:spPr/>
    </dgm:pt>
    <dgm:pt modelId="{B96765AA-1A4F-429E-80F1-75CEBA2AEB2A}" type="pres">
      <dgm:prSet presAssocID="{1AEB0315-8DAE-4562-B2F1-79FA70F26716}" presName="textBox3a" presStyleLbl="revTx" presStyleIdx="0" presStyleCnt="3" custScaleX="113957">
        <dgm:presLayoutVars>
          <dgm:bulletEnabled val="1"/>
        </dgm:presLayoutVars>
      </dgm:prSet>
      <dgm:spPr/>
    </dgm:pt>
    <dgm:pt modelId="{6FF5C602-2325-4D1D-878C-1101E7E24848}" type="pres">
      <dgm:prSet presAssocID="{44BA2E9F-75BF-40A7-A822-302E3F9F9976}" presName="bullet3b" presStyleLbl="node1" presStyleIdx="1" presStyleCnt="3"/>
      <dgm:spPr/>
    </dgm:pt>
    <dgm:pt modelId="{D3588DFA-9190-4B57-9037-05776840F026}" type="pres">
      <dgm:prSet presAssocID="{44BA2E9F-75BF-40A7-A822-302E3F9F9976}" presName="textBox3b" presStyleLbl="revTx" presStyleIdx="1" presStyleCnt="3" custLinFactNeighborX="7144" custLinFactNeighborY="-2397">
        <dgm:presLayoutVars>
          <dgm:bulletEnabled val="1"/>
        </dgm:presLayoutVars>
      </dgm:prSet>
      <dgm:spPr/>
    </dgm:pt>
    <dgm:pt modelId="{3D10AF1A-99DA-4731-9630-BAECA4283CB7}" type="pres">
      <dgm:prSet presAssocID="{FFEDDDBA-442D-477A-BE46-1958E994D6DF}" presName="bullet3c" presStyleLbl="node1" presStyleIdx="2" presStyleCnt="3"/>
      <dgm:spPr/>
    </dgm:pt>
    <dgm:pt modelId="{3D422707-7BF3-4D80-AA62-F6F74DB0BA28}" type="pres">
      <dgm:prSet presAssocID="{FFEDDDBA-442D-477A-BE46-1958E994D6DF}" presName="textBox3c" presStyleLbl="revTx" presStyleIdx="2" presStyleCnt="3" custLinFactNeighborX="9072" custLinFactNeighborY="-5643">
        <dgm:presLayoutVars>
          <dgm:bulletEnabled val="1"/>
        </dgm:presLayoutVars>
      </dgm:prSet>
      <dgm:spPr/>
    </dgm:pt>
  </dgm:ptLst>
  <dgm:cxnLst>
    <dgm:cxn modelId="{F0CB9706-ED43-462B-8861-AA7D68B5F048}" srcId="{72E9225D-EFFD-48CA-99AD-1E3C38B2B317}" destId="{1AEB0315-8DAE-4562-B2F1-79FA70F26716}" srcOrd="0" destOrd="0" parTransId="{9024FFE7-DBBC-4CFC-8A1B-0AFB6CB43B6C}" sibTransId="{604813D3-447B-4C4B-B77A-CA07D81F685A}"/>
    <dgm:cxn modelId="{6144F128-8BF5-4377-B3F1-B7A637CCF28C}" type="presOf" srcId="{1AEB0315-8DAE-4562-B2F1-79FA70F26716}" destId="{B96765AA-1A4F-429E-80F1-75CEBA2AEB2A}" srcOrd="0" destOrd="0" presId="urn:microsoft.com/office/officeart/2005/8/layout/arrow2"/>
    <dgm:cxn modelId="{C273E25B-E27C-44BF-AEDF-8FA3A5224035}" type="presOf" srcId="{FFEDDDBA-442D-477A-BE46-1958E994D6DF}" destId="{3D422707-7BF3-4D80-AA62-F6F74DB0BA28}" srcOrd="0" destOrd="0" presId="urn:microsoft.com/office/officeart/2005/8/layout/arrow2"/>
    <dgm:cxn modelId="{4DDD7C52-0C08-4ACC-A9D1-F19A93027FD0}" srcId="{72E9225D-EFFD-48CA-99AD-1E3C38B2B317}" destId="{44BA2E9F-75BF-40A7-A822-302E3F9F9976}" srcOrd="1" destOrd="0" parTransId="{9FE3883C-6C93-45EC-97EB-F2D4583DED00}" sibTransId="{2CE6C68F-27D7-4578-9686-A0AB32335095}"/>
    <dgm:cxn modelId="{40C0318B-0E67-4268-9DEE-E6344E96A1AC}" srcId="{72E9225D-EFFD-48CA-99AD-1E3C38B2B317}" destId="{FFEDDDBA-442D-477A-BE46-1958E994D6DF}" srcOrd="2" destOrd="0" parTransId="{9D02F6B8-F2F9-46FF-8C0F-00A2EA667CB8}" sibTransId="{16D7D28E-FDB3-4B9F-85ED-E9E1C27F7017}"/>
    <dgm:cxn modelId="{97959693-9FAD-452C-8D1C-A552612C198C}" type="presOf" srcId="{44BA2E9F-75BF-40A7-A822-302E3F9F9976}" destId="{D3588DFA-9190-4B57-9037-05776840F026}" srcOrd="0" destOrd="0" presId="urn:microsoft.com/office/officeart/2005/8/layout/arrow2"/>
    <dgm:cxn modelId="{5C1C54E3-2659-4236-B41A-3C89E5E6A8E5}" type="presOf" srcId="{72E9225D-EFFD-48CA-99AD-1E3C38B2B317}" destId="{88BE1A7F-A100-41A7-8296-77006D17AD37}" srcOrd="0" destOrd="0" presId="urn:microsoft.com/office/officeart/2005/8/layout/arrow2"/>
    <dgm:cxn modelId="{F0AAE4B0-133C-4591-AE59-1A88FD0D1B1F}" type="presParOf" srcId="{88BE1A7F-A100-41A7-8296-77006D17AD37}" destId="{63CDA77D-D908-415A-927B-E32A9E9F0C32}" srcOrd="0" destOrd="0" presId="urn:microsoft.com/office/officeart/2005/8/layout/arrow2"/>
    <dgm:cxn modelId="{95AD290A-6DB6-4043-8372-1C8BB5266814}" type="presParOf" srcId="{88BE1A7F-A100-41A7-8296-77006D17AD37}" destId="{FDB4BA35-B41D-4E22-B622-D952098477FA}" srcOrd="1" destOrd="0" presId="urn:microsoft.com/office/officeart/2005/8/layout/arrow2"/>
    <dgm:cxn modelId="{6CD4CC6F-8BCF-43C9-B76D-274F6FCD1014}" type="presParOf" srcId="{FDB4BA35-B41D-4E22-B622-D952098477FA}" destId="{91859D6A-A865-4E0C-B6A8-D5384C81BF7F}" srcOrd="0" destOrd="0" presId="urn:microsoft.com/office/officeart/2005/8/layout/arrow2"/>
    <dgm:cxn modelId="{84EBFA86-DE69-4336-9396-D4022A283A81}" type="presParOf" srcId="{FDB4BA35-B41D-4E22-B622-D952098477FA}" destId="{B96765AA-1A4F-429E-80F1-75CEBA2AEB2A}" srcOrd="1" destOrd="0" presId="urn:microsoft.com/office/officeart/2005/8/layout/arrow2"/>
    <dgm:cxn modelId="{BEAF472E-E51F-4CE9-9D5D-1A38F856AD18}" type="presParOf" srcId="{FDB4BA35-B41D-4E22-B622-D952098477FA}" destId="{6FF5C602-2325-4D1D-878C-1101E7E24848}" srcOrd="2" destOrd="0" presId="urn:microsoft.com/office/officeart/2005/8/layout/arrow2"/>
    <dgm:cxn modelId="{B48224EE-AB6F-4E3A-8897-B3BCA9A3D7E9}" type="presParOf" srcId="{FDB4BA35-B41D-4E22-B622-D952098477FA}" destId="{D3588DFA-9190-4B57-9037-05776840F026}" srcOrd="3" destOrd="0" presId="urn:microsoft.com/office/officeart/2005/8/layout/arrow2"/>
    <dgm:cxn modelId="{6B60054A-5461-4101-BA35-4D30E357D5C8}" type="presParOf" srcId="{FDB4BA35-B41D-4E22-B622-D952098477FA}" destId="{3D10AF1A-99DA-4731-9630-BAECA4283CB7}" srcOrd="4" destOrd="0" presId="urn:microsoft.com/office/officeart/2005/8/layout/arrow2"/>
    <dgm:cxn modelId="{E4C74517-3DD1-4B24-BE83-F36791F1F2B7}" type="presParOf" srcId="{FDB4BA35-B41D-4E22-B622-D952098477FA}" destId="{3D422707-7BF3-4D80-AA62-F6F74DB0BA28}"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7EAB7C-B23C-4F9D-AD21-E1E4A50F0490}" type="doc">
      <dgm:prSet loTypeId="urn:microsoft.com/office/officeart/2005/8/layout/vList3" loCatId="list" qsTypeId="urn:microsoft.com/office/officeart/2005/8/quickstyle/simple5" qsCatId="simple" csTypeId="urn:microsoft.com/office/officeart/2005/8/colors/accent1_1" csCatId="accent1" phldr="1"/>
      <dgm:spPr/>
    </dgm:pt>
    <dgm:pt modelId="{A1D31D72-B525-44D3-99A7-A5F5F7C644E9}">
      <dgm:prSet phldrT="[Texto]"/>
      <dgm:spPr/>
      <dgm:t>
        <a:bodyPr/>
        <a:lstStyle/>
        <a:p>
          <a:r>
            <a:rPr lang="es-MX" dirty="0"/>
            <a:t>Metafísica: pretendía convertirse en rectora de la ciencia, elaboraba discursos sobre hechos sin apoyarse en investigaciones empíricas, utilizaba un lenguaje oscuro y confuso. En resumen, era arbitraria. </a:t>
          </a:r>
        </a:p>
      </dgm:t>
    </dgm:pt>
    <dgm:pt modelId="{164DF322-6C2F-48D9-A5AE-7C28D5F703AE}" type="parTrans" cxnId="{35348750-8449-4C3B-9952-BDB44F356874}">
      <dgm:prSet/>
      <dgm:spPr/>
      <dgm:t>
        <a:bodyPr/>
        <a:lstStyle/>
        <a:p>
          <a:endParaRPr lang="es-MX"/>
        </a:p>
      </dgm:t>
    </dgm:pt>
    <dgm:pt modelId="{F28694F7-3DCE-4F2A-AACC-048EEF963D39}" type="sibTrans" cxnId="{35348750-8449-4C3B-9952-BDB44F356874}">
      <dgm:prSet/>
      <dgm:spPr/>
      <dgm:t>
        <a:bodyPr/>
        <a:lstStyle/>
        <a:p>
          <a:endParaRPr lang="es-MX"/>
        </a:p>
      </dgm:t>
    </dgm:pt>
    <dgm:pt modelId="{7F3713C5-638A-45C8-B800-9D11820E1D49}">
      <dgm:prSet phldrT="[Texto]"/>
      <dgm:spPr/>
      <dgm:t>
        <a:bodyPr/>
        <a:lstStyle/>
        <a:p>
          <a:r>
            <a:rPr lang="es-MX" dirty="0"/>
            <a:t>Ciencia: apego por la claridad, rigor y precisión, logros del método experimental en la formulación de leyes, teorías. </a:t>
          </a:r>
        </a:p>
      </dgm:t>
    </dgm:pt>
    <dgm:pt modelId="{739EFE51-13DD-45D1-9F07-FA372F5B011C}" type="parTrans" cxnId="{BF655E0E-1C83-4E7B-A8D8-8AE5FDE963C5}">
      <dgm:prSet/>
      <dgm:spPr/>
      <dgm:t>
        <a:bodyPr/>
        <a:lstStyle/>
        <a:p>
          <a:endParaRPr lang="es-MX"/>
        </a:p>
      </dgm:t>
    </dgm:pt>
    <dgm:pt modelId="{FC9D431C-97CF-44A7-AFBF-43FC3CAF1B34}" type="sibTrans" cxnId="{BF655E0E-1C83-4E7B-A8D8-8AE5FDE963C5}">
      <dgm:prSet/>
      <dgm:spPr/>
      <dgm:t>
        <a:bodyPr/>
        <a:lstStyle/>
        <a:p>
          <a:endParaRPr lang="es-MX"/>
        </a:p>
      </dgm:t>
    </dgm:pt>
    <dgm:pt modelId="{2F4AB3F9-295F-4D18-BD8A-483293CF63D6}">
      <dgm:prSet phldrT="[Texto]"/>
      <dgm:spPr/>
      <dgm:t>
        <a:bodyPr/>
        <a:lstStyle/>
        <a:p>
          <a:r>
            <a:rPr lang="es-MX" dirty="0"/>
            <a:t>Círculo de Viena (1922) reaccionó contra la metafísica. Su idea era distinguir el discurso verdaderamente científico, contra aquel que no lo era. “Todo enunciado que tuviese sentido (que fuera científico) tenía que ser verificable en la experiencia” (</a:t>
          </a:r>
          <a:r>
            <a:rPr lang="es-MX" dirty="0" err="1"/>
            <a:t>verificacionismo</a:t>
          </a:r>
          <a:r>
            <a:rPr lang="es-MX" dirty="0"/>
            <a:t>) </a:t>
          </a:r>
        </a:p>
      </dgm:t>
    </dgm:pt>
    <dgm:pt modelId="{F070339C-B47E-4DF1-A11E-ABDEE096DF78}" type="parTrans" cxnId="{1FA62433-AD52-49EA-B550-4D215D65F46F}">
      <dgm:prSet/>
      <dgm:spPr/>
      <dgm:t>
        <a:bodyPr/>
        <a:lstStyle/>
        <a:p>
          <a:endParaRPr lang="es-MX"/>
        </a:p>
      </dgm:t>
    </dgm:pt>
    <dgm:pt modelId="{7B7DBB74-B8AE-4C45-9974-6E29E874921B}" type="sibTrans" cxnId="{1FA62433-AD52-49EA-B550-4D215D65F46F}">
      <dgm:prSet/>
      <dgm:spPr/>
      <dgm:t>
        <a:bodyPr/>
        <a:lstStyle/>
        <a:p>
          <a:endParaRPr lang="es-MX"/>
        </a:p>
      </dgm:t>
    </dgm:pt>
    <dgm:pt modelId="{449352BA-D1B1-414E-8A94-04211C4B7C5C}" type="pres">
      <dgm:prSet presAssocID="{157EAB7C-B23C-4F9D-AD21-E1E4A50F0490}" presName="linearFlow" presStyleCnt="0">
        <dgm:presLayoutVars>
          <dgm:dir/>
          <dgm:resizeHandles val="exact"/>
        </dgm:presLayoutVars>
      </dgm:prSet>
      <dgm:spPr/>
    </dgm:pt>
    <dgm:pt modelId="{FAA115EB-2FD6-412D-9467-D1BDD1FA86F6}" type="pres">
      <dgm:prSet presAssocID="{A1D31D72-B525-44D3-99A7-A5F5F7C644E9}" presName="composite" presStyleCnt="0"/>
      <dgm:spPr/>
    </dgm:pt>
    <dgm:pt modelId="{1D6CB69B-1995-43BD-9353-57F4163A700D}" type="pres">
      <dgm:prSet presAssocID="{A1D31D72-B525-44D3-99A7-A5F5F7C644E9}"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8000" r="-18000"/>
          </a:stretch>
        </a:blipFill>
      </dgm:spPr>
    </dgm:pt>
    <dgm:pt modelId="{FFC27B09-6712-4E60-9F04-F7BCE5CB5192}" type="pres">
      <dgm:prSet presAssocID="{A1D31D72-B525-44D3-99A7-A5F5F7C644E9}" presName="txShp" presStyleLbl="node1" presStyleIdx="0" presStyleCnt="3">
        <dgm:presLayoutVars>
          <dgm:bulletEnabled val="1"/>
        </dgm:presLayoutVars>
      </dgm:prSet>
      <dgm:spPr/>
    </dgm:pt>
    <dgm:pt modelId="{F9891B26-F22C-4D7B-9961-6B734C3F6482}" type="pres">
      <dgm:prSet presAssocID="{F28694F7-3DCE-4F2A-AACC-048EEF963D39}" presName="spacing" presStyleCnt="0"/>
      <dgm:spPr/>
    </dgm:pt>
    <dgm:pt modelId="{6655498C-00A3-4CC5-A21F-4ED1BFA9009D}" type="pres">
      <dgm:prSet presAssocID="{7F3713C5-638A-45C8-B800-9D11820E1D49}" presName="composite" presStyleCnt="0"/>
      <dgm:spPr/>
    </dgm:pt>
    <dgm:pt modelId="{D547C6A8-9A9D-4920-84F4-15B090BE1394}" type="pres">
      <dgm:prSet presAssocID="{7F3713C5-638A-45C8-B800-9D11820E1D49}"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0F91451B-AADF-4146-B367-B7EA3E6B770F}" type="pres">
      <dgm:prSet presAssocID="{7F3713C5-638A-45C8-B800-9D11820E1D49}" presName="txShp" presStyleLbl="node1" presStyleIdx="1" presStyleCnt="3">
        <dgm:presLayoutVars>
          <dgm:bulletEnabled val="1"/>
        </dgm:presLayoutVars>
      </dgm:prSet>
      <dgm:spPr/>
    </dgm:pt>
    <dgm:pt modelId="{71A1E808-764F-4F3A-8CF2-FB24B11EFDC4}" type="pres">
      <dgm:prSet presAssocID="{FC9D431C-97CF-44A7-AFBF-43FC3CAF1B34}" presName="spacing" presStyleCnt="0"/>
      <dgm:spPr/>
    </dgm:pt>
    <dgm:pt modelId="{6CE6AAC0-089C-4CCB-B948-9CC31A5E941D}" type="pres">
      <dgm:prSet presAssocID="{2F4AB3F9-295F-4D18-BD8A-483293CF63D6}" presName="composite" presStyleCnt="0"/>
      <dgm:spPr/>
    </dgm:pt>
    <dgm:pt modelId="{6CB82D68-532F-46D4-BF0F-75951166AF77}" type="pres">
      <dgm:prSet presAssocID="{2F4AB3F9-295F-4D18-BD8A-483293CF63D6}"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pt>
    <dgm:pt modelId="{410005F8-23AF-4E58-B644-600BD22B632E}" type="pres">
      <dgm:prSet presAssocID="{2F4AB3F9-295F-4D18-BD8A-483293CF63D6}" presName="txShp" presStyleLbl="node1" presStyleIdx="2" presStyleCnt="3">
        <dgm:presLayoutVars>
          <dgm:bulletEnabled val="1"/>
        </dgm:presLayoutVars>
      </dgm:prSet>
      <dgm:spPr/>
    </dgm:pt>
  </dgm:ptLst>
  <dgm:cxnLst>
    <dgm:cxn modelId="{120BCC0A-B834-4E18-81A3-38CE19351527}" type="presOf" srcId="{2F4AB3F9-295F-4D18-BD8A-483293CF63D6}" destId="{410005F8-23AF-4E58-B644-600BD22B632E}" srcOrd="0" destOrd="0" presId="urn:microsoft.com/office/officeart/2005/8/layout/vList3"/>
    <dgm:cxn modelId="{BF655E0E-1C83-4E7B-A8D8-8AE5FDE963C5}" srcId="{157EAB7C-B23C-4F9D-AD21-E1E4A50F0490}" destId="{7F3713C5-638A-45C8-B800-9D11820E1D49}" srcOrd="1" destOrd="0" parTransId="{739EFE51-13DD-45D1-9F07-FA372F5B011C}" sibTransId="{FC9D431C-97CF-44A7-AFBF-43FC3CAF1B34}"/>
    <dgm:cxn modelId="{511AAF19-E62A-4240-B480-C7A5F1ABE8AD}" type="presOf" srcId="{157EAB7C-B23C-4F9D-AD21-E1E4A50F0490}" destId="{449352BA-D1B1-414E-8A94-04211C4B7C5C}" srcOrd="0" destOrd="0" presId="urn:microsoft.com/office/officeart/2005/8/layout/vList3"/>
    <dgm:cxn modelId="{EAA1BC1B-AD53-4142-B87B-003903D41B7A}" type="presOf" srcId="{A1D31D72-B525-44D3-99A7-A5F5F7C644E9}" destId="{FFC27B09-6712-4E60-9F04-F7BCE5CB5192}" srcOrd="0" destOrd="0" presId="urn:microsoft.com/office/officeart/2005/8/layout/vList3"/>
    <dgm:cxn modelId="{1FA62433-AD52-49EA-B550-4D215D65F46F}" srcId="{157EAB7C-B23C-4F9D-AD21-E1E4A50F0490}" destId="{2F4AB3F9-295F-4D18-BD8A-483293CF63D6}" srcOrd="2" destOrd="0" parTransId="{F070339C-B47E-4DF1-A11E-ABDEE096DF78}" sibTransId="{7B7DBB74-B8AE-4C45-9974-6E29E874921B}"/>
    <dgm:cxn modelId="{35348750-8449-4C3B-9952-BDB44F356874}" srcId="{157EAB7C-B23C-4F9D-AD21-E1E4A50F0490}" destId="{A1D31D72-B525-44D3-99A7-A5F5F7C644E9}" srcOrd="0" destOrd="0" parTransId="{164DF322-6C2F-48D9-A5AE-7C28D5F703AE}" sibTransId="{F28694F7-3DCE-4F2A-AACC-048EEF963D39}"/>
    <dgm:cxn modelId="{8E7245E0-64B0-451C-A4BD-9554A3E6B398}" type="presOf" srcId="{7F3713C5-638A-45C8-B800-9D11820E1D49}" destId="{0F91451B-AADF-4146-B367-B7EA3E6B770F}" srcOrd="0" destOrd="0" presId="urn:microsoft.com/office/officeart/2005/8/layout/vList3"/>
    <dgm:cxn modelId="{3A7DD726-3C45-4CD1-9BBE-B95BD627F351}" type="presParOf" srcId="{449352BA-D1B1-414E-8A94-04211C4B7C5C}" destId="{FAA115EB-2FD6-412D-9467-D1BDD1FA86F6}" srcOrd="0" destOrd="0" presId="urn:microsoft.com/office/officeart/2005/8/layout/vList3"/>
    <dgm:cxn modelId="{BF12F7B6-20D8-41C6-AA40-1254C996F943}" type="presParOf" srcId="{FAA115EB-2FD6-412D-9467-D1BDD1FA86F6}" destId="{1D6CB69B-1995-43BD-9353-57F4163A700D}" srcOrd="0" destOrd="0" presId="urn:microsoft.com/office/officeart/2005/8/layout/vList3"/>
    <dgm:cxn modelId="{AB521F16-821D-48A0-8B9C-52122B74E2E5}" type="presParOf" srcId="{FAA115EB-2FD6-412D-9467-D1BDD1FA86F6}" destId="{FFC27B09-6712-4E60-9F04-F7BCE5CB5192}" srcOrd="1" destOrd="0" presId="urn:microsoft.com/office/officeart/2005/8/layout/vList3"/>
    <dgm:cxn modelId="{3FEB9317-4E40-4059-9657-D0AB42E01DD3}" type="presParOf" srcId="{449352BA-D1B1-414E-8A94-04211C4B7C5C}" destId="{F9891B26-F22C-4D7B-9961-6B734C3F6482}" srcOrd="1" destOrd="0" presId="urn:microsoft.com/office/officeart/2005/8/layout/vList3"/>
    <dgm:cxn modelId="{CC8C67A5-A298-46D8-B24A-7EBE04C1C383}" type="presParOf" srcId="{449352BA-D1B1-414E-8A94-04211C4B7C5C}" destId="{6655498C-00A3-4CC5-A21F-4ED1BFA9009D}" srcOrd="2" destOrd="0" presId="urn:microsoft.com/office/officeart/2005/8/layout/vList3"/>
    <dgm:cxn modelId="{F8258420-B953-448B-9FA6-F14E645F5EA8}" type="presParOf" srcId="{6655498C-00A3-4CC5-A21F-4ED1BFA9009D}" destId="{D547C6A8-9A9D-4920-84F4-15B090BE1394}" srcOrd="0" destOrd="0" presId="urn:microsoft.com/office/officeart/2005/8/layout/vList3"/>
    <dgm:cxn modelId="{59918643-809A-44EF-887A-D3FB207CA9A7}" type="presParOf" srcId="{6655498C-00A3-4CC5-A21F-4ED1BFA9009D}" destId="{0F91451B-AADF-4146-B367-B7EA3E6B770F}" srcOrd="1" destOrd="0" presId="urn:microsoft.com/office/officeart/2005/8/layout/vList3"/>
    <dgm:cxn modelId="{0051D16E-D888-42B0-935E-99CCD7D5D9DF}" type="presParOf" srcId="{449352BA-D1B1-414E-8A94-04211C4B7C5C}" destId="{71A1E808-764F-4F3A-8CF2-FB24B11EFDC4}" srcOrd="3" destOrd="0" presId="urn:microsoft.com/office/officeart/2005/8/layout/vList3"/>
    <dgm:cxn modelId="{6A02252E-41C6-42D1-8632-00A5CF3E7531}" type="presParOf" srcId="{449352BA-D1B1-414E-8A94-04211C4B7C5C}" destId="{6CE6AAC0-089C-4CCB-B948-9CC31A5E941D}" srcOrd="4" destOrd="0" presId="urn:microsoft.com/office/officeart/2005/8/layout/vList3"/>
    <dgm:cxn modelId="{984D90F7-EB30-4727-BC94-6A805851FB01}" type="presParOf" srcId="{6CE6AAC0-089C-4CCB-B948-9CC31A5E941D}" destId="{6CB82D68-532F-46D4-BF0F-75951166AF77}" srcOrd="0" destOrd="0" presId="urn:microsoft.com/office/officeart/2005/8/layout/vList3"/>
    <dgm:cxn modelId="{BAEFE148-0A69-4F51-8175-1CC5A9368CD3}" type="presParOf" srcId="{6CE6AAC0-089C-4CCB-B948-9CC31A5E941D}" destId="{410005F8-23AF-4E58-B644-600BD22B632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7EAB7C-B23C-4F9D-AD21-E1E4A50F0490}" type="doc">
      <dgm:prSet loTypeId="urn:microsoft.com/office/officeart/2005/8/layout/vList3" loCatId="list" qsTypeId="urn:microsoft.com/office/officeart/2005/8/quickstyle/simple5" qsCatId="simple" csTypeId="urn:microsoft.com/office/officeart/2005/8/colors/accent1_1" csCatId="accent1" phldr="1"/>
      <dgm:spPr/>
    </dgm:pt>
    <dgm:pt modelId="{A1D31D72-B525-44D3-99A7-A5F5F7C644E9}">
      <dgm:prSet phldrT="[Texto]"/>
      <dgm:spPr/>
      <dgm:t>
        <a:bodyPr/>
        <a:lstStyle/>
        <a:p>
          <a:r>
            <a:rPr lang="es-MX" dirty="0"/>
            <a:t>La Ciencia fue entendida como un sistema de enunciados que se refieren a generalidades. </a:t>
          </a:r>
        </a:p>
      </dgm:t>
    </dgm:pt>
    <dgm:pt modelId="{164DF322-6C2F-48D9-A5AE-7C28D5F703AE}" type="parTrans" cxnId="{35348750-8449-4C3B-9952-BDB44F356874}">
      <dgm:prSet/>
      <dgm:spPr/>
      <dgm:t>
        <a:bodyPr/>
        <a:lstStyle/>
        <a:p>
          <a:endParaRPr lang="es-MX"/>
        </a:p>
      </dgm:t>
    </dgm:pt>
    <dgm:pt modelId="{F28694F7-3DCE-4F2A-AACC-048EEF963D39}" type="sibTrans" cxnId="{35348750-8449-4C3B-9952-BDB44F356874}">
      <dgm:prSet/>
      <dgm:spPr/>
      <dgm:t>
        <a:bodyPr/>
        <a:lstStyle/>
        <a:p>
          <a:endParaRPr lang="es-MX"/>
        </a:p>
      </dgm:t>
    </dgm:pt>
    <dgm:pt modelId="{7F3713C5-638A-45C8-B800-9D11820E1D49}">
      <dgm:prSet phldrT="[Texto]"/>
      <dgm:spPr/>
      <dgm:t>
        <a:bodyPr/>
        <a:lstStyle/>
        <a:p>
          <a:r>
            <a:rPr lang="es-MX" dirty="0"/>
            <a:t>Empirismo lógico: acudir a la inducción para justificar las generalizaciones empíricas a partir de regularidades observadas. La tarea del científico se limitaba a recopilar observaciones experimentales, detectar regularidades científicas y generalizar inductivamente. </a:t>
          </a:r>
        </a:p>
      </dgm:t>
    </dgm:pt>
    <dgm:pt modelId="{739EFE51-13DD-45D1-9F07-FA372F5B011C}" type="parTrans" cxnId="{BF655E0E-1C83-4E7B-A8D8-8AE5FDE963C5}">
      <dgm:prSet/>
      <dgm:spPr/>
      <dgm:t>
        <a:bodyPr/>
        <a:lstStyle/>
        <a:p>
          <a:endParaRPr lang="es-MX"/>
        </a:p>
      </dgm:t>
    </dgm:pt>
    <dgm:pt modelId="{FC9D431C-97CF-44A7-AFBF-43FC3CAF1B34}" type="sibTrans" cxnId="{BF655E0E-1C83-4E7B-A8D8-8AE5FDE963C5}">
      <dgm:prSet/>
      <dgm:spPr/>
      <dgm:t>
        <a:bodyPr/>
        <a:lstStyle/>
        <a:p>
          <a:endParaRPr lang="es-MX"/>
        </a:p>
      </dgm:t>
    </dgm:pt>
    <dgm:pt modelId="{449352BA-D1B1-414E-8A94-04211C4B7C5C}" type="pres">
      <dgm:prSet presAssocID="{157EAB7C-B23C-4F9D-AD21-E1E4A50F0490}" presName="linearFlow" presStyleCnt="0">
        <dgm:presLayoutVars>
          <dgm:dir/>
          <dgm:resizeHandles val="exact"/>
        </dgm:presLayoutVars>
      </dgm:prSet>
      <dgm:spPr/>
    </dgm:pt>
    <dgm:pt modelId="{FAA115EB-2FD6-412D-9467-D1BDD1FA86F6}" type="pres">
      <dgm:prSet presAssocID="{A1D31D72-B525-44D3-99A7-A5F5F7C644E9}" presName="composite" presStyleCnt="0"/>
      <dgm:spPr/>
    </dgm:pt>
    <dgm:pt modelId="{1D6CB69B-1995-43BD-9353-57F4163A700D}" type="pres">
      <dgm:prSet presAssocID="{A1D31D72-B525-44D3-99A7-A5F5F7C644E9}"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FFC27B09-6712-4E60-9F04-F7BCE5CB5192}" type="pres">
      <dgm:prSet presAssocID="{A1D31D72-B525-44D3-99A7-A5F5F7C644E9}" presName="txShp" presStyleLbl="node1" presStyleIdx="0" presStyleCnt="2">
        <dgm:presLayoutVars>
          <dgm:bulletEnabled val="1"/>
        </dgm:presLayoutVars>
      </dgm:prSet>
      <dgm:spPr/>
    </dgm:pt>
    <dgm:pt modelId="{F9891B26-F22C-4D7B-9961-6B734C3F6482}" type="pres">
      <dgm:prSet presAssocID="{F28694F7-3DCE-4F2A-AACC-048EEF963D39}" presName="spacing" presStyleCnt="0"/>
      <dgm:spPr/>
    </dgm:pt>
    <dgm:pt modelId="{6655498C-00A3-4CC5-A21F-4ED1BFA9009D}" type="pres">
      <dgm:prSet presAssocID="{7F3713C5-638A-45C8-B800-9D11820E1D49}" presName="composite" presStyleCnt="0"/>
      <dgm:spPr/>
    </dgm:pt>
    <dgm:pt modelId="{D547C6A8-9A9D-4920-84F4-15B090BE1394}" type="pres">
      <dgm:prSet presAssocID="{7F3713C5-638A-45C8-B800-9D11820E1D49}"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44000" r="-44000"/>
          </a:stretch>
        </a:blipFill>
      </dgm:spPr>
    </dgm:pt>
    <dgm:pt modelId="{0F91451B-AADF-4146-B367-B7EA3E6B770F}" type="pres">
      <dgm:prSet presAssocID="{7F3713C5-638A-45C8-B800-9D11820E1D49}" presName="txShp" presStyleLbl="node1" presStyleIdx="1" presStyleCnt="2">
        <dgm:presLayoutVars>
          <dgm:bulletEnabled val="1"/>
        </dgm:presLayoutVars>
      </dgm:prSet>
      <dgm:spPr/>
    </dgm:pt>
  </dgm:ptLst>
  <dgm:cxnLst>
    <dgm:cxn modelId="{BF655E0E-1C83-4E7B-A8D8-8AE5FDE963C5}" srcId="{157EAB7C-B23C-4F9D-AD21-E1E4A50F0490}" destId="{7F3713C5-638A-45C8-B800-9D11820E1D49}" srcOrd="1" destOrd="0" parTransId="{739EFE51-13DD-45D1-9F07-FA372F5B011C}" sibTransId="{FC9D431C-97CF-44A7-AFBF-43FC3CAF1B34}"/>
    <dgm:cxn modelId="{ADC5264A-6F4F-4C31-AD3B-36E02F1A0801}" type="presOf" srcId="{7F3713C5-638A-45C8-B800-9D11820E1D49}" destId="{0F91451B-AADF-4146-B367-B7EA3E6B770F}" srcOrd="0" destOrd="0" presId="urn:microsoft.com/office/officeart/2005/8/layout/vList3"/>
    <dgm:cxn modelId="{35348750-8449-4C3B-9952-BDB44F356874}" srcId="{157EAB7C-B23C-4F9D-AD21-E1E4A50F0490}" destId="{A1D31D72-B525-44D3-99A7-A5F5F7C644E9}" srcOrd="0" destOrd="0" parTransId="{164DF322-6C2F-48D9-A5AE-7C28D5F703AE}" sibTransId="{F28694F7-3DCE-4F2A-AACC-048EEF963D39}"/>
    <dgm:cxn modelId="{42F9D3A2-679B-45F4-BB63-7D8F00FDC5CC}" type="presOf" srcId="{157EAB7C-B23C-4F9D-AD21-E1E4A50F0490}" destId="{449352BA-D1B1-414E-8A94-04211C4B7C5C}" srcOrd="0" destOrd="0" presId="urn:microsoft.com/office/officeart/2005/8/layout/vList3"/>
    <dgm:cxn modelId="{328959B6-F7D5-49B8-A5B2-883E4E1D4C6A}" type="presOf" srcId="{A1D31D72-B525-44D3-99A7-A5F5F7C644E9}" destId="{FFC27B09-6712-4E60-9F04-F7BCE5CB5192}" srcOrd="0" destOrd="0" presId="urn:microsoft.com/office/officeart/2005/8/layout/vList3"/>
    <dgm:cxn modelId="{A335FFB8-F4D3-4915-8CF0-2C7A7F4B1052}" type="presParOf" srcId="{449352BA-D1B1-414E-8A94-04211C4B7C5C}" destId="{FAA115EB-2FD6-412D-9467-D1BDD1FA86F6}" srcOrd="0" destOrd="0" presId="urn:microsoft.com/office/officeart/2005/8/layout/vList3"/>
    <dgm:cxn modelId="{E1C781EB-68CE-4566-A927-24E2548D8F1F}" type="presParOf" srcId="{FAA115EB-2FD6-412D-9467-D1BDD1FA86F6}" destId="{1D6CB69B-1995-43BD-9353-57F4163A700D}" srcOrd="0" destOrd="0" presId="urn:microsoft.com/office/officeart/2005/8/layout/vList3"/>
    <dgm:cxn modelId="{50EAE7CD-FD62-44A7-AD24-8CB98F1840A3}" type="presParOf" srcId="{FAA115EB-2FD6-412D-9467-D1BDD1FA86F6}" destId="{FFC27B09-6712-4E60-9F04-F7BCE5CB5192}" srcOrd="1" destOrd="0" presId="urn:microsoft.com/office/officeart/2005/8/layout/vList3"/>
    <dgm:cxn modelId="{FB4C07AD-A44C-44D3-9F26-AF19C6924C55}" type="presParOf" srcId="{449352BA-D1B1-414E-8A94-04211C4B7C5C}" destId="{F9891B26-F22C-4D7B-9961-6B734C3F6482}" srcOrd="1" destOrd="0" presId="urn:microsoft.com/office/officeart/2005/8/layout/vList3"/>
    <dgm:cxn modelId="{028A825B-4673-4531-AF9F-284F50DC4F63}" type="presParOf" srcId="{449352BA-D1B1-414E-8A94-04211C4B7C5C}" destId="{6655498C-00A3-4CC5-A21F-4ED1BFA9009D}" srcOrd="2" destOrd="0" presId="urn:microsoft.com/office/officeart/2005/8/layout/vList3"/>
    <dgm:cxn modelId="{28A6FB5B-5E9B-4B9F-B20E-57E650E343AC}" type="presParOf" srcId="{6655498C-00A3-4CC5-A21F-4ED1BFA9009D}" destId="{D547C6A8-9A9D-4920-84F4-15B090BE1394}" srcOrd="0" destOrd="0" presId="urn:microsoft.com/office/officeart/2005/8/layout/vList3"/>
    <dgm:cxn modelId="{F69BFB19-FBC9-4D33-8D13-0C4E7EB415DF}" type="presParOf" srcId="{6655498C-00A3-4CC5-A21F-4ED1BFA9009D}" destId="{0F91451B-AADF-4146-B367-B7EA3E6B770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67270F-B3DB-4CD9-A13C-957EAB28E4BA}"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s-MX"/>
        </a:p>
      </dgm:t>
    </dgm:pt>
    <dgm:pt modelId="{92FF5F39-89D4-4113-8C05-810F7377A2E2}">
      <dgm:prSet phldrT="[Texto]"/>
      <dgm:spPr/>
      <dgm:t>
        <a:bodyPr/>
        <a:lstStyle/>
        <a:p>
          <a:r>
            <a:rPr lang="es-MX" dirty="0"/>
            <a:t>1</a:t>
          </a:r>
        </a:p>
      </dgm:t>
    </dgm:pt>
    <dgm:pt modelId="{B6B587D2-2853-486D-8568-40BE80BB1663}" type="parTrans" cxnId="{AF10355C-5B71-43F4-94D7-1C74073C657E}">
      <dgm:prSet/>
      <dgm:spPr/>
      <dgm:t>
        <a:bodyPr/>
        <a:lstStyle/>
        <a:p>
          <a:endParaRPr lang="es-MX"/>
        </a:p>
      </dgm:t>
    </dgm:pt>
    <dgm:pt modelId="{C697340D-2242-48C8-8C63-874223B3E2E0}" type="sibTrans" cxnId="{AF10355C-5B71-43F4-94D7-1C74073C657E}">
      <dgm:prSet/>
      <dgm:spPr/>
      <dgm:t>
        <a:bodyPr/>
        <a:lstStyle/>
        <a:p>
          <a:endParaRPr lang="es-MX"/>
        </a:p>
      </dgm:t>
    </dgm:pt>
    <dgm:pt modelId="{59E1D81D-15F5-4111-9B67-88C1F02CAF0C}">
      <dgm:prSet phldrT="[Texto]"/>
      <dgm:spPr/>
      <dgm:t>
        <a:bodyPr/>
        <a:lstStyle/>
        <a:p>
          <a:pPr algn="just"/>
          <a:r>
            <a:rPr lang="es-MX" dirty="0"/>
            <a:t>Comparación lógica de las conclusiones: se somete a contraste la coherencia lógica del sistema.</a:t>
          </a:r>
        </a:p>
      </dgm:t>
    </dgm:pt>
    <dgm:pt modelId="{00321C30-DB0D-4A97-8C31-ECF10D2D42B4}" type="parTrans" cxnId="{476A991E-7634-4EAF-8FA7-72889E0C2E50}">
      <dgm:prSet/>
      <dgm:spPr/>
      <dgm:t>
        <a:bodyPr/>
        <a:lstStyle/>
        <a:p>
          <a:endParaRPr lang="es-MX"/>
        </a:p>
      </dgm:t>
    </dgm:pt>
    <dgm:pt modelId="{1E623ECE-4304-47AB-80EF-74A7766B0E9C}" type="sibTrans" cxnId="{476A991E-7634-4EAF-8FA7-72889E0C2E50}">
      <dgm:prSet/>
      <dgm:spPr/>
      <dgm:t>
        <a:bodyPr/>
        <a:lstStyle/>
        <a:p>
          <a:endParaRPr lang="es-MX"/>
        </a:p>
      </dgm:t>
    </dgm:pt>
    <dgm:pt modelId="{43C6C224-1A10-4580-A3E0-FC2D6B085EF7}">
      <dgm:prSet phldrT="[Texto]"/>
      <dgm:spPr/>
      <dgm:t>
        <a:bodyPr/>
        <a:lstStyle/>
        <a:p>
          <a:r>
            <a:rPr lang="es-MX" dirty="0"/>
            <a:t>2</a:t>
          </a:r>
        </a:p>
      </dgm:t>
    </dgm:pt>
    <dgm:pt modelId="{C15998D7-B17F-4E22-9D44-AF5AAC504CA2}" type="parTrans" cxnId="{EFB4EE6A-3036-40B1-9572-0F1D8A653DF0}">
      <dgm:prSet/>
      <dgm:spPr/>
      <dgm:t>
        <a:bodyPr/>
        <a:lstStyle/>
        <a:p>
          <a:endParaRPr lang="es-MX"/>
        </a:p>
      </dgm:t>
    </dgm:pt>
    <dgm:pt modelId="{CBF99DA9-EC3D-4768-9B85-73083A0F8047}" type="sibTrans" cxnId="{EFB4EE6A-3036-40B1-9572-0F1D8A653DF0}">
      <dgm:prSet/>
      <dgm:spPr/>
      <dgm:t>
        <a:bodyPr/>
        <a:lstStyle/>
        <a:p>
          <a:endParaRPr lang="es-MX"/>
        </a:p>
      </dgm:t>
    </dgm:pt>
    <dgm:pt modelId="{59C12377-4959-4202-8429-ADF9B6C106FB}">
      <dgm:prSet phldrT="[Texto]"/>
      <dgm:spPr/>
      <dgm:t>
        <a:bodyPr/>
        <a:lstStyle/>
        <a:p>
          <a:pPr algn="just"/>
          <a:r>
            <a:rPr lang="es-MX" dirty="0"/>
            <a:t>Estudio de la forma lógica de la teoría, para determinar si es empírica o tautológica. </a:t>
          </a:r>
        </a:p>
      </dgm:t>
    </dgm:pt>
    <dgm:pt modelId="{A3E766EA-0269-491B-8E5D-394525F96F9C}" type="parTrans" cxnId="{2641B8A2-63CC-41D8-8EC8-A2282254574B}">
      <dgm:prSet/>
      <dgm:spPr/>
      <dgm:t>
        <a:bodyPr/>
        <a:lstStyle/>
        <a:p>
          <a:endParaRPr lang="es-MX"/>
        </a:p>
      </dgm:t>
    </dgm:pt>
    <dgm:pt modelId="{AEBFB63C-581C-4CBE-8EE3-BD64D28C9AB9}" type="sibTrans" cxnId="{2641B8A2-63CC-41D8-8EC8-A2282254574B}">
      <dgm:prSet/>
      <dgm:spPr/>
      <dgm:t>
        <a:bodyPr/>
        <a:lstStyle/>
        <a:p>
          <a:endParaRPr lang="es-MX"/>
        </a:p>
      </dgm:t>
    </dgm:pt>
    <dgm:pt modelId="{ED839357-3026-450A-9F42-E2E3D4E3E5D6}">
      <dgm:prSet phldrT="[Texto]"/>
      <dgm:spPr/>
      <dgm:t>
        <a:bodyPr/>
        <a:lstStyle/>
        <a:p>
          <a:r>
            <a:rPr lang="es-MX" dirty="0"/>
            <a:t>3</a:t>
          </a:r>
        </a:p>
      </dgm:t>
    </dgm:pt>
    <dgm:pt modelId="{F5E77E01-0F7D-4997-99EC-6BC85E385991}" type="parTrans" cxnId="{D6D927D1-D433-4D6C-971E-F3113A631EC7}">
      <dgm:prSet/>
      <dgm:spPr/>
      <dgm:t>
        <a:bodyPr/>
        <a:lstStyle/>
        <a:p>
          <a:endParaRPr lang="es-MX"/>
        </a:p>
      </dgm:t>
    </dgm:pt>
    <dgm:pt modelId="{87F9F92E-962F-4B9D-AB07-786EC22C54D9}" type="sibTrans" cxnId="{D6D927D1-D433-4D6C-971E-F3113A631EC7}">
      <dgm:prSet/>
      <dgm:spPr/>
      <dgm:t>
        <a:bodyPr/>
        <a:lstStyle/>
        <a:p>
          <a:endParaRPr lang="es-MX"/>
        </a:p>
      </dgm:t>
    </dgm:pt>
    <dgm:pt modelId="{9CA404B4-2375-4D2F-9EF9-C88DF0D0281D}">
      <dgm:prSet phldrT="[Texto]"/>
      <dgm:spPr/>
      <dgm:t>
        <a:bodyPr/>
        <a:lstStyle/>
        <a:p>
          <a:pPr algn="just"/>
          <a:r>
            <a:rPr lang="es-MX" dirty="0"/>
            <a:t>Comparación con otras teorías: para determinar si la teoría examinada constituiría un adelanto científico.</a:t>
          </a:r>
        </a:p>
      </dgm:t>
    </dgm:pt>
    <dgm:pt modelId="{4893B2C8-726F-4F72-9A65-7AC166C54E8C}" type="parTrans" cxnId="{514D1040-68AC-450A-83ED-9019F22A54B8}">
      <dgm:prSet/>
      <dgm:spPr/>
      <dgm:t>
        <a:bodyPr/>
        <a:lstStyle/>
        <a:p>
          <a:endParaRPr lang="es-MX"/>
        </a:p>
      </dgm:t>
    </dgm:pt>
    <dgm:pt modelId="{2B823B09-788F-4A7D-8635-6576695C0616}" type="sibTrans" cxnId="{514D1040-68AC-450A-83ED-9019F22A54B8}">
      <dgm:prSet/>
      <dgm:spPr/>
      <dgm:t>
        <a:bodyPr/>
        <a:lstStyle/>
        <a:p>
          <a:endParaRPr lang="es-MX"/>
        </a:p>
      </dgm:t>
    </dgm:pt>
    <dgm:pt modelId="{E8BA333E-636A-4191-A007-65CB82027AB2}" type="pres">
      <dgm:prSet presAssocID="{AA67270F-B3DB-4CD9-A13C-957EAB28E4BA}" presName="linearFlow" presStyleCnt="0">
        <dgm:presLayoutVars>
          <dgm:dir/>
          <dgm:animLvl val="lvl"/>
          <dgm:resizeHandles val="exact"/>
        </dgm:presLayoutVars>
      </dgm:prSet>
      <dgm:spPr/>
    </dgm:pt>
    <dgm:pt modelId="{8C6BA3EB-A25E-4EB7-A996-33C035F15ADB}" type="pres">
      <dgm:prSet presAssocID="{92FF5F39-89D4-4113-8C05-810F7377A2E2}" presName="composite" presStyleCnt="0"/>
      <dgm:spPr/>
    </dgm:pt>
    <dgm:pt modelId="{A4500D82-9560-4843-AEBD-25F2FA966F18}" type="pres">
      <dgm:prSet presAssocID="{92FF5F39-89D4-4113-8C05-810F7377A2E2}" presName="parentText" presStyleLbl="alignNode1" presStyleIdx="0" presStyleCnt="3">
        <dgm:presLayoutVars>
          <dgm:chMax val="1"/>
          <dgm:bulletEnabled val="1"/>
        </dgm:presLayoutVars>
      </dgm:prSet>
      <dgm:spPr/>
    </dgm:pt>
    <dgm:pt modelId="{BF2AF94D-B311-4FD5-9499-D74F0340B460}" type="pres">
      <dgm:prSet presAssocID="{92FF5F39-89D4-4113-8C05-810F7377A2E2}" presName="descendantText" presStyleLbl="alignAcc1" presStyleIdx="0" presStyleCnt="3">
        <dgm:presLayoutVars>
          <dgm:bulletEnabled val="1"/>
        </dgm:presLayoutVars>
      </dgm:prSet>
      <dgm:spPr/>
    </dgm:pt>
    <dgm:pt modelId="{B524975F-8ED1-486D-8014-92D3E0A5F0F4}" type="pres">
      <dgm:prSet presAssocID="{C697340D-2242-48C8-8C63-874223B3E2E0}" presName="sp" presStyleCnt="0"/>
      <dgm:spPr/>
    </dgm:pt>
    <dgm:pt modelId="{C35AD1C4-2588-4DA2-9FA6-CBE5CBC95B93}" type="pres">
      <dgm:prSet presAssocID="{43C6C224-1A10-4580-A3E0-FC2D6B085EF7}" presName="composite" presStyleCnt="0"/>
      <dgm:spPr/>
    </dgm:pt>
    <dgm:pt modelId="{44C5D484-F366-45E7-9EC2-8D5730DF8552}" type="pres">
      <dgm:prSet presAssocID="{43C6C224-1A10-4580-A3E0-FC2D6B085EF7}" presName="parentText" presStyleLbl="alignNode1" presStyleIdx="1" presStyleCnt="3">
        <dgm:presLayoutVars>
          <dgm:chMax val="1"/>
          <dgm:bulletEnabled val="1"/>
        </dgm:presLayoutVars>
      </dgm:prSet>
      <dgm:spPr/>
    </dgm:pt>
    <dgm:pt modelId="{278AE160-1CAA-403A-AEF1-0B78204A91DD}" type="pres">
      <dgm:prSet presAssocID="{43C6C224-1A10-4580-A3E0-FC2D6B085EF7}" presName="descendantText" presStyleLbl="alignAcc1" presStyleIdx="1" presStyleCnt="3">
        <dgm:presLayoutVars>
          <dgm:bulletEnabled val="1"/>
        </dgm:presLayoutVars>
      </dgm:prSet>
      <dgm:spPr/>
    </dgm:pt>
    <dgm:pt modelId="{2D17FA66-D759-4EB8-9D77-24B562A53B72}" type="pres">
      <dgm:prSet presAssocID="{CBF99DA9-EC3D-4768-9B85-73083A0F8047}" presName="sp" presStyleCnt="0"/>
      <dgm:spPr/>
    </dgm:pt>
    <dgm:pt modelId="{7EF094B0-2FE4-41AC-B9D7-B74C4E36C9BE}" type="pres">
      <dgm:prSet presAssocID="{ED839357-3026-450A-9F42-E2E3D4E3E5D6}" presName="composite" presStyleCnt="0"/>
      <dgm:spPr/>
    </dgm:pt>
    <dgm:pt modelId="{CE3936F5-EB5B-4B28-931D-7559F4EFAA2D}" type="pres">
      <dgm:prSet presAssocID="{ED839357-3026-450A-9F42-E2E3D4E3E5D6}" presName="parentText" presStyleLbl="alignNode1" presStyleIdx="2" presStyleCnt="3">
        <dgm:presLayoutVars>
          <dgm:chMax val="1"/>
          <dgm:bulletEnabled val="1"/>
        </dgm:presLayoutVars>
      </dgm:prSet>
      <dgm:spPr/>
    </dgm:pt>
    <dgm:pt modelId="{C6711919-8847-4FF3-8AAA-84A3CA81FF01}" type="pres">
      <dgm:prSet presAssocID="{ED839357-3026-450A-9F42-E2E3D4E3E5D6}" presName="descendantText" presStyleLbl="alignAcc1" presStyleIdx="2" presStyleCnt="3">
        <dgm:presLayoutVars>
          <dgm:bulletEnabled val="1"/>
        </dgm:presLayoutVars>
      </dgm:prSet>
      <dgm:spPr/>
    </dgm:pt>
  </dgm:ptLst>
  <dgm:cxnLst>
    <dgm:cxn modelId="{476A991E-7634-4EAF-8FA7-72889E0C2E50}" srcId="{92FF5F39-89D4-4113-8C05-810F7377A2E2}" destId="{59E1D81D-15F5-4111-9B67-88C1F02CAF0C}" srcOrd="0" destOrd="0" parTransId="{00321C30-DB0D-4A97-8C31-ECF10D2D42B4}" sibTransId="{1E623ECE-4304-47AB-80EF-74A7766B0E9C}"/>
    <dgm:cxn modelId="{514D1040-68AC-450A-83ED-9019F22A54B8}" srcId="{ED839357-3026-450A-9F42-E2E3D4E3E5D6}" destId="{9CA404B4-2375-4D2F-9EF9-C88DF0D0281D}" srcOrd="0" destOrd="0" parTransId="{4893B2C8-726F-4F72-9A65-7AC166C54E8C}" sibTransId="{2B823B09-788F-4A7D-8635-6576695C0616}"/>
    <dgm:cxn modelId="{AF10355C-5B71-43F4-94D7-1C74073C657E}" srcId="{AA67270F-B3DB-4CD9-A13C-957EAB28E4BA}" destId="{92FF5F39-89D4-4113-8C05-810F7377A2E2}" srcOrd="0" destOrd="0" parTransId="{B6B587D2-2853-486D-8568-40BE80BB1663}" sibTransId="{C697340D-2242-48C8-8C63-874223B3E2E0}"/>
    <dgm:cxn modelId="{497B385C-8239-4F10-B100-1266229D5C00}" type="presOf" srcId="{92FF5F39-89D4-4113-8C05-810F7377A2E2}" destId="{A4500D82-9560-4843-AEBD-25F2FA966F18}" srcOrd="0" destOrd="0" presId="urn:microsoft.com/office/officeart/2005/8/layout/chevron2"/>
    <dgm:cxn modelId="{EFB4EE6A-3036-40B1-9572-0F1D8A653DF0}" srcId="{AA67270F-B3DB-4CD9-A13C-957EAB28E4BA}" destId="{43C6C224-1A10-4580-A3E0-FC2D6B085EF7}" srcOrd="1" destOrd="0" parTransId="{C15998D7-B17F-4E22-9D44-AF5AAC504CA2}" sibTransId="{CBF99DA9-EC3D-4768-9B85-73083A0F8047}"/>
    <dgm:cxn modelId="{9CD4C173-4BCB-41D7-868A-E22E356C7935}" type="presOf" srcId="{AA67270F-B3DB-4CD9-A13C-957EAB28E4BA}" destId="{E8BA333E-636A-4191-A007-65CB82027AB2}" srcOrd="0" destOrd="0" presId="urn:microsoft.com/office/officeart/2005/8/layout/chevron2"/>
    <dgm:cxn modelId="{9A10768E-A210-4508-8ABD-4B1552502EA8}" type="presOf" srcId="{ED839357-3026-450A-9F42-E2E3D4E3E5D6}" destId="{CE3936F5-EB5B-4B28-931D-7559F4EFAA2D}" srcOrd="0" destOrd="0" presId="urn:microsoft.com/office/officeart/2005/8/layout/chevron2"/>
    <dgm:cxn modelId="{A60B4CA1-F274-4568-87DE-5F36FBD8E207}" type="presOf" srcId="{9CA404B4-2375-4D2F-9EF9-C88DF0D0281D}" destId="{C6711919-8847-4FF3-8AAA-84A3CA81FF01}" srcOrd="0" destOrd="0" presId="urn:microsoft.com/office/officeart/2005/8/layout/chevron2"/>
    <dgm:cxn modelId="{2641B8A2-63CC-41D8-8EC8-A2282254574B}" srcId="{43C6C224-1A10-4580-A3E0-FC2D6B085EF7}" destId="{59C12377-4959-4202-8429-ADF9B6C106FB}" srcOrd="0" destOrd="0" parTransId="{A3E766EA-0269-491B-8E5D-394525F96F9C}" sibTransId="{AEBFB63C-581C-4CBE-8EE3-BD64D28C9AB9}"/>
    <dgm:cxn modelId="{2079E6AA-C312-487F-AFFA-A86F2F3455FA}" type="presOf" srcId="{43C6C224-1A10-4580-A3E0-FC2D6B085EF7}" destId="{44C5D484-F366-45E7-9EC2-8D5730DF8552}" srcOrd="0" destOrd="0" presId="urn:microsoft.com/office/officeart/2005/8/layout/chevron2"/>
    <dgm:cxn modelId="{28C554C3-1060-4D6D-A5CD-226B2CE601A9}" type="presOf" srcId="{59E1D81D-15F5-4111-9B67-88C1F02CAF0C}" destId="{BF2AF94D-B311-4FD5-9499-D74F0340B460}" srcOrd="0" destOrd="0" presId="urn:microsoft.com/office/officeart/2005/8/layout/chevron2"/>
    <dgm:cxn modelId="{D6D927D1-D433-4D6C-971E-F3113A631EC7}" srcId="{AA67270F-B3DB-4CD9-A13C-957EAB28E4BA}" destId="{ED839357-3026-450A-9F42-E2E3D4E3E5D6}" srcOrd="2" destOrd="0" parTransId="{F5E77E01-0F7D-4997-99EC-6BC85E385991}" sibTransId="{87F9F92E-962F-4B9D-AB07-786EC22C54D9}"/>
    <dgm:cxn modelId="{12D3CDED-F175-4F5E-9674-FA74DAB02D53}" type="presOf" srcId="{59C12377-4959-4202-8429-ADF9B6C106FB}" destId="{278AE160-1CAA-403A-AEF1-0B78204A91DD}" srcOrd="0" destOrd="0" presId="urn:microsoft.com/office/officeart/2005/8/layout/chevron2"/>
    <dgm:cxn modelId="{4CBD9976-F77B-4AEE-BA9E-C7C120E18557}" type="presParOf" srcId="{E8BA333E-636A-4191-A007-65CB82027AB2}" destId="{8C6BA3EB-A25E-4EB7-A996-33C035F15ADB}" srcOrd="0" destOrd="0" presId="urn:microsoft.com/office/officeart/2005/8/layout/chevron2"/>
    <dgm:cxn modelId="{823C6DE8-401F-45DC-8155-E10D1A2D0EA1}" type="presParOf" srcId="{8C6BA3EB-A25E-4EB7-A996-33C035F15ADB}" destId="{A4500D82-9560-4843-AEBD-25F2FA966F18}" srcOrd="0" destOrd="0" presId="urn:microsoft.com/office/officeart/2005/8/layout/chevron2"/>
    <dgm:cxn modelId="{18EAC34A-070E-4F9B-8339-AE9C518DD294}" type="presParOf" srcId="{8C6BA3EB-A25E-4EB7-A996-33C035F15ADB}" destId="{BF2AF94D-B311-4FD5-9499-D74F0340B460}" srcOrd="1" destOrd="0" presId="urn:microsoft.com/office/officeart/2005/8/layout/chevron2"/>
    <dgm:cxn modelId="{E78B3528-6019-43B6-86A5-83F4B767D2F9}" type="presParOf" srcId="{E8BA333E-636A-4191-A007-65CB82027AB2}" destId="{B524975F-8ED1-486D-8014-92D3E0A5F0F4}" srcOrd="1" destOrd="0" presId="urn:microsoft.com/office/officeart/2005/8/layout/chevron2"/>
    <dgm:cxn modelId="{699C2894-B23C-4C96-90A3-E12276254273}" type="presParOf" srcId="{E8BA333E-636A-4191-A007-65CB82027AB2}" destId="{C35AD1C4-2588-4DA2-9FA6-CBE5CBC95B93}" srcOrd="2" destOrd="0" presId="urn:microsoft.com/office/officeart/2005/8/layout/chevron2"/>
    <dgm:cxn modelId="{49D5D355-4306-46FD-A4C2-642BF3B36128}" type="presParOf" srcId="{C35AD1C4-2588-4DA2-9FA6-CBE5CBC95B93}" destId="{44C5D484-F366-45E7-9EC2-8D5730DF8552}" srcOrd="0" destOrd="0" presId="urn:microsoft.com/office/officeart/2005/8/layout/chevron2"/>
    <dgm:cxn modelId="{D288705E-E241-4660-9678-399BD9208E0E}" type="presParOf" srcId="{C35AD1C4-2588-4DA2-9FA6-CBE5CBC95B93}" destId="{278AE160-1CAA-403A-AEF1-0B78204A91DD}" srcOrd="1" destOrd="0" presId="urn:microsoft.com/office/officeart/2005/8/layout/chevron2"/>
    <dgm:cxn modelId="{A4F37201-73F1-4305-BC85-D9E60DBA9748}" type="presParOf" srcId="{E8BA333E-636A-4191-A007-65CB82027AB2}" destId="{2D17FA66-D759-4EB8-9D77-24B562A53B72}" srcOrd="3" destOrd="0" presId="urn:microsoft.com/office/officeart/2005/8/layout/chevron2"/>
    <dgm:cxn modelId="{D05F3B16-A75E-4E7D-98A9-66D27769B00D}" type="presParOf" srcId="{E8BA333E-636A-4191-A007-65CB82027AB2}" destId="{7EF094B0-2FE4-41AC-B9D7-B74C4E36C9BE}" srcOrd="4" destOrd="0" presId="urn:microsoft.com/office/officeart/2005/8/layout/chevron2"/>
    <dgm:cxn modelId="{0F624FA1-CCD2-4E84-9CBB-18EF60568A04}" type="presParOf" srcId="{7EF094B0-2FE4-41AC-B9D7-B74C4E36C9BE}" destId="{CE3936F5-EB5B-4B28-931D-7559F4EFAA2D}" srcOrd="0" destOrd="0" presId="urn:microsoft.com/office/officeart/2005/8/layout/chevron2"/>
    <dgm:cxn modelId="{2F45657B-ED5F-4C3A-9D46-7702DFFB983B}" type="presParOf" srcId="{7EF094B0-2FE4-41AC-B9D7-B74C4E36C9BE}" destId="{C6711919-8847-4FF3-8AAA-84A3CA81FF0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A67270F-B3DB-4CD9-A13C-957EAB28E4BA}"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s-MX"/>
        </a:p>
      </dgm:t>
    </dgm:pt>
    <dgm:pt modelId="{ED839357-3026-450A-9F42-E2E3D4E3E5D6}">
      <dgm:prSet phldrT="[Texto]"/>
      <dgm:spPr/>
      <dgm:t>
        <a:bodyPr/>
        <a:lstStyle/>
        <a:p>
          <a:r>
            <a:rPr lang="es-MX" dirty="0"/>
            <a:t>4</a:t>
          </a:r>
        </a:p>
      </dgm:t>
    </dgm:pt>
    <dgm:pt modelId="{F5E77E01-0F7D-4997-99EC-6BC85E385991}" type="parTrans" cxnId="{D6D927D1-D433-4D6C-971E-F3113A631EC7}">
      <dgm:prSet/>
      <dgm:spPr/>
      <dgm:t>
        <a:bodyPr/>
        <a:lstStyle/>
        <a:p>
          <a:endParaRPr lang="es-MX"/>
        </a:p>
      </dgm:t>
    </dgm:pt>
    <dgm:pt modelId="{87F9F92E-962F-4B9D-AB07-786EC22C54D9}" type="sibTrans" cxnId="{D6D927D1-D433-4D6C-971E-F3113A631EC7}">
      <dgm:prSet/>
      <dgm:spPr/>
      <dgm:t>
        <a:bodyPr/>
        <a:lstStyle/>
        <a:p>
          <a:endParaRPr lang="es-MX"/>
        </a:p>
      </dgm:t>
    </dgm:pt>
    <dgm:pt modelId="{9CA404B4-2375-4D2F-9EF9-C88DF0D0281D}">
      <dgm:prSet phldrT="[Texto]"/>
      <dgm:spPr/>
      <dgm:t>
        <a:bodyPr/>
        <a:lstStyle/>
        <a:p>
          <a:pPr algn="just"/>
          <a:r>
            <a:rPr lang="es-MX" dirty="0"/>
            <a:t>Contrastación por medio de la aplicación empírica de conclusiones que pueden deducirse de ellas. Descubrir hasta qué punto satisfarán nuevas consecuencias de la teoría a los requerimientos de la práctica. Este último paso es deductivo. De la teoría se deducen enunciados singulares (predicciones), que sean contrastables. De ellos se eligen los enunciados que nos son </a:t>
          </a:r>
          <a:r>
            <a:rPr lang="es-MX" dirty="0" err="1"/>
            <a:t>deductibles</a:t>
          </a:r>
          <a:r>
            <a:rPr lang="es-MX" dirty="0"/>
            <a:t> de la teoría vigente. Se trata de decidir si los enunciados deducidos, comparados con los resultados de los experimentos. Si la decisión es positiva, las conclusiones singulares resultan ser aceptables o verificadas. Pero si la decisión es negativa, o las conclusiones son falsadas, la </a:t>
          </a:r>
          <a:r>
            <a:rPr lang="es-MX" dirty="0" err="1"/>
            <a:t>falsación</a:t>
          </a:r>
          <a:r>
            <a:rPr lang="es-MX" dirty="0"/>
            <a:t> revela que la teoría es falsa.</a:t>
          </a:r>
        </a:p>
      </dgm:t>
    </dgm:pt>
    <dgm:pt modelId="{4893B2C8-726F-4F72-9A65-7AC166C54E8C}" type="parTrans" cxnId="{514D1040-68AC-450A-83ED-9019F22A54B8}">
      <dgm:prSet/>
      <dgm:spPr/>
      <dgm:t>
        <a:bodyPr/>
        <a:lstStyle/>
        <a:p>
          <a:endParaRPr lang="es-MX"/>
        </a:p>
      </dgm:t>
    </dgm:pt>
    <dgm:pt modelId="{2B823B09-788F-4A7D-8635-6576695C0616}" type="sibTrans" cxnId="{514D1040-68AC-450A-83ED-9019F22A54B8}">
      <dgm:prSet/>
      <dgm:spPr/>
      <dgm:t>
        <a:bodyPr/>
        <a:lstStyle/>
        <a:p>
          <a:endParaRPr lang="es-MX"/>
        </a:p>
      </dgm:t>
    </dgm:pt>
    <dgm:pt modelId="{E8BA333E-636A-4191-A007-65CB82027AB2}" type="pres">
      <dgm:prSet presAssocID="{AA67270F-B3DB-4CD9-A13C-957EAB28E4BA}" presName="linearFlow" presStyleCnt="0">
        <dgm:presLayoutVars>
          <dgm:dir/>
          <dgm:animLvl val="lvl"/>
          <dgm:resizeHandles val="exact"/>
        </dgm:presLayoutVars>
      </dgm:prSet>
      <dgm:spPr/>
    </dgm:pt>
    <dgm:pt modelId="{7EF094B0-2FE4-41AC-B9D7-B74C4E36C9BE}" type="pres">
      <dgm:prSet presAssocID="{ED839357-3026-450A-9F42-E2E3D4E3E5D6}" presName="composite" presStyleCnt="0"/>
      <dgm:spPr/>
    </dgm:pt>
    <dgm:pt modelId="{CE3936F5-EB5B-4B28-931D-7559F4EFAA2D}" type="pres">
      <dgm:prSet presAssocID="{ED839357-3026-450A-9F42-E2E3D4E3E5D6}" presName="parentText" presStyleLbl="alignNode1" presStyleIdx="0" presStyleCnt="1" custLinFactNeighborX="0" custLinFactNeighborY="-31136">
        <dgm:presLayoutVars>
          <dgm:chMax val="1"/>
          <dgm:bulletEnabled val="1"/>
        </dgm:presLayoutVars>
      </dgm:prSet>
      <dgm:spPr/>
    </dgm:pt>
    <dgm:pt modelId="{C6711919-8847-4FF3-8AAA-84A3CA81FF01}" type="pres">
      <dgm:prSet presAssocID="{ED839357-3026-450A-9F42-E2E3D4E3E5D6}" presName="descendantText" presStyleLbl="alignAcc1" presStyleIdx="0" presStyleCnt="1" custScaleY="193990">
        <dgm:presLayoutVars>
          <dgm:bulletEnabled val="1"/>
        </dgm:presLayoutVars>
      </dgm:prSet>
      <dgm:spPr/>
    </dgm:pt>
  </dgm:ptLst>
  <dgm:cxnLst>
    <dgm:cxn modelId="{514D1040-68AC-450A-83ED-9019F22A54B8}" srcId="{ED839357-3026-450A-9F42-E2E3D4E3E5D6}" destId="{9CA404B4-2375-4D2F-9EF9-C88DF0D0281D}" srcOrd="0" destOrd="0" parTransId="{4893B2C8-726F-4F72-9A65-7AC166C54E8C}" sibTransId="{2B823B09-788F-4A7D-8635-6576695C0616}"/>
    <dgm:cxn modelId="{347BAC54-3008-4331-BAB9-5BE692B92A67}" type="presOf" srcId="{AA67270F-B3DB-4CD9-A13C-957EAB28E4BA}" destId="{E8BA333E-636A-4191-A007-65CB82027AB2}" srcOrd="0" destOrd="0" presId="urn:microsoft.com/office/officeart/2005/8/layout/chevron2"/>
    <dgm:cxn modelId="{D6D927D1-D433-4D6C-971E-F3113A631EC7}" srcId="{AA67270F-B3DB-4CD9-A13C-957EAB28E4BA}" destId="{ED839357-3026-450A-9F42-E2E3D4E3E5D6}" srcOrd="0" destOrd="0" parTransId="{F5E77E01-0F7D-4997-99EC-6BC85E385991}" sibTransId="{87F9F92E-962F-4B9D-AB07-786EC22C54D9}"/>
    <dgm:cxn modelId="{7C53EBE9-A4CB-41AA-B2DF-1BEB850E79F2}" type="presOf" srcId="{9CA404B4-2375-4D2F-9EF9-C88DF0D0281D}" destId="{C6711919-8847-4FF3-8AAA-84A3CA81FF01}" srcOrd="0" destOrd="0" presId="urn:microsoft.com/office/officeart/2005/8/layout/chevron2"/>
    <dgm:cxn modelId="{7BD90FEC-E595-417A-BF66-41D5B52735FF}" type="presOf" srcId="{ED839357-3026-450A-9F42-E2E3D4E3E5D6}" destId="{CE3936F5-EB5B-4B28-931D-7559F4EFAA2D}" srcOrd="0" destOrd="0" presId="urn:microsoft.com/office/officeart/2005/8/layout/chevron2"/>
    <dgm:cxn modelId="{230296BE-2265-4599-BC13-AC9F3FD7A6EC}" type="presParOf" srcId="{E8BA333E-636A-4191-A007-65CB82027AB2}" destId="{7EF094B0-2FE4-41AC-B9D7-B74C4E36C9BE}" srcOrd="0" destOrd="0" presId="urn:microsoft.com/office/officeart/2005/8/layout/chevron2"/>
    <dgm:cxn modelId="{51B18DB5-99CC-4FCD-907B-0AA9DAC93478}" type="presParOf" srcId="{7EF094B0-2FE4-41AC-B9D7-B74C4E36C9BE}" destId="{CE3936F5-EB5B-4B28-931D-7559F4EFAA2D}" srcOrd="0" destOrd="0" presId="urn:microsoft.com/office/officeart/2005/8/layout/chevron2"/>
    <dgm:cxn modelId="{511D63AB-5FAD-4547-A329-1E2E8A0DC7D4}" type="presParOf" srcId="{7EF094B0-2FE4-41AC-B9D7-B74C4E36C9BE}" destId="{C6711919-8847-4FF3-8AAA-84A3CA81FF0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F93AD1E-21B7-4F4C-BD59-EE61D4CE04BD}" type="doc">
      <dgm:prSet loTypeId="urn:microsoft.com/office/officeart/2005/8/layout/hList1" loCatId="list" qsTypeId="urn:microsoft.com/office/officeart/2005/8/quickstyle/simple1" qsCatId="simple" csTypeId="urn:microsoft.com/office/officeart/2005/8/colors/colorful2" csCatId="colorful" phldr="1"/>
      <dgm:spPr>
        <a:scene3d>
          <a:camera prst="orthographicFront">
            <a:rot lat="0" lon="0" rev="0"/>
          </a:camera>
          <a:lightRig rig="glow" dir="t">
            <a:rot lat="0" lon="0" rev="4800000"/>
          </a:lightRig>
        </a:scene3d>
      </dgm:spPr>
      <dgm:t>
        <a:bodyPr/>
        <a:lstStyle/>
        <a:p>
          <a:endParaRPr lang="es-MX"/>
        </a:p>
      </dgm:t>
    </dgm:pt>
    <dgm:pt modelId="{F8690633-0BC7-4486-945B-2635F5E8043C}">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S_tradnl" dirty="0"/>
            <a:t>Heurística negativa</a:t>
          </a:r>
          <a:endParaRPr lang="es-MX" dirty="0"/>
        </a:p>
      </dgm:t>
    </dgm:pt>
    <dgm:pt modelId="{AB08E131-0988-4831-8F84-6988507B00CD}" type="parTrans" cxnId="{7CF70312-BD4D-4A91-980B-C9A1BE43204D}">
      <dgm:prSet/>
      <dgm:spPr/>
      <dgm:t>
        <a:bodyPr/>
        <a:lstStyle/>
        <a:p>
          <a:endParaRPr lang="es-MX"/>
        </a:p>
      </dgm:t>
    </dgm:pt>
    <dgm:pt modelId="{3826CB37-305F-4806-8947-14CF24B8C346}" type="sibTrans" cxnId="{7CF70312-BD4D-4A91-980B-C9A1BE43204D}">
      <dgm:prSet/>
      <dgm:spPr/>
      <dgm:t>
        <a:bodyPr/>
        <a:lstStyle/>
        <a:p>
          <a:endParaRPr lang="es-MX"/>
        </a:p>
      </dgm:t>
    </dgm:pt>
    <dgm:pt modelId="{D54DB11D-E935-410D-A27F-176D15532E78}">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a:r>
            <a:rPr lang="es-ES_tradnl" dirty="0"/>
            <a:t>No se puede rechazar ni modificar los supuestos básicos subyacentes al programa. Exigencia de que durante el desarrollo del programa el núcleo siga sin modificar e intacto. </a:t>
          </a:r>
          <a:endParaRPr lang="es-MX" dirty="0"/>
        </a:p>
      </dgm:t>
    </dgm:pt>
    <dgm:pt modelId="{14D036C4-EE40-4115-B760-D7E7EFE1F128}" type="parTrans" cxnId="{61523137-19E6-4191-9075-C8A4171DF78E}">
      <dgm:prSet/>
      <dgm:spPr/>
      <dgm:t>
        <a:bodyPr/>
        <a:lstStyle/>
        <a:p>
          <a:endParaRPr lang="es-MX"/>
        </a:p>
      </dgm:t>
    </dgm:pt>
    <dgm:pt modelId="{BA960EA9-80E8-476A-9B84-9CD995ACDFA1}" type="sibTrans" cxnId="{61523137-19E6-4191-9075-C8A4171DF78E}">
      <dgm:prSet/>
      <dgm:spPr/>
      <dgm:t>
        <a:bodyPr/>
        <a:lstStyle/>
        <a:p>
          <a:endParaRPr lang="es-MX"/>
        </a:p>
      </dgm:t>
    </dgm:pt>
    <dgm:pt modelId="{4B5E1564-71F2-4F02-9AFA-C1A41668EBB2}">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S_tradnl" dirty="0"/>
            <a:t>Núcleo central</a:t>
          </a:r>
          <a:endParaRPr lang="es-MX" dirty="0"/>
        </a:p>
      </dgm:t>
    </dgm:pt>
    <dgm:pt modelId="{9EA4CA77-385E-4776-AEF6-07699FBE6A14}" type="parTrans" cxnId="{DD842555-543D-49B3-9B2E-E22B3EC10960}">
      <dgm:prSet/>
      <dgm:spPr/>
      <dgm:t>
        <a:bodyPr/>
        <a:lstStyle/>
        <a:p>
          <a:endParaRPr lang="es-MX"/>
        </a:p>
      </dgm:t>
    </dgm:pt>
    <dgm:pt modelId="{7986066B-9943-4566-8D06-F64FDF4B0EE5}" type="sibTrans" cxnId="{DD842555-543D-49B3-9B2E-E22B3EC10960}">
      <dgm:prSet/>
      <dgm:spPr/>
      <dgm:t>
        <a:bodyPr/>
        <a:lstStyle/>
        <a:p>
          <a:endParaRPr lang="es-MX"/>
        </a:p>
      </dgm:t>
    </dgm:pt>
    <dgm:pt modelId="{1E8A74CA-F53F-43C3-B509-BDAC55BA1A81}">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a:r>
            <a:rPr lang="es-ES_tradnl" dirty="0"/>
            <a:t>Toma la forma de hipótesis teóricas generales que son la base. Es aquel que está protegido de la </a:t>
          </a:r>
          <a:r>
            <a:rPr lang="es-ES_tradnl" dirty="0" err="1"/>
            <a:t>falsación</a:t>
          </a:r>
          <a:r>
            <a:rPr lang="es-ES_tradnl" dirty="0"/>
            <a:t> mediante un cinturón protector de hipótesis auxiliares, condiciones iniciales, etc.</a:t>
          </a:r>
          <a:endParaRPr lang="es-MX" dirty="0"/>
        </a:p>
      </dgm:t>
    </dgm:pt>
    <dgm:pt modelId="{3C8F0F69-7EF3-494E-8C0A-4C907EB72C54}" type="parTrans" cxnId="{01E6F363-7A37-467B-B9F6-57A7B26331EC}">
      <dgm:prSet/>
      <dgm:spPr/>
      <dgm:t>
        <a:bodyPr/>
        <a:lstStyle/>
        <a:p>
          <a:endParaRPr lang="es-MX"/>
        </a:p>
      </dgm:t>
    </dgm:pt>
    <dgm:pt modelId="{9EB328B8-1D55-438D-B482-3CD1CE829BA3}" type="sibTrans" cxnId="{01E6F363-7A37-467B-B9F6-57A7B26331EC}">
      <dgm:prSet/>
      <dgm:spPr/>
      <dgm:t>
        <a:bodyPr/>
        <a:lstStyle/>
        <a:p>
          <a:endParaRPr lang="es-MX"/>
        </a:p>
      </dgm:t>
    </dgm:pt>
    <dgm:pt modelId="{9AE9D488-A1CE-45B6-829F-8FD78EEE0F33}">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S_tradnl" dirty="0"/>
            <a:t>Cinturón protector</a:t>
          </a:r>
          <a:endParaRPr lang="es-MX" dirty="0"/>
        </a:p>
      </dgm:t>
    </dgm:pt>
    <dgm:pt modelId="{C38D02E8-7D7C-4B7B-95C7-9838FC6AE874}" type="parTrans" cxnId="{54A18828-F0C8-47F0-AA97-4956AB7207F1}">
      <dgm:prSet/>
      <dgm:spPr/>
      <dgm:t>
        <a:bodyPr/>
        <a:lstStyle/>
        <a:p>
          <a:endParaRPr lang="es-MX"/>
        </a:p>
      </dgm:t>
    </dgm:pt>
    <dgm:pt modelId="{CBB7C31F-C0B3-4D38-B99D-C8D0B7A70D49}" type="sibTrans" cxnId="{54A18828-F0C8-47F0-AA97-4956AB7207F1}">
      <dgm:prSet/>
      <dgm:spPr/>
      <dgm:t>
        <a:bodyPr/>
        <a:lstStyle/>
        <a:p>
          <a:endParaRPr lang="es-MX"/>
        </a:p>
      </dgm:t>
    </dgm:pt>
    <dgm:pt modelId="{5916791D-95C2-4ECF-92E0-FD8F79EBFDEF}">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a:r>
            <a:rPr lang="es-ES_tradnl" dirty="0"/>
            <a:t>Hipótesis auxiliares, supuestos subyacentes a la descripción de las condiciones iniciales y enunciados observacionales.</a:t>
          </a:r>
          <a:endParaRPr lang="es-MX" dirty="0"/>
        </a:p>
      </dgm:t>
    </dgm:pt>
    <dgm:pt modelId="{BCFB4C99-E361-4CC4-81EB-D89E59203907}" type="parTrans" cxnId="{728E80BB-D32E-44AD-8F9E-26366C24D6D2}">
      <dgm:prSet/>
      <dgm:spPr/>
      <dgm:t>
        <a:bodyPr/>
        <a:lstStyle/>
        <a:p>
          <a:endParaRPr lang="es-MX"/>
        </a:p>
      </dgm:t>
    </dgm:pt>
    <dgm:pt modelId="{5F05FBB0-EF63-44BC-B64C-9C57A179C314}" type="sibTrans" cxnId="{728E80BB-D32E-44AD-8F9E-26366C24D6D2}">
      <dgm:prSet/>
      <dgm:spPr/>
      <dgm:t>
        <a:bodyPr/>
        <a:lstStyle/>
        <a:p>
          <a:endParaRPr lang="es-MX"/>
        </a:p>
      </dgm:t>
    </dgm:pt>
    <dgm:pt modelId="{64DE6E27-2449-4A6F-8F8C-9C032C03BD79}">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S_tradnl" dirty="0"/>
            <a:t>Heurística positiva</a:t>
          </a:r>
          <a:endParaRPr lang="es-MX" dirty="0"/>
        </a:p>
      </dgm:t>
    </dgm:pt>
    <dgm:pt modelId="{00064909-CC78-40E2-B9C9-82D06B0522AA}" type="parTrans" cxnId="{5331FC98-52B3-42F1-9BD7-8709A9543B5A}">
      <dgm:prSet/>
      <dgm:spPr/>
      <dgm:t>
        <a:bodyPr/>
        <a:lstStyle/>
        <a:p>
          <a:endParaRPr lang="es-MX"/>
        </a:p>
      </dgm:t>
    </dgm:pt>
    <dgm:pt modelId="{BA82C37A-9291-4921-9761-485310949D1B}" type="sibTrans" cxnId="{5331FC98-52B3-42F1-9BD7-8709A9543B5A}">
      <dgm:prSet/>
      <dgm:spPr/>
      <dgm:t>
        <a:bodyPr/>
        <a:lstStyle/>
        <a:p>
          <a:endParaRPr lang="es-MX"/>
        </a:p>
      </dgm:t>
    </dgm:pt>
    <dgm:pt modelId="{898A3766-E995-4D8A-A657-C6A3590BB936}">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a:r>
            <a:rPr lang="es-ES_tradnl" dirty="0"/>
            <a:t>Está compuesta por líneas maestras que indican cómo se puede desarrollar el programa de investigación. Indica a los científicos el tipo de cosa que deben hacer en vez del que no deben hacer. Explica cómo se ha de completar el núcleo central para que sea capaz de explicar y </a:t>
          </a:r>
          <a:r>
            <a:rPr lang="es-ES_tradnl" dirty="0" err="1"/>
            <a:t>predicir</a:t>
          </a:r>
          <a:r>
            <a:rPr lang="es-ES_tradnl" dirty="0"/>
            <a:t> fenómenos reales.  </a:t>
          </a:r>
          <a:endParaRPr lang="es-MX" dirty="0"/>
        </a:p>
      </dgm:t>
    </dgm:pt>
    <dgm:pt modelId="{CABFCE83-C0EF-4C3A-998D-0DF875B3C21F}" type="parTrans" cxnId="{BDCADAF5-E048-441A-975F-38B4A58A45DB}">
      <dgm:prSet/>
      <dgm:spPr/>
      <dgm:t>
        <a:bodyPr/>
        <a:lstStyle/>
        <a:p>
          <a:endParaRPr lang="es-MX"/>
        </a:p>
      </dgm:t>
    </dgm:pt>
    <dgm:pt modelId="{B0376925-1B08-4FA9-A944-D2E06C577D7D}" type="sibTrans" cxnId="{BDCADAF5-E048-441A-975F-38B4A58A45DB}">
      <dgm:prSet/>
      <dgm:spPr/>
      <dgm:t>
        <a:bodyPr/>
        <a:lstStyle/>
        <a:p>
          <a:endParaRPr lang="es-MX"/>
        </a:p>
      </dgm:t>
    </dgm:pt>
    <dgm:pt modelId="{DFB10EBE-E424-4FA9-9B88-A1AB245407B1}" type="pres">
      <dgm:prSet presAssocID="{BF93AD1E-21B7-4F4C-BD59-EE61D4CE04BD}" presName="Name0" presStyleCnt="0">
        <dgm:presLayoutVars>
          <dgm:dir/>
          <dgm:animLvl val="lvl"/>
          <dgm:resizeHandles val="exact"/>
        </dgm:presLayoutVars>
      </dgm:prSet>
      <dgm:spPr/>
    </dgm:pt>
    <dgm:pt modelId="{E242356B-9618-4634-B3E9-88D89006757E}" type="pres">
      <dgm:prSet presAssocID="{F8690633-0BC7-4486-945B-2635F5E8043C}" presName="composite" presStyleCnt="0"/>
      <dgm:spPr/>
    </dgm:pt>
    <dgm:pt modelId="{EC4D07F1-1E94-405A-9D83-98B693069FFF}" type="pres">
      <dgm:prSet presAssocID="{F8690633-0BC7-4486-945B-2635F5E8043C}" presName="parTx" presStyleLbl="alignNode1" presStyleIdx="0" presStyleCnt="4">
        <dgm:presLayoutVars>
          <dgm:chMax val="0"/>
          <dgm:chPref val="0"/>
          <dgm:bulletEnabled val="1"/>
        </dgm:presLayoutVars>
      </dgm:prSet>
      <dgm:spPr/>
    </dgm:pt>
    <dgm:pt modelId="{A8F2FF70-0476-4D65-A204-9E00A753A93A}" type="pres">
      <dgm:prSet presAssocID="{F8690633-0BC7-4486-945B-2635F5E8043C}" presName="desTx" presStyleLbl="alignAccFollowNode1" presStyleIdx="0" presStyleCnt="4">
        <dgm:presLayoutVars>
          <dgm:bulletEnabled val="1"/>
        </dgm:presLayoutVars>
      </dgm:prSet>
      <dgm:spPr/>
    </dgm:pt>
    <dgm:pt modelId="{854AF2B4-0004-4179-9491-B6A60FA540B9}" type="pres">
      <dgm:prSet presAssocID="{3826CB37-305F-4806-8947-14CF24B8C346}" presName="space" presStyleCnt="0"/>
      <dgm:spPr/>
    </dgm:pt>
    <dgm:pt modelId="{7C780BD4-4A57-4009-B608-6A650E17962A}" type="pres">
      <dgm:prSet presAssocID="{4B5E1564-71F2-4F02-9AFA-C1A41668EBB2}" presName="composite" presStyleCnt="0"/>
      <dgm:spPr/>
    </dgm:pt>
    <dgm:pt modelId="{3D67F2E6-0CA5-4ED5-A541-4448F58EBF08}" type="pres">
      <dgm:prSet presAssocID="{4B5E1564-71F2-4F02-9AFA-C1A41668EBB2}" presName="parTx" presStyleLbl="alignNode1" presStyleIdx="1" presStyleCnt="4">
        <dgm:presLayoutVars>
          <dgm:chMax val="0"/>
          <dgm:chPref val="0"/>
          <dgm:bulletEnabled val="1"/>
        </dgm:presLayoutVars>
      </dgm:prSet>
      <dgm:spPr/>
    </dgm:pt>
    <dgm:pt modelId="{C54ED941-73C3-4134-8BEB-00E0596B56D6}" type="pres">
      <dgm:prSet presAssocID="{4B5E1564-71F2-4F02-9AFA-C1A41668EBB2}" presName="desTx" presStyleLbl="alignAccFollowNode1" presStyleIdx="1" presStyleCnt="4">
        <dgm:presLayoutVars>
          <dgm:bulletEnabled val="1"/>
        </dgm:presLayoutVars>
      </dgm:prSet>
      <dgm:spPr/>
    </dgm:pt>
    <dgm:pt modelId="{494EA6F9-0AC3-4C15-8CCA-76BA37768FB8}" type="pres">
      <dgm:prSet presAssocID="{7986066B-9943-4566-8D06-F64FDF4B0EE5}" presName="space" presStyleCnt="0"/>
      <dgm:spPr/>
    </dgm:pt>
    <dgm:pt modelId="{BDBEFC7A-5322-4264-B56F-E2218D7216A6}" type="pres">
      <dgm:prSet presAssocID="{9AE9D488-A1CE-45B6-829F-8FD78EEE0F33}" presName="composite" presStyleCnt="0"/>
      <dgm:spPr/>
    </dgm:pt>
    <dgm:pt modelId="{D8C1C19E-D303-47A2-BF65-13F4BAE8167B}" type="pres">
      <dgm:prSet presAssocID="{9AE9D488-A1CE-45B6-829F-8FD78EEE0F33}" presName="parTx" presStyleLbl="alignNode1" presStyleIdx="2" presStyleCnt="4">
        <dgm:presLayoutVars>
          <dgm:chMax val="0"/>
          <dgm:chPref val="0"/>
          <dgm:bulletEnabled val="1"/>
        </dgm:presLayoutVars>
      </dgm:prSet>
      <dgm:spPr/>
    </dgm:pt>
    <dgm:pt modelId="{5B8A80B7-DC96-47E2-824E-593FAA2E4482}" type="pres">
      <dgm:prSet presAssocID="{9AE9D488-A1CE-45B6-829F-8FD78EEE0F33}" presName="desTx" presStyleLbl="alignAccFollowNode1" presStyleIdx="2" presStyleCnt="4">
        <dgm:presLayoutVars>
          <dgm:bulletEnabled val="1"/>
        </dgm:presLayoutVars>
      </dgm:prSet>
      <dgm:spPr/>
    </dgm:pt>
    <dgm:pt modelId="{27136560-9CE1-400C-A6F2-00B277899BB5}" type="pres">
      <dgm:prSet presAssocID="{CBB7C31F-C0B3-4D38-B99D-C8D0B7A70D49}" presName="space" presStyleCnt="0"/>
      <dgm:spPr/>
    </dgm:pt>
    <dgm:pt modelId="{BAC6D3E9-D276-4DAC-8094-E82EDF215A4C}" type="pres">
      <dgm:prSet presAssocID="{64DE6E27-2449-4A6F-8F8C-9C032C03BD79}" presName="composite" presStyleCnt="0"/>
      <dgm:spPr/>
    </dgm:pt>
    <dgm:pt modelId="{D02A5F30-D1B0-4B9C-BB41-D5665316A573}" type="pres">
      <dgm:prSet presAssocID="{64DE6E27-2449-4A6F-8F8C-9C032C03BD79}" presName="parTx" presStyleLbl="alignNode1" presStyleIdx="3" presStyleCnt="4">
        <dgm:presLayoutVars>
          <dgm:chMax val="0"/>
          <dgm:chPref val="0"/>
          <dgm:bulletEnabled val="1"/>
        </dgm:presLayoutVars>
      </dgm:prSet>
      <dgm:spPr/>
    </dgm:pt>
    <dgm:pt modelId="{E1118FC8-C50F-48C5-9CA7-FFE51C80027E}" type="pres">
      <dgm:prSet presAssocID="{64DE6E27-2449-4A6F-8F8C-9C032C03BD79}" presName="desTx" presStyleLbl="alignAccFollowNode1" presStyleIdx="3" presStyleCnt="4">
        <dgm:presLayoutVars>
          <dgm:bulletEnabled val="1"/>
        </dgm:presLayoutVars>
      </dgm:prSet>
      <dgm:spPr/>
    </dgm:pt>
  </dgm:ptLst>
  <dgm:cxnLst>
    <dgm:cxn modelId="{526D710E-710A-47BF-B3C1-6AF177243D6A}" type="presOf" srcId="{D54DB11D-E935-410D-A27F-176D15532E78}" destId="{A8F2FF70-0476-4D65-A204-9E00A753A93A}" srcOrd="0" destOrd="0" presId="urn:microsoft.com/office/officeart/2005/8/layout/hList1"/>
    <dgm:cxn modelId="{7CF70312-BD4D-4A91-980B-C9A1BE43204D}" srcId="{BF93AD1E-21B7-4F4C-BD59-EE61D4CE04BD}" destId="{F8690633-0BC7-4486-945B-2635F5E8043C}" srcOrd="0" destOrd="0" parTransId="{AB08E131-0988-4831-8F84-6988507B00CD}" sibTransId="{3826CB37-305F-4806-8947-14CF24B8C346}"/>
    <dgm:cxn modelId="{883DA61D-9F3D-4285-816D-02198007ECF3}" type="presOf" srcId="{1E8A74CA-F53F-43C3-B509-BDAC55BA1A81}" destId="{C54ED941-73C3-4134-8BEB-00E0596B56D6}" srcOrd="0" destOrd="0" presId="urn:microsoft.com/office/officeart/2005/8/layout/hList1"/>
    <dgm:cxn modelId="{54A18828-F0C8-47F0-AA97-4956AB7207F1}" srcId="{BF93AD1E-21B7-4F4C-BD59-EE61D4CE04BD}" destId="{9AE9D488-A1CE-45B6-829F-8FD78EEE0F33}" srcOrd="2" destOrd="0" parTransId="{C38D02E8-7D7C-4B7B-95C7-9838FC6AE874}" sibTransId="{CBB7C31F-C0B3-4D38-B99D-C8D0B7A70D49}"/>
    <dgm:cxn modelId="{CCB2632C-5FD7-49B9-B5C5-A4F31A22AA00}" type="presOf" srcId="{4B5E1564-71F2-4F02-9AFA-C1A41668EBB2}" destId="{3D67F2E6-0CA5-4ED5-A541-4448F58EBF08}" srcOrd="0" destOrd="0" presId="urn:microsoft.com/office/officeart/2005/8/layout/hList1"/>
    <dgm:cxn modelId="{61523137-19E6-4191-9075-C8A4171DF78E}" srcId="{F8690633-0BC7-4486-945B-2635F5E8043C}" destId="{D54DB11D-E935-410D-A27F-176D15532E78}" srcOrd="0" destOrd="0" parTransId="{14D036C4-EE40-4115-B760-D7E7EFE1F128}" sibTransId="{BA960EA9-80E8-476A-9B84-9CD995ACDFA1}"/>
    <dgm:cxn modelId="{D70E5B41-A612-4DF0-B343-2E0FC10FE687}" type="presOf" srcId="{9AE9D488-A1CE-45B6-829F-8FD78EEE0F33}" destId="{D8C1C19E-D303-47A2-BF65-13F4BAE8167B}" srcOrd="0" destOrd="0" presId="urn:microsoft.com/office/officeart/2005/8/layout/hList1"/>
    <dgm:cxn modelId="{01E6F363-7A37-467B-B9F6-57A7B26331EC}" srcId="{4B5E1564-71F2-4F02-9AFA-C1A41668EBB2}" destId="{1E8A74CA-F53F-43C3-B509-BDAC55BA1A81}" srcOrd="0" destOrd="0" parTransId="{3C8F0F69-7EF3-494E-8C0A-4C907EB72C54}" sibTransId="{9EB328B8-1D55-438D-B482-3CD1CE829BA3}"/>
    <dgm:cxn modelId="{CD715B4D-DBD0-4AC7-ABFD-739D93D9B1B8}" type="presOf" srcId="{64DE6E27-2449-4A6F-8F8C-9C032C03BD79}" destId="{D02A5F30-D1B0-4B9C-BB41-D5665316A573}" srcOrd="0" destOrd="0" presId="urn:microsoft.com/office/officeart/2005/8/layout/hList1"/>
    <dgm:cxn modelId="{DD842555-543D-49B3-9B2E-E22B3EC10960}" srcId="{BF93AD1E-21B7-4F4C-BD59-EE61D4CE04BD}" destId="{4B5E1564-71F2-4F02-9AFA-C1A41668EBB2}" srcOrd="1" destOrd="0" parTransId="{9EA4CA77-385E-4776-AEF6-07699FBE6A14}" sibTransId="{7986066B-9943-4566-8D06-F64FDF4B0EE5}"/>
    <dgm:cxn modelId="{5331FC98-52B3-42F1-9BD7-8709A9543B5A}" srcId="{BF93AD1E-21B7-4F4C-BD59-EE61D4CE04BD}" destId="{64DE6E27-2449-4A6F-8F8C-9C032C03BD79}" srcOrd="3" destOrd="0" parTransId="{00064909-CC78-40E2-B9C9-82D06B0522AA}" sibTransId="{BA82C37A-9291-4921-9761-485310949D1B}"/>
    <dgm:cxn modelId="{8A678CB0-532F-43D0-9238-8B0B43ACCF86}" type="presOf" srcId="{5916791D-95C2-4ECF-92E0-FD8F79EBFDEF}" destId="{5B8A80B7-DC96-47E2-824E-593FAA2E4482}" srcOrd="0" destOrd="0" presId="urn:microsoft.com/office/officeart/2005/8/layout/hList1"/>
    <dgm:cxn modelId="{728E80BB-D32E-44AD-8F9E-26366C24D6D2}" srcId="{9AE9D488-A1CE-45B6-829F-8FD78EEE0F33}" destId="{5916791D-95C2-4ECF-92E0-FD8F79EBFDEF}" srcOrd="0" destOrd="0" parTransId="{BCFB4C99-E361-4CC4-81EB-D89E59203907}" sibTransId="{5F05FBB0-EF63-44BC-B64C-9C57A179C314}"/>
    <dgm:cxn modelId="{FAB511CE-ABA7-4D96-AF0F-7DD60D3FDB3B}" type="presOf" srcId="{BF93AD1E-21B7-4F4C-BD59-EE61D4CE04BD}" destId="{DFB10EBE-E424-4FA9-9B88-A1AB245407B1}" srcOrd="0" destOrd="0" presId="urn:microsoft.com/office/officeart/2005/8/layout/hList1"/>
    <dgm:cxn modelId="{8D6106D6-57F5-4905-B9E2-D2D1B6AEFE98}" type="presOf" srcId="{F8690633-0BC7-4486-945B-2635F5E8043C}" destId="{EC4D07F1-1E94-405A-9D83-98B693069FFF}" srcOrd="0" destOrd="0" presId="urn:microsoft.com/office/officeart/2005/8/layout/hList1"/>
    <dgm:cxn modelId="{12A954EF-A4E6-432B-BA03-BD598B78F4C8}" type="presOf" srcId="{898A3766-E995-4D8A-A657-C6A3590BB936}" destId="{E1118FC8-C50F-48C5-9CA7-FFE51C80027E}" srcOrd="0" destOrd="0" presId="urn:microsoft.com/office/officeart/2005/8/layout/hList1"/>
    <dgm:cxn modelId="{BDCADAF5-E048-441A-975F-38B4A58A45DB}" srcId="{64DE6E27-2449-4A6F-8F8C-9C032C03BD79}" destId="{898A3766-E995-4D8A-A657-C6A3590BB936}" srcOrd="0" destOrd="0" parTransId="{CABFCE83-C0EF-4C3A-998D-0DF875B3C21F}" sibTransId="{B0376925-1B08-4FA9-A944-D2E06C577D7D}"/>
    <dgm:cxn modelId="{76A7B906-A8E1-44DD-827D-2EFEA5EEC3A9}" type="presParOf" srcId="{DFB10EBE-E424-4FA9-9B88-A1AB245407B1}" destId="{E242356B-9618-4634-B3E9-88D89006757E}" srcOrd="0" destOrd="0" presId="urn:microsoft.com/office/officeart/2005/8/layout/hList1"/>
    <dgm:cxn modelId="{3250CB9F-E864-4EAE-9EA0-0878CA7B4BD8}" type="presParOf" srcId="{E242356B-9618-4634-B3E9-88D89006757E}" destId="{EC4D07F1-1E94-405A-9D83-98B693069FFF}" srcOrd="0" destOrd="0" presId="urn:microsoft.com/office/officeart/2005/8/layout/hList1"/>
    <dgm:cxn modelId="{F74BA3FF-EDA0-46CB-B580-92A2D88A9278}" type="presParOf" srcId="{E242356B-9618-4634-B3E9-88D89006757E}" destId="{A8F2FF70-0476-4D65-A204-9E00A753A93A}" srcOrd="1" destOrd="0" presId="urn:microsoft.com/office/officeart/2005/8/layout/hList1"/>
    <dgm:cxn modelId="{BD6F0705-A7B2-430B-A914-694D8AEAD77D}" type="presParOf" srcId="{DFB10EBE-E424-4FA9-9B88-A1AB245407B1}" destId="{854AF2B4-0004-4179-9491-B6A60FA540B9}" srcOrd="1" destOrd="0" presId="urn:microsoft.com/office/officeart/2005/8/layout/hList1"/>
    <dgm:cxn modelId="{408C4156-AD96-4BEA-8E51-6ACE0DE1AF1B}" type="presParOf" srcId="{DFB10EBE-E424-4FA9-9B88-A1AB245407B1}" destId="{7C780BD4-4A57-4009-B608-6A650E17962A}" srcOrd="2" destOrd="0" presId="urn:microsoft.com/office/officeart/2005/8/layout/hList1"/>
    <dgm:cxn modelId="{BB869A3A-9BA6-408A-BE82-D84C7ECAF9B7}" type="presParOf" srcId="{7C780BD4-4A57-4009-B608-6A650E17962A}" destId="{3D67F2E6-0CA5-4ED5-A541-4448F58EBF08}" srcOrd="0" destOrd="0" presId="urn:microsoft.com/office/officeart/2005/8/layout/hList1"/>
    <dgm:cxn modelId="{56844085-57A8-4C53-9C94-BA7F4F350FE5}" type="presParOf" srcId="{7C780BD4-4A57-4009-B608-6A650E17962A}" destId="{C54ED941-73C3-4134-8BEB-00E0596B56D6}" srcOrd="1" destOrd="0" presId="urn:microsoft.com/office/officeart/2005/8/layout/hList1"/>
    <dgm:cxn modelId="{04F9302A-2E38-4B04-B066-17F13C33FB53}" type="presParOf" srcId="{DFB10EBE-E424-4FA9-9B88-A1AB245407B1}" destId="{494EA6F9-0AC3-4C15-8CCA-76BA37768FB8}" srcOrd="3" destOrd="0" presId="urn:microsoft.com/office/officeart/2005/8/layout/hList1"/>
    <dgm:cxn modelId="{18CCCFCC-664B-414E-9F3D-956A49F4173B}" type="presParOf" srcId="{DFB10EBE-E424-4FA9-9B88-A1AB245407B1}" destId="{BDBEFC7A-5322-4264-B56F-E2218D7216A6}" srcOrd="4" destOrd="0" presId="urn:microsoft.com/office/officeart/2005/8/layout/hList1"/>
    <dgm:cxn modelId="{A7057AB3-FC17-45EA-BA63-7615651B8C27}" type="presParOf" srcId="{BDBEFC7A-5322-4264-B56F-E2218D7216A6}" destId="{D8C1C19E-D303-47A2-BF65-13F4BAE8167B}" srcOrd="0" destOrd="0" presId="urn:microsoft.com/office/officeart/2005/8/layout/hList1"/>
    <dgm:cxn modelId="{EF86DC5D-1856-409B-9C32-A6163741868D}" type="presParOf" srcId="{BDBEFC7A-5322-4264-B56F-E2218D7216A6}" destId="{5B8A80B7-DC96-47E2-824E-593FAA2E4482}" srcOrd="1" destOrd="0" presId="urn:microsoft.com/office/officeart/2005/8/layout/hList1"/>
    <dgm:cxn modelId="{74976A25-5666-4F60-9BD8-E14044EA6E63}" type="presParOf" srcId="{DFB10EBE-E424-4FA9-9B88-A1AB245407B1}" destId="{27136560-9CE1-400C-A6F2-00B277899BB5}" srcOrd="5" destOrd="0" presId="urn:microsoft.com/office/officeart/2005/8/layout/hList1"/>
    <dgm:cxn modelId="{66D0E5A7-DC6D-4426-8F1E-1B55F36F69FF}" type="presParOf" srcId="{DFB10EBE-E424-4FA9-9B88-A1AB245407B1}" destId="{BAC6D3E9-D276-4DAC-8094-E82EDF215A4C}" srcOrd="6" destOrd="0" presId="urn:microsoft.com/office/officeart/2005/8/layout/hList1"/>
    <dgm:cxn modelId="{D451827D-9DE2-4506-AFCD-4846206AC5AF}" type="presParOf" srcId="{BAC6D3E9-D276-4DAC-8094-E82EDF215A4C}" destId="{D02A5F30-D1B0-4B9C-BB41-D5665316A573}" srcOrd="0" destOrd="0" presId="urn:microsoft.com/office/officeart/2005/8/layout/hList1"/>
    <dgm:cxn modelId="{C425A7B8-1E56-4D7B-A026-83C9667F4BE0}" type="presParOf" srcId="{BAC6D3E9-D276-4DAC-8094-E82EDF215A4C}" destId="{E1118FC8-C50F-48C5-9CA7-FFE51C80027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D364CED-E07D-44F8-A4C2-87A764B61F07}"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s-MX"/>
        </a:p>
      </dgm:t>
    </dgm:pt>
    <dgm:pt modelId="{D72678F1-55AB-4E41-A5AB-51B794A05F12}">
      <dgm:prSet phldrT="[Texto]"/>
      <dgm:spPr/>
      <dgm:t>
        <a:bodyPr/>
        <a:lstStyle/>
        <a:p>
          <a:pPr algn="just"/>
          <a:r>
            <a:rPr lang="es-ES_tradnl" dirty="0"/>
            <a:t>Los programas de investigación son  progresistas o </a:t>
          </a:r>
          <a:r>
            <a:rPr lang="es-ES_tradnl" dirty="0" err="1"/>
            <a:t>degeneradores</a:t>
          </a:r>
          <a:r>
            <a:rPr lang="es-ES_tradnl" dirty="0"/>
            <a:t>: pueden conducir o no a nuevos fenómenos. </a:t>
          </a:r>
          <a:endParaRPr lang="es-MX" dirty="0"/>
        </a:p>
      </dgm:t>
    </dgm:pt>
    <dgm:pt modelId="{544CF40B-6CCE-4D77-ACC9-B3FC9306C1A3}" type="parTrans" cxnId="{1FC031E4-5094-4145-A469-E0C9ACE877FE}">
      <dgm:prSet/>
      <dgm:spPr/>
      <dgm:t>
        <a:bodyPr/>
        <a:lstStyle/>
        <a:p>
          <a:endParaRPr lang="es-MX"/>
        </a:p>
      </dgm:t>
    </dgm:pt>
    <dgm:pt modelId="{E0092C9A-1635-4BEE-9D0E-EA4501228883}" type="sibTrans" cxnId="{1FC031E4-5094-4145-A469-E0C9ACE877FE}">
      <dgm:prSet/>
      <dgm:spPr/>
      <dgm:t>
        <a:bodyPr/>
        <a:lstStyle/>
        <a:p>
          <a:endParaRPr lang="es-MX"/>
        </a:p>
      </dgm:t>
    </dgm:pt>
    <dgm:pt modelId="{E2F1FDE8-615D-4CDE-ABB3-5FEEDE1246B9}">
      <dgm:prSet phldrT="[Texto]"/>
      <dgm:spPr/>
      <dgm:t>
        <a:bodyPr/>
        <a:lstStyle/>
        <a:p>
          <a:pPr algn="just"/>
          <a:r>
            <a:rPr lang="es-ES_tradnl" dirty="0"/>
            <a:t>El núcleo central se complementa con supuestos adicionales en un intento por explicar fenómenos previamente conocidos y predecir fenómenos nuevos. </a:t>
          </a:r>
          <a:endParaRPr lang="es-MX" dirty="0"/>
        </a:p>
      </dgm:t>
    </dgm:pt>
    <dgm:pt modelId="{688A389B-F6F5-459B-BBB2-19F979CC7E13}" type="parTrans" cxnId="{1157A391-3AC1-4930-B83B-4C806678CE55}">
      <dgm:prSet/>
      <dgm:spPr/>
      <dgm:t>
        <a:bodyPr/>
        <a:lstStyle/>
        <a:p>
          <a:endParaRPr lang="es-MX"/>
        </a:p>
      </dgm:t>
    </dgm:pt>
    <dgm:pt modelId="{C97CDB60-D46F-4352-B6C2-50E5800F0D8F}" type="sibTrans" cxnId="{1157A391-3AC1-4930-B83B-4C806678CE55}">
      <dgm:prSet/>
      <dgm:spPr/>
      <dgm:t>
        <a:bodyPr/>
        <a:lstStyle/>
        <a:p>
          <a:endParaRPr lang="es-MX"/>
        </a:p>
      </dgm:t>
    </dgm:pt>
    <dgm:pt modelId="{7FD96EBC-598B-4522-9030-80BAA1FEB779}">
      <dgm:prSet phldrT="[Texto]"/>
      <dgm:spPr/>
      <dgm:t>
        <a:bodyPr/>
        <a:lstStyle/>
        <a:p>
          <a:pPr algn="just"/>
          <a:r>
            <a:rPr lang="es-ES_tradnl" dirty="0"/>
            <a:t>Un programa de investigación debe poseer un grado de coherencia que conlleve la elaboración de un programa definido para la investigación futura.</a:t>
          </a:r>
          <a:endParaRPr lang="es-MX" dirty="0"/>
        </a:p>
      </dgm:t>
    </dgm:pt>
    <dgm:pt modelId="{09F15622-BA35-43C6-B4B5-09210A057965}" type="parTrans" cxnId="{5B4B6DF3-1E15-4C10-B379-02C107D40E0C}">
      <dgm:prSet/>
      <dgm:spPr/>
      <dgm:t>
        <a:bodyPr/>
        <a:lstStyle/>
        <a:p>
          <a:endParaRPr lang="es-MX"/>
        </a:p>
      </dgm:t>
    </dgm:pt>
    <dgm:pt modelId="{6501ED83-E149-4DC9-A5E5-493D2EC3EFCE}" type="sibTrans" cxnId="{5B4B6DF3-1E15-4C10-B379-02C107D40E0C}">
      <dgm:prSet/>
      <dgm:spPr/>
      <dgm:t>
        <a:bodyPr/>
        <a:lstStyle/>
        <a:p>
          <a:endParaRPr lang="es-MX"/>
        </a:p>
      </dgm:t>
    </dgm:pt>
    <dgm:pt modelId="{E6A637F9-B303-444F-8F32-63033C0C44B9}" type="pres">
      <dgm:prSet presAssocID="{6D364CED-E07D-44F8-A4C2-87A764B61F07}" presName="Name0" presStyleCnt="0">
        <dgm:presLayoutVars>
          <dgm:dir/>
          <dgm:resizeHandles val="exact"/>
        </dgm:presLayoutVars>
      </dgm:prSet>
      <dgm:spPr/>
    </dgm:pt>
    <dgm:pt modelId="{2961FE1E-121D-4B9F-B21E-B9899B8467C2}" type="pres">
      <dgm:prSet presAssocID="{D72678F1-55AB-4E41-A5AB-51B794A05F12}" presName="composite" presStyleCnt="0"/>
      <dgm:spPr/>
    </dgm:pt>
    <dgm:pt modelId="{4CFDF7C3-FD8D-4FB9-ABAB-54A426A657D0}" type="pres">
      <dgm:prSet presAssocID="{D72678F1-55AB-4E41-A5AB-51B794A05F12}" presName="rect1" presStyleLbl="trAlignAcc1" presStyleIdx="0" presStyleCnt="3">
        <dgm:presLayoutVars>
          <dgm:bulletEnabled val="1"/>
        </dgm:presLayoutVars>
      </dgm:prSet>
      <dgm:spPr/>
    </dgm:pt>
    <dgm:pt modelId="{433CC2CA-7D30-4108-B9CE-CA70E26E4BC1}" type="pres">
      <dgm:prSet presAssocID="{D72678F1-55AB-4E41-A5AB-51B794A05F12}" presName="rect2" presStyleLbl="fgImgPlace1" presStyleIdx="0" presStyleCnt="3"/>
      <dgm:spPr>
        <a:blipFill rotWithShape="1">
          <a:blip xmlns:r="http://schemas.openxmlformats.org/officeDocument/2006/relationships" r:embed="rId1">
            <a:duotone>
              <a:schemeClr val="accent1">
                <a:shade val="45000"/>
                <a:satMod val="135000"/>
              </a:schemeClr>
              <a:prstClr val="white"/>
            </a:duotone>
            <a:extLst>
              <a:ext uri="{BEBA8EAE-BF5A-486C-A8C5-ECC9F3942E4B}">
                <a14:imgProps xmlns:a14="http://schemas.microsoft.com/office/drawing/2010/main">
                  <a14:imgLayer r:embed="rId2">
                    <a14:imgEffect>
                      <a14:saturation sat="33000"/>
                    </a14:imgEffect>
                    <a14:imgEffect>
                      <a14:brightnessContrast bright="40000" contrast="20000"/>
                    </a14:imgEffect>
                  </a14:imgLayer>
                </a14:imgProps>
              </a:ext>
            </a:extLst>
          </a:blip>
          <a:stretch>
            <a:fillRect/>
          </a:stretch>
        </a:blipFill>
      </dgm:spPr>
    </dgm:pt>
    <dgm:pt modelId="{C16DBEC7-44E0-4EAD-BDE4-25F021575308}" type="pres">
      <dgm:prSet presAssocID="{E0092C9A-1635-4BEE-9D0E-EA4501228883}" presName="sibTrans" presStyleCnt="0"/>
      <dgm:spPr/>
    </dgm:pt>
    <dgm:pt modelId="{CFD9B9D9-D85A-4C1C-947A-E7B27E075FCF}" type="pres">
      <dgm:prSet presAssocID="{E2F1FDE8-615D-4CDE-ABB3-5FEEDE1246B9}" presName="composite" presStyleCnt="0"/>
      <dgm:spPr/>
    </dgm:pt>
    <dgm:pt modelId="{71BDD620-C4FF-41C6-8FCF-969393AA913C}" type="pres">
      <dgm:prSet presAssocID="{E2F1FDE8-615D-4CDE-ABB3-5FEEDE1246B9}" presName="rect1" presStyleLbl="trAlignAcc1" presStyleIdx="1" presStyleCnt="3">
        <dgm:presLayoutVars>
          <dgm:bulletEnabled val="1"/>
        </dgm:presLayoutVars>
      </dgm:prSet>
      <dgm:spPr/>
    </dgm:pt>
    <dgm:pt modelId="{F51FBB96-C131-4438-96EE-C2D0DED6E59C}" type="pres">
      <dgm:prSet presAssocID="{E2F1FDE8-615D-4CDE-ABB3-5FEEDE1246B9}" presName="rect2" presStyleLbl="fgImgPlace1" presStyleIdx="1" presStyleCnt="3"/>
      <dgm:spPr>
        <a:blipFill rotWithShape="1">
          <a:blip xmlns:r="http://schemas.openxmlformats.org/officeDocument/2006/relationships" r:embed="rId3"/>
          <a:stretch>
            <a:fillRect/>
          </a:stretch>
        </a:blipFill>
      </dgm:spPr>
    </dgm:pt>
    <dgm:pt modelId="{855E2562-948E-40C6-91AC-2A74F40AEBD0}" type="pres">
      <dgm:prSet presAssocID="{C97CDB60-D46F-4352-B6C2-50E5800F0D8F}" presName="sibTrans" presStyleCnt="0"/>
      <dgm:spPr/>
    </dgm:pt>
    <dgm:pt modelId="{995DFB44-A565-4C4F-868F-40EB76CFF0B9}" type="pres">
      <dgm:prSet presAssocID="{7FD96EBC-598B-4522-9030-80BAA1FEB779}" presName="composite" presStyleCnt="0"/>
      <dgm:spPr/>
    </dgm:pt>
    <dgm:pt modelId="{5D9264F1-17C7-43E2-9A76-B1F3F870AAAF}" type="pres">
      <dgm:prSet presAssocID="{7FD96EBC-598B-4522-9030-80BAA1FEB779}" presName="rect1" presStyleLbl="trAlignAcc1" presStyleIdx="2" presStyleCnt="3">
        <dgm:presLayoutVars>
          <dgm:bulletEnabled val="1"/>
        </dgm:presLayoutVars>
      </dgm:prSet>
      <dgm:spPr/>
    </dgm:pt>
    <dgm:pt modelId="{35AEA54E-55C9-4F25-9718-737119AF99C7}" type="pres">
      <dgm:prSet presAssocID="{7FD96EBC-598B-4522-9030-80BAA1FEB779}" presName="rect2" presStyleLbl="fgImgPlace1" presStyleIdx="2" presStyleCnt="3"/>
      <dgm:spPr>
        <a:blipFill rotWithShape="1">
          <a:blip xmlns:r="http://schemas.openxmlformats.org/officeDocument/2006/relationships" r:embed="rId3"/>
          <a:stretch>
            <a:fillRect/>
          </a:stretch>
        </a:blipFill>
      </dgm:spPr>
    </dgm:pt>
  </dgm:ptLst>
  <dgm:cxnLst>
    <dgm:cxn modelId="{BFCD1D11-D9AE-4B56-B024-5C4323EC786C}" type="presOf" srcId="{7FD96EBC-598B-4522-9030-80BAA1FEB779}" destId="{5D9264F1-17C7-43E2-9A76-B1F3F870AAAF}" srcOrd="0" destOrd="0" presId="urn:microsoft.com/office/officeart/2008/layout/PictureStrips"/>
    <dgm:cxn modelId="{3CC59427-7E9A-4912-A20B-11360C1C0FDE}" type="presOf" srcId="{6D364CED-E07D-44F8-A4C2-87A764B61F07}" destId="{E6A637F9-B303-444F-8F32-63033C0C44B9}" srcOrd="0" destOrd="0" presId="urn:microsoft.com/office/officeart/2008/layout/PictureStrips"/>
    <dgm:cxn modelId="{8859B529-E8CD-438D-AFEA-23F559DEC1C2}" type="presOf" srcId="{D72678F1-55AB-4E41-A5AB-51B794A05F12}" destId="{4CFDF7C3-FD8D-4FB9-ABAB-54A426A657D0}" srcOrd="0" destOrd="0" presId="urn:microsoft.com/office/officeart/2008/layout/PictureStrips"/>
    <dgm:cxn modelId="{1157A391-3AC1-4930-B83B-4C806678CE55}" srcId="{6D364CED-E07D-44F8-A4C2-87A764B61F07}" destId="{E2F1FDE8-615D-4CDE-ABB3-5FEEDE1246B9}" srcOrd="1" destOrd="0" parTransId="{688A389B-F6F5-459B-BBB2-19F979CC7E13}" sibTransId="{C97CDB60-D46F-4352-B6C2-50E5800F0D8F}"/>
    <dgm:cxn modelId="{1DAA5FD9-F05D-4D70-8A57-F610D1B7EF3F}" type="presOf" srcId="{E2F1FDE8-615D-4CDE-ABB3-5FEEDE1246B9}" destId="{71BDD620-C4FF-41C6-8FCF-969393AA913C}" srcOrd="0" destOrd="0" presId="urn:microsoft.com/office/officeart/2008/layout/PictureStrips"/>
    <dgm:cxn modelId="{1FC031E4-5094-4145-A469-E0C9ACE877FE}" srcId="{6D364CED-E07D-44F8-A4C2-87A764B61F07}" destId="{D72678F1-55AB-4E41-A5AB-51B794A05F12}" srcOrd="0" destOrd="0" parTransId="{544CF40B-6CCE-4D77-ACC9-B3FC9306C1A3}" sibTransId="{E0092C9A-1635-4BEE-9D0E-EA4501228883}"/>
    <dgm:cxn modelId="{5B4B6DF3-1E15-4C10-B379-02C107D40E0C}" srcId="{6D364CED-E07D-44F8-A4C2-87A764B61F07}" destId="{7FD96EBC-598B-4522-9030-80BAA1FEB779}" srcOrd="2" destOrd="0" parTransId="{09F15622-BA35-43C6-B4B5-09210A057965}" sibTransId="{6501ED83-E149-4DC9-A5E5-493D2EC3EFCE}"/>
    <dgm:cxn modelId="{C8219A0B-3966-47FC-851F-1D5EC55C0DDE}" type="presParOf" srcId="{E6A637F9-B303-444F-8F32-63033C0C44B9}" destId="{2961FE1E-121D-4B9F-B21E-B9899B8467C2}" srcOrd="0" destOrd="0" presId="urn:microsoft.com/office/officeart/2008/layout/PictureStrips"/>
    <dgm:cxn modelId="{11837989-13B2-4C4D-BA58-2EE0C1837D73}" type="presParOf" srcId="{2961FE1E-121D-4B9F-B21E-B9899B8467C2}" destId="{4CFDF7C3-FD8D-4FB9-ABAB-54A426A657D0}" srcOrd="0" destOrd="0" presId="urn:microsoft.com/office/officeart/2008/layout/PictureStrips"/>
    <dgm:cxn modelId="{BAF17B8F-9CF6-4EF3-8A0C-0D39EF0E23F7}" type="presParOf" srcId="{2961FE1E-121D-4B9F-B21E-B9899B8467C2}" destId="{433CC2CA-7D30-4108-B9CE-CA70E26E4BC1}" srcOrd="1" destOrd="0" presId="urn:microsoft.com/office/officeart/2008/layout/PictureStrips"/>
    <dgm:cxn modelId="{0E87529B-E458-4E9D-B3E6-C77047641A16}" type="presParOf" srcId="{E6A637F9-B303-444F-8F32-63033C0C44B9}" destId="{C16DBEC7-44E0-4EAD-BDE4-25F021575308}" srcOrd="1" destOrd="0" presId="urn:microsoft.com/office/officeart/2008/layout/PictureStrips"/>
    <dgm:cxn modelId="{DF209DB9-167F-4736-82A5-1243C394A3D1}" type="presParOf" srcId="{E6A637F9-B303-444F-8F32-63033C0C44B9}" destId="{CFD9B9D9-D85A-4C1C-947A-E7B27E075FCF}" srcOrd="2" destOrd="0" presId="urn:microsoft.com/office/officeart/2008/layout/PictureStrips"/>
    <dgm:cxn modelId="{7B1EDCEF-634E-49A6-9B23-4FFEDE423072}" type="presParOf" srcId="{CFD9B9D9-D85A-4C1C-947A-E7B27E075FCF}" destId="{71BDD620-C4FF-41C6-8FCF-969393AA913C}" srcOrd="0" destOrd="0" presId="urn:microsoft.com/office/officeart/2008/layout/PictureStrips"/>
    <dgm:cxn modelId="{04D0A5FB-4B3A-43F8-AD61-CE662660A521}" type="presParOf" srcId="{CFD9B9D9-D85A-4C1C-947A-E7B27E075FCF}" destId="{F51FBB96-C131-4438-96EE-C2D0DED6E59C}" srcOrd="1" destOrd="0" presId="urn:microsoft.com/office/officeart/2008/layout/PictureStrips"/>
    <dgm:cxn modelId="{B58D9EFE-774B-44D6-B527-7084EA99590E}" type="presParOf" srcId="{E6A637F9-B303-444F-8F32-63033C0C44B9}" destId="{855E2562-948E-40C6-91AC-2A74F40AEBD0}" srcOrd="3" destOrd="0" presId="urn:microsoft.com/office/officeart/2008/layout/PictureStrips"/>
    <dgm:cxn modelId="{223F52FE-A43E-4AB7-9F77-CFA09FA48D8F}" type="presParOf" srcId="{E6A637F9-B303-444F-8F32-63033C0C44B9}" destId="{995DFB44-A565-4C4F-868F-40EB76CFF0B9}" srcOrd="4" destOrd="0" presId="urn:microsoft.com/office/officeart/2008/layout/PictureStrips"/>
    <dgm:cxn modelId="{1769506C-A732-4BD9-8E7E-F8470E3A5AE6}" type="presParOf" srcId="{995DFB44-A565-4C4F-868F-40EB76CFF0B9}" destId="{5D9264F1-17C7-43E2-9A76-B1F3F870AAAF}" srcOrd="0" destOrd="0" presId="urn:microsoft.com/office/officeart/2008/layout/PictureStrips"/>
    <dgm:cxn modelId="{31B1906B-9B06-4536-A172-EC35F13ED0D2}" type="presParOf" srcId="{995DFB44-A565-4C4F-868F-40EB76CFF0B9}" destId="{35AEA54E-55C9-4F25-9718-737119AF99C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D364CED-E07D-44F8-A4C2-87A764B61F07}"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s-MX"/>
        </a:p>
      </dgm:t>
    </dgm:pt>
    <dgm:pt modelId="{D72678F1-55AB-4E41-A5AB-51B794A05F12}">
      <dgm:prSet phldrT="[Texto]"/>
      <dgm:spPr/>
      <dgm:t>
        <a:bodyPr/>
        <a:lstStyle/>
        <a:p>
          <a:pPr algn="just"/>
          <a:r>
            <a:rPr lang="es-ES_tradnl" dirty="0"/>
            <a:t>Un programa de investigación debe conducir al descubrimiento de nuevos fenómenos al menos de vez en cuando.</a:t>
          </a:r>
          <a:endParaRPr lang="es-MX" dirty="0"/>
        </a:p>
      </dgm:t>
    </dgm:pt>
    <dgm:pt modelId="{544CF40B-6CCE-4D77-ACC9-B3FC9306C1A3}" type="parTrans" cxnId="{1FC031E4-5094-4145-A469-E0C9ACE877FE}">
      <dgm:prSet/>
      <dgm:spPr/>
      <dgm:t>
        <a:bodyPr/>
        <a:lstStyle/>
        <a:p>
          <a:endParaRPr lang="es-MX"/>
        </a:p>
      </dgm:t>
    </dgm:pt>
    <dgm:pt modelId="{E0092C9A-1635-4BEE-9D0E-EA4501228883}" type="sibTrans" cxnId="{1FC031E4-5094-4145-A469-E0C9ACE877FE}">
      <dgm:prSet/>
      <dgm:spPr/>
      <dgm:t>
        <a:bodyPr/>
        <a:lstStyle/>
        <a:p>
          <a:endParaRPr lang="es-MX"/>
        </a:p>
      </dgm:t>
    </dgm:pt>
    <dgm:pt modelId="{E2F1FDE8-615D-4CDE-ABB3-5FEEDE1246B9}">
      <dgm:prSet phldrT="[Texto]"/>
      <dgm:spPr/>
      <dgm:t>
        <a:bodyPr/>
        <a:lstStyle/>
        <a:p>
          <a:pPr algn="just"/>
          <a:r>
            <a:rPr lang="es-ES_tradnl" dirty="0"/>
            <a:t>Un programa de investigación debe satisfacer ambas condiciones si pretende calificarse de científico. </a:t>
          </a:r>
          <a:endParaRPr lang="es-MX" dirty="0"/>
        </a:p>
      </dgm:t>
    </dgm:pt>
    <dgm:pt modelId="{688A389B-F6F5-459B-BBB2-19F979CC7E13}" type="parTrans" cxnId="{1157A391-3AC1-4930-B83B-4C806678CE55}">
      <dgm:prSet/>
      <dgm:spPr/>
      <dgm:t>
        <a:bodyPr/>
        <a:lstStyle/>
        <a:p>
          <a:endParaRPr lang="es-MX"/>
        </a:p>
      </dgm:t>
    </dgm:pt>
    <dgm:pt modelId="{C97CDB60-D46F-4352-B6C2-50E5800F0D8F}" type="sibTrans" cxnId="{1157A391-3AC1-4930-B83B-4C806678CE55}">
      <dgm:prSet/>
      <dgm:spPr/>
      <dgm:t>
        <a:bodyPr/>
        <a:lstStyle/>
        <a:p>
          <a:endParaRPr lang="es-MX"/>
        </a:p>
      </dgm:t>
    </dgm:pt>
    <dgm:pt modelId="{7FD96EBC-598B-4522-9030-80BAA1FEB779}">
      <dgm:prSet phldrT="[Texto]"/>
      <dgm:spPr/>
      <dgm:t>
        <a:bodyPr/>
        <a:lstStyle/>
        <a:p>
          <a:pPr algn="just"/>
          <a:r>
            <a:rPr lang="es-ES_tradnl" dirty="0"/>
            <a:t>Es una concepción estructurada de la ciencia.</a:t>
          </a:r>
          <a:endParaRPr lang="es-MX" dirty="0"/>
        </a:p>
      </dgm:t>
    </dgm:pt>
    <dgm:pt modelId="{09F15622-BA35-43C6-B4B5-09210A057965}" type="parTrans" cxnId="{5B4B6DF3-1E15-4C10-B379-02C107D40E0C}">
      <dgm:prSet/>
      <dgm:spPr/>
      <dgm:t>
        <a:bodyPr/>
        <a:lstStyle/>
        <a:p>
          <a:endParaRPr lang="es-MX"/>
        </a:p>
      </dgm:t>
    </dgm:pt>
    <dgm:pt modelId="{6501ED83-E149-4DC9-A5E5-493D2EC3EFCE}" type="sibTrans" cxnId="{5B4B6DF3-1E15-4C10-B379-02C107D40E0C}">
      <dgm:prSet/>
      <dgm:spPr/>
      <dgm:t>
        <a:bodyPr/>
        <a:lstStyle/>
        <a:p>
          <a:endParaRPr lang="es-MX"/>
        </a:p>
      </dgm:t>
    </dgm:pt>
    <dgm:pt modelId="{E6A637F9-B303-444F-8F32-63033C0C44B9}" type="pres">
      <dgm:prSet presAssocID="{6D364CED-E07D-44F8-A4C2-87A764B61F07}" presName="Name0" presStyleCnt="0">
        <dgm:presLayoutVars>
          <dgm:dir/>
          <dgm:resizeHandles val="exact"/>
        </dgm:presLayoutVars>
      </dgm:prSet>
      <dgm:spPr/>
    </dgm:pt>
    <dgm:pt modelId="{2961FE1E-121D-4B9F-B21E-B9899B8467C2}" type="pres">
      <dgm:prSet presAssocID="{D72678F1-55AB-4E41-A5AB-51B794A05F12}" presName="composite" presStyleCnt="0"/>
      <dgm:spPr/>
    </dgm:pt>
    <dgm:pt modelId="{4CFDF7C3-FD8D-4FB9-ABAB-54A426A657D0}" type="pres">
      <dgm:prSet presAssocID="{D72678F1-55AB-4E41-A5AB-51B794A05F12}" presName="rect1" presStyleLbl="trAlignAcc1" presStyleIdx="0" presStyleCnt="3">
        <dgm:presLayoutVars>
          <dgm:bulletEnabled val="1"/>
        </dgm:presLayoutVars>
      </dgm:prSet>
      <dgm:spPr/>
    </dgm:pt>
    <dgm:pt modelId="{433CC2CA-7D30-4108-B9CE-CA70E26E4BC1}" type="pres">
      <dgm:prSet presAssocID="{D72678F1-55AB-4E41-A5AB-51B794A05F12}" presName="rect2" presStyleLbl="fgImgPlace1" presStyleIdx="0" presStyleCnt="3"/>
      <dgm:spPr>
        <a:blipFill rotWithShape="1">
          <a:blip xmlns:r="http://schemas.openxmlformats.org/officeDocument/2006/relationships" r:embed="rId1"/>
          <a:stretch>
            <a:fillRect/>
          </a:stretch>
        </a:blipFill>
      </dgm:spPr>
    </dgm:pt>
    <dgm:pt modelId="{C16DBEC7-44E0-4EAD-BDE4-25F021575308}" type="pres">
      <dgm:prSet presAssocID="{E0092C9A-1635-4BEE-9D0E-EA4501228883}" presName="sibTrans" presStyleCnt="0"/>
      <dgm:spPr/>
    </dgm:pt>
    <dgm:pt modelId="{CFD9B9D9-D85A-4C1C-947A-E7B27E075FCF}" type="pres">
      <dgm:prSet presAssocID="{E2F1FDE8-615D-4CDE-ABB3-5FEEDE1246B9}" presName="composite" presStyleCnt="0"/>
      <dgm:spPr/>
    </dgm:pt>
    <dgm:pt modelId="{71BDD620-C4FF-41C6-8FCF-969393AA913C}" type="pres">
      <dgm:prSet presAssocID="{E2F1FDE8-615D-4CDE-ABB3-5FEEDE1246B9}" presName="rect1" presStyleLbl="trAlignAcc1" presStyleIdx="1" presStyleCnt="3">
        <dgm:presLayoutVars>
          <dgm:bulletEnabled val="1"/>
        </dgm:presLayoutVars>
      </dgm:prSet>
      <dgm:spPr/>
    </dgm:pt>
    <dgm:pt modelId="{F51FBB96-C131-4438-96EE-C2D0DED6E59C}" type="pres">
      <dgm:prSet presAssocID="{E2F1FDE8-615D-4CDE-ABB3-5FEEDE1246B9}" presName="rect2" presStyleLbl="fgImgPlace1" presStyleIdx="1" presStyleCnt="3"/>
      <dgm:spPr>
        <a:blipFill rotWithShape="1">
          <a:blip xmlns:r="http://schemas.openxmlformats.org/officeDocument/2006/relationships" r:embed="rId1"/>
          <a:stretch>
            <a:fillRect/>
          </a:stretch>
        </a:blipFill>
      </dgm:spPr>
    </dgm:pt>
    <dgm:pt modelId="{855E2562-948E-40C6-91AC-2A74F40AEBD0}" type="pres">
      <dgm:prSet presAssocID="{C97CDB60-D46F-4352-B6C2-50E5800F0D8F}" presName="sibTrans" presStyleCnt="0"/>
      <dgm:spPr/>
    </dgm:pt>
    <dgm:pt modelId="{995DFB44-A565-4C4F-868F-40EB76CFF0B9}" type="pres">
      <dgm:prSet presAssocID="{7FD96EBC-598B-4522-9030-80BAA1FEB779}" presName="composite" presStyleCnt="0"/>
      <dgm:spPr/>
    </dgm:pt>
    <dgm:pt modelId="{5D9264F1-17C7-43E2-9A76-B1F3F870AAAF}" type="pres">
      <dgm:prSet presAssocID="{7FD96EBC-598B-4522-9030-80BAA1FEB779}" presName="rect1" presStyleLbl="trAlignAcc1" presStyleIdx="2" presStyleCnt="3">
        <dgm:presLayoutVars>
          <dgm:bulletEnabled val="1"/>
        </dgm:presLayoutVars>
      </dgm:prSet>
      <dgm:spPr/>
    </dgm:pt>
    <dgm:pt modelId="{35AEA54E-55C9-4F25-9718-737119AF99C7}" type="pres">
      <dgm:prSet presAssocID="{7FD96EBC-598B-4522-9030-80BAA1FEB779}" presName="rect2" presStyleLbl="fgImgPlace1" presStyleIdx="2" presStyleCnt="3"/>
      <dgm:spPr>
        <a:blipFill rotWithShape="1">
          <a:blip xmlns:r="http://schemas.openxmlformats.org/officeDocument/2006/relationships" r:embed="rId1"/>
          <a:stretch>
            <a:fillRect/>
          </a:stretch>
        </a:blipFill>
      </dgm:spPr>
    </dgm:pt>
  </dgm:ptLst>
  <dgm:cxnLst>
    <dgm:cxn modelId="{751BFC14-0C33-4D3C-B21B-42953D94CC5F}" type="presOf" srcId="{7FD96EBC-598B-4522-9030-80BAA1FEB779}" destId="{5D9264F1-17C7-43E2-9A76-B1F3F870AAAF}" srcOrd="0" destOrd="0" presId="urn:microsoft.com/office/officeart/2008/layout/PictureStrips"/>
    <dgm:cxn modelId="{55B22027-C10B-440D-A387-4DF3924C472D}" type="presOf" srcId="{E2F1FDE8-615D-4CDE-ABB3-5FEEDE1246B9}" destId="{71BDD620-C4FF-41C6-8FCF-969393AA913C}" srcOrd="0" destOrd="0" presId="urn:microsoft.com/office/officeart/2008/layout/PictureStrips"/>
    <dgm:cxn modelId="{D24E0654-F16D-46F9-A2E1-3855964A3F56}" type="presOf" srcId="{6D364CED-E07D-44F8-A4C2-87A764B61F07}" destId="{E6A637F9-B303-444F-8F32-63033C0C44B9}" srcOrd="0" destOrd="0" presId="urn:microsoft.com/office/officeart/2008/layout/PictureStrips"/>
    <dgm:cxn modelId="{1157A391-3AC1-4930-B83B-4C806678CE55}" srcId="{6D364CED-E07D-44F8-A4C2-87A764B61F07}" destId="{E2F1FDE8-615D-4CDE-ABB3-5FEEDE1246B9}" srcOrd="1" destOrd="0" parTransId="{688A389B-F6F5-459B-BBB2-19F979CC7E13}" sibTransId="{C97CDB60-D46F-4352-B6C2-50E5800F0D8F}"/>
    <dgm:cxn modelId="{7E534EB8-FEA3-47D2-A327-552984B4C329}" type="presOf" srcId="{D72678F1-55AB-4E41-A5AB-51B794A05F12}" destId="{4CFDF7C3-FD8D-4FB9-ABAB-54A426A657D0}" srcOrd="0" destOrd="0" presId="urn:microsoft.com/office/officeart/2008/layout/PictureStrips"/>
    <dgm:cxn modelId="{1FC031E4-5094-4145-A469-E0C9ACE877FE}" srcId="{6D364CED-E07D-44F8-A4C2-87A764B61F07}" destId="{D72678F1-55AB-4E41-A5AB-51B794A05F12}" srcOrd="0" destOrd="0" parTransId="{544CF40B-6CCE-4D77-ACC9-B3FC9306C1A3}" sibTransId="{E0092C9A-1635-4BEE-9D0E-EA4501228883}"/>
    <dgm:cxn modelId="{5B4B6DF3-1E15-4C10-B379-02C107D40E0C}" srcId="{6D364CED-E07D-44F8-A4C2-87A764B61F07}" destId="{7FD96EBC-598B-4522-9030-80BAA1FEB779}" srcOrd="2" destOrd="0" parTransId="{09F15622-BA35-43C6-B4B5-09210A057965}" sibTransId="{6501ED83-E149-4DC9-A5E5-493D2EC3EFCE}"/>
    <dgm:cxn modelId="{B93FBADA-0761-405E-A416-9873A3608FDA}" type="presParOf" srcId="{E6A637F9-B303-444F-8F32-63033C0C44B9}" destId="{2961FE1E-121D-4B9F-B21E-B9899B8467C2}" srcOrd="0" destOrd="0" presId="urn:microsoft.com/office/officeart/2008/layout/PictureStrips"/>
    <dgm:cxn modelId="{1ACC8C36-1431-451B-B4D5-10E79D6F7282}" type="presParOf" srcId="{2961FE1E-121D-4B9F-B21E-B9899B8467C2}" destId="{4CFDF7C3-FD8D-4FB9-ABAB-54A426A657D0}" srcOrd="0" destOrd="0" presId="urn:microsoft.com/office/officeart/2008/layout/PictureStrips"/>
    <dgm:cxn modelId="{9A41D492-3009-4D23-9CA5-A1774BF971E2}" type="presParOf" srcId="{2961FE1E-121D-4B9F-B21E-B9899B8467C2}" destId="{433CC2CA-7D30-4108-B9CE-CA70E26E4BC1}" srcOrd="1" destOrd="0" presId="urn:microsoft.com/office/officeart/2008/layout/PictureStrips"/>
    <dgm:cxn modelId="{26EDEE4D-4159-41EB-869E-ABA4C6D25370}" type="presParOf" srcId="{E6A637F9-B303-444F-8F32-63033C0C44B9}" destId="{C16DBEC7-44E0-4EAD-BDE4-25F021575308}" srcOrd="1" destOrd="0" presId="urn:microsoft.com/office/officeart/2008/layout/PictureStrips"/>
    <dgm:cxn modelId="{4F1F43BB-59F0-45AE-A7B3-55349C199F1B}" type="presParOf" srcId="{E6A637F9-B303-444F-8F32-63033C0C44B9}" destId="{CFD9B9D9-D85A-4C1C-947A-E7B27E075FCF}" srcOrd="2" destOrd="0" presId="urn:microsoft.com/office/officeart/2008/layout/PictureStrips"/>
    <dgm:cxn modelId="{D84EDE74-EF02-4D2E-AD8E-3D6C3F20011E}" type="presParOf" srcId="{CFD9B9D9-D85A-4C1C-947A-E7B27E075FCF}" destId="{71BDD620-C4FF-41C6-8FCF-969393AA913C}" srcOrd="0" destOrd="0" presId="urn:microsoft.com/office/officeart/2008/layout/PictureStrips"/>
    <dgm:cxn modelId="{73B16783-3358-4B6F-AA81-97175193C85A}" type="presParOf" srcId="{CFD9B9D9-D85A-4C1C-947A-E7B27E075FCF}" destId="{F51FBB96-C131-4438-96EE-C2D0DED6E59C}" srcOrd="1" destOrd="0" presId="urn:microsoft.com/office/officeart/2008/layout/PictureStrips"/>
    <dgm:cxn modelId="{5D2110E1-0F63-48E0-A4E2-78BE105AC849}" type="presParOf" srcId="{E6A637F9-B303-444F-8F32-63033C0C44B9}" destId="{855E2562-948E-40C6-91AC-2A74F40AEBD0}" srcOrd="3" destOrd="0" presId="urn:microsoft.com/office/officeart/2008/layout/PictureStrips"/>
    <dgm:cxn modelId="{53911E2A-0DF4-459D-8793-1FAA8D076ADC}" type="presParOf" srcId="{E6A637F9-B303-444F-8F32-63033C0C44B9}" destId="{995DFB44-A565-4C4F-868F-40EB76CFF0B9}" srcOrd="4" destOrd="0" presId="urn:microsoft.com/office/officeart/2008/layout/PictureStrips"/>
    <dgm:cxn modelId="{B8E7A078-B216-43CC-A439-34243BC66AFD}" type="presParOf" srcId="{995DFB44-A565-4C4F-868F-40EB76CFF0B9}" destId="{5D9264F1-17C7-43E2-9A76-B1F3F870AAAF}" srcOrd="0" destOrd="0" presId="urn:microsoft.com/office/officeart/2008/layout/PictureStrips"/>
    <dgm:cxn modelId="{C414585C-4F87-41FF-A800-F34D58F829E0}" type="presParOf" srcId="{995DFB44-A565-4C4F-868F-40EB76CFF0B9}" destId="{35AEA54E-55C9-4F25-9718-737119AF99C7}" srcOrd="1" destOrd="0" presId="urn:microsoft.com/office/officeart/2008/layout/PictureStrip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0A3BEA7-E1F2-4866-8E8A-BD863B311CD1}" type="doc">
      <dgm:prSet loTypeId="urn:microsoft.com/office/officeart/2005/8/layout/hList6" loCatId="list" qsTypeId="urn:microsoft.com/office/officeart/2005/8/quickstyle/simple5" qsCatId="simple" csTypeId="urn:microsoft.com/office/officeart/2005/8/colors/accent0_1" csCatId="mainScheme" phldr="1"/>
      <dgm:spPr/>
      <dgm:t>
        <a:bodyPr/>
        <a:lstStyle/>
        <a:p>
          <a:endParaRPr lang="es-MX"/>
        </a:p>
      </dgm:t>
    </dgm:pt>
    <dgm:pt modelId="{3FD18994-4486-4A08-9954-635C6A6169A9}">
      <dgm:prSet phldrT="[Texto]"/>
      <dgm:spPr/>
      <dgm:t>
        <a:bodyPr/>
        <a:lstStyle/>
        <a:p>
          <a:r>
            <a:rPr lang="es-ES_tradnl" dirty="0"/>
            <a:t>Importancia al carácter revolucionario del progreso científico</a:t>
          </a:r>
          <a:endParaRPr lang="es-MX" dirty="0"/>
        </a:p>
      </dgm:t>
    </dgm:pt>
    <dgm:pt modelId="{CC7D728E-AB83-4EEC-80BF-1B02CC471EAE}" type="parTrans" cxnId="{D48E8E3F-249B-412A-B31F-FCDD1FA2255F}">
      <dgm:prSet/>
      <dgm:spPr/>
      <dgm:t>
        <a:bodyPr/>
        <a:lstStyle/>
        <a:p>
          <a:endParaRPr lang="es-MX"/>
        </a:p>
      </dgm:t>
    </dgm:pt>
    <dgm:pt modelId="{C67272CD-9E02-4944-B4B3-4C8504F4BD6B}" type="sibTrans" cxnId="{D48E8E3F-249B-412A-B31F-FCDD1FA2255F}">
      <dgm:prSet/>
      <dgm:spPr/>
      <dgm:t>
        <a:bodyPr/>
        <a:lstStyle/>
        <a:p>
          <a:endParaRPr lang="es-MX"/>
        </a:p>
      </dgm:t>
    </dgm:pt>
    <dgm:pt modelId="{BB8EEBD3-4428-4148-AD8C-315BDB1B0813}">
      <dgm:prSet/>
      <dgm:spPr/>
      <dgm:t>
        <a:bodyPr/>
        <a:lstStyle/>
        <a:p>
          <a:r>
            <a:rPr lang="es-ES_tradnl" dirty="0"/>
            <a:t>Una ciencia madura está regida por un solo paradigma</a:t>
          </a:r>
          <a:endParaRPr lang="es-MX" dirty="0"/>
        </a:p>
      </dgm:t>
    </dgm:pt>
    <dgm:pt modelId="{119D631B-AE89-4079-8A26-2A9615E15708}" type="parTrans" cxnId="{0FC408E4-3CAF-4545-86B7-972D26B3F0B5}">
      <dgm:prSet/>
      <dgm:spPr/>
      <dgm:t>
        <a:bodyPr/>
        <a:lstStyle/>
        <a:p>
          <a:endParaRPr lang="es-MX"/>
        </a:p>
      </dgm:t>
    </dgm:pt>
    <dgm:pt modelId="{2EE040E4-9712-49F2-855D-FB996A73DB02}" type="sibTrans" cxnId="{0FC408E4-3CAF-4545-86B7-972D26B3F0B5}">
      <dgm:prSet/>
      <dgm:spPr/>
      <dgm:t>
        <a:bodyPr/>
        <a:lstStyle/>
        <a:p>
          <a:endParaRPr lang="es-MX"/>
        </a:p>
      </dgm:t>
    </dgm:pt>
    <dgm:pt modelId="{1A808E73-D8B7-4738-AEA1-C4912E7C6DE3}">
      <dgm:prSet/>
      <dgm:spPr/>
      <dgm:t>
        <a:bodyPr/>
        <a:lstStyle/>
        <a:p>
          <a:r>
            <a:rPr lang="es-ES_tradnl" dirty="0"/>
            <a:t>Hincapié en factores sociológicos de la comunidad científica porque son los que explican que los científicos cambien de paradigma. </a:t>
          </a:r>
          <a:endParaRPr lang="es-MX" dirty="0"/>
        </a:p>
      </dgm:t>
    </dgm:pt>
    <dgm:pt modelId="{EDBD28FB-5245-4132-A3E2-2769233DDC01}" type="parTrans" cxnId="{8D5B7AFC-8A7A-40E8-8239-FEE2E63CC475}">
      <dgm:prSet/>
      <dgm:spPr/>
      <dgm:t>
        <a:bodyPr/>
        <a:lstStyle/>
        <a:p>
          <a:endParaRPr lang="es-MX"/>
        </a:p>
      </dgm:t>
    </dgm:pt>
    <dgm:pt modelId="{F758A464-A624-4210-9205-42D21E001239}" type="sibTrans" cxnId="{8D5B7AFC-8A7A-40E8-8239-FEE2E63CC475}">
      <dgm:prSet/>
      <dgm:spPr/>
      <dgm:t>
        <a:bodyPr/>
        <a:lstStyle/>
        <a:p>
          <a:endParaRPr lang="es-MX"/>
        </a:p>
      </dgm:t>
    </dgm:pt>
    <dgm:pt modelId="{8A8F9DB6-ED3D-487A-B93F-AA20E79CA0D9}">
      <dgm:prSet/>
      <dgm:spPr/>
      <dgm:t>
        <a:bodyPr/>
        <a:lstStyle/>
        <a:p>
          <a:r>
            <a:rPr lang="es-ES_tradnl" dirty="0"/>
            <a:t>La </a:t>
          </a:r>
          <a:r>
            <a:rPr lang="es-ES_tradnl" dirty="0" err="1"/>
            <a:t>preciencia</a:t>
          </a:r>
          <a:r>
            <a:rPr lang="es-ES_tradnl" dirty="0"/>
            <a:t> es la actividad relativamente desorganizada, se caracteriza por el total desacuerdo y el constante debate de lo fundamental </a:t>
          </a:r>
          <a:endParaRPr lang="es-MX" dirty="0"/>
        </a:p>
      </dgm:t>
    </dgm:pt>
    <dgm:pt modelId="{F0B0808C-27C1-4359-B0E8-72E971E2A77E}" type="parTrans" cxnId="{98EDA5C1-D7FC-41AD-B563-5A406E6B8DBD}">
      <dgm:prSet/>
      <dgm:spPr/>
      <dgm:t>
        <a:bodyPr/>
        <a:lstStyle/>
        <a:p>
          <a:endParaRPr lang="es-MX"/>
        </a:p>
      </dgm:t>
    </dgm:pt>
    <dgm:pt modelId="{25220F65-BC4F-484A-871A-391BC41DC439}" type="sibTrans" cxnId="{98EDA5C1-D7FC-41AD-B563-5A406E6B8DBD}">
      <dgm:prSet/>
      <dgm:spPr/>
      <dgm:t>
        <a:bodyPr/>
        <a:lstStyle/>
        <a:p>
          <a:endParaRPr lang="es-MX"/>
        </a:p>
      </dgm:t>
    </dgm:pt>
    <dgm:pt modelId="{BDE6E757-EE16-4605-BB63-D033A8FA9A93}" type="pres">
      <dgm:prSet presAssocID="{60A3BEA7-E1F2-4866-8E8A-BD863B311CD1}" presName="Name0" presStyleCnt="0">
        <dgm:presLayoutVars>
          <dgm:dir/>
          <dgm:resizeHandles val="exact"/>
        </dgm:presLayoutVars>
      </dgm:prSet>
      <dgm:spPr/>
    </dgm:pt>
    <dgm:pt modelId="{C6914B79-E19A-4502-A083-D87B278E7978}" type="pres">
      <dgm:prSet presAssocID="{3FD18994-4486-4A08-9954-635C6A6169A9}" presName="node" presStyleLbl="node1" presStyleIdx="0" presStyleCnt="4">
        <dgm:presLayoutVars>
          <dgm:bulletEnabled val="1"/>
        </dgm:presLayoutVars>
      </dgm:prSet>
      <dgm:spPr/>
    </dgm:pt>
    <dgm:pt modelId="{FC46717E-5B51-403F-803B-16BD16A3E2A8}" type="pres">
      <dgm:prSet presAssocID="{C67272CD-9E02-4944-B4B3-4C8504F4BD6B}" presName="sibTrans" presStyleCnt="0"/>
      <dgm:spPr/>
    </dgm:pt>
    <dgm:pt modelId="{B0A09DC4-8450-4995-ADB4-9247734BBF2B}" type="pres">
      <dgm:prSet presAssocID="{BB8EEBD3-4428-4148-AD8C-315BDB1B0813}" presName="node" presStyleLbl="node1" presStyleIdx="1" presStyleCnt="4">
        <dgm:presLayoutVars>
          <dgm:bulletEnabled val="1"/>
        </dgm:presLayoutVars>
      </dgm:prSet>
      <dgm:spPr/>
    </dgm:pt>
    <dgm:pt modelId="{3C5EC2AD-B852-4110-94F8-A5E51C132121}" type="pres">
      <dgm:prSet presAssocID="{2EE040E4-9712-49F2-855D-FB996A73DB02}" presName="sibTrans" presStyleCnt="0"/>
      <dgm:spPr/>
    </dgm:pt>
    <dgm:pt modelId="{819522ED-B3E7-42FD-9718-0676243A51BE}" type="pres">
      <dgm:prSet presAssocID="{1A808E73-D8B7-4738-AEA1-C4912E7C6DE3}" presName="node" presStyleLbl="node1" presStyleIdx="2" presStyleCnt="4">
        <dgm:presLayoutVars>
          <dgm:bulletEnabled val="1"/>
        </dgm:presLayoutVars>
      </dgm:prSet>
      <dgm:spPr/>
    </dgm:pt>
    <dgm:pt modelId="{B6F3D91A-D7BB-4593-AA99-AE0EE6F1D25B}" type="pres">
      <dgm:prSet presAssocID="{F758A464-A624-4210-9205-42D21E001239}" presName="sibTrans" presStyleCnt="0"/>
      <dgm:spPr/>
    </dgm:pt>
    <dgm:pt modelId="{B1D0EF40-9854-4183-AB80-C8EC5E2B6D17}" type="pres">
      <dgm:prSet presAssocID="{8A8F9DB6-ED3D-487A-B93F-AA20E79CA0D9}" presName="node" presStyleLbl="node1" presStyleIdx="3" presStyleCnt="4">
        <dgm:presLayoutVars>
          <dgm:bulletEnabled val="1"/>
        </dgm:presLayoutVars>
      </dgm:prSet>
      <dgm:spPr/>
    </dgm:pt>
  </dgm:ptLst>
  <dgm:cxnLst>
    <dgm:cxn modelId="{D8F54D12-2340-4FD1-8352-68078B8F5182}" type="presOf" srcId="{8A8F9DB6-ED3D-487A-B93F-AA20E79CA0D9}" destId="{B1D0EF40-9854-4183-AB80-C8EC5E2B6D17}" srcOrd="0" destOrd="0" presId="urn:microsoft.com/office/officeart/2005/8/layout/hList6"/>
    <dgm:cxn modelId="{68ABE23C-7BD6-4F65-9695-ACB72CEBBA66}" type="presOf" srcId="{60A3BEA7-E1F2-4866-8E8A-BD863B311CD1}" destId="{BDE6E757-EE16-4605-BB63-D033A8FA9A93}" srcOrd="0" destOrd="0" presId="urn:microsoft.com/office/officeart/2005/8/layout/hList6"/>
    <dgm:cxn modelId="{D48E8E3F-249B-412A-B31F-FCDD1FA2255F}" srcId="{60A3BEA7-E1F2-4866-8E8A-BD863B311CD1}" destId="{3FD18994-4486-4A08-9954-635C6A6169A9}" srcOrd="0" destOrd="0" parTransId="{CC7D728E-AB83-4EEC-80BF-1B02CC471EAE}" sibTransId="{C67272CD-9E02-4944-B4B3-4C8504F4BD6B}"/>
    <dgm:cxn modelId="{BE304A7D-6C0B-4422-88D5-80A307537461}" type="presOf" srcId="{1A808E73-D8B7-4738-AEA1-C4912E7C6DE3}" destId="{819522ED-B3E7-42FD-9718-0676243A51BE}" srcOrd="0" destOrd="0" presId="urn:microsoft.com/office/officeart/2005/8/layout/hList6"/>
    <dgm:cxn modelId="{69E3E693-65CA-4E36-8F9E-ED0FFEC87700}" type="presOf" srcId="{3FD18994-4486-4A08-9954-635C6A6169A9}" destId="{C6914B79-E19A-4502-A083-D87B278E7978}" srcOrd="0" destOrd="0" presId="urn:microsoft.com/office/officeart/2005/8/layout/hList6"/>
    <dgm:cxn modelId="{98EDA5C1-D7FC-41AD-B563-5A406E6B8DBD}" srcId="{60A3BEA7-E1F2-4866-8E8A-BD863B311CD1}" destId="{8A8F9DB6-ED3D-487A-B93F-AA20E79CA0D9}" srcOrd="3" destOrd="0" parTransId="{F0B0808C-27C1-4359-B0E8-72E971E2A77E}" sibTransId="{25220F65-BC4F-484A-871A-391BC41DC439}"/>
    <dgm:cxn modelId="{733907DC-5A55-4CF8-93EA-AA140D69144C}" type="presOf" srcId="{BB8EEBD3-4428-4148-AD8C-315BDB1B0813}" destId="{B0A09DC4-8450-4995-ADB4-9247734BBF2B}" srcOrd="0" destOrd="0" presId="urn:microsoft.com/office/officeart/2005/8/layout/hList6"/>
    <dgm:cxn modelId="{0FC408E4-3CAF-4545-86B7-972D26B3F0B5}" srcId="{60A3BEA7-E1F2-4866-8E8A-BD863B311CD1}" destId="{BB8EEBD3-4428-4148-AD8C-315BDB1B0813}" srcOrd="1" destOrd="0" parTransId="{119D631B-AE89-4079-8A26-2A9615E15708}" sibTransId="{2EE040E4-9712-49F2-855D-FB996A73DB02}"/>
    <dgm:cxn modelId="{8D5B7AFC-8A7A-40E8-8239-FEE2E63CC475}" srcId="{60A3BEA7-E1F2-4866-8E8A-BD863B311CD1}" destId="{1A808E73-D8B7-4738-AEA1-C4912E7C6DE3}" srcOrd="2" destOrd="0" parTransId="{EDBD28FB-5245-4132-A3E2-2769233DDC01}" sibTransId="{F758A464-A624-4210-9205-42D21E001239}"/>
    <dgm:cxn modelId="{926B7173-A6AF-4A24-B8DA-10E3386C5A9D}" type="presParOf" srcId="{BDE6E757-EE16-4605-BB63-D033A8FA9A93}" destId="{C6914B79-E19A-4502-A083-D87B278E7978}" srcOrd="0" destOrd="0" presId="urn:microsoft.com/office/officeart/2005/8/layout/hList6"/>
    <dgm:cxn modelId="{FC0E98E1-A7B0-4A5C-91F0-BDD574F14BEA}" type="presParOf" srcId="{BDE6E757-EE16-4605-BB63-D033A8FA9A93}" destId="{FC46717E-5B51-403F-803B-16BD16A3E2A8}" srcOrd="1" destOrd="0" presId="urn:microsoft.com/office/officeart/2005/8/layout/hList6"/>
    <dgm:cxn modelId="{A019FDC7-795F-4C0C-8495-64AAC04E538C}" type="presParOf" srcId="{BDE6E757-EE16-4605-BB63-D033A8FA9A93}" destId="{B0A09DC4-8450-4995-ADB4-9247734BBF2B}" srcOrd="2" destOrd="0" presId="urn:microsoft.com/office/officeart/2005/8/layout/hList6"/>
    <dgm:cxn modelId="{8AF3E9F4-EBA1-419F-A88D-13E0FDEAE831}" type="presParOf" srcId="{BDE6E757-EE16-4605-BB63-D033A8FA9A93}" destId="{3C5EC2AD-B852-4110-94F8-A5E51C132121}" srcOrd="3" destOrd="0" presId="urn:microsoft.com/office/officeart/2005/8/layout/hList6"/>
    <dgm:cxn modelId="{3779FC4E-C7C7-4C2D-8FC7-88D43AD813BA}" type="presParOf" srcId="{BDE6E757-EE16-4605-BB63-D033A8FA9A93}" destId="{819522ED-B3E7-42FD-9718-0676243A51BE}" srcOrd="4" destOrd="0" presId="urn:microsoft.com/office/officeart/2005/8/layout/hList6"/>
    <dgm:cxn modelId="{0E1DA184-33F3-4B0C-93D0-9A15D8A72C5D}" type="presParOf" srcId="{BDE6E757-EE16-4605-BB63-D033A8FA9A93}" destId="{B6F3D91A-D7BB-4593-AA99-AE0EE6F1D25B}" srcOrd="5" destOrd="0" presId="urn:microsoft.com/office/officeart/2005/8/layout/hList6"/>
    <dgm:cxn modelId="{77795B21-E150-4674-8022-ED373E47A207}" type="presParOf" srcId="{BDE6E757-EE16-4605-BB63-D033A8FA9A93}" destId="{B1D0EF40-9854-4183-AB80-C8EC5E2B6D17}"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DA77D-D908-415A-927B-E32A9E9F0C32}">
      <dsp:nvSpPr>
        <dsp:cNvPr id="0" name=""/>
        <dsp:cNvSpPr/>
      </dsp:nvSpPr>
      <dsp:spPr>
        <a:xfrm>
          <a:off x="1051023" y="0"/>
          <a:ext cx="6502400" cy="4064000"/>
        </a:xfrm>
        <a:prstGeom prst="swooshArrow">
          <a:avLst>
            <a:gd name="adj1" fmla="val 25000"/>
            <a:gd name="adj2" fmla="val 25000"/>
          </a:avLst>
        </a:prstGeom>
        <a:solidFill>
          <a:schemeClr val="accent3">
            <a:tint val="40000"/>
            <a:hueOff val="0"/>
            <a:satOff val="0"/>
            <a:lumOff val="0"/>
            <a:alphaOff val="0"/>
          </a:schemeClr>
        </a:solidFill>
        <a:ln w="12700" cap="flat" cmpd="sng" algn="ctr">
          <a:solidFill>
            <a:schemeClr val="dk1">
              <a:hueOff val="0"/>
              <a:satOff val="0"/>
              <a:lumOff val="0"/>
              <a:alphaOff val="0"/>
            </a:schemeClr>
          </a:solidFill>
          <a:prstDash val="solid"/>
        </a:ln>
        <a:effectLst/>
        <a:scene3d>
          <a:camera prst="orthographicFront">
            <a:rot lat="0" lon="0" rev="0"/>
          </a:camera>
          <a:lightRig rig="balanced" dir="t">
            <a:rot lat="0" lon="0" rev="8700000"/>
          </a:lightRig>
        </a:scene3d>
        <a:sp3d z="-300000">
          <a:bevelT w="190500" h="38100"/>
        </a:sp3d>
      </dsp:spPr>
      <dsp:style>
        <a:lnRef idx="1">
          <a:scrgbClr r="0" g="0" b="0"/>
        </a:lnRef>
        <a:fillRef idx="1">
          <a:scrgbClr r="0" g="0" b="0"/>
        </a:fillRef>
        <a:effectRef idx="0">
          <a:scrgbClr r="0" g="0" b="0"/>
        </a:effectRef>
        <a:fontRef idx="minor"/>
      </dsp:style>
    </dsp:sp>
    <dsp:sp modelId="{91859D6A-A865-4E0C-B6A8-D5384C81BF7F}">
      <dsp:nvSpPr>
        <dsp:cNvPr id="0" name=""/>
        <dsp:cNvSpPr/>
      </dsp:nvSpPr>
      <dsp:spPr>
        <a:xfrm>
          <a:off x="1709937" y="2880320"/>
          <a:ext cx="169062" cy="169062"/>
        </a:xfrm>
        <a:prstGeom prst="ellipse">
          <a:avLst/>
        </a:prstGeom>
        <a:solidFill>
          <a:schemeClr val="accent3">
            <a:alpha val="90000"/>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96765AA-1A4F-429E-80F1-75CEBA2AEB2A}">
      <dsp:nvSpPr>
        <dsp:cNvPr id="0" name=""/>
        <dsp:cNvSpPr/>
      </dsp:nvSpPr>
      <dsp:spPr>
        <a:xfrm>
          <a:off x="1855631" y="2889504"/>
          <a:ext cx="1726516" cy="1174496"/>
        </a:xfrm>
        <a:prstGeom prst="rect">
          <a:avLst/>
        </a:prstGeom>
        <a:noFill/>
        <a:ln w="1270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89583" tIns="0" rIns="0" bIns="0" numCol="1" spcCol="1270" anchor="t" anchorCtr="0">
          <a:noAutofit/>
        </a:bodyPr>
        <a:lstStyle/>
        <a:p>
          <a:pPr marL="0" lvl="0" indent="0" algn="l" defTabSz="622300">
            <a:lnSpc>
              <a:spcPct val="90000"/>
            </a:lnSpc>
            <a:spcBef>
              <a:spcPct val="0"/>
            </a:spcBef>
            <a:spcAft>
              <a:spcPct val="35000"/>
            </a:spcAft>
            <a:buNone/>
          </a:pPr>
          <a:r>
            <a:rPr lang="es-MX" sz="1400" b="1" kern="1200" dirty="0"/>
            <a:t>Se crea en </a:t>
          </a:r>
          <a:r>
            <a:rPr lang="es-MX" sz="1400" b="1" kern="1200" dirty="0" err="1"/>
            <a:t>Zurich</a:t>
          </a:r>
          <a:r>
            <a:rPr lang="es-MX" sz="1400" b="1" kern="1200" dirty="0"/>
            <a:t> la primera cátedra de “ciencias inductivas” lo que hoy llamaríamos “Empíricas”</a:t>
          </a:r>
        </a:p>
      </dsp:txBody>
      <dsp:txXfrm>
        <a:off x="1855631" y="2889504"/>
        <a:ext cx="1726516" cy="1174496"/>
      </dsp:txXfrm>
    </dsp:sp>
    <dsp:sp modelId="{6FF5C602-2325-4D1D-878C-1101E7E24848}">
      <dsp:nvSpPr>
        <dsp:cNvPr id="0" name=""/>
        <dsp:cNvSpPr/>
      </dsp:nvSpPr>
      <dsp:spPr>
        <a:xfrm>
          <a:off x="3369129" y="1700377"/>
          <a:ext cx="305612" cy="305612"/>
        </a:xfrm>
        <a:prstGeom prst="ellipse">
          <a:avLst/>
        </a:prstGeom>
        <a:solidFill>
          <a:schemeClr val="accent3">
            <a:alpha val="90000"/>
            <a:hueOff val="0"/>
            <a:satOff val="0"/>
            <a:lumOff val="0"/>
            <a:alphaOff val="-2000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3588DFA-9190-4B57-9037-05776840F026}">
      <dsp:nvSpPr>
        <dsp:cNvPr id="0" name=""/>
        <dsp:cNvSpPr/>
      </dsp:nvSpPr>
      <dsp:spPr>
        <a:xfrm>
          <a:off x="3633423" y="1800190"/>
          <a:ext cx="1560576" cy="2210816"/>
        </a:xfrm>
        <a:prstGeom prst="rect">
          <a:avLst/>
        </a:prstGeom>
        <a:noFill/>
        <a:ln w="1270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61938" tIns="0" rIns="0" bIns="0" numCol="1" spcCol="1270" anchor="t" anchorCtr="0">
          <a:noAutofit/>
        </a:bodyPr>
        <a:lstStyle/>
        <a:p>
          <a:pPr marL="0" lvl="0" indent="0" algn="l" defTabSz="622300">
            <a:lnSpc>
              <a:spcPct val="90000"/>
            </a:lnSpc>
            <a:spcBef>
              <a:spcPct val="0"/>
            </a:spcBef>
            <a:spcAft>
              <a:spcPct val="35000"/>
            </a:spcAft>
            <a:buNone/>
          </a:pPr>
          <a:r>
            <a:rPr lang="es-MX" sz="1400" b="1" kern="1200" dirty="0"/>
            <a:t>Se crea la cátedra “Historia y teoría de las ciencias inductivas” para Ernst Mach en la universidad de Viena.</a:t>
          </a:r>
        </a:p>
      </dsp:txBody>
      <dsp:txXfrm>
        <a:off x="3633423" y="1800190"/>
        <a:ext cx="1560576" cy="2210816"/>
      </dsp:txXfrm>
    </dsp:sp>
    <dsp:sp modelId="{3D10AF1A-99DA-4731-9630-BAECA4283CB7}">
      <dsp:nvSpPr>
        <dsp:cNvPr id="0" name=""/>
        <dsp:cNvSpPr/>
      </dsp:nvSpPr>
      <dsp:spPr>
        <a:xfrm>
          <a:off x="5163792" y="1028191"/>
          <a:ext cx="422656" cy="422656"/>
        </a:xfrm>
        <a:prstGeom prst="ellipse">
          <a:avLst/>
        </a:prstGeom>
        <a:solidFill>
          <a:schemeClr val="accent3">
            <a:alpha val="90000"/>
            <a:hueOff val="0"/>
            <a:satOff val="0"/>
            <a:lumOff val="0"/>
            <a:alphaOff val="-4000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D422707-7BF3-4D80-AA62-F6F74DB0BA28}">
      <dsp:nvSpPr>
        <dsp:cNvPr id="0" name=""/>
        <dsp:cNvSpPr/>
      </dsp:nvSpPr>
      <dsp:spPr>
        <a:xfrm>
          <a:off x="5516695" y="1080134"/>
          <a:ext cx="1560576" cy="2824480"/>
        </a:xfrm>
        <a:prstGeom prst="rect">
          <a:avLst/>
        </a:prstGeom>
        <a:noFill/>
        <a:ln w="1270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23957" tIns="0" rIns="0" bIns="0" numCol="1" spcCol="1270" anchor="t" anchorCtr="0">
          <a:noAutofit/>
        </a:bodyPr>
        <a:lstStyle/>
        <a:p>
          <a:pPr marL="0" lvl="0" indent="0" algn="l" defTabSz="622300">
            <a:lnSpc>
              <a:spcPct val="90000"/>
            </a:lnSpc>
            <a:spcBef>
              <a:spcPct val="0"/>
            </a:spcBef>
            <a:spcAft>
              <a:spcPct val="35000"/>
            </a:spcAft>
            <a:buNone/>
          </a:pPr>
          <a:r>
            <a:rPr lang="es-MX" sz="1400" b="1" kern="1200" dirty="0"/>
            <a:t>Comienza lo que llamamos “Círculo de Viena”</a:t>
          </a:r>
        </a:p>
      </dsp:txBody>
      <dsp:txXfrm>
        <a:off x="5516695" y="1080134"/>
        <a:ext cx="1560576" cy="28244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27B09-6712-4E60-9F04-F7BCE5CB5192}">
      <dsp:nvSpPr>
        <dsp:cNvPr id="0" name=""/>
        <dsp:cNvSpPr/>
      </dsp:nvSpPr>
      <dsp:spPr>
        <a:xfrm rot="10800000">
          <a:off x="1683525" y="1565"/>
          <a:ext cx="4995809" cy="1700729"/>
        </a:xfrm>
        <a:prstGeom prst="homePlat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749974" tIns="60960" rIns="113792" bIns="60960" numCol="1" spcCol="1270" anchor="ctr" anchorCtr="0">
          <a:noAutofit/>
        </a:bodyPr>
        <a:lstStyle/>
        <a:p>
          <a:pPr marL="0" lvl="0" indent="0" algn="ctr" defTabSz="711200">
            <a:lnSpc>
              <a:spcPct val="90000"/>
            </a:lnSpc>
            <a:spcBef>
              <a:spcPct val="0"/>
            </a:spcBef>
            <a:spcAft>
              <a:spcPct val="35000"/>
            </a:spcAft>
            <a:buNone/>
          </a:pPr>
          <a:r>
            <a:rPr lang="es-MX" sz="1600" kern="1200" dirty="0"/>
            <a:t>Metafísica: pretendía convertirse en rectora de la ciencia, elaboraba discursos sobre hechos sin apoyarse en investigaciones empíricas, utilizaba un lenguaje oscuro y confuso. En resumen, era arbitraria. </a:t>
          </a:r>
        </a:p>
      </dsp:txBody>
      <dsp:txXfrm rot="10800000">
        <a:off x="2108707" y="1565"/>
        <a:ext cx="4570627" cy="1700729"/>
      </dsp:txXfrm>
    </dsp:sp>
    <dsp:sp modelId="{1D6CB69B-1995-43BD-9353-57F4163A700D}">
      <dsp:nvSpPr>
        <dsp:cNvPr id="0" name=""/>
        <dsp:cNvSpPr/>
      </dsp:nvSpPr>
      <dsp:spPr>
        <a:xfrm>
          <a:off x="833160" y="1565"/>
          <a:ext cx="1700729" cy="170072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8000" r="-18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0F91451B-AADF-4146-B367-B7EA3E6B770F}">
      <dsp:nvSpPr>
        <dsp:cNvPr id="0" name=""/>
        <dsp:cNvSpPr/>
      </dsp:nvSpPr>
      <dsp:spPr>
        <a:xfrm rot="10800000">
          <a:off x="1683525" y="2209975"/>
          <a:ext cx="4995809" cy="1700729"/>
        </a:xfrm>
        <a:prstGeom prst="homePlat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749974" tIns="60960" rIns="113792" bIns="60960" numCol="1" spcCol="1270" anchor="ctr" anchorCtr="0">
          <a:noAutofit/>
        </a:bodyPr>
        <a:lstStyle/>
        <a:p>
          <a:pPr marL="0" lvl="0" indent="0" algn="ctr" defTabSz="711200">
            <a:lnSpc>
              <a:spcPct val="90000"/>
            </a:lnSpc>
            <a:spcBef>
              <a:spcPct val="0"/>
            </a:spcBef>
            <a:spcAft>
              <a:spcPct val="35000"/>
            </a:spcAft>
            <a:buNone/>
          </a:pPr>
          <a:r>
            <a:rPr lang="es-MX" sz="1600" kern="1200" dirty="0"/>
            <a:t>Ciencia: apego por la claridad, rigor y precisión, logros del método experimental en la formulación de leyes, teorías. </a:t>
          </a:r>
        </a:p>
      </dsp:txBody>
      <dsp:txXfrm rot="10800000">
        <a:off x="2108707" y="2209975"/>
        <a:ext cx="4570627" cy="1700729"/>
      </dsp:txXfrm>
    </dsp:sp>
    <dsp:sp modelId="{D547C6A8-9A9D-4920-84F4-15B090BE1394}">
      <dsp:nvSpPr>
        <dsp:cNvPr id="0" name=""/>
        <dsp:cNvSpPr/>
      </dsp:nvSpPr>
      <dsp:spPr>
        <a:xfrm>
          <a:off x="833160" y="2209975"/>
          <a:ext cx="1700729" cy="170072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410005F8-23AF-4E58-B644-600BD22B632E}">
      <dsp:nvSpPr>
        <dsp:cNvPr id="0" name=""/>
        <dsp:cNvSpPr/>
      </dsp:nvSpPr>
      <dsp:spPr>
        <a:xfrm rot="10800000">
          <a:off x="1683525" y="4418385"/>
          <a:ext cx="4995809" cy="1700729"/>
        </a:xfrm>
        <a:prstGeom prst="homePlat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749974" tIns="60960" rIns="113792" bIns="60960" numCol="1" spcCol="1270" anchor="ctr" anchorCtr="0">
          <a:noAutofit/>
        </a:bodyPr>
        <a:lstStyle/>
        <a:p>
          <a:pPr marL="0" lvl="0" indent="0" algn="ctr" defTabSz="711200">
            <a:lnSpc>
              <a:spcPct val="90000"/>
            </a:lnSpc>
            <a:spcBef>
              <a:spcPct val="0"/>
            </a:spcBef>
            <a:spcAft>
              <a:spcPct val="35000"/>
            </a:spcAft>
            <a:buNone/>
          </a:pPr>
          <a:r>
            <a:rPr lang="es-MX" sz="1600" kern="1200" dirty="0"/>
            <a:t>Círculo de Viena (1922) reaccionó contra la metafísica. Su idea era distinguir el discurso verdaderamente científico, contra aquel que no lo era. “Todo enunciado que tuviese sentido (que fuera científico) tenía que ser verificable en la experiencia” (</a:t>
          </a:r>
          <a:r>
            <a:rPr lang="es-MX" sz="1600" kern="1200" dirty="0" err="1"/>
            <a:t>verificacionismo</a:t>
          </a:r>
          <a:r>
            <a:rPr lang="es-MX" sz="1600" kern="1200" dirty="0"/>
            <a:t>) </a:t>
          </a:r>
        </a:p>
      </dsp:txBody>
      <dsp:txXfrm rot="10800000">
        <a:off x="2108707" y="4418385"/>
        <a:ext cx="4570627" cy="1700729"/>
      </dsp:txXfrm>
    </dsp:sp>
    <dsp:sp modelId="{6CB82D68-532F-46D4-BF0F-75951166AF77}">
      <dsp:nvSpPr>
        <dsp:cNvPr id="0" name=""/>
        <dsp:cNvSpPr/>
      </dsp:nvSpPr>
      <dsp:spPr>
        <a:xfrm>
          <a:off x="833160" y="4418385"/>
          <a:ext cx="1700729" cy="170072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27B09-6712-4E60-9F04-F7BCE5CB5192}">
      <dsp:nvSpPr>
        <dsp:cNvPr id="0" name=""/>
        <dsp:cNvSpPr/>
      </dsp:nvSpPr>
      <dsp:spPr>
        <a:xfrm rot="10800000">
          <a:off x="1727764" y="2304"/>
          <a:ext cx="4995809" cy="1877683"/>
        </a:xfrm>
        <a:prstGeom prst="homePlat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828006" tIns="64770" rIns="120904" bIns="64770" numCol="1" spcCol="1270" anchor="ctr" anchorCtr="0">
          <a:noAutofit/>
        </a:bodyPr>
        <a:lstStyle/>
        <a:p>
          <a:pPr marL="0" lvl="0" indent="0" algn="ctr" defTabSz="755650">
            <a:lnSpc>
              <a:spcPct val="90000"/>
            </a:lnSpc>
            <a:spcBef>
              <a:spcPct val="0"/>
            </a:spcBef>
            <a:spcAft>
              <a:spcPct val="35000"/>
            </a:spcAft>
            <a:buNone/>
          </a:pPr>
          <a:r>
            <a:rPr lang="es-MX" sz="1700" kern="1200" dirty="0"/>
            <a:t>La Ciencia fue entendida como un sistema de enunciados que se refieren a generalidades. </a:t>
          </a:r>
        </a:p>
      </dsp:txBody>
      <dsp:txXfrm rot="10800000">
        <a:off x="2197185" y="2304"/>
        <a:ext cx="4526388" cy="1877683"/>
      </dsp:txXfrm>
    </dsp:sp>
    <dsp:sp modelId="{1D6CB69B-1995-43BD-9353-57F4163A700D}">
      <dsp:nvSpPr>
        <dsp:cNvPr id="0" name=""/>
        <dsp:cNvSpPr/>
      </dsp:nvSpPr>
      <dsp:spPr>
        <a:xfrm>
          <a:off x="788922" y="2304"/>
          <a:ext cx="1877683" cy="187768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0F91451B-AADF-4146-B367-B7EA3E6B770F}">
      <dsp:nvSpPr>
        <dsp:cNvPr id="0" name=""/>
        <dsp:cNvSpPr/>
      </dsp:nvSpPr>
      <dsp:spPr>
        <a:xfrm rot="10800000">
          <a:off x="1727764" y="2440491"/>
          <a:ext cx="4995809" cy="1877683"/>
        </a:xfrm>
        <a:prstGeom prst="homePlate">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828006" tIns="64770" rIns="120904" bIns="64770" numCol="1" spcCol="1270" anchor="ctr" anchorCtr="0">
          <a:noAutofit/>
        </a:bodyPr>
        <a:lstStyle/>
        <a:p>
          <a:pPr marL="0" lvl="0" indent="0" algn="ctr" defTabSz="755650">
            <a:lnSpc>
              <a:spcPct val="90000"/>
            </a:lnSpc>
            <a:spcBef>
              <a:spcPct val="0"/>
            </a:spcBef>
            <a:spcAft>
              <a:spcPct val="35000"/>
            </a:spcAft>
            <a:buNone/>
          </a:pPr>
          <a:r>
            <a:rPr lang="es-MX" sz="1700" kern="1200" dirty="0"/>
            <a:t>Empirismo lógico: acudir a la inducción para justificar las generalizaciones empíricas a partir de regularidades observadas. La tarea del científico se limitaba a recopilar observaciones experimentales, detectar regularidades científicas y generalizar inductivamente. </a:t>
          </a:r>
        </a:p>
      </dsp:txBody>
      <dsp:txXfrm rot="10800000">
        <a:off x="2197185" y="2440491"/>
        <a:ext cx="4526388" cy="1877683"/>
      </dsp:txXfrm>
    </dsp:sp>
    <dsp:sp modelId="{D547C6A8-9A9D-4920-84F4-15B090BE1394}">
      <dsp:nvSpPr>
        <dsp:cNvPr id="0" name=""/>
        <dsp:cNvSpPr/>
      </dsp:nvSpPr>
      <dsp:spPr>
        <a:xfrm>
          <a:off x="788922" y="2440491"/>
          <a:ext cx="1877683" cy="1877683"/>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4000" r="-44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500D82-9560-4843-AEBD-25F2FA966F18}">
      <dsp:nvSpPr>
        <dsp:cNvPr id="0" name=""/>
        <dsp:cNvSpPr/>
      </dsp:nvSpPr>
      <dsp:spPr>
        <a:xfrm rot="5400000">
          <a:off x="-245874" y="248933"/>
          <a:ext cx="1639166" cy="1147416"/>
        </a:xfrm>
        <a:prstGeom prst="chevron">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MX" sz="3200" kern="1200" dirty="0"/>
            <a:t>1</a:t>
          </a:r>
        </a:p>
      </dsp:txBody>
      <dsp:txXfrm rot="-5400000">
        <a:off x="1" y="576766"/>
        <a:ext cx="1147416" cy="491750"/>
      </dsp:txXfrm>
    </dsp:sp>
    <dsp:sp modelId="{BF2AF94D-B311-4FD5-9499-D74F0340B460}">
      <dsp:nvSpPr>
        <dsp:cNvPr id="0" name=""/>
        <dsp:cNvSpPr/>
      </dsp:nvSpPr>
      <dsp:spPr>
        <a:xfrm rot="5400000">
          <a:off x="3653211" y="-2502736"/>
          <a:ext cx="1065458" cy="607704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a:lnSpc>
              <a:spcPct val="90000"/>
            </a:lnSpc>
            <a:spcBef>
              <a:spcPct val="0"/>
            </a:spcBef>
            <a:spcAft>
              <a:spcPct val="15000"/>
            </a:spcAft>
            <a:buChar char="•"/>
          </a:pPr>
          <a:r>
            <a:rPr lang="es-MX" sz="2200" kern="1200" dirty="0"/>
            <a:t>Comparación lógica de las conclusiones: se somete a contraste la coherencia lógica del sistema.</a:t>
          </a:r>
        </a:p>
      </dsp:txBody>
      <dsp:txXfrm rot="-5400000">
        <a:off x="1147417" y="55069"/>
        <a:ext cx="6025036" cy="961436"/>
      </dsp:txXfrm>
    </dsp:sp>
    <dsp:sp modelId="{44C5D484-F366-45E7-9EC2-8D5730DF8552}">
      <dsp:nvSpPr>
        <dsp:cNvPr id="0" name=""/>
        <dsp:cNvSpPr/>
      </dsp:nvSpPr>
      <dsp:spPr>
        <a:xfrm rot="5400000">
          <a:off x="-245874" y="1694543"/>
          <a:ext cx="1639166" cy="1147416"/>
        </a:xfrm>
        <a:prstGeom prst="chevron">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MX" sz="3200" kern="1200" dirty="0"/>
            <a:t>2</a:t>
          </a:r>
        </a:p>
      </dsp:txBody>
      <dsp:txXfrm rot="-5400000">
        <a:off x="1" y="2022376"/>
        <a:ext cx="1147416" cy="491750"/>
      </dsp:txXfrm>
    </dsp:sp>
    <dsp:sp modelId="{278AE160-1CAA-403A-AEF1-0B78204A91DD}">
      <dsp:nvSpPr>
        <dsp:cNvPr id="0" name=""/>
        <dsp:cNvSpPr/>
      </dsp:nvSpPr>
      <dsp:spPr>
        <a:xfrm rot="5400000">
          <a:off x="3653211" y="-1057125"/>
          <a:ext cx="1065458" cy="607704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a:lnSpc>
              <a:spcPct val="90000"/>
            </a:lnSpc>
            <a:spcBef>
              <a:spcPct val="0"/>
            </a:spcBef>
            <a:spcAft>
              <a:spcPct val="15000"/>
            </a:spcAft>
            <a:buChar char="•"/>
          </a:pPr>
          <a:r>
            <a:rPr lang="es-MX" sz="2200" kern="1200" dirty="0"/>
            <a:t>Estudio de la forma lógica de la teoría, para determinar si es empírica o tautológica. </a:t>
          </a:r>
        </a:p>
      </dsp:txBody>
      <dsp:txXfrm rot="-5400000">
        <a:off x="1147417" y="1500680"/>
        <a:ext cx="6025036" cy="961436"/>
      </dsp:txXfrm>
    </dsp:sp>
    <dsp:sp modelId="{CE3936F5-EB5B-4B28-931D-7559F4EFAA2D}">
      <dsp:nvSpPr>
        <dsp:cNvPr id="0" name=""/>
        <dsp:cNvSpPr/>
      </dsp:nvSpPr>
      <dsp:spPr>
        <a:xfrm rot="5400000">
          <a:off x="-245874" y="3140153"/>
          <a:ext cx="1639166" cy="1147416"/>
        </a:xfrm>
        <a:prstGeom prst="chevron">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MX" sz="3200" kern="1200" dirty="0"/>
            <a:t>3</a:t>
          </a:r>
        </a:p>
      </dsp:txBody>
      <dsp:txXfrm rot="-5400000">
        <a:off x="1" y="3467986"/>
        <a:ext cx="1147416" cy="491750"/>
      </dsp:txXfrm>
    </dsp:sp>
    <dsp:sp modelId="{C6711919-8847-4FF3-8AAA-84A3CA81FF01}">
      <dsp:nvSpPr>
        <dsp:cNvPr id="0" name=""/>
        <dsp:cNvSpPr/>
      </dsp:nvSpPr>
      <dsp:spPr>
        <a:xfrm rot="5400000">
          <a:off x="3653211" y="388484"/>
          <a:ext cx="1065458" cy="607704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a:lnSpc>
              <a:spcPct val="90000"/>
            </a:lnSpc>
            <a:spcBef>
              <a:spcPct val="0"/>
            </a:spcBef>
            <a:spcAft>
              <a:spcPct val="15000"/>
            </a:spcAft>
            <a:buChar char="•"/>
          </a:pPr>
          <a:r>
            <a:rPr lang="es-MX" sz="2200" kern="1200" dirty="0"/>
            <a:t>Comparación con otras teorías: para determinar si la teoría examinada constituiría un adelanto científico.</a:t>
          </a:r>
        </a:p>
      </dsp:txBody>
      <dsp:txXfrm rot="-5400000">
        <a:off x="1147417" y="2946290"/>
        <a:ext cx="6025036" cy="9614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3936F5-EB5B-4B28-931D-7559F4EFAA2D}">
      <dsp:nvSpPr>
        <dsp:cNvPr id="0" name=""/>
        <dsp:cNvSpPr/>
      </dsp:nvSpPr>
      <dsp:spPr>
        <a:xfrm rot="5400000">
          <a:off x="-514343" y="524193"/>
          <a:ext cx="3428959" cy="2400271"/>
        </a:xfrm>
        <a:prstGeom prst="chevron">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r>
            <a:rPr lang="es-MX" sz="6500" kern="1200" dirty="0"/>
            <a:t>4</a:t>
          </a:r>
        </a:p>
      </dsp:txBody>
      <dsp:txXfrm rot="-5400000">
        <a:off x="2" y="1209985"/>
        <a:ext cx="2400271" cy="1028688"/>
      </dsp:txXfrm>
    </dsp:sp>
    <dsp:sp modelId="{C6711919-8847-4FF3-8AAA-84A3CA81FF01}">
      <dsp:nvSpPr>
        <dsp:cNvPr id="0" name=""/>
        <dsp:cNvSpPr/>
      </dsp:nvSpPr>
      <dsp:spPr>
        <a:xfrm rot="5400000">
          <a:off x="2650520" y="-220194"/>
          <a:ext cx="4323694" cy="482419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dirty="0"/>
            <a:t>Contrastación por medio de la aplicación empírica de conclusiones que pueden deducirse de ellas. Descubrir hasta qué punto satisfarán nuevas consecuencias de la teoría a los requerimientos de la práctica. Este último paso es deductivo. De la teoría se deducen enunciados singulares (predicciones), que sean contrastables. De ellos se eligen los enunciados que nos son </a:t>
          </a:r>
          <a:r>
            <a:rPr lang="es-MX" sz="1600" kern="1200" dirty="0" err="1"/>
            <a:t>deductibles</a:t>
          </a:r>
          <a:r>
            <a:rPr lang="es-MX" sz="1600" kern="1200" dirty="0"/>
            <a:t> de la teoría vigente. Se trata de decidir si los enunciados deducidos, comparados con los resultados de los experimentos. Si la decisión es positiva, las conclusiones singulares resultan ser aceptables o verificadas. Pero si la decisión es negativa, o las conclusiones son falsadas, la </a:t>
          </a:r>
          <a:r>
            <a:rPr lang="es-MX" sz="1600" kern="1200" dirty="0" err="1"/>
            <a:t>falsación</a:t>
          </a:r>
          <a:r>
            <a:rPr lang="es-MX" sz="1600" kern="1200" dirty="0"/>
            <a:t> revela que la teoría es falsa.</a:t>
          </a:r>
        </a:p>
      </dsp:txBody>
      <dsp:txXfrm rot="-5400000">
        <a:off x="2400272" y="241119"/>
        <a:ext cx="4613127" cy="39015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D07F1-1E94-405A-9D83-98B693069FFF}">
      <dsp:nvSpPr>
        <dsp:cNvPr id="0" name=""/>
        <dsp:cNvSpPr/>
      </dsp:nvSpPr>
      <dsp:spPr>
        <a:xfrm>
          <a:off x="3167" y="527024"/>
          <a:ext cx="1904660" cy="432000"/>
        </a:xfrm>
        <a:prstGeom prst="rect">
          <a:avLst/>
        </a:prstGeom>
        <a:solidFill>
          <a:schemeClr val="accent2">
            <a:hueOff val="0"/>
            <a:satOff val="0"/>
            <a:lumOff val="0"/>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s-ES_tradnl" sz="1500" kern="1200" dirty="0"/>
            <a:t>Heurística negativa</a:t>
          </a:r>
          <a:endParaRPr lang="es-MX" sz="1500" kern="1200" dirty="0"/>
        </a:p>
      </dsp:txBody>
      <dsp:txXfrm>
        <a:off x="3167" y="527024"/>
        <a:ext cx="1904660" cy="432000"/>
      </dsp:txXfrm>
    </dsp:sp>
    <dsp:sp modelId="{A8F2FF70-0476-4D65-A204-9E00A753A93A}">
      <dsp:nvSpPr>
        <dsp:cNvPr id="0" name=""/>
        <dsp:cNvSpPr/>
      </dsp:nvSpPr>
      <dsp:spPr>
        <a:xfrm>
          <a:off x="3167" y="959024"/>
          <a:ext cx="1904660" cy="3610532"/>
        </a:xfrm>
        <a:prstGeom prst="rect">
          <a:avLst/>
        </a:prstGeom>
        <a:solidFill>
          <a:schemeClr val="accent2">
            <a:tint val="40000"/>
            <a:alpha val="90000"/>
            <a:hueOff val="0"/>
            <a:satOff val="0"/>
            <a:lumOff val="0"/>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a:lnSpc>
              <a:spcPct val="90000"/>
            </a:lnSpc>
            <a:spcBef>
              <a:spcPct val="0"/>
            </a:spcBef>
            <a:spcAft>
              <a:spcPct val="15000"/>
            </a:spcAft>
            <a:buChar char="•"/>
          </a:pPr>
          <a:r>
            <a:rPr lang="es-ES_tradnl" sz="1500" kern="1200" dirty="0"/>
            <a:t>No se puede rechazar ni modificar los supuestos básicos subyacentes al programa. Exigencia de que durante el desarrollo del programa el núcleo siga sin modificar e intacto. </a:t>
          </a:r>
          <a:endParaRPr lang="es-MX" sz="1500" kern="1200" dirty="0"/>
        </a:p>
      </dsp:txBody>
      <dsp:txXfrm>
        <a:off x="3167" y="959024"/>
        <a:ext cx="1904660" cy="3610532"/>
      </dsp:txXfrm>
    </dsp:sp>
    <dsp:sp modelId="{3D67F2E6-0CA5-4ED5-A541-4448F58EBF08}">
      <dsp:nvSpPr>
        <dsp:cNvPr id="0" name=""/>
        <dsp:cNvSpPr/>
      </dsp:nvSpPr>
      <dsp:spPr>
        <a:xfrm>
          <a:off x="2174480" y="527024"/>
          <a:ext cx="1904660" cy="432000"/>
        </a:xfrm>
        <a:prstGeom prst="rect">
          <a:avLst/>
        </a:prstGeom>
        <a:solidFill>
          <a:schemeClr val="accent2">
            <a:hueOff val="635930"/>
            <a:satOff val="-14509"/>
            <a:lumOff val="5360"/>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s-ES_tradnl" sz="1500" kern="1200" dirty="0"/>
            <a:t>Núcleo central</a:t>
          </a:r>
          <a:endParaRPr lang="es-MX" sz="1500" kern="1200" dirty="0"/>
        </a:p>
      </dsp:txBody>
      <dsp:txXfrm>
        <a:off x="2174480" y="527024"/>
        <a:ext cx="1904660" cy="432000"/>
      </dsp:txXfrm>
    </dsp:sp>
    <dsp:sp modelId="{C54ED941-73C3-4134-8BEB-00E0596B56D6}">
      <dsp:nvSpPr>
        <dsp:cNvPr id="0" name=""/>
        <dsp:cNvSpPr/>
      </dsp:nvSpPr>
      <dsp:spPr>
        <a:xfrm>
          <a:off x="2174480" y="959024"/>
          <a:ext cx="1904660" cy="3610532"/>
        </a:xfrm>
        <a:prstGeom prst="rect">
          <a:avLst/>
        </a:prstGeom>
        <a:solidFill>
          <a:schemeClr val="accent2">
            <a:tint val="40000"/>
            <a:alpha val="90000"/>
            <a:hueOff val="658188"/>
            <a:satOff val="-1724"/>
            <a:lumOff val="617"/>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a:lnSpc>
              <a:spcPct val="90000"/>
            </a:lnSpc>
            <a:spcBef>
              <a:spcPct val="0"/>
            </a:spcBef>
            <a:spcAft>
              <a:spcPct val="15000"/>
            </a:spcAft>
            <a:buChar char="•"/>
          </a:pPr>
          <a:r>
            <a:rPr lang="es-ES_tradnl" sz="1500" kern="1200" dirty="0"/>
            <a:t>Toma la forma de hipótesis teóricas generales que son la base. Es aquel que está protegido de la </a:t>
          </a:r>
          <a:r>
            <a:rPr lang="es-ES_tradnl" sz="1500" kern="1200" dirty="0" err="1"/>
            <a:t>falsación</a:t>
          </a:r>
          <a:r>
            <a:rPr lang="es-ES_tradnl" sz="1500" kern="1200" dirty="0"/>
            <a:t> mediante un cinturón protector de hipótesis auxiliares, condiciones iniciales, etc.</a:t>
          </a:r>
          <a:endParaRPr lang="es-MX" sz="1500" kern="1200" dirty="0"/>
        </a:p>
      </dsp:txBody>
      <dsp:txXfrm>
        <a:off x="2174480" y="959024"/>
        <a:ext cx="1904660" cy="3610532"/>
      </dsp:txXfrm>
    </dsp:sp>
    <dsp:sp modelId="{D8C1C19E-D303-47A2-BF65-13F4BAE8167B}">
      <dsp:nvSpPr>
        <dsp:cNvPr id="0" name=""/>
        <dsp:cNvSpPr/>
      </dsp:nvSpPr>
      <dsp:spPr>
        <a:xfrm>
          <a:off x="4345794" y="527024"/>
          <a:ext cx="1904660" cy="432000"/>
        </a:xfrm>
        <a:prstGeom prst="rect">
          <a:avLst/>
        </a:prstGeom>
        <a:solidFill>
          <a:schemeClr val="accent2">
            <a:hueOff val="1271860"/>
            <a:satOff val="-29019"/>
            <a:lumOff val="10719"/>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s-ES_tradnl" sz="1500" kern="1200" dirty="0"/>
            <a:t>Cinturón protector</a:t>
          </a:r>
          <a:endParaRPr lang="es-MX" sz="1500" kern="1200" dirty="0"/>
        </a:p>
      </dsp:txBody>
      <dsp:txXfrm>
        <a:off x="4345794" y="527024"/>
        <a:ext cx="1904660" cy="432000"/>
      </dsp:txXfrm>
    </dsp:sp>
    <dsp:sp modelId="{5B8A80B7-DC96-47E2-824E-593FAA2E4482}">
      <dsp:nvSpPr>
        <dsp:cNvPr id="0" name=""/>
        <dsp:cNvSpPr/>
      </dsp:nvSpPr>
      <dsp:spPr>
        <a:xfrm>
          <a:off x="4345794" y="959024"/>
          <a:ext cx="1904660" cy="3610532"/>
        </a:xfrm>
        <a:prstGeom prst="rect">
          <a:avLst/>
        </a:prstGeom>
        <a:solidFill>
          <a:schemeClr val="accent2">
            <a:tint val="40000"/>
            <a:alpha val="90000"/>
            <a:hueOff val="1316376"/>
            <a:satOff val="-3449"/>
            <a:lumOff val="1235"/>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a:lnSpc>
              <a:spcPct val="90000"/>
            </a:lnSpc>
            <a:spcBef>
              <a:spcPct val="0"/>
            </a:spcBef>
            <a:spcAft>
              <a:spcPct val="15000"/>
            </a:spcAft>
            <a:buChar char="•"/>
          </a:pPr>
          <a:r>
            <a:rPr lang="es-ES_tradnl" sz="1500" kern="1200" dirty="0"/>
            <a:t>Hipótesis auxiliares, supuestos subyacentes a la descripción de las condiciones iniciales y enunciados observacionales.</a:t>
          </a:r>
          <a:endParaRPr lang="es-MX" sz="1500" kern="1200" dirty="0"/>
        </a:p>
      </dsp:txBody>
      <dsp:txXfrm>
        <a:off x="4345794" y="959024"/>
        <a:ext cx="1904660" cy="3610532"/>
      </dsp:txXfrm>
    </dsp:sp>
    <dsp:sp modelId="{D02A5F30-D1B0-4B9C-BB41-D5665316A573}">
      <dsp:nvSpPr>
        <dsp:cNvPr id="0" name=""/>
        <dsp:cNvSpPr/>
      </dsp:nvSpPr>
      <dsp:spPr>
        <a:xfrm>
          <a:off x="6517107" y="527024"/>
          <a:ext cx="1904660" cy="432000"/>
        </a:xfrm>
        <a:prstGeom prst="rect">
          <a:avLst/>
        </a:prstGeom>
        <a:solidFill>
          <a:schemeClr val="accent2">
            <a:hueOff val="1907789"/>
            <a:satOff val="-43528"/>
            <a:lumOff val="16079"/>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s-ES_tradnl" sz="1500" kern="1200" dirty="0"/>
            <a:t>Heurística positiva</a:t>
          </a:r>
          <a:endParaRPr lang="es-MX" sz="1500" kern="1200" dirty="0"/>
        </a:p>
      </dsp:txBody>
      <dsp:txXfrm>
        <a:off x="6517107" y="527024"/>
        <a:ext cx="1904660" cy="432000"/>
      </dsp:txXfrm>
    </dsp:sp>
    <dsp:sp modelId="{E1118FC8-C50F-48C5-9CA7-FFE51C80027E}">
      <dsp:nvSpPr>
        <dsp:cNvPr id="0" name=""/>
        <dsp:cNvSpPr/>
      </dsp:nvSpPr>
      <dsp:spPr>
        <a:xfrm>
          <a:off x="6517107" y="959024"/>
          <a:ext cx="1904660" cy="3610532"/>
        </a:xfrm>
        <a:prstGeom prst="rect">
          <a:avLst/>
        </a:prstGeom>
        <a:solidFill>
          <a:schemeClr val="accent2">
            <a:tint val="40000"/>
            <a:alpha val="90000"/>
            <a:hueOff val="1974564"/>
            <a:satOff val="-5173"/>
            <a:lumOff val="1852"/>
            <a:alphaOff val="0"/>
          </a:schemeClr>
        </a:solidFill>
        <a:ln w="1587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just" defTabSz="666750">
            <a:lnSpc>
              <a:spcPct val="90000"/>
            </a:lnSpc>
            <a:spcBef>
              <a:spcPct val="0"/>
            </a:spcBef>
            <a:spcAft>
              <a:spcPct val="15000"/>
            </a:spcAft>
            <a:buChar char="•"/>
          </a:pPr>
          <a:r>
            <a:rPr lang="es-ES_tradnl" sz="1500" kern="1200" dirty="0"/>
            <a:t>Está compuesta por líneas maestras que indican cómo se puede desarrollar el programa de investigación. Indica a los científicos el tipo de cosa que deben hacer en vez del que no deben hacer. Explica cómo se ha de completar el núcleo central para que sea capaz de explicar y </a:t>
          </a:r>
          <a:r>
            <a:rPr lang="es-ES_tradnl" sz="1500" kern="1200" dirty="0" err="1"/>
            <a:t>predicir</a:t>
          </a:r>
          <a:r>
            <a:rPr lang="es-ES_tradnl" sz="1500" kern="1200" dirty="0"/>
            <a:t> fenómenos reales.  </a:t>
          </a:r>
          <a:endParaRPr lang="es-MX" sz="1500" kern="1200" dirty="0"/>
        </a:p>
      </dsp:txBody>
      <dsp:txXfrm>
        <a:off x="6517107" y="959024"/>
        <a:ext cx="1904660" cy="36105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FDF7C3-FD8D-4FB9-ABAB-54A426A657D0}">
      <dsp:nvSpPr>
        <dsp:cNvPr id="0" name=""/>
        <dsp:cNvSpPr/>
      </dsp:nvSpPr>
      <dsp:spPr>
        <a:xfrm>
          <a:off x="1898991" y="239659"/>
          <a:ext cx="3400487" cy="1062652"/>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9770" tIns="49530" rIns="49530" bIns="49530" numCol="1" spcCol="1270" anchor="ctr" anchorCtr="0">
          <a:noAutofit/>
        </a:bodyPr>
        <a:lstStyle/>
        <a:p>
          <a:pPr marL="0" lvl="0" indent="0" algn="just" defTabSz="577850">
            <a:lnSpc>
              <a:spcPct val="90000"/>
            </a:lnSpc>
            <a:spcBef>
              <a:spcPct val="0"/>
            </a:spcBef>
            <a:spcAft>
              <a:spcPct val="35000"/>
            </a:spcAft>
            <a:buNone/>
          </a:pPr>
          <a:r>
            <a:rPr lang="es-ES_tradnl" sz="1300" kern="1200" dirty="0"/>
            <a:t>Los programas de investigación son  progresistas o </a:t>
          </a:r>
          <a:r>
            <a:rPr lang="es-ES_tradnl" sz="1300" kern="1200" dirty="0" err="1"/>
            <a:t>degeneradores</a:t>
          </a:r>
          <a:r>
            <a:rPr lang="es-ES_tradnl" sz="1300" kern="1200" dirty="0"/>
            <a:t>: pueden conducir o no a nuevos fenómenos. </a:t>
          </a:r>
          <a:endParaRPr lang="es-MX" sz="1300" kern="1200" dirty="0"/>
        </a:p>
      </dsp:txBody>
      <dsp:txXfrm>
        <a:off x="1898991" y="239659"/>
        <a:ext cx="3400487" cy="1062652"/>
      </dsp:txXfrm>
    </dsp:sp>
    <dsp:sp modelId="{433CC2CA-7D30-4108-B9CE-CA70E26E4BC1}">
      <dsp:nvSpPr>
        <dsp:cNvPr id="0" name=""/>
        <dsp:cNvSpPr/>
      </dsp:nvSpPr>
      <dsp:spPr>
        <a:xfrm>
          <a:off x="1757304" y="86165"/>
          <a:ext cx="743856" cy="1115785"/>
        </a:xfrm>
        <a:prstGeom prst="rect">
          <a:avLst/>
        </a:prstGeom>
        <a:blipFill rotWithShape="1">
          <a:blip xmlns:r="http://schemas.openxmlformats.org/officeDocument/2006/relationships" r:embed="rId1">
            <a:duotone>
              <a:schemeClr val="accent1">
                <a:shade val="45000"/>
                <a:satMod val="135000"/>
              </a:schemeClr>
              <a:prstClr val="white"/>
            </a:duotone>
            <a:extLst>
              <a:ext uri="{BEBA8EAE-BF5A-486C-A8C5-ECC9F3942E4B}">
                <a14:imgProps xmlns:a14="http://schemas.microsoft.com/office/drawing/2010/main">
                  <a14:imgLayer r:embed="rId2">
                    <a14:imgEffect>
                      <a14:saturation sat="33000"/>
                    </a14:imgEffect>
                    <a14:imgEffect>
                      <a14:brightnessContrast bright="40000" contrast="20000"/>
                    </a14:imgEffect>
                  </a14:imgLayer>
                </a14:imgProps>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BDD620-C4FF-41C6-8FCF-969393AA913C}">
      <dsp:nvSpPr>
        <dsp:cNvPr id="0" name=""/>
        <dsp:cNvSpPr/>
      </dsp:nvSpPr>
      <dsp:spPr>
        <a:xfrm>
          <a:off x="1898991" y="1577420"/>
          <a:ext cx="3400487" cy="1062652"/>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9770" tIns="49530" rIns="49530" bIns="49530" numCol="1" spcCol="1270" anchor="ctr" anchorCtr="0">
          <a:noAutofit/>
        </a:bodyPr>
        <a:lstStyle/>
        <a:p>
          <a:pPr marL="0" lvl="0" indent="0" algn="just" defTabSz="577850">
            <a:lnSpc>
              <a:spcPct val="90000"/>
            </a:lnSpc>
            <a:spcBef>
              <a:spcPct val="0"/>
            </a:spcBef>
            <a:spcAft>
              <a:spcPct val="35000"/>
            </a:spcAft>
            <a:buNone/>
          </a:pPr>
          <a:r>
            <a:rPr lang="es-ES_tradnl" sz="1300" kern="1200" dirty="0"/>
            <a:t>El núcleo central se complementa con supuestos adicionales en un intento por explicar fenómenos previamente conocidos y predecir fenómenos nuevos. </a:t>
          </a:r>
          <a:endParaRPr lang="es-MX" sz="1300" kern="1200" dirty="0"/>
        </a:p>
      </dsp:txBody>
      <dsp:txXfrm>
        <a:off x="1898991" y="1577420"/>
        <a:ext cx="3400487" cy="1062652"/>
      </dsp:txXfrm>
    </dsp:sp>
    <dsp:sp modelId="{F51FBB96-C131-4438-96EE-C2D0DED6E59C}">
      <dsp:nvSpPr>
        <dsp:cNvPr id="0" name=""/>
        <dsp:cNvSpPr/>
      </dsp:nvSpPr>
      <dsp:spPr>
        <a:xfrm>
          <a:off x="1757304" y="1423926"/>
          <a:ext cx="743856" cy="1115785"/>
        </a:xfrm>
        <a:prstGeom prst="rect">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9264F1-17C7-43E2-9A76-B1F3F870AAAF}">
      <dsp:nvSpPr>
        <dsp:cNvPr id="0" name=""/>
        <dsp:cNvSpPr/>
      </dsp:nvSpPr>
      <dsp:spPr>
        <a:xfrm>
          <a:off x="1898991" y="2915182"/>
          <a:ext cx="3400487" cy="1062652"/>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9770" tIns="49530" rIns="49530" bIns="49530" numCol="1" spcCol="1270" anchor="ctr" anchorCtr="0">
          <a:noAutofit/>
        </a:bodyPr>
        <a:lstStyle/>
        <a:p>
          <a:pPr marL="0" lvl="0" indent="0" algn="just" defTabSz="577850">
            <a:lnSpc>
              <a:spcPct val="90000"/>
            </a:lnSpc>
            <a:spcBef>
              <a:spcPct val="0"/>
            </a:spcBef>
            <a:spcAft>
              <a:spcPct val="35000"/>
            </a:spcAft>
            <a:buNone/>
          </a:pPr>
          <a:r>
            <a:rPr lang="es-ES_tradnl" sz="1300" kern="1200" dirty="0"/>
            <a:t>Un programa de investigación debe poseer un grado de coherencia que conlleve la elaboración de un programa definido para la investigación futura.</a:t>
          </a:r>
          <a:endParaRPr lang="es-MX" sz="1300" kern="1200" dirty="0"/>
        </a:p>
      </dsp:txBody>
      <dsp:txXfrm>
        <a:off x="1898991" y="2915182"/>
        <a:ext cx="3400487" cy="1062652"/>
      </dsp:txXfrm>
    </dsp:sp>
    <dsp:sp modelId="{35AEA54E-55C9-4F25-9718-737119AF99C7}">
      <dsp:nvSpPr>
        <dsp:cNvPr id="0" name=""/>
        <dsp:cNvSpPr/>
      </dsp:nvSpPr>
      <dsp:spPr>
        <a:xfrm>
          <a:off x="1757304" y="2761688"/>
          <a:ext cx="743856" cy="1115785"/>
        </a:xfrm>
        <a:prstGeom prst="rect">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FDF7C3-FD8D-4FB9-ABAB-54A426A657D0}">
      <dsp:nvSpPr>
        <dsp:cNvPr id="0" name=""/>
        <dsp:cNvSpPr/>
      </dsp:nvSpPr>
      <dsp:spPr>
        <a:xfrm>
          <a:off x="1443275" y="266803"/>
          <a:ext cx="3348990" cy="1046559"/>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8870" tIns="57150" rIns="57150" bIns="57150" numCol="1" spcCol="1270" anchor="ctr" anchorCtr="0">
          <a:noAutofit/>
        </a:bodyPr>
        <a:lstStyle/>
        <a:p>
          <a:pPr marL="0" lvl="0" indent="0" algn="just" defTabSz="666750">
            <a:lnSpc>
              <a:spcPct val="90000"/>
            </a:lnSpc>
            <a:spcBef>
              <a:spcPct val="0"/>
            </a:spcBef>
            <a:spcAft>
              <a:spcPct val="35000"/>
            </a:spcAft>
            <a:buNone/>
          </a:pPr>
          <a:r>
            <a:rPr lang="es-ES_tradnl" sz="1500" kern="1200" dirty="0"/>
            <a:t>Un programa de investigación debe conducir al descubrimiento de nuevos fenómenos al menos de vez en cuando.</a:t>
          </a:r>
          <a:endParaRPr lang="es-MX" sz="1500" kern="1200" dirty="0"/>
        </a:p>
      </dsp:txBody>
      <dsp:txXfrm>
        <a:off x="1443275" y="266803"/>
        <a:ext cx="3348990" cy="1046559"/>
      </dsp:txXfrm>
    </dsp:sp>
    <dsp:sp modelId="{433CC2CA-7D30-4108-B9CE-CA70E26E4BC1}">
      <dsp:nvSpPr>
        <dsp:cNvPr id="0" name=""/>
        <dsp:cNvSpPr/>
      </dsp:nvSpPr>
      <dsp:spPr>
        <a:xfrm>
          <a:off x="1303734" y="115633"/>
          <a:ext cx="732591" cy="1098887"/>
        </a:xfrm>
        <a:prstGeom prst="rect">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BDD620-C4FF-41C6-8FCF-969393AA913C}">
      <dsp:nvSpPr>
        <dsp:cNvPr id="0" name=""/>
        <dsp:cNvSpPr/>
      </dsp:nvSpPr>
      <dsp:spPr>
        <a:xfrm>
          <a:off x="1443275" y="1584305"/>
          <a:ext cx="3348990" cy="1046559"/>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8870" tIns="57150" rIns="57150" bIns="57150" numCol="1" spcCol="1270" anchor="ctr" anchorCtr="0">
          <a:noAutofit/>
        </a:bodyPr>
        <a:lstStyle/>
        <a:p>
          <a:pPr marL="0" lvl="0" indent="0" algn="just" defTabSz="666750">
            <a:lnSpc>
              <a:spcPct val="90000"/>
            </a:lnSpc>
            <a:spcBef>
              <a:spcPct val="0"/>
            </a:spcBef>
            <a:spcAft>
              <a:spcPct val="35000"/>
            </a:spcAft>
            <a:buNone/>
          </a:pPr>
          <a:r>
            <a:rPr lang="es-ES_tradnl" sz="1500" kern="1200" dirty="0"/>
            <a:t>Un programa de investigación debe satisfacer ambas condiciones si pretende calificarse de científico. </a:t>
          </a:r>
          <a:endParaRPr lang="es-MX" sz="1500" kern="1200" dirty="0"/>
        </a:p>
      </dsp:txBody>
      <dsp:txXfrm>
        <a:off x="1443275" y="1584305"/>
        <a:ext cx="3348990" cy="1046559"/>
      </dsp:txXfrm>
    </dsp:sp>
    <dsp:sp modelId="{F51FBB96-C131-4438-96EE-C2D0DED6E59C}">
      <dsp:nvSpPr>
        <dsp:cNvPr id="0" name=""/>
        <dsp:cNvSpPr/>
      </dsp:nvSpPr>
      <dsp:spPr>
        <a:xfrm>
          <a:off x="1303734" y="1433135"/>
          <a:ext cx="732591" cy="1098887"/>
        </a:xfrm>
        <a:prstGeom prst="rect">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9264F1-17C7-43E2-9A76-B1F3F870AAAF}">
      <dsp:nvSpPr>
        <dsp:cNvPr id="0" name=""/>
        <dsp:cNvSpPr/>
      </dsp:nvSpPr>
      <dsp:spPr>
        <a:xfrm>
          <a:off x="1443275" y="2901807"/>
          <a:ext cx="3348990" cy="1046559"/>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8870" tIns="57150" rIns="57150" bIns="57150" numCol="1" spcCol="1270" anchor="ctr" anchorCtr="0">
          <a:noAutofit/>
        </a:bodyPr>
        <a:lstStyle/>
        <a:p>
          <a:pPr marL="0" lvl="0" indent="0" algn="just" defTabSz="666750">
            <a:lnSpc>
              <a:spcPct val="90000"/>
            </a:lnSpc>
            <a:spcBef>
              <a:spcPct val="0"/>
            </a:spcBef>
            <a:spcAft>
              <a:spcPct val="35000"/>
            </a:spcAft>
            <a:buNone/>
          </a:pPr>
          <a:r>
            <a:rPr lang="es-ES_tradnl" sz="1500" kern="1200" dirty="0"/>
            <a:t>Es una concepción estructurada de la ciencia.</a:t>
          </a:r>
          <a:endParaRPr lang="es-MX" sz="1500" kern="1200" dirty="0"/>
        </a:p>
      </dsp:txBody>
      <dsp:txXfrm>
        <a:off x="1443275" y="2901807"/>
        <a:ext cx="3348990" cy="1046559"/>
      </dsp:txXfrm>
    </dsp:sp>
    <dsp:sp modelId="{35AEA54E-55C9-4F25-9718-737119AF99C7}">
      <dsp:nvSpPr>
        <dsp:cNvPr id="0" name=""/>
        <dsp:cNvSpPr/>
      </dsp:nvSpPr>
      <dsp:spPr>
        <a:xfrm>
          <a:off x="1303734" y="2750637"/>
          <a:ext cx="732591" cy="1098887"/>
        </a:xfrm>
        <a:prstGeom prst="rect">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14B79-E19A-4502-A083-D87B278E7978}">
      <dsp:nvSpPr>
        <dsp:cNvPr id="0" name=""/>
        <dsp:cNvSpPr/>
      </dsp:nvSpPr>
      <dsp:spPr>
        <a:xfrm rot="16200000">
          <a:off x="-961752" y="963827"/>
          <a:ext cx="3963469" cy="2035814"/>
        </a:xfrm>
        <a:prstGeom prst="flowChartManualOperation">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14300" tIns="0" rIns="115141" bIns="0" numCol="1" spcCol="1270" anchor="ctr" anchorCtr="0">
          <a:noAutofit/>
        </a:bodyPr>
        <a:lstStyle/>
        <a:p>
          <a:pPr marL="0" lvl="0" indent="0" algn="ctr" defTabSz="800100">
            <a:lnSpc>
              <a:spcPct val="90000"/>
            </a:lnSpc>
            <a:spcBef>
              <a:spcPct val="0"/>
            </a:spcBef>
            <a:spcAft>
              <a:spcPct val="35000"/>
            </a:spcAft>
            <a:buNone/>
          </a:pPr>
          <a:r>
            <a:rPr lang="es-ES_tradnl" sz="1800" kern="1200" dirty="0"/>
            <a:t>Importancia al carácter revolucionario del progreso científico</a:t>
          </a:r>
          <a:endParaRPr lang="es-MX" sz="1800" kern="1200" dirty="0"/>
        </a:p>
      </dsp:txBody>
      <dsp:txXfrm rot="5400000">
        <a:off x="2075" y="792694"/>
        <a:ext cx="2035814" cy="2378081"/>
      </dsp:txXfrm>
    </dsp:sp>
    <dsp:sp modelId="{B0A09DC4-8450-4995-ADB4-9247734BBF2B}">
      <dsp:nvSpPr>
        <dsp:cNvPr id="0" name=""/>
        <dsp:cNvSpPr/>
      </dsp:nvSpPr>
      <dsp:spPr>
        <a:xfrm rot="16200000">
          <a:off x="1226747" y="963827"/>
          <a:ext cx="3963469" cy="2035814"/>
        </a:xfrm>
        <a:prstGeom prst="flowChartManualOperation">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14300" tIns="0" rIns="115141" bIns="0" numCol="1" spcCol="1270" anchor="ctr" anchorCtr="0">
          <a:noAutofit/>
        </a:bodyPr>
        <a:lstStyle/>
        <a:p>
          <a:pPr marL="0" lvl="0" indent="0" algn="ctr" defTabSz="800100">
            <a:lnSpc>
              <a:spcPct val="90000"/>
            </a:lnSpc>
            <a:spcBef>
              <a:spcPct val="0"/>
            </a:spcBef>
            <a:spcAft>
              <a:spcPct val="35000"/>
            </a:spcAft>
            <a:buNone/>
          </a:pPr>
          <a:r>
            <a:rPr lang="es-ES_tradnl" sz="1800" kern="1200" dirty="0"/>
            <a:t>Una ciencia madura está regida por un solo paradigma</a:t>
          </a:r>
          <a:endParaRPr lang="es-MX" sz="1800" kern="1200" dirty="0"/>
        </a:p>
      </dsp:txBody>
      <dsp:txXfrm rot="5400000">
        <a:off x="2190574" y="792694"/>
        <a:ext cx="2035814" cy="2378081"/>
      </dsp:txXfrm>
    </dsp:sp>
    <dsp:sp modelId="{819522ED-B3E7-42FD-9718-0676243A51BE}">
      <dsp:nvSpPr>
        <dsp:cNvPr id="0" name=""/>
        <dsp:cNvSpPr/>
      </dsp:nvSpPr>
      <dsp:spPr>
        <a:xfrm rot="16200000">
          <a:off x="3415247" y="963827"/>
          <a:ext cx="3963469" cy="2035814"/>
        </a:xfrm>
        <a:prstGeom prst="flowChartManualOperation">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14300" tIns="0" rIns="115141" bIns="0" numCol="1" spcCol="1270" anchor="ctr" anchorCtr="0">
          <a:noAutofit/>
        </a:bodyPr>
        <a:lstStyle/>
        <a:p>
          <a:pPr marL="0" lvl="0" indent="0" algn="ctr" defTabSz="800100">
            <a:lnSpc>
              <a:spcPct val="90000"/>
            </a:lnSpc>
            <a:spcBef>
              <a:spcPct val="0"/>
            </a:spcBef>
            <a:spcAft>
              <a:spcPct val="35000"/>
            </a:spcAft>
            <a:buNone/>
          </a:pPr>
          <a:r>
            <a:rPr lang="es-ES_tradnl" sz="1800" kern="1200" dirty="0"/>
            <a:t>Hincapié en factores sociológicos de la comunidad científica porque son los que explican que los científicos cambien de paradigma. </a:t>
          </a:r>
          <a:endParaRPr lang="es-MX" sz="1800" kern="1200" dirty="0"/>
        </a:p>
      </dsp:txBody>
      <dsp:txXfrm rot="5400000">
        <a:off x="4379074" y="792694"/>
        <a:ext cx="2035814" cy="2378081"/>
      </dsp:txXfrm>
    </dsp:sp>
    <dsp:sp modelId="{B1D0EF40-9854-4183-AB80-C8EC5E2B6D17}">
      <dsp:nvSpPr>
        <dsp:cNvPr id="0" name=""/>
        <dsp:cNvSpPr/>
      </dsp:nvSpPr>
      <dsp:spPr>
        <a:xfrm rot="16200000">
          <a:off x="5603747" y="963827"/>
          <a:ext cx="3963469" cy="2035814"/>
        </a:xfrm>
        <a:prstGeom prst="flowChartManualOperation">
          <a:avLst/>
        </a:prstGeom>
        <a:gradFill rotWithShape="0">
          <a:gsLst>
            <a:gs pos="0">
              <a:schemeClr val="lt1">
                <a:hueOff val="0"/>
                <a:satOff val="0"/>
                <a:lumOff val="0"/>
                <a:alphaOff val="0"/>
                <a:shade val="85000"/>
                <a:satMod val="130000"/>
              </a:schemeClr>
            </a:gs>
            <a:gs pos="34000">
              <a:schemeClr val="lt1">
                <a:hueOff val="0"/>
                <a:satOff val="0"/>
                <a:lumOff val="0"/>
                <a:alphaOff val="0"/>
                <a:shade val="87000"/>
                <a:satMod val="125000"/>
              </a:schemeClr>
            </a:gs>
            <a:gs pos="70000">
              <a:schemeClr val="lt1">
                <a:hueOff val="0"/>
                <a:satOff val="0"/>
                <a:lumOff val="0"/>
                <a:alphaOff val="0"/>
                <a:tint val="100000"/>
                <a:shade val="90000"/>
                <a:satMod val="130000"/>
              </a:schemeClr>
            </a:gs>
            <a:gs pos="100000">
              <a:schemeClr val="l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114300" tIns="0" rIns="115141" bIns="0" numCol="1" spcCol="1270" anchor="ctr" anchorCtr="0">
          <a:noAutofit/>
        </a:bodyPr>
        <a:lstStyle/>
        <a:p>
          <a:pPr marL="0" lvl="0" indent="0" algn="ctr" defTabSz="800100">
            <a:lnSpc>
              <a:spcPct val="90000"/>
            </a:lnSpc>
            <a:spcBef>
              <a:spcPct val="0"/>
            </a:spcBef>
            <a:spcAft>
              <a:spcPct val="35000"/>
            </a:spcAft>
            <a:buNone/>
          </a:pPr>
          <a:r>
            <a:rPr lang="es-ES_tradnl" sz="1800" kern="1200" dirty="0"/>
            <a:t>La </a:t>
          </a:r>
          <a:r>
            <a:rPr lang="es-ES_tradnl" sz="1800" kern="1200" dirty="0" err="1"/>
            <a:t>preciencia</a:t>
          </a:r>
          <a:r>
            <a:rPr lang="es-ES_tradnl" sz="1800" kern="1200" dirty="0"/>
            <a:t> es la actividad relativamente desorganizada, se caracteriza por el total desacuerdo y el constante debate de lo fundamental </a:t>
          </a:r>
          <a:endParaRPr lang="es-MX" sz="1800" kern="1200" dirty="0"/>
        </a:p>
      </dsp:txBody>
      <dsp:txXfrm rot="5400000">
        <a:off x="6567574" y="792694"/>
        <a:ext cx="2035814" cy="237808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23555" name="Rectangle 3"/>
          <p:cNvSpPr>
            <a:spLocks noGrp="1" noChangeArrowheads="1"/>
          </p:cNvSpPr>
          <p:nvPr>
            <p:ph type="dt" idx="1"/>
          </p:nvPr>
        </p:nvSpPr>
        <p:spPr bwMode="auto">
          <a:xfrm>
            <a:off x="3970338"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235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p:cNvSpPr>
            <a:spLocks noGrp="1" noChangeArrowheads="1"/>
          </p:cNvSpPr>
          <p:nvPr>
            <p:ph type="body" sz="quarter" idx="3"/>
          </p:nvPr>
        </p:nvSpPr>
        <p:spPr bwMode="auto">
          <a:xfrm>
            <a:off x="701675" y="4416425"/>
            <a:ext cx="560705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23558" name="Rectangle 6"/>
          <p:cNvSpPr>
            <a:spLocks noGrp="1" noChangeArrowheads="1"/>
          </p:cNvSpPr>
          <p:nvPr>
            <p:ph type="ftr" sz="quarter" idx="4"/>
          </p:nvPr>
        </p:nvSpPr>
        <p:spPr bwMode="auto">
          <a:xfrm>
            <a:off x="0"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23559" name="Rectangle 7"/>
          <p:cNvSpPr>
            <a:spLocks noGrp="1" noChangeArrowheads="1"/>
          </p:cNvSpPr>
          <p:nvPr>
            <p:ph type="sldNum" sz="quarter" idx="5"/>
          </p:nvPr>
        </p:nvSpPr>
        <p:spPr bwMode="auto">
          <a:xfrm>
            <a:off x="3970338"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131D5E5-52C7-4302-A28E-A1A483A54876}" type="slidenum">
              <a:rPr lang="en-US"/>
              <a:pPr/>
              <a:t>‹Nº›</a:t>
            </a:fld>
            <a:endParaRPr lang="en-US"/>
          </a:p>
        </p:txBody>
      </p:sp>
    </p:spTree>
    <p:extLst>
      <p:ext uri="{BB962C8B-B14F-4D97-AF65-F5344CB8AC3E}">
        <p14:creationId xmlns:p14="http://schemas.microsoft.com/office/powerpoint/2010/main" val="283063778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2BE08-25BE-4361-B8EB-21E03EFE0F50}" type="slidenum">
              <a:rPr lang="en-US"/>
              <a:pPr/>
              <a:t>1</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41484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2F9D6-86E8-4DCA-A9FB-72E7C69BBC2E}" type="slidenum">
              <a:rPr lang="en-US" smtClean="0"/>
              <a:pPr/>
              <a:t>‹Nº›</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915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17DF2-C411-4EF1-9B07-30E5CAAAF344}" type="slidenum">
              <a:rPr lang="en-US" smtClean="0"/>
              <a:pPr/>
              <a:t>‹Nº›</a:t>
            </a:fld>
            <a:endParaRPr lang="en-US"/>
          </a:p>
        </p:txBody>
      </p:sp>
    </p:spTree>
    <p:extLst>
      <p:ext uri="{BB962C8B-B14F-4D97-AF65-F5344CB8AC3E}">
        <p14:creationId xmlns:p14="http://schemas.microsoft.com/office/powerpoint/2010/main" val="4040547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123DC-144B-4716-BBD2-6B2AC30714D1}" type="slidenum">
              <a:rPr lang="en-US" smtClean="0"/>
              <a:pPr/>
              <a:t>‹Nº›</a:t>
            </a:fld>
            <a:endParaRPr lang="en-US"/>
          </a:p>
        </p:txBody>
      </p:sp>
    </p:spTree>
    <p:extLst>
      <p:ext uri="{BB962C8B-B14F-4D97-AF65-F5344CB8AC3E}">
        <p14:creationId xmlns:p14="http://schemas.microsoft.com/office/powerpoint/2010/main" val="812042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s-ES"/>
              <a:t>Haga clic para modificar el estilo de título del patrón</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69F6A461-E18F-4E94-8934-85B16B7CE178}" type="slidenum">
              <a:rPr lang="en-US"/>
              <a:pPr/>
              <a:t>‹Nº›</a:t>
            </a:fld>
            <a:endParaRPr lang="en-US"/>
          </a:p>
        </p:txBody>
      </p:sp>
    </p:spTree>
    <p:extLst>
      <p:ext uri="{BB962C8B-B14F-4D97-AF65-F5344CB8AC3E}">
        <p14:creationId xmlns:p14="http://schemas.microsoft.com/office/powerpoint/2010/main" val="3969163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s-ES"/>
              <a:t>Haga clic para modificar el estilo de título del patrón</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lipArt Placeholder 3"/>
          <p:cNvSpPr>
            <a:spLocks noGrp="1"/>
          </p:cNvSpPr>
          <p:nvPr>
            <p:ph type="clipArt" sz="half" idx="2"/>
          </p:nvPr>
        </p:nvSpPr>
        <p:spPr>
          <a:xfrm>
            <a:off x="4648200" y="1600200"/>
            <a:ext cx="4038600" cy="4530725"/>
          </a:xfrm>
        </p:spPr>
        <p:txBody>
          <a:bodyPr/>
          <a:lstStyle/>
          <a:p>
            <a:r>
              <a:rPr lang="es-ES"/>
              <a:t>Haga clic en el icono para agregar una imagen en línea</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031ED88A-3027-4FB0-9789-7A212961D0EB}" type="slidenum">
              <a:rPr lang="en-US"/>
              <a:pPr/>
              <a:t>‹Nº›</a:t>
            </a:fld>
            <a:endParaRPr lang="en-US"/>
          </a:p>
        </p:txBody>
      </p:sp>
    </p:spTree>
    <p:extLst>
      <p:ext uri="{BB962C8B-B14F-4D97-AF65-F5344CB8AC3E}">
        <p14:creationId xmlns:p14="http://schemas.microsoft.com/office/powerpoint/2010/main" val="2578383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53770-B093-41E4-9067-D0CCA085ACB1}" type="slidenum">
              <a:rPr lang="en-US" smtClean="0"/>
              <a:pPr/>
              <a:t>‹Nº›</a:t>
            </a:fld>
            <a:endParaRPr lang="en-US"/>
          </a:p>
        </p:txBody>
      </p:sp>
    </p:spTree>
    <p:extLst>
      <p:ext uri="{BB962C8B-B14F-4D97-AF65-F5344CB8AC3E}">
        <p14:creationId xmlns:p14="http://schemas.microsoft.com/office/powerpoint/2010/main" val="1349733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A84B6-0B3F-40D1-92AA-19B8BEC7BA46}" type="slidenum">
              <a:rPr lang="en-US" smtClean="0"/>
              <a:pPr/>
              <a:t>‹Nº›</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091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420BB8-967E-4300-899D-2763DCE5043B}" type="slidenum">
              <a:rPr lang="en-US" smtClean="0"/>
              <a:pPr/>
              <a:t>‹Nº›</a:t>
            </a:fld>
            <a:endParaRPr lang="en-US"/>
          </a:p>
        </p:txBody>
      </p:sp>
    </p:spTree>
    <p:extLst>
      <p:ext uri="{BB962C8B-B14F-4D97-AF65-F5344CB8AC3E}">
        <p14:creationId xmlns:p14="http://schemas.microsoft.com/office/powerpoint/2010/main" val="1752834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7F178C-E0E7-486A-B9EC-20CB4B05272D}" type="slidenum">
              <a:rPr lang="en-US" smtClean="0"/>
              <a:pPr/>
              <a:t>‹Nº›</a:t>
            </a:fld>
            <a:endParaRPr lang="en-US"/>
          </a:p>
        </p:txBody>
      </p:sp>
    </p:spTree>
    <p:extLst>
      <p:ext uri="{BB962C8B-B14F-4D97-AF65-F5344CB8AC3E}">
        <p14:creationId xmlns:p14="http://schemas.microsoft.com/office/powerpoint/2010/main" val="2622976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B80A59-594B-4B16-8A59-CD9EAD978237}" type="slidenum">
              <a:rPr lang="en-US" smtClean="0"/>
              <a:pPr/>
              <a:t>‹Nº›</a:t>
            </a:fld>
            <a:endParaRPr lang="en-US"/>
          </a:p>
        </p:txBody>
      </p:sp>
    </p:spTree>
    <p:extLst>
      <p:ext uri="{BB962C8B-B14F-4D97-AF65-F5344CB8AC3E}">
        <p14:creationId xmlns:p14="http://schemas.microsoft.com/office/powerpoint/2010/main" val="3327855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2AE358D-5D1A-4B89-94C3-32AFA17CF49A}" type="slidenum">
              <a:rPr lang="en-US" smtClean="0"/>
              <a:pPr/>
              <a:t>‹Nº›</a:t>
            </a:fld>
            <a:endParaRPr lang="en-US"/>
          </a:p>
        </p:txBody>
      </p:sp>
    </p:spTree>
    <p:extLst>
      <p:ext uri="{BB962C8B-B14F-4D97-AF65-F5344CB8AC3E}">
        <p14:creationId xmlns:p14="http://schemas.microsoft.com/office/powerpoint/2010/main" val="2942729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81CE8DB-3FE2-4E40-8633-43D74511FAA9}" type="slidenum">
              <a:rPr lang="en-US" smtClean="0"/>
              <a:pPr/>
              <a:t>‹Nº›</a:t>
            </a:fld>
            <a:endParaRPr lang="en-US"/>
          </a:p>
        </p:txBody>
      </p:sp>
    </p:spTree>
    <p:extLst>
      <p:ext uri="{BB962C8B-B14F-4D97-AF65-F5344CB8AC3E}">
        <p14:creationId xmlns:p14="http://schemas.microsoft.com/office/powerpoint/2010/main" val="2436111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30CFA0-4855-4B64-845D-938330EB2EA6}" type="slidenum">
              <a:rPr lang="en-US" smtClean="0"/>
              <a:pPr/>
              <a:t>‹Nº›</a:t>
            </a:fld>
            <a:endParaRPr lang="en-US"/>
          </a:p>
        </p:txBody>
      </p:sp>
    </p:spTree>
    <p:extLst>
      <p:ext uri="{BB962C8B-B14F-4D97-AF65-F5344CB8AC3E}">
        <p14:creationId xmlns:p14="http://schemas.microsoft.com/office/powerpoint/2010/main" val="3984877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F26A452-B431-41D1-847A-70A15FB65F54}" type="slidenum">
              <a:rPr lang="en-US" smtClean="0"/>
              <a:pPr/>
              <a:t>‹Nº›</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08993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2000"/>
            <a:lum/>
          </a:blip>
          <a:srcRect/>
          <a:stretch>
            <a:fillRect l="-2000" r="-2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576" y="1412776"/>
            <a:ext cx="7543800" cy="3566160"/>
          </a:xfrm>
          <a:solidFill>
            <a:schemeClr val="accent2">
              <a:lumMod val="60000"/>
              <a:lumOff val="40000"/>
              <a:alpha val="52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es-ES" sz="6600" b="1" dirty="0">
                <a:solidFill>
                  <a:schemeClr val="bg1"/>
                </a:solidFill>
              </a:rPr>
              <a:t>Introducción a la Filosofía de las ciencias</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2176887"/>
            <a:ext cx="4584461" cy="4023360"/>
          </a:xfrm>
        </p:spPr>
        <p:txBody>
          <a:bodyPr/>
          <a:lstStyle/>
          <a:p>
            <a:pPr algn="just">
              <a:buClr>
                <a:schemeClr val="accent2">
                  <a:lumMod val="60000"/>
                  <a:lumOff val="40000"/>
                </a:schemeClr>
              </a:buClr>
              <a:buFont typeface="Wingdings" panose="05000000000000000000" pitchFamily="2" charset="2"/>
              <a:buChar char="v"/>
            </a:pPr>
            <a:r>
              <a:rPr lang="es-MX" dirty="0"/>
              <a:t> </a:t>
            </a:r>
            <a:r>
              <a:rPr lang="es-MX" dirty="0">
                <a:solidFill>
                  <a:schemeClr val="tx1"/>
                </a:solidFill>
              </a:rPr>
              <a:t>I. Kant aparece en esta etapa. Fundamentalmente porque según nuestro autor, fue Kant el primero en generar una </a:t>
            </a:r>
            <a:r>
              <a:rPr lang="es-MX" dirty="0" err="1">
                <a:solidFill>
                  <a:schemeClr val="tx1"/>
                </a:solidFill>
              </a:rPr>
              <a:t>metateoria</a:t>
            </a:r>
            <a:r>
              <a:rPr lang="es-MX" dirty="0">
                <a:solidFill>
                  <a:schemeClr val="tx1"/>
                </a:solidFill>
              </a:rPr>
              <a:t> sistemática, esto es, “como la construcción de un &lt;&lt;modelo&gt;&gt;, en el sentido moderno, de la estructura conceptual de las teorías científicas”</a:t>
            </a:r>
          </a:p>
          <a:p>
            <a:pPr algn="just">
              <a:buClr>
                <a:schemeClr val="accent2">
                  <a:lumMod val="60000"/>
                  <a:lumOff val="40000"/>
                </a:schemeClr>
              </a:buClr>
              <a:buFont typeface="Wingdings" panose="05000000000000000000" pitchFamily="2" charset="2"/>
              <a:buChar char="v"/>
            </a:pPr>
            <a:r>
              <a:rPr lang="es-MX" dirty="0">
                <a:solidFill>
                  <a:schemeClr val="tx1"/>
                </a:solidFill>
              </a:rPr>
              <a:t> La reflexión Kantiana parte de las dos teorías establecidas de su contemporaneidad: la geometría </a:t>
            </a:r>
            <a:r>
              <a:rPr lang="es-MX" dirty="0" err="1">
                <a:solidFill>
                  <a:schemeClr val="tx1"/>
                </a:solidFill>
              </a:rPr>
              <a:t>euclídea</a:t>
            </a:r>
            <a:r>
              <a:rPr lang="es-MX" dirty="0">
                <a:solidFill>
                  <a:schemeClr val="tx1"/>
                </a:solidFill>
              </a:rPr>
              <a:t> y la mecánica newtoniana.</a:t>
            </a:r>
          </a:p>
        </p:txBody>
      </p:sp>
      <p:sp>
        <p:nvSpPr>
          <p:cNvPr id="4" name="Rectángulo redondeado 3"/>
          <p:cNvSpPr/>
          <p:nvPr/>
        </p:nvSpPr>
        <p:spPr>
          <a:xfrm>
            <a:off x="822959" y="548680"/>
            <a:ext cx="4968552" cy="792088"/>
          </a:xfrm>
          <a:prstGeom prst="roundRect">
            <a:avLst/>
          </a:prstGeom>
          <a:solidFill>
            <a:schemeClr val="accent2">
              <a:lumMod val="40000"/>
              <a:lumOff val="6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accent2"/>
                </a:solidFill>
              </a:rPr>
              <a:t>Protohistoria</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652120" y="2204864"/>
            <a:ext cx="2693014" cy="2654905"/>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2961488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Clr>
                <a:schemeClr val="accent2">
                  <a:lumMod val="60000"/>
                  <a:lumOff val="40000"/>
                </a:schemeClr>
              </a:buClr>
              <a:buFont typeface="Wingdings" panose="05000000000000000000" pitchFamily="2" charset="2"/>
              <a:buChar char="v"/>
            </a:pPr>
            <a:r>
              <a:rPr lang="es-MX" dirty="0"/>
              <a:t> </a:t>
            </a:r>
            <a:r>
              <a:rPr lang="es-MX" dirty="0">
                <a:solidFill>
                  <a:schemeClr val="tx1"/>
                </a:solidFill>
              </a:rPr>
              <a:t>Fue Kant quien distinguió tipos de proposiciones o juicios. Por un lado distingue entre proposiciones analíticas y sintéticas, y por el otro, diferencia las a priori de las a posteriori. </a:t>
            </a:r>
          </a:p>
          <a:p>
            <a:pPr algn="just">
              <a:buClr>
                <a:schemeClr val="accent2">
                  <a:lumMod val="60000"/>
                  <a:lumOff val="40000"/>
                </a:schemeClr>
              </a:buClr>
              <a:buFont typeface="Wingdings" panose="05000000000000000000" pitchFamily="2" charset="2"/>
              <a:buChar char="v"/>
            </a:pPr>
            <a:r>
              <a:rPr lang="es-MX" dirty="0">
                <a:solidFill>
                  <a:schemeClr val="tx1"/>
                </a:solidFill>
              </a:rPr>
              <a:t> Los juicios a priori son universales y necesarios y su validez es independiente de la experiencia. Por su parte, los juicios  a posteriori son contingentes y particulares, y su verdad o falsedad depende de la contrastación con la experiencia.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677" y="3924798"/>
            <a:ext cx="2206363" cy="2325985"/>
          </a:xfrm>
          <a:prstGeom prst="rect">
            <a:avLst/>
          </a:prstGeom>
        </p:spPr>
      </p:pic>
      <p:sp>
        <p:nvSpPr>
          <p:cNvPr id="5" name="Rectángulo 4"/>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15323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0833" y="1700808"/>
            <a:ext cx="7543801" cy="935194"/>
          </a:xfrm>
        </p:spPr>
        <p:txBody>
          <a:bodyPr/>
          <a:lstStyle/>
          <a:p>
            <a:pPr>
              <a:buClr>
                <a:schemeClr val="accent3">
                  <a:lumMod val="60000"/>
                  <a:lumOff val="40000"/>
                </a:schemeClr>
              </a:buClr>
              <a:buFont typeface="Symbol" panose="05050102010706020507" pitchFamily="18" charset="2"/>
              <a:buChar char=""/>
            </a:pPr>
            <a:r>
              <a:rPr lang="es-MX" dirty="0"/>
              <a:t> </a:t>
            </a:r>
            <a:r>
              <a:rPr lang="es-MX" dirty="0">
                <a:solidFill>
                  <a:schemeClr val="tx1"/>
                </a:solidFill>
              </a:rPr>
              <a:t>Institucionalmente, la filosofía de la ciencia nació en el siglo XX. Más precisamente, entre la última parte del XIX y la Primera Guerra Mundial y en particular, en Alemania.</a:t>
            </a:r>
          </a:p>
        </p:txBody>
      </p:sp>
      <p:sp>
        <p:nvSpPr>
          <p:cNvPr id="4" name="Rectángulo redondeado 3"/>
          <p:cNvSpPr/>
          <p:nvPr/>
        </p:nvSpPr>
        <p:spPr>
          <a:xfrm>
            <a:off x="822959" y="548680"/>
            <a:ext cx="4968552" cy="792088"/>
          </a:xfrm>
          <a:prstGeom prst="roundRect">
            <a:avLst/>
          </a:prstGeom>
          <a:solidFill>
            <a:schemeClr val="bg2">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accent2"/>
                </a:solidFill>
              </a:rPr>
              <a:t>Historia</a:t>
            </a:r>
          </a:p>
        </p:txBody>
      </p:sp>
      <p:graphicFrame>
        <p:nvGraphicFramePr>
          <p:cNvPr id="5" name="Diagrama 4"/>
          <p:cNvGraphicFramePr/>
          <p:nvPr>
            <p:extLst>
              <p:ext uri="{D42A27DB-BD31-4B8C-83A1-F6EECF244321}">
                <p14:modId xmlns:p14="http://schemas.microsoft.com/office/powerpoint/2010/main" val="157747456"/>
              </p:ext>
            </p:extLst>
          </p:nvPr>
        </p:nvGraphicFramePr>
        <p:xfrm>
          <a:off x="290509" y="2276872"/>
          <a:ext cx="860444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259632" y="4941168"/>
            <a:ext cx="697627" cy="369332"/>
          </a:xfrm>
          <a:prstGeom prst="rect">
            <a:avLst/>
          </a:prstGeom>
          <a:noFill/>
        </p:spPr>
        <p:txBody>
          <a:bodyPr wrap="none" rtlCol="0">
            <a:spAutoFit/>
          </a:bodyPr>
          <a:lstStyle/>
          <a:p>
            <a:r>
              <a:rPr lang="es-MX" b="1" dirty="0">
                <a:solidFill>
                  <a:schemeClr val="accent1">
                    <a:lumMod val="60000"/>
                    <a:lumOff val="40000"/>
                  </a:schemeClr>
                </a:solidFill>
              </a:rPr>
              <a:t>1870</a:t>
            </a:r>
          </a:p>
        </p:txBody>
      </p:sp>
      <p:sp>
        <p:nvSpPr>
          <p:cNvPr id="7" name="CuadroTexto 6"/>
          <p:cNvSpPr txBox="1"/>
          <p:nvPr/>
        </p:nvSpPr>
        <p:spPr>
          <a:xfrm>
            <a:off x="2843808" y="3637491"/>
            <a:ext cx="697627" cy="369332"/>
          </a:xfrm>
          <a:prstGeom prst="rect">
            <a:avLst/>
          </a:prstGeom>
          <a:noFill/>
        </p:spPr>
        <p:txBody>
          <a:bodyPr wrap="none" rtlCol="0">
            <a:spAutoFit/>
          </a:bodyPr>
          <a:lstStyle/>
          <a:p>
            <a:r>
              <a:rPr lang="es-MX" b="1" dirty="0">
                <a:solidFill>
                  <a:schemeClr val="accent1">
                    <a:lumMod val="60000"/>
                    <a:lumOff val="40000"/>
                  </a:schemeClr>
                </a:solidFill>
              </a:rPr>
              <a:t>1895</a:t>
            </a:r>
          </a:p>
        </p:txBody>
      </p:sp>
      <p:sp>
        <p:nvSpPr>
          <p:cNvPr id="8" name="CuadroTexto 7"/>
          <p:cNvSpPr txBox="1"/>
          <p:nvPr/>
        </p:nvSpPr>
        <p:spPr>
          <a:xfrm>
            <a:off x="4716016" y="2767414"/>
            <a:ext cx="697627" cy="369332"/>
          </a:xfrm>
          <a:prstGeom prst="rect">
            <a:avLst/>
          </a:prstGeom>
          <a:noFill/>
        </p:spPr>
        <p:txBody>
          <a:bodyPr wrap="none" rtlCol="0">
            <a:spAutoFit/>
          </a:bodyPr>
          <a:lstStyle/>
          <a:p>
            <a:r>
              <a:rPr lang="es-MX" b="1" dirty="0">
                <a:solidFill>
                  <a:schemeClr val="accent1">
                    <a:lumMod val="60000"/>
                    <a:lumOff val="40000"/>
                  </a:schemeClr>
                </a:solidFill>
              </a:rPr>
              <a:t>1928</a:t>
            </a:r>
          </a:p>
        </p:txBody>
      </p:sp>
    </p:spTree>
    <p:extLst>
      <p:ext uri="{BB962C8B-B14F-4D97-AF65-F5344CB8AC3E}">
        <p14:creationId xmlns:p14="http://schemas.microsoft.com/office/powerpoint/2010/main" val="39265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1845734"/>
            <a:ext cx="4541129" cy="4391578"/>
          </a:xfrm>
        </p:spPr>
        <p:txBody>
          <a:bodyPr>
            <a:normAutofit/>
          </a:bodyPr>
          <a:lstStyle/>
          <a:p>
            <a:pPr algn="just">
              <a:buClr>
                <a:schemeClr val="bg2">
                  <a:lumMod val="75000"/>
                </a:schemeClr>
              </a:buClr>
              <a:buFont typeface="Symbol" panose="05050102010706020507" pitchFamily="18" charset="2"/>
              <a:buChar char=""/>
            </a:pPr>
            <a:r>
              <a:rPr lang="es-MX" dirty="0"/>
              <a:t> </a:t>
            </a:r>
            <a:r>
              <a:rPr lang="es-MX" dirty="0">
                <a:solidFill>
                  <a:schemeClr val="tx1"/>
                </a:solidFill>
              </a:rPr>
              <a:t>Las teorías son convenciones complejas, guías para organizar la enorme cantidad de datos que obtenemos a partir de observaciones y experimentos. </a:t>
            </a:r>
          </a:p>
          <a:p>
            <a:pPr marL="0" indent="0" algn="just">
              <a:buClr>
                <a:schemeClr val="bg2">
                  <a:lumMod val="75000"/>
                </a:schemeClr>
              </a:buClr>
              <a:buNone/>
            </a:pPr>
            <a:endParaRPr lang="es-MX" dirty="0">
              <a:solidFill>
                <a:schemeClr val="tx1"/>
              </a:solidFill>
            </a:endParaRPr>
          </a:p>
          <a:p>
            <a:pPr algn="just">
              <a:buClr>
                <a:schemeClr val="bg2">
                  <a:lumMod val="75000"/>
                </a:schemeClr>
              </a:buClr>
              <a:buFont typeface="Symbol" panose="05050102010706020507" pitchFamily="18" charset="2"/>
              <a:buChar char=""/>
            </a:pPr>
            <a:r>
              <a:rPr lang="es-MX" dirty="0">
                <a:solidFill>
                  <a:schemeClr val="tx1"/>
                </a:solidFill>
              </a:rPr>
              <a:t>Enfrentados al problema de dirimir cual de las teorías rivales elegir, no optamos por una de ellas porque es verdadera, sino porque es mas útil, porque resulta más simple a los fines de organizar la experiencia. Prima, en esta versión convencionalista de las teorías, un criterio comúnmente identificado como estético, a saber: el de simplicidad. </a:t>
            </a:r>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822959" y="1300573"/>
            <a:ext cx="6609502" cy="369332"/>
          </a:xfrm>
          <a:prstGeom prst="rect">
            <a:avLst/>
          </a:prstGeom>
        </p:spPr>
        <p:txBody>
          <a:bodyPr wrap="none">
            <a:spAutoFit/>
          </a:bodyPr>
          <a:lstStyle/>
          <a:p>
            <a:r>
              <a:rPr lang="es-MX" b="1" u="sng" dirty="0"/>
              <a:t>Germinación</a:t>
            </a:r>
            <a:r>
              <a:rPr lang="es-MX" dirty="0"/>
              <a:t> (1890 hasta el fin de la Primera  Guerra Mundial)</a:t>
            </a:r>
          </a:p>
        </p:txBody>
      </p:sp>
      <p:pic>
        <p:nvPicPr>
          <p:cNvPr id="6" name="Imagen 5"/>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5328599" y="2348880"/>
            <a:ext cx="3815401" cy="2880320"/>
          </a:xfrm>
          <a:prstGeom prst="rect">
            <a:avLst/>
          </a:prstGeom>
        </p:spPr>
      </p:pic>
    </p:spTree>
    <p:extLst>
      <p:ext uri="{BB962C8B-B14F-4D97-AF65-F5344CB8AC3E}">
        <p14:creationId xmlns:p14="http://schemas.microsoft.com/office/powerpoint/2010/main" val="365741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3649" y="1772816"/>
            <a:ext cx="7543801" cy="3167442"/>
          </a:xfrm>
        </p:spPr>
        <p:txBody>
          <a:bodyPr/>
          <a:lstStyle/>
          <a:p>
            <a:pPr algn="just">
              <a:buClr>
                <a:schemeClr val="bg2">
                  <a:lumMod val="50000"/>
                </a:schemeClr>
              </a:buClr>
              <a:buFont typeface="Symbol" panose="05050102010706020507" pitchFamily="18" charset="2"/>
              <a:buChar char=""/>
            </a:pPr>
            <a:r>
              <a:rPr lang="es-MX" dirty="0"/>
              <a:t> </a:t>
            </a:r>
            <a:r>
              <a:rPr lang="es-MX" i="1" dirty="0" err="1">
                <a:solidFill>
                  <a:schemeClr val="tx1"/>
                </a:solidFill>
              </a:rPr>
              <a:t>Subdeterminación</a:t>
            </a:r>
            <a:r>
              <a:rPr lang="es-MX" i="1" dirty="0">
                <a:solidFill>
                  <a:schemeClr val="tx1"/>
                </a:solidFill>
              </a:rPr>
              <a:t> de la teoría por la experiencia. </a:t>
            </a:r>
          </a:p>
          <a:p>
            <a:pPr algn="just">
              <a:buClr>
                <a:schemeClr val="bg2">
                  <a:lumMod val="50000"/>
                </a:schemeClr>
              </a:buClr>
              <a:buFont typeface="Symbol" panose="05050102010706020507" pitchFamily="18" charset="2"/>
              <a:buChar char=""/>
            </a:pPr>
            <a:r>
              <a:rPr lang="es-MX" i="1" dirty="0">
                <a:solidFill>
                  <a:schemeClr val="tx1"/>
                </a:solidFill>
              </a:rPr>
              <a:t> </a:t>
            </a:r>
            <a:r>
              <a:rPr lang="es-MX" dirty="0">
                <a:solidFill>
                  <a:schemeClr val="tx1"/>
                </a:solidFill>
              </a:rPr>
              <a:t>Criterios “Relacionales entre teoría y experiencia”</a:t>
            </a:r>
          </a:p>
          <a:p>
            <a:pPr algn="just">
              <a:buClr>
                <a:schemeClr val="bg2">
                  <a:lumMod val="50000"/>
                </a:schemeClr>
              </a:buClr>
              <a:buFont typeface="Symbol" panose="05050102010706020507" pitchFamily="18" charset="2"/>
              <a:buChar char=""/>
            </a:pPr>
            <a:r>
              <a:rPr lang="es-MX" dirty="0">
                <a:solidFill>
                  <a:schemeClr val="tx1"/>
                </a:solidFill>
              </a:rPr>
              <a:t> Holista: es el conjunto de teorías o la física misma la que se pone a prueba a través de una observación o de un experimento. </a:t>
            </a:r>
          </a:p>
          <a:p>
            <a:pPr algn="just">
              <a:buClr>
                <a:schemeClr val="bg2">
                  <a:lumMod val="50000"/>
                </a:schemeClr>
              </a:buClr>
              <a:buFont typeface="Symbol" panose="05050102010706020507" pitchFamily="18" charset="2"/>
              <a:buChar char=""/>
            </a:pPr>
            <a:r>
              <a:rPr lang="es-MX" dirty="0">
                <a:solidFill>
                  <a:schemeClr val="tx1"/>
                </a:solidFill>
              </a:rPr>
              <a:t> Otra tesis fundamental que heredamos de este periodo y que le pertenece al análisis de </a:t>
            </a:r>
            <a:r>
              <a:rPr lang="es-MX" dirty="0" err="1">
                <a:solidFill>
                  <a:schemeClr val="tx1"/>
                </a:solidFill>
              </a:rPr>
              <a:t>Duhem</a:t>
            </a:r>
            <a:r>
              <a:rPr lang="es-MX" dirty="0">
                <a:solidFill>
                  <a:schemeClr val="tx1"/>
                </a:solidFill>
              </a:rPr>
              <a:t> se corresponde al carácter instrumental atribuible a las teorías. Esto es, las teorías son meras herramientas para representar de manera eficaz los fenómenos observados y procurar mejores predicciones.</a:t>
            </a:r>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descr="Resultado de imagen para filosofia png"/>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932040" y="4653136"/>
            <a:ext cx="3867324" cy="1516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569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Clr>
                <a:schemeClr val="bg2">
                  <a:lumMod val="50000"/>
                </a:schemeClr>
              </a:buClr>
              <a:buFont typeface="Courier New" panose="02070309020205020404" pitchFamily="49" charset="0"/>
              <a:buChar char="o"/>
            </a:pPr>
            <a:r>
              <a:rPr lang="es-MX" dirty="0">
                <a:solidFill>
                  <a:schemeClr val="tx1"/>
                </a:solidFill>
              </a:rPr>
              <a:t> Etapa gobernada por el positivismo y el empirismo lógicos </a:t>
            </a:r>
          </a:p>
          <a:p>
            <a:pPr algn="just">
              <a:buClr>
                <a:schemeClr val="bg2">
                  <a:lumMod val="50000"/>
                </a:schemeClr>
              </a:buClr>
              <a:buFont typeface="Courier New" panose="02070309020205020404" pitchFamily="49" charset="0"/>
              <a:buChar char="o"/>
            </a:pPr>
            <a:r>
              <a:rPr lang="es-MX" dirty="0">
                <a:solidFill>
                  <a:schemeClr val="tx1"/>
                </a:solidFill>
              </a:rPr>
              <a:t>El positivista mantiene que solo son legítimas las pretensiones de conocimiento fundadas directamente sobre la experiencia. Para el positivista lógico hay dos formas de investigación que producen conocimiento: la investigación empírica, que es tarea de las diversas ciencias, y el análisis lógico de la ciencia, que es tarea de la filosofía. </a:t>
            </a:r>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822959" y="1300573"/>
            <a:ext cx="2646878" cy="369332"/>
          </a:xfrm>
          <a:prstGeom prst="rect">
            <a:avLst/>
          </a:prstGeom>
        </p:spPr>
        <p:txBody>
          <a:bodyPr wrap="none">
            <a:spAutoFit/>
          </a:bodyPr>
          <a:lstStyle/>
          <a:p>
            <a:r>
              <a:rPr lang="es-MX" b="1" u="sng" dirty="0"/>
              <a:t>Eclosión</a:t>
            </a:r>
            <a:r>
              <a:rPr lang="es-MX" dirty="0"/>
              <a:t> (1918 – 1935)</a:t>
            </a:r>
          </a:p>
        </p:txBody>
      </p:sp>
      <p:pic>
        <p:nvPicPr>
          <p:cNvPr id="6" name="Imagen 5"/>
          <p:cNvPicPr>
            <a:picLocks noChangeAspect="1"/>
          </p:cNvPicPr>
          <p:nvPr/>
        </p:nvPicPr>
        <p:blipFill>
          <a:blip r:embed="rId2" cstate="print">
            <a:extLst>
              <a:ext uri="{BEBA8EAE-BF5A-486C-A8C5-ECC9F3942E4B}">
                <a14:imgProps xmlns:a14="http://schemas.microsoft.com/office/drawing/2010/main">
                  <a14:imgLayer r:embed="rId3">
                    <a14:imgEffect>
                      <a14:backgroundRemoval t="4444" b="100000" l="0" r="100000">
                        <a14:foregroundMark x1="25331" y1="32381" x2="15022" y2="70794"/>
                        <a14:foregroundMark x1="34315" y1="18730" x2="34315" y2="18730"/>
                        <a14:foregroundMark x1="42857" y1="28571" x2="42857" y2="28571"/>
                        <a14:foregroundMark x1="55817" y1="29206" x2="55817" y2="29206"/>
                        <a14:foregroundMark x1="61414" y1="22222" x2="61414" y2="22222"/>
                        <a14:foregroundMark x1="61414" y1="31746" x2="61414" y2="31746"/>
                        <a14:foregroundMark x1="58763" y1="44444" x2="58763" y2="44444"/>
                        <a14:foregroundMark x1="46097" y1="51746" x2="46097" y2="51746"/>
                        <a14:foregroundMark x1="39764" y1="46984" x2="39764" y2="46984"/>
                        <a14:foregroundMark x1="39470" y1="43810" x2="39470" y2="43810"/>
                        <a14:foregroundMark x1="51399" y1="4444" x2="51399" y2="4444"/>
                        <a14:foregroundMark x1="46834" y1="19683" x2="46834" y2="19683"/>
                        <a14:foregroundMark x1="50957" y1="22222" x2="50957" y2="22222"/>
                        <a14:foregroundMark x1="49485" y1="38095" x2="49485" y2="38095"/>
                      </a14:backgroundRemoval>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2627784" y="3901243"/>
            <a:ext cx="4247622" cy="1967851"/>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22320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1700808"/>
            <a:ext cx="5261209" cy="4680520"/>
          </a:xfrm>
        </p:spPr>
        <p:txBody>
          <a:bodyPr>
            <a:normAutofit fontScale="85000" lnSpcReduction="10000"/>
          </a:bodyPr>
          <a:lstStyle/>
          <a:p>
            <a:pPr algn="just"/>
            <a:r>
              <a:rPr lang="es-MX" b="1" u="sng" dirty="0"/>
              <a:t>Clásica</a:t>
            </a:r>
            <a:r>
              <a:rPr lang="es-MX" dirty="0"/>
              <a:t> </a:t>
            </a:r>
            <a:r>
              <a:rPr lang="es-MX" dirty="0">
                <a:solidFill>
                  <a:schemeClr val="tx1"/>
                </a:solidFill>
              </a:rPr>
              <a:t>(hasta 1970)</a:t>
            </a:r>
          </a:p>
          <a:p>
            <a:pPr algn="just">
              <a:buClr>
                <a:schemeClr val="bg2">
                  <a:lumMod val="50000"/>
                </a:schemeClr>
              </a:buClr>
              <a:buFont typeface="Symbol" panose="05050102010706020507" pitchFamily="18" charset="2"/>
              <a:buChar char=""/>
            </a:pPr>
            <a:r>
              <a:rPr lang="es-MX" dirty="0">
                <a:solidFill>
                  <a:schemeClr val="tx1"/>
                </a:solidFill>
              </a:rPr>
              <a:t> Continuidad temática con la fase anterior. Aquí se ubicaría la preocupación por el método y surge el </a:t>
            </a:r>
            <a:r>
              <a:rPr lang="es-MX" dirty="0" err="1">
                <a:solidFill>
                  <a:schemeClr val="tx1"/>
                </a:solidFill>
              </a:rPr>
              <a:t>hipótetico</a:t>
            </a:r>
            <a:r>
              <a:rPr lang="es-MX" dirty="0">
                <a:solidFill>
                  <a:schemeClr val="tx1"/>
                </a:solidFill>
              </a:rPr>
              <a:t> - </a:t>
            </a:r>
            <a:r>
              <a:rPr lang="es-MX" dirty="0" err="1">
                <a:solidFill>
                  <a:schemeClr val="tx1"/>
                </a:solidFill>
              </a:rPr>
              <a:t>deductivismo</a:t>
            </a:r>
            <a:endParaRPr lang="es-MX" dirty="0">
              <a:solidFill>
                <a:schemeClr val="tx1"/>
              </a:solidFill>
            </a:endParaRPr>
          </a:p>
          <a:p>
            <a:pPr algn="just"/>
            <a:r>
              <a:rPr lang="es-MX" b="1" u="sng" dirty="0">
                <a:solidFill>
                  <a:schemeClr val="tx1"/>
                </a:solidFill>
              </a:rPr>
              <a:t>Historicista</a:t>
            </a:r>
            <a:r>
              <a:rPr lang="es-MX" dirty="0">
                <a:solidFill>
                  <a:schemeClr val="tx1"/>
                </a:solidFill>
              </a:rPr>
              <a:t> (1960 -1985)</a:t>
            </a:r>
          </a:p>
          <a:p>
            <a:pPr algn="just">
              <a:buClr>
                <a:schemeClr val="bg2">
                  <a:lumMod val="50000"/>
                </a:schemeClr>
              </a:buClr>
              <a:buFont typeface="Symbol" panose="05050102010706020507" pitchFamily="18" charset="2"/>
              <a:buChar char=""/>
            </a:pPr>
            <a:r>
              <a:rPr lang="es-MX" dirty="0">
                <a:solidFill>
                  <a:schemeClr val="tx1"/>
                </a:solidFill>
              </a:rPr>
              <a:t> Las tendencias marcadamente diacrónicas en el análisis de la ciencia. </a:t>
            </a:r>
          </a:p>
          <a:p>
            <a:pPr algn="just">
              <a:buClr>
                <a:schemeClr val="bg2">
                  <a:lumMod val="50000"/>
                </a:schemeClr>
              </a:buClr>
              <a:buFont typeface="Symbol" panose="05050102010706020507" pitchFamily="18" charset="2"/>
              <a:buChar char=""/>
            </a:pPr>
            <a:r>
              <a:rPr lang="es-MX" dirty="0">
                <a:solidFill>
                  <a:schemeClr val="tx1"/>
                </a:solidFill>
              </a:rPr>
              <a:t>Hay un fuerte impulso de la historia de la ciencia.</a:t>
            </a:r>
          </a:p>
          <a:p>
            <a:pPr algn="just">
              <a:buClr>
                <a:schemeClr val="bg2">
                  <a:lumMod val="50000"/>
                </a:schemeClr>
              </a:buClr>
              <a:buFont typeface="Symbol" panose="05050102010706020507" pitchFamily="18" charset="2"/>
              <a:buChar char=""/>
            </a:pPr>
            <a:r>
              <a:rPr lang="es-MX" dirty="0">
                <a:solidFill>
                  <a:schemeClr val="tx1"/>
                </a:solidFill>
              </a:rPr>
              <a:t>Aparecen </a:t>
            </a:r>
            <a:r>
              <a:rPr lang="es-MX" i="1" dirty="0">
                <a:solidFill>
                  <a:schemeClr val="tx1"/>
                </a:solidFill>
              </a:rPr>
              <a:t>paradigmas</a:t>
            </a:r>
            <a:r>
              <a:rPr lang="es-MX" dirty="0">
                <a:solidFill>
                  <a:schemeClr val="tx1"/>
                </a:solidFill>
              </a:rPr>
              <a:t>. </a:t>
            </a:r>
          </a:p>
          <a:p>
            <a:pPr algn="just"/>
            <a:r>
              <a:rPr lang="es-MX" b="1" u="sng" dirty="0">
                <a:solidFill>
                  <a:schemeClr val="tx1"/>
                </a:solidFill>
              </a:rPr>
              <a:t>Modelista </a:t>
            </a:r>
            <a:r>
              <a:rPr lang="es-MX" dirty="0">
                <a:solidFill>
                  <a:schemeClr val="tx1"/>
                </a:solidFill>
              </a:rPr>
              <a:t>(1970 en adelante)</a:t>
            </a:r>
            <a:endParaRPr lang="es-MX" b="1" u="sng" dirty="0">
              <a:solidFill>
                <a:schemeClr val="tx1"/>
              </a:solidFill>
            </a:endParaRPr>
          </a:p>
          <a:p>
            <a:pPr algn="just">
              <a:buClr>
                <a:schemeClr val="bg2">
                  <a:lumMod val="50000"/>
                </a:schemeClr>
              </a:buClr>
              <a:buFont typeface="Symbol" panose="05050102010706020507" pitchFamily="18" charset="2"/>
              <a:buChar char=""/>
            </a:pPr>
            <a:r>
              <a:rPr lang="es-MX" b="1" u="sng" dirty="0">
                <a:solidFill>
                  <a:schemeClr val="tx1"/>
                </a:solidFill>
              </a:rPr>
              <a:t> </a:t>
            </a:r>
            <a:r>
              <a:rPr lang="es-MX" dirty="0">
                <a:solidFill>
                  <a:schemeClr val="tx1"/>
                </a:solidFill>
              </a:rPr>
              <a:t>Puede haber muchos métodos en ciencias o distintas maneras de hacer ciencia. </a:t>
            </a:r>
          </a:p>
          <a:p>
            <a:pPr algn="just">
              <a:buClr>
                <a:schemeClr val="bg2">
                  <a:lumMod val="50000"/>
                </a:schemeClr>
              </a:buClr>
              <a:buFont typeface="Symbol" panose="05050102010706020507" pitchFamily="18" charset="2"/>
              <a:buChar char=""/>
            </a:pPr>
            <a:r>
              <a:rPr lang="es-MX" dirty="0">
                <a:solidFill>
                  <a:schemeClr val="tx1"/>
                </a:solidFill>
              </a:rPr>
              <a:t>Los modelos serán entendidos como representaciones parciales de un sector de la realidad y son constitutivos del conocimiento científico.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2276872"/>
            <a:ext cx="2768742" cy="26163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1753108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22960" y="908720"/>
            <a:ext cx="7543800" cy="828641"/>
          </a:xfrm>
          <a:solidFill>
            <a:schemeClr val="accent2">
              <a:lumMod val="40000"/>
              <a:lumOff val="60000"/>
              <a:alpha val="72000"/>
            </a:schemeClr>
          </a:solidFill>
        </p:spPr>
        <p:txBody>
          <a:bodyPr/>
          <a:lstStyle/>
          <a:p>
            <a:pPr algn="ctr"/>
            <a:r>
              <a:rPr lang="es-MX" b="1" dirty="0">
                <a:solidFill>
                  <a:schemeClr val="bg1"/>
                </a:solidFill>
              </a:rPr>
              <a:t>Propuesta de Popper</a:t>
            </a:r>
          </a:p>
        </p:txBody>
      </p:sp>
    </p:spTree>
    <p:extLst>
      <p:ext uri="{BB962C8B-B14F-4D97-AF65-F5344CB8AC3E}">
        <p14:creationId xmlns:p14="http://schemas.microsoft.com/office/powerpoint/2010/main" val="10931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nvPr>
        </p:nvGraphicFramePr>
        <p:xfrm>
          <a:off x="683568" y="116632"/>
          <a:ext cx="7512496"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000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nvPr>
        </p:nvGraphicFramePr>
        <p:xfrm>
          <a:off x="755576" y="1052736"/>
          <a:ext cx="751249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4016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 sz="3600" b="1" dirty="0">
                <a:solidFill>
                  <a:schemeClr val="accent2"/>
                </a:solidFill>
              </a:rPr>
              <a:t>El filósofo de la ciencia quiere responder cosas tales como:</a:t>
            </a:r>
          </a:p>
        </p:txBody>
      </p:sp>
      <p:sp>
        <p:nvSpPr>
          <p:cNvPr id="2" name="Proceso alternativo 1"/>
          <p:cNvSpPr/>
          <p:nvPr/>
        </p:nvSpPr>
        <p:spPr bwMode="auto">
          <a:xfrm>
            <a:off x="539552" y="2564904"/>
            <a:ext cx="2592288" cy="2016224"/>
          </a:xfrm>
          <a:prstGeom prst="flowChartAlternateProcess">
            <a:avLst/>
          </a:prstGeom>
          <a:solidFill>
            <a:schemeClr val="accent2">
              <a:lumMod val="20000"/>
              <a:lumOff val="80000"/>
            </a:schemeClr>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MX" sz="1050" b="0" i="0" u="none" strike="noStrike" cap="none" normalizeH="0" baseline="0" dirty="0">
              <a:ln>
                <a:noFill/>
              </a:ln>
              <a:solidFill>
                <a:schemeClr val="tx1"/>
              </a:solidFill>
              <a:effectLst/>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a:ln>
                  <a:noFill/>
                </a:ln>
                <a:solidFill>
                  <a:schemeClr val="tx1"/>
                </a:solidFill>
                <a:effectLst/>
                <a:latin typeface="Arial" charset="0"/>
              </a:rPr>
              <a:t>¿Qué</a:t>
            </a:r>
            <a:r>
              <a:rPr kumimoji="0" lang="es-MX" sz="1800" b="0" i="0" u="none" strike="noStrike" cap="none" normalizeH="0" dirty="0">
                <a:ln>
                  <a:noFill/>
                </a:ln>
                <a:solidFill>
                  <a:schemeClr val="tx1"/>
                </a:solidFill>
                <a:effectLst/>
                <a:latin typeface="Arial" charset="0"/>
              </a:rPr>
              <a:t> es lo que distingue a la investigación científica de otras investigaciones?</a:t>
            </a:r>
            <a:endParaRPr kumimoji="0" lang="es-MX" sz="1800" b="0" i="0" u="none" strike="noStrike" cap="none" normalizeH="0" baseline="0" dirty="0">
              <a:ln>
                <a:noFill/>
              </a:ln>
              <a:solidFill>
                <a:schemeClr val="tx1"/>
              </a:solidFill>
              <a:effectLst/>
              <a:latin typeface="Arial" charset="0"/>
            </a:endParaRPr>
          </a:p>
        </p:txBody>
      </p:sp>
      <p:sp>
        <p:nvSpPr>
          <p:cNvPr id="5" name="Proceso alternativo 4"/>
          <p:cNvSpPr/>
          <p:nvPr/>
        </p:nvSpPr>
        <p:spPr bwMode="auto">
          <a:xfrm>
            <a:off x="3341629" y="2564904"/>
            <a:ext cx="2592288" cy="2016224"/>
          </a:xfrm>
          <a:prstGeom prst="flowChartAlternateProcess">
            <a:avLst/>
          </a:prstGeom>
          <a:solidFill>
            <a:schemeClr val="accent2">
              <a:lumMod val="20000"/>
              <a:lumOff val="80000"/>
            </a:schemeClr>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a:ln>
                <a:noFill/>
              </a:ln>
              <a:solidFill>
                <a:schemeClr val="tx1"/>
              </a:solidFill>
              <a:effectLst/>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a:ln>
                  <a:noFill/>
                </a:ln>
                <a:solidFill>
                  <a:schemeClr val="tx1"/>
                </a:solidFill>
                <a:effectLst/>
                <a:latin typeface="Arial" charset="0"/>
              </a:rPr>
              <a:t>¿Cuáles</a:t>
            </a:r>
            <a:r>
              <a:rPr kumimoji="0" lang="es-MX" sz="1800" b="0" i="0" u="none" strike="noStrike" cap="none" normalizeH="0" dirty="0">
                <a:ln>
                  <a:noFill/>
                </a:ln>
                <a:solidFill>
                  <a:schemeClr val="tx1"/>
                </a:solidFill>
                <a:effectLst/>
                <a:latin typeface="Arial" charset="0"/>
              </a:rPr>
              <a:t> son los requisitos de una explicación científica?</a:t>
            </a:r>
            <a:endParaRPr kumimoji="0" lang="es-MX" sz="1800" b="0" i="0" u="none" strike="noStrike" cap="none" normalizeH="0" baseline="0" dirty="0">
              <a:ln>
                <a:noFill/>
              </a:ln>
              <a:solidFill>
                <a:schemeClr val="tx1"/>
              </a:solidFill>
              <a:effectLst/>
              <a:latin typeface="Arial" charset="0"/>
            </a:endParaRPr>
          </a:p>
        </p:txBody>
      </p:sp>
      <p:sp>
        <p:nvSpPr>
          <p:cNvPr id="6" name="Proceso alternativo 5"/>
          <p:cNvSpPr/>
          <p:nvPr/>
        </p:nvSpPr>
        <p:spPr bwMode="auto">
          <a:xfrm>
            <a:off x="6135124" y="2564904"/>
            <a:ext cx="2592288" cy="2016224"/>
          </a:xfrm>
          <a:prstGeom prst="flowChartAlternateProcess">
            <a:avLst/>
          </a:prstGeom>
          <a:solidFill>
            <a:schemeClr val="accent2">
              <a:lumMod val="20000"/>
              <a:lumOff val="80000"/>
            </a:schemeClr>
          </a:solidFill>
          <a:ln w="9525" cap="flat" cmpd="sng" algn="ctr">
            <a:noFill/>
            <a:prstDash val="solid"/>
            <a:round/>
            <a:headEnd type="none" w="med" len="med"/>
            <a:tailEnd type="none" w="med" len="med"/>
          </a:ln>
          <a:effectLst/>
          <a:scene3d>
            <a:camera prst="orthographicFront">
              <a:rot lat="0" lon="0" rev="0"/>
            </a:camera>
            <a:lightRig rig="glow" dir="t">
              <a:rot lat="0" lon="0" rev="14100000"/>
            </a:lightRig>
          </a:scene3d>
          <a:sp3d prstMaterial="softEdge">
            <a:bevelT w="127000" prst="artDeco"/>
          </a:sp3d>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a:ln>
                  <a:noFill/>
                </a:ln>
                <a:solidFill>
                  <a:schemeClr val="tx1"/>
                </a:solidFill>
                <a:effectLst/>
                <a:latin typeface="Arial" charset="0"/>
              </a:rPr>
              <a:t>¿Cuáles son los procedimient</a:t>
            </a:r>
            <a:r>
              <a:rPr lang="es-MX" dirty="0"/>
              <a:t>os que deben seguir los científicos para llevar a cabo sus investigaciones?</a:t>
            </a:r>
            <a:endParaRPr kumimoji="0" lang="es-MX" sz="1800" b="0" i="0" u="none" strike="noStrike" cap="none" normalizeH="0" baseline="0" dirty="0">
              <a:ln>
                <a:noFill/>
              </a:ln>
              <a:solidFill>
                <a:schemeClr val="tx1"/>
              </a:solidFill>
              <a:effectLst/>
              <a:latin typeface="Arial"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6995" y="4897092"/>
            <a:ext cx="3361556" cy="1960908"/>
          </a:xfrm>
          <a:prstGeom prst="ellipse">
            <a:avLst/>
          </a:prstGeom>
          <a:ln>
            <a:noFill/>
          </a:ln>
          <a:effectLst>
            <a:softEdge rad="112500"/>
          </a:effectLst>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1845734"/>
            <a:ext cx="5693257" cy="4463586"/>
          </a:xfrm>
        </p:spPr>
        <p:txBody>
          <a:bodyPr>
            <a:normAutofit fontScale="92500" lnSpcReduction="10000"/>
          </a:bodyPr>
          <a:lstStyle/>
          <a:p>
            <a:pPr algn="just">
              <a:buFont typeface="Calibri" panose="020F0502020204030204" pitchFamily="34" charset="0"/>
              <a:buChar char="●"/>
            </a:pPr>
            <a:r>
              <a:rPr lang="es-MX" dirty="0"/>
              <a:t> Popper, (</a:t>
            </a:r>
            <a:r>
              <a:rPr lang="es-MX" i="1" dirty="0"/>
              <a:t>Lógica de la Investigación científica</a:t>
            </a:r>
            <a:r>
              <a:rPr lang="es-MX" dirty="0"/>
              <a:t>), rechaza al empirismo lógico. Acepta una teoría científica con base en el empirismo, lo cual lo hace acercarse al neopositivismo. Piensa que algunas teorías no son científicas pero tienen sentido. Es decir, dividir la ciencias de las </a:t>
            </a:r>
            <a:r>
              <a:rPr lang="es-MX" dirty="0" err="1"/>
              <a:t>pseudociencias</a:t>
            </a:r>
            <a:r>
              <a:rPr lang="es-MX" dirty="0"/>
              <a:t>. </a:t>
            </a:r>
          </a:p>
          <a:p>
            <a:pPr algn="just">
              <a:buFont typeface="Calibri" panose="020F0502020204030204" pitchFamily="34" charset="0"/>
              <a:buChar char="●"/>
            </a:pPr>
            <a:r>
              <a:rPr lang="es-MX" dirty="0"/>
              <a:t> Va en contra de la inducción empírica por ser racionalmente justificable. “Ningún proceso inductivo puede ayudar a verificar leyes generales de alcance infinito, no hay una teoría </a:t>
            </a:r>
            <a:r>
              <a:rPr lang="es-MX" dirty="0" err="1"/>
              <a:t>verificacionista</a:t>
            </a:r>
            <a:r>
              <a:rPr lang="es-MX" dirty="0"/>
              <a:t> de la confirmación” (la excepción hace la regla). Su criterio de demarcación es la </a:t>
            </a:r>
            <a:r>
              <a:rPr lang="es-MX" dirty="0" err="1"/>
              <a:t>falsación</a:t>
            </a:r>
            <a:r>
              <a:rPr lang="es-MX" dirty="0"/>
              <a:t> (refutación): una teoría es científica cuando se refutable por la observación. </a:t>
            </a:r>
          </a:p>
          <a:p>
            <a:pPr algn="just">
              <a:buFont typeface="Calibri" panose="020F0502020204030204" pitchFamily="34" charset="0"/>
              <a:buChar char="●"/>
            </a:pPr>
            <a:r>
              <a:rPr lang="es-MX" dirty="0"/>
              <a:t> Su metodología: la investigación científica es una sucesión de conjeturas y refutaciones. Proponer hipótesis para refutarlas.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5545" y="2420888"/>
            <a:ext cx="2654119" cy="2654119"/>
          </a:xfrm>
          <a:prstGeom prst="rect">
            <a:avLst/>
          </a:prstGeom>
        </p:spPr>
      </p:pic>
    </p:spTree>
    <p:extLst>
      <p:ext uri="{BB962C8B-B14F-4D97-AF65-F5344CB8AC3E}">
        <p14:creationId xmlns:p14="http://schemas.microsoft.com/office/powerpoint/2010/main" val="396857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Font typeface="Calibri" panose="020F0502020204030204" pitchFamily="34" charset="0"/>
              <a:buChar char="●"/>
            </a:pPr>
            <a:r>
              <a:rPr lang="es-MX" dirty="0"/>
              <a:t> Brown: </a:t>
            </a:r>
            <a:r>
              <a:rPr lang="es-MX" dirty="0" err="1"/>
              <a:t>falsacionismo</a:t>
            </a:r>
            <a:r>
              <a:rPr lang="es-MX" dirty="0"/>
              <a:t> estricto y moderado. El primero: aplica la lógica para deducir consecuencias de las teorías científicas y rechazar éstas si alguna de aquéllas es falsa. El segundo indica que la experiencia es la base de la teoría moderna y los enunciados básicos son los que ofrecen un sustento empírico al proceso de </a:t>
            </a:r>
            <a:r>
              <a:rPr lang="es-MX" dirty="0" err="1"/>
              <a:t>constrastación</a:t>
            </a:r>
            <a:r>
              <a:rPr lang="es-MX" dirty="0"/>
              <a:t>. Pero no es posible establecer de manera concluyente enunciados básicos porque la experiencia no puede probar enunciado alguno. La experiencia otorga la base al sustento, pero es incapaz de demostrar nada. Para Brown, aquí reside la ambigüedad de la teoría de Popper.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t="11267"/>
          <a:stretch/>
        </p:blipFill>
        <p:spPr>
          <a:xfrm>
            <a:off x="2663788" y="4509120"/>
            <a:ext cx="3816424" cy="1701188"/>
          </a:xfrm>
          <a:prstGeom prst="rect">
            <a:avLst/>
          </a:prstGeom>
          <a:ln>
            <a:noFill/>
          </a:ln>
          <a:effectLst>
            <a:softEdge rad="112500"/>
          </a:effectLst>
        </p:spPr>
      </p:pic>
    </p:spTree>
    <p:extLst>
      <p:ext uri="{BB962C8B-B14F-4D97-AF65-F5344CB8AC3E}">
        <p14:creationId xmlns:p14="http://schemas.microsoft.com/office/powerpoint/2010/main" val="73238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1845734"/>
            <a:ext cx="7543801" cy="1871298"/>
          </a:xfrm>
        </p:spPr>
        <p:txBody>
          <a:bodyPr/>
          <a:lstStyle/>
          <a:p>
            <a:pPr algn="just"/>
            <a:r>
              <a:rPr lang="es-MX" dirty="0"/>
              <a:t>El problema de la inducción:</a:t>
            </a:r>
          </a:p>
          <a:p>
            <a:pPr algn="just"/>
            <a:r>
              <a:rPr lang="es-MX" dirty="0"/>
              <a:t>Las ciencias empíricas utilizan métodos inductivos (pasar de enunciados singulares a enunciados universales, como teorías o hipótesis).</a:t>
            </a:r>
          </a:p>
          <a:p>
            <a:pPr algn="just"/>
            <a:r>
              <a:rPr lang="es-MX" dirty="0"/>
              <a:t>Siempre se corre el riesgo de que un día uno de esos enunciados pueda resultar falso. </a:t>
            </a:r>
          </a:p>
          <a:p>
            <a:endParaRPr lang="es-MX" dirty="0"/>
          </a:p>
        </p:txBody>
      </p:sp>
      <p:sp>
        <p:nvSpPr>
          <p:cNvPr id="4" name="Pentágono 3"/>
          <p:cNvSpPr/>
          <p:nvPr/>
        </p:nvSpPr>
        <p:spPr>
          <a:xfrm>
            <a:off x="822959" y="836712"/>
            <a:ext cx="5333217" cy="648072"/>
          </a:xfrm>
          <a:prstGeom prst="homePlate">
            <a:avLst/>
          </a:prstGeom>
          <a:solidFill>
            <a:schemeClr val="accent2">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Introducción al </a:t>
            </a:r>
            <a:r>
              <a:rPr lang="es-MX" b="1" dirty="0" err="1"/>
              <a:t>refutacionismo</a:t>
            </a:r>
            <a:r>
              <a:rPr lang="es-MX" b="1" dirty="0"/>
              <a:t>: Karl Popper</a:t>
            </a:r>
          </a:p>
        </p:txBody>
      </p:sp>
      <p:sp>
        <p:nvSpPr>
          <p:cNvPr id="5" name="Pergamino horizontal 4"/>
          <p:cNvSpPr/>
          <p:nvPr/>
        </p:nvSpPr>
        <p:spPr>
          <a:xfrm>
            <a:off x="611560" y="5085184"/>
            <a:ext cx="7920880" cy="1152128"/>
          </a:xfrm>
          <a:prstGeom prst="horizontalScroll">
            <a:avLst/>
          </a:prstGeom>
          <a:solidFill>
            <a:schemeClr val="bg1"/>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i="1" dirty="0">
                <a:solidFill>
                  <a:sysClr val="windowText" lastClr="000000"/>
                </a:solidFill>
              </a:rPr>
              <a:t>¿Cómo establecer la verdad de los enunciados universales basados en las experiencias?</a:t>
            </a:r>
          </a:p>
          <a:p>
            <a:pPr algn="ct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880" y="3140968"/>
            <a:ext cx="2222376" cy="2222376"/>
          </a:xfrm>
          <a:prstGeom prst="rect">
            <a:avLst/>
          </a:prstGeom>
        </p:spPr>
      </p:pic>
    </p:spTree>
    <p:extLst>
      <p:ext uri="{BB962C8B-B14F-4D97-AF65-F5344CB8AC3E}">
        <p14:creationId xmlns:p14="http://schemas.microsoft.com/office/powerpoint/2010/main" val="253237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Font typeface="Courier New" panose="02070309020205020404" pitchFamily="49" charset="0"/>
              <a:buChar char="ᴥ"/>
            </a:pPr>
            <a:r>
              <a:rPr lang="es-MX" dirty="0"/>
              <a:t> El principio de inducción se basa en una lógica pura. Sin embargo, este principio tiene que ser un enunciado sintético, uno cuya negación sea no sea contradictoria, sino lógicamente posible, si se acepta la lógica inductiva como principio científico, es un error porque tienen incoherencias lógicas. </a:t>
            </a:r>
          </a:p>
          <a:p>
            <a:pPr algn="just">
              <a:buFont typeface="Courier New" panose="02070309020205020404" pitchFamily="49" charset="0"/>
              <a:buChar char="ᴥ"/>
            </a:pPr>
            <a:r>
              <a:rPr lang="es-MX" dirty="0"/>
              <a:t>No es posible fundamentar el principio de la inducción en la experiencia, porque lleva a una regresión infinita.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2651" y="4308665"/>
            <a:ext cx="3744416" cy="156042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763068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Font typeface="Courier New" panose="02070309020205020404" pitchFamily="49" charset="0"/>
              <a:buChar char="ᴥ"/>
            </a:pPr>
            <a:r>
              <a:rPr lang="es-MX" dirty="0"/>
              <a:t> Para Popper las dificultades de la lógica inductiva son insuperables; aún cuando se asuma que la lógica inductiva es probable, ya que de igual forma conduce a una regresión infinita, a una doctrina del apriorismo. </a:t>
            </a:r>
          </a:p>
          <a:p>
            <a:pPr algn="just">
              <a:buFont typeface="Courier New" panose="02070309020205020404" pitchFamily="49" charset="0"/>
              <a:buChar char="ᴥ"/>
            </a:pPr>
            <a:r>
              <a:rPr lang="es-MX" dirty="0"/>
              <a:t> Es importante distinguir entre la psicología del conocimiento y la lógica del conocimiento. La primera sólo trata hechos empíricos, la segunda se ocupa de relaciones lógicas.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3025" y="4005064"/>
            <a:ext cx="3423667" cy="208032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37572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2708920"/>
            <a:ext cx="4685145" cy="2592288"/>
          </a:xfrm>
        </p:spPr>
        <p:txBody>
          <a:bodyPr>
            <a:normAutofit/>
          </a:bodyPr>
          <a:lstStyle/>
          <a:p>
            <a:pPr algn="just">
              <a:buFont typeface="Courier New" panose="02070309020205020404" pitchFamily="49" charset="0"/>
              <a:buChar char="ᴥ"/>
            </a:pPr>
            <a:r>
              <a:rPr lang="es-MX" dirty="0"/>
              <a:t> Concebir una teoría no exige un análisis lógico. No interesa por cuestiones de hecho, sino por cuestiones de justificación o validez. La lógica del conocimiento se basa en la existencia pura y exclusiva de la investigación de los métodos empleados en las contrastaciones sistemáticas a las que debe someterse toda idea. </a:t>
            </a:r>
          </a:p>
        </p:txBody>
      </p:sp>
      <p:sp>
        <p:nvSpPr>
          <p:cNvPr id="4" name="Pentágono 3"/>
          <p:cNvSpPr/>
          <p:nvPr/>
        </p:nvSpPr>
        <p:spPr>
          <a:xfrm>
            <a:off x="822959" y="836712"/>
            <a:ext cx="5333217" cy="648072"/>
          </a:xfrm>
          <a:prstGeom prst="homePlate">
            <a:avLst/>
          </a:prstGeom>
          <a:solidFill>
            <a:schemeClr val="accent2">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Eliminación del psicologismo</a:t>
            </a:r>
          </a:p>
        </p:txBody>
      </p:sp>
      <p:pic>
        <p:nvPicPr>
          <p:cNvPr id="5" name="Imagen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572000" y="1628800"/>
            <a:ext cx="4913969" cy="384927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898937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Font typeface="Courier New" panose="02070309020205020404" pitchFamily="49" charset="0"/>
              <a:buChar char="ᴥ"/>
            </a:pPr>
            <a:r>
              <a:rPr lang="es-MX" dirty="0"/>
              <a:t> La psicología del conocimiento sólo le interesa reconstruir los procesos que tienen lugar durante el estímulo y la formación de las inspiraciones. La lógica del conocimiento reconstruye racionalmente las contrastaciones subsiguientes; cuando se juzga críticamente, modifica o desecha su propia inspiración.</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284984"/>
            <a:ext cx="4557981" cy="295232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169954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4725144"/>
            <a:ext cx="7543801" cy="1143950"/>
          </a:xfrm>
        </p:spPr>
        <p:txBody>
          <a:bodyPr/>
          <a:lstStyle/>
          <a:p>
            <a:pPr algn="just">
              <a:buFont typeface="Courier New" panose="02070309020205020404" pitchFamily="49" charset="0"/>
              <a:buChar char="ᴥ"/>
            </a:pPr>
            <a:r>
              <a:rPr lang="es-MX" dirty="0"/>
              <a:t> Una idea nueva o hipótesis, se extraen conclusiones por medio de una deducción lógica, estas conclusiones se comparan entre sí y con otros enunciados, para hallar relaciones lógicas entre ellas. </a:t>
            </a:r>
          </a:p>
          <a:p>
            <a:endParaRPr lang="es-MX" dirty="0"/>
          </a:p>
        </p:txBody>
      </p:sp>
      <p:sp>
        <p:nvSpPr>
          <p:cNvPr id="4" name="Pentágono 3"/>
          <p:cNvSpPr/>
          <p:nvPr/>
        </p:nvSpPr>
        <p:spPr>
          <a:xfrm>
            <a:off x="822959" y="836712"/>
            <a:ext cx="5333217" cy="648072"/>
          </a:xfrm>
          <a:prstGeom prst="homePlate">
            <a:avLst/>
          </a:prstGeom>
          <a:solidFill>
            <a:schemeClr val="accent2">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Contrastación deductiva de las teorías</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6928" y="2132856"/>
            <a:ext cx="4775862" cy="230425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742524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0099" y="1412776"/>
            <a:ext cx="7543801" cy="431138"/>
          </a:xfrm>
        </p:spPr>
        <p:txBody>
          <a:bodyPr/>
          <a:lstStyle/>
          <a:p>
            <a:r>
              <a:rPr lang="es-MX" dirty="0"/>
              <a:t>Cuatro procedimientos en la contrastación:</a:t>
            </a:r>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Diagrama 5"/>
          <p:cNvGraphicFramePr/>
          <p:nvPr>
            <p:extLst/>
          </p:nvPr>
        </p:nvGraphicFramePr>
        <p:xfrm>
          <a:off x="1187624" y="1834972"/>
          <a:ext cx="722446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573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nvPr>
        </p:nvGraphicFramePr>
        <p:xfrm>
          <a:off x="1187624" y="1834972"/>
          <a:ext cx="722446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35926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88640"/>
            <a:ext cx="3966964" cy="1950053"/>
          </a:xfrm>
          <a:prstGeom prst="rect">
            <a:avLst/>
          </a:prstGeom>
          <a:ln>
            <a:noFill/>
          </a:ln>
          <a:effectLst/>
          <a:scene3d>
            <a:camera prst="orthographicFront">
              <a:rot lat="0" lon="0" rev="0"/>
            </a:camera>
            <a:lightRig rig="contrasting" dir="t">
              <a:rot lat="0" lon="0" rev="7800000"/>
            </a:lightRig>
          </a:scene3d>
          <a:sp3d>
            <a:bevelT w="139700" h="139700"/>
          </a:sp3d>
        </p:spPr>
      </p:pic>
      <p:graphicFrame>
        <p:nvGraphicFramePr>
          <p:cNvPr id="2" name="Tabla 1"/>
          <p:cNvGraphicFramePr>
            <a:graphicFrameLocks noGrp="1"/>
          </p:cNvGraphicFramePr>
          <p:nvPr>
            <p:extLst>
              <p:ext uri="{D42A27DB-BD31-4B8C-83A1-F6EECF244321}">
                <p14:modId xmlns:p14="http://schemas.microsoft.com/office/powerpoint/2010/main" val="1033442101"/>
              </p:ext>
            </p:extLst>
          </p:nvPr>
        </p:nvGraphicFramePr>
        <p:xfrm>
          <a:off x="1187624" y="2348880"/>
          <a:ext cx="6912768" cy="3312369"/>
        </p:xfrm>
        <a:graphic>
          <a:graphicData uri="http://schemas.openxmlformats.org/drawingml/2006/table">
            <a:tbl>
              <a:tblPr firstRow="1" bandRow="1">
                <a:tableStyleId>{21E4AEA4-8DFA-4A89-87EB-49C32662AFE0}</a:tableStyleId>
              </a:tblPr>
              <a:tblGrid>
                <a:gridCol w="2304256">
                  <a:extLst>
                    <a:ext uri="{9D8B030D-6E8A-4147-A177-3AD203B41FA5}">
                      <a16:colId xmlns:a16="http://schemas.microsoft.com/office/drawing/2014/main" val="20000"/>
                    </a:ext>
                  </a:extLst>
                </a:gridCol>
                <a:gridCol w="2304256">
                  <a:extLst>
                    <a:ext uri="{9D8B030D-6E8A-4147-A177-3AD203B41FA5}">
                      <a16:colId xmlns:a16="http://schemas.microsoft.com/office/drawing/2014/main" val="20001"/>
                    </a:ext>
                  </a:extLst>
                </a:gridCol>
                <a:gridCol w="2304256">
                  <a:extLst>
                    <a:ext uri="{9D8B030D-6E8A-4147-A177-3AD203B41FA5}">
                      <a16:colId xmlns:a16="http://schemas.microsoft.com/office/drawing/2014/main" val="20002"/>
                    </a:ext>
                  </a:extLst>
                </a:gridCol>
              </a:tblGrid>
              <a:tr h="431791">
                <a:tc>
                  <a:txBody>
                    <a:bodyPr/>
                    <a:lstStyle/>
                    <a:p>
                      <a:pPr algn="ctr"/>
                      <a:r>
                        <a:rPr lang="es-MX" dirty="0"/>
                        <a:t>Nivel</a:t>
                      </a:r>
                    </a:p>
                  </a:txBody>
                  <a:tcPr/>
                </a:tc>
                <a:tc>
                  <a:txBody>
                    <a:bodyPr/>
                    <a:lstStyle/>
                    <a:p>
                      <a:pPr algn="ctr"/>
                      <a:r>
                        <a:rPr lang="es-MX" dirty="0"/>
                        <a:t>Disciplina</a:t>
                      </a:r>
                    </a:p>
                  </a:txBody>
                  <a:tcPr>
                    <a:lnR w="9525" cap="flat" cmpd="sng" algn="ctr">
                      <a:solidFill>
                        <a:schemeClr val="bg1"/>
                      </a:solidFill>
                      <a:prstDash val="solid"/>
                      <a:round/>
                      <a:headEnd type="none" w="med" len="med"/>
                      <a:tailEnd type="none" w="med" len="med"/>
                    </a:lnR>
                  </a:tcPr>
                </a:tc>
                <a:tc>
                  <a:txBody>
                    <a:bodyPr/>
                    <a:lstStyle/>
                    <a:p>
                      <a:pPr algn="ctr"/>
                      <a:r>
                        <a:rPr lang="es-MX" dirty="0"/>
                        <a:t>Objeto</a:t>
                      </a:r>
                    </a:p>
                  </a:txBody>
                  <a:tcPr>
                    <a:lnL w="952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1703504">
                <a:tc>
                  <a:txBody>
                    <a:bodyPr/>
                    <a:lstStyle/>
                    <a:p>
                      <a:pPr algn="ctr"/>
                      <a:r>
                        <a:rPr lang="es-MX" dirty="0"/>
                        <a:t>2</a:t>
                      </a:r>
                    </a:p>
                  </a:txBody>
                  <a:tcPr anchor="ctr">
                    <a:lnR w="38100" cap="flat" cmpd="sng" algn="ctr">
                      <a:solidFill>
                        <a:schemeClr val="accent2"/>
                      </a:solidFill>
                      <a:prstDash val="solid"/>
                      <a:round/>
                      <a:headEnd type="none" w="med" len="med"/>
                      <a:tailEnd type="none" w="med" len="med"/>
                    </a:lnR>
                    <a:lnB w="38100" cap="flat" cmpd="sng" algn="ctr">
                      <a:solidFill>
                        <a:schemeClr val="accent2"/>
                      </a:solidFill>
                      <a:prstDash val="solid"/>
                      <a:round/>
                      <a:headEnd type="none" w="med" len="med"/>
                      <a:tailEnd type="none" w="med" len="med"/>
                    </a:lnB>
                    <a:solidFill>
                      <a:schemeClr val="bg1"/>
                    </a:solidFill>
                  </a:tcPr>
                </a:tc>
                <a:tc>
                  <a:txBody>
                    <a:bodyPr/>
                    <a:lstStyle/>
                    <a:p>
                      <a:pPr algn="ctr"/>
                      <a:r>
                        <a:rPr lang="es-MX" dirty="0"/>
                        <a:t>Filosofía de la ciencia</a:t>
                      </a:r>
                    </a:p>
                  </a:txBody>
                  <a:tcPr anchor="ct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B w="38100" cap="flat" cmpd="sng" algn="ctr">
                      <a:solidFill>
                        <a:schemeClr val="accent2"/>
                      </a:solidFill>
                      <a:prstDash val="solid"/>
                      <a:round/>
                      <a:headEnd type="none" w="med" len="med"/>
                      <a:tailEnd type="none" w="med" len="med"/>
                    </a:lnB>
                    <a:solidFill>
                      <a:schemeClr val="bg1"/>
                    </a:solidFill>
                  </a:tcPr>
                </a:tc>
                <a:tc>
                  <a:txBody>
                    <a:bodyPr/>
                    <a:lstStyle/>
                    <a:p>
                      <a:pPr algn="ctr"/>
                      <a:r>
                        <a:rPr lang="es-MX" dirty="0"/>
                        <a:t>Análisis de los procedimientos</a:t>
                      </a:r>
                      <a:r>
                        <a:rPr lang="es-MX" baseline="0" dirty="0"/>
                        <a:t> y de la lógica de la explicación científica </a:t>
                      </a:r>
                      <a:endParaRPr lang="es-MX" dirty="0"/>
                    </a:p>
                  </a:txBody>
                  <a:tcPr anchor="ctr">
                    <a:lnL w="38100" cap="flat" cmpd="sng" algn="ctr">
                      <a:solidFill>
                        <a:schemeClr val="accent2"/>
                      </a:solidFill>
                      <a:prstDash val="solid"/>
                      <a:round/>
                      <a:headEnd type="none" w="med" len="med"/>
                      <a:tailEnd type="none" w="med" len="med"/>
                    </a:lnL>
                    <a:lnB w="381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45283">
                <a:tc>
                  <a:txBody>
                    <a:bodyPr/>
                    <a:lstStyle/>
                    <a:p>
                      <a:pPr algn="ctr"/>
                      <a:r>
                        <a:rPr lang="es-MX" dirty="0"/>
                        <a:t>1</a:t>
                      </a:r>
                    </a:p>
                  </a:txBody>
                  <a:tcPr anchor="ctr">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solidFill>
                  </a:tcPr>
                </a:tc>
                <a:tc>
                  <a:txBody>
                    <a:bodyPr/>
                    <a:lstStyle/>
                    <a:p>
                      <a:pPr algn="ctr"/>
                      <a:r>
                        <a:rPr lang="es-MX" dirty="0"/>
                        <a:t>Ciencia</a:t>
                      </a:r>
                    </a:p>
                  </a:txBody>
                  <a:tcPr anchor="ct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solidFill>
                  </a:tcPr>
                </a:tc>
                <a:tc>
                  <a:txBody>
                    <a:bodyPr/>
                    <a:lstStyle/>
                    <a:p>
                      <a:pPr algn="ctr"/>
                      <a:r>
                        <a:rPr lang="es-MX" dirty="0"/>
                        <a:t>Explicación</a:t>
                      </a:r>
                      <a:r>
                        <a:rPr lang="es-MX" baseline="0" dirty="0"/>
                        <a:t> de los hechos </a:t>
                      </a:r>
                      <a:endParaRPr lang="es-MX" dirty="0"/>
                    </a:p>
                  </a:txBody>
                  <a:tcPr anchor="ctr">
                    <a:lnL w="38100" cap="flat" cmpd="sng" algn="ctr">
                      <a:solidFill>
                        <a:schemeClr val="accent2"/>
                      </a:solidFill>
                      <a:prstDash val="solid"/>
                      <a:round/>
                      <a:headEnd type="none" w="med" len="med"/>
                      <a:tailEnd type="none" w="med" len="med"/>
                    </a:lnL>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31791">
                <a:tc>
                  <a:txBody>
                    <a:bodyPr/>
                    <a:lstStyle/>
                    <a:p>
                      <a:pPr algn="ctr"/>
                      <a:r>
                        <a:rPr lang="es-MX" dirty="0"/>
                        <a:t>0</a:t>
                      </a:r>
                    </a:p>
                  </a:txBody>
                  <a:tcPr anchor="ctr">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solidFill>
                      <a:schemeClr val="bg1"/>
                    </a:solidFill>
                  </a:tcPr>
                </a:tc>
                <a:tc>
                  <a:txBody>
                    <a:bodyPr/>
                    <a:lstStyle/>
                    <a:p>
                      <a:pPr algn="ctr"/>
                      <a:endParaRPr lang="es-MX" dirty="0"/>
                    </a:p>
                  </a:txBody>
                  <a:tcPr anchor="ct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solidFill>
                      <a:schemeClr val="bg1"/>
                    </a:solidFill>
                  </a:tcPr>
                </a:tc>
                <a:tc>
                  <a:txBody>
                    <a:bodyPr/>
                    <a:lstStyle/>
                    <a:p>
                      <a:pPr algn="ctr"/>
                      <a:r>
                        <a:rPr lang="es-MX" dirty="0"/>
                        <a:t>Hechos</a:t>
                      </a:r>
                    </a:p>
                  </a:txBody>
                  <a:tcPr anchor="ctr">
                    <a:lnL w="38100" cap="flat" cmpd="sng" algn="ctr">
                      <a:solidFill>
                        <a:schemeClr val="accent2"/>
                      </a:solidFill>
                      <a:prstDash val="solid"/>
                      <a:round/>
                      <a:headEnd type="none" w="med" len="med"/>
                      <a:tailEnd type="none" w="med" len="med"/>
                    </a:lnL>
                    <a:lnT w="38100" cap="flat" cmpd="sng" algn="ctr">
                      <a:solidFill>
                        <a:schemeClr val="accent2"/>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buFont typeface="Courier New" panose="02070309020205020404" pitchFamily="49" charset="0"/>
              <a:buChar char="ᴥ"/>
            </a:pPr>
            <a:r>
              <a:rPr lang="es-MX" dirty="0"/>
              <a:t> Una decisión positiva puede apoyar temporalmente una teoría. </a:t>
            </a:r>
          </a:p>
          <a:p>
            <a:pPr algn="just">
              <a:buFont typeface="Courier New" panose="02070309020205020404" pitchFamily="49" charset="0"/>
              <a:buChar char="ᴥ"/>
            </a:pPr>
            <a:r>
              <a:rPr lang="es-MX" dirty="0"/>
              <a:t> El problema de la demarcación</a:t>
            </a:r>
          </a:p>
          <a:p>
            <a:pPr algn="just">
              <a:buFont typeface="Courier New" panose="02070309020205020404" pitchFamily="49" charset="0"/>
              <a:buChar char="ᴥ"/>
            </a:pPr>
            <a:r>
              <a:rPr lang="es-MX" dirty="0"/>
              <a:t> El argumento para rechazar la lógica inductiva es porque no proporciona un rasgo discriminador apropiado.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4215" y="3501008"/>
            <a:ext cx="4161288" cy="2620538"/>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757908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0099" y="4149080"/>
            <a:ext cx="7543801" cy="2591378"/>
          </a:xfrm>
        </p:spPr>
        <p:txBody>
          <a:bodyPr>
            <a:normAutofit lnSpcReduction="10000"/>
          </a:bodyPr>
          <a:lstStyle/>
          <a:p>
            <a:pPr algn="just">
              <a:buFont typeface="Courier New" panose="02070309020205020404" pitchFamily="49" charset="0"/>
              <a:buChar char="ᴥ"/>
            </a:pPr>
            <a:r>
              <a:rPr lang="es-MX" dirty="0"/>
              <a:t> El problema de la demarcación es encontrar un criterio que permita distinguir ciencias empíricas de sistemas metafísicos. </a:t>
            </a:r>
          </a:p>
          <a:p>
            <a:pPr algn="just">
              <a:buFont typeface="Courier New" panose="02070309020205020404" pitchFamily="49" charset="0"/>
              <a:buChar char="ᴥ"/>
            </a:pPr>
            <a:r>
              <a:rPr lang="es-MX" dirty="0"/>
              <a:t> Para los científicos, el problema es que la ciencia está compuesta por un sistema de enunciados que creen que pueden admitir por ser comprobables por la experiencia, lo cual es un problema de la lógica deductiva. Las leyes científicas no pueden reducirse lógicamente a enunciados elementales de experiencia. </a:t>
            </a:r>
          </a:p>
          <a:p>
            <a:r>
              <a:rPr lang="es-MX" dirty="0"/>
              <a:t> </a:t>
            </a:r>
          </a:p>
          <a:p>
            <a:endParaRPr lang="es-MX" dirty="0"/>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2285999" y="1351037"/>
            <a:ext cx="4572000" cy="257175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2540017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27584" y="1700808"/>
            <a:ext cx="7543800" cy="1584176"/>
          </a:xfrm>
          <a:solidFill>
            <a:schemeClr val="accent1">
              <a:lumMod val="60000"/>
              <a:lumOff val="40000"/>
              <a:alpha val="6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algn="ctr"/>
            <a:r>
              <a:rPr lang="es-MX" b="1" dirty="0">
                <a:solidFill>
                  <a:schemeClr val="bg1"/>
                </a:solidFill>
              </a:rPr>
              <a:t>Los programas de investigación de </a:t>
            </a:r>
            <a:r>
              <a:rPr lang="es-MX" b="1" dirty="0" err="1">
                <a:solidFill>
                  <a:schemeClr val="bg1"/>
                </a:solidFill>
              </a:rPr>
              <a:t>Lakatos</a:t>
            </a:r>
            <a:endParaRPr lang="es-MX" b="1" dirty="0">
              <a:solidFill>
                <a:schemeClr val="bg1"/>
              </a:solidFill>
            </a:endParaRPr>
          </a:p>
        </p:txBody>
      </p:sp>
    </p:spTree>
    <p:extLst>
      <p:ext uri="{BB962C8B-B14F-4D97-AF65-F5344CB8AC3E}">
        <p14:creationId xmlns:p14="http://schemas.microsoft.com/office/powerpoint/2010/main" val="3874159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half" idx="1"/>
          </p:nvPr>
        </p:nvSpPr>
        <p:spPr/>
        <p:txBody>
          <a:bodyPr/>
          <a:lstStyle/>
          <a:p>
            <a:pPr algn="just"/>
            <a:endParaRPr lang="es-ES_tradnl" dirty="0"/>
          </a:p>
          <a:p>
            <a:pPr algn="just"/>
            <a:endParaRPr lang="es-ES_tradnl" dirty="0"/>
          </a:p>
          <a:p>
            <a:pPr marL="0" indent="0" algn="just">
              <a:buNone/>
            </a:pPr>
            <a:endParaRPr lang="es-ES_tradnl" dirty="0"/>
          </a:p>
          <a:p>
            <a:pPr algn="just">
              <a:buFont typeface="Wingdings" panose="05000000000000000000" pitchFamily="2" charset="2"/>
              <a:buChar char="q"/>
            </a:pPr>
            <a:r>
              <a:rPr lang="es-ES_tradnl" dirty="0"/>
              <a:t>Mejorar el </a:t>
            </a:r>
            <a:r>
              <a:rPr lang="es-ES_tradnl" dirty="0" err="1"/>
              <a:t>falsacionismo</a:t>
            </a:r>
            <a:r>
              <a:rPr lang="es-ES_tradnl" dirty="0"/>
              <a:t> de Popper.</a:t>
            </a:r>
            <a:endParaRPr lang="es-MX" dirty="0"/>
          </a:p>
          <a:p>
            <a:pPr algn="just">
              <a:buFont typeface="Wingdings" panose="05000000000000000000" pitchFamily="2" charset="2"/>
              <a:buChar char="q"/>
            </a:pPr>
            <a:r>
              <a:rPr lang="es-ES_tradnl" dirty="0"/>
              <a:t> Un programa de investigación es una estructura que sirve de guía a la futura investigación.</a:t>
            </a:r>
            <a:endParaRPr lang="es-MX" dirty="0"/>
          </a:p>
          <a:p>
            <a:endParaRPr lang="es-MX" dirty="0"/>
          </a:p>
        </p:txBody>
      </p:sp>
      <p:pic>
        <p:nvPicPr>
          <p:cNvPr id="7" name="Marcador de contenido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48200" y="1788667"/>
            <a:ext cx="4038600" cy="1985266"/>
          </a:xfrm>
          <a:prstGeom prst="rect">
            <a:avLst/>
          </a:prstGeom>
          <a:ln>
            <a:noFill/>
          </a:ln>
          <a:effectLst>
            <a:softEdge rad="112500"/>
          </a:effectLst>
        </p:spPr>
      </p:pic>
      <p:pic>
        <p:nvPicPr>
          <p:cNvPr id="8" name="Marcador de contenido 7"/>
          <p:cNvPicPr>
            <a:picLocks noGrp="1" noChangeAspect="1"/>
          </p:cNvPicPr>
          <p:nvPr>
            <p:ph sz="quarter" idx="3"/>
          </p:nvPr>
        </p:nvPicPr>
        <p:blipFill>
          <a:blip r:embed="rId3" cstate="print">
            <a:extLst>
              <a:ext uri="{28A0092B-C50C-407E-A947-70E740481C1C}">
                <a14:useLocalDpi xmlns:a14="http://schemas.microsoft.com/office/drawing/2010/main" val="0"/>
              </a:ext>
            </a:extLst>
          </a:blip>
          <a:stretch>
            <a:fillRect/>
          </a:stretch>
        </p:blipFill>
        <p:spPr>
          <a:xfrm>
            <a:off x="4648200" y="3941763"/>
            <a:ext cx="4038600" cy="2189162"/>
          </a:xfrm>
          <a:prstGeom prst="rect">
            <a:avLst/>
          </a:prstGeom>
          <a:ln>
            <a:noFill/>
          </a:ln>
          <a:effectLst>
            <a:softEdge rad="112500"/>
          </a:effectLst>
        </p:spPr>
      </p:pic>
      <p:sp>
        <p:nvSpPr>
          <p:cNvPr id="6" name="Rectángulo 5"/>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561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half" idx="1"/>
          </p:nvPr>
        </p:nvSpPr>
        <p:spPr>
          <a:xfrm>
            <a:off x="827584" y="1340768"/>
            <a:ext cx="4038600" cy="388640"/>
          </a:xfrm>
        </p:spPr>
        <p:txBody>
          <a:bodyPr/>
          <a:lstStyle/>
          <a:p>
            <a:r>
              <a:rPr lang="es-MX" dirty="0"/>
              <a:t>Sus componentes son:</a:t>
            </a:r>
          </a:p>
        </p:txBody>
      </p:sp>
      <p:sp>
        <p:nvSpPr>
          <p:cNvPr id="6" name="Rectángulo 5"/>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 name="Diagrama 1"/>
          <p:cNvGraphicFramePr/>
          <p:nvPr>
            <p:extLst>
              <p:ext uri="{D42A27DB-BD31-4B8C-83A1-F6EECF244321}">
                <p14:modId xmlns:p14="http://schemas.microsoft.com/office/powerpoint/2010/main" val="3342942194"/>
              </p:ext>
            </p:extLst>
          </p:nvPr>
        </p:nvGraphicFramePr>
        <p:xfrm>
          <a:off x="359532" y="1340768"/>
          <a:ext cx="8424936" cy="5096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2334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half" idx="1"/>
          </p:nvPr>
        </p:nvSpPr>
        <p:spPr>
          <a:xfrm>
            <a:off x="827584" y="1405880"/>
            <a:ext cx="4038600" cy="388639"/>
          </a:xfrm>
        </p:spPr>
        <p:txBody>
          <a:bodyPr>
            <a:normAutofit lnSpcReduction="10000"/>
          </a:bodyPr>
          <a:lstStyle/>
          <a:p>
            <a:r>
              <a:rPr lang="es-ES_tradnl" dirty="0"/>
              <a:t>Características:</a:t>
            </a:r>
            <a:endParaRPr lang="es-MX" dirty="0"/>
          </a:p>
          <a:p>
            <a:endParaRPr lang="es-MX" dirty="0"/>
          </a:p>
        </p:txBody>
      </p:sp>
      <p:sp>
        <p:nvSpPr>
          <p:cNvPr id="6" name="Rectángulo 5"/>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9" name="Diagrama 8"/>
          <p:cNvGraphicFramePr/>
          <p:nvPr>
            <p:extLst>
              <p:ext uri="{D42A27DB-BD31-4B8C-83A1-F6EECF244321}">
                <p14:modId xmlns:p14="http://schemas.microsoft.com/office/powerpoint/2010/main" val="2223674662"/>
              </p:ext>
            </p:extLst>
          </p:nvPr>
        </p:nvGraphicFramePr>
        <p:xfrm>
          <a:off x="-900608" y="1794519"/>
          <a:ext cx="705678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a 9"/>
          <p:cNvGraphicFramePr/>
          <p:nvPr>
            <p:extLst>
              <p:ext uri="{D42A27DB-BD31-4B8C-83A1-F6EECF244321}">
                <p14:modId xmlns:p14="http://schemas.microsoft.com/office/powerpoint/2010/main" val="726659638"/>
              </p:ext>
            </p:extLst>
          </p:nvPr>
        </p:nvGraphicFramePr>
        <p:xfrm>
          <a:off x="3419872" y="1794519"/>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46493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99592" y="692696"/>
            <a:ext cx="7543800" cy="1044665"/>
          </a:xfrm>
          <a:solidFill>
            <a:schemeClr val="accent5">
              <a:lumMod val="40000"/>
              <a:lumOff val="60000"/>
              <a:alpha val="68000"/>
            </a:schemeClr>
          </a:solidFill>
        </p:spPr>
        <p:txBody>
          <a:bodyPr/>
          <a:lstStyle/>
          <a:p>
            <a:pPr algn="ctr"/>
            <a:r>
              <a:rPr lang="es-MX" b="1" dirty="0">
                <a:solidFill>
                  <a:schemeClr val="bg1"/>
                </a:solidFill>
              </a:rPr>
              <a:t>Paradigmas de Kuhn</a:t>
            </a:r>
          </a:p>
        </p:txBody>
      </p:sp>
      <p:sp>
        <p:nvSpPr>
          <p:cNvPr id="4" name="Título 1"/>
          <p:cNvSpPr txBox="1">
            <a:spLocks/>
          </p:cNvSpPr>
          <p:nvPr/>
        </p:nvSpPr>
        <p:spPr>
          <a:xfrm>
            <a:off x="0" y="6309320"/>
            <a:ext cx="9144000" cy="548680"/>
          </a:xfrm>
          <a:prstGeom prst="rect">
            <a:avLst/>
          </a:prstGeom>
          <a:solidFill>
            <a:schemeClr val="accent5">
              <a:lumMod val="40000"/>
              <a:lumOff val="60000"/>
              <a:alpha val="68000"/>
            </a:schemeClr>
          </a:solidFill>
        </p:spPr>
        <p:txBody>
          <a:bodyPr vert="horz" lIns="91440" tIns="45720" rIns="91440" bIns="45720" rtlCol="0" anchor="b">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fontAlgn="auto">
              <a:spcAft>
                <a:spcPts val="0"/>
              </a:spcAft>
            </a:pPr>
            <a:r>
              <a:rPr lang="es-ES_tradnl" sz="1800" b="1" dirty="0">
                <a:solidFill>
                  <a:schemeClr val="bg1"/>
                </a:solidFill>
              </a:rPr>
              <a:t>Fundamento: las concepciones tradicionales de la ciencias, </a:t>
            </a:r>
            <a:r>
              <a:rPr lang="es-ES_tradnl" sz="1800" b="1" dirty="0" err="1">
                <a:solidFill>
                  <a:schemeClr val="bg1"/>
                </a:solidFill>
              </a:rPr>
              <a:t>inductivistas</a:t>
            </a:r>
            <a:r>
              <a:rPr lang="es-ES_tradnl" sz="1800" b="1" dirty="0">
                <a:solidFill>
                  <a:schemeClr val="bg1"/>
                </a:solidFill>
              </a:rPr>
              <a:t> o </a:t>
            </a:r>
            <a:r>
              <a:rPr lang="es-ES_tradnl" sz="1800" b="1" dirty="0" err="1">
                <a:solidFill>
                  <a:schemeClr val="bg1"/>
                </a:solidFill>
              </a:rPr>
              <a:t>falsacionistas</a:t>
            </a:r>
            <a:r>
              <a:rPr lang="es-ES_tradnl" sz="1800" b="1" dirty="0">
                <a:solidFill>
                  <a:schemeClr val="bg1"/>
                </a:solidFill>
              </a:rPr>
              <a:t>, no resistían a una comparación histórica. </a:t>
            </a:r>
            <a:endParaRPr lang="es-MX" sz="1800" b="1" dirty="0">
              <a:solidFill>
                <a:schemeClr val="bg1"/>
              </a:solidFill>
            </a:endParaRPr>
          </a:p>
        </p:txBody>
      </p:sp>
    </p:spTree>
    <p:extLst>
      <p:ext uri="{BB962C8B-B14F-4D97-AF65-F5344CB8AC3E}">
        <p14:creationId xmlns:p14="http://schemas.microsoft.com/office/powerpoint/2010/main" val="3541029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1412776"/>
            <a:ext cx="7543801" cy="359130"/>
          </a:xfrm>
        </p:spPr>
        <p:txBody>
          <a:bodyPr>
            <a:normAutofit lnSpcReduction="10000"/>
          </a:bodyPr>
          <a:lstStyle/>
          <a:p>
            <a:r>
              <a:rPr lang="es-MX" dirty="0"/>
              <a:t>Características:</a:t>
            </a:r>
          </a:p>
        </p:txBody>
      </p:sp>
      <p:sp>
        <p:nvSpPr>
          <p:cNvPr id="4" name="Rectángulo 3"/>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5" name="Diagrama 4"/>
          <p:cNvGraphicFramePr/>
          <p:nvPr>
            <p:extLst>
              <p:ext uri="{D42A27DB-BD31-4B8C-83A1-F6EECF244321}">
                <p14:modId xmlns:p14="http://schemas.microsoft.com/office/powerpoint/2010/main" val="3973569649"/>
              </p:ext>
            </p:extLst>
          </p:nvPr>
        </p:nvGraphicFramePr>
        <p:xfrm>
          <a:off x="296752" y="1916832"/>
          <a:ext cx="8605464" cy="39634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2234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body" sz="half" idx="1"/>
          </p:nvPr>
        </p:nvSpPr>
        <p:spPr>
          <a:xfrm>
            <a:off x="827584" y="1384176"/>
            <a:ext cx="4038600" cy="388640"/>
          </a:xfrm>
        </p:spPr>
        <p:txBody>
          <a:bodyPr>
            <a:normAutofit fontScale="92500" lnSpcReduction="10000"/>
          </a:bodyPr>
          <a:lstStyle/>
          <a:p>
            <a:r>
              <a:rPr lang="es-ES" sz="2400" dirty="0"/>
              <a:t>Componentes:</a:t>
            </a:r>
          </a:p>
        </p:txBody>
      </p:sp>
      <p:sp>
        <p:nvSpPr>
          <p:cNvPr id="5" name="Rectángulo 4"/>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5"/>
          <p:cNvSpPr txBox="1">
            <a:spLocks noChangeArrowheads="1"/>
          </p:cNvSpPr>
          <p:nvPr/>
        </p:nvSpPr>
        <p:spPr>
          <a:xfrm>
            <a:off x="827584" y="1772816"/>
            <a:ext cx="4680520" cy="453072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0" algn="just">
              <a:buFont typeface="Symbol" panose="05050102010706020507" pitchFamily="18" charset="2"/>
              <a:buChar char=""/>
            </a:pPr>
            <a:r>
              <a:rPr lang="es-ES" sz="2400" dirty="0"/>
              <a:t>  </a:t>
            </a:r>
            <a:r>
              <a:rPr lang="es-ES_tradnl" b="1" u="sng" dirty="0"/>
              <a:t>Paradigma:</a:t>
            </a:r>
            <a:r>
              <a:rPr lang="es-ES_tradnl" dirty="0"/>
              <a:t> está constituido por los supuestos teóricos generales, leyes y las técnicas para su aplicación que adoptan los miembros de una determinada comunidad científica. Todos los paradigmas contienen anomalías (no </a:t>
            </a:r>
            <a:r>
              <a:rPr lang="es-ES_tradnl" dirty="0" err="1"/>
              <a:t>falsaciones</a:t>
            </a:r>
            <a:r>
              <a:rPr lang="es-ES_tradnl" dirty="0"/>
              <a:t>), es decir, problemas que se resisten a ser solucionados. Cada paradigma considerará que el mundo está constituido por distintos tipos de coas. El paradigma en el que esté trabajando guiará el modo en que el científico vea un determinado aspecto del mundo. No existe ningún argumento puramente lógico que demuestre la superioridad de un paradigma sobre otro. </a:t>
            </a:r>
            <a:endParaRPr lang="es-MX" dirty="0"/>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6528" y="2204864"/>
            <a:ext cx="3456384" cy="345638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5"/>
          <p:cNvSpPr txBox="1">
            <a:spLocks noChangeArrowheads="1"/>
          </p:cNvSpPr>
          <p:nvPr/>
        </p:nvSpPr>
        <p:spPr>
          <a:xfrm>
            <a:off x="3635896" y="2636912"/>
            <a:ext cx="4680520" cy="359462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0" algn="just">
              <a:buFont typeface="Symbol" panose="05050102010706020507" pitchFamily="18" charset="2"/>
              <a:buChar char=""/>
            </a:pPr>
            <a:r>
              <a:rPr lang="es-ES" sz="2400" dirty="0"/>
              <a:t>  </a:t>
            </a:r>
            <a:r>
              <a:rPr lang="es-ES_tradnl" b="1" u="sng" dirty="0"/>
              <a:t>Ciencia normal: </a:t>
            </a:r>
            <a:r>
              <a:rPr lang="es-ES_tradnl" dirty="0"/>
              <a:t>o quienes trabajan dentro de un paradigma. Articula y desarrolla el paradigma en su intento por explicar el comportamiento de algunos aspectos importantes del mundo y revelan los resultados a través de la experimentación. Es una actividad de resolver problemas gobernada por las reglas de un paradigma. </a:t>
            </a: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916832"/>
            <a:ext cx="3384376" cy="338437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2375435113"/>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2000"/>
            <a:lum/>
          </a:blip>
          <a:srcRect/>
          <a:stretch>
            <a:fillRect l="-10000" r="-10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99992" y="1052736"/>
            <a:ext cx="4320480" cy="3384376"/>
          </a:xfrm>
          <a:solidFill>
            <a:schemeClr val="accent1">
              <a:lumMod val="20000"/>
              <a:lumOff val="80000"/>
              <a:alpha val="5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marL="0" indent="0" algn="ctr">
              <a:buNone/>
            </a:pPr>
            <a:endParaRPr lang="es-MX" sz="2800" dirty="0"/>
          </a:p>
          <a:p>
            <a:pPr marL="0" indent="0" algn="just">
              <a:buNone/>
            </a:pPr>
            <a:r>
              <a:rPr lang="es-MX" sz="2800" b="1" dirty="0">
                <a:solidFill>
                  <a:schemeClr val="bg1"/>
                </a:solidFill>
              </a:rPr>
              <a:t>“La ciencia es un acopio de conocimiento que utilizamos para comprender el mundo y modificarlo”</a:t>
            </a:r>
          </a:p>
          <a:p>
            <a:pPr marL="0" indent="0" algn="r">
              <a:buNone/>
            </a:pPr>
            <a:r>
              <a:rPr lang="es-MX" sz="2800" b="1" dirty="0">
                <a:solidFill>
                  <a:schemeClr val="bg1"/>
                </a:solidFill>
              </a:rPr>
              <a:t>G. </a:t>
            </a:r>
            <a:r>
              <a:rPr lang="es-MX" sz="2800" b="1" dirty="0" err="1">
                <a:solidFill>
                  <a:schemeClr val="bg1"/>
                </a:solidFill>
              </a:rPr>
              <a:t>Klimovsky</a:t>
            </a:r>
            <a:r>
              <a:rPr lang="es-MX" sz="2800" b="1" dirty="0">
                <a:solidFill>
                  <a:schemeClr val="bg1"/>
                </a:solidFill>
              </a:rPr>
              <a:t> (1994)</a:t>
            </a:r>
          </a:p>
        </p:txBody>
      </p:sp>
    </p:spTree>
    <p:extLst>
      <p:ext uri="{BB962C8B-B14F-4D97-AF65-F5344CB8AC3E}">
        <p14:creationId xmlns:p14="http://schemas.microsoft.com/office/powerpoint/2010/main" val="440480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5"/>
          <p:cNvSpPr txBox="1">
            <a:spLocks noChangeArrowheads="1"/>
          </p:cNvSpPr>
          <p:nvPr/>
        </p:nvSpPr>
        <p:spPr>
          <a:xfrm>
            <a:off x="827584" y="2060848"/>
            <a:ext cx="4680520" cy="424269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0" algn="just">
              <a:buFont typeface="Symbol" panose="05050102010706020507" pitchFamily="18" charset="2"/>
              <a:buChar char=""/>
            </a:pPr>
            <a:r>
              <a:rPr lang="es-ES" sz="2400" dirty="0"/>
              <a:t> </a:t>
            </a:r>
            <a:r>
              <a:rPr lang="es-ES_tradnl" b="1" u="sng" dirty="0"/>
              <a:t>Estado de crisis: </a:t>
            </a:r>
            <a:r>
              <a:rPr lang="es-ES_tradnl" dirty="0"/>
              <a:t>son las dificultades que experimenta la ciencia normal y también cuando se encuentran con aparentes </a:t>
            </a:r>
            <a:r>
              <a:rPr lang="es-ES_tradnl" dirty="0" err="1"/>
              <a:t>falsaciones</a:t>
            </a:r>
            <a:r>
              <a:rPr lang="es-ES_tradnl" dirty="0"/>
              <a:t>. </a:t>
            </a:r>
            <a:endParaRPr lang="es-MX" dirty="0"/>
          </a:p>
          <a:p>
            <a:pPr lvl="0" algn="just">
              <a:buFont typeface="Symbol" panose="05050102010706020507" pitchFamily="18" charset="2"/>
              <a:buChar char=""/>
            </a:pPr>
            <a:r>
              <a:rPr lang="es-ES_tradnl" dirty="0"/>
              <a:t> </a:t>
            </a:r>
            <a:r>
              <a:rPr lang="es-ES_tradnl" b="1" u="sng" dirty="0"/>
              <a:t>Revolución científica: </a:t>
            </a:r>
            <a:r>
              <a:rPr lang="es-ES_tradnl" dirty="0"/>
              <a:t>cuando surge un paradigma completamente nuevo y se gana la adhesión de científicos y se abandona el paradigma original. La elección entre paradigmas rivales resulta ser una elección entre modos incompatibles de vida comunitaria y ningún argumento poder ser lógica ni siquiera probabilísticamente </a:t>
            </a:r>
            <a:r>
              <a:rPr lang="es-ES_tradnl" dirty="0" err="1"/>
              <a:t>convicente</a:t>
            </a:r>
            <a:r>
              <a:rPr lang="es-ES_tradnl" dirty="0"/>
              <a:t>. </a:t>
            </a: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2060848"/>
            <a:ext cx="2957684" cy="3600400"/>
          </a:xfrm>
          <a:prstGeom prst="rect">
            <a:avLst/>
          </a:prstGeom>
        </p:spPr>
      </p:pic>
    </p:spTree>
    <p:extLst>
      <p:ext uri="{BB962C8B-B14F-4D97-AF65-F5344CB8AC3E}">
        <p14:creationId xmlns:p14="http://schemas.microsoft.com/office/powerpoint/2010/main" val="1728752426"/>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 name="Rectangle 8"/>
          <p:cNvSpPr>
            <a:spLocks noGrp="1" noChangeArrowheads="1"/>
          </p:cNvSpPr>
          <p:nvPr>
            <p:ph type="body" sz="half" idx="1"/>
          </p:nvPr>
        </p:nvSpPr>
        <p:spPr>
          <a:xfrm>
            <a:off x="609600" y="1052736"/>
            <a:ext cx="4038600" cy="4530725"/>
          </a:xfrm>
        </p:spPr>
        <p:txBody>
          <a:bodyPr/>
          <a:lstStyle/>
          <a:p>
            <a:pPr algn="just"/>
            <a:r>
              <a:rPr lang="es-ES" sz="2400" dirty="0">
                <a:solidFill>
                  <a:schemeClr val="tx1"/>
                </a:solidFill>
              </a:rPr>
              <a:t>El estudio de la filosofía de la ciencia se concentra no solo en el problema en especifico de determinar las condiciones generales del conocimiento, sino de las características que le son propias al conocimiento científico, su método (si es que tiene un método, muchos o siquiera alguno), las entidades a las que se refiere, las condiciones de su producción, sus aplicaciones, etc. </a:t>
            </a:r>
          </a:p>
        </p:txBody>
      </p:sp>
      <p:pic>
        <p:nvPicPr>
          <p:cNvPr id="2" name="Marcador de contenido 1"/>
          <p:cNvPicPr>
            <a:picLocks noGrp="1" noChangeAspect="1"/>
          </p:cNvPicPr>
          <p:nvPr>
            <p:ph sz="quarter" idx="3"/>
          </p:nvPr>
        </p:nvPicPr>
        <p:blipFill rotWithShape="1">
          <a:blip r:embed="rId2" cstate="print">
            <a:extLst>
              <a:ext uri="{28A0092B-C50C-407E-A947-70E740481C1C}">
                <a14:useLocalDpi xmlns:a14="http://schemas.microsoft.com/office/drawing/2010/main" val="0"/>
              </a:ext>
            </a:extLst>
          </a:blip>
          <a:srcRect l="15617" r="18447"/>
          <a:stretch/>
        </p:blipFill>
        <p:spPr>
          <a:xfrm>
            <a:off x="4932040" y="1340768"/>
            <a:ext cx="3487214" cy="360040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chemeClr val="accent2"/>
                </a:solidFill>
              </a:rPr>
              <a:t>Historia</a:t>
            </a:r>
          </a:p>
        </p:txBody>
      </p:sp>
      <p:sp>
        <p:nvSpPr>
          <p:cNvPr id="3" name="Marcador de contenido 2"/>
          <p:cNvSpPr>
            <a:spLocks noGrp="1"/>
          </p:cNvSpPr>
          <p:nvPr>
            <p:ph idx="1"/>
          </p:nvPr>
        </p:nvSpPr>
        <p:spPr>
          <a:xfrm>
            <a:off x="822959" y="1845734"/>
            <a:ext cx="7543801" cy="647162"/>
          </a:xfrm>
        </p:spPr>
        <p:txBody>
          <a:bodyPr/>
          <a:lstStyle/>
          <a:p>
            <a:pPr algn="just"/>
            <a:r>
              <a:rPr lang="es-MX" dirty="0">
                <a:solidFill>
                  <a:schemeClr val="tx1"/>
                </a:solidFill>
              </a:rPr>
              <a:t>Ulises </a:t>
            </a:r>
            <a:r>
              <a:rPr lang="es-MX" dirty="0" err="1">
                <a:solidFill>
                  <a:schemeClr val="tx1"/>
                </a:solidFill>
              </a:rPr>
              <a:t>Moulines</a:t>
            </a:r>
            <a:r>
              <a:rPr lang="es-MX" dirty="0">
                <a:solidFill>
                  <a:schemeClr val="tx1"/>
                </a:solidFill>
              </a:rPr>
              <a:t> (2011) ha propuesto una interesante y didáctica periodización.</a:t>
            </a:r>
          </a:p>
        </p:txBody>
      </p:sp>
      <p:graphicFrame>
        <p:nvGraphicFramePr>
          <p:cNvPr id="5" name="Tabla 4"/>
          <p:cNvGraphicFramePr>
            <a:graphicFrameLocks noGrp="1"/>
          </p:cNvGraphicFramePr>
          <p:nvPr>
            <p:extLst>
              <p:ext uri="{D42A27DB-BD31-4B8C-83A1-F6EECF244321}">
                <p14:modId xmlns:p14="http://schemas.microsoft.com/office/powerpoint/2010/main" val="3591838886"/>
              </p:ext>
            </p:extLst>
          </p:nvPr>
        </p:nvGraphicFramePr>
        <p:xfrm>
          <a:off x="1077671" y="2780928"/>
          <a:ext cx="7272807" cy="2443728"/>
        </p:xfrm>
        <a:graphic>
          <a:graphicData uri="http://schemas.openxmlformats.org/drawingml/2006/table">
            <a:tbl>
              <a:tblPr firstRow="1" bandRow="1">
                <a:tableStyleId>{8799B23B-EC83-4686-B30A-512413B5E67A}</a:tableStyleId>
              </a:tblPr>
              <a:tblGrid>
                <a:gridCol w="2424269">
                  <a:extLst>
                    <a:ext uri="{9D8B030D-6E8A-4147-A177-3AD203B41FA5}">
                      <a16:colId xmlns:a16="http://schemas.microsoft.com/office/drawing/2014/main" val="20000"/>
                    </a:ext>
                  </a:extLst>
                </a:gridCol>
                <a:gridCol w="2424269">
                  <a:extLst>
                    <a:ext uri="{9D8B030D-6E8A-4147-A177-3AD203B41FA5}">
                      <a16:colId xmlns:a16="http://schemas.microsoft.com/office/drawing/2014/main" val="20001"/>
                    </a:ext>
                  </a:extLst>
                </a:gridCol>
                <a:gridCol w="2424269">
                  <a:extLst>
                    <a:ext uri="{9D8B030D-6E8A-4147-A177-3AD203B41FA5}">
                      <a16:colId xmlns:a16="http://schemas.microsoft.com/office/drawing/2014/main" val="20002"/>
                    </a:ext>
                  </a:extLst>
                </a:gridCol>
              </a:tblGrid>
              <a:tr h="432048">
                <a:tc>
                  <a:txBody>
                    <a:bodyPr/>
                    <a:lstStyle/>
                    <a:p>
                      <a:pPr algn="ctr"/>
                      <a:r>
                        <a:rPr lang="es-MX" dirty="0">
                          <a:solidFill>
                            <a:schemeClr val="bg1"/>
                          </a:solidFill>
                        </a:rPr>
                        <a:t>Prehistoria</a:t>
                      </a:r>
                    </a:p>
                  </a:txBody>
                  <a:tcP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solidFill>
                  </a:tcPr>
                </a:tc>
                <a:tc>
                  <a:txBody>
                    <a:bodyPr/>
                    <a:lstStyle/>
                    <a:p>
                      <a:pPr algn="ctr"/>
                      <a:r>
                        <a:rPr lang="es-MX" dirty="0">
                          <a:solidFill>
                            <a:schemeClr val="bg1"/>
                          </a:solidFill>
                        </a:rPr>
                        <a:t>Protohistoria</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solidFill>
                  </a:tcPr>
                </a:tc>
                <a:tc>
                  <a:txBody>
                    <a:bodyPr/>
                    <a:lstStyle/>
                    <a:p>
                      <a:pPr algn="ctr"/>
                      <a:r>
                        <a:rPr lang="es-MX" dirty="0">
                          <a:solidFill>
                            <a:schemeClr val="bg1"/>
                          </a:solidFill>
                        </a:rPr>
                        <a:t>Historia</a:t>
                      </a:r>
                    </a:p>
                  </a:txBody>
                  <a:tcPr>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512168">
                <a:tc>
                  <a:txBody>
                    <a:bodyPr/>
                    <a:lstStyle/>
                    <a:p>
                      <a:pPr algn="ctr"/>
                      <a:r>
                        <a:rPr lang="es-MX" dirty="0">
                          <a:solidFill>
                            <a:schemeClr val="tx1"/>
                          </a:solidFill>
                        </a:rPr>
                        <a:t>Axiomática</a:t>
                      </a:r>
                      <a:r>
                        <a:rPr lang="es-MX" baseline="0" dirty="0">
                          <a:solidFill>
                            <a:schemeClr val="tx1"/>
                          </a:solidFill>
                        </a:rPr>
                        <a:t> clásica</a:t>
                      </a:r>
                      <a:endParaRPr lang="es-MX" dirty="0">
                        <a:solidFill>
                          <a:schemeClr val="tx1"/>
                        </a:solidFill>
                      </a:endParaRPr>
                    </a:p>
                  </a:txBody>
                  <a:tcPr anchor="ct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alpha val="20000"/>
                      </a:schemeClr>
                    </a:solidFill>
                  </a:tcPr>
                </a:tc>
                <a:tc>
                  <a:txBody>
                    <a:bodyPr/>
                    <a:lstStyle/>
                    <a:p>
                      <a:pPr algn="ctr"/>
                      <a:r>
                        <a:rPr lang="es-MX" dirty="0">
                          <a:solidFill>
                            <a:schemeClr val="tx1"/>
                          </a:solidFill>
                        </a:rPr>
                        <a:t>I. Kant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alpha val="20000"/>
                      </a:schemeClr>
                    </a:solidFill>
                  </a:tcPr>
                </a:tc>
                <a:tc>
                  <a:txBody>
                    <a:bodyPr/>
                    <a:lstStyle/>
                    <a:p>
                      <a:pPr algn="l"/>
                      <a:r>
                        <a:rPr lang="es-MX" b="1" u="sng" dirty="0">
                          <a:solidFill>
                            <a:schemeClr val="tx1"/>
                          </a:solidFill>
                        </a:rPr>
                        <a:t>Germinación</a:t>
                      </a:r>
                      <a:r>
                        <a:rPr lang="es-MX" dirty="0">
                          <a:solidFill>
                            <a:schemeClr val="tx1"/>
                          </a:solidFill>
                        </a:rPr>
                        <a:t> (1890)</a:t>
                      </a:r>
                    </a:p>
                    <a:p>
                      <a:pPr algn="l"/>
                      <a:r>
                        <a:rPr lang="es-MX" b="1" u="sng" dirty="0">
                          <a:solidFill>
                            <a:schemeClr val="tx1"/>
                          </a:solidFill>
                        </a:rPr>
                        <a:t>Eclosión</a:t>
                      </a:r>
                      <a:r>
                        <a:rPr lang="es-MX" dirty="0">
                          <a:solidFill>
                            <a:schemeClr val="tx1"/>
                          </a:solidFill>
                        </a:rPr>
                        <a:t> (1918</a:t>
                      </a:r>
                      <a:r>
                        <a:rPr lang="es-MX" baseline="0" dirty="0">
                          <a:solidFill>
                            <a:schemeClr val="tx1"/>
                          </a:solidFill>
                        </a:rPr>
                        <a:t> – 1935)</a:t>
                      </a:r>
                    </a:p>
                    <a:p>
                      <a:pPr algn="l"/>
                      <a:r>
                        <a:rPr lang="es-MX" b="1" u="sng" baseline="0" dirty="0">
                          <a:solidFill>
                            <a:schemeClr val="tx1"/>
                          </a:solidFill>
                        </a:rPr>
                        <a:t>Clásica</a:t>
                      </a:r>
                      <a:r>
                        <a:rPr lang="es-MX" baseline="0" dirty="0">
                          <a:solidFill>
                            <a:schemeClr val="tx1"/>
                          </a:solidFill>
                        </a:rPr>
                        <a:t> (hasta 1970)</a:t>
                      </a:r>
                    </a:p>
                    <a:p>
                      <a:pPr algn="l"/>
                      <a:r>
                        <a:rPr lang="es-MX" b="1" u="sng" baseline="0" dirty="0">
                          <a:solidFill>
                            <a:schemeClr val="tx1"/>
                          </a:solidFill>
                        </a:rPr>
                        <a:t>Historicista</a:t>
                      </a:r>
                      <a:r>
                        <a:rPr lang="es-MX" baseline="0" dirty="0">
                          <a:solidFill>
                            <a:schemeClr val="tx1"/>
                          </a:solidFill>
                        </a:rPr>
                        <a:t> (1960 -1985)</a:t>
                      </a:r>
                    </a:p>
                    <a:p>
                      <a:pPr algn="l"/>
                      <a:r>
                        <a:rPr lang="es-MX" b="1" u="sng" baseline="0" dirty="0">
                          <a:solidFill>
                            <a:schemeClr val="tx1"/>
                          </a:solidFill>
                        </a:rPr>
                        <a:t>Modelista</a:t>
                      </a:r>
                      <a:endParaRPr lang="es-MX" b="1" u="sng" dirty="0">
                        <a:solidFill>
                          <a:schemeClr val="tx1"/>
                        </a:solidFill>
                      </a:endParaRPr>
                    </a:p>
                    <a:p>
                      <a:pPr algn="ctr"/>
                      <a:endParaRPr lang="es-MX" dirty="0">
                        <a:solidFill>
                          <a:schemeClr val="tx1"/>
                        </a:solidFill>
                      </a:endParaRPr>
                    </a:p>
                  </a:txBody>
                  <a:tcPr anchor="ctr">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alpha val="2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95216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1845734"/>
            <a:ext cx="4613137" cy="4023360"/>
          </a:xfrm>
        </p:spPr>
        <p:txBody>
          <a:bodyPr/>
          <a:lstStyle/>
          <a:p>
            <a:pPr algn="just">
              <a:buClr>
                <a:srgbClr val="FFC000"/>
              </a:buClr>
              <a:buFont typeface="Wingdings" panose="05000000000000000000" pitchFamily="2" charset="2"/>
              <a:buChar char="q"/>
            </a:pPr>
            <a:r>
              <a:rPr lang="es-MX" dirty="0"/>
              <a:t> </a:t>
            </a:r>
            <a:r>
              <a:rPr lang="es-MX" dirty="0">
                <a:solidFill>
                  <a:schemeClr val="tx1"/>
                </a:solidFill>
              </a:rPr>
              <a:t>La historia de la disciplina tiene sus raíces tanto en la historia de la filosofía como en la historia de la ciencia de épocas anteriores. </a:t>
            </a:r>
          </a:p>
          <a:p>
            <a:pPr algn="just">
              <a:buClr>
                <a:srgbClr val="FFC000"/>
              </a:buClr>
              <a:buFont typeface="Wingdings" panose="05000000000000000000" pitchFamily="2" charset="2"/>
              <a:buChar char="q"/>
            </a:pPr>
            <a:r>
              <a:rPr lang="es-MX" dirty="0">
                <a:solidFill>
                  <a:schemeClr val="tx1"/>
                </a:solidFill>
              </a:rPr>
              <a:t> Aristóteles puede ser considerado el primer filosofo de la ciencia. </a:t>
            </a:r>
          </a:p>
          <a:p>
            <a:pPr algn="just">
              <a:buClr>
                <a:srgbClr val="FFC000"/>
              </a:buClr>
              <a:buFont typeface="Wingdings" panose="05000000000000000000" pitchFamily="2" charset="2"/>
              <a:buChar char="q"/>
            </a:pPr>
            <a:r>
              <a:rPr lang="es-MX" dirty="0">
                <a:solidFill>
                  <a:schemeClr val="tx1"/>
                </a:solidFill>
              </a:rPr>
              <a:t> El origen del método se remonta hasta la antigüedad puesto que ya en la matemática griega en el siglo VI A.C estaba establecida la idea de argumentar a partir de ciertos supuestos o hipótesis no demostrada que funcionaban como premisas de aquello que quería establecerse. </a:t>
            </a:r>
          </a:p>
        </p:txBody>
      </p:sp>
      <p:sp>
        <p:nvSpPr>
          <p:cNvPr id="4" name="Rectángulo redondeado 3"/>
          <p:cNvSpPr/>
          <p:nvPr/>
        </p:nvSpPr>
        <p:spPr>
          <a:xfrm>
            <a:off x="822959" y="692696"/>
            <a:ext cx="4968552" cy="792088"/>
          </a:xfrm>
          <a:prstGeom prst="roundRect">
            <a:avLst/>
          </a:prstGeom>
          <a:solidFill>
            <a:srgbClr val="FFCC66"/>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accent2"/>
                </a:solidFill>
              </a:rPr>
              <a:t>Prehistoria</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1124744"/>
            <a:ext cx="2832220" cy="4464496"/>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1739304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2959" y="1845734"/>
            <a:ext cx="7543801" cy="2015314"/>
          </a:xfrm>
        </p:spPr>
        <p:txBody>
          <a:bodyPr/>
          <a:lstStyle/>
          <a:p>
            <a:pPr algn="just">
              <a:buClr>
                <a:srgbClr val="FFCC66"/>
              </a:buClr>
              <a:buFont typeface="Wingdings" panose="05000000000000000000" pitchFamily="2" charset="2"/>
              <a:buChar char="q"/>
            </a:pPr>
            <a:r>
              <a:rPr lang="es-MX" dirty="0"/>
              <a:t> </a:t>
            </a:r>
            <a:r>
              <a:rPr lang="es-MX" dirty="0">
                <a:solidFill>
                  <a:schemeClr val="tx1"/>
                </a:solidFill>
              </a:rPr>
              <a:t>La Concepción Heredada, las teorías fueron pensadas de forma tal que estuvieran estructuradas al modo de los sistemas axiomáticos, como una lógica subyacente, un vocabulario y reglas de correspondencia. En palabras de </a:t>
            </a:r>
            <a:r>
              <a:rPr lang="es-MX" dirty="0" err="1">
                <a:solidFill>
                  <a:schemeClr val="tx1"/>
                </a:solidFill>
              </a:rPr>
              <a:t>Carnap</a:t>
            </a:r>
            <a:r>
              <a:rPr lang="es-MX" dirty="0">
                <a:solidFill>
                  <a:schemeClr val="tx1"/>
                </a:solidFill>
              </a:rPr>
              <a:t>, teoría científica es aquella constituida por “postulados teóricos combinados con reglas de correspondencia que vinculan términos teóricos y términos observacionales”.</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7891" y="3874429"/>
            <a:ext cx="3233936" cy="2425452"/>
          </a:xfrm>
          <a:prstGeom prst="rect">
            <a:avLst/>
          </a:prstGeom>
          <a:ln>
            <a:noFill/>
          </a:ln>
          <a:effectLst>
            <a:softEdge rad="112500"/>
          </a:effectLst>
        </p:spPr>
      </p:pic>
      <p:sp>
        <p:nvSpPr>
          <p:cNvPr id="6" name="Rectángulo 5"/>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2884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44008" y="2276872"/>
            <a:ext cx="3744416" cy="3528392"/>
          </a:xfrm>
        </p:spPr>
        <p:txBody>
          <a:bodyPr/>
          <a:lstStyle/>
          <a:p>
            <a:pPr algn="just">
              <a:buClr>
                <a:srgbClr val="FFCC66"/>
              </a:buClr>
              <a:buFont typeface="Wingdings" panose="05000000000000000000" pitchFamily="2" charset="2"/>
              <a:buChar char="q"/>
            </a:pPr>
            <a:r>
              <a:rPr lang="es-MX" dirty="0"/>
              <a:t> </a:t>
            </a:r>
            <a:r>
              <a:rPr lang="es-MX" dirty="0">
                <a:solidFill>
                  <a:schemeClr val="tx1"/>
                </a:solidFill>
              </a:rPr>
              <a:t>A esta idea de considerar a las teorías físicas como sistemas formales se le ha denominado “Concepción sintáctica” de las teorías.</a:t>
            </a:r>
          </a:p>
          <a:p>
            <a:pPr algn="just">
              <a:buClr>
                <a:srgbClr val="FFCC66"/>
              </a:buClr>
              <a:buFont typeface="Wingdings" panose="05000000000000000000" pitchFamily="2" charset="2"/>
              <a:buChar char="q"/>
            </a:pPr>
            <a:r>
              <a:rPr lang="es-MX" dirty="0">
                <a:solidFill>
                  <a:schemeClr val="tx1"/>
                </a:solidFill>
              </a:rPr>
              <a:t>En sus términos, axiomatizar consiste en la construcción de un sistema formal. Suele denominarse a este proceso “Cálculo o sistema sintáctico”</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915392"/>
            <a:ext cx="3672408" cy="374585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ectángulo 5"/>
          <p:cNvSpPr/>
          <p:nvPr/>
        </p:nvSpPr>
        <p:spPr>
          <a:xfrm>
            <a:off x="0" y="0"/>
            <a:ext cx="9144000" cy="112474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0107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7784541-BAAA-4632-85C4-99FBFFABB7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308</TotalTime>
  <Words>2661</Words>
  <Application>Microsoft Office PowerPoint</Application>
  <PresentationFormat>Presentación en pantalla (4:3)</PresentationFormat>
  <Paragraphs>148</Paragraphs>
  <Slides>40</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Arial</vt:lpstr>
      <vt:lpstr>Calibri</vt:lpstr>
      <vt:lpstr>Calibri Light</vt:lpstr>
      <vt:lpstr>Courier New</vt:lpstr>
      <vt:lpstr>Symbol</vt:lpstr>
      <vt:lpstr>Wingdings</vt:lpstr>
      <vt:lpstr>Retrospección</vt:lpstr>
      <vt:lpstr>Introducción a la Filosofía de las ciencias</vt:lpstr>
      <vt:lpstr>El filósofo de la ciencia quiere responder cosas tales como:</vt:lpstr>
      <vt:lpstr>Presentación de PowerPoint</vt:lpstr>
      <vt:lpstr>Presentación de PowerPoint</vt:lpstr>
      <vt:lpstr>Presentación de PowerPoint</vt:lpstr>
      <vt:lpstr>Historia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Propuesta de Popper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programas de investigación de Lakatos</vt:lpstr>
      <vt:lpstr>Presentación de PowerPoint</vt:lpstr>
      <vt:lpstr>Presentación de PowerPoint</vt:lpstr>
      <vt:lpstr>Presentación de PowerPoint</vt:lpstr>
      <vt:lpstr>Paradigmas de Kuhn</vt:lpstr>
      <vt:lpstr>Presentación de PowerPoint</vt:lpstr>
      <vt:lpstr>Presentación de PowerPoint</vt:lpstr>
      <vt:lpstr>Presentación de PowerPoint</vt:lpstr>
      <vt:lpstr>Presentación de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Introducción a la Filosofía de las ciencias</dc:title>
  <dc:subject/>
  <dc:creator>usuario</dc:creator>
  <cp:keywords/>
  <dc:description/>
  <cp:lastModifiedBy>MARCOS MEJIA LOPEZ</cp:lastModifiedBy>
  <cp:revision>33</cp:revision>
  <dcterms:created xsi:type="dcterms:W3CDTF">2018-07-06T03:54:14Z</dcterms:created>
  <dcterms:modified xsi:type="dcterms:W3CDTF">2018-08-04T21:16:30Z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TC060874523082</vt:lpwstr>
  </property>
</Properties>
</file>