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36"/>
  </p:notesMasterIdLst>
  <p:handoutMasterIdLst>
    <p:handoutMasterId r:id="rId37"/>
  </p:handoutMasterIdLst>
  <p:sldIdLst>
    <p:sldId id="256" r:id="rId2"/>
    <p:sldId id="414" r:id="rId3"/>
    <p:sldId id="303" r:id="rId4"/>
    <p:sldId id="415" r:id="rId5"/>
    <p:sldId id="416" r:id="rId6"/>
    <p:sldId id="411" r:id="rId7"/>
    <p:sldId id="412" r:id="rId8"/>
    <p:sldId id="305" r:id="rId9"/>
    <p:sldId id="406" r:id="rId10"/>
    <p:sldId id="405" r:id="rId11"/>
    <p:sldId id="408" r:id="rId12"/>
    <p:sldId id="306" r:id="rId13"/>
    <p:sldId id="307" r:id="rId14"/>
    <p:sldId id="402" r:id="rId15"/>
    <p:sldId id="403" r:id="rId16"/>
    <p:sldId id="404" r:id="rId17"/>
    <p:sldId id="363" r:id="rId18"/>
    <p:sldId id="375" r:id="rId19"/>
    <p:sldId id="420" r:id="rId20"/>
    <p:sldId id="421" r:id="rId21"/>
    <p:sldId id="422" r:id="rId22"/>
    <p:sldId id="423" r:id="rId23"/>
    <p:sldId id="431" r:id="rId24"/>
    <p:sldId id="435" r:id="rId25"/>
    <p:sldId id="437" r:id="rId26"/>
    <p:sldId id="433" r:id="rId27"/>
    <p:sldId id="426" r:id="rId28"/>
    <p:sldId id="428" r:id="rId29"/>
    <p:sldId id="429" r:id="rId30"/>
    <p:sldId id="430" r:id="rId31"/>
    <p:sldId id="427" r:id="rId32"/>
    <p:sldId id="440" r:id="rId33"/>
    <p:sldId id="441" r:id="rId34"/>
    <p:sldId id="40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D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87" autoAdjust="0"/>
    <p:restoredTop sz="94660"/>
  </p:normalViewPr>
  <p:slideViewPr>
    <p:cSldViewPr>
      <p:cViewPr varScale="1">
        <p:scale>
          <a:sx n="70" d="100"/>
          <a:sy n="70" d="100"/>
        </p:scale>
        <p:origin x="72"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A8C3B3-45FB-49C1-8E36-0EDF051C4685}" type="doc">
      <dgm:prSet loTypeId="urn:microsoft.com/office/officeart/2009/3/layout/StepUpProcess" loCatId="process" qsTypeId="urn:microsoft.com/office/officeart/2005/8/quickstyle/simple5" qsCatId="simple" csTypeId="urn:microsoft.com/office/officeart/2005/8/colors/colorful4" csCatId="colorful" phldr="1"/>
      <dgm:spPr/>
      <dgm:t>
        <a:bodyPr/>
        <a:lstStyle/>
        <a:p>
          <a:endParaRPr lang="es-MX"/>
        </a:p>
      </dgm:t>
    </dgm:pt>
    <dgm:pt modelId="{D93E101D-1298-4ACC-94B4-20569888277B}">
      <dgm:prSet custT="1"/>
      <dgm:spPr/>
      <dgm:t>
        <a:bodyPr/>
        <a:lstStyle/>
        <a:p>
          <a:r>
            <a:rPr lang="es-MX" sz="1400" dirty="0"/>
            <a:t>Del planteamiento del problema</a:t>
          </a:r>
        </a:p>
      </dgm:t>
    </dgm:pt>
    <dgm:pt modelId="{ED9BE11B-FB5C-4193-8089-6DE8D785D325}" type="parTrans" cxnId="{6378FF8C-E47F-417F-822B-CB5C48D901EE}">
      <dgm:prSet/>
      <dgm:spPr/>
      <dgm:t>
        <a:bodyPr/>
        <a:lstStyle/>
        <a:p>
          <a:endParaRPr lang="es-MX"/>
        </a:p>
      </dgm:t>
    </dgm:pt>
    <dgm:pt modelId="{BDF8C2C8-D3F8-4DCC-A5EC-AA2BCFABA248}" type="sibTrans" cxnId="{6378FF8C-E47F-417F-822B-CB5C48D901EE}">
      <dgm:prSet/>
      <dgm:spPr/>
      <dgm:t>
        <a:bodyPr/>
        <a:lstStyle/>
        <a:p>
          <a:endParaRPr lang="es-MX"/>
        </a:p>
      </dgm:t>
    </dgm:pt>
    <dgm:pt modelId="{2D82C651-277E-433A-9BD7-96DEE8AF38DF}">
      <dgm:prSet custT="1"/>
      <dgm:spPr/>
      <dgm:t>
        <a:bodyPr/>
        <a:lstStyle/>
        <a:p>
          <a:r>
            <a:rPr lang="es-MX" sz="1200" dirty="0"/>
            <a:t> </a:t>
          </a:r>
          <a:r>
            <a:rPr lang="es-MX" sz="1400" dirty="0"/>
            <a:t>De la revisión de literatura</a:t>
          </a:r>
        </a:p>
      </dgm:t>
    </dgm:pt>
    <dgm:pt modelId="{1D904E9D-56A0-4D24-AC77-9451C01F2E5A}" type="parTrans" cxnId="{C9FB20CF-48A7-4681-BFE0-0B6A7C284604}">
      <dgm:prSet/>
      <dgm:spPr/>
      <dgm:t>
        <a:bodyPr/>
        <a:lstStyle/>
        <a:p>
          <a:endParaRPr lang="es-MX"/>
        </a:p>
      </dgm:t>
    </dgm:pt>
    <dgm:pt modelId="{F846DC95-5762-45FD-ADE3-32F6F39BC76A}" type="sibTrans" cxnId="{C9FB20CF-48A7-4681-BFE0-0B6A7C284604}">
      <dgm:prSet/>
      <dgm:spPr/>
      <dgm:t>
        <a:bodyPr/>
        <a:lstStyle/>
        <a:p>
          <a:endParaRPr lang="es-MX"/>
        </a:p>
      </dgm:t>
    </dgm:pt>
    <dgm:pt modelId="{6391B0CD-0EAB-44E1-B68E-D8C48FCAE50F}">
      <dgm:prSet custT="1"/>
      <dgm:spPr/>
      <dgm:t>
        <a:bodyPr/>
        <a:lstStyle/>
        <a:p>
          <a:r>
            <a:rPr lang="es-MX" sz="1400" dirty="0"/>
            <a:t>Es posible que surgen de </a:t>
          </a:r>
          <a:r>
            <a:rPr lang="es-MX" sz="1400" dirty="0" smtClean="0"/>
            <a:t>una situación </a:t>
          </a:r>
          <a:endParaRPr lang="es-MX" sz="1400" dirty="0"/>
        </a:p>
      </dgm:t>
    </dgm:pt>
    <dgm:pt modelId="{44DB4AFF-7350-4072-9655-91FD6C881B23}" type="parTrans" cxnId="{EFC5D49D-C203-4B14-A576-96BD71694F5A}">
      <dgm:prSet/>
      <dgm:spPr/>
      <dgm:t>
        <a:bodyPr/>
        <a:lstStyle/>
        <a:p>
          <a:endParaRPr lang="es-MX"/>
        </a:p>
      </dgm:t>
    </dgm:pt>
    <dgm:pt modelId="{637C6656-C634-405F-AF9A-F6510E1ECD6B}" type="sibTrans" cxnId="{EFC5D49D-C203-4B14-A576-96BD71694F5A}">
      <dgm:prSet/>
      <dgm:spPr/>
      <dgm:t>
        <a:bodyPr/>
        <a:lstStyle/>
        <a:p>
          <a:endParaRPr lang="es-MX"/>
        </a:p>
      </dgm:t>
    </dgm:pt>
    <dgm:pt modelId="{835DE630-45E0-484D-9076-65748C2AABC8}">
      <dgm:prSet custT="1"/>
      <dgm:spPr/>
      <dgm:t>
        <a:bodyPr/>
        <a:lstStyle/>
        <a:p>
          <a:r>
            <a:rPr lang="es-MX" sz="1400" dirty="0"/>
            <a:t>la recolección de </a:t>
          </a:r>
          <a:r>
            <a:rPr lang="es-MX" sz="1400" dirty="0" smtClean="0"/>
            <a:t>los  datos</a:t>
          </a:r>
          <a:endParaRPr lang="es-MX" sz="1400" dirty="0"/>
        </a:p>
      </dgm:t>
    </dgm:pt>
    <dgm:pt modelId="{009A76E5-605E-4CFF-9E4F-0B89EEE8D9A5}" type="parTrans" cxnId="{70CAE137-2A26-4A0A-8F54-9D61628A5B6C}">
      <dgm:prSet/>
      <dgm:spPr/>
      <dgm:t>
        <a:bodyPr/>
        <a:lstStyle/>
        <a:p>
          <a:endParaRPr lang="es-MX"/>
        </a:p>
      </dgm:t>
    </dgm:pt>
    <dgm:pt modelId="{2F3B5646-B6AE-4CA6-86FB-8705705E9DD4}" type="sibTrans" cxnId="{70CAE137-2A26-4A0A-8F54-9D61628A5B6C}">
      <dgm:prSet/>
      <dgm:spPr/>
      <dgm:t>
        <a:bodyPr/>
        <a:lstStyle/>
        <a:p>
          <a:endParaRPr lang="es-MX"/>
        </a:p>
      </dgm:t>
    </dgm:pt>
    <dgm:pt modelId="{5D59AA47-E099-48AC-A1C6-0B181FB97195}">
      <dgm:prSet custT="1"/>
      <dgm:spPr/>
      <dgm:t>
        <a:bodyPr/>
        <a:lstStyle/>
        <a:p>
          <a:r>
            <a:rPr lang="es-MX" sz="1400" dirty="0"/>
            <a:t>Surgen de los </a:t>
          </a:r>
          <a:r>
            <a:rPr lang="es-MX" sz="1400" dirty="0" smtClean="0"/>
            <a:t>objetivos</a:t>
          </a:r>
          <a:endParaRPr lang="es-MX" sz="1400" dirty="0"/>
        </a:p>
      </dgm:t>
    </dgm:pt>
    <dgm:pt modelId="{732A4F39-372D-4905-84C9-A8CD8F26156F}" type="parTrans" cxnId="{36E4976D-3E79-4AEF-9D19-09B0BFF8DDFF}">
      <dgm:prSet/>
      <dgm:spPr/>
      <dgm:t>
        <a:bodyPr/>
        <a:lstStyle/>
        <a:p>
          <a:endParaRPr lang="es-MX"/>
        </a:p>
      </dgm:t>
    </dgm:pt>
    <dgm:pt modelId="{E30B0D5D-B4B0-487B-897B-967EB9DCF60E}" type="sibTrans" cxnId="{36E4976D-3E79-4AEF-9D19-09B0BFF8DDFF}">
      <dgm:prSet/>
      <dgm:spPr/>
      <dgm:t>
        <a:bodyPr/>
        <a:lstStyle/>
        <a:p>
          <a:endParaRPr lang="es-MX"/>
        </a:p>
      </dgm:t>
    </dgm:pt>
    <dgm:pt modelId="{8BB0946A-EE17-4C68-93CD-BB2E25B16451}">
      <dgm:prSet custT="1"/>
      <dgm:spPr/>
      <dgm:t>
        <a:bodyPr/>
        <a:lstStyle/>
        <a:p>
          <a:r>
            <a:rPr lang="es-MX" sz="1400" dirty="0" smtClean="0"/>
            <a:t>Preguntas de investigación</a:t>
          </a:r>
          <a:endParaRPr lang="es-MX" sz="1400" dirty="0"/>
        </a:p>
      </dgm:t>
    </dgm:pt>
    <dgm:pt modelId="{EAAE4D4F-0FF3-442B-85DF-56E82B98FE77}" type="parTrans" cxnId="{239B1560-1CF8-416F-89E6-C3A424839E1F}">
      <dgm:prSet/>
      <dgm:spPr/>
      <dgm:t>
        <a:bodyPr/>
        <a:lstStyle/>
        <a:p>
          <a:endParaRPr lang="es-MX"/>
        </a:p>
      </dgm:t>
    </dgm:pt>
    <dgm:pt modelId="{C85CCDE9-3932-4396-AA33-7DEE8F58A48F}" type="sibTrans" cxnId="{239B1560-1CF8-416F-89E6-C3A424839E1F}">
      <dgm:prSet/>
      <dgm:spPr/>
      <dgm:t>
        <a:bodyPr/>
        <a:lstStyle/>
        <a:p>
          <a:endParaRPr lang="es-MX"/>
        </a:p>
      </dgm:t>
    </dgm:pt>
    <dgm:pt modelId="{068CF079-F980-4AF8-81C0-7F61437516A4}" type="pres">
      <dgm:prSet presAssocID="{66A8C3B3-45FB-49C1-8E36-0EDF051C4685}" presName="rootnode" presStyleCnt="0">
        <dgm:presLayoutVars>
          <dgm:chMax/>
          <dgm:chPref/>
          <dgm:dir/>
          <dgm:animLvl val="lvl"/>
        </dgm:presLayoutVars>
      </dgm:prSet>
      <dgm:spPr/>
      <dgm:t>
        <a:bodyPr/>
        <a:lstStyle/>
        <a:p>
          <a:endParaRPr lang="es-ES"/>
        </a:p>
      </dgm:t>
    </dgm:pt>
    <dgm:pt modelId="{4A1DEF43-77D6-4E56-902B-FC88E2CDD73E}" type="pres">
      <dgm:prSet presAssocID="{D93E101D-1298-4ACC-94B4-20569888277B}" presName="composite" presStyleCnt="0"/>
      <dgm:spPr/>
    </dgm:pt>
    <dgm:pt modelId="{8289D844-A033-41E9-9CC7-69C4D4BB2215}" type="pres">
      <dgm:prSet presAssocID="{D93E101D-1298-4ACC-94B4-20569888277B}" presName="LShape" presStyleLbl="alignNode1" presStyleIdx="0" presStyleCnt="11"/>
      <dgm:spPr/>
    </dgm:pt>
    <dgm:pt modelId="{8439595E-E29F-480D-9874-F6D4F4085043}" type="pres">
      <dgm:prSet presAssocID="{D93E101D-1298-4ACC-94B4-20569888277B}" presName="ParentText" presStyleLbl="revTx" presStyleIdx="0" presStyleCnt="6" custScaleX="121574">
        <dgm:presLayoutVars>
          <dgm:chMax val="0"/>
          <dgm:chPref val="0"/>
          <dgm:bulletEnabled val="1"/>
        </dgm:presLayoutVars>
      </dgm:prSet>
      <dgm:spPr/>
      <dgm:t>
        <a:bodyPr/>
        <a:lstStyle/>
        <a:p>
          <a:endParaRPr lang="es-MX"/>
        </a:p>
      </dgm:t>
    </dgm:pt>
    <dgm:pt modelId="{4444474B-7820-4A4D-B7A0-F7BE5683063D}" type="pres">
      <dgm:prSet presAssocID="{D93E101D-1298-4ACC-94B4-20569888277B}" presName="Triangle" presStyleLbl="alignNode1" presStyleIdx="1" presStyleCnt="11"/>
      <dgm:spPr/>
    </dgm:pt>
    <dgm:pt modelId="{39E14836-5507-4406-B362-31B706F9773A}" type="pres">
      <dgm:prSet presAssocID="{BDF8C2C8-D3F8-4DCC-A5EC-AA2BCFABA248}" presName="sibTrans" presStyleCnt="0"/>
      <dgm:spPr/>
    </dgm:pt>
    <dgm:pt modelId="{ED44D0DE-9E62-4B69-A26A-59A19A5A0DED}" type="pres">
      <dgm:prSet presAssocID="{BDF8C2C8-D3F8-4DCC-A5EC-AA2BCFABA248}" presName="space" presStyleCnt="0"/>
      <dgm:spPr/>
    </dgm:pt>
    <dgm:pt modelId="{EA6771A3-355F-49AA-A09D-61FC50CD2FCD}" type="pres">
      <dgm:prSet presAssocID="{2D82C651-277E-433A-9BD7-96DEE8AF38DF}" presName="composite" presStyleCnt="0"/>
      <dgm:spPr/>
    </dgm:pt>
    <dgm:pt modelId="{36796CE7-9805-4360-B023-74D6331DC758}" type="pres">
      <dgm:prSet presAssocID="{2D82C651-277E-433A-9BD7-96DEE8AF38DF}" presName="LShape" presStyleLbl="alignNode1" presStyleIdx="2" presStyleCnt="11"/>
      <dgm:spPr/>
    </dgm:pt>
    <dgm:pt modelId="{F5CF6956-C5EC-4E62-BA34-02013C194FBF}" type="pres">
      <dgm:prSet presAssocID="{2D82C651-277E-433A-9BD7-96DEE8AF38DF}" presName="ParentText" presStyleLbl="revTx" presStyleIdx="1" presStyleCnt="6">
        <dgm:presLayoutVars>
          <dgm:chMax val="0"/>
          <dgm:chPref val="0"/>
          <dgm:bulletEnabled val="1"/>
        </dgm:presLayoutVars>
      </dgm:prSet>
      <dgm:spPr/>
      <dgm:t>
        <a:bodyPr/>
        <a:lstStyle/>
        <a:p>
          <a:endParaRPr lang="es-MX"/>
        </a:p>
      </dgm:t>
    </dgm:pt>
    <dgm:pt modelId="{22BCB454-738C-4604-B152-5CAA887E4C80}" type="pres">
      <dgm:prSet presAssocID="{2D82C651-277E-433A-9BD7-96DEE8AF38DF}" presName="Triangle" presStyleLbl="alignNode1" presStyleIdx="3" presStyleCnt="11"/>
      <dgm:spPr/>
    </dgm:pt>
    <dgm:pt modelId="{3DFDD55F-CB28-4015-9242-6EC5F3FBAE1B}" type="pres">
      <dgm:prSet presAssocID="{F846DC95-5762-45FD-ADE3-32F6F39BC76A}" presName="sibTrans" presStyleCnt="0"/>
      <dgm:spPr/>
    </dgm:pt>
    <dgm:pt modelId="{8F923668-C8FB-40A1-ACB3-08B6512B7A38}" type="pres">
      <dgm:prSet presAssocID="{F846DC95-5762-45FD-ADE3-32F6F39BC76A}" presName="space" presStyleCnt="0"/>
      <dgm:spPr/>
    </dgm:pt>
    <dgm:pt modelId="{3091EEC7-5DEE-49F6-8B89-D96A9CA750C9}" type="pres">
      <dgm:prSet presAssocID="{6391B0CD-0EAB-44E1-B68E-D8C48FCAE50F}" presName="composite" presStyleCnt="0"/>
      <dgm:spPr/>
    </dgm:pt>
    <dgm:pt modelId="{5176175B-06C0-41A6-A941-96666402D3B9}" type="pres">
      <dgm:prSet presAssocID="{6391B0CD-0EAB-44E1-B68E-D8C48FCAE50F}" presName="LShape" presStyleLbl="alignNode1" presStyleIdx="4" presStyleCnt="11"/>
      <dgm:spPr/>
    </dgm:pt>
    <dgm:pt modelId="{FDE8FD73-E96F-4415-8942-28CDDBE3F3DB}" type="pres">
      <dgm:prSet presAssocID="{6391B0CD-0EAB-44E1-B68E-D8C48FCAE50F}" presName="ParentText" presStyleLbl="revTx" presStyleIdx="2" presStyleCnt="6">
        <dgm:presLayoutVars>
          <dgm:chMax val="0"/>
          <dgm:chPref val="0"/>
          <dgm:bulletEnabled val="1"/>
        </dgm:presLayoutVars>
      </dgm:prSet>
      <dgm:spPr/>
      <dgm:t>
        <a:bodyPr/>
        <a:lstStyle/>
        <a:p>
          <a:endParaRPr lang="es-MX"/>
        </a:p>
      </dgm:t>
    </dgm:pt>
    <dgm:pt modelId="{50560469-ED9D-4D26-80E9-4261958C3EEE}" type="pres">
      <dgm:prSet presAssocID="{6391B0CD-0EAB-44E1-B68E-D8C48FCAE50F}" presName="Triangle" presStyleLbl="alignNode1" presStyleIdx="5" presStyleCnt="11"/>
      <dgm:spPr/>
    </dgm:pt>
    <dgm:pt modelId="{F8CDD977-787D-4B6B-BF90-45250BD8792B}" type="pres">
      <dgm:prSet presAssocID="{637C6656-C634-405F-AF9A-F6510E1ECD6B}" presName="sibTrans" presStyleCnt="0"/>
      <dgm:spPr/>
    </dgm:pt>
    <dgm:pt modelId="{0A93C08D-7ABF-4ADC-8FA4-9ED5D8C17AFB}" type="pres">
      <dgm:prSet presAssocID="{637C6656-C634-405F-AF9A-F6510E1ECD6B}" presName="space" presStyleCnt="0"/>
      <dgm:spPr/>
    </dgm:pt>
    <dgm:pt modelId="{33246B96-9CCE-4AE6-A997-9975D141C15E}" type="pres">
      <dgm:prSet presAssocID="{835DE630-45E0-484D-9076-65748C2AABC8}" presName="composite" presStyleCnt="0"/>
      <dgm:spPr/>
    </dgm:pt>
    <dgm:pt modelId="{E5CAC993-16E2-4D43-87EE-134261E9D1F9}" type="pres">
      <dgm:prSet presAssocID="{835DE630-45E0-484D-9076-65748C2AABC8}" presName="LShape" presStyleLbl="alignNode1" presStyleIdx="6" presStyleCnt="11"/>
      <dgm:spPr/>
    </dgm:pt>
    <dgm:pt modelId="{4E2A8869-CD20-48DF-B671-B5FAD56FB1BA}" type="pres">
      <dgm:prSet presAssocID="{835DE630-45E0-484D-9076-65748C2AABC8}" presName="ParentText" presStyleLbl="revTx" presStyleIdx="3" presStyleCnt="6">
        <dgm:presLayoutVars>
          <dgm:chMax val="0"/>
          <dgm:chPref val="0"/>
          <dgm:bulletEnabled val="1"/>
        </dgm:presLayoutVars>
      </dgm:prSet>
      <dgm:spPr/>
      <dgm:t>
        <a:bodyPr/>
        <a:lstStyle/>
        <a:p>
          <a:endParaRPr lang="es-MX"/>
        </a:p>
      </dgm:t>
    </dgm:pt>
    <dgm:pt modelId="{DA737F1B-5C44-49D5-8FAB-AA464C81B861}" type="pres">
      <dgm:prSet presAssocID="{835DE630-45E0-484D-9076-65748C2AABC8}" presName="Triangle" presStyleLbl="alignNode1" presStyleIdx="7" presStyleCnt="11"/>
      <dgm:spPr/>
    </dgm:pt>
    <dgm:pt modelId="{3677DAA1-9B4A-410E-994B-7281F26E7969}" type="pres">
      <dgm:prSet presAssocID="{2F3B5646-B6AE-4CA6-86FB-8705705E9DD4}" presName="sibTrans" presStyleCnt="0"/>
      <dgm:spPr/>
    </dgm:pt>
    <dgm:pt modelId="{2E7BEDF5-4963-4328-9C6E-F52B6E7A07F9}" type="pres">
      <dgm:prSet presAssocID="{2F3B5646-B6AE-4CA6-86FB-8705705E9DD4}" presName="space" presStyleCnt="0"/>
      <dgm:spPr/>
    </dgm:pt>
    <dgm:pt modelId="{3DB0F215-6D5D-4DA2-B870-E8C0249ACFC9}" type="pres">
      <dgm:prSet presAssocID="{5D59AA47-E099-48AC-A1C6-0B181FB97195}" presName="composite" presStyleCnt="0"/>
      <dgm:spPr/>
    </dgm:pt>
    <dgm:pt modelId="{6BC1244E-DBDD-455C-A1A7-C55CF9BEC477}" type="pres">
      <dgm:prSet presAssocID="{5D59AA47-E099-48AC-A1C6-0B181FB97195}" presName="LShape" presStyleLbl="alignNode1" presStyleIdx="8" presStyleCnt="11"/>
      <dgm:spPr/>
    </dgm:pt>
    <dgm:pt modelId="{61D5A7EC-D99A-4AFF-B9FC-6E27C3BC5651}" type="pres">
      <dgm:prSet presAssocID="{5D59AA47-E099-48AC-A1C6-0B181FB97195}" presName="ParentText" presStyleLbl="revTx" presStyleIdx="4" presStyleCnt="6">
        <dgm:presLayoutVars>
          <dgm:chMax val="0"/>
          <dgm:chPref val="0"/>
          <dgm:bulletEnabled val="1"/>
        </dgm:presLayoutVars>
      </dgm:prSet>
      <dgm:spPr/>
      <dgm:t>
        <a:bodyPr/>
        <a:lstStyle/>
        <a:p>
          <a:endParaRPr lang="es-MX"/>
        </a:p>
      </dgm:t>
    </dgm:pt>
    <dgm:pt modelId="{75980D22-E745-4653-BE56-8407B320E3DE}" type="pres">
      <dgm:prSet presAssocID="{5D59AA47-E099-48AC-A1C6-0B181FB97195}" presName="Triangle" presStyleLbl="alignNode1" presStyleIdx="9" presStyleCnt="11"/>
      <dgm:spPr/>
    </dgm:pt>
    <dgm:pt modelId="{1B5106BB-D4EA-4603-828E-98C1DF24A412}" type="pres">
      <dgm:prSet presAssocID="{E30B0D5D-B4B0-487B-897B-967EB9DCF60E}" presName="sibTrans" presStyleCnt="0"/>
      <dgm:spPr/>
    </dgm:pt>
    <dgm:pt modelId="{47A933D7-E427-48F2-9418-A2E56F9D2722}" type="pres">
      <dgm:prSet presAssocID="{E30B0D5D-B4B0-487B-897B-967EB9DCF60E}" presName="space" presStyleCnt="0"/>
      <dgm:spPr/>
    </dgm:pt>
    <dgm:pt modelId="{734DA9B1-C27A-4732-8BA0-DB47A2A1EDDE}" type="pres">
      <dgm:prSet presAssocID="{8BB0946A-EE17-4C68-93CD-BB2E25B16451}" presName="composite" presStyleCnt="0"/>
      <dgm:spPr/>
    </dgm:pt>
    <dgm:pt modelId="{D0FB808B-D502-4480-AD3C-F60970B572BA}" type="pres">
      <dgm:prSet presAssocID="{8BB0946A-EE17-4C68-93CD-BB2E25B16451}" presName="LShape" presStyleLbl="alignNode1" presStyleIdx="10" presStyleCnt="11"/>
      <dgm:spPr/>
    </dgm:pt>
    <dgm:pt modelId="{02FDE187-8145-4F7B-B013-C9FE887AFD01}" type="pres">
      <dgm:prSet presAssocID="{8BB0946A-EE17-4C68-93CD-BB2E25B16451}" presName="ParentText" presStyleLbl="revTx" presStyleIdx="5" presStyleCnt="6" custScaleY="96858">
        <dgm:presLayoutVars>
          <dgm:chMax val="0"/>
          <dgm:chPref val="0"/>
          <dgm:bulletEnabled val="1"/>
        </dgm:presLayoutVars>
      </dgm:prSet>
      <dgm:spPr/>
      <dgm:t>
        <a:bodyPr/>
        <a:lstStyle/>
        <a:p>
          <a:endParaRPr lang="es-MX"/>
        </a:p>
      </dgm:t>
    </dgm:pt>
  </dgm:ptLst>
  <dgm:cxnLst>
    <dgm:cxn modelId="{0041924F-CD9C-4A73-9D1A-A5E4F33257B4}" type="presOf" srcId="{5D59AA47-E099-48AC-A1C6-0B181FB97195}" destId="{61D5A7EC-D99A-4AFF-B9FC-6E27C3BC5651}" srcOrd="0" destOrd="0" presId="urn:microsoft.com/office/officeart/2009/3/layout/StepUpProcess"/>
    <dgm:cxn modelId="{6378FF8C-E47F-417F-822B-CB5C48D901EE}" srcId="{66A8C3B3-45FB-49C1-8E36-0EDF051C4685}" destId="{D93E101D-1298-4ACC-94B4-20569888277B}" srcOrd="0" destOrd="0" parTransId="{ED9BE11B-FB5C-4193-8089-6DE8D785D325}" sibTransId="{BDF8C2C8-D3F8-4DCC-A5EC-AA2BCFABA248}"/>
    <dgm:cxn modelId="{239B1560-1CF8-416F-89E6-C3A424839E1F}" srcId="{66A8C3B3-45FB-49C1-8E36-0EDF051C4685}" destId="{8BB0946A-EE17-4C68-93CD-BB2E25B16451}" srcOrd="5" destOrd="0" parTransId="{EAAE4D4F-0FF3-442B-85DF-56E82B98FE77}" sibTransId="{C85CCDE9-3932-4396-AA33-7DEE8F58A48F}"/>
    <dgm:cxn modelId="{082900A8-C4B2-44E2-8B0E-C7BD73D8DE0B}" type="presOf" srcId="{2D82C651-277E-433A-9BD7-96DEE8AF38DF}" destId="{F5CF6956-C5EC-4E62-BA34-02013C194FBF}" srcOrd="0" destOrd="0" presId="urn:microsoft.com/office/officeart/2009/3/layout/StepUpProcess"/>
    <dgm:cxn modelId="{C9FB20CF-48A7-4681-BFE0-0B6A7C284604}" srcId="{66A8C3B3-45FB-49C1-8E36-0EDF051C4685}" destId="{2D82C651-277E-433A-9BD7-96DEE8AF38DF}" srcOrd="1" destOrd="0" parTransId="{1D904E9D-56A0-4D24-AC77-9451C01F2E5A}" sibTransId="{F846DC95-5762-45FD-ADE3-32F6F39BC76A}"/>
    <dgm:cxn modelId="{F9F6C27D-F194-4CC8-950B-C85442D7EAA9}" type="presOf" srcId="{8BB0946A-EE17-4C68-93CD-BB2E25B16451}" destId="{02FDE187-8145-4F7B-B013-C9FE887AFD01}" srcOrd="0" destOrd="0" presId="urn:microsoft.com/office/officeart/2009/3/layout/StepUpProcess"/>
    <dgm:cxn modelId="{03734777-45EC-4437-8C9D-7C2BE44EB463}" type="presOf" srcId="{66A8C3B3-45FB-49C1-8E36-0EDF051C4685}" destId="{068CF079-F980-4AF8-81C0-7F61437516A4}" srcOrd="0" destOrd="0" presId="urn:microsoft.com/office/officeart/2009/3/layout/StepUpProcess"/>
    <dgm:cxn modelId="{E3ACE597-62E3-4CB5-BE9B-5EAE3EC420F3}" type="presOf" srcId="{D93E101D-1298-4ACC-94B4-20569888277B}" destId="{8439595E-E29F-480D-9874-F6D4F4085043}" srcOrd="0" destOrd="0" presId="urn:microsoft.com/office/officeart/2009/3/layout/StepUpProcess"/>
    <dgm:cxn modelId="{EFC5D49D-C203-4B14-A576-96BD71694F5A}" srcId="{66A8C3B3-45FB-49C1-8E36-0EDF051C4685}" destId="{6391B0CD-0EAB-44E1-B68E-D8C48FCAE50F}" srcOrd="2" destOrd="0" parTransId="{44DB4AFF-7350-4072-9655-91FD6C881B23}" sibTransId="{637C6656-C634-405F-AF9A-F6510E1ECD6B}"/>
    <dgm:cxn modelId="{36E4976D-3E79-4AEF-9D19-09B0BFF8DDFF}" srcId="{66A8C3B3-45FB-49C1-8E36-0EDF051C4685}" destId="{5D59AA47-E099-48AC-A1C6-0B181FB97195}" srcOrd="4" destOrd="0" parTransId="{732A4F39-372D-4905-84C9-A8CD8F26156F}" sibTransId="{E30B0D5D-B4B0-487B-897B-967EB9DCF60E}"/>
    <dgm:cxn modelId="{70CAE137-2A26-4A0A-8F54-9D61628A5B6C}" srcId="{66A8C3B3-45FB-49C1-8E36-0EDF051C4685}" destId="{835DE630-45E0-484D-9076-65748C2AABC8}" srcOrd="3" destOrd="0" parTransId="{009A76E5-605E-4CFF-9E4F-0B89EEE8D9A5}" sibTransId="{2F3B5646-B6AE-4CA6-86FB-8705705E9DD4}"/>
    <dgm:cxn modelId="{E2F0579E-D043-41AC-8EDF-F7A52E869BB8}" type="presOf" srcId="{835DE630-45E0-484D-9076-65748C2AABC8}" destId="{4E2A8869-CD20-48DF-B671-B5FAD56FB1BA}" srcOrd="0" destOrd="0" presId="urn:microsoft.com/office/officeart/2009/3/layout/StepUpProcess"/>
    <dgm:cxn modelId="{6202BE4D-964E-48D6-90ED-8B3024DF6958}" type="presOf" srcId="{6391B0CD-0EAB-44E1-B68E-D8C48FCAE50F}" destId="{FDE8FD73-E96F-4415-8942-28CDDBE3F3DB}" srcOrd="0" destOrd="0" presId="urn:microsoft.com/office/officeart/2009/3/layout/StepUpProcess"/>
    <dgm:cxn modelId="{35E2BD97-54F8-4121-BFE6-BFE957AF7779}" type="presParOf" srcId="{068CF079-F980-4AF8-81C0-7F61437516A4}" destId="{4A1DEF43-77D6-4E56-902B-FC88E2CDD73E}" srcOrd="0" destOrd="0" presId="urn:microsoft.com/office/officeart/2009/3/layout/StepUpProcess"/>
    <dgm:cxn modelId="{B45EED6B-52CC-4106-B154-0510642B8DA3}" type="presParOf" srcId="{4A1DEF43-77D6-4E56-902B-FC88E2CDD73E}" destId="{8289D844-A033-41E9-9CC7-69C4D4BB2215}" srcOrd="0" destOrd="0" presId="urn:microsoft.com/office/officeart/2009/3/layout/StepUpProcess"/>
    <dgm:cxn modelId="{5D6A8F80-96EF-46BE-8576-3FCB20E77887}" type="presParOf" srcId="{4A1DEF43-77D6-4E56-902B-FC88E2CDD73E}" destId="{8439595E-E29F-480D-9874-F6D4F4085043}" srcOrd="1" destOrd="0" presId="urn:microsoft.com/office/officeart/2009/3/layout/StepUpProcess"/>
    <dgm:cxn modelId="{68836093-4435-412C-972F-1D9E481386CD}" type="presParOf" srcId="{4A1DEF43-77D6-4E56-902B-FC88E2CDD73E}" destId="{4444474B-7820-4A4D-B7A0-F7BE5683063D}" srcOrd="2" destOrd="0" presId="urn:microsoft.com/office/officeart/2009/3/layout/StepUpProcess"/>
    <dgm:cxn modelId="{88837EA4-41BA-49A1-923E-F7AF0E1D78F7}" type="presParOf" srcId="{068CF079-F980-4AF8-81C0-7F61437516A4}" destId="{39E14836-5507-4406-B362-31B706F9773A}" srcOrd="1" destOrd="0" presId="urn:microsoft.com/office/officeart/2009/3/layout/StepUpProcess"/>
    <dgm:cxn modelId="{7804B8C0-8A2A-4EE4-95BF-10F548958441}" type="presParOf" srcId="{39E14836-5507-4406-B362-31B706F9773A}" destId="{ED44D0DE-9E62-4B69-A26A-59A19A5A0DED}" srcOrd="0" destOrd="0" presId="urn:microsoft.com/office/officeart/2009/3/layout/StepUpProcess"/>
    <dgm:cxn modelId="{FEE070EE-152C-4CA8-AB29-97290A4F80F5}" type="presParOf" srcId="{068CF079-F980-4AF8-81C0-7F61437516A4}" destId="{EA6771A3-355F-49AA-A09D-61FC50CD2FCD}" srcOrd="2" destOrd="0" presId="urn:microsoft.com/office/officeart/2009/3/layout/StepUpProcess"/>
    <dgm:cxn modelId="{17DD5259-7638-4238-997B-5CE3B4992B89}" type="presParOf" srcId="{EA6771A3-355F-49AA-A09D-61FC50CD2FCD}" destId="{36796CE7-9805-4360-B023-74D6331DC758}" srcOrd="0" destOrd="0" presId="urn:microsoft.com/office/officeart/2009/3/layout/StepUpProcess"/>
    <dgm:cxn modelId="{43CAE6BB-7490-42E5-988C-B6A58385E681}" type="presParOf" srcId="{EA6771A3-355F-49AA-A09D-61FC50CD2FCD}" destId="{F5CF6956-C5EC-4E62-BA34-02013C194FBF}" srcOrd="1" destOrd="0" presId="urn:microsoft.com/office/officeart/2009/3/layout/StepUpProcess"/>
    <dgm:cxn modelId="{6CC56EDE-7A7D-4C46-B538-9A750DBC64AD}" type="presParOf" srcId="{EA6771A3-355F-49AA-A09D-61FC50CD2FCD}" destId="{22BCB454-738C-4604-B152-5CAA887E4C80}" srcOrd="2" destOrd="0" presId="urn:microsoft.com/office/officeart/2009/3/layout/StepUpProcess"/>
    <dgm:cxn modelId="{B3B5BC26-4ADF-4416-8935-D337E7C349C3}" type="presParOf" srcId="{068CF079-F980-4AF8-81C0-7F61437516A4}" destId="{3DFDD55F-CB28-4015-9242-6EC5F3FBAE1B}" srcOrd="3" destOrd="0" presId="urn:microsoft.com/office/officeart/2009/3/layout/StepUpProcess"/>
    <dgm:cxn modelId="{2A8822A3-264A-4A7E-8056-7CEC5F610B40}" type="presParOf" srcId="{3DFDD55F-CB28-4015-9242-6EC5F3FBAE1B}" destId="{8F923668-C8FB-40A1-ACB3-08B6512B7A38}" srcOrd="0" destOrd="0" presId="urn:microsoft.com/office/officeart/2009/3/layout/StepUpProcess"/>
    <dgm:cxn modelId="{97A664A8-DE17-43D8-9BC0-52042D1A4CF2}" type="presParOf" srcId="{068CF079-F980-4AF8-81C0-7F61437516A4}" destId="{3091EEC7-5DEE-49F6-8B89-D96A9CA750C9}" srcOrd="4" destOrd="0" presId="urn:microsoft.com/office/officeart/2009/3/layout/StepUpProcess"/>
    <dgm:cxn modelId="{00E5782C-5AE7-48C2-8E86-2125FCE8A9F3}" type="presParOf" srcId="{3091EEC7-5DEE-49F6-8B89-D96A9CA750C9}" destId="{5176175B-06C0-41A6-A941-96666402D3B9}" srcOrd="0" destOrd="0" presId="urn:microsoft.com/office/officeart/2009/3/layout/StepUpProcess"/>
    <dgm:cxn modelId="{ADEDF685-ABCD-4F4F-9327-E85D4BD37B75}" type="presParOf" srcId="{3091EEC7-5DEE-49F6-8B89-D96A9CA750C9}" destId="{FDE8FD73-E96F-4415-8942-28CDDBE3F3DB}" srcOrd="1" destOrd="0" presId="urn:microsoft.com/office/officeart/2009/3/layout/StepUpProcess"/>
    <dgm:cxn modelId="{B351AD6C-D20B-4918-92D1-3DD82082F744}" type="presParOf" srcId="{3091EEC7-5DEE-49F6-8B89-D96A9CA750C9}" destId="{50560469-ED9D-4D26-80E9-4261958C3EEE}" srcOrd="2" destOrd="0" presId="urn:microsoft.com/office/officeart/2009/3/layout/StepUpProcess"/>
    <dgm:cxn modelId="{AF705568-B012-4FA9-B510-AA4041A94DCF}" type="presParOf" srcId="{068CF079-F980-4AF8-81C0-7F61437516A4}" destId="{F8CDD977-787D-4B6B-BF90-45250BD8792B}" srcOrd="5" destOrd="0" presId="urn:microsoft.com/office/officeart/2009/3/layout/StepUpProcess"/>
    <dgm:cxn modelId="{3CC5D069-D6A0-4E8C-BCDE-E758B2CC709A}" type="presParOf" srcId="{F8CDD977-787D-4B6B-BF90-45250BD8792B}" destId="{0A93C08D-7ABF-4ADC-8FA4-9ED5D8C17AFB}" srcOrd="0" destOrd="0" presId="urn:microsoft.com/office/officeart/2009/3/layout/StepUpProcess"/>
    <dgm:cxn modelId="{EF71CF18-9AFE-48DC-A7B5-C90DC0FE1223}" type="presParOf" srcId="{068CF079-F980-4AF8-81C0-7F61437516A4}" destId="{33246B96-9CCE-4AE6-A997-9975D141C15E}" srcOrd="6" destOrd="0" presId="urn:microsoft.com/office/officeart/2009/3/layout/StepUpProcess"/>
    <dgm:cxn modelId="{795FC165-7C78-461A-963C-B17FE6AE1524}" type="presParOf" srcId="{33246B96-9CCE-4AE6-A997-9975D141C15E}" destId="{E5CAC993-16E2-4D43-87EE-134261E9D1F9}" srcOrd="0" destOrd="0" presId="urn:microsoft.com/office/officeart/2009/3/layout/StepUpProcess"/>
    <dgm:cxn modelId="{A0B8625C-4697-4852-9A43-95D644F5A71C}" type="presParOf" srcId="{33246B96-9CCE-4AE6-A997-9975D141C15E}" destId="{4E2A8869-CD20-48DF-B671-B5FAD56FB1BA}" srcOrd="1" destOrd="0" presId="urn:microsoft.com/office/officeart/2009/3/layout/StepUpProcess"/>
    <dgm:cxn modelId="{9FA5A1A7-F479-44A0-8E73-B6583D15191B}" type="presParOf" srcId="{33246B96-9CCE-4AE6-A997-9975D141C15E}" destId="{DA737F1B-5C44-49D5-8FAB-AA464C81B861}" srcOrd="2" destOrd="0" presId="urn:microsoft.com/office/officeart/2009/3/layout/StepUpProcess"/>
    <dgm:cxn modelId="{1F723EFC-AE9B-4789-9FFA-4D3DBFF6C8F9}" type="presParOf" srcId="{068CF079-F980-4AF8-81C0-7F61437516A4}" destId="{3677DAA1-9B4A-410E-994B-7281F26E7969}" srcOrd="7" destOrd="0" presId="urn:microsoft.com/office/officeart/2009/3/layout/StepUpProcess"/>
    <dgm:cxn modelId="{FF3AD86B-BE3A-4D4A-B764-639CA9F1015E}" type="presParOf" srcId="{3677DAA1-9B4A-410E-994B-7281F26E7969}" destId="{2E7BEDF5-4963-4328-9C6E-F52B6E7A07F9}" srcOrd="0" destOrd="0" presId="urn:microsoft.com/office/officeart/2009/3/layout/StepUpProcess"/>
    <dgm:cxn modelId="{F3CFCD71-F3FB-418B-9B5E-8B4F0BF34B6E}" type="presParOf" srcId="{068CF079-F980-4AF8-81C0-7F61437516A4}" destId="{3DB0F215-6D5D-4DA2-B870-E8C0249ACFC9}" srcOrd="8" destOrd="0" presId="urn:microsoft.com/office/officeart/2009/3/layout/StepUpProcess"/>
    <dgm:cxn modelId="{006C2E24-8E27-4FDF-8DBE-F4F02608E1FF}" type="presParOf" srcId="{3DB0F215-6D5D-4DA2-B870-E8C0249ACFC9}" destId="{6BC1244E-DBDD-455C-A1A7-C55CF9BEC477}" srcOrd="0" destOrd="0" presId="urn:microsoft.com/office/officeart/2009/3/layout/StepUpProcess"/>
    <dgm:cxn modelId="{8F2CB1C6-67AC-403D-A807-A327AE0078EB}" type="presParOf" srcId="{3DB0F215-6D5D-4DA2-B870-E8C0249ACFC9}" destId="{61D5A7EC-D99A-4AFF-B9FC-6E27C3BC5651}" srcOrd="1" destOrd="0" presId="urn:microsoft.com/office/officeart/2009/3/layout/StepUpProcess"/>
    <dgm:cxn modelId="{4AB779D1-E3C3-418B-81FF-11EAA6F358CA}" type="presParOf" srcId="{3DB0F215-6D5D-4DA2-B870-E8C0249ACFC9}" destId="{75980D22-E745-4653-BE56-8407B320E3DE}" srcOrd="2" destOrd="0" presId="urn:microsoft.com/office/officeart/2009/3/layout/StepUpProcess"/>
    <dgm:cxn modelId="{0609DEA4-F978-4338-B1F8-F6DB46086E5D}" type="presParOf" srcId="{068CF079-F980-4AF8-81C0-7F61437516A4}" destId="{1B5106BB-D4EA-4603-828E-98C1DF24A412}" srcOrd="9" destOrd="0" presId="urn:microsoft.com/office/officeart/2009/3/layout/StepUpProcess"/>
    <dgm:cxn modelId="{36F9A452-B78C-4B1C-9340-0FBC58C2D0B9}" type="presParOf" srcId="{1B5106BB-D4EA-4603-828E-98C1DF24A412}" destId="{47A933D7-E427-48F2-9418-A2E56F9D2722}" srcOrd="0" destOrd="0" presId="urn:microsoft.com/office/officeart/2009/3/layout/StepUpProcess"/>
    <dgm:cxn modelId="{65BE44C3-FDB4-4833-A706-23CF5BC95AF1}" type="presParOf" srcId="{068CF079-F980-4AF8-81C0-7F61437516A4}" destId="{734DA9B1-C27A-4732-8BA0-DB47A2A1EDDE}" srcOrd="10" destOrd="0" presId="urn:microsoft.com/office/officeart/2009/3/layout/StepUpProcess"/>
    <dgm:cxn modelId="{7A358EAE-C6A4-4221-812E-D62EB2CD0E62}" type="presParOf" srcId="{734DA9B1-C27A-4732-8BA0-DB47A2A1EDDE}" destId="{D0FB808B-D502-4480-AD3C-F60970B572BA}" srcOrd="0" destOrd="0" presId="urn:microsoft.com/office/officeart/2009/3/layout/StepUpProcess"/>
    <dgm:cxn modelId="{87104BD0-797E-4160-ADE9-1FCCD34BE1E3}" type="presParOf" srcId="{734DA9B1-C27A-4732-8BA0-DB47A2A1EDDE}" destId="{02FDE187-8145-4F7B-B013-C9FE887AFD01}"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E1CB17-84AF-455B-862C-8EF9B0749871}" type="doc">
      <dgm:prSet loTypeId="urn:microsoft.com/office/officeart/2009/layout/CircleArrowProcess" loCatId="process" qsTypeId="urn:microsoft.com/office/officeart/2005/8/quickstyle/simple4" qsCatId="simple" csTypeId="urn:microsoft.com/office/officeart/2005/8/colors/colorful4" csCatId="colorful" phldr="1"/>
      <dgm:spPr/>
      <dgm:t>
        <a:bodyPr/>
        <a:lstStyle/>
        <a:p>
          <a:endParaRPr lang="es-MX"/>
        </a:p>
      </dgm:t>
    </dgm:pt>
    <dgm:pt modelId="{750209CD-C450-4AA2-8A86-F78469CF8A8A}">
      <dgm:prSet phldrT="[Texto]" custT="1"/>
      <dgm:spPr/>
      <dgm:t>
        <a:bodyPr/>
        <a:lstStyle/>
        <a:p>
          <a:endParaRPr lang="es-MX" sz="1600" dirty="0"/>
        </a:p>
      </dgm:t>
    </dgm:pt>
    <dgm:pt modelId="{147E3325-E287-4EFE-A2D1-D588093C553B}" type="parTrans" cxnId="{5F8BCE4B-0CE8-4BDC-807A-0DDC9974D72D}">
      <dgm:prSet/>
      <dgm:spPr/>
      <dgm:t>
        <a:bodyPr/>
        <a:lstStyle/>
        <a:p>
          <a:endParaRPr lang="es-MX"/>
        </a:p>
      </dgm:t>
    </dgm:pt>
    <dgm:pt modelId="{4E0468F9-96A3-4BA3-BF34-6D560C64C9D0}" type="sibTrans" cxnId="{5F8BCE4B-0CE8-4BDC-807A-0DDC9974D72D}">
      <dgm:prSet/>
      <dgm:spPr/>
      <dgm:t>
        <a:bodyPr/>
        <a:lstStyle/>
        <a:p>
          <a:endParaRPr lang="es-MX"/>
        </a:p>
      </dgm:t>
    </dgm:pt>
    <dgm:pt modelId="{122353BB-B2E9-4B9F-934D-96880AAA30CA}">
      <dgm:prSet phldrT="[Texto]" custT="1"/>
      <dgm:spPr/>
      <dgm:t>
        <a:bodyPr/>
        <a:lstStyle/>
        <a:p>
          <a:endParaRPr lang="es-MX" sz="1600" dirty="0"/>
        </a:p>
      </dgm:t>
    </dgm:pt>
    <dgm:pt modelId="{3BAADA71-64F3-4A8B-BD05-6A2061AC4CA0}" type="parTrans" cxnId="{FF2BEAAE-CA35-45BC-8B43-E1A01977207E}">
      <dgm:prSet/>
      <dgm:spPr/>
      <dgm:t>
        <a:bodyPr/>
        <a:lstStyle/>
        <a:p>
          <a:endParaRPr lang="es-MX"/>
        </a:p>
      </dgm:t>
    </dgm:pt>
    <dgm:pt modelId="{F72AF2EA-8786-460A-8134-685C403C597E}" type="sibTrans" cxnId="{FF2BEAAE-CA35-45BC-8B43-E1A01977207E}">
      <dgm:prSet/>
      <dgm:spPr/>
      <dgm:t>
        <a:bodyPr/>
        <a:lstStyle/>
        <a:p>
          <a:endParaRPr lang="es-MX"/>
        </a:p>
      </dgm:t>
    </dgm:pt>
    <dgm:pt modelId="{73518500-9722-4F57-A53B-69D011417812}">
      <dgm:prSet phldrT="[Texto]"/>
      <dgm:spPr/>
      <dgm:t>
        <a:bodyPr/>
        <a:lstStyle/>
        <a:p>
          <a:endParaRPr lang="es-MX" dirty="0"/>
        </a:p>
      </dgm:t>
    </dgm:pt>
    <dgm:pt modelId="{776722CC-4BE5-45E4-87A6-D922AFB95CCB}" type="parTrans" cxnId="{73CC5DED-8AE8-4606-B328-2C368020DF0E}">
      <dgm:prSet/>
      <dgm:spPr/>
      <dgm:t>
        <a:bodyPr/>
        <a:lstStyle/>
        <a:p>
          <a:endParaRPr lang="es-MX"/>
        </a:p>
      </dgm:t>
    </dgm:pt>
    <dgm:pt modelId="{C53F0329-7693-4728-B25E-1676ACF812BF}" type="sibTrans" cxnId="{73CC5DED-8AE8-4606-B328-2C368020DF0E}">
      <dgm:prSet/>
      <dgm:spPr/>
      <dgm:t>
        <a:bodyPr/>
        <a:lstStyle/>
        <a:p>
          <a:endParaRPr lang="es-MX"/>
        </a:p>
      </dgm:t>
    </dgm:pt>
    <dgm:pt modelId="{6F6FEAB1-55FB-4900-A3CF-3286CB30D34E}" type="pres">
      <dgm:prSet presAssocID="{C8E1CB17-84AF-455B-862C-8EF9B0749871}" presName="Name0" presStyleCnt="0">
        <dgm:presLayoutVars>
          <dgm:chMax val="7"/>
          <dgm:chPref val="7"/>
          <dgm:dir/>
          <dgm:animLvl val="lvl"/>
        </dgm:presLayoutVars>
      </dgm:prSet>
      <dgm:spPr/>
      <dgm:t>
        <a:bodyPr/>
        <a:lstStyle/>
        <a:p>
          <a:endParaRPr lang="es-ES"/>
        </a:p>
      </dgm:t>
    </dgm:pt>
    <dgm:pt modelId="{2C6067FD-E1C3-47DC-9672-98BBC8AEE193}" type="pres">
      <dgm:prSet presAssocID="{750209CD-C450-4AA2-8A86-F78469CF8A8A}" presName="Accent1" presStyleCnt="0"/>
      <dgm:spPr/>
    </dgm:pt>
    <dgm:pt modelId="{2CAEF108-508B-46C9-8F30-4000067F89E1}" type="pres">
      <dgm:prSet presAssocID="{750209CD-C450-4AA2-8A86-F78469CF8A8A}" presName="Accent" presStyleLbl="node1" presStyleIdx="0" presStyleCnt="3"/>
      <dgm:spPr/>
    </dgm:pt>
    <dgm:pt modelId="{411AAD2C-464F-47E5-9E62-37FFB0AA5CB0}" type="pres">
      <dgm:prSet presAssocID="{750209CD-C450-4AA2-8A86-F78469CF8A8A}" presName="Parent1" presStyleLbl="revTx" presStyleIdx="0" presStyleCnt="3">
        <dgm:presLayoutVars>
          <dgm:chMax val="1"/>
          <dgm:chPref val="1"/>
          <dgm:bulletEnabled val="1"/>
        </dgm:presLayoutVars>
      </dgm:prSet>
      <dgm:spPr/>
      <dgm:t>
        <a:bodyPr/>
        <a:lstStyle/>
        <a:p>
          <a:endParaRPr lang="es-MX"/>
        </a:p>
      </dgm:t>
    </dgm:pt>
    <dgm:pt modelId="{A6A51A83-CCD1-47D0-99C9-2DB82A29B44F}" type="pres">
      <dgm:prSet presAssocID="{122353BB-B2E9-4B9F-934D-96880AAA30CA}" presName="Accent2" presStyleCnt="0"/>
      <dgm:spPr/>
    </dgm:pt>
    <dgm:pt modelId="{C60C7296-5B94-430B-89FC-166576509759}" type="pres">
      <dgm:prSet presAssocID="{122353BB-B2E9-4B9F-934D-96880AAA30CA}" presName="Accent" presStyleLbl="node1" presStyleIdx="1" presStyleCnt="3"/>
      <dgm:spPr/>
    </dgm:pt>
    <dgm:pt modelId="{21CE2EB5-9670-428F-83EC-6AE0C6046E56}" type="pres">
      <dgm:prSet presAssocID="{122353BB-B2E9-4B9F-934D-96880AAA30CA}" presName="Parent2" presStyleLbl="revTx" presStyleIdx="1" presStyleCnt="3" custScaleX="144426" custScaleY="232621" custLinFactNeighborX="2111" custLinFactNeighborY="-9059">
        <dgm:presLayoutVars>
          <dgm:chMax val="1"/>
          <dgm:chPref val="1"/>
          <dgm:bulletEnabled val="1"/>
        </dgm:presLayoutVars>
      </dgm:prSet>
      <dgm:spPr/>
      <dgm:t>
        <a:bodyPr/>
        <a:lstStyle/>
        <a:p>
          <a:endParaRPr lang="es-MX"/>
        </a:p>
      </dgm:t>
    </dgm:pt>
    <dgm:pt modelId="{AEB2DACD-4F1F-4BFE-996F-37840B29C4D7}" type="pres">
      <dgm:prSet presAssocID="{73518500-9722-4F57-A53B-69D011417812}" presName="Accent3" presStyleCnt="0"/>
      <dgm:spPr/>
    </dgm:pt>
    <dgm:pt modelId="{1110CB83-FE00-4ACF-B17D-E05180C3A82B}" type="pres">
      <dgm:prSet presAssocID="{73518500-9722-4F57-A53B-69D011417812}" presName="Accent" presStyleLbl="node1" presStyleIdx="2" presStyleCnt="3"/>
      <dgm:spPr/>
    </dgm:pt>
    <dgm:pt modelId="{AEA66F24-E002-4FD5-8A7E-D5454132E409}" type="pres">
      <dgm:prSet presAssocID="{73518500-9722-4F57-A53B-69D011417812}" presName="Parent3" presStyleLbl="revTx" presStyleIdx="2" presStyleCnt="3" custScaleX="125901" custScaleY="178325">
        <dgm:presLayoutVars>
          <dgm:chMax val="1"/>
          <dgm:chPref val="1"/>
          <dgm:bulletEnabled val="1"/>
        </dgm:presLayoutVars>
      </dgm:prSet>
      <dgm:spPr/>
      <dgm:t>
        <a:bodyPr/>
        <a:lstStyle/>
        <a:p>
          <a:endParaRPr lang="es-MX"/>
        </a:p>
      </dgm:t>
    </dgm:pt>
  </dgm:ptLst>
  <dgm:cxnLst>
    <dgm:cxn modelId="{27E2563F-0535-4305-B749-D27029F7B49D}" type="presOf" srcId="{73518500-9722-4F57-A53B-69D011417812}" destId="{AEA66F24-E002-4FD5-8A7E-D5454132E409}" srcOrd="0" destOrd="0" presId="urn:microsoft.com/office/officeart/2009/layout/CircleArrowProcess"/>
    <dgm:cxn modelId="{73CC5DED-8AE8-4606-B328-2C368020DF0E}" srcId="{C8E1CB17-84AF-455B-862C-8EF9B0749871}" destId="{73518500-9722-4F57-A53B-69D011417812}" srcOrd="2" destOrd="0" parTransId="{776722CC-4BE5-45E4-87A6-D922AFB95CCB}" sibTransId="{C53F0329-7693-4728-B25E-1676ACF812BF}"/>
    <dgm:cxn modelId="{FB6E76E0-0B55-4AAD-B043-D196123C8206}" type="presOf" srcId="{122353BB-B2E9-4B9F-934D-96880AAA30CA}" destId="{21CE2EB5-9670-428F-83EC-6AE0C6046E56}" srcOrd="0" destOrd="0" presId="urn:microsoft.com/office/officeart/2009/layout/CircleArrowProcess"/>
    <dgm:cxn modelId="{5F8BCE4B-0CE8-4BDC-807A-0DDC9974D72D}" srcId="{C8E1CB17-84AF-455B-862C-8EF9B0749871}" destId="{750209CD-C450-4AA2-8A86-F78469CF8A8A}" srcOrd="0" destOrd="0" parTransId="{147E3325-E287-4EFE-A2D1-D588093C553B}" sibTransId="{4E0468F9-96A3-4BA3-BF34-6D560C64C9D0}"/>
    <dgm:cxn modelId="{5FB1C391-9BBC-4D4D-B682-F1F734079B8B}" type="presOf" srcId="{C8E1CB17-84AF-455B-862C-8EF9B0749871}" destId="{6F6FEAB1-55FB-4900-A3CF-3286CB30D34E}" srcOrd="0" destOrd="0" presId="urn:microsoft.com/office/officeart/2009/layout/CircleArrowProcess"/>
    <dgm:cxn modelId="{FF2BEAAE-CA35-45BC-8B43-E1A01977207E}" srcId="{C8E1CB17-84AF-455B-862C-8EF9B0749871}" destId="{122353BB-B2E9-4B9F-934D-96880AAA30CA}" srcOrd="1" destOrd="0" parTransId="{3BAADA71-64F3-4A8B-BD05-6A2061AC4CA0}" sibTransId="{F72AF2EA-8786-460A-8134-685C403C597E}"/>
    <dgm:cxn modelId="{364F68B9-DB27-43C9-BC47-E01484DE2A0B}" type="presOf" srcId="{750209CD-C450-4AA2-8A86-F78469CF8A8A}" destId="{411AAD2C-464F-47E5-9E62-37FFB0AA5CB0}" srcOrd="0" destOrd="0" presId="urn:microsoft.com/office/officeart/2009/layout/CircleArrowProcess"/>
    <dgm:cxn modelId="{79D4C3B6-4A14-4BC7-AE7F-1ECD1F0A8A33}" type="presParOf" srcId="{6F6FEAB1-55FB-4900-A3CF-3286CB30D34E}" destId="{2C6067FD-E1C3-47DC-9672-98BBC8AEE193}" srcOrd="0" destOrd="0" presId="urn:microsoft.com/office/officeart/2009/layout/CircleArrowProcess"/>
    <dgm:cxn modelId="{F174AF97-6E7C-4950-AC59-EF2C2B26A8A8}" type="presParOf" srcId="{2C6067FD-E1C3-47DC-9672-98BBC8AEE193}" destId="{2CAEF108-508B-46C9-8F30-4000067F89E1}" srcOrd="0" destOrd="0" presId="urn:microsoft.com/office/officeart/2009/layout/CircleArrowProcess"/>
    <dgm:cxn modelId="{725E1615-08CC-4D8F-A2A6-61CD10614C3E}" type="presParOf" srcId="{6F6FEAB1-55FB-4900-A3CF-3286CB30D34E}" destId="{411AAD2C-464F-47E5-9E62-37FFB0AA5CB0}" srcOrd="1" destOrd="0" presId="urn:microsoft.com/office/officeart/2009/layout/CircleArrowProcess"/>
    <dgm:cxn modelId="{47434C29-715C-4C52-956E-8376E0BE51B6}" type="presParOf" srcId="{6F6FEAB1-55FB-4900-A3CF-3286CB30D34E}" destId="{A6A51A83-CCD1-47D0-99C9-2DB82A29B44F}" srcOrd="2" destOrd="0" presId="urn:microsoft.com/office/officeart/2009/layout/CircleArrowProcess"/>
    <dgm:cxn modelId="{9814A1A0-C9AD-4664-8C07-3D0B6C97A4D7}" type="presParOf" srcId="{A6A51A83-CCD1-47D0-99C9-2DB82A29B44F}" destId="{C60C7296-5B94-430B-89FC-166576509759}" srcOrd="0" destOrd="0" presId="urn:microsoft.com/office/officeart/2009/layout/CircleArrowProcess"/>
    <dgm:cxn modelId="{A52F2DA1-DF76-4C9F-8203-623F17EA8BFD}" type="presParOf" srcId="{6F6FEAB1-55FB-4900-A3CF-3286CB30D34E}" destId="{21CE2EB5-9670-428F-83EC-6AE0C6046E56}" srcOrd="3" destOrd="0" presId="urn:microsoft.com/office/officeart/2009/layout/CircleArrowProcess"/>
    <dgm:cxn modelId="{327999EE-91B1-48AE-974C-0C6C9451A958}" type="presParOf" srcId="{6F6FEAB1-55FB-4900-A3CF-3286CB30D34E}" destId="{AEB2DACD-4F1F-4BFE-996F-37840B29C4D7}" srcOrd="4" destOrd="0" presId="urn:microsoft.com/office/officeart/2009/layout/CircleArrowProcess"/>
    <dgm:cxn modelId="{A6E0B1E2-5CCF-4923-9429-A96FC00C281B}" type="presParOf" srcId="{AEB2DACD-4F1F-4BFE-996F-37840B29C4D7}" destId="{1110CB83-FE00-4ACF-B17D-E05180C3A82B}" srcOrd="0" destOrd="0" presId="urn:microsoft.com/office/officeart/2009/layout/CircleArrowProcess"/>
    <dgm:cxn modelId="{BCD0C660-03D8-4F22-8910-630E1F8996CE}" type="presParOf" srcId="{6F6FEAB1-55FB-4900-A3CF-3286CB30D34E}" destId="{AEA66F24-E002-4FD5-8A7E-D5454132E409}"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E1CB17-84AF-455B-862C-8EF9B0749871}" type="doc">
      <dgm:prSet loTypeId="urn:microsoft.com/office/officeart/2009/layout/CircleArrowProcess" loCatId="process" qsTypeId="urn:microsoft.com/office/officeart/2005/8/quickstyle/simple4" qsCatId="simple" csTypeId="urn:microsoft.com/office/officeart/2005/8/colors/colorful4" csCatId="colorful" phldr="1"/>
      <dgm:spPr/>
      <dgm:t>
        <a:bodyPr/>
        <a:lstStyle/>
        <a:p>
          <a:endParaRPr lang="es-MX"/>
        </a:p>
      </dgm:t>
    </dgm:pt>
    <dgm:pt modelId="{750209CD-C450-4AA2-8A86-F78469CF8A8A}">
      <dgm:prSet phldrT="[Texto]" custT="1"/>
      <dgm:spPr/>
      <dgm:t>
        <a:bodyPr/>
        <a:lstStyle/>
        <a:p>
          <a:endParaRPr lang="es-MX" sz="1600" dirty="0"/>
        </a:p>
      </dgm:t>
    </dgm:pt>
    <dgm:pt modelId="{147E3325-E287-4EFE-A2D1-D588093C553B}" type="parTrans" cxnId="{5F8BCE4B-0CE8-4BDC-807A-0DDC9974D72D}">
      <dgm:prSet/>
      <dgm:spPr/>
      <dgm:t>
        <a:bodyPr/>
        <a:lstStyle/>
        <a:p>
          <a:endParaRPr lang="es-MX"/>
        </a:p>
      </dgm:t>
    </dgm:pt>
    <dgm:pt modelId="{4E0468F9-96A3-4BA3-BF34-6D560C64C9D0}" type="sibTrans" cxnId="{5F8BCE4B-0CE8-4BDC-807A-0DDC9974D72D}">
      <dgm:prSet/>
      <dgm:spPr/>
      <dgm:t>
        <a:bodyPr/>
        <a:lstStyle/>
        <a:p>
          <a:endParaRPr lang="es-MX"/>
        </a:p>
      </dgm:t>
    </dgm:pt>
    <dgm:pt modelId="{122353BB-B2E9-4B9F-934D-96880AAA30CA}">
      <dgm:prSet phldrT="[Texto]" custT="1"/>
      <dgm:spPr/>
      <dgm:t>
        <a:bodyPr/>
        <a:lstStyle/>
        <a:p>
          <a:endParaRPr lang="es-MX" sz="1600" dirty="0"/>
        </a:p>
      </dgm:t>
    </dgm:pt>
    <dgm:pt modelId="{3BAADA71-64F3-4A8B-BD05-6A2061AC4CA0}" type="parTrans" cxnId="{FF2BEAAE-CA35-45BC-8B43-E1A01977207E}">
      <dgm:prSet/>
      <dgm:spPr/>
      <dgm:t>
        <a:bodyPr/>
        <a:lstStyle/>
        <a:p>
          <a:endParaRPr lang="es-MX"/>
        </a:p>
      </dgm:t>
    </dgm:pt>
    <dgm:pt modelId="{F72AF2EA-8786-460A-8134-685C403C597E}" type="sibTrans" cxnId="{FF2BEAAE-CA35-45BC-8B43-E1A01977207E}">
      <dgm:prSet/>
      <dgm:spPr/>
      <dgm:t>
        <a:bodyPr/>
        <a:lstStyle/>
        <a:p>
          <a:endParaRPr lang="es-MX"/>
        </a:p>
      </dgm:t>
    </dgm:pt>
    <dgm:pt modelId="{73518500-9722-4F57-A53B-69D011417812}">
      <dgm:prSet phldrT="[Texto]"/>
      <dgm:spPr/>
      <dgm:t>
        <a:bodyPr/>
        <a:lstStyle/>
        <a:p>
          <a:endParaRPr lang="es-MX" dirty="0"/>
        </a:p>
      </dgm:t>
    </dgm:pt>
    <dgm:pt modelId="{776722CC-4BE5-45E4-87A6-D922AFB95CCB}" type="parTrans" cxnId="{73CC5DED-8AE8-4606-B328-2C368020DF0E}">
      <dgm:prSet/>
      <dgm:spPr/>
      <dgm:t>
        <a:bodyPr/>
        <a:lstStyle/>
        <a:p>
          <a:endParaRPr lang="es-MX"/>
        </a:p>
      </dgm:t>
    </dgm:pt>
    <dgm:pt modelId="{C53F0329-7693-4728-B25E-1676ACF812BF}" type="sibTrans" cxnId="{73CC5DED-8AE8-4606-B328-2C368020DF0E}">
      <dgm:prSet/>
      <dgm:spPr/>
      <dgm:t>
        <a:bodyPr/>
        <a:lstStyle/>
        <a:p>
          <a:endParaRPr lang="es-MX"/>
        </a:p>
      </dgm:t>
    </dgm:pt>
    <dgm:pt modelId="{6F6FEAB1-55FB-4900-A3CF-3286CB30D34E}" type="pres">
      <dgm:prSet presAssocID="{C8E1CB17-84AF-455B-862C-8EF9B0749871}" presName="Name0" presStyleCnt="0">
        <dgm:presLayoutVars>
          <dgm:chMax val="7"/>
          <dgm:chPref val="7"/>
          <dgm:dir/>
          <dgm:animLvl val="lvl"/>
        </dgm:presLayoutVars>
      </dgm:prSet>
      <dgm:spPr/>
      <dgm:t>
        <a:bodyPr/>
        <a:lstStyle/>
        <a:p>
          <a:endParaRPr lang="es-ES"/>
        </a:p>
      </dgm:t>
    </dgm:pt>
    <dgm:pt modelId="{2C6067FD-E1C3-47DC-9672-98BBC8AEE193}" type="pres">
      <dgm:prSet presAssocID="{750209CD-C450-4AA2-8A86-F78469CF8A8A}" presName="Accent1" presStyleCnt="0"/>
      <dgm:spPr/>
    </dgm:pt>
    <dgm:pt modelId="{2CAEF108-508B-46C9-8F30-4000067F89E1}" type="pres">
      <dgm:prSet presAssocID="{750209CD-C450-4AA2-8A86-F78469CF8A8A}" presName="Accent" presStyleLbl="node1" presStyleIdx="0" presStyleCnt="3"/>
      <dgm:spPr/>
    </dgm:pt>
    <dgm:pt modelId="{411AAD2C-464F-47E5-9E62-37FFB0AA5CB0}" type="pres">
      <dgm:prSet presAssocID="{750209CD-C450-4AA2-8A86-F78469CF8A8A}" presName="Parent1" presStyleLbl="revTx" presStyleIdx="0" presStyleCnt="3">
        <dgm:presLayoutVars>
          <dgm:chMax val="1"/>
          <dgm:chPref val="1"/>
          <dgm:bulletEnabled val="1"/>
        </dgm:presLayoutVars>
      </dgm:prSet>
      <dgm:spPr/>
      <dgm:t>
        <a:bodyPr/>
        <a:lstStyle/>
        <a:p>
          <a:endParaRPr lang="es-MX"/>
        </a:p>
      </dgm:t>
    </dgm:pt>
    <dgm:pt modelId="{A6A51A83-CCD1-47D0-99C9-2DB82A29B44F}" type="pres">
      <dgm:prSet presAssocID="{122353BB-B2E9-4B9F-934D-96880AAA30CA}" presName="Accent2" presStyleCnt="0"/>
      <dgm:spPr/>
    </dgm:pt>
    <dgm:pt modelId="{C60C7296-5B94-430B-89FC-166576509759}" type="pres">
      <dgm:prSet presAssocID="{122353BB-B2E9-4B9F-934D-96880AAA30CA}" presName="Accent" presStyleLbl="node1" presStyleIdx="1" presStyleCnt="3"/>
      <dgm:spPr/>
    </dgm:pt>
    <dgm:pt modelId="{21CE2EB5-9670-428F-83EC-6AE0C6046E56}" type="pres">
      <dgm:prSet presAssocID="{122353BB-B2E9-4B9F-934D-96880AAA30CA}" presName="Parent2" presStyleLbl="revTx" presStyleIdx="1" presStyleCnt="3" custScaleX="144426" custScaleY="232621" custLinFactNeighborX="2111" custLinFactNeighborY="-9059">
        <dgm:presLayoutVars>
          <dgm:chMax val="1"/>
          <dgm:chPref val="1"/>
          <dgm:bulletEnabled val="1"/>
        </dgm:presLayoutVars>
      </dgm:prSet>
      <dgm:spPr/>
      <dgm:t>
        <a:bodyPr/>
        <a:lstStyle/>
        <a:p>
          <a:endParaRPr lang="es-MX"/>
        </a:p>
      </dgm:t>
    </dgm:pt>
    <dgm:pt modelId="{AEB2DACD-4F1F-4BFE-996F-37840B29C4D7}" type="pres">
      <dgm:prSet presAssocID="{73518500-9722-4F57-A53B-69D011417812}" presName="Accent3" presStyleCnt="0"/>
      <dgm:spPr/>
    </dgm:pt>
    <dgm:pt modelId="{1110CB83-FE00-4ACF-B17D-E05180C3A82B}" type="pres">
      <dgm:prSet presAssocID="{73518500-9722-4F57-A53B-69D011417812}" presName="Accent" presStyleLbl="node1" presStyleIdx="2" presStyleCnt="3"/>
      <dgm:spPr/>
    </dgm:pt>
    <dgm:pt modelId="{AEA66F24-E002-4FD5-8A7E-D5454132E409}" type="pres">
      <dgm:prSet presAssocID="{73518500-9722-4F57-A53B-69D011417812}" presName="Parent3" presStyleLbl="revTx" presStyleIdx="2" presStyleCnt="3" custScaleX="125901" custScaleY="178325">
        <dgm:presLayoutVars>
          <dgm:chMax val="1"/>
          <dgm:chPref val="1"/>
          <dgm:bulletEnabled val="1"/>
        </dgm:presLayoutVars>
      </dgm:prSet>
      <dgm:spPr/>
      <dgm:t>
        <a:bodyPr/>
        <a:lstStyle/>
        <a:p>
          <a:endParaRPr lang="es-MX"/>
        </a:p>
      </dgm:t>
    </dgm:pt>
  </dgm:ptLst>
  <dgm:cxnLst>
    <dgm:cxn modelId="{966D8293-6B7D-4C1C-AFE7-B10A1EF35D9B}" type="presOf" srcId="{73518500-9722-4F57-A53B-69D011417812}" destId="{AEA66F24-E002-4FD5-8A7E-D5454132E409}" srcOrd="0" destOrd="0" presId="urn:microsoft.com/office/officeart/2009/layout/CircleArrowProcess"/>
    <dgm:cxn modelId="{2FB93BBA-E442-4752-8339-51FCF1214EF9}" type="presOf" srcId="{C8E1CB17-84AF-455B-862C-8EF9B0749871}" destId="{6F6FEAB1-55FB-4900-A3CF-3286CB30D34E}" srcOrd="0" destOrd="0" presId="urn:microsoft.com/office/officeart/2009/layout/CircleArrowProcess"/>
    <dgm:cxn modelId="{F2B2C29C-13B3-4985-ADE2-254FBA31C7AF}" type="presOf" srcId="{750209CD-C450-4AA2-8A86-F78469CF8A8A}" destId="{411AAD2C-464F-47E5-9E62-37FFB0AA5CB0}" srcOrd="0" destOrd="0" presId="urn:microsoft.com/office/officeart/2009/layout/CircleArrowProcess"/>
    <dgm:cxn modelId="{73CC5DED-8AE8-4606-B328-2C368020DF0E}" srcId="{C8E1CB17-84AF-455B-862C-8EF9B0749871}" destId="{73518500-9722-4F57-A53B-69D011417812}" srcOrd="2" destOrd="0" parTransId="{776722CC-4BE5-45E4-87A6-D922AFB95CCB}" sibTransId="{C53F0329-7693-4728-B25E-1676ACF812BF}"/>
    <dgm:cxn modelId="{5F8BCE4B-0CE8-4BDC-807A-0DDC9974D72D}" srcId="{C8E1CB17-84AF-455B-862C-8EF9B0749871}" destId="{750209CD-C450-4AA2-8A86-F78469CF8A8A}" srcOrd="0" destOrd="0" parTransId="{147E3325-E287-4EFE-A2D1-D588093C553B}" sibTransId="{4E0468F9-96A3-4BA3-BF34-6D560C64C9D0}"/>
    <dgm:cxn modelId="{F338A269-5CFB-4413-B43C-60037E9337FD}" type="presOf" srcId="{122353BB-B2E9-4B9F-934D-96880AAA30CA}" destId="{21CE2EB5-9670-428F-83EC-6AE0C6046E56}" srcOrd="0" destOrd="0" presId="urn:microsoft.com/office/officeart/2009/layout/CircleArrowProcess"/>
    <dgm:cxn modelId="{FF2BEAAE-CA35-45BC-8B43-E1A01977207E}" srcId="{C8E1CB17-84AF-455B-862C-8EF9B0749871}" destId="{122353BB-B2E9-4B9F-934D-96880AAA30CA}" srcOrd="1" destOrd="0" parTransId="{3BAADA71-64F3-4A8B-BD05-6A2061AC4CA0}" sibTransId="{F72AF2EA-8786-460A-8134-685C403C597E}"/>
    <dgm:cxn modelId="{9F855BDA-383D-41D7-8334-4058DF1A8828}" type="presParOf" srcId="{6F6FEAB1-55FB-4900-A3CF-3286CB30D34E}" destId="{2C6067FD-E1C3-47DC-9672-98BBC8AEE193}" srcOrd="0" destOrd="0" presId="urn:microsoft.com/office/officeart/2009/layout/CircleArrowProcess"/>
    <dgm:cxn modelId="{1428CA51-9EFF-4898-92E7-C2F09F0CC482}" type="presParOf" srcId="{2C6067FD-E1C3-47DC-9672-98BBC8AEE193}" destId="{2CAEF108-508B-46C9-8F30-4000067F89E1}" srcOrd="0" destOrd="0" presId="urn:microsoft.com/office/officeart/2009/layout/CircleArrowProcess"/>
    <dgm:cxn modelId="{F3465C66-A0AC-46ED-A6D6-AC379760963C}" type="presParOf" srcId="{6F6FEAB1-55FB-4900-A3CF-3286CB30D34E}" destId="{411AAD2C-464F-47E5-9E62-37FFB0AA5CB0}" srcOrd="1" destOrd="0" presId="urn:microsoft.com/office/officeart/2009/layout/CircleArrowProcess"/>
    <dgm:cxn modelId="{3B4662DE-E7D0-4D9A-B805-A64A2C75106E}" type="presParOf" srcId="{6F6FEAB1-55FB-4900-A3CF-3286CB30D34E}" destId="{A6A51A83-CCD1-47D0-99C9-2DB82A29B44F}" srcOrd="2" destOrd="0" presId="urn:microsoft.com/office/officeart/2009/layout/CircleArrowProcess"/>
    <dgm:cxn modelId="{2DFF6F8E-6177-497A-9FC8-9B0DDC4FF654}" type="presParOf" srcId="{A6A51A83-CCD1-47D0-99C9-2DB82A29B44F}" destId="{C60C7296-5B94-430B-89FC-166576509759}" srcOrd="0" destOrd="0" presId="urn:microsoft.com/office/officeart/2009/layout/CircleArrowProcess"/>
    <dgm:cxn modelId="{00459383-A933-4890-9DEF-11E5D56C7922}" type="presParOf" srcId="{6F6FEAB1-55FB-4900-A3CF-3286CB30D34E}" destId="{21CE2EB5-9670-428F-83EC-6AE0C6046E56}" srcOrd="3" destOrd="0" presId="urn:microsoft.com/office/officeart/2009/layout/CircleArrowProcess"/>
    <dgm:cxn modelId="{51D835FA-2F41-41FE-A0FE-E495ACCE30A0}" type="presParOf" srcId="{6F6FEAB1-55FB-4900-A3CF-3286CB30D34E}" destId="{AEB2DACD-4F1F-4BFE-996F-37840B29C4D7}" srcOrd="4" destOrd="0" presId="urn:microsoft.com/office/officeart/2009/layout/CircleArrowProcess"/>
    <dgm:cxn modelId="{AAEE4D6D-0F6F-427E-B919-204E78B79E2F}" type="presParOf" srcId="{AEB2DACD-4F1F-4BFE-996F-37840B29C4D7}" destId="{1110CB83-FE00-4ACF-B17D-E05180C3A82B}" srcOrd="0" destOrd="0" presId="urn:microsoft.com/office/officeart/2009/layout/CircleArrowProcess"/>
    <dgm:cxn modelId="{94C40C58-1F08-426B-A543-EF0F6FF4014F}" type="presParOf" srcId="{6F6FEAB1-55FB-4900-A3CF-3286CB30D34E}" destId="{AEA66F24-E002-4FD5-8A7E-D5454132E409}"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6C8742-C16E-49C8-8558-1A0088CFE1B3}" type="doc">
      <dgm:prSet loTypeId="urn:microsoft.com/office/officeart/2009/3/layout/IncreasingArrowsProcess" loCatId="process" qsTypeId="urn:microsoft.com/office/officeart/2005/8/quickstyle/simple4" qsCatId="simple" csTypeId="urn:microsoft.com/office/officeart/2005/8/colors/colorful4" csCatId="colorful" phldr="1"/>
      <dgm:spPr/>
      <dgm:t>
        <a:bodyPr/>
        <a:lstStyle/>
        <a:p>
          <a:endParaRPr lang="es-MX"/>
        </a:p>
      </dgm:t>
    </dgm:pt>
    <dgm:pt modelId="{E12DF6DE-84E8-4F0C-B34C-DD438378502B}">
      <dgm:prSet phldrT="[Texto]" phldr="1"/>
      <dgm:spPr/>
      <dgm:t>
        <a:bodyPr/>
        <a:lstStyle/>
        <a:p>
          <a:endParaRPr lang="es-MX" dirty="0"/>
        </a:p>
      </dgm:t>
    </dgm:pt>
    <dgm:pt modelId="{00DAB836-C3C5-490E-9084-D7233F7060ED}" type="parTrans" cxnId="{6A8C70F3-640E-430E-93A1-EFDEB968E20F}">
      <dgm:prSet/>
      <dgm:spPr/>
      <dgm:t>
        <a:bodyPr/>
        <a:lstStyle/>
        <a:p>
          <a:endParaRPr lang="es-MX"/>
        </a:p>
      </dgm:t>
    </dgm:pt>
    <dgm:pt modelId="{4511F600-79D5-41F2-BB83-8E1920A6FCC7}" type="sibTrans" cxnId="{6A8C70F3-640E-430E-93A1-EFDEB968E20F}">
      <dgm:prSet/>
      <dgm:spPr/>
      <dgm:t>
        <a:bodyPr/>
        <a:lstStyle/>
        <a:p>
          <a:endParaRPr lang="es-MX"/>
        </a:p>
      </dgm:t>
    </dgm:pt>
    <dgm:pt modelId="{341CFE5F-3DB5-440C-BB12-064D51DDCEED}">
      <dgm:prSet phldrT="[Texto]"/>
      <dgm:spPr/>
      <dgm:t>
        <a:bodyPr/>
        <a:lstStyle/>
        <a:p>
          <a:pPr algn="l">
            <a:lnSpc>
              <a:spcPct val="90000"/>
            </a:lnSpc>
          </a:pPr>
          <a:endParaRPr lang="es-MX" dirty="0"/>
        </a:p>
      </dgm:t>
    </dgm:pt>
    <dgm:pt modelId="{283C18A9-065A-45C5-81B4-BDE0906B73CD}" type="parTrans" cxnId="{138C73D3-69D7-476D-9063-3A7DB7C8A504}">
      <dgm:prSet/>
      <dgm:spPr/>
      <dgm:t>
        <a:bodyPr/>
        <a:lstStyle/>
        <a:p>
          <a:endParaRPr lang="es-MX"/>
        </a:p>
      </dgm:t>
    </dgm:pt>
    <dgm:pt modelId="{A26DB846-41BE-439A-A337-02A08D4F01B3}" type="sibTrans" cxnId="{138C73D3-69D7-476D-9063-3A7DB7C8A504}">
      <dgm:prSet/>
      <dgm:spPr/>
      <dgm:t>
        <a:bodyPr/>
        <a:lstStyle/>
        <a:p>
          <a:endParaRPr lang="es-MX"/>
        </a:p>
      </dgm:t>
    </dgm:pt>
    <dgm:pt modelId="{43D6F813-8FA7-417C-AA5E-5C90D1113523}">
      <dgm:prSet/>
      <dgm:spPr/>
      <dgm:t>
        <a:bodyPr/>
        <a:lstStyle/>
        <a:p>
          <a:pPr algn="just">
            <a:lnSpc>
              <a:spcPct val="150000"/>
            </a:lnSpc>
          </a:pPr>
          <a:r>
            <a:rPr lang="es-MX" dirty="0" smtClean="0"/>
            <a:t>Las </a:t>
          </a:r>
          <a:r>
            <a:rPr lang="es-MX" b="1" dirty="0" smtClean="0"/>
            <a:t>hipótesis</a:t>
          </a:r>
          <a:r>
            <a:rPr lang="es-MX" dirty="0" smtClean="0"/>
            <a:t> se caracterizan por ser </a:t>
          </a:r>
          <a:r>
            <a:rPr lang="es-MX" b="1" dirty="0" smtClean="0"/>
            <a:t>enunciados simples y fáciles </a:t>
          </a:r>
          <a:r>
            <a:rPr lang="es-MX" dirty="0" smtClean="0"/>
            <a:t>de comprender, es decir que evite la multiplicidad de interpretaciones. Por otro lado debe poseer generalidad, es decir que debe poder ser aplicado a más de un caso. Asimismo deben ser sustentadas por teorías previas y no debe poseer un carácter trascendental o moral, sino características que pueden ser experimentadas y comprobadas en la práctica.</a:t>
          </a:r>
          <a:endParaRPr lang="es-MX" dirty="0"/>
        </a:p>
      </dgm:t>
    </dgm:pt>
    <dgm:pt modelId="{E3D5EE0B-16FE-41A3-AC25-B75D4C4EA46B}" type="parTrans" cxnId="{B450E8B9-502D-4D53-A28D-3B1A7605E8A7}">
      <dgm:prSet/>
      <dgm:spPr/>
      <dgm:t>
        <a:bodyPr/>
        <a:lstStyle/>
        <a:p>
          <a:endParaRPr lang="es-MX"/>
        </a:p>
      </dgm:t>
    </dgm:pt>
    <dgm:pt modelId="{5A584467-162E-4D65-9895-E8C512349466}" type="sibTrans" cxnId="{B450E8B9-502D-4D53-A28D-3B1A7605E8A7}">
      <dgm:prSet/>
      <dgm:spPr/>
      <dgm:t>
        <a:bodyPr/>
        <a:lstStyle/>
        <a:p>
          <a:endParaRPr lang="es-MX"/>
        </a:p>
      </dgm:t>
    </dgm:pt>
    <dgm:pt modelId="{B9573E5B-FDDF-43CD-AAB8-6D6F60BA5933}" type="pres">
      <dgm:prSet presAssocID="{616C8742-C16E-49C8-8558-1A0088CFE1B3}" presName="Name0" presStyleCnt="0">
        <dgm:presLayoutVars>
          <dgm:chMax val="5"/>
          <dgm:chPref val="5"/>
          <dgm:dir/>
          <dgm:animLvl val="lvl"/>
        </dgm:presLayoutVars>
      </dgm:prSet>
      <dgm:spPr/>
      <dgm:t>
        <a:bodyPr/>
        <a:lstStyle/>
        <a:p>
          <a:endParaRPr lang="es-ES"/>
        </a:p>
      </dgm:t>
    </dgm:pt>
    <dgm:pt modelId="{D10BF925-4685-41FB-8194-A62ED5F73D90}" type="pres">
      <dgm:prSet presAssocID="{E12DF6DE-84E8-4F0C-B34C-DD438378502B}" presName="parentText1" presStyleLbl="node1" presStyleIdx="0" presStyleCnt="1" custScaleX="81997" custLinFactNeighborX="-13125" custLinFactNeighborY="-4292">
        <dgm:presLayoutVars>
          <dgm:chMax/>
          <dgm:chPref val="3"/>
          <dgm:bulletEnabled val="1"/>
        </dgm:presLayoutVars>
      </dgm:prSet>
      <dgm:spPr/>
      <dgm:t>
        <a:bodyPr/>
        <a:lstStyle/>
        <a:p>
          <a:endParaRPr lang="es-MX"/>
        </a:p>
      </dgm:t>
    </dgm:pt>
    <dgm:pt modelId="{382717E8-146B-4F36-BA21-BFC8C0062B10}" type="pres">
      <dgm:prSet presAssocID="{E12DF6DE-84E8-4F0C-B34C-DD438378502B}" presName="childText1" presStyleLbl="solidAlignAcc1" presStyleIdx="0" presStyleCnt="1" custScaleX="77370">
        <dgm:presLayoutVars>
          <dgm:chMax val="0"/>
          <dgm:chPref val="0"/>
          <dgm:bulletEnabled val="1"/>
        </dgm:presLayoutVars>
      </dgm:prSet>
      <dgm:spPr/>
      <dgm:t>
        <a:bodyPr/>
        <a:lstStyle/>
        <a:p>
          <a:endParaRPr lang="es-MX"/>
        </a:p>
      </dgm:t>
    </dgm:pt>
  </dgm:ptLst>
  <dgm:cxnLst>
    <dgm:cxn modelId="{7ECB27FA-E74F-4AAE-985D-B55EA94A3EB8}" type="presOf" srcId="{43D6F813-8FA7-417C-AA5E-5C90D1113523}" destId="{382717E8-146B-4F36-BA21-BFC8C0062B10}" srcOrd="0" destOrd="1" presId="urn:microsoft.com/office/officeart/2009/3/layout/IncreasingArrowsProcess"/>
    <dgm:cxn modelId="{B708F296-6F0E-4A26-9F1D-0A83506CE1FF}" type="presOf" srcId="{E12DF6DE-84E8-4F0C-B34C-DD438378502B}" destId="{D10BF925-4685-41FB-8194-A62ED5F73D90}" srcOrd="0" destOrd="0" presId="urn:microsoft.com/office/officeart/2009/3/layout/IncreasingArrowsProcess"/>
    <dgm:cxn modelId="{B450E8B9-502D-4D53-A28D-3B1A7605E8A7}" srcId="{E12DF6DE-84E8-4F0C-B34C-DD438378502B}" destId="{43D6F813-8FA7-417C-AA5E-5C90D1113523}" srcOrd="1" destOrd="0" parTransId="{E3D5EE0B-16FE-41A3-AC25-B75D4C4EA46B}" sibTransId="{5A584467-162E-4D65-9895-E8C512349466}"/>
    <dgm:cxn modelId="{E950FA82-8AF4-40D4-9DDE-536CE0CF9CA7}" type="presOf" srcId="{341CFE5F-3DB5-440C-BB12-064D51DDCEED}" destId="{382717E8-146B-4F36-BA21-BFC8C0062B10}" srcOrd="0" destOrd="0" presId="urn:microsoft.com/office/officeart/2009/3/layout/IncreasingArrowsProcess"/>
    <dgm:cxn modelId="{138C73D3-69D7-476D-9063-3A7DB7C8A504}" srcId="{E12DF6DE-84E8-4F0C-B34C-DD438378502B}" destId="{341CFE5F-3DB5-440C-BB12-064D51DDCEED}" srcOrd="0" destOrd="0" parTransId="{283C18A9-065A-45C5-81B4-BDE0906B73CD}" sibTransId="{A26DB846-41BE-439A-A337-02A08D4F01B3}"/>
    <dgm:cxn modelId="{6A8C70F3-640E-430E-93A1-EFDEB968E20F}" srcId="{616C8742-C16E-49C8-8558-1A0088CFE1B3}" destId="{E12DF6DE-84E8-4F0C-B34C-DD438378502B}" srcOrd="0" destOrd="0" parTransId="{00DAB836-C3C5-490E-9084-D7233F7060ED}" sibTransId="{4511F600-79D5-41F2-BB83-8E1920A6FCC7}"/>
    <dgm:cxn modelId="{273479A3-30A0-4EF8-BB2F-313191C49E97}" type="presOf" srcId="{616C8742-C16E-49C8-8558-1A0088CFE1B3}" destId="{B9573E5B-FDDF-43CD-AAB8-6D6F60BA5933}" srcOrd="0" destOrd="0" presId="urn:microsoft.com/office/officeart/2009/3/layout/IncreasingArrowsProcess"/>
    <dgm:cxn modelId="{5159264F-E3B2-49EE-852D-2AC0C2E5F99F}" type="presParOf" srcId="{B9573E5B-FDDF-43CD-AAB8-6D6F60BA5933}" destId="{D10BF925-4685-41FB-8194-A62ED5F73D90}" srcOrd="0" destOrd="0" presId="urn:microsoft.com/office/officeart/2009/3/layout/IncreasingArrowsProcess"/>
    <dgm:cxn modelId="{1F10385E-EDD3-46CE-B64F-DC8114D0535C}" type="presParOf" srcId="{B9573E5B-FDDF-43CD-AAB8-6D6F60BA5933}" destId="{382717E8-146B-4F36-BA21-BFC8C0062B10}" srcOrd="1"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DAEF4D-AC71-4F09-BCB9-309F265802BE}" type="doc">
      <dgm:prSet loTypeId="urn:microsoft.com/office/officeart/2009/layout/CircleArrowProcess" loCatId="process" qsTypeId="urn:microsoft.com/office/officeart/2005/8/quickstyle/simple5" qsCatId="simple" csTypeId="urn:microsoft.com/office/officeart/2005/8/colors/colorful4" csCatId="colorful" phldr="1"/>
      <dgm:spPr/>
      <dgm:t>
        <a:bodyPr/>
        <a:lstStyle/>
        <a:p>
          <a:endParaRPr lang="es-MX"/>
        </a:p>
      </dgm:t>
    </dgm:pt>
    <dgm:pt modelId="{E3092D1E-678E-40F8-860E-8FA3682A6DF9}">
      <dgm:prSet phldrT="[Texto]" custT="1"/>
      <dgm:spPr/>
      <dgm:t>
        <a:bodyPr/>
        <a:lstStyle/>
        <a:p>
          <a:endParaRPr lang="es-MX" sz="1200" dirty="0"/>
        </a:p>
      </dgm:t>
    </dgm:pt>
    <dgm:pt modelId="{A70974D8-673F-46D5-AA41-BC765E961A09}" type="parTrans" cxnId="{E751086C-DF7E-46CB-B492-4A2E0FEBD90D}">
      <dgm:prSet/>
      <dgm:spPr/>
      <dgm:t>
        <a:bodyPr/>
        <a:lstStyle/>
        <a:p>
          <a:endParaRPr lang="es-MX"/>
        </a:p>
      </dgm:t>
    </dgm:pt>
    <dgm:pt modelId="{65458265-6DB2-41B4-8997-37BB14DCFBBC}" type="sibTrans" cxnId="{E751086C-DF7E-46CB-B492-4A2E0FEBD90D}">
      <dgm:prSet/>
      <dgm:spPr/>
      <dgm:t>
        <a:bodyPr/>
        <a:lstStyle/>
        <a:p>
          <a:endParaRPr lang="es-MX"/>
        </a:p>
      </dgm:t>
    </dgm:pt>
    <dgm:pt modelId="{C7B124A5-6B2B-461F-920C-00416E01AC26}">
      <dgm:prSet phldrT="[Texto]" custT="1"/>
      <dgm:spPr/>
      <dgm:t>
        <a:bodyPr/>
        <a:lstStyle/>
        <a:p>
          <a:endParaRPr lang="es-MX" sz="1200" dirty="0"/>
        </a:p>
      </dgm:t>
    </dgm:pt>
    <dgm:pt modelId="{4E8A10BB-C0CF-4C7E-B106-05A6832E3DAA}" type="parTrans" cxnId="{E51586D7-3B11-4D28-B46B-670A16028672}">
      <dgm:prSet/>
      <dgm:spPr/>
      <dgm:t>
        <a:bodyPr/>
        <a:lstStyle/>
        <a:p>
          <a:endParaRPr lang="es-MX"/>
        </a:p>
      </dgm:t>
    </dgm:pt>
    <dgm:pt modelId="{8CD74CD1-5023-4425-A93B-96BA8CCCD1FC}" type="sibTrans" cxnId="{E51586D7-3B11-4D28-B46B-670A16028672}">
      <dgm:prSet/>
      <dgm:spPr/>
      <dgm:t>
        <a:bodyPr/>
        <a:lstStyle/>
        <a:p>
          <a:endParaRPr lang="es-MX"/>
        </a:p>
      </dgm:t>
    </dgm:pt>
    <dgm:pt modelId="{15621985-6FB6-4997-965D-4868E69BFEBF}">
      <dgm:prSet phldrT="[Texto]" custT="1"/>
      <dgm:spPr/>
      <dgm:t>
        <a:bodyPr/>
        <a:lstStyle/>
        <a:p>
          <a:endParaRPr lang="es-MX" sz="1100" dirty="0"/>
        </a:p>
      </dgm:t>
    </dgm:pt>
    <dgm:pt modelId="{A5AFBACB-167D-4957-A545-19643B88DB64}" type="parTrans" cxnId="{3267BACE-B6F4-4C9B-9FE4-B01BA47AC251}">
      <dgm:prSet/>
      <dgm:spPr/>
      <dgm:t>
        <a:bodyPr/>
        <a:lstStyle/>
        <a:p>
          <a:endParaRPr lang="es-MX"/>
        </a:p>
      </dgm:t>
    </dgm:pt>
    <dgm:pt modelId="{8D8E5144-705E-487A-9574-E18A84D0D278}" type="sibTrans" cxnId="{3267BACE-B6F4-4C9B-9FE4-B01BA47AC251}">
      <dgm:prSet/>
      <dgm:spPr/>
      <dgm:t>
        <a:bodyPr/>
        <a:lstStyle/>
        <a:p>
          <a:endParaRPr lang="es-MX"/>
        </a:p>
      </dgm:t>
    </dgm:pt>
    <dgm:pt modelId="{8B2760A7-18C3-4E90-B69C-A4D266AA06D9}" type="pres">
      <dgm:prSet presAssocID="{06DAEF4D-AC71-4F09-BCB9-309F265802BE}" presName="Name0" presStyleCnt="0">
        <dgm:presLayoutVars>
          <dgm:chMax val="7"/>
          <dgm:chPref val="7"/>
          <dgm:dir/>
          <dgm:animLvl val="lvl"/>
        </dgm:presLayoutVars>
      </dgm:prSet>
      <dgm:spPr/>
      <dgm:t>
        <a:bodyPr/>
        <a:lstStyle/>
        <a:p>
          <a:endParaRPr lang="es-ES"/>
        </a:p>
      </dgm:t>
    </dgm:pt>
    <dgm:pt modelId="{9BB6253B-0FBC-452E-AE83-F51932CF5518}" type="pres">
      <dgm:prSet presAssocID="{E3092D1E-678E-40F8-860E-8FA3682A6DF9}" presName="Accent1" presStyleCnt="0"/>
      <dgm:spPr/>
    </dgm:pt>
    <dgm:pt modelId="{6CE28020-2FD6-460C-BC6F-F92BCB5F6D3D}" type="pres">
      <dgm:prSet presAssocID="{E3092D1E-678E-40F8-860E-8FA3682A6DF9}" presName="Accent" presStyleLbl="node1" presStyleIdx="0" presStyleCnt="3"/>
      <dgm:spPr/>
    </dgm:pt>
    <dgm:pt modelId="{44A7E2D2-019D-4786-B915-F8780B3F0E6A}" type="pres">
      <dgm:prSet presAssocID="{E3092D1E-678E-40F8-860E-8FA3682A6DF9}" presName="Parent1" presStyleLbl="revTx" presStyleIdx="0" presStyleCnt="3">
        <dgm:presLayoutVars>
          <dgm:chMax val="1"/>
          <dgm:chPref val="1"/>
          <dgm:bulletEnabled val="1"/>
        </dgm:presLayoutVars>
      </dgm:prSet>
      <dgm:spPr/>
      <dgm:t>
        <a:bodyPr/>
        <a:lstStyle/>
        <a:p>
          <a:endParaRPr lang="es-MX"/>
        </a:p>
      </dgm:t>
    </dgm:pt>
    <dgm:pt modelId="{6D42F812-06FD-44D7-8034-2BF9F032973A}" type="pres">
      <dgm:prSet presAssocID="{C7B124A5-6B2B-461F-920C-00416E01AC26}" presName="Accent2" presStyleCnt="0"/>
      <dgm:spPr/>
    </dgm:pt>
    <dgm:pt modelId="{0727DDDC-3189-4644-B783-C26D1EAED50E}" type="pres">
      <dgm:prSet presAssocID="{C7B124A5-6B2B-461F-920C-00416E01AC26}" presName="Accent" presStyleLbl="node1" presStyleIdx="1" presStyleCnt="3"/>
      <dgm:spPr/>
    </dgm:pt>
    <dgm:pt modelId="{FD921D51-0646-4805-9DAD-85C0B455188D}" type="pres">
      <dgm:prSet presAssocID="{C7B124A5-6B2B-461F-920C-00416E01AC26}" presName="Parent2" presStyleLbl="revTx" presStyleIdx="1" presStyleCnt="3">
        <dgm:presLayoutVars>
          <dgm:chMax val="1"/>
          <dgm:chPref val="1"/>
          <dgm:bulletEnabled val="1"/>
        </dgm:presLayoutVars>
      </dgm:prSet>
      <dgm:spPr/>
      <dgm:t>
        <a:bodyPr/>
        <a:lstStyle/>
        <a:p>
          <a:endParaRPr lang="es-MX"/>
        </a:p>
      </dgm:t>
    </dgm:pt>
    <dgm:pt modelId="{E30618FA-29D0-4F83-9206-AE6334331ECE}" type="pres">
      <dgm:prSet presAssocID="{15621985-6FB6-4997-965D-4868E69BFEBF}" presName="Accent3" presStyleCnt="0"/>
      <dgm:spPr/>
    </dgm:pt>
    <dgm:pt modelId="{D8A1C8BF-D5E9-4FE9-A131-AC408CD6D846}" type="pres">
      <dgm:prSet presAssocID="{15621985-6FB6-4997-965D-4868E69BFEBF}" presName="Accent" presStyleLbl="node1" presStyleIdx="2" presStyleCnt="3"/>
      <dgm:spPr/>
    </dgm:pt>
    <dgm:pt modelId="{2985A030-F2A6-4F24-B8E3-531A17AD1643}" type="pres">
      <dgm:prSet presAssocID="{15621985-6FB6-4997-965D-4868E69BFEBF}" presName="Parent3" presStyleLbl="revTx" presStyleIdx="2" presStyleCnt="3">
        <dgm:presLayoutVars>
          <dgm:chMax val="1"/>
          <dgm:chPref val="1"/>
          <dgm:bulletEnabled val="1"/>
        </dgm:presLayoutVars>
      </dgm:prSet>
      <dgm:spPr/>
      <dgm:t>
        <a:bodyPr/>
        <a:lstStyle/>
        <a:p>
          <a:endParaRPr lang="es-MX"/>
        </a:p>
      </dgm:t>
    </dgm:pt>
  </dgm:ptLst>
  <dgm:cxnLst>
    <dgm:cxn modelId="{8320C4AB-989B-4808-8A74-2A74BFED80BE}" type="presOf" srcId="{C7B124A5-6B2B-461F-920C-00416E01AC26}" destId="{FD921D51-0646-4805-9DAD-85C0B455188D}" srcOrd="0" destOrd="0" presId="urn:microsoft.com/office/officeart/2009/layout/CircleArrowProcess"/>
    <dgm:cxn modelId="{3158DAAE-7622-40E4-B36A-01A37E3AAB23}" type="presOf" srcId="{06DAEF4D-AC71-4F09-BCB9-309F265802BE}" destId="{8B2760A7-18C3-4E90-B69C-A4D266AA06D9}" srcOrd="0" destOrd="0" presId="urn:microsoft.com/office/officeart/2009/layout/CircleArrowProcess"/>
    <dgm:cxn modelId="{3267BACE-B6F4-4C9B-9FE4-B01BA47AC251}" srcId="{06DAEF4D-AC71-4F09-BCB9-309F265802BE}" destId="{15621985-6FB6-4997-965D-4868E69BFEBF}" srcOrd="2" destOrd="0" parTransId="{A5AFBACB-167D-4957-A545-19643B88DB64}" sibTransId="{8D8E5144-705E-487A-9574-E18A84D0D278}"/>
    <dgm:cxn modelId="{E51586D7-3B11-4D28-B46B-670A16028672}" srcId="{06DAEF4D-AC71-4F09-BCB9-309F265802BE}" destId="{C7B124A5-6B2B-461F-920C-00416E01AC26}" srcOrd="1" destOrd="0" parTransId="{4E8A10BB-C0CF-4C7E-B106-05A6832E3DAA}" sibTransId="{8CD74CD1-5023-4425-A93B-96BA8CCCD1FC}"/>
    <dgm:cxn modelId="{E751086C-DF7E-46CB-B492-4A2E0FEBD90D}" srcId="{06DAEF4D-AC71-4F09-BCB9-309F265802BE}" destId="{E3092D1E-678E-40F8-860E-8FA3682A6DF9}" srcOrd="0" destOrd="0" parTransId="{A70974D8-673F-46D5-AA41-BC765E961A09}" sibTransId="{65458265-6DB2-41B4-8997-37BB14DCFBBC}"/>
    <dgm:cxn modelId="{0A45CFE2-680A-4B0D-A3A7-4E26379BD219}" type="presOf" srcId="{E3092D1E-678E-40F8-860E-8FA3682A6DF9}" destId="{44A7E2D2-019D-4786-B915-F8780B3F0E6A}" srcOrd="0" destOrd="0" presId="urn:microsoft.com/office/officeart/2009/layout/CircleArrowProcess"/>
    <dgm:cxn modelId="{2D468495-1A8B-4808-8AE9-2E3C39C5CF33}" type="presOf" srcId="{15621985-6FB6-4997-965D-4868E69BFEBF}" destId="{2985A030-F2A6-4F24-B8E3-531A17AD1643}" srcOrd="0" destOrd="0" presId="urn:microsoft.com/office/officeart/2009/layout/CircleArrowProcess"/>
    <dgm:cxn modelId="{1F9AB4C6-51B5-4CC2-9FB3-7E6811160298}" type="presParOf" srcId="{8B2760A7-18C3-4E90-B69C-A4D266AA06D9}" destId="{9BB6253B-0FBC-452E-AE83-F51932CF5518}" srcOrd="0" destOrd="0" presId="urn:microsoft.com/office/officeart/2009/layout/CircleArrowProcess"/>
    <dgm:cxn modelId="{3565256A-9ECC-4BCF-B7A7-44D02DC41111}" type="presParOf" srcId="{9BB6253B-0FBC-452E-AE83-F51932CF5518}" destId="{6CE28020-2FD6-460C-BC6F-F92BCB5F6D3D}" srcOrd="0" destOrd="0" presId="urn:microsoft.com/office/officeart/2009/layout/CircleArrowProcess"/>
    <dgm:cxn modelId="{6B3B38E1-606F-47F1-B0A5-DCF06FB1B72F}" type="presParOf" srcId="{8B2760A7-18C3-4E90-B69C-A4D266AA06D9}" destId="{44A7E2D2-019D-4786-B915-F8780B3F0E6A}" srcOrd="1" destOrd="0" presId="urn:microsoft.com/office/officeart/2009/layout/CircleArrowProcess"/>
    <dgm:cxn modelId="{7F00AFDC-FAD4-49C0-B87A-FE08B500EC08}" type="presParOf" srcId="{8B2760A7-18C3-4E90-B69C-A4D266AA06D9}" destId="{6D42F812-06FD-44D7-8034-2BF9F032973A}" srcOrd="2" destOrd="0" presId="urn:microsoft.com/office/officeart/2009/layout/CircleArrowProcess"/>
    <dgm:cxn modelId="{0548F3BC-7FD9-4BBD-8A4A-22108A4C068D}" type="presParOf" srcId="{6D42F812-06FD-44D7-8034-2BF9F032973A}" destId="{0727DDDC-3189-4644-B783-C26D1EAED50E}" srcOrd="0" destOrd="0" presId="urn:microsoft.com/office/officeart/2009/layout/CircleArrowProcess"/>
    <dgm:cxn modelId="{5BF70EC8-25C7-4541-BD00-7BC9A007D955}" type="presParOf" srcId="{8B2760A7-18C3-4E90-B69C-A4D266AA06D9}" destId="{FD921D51-0646-4805-9DAD-85C0B455188D}" srcOrd="3" destOrd="0" presId="urn:microsoft.com/office/officeart/2009/layout/CircleArrowProcess"/>
    <dgm:cxn modelId="{1DB0F021-6D96-4102-BBA9-149AD01BE128}" type="presParOf" srcId="{8B2760A7-18C3-4E90-B69C-A4D266AA06D9}" destId="{E30618FA-29D0-4F83-9206-AE6334331ECE}" srcOrd="4" destOrd="0" presId="urn:microsoft.com/office/officeart/2009/layout/CircleArrowProcess"/>
    <dgm:cxn modelId="{A038F883-38FD-4A10-ADD1-D04F57BA1E43}" type="presParOf" srcId="{E30618FA-29D0-4F83-9206-AE6334331ECE}" destId="{D8A1C8BF-D5E9-4FE9-A131-AC408CD6D846}" srcOrd="0" destOrd="0" presId="urn:microsoft.com/office/officeart/2009/layout/CircleArrowProcess"/>
    <dgm:cxn modelId="{290CB965-18F9-40F1-B8C5-53A6A07337E6}" type="presParOf" srcId="{8B2760A7-18C3-4E90-B69C-A4D266AA06D9}" destId="{2985A030-F2A6-4F24-B8E3-531A17AD1643}"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3051D3-7115-4469-809B-E1B545626600}" type="datetimeFigureOut">
              <a:rPr lang="es-MX" smtClean="0"/>
              <a:t>28/09/2018</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02976B-CF25-4208-B63A-134A5A6955BA}" type="slidenum">
              <a:rPr lang="es-MX" smtClean="0"/>
              <a:t>‹Nº›</a:t>
            </a:fld>
            <a:endParaRPr lang="es-MX"/>
          </a:p>
        </p:txBody>
      </p:sp>
    </p:spTree>
    <p:extLst>
      <p:ext uri="{BB962C8B-B14F-4D97-AF65-F5344CB8AC3E}">
        <p14:creationId xmlns:p14="http://schemas.microsoft.com/office/powerpoint/2010/main" val="3470527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1309F6-5081-45A8-9749-0C999B7B3714}" type="datetimeFigureOut">
              <a:rPr lang="es-ES" smtClean="0"/>
              <a:pPr/>
              <a:t>28/09/2018</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562EB3-935A-4699-884D-1FE670E1CCD0}" type="slidenum">
              <a:rPr lang="es-ES" smtClean="0"/>
              <a:pPr/>
              <a:t>‹Nº›</a:t>
            </a:fld>
            <a:endParaRPr lang="es-ES" dirty="0"/>
          </a:p>
        </p:txBody>
      </p:sp>
    </p:spTree>
    <p:extLst>
      <p:ext uri="{BB962C8B-B14F-4D97-AF65-F5344CB8AC3E}">
        <p14:creationId xmlns:p14="http://schemas.microsoft.com/office/powerpoint/2010/main" val="88691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8562EB3-935A-4699-884D-1FE670E1CCD0}" type="slidenum">
              <a:rPr lang="es-ES" smtClean="0"/>
              <a:pPr/>
              <a:t>34</a:t>
            </a:fld>
            <a:endParaRPr lang="es-ES" dirty="0"/>
          </a:p>
        </p:txBody>
      </p:sp>
    </p:spTree>
    <p:extLst>
      <p:ext uri="{BB962C8B-B14F-4D97-AF65-F5344CB8AC3E}">
        <p14:creationId xmlns:p14="http://schemas.microsoft.com/office/powerpoint/2010/main" val="1844172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47C9B81F-C347-4BEF-BFDF-29C42F48304A}" type="datetimeFigureOut">
              <a:rPr lang="en-US" smtClean="0"/>
              <a:pPr/>
              <a:t>9/28/2018</a:t>
            </a:fld>
            <a:endParaRPr lang="en-US" dirty="0"/>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kumimoji="0" lang="en-US" dirty="0"/>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042AED99-7FB4-404E-8A97-64753DCE42EC}" type="slidenum">
              <a:rPr kumimoji="0" lang="en-US" smtClean="0"/>
              <a:pPr/>
              <a:t>‹Nº›</a:t>
            </a:fld>
            <a:endParaRPr kumimoji="0" lang="en-US" dirty="0"/>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a:xfrm>
            <a:off x="7848600" y="533400"/>
            <a:ext cx="762000" cy="609600"/>
          </a:xfrm>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47C9B81F-C347-4BEF-BFDF-29C42F48304A}" type="datetimeFigureOut">
              <a:rPr lang="en-US" smtClean="0"/>
              <a:pPr/>
              <a:t>9/28/2018</a:t>
            </a:fld>
            <a:endParaRPr lang="en-US" dirty="0"/>
          </a:p>
        </p:txBody>
      </p:sp>
      <p:sp>
        <p:nvSpPr>
          <p:cNvPr id="5" name="Footer Placeholder 4"/>
          <p:cNvSpPr>
            <a:spLocks noGrp="1"/>
          </p:cNvSpPr>
          <p:nvPr>
            <p:ph type="ftr" sz="quarter" idx="11"/>
          </p:nvPr>
        </p:nvSpPr>
        <p:spPr>
          <a:xfrm>
            <a:off x="1892808" y="6556248"/>
            <a:ext cx="1673352" cy="228600"/>
          </a:xfrm>
        </p:spPr>
        <p:txBody>
          <a:bodyPr/>
          <a:lstStyle/>
          <a:p>
            <a:endParaRPr kumimoji="0" lang="en-US" dirty="0"/>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042AED99-7FB4-404E-8A97-64753DCE42EC}" type="slidenum">
              <a:rPr kumimoji="0" lang="en-US" smtClean="0"/>
              <a:pPr/>
              <a:t>‹Nº›</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 name="Date Placeholder 1"/>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7C9B81F-C347-4BEF-BFDF-29C42F48304A}" type="datetimeFigureOut">
              <a:rPr lang="en-US" smtClean="0"/>
              <a:pPr/>
              <a:t>9/28/2018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‹Nº›</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47C9B81F-C347-4BEF-BFDF-29C42F48304A}" type="datetimeFigureOut">
              <a:rPr lang="en-US" smtClean="0"/>
              <a:pPr/>
              <a:t>9/28/2018</a:t>
            </a:fld>
            <a:endParaRPr lang="en-US" dirty="0">
              <a:solidFill>
                <a:schemeClr val="tx2">
                  <a:shade val="90000"/>
                </a:schemeClr>
              </a:solidFill>
            </a:endParaRPr>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042AED99-7FB4-404E-8A97-64753DCE42EC}" type="slidenum">
              <a:rPr kumimoji="0" lang="en-US" smtClean="0"/>
              <a:pPr/>
              <a:t>‹Nº›</a:t>
            </a:fld>
            <a:endParaRPr kumimoji="0" lang="en-US" dirty="0">
              <a:solidFill>
                <a:schemeClr val="tx2">
                  <a:shade val="90000"/>
                </a:schemeClr>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3" Type="http://schemas.openxmlformats.org/officeDocument/2006/relationships/hyperlink" Target="http://concepto.de/investiga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339752" y="5949280"/>
            <a:ext cx="6570722" cy="457200"/>
          </a:xfrm>
        </p:spPr>
        <p:txBody>
          <a:bodyPr/>
          <a:lstStyle/>
          <a:p>
            <a:pPr algn="r"/>
            <a:r>
              <a:rPr lang="es-MX" b="1" dirty="0" smtClean="0"/>
              <a:t>Toluca, Edo.,  México;  Junio    2018</a:t>
            </a:r>
          </a:p>
        </p:txBody>
      </p:sp>
      <p:sp>
        <p:nvSpPr>
          <p:cNvPr id="6" name="5 CuadroTexto"/>
          <p:cNvSpPr txBox="1"/>
          <p:nvPr/>
        </p:nvSpPr>
        <p:spPr>
          <a:xfrm>
            <a:off x="2771802" y="551002"/>
            <a:ext cx="5018938" cy="861774"/>
          </a:xfrm>
          <a:prstGeom prst="rect">
            <a:avLst/>
          </a:prstGeom>
          <a:noFill/>
        </p:spPr>
        <p:txBody>
          <a:bodyPr wrap="none" rtlCol="0">
            <a:spAutoFit/>
          </a:bodyPr>
          <a:lstStyle/>
          <a:p>
            <a:pPr algn="ctr"/>
            <a:r>
              <a:rPr lang="es-MX" dirty="0" smtClean="0"/>
              <a:t>UNIVERSIDAD AUTÓNOMA DEL ESTADO DE MÉXICO</a:t>
            </a:r>
          </a:p>
          <a:p>
            <a:pPr algn="ctr"/>
            <a:r>
              <a:rPr lang="es-MX" dirty="0" smtClean="0"/>
              <a:t>FACULTAD DE ENFERMERÍA Y OBSTETRICIA</a:t>
            </a:r>
            <a:r>
              <a:rPr lang="es-MX" sz="3200" b="1" dirty="0" smtClean="0"/>
              <a:t> </a:t>
            </a:r>
          </a:p>
        </p:txBody>
      </p:sp>
      <p:pic>
        <p:nvPicPr>
          <p:cNvPr id="8" name="7 Imagen" descr="uaem 1"/>
          <p:cNvPicPr>
            <a:picLocks noChangeAspect="1" noChangeArrowheads="1"/>
          </p:cNvPicPr>
          <p:nvPr/>
        </p:nvPicPr>
        <p:blipFill>
          <a:blip r:embed="rId2" cstate="print"/>
          <a:srcRect/>
          <a:stretch>
            <a:fillRect/>
          </a:stretch>
        </p:blipFill>
        <p:spPr bwMode="auto">
          <a:xfrm>
            <a:off x="167511" y="332656"/>
            <a:ext cx="1440160" cy="1293086"/>
          </a:xfrm>
          <a:prstGeom prst="rect">
            <a:avLst/>
          </a:prstGeom>
          <a:ln>
            <a:noFill/>
          </a:ln>
          <a:effectLst>
            <a:softEdge rad="112500"/>
          </a:effectLst>
        </p:spPr>
      </p:pic>
      <p:pic>
        <p:nvPicPr>
          <p:cNvPr id="10" name="Picture 6" descr="LOGO FEyO"/>
          <p:cNvPicPr>
            <a:picLocks noChangeAspect="1" noChangeArrowheads="1"/>
          </p:cNvPicPr>
          <p:nvPr/>
        </p:nvPicPr>
        <p:blipFill>
          <a:blip r:embed="rId3" cstate="print"/>
          <a:srcRect/>
          <a:stretch>
            <a:fillRect/>
          </a:stretch>
        </p:blipFill>
        <p:spPr bwMode="auto">
          <a:xfrm>
            <a:off x="323528" y="4797152"/>
            <a:ext cx="1152079" cy="1224136"/>
          </a:xfrm>
          <a:prstGeom prst="rect">
            <a:avLst/>
          </a:prstGeom>
          <a:ln>
            <a:noFill/>
          </a:ln>
          <a:effectLst>
            <a:softEdge rad="112500"/>
          </a:effectLst>
        </p:spPr>
      </p:pic>
      <p:sp>
        <p:nvSpPr>
          <p:cNvPr id="9" name="8 CuadroTexto"/>
          <p:cNvSpPr txBox="1"/>
          <p:nvPr/>
        </p:nvSpPr>
        <p:spPr>
          <a:xfrm>
            <a:off x="2843808" y="2093947"/>
            <a:ext cx="4328429" cy="461665"/>
          </a:xfrm>
          <a:prstGeom prst="rect">
            <a:avLst/>
          </a:prstGeom>
          <a:noFill/>
        </p:spPr>
        <p:txBody>
          <a:bodyPr wrap="none" rtlCol="0">
            <a:spAutoFit/>
          </a:bodyPr>
          <a:lstStyle/>
          <a:p>
            <a:r>
              <a:rPr lang="es-MX" sz="2400" dirty="0" smtClean="0"/>
              <a:t> LICENCIATURA  EN ENFERMERÍA </a:t>
            </a:r>
          </a:p>
        </p:txBody>
      </p:sp>
      <p:sp>
        <p:nvSpPr>
          <p:cNvPr id="5" name="4 CuadroTexto"/>
          <p:cNvSpPr txBox="1"/>
          <p:nvPr/>
        </p:nvSpPr>
        <p:spPr>
          <a:xfrm>
            <a:off x="1907704" y="3140968"/>
            <a:ext cx="7128792" cy="954107"/>
          </a:xfrm>
          <a:prstGeom prst="rect">
            <a:avLst/>
          </a:prstGeom>
          <a:noFill/>
        </p:spPr>
        <p:txBody>
          <a:bodyPr wrap="square" rtlCol="0">
            <a:spAutoFit/>
          </a:bodyPr>
          <a:lstStyle/>
          <a:p>
            <a:pPr algn="ctr"/>
            <a:r>
              <a:rPr lang="es-ES" sz="2800" b="1" dirty="0" smtClean="0"/>
              <a:t>IMPORTANCIA DE LA HIPÓTESIS EN LA INVESTIGACIÓN CIENTÍFICA  </a:t>
            </a:r>
            <a:endParaRPr lang="es-MX" sz="2800" b="1" dirty="0"/>
          </a:p>
        </p:txBody>
      </p:sp>
      <p:sp>
        <p:nvSpPr>
          <p:cNvPr id="11" name="10 Rectángulo"/>
          <p:cNvSpPr/>
          <p:nvPr/>
        </p:nvSpPr>
        <p:spPr>
          <a:xfrm>
            <a:off x="2051721" y="4869160"/>
            <a:ext cx="4104456" cy="369332"/>
          </a:xfrm>
          <a:prstGeom prst="rect">
            <a:avLst/>
          </a:prstGeom>
        </p:spPr>
        <p:txBody>
          <a:bodyPr wrap="square">
            <a:spAutoFit/>
          </a:bodyPr>
          <a:lstStyle/>
          <a:p>
            <a:pPr lvl="0">
              <a:defRPr/>
            </a:pPr>
            <a:r>
              <a:rPr lang="es-MX" b="1" i="1" dirty="0" smtClean="0">
                <a:solidFill>
                  <a:srgbClr val="704404"/>
                </a:solidFill>
              </a:rPr>
              <a:t>DRA</a:t>
            </a:r>
            <a:r>
              <a:rPr lang="es-MX" b="1" i="1" dirty="0">
                <a:solidFill>
                  <a:srgbClr val="704404"/>
                </a:solidFill>
              </a:rPr>
              <a:t>. EN C. </a:t>
            </a:r>
            <a:r>
              <a:rPr lang="es-MX" b="1" i="1" dirty="0" smtClean="0">
                <a:solidFill>
                  <a:srgbClr val="704404"/>
                </a:solidFill>
              </a:rPr>
              <a:t>ED. </a:t>
            </a:r>
            <a:r>
              <a:rPr lang="es-MX" b="1" i="1" dirty="0">
                <a:solidFill>
                  <a:srgbClr val="704404"/>
                </a:solidFill>
              </a:rPr>
              <a:t>MICAELA OLIVOS RUBIO</a:t>
            </a:r>
            <a:r>
              <a:rPr lang="es-MX" b="1" dirty="0">
                <a:solidFill>
                  <a:prstClr val="black"/>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79712" y="1700808"/>
            <a:ext cx="6392416" cy="4704259"/>
          </a:xfrm>
        </p:spPr>
        <p:txBody>
          <a:bodyPr>
            <a:normAutofit/>
          </a:bodyPr>
          <a:lstStyle/>
          <a:p>
            <a:pPr marL="0" indent="0">
              <a:lnSpc>
                <a:spcPct val="115000"/>
              </a:lnSpc>
              <a:spcAft>
                <a:spcPts val="1000"/>
              </a:spcAft>
              <a:buNone/>
            </a:pPr>
            <a:r>
              <a:rPr lang="es-MX" sz="2000" dirty="0" smtClean="0">
                <a:latin typeface="Times New Roman"/>
                <a:ea typeface="Times New Roman"/>
                <a:cs typeface="Times New Roman"/>
              </a:rPr>
              <a:t>1.- Es </a:t>
            </a:r>
            <a:r>
              <a:rPr lang="es-MX" sz="2000" dirty="0">
                <a:latin typeface="Times New Roman"/>
                <a:ea typeface="Times New Roman"/>
                <a:cs typeface="Times New Roman"/>
              </a:rPr>
              <a:t>en primer lugar realizar una suerte de </a:t>
            </a:r>
            <a:r>
              <a:rPr lang="es-MX" sz="2000" u="sng" dirty="0" smtClean="0">
                <a:latin typeface="Times New Roman"/>
                <a:ea typeface="Times New Roman"/>
                <a:cs typeface="Times New Roman"/>
              </a:rPr>
              <a:t>introducción </a:t>
            </a:r>
            <a:r>
              <a:rPr lang="es-MX" sz="2000" dirty="0" smtClean="0">
                <a:latin typeface="Times New Roman"/>
                <a:ea typeface="Times New Roman"/>
                <a:cs typeface="Times New Roman"/>
              </a:rPr>
              <a:t>  o explicación </a:t>
            </a:r>
            <a:r>
              <a:rPr lang="es-MX" sz="2000" dirty="0">
                <a:latin typeface="Times New Roman"/>
                <a:ea typeface="Times New Roman"/>
                <a:cs typeface="Times New Roman"/>
              </a:rPr>
              <a:t>sobre el tema que se analizará a lo largo del estudio. Son utilizadas como medio de incentivo a lo largo de todo el estudio. Además organiza el proyecto, orientando el tema que será tratado.</a:t>
            </a:r>
            <a:endParaRPr lang="es-MX" sz="1800" dirty="0">
              <a:ea typeface="Calibri"/>
              <a:cs typeface="Times New Roman"/>
            </a:endParaRPr>
          </a:p>
          <a:p>
            <a:pPr marL="0" indent="0">
              <a:buNone/>
            </a:pPr>
            <a:r>
              <a:rPr lang="es-MX" sz="2000" dirty="0" smtClean="0">
                <a:latin typeface="Arial"/>
              </a:rPr>
              <a:t>2</a:t>
            </a:r>
            <a:r>
              <a:rPr lang="es-MX" sz="2000" dirty="0" smtClean="0">
                <a:latin typeface="Times New Roman" pitchFamily="18" charset="0"/>
                <a:cs typeface="Times New Roman" pitchFamily="18" charset="0"/>
              </a:rPr>
              <a:t>.- Alcanzar </a:t>
            </a:r>
            <a:r>
              <a:rPr lang="es-MX" sz="2000" dirty="0">
                <a:latin typeface="Times New Roman" pitchFamily="18" charset="0"/>
                <a:cs typeface="Times New Roman" pitchFamily="18" charset="0"/>
              </a:rPr>
              <a:t>los conocimientos científicos existentes con los nuevos </a:t>
            </a:r>
            <a:r>
              <a:rPr lang="es-MX" sz="2000" dirty="0" smtClean="0">
                <a:latin typeface="Times New Roman" pitchFamily="18" charset="0"/>
                <a:cs typeface="Times New Roman" pitchFamily="18" charset="0"/>
              </a:rPr>
              <a:t>problemas sugeridos </a:t>
            </a:r>
            <a:r>
              <a:rPr lang="es-MX" sz="2000" dirty="0">
                <a:latin typeface="Times New Roman" pitchFamily="18" charset="0"/>
                <a:cs typeface="Times New Roman" pitchFamily="18" charset="0"/>
              </a:rPr>
              <a:t>en la </a:t>
            </a:r>
            <a:r>
              <a:rPr lang="es-MX" sz="2000" dirty="0" smtClean="0">
                <a:latin typeface="Times New Roman" pitchFamily="18" charset="0"/>
                <a:cs typeface="Times New Roman" pitchFamily="18" charset="0"/>
              </a:rPr>
              <a:t>realidad.</a:t>
            </a:r>
          </a:p>
          <a:p>
            <a:pPr marL="0" indent="0">
              <a:buNone/>
            </a:pPr>
            <a:r>
              <a:rPr lang="es-MX" sz="2000" dirty="0" smtClean="0">
                <a:latin typeface="Times New Roman" pitchFamily="18" charset="0"/>
                <a:cs typeface="Times New Roman" pitchFamily="18" charset="0"/>
              </a:rPr>
              <a:t>3.- Confirmar</a:t>
            </a:r>
            <a:r>
              <a:rPr lang="es-MX" sz="2000" dirty="0">
                <a:latin typeface="Times New Roman" pitchFamily="18" charset="0"/>
                <a:cs typeface="Times New Roman" pitchFamily="18" charset="0"/>
              </a:rPr>
              <a:t>, reformar o anular los sistemas teóricos existentes.</a:t>
            </a:r>
            <a:endParaRPr lang="es-ES" sz="2000" dirty="0" smtClean="0">
              <a:latin typeface="Times New Roman" pitchFamily="18" charset="0"/>
              <a:cs typeface="Times New Roman" pitchFamily="18" charset="0"/>
            </a:endParaRPr>
          </a:p>
        </p:txBody>
      </p:sp>
      <p:sp>
        <p:nvSpPr>
          <p:cNvPr id="4" name="1 Título"/>
          <p:cNvSpPr>
            <a:spLocks noGrp="1"/>
          </p:cNvSpPr>
          <p:nvPr>
            <p:ph type="title"/>
          </p:nvPr>
        </p:nvSpPr>
        <p:spPr>
          <a:xfrm>
            <a:off x="2438400" y="228600"/>
            <a:ext cx="6248400" cy="1143000"/>
          </a:xfrm>
        </p:spPr>
        <p:txBody>
          <a:bodyPr>
            <a:normAutofit fontScale="90000"/>
          </a:bodyPr>
          <a:lstStyle/>
          <a:p>
            <a:pPr algn="ctr"/>
            <a:r>
              <a:rPr lang="es-MX" b="1" dirty="0" smtClean="0">
                <a:latin typeface="Times New Roman"/>
                <a:ea typeface="Times New Roman"/>
              </a:rPr>
              <a:t> </a:t>
            </a:r>
            <a:r>
              <a:rPr lang="es-MX" sz="3600" b="1" dirty="0" smtClean="0">
                <a:latin typeface="Arial" pitchFamily="34" charset="0"/>
                <a:ea typeface="Times New Roman"/>
                <a:cs typeface="Arial" pitchFamily="34" charset="0"/>
              </a:rPr>
              <a:t>objetivos </a:t>
            </a:r>
            <a:r>
              <a:rPr lang="es-MX" sz="3600" b="1" dirty="0">
                <a:latin typeface="Arial" pitchFamily="34" charset="0"/>
                <a:ea typeface="Times New Roman"/>
                <a:cs typeface="Arial" pitchFamily="34" charset="0"/>
              </a:rPr>
              <a:t>de </a:t>
            </a:r>
            <a:r>
              <a:rPr lang="es-MX" sz="3600" b="1" dirty="0" smtClean="0">
                <a:latin typeface="Arial" pitchFamily="34" charset="0"/>
                <a:ea typeface="Times New Roman"/>
                <a:cs typeface="Arial" pitchFamily="34" charset="0"/>
              </a:rPr>
              <a:t>la </a:t>
            </a:r>
            <a:r>
              <a:rPr lang="es-MX" sz="3600" b="1" dirty="0">
                <a:latin typeface="Arial" pitchFamily="34" charset="0"/>
                <a:ea typeface="Times New Roman"/>
                <a:cs typeface="Arial" pitchFamily="34" charset="0"/>
              </a:rPr>
              <a:t>hipótesis</a:t>
            </a:r>
            <a:r>
              <a:rPr lang="es-MX" sz="3600" dirty="0">
                <a:latin typeface="Arial" pitchFamily="34" charset="0"/>
                <a:ea typeface="Times New Roman"/>
                <a:cs typeface="Arial" pitchFamily="34" charset="0"/>
              </a:rPr>
              <a:t> </a:t>
            </a:r>
            <a:endParaRPr lang="es-MX" sz="3600" dirty="0" smtClean="0">
              <a:latin typeface="Arial" pitchFamily="34" charset="0"/>
              <a:cs typeface="Arial" pitchFamily="34" charset="0"/>
            </a:endParaRPr>
          </a:p>
        </p:txBody>
      </p:sp>
    </p:spTree>
    <p:extLst>
      <p:ext uri="{BB962C8B-B14F-4D97-AF65-F5344CB8AC3E}">
        <p14:creationId xmlns:p14="http://schemas.microsoft.com/office/powerpoint/2010/main" val="1917868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260648"/>
            <a:ext cx="6245352" cy="1143000"/>
          </a:xfrm>
        </p:spPr>
        <p:txBody>
          <a:bodyPr>
            <a:noAutofit/>
          </a:bodyPr>
          <a:lstStyle/>
          <a:p>
            <a:r>
              <a:rPr lang="es-ES" sz="3200" b="1" dirty="0" smtClean="0">
                <a:latin typeface="Arial" pitchFamily="34" charset="0"/>
                <a:cs typeface="Arial" pitchFamily="34" charset="0"/>
              </a:rPr>
              <a:t>Formulación de hipótesis según enfoque y alcance del estudio     </a:t>
            </a:r>
            <a:endParaRPr lang="es-MX" sz="3200" b="1" dirty="0">
              <a:latin typeface="Arial" pitchFamily="34" charset="0"/>
              <a:cs typeface="Arial"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350581781"/>
              </p:ext>
            </p:extLst>
          </p:nvPr>
        </p:nvGraphicFramePr>
        <p:xfrm>
          <a:off x="2706688" y="2446338"/>
          <a:ext cx="5715000" cy="4023360"/>
        </p:xfrm>
        <a:graphic>
          <a:graphicData uri="http://schemas.openxmlformats.org/drawingml/2006/table">
            <a:tbl>
              <a:tblPr firstRow="1" bandRow="1">
                <a:tableStyleId>{5C22544A-7EE6-4342-B048-85BDC9FD1C3A}</a:tableStyleId>
              </a:tblPr>
              <a:tblGrid>
                <a:gridCol w="1905000"/>
                <a:gridCol w="1905000"/>
                <a:gridCol w="1905000"/>
              </a:tblGrid>
              <a:tr h="370840">
                <a:tc>
                  <a:txBody>
                    <a:bodyPr/>
                    <a:lstStyle/>
                    <a:p>
                      <a:r>
                        <a:rPr lang="es-ES" dirty="0" smtClean="0"/>
                        <a:t>Alcance del estudio </a:t>
                      </a:r>
                      <a:endParaRPr lang="es-MX" dirty="0"/>
                    </a:p>
                  </a:txBody>
                  <a:tcPr/>
                </a:tc>
                <a:tc>
                  <a:txBody>
                    <a:bodyPr/>
                    <a:lstStyle/>
                    <a:p>
                      <a:r>
                        <a:rPr lang="es-ES" dirty="0" smtClean="0"/>
                        <a:t>Enfoque</a:t>
                      </a:r>
                      <a:r>
                        <a:rPr lang="es-ES" baseline="0" dirty="0" smtClean="0"/>
                        <a:t> cuantitativo </a:t>
                      </a:r>
                      <a:r>
                        <a:rPr lang="es-ES" dirty="0" smtClean="0"/>
                        <a:t> </a:t>
                      </a:r>
                      <a:endParaRPr lang="es-MX" dirty="0"/>
                    </a:p>
                  </a:txBody>
                  <a:tcPr/>
                </a:tc>
                <a:tc>
                  <a:txBody>
                    <a:bodyPr/>
                    <a:lstStyle/>
                    <a:p>
                      <a:r>
                        <a:rPr lang="es-ES" dirty="0" smtClean="0"/>
                        <a:t>Enfoque</a:t>
                      </a:r>
                      <a:r>
                        <a:rPr lang="es-ES" baseline="0" dirty="0" smtClean="0"/>
                        <a:t> cualitativo </a:t>
                      </a:r>
                      <a:endParaRPr lang="es-MX" dirty="0"/>
                    </a:p>
                  </a:txBody>
                  <a:tcPr/>
                </a:tc>
              </a:tr>
              <a:tr h="370840">
                <a:tc>
                  <a:txBody>
                    <a:bodyPr/>
                    <a:lstStyle/>
                    <a:p>
                      <a:r>
                        <a:rPr lang="es-ES" dirty="0" smtClean="0"/>
                        <a:t>Exploratorio </a:t>
                      </a:r>
                      <a:endParaRPr lang="es-MX" dirty="0"/>
                    </a:p>
                  </a:txBody>
                  <a:tcPr/>
                </a:tc>
                <a:tc>
                  <a:txBody>
                    <a:bodyPr/>
                    <a:lstStyle/>
                    <a:p>
                      <a:r>
                        <a:rPr lang="es-ES" dirty="0" smtClean="0"/>
                        <a:t>Sin formulación de</a:t>
                      </a:r>
                      <a:r>
                        <a:rPr lang="es-ES" baseline="0" dirty="0" smtClean="0"/>
                        <a:t> hipótesis </a:t>
                      </a:r>
                      <a:endParaRPr lang="es-MX" dirty="0"/>
                    </a:p>
                  </a:txBody>
                  <a:tcPr/>
                </a:tc>
                <a:tc>
                  <a:txBody>
                    <a:bodyPr/>
                    <a:lstStyle/>
                    <a:p>
                      <a:r>
                        <a:rPr lang="es-ES" dirty="0" smtClean="0"/>
                        <a:t>Sin formulación</a:t>
                      </a:r>
                      <a:r>
                        <a:rPr lang="es-ES" baseline="0" dirty="0" smtClean="0"/>
                        <a:t> de hipótesis </a:t>
                      </a:r>
                      <a:endParaRPr lang="es-MX" dirty="0"/>
                    </a:p>
                  </a:txBody>
                  <a:tcPr/>
                </a:tc>
              </a:tr>
              <a:tr h="370840">
                <a:tc>
                  <a:txBody>
                    <a:bodyPr/>
                    <a:lstStyle/>
                    <a:p>
                      <a:r>
                        <a:rPr lang="es-ES" dirty="0" smtClean="0"/>
                        <a:t>Descriptivo</a:t>
                      </a:r>
                      <a:r>
                        <a:rPr lang="es-ES" baseline="0" dirty="0" smtClean="0"/>
                        <a:t> </a:t>
                      </a:r>
                      <a:endParaRPr lang="es-MX" dirty="0"/>
                    </a:p>
                  </a:txBody>
                  <a:tcPr/>
                </a:tc>
                <a:tc>
                  <a:txBody>
                    <a:bodyPr/>
                    <a:lstStyle/>
                    <a:p>
                      <a:r>
                        <a:rPr lang="es-ES" dirty="0" smtClean="0"/>
                        <a:t>Formulación de hipótesis para pronosticar un</a:t>
                      </a:r>
                      <a:r>
                        <a:rPr lang="es-ES" baseline="0" dirty="0" smtClean="0"/>
                        <a:t> hecho </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Sin formulación de hipótesis </a:t>
                      </a:r>
                      <a:endParaRPr kumimoji="0" lang="es-MX" sz="1800" b="0" i="0" u="none" strike="noStrike" kern="1200" cap="none" spc="0" normalizeH="0" baseline="0" noProof="0" dirty="0">
                        <a:ln>
                          <a:noFill/>
                        </a:ln>
                        <a:solidFill>
                          <a:prstClr val="black"/>
                        </a:solidFill>
                        <a:effectLst/>
                        <a:uLnTx/>
                        <a:uFillTx/>
                        <a:latin typeface="+mn-lt"/>
                        <a:ea typeface="+mn-ea"/>
                        <a:cs typeface="+mn-cs"/>
                      </a:endParaRPr>
                    </a:p>
                  </a:txBody>
                  <a:tcPr/>
                </a:tc>
              </a:tr>
              <a:tr h="370840">
                <a:tc>
                  <a:txBody>
                    <a:bodyPr/>
                    <a:lstStyle/>
                    <a:p>
                      <a:r>
                        <a:rPr lang="es-ES" dirty="0" smtClean="0"/>
                        <a:t>Correlacional </a:t>
                      </a:r>
                      <a:endParaRPr lang="es-MX" dirty="0"/>
                    </a:p>
                  </a:txBody>
                  <a:tcPr/>
                </a:tc>
                <a:tc>
                  <a:txBody>
                    <a:bodyPr/>
                    <a:lstStyle/>
                    <a:p>
                      <a:r>
                        <a:rPr lang="es-ES" dirty="0" smtClean="0"/>
                        <a:t>Formulación de hipótesis </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Sin formulación de hipótesis </a:t>
                      </a:r>
                      <a:endParaRPr kumimoji="0" lang="es-MX" sz="1800" b="0" i="0" u="none" strike="noStrike" kern="1200" cap="none" spc="0" normalizeH="0" baseline="0" noProof="0" dirty="0">
                        <a:ln>
                          <a:noFill/>
                        </a:ln>
                        <a:solidFill>
                          <a:prstClr val="black"/>
                        </a:solidFill>
                        <a:effectLst/>
                        <a:uLnTx/>
                        <a:uFillTx/>
                        <a:latin typeface="+mn-lt"/>
                        <a:ea typeface="+mn-ea"/>
                        <a:cs typeface="+mn-cs"/>
                      </a:endParaRPr>
                    </a:p>
                  </a:txBody>
                  <a:tcPr/>
                </a:tc>
              </a:tr>
              <a:tr h="370840">
                <a:tc>
                  <a:txBody>
                    <a:bodyPr/>
                    <a:lstStyle/>
                    <a:p>
                      <a:r>
                        <a:rPr lang="es-ES" dirty="0" smtClean="0"/>
                        <a:t>Causal </a:t>
                      </a:r>
                      <a:endParaRPr lang="es-MX" dirty="0"/>
                    </a:p>
                  </a:txBody>
                  <a:tcPr/>
                </a:tc>
                <a:tc>
                  <a:txBody>
                    <a:bodyPr/>
                    <a:lstStyle/>
                    <a:p>
                      <a:r>
                        <a:rPr lang="es-ES" dirty="0" smtClean="0"/>
                        <a:t>Formulación de hipótesis </a:t>
                      </a:r>
                      <a:endParaRPr lang="es-MX" dirty="0"/>
                    </a:p>
                  </a:txBody>
                  <a:tcPr/>
                </a:tc>
                <a:tc>
                  <a:txBody>
                    <a:bodyPr/>
                    <a:lstStyle/>
                    <a:p>
                      <a:r>
                        <a:rPr lang="es-ES" dirty="0" smtClean="0"/>
                        <a:t>Potencial formulación de hipótesis </a:t>
                      </a:r>
                      <a:endParaRPr lang="es-MX" dirty="0"/>
                    </a:p>
                  </a:txBody>
                  <a:tcPr/>
                </a:tc>
              </a:tr>
            </a:tbl>
          </a:graphicData>
        </a:graphic>
      </p:graphicFrame>
      <p:sp>
        <p:nvSpPr>
          <p:cNvPr id="4" name="3 Marcador de texto"/>
          <p:cNvSpPr>
            <a:spLocks noGrp="1"/>
          </p:cNvSpPr>
          <p:nvPr>
            <p:ph type="body" sz="half" idx="2"/>
          </p:nvPr>
        </p:nvSpPr>
        <p:spPr/>
        <p:txBody>
          <a:bodyPr/>
          <a:lstStyle/>
          <a:p>
            <a:endParaRPr lang="es-MX"/>
          </a:p>
        </p:txBody>
      </p:sp>
    </p:spTree>
    <p:extLst>
      <p:ext uri="{BB962C8B-B14F-4D97-AF65-F5344CB8AC3E}">
        <p14:creationId xmlns:p14="http://schemas.microsoft.com/office/powerpoint/2010/main" val="51895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latin typeface="Arial" pitchFamily="34" charset="0"/>
                <a:ea typeface="Times New Roman"/>
                <a:cs typeface="Arial" pitchFamily="34" charset="0"/>
              </a:rPr>
              <a:t>Tipos de hipótesis que se usan en un estudio científico</a:t>
            </a:r>
            <a:endParaRPr lang="es-MX" sz="3200" dirty="0">
              <a:effectLst/>
              <a:latin typeface="Arial" pitchFamily="34" charset="0"/>
              <a:ea typeface="Calibri"/>
              <a:cs typeface="Arial" pitchFamily="34" charset="0"/>
            </a:endParaRPr>
          </a:p>
        </p:txBody>
      </p:sp>
      <p:sp>
        <p:nvSpPr>
          <p:cNvPr id="3" name="2 Rectángulo"/>
          <p:cNvSpPr/>
          <p:nvPr/>
        </p:nvSpPr>
        <p:spPr>
          <a:xfrm>
            <a:off x="2267744" y="1988839"/>
            <a:ext cx="6408712" cy="4427879"/>
          </a:xfrm>
          <a:prstGeom prst="rect">
            <a:avLst/>
          </a:prstGeom>
        </p:spPr>
        <p:txBody>
          <a:bodyPr wrap="square">
            <a:spAutoFit/>
          </a:bodyPr>
          <a:lstStyle/>
          <a:p>
            <a:pPr>
              <a:lnSpc>
                <a:spcPct val="115000"/>
              </a:lnSpc>
              <a:spcAft>
                <a:spcPts val="1000"/>
              </a:spcAft>
            </a:pPr>
            <a:r>
              <a:rPr lang="es-MX" b="1" dirty="0" smtClean="0">
                <a:latin typeface="Times New Roman"/>
                <a:ea typeface="Times New Roman"/>
                <a:cs typeface="Times New Roman"/>
              </a:rPr>
              <a:t>1. Hipótesis nula</a:t>
            </a:r>
            <a:endParaRPr lang="es-MX" dirty="0" smtClean="0">
              <a:ea typeface="Calibri"/>
              <a:cs typeface="Times New Roman"/>
            </a:endParaRPr>
          </a:p>
          <a:p>
            <a:pPr>
              <a:lnSpc>
                <a:spcPct val="115000"/>
              </a:lnSpc>
              <a:spcAft>
                <a:spcPts val="1000"/>
              </a:spcAft>
            </a:pPr>
            <a:r>
              <a:rPr lang="es-MX" b="1" dirty="0" smtClean="0">
                <a:latin typeface="Times New Roman"/>
                <a:ea typeface="Times New Roman"/>
                <a:cs typeface="Times New Roman"/>
              </a:rPr>
              <a:t>La hipótesis nula hace referencia a que no existe ninguna relación entre las variables que han sido objeto de investigación</a:t>
            </a:r>
            <a:r>
              <a:rPr lang="es-MX" dirty="0" smtClean="0">
                <a:latin typeface="Times New Roman"/>
                <a:ea typeface="Times New Roman"/>
                <a:cs typeface="Times New Roman"/>
              </a:rPr>
              <a:t>. También es llamada “hipótesis de no relación”, pero no debe ser confundida con una relación negativa o inversa. Simplemente, las variables estudiadas parecen no seguir ningún patrón concreto.</a:t>
            </a:r>
            <a:endParaRPr lang="es-MX" dirty="0" smtClean="0">
              <a:ea typeface="Calibri"/>
              <a:cs typeface="Times New Roman"/>
            </a:endParaRPr>
          </a:p>
          <a:p>
            <a:pPr>
              <a:lnSpc>
                <a:spcPct val="115000"/>
              </a:lnSpc>
              <a:spcAft>
                <a:spcPts val="1000"/>
              </a:spcAft>
            </a:pPr>
            <a:r>
              <a:rPr lang="es-MX" dirty="0" smtClean="0">
                <a:latin typeface="Times New Roman"/>
                <a:ea typeface="Times New Roman"/>
                <a:cs typeface="Times New Roman"/>
              </a:rPr>
              <a:t>Se acepta la hipótesis nula si el estudio científico da como resultado que las hipótesis de trabajo y alternativas no son observadas.</a:t>
            </a:r>
            <a:endParaRPr lang="es-MX" dirty="0" smtClean="0">
              <a:ea typeface="Calibri"/>
              <a:cs typeface="Times New Roman"/>
            </a:endParaRPr>
          </a:p>
          <a:p>
            <a:pPr>
              <a:lnSpc>
                <a:spcPct val="115000"/>
              </a:lnSpc>
              <a:spcAft>
                <a:spcPts val="1000"/>
              </a:spcAft>
            </a:pPr>
            <a:r>
              <a:rPr lang="es-MX" b="1" dirty="0" smtClean="0">
                <a:latin typeface="Times New Roman"/>
                <a:ea typeface="Times New Roman"/>
                <a:cs typeface="Times New Roman"/>
              </a:rPr>
              <a:t>Ejemplo</a:t>
            </a:r>
            <a:endParaRPr lang="es-MX" dirty="0" smtClean="0">
              <a:ea typeface="Calibri"/>
              <a:cs typeface="Times New Roman"/>
            </a:endParaRPr>
          </a:p>
          <a:p>
            <a:pPr>
              <a:lnSpc>
                <a:spcPct val="115000"/>
              </a:lnSpc>
              <a:spcAft>
                <a:spcPts val="1000"/>
              </a:spcAft>
            </a:pPr>
            <a:r>
              <a:rPr lang="es-MX" dirty="0" smtClean="0">
                <a:latin typeface="Times New Roman"/>
                <a:ea typeface="Times New Roman"/>
                <a:cs typeface="Times New Roman"/>
              </a:rPr>
              <a:t>“No hay relación entre la orientación sexual de las personas y su poder adquisitivo”.</a:t>
            </a:r>
            <a:endParaRPr lang="es-MX" dirty="0">
              <a:ea typeface="Calibri"/>
              <a:cs typeface="Times New Roman"/>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800" b="1" dirty="0">
                <a:solidFill>
                  <a:prstClr val="black"/>
                </a:solidFill>
                <a:latin typeface="Times New Roman"/>
                <a:ea typeface="Times New Roman"/>
                <a:cs typeface="Times New Roman"/>
              </a:rPr>
              <a:t>Tipos de hipótesis que se usan en un estudio </a:t>
            </a:r>
            <a:r>
              <a:rPr lang="es-MX" sz="2800" b="1" dirty="0" smtClean="0">
                <a:solidFill>
                  <a:prstClr val="black"/>
                </a:solidFill>
                <a:latin typeface="Times New Roman"/>
                <a:ea typeface="Times New Roman"/>
                <a:cs typeface="Times New Roman"/>
              </a:rPr>
              <a:t>científico </a:t>
            </a:r>
            <a:endParaRPr lang="es-MX" dirty="0"/>
          </a:p>
        </p:txBody>
      </p:sp>
      <p:sp>
        <p:nvSpPr>
          <p:cNvPr id="3" name="2 Marcador de contenido"/>
          <p:cNvSpPr>
            <a:spLocks noGrp="1"/>
          </p:cNvSpPr>
          <p:nvPr>
            <p:ph idx="1"/>
          </p:nvPr>
        </p:nvSpPr>
        <p:spPr>
          <a:xfrm>
            <a:off x="2411760" y="2181125"/>
            <a:ext cx="6248400" cy="3840163"/>
          </a:xfrm>
        </p:spPr>
        <p:txBody>
          <a:bodyPr>
            <a:noAutofit/>
          </a:bodyPr>
          <a:lstStyle/>
          <a:p>
            <a:pPr>
              <a:lnSpc>
                <a:spcPct val="115000"/>
              </a:lnSpc>
              <a:spcAft>
                <a:spcPts val="1000"/>
              </a:spcAft>
            </a:pPr>
            <a:r>
              <a:rPr lang="es-MX" sz="2800" b="1" dirty="0">
                <a:latin typeface="Times New Roman"/>
                <a:ea typeface="Times New Roman"/>
                <a:cs typeface="Times New Roman"/>
              </a:rPr>
              <a:t>2. Hipótesis generales o teóricas</a:t>
            </a:r>
            <a:endParaRPr lang="es-MX" sz="2000" dirty="0">
              <a:ea typeface="Calibri"/>
              <a:cs typeface="Times New Roman"/>
            </a:endParaRPr>
          </a:p>
          <a:p>
            <a:pPr>
              <a:lnSpc>
                <a:spcPct val="115000"/>
              </a:lnSpc>
              <a:spcAft>
                <a:spcPts val="1000"/>
              </a:spcAft>
            </a:pPr>
            <a:r>
              <a:rPr lang="es-MX" sz="1200" b="1" dirty="0">
                <a:latin typeface="Times New Roman"/>
                <a:ea typeface="Times New Roman"/>
                <a:cs typeface="Times New Roman"/>
              </a:rPr>
              <a:t>Las hipótesis generales o teóricas son las que los científicos establecen de forma previa al estudio y conceptualmente</a:t>
            </a:r>
            <a:r>
              <a:rPr lang="es-MX" sz="1200" dirty="0">
                <a:latin typeface="Times New Roman"/>
                <a:ea typeface="Times New Roman"/>
                <a:cs typeface="Times New Roman"/>
              </a:rPr>
              <a:t>, sin cuantificar las variables. Generalmente, la hipótesis teórica nace de procesos de generalización a través de ciertas observaciones preliminares sobre el fenómeno que desean estudiar.</a:t>
            </a:r>
            <a:endParaRPr lang="es-MX" sz="1200" dirty="0">
              <a:ea typeface="Calibri"/>
              <a:cs typeface="Times New Roman"/>
            </a:endParaRPr>
          </a:p>
          <a:p>
            <a:pPr marL="0" indent="0">
              <a:lnSpc>
                <a:spcPct val="115000"/>
              </a:lnSpc>
              <a:spcAft>
                <a:spcPts val="1000"/>
              </a:spcAft>
              <a:buNone/>
            </a:pPr>
            <a:r>
              <a:rPr lang="es-MX" sz="1100" b="1" dirty="0" smtClean="0">
                <a:latin typeface="Times New Roman"/>
                <a:ea typeface="Times New Roman"/>
                <a:cs typeface="Times New Roman"/>
              </a:rPr>
              <a:t>Ejemplo</a:t>
            </a:r>
          </a:p>
          <a:p>
            <a:pPr marL="0" indent="0" algn="just">
              <a:lnSpc>
                <a:spcPct val="115000"/>
              </a:lnSpc>
              <a:spcAft>
                <a:spcPts val="1000"/>
              </a:spcAft>
              <a:buNone/>
            </a:pPr>
            <a:r>
              <a:rPr lang="es-MX" sz="1100" dirty="0" smtClean="0">
                <a:latin typeface="Times New Roman"/>
                <a:ea typeface="Times New Roman"/>
                <a:cs typeface="Times New Roman"/>
              </a:rPr>
              <a:t>“</a:t>
            </a:r>
            <a:r>
              <a:rPr lang="es-MX" sz="1200" dirty="0" smtClean="0">
                <a:latin typeface="Times New Roman"/>
                <a:ea typeface="Times New Roman"/>
                <a:cs typeface="Times New Roman"/>
              </a:rPr>
              <a:t>A </a:t>
            </a:r>
            <a:r>
              <a:rPr lang="es-MX" sz="1200" dirty="0">
                <a:latin typeface="Times New Roman"/>
                <a:ea typeface="Times New Roman"/>
                <a:cs typeface="Times New Roman"/>
              </a:rPr>
              <a:t>mayor nivel de estudios, mayor sueldo”. Existen varios subtipos dentro de las hipótesis teóricas. Las hipótesis de diferencia, por ejemplo, concretan que hay una diferencia entre dos variables, pero no miden su intensidad o magnitud. </a:t>
            </a:r>
            <a:r>
              <a:rPr lang="es-MX" sz="1200" dirty="0" smtClean="0">
                <a:latin typeface="Times New Roman"/>
                <a:ea typeface="Times New Roman"/>
                <a:cs typeface="Times New Roman"/>
              </a:rPr>
              <a:t>Ejemplo</a:t>
            </a:r>
            <a:r>
              <a:rPr lang="es-MX" sz="1200" dirty="0">
                <a:latin typeface="Times New Roman"/>
                <a:ea typeface="Times New Roman"/>
                <a:cs typeface="Times New Roman"/>
              </a:rPr>
              <a:t>: “En la facultad de Psicología hay un mayor número de alumnas que de alumnos”.</a:t>
            </a:r>
            <a:endParaRPr lang="es-MX" sz="1200" dirty="0">
              <a:ea typeface="Calibri"/>
              <a:cs typeface="Times New Roman"/>
            </a:endParaRPr>
          </a:p>
          <a:p>
            <a:pPr>
              <a:lnSpc>
                <a:spcPct val="115000"/>
              </a:lnSpc>
              <a:spcAft>
                <a:spcPts val="1000"/>
              </a:spcAft>
            </a:pPr>
            <a:endParaRPr lang="es-MX" sz="1100" dirty="0">
              <a:ea typeface="Calibri"/>
              <a:cs typeface="Times New Roma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latin typeface="Arial" pitchFamily="34" charset="0"/>
                <a:ea typeface="Times New Roman"/>
                <a:cs typeface="Arial" pitchFamily="34" charset="0"/>
              </a:rPr>
              <a:t>Tipos de hipótesis que se usan en un estudio científico</a:t>
            </a:r>
            <a:endParaRPr lang="es-MX" sz="3200" dirty="0">
              <a:effectLst/>
              <a:latin typeface="Arial" pitchFamily="34" charset="0"/>
              <a:ea typeface="Calibri"/>
              <a:cs typeface="Arial" pitchFamily="34" charset="0"/>
            </a:endParaRPr>
          </a:p>
        </p:txBody>
      </p:sp>
      <p:sp>
        <p:nvSpPr>
          <p:cNvPr id="6" name="5 CuadroTexto"/>
          <p:cNvSpPr txBox="1"/>
          <p:nvPr/>
        </p:nvSpPr>
        <p:spPr>
          <a:xfrm>
            <a:off x="3428256" y="3581400"/>
            <a:ext cx="2016224" cy="369332"/>
          </a:xfrm>
          <a:prstGeom prst="rect">
            <a:avLst/>
          </a:prstGeom>
          <a:noFill/>
        </p:spPr>
        <p:txBody>
          <a:bodyPr wrap="square" rtlCol="0">
            <a:spAutoFit/>
          </a:bodyPr>
          <a:lstStyle/>
          <a:p>
            <a:endParaRPr lang="es-MX" dirty="0"/>
          </a:p>
        </p:txBody>
      </p:sp>
      <p:sp>
        <p:nvSpPr>
          <p:cNvPr id="9" name="8 Rectángulo"/>
          <p:cNvSpPr/>
          <p:nvPr/>
        </p:nvSpPr>
        <p:spPr>
          <a:xfrm>
            <a:off x="2771800" y="1844823"/>
            <a:ext cx="5976664" cy="3760004"/>
          </a:xfrm>
          <a:prstGeom prst="rect">
            <a:avLst/>
          </a:prstGeom>
        </p:spPr>
        <p:txBody>
          <a:bodyPr wrap="square">
            <a:spAutoFit/>
          </a:bodyPr>
          <a:lstStyle/>
          <a:p>
            <a:pPr>
              <a:lnSpc>
                <a:spcPct val="115000"/>
              </a:lnSpc>
              <a:spcAft>
                <a:spcPts val="1000"/>
              </a:spcAft>
            </a:pPr>
            <a:r>
              <a:rPr lang="es-MX" sz="2000" b="1" dirty="0">
                <a:latin typeface="Times New Roman"/>
                <a:ea typeface="Times New Roman"/>
                <a:cs typeface="Times New Roman"/>
              </a:rPr>
              <a:t>3. Hipótesis de trabajo</a:t>
            </a:r>
            <a:endParaRPr lang="es-MX" sz="1600" dirty="0">
              <a:ea typeface="Calibri"/>
              <a:cs typeface="Times New Roman"/>
            </a:endParaRPr>
          </a:p>
          <a:p>
            <a:pPr>
              <a:lnSpc>
                <a:spcPct val="115000"/>
              </a:lnSpc>
              <a:spcAft>
                <a:spcPts val="1000"/>
              </a:spcAft>
            </a:pPr>
            <a:r>
              <a:rPr lang="es-MX" b="1" dirty="0">
                <a:latin typeface="Times New Roman"/>
                <a:ea typeface="Times New Roman"/>
                <a:cs typeface="Times New Roman"/>
              </a:rPr>
              <a:t>La hipótesis de trabajo es la que sirve para intentar demostrar una relación concreta entre variables</a:t>
            </a:r>
            <a:r>
              <a:rPr lang="es-MX" dirty="0">
                <a:latin typeface="Times New Roman"/>
                <a:ea typeface="Times New Roman"/>
                <a:cs typeface="Times New Roman"/>
              </a:rPr>
              <a:t> a través de un estudio científico. Estas hipótesis se verifican o se refutan por medio del método científico, por lo que en ocasiones también se conocen como “hipótesis operacionales”. Generalmente, las hipótesis de trabajo nacen de la deducción: a partir de ciertos principios generales, el investigador asume ciertas características de un caso particular. Las hipótesis de trabajo tienen varios subtipos: asociativas, atributivas y causales.</a:t>
            </a:r>
            <a:endParaRPr lang="es-MX" sz="1600" dirty="0">
              <a:ea typeface="Calibri"/>
              <a:cs typeface="Times New Roman"/>
            </a:endParaRPr>
          </a:p>
        </p:txBody>
      </p:sp>
    </p:spTree>
    <p:extLst>
      <p:ext uri="{BB962C8B-B14F-4D97-AF65-F5344CB8AC3E}">
        <p14:creationId xmlns:p14="http://schemas.microsoft.com/office/powerpoint/2010/main" val="3159361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latin typeface="Arial" pitchFamily="34" charset="0"/>
                <a:ea typeface="Times New Roman"/>
                <a:cs typeface="Arial" pitchFamily="34" charset="0"/>
              </a:rPr>
              <a:t>Tipos de hipótesis que se usan en un estudio cien</a:t>
            </a:r>
            <a:r>
              <a:rPr lang="es-MX" sz="2800" b="1" dirty="0">
                <a:latin typeface="Arial" pitchFamily="34" charset="0"/>
                <a:ea typeface="Times New Roman"/>
                <a:cs typeface="Arial" pitchFamily="34" charset="0"/>
              </a:rPr>
              <a:t>tífico</a:t>
            </a:r>
            <a:endParaRPr lang="es-MX" sz="2800" dirty="0">
              <a:effectLst/>
              <a:latin typeface="Arial" pitchFamily="34" charset="0"/>
              <a:ea typeface="Calibri"/>
              <a:cs typeface="Arial" pitchFamily="34" charset="0"/>
            </a:endParaRPr>
          </a:p>
        </p:txBody>
      </p:sp>
      <p:sp>
        <p:nvSpPr>
          <p:cNvPr id="4" name="3 Rectángulo"/>
          <p:cNvSpPr/>
          <p:nvPr/>
        </p:nvSpPr>
        <p:spPr>
          <a:xfrm>
            <a:off x="1835696" y="1772817"/>
            <a:ext cx="7200800" cy="4918782"/>
          </a:xfrm>
          <a:prstGeom prst="rect">
            <a:avLst/>
          </a:prstGeom>
        </p:spPr>
        <p:txBody>
          <a:bodyPr wrap="square">
            <a:spAutoFit/>
          </a:bodyPr>
          <a:lstStyle/>
          <a:p>
            <a:pPr>
              <a:lnSpc>
                <a:spcPct val="115000"/>
              </a:lnSpc>
              <a:spcAft>
                <a:spcPts val="1000"/>
              </a:spcAft>
            </a:pPr>
            <a:r>
              <a:rPr lang="es-MX" b="1" dirty="0">
                <a:latin typeface="Times New Roman"/>
                <a:ea typeface="Times New Roman"/>
                <a:cs typeface="Times New Roman"/>
              </a:rPr>
              <a:t>3.1. Asociativa</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La hipótesis asociativa concreta una relación entre dos variables. En este caso, si conocemos el valor de la primera variable, podemos predecir el valor de la segunda.</a:t>
            </a:r>
            <a:endParaRPr lang="es-MX" sz="1600" dirty="0">
              <a:ea typeface="Calibri"/>
              <a:cs typeface="Times New Roman"/>
            </a:endParaRPr>
          </a:p>
          <a:p>
            <a:pPr>
              <a:lnSpc>
                <a:spcPct val="115000"/>
              </a:lnSpc>
              <a:spcAft>
                <a:spcPts val="1000"/>
              </a:spcAft>
            </a:pPr>
            <a:r>
              <a:rPr lang="es-MX" sz="1200" b="1" dirty="0">
                <a:latin typeface="Times New Roman"/>
                <a:ea typeface="Times New Roman"/>
                <a:cs typeface="Times New Roman"/>
              </a:rPr>
              <a:t>Ejemplo</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“Hay el doble de matriculados en primero de bachillerato que en segundo de bachillerato”.</a:t>
            </a:r>
            <a:endParaRPr lang="es-MX" sz="1600" dirty="0">
              <a:ea typeface="Calibri"/>
              <a:cs typeface="Times New Roman"/>
            </a:endParaRPr>
          </a:p>
          <a:p>
            <a:pPr>
              <a:lnSpc>
                <a:spcPct val="115000"/>
              </a:lnSpc>
              <a:spcAft>
                <a:spcPts val="1000"/>
              </a:spcAft>
            </a:pPr>
            <a:r>
              <a:rPr lang="es-MX" b="1" dirty="0">
                <a:latin typeface="Times New Roman"/>
                <a:ea typeface="Times New Roman"/>
                <a:cs typeface="Times New Roman"/>
              </a:rPr>
              <a:t>3.2. Atributiva</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La hipótesis atributiva es la que se usa para describir los hechos que ocurren entre las variables. Se usa para explicar y describir fenómenos reales y mensurables. Este tipo de hipótesis solo contiene una variable.</a:t>
            </a:r>
            <a:endParaRPr lang="es-MX" sz="1600" dirty="0">
              <a:ea typeface="Calibri"/>
              <a:cs typeface="Times New Roman"/>
            </a:endParaRPr>
          </a:p>
          <a:p>
            <a:pPr>
              <a:lnSpc>
                <a:spcPct val="115000"/>
              </a:lnSpc>
              <a:spcAft>
                <a:spcPts val="1000"/>
              </a:spcAft>
            </a:pPr>
            <a:r>
              <a:rPr lang="es-MX" sz="1200" b="1" dirty="0">
                <a:latin typeface="Times New Roman"/>
                <a:ea typeface="Times New Roman"/>
                <a:cs typeface="Times New Roman"/>
              </a:rPr>
              <a:t>Ejemplo</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“La mayoría de personas sin hogar tienen entre 50 y 64 años de edad”.</a:t>
            </a:r>
            <a:endParaRPr lang="es-MX" sz="1600" dirty="0">
              <a:ea typeface="Calibri"/>
              <a:cs typeface="Times New Roman"/>
            </a:endParaRPr>
          </a:p>
        </p:txBody>
      </p:sp>
    </p:spTree>
    <p:extLst>
      <p:ext uri="{BB962C8B-B14F-4D97-AF65-F5344CB8AC3E}">
        <p14:creationId xmlns:p14="http://schemas.microsoft.com/office/powerpoint/2010/main" val="3159361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solidFill>
                  <a:prstClr val="black"/>
                </a:solidFill>
                <a:latin typeface="Arial" pitchFamily="34" charset="0"/>
                <a:ea typeface="Times New Roman"/>
                <a:cs typeface="Arial" pitchFamily="34" charset="0"/>
              </a:rPr>
              <a:t>Tipos de hipótesis que se usan en un estudio científi</a:t>
            </a:r>
            <a:r>
              <a:rPr lang="es-MX" sz="2800" b="1" dirty="0">
                <a:solidFill>
                  <a:prstClr val="black"/>
                </a:solidFill>
                <a:latin typeface="Times New Roman"/>
                <a:ea typeface="Times New Roman"/>
                <a:cs typeface="Times New Roman"/>
              </a:rPr>
              <a:t>co</a:t>
            </a:r>
            <a:endParaRPr lang="es-MX" sz="2800" dirty="0">
              <a:effectLst/>
              <a:latin typeface="Calibri"/>
              <a:ea typeface="Calibri"/>
              <a:cs typeface="Times New Roman"/>
            </a:endParaRPr>
          </a:p>
        </p:txBody>
      </p:sp>
      <p:sp>
        <p:nvSpPr>
          <p:cNvPr id="4" name="3 Rectángulo"/>
          <p:cNvSpPr/>
          <p:nvPr/>
        </p:nvSpPr>
        <p:spPr>
          <a:xfrm>
            <a:off x="2411760" y="2132855"/>
            <a:ext cx="6696744" cy="4193456"/>
          </a:xfrm>
          <a:prstGeom prst="rect">
            <a:avLst/>
          </a:prstGeom>
        </p:spPr>
        <p:txBody>
          <a:bodyPr wrap="square">
            <a:spAutoFit/>
          </a:bodyPr>
          <a:lstStyle/>
          <a:p>
            <a:pPr>
              <a:lnSpc>
                <a:spcPct val="115000"/>
              </a:lnSpc>
              <a:spcAft>
                <a:spcPts val="1000"/>
              </a:spcAft>
            </a:pPr>
            <a:r>
              <a:rPr lang="es-MX" b="1" dirty="0">
                <a:latin typeface="Times New Roman"/>
                <a:ea typeface="Times New Roman"/>
                <a:cs typeface="Times New Roman"/>
              </a:rPr>
              <a:t>3.3. Causal</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La hipótesis causal establece una relación entre dos variables. Cuando una de las dos variables aumenta o disminuye, la otra sufre un aumento o disminución. Por tanto, la hipótesis causal establece una relación causa-efecto entre las variables estudiadas. Para identificar una hipótesis causal se debe establecer un vínculo de causa efecto, o relación estadística (o probabilística). También es posible verificar esta relación a través de la refutación de explicaciones alternativas. Estas hipótesis siguen la premisa: “Si X, entonces Y”.</a:t>
            </a:r>
            <a:endParaRPr lang="es-MX" sz="1600" dirty="0">
              <a:ea typeface="Calibri"/>
              <a:cs typeface="Times New Roman"/>
            </a:endParaRPr>
          </a:p>
          <a:p>
            <a:pPr>
              <a:lnSpc>
                <a:spcPct val="115000"/>
              </a:lnSpc>
              <a:spcAft>
                <a:spcPts val="1000"/>
              </a:spcAft>
            </a:pPr>
            <a:r>
              <a:rPr lang="es-MX" sz="1200" b="1" dirty="0">
                <a:latin typeface="Times New Roman"/>
                <a:ea typeface="Times New Roman"/>
                <a:cs typeface="Times New Roman"/>
              </a:rPr>
              <a:t>Ejemplo</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“Si un jugador entrena 1 hora adicional cada día, su porcentaje de acierto en los lanzamientos se incrementa un 10%”.</a:t>
            </a:r>
            <a:endParaRPr lang="es-MX" sz="1600" dirty="0">
              <a:ea typeface="Calibri"/>
              <a:cs typeface="Times New Roman"/>
            </a:endParaRPr>
          </a:p>
        </p:txBody>
      </p:sp>
    </p:spTree>
    <p:extLst>
      <p:ext uri="{BB962C8B-B14F-4D97-AF65-F5344CB8AC3E}">
        <p14:creationId xmlns:p14="http://schemas.microsoft.com/office/powerpoint/2010/main" val="3159361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solidFill>
                  <a:prstClr val="black"/>
                </a:solidFill>
                <a:latin typeface="Arial" pitchFamily="34" charset="0"/>
                <a:ea typeface="Times New Roman"/>
                <a:cs typeface="Arial" pitchFamily="34" charset="0"/>
              </a:rPr>
              <a:t>Tipos de hipótesis que se usan en un estudio </a:t>
            </a:r>
            <a:r>
              <a:rPr lang="es-MX" sz="3200" b="1" dirty="0" err="1" smtClean="0">
                <a:solidFill>
                  <a:prstClr val="black"/>
                </a:solidFill>
                <a:latin typeface="Arial" pitchFamily="34" charset="0"/>
                <a:ea typeface="Times New Roman"/>
                <a:cs typeface="Arial" pitchFamily="34" charset="0"/>
              </a:rPr>
              <a:t>científi</a:t>
            </a:r>
            <a:r>
              <a:rPr lang="es-MX" sz="2800" b="1" dirty="0" err="1" smtClean="0">
                <a:solidFill>
                  <a:prstClr val="black"/>
                </a:solidFill>
                <a:latin typeface="Times New Roman"/>
                <a:ea typeface="Times New Roman"/>
                <a:cs typeface="Times New Roman"/>
              </a:rPr>
              <a:t>CO</a:t>
            </a:r>
            <a:endParaRPr lang="es-MX" sz="3200" dirty="0">
              <a:effectLst/>
              <a:latin typeface="Calibri"/>
              <a:ea typeface="Calibri"/>
              <a:cs typeface="Times New Roman"/>
            </a:endParaRPr>
          </a:p>
        </p:txBody>
      </p:sp>
      <p:sp>
        <p:nvSpPr>
          <p:cNvPr id="3" name="2 Marcador de contenido"/>
          <p:cNvSpPr>
            <a:spLocks noGrp="1"/>
          </p:cNvSpPr>
          <p:nvPr>
            <p:ph idx="1"/>
          </p:nvPr>
        </p:nvSpPr>
        <p:spPr>
          <a:xfrm>
            <a:off x="1835696" y="1844824"/>
            <a:ext cx="6552728" cy="5112568"/>
          </a:xfrm>
        </p:spPr>
        <p:txBody>
          <a:bodyPr>
            <a:normAutofit/>
          </a:bodyPr>
          <a:lstStyle/>
          <a:p>
            <a:pPr marL="0" indent="0">
              <a:lnSpc>
                <a:spcPct val="115000"/>
              </a:lnSpc>
              <a:spcAft>
                <a:spcPts val="1000"/>
              </a:spcAft>
              <a:buNone/>
            </a:pPr>
            <a:r>
              <a:rPr lang="es-MX" sz="2000" b="1" dirty="0">
                <a:latin typeface="Times New Roman"/>
                <a:ea typeface="Times New Roman"/>
                <a:cs typeface="Times New Roman"/>
              </a:rPr>
              <a:t>5. Hipótesis relativas</a:t>
            </a:r>
            <a:endParaRPr lang="es-MX" sz="2000" dirty="0">
              <a:ea typeface="Calibri"/>
              <a:cs typeface="Times New Roman"/>
            </a:endParaRPr>
          </a:p>
          <a:p>
            <a:pPr>
              <a:lnSpc>
                <a:spcPct val="115000"/>
              </a:lnSpc>
              <a:spcAft>
                <a:spcPts val="1000"/>
              </a:spcAft>
            </a:pPr>
            <a:r>
              <a:rPr lang="es-MX" sz="1400" b="1" dirty="0">
                <a:latin typeface="Times New Roman"/>
                <a:ea typeface="Times New Roman"/>
                <a:cs typeface="Times New Roman"/>
              </a:rPr>
              <a:t>Las hipótesis relativas dan constancia de la influencia de dos o más variables</a:t>
            </a:r>
            <a:r>
              <a:rPr lang="es-MX" sz="1400" dirty="0">
                <a:latin typeface="Times New Roman"/>
                <a:ea typeface="Times New Roman"/>
                <a:cs typeface="Times New Roman"/>
              </a:rPr>
              <a:t> sobre otra </a:t>
            </a:r>
            <a:r>
              <a:rPr lang="es-MX" sz="1400" dirty="0" smtClean="0">
                <a:latin typeface="Times New Roman"/>
                <a:ea typeface="Times New Roman"/>
                <a:cs typeface="Times New Roman"/>
              </a:rPr>
              <a:t>variable.</a:t>
            </a:r>
          </a:p>
          <a:p>
            <a:pPr>
              <a:lnSpc>
                <a:spcPct val="115000"/>
              </a:lnSpc>
              <a:spcAft>
                <a:spcPts val="1000"/>
              </a:spcAft>
            </a:pPr>
            <a:r>
              <a:rPr lang="es-MX" sz="1400" b="1" dirty="0" smtClean="0">
                <a:latin typeface="Times New Roman"/>
                <a:ea typeface="Times New Roman"/>
                <a:cs typeface="Times New Roman"/>
              </a:rPr>
              <a:t>Ejemplo</a:t>
            </a:r>
            <a:endParaRPr lang="es-MX" sz="1400" dirty="0">
              <a:ea typeface="Calibri"/>
              <a:cs typeface="Times New Roman"/>
            </a:endParaRPr>
          </a:p>
          <a:p>
            <a:pPr>
              <a:lnSpc>
                <a:spcPct val="115000"/>
              </a:lnSpc>
              <a:spcAft>
                <a:spcPts val="1000"/>
              </a:spcAft>
            </a:pPr>
            <a:r>
              <a:rPr lang="es-MX" sz="1400" dirty="0">
                <a:latin typeface="Times New Roman"/>
                <a:ea typeface="Times New Roman"/>
                <a:cs typeface="Times New Roman"/>
              </a:rPr>
              <a:t>“El efecto del descenso del PIB per cápita sobre el número de personas que tienen planes de pensiones privados es inferior al efecto de la caída del gasto público sobre la tasa de malnutrición infantil”.</a:t>
            </a:r>
            <a:endParaRPr lang="es-MX" sz="1400" dirty="0">
              <a:ea typeface="Calibri"/>
              <a:cs typeface="Times New Roman"/>
            </a:endParaRPr>
          </a:p>
          <a:p>
            <a:pPr marL="342900" lvl="0" indent="-342900">
              <a:lnSpc>
                <a:spcPct val="115000"/>
              </a:lnSpc>
              <a:spcAft>
                <a:spcPts val="1000"/>
              </a:spcAft>
              <a:buSzPts val="1000"/>
              <a:buFont typeface="Symbol"/>
              <a:buChar char=""/>
              <a:tabLst>
                <a:tab pos="457200" algn="l"/>
              </a:tabLst>
            </a:pPr>
            <a:r>
              <a:rPr lang="es-MX" sz="1400" dirty="0">
                <a:latin typeface="Times New Roman"/>
                <a:ea typeface="Times New Roman"/>
                <a:cs typeface="Times New Roman"/>
              </a:rPr>
              <a:t>Variable 1: descenso del PIB</a:t>
            </a:r>
            <a:endParaRPr lang="es-MX" sz="1400" dirty="0">
              <a:ea typeface="Calibri"/>
              <a:cs typeface="Times New Roman"/>
            </a:endParaRPr>
          </a:p>
          <a:p>
            <a:pPr marL="342900" lvl="0" indent="-342900">
              <a:lnSpc>
                <a:spcPct val="115000"/>
              </a:lnSpc>
              <a:spcAft>
                <a:spcPts val="1000"/>
              </a:spcAft>
              <a:buSzPts val="1000"/>
              <a:buFont typeface="Symbol"/>
              <a:buChar char=""/>
              <a:tabLst>
                <a:tab pos="457200" algn="l"/>
              </a:tabLst>
            </a:pPr>
            <a:r>
              <a:rPr lang="es-MX" sz="1400" dirty="0">
                <a:latin typeface="Times New Roman"/>
                <a:ea typeface="Times New Roman"/>
                <a:cs typeface="Times New Roman"/>
              </a:rPr>
              <a:t>Variable 2: caída del gasto público</a:t>
            </a:r>
            <a:endParaRPr lang="es-MX" sz="1400" dirty="0">
              <a:ea typeface="Calibri"/>
              <a:cs typeface="Times New Roman"/>
            </a:endParaRPr>
          </a:p>
          <a:p>
            <a:pPr marL="342900" lvl="0" indent="-342900">
              <a:lnSpc>
                <a:spcPct val="115000"/>
              </a:lnSpc>
              <a:spcAft>
                <a:spcPts val="1000"/>
              </a:spcAft>
              <a:buSzPts val="1000"/>
              <a:buFont typeface="Symbol"/>
              <a:buChar char=""/>
              <a:tabLst>
                <a:tab pos="457200" algn="l"/>
              </a:tabLst>
            </a:pPr>
            <a:r>
              <a:rPr lang="es-MX" sz="1400" dirty="0">
                <a:latin typeface="Times New Roman"/>
                <a:ea typeface="Times New Roman"/>
                <a:cs typeface="Times New Roman"/>
              </a:rPr>
              <a:t>Variable dependiente: número de personas que tienen plan de pensión privado</a:t>
            </a:r>
            <a:endParaRPr lang="es-MX" sz="1400" dirty="0">
              <a:ea typeface="Calibri"/>
              <a:cs typeface="Times New Roman"/>
            </a:endParaRPr>
          </a:p>
        </p:txBody>
      </p:sp>
    </p:spTree>
    <p:extLst>
      <p:ext uri="{BB962C8B-B14F-4D97-AF65-F5344CB8AC3E}">
        <p14:creationId xmlns:p14="http://schemas.microsoft.com/office/powerpoint/2010/main" val="3381622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200" b="1" dirty="0">
                <a:solidFill>
                  <a:prstClr val="black"/>
                </a:solidFill>
                <a:latin typeface="Arial" pitchFamily="34" charset="0"/>
                <a:ea typeface="Times New Roman"/>
                <a:cs typeface="Arial" pitchFamily="34" charset="0"/>
              </a:rPr>
              <a:t>Tipos de hipótesis que se usan en un estudio científico</a:t>
            </a:r>
            <a:endParaRPr lang="es-MX" sz="3200" dirty="0">
              <a:latin typeface="Arial" pitchFamily="34" charset="0"/>
              <a:cs typeface="Arial" pitchFamily="34" charset="0"/>
            </a:endParaRPr>
          </a:p>
        </p:txBody>
      </p:sp>
      <p:sp>
        <p:nvSpPr>
          <p:cNvPr id="3" name="2 Marcador de contenido"/>
          <p:cNvSpPr>
            <a:spLocks noGrp="1"/>
          </p:cNvSpPr>
          <p:nvPr>
            <p:ph idx="1"/>
          </p:nvPr>
        </p:nvSpPr>
        <p:spPr>
          <a:xfrm>
            <a:off x="2123728" y="1916832"/>
            <a:ext cx="6248400" cy="4752528"/>
          </a:xfrm>
        </p:spPr>
        <p:txBody>
          <a:bodyPr>
            <a:noAutofit/>
          </a:bodyPr>
          <a:lstStyle/>
          <a:p>
            <a:pPr>
              <a:lnSpc>
                <a:spcPct val="115000"/>
              </a:lnSpc>
              <a:spcAft>
                <a:spcPts val="1000"/>
              </a:spcAft>
            </a:pPr>
            <a:r>
              <a:rPr lang="es-MX" sz="1200" b="1" dirty="0">
                <a:latin typeface="Times New Roman"/>
                <a:ea typeface="Times New Roman"/>
                <a:cs typeface="Times New Roman"/>
              </a:rPr>
              <a:t>6. Hipótesis condicionales</a:t>
            </a:r>
            <a:endParaRPr lang="es-MX" sz="1200" dirty="0">
              <a:ea typeface="Calibri"/>
              <a:cs typeface="Times New Roman"/>
            </a:endParaRPr>
          </a:p>
          <a:p>
            <a:pPr marL="0" indent="0">
              <a:lnSpc>
                <a:spcPct val="115000"/>
              </a:lnSpc>
              <a:spcAft>
                <a:spcPts val="1000"/>
              </a:spcAft>
              <a:buNone/>
            </a:pPr>
            <a:r>
              <a:rPr lang="es-MX" sz="1200" b="1" dirty="0">
                <a:latin typeface="Times New Roman"/>
                <a:ea typeface="Times New Roman"/>
                <a:cs typeface="Times New Roman"/>
              </a:rPr>
              <a:t>Las hipótesis condicionales sirven para señalar que una variable depende del valor de otras dos</a:t>
            </a:r>
            <a:r>
              <a:rPr lang="es-MX" sz="1200" dirty="0">
                <a:latin typeface="Times New Roman"/>
                <a:ea typeface="Times New Roman"/>
                <a:cs typeface="Times New Roman"/>
              </a:rPr>
              <a:t>. Se trata de un tipo de hipótesis muy parecido a las causales, pero en este caso existen dos variables “causa” y solo una variable “efecto”.</a:t>
            </a:r>
            <a:endParaRPr lang="es-MX" sz="1200" dirty="0">
              <a:ea typeface="Calibri"/>
              <a:cs typeface="Times New Roman"/>
            </a:endParaRPr>
          </a:p>
          <a:p>
            <a:pPr marL="0" indent="0">
              <a:lnSpc>
                <a:spcPct val="115000"/>
              </a:lnSpc>
              <a:spcAft>
                <a:spcPts val="1000"/>
              </a:spcAft>
              <a:buNone/>
            </a:pPr>
            <a:r>
              <a:rPr lang="es-MX" sz="1200" b="1" dirty="0" smtClean="0">
                <a:latin typeface="Times New Roman"/>
                <a:ea typeface="Times New Roman"/>
                <a:cs typeface="Times New Roman"/>
              </a:rPr>
              <a:t>Ejemplo</a:t>
            </a:r>
          </a:p>
          <a:p>
            <a:pPr marL="0" indent="0">
              <a:lnSpc>
                <a:spcPct val="115000"/>
              </a:lnSpc>
              <a:spcAft>
                <a:spcPts val="1000"/>
              </a:spcAft>
              <a:buNone/>
            </a:pPr>
            <a:r>
              <a:rPr lang="es-MX" sz="1200" dirty="0" smtClean="0">
                <a:latin typeface="Times New Roman"/>
                <a:ea typeface="Times New Roman"/>
                <a:cs typeface="Times New Roman"/>
              </a:rPr>
              <a:t>“Si </a:t>
            </a:r>
            <a:r>
              <a:rPr lang="es-MX" sz="1200" dirty="0">
                <a:latin typeface="Times New Roman"/>
                <a:ea typeface="Times New Roman"/>
                <a:cs typeface="Times New Roman"/>
              </a:rPr>
              <a:t>el jugador recibe una tarjeta amarilla y además es apercibido por el cuarto árbitro, deberá ser excluido del juego durante 5 minutos”.</a:t>
            </a:r>
            <a:endParaRPr lang="es-MX" sz="1200" dirty="0">
              <a:ea typeface="Calibri"/>
              <a:cs typeface="Times New Roman"/>
            </a:endParaRPr>
          </a:p>
          <a:p>
            <a:pPr marL="342900" lvl="0" indent="-342900">
              <a:lnSpc>
                <a:spcPct val="115000"/>
              </a:lnSpc>
              <a:spcAft>
                <a:spcPts val="1000"/>
              </a:spcAft>
              <a:buSzPts val="1000"/>
              <a:buFont typeface="Symbol"/>
              <a:buChar char=""/>
              <a:tabLst>
                <a:tab pos="457200" algn="l"/>
              </a:tabLst>
            </a:pPr>
            <a:r>
              <a:rPr lang="es-MX" sz="1200" dirty="0">
                <a:latin typeface="Times New Roman"/>
                <a:ea typeface="Times New Roman"/>
                <a:cs typeface="Times New Roman"/>
              </a:rPr>
              <a:t>Causa 1: recibir tarjeta amarilla</a:t>
            </a:r>
            <a:endParaRPr lang="es-MX" sz="1200" dirty="0">
              <a:ea typeface="Calibri"/>
              <a:cs typeface="Times New Roman"/>
            </a:endParaRPr>
          </a:p>
          <a:p>
            <a:pPr marL="342900" lvl="0" indent="-342900">
              <a:lnSpc>
                <a:spcPct val="115000"/>
              </a:lnSpc>
              <a:spcAft>
                <a:spcPts val="1000"/>
              </a:spcAft>
              <a:buSzPts val="1000"/>
              <a:buFont typeface="Symbol"/>
              <a:buChar char=""/>
              <a:tabLst>
                <a:tab pos="457200" algn="l"/>
              </a:tabLst>
            </a:pPr>
            <a:r>
              <a:rPr lang="es-MX" sz="1200" dirty="0">
                <a:latin typeface="Times New Roman"/>
                <a:ea typeface="Times New Roman"/>
                <a:cs typeface="Times New Roman"/>
              </a:rPr>
              <a:t>Causa 2: ser </a:t>
            </a:r>
            <a:r>
              <a:rPr lang="es-MX" sz="1200" dirty="0" smtClean="0">
                <a:latin typeface="Times New Roman"/>
                <a:ea typeface="Times New Roman"/>
                <a:cs typeface="Times New Roman"/>
              </a:rPr>
              <a:t>apercibido</a:t>
            </a:r>
          </a:p>
          <a:p>
            <a:pPr marL="342900" lvl="0" indent="-342900">
              <a:lnSpc>
                <a:spcPct val="115000"/>
              </a:lnSpc>
              <a:spcAft>
                <a:spcPts val="1000"/>
              </a:spcAft>
              <a:buSzPts val="1000"/>
              <a:buFont typeface="Symbol"/>
              <a:buChar char=""/>
              <a:tabLst>
                <a:tab pos="457200" algn="l"/>
              </a:tabLst>
            </a:pPr>
            <a:r>
              <a:rPr lang="es-MX" sz="1200" dirty="0" smtClean="0">
                <a:latin typeface="Times New Roman"/>
                <a:ea typeface="Times New Roman"/>
                <a:cs typeface="Times New Roman"/>
              </a:rPr>
              <a:t>Efecto</a:t>
            </a:r>
            <a:r>
              <a:rPr lang="es-MX" sz="1200" dirty="0">
                <a:latin typeface="Times New Roman"/>
                <a:ea typeface="Times New Roman"/>
                <a:cs typeface="Times New Roman"/>
              </a:rPr>
              <a:t>: ser excluido del juego durante 5 minutos. Como vemos, para que la variable “efecto” se dé, no solo es necesario que se cumpla una de las dos variables “causa”, sino ambas.</a:t>
            </a:r>
            <a:endParaRPr lang="es-MX" sz="1200" dirty="0">
              <a:ea typeface="Calibri"/>
              <a:cs typeface="Times New Roman"/>
            </a:endParaRPr>
          </a:p>
        </p:txBody>
      </p:sp>
    </p:spTree>
    <p:extLst>
      <p:ext uri="{BB962C8B-B14F-4D97-AF65-F5344CB8AC3E}">
        <p14:creationId xmlns:p14="http://schemas.microsoft.com/office/powerpoint/2010/main" val="2049556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spcBef>
                <a:spcPts val="1800"/>
              </a:spcBef>
            </a:pPr>
            <a:r>
              <a:rPr lang="es-MX" sz="3200" b="1" cap="none" spc="0" dirty="0" smtClean="0">
                <a:solidFill>
                  <a:prstClr val="black"/>
                </a:solidFill>
                <a:latin typeface="Arial" pitchFamily="34" charset="0"/>
                <a:ea typeface="Times New Roman"/>
                <a:cs typeface="Arial" pitchFamily="34" charset="0"/>
              </a:rPr>
              <a:t/>
            </a:r>
            <a:br>
              <a:rPr lang="es-MX" sz="3200" b="1" cap="none" spc="0" dirty="0" smtClean="0">
                <a:solidFill>
                  <a:prstClr val="black"/>
                </a:solidFill>
                <a:latin typeface="Arial" pitchFamily="34" charset="0"/>
                <a:ea typeface="Times New Roman"/>
                <a:cs typeface="Arial" pitchFamily="34" charset="0"/>
              </a:rPr>
            </a:br>
            <a:r>
              <a:rPr lang="es-MX" sz="3200" b="1" cap="none" spc="0" dirty="0" smtClean="0">
                <a:solidFill>
                  <a:prstClr val="black"/>
                </a:solidFill>
                <a:latin typeface="Arial" pitchFamily="34" charset="0"/>
                <a:ea typeface="Times New Roman"/>
                <a:cs typeface="Arial" pitchFamily="34" charset="0"/>
              </a:rPr>
              <a:t>hipótesis </a:t>
            </a:r>
            <a:r>
              <a:rPr lang="es-MX" sz="3200" b="1" cap="none" spc="0" dirty="0">
                <a:solidFill>
                  <a:prstClr val="black"/>
                </a:solidFill>
                <a:latin typeface="Arial" pitchFamily="34" charset="0"/>
                <a:ea typeface="Times New Roman"/>
                <a:cs typeface="Arial" pitchFamily="34" charset="0"/>
              </a:rPr>
              <a:t>como afirmaciones "</a:t>
            </a:r>
            <a:r>
              <a:rPr lang="es-MX" sz="3200" b="1" cap="none" spc="0" dirty="0" err="1">
                <a:solidFill>
                  <a:prstClr val="black"/>
                </a:solidFill>
                <a:latin typeface="Arial" pitchFamily="34" charset="0"/>
                <a:ea typeface="Times New Roman"/>
                <a:cs typeface="Arial" pitchFamily="34" charset="0"/>
              </a:rPr>
              <a:t>univariadas</a:t>
            </a:r>
            <a:r>
              <a:rPr lang="es-MX" sz="3200" b="1" cap="none" spc="0" dirty="0">
                <a:solidFill>
                  <a:prstClr val="black"/>
                </a:solidFill>
                <a:latin typeface="Arial" pitchFamily="34" charset="0"/>
                <a:ea typeface="+mn-ea"/>
                <a:cs typeface="Arial" pitchFamily="34" charset="0"/>
              </a:rPr>
              <a:t/>
            </a:r>
            <a:br>
              <a:rPr lang="es-MX" sz="3200" b="1" cap="none" spc="0" dirty="0">
                <a:solidFill>
                  <a:prstClr val="black"/>
                </a:solidFill>
                <a:latin typeface="Arial" pitchFamily="34" charset="0"/>
                <a:ea typeface="+mn-ea"/>
                <a:cs typeface="Arial" pitchFamily="34" charset="0"/>
              </a:rPr>
            </a:br>
            <a:endParaRPr lang="es-MX" sz="3200" b="1" dirty="0">
              <a:latin typeface="Arial" pitchFamily="34" charset="0"/>
              <a:cs typeface="Arial" pitchFamily="34" charset="0"/>
            </a:endParaRPr>
          </a:p>
        </p:txBody>
      </p:sp>
      <p:sp>
        <p:nvSpPr>
          <p:cNvPr id="3" name="2 Marcador de contenido"/>
          <p:cNvSpPr>
            <a:spLocks noGrp="1"/>
          </p:cNvSpPr>
          <p:nvPr>
            <p:ph idx="1"/>
          </p:nvPr>
        </p:nvSpPr>
        <p:spPr>
          <a:xfrm>
            <a:off x="2438400" y="1772816"/>
            <a:ext cx="6248400" cy="4353347"/>
          </a:xfrm>
        </p:spPr>
        <p:txBody>
          <a:bodyPr/>
          <a:lstStyle/>
          <a:p>
            <a:pPr marL="0" indent="0">
              <a:buNone/>
            </a:pPr>
            <a:r>
              <a:rPr lang="es-ES" dirty="0" smtClean="0"/>
              <a:t>Ejemplos </a:t>
            </a:r>
          </a:p>
          <a:p>
            <a:r>
              <a:rPr lang="es-ES" dirty="0" smtClean="0"/>
              <a:t>Hi “La expectativa de ingreso mensual de los docentes oscila entre $1500 y 3000 pesos” </a:t>
            </a:r>
          </a:p>
          <a:p>
            <a:r>
              <a:rPr lang="es-ES" dirty="0" smtClean="0"/>
              <a:t>Hi “La ansiedad en los alumnos en la práctica docente es elevada”</a:t>
            </a:r>
          </a:p>
          <a:p>
            <a:pPr lvl="0">
              <a:buClr>
                <a:srgbClr val="94B6D2"/>
              </a:buClr>
            </a:pPr>
            <a:r>
              <a:rPr lang="es-ES" dirty="0">
                <a:solidFill>
                  <a:prstClr val="black"/>
                </a:solidFill>
              </a:rPr>
              <a:t>Hi “</a:t>
            </a:r>
            <a:r>
              <a:rPr lang="es-ES" dirty="0" smtClean="0">
                <a:solidFill>
                  <a:prstClr val="black"/>
                </a:solidFill>
              </a:rPr>
              <a:t>Los alumnos de formación en el área de salud son innovadores” </a:t>
            </a:r>
            <a:endParaRPr lang="es-MX" dirty="0">
              <a:solidFill>
                <a:prstClr val="black"/>
              </a:solidFill>
            </a:endParaRPr>
          </a:p>
          <a:p>
            <a:endParaRPr lang="es-MX" dirty="0"/>
          </a:p>
        </p:txBody>
      </p:sp>
    </p:spTree>
    <p:extLst>
      <p:ext uri="{BB962C8B-B14F-4D97-AF65-F5344CB8AC3E}">
        <p14:creationId xmlns:p14="http://schemas.microsoft.com/office/powerpoint/2010/main" val="1439688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solidFill>
                  <a:prstClr val="black"/>
                </a:solidFill>
                <a:latin typeface="Arial"/>
              </a:rPr>
              <a:t>Definición  de hipótesis</a:t>
            </a:r>
            <a:endParaRPr lang="es-MX" sz="3200" dirty="0">
              <a:effectLst/>
              <a:latin typeface="Calibri"/>
              <a:ea typeface="Calibri"/>
              <a:cs typeface="Times New Roman"/>
            </a:endParaRPr>
          </a:p>
        </p:txBody>
      </p:sp>
      <p:sp>
        <p:nvSpPr>
          <p:cNvPr id="4" name="3 CuadroTexto"/>
          <p:cNvSpPr txBox="1"/>
          <p:nvPr/>
        </p:nvSpPr>
        <p:spPr>
          <a:xfrm>
            <a:off x="1835696" y="1772816"/>
            <a:ext cx="7056784" cy="3785652"/>
          </a:xfrm>
          <a:prstGeom prst="rect">
            <a:avLst/>
          </a:prstGeom>
          <a:noFill/>
        </p:spPr>
        <p:txBody>
          <a:bodyPr wrap="square" rtlCol="0">
            <a:spAutoFit/>
          </a:bodyPr>
          <a:lstStyle/>
          <a:p>
            <a:r>
              <a:rPr lang="es-MX" sz="2000" dirty="0" smtClean="0"/>
              <a:t>1.- </a:t>
            </a:r>
            <a:r>
              <a:rPr lang="es-MX" sz="2000" dirty="0"/>
              <a:t>Definición con base en su raíz en </a:t>
            </a:r>
            <a:r>
              <a:rPr lang="es-MX" sz="2000" dirty="0" smtClean="0"/>
              <a:t>Latín:</a:t>
            </a:r>
            <a:endParaRPr lang="es-MX" sz="2000" dirty="0"/>
          </a:p>
          <a:p>
            <a:r>
              <a:rPr lang="es-MX" sz="2000" dirty="0"/>
              <a:t>La palabra hipótesis deriva de hipo: bajo, y </a:t>
            </a:r>
            <a:r>
              <a:rPr lang="es-MX" sz="2000" dirty="0" err="1"/>
              <a:t>thesis</a:t>
            </a:r>
            <a:r>
              <a:rPr lang="es-MX" sz="2000" dirty="0"/>
              <a:t>: posición o situación. </a:t>
            </a:r>
            <a:r>
              <a:rPr lang="es-MX" sz="2000" dirty="0" smtClean="0"/>
              <a:t>Significa una </a:t>
            </a:r>
            <a:r>
              <a:rPr lang="es-MX" sz="2000" dirty="0"/>
              <a:t>explicación supuesta que está bajo ciertos hechos, a los que sirve de soporte</a:t>
            </a:r>
            <a:r>
              <a:rPr lang="es-MX" sz="2000" dirty="0" smtClean="0"/>
              <a:t>.</a:t>
            </a:r>
          </a:p>
          <a:p>
            <a:endParaRPr lang="es-MX" sz="2000" dirty="0"/>
          </a:p>
          <a:p>
            <a:r>
              <a:rPr lang="es-MX" sz="2000" dirty="0" smtClean="0"/>
              <a:t>2.- </a:t>
            </a:r>
            <a:r>
              <a:rPr lang="es-MX" sz="2000" dirty="0"/>
              <a:t>Definición de </a:t>
            </a:r>
            <a:r>
              <a:rPr lang="es-MX" sz="2000" dirty="0" err="1" smtClean="0"/>
              <a:t>Kerlinger</a:t>
            </a:r>
            <a:r>
              <a:rPr lang="es-MX" sz="2000" dirty="0" smtClean="0"/>
              <a:t>:</a:t>
            </a:r>
            <a:endParaRPr lang="es-MX" sz="2000" dirty="0"/>
          </a:p>
          <a:p>
            <a:r>
              <a:rPr lang="es-MX" sz="2000" dirty="0"/>
              <a:t>Las hipótesis son las herramientas más poderosas para lograr conocimientos </a:t>
            </a:r>
            <a:r>
              <a:rPr lang="es-MX" sz="2000" dirty="0" smtClean="0"/>
              <a:t>en los </a:t>
            </a:r>
            <a:r>
              <a:rPr lang="es-MX" sz="2000" dirty="0"/>
              <a:t>que confiar. </a:t>
            </a:r>
            <a:endParaRPr lang="es-MX" sz="2000" dirty="0" smtClean="0"/>
          </a:p>
          <a:p>
            <a:r>
              <a:rPr lang="es-MX" sz="2000" dirty="0" smtClean="0"/>
              <a:t>Son </a:t>
            </a:r>
            <a:r>
              <a:rPr lang="es-MX" sz="2000" dirty="0"/>
              <a:t>afirmaciones que pueden someterse a prueba y mostrarse</a:t>
            </a:r>
          </a:p>
          <a:p>
            <a:r>
              <a:rPr lang="es-MX" sz="2000" dirty="0"/>
              <a:t>como soluciones probablemente ciertas o no, sin que las creencias o los </a:t>
            </a:r>
            <a:r>
              <a:rPr lang="es-MX" sz="2000" dirty="0" smtClean="0"/>
              <a:t>valores del </a:t>
            </a:r>
            <a:r>
              <a:rPr lang="es-MX" sz="2000" dirty="0"/>
              <a:t>investigador interfieran en el proceso de su comprobación</a:t>
            </a:r>
            <a:r>
              <a:rPr lang="es-MX" sz="2000" dirty="0" smtClean="0"/>
              <a:t>.</a:t>
            </a:r>
            <a:endParaRPr lang="es-MX" sz="2000" dirty="0"/>
          </a:p>
        </p:txBody>
      </p:sp>
    </p:spTree>
    <p:extLst>
      <p:ext uri="{BB962C8B-B14F-4D97-AF65-F5344CB8AC3E}">
        <p14:creationId xmlns:p14="http://schemas.microsoft.com/office/powerpoint/2010/main" val="2529698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marL="457200" lvl="0" indent="-457200">
              <a:spcBef>
                <a:spcPts val="1800"/>
              </a:spcBef>
            </a:pPr>
            <a:r>
              <a:rPr lang="es-MX" sz="3200" b="1" dirty="0">
                <a:latin typeface="Arial" pitchFamily="34" charset="0"/>
                <a:ea typeface="Times New Roman"/>
                <a:cs typeface="Arial" pitchFamily="34" charset="0"/>
              </a:rPr>
              <a:t> HIPÓTESIS CORRELACIONALES</a:t>
            </a:r>
            <a:r>
              <a:rPr lang="es-MX" sz="3200" dirty="0">
                <a:latin typeface="Arial" pitchFamily="34" charset="0"/>
                <a:ea typeface="Calibri"/>
                <a:cs typeface="Arial" pitchFamily="34" charset="0"/>
              </a:rPr>
              <a:t/>
            </a:r>
            <a:br>
              <a:rPr lang="es-MX" sz="3200" dirty="0">
                <a:latin typeface="Arial" pitchFamily="34" charset="0"/>
                <a:ea typeface="Calibri"/>
                <a:cs typeface="Arial" pitchFamily="34" charset="0"/>
              </a:rPr>
            </a:br>
            <a:endParaRPr lang="es-MX" sz="3200" cap="none" spc="0" dirty="0">
              <a:solidFill>
                <a:prstClr val="black"/>
              </a:solidFill>
              <a:latin typeface="Arial" pitchFamily="34" charset="0"/>
              <a:ea typeface="+mn-ea"/>
              <a:cs typeface="Arial" pitchFamily="34" charset="0"/>
            </a:endParaRPr>
          </a:p>
        </p:txBody>
      </p:sp>
      <p:sp>
        <p:nvSpPr>
          <p:cNvPr id="3" name="2 Marcador de contenido"/>
          <p:cNvSpPr>
            <a:spLocks noGrp="1"/>
          </p:cNvSpPr>
          <p:nvPr>
            <p:ph idx="1"/>
          </p:nvPr>
        </p:nvSpPr>
        <p:spPr>
          <a:xfrm>
            <a:off x="2438400" y="1628800"/>
            <a:ext cx="6248400" cy="4497363"/>
          </a:xfrm>
        </p:spPr>
        <p:txBody>
          <a:bodyPr/>
          <a:lstStyle/>
          <a:p>
            <a:pPr marL="0" indent="0">
              <a:buNone/>
            </a:pPr>
            <a:r>
              <a:rPr lang="es-ES" dirty="0" smtClean="0"/>
              <a:t>Ejemplos :</a:t>
            </a:r>
          </a:p>
          <a:p>
            <a:r>
              <a:rPr lang="es-ES" sz="2000" dirty="0" smtClean="0"/>
              <a:t>Hi “A mayor exposición por parte de los adolescentes a los videos de violencia, mayor manifestación de violencia en las relaciones interpersonales”</a:t>
            </a:r>
          </a:p>
          <a:p>
            <a:r>
              <a:rPr lang="es-ES" sz="2000" dirty="0" smtClean="0"/>
              <a:t> Hi “A mayor autoestima mayor temor al logro” </a:t>
            </a:r>
          </a:p>
          <a:p>
            <a:endParaRPr lang="es-ES" sz="2000" dirty="0" smtClean="0"/>
          </a:p>
          <a:p>
            <a:r>
              <a:rPr lang="es-ES" sz="2000" dirty="0" smtClean="0"/>
              <a:t>Hi   “Los alumnos sobresalientes en ciencias no lo son por lo general en Humanidades” </a:t>
            </a:r>
          </a:p>
          <a:p>
            <a:endParaRPr lang="es-MX" sz="2000" dirty="0"/>
          </a:p>
        </p:txBody>
      </p:sp>
    </p:spTree>
    <p:extLst>
      <p:ext uri="{BB962C8B-B14F-4D97-AF65-F5344CB8AC3E}">
        <p14:creationId xmlns:p14="http://schemas.microsoft.com/office/powerpoint/2010/main" val="1781821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ES" sz="3200" b="1" dirty="0" smtClean="0">
                <a:latin typeface="Arial" pitchFamily="34" charset="0"/>
                <a:cs typeface="Arial" pitchFamily="34" charset="0"/>
              </a:rPr>
              <a:t>HIPÓTESIS QUE SE FORMULAN PARA COMPARAR GRUPOS  </a:t>
            </a:r>
            <a:endParaRPr lang="es-MX" sz="3200" b="1" dirty="0">
              <a:latin typeface="Arial" pitchFamily="34" charset="0"/>
              <a:cs typeface="Arial" pitchFamily="34" charset="0"/>
            </a:endParaRPr>
          </a:p>
        </p:txBody>
      </p:sp>
      <p:sp>
        <p:nvSpPr>
          <p:cNvPr id="3" name="2 Marcador de contenido"/>
          <p:cNvSpPr>
            <a:spLocks noGrp="1"/>
          </p:cNvSpPr>
          <p:nvPr>
            <p:ph idx="1"/>
          </p:nvPr>
        </p:nvSpPr>
        <p:spPr>
          <a:xfrm>
            <a:off x="2438400" y="2286000"/>
            <a:ext cx="6248400" cy="4239344"/>
          </a:xfrm>
        </p:spPr>
        <p:txBody>
          <a:bodyPr/>
          <a:lstStyle/>
          <a:p>
            <a:pPr marL="0" indent="0">
              <a:buNone/>
            </a:pPr>
            <a:r>
              <a:rPr lang="es-ES" dirty="0" smtClean="0"/>
              <a:t>Ejemplos:</a:t>
            </a:r>
            <a:endParaRPr lang="es-ES" dirty="0"/>
          </a:p>
          <a:p>
            <a:pPr marL="0" indent="0">
              <a:buNone/>
            </a:pPr>
            <a:r>
              <a:rPr lang="es-ES" dirty="0" smtClean="0"/>
              <a:t>Hi: “Los adolescentes le atribuyen más importancia que las adolescentes al atractivo en sus relaciones Heterosexuales.” </a:t>
            </a:r>
          </a:p>
          <a:p>
            <a:pPr marL="0" indent="0">
              <a:buNone/>
            </a:pPr>
            <a:r>
              <a:rPr lang="es-ES" dirty="0" smtClean="0"/>
              <a:t>Hi: “Los alumnos de la zona rural son más disciplinados que de la zona Urbana.”  </a:t>
            </a:r>
          </a:p>
          <a:p>
            <a:pPr marL="0" indent="0">
              <a:buNone/>
            </a:pPr>
            <a:endParaRPr lang="es-MX" dirty="0"/>
          </a:p>
        </p:txBody>
      </p:sp>
    </p:spTree>
    <p:extLst>
      <p:ext uri="{BB962C8B-B14F-4D97-AF65-F5344CB8AC3E}">
        <p14:creationId xmlns:p14="http://schemas.microsoft.com/office/powerpoint/2010/main" val="4096673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lnSpc>
                <a:spcPct val="115000"/>
              </a:lnSpc>
              <a:spcAft>
                <a:spcPts val="1000"/>
              </a:spcAft>
              <a:buSzPts val="1000"/>
              <a:tabLst>
                <a:tab pos="457200" algn="l"/>
              </a:tabLst>
            </a:pPr>
            <a:r>
              <a:rPr lang="es-MX" sz="1400" b="1" dirty="0">
                <a:latin typeface="Times New Roman"/>
                <a:ea typeface="Times New Roman"/>
                <a:cs typeface="Times New Roman"/>
              </a:rPr>
              <a:t> </a:t>
            </a:r>
            <a:r>
              <a:rPr lang="es-MX" sz="3200" b="1" dirty="0">
                <a:latin typeface="Arial" pitchFamily="34" charset="0"/>
                <a:ea typeface="Times New Roman"/>
                <a:cs typeface="Arial" pitchFamily="34" charset="0"/>
              </a:rPr>
              <a:t>HIPÓTESIS QUE ESTABLECEN RELACIONES DE CAUSALIDAD</a:t>
            </a:r>
            <a:r>
              <a:rPr lang="es-MX" sz="1400" b="1" dirty="0">
                <a:latin typeface="Times New Roman"/>
                <a:ea typeface="Times New Roman"/>
                <a:cs typeface="Times New Roman"/>
              </a:rPr>
              <a:t>.</a:t>
            </a:r>
            <a:r>
              <a:rPr lang="es-MX" sz="1400" dirty="0">
                <a:latin typeface="Calibri"/>
                <a:ea typeface="Calibri"/>
                <a:cs typeface="Times New Roman"/>
              </a:rPr>
              <a:t/>
            </a:r>
            <a:br>
              <a:rPr lang="es-MX" sz="1400" dirty="0">
                <a:latin typeface="Calibri"/>
                <a:ea typeface="Calibri"/>
                <a:cs typeface="Times New Roman"/>
              </a:rPr>
            </a:br>
            <a:endParaRPr lang="es-MX" sz="1100" dirty="0"/>
          </a:p>
        </p:txBody>
      </p:sp>
      <p:sp>
        <p:nvSpPr>
          <p:cNvPr id="3" name="2 Marcador de contenido"/>
          <p:cNvSpPr>
            <a:spLocks noGrp="1"/>
          </p:cNvSpPr>
          <p:nvPr>
            <p:ph idx="1"/>
          </p:nvPr>
        </p:nvSpPr>
        <p:spPr>
          <a:xfrm>
            <a:off x="2438400" y="2286000"/>
            <a:ext cx="6248400" cy="4527376"/>
          </a:xfrm>
        </p:spPr>
        <p:txBody>
          <a:bodyPr>
            <a:normAutofit/>
          </a:bodyPr>
          <a:lstStyle/>
          <a:p>
            <a:pPr>
              <a:lnSpc>
                <a:spcPct val="115000"/>
              </a:lnSpc>
              <a:spcAft>
                <a:spcPts val="1000"/>
              </a:spcAft>
            </a:pPr>
            <a:r>
              <a:rPr lang="es-MX" sz="1200" b="1" dirty="0" smtClean="0">
                <a:latin typeface="Times New Roman"/>
                <a:ea typeface="Times New Roman"/>
                <a:cs typeface="Times New Roman"/>
              </a:rPr>
              <a:t>SIMBOLIZACIÓN </a:t>
            </a:r>
            <a:r>
              <a:rPr lang="es-MX" sz="1200" b="1" dirty="0">
                <a:latin typeface="Times New Roman"/>
                <a:ea typeface="Times New Roman"/>
                <a:cs typeface="Times New Roman"/>
              </a:rPr>
              <a:t>DE LA HIPÓTESIS CAUSAL</a:t>
            </a:r>
            <a:r>
              <a:rPr lang="es-MX" sz="1200" b="1" dirty="0" smtClean="0">
                <a:latin typeface="Times New Roman"/>
                <a:ea typeface="Times New Roman"/>
                <a:cs typeface="Times New Roman"/>
              </a:rPr>
              <a:t>:</a:t>
            </a:r>
          </a:p>
          <a:p>
            <a:pPr marL="0" indent="0">
              <a:lnSpc>
                <a:spcPct val="115000"/>
              </a:lnSpc>
              <a:spcAft>
                <a:spcPts val="1000"/>
              </a:spcAft>
              <a:buNone/>
            </a:pPr>
            <a:r>
              <a:rPr lang="es-ES" sz="2000" b="1" dirty="0" smtClean="0">
                <a:ea typeface="Calibri"/>
                <a:cs typeface="Times New Roman"/>
              </a:rPr>
              <a:t>         </a:t>
            </a:r>
            <a:r>
              <a:rPr lang="es-ES" sz="2400" b="1" dirty="0" smtClean="0">
                <a:ea typeface="Calibri"/>
                <a:cs typeface="Times New Roman"/>
              </a:rPr>
              <a:t>X</a:t>
            </a:r>
            <a:r>
              <a:rPr lang="es-ES" sz="2000" b="1" dirty="0" smtClean="0">
                <a:ea typeface="Calibri"/>
                <a:cs typeface="Times New Roman"/>
              </a:rPr>
              <a:t>                           </a:t>
            </a:r>
            <a:r>
              <a:rPr lang="es-ES" sz="2400" b="1" dirty="0" smtClean="0">
                <a:ea typeface="Calibri"/>
                <a:cs typeface="Times New Roman"/>
              </a:rPr>
              <a:t>Y</a:t>
            </a:r>
          </a:p>
          <a:p>
            <a:pPr marL="0" indent="0">
              <a:lnSpc>
                <a:spcPct val="115000"/>
              </a:lnSpc>
              <a:spcAft>
                <a:spcPts val="1000"/>
              </a:spcAft>
              <a:buNone/>
            </a:pPr>
            <a:r>
              <a:rPr lang="es-ES" sz="1400" b="1" dirty="0" smtClean="0">
                <a:ea typeface="Calibri"/>
                <a:cs typeface="Times New Roman"/>
              </a:rPr>
              <a:t>La desintegración familiar de los padres provoca baja autoestima en los hijos (hipótesis causal </a:t>
            </a:r>
            <a:r>
              <a:rPr lang="es-ES" sz="1400" b="1" dirty="0" err="1" smtClean="0">
                <a:ea typeface="Calibri"/>
                <a:cs typeface="Times New Roman"/>
              </a:rPr>
              <a:t>bivariada</a:t>
            </a:r>
            <a:r>
              <a:rPr lang="es-ES" sz="1400" b="1" dirty="0" smtClean="0">
                <a:ea typeface="Calibri"/>
                <a:cs typeface="Times New Roman"/>
              </a:rPr>
              <a:t> )</a:t>
            </a:r>
          </a:p>
          <a:p>
            <a:pPr marL="0" indent="0">
              <a:lnSpc>
                <a:spcPct val="115000"/>
              </a:lnSpc>
              <a:spcAft>
                <a:spcPts val="1000"/>
              </a:spcAft>
              <a:buNone/>
            </a:pPr>
            <a:r>
              <a:rPr lang="es-ES" sz="1400" b="1" dirty="0" smtClean="0">
                <a:ea typeface="Calibri"/>
                <a:cs typeface="Times New Roman"/>
              </a:rPr>
              <a:t>Percibir que otra persona del sexo opuesto es similar a uno  en cuanto a religión y valores y creencias nos provoca mayor atracción física hacia ella  (hipótesis multivariada )</a:t>
            </a:r>
          </a:p>
          <a:p>
            <a:pPr marL="0" indent="0">
              <a:lnSpc>
                <a:spcPct val="115000"/>
              </a:lnSpc>
              <a:spcAft>
                <a:spcPts val="1000"/>
              </a:spcAft>
              <a:buNone/>
            </a:pPr>
            <a:r>
              <a:rPr lang="es-ES" sz="1400" b="1" dirty="0" smtClean="0">
                <a:ea typeface="Calibri"/>
                <a:cs typeface="Times New Roman"/>
              </a:rPr>
              <a:t>La variedad y la autonomía en el trabajo, así como la retroalimentación generan mayor motivación intrínseca y satisfacción laboral </a:t>
            </a:r>
            <a:r>
              <a:rPr lang="es-ES" sz="1400" b="1" dirty="0" smtClean="0">
                <a:solidFill>
                  <a:prstClr val="black"/>
                </a:solidFill>
                <a:ea typeface="Calibri"/>
                <a:cs typeface="Times New Roman"/>
              </a:rPr>
              <a:t>(</a:t>
            </a:r>
            <a:r>
              <a:rPr lang="es-ES" sz="1400" b="1" dirty="0">
                <a:solidFill>
                  <a:prstClr val="black"/>
                </a:solidFill>
                <a:ea typeface="Calibri"/>
                <a:cs typeface="Times New Roman"/>
              </a:rPr>
              <a:t>hipótesis </a:t>
            </a:r>
            <a:r>
              <a:rPr lang="es-ES" sz="1400" b="1" dirty="0" smtClean="0">
                <a:solidFill>
                  <a:prstClr val="black"/>
                </a:solidFill>
                <a:ea typeface="Calibri"/>
                <a:cs typeface="Times New Roman"/>
              </a:rPr>
              <a:t>multivariada)</a:t>
            </a:r>
            <a:endParaRPr lang="es-MX" sz="1400" b="1" dirty="0">
              <a:ea typeface="Calibri"/>
              <a:cs typeface="Times New Roman"/>
            </a:endParaRPr>
          </a:p>
        </p:txBody>
      </p:sp>
      <p:sp>
        <p:nvSpPr>
          <p:cNvPr id="6" name="5 Flecha derecha"/>
          <p:cNvSpPr/>
          <p:nvPr/>
        </p:nvSpPr>
        <p:spPr>
          <a:xfrm>
            <a:off x="3635896" y="2875655"/>
            <a:ext cx="97840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086078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nSpc>
                <a:spcPct val="115000"/>
              </a:lnSpc>
              <a:spcAft>
                <a:spcPts val="1000"/>
              </a:spcAft>
            </a:pPr>
            <a:r>
              <a:rPr lang="es-ES" sz="3200" b="1" dirty="0" smtClean="0">
                <a:latin typeface="Arial" pitchFamily="34" charset="0"/>
                <a:cs typeface="Arial" pitchFamily="34" charset="0"/>
              </a:rPr>
              <a:t> hipótesis nula :</a:t>
            </a:r>
            <a:endParaRPr lang="es-MX" sz="3200" b="1" dirty="0">
              <a:latin typeface="Arial" pitchFamily="34" charset="0"/>
              <a:cs typeface="Arial" pitchFamily="34" charset="0"/>
            </a:endParaRPr>
          </a:p>
        </p:txBody>
      </p:sp>
      <p:sp>
        <p:nvSpPr>
          <p:cNvPr id="3" name="2 Marcador de contenido"/>
          <p:cNvSpPr>
            <a:spLocks noGrp="1"/>
          </p:cNvSpPr>
          <p:nvPr>
            <p:ph idx="1"/>
          </p:nvPr>
        </p:nvSpPr>
        <p:spPr/>
        <p:txBody>
          <a:bodyPr>
            <a:normAutofit fontScale="92500" lnSpcReduction="20000"/>
          </a:bodyPr>
          <a:lstStyle/>
          <a:p>
            <a:pPr marL="0" indent="0">
              <a:buNone/>
            </a:pPr>
            <a:r>
              <a:rPr lang="es-ES" dirty="0" smtClean="0"/>
              <a:t>Ejemplos:</a:t>
            </a:r>
          </a:p>
          <a:p>
            <a:pPr marL="0" indent="0">
              <a:buNone/>
            </a:pPr>
            <a:r>
              <a:rPr lang="es-ES" dirty="0" smtClean="0"/>
              <a:t>Hi: “La desintegración familiar de los padres provoca baja autoestima en los hijos”. </a:t>
            </a:r>
          </a:p>
          <a:p>
            <a:pPr marL="0" lvl="0" indent="0">
              <a:buClr>
                <a:srgbClr val="94B6D2"/>
              </a:buClr>
              <a:buNone/>
            </a:pPr>
            <a:r>
              <a:rPr lang="es-ES" dirty="0" smtClean="0"/>
              <a:t> </a:t>
            </a:r>
            <a:r>
              <a:rPr lang="es-ES" dirty="0" smtClean="0">
                <a:solidFill>
                  <a:prstClr val="black"/>
                </a:solidFill>
              </a:rPr>
              <a:t>Ho: “La </a:t>
            </a:r>
            <a:r>
              <a:rPr lang="es-ES" dirty="0">
                <a:solidFill>
                  <a:prstClr val="black"/>
                </a:solidFill>
              </a:rPr>
              <a:t>desintegración familiar de los padres </a:t>
            </a:r>
            <a:r>
              <a:rPr lang="es-ES" dirty="0" smtClean="0">
                <a:solidFill>
                  <a:prstClr val="black"/>
                </a:solidFill>
              </a:rPr>
              <a:t>no provoca </a:t>
            </a:r>
            <a:r>
              <a:rPr lang="es-ES" dirty="0">
                <a:solidFill>
                  <a:prstClr val="black"/>
                </a:solidFill>
              </a:rPr>
              <a:t>baja autoestima en los </a:t>
            </a:r>
            <a:r>
              <a:rPr lang="es-ES" dirty="0" smtClean="0">
                <a:solidFill>
                  <a:prstClr val="black"/>
                </a:solidFill>
              </a:rPr>
              <a:t>hijos”.  </a:t>
            </a:r>
            <a:endParaRPr lang="es-ES" dirty="0">
              <a:solidFill>
                <a:prstClr val="black"/>
              </a:solidFill>
            </a:endParaRPr>
          </a:p>
          <a:p>
            <a:pPr marL="0" lvl="0" indent="0">
              <a:buClr>
                <a:srgbClr val="94B6D2"/>
              </a:buClr>
              <a:buNone/>
            </a:pPr>
            <a:r>
              <a:rPr lang="es-ES" dirty="0" smtClean="0">
                <a:solidFill>
                  <a:prstClr val="black"/>
                </a:solidFill>
              </a:rPr>
              <a:t>Hi: “Los adolescentes le atribuyen más importancia que las adolescentes al atractivo en sus relaciones heterosexuales”.</a:t>
            </a:r>
          </a:p>
          <a:p>
            <a:pPr marL="0" lvl="0" indent="0">
              <a:buClr>
                <a:srgbClr val="94B6D2"/>
              </a:buClr>
              <a:buNone/>
            </a:pPr>
            <a:r>
              <a:rPr lang="es-ES" dirty="0" smtClean="0">
                <a:solidFill>
                  <a:prstClr val="black"/>
                </a:solidFill>
              </a:rPr>
              <a:t> Ho: “Los adolescentes no  </a:t>
            </a:r>
            <a:r>
              <a:rPr lang="es-ES" dirty="0">
                <a:solidFill>
                  <a:prstClr val="black"/>
                </a:solidFill>
              </a:rPr>
              <a:t>le atribuyen más importancia que las adolescentes al atractivo en sus relaciones </a:t>
            </a:r>
            <a:r>
              <a:rPr lang="es-ES" dirty="0" smtClean="0">
                <a:solidFill>
                  <a:prstClr val="black"/>
                </a:solidFill>
              </a:rPr>
              <a:t>heterosexuales”. </a:t>
            </a:r>
            <a:endParaRPr lang="es-MX" dirty="0">
              <a:solidFill>
                <a:prstClr val="black"/>
              </a:solidFill>
            </a:endParaRPr>
          </a:p>
          <a:p>
            <a:pPr marL="0" lvl="0" indent="0">
              <a:buClr>
                <a:srgbClr val="94B6D2"/>
              </a:buClr>
              <a:buNone/>
            </a:pPr>
            <a:endParaRPr lang="es-MX" dirty="0" smtClean="0">
              <a:solidFill>
                <a:prstClr val="black"/>
              </a:solidFill>
            </a:endParaRPr>
          </a:p>
          <a:p>
            <a:pPr marL="0" indent="0">
              <a:buNone/>
            </a:pPr>
            <a:endParaRPr lang="es-ES" dirty="0" smtClean="0"/>
          </a:p>
          <a:p>
            <a:pPr marL="0" indent="0">
              <a:buNone/>
            </a:pPr>
            <a:endParaRPr lang="es-MX" dirty="0"/>
          </a:p>
        </p:txBody>
      </p:sp>
    </p:spTree>
    <p:extLst>
      <p:ext uri="{BB962C8B-B14F-4D97-AF65-F5344CB8AC3E}">
        <p14:creationId xmlns:p14="http://schemas.microsoft.com/office/powerpoint/2010/main" val="444498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Que es la Hipótesis nula </a:t>
            </a:r>
            <a:endParaRPr lang="es-MX" dirty="0"/>
          </a:p>
        </p:txBody>
      </p:sp>
      <p:sp>
        <p:nvSpPr>
          <p:cNvPr id="3" name="2 Marcador de contenido"/>
          <p:cNvSpPr>
            <a:spLocks noGrp="1"/>
          </p:cNvSpPr>
          <p:nvPr>
            <p:ph idx="1"/>
          </p:nvPr>
        </p:nvSpPr>
        <p:spPr/>
        <p:txBody>
          <a:bodyPr>
            <a:noAutofit/>
          </a:bodyPr>
          <a:lstStyle/>
          <a:p>
            <a:r>
              <a:rPr lang="es-ES" sz="2400" dirty="0" smtClean="0"/>
              <a:t>Son el reverso de las hipótesis de investigación. También constituyen  proposiciones acerca de la relación entre variables.</a:t>
            </a:r>
          </a:p>
          <a:p>
            <a:r>
              <a:rPr lang="es-ES" sz="2400" dirty="0" smtClean="0"/>
              <a:t> sirven para refutar o negar algo de lo que afirma la hipótesis de Investigación.</a:t>
            </a:r>
          </a:p>
          <a:p>
            <a:r>
              <a:rPr lang="es-ES" sz="2400" dirty="0" smtClean="0"/>
              <a:t>Las hipótesis nulas se simbolizan así : HO</a:t>
            </a:r>
            <a:endParaRPr lang="es-MX" sz="2400" dirty="0"/>
          </a:p>
        </p:txBody>
      </p:sp>
    </p:spTree>
    <p:extLst>
      <p:ext uri="{BB962C8B-B14F-4D97-AF65-F5344CB8AC3E}">
        <p14:creationId xmlns:p14="http://schemas.microsoft.com/office/powerpoint/2010/main" val="3615629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Que son las hipótesis alternas </a:t>
            </a:r>
            <a:endParaRPr lang="es-MX" dirty="0"/>
          </a:p>
        </p:txBody>
      </p:sp>
      <p:sp>
        <p:nvSpPr>
          <p:cNvPr id="3" name="2 Marcador de contenido"/>
          <p:cNvSpPr>
            <a:spLocks noGrp="1"/>
          </p:cNvSpPr>
          <p:nvPr>
            <p:ph idx="1"/>
          </p:nvPr>
        </p:nvSpPr>
        <p:spPr/>
        <p:txBody>
          <a:bodyPr>
            <a:normAutofit/>
          </a:bodyPr>
          <a:lstStyle/>
          <a:p>
            <a:r>
              <a:rPr lang="es-ES" sz="3200" dirty="0" smtClean="0"/>
              <a:t>Son posibilidades alternas ante las hipótesis de Investigación y Nula.</a:t>
            </a:r>
          </a:p>
          <a:p>
            <a:r>
              <a:rPr lang="es-ES" sz="3200" dirty="0" smtClean="0"/>
              <a:t>Ofrecen otra descripción o explicación distinta  a las que proporcionan esto tipo de hipótesis </a:t>
            </a:r>
            <a:endParaRPr lang="es-MX" sz="3200" dirty="0"/>
          </a:p>
        </p:txBody>
      </p:sp>
    </p:spTree>
    <p:extLst>
      <p:ext uri="{BB962C8B-B14F-4D97-AF65-F5344CB8AC3E}">
        <p14:creationId xmlns:p14="http://schemas.microsoft.com/office/powerpoint/2010/main" val="21900466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smtClean="0">
                <a:latin typeface="Arial" pitchFamily="34" charset="0"/>
                <a:ea typeface="Times New Roman"/>
                <a:cs typeface="Arial" pitchFamily="34" charset="0"/>
              </a:rPr>
              <a:t> </a:t>
            </a:r>
            <a:r>
              <a:rPr lang="es-MX" sz="3200" b="1" dirty="0">
                <a:latin typeface="Arial" pitchFamily="34" charset="0"/>
                <a:ea typeface="Times New Roman"/>
                <a:cs typeface="Arial" pitchFamily="34" charset="0"/>
              </a:rPr>
              <a:t>hipótesis </a:t>
            </a:r>
            <a:r>
              <a:rPr lang="es-MX" sz="3200" b="1" dirty="0" smtClean="0">
                <a:latin typeface="Arial" pitchFamily="34" charset="0"/>
                <a:ea typeface="Times New Roman"/>
                <a:cs typeface="Arial" pitchFamily="34" charset="0"/>
              </a:rPr>
              <a:t>alternas</a:t>
            </a:r>
            <a:r>
              <a:rPr lang="es-MX" sz="3200" dirty="0">
                <a:latin typeface="Arial" pitchFamily="34" charset="0"/>
                <a:ea typeface="Calibri"/>
                <a:cs typeface="Arial" pitchFamily="34" charset="0"/>
              </a:rPr>
              <a:t/>
            </a:r>
            <a:br>
              <a:rPr lang="es-MX" sz="3200" dirty="0">
                <a:latin typeface="Arial" pitchFamily="34" charset="0"/>
                <a:ea typeface="Calibri"/>
                <a:cs typeface="Arial" pitchFamily="34" charset="0"/>
              </a:rPr>
            </a:br>
            <a:endParaRPr lang="es-MX" sz="3200" dirty="0">
              <a:effectLst/>
              <a:latin typeface="Arial" pitchFamily="34" charset="0"/>
              <a:ea typeface="Calibri"/>
              <a:cs typeface="Arial" pitchFamily="34" charset="0"/>
            </a:endParaRPr>
          </a:p>
        </p:txBody>
      </p:sp>
      <p:sp>
        <p:nvSpPr>
          <p:cNvPr id="3" name="2 Marcador de contenido"/>
          <p:cNvSpPr>
            <a:spLocks noGrp="1"/>
          </p:cNvSpPr>
          <p:nvPr>
            <p:ph idx="1"/>
          </p:nvPr>
        </p:nvSpPr>
        <p:spPr/>
        <p:txBody>
          <a:bodyPr/>
          <a:lstStyle/>
          <a:p>
            <a:pPr marL="0" indent="0">
              <a:buNone/>
            </a:pPr>
            <a:r>
              <a:rPr lang="es-ES" dirty="0" smtClean="0"/>
              <a:t>Ejemplos:</a:t>
            </a:r>
          </a:p>
          <a:p>
            <a:pPr marL="0" indent="0">
              <a:buNone/>
            </a:pPr>
            <a:r>
              <a:rPr lang="es-ES" sz="1400" dirty="0" smtClean="0"/>
              <a:t>Hi: “El candidato A obtendrá en la elección para la presidencia del consejo de estudiantes entre 50% y 60% de votación total.”</a:t>
            </a:r>
          </a:p>
          <a:p>
            <a:pPr marL="0" lvl="0" indent="0">
              <a:buClr>
                <a:srgbClr val="94B6D2"/>
              </a:buClr>
              <a:buNone/>
            </a:pPr>
            <a:r>
              <a:rPr lang="es-ES" sz="1400" dirty="0" smtClean="0">
                <a:solidFill>
                  <a:prstClr val="black"/>
                </a:solidFill>
              </a:rPr>
              <a:t>Ho: “El </a:t>
            </a:r>
            <a:r>
              <a:rPr lang="es-ES" sz="1400" dirty="0">
                <a:solidFill>
                  <a:prstClr val="black"/>
                </a:solidFill>
              </a:rPr>
              <a:t>candidato A </a:t>
            </a:r>
            <a:r>
              <a:rPr lang="es-ES" sz="1400" dirty="0" smtClean="0">
                <a:solidFill>
                  <a:prstClr val="black"/>
                </a:solidFill>
              </a:rPr>
              <a:t> no obtendrá </a:t>
            </a:r>
            <a:r>
              <a:rPr lang="es-ES" sz="1400" dirty="0">
                <a:solidFill>
                  <a:prstClr val="black"/>
                </a:solidFill>
              </a:rPr>
              <a:t>en la elección para la presidencia del consejo de estudiantes entre 50% y 60% de votación total</a:t>
            </a:r>
            <a:r>
              <a:rPr lang="es-ES" sz="1400" dirty="0" smtClean="0">
                <a:solidFill>
                  <a:prstClr val="black"/>
                </a:solidFill>
              </a:rPr>
              <a:t>.”</a:t>
            </a:r>
            <a:endParaRPr lang="es-ES" sz="1400" dirty="0">
              <a:solidFill>
                <a:prstClr val="black"/>
              </a:solidFill>
            </a:endParaRPr>
          </a:p>
          <a:p>
            <a:pPr marL="0" indent="0">
              <a:buNone/>
            </a:pPr>
            <a:r>
              <a:rPr lang="es-ES" sz="1400" dirty="0" smtClean="0"/>
              <a:t>Ha: “ El candidato A obtendrá en la elección para la presidencia  del consejo de estudiantes mas del 60% de la votación total.”</a:t>
            </a:r>
          </a:p>
          <a:p>
            <a:pPr marL="0" indent="0">
              <a:buNone/>
            </a:pPr>
            <a:r>
              <a:rPr lang="es-ES" sz="1400" dirty="0" smtClean="0"/>
              <a:t>Ha: “El candidato A obtendrá en la elección para la presidencia del consejo de estudiantes menos del 50 %de la votación total.” </a:t>
            </a:r>
            <a:endParaRPr lang="es-MX" sz="1400" dirty="0"/>
          </a:p>
        </p:txBody>
      </p:sp>
    </p:spTree>
    <p:extLst>
      <p:ext uri="{BB962C8B-B14F-4D97-AF65-F5344CB8AC3E}">
        <p14:creationId xmlns:p14="http://schemas.microsoft.com/office/powerpoint/2010/main" val="4056200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marL="457200" lvl="0" indent="-457200">
              <a:lnSpc>
                <a:spcPct val="150000"/>
              </a:lnSpc>
              <a:spcBef>
                <a:spcPts val="1800"/>
              </a:spcBef>
            </a:pPr>
            <a:r>
              <a:rPr lang="es-MX" sz="2400" cap="none" spc="0" dirty="0" smtClean="0">
                <a:solidFill>
                  <a:prstClr val="black"/>
                </a:solidFill>
                <a:latin typeface="Arial"/>
                <a:ea typeface="Calibri"/>
                <a:cs typeface="Times New Roman"/>
              </a:rPr>
              <a:t>DESARROLLO DE LA HIPÓTESI</a:t>
            </a:r>
            <a:r>
              <a:rPr lang="es-MX" sz="2400" cap="none" spc="0" dirty="0">
                <a:solidFill>
                  <a:prstClr val="black"/>
                </a:solidFill>
                <a:latin typeface="Arial"/>
                <a:ea typeface="Calibri"/>
                <a:cs typeface="Times New Roman"/>
              </a:rPr>
              <a:t>S</a:t>
            </a:r>
            <a:r>
              <a:rPr lang="es-MX" sz="2400" cap="none" spc="0" dirty="0" smtClean="0">
                <a:solidFill>
                  <a:prstClr val="black"/>
                </a:solidFill>
                <a:latin typeface="Arial"/>
                <a:ea typeface="Calibri"/>
                <a:cs typeface="Times New Roman"/>
              </a:rPr>
              <a:t> </a:t>
            </a:r>
            <a:br>
              <a:rPr lang="es-MX" sz="2400" cap="none" spc="0" dirty="0" smtClean="0">
                <a:solidFill>
                  <a:prstClr val="black"/>
                </a:solidFill>
                <a:latin typeface="Arial"/>
                <a:ea typeface="Calibri"/>
                <a:cs typeface="Times New Roman"/>
              </a:rPr>
            </a:br>
            <a:r>
              <a:rPr lang="es-MX" sz="2400" cap="none" spc="0" dirty="0" smtClean="0">
                <a:solidFill>
                  <a:prstClr val="black"/>
                </a:solidFill>
                <a:latin typeface="Arial"/>
                <a:ea typeface="Calibri"/>
                <a:cs typeface="Times New Roman"/>
              </a:rPr>
              <a:t> </a:t>
            </a:r>
            <a:r>
              <a:rPr lang="es-MX" sz="2400" cap="none" spc="0" dirty="0">
                <a:solidFill>
                  <a:prstClr val="black"/>
                </a:solidFill>
                <a:latin typeface="Arial"/>
                <a:ea typeface="Calibri"/>
                <a:cs typeface="Times New Roman"/>
              </a:rPr>
              <a:t>Pensamiento inicial</a:t>
            </a:r>
            <a:endParaRPr lang="es-MX" sz="2400" cap="none" spc="0" dirty="0">
              <a:solidFill>
                <a:prstClr val="black"/>
              </a:solidFill>
              <a:latin typeface="Calibri"/>
              <a:ea typeface="Calibri"/>
              <a:cs typeface="Times New Roman"/>
            </a:endParaRPr>
          </a:p>
        </p:txBody>
      </p:sp>
      <p:sp>
        <p:nvSpPr>
          <p:cNvPr id="3" name="2 Marcador de contenido"/>
          <p:cNvSpPr>
            <a:spLocks noGrp="1"/>
          </p:cNvSpPr>
          <p:nvPr>
            <p:ph idx="1"/>
          </p:nvPr>
        </p:nvSpPr>
        <p:spPr/>
        <p:txBody>
          <a:bodyPr>
            <a:normAutofit/>
          </a:bodyPr>
          <a:lstStyle/>
          <a:p>
            <a:pPr algn="just">
              <a:lnSpc>
                <a:spcPct val="150000"/>
              </a:lnSpc>
              <a:spcAft>
                <a:spcPts val="0"/>
              </a:spcAft>
            </a:pPr>
            <a:r>
              <a:rPr lang="es-MX" sz="2400" dirty="0" smtClean="0">
                <a:latin typeface="Arial"/>
                <a:ea typeface="Calibri"/>
                <a:cs typeface="Times New Roman"/>
              </a:rPr>
              <a:t>Coincide </a:t>
            </a:r>
            <a:r>
              <a:rPr lang="es-MX" sz="2400" dirty="0">
                <a:latin typeface="Arial"/>
                <a:ea typeface="Calibri"/>
                <a:cs typeface="Times New Roman"/>
              </a:rPr>
              <a:t>con la denominada “maduración del problema”. Al principio, tanto el</a:t>
            </a:r>
            <a:endParaRPr lang="es-MX" sz="2000" dirty="0">
              <a:ea typeface="Calibri"/>
              <a:cs typeface="Times New Roman"/>
            </a:endParaRPr>
          </a:p>
          <a:p>
            <a:pPr algn="just">
              <a:lnSpc>
                <a:spcPct val="150000"/>
              </a:lnSpc>
              <a:spcAft>
                <a:spcPts val="0"/>
              </a:spcAft>
            </a:pPr>
            <a:r>
              <a:rPr lang="es-MX" sz="2400" dirty="0">
                <a:latin typeface="Arial"/>
                <a:ea typeface="Calibri"/>
                <a:cs typeface="Times New Roman"/>
              </a:rPr>
              <a:t>problema como la hipótesis y/u objetivos se presentan de forma difusa, </a:t>
            </a:r>
            <a:r>
              <a:rPr lang="es-MX" sz="2400" dirty="0" smtClean="0">
                <a:latin typeface="Arial"/>
                <a:ea typeface="Calibri"/>
                <a:cs typeface="Times New Roman"/>
              </a:rPr>
              <a:t>inconcreta y </a:t>
            </a:r>
            <a:r>
              <a:rPr lang="es-MX" sz="2400" dirty="0">
                <a:latin typeface="Arial"/>
                <a:ea typeface="Calibri"/>
                <a:cs typeface="Times New Roman"/>
              </a:rPr>
              <a:t>poco articulada.</a:t>
            </a:r>
            <a:endParaRPr lang="es-MX" sz="2000" dirty="0">
              <a:ea typeface="Calibri"/>
              <a:cs typeface="Times New Roman"/>
            </a:endParaRPr>
          </a:p>
          <a:p>
            <a:endParaRPr lang="es-MX" dirty="0"/>
          </a:p>
        </p:txBody>
      </p:sp>
    </p:spTree>
    <p:extLst>
      <p:ext uri="{BB962C8B-B14F-4D97-AF65-F5344CB8AC3E}">
        <p14:creationId xmlns:p14="http://schemas.microsoft.com/office/powerpoint/2010/main" val="4173416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200" cap="none" spc="0" dirty="0">
                <a:solidFill>
                  <a:prstClr val="black"/>
                </a:solidFill>
                <a:latin typeface="Arial"/>
                <a:ea typeface="Calibri"/>
                <a:cs typeface="Times New Roman"/>
              </a:rPr>
              <a:t>DESARROLLO DE LA HIPÓTESI</a:t>
            </a:r>
            <a:r>
              <a:rPr lang="es-MX" sz="2000" cap="none" spc="0" dirty="0">
                <a:solidFill>
                  <a:prstClr val="black"/>
                </a:solidFill>
                <a:latin typeface="Arial"/>
                <a:ea typeface="Calibri"/>
                <a:cs typeface="Times New Roman"/>
              </a:rPr>
              <a:t>S </a:t>
            </a:r>
            <a:r>
              <a:rPr lang="es-MX" sz="2200" cap="none" spc="0" dirty="0">
                <a:solidFill>
                  <a:prstClr val="black"/>
                </a:solidFill>
                <a:latin typeface="Arial"/>
                <a:ea typeface="Calibri"/>
                <a:cs typeface="Times New Roman"/>
              </a:rPr>
              <a:t/>
            </a:r>
            <a:br>
              <a:rPr lang="es-MX" sz="2200" cap="none" spc="0" dirty="0">
                <a:solidFill>
                  <a:prstClr val="black"/>
                </a:solidFill>
                <a:latin typeface="Arial"/>
                <a:ea typeface="Calibri"/>
                <a:cs typeface="Times New Roman"/>
              </a:rPr>
            </a:br>
            <a:r>
              <a:rPr lang="es-MX" sz="2200" cap="none" spc="0" dirty="0" smtClean="0">
                <a:solidFill>
                  <a:prstClr val="black"/>
                </a:solidFill>
                <a:latin typeface="Arial"/>
                <a:ea typeface="Calibri"/>
                <a:cs typeface="Times New Roman"/>
              </a:rPr>
              <a:t>Plausibilidad y Aceptabilidad   </a:t>
            </a:r>
            <a:endParaRPr lang="es-MX" dirty="0"/>
          </a:p>
        </p:txBody>
      </p:sp>
      <p:sp>
        <p:nvSpPr>
          <p:cNvPr id="3" name="2 Marcador de contenido"/>
          <p:cNvSpPr>
            <a:spLocks noGrp="1"/>
          </p:cNvSpPr>
          <p:nvPr>
            <p:ph idx="1"/>
          </p:nvPr>
        </p:nvSpPr>
        <p:spPr/>
        <p:txBody>
          <a:bodyPr>
            <a:normAutofit fontScale="85000" lnSpcReduction="10000"/>
          </a:bodyPr>
          <a:lstStyle/>
          <a:p>
            <a:pPr algn="just">
              <a:lnSpc>
                <a:spcPct val="150000"/>
              </a:lnSpc>
              <a:spcAft>
                <a:spcPts val="0"/>
              </a:spcAft>
            </a:pPr>
            <a:r>
              <a:rPr lang="es-MX" sz="2400" dirty="0">
                <a:latin typeface="Arial"/>
                <a:ea typeface="Calibri"/>
                <a:cs typeface="Times New Roman"/>
              </a:rPr>
              <a:t>La primera revisión de las fuentes bibliográficas, sirve para hacer una valoración</a:t>
            </a:r>
            <a:endParaRPr lang="es-MX" sz="2000" dirty="0">
              <a:ea typeface="Calibri"/>
              <a:cs typeface="Times New Roman"/>
            </a:endParaRPr>
          </a:p>
          <a:p>
            <a:pPr algn="just">
              <a:lnSpc>
                <a:spcPct val="150000"/>
              </a:lnSpc>
              <a:spcAft>
                <a:spcPts val="0"/>
              </a:spcAft>
            </a:pPr>
            <a:r>
              <a:rPr lang="es-MX" sz="2400" dirty="0">
                <a:latin typeface="Arial"/>
                <a:ea typeface="Calibri"/>
                <a:cs typeface="Times New Roman"/>
              </a:rPr>
              <a:t>del problema y decidir si se procede o no a investigarlo.</a:t>
            </a:r>
            <a:endParaRPr lang="es-MX" sz="2000" dirty="0">
              <a:ea typeface="Calibri"/>
              <a:cs typeface="Times New Roman"/>
            </a:endParaRPr>
          </a:p>
          <a:p>
            <a:pPr algn="just">
              <a:lnSpc>
                <a:spcPct val="150000"/>
              </a:lnSpc>
              <a:spcAft>
                <a:spcPts val="0"/>
              </a:spcAft>
            </a:pPr>
            <a:r>
              <a:rPr lang="es-MX" sz="2400" dirty="0">
                <a:latin typeface="Arial"/>
                <a:ea typeface="Calibri"/>
                <a:cs typeface="Times New Roman"/>
              </a:rPr>
              <a:t>Acepta la idea como válida y viable, el investigador la transforma en hipótesis y/u</a:t>
            </a:r>
            <a:endParaRPr lang="es-MX" sz="2000" dirty="0">
              <a:ea typeface="Calibri"/>
              <a:cs typeface="Times New Roman"/>
            </a:endParaRPr>
          </a:p>
          <a:p>
            <a:pPr algn="just">
              <a:lnSpc>
                <a:spcPct val="150000"/>
              </a:lnSpc>
              <a:spcAft>
                <a:spcPts val="0"/>
              </a:spcAft>
            </a:pPr>
            <a:r>
              <a:rPr lang="es-MX" sz="2400" dirty="0">
                <a:latin typeface="Arial"/>
                <a:ea typeface="Calibri"/>
                <a:cs typeface="Times New Roman"/>
              </a:rPr>
              <a:t>objetivos y los somete a comprobación empírica.</a:t>
            </a:r>
            <a:endParaRPr lang="es-MX" sz="2000" dirty="0">
              <a:ea typeface="Calibri"/>
              <a:cs typeface="Times New Roman"/>
            </a:endParaRPr>
          </a:p>
          <a:p>
            <a:endParaRPr lang="es-MX" dirty="0"/>
          </a:p>
        </p:txBody>
      </p:sp>
    </p:spTree>
    <p:extLst>
      <p:ext uri="{BB962C8B-B14F-4D97-AF65-F5344CB8AC3E}">
        <p14:creationId xmlns:p14="http://schemas.microsoft.com/office/powerpoint/2010/main" val="3196074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lnSpc>
                <a:spcPct val="115000"/>
              </a:lnSpc>
              <a:spcAft>
                <a:spcPts val="0"/>
              </a:spcAft>
            </a:pPr>
            <a:r>
              <a:rPr lang="es-MX" sz="3600" dirty="0" err="1">
                <a:latin typeface="Arial"/>
                <a:ea typeface="Calibri"/>
                <a:cs typeface="Times New Roman"/>
              </a:rPr>
              <a:t>Operacionalidad</a:t>
            </a:r>
            <a:r>
              <a:rPr lang="es-MX" sz="3600" dirty="0">
                <a:latin typeface="Arial"/>
                <a:ea typeface="Calibri"/>
                <a:cs typeface="Times New Roman"/>
              </a:rPr>
              <a:t> de la hipótesis</a:t>
            </a:r>
            <a:endParaRPr lang="es-MX" sz="3600" dirty="0">
              <a:effectLst/>
              <a:latin typeface="Calibri"/>
              <a:ea typeface="Calibri"/>
              <a:cs typeface="Times New Roman"/>
            </a:endParaRPr>
          </a:p>
        </p:txBody>
      </p:sp>
      <p:sp>
        <p:nvSpPr>
          <p:cNvPr id="3" name="2 Marcador de contenido"/>
          <p:cNvSpPr>
            <a:spLocks noGrp="1"/>
          </p:cNvSpPr>
          <p:nvPr>
            <p:ph idx="1"/>
          </p:nvPr>
        </p:nvSpPr>
        <p:spPr/>
        <p:txBody>
          <a:bodyPr>
            <a:normAutofit/>
          </a:bodyPr>
          <a:lstStyle/>
          <a:p>
            <a:pPr algn="just">
              <a:lnSpc>
                <a:spcPct val="150000"/>
              </a:lnSpc>
              <a:spcAft>
                <a:spcPts val="0"/>
              </a:spcAft>
            </a:pPr>
            <a:r>
              <a:rPr lang="es-MX" sz="2400" dirty="0">
                <a:latin typeface="Arial"/>
                <a:ea typeface="Calibri"/>
                <a:cs typeface="Times New Roman"/>
              </a:rPr>
              <a:t>Para hacerlas </a:t>
            </a:r>
            <a:r>
              <a:rPr lang="es-MX" sz="2400" dirty="0" smtClean="0">
                <a:latin typeface="Arial"/>
                <a:ea typeface="Calibri"/>
                <a:cs typeface="Times New Roman"/>
              </a:rPr>
              <a:t>más operativas </a:t>
            </a:r>
            <a:r>
              <a:rPr lang="es-MX" sz="2400" dirty="0">
                <a:latin typeface="Arial"/>
                <a:ea typeface="Calibri"/>
                <a:cs typeface="Times New Roman"/>
              </a:rPr>
              <a:t>debe convertirlas en variables observables. </a:t>
            </a:r>
            <a:endParaRPr lang="es-MX" sz="2400" dirty="0" smtClean="0">
              <a:latin typeface="Arial"/>
              <a:ea typeface="Calibri"/>
              <a:cs typeface="Times New Roman"/>
            </a:endParaRPr>
          </a:p>
          <a:p>
            <a:pPr algn="just">
              <a:lnSpc>
                <a:spcPct val="150000"/>
              </a:lnSpc>
              <a:spcAft>
                <a:spcPts val="0"/>
              </a:spcAft>
            </a:pPr>
            <a:r>
              <a:rPr lang="es-MX" sz="2400" dirty="0" smtClean="0">
                <a:latin typeface="Arial"/>
                <a:ea typeface="Calibri"/>
                <a:cs typeface="Times New Roman"/>
              </a:rPr>
              <a:t>La </a:t>
            </a:r>
            <a:r>
              <a:rPr lang="es-MX" sz="2400" dirty="0" err="1">
                <a:latin typeface="Arial"/>
                <a:ea typeface="Calibri"/>
                <a:cs typeface="Times New Roman"/>
              </a:rPr>
              <a:t>operacionalización</a:t>
            </a:r>
            <a:r>
              <a:rPr lang="es-MX" sz="2400" dirty="0">
                <a:latin typeface="Arial"/>
                <a:ea typeface="Calibri"/>
                <a:cs typeface="Times New Roman"/>
              </a:rPr>
              <a:t> </a:t>
            </a:r>
            <a:r>
              <a:rPr lang="es-MX" sz="2400" dirty="0" smtClean="0">
                <a:latin typeface="Arial"/>
                <a:ea typeface="Calibri"/>
                <a:cs typeface="Times New Roman"/>
              </a:rPr>
              <a:t>de las </a:t>
            </a:r>
            <a:r>
              <a:rPr lang="es-MX" sz="2400" dirty="0">
                <a:latin typeface="Arial"/>
                <a:ea typeface="Calibri"/>
                <a:cs typeface="Times New Roman"/>
              </a:rPr>
              <a:t>hipótesis determina los indicadores a medir y las relaciones que se </a:t>
            </a:r>
            <a:r>
              <a:rPr lang="es-MX" sz="2400" dirty="0" smtClean="0">
                <a:latin typeface="Arial"/>
                <a:ea typeface="Calibri"/>
                <a:cs typeface="Times New Roman"/>
              </a:rPr>
              <a:t>pueden </a:t>
            </a:r>
            <a:r>
              <a:rPr lang="es-MX" sz="2400" dirty="0" smtClean="0">
                <a:latin typeface="Arial"/>
                <a:ea typeface="Calibri"/>
              </a:rPr>
              <a:t>establecer </a:t>
            </a:r>
            <a:r>
              <a:rPr lang="es-MX" sz="2400" dirty="0">
                <a:latin typeface="Arial"/>
                <a:ea typeface="Calibri"/>
              </a:rPr>
              <a:t>en dichos indicadores.</a:t>
            </a:r>
            <a:endParaRPr lang="es-MX" dirty="0"/>
          </a:p>
        </p:txBody>
      </p:sp>
    </p:spTree>
    <p:extLst>
      <p:ext uri="{BB962C8B-B14F-4D97-AF65-F5344CB8AC3E}">
        <p14:creationId xmlns:p14="http://schemas.microsoft.com/office/powerpoint/2010/main" val="720892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smtClean="0">
                <a:latin typeface="Arial" pitchFamily="34" charset="0"/>
                <a:cs typeface="Arial" pitchFamily="34" charset="0"/>
              </a:rPr>
              <a:t>Hipótesis </a:t>
            </a:r>
            <a:endParaRPr lang="es-MX" sz="3200" b="1" dirty="0">
              <a:latin typeface="Arial" pitchFamily="34" charset="0"/>
              <a:cs typeface="Arial" pitchFamily="34" charset="0"/>
            </a:endParaRPr>
          </a:p>
        </p:txBody>
      </p:sp>
      <p:sp>
        <p:nvSpPr>
          <p:cNvPr id="3" name="2 Marcador de contenido"/>
          <p:cNvSpPr>
            <a:spLocks noGrp="1"/>
          </p:cNvSpPr>
          <p:nvPr>
            <p:ph idx="1"/>
          </p:nvPr>
        </p:nvSpPr>
        <p:spPr>
          <a:xfrm>
            <a:off x="2339752" y="1700808"/>
            <a:ext cx="6336704" cy="4392488"/>
          </a:xfrm>
        </p:spPr>
        <p:txBody>
          <a:bodyPr>
            <a:normAutofit fontScale="32500" lnSpcReduction="20000"/>
          </a:bodyPr>
          <a:lstStyle/>
          <a:p>
            <a:r>
              <a:rPr lang="es-MX" sz="6400" b="1" dirty="0" smtClean="0"/>
              <a:t>¿Qué es la  </a:t>
            </a:r>
            <a:r>
              <a:rPr lang="es-MX" sz="6400" b="1" dirty="0"/>
              <a:t>Hipótesis?</a:t>
            </a:r>
          </a:p>
          <a:p>
            <a:r>
              <a:rPr lang="es-MX" sz="6400" dirty="0"/>
              <a:t>Una </a:t>
            </a:r>
            <a:r>
              <a:rPr lang="es-MX" sz="6400" b="1" dirty="0"/>
              <a:t>hipótesis</a:t>
            </a:r>
            <a:r>
              <a:rPr lang="es-MX" sz="6400" dirty="0"/>
              <a:t> es un enunciado que se realiza de manera previa al desarrollo de una determinada investigación. </a:t>
            </a:r>
            <a:endParaRPr lang="es-MX" sz="6400" dirty="0" smtClean="0"/>
          </a:p>
          <a:p>
            <a:r>
              <a:rPr lang="es-MX" sz="6400" dirty="0" smtClean="0"/>
              <a:t>La </a:t>
            </a:r>
            <a:r>
              <a:rPr lang="es-MX" sz="6400" dirty="0"/>
              <a:t>hipótesis es una suposición que resulta una de las bases elementales de dicho estudio</a:t>
            </a:r>
            <a:r>
              <a:rPr lang="es-MX" sz="6400" dirty="0" smtClean="0"/>
              <a:t>. </a:t>
            </a:r>
          </a:p>
          <a:p>
            <a:r>
              <a:rPr lang="es-MX" sz="6400" dirty="0" smtClean="0"/>
              <a:t>La </a:t>
            </a:r>
            <a:r>
              <a:rPr lang="es-MX" sz="6400" dirty="0"/>
              <a:t>hipótesis </a:t>
            </a:r>
            <a:r>
              <a:rPr lang="es-MX" sz="6400" b="1" dirty="0"/>
              <a:t>será confirmada o negada</a:t>
            </a:r>
            <a:r>
              <a:rPr lang="es-MX" sz="6400" dirty="0"/>
              <a:t> una vez finalizada la </a:t>
            </a:r>
            <a:r>
              <a:rPr lang="es-MX" sz="6400" dirty="0" smtClean="0"/>
              <a:t>investigación  </a:t>
            </a:r>
          </a:p>
          <a:p>
            <a:r>
              <a:rPr lang="es-MX" sz="6400" dirty="0" smtClean="0"/>
              <a:t>la hipótesis es como </a:t>
            </a:r>
            <a:r>
              <a:rPr lang="es-MX" sz="6400" dirty="0"/>
              <a:t>las posibles soluciones a un determinado problema, que será verificada como válida o no a lo largo de la investigación.</a:t>
            </a:r>
          </a:p>
          <a:p>
            <a:pPr marL="0" indent="0">
              <a:buNone/>
            </a:pPr>
            <a:r>
              <a:rPr lang="es-MX" sz="6400" dirty="0">
                <a:solidFill>
                  <a:srgbClr val="000000"/>
                </a:solidFill>
              </a:rPr>
              <a:t/>
            </a:r>
            <a:br>
              <a:rPr lang="es-MX" sz="6400" dirty="0">
                <a:solidFill>
                  <a:srgbClr val="000000"/>
                </a:solidFill>
              </a:rPr>
            </a:b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lnSpc>
                <a:spcPct val="115000"/>
              </a:lnSpc>
              <a:spcAft>
                <a:spcPts val="0"/>
              </a:spcAft>
            </a:pPr>
            <a:r>
              <a:rPr lang="es-MX" sz="3200" b="1" dirty="0" err="1">
                <a:latin typeface="Arial"/>
                <a:ea typeface="Calibri"/>
                <a:cs typeface="Times New Roman"/>
              </a:rPr>
              <a:t>Operacionalidad</a:t>
            </a:r>
            <a:r>
              <a:rPr lang="es-MX" sz="3200" b="1" dirty="0">
                <a:latin typeface="Arial"/>
                <a:ea typeface="Calibri"/>
                <a:cs typeface="Times New Roman"/>
              </a:rPr>
              <a:t> de la hipótesis</a:t>
            </a:r>
            <a:endParaRPr lang="es-MX" sz="3200" b="1" dirty="0">
              <a:effectLst/>
              <a:latin typeface="Calibri"/>
              <a:ea typeface="Calibri"/>
              <a:cs typeface="Times New Roman"/>
            </a:endParaRPr>
          </a:p>
        </p:txBody>
      </p:sp>
      <p:sp>
        <p:nvSpPr>
          <p:cNvPr id="3" name="2 Marcador de contenido"/>
          <p:cNvSpPr>
            <a:spLocks noGrp="1"/>
          </p:cNvSpPr>
          <p:nvPr>
            <p:ph idx="1"/>
          </p:nvPr>
        </p:nvSpPr>
        <p:spPr/>
        <p:txBody>
          <a:bodyPr>
            <a:normAutofit fontScale="70000" lnSpcReduction="20000"/>
          </a:bodyPr>
          <a:lstStyle/>
          <a:p>
            <a:pPr algn="just">
              <a:lnSpc>
                <a:spcPct val="150000"/>
              </a:lnSpc>
              <a:spcAft>
                <a:spcPts val="0"/>
              </a:spcAft>
            </a:pPr>
            <a:r>
              <a:rPr lang="es-MX" sz="2400" dirty="0">
                <a:latin typeface="Arial"/>
                <a:ea typeface="Calibri"/>
                <a:cs typeface="Times New Roman"/>
              </a:rPr>
              <a:t>Los indicadores deben de ser las manifestaciones que mejor reflejen las variables de estudio. Este proceso ayuda </a:t>
            </a:r>
            <a:r>
              <a:rPr lang="es-MX" sz="2400" dirty="0" smtClean="0">
                <a:latin typeface="Arial"/>
                <a:ea typeface="Calibri"/>
                <a:cs typeface="Times New Roman"/>
              </a:rPr>
              <a:t>a </a:t>
            </a:r>
            <a:r>
              <a:rPr lang="es-MX" sz="2400" dirty="0" smtClean="0">
                <a:latin typeface="Arial"/>
                <a:ea typeface="Calibri"/>
              </a:rPr>
              <a:t>seleccionar </a:t>
            </a:r>
            <a:r>
              <a:rPr lang="es-MX" sz="2400" dirty="0">
                <a:latin typeface="Arial"/>
                <a:ea typeface="Calibri"/>
              </a:rPr>
              <a:t>o diseñar los instrumentos </a:t>
            </a:r>
            <a:r>
              <a:rPr lang="es-MX" sz="2400" dirty="0" smtClean="0">
                <a:latin typeface="Arial"/>
                <a:ea typeface="Calibri"/>
              </a:rPr>
              <a:t>de  </a:t>
            </a:r>
            <a:r>
              <a:rPr lang="es-MX" sz="2400" dirty="0">
                <a:latin typeface="Arial"/>
                <a:ea typeface="Calibri"/>
              </a:rPr>
              <a:t>recogida de datos más adecuados</a:t>
            </a:r>
            <a:r>
              <a:rPr lang="es-MX" sz="2400" dirty="0" smtClean="0">
                <a:latin typeface="Arial"/>
                <a:ea typeface="Calibri"/>
              </a:rPr>
              <a:t>.</a:t>
            </a:r>
          </a:p>
          <a:p>
            <a:pPr algn="just">
              <a:lnSpc>
                <a:spcPct val="150000"/>
              </a:lnSpc>
              <a:spcAft>
                <a:spcPts val="0"/>
              </a:spcAft>
            </a:pPr>
            <a:r>
              <a:rPr lang="es-MX" sz="2400" dirty="0">
                <a:latin typeface="Arial"/>
                <a:ea typeface="Calibri"/>
                <a:cs typeface="Times New Roman"/>
              </a:rPr>
              <a:t>Debe de existir desde el comienzo una relación clara entre las preguntas </a:t>
            </a:r>
            <a:r>
              <a:rPr lang="es-MX" sz="2400" dirty="0" smtClean="0">
                <a:latin typeface="Arial"/>
                <a:ea typeface="Calibri"/>
                <a:cs typeface="Times New Roman"/>
              </a:rPr>
              <a:t>de investigación</a:t>
            </a:r>
            <a:r>
              <a:rPr lang="es-MX" sz="2400" dirty="0">
                <a:latin typeface="Arial"/>
                <a:ea typeface="Calibri"/>
                <a:cs typeface="Times New Roman"/>
              </a:rPr>
              <a:t>, las hipótesis/objetivos, los indicadores de las </a:t>
            </a:r>
            <a:r>
              <a:rPr lang="es-MX" sz="2400" dirty="0" smtClean="0">
                <a:latin typeface="Arial"/>
                <a:ea typeface="Calibri"/>
                <a:cs typeface="Times New Roman"/>
              </a:rPr>
              <a:t>variables independientes </a:t>
            </a:r>
            <a:r>
              <a:rPr lang="es-MX" sz="2400" dirty="0">
                <a:latin typeface="Arial"/>
                <a:ea typeface="Calibri"/>
                <a:cs typeface="Times New Roman"/>
              </a:rPr>
              <a:t>y los indicadores de las variables dependientes.</a:t>
            </a:r>
            <a:endParaRPr lang="es-MX" sz="2000" dirty="0">
              <a:ea typeface="Calibri"/>
              <a:cs typeface="Times New Roman"/>
            </a:endParaRPr>
          </a:p>
          <a:p>
            <a:pPr algn="just">
              <a:lnSpc>
                <a:spcPct val="150000"/>
              </a:lnSpc>
              <a:spcAft>
                <a:spcPts val="0"/>
              </a:spcAft>
            </a:pPr>
            <a:endParaRPr lang="es-MX" dirty="0"/>
          </a:p>
        </p:txBody>
      </p:sp>
    </p:spTree>
    <p:extLst>
      <p:ext uri="{BB962C8B-B14F-4D97-AF65-F5344CB8AC3E}">
        <p14:creationId xmlns:p14="http://schemas.microsoft.com/office/powerpoint/2010/main" val="625427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400" dirty="0"/>
              <a:t>COMPROBACIÓN DE LA HIPÓTESIS</a:t>
            </a:r>
          </a:p>
        </p:txBody>
      </p:sp>
      <p:sp>
        <p:nvSpPr>
          <p:cNvPr id="3" name="2 Marcador de contenido"/>
          <p:cNvSpPr>
            <a:spLocks noGrp="1"/>
          </p:cNvSpPr>
          <p:nvPr>
            <p:ph idx="1"/>
          </p:nvPr>
        </p:nvSpPr>
        <p:spPr/>
        <p:txBody>
          <a:bodyPr>
            <a:normAutofit/>
          </a:bodyPr>
          <a:lstStyle/>
          <a:p>
            <a:pPr marL="0" indent="0">
              <a:buNone/>
            </a:pPr>
            <a:r>
              <a:rPr lang="es-MX" sz="2000" dirty="0">
                <a:latin typeface="Arial"/>
              </a:rPr>
              <a:t>Comprobar una hipótesis significa someterla a contrastación de una realidad. </a:t>
            </a:r>
            <a:endParaRPr lang="es-MX" sz="2000" dirty="0" smtClean="0">
              <a:latin typeface="Arial"/>
            </a:endParaRPr>
          </a:p>
          <a:p>
            <a:pPr marL="0" indent="0">
              <a:buNone/>
            </a:pPr>
            <a:r>
              <a:rPr lang="es-MX" sz="2000" dirty="0" smtClean="0">
                <a:latin typeface="Arial"/>
              </a:rPr>
              <a:t> El investigador tiene que someter a prueba aquello que ha enunciado en su hipótesis </a:t>
            </a:r>
          </a:p>
          <a:p>
            <a:pPr marL="0" indent="0">
              <a:buNone/>
            </a:pPr>
            <a:r>
              <a:rPr lang="es-MX" sz="2000" dirty="0" smtClean="0">
                <a:latin typeface="Arial"/>
              </a:rPr>
              <a:t>En tal caso, sólo se pueden dar dos posibilidades previsibles: o bien la hipótesis puede verse apoyada por datos empíricos y decimos que ella ha sido confirmada, o bien la hipótesis no corresponde con los datos empíricos y decimos entonces que ella ha sido refutada por los datos empíricos. </a:t>
            </a:r>
          </a:p>
        </p:txBody>
      </p:sp>
    </p:spTree>
    <p:extLst>
      <p:ext uri="{BB962C8B-B14F-4D97-AF65-F5344CB8AC3E}">
        <p14:creationId xmlns:p14="http://schemas.microsoft.com/office/powerpoint/2010/main" val="113399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400" dirty="0"/>
              <a:t>COMPROBACIÓN DE LA HIPÓTESIS</a:t>
            </a:r>
          </a:p>
        </p:txBody>
      </p:sp>
      <p:sp>
        <p:nvSpPr>
          <p:cNvPr id="3" name="2 Marcador de contenido"/>
          <p:cNvSpPr>
            <a:spLocks noGrp="1"/>
          </p:cNvSpPr>
          <p:nvPr>
            <p:ph idx="1"/>
          </p:nvPr>
        </p:nvSpPr>
        <p:spPr/>
        <p:txBody>
          <a:bodyPr>
            <a:normAutofit/>
          </a:bodyPr>
          <a:lstStyle/>
          <a:p>
            <a:pPr algn="just"/>
            <a:r>
              <a:rPr lang="es-MX" sz="2000" dirty="0" smtClean="0">
                <a:latin typeface="Arial"/>
              </a:rPr>
              <a:t>La comprobación de la hipótesis es la actividad que consiste en constar, mediante la observación y/o experimentación, si una hipótesis empírica es verdadera o falsa. En todo caso, toda hipótesis tiene que ser comprobable para ser considerada científica. Una hipótesis que no pueda ser confirmada o refutada por alguna experiencia no puede adquirir el calificativo de cien</a:t>
            </a:r>
          </a:p>
          <a:p>
            <a:pPr marL="0" indent="0" algn="just">
              <a:lnSpc>
                <a:spcPct val="115000"/>
              </a:lnSpc>
              <a:spcAft>
                <a:spcPts val="0"/>
              </a:spcAft>
              <a:buNone/>
            </a:pPr>
            <a:endParaRPr lang="es-MX" sz="2000" dirty="0">
              <a:ea typeface="Calibri"/>
              <a:cs typeface="Times New Roman"/>
            </a:endParaRPr>
          </a:p>
        </p:txBody>
      </p:sp>
    </p:spTree>
    <p:extLst>
      <p:ext uri="{BB962C8B-B14F-4D97-AF65-F5344CB8AC3E}">
        <p14:creationId xmlns:p14="http://schemas.microsoft.com/office/powerpoint/2010/main" val="3891992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3600" dirty="0" smtClean="0"/>
              <a:t>Conclusión </a:t>
            </a:r>
            <a:endParaRPr lang="es-MX" sz="3600" dirty="0"/>
          </a:p>
        </p:txBody>
      </p:sp>
      <p:sp>
        <p:nvSpPr>
          <p:cNvPr id="3" name="2 Marcador de contenido"/>
          <p:cNvSpPr>
            <a:spLocks noGrp="1"/>
          </p:cNvSpPr>
          <p:nvPr>
            <p:ph idx="1"/>
          </p:nvPr>
        </p:nvSpPr>
        <p:spPr>
          <a:xfrm>
            <a:off x="1763688" y="1844824"/>
            <a:ext cx="4392488" cy="5013176"/>
          </a:xfrm>
        </p:spPr>
        <p:txBody>
          <a:bodyPr>
            <a:normAutofit/>
          </a:bodyPr>
          <a:lstStyle/>
          <a:p>
            <a:pPr algn="just"/>
            <a:r>
              <a:rPr lang="es-MX" dirty="0">
                <a:latin typeface="Arial"/>
              </a:rPr>
              <a:t>El cumplimiento de la hipótesis espera encontrar una representación </a:t>
            </a:r>
            <a:r>
              <a:rPr lang="es-MX" dirty="0" smtClean="0">
                <a:latin typeface="Arial"/>
              </a:rPr>
              <a:t>abstracta.  </a:t>
            </a:r>
            <a:endParaRPr lang="es-MX" dirty="0">
              <a:latin typeface="Arial"/>
            </a:endParaRPr>
          </a:p>
          <a:p>
            <a:pPr algn="just"/>
            <a:r>
              <a:rPr lang="es-MX" dirty="0" smtClean="0">
                <a:latin typeface="Arial"/>
              </a:rPr>
              <a:t>Sí es </a:t>
            </a:r>
            <a:r>
              <a:rPr lang="es-MX" dirty="0">
                <a:latin typeface="Arial"/>
              </a:rPr>
              <a:t>posible una expresión matemática, que bien podrá ser validada por los </a:t>
            </a:r>
            <a:r>
              <a:rPr lang="es-MX" dirty="0" smtClean="0">
                <a:latin typeface="Arial"/>
              </a:rPr>
              <a:t>datos experimentales </a:t>
            </a:r>
          </a:p>
          <a:p>
            <a:pPr algn="just"/>
            <a:r>
              <a:rPr lang="es-MX" dirty="0">
                <a:latin typeface="Arial"/>
              </a:rPr>
              <a:t>C</a:t>
            </a:r>
            <a:r>
              <a:rPr lang="es-MX" dirty="0" smtClean="0">
                <a:latin typeface="Arial"/>
              </a:rPr>
              <a:t>ontraste riguroso </a:t>
            </a:r>
            <a:r>
              <a:rPr lang="es-MX" dirty="0">
                <a:latin typeface="Arial"/>
              </a:rPr>
              <a:t>entre los resultados experimentales y las consecuencias sostenidas </a:t>
            </a:r>
            <a:r>
              <a:rPr lang="es-MX" dirty="0" smtClean="0">
                <a:latin typeface="Arial"/>
              </a:rPr>
              <a:t>racionalmente </a:t>
            </a:r>
            <a:r>
              <a:rPr lang="es-MX" dirty="0">
                <a:latin typeface="Arial"/>
              </a:rPr>
              <a:t>por la hipótesis</a:t>
            </a:r>
          </a:p>
          <a:p>
            <a:pPr algn="just"/>
            <a:endParaRPr lang="es-MX" dirty="0" smtClean="0"/>
          </a:p>
        </p:txBody>
      </p:sp>
      <p:graphicFrame>
        <p:nvGraphicFramePr>
          <p:cNvPr id="4" name="4 Marcador de contenido"/>
          <p:cNvGraphicFramePr>
            <a:graphicFrameLocks/>
          </p:cNvGraphicFramePr>
          <p:nvPr>
            <p:extLst>
              <p:ext uri="{D42A27DB-BD31-4B8C-83A1-F6EECF244321}">
                <p14:modId xmlns:p14="http://schemas.microsoft.com/office/powerpoint/2010/main" val="332643039"/>
              </p:ext>
            </p:extLst>
          </p:nvPr>
        </p:nvGraphicFramePr>
        <p:xfrm>
          <a:off x="5148064" y="1805980"/>
          <a:ext cx="4968552" cy="506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15213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83768" y="1700808"/>
            <a:ext cx="6248400" cy="4848275"/>
          </a:xfrm>
        </p:spPr>
        <p:txBody>
          <a:bodyPr>
            <a:normAutofit fontScale="25000" lnSpcReduction="20000"/>
          </a:bodyPr>
          <a:lstStyle/>
          <a:p>
            <a:pPr marL="0" lvl="0" indent="0">
              <a:lnSpc>
                <a:spcPct val="120000"/>
              </a:lnSpc>
              <a:spcAft>
                <a:spcPts val="1000"/>
              </a:spcAft>
              <a:buSzPts val="1000"/>
              <a:buNone/>
              <a:tabLst>
                <a:tab pos="457200" algn="l"/>
              </a:tabLst>
            </a:pPr>
            <a:r>
              <a:rPr lang="es-MX" sz="4800" dirty="0">
                <a:latin typeface="Arial" pitchFamily="34" charset="0"/>
                <a:ea typeface="Times New Roman"/>
                <a:cs typeface="Arial" pitchFamily="34" charset="0"/>
              </a:rPr>
              <a:t>Hernández, R., Fernández, C., y Baptista, M.P. (2010) Metodología de la Investigación (5ª Ed.). México: McGraw Hill </a:t>
            </a:r>
            <a:r>
              <a:rPr lang="es-MX" sz="4800" dirty="0" smtClean="0">
                <a:latin typeface="Arial" pitchFamily="34" charset="0"/>
                <a:ea typeface="Times New Roman"/>
                <a:cs typeface="Arial" pitchFamily="34" charset="0"/>
              </a:rPr>
              <a:t>Educación. </a:t>
            </a:r>
          </a:p>
          <a:p>
            <a:pPr marL="0" lvl="0" indent="0">
              <a:lnSpc>
                <a:spcPct val="120000"/>
              </a:lnSpc>
              <a:spcAft>
                <a:spcPts val="1000"/>
              </a:spcAft>
              <a:buSzPts val="1000"/>
              <a:buNone/>
              <a:tabLst>
                <a:tab pos="457200" algn="l"/>
              </a:tabLst>
            </a:pPr>
            <a:r>
              <a:rPr lang="es-MX" sz="4800" b="1" dirty="0" smtClean="0">
                <a:latin typeface="Arial" pitchFamily="34" charset="0"/>
                <a:cs typeface="Arial" pitchFamily="34" charset="0"/>
              </a:rPr>
              <a:t>Castillo </a:t>
            </a:r>
            <a:r>
              <a:rPr lang="es-MX" sz="4800" b="1" dirty="0">
                <a:latin typeface="Arial" pitchFamily="34" charset="0"/>
                <a:cs typeface="Arial" pitchFamily="34" charset="0"/>
              </a:rPr>
              <a:t>Bautista, R.</a:t>
            </a:r>
            <a:r>
              <a:rPr lang="es-MX" sz="4800" dirty="0">
                <a:latin typeface="Arial" pitchFamily="34" charset="0"/>
                <a:cs typeface="Arial" pitchFamily="34" charset="0"/>
              </a:rPr>
              <a:t>: </a:t>
            </a:r>
            <a:r>
              <a:rPr lang="es-MX" sz="4800" i="1" dirty="0">
                <a:latin typeface="Arial" pitchFamily="34" charset="0"/>
                <a:cs typeface="Arial" pitchFamily="34" charset="0"/>
              </a:rPr>
              <a:t>La hipótesis en investigación, </a:t>
            </a:r>
            <a:r>
              <a:rPr lang="es-MX" sz="4800" dirty="0">
                <a:latin typeface="Arial" pitchFamily="34" charset="0"/>
                <a:cs typeface="Arial" pitchFamily="34" charset="0"/>
              </a:rPr>
              <a:t>en Contribuciones a las Ciencias Sociales, </a:t>
            </a:r>
            <a:r>
              <a:rPr lang="es-MX" sz="4800" dirty="0" smtClean="0">
                <a:latin typeface="Arial" pitchFamily="34" charset="0"/>
                <a:cs typeface="Arial" pitchFamily="34" charset="0"/>
              </a:rPr>
              <a:t>abril 2009.www.eumed.net/</a:t>
            </a:r>
            <a:r>
              <a:rPr lang="es-MX" sz="4800" dirty="0" err="1" smtClean="0">
                <a:latin typeface="Arial" pitchFamily="34" charset="0"/>
                <a:cs typeface="Arial" pitchFamily="34" charset="0"/>
              </a:rPr>
              <a:t>rev</a:t>
            </a:r>
            <a:r>
              <a:rPr lang="es-MX" sz="4800" dirty="0" smtClean="0">
                <a:latin typeface="Arial" pitchFamily="34" charset="0"/>
                <a:cs typeface="Arial" pitchFamily="34" charset="0"/>
              </a:rPr>
              <a:t>/</a:t>
            </a:r>
            <a:r>
              <a:rPr lang="es-MX" sz="4800" dirty="0" err="1" smtClean="0">
                <a:latin typeface="Arial" pitchFamily="34" charset="0"/>
                <a:cs typeface="Arial" pitchFamily="34" charset="0"/>
              </a:rPr>
              <a:t>cccss</a:t>
            </a:r>
            <a:r>
              <a:rPr lang="es-MX" sz="4800" dirty="0" smtClean="0">
                <a:latin typeface="Arial" pitchFamily="34" charset="0"/>
                <a:cs typeface="Arial" pitchFamily="34" charset="0"/>
              </a:rPr>
              <a:t>/04/rcb2.htm</a:t>
            </a:r>
            <a:endParaRPr lang="es-MX" sz="4800" dirty="0" smtClean="0">
              <a:latin typeface="Arial" pitchFamily="34" charset="0"/>
              <a:ea typeface="Calibri"/>
              <a:cs typeface="Arial" pitchFamily="34" charset="0"/>
            </a:endParaRPr>
          </a:p>
          <a:p>
            <a:pPr marL="0" indent="0">
              <a:lnSpc>
                <a:spcPct val="120000"/>
              </a:lnSpc>
              <a:spcAft>
                <a:spcPts val="1000"/>
              </a:spcAft>
              <a:buNone/>
            </a:pPr>
            <a:r>
              <a:rPr lang="es-MX" sz="4800" dirty="0">
                <a:latin typeface="Arial" pitchFamily="34" charset="0"/>
                <a:ea typeface="Times New Roman"/>
                <a:cs typeface="Arial" pitchFamily="34" charset="0"/>
              </a:rPr>
              <a:t>Enciclopedia de Conceptos (2018). "Investigar". Recuperado de</a:t>
            </a:r>
            <a:r>
              <a:rPr lang="es-MX" sz="4800" dirty="0" smtClean="0">
                <a:latin typeface="Arial" pitchFamily="34" charset="0"/>
                <a:ea typeface="Times New Roman"/>
                <a:cs typeface="Arial" pitchFamily="34" charset="0"/>
              </a:rPr>
              <a:t>: </a:t>
            </a:r>
            <a:r>
              <a:rPr lang="es-MX" sz="4800" dirty="0">
                <a:solidFill>
                  <a:prstClr val="black"/>
                </a:solidFill>
                <a:latin typeface="Arial" pitchFamily="34" charset="0"/>
                <a:ea typeface="Times New Roman"/>
                <a:cs typeface="Arial" pitchFamily="34" charset="0"/>
              </a:rPr>
              <a:t>http:/Concepto. de investigar  (Obtenido 2018,05, </a:t>
            </a:r>
            <a:r>
              <a:rPr lang="es-MX" sz="4800" u="sng" dirty="0">
                <a:solidFill>
                  <a:prstClr val="black"/>
                </a:solidFill>
                <a:latin typeface="Arial" pitchFamily="34" charset="0"/>
                <a:ea typeface="Times New Roman"/>
                <a:cs typeface="Arial" pitchFamily="34" charset="0"/>
                <a:hlinkClick r:id="rId3"/>
              </a:rPr>
              <a:t>/</a:t>
            </a:r>
            <a:r>
              <a:rPr lang="es-MX" sz="4800" dirty="0">
                <a:solidFill>
                  <a:prstClr val="black"/>
                </a:solidFill>
                <a:latin typeface="Arial" pitchFamily="34" charset="0"/>
                <a:ea typeface="Times New Roman"/>
                <a:cs typeface="Arial" pitchFamily="34" charset="0"/>
              </a:rPr>
              <a:t>) </a:t>
            </a:r>
            <a:endParaRPr lang="es-MX" sz="4800" dirty="0" smtClean="0">
              <a:solidFill>
                <a:prstClr val="black"/>
              </a:solidFill>
              <a:latin typeface="Arial" pitchFamily="34" charset="0"/>
              <a:ea typeface="Times New Roman"/>
              <a:cs typeface="Arial" pitchFamily="34" charset="0"/>
            </a:endParaRPr>
          </a:p>
          <a:p>
            <a:pPr marL="0" indent="0">
              <a:lnSpc>
                <a:spcPct val="120000"/>
              </a:lnSpc>
              <a:spcAft>
                <a:spcPts val="1000"/>
              </a:spcAft>
              <a:buNone/>
            </a:pPr>
            <a:r>
              <a:rPr lang="es-MX" sz="4800" u="sng" dirty="0" smtClean="0">
                <a:latin typeface="Arial" pitchFamily="34" charset="0"/>
                <a:ea typeface="Times New Roman"/>
                <a:cs typeface="Arial" pitchFamily="34" charset="0"/>
              </a:rPr>
              <a:t>Citado APA</a:t>
            </a:r>
            <a:r>
              <a:rPr lang="es-MX" sz="4800" dirty="0" smtClean="0">
                <a:latin typeface="Arial" pitchFamily="34" charset="0"/>
                <a:ea typeface="Times New Roman"/>
                <a:cs typeface="Arial" pitchFamily="34" charset="0"/>
              </a:rPr>
              <a:t>: (A. 2018,01. Concepto de Investigar. Equipo de Redacción de http:/Concepto de investigar  (Obtenido 2018,05. </a:t>
            </a:r>
            <a:r>
              <a:rPr lang="es-MX" sz="4800" u="sng" dirty="0" smtClean="0">
                <a:latin typeface="Arial" pitchFamily="34" charset="0"/>
                <a:ea typeface="Times New Roman"/>
                <a:cs typeface="Arial" pitchFamily="34" charset="0"/>
                <a:hlinkClick r:id="rId3"/>
              </a:rPr>
              <a:t>/</a:t>
            </a:r>
            <a:r>
              <a:rPr lang="es-MX" sz="4800" dirty="0" smtClean="0">
                <a:latin typeface="Arial" pitchFamily="34" charset="0"/>
                <a:ea typeface="Times New Roman"/>
                <a:cs typeface="Arial" pitchFamily="34" charset="0"/>
              </a:rPr>
              <a:t>)   </a:t>
            </a:r>
            <a:endParaRPr lang="es-MX" sz="4800" dirty="0" smtClean="0">
              <a:latin typeface="Arial" pitchFamily="34" charset="0"/>
              <a:ea typeface="Calibri"/>
              <a:cs typeface="Arial" pitchFamily="34" charset="0"/>
            </a:endParaRPr>
          </a:p>
          <a:p>
            <a:pPr marL="0" indent="0">
              <a:lnSpc>
                <a:spcPct val="120000"/>
              </a:lnSpc>
              <a:spcAft>
                <a:spcPts val="1000"/>
              </a:spcAft>
              <a:buNone/>
            </a:pPr>
            <a:r>
              <a:rPr lang="es-MX" sz="4800" u="sng" dirty="0" smtClean="0">
                <a:latin typeface="Arial" pitchFamily="34" charset="0"/>
                <a:ea typeface="Times New Roman"/>
                <a:cs typeface="Arial" pitchFamily="34" charset="0"/>
              </a:rPr>
              <a:t>Citado </a:t>
            </a:r>
            <a:r>
              <a:rPr lang="es-MX" sz="4800" u="sng" dirty="0">
                <a:latin typeface="Arial" pitchFamily="34" charset="0"/>
                <a:ea typeface="Times New Roman"/>
                <a:cs typeface="Arial" pitchFamily="34" charset="0"/>
              </a:rPr>
              <a:t>Enciclopédico</a:t>
            </a:r>
            <a:r>
              <a:rPr lang="es-MX" sz="4800" dirty="0">
                <a:latin typeface="Arial" pitchFamily="34" charset="0"/>
                <a:ea typeface="Times New Roman"/>
                <a:cs typeface="Arial" pitchFamily="34" charset="0"/>
              </a:rPr>
              <a:t>: Equipo de Redacción de </a:t>
            </a:r>
            <a:r>
              <a:rPr lang="es-MX" sz="4800" dirty="0" smtClean="0">
                <a:latin typeface="Arial" pitchFamily="34" charset="0"/>
                <a:ea typeface="Times New Roman"/>
                <a:cs typeface="Arial" pitchFamily="34" charset="0"/>
              </a:rPr>
              <a:t>Concepto de</a:t>
            </a:r>
            <a:r>
              <a:rPr lang="es-MX" sz="4800" dirty="0">
                <a:latin typeface="Arial" pitchFamily="34" charset="0"/>
                <a:ea typeface="Times New Roman"/>
                <a:cs typeface="Arial" pitchFamily="34" charset="0"/>
              </a:rPr>
              <a:t>, 2018,01. Concepto de Investigar</a:t>
            </a:r>
            <a:r>
              <a:rPr lang="es-MX" sz="4800" dirty="0" smtClean="0">
                <a:latin typeface="Arial" pitchFamily="34" charset="0"/>
                <a:ea typeface="Times New Roman"/>
                <a:cs typeface="Arial" pitchFamily="34" charset="0"/>
              </a:rPr>
              <a:t>. Editorial Concepto de(Enciclopedia </a:t>
            </a:r>
            <a:r>
              <a:rPr lang="es-MX" sz="4800" dirty="0">
                <a:latin typeface="Arial" pitchFamily="34" charset="0"/>
                <a:ea typeface="Times New Roman"/>
                <a:cs typeface="Arial" pitchFamily="34" charset="0"/>
              </a:rPr>
              <a:t>online). Argentina. </a:t>
            </a:r>
            <a:endParaRPr lang="es-MX" sz="4800" dirty="0">
              <a:latin typeface="Arial" pitchFamily="34" charset="0"/>
              <a:ea typeface="Calibri"/>
              <a:cs typeface="Arial" pitchFamily="34" charset="0"/>
            </a:endParaRPr>
          </a:p>
          <a:p>
            <a:pPr marL="0" indent="0">
              <a:lnSpc>
                <a:spcPct val="120000"/>
              </a:lnSpc>
              <a:spcAft>
                <a:spcPts val="1000"/>
              </a:spcAft>
              <a:buNone/>
            </a:pPr>
            <a:r>
              <a:rPr lang="es-MX" sz="4800" dirty="0">
                <a:latin typeface="Arial" pitchFamily="34" charset="0"/>
                <a:ea typeface="Times New Roman"/>
                <a:cs typeface="Arial" pitchFamily="34" charset="0"/>
              </a:rPr>
              <a:t>Cano de la Cruz, Y. (2017).» El rigor como necesidad de las investigaciones en ciencias de la educación. Centro de Investigación y Desarrollo. Universidad Regional Autónoma de Los Andes-Extensión Santo Domingo». Ecuador. </a:t>
            </a:r>
            <a:r>
              <a:rPr lang="es-MX" sz="4800" i="1" dirty="0">
                <a:latin typeface="Arial" pitchFamily="34" charset="0"/>
                <a:ea typeface="Times New Roman"/>
                <a:cs typeface="Arial" pitchFamily="34" charset="0"/>
              </a:rPr>
              <a:t>Revista </a:t>
            </a:r>
            <a:r>
              <a:rPr lang="es-MX" sz="4800" i="1" dirty="0" err="1">
                <a:latin typeface="Arial" pitchFamily="34" charset="0"/>
                <a:ea typeface="Times New Roman"/>
                <a:cs typeface="Arial" pitchFamily="34" charset="0"/>
              </a:rPr>
              <a:t>Mikarimin</a:t>
            </a:r>
            <a:r>
              <a:rPr lang="es-MX" sz="4800" dirty="0">
                <a:latin typeface="Arial" pitchFamily="34" charset="0"/>
                <a:ea typeface="Times New Roman"/>
                <a:cs typeface="Arial" pitchFamily="34" charset="0"/>
              </a:rPr>
              <a:t>, </a:t>
            </a:r>
            <a:r>
              <a:rPr lang="es-MX" sz="4800" i="1" dirty="0">
                <a:latin typeface="Arial" pitchFamily="34" charset="0"/>
                <a:ea typeface="Times New Roman"/>
                <a:cs typeface="Arial" pitchFamily="34" charset="0"/>
              </a:rPr>
              <a:t>X</a:t>
            </a:r>
            <a:r>
              <a:rPr lang="es-MX" sz="4800" dirty="0">
                <a:latin typeface="Arial" pitchFamily="34" charset="0"/>
                <a:ea typeface="Times New Roman"/>
                <a:cs typeface="Arial" pitchFamily="34" charset="0"/>
              </a:rPr>
              <a:t>. Recuperado a partir de </a:t>
            </a:r>
            <a:r>
              <a:rPr lang="es-MX" sz="4800" u="sng" dirty="0" smtClean="0">
                <a:latin typeface="Arial" pitchFamily="34" charset="0"/>
                <a:ea typeface="Times New Roman"/>
                <a:cs typeface="Arial" pitchFamily="34" charset="0"/>
              </a:rPr>
              <a:t>https</a:t>
            </a:r>
            <a:r>
              <a:rPr lang="es-MX" sz="4800" u="sng" dirty="0">
                <a:latin typeface="Arial" pitchFamily="34" charset="0"/>
                <a:ea typeface="Times New Roman"/>
                <a:cs typeface="Arial" pitchFamily="34" charset="0"/>
              </a:rPr>
              <a:t>://10.2.24.76/sgerror.php?url=403%20&amp;a=10.2.70.57&amp;n=10.2.70.57&amp;i=&amp;s=default&amp;t=in-addr&amp;u=http://186.46.158.26/ojs/index.php/mikarimin/article/view/414</a:t>
            </a:r>
            <a:r>
              <a:rPr lang="es-MX" sz="4800" dirty="0">
                <a:latin typeface="Arial" pitchFamily="34" charset="0"/>
                <a:ea typeface="Times New Roman"/>
                <a:cs typeface="Arial" pitchFamily="34" charset="0"/>
              </a:rPr>
              <a:t> </a:t>
            </a:r>
            <a:endParaRPr lang="es-MX" sz="4800" dirty="0">
              <a:latin typeface="Arial" pitchFamily="34" charset="0"/>
              <a:ea typeface="Calibri"/>
              <a:cs typeface="Arial" pitchFamily="34" charset="0"/>
            </a:endParaRPr>
          </a:p>
          <a:p>
            <a:r>
              <a:rPr lang="es-MX" sz="2400" dirty="0">
                <a:solidFill>
                  <a:srgbClr val="000000"/>
                </a:solidFill>
                <a:latin typeface="Times New Roman"/>
                <a:ea typeface="Times New Roman"/>
              </a:rPr>
              <a:t/>
            </a:r>
            <a:br>
              <a:rPr lang="es-MX" sz="2400" dirty="0">
                <a:solidFill>
                  <a:srgbClr val="000000"/>
                </a:solidFill>
                <a:latin typeface="Times New Roman"/>
                <a:ea typeface="Times New Roman"/>
              </a:rPr>
            </a:br>
            <a:endParaRPr lang="es-MX" dirty="0"/>
          </a:p>
        </p:txBody>
      </p:sp>
      <p:sp>
        <p:nvSpPr>
          <p:cNvPr id="4" name="1 Título"/>
          <p:cNvSpPr>
            <a:spLocks noGrp="1"/>
          </p:cNvSpPr>
          <p:nvPr>
            <p:ph type="title"/>
          </p:nvPr>
        </p:nvSpPr>
        <p:spPr>
          <a:xfrm>
            <a:off x="2438400" y="228600"/>
            <a:ext cx="6248400" cy="1143000"/>
          </a:xfrm>
        </p:spPr>
        <p:txBody>
          <a:bodyPr>
            <a:noAutofit/>
          </a:bodyPr>
          <a:lstStyle/>
          <a:p>
            <a:pPr algn="ctr"/>
            <a:r>
              <a:rPr lang="es-ES" sz="3600" dirty="0" smtClean="0"/>
              <a:t>Referencias Bibliográficas </a:t>
            </a:r>
            <a:endParaRPr lang="es-MX" sz="3600" dirty="0"/>
          </a:p>
        </p:txBody>
      </p:sp>
    </p:spTree>
    <p:extLst>
      <p:ext uri="{BB962C8B-B14F-4D97-AF65-F5344CB8AC3E}">
        <p14:creationId xmlns:p14="http://schemas.microsoft.com/office/powerpoint/2010/main" val="1499675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a:latin typeface="Arial"/>
              </a:rPr>
              <a:t>FUNCIÓN DE LA HIPÓTESIS</a:t>
            </a:r>
            <a:endParaRPr lang="es-MX" sz="3200" dirty="0"/>
          </a:p>
        </p:txBody>
      </p:sp>
      <p:sp>
        <p:nvSpPr>
          <p:cNvPr id="3" name="2 Marcador de texto"/>
          <p:cNvSpPr>
            <a:spLocks noGrp="1"/>
          </p:cNvSpPr>
          <p:nvPr>
            <p:ph type="body" idx="1"/>
          </p:nvPr>
        </p:nvSpPr>
        <p:spPr/>
        <p:txBody>
          <a:bodyPr/>
          <a:lstStyle/>
          <a:p>
            <a:r>
              <a:rPr lang="es-MX" sz="2400" dirty="0">
                <a:latin typeface="Arial"/>
              </a:rPr>
              <a:t>De Explicación inicial</a:t>
            </a:r>
            <a:endParaRPr lang="es-MX" dirty="0"/>
          </a:p>
        </p:txBody>
      </p:sp>
      <p:sp>
        <p:nvSpPr>
          <p:cNvPr id="4" name="3 Marcador de contenido"/>
          <p:cNvSpPr>
            <a:spLocks noGrp="1"/>
          </p:cNvSpPr>
          <p:nvPr>
            <p:ph sz="half" idx="2"/>
          </p:nvPr>
        </p:nvSpPr>
        <p:spPr/>
        <p:txBody>
          <a:bodyPr>
            <a:normAutofit fontScale="92500"/>
          </a:bodyPr>
          <a:lstStyle/>
          <a:p>
            <a:r>
              <a:rPr lang="es-MX" dirty="0">
                <a:latin typeface="Arial"/>
              </a:rPr>
              <a:t>Los elementos de un problema pueden parecer oscuros o inconexos, a través </a:t>
            </a:r>
            <a:r>
              <a:rPr lang="es-MX" dirty="0" smtClean="0">
                <a:latin typeface="Arial"/>
              </a:rPr>
              <a:t>dela </a:t>
            </a:r>
            <a:r>
              <a:rPr lang="es-MX" dirty="0">
                <a:latin typeface="Arial"/>
              </a:rPr>
              <a:t>formulación de la hipótesis podrán complementarse los datos, detectando </a:t>
            </a:r>
            <a:r>
              <a:rPr lang="es-MX" dirty="0" smtClean="0">
                <a:latin typeface="Arial"/>
              </a:rPr>
              <a:t>los posibles </a:t>
            </a:r>
            <a:r>
              <a:rPr lang="es-MX" dirty="0">
                <a:latin typeface="Arial"/>
              </a:rPr>
              <a:t>significados y relaciones de ellos, introduciendo un orden entre </a:t>
            </a:r>
            <a:r>
              <a:rPr lang="es-MX" dirty="0" smtClean="0">
                <a:latin typeface="Arial"/>
              </a:rPr>
              <a:t>los fenómenos</a:t>
            </a:r>
            <a:r>
              <a:rPr lang="es-MX" dirty="0">
                <a:latin typeface="Arial"/>
              </a:rPr>
              <a:t>.</a:t>
            </a:r>
            <a:endParaRPr lang="es-MX" dirty="0"/>
          </a:p>
        </p:txBody>
      </p:sp>
      <p:sp>
        <p:nvSpPr>
          <p:cNvPr id="5" name="4 Marcador de texto"/>
          <p:cNvSpPr>
            <a:spLocks noGrp="1"/>
          </p:cNvSpPr>
          <p:nvPr>
            <p:ph type="body" sz="quarter" idx="3"/>
          </p:nvPr>
        </p:nvSpPr>
        <p:spPr/>
        <p:txBody>
          <a:bodyPr/>
          <a:lstStyle/>
          <a:p>
            <a:r>
              <a:rPr lang="es-MX" sz="2400" dirty="0">
                <a:latin typeface="Arial"/>
              </a:rPr>
              <a:t>De estímulo para la investigación</a:t>
            </a:r>
            <a:endParaRPr lang="es-MX" dirty="0"/>
          </a:p>
        </p:txBody>
      </p:sp>
      <p:sp>
        <p:nvSpPr>
          <p:cNvPr id="6" name="5 Marcador de contenido"/>
          <p:cNvSpPr>
            <a:spLocks noGrp="1"/>
          </p:cNvSpPr>
          <p:nvPr>
            <p:ph sz="quarter" idx="4"/>
          </p:nvPr>
        </p:nvSpPr>
        <p:spPr/>
        <p:txBody>
          <a:bodyPr/>
          <a:lstStyle/>
          <a:p>
            <a:endParaRPr lang="es-MX" dirty="0" smtClean="0">
              <a:latin typeface="Arial"/>
            </a:endParaRPr>
          </a:p>
          <a:p>
            <a:r>
              <a:rPr lang="es-MX" dirty="0" smtClean="0">
                <a:latin typeface="Arial"/>
              </a:rPr>
              <a:t>Concretan </a:t>
            </a:r>
            <a:r>
              <a:rPr lang="es-MX" dirty="0">
                <a:latin typeface="Arial"/>
              </a:rPr>
              <a:t>y resumen los problemas encontrados, sirviendo de impulso para </a:t>
            </a:r>
            <a:r>
              <a:rPr lang="es-MX" dirty="0" smtClean="0">
                <a:latin typeface="Arial"/>
              </a:rPr>
              <a:t>la consecución </a:t>
            </a:r>
            <a:r>
              <a:rPr lang="es-MX" dirty="0">
                <a:latin typeface="Arial"/>
              </a:rPr>
              <a:t>del proceso inquisidor.</a:t>
            </a:r>
            <a:endParaRPr lang="es-MX" dirty="0"/>
          </a:p>
        </p:txBody>
      </p:sp>
      <p:sp>
        <p:nvSpPr>
          <p:cNvPr id="7" name="6 Flecha abajo"/>
          <p:cNvSpPr/>
          <p:nvPr/>
        </p:nvSpPr>
        <p:spPr>
          <a:xfrm>
            <a:off x="3779912" y="2636912"/>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bajo"/>
          <p:cNvSpPr/>
          <p:nvPr/>
        </p:nvSpPr>
        <p:spPr>
          <a:xfrm>
            <a:off x="6732240" y="3068960"/>
            <a:ext cx="4846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34354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3768" y="260648"/>
            <a:ext cx="6248400" cy="1143000"/>
          </a:xfrm>
        </p:spPr>
        <p:txBody>
          <a:bodyPr>
            <a:noAutofit/>
          </a:bodyPr>
          <a:lstStyle/>
          <a:p>
            <a:r>
              <a:rPr lang="es-MX" sz="3200" b="1" dirty="0">
                <a:latin typeface="Arial"/>
              </a:rPr>
              <a:t>FUNCIÓN DE LA HIPÓTESIS</a:t>
            </a:r>
            <a:endParaRPr lang="es-MX" sz="3200" dirty="0"/>
          </a:p>
        </p:txBody>
      </p:sp>
      <p:sp>
        <p:nvSpPr>
          <p:cNvPr id="3" name="2 Marcador de texto"/>
          <p:cNvSpPr>
            <a:spLocks noGrp="1"/>
          </p:cNvSpPr>
          <p:nvPr>
            <p:ph type="body" idx="1"/>
          </p:nvPr>
        </p:nvSpPr>
        <p:spPr/>
        <p:txBody>
          <a:bodyPr/>
          <a:lstStyle/>
          <a:p>
            <a:r>
              <a:rPr lang="es-MX" sz="2400" dirty="0">
                <a:latin typeface="Arial"/>
              </a:rPr>
              <a:t>3 De fuente de metodología</a:t>
            </a:r>
          </a:p>
        </p:txBody>
      </p:sp>
      <p:sp>
        <p:nvSpPr>
          <p:cNvPr id="4" name="3 Marcador de contenido"/>
          <p:cNvSpPr>
            <a:spLocks noGrp="1"/>
          </p:cNvSpPr>
          <p:nvPr>
            <p:ph sz="half" idx="2"/>
          </p:nvPr>
        </p:nvSpPr>
        <p:spPr>
          <a:xfrm>
            <a:off x="2447925" y="3573015"/>
            <a:ext cx="2971800" cy="2880321"/>
          </a:xfrm>
        </p:spPr>
        <p:txBody>
          <a:bodyPr>
            <a:normAutofit/>
          </a:bodyPr>
          <a:lstStyle/>
          <a:p>
            <a:r>
              <a:rPr lang="es-MX" dirty="0">
                <a:latin typeface="Arial"/>
              </a:rPr>
              <a:t>Al ser enunciados como oraciones condicionales esta formulación nos lleva a </a:t>
            </a:r>
            <a:r>
              <a:rPr lang="es-MX" dirty="0" smtClean="0">
                <a:latin typeface="Arial"/>
              </a:rPr>
              <a:t>un análisis </a:t>
            </a:r>
            <a:r>
              <a:rPr lang="es-MX" dirty="0">
                <a:latin typeface="Arial"/>
              </a:rPr>
              <a:t>de las variables a considerar y como consecuencia a los </a:t>
            </a:r>
            <a:r>
              <a:rPr lang="es-MX" dirty="0" smtClean="0">
                <a:latin typeface="Arial"/>
              </a:rPr>
              <a:t>métodos necesarios </a:t>
            </a:r>
            <a:r>
              <a:rPr lang="es-MX" dirty="0">
                <a:latin typeface="Arial"/>
              </a:rPr>
              <a:t>para controlarlas y cuantificarlas</a:t>
            </a:r>
            <a:r>
              <a:rPr lang="es-MX" dirty="0" smtClean="0">
                <a:latin typeface="Arial"/>
              </a:rPr>
              <a:t>.</a:t>
            </a:r>
            <a:endParaRPr lang="es-MX" dirty="0">
              <a:latin typeface="Arial"/>
            </a:endParaRPr>
          </a:p>
        </p:txBody>
      </p:sp>
      <p:sp>
        <p:nvSpPr>
          <p:cNvPr id="5" name="4 Marcador de texto"/>
          <p:cNvSpPr>
            <a:spLocks noGrp="1"/>
          </p:cNvSpPr>
          <p:nvPr>
            <p:ph type="body" sz="quarter" idx="3"/>
          </p:nvPr>
        </p:nvSpPr>
        <p:spPr>
          <a:xfrm>
            <a:off x="5796136" y="2291697"/>
            <a:ext cx="2890664" cy="639762"/>
          </a:xfrm>
        </p:spPr>
        <p:txBody>
          <a:bodyPr/>
          <a:lstStyle/>
          <a:p>
            <a:r>
              <a:rPr lang="es-MX" sz="2400" dirty="0">
                <a:latin typeface="Arial"/>
              </a:rPr>
              <a:t>De </a:t>
            </a:r>
            <a:r>
              <a:rPr lang="es-MX" sz="2400" dirty="0" smtClean="0">
                <a:latin typeface="Arial"/>
              </a:rPr>
              <a:t>criterios y </a:t>
            </a:r>
            <a:r>
              <a:rPr lang="es-MX" sz="2400" dirty="0">
                <a:latin typeface="Arial"/>
              </a:rPr>
              <a:t>Dificultades</a:t>
            </a:r>
            <a:endParaRPr lang="es-MX" dirty="0"/>
          </a:p>
        </p:txBody>
      </p:sp>
      <p:sp>
        <p:nvSpPr>
          <p:cNvPr id="6" name="5 Marcador de contenido"/>
          <p:cNvSpPr>
            <a:spLocks noGrp="1"/>
          </p:cNvSpPr>
          <p:nvPr>
            <p:ph sz="quarter" idx="4"/>
          </p:nvPr>
        </p:nvSpPr>
        <p:spPr/>
        <p:txBody>
          <a:bodyPr>
            <a:normAutofit fontScale="85000" lnSpcReduction="20000"/>
          </a:bodyPr>
          <a:lstStyle/>
          <a:p>
            <a:endParaRPr lang="es-MX" dirty="0" smtClean="0">
              <a:latin typeface="Arial"/>
            </a:endParaRPr>
          </a:p>
          <a:p>
            <a:endParaRPr lang="es-MX" dirty="0" smtClean="0">
              <a:latin typeface="Arial"/>
            </a:endParaRPr>
          </a:p>
          <a:p>
            <a:r>
              <a:rPr lang="es-MX" dirty="0" smtClean="0">
                <a:latin typeface="Arial"/>
              </a:rPr>
              <a:t>Para </a:t>
            </a:r>
            <a:r>
              <a:rPr lang="es-MX" dirty="0">
                <a:latin typeface="Arial"/>
              </a:rPr>
              <a:t>valorar las técnicas de la investigación de principios </a:t>
            </a:r>
            <a:r>
              <a:rPr lang="es-MX" dirty="0" smtClean="0">
                <a:latin typeface="Arial"/>
              </a:rPr>
              <a:t>organizacionales</a:t>
            </a:r>
          </a:p>
          <a:p>
            <a:r>
              <a:rPr lang="es-MX" dirty="0">
                <a:latin typeface="Arial"/>
              </a:rPr>
              <a:t>Falta de conocimientos o ausencia de claridad en el marco </a:t>
            </a:r>
            <a:r>
              <a:rPr lang="es-MX" dirty="0" smtClean="0">
                <a:latin typeface="Arial"/>
              </a:rPr>
              <a:t>Desconocimiento </a:t>
            </a:r>
            <a:r>
              <a:rPr lang="es-MX" dirty="0">
                <a:latin typeface="Arial"/>
              </a:rPr>
              <a:t>de las técnicas adecuadas de investigación para </a:t>
            </a:r>
            <a:r>
              <a:rPr lang="es-MX" dirty="0" smtClean="0">
                <a:latin typeface="Arial"/>
              </a:rPr>
              <a:t>redactar hipótesis </a:t>
            </a:r>
            <a:r>
              <a:rPr lang="es-MX" dirty="0">
                <a:latin typeface="Arial"/>
              </a:rPr>
              <a:t>en debida forma.</a:t>
            </a:r>
            <a:endParaRPr lang="es-MX" dirty="0"/>
          </a:p>
        </p:txBody>
      </p:sp>
      <p:sp>
        <p:nvSpPr>
          <p:cNvPr id="7" name="6 Flecha abajo"/>
          <p:cNvSpPr/>
          <p:nvPr/>
        </p:nvSpPr>
        <p:spPr>
          <a:xfrm>
            <a:off x="3347864" y="3126116"/>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8" name="7 Flecha abajo"/>
          <p:cNvSpPr/>
          <p:nvPr/>
        </p:nvSpPr>
        <p:spPr>
          <a:xfrm>
            <a:off x="6732240" y="2967248"/>
            <a:ext cx="4846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Tree>
    <p:extLst>
      <p:ext uri="{BB962C8B-B14F-4D97-AF65-F5344CB8AC3E}">
        <p14:creationId xmlns:p14="http://schemas.microsoft.com/office/powerpoint/2010/main" val="1384351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3200" b="1" dirty="0" smtClean="0">
                <a:latin typeface="Arial" pitchFamily="34" charset="0"/>
                <a:cs typeface="Arial" pitchFamily="34" charset="0"/>
              </a:rPr>
              <a:t>las hipótesis surgen de:</a:t>
            </a:r>
            <a:endParaRPr lang="es-MX" sz="3200" b="1" dirty="0">
              <a:latin typeface="Arial" pitchFamily="34" charset="0"/>
              <a:cs typeface="Arial" pitchFamily="34" charset="0"/>
            </a:endParaRPr>
          </a:p>
        </p:txBody>
      </p:sp>
      <p:graphicFrame>
        <p:nvGraphicFramePr>
          <p:cNvPr id="4" name="4 Marcador de contenido"/>
          <p:cNvGraphicFramePr>
            <a:graphicFrameLocks noGrp="1"/>
          </p:cNvGraphicFramePr>
          <p:nvPr>
            <p:ph idx="1"/>
            <p:extLst>
              <p:ext uri="{D42A27DB-BD31-4B8C-83A1-F6EECF244321}">
                <p14:modId xmlns:p14="http://schemas.microsoft.com/office/powerpoint/2010/main" val="3080520576"/>
              </p:ext>
            </p:extLst>
          </p:nvPr>
        </p:nvGraphicFramePr>
        <p:xfrm>
          <a:off x="158824" y="1340768"/>
          <a:ext cx="8229600" cy="4533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8 Marcador de contenido" descr="4707743-trabajo-en-equipo-grupo-de-profesionales-de-la-gente-de-negocios-ocupado-en-el-trabajo.jpg"/>
          <p:cNvPicPr>
            <a:picLocks noChangeAspect="1"/>
          </p:cNvPicPr>
          <p:nvPr/>
        </p:nvPicPr>
        <p:blipFill>
          <a:blip r:embed="rId7" cstate="print"/>
          <a:stretch>
            <a:fillRect/>
          </a:stretch>
        </p:blipFill>
        <p:spPr>
          <a:xfrm>
            <a:off x="6084168" y="3356992"/>
            <a:ext cx="2808312" cy="3297768"/>
          </a:xfrm>
          <a:prstGeom prst="rect">
            <a:avLst/>
          </a:prstGeom>
          <a:effectLst>
            <a:softEdge rad="112500"/>
          </a:effectLst>
        </p:spPr>
      </p:pic>
    </p:spTree>
    <p:extLst>
      <p:ext uri="{BB962C8B-B14F-4D97-AF65-F5344CB8AC3E}">
        <p14:creationId xmlns:p14="http://schemas.microsoft.com/office/powerpoint/2010/main" val="1438520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lnSpc>
                <a:spcPct val="150000"/>
              </a:lnSpc>
              <a:spcBef>
                <a:spcPts val="0"/>
              </a:spcBef>
            </a:pPr>
            <a:r>
              <a:rPr lang="es-MX" sz="3200" b="1" cap="none" spc="0" dirty="0" smtClean="0">
                <a:solidFill>
                  <a:prstClr val="black"/>
                </a:solidFill>
                <a:latin typeface="Arial" pitchFamily="34" charset="0"/>
                <a:ea typeface="Times New Roman"/>
                <a:cs typeface="Arial" pitchFamily="34" charset="0"/>
              </a:rPr>
              <a:t/>
            </a:r>
            <a:br>
              <a:rPr lang="es-MX" sz="3200" b="1" cap="none" spc="0" dirty="0" smtClean="0">
                <a:solidFill>
                  <a:prstClr val="black"/>
                </a:solidFill>
                <a:latin typeface="Arial" pitchFamily="34" charset="0"/>
                <a:ea typeface="Times New Roman"/>
                <a:cs typeface="Arial" pitchFamily="34" charset="0"/>
              </a:rPr>
            </a:br>
            <a:r>
              <a:rPr lang="es-MX" sz="3200" b="1" cap="none" spc="0" dirty="0" smtClean="0">
                <a:solidFill>
                  <a:prstClr val="black"/>
                </a:solidFill>
                <a:latin typeface="Arial" pitchFamily="34" charset="0"/>
                <a:ea typeface="Times New Roman"/>
                <a:cs typeface="Arial" pitchFamily="34" charset="0"/>
              </a:rPr>
              <a:t>¿</a:t>
            </a:r>
            <a:r>
              <a:rPr lang="es-MX" sz="3200" b="1" cap="none" spc="0" dirty="0">
                <a:solidFill>
                  <a:prstClr val="black"/>
                </a:solidFill>
                <a:latin typeface="Arial" pitchFamily="34" charset="0"/>
                <a:ea typeface="Times New Roman"/>
                <a:cs typeface="Arial" pitchFamily="34" charset="0"/>
              </a:rPr>
              <a:t>DE DÓNDE SURGEN LAS HIPÓTESIS? </a:t>
            </a:r>
            <a:r>
              <a:rPr lang="es-MX" sz="3200" b="1" cap="none" spc="0" dirty="0">
                <a:solidFill>
                  <a:prstClr val="black"/>
                </a:solidFill>
                <a:latin typeface="Arial" pitchFamily="34" charset="0"/>
                <a:ea typeface="Calibri"/>
                <a:cs typeface="Arial" pitchFamily="34" charset="0"/>
              </a:rPr>
              <a:t/>
            </a:r>
            <a:br>
              <a:rPr lang="es-MX" sz="3200" b="1" cap="none" spc="0" dirty="0">
                <a:solidFill>
                  <a:prstClr val="black"/>
                </a:solidFill>
                <a:latin typeface="Arial" pitchFamily="34" charset="0"/>
                <a:ea typeface="Calibri"/>
                <a:cs typeface="Arial" pitchFamily="34" charset="0"/>
              </a:rPr>
            </a:br>
            <a:endParaRPr lang="es-MX" sz="3200" b="1" cap="none" spc="0" dirty="0">
              <a:solidFill>
                <a:prstClr val="black"/>
              </a:solidFill>
              <a:latin typeface="Arial" pitchFamily="34" charset="0"/>
              <a:ea typeface="Calibri"/>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456428490"/>
              </p:ext>
            </p:extLst>
          </p:nvPr>
        </p:nvGraphicFramePr>
        <p:xfrm>
          <a:off x="-2628800" y="795908"/>
          <a:ext cx="8784976" cy="5945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3491880" y="2420888"/>
            <a:ext cx="5184576" cy="3293850"/>
          </a:xfrm>
          <a:prstGeom prst="rect">
            <a:avLst/>
          </a:prstGeom>
        </p:spPr>
        <p:txBody>
          <a:bodyPr wrap="square">
            <a:spAutoFit/>
          </a:bodyPr>
          <a:lstStyle/>
          <a:p>
            <a:pPr algn="just">
              <a:lnSpc>
                <a:spcPct val="150000"/>
              </a:lnSpc>
              <a:spcAft>
                <a:spcPts val="0"/>
              </a:spcAft>
            </a:pPr>
            <a:r>
              <a:rPr lang="es-MX" dirty="0" smtClean="0">
                <a:latin typeface="Times New Roman"/>
                <a:ea typeface="Times New Roman"/>
                <a:cs typeface="Times New Roman"/>
              </a:rPr>
              <a:t>Si </a:t>
            </a:r>
            <a:r>
              <a:rPr lang="es-MX" dirty="0">
                <a:latin typeface="Times New Roman"/>
                <a:ea typeface="Times New Roman"/>
                <a:cs typeface="Times New Roman"/>
              </a:rPr>
              <a:t>hemos seguido paso por paso el proceso de investigación, es natural que las hipótesis - surjan del planteamiento del problema que, como recordamos, se vuelve a evaluar y si es necesario se replantea a raíz de la revisión de la literatura. Es decir, provienen de la revisión misma de la </a:t>
            </a:r>
            <a:r>
              <a:rPr lang="es-MX" dirty="0" smtClean="0">
                <a:latin typeface="Times New Roman"/>
                <a:ea typeface="Times New Roman"/>
                <a:cs typeface="Times New Roman"/>
              </a:rPr>
              <a:t>literatura </a:t>
            </a:r>
            <a:r>
              <a:rPr lang="es-MX" dirty="0">
                <a:latin typeface="Times New Roman"/>
                <a:ea typeface="Times New Roman"/>
                <a:cs typeface="Times New Roman"/>
              </a:rPr>
              <a:t>(de la teoría adoptada o la perspectiva teórica desarrollada). </a:t>
            </a:r>
            <a:endParaRPr lang="es-MX" sz="1200" dirty="0">
              <a:ea typeface="Calibri"/>
              <a:cs typeface="Times New Roman"/>
            </a:endParaRPr>
          </a:p>
          <a:p>
            <a:pPr>
              <a:lnSpc>
                <a:spcPct val="115000"/>
              </a:lnSpc>
              <a:spcAft>
                <a:spcPts val="1000"/>
              </a:spcAft>
            </a:pPr>
            <a:endParaRPr lang="es-MX" b="1" dirty="0" smtClean="0">
              <a:solidFill>
                <a:prstClr val="black"/>
              </a:solidFill>
              <a:latin typeface="Times New Roman"/>
              <a:ea typeface="Times New Roman"/>
              <a:cs typeface="Times New Roman"/>
            </a:endParaRPr>
          </a:p>
        </p:txBody>
      </p:sp>
    </p:spTree>
    <p:extLst>
      <p:ext uri="{BB962C8B-B14F-4D97-AF65-F5344CB8AC3E}">
        <p14:creationId xmlns:p14="http://schemas.microsoft.com/office/powerpoint/2010/main" val="2413734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lnSpc>
                <a:spcPct val="115000"/>
              </a:lnSpc>
              <a:spcBef>
                <a:spcPts val="0"/>
              </a:spcBef>
              <a:spcAft>
                <a:spcPts val="1000"/>
              </a:spcAft>
            </a:pPr>
            <a:r>
              <a:rPr lang="es-MX" sz="3200" b="1" cap="none" spc="0" dirty="0">
                <a:solidFill>
                  <a:prstClr val="black"/>
                </a:solidFill>
                <a:latin typeface="Arial" pitchFamily="34" charset="0"/>
                <a:ea typeface="Times New Roman"/>
                <a:cs typeface="Arial" pitchFamily="34" charset="0"/>
              </a:rPr>
              <a:t>¿</a:t>
            </a:r>
            <a:r>
              <a:rPr lang="es-MX" sz="3600" b="1" cap="none" spc="0" dirty="0">
                <a:solidFill>
                  <a:prstClr val="black"/>
                </a:solidFill>
                <a:latin typeface="Arial" pitchFamily="34" charset="0"/>
                <a:ea typeface="Times New Roman"/>
                <a:cs typeface="Arial" pitchFamily="34" charset="0"/>
              </a:rPr>
              <a:t>Para qué sirven las hipótesis?</a:t>
            </a:r>
            <a:endParaRPr lang="es-MX" sz="3600" cap="none" spc="0" dirty="0">
              <a:solidFill>
                <a:prstClr val="black"/>
              </a:solidFill>
              <a:latin typeface="Arial" pitchFamily="34" charset="0"/>
              <a:ea typeface="Calibri"/>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236358186"/>
              </p:ext>
            </p:extLst>
          </p:nvPr>
        </p:nvGraphicFramePr>
        <p:xfrm>
          <a:off x="-2628800" y="795908"/>
          <a:ext cx="8784976" cy="5945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3491880" y="2420888"/>
            <a:ext cx="5184576" cy="3215752"/>
          </a:xfrm>
          <a:prstGeom prst="rect">
            <a:avLst/>
          </a:prstGeom>
        </p:spPr>
        <p:txBody>
          <a:bodyPr wrap="square">
            <a:spAutoFit/>
          </a:bodyPr>
          <a:lstStyle/>
          <a:p>
            <a:pPr>
              <a:lnSpc>
                <a:spcPct val="115000"/>
              </a:lnSpc>
              <a:spcAft>
                <a:spcPts val="1000"/>
              </a:spcAft>
            </a:pPr>
            <a:endParaRPr lang="es-MX" b="1" dirty="0" smtClean="0">
              <a:latin typeface="Times New Roman"/>
              <a:ea typeface="Times New Roman"/>
              <a:cs typeface="Times New Roman"/>
            </a:endParaRPr>
          </a:p>
          <a:p>
            <a:pPr>
              <a:lnSpc>
                <a:spcPct val="115000"/>
              </a:lnSpc>
              <a:spcAft>
                <a:spcPts val="1000"/>
              </a:spcAft>
            </a:pPr>
            <a:r>
              <a:rPr lang="es-MX" b="1" dirty="0" smtClean="0">
                <a:latin typeface="Times New Roman"/>
                <a:ea typeface="Times New Roman"/>
                <a:cs typeface="Times New Roman"/>
              </a:rPr>
              <a:t>Cualquier </a:t>
            </a:r>
            <a:r>
              <a:rPr lang="es-MX" b="1" dirty="0">
                <a:latin typeface="Times New Roman"/>
                <a:ea typeface="Times New Roman"/>
                <a:cs typeface="Times New Roman"/>
              </a:rPr>
              <a:t>estudio científico debe iniciarse teniendo en cuenta una o varias hipótesis</a:t>
            </a:r>
            <a:r>
              <a:rPr lang="es-MX" dirty="0">
                <a:latin typeface="Times New Roman"/>
                <a:ea typeface="Times New Roman"/>
                <a:cs typeface="Times New Roman"/>
              </a:rPr>
              <a:t> que se pretenda confirmar o refutar.</a:t>
            </a:r>
            <a:endParaRPr lang="es-MX" sz="1600" dirty="0">
              <a:ea typeface="Calibri"/>
              <a:cs typeface="Times New Roman"/>
            </a:endParaRPr>
          </a:p>
          <a:p>
            <a:pPr>
              <a:lnSpc>
                <a:spcPct val="115000"/>
              </a:lnSpc>
              <a:spcAft>
                <a:spcPts val="1000"/>
              </a:spcAft>
            </a:pPr>
            <a:r>
              <a:rPr lang="es-MX" dirty="0">
                <a:latin typeface="Times New Roman"/>
                <a:ea typeface="Times New Roman"/>
                <a:cs typeface="Times New Roman"/>
              </a:rPr>
              <a:t>Una hipótesis no es más que una conjetura que puede ser confirmada, o no, mediante un estudio científico. Dicho de otro modo, las hipótesis son la forma que tienen los científicos de plantear el problema, estableciendo relaciones posibles entre variables.</a:t>
            </a:r>
            <a:endParaRPr lang="es-MX" sz="1600" dirty="0">
              <a:ea typeface="Calibri"/>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nSpc>
                <a:spcPct val="115000"/>
              </a:lnSpc>
              <a:spcAft>
                <a:spcPts val="1000"/>
              </a:spcAft>
            </a:pPr>
            <a:r>
              <a:rPr lang="es-MX" sz="3200" b="1" dirty="0">
                <a:latin typeface="Arial" pitchFamily="34" charset="0"/>
                <a:ea typeface="Times New Roman"/>
                <a:cs typeface="Arial" pitchFamily="34" charset="0"/>
              </a:rPr>
              <a:t>Características de una hipótesis</a:t>
            </a:r>
            <a:endParaRPr lang="es-MX" sz="3200" dirty="0">
              <a:effectLst/>
              <a:latin typeface="Arial" pitchFamily="34" charset="0"/>
              <a:ea typeface="Calibri"/>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39574225"/>
              </p:ext>
            </p:extLst>
          </p:nvPr>
        </p:nvGraphicFramePr>
        <p:xfrm>
          <a:off x="1907704" y="1628800"/>
          <a:ext cx="8229600" cy="4533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798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1385</TotalTime>
  <Words>2559</Words>
  <Application>Microsoft Office PowerPoint</Application>
  <PresentationFormat>Presentación en pantalla (4:3)</PresentationFormat>
  <Paragraphs>188</Paragraphs>
  <Slides>34</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Arial</vt:lpstr>
      <vt:lpstr>Calibri</vt:lpstr>
      <vt:lpstr>Courier New</vt:lpstr>
      <vt:lpstr>Symbol</vt:lpstr>
      <vt:lpstr>Times New Roman</vt:lpstr>
      <vt:lpstr>Trebuchet MS</vt:lpstr>
      <vt:lpstr>Wingdings</vt:lpstr>
      <vt:lpstr>Mod</vt:lpstr>
      <vt:lpstr>Presentación de PowerPoint</vt:lpstr>
      <vt:lpstr>Definición  de hipótesis</vt:lpstr>
      <vt:lpstr>Hipótesis </vt:lpstr>
      <vt:lpstr>FUNCIÓN DE LA HIPÓTESIS</vt:lpstr>
      <vt:lpstr>FUNCIÓN DE LA HIPÓTESIS</vt:lpstr>
      <vt:lpstr>las hipótesis surgen de:</vt:lpstr>
      <vt:lpstr> ¿DE DÓNDE SURGEN LAS HIPÓTESIS?  </vt:lpstr>
      <vt:lpstr>¿Para qué sirven las hipótesis?</vt:lpstr>
      <vt:lpstr>Características de una hipótesis</vt:lpstr>
      <vt:lpstr> objetivos de la hipótesis </vt:lpstr>
      <vt:lpstr>Formulación de hipótesis según enfoque y alcance del estudio     </vt:lpstr>
      <vt:lpstr>Tipos de hipótesis que se usan en un estudio científico</vt:lpstr>
      <vt:lpstr>Tipos de hipótesis que se usan en un estudio científico </vt:lpstr>
      <vt:lpstr>Tipos de hipótesis que se usan en un estudio científico</vt:lpstr>
      <vt:lpstr>Tipos de hipótesis que se usan en un estudio científico</vt:lpstr>
      <vt:lpstr>Tipos de hipótesis que se usan en un estudio científico</vt:lpstr>
      <vt:lpstr>Tipos de hipótesis que se usan en un estudio científiCO</vt:lpstr>
      <vt:lpstr>Tipos de hipótesis que se usan en un estudio científico</vt:lpstr>
      <vt:lpstr> hipótesis como afirmaciones "univariadas </vt:lpstr>
      <vt:lpstr> HIPÓTESIS CORRELACIONALES </vt:lpstr>
      <vt:lpstr>HIPÓTESIS QUE SE FORMULAN PARA COMPARAR GRUPOS  </vt:lpstr>
      <vt:lpstr> HIPÓTESIS QUE ESTABLECEN RELACIONES DE CAUSALIDAD. </vt:lpstr>
      <vt:lpstr> hipótesis nula :</vt:lpstr>
      <vt:lpstr>Que es la Hipótesis nula </vt:lpstr>
      <vt:lpstr>Que son las hipótesis alternas </vt:lpstr>
      <vt:lpstr> hipótesis alternas </vt:lpstr>
      <vt:lpstr>DESARROLLO DE LA HIPÓTESIS   Pensamiento inicial</vt:lpstr>
      <vt:lpstr>DESARROLLO DE LA HIPÓTESIS  Plausibilidad y Aceptabilidad   </vt:lpstr>
      <vt:lpstr>Operacionalidad de la hipótesis</vt:lpstr>
      <vt:lpstr>Operacionalidad de la hipótesis</vt:lpstr>
      <vt:lpstr>COMPROBACIÓN DE LA HIPÓTESIS</vt:lpstr>
      <vt:lpstr>COMPROBACIÓN DE LA HIPÓTESIS</vt:lpstr>
      <vt:lpstr>Conclusión </vt:lpstr>
      <vt:lpstr>Referencias Bibliográficas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REFERENCIA  vancouver- harvard - apa</dc:title>
  <dc:creator>Investigacion</dc:creator>
  <cp:lastModifiedBy>USUARIO</cp:lastModifiedBy>
  <cp:revision>130</cp:revision>
  <cp:lastPrinted>2018-09-20T18:36:28Z</cp:lastPrinted>
  <dcterms:created xsi:type="dcterms:W3CDTF">2012-10-19T21:52:38Z</dcterms:created>
  <dcterms:modified xsi:type="dcterms:W3CDTF">2018-09-28T18:40:39Z</dcterms:modified>
</cp:coreProperties>
</file>