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318" r:id="rId2"/>
    <p:sldId id="319" r:id="rId3"/>
    <p:sldId id="320" r:id="rId4"/>
    <p:sldId id="321" r:id="rId5"/>
    <p:sldId id="268" r:id="rId6"/>
    <p:sldId id="257" r:id="rId7"/>
    <p:sldId id="263" r:id="rId8"/>
    <p:sldId id="262" r:id="rId9"/>
    <p:sldId id="264" r:id="rId10"/>
    <p:sldId id="277" r:id="rId11"/>
    <p:sldId id="265" r:id="rId12"/>
    <p:sldId id="269" r:id="rId13"/>
    <p:sldId id="270" r:id="rId14"/>
    <p:sldId id="271" r:id="rId15"/>
    <p:sldId id="272" r:id="rId16"/>
    <p:sldId id="273" r:id="rId17"/>
    <p:sldId id="274" r:id="rId18"/>
    <p:sldId id="275" r:id="rId19"/>
    <p:sldId id="293" r:id="rId20"/>
    <p:sldId id="276" r:id="rId21"/>
    <p:sldId id="260" r:id="rId22"/>
    <p:sldId id="278" r:id="rId23"/>
    <p:sldId id="279"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80" r:id="rId37"/>
    <p:sldId id="294" r:id="rId38"/>
    <p:sldId id="295" r:id="rId39"/>
    <p:sldId id="296" r:id="rId40"/>
    <p:sldId id="297" r:id="rId41"/>
    <p:sldId id="299" r:id="rId42"/>
    <p:sldId id="298" r:id="rId43"/>
    <p:sldId id="300" r:id="rId44"/>
    <p:sldId id="301" r:id="rId45"/>
    <p:sldId id="302" r:id="rId46"/>
    <p:sldId id="304" r:id="rId47"/>
    <p:sldId id="303"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23" r:id="rId6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3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a:xfrm>
            <a:off x="3623733" y="6117336"/>
            <a:ext cx="3609438" cy="365125"/>
          </a:xfrm>
        </p:spPr>
        <p:txBody>
          <a:bodyPr/>
          <a:lstStyle/>
          <a:p>
            <a:endParaRPr lang="es-MX"/>
          </a:p>
        </p:txBody>
      </p:sp>
      <p:sp>
        <p:nvSpPr>
          <p:cNvPr id="6" name="Slide Number Placeholder 5"/>
          <p:cNvSpPr>
            <a:spLocks noGrp="1"/>
          </p:cNvSpPr>
          <p:nvPr>
            <p:ph type="sldNum" sz="quarter" idx="12"/>
          </p:nvPr>
        </p:nvSpPr>
        <p:spPr>
          <a:xfrm>
            <a:off x="8275320" y="6117336"/>
            <a:ext cx="411480" cy="365125"/>
          </a:xfrm>
        </p:spPr>
        <p:txBody>
          <a:bodyPr/>
          <a:lstStyle/>
          <a:p>
            <a:fld id="{5FD930C4-DEAE-4EE9-92C2-D4776506A6C2}" type="slidenum">
              <a:rPr lang="es-MX" smtClean="0"/>
              <a:t>‹Nº›</a:t>
            </a:fld>
            <a:endParaRPr lang="es-MX"/>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4290966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6553C8-3E9B-44B7-A5B5-EB7B5176382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1198825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5444697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3413376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2280291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3619015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1126696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43827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3446252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a:xfrm>
            <a:off x="1972647" y="6108173"/>
            <a:ext cx="5314517" cy="365125"/>
          </a:xfrm>
        </p:spPr>
        <p:txBody>
          <a:bodyPr/>
          <a:lstStyle/>
          <a:p>
            <a:endParaRPr lang="es-MX"/>
          </a:p>
        </p:txBody>
      </p:sp>
      <p:sp>
        <p:nvSpPr>
          <p:cNvPr id="6" name="Slide Number Placeholder 5"/>
          <p:cNvSpPr>
            <a:spLocks noGrp="1"/>
          </p:cNvSpPr>
          <p:nvPr>
            <p:ph type="sldNum" sz="quarter" idx="12"/>
          </p:nvPr>
        </p:nvSpPr>
        <p:spPr>
          <a:xfrm>
            <a:off x="8258967" y="6108173"/>
            <a:ext cx="427833" cy="365125"/>
          </a:xfrm>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1615237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6553C8-3E9B-44B7-A5B5-EB7B5176382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273317" y="6116070"/>
            <a:ext cx="413483" cy="365125"/>
          </a:xfrm>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1547675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6553C8-3E9B-44B7-A5B5-EB7B5176382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1162252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6553C8-3E9B-44B7-A5B5-EB7B51763829}"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153583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6553C8-3E9B-44B7-A5B5-EB7B51763829}"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3346855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553C8-3E9B-44B7-A5B5-EB7B51763829}"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2809444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6553C8-3E9B-44B7-A5B5-EB7B5176382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443179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6553C8-3E9B-44B7-A5B5-EB7B5176382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FD930C4-DEAE-4EE9-92C2-D4776506A6C2}" type="slidenum">
              <a:rPr lang="es-MX" smtClean="0"/>
              <a:t>‹Nº›</a:t>
            </a:fld>
            <a:endParaRPr lang="es-MX"/>
          </a:p>
        </p:txBody>
      </p:sp>
    </p:spTree>
    <p:extLst>
      <p:ext uri="{BB962C8B-B14F-4D97-AF65-F5344CB8AC3E}">
        <p14:creationId xmlns:p14="http://schemas.microsoft.com/office/powerpoint/2010/main" val="3536483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36553C8-3E9B-44B7-A5B5-EB7B51763829}" type="datetimeFigureOut">
              <a:rPr lang="es-MX" smtClean="0"/>
              <a:t>28/09/2018</a:t>
            </a:fld>
            <a:endParaRPr lang="es-MX"/>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FD930C4-DEAE-4EE9-92C2-D4776506A6C2}" type="slidenum">
              <a:rPr lang="es-MX" smtClean="0"/>
              <a:t>‹Nº›</a:t>
            </a:fld>
            <a:endParaRPr lang="es-MX"/>
          </a:p>
        </p:txBody>
      </p:sp>
    </p:spTree>
    <p:extLst>
      <p:ext uri="{BB962C8B-B14F-4D97-AF65-F5344CB8AC3E}">
        <p14:creationId xmlns:p14="http://schemas.microsoft.com/office/powerpoint/2010/main" val="365432631"/>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0417" y="103909"/>
            <a:ext cx="8860847" cy="6556664"/>
          </a:xfrm>
        </p:spPr>
        <p:txBody>
          <a:bodyPr>
            <a:normAutofit/>
          </a:bodyPr>
          <a:lstStyle/>
          <a:p>
            <a:r>
              <a:rPr lang="es-MX" altLang="es-MX" sz="3000" dirty="0"/>
              <a:t>UNIVERSIDAD AUTÓNOMA DEL ESTADO DE MÉXICO</a:t>
            </a:r>
            <a:br>
              <a:rPr lang="es-MX" altLang="es-MX" sz="3000" dirty="0"/>
            </a:br>
            <a:r>
              <a:rPr lang="es-MX" altLang="es-MX" sz="3000" dirty="0" smtClean="0"/>
              <a:t/>
            </a:r>
            <a:br>
              <a:rPr lang="es-MX" altLang="es-MX" sz="3000" dirty="0" smtClean="0"/>
            </a:br>
            <a:r>
              <a:rPr lang="es-MX" altLang="es-MX" sz="3000" dirty="0" smtClean="0"/>
              <a:t>FAC</a:t>
            </a:r>
            <a:r>
              <a:rPr lang="es-MX" altLang="es-MX" sz="3000" dirty="0"/>
              <a:t>. DE PLANEACIÓN URBANA Y REGIONAL</a:t>
            </a:r>
            <a:br>
              <a:rPr lang="es-MX" altLang="es-MX" sz="3000" dirty="0"/>
            </a:br>
            <a:r>
              <a:rPr lang="es-MX" altLang="es-MX" sz="3000" dirty="0"/>
              <a:t>UA: SOCIOLOGÍA URBANA I</a:t>
            </a:r>
            <a:br>
              <a:rPr lang="es-MX" altLang="es-MX" sz="3000" dirty="0"/>
            </a:br>
            <a:r>
              <a:rPr lang="es-MX" altLang="es-MX" sz="3000" dirty="0"/>
              <a:t>UNIDAD </a:t>
            </a:r>
            <a:r>
              <a:rPr lang="es-MX" altLang="es-MX" sz="3000" dirty="0" smtClean="0"/>
              <a:t>3</a:t>
            </a:r>
            <a:r>
              <a:rPr lang="es-MX" altLang="es-MX" sz="3000" dirty="0"/>
              <a:t/>
            </a:r>
            <a:br>
              <a:rPr lang="es-MX" altLang="es-MX" sz="3000" dirty="0"/>
            </a:br>
            <a:r>
              <a:rPr lang="es-MX" altLang="es-MX" sz="3000" dirty="0"/>
              <a:t>TEMA: </a:t>
            </a:r>
            <a:r>
              <a:rPr lang="es-MX" altLang="es-MX" sz="3000" dirty="0" smtClean="0"/>
              <a:t>Marx y su contribución  a los estudios de la ciudad industrial</a:t>
            </a:r>
            <a:r>
              <a:rPr lang="es-MX" altLang="es-MX" sz="3000" dirty="0"/>
              <a:t/>
            </a:r>
            <a:br>
              <a:rPr lang="es-MX" altLang="es-MX" sz="3000" dirty="0"/>
            </a:br>
            <a:r>
              <a:rPr lang="es-MX" altLang="es-MX" sz="3000" dirty="0"/>
              <a:t/>
            </a:r>
            <a:br>
              <a:rPr lang="es-MX" altLang="es-MX" sz="3000" dirty="0"/>
            </a:br>
            <a:r>
              <a:rPr lang="es-MX" altLang="es-MX" sz="3000" dirty="0"/>
              <a:t>MATERIAL VISUAL: DIAPOSITIVAS </a:t>
            </a:r>
            <a:br>
              <a:rPr lang="es-MX" altLang="es-MX" sz="3000" dirty="0"/>
            </a:br>
            <a:r>
              <a:rPr lang="es-MX" altLang="es-MX" sz="3000" dirty="0"/>
              <a:t/>
            </a:r>
            <a:br>
              <a:rPr lang="es-MX" altLang="es-MX" sz="3000" dirty="0"/>
            </a:br>
            <a:r>
              <a:rPr lang="es-MX" altLang="es-MX" sz="3000" dirty="0"/>
              <a:t>Elaboró</a:t>
            </a:r>
            <a:br>
              <a:rPr lang="es-MX" altLang="es-MX" sz="3000" dirty="0"/>
            </a:br>
            <a:r>
              <a:rPr lang="es-MX" altLang="es-MX" sz="3000" dirty="0"/>
              <a:t>Yadira Contreras </a:t>
            </a:r>
            <a:r>
              <a:rPr lang="es-MX" altLang="es-MX" sz="3000" dirty="0" smtClean="0"/>
              <a:t>Juárez, 2018</a:t>
            </a:r>
            <a:r>
              <a:rPr lang="es-MX" altLang="es-MX" sz="3000" dirty="0"/>
              <a:t/>
            </a:r>
            <a:br>
              <a:rPr lang="es-MX" altLang="es-MX" sz="3000" dirty="0"/>
            </a:br>
            <a:endParaRPr lang="es-MX" sz="3000" dirty="0"/>
          </a:p>
        </p:txBody>
      </p:sp>
      <p:pic>
        <p:nvPicPr>
          <p:cNvPr id="3" name="Imagen 2"/>
          <p:cNvPicPr>
            <a:picLocks noChangeAspect="1"/>
          </p:cNvPicPr>
          <p:nvPr/>
        </p:nvPicPr>
        <p:blipFill>
          <a:blip r:embed="rId2" cstate="print">
            <a:duotone>
              <a:schemeClr val="accent3">
                <a:shade val="45000"/>
                <a:satMod val="135000"/>
              </a:schemeClr>
              <a:prstClr val="white"/>
            </a:duotone>
          </a:blip>
          <a:stretch>
            <a:fillRect/>
          </a:stretch>
        </p:blipFill>
        <p:spPr>
          <a:xfrm>
            <a:off x="492057" y="1412776"/>
            <a:ext cx="615803" cy="1094761"/>
          </a:xfrm>
          <a:prstGeom prst="rect">
            <a:avLst/>
          </a:prstGeom>
        </p:spPr>
      </p:pic>
    </p:spTree>
    <p:extLst>
      <p:ext uri="{BB962C8B-B14F-4D97-AF65-F5344CB8AC3E}">
        <p14:creationId xmlns:p14="http://schemas.microsoft.com/office/powerpoint/2010/main" val="79322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1" y="457200"/>
            <a:ext cx="8435280" cy="5780111"/>
          </a:xfrm>
        </p:spPr>
        <p:txBody>
          <a:bodyPr>
            <a:noAutofit/>
          </a:bodyPr>
          <a:lstStyle/>
          <a:p>
            <a:r>
              <a:rPr lang="es-MX" sz="8000" dirty="0"/>
              <a:t>2. La división social del trabajo y el conflicto campo-ciudad</a:t>
            </a:r>
          </a:p>
        </p:txBody>
      </p:sp>
    </p:spTree>
    <p:extLst>
      <p:ext uri="{BB962C8B-B14F-4D97-AF65-F5344CB8AC3E}">
        <p14:creationId xmlns:p14="http://schemas.microsoft.com/office/powerpoint/2010/main" val="7920736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613797" y="570007"/>
            <a:ext cx="4204927" cy="25475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Imagen 4"/>
          <p:cNvPicPr>
            <a:picLocks noChangeAspect="1"/>
          </p:cNvPicPr>
          <p:nvPr/>
        </p:nvPicPr>
        <p:blipFill>
          <a:blip r:embed="rId3"/>
          <a:stretch>
            <a:fillRect/>
          </a:stretch>
        </p:blipFill>
        <p:spPr>
          <a:xfrm>
            <a:off x="4896119" y="3676251"/>
            <a:ext cx="4149080" cy="262775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Rectángulo 5"/>
          <p:cNvSpPr/>
          <p:nvPr/>
        </p:nvSpPr>
        <p:spPr>
          <a:xfrm>
            <a:off x="251520" y="6304002"/>
            <a:ext cx="8757592" cy="553998"/>
          </a:xfrm>
          <a:prstGeom prst="rect">
            <a:avLst/>
          </a:prstGeom>
        </p:spPr>
        <p:txBody>
          <a:bodyPr wrap="square">
            <a:spAutoFit/>
          </a:bodyPr>
          <a:lstStyle/>
          <a:p>
            <a:r>
              <a:rPr lang="es-MX" sz="1000" dirty="0"/>
              <a:t>https://www.google.com.mx/</a:t>
            </a:r>
            <a:r>
              <a:rPr lang="es-MX" sz="1000" dirty="0" err="1"/>
              <a:t>search?rlz</a:t>
            </a:r>
            <a:r>
              <a:rPr lang="es-MX" sz="1000" dirty="0"/>
              <a:t>=1C1KYPA_enMX613MX614&amp;biw=1600&amp;bih=794&amp;tbm=</a:t>
            </a:r>
            <a:r>
              <a:rPr lang="es-MX" sz="1000" dirty="0" err="1"/>
              <a:t>isch&amp;sa</a:t>
            </a:r>
            <a:r>
              <a:rPr lang="es-MX" sz="1000" dirty="0"/>
              <a:t>=1&amp;ei=LyqgW92bKYzGsQWDnbSgBw&amp;q=</a:t>
            </a:r>
            <a:r>
              <a:rPr lang="es-MX" sz="1000" dirty="0" err="1"/>
              <a:t>campo+del+siglo+XIX+en+europa&amp;oq</a:t>
            </a:r>
            <a:r>
              <a:rPr lang="es-MX" sz="1000" dirty="0"/>
              <a:t>=</a:t>
            </a:r>
            <a:r>
              <a:rPr lang="es-MX" sz="1000" dirty="0" err="1"/>
              <a:t>campo+del+siglo+XIX+en+europa&amp;gs_l</a:t>
            </a:r>
            <a:r>
              <a:rPr lang="es-MX" sz="1000" dirty="0"/>
              <a:t>=img.12...2271428.2272472.0.2274999.5.5.0.0.0.0.78.372.5.5.0....0...1c.1.64.img..0.0.0....0.NcelNIG5NHo#imgdii=HhvZ7aWaBvRlmM:&amp;</a:t>
            </a:r>
            <a:r>
              <a:rPr lang="es-MX" sz="1000" dirty="0" err="1"/>
              <a:t>imgrc</a:t>
            </a:r>
            <a:r>
              <a:rPr lang="es-MX" sz="1000" dirty="0"/>
              <a:t>=YxR_ZWnglELg0M:</a:t>
            </a:r>
          </a:p>
        </p:txBody>
      </p:sp>
      <p:sp>
        <p:nvSpPr>
          <p:cNvPr id="7" name="Rectángulo 6"/>
          <p:cNvSpPr/>
          <p:nvPr/>
        </p:nvSpPr>
        <p:spPr>
          <a:xfrm>
            <a:off x="4818723" y="570007"/>
            <a:ext cx="4303872" cy="707886"/>
          </a:xfrm>
          <a:prstGeom prst="rect">
            <a:avLst/>
          </a:prstGeom>
        </p:spPr>
        <p:txBody>
          <a:bodyPr wrap="square">
            <a:spAutoFit/>
          </a:bodyPr>
          <a:lstStyle/>
          <a:p>
            <a:r>
              <a:rPr lang="es-MX" sz="1000" dirty="0"/>
              <a:t>https://www.google.com.mx/search?rlz=1C1KYPA_enMX613MX614&amp;tbm=isch&amp;q=ciudad+del+siglo+XIX+en+europa&amp;spell=1&amp;sa=X&amp;ved=0ahUKEwiz77nik8PdAhUQRKwKHcvWAboQBQg0KAA&amp;biw=1600&amp;bih=794&amp;dpr=1#imgrc=Lc2Kx52XP94EQM:</a:t>
            </a:r>
          </a:p>
        </p:txBody>
      </p:sp>
      <p:sp>
        <p:nvSpPr>
          <p:cNvPr id="8" name="CuadroTexto 7"/>
          <p:cNvSpPr txBox="1"/>
          <p:nvPr/>
        </p:nvSpPr>
        <p:spPr>
          <a:xfrm>
            <a:off x="4067944" y="3071568"/>
            <a:ext cx="838691" cy="769441"/>
          </a:xfrm>
          <a:prstGeom prst="rect">
            <a:avLst/>
          </a:prstGeom>
          <a:noFill/>
        </p:spPr>
        <p:txBody>
          <a:bodyPr wrap="none" rtlCol="0">
            <a:spAutoFit/>
          </a:bodyPr>
          <a:lstStyle/>
          <a:p>
            <a:r>
              <a:rPr lang="es-MX" sz="4400" dirty="0" smtClean="0"/>
              <a:t>VS</a:t>
            </a:r>
            <a:endParaRPr lang="es-MX" sz="4400" dirty="0"/>
          </a:p>
        </p:txBody>
      </p:sp>
    </p:spTree>
    <p:extLst>
      <p:ext uri="{BB962C8B-B14F-4D97-AF65-F5344CB8AC3E}">
        <p14:creationId xmlns:p14="http://schemas.microsoft.com/office/powerpoint/2010/main" val="2279111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antagonismo entre campo y ciudad empieza </a:t>
            </a:r>
            <a:endParaRPr lang="es-MX" dirty="0"/>
          </a:p>
        </p:txBody>
      </p:sp>
      <p:sp>
        <p:nvSpPr>
          <p:cNvPr id="4" name="Flecha abajo 3"/>
          <p:cNvSpPr/>
          <p:nvPr/>
        </p:nvSpPr>
        <p:spPr>
          <a:xfrm>
            <a:off x="4355976" y="2060848"/>
            <a:ext cx="504056"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redondeado 4"/>
          <p:cNvSpPr/>
          <p:nvPr/>
        </p:nvSpPr>
        <p:spPr>
          <a:xfrm>
            <a:off x="71500" y="3717032"/>
            <a:ext cx="2016224"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De la barbarie a la civilización </a:t>
            </a:r>
            <a:endParaRPr lang="es-MX" dirty="0">
              <a:solidFill>
                <a:schemeClr val="tx1"/>
              </a:solidFill>
            </a:endParaRPr>
          </a:p>
        </p:txBody>
      </p:sp>
      <p:sp>
        <p:nvSpPr>
          <p:cNvPr id="6" name="Flecha derecha 5"/>
          <p:cNvSpPr/>
          <p:nvPr/>
        </p:nvSpPr>
        <p:spPr>
          <a:xfrm>
            <a:off x="1889702" y="4725144"/>
            <a:ext cx="440626" cy="2160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redondeado 6"/>
          <p:cNvSpPr/>
          <p:nvPr/>
        </p:nvSpPr>
        <p:spPr>
          <a:xfrm>
            <a:off x="2330328" y="3717032"/>
            <a:ext cx="2016224"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De la organización tribal al Estado</a:t>
            </a:r>
            <a:endParaRPr lang="es-MX" dirty="0">
              <a:solidFill>
                <a:schemeClr val="tx1"/>
              </a:solidFill>
            </a:endParaRPr>
          </a:p>
        </p:txBody>
      </p:sp>
      <p:sp>
        <p:nvSpPr>
          <p:cNvPr id="8" name="Rectángulo redondeado 7"/>
          <p:cNvSpPr/>
          <p:nvPr/>
        </p:nvSpPr>
        <p:spPr>
          <a:xfrm>
            <a:off x="4661502" y="3710363"/>
            <a:ext cx="2016224"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De la localidad a la nación</a:t>
            </a:r>
            <a:endParaRPr lang="es-MX" dirty="0">
              <a:solidFill>
                <a:schemeClr val="tx1"/>
              </a:solidFill>
            </a:endParaRPr>
          </a:p>
        </p:txBody>
      </p:sp>
      <p:sp>
        <p:nvSpPr>
          <p:cNvPr id="9" name="Flecha derecha 8"/>
          <p:cNvSpPr/>
          <p:nvPr/>
        </p:nvSpPr>
        <p:spPr>
          <a:xfrm>
            <a:off x="4148530" y="4722848"/>
            <a:ext cx="512972" cy="2183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redondeado 9"/>
          <p:cNvSpPr/>
          <p:nvPr/>
        </p:nvSpPr>
        <p:spPr>
          <a:xfrm>
            <a:off x="7127776" y="3717032"/>
            <a:ext cx="2016224"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Se extiende en toda la historia de la civilización</a:t>
            </a:r>
            <a:endParaRPr lang="es-MX" dirty="0">
              <a:solidFill>
                <a:schemeClr val="tx1"/>
              </a:solidFill>
            </a:endParaRPr>
          </a:p>
        </p:txBody>
      </p:sp>
      <p:sp>
        <p:nvSpPr>
          <p:cNvPr id="11" name="Flecha derecha 10"/>
          <p:cNvSpPr/>
          <p:nvPr/>
        </p:nvSpPr>
        <p:spPr>
          <a:xfrm>
            <a:off x="6614804" y="4717327"/>
            <a:ext cx="512972" cy="2183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666857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1709" y="260648"/>
            <a:ext cx="7788763" cy="5616624"/>
          </a:xfrm>
        </p:spPr>
        <p:txBody>
          <a:bodyPr>
            <a:noAutofit/>
          </a:bodyPr>
          <a:lstStyle/>
          <a:p>
            <a:r>
              <a:rPr lang="es-MX" sz="5400" dirty="0" smtClean="0"/>
              <a:t>La ciudad y el campo son polos de un conflicto estructural de cuya superación saldrá </a:t>
            </a:r>
            <a:r>
              <a:rPr lang="es-MX" sz="5400" dirty="0" smtClean="0">
                <a:solidFill>
                  <a:srgbClr val="C00000"/>
                </a:solidFill>
              </a:rPr>
              <a:t>una nueva sociedad</a:t>
            </a:r>
            <a:endParaRPr lang="es-MX" sz="5400" dirty="0">
              <a:solidFill>
                <a:srgbClr val="C00000"/>
              </a:solidFill>
            </a:endParaRPr>
          </a:p>
        </p:txBody>
      </p:sp>
      <p:sp>
        <p:nvSpPr>
          <p:cNvPr id="3" name="Marcador de contenido 2"/>
          <p:cNvSpPr>
            <a:spLocks noGrp="1"/>
          </p:cNvSpPr>
          <p:nvPr>
            <p:ph idx="1"/>
          </p:nvPr>
        </p:nvSpPr>
        <p:spPr>
          <a:xfrm>
            <a:off x="982133" y="4581128"/>
            <a:ext cx="7704667" cy="1418688"/>
          </a:xfrm>
        </p:spPr>
        <p:txBody>
          <a:bodyPr/>
          <a:lstStyle/>
          <a:p>
            <a:endParaRPr lang="es-MX" dirty="0"/>
          </a:p>
        </p:txBody>
      </p:sp>
    </p:spTree>
    <p:extLst>
      <p:ext uri="{BB962C8B-B14F-4D97-AF65-F5344CB8AC3E}">
        <p14:creationId xmlns:p14="http://schemas.microsoft.com/office/powerpoint/2010/main" val="1194590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1027583"/>
          </a:xfrm>
        </p:spPr>
        <p:txBody>
          <a:bodyPr>
            <a:normAutofit/>
          </a:bodyPr>
          <a:lstStyle/>
          <a:p>
            <a:r>
              <a:rPr lang="es-MX" sz="5400" dirty="0" smtClean="0"/>
              <a:t>Marx se pregunta:</a:t>
            </a:r>
            <a:endParaRPr lang="es-MX" sz="5400" dirty="0"/>
          </a:p>
        </p:txBody>
      </p:sp>
      <p:sp>
        <p:nvSpPr>
          <p:cNvPr id="3" name="Marcador de contenido 2"/>
          <p:cNvSpPr>
            <a:spLocks noGrp="1"/>
          </p:cNvSpPr>
          <p:nvPr>
            <p:ph idx="1"/>
          </p:nvPr>
        </p:nvSpPr>
        <p:spPr>
          <a:xfrm>
            <a:off x="323529" y="1700808"/>
            <a:ext cx="8363272" cy="5040560"/>
          </a:xfrm>
        </p:spPr>
        <p:style>
          <a:lnRef idx="1">
            <a:schemeClr val="accent1"/>
          </a:lnRef>
          <a:fillRef idx="2">
            <a:schemeClr val="accent1"/>
          </a:fillRef>
          <a:effectRef idx="1">
            <a:schemeClr val="accent1"/>
          </a:effectRef>
          <a:fontRef idx="minor">
            <a:schemeClr val="dk1"/>
          </a:fontRef>
        </p:style>
        <p:txBody>
          <a:bodyPr>
            <a:noAutofit/>
          </a:bodyPr>
          <a:lstStyle/>
          <a:p>
            <a:r>
              <a:rPr lang="es-MX" sz="4000" dirty="0" smtClean="0"/>
              <a:t>¿Qué se halla  en los orígenes de esta divergencia de intereses entre dos tipos de sociedad?</a:t>
            </a:r>
          </a:p>
          <a:p>
            <a:r>
              <a:rPr lang="es-MX" sz="4000" dirty="0" smtClean="0"/>
              <a:t>¿Qué hay en las raíces de este antagonismo que atraviesa la historia de la sociedad occidental, desde la antigüedad hasta nuestros días?</a:t>
            </a:r>
          </a:p>
        </p:txBody>
      </p:sp>
    </p:spTree>
    <p:extLst>
      <p:ext uri="{BB962C8B-B14F-4D97-AF65-F5344CB8AC3E}">
        <p14:creationId xmlns:p14="http://schemas.microsoft.com/office/powerpoint/2010/main" val="1440923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1027583"/>
          </a:xfrm>
        </p:spPr>
        <p:txBody>
          <a:bodyPr/>
          <a:lstStyle/>
          <a:p>
            <a:r>
              <a:rPr lang="es-MX" dirty="0" smtClean="0"/>
              <a:t>La respuesta es: </a:t>
            </a:r>
            <a:endParaRPr lang="es-MX" dirty="0"/>
          </a:p>
        </p:txBody>
      </p:sp>
      <p:sp>
        <p:nvSpPr>
          <p:cNvPr id="3" name="Marcador de contenido 2"/>
          <p:cNvSpPr>
            <a:spLocks noGrp="1"/>
          </p:cNvSpPr>
          <p:nvPr>
            <p:ph idx="1"/>
          </p:nvPr>
        </p:nvSpPr>
        <p:spPr>
          <a:xfrm>
            <a:off x="982133" y="1844824"/>
            <a:ext cx="7704667" cy="3332816"/>
          </a:xfrm>
        </p:spPr>
        <p:txBody>
          <a:bodyPr>
            <a:noAutofit/>
          </a:bodyPr>
          <a:lstStyle/>
          <a:p>
            <a:r>
              <a:rPr lang="es-MX" sz="8000" b="1" dirty="0" smtClean="0">
                <a:latin typeface="AR DARLING" panose="02000000000000000000" pitchFamily="2" charset="0"/>
              </a:rPr>
              <a:t>El proceso de la división del trabajo</a:t>
            </a:r>
            <a:endParaRPr lang="es-MX" sz="8000" b="1" dirty="0">
              <a:latin typeface="AR DARLING" panose="02000000000000000000" pitchFamily="2" charset="0"/>
            </a:endParaRPr>
          </a:p>
        </p:txBody>
      </p:sp>
    </p:spTree>
    <p:extLst>
      <p:ext uri="{BB962C8B-B14F-4D97-AF65-F5344CB8AC3E}">
        <p14:creationId xmlns:p14="http://schemas.microsoft.com/office/powerpoint/2010/main" val="1379741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1027583"/>
          </a:xfrm>
        </p:spPr>
        <p:txBody>
          <a:bodyPr>
            <a:noAutofit/>
          </a:bodyPr>
          <a:lstStyle/>
          <a:p>
            <a:r>
              <a:rPr lang="es-MX" sz="6600" dirty="0" smtClean="0"/>
              <a:t>¿Por qué?</a:t>
            </a:r>
            <a:endParaRPr lang="es-MX" sz="6600" dirty="0"/>
          </a:p>
        </p:txBody>
      </p:sp>
      <p:sp>
        <p:nvSpPr>
          <p:cNvPr id="3" name="Marcador de contenido 2"/>
          <p:cNvSpPr>
            <a:spLocks noGrp="1"/>
          </p:cNvSpPr>
          <p:nvPr>
            <p:ph idx="1"/>
          </p:nvPr>
        </p:nvSpPr>
        <p:spPr>
          <a:xfrm>
            <a:off x="539553" y="1700808"/>
            <a:ext cx="8147248" cy="4299008"/>
          </a:xfrm>
        </p:spPr>
        <p:style>
          <a:lnRef idx="1">
            <a:schemeClr val="accent1"/>
          </a:lnRef>
          <a:fillRef idx="2">
            <a:schemeClr val="accent1"/>
          </a:fillRef>
          <a:effectRef idx="1">
            <a:schemeClr val="accent1"/>
          </a:effectRef>
          <a:fontRef idx="minor">
            <a:schemeClr val="dk1"/>
          </a:fontRef>
        </p:style>
        <p:txBody>
          <a:bodyPr>
            <a:noAutofit/>
          </a:bodyPr>
          <a:lstStyle/>
          <a:p>
            <a:r>
              <a:rPr lang="es-MX" sz="5400" dirty="0" smtClean="0"/>
              <a:t>Porque provoca la división del trabajo industrial y comercial del trabajo agrícola y con ello la separación campo-ciudad</a:t>
            </a:r>
            <a:endParaRPr lang="es-MX" sz="5400" dirty="0"/>
          </a:p>
        </p:txBody>
      </p:sp>
    </p:spTree>
    <p:extLst>
      <p:ext uri="{BB962C8B-B14F-4D97-AF65-F5344CB8AC3E}">
        <p14:creationId xmlns:p14="http://schemas.microsoft.com/office/powerpoint/2010/main" val="24834116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35902" y="476672"/>
            <a:ext cx="6192688" cy="2819747"/>
          </a:xfrm>
          <a:prstGeom prst="rect">
            <a:avLst/>
          </a:prstGeom>
        </p:spPr>
      </p:pic>
      <p:sp>
        <p:nvSpPr>
          <p:cNvPr id="6" name="Rectángulo 5"/>
          <p:cNvSpPr/>
          <p:nvPr/>
        </p:nvSpPr>
        <p:spPr>
          <a:xfrm>
            <a:off x="557808" y="3412511"/>
            <a:ext cx="8604448" cy="553998"/>
          </a:xfrm>
          <a:prstGeom prst="rect">
            <a:avLst/>
          </a:prstGeom>
        </p:spPr>
        <p:txBody>
          <a:bodyPr wrap="square">
            <a:spAutoFit/>
          </a:bodyPr>
          <a:lstStyle/>
          <a:p>
            <a:r>
              <a:rPr lang="es-MX" sz="1000" dirty="0"/>
              <a:t>https://www.google.com.mx/</a:t>
            </a:r>
            <a:r>
              <a:rPr lang="es-MX" sz="1000" dirty="0" err="1"/>
              <a:t>search?rlz</a:t>
            </a:r>
            <a:r>
              <a:rPr lang="es-MX" sz="1000" dirty="0"/>
              <a:t>=1C1KYPA_enMX613MX614&amp;biw=1600&amp;bih=794&amp;tbm=</a:t>
            </a:r>
            <a:r>
              <a:rPr lang="es-MX" sz="1000" dirty="0" err="1"/>
              <a:t>isch&amp;sa</a:t>
            </a:r>
            <a:r>
              <a:rPr lang="es-MX" sz="1000" dirty="0"/>
              <a:t>=1&amp;ei=rDOgW6ySPJLusQWeqofwAg&amp;q=</a:t>
            </a:r>
            <a:r>
              <a:rPr lang="es-MX" sz="1000" dirty="0" err="1"/>
              <a:t>trabajo+industrial+siglo+XIX+europa&amp;oq</a:t>
            </a:r>
            <a:r>
              <a:rPr lang="es-MX" sz="1000" dirty="0"/>
              <a:t>=</a:t>
            </a:r>
            <a:r>
              <a:rPr lang="es-MX" sz="1000" dirty="0" err="1"/>
              <a:t>trabajo+industrial+siglo+XIX+europa&amp;gs_l</a:t>
            </a:r>
            <a:r>
              <a:rPr lang="es-MX" sz="1000" dirty="0"/>
              <a:t>=img.3...1092572.1103392.0.1103972.43.33.4.6.6.0.122.2688.26j6.32.0....0...1c.1.64.img..1.26.1467...0j0i67k1j0i10k1j0i19k1j0i8i30k1.0.5frpn1lKCgg#imgdii=</a:t>
            </a:r>
            <a:r>
              <a:rPr lang="es-MX" sz="1000" dirty="0" err="1"/>
              <a:t>asWWpePazrvQAM</a:t>
            </a:r>
            <a:r>
              <a:rPr lang="es-MX" sz="1000" dirty="0"/>
              <a:t>:&amp;</a:t>
            </a:r>
            <a:r>
              <a:rPr lang="es-MX" sz="1000" dirty="0" err="1"/>
              <a:t>imgrc</a:t>
            </a:r>
            <a:r>
              <a:rPr lang="es-MX" sz="1000" dirty="0"/>
              <a:t>=EcjXNSfAIuzC0M:</a:t>
            </a:r>
          </a:p>
        </p:txBody>
      </p:sp>
      <p:pic>
        <p:nvPicPr>
          <p:cNvPr id="7" name="Imagen 6"/>
          <p:cNvPicPr>
            <a:picLocks noChangeAspect="1"/>
          </p:cNvPicPr>
          <p:nvPr/>
        </p:nvPicPr>
        <p:blipFill>
          <a:blip r:embed="rId3"/>
          <a:stretch>
            <a:fillRect/>
          </a:stretch>
        </p:blipFill>
        <p:spPr>
          <a:xfrm>
            <a:off x="1403648" y="4082601"/>
            <a:ext cx="6192688" cy="2035473"/>
          </a:xfrm>
          <a:prstGeom prst="rect">
            <a:avLst/>
          </a:prstGeom>
        </p:spPr>
      </p:pic>
      <p:sp>
        <p:nvSpPr>
          <p:cNvPr id="8" name="Rectángulo 7"/>
          <p:cNvSpPr/>
          <p:nvPr/>
        </p:nvSpPr>
        <p:spPr>
          <a:xfrm>
            <a:off x="683568" y="6113658"/>
            <a:ext cx="8352928" cy="553998"/>
          </a:xfrm>
          <a:prstGeom prst="rect">
            <a:avLst/>
          </a:prstGeom>
        </p:spPr>
        <p:txBody>
          <a:bodyPr wrap="square">
            <a:spAutoFit/>
          </a:bodyPr>
          <a:lstStyle/>
          <a:p>
            <a:r>
              <a:rPr lang="es-MX" sz="1000" dirty="0"/>
              <a:t>https://www.google.com.mx/</a:t>
            </a:r>
            <a:r>
              <a:rPr lang="es-MX" sz="1000" dirty="0" err="1"/>
              <a:t>search?rlz</a:t>
            </a:r>
            <a:r>
              <a:rPr lang="es-MX" sz="1000" dirty="0"/>
              <a:t>=1C1KYPA_enMX613MX614&amp;biw=1600&amp;bih=794&amp;tbm=</a:t>
            </a:r>
            <a:r>
              <a:rPr lang="es-MX" sz="1000" dirty="0" err="1"/>
              <a:t>isch&amp;sa</a:t>
            </a:r>
            <a:r>
              <a:rPr lang="es-MX" sz="1000" dirty="0"/>
              <a:t>=1&amp;ei=_TegW-uSIYaSsAX50o64Cg&amp;q=</a:t>
            </a:r>
            <a:r>
              <a:rPr lang="es-MX" sz="1000" dirty="0" err="1"/>
              <a:t>trabajo+agricola+siglo+XIX+europa&amp;oq</a:t>
            </a:r>
            <a:r>
              <a:rPr lang="es-MX" sz="1000" dirty="0"/>
              <a:t>=</a:t>
            </a:r>
            <a:r>
              <a:rPr lang="es-MX" sz="1000" dirty="0" err="1"/>
              <a:t>trabajo+agricola+siglo+XIX+europa&amp;gs_l</a:t>
            </a:r>
            <a:r>
              <a:rPr lang="es-MX" sz="1000" dirty="0"/>
              <a:t>=img.12...88349.90853.0.92813.9.9.0.0.0.0.124.699.8j1.9.0....0...1c.1.64.img..0.0.0....0.KpkP0mWyYDQ#imgrc=jGaluIGuVH_9DM:</a:t>
            </a:r>
          </a:p>
        </p:txBody>
      </p:sp>
    </p:spTree>
    <p:extLst>
      <p:ext uri="{BB962C8B-B14F-4D97-AF65-F5344CB8AC3E}">
        <p14:creationId xmlns:p14="http://schemas.microsoft.com/office/powerpoint/2010/main" val="2181090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113519" y="623208"/>
            <a:ext cx="2232248" cy="1728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rPr>
              <a:t>La división del trabajo crea jerarquías</a:t>
            </a:r>
            <a:endParaRPr lang="es-MX" sz="2400" dirty="0">
              <a:solidFill>
                <a:schemeClr val="tx1"/>
              </a:solidFill>
            </a:endParaRPr>
          </a:p>
        </p:txBody>
      </p:sp>
      <p:sp>
        <p:nvSpPr>
          <p:cNvPr id="5" name="Igual que 4"/>
          <p:cNvSpPr/>
          <p:nvPr/>
        </p:nvSpPr>
        <p:spPr>
          <a:xfrm>
            <a:off x="3419872" y="1196752"/>
            <a:ext cx="1152128" cy="43204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Rectángulo redondeado 5"/>
          <p:cNvSpPr/>
          <p:nvPr/>
        </p:nvSpPr>
        <p:spPr>
          <a:xfrm>
            <a:off x="4644007" y="548680"/>
            <a:ext cx="2592287" cy="1728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rPr>
              <a:t>Clases sociales</a:t>
            </a:r>
            <a:endParaRPr lang="es-MX" sz="2400" dirty="0">
              <a:solidFill>
                <a:schemeClr val="tx1"/>
              </a:solidFill>
            </a:endParaRPr>
          </a:p>
        </p:txBody>
      </p:sp>
      <p:sp>
        <p:nvSpPr>
          <p:cNvPr id="7" name="Flecha abajo 6"/>
          <p:cNvSpPr/>
          <p:nvPr/>
        </p:nvSpPr>
        <p:spPr>
          <a:xfrm>
            <a:off x="5616114" y="2351400"/>
            <a:ext cx="648072"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redondeado 7"/>
          <p:cNvSpPr/>
          <p:nvPr/>
        </p:nvSpPr>
        <p:spPr>
          <a:xfrm>
            <a:off x="4671618" y="3287504"/>
            <a:ext cx="2564677" cy="20857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rPr>
              <a:t>Entonces, hay un conflicto de clases sociales</a:t>
            </a:r>
            <a:endParaRPr lang="es-MX" sz="2400" dirty="0">
              <a:solidFill>
                <a:schemeClr val="tx1"/>
              </a:solidFill>
            </a:endParaRPr>
          </a:p>
        </p:txBody>
      </p:sp>
      <p:sp>
        <p:nvSpPr>
          <p:cNvPr id="10" name="Flecha izquierda 9"/>
          <p:cNvSpPr/>
          <p:nvPr/>
        </p:nvSpPr>
        <p:spPr>
          <a:xfrm>
            <a:off x="3759812" y="4203715"/>
            <a:ext cx="911806" cy="23339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redondeado 10"/>
          <p:cNvSpPr/>
          <p:nvPr/>
        </p:nvSpPr>
        <p:spPr>
          <a:xfrm>
            <a:off x="959011" y="3287504"/>
            <a:ext cx="2564677" cy="20857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rPr>
              <a:t>Donde se relaciona la división del trabajo con distintas formas de propiedad</a:t>
            </a:r>
            <a:endParaRPr lang="es-MX" sz="2400" dirty="0">
              <a:solidFill>
                <a:schemeClr val="tx1"/>
              </a:solidFill>
            </a:endParaRPr>
          </a:p>
        </p:txBody>
      </p:sp>
    </p:spTree>
    <p:extLst>
      <p:ext uri="{BB962C8B-B14F-4D97-AF65-F5344CB8AC3E}">
        <p14:creationId xmlns:p14="http://schemas.microsoft.com/office/powerpoint/2010/main" val="22081779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5652120" y="3859013"/>
            <a:ext cx="1296144" cy="7941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derecha 3"/>
          <p:cNvSpPr/>
          <p:nvPr/>
        </p:nvSpPr>
        <p:spPr>
          <a:xfrm>
            <a:off x="683568" y="2132856"/>
            <a:ext cx="8208912" cy="864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971600" y="116632"/>
            <a:ext cx="3514873" cy="830997"/>
          </a:xfrm>
          <a:prstGeom prst="rect">
            <a:avLst/>
          </a:prstGeom>
          <a:noFill/>
        </p:spPr>
        <p:txBody>
          <a:bodyPr wrap="none" rtlCol="0">
            <a:spAutoFit/>
          </a:bodyPr>
          <a:lstStyle/>
          <a:p>
            <a:r>
              <a:rPr lang="es-MX" sz="4800" dirty="0" smtClean="0"/>
              <a:t>Resumiendo:</a:t>
            </a:r>
            <a:endParaRPr lang="es-MX" sz="4800" dirty="0"/>
          </a:p>
        </p:txBody>
      </p:sp>
      <p:sp>
        <p:nvSpPr>
          <p:cNvPr id="6" name="Flecha abajo 5"/>
          <p:cNvSpPr/>
          <p:nvPr/>
        </p:nvSpPr>
        <p:spPr>
          <a:xfrm>
            <a:off x="1116392" y="2852933"/>
            <a:ext cx="261743" cy="4777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abajo 6"/>
          <p:cNvSpPr/>
          <p:nvPr/>
        </p:nvSpPr>
        <p:spPr>
          <a:xfrm>
            <a:off x="2878966" y="2852934"/>
            <a:ext cx="261743" cy="4777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abajo 7"/>
          <p:cNvSpPr/>
          <p:nvPr/>
        </p:nvSpPr>
        <p:spPr>
          <a:xfrm>
            <a:off x="4657152" y="2852935"/>
            <a:ext cx="261743" cy="4777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abajo 8"/>
          <p:cNvSpPr/>
          <p:nvPr/>
        </p:nvSpPr>
        <p:spPr>
          <a:xfrm>
            <a:off x="6132711" y="2852932"/>
            <a:ext cx="261743" cy="4777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abajo 9"/>
          <p:cNvSpPr/>
          <p:nvPr/>
        </p:nvSpPr>
        <p:spPr>
          <a:xfrm>
            <a:off x="7512595" y="2852932"/>
            <a:ext cx="261743" cy="4777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7435046" y="3859012"/>
            <a:ext cx="1064715" cy="646331"/>
          </a:xfrm>
          <a:prstGeom prst="rect">
            <a:avLst/>
          </a:prstGeom>
          <a:noFill/>
        </p:spPr>
        <p:txBody>
          <a:bodyPr wrap="none" rtlCol="0">
            <a:spAutoFit/>
          </a:bodyPr>
          <a:lstStyle/>
          <a:p>
            <a:r>
              <a:rPr lang="es-MX" dirty="0" smtClean="0"/>
              <a:t>Sociedad</a:t>
            </a:r>
          </a:p>
          <a:p>
            <a:r>
              <a:rPr lang="es-MX" dirty="0" smtClean="0"/>
              <a:t>socialista</a:t>
            </a:r>
            <a:endParaRPr lang="es-MX" dirty="0"/>
          </a:p>
        </p:txBody>
      </p:sp>
      <p:sp>
        <p:nvSpPr>
          <p:cNvPr id="12" name="CuadroTexto 11"/>
          <p:cNvSpPr txBox="1"/>
          <p:nvPr/>
        </p:nvSpPr>
        <p:spPr>
          <a:xfrm>
            <a:off x="2549842" y="3859013"/>
            <a:ext cx="1107996" cy="646331"/>
          </a:xfrm>
          <a:prstGeom prst="rect">
            <a:avLst/>
          </a:prstGeom>
          <a:noFill/>
        </p:spPr>
        <p:txBody>
          <a:bodyPr wrap="none" rtlCol="0">
            <a:spAutoFit/>
          </a:bodyPr>
          <a:lstStyle/>
          <a:p>
            <a:r>
              <a:rPr lang="es-MX" dirty="0" smtClean="0"/>
              <a:t>Sociedad</a:t>
            </a:r>
          </a:p>
          <a:p>
            <a:r>
              <a:rPr lang="es-MX" dirty="0" smtClean="0"/>
              <a:t>esclavista</a:t>
            </a:r>
            <a:endParaRPr lang="es-MX" dirty="0"/>
          </a:p>
        </p:txBody>
      </p:sp>
      <p:sp>
        <p:nvSpPr>
          <p:cNvPr id="13" name="CuadroTexto 12"/>
          <p:cNvSpPr txBox="1"/>
          <p:nvPr/>
        </p:nvSpPr>
        <p:spPr>
          <a:xfrm>
            <a:off x="525525" y="3896181"/>
            <a:ext cx="1181734" cy="646331"/>
          </a:xfrm>
          <a:prstGeom prst="rect">
            <a:avLst/>
          </a:prstGeom>
          <a:noFill/>
        </p:spPr>
        <p:txBody>
          <a:bodyPr wrap="none" rtlCol="0">
            <a:spAutoFit/>
          </a:bodyPr>
          <a:lstStyle/>
          <a:p>
            <a:r>
              <a:rPr lang="es-MX" dirty="0" smtClean="0"/>
              <a:t>Sociedad</a:t>
            </a:r>
          </a:p>
          <a:p>
            <a:r>
              <a:rPr lang="es-MX" dirty="0" smtClean="0"/>
              <a:t>comunista</a:t>
            </a:r>
            <a:endParaRPr lang="es-MX" dirty="0"/>
          </a:p>
        </p:txBody>
      </p:sp>
      <p:sp>
        <p:nvSpPr>
          <p:cNvPr id="14" name="CuadroTexto 13"/>
          <p:cNvSpPr txBox="1"/>
          <p:nvPr/>
        </p:nvSpPr>
        <p:spPr>
          <a:xfrm>
            <a:off x="4197156" y="3899652"/>
            <a:ext cx="1112805" cy="646331"/>
          </a:xfrm>
          <a:prstGeom prst="rect">
            <a:avLst/>
          </a:prstGeom>
          <a:noFill/>
        </p:spPr>
        <p:txBody>
          <a:bodyPr wrap="none" rtlCol="0">
            <a:spAutoFit/>
          </a:bodyPr>
          <a:lstStyle/>
          <a:p>
            <a:r>
              <a:rPr lang="es-MX" dirty="0" smtClean="0"/>
              <a:t>Sociedad</a:t>
            </a:r>
          </a:p>
          <a:p>
            <a:r>
              <a:rPr lang="es-MX" dirty="0" smtClean="0"/>
              <a:t>comercial</a:t>
            </a:r>
            <a:endParaRPr lang="es-MX" dirty="0"/>
          </a:p>
        </p:txBody>
      </p:sp>
      <p:sp>
        <p:nvSpPr>
          <p:cNvPr id="15" name="CuadroTexto 14"/>
          <p:cNvSpPr txBox="1"/>
          <p:nvPr/>
        </p:nvSpPr>
        <p:spPr>
          <a:xfrm>
            <a:off x="5803587" y="3903772"/>
            <a:ext cx="1064715" cy="646331"/>
          </a:xfrm>
          <a:prstGeom prst="rect">
            <a:avLst/>
          </a:prstGeom>
          <a:noFill/>
        </p:spPr>
        <p:txBody>
          <a:bodyPr wrap="none" rtlCol="0">
            <a:spAutoFit/>
          </a:bodyPr>
          <a:lstStyle/>
          <a:p>
            <a:r>
              <a:rPr lang="es-MX" dirty="0" smtClean="0"/>
              <a:t>Sociedad</a:t>
            </a:r>
          </a:p>
          <a:p>
            <a:r>
              <a:rPr lang="es-MX" dirty="0" smtClean="0"/>
              <a:t>industrial</a:t>
            </a:r>
            <a:endParaRPr lang="es-MX" dirty="0"/>
          </a:p>
        </p:txBody>
      </p:sp>
      <p:sp>
        <p:nvSpPr>
          <p:cNvPr id="17" name="Flecha abajo 16"/>
          <p:cNvSpPr/>
          <p:nvPr/>
        </p:nvSpPr>
        <p:spPr>
          <a:xfrm>
            <a:off x="6252203" y="4693286"/>
            <a:ext cx="167481"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4862179" y="5222086"/>
            <a:ext cx="2650416" cy="1477328"/>
          </a:xfrm>
          <a:prstGeom prst="rect">
            <a:avLst/>
          </a:prstGeom>
          <a:noFill/>
        </p:spPr>
        <p:txBody>
          <a:bodyPr wrap="square" rtlCol="0">
            <a:spAutoFit/>
          </a:bodyPr>
          <a:lstStyle/>
          <a:p>
            <a:r>
              <a:rPr lang="es-MX" dirty="0" smtClean="0"/>
              <a:t>Científico crítico de lo que sucedía y acontecía en la sociedad-ciudad industrial generado por el capitalismo</a:t>
            </a:r>
            <a:endParaRPr lang="es-MX" dirty="0"/>
          </a:p>
        </p:txBody>
      </p:sp>
      <p:sp>
        <p:nvSpPr>
          <p:cNvPr id="19" name="CuadroTexto 18"/>
          <p:cNvSpPr txBox="1"/>
          <p:nvPr/>
        </p:nvSpPr>
        <p:spPr>
          <a:xfrm>
            <a:off x="2372035" y="4914732"/>
            <a:ext cx="1255472" cy="369332"/>
          </a:xfrm>
          <a:prstGeom prst="rect">
            <a:avLst/>
          </a:prstGeom>
          <a:noFill/>
        </p:spPr>
        <p:txBody>
          <a:bodyPr wrap="none" rtlCol="0">
            <a:spAutoFit/>
          </a:bodyPr>
          <a:lstStyle/>
          <a:p>
            <a:r>
              <a:rPr lang="es-MX" dirty="0" smtClean="0"/>
              <a:t>Historiador</a:t>
            </a:r>
            <a:endParaRPr lang="es-MX" dirty="0"/>
          </a:p>
        </p:txBody>
      </p:sp>
      <p:cxnSp>
        <p:nvCxnSpPr>
          <p:cNvPr id="21" name="Conector recto de flecha 20"/>
          <p:cNvCxnSpPr/>
          <p:nvPr/>
        </p:nvCxnSpPr>
        <p:spPr>
          <a:xfrm flipH="1">
            <a:off x="565769" y="4700491"/>
            <a:ext cx="4626393" cy="0"/>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22" name="CuadroTexto 21"/>
          <p:cNvSpPr txBox="1"/>
          <p:nvPr/>
        </p:nvSpPr>
        <p:spPr>
          <a:xfrm>
            <a:off x="7435046" y="4902605"/>
            <a:ext cx="944489" cy="369332"/>
          </a:xfrm>
          <a:prstGeom prst="rect">
            <a:avLst/>
          </a:prstGeom>
          <a:noFill/>
        </p:spPr>
        <p:txBody>
          <a:bodyPr wrap="none" rtlCol="0">
            <a:spAutoFit/>
          </a:bodyPr>
          <a:lstStyle/>
          <a:p>
            <a:r>
              <a:rPr lang="es-MX" dirty="0" smtClean="0"/>
              <a:t>Filósofo</a:t>
            </a:r>
            <a:endParaRPr lang="es-MX" dirty="0"/>
          </a:p>
        </p:txBody>
      </p:sp>
      <p:cxnSp>
        <p:nvCxnSpPr>
          <p:cNvPr id="24" name="Conector recto de flecha 23"/>
          <p:cNvCxnSpPr>
            <a:stCxn id="11" idx="2"/>
          </p:cNvCxnSpPr>
          <p:nvPr/>
        </p:nvCxnSpPr>
        <p:spPr>
          <a:xfrm flipH="1">
            <a:off x="7967403" y="4505343"/>
            <a:ext cx="1" cy="3972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Conector recto 25"/>
          <p:cNvCxnSpPr/>
          <p:nvPr/>
        </p:nvCxnSpPr>
        <p:spPr>
          <a:xfrm>
            <a:off x="5192162" y="4550103"/>
            <a:ext cx="0" cy="352502"/>
          </a:xfrm>
          <a:prstGeom prst="line">
            <a:avLst/>
          </a:prstGeom>
          <a:ln w="28575"/>
        </p:spPr>
        <p:style>
          <a:lnRef idx="3">
            <a:schemeClr val="dk1"/>
          </a:lnRef>
          <a:fillRef idx="0">
            <a:schemeClr val="dk1"/>
          </a:fillRef>
          <a:effectRef idx="2">
            <a:schemeClr val="dk1"/>
          </a:effectRef>
          <a:fontRef idx="minor">
            <a:schemeClr val="tx1"/>
          </a:fontRef>
        </p:style>
      </p:cxnSp>
      <p:sp>
        <p:nvSpPr>
          <p:cNvPr id="28" name="CuadroTexto 27"/>
          <p:cNvSpPr txBox="1"/>
          <p:nvPr/>
        </p:nvSpPr>
        <p:spPr>
          <a:xfrm>
            <a:off x="821556" y="791481"/>
            <a:ext cx="8194678" cy="1077218"/>
          </a:xfrm>
          <a:prstGeom prst="rect">
            <a:avLst/>
          </a:prstGeom>
          <a:noFill/>
        </p:spPr>
        <p:txBody>
          <a:bodyPr wrap="square" rtlCol="0">
            <a:spAutoFit/>
          </a:bodyPr>
          <a:lstStyle/>
          <a:p>
            <a:r>
              <a:rPr lang="es-MX" sz="3200" dirty="0" smtClean="0"/>
              <a:t>Problemática de la ciudad: Conflicto campo ciudad y división del trabajo</a:t>
            </a:r>
            <a:endParaRPr lang="es-MX" sz="3200" dirty="0"/>
          </a:p>
        </p:txBody>
      </p:sp>
    </p:spTree>
    <p:extLst>
      <p:ext uri="{BB962C8B-B14F-4D97-AF65-F5344CB8AC3E}">
        <p14:creationId xmlns:p14="http://schemas.microsoft.com/office/powerpoint/2010/main" val="2063694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173866" y="283335"/>
            <a:ext cx="8751194" cy="6400800"/>
          </a:xfrm>
          <a:prstGeom prst="rect">
            <a:avLst/>
          </a:prstGeom>
        </p:spPr>
        <p:txBody>
          <a:bodyPr numCol="2">
            <a:noAutofit/>
          </a:bodyPr>
          <a:lstStyle/>
          <a:p>
            <a:pPr algn="just"/>
            <a:r>
              <a:rPr lang="es-MX" dirty="0" smtClean="0"/>
              <a:t>Introducción </a:t>
            </a:r>
          </a:p>
          <a:p>
            <a:pPr algn="just"/>
            <a:r>
              <a:rPr lang="es-MX" sz="1050" dirty="0" smtClean="0"/>
              <a:t>La  </a:t>
            </a:r>
            <a:r>
              <a:rPr lang="es-MX" sz="1050" dirty="0"/>
              <a:t>UA (unidad de aprendizaje) Sociología Urbana 1, misma que se imparte en el  quinto semestre de la licenciatura en Planeación Territorial, es  de corte teórico,  integrada en el  área de Sociedad y </a:t>
            </a:r>
            <a:r>
              <a:rPr lang="es-MX" sz="1050" dirty="0" smtClean="0"/>
              <a:t>Territorio La </a:t>
            </a:r>
            <a:r>
              <a:rPr lang="es-MX" sz="1050" dirty="0"/>
              <a:t>importancia de esta UA  en la </a:t>
            </a:r>
            <a:r>
              <a:rPr lang="es-MX" sz="1050" dirty="0" err="1"/>
              <a:t>currícula</a:t>
            </a:r>
            <a:r>
              <a:rPr lang="es-MX" sz="1050" dirty="0"/>
              <a:t>  de la licenciatura recae  en el estudio y análisis  que se hace entre sociedad y territorio, y la ciudad como producto material de la </a:t>
            </a:r>
            <a:r>
              <a:rPr lang="es-MX" sz="1050" dirty="0" smtClean="0"/>
              <a:t>sociedad. Derivado </a:t>
            </a:r>
            <a:r>
              <a:rPr lang="es-MX" sz="1050" dirty="0"/>
              <a:t>de lo anterior , Sociología Urbana 1 tiene tres unidades  de competencia: 1) conceptos básicos, 2) orígenes de la ciudad y 3) los sociólogos urbanos clásicos.</a:t>
            </a:r>
          </a:p>
          <a:p>
            <a:pPr algn="just"/>
            <a:r>
              <a:rPr lang="es-MX" sz="1050" dirty="0"/>
              <a:t>De la unidad número </a:t>
            </a:r>
            <a:r>
              <a:rPr lang="es-MX" sz="1050" dirty="0" smtClean="0"/>
              <a:t>III </a:t>
            </a:r>
            <a:r>
              <a:rPr lang="es-MX" sz="1050" dirty="0"/>
              <a:t>se eligió </a:t>
            </a:r>
            <a:r>
              <a:rPr lang="es-MX" sz="1050" dirty="0" smtClean="0"/>
              <a:t>para </a:t>
            </a:r>
            <a:r>
              <a:rPr lang="es-MX" sz="1050" dirty="0"/>
              <a:t>esta presentación </a:t>
            </a:r>
            <a:r>
              <a:rPr lang="es-MX" sz="1050" dirty="0" smtClean="0"/>
              <a:t>el </a:t>
            </a:r>
            <a:r>
              <a:rPr lang="es-MX" sz="1050" dirty="0" smtClean="0"/>
              <a:t>tema </a:t>
            </a:r>
            <a:r>
              <a:rPr lang="es-ES" sz="1050" dirty="0" smtClean="0"/>
              <a:t>3.1 La </a:t>
            </a:r>
            <a:r>
              <a:rPr lang="es-ES" sz="1050" dirty="0"/>
              <a:t>ciudad analizada como una variable dependiente</a:t>
            </a:r>
            <a:r>
              <a:rPr lang="es-ES" sz="1050" dirty="0" smtClean="0"/>
              <a:t>: Carlos </a:t>
            </a:r>
            <a:r>
              <a:rPr lang="es-ES" sz="1050" dirty="0"/>
              <a:t>Marx</a:t>
            </a:r>
            <a:endParaRPr lang="es-MX" sz="1050" dirty="0">
              <a:solidFill>
                <a:srgbClr val="C00000"/>
              </a:solidFill>
            </a:endParaRPr>
          </a:p>
          <a:p>
            <a:pPr algn="just"/>
            <a:r>
              <a:rPr lang="es-MX" sz="1800" dirty="0" smtClean="0"/>
              <a:t>JUSTIFICACIÓN</a:t>
            </a:r>
            <a:endParaRPr lang="es-MX" sz="2000" dirty="0"/>
          </a:p>
          <a:p>
            <a:pPr algn="just"/>
            <a:r>
              <a:rPr lang="es-MX" sz="1050" dirty="0"/>
              <a:t>En una UA teórica  como Sociología Urbana </a:t>
            </a:r>
            <a:r>
              <a:rPr lang="es-MX" sz="1050" dirty="0" smtClean="0"/>
              <a:t>1 </a:t>
            </a:r>
            <a:r>
              <a:rPr lang="es-MX" sz="1050" dirty="0"/>
              <a:t>el procesamiento de la información de corte  </a:t>
            </a:r>
            <a:r>
              <a:rPr lang="es-MX" sz="1050" dirty="0" smtClean="0"/>
              <a:t>teórico </a:t>
            </a:r>
            <a:r>
              <a:rPr lang="es-MX" sz="1050" dirty="0"/>
              <a:t>(para este caso),  es muy conveniente mostrarla con esquemas  e imágenes que ayudarán a recrear contextos que para los alumnos les resulta difícil imaginar. </a:t>
            </a:r>
          </a:p>
          <a:p>
            <a:pPr algn="just"/>
            <a:r>
              <a:rPr lang="es-MX" sz="1050" dirty="0" smtClean="0"/>
              <a:t>La ciudad </a:t>
            </a:r>
            <a:r>
              <a:rPr lang="es-MX" sz="1050" dirty="0" smtClean="0"/>
              <a:t>como variable dependiente: Carlos Marx forma </a:t>
            </a:r>
            <a:r>
              <a:rPr lang="es-MX" sz="1050" dirty="0" smtClean="0"/>
              <a:t>parte de la unidad </a:t>
            </a:r>
            <a:r>
              <a:rPr lang="es-MX" sz="1050" dirty="0" smtClean="0"/>
              <a:t>III. Este autor </a:t>
            </a:r>
            <a:r>
              <a:rPr lang="es-MX" sz="1050" dirty="0" smtClean="0"/>
              <a:t>está enmarcado en los antecedentes de la sociología urbana, por ello es relevante desarrollar su propuesta teórica-metodológica para comprender los estudios que realizó de la ciudad industrial en el siglo XIX. </a:t>
            </a:r>
            <a:endParaRPr lang="es-MX" sz="1050" dirty="0"/>
          </a:p>
          <a:p>
            <a:pPr algn="just"/>
            <a:r>
              <a:rPr lang="es-MX" sz="1050" dirty="0" smtClean="0"/>
              <a:t>¿Por qué mostrar la postura teórica de Marx en material didáctico visual? Lo </a:t>
            </a:r>
            <a:r>
              <a:rPr lang="es-MX" sz="1050" dirty="0"/>
              <a:t>anterior sirve para explicarle a los estudiantes que </a:t>
            </a:r>
            <a:r>
              <a:rPr lang="es-MX" sz="1050" dirty="0" smtClean="0"/>
              <a:t>Marx contribuyó a los estudios de la ciudad en tres aspectos: como crítico de la ciudad industrial, como historiador por dividir a la historia de la sociedad a partir de los modos de producción (variable económica) y como filósofo por proponer como debería ser la ciudad industrial (ciudad utópica)</a:t>
            </a:r>
            <a:endParaRPr lang="es-MX" sz="1050" dirty="0" smtClean="0"/>
          </a:p>
          <a:p>
            <a:pPr algn="just"/>
            <a:r>
              <a:rPr lang="es-MX" sz="1050" dirty="0">
                <a:sym typeface="Trebuchet MS" pitchFamily="34" charset="0"/>
              </a:rPr>
              <a:t>La </a:t>
            </a:r>
            <a:r>
              <a:rPr lang="es-MX" sz="1050" dirty="0" smtClean="0">
                <a:sym typeface="Trebuchet MS" pitchFamily="34" charset="0"/>
              </a:rPr>
              <a:t>aportación que </a:t>
            </a:r>
            <a:r>
              <a:rPr lang="es-MX" sz="1050" dirty="0">
                <a:sym typeface="Trebuchet MS" pitchFamily="34" charset="0"/>
              </a:rPr>
              <a:t>tendrá </a:t>
            </a:r>
            <a:r>
              <a:rPr lang="es-MX" sz="1050" dirty="0" smtClean="0">
                <a:sym typeface="Trebuchet MS" pitchFamily="34" charset="0"/>
              </a:rPr>
              <a:t>en los </a:t>
            </a:r>
            <a:r>
              <a:rPr lang="es-MX" sz="1050" dirty="0">
                <a:sym typeface="Trebuchet MS" pitchFamily="34" charset="0"/>
              </a:rPr>
              <a:t>estudiantes este material visual que se muestra </a:t>
            </a:r>
            <a:r>
              <a:rPr lang="es-MX" sz="1050" dirty="0" smtClean="0">
                <a:sym typeface="Trebuchet MS" pitchFamily="34" charset="0"/>
              </a:rPr>
              <a:t>es </a:t>
            </a:r>
            <a:r>
              <a:rPr lang="es-MX" sz="1050" dirty="0">
                <a:sym typeface="Trebuchet MS" pitchFamily="34" charset="0"/>
              </a:rPr>
              <a:t>que a través de </a:t>
            </a:r>
            <a:r>
              <a:rPr lang="es-MX" sz="1050" dirty="0" smtClean="0">
                <a:sym typeface="Trebuchet MS" pitchFamily="34" charset="0"/>
              </a:rPr>
              <a:t>exponer algunos </a:t>
            </a:r>
            <a:r>
              <a:rPr lang="es-MX" sz="1050" dirty="0">
                <a:sym typeface="Trebuchet MS" pitchFamily="34" charset="0"/>
              </a:rPr>
              <a:t>elementos conceptuales </a:t>
            </a:r>
            <a:r>
              <a:rPr lang="es-MX" sz="1050" dirty="0" smtClean="0">
                <a:sym typeface="Trebuchet MS" pitchFamily="34" charset="0"/>
              </a:rPr>
              <a:t>a partir </a:t>
            </a:r>
            <a:r>
              <a:rPr lang="es-MX" sz="1050" dirty="0" smtClean="0">
                <a:sym typeface="Trebuchet MS" pitchFamily="34" charset="0"/>
              </a:rPr>
              <a:t>del </a:t>
            </a:r>
            <a:r>
              <a:rPr lang="es-MX" sz="1050" dirty="0">
                <a:sym typeface="Trebuchet MS" pitchFamily="34" charset="0"/>
              </a:rPr>
              <a:t>capítulo del libro </a:t>
            </a:r>
            <a:r>
              <a:rPr lang="es-MX" sz="1050" b="1" dirty="0"/>
              <a:t>Gianfranco, </a:t>
            </a:r>
            <a:r>
              <a:rPr lang="es-MX" sz="1050" b="1" dirty="0" err="1"/>
              <a:t>Bettin</a:t>
            </a:r>
            <a:r>
              <a:rPr lang="es-MX" sz="1050" b="1" dirty="0"/>
              <a:t> (1989), Los sociólogos de la ciudad. Barcelona, Editorial Gustavo </a:t>
            </a:r>
            <a:r>
              <a:rPr lang="es-MX" sz="1050" b="1" dirty="0" err="1"/>
              <a:t>Gilli</a:t>
            </a:r>
            <a:r>
              <a:rPr lang="es-MX" sz="1050" b="1" dirty="0"/>
              <a:t> </a:t>
            </a:r>
            <a:r>
              <a:rPr lang="es-MX" sz="1050" dirty="0" smtClean="0">
                <a:sym typeface="Trebuchet MS" pitchFamily="34" charset="0"/>
              </a:rPr>
              <a:t>ayudará </a:t>
            </a:r>
            <a:r>
              <a:rPr lang="es-MX" sz="1050" dirty="0">
                <a:sym typeface="Trebuchet MS" pitchFamily="34" charset="0"/>
              </a:rPr>
              <a:t>a comprender el tema. El propósito del material didáctico es que al finalizar la exposición estructuren mentalmente </a:t>
            </a:r>
            <a:r>
              <a:rPr lang="es-MX" sz="1050" dirty="0" smtClean="0">
                <a:sym typeface="Trebuchet MS" pitchFamily="34" charset="0"/>
              </a:rPr>
              <a:t>cuál fue la contribución de Marx a los estudios de la ciudad.</a:t>
            </a:r>
            <a:endParaRPr lang="es-MX" sz="1050" dirty="0" smtClean="0">
              <a:sym typeface="Trebuchet MS" pitchFamily="34" charset="0"/>
            </a:endParaRPr>
          </a:p>
          <a:p>
            <a:pPr algn="just"/>
            <a:r>
              <a:rPr lang="es-MX" sz="1050" dirty="0" smtClean="0"/>
              <a:t>Por </a:t>
            </a:r>
            <a:r>
              <a:rPr lang="es-MX" sz="1050" dirty="0"/>
              <a:t>último, </a:t>
            </a:r>
            <a:r>
              <a:rPr lang="es-MX" sz="1050" dirty="0" smtClean="0"/>
              <a:t>cabe </a:t>
            </a:r>
            <a:r>
              <a:rPr lang="es-MX" sz="1050" dirty="0"/>
              <a:t>aclarara que lo que </a:t>
            </a:r>
            <a:r>
              <a:rPr lang="es-MX" sz="1050" dirty="0" smtClean="0"/>
              <a:t>importa en </a:t>
            </a:r>
            <a:r>
              <a:rPr lang="es-MX" sz="1050" dirty="0"/>
              <a:t>la presentación es el nivel </a:t>
            </a:r>
            <a:r>
              <a:rPr lang="es-MX" sz="1050" dirty="0" smtClean="0"/>
              <a:t>teórico-</a:t>
            </a:r>
            <a:r>
              <a:rPr lang="es-MX" sz="1050" dirty="0" err="1" smtClean="0"/>
              <a:t>metodólogico</a:t>
            </a:r>
            <a:r>
              <a:rPr lang="es-MX" sz="1050" dirty="0" smtClean="0"/>
              <a:t> del autor, es decir el marcos analítico </a:t>
            </a:r>
            <a:r>
              <a:rPr lang="es-MX" sz="1050" dirty="0"/>
              <a:t>y </a:t>
            </a:r>
            <a:r>
              <a:rPr lang="es-MX" sz="1050" dirty="0" smtClean="0"/>
              <a:t>teórico de Carlos Marx.</a:t>
            </a:r>
            <a:endParaRPr lang="es-MX" sz="800" dirty="0"/>
          </a:p>
          <a:p>
            <a:pPr algn="just"/>
            <a:r>
              <a:rPr lang="es-MX" sz="1050" dirty="0" smtClean="0"/>
              <a:t> </a:t>
            </a:r>
            <a:endParaRPr lang="es-MX" sz="1050" dirty="0"/>
          </a:p>
          <a:p>
            <a:endParaRPr lang="es-MX" sz="1050" dirty="0"/>
          </a:p>
        </p:txBody>
      </p:sp>
    </p:spTree>
    <p:extLst>
      <p:ext uri="{BB962C8B-B14F-4D97-AF65-F5344CB8AC3E}">
        <p14:creationId xmlns:p14="http://schemas.microsoft.com/office/powerpoint/2010/main" val="42609817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7" y="457200"/>
            <a:ext cx="8291264" cy="6400799"/>
          </a:xfrm>
        </p:spPr>
        <p:txBody>
          <a:bodyPr>
            <a:noAutofit/>
          </a:bodyPr>
          <a:lstStyle/>
          <a:p>
            <a:r>
              <a:rPr lang="es-MX" sz="8000" dirty="0" smtClean="0"/>
              <a:t>3. Formas de propiedad y formas de organización social</a:t>
            </a:r>
            <a:endParaRPr lang="es-MX" sz="8000" dirty="0"/>
          </a:p>
        </p:txBody>
      </p:sp>
    </p:spTree>
    <p:extLst>
      <p:ext uri="{BB962C8B-B14F-4D97-AF65-F5344CB8AC3E}">
        <p14:creationId xmlns:p14="http://schemas.microsoft.com/office/powerpoint/2010/main" val="27936943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4"/>
          <p:cNvSpPr txBox="1">
            <a:spLocks noChangeArrowheads="1"/>
          </p:cNvSpPr>
          <p:nvPr/>
        </p:nvSpPr>
        <p:spPr bwMode="auto">
          <a:xfrm>
            <a:off x="663575" y="661988"/>
            <a:ext cx="2463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a:t>Propiedad tribal</a:t>
            </a:r>
            <a:endParaRPr lang="es-ES" altLang="es-MX"/>
          </a:p>
        </p:txBody>
      </p:sp>
      <p:sp>
        <p:nvSpPr>
          <p:cNvPr id="54277" name="Line 5"/>
          <p:cNvSpPr>
            <a:spLocks noChangeShapeType="1"/>
          </p:cNvSpPr>
          <p:nvPr/>
        </p:nvSpPr>
        <p:spPr bwMode="auto">
          <a:xfrm>
            <a:off x="2555777" y="981075"/>
            <a:ext cx="1439962" cy="0"/>
          </a:xfrm>
          <a:prstGeom prst="line">
            <a:avLst/>
          </a:prstGeom>
          <a:ln>
            <a:headEnd/>
            <a:tailEnd type="triangle" w="med" len="med"/>
          </a:ln>
          <a:extLst/>
        </p:spPr>
        <p:style>
          <a:lnRef idx="3">
            <a:schemeClr val="dk1"/>
          </a:lnRef>
          <a:fillRef idx="0">
            <a:schemeClr val="dk1"/>
          </a:fillRef>
          <a:effectRef idx="2">
            <a:schemeClr val="dk1"/>
          </a:effectRef>
          <a:fontRef idx="minor">
            <a:schemeClr val="tx1"/>
          </a:fontRef>
        </p:style>
        <p:txBody>
          <a:bodyPr/>
          <a:lstStyle/>
          <a:p>
            <a:endParaRPr lang="es-MX"/>
          </a:p>
        </p:txBody>
      </p:sp>
      <p:sp>
        <p:nvSpPr>
          <p:cNvPr id="54278" name="Text Box 6"/>
          <p:cNvSpPr txBox="1">
            <a:spLocks noChangeArrowheads="1"/>
          </p:cNvSpPr>
          <p:nvPr/>
        </p:nvSpPr>
        <p:spPr bwMode="auto">
          <a:xfrm>
            <a:off x="4048125" y="661988"/>
            <a:ext cx="17145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a:t>Propiedad </a:t>
            </a:r>
          </a:p>
          <a:p>
            <a:r>
              <a:rPr lang="es-MX" altLang="es-MX"/>
              <a:t>comunal</a:t>
            </a:r>
            <a:endParaRPr lang="es-ES" altLang="es-MX"/>
          </a:p>
        </p:txBody>
      </p:sp>
      <p:sp>
        <p:nvSpPr>
          <p:cNvPr id="54279" name="Line 7"/>
          <p:cNvSpPr>
            <a:spLocks noChangeShapeType="1"/>
          </p:cNvSpPr>
          <p:nvPr/>
        </p:nvSpPr>
        <p:spPr bwMode="auto">
          <a:xfrm>
            <a:off x="5435600" y="981075"/>
            <a:ext cx="1223963" cy="0"/>
          </a:xfrm>
          <a:prstGeom prst="line">
            <a:avLst/>
          </a:prstGeom>
          <a:ln>
            <a:headEnd/>
            <a:tailEnd type="triangle" w="med" len="med"/>
          </a:ln>
          <a:extLst/>
        </p:spPr>
        <p:style>
          <a:lnRef idx="3">
            <a:schemeClr val="dk1"/>
          </a:lnRef>
          <a:fillRef idx="0">
            <a:schemeClr val="dk1"/>
          </a:fillRef>
          <a:effectRef idx="2">
            <a:schemeClr val="dk1"/>
          </a:effectRef>
          <a:fontRef idx="minor">
            <a:schemeClr val="tx1"/>
          </a:fontRef>
        </p:style>
        <p:txBody>
          <a:bodyPr/>
          <a:lstStyle/>
          <a:p>
            <a:endParaRPr lang="es-MX"/>
          </a:p>
        </p:txBody>
      </p:sp>
      <p:sp>
        <p:nvSpPr>
          <p:cNvPr id="54280" name="Text Box 8"/>
          <p:cNvSpPr txBox="1">
            <a:spLocks noChangeArrowheads="1"/>
          </p:cNvSpPr>
          <p:nvPr/>
        </p:nvSpPr>
        <p:spPr bwMode="auto">
          <a:xfrm>
            <a:off x="6856413" y="590550"/>
            <a:ext cx="16256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a:t>Propiedad</a:t>
            </a:r>
          </a:p>
          <a:p>
            <a:r>
              <a:rPr lang="es-MX" altLang="es-MX"/>
              <a:t>Feudal</a:t>
            </a:r>
            <a:endParaRPr lang="es-ES" altLang="es-MX"/>
          </a:p>
        </p:txBody>
      </p:sp>
      <p:cxnSp>
        <p:nvCxnSpPr>
          <p:cNvPr id="54282" name="AutoShape 10"/>
          <p:cNvCxnSpPr>
            <a:cxnSpLocks noChangeShapeType="1"/>
            <a:stCxn id="54276" idx="1"/>
          </p:cNvCxnSpPr>
          <p:nvPr/>
        </p:nvCxnSpPr>
        <p:spPr bwMode="auto">
          <a:xfrm rot="10800000" flipH="1" flipV="1">
            <a:off x="663575" y="922338"/>
            <a:ext cx="523875" cy="706437"/>
          </a:xfrm>
          <a:prstGeom prst="bentConnector4">
            <a:avLst>
              <a:gd name="adj1" fmla="val -43634"/>
              <a:gd name="adj2" fmla="val 68315"/>
            </a:avLst>
          </a:prstGeom>
          <a:noFill/>
          <a:ln w="38100">
            <a:solidFill>
              <a:srgbClr val="00FFFF"/>
            </a:solidFill>
            <a:prstDash val="solid"/>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283" name="Text Box 11"/>
          <p:cNvSpPr txBox="1">
            <a:spLocks noChangeArrowheads="1"/>
          </p:cNvSpPr>
          <p:nvPr/>
        </p:nvSpPr>
        <p:spPr bwMode="auto">
          <a:xfrm>
            <a:off x="808038" y="1670050"/>
            <a:ext cx="1963737"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altLang="es-MX" sz="2200"/>
              <a:t>No existe conflicto entre campo y ciudad, la organización familiar como organización social, existe división natural del trabajo</a:t>
            </a:r>
          </a:p>
          <a:p>
            <a:endParaRPr lang="es-ES" altLang="es-MX" sz="2200"/>
          </a:p>
        </p:txBody>
      </p:sp>
      <p:cxnSp>
        <p:nvCxnSpPr>
          <p:cNvPr id="54284" name="AutoShape 12"/>
          <p:cNvCxnSpPr>
            <a:cxnSpLocks noChangeShapeType="1"/>
          </p:cNvCxnSpPr>
          <p:nvPr/>
        </p:nvCxnSpPr>
        <p:spPr bwMode="auto">
          <a:xfrm rot="5400000">
            <a:off x="4168330" y="1584772"/>
            <a:ext cx="1095375" cy="288031"/>
          </a:xfrm>
          <a:prstGeom prst="bentConnector3">
            <a:avLst>
              <a:gd name="adj1" fmla="val 50000"/>
            </a:avLst>
          </a:prstGeom>
          <a:noFill/>
          <a:ln w="38100">
            <a:solidFill>
              <a:srgbClr val="00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285" name="Text Box 13"/>
          <p:cNvSpPr txBox="1">
            <a:spLocks noChangeArrowheads="1"/>
          </p:cNvSpPr>
          <p:nvPr/>
        </p:nvSpPr>
        <p:spPr bwMode="auto">
          <a:xfrm>
            <a:off x="3348038" y="2276475"/>
            <a:ext cx="2303462"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altLang="es-MX" sz="2200"/>
              <a:t>Su sede es la ciudad, el agro se presenta como territorio de la ciudad, la sociedad tiene relación entre el campo y la ciudad, la guerra y el trabajo colectivo necesarios</a:t>
            </a:r>
            <a:endParaRPr lang="es-ES" altLang="es-MX" sz="2200"/>
          </a:p>
        </p:txBody>
      </p:sp>
      <p:cxnSp>
        <p:nvCxnSpPr>
          <p:cNvPr id="54286" name="AutoShape 14"/>
          <p:cNvCxnSpPr>
            <a:cxnSpLocks noChangeShapeType="1"/>
            <a:stCxn id="54280" idx="3"/>
          </p:cNvCxnSpPr>
          <p:nvPr/>
        </p:nvCxnSpPr>
        <p:spPr bwMode="auto">
          <a:xfrm flipH="1">
            <a:off x="7667625" y="1063625"/>
            <a:ext cx="814388" cy="1069975"/>
          </a:xfrm>
          <a:prstGeom prst="bentConnector4">
            <a:avLst>
              <a:gd name="adj1" fmla="val -28069"/>
              <a:gd name="adj2" fmla="val 72106"/>
            </a:avLst>
          </a:prstGeom>
          <a:noFill/>
          <a:ln w="38100">
            <a:solidFill>
              <a:srgbClr val="80FCF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287" name="Text Box 15"/>
          <p:cNvSpPr txBox="1">
            <a:spLocks noChangeArrowheads="1"/>
          </p:cNvSpPr>
          <p:nvPr/>
        </p:nvSpPr>
        <p:spPr bwMode="auto">
          <a:xfrm>
            <a:off x="6084888" y="2133600"/>
            <a:ext cx="2719387"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altLang="es-MX" sz="2000" dirty="0"/>
              <a:t>Construcción de las fuerzas productivas, decadencia de imperios e invasiones, el feudo es el universo social restringido y estable. En este tipo de propiedad el suelo no tiene valor comercial. La sociedad rural absorbe a la urbana</a:t>
            </a:r>
            <a:endParaRPr lang="es-ES" altLang="es-MX" sz="2000" dirty="0"/>
          </a:p>
        </p:txBody>
      </p:sp>
      <p:cxnSp>
        <p:nvCxnSpPr>
          <p:cNvPr id="54288" name="AutoShape 16"/>
          <p:cNvCxnSpPr>
            <a:cxnSpLocks noChangeShapeType="1"/>
          </p:cNvCxnSpPr>
          <p:nvPr/>
        </p:nvCxnSpPr>
        <p:spPr bwMode="auto">
          <a:xfrm rot="5400000">
            <a:off x="4834552" y="4327432"/>
            <a:ext cx="2224882" cy="13681"/>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289" name="Text Box 17"/>
          <p:cNvSpPr txBox="1">
            <a:spLocks noChangeArrowheads="1"/>
          </p:cNvSpPr>
          <p:nvPr/>
        </p:nvSpPr>
        <p:spPr bwMode="auto">
          <a:xfrm>
            <a:off x="5435600" y="5593395"/>
            <a:ext cx="3368675" cy="1190625"/>
          </a:xfrm>
          <a:prstGeom prst="rect">
            <a:avLst/>
          </a:prstGeom>
          <a:ln/>
          <a:extLst/>
        </p:spPr>
        <p:style>
          <a:lnRef idx="1">
            <a:schemeClr val="accent1"/>
          </a:lnRef>
          <a:fillRef idx="2">
            <a:schemeClr val="accent1"/>
          </a:fillRef>
          <a:effectRef idx="1">
            <a:schemeClr val="accent1"/>
          </a:effectRef>
          <a:fontRef idx="minor">
            <a:schemeClr val="dk1"/>
          </a:fontRef>
        </p:style>
        <p:txBody>
          <a:bodyPr>
            <a:spAutoFit/>
          </a:bodyPr>
          <a:lstStyle/>
          <a:p>
            <a:r>
              <a:rPr lang="es-MX" altLang="es-MX" sz="1800" dirty="0"/>
              <a:t>En este tipo de propiedad nace la ciudad medieval que da pauta  a la ciudad comercial y luego a la ciudad industrial</a:t>
            </a:r>
            <a:endParaRPr lang="es-ES" altLang="es-MX" sz="1800" dirty="0"/>
          </a:p>
        </p:txBody>
      </p:sp>
    </p:spTree>
    <p:extLst>
      <p:ext uri="{BB962C8B-B14F-4D97-AF65-F5344CB8AC3E}">
        <p14:creationId xmlns:p14="http://schemas.microsoft.com/office/powerpoint/2010/main" val="3744530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recto de flecha 4"/>
          <p:cNvCxnSpPr/>
          <p:nvPr/>
        </p:nvCxnSpPr>
        <p:spPr>
          <a:xfrm>
            <a:off x="755576" y="3140968"/>
            <a:ext cx="5040560" cy="0"/>
          </a:xfrm>
          <a:prstGeom prst="straightConnector1">
            <a:avLst/>
          </a:prstGeom>
          <a:ln w="76200">
            <a:tailEnd type="triangle"/>
          </a:ln>
        </p:spPr>
        <p:style>
          <a:lnRef idx="3">
            <a:schemeClr val="accent1"/>
          </a:lnRef>
          <a:fillRef idx="0">
            <a:schemeClr val="accent1"/>
          </a:fillRef>
          <a:effectRef idx="2">
            <a:schemeClr val="accent1"/>
          </a:effectRef>
          <a:fontRef idx="minor">
            <a:schemeClr val="tx1"/>
          </a:fontRef>
        </p:style>
      </p:cxnSp>
      <p:sp>
        <p:nvSpPr>
          <p:cNvPr id="6" name="CuadroTexto 5"/>
          <p:cNvSpPr txBox="1"/>
          <p:nvPr/>
        </p:nvSpPr>
        <p:spPr>
          <a:xfrm>
            <a:off x="899592" y="188640"/>
            <a:ext cx="7560840" cy="1384995"/>
          </a:xfrm>
          <a:prstGeom prst="rect">
            <a:avLst/>
          </a:prstGeom>
          <a:noFill/>
        </p:spPr>
        <p:txBody>
          <a:bodyPr wrap="square" rtlCol="0">
            <a:spAutoFit/>
          </a:bodyPr>
          <a:lstStyle/>
          <a:p>
            <a:r>
              <a:rPr lang="es-MX" sz="2800" dirty="0" smtClean="0"/>
              <a:t>Diferentes estadios de desarrollo de la división social del trabajo = diversas formas históricas de la propiedad</a:t>
            </a:r>
            <a:endParaRPr lang="es-MX" sz="2800" dirty="0"/>
          </a:p>
        </p:txBody>
      </p:sp>
      <p:sp>
        <p:nvSpPr>
          <p:cNvPr id="7" name="Flecha abajo 6"/>
          <p:cNvSpPr/>
          <p:nvPr/>
        </p:nvSpPr>
        <p:spPr>
          <a:xfrm>
            <a:off x="706083" y="3140968"/>
            <a:ext cx="216024"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467710" y="4086221"/>
            <a:ext cx="1224136"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Propiedad tribal </a:t>
            </a:r>
            <a:endParaRPr lang="es-MX" dirty="0"/>
          </a:p>
        </p:txBody>
      </p:sp>
      <p:sp>
        <p:nvSpPr>
          <p:cNvPr id="9" name="Flecha abajo 8"/>
          <p:cNvSpPr/>
          <p:nvPr/>
        </p:nvSpPr>
        <p:spPr>
          <a:xfrm>
            <a:off x="2289541" y="3140968"/>
            <a:ext cx="216024"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abajo 9"/>
          <p:cNvSpPr/>
          <p:nvPr/>
        </p:nvSpPr>
        <p:spPr>
          <a:xfrm>
            <a:off x="4241335" y="3140968"/>
            <a:ext cx="216024"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CuadroTexto 13"/>
          <p:cNvSpPr txBox="1"/>
          <p:nvPr/>
        </p:nvSpPr>
        <p:spPr>
          <a:xfrm>
            <a:off x="1977121" y="4099454"/>
            <a:ext cx="1334401" cy="1477328"/>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Propiedad de la comunidad antigua y el Estado</a:t>
            </a:r>
            <a:endParaRPr lang="es-MX" dirty="0"/>
          </a:p>
        </p:txBody>
      </p:sp>
      <p:sp>
        <p:nvSpPr>
          <p:cNvPr id="15" name="CuadroTexto 14"/>
          <p:cNvSpPr txBox="1"/>
          <p:nvPr/>
        </p:nvSpPr>
        <p:spPr>
          <a:xfrm>
            <a:off x="3786707" y="4099454"/>
            <a:ext cx="1224136"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Propiedad Feudal</a:t>
            </a:r>
            <a:endParaRPr lang="es-MX" dirty="0"/>
          </a:p>
        </p:txBody>
      </p:sp>
      <p:sp>
        <p:nvSpPr>
          <p:cNvPr id="17" name="CuadroTexto 16"/>
          <p:cNvSpPr txBox="1"/>
          <p:nvPr/>
        </p:nvSpPr>
        <p:spPr>
          <a:xfrm>
            <a:off x="6300740" y="1294308"/>
            <a:ext cx="2051279" cy="369331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Separación entre campo y ciudad cuando se separa el capital de la propiedad de las tierras.</a:t>
            </a:r>
          </a:p>
          <a:p>
            <a:r>
              <a:rPr lang="es-MX" dirty="0" smtClean="0"/>
              <a:t>El capital se basa en el trabajo y en el intercambio, por lo tanto, la propiedad se separa de la propiedad de las tierras</a:t>
            </a:r>
            <a:endParaRPr lang="es-MX" dirty="0"/>
          </a:p>
        </p:txBody>
      </p:sp>
      <p:sp>
        <p:nvSpPr>
          <p:cNvPr id="18" name="Igual que 17"/>
          <p:cNvSpPr/>
          <p:nvPr/>
        </p:nvSpPr>
        <p:spPr>
          <a:xfrm>
            <a:off x="5364088" y="3573014"/>
            <a:ext cx="936652" cy="43205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9" name="Flecha abajo 18"/>
          <p:cNvSpPr/>
          <p:nvPr/>
        </p:nvSpPr>
        <p:spPr>
          <a:xfrm>
            <a:off x="7164289" y="5004626"/>
            <a:ext cx="207132" cy="800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redondeado 19"/>
          <p:cNvSpPr/>
          <p:nvPr/>
        </p:nvSpPr>
        <p:spPr>
          <a:xfrm>
            <a:off x="1977121" y="5805264"/>
            <a:ext cx="687950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¿cuáles son los procesos qué permiten la consumación de esta división?</a:t>
            </a:r>
            <a:endParaRPr lang="es-MX" dirty="0">
              <a:solidFill>
                <a:schemeClr val="tx1"/>
              </a:solidFill>
            </a:endParaRPr>
          </a:p>
        </p:txBody>
      </p:sp>
    </p:spTree>
    <p:extLst>
      <p:ext uri="{BB962C8B-B14F-4D97-AF65-F5344CB8AC3E}">
        <p14:creationId xmlns:p14="http://schemas.microsoft.com/office/powerpoint/2010/main" val="29992182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0"/>
            <a:ext cx="7704667" cy="4916015"/>
          </a:xfrm>
        </p:spPr>
        <p:txBody>
          <a:bodyPr>
            <a:noAutofit/>
          </a:bodyPr>
          <a:lstStyle/>
          <a:p>
            <a:r>
              <a:rPr lang="es-MX" sz="8800" dirty="0" smtClean="0"/>
              <a:t>4. La ciudad medieval</a:t>
            </a:r>
            <a:endParaRPr lang="es-MX" sz="8800" dirty="0"/>
          </a:p>
        </p:txBody>
      </p:sp>
    </p:spTree>
    <p:extLst>
      <p:ext uri="{BB962C8B-B14F-4D97-AF65-F5344CB8AC3E}">
        <p14:creationId xmlns:p14="http://schemas.microsoft.com/office/powerpoint/2010/main" val="5210390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5508104" y="1700808"/>
            <a:ext cx="1728192" cy="737593"/>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2" name="Título 1"/>
          <p:cNvSpPr>
            <a:spLocks noGrp="1"/>
          </p:cNvSpPr>
          <p:nvPr>
            <p:ph type="title"/>
          </p:nvPr>
        </p:nvSpPr>
        <p:spPr/>
        <p:txBody>
          <a:bodyPr>
            <a:normAutofit fontScale="90000"/>
          </a:bodyPr>
          <a:lstStyle/>
          <a:p>
            <a:r>
              <a:rPr lang="es-MX" dirty="0" smtClean="0"/>
              <a:t>El desarrollo urbano medieval tendrá como consecuencia la subordinación del campo a la ciudad.</a:t>
            </a:r>
            <a:endParaRPr lang="es-MX" dirty="0"/>
          </a:p>
        </p:txBody>
      </p:sp>
      <p:sp>
        <p:nvSpPr>
          <p:cNvPr id="5" name="Flecha abajo 4"/>
          <p:cNvSpPr/>
          <p:nvPr/>
        </p:nvSpPr>
        <p:spPr>
          <a:xfrm>
            <a:off x="6084168" y="2438401"/>
            <a:ext cx="360040" cy="4865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4316981" y="2942232"/>
            <a:ext cx="3534374" cy="954107"/>
          </a:xfrm>
          <a:prstGeom prst="rect">
            <a:avLst/>
          </a:prstGeom>
          <a:noFill/>
        </p:spPr>
        <p:txBody>
          <a:bodyPr wrap="square" rtlCol="0">
            <a:spAutoFit/>
          </a:bodyPr>
          <a:lstStyle/>
          <a:p>
            <a:r>
              <a:rPr lang="es-MX" sz="2800" dirty="0" smtClean="0"/>
              <a:t>Dos tipos de ciudad medieval</a:t>
            </a:r>
            <a:endParaRPr lang="es-MX" sz="2800" dirty="0"/>
          </a:p>
        </p:txBody>
      </p:sp>
      <p:sp>
        <p:nvSpPr>
          <p:cNvPr id="7" name="Cerrar llave 6"/>
          <p:cNvSpPr/>
          <p:nvPr/>
        </p:nvSpPr>
        <p:spPr>
          <a:xfrm rot="5400000">
            <a:off x="5364088" y="1340768"/>
            <a:ext cx="504056" cy="5400600"/>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8" name="CuadroTexto 7"/>
          <p:cNvSpPr txBox="1"/>
          <p:nvPr/>
        </p:nvSpPr>
        <p:spPr>
          <a:xfrm>
            <a:off x="530121" y="4600647"/>
            <a:ext cx="8613880" cy="2062103"/>
          </a:xfrm>
          <a:prstGeom prst="rect">
            <a:avLst/>
          </a:prstGeom>
          <a:noFill/>
        </p:spPr>
        <p:txBody>
          <a:bodyPr wrap="square" rtlCol="0">
            <a:spAutoFit/>
          </a:bodyPr>
          <a:lstStyle/>
          <a:p>
            <a:pPr marL="342900" indent="-342900">
              <a:buAutoNum type="arabicPeriod"/>
            </a:pPr>
            <a:r>
              <a:rPr lang="es-MX" sz="3200" dirty="0" smtClean="0"/>
              <a:t>Las ciudades tradicionales</a:t>
            </a:r>
          </a:p>
          <a:p>
            <a:pPr marL="342900" indent="-342900">
              <a:buAutoNum type="arabicPeriod"/>
            </a:pPr>
            <a:r>
              <a:rPr lang="es-MX" sz="3200" dirty="0" smtClean="0">
                <a:solidFill>
                  <a:srgbClr val="FF0000"/>
                </a:solidFill>
              </a:rPr>
              <a:t>Las ciudades creadas por la migración de </a:t>
            </a:r>
          </a:p>
          <a:p>
            <a:r>
              <a:rPr lang="es-MX" sz="3200" dirty="0" smtClean="0">
                <a:solidFill>
                  <a:srgbClr val="FF0000"/>
                </a:solidFill>
              </a:rPr>
              <a:t>ex-campesinos siervos = primeras ciudades con burguesía</a:t>
            </a:r>
            <a:endParaRPr lang="es-MX" sz="3200" dirty="0">
              <a:solidFill>
                <a:srgbClr val="FF0000"/>
              </a:solidFill>
            </a:endParaRPr>
          </a:p>
        </p:txBody>
      </p:sp>
    </p:spTree>
    <p:extLst>
      <p:ext uri="{BB962C8B-B14F-4D97-AF65-F5344CB8AC3E}">
        <p14:creationId xmlns:p14="http://schemas.microsoft.com/office/powerpoint/2010/main" val="32930502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burguesía = nuevo grupo social en la ciudad </a:t>
            </a:r>
            <a:endParaRPr lang="es-MX" dirty="0"/>
          </a:p>
        </p:txBody>
      </p:sp>
      <p:cxnSp>
        <p:nvCxnSpPr>
          <p:cNvPr id="6" name="Conector angular 5"/>
          <p:cNvCxnSpPr/>
          <p:nvPr/>
        </p:nvCxnSpPr>
        <p:spPr>
          <a:xfrm rot="16200000" flipH="1">
            <a:off x="1142864" y="1673560"/>
            <a:ext cx="1097633" cy="432048"/>
          </a:xfrm>
          <a:prstGeom prst="bentConnector3">
            <a:avLst/>
          </a:prstGeom>
          <a:ln w="38100">
            <a:tailEnd type="triangle"/>
          </a:ln>
        </p:spPr>
        <p:style>
          <a:lnRef idx="3">
            <a:schemeClr val="accent1"/>
          </a:lnRef>
          <a:fillRef idx="0">
            <a:schemeClr val="accent1"/>
          </a:fillRef>
          <a:effectRef idx="2">
            <a:schemeClr val="accent1"/>
          </a:effectRef>
          <a:fontRef idx="minor">
            <a:schemeClr val="tx1"/>
          </a:fontRef>
        </p:style>
      </p:cxnSp>
      <p:sp>
        <p:nvSpPr>
          <p:cNvPr id="8" name="CuadroTexto 7"/>
          <p:cNvSpPr txBox="1"/>
          <p:nvPr/>
        </p:nvSpPr>
        <p:spPr>
          <a:xfrm>
            <a:off x="611560" y="2442074"/>
            <a:ext cx="8496685" cy="430887"/>
          </a:xfrm>
          <a:prstGeom prst="rect">
            <a:avLst/>
          </a:prstGeom>
          <a:noFill/>
        </p:spPr>
        <p:txBody>
          <a:bodyPr wrap="none" rtlCol="0">
            <a:spAutoFit/>
          </a:bodyPr>
          <a:lstStyle/>
          <a:p>
            <a:r>
              <a:rPr lang="es-MX" sz="2200" dirty="0" smtClean="0"/>
              <a:t>Posesión de un instrumento individual y capacidades propias del trabajo</a:t>
            </a:r>
            <a:endParaRPr lang="es-MX" sz="2200" dirty="0"/>
          </a:p>
        </p:txBody>
      </p:sp>
      <p:pic>
        <p:nvPicPr>
          <p:cNvPr id="9" name="Imagen 8"/>
          <p:cNvPicPr>
            <a:picLocks noChangeAspect="1"/>
          </p:cNvPicPr>
          <p:nvPr/>
        </p:nvPicPr>
        <p:blipFill>
          <a:blip r:embed="rId2"/>
          <a:stretch>
            <a:fillRect/>
          </a:stretch>
        </p:blipFill>
        <p:spPr>
          <a:xfrm>
            <a:off x="1497223" y="2955780"/>
            <a:ext cx="2437739" cy="2599980"/>
          </a:xfrm>
          <a:prstGeom prst="rect">
            <a:avLst/>
          </a:prstGeom>
        </p:spPr>
      </p:pic>
      <p:pic>
        <p:nvPicPr>
          <p:cNvPr id="11" name="Imagen 10"/>
          <p:cNvPicPr>
            <a:picLocks noChangeAspect="1"/>
          </p:cNvPicPr>
          <p:nvPr/>
        </p:nvPicPr>
        <p:blipFill>
          <a:blip r:embed="rId3"/>
          <a:stretch>
            <a:fillRect/>
          </a:stretch>
        </p:blipFill>
        <p:spPr>
          <a:xfrm>
            <a:off x="5508103" y="2955780"/>
            <a:ext cx="1858853" cy="2599980"/>
          </a:xfrm>
          <a:prstGeom prst="rect">
            <a:avLst/>
          </a:prstGeom>
        </p:spPr>
      </p:pic>
      <p:sp>
        <p:nvSpPr>
          <p:cNvPr id="12" name="Rectángulo 11"/>
          <p:cNvSpPr/>
          <p:nvPr/>
        </p:nvSpPr>
        <p:spPr>
          <a:xfrm>
            <a:off x="5508103" y="5568974"/>
            <a:ext cx="1858853" cy="1200329"/>
          </a:xfrm>
          <a:prstGeom prst="rect">
            <a:avLst/>
          </a:prstGeom>
        </p:spPr>
        <p:txBody>
          <a:bodyPr wrap="square">
            <a:spAutoFit/>
          </a:bodyPr>
          <a:lstStyle/>
          <a:p>
            <a:r>
              <a:rPr lang="es-MX" sz="900" dirty="0"/>
              <a:t>https://www.google.com.mx/search?q=burguesia+siglo+XV&amp;rlz=1C1KYPA_enMX613MX614&amp;source=lnms&amp;tbm=isch&amp;sa=X&amp;ved=0ahUKEwjH466V1sXdAhUJGKwKHdc2ClYQ_AUICigB&amp;biw=1600&amp;bih=745#imgdii=6tNUNukOhrfQXM:&amp;imgrc=qb4rSCLEFF-1bM:</a:t>
            </a:r>
          </a:p>
        </p:txBody>
      </p:sp>
      <p:sp>
        <p:nvSpPr>
          <p:cNvPr id="13" name="Rectángulo 12"/>
          <p:cNvSpPr/>
          <p:nvPr/>
        </p:nvSpPr>
        <p:spPr>
          <a:xfrm>
            <a:off x="1475656" y="5568974"/>
            <a:ext cx="2459306" cy="784830"/>
          </a:xfrm>
          <a:prstGeom prst="rect">
            <a:avLst/>
          </a:prstGeom>
        </p:spPr>
        <p:txBody>
          <a:bodyPr wrap="square">
            <a:spAutoFit/>
          </a:bodyPr>
          <a:lstStyle/>
          <a:p>
            <a:r>
              <a:rPr lang="es-MX" sz="900" dirty="0"/>
              <a:t>https://www.google.com.mx/search?q=burguesia+siglo+XV&amp;rlz=1C1KYPA_enMX613MX614&amp;source=lnms&amp;tbm=isch&amp;sa=X&amp;ved=0ahUKEwjH466V1sXdAhUJGKwKHdc2ClYQ_AUICigB&amp;biw=1600&amp;bih=745#imgrc=lIv4CrKjX8yA7M:</a:t>
            </a:r>
          </a:p>
        </p:txBody>
      </p:sp>
    </p:spTree>
    <p:extLst>
      <p:ext uri="{BB962C8B-B14F-4D97-AF65-F5344CB8AC3E}">
        <p14:creationId xmlns:p14="http://schemas.microsoft.com/office/powerpoint/2010/main" val="2272891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916832"/>
            <a:ext cx="2376264" cy="1981200"/>
          </a:xfrm>
        </p:spPr>
        <p:txBody>
          <a:bodyPr/>
          <a:lstStyle/>
          <a:p>
            <a:r>
              <a:rPr lang="es-MX" dirty="0" smtClean="0"/>
              <a:t>La burguesía</a:t>
            </a:r>
            <a:endParaRPr lang="es-MX" dirty="0"/>
          </a:p>
        </p:txBody>
      </p:sp>
      <p:sp>
        <p:nvSpPr>
          <p:cNvPr id="4" name="Abrir llave 3"/>
          <p:cNvSpPr/>
          <p:nvPr/>
        </p:nvSpPr>
        <p:spPr>
          <a:xfrm>
            <a:off x="2987824" y="476672"/>
            <a:ext cx="576064" cy="5616624"/>
          </a:xfrm>
          <a:prstGeom prst="leftBrace">
            <a:avLst/>
          </a:prstGeom>
          <a:ln w="38100"/>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5" name="CuadroTexto 4"/>
          <p:cNvSpPr txBox="1"/>
          <p:nvPr/>
        </p:nvSpPr>
        <p:spPr>
          <a:xfrm>
            <a:off x="3635897" y="764704"/>
            <a:ext cx="5112568" cy="4893647"/>
          </a:xfrm>
          <a:prstGeom prst="rect">
            <a:avLst/>
          </a:prstGeom>
          <a:noFill/>
        </p:spPr>
        <p:txBody>
          <a:bodyPr wrap="square" rtlCol="0">
            <a:spAutoFit/>
          </a:bodyPr>
          <a:lstStyle/>
          <a:p>
            <a:r>
              <a:rPr lang="es-MX" sz="2400" dirty="0" smtClean="0"/>
              <a:t>* Fuerza económica natural</a:t>
            </a:r>
          </a:p>
          <a:p>
            <a:endParaRPr lang="es-MX" sz="2400" dirty="0"/>
          </a:p>
          <a:p>
            <a:r>
              <a:rPr lang="es-MX" sz="2400" dirty="0" smtClean="0"/>
              <a:t>* Se organiza y refuerza a través del asociacionismo</a:t>
            </a:r>
          </a:p>
          <a:p>
            <a:endParaRPr lang="es-MX" sz="2400" dirty="0"/>
          </a:p>
          <a:p>
            <a:r>
              <a:rPr lang="es-MX" sz="2400" dirty="0" smtClean="0"/>
              <a:t>* Esta asociación es impulsada por condiciones económicas y políticas internas y externas a la ciudad</a:t>
            </a:r>
          </a:p>
          <a:p>
            <a:endParaRPr lang="es-MX" sz="2400" dirty="0"/>
          </a:p>
          <a:p>
            <a:r>
              <a:rPr lang="es-MX" sz="2400" dirty="0" smtClean="0"/>
              <a:t>* La expansión de esta nueva clase usurpó el poder aristocrático = nace el municipio = nueva organización política - administrativa</a:t>
            </a:r>
            <a:endParaRPr lang="es-MX" sz="2400" dirty="0"/>
          </a:p>
        </p:txBody>
      </p:sp>
    </p:spTree>
    <p:extLst>
      <p:ext uri="{BB962C8B-B14F-4D97-AF65-F5344CB8AC3E}">
        <p14:creationId xmlns:p14="http://schemas.microsoft.com/office/powerpoint/2010/main" val="42016536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99592" y="1844824"/>
            <a:ext cx="2880320" cy="2736304"/>
          </a:xfrm>
          <a:prstGeom prst="rect">
            <a:avLst/>
          </a:prstGeom>
        </p:spPr>
      </p:pic>
      <p:sp>
        <p:nvSpPr>
          <p:cNvPr id="5" name="Llamada de flecha a la izquierda 4"/>
          <p:cNvSpPr/>
          <p:nvPr/>
        </p:nvSpPr>
        <p:spPr>
          <a:xfrm>
            <a:off x="3779912" y="620688"/>
            <a:ext cx="5112568" cy="5976664"/>
          </a:xfrm>
          <a:prstGeom prst="left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s-MX" dirty="0" smtClean="0"/>
              <a:t>*Quedaron absorbidos por la ciudad</a:t>
            </a:r>
          </a:p>
          <a:p>
            <a:pPr algn="just"/>
            <a:endParaRPr lang="es-MX" dirty="0" smtClean="0"/>
          </a:p>
          <a:p>
            <a:pPr algn="just"/>
            <a:r>
              <a:rPr lang="es-MX" dirty="0" smtClean="0"/>
              <a:t>*Participan en el gobierno urbano (al lado de la nobleza menor y de los burgueses que adquirieron tierras y títulos nobiliarios)</a:t>
            </a:r>
          </a:p>
          <a:p>
            <a:pPr algn="just"/>
            <a:endParaRPr lang="es-MX" dirty="0" smtClean="0"/>
          </a:p>
          <a:p>
            <a:pPr algn="just"/>
            <a:r>
              <a:rPr lang="es-MX" dirty="0" smtClean="0"/>
              <a:t>*Interactuaban con el pueblo (artesanos, mercaderes, jornaleros)</a:t>
            </a:r>
          </a:p>
          <a:p>
            <a:pPr algn="just"/>
            <a:endParaRPr lang="es-MX" dirty="0" smtClean="0"/>
          </a:p>
          <a:p>
            <a:pPr algn="just"/>
            <a:r>
              <a:rPr lang="es-MX" dirty="0" smtClean="0"/>
              <a:t>*</a:t>
            </a:r>
            <a:r>
              <a:rPr lang="es-MX" dirty="0" smtClean="0">
                <a:solidFill>
                  <a:srgbClr val="FF0000"/>
                </a:solidFill>
                <a:latin typeface="Aharoni" panose="02010803020104030203" pitchFamily="2" charset="-79"/>
                <a:cs typeface="Aharoni" panose="02010803020104030203" pitchFamily="2" charset="-79"/>
              </a:rPr>
              <a:t>Todos los grupos anteriores comparten una condición político/administrativa =SON CIUDADANOS</a:t>
            </a:r>
            <a:endParaRPr lang="es-MX" dirty="0">
              <a:solidFill>
                <a:srgbClr val="FF000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5574018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Dos elementos de tensión en la ciudad medieval:</a:t>
            </a:r>
            <a:endParaRPr lang="es-MX" dirty="0"/>
          </a:p>
        </p:txBody>
      </p:sp>
      <p:sp>
        <p:nvSpPr>
          <p:cNvPr id="3" name="Marcador de contenido 2"/>
          <p:cNvSpPr>
            <a:spLocks noGrp="1"/>
          </p:cNvSpPr>
          <p:nvPr>
            <p:ph idx="1"/>
          </p:nvPr>
        </p:nvSpPr>
        <p:spPr>
          <a:xfrm>
            <a:off x="899592" y="1988840"/>
            <a:ext cx="7704667" cy="3332816"/>
          </a:xfrm>
        </p:spPr>
        <p:txBody>
          <a:bodyPr/>
          <a:lstStyle/>
          <a:p>
            <a:r>
              <a:rPr lang="es-MX" dirty="0" smtClean="0"/>
              <a:t>A) la plebe (ex-siervos y campesinos) = asalariados = nueva forma de explotación</a:t>
            </a:r>
          </a:p>
          <a:p>
            <a:r>
              <a:rPr lang="es-MX" dirty="0" smtClean="0"/>
              <a:t>B) Las relaciones sociales en el ámbito del oficio que contraponen a aprendices y maestros</a:t>
            </a:r>
            <a:endParaRPr lang="es-MX" dirty="0"/>
          </a:p>
        </p:txBody>
      </p:sp>
      <p:sp>
        <p:nvSpPr>
          <p:cNvPr id="4" name="Abrir llave 3"/>
          <p:cNvSpPr/>
          <p:nvPr/>
        </p:nvSpPr>
        <p:spPr>
          <a:xfrm rot="16200000">
            <a:off x="4572002" y="1196751"/>
            <a:ext cx="360040" cy="7128793"/>
          </a:xfrm>
          <a:prstGeom prst="leftBrace">
            <a:avLst/>
          </a:prstGeom>
          <a:ln w="38100">
            <a:solidFill>
              <a:srgbClr val="C00000"/>
            </a:solidFill>
          </a:ln>
        </p:spPr>
        <p:style>
          <a:lnRef idx="3">
            <a:schemeClr val="accent5"/>
          </a:lnRef>
          <a:fillRef idx="0">
            <a:schemeClr val="accent5"/>
          </a:fillRef>
          <a:effectRef idx="2">
            <a:schemeClr val="accent5"/>
          </a:effectRef>
          <a:fontRef idx="minor">
            <a:schemeClr val="tx1"/>
          </a:fontRef>
        </p:style>
        <p:txBody>
          <a:bodyPr rtlCol="0" anchor="ctr"/>
          <a:lstStyle/>
          <a:p>
            <a:pPr algn="ctr"/>
            <a:endParaRPr lang="es-MX"/>
          </a:p>
        </p:txBody>
      </p:sp>
      <p:sp>
        <p:nvSpPr>
          <p:cNvPr id="5" name="CuadroTexto 4"/>
          <p:cNvSpPr txBox="1"/>
          <p:nvPr/>
        </p:nvSpPr>
        <p:spPr>
          <a:xfrm>
            <a:off x="3851920" y="5321656"/>
            <a:ext cx="2212465" cy="707886"/>
          </a:xfrm>
          <a:prstGeom prst="rect">
            <a:avLst/>
          </a:prstGeom>
          <a:noFill/>
        </p:spPr>
        <p:txBody>
          <a:bodyPr wrap="none" rtlCol="0">
            <a:spAutoFit/>
          </a:bodyPr>
          <a:lstStyle/>
          <a:p>
            <a:r>
              <a:rPr lang="es-MX" sz="4000" dirty="0" smtClean="0"/>
              <a:t>Conflicto </a:t>
            </a:r>
            <a:endParaRPr lang="es-MX" sz="4000" dirty="0"/>
          </a:p>
        </p:txBody>
      </p:sp>
    </p:spTree>
    <p:extLst>
      <p:ext uri="{BB962C8B-B14F-4D97-AF65-F5344CB8AC3E}">
        <p14:creationId xmlns:p14="http://schemas.microsoft.com/office/powerpoint/2010/main" val="19560812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1916832"/>
            <a:ext cx="7704667" cy="1981200"/>
          </a:xfrm>
        </p:spPr>
        <p:txBody>
          <a:bodyPr>
            <a:noAutofit/>
          </a:bodyPr>
          <a:lstStyle/>
          <a:p>
            <a:r>
              <a:rPr lang="es-MX" sz="8800" dirty="0" smtClean="0"/>
              <a:t>5.La ciudad comercial</a:t>
            </a:r>
            <a:endParaRPr lang="es-MX" sz="8800" dirty="0"/>
          </a:p>
        </p:txBody>
      </p:sp>
    </p:spTree>
    <p:extLst>
      <p:ext uri="{BB962C8B-B14F-4D97-AF65-F5344CB8AC3E}">
        <p14:creationId xmlns:p14="http://schemas.microsoft.com/office/powerpoint/2010/main" val="2496173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856060" y="987137"/>
            <a:ext cx="7429499" cy="5247409"/>
          </a:xfrm>
          <a:prstGeom prst="rect">
            <a:avLst/>
          </a:prstGeom>
        </p:spPr>
        <p:txBody>
          <a:bodyPr>
            <a:normAutofit fontScale="62500" lnSpcReduction="20000"/>
          </a:bodyPr>
          <a:lstStyle/>
          <a:p>
            <a:pPr algn="just">
              <a:lnSpc>
                <a:spcPct val="80000"/>
              </a:lnSpc>
              <a:buFontTx/>
              <a:buNone/>
            </a:pPr>
            <a:r>
              <a:rPr lang="es-MX" sz="4400" dirty="0"/>
              <a:t>GUÍA DE USO:</a:t>
            </a:r>
          </a:p>
          <a:p>
            <a:pPr algn="just">
              <a:lnSpc>
                <a:spcPct val="80000"/>
              </a:lnSpc>
              <a:buNone/>
            </a:pPr>
            <a:r>
              <a:rPr lang="es-MX" b="1" dirty="0">
                <a:ea typeface="Copperplate"/>
                <a:cs typeface="Copperplate"/>
                <a:sym typeface="Copperplate"/>
              </a:rPr>
              <a:t>El material presentado está en versión Microsoft Office </a:t>
            </a:r>
            <a:r>
              <a:rPr lang="es-MX" b="1" dirty="0" err="1">
                <a:ea typeface="Copperplate"/>
                <a:cs typeface="Copperplate"/>
                <a:sym typeface="Copperplate"/>
              </a:rPr>
              <a:t>Power</a:t>
            </a:r>
            <a:r>
              <a:rPr lang="es-MX" b="1" dirty="0">
                <a:ea typeface="Copperplate"/>
                <a:cs typeface="Copperplate"/>
                <a:sym typeface="Copperplate"/>
              </a:rPr>
              <a:t> Point </a:t>
            </a:r>
            <a:r>
              <a:rPr lang="es-MX" b="1" dirty="0" smtClean="0">
                <a:ea typeface="Copperplate"/>
                <a:cs typeface="Copperplate"/>
                <a:sym typeface="Copperplate"/>
              </a:rPr>
              <a:t>2010.</a:t>
            </a:r>
            <a:endParaRPr lang="es-MX" dirty="0"/>
          </a:p>
          <a:p>
            <a:pPr algn="just">
              <a:lnSpc>
                <a:spcPct val="80000"/>
              </a:lnSpc>
              <a:buFontTx/>
              <a:buNone/>
            </a:pPr>
            <a:endParaRPr lang="es-MX" dirty="0"/>
          </a:p>
          <a:p>
            <a:pPr algn="just">
              <a:buFontTx/>
              <a:buNone/>
            </a:pPr>
            <a:r>
              <a:rPr lang="es-MX" dirty="0">
                <a:latin typeface="Century Gothic" pitchFamily="34" charset="0"/>
              </a:rPr>
              <a:t>El orden de la exposición </a:t>
            </a:r>
            <a:r>
              <a:rPr lang="es-MX" dirty="0" smtClean="0">
                <a:latin typeface="Century Gothic" pitchFamily="34" charset="0"/>
              </a:rPr>
              <a:t>es </a:t>
            </a:r>
            <a:r>
              <a:rPr lang="es-MX" dirty="0">
                <a:latin typeface="Century Gothic" pitchFamily="34" charset="0"/>
              </a:rPr>
              <a:t>el </a:t>
            </a:r>
            <a:r>
              <a:rPr lang="es-MX" dirty="0" smtClean="0">
                <a:latin typeface="Century Gothic" pitchFamily="34" charset="0"/>
              </a:rPr>
              <a:t>siguiente:</a:t>
            </a:r>
            <a:endParaRPr lang="es-MX" dirty="0">
              <a:latin typeface="Century Gothic" pitchFamily="34" charset="0"/>
            </a:endParaRPr>
          </a:p>
          <a:p>
            <a:pPr marL="0" indent="0">
              <a:buNone/>
            </a:pPr>
            <a:r>
              <a:rPr lang="es-MX" dirty="0">
                <a:latin typeface="Century Gothic" pitchFamily="34" charset="0"/>
              </a:rPr>
              <a:t>1</a:t>
            </a:r>
            <a:r>
              <a:rPr lang="es-MX" dirty="0" smtClean="0">
                <a:latin typeface="Century Gothic" pitchFamily="34" charset="0"/>
              </a:rPr>
              <a:t>) Generalidades</a:t>
            </a:r>
            <a:r>
              <a:rPr lang="es-MX" dirty="0" smtClean="0"/>
              <a:t> </a:t>
            </a:r>
            <a:endParaRPr lang="es-MX" dirty="0"/>
          </a:p>
          <a:p>
            <a:pPr marL="0" indent="0">
              <a:buNone/>
            </a:pPr>
            <a:r>
              <a:rPr lang="es-MX" dirty="0"/>
              <a:t>2) </a:t>
            </a:r>
            <a:r>
              <a:rPr lang="es-MX" dirty="0" smtClean="0"/>
              <a:t>La división del trabajo y el conflicto campo-ciudad</a:t>
            </a:r>
            <a:endParaRPr lang="es-MX" dirty="0"/>
          </a:p>
          <a:p>
            <a:pPr marL="0" indent="0">
              <a:buNone/>
            </a:pPr>
            <a:r>
              <a:rPr lang="es-MX" dirty="0"/>
              <a:t>3) </a:t>
            </a:r>
            <a:r>
              <a:rPr lang="es-MX" dirty="0" smtClean="0"/>
              <a:t>Formas de propiedad y formas de organización social</a:t>
            </a:r>
          </a:p>
          <a:p>
            <a:pPr marL="0" indent="0">
              <a:buNone/>
            </a:pPr>
            <a:r>
              <a:rPr lang="es-MX" dirty="0" smtClean="0"/>
              <a:t>4) </a:t>
            </a:r>
            <a:r>
              <a:rPr lang="es-MX" dirty="0" smtClean="0"/>
              <a:t>La </a:t>
            </a:r>
            <a:r>
              <a:rPr lang="es-MX" dirty="0" smtClean="0"/>
              <a:t>ciudad medieval</a:t>
            </a:r>
          </a:p>
          <a:p>
            <a:pPr marL="0" indent="0">
              <a:buNone/>
            </a:pPr>
            <a:r>
              <a:rPr lang="es-MX" dirty="0" smtClean="0"/>
              <a:t>5) </a:t>
            </a:r>
            <a:r>
              <a:rPr lang="es-MX" dirty="0" smtClean="0"/>
              <a:t>La </a:t>
            </a:r>
            <a:r>
              <a:rPr lang="es-MX" dirty="0" smtClean="0"/>
              <a:t>ciudad comercial</a:t>
            </a:r>
          </a:p>
          <a:p>
            <a:pPr marL="0" indent="0">
              <a:buNone/>
            </a:pPr>
            <a:r>
              <a:rPr lang="es-MX" dirty="0" smtClean="0"/>
              <a:t>6) El sistema de fábrica y la ciudad industrial</a:t>
            </a:r>
          </a:p>
          <a:p>
            <a:pPr marL="0" indent="0">
              <a:buNone/>
            </a:pPr>
            <a:r>
              <a:rPr lang="es-MX" dirty="0" smtClean="0"/>
              <a:t>7)La situación </a:t>
            </a:r>
            <a:r>
              <a:rPr lang="es-MX" dirty="0" smtClean="0"/>
              <a:t>del proletariado urbano</a:t>
            </a:r>
          </a:p>
          <a:p>
            <a:pPr marL="0" indent="0">
              <a:buNone/>
            </a:pPr>
            <a:r>
              <a:rPr lang="es-MX" dirty="0" smtClean="0"/>
              <a:t>8) Ciudad, conflicto de clase y anarquía social</a:t>
            </a:r>
          </a:p>
          <a:p>
            <a:pPr marL="0" indent="0">
              <a:buNone/>
            </a:pPr>
            <a:r>
              <a:rPr lang="es-MX" dirty="0" smtClean="0"/>
              <a:t>9</a:t>
            </a:r>
            <a:r>
              <a:rPr lang="es-MX" dirty="0" smtClean="0"/>
              <a:t>) Proceso </a:t>
            </a:r>
            <a:r>
              <a:rPr lang="es-MX" dirty="0" smtClean="0"/>
              <a:t>de proletarización y difusión urbana</a:t>
            </a:r>
          </a:p>
          <a:p>
            <a:pPr marL="0" indent="0">
              <a:buNone/>
            </a:pPr>
            <a:r>
              <a:rPr lang="es-MX" dirty="0" smtClean="0"/>
              <a:t>10) Casa, ciudad y estructura social en el capital</a:t>
            </a:r>
          </a:p>
          <a:p>
            <a:pPr marL="0" indent="0">
              <a:buNone/>
            </a:pPr>
            <a:r>
              <a:rPr lang="es-MX" dirty="0" smtClean="0"/>
              <a:t>11) El problema de la vivienda</a:t>
            </a:r>
          </a:p>
          <a:p>
            <a:pPr marL="0" indent="0">
              <a:buNone/>
            </a:pPr>
            <a:r>
              <a:rPr lang="es-MX" dirty="0" smtClean="0"/>
              <a:t>12) Ciudad del capital y ciudad utópica </a:t>
            </a:r>
          </a:p>
        </p:txBody>
      </p:sp>
    </p:spTree>
    <p:extLst>
      <p:ext uri="{BB962C8B-B14F-4D97-AF65-F5344CB8AC3E}">
        <p14:creationId xmlns:p14="http://schemas.microsoft.com/office/powerpoint/2010/main" val="40066934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paso de una ciudad medieval a una comercial es la división del trabajo (una vez más)</a:t>
            </a:r>
            <a:endParaRPr lang="es-MX" dirty="0"/>
          </a:p>
        </p:txBody>
      </p:sp>
      <p:cxnSp>
        <p:nvCxnSpPr>
          <p:cNvPr id="5" name="Conector angular 4"/>
          <p:cNvCxnSpPr/>
          <p:nvPr/>
        </p:nvCxnSpPr>
        <p:spPr>
          <a:xfrm rot="16200000" flipH="1">
            <a:off x="935596" y="1592796"/>
            <a:ext cx="1800200" cy="720080"/>
          </a:xfrm>
          <a:prstGeom prst="bentConnector3">
            <a:avLst>
              <a:gd name="adj1" fmla="val 50000"/>
            </a:avLst>
          </a:prstGeom>
          <a:ln w="38100">
            <a:tailEnd type="triangle"/>
          </a:ln>
        </p:spPr>
        <p:style>
          <a:lnRef idx="3">
            <a:schemeClr val="accent1"/>
          </a:lnRef>
          <a:fillRef idx="0">
            <a:schemeClr val="accent1"/>
          </a:fillRef>
          <a:effectRef idx="2">
            <a:schemeClr val="accent1"/>
          </a:effectRef>
          <a:fontRef idx="minor">
            <a:schemeClr val="tx1"/>
          </a:fontRef>
        </p:style>
      </p:cxnSp>
      <p:sp>
        <p:nvSpPr>
          <p:cNvPr id="11" name="CuadroTexto 10"/>
          <p:cNvSpPr txBox="1"/>
          <p:nvPr/>
        </p:nvSpPr>
        <p:spPr>
          <a:xfrm>
            <a:off x="975759" y="2882037"/>
            <a:ext cx="3164193" cy="2554545"/>
          </a:xfrm>
          <a:prstGeom prst="rect">
            <a:avLst/>
          </a:prstGeom>
          <a:noFill/>
        </p:spPr>
        <p:txBody>
          <a:bodyPr wrap="square" rtlCol="0">
            <a:spAutoFit/>
          </a:bodyPr>
          <a:lstStyle/>
          <a:p>
            <a:r>
              <a:rPr lang="es-MX" sz="4000" dirty="0" smtClean="0"/>
              <a:t>División del trabajo entre productores y comerciantes</a:t>
            </a:r>
            <a:endParaRPr lang="es-MX" sz="4000" dirty="0"/>
          </a:p>
        </p:txBody>
      </p:sp>
      <p:sp>
        <p:nvSpPr>
          <p:cNvPr id="12" name="Cerrar llave 11"/>
          <p:cNvSpPr/>
          <p:nvPr/>
        </p:nvSpPr>
        <p:spPr>
          <a:xfrm>
            <a:off x="4427984" y="2708920"/>
            <a:ext cx="576064" cy="3312368"/>
          </a:xfrm>
          <a:prstGeom prst="rightBrace">
            <a:avLst>
              <a:gd name="adj1" fmla="val 8333"/>
              <a:gd name="adj2" fmla="val 46009"/>
            </a:avLst>
          </a:prstGeom>
          <a:ln w="38100">
            <a:solidFill>
              <a:srgbClr val="C00000"/>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13" name="CuadroTexto 12"/>
          <p:cNvSpPr txBox="1"/>
          <p:nvPr/>
        </p:nvSpPr>
        <p:spPr>
          <a:xfrm>
            <a:off x="5036906" y="3559144"/>
            <a:ext cx="3725635" cy="1200329"/>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s-MX" sz="3600" dirty="0" smtClean="0"/>
              <a:t>NACE LA CIUDAD </a:t>
            </a:r>
          </a:p>
          <a:p>
            <a:r>
              <a:rPr lang="es-MX" sz="3600" dirty="0" smtClean="0"/>
              <a:t>COMERCIAL</a:t>
            </a:r>
            <a:endParaRPr lang="es-MX" sz="3600" dirty="0"/>
          </a:p>
        </p:txBody>
      </p:sp>
    </p:spTree>
    <p:extLst>
      <p:ext uri="{BB962C8B-B14F-4D97-AF65-F5344CB8AC3E}">
        <p14:creationId xmlns:p14="http://schemas.microsoft.com/office/powerpoint/2010/main" val="11484993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91680" y="1232324"/>
            <a:ext cx="5976664" cy="3915181"/>
          </a:xfrm>
          <a:prstGeom prst="rect">
            <a:avLst/>
          </a:prstGeom>
          <a:ln>
            <a:noFill/>
          </a:ln>
          <a:effectLst>
            <a:softEdge rad="112500"/>
          </a:effectLst>
        </p:spPr>
      </p:pic>
      <p:sp>
        <p:nvSpPr>
          <p:cNvPr id="5" name="Rectángulo 4"/>
          <p:cNvSpPr/>
          <p:nvPr/>
        </p:nvSpPr>
        <p:spPr>
          <a:xfrm>
            <a:off x="1835696" y="5147505"/>
            <a:ext cx="5688632" cy="646331"/>
          </a:xfrm>
          <a:prstGeom prst="rect">
            <a:avLst/>
          </a:prstGeom>
        </p:spPr>
        <p:txBody>
          <a:bodyPr wrap="square">
            <a:spAutoFit/>
          </a:bodyPr>
          <a:lstStyle/>
          <a:p>
            <a:r>
              <a:rPr lang="es-MX" sz="900" dirty="0"/>
              <a:t>https://www.google.com.mx/</a:t>
            </a:r>
            <a:r>
              <a:rPr lang="es-MX" sz="900" dirty="0" err="1"/>
              <a:t>search?rlz</a:t>
            </a:r>
            <a:r>
              <a:rPr lang="es-MX" sz="900" dirty="0"/>
              <a:t>=1C1KYPA_enMX613MX614&amp;biw=1600&amp;bih=745&amp;tbm=</a:t>
            </a:r>
            <a:r>
              <a:rPr lang="es-MX" sz="900" dirty="0" err="1"/>
              <a:t>isch&amp;sa</a:t>
            </a:r>
            <a:r>
              <a:rPr lang="es-MX" sz="900" dirty="0"/>
              <a:t>=1&amp;ei=2Y2hW52DIMvisAW5rproDQ&amp;q=</a:t>
            </a:r>
            <a:r>
              <a:rPr lang="es-MX" sz="900" dirty="0" err="1"/>
              <a:t>venecia+siglo+XVI+europa&amp;oq</a:t>
            </a:r>
            <a:r>
              <a:rPr lang="es-MX" sz="900" dirty="0"/>
              <a:t>=</a:t>
            </a:r>
            <a:r>
              <a:rPr lang="es-MX" sz="900" dirty="0" err="1"/>
              <a:t>venecia+siglo+XVI+europa&amp;gs_l</a:t>
            </a:r>
            <a:r>
              <a:rPr lang="es-MX" sz="900" dirty="0"/>
              <a:t>=img.12...12090.14238.0.15877.7.7.0.0.0.0.64.427.7.7.0....0...1c.1.64.img..0.0.0....0.JpgLcvCT7dw#imgdii=mx805KuC3VfYLM:&amp;</a:t>
            </a:r>
            <a:r>
              <a:rPr lang="es-MX" sz="900" dirty="0" err="1"/>
              <a:t>imgrc</a:t>
            </a:r>
            <a:r>
              <a:rPr lang="es-MX" sz="900" dirty="0"/>
              <a:t>=cuHOUW4wPMvvSM:</a:t>
            </a:r>
          </a:p>
        </p:txBody>
      </p:sp>
      <p:sp>
        <p:nvSpPr>
          <p:cNvPr id="6" name="CuadroTexto 5"/>
          <p:cNvSpPr txBox="1"/>
          <p:nvPr/>
        </p:nvSpPr>
        <p:spPr>
          <a:xfrm>
            <a:off x="3131840" y="585993"/>
            <a:ext cx="3474028" cy="646331"/>
          </a:xfrm>
          <a:prstGeom prst="rect">
            <a:avLst/>
          </a:prstGeom>
          <a:noFill/>
        </p:spPr>
        <p:txBody>
          <a:bodyPr wrap="none" rtlCol="0">
            <a:spAutoFit/>
          </a:bodyPr>
          <a:lstStyle/>
          <a:p>
            <a:r>
              <a:rPr lang="es-MX" sz="3600" dirty="0" smtClean="0"/>
              <a:t>Ciudad comercial</a:t>
            </a:r>
            <a:endParaRPr lang="es-MX" sz="3600" dirty="0"/>
          </a:p>
        </p:txBody>
      </p:sp>
    </p:spTree>
    <p:extLst>
      <p:ext uri="{BB962C8B-B14F-4D97-AF65-F5344CB8AC3E}">
        <p14:creationId xmlns:p14="http://schemas.microsoft.com/office/powerpoint/2010/main" val="22447084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420888"/>
            <a:ext cx="2160240" cy="1981200"/>
          </a:xfrm>
        </p:spPr>
        <p:txBody>
          <a:bodyPr>
            <a:normAutofit/>
          </a:bodyPr>
          <a:lstStyle/>
          <a:p>
            <a:r>
              <a:rPr lang="es-MX" sz="3800" dirty="0" smtClean="0"/>
              <a:t>Ciudad comercial</a:t>
            </a:r>
            <a:endParaRPr lang="es-MX" sz="3800" dirty="0"/>
          </a:p>
        </p:txBody>
      </p:sp>
      <p:sp>
        <p:nvSpPr>
          <p:cNvPr id="4" name="Abrir llave 3"/>
          <p:cNvSpPr/>
          <p:nvPr/>
        </p:nvSpPr>
        <p:spPr>
          <a:xfrm>
            <a:off x="2555776" y="260648"/>
            <a:ext cx="720080" cy="6264696"/>
          </a:xfrm>
          <a:prstGeom prst="lef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5" name="CuadroTexto 4"/>
          <p:cNvSpPr txBox="1"/>
          <p:nvPr/>
        </p:nvSpPr>
        <p:spPr>
          <a:xfrm>
            <a:off x="2919937" y="270298"/>
            <a:ext cx="5828527" cy="6370975"/>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t>Se da una unificación económica y cultural</a:t>
            </a:r>
          </a:p>
          <a:p>
            <a:pPr marL="285750" indent="-285750">
              <a:buFont typeface="Arial" panose="020B0604020202020204" pitchFamily="34" charset="0"/>
              <a:buChar char="•"/>
            </a:pPr>
            <a:r>
              <a:rPr lang="es-MX" sz="2400" dirty="0" smtClean="0"/>
              <a:t>Antecedente importante de la victoria de la ciudad sobre el campo</a:t>
            </a:r>
          </a:p>
          <a:p>
            <a:pPr marL="285750" indent="-285750">
              <a:buFont typeface="Arial" panose="020B0604020202020204" pitchFamily="34" charset="0"/>
              <a:buChar char="•"/>
            </a:pPr>
            <a:r>
              <a:rPr lang="es-MX" sz="2400" dirty="0" smtClean="0"/>
              <a:t>Intensificación de las relaciones comerciales = favorece acumulación de fuerzas productivas</a:t>
            </a:r>
          </a:p>
          <a:p>
            <a:pPr marL="285750" indent="-285750">
              <a:buFont typeface="Arial" panose="020B0604020202020204" pitchFamily="34" charset="0"/>
              <a:buChar char="•"/>
            </a:pPr>
            <a:r>
              <a:rPr lang="es-MX" sz="2400" dirty="0" smtClean="0"/>
              <a:t>Base económica exclusivamente en el comercio</a:t>
            </a:r>
          </a:p>
          <a:p>
            <a:pPr marL="285750" indent="-285750">
              <a:buFont typeface="Arial" panose="020B0604020202020204" pitchFamily="34" charset="0"/>
              <a:buChar char="•"/>
            </a:pPr>
            <a:r>
              <a:rPr lang="es-MX" sz="2400" dirty="0" smtClean="0"/>
              <a:t>La ciudad comercial quita al campo una función productiva subsidiaria = función manufacturera = industria textil</a:t>
            </a:r>
          </a:p>
          <a:p>
            <a:pPr marL="285750" indent="-285750">
              <a:buFont typeface="Arial" panose="020B0604020202020204" pitchFamily="34" charset="0"/>
              <a:buChar char="•"/>
            </a:pPr>
            <a:r>
              <a:rPr lang="es-MX" sz="2400" dirty="0" smtClean="0"/>
              <a:t>Nueva categoría de productores = los tejedores</a:t>
            </a:r>
          </a:p>
          <a:p>
            <a:pPr marL="285750" indent="-285750">
              <a:buFont typeface="Arial" panose="020B0604020202020204" pitchFamily="34" charset="0"/>
              <a:buChar char="•"/>
            </a:pPr>
            <a:r>
              <a:rPr lang="es-MX" sz="2400" dirty="0" smtClean="0">
                <a:solidFill>
                  <a:srgbClr val="FF0000"/>
                </a:solidFill>
              </a:rPr>
              <a:t>Debido a la manufactura de la industria textil pequeñas villas,  y pueblos se convierten en ciudades </a:t>
            </a:r>
          </a:p>
          <a:p>
            <a:endParaRPr lang="es-MX" sz="2400" dirty="0"/>
          </a:p>
        </p:txBody>
      </p:sp>
    </p:spTree>
    <p:extLst>
      <p:ext uri="{BB962C8B-B14F-4D97-AF65-F5344CB8AC3E}">
        <p14:creationId xmlns:p14="http://schemas.microsoft.com/office/powerpoint/2010/main" val="23623087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5980" y="35997"/>
            <a:ext cx="7704667" cy="1592803"/>
          </a:xfrm>
        </p:spPr>
        <p:txBody>
          <a:bodyPr/>
          <a:lstStyle/>
          <a:p>
            <a:r>
              <a:rPr lang="es-MX" dirty="0" smtClean="0"/>
              <a:t>Entonces, ¿cómo se transita de una ciudad comercial a una industrial?</a:t>
            </a:r>
            <a:endParaRPr lang="es-MX" dirty="0"/>
          </a:p>
        </p:txBody>
      </p:sp>
      <p:sp>
        <p:nvSpPr>
          <p:cNvPr id="3" name="Marcador de contenido 2"/>
          <p:cNvSpPr>
            <a:spLocks noGrp="1"/>
          </p:cNvSpPr>
          <p:nvPr>
            <p:ph idx="1"/>
          </p:nvPr>
        </p:nvSpPr>
        <p:spPr>
          <a:xfrm>
            <a:off x="982133" y="1484784"/>
            <a:ext cx="7704667" cy="4515032"/>
          </a:xfrm>
        </p:spPr>
        <p:txBody>
          <a:bodyPr>
            <a:normAutofit/>
          </a:bodyPr>
          <a:lstStyle/>
          <a:p>
            <a:r>
              <a:rPr lang="es-MX" dirty="0" smtClean="0"/>
              <a:t>Según Marx y Engels:</a:t>
            </a:r>
          </a:p>
          <a:p>
            <a:pPr marL="0" indent="0">
              <a:buNone/>
            </a:pPr>
            <a:r>
              <a:rPr lang="es-MX" dirty="0" smtClean="0"/>
              <a:t>*La </a:t>
            </a:r>
            <a:r>
              <a:rPr lang="es-MX" dirty="0" smtClean="0"/>
              <a:t>división del trabajo se maximiza. </a:t>
            </a:r>
          </a:p>
          <a:p>
            <a:pPr marL="0" indent="0">
              <a:buNone/>
            </a:pPr>
            <a:r>
              <a:rPr lang="es-MX" dirty="0" smtClean="0"/>
              <a:t>*El mercado se orienta hacia una dimensión mundial</a:t>
            </a:r>
          </a:p>
          <a:p>
            <a:pPr marL="0" indent="0">
              <a:buNone/>
            </a:pPr>
            <a:r>
              <a:rPr lang="es-MX" dirty="0" smtClean="0"/>
              <a:t>*El comercio se subordina a la industria</a:t>
            </a:r>
          </a:p>
          <a:p>
            <a:pPr marL="0" indent="0">
              <a:buNone/>
            </a:pPr>
            <a:r>
              <a:rPr lang="es-MX" dirty="0" smtClean="0"/>
              <a:t>*A través de la industria nace un nuevo tipo de asentamiento humano</a:t>
            </a:r>
          </a:p>
          <a:p>
            <a:pPr marL="0" indent="0">
              <a:buNone/>
            </a:pPr>
            <a:endParaRPr lang="es-MX" dirty="0"/>
          </a:p>
        </p:txBody>
      </p:sp>
    </p:spTree>
    <p:extLst>
      <p:ext uri="{BB962C8B-B14F-4D97-AF65-F5344CB8AC3E}">
        <p14:creationId xmlns:p14="http://schemas.microsoft.com/office/powerpoint/2010/main" val="23860905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1124744"/>
            <a:ext cx="7704667" cy="3349352"/>
          </a:xfrm>
        </p:spPr>
        <p:txBody>
          <a:bodyPr>
            <a:noAutofit/>
          </a:bodyPr>
          <a:lstStyle/>
          <a:p>
            <a:r>
              <a:rPr lang="es-MX" sz="8000" dirty="0" smtClean="0"/>
              <a:t>6. El sistema de fábrica y la ciudad industrial</a:t>
            </a:r>
            <a:endParaRPr lang="es-MX" sz="8000" dirty="0"/>
          </a:p>
        </p:txBody>
      </p:sp>
    </p:spTree>
    <p:extLst>
      <p:ext uri="{BB962C8B-B14F-4D97-AF65-F5344CB8AC3E}">
        <p14:creationId xmlns:p14="http://schemas.microsoft.com/office/powerpoint/2010/main" val="30914107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87624" y="404664"/>
            <a:ext cx="6587161" cy="494553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ectángulo 4"/>
          <p:cNvSpPr/>
          <p:nvPr/>
        </p:nvSpPr>
        <p:spPr>
          <a:xfrm>
            <a:off x="1187623" y="5445224"/>
            <a:ext cx="6587161" cy="507831"/>
          </a:xfrm>
          <a:prstGeom prst="rect">
            <a:avLst/>
          </a:prstGeom>
        </p:spPr>
        <p:txBody>
          <a:bodyPr wrap="square">
            <a:spAutoFit/>
          </a:bodyPr>
          <a:lstStyle/>
          <a:p>
            <a:r>
              <a:rPr lang="es-MX" sz="900" dirty="0"/>
              <a:t>https://www.google.com.mx/</a:t>
            </a:r>
            <a:r>
              <a:rPr lang="es-MX" sz="900" dirty="0" err="1"/>
              <a:t>search?rlz</a:t>
            </a:r>
            <a:r>
              <a:rPr lang="es-MX" sz="900" dirty="0"/>
              <a:t>=1C1KYPA_enMX613MX614&amp;biw=1600&amp;bih=789&amp;tbm=</a:t>
            </a:r>
            <a:r>
              <a:rPr lang="es-MX" sz="900" dirty="0" err="1"/>
              <a:t>isch&amp;sa</a:t>
            </a:r>
            <a:r>
              <a:rPr lang="es-MX" sz="900" dirty="0"/>
              <a:t>=1&amp;ei=GyGkW5yWB4n-sAX0ipKgDg&amp;q=</a:t>
            </a:r>
            <a:r>
              <a:rPr lang="es-MX" sz="900" dirty="0" err="1"/>
              <a:t>maquinas+textil+en+el+siglo+xIX&amp;oq</a:t>
            </a:r>
            <a:r>
              <a:rPr lang="es-MX" sz="900" dirty="0"/>
              <a:t>=</a:t>
            </a:r>
            <a:r>
              <a:rPr lang="es-MX" sz="900" dirty="0" err="1"/>
              <a:t>maquinas+textil+en+el+siglo+xIX&amp;gs_l</a:t>
            </a:r>
            <a:r>
              <a:rPr lang="es-MX" sz="900" dirty="0"/>
              <a:t>=img.12...8918.10474.0.12515.7.7.0.0.0.0.79.479.7.7.0....0...1c.1.64.img..0.0.0....0.0W1EEavCWtk#imgrc=Hsah_Zks6ljNTM:</a:t>
            </a:r>
          </a:p>
        </p:txBody>
      </p:sp>
    </p:spTree>
    <p:extLst>
      <p:ext uri="{BB962C8B-B14F-4D97-AF65-F5344CB8AC3E}">
        <p14:creationId xmlns:p14="http://schemas.microsoft.com/office/powerpoint/2010/main" val="16672304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5075" y="113672"/>
            <a:ext cx="7704667" cy="1800200"/>
          </a:xfrm>
        </p:spPr>
        <p:txBody>
          <a:bodyPr/>
          <a:lstStyle/>
          <a:p>
            <a:r>
              <a:rPr lang="es-MX" dirty="0" smtClean="0"/>
              <a:t>La invención de máquinas y su perfeccionamiento continuo racionalizaban y aumentaban la producción</a:t>
            </a:r>
            <a:endParaRPr lang="es-MX" dirty="0"/>
          </a:p>
        </p:txBody>
      </p:sp>
      <p:pic>
        <p:nvPicPr>
          <p:cNvPr id="4" name="Imagen 3"/>
          <p:cNvPicPr>
            <a:picLocks noChangeAspect="1"/>
          </p:cNvPicPr>
          <p:nvPr/>
        </p:nvPicPr>
        <p:blipFill>
          <a:blip r:embed="rId2"/>
          <a:stretch>
            <a:fillRect/>
          </a:stretch>
        </p:blipFill>
        <p:spPr>
          <a:xfrm>
            <a:off x="697534" y="1916832"/>
            <a:ext cx="4140466" cy="2324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ángulo 4"/>
          <p:cNvSpPr/>
          <p:nvPr/>
        </p:nvSpPr>
        <p:spPr>
          <a:xfrm>
            <a:off x="551459" y="4218975"/>
            <a:ext cx="4196246" cy="784830"/>
          </a:xfrm>
          <a:prstGeom prst="rect">
            <a:avLst/>
          </a:prstGeom>
        </p:spPr>
        <p:txBody>
          <a:bodyPr wrap="square">
            <a:spAutoFit/>
          </a:bodyPr>
          <a:lstStyle/>
          <a:p>
            <a:r>
              <a:rPr lang="es-MX" sz="900" dirty="0"/>
              <a:t>https://www.google.com.mx/</a:t>
            </a:r>
            <a:r>
              <a:rPr lang="es-MX" sz="900" dirty="0" err="1"/>
              <a:t>search?rlz</a:t>
            </a:r>
            <a:r>
              <a:rPr lang="es-MX" sz="900" dirty="0"/>
              <a:t>=1C1KYPA_enMX613MX614&amp;biw=1600&amp;bih=789&amp;tbm=</a:t>
            </a:r>
            <a:r>
              <a:rPr lang="es-MX" sz="900" dirty="0" err="1"/>
              <a:t>isch&amp;sa</a:t>
            </a:r>
            <a:r>
              <a:rPr lang="es-MX" sz="900" dirty="0"/>
              <a:t>=1&amp;ei=KCGkW5eAIoaMsQWDxaiwAg&amp;q=sistema+de+f%C3%A1bricas+siglo+XIX&amp;oq=sistema+de+f%C3%A1bricas+siglo+XIX&amp;gs_l=img.3...461233.469889.0.470327.29.24.0.5.5.0.103.1936.23j1.24.0....0...1c.1.64.img..0.12.637...0j0i67k1.0.P7K2SkocR9g#imgrc=NQouQx7aw-rHeM:</a:t>
            </a:r>
          </a:p>
        </p:txBody>
      </p:sp>
      <p:cxnSp>
        <p:nvCxnSpPr>
          <p:cNvPr id="7" name="Conector angular 6"/>
          <p:cNvCxnSpPr/>
          <p:nvPr/>
        </p:nvCxnSpPr>
        <p:spPr>
          <a:xfrm rot="10800000" flipV="1">
            <a:off x="4984076" y="1411296"/>
            <a:ext cx="2900293" cy="1042886"/>
          </a:xfrm>
          <a:prstGeom prst="bentConnector3">
            <a:avLst/>
          </a:prstGeom>
          <a:ln w="38100">
            <a:tailEnd type="triangle"/>
          </a:ln>
        </p:spPr>
        <p:style>
          <a:lnRef idx="3">
            <a:schemeClr val="accent1"/>
          </a:lnRef>
          <a:fillRef idx="0">
            <a:schemeClr val="accent1"/>
          </a:fillRef>
          <a:effectRef idx="2">
            <a:schemeClr val="accent1"/>
          </a:effectRef>
          <a:fontRef idx="minor">
            <a:schemeClr val="tx1"/>
          </a:fontRef>
        </p:style>
      </p:cxnSp>
      <p:sp>
        <p:nvSpPr>
          <p:cNvPr id="9" name="Igual que 8"/>
          <p:cNvSpPr/>
          <p:nvPr/>
        </p:nvSpPr>
        <p:spPr>
          <a:xfrm>
            <a:off x="4807409" y="3079068"/>
            <a:ext cx="1584176" cy="79208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0" name="CuadroTexto 9"/>
          <p:cNvSpPr txBox="1"/>
          <p:nvPr/>
        </p:nvSpPr>
        <p:spPr>
          <a:xfrm>
            <a:off x="6391585" y="3068543"/>
            <a:ext cx="1955424" cy="923330"/>
          </a:xfrm>
          <a:prstGeom prst="rect">
            <a:avLst/>
          </a:prstGeom>
          <a:noFill/>
        </p:spPr>
        <p:txBody>
          <a:bodyPr wrap="square" rtlCol="0">
            <a:spAutoFit/>
          </a:bodyPr>
          <a:lstStyle/>
          <a:p>
            <a:r>
              <a:rPr lang="es-MX" dirty="0" smtClean="0"/>
              <a:t>NACE UN SISTEMA DE FÁBRICAS</a:t>
            </a:r>
            <a:endParaRPr lang="es-MX" dirty="0"/>
          </a:p>
        </p:txBody>
      </p:sp>
      <p:sp>
        <p:nvSpPr>
          <p:cNvPr id="11" name="Flecha abajo 10"/>
          <p:cNvSpPr/>
          <p:nvPr/>
        </p:nvSpPr>
        <p:spPr>
          <a:xfrm>
            <a:off x="6801241" y="3952741"/>
            <a:ext cx="432048" cy="6534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4747706" y="4722805"/>
            <a:ext cx="4288790" cy="1938992"/>
          </a:xfrm>
          <a:prstGeom prst="rect">
            <a:avLst/>
          </a:prstGeom>
          <a:ln w="57150">
            <a:solidFill>
              <a:schemeClr val="tx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400" dirty="0" smtClean="0"/>
              <a:t>La localización de la industria sigue un razonamiento económico = altera el tejido social y urbaniza una gran parte del territorio</a:t>
            </a:r>
            <a:endParaRPr lang="es-MX" sz="2400" dirty="0"/>
          </a:p>
        </p:txBody>
      </p:sp>
    </p:spTree>
    <p:extLst>
      <p:ext uri="{BB962C8B-B14F-4D97-AF65-F5344CB8AC3E}">
        <p14:creationId xmlns:p14="http://schemas.microsoft.com/office/powerpoint/2010/main" val="15191129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5865" y="457201"/>
            <a:ext cx="5060272" cy="1981200"/>
          </a:xfrm>
        </p:spPr>
        <p:txBody>
          <a:bodyPr>
            <a:normAutofit fontScale="90000"/>
          </a:bodyPr>
          <a:lstStyle/>
          <a:p>
            <a:r>
              <a:rPr lang="es-MX" sz="3600" dirty="0" smtClean="0"/>
              <a:t>Así, de un pequeño pueblo nace una ciudad y de una pequeña ciudad nace una gran ciudad</a:t>
            </a:r>
            <a:endParaRPr lang="es-MX" sz="3600" dirty="0"/>
          </a:p>
        </p:txBody>
      </p:sp>
      <p:pic>
        <p:nvPicPr>
          <p:cNvPr id="4" name="Imagen 3"/>
          <p:cNvPicPr>
            <a:picLocks noChangeAspect="1"/>
          </p:cNvPicPr>
          <p:nvPr/>
        </p:nvPicPr>
        <p:blipFill>
          <a:blip r:embed="rId2"/>
          <a:stretch>
            <a:fillRect/>
          </a:stretch>
        </p:blipFill>
        <p:spPr>
          <a:xfrm>
            <a:off x="827584" y="2438401"/>
            <a:ext cx="4320480" cy="3240360"/>
          </a:xfrm>
          <a:prstGeom prst="rect">
            <a:avLst/>
          </a:prstGeom>
          <a:ln>
            <a:noFill/>
          </a:ln>
          <a:effectLst>
            <a:outerShdw blurRad="190500" algn="tl" rotWithShape="0">
              <a:srgbClr val="000000">
                <a:alpha val="70000"/>
              </a:srgbClr>
            </a:outerShdw>
          </a:effectLst>
        </p:spPr>
      </p:pic>
      <p:sp>
        <p:nvSpPr>
          <p:cNvPr id="5" name="Rectángulo 4"/>
          <p:cNvSpPr/>
          <p:nvPr/>
        </p:nvSpPr>
        <p:spPr>
          <a:xfrm>
            <a:off x="701824" y="5678761"/>
            <a:ext cx="4446240" cy="784830"/>
          </a:xfrm>
          <a:prstGeom prst="rect">
            <a:avLst/>
          </a:prstGeom>
        </p:spPr>
        <p:txBody>
          <a:bodyPr wrap="square">
            <a:spAutoFit/>
          </a:bodyPr>
          <a:lstStyle/>
          <a:p>
            <a:r>
              <a:rPr lang="es-MX" sz="900" dirty="0"/>
              <a:t>https://www.google.com.mx/</a:t>
            </a:r>
            <a:r>
              <a:rPr lang="es-MX" sz="900" dirty="0" err="1"/>
              <a:t>search?rlz</a:t>
            </a:r>
            <a:r>
              <a:rPr lang="es-MX" sz="900" dirty="0"/>
              <a:t>=1C1KYPA_enMX613MX614&amp;biw=1600&amp;bih=789&amp;tbm=</a:t>
            </a:r>
            <a:r>
              <a:rPr lang="es-MX" sz="900" dirty="0" err="1"/>
              <a:t>isch&amp;sa</a:t>
            </a:r>
            <a:r>
              <a:rPr lang="es-MX" sz="900" dirty="0"/>
              <a:t>=1&amp;ei=KCGkW5eAIoaMsQWDxaiwAg&amp;q=</a:t>
            </a:r>
            <a:r>
              <a:rPr lang="es-MX" sz="900" dirty="0" err="1"/>
              <a:t>ciudades+industriales+del+siglo+XIX&amp;oq</a:t>
            </a:r>
            <a:r>
              <a:rPr lang="es-MX" sz="900" dirty="0"/>
              <a:t>=</a:t>
            </a:r>
            <a:r>
              <a:rPr lang="es-MX" sz="900" dirty="0" err="1"/>
              <a:t>ciudades+industriales+del+siglo+XIX&amp;gs_l</a:t>
            </a:r>
            <a:r>
              <a:rPr lang="es-MX" sz="900" dirty="0"/>
              <a:t>=img.3..0i24k1.3466.11967.0.12157.37.24.1.12.13.0.96.1729.23.23.0....0...1c.1.64.img..1.35.1703...0j0i67k1j0i5i30k1j0i30k1j0i8i30k1.0.P5_GfA5JyEg#imgrc=</a:t>
            </a:r>
            <a:r>
              <a:rPr lang="es-MX" sz="900" dirty="0" err="1"/>
              <a:t>jFdtnLdcQIQXEM</a:t>
            </a:r>
            <a:r>
              <a:rPr lang="es-MX" sz="900" dirty="0"/>
              <a:t>:</a:t>
            </a:r>
          </a:p>
        </p:txBody>
      </p:sp>
      <p:sp>
        <p:nvSpPr>
          <p:cNvPr id="6" name="Cerrar llave 5"/>
          <p:cNvSpPr/>
          <p:nvPr/>
        </p:nvSpPr>
        <p:spPr>
          <a:xfrm>
            <a:off x="5292080" y="2438401"/>
            <a:ext cx="504056" cy="3510879"/>
          </a:xfrm>
          <a:prstGeom prst="rightBrace">
            <a:avLst/>
          </a:prstGeom>
          <a:ln w="57150"/>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7" name="CuadroTexto 6"/>
          <p:cNvSpPr txBox="1"/>
          <p:nvPr/>
        </p:nvSpPr>
        <p:spPr>
          <a:xfrm>
            <a:off x="5903187" y="2100858"/>
            <a:ext cx="3132486" cy="39703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800" dirty="0" smtClean="0"/>
              <a:t>¿Cuáles son los efectos </a:t>
            </a:r>
          </a:p>
          <a:p>
            <a:r>
              <a:rPr lang="es-MX" sz="2800" dirty="0" smtClean="0"/>
              <a:t>sociales del aumento progresivo de la población urbana debido a las fuerzas de la atracción de la ciudad?</a:t>
            </a:r>
            <a:endParaRPr lang="es-MX" sz="2800" dirty="0"/>
          </a:p>
        </p:txBody>
      </p:sp>
    </p:spTree>
    <p:extLst>
      <p:ext uri="{BB962C8B-B14F-4D97-AF65-F5344CB8AC3E}">
        <p14:creationId xmlns:p14="http://schemas.microsoft.com/office/powerpoint/2010/main" val="1569175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764704"/>
            <a:ext cx="7920691" cy="5328592"/>
          </a:xfrm>
        </p:spPr>
        <p:txBody>
          <a:bodyPr>
            <a:noAutofit/>
          </a:bodyPr>
          <a:lstStyle/>
          <a:p>
            <a:r>
              <a:rPr lang="es-MX" sz="8000" dirty="0" smtClean="0"/>
              <a:t>7. La situación del proletariado (primera respuesta)</a:t>
            </a:r>
            <a:endParaRPr lang="es-MX" sz="8000" dirty="0"/>
          </a:p>
        </p:txBody>
      </p:sp>
      <p:sp>
        <p:nvSpPr>
          <p:cNvPr id="5" name="CuadroTexto 4"/>
          <p:cNvSpPr txBox="1"/>
          <p:nvPr/>
        </p:nvSpPr>
        <p:spPr>
          <a:xfrm>
            <a:off x="4572000" y="2564903"/>
            <a:ext cx="112723" cy="262837"/>
          </a:xfrm>
          <a:prstGeom prst="rect">
            <a:avLst/>
          </a:prstGeom>
          <a:noFill/>
        </p:spPr>
        <p:txBody>
          <a:bodyPr wrap="square" rtlCol="0">
            <a:spAutoFit/>
          </a:bodyPr>
          <a:lstStyle/>
          <a:p>
            <a:endParaRPr lang="es-MX" dirty="0"/>
          </a:p>
        </p:txBody>
      </p:sp>
    </p:spTree>
    <p:extLst>
      <p:ext uri="{BB962C8B-B14F-4D97-AF65-F5344CB8AC3E}">
        <p14:creationId xmlns:p14="http://schemas.microsoft.com/office/powerpoint/2010/main" val="19539864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a:off x="5158551" y="3573016"/>
            <a:ext cx="2546512"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2"/>
          <a:stretch>
            <a:fillRect/>
          </a:stretch>
        </p:blipFill>
        <p:spPr>
          <a:xfrm>
            <a:off x="734553" y="1242486"/>
            <a:ext cx="4423997" cy="3888432"/>
          </a:xfrm>
          <a:prstGeom prst="rect">
            <a:avLst/>
          </a:prstGeom>
        </p:spPr>
      </p:pic>
      <p:sp>
        <p:nvSpPr>
          <p:cNvPr id="5" name="CuadroTexto 4"/>
          <p:cNvSpPr txBox="1"/>
          <p:nvPr/>
        </p:nvSpPr>
        <p:spPr>
          <a:xfrm>
            <a:off x="899592" y="457508"/>
            <a:ext cx="8073044" cy="523220"/>
          </a:xfrm>
          <a:prstGeom prst="rect">
            <a:avLst/>
          </a:prstGeom>
          <a:noFill/>
        </p:spPr>
        <p:txBody>
          <a:bodyPr wrap="none" rtlCol="0">
            <a:spAutoFit/>
          </a:bodyPr>
          <a:lstStyle/>
          <a:p>
            <a:r>
              <a:rPr lang="es-MX" sz="2800" dirty="0" smtClean="0"/>
              <a:t>Indiferencia, aislamiento y conflicto de la clase obrera</a:t>
            </a:r>
            <a:endParaRPr lang="es-MX" sz="2800" dirty="0"/>
          </a:p>
        </p:txBody>
      </p:sp>
      <p:sp>
        <p:nvSpPr>
          <p:cNvPr id="3" name="Rectángulo 2"/>
          <p:cNvSpPr/>
          <p:nvPr/>
        </p:nvSpPr>
        <p:spPr>
          <a:xfrm>
            <a:off x="891586" y="5157192"/>
            <a:ext cx="4324705" cy="646331"/>
          </a:xfrm>
          <a:prstGeom prst="rect">
            <a:avLst/>
          </a:prstGeom>
        </p:spPr>
        <p:txBody>
          <a:bodyPr wrap="square">
            <a:spAutoFit/>
          </a:bodyPr>
          <a:lstStyle/>
          <a:p>
            <a:r>
              <a:rPr lang="es-MX" sz="900" dirty="0"/>
              <a:t>https://www.google.com.mx/search?q=proletariado+del+siglo+XIX&amp;rlz=1C1KYPA_enMX613MX614&amp;source=lnms&amp;tbm=isch&amp;sa=X&amp;ved=0ahUKEwj7prmw2MrdAhUPDKwKHZfdBsYQ_AUICigB&amp;biw=1600&amp;bih=789#imgdii=BxYntr1iLRmx2M:&amp;imgrc=zcMNBS1kp6hLCM:</a:t>
            </a:r>
          </a:p>
        </p:txBody>
      </p:sp>
      <p:sp>
        <p:nvSpPr>
          <p:cNvPr id="6" name="Flecha abajo 5"/>
          <p:cNvSpPr/>
          <p:nvPr/>
        </p:nvSpPr>
        <p:spPr>
          <a:xfrm>
            <a:off x="6948264" y="980728"/>
            <a:ext cx="216024"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5432022" y="2060848"/>
            <a:ext cx="3032484" cy="3046988"/>
          </a:xfrm>
          <a:prstGeom prst="rect">
            <a:avLst/>
          </a:prstGeom>
          <a:noFill/>
        </p:spPr>
        <p:txBody>
          <a:bodyPr wrap="square" rtlCol="0">
            <a:spAutoFit/>
          </a:bodyPr>
          <a:lstStyle/>
          <a:p>
            <a:r>
              <a:rPr lang="es-MX" sz="2400" dirty="0" smtClean="0"/>
              <a:t>En las condiciones de vida de los obreros caracterizadas por la miseria se encuentra</a:t>
            </a:r>
          </a:p>
          <a:p>
            <a:endParaRPr lang="es-MX" sz="2400" dirty="0" smtClean="0"/>
          </a:p>
          <a:p>
            <a:r>
              <a:rPr lang="es-MX" sz="2400" dirty="0" smtClean="0"/>
              <a:t> la división entre burguesía y proletariado</a:t>
            </a:r>
            <a:endParaRPr lang="es-MX" sz="2400" dirty="0"/>
          </a:p>
        </p:txBody>
      </p:sp>
      <p:sp>
        <p:nvSpPr>
          <p:cNvPr id="9" name="Flecha abajo 8"/>
          <p:cNvSpPr/>
          <p:nvPr/>
        </p:nvSpPr>
        <p:spPr>
          <a:xfrm>
            <a:off x="6300192" y="5301208"/>
            <a:ext cx="117727" cy="6559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3608" y="5957123"/>
            <a:ext cx="799288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400" dirty="0" smtClean="0"/>
              <a:t>División del trabajo = CONFLICTO ENTRE CAMPO Y CIUDAD</a:t>
            </a:r>
            <a:endParaRPr lang="es-MX" sz="2400" dirty="0"/>
          </a:p>
        </p:txBody>
      </p:sp>
    </p:spTree>
    <p:extLst>
      <p:ext uri="{BB962C8B-B14F-4D97-AF65-F5344CB8AC3E}">
        <p14:creationId xmlns:p14="http://schemas.microsoft.com/office/powerpoint/2010/main" val="26308164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Referencias:</a:t>
            </a:r>
            <a:br>
              <a:rPr lang="es-MX" dirty="0"/>
            </a:br>
            <a:endParaRPr lang="es-MX" dirty="0"/>
          </a:p>
        </p:txBody>
      </p:sp>
      <p:sp>
        <p:nvSpPr>
          <p:cNvPr id="3" name="Marcador de contenido 2"/>
          <p:cNvSpPr>
            <a:spLocks noGrp="1"/>
          </p:cNvSpPr>
          <p:nvPr>
            <p:ph sz="quarter" idx="4294967295"/>
          </p:nvPr>
        </p:nvSpPr>
        <p:spPr>
          <a:xfrm>
            <a:off x="628650" y="2504209"/>
            <a:ext cx="7886700" cy="2867891"/>
          </a:xfrm>
          <a:prstGeom prst="rect">
            <a:avLst/>
          </a:prstGeom>
        </p:spPr>
        <p:txBody>
          <a:bodyPr>
            <a:normAutofit/>
          </a:bodyPr>
          <a:lstStyle/>
          <a:p>
            <a:pPr algn="just">
              <a:lnSpc>
                <a:spcPct val="80000"/>
              </a:lnSpc>
              <a:buNone/>
            </a:pPr>
            <a:r>
              <a:rPr lang="es-MX" sz="3200" b="1" dirty="0" smtClean="0"/>
              <a:t>*</a:t>
            </a:r>
            <a:r>
              <a:rPr lang="es-MX" sz="3200" b="1" dirty="0"/>
              <a:t> </a:t>
            </a:r>
            <a:r>
              <a:rPr lang="es-MX" sz="3200" b="1" dirty="0" smtClean="0"/>
              <a:t>Gianfranco, </a:t>
            </a:r>
            <a:r>
              <a:rPr lang="es-MX" sz="3200" b="1" dirty="0" err="1" smtClean="0"/>
              <a:t>Bettin</a:t>
            </a:r>
            <a:r>
              <a:rPr lang="es-MX" sz="3200" b="1" dirty="0"/>
              <a:t> </a:t>
            </a:r>
            <a:r>
              <a:rPr lang="es-MX" sz="3200" b="1" dirty="0" smtClean="0"/>
              <a:t>(1989), Los sociólogos de la ciudad. Barcelona, Editorial Gustavo </a:t>
            </a:r>
            <a:r>
              <a:rPr lang="es-MX" sz="3200" b="1" dirty="0" err="1" smtClean="0"/>
              <a:t>Gilli</a:t>
            </a:r>
            <a:r>
              <a:rPr lang="es-MX" sz="3200" b="1" dirty="0" smtClean="0"/>
              <a:t>. Páginas consultas: 36-62</a:t>
            </a:r>
            <a:endParaRPr lang="es-MX" sz="3200" b="1" dirty="0"/>
          </a:p>
          <a:p>
            <a:endParaRPr lang="es-MX" dirty="0"/>
          </a:p>
        </p:txBody>
      </p:sp>
    </p:spTree>
    <p:extLst>
      <p:ext uri="{BB962C8B-B14F-4D97-AF65-F5344CB8AC3E}">
        <p14:creationId xmlns:p14="http://schemas.microsoft.com/office/powerpoint/2010/main" val="35583104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836712"/>
            <a:ext cx="3949907" cy="4824536"/>
          </a:xfrm>
        </p:spPr>
        <p:txBody>
          <a:bodyPr>
            <a:normAutofit fontScale="90000"/>
          </a:bodyPr>
          <a:lstStyle/>
          <a:p>
            <a:pPr algn="just"/>
            <a:r>
              <a:rPr lang="es-MX" dirty="0" smtClean="0"/>
              <a:t>*El campo se somete a la ciudad</a:t>
            </a:r>
            <a:br>
              <a:rPr lang="es-MX" dirty="0" smtClean="0"/>
            </a:br>
            <a:r>
              <a:rPr lang="es-MX" dirty="0" smtClean="0"/>
              <a:t>*El desarrollo impone una forma de organización urbana que desgasta al campo</a:t>
            </a:r>
            <a:br>
              <a:rPr lang="es-MX" dirty="0" smtClean="0"/>
            </a:br>
            <a:r>
              <a:rPr lang="es-MX" dirty="0" smtClean="0"/>
              <a:t/>
            </a:r>
            <a:br>
              <a:rPr lang="es-MX" dirty="0" smtClean="0"/>
            </a:br>
            <a:endParaRPr lang="es-MX" dirty="0"/>
          </a:p>
        </p:txBody>
      </p:sp>
      <p:sp>
        <p:nvSpPr>
          <p:cNvPr id="4" name="Igual que 3"/>
          <p:cNvSpPr/>
          <p:nvPr/>
        </p:nvSpPr>
        <p:spPr>
          <a:xfrm>
            <a:off x="4633475" y="2492896"/>
            <a:ext cx="1378685" cy="936104"/>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CuadroTexto 4"/>
          <p:cNvSpPr txBox="1"/>
          <p:nvPr/>
        </p:nvSpPr>
        <p:spPr>
          <a:xfrm>
            <a:off x="5940152" y="1340768"/>
            <a:ext cx="2880320" cy="39703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3600" dirty="0" smtClean="0">
                <a:latin typeface="Eras Demi ITC" panose="020B0805030504020804" pitchFamily="34" charset="0"/>
              </a:rPr>
              <a:t>Se presenta un desorden urbano, necesario del orden burgués</a:t>
            </a:r>
            <a:endParaRPr lang="es-MX" sz="3600" dirty="0">
              <a:latin typeface="Eras Demi ITC" panose="020B0805030504020804" pitchFamily="34" charset="0"/>
            </a:endParaRPr>
          </a:p>
        </p:txBody>
      </p:sp>
    </p:spTree>
    <p:extLst>
      <p:ext uri="{BB962C8B-B14F-4D97-AF65-F5344CB8AC3E}">
        <p14:creationId xmlns:p14="http://schemas.microsoft.com/office/powerpoint/2010/main" val="32769980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908720"/>
            <a:ext cx="7704667" cy="5112568"/>
          </a:xfrm>
        </p:spPr>
        <p:txBody>
          <a:bodyPr>
            <a:noAutofit/>
          </a:bodyPr>
          <a:lstStyle/>
          <a:p>
            <a:r>
              <a:rPr lang="es-MX" sz="8000" dirty="0" smtClean="0"/>
              <a:t>8. Conflicto de clases</a:t>
            </a:r>
            <a:br>
              <a:rPr lang="es-MX" sz="8000" dirty="0" smtClean="0"/>
            </a:br>
            <a:r>
              <a:rPr lang="es-MX" sz="8000" dirty="0" smtClean="0"/>
              <a:t>(segunda respuesta)</a:t>
            </a:r>
            <a:endParaRPr lang="es-MX" sz="8000" dirty="0"/>
          </a:p>
        </p:txBody>
      </p:sp>
    </p:spTree>
    <p:extLst>
      <p:ext uri="{BB962C8B-B14F-4D97-AF65-F5344CB8AC3E}">
        <p14:creationId xmlns:p14="http://schemas.microsoft.com/office/powerpoint/2010/main" val="5618135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3949907" cy="2323727"/>
          </a:xfrm>
        </p:spPr>
        <p:txBody>
          <a:bodyPr>
            <a:normAutofit fontScale="90000"/>
          </a:bodyPr>
          <a:lstStyle/>
          <a:p>
            <a:r>
              <a:rPr lang="es-MX" dirty="0" smtClean="0"/>
              <a:t>En este desorden urbano se presentan patologías</a:t>
            </a:r>
            <a:endParaRPr lang="es-MX" dirty="0"/>
          </a:p>
        </p:txBody>
      </p:sp>
      <p:sp>
        <p:nvSpPr>
          <p:cNvPr id="4" name="Flecha abajo 3"/>
          <p:cNvSpPr/>
          <p:nvPr/>
        </p:nvSpPr>
        <p:spPr>
          <a:xfrm>
            <a:off x="2555776" y="2672916"/>
            <a:ext cx="648072" cy="9434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58869" y="3519315"/>
            <a:ext cx="4289957" cy="2954655"/>
          </a:xfrm>
          <a:prstGeom prst="rect">
            <a:avLst/>
          </a:prstGeom>
          <a:noFill/>
        </p:spPr>
        <p:txBody>
          <a:bodyPr wrap="none" rtlCol="0">
            <a:spAutoFit/>
          </a:bodyPr>
          <a:lstStyle/>
          <a:p>
            <a:r>
              <a:rPr lang="es-MX" sz="4400" dirty="0" smtClean="0"/>
              <a:t>Alienación obrera</a:t>
            </a:r>
          </a:p>
          <a:p>
            <a:r>
              <a:rPr lang="es-MX" sz="4400" dirty="0" smtClean="0"/>
              <a:t>Conflicto</a:t>
            </a:r>
          </a:p>
          <a:p>
            <a:r>
              <a:rPr lang="es-MX" sz="4400" dirty="0" smtClean="0"/>
              <a:t>Crimen</a:t>
            </a:r>
          </a:p>
          <a:p>
            <a:endParaRPr lang="es-MX" sz="5400" dirty="0"/>
          </a:p>
        </p:txBody>
      </p:sp>
      <p:sp>
        <p:nvSpPr>
          <p:cNvPr id="6" name="Cerrar llave 5"/>
          <p:cNvSpPr/>
          <p:nvPr/>
        </p:nvSpPr>
        <p:spPr>
          <a:xfrm>
            <a:off x="5348826" y="2971381"/>
            <a:ext cx="470537" cy="3024336"/>
          </a:xfrm>
          <a:prstGeom prst="rightBrace">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7" name="CuadroTexto 6"/>
          <p:cNvSpPr txBox="1"/>
          <p:nvPr/>
        </p:nvSpPr>
        <p:spPr>
          <a:xfrm>
            <a:off x="5940152" y="1631901"/>
            <a:ext cx="2825071" cy="477053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3800" dirty="0" smtClean="0"/>
              <a:t>Pero al mismo tiempo, son las grandes ciudades focos de movimientos obreros</a:t>
            </a:r>
            <a:endParaRPr lang="es-MX" sz="3800" dirty="0"/>
          </a:p>
        </p:txBody>
      </p:sp>
    </p:spTree>
    <p:extLst>
      <p:ext uri="{BB962C8B-B14F-4D97-AF65-F5344CB8AC3E}">
        <p14:creationId xmlns:p14="http://schemas.microsoft.com/office/powerpoint/2010/main" val="915589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908720"/>
            <a:ext cx="7704667" cy="4752528"/>
          </a:xfrm>
        </p:spPr>
        <p:txBody>
          <a:bodyPr>
            <a:noAutofit/>
          </a:bodyPr>
          <a:lstStyle/>
          <a:p>
            <a:r>
              <a:rPr lang="es-MX" sz="6000" dirty="0" smtClean="0"/>
              <a:t>En las grandes ciudades se empieza a conformar un discurso de una clase </a:t>
            </a:r>
            <a:r>
              <a:rPr lang="es-MX" sz="6000" i="1" dirty="0" smtClean="0"/>
              <a:t>per se</a:t>
            </a:r>
            <a:endParaRPr lang="es-MX" sz="6000" i="1" dirty="0"/>
          </a:p>
        </p:txBody>
      </p:sp>
    </p:spTree>
    <p:extLst>
      <p:ext uri="{BB962C8B-B14F-4D97-AF65-F5344CB8AC3E}">
        <p14:creationId xmlns:p14="http://schemas.microsoft.com/office/powerpoint/2010/main" val="12921159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836712"/>
            <a:ext cx="7704667" cy="5328592"/>
          </a:xfrm>
        </p:spPr>
        <p:txBody>
          <a:bodyPr>
            <a:noAutofit/>
          </a:bodyPr>
          <a:lstStyle/>
          <a:p>
            <a:r>
              <a:rPr lang="es-MX" sz="8800" dirty="0" smtClean="0"/>
              <a:t>9. Proceso de proletarización y difusión urbana</a:t>
            </a:r>
            <a:endParaRPr lang="es-MX" sz="8800" dirty="0"/>
          </a:p>
        </p:txBody>
      </p:sp>
    </p:spTree>
    <p:extLst>
      <p:ext uri="{BB962C8B-B14F-4D97-AF65-F5344CB8AC3E}">
        <p14:creationId xmlns:p14="http://schemas.microsoft.com/office/powerpoint/2010/main" val="696520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292080" y="1412776"/>
            <a:ext cx="338437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539552" y="457201"/>
            <a:ext cx="8496943" cy="1981200"/>
          </a:xfrm>
        </p:spPr>
        <p:txBody>
          <a:bodyPr/>
          <a:lstStyle/>
          <a:p>
            <a:r>
              <a:rPr lang="es-MX" dirty="0" smtClean="0"/>
              <a:t>La ciudad es producto de una clase social hegemónica = LA BURGUESIA</a:t>
            </a:r>
            <a:endParaRPr lang="es-MX" dirty="0"/>
          </a:p>
        </p:txBody>
      </p:sp>
      <p:cxnSp>
        <p:nvCxnSpPr>
          <p:cNvPr id="6" name="Conector angular 5"/>
          <p:cNvCxnSpPr/>
          <p:nvPr/>
        </p:nvCxnSpPr>
        <p:spPr>
          <a:xfrm rot="10800000" flipV="1">
            <a:off x="6516216" y="2296343"/>
            <a:ext cx="1872208" cy="936104"/>
          </a:xfrm>
          <a:prstGeom prst="bentConnector3">
            <a:avLst/>
          </a:prstGeom>
          <a:ln w="38100">
            <a:tailEnd type="triangle"/>
          </a:ln>
        </p:spPr>
        <p:style>
          <a:lnRef idx="3">
            <a:schemeClr val="dk1"/>
          </a:lnRef>
          <a:fillRef idx="0">
            <a:schemeClr val="dk1"/>
          </a:fillRef>
          <a:effectRef idx="2">
            <a:schemeClr val="dk1"/>
          </a:effectRef>
          <a:fontRef idx="minor">
            <a:schemeClr val="tx1"/>
          </a:fontRef>
        </p:style>
      </p:cxnSp>
      <p:sp>
        <p:nvSpPr>
          <p:cNvPr id="7" name="CuadroTexto 6"/>
          <p:cNvSpPr txBox="1"/>
          <p:nvPr/>
        </p:nvSpPr>
        <p:spPr>
          <a:xfrm>
            <a:off x="1331640" y="2651753"/>
            <a:ext cx="5112568" cy="954107"/>
          </a:xfrm>
          <a:prstGeom prst="rect">
            <a:avLst/>
          </a:prstGeom>
          <a:noFill/>
        </p:spPr>
        <p:txBody>
          <a:bodyPr wrap="square" rtlCol="0">
            <a:spAutoFit/>
          </a:bodyPr>
          <a:lstStyle/>
          <a:p>
            <a:r>
              <a:rPr lang="es-MX" sz="2800" dirty="0" smtClean="0"/>
              <a:t>Clase protagonista de un proceso de transformación social</a:t>
            </a:r>
            <a:endParaRPr lang="es-MX" sz="2800" dirty="0"/>
          </a:p>
        </p:txBody>
      </p:sp>
      <p:sp>
        <p:nvSpPr>
          <p:cNvPr id="8" name="Flecha abajo 7"/>
          <p:cNvSpPr/>
          <p:nvPr/>
        </p:nvSpPr>
        <p:spPr>
          <a:xfrm>
            <a:off x="1475656" y="3501008"/>
            <a:ext cx="144016"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933442" y="4455115"/>
            <a:ext cx="3206510" cy="1569660"/>
          </a:xfrm>
          <a:prstGeom prst="rect">
            <a:avLst/>
          </a:prstGeom>
          <a:noFill/>
        </p:spPr>
        <p:txBody>
          <a:bodyPr wrap="square" rtlCol="0">
            <a:spAutoFit/>
          </a:bodyPr>
          <a:lstStyle/>
          <a:p>
            <a:r>
              <a:rPr lang="es-MX" sz="2400" dirty="0" smtClean="0"/>
              <a:t>Necesita a la ciudad porque es el centro de desarrollo de las fuerzas productivas</a:t>
            </a:r>
            <a:endParaRPr lang="es-MX" sz="2400" dirty="0"/>
          </a:p>
        </p:txBody>
      </p:sp>
      <p:cxnSp>
        <p:nvCxnSpPr>
          <p:cNvPr id="11" name="Conector recto de flecha 10"/>
          <p:cNvCxnSpPr/>
          <p:nvPr/>
        </p:nvCxnSpPr>
        <p:spPr>
          <a:xfrm>
            <a:off x="8388424" y="2296343"/>
            <a:ext cx="0" cy="2158772"/>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12" name="CuadroTexto 11"/>
          <p:cNvSpPr txBox="1"/>
          <p:nvPr/>
        </p:nvSpPr>
        <p:spPr>
          <a:xfrm>
            <a:off x="6444208" y="4414145"/>
            <a:ext cx="2592287" cy="224676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800" dirty="0" smtClean="0"/>
              <a:t>Crea al proletariado  que crece con ella y lucha contra ella </a:t>
            </a:r>
            <a:endParaRPr lang="es-MX" sz="2800" dirty="0"/>
          </a:p>
        </p:txBody>
      </p:sp>
    </p:spTree>
    <p:extLst>
      <p:ext uri="{BB962C8B-B14F-4D97-AF65-F5344CB8AC3E}">
        <p14:creationId xmlns:p14="http://schemas.microsoft.com/office/powerpoint/2010/main" val="40603558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404664"/>
            <a:ext cx="5030027" cy="523527"/>
          </a:xfrm>
        </p:spPr>
        <p:txBody>
          <a:bodyPr>
            <a:normAutofit fontScale="90000"/>
          </a:bodyPr>
          <a:lstStyle/>
          <a:p>
            <a:r>
              <a:rPr lang="es-MX" dirty="0" smtClean="0"/>
              <a:t>La ciudad industrial </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28799"/>
            <a:ext cx="3600400" cy="2363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969577" y="920914"/>
            <a:ext cx="2986103" cy="707886"/>
          </a:xfrm>
          <a:prstGeom prst="rect">
            <a:avLst/>
          </a:prstGeom>
        </p:spPr>
        <p:txBody>
          <a:bodyPr wrap="square">
            <a:spAutoFit/>
          </a:bodyPr>
          <a:lstStyle/>
          <a:p>
            <a:r>
              <a:rPr lang="es-MX" sz="800" dirty="0"/>
              <a:t>https://www.google.com.mx/search?tbm=isch&amp;q=ciudad+industrial+siglo+XIX+europa&amp;chips=q:ciudad+industrial+siglo+xix+europa,online_chips:paris&amp;sa=X&amp;ved=0ahUKEwiKgcHKrM3dAhXEzIMKHbbgDDIQ4lYIKigE&amp;biw=1366&amp;bih=657&amp;dpr=1#imgrc=dsYo2aw3kXRiXM:</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671642"/>
            <a:ext cx="3744416" cy="2320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854561" y="920914"/>
            <a:ext cx="3317839" cy="784830"/>
          </a:xfrm>
          <a:prstGeom prst="rect">
            <a:avLst/>
          </a:prstGeom>
        </p:spPr>
        <p:txBody>
          <a:bodyPr wrap="square">
            <a:spAutoFit/>
          </a:bodyPr>
          <a:lstStyle/>
          <a:p>
            <a:r>
              <a:rPr lang="es-MX" sz="900" dirty="0"/>
              <a:t>https://www.google.com.mx/search?tbm=isch&amp;q=ciudad+industrial+siglo+XIX+europa&amp;chips=q:ciudad+industrial+siglo+xix+europa,online_chips:paris&amp;sa=X&amp;ved=0ahUKEwiKgcHKrM3dAhXEzIMKHbbgDDIQ4lYIKigE&amp;biw=1366&amp;bih=657&amp;dpr=1#imgdii=y4f48Y7BSin2nM:&amp;imgrc=dsYo2aw3kXRiXM:</a:t>
            </a:r>
          </a:p>
        </p:txBody>
      </p:sp>
      <p:sp>
        <p:nvSpPr>
          <p:cNvPr id="6" name="5 Abrir llave"/>
          <p:cNvSpPr/>
          <p:nvPr/>
        </p:nvSpPr>
        <p:spPr>
          <a:xfrm rot="16200000">
            <a:off x="4319972" y="1474050"/>
            <a:ext cx="648072" cy="5724636"/>
          </a:xfrm>
          <a:prstGeom prst="leftBrace">
            <a:avLst/>
          </a:prstGeom>
          <a:ln w="38100">
            <a:solidFill>
              <a:srgbClr val="00B0F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7" name="6 CuadroTexto"/>
          <p:cNvSpPr txBox="1"/>
          <p:nvPr/>
        </p:nvSpPr>
        <p:spPr>
          <a:xfrm>
            <a:off x="539552" y="5013176"/>
            <a:ext cx="8258484"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400" b="1" dirty="0" smtClean="0">
                <a:latin typeface="Bradley Hand ITC" panose="03070402050302030203" pitchFamily="66" charset="0"/>
              </a:rPr>
              <a:t>Escenario donde madura  la sociedad, una sociedad liberada</a:t>
            </a:r>
          </a:p>
          <a:p>
            <a:r>
              <a:rPr lang="es-MX" sz="2400" b="1" dirty="0" smtClean="0">
                <a:latin typeface="Bradley Hand ITC" panose="03070402050302030203" pitchFamily="66" charset="0"/>
              </a:rPr>
              <a:t>La vida urbana  permite una transformación de la clase obrera</a:t>
            </a:r>
          </a:p>
          <a:p>
            <a:r>
              <a:rPr lang="es-MX" sz="2400" b="1" dirty="0" smtClean="0">
                <a:latin typeface="Bradley Hand ITC" panose="03070402050302030203" pitchFamily="66" charset="0"/>
              </a:rPr>
              <a:t>La clase obrera se convierte en un actor político</a:t>
            </a:r>
          </a:p>
          <a:p>
            <a:r>
              <a:rPr lang="es-MX" sz="2400" b="1" dirty="0" smtClean="0">
                <a:latin typeface="Bradley Hand ITC" panose="03070402050302030203" pitchFamily="66" charset="0"/>
              </a:rPr>
              <a:t>Se </a:t>
            </a:r>
            <a:r>
              <a:rPr lang="es-MX" sz="2400" b="1" dirty="0" smtClean="0">
                <a:latin typeface="Bradley Hand ITC" panose="03070402050302030203" pitchFamily="66" charset="0"/>
              </a:rPr>
              <a:t>origina </a:t>
            </a:r>
            <a:r>
              <a:rPr lang="es-MX" sz="2400" b="1" dirty="0" smtClean="0">
                <a:latin typeface="Bradley Hand ITC" panose="03070402050302030203" pitchFamily="66" charset="0"/>
              </a:rPr>
              <a:t>un conflicto de clase entre obreros y burgueses </a:t>
            </a:r>
            <a:endParaRPr lang="es-MX" sz="2400" b="1" dirty="0">
              <a:latin typeface="Bradley Hand ITC" panose="03070402050302030203" pitchFamily="66" charset="0"/>
            </a:endParaRPr>
          </a:p>
        </p:txBody>
      </p:sp>
    </p:spTree>
    <p:extLst>
      <p:ext uri="{BB962C8B-B14F-4D97-AF65-F5344CB8AC3E}">
        <p14:creationId xmlns:p14="http://schemas.microsoft.com/office/powerpoint/2010/main" val="33884329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71601" y="620688"/>
            <a:ext cx="7992888" cy="5632311"/>
          </a:xfrm>
          <a:prstGeom prst="rect">
            <a:avLst/>
          </a:prstGeom>
          <a:noFill/>
        </p:spPr>
        <p:txBody>
          <a:bodyPr wrap="square" rtlCol="0">
            <a:spAutoFit/>
          </a:bodyPr>
          <a:lstStyle/>
          <a:p>
            <a:r>
              <a:rPr lang="es-MX" sz="3600" b="1" dirty="0" smtClean="0">
                <a:latin typeface="Bradley Hand ITC" panose="03070402050302030203" pitchFamily="66" charset="0"/>
              </a:rPr>
              <a:t>Entonces, </a:t>
            </a:r>
            <a:r>
              <a:rPr lang="es-MX" sz="3600" b="1" dirty="0" smtClean="0">
                <a:solidFill>
                  <a:srgbClr val="FF0000"/>
                </a:solidFill>
                <a:latin typeface="Bradley Hand ITC" panose="03070402050302030203" pitchFamily="66" charset="0"/>
              </a:rPr>
              <a:t>la gran ciudad industrial se convierte en una contradicción.</a:t>
            </a:r>
            <a:r>
              <a:rPr lang="es-MX" sz="3600" b="1" dirty="0" smtClean="0">
                <a:latin typeface="Bradley Hand ITC" panose="03070402050302030203" pitchFamily="66" charset="0"/>
              </a:rPr>
              <a:t> Por un lado, es escenario del desarrollo  capitalista industrial , por el otro es el escenario de la explotación de la clase trabajadora por la clase burguesa. Pero también, es el escenario de las distintas manifestaciones de la crisis urbana lo que origina  una reivindicación de la clase obrera</a:t>
            </a:r>
            <a:endParaRPr lang="es-MX" sz="3600" b="1" dirty="0">
              <a:latin typeface="Bradley Hand ITC" panose="03070402050302030203" pitchFamily="66" charset="0"/>
            </a:endParaRPr>
          </a:p>
        </p:txBody>
      </p:sp>
    </p:spTree>
    <p:extLst>
      <p:ext uri="{BB962C8B-B14F-4D97-AF65-F5344CB8AC3E}">
        <p14:creationId xmlns:p14="http://schemas.microsoft.com/office/powerpoint/2010/main" val="3838906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124744"/>
            <a:ext cx="7704667" cy="4824536"/>
          </a:xfrm>
        </p:spPr>
        <p:txBody>
          <a:bodyPr>
            <a:noAutofit/>
          </a:bodyPr>
          <a:lstStyle/>
          <a:p>
            <a:r>
              <a:rPr lang="es-MX" sz="8800" dirty="0" smtClean="0"/>
              <a:t>10. casa, ciudad y estructura social en el capital</a:t>
            </a:r>
            <a:endParaRPr lang="es-MX" sz="8800" dirty="0"/>
          </a:p>
        </p:txBody>
      </p:sp>
    </p:spTree>
    <p:extLst>
      <p:ext uri="{BB962C8B-B14F-4D97-AF65-F5344CB8AC3E}">
        <p14:creationId xmlns:p14="http://schemas.microsoft.com/office/powerpoint/2010/main" val="31170495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3393" y="476672"/>
            <a:ext cx="6470187" cy="1981200"/>
          </a:xfrm>
        </p:spPr>
        <p:txBody>
          <a:bodyPr/>
          <a:lstStyle/>
          <a:p>
            <a:r>
              <a:rPr lang="es-MX" dirty="0" smtClean="0"/>
              <a:t>Marx expone un problema en la gran ciudad</a:t>
            </a:r>
            <a:endParaRPr lang="es-MX" dirty="0"/>
          </a:p>
        </p:txBody>
      </p:sp>
      <p:sp>
        <p:nvSpPr>
          <p:cNvPr id="4" name="3 Flecha abajo"/>
          <p:cNvSpPr/>
          <p:nvPr/>
        </p:nvSpPr>
        <p:spPr>
          <a:xfrm>
            <a:off x="1376762" y="1628800"/>
            <a:ext cx="360040" cy="12961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611560" y="2935529"/>
            <a:ext cx="3816424"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3600" dirty="0" smtClean="0"/>
              <a:t>La situación de la vivienda como prueba del pauperismo  </a:t>
            </a:r>
            <a:endParaRPr lang="es-MX" sz="3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99928"/>
            <a:ext cx="4386064" cy="32895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6" name="5 Rectángulo"/>
          <p:cNvSpPr/>
          <p:nvPr/>
        </p:nvSpPr>
        <p:spPr>
          <a:xfrm>
            <a:off x="4479032" y="5689476"/>
            <a:ext cx="4572000" cy="584775"/>
          </a:xfrm>
          <a:prstGeom prst="rect">
            <a:avLst/>
          </a:prstGeom>
        </p:spPr>
        <p:txBody>
          <a:bodyPr>
            <a:spAutoFit/>
          </a:bodyPr>
          <a:lstStyle/>
          <a:p>
            <a:r>
              <a:rPr lang="es-MX" sz="800" dirty="0"/>
              <a:t>https://www.google.com.mx/search?q=vivienda+obrera+en+el+siglo+XIX&amp;source=lnms&amp;tbm=isch&amp;sa=X&amp;ved=0ahUKEwium-S3t83dAhWXn4MKHTdNCOgQ_AUICigB&amp;biw=1366&amp;bih=657#imgdii=FVy00ZORANIzzM:&amp;imgrc=BTXY4ropQlYkqM:</a:t>
            </a:r>
          </a:p>
        </p:txBody>
      </p:sp>
    </p:spTree>
    <p:extLst>
      <p:ext uri="{BB962C8B-B14F-4D97-AF65-F5344CB8AC3E}">
        <p14:creationId xmlns:p14="http://schemas.microsoft.com/office/powerpoint/2010/main" val="3215414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2276872"/>
            <a:ext cx="8064896" cy="1981200"/>
          </a:xfrm>
        </p:spPr>
        <p:txBody>
          <a:bodyPr>
            <a:noAutofit/>
          </a:bodyPr>
          <a:lstStyle/>
          <a:p>
            <a:r>
              <a:rPr lang="es-MX" sz="8800" dirty="0" smtClean="0"/>
              <a:t>1. Generalidades</a:t>
            </a:r>
            <a:endParaRPr lang="es-MX" sz="8800" dirty="0"/>
          </a:p>
        </p:txBody>
      </p:sp>
    </p:spTree>
    <p:extLst>
      <p:ext uri="{BB962C8B-B14F-4D97-AF65-F5344CB8AC3E}">
        <p14:creationId xmlns:p14="http://schemas.microsoft.com/office/powerpoint/2010/main" val="76989755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0"/>
            <a:ext cx="7694323" cy="2179711"/>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dirty="0" smtClean="0"/>
              <a:t>Marx supone que para mayor clarificación de la explotación de los obreros se debe de observar también fuera de la fábrica.</a:t>
            </a:r>
            <a:endParaRPr lang="es-MX" dirty="0"/>
          </a:p>
        </p:txBody>
      </p:sp>
      <p:sp>
        <p:nvSpPr>
          <p:cNvPr id="3" name="2 Marcador de contenido"/>
          <p:cNvSpPr>
            <a:spLocks noGrp="1"/>
          </p:cNvSpPr>
          <p:nvPr>
            <p:ph idx="1"/>
          </p:nvPr>
        </p:nvSpPr>
        <p:spPr>
          <a:xfrm>
            <a:off x="683568" y="3429000"/>
            <a:ext cx="8003232" cy="2570816"/>
          </a:xfrm>
        </p:spPr>
        <p:txBody>
          <a:bodyPr>
            <a:normAutofit/>
          </a:bodyPr>
          <a:lstStyle/>
          <a:p>
            <a:r>
              <a:rPr lang="es-MX" sz="4000" dirty="0" smtClean="0"/>
              <a:t>La vivienda es el evidente estado de miseria en el que vive el obrero en las grandes ciudades </a:t>
            </a:r>
            <a:endParaRPr lang="es-MX" sz="4000" dirty="0"/>
          </a:p>
        </p:txBody>
      </p:sp>
    </p:spTree>
    <p:extLst>
      <p:ext uri="{BB962C8B-B14F-4D97-AF65-F5344CB8AC3E}">
        <p14:creationId xmlns:p14="http://schemas.microsoft.com/office/powerpoint/2010/main" val="30696748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9222" y="674525"/>
            <a:ext cx="7269202" cy="54575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403647" y="2780928"/>
            <a:ext cx="3350175" cy="165618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119221" y="6132123"/>
            <a:ext cx="7053177" cy="400110"/>
          </a:xfrm>
          <a:prstGeom prst="rect">
            <a:avLst/>
          </a:prstGeom>
        </p:spPr>
        <p:txBody>
          <a:bodyPr wrap="square">
            <a:spAutoFit/>
          </a:bodyPr>
          <a:lstStyle/>
          <a:p>
            <a:r>
              <a:rPr lang="es-MX" sz="1000" dirty="0"/>
              <a:t>https://www.google.com.mx/search?q=vivienda+de+obreros+siglo+XIX&amp;source=lnms&amp;tbm=isch&amp;sa=X&amp;ved=0ahUKEwjJq7vnqM_dAhWJ7IMKHVWbAUQQ_AUICigB&amp;biw=1366&amp;bih=657#imgrc=vwCD1EPFyES2VM:</a:t>
            </a:r>
          </a:p>
        </p:txBody>
      </p:sp>
    </p:spTree>
    <p:extLst>
      <p:ext uri="{BB962C8B-B14F-4D97-AF65-F5344CB8AC3E}">
        <p14:creationId xmlns:p14="http://schemas.microsoft.com/office/powerpoint/2010/main" val="18431222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57200"/>
            <a:ext cx="3744416" cy="3691880"/>
          </a:xfrm>
        </p:spPr>
        <p:txBody>
          <a:bodyPr>
            <a:normAutofit/>
          </a:bodyPr>
          <a:lstStyle/>
          <a:p>
            <a:r>
              <a:rPr lang="es-MX" sz="3800" dirty="0" smtClean="0"/>
              <a:t>La ciudad industrial es un amontonamiento forzado de fuerza de trabajo</a:t>
            </a:r>
            <a:endParaRPr lang="es-MX" sz="3800" dirty="0"/>
          </a:p>
        </p:txBody>
      </p:sp>
      <p:sp>
        <p:nvSpPr>
          <p:cNvPr id="4" name="3 Igual que"/>
          <p:cNvSpPr/>
          <p:nvPr/>
        </p:nvSpPr>
        <p:spPr>
          <a:xfrm>
            <a:off x="3912809" y="2049659"/>
            <a:ext cx="1944216" cy="864096"/>
          </a:xfrm>
          <a:prstGeom prst="mathEqual">
            <a:avLst>
              <a:gd name="adj1" fmla="val 23520"/>
              <a:gd name="adj2" fmla="val 40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4 CuadroTexto"/>
          <p:cNvSpPr txBox="1"/>
          <p:nvPr/>
        </p:nvSpPr>
        <p:spPr>
          <a:xfrm>
            <a:off x="5857025" y="980728"/>
            <a:ext cx="3059832" cy="3600986"/>
          </a:xfrm>
          <a:prstGeom prst="rect">
            <a:avLst/>
          </a:prstGeom>
          <a:noFill/>
        </p:spPr>
        <p:txBody>
          <a:bodyPr wrap="square" rtlCol="0">
            <a:spAutoFit/>
          </a:bodyPr>
          <a:lstStyle/>
          <a:p>
            <a:r>
              <a:rPr lang="es-MX" sz="3800" dirty="0" smtClean="0"/>
              <a:t>Miseria de los obreros.</a:t>
            </a:r>
          </a:p>
          <a:p>
            <a:r>
              <a:rPr lang="es-MX" sz="3800" dirty="0" smtClean="0"/>
              <a:t>Miseria en las condiciones de alojamiento</a:t>
            </a:r>
            <a:endParaRPr lang="es-MX" sz="3800" dirty="0"/>
          </a:p>
        </p:txBody>
      </p:sp>
      <p:sp>
        <p:nvSpPr>
          <p:cNvPr id="6" name="5 Abrir llave"/>
          <p:cNvSpPr/>
          <p:nvPr/>
        </p:nvSpPr>
        <p:spPr>
          <a:xfrm rot="16200000">
            <a:off x="3671899" y="2313463"/>
            <a:ext cx="1152128" cy="5688630"/>
          </a:xfrm>
          <a:prstGeom prst="leftBrace">
            <a:avLst>
              <a:gd name="adj1" fmla="val 8333"/>
              <a:gd name="adj2" fmla="val 50731"/>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6 CuadroTexto"/>
          <p:cNvSpPr txBox="1"/>
          <p:nvPr/>
        </p:nvSpPr>
        <p:spPr>
          <a:xfrm>
            <a:off x="1117761" y="5754290"/>
            <a:ext cx="5994911" cy="646331"/>
          </a:xfrm>
          <a:prstGeom prst="rect">
            <a:avLst/>
          </a:prstGeom>
          <a:noFill/>
        </p:spPr>
        <p:txBody>
          <a:bodyPr wrap="none" rtlCol="0">
            <a:spAutoFit/>
          </a:bodyPr>
          <a:lstStyle/>
          <a:p>
            <a:r>
              <a:rPr lang="es-MX" sz="3600" dirty="0" smtClean="0"/>
              <a:t>Estos dos aspectos conllevan a</a:t>
            </a:r>
            <a:endParaRPr lang="es-MX" sz="3600" dirty="0"/>
          </a:p>
        </p:txBody>
      </p:sp>
      <p:sp>
        <p:nvSpPr>
          <p:cNvPr id="8" name="7 Flecha derecha"/>
          <p:cNvSpPr/>
          <p:nvPr/>
        </p:nvSpPr>
        <p:spPr>
          <a:xfrm>
            <a:off x="7092278" y="5754290"/>
            <a:ext cx="1512170" cy="7710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200608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571500" indent="-571500">
              <a:buFont typeface="Arial" panose="020B0604020202020204" pitchFamily="34" charset="0"/>
              <a:buChar char="•"/>
            </a:pPr>
            <a:r>
              <a:rPr lang="es-MX" dirty="0" smtClean="0"/>
              <a:t>La propiedad urbana  se enriquece gracias a la especulación y a la renta del suelo, subiendo precios de alquiler.</a:t>
            </a:r>
            <a:endParaRPr lang="es-MX" dirty="0"/>
          </a:p>
        </p:txBody>
      </p:sp>
      <p:sp>
        <p:nvSpPr>
          <p:cNvPr id="3" name="2 Marcador de contenido"/>
          <p:cNvSpPr>
            <a:spLocks noGrp="1"/>
          </p:cNvSpPr>
          <p:nvPr>
            <p:ph idx="1"/>
          </p:nvPr>
        </p:nvSpPr>
        <p:spPr/>
        <p:txBody>
          <a:bodyPr/>
          <a:lstStyle/>
          <a:p>
            <a:r>
              <a:rPr lang="es-MX" sz="4000" dirty="0" smtClean="0"/>
              <a:t>La clase hegemónica  vive en las mejores zonas y condiciones  de la ciudad</a:t>
            </a:r>
            <a:endParaRPr lang="es-MX" sz="4000" dirty="0"/>
          </a:p>
        </p:txBody>
      </p:sp>
    </p:spTree>
    <p:extLst>
      <p:ext uri="{BB962C8B-B14F-4D97-AF65-F5344CB8AC3E}">
        <p14:creationId xmlns:p14="http://schemas.microsoft.com/office/powerpoint/2010/main" val="391273737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556792"/>
            <a:ext cx="7704667" cy="1981200"/>
          </a:xfrm>
        </p:spPr>
        <p:txBody>
          <a:bodyPr>
            <a:noAutofit/>
          </a:bodyPr>
          <a:lstStyle/>
          <a:p>
            <a:r>
              <a:rPr lang="es-MX" sz="6600" dirty="0" smtClean="0"/>
              <a:t>¿ Y en dónde viven los obreros?</a:t>
            </a:r>
            <a:endParaRPr lang="es-MX" sz="6600" dirty="0"/>
          </a:p>
        </p:txBody>
      </p:sp>
    </p:spTree>
    <p:extLst>
      <p:ext uri="{BB962C8B-B14F-4D97-AF65-F5344CB8AC3E}">
        <p14:creationId xmlns:p14="http://schemas.microsoft.com/office/powerpoint/2010/main" val="19968112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060848"/>
            <a:ext cx="7704667" cy="1981200"/>
          </a:xfrm>
        </p:spPr>
        <p:txBody>
          <a:bodyPr>
            <a:noAutofit/>
          </a:bodyPr>
          <a:lstStyle/>
          <a:p>
            <a:r>
              <a:rPr lang="es-MX" sz="8800" dirty="0" smtClean="0"/>
              <a:t>11. El problema de la vivienda</a:t>
            </a:r>
            <a:endParaRPr lang="es-MX" sz="8800" dirty="0"/>
          </a:p>
        </p:txBody>
      </p:sp>
    </p:spTree>
    <p:extLst>
      <p:ext uri="{BB962C8B-B14F-4D97-AF65-F5344CB8AC3E}">
        <p14:creationId xmlns:p14="http://schemas.microsoft.com/office/powerpoint/2010/main" val="14090507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obreros viven en viviendas precarias, al mismo tiempo existe escases de vivienda para la clase obrera</a:t>
            </a:r>
            <a:endParaRPr lang="es-MX" dirty="0"/>
          </a:p>
        </p:txBody>
      </p:sp>
      <p:sp>
        <p:nvSpPr>
          <p:cNvPr id="4" name="3 Flecha abajo"/>
          <p:cNvSpPr/>
          <p:nvPr/>
        </p:nvSpPr>
        <p:spPr>
          <a:xfrm>
            <a:off x="4283968" y="2206588"/>
            <a:ext cx="648072" cy="13664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1187624" y="3625627"/>
            <a:ext cx="6480720" cy="2554545"/>
          </a:xfrm>
          <a:prstGeom prst="rect">
            <a:avLst/>
          </a:prstGeom>
          <a:noFill/>
        </p:spPr>
        <p:txBody>
          <a:bodyPr wrap="square" rtlCol="0">
            <a:spAutoFit/>
          </a:bodyPr>
          <a:lstStyle/>
          <a:p>
            <a:r>
              <a:rPr lang="es-MX" sz="3200" dirty="0" smtClean="0"/>
              <a:t>La vivienda empeora cualitativamente a causa del progresivo aumento de la demanda por parte de una gran masa de llegados a la ciudad.</a:t>
            </a:r>
            <a:endParaRPr lang="es-MX" sz="3200" dirty="0"/>
          </a:p>
        </p:txBody>
      </p:sp>
      <p:cxnSp>
        <p:nvCxnSpPr>
          <p:cNvPr id="7" name="6 Conector angular"/>
          <p:cNvCxnSpPr/>
          <p:nvPr/>
        </p:nvCxnSpPr>
        <p:spPr>
          <a:xfrm>
            <a:off x="6012160" y="4149080"/>
            <a:ext cx="2448272" cy="1872208"/>
          </a:xfrm>
          <a:prstGeom prst="bentConnector3">
            <a:avLst/>
          </a:prstGeom>
          <a:ln w="38100">
            <a:prstDash val="sysDash"/>
            <a:tailEnd type="arrow"/>
          </a:ln>
        </p:spPr>
        <p:style>
          <a:lnRef idx="3">
            <a:schemeClr val="dk1"/>
          </a:lnRef>
          <a:fillRef idx="0">
            <a:schemeClr val="dk1"/>
          </a:fillRef>
          <a:effectRef idx="2">
            <a:schemeClr val="dk1"/>
          </a:effectRef>
          <a:fontRef idx="minor">
            <a:schemeClr val="tx1"/>
          </a:fontRef>
        </p:style>
      </p:cxnSp>
      <p:sp>
        <p:nvSpPr>
          <p:cNvPr id="9" name="8 CuadroTexto"/>
          <p:cNvSpPr txBox="1"/>
          <p:nvPr/>
        </p:nvSpPr>
        <p:spPr>
          <a:xfrm>
            <a:off x="6948264" y="6309320"/>
            <a:ext cx="1804597" cy="461665"/>
          </a:xfrm>
          <a:prstGeom prst="rect">
            <a:avLst/>
          </a:prstGeom>
          <a:noFill/>
        </p:spPr>
        <p:txBody>
          <a:bodyPr wrap="none" rtlCol="0">
            <a:spAutoFit/>
          </a:bodyPr>
          <a:lstStyle/>
          <a:p>
            <a:r>
              <a:rPr lang="es-MX" sz="2400" dirty="0" smtClean="0"/>
              <a:t>Por lo tanto, </a:t>
            </a:r>
            <a:endParaRPr lang="es-MX" sz="2400" dirty="0"/>
          </a:p>
        </p:txBody>
      </p:sp>
    </p:spTree>
    <p:extLst>
      <p:ext uri="{BB962C8B-B14F-4D97-AF65-F5344CB8AC3E}">
        <p14:creationId xmlns:p14="http://schemas.microsoft.com/office/powerpoint/2010/main" val="13050946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alquileres aumentan y crecen las incomodidades debido a que una vivienda la habitan cada vez un mayor número de personas</a:t>
            </a:r>
            <a:endParaRPr lang="es-MX" dirty="0"/>
          </a:p>
        </p:txBody>
      </p:sp>
      <p:cxnSp>
        <p:nvCxnSpPr>
          <p:cNvPr id="5" name="4 Conector angular"/>
          <p:cNvCxnSpPr/>
          <p:nvPr/>
        </p:nvCxnSpPr>
        <p:spPr>
          <a:xfrm rot="5400000">
            <a:off x="-180528" y="2132855"/>
            <a:ext cx="2880321" cy="288032"/>
          </a:xfrm>
          <a:prstGeom prst="bentConnector3">
            <a:avLst>
              <a:gd name="adj1" fmla="val 15367"/>
            </a:avLst>
          </a:prstGeom>
          <a:ln w="38100">
            <a:solidFill>
              <a:srgbClr val="00B0F0"/>
            </a:solidFill>
            <a:tailEnd type="arrow"/>
          </a:ln>
        </p:spPr>
        <p:style>
          <a:lnRef idx="3">
            <a:schemeClr val="accent1"/>
          </a:lnRef>
          <a:fillRef idx="0">
            <a:schemeClr val="accent1"/>
          </a:fillRef>
          <a:effectRef idx="2">
            <a:schemeClr val="accent1"/>
          </a:effectRef>
          <a:fontRef idx="minor">
            <a:schemeClr val="tx1"/>
          </a:fontRef>
        </p:style>
      </p:cxnSp>
      <p:sp>
        <p:nvSpPr>
          <p:cNvPr id="11" name="10 CuadroTexto"/>
          <p:cNvSpPr txBox="1"/>
          <p:nvPr/>
        </p:nvSpPr>
        <p:spPr>
          <a:xfrm>
            <a:off x="755576" y="3717032"/>
            <a:ext cx="7128792" cy="286232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3600" dirty="0" smtClean="0"/>
              <a:t>Lo anterior origina que los propietarios de las viviendas se conviertan en una especie de capitalistas =  nace la inversión inmobiliaria en </a:t>
            </a:r>
            <a:r>
              <a:rPr lang="es-MX" sz="3600" dirty="0"/>
              <a:t>l</a:t>
            </a:r>
            <a:r>
              <a:rPr lang="es-MX" sz="3600" dirty="0" smtClean="0"/>
              <a:t>a ciudad</a:t>
            </a:r>
            <a:endParaRPr lang="es-MX" sz="3600" dirty="0"/>
          </a:p>
        </p:txBody>
      </p:sp>
    </p:spTree>
    <p:extLst>
      <p:ext uri="{BB962C8B-B14F-4D97-AF65-F5344CB8AC3E}">
        <p14:creationId xmlns:p14="http://schemas.microsoft.com/office/powerpoint/2010/main" val="164781422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132856"/>
            <a:ext cx="7704667" cy="2736304"/>
          </a:xfrm>
        </p:spPr>
        <p:txBody>
          <a:bodyPr>
            <a:noAutofit/>
          </a:bodyPr>
          <a:lstStyle/>
          <a:p>
            <a:r>
              <a:rPr lang="es-MX" sz="8800" dirty="0" smtClean="0"/>
              <a:t>12. Ciudad utópica</a:t>
            </a:r>
            <a:endParaRPr lang="es-MX" sz="8800" dirty="0"/>
          </a:p>
        </p:txBody>
      </p:sp>
    </p:spTree>
    <p:extLst>
      <p:ext uri="{BB962C8B-B14F-4D97-AF65-F5344CB8AC3E}">
        <p14:creationId xmlns:p14="http://schemas.microsoft.com/office/powerpoint/2010/main" val="4832735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148064" y="1700808"/>
            <a:ext cx="3096344"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p:txBody>
          <a:bodyPr/>
          <a:lstStyle/>
          <a:p>
            <a:r>
              <a:rPr lang="es-MX" dirty="0" smtClean="0"/>
              <a:t>Ante la problemática y contradicciones que se viven en la ciudad industrial Marx propone</a:t>
            </a:r>
            <a:endParaRPr lang="es-MX" dirty="0"/>
          </a:p>
        </p:txBody>
      </p:sp>
      <p:sp>
        <p:nvSpPr>
          <p:cNvPr id="7" name="6 CuadroTexto"/>
          <p:cNvSpPr txBox="1"/>
          <p:nvPr/>
        </p:nvSpPr>
        <p:spPr>
          <a:xfrm>
            <a:off x="539552" y="3212976"/>
            <a:ext cx="8496944" cy="32316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3400" dirty="0" smtClean="0"/>
              <a:t>Abolición del modo capitalista de producción </a:t>
            </a:r>
          </a:p>
          <a:p>
            <a:r>
              <a:rPr lang="es-MX" sz="3400" dirty="0" smtClean="0"/>
              <a:t>Por lo tanto, el problema de la vivienda desaparecerá</a:t>
            </a:r>
          </a:p>
          <a:p>
            <a:r>
              <a:rPr lang="es-MX" sz="3400" dirty="0" smtClean="0"/>
              <a:t>Propone una nueva ciudad, la ciudad utópica= la ciudad socialista= la ciudad de los trabajadores</a:t>
            </a:r>
            <a:endParaRPr lang="es-MX" sz="3400" dirty="0"/>
          </a:p>
        </p:txBody>
      </p:sp>
      <p:cxnSp>
        <p:nvCxnSpPr>
          <p:cNvPr id="6" name="5 Conector recto de flecha"/>
          <p:cNvCxnSpPr>
            <a:stCxn id="4" idx="2"/>
          </p:cNvCxnSpPr>
          <p:nvPr/>
        </p:nvCxnSpPr>
        <p:spPr>
          <a:xfrm>
            <a:off x="6696236" y="2564904"/>
            <a:ext cx="0" cy="648072"/>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029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09600"/>
            <a:ext cx="6838950" cy="658813"/>
          </a:xfrm>
        </p:spPr>
        <p:txBody>
          <a:bodyPr>
            <a:normAutofit fontScale="90000"/>
          </a:bodyPr>
          <a:lstStyle/>
          <a:p>
            <a:r>
              <a:rPr lang="es-MX" altLang="es-MX" sz="4000"/>
              <a:t>C. Marx y F. Engels</a:t>
            </a:r>
            <a:endParaRPr lang="es-ES" altLang="es-MX" sz="4000"/>
          </a:p>
        </p:txBody>
      </p:sp>
      <p:sp>
        <p:nvSpPr>
          <p:cNvPr id="32773" name="Text Box 5"/>
          <p:cNvSpPr txBox="1">
            <a:spLocks noChangeArrowheads="1"/>
          </p:cNvSpPr>
          <p:nvPr/>
        </p:nvSpPr>
        <p:spPr bwMode="auto">
          <a:xfrm>
            <a:off x="619459" y="1268413"/>
            <a:ext cx="81565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MX" altLang="es-MX" dirty="0"/>
          </a:p>
          <a:p>
            <a:pPr algn="just"/>
            <a:r>
              <a:rPr lang="es-MX" altLang="es-MX" sz="2400" dirty="0"/>
              <a:t>Marx utiliza la historia utilizando categorías con base en la estructura </a:t>
            </a:r>
            <a:r>
              <a:rPr lang="es-MX" altLang="es-MX" sz="2400" dirty="0" smtClean="0"/>
              <a:t>social </a:t>
            </a:r>
            <a:r>
              <a:rPr lang="es-MX" altLang="es-MX" sz="2400" dirty="0"/>
              <a:t>de su época, forzando la interpretación coherente con la de su presente histórico.</a:t>
            </a:r>
            <a:endParaRPr lang="es-ES" altLang="es-MX" sz="2400" dirty="0"/>
          </a:p>
        </p:txBody>
      </p:sp>
      <p:sp>
        <p:nvSpPr>
          <p:cNvPr id="32774" name="Text Box 6"/>
          <p:cNvSpPr txBox="1">
            <a:spLocks noChangeArrowheads="1"/>
          </p:cNvSpPr>
          <p:nvPr/>
        </p:nvSpPr>
        <p:spPr bwMode="auto">
          <a:xfrm>
            <a:off x="550862" y="5013176"/>
            <a:ext cx="855186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altLang="es-MX" sz="2000" dirty="0"/>
              <a:t>¿cuáles son los límites, cuáles los tipos históricos de ciudad, cuál es el ámbito de las sociedades para poder sostener que la estructura social debe interpretarse exclusivamente sobre las bases del estudio de la estructura de relaciones de producción</a:t>
            </a:r>
            <a:r>
              <a:rPr lang="es-MX" altLang="es-MX" sz="2000" dirty="0" smtClean="0"/>
              <a:t>? = ETAPAS DEL DESARROLLO URBANO</a:t>
            </a:r>
            <a:endParaRPr lang="es-ES" altLang="es-MX" sz="2000" dirty="0"/>
          </a:p>
        </p:txBody>
      </p:sp>
      <p:sp>
        <p:nvSpPr>
          <p:cNvPr id="32775" name="Rectangle 7"/>
          <p:cNvSpPr>
            <a:spLocks noChangeArrowheads="1"/>
          </p:cNvSpPr>
          <p:nvPr/>
        </p:nvSpPr>
        <p:spPr bwMode="auto">
          <a:xfrm>
            <a:off x="431006" y="5013177"/>
            <a:ext cx="8533482" cy="1364056"/>
          </a:xfrm>
          <a:prstGeom prst="rec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 name="Flecha abajo 1"/>
          <p:cNvSpPr/>
          <p:nvPr/>
        </p:nvSpPr>
        <p:spPr>
          <a:xfrm>
            <a:off x="4117651" y="2738711"/>
            <a:ext cx="50405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1586114" y="3386539"/>
            <a:ext cx="5467715" cy="769441"/>
          </a:xfrm>
          <a:prstGeom prst="rect">
            <a:avLst/>
          </a:prstGeom>
          <a:noFill/>
        </p:spPr>
        <p:txBody>
          <a:bodyPr wrap="none" rtlCol="0">
            <a:spAutoFit/>
          </a:bodyPr>
          <a:lstStyle/>
          <a:p>
            <a:r>
              <a:rPr lang="es-MX" sz="4400" dirty="0" smtClean="0"/>
              <a:t>Posición metodológica </a:t>
            </a:r>
            <a:endParaRPr lang="es-MX" sz="4400" dirty="0"/>
          </a:p>
        </p:txBody>
      </p:sp>
      <p:sp>
        <p:nvSpPr>
          <p:cNvPr id="4" name="Flecha abajo 3"/>
          <p:cNvSpPr/>
          <p:nvPr/>
        </p:nvSpPr>
        <p:spPr>
          <a:xfrm>
            <a:off x="4004659" y="4317244"/>
            <a:ext cx="288032" cy="6143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451274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Reflexión</a:t>
            </a:r>
            <a:endParaRPr lang="es-MX" dirty="0"/>
          </a:p>
        </p:txBody>
      </p:sp>
      <p:sp>
        <p:nvSpPr>
          <p:cNvPr id="3" name="2 Marcador de contenido"/>
          <p:cNvSpPr>
            <a:spLocks noGrp="1"/>
          </p:cNvSpPr>
          <p:nvPr>
            <p:ph idx="1"/>
          </p:nvPr>
        </p:nvSpPr>
        <p:spPr>
          <a:xfrm>
            <a:off x="982133" y="1916832"/>
            <a:ext cx="7704667" cy="4082984"/>
          </a:xfrm>
        </p:spPr>
        <p:txBody>
          <a:bodyPr>
            <a:noAutofit/>
          </a:bodyPr>
          <a:lstStyle/>
          <a:p>
            <a:r>
              <a:rPr lang="es-MX" sz="4400" dirty="0" smtClean="0"/>
              <a:t>Según </a:t>
            </a:r>
            <a:r>
              <a:rPr lang="es-MX" sz="4400" dirty="0" err="1" smtClean="0"/>
              <a:t>Ullán</a:t>
            </a:r>
            <a:r>
              <a:rPr lang="es-MX" sz="4400" dirty="0" smtClean="0"/>
              <a:t>, C. Marx analiza a la ciudad industrial como una variable dependiente.</a:t>
            </a:r>
          </a:p>
          <a:p>
            <a:r>
              <a:rPr lang="es-MX" sz="4400" dirty="0" smtClean="0"/>
              <a:t>Desde la postura de C. Marx ¿De qué dependen los cambios en la ciudad?</a:t>
            </a:r>
            <a:endParaRPr lang="es-MX" sz="4400" dirty="0"/>
          </a:p>
        </p:txBody>
      </p:sp>
    </p:spTree>
    <p:extLst>
      <p:ext uri="{BB962C8B-B14F-4D97-AF65-F5344CB8AC3E}">
        <p14:creationId xmlns:p14="http://schemas.microsoft.com/office/powerpoint/2010/main" val="213998488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685330" y="759855"/>
            <a:ext cx="7772870" cy="5031345"/>
          </a:xfrm>
          <a:prstGeom prst="rect">
            <a:avLst/>
          </a:prstGeom>
        </p:spPr>
        <p:txBody>
          <a:bodyPr>
            <a:normAutofit fontScale="92500" lnSpcReduction="20000"/>
          </a:bodyPr>
          <a:lstStyle/>
          <a:p>
            <a:r>
              <a:rPr lang="es-ES" sz="3800" dirty="0"/>
              <a:t>¿cuál es la cuestión central o tesis que aborda o define el autor?, </a:t>
            </a:r>
            <a:endParaRPr lang="es-ES" sz="3800" dirty="0" smtClean="0"/>
          </a:p>
          <a:p>
            <a:r>
              <a:rPr lang="es-ES" sz="3800" dirty="0" smtClean="0"/>
              <a:t>¿</a:t>
            </a:r>
            <a:r>
              <a:rPr lang="es-ES" sz="3800" dirty="0"/>
              <a:t>cómo fundamenta su tesis</a:t>
            </a:r>
            <a:r>
              <a:rPr lang="es-ES" sz="3800" dirty="0" smtClean="0"/>
              <a:t>?,</a:t>
            </a:r>
          </a:p>
          <a:p>
            <a:r>
              <a:rPr lang="es-ES" sz="3800" dirty="0" smtClean="0"/>
              <a:t> </a:t>
            </a:r>
            <a:r>
              <a:rPr lang="es-ES" sz="3800" dirty="0"/>
              <a:t>¿cuáles son los conceptos centrales que utiliza?, </a:t>
            </a:r>
            <a:endParaRPr lang="es-ES" sz="3800" dirty="0" smtClean="0"/>
          </a:p>
          <a:p>
            <a:r>
              <a:rPr lang="es-ES" sz="3800" dirty="0" smtClean="0"/>
              <a:t>¿</a:t>
            </a:r>
            <a:r>
              <a:rPr lang="es-ES" sz="3800" dirty="0"/>
              <a:t>cómo son definidos los conceptos? Y </a:t>
            </a:r>
            <a:endParaRPr lang="es-ES" sz="3800" dirty="0" smtClean="0"/>
          </a:p>
          <a:p>
            <a:r>
              <a:rPr lang="es-ES" sz="3800" dirty="0" smtClean="0"/>
              <a:t>¿</a:t>
            </a:r>
            <a:r>
              <a:rPr lang="es-ES" sz="3800" dirty="0"/>
              <a:t>cuáles son las tesis fundamentales o puntos clave en los que se podría resumir la posición del autor?</a:t>
            </a:r>
            <a:endParaRPr lang="es-MX" sz="3800" dirty="0"/>
          </a:p>
          <a:p>
            <a:endParaRPr lang="es-MX" dirty="0"/>
          </a:p>
        </p:txBody>
      </p:sp>
    </p:spTree>
    <p:extLst>
      <p:ext uri="{BB962C8B-B14F-4D97-AF65-F5344CB8AC3E}">
        <p14:creationId xmlns:p14="http://schemas.microsoft.com/office/powerpoint/2010/main" val="756173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El pensamiento marxista es un pensamiento crítico</a:t>
            </a:r>
            <a:endParaRPr lang="es-MX" dirty="0"/>
          </a:p>
        </p:txBody>
      </p:sp>
      <p:sp>
        <p:nvSpPr>
          <p:cNvPr id="3" name="Marcador de contenido 2"/>
          <p:cNvSpPr>
            <a:spLocks noGrp="1"/>
          </p:cNvSpPr>
          <p:nvPr>
            <p:ph idx="1"/>
          </p:nvPr>
        </p:nvSpPr>
        <p:spPr>
          <a:xfrm>
            <a:off x="1259632" y="3717032"/>
            <a:ext cx="8229600" cy="1584176"/>
          </a:xfrm>
        </p:spPr>
        <p:txBody>
          <a:bodyPr/>
          <a:lstStyle/>
          <a:p>
            <a:r>
              <a:rPr lang="es-MX" dirty="0" smtClean="0"/>
              <a:t>Construcción teórica que sirva de instrumento de transformación y mutación de la sociedad</a:t>
            </a:r>
            <a:endParaRPr lang="es-MX" dirty="0"/>
          </a:p>
        </p:txBody>
      </p:sp>
      <p:sp>
        <p:nvSpPr>
          <p:cNvPr id="4" name="Flecha abajo 3"/>
          <p:cNvSpPr/>
          <p:nvPr/>
        </p:nvSpPr>
        <p:spPr>
          <a:xfrm>
            <a:off x="4451719" y="2276872"/>
            <a:ext cx="432048" cy="13346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09227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37034" y="332656"/>
            <a:ext cx="5554903" cy="3888432"/>
          </a:xfrm>
          <a:prstGeom prst="rect">
            <a:avLst/>
          </a:prstGeom>
        </p:spPr>
      </p:pic>
      <p:sp>
        <p:nvSpPr>
          <p:cNvPr id="5" name="Rectángulo 4"/>
          <p:cNvSpPr/>
          <p:nvPr/>
        </p:nvSpPr>
        <p:spPr>
          <a:xfrm>
            <a:off x="323528" y="4232606"/>
            <a:ext cx="4572000" cy="769441"/>
          </a:xfrm>
          <a:prstGeom prst="rect">
            <a:avLst/>
          </a:prstGeom>
        </p:spPr>
        <p:txBody>
          <a:bodyPr>
            <a:spAutoFit/>
          </a:bodyPr>
          <a:lstStyle/>
          <a:p>
            <a:r>
              <a:rPr lang="es-MX" sz="1100" dirty="0"/>
              <a:t>https://www.google.com.mx/search?q=ciudad+del+siglo+XIX+en+europa&amp;rlz=1C1KYPA_enMX613MX614&amp;source=lnms&amp;tbm=isch&amp;sa=X&amp;ved=0ahUKEwjk38PcisPdAhVOd6wKHQ-eCB0Q_AUICigB&amp;biw=1600&amp;bih=794#imgrc=kzrRr3Qvbs9ZdM:</a:t>
            </a:r>
          </a:p>
        </p:txBody>
      </p:sp>
      <p:sp>
        <p:nvSpPr>
          <p:cNvPr id="7" name="CuadroTexto 6"/>
          <p:cNvSpPr txBox="1"/>
          <p:nvPr/>
        </p:nvSpPr>
        <p:spPr>
          <a:xfrm>
            <a:off x="5868144" y="656692"/>
            <a:ext cx="3114257" cy="6124754"/>
          </a:xfrm>
          <a:prstGeom prst="rect">
            <a:avLst/>
          </a:prstGeom>
          <a:noFill/>
        </p:spPr>
        <p:txBody>
          <a:bodyPr wrap="square" rtlCol="0">
            <a:spAutoFit/>
          </a:bodyPr>
          <a:lstStyle/>
          <a:p>
            <a:r>
              <a:rPr lang="es-MX" sz="2800" dirty="0" smtClean="0"/>
              <a:t>Contexto de la ciudad</a:t>
            </a:r>
          </a:p>
          <a:p>
            <a:r>
              <a:rPr lang="es-MX" sz="2800" dirty="0" smtClean="0"/>
              <a:t> observado</a:t>
            </a:r>
          </a:p>
          <a:p>
            <a:r>
              <a:rPr lang="es-MX" sz="2800" dirty="0" smtClean="0"/>
              <a:t> por Marx.</a:t>
            </a:r>
          </a:p>
          <a:p>
            <a:endParaRPr lang="es-MX" altLang="es-MX" sz="2800" dirty="0" smtClean="0"/>
          </a:p>
          <a:p>
            <a:r>
              <a:rPr lang="es-MX" altLang="es-MX" sz="2800" dirty="0" smtClean="0"/>
              <a:t>El </a:t>
            </a:r>
            <a:r>
              <a:rPr lang="es-MX" altLang="es-MX" sz="2800" dirty="0"/>
              <a:t>único factor al que se remite Marx para explicar  a las ciudades es  el económico, éste forma la base del desarrollo social y las relaciones de producción</a:t>
            </a:r>
            <a:r>
              <a:rPr lang="es-MX" altLang="es-MX" sz="2800" dirty="0" smtClean="0"/>
              <a:t>.</a:t>
            </a:r>
            <a:endParaRPr lang="es-MX" altLang="es-MX" sz="2800" dirty="0"/>
          </a:p>
        </p:txBody>
      </p:sp>
      <p:sp>
        <p:nvSpPr>
          <p:cNvPr id="8" name="Flecha curvada hacia abajo 7"/>
          <p:cNvSpPr/>
          <p:nvPr/>
        </p:nvSpPr>
        <p:spPr>
          <a:xfrm>
            <a:off x="5508104" y="8620"/>
            <a:ext cx="2376264" cy="64807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4063626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La problemática de la ciudad para Marx y Engels es:</a:t>
            </a:r>
            <a:endParaRPr lang="es-MX" dirty="0"/>
          </a:p>
        </p:txBody>
      </p:sp>
      <p:sp>
        <p:nvSpPr>
          <p:cNvPr id="3" name="Marcador de contenido 2"/>
          <p:cNvSpPr>
            <a:spLocks noGrp="1"/>
          </p:cNvSpPr>
          <p:nvPr>
            <p:ph idx="1"/>
          </p:nvPr>
        </p:nvSpPr>
        <p:spPr>
          <a:xfrm>
            <a:off x="457200" y="2302400"/>
            <a:ext cx="8229600" cy="4525963"/>
          </a:xfrm>
        </p:spPr>
        <p:txBody>
          <a:bodyPr>
            <a:normAutofit/>
          </a:bodyPr>
          <a:lstStyle/>
          <a:p>
            <a:pPr marL="0" indent="0">
              <a:buNone/>
            </a:pPr>
            <a:r>
              <a:rPr lang="es-MX" sz="6000" dirty="0" smtClean="0">
                <a:solidFill>
                  <a:schemeClr val="accent2">
                    <a:lumMod val="75000"/>
                  </a:schemeClr>
                </a:solidFill>
              </a:rPr>
              <a:t>1. </a:t>
            </a:r>
            <a:r>
              <a:rPr lang="es-MX" sz="6000" i="1" dirty="0" smtClean="0">
                <a:solidFill>
                  <a:schemeClr val="accent2">
                    <a:lumMod val="75000"/>
                  </a:schemeClr>
                </a:solidFill>
              </a:rPr>
              <a:t>Conflicto</a:t>
            </a:r>
            <a:r>
              <a:rPr lang="es-MX" sz="6000" dirty="0" smtClean="0">
                <a:solidFill>
                  <a:schemeClr val="accent2">
                    <a:lumMod val="75000"/>
                  </a:schemeClr>
                </a:solidFill>
              </a:rPr>
              <a:t> entre ciudad y campo,</a:t>
            </a:r>
          </a:p>
          <a:p>
            <a:pPr marL="0" indent="0">
              <a:buNone/>
            </a:pPr>
            <a:r>
              <a:rPr lang="es-MX" sz="6000" dirty="0" smtClean="0">
                <a:solidFill>
                  <a:schemeClr val="accent2">
                    <a:lumMod val="75000"/>
                  </a:schemeClr>
                </a:solidFill>
              </a:rPr>
              <a:t>2. </a:t>
            </a:r>
            <a:r>
              <a:rPr lang="es-MX" sz="6000" dirty="0">
                <a:solidFill>
                  <a:schemeClr val="accent2">
                    <a:lumMod val="75000"/>
                  </a:schemeClr>
                </a:solidFill>
              </a:rPr>
              <a:t>L</a:t>
            </a:r>
            <a:r>
              <a:rPr lang="es-MX" sz="6000" dirty="0" smtClean="0">
                <a:solidFill>
                  <a:schemeClr val="accent2">
                    <a:lumMod val="75000"/>
                  </a:schemeClr>
                </a:solidFill>
              </a:rPr>
              <a:t>a división del trabajo</a:t>
            </a:r>
            <a:endParaRPr lang="es-MX" sz="6000" dirty="0">
              <a:solidFill>
                <a:schemeClr val="accent2">
                  <a:lumMod val="75000"/>
                </a:schemeClr>
              </a:solidFill>
            </a:endParaRPr>
          </a:p>
        </p:txBody>
      </p:sp>
    </p:spTree>
    <p:extLst>
      <p:ext uri="{BB962C8B-B14F-4D97-AF65-F5344CB8AC3E}">
        <p14:creationId xmlns:p14="http://schemas.microsoft.com/office/powerpoint/2010/main" val="37170080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Template>
  <TotalTime>603</TotalTime>
  <Words>2431</Words>
  <Application>Microsoft Office PowerPoint</Application>
  <PresentationFormat>Presentación en pantalla (4:3)</PresentationFormat>
  <Paragraphs>223</Paragraphs>
  <Slides>61</Slides>
  <Notes>0</Notes>
  <HiddenSlides>0</HiddenSlides>
  <MMClips>0</MMClips>
  <ScaleCrop>false</ScaleCrop>
  <HeadingPairs>
    <vt:vector size="4" baseType="variant">
      <vt:variant>
        <vt:lpstr>Tema</vt:lpstr>
      </vt:variant>
      <vt:variant>
        <vt:i4>1</vt:i4>
      </vt:variant>
      <vt:variant>
        <vt:lpstr>Títulos de diapositiva</vt:lpstr>
      </vt:variant>
      <vt:variant>
        <vt:i4>61</vt:i4>
      </vt:variant>
    </vt:vector>
  </HeadingPairs>
  <TitlesOfParts>
    <vt:vector size="62" baseType="lpstr">
      <vt:lpstr>Parallax</vt:lpstr>
      <vt:lpstr>UNIVERSIDAD AUTÓNOMA DEL ESTADO DE MÉXICO  FAC. DE PLANEACIÓN URBANA Y REGIONAL UA: SOCIOLOGÍA URBANA I UNIDAD 3 TEMA: Marx y su contribución  a los estudios de la ciudad industrial  MATERIAL VISUAL: DIAPOSITIVAS   Elaboró Yadira Contreras Juárez, 2018 </vt:lpstr>
      <vt:lpstr>Presentación de PowerPoint</vt:lpstr>
      <vt:lpstr>Presentación de PowerPoint</vt:lpstr>
      <vt:lpstr>Referencias: </vt:lpstr>
      <vt:lpstr>1. Generalidades</vt:lpstr>
      <vt:lpstr>C. Marx y F. Engels</vt:lpstr>
      <vt:lpstr>El pensamiento marxista es un pensamiento crítico</vt:lpstr>
      <vt:lpstr>Presentación de PowerPoint</vt:lpstr>
      <vt:lpstr>La problemática de la ciudad para Marx y Engels es:</vt:lpstr>
      <vt:lpstr>2. La división social del trabajo y el conflicto campo-ciudad</vt:lpstr>
      <vt:lpstr>Presentación de PowerPoint</vt:lpstr>
      <vt:lpstr>El antagonismo entre campo y ciudad empieza </vt:lpstr>
      <vt:lpstr>La ciudad y el campo son polos de un conflicto estructural de cuya superación saldrá una nueva sociedad</vt:lpstr>
      <vt:lpstr>Marx se pregunta:</vt:lpstr>
      <vt:lpstr>La respuesta es: </vt:lpstr>
      <vt:lpstr>¿Por qué?</vt:lpstr>
      <vt:lpstr>Presentación de PowerPoint</vt:lpstr>
      <vt:lpstr>Presentación de PowerPoint</vt:lpstr>
      <vt:lpstr>Presentación de PowerPoint</vt:lpstr>
      <vt:lpstr>3. Formas de propiedad y formas de organización social</vt:lpstr>
      <vt:lpstr>Presentación de PowerPoint</vt:lpstr>
      <vt:lpstr>Presentación de PowerPoint</vt:lpstr>
      <vt:lpstr>4. La ciudad medieval</vt:lpstr>
      <vt:lpstr>El desarrollo urbano medieval tendrá como consecuencia la subordinación del campo a la ciudad.</vt:lpstr>
      <vt:lpstr>La burguesía = nuevo grupo social en la ciudad </vt:lpstr>
      <vt:lpstr>La burguesía</vt:lpstr>
      <vt:lpstr>Presentación de PowerPoint</vt:lpstr>
      <vt:lpstr>Dos elementos de tensión en la ciudad medieval:</vt:lpstr>
      <vt:lpstr>5.La ciudad comercial</vt:lpstr>
      <vt:lpstr>El paso de una ciudad medieval a una comercial es la división del trabajo (una vez más)</vt:lpstr>
      <vt:lpstr>Presentación de PowerPoint</vt:lpstr>
      <vt:lpstr>Ciudad comercial</vt:lpstr>
      <vt:lpstr>Entonces, ¿cómo se transita de una ciudad comercial a una industrial?</vt:lpstr>
      <vt:lpstr>6. El sistema de fábrica y la ciudad industrial</vt:lpstr>
      <vt:lpstr>Presentación de PowerPoint</vt:lpstr>
      <vt:lpstr>Presentación de PowerPoint</vt:lpstr>
      <vt:lpstr>Así, de un pequeño pueblo nace una ciudad y de una pequeña ciudad nace una gran ciudad</vt:lpstr>
      <vt:lpstr>7. La situación del proletariado (primera respuesta)</vt:lpstr>
      <vt:lpstr>Presentación de PowerPoint</vt:lpstr>
      <vt:lpstr>*El campo se somete a la ciudad *El desarrollo impone una forma de organización urbana que desgasta al campo  </vt:lpstr>
      <vt:lpstr>8. Conflicto de clases (segunda respuesta)</vt:lpstr>
      <vt:lpstr>En este desorden urbano se presentan patologías</vt:lpstr>
      <vt:lpstr>En las grandes ciudades se empieza a conformar un discurso de una clase per se</vt:lpstr>
      <vt:lpstr>9. Proceso de proletarización y difusión urbana</vt:lpstr>
      <vt:lpstr>La ciudad es producto de una clase social hegemónica = LA BURGUESIA</vt:lpstr>
      <vt:lpstr>La ciudad industrial </vt:lpstr>
      <vt:lpstr>Presentación de PowerPoint</vt:lpstr>
      <vt:lpstr>10. casa, ciudad y estructura social en el capital</vt:lpstr>
      <vt:lpstr>Marx expone un problema en la gran ciudad</vt:lpstr>
      <vt:lpstr>Marx supone que para mayor clarificación de la explotación de los obreros se debe de observar también fuera de la fábrica.</vt:lpstr>
      <vt:lpstr>Presentación de PowerPoint</vt:lpstr>
      <vt:lpstr>La ciudad industrial es un amontonamiento forzado de fuerza de trabajo</vt:lpstr>
      <vt:lpstr>La propiedad urbana  se enriquece gracias a la especulación y a la renta del suelo, subiendo precios de alquiler.</vt:lpstr>
      <vt:lpstr>¿ Y en dónde viven los obreros?</vt:lpstr>
      <vt:lpstr>11. El problema de la vivienda</vt:lpstr>
      <vt:lpstr>Los obreros viven en viviendas precarias, al mismo tiempo existe escases de vivienda para la clase obrera</vt:lpstr>
      <vt:lpstr>Los alquileres aumentan y crecen las incomodidades debido a que una vivienda la habitan cada vez un mayor número de personas</vt:lpstr>
      <vt:lpstr>12. Ciudad utópica</vt:lpstr>
      <vt:lpstr>Ante la problemática y contradicciones que se viven en la ciudad industrial Marx propone</vt:lpstr>
      <vt:lpstr>Reflexión</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 Marx y F. Engels</dc:title>
  <dc:creator>DRA. YADIRA</dc:creator>
  <cp:lastModifiedBy>DRA. YADIRA</cp:lastModifiedBy>
  <cp:revision>78</cp:revision>
  <dcterms:created xsi:type="dcterms:W3CDTF">2018-09-06T16:43:29Z</dcterms:created>
  <dcterms:modified xsi:type="dcterms:W3CDTF">2018-09-28T15:49:39Z</dcterms:modified>
</cp:coreProperties>
</file>