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46"/>
  </p:notesMasterIdLst>
  <p:sldIdLst>
    <p:sldId id="258" r:id="rId2"/>
    <p:sldId id="289" r:id="rId3"/>
    <p:sldId id="260" r:id="rId4"/>
    <p:sldId id="261" r:id="rId5"/>
    <p:sldId id="262" r:id="rId6"/>
    <p:sldId id="257" r:id="rId7"/>
    <p:sldId id="263" r:id="rId8"/>
    <p:sldId id="264" r:id="rId9"/>
    <p:sldId id="265" r:id="rId10"/>
    <p:sldId id="267" r:id="rId11"/>
    <p:sldId id="266" r:id="rId12"/>
    <p:sldId id="268" r:id="rId13"/>
    <p:sldId id="270" r:id="rId14"/>
    <p:sldId id="269" r:id="rId15"/>
    <p:sldId id="272" r:id="rId16"/>
    <p:sldId id="271"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666"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A48888-03D7-46B8-819E-6E64835DEE62}" type="datetimeFigureOut">
              <a:rPr lang="es-MX" smtClean="0"/>
              <a:t>28/09/2018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2155D0-AD54-4A0C-9DDD-A3C7EEAC53B0}" type="slidenum">
              <a:rPr lang="es-MX" smtClean="0"/>
              <a:t>‹Nº›</a:t>
            </a:fld>
            <a:endParaRPr lang="es-MX"/>
          </a:p>
        </p:txBody>
      </p:sp>
    </p:spTree>
    <p:extLst>
      <p:ext uri="{BB962C8B-B14F-4D97-AF65-F5344CB8AC3E}">
        <p14:creationId xmlns:p14="http://schemas.microsoft.com/office/powerpoint/2010/main" val="3843952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9B2155D0-AD54-4A0C-9DDD-A3C7EEAC53B0}" type="slidenum">
              <a:rPr lang="es-MX" smtClean="0"/>
              <a:t>30</a:t>
            </a:fld>
            <a:endParaRPr lang="es-MX"/>
          </a:p>
        </p:txBody>
      </p:sp>
    </p:spTree>
    <p:extLst>
      <p:ext uri="{BB962C8B-B14F-4D97-AF65-F5344CB8AC3E}">
        <p14:creationId xmlns:p14="http://schemas.microsoft.com/office/powerpoint/2010/main" val="1187737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12CEA72-492A-4FB6-AEAC-CB92C04C1719}" type="datetimeFigureOut">
              <a:rPr lang="es-MX" smtClean="0"/>
              <a:t>28/09/2018</a:t>
            </a:fld>
            <a:endParaRPr lang="es-MX"/>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s-MX"/>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F594031D-666F-44CC-B475-36A5B0B8B532}" type="slidenum">
              <a:rPr lang="es-MX" smtClean="0"/>
              <a:t>‹Nº›</a:t>
            </a:fld>
            <a:endParaRPr lang="es-MX"/>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28546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12CEA72-492A-4FB6-AEAC-CB92C04C171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594031D-666F-44CC-B475-36A5B0B8B532}" type="slidenum">
              <a:rPr lang="es-MX" smtClean="0"/>
              <a:t>‹Nº›</a:t>
            </a:fld>
            <a:endParaRPr lang="es-MX"/>
          </a:p>
        </p:txBody>
      </p:sp>
    </p:spTree>
    <p:extLst>
      <p:ext uri="{BB962C8B-B14F-4D97-AF65-F5344CB8AC3E}">
        <p14:creationId xmlns:p14="http://schemas.microsoft.com/office/powerpoint/2010/main" val="42925871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12CEA72-492A-4FB6-AEAC-CB92C04C171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594031D-666F-44CC-B475-36A5B0B8B532}" type="slidenum">
              <a:rPr lang="es-MX" smtClean="0"/>
              <a:t>‹Nº›</a:t>
            </a:fld>
            <a:endParaRPr lang="es-MX"/>
          </a:p>
        </p:txBody>
      </p:sp>
    </p:spTree>
    <p:extLst>
      <p:ext uri="{BB962C8B-B14F-4D97-AF65-F5344CB8AC3E}">
        <p14:creationId xmlns:p14="http://schemas.microsoft.com/office/powerpoint/2010/main" val="822839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12CEA72-492A-4FB6-AEAC-CB92C04C1719}"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594031D-666F-44CC-B475-36A5B0B8B532}" type="slidenum">
              <a:rPr lang="es-MX" smtClean="0"/>
              <a:t>‹Nº›</a:t>
            </a:fld>
            <a:endParaRPr lang="es-MX"/>
          </a:p>
        </p:txBody>
      </p:sp>
    </p:spTree>
    <p:extLst>
      <p:ext uri="{BB962C8B-B14F-4D97-AF65-F5344CB8AC3E}">
        <p14:creationId xmlns:p14="http://schemas.microsoft.com/office/powerpoint/2010/main" val="4204184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12CEA72-492A-4FB6-AEAC-CB92C04C1719}" type="datetimeFigureOut">
              <a:rPr lang="es-MX" smtClean="0"/>
              <a:t>28/09/2018</a:t>
            </a:fld>
            <a:endParaRPr lang="es-MX"/>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s-MX"/>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F594031D-666F-44CC-B475-36A5B0B8B532}" type="slidenum">
              <a:rPr lang="es-MX" smtClean="0"/>
              <a:t>‹Nº›</a:t>
            </a:fld>
            <a:endParaRPr lang="es-MX"/>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6380606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12CEA72-492A-4FB6-AEAC-CB92C04C1719}"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594031D-666F-44CC-B475-36A5B0B8B532}" type="slidenum">
              <a:rPr lang="es-MX" smtClean="0"/>
              <a:t>‹Nº›</a:t>
            </a:fld>
            <a:endParaRPr lang="es-MX"/>
          </a:p>
        </p:txBody>
      </p:sp>
    </p:spTree>
    <p:extLst>
      <p:ext uri="{BB962C8B-B14F-4D97-AF65-F5344CB8AC3E}">
        <p14:creationId xmlns:p14="http://schemas.microsoft.com/office/powerpoint/2010/main" val="2781923898"/>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57300" y="2909102"/>
            <a:ext cx="4800600" cy="299639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633864" y="2909102"/>
            <a:ext cx="4800600" cy="299639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12CEA72-492A-4FB6-AEAC-CB92C04C1719}"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594031D-666F-44CC-B475-36A5B0B8B532}" type="slidenum">
              <a:rPr lang="es-MX" smtClean="0"/>
              <a:t>‹Nº›</a:t>
            </a:fld>
            <a:endParaRPr lang="es-MX"/>
          </a:p>
        </p:txBody>
      </p:sp>
    </p:spTree>
    <p:extLst>
      <p:ext uri="{BB962C8B-B14F-4D97-AF65-F5344CB8AC3E}">
        <p14:creationId xmlns:p14="http://schemas.microsoft.com/office/powerpoint/2010/main" val="559428776"/>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12CEA72-492A-4FB6-AEAC-CB92C04C1719}"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594031D-666F-44CC-B475-36A5B0B8B532}" type="slidenum">
              <a:rPr lang="es-MX" smtClean="0"/>
              <a:t>‹Nº›</a:t>
            </a:fld>
            <a:endParaRPr lang="es-MX"/>
          </a:p>
        </p:txBody>
      </p:sp>
    </p:spTree>
    <p:extLst>
      <p:ext uri="{BB962C8B-B14F-4D97-AF65-F5344CB8AC3E}">
        <p14:creationId xmlns:p14="http://schemas.microsoft.com/office/powerpoint/2010/main" val="2466344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2CEA72-492A-4FB6-AEAC-CB92C04C1719}"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594031D-666F-44CC-B475-36A5B0B8B532}" type="slidenum">
              <a:rPr lang="es-MX" smtClean="0"/>
              <a:t>‹Nº›</a:t>
            </a:fld>
            <a:endParaRPr lang="es-MX"/>
          </a:p>
        </p:txBody>
      </p:sp>
    </p:spTree>
    <p:extLst>
      <p:ext uri="{BB962C8B-B14F-4D97-AF65-F5344CB8AC3E}">
        <p14:creationId xmlns:p14="http://schemas.microsoft.com/office/powerpoint/2010/main" val="3305427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65051" y="6375679"/>
            <a:ext cx="1233355" cy="348462"/>
          </a:xfrm>
        </p:spPr>
        <p:txBody>
          <a:bodyPr/>
          <a:lstStyle/>
          <a:p>
            <a:fld id="{912CEA72-492A-4FB6-AEAC-CB92C04C1719}" type="datetimeFigureOut">
              <a:rPr lang="es-MX" smtClean="0"/>
              <a:t>28/09/2018</a:t>
            </a:fld>
            <a:endParaRPr lang="es-MX"/>
          </a:p>
        </p:txBody>
      </p:sp>
      <p:sp>
        <p:nvSpPr>
          <p:cNvPr id="6" name="Footer Placeholder 5"/>
          <p:cNvSpPr>
            <a:spLocks noGrp="1"/>
          </p:cNvSpPr>
          <p:nvPr>
            <p:ph type="ftr" sz="quarter" idx="11"/>
          </p:nvPr>
        </p:nvSpPr>
        <p:spPr>
          <a:xfrm>
            <a:off x="2103620" y="6375679"/>
            <a:ext cx="3482179" cy="345796"/>
          </a:xfrm>
        </p:spPr>
        <p:txBody>
          <a:bodyPr/>
          <a:lstStyle/>
          <a:p>
            <a:endParaRPr lang="es-MX"/>
          </a:p>
        </p:txBody>
      </p:sp>
      <p:sp>
        <p:nvSpPr>
          <p:cNvPr id="7" name="Slide Number Placeholder 6"/>
          <p:cNvSpPr>
            <a:spLocks noGrp="1"/>
          </p:cNvSpPr>
          <p:nvPr>
            <p:ph type="sldNum" sz="quarter" idx="12"/>
          </p:nvPr>
        </p:nvSpPr>
        <p:spPr>
          <a:xfrm>
            <a:off x="5691014" y="6375679"/>
            <a:ext cx="1232456" cy="345796"/>
          </a:xfrm>
        </p:spPr>
        <p:txBody>
          <a:bodyPr/>
          <a:lstStyle/>
          <a:p>
            <a:fld id="{F594031D-666F-44CC-B475-36A5B0B8B532}" type="slidenum">
              <a:rPr lang="es-MX" smtClean="0"/>
              <a:t>‹Nº›</a:t>
            </a:fld>
            <a:endParaRPr lang="es-MX"/>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50751457"/>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65950" y="6375679"/>
            <a:ext cx="1232456" cy="348462"/>
          </a:xfrm>
        </p:spPr>
        <p:txBody>
          <a:bodyPr/>
          <a:lstStyle/>
          <a:p>
            <a:fld id="{912CEA72-492A-4FB6-AEAC-CB92C04C1719}" type="datetimeFigureOut">
              <a:rPr lang="es-MX" smtClean="0"/>
              <a:t>28/09/2018</a:t>
            </a:fld>
            <a:endParaRPr lang="es-MX"/>
          </a:p>
        </p:txBody>
      </p:sp>
      <p:sp>
        <p:nvSpPr>
          <p:cNvPr id="6" name="Footer Placeholder 5"/>
          <p:cNvSpPr>
            <a:spLocks noGrp="1"/>
          </p:cNvSpPr>
          <p:nvPr>
            <p:ph type="ftr" sz="quarter" idx="11"/>
          </p:nvPr>
        </p:nvSpPr>
        <p:spPr>
          <a:xfrm>
            <a:off x="2103621" y="6375679"/>
            <a:ext cx="3482178" cy="345796"/>
          </a:xfrm>
        </p:spPr>
        <p:txBody>
          <a:bodyPr/>
          <a:lstStyle/>
          <a:p>
            <a:endParaRPr lang="es-MX"/>
          </a:p>
        </p:txBody>
      </p:sp>
      <p:sp>
        <p:nvSpPr>
          <p:cNvPr id="7" name="Slide Number Placeholder 6"/>
          <p:cNvSpPr>
            <a:spLocks noGrp="1"/>
          </p:cNvSpPr>
          <p:nvPr>
            <p:ph type="sldNum" sz="quarter" idx="12"/>
          </p:nvPr>
        </p:nvSpPr>
        <p:spPr>
          <a:xfrm>
            <a:off x="5687568" y="6375679"/>
            <a:ext cx="1234440" cy="345796"/>
          </a:xfrm>
        </p:spPr>
        <p:txBody>
          <a:bodyPr/>
          <a:lstStyle/>
          <a:p>
            <a:fld id="{F594031D-666F-44CC-B475-36A5B0B8B532}" type="slidenum">
              <a:rPr lang="es-MX" smtClean="0"/>
              <a:t>‹Nº›</a:t>
            </a:fld>
            <a:endParaRPr lang="es-MX"/>
          </a:p>
        </p:txBody>
      </p:sp>
    </p:spTree>
    <p:extLst>
      <p:ext uri="{BB962C8B-B14F-4D97-AF65-F5344CB8AC3E}">
        <p14:creationId xmlns:p14="http://schemas.microsoft.com/office/powerpoint/2010/main" val="943450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12CEA72-492A-4FB6-AEAC-CB92C04C1719}" type="datetimeFigureOut">
              <a:rPr lang="es-MX" smtClean="0"/>
              <a:t>28/09/2018</a:t>
            </a:fld>
            <a:endParaRPr lang="es-MX"/>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s-MX"/>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F594031D-666F-44CC-B475-36A5B0B8B532}" type="slidenum">
              <a:rPr lang="es-MX" smtClean="0"/>
              <a:t>‹Nº›</a:t>
            </a:fld>
            <a:endParaRPr lang="es-MX"/>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7538990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734418" y="103909"/>
            <a:ext cx="8860847" cy="6556664"/>
          </a:xfrm>
        </p:spPr>
        <p:txBody>
          <a:bodyPr>
            <a:normAutofit fontScale="90000"/>
          </a:bodyPr>
          <a:lstStyle/>
          <a:p>
            <a:r>
              <a:rPr lang="es-MX" altLang="es-MX" sz="3000" dirty="0"/>
              <a:t>UNIVERSIDAD AUTÓNOMA DEL ESTADO DE MÉXICO</a:t>
            </a:r>
            <a:br>
              <a:rPr lang="es-MX" altLang="es-MX" sz="3000" dirty="0"/>
            </a:br>
            <a:r>
              <a:rPr lang="es-MX" altLang="es-MX" sz="3000" dirty="0"/>
              <a:t/>
            </a:r>
            <a:br>
              <a:rPr lang="es-MX" altLang="es-MX" sz="3000" dirty="0"/>
            </a:br>
            <a:r>
              <a:rPr lang="es-MX" altLang="es-MX" sz="3000" dirty="0"/>
              <a:t>FAC. DE PLANEACIÓN URBANA Y REGIONAL</a:t>
            </a:r>
            <a:br>
              <a:rPr lang="es-MX" altLang="es-MX" sz="3000" dirty="0"/>
            </a:br>
            <a:r>
              <a:rPr lang="es-MX" altLang="es-MX" sz="3000" dirty="0"/>
              <a:t>UA: SOCIOLOGÍA URBANA I</a:t>
            </a:r>
            <a:br>
              <a:rPr lang="es-MX" altLang="es-MX" sz="3000" dirty="0"/>
            </a:br>
            <a:r>
              <a:rPr lang="es-MX" altLang="es-MX" sz="3000" dirty="0"/>
              <a:t>UNIDAD 3</a:t>
            </a:r>
            <a:br>
              <a:rPr lang="es-MX" altLang="es-MX" sz="3000" dirty="0"/>
            </a:br>
            <a:r>
              <a:rPr lang="es-MX" altLang="es-MX" sz="3000" dirty="0"/>
              <a:t>TEMA: </a:t>
            </a:r>
            <a:r>
              <a:rPr lang="es-MX" altLang="es-MX" sz="3000" dirty="0" smtClean="0"/>
              <a:t>Marco histórico contextual de la sociología urbana del siglo XXI</a:t>
            </a:r>
            <a:r>
              <a:rPr lang="es-MX" altLang="es-MX" sz="3000" dirty="0"/>
              <a:t/>
            </a:r>
            <a:br>
              <a:rPr lang="es-MX" altLang="es-MX" sz="3000" dirty="0"/>
            </a:br>
            <a:r>
              <a:rPr lang="es-MX" altLang="es-MX" sz="3000" dirty="0"/>
              <a:t>MATERIAL VISUAL: DIAPOSITIVAS </a:t>
            </a:r>
            <a:br>
              <a:rPr lang="es-MX" altLang="es-MX" sz="3000" dirty="0"/>
            </a:br>
            <a:r>
              <a:rPr lang="es-MX" altLang="es-MX" sz="3000" dirty="0"/>
              <a:t/>
            </a:r>
            <a:br>
              <a:rPr lang="es-MX" altLang="es-MX" sz="3000" dirty="0"/>
            </a:br>
            <a:r>
              <a:rPr lang="es-MX" altLang="es-MX" sz="3000" dirty="0"/>
              <a:t>Elaboró</a:t>
            </a:r>
            <a:br>
              <a:rPr lang="es-MX" altLang="es-MX" sz="3000" dirty="0"/>
            </a:br>
            <a:r>
              <a:rPr lang="es-MX" altLang="es-MX" sz="3000" dirty="0"/>
              <a:t>Yadira Contreras Juárez, 2018</a:t>
            </a:r>
            <a:br>
              <a:rPr lang="es-MX" altLang="es-MX" sz="3000" dirty="0"/>
            </a:br>
            <a:endParaRPr lang="es-MX" sz="3000" dirty="0"/>
          </a:p>
        </p:txBody>
      </p:sp>
      <p:pic>
        <p:nvPicPr>
          <p:cNvPr id="3" name="Imagen 2"/>
          <p:cNvPicPr>
            <a:picLocks noChangeAspect="1"/>
          </p:cNvPicPr>
          <p:nvPr/>
        </p:nvPicPr>
        <p:blipFill>
          <a:blip r:embed="rId2" cstate="print">
            <a:duotone>
              <a:schemeClr val="accent3">
                <a:shade val="45000"/>
                <a:satMod val="135000"/>
              </a:schemeClr>
              <a:prstClr val="white"/>
            </a:duotone>
          </a:blip>
          <a:stretch>
            <a:fillRect/>
          </a:stretch>
        </p:blipFill>
        <p:spPr>
          <a:xfrm>
            <a:off x="952791" y="498378"/>
            <a:ext cx="615803" cy="1094761"/>
          </a:xfrm>
          <a:prstGeom prst="rect">
            <a:avLst/>
          </a:prstGeom>
        </p:spPr>
      </p:pic>
    </p:spTree>
    <p:extLst>
      <p:ext uri="{BB962C8B-B14F-4D97-AF65-F5344CB8AC3E}">
        <p14:creationId xmlns:p14="http://schemas.microsoft.com/office/powerpoint/2010/main" val="1657671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lamada de flecha hacia abajo 3"/>
          <p:cNvSpPr/>
          <p:nvPr/>
        </p:nvSpPr>
        <p:spPr>
          <a:xfrm>
            <a:off x="1251677" y="382385"/>
            <a:ext cx="9577903" cy="1798955"/>
          </a:xfrm>
          <a:prstGeom prst="downArrowCallout">
            <a:avLst>
              <a:gd name="adj1" fmla="val 9077"/>
              <a:gd name="adj2" fmla="val 21938"/>
              <a:gd name="adj3" fmla="val 25000"/>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p:txBody>
          <a:bodyPr/>
          <a:lstStyle/>
          <a:p>
            <a:r>
              <a:rPr lang="es-MX" dirty="0" smtClean="0"/>
              <a:t>Paradigma Posmoderno</a:t>
            </a:r>
            <a:endParaRPr lang="es-MX" dirty="0"/>
          </a:p>
        </p:txBody>
      </p:sp>
      <p:sp>
        <p:nvSpPr>
          <p:cNvPr id="5" name="CuadroTexto 4"/>
          <p:cNvSpPr txBox="1"/>
          <p:nvPr/>
        </p:nvSpPr>
        <p:spPr>
          <a:xfrm>
            <a:off x="982134" y="2181340"/>
            <a:ext cx="10735734" cy="1569660"/>
          </a:xfrm>
          <a:prstGeom prst="rect">
            <a:avLst/>
          </a:prstGeom>
          <a:noFill/>
        </p:spPr>
        <p:txBody>
          <a:bodyPr wrap="square" rtlCol="0">
            <a:spAutoFit/>
          </a:bodyPr>
          <a:lstStyle/>
          <a:p>
            <a:pPr marL="285750" indent="-285750">
              <a:buFont typeface="Arial" panose="020B0604020202020204" pitchFamily="34" charset="0"/>
              <a:buChar char="•"/>
            </a:pPr>
            <a:r>
              <a:rPr lang="es-MX" sz="2400" dirty="0" smtClean="0"/>
              <a:t>Forma de entender al mundo y de valorarlo como reacción a la moderna (en su versión radical pretende eliminarla).</a:t>
            </a:r>
          </a:p>
          <a:p>
            <a:pPr marL="285750" indent="-285750">
              <a:buFont typeface="Arial" panose="020B0604020202020204" pitchFamily="34" charset="0"/>
              <a:buChar char="•"/>
            </a:pPr>
            <a:r>
              <a:rPr lang="es-MX" sz="2400" dirty="0" smtClean="0">
                <a:solidFill>
                  <a:srgbClr val="FF0000"/>
                </a:solidFill>
              </a:rPr>
              <a:t>El punto de partida es la crítica a la racionalización: el hombre no sólo es razón también es emoción , creación, imaginación</a:t>
            </a:r>
          </a:p>
        </p:txBody>
      </p:sp>
      <p:cxnSp>
        <p:nvCxnSpPr>
          <p:cNvPr id="7" name="Conector angular 6"/>
          <p:cNvCxnSpPr/>
          <p:nvPr/>
        </p:nvCxnSpPr>
        <p:spPr>
          <a:xfrm rot="16200000" flipH="1">
            <a:off x="774566" y="3713767"/>
            <a:ext cx="1487278" cy="533056"/>
          </a:xfrm>
          <a:prstGeom prst="bentConnector3">
            <a:avLst/>
          </a:prstGeom>
          <a:ln>
            <a:tailEnd type="triangle"/>
          </a:ln>
        </p:spPr>
        <p:style>
          <a:lnRef idx="3">
            <a:schemeClr val="accent1"/>
          </a:lnRef>
          <a:fillRef idx="0">
            <a:schemeClr val="accent1"/>
          </a:fillRef>
          <a:effectRef idx="2">
            <a:schemeClr val="accent1"/>
          </a:effectRef>
          <a:fontRef idx="minor">
            <a:schemeClr val="tx1"/>
          </a:fontRef>
        </p:style>
      </p:cxnSp>
      <p:sp>
        <p:nvSpPr>
          <p:cNvPr id="9" name="CuadroTexto 8"/>
          <p:cNvSpPr txBox="1"/>
          <p:nvPr/>
        </p:nvSpPr>
        <p:spPr>
          <a:xfrm>
            <a:off x="1432193" y="4858439"/>
            <a:ext cx="10285675" cy="923330"/>
          </a:xfrm>
          <a:prstGeom prst="rect">
            <a:avLst/>
          </a:prstGeom>
          <a:noFill/>
        </p:spPr>
        <p:txBody>
          <a:bodyPr wrap="square" rtlCol="0">
            <a:spAutoFit/>
          </a:bodyPr>
          <a:lstStyle/>
          <a:p>
            <a:r>
              <a:rPr lang="es-MX" dirty="0" smtClean="0"/>
              <a:t>A partir de este aspecto se cuestiona que no se puede alcanzar el conocimiento absoluto pues la realidad se presenta por emociones y percepciones de los individuos, POR LO TANTO,</a:t>
            </a:r>
            <a:endParaRPr lang="es-MX" dirty="0"/>
          </a:p>
        </p:txBody>
      </p:sp>
      <p:sp>
        <p:nvSpPr>
          <p:cNvPr id="10" name="CuadroTexto 9"/>
          <p:cNvSpPr txBox="1"/>
          <p:nvPr/>
        </p:nvSpPr>
        <p:spPr>
          <a:xfrm>
            <a:off x="2368628" y="5514358"/>
            <a:ext cx="5711820"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s-MX" dirty="0" smtClean="0"/>
              <a:t>La verdad es cuestión de perspectiva o contexto</a:t>
            </a:r>
            <a:endParaRPr lang="es-MX" dirty="0"/>
          </a:p>
        </p:txBody>
      </p:sp>
    </p:spTree>
    <p:extLst>
      <p:ext uri="{BB962C8B-B14F-4D97-AF65-F5344CB8AC3E}">
        <p14:creationId xmlns:p14="http://schemas.microsoft.com/office/powerpoint/2010/main" val="23839550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83880" y="1867362"/>
            <a:ext cx="10178322" cy="2924976"/>
          </a:xfrm>
        </p:spPr>
        <p:txBody>
          <a:bodyPr>
            <a:normAutofit lnSpcReduction="10000"/>
          </a:bodyPr>
          <a:lstStyle/>
          <a:p>
            <a:r>
              <a:rPr lang="es-MX" dirty="0"/>
              <a:t>D</a:t>
            </a:r>
            <a:r>
              <a:rPr lang="es-MX" dirty="0" smtClean="0"/>
              <a:t>enuncia la pretensión de la modernidad para alcanzar la objetividad científica a través de la razón: colonizar la realidad, la naturaleza  y al hombre para que aplicara ese verdad.</a:t>
            </a:r>
          </a:p>
          <a:p>
            <a:r>
              <a:rPr lang="es-MX" dirty="0" smtClean="0"/>
              <a:t>Está en contra de cualquier visión del mundo universalista y de posesión de la verdad</a:t>
            </a:r>
          </a:p>
          <a:p>
            <a:r>
              <a:rPr lang="es-MX" dirty="0" smtClean="0"/>
              <a:t>Están en contra del pensamiento binario de occidente: razón/emoción, naturaleza/cultura, cultura de élite/cultura popular, comunidad/sociedad, campo/ciudad.</a:t>
            </a:r>
          </a:p>
          <a:p>
            <a:pPr marL="0" indent="0">
              <a:buNone/>
            </a:pPr>
            <a:endParaRPr lang="es-MX" dirty="0"/>
          </a:p>
        </p:txBody>
      </p:sp>
      <p:sp>
        <p:nvSpPr>
          <p:cNvPr id="4" name="Llamada de flecha hacia abajo 3"/>
          <p:cNvSpPr/>
          <p:nvPr/>
        </p:nvSpPr>
        <p:spPr>
          <a:xfrm>
            <a:off x="2677099" y="462708"/>
            <a:ext cx="7238082" cy="1277957"/>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dirty="0" smtClean="0">
                <a:solidFill>
                  <a:schemeClr val="tx1"/>
                </a:solidFill>
              </a:rPr>
              <a:t>El Posmodernismo </a:t>
            </a:r>
            <a:endParaRPr lang="es-MX" sz="4000" dirty="0">
              <a:solidFill>
                <a:schemeClr val="tx1"/>
              </a:solidFill>
            </a:endParaRPr>
          </a:p>
        </p:txBody>
      </p:sp>
      <p:sp>
        <p:nvSpPr>
          <p:cNvPr id="2" name="CuadroTexto 1"/>
          <p:cNvSpPr txBox="1"/>
          <p:nvPr/>
        </p:nvSpPr>
        <p:spPr>
          <a:xfrm>
            <a:off x="1573289" y="5144877"/>
            <a:ext cx="9799503"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MX" dirty="0" smtClean="0"/>
              <a:t>Argumentan que puede haber una gran gama de posibilidades y no sólo un orden binario, por ejemplo, lo primitivo está entre nosotros y debemos protegerlo, no exterminarlo, e incorporar sus aspectos más positivos, como el </a:t>
            </a:r>
            <a:r>
              <a:rPr lang="es-MX" dirty="0" err="1" smtClean="0"/>
              <a:t>comunitarismo</a:t>
            </a:r>
            <a:r>
              <a:rPr lang="es-MX" dirty="0" smtClean="0"/>
              <a:t> , la integración con la naturaleza, etc. (</a:t>
            </a:r>
            <a:r>
              <a:rPr lang="es-MX" dirty="0" err="1" smtClean="0"/>
              <a:t>Ullán</a:t>
            </a:r>
            <a:r>
              <a:rPr lang="es-MX" dirty="0" smtClean="0"/>
              <a:t>, 2014: …)</a:t>
            </a:r>
            <a:endParaRPr lang="es-MX" dirty="0"/>
          </a:p>
        </p:txBody>
      </p:sp>
    </p:spTree>
    <p:extLst>
      <p:ext uri="{BB962C8B-B14F-4D97-AF65-F5344CB8AC3E}">
        <p14:creationId xmlns:p14="http://schemas.microsoft.com/office/powerpoint/2010/main" val="15909255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redondeado 11"/>
          <p:cNvSpPr/>
          <p:nvPr/>
        </p:nvSpPr>
        <p:spPr>
          <a:xfrm>
            <a:off x="1663547" y="4373696"/>
            <a:ext cx="5971143" cy="6389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1251678" y="382385"/>
            <a:ext cx="10178322" cy="939639"/>
          </a:xfrm>
        </p:spPr>
        <p:txBody>
          <a:bodyPr>
            <a:normAutofit/>
          </a:bodyPr>
          <a:lstStyle/>
          <a:p>
            <a:r>
              <a:rPr lang="es-MX" sz="2800" dirty="0" smtClean="0"/>
              <a:t>Antecedentes teóricos de la crítica a la modernidad y al positivismo</a:t>
            </a:r>
            <a:endParaRPr lang="es-MX" sz="2800" dirty="0"/>
          </a:p>
        </p:txBody>
      </p:sp>
      <p:sp>
        <p:nvSpPr>
          <p:cNvPr id="3" name="Marcador de contenido 2"/>
          <p:cNvSpPr>
            <a:spLocks noGrp="1"/>
          </p:cNvSpPr>
          <p:nvPr>
            <p:ph idx="1"/>
          </p:nvPr>
        </p:nvSpPr>
        <p:spPr>
          <a:xfrm>
            <a:off x="1438965" y="1961002"/>
            <a:ext cx="10178322" cy="3283027"/>
          </a:xfrm>
        </p:spPr>
        <p:txBody>
          <a:bodyPr/>
          <a:lstStyle/>
          <a:p>
            <a:r>
              <a:rPr lang="es-MX" dirty="0" err="1" smtClean="0"/>
              <a:t>Protoexistencialismo</a:t>
            </a:r>
            <a:r>
              <a:rPr lang="es-MX" dirty="0" smtClean="0"/>
              <a:t> del siglo XIX: </a:t>
            </a:r>
            <a:r>
              <a:rPr lang="es-MX" dirty="0" err="1" smtClean="0"/>
              <a:t>Kierkergaaard</a:t>
            </a:r>
            <a:r>
              <a:rPr lang="es-MX" dirty="0" smtClean="0"/>
              <a:t>, Schopenhauer, Nietzsche</a:t>
            </a:r>
          </a:p>
          <a:p>
            <a:r>
              <a:rPr lang="es-MX" dirty="0" smtClean="0"/>
              <a:t>La </a:t>
            </a:r>
            <a:r>
              <a:rPr lang="es-MX" dirty="0" err="1" smtClean="0"/>
              <a:t>Verstehen</a:t>
            </a:r>
            <a:r>
              <a:rPr lang="es-MX" dirty="0" smtClean="0"/>
              <a:t>: </a:t>
            </a:r>
            <a:r>
              <a:rPr lang="es-MX" dirty="0" err="1" smtClean="0"/>
              <a:t>Dilthey</a:t>
            </a:r>
            <a:r>
              <a:rPr lang="es-MX" dirty="0" smtClean="0"/>
              <a:t> y Weber</a:t>
            </a:r>
          </a:p>
          <a:p>
            <a:r>
              <a:rPr lang="es-MX" dirty="0" smtClean="0"/>
              <a:t>Pragmatismo norteamericano de principios del siglo XX: G. Herbert Mead, John Dewey, William James</a:t>
            </a:r>
          </a:p>
          <a:p>
            <a:r>
              <a:rPr lang="es-MX" dirty="0" smtClean="0"/>
              <a:t>Interaccionismo simbólico: </a:t>
            </a:r>
            <a:r>
              <a:rPr lang="es-MX" dirty="0" err="1" smtClean="0"/>
              <a:t>Best</a:t>
            </a:r>
            <a:r>
              <a:rPr lang="es-MX" dirty="0" smtClean="0"/>
              <a:t>, </a:t>
            </a:r>
            <a:r>
              <a:rPr lang="es-MX" dirty="0" err="1" smtClean="0"/>
              <a:t>Keller</a:t>
            </a:r>
            <a:endParaRPr lang="es-MX" dirty="0" smtClean="0"/>
          </a:p>
          <a:p>
            <a:r>
              <a:rPr lang="es-MX" dirty="0" smtClean="0"/>
              <a:t>Fenomenología de los años 1920: Husserl, Schütz</a:t>
            </a:r>
          </a:p>
          <a:p>
            <a:r>
              <a:rPr lang="es-MX" dirty="0" smtClean="0"/>
              <a:t>La escuela de Frankfurt: </a:t>
            </a:r>
            <a:r>
              <a:rPr lang="es-MX" dirty="0" err="1" smtClean="0"/>
              <a:t>Horkheimer</a:t>
            </a:r>
            <a:r>
              <a:rPr lang="es-MX" dirty="0" smtClean="0"/>
              <a:t>, Marcuse, </a:t>
            </a:r>
            <a:endParaRPr lang="es-MX" dirty="0"/>
          </a:p>
        </p:txBody>
      </p:sp>
      <p:cxnSp>
        <p:nvCxnSpPr>
          <p:cNvPr id="5" name="Conector angular 4"/>
          <p:cNvCxnSpPr/>
          <p:nvPr/>
        </p:nvCxnSpPr>
        <p:spPr>
          <a:xfrm>
            <a:off x="7634690" y="903383"/>
            <a:ext cx="1288973" cy="892366"/>
          </a:xfrm>
          <a:prstGeom prst="bentConnector3">
            <a:avLst>
              <a:gd name="adj1" fmla="val 99573"/>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4" name="Conector recto de flecha 13"/>
          <p:cNvCxnSpPr>
            <a:stCxn id="12" idx="2"/>
          </p:cNvCxnSpPr>
          <p:nvPr/>
        </p:nvCxnSpPr>
        <p:spPr>
          <a:xfrm flipH="1">
            <a:off x="4649118" y="5012675"/>
            <a:ext cx="1" cy="60592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5" name="CuadroTexto 14"/>
          <p:cNvSpPr txBox="1"/>
          <p:nvPr/>
        </p:nvSpPr>
        <p:spPr>
          <a:xfrm>
            <a:off x="1175728" y="5568759"/>
            <a:ext cx="10390178" cy="830997"/>
          </a:xfrm>
          <a:prstGeom prst="rect">
            <a:avLst/>
          </a:prstGeom>
          <a:noFill/>
        </p:spPr>
        <p:txBody>
          <a:bodyPr wrap="square" rtlCol="0">
            <a:spAutoFit/>
          </a:bodyPr>
          <a:lstStyle/>
          <a:p>
            <a:r>
              <a:rPr lang="es-MX" sz="2400" dirty="0" smtClean="0">
                <a:solidFill>
                  <a:srgbClr val="FF00FF"/>
                </a:solidFill>
              </a:rPr>
              <a:t>Cuestionan la modernidad, el positivismo, la forma de hacer ciencia, el capitalismo</a:t>
            </a:r>
            <a:endParaRPr lang="es-MX" sz="2400" dirty="0">
              <a:solidFill>
                <a:srgbClr val="FF00FF"/>
              </a:solidFill>
            </a:endParaRPr>
          </a:p>
        </p:txBody>
      </p:sp>
    </p:spTree>
    <p:extLst>
      <p:ext uri="{BB962C8B-B14F-4D97-AF65-F5344CB8AC3E}">
        <p14:creationId xmlns:p14="http://schemas.microsoft.com/office/powerpoint/2010/main" val="13294867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8" y="228149"/>
            <a:ext cx="10178322" cy="587099"/>
          </a:xfrm>
        </p:spPr>
        <p:txBody>
          <a:bodyPr>
            <a:normAutofit/>
          </a:bodyPr>
          <a:lstStyle/>
          <a:p>
            <a:r>
              <a:rPr lang="es-MX" sz="3600" dirty="0" smtClean="0"/>
              <a:t>Entonces, </a:t>
            </a:r>
            <a:endParaRPr lang="es-MX" sz="3600" dirty="0"/>
          </a:p>
        </p:txBody>
      </p:sp>
      <p:sp>
        <p:nvSpPr>
          <p:cNvPr id="3" name="Marcador de contenido 2"/>
          <p:cNvSpPr>
            <a:spLocks noGrp="1"/>
          </p:cNvSpPr>
          <p:nvPr>
            <p:ph idx="1"/>
          </p:nvPr>
        </p:nvSpPr>
        <p:spPr>
          <a:xfrm>
            <a:off x="1251678" y="738130"/>
            <a:ext cx="10068153" cy="2908453"/>
          </a:xfrm>
        </p:spPr>
        <p:style>
          <a:lnRef idx="1">
            <a:schemeClr val="accent1"/>
          </a:lnRef>
          <a:fillRef idx="2">
            <a:schemeClr val="accent1"/>
          </a:fillRef>
          <a:effectRef idx="1">
            <a:schemeClr val="accent1"/>
          </a:effectRef>
          <a:fontRef idx="minor">
            <a:schemeClr val="dk1"/>
          </a:fontRef>
        </p:style>
        <p:txBody>
          <a:bodyPr>
            <a:noAutofit/>
          </a:bodyPr>
          <a:lstStyle/>
          <a:p>
            <a:r>
              <a:rPr lang="es-MX" sz="2800" dirty="0"/>
              <a:t>La sociedad no </a:t>
            </a:r>
            <a:r>
              <a:rPr lang="es-MX" sz="2800" dirty="0" smtClean="0"/>
              <a:t>puede entenderse de acuerdo a mecanismos abstractos  y leyes  sino desde su especificidad  histórica a través de la superación de las barreras disciplinares, es decir la ciencia debe ser holística, superando la fragmentación categorial moderna.</a:t>
            </a:r>
            <a:endParaRPr lang="es-MX" sz="2800" dirty="0"/>
          </a:p>
        </p:txBody>
      </p:sp>
      <p:sp>
        <p:nvSpPr>
          <p:cNvPr id="4" name="Llamada de flecha hacia arriba 3"/>
          <p:cNvSpPr/>
          <p:nvPr/>
        </p:nvSpPr>
        <p:spPr>
          <a:xfrm>
            <a:off x="1024568" y="3646583"/>
            <a:ext cx="10295263" cy="2930487"/>
          </a:xfrm>
          <a:prstGeom prst="upArrowCallout">
            <a:avLst>
              <a:gd name="adj1" fmla="val 17481"/>
              <a:gd name="adj2" fmla="val 20113"/>
              <a:gd name="adj3" fmla="val 25000"/>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b="1" dirty="0" smtClean="0">
                <a:solidFill>
                  <a:srgbClr val="C00000"/>
                </a:solidFill>
              </a:rPr>
              <a:t>Éste será una de las reivindicaciones de la ciencia posmoderna y del discurso dominante en las ciencias sociales contemporáneas</a:t>
            </a:r>
            <a:endParaRPr lang="es-MX" sz="3200" b="1" dirty="0">
              <a:solidFill>
                <a:srgbClr val="C00000"/>
              </a:solidFill>
            </a:endParaRPr>
          </a:p>
        </p:txBody>
      </p:sp>
    </p:spTree>
    <p:extLst>
      <p:ext uri="{BB962C8B-B14F-4D97-AF65-F5344CB8AC3E}">
        <p14:creationId xmlns:p14="http://schemas.microsoft.com/office/powerpoint/2010/main" val="26347802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4476" y="2813206"/>
            <a:ext cx="4014386" cy="1417271"/>
          </a:xfrm>
        </p:spPr>
        <p:txBody>
          <a:bodyPr>
            <a:normAutofit fontScale="90000"/>
          </a:bodyPr>
          <a:lstStyle/>
          <a:p>
            <a:r>
              <a:rPr lang="es-MX" sz="3400" dirty="0" smtClean="0"/>
              <a:t>Teóricos </a:t>
            </a:r>
            <a:br>
              <a:rPr lang="es-MX" sz="3400" dirty="0" smtClean="0"/>
            </a:br>
            <a:r>
              <a:rPr lang="es-MX" sz="3400" dirty="0" smtClean="0"/>
              <a:t>de la posmodernidad</a:t>
            </a:r>
            <a:endParaRPr lang="es-MX" sz="3400" dirty="0"/>
          </a:p>
        </p:txBody>
      </p:sp>
      <p:sp>
        <p:nvSpPr>
          <p:cNvPr id="4" name="Abrir llave 3"/>
          <p:cNvSpPr/>
          <p:nvPr/>
        </p:nvSpPr>
        <p:spPr>
          <a:xfrm>
            <a:off x="4379204" y="209930"/>
            <a:ext cx="705080" cy="6488732"/>
          </a:xfrm>
          <a:prstGeom prst="leftBrace">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s-MX"/>
          </a:p>
        </p:txBody>
      </p:sp>
      <p:sp>
        <p:nvSpPr>
          <p:cNvPr id="5" name="CuadroTexto 4"/>
          <p:cNvSpPr txBox="1"/>
          <p:nvPr/>
        </p:nvSpPr>
        <p:spPr>
          <a:xfrm>
            <a:off x="4731744" y="199523"/>
            <a:ext cx="7056304" cy="6878806"/>
          </a:xfrm>
          <a:prstGeom prst="rect">
            <a:avLst/>
          </a:prstGeom>
          <a:noFill/>
        </p:spPr>
        <p:txBody>
          <a:bodyPr wrap="square" rtlCol="0">
            <a:spAutoFit/>
          </a:bodyPr>
          <a:lstStyle/>
          <a:p>
            <a:pPr marL="285750" indent="-285750">
              <a:buFont typeface="Arial" panose="020B0604020202020204" pitchFamily="34" charset="0"/>
              <a:buChar char="•"/>
            </a:pPr>
            <a:r>
              <a:rPr lang="es-MX" sz="2100" dirty="0" smtClean="0">
                <a:solidFill>
                  <a:srgbClr val="C00000"/>
                </a:solidFill>
                <a:latin typeface="AR CHRISTY" panose="02000000000000000000" pitchFamily="2" charset="0"/>
              </a:rPr>
              <a:t>Marcuse</a:t>
            </a:r>
            <a:r>
              <a:rPr lang="es-MX" sz="2100" dirty="0" smtClean="0"/>
              <a:t>: la sociedad industrial es represiva de los instintos más básicos de los individuos, los ha alienado.</a:t>
            </a:r>
          </a:p>
          <a:p>
            <a:pPr marL="285750" indent="-285750">
              <a:buFont typeface="Arial" panose="020B0604020202020204" pitchFamily="34" charset="0"/>
              <a:buChar char="•"/>
            </a:pPr>
            <a:r>
              <a:rPr lang="es-MX" sz="2100" dirty="0">
                <a:solidFill>
                  <a:srgbClr val="C00000"/>
                </a:solidFill>
                <a:latin typeface="AR CHRISTY" panose="02000000000000000000" pitchFamily="2" charset="0"/>
              </a:rPr>
              <a:t>Harold </a:t>
            </a:r>
            <a:r>
              <a:rPr lang="es-MX" sz="2100" dirty="0" err="1">
                <a:solidFill>
                  <a:srgbClr val="C00000"/>
                </a:solidFill>
                <a:latin typeface="AR CHRISTY" panose="02000000000000000000" pitchFamily="2" charset="0"/>
              </a:rPr>
              <a:t>Garfinkel</a:t>
            </a:r>
            <a:r>
              <a:rPr lang="es-MX" sz="2100" dirty="0" smtClean="0"/>
              <a:t>: </a:t>
            </a:r>
            <a:r>
              <a:rPr lang="es-MX" sz="2100" dirty="0" err="1" smtClean="0"/>
              <a:t>Etnometodología</a:t>
            </a:r>
            <a:r>
              <a:rPr lang="es-MX" sz="2100" dirty="0" smtClean="0"/>
              <a:t> =revitalización de los métodos cualitativos, interpretativos y contextuales. Los individuos dan sentido a lo que perciben a través de mapas </a:t>
            </a:r>
            <a:r>
              <a:rPr lang="es-MX" sz="2100" dirty="0" err="1" smtClean="0"/>
              <a:t>congnitivos</a:t>
            </a:r>
            <a:r>
              <a:rPr lang="es-MX" sz="2100" dirty="0" smtClean="0"/>
              <a:t> que son construidos a través de la interacción.</a:t>
            </a:r>
          </a:p>
          <a:p>
            <a:pPr marL="285750" indent="-285750">
              <a:buFont typeface="Arial" panose="020B0604020202020204" pitchFamily="34" charset="0"/>
              <a:buChar char="•"/>
            </a:pPr>
            <a:r>
              <a:rPr lang="es-MX" sz="2100" dirty="0" err="1">
                <a:solidFill>
                  <a:srgbClr val="C00000"/>
                </a:solidFill>
                <a:latin typeface="AR CHRISTY" panose="02000000000000000000" pitchFamily="2" charset="0"/>
              </a:rPr>
              <a:t>Roland</a:t>
            </a:r>
            <a:r>
              <a:rPr lang="es-MX" sz="2100" dirty="0">
                <a:solidFill>
                  <a:srgbClr val="C00000"/>
                </a:solidFill>
                <a:latin typeface="AR CHRISTY" panose="02000000000000000000" pitchFamily="2" charset="0"/>
              </a:rPr>
              <a:t> Batres</a:t>
            </a:r>
            <a:r>
              <a:rPr lang="es-MX" sz="2100" dirty="0" smtClean="0"/>
              <a:t>: Invita a la sociedad a </a:t>
            </a:r>
            <a:r>
              <a:rPr lang="es-MX" sz="2100" dirty="0" err="1" smtClean="0"/>
              <a:t>resigificar</a:t>
            </a:r>
            <a:r>
              <a:rPr lang="es-MX" sz="2100" dirty="0" smtClean="0"/>
              <a:t> desde abajo los discursos y los productos materiales construidos unilateralmente por el poder(incluidos el Urbanismo y la Arquitectura)</a:t>
            </a:r>
          </a:p>
          <a:p>
            <a:pPr marL="285750" indent="-285750">
              <a:buFont typeface="Arial" panose="020B0604020202020204" pitchFamily="34" charset="0"/>
              <a:buChar char="•"/>
            </a:pPr>
            <a:r>
              <a:rPr lang="es-MX" sz="2100" dirty="0">
                <a:solidFill>
                  <a:srgbClr val="C00000"/>
                </a:solidFill>
                <a:latin typeface="AR CHRISTY" panose="02000000000000000000" pitchFamily="2" charset="0"/>
              </a:rPr>
              <a:t>Foucault</a:t>
            </a:r>
            <a:r>
              <a:rPr lang="es-MX" sz="2100" dirty="0" smtClean="0"/>
              <a:t>: se fija en las diferencias, en los discursos marginados. Desarrolla la idea de panóptico = relación entre el espacio construido-sociedad mismo que lo relaciona con la sociología urbana.</a:t>
            </a:r>
          </a:p>
          <a:p>
            <a:pPr marL="285750" indent="-285750">
              <a:buFont typeface="Arial" panose="020B0604020202020204" pitchFamily="34" charset="0"/>
              <a:buChar char="•"/>
            </a:pPr>
            <a:r>
              <a:rPr lang="es-MX" sz="2100" dirty="0">
                <a:solidFill>
                  <a:srgbClr val="C00000"/>
                </a:solidFill>
                <a:latin typeface="AR CHRISTY" panose="02000000000000000000" pitchFamily="2" charset="0"/>
              </a:rPr>
              <a:t>Jacques </a:t>
            </a:r>
            <a:r>
              <a:rPr lang="es-MX" sz="2100" dirty="0" err="1">
                <a:solidFill>
                  <a:srgbClr val="C00000"/>
                </a:solidFill>
                <a:latin typeface="AR CHRISTY" panose="02000000000000000000" pitchFamily="2" charset="0"/>
              </a:rPr>
              <a:t>Derrida</a:t>
            </a:r>
            <a:r>
              <a:rPr lang="es-MX" sz="2100" dirty="0" smtClean="0"/>
              <a:t>: propone la deconstrucción =demostrar que todo texto contiene una pluralidad de significados y por lo tanto una interpretación. </a:t>
            </a:r>
          </a:p>
          <a:p>
            <a:endParaRPr lang="es-MX" sz="2100" dirty="0"/>
          </a:p>
        </p:txBody>
      </p:sp>
    </p:spTree>
    <p:extLst>
      <p:ext uri="{BB962C8B-B14F-4D97-AF65-F5344CB8AC3E}">
        <p14:creationId xmlns:p14="http://schemas.microsoft.com/office/powerpoint/2010/main" val="17597167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4476" y="2813206"/>
            <a:ext cx="4014386" cy="1417271"/>
          </a:xfrm>
        </p:spPr>
        <p:txBody>
          <a:bodyPr>
            <a:normAutofit fontScale="90000"/>
          </a:bodyPr>
          <a:lstStyle/>
          <a:p>
            <a:r>
              <a:rPr lang="es-MX" sz="3400" dirty="0" smtClean="0"/>
              <a:t>Teóricos </a:t>
            </a:r>
            <a:br>
              <a:rPr lang="es-MX" sz="3400" dirty="0" smtClean="0"/>
            </a:br>
            <a:r>
              <a:rPr lang="es-MX" sz="3400" dirty="0" smtClean="0"/>
              <a:t>de la posmodernidad</a:t>
            </a:r>
            <a:endParaRPr lang="es-MX" sz="3400" dirty="0"/>
          </a:p>
        </p:txBody>
      </p:sp>
      <p:sp>
        <p:nvSpPr>
          <p:cNvPr id="4" name="Abrir llave 3"/>
          <p:cNvSpPr/>
          <p:nvPr/>
        </p:nvSpPr>
        <p:spPr>
          <a:xfrm>
            <a:off x="4379204" y="209930"/>
            <a:ext cx="705080" cy="6488732"/>
          </a:xfrm>
          <a:prstGeom prst="leftBrace">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s-MX"/>
          </a:p>
        </p:txBody>
      </p:sp>
      <p:sp>
        <p:nvSpPr>
          <p:cNvPr id="5" name="CuadroTexto 4"/>
          <p:cNvSpPr txBox="1"/>
          <p:nvPr/>
        </p:nvSpPr>
        <p:spPr>
          <a:xfrm>
            <a:off x="4752515" y="408844"/>
            <a:ext cx="7056304" cy="5632311"/>
          </a:xfrm>
          <a:prstGeom prst="rect">
            <a:avLst/>
          </a:prstGeom>
          <a:noFill/>
        </p:spPr>
        <p:txBody>
          <a:bodyPr wrap="square" rtlCol="0">
            <a:spAutoFit/>
          </a:bodyPr>
          <a:lstStyle/>
          <a:p>
            <a:pPr marL="285750" indent="-285750">
              <a:buFont typeface="Arial" panose="020B0604020202020204" pitchFamily="34" charset="0"/>
              <a:buChar char="•"/>
            </a:pPr>
            <a:r>
              <a:rPr lang="es-MX" sz="2400" dirty="0" smtClean="0">
                <a:solidFill>
                  <a:srgbClr val="C00000"/>
                </a:solidFill>
                <a:latin typeface="AR CHRISTY" panose="02000000000000000000" pitchFamily="2" charset="0"/>
              </a:rPr>
              <a:t>Gilles </a:t>
            </a:r>
            <a:r>
              <a:rPr lang="es-MX" sz="2400" dirty="0" err="1" smtClean="0">
                <a:solidFill>
                  <a:srgbClr val="C00000"/>
                </a:solidFill>
                <a:latin typeface="AR CHRISTY" panose="02000000000000000000" pitchFamily="2" charset="0"/>
              </a:rPr>
              <a:t>Deleuze</a:t>
            </a:r>
            <a:r>
              <a:rPr lang="es-MX" sz="2400" dirty="0" smtClean="0">
                <a:solidFill>
                  <a:srgbClr val="C00000"/>
                </a:solidFill>
                <a:latin typeface="AR CHRISTY" panose="02000000000000000000" pitchFamily="2" charset="0"/>
              </a:rPr>
              <a:t> y </a:t>
            </a:r>
            <a:r>
              <a:rPr lang="es-MX" sz="2400" dirty="0" err="1" smtClean="0">
                <a:solidFill>
                  <a:srgbClr val="C00000"/>
                </a:solidFill>
                <a:latin typeface="AR CHRISTY" panose="02000000000000000000" pitchFamily="2" charset="0"/>
              </a:rPr>
              <a:t>Felix</a:t>
            </a:r>
            <a:r>
              <a:rPr lang="es-MX" sz="2400" dirty="0" smtClean="0">
                <a:solidFill>
                  <a:srgbClr val="C00000"/>
                </a:solidFill>
                <a:latin typeface="AR CHRISTY" panose="02000000000000000000" pitchFamily="2" charset="0"/>
              </a:rPr>
              <a:t> </a:t>
            </a:r>
            <a:r>
              <a:rPr lang="es-MX" sz="2400" dirty="0" err="1" smtClean="0">
                <a:solidFill>
                  <a:srgbClr val="C00000"/>
                </a:solidFill>
                <a:latin typeface="AR CHRISTY" panose="02000000000000000000" pitchFamily="2" charset="0"/>
              </a:rPr>
              <a:t>Guatari</a:t>
            </a:r>
            <a:r>
              <a:rPr lang="es-MX" sz="2400" dirty="0" smtClean="0"/>
              <a:t>: el sistema no necesita sublimar el deseo sexual, o cualquier tipo de deseo. No es un cálculo racional sino satisfactores de la </a:t>
            </a:r>
            <a:r>
              <a:rPr lang="es-MX" sz="2400" dirty="0" err="1" smtClean="0"/>
              <a:t>líbido</a:t>
            </a:r>
            <a:r>
              <a:rPr lang="es-MX" sz="2400" dirty="0" smtClean="0"/>
              <a:t>.</a:t>
            </a:r>
          </a:p>
          <a:p>
            <a:pPr marL="285750" indent="-285750">
              <a:buFont typeface="Arial" panose="020B0604020202020204" pitchFamily="34" charset="0"/>
              <a:buChar char="•"/>
            </a:pPr>
            <a:r>
              <a:rPr lang="es-MX" sz="2400" dirty="0" smtClean="0">
                <a:solidFill>
                  <a:srgbClr val="C00000"/>
                </a:solidFill>
                <a:latin typeface="AR CHRISTY" panose="02000000000000000000" pitchFamily="2" charset="0"/>
              </a:rPr>
              <a:t>Jean </a:t>
            </a:r>
            <a:r>
              <a:rPr lang="es-MX" sz="2400" dirty="0" err="1" smtClean="0">
                <a:solidFill>
                  <a:srgbClr val="C00000"/>
                </a:solidFill>
                <a:latin typeface="AR CHRISTY" panose="02000000000000000000" pitchFamily="2" charset="0"/>
              </a:rPr>
              <a:t>Francois</a:t>
            </a:r>
            <a:r>
              <a:rPr lang="es-MX" sz="2400" dirty="0" smtClean="0">
                <a:solidFill>
                  <a:srgbClr val="C00000"/>
                </a:solidFill>
                <a:latin typeface="AR CHRISTY" panose="02000000000000000000" pitchFamily="2" charset="0"/>
              </a:rPr>
              <a:t> </a:t>
            </a:r>
            <a:r>
              <a:rPr lang="es-MX" sz="2400" dirty="0" err="1" smtClean="0">
                <a:solidFill>
                  <a:srgbClr val="C00000"/>
                </a:solidFill>
                <a:latin typeface="AR CHRISTY" panose="02000000000000000000" pitchFamily="2" charset="0"/>
              </a:rPr>
              <a:t>Lyotard</a:t>
            </a:r>
            <a:r>
              <a:rPr lang="es-MX" sz="2400" dirty="0" smtClean="0"/>
              <a:t>: el pensamiento posmoderno no legitimó la verdad con argumentos lógicos o empíricos  sino sobre la base de relatos sobre el conocimiento y el mundo =</a:t>
            </a:r>
            <a:r>
              <a:rPr lang="es-MX" sz="2400" dirty="0" err="1" smtClean="0"/>
              <a:t>metanarrativas</a:t>
            </a:r>
            <a:r>
              <a:rPr lang="es-MX" sz="2400" dirty="0" smtClean="0"/>
              <a:t>.</a:t>
            </a:r>
          </a:p>
          <a:p>
            <a:pPr marL="285750" indent="-285750">
              <a:buFont typeface="Arial" panose="020B0604020202020204" pitchFamily="34" charset="0"/>
              <a:buChar char="•"/>
            </a:pPr>
            <a:r>
              <a:rPr lang="es-MX" sz="2400" dirty="0" err="1" smtClean="0">
                <a:solidFill>
                  <a:srgbClr val="C00000"/>
                </a:solidFill>
                <a:latin typeface="AR CHRISTY" panose="02000000000000000000" pitchFamily="2" charset="0"/>
              </a:rPr>
              <a:t>Baudrillard</a:t>
            </a:r>
            <a:r>
              <a:rPr lang="es-MX" sz="2400" dirty="0" smtClean="0"/>
              <a:t>: Trató de mostrar lo simbólico en la </a:t>
            </a:r>
            <a:r>
              <a:rPr lang="es-MX" sz="2400" dirty="0" err="1" smtClean="0"/>
              <a:t>produccióny</a:t>
            </a:r>
            <a:r>
              <a:rPr lang="es-MX" sz="2400" dirty="0" smtClean="0"/>
              <a:t> reproducción de la economía capitalista mediado por la semiótica. Se vive en una sociedad de signos descontextualizados= la arquitectura posmoderna es un ejemplo de lo anterior.</a:t>
            </a:r>
          </a:p>
        </p:txBody>
      </p:sp>
    </p:spTree>
    <p:extLst>
      <p:ext uri="{BB962C8B-B14F-4D97-AF65-F5344CB8AC3E}">
        <p14:creationId xmlns:p14="http://schemas.microsoft.com/office/powerpoint/2010/main" val="17698267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96594" y="889161"/>
            <a:ext cx="10178322" cy="5137066"/>
          </a:xfrm>
        </p:spPr>
        <p:txBody>
          <a:bodyPr>
            <a:normAutofit/>
          </a:bodyPr>
          <a:lstStyle/>
          <a:p>
            <a:r>
              <a:rPr lang="es-MX" dirty="0" smtClean="0"/>
              <a:t>2. El paradigma posmoderno estuvo relacionado con los movimientos políticos, sociales y culturales</a:t>
            </a:r>
            <a:endParaRPr lang="es-MX" dirty="0"/>
          </a:p>
        </p:txBody>
      </p:sp>
    </p:spTree>
    <p:extLst>
      <p:ext uri="{BB962C8B-B14F-4D97-AF65-F5344CB8AC3E}">
        <p14:creationId xmlns:p14="http://schemas.microsoft.com/office/powerpoint/2010/main" val="32074101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91518" y="404418"/>
            <a:ext cx="10178322" cy="961673"/>
          </a:xfrm>
        </p:spPr>
        <p:txBody>
          <a:bodyPr>
            <a:normAutofit fontScale="90000"/>
          </a:bodyPr>
          <a:lstStyle/>
          <a:p>
            <a:r>
              <a:rPr lang="es-MX" sz="3200" dirty="0" smtClean="0"/>
              <a:t>Movimientos contraculturales basados en el paradigma posmoderno</a:t>
            </a:r>
            <a:endParaRPr lang="es-MX" sz="3200" dirty="0"/>
          </a:p>
        </p:txBody>
      </p:sp>
      <p:sp>
        <p:nvSpPr>
          <p:cNvPr id="4" name="CuadroTexto 3"/>
          <p:cNvSpPr txBox="1"/>
          <p:nvPr/>
        </p:nvSpPr>
        <p:spPr>
          <a:xfrm>
            <a:off x="991518" y="1586429"/>
            <a:ext cx="10532125" cy="1938992"/>
          </a:xfrm>
          <a:prstGeom prst="rect">
            <a:avLst/>
          </a:prstGeom>
          <a:noFill/>
        </p:spPr>
        <p:txBody>
          <a:bodyPr wrap="square" rtlCol="0">
            <a:spAutoFit/>
          </a:bodyPr>
          <a:lstStyle/>
          <a:p>
            <a:pPr marL="342900" indent="-342900">
              <a:buFont typeface="+mj-lt"/>
              <a:buAutoNum type="arabicPeriod"/>
            </a:pPr>
            <a:r>
              <a:rPr lang="es-MX" sz="2000" b="1" dirty="0" smtClean="0"/>
              <a:t>Beat </a:t>
            </a:r>
            <a:r>
              <a:rPr lang="es-MX" sz="2000" b="1" dirty="0" err="1" smtClean="0"/>
              <a:t>Generation</a:t>
            </a:r>
            <a:r>
              <a:rPr lang="es-MX" sz="2000" dirty="0" smtClean="0"/>
              <a:t>: </a:t>
            </a:r>
            <a:r>
              <a:rPr lang="es-MX" sz="2000" dirty="0"/>
              <a:t>grupo de </a:t>
            </a:r>
            <a:r>
              <a:rPr lang="es-MX" sz="2000" dirty="0" smtClean="0"/>
              <a:t>escritores estadounidenses</a:t>
            </a:r>
            <a:r>
              <a:rPr lang="es-MX" sz="2000" dirty="0"/>
              <a:t> de la </a:t>
            </a:r>
            <a:r>
              <a:rPr lang="es-MX" sz="2000" dirty="0" smtClean="0"/>
              <a:t>década de los cincuenta, </a:t>
            </a:r>
            <a:r>
              <a:rPr lang="es-MX" sz="2000" dirty="0"/>
              <a:t>así como al fenómeno cultural sobre el cual escribieron. Algunos elementos definitorios son el rechazo a los valores estadounidenses clásicos, el uso de drogas, una gran </a:t>
            </a:r>
            <a:r>
              <a:rPr lang="es-MX" sz="2000" dirty="0" smtClean="0"/>
              <a:t>libertad sexual</a:t>
            </a:r>
            <a:r>
              <a:rPr lang="es-MX" sz="2000" dirty="0"/>
              <a:t> y el estudio de la </a:t>
            </a:r>
            <a:r>
              <a:rPr lang="es-MX" sz="2000" dirty="0" smtClean="0"/>
              <a:t>filosofía oriental. </a:t>
            </a:r>
            <a:r>
              <a:rPr lang="es-MX" sz="2000" dirty="0"/>
              <a:t>Esta nueva forma de ver las cosas dejó su principal influencia y legado en la posterior contracultura o movimiento </a:t>
            </a:r>
            <a:r>
              <a:rPr lang="es-MX" sz="2000" dirty="0" smtClean="0"/>
              <a:t>hippie.</a:t>
            </a:r>
            <a:endParaRPr lang="es-MX" sz="2000" dirty="0"/>
          </a:p>
        </p:txBody>
      </p:sp>
      <p:pic>
        <p:nvPicPr>
          <p:cNvPr id="5" name="Imagen 4"/>
          <p:cNvPicPr>
            <a:picLocks noChangeAspect="1"/>
          </p:cNvPicPr>
          <p:nvPr/>
        </p:nvPicPr>
        <p:blipFill>
          <a:blip r:embed="rId2"/>
          <a:stretch>
            <a:fillRect/>
          </a:stretch>
        </p:blipFill>
        <p:spPr>
          <a:xfrm>
            <a:off x="3800819" y="3539580"/>
            <a:ext cx="4021157" cy="2678755"/>
          </a:xfrm>
          <a:prstGeom prst="rect">
            <a:avLst/>
          </a:prstGeom>
          <a:ln>
            <a:noFill/>
          </a:ln>
          <a:effectLst>
            <a:softEdge rad="112500"/>
          </a:effectLst>
        </p:spPr>
      </p:pic>
      <p:sp>
        <p:nvSpPr>
          <p:cNvPr id="6" name="Rectángulo 5"/>
          <p:cNvSpPr/>
          <p:nvPr/>
        </p:nvSpPr>
        <p:spPr>
          <a:xfrm>
            <a:off x="2763397" y="6218335"/>
            <a:ext cx="6096000" cy="507831"/>
          </a:xfrm>
          <a:prstGeom prst="rect">
            <a:avLst/>
          </a:prstGeom>
        </p:spPr>
        <p:txBody>
          <a:bodyPr>
            <a:spAutoFit/>
          </a:bodyPr>
          <a:lstStyle/>
          <a:p>
            <a:r>
              <a:rPr lang="es-MX" sz="900" dirty="0"/>
              <a:t>https://www.google.com.mx/search?q=beat+generation&amp;rlz=1C1KYPA_enMX613MX614&amp;source=lnms&amp;tbm=isch&amp;sa=X&amp;ved=0ahUKEwjgorikpNfdAhUKDq0KHZ0TDDcQ_AUICigB&amp;biw=1600&amp;bih=789#imgdii=fC_czE0ey9gnJM:&amp;imgrc=Ho_YMSncmXV3FM:</a:t>
            </a:r>
          </a:p>
        </p:txBody>
      </p:sp>
    </p:spTree>
    <p:extLst>
      <p:ext uri="{BB962C8B-B14F-4D97-AF65-F5344CB8AC3E}">
        <p14:creationId xmlns:p14="http://schemas.microsoft.com/office/powerpoint/2010/main" val="33608943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53374" y="275422"/>
            <a:ext cx="6724534" cy="6235547"/>
          </a:xfrm>
        </p:spPr>
        <p:txBody>
          <a:bodyPr>
            <a:noAutofit/>
          </a:bodyPr>
          <a:lstStyle/>
          <a:p>
            <a:pPr marL="0" indent="0">
              <a:buNone/>
            </a:pPr>
            <a:r>
              <a:rPr lang="es-MX" b="1" dirty="0" smtClean="0"/>
              <a:t>2. Internacional </a:t>
            </a:r>
            <a:r>
              <a:rPr lang="es-MX" b="1" dirty="0" err="1" smtClean="0"/>
              <a:t>Situacionista</a:t>
            </a:r>
            <a:r>
              <a:rPr lang="es-MX" dirty="0" smtClean="0"/>
              <a:t>: Movimiento de vanguardia intelectual que llama a una revolución de la vida cotidiana que la libere de la dictadura de la mercancía. Uno de sus fundadores fue </a:t>
            </a:r>
            <a:r>
              <a:rPr lang="es-MX" dirty="0" err="1" smtClean="0"/>
              <a:t>Debord</a:t>
            </a:r>
            <a:r>
              <a:rPr lang="es-MX" dirty="0" smtClean="0"/>
              <a:t> (discípulo de </a:t>
            </a:r>
            <a:r>
              <a:rPr lang="es-MX" dirty="0" err="1" smtClean="0"/>
              <a:t>Lefebvre</a:t>
            </a:r>
            <a:r>
              <a:rPr lang="es-MX" dirty="0" smtClean="0"/>
              <a:t>). </a:t>
            </a:r>
          </a:p>
          <a:p>
            <a:pPr marL="0" indent="0">
              <a:buNone/>
            </a:pPr>
            <a:endParaRPr lang="es-MX" dirty="0"/>
          </a:p>
          <a:p>
            <a:pPr marL="0" indent="0">
              <a:buNone/>
            </a:pPr>
            <a:r>
              <a:rPr lang="es-MX" dirty="0" smtClean="0"/>
              <a:t>El </a:t>
            </a:r>
            <a:r>
              <a:rPr lang="es-MX" dirty="0" err="1"/>
              <a:t>situacionismo</a:t>
            </a:r>
            <a:r>
              <a:rPr lang="es-MX" dirty="0"/>
              <a:t> fue un movimiento de vanguardia europeo que a partir de 1957 generó no sólo una estética, sino una de las bases teóricas más sólidas de la crítica de la sociedad y la cultura contemporáneas. El </a:t>
            </a:r>
            <a:r>
              <a:rPr lang="es-MX" dirty="0" err="1"/>
              <a:t>situacionismo</a:t>
            </a:r>
            <a:r>
              <a:rPr lang="es-MX" dirty="0"/>
              <a:t> supuso una aportación fundamental del vanguardismo europeo en el intento de fusión de arte y vida. Su crítica a la </a:t>
            </a:r>
            <a:r>
              <a:rPr lang="es-MX" i="1" dirty="0"/>
              <a:t>Sociedad del espectáculo</a:t>
            </a:r>
            <a:r>
              <a:rPr lang="es-MX" dirty="0"/>
              <a:t> es ahora quizá más vigente que en el momento en el que fue escrita, justo antes de los acontecimientos de la revolución de París en mayo de 1968.</a:t>
            </a:r>
          </a:p>
        </p:txBody>
      </p:sp>
      <p:pic>
        <p:nvPicPr>
          <p:cNvPr id="4" name="Imagen 3"/>
          <p:cNvPicPr>
            <a:picLocks noChangeAspect="1"/>
          </p:cNvPicPr>
          <p:nvPr/>
        </p:nvPicPr>
        <p:blipFill>
          <a:blip r:embed="rId2"/>
          <a:stretch>
            <a:fillRect/>
          </a:stretch>
        </p:blipFill>
        <p:spPr>
          <a:xfrm>
            <a:off x="8020279" y="1232971"/>
            <a:ext cx="3249976" cy="3249976"/>
          </a:xfrm>
          <a:prstGeom prst="rect">
            <a:avLst/>
          </a:prstGeom>
        </p:spPr>
      </p:pic>
    </p:spTree>
    <p:extLst>
      <p:ext uri="{BB962C8B-B14F-4D97-AF65-F5344CB8AC3E}">
        <p14:creationId xmlns:p14="http://schemas.microsoft.com/office/powerpoint/2010/main" val="27746378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9315" y="418642"/>
            <a:ext cx="10884665" cy="3624548"/>
          </a:xfrm>
        </p:spPr>
        <p:txBody>
          <a:bodyPr/>
          <a:lstStyle/>
          <a:p>
            <a:pPr marL="0" indent="0">
              <a:buNone/>
            </a:pPr>
            <a:r>
              <a:rPr lang="es-MX" b="1" dirty="0" smtClean="0"/>
              <a:t>3. Cultura  juvenil de beatniks se convierte en el hipismo: </a:t>
            </a:r>
          </a:p>
          <a:p>
            <a:r>
              <a:rPr lang="es-MX" dirty="0" smtClean="0"/>
              <a:t>Estereotipo juvenil </a:t>
            </a:r>
            <a:r>
              <a:rPr lang="es-MX" dirty="0"/>
              <a:t>distinguible por la forma de vestirse y arreglarse que se hizo </a:t>
            </a:r>
            <a:r>
              <a:rPr lang="es-MX" dirty="0" smtClean="0"/>
              <a:t>moda, </a:t>
            </a:r>
            <a:r>
              <a:rPr lang="es-MX" dirty="0"/>
              <a:t>y relacionándolo con una actitud proclive a la holgazanería, el desenfreno sexual, la violencia, el vandalismo y las pandillas de delincuentes. Con el tiempo la denominación terminó siendo aplicada de manera indiscriminada, tanto al estereotipo, como a los artistas de la generación beat y sus seguidores.</a:t>
            </a:r>
          </a:p>
          <a:p>
            <a:r>
              <a:rPr lang="es-MX" dirty="0"/>
              <a:t>Los </a:t>
            </a:r>
            <a:r>
              <a:rPr lang="es-MX" i="1" dirty="0" err="1"/>
              <a:t>beats</a:t>
            </a:r>
            <a:r>
              <a:rPr lang="es-MX" dirty="0"/>
              <a:t> y los </a:t>
            </a:r>
            <a:r>
              <a:rPr lang="es-MX" i="1" dirty="0"/>
              <a:t>beatniks</a:t>
            </a:r>
            <a:r>
              <a:rPr lang="es-MX" dirty="0"/>
              <a:t> se diluyeron en la segunda mitad de la </a:t>
            </a:r>
            <a:r>
              <a:rPr lang="es-MX" dirty="0" smtClean="0"/>
              <a:t>década de los sesenta, </a:t>
            </a:r>
            <a:r>
              <a:rPr lang="es-MX" dirty="0"/>
              <a:t>inmersos en los movimientos </a:t>
            </a:r>
            <a:r>
              <a:rPr lang="es-MX" dirty="0" smtClean="0"/>
              <a:t>contraculturales</a:t>
            </a:r>
            <a:r>
              <a:rPr lang="es-MX" dirty="0"/>
              <a:t> como los encarnados por los </a:t>
            </a:r>
            <a:r>
              <a:rPr lang="es-MX" i="1" dirty="0" smtClean="0"/>
              <a:t>hippies</a:t>
            </a:r>
            <a:r>
              <a:rPr lang="es-MX" dirty="0" smtClean="0"/>
              <a:t>, </a:t>
            </a:r>
            <a:r>
              <a:rPr lang="es-MX" dirty="0"/>
              <a:t>el </a:t>
            </a:r>
            <a:r>
              <a:rPr lang="es-MX" i="1" dirty="0" smtClean="0"/>
              <a:t>rock</a:t>
            </a:r>
            <a:r>
              <a:rPr lang="es-MX" dirty="0" smtClean="0"/>
              <a:t>, </a:t>
            </a:r>
            <a:r>
              <a:rPr lang="es-MX" dirty="0"/>
              <a:t>la </a:t>
            </a:r>
            <a:r>
              <a:rPr lang="es-MX" dirty="0" smtClean="0"/>
              <a:t>revolución sexual, </a:t>
            </a:r>
            <a:r>
              <a:rPr lang="es-MX" dirty="0"/>
              <a:t>las luchas antirracistas y contra la </a:t>
            </a:r>
            <a:r>
              <a:rPr lang="es-MX" dirty="0" smtClean="0"/>
              <a:t>guerra de Vietnam.</a:t>
            </a:r>
            <a:endParaRPr lang="es-MX" dirty="0"/>
          </a:p>
          <a:p>
            <a:pPr marL="0" indent="0">
              <a:buNone/>
            </a:pPr>
            <a:endParaRPr lang="es-MX" dirty="0"/>
          </a:p>
        </p:txBody>
      </p:sp>
      <p:pic>
        <p:nvPicPr>
          <p:cNvPr id="4" name="Imagen 3"/>
          <p:cNvPicPr>
            <a:picLocks noChangeAspect="1"/>
          </p:cNvPicPr>
          <p:nvPr/>
        </p:nvPicPr>
        <p:blipFill>
          <a:blip r:embed="rId2"/>
          <a:stretch>
            <a:fillRect/>
          </a:stretch>
        </p:blipFill>
        <p:spPr>
          <a:xfrm>
            <a:off x="6301647" y="3667324"/>
            <a:ext cx="5058979" cy="3025423"/>
          </a:xfrm>
          <a:prstGeom prst="rect">
            <a:avLst/>
          </a:prstGeom>
          <a:ln>
            <a:noFill/>
          </a:ln>
          <a:effectLst>
            <a:softEdge rad="112500"/>
          </a:effectLst>
        </p:spPr>
      </p:pic>
      <p:sp>
        <p:nvSpPr>
          <p:cNvPr id="5" name="Rectángulo 4"/>
          <p:cNvSpPr/>
          <p:nvPr/>
        </p:nvSpPr>
        <p:spPr>
          <a:xfrm>
            <a:off x="1615807" y="6231082"/>
            <a:ext cx="4864346" cy="461665"/>
          </a:xfrm>
          <a:prstGeom prst="rect">
            <a:avLst/>
          </a:prstGeom>
        </p:spPr>
        <p:txBody>
          <a:bodyPr wrap="square">
            <a:spAutoFit/>
          </a:bodyPr>
          <a:lstStyle/>
          <a:p>
            <a:r>
              <a:rPr lang="es-MX" sz="800" dirty="0"/>
              <a:t>https://www.google.com.mx/search?q=Cultura+juvenil+de+beatniks&amp;rlz=1C1KYPA_enMX613MX614&amp;source=lnms&amp;tbm=isch&amp;sa=X&amp;ved=0ahUKEwjxlqrhqNfdAhUOSa0KHb1DDjgQ_AUICigB&amp;biw=1600&amp;bih=789#imgrc=AStrnHWnDeIT8M:</a:t>
            </a:r>
          </a:p>
        </p:txBody>
      </p:sp>
    </p:spTree>
    <p:extLst>
      <p:ext uri="{BB962C8B-B14F-4D97-AF65-F5344CB8AC3E}">
        <p14:creationId xmlns:p14="http://schemas.microsoft.com/office/powerpoint/2010/main" val="14773663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21773" y="227917"/>
            <a:ext cx="10725906" cy="6400800"/>
          </a:xfrm>
        </p:spPr>
        <p:txBody>
          <a:bodyPr numCol="2">
            <a:noAutofit/>
          </a:bodyPr>
          <a:lstStyle/>
          <a:p>
            <a:pPr marL="0" indent="0" algn="just">
              <a:spcBef>
                <a:spcPct val="20000"/>
              </a:spcBef>
              <a:buNone/>
            </a:pPr>
            <a:r>
              <a:rPr lang="es-MX" sz="1400" dirty="0" smtClean="0">
                <a:solidFill>
                  <a:srgbClr val="FF0000"/>
                </a:solidFill>
                <a:latin typeface="Trebuchet MS"/>
              </a:rPr>
              <a:t>INTRODUCCIÓN</a:t>
            </a:r>
          </a:p>
          <a:p>
            <a:pPr algn="just">
              <a:spcBef>
                <a:spcPct val="20000"/>
              </a:spcBef>
            </a:pPr>
            <a:r>
              <a:rPr lang="es-MX" sz="1400" dirty="0" smtClean="0">
                <a:solidFill>
                  <a:prstClr val="black"/>
                </a:solidFill>
                <a:latin typeface="Trebuchet MS"/>
              </a:rPr>
              <a:t>La  </a:t>
            </a:r>
            <a:r>
              <a:rPr lang="es-MX" sz="1400" dirty="0">
                <a:solidFill>
                  <a:prstClr val="black"/>
                </a:solidFill>
                <a:latin typeface="Trebuchet MS"/>
              </a:rPr>
              <a:t>UA (unidad de aprendizaje) Sociología Urbana 2, misma que se imparte en el  sexto semestre de la licenciatura en Planeación Territorial, es  de corte teórico,  integrada en el  área de Sociedad y Territorio.</a:t>
            </a:r>
          </a:p>
          <a:p>
            <a:pPr algn="just">
              <a:spcBef>
                <a:spcPct val="20000"/>
              </a:spcBef>
            </a:pPr>
            <a:r>
              <a:rPr lang="es-MX" sz="1400" dirty="0">
                <a:solidFill>
                  <a:prstClr val="black"/>
                </a:solidFill>
                <a:latin typeface="Trebuchet MS"/>
              </a:rPr>
              <a:t>La importancia de esta UA  en la </a:t>
            </a:r>
            <a:r>
              <a:rPr lang="es-MX" sz="1400" dirty="0" err="1">
                <a:solidFill>
                  <a:prstClr val="black"/>
                </a:solidFill>
                <a:latin typeface="Trebuchet MS"/>
              </a:rPr>
              <a:t>currícula</a:t>
            </a:r>
            <a:r>
              <a:rPr lang="es-MX" sz="1400" dirty="0">
                <a:solidFill>
                  <a:prstClr val="black"/>
                </a:solidFill>
                <a:latin typeface="Trebuchet MS"/>
              </a:rPr>
              <a:t>  de la licenciatura recae  en el estudio y análisis  que se hace entre sociedad y territorio, y la ciudad como producto material de la sociedad.</a:t>
            </a:r>
          </a:p>
          <a:p>
            <a:pPr algn="just">
              <a:spcBef>
                <a:spcPct val="20000"/>
              </a:spcBef>
            </a:pPr>
            <a:r>
              <a:rPr lang="es-MX" sz="1400" dirty="0">
                <a:solidFill>
                  <a:prstClr val="black"/>
                </a:solidFill>
                <a:latin typeface="Trebuchet MS"/>
              </a:rPr>
              <a:t>Derivado de lo anterior , Sociología Urbana 2 tiene cuatro unidades  de competencia: Unidad I. El modelo de la modernidad  y sus críticas, Unidad II. Transformaciones físicas y sociales de las ciudades actuales, Unidad III. Los nuevos enfoques en las ciencias sociales y la sociología urbana y Unidad IV. Temáticas especializadas de sociología urbana. De la unidad 3 se eligió el subtema 3.2 Posmodernismo. Esta corriente, como otras, fue un parteaguas para comprender la epistemología de las ciencias sociales de finales de siglo XX. El tema es base para comprender y analizar: 1) el contexto de la sociología urbana posmoderna y 2) la base de las nuevos enfoques de la sociología urbana de finales del siglo XX y principios del siglo XXI.</a:t>
            </a:r>
          </a:p>
          <a:p>
            <a:pPr algn="just">
              <a:spcBef>
                <a:spcPct val="20000"/>
              </a:spcBef>
            </a:pPr>
            <a:endParaRPr lang="es-MX" sz="1400" dirty="0">
              <a:solidFill>
                <a:prstClr val="black"/>
              </a:solidFill>
              <a:latin typeface="Trebuchet MS"/>
            </a:endParaRPr>
          </a:p>
          <a:p>
            <a:pPr algn="just">
              <a:spcBef>
                <a:spcPct val="20000"/>
              </a:spcBef>
            </a:pPr>
            <a:r>
              <a:rPr lang="es-MX" sz="1400" dirty="0">
                <a:solidFill>
                  <a:prstClr val="black"/>
                </a:solidFill>
                <a:latin typeface="Trebuchet MS"/>
              </a:rPr>
              <a:t>JUSTIFICACIÓN</a:t>
            </a:r>
          </a:p>
          <a:p>
            <a:pPr algn="just">
              <a:spcBef>
                <a:spcPct val="20000"/>
              </a:spcBef>
            </a:pPr>
            <a:r>
              <a:rPr lang="es-MX" sz="1400" dirty="0">
                <a:solidFill>
                  <a:prstClr val="black"/>
                </a:solidFill>
                <a:latin typeface="Trebuchet MS"/>
              </a:rPr>
              <a:t>En una UA teórica  como Sociología Urbana 2 se requiere de resúmenes que  ayuden al estudiante a procesar información. Mostrar en enunciados cortos y esquemas apoya el proceso de enseñanza-aprendizaje. Por ello, la importancia de realizar este material didáctico. </a:t>
            </a:r>
          </a:p>
          <a:p>
            <a:pPr algn="just">
              <a:spcBef>
                <a:spcPct val="20000"/>
              </a:spcBef>
            </a:pPr>
            <a:r>
              <a:rPr lang="es-MX" sz="1400" dirty="0">
                <a:solidFill>
                  <a:prstClr val="black"/>
                </a:solidFill>
                <a:latin typeface="Trebuchet MS"/>
                <a:sym typeface="Trebuchet MS" pitchFamily="34" charset="0"/>
              </a:rPr>
              <a:t>La contribución que tendrá en los estudiantes este material visual que se muestra recae en que a través de exponer algunos elementos históricos contextuales de la sociedad de finales del siglo XX y principios del XXI (del capítulo de la referencia bibliográfica, </a:t>
            </a:r>
            <a:r>
              <a:rPr lang="es-MX" sz="1400" dirty="0" err="1">
                <a:solidFill>
                  <a:prstClr val="black"/>
                </a:solidFill>
                <a:latin typeface="Trebuchet MS"/>
              </a:rPr>
              <a:t>Ullán</a:t>
            </a:r>
            <a:r>
              <a:rPr lang="es-MX" sz="1400" dirty="0">
                <a:solidFill>
                  <a:prstClr val="black"/>
                </a:solidFill>
                <a:latin typeface="Trebuchet MS"/>
              </a:rPr>
              <a:t> de la Rosa, Francisco Javier, 2014, Sociología Urbana: de Marx y Engels a las escuelas posmodernas. Centro de investigaciones sociológicas, España)</a:t>
            </a:r>
            <a:r>
              <a:rPr lang="es-MX" sz="1400" dirty="0">
                <a:solidFill>
                  <a:prstClr val="black"/>
                </a:solidFill>
                <a:latin typeface="Trebuchet MS"/>
                <a:sym typeface="Trebuchet MS" pitchFamily="34" charset="0"/>
              </a:rPr>
              <a:t> ayudará a comprender el tema. El propósito del material didáctico es que al finalizar la exposición estructuren cómo fue el contexto histórico que llevó a una transformación en todos los ámbitos: social, territorial, político, económico. En esta presentación se muestra la  importancia que tuvieron estos cambios en la cultura, en la ciudad , particularmente en el Urbanismo y la Arquitectura. También se considera importante la presentación porque es la base para analizar los nuevos enfoques teóricos de la sociología urbana del siglo XXI que se abordarán en la unidad 4. </a:t>
            </a:r>
          </a:p>
          <a:p>
            <a:pPr algn="just">
              <a:spcBef>
                <a:spcPct val="20000"/>
              </a:spcBef>
            </a:pPr>
            <a:endParaRPr lang="es-MX" sz="1400" dirty="0">
              <a:solidFill>
                <a:schemeClr val="tx1"/>
              </a:solidFill>
              <a:sym typeface="Trebuchet MS" pitchFamily="34" charset="0"/>
            </a:endParaRPr>
          </a:p>
          <a:p>
            <a:pPr marL="0" indent="0" algn="just">
              <a:spcBef>
                <a:spcPct val="20000"/>
              </a:spcBef>
              <a:buNone/>
            </a:pPr>
            <a:endParaRPr lang="es-MX" sz="1050" dirty="0"/>
          </a:p>
          <a:p>
            <a:pPr algn="just">
              <a:spcBef>
                <a:spcPct val="20000"/>
              </a:spcBef>
            </a:pPr>
            <a:endParaRPr lang="es-MX" sz="1050" dirty="0">
              <a:solidFill>
                <a:schemeClr val="tx1"/>
              </a:solidFill>
            </a:endParaRPr>
          </a:p>
        </p:txBody>
      </p:sp>
    </p:spTree>
    <p:extLst>
      <p:ext uri="{BB962C8B-B14F-4D97-AF65-F5344CB8AC3E}">
        <p14:creationId xmlns:p14="http://schemas.microsoft.com/office/powerpoint/2010/main" val="29230054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51678" y="253389"/>
            <a:ext cx="10178322" cy="2511845"/>
          </a:xfrm>
        </p:spPr>
        <p:txBody>
          <a:bodyPr/>
          <a:lstStyle/>
          <a:p>
            <a:pPr marL="0" indent="0">
              <a:buNone/>
            </a:pPr>
            <a:r>
              <a:rPr lang="es-MX" dirty="0" smtClean="0"/>
              <a:t>4. Movimiento hippie: movimiento </a:t>
            </a:r>
            <a:r>
              <a:rPr lang="es-MX" dirty="0"/>
              <a:t>contracultural, libertario y pacifista, nacido en los años 1960 en Estados Unidos, así </a:t>
            </a:r>
            <a:r>
              <a:rPr lang="es-MX" dirty="0" smtClean="0"/>
              <a:t>también </a:t>
            </a:r>
            <a:r>
              <a:rPr lang="es-MX" dirty="0"/>
              <a:t>a los seguidores de dicho </a:t>
            </a:r>
            <a:r>
              <a:rPr lang="es-MX" dirty="0" smtClean="0"/>
              <a:t>movimiento.</a:t>
            </a:r>
          </a:p>
          <a:p>
            <a:pPr marL="0" indent="0">
              <a:buNone/>
            </a:pPr>
            <a:r>
              <a:rPr lang="es-MX" dirty="0" smtClean="0"/>
              <a:t>La relación de los hippies con la ciudad  fue ambigua: por un lado revitalizaron barrios degradados, sobre todo de San Francisco, y por el otro lado, era un movimiento </a:t>
            </a:r>
            <a:r>
              <a:rPr lang="es-MX" dirty="0" err="1" smtClean="0"/>
              <a:t>antiurbanita</a:t>
            </a:r>
            <a:r>
              <a:rPr lang="es-MX" dirty="0" smtClean="0"/>
              <a:t>.</a:t>
            </a:r>
            <a:endParaRPr lang="es-MX" dirty="0"/>
          </a:p>
        </p:txBody>
      </p:sp>
      <p:pic>
        <p:nvPicPr>
          <p:cNvPr id="4" name="Imagen 3"/>
          <p:cNvPicPr>
            <a:picLocks noChangeAspect="1"/>
          </p:cNvPicPr>
          <p:nvPr/>
        </p:nvPicPr>
        <p:blipFill>
          <a:blip r:embed="rId2"/>
          <a:stretch>
            <a:fillRect/>
          </a:stretch>
        </p:blipFill>
        <p:spPr>
          <a:xfrm>
            <a:off x="3260993" y="2488110"/>
            <a:ext cx="4074749" cy="4047584"/>
          </a:xfrm>
          <a:prstGeom prst="rect">
            <a:avLst/>
          </a:prstGeom>
          <a:ln>
            <a:noFill/>
          </a:ln>
          <a:effectLst>
            <a:softEdge rad="112500"/>
          </a:effectLst>
        </p:spPr>
      </p:pic>
      <p:sp>
        <p:nvSpPr>
          <p:cNvPr id="5" name="Rectángulo 4"/>
          <p:cNvSpPr/>
          <p:nvPr/>
        </p:nvSpPr>
        <p:spPr>
          <a:xfrm>
            <a:off x="2662410" y="6181751"/>
            <a:ext cx="6096000" cy="707886"/>
          </a:xfrm>
          <a:prstGeom prst="rect">
            <a:avLst/>
          </a:prstGeom>
        </p:spPr>
        <p:txBody>
          <a:bodyPr>
            <a:spAutoFit/>
          </a:bodyPr>
          <a:lstStyle/>
          <a:p>
            <a:r>
              <a:rPr lang="es-MX" sz="800" dirty="0"/>
              <a:t>https://www.google.com.mx/</a:t>
            </a:r>
            <a:r>
              <a:rPr lang="es-MX" sz="800" dirty="0" err="1"/>
              <a:t>search?rlz</a:t>
            </a:r>
            <a:r>
              <a:rPr lang="es-MX" sz="800" dirty="0"/>
              <a:t>=1C1KYPA_enMX613MX614&amp;biw=1600&amp;bih=789&amp;tbm=</a:t>
            </a:r>
            <a:r>
              <a:rPr lang="es-MX" sz="800" dirty="0" err="1"/>
              <a:t>isch&amp;sa</a:t>
            </a:r>
            <a:r>
              <a:rPr lang="es-MX" sz="800" dirty="0"/>
              <a:t>=1&amp;ei=N8iqW5ORIrGAtgXnhI-YDw&amp;q=hippies+y+la+ciudad+de+san+francisco+1960&amp;oq=hippies+y+la+ciudad+de+san+francisco+1960&amp;gs_l=img.3...62813.64200.0.64502.5.5.0.0.0.0.206.974.0j4j1.5.0....0...1c.1.64.img..0.0.0....0.PqUwbt882Ug#imgdii=OclXFWIKcKJ9dM:&amp;</a:t>
            </a:r>
            <a:r>
              <a:rPr lang="es-MX" sz="800" dirty="0" err="1"/>
              <a:t>imgrc</a:t>
            </a:r>
            <a:r>
              <a:rPr lang="es-MX" sz="800" dirty="0"/>
              <a:t>=4Ujo7oTzymxGOM:</a:t>
            </a:r>
          </a:p>
        </p:txBody>
      </p:sp>
    </p:spTree>
    <p:extLst>
      <p:ext uri="{BB962C8B-B14F-4D97-AF65-F5344CB8AC3E}">
        <p14:creationId xmlns:p14="http://schemas.microsoft.com/office/powerpoint/2010/main" val="15301599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3037" y="280931"/>
            <a:ext cx="10178322" cy="3593591"/>
          </a:xfrm>
        </p:spPr>
        <p:txBody>
          <a:bodyPr/>
          <a:lstStyle/>
          <a:p>
            <a:r>
              <a:rPr lang="es-MX" dirty="0" smtClean="0"/>
              <a:t>Del movimiento hippies salieron otras subculturas juveniles: </a:t>
            </a:r>
          </a:p>
          <a:p>
            <a:pPr marL="457200" indent="-457200">
              <a:buFont typeface="+mj-lt"/>
              <a:buAutoNum type="arabicPeriod"/>
            </a:pPr>
            <a:r>
              <a:rPr lang="es-MX" dirty="0" err="1" smtClean="0"/>
              <a:t>Skinheads</a:t>
            </a:r>
            <a:endParaRPr lang="es-MX" dirty="0" smtClean="0"/>
          </a:p>
          <a:p>
            <a:pPr marL="457200" indent="-457200">
              <a:buFont typeface="+mj-lt"/>
              <a:buAutoNum type="arabicPeriod"/>
            </a:pPr>
            <a:r>
              <a:rPr lang="es-MX" dirty="0" smtClean="0"/>
              <a:t>Punks</a:t>
            </a:r>
          </a:p>
          <a:p>
            <a:pPr marL="457200" indent="-457200">
              <a:buFont typeface="+mj-lt"/>
              <a:buAutoNum type="arabicPeriod"/>
            </a:pPr>
            <a:r>
              <a:rPr lang="es-MX" dirty="0" err="1" smtClean="0"/>
              <a:t>Mods</a:t>
            </a:r>
            <a:endParaRPr lang="es-MX" dirty="0" smtClean="0"/>
          </a:p>
          <a:p>
            <a:r>
              <a:rPr lang="es-MX" dirty="0" smtClean="0"/>
              <a:t>Movimientos de autodeterminación y autoafirmación étnicos</a:t>
            </a:r>
          </a:p>
          <a:p>
            <a:r>
              <a:rPr lang="es-MX" dirty="0" smtClean="0"/>
              <a:t>El feminismo</a:t>
            </a:r>
          </a:p>
          <a:p>
            <a:r>
              <a:rPr lang="es-MX" dirty="0" smtClean="0"/>
              <a:t>Movimiento de liberación </a:t>
            </a:r>
            <a:r>
              <a:rPr lang="es-MX" dirty="0" err="1" smtClean="0"/>
              <a:t>gays</a:t>
            </a:r>
            <a:r>
              <a:rPr lang="es-MX" dirty="0" smtClean="0"/>
              <a:t> y lesbianas</a:t>
            </a:r>
          </a:p>
          <a:p>
            <a:r>
              <a:rPr lang="es-MX" dirty="0" smtClean="0"/>
              <a:t>Ecologismo (</a:t>
            </a:r>
            <a:r>
              <a:rPr lang="es-MX" dirty="0" err="1" smtClean="0"/>
              <a:t>greenpeace</a:t>
            </a:r>
            <a:r>
              <a:rPr lang="es-MX" dirty="0" smtClean="0"/>
              <a:t>)</a:t>
            </a:r>
          </a:p>
        </p:txBody>
      </p:sp>
      <p:sp>
        <p:nvSpPr>
          <p:cNvPr id="4" name="Abrir llave 3"/>
          <p:cNvSpPr/>
          <p:nvPr/>
        </p:nvSpPr>
        <p:spPr>
          <a:xfrm rot="16200000">
            <a:off x="5776867" y="-1045568"/>
            <a:ext cx="583426" cy="10471086"/>
          </a:xfrm>
          <a:prstGeom prst="leftBrace">
            <a:avLst>
              <a:gd name="adj1" fmla="val 8333"/>
              <a:gd name="adj2" fmla="val 52289"/>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MX"/>
          </a:p>
        </p:txBody>
      </p:sp>
      <p:sp>
        <p:nvSpPr>
          <p:cNvPr id="5" name="CuadroTexto 4"/>
          <p:cNvSpPr txBox="1"/>
          <p:nvPr/>
        </p:nvSpPr>
        <p:spPr>
          <a:xfrm>
            <a:off x="948267" y="4649119"/>
            <a:ext cx="10803466" cy="212365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MX" sz="2200" dirty="0" smtClean="0"/>
              <a:t>Todos los movimientos contraculturales mencionados anteriormente fueron considerados desviados por el paradigma moderno, pero los valores de esta contracultura se socializan en la llamada Generación X en la década de 1980 y 1990 = libertad sexual, autoafirmación personal, igualdad de género y orientación sexual, sensibilidad ecológica, pacifismo, </a:t>
            </a:r>
            <a:r>
              <a:rPr lang="es-MX" sz="2200" dirty="0" err="1" smtClean="0"/>
              <a:t>antinacionalismo</a:t>
            </a:r>
            <a:r>
              <a:rPr lang="es-MX" sz="2200" dirty="0" smtClean="0"/>
              <a:t>, tolerancia a las drogas.</a:t>
            </a:r>
            <a:endParaRPr lang="es-MX" sz="2200" dirty="0"/>
          </a:p>
        </p:txBody>
      </p:sp>
    </p:spTree>
    <p:extLst>
      <p:ext uri="{BB962C8B-B14F-4D97-AF65-F5344CB8AC3E}">
        <p14:creationId xmlns:p14="http://schemas.microsoft.com/office/powerpoint/2010/main" val="38714106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32189" y="1230683"/>
            <a:ext cx="10178322" cy="4079447"/>
          </a:xfrm>
        </p:spPr>
        <p:txBody>
          <a:bodyPr>
            <a:normAutofit fontScale="90000"/>
          </a:bodyPr>
          <a:lstStyle/>
          <a:p>
            <a:r>
              <a:rPr lang="es-MX" dirty="0" smtClean="0"/>
              <a:t>Todo lo anterior, el paradigma Posmoderno y los movimientos  contra- culturales, influyeron en el urbanismo y en la arquitectura</a:t>
            </a:r>
            <a:endParaRPr lang="es-MX" dirty="0"/>
          </a:p>
        </p:txBody>
      </p:sp>
    </p:spTree>
    <p:extLst>
      <p:ext uri="{BB962C8B-B14F-4D97-AF65-F5344CB8AC3E}">
        <p14:creationId xmlns:p14="http://schemas.microsoft.com/office/powerpoint/2010/main" val="5438101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96594" y="1307801"/>
            <a:ext cx="10178322" cy="4266733"/>
          </a:xfrm>
        </p:spPr>
        <p:txBody>
          <a:bodyPr>
            <a:normAutofit/>
          </a:bodyPr>
          <a:lstStyle/>
          <a:p>
            <a:r>
              <a:rPr lang="es-MX" sz="4800" dirty="0" smtClean="0"/>
              <a:t>3. La encarnación del paradigma cultural posmoderno en el urbanismo y la arquitectura de la ciudad</a:t>
            </a:r>
            <a:endParaRPr lang="es-MX" sz="4800" dirty="0"/>
          </a:p>
        </p:txBody>
      </p:sp>
    </p:spTree>
    <p:extLst>
      <p:ext uri="{BB962C8B-B14F-4D97-AF65-F5344CB8AC3E}">
        <p14:creationId xmlns:p14="http://schemas.microsoft.com/office/powerpoint/2010/main" val="3790334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20324" y="677538"/>
            <a:ext cx="4366924" cy="3982597"/>
          </a:xfrm>
        </p:spPr>
        <p:txBody>
          <a:bodyPr>
            <a:noAutofit/>
          </a:bodyPr>
          <a:lstStyle/>
          <a:p>
            <a:r>
              <a:rPr lang="es-MX" sz="2800" dirty="0" smtClean="0"/>
              <a:t>La cruzada a favor de la hibridación de elementos, la multiculturalidad, sentimiento y capricho lúdico y satisfacción del deseo se reflejaron en</a:t>
            </a:r>
            <a:endParaRPr lang="es-MX" sz="2800" dirty="0"/>
          </a:p>
        </p:txBody>
      </p:sp>
      <p:sp>
        <p:nvSpPr>
          <p:cNvPr id="4" name="Flecha derecha 3"/>
          <p:cNvSpPr/>
          <p:nvPr/>
        </p:nvSpPr>
        <p:spPr>
          <a:xfrm rot="5400000">
            <a:off x="1142035" y="4687678"/>
            <a:ext cx="974118" cy="4737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20324" y="5411600"/>
            <a:ext cx="4384713" cy="646331"/>
          </a:xfrm>
          <a:prstGeom prst="rect">
            <a:avLst/>
          </a:prstGeom>
          <a:noFill/>
        </p:spPr>
        <p:txBody>
          <a:bodyPr wrap="square" rtlCol="0">
            <a:spAutoFit/>
          </a:bodyPr>
          <a:lstStyle/>
          <a:p>
            <a:r>
              <a:rPr lang="es-MX" sz="3600" dirty="0" smtClean="0"/>
              <a:t>La Arquitectura</a:t>
            </a:r>
            <a:endParaRPr lang="es-MX" sz="3600" dirty="0"/>
          </a:p>
        </p:txBody>
      </p:sp>
      <p:pic>
        <p:nvPicPr>
          <p:cNvPr id="6" name="Imagen 5"/>
          <p:cNvPicPr>
            <a:picLocks noChangeAspect="1"/>
          </p:cNvPicPr>
          <p:nvPr/>
        </p:nvPicPr>
        <p:blipFill>
          <a:blip r:embed="rId2"/>
          <a:stretch>
            <a:fillRect/>
          </a:stretch>
        </p:blipFill>
        <p:spPr>
          <a:xfrm>
            <a:off x="5776945" y="1663547"/>
            <a:ext cx="5854076" cy="46050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Flecha derecha 6"/>
          <p:cNvSpPr/>
          <p:nvPr/>
        </p:nvSpPr>
        <p:spPr>
          <a:xfrm>
            <a:off x="4649118" y="5581202"/>
            <a:ext cx="1028674" cy="3071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5677792" y="1155716"/>
            <a:ext cx="6096000" cy="507831"/>
          </a:xfrm>
          <a:prstGeom prst="rect">
            <a:avLst/>
          </a:prstGeom>
        </p:spPr>
        <p:txBody>
          <a:bodyPr>
            <a:spAutoFit/>
          </a:bodyPr>
          <a:lstStyle/>
          <a:p>
            <a:r>
              <a:rPr lang="es-MX" sz="900" dirty="0"/>
              <a:t>https://www.google.com.mx/search?q=arquitectura+posmoderna+de+1970&amp;rlz=1C1KYPA_enMX613MX614&amp;source=lnms&amp;tbm=isch&amp;sa=X&amp;ved=0ahUKEwj_iffJ4tvdAhUDQ60KHTs2DeoQ_AUICigB&amp;biw=1600&amp;bih=789#imgdii=a5CUy5ugiXPsiM:&amp;imgrc=5H__9dYc4fAtZM:</a:t>
            </a:r>
          </a:p>
        </p:txBody>
      </p:sp>
    </p:spTree>
    <p:extLst>
      <p:ext uri="{BB962C8B-B14F-4D97-AF65-F5344CB8AC3E}">
        <p14:creationId xmlns:p14="http://schemas.microsoft.com/office/powerpoint/2010/main" val="29514418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smtClean="0"/>
              <a:t>La posmodernidad también se trasladó al urbanismo</a:t>
            </a:r>
            <a:endParaRPr lang="es-MX" sz="3200" dirty="0"/>
          </a:p>
        </p:txBody>
      </p:sp>
      <p:cxnSp>
        <p:nvCxnSpPr>
          <p:cNvPr id="5" name="Conector angular 4"/>
          <p:cNvCxnSpPr/>
          <p:nvPr/>
        </p:nvCxnSpPr>
        <p:spPr>
          <a:xfrm>
            <a:off x="1487277" y="804231"/>
            <a:ext cx="1894901" cy="1476261"/>
          </a:xfrm>
          <a:prstGeom prst="bentConnector3">
            <a:avLst>
              <a:gd name="adj1" fmla="val -12209"/>
            </a:avLst>
          </a:prstGeom>
          <a:ln>
            <a:tailEnd type="triangle"/>
          </a:ln>
        </p:spPr>
        <p:style>
          <a:lnRef idx="1">
            <a:schemeClr val="accent1"/>
          </a:lnRef>
          <a:fillRef idx="0">
            <a:schemeClr val="accent1"/>
          </a:fillRef>
          <a:effectRef idx="0">
            <a:schemeClr val="accent1"/>
          </a:effectRef>
          <a:fontRef idx="minor">
            <a:schemeClr val="tx1"/>
          </a:fontRef>
        </p:style>
      </p:cxnSp>
      <p:pic>
        <p:nvPicPr>
          <p:cNvPr id="9" name="Imagen 8"/>
          <p:cNvPicPr>
            <a:picLocks noChangeAspect="1"/>
          </p:cNvPicPr>
          <p:nvPr/>
        </p:nvPicPr>
        <p:blipFill>
          <a:blip r:embed="rId2"/>
          <a:stretch>
            <a:fillRect/>
          </a:stretch>
        </p:blipFill>
        <p:spPr>
          <a:xfrm>
            <a:off x="3617777" y="1388355"/>
            <a:ext cx="3858887" cy="23573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Rectángulo 9"/>
          <p:cNvSpPr/>
          <p:nvPr/>
        </p:nvSpPr>
        <p:spPr>
          <a:xfrm>
            <a:off x="2042938" y="2567011"/>
            <a:ext cx="1645185" cy="1200329"/>
          </a:xfrm>
          <a:prstGeom prst="rect">
            <a:avLst/>
          </a:prstGeom>
        </p:spPr>
        <p:txBody>
          <a:bodyPr wrap="square">
            <a:spAutoFit/>
          </a:bodyPr>
          <a:lstStyle/>
          <a:p>
            <a:r>
              <a:rPr lang="es-MX" sz="800" dirty="0"/>
              <a:t>https://www.google.com.mx/search?q=urbanismo+posmoderno&amp;rlz=1C1KYPA_enMX613MX614&amp;source=lnms&amp;tbm=isch&amp;sa=X&amp;ved=0ahUKEwiL7PjD49vdAhVCY6wKHSP4D6sQ_AUICigB&amp;biw=1600&amp;bih=789#imgdii=YAPGLgyIxSpujM:&amp;imgrc=fRt7Ous9jhFiDM:</a:t>
            </a:r>
          </a:p>
        </p:txBody>
      </p:sp>
      <p:pic>
        <p:nvPicPr>
          <p:cNvPr id="11" name="Imagen 10"/>
          <p:cNvPicPr>
            <a:picLocks noChangeAspect="1"/>
          </p:cNvPicPr>
          <p:nvPr/>
        </p:nvPicPr>
        <p:blipFill>
          <a:blip r:embed="rId3"/>
          <a:stretch>
            <a:fillRect/>
          </a:stretch>
        </p:blipFill>
        <p:spPr>
          <a:xfrm>
            <a:off x="6687238" y="3767340"/>
            <a:ext cx="4515080" cy="24994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Rectángulo 11"/>
          <p:cNvSpPr/>
          <p:nvPr/>
        </p:nvSpPr>
        <p:spPr>
          <a:xfrm>
            <a:off x="5240357" y="6288432"/>
            <a:ext cx="6096000" cy="338554"/>
          </a:xfrm>
          <a:prstGeom prst="rect">
            <a:avLst/>
          </a:prstGeom>
        </p:spPr>
        <p:txBody>
          <a:bodyPr>
            <a:spAutoFit/>
          </a:bodyPr>
          <a:lstStyle/>
          <a:p>
            <a:r>
              <a:rPr lang="es-MX" sz="800" dirty="0"/>
              <a:t>https://www.google.com.mx/search?q=urbanismo+posmoderno&amp;rlz=1C1KYPA_enMX613MX614&amp;source=lnms&amp;tbm=isch&amp;sa=X&amp;ved=0ahUKEwiL7PjD49vdAhVCY6wKHSP4D6sQ_AUICigB&amp;biw=1600&amp;bih=789#imgrc=fRt7Ous9jhFiDM:</a:t>
            </a:r>
          </a:p>
        </p:txBody>
      </p:sp>
    </p:spTree>
    <p:extLst>
      <p:ext uri="{BB962C8B-B14F-4D97-AF65-F5344CB8AC3E}">
        <p14:creationId xmlns:p14="http://schemas.microsoft.com/office/powerpoint/2010/main" val="38248277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20324" y="1030078"/>
            <a:ext cx="10178322" cy="4026664"/>
          </a:xfrm>
        </p:spPr>
        <p:style>
          <a:lnRef idx="1">
            <a:schemeClr val="accent3"/>
          </a:lnRef>
          <a:fillRef idx="2">
            <a:schemeClr val="accent3"/>
          </a:fillRef>
          <a:effectRef idx="1">
            <a:schemeClr val="accent3"/>
          </a:effectRef>
          <a:fontRef idx="minor">
            <a:schemeClr val="dk1"/>
          </a:fontRef>
        </p:style>
        <p:txBody>
          <a:bodyPr>
            <a:noAutofit/>
          </a:bodyPr>
          <a:lstStyle/>
          <a:p>
            <a:pPr marL="0" indent="0">
              <a:buNone/>
            </a:pPr>
            <a:r>
              <a:rPr lang="es-MX" sz="2800" dirty="0" smtClean="0"/>
              <a:t>1. Janes </a:t>
            </a:r>
            <a:r>
              <a:rPr lang="es-MX" sz="2800" dirty="0" err="1" smtClean="0"/>
              <a:t>Jacobs</a:t>
            </a:r>
            <a:r>
              <a:rPr lang="es-MX" sz="2800" dirty="0" smtClean="0"/>
              <a:t> escribió en su obra “</a:t>
            </a:r>
            <a:r>
              <a:rPr lang="es-MX" sz="2800" dirty="0" err="1" smtClean="0"/>
              <a:t>The</a:t>
            </a:r>
            <a:r>
              <a:rPr lang="es-MX" sz="2800" dirty="0" smtClean="0"/>
              <a:t> </a:t>
            </a:r>
            <a:r>
              <a:rPr lang="es-MX" sz="2800" dirty="0" err="1" smtClean="0"/>
              <a:t>Death</a:t>
            </a:r>
            <a:r>
              <a:rPr lang="es-MX" sz="2800" dirty="0" smtClean="0"/>
              <a:t> and </a:t>
            </a:r>
            <a:r>
              <a:rPr lang="es-MX" sz="2800" dirty="0" err="1" smtClean="0"/>
              <a:t>Life</a:t>
            </a:r>
            <a:r>
              <a:rPr lang="es-MX" sz="2800" dirty="0" smtClean="0"/>
              <a:t> of Great American </a:t>
            </a:r>
            <a:r>
              <a:rPr lang="es-MX" sz="2800" dirty="0" err="1" smtClean="0"/>
              <a:t>Cities</a:t>
            </a:r>
            <a:r>
              <a:rPr lang="es-MX" sz="2800" dirty="0" smtClean="0"/>
              <a:t>” que el urbanismo moderno era la negación de la ciudad y una forma de </a:t>
            </a:r>
            <a:r>
              <a:rPr lang="es-MX" sz="2800" dirty="0" err="1" smtClean="0"/>
              <a:t>antihumanismo</a:t>
            </a:r>
            <a:r>
              <a:rPr lang="es-MX" sz="2800" dirty="0" smtClean="0"/>
              <a:t> porque destruye comunidades humanas y sus complejas redes de relaciones espontáneas sustituyéndolas por un corsé cibernético de la zonificación y aislamiento del departamento o la vivienda unifamiliar (consultado en </a:t>
            </a:r>
            <a:r>
              <a:rPr lang="es-MX" sz="2800" dirty="0" err="1" smtClean="0"/>
              <a:t>Ullán</a:t>
            </a:r>
            <a:r>
              <a:rPr lang="es-MX" sz="2800" dirty="0" smtClean="0"/>
              <a:t>, 2014: …)</a:t>
            </a:r>
            <a:endParaRPr lang="es-MX" sz="2800" dirty="0"/>
          </a:p>
        </p:txBody>
      </p:sp>
    </p:spTree>
    <p:extLst>
      <p:ext uri="{BB962C8B-B14F-4D97-AF65-F5344CB8AC3E}">
        <p14:creationId xmlns:p14="http://schemas.microsoft.com/office/powerpoint/2010/main" val="17398173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5165" y="627961"/>
            <a:ext cx="3386423" cy="2272680"/>
          </a:xfrm>
        </p:spPr>
        <p:txBody>
          <a:bodyPr>
            <a:normAutofit fontScale="90000"/>
          </a:bodyPr>
          <a:lstStyle/>
          <a:p>
            <a:r>
              <a:rPr lang="es-MX" sz="3600" dirty="0" err="1" smtClean="0"/>
              <a:t>Jacobs</a:t>
            </a:r>
            <a:r>
              <a:rPr lang="es-MX" sz="3600" dirty="0" smtClean="0"/>
              <a:t> propone un nuevo urbanismo posmoderno</a:t>
            </a:r>
            <a:endParaRPr lang="es-MX" sz="3600" dirty="0"/>
          </a:p>
        </p:txBody>
      </p:sp>
      <p:sp>
        <p:nvSpPr>
          <p:cNvPr id="5" name="CuadroTexto 4"/>
          <p:cNvSpPr txBox="1"/>
          <p:nvPr/>
        </p:nvSpPr>
        <p:spPr>
          <a:xfrm>
            <a:off x="5746045" y="374807"/>
            <a:ext cx="6028267" cy="6278642"/>
          </a:xfrm>
          <a:prstGeom prst="rect">
            <a:avLst/>
          </a:prstGeom>
          <a:noFill/>
        </p:spPr>
        <p:txBody>
          <a:bodyPr wrap="square" rtlCol="0">
            <a:spAutoFit/>
          </a:bodyPr>
          <a:lstStyle/>
          <a:p>
            <a:pPr marL="342900" indent="-342900">
              <a:buAutoNum type="arabicPeriod"/>
            </a:pPr>
            <a:r>
              <a:rPr lang="es-MX" sz="3200" dirty="0" smtClean="0"/>
              <a:t>Usos mixtos = Rechazo a la zonificación</a:t>
            </a:r>
          </a:p>
          <a:p>
            <a:pPr marL="342900" indent="-342900">
              <a:buAutoNum type="arabicPeriod"/>
            </a:pPr>
            <a:r>
              <a:rPr lang="es-MX" sz="3200" dirty="0" smtClean="0"/>
              <a:t>Casas de alturas bajas </a:t>
            </a:r>
          </a:p>
          <a:p>
            <a:pPr marL="342900" indent="-342900">
              <a:buAutoNum type="arabicPeriod"/>
            </a:pPr>
            <a:r>
              <a:rPr lang="es-MX" sz="3200" dirty="0"/>
              <a:t>C</a:t>
            </a:r>
            <a:r>
              <a:rPr lang="es-MX" sz="3200" dirty="0" smtClean="0"/>
              <a:t>iudad densa (una vía intermedia entre el </a:t>
            </a:r>
            <a:r>
              <a:rPr lang="es-MX" sz="3200" dirty="0" err="1" smtClean="0"/>
              <a:t>grand</a:t>
            </a:r>
            <a:r>
              <a:rPr lang="es-MX" sz="3200" dirty="0" smtClean="0"/>
              <a:t> </a:t>
            </a:r>
            <a:r>
              <a:rPr lang="es-MX" sz="3200" dirty="0" err="1" smtClean="0"/>
              <a:t>ensemble</a:t>
            </a:r>
            <a:r>
              <a:rPr lang="es-MX" sz="3200" dirty="0" smtClean="0"/>
              <a:t> y el </a:t>
            </a:r>
            <a:r>
              <a:rPr lang="es-MX" sz="3200" dirty="0" err="1" smtClean="0"/>
              <a:t>suburb</a:t>
            </a:r>
            <a:r>
              <a:rPr lang="es-MX" sz="3200" dirty="0" smtClean="0"/>
              <a:t>)</a:t>
            </a:r>
          </a:p>
          <a:p>
            <a:pPr marL="342900" indent="-342900">
              <a:buAutoNum type="arabicPeriod"/>
            </a:pPr>
            <a:r>
              <a:rPr lang="es-MX" sz="3200" dirty="0" smtClean="0"/>
              <a:t>Convivencia de lo viejo con lo nuevo (rechazo del </a:t>
            </a:r>
            <a:r>
              <a:rPr lang="es-MX" sz="3200" dirty="0" err="1" smtClean="0"/>
              <a:t>antihistoricismo</a:t>
            </a:r>
            <a:r>
              <a:rPr lang="es-MX" sz="3200" dirty="0" smtClean="0"/>
              <a:t> y </a:t>
            </a:r>
            <a:r>
              <a:rPr lang="es-MX" sz="3200" dirty="0" err="1" smtClean="0"/>
              <a:t>antipopulismo</a:t>
            </a:r>
            <a:r>
              <a:rPr lang="es-MX" sz="3200" dirty="0" smtClean="0"/>
              <a:t> modernista.</a:t>
            </a:r>
          </a:p>
          <a:p>
            <a:r>
              <a:rPr lang="es-MX" sz="3200" dirty="0" smtClean="0"/>
              <a:t>EJEMPLO: </a:t>
            </a:r>
            <a:r>
              <a:rPr lang="es-MX" sz="3200" dirty="0" err="1" smtClean="0"/>
              <a:t>Grenwich</a:t>
            </a:r>
            <a:r>
              <a:rPr lang="es-MX" sz="3200" dirty="0" smtClean="0"/>
              <a:t> </a:t>
            </a:r>
            <a:r>
              <a:rPr lang="es-MX" sz="3200" dirty="0" err="1" smtClean="0"/>
              <a:t>Village</a:t>
            </a:r>
            <a:r>
              <a:rPr lang="es-MX" sz="3200" dirty="0" smtClean="0"/>
              <a:t>, NY</a:t>
            </a:r>
          </a:p>
          <a:p>
            <a:endParaRPr lang="es-MX" dirty="0"/>
          </a:p>
        </p:txBody>
      </p:sp>
      <p:pic>
        <p:nvPicPr>
          <p:cNvPr id="6" name="Imagen 5"/>
          <p:cNvPicPr>
            <a:picLocks noChangeAspect="1"/>
          </p:cNvPicPr>
          <p:nvPr/>
        </p:nvPicPr>
        <p:blipFill rotWithShape="1">
          <a:blip r:embed="rId2"/>
          <a:srcRect t="5330"/>
          <a:stretch/>
        </p:blipFill>
        <p:spPr>
          <a:xfrm>
            <a:off x="938493" y="2936190"/>
            <a:ext cx="4096352" cy="3419003"/>
          </a:xfrm>
          <a:prstGeom prst="rect">
            <a:avLst/>
          </a:prstGeom>
          <a:ln>
            <a:noFill/>
          </a:ln>
          <a:effectLst>
            <a:outerShdw blurRad="292100" dist="139700" dir="2700000" algn="tl" rotWithShape="0">
              <a:srgbClr val="333333">
                <a:alpha val="65000"/>
              </a:srgbClr>
            </a:outerShdw>
          </a:effectLst>
        </p:spPr>
      </p:pic>
      <p:sp>
        <p:nvSpPr>
          <p:cNvPr id="4" name="Abrir llave 3"/>
          <p:cNvSpPr/>
          <p:nvPr/>
        </p:nvSpPr>
        <p:spPr>
          <a:xfrm>
            <a:off x="5034845" y="180622"/>
            <a:ext cx="1255923" cy="6174571"/>
          </a:xfrm>
          <a:prstGeom prst="leftBrace">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s-MX"/>
          </a:p>
        </p:txBody>
      </p:sp>
      <p:sp>
        <p:nvSpPr>
          <p:cNvPr id="7" name="Rectángulo 6"/>
          <p:cNvSpPr/>
          <p:nvPr/>
        </p:nvSpPr>
        <p:spPr>
          <a:xfrm>
            <a:off x="790222" y="6396335"/>
            <a:ext cx="6096000" cy="461665"/>
          </a:xfrm>
          <a:prstGeom prst="rect">
            <a:avLst/>
          </a:prstGeom>
        </p:spPr>
        <p:txBody>
          <a:bodyPr>
            <a:spAutoFit/>
          </a:bodyPr>
          <a:lstStyle/>
          <a:p>
            <a:r>
              <a:rPr lang="es-MX" sz="800" dirty="0"/>
              <a:t>https://</a:t>
            </a:r>
            <a:r>
              <a:rPr lang="es-MX" sz="800" dirty="0" smtClean="0"/>
              <a:t>www.google.com.mx/search?q=greenwich+village+nueva+york+1970&amp;rlz=1C1KYPA_enMX613MX614&amp;source=lnms&amp;tbm=isch&amp;sa=X&amp;ved=0ahUKEwjop8q16NvdAhUOjq0KHYDfCxgQ_AUICigB&amp;biw=1600&amp;bih=789#imgrc=pys6NJkr25XeoM</a:t>
            </a:r>
            <a:r>
              <a:rPr lang="es-MX" sz="800" dirty="0"/>
              <a:t>:</a:t>
            </a:r>
          </a:p>
        </p:txBody>
      </p:sp>
    </p:spTree>
    <p:extLst>
      <p:ext uri="{BB962C8B-B14F-4D97-AF65-F5344CB8AC3E}">
        <p14:creationId xmlns:p14="http://schemas.microsoft.com/office/powerpoint/2010/main" val="40900040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25689" y="366890"/>
            <a:ext cx="10905067" cy="6383866"/>
          </a:xfrm>
        </p:spPr>
        <p:style>
          <a:lnRef idx="1">
            <a:schemeClr val="accent3"/>
          </a:lnRef>
          <a:fillRef idx="2">
            <a:schemeClr val="accent3"/>
          </a:fillRef>
          <a:effectRef idx="1">
            <a:schemeClr val="accent3"/>
          </a:effectRef>
          <a:fontRef idx="minor">
            <a:schemeClr val="dk1"/>
          </a:fontRef>
        </p:style>
        <p:txBody>
          <a:bodyPr>
            <a:noAutofit/>
          </a:bodyPr>
          <a:lstStyle/>
          <a:p>
            <a:r>
              <a:rPr lang="es-MX" sz="2800" dirty="0" smtClean="0"/>
              <a:t>2. Roel Van </a:t>
            </a:r>
            <a:r>
              <a:rPr lang="es-MX" sz="2800" dirty="0" err="1" smtClean="0"/>
              <a:t>Duijn</a:t>
            </a:r>
            <a:r>
              <a:rPr lang="es-MX" sz="2800" dirty="0" smtClean="0"/>
              <a:t> (fundador de dos movimientos contraculturales en Holanda (</a:t>
            </a:r>
            <a:r>
              <a:rPr lang="es-MX" sz="2800" dirty="0" err="1" smtClean="0"/>
              <a:t>Provos</a:t>
            </a:r>
            <a:r>
              <a:rPr lang="es-MX" sz="2800" dirty="0" smtClean="0"/>
              <a:t> y </a:t>
            </a:r>
            <a:r>
              <a:rPr lang="es-MX" sz="2800" dirty="0" err="1" smtClean="0"/>
              <a:t>Kabouters</a:t>
            </a:r>
            <a:r>
              <a:rPr lang="es-MX" sz="2800" dirty="0" smtClean="0"/>
              <a:t>). La revolución debía de empezar por lo local, la transformación  de los espacios cotidianos y en concreto, las ciudades. Propone renovación de formas de vida en el hábitat urbano. Se insertó en la política local y propuso: PLANES BLANCOS =serie de propuestas dirigidas, desde la filosofía </a:t>
            </a:r>
            <a:r>
              <a:rPr lang="es-MX" sz="2800" dirty="0" err="1" smtClean="0"/>
              <a:t>posmaterialista</a:t>
            </a:r>
            <a:r>
              <a:rPr lang="es-MX" sz="2800" dirty="0" smtClean="0"/>
              <a:t> y </a:t>
            </a:r>
            <a:r>
              <a:rPr lang="es-MX" sz="2800" dirty="0" err="1" smtClean="0"/>
              <a:t>antimaquinista</a:t>
            </a:r>
            <a:r>
              <a:rPr lang="es-MX" sz="2800" dirty="0" smtClean="0"/>
              <a:t>. </a:t>
            </a:r>
          </a:p>
          <a:p>
            <a:r>
              <a:rPr lang="es-MX" sz="2800" dirty="0" smtClean="0"/>
              <a:t>Proponía el Plan Bicicletas Blancas. </a:t>
            </a:r>
          </a:p>
          <a:p>
            <a:r>
              <a:rPr lang="es-MX" sz="2800" dirty="0" smtClean="0"/>
              <a:t>Plan Coches Blancos (programa de vehículos eléctrico)</a:t>
            </a:r>
          </a:p>
          <a:p>
            <a:r>
              <a:rPr lang="es-MX" sz="2800" dirty="0" smtClean="0"/>
              <a:t>Plan chimeneas blancas (impuesto a los propietarios de chimeneas  altamente contaminantes</a:t>
            </a:r>
            <a:endParaRPr lang="es-MX" sz="2800" dirty="0"/>
          </a:p>
        </p:txBody>
      </p:sp>
    </p:spTree>
    <p:extLst>
      <p:ext uri="{BB962C8B-B14F-4D97-AF65-F5344CB8AC3E}">
        <p14:creationId xmlns:p14="http://schemas.microsoft.com/office/powerpoint/2010/main" val="33962330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200838" y="1283465"/>
            <a:ext cx="4267200" cy="3200400"/>
          </a:xfrm>
          <a:prstGeom prst="rect">
            <a:avLst/>
          </a:prstGeom>
        </p:spPr>
      </p:pic>
      <p:sp>
        <p:nvSpPr>
          <p:cNvPr id="5" name="Rectángulo 4"/>
          <p:cNvSpPr/>
          <p:nvPr/>
        </p:nvSpPr>
        <p:spPr>
          <a:xfrm>
            <a:off x="921745" y="4566346"/>
            <a:ext cx="4546293" cy="707886"/>
          </a:xfrm>
          <a:prstGeom prst="rect">
            <a:avLst/>
          </a:prstGeom>
        </p:spPr>
        <p:txBody>
          <a:bodyPr wrap="square">
            <a:spAutoFit/>
          </a:bodyPr>
          <a:lstStyle/>
          <a:p>
            <a:r>
              <a:rPr lang="es-MX" sz="800" dirty="0"/>
              <a:t>https://www.google.com.mx/</a:t>
            </a:r>
            <a:r>
              <a:rPr lang="es-MX" sz="800" dirty="0" err="1"/>
              <a:t>search?rlz</a:t>
            </a:r>
            <a:r>
              <a:rPr lang="es-MX" sz="800" dirty="0"/>
              <a:t>=1C1KYPA_enMX613MX614&amp;biw=1600&amp;bih=789&amp;tbm=</a:t>
            </a:r>
            <a:r>
              <a:rPr lang="es-MX" sz="800" dirty="0" err="1"/>
              <a:t>isch&amp;sa</a:t>
            </a:r>
            <a:r>
              <a:rPr lang="es-MX" sz="800" dirty="0"/>
              <a:t>=1&amp;ei=2SStW6PCMM64sQXLhLfYBA&amp;q=ciudad+de+planes+blancos+bicicletas+Amsterdam+1970+&amp;</a:t>
            </a:r>
            <a:r>
              <a:rPr lang="es-MX" sz="800" dirty="0" err="1"/>
              <a:t>oq</a:t>
            </a:r>
            <a:r>
              <a:rPr lang="es-MX" sz="800" dirty="0"/>
              <a:t>=ciudad+de+planes+blancos+bicicletas+Amsterdam+1970+&amp;</a:t>
            </a:r>
            <a:r>
              <a:rPr lang="es-MX" sz="800" dirty="0" err="1"/>
              <a:t>gs_l</a:t>
            </a:r>
            <a:r>
              <a:rPr lang="es-MX" sz="800" dirty="0"/>
              <a:t>=img.12...41484.44390.0.46028.3.3.0.0.0.0.79.228.3.3.0....0...1c.1.64.img..0.0.0....0.7__wQgnSusc#imgrc=PK0V1DwuJzgzbM:</a:t>
            </a:r>
          </a:p>
        </p:txBody>
      </p:sp>
      <p:sp>
        <p:nvSpPr>
          <p:cNvPr id="6" name="Cerrar llave 5"/>
          <p:cNvSpPr/>
          <p:nvPr/>
        </p:nvSpPr>
        <p:spPr>
          <a:xfrm>
            <a:off x="6026227" y="936434"/>
            <a:ext cx="242371" cy="4814371"/>
          </a:xfrm>
          <a:prstGeom prst="rightBrace">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s-MX"/>
          </a:p>
        </p:txBody>
      </p:sp>
      <p:sp>
        <p:nvSpPr>
          <p:cNvPr id="7" name="CuadroTexto 6"/>
          <p:cNvSpPr txBox="1"/>
          <p:nvPr/>
        </p:nvSpPr>
        <p:spPr>
          <a:xfrm>
            <a:off x="6426644" y="1820125"/>
            <a:ext cx="5460558" cy="3046988"/>
          </a:xfrm>
          <a:prstGeom prst="rect">
            <a:avLst/>
          </a:prstGeom>
          <a:noFill/>
        </p:spPr>
        <p:txBody>
          <a:bodyPr wrap="square" rtlCol="0">
            <a:spAutoFit/>
          </a:bodyPr>
          <a:lstStyle/>
          <a:p>
            <a:r>
              <a:rPr lang="es-MX" sz="3200" dirty="0" smtClean="0"/>
              <a:t>Muchas propuestas se institucionalizaron y formaron parte del estilo de vida de las ciudades holandesas, por ejemplo el uso de la bicicleta.</a:t>
            </a:r>
            <a:endParaRPr lang="es-MX" sz="3200" dirty="0"/>
          </a:p>
        </p:txBody>
      </p:sp>
    </p:spTree>
    <p:extLst>
      <p:ext uri="{BB962C8B-B14F-4D97-AF65-F5344CB8AC3E}">
        <p14:creationId xmlns:p14="http://schemas.microsoft.com/office/powerpoint/2010/main" val="455795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80061" y="987138"/>
            <a:ext cx="7429499" cy="5247409"/>
          </a:xfrm>
          <a:prstGeom prst="rect">
            <a:avLst/>
          </a:prstGeom>
        </p:spPr>
        <p:txBody>
          <a:bodyPr>
            <a:normAutofit/>
          </a:bodyPr>
          <a:lstStyle/>
          <a:p>
            <a:pPr algn="just">
              <a:lnSpc>
                <a:spcPct val="80000"/>
              </a:lnSpc>
              <a:buFontTx/>
              <a:buNone/>
            </a:pPr>
            <a:r>
              <a:rPr lang="es-MX" sz="4400" dirty="0"/>
              <a:t>GUÍA DE USO:</a:t>
            </a:r>
          </a:p>
          <a:p>
            <a:pPr algn="just">
              <a:lnSpc>
                <a:spcPct val="80000"/>
              </a:lnSpc>
              <a:buNone/>
            </a:pPr>
            <a:r>
              <a:rPr lang="es-MX" b="1" dirty="0">
                <a:ea typeface="Copperplate"/>
                <a:cs typeface="Copperplate"/>
                <a:sym typeface="Copperplate"/>
              </a:rPr>
              <a:t>El material presentado está en versión Microsoft Office </a:t>
            </a:r>
            <a:r>
              <a:rPr lang="es-MX" b="1" dirty="0" err="1">
                <a:ea typeface="Copperplate"/>
                <a:cs typeface="Copperplate"/>
                <a:sym typeface="Copperplate"/>
              </a:rPr>
              <a:t>Power</a:t>
            </a:r>
            <a:r>
              <a:rPr lang="es-MX" b="1" dirty="0">
                <a:ea typeface="Copperplate"/>
                <a:cs typeface="Copperplate"/>
                <a:sym typeface="Copperplate"/>
              </a:rPr>
              <a:t> Point </a:t>
            </a:r>
            <a:r>
              <a:rPr lang="es-MX" b="1" dirty="0" smtClean="0">
                <a:ea typeface="Copperplate"/>
                <a:cs typeface="Copperplate"/>
                <a:sym typeface="Copperplate"/>
              </a:rPr>
              <a:t>2010.</a:t>
            </a:r>
            <a:endParaRPr lang="es-MX" dirty="0"/>
          </a:p>
          <a:p>
            <a:pPr algn="just">
              <a:lnSpc>
                <a:spcPct val="80000"/>
              </a:lnSpc>
              <a:buFontTx/>
              <a:buNone/>
            </a:pPr>
            <a:endParaRPr lang="es-MX" dirty="0"/>
          </a:p>
          <a:p>
            <a:pPr algn="just">
              <a:buFontTx/>
              <a:buNone/>
            </a:pPr>
            <a:r>
              <a:rPr lang="es-MX" dirty="0">
                <a:latin typeface="Century Gothic" pitchFamily="34" charset="0"/>
              </a:rPr>
              <a:t>El orden de la exposición </a:t>
            </a:r>
            <a:r>
              <a:rPr lang="es-MX" dirty="0" smtClean="0">
                <a:latin typeface="Century Gothic" pitchFamily="34" charset="0"/>
              </a:rPr>
              <a:t>es </a:t>
            </a:r>
            <a:r>
              <a:rPr lang="es-MX" dirty="0">
                <a:latin typeface="Century Gothic" pitchFamily="34" charset="0"/>
              </a:rPr>
              <a:t>el </a:t>
            </a:r>
            <a:r>
              <a:rPr lang="es-MX" dirty="0" smtClean="0">
                <a:latin typeface="Century Gothic" pitchFamily="34" charset="0"/>
              </a:rPr>
              <a:t>siguiente:</a:t>
            </a:r>
            <a:endParaRPr lang="es-MX" dirty="0">
              <a:latin typeface="Century Gothic" pitchFamily="34" charset="0"/>
            </a:endParaRPr>
          </a:p>
          <a:p>
            <a:pPr marL="457200" indent="-457200">
              <a:buAutoNum type="arabicParenR"/>
            </a:pPr>
            <a:r>
              <a:rPr lang="es-MX" dirty="0" smtClean="0"/>
              <a:t>La emergencia de la </a:t>
            </a:r>
            <a:r>
              <a:rPr lang="es-MX" dirty="0" smtClean="0">
                <a:cs typeface="Aharoni" panose="02010803020104030203" pitchFamily="2" charset="-79"/>
              </a:rPr>
              <a:t>epistemología</a:t>
            </a:r>
            <a:r>
              <a:rPr lang="es-MX" dirty="0" smtClean="0"/>
              <a:t> posmoderna en las ciencias sociales</a:t>
            </a:r>
          </a:p>
          <a:p>
            <a:pPr marL="457200" indent="-457200">
              <a:buAutoNum type="arabicParenR"/>
            </a:pPr>
            <a:r>
              <a:rPr lang="es-MX" dirty="0"/>
              <a:t>El paradigma </a:t>
            </a:r>
            <a:r>
              <a:rPr lang="es-MX" dirty="0" smtClean="0"/>
              <a:t>posmoderno y </a:t>
            </a:r>
            <a:r>
              <a:rPr lang="es-MX" dirty="0"/>
              <a:t>los movimientos políticos, sociales y </a:t>
            </a:r>
            <a:r>
              <a:rPr lang="es-MX" dirty="0" smtClean="0"/>
              <a:t>culturales</a:t>
            </a:r>
          </a:p>
          <a:p>
            <a:pPr marL="457200" indent="-457200">
              <a:buAutoNum type="arabicParenR"/>
            </a:pPr>
            <a:r>
              <a:rPr lang="es-MX" dirty="0"/>
              <a:t>La encarnación del paradigma cultural posmoderno en el urbanismo y la arquitectura de la ciudad</a:t>
            </a:r>
            <a:endParaRPr lang="es-MX" dirty="0" smtClean="0"/>
          </a:p>
          <a:p>
            <a:pPr marL="0" indent="0">
              <a:buNone/>
            </a:pPr>
            <a:endParaRPr lang="es-MX" dirty="0" smtClean="0"/>
          </a:p>
        </p:txBody>
      </p:sp>
    </p:spTree>
    <p:extLst>
      <p:ext uri="{BB962C8B-B14F-4D97-AF65-F5344CB8AC3E}">
        <p14:creationId xmlns:p14="http://schemas.microsoft.com/office/powerpoint/2010/main" val="10959678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17811" y="1405536"/>
            <a:ext cx="10178322" cy="5147732"/>
          </a:xfrm>
        </p:spPr>
        <p:style>
          <a:lnRef idx="1">
            <a:schemeClr val="accent3"/>
          </a:lnRef>
          <a:fillRef idx="2">
            <a:schemeClr val="accent3"/>
          </a:fillRef>
          <a:effectRef idx="1">
            <a:schemeClr val="accent3"/>
          </a:effectRef>
          <a:fontRef idx="minor">
            <a:schemeClr val="dk1"/>
          </a:fontRef>
        </p:style>
        <p:txBody>
          <a:bodyPr>
            <a:noAutofit/>
          </a:bodyPr>
          <a:lstStyle/>
          <a:p>
            <a:r>
              <a:rPr lang="es-MX" sz="2400" dirty="0" smtClean="0"/>
              <a:t>3. Robert Venturi (Estados Unidos): Posmodernismo en la arquitectura. Venturi aboga por el retorno al ornamento y sintetiza sus planteamientos con un eslogan: “menos es aburrido”, plasmados en su primer libro “</a:t>
            </a:r>
            <a:r>
              <a:rPr lang="es-MX" sz="2400" dirty="0" err="1" smtClean="0"/>
              <a:t>Complexity</a:t>
            </a:r>
            <a:r>
              <a:rPr lang="es-MX" sz="2400" dirty="0" smtClean="0"/>
              <a:t> and </a:t>
            </a:r>
            <a:r>
              <a:rPr lang="es-MX" sz="2400" dirty="0" err="1" smtClean="0"/>
              <a:t>Contradiction</a:t>
            </a:r>
            <a:r>
              <a:rPr lang="es-MX" sz="2400" dirty="0" smtClean="0"/>
              <a:t> in </a:t>
            </a:r>
            <a:r>
              <a:rPr lang="es-MX" sz="2400" dirty="0" err="1" smtClean="0"/>
              <a:t>Architecture</a:t>
            </a:r>
            <a:r>
              <a:rPr lang="es-MX" sz="2400" dirty="0" smtClean="0"/>
              <a:t>”.</a:t>
            </a:r>
          </a:p>
          <a:p>
            <a:r>
              <a:rPr lang="es-MX" sz="2400" dirty="0" smtClean="0"/>
              <a:t>Sus ideas las plasma en una vivienda donde se declara </a:t>
            </a:r>
            <a:r>
              <a:rPr lang="es-MX" sz="2400" dirty="0" err="1" smtClean="0"/>
              <a:t>antifuncionalista</a:t>
            </a:r>
            <a:r>
              <a:rPr lang="es-MX" sz="2400" dirty="0" smtClean="0"/>
              <a:t>.</a:t>
            </a:r>
          </a:p>
          <a:p>
            <a:r>
              <a:rPr lang="es-MX" sz="2400" dirty="0" smtClean="0"/>
              <a:t>En un segundo libro que escribió “</a:t>
            </a:r>
            <a:r>
              <a:rPr lang="es-MX" sz="2400" dirty="0" err="1" smtClean="0"/>
              <a:t>Learning</a:t>
            </a:r>
            <a:r>
              <a:rPr lang="es-MX" sz="2400" dirty="0" smtClean="0"/>
              <a:t> </a:t>
            </a:r>
            <a:r>
              <a:rPr lang="es-MX" sz="2400" dirty="0" err="1" smtClean="0"/>
              <a:t>from</a:t>
            </a:r>
            <a:r>
              <a:rPr lang="es-MX" sz="2400" dirty="0" smtClean="0"/>
              <a:t> Las Vegas” insiste en que el edificio tiene  que comunicar sentido, cargado de simbolismo. </a:t>
            </a:r>
          </a:p>
          <a:p>
            <a:r>
              <a:rPr lang="es-MX" sz="2400" dirty="0" smtClean="0"/>
              <a:t>En éste último libro aboga por Las Vegas como el prototipo de ciudad y de arquitectura posmoderna</a:t>
            </a:r>
            <a:endParaRPr lang="es-MX" sz="2400" dirty="0"/>
          </a:p>
        </p:txBody>
      </p:sp>
      <p:sp>
        <p:nvSpPr>
          <p:cNvPr id="4" name="Rectángulo 3"/>
          <p:cNvSpPr/>
          <p:nvPr/>
        </p:nvSpPr>
        <p:spPr>
          <a:xfrm>
            <a:off x="1046602" y="225712"/>
            <a:ext cx="10245688" cy="1077218"/>
          </a:xfrm>
          <a:prstGeom prst="rect">
            <a:avLst/>
          </a:prstGeom>
        </p:spPr>
        <p:txBody>
          <a:bodyPr wrap="square">
            <a:spAutoFit/>
          </a:bodyPr>
          <a:lstStyle/>
          <a:p>
            <a:r>
              <a:rPr lang="es-MX" sz="3200" dirty="0"/>
              <a:t>La posmodernidad también se trasladó </a:t>
            </a:r>
            <a:r>
              <a:rPr lang="es-MX" sz="3200" dirty="0" smtClean="0"/>
              <a:t>a la Arquitectura</a:t>
            </a:r>
            <a:endParaRPr lang="es-MX" sz="3200" dirty="0"/>
          </a:p>
        </p:txBody>
      </p:sp>
    </p:spTree>
    <p:extLst>
      <p:ext uri="{BB962C8B-B14F-4D97-AF65-F5344CB8AC3E}">
        <p14:creationId xmlns:p14="http://schemas.microsoft.com/office/powerpoint/2010/main" val="12063057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233890" y="1680710"/>
            <a:ext cx="5043712" cy="3365293"/>
          </a:xfrm>
          <a:prstGeom prst="rect">
            <a:avLst/>
          </a:prstGeom>
          <a:ln>
            <a:noFill/>
          </a:ln>
          <a:effectLst>
            <a:outerShdw blurRad="292100" dist="139700" dir="2700000" algn="tl" rotWithShape="0">
              <a:srgbClr val="333333">
                <a:alpha val="65000"/>
              </a:srgbClr>
            </a:outerShdw>
          </a:effectLst>
        </p:spPr>
      </p:pic>
      <p:sp>
        <p:nvSpPr>
          <p:cNvPr id="5" name="Cerrar llave 4"/>
          <p:cNvSpPr/>
          <p:nvPr/>
        </p:nvSpPr>
        <p:spPr>
          <a:xfrm>
            <a:off x="6444867" y="683046"/>
            <a:ext cx="385591" cy="5695720"/>
          </a:xfrm>
          <a:prstGeom prst="rightBrace">
            <a:avLst/>
          </a:pr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s-MX"/>
          </a:p>
        </p:txBody>
      </p:sp>
      <p:sp>
        <p:nvSpPr>
          <p:cNvPr id="6" name="CuadroTexto 5"/>
          <p:cNvSpPr txBox="1"/>
          <p:nvPr/>
        </p:nvSpPr>
        <p:spPr>
          <a:xfrm>
            <a:off x="6830458" y="1162755"/>
            <a:ext cx="4819675" cy="440120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285750" indent="-285750">
              <a:buFont typeface="Arial" panose="020B0604020202020204" pitchFamily="34" charset="0"/>
              <a:buChar char="•"/>
            </a:pPr>
            <a:r>
              <a:rPr lang="es-MX" sz="2000" dirty="0" smtClean="0"/>
              <a:t>Lúdica de las Vegas</a:t>
            </a:r>
          </a:p>
          <a:p>
            <a:pPr marL="285750" indent="-285750">
              <a:buFont typeface="Arial" panose="020B0604020202020204" pitchFamily="34" charset="0"/>
              <a:buChar char="•"/>
            </a:pPr>
            <a:r>
              <a:rPr lang="es-MX" sz="2000" dirty="0" smtClean="0"/>
              <a:t>Capitalismo del espectáculo y del placer</a:t>
            </a:r>
          </a:p>
          <a:p>
            <a:pPr marL="285750" indent="-285750">
              <a:buFont typeface="Arial" panose="020B0604020202020204" pitchFamily="34" charset="0"/>
              <a:buChar char="•"/>
            </a:pPr>
            <a:r>
              <a:rPr lang="es-MX" sz="2000" dirty="0" smtClean="0"/>
              <a:t>Ciudad simulacro</a:t>
            </a:r>
          </a:p>
          <a:p>
            <a:pPr marL="285750" indent="-285750">
              <a:buFont typeface="Arial" panose="020B0604020202020204" pitchFamily="34" charset="0"/>
              <a:buChar char="•"/>
            </a:pPr>
            <a:r>
              <a:rPr lang="es-MX" sz="2000" dirty="0" smtClean="0"/>
              <a:t>Ciudad de consumo que gira hacia satisfacción de pulsiones libidinosas más básicas: juego, riesgo, sexo, droga, música, masaje.</a:t>
            </a:r>
          </a:p>
          <a:p>
            <a:pPr marL="285750" indent="-285750">
              <a:buFont typeface="Arial" panose="020B0604020202020204" pitchFamily="34" charset="0"/>
              <a:buChar char="•"/>
            </a:pPr>
            <a:r>
              <a:rPr lang="es-MX" sz="2000" dirty="0" smtClean="0"/>
              <a:t>Arquitectura fundada en los caprichos, la ostentación vulgar.</a:t>
            </a:r>
          </a:p>
          <a:p>
            <a:pPr marL="285750" indent="-285750">
              <a:buFont typeface="Arial" panose="020B0604020202020204" pitchFamily="34" charset="0"/>
              <a:buChar char="•"/>
            </a:pPr>
            <a:r>
              <a:rPr lang="es-MX" sz="2000" dirty="0" smtClean="0"/>
              <a:t>Mezcla de estilos y </a:t>
            </a:r>
            <a:r>
              <a:rPr lang="es-MX" sz="2000" dirty="0" err="1" smtClean="0"/>
              <a:t>refuncionalización</a:t>
            </a:r>
            <a:r>
              <a:rPr lang="es-MX" sz="2000" dirty="0" smtClean="0"/>
              <a:t>.</a:t>
            </a:r>
          </a:p>
          <a:p>
            <a:pPr marL="285750" indent="-285750">
              <a:buFont typeface="Arial" panose="020B0604020202020204" pitchFamily="34" charset="0"/>
              <a:buChar char="•"/>
            </a:pPr>
            <a:r>
              <a:rPr lang="es-MX" sz="2000" dirty="0" smtClean="0"/>
              <a:t>El tiempo se comprimió y eliminó</a:t>
            </a:r>
          </a:p>
        </p:txBody>
      </p:sp>
      <p:sp>
        <p:nvSpPr>
          <p:cNvPr id="7" name="Rectángulo 6"/>
          <p:cNvSpPr/>
          <p:nvPr/>
        </p:nvSpPr>
        <p:spPr>
          <a:xfrm>
            <a:off x="1233890" y="5102295"/>
            <a:ext cx="5043712" cy="584775"/>
          </a:xfrm>
          <a:prstGeom prst="rect">
            <a:avLst/>
          </a:prstGeom>
        </p:spPr>
        <p:txBody>
          <a:bodyPr wrap="square">
            <a:spAutoFit/>
          </a:bodyPr>
          <a:lstStyle/>
          <a:p>
            <a:r>
              <a:rPr lang="es-MX" sz="800" dirty="0"/>
              <a:t>https://www.google.com.mx/</a:t>
            </a:r>
            <a:r>
              <a:rPr lang="es-MX" sz="800" dirty="0" err="1"/>
              <a:t>search?rlz</a:t>
            </a:r>
            <a:r>
              <a:rPr lang="es-MX" sz="800" dirty="0"/>
              <a:t>=1C1KYPA_enMX613MX614&amp;biw=1600&amp;bih=789&amp;tbm=</a:t>
            </a:r>
            <a:r>
              <a:rPr lang="es-MX" sz="800" dirty="0" err="1"/>
              <a:t>isch&amp;sa</a:t>
            </a:r>
            <a:r>
              <a:rPr lang="es-MX" sz="800" dirty="0"/>
              <a:t>=1&amp;ei=CSWtW7KtBIOctgWm0Yb4DQ&amp;q=las+vegas+1970&amp;oq=las+vegas+1970&amp;gs_l=img.3..0j0i30k1l2j0i8i30k1l3j0i24k1.13211096.13214596.0.13214952.14.12.0.2.2.0.104.1038.11j1.12.0....0...1c.1.64.img..0.14.1047...0i67k1.0.-L0neTXycFg#imgrc=69GJLxIk4YeQXM:</a:t>
            </a:r>
          </a:p>
        </p:txBody>
      </p:sp>
    </p:spTree>
    <p:extLst>
      <p:ext uri="{BB962C8B-B14F-4D97-AF65-F5344CB8AC3E}">
        <p14:creationId xmlns:p14="http://schemas.microsoft.com/office/powerpoint/2010/main" val="5017778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51678" y="550843"/>
            <a:ext cx="5733016" cy="6147411"/>
          </a:xfrm>
        </p:spPr>
        <p:style>
          <a:lnRef idx="1">
            <a:schemeClr val="accent3"/>
          </a:lnRef>
          <a:fillRef idx="2">
            <a:schemeClr val="accent3"/>
          </a:fillRef>
          <a:effectRef idx="1">
            <a:schemeClr val="accent3"/>
          </a:effectRef>
          <a:fontRef idx="minor">
            <a:schemeClr val="dk1"/>
          </a:fontRef>
        </p:style>
        <p:txBody>
          <a:bodyPr>
            <a:noAutofit/>
          </a:bodyPr>
          <a:lstStyle/>
          <a:p>
            <a:r>
              <a:rPr lang="es-MX" sz="2800" dirty="0" smtClean="0"/>
              <a:t>4. Charles </a:t>
            </a:r>
            <a:r>
              <a:rPr lang="es-MX" sz="2800" dirty="0" err="1" smtClean="0"/>
              <a:t>Jencks</a:t>
            </a:r>
            <a:r>
              <a:rPr lang="es-MX" sz="2800" dirty="0" smtClean="0"/>
              <a:t> (1977), escribió el libro “</a:t>
            </a:r>
            <a:r>
              <a:rPr lang="es-MX" sz="2800" dirty="0" err="1" smtClean="0"/>
              <a:t>The</a:t>
            </a:r>
            <a:r>
              <a:rPr lang="es-MX" sz="2800" dirty="0" smtClean="0"/>
              <a:t> </a:t>
            </a:r>
            <a:r>
              <a:rPr lang="es-MX" sz="2800" dirty="0" err="1" smtClean="0"/>
              <a:t>Language</a:t>
            </a:r>
            <a:r>
              <a:rPr lang="es-MX" sz="2800" dirty="0" smtClean="0"/>
              <a:t> of Post-Modern </a:t>
            </a:r>
            <a:r>
              <a:rPr lang="es-MX" sz="2800" dirty="0" err="1" smtClean="0"/>
              <a:t>Architecture</a:t>
            </a:r>
            <a:r>
              <a:rPr lang="es-MX" sz="2800" dirty="0" smtClean="0"/>
              <a:t>” en el que criticó el arte californiano que giraba en torno a la escuela de los Ángeles de sociología urbana.</a:t>
            </a:r>
          </a:p>
          <a:p>
            <a:r>
              <a:rPr lang="es-MX" sz="2800" dirty="0" smtClean="0"/>
              <a:t>La obra es una defensa para recuperar los referentes de la historia y la geografía local frente al </a:t>
            </a:r>
            <a:r>
              <a:rPr lang="es-MX" sz="2800" dirty="0" err="1" smtClean="0"/>
              <a:t>ahistoricismo</a:t>
            </a:r>
            <a:r>
              <a:rPr lang="es-MX" sz="2800" dirty="0" smtClean="0"/>
              <a:t> y universalismo racionalista</a:t>
            </a:r>
            <a:endParaRPr lang="es-MX" sz="2800" dirty="0"/>
          </a:p>
        </p:txBody>
      </p:sp>
      <p:pic>
        <p:nvPicPr>
          <p:cNvPr id="4" name="Imagen 3"/>
          <p:cNvPicPr>
            <a:picLocks noChangeAspect="1"/>
          </p:cNvPicPr>
          <p:nvPr/>
        </p:nvPicPr>
        <p:blipFill>
          <a:blip r:embed="rId2"/>
          <a:stretch>
            <a:fillRect/>
          </a:stretch>
        </p:blipFill>
        <p:spPr>
          <a:xfrm>
            <a:off x="7240051" y="517792"/>
            <a:ext cx="4130888" cy="5695722"/>
          </a:xfrm>
          <a:prstGeom prst="rect">
            <a:avLst/>
          </a:prstGeom>
        </p:spPr>
      </p:pic>
      <p:sp>
        <p:nvSpPr>
          <p:cNvPr id="5" name="Rectángulo 4"/>
          <p:cNvSpPr/>
          <p:nvPr/>
        </p:nvSpPr>
        <p:spPr>
          <a:xfrm>
            <a:off x="7240050" y="6169447"/>
            <a:ext cx="4130889" cy="584775"/>
          </a:xfrm>
          <a:prstGeom prst="rect">
            <a:avLst/>
          </a:prstGeom>
        </p:spPr>
        <p:txBody>
          <a:bodyPr wrap="square">
            <a:spAutoFit/>
          </a:bodyPr>
          <a:lstStyle/>
          <a:p>
            <a:r>
              <a:rPr lang="es-MX" sz="800" dirty="0"/>
              <a:t>https://www.google.com.mx/search?q=The+Language+of+Post-Modern+Architecture&amp;rlz=1C1KYPA_enMX613MX614&amp;source=lnms&amp;tbm=isch&amp;sa=X&amp;ved=0ahUKEwj5qImPodzdAhUEY6wKHQzcB7AQ_AUICygC&amp;biw=1600&amp;bih=789#imgdii=Sz4pp81wp9wJNM:&amp;imgrc=lu-bXpcZfBXnvM:</a:t>
            </a:r>
          </a:p>
        </p:txBody>
      </p:sp>
    </p:spTree>
    <p:extLst>
      <p:ext uri="{BB962C8B-B14F-4D97-AF65-F5344CB8AC3E}">
        <p14:creationId xmlns:p14="http://schemas.microsoft.com/office/powerpoint/2010/main" val="23296501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86426" y="597213"/>
            <a:ext cx="10178322" cy="3848092"/>
          </a:xfrm>
        </p:spPr>
        <p:txBody>
          <a:bodyPr>
            <a:normAutofit/>
          </a:bodyPr>
          <a:lstStyle/>
          <a:p>
            <a:r>
              <a:rPr lang="es-MX" sz="4000" dirty="0" smtClean="0"/>
              <a:t>En la década de 1960 y 1970 la arquitectura se inscribe en un marco de estética posmoderna que recoge las elaboraciones filosóficas y las traduce a géneros artísticos</a:t>
            </a:r>
            <a:endParaRPr lang="es-MX" sz="4000" dirty="0"/>
          </a:p>
        </p:txBody>
      </p:sp>
      <p:sp>
        <p:nvSpPr>
          <p:cNvPr id="4" name="Abrir llave 3"/>
          <p:cNvSpPr/>
          <p:nvPr/>
        </p:nvSpPr>
        <p:spPr>
          <a:xfrm rot="16200000">
            <a:off x="5789997" y="-704451"/>
            <a:ext cx="578386" cy="9985529"/>
          </a:xfrm>
          <a:prstGeom prst="leftBrace">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s-MX"/>
          </a:p>
        </p:txBody>
      </p:sp>
      <p:sp>
        <p:nvSpPr>
          <p:cNvPr id="5" name="CuadroTexto 4"/>
          <p:cNvSpPr txBox="1"/>
          <p:nvPr/>
        </p:nvSpPr>
        <p:spPr>
          <a:xfrm>
            <a:off x="1200837" y="4577507"/>
            <a:ext cx="7524522" cy="1200329"/>
          </a:xfrm>
          <a:prstGeom prst="rect">
            <a:avLst/>
          </a:prstGeom>
          <a:noFill/>
        </p:spPr>
        <p:txBody>
          <a:bodyPr wrap="square" rtlCol="0">
            <a:spAutoFit/>
          </a:bodyPr>
          <a:lstStyle/>
          <a:p>
            <a:r>
              <a:rPr lang="es-MX" sz="3600" dirty="0" smtClean="0"/>
              <a:t>Las características de la arquitectura son</a:t>
            </a:r>
            <a:endParaRPr lang="es-MX" sz="3600" dirty="0"/>
          </a:p>
        </p:txBody>
      </p:sp>
      <p:sp>
        <p:nvSpPr>
          <p:cNvPr id="6" name="Flecha derecha 5"/>
          <p:cNvSpPr/>
          <p:nvPr/>
        </p:nvSpPr>
        <p:spPr>
          <a:xfrm>
            <a:off x="5056742" y="5354197"/>
            <a:ext cx="5883007" cy="3084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754594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1553377" y="4605051"/>
            <a:ext cx="8824511" cy="112372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6" name="Rectángulo redondeado 5"/>
          <p:cNvSpPr/>
          <p:nvPr/>
        </p:nvSpPr>
        <p:spPr>
          <a:xfrm>
            <a:off x="1553377" y="3316077"/>
            <a:ext cx="8824511" cy="11016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redondeado 4"/>
          <p:cNvSpPr/>
          <p:nvPr/>
        </p:nvSpPr>
        <p:spPr>
          <a:xfrm>
            <a:off x="1553377" y="2610998"/>
            <a:ext cx="8824511" cy="605927"/>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sp>
        <p:nvSpPr>
          <p:cNvPr id="4" name="Rectángulo redondeado 3"/>
          <p:cNvSpPr/>
          <p:nvPr/>
        </p:nvSpPr>
        <p:spPr>
          <a:xfrm>
            <a:off x="1465242" y="596618"/>
            <a:ext cx="8912646" cy="185083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a:p>
        </p:txBody>
      </p:sp>
      <p:sp>
        <p:nvSpPr>
          <p:cNvPr id="3" name="Marcador de contenido 2"/>
          <p:cNvSpPr>
            <a:spLocks noGrp="1"/>
          </p:cNvSpPr>
          <p:nvPr>
            <p:ph idx="1"/>
          </p:nvPr>
        </p:nvSpPr>
        <p:spPr>
          <a:xfrm>
            <a:off x="1465242" y="597471"/>
            <a:ext cx="9529592" cy="5571975"/>
          </a:xfrm>
          <a:ln>
            <a:solidFill>
              <a:schemeClr val="accent1"/>
            </a:solidFill>
          </a:ln>
        </p:spPr>
        <p:txBody>
          <a:bodyPr>
            <a:normAutofit/>
          </a:bodyPr>
          <a:lstStyle/>
          <a:p>
            <a:r>
              <a:rPr lang="es-MX" sz="3600" dirty="0" smtClean="0"/>
              <a:t>A) reciclaje de formas preexistentes a través de los mecanismos de la cita, el pastiche y la parodia</a:t>
            </a:r>
          </a:p>
          <a:p>
            <a:r>
              <a:rPr lang="es-MX" sz="3600" dirty="0" smtClean="0"/>
              <a:t>B) fusión tiempo y espacio</a:t>
            </a:r>
          </a:p>
          <a:p>
            <a:r>
              <a:rPr lang="es-MX" sz="3600" dirty="0" smtClean="0"/>
              <a:t>C) Exaltación de la cultura y la estética populares</a:t>
            </a:r>
          </a:p>
          <a:p>
            <a:r>
              <a:rPr lang="es-MX" sz="3600" dirty="0" smtClean="0"/>
              <a:t>D) Búsqueda de efectos emocionales y sensoriales</a:t>
            </a:r>
            <a:endParaRPr lang="es-MX" sz="3600" dirty="0"/>
          </a:p>
        </p:txBody>
      </p:sp>
    </p:spTree>
    <p:extLst>
      <p:ext uri="{BB962C8B-B14F-4D97-AF65-F5344CB8AC3E}">
        <p14:creationId xmlns:p14="http://schemas.microsoft.com/office/powerpoint/2010/main" val="41690081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25418" y="2286001"/>
            <a:ext cx="3756751" cy="4423271"/>
          </a:xfrm>
        </p:spPr>
        <p:txBody>
          <a:bodyPr>
            <a:noAutofit/>
          </a:bodyPr>
          <a:lstStyle/>
          <a:p>
            <a:r>
              <a:rPr lang="es-MX" dirty="0" smtClean="0"/>
              <a:t>Tomar detalles ornamentales o estructurales de ciertos estilos del pasado (incluyendo el racionalismo).</a:t>
            </a:r>
          </a:p>
          <a:p>
            <a:r>
              <a:rPr lang="es-MX" dirty="0" smtClean="0"/>
              <a:t>Utilización de 3 elementos:</a:t>
            </a:r>
            <a:endParaRPr lang="es-MX" dirty="0"/>
          </a:p>
          <a:p>
            <a:pPr marL="457200" indent="-457200">
              <a:buFont typeface="+mj-lt"/>
              <a:buAutoNum type="arabicPeriod"/>
            </a:pPr>
            <a:r>
              <a:rPr lang="es-MX" dirty="0" smtClean="0"/>
              <a:t>La cita</a:t>
            </a:r>
          </a:p>
          <a:p>
            <a:pPr marL="457200" indent="-457200">
              <a:buFont typeface="+mj-lt"/>
              <a:buAutoNum type="arabicPeriod"/>
            </a:pPr>
            <a:r>
              <a:rPr lang="es-MX" dirty="0" smtClean="0"/>
              <a:t>El pastiche o collage</a:t>
            </a:r>
          </a:p>
          <a:p>
            <a:pPr marL="457200" indent="-457200">
              <a:buFont typeface="+mj-lt"/>
              <a:buAutoNum type="arabicPeriod"/>
            </a:pPr>
            <a:r>
              <a:rPr lang="es-MX" dirty="0" smtClean="0"/>
              <a:t>La parodia</a:t>
            </a:r>
            <a:endParaRPr lang="es-MX" dirty="0"/>
          </a:p>
        </p:txBody>
      </p:sp>
      <p:sp>
        <p:nvSpPr>
          <p:cNvPr id="4" name="CuadroTexto 3"/>
          <p:cNvSpPr txBox="1"/>
          <p:nvPr/>
        </p:nvSpPr>
        <p:spPr>
          <a:xfrm>
            <a:off x="1251678" y="495760"/>
            <a:ext cx="10178322" cy="1754326"/>
          </a:xfrm>
          <a:prstGeom prst="rect">
            <a:avLst/>
          </a:prstGeom>
          <a:noFill/>
        </p:spPr>
        <p:txBody>
          <a:bodyPr wrap="square" rtlCol="0">
            <a:spAutoFit/>
          </a:bodyPr>
          <a:lstStyle/>
          <a:p>
            <a:r>
              <a:rPr lang="es-MX" sz="3600" dirty="0"/>
              <a:t>A) reciclaje de formas preexistentes a través de los mecanismos de la cita, el pastiche y la parodia</a:t>
            </a:r>
          </a:p>
        </p:txBody>
      </p:sp>
      <p:pic>
        <p:nvPicPr>
          <p:cNvPr id="5" name="Imagen 4"/>
          <p:cNvPicPr>
            <a:picLocks noChangeAspect="1"/>
          </p:cNvPicPr>
          <p:nvPr/>
        </p:nvPicPr>
        <p:blipFill>
          <a:blip r:embed="rId2"/>
          <a:stretch>
            <a:fillRect/>
          </a:stretch>
        </p:blipFill>
        <p:spPr>
          <a:xfrm>
            <a:off x="6232253" y="1720299"/>
            <a:ext cx="3115280" cy="2038121"/>
          </a:xfrm>
          <a:prstGeom prst="rect">
            <a:avLst/>
          </a:prstGeom>
          <a:ln>
            <a:noFill/>
          </a:ln>
          <a:effectLst>
            <a:outerShdw blurRad="292100" dist="139700" dir="2700000" algn="tl" rotWithShape="0">
              <a:srgbClr val="333333">
                <a:alpha val="65000"/>
              </a:srgbClr>
            </a:outerShdw>
          </a:effectLst>
        </p:spPr>
      </p:pic>
      <p:sp>
        <p:nvSpPr>
          <p:cNvPr id="6" name="Rectángulo 5"/>
          <p:cNvSpPr/>
          <p:nvPr/>
        </p:nvSpPr>
        <p:spPr>
          <a:xfrm>
            <a:off x="9474226" y="2016085"/>
            <a:ext cx="2082467" cy="1446550"/>
          </a:xfrm>
          <a:prstGeom prst="rect">
            <a:avLst/>
          </a:prstGeom>
        </p:spPr>
        <p:txBody>
          <a:bodyPr wrap="square">
            <a:spAutoFit/>
          </a:bodyPr>
          <a:lstStyle/>
          <a:p>
            <a:r>
              <a:rPr lang="es-MX" sz="800" dirty="0"/>
              <a:t>https://www.google.com.mx/</a:t>
            </a:r>
            <a:r>
              <a:rPr lang="es-MX" sz="800" dirty="0" err="1"/>
              <a:t>search?rlz</a:t>
            </a:r>
            <a:r>
              <a:rPr lang="es-MX" sz="800" dirty="0"/>
              <a:t>=1C1KYPA_enMX613MX614&amp;biw=1600&amp;bih=789&amp;tbm=</a:t>
            </a:r>
            <a:r>
              <a:rPr lang="es-MX" sz="800" dirty="0" err="1"/>
              <a:t>isch&amp;sa</a:t>
            </a:r>
            <a:r>
              <a:rPr lang="es-MX" sz="800" dirty="0"/>
              <a:t>=1&amp;ei=12GtW5m-CoHatAXuqaWIDw&amp;q=apartamentos+district+antigone+Montpellier+1970&amp;oq=apartamentos+district+antigone+Montpellier+1970&amp;gs_l=img.12...23632.26308.0.28554.13.13.0.0.0.0.102.931.12j1.13.0....0...1c.1.64.img..0.0.0....0.XXXqvdowkhM#imgrc=6Fac9TUtt7z3MM:</a:t>
            </a:r>
          </a:p>
        </p:txBody>
      </p:sp>
      <p:pic>
        <p:nvPicPr>
          <p:cNvPr id="7" name="Imagen 6"/>
          <p:cNvPicPr>
            <a:picLocks noChangeAspect="1"/>
          </p:cNvPicPr>
          <p:nvPr/>
        </p:nvPicPr>
        <p:blipFill>
          <a:blip r:embed="rId3"/>
          <a:stretch>
            <a:fillRect/>
          </a:stretch>
        </p:blipFill>
        <p:spPr>
          <a:xfrm>
            <a:off x="6232253" y="3912518"/>
            <a:ext cx="3115280" cy="27967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Rectángulo 7"/>
          <p:cNvSpPr/>
          <p:nvPr/>
        </p:nvSpPr>
        <p:spPr>
          <a:xfrm>
            <a:off x="9347533" y="5427239"/>
            <a:ext cx="2423991" cy="954107"/>
          </a:xfrm>
          <a:prstGeom prst="rect">
            <a:avLst/>
          </a:prstGeom>
        </p:spPr>
        <p:txBody>
          <a:bodyPr wrap="square">
            <a:spAutoFit/>
          </a:bodyPr>
          <a:lstStyle/>
          <a:p>
            <a:r>
              <a:rPr lang="es-MX" sz="800" dirty="0"/>
              <a:t>https://www.google.com.mx/search?q=edificio+AT%26T+1984+philip&amp;rlz=1C1KYPA_enMX613MX614&amp;source=lnms&amp;tbm=isch&amp;sa=X&amp;ved=0ahUKEwjHo-OmptzdAhVEbKwKHUqXBeYQ_AUICigB&amp;biw=1600&amp;bih=789#imgdii=mjR2NfLhh3WYlM:&amp;imgrc=75NaTQzxAFq4dM:</a:t>
            </a:r>
          </a:p>
        </p:txBody>
      </p:sp>
    </p:spTree>
    <p:extLst>
      <p:ext uri="{BB962C8B-B14F-4D97-AF65-F5344CB8AC3E}">
        <p14:creationId xmlns:p14="http://schemas.microsoft.com/office/powerpoint/2010/main" val="259079601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51678" y="1144310"/>
            <a:ext cx="10178322" cy="1739948"/>
          </a:xfrm>
        </p:spPr>
        <p:txBody>
          <a:bodyPr>
            <a:noAutofit/>
          </a:bodyPr>
          <a:lstStyle/>
          <a:p>
            <a:r>
              <a:rPr lang="es-MX" sz="2400" dirty="0" err="1" smtClean="0"/>
              <a:t>Neoeclecticismo</a:t>
            </a:r>
            <a:r>
              <a:rPr lang="es-MX" sz="2400" dirty="0" smtClean="0"/>
              <a:t> historicista.</a:t>
            </a:r>
          </a:p>
          <a:p>
            <a:r>
              <a:rPr lang="es-MX" sz="2400" dirty="0" smtClean="0"/>
              <a:t>Las formas arquitectónicas de tiempos pasados y de otros lugares del planeta son descontextualizadas y </a:t>
            </a:r>
            <a:r>
              <a:rPr lang="es-MX" sz="2400" dirty="0" err="1" smtClean="0"/>
              <a:t>recontextualizadas</a:t>
            </a:r>
            <a:r>
              <a:rPr lang="es-MX" sz="2400" dirty="0" smtClean="0"/>
              <a:t> después</a:t>
            </a:r>
            <a:endParaRPr lang="es-MX" sz="2400" dirty="0"/>
          </a:p>
        </p:txBody>
      </p:sp>
      <p:sp>
        <p:nvSpPr>
          <p:cNvPr id="4" name="CuadroTexto 3"/>
          <p:cNvSpPr txBox="1"/>
          <p:nvPr/>
        </p:nvSpPr>
        <p:spPr>
          <a:xfrm>
            <a:off x="1167788" y="418641"/>
            <a:ext cx="7766891" cy="646331"/>
          </a:xfrm>
          <a:prstGeom prst="rect">
            <a:avLst/>
          </a:prstGeom>
          <a:noFill/>
        </p:spPr>
        <p:txBody>
          <a:bodyPr wrap="square" rtlCol="0">
            <a:spAutoFit/>
          </a:bodyPr>
          <a:lstStyle/>
          <a:p>
            <a:r>
              <a:rPr lang="es-MX" sz="3600" dirty="0"/>
              <a:t>B) </a:t>
            </a:r>
            <a:r>
              <a:rPr lang="es-MX" sz="3600" dirty="0" smtClean="0"/>
              <a:t>Fusión </a:t>
            </a:r>
            <a:r>
              <a:rPr lang="es-MX" sz="3600" dirty="0"/>
              <a:t>tiempo y espacio</a:t>
            </a:r>
          </a:p>
        </p:txBody>
      </p:sp>
      <p:pic>
        <p:nvPicPr>
          <p:cNvPr id="5" name="Imagen 4"/>
          <p:cNvPicPr>
            <a:picLocks noChangeAspect="1"/>
          </p:cNvPicPr>
          <p:nvPr/>
        </p:nvPicPr>
        <p:blipFill>
          <a:blip r:embed="rId2"/>
          <a:stretch>
            <a:fillRect/>
          </a:stretch>
        </p:blipFill>
        <p:spPr>
          <a:xfrm>
            <a:off x="1251678" y="2963596"/>
            <a:ext cx="9973938" cy="3205850"/>
          </a:xfrm>
          <a:prstGeom prst="rect">
            <a:avLst/>
          </a:prstGeom>
          <a:ln>
            <a:noFill/>
          </a:ln>
          <a:effectLst>
            <a:outerShdw blurRad="292100" dist="139700" dir="2700000" algn="tl" rotWithShape="0">
              <a:srgbClr val="333333">
                <a:alpha val="65000"/>
              </a:srgbClr>
            </a:outerShdw>
          </a:effectLst>
        </p:spPr>
      </p:pic>
      <p:sp>
        <p:nvSpPr>
          <p:cNvPr id="6" name="Rectángulo 5"/>
          <p:cNvSpPr/>
          <p:nvPr/>
        </p:nvSpPr>
        <p:spPr>
          <a:xfrm>
            <a:off x="1251678" y="6248784"/>
            <a:ext cx="9973938" cy="338554"/>
          </a:xfrm>
          <a:prstGeom prst="rect">
            <a:avLst/>
          </a:prstGeom>
        </p:spPr>
        <p:txBody>
          <a:bodyPr wrap="square">
            <a:spAutoFit/>
          </a:bodyPr>
          <a:lstStyle/>
          <a:p>
            <a:r>
              <a:rPr lang="es-MX" sz="800" dirty="0"/>
              <a:t>https://www.google.com.mx/search?q=las+vegas+strip&amp;rlz=1C1KYPA_enMX613MX614&amp;source=lnms&amp;tbm=isch&amp;sa=X&amp;ved=0ahUKEwjftuSmp9zdAhVshq0KHaUpBTgQ_AUICygC&amp;biw=1600&amp;bih=789#imgrc=Y89EyWXbAg1B0M:</a:t>
            </a:r>
          </a:p>
        </p:txBody>
      </p:sp>
    </p:spTree>
    <p:extLst>
      <p:ext uri="{BB962C8B-B14F-4D97-AF65-F5344CB8AC3E}">
        <p14:creationId xmlns:p14="http://schemas.microsoft.com/office/powerpoint/2010/main" val="38133149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51678" y="1564395"/>
            <a:ext cx="10178322" cy="1564395"/>
          </a:xfrm>
        </p:spPr>
        <p:txBody>
          <a:bodyPr>
            <a:noAutofit/>
          </a:bodyPr>
          <a:lstStyle/>
          <a:p>
            <a:r>
              <a:rPr lang="es-MX" sz="2800" dirty="0" smtClean="0"/>
              <a:t>Se trata de recuperar todas las voces que no tienen voz, dando a la gente lo que la gente quiere.</a:t>
            </a:r>
          </a:p>
          <a:p>
            <a:r>
              <a:rPr lang="es-MX" sz="2800" dirty="0" smtClean="0"/>
              <a:t>Acaba con las distinciones entre cultura elitista y cultura popular</a:t>
            </a:r>
            <a:endParaRPr lang="es-MX" sz="2800" dirty="0"/>
          </a:p>
        </p:txBody>
      </p:sp>
      <p:sp>
        <p:nvSpPr>
          <p:cNvPr id="4" name="CuadroTexto 3"/>
          <p:cNvSpPr txBox="1"/>
          <p:nvPr/>
        </p:nvSpPr>
        <p:spPr>
          <a:xfrm>
            <a:off x="1024570" y="705080"/>
            <a:ext cx="10405430" cy="584775"/>
          </a:xfrm>
          <a:prstGeom prst="rect">
            <a:avLst/>
          </a:prstGeom>
          <a:noFill/>
        </p:spPr>
        <p:txBody>
          <a:bodyPr wrap="square" rtlCol="0">
            <a:spAutoFit/>
          </a:bodyPr>
          <a:lstStyle/>
          <a:p>
            <a:r>
              <a:rPr lang="es-MX" sz="3200" dirty="0"/>
              <a:t>C) Exaltación de la cultura y la estética populares</a:t>
            </a:r>
          </a:p>
        </p:txBody>
      </p:sp>
      <p:pic>
        <p:nvPicPr>
          <p:cNvPr id="5" name="Imagen 4"/>
          <p:cNvPicPr>
            <a:picLocks noChangeAspect="1"/>
          </p:cNvPicPr>
          <p:nvPr/>
        </p:nvPicPr>
        <p:blipFill>
          <a:blip r:embed="rId2"/>
          <a:stretch>
            <a:fillRect/>
          </a:stretch>
        </p:blipFill>
        <p:spPr>
          <a:xfrm>
            <a:off x="1472014" y="3249976"/>
            <a:ext cx="6603349" cy="28094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ángulo 5"/>
          <p:cNvSpPr/>
          <p:nvPr/>
        </p:nvSpPr>
        <p:spPr>
          <a:xfrm>
            <a:off x="1472014" y="6059392"/>
            <a:ext cx="6603349" cy="584775"/>
          </a:xfrm>
          <a:prstGeom prst="rect">
            <a:avLst/>
          </a:prstGeom>
        </p:spPr>
        <p:txBody>
          <a:bodyPr wrap="square">
            <a:spAutoFit/>
          </a:bodyPr>
          <a:lstStyle/>
          <a:p>
            <a:r>
              <a:rPr lang="es-MX" sz="800" dirty="0"/>
              <a:t>https://www.google.com.mx/</a:t>
            </a:r>
            <a:r>
              <a:rPr lang="es-MX" sz="800" dirty="0" err="1"/>
              <a:t>search?rlz</a:t>
            </a:r>
            <a:r>
              <a:rPr lang="es-MX" sz="800" dirty="0"/>
              <a:t>=1C1KYPA_enMX613MX614&amp;biw=1600&amp;bih=789&amp;tbm=</a:t>
            </a:r>
            <a:r>
              <a:rPr lang="es-MX" sz="800" dirty="0" err="1"/>
              <a:t>isch&amp;sa</a:t>
            </a:r>
            <a:r>
              <a:rPr lang="es-MX" sz="800" dirty="0"/>
              <a:t>=1&amp;ei=XmWtW-uqOIX2swX7i6roDw&amp;q=arquitectura+vern%C3%A1cula+en+la+ciudad&amp;oq=arquitectura+vern%C3%A1cula+en+la+ciudad&amp;gs_l=img.3...2542.4833.0.5230.13.12.0.1.1.0.104.936.11j1.12.0....0...1c.1.64.img..0.4.262...0j0i67k1j0i30k1j0i5i30k1j0i8i30k1j0i24k1.0.pPg4FdO6nQ8#imgdii=8kuI_erd0b9A1M:&amp;</a:t>
            </a:r>
            <a:r>
              <a:rPr lang="es-MX" sz="800" dirty="0" err="1"/>
              <a:t>imgrc</a:t>
            </a:r>
            <a:r>
              <a:rPr lang="es-MX" sz="800" dirty="0"/>
              <a:t>=I883V52N5LVsoM:</a:t>
            </a:r>
          </a:p>
        </p:txBody>
      </p:sp>
    </p:spTree>
    <p:extLst>
      <p:ext uri="{BB962C8B-B14F-4D97-AF65-F5344CB8AC3E}">
        <p14:creationId xmlns:p14="http://schemas.microsoft.com/office/powerpoint/2010/main" val="23924597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2864" y="1261433"/>
            <a:ext cx="10178322" cy="1613969"/>
          </a:xfrm>
        </p:spPr>
        <p:txBody>
          <a:bodyPr>
            <a:normAutofit/>
          </a:bodyPr>
          <a:lstStyle/>
          <a:p>
            <a:r>
              <a:rPr lang="es-MX" sz="2800" dirty="0" smtClean="0"/>
              <a:t>El ser humano no sólo es razón, también emoción.</a:t>
            </a:r>
          </a:p>
          <a:p>
            <a:r>
              <a:rPr lang="es-MX" sz="2800" dirty="0" smtClean="0"/>
              <a:t>El edificio debe provocar emociones: el empleo del color, uso de ilusiones ópticas</a:t>
            </a:r>
            <a:endParaRPr lang="es-MX" sz="2800" dirty="0"/>
          </a:p>
        </p:txBody>
      </p:sp>
      <p:sp>
        <p:nvSpPr>
          <p:cNvPr id="4" name="CuadroTexto 3"/>
          <p:cNvSpPr txBox="1"/>
          <p:nvPr/>
        </p:nvSpPr>
        <p:spPr>
          <a:xfrm>
            <a:off x="1251678" y="561860"/>
            <a:ext cx="10178322" cy="584775"/>
          </a:xfrm>
          <a:prstGeom prst="rect">
            <a:avLst/>
          </a:prstGeom>
          <a:noFill/>
        </p:spPr>
        <p:txBody>
          <a:bodyPr wrap="square" rtlCol="0">
            <a:spAutoFit/>
          </a:bodyPr>
          <a:lstStyle/>
          <a:p>
            <a:r>
              <a:rPr lang="es-MX" sz="3200" dirty="0"/>
              <a:t>D) Búsqueda de efectos emocionales y sensoriales</a:t>
            </a:r>
          </a:p>
        </p:txBody>
      </p:sp>
      <p:pic>
        <p:nvPicPr>
          <p:cNvPr id="5" name="Imagen 4"/>
          <p:cNvPicPr>
            <a:picLocks noChangeAspect="1"/>
          </p:cNvPicPr>
          <p:nvPr/>
        </p:nvPicPr>
        <p:blipFill>
          <a:blip r:embed="rId2"/>
          <a:stretch>
            <a:fillRect/>
          </a:stretch>
        </p:blipFill>
        <p:spPr>
          <a:xfrm>
            <a:off x="1372863" y="2990200"/>
            <a:ext cx="5898269" cy="36486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ángulo 5"/>
          <p:cNvSpPr/>
          <p:nvPr/>
        </p:nvSpPr>
        <p:spPr>
          <a:xfrm>
            <a:off x="7271132" y="6054115"/>
            <a:ext cx="4280054" cy="584775"/>
          </a:xfrm>
          <a:prstGeom prst="rect">
            <a:avLst/>
          </a:prstGeom>
        </p:spPr>
        <p:txBody>
          <a:bodyPr wrap="square">
            <a:spAutoFit/>
          </a:bodyPr>
          <a:lstStyle/>
          <a:p>
            <a:r>
              <a:rPr lang="es-MX" sz="800" dirty="0"/>
              <a:t>https://www.google.com.mx/search?q=trompe+l%27oeil+arquitectura&amp;rlz=1C1KYPA_enMX613MX614&amp;source=lnms&amp;tbm=isch&amp;sa=X&amp;ved=0ahUKEwjUhtq-qtzdAhVDeKwKHbklB6cQ_AUICigB&amp;biw=1600&amp;bih=789#imgdii=6o_jma3Fo7gGaM:&amp;imgrc=Rt6lHLsevpDnTM:</a:t>
            </a:r>
          </a:p>
        </p:txBody>
      </p:sp>
    </p:spTree>
    <p:extLst>
      <p:ext uri="{BB962C8B-B14F-4D97-AF65-F5344CB8AC3E}">
        <p14:creationId xmlns:p14="http://schemas.microsoft.com/office/powerpoint/2010/main" val="32257891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25689" y="382384"/>
            <a:ext cx="10504311" cy="1666751"/>
          </a:xfrm>
        </p:spPr>
        <p:txBody>
          <a:bodyPr>
            <a:noAutofit/>
          </a:bodyPr>
          <a:lstStyle/>
          <a:p>
            <a:r>
              <a:rPr lang="es-MX" sz="3000" dirty="0" smtClean="0"/>
              <a:t>El posmodernismo vio nacer una </a:t>
            </a:r>
            <a:r>
              <a:rPr lang="es-MX" sz="3000" dirty="0" err="1" smtClean="0"/>
              <a:t>subcorriente</a:t>
            </a:r>
            <a:r>
              <a:rPr lang="es-MX" sz="3000" dirty="0" smtClean="0"/>
              <a:t>: arquitectura deconstructivista (DERRIDA)= </a:t>
            </a:r>
            <a:r>
              <a:rPr lang="es-MX" sz="3000" dirty="0" err="1" smtClean="0"/>
              <a:t>deconstruye</a:t>
            </a:r>
            <a:r>
              <a:rPr lang="es-MX" sz="3000" dirty="0" smtClean="0"/>
              <a:t> la estructura de pilares y el hormigón</a:t>
            </a:r>
            <a:endParaRPr lang="es-MX" sz="3000" dirty="0"/>
          </a:p>
        </p:txBody>
      </p:sp>
      <p:pic>
        <p:nvPicPr>
          <p:cNvPr id="4" name="Imagen 3"/>
          <p:cNvPicPr>
            <a:picLocks noChangeAspect="1"/>
          </p:cNvPicPr>
          <p:nvPr/>
        </p:nvPicPr>
        <p:blipFill>
          <a:blip r:embed="rId2"/>
          <a:stretch>
            <a:fillRect/>
          </a:stretch>
        </p:blipFill>
        <p:spPr>
          <a:xfrm>
            <a:off x="1251678" y="2049136"/>
            <a:ext cx="6768766" cy="44948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ángulo 4"/>
          <p:cNvSpPr/>
          <p:nvPr/>
        </p:nvSpPr>
        <p:spPr>
          <a:xfrm>
            <a:off x="8034299" y="5040071"/>
            <a:ext cx="2996423" cy="1077218"/>
          </a:xfrm>
          <a:prstGeom prst="rect">
            <a:avLst/>
          </a:prstGeom>
        </p:spPr>
        <p:txBody>
          <a:bodyPr wrap="square">
            <a:spAutoFit/>
          </a:bodyPr>
          <a:lstStyle/>
          <a:p>
            <a:r>
              <a:rPr lang="es-MX" sz="800" dirty="0"/>
              <a:t>https://www.google.com.mx/</a:t>
            </a:r>
            <a:r>
              <a:rPr lang="es-MX" sz="800" dirty="0" err="1"/>
              <a:t>search?rlz</a:t>
            </a:r>
            <a:r>
              <a:rPr lang="es-MX" sz="800" dirty="0"/>
              <a:t>=1C1KYPA_enMX613MX614&amp;biw=1600&amp;bih=789&amp;tbm=</a:t>
            </a:r>
            <a:r>
              <a:rPr lang="es-MX" sz="800" dirty="0" err="1"/>
              <a:t>isch&amp;sa</a:t>
            </a:r>
            <a:r>
              <a:rPr lang="es-MX" sz="800" dirty="0"/>
              <a:t>=1&amp;ei=2GetW_-nE8iusAXxiKHgCg&amp;q=parque+de+la+villette+paris+1980&amp;oq=parque+de+la+villette+paris+1980&amp;gs_l=img.3...63101.64434.0.65061.5.5.0.0.0.0.82.331.5.5.0....0...1c.1.64.img..0.1.80...0i30k1j0i24k1.0.rplTXqJStJQ#imgdii=OfUrzjGwc2NR6M:&amp;</a:t>
            </a:r>
            <a:r>
              <a:rPr lang="es-MX" sz="800" dirty="0" err="1"/>
              <a:t>imgrc</a:t>
            </a:r>
            <a:r>
              <a:rPr lang="es-MX" sz="800" dirty="0"/>
              <a:t>=is0F6gwhIN6i2M:</a:t>
            </a:r>
          </a:p>
        </p:txBody>
      </p:sp>
      <p:sp>
        <p:nvSpPr>
          <p:cNvPr id="6" name="CuadroTexto 5"/>
          <p:cNvSpPr txBox="1"/>
          <p:nvPr/>
        </p:nvSpPr>
        <p:spPr>
          <a:xfrm>
            <a:off x="8034299" y="2302933"/>
            <a:ext cx="3737524" cy="1384995"/>
          </a:xfrm>
          <a:prstGeom prst="rect">
            <a:avLst/>
          </a:prstGeom>
          <a:noFill/>
        </p:spPr>
        <p:txBody>
          <a:bodyPr wrap="square" rtlCol="0">
            <a:spAutoFit/>
          </a:bodyPr>
          <a:lstStyle/>
          <a:p>
            <a:r>
              <a:rPr lang="es-MX" sz="2800" dirty="0" smtClean="0"/>
              <a:t>Parque de la </a:t>
            </a:r>
            <a:r>
              <a:rPr lang="es-MX" sz="2800" dirty="0" err="1" smtClean="0"/>
              <a:t>Villette</a:t>
            </a:r>
            <a:r>
              <a:rPr lang="es-MX" sz="2800" dirty="0" smtClean="0"/>
              <a:t>,</a:t>
            </a:r>
          </a:p>
          <a:p>
            <a:r>
              <a:rPr lang="es-MX" sz="2800" dirty="0" smtClean="0"/>
              <a:t>Paris</a:t>
            </a:r>
            <a:endParaRPr lang="es-MX" sz="2800" dirty="0"/>
          </a:p>
        </p:txBody>
      </p:sp>
    </p:spTree>
    <p:extLst>
      <p:ext uri="{BB962C8B-B14F-4D97-AF65-F5344CB8AC3E}">
        <p14:creationId xmlns:p14="http://schemas.microsoft.com/office/powerpoint/2010/main" val="24917553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b="1" dirty="0">
                <a:solidFill>
                  <a:schemeClr val="tx1">
                    <a:lumMod val="65000"/>
                    <a:lumOff val="35000"/>
                  </a:schemeClr>
                </a:solidFill>
                <a:latin typeface="+mn-lt"/>
                <a:ea typeface="+mn-ea"/>
                <a:cs typeface="+mn-cs"/>
              </a:rPr>
              <a:t>Referencias:</a:t>
            </a:r>
            <a:r>
              <a:rPr lang="es-MX" dirty="0"/>
              <a:t/>
            </a:r>
            <a:br>
              <a:rPr lang="es-MX" dirty="0"/>
            </a:br>
            <a:endParaRPr lang="es-MX" dirty="0"/>
          </a:p>
        </p:txBody>
      </p:sp>
      <p:sp>
        <p:nvSpPr>
          <p:cNvPr id="3" name="Marcador de contenido 2"/>
          <p:cNvSpPr>
            <a:spLocks noGrp="1"/>
          </p:cNvSpPr>
          <p:nvPr>
            <p:ph idx="1"/>
          </p:nvPr>
        </p:nvSpPr>
        <p:spPr>
          <a:xfrm>
            <a:off x="2152650" y="2504210"/>
            <a:ext cx="7886700" cy="2867891"/>
          </a:xfrm>
          <a:prstGeom prst="rect">
            <a:avLst/>
          </a:prstGeom>
        </p:spPr>
        <p:txBody>
          <a:bodyPr>
            <a:normAutofit/>
          </a:bodyPr>
          <a:lstStyle/>
          <a:p>
            <a:pPr algn="just">
              <a:lnSpc>
                <a:spcPct val="80000"/>
              </a:lnSpc>
              <a:buNone/>
            </a:pPr>
            <a:r>
              <a:rPr lang="es-MX" sz="3200" b="1" dirty="0"/>
              <a:t>* </a:t>
            </a:r>
            <a:r>
              <a:rPr lang="es-MX" sz="3200" b="1" dirty="0" err="1"/>
              <a:t>Ullán</a:t>
            </a:r>
            <a:r>
              <a:rPr lang="es-MX" sz="3200" b="1" dirty="0"/>
              <a:t> de la Rosa, Francisco Javier, 2014, Sociología Urbana: de Marx y Engels a las escuelas posmodernas. Centro de investigaciones sociológicas, España. Páginas de </a:t>
            </a:r>
            <a:r>
              <a:rPr lang="es-MX" sz="3200" b="1" dirty="0" smtClean="0"/>
              <a:t>consulta: 174-196</a:t>
            </a:r>
            <a:endParaRPr lang="es-MX" dirty="0"/>
          </a:p>
        </p:txBody>
      </p:sp>
    </p:spTree>
    <p:extLst>
      <p:ext uri="{BB962C8B-B14F-4D97-AF65-F5344CB8AC3E}">
        <p14:creationId xmlns:p14="http://schemas.microsoft.com/office/powerpoint/2010/main" val="23899207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035586" y="1035585"/>
            <a:ext cx="7574624" cy="5678032"/>
          </a:xfrm>
          <a:prstGeom prst="rect">
            <a:avLst/>
          </a:prstGeom>
        </p:spPr>
      </p:pic>
      <p:sp>
        <p:nvSpPr>
          <p:cNvPr id="5" name="CuadroTexto 4"/>
          <p:cNvSpPr txBox="1"/>
          <p:nvPr/>
        </p:nvSpPr>
        <p:spPr>
          <a:xfrm>
            <a:off x="1035586" y="450810"/>
            <a:ext cx="6037243" cy="584775"/>
          </a:xfrm>
          <a:prstGeom prst="rect">
            <a:avLst/>
          </a:prstGeom>
          <a:noFill/>
        </p:spPr>
        <p:txBody>
          <a:bodyPr wrap="square" rtlCol="0">
            <a:spAutoFit/>
          </a:bodyPr>
          <a:lstStyle/>
          <a:p>
            <a:r>
              <a:rPr lang="es-MX" sz="3200" dirty="0" smtClean="0"/>
              <a:t>Casa deconstructivista</a:t>
            </a:r>
            <a:endParaRPr lang="es-MX" sz="3200" dirty="0"/>
          </a:p>
        </p:txBody>
      </p:sp>
      <p:sp>
        <p:nvSpPr>
          <p:cNvPr id="6" name="Rectángulo 5"/>
          <p:cNvSpPr/>
          <p:nvPr/>
        </p:nvSpPr>
        <p:spPr>
          <a:xfrm>
            <a:off x="8688636" y="5069980"/>
            <a:ext cx="1697142" cy="1200329"/>
          </a:xfrm>
          <a:prstGeom prst="rect">
            <a:avLst/>
          </a:prstGeom>
        </p:spPr>
        <p:txBody>
          <a:bodyPr wrap="square">
            <a:spAutoFit/>
          </a:bodyPr>
          <a:lstStyle/>
          <a:p>
            <a:r>
              <a:rPr lang="es-MX" sz="800" dirty="0"/>
              <a:t>https://www.google.com.mx/search?q=casa+frank+gehry&amp;rlz=1C1KYPA_enMX613MX614&amp;source=lnms&amp;tbm=isch&amp;sa=X&amp;ved=0ahUKEwjgpcOLrNzdAhULW60KHVU1AI8Q_AUICigB&amp;biw=1600&amp;bih=789#imgdii=OYZcD_AlO7CvHM:&amp;imgrc=REAXLhYmBoxCxM:</a:t>
            </a:r>
          </a:p>
        </p:txBody>
      </p:sp>
    </p:spTree>
    <p:extLst>
      <p:ext uri="{BB962C8B-B14F-4D97-AF65-F5344CB8AC3E}">
        <p14:creationId xmlns:p14="http://schemas.microsoft.com/office/powerpoint/2010/main" val="12648385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9475" y="812042"/>
            <a:ext cx="10178322" cy="5203167"/>
          </a:xfrm>
        </p:spPr>
        <p:txBody>
          <a:bodyPr>
            <a:normAutofit/>
          </a:bodyPr>
          <a:lstStyle/>
          <a:p>
            <a:r>
              <a:rPr lang="es-MX" dirty="0" smtClean="0"/>
              <a:t>Todos los enfoques y corrientes de pensamiento se fusionaron en lo que se </a:t>
            </a:r>
            <a:r>
              <a:rPr lang="es-MX" b="1" dirty="0" smtClean="0">
                <a:solidFill>
                  <a:srgbClr val="FF0000"/>
                </a:solidFill>
                <a:latin typeface="AR BLANCA" panose="02000000000000000000" pitchFamily="2" charset="0"/>
              </a:rPr>
              <a:t>conoció como nuevo urbanismo que floreció a finales de 1980</a:t>
            </a:r>
            <a:endParaRPr lang="es-MX" b="1" dirty="0">
              <a:solidFill>
                <a:srgbClr val="FF0000"/>
              </a:solidFill>
              <a:latin typeface="AR BLANCA" panose="02000000000000000000" pitchFamily="2" charset="0"/>
            </a:endParaRPr>
          </a:p>
        </p:txBody>
      </p:sp>
    </p:spTree>
    <p:extLst>
      <p:ext uri="{BB962C8B-B14F-4D97-AF65-F5344CB8AC3E}">
        <p14:creationId xmlns:p14="http://schemas.microsoft.com/office/powerpoint/2010/main" val="31625785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70845" y="638978"/>
            <a:ext cx="2477436" cy="4877057"/>
          </a:xfrm>
        </p:spPr>
        <p:txBody>
          <a:bodyPr/>
          <a:lstStyle/>
          <a:p>
            <a:r>
              <a:rPr lang="es-MX" dirty="0" smtClean="0"/>
              <a:t>Desde la lógica del Nuevo Urbanismo se abogó por reformas de las políticas públicas de urbanismo para construir nuevos desarrollos urbanos que contuvieran los criterios siguientes:</a:t>
            </a:r>
            <a:endParaRPr lang="es-MX" dirty="0"/>
          </a:p>
        </p:txBody>
      </p:sp>
      <p:sp>
        <p:nvSpPr>
          <p:cNvPr id="4" name="Abrir llave 3"/>
          <p:cNvSpPr/>
          <p:nvPr/>
        </p:nvSpPr>
        <p:spPr>
          <a:xfrm>
            <a:off x="3040655" y="352540"/>
            <a:ext cx="1145755" cy="6059277"/>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MX"/>
          </a:p>
        </p:txBody>
      </p:sp>
      <p:sp>
        <p:nvSpPr>
          <p:cNvPr id="5" name="CuadroTexto 4"/>
          <p:cNvSpPr txBox="1"/>
          <p:nvPr/>
        </p:nvSpPr>
        <p:spPr>
          <a:xfrm>
            <a:off x="3931662" y="727113"/>
            <a:ext cx="7842650" cy="5847755"/>
          </a:xfrm>
          <a:prstGeom prst="rect">
            <a:avLst/>
          </a:prstGeom>
          <a:noFill/>
        </p:spPr>
        <p:txBody>
          <a:bodyPr wrap="square" rtlCol="0">
            <a:spAutoFit/>
          </a:bodyPr>
          <a:lstStyle/>
          <a:p>
            <a:pPr marL="342900" indent="-342900">
              <a:buAutoNum type="arabicPeriod"/>
            </a:pPr>
            <a:r>
              <a:rPr lang="es-MX" sz="2200" dirty="0" smtClean="0"/>
              <a:t>Frente a la zonificación y la segregación, los barrios deben ser diversos en usos y población</a:t>
            </a:r>
          </a:p>
          <a:p>
            <a:pPr marL="342900" indent="-342900">
              <a:buAutoNum type="arabicPeriod"/>
            </a:pPr>
            <a:r>
              <a:rPr lang="es-MX" sz="2200" dirty="0" smtClean="0"/>
              <a:t>La arquitectura debe celebrar las tradiciones e historia local y las técnicas constructivistas someterse a los criterios de máximo respeto ecológico</a:t>
            </a:r>
          </a:p>
          <a:p>
            <a:pPr marL="342900" indent="-342900">
              <a:buAutoNum type="arabicPeriod"/>
            </a:pPr>
            <a:r>
              <a:rPr lang="es-MX" sz="2200" dirty="0" smtClean="0"/>
              <a:t>El barrio ha de ser un centro identificable tanto por su espacio como por la acumulación en él de edificios.</a:t>
            </a:r>
          </a:p>
          <a:p>
            <a:pPr marL="342900" indent="-342900">
              <a:buAutoNum type="arabicPeriod"/>
            </a:pPr>
            <a:r>
              <a:rPr lang="es-MX" sz="2200" dirty="0" smtClean="0"/>
              <a:t>La mayoría de las viviendas debe estar en menos de cinco minutos a pie del centro y de todos los servicios urbanos</a:t>
            </a:r>
          </a:p>
          <a:p>
            <a:pPr marL="342900" indent="-342900">
              <a:buAutoNum type="arabicPeriod"/>
            </a:pPr>
            <a:r>
              <a:rPr lang="es-MX" sz="2200" dirty="0" smtClean="0"/>
              <a:t>Las calles deben formar una red interconectada dispersando el tráfico</a:t>
            </a:r>
          </a:p>
          <a:p>
            <a:pPr marL="342900" indent="-342900">
              <a:buAutoNum type="arabicPeriod"/>
            </a:pPr>
            <a:r>
              <a:rPr lang="es-MX" sz="2200" dirty="0" smtClean="0"/>
              <a:t>El barrio ha de tener instituciones democráticas de autogobierno</a:t>
            </a:r>
          </a:p>
          <a:p>
            <a:pPr marL="342900" indent="-342900">
              <a:buAutoNum type="arabicPeriod"/>
            </a:pPr>
            <a:r>
              <a:rPr lang="es-MX" sz="2200" dirty="0" smtClean="0"/>
              <a:t>El diseño de los nuevos barrios debe estar inserto en una planificación más amplia del desarrollo a nivel regional</a:t>
            </a:r>
            <a:endParaRPr lang="es-MX" sz="2200" dirty="0"/>
          </a:p>
        </p:txBody>
      </p:sp>
    </p:spTree>
    <p:extLst>
      <p:ext uri="{BB962C8B-B14F-4D97-AF65-F5344CB8AC3E}">
        <p14:creationId xmlns:p14="http://schemas.microsoft.com/office/powerpoint/2010/main" val="400367546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8" y="382385"/>
            <a:ext cx="10178322" cy="5905526"/>
          </a:xfrm>
        </p:spPr>
        <p:txBody>
          <a:bodyPr>
            <a:normAutofit fontScale="90000"/>
          </a:bodyPr>
          <a:lstStyle/>
          <a:p>
            <a:r>
              <a:rPr lang="es-MX" sz="3300" dirty="0" smtClean="0"/>
              <a:t>Todos las corrientes de pensamiento en las ciencias sociales, los movimientos contraculturales y los nuevos enfoques en el urbanismo y la arquitectura influyeron en la sociología urbana por:</a:t>
            </a:r>
            <a:br>
              <a:rPr lang="es-MX" sz="3300" dirty="0" smtClean="0"/>
            </a:br>
            <a:r>
              <a:rPr lang="es-MX" sz="3300" dirty="0" smtClean="0"/>
              <a:t/>
            </a:r>
            <a:br>
              <a:rPr lang="es-MX" sz="3300" dirty="0" smtClean="0"/>
            </a:br>
            <a:r>
              <a:rPr lang="es-MX" sz="3300" b="1" dirty="0" smtClean="0">
                <a:solidFill>
                  <a:srgbClr val="C00000"/>
                </a:solidFill>
                <a:latin typeface="AR BLANCA" panose="02000000000000000000" pitchFamily="2" charset="0"/>
              </a:rPr>
              <a:t>1) el contexto de las ciudades había cambiado por lo tanto, también los fenómenos </a:t>
            </a:r>
            <a:r>
              <a:rPr lang="es-MX" sz="3300" b="1" dirty="0" err="1" smtClean="0">
                <a:solidFill>
                  <a:srgbClr val="C00000"/>
                </a:solidFill>
                <a:latin typeface="AR BLANCA" panose="02000000000000000000" pitchFamily="2" charset="0"/>
              </a:rPr>
              <a:t>socioespaciales</a:t>
            </a:r>
            <a:r>
              <a:rPr lang="es-MX" sz="3300" b="1" dirty="0" smtClean="0">
                <a:solidFill>
                  <a:srgbClr val="C00000"/>
                </a:solidFill>
                <a:latin typeface="AR BLANCA" panose="02000000000000000000" pitchFamily="2" charset="0"/>
              </a:rPr>
              <a:t/>
            </a:r>
            <a:br>
              <a:rPr lang="es-MX" sz="3300" b="1" dirty="0" smtClean="0">
                <a:solidFill>
                  <a:srgbClr val="C00000"/>
                </a:solidFill>
                <a:latin typeface="AR BLANCA" panose="02000000000000000000" pitchFamily="2" charset="0"/>
              </a:rPr>
            </a:br>
            <a:r>
              <a:rPr lang="es-MX" sz="3300" b="1" dirty="0" smtClean="0">
                <a:solidFill>
                  <a:srgbClr val="C00000"/>
                </a:solidFill>
                <a:latin typeface="AR BLANCA" panose="02000000000000000000" pitchFamily="2" charset="0"/>
              </a:rPr>
              <a:t>2) las teorías desde la sociología urbana clásica tuvieron la necesidad de utilizar otros marcos teórico-metodológicos para analizar a la ciudad de finales del siglo XX y principios del siglo XXI </a:t>
            </a:r>
            <a:r>
              <a:rPr lang="es-MX" b="1" dirty="0" smtClean="0">
                <a:solidFill>
                  <a:srgbClr val="C00000"/>
                </a:solidFill>
                <a:latin typeface="AR BLANCA" panose="02000000000000000000" pitchFamily="2" charset="0"/>
              </a:rPr>
              <a:t/>
            </a:r>
            <a:br>
              <a:rPr lang="es-MX" b="1" dirty="0" smtClean="0">
                <a:solidFill>
                  <a:srgbClr val="C00000"/>
                </a:solidFill>
                <a:latin typeface="AR BLANCA" panose="02000000000000000000" pitchFamily="2" charset="0"/>
              </a:rPr>
            </a:br>
            <a:endParaRPr lang="es-MX" b="1" dirty="0">
              <a:solidFill>
                <a:srgbClr val="C00000"/>
              </a:solidFill>
              <a:latin typeface="AR BLANCA" panose="02000000000000000000" pitchFamily="2" charset="0"/>
            </a:endParaRPr>
          </a:p>
        </p:txBody>
      </p:sp>
    </p:spTree>
    <p:extLst>
      <p:ext uri="{BB962C8B-B14F-4D97-AF65-F5344CB8AC3E}">
        <p14:creationId xmlns:p14="http://schemas.microsoft.com/office/powerpoint/2010/main" val="342676573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1678" y="382385"/>
            <a:ext cx="10178322" cy="1058488"/>
          </a:xfrm>
        </p:spPr>
        <p:txBody>
          <a:bodyPr>
            <a:normAutofit fontScale="90000"/>
          </a:bodyPr>
          <a:lstStyle/>
          <a:p>
            <a:r>
              <a:rPr lang="es-MX" dirty="0" smtClean="0"/>
              <a:t>Reflexión: </a:t>
            </a:r>
            <a:br>
              <a:rPr lang="es-MX" dirty="0" smtClean="0"/>
            </a:br>
            <a:r>
              <a:rPr lang="es-MX" dirty="0"/>
              <a:t/>
            </a:r>
            <a:br>
              <a:rPr lang="es-MX" dirty="0"/>
            </a:br>
            <a:r>
              <a:rPr lang="es-MX" dirty="0" smtClean="0"/>
              <a:t/>
            </a:r>
            <a:br>
              <a:rPr lang="es-MX" dirty="0" smtClean="0"/>
            </a:br>
            <a:r>
              <a:rPr lang="es-MX" dirty="0" smtClean="0"/>
              <a:t>¿según su opinión cómo contribuyó el contexto posmoderno en la perspectiva de la sociología urbana en el siglo xxi?</a:t>
            </a:r>
            <a:endParaRPr lang="es-MX" dirty="0"/>
          </a:p>
        </p:txBody>
      </p:sp>
    </p:spTree>
    <p:extLst>
      <p:ext uri="{BB962C8B-B14F-4D97-AF65-F5344CB8AC3E}">
        <p14:creationId xmlns:p14="http://schemas.microsoft.com/office/powerpoint/2010/main" val="3359280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09213" y="1417556"/>
            <a:ext cx="9227144" cy="3694270"/>
          </a:xfrm>
        </p:spPr>
        <p:txBody>
          <a:bodyPr>
            <a:noAutofit/>
          </a:bodyPr>
          <a:lstStyle/>
          <a:p>
            <a:r>
              <a:rPr lang="es-MX" sz="6000" dirty="0" smtClean="0"/>
              <a:t>La sociología urbana de la </a:t>
            </a:r>
            <a:r>
              <a:rPr lang="es-MX" sz="6000" dirty="0"/>
              <a:t>ciudad</a:t>
            </a:r>
            <a:r>
              <a:rPr lang="es-MX" sz="6000" dirty="0" smtClean="0"/>
              <a:t> posmoderna y </a:t>
            </a:r>
            <a:r>
              <a:rPr lang="es-MX" sz="6000" dirty="0" err="1" smtClean="0"/>
              <a:t>poSindustrial</a:t>
            </a:r>
            <a:r>
              <a:rPr lang="es-MX" sz="6000" dirty="0" smtClean="0"/>
              <a:t>. </a:t>
            </a:r>
            <a:endParaRPr lang="es-MX" sz="6000" dirty="0"/>
          </a:p>
        </p:txBody>
      </p:sp>
    </p:spTree>
    <p:extLst>
      <p:ext uri="{BB962C8B-B14F-4D97-AF65-F5344CB8AC3E}">
        <p14:creationId xmlns:p14="http://schemas.microsoft.com/office/powerpoint/2010/main" val="17428450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509" y="1696599"/>
            <a:ext cx="10178322" cy="2511844"/>
          </a:xfrm>
        </p:spPr>
        <p:txBody>
          <a:bodyPr>
            <a:normAutofit fontScale="90000"/>
          </a:bodyPr>
          <a:lstStyle/>
          <a:p>
            <a:r>
              <a:rPr lang="es-MX" dirty="0" smtClean="0"/>
              <a:t>1. LA emergencia de la </a:t>
            </a:r>
            <a:r>
              <a:rPr lang="es-MX" dirty="0" smtClean="0">
                <a:cs typeface="Aharoni" panose="02010803020104030203" pitchFamily="2" charset="-79"/>
              </a:rPr>
              <a:t>epistemología</a:t>
            </a:r>
            <a:r>
              <a:rPr lang="es-MX" dirty="0" smtClean="0"/>
              <a:t> posmoderna en las ciencias sociales</a:t>
            </a:r>
            <a:endParaRPr lang="es-MX" dirty="0"/>
          </a:p>
        </p:txBody>
      </p:sp>
    </p:spTree>
    <p:extLst>
      <p:ext uri="{BB962C8B-B14F-4D97-AF65-F5344CB8AC3E}">
        <p14:creationId xmlns:p14="http://schemas.microsoft.com/office/powerpoint/2010/main" val="25358688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8" y="382385"/>
            <a:ext cx="10178322" cy="2625220"/>
          </a:xfrm>
        </p:spPr>
        <p:txBody>
          <a:bodyPr>
            <a:normAutofit fontScale="90000"/>
          </a:bodyPr>
          <a:lstStyle/>
          <a:p>
            <a:r>
              <a:rPr lang="es-MX" dirty="0" smtClean="0">
                <a:cs typeface="Aharoni" panose="02010803020104030203" pitchFamily="2" charset="-79"/>
              </a:rPr>
              <a:t>Para comprender la sociología urbana del siglo XXI debemos conocer la diferenciación entre: </a:t>
            </a:r>
            <a:endParaRPr lang="es-MX" dirty="0">
              <a:cs typeface="Aharoni" panose="02010803020104030203" pitchFamily="2" charset="-79"/>
            </a:endParaRPr>
          </a:p>
        </p:txBody>
      </p:sp>
      <p:graphicFrame>
        <p:nvGraphicFramePr>
          <p:cNvPr id="4" name="Tabla 3"/>
          <p:cNvGraphicFramePr>
            <a:graphicFrameLocks noGrp="1"/>
          </p:cNvGraphicFramePr>
          <p:nvPr>
            <p:extLst>
              <p:ext uri="{D42A27DB-BD31-4B8C-83A1-F6EECF244321}">
                <p14:modId xmlns:p14="http://schemas.microsoft.com/office/powerpoint/2010/main" val="2948924646"/>
              </p:ext>
            </p:extLst>
          </p:nvPr>
        </p:nvGraphicFramePr>
        <p:xfrm>
          <a:off x="1339813" y="3325504"/>
          <a:ext cx="9304356" cy="2316480"/>
        </p:xfrm>
        <a:graphic>
          <a:graphicData uri="http://schemas.openxmlformats.org/drawingml/2006/table">
            <a:tbl>
              <a:tblPr firstRow="1" bandRow="1">
                <a:tableStyleId>{5C22544A-7EE6-4342-B048-85BDC9FD1C3A}</a:tableStyleId>
              </a:tblPr>
              <a:tblGrid>
                <a:gridCol w="4652178"/>
                <a:gridCol w="4652178"/>
              </a:tblGrid>
              <a:tr h="370840">
                <a:tc>
                  <a:txBody>
                    <a:bodyPr/>
                    <a:lstStyle/>
                    <a:p>
                      <a:r>
                        <a:rPr lang="es-MX" sz="2800" dirty="0" smtClean="0">
                          <a:solidFill>
                            <a:srgbClr val="FF0000"/>
                          </a:solidFill>
                          <a:cs typeface="Aharoni" panose="02010803020104030203" pitchFamily="2" charset="-79"/>
                        </a:rPr>
                        <a:t>Sociedad posmoderna </a:t>
                      </a:r>
                      <a:endParaRPr lang="es-MX" sz="2800" dirty="0">
                        <a:solidFill>
                          <a:srgbClr val="FF0000"/>
                        </a:solidFill>
                      </a:endParaRPr>
                    </a:p>
                  </a:txBody>
                  <a:tcPr/>
                </a:tc>
                <a:tc>
                  <a:txBody>
                    <a:bodyPr/>
                    <a:lstStyle/>
                    <a:p>
                      <a:r>
                        <a:rPr lang="es-MX" sz="2800" dirty="0" smtClean="0">
                          <a:solidFill>
                            <a:srgbClr val="FF0000"/>
                          </a:solidFill>
                          <a:cs typeface="Aharoni" panose="02010803020104030203" pitchFamily="2" charset="-79"/>
                        </a:rPr>
                        <a:t>Paradigma posmoderno</a:t>
                      </a:r>
                      <a:endParaRPr lang="es-MX" sz="2800" dirty="0">
                        <a:solidFill>
                          <a:srgbClr val="FF0000"/>
                        </a:solidFill>
                      </a:endParaRPr>
                    </a:p>
                  </a:txBody>
                  <a:tcPr/>
                </a:tc>
              </a:tr>
              <a:tr h="370840">
                <a:tc>
                  <a:txBody>
                    <a:bodyPr/>
                    <a:lstStyle/>
                    <a:p>
                      <a:r>
                        <a:rPr lang="es-MX" sz="2800" dirty="0" smtClean="0"/>
                        <a:t>Momento</a:t>
                      </a:r>
                      <a:r>
                        <a:rPr lang="es-MX" sz="2800" baseline="0" dirty="0" smtClean="0"/>
                        <a:t> de la historia caracterizada por una fase del capitalismo: </a:t>
                      </a:r>
                      <a:r>
                        <a:rPr lang="es-MX" sz="2800" baseline="0" dirty="0" err="1" smtClean="0"/>
                        <a:t>posfordista</a:t>
                      </a:r>
                      <a:r>
                        <a:rPr lang="es-MX" sz="2800" baseline="0" dirty="0" smtClean="0"/>
                        <a:t>, posindustrial</a:t>
                      </a:r>
                      <a:endParaRPr lang="es-MX" sz="2800" dirty="0"/>
                    </a:p>
                  </a:txBody>
                  <a:tcPr/>
                </a:tc>
                <a:tc>
                  <a:txBody>
                    <a:bodyPr/>
                    <a:lstStyle/>
                    <a:p>
                      <a:r>
                        <a:rPr lang="es-MX" sz="2800" dirty="0" smtClean="0"/>
                        <a:t>Proyecto epistemológico ético y estético </a:t>
                      </a:r>
                      <a:endParaRPr lang="es-MX" sz="2800" dirty="0"/>
                    </a:p>
                  </a:txBody>
                  <a:tcPr/>
                </a:tc>
              </a:tr>
            </a:tbl>
          </a:graphicData>
        </a:graphic>
      </p:graphicFrame>
    </p:spTree>
    <p:extLst>
      <p:ext uri="{BB962C8B-B14F-4D97-AF65-F5344CB8AC3E}">
        <p14:creationId xmlns:p14="http://schemas.microsoft.com/office/powerpoint/2010/main" val="21183699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lamada de flecha hacia abajo 3"/>
          <p:cNvSpPr/>
          <p:nvPr/>
        </p:nvSpPr>
        <p:spPr>
          <a:xfrm>
            <a:off x="1251678" y="382385"/>
            <a:ext cx="9038076" cy="1798955"/>
          </a:xfrm>
          <a:prstGeom prst="downArrowCallout">
            <a:avLst>
              <a:gd name="adj1" fmla="val 9077"/>
              <a:gd name="adj2" fmla="val 21938"/>
              <a:gd name="adj3" fmla="val 25000"/>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p:txBody>
          <a:bodyPr/>
          <a:lstStyle/>
          <a:p>
            <a:r>
              <a:rPr lang="es-MX" dirty="0" smtClean="0"/>
              <a:t>Sociedad Posmoderna</a:t>
            </a:r>
            <a:endParaRPr lang="es-MX" dirty="0"/>
          </a:p>
        </p:txBody>
      </p:sp>
      <p:sp>
        <p:nvSpPr>
          <p:cNvPr id="5" name="CuadroTexto 4"/>
          <p:cNvSpPr txBox="1"/>
          <p:nvPr/>
        </p:nvSpPr>
        <p:spPr>
          <a:xfrm>
            <a:off x="982134" y="2181340"/>
            <a:ext cx="10735734" cy="3785652"/>
          </a:xfrm>
          <a:prstGeom prst="rect">
            <a:avLst/>
          </a:prstGeom>
          <a:noFill/>
        </p:spPr>
        <p:txBody>
          <a:bodyPr wrap="square" rtlCol="0">
            <a:spAutoFit/>
          </a:bodyPr>
          <a:lstStyle/>
          <a:p>
            <a:pPr marL="285750" indent="-285750">
              <a:buFont typeface="Arial" panose="020B0604020202020204" pitchFamily="34" charset="0"/>
              <a:buChar char="•"/>
            </a:pPr>
            <a:r>
              <a:rPr lang="es-MX" sz="2400" dirty="0" smtClean="0"/>
              <a:t>Fin de un modelo basado en la producción estandarizada de masa debido a un cambio tecnológico y al fenómeno de la globalización.</a:t>
            </a:r>
          </a:p>
          <a:p>
            <a:pPr marL="285750" indent="-285750">
              <a:buFont typeface="Arial" panose="020B0604020202020204" pitchFamily="34" charset="0"/>
              <a:buChar char="•"/>
            </a:pPr>
            <a:r>
              <a:rPr lang="es-MX" sz="2400" dirty="0" smtClean="0"/>
              <a:t>La sociedad posmoderna parte de la diversidad de la sociedad y adapta su producción a ella. Por ello, la obliga a cambiar sus métodos </a:t>
            </a:r>
            <a:r>
              <a:rPr lang="es-MX" sz="2400" dirty="0" err="1" smtClean="0"/>
              <a:t>fordistas</a:t>
            </a:r>
            <a:r>
              <a:rPr lang="es-MX" sz="2400" dirty="0" smtClean="0"/>
              <a:t> a otros más flexibles de organizar el trabajo.</a:t>
            </a:r>
          </a:p>
          <a:p>
            <a:pPr marL="285750" indent="-285750">
              <a:buFont typeface="Arial" panose="020B0604020202020204" pitchFamily="34" charset="0"/>
              <a:buChar char="•"/>
            </a:pPr>
            <a:r>
              <a:rPr lang="es-MX" sz="2400" dirty="0" smtClean="0"/>
              <a:t>El término capitalismo posindustrial hace referencia a:</a:t>
            </a:r>
          </a:p>
          <a:p>
            <a:pPr marL="342900" indent="-342900">
              <a:buAutoNum type="arabicParenR"/>
            </a:pPr>
            <a:r>
              <a:rPr lang="es-MX" sz="2400" dirty="0" smtClean="0"/>
              <a:t>El trasvase de la fuerza de trabajo de la industria hacia el sector servicios</a:t>
            </a:r>
          </a:p>
          <a:p>
            <a:pPr marL="342900" indent="-342900">
              <a:buAutoNum type="arabicParenR"/>
            </a:pPr>
            <a:r>
              <a:rPr lang="es-MX" sz="2400" dirty="0" smtClean="0"/>
              <a:t>El desembarco del capital  en sectores económicos inmateriales (ocio, arte, servicios personales de todo tipo)</a:t>
            </a:r>
            <a:endParaRPr lang="es-MX" sz="2400" dirty="0"/>
          </a:p>
        </p:txBody>
      </p:sp>
    </p:spTree>
    <p:extLst>
      <p:ext uri="{BB962C8B-B14F-4D97-AF65-F5344CB8AC3E}">
        <p14:creationId xmlns:p14="http://schemas.microsoft.com/office/powerpoint/2010/main" val="31662357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925690" y="1213026"/>
            <a:ext cx="6096000" cy="404812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Cerrar llave 4"/>
          <p:cNvSpPr/>
          <p:nvPr/>
        </p:nvSpPr>
        <p:spPr>
          <a:xfrm>
            <a:off x="7258756" y="496711"/>
            <a:ext cx="824088" cy="5813778"/>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6" name="CuadroTexto 5"/>
          <p:cNvSpPr txBox="1"/>
          <p:nvPr/>
        </p:nvSpPr>
        <p:spPr>
          <a:xfrm>
            <a:off x="8082844" y="656166"/>
            <a:ext cx="3418766" cy="526297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marL="285750" indent="-285750">
              <a:buFont typeface="Arial" panose="020B0604020202020204" pitchFamily="34" charset="0"/>
              <a:buChar char="•"/>
            </a:pPr>
            <a:r>
              <a:rPr lang="es-MX" sz="2400" dirty="0" smtClean="0"/>
              <a:t>La ciudad es convertida en una mercancía material e inmaterial</a:t>
            </a:r>
          </a:p>
          <a:p>
            <a:pPr marL="285750" indent="-285750">
              <a:buFont typeface="Arial" panose="020B0604020202020204" pitchFamily="34" charset="0"/>
              <a:buChar char="•"/>
            </a:pPr>
            <a:r>
              <a:rPr lang="es-MX" sz="2400" dirty="0" smtClean="0"/>
              <a:t>Es producto del diseño (se restauran edificios y espacios)</a:t>
            </a:r>
          </a:p>
          <a:p>
            <a:pPr marL="285750" indent="-285750">
              <a:buFont typeface="Arial" panose="020B0604020202020204" pitchFamily="34" charset="0"/>
              <a:buChar char="•"/>
            </a:pPr>
            <a:r>
              <a:rPr lang="es-MX" sz="2400" dirty="0" smtClean="0"/>
              <a:t>Se crea una imagen </a:t>
            </a:r>
            <a:r>
              <a:rPr lang="es-MX" sz="2400" dirty="0" err="1" smtClean="0"/>
              <a:t>glamourizada</a:t>
            </a:r>
            <a:r>
              <a:rPr lang="es-MX" sz="2400" dirty="0" smtClean="0"/>
              <a:t> vía publicidad y vendida a sus visitantes</a:t>
            </a:r>
          </a:p>
        </p:txBody>
      </p:sp>
    </p:spTree>
    <p:extLst>
      <p:ext uri="{BB962C8B-B14F-4D97-AF65-F5344CB8AC3E}">
        <p14:creationId xmlns:p14="http://schemas.microsoft.com/office/powerpoint/2010/main" val="4214026253"/>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TM10001106[[fn=Distintivo]]</Template>
  <TotalTime>941</TotalTime>
  <Words>2801</Words>
  <Application>Microsoft Office PowerPoint</Application>
  <PresentationFormat>Panorámica</PresentationFormat>
  <Paragraphs>171</Paragraphs>
  <Slides>44</Slides>
  <Notes>1</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44</vt:i4>
      </vt:variant>
    </vt:vector>
  </HeadingPairs>
  <TitlesOfParts>
    <vt:vector size="54" baseType="lpstr">
      <vt:lpstr>Aharoni</vt:lpstr>
      <vt:lpstr>AR BLANCA</vt:lpstr>
      <vt:lpstr>AR CHRISTY</vt:lpstr>
      <vt:lpstr>Arial</vt:lpstr>
      <vt:lpstr>Calibri</vt:lpstr>
      <vt:lpstr>Century Gothic</vt:lpstr>
      <vt:lpstr>Copperplate</vt:lpstr>
      <vt:lpstr>Gill Sans MT</vt:lpstr>
      <vt:lpstr>Trebuchet MS</vt:lpstr>
      <vt:lpstr>Badge</vt:lpstr>
      <vt:lpstr>UNIVERSIDAD AUTÓNOMA DEL ESTADO DE MÉXICO  FAC. DE PLANEACIÓN URBANA Y REGIONAL UA: SOCIOLOGÍA URBANA I UNIDAD 3 TEMA: Marco histórico contextual de la sociología urbana del siglo XXI MATERIAL VISUAL: DIAPOSITIVAS   Elaboró Yadira Contreras Juárez, 2018 </vt:lpstr>
      <vt:lpstr>Presentación de PowerPoint</vt:lpstr>
      <vt:lpstr>Presentación de PowerPoint</vt:lpstr>
      <vt:lpstr>Referencias: </vt:lpstr>
      <vt:lpstr>La sociología urbana de la ciudad posmoderna y poSindustrial. </vt:lpstr>
      <vt:lpstr>1. LA emergencia de la epistemología posmoderna en las ciencias sociales</vt:lpstr>
      <vt:lpstr>Para comprender la sociología urbana del siglo XXI debemos conocer la diferenciación entre: </vt:lpstr>
      <vt:lpstr>Sociedad Posmoderna</vt:lpstr>
      <vt:lpstr>Presentación de PowerPoint</vt:lpstr>
      <vt:lpstr>Paradigma Posmoderno</vt:lpstr>
      <vt:lpstr>Presentación de PowerPoint</vt:lpstr>
      <vt:lpstr>Antecedentes teóricos de la crítica a la modernidad y al positivismo</vt:lpstr>
      <vt:lpstr>Entonces, </vt:lpstr>
      <vt:lpstr>Teóricos  de la posmodernidad</vt:lpstr>
      <vt:lpstr>Teóricos  de la posmodernidad</vt:lpstr>
      <vt:lpstr>2. El paradigma posmoderno estuvo relacionado con los movimientos políticos, sociales y culturales</vt:lpstr>
      <vt:lpstr>Movimientos contraculturales basados en el paradigma posmoderno</vt:lpstr>
      <vt:lpstr>Presentación de PowerPoint</vt:lpstr>
      <vt:lpstr>Presentación de PowerPoint</vt:lpstr>
      <vt:lpstr>Presentación de PowerPoint</vt:lpstr>
      <vt:lpstr>Presentación de PowerPoint</vt:lpstr>
      <vt:lpstr>Todo lo anterior, el paradigma Posmoderno y los movimientos  contra- culturales, influyeron en el urbanismo y en la arquitectura</vt:lpstr>
      <vt:lpstr>3. La encarnación del paradigma cultural posmoderno en el urbanismo y la arquitectura de la ciudad</vt:lpstr>
      <vt:lpstr>Presentación de PowerPoint</vt:lpstr>
      <vt:lpstr>La posmodernidad también se trasladó al urbanismo</vt:lpstr>
      <vt:lpstr>Presentación de PowerPoint</vt:lpstr>
      <vt:lpstr>Jacobs propone un nuevo urbanismo posmoderno</vt:lpstr>
      <vt:lpstr>Presentación de PowerPoint</vt:lpstr>
      <vt:lpstr>Presentación de PowerPoint</vt:lpstr>
      <vt:lpstr>Presentación de PowerPoint</vt:lpstr>
      <vt:lpstr>Presentación de PowerPoint</vt:lpstr>
      <vt:lpstr>Presentación de PowerPoint</vt:lpstr>
      <vt:lpstr>En la década de 1960 y 1970 la arquitectura se inscribe en un marco de estética posmoderna que recoge las elaboraciones filosóficas y las traduce a géneros artísticos</vt:lpstr>
      <vt:lpstr>Presentación de PowerPoint</vt:lpstr>
      <vt:lpstr>Presentación de PowerPoint</vt:lpstr>
      <vt:lpstr>Presentación de PowerPoint</vt:lpstr>
      <vt:lpstr>Presentación de PowerPoint</vt:lpstr>
      <vt:lpstr>Presentación de PowerPoint</vt:lpstr>
      <vt:lpstr>El posmodernismo vio nacer una subcorriente: arquitectura deconstructivista (DERRIDA)= deconstruye la estructura de pilares y el hormigón</vt:lpstr>
      <vt:lpstr>Presentación de PowerPoint</vt:lpstr>
      <vt:lpstr>Todos los enfoques y corrientes de pensamiento se fusionaron en lo que se conoció como nuevo urbanismo que floreció a finales de 1980</vt:lpstr>
      <vt:lpstr>Presentación de PowerPoint</vt:lpstr>
      <vt:lpstr>Todos las corrientes de pensamiento en las ciencias sociales, los movimientos contraculturales y los nuevos enfoques en el urbanismo y la arquitectura influyeron en la sociología urbana por:  1) el contexto de las ciudades había cambiado por lo tanto, también los fenómenos socioespaciales 2) las teorías desde la sociología urbana clásica tuvieron la necesidad de utilizar otros marcos teórico-metodológicos para analizar a la ciudad de finales del siglo XX y principios del siglo XXI  </vt:lpstr>
      <vt:lpstr>Reflexión:    ¿según su opinión cómo contribuyó el contexto posmoderno en la perspectiva de la sociología urbana en el siglo xxi?</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 DE PLANEACIÓN URBANA Y REGIONAL UA: SOCIOLOGÍA URBANA I UNIDAD 3 TEMA: Marx y su contribución  a los estudios de la ciudad industrial  MATERIAL VISUAL: DIAPOSITIVAS   Elaboró Yadira Contreras Juárez, 2018</dc:title>
  <dc:creator>Yadira</dc:creator>
  <cp:lastModifiedBy>Yadira</cp:lastModifiedBy>
  <cp:revision>80</cp:revision>
  <dcterms:created xsi:type="dcterms:W3CDTF">2018-09-24T16:17:45Z</dcterms:created>
  <dcterms:modified xsi:type="dcterms:W3CDTF">2018-09-28T19:14:09Z</dcterms:modified>
</cp:coreProperties>
</file>