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56" r:id="rId3"/>
    <p:sldId id="298" r:id="rId4"/>
    <p:sldId id="257" r:id="rId5"/>
    <p:sldId id="258" r:id="rId6"/>
    <p:sldId id="286" r:id="rId7"/>
    <p:sldId id="287" r:id="rId8"/>
    <p:sldId id="292" r:id="rId9"/>
    <p:sldId id="306" r:id="rId10"/>
    <p:sldId id="289" r:id="rId11"/>
    <p:sldId id="288" r:id="rId12"/>
    <p:sldId id="299" r:id="rId13"/>
    <p:sldId id="259" r:id="rId14"/>
    <p:sldId id="260" r:id="rId15"/>
    <p:sldId id="263" r:id="rId16"/>
    <p:sldId id="290" r:id="rId17"/>
    <p:sldId id="261" r:id="rId18"/>
    <p:sldId id="291" r:id="rId19"/>
    <p:sldId id="262" r:id="rId20"/>
    <p:sldId id="264" r:id="rId21"/>
    <p:sldId id="305" r:id="rId22"/>
    <p:sldId id="265" r:id="rId23"/>
    <p:sldId id="304" r:id="rId24"/>
    <p:sldId id="303" r:id="rId25"/>
    <p:sldId id="293" r:id="rId26"/>
    <p:sldId id="294" r:id="rId27"/>
    <p:sldId id="266" r:id="rId28"/>
    <p:sldId id="267" r:id="rId29"/>
    <p:sldId id="300" r:id="rId30"/>
    <p:sldId id="295" r:id="rId31"/>
    <p:sldId id="296" r:id="rId32"/>
    <p:sldId id="268" r:id="rId33"/>
    <p:sldId id="269" r:id="rId34"/>
    <p:sldId id="301" r:id="rId35"/>
    <p:sldId id="302" r:id="rId36"/>
    <p:sldId id="270" r:id="rId3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>
      <p:cViewPr varScale="1">
        <p:scale>
          <a:sx n="47" d="100"/>
          <a:sy n="47" d="100"/>
        </p:scale>
        <p:origin x="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2567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4331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128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7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888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19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043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0346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790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9316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7556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2BCBA-0526-43DA-9588-2BABD467E3F2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18FDA-9FED-4069-95C9-285F852B0A0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038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AUTONOMA DEL ESTADO DE MÉXICO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FACULTAD DE MEDICINA VETERINARIA Y ZOOTECNIA</a:t>
            </a:r>
          </a:p>
          <a:p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APRENDIZAJE: BIOQUIMICA 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TEMA: VITAMINAS HIDROSOLUBLES</a:t>
            </a:r>
          </a:p>
          <a:p>
            <a:endParaRPr lang="es-MX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Presenta: M. en Ed. María Lourdes García Bello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Juan </a:t>
            </a:r>
            <a:r>
              <a:rPr lang="es-MX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Edrei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Sánchez Torres</a:t>
            </a:r>
          </a:p>
          <a:p>
            <a:pPr algn="r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Septiembre 2018</a:t>
            </a:r>
            <a:endParaRPr lang="es-MX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08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Vitaminas del grupo B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Rumiantes: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síntesis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ruminal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provee la mayor parte de las necesidades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Se suplementa en condiciones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particulares</a:t>
            </a: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Monogástricos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Dietéticamente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esenciales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Riesgo de carencias</a:t>
            </a:r>
          </a:p>
          <a:p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•</a:t>
            </a:r>
          </a:p>
        </p:txBody>
      </p:sp>
    </p:spTree>
    <p:extLst>
      <p:ext uri="{BB962C8B-B14F-4D97-AF65-F5344CB8AC3E}">
        <p14:creationId xmlns:p14="http://schemas.microsoft.com/office/powerpoint/2010/main" val="312750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Metabolismo de CHO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Coenzima  en  la  </a:t>
            </a:r>
            <a:r>
              <a:rPr lang="es-MX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decarboxilación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oxidativa  enzimática  de α </a:t>
            </a:r>
            <a:r>
              <a:rPr lang="es-MX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cetoácidos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transcetolación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Absorción de glucosa en sistema nervioso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Descarboxilaciones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oxidativas.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39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Síntesis de lípidos por formación de acetil </a:t>
            </a:r>
            <a:r>
              <a:rPr lang="es-MX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Mantenimiento del músculo esquelético y tejido nervioso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43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“Deficiencias”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Rumiantes: síntesis de flora ruminal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Cerdos y conejos: Síntesis insuficiente en IG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Aves: la síntesis intestinal no se considera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6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</a:t>
            </a:r>
          </a:p>
          <a:p>
            <a:pPr algn="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Tiamina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 descr="vitab1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84783"/>
            <a:ext cx="3750365" cy="2854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248" y="3988905"/>
            <a:ext cx="4813648" cy="2281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664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Metabolismo energético intracelular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Respiración celular y síntesis de ácidos grasos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Coenzima en los sistemas enzima-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flavoproteína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transferencia de H del NAD y NADP al Fe de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citocromos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406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Estimula actividad antioxidante de la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Conserva el estado de las células nerviosas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 glóbulos rojos junto a otras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complejo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B, y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conjunto con la niacina y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piridoxina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mantiene al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inmunitario</a:t>
            </a: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147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r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</a:t>
            </a:r>
            <a:r>
              <a:rPr lang="es-MX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Riboflavina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 descr="vitab2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1884782"/>
            <a:ext cx="4094922" cy="276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7964" y="3826727"/>
            <a:ext cx="3260035" cy="244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27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 de dos coenzimas: NAD y NADP: sistemas biológicos de oxido-reducción (metabolismo energético)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Metabolismo de CHO, lípidos y proteínas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Mantenimiento de sistema nervioso en interacción con B2 y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síntesis de hormonas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sexuales</a:t>
            </a: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implicada en la elaboración de cortisona, insulina y tiroxina 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1446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“Deficiencia”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Alteraciones en la piel (dermatitis)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Trastornos digestivos (enteritis)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Trastornos nerviosos</a:t>
            </a:r>
          </a:p>
          <a:p>
            <a:pPr algn="just"/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6200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área curricular o disciplinaria: Identificar y analizar las estructuras y funciones de los animales para la aplicación e integración del conocimiento básico disciplinar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unidad de aprendizaje. Analizar los componentes estructurales y características funcionales de las células del cuerpo animal (biomoléculas) y diseñar modelos de los procesos metabólicos de los organismos vivos para reconocer la interacción de estos fenómenos que constituyen los </a:t>
            </a:r>
          </a:p>
        </p:txBody>
      </p:sp>
    </p:spTree>
    <p:extLst>
      <p:ext uri="{BB962C8B-B14F-4D97-AF65-F5344CB8AC3E}">
        <p14:creationId xmlns:p14="http://schemas.microsoft.com/office/powerpoint/2010/main" val="290290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r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Niacina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 descr="vitab3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84782"/>
            <a:ext cx="3988904" cy="2991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985" y="3631097"/>
            <a:ext cx="3154015" cy="263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319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“Deficiencias”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 de la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(metabolismo intermedio, transporte de grupos acilo)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Metabolismo de CHO, proteínas y lípidos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 y degradación de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</a:t>
            </a:r>
            <a:r>
              <a:rPr lang="es-MX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grasos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5155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“Deficiencias”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 fontScale="92500" lnSpcReduction="20000"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Rumiantes: síntesis </a:t>
            </a:r>
            <a:r>
              <a:rPr lang="es-MX" sz="2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ruminal</a:t>
            </a:r>
            <a:r>
              <a:rPr lang="es-MX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sz="2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Monogástricos</a:t>
            </a:r>
            <a:r>
              <a:rPr lang="es-MX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dietéticamente esencial </a:t>
            </a:r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endParaRPr lang="es-MX" sz="2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Disminución de performances </a:t>
            </a:r>
            <a:endParaRPr lang="es-MX" sz="2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Dermatitis </a:t>
            </a:r>
            <a:endParaRPr lang="es-MX" sz="2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cerdos: paso de ganso</a:t>
            </a:r>
          </a:p>
          <a:p>
            <a:pPr algn="just"/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747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0260" y="181852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3455" y="4121427"/>
            <a:ext cx="3470805" cy="208248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756" y="1818523"/>
            <a:ext cx="2769704" cy="276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3260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Coenzima en metabolismo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proteínas y del </a:t>
            </a:r>
            <a:b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Transaminación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Decarboxilación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transulfuración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 de Niacina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Absorción de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Cobalamina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Incorporación de Fe en síntesis de hemoglobina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181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Metabólicamente esencial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Dependiente del nivel proteico de la dieta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Rumiantes : síntesis ruminal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Aves y cerdos: síntesis microbiana, sin absorción: dietéticamente esencial </a:t>
            </a:r>
          </a:p>
        </p:txBody>
      </p:sp>
    </p:spTree>
    <p:extLst>
      <p:ext uri="{BB962C8B-B14F-4D97-AF65-F5344CB8AC3E}">
        <p14:creationId xmlns:p14="http://schemas.microsoft.com/office/powerpoint/2010/main" val="17195136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“Deficiencias”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Disminución de performances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Alteraciones en la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piel </a:t>
            </a: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Trastornos nerviosos: irritabilidad,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nerviosismo </a:t>
            </a: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Anemia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microcítica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hipocrómica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40167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3304974"/>
            <a:ext cx="4419600" cy="296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181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84782"/>
            <a:ext cx="4724400" cy="334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778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Coenzima intermedia en el metabolismo en reacciones de transferencia de CO2 (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Carboxilación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decarboxilación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Interviene en formación de hemoglobina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Interactúa con ácidos fólico y pantoténico</a:t>
            </a:r>
          </a:p>
        </p:txBody>
      </p:sp>
    </p:spTree>
    <p:extLst>
      <p:ext uri="{BB962C8B-B14F-4D97-AF65-F5344CB8AC3E}">
        <p14:creationId xmlns:p14="http://schemas.microsoft.com/office/powerpoint/2010/main" val="20389357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58279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58279"/>
            <a:ext cx="4572000" cy="304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193" y="4041913"/>
            <a:ext cx="3944807" cy="220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75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Vitaminas, minerales y enzimas </a:t>
            </a:r>
            <a:b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Identificar la importancia de las vitaminas, minerales, enzimas, precisar conceptos y reconocerlos en los procesos metabólicos en la salud y enfermedad</a:t>
            </a:r>
            <a:r>
              <a:rPr lang="es-MX" dirty="0"/>
              <a:t>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37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 de ADN y ARN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Formación de glóbulos rojos (grupo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Coenzima en la transferencia de grupos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monocarbonados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Interactúa con B12 y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35612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s-E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“Deficiencias”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Anemia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macrocítica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Mortalidad embrionaria</a:t>
            </a:r>
          </a:p>
          <a:p>
            <a:pPr algn="just"/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38693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 descr="195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84783"/>
            <a:ext cx="3941618" cy="295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870" y="3574243"/>
            <a:ext cx="3843130" cy="269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3317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 de hemoglobina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rumiantes: metabolismo del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propiónico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(coenzima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metilmalonil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isomerasa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Interviene en la síntesis de ADN, ARN y proteínas</a:t>
            </a:r>
          </a:p>
          <a:p>
            <a:pPr algn="just"/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18893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“Deficiencias”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rumiantes: síntesis por flora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ruminal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deficiencia por carencia de Co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Aves y cerdos: dietéticamente esencial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Antibióticos inhiben su síntesis </a:t>
            </a:r>
          </a:p>
        </p:txBody>
      </p:sp>
    </p:spTree>
    <p:extLst>
      <p:ext uri="{BB962C8B-B14F-4D97-AF65-F5344CB8AC3E}">
        <p14:creationId xmlns:p14="http://schemas.microsoft.com/office/powerpoint/2010/main" val="28411199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“Deficiencias”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Retraso de crecimiento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 eficiencia de conversión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Anemia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7614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E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B</a:t>
            </a:r>
            <a:r>
              <a:rPr lang="es-E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 descr="195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84783"/>
            <a:ext cx="3869093" cy="290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972" y="3424125"/>
            <a:ext cx="4093028" cy="2846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9366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Vitaminas Hidrosolubles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kumimoji="0" lang="es-ES" altLang="es-MX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kumimoji="0" lang="es-ES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Son aquellas que se disuelven en agua, </a:t>
            </a:r>
            <a:r>
              <a:rPr kumimoji="0" lang="es-MX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</a:t>
            </a:r>
            <a:r>
              <a:rPr kumimoji="0" lang="es-MX" altLang="es-MX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0" lang="es-MX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kumimoji="0" lang="es-MX" altLang="es-MX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es-MX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kumimoji="0" lang="es-MX" altLang="es-MX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kumimoji="0" lang="es-MX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kumimoji="0" lang="es-MX" altLang="es-MX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kumimoji="0" lang="es-MX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ácido fólico, B</a:t>
            </a:r>
            <a:r>
              <a:rPr kumimoji="0" lang="es-MX" altLang="es-MX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kumimoji="0" lang="es-MX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y C).                         </a:t>
            </a:r>
          </a:p>
          <a:p>
            <a:pPr marL="342900" lvl="0" indent="-342900" algn="l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s-ES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es-ES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 trata de coenzimas o precursores de coenzimas, necesarias para muchas reacciones químicas del metabolismo. </a:t>
            </a:r>
          </a:p>
          <a:p>
            <a:pPr marL="342900" lvl="0" indent="-342900" algn="l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0" lang="es-ES" altLang="es-MX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es-ES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 diferencia de las vitaminas liposolubles no se almacenan en el organismo.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22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Vitaminas Hidrosolubles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0" lang="es-ES" altLang="es-MX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es-ES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Esto hace que deban aportarse regularmente y sólo puede prescindirse de ellas durante algunos días. </a:t>
            </a: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0" lang="es-ES" altLang="es-MX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es-ES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 exceso de vitaminas hidrosolubles se excreta por la orina, por lo que no tienen efecto tóxico, por elevada que sea su ingesta, </a:t>
            </a: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s-ES" altLang="es-MX" kern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es-ES" altLang="es-MX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Aunque se podría sufrir anormalidades en el riñón por no poder evacuar la totalidad de líquido.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66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Identificación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077590"/>
              </p:ext>
            </p:extLst>
          </p:nvPr>
        </p:nvGraphicFramePr>
        <p:xfrm>
          <a:off x="1994677" y="2044612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Grupo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Vitámeros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Vitamina C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Acido ascórbico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Tiamina</a:t>
                      </a:r>
                      <a:r>
                        <a:rPr lang="es-MX" baseline="0" dirty="0" smtClean="0"/>
                        <a:t> =</a:t>
                      </a:r>
                      <a:r>
                        <a:rPr lang="es-MX" dirty="0" smtClean="0"/>
                        <a:t> B1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Tiamina Pirofosfato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Riboflavina</a:t>
                      </a:r>
                      <a:r>
                        <a:rPr lang="es-MX" baseline="0" dirty="0" smtClean="0"/>
                        <a:t> = B12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FMN - FAD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Niacina = B3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Nicotinamida,NAD</a:t>
                      </a:r>
                      <a:r>
                        <a:rPr lang="es-MX" dirty="0" smtClean="0"/>
                        <a:t>, NADP, </a:t>
                      </a:r>
                      <a:r>
                        <a:rPr lang="es-MX" dirty="0" err="1" smtClean="0"/>
                        <a:t>Ác</a:t>
                      </a:r>
                      <a:r>
                        <a:rPr lang="es-MX" dirty="0" smtClean="0"/>
                        <a:t>. Nicotínico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Ácido</a:t>
                      </a:r>
                      <a:r>
                        <a:rPr lang="es-MX" baseline="0" dirty="0" smtClean="0"/>
                        <a:t> pantoténico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Coenzima A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068476"/>
              </p:ext>
            </p:extLst>
          </p:nvPr>
        </p:nvGraphicFramePr>
        <p:xfrm>
          <a:off x="1994677" y="4258042"/>
          <a:ext cx="8128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Piridoxina</a:t>
                      </a:r>
                      <a:r>
                        <a:rPr lang="es-MX" dirty="0" smtClean="0"/>
                        <a:t> = B3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Piridoxal</a:t>
                      </a:r>
                      <a:r>
                        <a:rPr lang="es-MX" dirty="0" smtClean="0"/>
                        <a:t> P, </a:t>
                      </a:r>
                      <a:r>
                        <a:rPr lang="es-MX" dirty="0" err="1" smtClean="0"/>
                        <a:t>Piridoxamina</a:t>
                      </a:r>
                      <a:r>
                        <a:rPr lang="es-MX" dirty="0" smtClean="0"/>
                        <a:t> P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Cianocobalamina</a:t>
                      </a:r>
                      <a:r>
                        <a:rPr lang="es-MX" dirty="0" smtClean="0"/>
                        <a:t> = B12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Deoxiadenosilcobalamina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Biotina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Biotina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Ácido</a:t>
                      </a:r>
                      <a:r>
                        <a:rPr lang="es-MX" baseline="0" dirty="0" smtClean="0"/>
                        <a:t> Fólico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Acido </a:t>
                      </a:r>
                      <a:r>
                        <a:rPr lang="es-MX" dirty="0" err="1" smtClean="0"/>
                        <a:t>tetrahidrofólico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0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C “Funciones”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Formación de colágeno</a:t>
            </a:r>
          </a:p>
          <a:p>
            <a:pPr algn="l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Recuperación y mantenimiento de tejidos</a:t>
            </a:r>
          </a:p>
          <a:p>
            <a:pPr algn="l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Antioxidante</a:t>
            </a:r>
          </a:p>
          <a:p>
            <a:pPr algn="l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Antibacteriana</a:t>
            </a:r>
          </a:p>
          <a:p>
            <a:pPr algn="l"/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Absorción del Fe</a:t>
            </a:r>
          </a:p>
          <a:p>
            <a:pPr algn="l"/>
            <a:r>
              <a:rPr lang="es-E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Participa como coenzima o cofactor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76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“Deficiencias”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88478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Síntomas de deficiencia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Escorbuto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Mala cicatrización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Anemia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Hematomas espontáneos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Sangrado de encías y nasal</a:t>
            </a: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Dolor e inflamación articular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82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81188"/>
            <a:ext cx="9144000" cy="1079661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r"/>
            <a:r>
              <a:rPr lang="es-MX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Vitamina 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905103"/>
            <a:ext cx="9144000" cy="4385387"/>
          </a:xfrm>
          <a:solidFill>
            <a:srgbClr val="92D050"/>
          </a:solidFill>
        </p:spPr>
        <p:txBody>
          <a:bodyPr>
            <a:normAutofit/>
          </a:bodyPr>
          <a:lstStyle/>
          <a:p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cido ascórbico</a:t>
            </a:r>
          </a:p>
          <a:p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425" y="4200939"/>
            <a:ext cx="3492575" cy="206923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884783"/>
            <a:ext cx="3480562" cy="231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0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969</Words>
  <Application>Microsoft Office PowerPoint</Application>
  <PresentationFormat>Panorámica</PresentationFormat>
  <Paragraphs>263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Tema de Office</vt:lpstr>
      <vt:lpstr>UNIVERSIDAD AUTONOMA DEL ESTADO DE MÉXICO</vt:lpstr>
      <vt:lpstr>Presentación de PowerPoint</vt:lpstr>
      <vt:lpstr>  Unidad 2. Vitaminas, minerales y enzimas  </vt:lpstr>
      <vt:lpstr>Vitaminas Hidrosolubles</vt:lpstr>
      <vt:lpstr>Vitaminas Hidrosolubles</vt:lpstr>
      <vt:lpstr>Identificación</vt:lpstr>
      <vt:lpstr>Vitamina C “Funciones”</vt:lpstr>
      <vt:lpstr>Vitamina C “Deficiencias”</vt:lpstr>
      <vt:lpstr>Vitamina C</vt:lpstr>
      <vt:lpstr>Vitaminas del grupo B</vt:lpstr>
      <vt:lpstr>Vitamina B1 “Funciones”</vt:lpstr>
      <vt:lpstr>Vitamina B1 “Funciones”</vt:lpstr>
      <vt:lpstr>Vitamina B1 “Deficiencias”</vt:lpstr>
      <vt:lpstr>Vitamina B1</vt:lpstr>
      <vt:lpstr>Vitamina B2 “Funciones”</vt:lpstr>
      <vt:lpstr>Vitamina B2 “Funciones”</vt:lpstr>
      <vt:lpstr>Vitamina B2</vt:lpstr>
      <vt:lpstr>Vitamina B3 “Funciones”</vt:lpstr>
      <vt:lpstr>Vitamina B3 “Deficiencia”</vt:lpstr>
      <vt:lpstr>Vitamina B3</vt:lpstr>
      <vt:lpstr>Vitamina B5 “Deficiencias”</vt:lpstr>
      <vt:lpstr>Vitamina B5 “Deficiencias”</vt:lpstr>
      <vt:lpstr>Vitamina B5</vt:lpstr>
      <vt:lpstr>Vitamina B6 “Funciones”</vt:lpstr>
      <vt:lpstr>Vitamina B6 “Funciones”</vt:lpstr>
      <vt:lpstr>Vitamina B6 “Deficiencias”</vt:lpstr>
      <vt:lpstr>Vitamina B6</vt:lpstr>
      <vt:lpstr>Vitamina B8 “Funciones”</vt:lpstr>
      <vt:lpstr>Vitamina B8 “Funciones”</vt:lpstr>
      <vt:lpstr>Vitamina B9 “Funciones”</vt:lpstr>
      <vt:lpstr>Vitamina B9 “Deficiencias”</vt:lpstr>
      <vt:lpstr>Vitamina B9</vt:lpstr>
      <vt:lpstr>Vitamina B12 “Funciones”</vt:lpstr>
      <vt:lpstr>Vitamina B12 “Deficiencias”</vt:lpstr>
      <vt:lpstr>Vitamina B12 “Deficiencias”</vt:lpstr>
      <vt:lpstr>Vitamina B12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RIGOBERTO</cp:lastModifiedBy>
  <cp:revision>34</cp:revision>
  <dcterms:created xsi:type="dcterms:W3CDTF">2018-09-19T17:24:32Z</dcterms:created>
  <dcterms:modified xsi:type="dcterms:W3CDTF">2018-09-28T02:07:57Z</dcterms:modified>
</cp:coreProperties>
</file>