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5" r:id="rId1"/>
  </p:sldMasterIdLst>
  <p:notesMasterIdLst>
    <p:notesMasterId r:id="rId45"/>
  </p:notesMasterIdLst>
  <p:sldIdLst>
    <p:sldId id="304" r:id="rId2"/>
    <p:sldId id="305" r:id="rId3"/>
    <p:sldId id="308" r:id="rId4"/>
    <p:sldId id="309" r:id="rId5"/>
    <p:sldId id="287" r:id="rId6"/>
    <p:sldId id="288" r:id="rId7"/>
    <p:sldId id="289" r:id="rId8"/>
    <p:sldId id="256" r:id="rId9"/>
    <p:sldId id="257" r:id="rId10"/>
    <p:sldId id="258" r:id="rId11"/>
    <p:sldId id="259" r:id="rId12"/>
    <p:sldId id="261" r:id="rId13"/>
    <p:sldId id="262" r:id="rId14"/>
    <p:sldId id="263" r:id="rId15"/>
    <p:sldId id="265" r:id="rId16"/>
    <p:sldId id="266" r:id="rId17"/>
    <p:sldId id="267" r:id="rId18"/>
    <p:sldId id="268" r:id="rId19"/>
    <p:sldId id="269" r:id="rId20"/>
    <p:sldId id="270" r:id="rId21"/>
    <p:sldId id="271" r:id="rId22"/>
    <p:sldId id="272" r:id="rId23"/>
    <p:sldId id="277" r:id="rId24"/>
    <p:sldId id="273" r:id="rId25"/>
    <p:sldId id="274" r:id="rId26"/>
    <p:sldId id="276" r:id="rId27"/>
    <p:sldId id="279" r:id="rId28"/>
    <p:sldId id="280" r:id="rId29"/>
    <p:sldId id="282" r:id="rId30"/>
    <p:sldId id="283" r:id="rId31"/>
    <p:sldId id="284" r:id="rId32"/>
    <p:sldId id="311" r:id="rId33"/>
    <p:sldId id="290" r:id="rId34"/>
    <p:sldId id="291" r:id="rId35"/>
    <p:sldId id="292" r:id="rId36"/>
    <p:sldId id="293" r:id="rId37"/>
    <p:sldId id="294" r:id="rId38"/>
    <p:sldId id="295" r:id="rId39"/>
    <p:sldId id="296" r:id="rId40"/>
    <p:sldId id="297" r:id="rId41"/>
    <p:sldId id="298" r:id="rId42"/>
    <p:sldId id="299" r:id="rId43"/>
    <p:sldId id="310"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8" d="100"/>
          <a:sy n="88" d="100"/>
        </p:scale>
        <p:origin x="5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884137-092C-48D6-BA3E-B1445D5A3A2F}" type="datetimeFigureOut">
              <a:rPr lang="es-MX" smtClean="0"/>
              <a:t>28/09/2018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07AD1F-BB51-4993-B1D8-45AE903B731A}" type="slidenum">
              <a:rPr lang="es-MX" smtClean="0"/>
              <a:t>‹Nº›</a:t>
            </a:fld>
            <a:endParaRPr lang="es-MX"/>
          </a:p>
        </p:txBody>
      </p:sp>
    </p:spTree>
    <p:extLst>
      <p:ext uri="{BB962C8B-B14F-4D97-AF65-F5344CB8AC3E}">
        <p14:creationId xmlns:p14="http://schemas.microsoft.com/office/powerpoint/2010/main" val="4173713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C4460CF-0555-4F82-9F3E-A6A5054D498E}" type="slidenum">
              <a:rPr lang="es-ES" altLang="es-MX">
                <a:solidFill>
                  <a:prstClr val="black"/>
                </a:solidFill>
              </a:rPr>
              <a:pPr eaLnBrk="1" hangingPunct="1"/>
              <a:t>1</a:t>
            </a:fld>
            <a:endParaRPr lang="es-ES" altLang="es-MX" dirty="0">
              <a:solidFill>
                <a:prstClr val="black"/>
              </a:solidFill>
            </a:endParaRPr>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dirty="0" smtClean="0"/>
          </a:p>
        </p:txBody>
      </p:sp>
    </p:spTree>
    <p:extLst>
      <p:ext uri="{BB962C8B-B14F-4D97-AF65-F5344CB8AC3E}">
        <p14:creationId xmlns:p14="http://schemas.microsoft.com/office/powerpoint/2010/main" val="279500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5" name="Footer Placeholder 4"/>
          <p:cNvSpPr>
            <a:spLocks noGrp="1"/>
          </p:cNvSpPr>
          <p:nvPr>
            <p:ph type="ftr" sz="quarter" idx="11"/>
          </p:nvPr>
        </p:nvSpPr>
        <p:spPr/>
        <p:txBody>
          <a:bodyPr/>
          <a:lstStyle/>
          <a:p>
            <a:endParaRPr lang="es-MX" dirty="0">
              <a:solidFill>
                <a:prstClr val="black"/>
              </a:solidFill>
            </a:endParaRPr>
          </a:p>
        </p:txBody>
      </p:sp>
      <p:sp>
        <p:nvSpPr>
          <p:cNvPr id="6" name="Slide Number Placeholder 5"/>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1465483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5" name="Footer Placeholder 4"/>
          <p:cNvSpPr>
            <a:spLocks noGrp="1"/>
          </p:cNvSpPr>
          <p:nvPr>
            <p:ph type="ftr" sz="quarter" idx="11"/>
          </p:nvPr>
        </p:nvSpPr>
        <p:spPr/>
        <p:txBody>
          <a:bodyPr/>
          <a:lstStyle/>
          <a:p>
            <a:endParaRPr lang="es-MX" dirty="0">
              <a:solidFill>
                <a:prstClr val="black"/>
              </a:solidFill>
            </a:endParaRPr>
          </a:p>
        </p:txBody>
      </p:sp>
      <p:sp>
        <p:nvSpPr>
          <p:cNvPr id="6" name="Slide Number Placeholder 5"/>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258188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5" name="Footer Placeholder 4"/>
          <p:cNvSpPr>
            <a:spLocks noGrp="1"/>
          </p:cNvSpPr>
          <p:nvPr>
            <p:ph type="ftr" sz="quarter" idx="11"/>
          </p:nvPr>
        </p:nvSpPr>
        <p:spPr/>
        <p:txBody>
          <a:bodyPr/>
          <a:lstStyle/>
          <a:p>
            <a:endParaRPr lang="es-MX" dirty="0">
              <a:solidFill>
                <a:prstClr val="black"/>
              </a:solidFill>
            </a:endParaRPr>
          </a:p>
        </p:txBody>
      </p:sp>
      <p:sp>
        <p:nvSpPr>
          <p:cNvPr id="6" name="Slide Number Placeholder 5"/>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73738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5" name="Footer Placeholder 4"/>
          <p:cNvSpPr>
            <a:spLocks noGrp="1"/>
          </p:cNvSpPr>
          <p:nvPr>
            <p:ph type="ftr" sz="quarter" idx="11"/>
          </p:nvPr>
        </p:nvSpPr>
        <p:spPr/>
        <p:txBody>
          <a:bodyPr/>
          <a:lstStyle/>
          <a:p>
            <a:endParaRPr lang="es-MX" dirty="0">
              <a:solidFill>
                <a:prstClr val="black"/>
              </a:solidFill>
            </a:endParaRPr>
          </a:p>
        </p:txBody>
      </p:sp>
      <p:sp>
        <p:nvSpPr>
          <p:cNvPr id="6" name="Slide Number Placeholder 5"/>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991647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5" name="Footer Placeholder 4"/>
          <p:cNvSpPr>
            <a:spLocks noGrp="1"/>
          </p:cNvSpPr>
          <p:nvPr>
            <p:ph type="ftr" sz="quarter" idx="11"/>
          </p:nvPr>
        </p:nvSpPr>
        <p:spPr/>
        <p:txBody>
          <a:bodyPr/>
          <a:lstStyle/>
          <a:p>
            <a:endParaRPr lang="es-MX" dirty="0">
              <a:solidFill>
                <a:prstClr val="black"/>
              </a:solidFill>
            </a:endParaRPr>
          </a:p>
        </p:txBody>
      </p:sp>
      <p:sp>
        <p:nvSpPr>
          <p:cNvPr id="6" name="Slide Number Placeholder 5"/>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18149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5" name="Footer Placeholder 4"/>
          <p:cNvSpPr>
            <a:spLocks noGrp="1"/>
          </p:cNvSpPr>
          <p:nvPr>
            <p:ph type="ftr" sz="quarter" idx="11"/>
          </p:nvPr>
        </p:nvSpPr>
        <p:spPr/>
        <p:txBody>
          <a:bodyPr/>
          <a:lstStyle/>
          <a:p>
            <a:endParaRPr lang="es-MX" dirty="0">
              <a:solidFill>
                <a:prstClr val="black"/>
              </a:solidFill>
            </a:endParaRPr>
          </a:p>
        </p:txBody>
      </p:sp>
      <p:sp>
        <p:nvSpPr>
          <p:cNvPr id="6" name="Slide Number Placeholder 5"/>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13467083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5" name="Footer Placeholder 4"/>
          <p:cNvSpPr>
            <a:spLocks noGrp="1"/>
          </p:cNvSpPr>
          <p:nvPr>
            <p:ph type="ftr" sz="quarter" idx="11"/>
          </p:nvPr>
        </p:nvSpPr>
        <p:spPr/>
        <p:txBody>
          <a:bodyPr/>
          <a:lstStyle/>
          <a:p>
            <a:endParaRPr lang="es-MX" dirty="0">
              <a:solidFill>
                <a:prstClr val="black"/>
              </a:solidFill>
            </a:endParaRPr>
          </a:p>
        </p:txBody>
      </p:sp>
      <p:sp>
        <p:nvSpPr>
          <p:cNvPr id="6" name="Slide Number Placeholder 5"/>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33344929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5" name="Footer Placeholder 4"/>
          <p:cNvSpPr>
            <a:spLocks noGrp="1"/>
          </p:cNvSpPr>
          <p:nvPr>
            <p:ph type="ftr" sz="quarter" idx="11"/>
          </p:nvPr>
        </p:nvSpPr>
        <p:spPr/>
        <p:txBody>
          <a:bodyPr/>
          <a:lstStyle/>
          <a:p>
            <a:endParaRPr lang="es-MX" dirty="0">
              <a:solidFill>
                <a:prstClr val="black"/>
              </a:solidFill>
            </a:endParaRPr>
          </a:p>
        </p:txBody>
      </p:sp>
      <p:sp>
        <p:nvSpPr>
          <p:cNvPr id="6" name="Slide Number Placeholder 5"/>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385269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5" name="Footer Placeholder 4"/>
          <p:cNvSpPr>
            <a:spLocks noGrp="1"/>
          </p:cNvSpPr>
          <p:nvPr>
            <p:ph type="ftr" sz="quarter" idx="11"/>
          </p:nvPr>
        </p:nvSpPr>
        <p:spPr/>
        <p:txBody>
          <a:bodyPr/>
          <a:lstStyle/>
          <a:p>
            <a:endParaRPr lang="es-MX" dirty="0">
              <a:solidFill>
                <a:prstClr val="black"/>
              </a:solidFill>
            </a:endParaRPr>
          </a:p>
        </p:txBody>
      </p:sp>
      <p:sp>
        <p:nvSpPr>
          <p:cNvPr id="6" name="Slide Number Placeholder 5"/>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2373312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5" name="Footer Placeholder 4"/>
          <p:cNvSpPr>
            <a:spLocks noGrp="1"/>
          </p:cNvSpPr>
          <p:nvPr>
            <p:ph type="ftr" sz="quarter" idx="11"/>
          </p:nvPr>
        </p:nvSpPr>
        <p:spPr/>
        <p:txBody>
          <a:bodyPr/>
          <a:lstStyle/>
          <a:p>
            <a:endParaRPr lang="es-MX" dirty="0">
              <a:solidFill>
                <a:prstClr val="black"/>
              </a:solidFill>
            </a:endParaRPr>
          </a:p>
        </p:txBody>
      </p:sp>
      <p:sp>
        <p:nvSpPr>
          <p:cNvPr id="6" name="Slide Number Placeholder 5"/>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3250333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6" name="Footer Placeholder 5"/>
          <p:cNvSpPr>
            <a:spLocks noGrp="1"/>
          </p:cNvSpPr>
          <p:nvPr>
            <p:ph type="ftr" sz="quarter" idx="11"/>
          </p:nvPr>
        </p:nvSpPr>
        <p:spPr/>
        <p:txBody>
          <a:bodyPr/>
          <a:lstStyle/>
          <a:p>
            <a:endParaRPr lang="es-MX" dirty="0">
              <a:solidFill>
                <a:prstClr val="black"/>
              </a:solidFill>
            </a:endParaRPr>
          </a:p>
        </p:txBody>
      </p:sp>
      <p:sp>
        <p:nvSpPr>
          <p:cNvPr id="7" name="Slide Number Placeholder 6"/>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1234845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8" name="Footer Placeholder 7"/>
          <p:cNvSpPr>
            <a:spLocks noGrp="1"/>
          </p:cNvSpPr>
          <p:nvPr>
            <p:ph type="ftr" sz="quarter" idx="11"/>
          </p:nvPr>
        </p:nvSpPr>
        <p:spPr/>
        <p:txBody>
          <a:bodyPr/>
          <a:lstStyle/>
          <a:p>
            <a:endParaRPr lang="es-MX" dirty="0">
              <a:solidFill>
                <a:prstClr val="black"/>
              </a:solidFill>
            </a:endParaRPr>
          </a:p>
        </p:txBody>
      </p:sp>
      <p:sp>
        <p:nvSpPr>
          <p:cNvPr id="9" name="Slide Number Placeholder 8"/>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1531148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4" name="Footer Placeholder 3"/>
          <p:cNvSpPr>
            <a:spLocks noGrp="1"/>
          </p:cNvSpPr>
          <p:nvPr>
            <p:ph type="ftr" sz="quarter" idx="11"/>
          </p:nvPr>
        </p:nvSpPr>
        <p:spPr/>
        <p:txBody>
          <a:bodyPr/>
          <a:lstStyle/>
          <a:p>
            <a:endParaRPr lang="es-MX" dirty="0">
              <a:solidFill>
                <a:prstClr val="black"/>
              </a:solidFill>
            </a:endParaRPr>
          </a:p>
        </p:txBody>
      </p:sp>
      <p:sp>
        <p:nvSpPr>
          <p:cNvPr id="5" name="Slide Number Placeholder 4"/>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3798774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3" name="Footer Placeholder 2"/>
          <p:cNvSpPr>
            <a:spLocks noGrp="1"/>
          </p:cNvSpPr>
          <p:nvPr>
            <p:ph type="ftr" sz="quarter" idx="11"/>
          </p:nvPr>
        </p:nvSpPr>
        <p:spPr/>
        <p:txBody>
          <a:bodyPr/>
          <a:lstStyle/>
          <a:p>
            <a:endParaRPr lang="es-MX" dirty="0">
              <a:solidFill>
                <a:prstClr val="black"/>
              </a:solidFill>
            </a:endParaRPr>
          </a:p>
        </p:txBody>
      </p:sp>
      <p:sp>
        <p:nvSpPr>
          <p:cNvPr id="4" name="Slide Number Placeholder 3"/>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680104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6" name="Footer Placeholder 5"/>
          <p:cNvSpPr>
            <a:spLocks noGrp="1"/>
          </p:cNvSpPr>
          <p:nvPr>
            <p:ph type="ftr" sz="quarter" idx="11"/>
          </p:nvPr>
        </p:nvSpPr>
        <p:spPr/>
        <p:txBody>
          <a:bodyPr/>
          <a:lstStyle/>
          <a:p>
            <a:endParaRPr lang="es-MX" dirty="0">
              <a:solidFill>
                <a:prstClr val="black"/>
              </a:solidFill>
            </a:endParaRPr>
          </a:p>
        </p:txBody>
      </p:sp>
      <p:sp>
        <p:nvSpPr>
          <p:cNvPr id="7" name="Slide Number Placeholder 6"/>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1901590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4E3457-4450-4111-81EB-88A4F522BF94}" type="datetimeFigureOut">
              <a:rPr lang="es-MX" smtClean="0">
                <a:solidFill>
                  <a:prstClr val="black"/>
                </a:solidFill>
              </a:rPr>
              <a:pPr/>
              <a:t>28/09/2018</a:t>
            </a:fld>
            <a:endParaRPr lang="es-MX" dirty="0">
              <a:solidFill>
                <a:prstClr val="black"/>
              </a:solidFill>
            </a:endParaRPr>
          </a:p>
        </p:txBody>
      </p:sp>
      <p:sp>
        <p:nvSpPr>
          <p:cNvPr id="6" name="Footer Placeholder 5"/>
          <p:cNvSpPr>
            <a:spLocks noGrp="1"/>
          </p:cNvSpPr>
          <p:nvPr>
            <p:ph type="ftr" sz="quarter" idx="11"/>
          </p:nvPr>
        </p:nvSpPr>
        <p:spPr/>
        <p:txBody>
          <a:bodyPr/>
          <a:lstStyle/>
          <a:p>
            <a:endParaRPr lang="es-MX" dirty="0">
              <a:solidFill>
                <a:prstClr val="black"/>
              </a:solidFill>
            </a:endParaRPr>
          </a:p>
        </p:txBody>
      </p:sp>
      <p:sp>
        <p:nvSpPr>
          <p:cNvPr id="7" name="Slide Number Placeholder 6"/>
          <p:cNvSpPr>
            <a:spLocks noGrp="1"/>
          </p:cNvSpPr>
          <p:nvPr>
            <p:ph type="sldNum" sz="quarter" idx="12"/>
          </p:nvPr>
        </p:nvSpPr>
        <p:spPr/>
        <p:txBody>
          <a:bodyPr/>
          <a:lstStyle/>
          <a:p>
            <a:fld id="{769EC31A-C5F6-41EA-AE00-05A75FC7771D}" type="slidenum">
              <a:rPr lang="es-MX" smtClean="0">
                <a:solidFill>
                  <a:prstClr val="black"/>
                </a:solidFill>
              </a:rPr>
              <a:pPr/>
              <a:t>‹Nº›</a:t>
            </a:fld>
            <a:endParaRPr lang="es-MX" dirty="0">
              <a:solidFill>
                <a:prstClr val="black"/>
              </a:solidFill>
            </a:endParaRPr>
          </a:p>
        </p:txBody>
      </p:sp>
    </p:spTree>
    <p:extLst>
      <p:ext uri="{BB962C8B-B14F-4D97-AF65-F5344CB8AC3E}">
        <p14:creationId xmlns:p14="http://schemas.microsoft.com/office/powerpoint/2010/main" val="4090032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F64CB3-A4F3-4E25-A809-EB8F577A4878}" type="datetimeFigureOut">
              <a:rPr lang="es-MX" smtClean="0"/>
              <a:t>28/09/2018</a:t>
            </a:fld>
            <a:endParaRPr lang="es-MX"/>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30CDE28-AF8D-4B46-84CC-32873D16ADD3}" type="slidenum">
              <a:rPr lang="es-MX" smtClean="0"/>
              <a:t>‹Nº›</a:t>
            </a:fld>
            <a:endParaRPr lang="es-MX"/>
          </a:p>
        </p:txBody>
      </p:sp>
    </p:spTree>
    <p:extLst>
      <p:ext uri="{BB962C8B-B14F-4D97-AF65-F5344CB8AC3E}">
        <p14:creationId xmlns:p14="http://schemas.microsoft.com/office/powerpoint/2010/main" val="2888786905"/>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301808" y="3885422"/>
            <a:ext cx="7521575" cy="1081087"/>
          </a:xfrm>
        </p:spPr>
        <p:txBody>
          <a:bodyPr/>
          <a:lstStyle/>
          <a:p>
            <a:pPr>
              <a:defRPr/>
            </a:pPr>
            <a:r>
              <a:rPr lang="es-ES" sz="2400" b="1" i="1" dirty="0">
                <a:solidFill>
                  <a:schemeClr val="tx1"/>
                </a:solidFill>
              </a:rPr>
              <a:t>Unidad de aprendizaje: </a:t>
            </a:r>
            <a:r>
              <a:rPr lang="es-ES" sz="2400" b="1" i="1" dirty="0" smtClean="0">
                <a:solidFill>
                  <a:schemeClr val="tx1"/>
                </a:solidFill>
              </a:rPr>
              <a:t>Diseño por computadora</a:t>
            </a:r>
            <a:endParaRPr lang="es-ES" sz="2400" b="1" i="1" dirty="0">
              <a:solidFill>
                <a:schemeClr val="tx1"/>
              </a:solidFill>
            </a:endParaRPr>
          </a:p>
        </p:txBody>
      </p:sp>
      <p:sp>
        <p:nvSpPr>
          <p:cNvPr id="5123" name="Text Box 4"/>
          <p:cNvSpPr txBox="1">
            <a:spLocks noChangeArrowheads="1"/>
          </p:cNvSpPr>
          <p:nvPr/>
        </p:nvSpPr>
        <p:spPr bwMode="auto">
          <a:xfrm>
            <a:off x="2524127" y="856155"/>
            <a:ext cx="53292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ES" altLang="es-MX" sz="2200" dirty="0"/>
              <a:t>Centro Universitario UAEM Ecatepec</a:t>
            </a:r>
          </a:p>
        </p:txBody>
      </p:sp>
      <p:sp>
        <p:nvSpPr>
          <p:cNvPr id="5124" name="Text Box 5"/>
          <p:cNvSpPr txBox="1">
            <a:spLocks noChangeArrowheads="1"/>
          </p:cNvSpPr>
          <p:nvPr/>
        </p:nvSpPr>
        <p:spPr bwMode="auto">
          <a:xfrm>
            <a:off x="2301808" y="479140"/>
            <a:ext cx="60007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ES" altLang="es-MX" sz="2200" dirty="0"/>
              <a:t>Universidad Autónoma del Estado de México</a:t>
            </a:r>
          </a:p>
        </p:txBody>
      </p:sp>
      <p:pic>
        <p:nvPicPr>
          <p:cNvPr id="5125" name="Picture 6" descr="EscudoCUE_tra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93546" y="227018"/>
            <a:ext cx="1317968" cy="1135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7" descr="EscudoUAEMmetalicol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6547" y="100015"/>
            <a:ext cx="1357608"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Text Box 8"/>
          <p:cNvSpPr txBox="1">
            <a:spLocks noChangeArrowheads="1"/>
          </p:cNvSpPr>
          <p:nvPr/>
        </p:nvSpPr>
        <p:spPr bwMode="auto">
          <a:xfrm>
            <a:off x="1849349" y="1912363"/>
            <a:ext cx="6097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ES" altLang="es-MX" b="1" i="1" dirty="0"/>
              <a:t>Licenciatura en </a:t>
            </a:r>
            <a:r>
              <a:rPr lang="es-ES" altLang="es-MX" b="1" i="1" dirty="0" smtClean="0"/>
              <a:t> Informática Administrativa</a:t>
            </a:r>
            <a:endParaRPr lang="es-ES" altLang="es-MX" b="1" i="1" dirty="0"/>
          </a:p>
        </p:txBody>
      </p:sp>
      <p:sp>
        <p:nvSpPr>
          <p:cNvPr id="5128" name="Text Box 10"/>
          <p:cNvSpPr txBox="1">
            <a:spLocks noChangeArrowheads="1"/>
          </p:cNvSpPr>
          <p:nvPr/>
        </p:nvSpPr>
        <p:spPr bwMode="auto">
          <a:xfrm>
            <a:off x="-502532" y="5052597"/>
            <a:ext cx="5400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pPr>
            <a:r>
              <a:rPr lang="es-ES" altLang="es-MX" dirty="0"/>
              <a:t>Autor: M. en A. Laura Edith Alviter Rojas</a:t>
            </a:r>
          </a:p>
        </p:txBody>
      </p:sp>
      <p:sp>
        <p:nvSpPr>
          <p:cNvPr id="10" name="Rectangle 3"/>
          <p:cNvSpPr txBox="1">
            <a:spLocks noChangeArrowheads="1"/>
          </p:cNvSpPr>
          <p:nvPr/>
        </p:nvSpPr>
        <p:spPr bwMode="auto">
          <a:xfrm>
            <a:off x="1433424" y="2770816"/>
            <a:ext cx="6929437" cy="714375"/>
          </a:xfrm>
          <a:prstGeom prst="rect">
            <a:avLst/>
          </a:prstGeom>
          <a:noFill/>
          <a:ln w="9525">
            <a:noFill/>
            <a:miter lim="800000"/>
            <a:headEnd/>
            <a:tailEnd/>
          </a:ln>
        </p:spPr>
        <p:txBody>
          <a:bodyPr/>
          <a:lstStyle/>
          <a:p>
            <a:pPr marL="342900" indent="-342900" algn="ctr">
              <a:lnSpc>
                <a:spcPct val="80000"/>
              </a:lnSpc>
              <a:spcBef>
                <a:spcPct val="20000"/>
              </a:spcBef>
              <a:buClr>
                <a:srgbClr val="CF543F"/>
              </a:buClr>
              <a:defRPr/>
            </a:pPr>
            <a:r>
              <a:rPr lang="es-ES" sz="3000" i="1" kern="0" dirty="0" smtClean="0"/>
              <a:t>Interactividad y Publicación </a:t>
            </a:r>
          </a:p>
        </p:txBody>
      </p:sp>
      <p:sp>
        <p:nvSpPr>
          <p:cNvPr id="2" name="CuadroTexto 1"/>
          <p:cNvSpPr txBox="1"/>
          <p:nvPr/>
        </p:nvSpPr>
        <p:spPr>
          <a:xfrm>
            <a:off x="4007768" y="5877273"/>
            <a:ext cx="5544616" cy="461665"/>
          </a:xfrm>
          <a:prstGeom prst="rect">
            <a:avLst/>
          </a:prstGeom>
          <a:noFill/>
        </p:spPr>
        <p:txBody>
          <a:bodyPr wrap="square" rtlCol="0">
            <a:spAutoFit/>
          </a:bodyPr>
          <a:lstStyle/>
          <a:p>
            <a:pPr algn="r"/>
            <a:r>
              <a:rPr lang="es-MX" sz="2400" dirty="0"/>
              <a:t>Elaborado en  </a:t>
            </a:r>
            <a:r>
              <a:rPr lang="es-MX" sz="2400" dirty="0" smtClean="0"/>
              <a:t>junio 2018 </a:t>
            </a:r>
            <a:endParaRPr lang="es-MX" sz="2400" dirty="0"/>
          </a:p>
        </p:txBody>
      </p:sp>
    </p:spTree>
    <p:extLst>
      <p:ext uri="{BB962C8B-B14F-4D97-AF65-F5344CB8AC3E}">
        <p14:creationId xmlns:p14="http://schemas.microsoft.com/office/powerpoint/2010/main" val="8325733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049867" y="232834"/>
            <a:ext cx="7766936" cy="1646302"/>
          </a:xfrm>
        </p:spPr>
        <p:txBody>
          <a:bodyPr/>
          <a:lstStyle/>
          <a:p>
            <a:pPr algn="ctr"/>
            <a:r>
              <a:rPr lang="es-MX" dirty="0" smtClean="0">
                <a:latin typeface="Arial" panose="020B0604020202020204" pitchFamily="34" charset="0"/>
                <a:cs typeface="Arial" panose="020B0604020202020204" pitchFamily="34" charset="0"/>
              </a:rPr>
              <a:t>Ubicación de las acciones </a:t>
            </a:r>
            <a:endParaRPr lang="es-MX"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2"/>
          <a:srcRect l="426" r="60114" b="25606"/>
          <a:stretch/>
        </p:blipFill>
        <p:spPr>
          <a:xfrm>
            <a:off x="901661" y="2078181"/>
            <a:ext cx="8252729" cy="4561610"/>
          </a:xfrm>
          <a:prstGeom prst="rect">
            <a:avLst/>
          </a:prstGeom>
        </p:spPr>
      </p:pic>
    </p:spTree>
    <p:extLst>
      <p:ext uri="{BB962C8B-B14F-4D97-AF65-F5344CB8AC3E}">
        <p14:creationId xmlns:p14="http://schemas.microsoft.com/office/powerpoint/2010/main" val="2332449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latin typeface="Arial" panose="020B0604020202020204" pitchFamily="34" charset="0"/>
                <a:cs typeface="Arial" panose="020B0604020202020204" pitchFamily="34" charset="0"/>
              </a:rPr>
              <a:t>¿Dónde se ubican las acciones?</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999453" y="1370880"/>
            <a:ext cx="8596668" cy="3880773"/>
          </a:xfrm>
        </p:spPr>
        <p:txBody>
          <a:bodyPr/>
          <a:lstStyle/>
          <a:p>
            <a:r>
              <a:rPr lang="es-MX" sz="2000" dirty="0" smtClean="0">
                <a:latin typeface="Arial" panose="020B0604020202020204" pitchFamily="34" charset="0"/>
                <a:cs typeface="Arial" panose="020B0604020202020204" pitchFamily="34" charset="0"/>
              </a:rPr>
              <a:t>Se pueden colocar en los fotogramas clave y en los objetos que pueden ser:</a:t>
            </a:r>
          </a:p>
          <a:p>
            <a:pPr marL="0" indent="0">
              <a:buNone/>
            </a:pPr>
            <a:r>
              <a:rPr lang="es-MX" sz="2000" dirty="0" smtClean="0">
                <a:latin typeface="Arial" panose="020B0604020202020204" pitchFamily="34" charset="0"/>
                <a:cs typeface="Arial" panose="020B0604020202020204" pitchFamily="34" charset="0"/>
              </a:rPr>
              <a:t>                        Botones o Instancias de clips de películas.</a:t>
            </a:r>
          </a:p>
          <a:p>
            <a:r>
              <a:rPr lang="es-MX" sz="2000" dirty="0" smtClean="0">
                <a:latin typeface="Arial" panose="020B0604020202020204" pitchFamily="34" charset="0"/>
                <a:cs typeface="Arial" panose="020B0604020202020204" pitchFamily="34" charset="0"/>
              </a:rPr>
              <a:t>Las acciones  ubicadas en fotogramas  clave se ejecutaran cuando el cabezal de la línea de tiempo pase por ellos.</a:t>
            </a:r>
          </a:p>
          <a:p>
            <a:r>
              <a:rPr lang="es-MX" sz="2000" dirty="0" smtClean="0">
                <a:latin typeface="Arial" panose="020B0604020202020204" pitchFamily="34" charset="0"/>
                <a:cs typeface="Arial" panose="020B0604020202020204" pitchFamily="34" charset="0"/>
              </a:rPr>
              <a:t>Las acciones ubicadas en botones  se deberá pasar el cursor por encima o hacer clic en el botón para  que pase algo.</a:t>
            </a:r>
          </a:p>
          <a:p>
            <a:r>
              <a:rPr lang="es-MX" sz="2000" dirty="0">
                <a:latin typeface="Arial" panose="020B0604020202020204" pitchFamily="34" charset="0"/>
                <a:cs typeface="Arial" panose="020B0604020202020204" pitchFamily="34" charset="0"/>
              </a:rPr>
              <a:t>Las acciones ubicadas en clips de película se ejecutaran cuando se ejecute un fotograma determinado.</a:t>
            </a:r>
          </a:p>
          <a:p>
            <a:endParaRPr lang="es-MX" dirty="0">
              <a:latin typeface="Arial" panose="020B0604020202020204" pitchFamily="34" charset="0"/>
              <a:cs typeface="Arial" panose="020B0604020202020204" pitchFamily="34" charset="0"/>
            </a:endParaRPr>
          </a:p>
        </p:txBody>
      </p:sp>
      <p:pic>
        <p:nvPicPr>
          <p:cNvPr id="4" name="Imagen 3"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7724" y="4815938"/>
            <a:ext cx="6900125" cy="1839192"/>
          </a:xfrm>
          <a:prstGeom prst="rect">
            <a:avLst/>
          </a:prstGeom>
        </p:spPr>
      </p:pic>
    </p:spTree>
    <p:extLst>
      <p:ext uri="{BB962C8B-B14F-4D97-AF65-F5344CB8AC3E}">
        <p14:creationId xmlns:p14="http://schemas.microsoft.com/office/powerpoint/2010/main" val="2863395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216122" y="332509"/>
            <a:ext cx="7766936" cy="1006299"/>
          </a:xfrm>
        </p:spPr>
        <p:txBody>
          <a:bodyPr/>
          <a:lstStyle/>
          <a:p>
            <a:pPr algn="ctr"/>
            <a:r>
              <a:rPr lang="es-MX" dirty="0" smtClean="0">
                <a:latin typeface="Arial" panose="020B0604020202020204" pitchFamily="34" charset="0"/>
                <a:cs typeface="Arial" panose="020B0604020202020204" pitchFamily="34" charset="0"/>
              </a:rPr>
              <a:t>El panel  Acción </a:t>
            </a:r>
            <a:endParaRPr lang="es-MX"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2"/>
          <a:srcRect r="57131" b="17879"/>
          <a:stretch/>
        </p:blipFill>
        <p:spPr>
          <a:xfrm>
            <a:off x="1569027" y="1579418"/>
            <a:ext cx="7813964" cy="4987636"/>
          </a:xfrm>
          <a:prstGeom prst="rect">
            <a:avLst/>
          </a:prstGeom>
        </p:spPr>
      </p:pic>
    </p:spTree>
    <p:extLst>
      <p:ext uri="{BB962C8B-B14F-4D97-AF65-F5344CB8AC3E}">
        <p14:creationId xmlns:p14="http://schemas.microsoft.com/office/powerpoint/2010/main" val="3191591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Panel de acciones</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55782" y="1451942"/>
            <a:ext cx="8596668" cy="3880773"/>
          </a:xfrm>
        </p:spPr>
        <p:txBody>
          <a:bodyPr/>
          <a:lstStyle/>
          <a:p>
            <a:r>
              <a:rPr lang="es-MX" sz="2000" dirty="0" smtClean="0">
                <a:latin typeface="Arial" panose="020B0604020202020204" pitchFamily="34" charset="0"/>
                <a:cs typeface="Arial" panose="020B0604020202020204" pitchFamily="34" charset="0"/>
              </a:rPr>
              <a:t>Se puede acceder mediante la opción Ventana/Acciones o pulsando F9</a:t>
            </a:r>
          </a:p>
          <a:p>
            <a:r>
              <a:rPr lang="es-MX" sz="2000" dirty="0">
                <a:latin typeface="Arial" panose="020B0604020202020204" pitchFamily="34" charset="0"/>
                <a:cs typeface="Arial" panose="020B0604020202020204" pitchFamily="34" charset="0"/>
              </a:rPr>
              <a:t>D</a:t>
            </a:r>
            <a:r>
              <a:rPr lang="es-MX" sz="2000" dirty="0" smtClean="0">
                <a:latin typeface="Arial" panose="020B0604020202020204" pitchFamily="34" charset="0"/>
                <a:cs typeface="Arial" panose="020B0604020202020204" pitchFamily="34" charset="0"/>
              </a:rPr>
              <a:t>ispone de cuatro zonas:</a:t>
            </a:r>
          </a:p>
          <a:p>
            <a:r>
              <a:rPr lang="es-MX" sz="2000" dirty="0" smtClean="0">
                <a:latin typeface="Arial" panose="020B0604020202020204" pitchFamily="34" charset="0"/>
                <a:cs typeface="Arial" panose="020B0604020202020204" pitchFamily="34" charset="0"/>
              </a:rPr>
              <a:t>El marco superior de la izquierda es llamada Caja de herramientas y muestra doce grupos de acciones.</a:t>
            </a:r>
          </a:p>
          <a:p>
            <a:endParaRPr lang="es-MX" dirty="0">
              <a:latin typeface="Arial" panose="020B0604020202020204" pitchFamily="34" charset="0"/>
              <a:cs typeface="Arial" panose="020B0604020202020204" pitchFamily="34" charset="0"/>
            </a:endParaRPr>
          </a:p>
        </p:txBody>
      </p:sp>
      <p:pic>
        <p:nvPicPr>
          <p:cNvPr id="4" name="Imagen 3" descr="Recorte de pantalla"/>
          <p:cNvPicPr>
            <a:picLocks noChangeAspect="1"/>
          </p:cNvPicPr>
          <p:nvPr/>
        </p:nvPicPr>
        <p:blipFill rotWithShape="1">
          <a:blip r:embed="rId2">
            <a:extLst>
              <a:ext uri="{28A0092B-C50C-407E-A947-70E740481C1C}">
                <a14:useLocalDpi xmlns:a14="http://schemas.microsoft.com/office/drawing/2010/main" val="0"/>
              </a:ext>
            </a:extLst>
          </a:blip>
          <a:srcRect l="19338"/>
          <a:stretch/>
        </p:blipFill>
        <p:spPr>
          <a:xfrm>
            <a:off x="655782" y="3294358"/>
            <a:ext cx="5590309" cy="3026777"/>
          </a:xfrm>
          <a:prstGeom prst="rect">
            <a:avLst/>
          </a:prstGeom>
        </p:spPr>
      </p:pic>
      <p:pic>
        <p:nvPicPr>
          <p:cNvPr id="19458" name="Picture 2" descr="Resultado de imagen para la acciÃ³n On en flas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6091" y="3294358"/>
            <a:ext cx="2483427" cy="3182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900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6943" y="238271"/>
            <a:ext cx="8596668" cy="3880773"/>
          </a:xfrm>
        </p:spPr>
        <p:txBody>
          <a:bodyPr/>
          <a:lstStyle/>
          <a:p>
            <a:pPr algn="just"/>
            <a:r>
              <a:rPr lang="es-MX" sz="2000" dirty="0" smtClean="0">
                <a:latin typeface="Arial" panose="020B0604020202020204" pitchFamily="34" charset="0"/>
                <a:cs typeface="Arial" panose="020B0604020202020204" pitchFamily="34" charset="0"/>
              </a:rPr>
              <a:t>El marco inferior de la izquierda es llamada Navegador de Scripts que es una representación visual de la estructura del archivo FLA</a:t>
            </a:r>
          </a:p>
          <a:p>
            <a:pPr algn="just"/>
            <a:r>
              <a:rPr lang="es-MX" sz="2000" dirty="0" smtClean="0">
                <a:latin typeface="Arial" panose="020B0604020202020204" pitchFamily="34" charset="0"/>
                <a:cs typeface="Arial" panose="020B0604020202020204" pitchFamily="34" charset="0"/>
              </a:rPr>
              <a:t>El marco inferior de la derecha se muestra vacío y es en donde se vera el código de Script de las acciones que vayamos eligiendo y programando.</a:t>
            </a:r>
          </a:p>
          <a:p>
            <a:pPr algn="just"/>
            <a:r>
              <a:rPr lang="es-MX" sz="2000" dirty="0">
                <a:latin typeface="Arial" panose="020B0604020202020204" pitchFamily="34" charset="0"/>
                <a:cs typeface="Arial" panose="020B0604020202020204" pitchFamily="34" charset="0"/>
              </a:rPr>
              <a:t>La zona superior derecha del panel solo aparece en el modo con asistente, será la encargada de mostrar los parámetros que se deberá introducir en función del tipo de acción que vayamos a elegir.</a:t>
            </a:r>
          </a:p>
          <a:p>
            <a:pPr algn="just"/>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1949285" y="3249138"/>
            <a:ext cx="6515100" cy="3162300"/>
          </a:xfrm>
          <a:prstGeom prst="rect">
            <a:avLst/>
          </a:prstGeom>
        </p:spPr>
      </p:pic>
    </p:spTree>
    <p:extLst>
      <p:ext uri="{BB962C8B-B14F-4D97-AF65-F5344CB8AC3E}">
        <p14:creationId xmlns:p14="http://schemas.microsoft.com/office/powerpoint/2010/main" val="874952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Arranque o parada de películas</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77333" y="1645332"/>
            <a:ext cx="8596668" cy="3880773"/>
          </a:xfrm>
        </p:spPr>
        <p:txBody>
          <a:bodyPr/>
          <a:lstStyle/>
          <a:p>
            <a:r>
              <a:rPr lang="es-MX" sz="2000" dirty="0" smtClean="0">
                <a:latin typeface="Arial" panose="020B0604020202020204" pitchFamily="34" charset="0"/>
                <a:cs typeface="Arial" panose="020B0604020202020204" pitchFamily="34" charset="0"/>
              </a:rPr>
              <a:t>Se inicia la reproducción de la película y  esta pasa por todos los fotogramas hasta llegar al final.</a:t>
            </a:r>
          </a:p>
          <a:p>
            <a:r>
              <a:rPr lang="es-MX" sz="2000" dirty="0" smtClean="0">
                <a:latin typeface="Arial" panose="020B0604020202020204" pitchFamily="34" charset="0"/>
                <a:cs typeface="Arial" panose="020B0604020202020204" pitchFamily="34" charset="0"/>
              </a:rPr>
              <a:t>Las reproducciones de las animaciones es de manera cíclica y no había una forma de pararla</a:t>
            </a:r>
            <a:r>
              <a:rPr lang="es-MX" dirty="0" smtClean="0">
                <a:latin typeface="Arial" panose="020B0604020202020204" pitchFamily="34" charset="0"/>
                <a:cs typeface="Arial" panose="020B0604020202020204" pitchFamily="34" charset="0"/>
              </a:rPr>
              <a:t>.</a:t>
            </a:r>
            <a:endParaRPr lang="es-MX" dirty="0">
              <a:latin typeface="Arial" panose="020B0604020202020204" pitchFamily="34" charset="0"/>
              <a:cs typeface="Arial" panose="020B0604020202020204" pitchFamily="34" charset="0"/>
            </a:endParaRPr>
          </a:p>
        </p:txBody>
      </p:sp>
      <p:pic>
        <p:nvPicPr>
          <p:cNvPr id="10242" name="Picture 2" descr="Resultado de imagen para Se inicia la reproducciÃ³n de la pelÃ­cula y  esta pasa por todos los fotogramas hasta llegar al 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7180" y="3321628"/>
            <a:ext cx="6276975" cy="32041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667629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477262"/>
            <a:ext cx="8596668" cy="3880773"/>
          </a:xfrm>
        </p:spPr>
        <p:txBody>
          <a:bodyPr>
            <a:normAutofit/>
          </a:bodyPr>
          <a:lstStyle/>
          <a:p>
            <a:pPr algn="just"/>
            <a:r>
              <a:rPr lang="es-MX" sz="2000" dirty="0" smtClean="0">
                <a:latin typeface="Arial" panose="020B0604020202020204" pitchFamily="34" charset="0"/>
                <a:cs typeface="Arial" panose="020B0604020202020204" pitchFamily="34" charset="0"/>
              </a:rPr>
              <a:t>La acción stop que esta ubicada en el último fotograma clave de una animación, hará que ésta se detenga en cuanto se alcance el fotograma.</a:t>
            </a:r>
          </a:p>
          <a:p>
            <a:pPr marL="0" indent="0" algn="just">
              <a:buNone/>
            </a:pPr>
            <a:endParaRPr lang="es-MX" sz="2000" dirty="0" smtClean="0">
              <a:latin typeface="Arial" panose="020B0604020202020204" pitchFamily="34" charset="0"/>
              <a:cs typeface="Arial" panose="020B0604020202020204" pitchFamily="34" charset="0"/>
            </a:endParaRPr>
          </a:p>
          <a:p>
            <a:pPr marL="0" indent="0" algn="just">
              <a:buNone/>
            </a:pPr>
            <a:r>
              <a:rPr lang="es-MX" sz="2000" b="1" dirty="0" smtClean="0">
                <a:latin typeface="Arial" panose="020B0604020202020204" pitchFamily="34" charset="0"/>
                <a:cs typeface="Arial" panose="020B0604020202020204" pitchFamily="34" charset="0"/>
              </a:rPr>
              <a:t>Ejemplo</a:t>
            </a:r>
            <a:endParaRPr lang="es-MX" sz="2000" b="1" dirty="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1.- crear una interpolación de movimiento con cualquier contenido</a:t>
            </a:r>
          </a:p>
          <a:p>
            <a:pPr algn="just"/>
            <a:r>
              <a:rPr lang="es-MX" sz="2000" dirty="0" smtClean="0">
                <a:latin typeface="Arial" panose="020B0604020202020204" pitchFamily="34" charset="0"/>
                <a:cs typeface="Arial" panose="020B0604020202020204" pitchFamily="34" charset="0"/>
              </a:rPr>
              <a:t>2.- Abrir el panel de acciones</a:t>
            </a:r>
          </a:p>
        </p:txBody>
      </p:sp>
      <p:pic>
        <p:nvPicPr>
          <p:cNvPr id="11266" name="Picture 2" descr="Resultado de imagen para La acciÃ³n stop que estÃ¡ en el ultimo fotograma clave flash"/>
          <p:cNvPicPr>
            <a:picLocks noChangeAspect="1" noChangeArrowheads="1"/>
          </p:cNvPicPr>
          <p:nvPr/>
        </p:nvPicPr>
        <p:blipFill rotWithShape="1">
          <a:blip r:embed="rId2">
            <a:extLst>
              <a:ext uri="{28A0092B-C50C-407E-A947-70E740481C1C}">
                <a14:useLocalDpi xmlns:a14="http://schemas.microsoft.com/office/drawing/2010/main" val="0"/>
              </a:ext>
            </a:extLst>
          </a:blip>
          <a:srcRect t="8086" b="25975"/>
          <a:stretch/>
        </p:blipFill>
        <p:spPr bwMode="auto">
          <a:xfrm>
            <a:off x="925946" y="3619500"/>
            <a:ext cx="8671329" cy="24730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7196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8971" y="906753"/>
            <a:ext cx="8596668" cy="3880773"/>
          </a:xfrm>
        </p:spPr>
        <p:txBody>
          <a:bodyPr/>
          <a:lstStyle/>
          <a:p>
            <a:r>
              <a:rPr lang="es-MX" dirty="0" smtClean="0">
                <a:latin typeface="Arial" panose="020B0604020202020204" pitchFamily="34" charset="0"/>
                <a:cs typeface="Arial" panose="020B0604020202020204" pitchFamily="34" charset="0"/>
              </a:rPr>
              <a:t>3.-Seleccionar la acción stop del grupo Funciones globales/Control de la línea de tiempo y listo.</a:t>
            </a:r>
          </a:p>
          <a:p>
            <a:r>
              <a:rPr lang="es-MX" dirty="0" smtClean="0">
                <a:latin typeface="Arial" panose="020B0604020202020204" pitchFamily="34" charset="0"/>
                <a:cs typeface="Arial" panose="020B0604020202020204" pitchFamily="34" charset="0"/>
              </a:rPr>
              <a:t>4.- Al reproducir la película, ésta solo se </a:t>
            </a:r>
            <a:r>
              <a:rPr lang="es-MX" dirty="0" smtClean="0">
                <a:latin typeface="Arial" panose="020B0604020202020204" pitchFamily="34" charset="0"/>
                <a:cs typeface="Arial" panose="020B0604020202020204" pitchFamily="34" charset="0"/>
              </a:rPr>
              <a:t>visualizará </a:t>
            </a:r>
            <a:r>
              <a:rPr lang="es-MX" dirty="0" smtClean="0">
                <a:latin typeface="Arial" panose="020B0604020202020204" pitchFamily="34" charset="0"/>
                <a:cs typeface="Arial" panose="020B0604020202020204" pitchFamily="34" charset="0"/>
              </a:rPr>
              <a:t>una sola </a:t>
            </a:r>
            <a:r>
              <a:rPr lang="es-MX" dirty="0" smtClean="0">
                <a:latin typeface="Arial" panose="020B0604020202020204" pitchFamily="34" charset="0"/>
                <a:cs typeface="Arial" panose="020B0604020202020204" pitchFamily="34" charset="0"/>
              </a:rPr>
              <a:t>vez, </a:t>
            </a:r>
            <a:r>
              <a:rPr lang="es-MX" dirty="0" smtClean="0">
                <a:latin typeface="Arial" panose="020B0604020202020204" pitchFamily="34" charset="0"/>
                <a:cs typeface="Arial" panose="020B0604020202020204" pitchFamily="34" charset="0"/>
              </a:rPr>
              <a:t>y se </a:t>
            </a:r>
            <a:r>
              <a:rPr lang="es-MX" dirty="0" smtClean="0">
                <a:latin typeface="Arial" panose="020B0604020202020204" pitchFamily="34" charset="0"/>
                <a:cs typeface="Arial" panose="020B0604020202020204" pitchFamily="34" charset="0"/>
              </a:rPr>
              <a:t>detendrá cuando llegue </a:t>
            </a:r>
            <a:r>
              <a:rPr lang="es-MX" dirty="0" smtClean="0">
                <a:latin typeface="Arial" panose="020B0604020202020204" pitchFamily="34" charset="0"/>
                <a:cs typeface="Arial" panose="020B0604020202020204" pitchFamily="34" charset="0"/>
              </a:rPr>
              <a:t>al </a:t>
            </a:r>
            <a:r>
              <a:rPr lang="es-MX" dirty="0" smtClean="0">
                <a:latin typeface="Arial" panose="020B0604020202020204" pitchFamily="34" charset="0"/>
                <a:cs typeface="Arial" panose="020B0604020202020204" pitchFamily="34" charset="0"/>
              </a:rPr>
              <a:t>último </a:t>
            </a:r>
            <a:r>
              <a:rPr lang="es-MX" dirty="0" smtClean="0">
                <a:latin typeface="Arial" panose="020B0604020202020204" pitchFamily="34" charset="0"/>
                <a:cs typeface="Arial" panose="020B0604020202020204" pitchFamily="34" charset="0"/>
              </a:rPr>
              <a:t>fotograma.</a:t>
            </a:r>
          </a:p>
          <a:p>
            <a:endParaRPr lang="es-MX" dirty="0">
              <a:latin typeface="Arial" panose="020B0604020202020204" pitchFamily="34" charset="0"/>
              <a:cs typeface="Arial" panose="020B0604020202020204" pitchFamily="34" charset="0"/>
            </a:endParaRPr>
          </a:p>
        </p:txBody>
      </p:sp>
      <p:pic>
        <p:nvPicPr>
          <p:cNvPr id="1026" name="Picture 2" descr="Resultado de imagen para reproduccion con stop en fl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6573" y="2812294"/>
            <a:ext cx="2721399" cy="3025183"/>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p:cNvPicPr>
            <a:picLocks noChangeAspect="1"/>
          </p:cNvPicPr>
          <p:nvPr/>
        </p:nvPicPr>
        <p:blipFill>
          <a:blip r:embed="rId3"/>
          <a:stretch>
            <a:fillRect/>
          </a:stretch>
        </p:blipFill>
        <p:spPr>
          <a:xfrm>
            <a:off x="4648199" y="2812294"/>
            <a:ext cx="4196443" cy="3147332"/>
          </a:xfrm>
          <a:prstGeom prst="rect">
            <a:avLst/>
          </a:prstGeom>
        </p:spPr>
      </p:pic>
    </p:spTree>
    <p:extLst>
      <p:ext uri="{BB962C8B-B14F-4D97-AF65-F5344CB8AC3E}">
        <p14:creationId xmlns:p14="http://schemas.microsoft.com/office/powerpoint/2010/main" val="25948835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51796" y="523009"/>
            <a:ext cx="8596668" cy="1320800"/>
          </a:xfrm>
        </p:spPr>
        <p:txBody>
          <a:bodyPr>
            <a:normAutofit/>
          </a:bodyPr>
          <a:lstStyle/>
          <a:p>
            <a:pPr algn="ctr"/>
            <a:r>
              <a:rPr lang="es-MX" sz="5400" dirty="0" smtClean="0">
                <a:latin typeface="Arial" panose="020B0604020202020204" pitchFamily="34" charset="0"/>
                <a:cs typeface="Arial" panose="020B0604020202020204" pitchFamily="34" charset="0"/>
              </a:rPr>
              <a:t>Botones de comando </a:t>
            </a:r>
            <a:endParaRPr lang="es-MX" sz="5400" dirty="0">
              <a:latin typeface="Arial" panose="020B0604020202020204" pitchFamily="34" charset="0"/>
              <a:cs typeface="Arial" panose="020B0604020202020204" pitchFamily="34" charset="0"/>
            </a:endParaRPr>
          </a:p>
        </p:txBody>
      </p:sp>
      <p:pic>
        <p:nvPicPr>
          <p:cNvPr id="13314" name="Picture 2" descr="Resultado de imagen para Botones de comando en fl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8700" y="2116282"/>
            <a:ext cx="8519764" cy="3713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015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Estructura y creación de los botones</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590248" y="1670732"/>
            <a:ext cx="8596668" cy="3880773"/>
          </a:xfrm>
        </p:spPr>
        <p:txBody>
          <a:bodyPr>
            <a:normAutofit/>
          </a:bodyPr>
          <a:lstStyle/>
          <a:p>
            <a:pPr algn="just"/>
            <a:r>
              <a:rPr lang="es-MX" sz="2000" dirty="0" smtClean="0">
                <a:latin typeface="Arial" panose="020B0604020202020204" pitchFamily="34" charset="0"/>
                <a:cs typeface="Arial" panose="020B0604020202020204" pitchFamily="34" charset="0"/>
              </a:rPr>
              <a:t>Un botón es un pequeño clip de película interactivo que solamente tiene cuatro fotogramas.</a:t>
            </a:r>
          </a:p>
          <a:p>
            <a:pPr algn="just"/>
            <a:r>
              <a:rPr lang="es-MX" sz="2000" i="1" dirty="0" smtClean="0">
                <a:latin typeface="Arial" panose="020B0604020202020204" pitchFamily="34" charset="0"/>
                <a:cs typeface="Arial" panose="020B0604020202020204" pitchFamily="34" charset="0"/>
              </a:rPr>
              <a:t>Fotograma reposo</a:t>
            </a:r>
            <a:r>
              <a:rPr lang="es-MX" sz="2000" dirty="0" smtClean="0">
                <a:latin typeface="Arial" panose="020B0604020202020204" pitchFamily="34" charset="0"/>
                <a:cs typeface="Arial" panose="020B0604020202020204" pitchFamily="34" charset="0"/>
              </a:rPr>
              <a:t>: debe contener el aspecto </a:t>
            </a:r>
            <a:r>
              <a:rPr lang="es-MX" sz="2000" dirty="0" smtClean="0">
                <a:latin typeface="Arial" panose="020B0604020202020204" pitchFamily="34" charset="0"/>
                <a:cs typeface="Arial" panose="020B0604020202020204" pitchFamily="34" charset="0"/>
              </a:rPr>
              <a:t>gráfico </a:t>
            </a:r>
            <a:r>
              <a:rPr lang="es-MX" sz="2000" dirty="0" smtClean="0">
                <a:latin typeface="Arial" panose="020B0604020202020204" pitchFamily="34" charset="0"/>
                <a:cs typeface="Arial" panose="020B0604020202020204" pitchFamily="34" charset="0"/>
              </a:rPr>
              <a:t>del botón cuando </a:t>
            </a:r>
            <a:r>
              <a:rPr lang="es-MX" sz="2000" dirty="0" smtClean="0">
                <a:latin typeface="Arial" panose="020B0604020202020204" pitchFamily="34" charset="0"/>
                <a:cs typeface="Arial" panose="020B0604020202020204" pitchFamily="34" charset="0"/>
              </a:rPr>
              <a:t>no esta pulsado</a:t>
            </a:r>
            <a:r>
              <a:rPr lang="es-MX" sz="2000" dirty="0" smtClean="0">
                <a:latin typeface="Arial" panose="020B0604020202020204" pitchFamily="34" charset="0"/>
                <a:cs typeface="Arial" panose="020B0604020202020204" pitchFamily="34" charset="0"/>
              </a:rPr>
              <a:t>, ni tiene por encima el cursor del </a:t>
            </a:r>
            <a:r>
              <a:rPr lang="es-MX" sz="2000" dirty="0" smtClean="0">
                <a:latin typeface="Arial" panose="020B0604020202020204" pitchFamily="34" charset="0"/>
                <a:cs typeface="Arial" panose="020B0604020202020204" pitchFamily="34" charset="0"/>
              </a:rPr>
              <a:t>ratón.</a:t>
            </a:r>
            <a:endParaRPr lang="es-MX" sz="2000" dirty="0" smtClean="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Fotograma </a:t>
            </a:r>
            <a:r>
              <a:rPr lang="es-MX" sz="2000" i="1" dirty="0" smtClean="0">
                <a:latin typeface="Arial" panose="020B0604020202020204" pitchFamily="34" charset="0"/>
                <a:cs typeface="Arial" panose="020B0604020202020204" pitchFamily="34" charset="0"/>
              </a:rPr>
              <a:t>sobre</a:t>
            </a:r>
            <a:r>
              <a:rPr lang="es-MX" sz="2000" dirty="0" smtClean="0">
                <a:latin typeface="Arial" panose="020B0604020202020204" pitchFamily="34" charset="0"/>
                <a:cs typeface="Arial" panose="020B0604020202020204" pitchFamily="34" charset="0"/>
              </a:rPr>
              <a:t>: Debe contener el aspecto </a:t>
            </a:r>
            <a:r>
              <a:rPr lang="es-MX" sz="2000" dirty="0" smtClean="0">
                <a:latin typeface="Arial" panose="020B0604020202020204" pitchFamily="34" charset="0"/>
                <a:cs typeface="Arial" panose="020B0604020202020204" pitchFamily="34" charset="0"/>
              </a:rPr>
              <a:t>gráfico </a:t>
            </a:r>
            <a:r>
              <a:rPr lang="es-MX" sz="2000" dirty="0" smtClean="0">
                <a:latin typeface="Arial" panose="020B0604020202020204" pitchFamily="34" charset="0"/>
                <a:cs typeface="Arial" panose="020B0604020202020204" pitchFamily="34" charset="0"/>
              </a:rPr>
              <a:t>del botón cuando </a:t>
            </a:r>
            <a:r>
              <a:rPr lang="es-MX" sz="2000" dirty="0" smtClean="0">
                <a:latin typeface="Arial" panose="020B0604020202020204" pitchFamily="34" charset="0"/>
                <a:cs typeface="Arial" panose="020B0604020202020204" pitchFamily="34" charset="0"/>
              </a:rPr>
              <a:t>el cursor del ratón está encima de él.</a:t>
            </a:r>
            <a:endParaRPr lang="es-MX" sz="20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rotWithShape="1">
          <a:blip r:embed="rId2"/>
          <a:srcRect b="49649"/>
          <a:stretch/>
        </p:blipFill>
        <p:spPr>
          <a:xfrm>
            <a:off x="1059873" y="4480850"/>
            <a:ext cx="7949045" cy="1560511"/>
          </a:xfrm>
          <a:prstGeom prst="rect">
            <a:avLst/>
          </a:prstGeom>
        </p:spPr>
      </p:pic>
    </p:spTree>
    <p:extLst>
      <p:ext uri="{BB962C8B-B14F-4D97-AF65-F5344CB8AC3E}">
        <p14:creationId xmlns:p14="http://schemas.microsoft.com/office/powerpoint/2010/main" val="4046733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6901" y="764332"/>
            <a:ext cx="7704667" cy="810468"/>
          </a:xfrm>
        </p:spPr>
        <p:txBody>
          <a:bodyPr/>
          <a:lstStyle/>
          <a:p>
            <a:r>
              <a:rPr lang="es-MX" dirty="0" smtClean="0">
                <a:solidFill>
                  <a:schemeClr val="tx1"/>
                </a:solidFill>
              </a:rPr>
              <a:t>Guion explicativo</a:t>
            </a:r>
            <a:endParaRPr lang="es-MX" dirty="0">
              <a:solidFill>
                <a:schemeClr val="tx1"/>
              </a:solidFill>
            </a:endParaRPr>
          </a:p>
        </p:txBody>
      </p:sp>
      <p:sp>
        <p:nvSpPr>
          <p:cNvPr id="3" name="2 Marcador de contenido"/>
          <p:cNvSpPr>
            <a:spLocks noGrp="1"/>
          </p:cNvSpPr>
          <p:nvPr>
            <p:ph idx="1"/>
          </p:nvPr>
        </p:nvSpPr>
        <p:spPr>
          <a:xfrm>
            <a:off x="1030785" y="1997348"/>
            <a:ext cx="7704667" cy="3332816"/>
          </a:xfrm>
        </p:spPr>
        <p:txBody>
          <a:bodyPr>
            <a:normAutofit/>
          </a:bodyPr>
          <a:lstStyle/>
          <a:p>
            <a:pPr algn="just"/>
            <a:r>
              <a:rPr lang="es-MX" sz="2800" dirty="0" smtClean="0">
                <a:solidFill>
                  <a:schemeClr val="tx1"/>
                </a:solidFill>
              </a:rPr>
              <a:t>La presente unidad de aprendizaje tiene con finalidad analizar los conceptos y las técnicas para realizar animaciones con botones y publicación de </a:t>
            </a:r>
            <a:r>
              <a:rPr lang="es-MX" sz="2800" dirty="0" smtClean="0">
                <a:solidFill>
                  <a:schemeClr val="tx1"/>
                </a:solidFill>
              </a:rPr>
              <a:t>películas, así mismo se recomienda la utilización de este material de manera secuencial.</a:t>
            </a:r>
            <a:endParaRPr lang="es-MX" dirty="0">
              <a:solidFill>
                <a:srgbClr val="00B0F0"/>
              </a:solidFill>
            </a:endParaRPr>
          </a:p>
        </p:txBody>
      </p:sp>
    </p:spTree>
    <p:extLst>
      <p:ext uri="{BB962C8B-B14F-4D97-AF65-F5344CB8AC3E}">
        <p14:creationId xmlns:p14="http://schemas.microsoft.com/office/powerpoint/2010/main" val="26730718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7725" y="1121499"/>
            <a:ext cx="8596668" cy="1937388"/>
          </a:xfrm>
        </p:spPr>
        <p:txBody>
          <a:bodyPr>
            <a:normAutofit/>
          </a:bodyPr>
          <a:lstStyle/>
          <a:p>
            <a:r>
              <a:rPr lang="es-MX" sz="2000" dirty="0" smtClean="0">
                <a:latin typeface="Arial" panose="020B0604020202020204" pitchFamily="34" charset="0"/>
                <a:cs typeface="Arial" panose="020B0604020202020204" pitchFamily="34" charset="0"/>
              </a:rPr>
              <a:t>Fotograma </a:t>
            </a:r>
            <a:r>
              <a:rPr lang="es-MX" sz="2000" i="1" dirty="0" smtClean="0">
                <a:latin typeface="Arial" panose="020B0604020202020204" pitchFamily="34" charset="0"/>
                <a:cs typeface="Arial" panose="020B0604020202020204" pitchFamily="34" charset="0"/>
              </a:rPr>
              <a:t>presionado:</a:t>
            </a:r>
            <a:r>
              <a:rPr lang="es-MX" sz="2000" dirty="0" smtClean="0">
                <a:latin typeface="Arial" panose="020B0604020202020204" pitchFamily="34" charset="0"/>
                <a:cs typeface="Arial" panose="020B0604020202020204" pitchFamily="34" charset="0"/>
              </a:rPr>
              <a:t> Debe contener el aspecto </a:t>
            </a:r>
            <a:r>
              <a:rPr lang="es-MX" sz="2000" dirty="0" smtClean="0">
                <a:latin typeface="Arial" panose="020B0604020202020204" pitchFamily="34" charset="0"/>
                <a:cs typeface="Arial" panose="020B0604020202020204" pitchFamily="34" charset="0"/>
              </a:rPr>
              <a:t>gráfico </a:t>
            </a:r>
            <a:r>
              <a:rPr lang="es-MX" sz="2000" dirty="0" smtClean="0">
                <a:latin typeface="Arial" panose="020B0604020202020204" pitchFamily="34" charset="0"/>
                <a:cs typeface="Arial" panose="020B0604020202020204" pitchFamily="34" charset="0"/>
              </a:rPr>
              <a:t>del botón cuando se </a:t>
            </a:r>
            <a:r>
              <a:rPr lang="es-MX" sz="2000" dirty="0" smtClean="0">
                <a:latin typeface="Arial" panose="020B0604020202020204" pitchFamily="34" charset="0"/>
                <a:cs typeface="Arial" panose="020B0604020202020204" pitchFamily="34" charset="0"/>
              </a:rPr>
              <a:t>hace clic sobre </a:t>
            </a:r>
            <a:r>
              <a:rPr lang="es-MX" sz="2000" dirty="0" smtClean="0">
                <a:latin typeface="Arial" panose="020B0604020202020204" pitchFamily="34" charset="0"/>
                <a:cs typeface="Arial" panose="020B0604020202020204" pitchFamily="34" charset="0"/>
              </a:rPr>
              <a:t>é</a:t>
            </a:r>
            <a:r>
              <a:rPr lang="es-MX" sz="2000" dirty="0" smtClean="0">
                <a:latin typeface="Arial" panose="020B0604020202020204" pitchFamily="34" charset="0"/>
                <a:cs typeface="Arial" panose="020B0604020202020204" pitchFamily="34" charset="0"/>
              </a:rPr>
              <a:t>l con el ratón.</a:t>
            </a:r>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Fotograma </a:t>
            </a:r>
            <a:r>
              <a:rPr lang="es-MX" sz="2000" i="1" dirty="0" smtClean="0">
                <a:latin typeface="Arial" panose="020B0604020202020204" pitchFamily="34" charset="0"/>
                <a:cs typeface="Arial" panose="020B0604020202020204" pitchFamily="34" charset="0"/>
              </a:rPr>
              <a:t>zona activa</a:t>
            </a:r>
            <a:r>
              <a:rPr lang="es-MX" sz="2000" dirty="0" smtClean="0">
                <a:latin typeface="Arial" panose="020B0604020202020204" pitchFamily="34" charset="0"/>
                <a:cs typeface="Arial" panose="020B0604020202020204" pitchFamily="34" charset="0"/>
              </a:rPr>
              <a:t>: Es en donde se define </a:t>
            </a:r>
            <a:r>
              <a:rPr lang="es-MX" sz="2000" dirty="0" smtClean="0">
                <a:latin typeface="Arial" panose="020B0604020202020204" pitchFamily="34" charset="0"/>
                <a:cs typeface="Arial" panose="020B0604020202020204" pitchFamily="34" charset="0"/>
              </a:rPr>
              <a:t>la </a:t>
            </a:r>
            <a:r>
              <a:rPr lang="es-MX" sz="2000" dirty="0" smtClean="0">
                <a:latin typeface="Arial" panose="020B0604020202020204" pitchFamily="34" charset="0"/>
                <a:cs typeface="Arial" panose="020B0604020202020204" pitchFamily="34" charset="0"/>
              </a:rPr>
              <a:t>zona </a:t>
            </a:r>
            <a:r>
              <a:rPr lang="es-MX" sz="2000" dirty="0" smtClean="0">
                <a:latin typeface="Arial" panose="020B0604020202020204" pitchFamily="34" charset="0"/>
                <a:cs typeface="Arial" panose="020B0604020202020204" pitchFamily="34" charset="0"/>
              </a:rPr>
              <a:t>activa del botón, es decir, la zona que será </a:t>
            </a:r>
            <a:r>
              <a:rPr lang="es-MX" sz="2000" dirty="0" smtClean="0">
                <a:latin typeface="Arial" panose="020B0604020202020204" pitchFamily="34" charset="0"/>
                <a:cs typeface="Arial" panose="020B0604020202020204" pitchFamily="34" charset="0"/>
              </a:rPr>
              <a:t>sensible a los clics del </a:t>
            </a:r>
            <a:r>
              <a:rPr lang="es-MX" sz="2000" dirty="0" smtClean="0">
                <a:latin typeface="Arial" panose="020B0604020202020204" pitchFamily="34" charset="0"/>
                <a:cs typeface="Arial" panose="020B0604020202020204" pitchFamily="34" charset="0"/>
              </a:rPr>
              <a:t>ratón o al paso de éste por encima.</a:t>
            </a:r>
            <a:endParaRPr lang="es-MX" sz="2000" dirty="0">
              <a:latin typeface="Arial" panose="020B0604020202020204" pitchFamily="34" charset="0"/>
              <a:cs typeface="Arial" panose="020B0604020202020204" pitchFamily="34" charset="0"/>
            </a:endParaRPr>
          </a:p>
        </p:txBody>
      </p:sp>
      <p:pic>
        <p:nvPicPr>
          <p:cNvPr id="1026" name="Picture 2" descr="Resultado de imagen para como crear un nuevo simbolo en fl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1972" y="3405745"/>
            <a:ext cx="3492335" cy="209925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contenido 2"/>
          <p:cNvSpPr txBox="1">
            <a:spLocks/>
          </p:cNvSpPr>
          <p:nvPr/>
        </p:nvSpPr>
        <p:spPr>
          <a:xfrm>
            <a:off x="687725" y="3567609"/>
            <a:ext cx="3775418" cy="193738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s-MX" sz="2000" dirty="0" smtClean="0">
                <a:latin typeface="Arial" panose="020B0604020202020204" pitchFamily="34" charset="0"/>
                <a:cs typeface="Arial" panose="020B0604020202020204" pitchFamily="34" charset="0"/>
              </a:rPr>
              <a:t>Para crear un botón hay que seleccionar la opción </a:t>
            </a:r>
            <a:r>
              <a:rPr lang="es-MX" sz="2000" i="1" dirty="0" smtClean="0">
                <a:latin typeface="Arial" panose="020B0604020202020204" pitchFamily="34" charset="0"/>
                <a:cs typeface="Arial" panose="020B0604020202020204" pitchFamily="34" charset="0"/>
              </a:rPr>
              <a:t>Insertar/nuevo símbolo </a:t>
            </a:r>
            <a:r>
              <a:rPr lang="es-MX" sz="2000" dirty="0" smtClean="0">
                <a:latin typeface="Arial" panose="020B0604020202020204" pitchFamily="34" charset="0"/>
                <a:cs typeface="Arial" panose="020B0604020202020204" pitchFamily="34" charset="0"/>
              </a:rPr>
              <a:t>y en la venta que se abrirá activar la casilla Botón y asignarle un nombre </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18051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381000"/>
            <a:ext cx="8596668" cy="1320800"/>
          </a:xfrm>
        </p:spPr>
        <p:txBody>
          <a:bodyPr/>
          <a:lstStyle/>
          <a:p>
            <a:pPr algn="ctr"/>
            <a:r>
              <a:rPr lang="es-MX" dirty="0" smtClean="0">
                <a:latin typeface="Arial" panose="020B0604020202020204" pitchFamily="34" charset="0"/>
                <a:cs typeface="Arial" panose="020B0604020202020204" pitchFamily="34" charset="0"/>
              </a:rPr>
              <a:t>Los botones en la escena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02025" y="1287754"/>
            <a:ext cx="8596668" cy="1716704"/>
          </a:xfrm>
        </p:spPr>
        <p:txBody>
          <a:bodyPr/>
          <a:lstStyle/>
          <a:p>
            <a:pPr algn="just"/>
            <a:r>
              <a:rPr lang="es-MX" dirty="0" smtClean="0">
                <a:latin typeface="Arial" panose="020B0604020202020204" pitchFamily="34" charset="0"/>
                <a:cs typeface="Arial" panose="020B0604020202020204" pitchFamily="34" charset="0"/>
              </a:rPr>
              <a:t>Los botones que se </a:t>
            </a:r>
            <a:r>
              <a:rPr lang="es-MX" dirty="0" smtClean="0">
                <a:latin typeface="Arial" panose="020B0604020202020204" pitchFamily="34" charset="0"/>
                <a:cs typeface="Arial" panose="020B0604020202020204" pitchFamily="34" charset="0"/>
              </a:rPr>
              <a:t>creen </a:t>
            </a:r>
            <a:r>
              <a:rPr lang="es-MX" dirty="0" smtClean="0">
                <a:latin typeface="Arial" panose="020B0604020202020204" pitchFamily="34" charset="0"/>
                <a:cs typeface="Arial" panose="020B0604020202020204" pitchFamily="34" charset="0"/>
              </a:rPr>
              <a:t>se </a:t>
            </a:r>
            <a:r>
              <a:rPr lang="es-MX" dirty="0" smtClean="0">
                <a:latin typeface="Arial" panose="020B0604020202020204" pitchFamily="34" charset="0"/>
                <a:cs typeface="Arial" panose="020B0604020202020204" pitchFamily="34" charset="0"/>
              </a:rPr>
              <a:t>quedarán </a:t>
            </a:r>
            <a:r>
              <a:rPr lang="es-MX" dirty="0" smtClean="0">
                <a:latin typeface="Arial" panose="020B0604020202020204" pitchFamily="34" charset="0"/>
                <a:cs typeface="Arial" panose="020B0604020202020204" pitchFamily="34" charset="0"/>
              </a:rPr>
              <a:t>automáticamente guardados en la biblioteca </a:t>
            </a:r>
            <a:r>
              <a:rPr lang="es-MX" dirty="0" smtClean="0">
                <a:latin typeface="Arial" panose="020B0604020202020204" pitchFamily="34" charset="0"/>
                <a:cs typeface="Arial" panose="020B0604020202020204" pitchFamily="34" charset="0"/>
              </a:rPr>
              <a:t>del documento. Para llevarlos a la escena deberá abrir la biblioteca y arrastrarlos hasta el lugar que desee. </a:t>
            </a:r>
            <a:endParaRPr lang="es-MX" dirty="0" smtClean="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La escena puede tener tantas instancias del botón como lo desee y situarlas donde </a:t>
            </a:r>
            <a:r>
              <a:rPr lang="es-MX" dirty="0" smtClean="0">
                <a:latin typeface="Arial" panose="020B0604020202020204" pitchFamily="34" charset="0"/>
                <a:cs typeface="Arial" panose="020B0604020202020204" pitchFamily="34" charset="0"/>
              </a:rPr>
              <a:t>quiera. </a:t>
            </a:r>
            <a:endParaRPr lang="es-MX" dirty="0" smtClean="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p:txBody>
      </p:sp>
      <p:pic>
        <p:nvPicPr>
          <p:cNvPr id="14338" name="Picture 2" descr="Resultado de imagen para Los botones en la escena en flash"/>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389"/>
          <a:stretch/>
        </p:blipFill>
        <p:spPr bwMode="auto">
          <a:xfrm>
            <a:off x="1421759" y="3228139"/>
            <a:ext cx="7357200" cy="30608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99590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81243" y="342180"/>
            <a:ext cx="8596668" cy="3880773"/>
          </a:xfrm>
        </p:spPr>
        <p:txBody>
          <a:bodyPr>
            <a:normAutofit/>
          </a:bodyPr>
          <a:lstStyle/>
          <a:p>
            <a:pPr algn="just"/>
            <a:r>
              <a:rPr lang="es-MX" sz="2000" dirty="0" smtClean="0">
                <a:latin typeface="Arial" panose="020B0604020202020204" pitchFamily="34" charset="0"/>
                <a:cs typeface="Arial" panose="020B0604020202020204" pitchFamily="34" charset="0"/>
              </a:rPr>
              <a:t>Puede escalar y rotar cada instancia del botón en forma individual para adaptar su tamaño.</a:t>
            </a:r>
          </a:p>
          <a:p>
            <a:pPr algn="just"/>
            <a:r>
              <a:rPr lang="es-MX" sz="2000" dirty="0" smtClean="0">
                <a:latin typeface="Arial" panose="020B0604020202020204" pitchFamily="34" charset="0"/>
                <a:cs typeface="Arial" panose="020B0604020202020204" pitchFamily="34" charset="0"/>
              </a:rPr>
              <a:t>Los botones que encuentren la escena se pueden seleccionar individualmente y asignarles a cada acciones que desea.</a:t>
            </a:r>
            <a:endParaRPr lang="es-MX" sz="2000" dirty="0">
              <a:latin typeface="Arial" panose="020B0604020202020204" pitchFamily="34" charset="0"/>
              <a:cs typeface="Arial" panose="020B0604020202020204" pitchFamily="34" charset="0"/>
            </a:endParaRPr>
          </a:p>
        </p:txBody>
      </p:sp>
      <p:pic>
        <p:nvPicPr>
          <p:cNvPr id="15362" name="Picture 2" descr="Resultado de imagen para escalar y rotar  en fl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1828" y="2282566"/>
            <a:ext cx="6338964" cy="39609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1833592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371985" y="264007"/>
            <a:ext cx="7766936" cy="1646302"/>
          </a:xfrm>
        </p:spPr>
        <p:txBody>
          <a:bodyPr/>
          <a:lstStyle/>
          <a:p>
            <a:pPr algn="ctr"/>
            <a:r>
              <a:rPr lang="es-MX" dirty="0" smtClean="0">
                <a:latin typeface="Arial" panose="020B0604020202020204" pitchFamily="34" charset="0"/>
                <a:cs typeface="Arial" panose="020B0604020202020204" pitchFamily="34" charset="0"/>
              </a:rPr>
              <a:t>Creación de un botón estático </a:t>
            </a:r>
            <a:endParaRPr lang="es-MX" dirty="0">
              <a:latin typeface="Arial" panose="020B0604020202020204" pitchFamily="34" charset="0"/>
              <a:cs typeface="Arial" panose="020B0604020202020204" pitchFamily="34" charset="0"/>
            </a:endParaRPr>
          </a:p>
        </p:txBody>
      </p:sp>
      <p:pic>
        <p:nvPicPr>
          <p:cNvPr id="16388" name="Picture 4" descr="Resultado de imagen para CreaciÃ³n de un botÃ³n estÃ¡tico en fl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8082" y="1910309"/>
            <a:ext cx="7762009" cy="45424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0981887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315686"/>
            <a:ext cx="8596668" cy="772886"/>
          </a:xfrm>
        </p:spPr>
        <p:txBody>
          <a:bodyPr>
            <a:normAutofit fontScale="90000"/>
          </a:bodyPr>
          <a:lstStyle/>
          <a:p>
            <a:r>
              <a:rPr lang="es-MX" dirty="0" smtClean="0">
                <a:latin typeface="Arial" panose="020B0604020202020204" pitchFamily="34" charset="0"/>
                <a:cs typeface="Arial" panose="020B0604020202020204" pitchFamily="34" charset="0"/>
              </a:rPr>
              <a:t>Ejemplo</a:t>
            </a:r>
            <a:br>
              <a:rPr lang="es-MX" dirty="0" smtClean="0">
                <a:latin typeface="Arial" panose="020B0604020202020204" pitchFamily="34" charset="0"/>
                <a:cs typeface="Arial" panose="020B0604020202020204" pitchFamily="34" charset="0"/>
              </a:rPr>
            </a:b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01134" y="1403465"/>
            <a:ext cx="8596668" cy="3880773"/>
          </a:xfrm>
        </p:spPr>
        <p:txBody>
          <a:bodyPr>
            <a:normAutofit/>
          </a:bodyPr>
          <a:lstStyle/>
          <a:p>
            <a:pPr algn="just"/>
            <a:r>
              <a:rPr lang="es-MX" sz="2000" dirty="0" smtClean="0">
                <a:latin typeface="Arial" panose="020B0604020202020204" pitchFamily="34" charset="0"/>
                <a:cs typeface="Arial" panose="020B0604020202020204" pitchFamily="34" charset="0"/>
              </a:rPr>
              <a:t>Seleccionar la opción Insertar/Nuevo símbolo o pulse Ctrl+F8</a:t>
            </a:r>
          </a:p>
          <a:p>
            <a:pPr algn="just"/>
            <a:r>
              <a:rPr lang="es-MX" sz="2000" dirty="0" smtClean="0">
                <a:latin typeface="Arial" panose="020B0604020202020204" pitchFamily="34" charset="0"/>
                <a:cs typeface="Arial" panose="020B0604020202020204" pitchFamily="34" charset="0"/>
              </a:rPr>
              <a:t>En la </a:t>
            </a:r>
            <a:r>
              <a:rPr lang="es-MX" sz="2000" dirty="0" smtClean="0">
                <a:latin typeface="Arial" panose="020B0604020202020204" pitchFamily="34" charset="0"/>
                <a:cs typeface="Arial" panose="020B0604020202020204" pitchFamily="34" charset="0"/>
              </a:rPr>
              <a:t>ventana que se abrirá seleccionar el comportamiento Botón, asignar un nombre y pulse Aceptar.</a:t>
            </a:r>
          </a:p>
          <a:p>
            <a:pPr algn="just"/>
            <a:r>
              <a:rPr lang="es-MX" sz="2000" dirty="0" smtClean="0">
                <a:latin typeface="Arial" panose="020B0604020202020204" pitchFamily="34" charset="0"/>
                <a:cs typeface="Arial" panose="020B0604020202020204" pitchFamily="34" charset="0"/>
              </a:rPr>
              <a:t>Con las opciones del panel Propiedades dibujar un rectángulo con botones redondeados, sin contorno y de </a:t>
            </a:r>
            <a:r>
              <a:rPr lang="es-MX" sz="2000" dirty="0" smtClean="0">
                <a:latin typeface="Arial" panose="020B0604020202020204" pitchFamily="34" charset="0"/>
                <a:cs typeface="Arial" panose="020B0604020202020204" pitchFamily="34" charset="0"/>
              </a:rPr>
              <a:t>color Azul. </a:t>
            </a:r>
            <a:endParaRPr lang="es-MX" sz="2000" dirty="0" smtClean="0">
              <a:latin typeface="Arial" panose="020B0604020202020204" pitchFamily="34" charset="0"/>
              <a:cs typeface="Arial" panose="020B0604020202020204" pitchFamily="34" charset="0"/>
            </a:endParaRPr>
          </a:p>
          <a:p>
            <a:pPr marL="0" indent="0" algn="just">
              <a:buNone/>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Asígnale unas dimensiones de 110 x 50 puntos.</a:t>
            </a:r>
          </a:p>
        </p:txBody>
      </p:sp>
      <p:pic>
        <p:nvPicPr>
          <p:cNvPr id="17412" name="Picture 4" descr="Resultado de imagen para Propiedades dibujar un rectÃ¡ngulo en fl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1145" y="4011813"/>
            <a:ext cx="6400800" cy="2544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79056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8507" y="217489"/>
            <a:ext cx="8596668" cy="3880773"/>
          </a:xfrm>
        </p:spPr>
        <p:txBody>
          <a:bodyPr/>
          <a:lstStyle/>
          <a:p>
            <a:pPr algn="just"/>
            <a:r>
              <a:rPr lang="es-MX" sz="2000" dirty="0" smtClean="0">
                <a:latin typeface="Arial" panose="020B0604020202020204" pitchFamily="34" charset="0"/>
                <a:cs typeface="Arial" panose="020B0604020202020204" pitchFamily="34" charset="0"/>
              </a:rPr>
              <a:t>Utilice las teclas de cursos para poner las crucecitas del símbolo y de la zona de trabajo</a:t>
            </a:r>
            <a:r>
              <a:rPr lang="es-MX" sz="2000" dirty="0" smtClean="0">
                <a:latin typeface="Arial" panose="020B0604020202020204" pitchFamily="34" charset="0"/>
                <a:cs typeface="Arial" panose="020B0604020202020204" pitchFamily="34" charset="0"/>
              </a:rPr>
              <a:t>. Aspect</a:t>
            </a:r>
            <a:r>
              <a:rPr lang="es-MX" sz="2000" dirty="0" smtClean="0">
                <a:latin typeface="Arial" panose="020B0604020202020204" pitchFamily="34" charset="0"/>
                <a:cs typeface="Arial" panose="020B0604020202020204" pitchFamily="34" charset="0"/>
              </a:rPr>
              <a:t>o que tendrá el botón cuando esté en reposo y no tenga el ratón encima.</a:t>
            </a:r>
            <a:endParaRPr lang="es-MX" sz="2000" dirty="0" smtClean="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En seguida seleccione el segundo fotograma, pulsar F6 para convertirlo en clave.</a:t>
            </a:r>
          </a:p>
          <a:p>
            <a:pPr algn="just"/>
            <a:r>
              <a:rPr lang="es-MX" sz="2000" dirty="0">
                <a:latin typeface="Arial" panose="020B0604020202020204" pitchFamily="34" charset="0"/>
                <a:cs typeface="Arial" panose="020B0604020202020204" pitchFamily="34" charset="0"/>
              </a:rPr>
              <a:t>Mediante el panel de propiedades y la casilla Color cambie el color del rectángulo a rojo utilizando la opción Tinta</a:t>
            </a:r>
            <a:r>
              <a:rPr lang="es-MX" sz="2000" dirty="0" smtClean="0">
                <a:latin typeface="Arial" panose="020B0604020202020204" pitchFamily="34" charset="0"/>
                <a:cs typeface="Arial" panose="020B0604020202020204" pitchFamily="34" charset="0"/>
              </a:rPr>
              <a:t>. Aspecto que tendrá el botón cuando el cursor del ratón pase por enci</a:t>
            </a:r>
            <a:r>
              <a:rPr lang="es-MX" sz="2000" dirty="0" smtClean="0">
                <a:latin typeface="Arial" panose="020B0604020202020204" pitchFamily="34" charset="0"/>
                <a:cs typeface="Arial" panose="020B0604020202020204" pitchFamily="34" charset="0"/>
              </a:rPr>
              <a:t>ma. </a:t>
            </a:r>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Finalmente selecciones el tercer fotograma y pulse también F6 para convertirlo en clave</a:t>
            </a:r>
            <a:r>
              <a:rPr lang="es-MX" sz="2000" dirty="0" smtClean="0">
                <a:latin typeface="Arial" panose="020B0604020202020204" pitchFamily="34" charset="0"/>
                <a:cs typeface="Arial" panose="020B0604020202020204" pitchFamily="34" charset="0"/>
              </a:rPr>
              <a:t>. Al igual que el paso anterior cambie de color el rectángulo. </a:t>
            </a:r>
            <a:endParaRPr lang="es-MX" sz="2000" dirty="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p:txBody>
      </p:sp>
      <p:pic>
        <p:nvPicPr>
          <p:cNvPr id="18434" name="Picture 2" descr="Resultado de imagen para la opciÃ³n Tinta. en fl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2028" y="4110436"/>
            <a:ext cx="2862355" cy="2452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43110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9125" y="545545"/>
            <a:ext cx="9090120" cy="3057627"/>
          </a:xfrm>
        </p:spPr>
        <p:txBody>
          <a:bodyPr>
            <a:normAutofit/>
          </a:bodyPr>
          <a:lstStyle/>
          <a:p>
            <a:pPr algn="just"/>
            <a:r>
              <a:rPr lang="es-ES" sz="2000" dirty="0" smtClean="0">
                <a:latin typeface="Arial" panose="020B0604020202020204" pitchFamily="34" charset="0"/>
                <a:cs typeface="Arial" panose="020B0604020202020204" pitchFamily="34" charset="0"/>
              </a:rPr>
              <a:t>Ahora el </a:t>
            </a:r>
            <a:r>
              <a:rPr lang="es-ES" sz="2000" dirty="0" smtClean="0">
                <a:latin typeface="Arial" panose="020B0604020202020204" pitchFamily="34" charset="0"/>
                <a:cs typeface="Arial" panose="020B0604020202020204" pitchFamily="34" charset="0"/>
              </a:rPr>
              <a:t>botón ya esta creado. Ahora </a:t>
            </a:r>
            <a:r>
              <a:rPr lang="es-ES" sz="2000" dirty="0" smtClean="0">
                <a:latin typeface="Arial" panose="020B0604020202020204" pitchFamily="34" charset="0"/>
                <a:cs typeface="Arial" panose="020B0604020202020204" pitchFamily="34" charset="0"/>
              </a:rPr>
              <a:t>regrese a </a:t>
            </a:r>
            <a:r>
              <a:rPr lang="es-ES" sz="2000" dirty="0" smtClean="0">
                <a:latin typeface="Arial" panose="020B0604020202020204" pitchFamily="34" charset="0"/>
                <a:cs typeface="Arial" panose="020B0604020202020204" pitchFamily="34" charset="0"/>
              </a:rPr>
              <a:t>la escena principal y </a:t>
            </a:r>
            <a:r>
              <a:rPr lang="es-ES" sz="2000" dirty="0" smtClean="0">
                <a:latin typeface="Arial" panose="020B0604020202020204" pitchFamily="34" charset="0"/>
                <a:cs typeface="Arial" panose="020B0604020202020204" pitchFamily="34" charset="0"/>
              </a:rPr>
              <a:t>abra </a:t>
            </a:r>
            <a:r>
              <a:rPr lang="es-ES" sz="2000" dirty="0" smtClean="0">
                <a:latin typeface="Arial" panose="020B0604020202020204" pitchFamily="34" charset="0"/>
                <a:cs typeface="Arial" panose="020B0604020202020204" pitchFamily="34" charset="0"/>
              </a:rPr>
              <a:t>la biblioteca; en ella </a:t>
            </a:r>
            <a:r>
              <a:rPr lang="es-ES" sz="2000" dirty="0" smtClean="0">
                <a:latin typeface="Arial" panose="020B0604020202020204" pitchFamily="34" charset="0"/>
                <a:cs typeface="Arial" panose="020B0604020202020204" pitchFamily="34" charset="0"/>
              </a:rPr>
              <a:t>encontrará </a:t>
            </a:r>
            <a:r>
              <a:rPr lang="es-ES" sz="2000" dirty="0" smtClean="0">
                <a:latin typeface="Arial" panose="020B0604020202020204" pitchFamily="34" charset="0"/>
                <a:cs typeface="Arial" panose="020B0604020202020204" pitchFamily="34" charset="0"/>
              </a:rPr>
              <a:t>el símbolo del </a:t>
            </a:r>
            <a:r>
              <a:rPr lang="es-ES" sz="2000" dirty="0" smtClean="0">
                <a:latin typeface="Arial" panose="020B0604020202020204" pitchFamily="34" charset="0"/>
                <a:cs typeface="Arial" panose="020B0604020202020204" pitchFamily="34" charset="0"/>
              </a:rPr>
              <a:t>botón creado. Arrástrelo </a:t>
            </a:r>
            <a:r>
              <a:rPr lang="es-ES" sz="2000" dirty="0" smtClean="0">
                <a:latin typeface="Arial" panose="020B0604020202020204" pitchFamily="34" charset="0"/>
                <a:cs typeface="Arial" panose="020B0604020202020204" pitchFamily="34" charset="0"/>
              </a:rPr>
              <a:t>hasta la escena y deposítelo en donde quiera.</a:t>
            </a:r>
          </a:p>
          <a:p>
            <a:pPr algn="just"/>
            <a:r>
              <a:rPr lang="es-ES" sz="2000" dirty="0" smtClean="0">
                <a:latin typeface="Arial" panose="020B0604020202020204" pitchFamily="34" charset="0"/>
                <a:cs typeface="Arial" panose="020B0604020202020204" pitchFamily="34" charset="0"/>
              </a:rPr>
              <a:t>Pruebe la película y observe como cuando pasa el ratón  por encima el botón cambia de color azul a rojo; si hace clic sobre </a:t>
            </a:r>
            <a:r>
              <a:rPr lang="es-ES" sz="2000" dirty="0" smtClean="0">
                <a:latin typeface="Arial" panose="020B0604020202020204" pitchFamily="34" charset="0"/>
                <a:cs typeface="Arial" panose="020B0604020202020204" pitchFamily="34" charset="0"/>
              </a:rPr>
              <a:t>él</a:t>
            </a:r>
            <a:r>
              <a:rPr lang="es-ES" sz="2000" dirty="0" smtClean="0">
                <a:latin typeface="Arial" panose="020B0604020202020204" pitchFamily="34" charset="0"/>
                <a:cs typeface="Arial" panose="020B0604020202020204" pitchFamily="34" charset="0"/>
              </a:rPr>
              <a:t>, </a:t>
            </a:r>
            <a:r>
              <a:rPr lang="es-ES" sz="2000" dirty="0" smtClean="0">
                <a:latin typeface="Arial" panose="020B0604020202020204" pitchFamily="34" charset="0"/>
                <a:cs typeface="Arial" panose="020B0604020202020204" pitchFamily="34" charset="0"/>
              </a:rPr>
              <a:t>pasará </a:t>
            </a:r>
            <a:r>
              <a:rPr lang="es-ES" sz="2000" dirty="0" smtClean="0">
                <a:latin typeface="Arial" panose="020B0604020202020204" pitchFamily="34" charset="0"/>
                <a:cs typeface="Arial" panose="020B0604020202020204" pitchFamily="34" charset="0"/>
              </a:rPr>
              <a:t>de color rojo a amarillo.</a:t>
            </a:r>
          </a:p>
          <a:p>
            <a:pPr algn="just"/>
            <a:r>
              <a:rPr lang="es-MX" sz="2000" dirty="0" smtClean="0">
                <a:latin typeface="Arial" panose="020B0604020202020204" pitchFamily="34" charset="0"/>
                <a:cs typeface="Arial" panose="020B0604020202020204" pitchFamily="34" charset="0"/>
              </a:rPr>
              <a:t>Guarde el archivo. </a:t>
            </a:r>
            <a:endParaRPr lang="es-MX" sz="2000" dirty="0">
              <a:latin typeface="Arial" panose="020B0604020202020204" pitchFamily="34" charset="0"/>
              <a:cs typeface="Arial" panose="020B0604020202020204" pitchFamily="34" charset="0"/>
            </a:endParaRPr>
          </a:p>
          <a:p>
            <a:pPr algn="just"/>
            <a:endParaRPr lang="es-ES" sz="2000" dirty="0">
              <a:latin typeface="Arial" panose="020B0604020202020204" pitchFamily="34" charset="0"/>
              <a:cs typeface="Arial" panose="020B0604020202020204" pitchFamily="34" charset="0"/>
            </a:endParaRPr>
          </a:p>
        </p:txBody>
      </p:sp>
      <p:pic>
        <p:nvPicPr>
          <p:cNvPr id="2050" name="Picture 2" descr="Resultado de imagen para boton en forma de rectangulo en flash cs5"/>
          <p:cNvPicPr>
            <a:picLocks noChangeAspect="1" noChangeArrowheads="1"/>
          </p:cNvPicPr>
          <p:nvPr/>
        </p:nvPicPr>
        <p:blipFill rotWithShape="1">
          <a:blip r:embed="rId2">
            <a:extLst>
              <a:ext uri="{28A0092B-C50C-407E-A947-70E740481C1C}">
                <a14:useLocalDpi xmlns:a14="http://schemas.microsoft.com/office/drawing/2010/main" val="0"/>
              </a:ext>
            </a:extLst>
          </a:blip>
          <a:srcRect b="29462"/>
          <a:stretch/>
        </p:blipFill>
        <p:spPr bwMode="auto">
          <a:xfrm>
            <a:off x="1999728" y="3436936"/>
            <a:ext cx="6008913" cy="2528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6186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Los eventos del ratón y el teclado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77334" y="1823132"/>
            <a:ext cx="8596668" cy="3880773"/>
          </a:xfrm>
        </p:spPr>
        <p:txBody>
          <a:bodyPr>
            <a:normAutofit/>
          </a:bodyPr>
          <a:lstStyle/>
          <a:p>
            <a:pPr algn="just"/>
            <a:r>
              <a:rPr lang="es-MX" sz="2000" dirty="0" smtClean="0">
                <a:latin typeface="Arial" panose="020B0604020202020204" pitchFamily="34" charset="0"/>
                <a:cs typeface="Arial" panose="020B0604020202020204" pitchFamily="34" charset="0"/>
              </a:rPr>
              <a:t>Al decirle a cada botón la acción que debe ejecutare, hay que decirle a flash en que situación debe ejecutarse la acción.</a:t>
            </a:r>
          </a:p>
          <a:p>
            <a:pPr algn="just"/>
            <a:r>
              <a:rPr lang="es-MX" sz="2000" dirty="0" smtClean="0">
                <a:latin typeface="Arial" panose="020B0604020202020204" pitchFamily="34" charset="0"/>
                <a:cs typeface="Arial" panose="020B0604020202020204" pitchFamily="34" charset="0"/>
              </a:rPr>
              <a:t>Es posible  controlar el botón  ,mediante teclas del teclado tale como las teclas del cursor, la barra de espacio.</a:t>
            </a:r>
            <a:endParaRPr lang="es-MX" sz="2000" dirty="0">
              <a:latin typeface="Arial" panose="020B0604020202020204" pitchFamily="34" charset="0"/>
              <a:cs typeface="Arial" panose="020B0604020202020204" pitchFamily="34" charset="0"/>
            </a:endParaRPr>
          </a:p>
        </p:txBody>
      </p:sp>
      <p:pic>
        <p:nvPicPr>
          <p:cNvPr id="3074" name="Picture 2" descr="Resultado de imagen para press, release, release Outside , rollOver de fl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3555" y="3652693"/>
            <a:ext cx="7647709" cy="307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43819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5771" y="695471"/>
            <a:ext cx="8596668" cy="3880773"/>
          </a:xfrm>
        </p:spPr>
        <p:txBody>
          <a:bodyPr/>
          <a:lstStyle/>
          <a:p>
            <a:r>
              <a:rPr lang="es-MX" dirty="0" smtClean="0">
                <a:latin typeface="Arial" panose="020B0604020202020204" pitchFamily="34" charset="0"/>
                <a:cs typeface="Arial" panose="020B0604020202020204" pitchFamily="34" charset="0"/>
              </a:rPr>
              <a:t>El procedimiento para incorporar los eventos a un botón es el siguiente:</a:t>
            </a:r>
          </a:p>
          <a:p>
            <a:pPr marL="0" indent="0">
              <a:buNone/>
            </a:pPr>
            <a:r>
              <a:rPr lang="es-MX" dirty="0" smtClean="0">
                <a:latin typeface="Arial" panose="020B0604020202020204" pitchFamily="34" charset="0"/>
                <a:cs typeface="Arial" panose="020B0604020202020204" pitchFamily="34" charset="0"/>
              </a:rPr>
              <a:t>1.- Seleccione el botón .</a:t>
            </a:r>
          </a:p>
          <a:p>
            <a:pPr marL="0" indent="0">
              <a:buNone/>
            </a:pPr>
            <a:r>
              <a:rPr lang="es-MX" dirty="0" smtClean="0">
                <a:latin typeface="Arial" panose="020B0604020202020204" pitchFamily="34" charset="0"/>
                <a:cs typeface="Arial" panose="020B0604020202020204" pitchFamily="34" charset="0"/>
              </a:rPr>
              <a:t>2.- En el Panel Acciones abra el subgrupo </a:t>
            </a:r>
            <a:r>
              <a:rPr lang="es-MX" i="1" dirty="0" smtClean="0">
                <a:latin typeface="Arial" panose="020B0604020202020204" pitchFamily="34" charset="0"/>
                <a:cs typeface="Arial" panose="020B0604020202020204" pitchFamily="34" charset="0"/>
              </a:rPr>
              <a:t>Funciones globales/Control de clip de </a:t>
            </a:r>
            <a:r>
              <a:rPr lang="es-MX" i="1" dirty="0" smtClean="0">
                <a:latin typeface="Arial" panose="020B0604020202020204" pitchFamily="34" charset="0"/>
                <a:cs typeface="Arial" panose="020B0604020202020204" pitchFamily="34" charset="0"/>
              </a:rPr>
              <a:t> </a:t>
            </a:r>
            <a:r>
              <a:rPr lang="es-MX" i="1" dirty="0" smtClean="0">
                <a:latin typeface="Arial" panose="020B0604020202020204" pitchFamily="34" charset="0"/>
                <a:cs typeface="Arial" panose="020B0604020202020204" pitchFamily="34" charset="0"/>
              </a:rPr>
              <a:t>película </a:t>
            </a:r>
            <a:r>
              <a:rPr lang="es-MX" dirty="0" smtClean="0">
                <a:latin typeface="Arial" panose="020B0604020202020204" pitchFamily="34" charset="0"/>
                <a:cs typeface="Arial" panose="020B0604020202020204" pitchFamily="34" charset="0"/>
              </a:rPr>
              <a:t>y haga el doble clic en la acción </a:t>
            </a:r>
            <a:r>
              <a:rPr lang="es-MX" b="1" dirty="0" smtClean="0">
                <a:latin typeface="Arial" panose="020B0604020202020204" pitchFamily="34" charset="0"/>
                <a:cs typeface="Arial" panose="020B0604020202020204" pitchFamily="34" charset="0"/>
              </a:rPr>
              <a:t>On</a:t>
            </a:r>
            <a:r>
              <a:rPr lang="es-MX" dirty="0" smtClean="0">
                <a:latin typeface="Arial" panose="020B0604020202020204" pitchFamily="34" charset="0"/>
                <a:cs typeface="Arial" panose="020B0604020202020204" pitchFamily="34" charset="0"/>
              </a:rPr>
              <a:t>.</a:t>
            </a:r>
          </a:p>
          <a:p>
            <a:pPr marL="0" indent="0">
              <a:buNone/>
            </a:pPr>
            <a:endParaRPr lang="es-MX" dirty="0">
              <a:latin typeface="Arial" panose="020B0604020202020204" pitchFamily="34" charset="0"/>
              <a:cs typeface="Arial" panose="020B0604020202020204" pitchFamily="34" charset="0"/>
            </a:endParaRPr>
          </a:p>
        </p:txBody>
      </p:sp>
      <p:pic>
        <p:nvPicPr>
          <p:cNvPr id="20482" name="Picture 2" descr="Resultado de imagen para eventos a un botÃ³n de flash"/>
          <p:cNvPicPr>
            <a:picLocks noChangeAspect="1" noChangeArrowheads="1"/>
          </p:cNvPicPr>
          <p:nvPr/>
        </p:nvPicPr>
        <p:blipFill rotWithShape="1">
          <a:blip r:embed="rId2">
            <a:extLst>
              <a:ext uri="{28A0092B-C50C-407E-A947-70E740481C1C}">
                <a14:useLocalDpi xmlns:a14="http://schemas.microsoft.com/office/drawing/2010/main" val="0"/>
              </a:ext>
            </a:extLst>
          </a:blip>
          <a:srcRect b="37748"/>
          <a:stretch/>
        </p:blipFill>
        <p:spPr bwMode="auto">
          <a:xfrm>
            <a:off x="1321099" y="3532475"/>
            <a:ext cx="7324137" cy="2286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28894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308263"/>
            <a:ext cx="8596668" cy="1320800"/>
          </a:xfrm>
        </p:spPr>
        <p:txBody>
          <a:bodyPr/>
          <a:lstStyle/>
          <a:p>
            <a:pPr algn="ctr"/>
            <a:r>
              <a:rPr lang="es-MX" dirty="0" smtClean="0">
                <a:latin typeface="Arial" panose="020B0604020202020204" pitchFamily="34" charset="0"/>
                <a:cs typeface="Arial" panose="020B0604020202020204" pitchFamily="34" charset="0"/>
              </a:rPr>
              <a:t>Los eventos del ratón.</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77334" y="1462915"/>
            <a:ext cx="8596668" cy="3880773"/>
          </a:xfrm>
        </p:spPr>
        <p:txBody>
          <a:bodyPr>
            <a:normAutofit/>
          </a:bodyPr>
          <a:lstStyle/>
          <a:p>
            <a:pPr marL="400050" indent="-400050">
              <a:buFont typeface="+mj-lt"/>
              <a:buAutoNum type="romanUcPeriod"/>
            </a:pPr>
            <a:r>
              <a:rPr lang="es-MX" sz="2000" dirty="0" smtClean="0">
                <a:latin typeface="Arial" panose="020B0604020202020204" pitchFamily="34" charset="0"/>
                <a:cs typeface="Arial" panose="020B0604020202020204" pitchFamily="34" charset="0"/>
              </a:rPr>
              <a:t>Presionar </a:t>
            </a:r>
            <a:r>
              <a:rPr lang="es-MX" sz="2000" dirty="0" smtClean="0">
                <a:latin typeface="Arial" panose="020B0604020202020204" pitchFamily="34" charset="0"/>
                <a:cs typeface="Arial" panose="020B0604020202020204" pitchFamily="34" charset="0"/>
              </a:rPr>
              <a:t>(</a:t>
            </a:r>
            <a:r>
              <a:rPr lang="es-MX" sz="2000" dirty="0" err="1" smtClean="0">
                <a:latin typeface="Arial" panose="020B0604020202020204" pitchFamily="34" charset="0"/>
                <a:cs typeface="Arial" panose="020B0604020202020204" pitchFamily="34" charset="0"/>
              </a:rPr>
              <a:t>press</a:t>
            </a:r>
            <a:r>
              <a:rPr lang="es-MX" sz="2000" dirty="0" smtClean="0">
                <a:latin typeface="Arial" panose="020B0604020202020204" pitchFamily="34" charset="0"/>
                <a:cs typeface="Arial" panose="020B0604020202020204" pitchFamily="34" charset="0"/>
              </a:rPr>
              <a:t>): Ejecuta la acción en el momento descendente del clic sobre el botón. </a:t>
            </a:r>
          </a:p>
          <a:p>
            <a:pPr marL="400050" indent="-400050">
              <a:buFont typeface="+mj-lt"/>
              <a:buAutoNum type="romanUcPeriod"/>
            </a:pPr>
            <a:r>
              <a:rPr lang="es-MX" sz="2000" dirty="0" smtClean="0">
                <a:latin typeface="Arial" panose="020B0604020202020204" pitchFamily="34" charset="0"/>
                <a:cs typeface="Arial" panose="020B0604020202020204" pitchFamily="34" charset="0"/>
              </a:rPr>
              <a:t>Liberar (reléase): Ejecuta la acción en el momento ascendente del clic sobre el botón, al soltar el dedo. </a:t>
            </a:r>
            <a:endParaRPr lang="es-MX" sz="2000" dirty="0">
              <a:latin typeface="Arial" panose="020B0604020202020204" pitchFamily="34" charset="0"/>
              <a:cs typeface="Arial" panose="020B0604020202020204" pitchFamily="34" charset="0"/>
            </a:endParaRPr>
          </a:p>
        </p:txBody>
      </p:sp>
      <p:pic>
        <p:nvPicPr>
          <p:cNvPr id="2150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0263" y="3403301"/>
            <a:ext cx="3916559" cy="30950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8123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609600"/>
          </a:xfrm>
        </p:spPr>
        <p:txBody>
          <a:bodyPr>
            <a:normAutofit fontScale="90000"/>
          </a:bodyPr>
          <a:lstStyle/>
          <a:p>
            <a:pPr algn="ctr"/>
            <a:r>
              <a:rPr lang="es-MX" dirty="0">
                <a:solidFill>
                  <a:schemeClr val="tx1"/>
                </a:solidFill>
              </a:rPr>
              <a:t>CONTENIDO  TEMÁTICO </a:t>
            </a:r>
            <a:r>
              <a:rPr lang="es-MX" dirty="0" smtClean="0">
                <a:solidFill>
                  <a:schemeClr val="tx1"/>
                </a:solidFill>
              </a:rPr>
              <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a:t/>
            </a:r>
            <a:br>
              <a:rPr lang="es-MX" dirty="0"/>
            </a:br>
            <a:endParaRPr lang="es-MX" dirty="0"/>
          </a:p>
        </p:txBody>
      </p:sp>
      <p:sp>
        <p:nvSpPr>
          <p:cNvPr id="3" name="Marcador de contenido 2"/>
          <p:cNvSpPr>
            <a:spLocks noGrp="1"/>
          </p:cNvSpPr>
          <p:nvPr>
            <p:ph idx="1"/>
          </p:nvPr>
        </p:nvSpPr>
        <p:spPr>
          <a:xfrm>
            <a:off x="677334" y="2737532"/>
            <a:ext cx="8596668" cy="2574697"/>
          </a:xfrm>
        </p:spPr>
        <p:txBody>
          <a:bodyPr/>
          <a:lstStyle/>
          <a:p>
            <a:r>
              <a:rPr lang="es-MX" dirty="0"/>
              <a:t>Conceptos de interactividad</a:t>
            </a:r>
          </a:p>
          <a:p>
            <a:r>
              <a:rPr lang="es-MX" dirty="0" smtClean="0"/>
              <a:t>Acciones</a:t>
            </a:r>
            <a:endParaRPr lang="es-MX" dirty="0"/>
          </a:p>
          <a:p>
            <a:r>
              <a:rPr lang="es-MX" dirty="0"/>
              <a:t>Botones de comando</a:t>
            </a:r>
          </a:p>
          <a:p>
            <a:r>
              <a:rPr lang="es-MX" dirty="0"/>
              <a:t>Publicación de películas</a:t>
            </a:r>
          </a:p>
          <a:p>
            <a:r>
              <a:rPr lang="es-MX" dirty="0"/>
              <a:t>Como incluir películas en </a:t>
            </a:r>
            <a:r>
              <a:rPr lang="es-MX" dirty="0" smtClean="0"/>
              <a:t>páginas </a:t>
            </a:r>
            <a:r>
              <a:rPr lang="es-MX" dirty="0" smtClean="0"/>
              <a:t>web</a:t>
            </a:r>
            <a:endParaRPr lang="es-MX" dirty="0"/>
          </a:p>
        </p:txBody>
      </p:sp>
      <p:sp>
        <p:nvSpPr>
          <p:cNvPr id="4" name="Título 1"/>
          <p:cNvSpPr txBox="1">
            <a:spLocks/>
          </p:cNvSpPr>
          <p:nvPr/>
        </p:nvSpPr>
        <p:spPr>
          <a:xfrm>
            <a:off x="601134" y="1771537"/>
            <a:ext cx="8596668" cy="6096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400" dirty="0" smtClean="0">
                <a:solidFill>
                  <a:schemeClr val="tx1"/>
                </a:solidFill>
              </a:rPr>
              <a:t>UNIDAD </a:t>
            </a:r>
            <a:r>
              <a:rPr lang="es-MX" sz="2400" dirty="0">
                <a:solidFill>
                  <a:schemeClr val="tx1"/>
                </a:solidFill>
              </a:rPr>
              <a:t>DE COMPETENCIA  </a:t>
            </a:r>
            <a:r>
              <a:rPr lang="es-MX" sz="2400" dirty="0" smtClean="0">
                <a:solidFill>
                  <a:schemeClr val="tx1"/>
                </a:solidFill>
              </a:rPr>
              <a:t>IV</a:t>
            </a:r>
            <a:endParaRPr lang="es-MX" sz="2400" dirty="0">
              <a:solidFill>
                <a:schemeClr val="tx1"/>
              </a:solidFill>
            </a:endParaRPr>
          </a:p>
          <a:p>
            <a:pPr algn="ctr"/>
            <a:r>
              <a:rPr lang="es-MX" sz="2800" dirty="0" smtClean="0">
                <a:solidFill>
                  <a:schemeClr val="tx1"/>
                </a:solidFill>
              </a:rPr>
              <a:t/>
            </a:r>
            <a:br>
              <a:rPr lang="es-MX" sz="2800" dirty="0" smtClean="0">
                <a:solidFill>
                  <a:schemeClr val="tx1"/>
                </a:solidFill>
              </a:rPr>
            </a:br>
            <a:endParaRPr lang="es-MX" sz="2800" dirty="0"/>
          </a:p>
        </p:txBody>
      </p:sp>
    </p:spTree>
    <p:extLst>
      <p:ext uri="{BB962C8B-B14F-4D97-AF65-F5344CB8AC3E}">
        <p14:creationId xmlns:p14="http://schemas.microsoft.com/office/powerpoint/2010/main" val="24939521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60461" y="555193"/>
            <a:ext cx="8596668" cy="3880773"/>
          </a:xfrm>
        </p:spPr>
        <p:txBody>
          <a:bodyPr>
            <a:normAutofit/>
          </a:bodyPr>
          <a:lstStyle/>
          <a:p>
            <a:pPr marL="0" indent="0" algn="just">
              <a:buNone/>
            </a:pPr>
            <a:r>
              <a:rPr lang="es-MX" sz="2000" dirty="0" smtClean="0">
                <a:latin typeface="Arial" panose="020B0604020202020204" pitchFamily="34" charset="0"/>
                <a:cs typeface="Arial" panose="020B0604020202020204" pitchFamily="34" charset="0"/>
              </a:rPr>
              <a:t>III. Liberar afuera (reléaseOutside): Ejecuta la acción cuando el usuario hace clic dentro del área del botón, mantiene el ratón pulsado, mueve el cursor fuera del área activa del botón y finalmente libera el botón del ratón.</a:t>
            </a:r>
          </a:p>
          <a:p>
            <a:pPr marL="0" indent="0" algn="just">
              <a:buNone/>
            </a:pPr>
            <a:endParaRPr lang="es-MX" sz="2000" dirty="0">
              <a:latin typeface="Arial" panose="020B0604020202020204" pitchFamily="34" charset="0"/>
              <a:cs typeface="Arial" panose="020B0604020202020204" pitchFamily="34" charset="0"/>
            </a:endParaRPr>
          </a:p>
          <a:p>
            <a:pPr marL="0" indent="0" algn="just">
              <a:buNone/>
            </a:pPr>
            <a:r>
              <a:rPr lang="es-MX" sz="2000" dirty="0" smtClean="0">
                <a:latin typeface="Arial" panose="020B0604020202020204" pitchFamily="34" charset="0"/>
                <a:cs typeface="Arial" panose="020B0604020202020204" pitchFamily="34" charset="0"/>
              </a:rPr>
              <a:t>VI. Situar sobre objeto (</a:t>
            </a:r>
            <a:r>
              <a:rPr lang="es-MX" sz="2000" dirty="0" err="1" smtClean="0">
                <a:latin typeface="Arial" panose="020B0604020202020204" pitchFamily="34" charset="0"/>
                <a:cs typeface="Arial" panose="020B0604020202020204" pitchFamily="34" charset="0"/>
              </a:rPr>
              <a:t>rollOver</a:t>
            </a:r>
            <a:r>
              <a:rPr lang="es-MX" sz="2000" dirty="0" smtClean="0">
                <a:latin typeface="Arial" panose="020B0604020202020204" pitchFamily="34" charset="0"/>
                <a:cs typeface="Arial" panose="020B0604020202020204" pitchFamily="34" charset="0"/>
              </a:rPr>
              <a:t>): Ejecuta la acción cuando el usuario hace el clic dentro del área del botón y finalmente libera el botón del ratón.</a:t>
            </a:r>
          </a:p>
        </p:txBody>
      </p:sp>
      <p:pic>
        <p:nvPicPr>
          <p:cNvPr id="2253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2052" y="3448913"/>
            <a:ext cx="4040909" cy="3193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29043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6186" y="948317"/>
            <a:ext cx="8596668" cy="3024969"/>
          </a:xfrm>
        </p:spPr>
        <p:txBody>
          <a:bodyPr>
            <a:noAutofit/>
          </a:bodyPr>
          <a:lstStyle/>
          <a:p>
            <a:pPr algn="just"/>
            <a:r>
              <a:rPr lang="es-MX" sz="2000" dirty="0" smtClean="0">
                <a:latin typeface="Arial" panose="020B0604020202020204" pitchFamily="34" charset="0"/>
                <a:cs typeface="Arial" panose="020B0604020202020204" pitchFamily="34" charset="0"/>
              </a:rPr>
              <a:t>Situar </a:t>
            </a:r>
            <a:r>
              <a:rPr lang="es-MX" sz="2000" dirty="0" smtClean="0">
                <a:latin typeface="Arial" panose="020B0604020202020204" pitchFamily="34" charset="0"/>
                <a:cs typeface="Arial" panose="020B0604020202020204" pitchFamily="34" charset="0"/>
              </a:rPr>
              <a:t>fuera </a:t>
            </a:r>
            <a:r>
              <a:rPr lang="es-MX" sz="2000" dirty="0" smtClean="0">
                <a:latin typeface="Arial" panose="020B0604020202020204" pitchFamily="34" charset="0"/>
                <a:cs typeface="Arial" panose="020B0604020202020204" pitchFamily="34" charset="0"/>
              </a:rPr>
              <a:t>de objeto (</a:t>
            </a:r>
            <a:r>
              <a:rPr lang="es-MX" sz="2000" dirty="0" err="1" smtClean="0">
                <a:latin typeface="Arial" panose="020B0604020202020204" pitchFamily="34" charset="0"/>
                <a:cs typeface="Arial" panose="020B0604020202020204" pitchFamily="34" charset="0"/>
              </a:rPr>
              <a:t>rollOut</a:t>
            </a:r>
            <a:r>
              <a:rPr lang="es-MX" sz="2000" dirty="0" smtClean="0">
                <a:latin typeface="Arial" panose="020B0604020202020204" pitchFamily="34" charset="0"/>
                <a:cs typeface="Arial" panose="020B0604020202020204" pitchFamily="34" charset="0"/>
              </a:rPr>
              <a:t>): Ejecuta la acción cuando el puntero de </a:t>
            </a:r>
            <a:r>
              <a:rPr lang="es-MX" sz="2000" dirty="0" smtClean="0">
                <a:latin typeface="Arial" panose="020B0604020202020204" pitchFamily="34" charset="0"/>
                <a:cs typeface="Arial" panose="020B0604020202020204" pitchFamily="34" charset="0"/>
              </a:rPr>
              <a:t>ratón </a:t>
            </a:r>
            <a:r>
              <a:rPr lang="es-MX" sz="2000" dirty="0" smtClean="0">
                <a:latin typeface="Arial" panose="020B0604020202020204" pitchFamily="34" charset="0"/>
                <a:cs typeface="Arial" panose="020B0604020202020204" pitchFamily="34" charset="0"/>
              </a:rPr>
              <a:t>se encuentre </a:t>
            </a:r>
            <a:r>
              <a:rPr lang="es-MX" sz="2000" dirty="0" smtClean="0">
                <a:latin typeface="Arial" panose="020B0604020202020204" pitchFamily="34" charset="0"/>
                <a:cs typeface="Arial" panose="020B0604020202020204" pitchFamily="34" charset="0"/>
              </a:rPr>
              <a:t>fuera </a:t>
            </a:r>
            <a:r>
              <a:rPr lang="es-MX" sz="2000" dirty="0" smtClean="0">
                <a:latin typeface="Arial" panose="020B0604020202020204" pitchFamily="34" charset="0"/>
                <a:cs typeface="Arial" panose="020B0604020202020204" pitchFamily="34" charset="0"/>
              </a:rPr>
              <a:t>del área activa del botón.</a:t>
            </a:r>
          </a:p>
          <a:p>
            <a:pPr algn="just"/>
            <a:r>
              <a:rPr lang="es-MX" sz="2000" dirty="0" smtClean="0">
                <a:latin typeface="Arial" panose="020B0604020202020204" pitchFamily="34" charset="0"/>
                <a:cs typeface="Arial" panose="020B0604020202020204" pitchFamily="34" charset="0"/>
              </a:rPr>
              <a:t>Arrastrar sobre (</a:t>
            </a:r>
            <a:r>
              <a:rPr lang="es-MX" sz="2000" dirty="0" err="1" smtClean="0">
                <a:latin typeface="Arial" panose="020B0604020202020204" pitchFamily="34" charset="0"/>
                <a:cs typeface="Arial" panose="020B0604020202020204" pitchFamily="34" charset="0"/>
              </a:rPr>
              <a:t>dragOver</a:t>
            </a:r>
            <a:r>
              <a:rPr lang="es-MX" sz="2000" dirty="0" smtClean="0">
                <a:latin typeface="Arial" panose="020B0604020202020204" pitchFamily="34" charset="0"/>
                <a:cs typeface="Arial" panose="020B0604020202020204" pitchFamily="34" charset="0"/>
              </a:rPr>
              <a:t>): El usuario hace clic y mantiene pulsado el botón, sin dejar de pulsar mueve el puntero del ratón fuera del área activa del botón y vuelve sobre el área activa del botón.  </a:t>
            </a:r>
            <a:endParaRPr lang="es-MX" sz="2000" dirty="0" smtClean="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Arrastrar fuera (</a:t>
            </a:r>
            <a:r>
              <a:rPr lang="es-MX" sz="2000" dirty="0" err="1">
                <a:latin typeface="Arial" panose="020B0604020202020204" pitchFamily="34" charset="0"/>
                <a:cs typeface="Arial" panose="020B0604020202020204" pitchFamily="34" charset="0"/>
              </a:rPr>
              <a:t>dragOut</a:t>
            </a:r>
            <a:r>
              <a:rPr lang="es-MX" sz="2000" dirty="0">
                <a:latin typeface="Arial" panose="020B0604020202020204" pitchFamily="34" charset="0"/>
                <a:cs typeface="Arial" panose="020B0604020202020204" pitchFamily="34" charset="0"/>
              </a:rPr>
              <a:t>): Ejecuta la acción de este modo: el usuario hace clic y mantiene pulso el botón; sin dejar de pulsar mueve el puntero del ratón </a:t>
            </a:r>
            <a:r>
              <a:rPr lang="es-MX" sz="2000" dirty="0" smtClean="0">
                <a:latin typeface="Arial" panose="020B0604020202020204" pitchFamily="34" charset="0"/>
                <a:cs typeface="Arial" panose="020B0604020202020204" pitchFamily="34" charset="0"/>
              </a:rPr>
              <a:t>fuera </a:t>
            </a:r>
            <a:r>
              <a:rPr lang="es-MX" sz="2000" dirty="0">
                <a:latin typeface="Arial" panose="020B0604020202020204" pitchFamily="34" charset="0"/>
                <a:cs typeface="Arial" panose="020B0604020202020204" pitchFamily="34" charset="0"/>
              </a:rPr>
              <a:t>del área  activa del botón.</a:t>
            </a:r>
          </a:p>
          <a:p>
            <a:pPr algn="just"/>
            <a:endParaRPr lang="es-MX" sz="2000" dirty="0" smtClean="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2972480" y="4148137"/>
            <a:ext cx="4750330" cy="2209120"/>
          </a:xfrm>
          <a:prstGeom prst="rect">
            <a:avLst/>
          </a:prstGeom>
        </p:spPr>
      </p:pic>
    </p:spTree>
    <p:extLst>
      <p:ext uri="{BB962C8B-B14F-4D97-AF65-F5344CB8AC3E}">
        <p14:creationId xmlns:p14="http://schemas.microsoft.com/office/powerpoint/2010/main" val="4641165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Abrir una página web con botón </a:t>
            </a:r>
            <a:endParaRPr lang="es-MX" dirty="0"/>
          </a:p>
        </p:txBody>
      </p:sp>
      <p:sp>
        <p:nvSpPr>
          <p:cNvPr id="3" name="Marcador de contenido 2"/>
          <p:cNvSpPr>
            <a:spLocks noGrp="1"/>
          </p:cNvSpPr>
          <p:nvPr>
            <p:ph idx="1"/>
          </p:nvPr>
        </p:nvSpPr>
        <p:spPr>
          <a:xfrm>
            <a:off x="448734" y="1572761"/>
            <a:ext cx="9021838" cy="4806268"/>
          </a:xfrm>
        </p:spPr>
        <p:txBody>
          <a:bodyPr>
            <a:normAutofit/>
          </a:bodyPr>
          <a:lstStyle/>
          <a:p>
            <a:pPr algn="just"/>
            <a:r>
              <a:rPr lang="es-MX" sz="2000" dirty="0">
                <a:latin typeface="Arial" panose="020B0604020202020204" pitchFamily="34" charset="0"/>
                <a:cs typeface="Arial" panose="020B0604020202020204" pitchFamily="34" charset="0"/>
              </a:rPr>
              <a:t>Selecciona el botón haciendo clic sobre él, pues es a él al que irá asociada la acción.</a:t>
            </a:r>
          </a:p>
          <a:p>
            <a:pPr algn="just"/>
            <a:r>
              <a:rPr lang="es-MX" sz="2000" dirty="0">
                <a:latin typeface="Arial" panose="020B0604020202020204" pitchFamily="34" charset="0"/>
                <a:cs typeface="Arial" panose="020B0604020202020204" pitchFamily="34" charset="0"/>
              </a:rPr>
              <a:t>Abre el panel </a:t>
            </a:r>
            <a:r>
              <a:rPr lang="es-MX" sz="2000" b="1" dirty="0">
                <a:latin typeface="Arial" panose="020B0604020202020204" pitchFamily="34" charset="0"/>
                <a:cs typeface="Arial" panose="020B0604020202020204" pitchFamily="34" charset="0"/>
              </a:rPr>
              <a:t>Acciones</a:t>
            </a:r>
            <a:r>
              <a:rPr lang="es-MX" sz="2000" dirty="0">
                <a:latin typeface="Arial" panose="020B0604020202020204" pitchFamily="34" charset="0"/>
                <a:cs typeface="Arial" panose="020B0604020202020204" pitchFamily="34" charset="0"/>
              </a:rPr>
              <a:t> haciendo clic en su pestaña o desde el menú </a:t>
            </a:r>
            <a:r>
              <a:rPr lang="es-MX" sz="2000" b="1" dirty="0">
                <a:latin typeface="Arial" panose="020B0604020202020204" pitchFamily="34" charset="0"/>
                <a:cs typeface="Arial" panose="020B0604020202020204" pitchFamily="34" charset="0"/>
              </a:rPr>
              <a:t>Ventana</a:t>
            </a:r>
            <a:r>
              <a:rPr lang="es-MX" sz="2000" dirty="0">
                <a:latin typeface="Arial" panose="020B0604020202020204" pitchFamily="34" charset="0"/>
                <a:cs typeface="Arial" panose="020B0604020202020204" pitchFamily="34" charset="0"/>
              </a:rPr>
              <a:t> → </a:t>
            </a:r>
            <a:r>
              <a:rPr lang="es-MX" sz="2000" b="1" dirty="0">
                <a:latin typeface="Arial" panose="020B0604020202020204" pitchFamily="34" charset="0"/>
                <a:cs typeface="Arial" panose="020B0604020202020204" pitchFamily="34" charset="0"/>
              </a:rPr>
              <a:t>Acciones</a:t>
            </a:r>
            <a:r>
              <a:rPr lang="es-MX" sz="2000" dirty="0">
                <a:latin typeface="Arial" panose="020B0604020202020204" pitchFamily="34" charset="0"/>
                <a:cs typeface="Arial" panose="020B0604020202020204" pitchFamily="34" charset="0"/>
              </a:rPr>
              <a:t>.</a:t>
            </a:r>
          </a:p>
          <a:p>
            <a:pPr algn="just"/>
            <a:r>
              <a:rPr lang="es-MX" sz="2000" dirty="0">
                <a:latin typeface="Arial" panose="020B0604020202020204" pitchFamily="34" charset="0"/>
                <a:cs typeface="Arial" panose="020B0604020202020204" pitchFamily="34" charset="0"/>
              </a:rPr>
              <a:t>Haz clic en el botón </a:t>
            </a:r>
            <a:r>
              <a:rPr lang="es-MX" sz="2000" b="1" dirty="0">
                <a:latin typeface="Arial" panose="020B0604020202020204" pitchFamily="34" charset="0"/>
                <a:cs typeface="Arial" panose="020B0604020202020204" pitchFamily="34" charset="0"/>
              </a:rPr>
              <a:t>Asistente de script</a:t>
            </a:r>
            <a:r>
              <a:rPr lang="es-MX" sz="2000" dirty="0">
                <a:latin typeface="Arial" panose="020B0604020202020204" pitchFamily="34" charset="0"/>
                <a:cs typeface="Arial" panose="020B0604020202020204" pitchFamily="34" charset="0"/>
              </a:rPr>
              <a:t>.</a:t>
            </a:r>
          </a:p>
          <a:p>
            <a:pPr algn="just"/>
            <a:r>
              <a:rPr lang="es-MX" sz="2000" dirty="0">
                <a:latin typeface="Arial" panose="020B0604020202020204" pitchFamily="34" charset="0"/>
                <a:cs typeface="Arial" panose="020B0604020202020204" pitchFamily="34" charset="0"/>
              </a:rPr>
              <a:t>En el marco de la izquierda haz clic sobre </a:t>
            </a:r>
            <a:r>
              <a:rPr lang="es-MX" sz="2000" b="1" dirty="0">
                <a:latin typeface="Arial" panose="020B0604020202020204" pitchFamily="34" charset="0"/>
                <a:cs typeface="Arial" panose="020B0604020202020204" pitchFamily="34" charset="0"/>
              </a:rPr>
              <a:t>Funciones globales</a:t>
            </a:r>
            <a:r>
              <a:rPr lang="es-MX" sz="2000" dirty="0">
                <a:latin typeface="Arial" panose="020B0604020202020204" pitchFamily="34" charset="0"/>
                <a:cs typeface="Arial" panose="020B0604020202020204" pitchFamily="34" charset="0"/>
              </a:rPr>
              <a:t> → </a:t>
            </a:r>
            <a:r>
              <a:rPr lang="es-MX" sz="2000" b="1" dirty="0">
                <a:latin typeface="Arial" panose="020B0604020202020204" pitchFamily="34" charset="0"/>
                <a:cs typeface="Arial" panose="020B0604020202020204" pitchFamily="34" charset="0"/>
              </a:rPr>
              <a:t>Navegador/Red</a:t>
            </a:r>
            <a:r>
              <a:rPr lang="es-MX" sz="2000" dirty="0">
                <a:latin typeface="Arial" panose="020B0604020202020204" pitchFamily="34" charset="0"/>
                <a:cs typeface="Arial" panose="020B0604020202020204" pitchFamily="34" charset="0"/>
              </a:rPr>
              <a:t> → </a:t>
            </a:r>
            <a:r>
              <a:rPr lang="es-MX" sz="2000" b="1" dirty="0" err="1">
                <a:latin typeface="Arial" panose="020B0604020202020204" pitchFamily="34" charset="0"/>
                <a:cs typeface="Arial" panose="020B0604020202020204" pitchFamily="34" charset="0"/>
              </a:rPr>
              <a:t>getURL</a:t>
            </a:r>
            <a:r>
              <a:rPr lang="es-MX" sz="2000" dirty="0">
                <a:latin typeface="Arial" panose="020B0604020202020204" pitchFamily="34" charset="0"/>
                <a:cs typeface="Arial" panose="020B0604020202020204" pitchFamily="34" charset="0"/>
              </a:rPr>
              <a:t>.</a:t>
            </a:r>
          </a:p>
          <a:p>
            <a:pPr algn="just"/>
            <a:r>
              <a:rPr lang="es-MX" sz="2000" dirty="0">
                <a:latin typeface="Arial" panose="020B0604020202020204" pitchFamily="34" charset="0"/>
                <a:cs typeface="Arial" panose="020B0604020202020204" pitchFamily="34" charset="0"/>
              </a:rPr>
              <a:t>Al seleccionar el comando </a:t>
            </a:r>
            <a:r>
              <a:rPr lang="es-MX" sz="2000" b="1" dirty="0" err="1">
                <a:latin typeface="Arial" panose="020B0604020202020204" pitchFamily="34" charset="0"/>
                <a:cs typeface="Arial" panose="020B0604020202020204" pitchFamily="34" charset="0"/>
              </a:rPr>
              <a:t>getURL</a:t>
            </a:r>
            <a:r>
              <a:rPr lang="es-MX" sz="2000" dirty="0">
                <a:latin typeface="Arial" panose="020B0604020202020204" pitchFamily="34" charset="0"/>
                <a:cs typeface="Arial" panose="020B0604020202020204" pitchFamily="34" charset="0"/>
              </a:rPr>
              <a:t> (que se encarga de crear un link a una página web) se mostrarán sus respectivas opciones en la derecha del panel. Rellena los campos </a:t>
            </a:r>
            <a:r>
              <a:rPr lang="es-MX" sz="2000" b="1" dirty="0">
                <a:latin typeface="Arial" panose="020B0604020202020204" pitchFamily="34" charset="0"/>
                <a:cs typeface="Arial" panose="020B0604020202020204" pitchFamily="34" charset="0"/>
              </a:rPr>
              <a:t>URL</a:t>
            </a:r>
            <a:r>
              <a:rPr lang="es-MX" sz="2000" dirty="0">
                <a:latin typeface="Arial" panose="020B0604020202020204" pitchFamily="34" charset="0"/>
                <a:cs typeface="Arial" panose="020B0604020202020204" pitchFamily="34" charset="0"/>
              </a:rPr>
              <a:t> con la página a la cual quieres vincular el botón y selecciona en que ventana quieres que se abra el link en el desplegable </a:t>
            </a:r>
            <a:r>
              <a:rPr lang="es-MX" sz="2000" b="1" dirty="0">
                <a:latin typeface="Arial" panose="020B0604020202020204" pitchFamily="34" charset="0"/>
                <a:cs typeface="Arial" panose="020B0604020202020204" pitchFamily="34" charset="0"/>
              </a:rPr>
              <a:t>Ventana</a:t>
            </a:r>
            <a:r>
              <a:rPr lang="es-MX" sz="2000" dirty="0">
                <a:latin typeface="Arial" panose="020B0604020202020204" pitchFamily="34" charset="0"/>
                <a:cs typeface="Arial" panose="020B0604020202020204" pitchFamily="34" charset="0"/>
              </a:rPr>
              <a:t> (</a:t>
            </a:r>
            <a:r>
              <a:rPr lang="es-MX" sz="2000" b="1" dirty="0">
                <a:latin typeface="Arial" panose="020B0604020202020204" pitchFamily="34" charset="0"/>
                <a:cs typeface="Arial" panose="020B0604020202020204" pitchFamily="34" charset="0"/>
              </a:rPr>
              <a:t>_</a:t>
            </a:r>
            <a:r>
              <a:rPr lang="es-MX" sz="2000" b="1" dirty="0" err="1">
                <a:latin typeface="Arial" panose="020B0604020202020204" pitchFamily="34" charset="0"/>
                <a:cs typeface="Arial" panose="020B0604020202020204" pitchFamily="34" charset="0"/>
              </a:rPr>
              <a:t>blank</a:t>
            </a:r>
            <a:r>
              <a:rPr lang="es-MX" sz="2000" dirty="0">
                <a:latin typeface="Arial" panose="020B0604020202020204" pitchFamily="34" charset="0"/>
                <a:cs typeface="Arial" panose="020B0604020202020204" pitchFamily="34" charset="0"/>
              </a:rPr>
              <a:t> abrirá el link en una página nueva).</a:t>
            </a:r>
          </a:p>
          <a:p>
            <a:pPr algn="just"/>
            <a:r>
              <a:rPr lang="es-MX" sz="2000" dirty="0">
                <a:latin typeface="Arial" panose="020B0604020202020204" pitchFamily="34" charset="0"/>
                <a:cs typeface="Arial" panose="020B0604020202020204" pitchFamily="34" charset="0"/>
              </a:rPr>
              <a:t>Cierra el panel de </a:t>
            </a:r>
            <a:r>
              <a:rPr lang="es-MX" sz="2000" b="1" dirty="0">
                <a:latin typeface="Arial" panose="020B0604020202020204" pitchFamily="34" charset="0"/>
                <a:cs typeface="Arial" panose="020B0604020202020204" pitchFamily="34" charset="0"/>
              </a:rPr>
              <a:t>Acciones</a:t>
            </a:r>
            <a:r>
              <a:rPr lang="es-MX" sz="2000" dirty="0">
                <a:latin typeface="Arial" panose="020B0604020202020204" pitchFamily="34" charset="0"/>
                <a:cs typeface="Arial" panose="020B0604020202020204" pitchFamily="34" charset="0"/>
              </a:rPr>
              <a:t> y el botón estará listo.</a:t>
            </a:r>
          </a:p>
          <a:p>
            <a:pPr algn="just"/>
            <a:endParaRPr lang="es-MX" sz="1600" dirty="0"/>
          </a:p>
        </p:txBody>
      </p:sp>
    </p:spTree>
    <p:extLst>
      <p:ext uri="{BB962C8B-B14F-4D97-AF65-F5344CB8AC3E}">
        <p14:creationId xmlns:p14="http://schemas.microsoft.com/office/powerpoint/2010/main" val="27284518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3216" y="349291"/>
            <a:ext cx="10515600" cy="1325563"/>
          </a:xfrm>
        </p:spPr>
        <p:txBody>
          <a:bodyPr>
            <a:normAutofit/>
          </a:bodyPr>
          <a:lstStyle/>
          <a:p>
            <a:pPr algn="ctr"/>
            <a:r>
              <a:rPr lang="es-MX" sz="4000" b="1" dirty="0" smtClean="0">
                <a:solidFill>
                  <a:schemeClr val="tx1"/>
                </a:solidFill>
              </a:rPr>
              <a:t>PUBLICACIÓN DE PELÍCULAS </a:t>
            </a:r>
            <a:endParaRPr lang="es-MX" sz="4000" b="1" dirty="0">
              <a:solidFill>
                <a:schemeClr val="tx1"/>
              </a:solidFill>
            </a:endParaRPr>
          </a:p>
        </p:txBody>
      </p:sp>
      <p:pic>
        <p:nvPicPr>
          <p:cNvPr id="25602" name="Picture 2" descr="Resultado de imagen para PUBLICACIÃN DE PELÃCULAS en flash"/>
          <p:cNvPicPr>
            <a:picLocks noChangeAspect="1" noChangeArrowheads="1"/>
          </p:cNvPicPr>
          <p:nvPr/>
        </p:nvPicPr>
        <p:blipFill rotWithShape="1">
          <a:blip r:embed="rId2">
            <a:extLst>
              <a:ext uri="{28A0092B-C50C-407E-A947-70E740481C1C}">
                <a14:useLocalDpi xmlns:a14="http://schemas.microsoft.com/office/drawing/2010/main" val="0"/>
              </a:ext>
            </a:extLst>
          </a:blip>
          <a:srcRect l="9686" r="4816"/>
          <a:stretch/>
        </p:blipFill>
        <p:spPr bwMode="auto">
          <a:xfrm>
            <a:off x="1444336" y="1236518"/>
            <a:ext cx="6328064" cy="49876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86819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chemeClr val="tx1"/>
                </a:solidFill>
              </a:rPr>
              <a:t>TIPOS DE SALIDA DE LAS PELÍCULAS DE FLASH </a:t>
            </a:r>
            <a:endParaRPr lang="es-MX" dirty="0">
              <a:solidFill>
                <a:schemeClr val="tx1"/>
              </a:solidFill>
            </a:endParaRPr>
          </a:p>
        </p:txBody>
      </p:sp>
      <p:sp>
        <p:nvSpPr>
          <p:cNvPr id="3" name="Marcador de contenido 2"/>
          <p:cNvSpPr>
            <a:spLocks noGrp="1"/>
          </p:cNvSpPr>
          <p:nvPr>
            <p:ph idx="1"/>
          </p:nvPr>
        </p:nvSpPr>
        <p:spPr/>
        <p:txBody>
          <a:bodyPr/>
          <a:lstStyle/>
          <a:p>
            <a:pPr algn="just"/>
            <a:r>
              <a:rPr lang="es-MX" dirty="0" smtClean="0"/>
              <a:t>Una vez que la película haya sido creada Flash le permite reproducirla de las siguientes formas:</a:t>
            </a:r>
          </a:p>
          <a:p>
            <a:pPr algn="just"/>
            <a:r>
              <a:rPr lang="es-MX" b="1" dirty="0" smtClean="0"/>
              <a:t>Pulsando </a:t>
            </a:r>
            <a:r>
              <a:rPr lang="es-MX" b="1" dirty="0" err="1" smtClean="0"/>
              <a:t>Intro</a:t>
            </a:r>
            <a:r>
              <a:rPr lang="es-MX" b="1" dirty="0" smtClean="0"/>
              <a:t>: </a:t>
            </a:r>
            <a:r>
              <a:rPr lang="es-MX" dirty="0" smtClean="0"/>
              <a:t>en este método no siempre permite reproducir todos los eventos de la película, acciones ,</a:t>
            </a:r>
            <a:r>
              <a:rPr lang="es-MX" dirty="0" smtClean="0"/>
              <a:t>etc.</a:t>
            </a:r>
            <a:endParaRPr lang="es-MX" dirty="0" smtClean="0"/>
          </a:p>
          <a:p>
            <a:pPr algn="just"/>
            <a:r>
              <a:rPr lang="es-MX" b="1" dirty="0" smtClean="0"/>
              <a:t>Pulsando </a:t>
            </a:r>
            <a:r>
              <a:rPr lang="es-MX" b="1" dirty="0" err="1" smtClean="0"/>
              <a:t>Ctrl+Intro</a:t>
            </a:r>
            <a:r>
              <a:rPr lang="es-MX" b="1" dirty="0" smtClean="0"/>
              <a:t> : </a:t>
            </a:r>
            <a:r>
              <a:rPr lang="es-MX" dirty="0" smtClean="0"/>
              <a:t>en este método se crea automáticamente un archivo .swf que se encarga de ejecutar el reproductor de flash sin abandonar </a:t>
            </a:r>
            <a:r>
              <a:rPr lang="es-MX" dirty="0"/>
              <a:t>e</a:t>
            </a:r>
            <a:r>
              <a:rPr lang="es-MX" dirty="0" smtClean="0"/>
              <a:t>l programa.</a:t>
            </a:r>
          </a:p>
        </p:txBody>
      </p:sp>
    </p:spTree>
    <p:extLst>
      <p:ext uri="{BB962C8B-B14F-4D97-AF65-F5344CB8AC3E}">
        <p14:creationId xmlns:p14="http://schemas.microsoft.com/office/powerpoint/2010/main" val="1569315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9996" y="495075"/>
            <a:ext cx="8596668" cy="3880773"/>
          </a:xfrm>
        </p:spPr>
        <p:txBody>
          <a:bodyPr/>
          <a:lstStyle/>
          <a:p>
            <a:pPr algn="just"/>
            <a:r>
              <a:rPr lang="es-MX" b="1" dirty="0"/>
              <a:t>El reproductor de flash de forma individual:</a:t>
            </a:r>
            <a:r>
              <a:rPr lang="es-MX" dirty="0"/>
              <a:t> una vez que el archivo fue creado se puede reproducir en cualquier ordenador que este </a:t>
            </a:r>
            <a:r>
              <a:rPr lang="es-MX" dirty="0" smtClean="0"/>
              <a:t>instalado Flash.</a:t>
            </a:r>
          </a:p>
          <a:p>
            <a:pPr algn="just"/>
            <a:r>
              <a:rPr lang="es-MX" b="1" dirty="0" smtClean="0"/>
              <a:t>Pulsando F12: </a:t>
            </a:r>
            <a:r>
              <a:rPr lang="es-MX" dirty="0" smtClean="0"/>
              <a:t>los navegadores modernos son compatibles con el reproductor de flash y permite visualizar la película en el formato .swf</a:t>
            </a:r>
          </a:p>
          <a:p>
            <a:pPr marL="0" indent="0" algn="just">
              <a:buNone/>
            </a:pPr>
            <a:endParaRPr lang="es-MX" dirty="0" smtClean="0"/>
          </a:p>
          <a:p>
            <a:pPr marL="0" indent="0" algn="just">
              <a:buNone/>
            </a:pPr>
            <a:r>
              <a:rPr lang="es-MX" dirty="0" smtClean="0"/>
              <a:t>Flash </a:t>
            </a:r>
            <a:r>
              <a:rPr lang="es-MX" dirty="0" smtClean="0"/>
              <a:t>permite exportar la película en diferentes formatos que se pueden visualizar en otras aplicaciones.</a:t>
            </a:r>
          </a:p>
          <a:p>
            <a:pPr algn="just"/>
            <a:endParaRPr lang="es-MX" dirty="0"/>
          </a:p>
          <a:p>
            <a:pPr algn="just"/>
            <a:endParaRPr lang="es-MX" dirty="0"/>
          </a:p>
        </p:txBody>
      </p:sp>
      <p:pic>
        <p:nvPicPr>
          <p:cNvPr id="27650" name="Picture 2" descr="Resultado de imagen para Pulsando Ctrl+Intr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0800" y="3233361"/>
            <a:ext cx="4701351" cy="293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99668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28293" y="714647"/>
            <a:ext cx="8596668" cy="3880773"/>
          </a:xfrm>
        </p:spPr>
        <p:txBody>
          <a:bodyPr/>
          <a:lstStyle/>
          <a:p>
            <a:pPr algn="just"/>
            <a:r>
              <a:rPr lang="es-MX" b="1" dirty="0" smtClean="0"/>
              <a:t>Un archivo .</a:t>
            </a:r>
            <a:r>
              <a:rPr lang="es-MX" b="1" dirty="0" err="1" smtClean="0"/>
              <a:t>exe</a:t>
            </a:r>
            <a:r>
              <a:rPr lang="es-MX" b="1" dirty="0" smtClean="0"/>
              <a:t> (</a:t>
            </a:r>
            <a:r>
              <a:rPr lang="es-MX" b="1" dirty="0" smtClean="0"/>
              <a:t>proyector de Windows): </a:t>
            </a:r>
            <a:r>
              <a:rPr lang="es-MX" dirty="0" smtClean="0"/>
              <a:t>incluye la película y la reproducción de Flash.</a:t>
            </a:r>
          </a:p>
          <a:p>
            <a:pPr algn="just"/>
            <a:r>
              <a:rPr lang="es-MX" b="1" dirty="0" smtClean="0"/>
              <a:t>Un archivo .</a:t>
            </a:r>
            <a:r>
              <a:rPr lang="es-MX" b="1" dirty="0" err="1" smtClean="0"/>
              <a:t>exe</a:t>
            </a:r>
            <a:r>
              <a:rPr lang="es-MX" b="1" dirty="0" smtClean="0"/>
              <a:t> ejecutable: </a:t>
            </a:r>
            <a:r>
              <a:rPr lang="es-MX" dirty="0" smtClean="0"/>
              <a:t>contiene la película y el propio reproductor de Flash necesario para visualizarlo.</a:t>
            </a:r>
          </a:p>
          <a:p>
            <a:pPr algn="just"/>
            <a:endParaRPr lang="es-MX" dirty="0"/>
          </a:p>
        </p:txBody>
      </p:sp>
      <p:pic>
        <p:nvPicPr>
          <p:cNvPr id="28674" name="Picture 2" descr="Resultado de imagen para Un archivo .exe(proyector de Windows en fl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1145" y="2444895"/>
            <a:ext cx="7120948" cy="4005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44004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7590" y="201160"/>
            <a:ext cx="8596668" cy="3880773"/>
          </a:xfrm>
        </p:spPr>
        <p:txBody>
          <a:bodyPr/>
          <a:lstStyle/>
          <a:p>
            <a:pPr algn="just"/>
            <a:r>
              <a:rPr lang="es-MX" b="1" dirty="0" smtClean="0"/>
              <a:t>Un archivo GIF animado: </a:t>
            </a:r>
            <a:r>
              <a:rPr lang="es-MX" dirty="0" smtClean="0"/>
              <a:t>exporta una pequeña película y la convierte en un archivo del mismo tipo pero no se reproduce el sonido.</a:t>
            </a:r>
          </a:p>
          <a:p>
            <a:pPr algn="just"/>
            <a:r>
              <a:rPr lang="es-MX" b="1" dirty="0" smtClean="0"/>
              <a:t>Un archivo QuickTime: </a:t>
            </a:r>
            <a:r>
              <a:rPr lang="es-MX" dirty="0" smtClean="0"/>
              <a:t>exporta las películas como movies en el formato QuickTime.</a:t>
            </a:r>
          </a:p>
          <a:p>
            <a:pPr algn="just"/>
            <a:r>
              <a:rPr lang="es-MX" b="1" dirty="0" smtClean="0"/>
              <a:t>Un archivo AVI de Windows: </a:t>
            </a:r>
            <a:r>
              <a:rPr lang="es-MX" dirty="0" smtClean="0"/>
              <a:t>se puede reproducir fácilmente mediante en el reproductor de multimedia de Windows</a:t>
            </a:r>
            <a:endParaRPr lang="es-MX" dirty="0"/>
          </a:p>
        </p:txBody>
      </p:sp>
      <p:pic>
        <p:nvPicPr>
          <p:cNvPr id="2" name="Imagen 1"/>
          <p:cNvPicPr>
            <a:picLocks noChangeAspect="1"/>
          </p:cNvPicPr>
          <p:nvPr/>
        </p:nvPicPr>
        <p:blipFill>
          <a:blip r:embed="rId2"/>
          <a:stretch>
            <a:fillRect/>
          </a:stretch>
        </p:blipFill>
        <p:spPr>
          <a:xfrm>
            <a:off x="3106726" y="2763441"/>
            <a:ext cx="3498396" cy="3761186"/>
          </a:xfrm>
          <a:prstGeom prst="rect">
            <a:avLst/>
          </a:prstGeom>
        </p:spPr>
      </p:pic>
    </p:spTree>
    <p:extLst>
      <p:ext uri="{BB962C8B-B14F-4D97-AF65-F5344CB8AC3E}">
        <p14:creationId xmlns:p14="http://schemas.microsoft.com/office/powerpoint/2010/main" val="7645610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8220" y="335292"/>
            <a:ext cx="8596668" cy="1320800"/>
          </a:xfrm>
        </p:spPr>
        <p:txBody>
          <a:bodyPr/>
          <a:lstStyle/>
          <a:p>
            <a:pPr algn="ctr"/>
            <a:r>
              <a:rPr lang="es-MX" b="1" dirty="0" smtClean="0">
                <a:solidFill>
                  <a:schemeClr val="tx1"/>
                </a:solidFill>
              </a:rPr>
              <a:t>PUBLICACION DE PELÍCULAS </a:t>
            </a:r>
            <a:endParaRPr lang="es-MX" b="1" dirty="0">
              <a:solidFill>
                <a:schemeClr val="tx1"/>
              </a:solidFill>
            </a:endParaRPr>
          </a:p>
        </p:txBody>
      </p:sp>
      <p:sp>
        <p:nvSpPr>
          <p:cNvPr id="3" name="Marcador de contenido 2"/>
          <p:cNvSpPr>
            <a:spLocks noGrp="1"/>
          </p:cNvSpPr>
          <p:nvPr>
            <p:ph idx="1"/>
          </p:nvPr>
        </p:nvSpPr>
        <p:spPr>
          <a:xfrm>
            <a:off x="688220" y="1383949"/>
            <a:ext cx="5342091" cy="4788250"/>
          </a:xfrm>
        </p:spPr>
        <p:txBody>
          <a:bodyPr>
            <a:normAutofit/>
          </a:bodyPr>
          <a:lstStyle/>
          <a:p>
            <a:r>
              <a:rPr lang="es-MX" sz="2000" dirty="0" smtClean="0"/>
              <a:t>Es crear los archivos necesarios para que se pueda visualizar desde el internet al igual que también permite crear archivos en diferentes formatos.</a:t>
            </a:r>
          </a:p>
          <a:p>
            <a:r>
              <a:rPr lang="es-MX" sz="2000" dirty="0" smtClean="0"/>
              <a:t>Flash permite publicar los siguientes formatos:</a:t>
            </a:r>
          </a:p>
          <a:p>
            <a:r>
              <a:rPr lang="es-MX" sz="2000" b="1" dirty="0" smtClean="0"/>
              <a:t>Flash(.swf) y HTML(.</a:t>
            </a:r>
            <a:r>
              <a:rPr lang="es-MX" sz="2000" b="1" dirty="0" err="1" smtClean="0"/>
              <a:t>html</a:t>
            </a:r>
            <a:r>
              <a:rPr lang="es-MX" sz="2000" b="1" dirty="0" smtClean="0"/>
              <a:t>): </a:t>
            </a:r>
            <a:r>
              <a:rPr lang="es-MX" sz="2000" dirty="0" smtClean="0"/>
              <a:t>son seleccionadas por omisión porque la mayoría de las películas son publicadas para la web.</a:t>
            </a:r>
          </a:p>
          <a:p>
            <a:r>
              <a:rPr lang="es-MX" sz="2000" b="1" dirty="0" smtClean="0"/>
              <a:t>GIF imagen(Imagen GIF, .</a:t>
            </a:r>
            <a:r>
              <a:rPr lang="es-MX" sz="2000" b="1" dirty="0" err="1" smtClean="0"/>
              <a:t>gif</a:t>
            </a:r>
            <a:r>
              <a:rPr lang="es-MX" sz="2000" b="1" dirty="0" smtClean="0"/>
              <a:t>): </a:t>
            </a:r>
            <a:r>
              <a:rPr lang="es-MX" sz="2000" dirty="0" smtClean="0"/>
              <a:t>Los archivos GIF se pueden reproducir en cualquier navegador</a:t>
            </a:r>
          </a:p>
          <a:p>
            <a:endParaRPr lang="es-MX" sz="2000" dirty="0"/>
          </a:p>
        </p:txBody>
      </p:sp>
      <p:pic>
        <p:nvPicPr>
          <p:cNvPr id="4" name="Imagen 3"/>
          <p:cNvPicPr>
            <a:picLocks noChangeAspect="1"/>
          </p:cNvPicPr>
          <p:nvPr/>
        </p:nvPicPr>
        <p:blipFill>
          <a:blip r:embed="rId2"/>
          <a:stretch>
            <a:fillRect/>
          </a:stretch>
        </p:blipFill>
        <p:spPr>
          <a:xfrm>
            <a:off x="6853972" y="1656092"/>
            <a:ext cx="2430916" cy="3313870"/>
          </a:xfrm>
          <a:prstGeom prst="rect">
            <a:avLst/>
          </a:prstGeom>
        </p:spPr>
      </p:pic>
    </p:spTree>
    <p:extLst>
      <p:ext uri="{BB962C8B-B14F-4D97-AF65-F5344CB8AC3E}">
        <p14:creationId xmlns:p14="http://schemas.microsoft.com/office/powerpoint/2010/main" val="10148431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3534" y="799875"/>
            <a:ext cx="8596668" cy="3880773"/>
          </a:xfrm>
        </p:spPr>
        <p:txBody>
          <a:bodyPr/>
          <a:lstStyle/>
          <a:p>
            <a:r>
              <a:rPr lang="es-MX" b="1" dirty="0" smtClean="0"/>
              <a:t>JPEG </a:t>
            </a:r>
            <a:r>
              <a:rPr lang="es-MX" b="1" dirty="0" err="1" smtClean="0"/>
              <a:t>image</a:t>
            </a:r>
            <a:r>
              <a:rPr lang="es-MX" b="1" dirty="0" smtClean="0"/>
              <a:t> (Imagen JPEG, .</a:t>
            </a:r>
            <a:r>
              <a:rPr lang="es-MX" b="1" dirty="0" err="1" smtClean="0"/>
              <a:t>jpg</a:t>
            </a:r>
            <a:r>
              <a:rPr lang="es-MX" b="1" dirty="0" smtClean="0"/>
              <a:t>) y PNG </a:t>
            </a:r>
            <a:r>
              <a:rPr lang="es-MX" b="1" dirty="0" err="1" smtClean="0"/>
              <a:t>image</a:t>
            </a:r>
            <a:r>
              <a:rPr lang="es-MX" b="1" dirty="0" smtClean="0"/>
              <a:t> (Imagen PNG, .</a:t>
            </a:r>
            <a:r>
              <a:rPr lang="es-MX" b="1" dirty="0" err="1" smtClean="0"/>
              <a:t>png</a:t>
            </a:r>
            <a:r>
              <a:rPr lang="es-MX" b="1" dirty="0" smtClean="0"/>
              <a:t>): </a:t>
            </a:r>
            <a:r>
              <a:rPr lang="es-MX" dirty="0" smtClean="0"/>
              <a:t>Estos formatos son de una sola imagen en mapa de bits</a:t>
            </a:r>
          </a:p>
          <a:p>
            <a:r>
              <a:rPr lang="es-MX" b="1" dirty="0" smtClean="0"/>
              <a:t>Windows projector (Proyector Windows, .</a:t>
            </a:r>
            <a:r>
              <a:rPr lang="es-MX" b="1" dirty="0" err="1" smtClean="0"/>
              <a:t>exe</a:t>
            </a:r>
            <a:r>
              <a:rPr lang="es-MX" b="1" dirty="0" smtClean="0"/>
              <a:t>) y Macintosh projector(Proyector Macintosh): </a:t>
            </a:r>
            <a:r>
              <a:rPr lang="es-MX" dirty="0" smtClean="0"/>
              <a:t>son películas de forma autónoma ejecutable</a:t>
            </a:r>
            <a:endParaRPr lang="es-ES" dirty="0"/>
          </a:p>
        </p:txBody>
      </p:sp>
      <p:pic>
        <p:nvPicPr>
          <p:cNvPr id="3074" name="Picture 2" descr="Resultado de imagen para Windows projector flahs 5"/>
          <p:cNvPicPr>
            <a:picLocks noChangeAspect="1" noChangeArrowheads="1"/>
          </p:cNvPicPr>
          <p:nvPr/>
        </p:nvPicPr>
        <p:blipFill rotWithShape="1">
          <a:blip r:embed="rId2">
            <a:extLst>
              <a:ext uri="{28A0092B-C50C-407E-A947-70E740481C1C}">
                <a14:useLocalDpi xmlns:a14="http://schemas.microsoft.com/office/drawing/2010/main" val="0"/>
              </a:ext>
            </a:extLst>
          </a:blip>
          <a:srcRect t="5362"/>
          <a:stretch/>
        </p:blipFill>
        <p:spPr bwMode="auto">
          <a:xfrm>
            <a:off x="2985861" y="3091542"/>
            <a:ext cx="3632653" cy="2882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618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chemeClr val="tx1"/>
                </a:solidFill>
              </a:rPr>
              <a:t>OBJETIVO UNIDAD IV</a:t>
            </a:r>
            <a:endParaRPr lang="es-MX" dirty="0">
              <a:solidFill>
                <a:schemeClr val="tx1"/>
              </a:solidFill>
            </a:endParaRPr>
          </a:p>
        </p:txBody>
      </p:sp>
      <p:sp>
        <p:nvSpPr>
          <p:cNvPr id="3" name="Marcador de contenido 2"/>
          <p:cNvSpPr>
            <a:spLocks noGrp="1"/>
          </p:cNvSpPr>
          <p:nvPr>
            <p:ph idx="1"/>
          </p:nvPr>
        </p:nvSpPr>
        <p:spPr/>
        <p:txBody>
          <a:bodyPr/>
          <a:lstStyle/>
          <a:p>
            <a:r>
              <a:rPr lang="es-MX" dirty="0" smtClean="0"/>
              <a:t>Diseñar objetos animados, </a:t>
            </a:r>
            <a:r>
              <a:rPr lang="es-MX" dirty="0" smtClean="0"/>
              <a:t>y la publicación de películas.</a:t>
            </a:r>
            <a:endParaRPr lang="es-MX" dirty="0"/>
          </a:p>
        </p:txBody>
      </p:sp>
      <p:pic>
        <p:nvPicPr>
          <p:cNvPr id="1026" name="Picture 2"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l="12810" t="16204" r="51029" b="19359"/>
          <a:stretch/>
        </p:blipFill>
        <p:spPr bwMode="auto">
          <a:xfrm>
            <a:off x="1926771" y="2841171"/>
            <a:ext cx="5105400" cy="3570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69618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6820" y="500743"/>
            <a:ext cx="8596668" cy="1320800"/>
          </a:xfrm>
        </p:spPr>
        <p:txBody>
          <a:bodyPr/>
          <a:lstStyle/>
          <a:p>
            <a:pPr algn="ctr"/>
            <a:r>
              <a:rPr lang="es-ES" dirty="0" smtClean="0">
                <a:solidFill>
                  <a:schemeClr val="tx1"/>
                </a:solidFill>
                <a:latin typeface="Arial" panose="020B0604020202020204" pitchFamily="34" charset="0"/>
                <a:cs typeface="Arial" panose="020B0604020202020204" pitchFamily="34" charset="0"/>
              </a:rPr>
              <a:t>COMO INCLUIR PELÍCULAS EN </a:t>
            </a:r>
            <a:r>
              <a:rPr lang="es-ES" dirty="0" smtClean="0">
                <a:solidFill>
                  <a:schemeClr val="tx1"/>
                </a:solidFill>
                <a:latin typeface="Arial" panose="020B0604020202020204" pitchFamily="34" charset="0"/>
                <a:cs typeface="Arial" panose="020B0604020202020204" pitchFamily="34" charset="0"/>
              </a:rPr>
              <a:t>PÁGINAS </a:t>
            </a:r>
            <a:r>
              <a:rPr lang="es-ES" dirty="0" smtClean="0">
                <a:solidFill>
                  <a:schemeClr val="tx1"/>
                </a:solidFill>
                <a:latin typeface="Arial" panose="020B0604020202020204" pitchFamily="34" charset="0"/>
                <a:cs typeface="Arial" panose="020B0604020202020204" pitchFamily="34" charset="0"/>
              </a:rPr>
              <a:t>WEB</a:t>
            </a:r>
            <a:endParaRPr lang="es-ES" dirty="0">
              <a:solidFill>
                <a:schemeClr val="tx1"/>
              </a:solidFill>
              <a:latin typeface="Arial" panose="020B0604020202020204" pitchFamily="34" charset="0"/>
              <a:cs typeface="Arial" panose="020B0604020202020204" pitchFamily="34" charset="0"/>
            </a:endParaRPr>
          </a:p>
        </p:txBody>
      </p:sp>
      <p:pic>
        <p:nvPicPr>
          <p:cNvPr id="4098" name="Picture 2" descr="Resultado de imagen para COMO INCLUIR PELÃCULAS EN PAGINAS WEB flash 5"/>
          <p:cNvPicPr>
            <a:picLocks noChangeAspect="1" noChangeArrowheads="1"/>
          </p:cNvPicPr>
          <p:nvPr/>
        </p:nvPicPr>
        <p:blipFill rotWithShape="1">
          <a:blip r:embed="rId2">
            <a:extLst>
              <a:ext uri="{28A0092B-C50C-407E-A947-70E740481C1C}">
                <a14:useLocalDpi xmlns:a14="http://schemas.microsoft.com/office/drawing/2010/main" val="0"/>
              </a:ext>
            </a:extLst>
          </a:blip>
          <a:srcRect t="2733" b="4556"/>
          <a:stretch/>
        </p:blipFill>
        <p:spPr bwMode="auto">
          <a:xfrm>
            <a:off x="1392091" y="2100943"/>
            <a:ext cx="7646126" cy="443048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43659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05543"/>
          </a:xfrm>
        </p:spPr>
        <p:txBody>
          <a:bodyPr/>
          <a:lstStyle/>
          <a:p>
            <a:pPr algn="ctr"/>
            <a:r>
              <a:rPr lang="es-ES" dirty="0" smtClean="0">
                <a:solidFill>
                  <a:schemeClr val="tx1"/>
                </a:solidFill>
                <a:latin typeface="Arial" panose="020B0604020202020204" pitchFamily="34" charset="0"/>
                <a:cs typeface="Arial" panose="020B0604020202020204" pitchFamily="34" charset="0"/>
              </a:rPr>
              <a:t>PUBLICACIÓN PARA LA WEB</a:t>
            </a:r>
            <a:endParaRPr lang="es-ES"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77334" y="1627189"/>
            <a:ext cx="8596668" cy="3880773"/>
          </a:xfrm>
        </p:spPr>
        <p:txBody>
          <a:bodyPr/>
          <a:lstStyle/>
          <a:p>
            <a:pPr algn="just"/>
            <a:r>
              <a:rPr lang="es-ES" dirty="0" smtClean="0">
                <a:latin typeface="Arial" panose="020B0604020202020204" pitchFamily="34" charset="0"/>
                <a:cs typeface="Arial" panose="020B0604020202020204" pitchFamily="34" charset="0"/>
              </a:rPr>
              <a:t>Para publicar la película de Flash en internet se necesitan dos archivos que son:</a:t>
            </a:r>
          </a:p>
          <a:p>
            <a:pPr algn="just"/>
            <a:r>
              <a:rPr lang="es-ES" dirty="0">
                <a:latin typeface="Arial" panose="020B0604020202020204" pitchFamily="34" charset="0"/>
                <a:cs typeface="Arial" panose="020B0604020202020204" pitchFamily="34" charset="0"/>
              </a:rPr>
              <a:t>E</a:t>
            </a:r>
            <a:r>
              <a:rPr lang="es-ES" dirty="0" smtClean="0">
                <a:latin typeface="Arial" panose="020B0604020202020204" pitchFamily="34" charset="0"/>
                <a:cs typeface="Arial" panose="020B0604020202020204" pitchFamily="34" charset="0"/>
              </a:rPr>
              <a:t>l </a:t>
            </a:r>
            <a:r>
              <a:rPr lang="es-ES" dirty="0" smtClean="0">
                <a:latin typeface="Arial" panose="020B0604020202020204" pitchFamily="34" charset="0"/>
                <a:cs typeface="Arial" panose="020B0604020202020204" pitchFamily="34" charset="0"/>
              </a:rPr>
              <a:t>archivo en formato </a:t>
            </a:r>
            <a:r>
              <a:rPr lang="es-ES" b="1" dirty="0" smtClean="0">
                <a:latin typeface="Arial" panose="020B0604020202020204" pitchFamily="34" charset="0"/>
                <a:cs typeface="Arial" panose="020B0604020202020204" pitchFamily="34" charset="0"/>
              </a:rPr>
              <a:t>.</a:t>
            </a:r>
            <a:r>
              <a:rPr lang="es-ES" b="1" dirty="0" err="1" smtClean="0">
                <a:latin typeface="Arial" panose="020B0604020202020204" pitchFamily="34" charset="0"/>
                <a:cs typeface="Arial" panose="020B0604020202020204" pitchFamily="34" charset="0"/>
              </a:rPr>
              <a:t>swf</a:t>
            </a:r>
            <a:r>
              <a:rPr lang="es-ES" b="1" dirty="0" smtClean="0">
                <a:latin typeface="Arial" panose="020B0604020202020204" pitchFamily="34" charset="0"/>
                <a:cs typeface="Arial" panose="020B0604020202020204" pitchFamily="34" charset="0"/>
              </a:rPr>
              <a:t>.</a:t>
            </a:r>
          </a:p>
          <a:p>
            <a:pPr algn="just"/>
            <a:r>
              <a:rPr lang="es-ES" dirty="0" smtClean="0">
                <a:latin typeface="Arial" panose="020B0604020202020204" pitchFamily="34" charset="0"/>
                <a:cs typeface="Arial" panose="020B0604020202020204" pitchFamily="34" charset="0"/>
              </a:rPr>
              <a:t>Documento en </a:t>
            </a:r>
            <a:r>
              <a:rPr lang="es-ES" b="1" dirty="0" smtClean="0">
                <a:latin typeface="Arial" panose="020B0604020202020204" pitchFamily="34" charset="0"/>
                <a:cs typeface="Arial" panose="020B0604020202020204" pitchFamily="34" charset="0"/>
              </a:rPr>
              <a:t>.</a:t>
            </a:r>
            <a:r>
              <a:rPr lang="es-ES" b="1" dirty="0" err="1" smtClean="0">
                <a:latin typeface="Arial" panose="020B0604020202020204" pitchFamily="34" charset="0"/>
                <a:cs typeface="Arial" panose="020B0604020202020204" pitchFamily="34" charset="0"/>
              </a:rPr>
              <a:t>html</a:t>
            </a:r>
            <a:r>
              <a:rPr lang="es-ES" b="1" dirty="0" smtClean="0">
                <a:latin typeface="Arial" panose="020B0604020202020204" pitchFamily="34" charset="0"/>
                <a:cs typeface="Arial" panose="020B0604020202020204" pitchFamily="34" charset="0"/>
              </a:rPr>
              <a:t> </a:t>
            </a:r>
            <a:r>
              <a:rPr lang="es-ES" dirty="0" smtClean="0">
                <a:latin typeface="Arial" panose="020B0604020202020204" pitchFamily="34" charset="0"/>
                <a:cs typeface="Arial" panose="020B0604020202020204" pitchFamily="34" charset="0"/>
              </a:rPr>
              <a:t>que es el soporte para visualizar el archivo.</a:t>
            </a:r>
            <a:endParaRPr lang="es-ES" b="1" dirty="0">
              <a:latin typeface="Arial" panose="020B0604020202020204" pitchFamily="34" charset="0"/>
              <a:cs typeface="Arial" panose="020B0604020202020204" pitchFamily="34" charset="0"/>
            </a:endParaRPr>
          </a:p>
        </p:txBody>
      </p:sp>
      <p:pic>
        <p:nvPicPr>
          <p:cNvPr id="5122" name="Picture 2" descr="Resultado de imagen para COMO INCLUIR PELÃCULAS EN PAGINAS WEB flash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38" t="-9931" r="1938" b="12406"/>
          <a:stretch/>
        </p:blipFill>
        <p:spPr bwMode="auto">
          <a:xfrm>
            <a:off x="2448595" y="3222170"/>
            <a:ext cx="5054146" cy="3080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55129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91140" y="1246190"/>
            <a:ext cx="8596668" cy="3880773"/>
          </a:xfrm>
        </p:spPr>
        <p:txBody>
          <a:bodyPr>
            <a:normAutofit/>
          </a:bodyPr>
          <a:lstStyle/>
          <a:p>
            <a:pPr algn="just"/>
            <a:r>
              <a:rPr lang="es-ES" sz="2000" dirty="0" smtClean="0">
                <a:latin typeface="Arial" panose="020B0604020202020204" pitchFamily="34" charset="0"/>
                <a:cs typeface="Arial" panose="020B0604020202020204" pitchFamily="34" charset="0"/>
              </a:rPr>
              <a:t>Dar clic en el botón </a:t>
            </a:r>
            <a:r>
              <a:rPr lang="es-ES" sz="2000" dirty="0" err="1" smtClean="0">
                <a:latin typeface="Arial" panose="020B0604020202020204" pitchFamily="34" charset="0"/>
                <a:cs typeface="Arial" panose="020B0604020202020204" pitchFamily="34" charset="0"/>
              </a:rPr>
              <a:t>Publish</a:t>
            </a:r>
            <a:r>
              <a:rPr lang="es-ES" sz="2000" dirty="0" smtClean="0">
                <a:latin typeface="Arial" panose="020B0604020202020204" pitchFamily="34" charset="0"/>
                <a:cs typeface="Arial" panose="020B0604020202020204" pitchFamily="34" charset="0"/>
              </a:rPr>
              <a:t>(Publicar) en el cuadro de dialogo </a:t>
            </a:r>
            <a:r>
              <a:rPr lang="es-ES" sz="2000" dirty="0" err="1" smtClean="0">
                <a:latin typeface="Arial" panose="020B0604020202020204" pitchFamily="34" charset="0"/>
                <a:cs typeface="Arial" panose="020B0604020202020204" pitchFamily="34" charset="0"/>
              </a:rPr>
              <a:t>Publish</a:t>
            </a:r>
            <a:r>
              <a:rPr lang="es-ES" sz="2000" dirty="0" smtClean="0">
                <a:latin typeface="Arial" panose="020B0604020202020204" pitchFamily="34" charset="0"/>
                <a:cs typeface="Arial" panose="020B0604020202020204" pitchFamily="34" charset="0"/>
              </a:rPr>
              <a:t> </a:t>
            </a:r>
            <a:r>
              <a:rPr lang="es-ES" sz="2000" dirty="0" err="1" smtClean="0">
                <a:latin typeface="Arial" panose="020B0604020202020204" pitchFamily="34" charset="0"/>
                <a:cs typeface="Arial" panose="020B0604020202020204" pitchFamily="34" charset="0"/>
              </a:rPr>
              <a:t>Settings</a:t>
            </a:r>
            <a:r>
              <a:rPr lang="es-ES" sz="2000" dirty="0" smtClean="0">
                <a:latin typeface="Arial" panose="020B0604020202020204" pitchFamily="34" charset="0"/>
                <a:cs typeface="Arial" panose="020B0604020202020204" pitchFamily="34" charset="0"/>
              </a:rPr>
              <a:t>(configuración de publicación) después le das ok para almacenar los ajustes en el archivo FLA , después de publicar la película seleccionar File&gt;</a:t>
            </a:r>
            <a:r>
              <a:rPr lang="es-ES" sz="2000" dirty="0" err="1" smtClean="0">
                <a:latin typeface="Arial" panose="020B0604020202020204" pitchFamily="34" charset="0"/>
                <a:cs typeface="Arial" panose="020B0604020202020204" pitchFamily="34" charset="0"/>
              </a:rPr>
              <a:t>Publish</a:t>
            </a:r>
            <a:r>
              <a:rPr lang="es-ES" sz="2000" dirty="0" smtClean="0">
                <a:latin typeface="Arial" panose="020B0604020202020204" pitchFamily="34" charset="0"/>
                <a:cs typeface="Arial" panose="020B0604020202020204" pitchFamily="34" charset="0"/>
              </a:rPr>
              <a:t>(archivo&gt;publicar).</a:t>
            </a:r>
          </a:p>
          <a:p>
            <a:pPr algn="just"/>
            <a:endParaRPr lang="es-ES" sz="2000" dirty="0" smtClean="0">
              <a:latin typeface="Arial" panose="020B0604020202020204" pitchFamily="34" charset="0"/>
              <a:cs typeface="Arial" panose="020B0604020202020204" pitchFamily="34" charset="0"/>
            </a:endParaRPr>
          </a:p>
          <a:p>
            <a:pPr algn="just"/>
            <a:r>
              <a:rPr lang="es-ES" sz="2000" dirty="0">
                <a:latin typeface="Arial" panose="020B0604020202020204" pitchFamily="34" charset="0"/>
                <a:cs typeface="Arial" panose="020B0604020202020204" pitchFamily="34" charset="0"/>
              </a:rPr>
              <a:t>Archivo HTML lo carga en un navegador predeterminado, si se publica un archivo PNG lo reproduce en el navegador Fireworks o el programa de la edición de imágenes que esta predeterminado en la computadora.</a:t>
            </a:r>
          </a:p>
          <a:p>
            <a:pPr algn="just"/>
            <a:endParaRPr lang="es-E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663094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Bibliografía </a:t>
            </a:r>
            <a:endParaRPr lang="es-MX" dirty="0"/>
          </a:p>
        </p:txBody>
      </p:sp>
      <p:sp>
        <p:nvSpPr>
          <p:cNvPr id="3" name="Marcador de contenido 2"/>
          <p:cNvSpPr>
            <a:spLocks noGrp="1"/>
          </p:cNvSpPr>
          <p:nvPr>
            <p:ph idx="1"/>
          </p:nvPr>
        </p:nvSpPr>
        <p:spPr/>
        <p:txBody>
          <a:bodyPr>
            <a:normAutofit/>
          </a:bodyPr>
          <a:lstStyle/>
          <a:p>
            <a:pPr marL="457200" indent="-457200">
              <a:buFont typeface="+mj-lt"/>
              <a:buAutoNum type="arabicPeriod"/>
            </a:pPr>
            <a:r>
              <a:rPr lang="es-MX" sz="2000" dirty="0" smtClean="0"/>
              <a:t>Aprender Flash CS6 con 100 ejercicios </a:t>
            </a:r>
            <a:r>
              <a:rPr lang="es-MX" sz="2000" dirty="0" smtClean="0"/>
              <a:t>prácticos (</a:t>
            </a:r>
            <a:r>
              <a:rPr lang="es-MX" sz="2000" dirty="0" smtClean="0"/>
              <a:t>Primera edición 2013</a:t>
            </a:r>
            <a:r>
              <a:rPr lang="es-MX" sz="2000" dirty="0" smtClean="0"/>
              <a:t>). </a:t>
            </a:r>
            <a:r>
              <a:rPr lang="es-MX" sz="2000" dirty="0" err="1" smtClean="0"/>
              <a:t>Alfaomega</a:t>
            </a:r>
            <a:r>
              <a:rPr lang="es-MX" sz="2000" dirty="0" smtClean="0"/>
              <a:t>. </a:t>
            </a:r>
            <a:r>
              <a:rPr lang="es-MX" sz="2000" dirty="0" err="1" smtClean="0"/>
              <a:t>Marcombo</a:t>
            </a:r>
            <a:r>
              <a:rPr lang="es-MX" sz="2000" dirty="0" smtClean="0"/>
              <a:t> </a:t>
            </a:r>
            <a:r>
              <a:rPr lang="es-MX" sz="2000" dirty="0" smtClean="0"/>
              <a:t>ediciones técnicas.</a:t>
            </a:r>
          </a:p>
          <a:p>
            <a:pPr marL="457200" indent="-457200">
              <a:buFont typeface="+mj-lt"/>
              <a:buAutoNum type="arabicPeriod"/>
            </a:pPr>
            <a:r>
              <a:rPr lang="es-MX" sz="2000" dirty="0" err="1" smtClean="0"/>
              <a:t>Orós</a:t>
            </a:r>
            <a:r>
              <a:rPr lang="es-MX" sz="2000" dirty="0" smtClean="0"/>
              <a:t>, J. L. Adobe </a:t>
            </a:r>
            <a:r>
              <a:rPr lang="es-MX" sz="2000" dirty="0" smtClean="0"/>
              <a:t>flash </a:t>
            </a:r>
            <a:r>
              <a:rPr lang="es-MX" sz="2000" dirty="0" smtClean="0"/>
              <a:t>CS3 Profesional. Curso Práctico. </a:t>
            </a:r>
            <a:r>
              <a:rPr lang="es-MX" sz="2000" dirty="0" err="1" smtClean="0"/>
              <a:t>Alfaomega</a:t>
            </a:r>
            <a:r>
              <a:rPr lang="es-MX" sz="2000" dirty="0" smtClean="0"/>
              <a:t> </a:t>
            </a:r>
            <a:r>
              <a:rPr lang="es-MX" sz="2000" dirty="0" smtClean="0"/>
              <a:t>Ra-</a:t>
            </a:r>
            <a:r>
              <a:rPr lang="es-MX" sz="2000" dirty="0" err="1" smtClean="0"/>
              <a:t>Ma</a:t>
            </a:r>
            <a:endParaRPr lang="es-MX" sz="2000" dirty="0" smtClean="0"/>
          </a:p>
          <a:p>
            <a:pPr marL="457200" indent="-457200">
              <a:buFont typeface="+mj-lt"/>
              <a:buAutoNum type="arabicPeriod"/>
            </a:pPr>
            <a:r>
              <a:rPr lang="es-MX" sz="2000" dirty="0" smtClean="0"/>
              <a:t>Casla, P. (2013). Adobe Flash CS6 Profesional</a:t>
            </a:r>
            <a:r>
              <a:rPr lang="es-MX" sz="2000" dirty="0" smtClean="0"/>
              <a:t>. Editorial Ra-Ma.</a:t>
            </a:r>
            <a:endParaRPr lang="es-MX" sz="2000" dirty="0"/>
          </a:p>
        </p:txBody>
      </p:sp>
    </p:spTree>
    <p:extLst>
      <p:ext uri="{BB962C8B-B14F-4D97-AF65-F5344CB8AC3E}">
        <p14:creationId xmlns:p14="http://schemas.microsoft.com/office/powerpoint/2010/main" val="3862046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2837" y="1173183"/>
            <a:ext cx="8596668" cy="1320800"/>
          </a:xfrm>
        </p:spPr>
        <p:txBody>
          <a:bodyPr>
            <a:noAutofit/>
          </a:bodyPr>
          <a:lstStyle/>
          <a:p>
            <a:pPr algn="ctr"/>
            <a:r>
              <a:rPr lang="es-MX" sz="7200" dirty="0" smtClean="0">
                <a:latin typeface="Arial" panose="020B0604020202020204" pitchFamily="34" charset="0"/>
                <a:cs typeface="Arial" panose="020B0604020202020204" pitchFamily="34" charset="0"/>
              </a:rPr>
              <a:t>Interactividad</a:t>
            </a:r>
            <a:r>
              <a:rPr lang="es-MX" sz="7200" dirty="0" smtClean="0">
                <a:solidFill>
                  <a:schemeClr val="accent2">
                    <a:lumMod val="60000"/>
                    <a:lumOff val="40000"/>
                  </a:schemeClr>
                </a:solidFill>
                <a:latin typeface="Arial" panose="020B0604020202020204" pitchFamily="34" charset="0"/>
                <a:cs typeface="Arial" panose="020B0604020202020204" pitchFamily="34" charset="0"/>
              </a:rPr>
              <a:t/>
            </a:r>
            <a:br>
              <a:rPr lang="es-MX" sz="7200" dirty="0" smtClean="0">
                <a:solidFill>
                  <a:schemeClr val="accent2">
                    <a:lumMod val="60000"/>
                    <a:lumOff val="40000"/>
                  </a:schemeClr>
                </a:solidFill>
                <a:latin typeface="Arial" panose="020B0604020202020204" pitchFamily="34" charset="0"/>
                <a:cs typeface="Arial" panose="020B0604020202020204" pitchFamily="34" charset="0"/>
              </a:rPr>
            </a:br>
            <a:endParaRPr lang="es-MX" sz="7200" dirty="0">
              <a:solidFill>
                <a:schemeClr val="accent2">
                  <a:lumMod val="60000"/>
                  <a:lumOff val="40000"/>
                </a:schemeClr>
              </a:solidFill>
              <a:latin typeface="Arial" panose="020B0604020202020204" pitchFamily="34" charset="0"/>
              <a:cs typeface="Arial" panose="020B0604020202020204" pitchFamily="34" charset="0"/>
            </a:endParaRPr>
          </a:p>
        </p:txBody>
      </p:sp>
      <p:pic>
        <p:nvPicPr>
          <p:cNvPr id="5122" name="Picture 2" descr="Resultado de imagen para las escenas y los fotogramas de la pelÃ­cula en forma secuencial  en flash"/>
          <p:cNvPicPr>
            <a:picLocks noChangeAspect="1" noChangeArrowheads="1"/>
          </p:cNvPicPr>
          <p:nvPr/>
        </p:nvPicPr>
        <p:blipFill rotWithShape="1">
          <a:blip r:embed="rId2">
            <a:extLst>
              <a:ext uri="{28A0092B-C50C-407E-A947-70E740481C1C}">
                <a14:useLocalDpi xmlns:a14="http://schemas.microsoft.com/office/drawing/2010/main" val="0"/>
              </a:ext>
            </a:extLst>
          </a:blip>
          <a:srcRect t="1088" b="3232"/>
          <a:stretch/>
        </p:blipFill>
        <p:spPr bwMode="auto">
          <a:xfrm>
            <a:off x="1735282" y="2493983"/>
            <a:ext cx="7304809" cy="391720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1519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Interactividad </a:t>
            </a:r>
            <a:endParaRPr lang="es-MX" dirty="0"/>
          </a:p>
        </p:txBody>
      </p:sp>
      <p:sp>
        <p:nvSpPr>
          <p:cNvPr id="3" name="Marcador de contenido 2"/>
          <p:cNvSpPr>
            <a:spLocks noGrp="1"/>
          </p:cNvSpPr>
          <p:nvPr>
            <p:ph idx="1"/>
          </p:nvPr>
        </p:nvSpPr>
        <p:spPr>
          <a:xfrm>
            <a:off x="677334" y="1582132"/>
            <a:ext cx="8596668" cy="3880773"/>
          </a:xfrm>
        </p:spPr>
        <p:txBody>
          <a:bodyPr/>
          <a:lstStyle/>
          <a:p>
            <a:r>
              <a:rPr lang="es-MX" dirty="0" smtClean="0"/>
              <a:t>En la película interactiva los usuarios utilizan el teclado y el ratón para poder mover objetos.</a:t>
            </a:r>
          </a:p>
          <a:p>
            <a:r>
              <a:rPr lang="es-MX" dirty="0" smtClean="0"/>
              <a:t>Reproduce las escenas y los fotogramas de la película en forma secuencial una detrás de la otra.</a:t>
            </a:r>
          </a:p>
          <a:p>
            <a:endParaRPr lang="es-MX" dirty="0"/>
          </a:p>
        </p:txBody>
      </p:sp>
      <p:pic>
        <p:nvPicPr>
          <p:cNvPr id="4" name="Imagen 3"/>
          <p:cNvPicPr>
            <a:picLocks noChangeAspect="1"/>
          </p:cNvPicPr>
          <p:nvPr/>
        </p:nvPicPr>
        <p:blipFill rotWithShape="1">
          <a:blip r:embed="rId2"/>
          <a:srcRect l="888" t="4001" r="721"/>
          <a:stretch/>
        </p:blipFill>
        <p:spPr>
          <a:xfrm>
            <a:off x="1068687" y="3522519"/>
            <a:ext cx="7711632" cy="29225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62959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Las acciones permitirán que el usuario pueda:</a:t>
            </a:r>
            <a:endParaRPr lang="es-MX" dirty="0"/>
          </a:p>
        </p:txBody>
      </p:sp>
      <p:sp>
        <p:nvSpPr>
          <p:cNvPr id="3" name="Marcador de contenido 2"/>
          <p:cNvSpPr>
            <a:spLocks noGrp="1"/>
          </p:cNvSpPr>
          <p:nvPr>
            <p:ph idx="1"/>
          </p:nvPr>
        </p:nvSpPr>
        <p:spPr/>
        <p:txBody>
          <a:bodyPr/>
          <a:lstStyle/>
          <a:p>
            <a:r>
              <a:rPr lang="es-MX" dirty="0" smtClean="0"/>
              <a:t>Navegar entre las escenas</a:t>
            </a:r>
          </a:p>
          <a:p>
            <a:r>
              <a:rPr lang="es-MX" dirty="0" smtClean="0"/>
              <a:t>Quitar o agregar sonidos de fondo</a:t>
            </a:r>
          </a:p>
          <a:p>
            <a:r>
              <a:rPr lang="es-MX" dirty="0" smtClean="0"/>
              <a:t>Hacer un dibujo que comience a animar en un determinado momento </a:t>
            </a:r>
          </a:p>
          <a:p>
            <a:r>
              <a:rPr lang="es-MX" dirty="0" smtClean="0"/>
              <a:t>Abrir la película en diferentes navegadores</a:t>
            </a:r>
          </a:p>
          <a:p>
            <a:endParaRPr lang="es-MX" dirty="0"/>
          </a:p>
        </p:txBody>
      </p:sp>
      <p:pic>
        <p:nvPicPr>
          <p:cNvPr id="6146" name="Picture 2" descr="Resultado de imagen para Navegar entre las escenas en fl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91" y="4187535"/>
            <a:ext cx="7200900" cy="24106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924420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23940" y="430261"/>
            <a:ext cx="7766936" cy="1646302"/>
          </a:xfrm>
        </p:spPr>
        <p:txBody>
          <a:bodyPr/>
          <a:lstStyle/>
          <a:p>
            <a:pPr algn="ctr"/>
            <a:r>
              <a:rPr lang="es-MX" sz="8000" dirty="0" smtClean="0">
                <a:latin typeface="Arial" panose="020B0604020202020204" pitchFamily="34" charset="0"/>
                <a:cs typeface="Arial" panose="020B0604020202020204" pitchFamily="34" charset="0"/>
              </a:rPr>
              <a:t>Acciones</a:t>
            </a:r>
            <a:endParaRPr lang="es-MX" sz="8000" dirty="0">
              <a:latin typeface="Arial" panose="020B0604020202020204" pitchFamily="34" charset="0"/>
              <a:cs typeface="Arial" panose="020B0604020202020204" pitchFamily="34" charset="0"/>
            </a:endParaRPr>
          </a:p>
        </p:txBody>
      </p:sp>
      <p:pic>
        <p:nvPicPr>
          <p:cNvPr id="7170" name="Picture 2" descr="Resultado de imagen para Acciones en fl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2738" y="2645784"/>
            <a:ext cx="6629340" cy="3048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673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ACCIONES </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53336" y="1462314"/>
            <a:ext cx="8596668" cy="3880773"/>
          </a:xfrm>
        </p:spPr>
        <p:txBody>
          <a:bodyPr/>
          <a:lstStyle/>
          <a:p>
            <a:r>
              <a:rPr lang="es-MX" sz="2000" dirty="0" smtClean="0">
                <a:latin typeface="Arial" panose="020B0604020202020204" pitchFamily="34" charset="0"/>
                <a:cs typeface="Arial" panose="020B0604020202020204" pitchFamily="34" charset="0"/>
              </a:rPr>
              <a:t>Cada tipo de acción obligara al programa a realizar algo en concreto. </a:t>
            </a:r>
          </a:p>
          <a:p>
            <a:r>
              <a:rPr lang="es-MX" sz="2000" dirty="0" smtClean="0">
                <a:latin typeface="Arial" panose="020B0604020202020204" pitchFamily="34" charset="0"/>
                <a:cs typeface="Arial" panose="020B0604020202020204" pitchFamily="34" charset="0"/>
              </a:rPr>
              <a:t>Ejemplo: </a:t>
            </a:r>
          </a:p>
          <a:p>
            <a:pPr marL="0" indent="0">
              <a:buNone/>
            </a:pPr>
            <a:r>
              <a:rPr lang="es-MX" sz="2000" dirty="0" smtClean="0">
                <a:latin typeface="Arial" panose="020B0604020202020204" pitchFamily="34" charset="0"/>
                <a:cs typeface="Arial" panose="020B0604020202020204" pitchFamily="34" charset="0"/>
              </a:rPr>
              <a:t>                 Ir de un fotograma a otro</a:t>
            </a:r>
          </a:p>
          <a:p>
            <a:pPr marL="0" indent="0">
              <a:buNone/>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Pasar de una escena a otra</a:t>
            </a:r>
          </a:p>
          <a:p>
            <a:pPr marL="0" indent="0">
              <a:buNone/>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Pasar de una película a otra</a:t>
            </a:r>
          </a:p>
          <a:p>
            <a:pPr marL="0" indent="0">
              <a:buNone/>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Detectar si un fotograma se ha cargado</a:t>
            </a:r>
          </a:p>
          <a:p>
            <a:pPr marL="0" indent="0">
              <a:buNone/>
            </a:pPr>
            <a:r>
              <a:rPr lang="es-MX" sz="2000" dirty="0" smtClean="0">
                <a:latin typeface="Arial" panose="020B0604020202020204" pitchFamily="34" charset="0"/>
                <a:cs typeface="Arial" panose="020B0604020202020204" pitchFamily="34" charset="0"/>
              </a:rPr>
              <a:t>                 Detener la reproducción de un clip</a:t>
            </a:r>
          </a:p>
          <a:p>
            <a:pPr marL="0" indent="0">
              <a:buNone/>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Detener un sonido.</a:t>
            </a:r>
          </a:p>
          <a:p>
            <a:pPr marL="0" indent="0">
              <a:buNone/>
            </a:pPr>
            <a:endParaRPr lang="es-MX" dirty="0">
              <a:latin typeface="Arial" panose="020B0604020202020204" pitchFamily="34" charset="0"/>
              <a:cs typeface="Arial" panose="020B0604020202020204" pitchFamily="34" charset="0"/>
            </a:endParaRPr>
          </a:p>
        </p:txBody>
      </p:sp>
      <p:pic>
        <p:nvPicPr>
          <p:cNvPr id="8194" name="Picture 2" descr="Resultado de imagen para Ir de un fotograma a otro"/>
          <p:cNvPicPr>
            <a:picLocks noChangeAspect="1" noChangeArrowheads="1"/>
          </p:cNvPicPr>
          <p:nvPr/>
        </p:nvPicPr>
        <p:blipFill rotWithShape="1">
          <a:blip r:embed="rId2">
            <a:extLst>
              <a:ext uri="{28A0092B-C50C-407E-A947-70E740481C1C}">
                <a14:useLocalDpi xmlns:a14="http://schemas.microsoft.com/office/drawing/2010/main" val="0"/>
              </a:ext>
            </a:extLst>
          </a:blip>
          <a:srcRect r="52148" b="41662"/>
          <a:stretch/>
        </p:blipFill>
        <p:spPr bwMode="auto">
          <a:xfrm>
            <a:off x="5957166" y="2519093"/>
            <a:ext cx="3844926" cy="27283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22779988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802</TotalTime>
  <Words>1942</Words>
  <Application>Microsoft Office PowerPoint</Application>
  <PresentationFormat>Panorámica</PresentationFormat>
  <Paragraphs>145</Paragraphs>
  <Slides>43</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43</vt:i4>
      </vt:variant>
    </vt:vector>
  </HeadingPairs>
  <TitlesOfParts>
    <vt:vector size="48" baseType="lpstr">
      <vt:lpstr>Arial</vt:lpstr>
      <vt:lpstr>Calibri</vt:lpstr>
      <vt:lpstr>Trebuchet MS</vt:lpstr>
      <vt:lpstr>Wingdings 3</vt:lpstr>
      <vt:lpstr>2_Faceta</vt:lpstr>
      <vt:lpstr>Unidad de aprendizaje: Diseño por computadora</vt:lpstr>
      <vt:lpstr>Guion explicativo</vt:lpstr>
      <vt:lpstr>CONTENIDO  TEMÁTICO    </vt:lpstr>
      <vt:lpstr>OBJETIVO UNIDAD IV</vt:lpstr>
      <vt:lpstr>Interactividad </vt:lpstr>
      <vt:lpstr>Interactividad </vt:lpstr>
      <vt:lpstr>Las acciones permitirán que el usuario pueda:</vt:lpstr>
      <vt:lpstr>Acciones</vt:lpstr>
      <vt:lpstr>ACCIONES </vt:lpstr>
      <vt:lpstr>Ubicación de las acciones </vt:lpstr>
      <vt:lpstr>¿Dónde se ubican las acciones?</vt:lpstr>
      <vt:lpstr>El panel  Acción </vt:lpstr>
      <vt:lpstr>Panel de acciones</vt:lpstr>
      <vt:lpstr>Presentación de PowerPoint</vt:lpstr>
      <vt:lpstr>Arranque o parada de películas</vt:lpstr>
      <vt:lpstr>Presentación de PowerPoint</vt:lpstr>
      <vt:lpstr>Presentación de PowerPoint</vt:lpstr>
      <vt:lpstr>Botones de comando </vt:lpstr>
      <vt:lpstr>Estructura y creación de los botones</vt:lpstr>
      <vt:lpstr>Presentación de PowerPoint</vt:lpstr>
      <vt:lpstr>Los botones en la escena </vt:lpstr>
      <vt:lpstr>Presentación de PowerPoint</vt:lpstr>
      <vt:lpstr>Creación de un botón estático </vt:lpstr>
      <vt:lpstr>Ejemplo </vt:lpstr>
      <vt:lpstr>Presentación de PowerPoint</vt:lpstr>
      <vt:lpstr>Presentación de PowerPoint</vt:lpstr>
      <vt:lpstr>Los eventos del ratón y el teclado </vt:lpstr>
      <vt:lpstr>Presentación de PowerPoint</vt:lpstr>
      <vt:lpstr>Los eventos del ratón.</vt:lpstr>
      <vt:lpstr>Presentación de PowerPoint</vt:lpstr>
      <vt:lpstr>Presentación de PowerPoint</vt:lpstr>
      <vt:lpstr>Abrir una página web con botón </vt:lpstr>
      <vt:lpstr>PUBLICACIÓN DE PELÍCULAS </vt:lpstr>
      <vt:lpstr>TIPOS DE SALIDA DE LAS PELÍCULAS DE FLASH </vt:lpstr>
      <vt:lpstr>Presentación de PowerPoint</vt:lpstr>
      <vt:lpstr>Presentación de PowerPoint</vt:lpstr>
      <vt:lpstr>Presentación de PowerPoint</vt:lpstr>
      <vt:lpstr>PUBLICACION DE PELÍCULAS </vt:lpstr>
      <vt:lpstr>Presentación de PowerPoint</vt:lpstr>
      <vt:lpstr>COMO INCLUIR PELÍCULAS EN PÁGINAS WEB</vt:lpstr>
      <vt:lpstr>PUBLICACIÓN PARA LA WEB</vt:lpstr>
      <vt:lpstr>Presentación de PowerPoint</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Acciones</dc:title>
  <dc:creator>AnaBAnaL Gomez Garcia</dc:creator>
  <cp:lastModifiedBy>laura alviter rojas</cp:lastModifiedBy>
  <cp:revision>63</cp:revision>
  <dcterms:created xsi:type="dcterms:W3CDTF">2018-08-30T18:52:13Z</dcterms:created>
  <dcterms:modified xsi:type="dcterms:W3CDTF">2018-09-28T18:50:18Z</dcterms:modified>
</cp:coreProperties>
</file>