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310" r:id="rId2"/>
    <p:sldId id="311" r:id="rId3"/>
    <p:sldId id="312" r:id="rId4"/>
    <p:sldId id="313" r:id="rId5"/>
    <p:sldId id="257" r:id="rId6"/>
    <p:sldId id="259" r:id="rId7"/>
    <p:sldId id="260" r:id="rId8"/>
    <p:sldId id="261" r:id="rId9"/>
    <p:sldId id="262" r:id="rId10"/>
    <p:sldId id="287" r:id="rId11"/>
    <p:sldId id="263" r:id="rId12"/>
    <p:sldId id="264" r:id="rId13"/>
    <p:sldId id="265" r:id="rId14"/>
    <p:sldId id="266" r:id="rId15"/>
    <p:sldId id="267" r:id="rId16"/>
    <p:sldId id="268" r:id="rId17"/>
    <p:sldId id="269" r:id="rId18"/>
    <p:sldId id="270" r:id="rId19"/>
    <p:sldId id="271" r:id="rId20"/>
    <p:sldId id="272" r:id="rId21"/>
    <p:sldId id="273" r:id="rId22"/>
    <p:sldId id="275" r:id="rId23"/>
    <p:sldId id="276" r:id="rId24"/>
    <p:sldId id="277" r:id="rId25"/>
    <p:sldId id="278" r:id="rId26"/>
    <p:sldId id="279" r:id="rId27"/>
    <p:sldId id="280" r:id="rId28"/>
    <p:sldId id="281" r:id="rId29"/>
    <p:sldId id="282" r:id="rId30"/>
    <p:sldId id="297" r:id="rId31"/>
    <p:sldId id="283" r:id="rId32"/>
    <p:sldId id="284" r:id="rId33"/>
    <p:sldId id="300" r:id="rId34"/>
    <p:sldId id="285" r:id="rId35"/>
    <p:sldId id="298" r:id="rId36"/>
    <p:sldId id="299" r:id="rId37"/>
    <p:sldId id="301" r:id="rId38"/>
    <p:sldId id="302" r:id="rId39"/>
    <p:sldId id="303" r:id="rId40"/>
    <p:sldId id="304" r:id="rId41"/>
    <p:sldId id="305" r:id="rId42"/>
    <p:sldId id="306" r:id="rId43"/>
    <p:sldId id="291" r:id="rId44"/>
    <p:sldId id="292" r:id="rId45"/>
    <p:sldId id="293" r:id="rId46"/>
    <p:sldId id="294" r:id="rId47"/>
    <p:sldId id="309" r:id="rId48"/>
    <p:sldId id="289" r:id="rId49"/>
    <p:sldId id="290" r:id="rId50"/>
    <p:sldId id="308" r:id="rId51"/>
    <p:sldId id="286" r:id="rId5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3" autoAdjust="0"/>
    <p:restoredTop sz="94660"/>
  </p:normalViewPr>
  <p:slideViewPr>
    <p:cSldViewPr snapToGrid="0">
      <p:cViewPr varScale="1">
        <p:scale>
          <a:sx n="84" d="100"/>
          <a:sy n="84" d="100"/>
        </p:scale>
        <p:origin x="6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754BD3-851D-4AEF-B2D4-AAAB831EBBAE}" type="doc">
      <dgm:prSet loTypeId="urn:microsoft.com/office/officeart/2005/8/layout/orgChart1" loCatId="hierarchy" qsTypeId="urn:microsoft.com/office/officeart/2005/8/quickstyle/3d4" qsCatId="3D" csTypeId="urn:microsoft.com/office/officeart/2005/8/colors/accent1_1" csCatId="accent1" phldr="1"/>
      <dgm:spPr/>
    </dgm:pt>
    <dgm:pt modelId="{1BB92B32-0F42-4B2F-B6E0-FF5B04B3CA9D}">
      <dgm:prSet/>
      <dgm:spPr/>
      <dgm:t>
        <a:bodyPr/>
        <a:lstStyle/>
        <a:p>
          <a:pPr marR="0" algn="ctr" rtl="0"/>
          <a:r>
            <a:rPr lang="es-ES" b="1" baseline="0" dirty="0" smtClean="0">
              <a:latin typeface="Calibri"/>
            </a:rPr>
            <a:t>FUENTES DEL DERECHO</a:t>
          </a:r>
        </a:p>
      </dgm:t>
    </dgm:pt>
    <dgm:pt modelId="{A306FBAC-F25D-4DDD-BFD1-E1B8C1D22371}" type="parTrans" cxnId="{54A4F56F-B0D8-4A4C-A4B4-078621EB0087}">
      <dgm:prSet/>
      <dgm:spPr/>
      <dgm:t>
        <a:bodyPr/>
        <a:lstStyle/>
        <a:p>
          <a:endParaRPr lang="es-MX"/>
        </a:p>
      </dgm:t>
    </dgm:pt>
    <dgm:pt modelId="{0E340B79-6E78-4EF5-8B08-1A7FF2261706}" type="sibTrans" cxnId="{54A4F56F-B0D8-4A4C-A4B4-078621EB0087}">
      <dgm:prSet/>
      <dgm:spPr/>
      <dgm:t>
        <a:bodyPr/>
        <a:lstStyle/>
        <a:p>
          <a:endParaRPr lang="es-MX"/>
        </a:p>
      </dgm:t>
    </dgm:pt>
    <dgm:pt modelId="{C02FAE03-326A-445E-BAFD-2B3AC43E9B9E}">
      <dgm:prSet/>
      <dgm:spPr/>
      <dgm:t>
        <a:bodyPr/>
        <a:lstStyle/>
        <a:p>
          <a:pPr marR="0" algn="just" rtl="0"/>
          <a:r>
            <a:rPr lang="es-ES" baseline="0" smtClean="0">
              <a:latin typeface="Calibri"/>
            </a:rPr>
            <a:t>1.- Formales</a:t>
          </a:r>
          <a:endParaRPr lang="es-ES" smtClean="0"/>
        </a:p>
      </dgm:t>
    </dgm:pt>
    <dgm:pt modelId="{4DEED87A-4028-4AE1-B738-64C1FFCDDAA9}" type="parTrans" cxnId="{DC9F4F9A-26F8-4791-8FDF-A34B8D448CC9}">
      <dgm:prSet/>
      <dgm:spPr/>
      <dgm:t>
        <a:bodyPr/>
        <a:lstStyle/>
        <a:p>
          <a:endParaRPr lang="es-MX"/>
        </a:p>
      </dgm:t>
    </dgm:pt>
    <dgm:pt modelId="{824413EC-8EF3-402C-B82F-5354773BB69A}" type="sibTrans" cxnId="{DC9F4F9A-26F8-4791-8FDF-A34B8D448CC9}">
      <dgm:prSet/>
      <dgm:spPr/>
      <dgm:t>
        <a:bodyPr/>
        <a:lstStyle/>
        <a:p>
          <a:endParaRPr lang="es-MX"/>
        </a:p>
      </dgm:t>
    </dgm:pt>
    <dgm:pt modelId="{E44C1E4C-7922-4C6C-8BA5-EBA075232834}">
      <dgm:prSet/>
      <dgm:spPr/>
      <dgm:t>
        <a:bodyPr/>
        <a:lstStyle/>
        <a:p>
          <a:pPr marR="0" algn="ctr" rtl="0"/>
          <a:r>
            <a:rPr lang="es-ES" baseline="0" smtClean="0">
              <a:latin typeface="Calibri"/>
            </a:rPr>
            <a:t>2.- Reales</a:t>
          </a:r>
          <a:endParaRPr lang="es-ES" baseline="0" smtClean="0">
            <a:latin typeface="Times New Roman"/>
          </a:endParaRPr>
        </a:p>
      </dgm:t>
    </dgm:pt>
    <dgm:pt modelId="{2BCBCE5D-14F5-4826-89EA-1F0A95BC7379}" type="parTrans" cxnId="{A5E18DFF-2922-412C-B473-AA8401D3DF6A}">
      <dgm:prSet/>
      <dgm:spPr/>
      <dgm:t>
        <a:bodyPr/>
        <a:lstStyle/>
        <a:p>
          <a:endParaRPr lang="es-MX"/>
        </a:p>
      </dgm:t>
    </dgm:pt>
    <dgm:pt modelId="{8AEAC551-8D5D-406C-900D-F6860BB65480}" type="sibTrans" cxnId="{A5E18DFF-2922-412C-B473-AA8401D3DF6A}">
      <dgm:prSet/>
      <dgm:spPr/>
      <dgm:t>
        <a:bodyPr/>
        <a:lstStyle/>
        <a:p>
          <a:endParaRPr lang="es-MX"/>
        </a:p>
      </dgm:t>
    </dgm:pt>
    <dgm:pt modelId="{390BBE19-94E1-41F9-AE6E-28598388F7FA}">
      <dgm:prSet/>
      <dgm:spPr/>
      <dgm:t>
        <a:bodyPr/>
        <a:lstStyle/>
        <a:p>
          <a:pPr marR="0" algn="ctr" rtl="0"/>
          <a:r>
            <a:rPr lang="es-ES" baseline="0" smtClean="0">
              <a:latin typeface="Calibri"/>
            </a:rPr>
            <a:t>3.- Históricas</a:t>
          </a:r>
          <a:endParaRPr lang="es-ES" smtClean="0"/>
        </a:p>
      </dgm:t>
    </dgm:pt>
    <dgm:pt modelId="{14B40F39-2724-4B4E-BB0B-54822239B418}" type="parTrans" cxnId="{89FAD454-C66C-4437-95D9-F1E13931F286}">
      <dgm:prSet/>
      <dgm:spPr/>
      <dgm:t>
        <a:bodyPr/>
        <a:lstStyle/>
        <a:p>
          <a:endParaRPr lang="es-MX"/>
        </a:p>
      </dgm:t>
    </dgm:pt>
    <dgm:pt modelId="{62142670-332E-4C53-908A-77903A3BCB62}" type="sibTrans" cxnId="{89FAD454-C66C-4437-95D9-F1E13931F286}">
      <dgm:prSet/>
      <dgm:spPr/>
      <dgm:t>
        <a:bodyPr/>
        <a:lstStyle/>
        <a:p>
          <a:endParaRPr lang="es-MX"/>
        </a:p>
      </dgm:t>
    </dgm:pt>
    <dgm:pt modelId="{11C26C08-42AC-4FB4-9E7B-1656FB1849EA}" type="pres">
      <dgm:prSet presAssocID="{58754BD3-851D-4AEF-B2D4-AAAB831EBBAE}" presName="hierChild1" presStyleCnt="0">
        <dgm:presLayoutVars>
          <dgm:orgChart val="1"/>
          <dgm:chPref val="1"/>
          <dgm:dir/>
          <dgm:animOne val="branch"/>
          <dgm:animLvl val="lvl"/>
          <dgm:resizeHandles/>
        </dgm:presLayoutVars>
      </dgm:prSet>
      <dgm:spPr/>
    </dgm:pt>
    <dgm:pt modelId="{66B1DAFE-B506-4EE2-9F68-9C66B8BCDD98}" type="pres">
      <dgm:prSet presAssocID="{1BB92B32-0F42-4B2F-B6E0-FF5B04B3CA9D}" presName="hierRoot1" presStyleCnt="0">
        <dgm:presLayoutVars>
          <dgm:hierBranch/>
        </dgm:presLayoutVars>
      </dgm:prSet>
      <dgm:spPr/>
    </dgm:pt>
    <dgm:pt modelId="{7C9EA26D-97B9-4222-951E-ED85B26CF55E}" type="pres">
      <dgm:prSet presAssocID="{1BB92B32-0F42-4B2F-B6E0-FF5B04B3CA9D}" presName="rootComposite1" presStyleCnt="0"/>
      <dgm:spPr/>
    </dgm:pt>
    <dgm:pt modelId="{0E07A78B-20D0-42A0-A0DF-6A2BD6A88746}" type="pres">
      <dgm:prSet presAssocID="{1BB92B32-0F42-4B2F-B6E0-FF5B04B3CA9D}" presName="rootText1" presStyleLbl="node0" presStyleIdx="0" presStyleCnt="1">
        <dgm:presLayoutVars>
          <dgm:chPref val="3"/>
        </dgm:presLayoutVars>
      </dgm:prSet>
      <dgm:spPr/>
      <dgm:t>
        <a:bodyPr/>
        <a:lstStyle/>
        <a:p>
          <a:endParaRPr lang="es-ES"/>
        </a:p>
      </dgm:t>
    </dgm:pt>
    <dgm:pt modelId="{DAA2EFFC-390D-4D5E-8D8E-090073868ECB}" type="pres">
      <dgm:prSet presAssocID="{1BB92B32-0F42-4B2F-B6E0-FF5B04B3CA9D}" presName="rootConnector1" presStyleLbl="node1" presStyleIdx="0" presStyleCnt="0"/>
      <dgm:spPr/>
      <dgm:t>
        <a:bodyPr/>
        <a:lstStyle/>
        <a:p>
          <a:endParaRPr lang="es-ES"/>
        </a:p>
      </dgm:t>
    </dgm:pt>
    <dgm:pt modelId="{F36104EA-84FF-47B0-82DC-BC54C6C845CF}" type="pres">
      <dgm:prSet presAssocID="{1BB92B32-0F42-4B2F-B6E0-FF5B04B3CA9D}" presName="hierChild2" presStyleCnt="0"/>
      <dgm:spPr/>
    </dgm:pt>
    <dgm:pt modelId="{B34A7DD8-1D16-4B27-8880-B3F802A04413}" type="pres">
      <dgm:prSet presAssocID="{4DEED87A-4028-4AE1-B738-64C1FFCDDAA9}" presName="Name35" presStyleLbl="parChTrans1D2" presStyleIdx="0" presStyleCnt="3"/>
      <dgm:spPr/>
      <dgm:t>
        <a:bodyPr/>
        <a:lstStyle/>
        <a:p>
          <a:endParaRPr lang="es-MX"/>
        </a:p>
      </dgm:t>
    </dgm:pt>
    <dgm:pt modelId="{B4F3AD91-73E1-4058-AC08-F23BB6A050DB}" type="pres">
      <dgm:prSet presAssocID="{C02FAE03-326A-445E-BAFD-2B3AC43E9B9E}" presName="hierRoot2" presStyleCnt="0">
        <dgm:presLayoutVars>
          <dgm:hierBranch/>
        </dgm:presLayoutVars>
      </dgm:prSet>
      <dgm:spPr/>
    </dgm:pt>
    <dgm:pt modelId="{5877E21F-6EA6-45D6-8CD4-40F66473C07D}" type="pres">
      <dgm:prSet presAssocID="{C02FAE03-326A-445E-BAFD-2B3AC43E9B9E}" presName="rootComposite" presStyleCnt="0"/>
      <dgm:spPr/>
    </dgm:pt>
    <dgm:pt modelId="{37EEE010-5AB2-4EF8-BBD2-E2C305C8F28C}" type="pres">
      <dgm:prSet presAssocID="{C02FAE03-326A-445E-BAFD-2B3AC43E9B9E}" presName="rootText" presStyleLbl="node2" presStyleIdx="0" presStyleCnt="3">
        <dgm:presLayoutVars>
          <dgm:chPref val="3"/>
        </dgm:presLayoutVars>
      </dgm:prSet>
      <dgm:spPr/>
      <dgm:t>
        <a:bodyPr/>
        <a:lstStyle/>
        <a:p>
          <a:endParaRPr lang="es-ES"/>
        </a:p>
      </dgm:t>
    </dgm:pt>
    <dgm:pt modelId="{C3C0A809-5DD5-4765-B242-487320457166}" type="pres">
      <dgm:prSet presAssocID="{C02FAE03-326A-445E-BAFD-2B3AC43E9B9E}" presName="rootConnector" presStyleLbl="node2" presStyleIdx="0" presStyleCnt="3"/>
      <dgm:spPr/>
      <dgm:t>
        <a:bodyPr/>
        <a:lstStyle/>
        <a:p>
          <a:endParaRPr lang="es-ES"/>
        </a:p>
      </dgm:t>
    </dgm:pt>
    <dgm:pt modelId="{E385B5FF-C3F1-4D3C-BB22-F8DAC35A5D17}" type="pres">
      <dgm:prSet presAssocID="{C02FAE03-326A-445E-BAFD-2B3AC43E9B9E}" presName="hierChild4" presStyleCnt="0"/>
      <dgm:spPr/>
    </dgm:pt>
    <dgm:pt modelId="{D363ABDF-3236-4AE6-8F94-14006EE6C958}" type="pres">
      <dgm:prSet presAssocID="{C02FAE03-326A-445E-BAFD-2B3AC43E9B9E}" presName="hierChild5" presStyleCnt="0"/>
      <dgm:spPr/>
    </dgm:pt>
    <dgm:pt modelId="{6D30729F-FF69-424D-8EE5-9FC090C6D54A}" type="pres">
      <dgm:prSet presAssocID="{2BCBCE5D-14F5-4826-89EA-1F0A95BC7379}" presName="Name35" presStyleLbl="parChTrans1D2" presStyleIdx="1" presStyleCnt="3"/>
      <dgm:spPr/>
      <dgm:t>
        <a:bodyPr/>
        <a:lstStyle/>
        <a:p>
          <a:endParaRPr lang="es-MX"/>
        </a:p>
      </dgm:t>
    </dgm:pt>
    <dgm:pt modelId="{4A7809E7-5B57-430F-924A-2EE47B6E7AC3}" type="pres">
      <dgm:prSet presAssocID="{E44C1E4C-7922-4C6C-8BA5-EBA075232834}" presName="hierRoot2" presStyleCnt="0">
        <dgm:presLayoutVars>
          <dgm:hierBranch/>
        </dgm:presLayoutVars>
      </dgm:prSet>
      <dgm:spPr/>
    </dgm:pt>
    <dgm:pt modelId="{6F1B7A4A-481E-4088-87FA-BA514D11644A}" type="pres">
      <dgm:prSet presAssocID="{E44C1E4C-7922-4C6C-8BA5-EBA075232834}" presName="rootComposite" presStyleCnt="0"/>
      <dgm:spPr/>
    </dgm:pt>
    <dgm:pt modelId="{336A1051-7FB6-437E-992C-78086F0336CC}" type="pres">
      <dgm:prSet presAssocID="{E44C1E4C-7922-4C6C-8BA5-EBA075232834}" presName="rootText" presStyleLbl="node2" presStyleIdx="1" presStyleCnt="3">
        <dgm:presLayoutVars>
          <dgm:chPref val="3"/>
        </dgm:presLayoutVars>
      </dgm:prSet>
      <dgm:spPr/>
      <dgm:t>
        <a:bodyPr/>
        <a:lstStyle/>
        <a:p>
          <a:endParaRPr lang="es-ES"/>
        </a:p>
      </dgm:t>
    </dgm:pt>
    <dgm:pt modelId="{9762BA31-63A6-48AD-BA80-AF1A265D99F0}" type="pres">
      <dgm:prSet presAssocID="{E44C1E4C-7922-4C6C-8BA5-EBA075232834}" presName="rootConnector" presStyleLbl="node2" presStyleIdx="1" presStyleCnt="3"/>
      <dgm:spPr/>
      <dgm:t>
        <a:bodyPr/>
        <a:lstStyle/>
        <a:p>
          <a:endParaRPr lang="es-ES"/>
        </a:p>
      </dgm:t>
    </dgm:pt>
    <dgm:pt modelId="{1DE80E54-A973-41BD-9F5E-D4B9878B9B6F}" type="pres">
      <dgm:prSet presAssocID="{E44C1E4C-7922-4C6C-8BA5-EBA075232834}" presName="hierChild4" presStyleCnt="0"/>
      <dgm:spPr/>
    </dgm:pt>
    <dgm:pt modelId="{947063CB-CC94-4D04-BEB1-404CDD2DD96E}" type="pres">
      <dgm:prSet presAssocID="{E44C1E4C-7922-4C6C-8BA5-EBA075232834}" presName="hierChild5" presStyleCnt="0"/>
      <dgm:spPr/>
    </dgm:pt>
    <dgm:pt modelId="{C641CA01-409E-4035-899C-4FC55931298A}" type="pres">
      <dgm:prSet presAssocID="{14B40F39-2724-4B4E-BB0B-54822239B418}" presName="Name35" presStyleLbl="parChTrans1D2" presStyleIdx="2" presStyleCnt="3"/>
      <dgm:spPr/>
      <dgm:t>
        <a:bodyPr/>
        <a:lstStyle/>
        <a:p>
          <a:endParaRPr lang="es-MX"/>
        </a:p>
      </dgm:t>
    </dgm:pt>
    <dgm:pt modelId="{9BB7BCFD-3C8E-4133-815E-6442BE6FDAA1}" type="pres">
      <dgm:prSet presAssocID="{390BBE19-94E1-41F9-AE6E-28598388F7FA}" presName="hierRoot2" presStyleCnt="0">
        <dgm:presLayoutVars>
          <dgm:hierBranch/>
        </dgm:presLayoutVars>
      </dgm:prSet>
      <dgm:spPr/>
    </dgm:pt>
    <dgm:pt modelId="{B1CDCA4B-11E1-4FA2-8044-86761CA9DC2B}" type="pres">
      <dgm:prSet presAssocID="{390BBE19-94E1-41F9-AE6E-28598388F7FA}" presName="rootComposite" presStyleCnt="0"/>
      <dgm:spPr/>
    </dgm:pt>
    <dgm:pt modelId="{E0E63FC1-E8C5-40C0-8438-FA1544F4D0F6}" type="pres">
      <dgm:prSet presAssocID="{390BBE19-94E1-41F9-AE6E-28598388F7FA}" presName="rootText" presStyleLbl="node2" presStyleIdx="2" presStyleCnt="3">
        <dgm:presLayoutVars>
          <dgm:chPref val="3"/>
        </dgm:presLayoutVars>
      </dgm:prSet>
      <dgm:spPr/>
      <dgm:t>
        <a:bodyPr/>
        <a:lstStyle/>
        <a:p>
          <a:endParaRPr lang="es-ES"/>
        </a:p>
      </dgm:t>
    </dgm:pt>
    <dgm:pt modelId="{F32D4DC5-1A39-4A42-BDB4-0E76A32909A4}" type="pres">
      <dgm:prSet presAssocID="{390BBE19-94E1-41F9-AE6E-28598388F7FA}" presName="rootConnector" presStyleLbl="node2" presStyleIdx="2" presStyleCnt="3"/>
      <dgm:spPr/>
      <dgm:t>
        <a:bodyPr/>
        <a:lstStyle/>
        <a:p>
          <a:endParaRPr lang="es-ES"/>
        </a:p>
      </dgm:t>
    </dgm:pt>
    <dgm:pt modelId="{BBBC03F7-8838-4908-9AF5-A410B2F2C51B}" type="pres">
      <dgm:prSet presAssocID="{390BBE19-94E1-41F9-AE6E-28598388F7FA}" presName="hierChild4" presStyleCnt="0"/>
      <dgm:spPr/>
    </dgm:pt>
    <dgm:pt modelId="{695172BF-14B6-4EFE-96D4-3BEE405C800B}" type="pres">
      <dgm:prSet presAssocID="{390BBE19-94E1-41F9-AE6E-28598388F7FA}" presName="hierChild5" presStyleCnt="0"/>
      <dgm:spPr/>
    </dgm:pt>
    <dgm:pt modelId="{53E72262-8081-44CA-96D2-2209E530FCD1}" type="pres">
      <dgm:prSet presAssocID="{1BB92B32-0F42-4B2F-B6E0-FF5B04B3CA9D}" presName="hierChild3" presStyleCnt="0"/>
      <dgm:spPr/>
    </dgm:pt>
  </dgm:ptLst>
  <dgm:cxnLst>
    <dgm:cxn modelId="{439BF7EE-1940-4199-9B64-7B4F1D1B6D1A}" type="presOf" srcId="{390BBE19-94E1-41F9-AE6E-28598388F7FA}" destId="{F32D4DC5-1A39-4A42-BDB4-0E76A32909A4}" srcOrd="1" destOrd="0" presId="urn:microsoft.com/office/officeart/2005/8/layout/orgChart1"/>
    <dgm:cxn modelId="{9323DF1E-6420-4BE7-BCA2-0673F902FF43}" type="presOf" srcId="{C02FAE03-326A-445E-BAFD-2B3AC43E9B9E}" destId="{37EEE010-5AB2-4EF8-BBD2-E2C305C8F28C}" srcOrd="0" destOrd="0" presId="urn:microsoft.com/office/officeart/2005/8/layout/orgChart1"/>
    <dgm:cxn modelId="{DB02BD1B-A516-42B9-9B23-3E6924504F27}" type="presOf" srcId="{C02FAE03-326A-445E-BAFD-2B3AC43E9B9E}" destId="{C3C0A809-5DD5-4765-B242-487320457166}" srcOrd="1" destOrd="0" presId="urn:microsoft.com/office/officeart/2005/8/layout/orgChart1"/>
    <dgm:cxn modelId="{D0B21C77-3DE8-4817-A02E-7BBD51168B1A}" type="presOf" srcId="{14B40F39-2724-4B4E-BB0B-54822239B418}" destId="{C641CA01-409E-4035-899C-4FC55931298A}" srcOrd="0" destOrd="0" presId="urn:microsoft.com/office/officeart/2005/8/layout/orgChart1"/>
    <dgm:cxn modelId="{A457F0A9-7F80-426D-90E3-41E2D7D05F7F}" type="presOf" srcId="{2BCBCE5D-14F5-4826-89EA-1F0A95BC7379}" destId="{6D30729F-FF69-424D-8EE5-9FC090C6D54A}" srcOrd="0" destOrd="0" presId="urn:microsoft.com/office/officeart/2005/8/layout/orgChart1"/>
    <dgm:cxn modelId="{D8489E5F-EED2-44FF-839A-487CCE35E19C}" type="presOf" srcId="{4DEED87A-4028-4AE1-B738-64C1FFCDDAA9}" destId="{B34A7DD8-1D16-4B27-8880-B3F802A04413}" srcOrd="0" destOrd="0" presId="urn:microsoft.com/office/officeart/2005/8/layout/orgChart1"/>
    <dgm:cxn modelId="{7820345C-EACC-480B-9F36-63AC48FD65AF}" type="presOf" srcId="{1BB92B32-0F42-4B2F-B6E0-FF5B04B3CA9D}" destId="{DAA2EFFC-390D-4D5E-8D8E-090073868ECB}" srcOrd="1" destOrd="0" presId="urn:microsoft.com/office/officeart/2005/8/layout/orgChart1"/>
    <dgm:cxn modelId="{A5E18DFF-2922-412C-B473-AA8401D3DF6A}" srcId="{1BB92B32-0F42-4B2F-B6E0-FF5B04B3CA9D}" destId="{E44C1E4C-7922-4C6C-8BA5-EBA075232834}" srcOrd="1" destOrd="0" parTransId="{2BCBCE5D-14F5-4826-89EA-1F0A95BC7379}" sibTransId="{8AEAC551-8D5D-406C-900D-F6860BB65480}"/>
    <dgm:cxn modelId="{197A25C7-99E2-472E-87DB-343577CD00C8}" type="presOf" srcId="{58754BD3-851D-4AEF-B2D4-AAAB831EBBAE}" destId="{11C26C08-42AC-4FB4-9E7B-1656FB1849EA}" srcOrd="0" destOrd="0" presId="urn:microsoft.com/office/officeart/2005/8/layout/orgChart1"/>
    <dgm:cxn modelId="{F9BA7C94-CD99-45D2-B1AD-0D85BC050D17}" type="presOf" srcId="{E44C1E4C-7922-4C6C-8BA5-EBA075232834}" destId="{9762BA31-63A6-48AD-BA80-AF1A265D99F0}" srcOrd="1" destOrd="0" presId="urn:microsoft.com/office/officeart/2005/8/layout/orgChart1"/>
    <dgm:cxn modelId="{2BAF426C-0B40-482B-8923-E6E469DFF46F}" type="presOf" srcId="{390BBE19-94E1-41F9-AE6E-28598388F7FA}" destId="{E0E63FC1-E8C5-40C0-8438-FA1544F4D0F6}" srcOrd="0" destOrd="0" presId="urn:microsoft.com/office/officeart/2005/8/layout/orgChart1"/>
    <dgm:cxn modelId="{DC9F4F9A-26F8-4791-8FDF-A34B8D448CC9}" srcId="{1BB92B32-0F42-4B2F-B6E0-FF5B04B3CA9D}" destId="{C02FAE03-326A-445E-BAFD-2B3AC43E9B9E}" srcOrd="0" destOrd="0" parTransId="{4DEED87A-4028-4AE1-B738-64C1FFCDDAA9}" sibTransId="{824413EC-8EF3-402C-B82F-5354773BB69A}"/>
    <dgm:cxn modelId="{54A4F56F-B0D8-4A4C-A4B4-078621EB0087}" srcId="{58754BD3-851D-4AEF-B2D4-AAAB831EBBAE}" destId="{1BB92B32-0F42-4B2F-B6E0-FF5B04B3CA9D}" srcOrd="0" destOrd="0" parTransId="{A306FBAC-F25D-4DDD-BFD1-E1B8C1D22371}" sibTransId="{0E340B79-6E78-4EF5-8B08-1A7FF2261706}"/>
    <dgm:cxn modelId="{89FAD454-C66C-4437-95D9-F1E13931F286}" srcId="{1BB92B32-0F42-4B2F-B6E0-FF5B04B3CA9D}" destId="{390BBE19-94E1-41F9-AE6E-28598388F7FA}" srcOrd="2" destOrd="0" parTransId="{14B40F39-2724-4B4E-BB0B-54822239B418}" sibTransId="{62142670-332E-4C53-908A-77903A3BCB62}"/>
    <dgm:cxn modelId="{D85E97BB-5044-4475-93D1-EC1755987B84}" type="presOf" srcId="{1BB92B32-0F42-4B2F-B6E0-FF5B04B3CA9D}" destId="{0E07A78B-20D0-42A0-A0DF-6A2BD6A88746}" srcOrd="0" destOrd="0" presId="urn:microsoft.com/office/officeart/2005/8/layout/orgChart1"/>
    <dgm:cxn modelId="{6B8B95A6-F45C-4EFE-B467-6016ECEA2133}" type="presOf" srcId="{E44C1E4C-7922-4C6C-8BA5-EBA075232834}" destId="{336A1051-7FB6-437E-992C-78086F0336CC}" srcOrd="0" destOrd="0" presId="urn:microsoft.com/office/officeart/2005/8/layout/orgChart1"/>
    <dgm:cxn modelId="{6C273E8B-7900-4BAE-AC85-CE472D258BCE}" type="presParOf" srcId="{11C26C08-42AC-4FB4-9E7B-1656FB1849EA}" destId="{66B1DAFE-B506-4EE2-9F68-9C66B8BCDD98}" srcOrd="0" destOrd="0" presId="urn:microsoft.com/office/officeart/2005/8/layout/orgChart1"/>
    <dgm:cxn modelId="{023CEC78-B1BB-44C6-843A-5054D5CC0417}" type="presParOf" srcId="{66B1DAFE-B506-4EE2-9F68-9C66B8BCDD98}" destId="{7C9EA26D-97B9-4222-951E-ED85B26CF55E}" srcOrd="0" destOrd="0" presId="urn:microsoft.com/office/officeart/2005/8/layout/orgChart1"/>
    <dgm:cxn modelId="{0A7B5FE6-0688-4208-BF1F-FD7238086C0D}" type="presParOf" srcId="{7C9EA26D-97B9-4222-951E-ED85B26CF55E}" destId="{0E07A78B-20D0-42A0-A0DF-6A2BD6A88746}" srcOrd="0" destOrd="0" presId="urn:microsoft.com/office/officeart/2005/8/layout/orgChart1"/>
    <dgm:cxn modelId="{624DB2C0-7599-4FF3-A120-C2B7BD60CF98}" type="presParOf" srcId="{7C9EA26D-97B9-4222-951E-ED85B26CF55E}" destId="{DAA2EFFC-390D-4D5E-8D8E-090073868ECB}" srcOrd="1" destOrd="0" presId="urn:microsoft.com/office/officeart/2005/8/layout/orgChart1"/>
    <dgm:cxn modelId="{A12998E4-A5E9-4C3D-BFDA-C76A8090372D}" type="presParOf" srcId="{66B1DAFE-B506-4EE2-9F68-9C66B8BCDD98}" destId="{F36104EA-84FF-47B0-82DC-BC54C6C845CF}" srcOrd="1" destOrd="0" presId="urn:microsoft.com/office/officeart/2005/8/layout/orgChart1"/>
    <dgm:cxn modelId="{642C817E-6B61-4222-98F7-93C9FBE24352}" type="presParOf" srcId="{F36104EA-84FF-47B0-82DC-BC54C6C845CF}" destId="{B34A7DD8-1D16-4B27-8880-B3F802A04413}" srcOrd="0" destOrd="0" presId="urn:microsoft.com/office/officeart/2005/8/layout/orgChart1"/>
    <dgm:cxn modelId="{A0F5F7E7-2980-43CA-8631-4208E7360BC8}" type="presParOf" srcId="{F36104EA-84FF-47B0-82DC-BC54C6C845CF}" destId="{B4F3AD91-73E1-4058-AC08-F23BB6A050DB}" srcOrd="1" destOrd="0" presId="urn:microsoft.com/office/officeart/2005/8/layout/orgChart1"/>
    <dgm:cxn modelId="{3E8E60C3-BC5C-48F4-8EF0-B46311D0D53B}" type="presParOf" srcId="{B4F3AD91-73E1-4058-AC08-F23BB6A050DB}" destId="{5877E21F-6EA6-45D6-8CD4-40F66473C07D}" srcOrd="0" destOrd="0" presId="urn:microsoft.com/office/officeart/2005/8/layout/orgChart1"/>
    <dgm:cxn modelId="{19BB091B-93C2-4543-AE5B-FAAD9D96F334}" type="presParOf" srcId="{5877E21F-6EA6-45D6-8CD4-40F66473C07D}" destId="{37EEE010-5AB2-4EF8-BBD2-E2C305C8F28C}" srcOrd="0" destOrd="0" presId="urn:microsoft.com/office/officeart/2005/8/layout/orgChart1"/>
    <dgm:cxn modelId="{3075227B-E43E-4024-9732-D1A0CDA4C9AC}" type="presParOf" srcId="{5877E21F-6EA6-45D6-8CD4-40F66473C07D}" destId="{C3C0A809-5DD5-4765-B242-487320457166}" srcOrd="1" destOrd="0" presId="urn:microsoft.com/office/officeart/2005/8/layout/orgChart1"/>
    <dgm:cxn modelId="{28431192-BC8A-4108-9BCE-247763956B6D}" type="presParOf" srcId="{B4F3AD91-73E1-4058-AC08-F23BB6A050DB}" destId="{E385B5FF-C3F1-4D3C-BB22-F8DAC35A5D17}" srcOrd="1" destOrd="0" presId="urn:microsoft.com/office/officeart/2005/8/layout/orgChart1"/>
    <dgm:cxn modelId="{CFB2B1EE-C1A1-456A-9A97-64311D3DD254}" type="presParOf" srcId="{B4F3AD91-73E1-4058-AC08-F23BB6A050DB}" destId="{D363ABDF-3236-4AE6-8F94-14006EE6C958}" srcOrd="2" destOrd="0" presId="urn:microsoft.com/office/officeart/2005/8/layout/orgChart1"/>
    <dgm:cxn modelId="{17461975-76C9-48EB-9531-884852FD2AE1}" type="presParOf" srcId="{F36104EA-84FF-47B0-82DC-BC54C6C845CF}" destId="{6D30729F-FF69-424D-8EE5-9FC090C6D54A}" srcOrd="2" destOrd="0" presId="urn:microsoft.com/office/officeart/2005/8/layout/orgChart1"/>
    <dgm:cxn modelId="{3C82CD9A-5653-4279-9EB9-A86986B049D5}" type="presParOf" srcId="{F36104EA-84FF-47B0-82DC-BC54C6C845CF}" destId="{4A7809E7-5B57-430F-924A-2EE47B6E7AC3}" srcOrd="3" destOrd="0" presId="urn:microsoft.com/office/officeart/2005/8/layout/orgChart1"/>
    <dgm:cxn modelId="{A33F0DF6-6FCD-4BAA-8D24-A6F8F0A6DA44}" type="presParOf" srcId="{4A7809E7-5B57-430F-924A-2EE47B6E7AC3}" destId="{6F1B7A4A-481E-4088-87FA-BA514D11644A}" srcOrd="0" destOrd="0" presId="urn:microsoft.com/office/officeart/2005/8/layout/orgChart1"/>
    <dgm:cxn modelId="{CC26762D-300C-485D-977A-80876A94BF89}" type="presParOf" srcId="{6F1B7A4A-481E-4088-87FA-BA514D11644A}" destId="{336A1051-7FB6-437E-992C-78086F0336CC}" srcOrd="0" destOrd="0" presId="urn:microsoft.com/office/officeart/2005/8/layout/orgChart1"/>
    <dgm:cxn modelId="{7DE89762-1041-4CD0-A725-CF71433DD6C6}" type="presParOf" srcId="{6F1B7A4A-481E-4088-87FA-BA514D11644A}" destId="{9762BA31-63A6-48AD-BA80-AF1A265D99F0}" srcOrd="1" destOrd="0" presId="urn:microsoft.com/office/officeart/2005/8/layout/orgChart1"/>
    <dgm:cxn modelId="{FD0FEF0E-79B1-4670-97AC-463CC2D83B66}" type="presParOf" srcId="{4A7809E7-5B57-430F-924A-2EE47B6E7AC3}" destId="{1DE80E54-A973-41BD-9F5E-D4B9878B9B6F}" srcOrd="1" destOrd="0" presId="urn:microsoft.com/office/officeart/2005/8/layout/orgChart1"/>
    <dgm:cxn modelId="{B495641C-0666-40F3-A1B4-049AD0B831E1}" type="presParOf" srcId="{4A7809E7-5B57-430F-924A-2EE47B6E7AC3}" destId="{947063CB-CC94-4D04-BEB1-404CDD2DD96E}" srcOrd="2" destOrd="0" presId="urn:microsoft.com/office/officeart/2005/8/layout/orgChart1"/>
    <dgm:cxn modelId="{5B1DCC73-9305-4600-BD23-276D3EF40652}" type="presParOf" srcId="{F36104EA-84FF-47B0-82DC-BC54C6C845CF}" destId="{C641CA01-409E-4035-899C-4FC55931298A}" srcOrd="4" destOrd="0" presId="urn:microsoft.com/office/officeart/2005/8/layout/orgChart1"/>
    <dgm:cxn modelId="{B9DC3113-DCE5-4DA6-BCE5-EF714AEA88A0}" type="presParOf" srcId="{F36104EA-84FF-47B0-82DC-BC54C6C845CF}" destId="{9BB7BCFD-3C8E-4133-815E-6442BE6FDAA1}" srcOrd="5" destOrd="0" presId="urn:microsoft.com/office/officeart/2005/8/layout/orgChart1"/>
    <dgm:cxn modelId="{27A301BD-F521-47D9-9C30-F802E9DA880C}" type="presParOf" srcId="{9BB7BCFD-3C8E-4133-815E-6442BE6FDAA1}" destId="{B1CDCA4B-11E1-4FA2-8044-86761CA9DC2B}" srcOrd="0" destOrd="0" presId="urn:microsoft.com/office/officeart/2005/8/layout/orgChart1"/>
    <dgm:cxn modelId="{4787EE76-648A-4615-9A3C-09ECCA4A0EE5}" type="presParOf" srcId="{B1CDCA4B-11E1-4FA2-8044-86761CA9DC2B}" destId="{E0E63FC1-E8C5-40C0-8438-FA1544F4D0F6}" srcOrd="0" destOrd="0" presId="urn:microsoft.com/office/officeart/2005/8/layout/orgChart1"/>
    <dgm:cxn modelId="{9FBB4BF4-1B1E-43F6-A35A-214922073ECA}" type="presParOf" srcId="{B1CDCA4B-11E1-4FA2-8044-86761CA9DC2B}" destId="{F32D4DC5-1A39-4A42-BDB4-0E76A32909A4}" srcOrd="1" destOrd="0" presId="urn:microsoft.com/office/officeart/2005/8/layout/orgChart1"/>
    <dgm:cxn modelId="{E8E38A66-69C7-42FA-9260-A8DCDBB62822}" type="presParOf" srcId="{9BB7BCFD-3C8E-4133-815E-6442BE6FDAA1}" destId="{BBBC03F7-8838-4908-9AF5-A410B2F2C51B}" srcOrd="1" destOrd="0" presId="urn:microsoft.com/office/officeart/2005/8/layout/orgChart1"/>
    <dgm:cxn modelId="{7B5011FF-F956-4466-A7CA-93A26F039D5F}" type="presParOf" srcId="{9BB7BCFD-3C8E-4133-815E-6442BE6FDAA1}" destId="{695172BF-14B6-4EFE-96D4-3BEE405C800B}" srcOrd="2" destOrd="0" presId="urn:microsoft.com/office/officeart/2005/8/layout/orgChart1"/>
    <dgm:cxn modelId="{D400C153-8BBE-4858-8DFB-4646107DA947}" type="presParOf" srcId="{66B1DAFE-B506-4EE2-9F68-9C66B8BCDD98}" destId="{53E72262-8081-44CA-96D2-2209E530FCD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1872C5-9A68-4FF3-BF06-7844F019484A}" type="doc">
      <dgm:prSet loTypeId="urn:microsoft.com/office/officeart/2005/8/layout/cycle8" loCatId="cycle" qsTypeId="urn:microsoft.com/office/officeart/2005/8/quickstyle/simple1" qsCatId="simple" csTypeId="urn:microsoft.com/office/officeart/2005/8/colors/accent3_3" csCatId="accent3" phldr="1"/>
      <dgm:spPr/>
    </dgm:pt>
    <dgm:pt modelId="{378E5BFF-7DA3-41EF-B19B-14C2D5340EF3}">
      <dgm:prSet phldrT="[Texto]"/>
      <dgm:spPr/>
      <dgm:t>
        <a:bodyPr/>
        <a:lstStyle/>
        <a:p>
          <a:pPr algn="ctr"/>
          <a:r>
            <a:rPr lang="es-MX" dirty="0" smtClean="0"/>
            <a:t>Poder Legislativo</a:t>
          </a:r>
          <a:endParaRPr lang="es-MX" dirty="0"/>
        </a:p>
      </dgm:t>
    </dgm:pt>
    <dgm:pt modelId="{1FEBBF07-F3FC-42CB-8F2E-52D7741BE1EF}" type="parTrans" cxnId="{ACCBC4B9-DA89-4D32-9FCA-7F901C8E1A6E}">
      <dgm:prSet/>
      <dgm:spPr/>
      <dgm:t>
        <a:bodyPr/>
        <a:lstStyle/>
        <a:p>
          <a:pPr algn="ctr"/>
          <a:endParaRPr lang="es-MX"/>
        </a:p>
      </dgm:t>
    </dgm:pt>
    <dgm:pt modelId="{B1DA0019-286D-4F40-BFD0-B053488EE068}" type="sibTrans" cxnId="{ACCBC4B9-DA89-4D32-9FCA-7F901C8E1A6E}">
      <dgm:prSet/>
      <dgm:spPr/>
      <dgm:t>
        <a:bodyPr/>
        <a:lstStyle/>
        <a:p>
          <a:pPr algn="ctr"/>
          <a:endParaRPr lang="es-MX"/>
        </a:p>
      </dgm:t>
    </dgm:pt>
    <dgm:pt modelId="{832648D5-B034-410B-BEB1-8AE1E80FC846}">
      <dgm:prSet phldrT="[Texto]"/>
      <dgm:spPr/>
      <dgm:t>
        <a:bodyPr/>
        <a:lstStyle/>
        <a:p>
          <a:pPr algn="ctr"/>
          <a:r>
            <a:rPr lang="es-MX" dirty="0" smtClean="0"/>
            <a:t>Poder Judicial</a:t>
          </a:r>
          <a:endParaRPr lang="es-MX" dirty="0"/>
        </a:p>
      </dgm:t>
    </dgm:pt>
    <dgm:pt modelId="{8E8E07D0-010D-47A6-B4D8-6D4BA2A7DE2E}" type="parTrans" cxnId="{468CC899-35CA-4FE2-8431-AF728C56D939}">
      <dgm:prSet/>
      <dgm:spPr/>
      <dgm:t>
        <a:bodyPr/>
        <a:lstStyle/>
        <a:p>
          <a:pPr algn="ctr"/>
          <a:endParaRPr lang="es-MX"/>
        </a:p>
      </dgm:t>
    </dgm:pt>
    <dgm:pt modelId="{33927990-70DD-4A23-96C0-DB25E5540902}" type="sibTrans" cxnId="{468CC899-35CA-4FE2-8431-AF728C56D939}">
      <dgm:prSet/>
      <dgm:spPr/>
      <dgm:t>
        <a:bodyPr/>
        <a:lstStyle/>
        <a:p>
          <a:pPr algn="ctr"/>
          <a:endParaRPr lang="es-MX"/>
        </a:p>
      </dgm:t>
    </dgm:pt>
    <dgm:pt modelId="{61AC68F3-0BED-448B-8EE5-7F55D08B6310}">
      <dgm:prSet phldrT="[Texto]"/>
      <dgm:spPr/>
      <dgm:t>
        <a:bodyPr/>
        <a:lstStyle/>
        <a:p>
          <a:pPr algn="ctr"/>
          <a:r>
            <a:rPr lang="es-MX" dirty="0" smtClean="0"/>
            <a:t>Poder Ejecutivo</a:t>
          </a:r>
          <a:endParaRPr lang="es-MX" dirty="0"/>
        </a:p>
      </dgm:t>
    </dgm:pt>
    <dgm:pt modelId="{550AF537-C050-4673-8BE6-4E6AC03E71B7}" type="parTrans" cxnId="{AE41C46C-D632-436E-A99F-F867F040BF07}">
      <dgm:prSet/>
      <dgm:spPr/>
      <dgm:t>
        <a:bodyPr/>
        <a:lstStyle/>
        <a:p>
          <a:pPr algn="ctr"/>
          <a:endParaRPr lang="es-MX"/>
        </a:p>
      </dgm:t>
    </dgm:pt>
    <dgm:pt modelId="{C786BE2B-CD6B-43C8-B088-3802D6BB52BF}" type="sibTrans" cxnId="{AE41C46C-D632-436E-A99F-F867F040BF07}">
      <dgm:prSet/>
      <dgm:spPr/>
      <dgm:t>
        <a:bodyPr/>
        <a:lstStyle/>
        <a:p>
          <a:pPr algn="ctr"/>
          <a:endParaRPr lang="es-MX"/>
        </a:p>
      </dgm:t>
    </dgm:pt>
    <dgm:pt modelId="{E169BF6A-FB82-457B-BE48-32E6712AEB16}" type="pres">
      <dgm:prSet presAssocID="{501872C5-9A68-4FF3-BF06-7844F019484A}" presName="compositeShape" presStyleCnt="0">
        <dgm:presLayoutVars>
          <dgm:chMax val="7"/>
          <dgm:dir/>
          <dgm:resizeHandles val="exact"/>
        </dgm:presLayoutVars>
      </dgm:prSet>
      <dgm:spPr/>
    </dgm:pt>
    <dgm:pt modelId="{3273C461-6EA3-4C5F-8095-B7ECF3BD37B8}" type="pres">
      <dgm:prSet presAssocID="{501872C5-9A68-4FF3-BF06-7844F019484A}" presName="wedge1" presStyleLbl="node1" presStyleIdx="0" presStyleCnt="3"/>
      <dgm:spPr/>
      <dgm:t>
        <a:bodyPr/>
        <a:lstStyle/>
        <a:p>
          <a:endParaRPr lang="es-MX"/>
        </a:p>
      </dgm:t>
    </dgm:pt>
    <dgm:pt modelId="{D6C5F27A-4A88-4B32-912D-1E6949738F43}" type="pres">
      <dgm:prSet presAssocID="{501872C5-9A68-4FF3-BF06-7844F019484A}" presName="dummy1a" presStyleCnt="0"/>
      <dgm:spPr/>
    </dgm:pt>
    <dgm:pt modelId="{3A6A6C60-66FC-4E2B-BC08-2DC7071E67D5}" type="pres">
      <dgm:prSet presAssocID="{501872C5-9A68-4FF3-BF06-7844F019484A}" presName="dummy1b" presStyleCnt="0"/>
      <dgm:spPr/>
    </dgm:pt>
    <dgm:pt modelId="{8E496567-B981-4CBC-945C-83413C6E55AD}" type="pres">
      <dgm:prSet presAssocID="{501872C5-9A68-4FF3-BF06-7844F019484A}" presName="wedge1Tx" presStyleLbl="node1" presStyleIdx="0" presStyleCnt="3">
        <dgm:presLayoutVars>
          <dgm:chMax val="0"/>
          <dgm:chPref val="0"/>
          <dgm:bulletEnabled val="1"/>
        </dgm:presLayoutVars>
      </dgm:prSet>
      <dgm:spPr/>
      <dgm:t>
        <a:bodyPr/>
        <a:lstStyle/>
        <a:p>
          <a:endParaRPr lang="es-MX"/>
        </a:p>
      </dgm:t>
    </dgm:pt>
    <dgm:pt modelId="{43A5E6CB-E189-4D0A-9895-E964FDB4BB14}" type="pres">
      <dgm:prSet presAssocID="{501872C5-9A68-4FF3-BF06-7844F019484A}" presName="wedge2" presStyleLbl="node1" presStyleIdx="1" presStyleCnt="3"/>
      <dgm:spPr/>
      <dgm:t>
        <a:bodyPr/>
        <a:lstStyle/>
        <a:p>
          <a:endParaRPr lang="es-MX"/>
        </a:p>
      </dgm:t>
    </dgm:pt>
    <dgm:pt modelId="{EB997B20-7235-48BA-B19F-7574FE7874BF}" type="pres">
      <dgm:prSet presAssocID="{501872C5-9A68-4FF3-BF06-7844F019484A}" presName="dummy2a" presStyleCnt="0"/>
      <dgm:spPr/>
    </dgm:pt>
    <dgm:pt modelId="{5BE8C5CB-C465-4AB7-BDBA-45EDF3F80D12}" type="pres">
      <dgm:prSet presAssocID="{501872C5-9A68-4FF3-BF06-7844F019484A}" presName="dummy2b" presStyleCnt="0"/>
      <dgm:spPr/>
    </dgm:pt>
    <dgm:pt modelId="{E28E19BA-8922-4124-B163-1B5A5AA5114E}" type="pres">
      <dgm:prSet presAssocID="{501872C5-9A68-4FF3-BF06-7844F019484A}" presName="wedge2Tx" presStyleLbl="node1" presStyleIdx="1" presStyleCnt="3">
        <dgm:presLayoutVars>
          <dgm:chMax val="0"/>
          <dgm:chPref val="0"/>
          <dgm:bulletEnabled val="1"/>
        </dgm:presLayoutVars>
      </dgm:prSet>
      <dgm:spPr/>
      <dgm:t>
        <a:bodyPr/>
        <a:lstStyle/>
        <a:p>
          <a:endParaRPr lang="es-MX"/>
        </a:p>
      </dgm:t>
    </dgm:pt>
    <dgm:pt modelId="{8E516F6B-F682-4B4F-A3EF-D6539CA90974}" type="pres">
      <dgm:prSet presAssocID="{501872C5-9A68-4FF3-BF06-7844F019484A}" presName="wedge3" presStyleLbl="node1" presStyleIdx="2" presStyleCnt="3"/>
      <dgm:spPr/>
      <dgm:t>
        <a:bodyPr/>
        <a:lstStyle/>
        <a:p>
          <a:endParaRPr lang="es-MX"/>
        </a:p>
      </dgm:t>
    </dgm:pt>
    <dgm:pt modelId="{9976876A-78E1-4E50-8B84-AA165EB99491}" type="pres">
      <dgm:prSet presAssocID="{501872C5-9A68-4FF3-BF06-7844F019484A}" presName="dummy3a" presStyleCnt="0"/>
      <dgm:spPr/>
    </dgm:pt>
    <dgm:pt modelId="{8B2CB2C4-32F5-4E8D-B5F3-74906C5E7CA5}" type="pres">
      <dgm:prSet presAssocID="{501872C5-9A68-4FF3-BF06-7844F019484A}" presName="dummy3b" presStyleCnt="0"/>
      <dgm:spPr/>
    </dgm:pt>
    <dgm:pt modelId="{B1297DE4-AD50-4D77-A23D-D1F43E86E0EB}" type="pres">
      <dgm:prSet presAssocID="{501872C5-9A68-4FF3-BF06-7844F019484A}" presName="wedge3Tx" presStyleLbl="node1" presStyleIdx="2" presStyleCnt="3">
        <dgm:presLayoutVars>
          <dgm:chMax val="0"/>
          <dgm:chPref val="0"/>
          <dgm:bulletEnabled val="1"/>
        </dgm:presLayoutVars>
      </dgm:prSet>
      <dgm:spPr/>
      <dgm:t>
        <a:bodyPr/>
        <a:lstStyle/>
        <a:p>
          <a:endParaRPr lang="es-MX"/>
        </a:p>
      </dgm:t>
    </dgm:pt>
    <dgm:pt modelId="{D3FEB745-2150-474E-A7AB-7B297D5FF102}" type="pres">
      <dgm:prSet presAssocID="{B1DA0019-286D-4F40-BFD0-B053488EE068}" presName="arrowWedge1" presStyleLbl="fgSibTrans2D1" presStyleIdx="0" presStyleCnt="3"/>
      <dgm:spPr/>
    </dgm:pt>
    <dgm:pt modelId="{6910DA1B-1ABC-49EA-A548-B065C8FBBB1E}" type="pres">
      <dgm:prSet presAssocID="{33927990-70DD-4A23-96C0-DB25E5540902}" presName="arrowWedge2" presStyleLbl="fgSibTrans2D1" presStyleIdx="1" presStyleCnt="3"/>
      <dgm:spPr/>
    </dgm:pt>
    <dgm:pt modelId="{581052E5-84AF-4F35-AA4A-0439D801482A}" type="pres">
      <dgm:prSet presAssocID="{C786BE2B-CD6B-43C8-B088-3802D6BB52BF}" presName="arrowWedge3" presStyleLbl="fgSibTrans2D1" presStyleIdx="2" presStyleCnt="3"/>
      <dgm:spPr/>
    </dgm:pt>
  </dgm:ptLst>
  <dgm:cxnLst>
    <dgm:cxn modelId="{5ADD38A4-0519-4BB4-A202-DCE9CBA9BCB9}" type="presOf" srcId="{61AC68F3-0BED-448B-8EE5-7F55D08B6310}" destId="{8E516F6B-F682-4B4F-A3EF-D6539CA90974}" srcOrd="0" destOrd="0" presId="urn:microsoft.com/office/officeart/2005/8/layout/cycle8"/>
    <dgm:cxn modelId="{ACCBC4B9-DA89-4D32-9FCA-7F901C8E1A6E}" srcId="{501872C5-9A68-4FF3-BF06-7844F019484A}" destId="{378E5BFF-7DA3-41EF-B19B-14C2D5340EF3}" srcOrd="0" destOrd="0" parTransId="{1FEBBF07-F3FC-42CB-8F2E-52D7741BE1EF}" sibTransId="{B1DA0019-286D-4F40-BFD0-B053488EE068}"/>
    <dgm:cxn modelId="{AE41C46C-D632-436E-A99F-F867F040BF07}" srcId="{501872C5-9A68-4FF3-BF06-7844F019484A}" destId="{61AC68F3-0BED-448B-8EE5-7F55D08B6310}" srcOrd="2" destOrd="0" parTransId="{550AF537-C050-4673-8BE6-4E6AC03E71B7}" sibTransId="{C786BE2B-CD6B-43C8-B088-3802D6BB52BF}"/>
    <dgm:cxn modelId="{F0BC22FC-EE53-458E-823E-27307877CA98}" type="presOf" srcId="{61AC68F3-0BED-448B-8EE5-7F55D08B6310}" destId="{B1297DE4-AD50-4D77-A23D-D1F43E86E0EB}" srcOrd="1" destOrd="0" presId="urn:microsoft.com/office/officeart/2005/8/layout/cycle8"/>
    <dgm:cxn modelId="{9F902D6B-BD02-420C-8540-50D9B8FE80FC}" type="presOf" srcId="{501872C5-9A68-4FF3-BF06-7844F019484A}" destId="{E169BF6A-FB82-457B-BE48-32E6712AEB16}" srcOrd="0" destOrd="0" presId="urn:microsoft.com/office/officeart/2005/8/layout/cycle8"/>
    <dgm:cxn modelId="{468CC899-35CA-4FE2-8431-AF728C56D939}" srcId="{501872C5-9A68-4FF3-BF06-7844F019484A}" destId="{832648D5-B034-410B-BEB1-8AE1E80FC846}" srcOrd="1" destOrd="0" parTransId="{8E8E07D0-010D-47A6-B4D8-6D4BA2A7DE2E}" sibTransId="{33927990-70DD-4A23-96C0-DB25E5540902}"/>
    <dgm:cxn modelId="{854CA377-09D4-467D-9819-44A3E46B5629}" type="presOf" srcId="{832648D5-B034-410B-BEB1-8AE1E80FC846}" destId="{E28E19BA-8922-4124-B163-1B5A5AA5114E}" srcOrd="1" destOrd="0" presId="urn:microsoft.com/office/officeart/2005/8/layout/cycle8"/>
    <dgm:cxn modelId="{4D5D0F80-96B1-4511-A947-5A1CDE7051E1}" type="presOf" srcId="{832648D5-B034-410B-BEB1-8AE1E80FC846}" destId="{43A5E6CB-E189-4D0A-9895-E964FDB4BB14}" srcOrd="0" destOrd="0" presId="urn:microsoft.com/office/officeart/2005/8/layout/cycle8"/>
    <dgm:cxn modelId="{41556245-E01D-42C0-85C3-CD565B2220E2}" type="presOf" srcId="{378E5BFF-7DA3-41EF-B19B-14C2D5340EF3}" destId="{3273C461-6EA3-4C5F-8095-B7ECF3BD37B8}" srcOrd="0" destOrd="0" presId="urn:microsoft.com/office/officeart/2005/8/layout/cycle8"/>
    <dgm:cxn modelId="{2B5F4E1F-2DE4-41F7-B584-C41665BD58BA}" type="presOf" srcId="{378E5BFF-7DA3-41EF-B19B-14C2D5340EF3}" destId="{8E496567-B981-4CBC-945C-83413C6E55AD}" srcOrd="1" destOrd="0" presId="urn:microsoft.com/office/officeart/2005/8/layout/cycle8"/>
    <dgm:cxn modelId="{FE7D9A76-7650-4A4B-9513-9B2675634677}" type="presParOf" srcId="{E169BF6A-FB82-457B-BE48-32E6712AEB16}" destId="{3273C461-6EA3-4C5F-8095-B7ECF3BD37B8}" srcOrd="0" destOrd="0" presId="urn:microsoft.com/office/officeart/2005/8/layout/cycle8"/>
    <dgm:cxn modelId="{1F4DC095-17D8-40E4-B227-6258E6A7C83D}" type="presParOf" srcId="{E169BF6A-FB82-457B-BE48-32E6712AEB16}" destId="{D6C5F27A-4A88-4B32-912D-1E6949738F43}" srcOrd="1" destOrd="0" presId="urn:microsoft.com/office/officeart/2005/8/layout/cycle8"/>
    <dgm:cxn modelId="{322E54D9-00D3-4C52-A7B3-84834B8D5130}" type="presParOf" srcId="{E169BF6A-FB82-457B-BE48-32E6712AEB16}" destId="{3A6A6C60-66FC-4E2B-BC08-2DC7071E67D5}" srcOrd="2" destOrd="0" presId="urn:microsoft.com/office/officeart/2005/8/layout/cycle8"/>
    <dgm:cxn modelId="{318C4B7F-CF26-41F8-92EE-88B89B1FB628}" type="presParOf" srcId="{E169BF6A-FB82-457B-BE48-32E6712AEB16}" destId="{8E496567-B981-4CBC-945C-83413C6E55AD}" srcOrd="3" destOrd="0" presId="urn:microsoft.com/office/officeart/2005/8/layout/cycle8"/>
    <dgm:cxn modelId="{0B402F90-72F2-4F58-89B3-C2F2B7DA8DC5}" type="presParOf" srcId="{E169BF6A-FB82-457B-BE48-32E6712AEB16}" destId="{43A5E6CB-E189-4D0A-9895-E964FDB4BB14}" srcOrd="4" destOrd="0" presId="urn:microsoft.com/office/officeart/2005/8/layout/cycle8"/>
    <dgm:cxn modelId="{9C065357-DA08-41EE-B69B-761E3BA96988}" type="presParOf" srcId="{E169BF6A-FB82-457B-BE48-32E6712AEB16}" destId="{EB997B20-7235-48BA-B19F-7574FE7874BF}" srcOrd="5" destOrd="0" presId="urn:microsoft.com/office/officeart/2005/8/layout/cycle8"/>
    <dgm:cxn modelId="{94A6F34C-5F19-4EC7-BF41-812361B28B09}" type="presParOf" srcId="{E169BF6A-FB82-457B-BE48-32E6712AEB16}" destId="{5BE8C5CB-C465-4AB7-BDBA-45EDF3F80D12}" srcOrd="6" destOrd="0" presId="urn:microsoft.com/office/officeart/2005/8/layout/cycle8"/>
    <dgm:cxn modelId="{F38BA3BF-6A00-4982-9A2A-E83F98A2541B}" type="presParOf" srcId="{E169BF6A-FB82-457B-BE48-32E6712AEB16}" destId="{E28E19BA-8922-4124-B163-1B5A5AA5114E}" srcOrd="7" destOrd="0" presId="urn:microsoft.com/office/officeart/2005/8/layout/cycle8"/>
    <dgm:cxn modelId="{57086FB1-134B-448A-B93B-AA213A942C13}" type="presParOf" srcId="{E169BF6A-FB82-457B-BE48-32E6712AEB16}" destId="{8E516F6B-F682-4B4F-A3EF-D6539CA90974}" srcOrd="8" destOrd="0" presId="urn:microsoft.com/office/officeart/2005/8/layout/cycle8"/>
    <dgm:cxn modelId="{7DEB195D-2441-43F8-A399-D28DB2530A73}" type="presParOf" srcId="{E169BF6A-FB82-457B-BE48-32E6712AEB16}" destId="{9976876A-78E1-4E50-8B84-AA165EB99491}" srcOrd="9" destOrd="0" presId="urn:microsoft.com/office/officeart/2005/8/layout/cycle8"/>
    <dgm:cxn modelId="{1416C63E-07FA-4DDA-A402-51E31A894120}" type="presParOf" srcId="{E169BF6A-FB82-457B-BE48-32E6712AEB16}" destId="{8B2CB2C4-32F5-4E8D-B5F3-74906C5E7CA5}" srcOrd="10" destOrd="0" presId="urn:microsoft.com/office/officeart/2005/8/layout/cycle8"/>
    <dgm:cxn modelId="{B398AB0D-E3E4-4A87-A25E-7F6E9E67899B}" type="presParOf" srcId="{E169BF6A-FB82-457B-BE48-32E6712AEB16}" destId="{B1297DE4-AD50-4D77-A23D-D1F43E86E0EB}" srcOrd="11" destOrd="0" presId="urn:microsoft.com/office/officeart/2005/8/layout/cycle8"/>
    <dgm:cxn modelId="{2A1619C0-B7E8-4514-9EEC-A0695120F419}" type="presParOf" srcId="{E169BF6A-FB82-457B-BE48-32E6712AEB16}" destId="{D3FEB745-2150-474E-A7AB-7B297D5FF102}" srcOrd="12" destOrd="0" presId="urn:microsoft.com/office/officeart/2005/8/layout/cycle8"/>
    <dgm:cxn modelId="{85778A25-024E-4AA9-99DD-CFB695B46696}" type="presParOf" srcId="{E169BF6A-FB82-457B-BE48-32E6712AEB16}" destId="{6910DA1B-1ABC-49EA-A548-B065C8FBBB1E}" srcOrd="13" destOrd="0" presId="urn:microsoft.com/office/officeart/2005/8/layout/cycle8"/>
    <dgm:cxn modelId="{CA870D81-8394-4C55-9A22-8D1100E3F2F0}" type="presParOf" srcId="{E169BF6A-FB82-457B-BE48-32E6712AEB16}" destId="{581052E5-84AF-4F35-AA4A-0439D801482A}"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1CA01-409E-4035-899C-4FC55931298A}">
      <dsp:nvSpPr>
        <dsp:cNvPr id="0" name=""/>
        <dsp:cNvSpPr/>
      </dsp:nvSpPr>
      <dsp:spPr>
        <a:xfrm>
          <a:off x="4209256" y="1367171"/>
          <a:ext cx="2978079" cy="516856"/>
        </a:xfrm>
        <a:custGeom>
          <a:avLst/>
          <a:gdLst/>
          <a:ahLst/>
          <a:cxnLst/>
          <a:rect l="0" t="0" r="0" b="0"/>
          <a:pathLst>
            <a:path>
              <a:moveTo>
                <a:pt x="0" y="0"/>
              </a:moveTo>
              <a:lnTo>
                <a:pt x="0" y="258428"/>
              </a:lnTo>
              <a:lnTo>
                <a:pt x="2978079" y="258428"/>
              </a:lnTo>
              <a:lnTo>
                <a:pt x="2978079" y="516856"/>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6D30729F-FF69-424D-8EE5-9FC090C6D54A}">
      <dsp:nvSpPr>
        <dsp:cNvPr id="0" name=""/>
        <dsp:cNvSpPr/>
      </dsp:nvSpPr>
      <dsp:spPr>
        <a:xfrm>
          <a:off x="4163536" y="1367171"/>
          <a:ext cx="91440" cy="516856"/>
        </a:xfrm>
        <a:custGeom>
          <a:avLst/>
          <a:gdLst/>
          <a:ahLst/>
          <a:cxnLst/>
          <a:rect l="0" t="0" r="0" b="0"/>
          <a:pathLst>
            <a:path>
              <a:moveTo>
                <a:pt x="45720" y="0"/>
              </a:moveTo>
              <a:lnTo>
                <a:pt x="45720" y="516856"/>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B34A7DD8-1D16-4B27-8880-B3F802A04413}">
      <dsp:nvSpPr>
        <dsp:cNvPr id="0" name=""/>
        <dsp:cNvSpPr/>
      </dsp:nvSpPr>
      <dsp:spPr>
        <a:xfrm>
          <a:off x="1231176" y="1367171"/>
          <a:ext cx="2978079" cy="516856"/>
        </a:xfrm>
        <a:custGeom>
          <a:avLst/>
          <a:gdLst/>
          <a:ahLst/>
          <a:cxnLst/>
          <a:rect l="0" t="0" r="0" b="0"/>
          <a:pathLst>
            <a:path>
              <a:moveTo>
                <a:pt x="2978079" y="0"/>
              </a:moveTo>
              <a:lnTo>
                <a:pt x="2978079" y="258428"/>
              </a:lnTo>
              <a:lnTo>
                <a:pt x="0" y="258428"/>
              </a:lnTo>
              <a:lnTo>
                <a:pt x="0" y="516856"/>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0E07A78B-20D0-42A0-A0DF-6A2BD6A88746}">
      <dsp:nvSpPr>
        <dsp:cNvPr id="0" name=""/>
        <dsp:cNvSpPr/>
      </dsp:nvSpPr>
      <dsp:spPr>
        <a:xfrm>
          <a:off x="2978644" y="136560"/>
          <a:ext cx="2461222" cy="1230611"/>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R="0" lvl="0" algn="ctr" defTabSz="1511300" rtl="0">
            <a:lnSpc>
              <a:spcPct val="90000"/>
            </a:lnSpc>
            <a:spcBef>
              <a:spcPct val="0"/>
            </a:spcBef>
            <a:spcAft>
              <a:spcPct val="35000"/>
            </a:spcAft>
          </a:pPr>
          <a:r>
            <a:rPr lang="es-ES" sz="3400" b="1" kern="1200" baseline="0" dirty="0" smtClean="0">
              <a:latin typeface="Calibri"/>
            </a:rPr>
            <a:t>FUENTES DEL DERECHO</a:t>
          </a:r>
        </a:p>
      </dsp:txBody>
      <dsp:txXfrm>
        <a:off x="2978644" y="136560"/>
        <a:ext cx="2461222" cy="1230611"/>
      </dsp:txXfrm>
    </dsp:sp>
    <dsp:sp modelId="{37EEE010-5AB2-4EF8-BBD2-E2C305C8F28C}">
      <dsp:nvSpPr>
        <dsp:cNvPr id="0" name=""/>
        <dsp:cNvSpPr/>
      </dsp:nvSpPr>
      <dsp:spPr>
        <a:xfrm>
          <a:off x="565" y="1884028"/>
          <a:ext cx="2461222" cy="1230611"/>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R="0" lvl="0" algn="just" defTabSz="1511300" rtl="0">
            <a:lnSpc>
              <a:spcPct val="90000"/>
            </a:lnSpc>
            <a:spcBef>
              <a:spcPct val="0"/>
            </a:spcBef>
            <a:spcAft>
              <a:spcPct val="35000"/>
            </a:spcAft>
          </a:pPr>
          <a:r>
            <a:rPr lang="es-ES" sz="3400" kern="1200" baseline="0" smtClean="0">
              <a:latin typeface="Calibri"/>
            </a:rPr>
            <a:t>1.- Formales</a:t>
          </a:r>
          <a:endParaRPr lang="es-ES" sz="3400" kern="1200" smtClean="0"/>
        </a:p>
      </dsp:txBody>
      <dsp:txXfrm>
        <a:off x="565" y="1884028"/>
        <a:ext cx="2461222" cy="1230611"/>
      </dsp:txXfrm>
    </dsp:sp>
    <dsp:sp modelId="{336A1051-7FB6-437E-992C-78086F0336CC}">
      <dsp:nvSpPr>
        <dsp:cNvPr id="0" name=""/>
        <dsp:cNvSpPr/>
      </dsp:nvSpPr>
      <dsp:spPr>
        <a:xfrm>
          <a:off x="2978644" y="1884028"/>
          <a:ext cx="2461222" cy="1230611"/>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R="0" lvl="0" algn="ctr" defTabSz="1511300" rtl="0">
            <a:lnSpc>
              <a:spcPct val="90000"/>
            </a:lnSpc>
            <a:spcBef>
              <a:spcPct val="0"/>
            </a:spcBef>
            <a:spcAft>
              <a:spcPct val="35000"/>
            </a:spcAft>
          </a:pPr>
          <a:r>
            <a:rPr lang="es-ES" sz="3400" kern="1200" baseline="0" smtClean="0">
              <a:latin typeface="Calibri"/>
            </a:rPr>
            <a:t>2.- Reales</a:t>
          </a:r>
          <a:endParaRPr lang="es-ES" sz="3400" kern="1200" baseline="0" smtClean="0">
            <a:latin typeface="Times New Roman"/>
          </a:endParaRPr>
        </a:p>
      </dsp:txBody>
      <dsp:txXfrm>
        <a:off x="2978644" y="1884028"/>
        <a:ext cx="2461222" cy="1230611"/>
      </dsp:txXfrm>
    </dsp:sp>
    <dsp:sp modelId="{E0E63FC1-E8C5-40C0-8438-FA1544F4D0F6}">
      <dsp:nvSpPr>
        <dsp:cNvPr id="0" name=""/>
        <dsp:cNvSpPr/>
      </dsp:nvSpPr>
      <dsp:spPr>
        <a:xfrm>
          <a:off x="5956724" y="1884028"/>
          <a:ext cx="2461222" cy="1230611"/>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R="0" lvl="0" algn="ctr" defTabSz="1511300" rtl="0">
            <a:lnSpc>
              <a:spcPct val="90000"/>
            </a:lnSpc>
            <a:spcBef>
              <a:spcPct val="0"/>
            </a:spcBef>
            <a:spcAft>
              <a:spcPct val="35000"/>
            </a:spcAft>
          </a:pPr>
          <a:r>
            <a:rPr lang="es-ES" sz="3400" kern="1200" baseline="0" smtClean="0">
              <a:latin typeface="Calibri"/>
            </a:rPr>
            <a:t>3.- Históricas</a:t>
          </a:r>
          <a:endParaRPr lang="es-ES" sz="3400" kern="1200" smtClean="0"/>
        </a:p>
      </dsp:txBody>
      <dsp:txXfrm>
        <a:off x="5956724" y="1884028"/>
        <a:ext cx="2461222" cy="1230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3C461-6EA3-4C5F-8095-B7ECF3BD37B8}">
      <dsp:nvSpPr>
        <dsp:cNvPr id="0" name=""/>
        <dsp:cNvSpPr/>
      </dsp:nvSpPr>
      <dsp:spPr>
        <a:xfrm>
          <a:off x="1305621" y="272167"/>
          <a:ext cx="3517239" cy="3517239"/>
        </a:xfrm>
        <a:prstGeom prst="pie">
          <a:avLst>
            <a:gd name="adj1" fmla="val 16200000"/>
            <a:gd name="adj2" fmla="val 1800000"/>
          </a:avLst>
        </a:prstGeom>
        <a:solidFill>
          <a:schemeClr val="accent3">
            <a:shade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MX" sz="1900" kern="1200" dirty="0" smtClean="0"/>
            <a:t>Poder Legislativo</a:t>
          </a:r>
          <a:endParaRPr lang="es-MX" sz="1900" kern="1200" dirty="0"/>
        </a:p>
      </dsp:txBody>
      <dsp:txXfrm>
        <a:off x="3159290" y="1017487"/>
        <a:ext cx="1256157" cy="1046797"/>
      </dsp:txXfrm>
    </dsp:sp>
    <dsp:sp modelId="{43A5E6CB-E189-4D0A-9895-E964FDB4BB14}">
      <dsp:nvSpPr>
        <dsp:cNvPr id="0" name=""/>
        <dsp:cNvSpPr/>
      </dsp:nvSpPr>
      <dsp:spPr>
        <a:xfrm>
          <a:off x="1233182" y="397783"/>
          <a:ext cx="3517239" cy="3517239"/>
        </a:xfrm>
        <a:prstGeom prst="pie">
          <a:avLst>
            <a:gd name="adj1" fmla="val 1800000"/>
            <a:gd name="adj2" fmla="val 9000000"/>
          </a:avLst>
        </a:prstGeom>
        <a:solidFill>
          <a:schemeClr val="accent3">
            <a:shade val="80000"/>
            <a:hueOff val="-115628"/>
            <a:satOff val="-5653"/>
            <a:lumOff val="1368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MX" sz="1900" kern="1200" dirty="0" smtClean="0"/>
            <a:t>Poder Judicial</a:t>
          </a:r>
          <a:endParaRPr lang="es-MX" sz="1900" kern="1200" dirty="0"/>
        </a:p>
      </dsp:txBody>
      <dsp:txXfrm>
        <a:off x="2070620" y="2679801"/>
        <a:ext cx="1884235" cy="921181"/>
      </dsp:txXfrm>
    </dsp:sp>
    <dsp:sp modelId="{8E516F6B-F682-4B4F-A3EF-D6539CA90974}">
      <dsp:nvSpPr>
        <dsp:cNvPr id="0" name=""/>
        <dsp:cNvSpPr/>
      </dsp:nvSpPr>
      <dsp:spPr>
        <a:xfrm>
          <a:off x="1160744" y="272167"/>
          <a:ext cx="3517239" cy="3517239"/>
        </a:xfrm>
        <a:prstGeom prst="pie">
          <a:avLst>
            <a:gd name="adj1" fmla="val 9000000"/>
            <a:gd name="adj2" fmla="val 16200000"/>
          </a:avLst>
        </a:prstGeom>
        <a:solidFill>
          <a:schemeClr val="accent3">
            <a:shade val="80000"/>
            <a:hueOff val="-231256"/>
            <a:satOff val="-11306"/>
            <a:lumOff val="2736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MX" sz="1900" kern="1200" dirty="0" smtClean="0"/>
            <a:t>Poder Ejecutivo</a:t>
          </a:r>
          <a:endParaRPr lang="es-MX" sz="1900" kern="1200" dirty="0"/>
        </a:p>
      </dsp:txBody>
      <dsp:txXfrm>
        <a:off x="1568157" y="1017487"/>
        <a:ext cx="1256157" cy="1046797"/>
      </dsp:txXfrm>
    </dsp:sp>
    <dsp:sp modelId="{D3FEB745-2150-474E-A7AB-7B297D5FF102}">
      <dsp:nvSpPr>
        <dsp:cNvPr id="0" name=""/>
        <dsp:cNvSpPr/>
      </dsp:nvSpPr>
      <dsp:spPr>
        <a:xfrm>
          <a:off x="1088177" y="54433"/>
          <a:ext cx="3952707" cy="3952707"/>
        </a:xfrm>
        <a:prstGeom prst="circularArrow">
          <a:avLst>
            <a:gd name="adj1" fmla="val 5085"/>
            <a:gd name="adj2" fmla="val 327528"/>
            <a:gd name="adj3" fmla="val 1472472"/>
            <a:gd name="adj4" fmla="val 16199432"/>
            <a:gd name="adj5" fmla="val 5932"/>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10DA1B-1ABC-49EA-A548-B065C8FBBB1E}">
      <dsp:nvSpPr>
        <dsp:cNvPr id="0" name=""/>
        <dsp:cNvSpPr/>
      </dsp:nvSpPr>
      <dsp:spPr>
        <a:xfrm>
          <a:off x="1015448" y="179826"/>
          <a:ext cx="3952707" cy="3952707"/>
        </a:xfrm>
        <a:prstGeom prst="circularArrow">
          <a:avLst>
            <a:gd name="adj1" fmla="val 5085"/>
            <a:gd name="adj2" fmla="val 327528"/>
            <a:gd name="adj3" fmla="val 8671970"/>
            <a:gd name="adj4" fmla="val 1800502"/>
            <a:gd name="adj5" fmla="val 5932"/>
          </a:avLst>
        </a:prstGeom>
        <a:solidFill>
          <a:schemeClr val="accent3">
            <a:shade val="90000"/>
            <a:hueOff val="-115566"/>
            <a:satOff val="-5551"/>
            <a:lumOff val="124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81052E5-84AF-4F35-AA4A-0439D801482A}">
      <dsp:nvSpPr>
        <dsp:cNvPr id="0" name=""/>
        <dsp:cNvSpPr/>
      </dsp:nvSpPr>
      <dsp:spPr>
        <a:xfrm>
          <a:off x="942720" y="54433"/>
          <a:ext cx="3952707" cy="3952707"/>
        </a:xfrm>
        <a:prstGeom prst="circularArrow">
          <a:avLst>
            <a:gd name="adj1" fmla="val 5085"/>
            <a:gd name="adj2" fmla="val 327528"/>
            <a:gd name="adj3" fmla="val 15873039"/>
            <a:gd name="adj4" fmla="val 9000000"/>
            <a:gd name="adj5" fmla="val 5932"/>
          </a:avLst>
        </a:prstGeom>
        <a:solidFill>
          <a:schemeClr val="accent3">
            <a:shade val="90000"/>
            <a:hueOff val="-231131"/>
            <a:satOff val="-11102"/>
            <a:lumOff val="24956"/>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530BE4-B3E1-4523-A90A-359CC4AC254F}"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504986-6888-4D44-A1C4-6BB9706BAFDA}" type="slidenum">
              <a:rPr lang="es-MX" smtClean="0"/>
              <a:t>‹Nº›</a:t>
            </a:fld>
            <a:endParaRPr lang="es-MX"/>
          </a:p>
        </p:txBody>
      </p:sp>
    </p:spTree>
    <p:extLst>
      <p:ext uri="{BB962C8B-B14F-4D97-AF65-F5344CB8AC3E}">
        <p14:creationId xmlns:p14="http://schemas.microsoft.com/office/powerpoint/2010/main" val="2018880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C9B2E81-3F5C-4FAF-BED2-1587B2D8BCA3}" type="slidenum">
              <a:rPr lang="es-MX" smtClean="0"/>
              <a:t>1</a:t>
            </a:fld>
            <a:endParaRPr lang="es-MX"/>
          </a:p>
        </p:txBody>
      </p:sp>
    </p:spTree>
    <p:extLst>
      <p:ext uri="{BB962C8B-B14F-4D97-AF65-F5344CB8AC3E}">
        <p14:creationId xmlns:p14="http://schemas.microsoft.com/office/powerpoint/2010/main" val="307495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filosofía podrá ayudar a los abogados en general a entenderse a sí mismos, a comprender y desarrollar el derecho y a operarla de manera justificada, creativa y honesta, y no salvajemente en la oscuridad a fin de posibilitar la justicia</a:t>
            </a:r>
            <a:endParaRPr lang="es-MX" dirty="0"/>
          </a:p>
        </p:txBody>
      </p:sp>
      <p:sp>
        <p:nvSpPr>
          <p:cNvPr id="4" name="Marcador de número de diapositiva 3"/>
          <p:cNvSpPr>
            <a:spLocks noGrp="1"/>
          </p:cNvSpPr>
          <p:nvPr>
            <p:ph type="sldNum" sz="quarter" idx="10"/>
          </p:nvPr>
        </p:nvSpPr>
        <p:spPr/>
        <p:txBody>
          <a:bodyPr/>
          <a:lstStyle/>
          <a:p>
            <a:fld id="{A7504986-6888-4D44-A1C4-6BB9706BAFDA}" type="slidenum">
              <a:rPr lang="es-MX" smtClean="0"/>
              <a:t>25</a:t>
            </a:fld>
            <a:endParaRPr lang="es-MX"/>
          </a:p>
        </p:txBody>
      </p:sp>
    </p:spTree>
    <p:extLst>
      <p:ext uri="{BB962C8B-B14F-4D97-AF65-F5344CB8AC3E}">
        <p14:creationId xmlns:p14="http://schemas.microsoft.com/office/powerpoint/2010/main" val="2663499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constitución es el conjunto de reglas mas importantes que rigen la organización y funcionamiento del Estado</a:t>
            </a:r>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A7504986-6888-4D44-A1C4-6BB9706BAFDA}" type="slidenum">
              <a:rPr lang="es-MX" smtClean="0"/>
              <a:t>29</a:t>
            </a:fld>
            <a:endParaRPr lang="es-MX"/>
          </a:p>
        </p:txBody>
      </p:sp>
    </p:spTree>
    <p:extLst>
      <p:ext uri="{BB962C8B-B14F-4D97-AF65-F5344CB8AC3E}">
        <p14:creationId xmlns:p14="http://schemas.microsoft.com/office/powerpoint/2010/main" val="1488045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su objeto de estudio es la forma de gobierno y la regulación de los poderes públicos, tanto en su relación con los ciudadanos como entre sus distintos órganos.</a:t>
            </a:r>
            <a:endParaRPr lang="es-MX" dirty="0"/>
          </a:p>
        </p:txBody>
      </p:sp>
      <p:sp>
        <p:nvSpPr>
          <p:cNvPr id="4" name="Marcador de número de diapositiva 3"/>
          <p:cNvSpPr>
            <a:spLocks noGrp="1"/>
          </p:cNvSpPr>
          <p:nvPr>
            <p:ph type="sldNum" sz="quarter" idx="10"/>
          </p:nvPr>
        </p:nvSpPr>
        <p:spPr/>
        <p:txBody>
          <a:bodyPr/>
          <a:lstStyle/>
          <a:p>
            <a:fld id="{A7504986-6888-4D44-A1C4-6BB9706BAFDA}" type="slidenum">
              <a:rPr lang="es-MX" smtClean="0"/>
              <a:t>31</a:t>
            </a:fld>
            <a:endParaRPr lang="es-MX"/>
          </a:p>
        </p:txBody>
      </p:sp>
    </p:spTree>
    <p:extLst>
      <p:ext uri="{BB962C8B-B14F-4D97-AF65-F5344CB8AC3E}">
        <p14:creationId xmlns:p14="http://schemas.microsoft.com/office/powerpoint/2010/main" val="2088741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C2C7DE4-01E0-48D0-B606-EDA90C2640A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327280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C2C7DE4-01E0-48D0-B606-EDA90C2640A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630340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C2C7DE4-01E0-48D0-B606-EDA90C2640A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C98ADBC-E277-48B4-A5A5-E608B1AB481B}"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51868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C2C7DE4-01E0-48D0-B606-EDA90C2640A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497696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C2C7DE4-01E0-48D0-B606-EDA90C2640A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98ADBC-E277-48B4-A5A5-E608B1AB481B}"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49591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C2C7DE4-01E0-48D0-B606-EDA90C2640A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3550413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C2C7DE4-01E0-48D0-B606-EDA90C2640A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684031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C2C7DE4-01E0-48D0-B606-EDA90C2640A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123902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C2C7DE4-01E0-48D0-B606-EDA90C2640A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3171551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C2C7DE4-01E0-48D0-B606-EDA90C2640A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548022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C2C7DE4-01E0-48D0-B606-EDA90C2640A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75150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C2C7DE4-01E0-48D0-B606-EDA90C2640A9}"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211483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C2C7DE4-01E0-48D0-B606-EDA90C2640A9}"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1078719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C7DE4-01E0-48D0-B606-EDA90C2640A9}"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3141437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C2C7DE4-01E0-48D0-B606-EDA90C2640A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627497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C2C7DE4-01E0-48D0-B606-EDA90C2640A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98ADBC-E277-48B4-A5A5-E608B1AB481B}" type="slidenum">
              <a:rPr lang="es-MX" smtClean="0"/>
              <a:t>‹Nº›</a:t>
            </a:fld>
            <a:endParaRPr lang="es-MX"/>
          </a:p>
        </p:txBody>
      </p:sp>
    </p:spTree>
    <p:extLst>
      <p:ext uri="{BB962C8B-B14F-4D97-AF65-F5344CB8AC3E}">
        <p14:creationId xmlns:p14="http://schemas.microsoft.com/office/powerpoint/2010/main" val="247213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C2C7DE4-01E0-48D0-B606-EDA90C2640A9}" type="datetimeFigureOut">
              <a:rPr lang="es-MX" smtClean="0"/>
              <a:t>28/09/2018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C98ADBC-E277-48B4-A5A5-E608B1AB481B}" type="slidenum">
              <a:rPr lang="es-MX" smtClean="0"/>
              <a:t>‹Nº›</a:t>
            </a:fld>
            <a:endParaRPr lang="es-MX"/>
          </a:p>
        </p:txBody>
      </p:sp>
    </p:spTree>
    <p:extLst>
      <p:ext uri="{BB962C8B-B14F-4D97-AF65-F5344CB8AC3E}">
        <p14:creationId xmlns:p14="http://schemas.microsoft.com/office/powerpoint/2010/main" val="21837938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386096" y="177908"/>
            <a:ext cx="1359526" cy="1261981"/>
          </a:xfrm>
          <a:prstGeom prst="rect">
            <a:avLst/>
          </a:prstGeom>
        </p:spPr>
      </p:pic>
      <p:sp>
        <p:nvSpPr>
          <p:cNvPr id="7" name="Rectángulo 6"/>
          <p:cNvSpPr/>
          <p:nvPr/>
        </p:nvSpPr>
        <p:spPr>
          <a:xfrm>
            <a:off x="4625870" y="1122072"/>
            <a:ext cx="4828566"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Centro Universitario UAEM Ecatepec</a:t>
            </a:r>
          </a:p>
        </p:txBody>
      </p:sp>
      <p:sp>
        <p:nvSpPr>
          <p:cNvPr id="8" name="Rectángulo 7"/>
          <p:cNvSpPr/>
          <p:nvPr/>
        </p:nvSpPr>
        <p:spPr>
          <a:xfrm>
            <a:off x="4138334" y="593454"/>
            <a:ext cx="5803640"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Universidad Autónoma del Estado de México</a:t>
            </a:r>
          </a:p>
        </p:txBody>
      </p:sp>
      <p:pic>
        <p:nvPicPr>
          <p:cNvPr id="9" name="Imagen 8"/>
          <p:cNvPicPr>
            <a:picLocks noChangeAspect="1"/>
          </p:cNvPicPr>
          <p:nvPr/>
        </p:nvPicPr>
        <p:blipFill>
          <a:blip r:embed="rId4"/>
          <a:stretch>
            <a:fillRect/>
          </a:stretch>
        </p:blipFill>
        <p:spPr>
          <a:xfrm>
            <a:off x="9941974" y="457364"/>
            <a:ext cx="1316850" cy="1133954"/>
          </a:xfrm>
          <a:prstGeom prst="rect">
            <a:avLst/>
          </a:prstGeom>
        </p:spPr>
      </p:pic>
      <p:sp>
        <p:nvSpPr>
          <p:cNvPr id="10" name="Rectángulo 9"/>
          <p:cNvSpPr/>
          <p:nvPr/>
        </p:nvSpPr>
        <p:spPr>
          <a:xfrm>
            <a:off x="4328674" y="2030954"/>
            <a:ext cx="4998741" cy="400110"/>
          </a:xfrm>
          <a:prstGeom prst="rect">
            <a:avLst/>
          </a:prstGeom>
        </p:spPr>
        <p:txBody>
          <a:bodyPr wrap="none">
            <a:spAutoFit/>
          </a:bodyPr>
          <a:lstStyle/>
          <a:p>
            <a:r>
              <a:rPr lang="es-MX" sz="2000" dirty="0">
                <a:latin typeface="Arial" panose="020B0604020202020204" pitchFamily="34" charset="0"/>
                <a:cs typeface="Arial" panose="020B0604020202020204" pitchFamily="34" charset="0"/>
              </a:rPr>
              <a:t>Licenciatura en </a:t>
            </a:r>
            <a:r>
              <a:rPr lang="es-MX" sz="2000" dirty="0" smtClean="0">
                <a:latin typeface="Arial" panose="020B0604020202020204" pitchFamily="34" charset="0"/>
                <a:cs typeface="Arial" panose="020B0604020202020204" pitchFamily="34" charset="0"/>
              </a:rPr>
              <a:t>Informática Administrativa </a:t>
            </a:r>
            <a:endParaRPr lang="es-MX" sz="2000" dirty="0">
              <a:latin typeface="Arial" panose="020B0604020202020204" pitchFamily="34" charset="0"/>
              <a:cs typeface="Arial" panose="020B0604020202020204" pitchFamily="34" charset="0"/>
            </a:endParaRPr>
          </a:p>
        </p:txBody>
      </p:sp>
      <p:sp>
        <p:nvSpPr>
          <p:cNvPr id="11" name="Rectángulo 10"/>
          <p:cNvSpPr/>
          <p:nvPr/>
        </p:nvSpPr>
        <p:spPr>
          <a:xfrm>
            <a:off x="4789665" y="3963286"/>
            <a:ext cx="4076758" cy="338554"/>
          </a:xfrm>
          <a:prstGeom prst="rect">
            <a:avLst/>
          </a:prstGeom>
        </p:spPr>
        <p:txBody>
          <a:bodyPr wrap="none">
            <a:spAutoFit/>
          </a:bodyPr>
          <a:lstStyle/>
          <a:p>
            <a:pPr marL="342900" indent="-342900" algn="ctr">
              <a:lnSpc>
                <a:spcPct val="80000"/>
              </a:lnSpc>
              <a:spcBef>
                <a:spcPct val="20000"/>
              </a:spcBef>
              <a:buClr>
                <a:schemeClr val="accent2"/>
              </a:buClr>
              <a:defRPr/>
            </a:pPr>
            <a:r>
              <a:rPr lang="es-ES" sz="2000" b="1" kern="0" dirty="0" smtClean="0">
                <a:latin typeface="Arial" panose="020B0604020202020204" pitchFamily="34" charset="0"/>
                <a:cs typeface="Arial" panose="020B0604020202020204" pitchFamily="34" charset="0"/>
              </a:rPr>
              <a:t>Conceptos básicos del Derecho</a:t>
            </a:r>
            <a:endParaRPr lang="es-ES" sz="2000" b="1" kern="0" dirty="0">
              <a:latin typeface="Arial" panose="020B0604020202020204" pitchFamily="34" charset="0"/>
              <a:cs typeface="Arial" panose="020B0604020202020204" pitchFamily="34" charset="0"/>
            </a:endParaRPr>
          </a:p>
        </p:txBody>
      </p:sp>
      <p:sp>
        <p:nvSpPr>
          <p:cNvPr id="12" name="Rectángulo 11"/>
          <p:cNvSpPr/>
          <p:nvPr/>
        </p:nvSpPr>
        <p:spPr>
          <a:xfrm>
            <a:off x="3379824" y="2982092"/>
            <a:ext cx="6896440" cy="461665"/>
          </a:xfrm>
          <a:prstGeom prst="rect">
            <a:avLst/>
          </a:prstGeom>
        </p:spPr>
        <p:txBody>
          <a:bodyPr wrap="none">
            <a:spAutoFit/>
          </a:bodyPr>
          <a:lstStyle/>
          <a:p>
            <a:r>
              <a:rPr lang="es-MX" sz="2400" dirty="0">
                <a:latin typeface="Arial" panose="020B0604020202020204" pitchFamily="34" charset="0"/>
                <a:cs typeface="Arial" panose="020B0604020202020204" pitchFamily="34" charset="0"/>
              </a:rPr>
              <a:t>Unidad de aprendizaje</a:t>
            </a:r>
            <a:r>
              <a:rPr lang="es-MX" sz="2400" dirty="0" smtClean="0">
                <a:latin typeface="Arial" panose="020B0604020202020204" pitchFamily="34" charset="0"/>
                <a:cs typeface="Arial" panose="020B0604020202020204" pitchFamily="34" charset="0"/>
              </a:rPr>
              <a:t>: </a:t>
            </a:r>
            <a:r>
              <a:rPr lang="es-MX" sz="2400" dirty="0"/>
              <a:t>Legislación Informática</a:t>
            </a:r>
            <a:endParaRPr lang="es-MX" sz="2400" dirty="0">
              <a:latin typeface="Arial" panose="020B0604020202020204" pitchFamily="34" charset="0"/>
              <a:cs typeface="Arial" panose="020B0604020202020204" pitchFamily="34" charset="0"/>
            </a:endParaRPr>
          </a:p>
        </p:txBody>
      </p:sp>
      <p:sp>
        <p:nvSpPr>
          <p:cNvPr id="13" name="Rectángulo 12"/>
          <p:cNvSpPr/>
          <p:nvPr/>
        </p:nvSpPr>
        <p:spPr>
          <a:xfrm>
            <a:off x="2385900" y="4821370"/>
            <a:ext cx="4301306"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Autor: M. en A. Laura Edith Alviter Rojas</a:t>
            </a:r>
          </a:p>
        </p:txBody>
      </p:sp>
      <p:sp>
        <p:nvSpPr>
          <p:cNvPr id="14" name="Rectángulo 13"/>
          <p:cNvSpPr/>
          <p:nvPr/>
        </p:nvSpPr>
        <p:spPr>
          <a:xfrm>
            <a:off x="8512298" y="5674278"/>
            <a:ext cx="3377848"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Elaborado </a:t>
            </a:r>
            <a:r>
              <a:rPr lang="es-MX" dirty="0" smtClean="0">
                <a:latin typeface="Arial" panose="020B0604020202020204" pitchFamily="34" charset="0"/>
                <a:cs typeface="Arial" panose="020B0604020202020204" pitchFamily="34" charset="0"/>
              </a:rPr>
              <a:t>en Septiembre 2018</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7777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14512" y="406400"/>
            <a:ext cx="9628188" cy="5943600"/>
          </a:xfrm>
        </p:spPr>
        <p:txBody>
          <a:bodyPr>
            <a:noAutofit/>
          </a:bodyPr>
          <a:lstStyle/>
          <a:p>
            <a:pPr algn="just"/>
            <a:r>
              <a:rPr lang="es-MX" sz="2000" dirty="0"/>
              <a:t>Las </a:t>
            </a:r>
            <a:r>
              <a:rPr lang="es-MX" sz="2000" b="1" dirty="0"/>
              <a:t>fuentes formales</a:t>
            </a:r>
            <a:r>
              <a:rPr lang="es-MX" sz="2000" dirty="0"/>
              <a:t> Son los procesos de creación de las normas </a:t>
            </a:r>
            <a:r>
              <a:rPr lang="es-MX" sz="2000" dirty="0" smtClean="0"/>
              <a:t>jurídicas, es </a:t>
            </a:r>
            <a:r>
              <a:rPr lang="es-MX" sz="2000" dirty="0"/>
              <a:t>decir aquellos elementos de donde normalmente se basa el legislador para crear disposiciones jurídicas; Proceso legislativo: Son dos los poderes que en nuestro país intervienen en la elaboración de las leyes federales: legislativo y ejecutivo. </a:t>
            </a:r>
            <a:endParaRPr lang="es-MX" sz="2000" dirty="0" smtClean="0"/>
          </a:p>
          <a:p>
            <a:pPr algn="just"/>
            <a:endParaRPr lang="es-MX" sz="2000" dirty="0" smtClean="0"/>
          </a:p>
          <a:p>
            <a:pPr algn="just"/>
            <a:r>
              <a:rPr lang="es-MX" sz="2000" dirty="0" smtClean="0"/>
              <a:t>Se </a:t>
            </a:r>
            <a:r>
              <a:rPr lang="es-MX" sz="2000" dirty="0"/>
              <a:t>denominan </a:t>
            </a:r>
            <a:r>
              <a:rPr lang="es-MX" sz="2000" b="1" dirty="0"/>
              <a:t>fuentes reales</a:t>
            </a:r>
            <a:r>
              <a:rPr lang="es-MX" sz="2000" dirty="0"/>
              <a:t> o materiales a todos los fenómenos naturales y sociales que dan origen a la norma jurídica, y que determinan el contenido de la misma; Por ejemplo: la revolución mexicana que dio origen a los artículos 27 (propiedad y repartición de tierras) y 123 (protección al trabajador) constitucionales</a:t>
            </a:r>
            <a:r>
              <a:rPr lang="es-MX" sz="2000" dirty="0" smtClean="0"/>
              <a:t>.</a:t>
            </a:r>
          </a:p>
          <a:p>
            <a:pPr algn="just"/>
            <a:endParaRPr lang="es-MX" sz="2000" dirty="0"/>
          </a:p>
          <a:p>
            <a:pPr algn="just"/>
            <a:r>
              <a:rPr lang="es-MX" sz="2000" b="1" dirty="0" smtClean="0"/>
              <a:t>Fuentes </a:t>
            </a:r>
            <a:r>
              <a:rPr lang="es-MX" sz="2000" b="1" dirty="0"/>
              <a:t>históricas</a:t>
            </a:r>
            <a:r>
              <a:rPr lang="es-MX" sz="2000" dirty="0"/>
              <a:t>: Son todos los acontecimientos, documentos, vestigios que en su momento encerraron una norma o ley jurídica y que le sirve al legislador para crear nuevas leyes. por ejemplo: </a:t>
            </a:r>
            <a:r>
              <a:rPr lang="es-MX" sz="2000" dirty="0" smtClean="0"/>
              <a:t>la </a:t>
            </a:r>
            <a:r>
              <a:rPr lang="es-MX" sz="2000" dirty="0"/>
              <a:t>declaración de los derechos del hombre y el ciudadano de 1789, etc.</a:t>
            </a:r>
          </a:p>
        </p:txBody>
      </p:sp>
    </p:spTree>
    <p:extLst>
      <p:ext uri="{BB962C8B-B14F-4D97-AF65-F5344CB8AC3E}">
        <p14:creationId xmlns:p14="http://schemas.microsoft.com/office/powerpoint/2010/main" val="1012043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t>CLASIFICACIÓN DEL DERECHO: </a:t>
            </a:r>
            <a:br>
              <a:rPr lang="es-MX" b="1" dirty="0" smtClean="0"/>
            </a:br>
            <a:r>
              <a:rPr lang="es-MX" b="1" dirty="0"/>
              <a:t/>
            </a:r>
            <a:br>
              <a:rPr lang="es-MX" b="1" dirty="0"/>
            </a:br>
            <a:r>
              <a:rPr lang="es-MX" sz="2200" dirty="0" smtClean="0"/>
              <a:t>Existen diversos criterios por los cuales los juristas clasifican al derecho:</a:t>
            </a:r>
            <a:br>
              <a:rPr lang="es-MX" sz="2200" dirty="0" smtClean="0"/>
            </a:br>
            <a:r>
              <a:rPr lang="es-MX" dirty="0"/>
              <a:t/>
            </a:r>
            <a:br>
              <a:rPr lang="es-MX" dirty="0"/>
            </a:br>
            <a:endParaRPr lang="es-MX" dirty="0"/>
          </a:p>
        </p:txBody>
      </p:sp>
      <p:sp>
        <p:nvSpPr>
          <p:cNvPr id="3" name="Marcador de contenido 2"/>
          <p:cNvSpPr>
            <a:spLocks noGrp="1"/>
          </p:cNvSpPr>
          <p:nvPr>
            <p:ph idx="1"/>
          </p:nvPr>
        </p:nvSpPr>
        <p:spPr>
          <a:xfrm>
            <a:off x="2411412" y="2755900"/>
            <a:ext cx="8915400" cy="1244600"/>
          </a:xfrm>
        </p:spPr>
        <p:txBody>
          <a:bodyPr>
            <a:normAutofit/>
          </a:bodyPr>
          <a:lstStyle/>
          <a:p>
            <a:pPr algn="just"/>
            <a:r>
              <a:rPr lang="es-MX" sz="2000" b="1" i="1" u="sng" dirty="0"/>
              <a:t>1. Teoría monista</a:t>
            </a:r>
            <a:r>
              <a:rPr lang="es-MX" sz="2000" dirty="0"/>
              <a:t> Argumenta que todo derecho es derecho público pues toda norma jurídica proviene del Estado.</a:t>
            </a:r>
          </a:p>
        </p:txBody>
      </p:sp>
      <p:pic>
        <p:nvPicPr>
          <p:cNvPr id="4" name="Imagen 3"/>
          <p:cNvPicPr>
            <a:picLocks noChangeAspect="1"/>
          </p:cNvPicPr>
          <p:nvPr/>
        </p:nvPicPr>
        <p:blipFill>
          <a:blip r:embed="rId2"/>
          <a:stretch>
            <a:fillRect/>
          </a:stretch>
        </p:blipFill>
        <p:spPr>
          <a:xfrm>
            <a:off x="4597400" y="4000500"/>
            <a:ext cx="3949700" cy="1620205"/>
          </a:xfrm>
          <a:prstGeom prst="rect">
            <a:avLst/>
          </a:prstGeom>
        </p:spPr>
      </p:pic>
    </p:spTree>
    <p:extLst>
      <p:ext uri="{BB962C8B-B14F-4D97-AF65-F5344CB8AC3E}">
        <p14:creationId xmlns:p14="http://schemas.microsoft.com/office/powerpoint/2010/main" val="3510135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93912" y="787400"/>
            <a:ext cx="8915400" cy="2578100"/>
          </a:xfrm>
        </p:spPr>
        <p:txBody>
          <a:bodyPr>
            <a:noAutofit/>
          </a:bodyPr>
          <a:lstStyle/>
          <a:p>
            <a:pPr algn="just"/>
            <a:r>
              <a:rPr lang="es-MX" sz="2000" b="1" i="1" u="sng" dirty="0"/>
              <a:t>2. Teoría dualista</a:t>
            </a:r>
            <a:r>
              <a:rPr lang="es-MX" sz="2000" dirty="0"/>
              <a:t> Lo clasifica en derecho público y derecho privado en función de la relación de derecho, si dicha relación es entre particulares y el Estado sólo interviene como juez o árbitro, será derecho privado (En un divorcio el juez interviene sólo como </a:t>
            </a:r>
            <a:r>
              <a:rPr lang="es-MX" sz="2000" dirty="0" smtClean="0"/>
              <a:t>autoridad), </a:t>
            </a:r>
            <a:r>
              <a:rPr lang="es-MX" sz="2000" dirty="0"/>
              <a:t>si la relación es entre un particular y el Estado como contraparte será derecho público (En un proceso penal el Ministerio Público interviene como parte). </a:t>
            </a:r>
          </a:p>
        </p:txBody>
      </p:sp>
      <p:pic>
        <p:nvPicPr>
          <p:cNvPr id="5122" name="Picture 2" descr="Resultado de imagen para el derecho es publico y priva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8937" y="3866168"/>
            <a:ext cx="4705350" cy="1850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396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19312" y="711200"/>
            <a:ext cx="8915400" cy="2641600"/>
          </a:xfrm>
        </p:spPr>
        <p:txBody>
          <a:bodyPr>
            <a:noAutofit/>
          </a:bodyPr>
          <a:lstStyle/>
          <a:p>
            <a:pPr algn="just"/>
            <a:r>
              <a:rPr lang="es-MX" sz="2000" b="1" i="1" u="sng" dirty="0"/>
              <a:t>3. Teoría tricotómica o tripartita</a:t>
            </a:r>
            <a:r>
              <a:rPr lang="es-MX" sz="2000" dirty="0"/>
              <a:t> Afirma que además de existir derecho público y derecho privado, existe una rama de reciente creación: el derecho social; mismo que surge para proteger a las clases sociales más desfavorecidas. En este grupo se encuentra el derecho laboral, el derecho agrario y el derecho de la seguridad social (relaciones entre patrón y trabajador, entre ejidatarios y respecto del IMSS, ISSSTE e </a:t>
            </a:r>
            <a:r>
              <a:rPr lang="es-MX" sz="2000" dirty="0" err="1"/>
              <a:t>ISEMyM</a:t>
            </a:r>
            <a:r>
              <a:rPr lang="es-MX" sz="2000" dirty="0"/>
              <a:t>). </a:t>
            </a:r>
          </a:p>
        </p:txBody>
      </p:sp>
      <p:pic>
        <p:nvPicPr>
          <p:cNvPr id="4" name="Imagen 3"/>
          <p:cNvPicPr>
            <a:picLocks noChangeAspect="1"/>
          </p:cNvPicPr>
          <p:nvPr/>
        </p:nvPicPr>
        <p:blipFill>
          <a:blip r:embed="rId2"/>
          <a:stretch>
            <a:fillRect/>
          </a:stretch>
        </p:blipFill>
        <p:spPr>
          <a:xfrm>
            <a:off x="4735115" y="3352800"/>
            <a:ext cx="3683793" cy="2873664"/>
          </a:xfrm>
          <a:prstGeom prst="rect">
            <a:avLst/>
          </a:prstGeom>
        </p:spPr>
      </p:pic>
    </p:spTree>
    <p:extLst>
      <p:ext uri="{BB962C8B-B14F-4D97-AF65-F5344CB8AC3E}">
        <p14:creationId xmlns:p14="http://schemas.microsoft.com/office/powerpoint/2010/main" val="2404741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rcador de contenido 9"/>
          <p:cNvPicPr>
            <a:picLocks noGrp="1" noChangeAspect="1"/>
          </p:cNvPicPr>
          <p:nvPr>
            <p:ph idx="1"/>
          </p:nvPr>
        </p:nvPicPr>
        <p:blipFill>
          <a:blip r:embed="rId2"/>
          <a:stretch>
            <a:fillRect/>
          </a:stretch>
        </p:blipFill>
        <p:spPr>
          <a:xfrm>
            <a:off x="2746975" y="197620"/>
            <a:ext cx="8575590" cy="6457180"/>
          </a:xfrm>
          <a:prstGeom prst="rect">
            <a:avLst/>
          </a:prstGeom>
        </p:spPr>
      </p:pic>
    </p:spTree>
    <p:extLst>
      <p:ext uri="{BB962C8B-B14F-4D97-AF65-F5344CB8AC3E}">
        <p14:creationId xmlns:p14="http://schemas.microsoft.com/office/powerpoint/2010/main" val="3700746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54659" y="593124"/>
            <a:ext cx="9749953" cy="5318098"/>
          </a:xfrm>
        </p:spPr>
        <p:txBody>
          <a:bodyPr>
            <a:normAutofit/>
          </a:bodyPr>
          <a:lstStyle/>
          <a:p>
            <a:pPr algn="just"/>
            <a:r>
              <a:rPr lang="es-MX" sz="2000" b="1" dirty="0"/>
              <a:t>DERECHO PÚBLICO </a:t>
            </a:r>
            <a:endParaRPr lang="es-MX" sz="2000" dirty="0"/>
          </a:p>
          <a:p>
            <a:pPr marL="0" indent="0" algn="just">
              <a:buNone/>
            </a:pPr>
            <a:r>
              <a:rPr lang="es-MX" sz="2000" dirty="0"/>
              <a:t>Normas que regulan las relaciones entre las personas y entidades privadas con los órganos que ostentan el poder público cuando estos últimos actúan como parte  en ejercicio de sus legítimas potestades públicas.</a:t>
            </a:r>
          </a:p>
          <a:p>
            <a:pPr algn="just"/>
            <a:r>
              <a:rPr lang="es-MX" sz="2000" b="1" dirty="0"/>
              <a:t>DERECHO PRIVADO</a:t>
            </a:r>
            <a:endParaRPr lang="es-MX" sz="2000" dirty="0"/>
          </a:p>
          <a:p>
            <a:pPr marL="0" indent="0" algn="just">
              <a:buNone/>
            </a:pPr>
            <a:r>
              <a:rPr lang="es-MX" sz="2000" dirty="0"/>
              <a:t>Es la rama del Derecho que se ocupa preferentemente de las relaciones entre particulares. También se rigen por el Derecho privado las relaciones entre particulares y el Estado cuando éste actúa como un particular, sin ejercer potestad pública alguna (Por ejemplo en un contrato)</a:t>
            </a:r>
          </a:p>
          <a:p>
            <a:pPr algn="just"/>
            <a:r>
              <a:rPr lang="es-MX" sz="2000" b="1" dirty="0"/>
              <a:t>DERECHO SOCIAL</a:t>
            </a:r>
            <a:endParaRPr lang="es-MX" sz="2000" dirty="0"/>
          </a:p>
          <a:p>
            <a:pPr marL="0" indent="0" algn="just">
              <a:buNone/>
            </a:pPr>
            <a:r>
              <a:rPr lang="es-MX" sz="2000" dirty="0"/>
              <a:t>Son las normas jurídicas tendientes a dar protección a determinadas clases sociales económicamente débiles o desfavorecidas como los obreros, los campesinos y la clase trabajadora.</a:t>
            </a:r>
          </a:p>
          <a:p>
            <a:pPr algn="just"/>
            <a:endParaRPr lang="es-MX" sz="2000" dirty="0"/>
          </a:p>
        </p:txBody>
      </p:sp>
    </p:spTree>
    <p:extLst>
      <p:ext uri="{BB962C8B-B14F-4D97-AF65-F5344CB8AC3E}">
        <p14:creationId xmlns:p14="http://schemas.microsoft.com/office/powerpoint/2010/main" val="3841153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07170" y="1009822"/>
            <a:ext cx="9181542" cy="4774400"/>
          </a:xfrm>
        </p:spPr>
        <p:txBody>
          <a:bodyPr>
            <a:normAutofit fontScale="92500" lnSpcReduction="10000"/>
          </a:bodyPr>
          <a:lstStyle/>
          <a:p>
            <a:pPr algn="just"/>
            <a:r>
              <a:rPr lang="es-MX" sz="2000" b="1" dirty="0"/>
              <a:t>DERECHO CONSTITUCIONAL</a:t>
            </a:r>
            <a:endParaRPr lang="es-MX" sz="2000" dirty="0"/>
          </a:p>
          <a:p>
            <a:pPr marL="0" indent="0" algn="just">
              <a:buNone/>
            </a:pPr>
            <a:r>
              <a:rPr lang="es-MX" sz="2000" dirty="0"/>
              <a:t>Rama del derecho público que regula la estructura y organización del Estado, su forma de gobierno, así como los derechos mínimos de los gobernados, denominados derechos públicos subjetivos o garantías individuales</a:t>
            </a:r>
            <a:r>
              <a:rPr lang="es-MX" sz="2000" dirty="0" smtClean="0"/>
              <a:t>.</a:t>
            </a:r>
            <a:r>
              <a:rPr lang="es-MX" sz="2000" dirty="0"/>
              <a:t> </a:t>
            </a:r>
          </a:p>
          <a:p>
            <a:pPr marL="0" indent="0" algn="just">
              <a:buNone/>
            </a:pPr>
            <a:endParaRPr lang="es-MX" sz="2000" dirty="0"/>
          </a:p>
          <a:p>
            <a:pPr algn="just"/>
            <a:r>
              <a:rPr lang="es-MX" sz="2000" dirty="0"/>
              <a:t> </a:t>
            </a:r>
            <a:r>
              <a:rPr lang="es-MX" sz="2000" b="1" dirty="0"/>
              <a:t>DERECHO ADMINISTRATIVO</a:t>
            </a:r>
            <a:endParaRPr lang="es-MX" sz="2000" dirty="0"/>
          </a:p>
          <a:p>
            <a:pPr marL="0" indent="0" algn="just">
              <a:buNone/>
            </a:pPr>
            <a:r>
              <a:rPr lang="es-MX" sz="2000" dirty="0"/>
              <a:t>Es la rama del Derecho público que tiene por objeto la Administración pública, entendida como actividad a través de la cual el Estado y los sujetos auxiliares de éste tienden a la satisfacción de servicios públicos y de intereses colectivos. </a:t>
            </a:r>
            <a:endParaRPr lang="es-MX" sz="2000" b="1" dirty="0" smtClean="0"/>
          </a:p>
          <a:p>
            <a:pPr marL="0" indent="0" algn="just">
              <a:buNone/>
            </a:pPr>
            <a:r>
              <a:rPr lang="es-MX" sz="2000" b="1" dirty="0" smtClean="0"/>
              <a:t> </a:t>
            </a:r>
            <a:r>
              <a:rPr lang="es-MX" sz="2000" b="1" dirty="0"/>
              <a:t> </a:t>
            </a:r>
            <a:br>
              <a:rPr lang="es-MX" sz="2000" b="1" dirty="0"/>
            </a:br>
            <a:r>
              <a:rPr lang="es-MX" sz="2000" b="1" dirty="0"/>
              <a:t/>
            </a:r>
            <a:br>
              <a:rPr lang="es-MX" sz="2000" b="1" dirty="0"/>
            </a:br>
            <a:endParaRPr lang="es-MX" sz="2000" b="1" dirty="0"/>
          </a:p>
        </p:txBody>
      </p:sp>
    </p:spTree>
    <p:extLst>
      <p:ext uri="{BB962C8B-B14F-4D97-AF65-F5344CB8AC3E}">
        <p14:creationId xmlns:p14="http://schemas.microsoft.com/office/powerpoint/2010/main" val="2507544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77110" y="1289050"/>
            <a:ext cx="8761412" cy="3777622"/>
          </a:xfrm>
        </p:spPr>
        <p:txBody>
          <a:bodyPr>
            <a:normAutofit fontScale="92500" lnSpcReduction="10000"/>
          </a:bodyPr>
          <a:lstStyle/>
          <a:p>
            <a:pPr algn="just"/>
            <a:r>
              <a:rPr lang="es-MX" b="1" dirty="0"/>
              <a:t>DERECHO PENAL</a:t>
            </a:r>
            <a:endParaRPr lang="es-MX" dirty="0"/>
          </a:p>
          <a:p>
            <a:pPr marL="0" indent="0" algn="just">
              <a:buNone/>
            </a:pPr>
            <a:r>
              <a:rPr lang="es-MX" dirty="0"/>
              <a:t>El Derecho penal es el conjunto de normas que determinan los delitos, las penas que el Estado impone la delincuente, y las medidas de seguridad que el mismo establece para la prevención de la criminalidad. El objeto actual del Derecho penal es el de la “prevención del delito y la conservación del orden social”. </a:t>
            </a:r>
            <a:endParaRPr lang="es-MX" dirty="0" smtClean="0"/>
          </a:p>
          <a:p>
            <a:pPr marL="0" indent="0" algn="just">
              <a:buNone/>
            </a:pPr>
            <a:endParaRPr lang="es-MX" dirty="0" smtClean="0"/>
          </a:p>
          <a:p>
            <a:pPr marL="0" indent="0" algn="just">
              <a:buNone/>
            </a:pPr>
            <a:endParaRPr lang="es-MX" dirty="0"/>
          </a:p>
          <a:p>
            <a:pPr algn="just"/>
            <a:r>
              <a:rPr lang="es-MX" b="1" dirty="0"/>
              <a:t>DERECHO PROCESAL</a:t>
            </a:r>
            <a:endParaRPr lang="es-MX" dirty="0"/>
          </a:p>
          <a:p>
            <a:pPr marL="0" indent="0" algn="just">
              <a:buNone/>
            </a:pPr>
            <a:r>
              <a:rPr lang="es-MX" dirty="0"/>
              <a:t>Conjunto de normas que rigen la función jurisdiccional (aplicación de la ley al caso concreto) y los elementos necesarios para su ejercicio</a:t>
            </a:r>
            <a:r>
              <a:rPr lang="es-MX" dirty="0" smtClean="0"/>
              <a:t>. </a:t>
            </a:r>
            <a:r>
              <a:rPr lang="es-MX" dirty="0"/>
              <a:t>Supervisa a los individuos involucrados en los procedimientos judiciales y organiza a los tribunales que se encargan de impartir justicia. Su finalidad esencial es la averiguación de la verdad y la verificación de la justicia. </a:t>
            </a:r>
          </a:p>
        </p:txBody>
      </p:sp>
    </p:spTree>
    <p:extLst>
      <p:ext uri="{BB962C8B-B14F-4D97-AF65-F5344CB8AC3E}">
        <p14:creationId xmlns:p14="http://schemas.microsoft.com/office/powerpoint/2010/main" val="776630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38400" y="815546"/>
            <a:ext cx="9066212" cy="3985054"/>
          </a:xfrm>
        </p:spPr>
        <p:txBody>
          <a:bodyPr>
            <a:normAutofit fontScale="92500" lnSpcReduction="20000"/>
          </a:bodyPr>
          <a:lstStyle/>
          <a:p>
            <a:pPr algn="just"/>
            <a:r>
              <a:rPr lang="es-MX" b="1" dirty="0"/>
              <a:t>DERECHO FISCAL</a:t>
            </a:r>
            <a:endParaRPr lang="es-MX" dirty="0"/>
          </a:p>
          <a:p>
            <a:pPr marL="0" indent="0" algn="just">
              <a:buNone/>
            </a:pPr>
            <a:r>
              <a:rPr lang="es-MX" dirty="0"/>
              <a:t>Es una rama del Derecho público, que estudia las normas jurídicas a través de las cuales el Estado ejerce su poder tributario con el propósito de obtener de los particulares ingresos que sirvan para sufragar el gasto público en aéreas de la consecución del bien común. Su función es la administración de las reglas jurídicas que posibilitan que el Estado desarrolle y ejerza sus facultades tributarias. para solventar el funcionamiento del aparato estatal</a:t>
            </a:r>
          </a:p>
          <a:p>
            <a:pPr marL="0" indent="0" algn="just">
              <a:buNone/>
            </a:pPr>
            <a:endParaRPr lang="es-MX" dirty="0" smtClean="0"/>
          </a:p>
          <a:p>
            <a:pPr marL="0" indent="0" algn="just">
              <a:buNone/>
            </a:pPr>
            <a:endParaRPr lang="es-MX" dirty="0"/>
          </a:p>
          <a:p>
            <a:pPr algn="just"/>
            <a:r>
              <a:rPr lang="es-MX" b="1" dirty="0"/>
              <a:t>DERECHO ECOLÓGICO</a:t>
            </a:r>
            <a:endParaRPr lang="es-MX" dirty="0"/>
          </a:p>
          <a:p>
            <a:pPr marL="0" indent="0" algn="just">
              <a:buNone/>
            </a:pPr>
            <a:r>
              <a:rPr lang="es-MX" dirty="0"/>
              <a:t>Es el conjunto de reglas y principios preservadores de la naturaleza y de sus elementos constitutivos básicos o esenciales para su complejo equilibrio: aire, espacios y especies protegidas, paisaje, flora y fauna, aguas, montes, suelos y subsuelos y recursos </a:t>
            </a:r>
            <a:r>
              <a:rPr lang="es-MX" dirty="0" smtClean="0"/>
              <a:t>naturales</a:t>
            </a:r>
            <a:r>
              <a:rPr lang="es-MX" b="1" dirty="0" smtClean="0"/>
              <a:t>.</a:t>
            </a:r>
            <a:endParaRPr lang="es-MX" sz="1500" b="1" dirty="0"/>
          </a:p>
        </p:txBody>
      </p:sp>
    </p:spTree>
    <p:extLst>
      <p:ext uri="{BB962C8B-B14F-4D97-AF65-F5344CB8AC3E}">
        <p14:creationId xmlns:p14="http://schemas.microsoft.com/office/powerpoint/2010/main" val="1884523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69402" y="1052830"/>
            <a:ext cx="10340658" cy="4959350"/>
          </a:xfrm>
        </p:spPr>
        <p:txBody>
          <a:bodyPr>
            <a:noAutofit/>
          </a:bodyPr>
          <a:lstStyle/>
          <a:p>
            <a:pPr algn="just"/>
            <a:r>
              <a:rPr lang="es-MX" sz="2000" b="1" dirty="0"/>
              <a:t>DERECHO ECONÓMICO</a:t>
            </a:r>
            <a:endParaRPr lang="es-MX" sz="2000" dirty="0"/>
          </a:p>
          <a:p>
            <a:pPr algn="just"/>
            <a:endParaRPr lang="es-MX" sz="2000" dirty="0" smtClean="0"/>
          </a:p>
          <a:p>
            <a:pPr marL="0" indent="0" algn="just">
              <a:buNone/>
            </a:pPr>
            <a:r>
              <a:rPr lang="es-MX" sz="2000" dirty="0" smtClean="0"/>
              <a:t>Es </a:t>
            </a:r>
            <a:r>
              <a:rPr lang="es-MX" sz="2000" dirty="0"/>
              <a:t>el conjunto de principios y normas de Derecho público, que plasmadas en la carta fundamental, facultan al Estado para planear indicativa o imperativamente el desarrollo económico y social de un país y regular la cooperación humana en las actividades de creación, distribución, cambio y consumo de la riqueza generada por el sistema económico</a:t>
            </a:r>
            <a:r>
              <a:rPr lang="es-MX" sz="2000" dirty="0" smtClean="0"/>
              <a:t>.</a:t>
            </a:r>
            <a:endParaRPr lang="es-MX" sz="2000" b="1" dirty="0" smtClean="0"/>
          </a:p>
          <a:p>
            <a:pPr algn="just"/>
            <a:endParaRPr lang="es-MX" sz="2000" b="1" dirty="0"/>
          </a:p>
          <a:p>
            <a:pPr algn="just"/>
            <a:r>
              <a:rPr lang="es-MX" sz="2000" b="1" dirty="0" smtClean="0"/>
              <a:t>DERECHO </a:t>
            </a:r>
            <a:r>
              <a:rPr lang="es-MX" sz="2000" b="1" dirty="0"/>
              <a:t>INTERNACIONAL PÚBLICO</a:t>
            </a:r>
            <a:endParaRPr lang="es-MX" sz="2000" dirty="0"/>
          </a:p>
          <a:p>
            <a:pPr marL="0" indent="0" algn="just">
              <a:buNone/>
            </a:pPr>
            <a:r>
              <a:rPr lang="es-MX" sz="2000" dirty="0"/>
              <a:t>Es el conjunto de normas jurídicas y principios que regulan y  coordinan las relaciones externas entre los sujetos de la comunidad internacional, tales como los Estados soberanos y organismos internacionales y otros sujetos a los cuales también se les confiere soberanía, y que generalmente están contenidas en tratados internacionales</a:t>
            </a:r>
            <a:r>
              <a:rPr lang="es-MX" sz="2000" dirty="0" smtClean="0"/>
              <a:t>.</a:t>
            </a:r>
            <a:r>
              <a:rPr lang="es-MX" sz="2000" dirty="0"/>
              <a:t> </a:t>
            </a:r>
            <a:endParaRPr lang="es-MX" sz="2000" b="1" dirty="0"/>
          </a:p>
        </p:txBody>
      </p:sp>
    </p:spTree>
    <p:extLst>
      <p:ext uri="{BB962C8B-B14F-4D97-AF65-F5344CB8AC3E}">
        <p14:creationId xmlns:p14="http://schemas.microsoft.com/office/powerpoint/2010/main" val="2458659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GUIÓN EXPLICATIVO</a:t>
            </a:r>
            <a:endParaRPr lang="es-MX" b="1" dirty="0"/>
          </a:p>
        </p:txBody>
      </p:sp>
      <p:sp>
        <p:nvSpPr>
          <p:cNvPr id="3" name="Marcador de contenido 2"/>
          <p:cNvSpPr>
            <a:spLocks noGrp="1"/>
          </p:cNvSpPr>
          <p:nvPr>
            <p:ph idx="1"/>
          </p:nvPr>
        </p:nvSpPr>
        <p:spPr>
          <a:xfrm>
            <a:off x="2592925" y="1905000"/>
            <a:ext cx="8915400" cy="3777622"/>
          </a:xfrm>
        </p:spPr>
        <p:txBody>
          <a:bodyPr>
            <a:normAutofit/>
          </a:bodyPr>
          <a:lstStyle/>
          <a:p>
            <a:pPr algn="just"/>
            <a:r>
              <a:rPr lang="es-MX" sz="2400" dirty="0" smtClean="0"/>
              <a:t>La presente unidad de aprendizaje  tiene con finalidad identificar los diversos conceptos introductorios al Derecho como: concepto de Derecho, su clasificación, garantías individuales y la organización del Estado mexicano. Por lo que se recomienda la utilización de este material de manera secuencial.  </a:t>
            </a:r>
            <a:endParaRPr lang="es-MX" sz="2400" dirty="0"/>
          </a:p>
        </p:txBody>
      </p:sp>
    </p:spTree>
    <p:extLst>
      <p:ext uri="{BB962C8B-B14F-4D97-AF65-F5344CB8AC3E}">
        <p14:creationId xmlns:p14="http://schemas.microsoft.com/office/powerpoint/2010/main" val="801924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60612" y="1460500"/>
            <a:ext cx="8915400" cy="2139950"/>
          </a:xfrm>
        </p:spPr>
        <p:txBody>
          <a:bodyPr/>
          <a:lstStyle/>
          <a:p>
            <a:pPr algn="just"/>
            <a:r>
              <a:rPr lang="es-MX" b="1" dirty="0"/>
              <a:t>DERECHO INTERNACIONAL </a:t>
            </a:r>
            <a:r>
              <a:rPr lang="es-MX" b="1" dirty="0" smtClean="0"/>
              <a:t>PRIVADO</a:t>
            </a:r>
          </a:p>
          <a:p>
            <a:pPr marL="0" indent="0" algn="just">
              <a:buNone/>
            </a:pPr>
            <a:endParaRPr lang="es-MX" dirty="0"/>
          </a:p>
          <a:p>
            <a:pPr marL="0" indent="0" algn="just">
              <a:buNone/>
            </a:pPr>
            <a:r>
              <a:rPr lang="es-MX" dirty="0" smtClean="0"/>
              <a:t>Conjunto </a:t>
            </a:r>
            <a:r>
              <a:rPr lang="es-MX" dirty="0"/>
              <a:t>de normas de derecho público que estudian los problemas de nacionalidad, la situación jurídica de los extranjeros, los conflictos o convergencia de leyes y los conflictos o convergencia de jurisdicciones</a:t>
            </a:r>
            <a:r>
              <a:rPr lang="es-MX" dirty="0" smtClean="0"/>
              <a:t>.</a:t>
            </a:r>
          </a:p>
          <a:p>
            <a:pPr marL="0" indent="0" algn="just">
              <a:buNone/>
            </a:pPr>
            <a:endParaRPr lang="es-MX" dirty="0"/>
          </a:p>
          <a:p>
            <a:pPr marL="0" indent="0" algn="just">
              <a:buNone/>
            </a:pPr>
            <a:endParaRPr lang="es-MX" dirty="0"/>
          </a:p>
          <a:p>
            <a:pPr marL="0" indent="0" algn="just">
              <a:buNone/>
            </a:pPr>
            <a:endParaRPr lang="es-MX" dirty="0" smtClean="0"/>
          </a:p>
          <a:p>
            <a:pPr marL="0" indent="0" algn="just">
              <a:buNone/>
            </a:pPr>
            <a:endParaRPr lang="es-MX" dirty="0"/>
          </a:p>
        </p:txBody>
      </p:sp>
      <p:pic>
        <p:nvPicPr>
          <p:cNvPr id="2" name="Imagen 1"/>
          <p:cNvPicPr>
            <a:picLocks noChangeAspect="1"/>
          </p:cNvPicPr>
          <p:nvPr/>
        </p:nvPicPr>
        <p:blipFill>
          <a:blip r:embed="rId2"/>
          <a:stretch>
            <a:fillRect/>
          </a:stretch>
        </p:blipFill>
        <p:spPr>
          <a:xfrm>
            <a:off x="4650105" y="4036695"/>
            <a:ext cx="3028950" cy="1504950"/>
          </a:xfrm>
          <a:prstGeom prst="rect">
            <a:avLst/>
          </a:prstGeom>
        </p:spPr>
      </p:pic>
    </p:spTree>
    <p:extLst>
      <p:ext uri="{BB962C8B-B14F-4D97-AF65-F5344CB8AC3E}">
        <p14:creationId xmlns:p14="http://schemas.microsoft.com/office/powerpoint/2010/main" val="6176201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54212" y="579120"/>
            <a:ext cx="8915400" cy="3777622"/>
          </a:xfrm>
        </p:spPr>
        <p:txBody>
          <a:bodyPr>
            <a:normAutofit/>
          </a:bodyPr>
          <a:lstStyle/>
          <a:p>
            <a:pPr algn="just"/>
            <a:r>
              <a:rPr lang="es-MX" b="1" dirty="0"/>
              <a:t>DERECHO </a:t>
            </a:r>
            <a:r>
              <a:rPr lang="es-MX" b="1" dirty="0" smtClean="0"/>
              <a:t>CIVIL.</a:t>
            </a:r>
          </a:p>
          <a:p>
            <a:pPr marL="0" indent="0" algn="just">
              <a:buNone/>
            </a:pPr>
            <a:r>
              <a:rPr lang="es-MX" dirty="0" smtClean="0"/>
              <a:t>Conjunto </a:t>
            </a:r>
            <a:r>
              <a:rPr lang="es-MX" dirty="0"/>
              <a:t>de normas e instituciones destinadas a la protección y defensa de la persona y de los fines que son propios de ésta. Consta de las siguientes grandes ramas: derecho de la persona —capacidad, estados civiles, derechos de la personalidad, nacimiento, muerte y domicilio, entre otras materias. Derecho de obligaciones y contratos —teoría general de las obligaciones y de los contratos, contratos en particular (compraventa, permuta, donación, arrendamientos, entre otros supuestos) y responsabilidad civil. Derechos reales —posesión, propiedad, Registro de la propiedad, derechos reales sobre cosas ajenas. Derecho de familia —parentesco, matrimonio, filiación, patria potestad, tutela. Derecho de sucesiones —testamento, herencia, legados, sucesión intestada. </a:t>
            </a:r>
            <a:endParaRPr lang="es-MX" dirty="0" smtClean="0"/>
          </a:p>
          <a:p>
            <a:pPr marL="0" indent="0" algn="just">
              <a:buNone/>
            </a:pPr>
            <a:endParaRPr lang="es-MX" dirty="0"/>
          </a:p>
        </p:txBody>
      </p:sp>
      <p:pic>
        <p:nvPicPr>
          <p:cNvPr id="2" name="Imagen 1"/>
          <p:cNvPicPr>
            <a:picLocks noChangeAspect="1"/>
          </p:cNvPicPr>
          <p:nvPr/>
        </p:nvPicPr>
        <p:blipFill>
          <a:blip r:embed="rId2"/>
          <a:stretch>
            <a:fillRect/>
          </a:stretch>
        </p:blipFill>
        <p:spPr>
          <a:xfrm>
            <a:off x="4898707" y="4459612"/>
            <a:ext cx="2486025" cy="1838325"/>
          </a:xfrm>
          <a:prstGeom prst="rect">
            <a:avLst/>
          </a:prstGeom>
        </p:spPr>
      </p:pic>
    </p:spTree>
    <p:extLst>
      <p:ext uri="{BB962C8B-B14F-4D97-AF65-F5344CB8AC3E}">
        <p14:creationId xmlns:p14="http://schemas.microsoft.com/office/powerpoint/2010/main" val="2483901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96172" y="515620"/>
            <a:ext cx="8915400" cy="3777622"/>
          </a:xfrm>
        </p:spPr>
        <p:txBody>
          <a:bodyPr>
            <a:normAutofit/>
          </a:bodyPr>
          <a:lstStyle/>
          <a:p>
            <a:pPr algn="just"/>
            <a:r>
              <a:rPr lang="es-MX" sz="2000" b="1" dirty="0"/>
              <a:t>DERECHO </a:t>
            </a:r>
            <a:r>
              <a:rPr lang="es-MX" sz="2000" b="1" dirty="0" smtClean="0"/>
              <a:t>MERCANTIL</a:t>
            </a:r>
          </a:p>
          <a:p>
            <a:pPr marL="0" indent="0" algn="just">
              <a:buNone/>
            </a:pPr>
            <a:endParaRPr lang="es-MX" sz="2000" dirty="0"/>
          </a:p>
          <a:p>
            <a:pPr marL="0" indent="0" algn="just">
              <a:buNone/>
            </a:pPr>
            <a:r>
              <a:rPr lang="es-MX" sz="2000" dirty="0"/>
              <a:t>Conjunto de leyes relativas a los actos de comercio y a los comerciantes, así como a  las transacciones realizadas en los negocios. Entre estas leyes se encuentran las relativas a las ventas; a los instrumentos financieros, como los cheques y los pagarés; transporte terrestre y marítimo; seguros; corretaje; garantías; y embarque de mercancías. El Código de Comercio recoge todas las Disposiciones del Derecho mercantil y los conflictos se resuelven en tribunales civiles o en tribunales específicos aunque esto dependa de los países donde se produzca la disputa.</a:t>
            </a:r>
          </a:p>
          <a:p>
            <a:pPr marL="0" indent="0" algn="just">
              <a:buNone/>
            </a:pPr>
            <a:endParaRPr lang="es-MX" sz="2000" dirty="0" smtClean="0"/>
          </a:p>
        </p:txBody>
      </p:sp>
      <p:pic>
        <p:nvPicPr>
          <p:cNvPr id="2" name="Imagen 1"/>
          <p:cNvPicPr>
            <a:picLocks noChangeAspect="1"/>
          </p:cNvPicPr>
          <p:nvPr/>
        </p:nvPicPr>
        <p:blipFill>
          <a:blip r:embed="rId2"/>
          <a:stretch>
            <a:fillRect/>
          </a:stretch>
        </p:blipFill>
        <p:spPr>
          <a:xfrm>
            <a:off x="5044440" y="4777740"/>
            <a:ext cx="2857500" cy="1600200"/>
          </a:xfrm>
          <a:prstGeom prst="rect">
            <a:avLst/>
          </a:prstGeom>
        </p:spPr>
      </p:pic>
    </p:spTree>
    <p:extLst>
      <p:ext uri="{BB962C8B-B14F-4D97-AF65-F5344CB8AC3E}">
        <p14:creationId xmlns:p14="http://schemas.microsoft.com/office/powerpoint/2010/main" val="38873757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62212" y="819150"/>
            <a:ext cx="8915400" cy="3272790"/>
          </a:xfrm>
        </p:spPr>
        <p:txBody>
          <a:bodyPr>
            <a:normAutofit/>
          </a:bodyPr>
          <a:lstStyle/>
          <a:p>
            <a:pPr algn="just"/>
            <a:r>
              <a:rPr lang="es-MX" b="1" dirty="0"/>
              <a:t>DERECHO DEL TRABAJO</a:t>
            </a:r>
            <a:endParaRPr lang="es-MX" dirty="0"/>
          </a:p>
          <a:p>
            <a:pPr marL="0" indent="0" algn="just">
              <a:buNone/>
            </a:pPr>
            <a:r>
              <a:rPr lang="es-MX" dirty="0"/>
              <a:t>Se define como el conjunto de normas dirigidas a reglamentar las relaciones entre patrones y trabajadores y a resolver los conflictos derivados de las relaciones </a:t>
            </a:r>
            <a:r>
              <a:rPr lang="es-MX" dirty="0" smtClean="0"/>
              <a:t>laborales. </a:t>
            </a:r>
            <a:r>
              <a:rPr lang="es-MX" dirty="0"/>
              <a:t>No es otra cosa que la protección al trabajador</a:t>
            </a:r>
          </a:p>
          <a:p>
            <a:pPr marL="0" indent="0" algn="just">
              <a:buNone/>
            </a:pPr>
            <a:endParaRPr lang="es-MX" dirty="0"/>
          </a:p>
          <a:p>
            <a:pPr algn="just"/>
            <a:r>
              <a:rPr lang="es-MX" b="1" dirty="0" smtClean="0"/>
              <a:t>DERECHO </a:t>
            </a:r>
            <a:r>
              <a:rPr lang="es-MX" b="1" dirty="0"/>
              <a:t>AGRARIO </a:t>
            </a:r>
            <a:endParaRPr lang="es-MX" dirty="0"/>
          </a:p>
          <a:p>
            <a:pPr marL="0" indent="0" algn="just">
              <a:buNone/>
            </a:pPr>
            <a:r>
              <a:rPr lang="es-MX" dirty="0"/>
              <a:t>Rama moderna del derecho integrado por normas jurídicas que regulan la actividad en el campo deriva del Terreno y la explotación de la tierra, con el fin de lograr el bien de la comunidad rural</a:t>
            </a:r>
            <a:r>
              <a:rPr lang="es-MX" dirty="0" smtClean="0"/>
              <a:t>.</a:t>
            </a:r>
            <a:endParaRPr lang="es-MX" dirty="0"/>
          </a:p>
        </p:txBody>
      </p:sp>
      <p:pic>
        <p:nvPicPr>
          <p:cNvPr id="2" name="Imagen 1"/>
          <p:cNvPicPr>
            <a:picLocks noChangeAspect="1"/>
          </p:cNvPicPr>
          <p:nvPr/>
        </p:nvPicPr>
        <p:blipFill>
          <a:blip r:embed="rId2"/>
          <a:stretch>
            <a:fillRect/>
          </a:stretch>
        </p:blipFill>
        <p:spPr>
          <a:xfrm>
            <a:off x="4852987" y="4521517"/>
            <a:ext cx="3057525" cy="1495425"/>
          </a:xfrm>
          <a:prstGeom prst="rect">
            <a:avLst/>
          </a:prstGeom>
        </p:spPr>
      </p:pic>
    </p:spTree>
    <p:extLst>
      <p:ext uri="{BB962C8B-B14F-4D97-AF65-F5344CB8AC3E}">
        <p14:creationId xmlns:p14="http://schemas.microsoft.com/office/powerpoint/2010/main" val="439783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97112" y="952500"/>
            <a:ext cx="8915400" cy="2362200"/>
          </a:xfrm>
        </p:spPr>
        <p:txBody>
          <a:bodyPr/>
          <a:lstStyle/>
          <a:p>
            <a:pPr algn="just"/>
            <a:r>
              <a:rPr lang="es-MX" b="1" dirty="0"/>
              <a:t>DERECHO DE LA SEGURIDAD </a:t>
            </a:r>
            <a:r>
              <a:rPr lang="es-MX" b="1" dirty="0" smtClean="0"/>
              <a:t>SOCIAL</a:t>
            </a:r>
          </a:p>
          <a:p>
            <a:pPr marL="0" indent="0" algn="just">
              <a:buNone/>
            </a:pPr>
            <a:endParaRPr lang="es-MX" dirty="0"/>
          </a:p>
          <a:p>
            <a:pPr marL="0" indent="0" algn="just">
              <a:buNone/>
            </a:pPr>
            <a:r>
              <a:rPr lang="es-MX" dirty="0"/>
              <a:t>Normas jurídicas de derecho social que tienden a dar protección  a los miembros de la sociedad, contra las enfermedades, maternidad, accidente de trabajo, o enfermedad laboral, desempleo, invalidez, vejez y muerte; y también la protección en forma de asistencia médica y de ayuda a las familias con hijos</a:t>
            </a:r>
            <a:r>
              <a:rPr lang="es-MX" dirty="0" smtClean="0"/>
              <a:t>.</a:t>
            </a:r>
          </a:p>
          <a:p>
            <a:pPr marL="0" indent="0" algn="just">
              <a:buNone/>
            </a:pPr>
            <a:endParaRPr lang="es-MX" dirty="0"/>
          </a:p>
        </p:txBody>
      </p:sp>
      <p:pic>
        <p:nvPicPr>
          <p:cNvPr id="2" name="Imagen 1"/>
          <p:cNvPicPr>
            <a:picLocks noChangeAspect="1"/>
          </p:cNvPicPr>
          <p:nvPr/>
        </p:nvPicPr>
        <p:blipFill>
          <a:blip r:embed="rId2"/>
          <a:stretch>
            <a:fillRect/>
          </a:stretch>
        </p:blipFill>
        <p:spPr>
          <a:xfrm>
            <a:off x="4885372" y="3979545"/>
            <a:ext cx="2466975" cy="1847850"/>
          </a:xfrm>
          <a:prstGeom prst="rect">
            <a:avLst/>
          </a:prstGeom>
        </p:spPr>
      </p:pic>
    </p:spTree>
    <p:extLst>
      <p:ext uri="{BB962C8B-B14F-4D97-AF65-F5344CB8AC3E}">
        <p14:creationId xmlns:p14="http://schemas.microsoft.com/office/powerpoint/2010/main" val="2751893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RELACIÓN DEL DERECHO CON OTRAS DISCIPLINAS</a:t>
            </a:r>
            <a:endParaRPr lang="es-MX" dirty="0"/>
          </a:p>
        </p:txBody>
      </p:sp>
      <p:sp>
        <p:nvSpPr>
          <p:cNvPr id="3" name="Marcador de contenido 2"/>
          <p:cNvSpPr>
            <a:spLocks noGrp="1"/>
          </p:cNvSpPr>
          <p:nvPr>
            <p:ph idx="1"/>
          </p:nvPr>
        </p:nvSpPr>
        <p:spPr>
          <a:xfrm>
            <a:off x="2589212" y="2133600"/>
            <a:ext cx="8915400" cy="2273300"/>
          </a:xfrm>
        </p:spPr>
        <p:txBody>
          <a:bodyPr>
            <a:noAutofit/>
          </a:bodyPr>
          <a:lstStyle/>
          <a:p>
            <a:pPr algn="just"/>
            <a:r>
              <a:rPr lang="es-ES" sz="2000" b="1" dirty="0"/>
              <a:t>Derecho y filosofía</a:t>
            </a:r>
            <a:r>
              <a:rPr lang="es-ES" sz="2000" dirty="0"/>
              <a:t>: El derecho se encarga del estudio de las normas que regulan la conducta del ser humano, la filosofía pretende desentrañar la esencia de todo fenómeno, sus fines y valores. De ello se desprende que la filosofía ayude a entender la esencia, fines y valores del derecho.</a:t>
            </a:r>
            <a:endParaRPr lang="es-MX" sz="2000" dirty="0"/>
          </a:p>
          <a:p>
            <a:pPr algn="just"/>
            <a:r>
              <a:rPr lang="es-ES" sz="2000" b="1" dirty="0"/>
              <a:t>Derecho y sociología:</a:t>
            </a:r>
            <a:r>
              <a:rPr lang="es-ES" sz="2000" dirty="0"/>
              <a:t> La sociología estudia a los fenómenos sociales, es decir a todo acontecimiento que surge del hombre en sociedad, el derecho regula de manera coactiva esas relaciones.</a:t>
            </a:r>
            <a:endParaRPr lang="es-MX" sz="2000" dirty="0"/>
          </a:p>
        </p:txBody>
      </p:sp>
      <p:pic>
        <p:nvPicPr>
          <p:cNvPr id="4" name="Imagen 3"/>
          <p:cNvPicPr>
            <a:picLocks noChangeAspect="1"/>
          </p:cNvPicPr>
          <p:nvPr/>
        </p:nvPicPr>
        <p:blipFill>
          <a:blip r:embed="rId3"/>
          <a:stretch>
            <a:fillRect/>
          </a:stretch>
        </p:blipFill>
        <p:spPr>
          <a:xfrm>
            <a:off x="251460" y="1905000"/>
            <a:ext cx="2337752" cy="1809750"/>
          </a:xfrm>
          <a:prstGeom prst="rect">
            <a:avLst/>
          </a:prstGeom>
        </p:spPr>
      </p:pic>
    </p:spTree>
    <p:extLst>
      <p:ext uri="{BB962C8B-B14F-4D97-AF65-F5344CB8AC3E}">
        <p14:creationId xmlns:p14="http://schemas.microsoft.com/office/powerpoint/2010/main" val="4519306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00312" y="1270000"/>
            <a:ext cx="8915400" cy="3777622"/>
          </a:xfrm>
        </p:spPr>
        <p:txBody>
          <a:bodyPr>
            <a:normAutofit/>
          </a:bodyPr>
          <a:lstStyle/>
          <a:p>
            <a:pPr algn="just"/>
            <a:r>
              <a:rPr lang="es-ES" sz="2000" b="1" dirty="0"/>
              <a:t>Derecho y economía:</a:t>
            </a:r>
            <a:r>
              <a:rPr lang="es-ES" sz="2000" dirty="0"/>
              <a:t> La economía estudia los procesos de producción y distribución de recursos, el derecho regula esos procesos además de que promueve la rectoría económica del Estado (Art. 25 y 26 de la Constitución federal</a:t>
            </a:r>
            <a:r>
              <a:rPr lang="es-ES" sz="2000" dirty="0" smtClean="0"/>
              <a:t>).</a:t>
            </a:r>
          </a:p>
          <a:p>
            <a:pPr algn="just"/>
            <a:endParaRPr lang="es-MX" sz="2000" dirty="0"/>
          </a:p>
          <a:p>
            <a:pPr algn="just"/>
            <a:r>
              <a:rPr lang="es-ES" sz="2000" b="1" dirty="0"/>
              <a:t>Derecho y política:</a:t>
            </a:r>
            <a:r>
              <a:rPr lang="es-ES" sz="2000" dirty="0"/>
              <a:t> La política estudia las formas, reglas y procedimientos de acceso al poder público (leyes y procesos electorales), el derecho genera esas reglas y procedimientos.</a:t>
            </a:r>
            <a:endParaRPr lang="es-MX" sz="2000" dirty="0"/>
          </a:p>
          <a:p>
            <a:pPr algn="just"/>
            <a:endParaRPr lang="es-MX" sz="2000" dirty="0"/>
          </a:p>
        </p:txBody>
      </p:sp>
      <p:pic>
        <p:nvPicPr>
          <p:cNvPr id="2" name="Imagen 1"/>
          <p:cNvPicPr>
            <a:picLocks noChangeAspect="1"/>
          </p:cNvPicPr>
          <p:nvPr/>
        </p:nvPicPr>
        <p:blipFill>
          <a:blip r:embed="rId2"/>
          <a:stretch>
            <a:fillRect/>
          </a:stretch>
        </p:blipFill>
        <p:spPr>
          <a:xfrm>
            <a:off x="5735002" y="4310062"/>
            <a:ext cx="2047875" cy="2238375"/>
          </a:xfrm>
          <a:prstGeom prst="rect">
            <a:avLst/>
          </a:prstGeom>
        </p:spPr>
      </p:pic>
    </p:spTree>
    <p:extLst>
      <p:ext uri="{BB962C8B-B14F-4D97-AF65-F5344CB8AC3E}">
        <p14:creationId xmlns:p14="http://schemas.microsoft.com/office/powerpoint/2010/main" val="2612823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87612" y="1155700"/>
            <a:ext cx="8915400" cy="3777622"/>
          </a:xfrm>
        </p:spPr>
        <p:txBody>
          <a:bodyPr>
            <a:normAutofit/>
          </a:bodyPr>
          <a:lstStyle/>
          <a:p>
            <a:pPr algn="just"/>
            <a:r>
              <a:rPr lang="es-ES" sz="2000" b="1" dirty="0"/>
              <a:t>Derecho e historia: </a:t>
            </a:r>
            <a:r>
              <a:rPr lang="es-ES" sz="2000" dirty="0"/>
              <a:t>La historia se encarga del registro y narración de los acontecimientos pasados. El derecho no es una creación espontánea, tiene origen y evolución, los cuales son estudiados a través de la </a:t>
            </a:r>
            <a:r>
              <a:rPr lang="es-ES" sz="2000" i="1" dirty="0"/>
              <a:t>historia del derecho</a:t>
            </a:r>
            <a:r>
              <a:rPr lang="es-ES" sz="2000" dirty="0" smtClean="0"/>
              <a:t>.</a:t>
            </a:r>
          </a:p>
          <a:p>
            <a:pPr algn="just"/>
            <a:endParaRPr lang="es-MX" sz="2000" dirty="0"/>
          </a:p>
          <a:p>
            <a:pPr algn="just"/>
            <a:r>
              <a:rPr lang="es-ES" sz="2000" b="1" dirty="0"/>
              <a:t>Derecho y antropología: </a:t>
            </a:r>
            <a:r>
              <a:rPr lang="es-ES" sz="2000" dirty="0"/>
              <a:t>La antropología es la ciencia que estudia los aspectos físicos y manifestaciones sociales y culturales del hombre.</a:t>
            </a:r>
            <a:endParaRPr lang="es-MX" sz="2000" dirty="0"/>
          </a:p>
        </p:txBody>
      </p:sp>
      <p:pic>
        <p:nvPicPr>
          <p:cNvPr id="2" name="Imagen 1"/>
          <p:cNvPicPr>
            <a:picLocks noChangeAspect="1"/>
          </p:cNvPicPr>
          <p:nvPr/>
        </p:nvPicPr>
        <p:blipFill>
          <a:blip r:embed="rId2"/>
          <a:stretch>
            <a:fillRect/>
          </a:stretch>
        </p:blipFill>
        <p:spPr>
          <a:xfrm>
            <a:off x="4943475" y="4456747"/>
            <a:ext cx="2990850" cy="1533525"/>
          </a:xfrm>
          <a:prstGeom prst="rect">
            <a:avLst/>
          </a:prstGeom>
        </p:spPr>
      </p:pic>
    </p:spTree>
    <p:extLst>
      <p:ext uri="{BB962C8B-B14F-4D97-AF65-F5344CB8AC3E}">
        <p14:creationId xmlns:p14="http://schemas.microsoft.com/office/powerpoint/2010/main" val="12115299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25712" y="876300"/>
            <a:ext cx="8915400" cy="2108947"/>
          </a:xfrm>
        </p:spPr>
        <p:txBody>
          <a:bodyPr>
            <a:normAutofit/>
          </a:bodyPr>
          <a:lstStyle/>
          <a:p>
            <a:pPr algn="just"/>
            <a:r>
              <a:rPr lang="es-ES" sz="2000" b="1" dirty="0"/>
              <a:t>Derecho e informática: </a:t>
            </a:r>
            <a:r>
              <a:rPr lang="es-ES" sz="2000" dirty="0"/>
              <a:t>La informática se encarga del tratamiento automatizado de la información por medio de ordenadores. Tiene relación en la necesidad de regulación normativa de los sistemas de información, internet, delitos informáticos, comercio electrónico, propiedad intelectual</a:t>
            </a:r>
            <a:r>
              <a:rPr lang="es-ES" sz="2000" b="1" dirty="0"/>
              <a:t>. </a:t>
            </a:r>
            <a:r>
              <a:rPr lang="es-ES" sz="2000" dirty="0"/>
              <a:t>También se relaciona en que a través del uso de la informática se automatizan procedimientos jurídicos</a:t>
            </a:r>
            <a:r>
              <a:rPr lang="es-ES" sz="2000" dirty="0" smtClean="0"/>
              <a:t>.</a:t>
            </a:r>
          </a:p>
        </p:txBody>
      </p:sp>
      <p:pic>
        <p:nvPicPr>
          <p:cNvPr id="2" name="Imagen 1"/>
          <p:cNvPicPr>
            <a:picLocks noChangeAspect="1"/>
          </p:cNvPicPr>
          <p:nvPr/>
        </p:nvPicPr>
        <p:blipFill>
          <a:blip r:embed="rId2"/>
          <a:stretch>
            <a:fillRect/>
          </a:stretch>
        </p:blipFill>
        <p:spPr>
          <a:xfrm>
            <a:off x="8926512" y="3539057"/>
            <a:ext cx="2514600" cy="1819275"/>
          </a:xfrm>
          <a:prstGeom prst="rect">
            <a:avLst/>
          </a:prstGeom>
        </p:spPr>
      </p:pic>
      <p:sp>
        <p:nvSpPr>
          <p:cNvPr id="5" name="Marcador de contenido 2"/>
          <p:cNvSpPr txBox="1">
            <a:spLocks/>
          </p:cNvSpPr>
          <p:nvPr/>
        </p:nvSpPr>
        <p:spPr>
          <a:xfrm>
            <a:off x="2465012" y="3539057"/>
            <a:ext cx="6412100" cy="252680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ES" sz="2000" b="1" dirty="0" smtClean="0"/>
              <a:t>Derecho y psicología:</a:t>
            </a:r>
            <a:r>
              <a:rPr lang="es-ES" sz="2000" dirty="0" smtClean="0"/>
              <a:t> La psicología estudia científicamente a la conducta humana y tiene relación con los escenarios jurídicos en los tribunales familiares, penales y laborales, en los centros penitenciarios, en la victimología y en la mediación.</a:t>
            </a:r>
            <a:endParaRPr lang="es-MX" sz="2000" dirty="0"/>
          </a:p>
        </p:txBody>
      </p:sp>
    </p:spTree>
    <p:extLst>
      <p:ext uri="{BB962C8B-B14F-4D97-AF65-F5344CB8AC3E}">
        <p14:creationId xmlns:p14="http://schemas.microsoft.com/office/powerpoint/2010/main" val="6363424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Constitución</a:t>
            </a:r>
            <a:endParaRPr lang="es-MX" dirty="0"/>
          </a:p>
        </p:txBody>
      </p:sp>
      <p:sp>
        <p:nvSpPr>
          <p:cNvPr id="3" name="Marcador de contenido 2"/>
          <p:cNvSpPr>
            <a:spLocks noGrp="1"/>
          </p:cNvSpPr>
          <p:nvPr>
            <p:ph idx="1"/>
          </p:nvPr>
        </p:nvSpPr>
        <p:spPr>
          <a:xfrm>
            <a:off x="2037883" y="1649506"/>
            <a:ext cx="8915400" cy="1766047"/>
          </a:xfrm>
        </p:spPr>
        <p:txBody>
          <a:bodyPr>
            <a:normAutofit fontScale="92500" lnSpcReduction="10000"/>
          </a:bodyPr>
          <a:lstStyle/>
          <a:p>
            <a:pPr algn="just"/>
            <a:r>
              <a:rPr lang="es-MX" sz="2400" dirty="0" smtClean="0"/>
              <a:t>Es </a:t>
            </a:r>
            <a:r>
              <a:rPr lang="es-MX" sz="2400" dirty="0"/>
              <a:t>la norma fundamental y suprema en la que encuentra sustento todo el sistema jurídico de un Estado, en ella se establece su forma de gobierno, su estructura fundamental y organización de sus poderes, y los derecho mínimos de los gobernados</a:t>
            </a:r>
          </a:p>
          <a:p>
            <a:pPr algn="just"/>
            <a:endParaRPr lang="es-MX" sz="2400" dirty="0"/>
          </a:p>
        </p:txBody>
      </p:sp>
      <p:pic>
        <p:nvPicPr>
          <p:cNvPr id="1026" name="Picture 2" descr="Resultado de imagen para constituciÃ³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9010" y="3679673"/>
            <a:ext cx="4762500" cy="279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0133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1280890"/>
          </a:xfrm>
        </p:spPr>
        <p:txBody>
          <a:bodyPr/>
          <a:lstStyle/>
          <a:p>
            <a:pPr algn="ctr"/>
            <a:r>
              <a:rPr lang="es-MX" b="1" dirty="0" smtClean="0"/>
              <a:t>CONTENIDO TEMÁTICO</a:t>
            </a:r>
            <a:endParaRPr lang="es-MX" b="1" dirty="0"/>
          </a:p>
        </p:txBody>
      </p:sp>
      <p:sp>
        <p:nvSpPr>
          <p:cNvPr id="3" name="Marcador de contenido 2"/>
          <p:cNvSpPr>
            <a:spLocks noGrp="1"/>
          </p:cNvSpPr>
          <p:nvPr>
            <p:ph idx="1"/>
          </p:nvPr>
        </p:nvSpPr>
        <p:spPr>
          <a:xfrm>
            <a:off x="2349182" y="1596391"/>
            <a:ext cx="8915400" cy="4621530"/>
          </a:xfrm>
        </p:spPr>
        <p:txBody>
          <a:bodyPr>
            <a:normAutofit lnSpcReduction="10000"/>
          </a:bodyPr>
          <a:lstStyle/>
          <a:p>
            <a:pPr marL="0" indent="0" algn="ctr">
              <a:buNone/>
            </a:pPr>
            <a:r>
              <a:rPr lang="es-MX" sz="2400" b="1" dirty="0" smtClean="0">
                <a:solidFill>
                  <a:schemeClr val="tx1"/>
                </a:solidFill>
              </a:rPr>
              <a:t>UNIDAD DE COMPETENCIA I</a:t>
            </a:r>
          </a:p>
          <a:p>
            <a:endParaRPr lang="es-MX" sz="2400" dirty="0"/>
          </a:p>
          <a:p>
            <a:r>
              <a:rPr lang="es-MX" sz="2400" dirty="0" smtClean="0"/>
              <a:t>Concepto de derecho, su finalidad y clasificación.</a:t>
            </a:r>
          </a:p>
          <a:p>
            <a:r>
              <a:rPr lang="es-MX" sz="2400" dirty="0" smtClean="0"/>
              <a:t>El derecho y su relación con otras disciplinas</a:t>
            </a:r>
          </a:p>
          <a:p>
            <a:r>
              <a:rPr lang="es-MX" sz="2400" dirty="0" smtClean="0">
                <a:solidFill>
                  <a:schemeClr val="tx1"/>
                </a:solidFill>
              </a:rPr>
              <a:t>Concepto de constitución, derecho constitucional.</a:t>
            </a:r>
          </a:p>
          <a:p>
            <a:r>
              <a:rPr lang="es-MX" sz="2400" dirty="0" smtClean="0">
                <a:solidFill>
                  <a:schemeClr val="tx1"/>
                </a:solidFill>
              </a:rPr>
              <a:t>Garantías individuales, sujetos de las garantías.</a:t>
            </a:r>
          </a:p>
          <a:p>
            <a:r>
              <a:rPr lang="es-MX" sz="2400" dirty="0" smtClean="0">
                <a:solidFill>
                  <a:schemeClr val="tx1"/>
                </a:solidFill>
              </a:rPr>
              <a:t>El estado, sus elementos, el ejercicio de la soberanía, división del supremo poder de la federación. </a:t>
            </a:r>
          </a:p>
          <a:p>
            <a:r>
              <a:rPr lang="es-MX" sz="2400" dirty="0" smtClean="0">
                <a:solidFill>
                  <a:schemeClr val="tx1"/>
                </a:solidFill>
              </a:rPr>
              <a:t>Derecho de las personas, sociedades civiles y mercantiles.</a:t>
            </a:r>
            <a:endParaRPr lang="es-MX" b="1" dirty="0"/>
          </a:p>
        </p:txBody>
      </p:sp>
    </p:spTree>
    <p:extLst>
      <p:ext uri="{BB962C8B-B14F-4D97-AF65-F5344CB8AC3E}">
        <p14:creationId xmlns:p14="http://schemas.microsoft.com/office/powerpoint/2010/main" val="7792178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2133600"/>
            <a:ext cx="8915400" cy="1192530"/>
          </a:xfrm>
        </p:spPr>
        <p:txBody>
          <a:bodyPr/>
          <a:lstStyle/>
          <a:p>
            <a:r>
              <a:rPr lang="es-MX" b="1" dirty="0"/>
              <a:t>Parte dogmática</a:t>
            </a:r>
            <a:r>
              <a:rPr lang="es-MX" dirty="0"/>
              <a:t>.- La parte dogmática que en nuestra constitución política de los estados unidos mexicanos abarca del articulo 1 al 29, establece los derechos fundamentales del </a:t>
            </a:r>
            <a:r>
              <a:rPr lang="es-MX" dirty="0" smtClean="0"/>
              <a:t>gobernado.</a:t>
            </a:r>
          </a:p>
          <a:p>
            <a:endParaRPr lang="es-MX" dirty="0"/>
          </a:p>
          <a:p>
            <a:endParaRPr lang="es-MX" dirty="0"/>
          </a:p>
        </p:txBody>
      </p:sp>
      <p:pic>
        <p:nvPicPr>
          <p:cNvPr id="4" name="Imagen 3"/>
          <p:cNvPicPr>
            <a:picLocks noChangeAspect="1"/>
          </p:cNvPicPr>
          <p:nvPr/>
        </p:nvPicPr>
        <p:blipFill>
          <a:blip r:embed="rId2"/>
          <a:stretch>
            <a:fillRect/>
          </a:stretch>
        </p:blipFill>
        <p:spPr>
          <a:xfrm>
            <a:off x="547052" y="1381635"/>
            <a:ext cx="2401888" cy="2696459"/>
          </a:xfrm>
          <a:prstGeom prst="rect">
            <a:avLst/>
          </a:prstGeom>
        </p:spPr>
      </p:pic>
      <p:sp>
        <p:nvSpPr>
          <p:cNvPr id="5" name="Rectángulo 4"/>
          <p:cNvSpPr/>
          <p:nvPr/>
        </p:nvSpPr>
        <p:spPr>
          <a:xfrm>
            <a:off x="2122170" y="4610576"/>
            <a:ext cx="6096000" cy="1477328"/>
          </a:xfrm>
          <a:prstGeom prst="rect">
            <a:avLst/>
          </a:prstGeom>
        </p:spPr>
        <p:txBody>
          <a:bodyPr>
            <a:spAutoFit/>
          </a:bodyPr>
          <a:lstStyle/>
          <a:p>
            <a:pPr algn="just"/>
            <a:r>
              <a:rPr lang="es-MX" b="1" dirty="0"/>
              <a:t>Parte orgánica</a:t>
            </a:r>
            <a:r>
              <a:rPr lang="es-MX" dirty="0"/>
              <a:t>.- La parte orgánica que va del articulo 30 al 136 establece la estructura fundamental del estado, la forma de gobierno y a las funciones de sus órganos y a las relaciones de estos entre si y con los particulares.</a:t>
            </a:r>
          </a:p>
        </p:txBody>
      </p:sp>
      <p:pic>
        <p:nvPicPr>
          <p:cNvPr id="6" name="Imagen 5"/>
          <p:cNvPicPr>
            <a:picLocks noChangeAspect="1"/>
          </p:cNvPicPr>
          <p:nvPr/>
        </p:nvPicPr>
        <p:blipFill>
          <a:blip r:embed="rId3"/>
          <a:stretch>
            <a:fillRect/>
          </a:stretch>
        </p:blipFill>
        <p:spPr>
          <a:xfrm>
            <a:off x="9037637" y="4240054"/>
            <a:ext cx="2466975" cy="1847850"/>
          </a:xfrm>
          <a:prstGeom prst="rect">
            <a:avLst/>
          </a:prstGeom>
        </p:spPr>
      </p:pic>
    </p:spTree>
    <p:extLst>
      <p:ext uri="{BB962C8B-B14F-4D97-AF65-F5344CB8AC3E}">
        <p14:creationId xmlns:p14="http://schemas.microsoft.com/office/powerpoint/2010/main" val="40589060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Derecho Constitucional</a:t>
            </a:r>
          </a:p>
        </p:txBody>
      </p:sp>
      <p:sp>
        <p:nvSpPr>
          <p:cNvPr id="3" name="Marcador de contenido 2"/>
          <p:cNvSpPr>
            <a:spLocks noGrp="1"/>
          </p:cNvSpPr>
          <p:nvPr>
            <p:ph idx="1"/>
          </p:nvPr>
        </p:nvSpPr>
        <p:spPr>
          <a:xfrm>
            <a:off x="2314892" y="1905000"/>
            <a:ext cx="8915400" cy="4358640"/>
          </a:xfrm>
        </p:spPr>
        <p:txBody>
          <a:bodyPr>
            <a:normAutofit fontScale="92500" lnSpcReduction="20000"/>
          </a:bodyPr>
          <a:lstStyle/>
          <a:p>
            <a:pPr algn="just"/>
            <a:r>
              <a:rPr lang="es-MX" sz="2400" dirty="0"/>
              <a:t>El derecho constitucional es la rama del derecho que estudia a las constituciones y por ende a las normas relativas a la estructura y organización fundamental del Estado, a la forma de gobierno, y a los derechos humanos y sus garantías mínimas de los gobernados que los gobernantes deben de respetar, las cuales pueden ser individuales o sociales, como ejemplo de las primeras tenemos la igualdad, libertad, etc., como ejemplo de las segundas tenemos el derecho a la educación y los derechos ejidales y comunales sobre la tierra.</a:t>
            </a:r>
          </a:p>
          <a:p>
            <a:pPr algn="just"/>
            <a:endParaRPr lang="es-ES" sz="2400" dirty="0" smtClean="0"/>
          </a:p>
          <a:p>
            <a:pPr algn="just"/>
            <a:r>
              <a:rPr lang="es-ES" sz="2400" dirty="0" smtClean="0"/>
              <a:t>Conjunto </a:t>
            </a:r>
            <a:r>
              <a:rPr lang="es-ES" sz="2400" dirty="0"/>
              <a:t>de normas jurídicas que se encargan del estudio de la constitución que establece la forma de gobierno, la organización y estructura del poder publico.</a:t>
            </a:r>
            <a:endParaRPr lang="es-MX" sz="2400" dirty="0"/>
          </a:p>
        </p:txBody>
      </p:sp>
    </p:spTree>
    <p:extLst>
      <p:ext uri="{BB962C8B-B14F-4D97-AF65-F5344CB8AC3E}">
        <p14:creationId xmlns:p14="http://schemas.microsoft.com/office/powerpoint/2010/main" val="4739436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a:t>
            </a:r>
            <a:r>
              <a:rPr lang="es-MX" dirty="0" smtClean="0"/>
              <a:t>arantías individuales</a:t>
            </a:r>
            <a:endParaRPr lang="es-MX" dirty="0"/>
          </a:p>
        </p:txBody>
      </p:sp>
      <p:sp>
        <p:nvSpPr>
          <p:cNvPr id="3" name="Marcador de contenido 2"/>
          <p:cNvSpPr>
            <a:spLocks noGrp="1"/>
          </p:cNvSpPr>
          <p:nvPr>
            <p:ph idx="1"/>
          </p:nvPr>
        </p:nvSpPr>
        <p:spPr>
          <a:xfrm>
            <a:off x="2360612" y="1905000"/>
            <a:ext cx="7601535" cy="1672590"/>
          </a:xfrm>
        </p:spPr>
        <p:txBody>
          <a:bodyPr/>
          <a:lstStyle/>
          <a:p>
            <a:pPr algn="just"/>
            <a:r>
              <a:rPr lang="es-MX" dirty="0" smtClean="0"/>
              <a:t>La </a:t>
            </a:r>
            <a:r>
              <a:rPr lang="es-MX" dirty="0"/>
              <a:t>palabra garantía proviene del termino anglosajón "</a:t>
            </a:r>
            <a:r>
              <a:rPr lang="es-MX" dirty="0" err="1"/>
              <a:t>warranty</a:t>
            </a:r>
            <a:r>
              <a:rPr lang="es-MX" dirty="0"/>
              <a:t>" que significa asegurar, afianzar, proteger, defender, a lo largo de la historia se les ha llamado garantías de la constitución, garantías fundamentales, derechos del gobernado, derechos del hombre.</a:t>
            </a:r>
          </a:p>
          <a:p>
            <a:pPr algn="just"/>
            <a:endParaRPr lang="es-MX" dirty="0"/>
          </a:p>
        </p:txBody>
      </p:sp>
      <p:pic>
        <p:nvPicPr>
          <p:cNvPr id="4" name="Imagen 3"/>
          <p:cNvPicPr>
            <a:picLocks noChangeAspect="1"/>
          </p:cNvPicPr>
          <p:nvPr/>
        </p:nvPicPr>
        <p:blipFill>
          <a:blip r:embed="rId2"/>
          <a:stretch>
            <a:fillRect/>
          </a:stretch>
        </p:blipFill>
        <p:spPr>
          <a:xfrm>
            <a:off x="4789170" y="4034790"/>
            <a:ext cx="4389120" cy="1504950"/>
          </a:xfrm>
          <a:prstGeom prst="rect">
            <a:avLst/>
          </a:prstGeom>
        </p:spPr>
      </p:pic>
    </p:spTree>
    <p:extLst>
      <p:ext uri="{BB962C8B-B14F-4D97-AF65-F5344CB8AC3E}">
        <p14:creationId xmlns:p14="http://schemas.microsoft.com/office/powerpoint/2010/main" val="35117446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03120" y="560070"/>
            <a:ext cx="9161462" cy="5280660"/>
          </a:xfrm>
        </p:spPr>
        <p:txBody>
          <a:bodyPr>
            <a:noAutofit/>
          </a:bodyPr>
          <a:lstStyle/>
          <a:p>
            <a:pPr algn="just"/>
            <a:r>
              <a:rPr lang="es-MX" sz="2000" dirty="0"/>
              <a:t>Hay que dejar en claro que en Junio del 2011 se reformó la constitución cambiando la denominación de su libro I, capítulo 1º de “garantías individuales” por la de “derechos humanos”. El derecho humano es la facultad de las personas (Libertad, igualdad, propiedad y seguridad jurídica) generalmente reconocidas en los tratados internacionales; cuando esos derechos son reconocidos y protegidos en una constitución de un Estado se les dota de una garantía procesal para su protección (Mecanismo jurídico para exigir su cumplimiento en un juicio</a:t>
            </a:r>
            <a:r>
              <a:rPr lang="es-MX" sz="2000" dirty="0" smtClean="0"/>
              <a:t>).</a:t>
            </a:r>
          </a:p>
          <a:p>
            <a:pPr marL="0" indent="0" algn="just">
              <a:buNone/>
            </a:pPr>
            <a:endParaRPr lang="es-MX" sz="2000" dirty="0"/>
          </a:p>
          <a:p>
            <a:pPr algn="just"/>
            <a:r>
              <a:rPr lang="es-MX" sz="2000" dirty="0"/>
              <a:t>Derecho humano y garantía individual no son lo mismo, pero sí pueden tener el mismo contenido, de allí que pueda haber un derecho humano a la libertad de expresión y una garantía de igual denominación.</a:t>
            </a:r>
          </a:p>
          <a:p>
            <a:pPr algn="just"/>
            <a:endParaRPr lang="es-MX" sz="2000" dirty="0"/>
          </a:p>
        </p:txBody>
      </p:sp>
    </p:spTree>
    <p:extLst>
      <p:ext uri="{BB962C8B-B14F-4D97-AF65-F5344CB8AC3E}">
        <p14:creationId xmlns:p14="http://schemas.microsoft.com/office/powerpoint/2010/main" val="31055967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sujetos de las </a:t>
            </a:r>
            <a:r>
              <a:rPr lang="es-MX" dirty="0" smtClean="0"/>
              <a:t>garantías</a:t>
            </a:r>
            <a:endParaRPr lang="es-MX" dirty="0"/>
          </a:p>
        </p:txBody>
      </p:sp>
      <p:sp>
        <p:nvSpPr>
          <p:cNvPr id="3" name="Marcador de contenido 2"/>
          <p:cNvSpPr>
            <a:spLocks noGrp="1"/>
          </p:cNvSpPr>
          <p:nvPr>
            <p:ph idx="1"/>
          </p:nvPr>
        </p:nvSpPr>
        <p:spPr>
          <a:xfrm>
            <a:off x="1949132" y="1527810"/>
            <a:ext cx="8915400" cy="2518410"/>
          </a:xfrm>
        </p:spPr>
        <p:txBody>
          <a:bodyPr>
            <a:normAutofit lnSpcReduction="10000"/>
          </a:bodyPr>
          <a:lstStyle/>
          <a:p>
            <a:pPr lvl="0"/>
            <a:r>
              <a:rPr lang="es-MX" sz="2400" dirty="0"/>
              <a:t>Sujeto activo: el gobernado.-Es aquel que debe de ser respetado en su esfera jurídica. </a:t>
            </a:r>
            <a:endParaRPr lang="es-MX" sz="2400" dirty="0" smtClean="0"/>
          </a:p>
          <a:p>
            <a:pPr marL="0" lvl="0" indent="0">
              <a:buNone/>
            </a:pPr>
            <a:endParaRPr lang="es-MX" sz="2400" dirty="0"/>
          </a:p>
          <a:p>
            <a:r>
              <a:rPr lang="es-MX" sz="2400" dirty="0" smtClean="0"/>
              <a:t>Sujeto </a:t>
            </a:r>
            <a:r>
              <a:rPr lang="es-MX" sz="2400" dirty="0"/>
              <a:t>pasivo: el órgano del estado.- Que está obligado a respetar el contenido de la prerrogativa del sujeto activo. </a:t>
            </a:r>
          </a:p>
          <a:p>
            <a:endParaRPr lang="es-MX" sz="2400" dirty="0"/>
          </a:p>
        </p:txBody>
      </p:sp>
      <p:pic>
        <p:nvPicPr>
          <p:cNvPr id="5" name="Imagen 4"/>
          <p:cNvPicPr>
            <a:picLocks noChangeAspect="1"/>
          </p:cNvPicPr>
          <p:nvPr/>
        </p:nvPicPr>
        <p:blipFill>
          <a:blip r:embed="rId2"/>
          <a:stretch>
            <a:fillRect/>
          </a:stretch>
        </p:blipFill>
        <p:spPr>
          <a:xfrm>
            <a:off x="3920490" y="3810989"/>
            <a:ext cx="4411980" cy="2826179"/>
          </a:xfrm>
          <a:prstGeom prst="rect">
            <a:avLst/>
          </a:prstGeom>
        </p:spPr>
      </p:pic>
    </p:spTree>
    <p:extLst>
      <p:ext uri="{BB962C8B-B14F-4D97-AF65-F5344CB8AC3E}">
        <p14:creationId xmlns:p14="http://schemas.microsoft.com/office/powerpoint/2010/main" val="38817883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845820"/>
            <a:ext cx="8915400" cy="5065402"/>
          </a:xfrm>
        </p:spPr>
        <p:txBody>
          <a:bodyPr>
            <a:normAutofit/>
          </a:bodyPr>
          <a:lstStyle/>
          <a:p>
            <a:pPr marL="0" indent="0">
              <a:buNone/>
            </a:pPr>
            <a:r>
              <a:rPr lang="es-MX" sz="2000" dirty="0"/>
              <a:t>La parte dogmática de nuestra constitución que comprende </a:t>
            </a:r>
            <a:r>
              <a:rPr lang="es-MX" sz="2000" dirty="0" smtClean="0"/>
              <a:t>las </a:t>
            </a:r>
            <a:r>
              <a:rPr lang="es-MX" sz="2000" dirty="0"/>
              <a:t>garantías individuales" (Artículos del 1 al 29), y que establece los derechos de los ciudadanos llamados garantías, las cuales se encuentran clasificadas en cuatro grandes grupos: </a:t>
            </a:r>
            <a:endParaRPr lang="es-MX" sz="2000" dirty="0" smtClean="0"/>
          </a:p>
          <a:p>
            <a:pPr marL="0" indent="0">
              <a:buNone/>
            </a:pPr>
            <a:endParaRPr lang="es-MX" sz="2000" dirty="0"/>
          </a:p>
          <a:p>
            <a:r>
              <a:rPr lang="es-MX" sz="2000" dirty="0"/>
              <a:t>1. garantías de igualdad. Artículos: 1, 2, 4, 12 Y 13. </a:t>
            </a:r>
          </a:p>
          <a:p>
            <a:r>
              <a:rPr lang="es-MX" sz="2000" dirty="0"/>
              <a:t>2. garantías de libertad. Artículos: 5, 6, 7, 8, 9,10, 11</a:t>
            </a:r>
            <a:r>
              <a:rPr lang="es-MX" sz="2000" dirty="0" smtClean="0"/>
              <a:t>, </a:t>
            </a:r>
            <a:r>
              <a:rPr lang="es-MX" sz="2000" dirty="0"/>
              <a:t>24 Y 28. </a:t>
            </a:r>
          </a:p>
          <a:p>
            <a:r>
              <a:rPr lang="es-MX" sz="2000" dirty="0"/>
              <a:t>3. garantías de propiedad. Artículos: 27. </a:t>
            </a:r>
          </a:p>
          <a:p>
            <a:r>
              <a:rPr lang="es-MX" sz="2000" dirty="0" smtClean="0"/>
              <a:t>4).garantías </a:t>
            </a:r>
            <a:r>
              <a:rPr lang="es-MX" sz="2000" dirty="0"/>
              <a:t>de seguridad jurídica. Artículos: 14, 15, 16, 17, 18, 19, 20, 21,22, y 23. </a:t>
            </a:r>
          </a:p>
          <a:p>
            <a:endParaRPr lang="es-MX" sz="2000" dirty="0"/>
          </a:p>
        </p:txBody>
      </p:sp>
    </p:spTree>
    <p:extLst>
      <p:ext uri="{BB962C8B-B14F-4D97-AF65-F5344CB8AC3E}">
        <p14:creationId xmlns:p14="http://schemas.microsoft.com/office/powerpoint/2010/main" val="4989075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1800" dirty="0" smtClean="0"/>
              <a:t>Garantías de igualdad: conjunto </a:t>
            </a:r>
            <a:r>
              <a:rPr lang="es-MX" sz="1800" dirty="0"/>
              <a:t>de posibilidades y capacidades atribuibles al sujeto, en el sentido de que esté en la misma posibilidad de adquirir los mismos derechos y contraer las mismas obligaciones con respecto a otros sujetos colocados en igualdad de circunstancias". </a:t>
            </a:r>
          </a:p>
        </p:txBody>
      </p:sp>
      <p:sp>
        <p:nvSpPr>
          <p:cNvPr id="3" name="Marcador de contenido 2"/>
          <p:cNvSpPr>
            <a:spLocks noGrp="1"/>
          </p:cNvSpPr>
          <p:nvPr>
            <p:ph idx="1"/>
          </p:nvPr>
        </p:nvSpPr>
        <p:spPr>
          <a:xfrm>
            <a:off x="2589212" y="2739390"/>
            <a:ext cx="8915400" cy="3777622"/>
          </a:xfrm>
        </p:spPr>
        <p:txBody>
          <a:bodyPr>
            <a:normAutofit/>
          </a:bodyPr>
          <a:lstStyle/>
          <a:p>
            <a:r>
              <a:rPr lang="es-MX" sz="2000" dirty="0"/>
              <a:t>Art. 1° Goce para todo individuo de las garantías </a:t>
            </a:r>
            <a:r>
              <a:rPr lang="es-MX" sz="2000" dirty="0" smtClean="0"/>
              <a:t>y derechos humanos que </a:t>
            </a:r>
            <a:r>
              <a:rPr lang="es-MX" sz="2000" dirty="0"/>
              <a:t>otorga la constitución. </a:t>
            </a:r>
          </a:p>
          <a:p>
            <a:r>
              <a:rPr lang="es-MX" sz="2000" dirty="0"/>
              <a:t>Art. 2° Prohibición de la esclavitud. </a:t>
            </a:r>
          </a:p>
          <a:p>
            <a:r>
              <a:rPr lang="es-MX" sz="2000" dirty="0"/>
              <a:t>Art. 4° Igualdad de derechos sin distinción de sexo. </a:t>
            </a:r>
          </a:p>
          <a:p>
            <a:r>
              <a:rPr lang="es-MX" sz="2000" dirty="0"/>
              <a:t>Art. 12° Prohibición de títulos nobiliarios. </a:t>
            </a:r>
          </a:p>
          <a:p>
            <a:r>
              <a:rPr lang="es-MX" sz="2000" dirty="0"/>
              <a:t>Art. 13° Prohibición de fueros. </a:t>
            </a:r>
          </a:p>
          <a:p>
            <a:endParaRPr lang="es-MX" sz="2000" dirty="0"/>
          </a:p>
        </p:txBody>
      </p:sp>
    </p:spTree>
    <p:extLst>
      <p:ext uri="{BB962C8B-B14F-4D97-AF65-F5344CB8AC3E}">
        <p14:creationId xmlns:p14="http://schemas.microsoft.com/office/powerpoint/2010/main" val="11334324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03121" y="624110"/>
            <a:ext cx="9401492" cy="1280890"/>
          </a:xfrm>
        </p:spPr>
        <p:txBody>
          <a:bodyPr>
            <a:noAutofit/>
          </a:bodyPr>
          <a:lstStyle/>
          <a:p>
            <a:pPr algn="just"/>
            <a:r>
              <a:rPr lang="es-ES_tradnl" sz="2400" dirty="0" smtClean="0"/>
              <a:t>Garantías de libertad: Siendo </a:t>
            </a:r>
            <a:r>
              <a:rPr lang="es-ES_tradnl" sz="2400" dirty="0"/>
              <a:t>la libertad el derecho de elegir aquello que es bueno para una persona, la facultad del hombre de determinar racionalmente su propia conducta. </a:t>
            </a:r>
            <a:endParaRPr lang="es-MX" sz="2400" dirty="0"/>
          </a:p>
        </p:txBody>
      </p:sp>
      <p:sp>
        <p:nvSpPr>
          <p:cNvPr id="3" name="Marcador de contenido 2"/>
          <p:cNvSpPr>
            <a:spLocks noGrp="1"/>
          </p:cNvSpPr>
          <p:nvPr>
            <p:ph idx="1"/>
          </p:nvPr>
        </p:nvSpPr>
        <p:spPr/>
        <p:txBody>
          <a:bodyPr>
            <a:normAutofit lnSpcReduction="10000"/>
          </a:bodyPr>
          <a:lstStyle/>
          <a:p>
            <a:r>
              <a:rPr lang="es-ES_tradnl" dirty="0"/>
              <a:t>Art. 5° Consagra la libertad de elegir cualquier profesión que se desee, siempre y cuando sea licita, además de hablar de la justa retribución del trabajo efectuado por alguien. </a:t>
            </a:r>
            <a:endParaRPr lang="es-MX" dirty="0"/>
          </a:p>
          <a:p>
            <a:r>
              <a:rPr lang="es-ES_tradnl" dirty="0"/>
              <a:t>Art. 6° Habla de la libertad de expresión y derecho a la información, excepto si se ataca la moral, derechos de terceros, provoque un delito o altere el orden público. </a:t>
            </a:r>
            <a:endParaRPr lang="es-MX" dirty="0"/>
          </a:p>
          <a:p>
            <a:r>
              <a:rPr lang="es-ES_tradnl" dirty="0"/>
              <a:t>Art. 7° Consagra la libertad de escribir y publicar sobre cualquier materia. </a:t>
            </a:r>
            <a:endParaRPr lang="es-MX" dirty="0"/>
          </a:p>
          <a:p>
            <a:r>
              <a:rPr lang="es-ES_tradnl" dirty="0"/>
              <a:t>Art. 8° Consagra la libertad o derecho de petición, ya que los funcionarios y empleados públicos respetaran el ejercicio del derecho de petición, siempre y cuando, sea por escrito y de manera pacifica </a:t>
            </a:r>
            <a:endParaRPr lang="es-MX" dirty="0"/>
          </a:p>
          <a:p>
            <a:r>
              <a:rPr lang="es-ES_tradnl" dirty="0"/>
              <a:t>Art. 9° Establece la libertad de asociación y reunión libre con objetivos lícitos, que no sea reunión armada, sin producir amenazas. </a:t>
            </a:r>
            <a:endParaRPr lang="es-MX" dirty="0"/>
          </a:p>
          <a:p>
            <a:endParaRPr lang="es-MX" dirty="0"/>
          </a:p>
        </p:txBody>
      </p:sp>
    </p:spTree>
    <p:extLst>
      <p:ext uri="{BB962C8B-B14F-4D97-AF65-F5344CB8AC3E}">
        <p14:creationId xmlns:p14="http://schemas.microsoft.com/office/powerpoint/2010/main" val="11385785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46312" y="1162050"/>
            <a:ext cx="8915400" cy="3777622"/>
          </a:xfrm>
        </p:spPr>
        <p:txBody>
          <a:bodyPr/>
          <a:lstStyle/>
          <a:p>
            <a:r>
              <a:rPr lang="es-ES_tradnl" dirty="0"/>
              <a:t>Art. 10° Establece la libertad o derecho a poseer armas por seguridad y defensa propia, a excepción de las prohibidas y las reservadas para el ejército. </a:t>
            </a:r>
            <a:endParaRPr lang="es-MX" dirty="0"/>
          </a:p>
          <a:p>
            <a:r>
              <a:rPr lang="es-ES_tradnl" dirty="0"/>
              <a:t>Art. 11° Se establece la libertad de tránsito, de entrar y salir del país, viajar por el y mudar de residencia cuanto se desee. </a:t>
            </a:r>
            <a:endParaRPr lang="es-MX" dirty="0"/>
          </a:p>
          <a:p>
            <a:r>
              <a:rPr lang="es-ES_tradnl" dirty="0" smtClean="0"/>
              <a:t>Art. 16° Establece la libertad de correspondencia, de las comunicaciones, La correspondencia cubierta </a:t>
            </a:r>
            <a:r>
              <a:rPr lang="es-ES_tradnl" dirty="0"/>
              <a:t>por estafetas estar libre de registro. </a:t>
            </a:r>
            <a:endParaRPr lang="es-MX" dirty="0"/>
          </a:p>
          <a:p>
            <a:r>
              <a:rPr lang="es-ES_tradnl" dirty="0"/>
              <a:t>Art. 24° Consagra la libertad de creencia religiosa. </a:t>
            </a:r>
            <a:endParaRPr lang="es-MX" dirty="0"/>
          </a:p>
          <a:p>
            <a:r>
              <a:rPr lang="es-ES_tradnl" dirty="0"/>
              <a:t>Art. 28 Consagra la libre concurrencia el estipular la prohibición de monopolios y prácticas monopólicas así como los estancos. </a:t>
            </a:r>
            <a:endParaRPr lang="es-MX" dirty="0"/>
          </a:p>
          <a:p>
            <a:endParaRPr lang="es-MX" dirty="0"/>
          </a:p>
        </p:txBody>
      </p:sp>
    </p:spTree>
    <p:extLst>
      <p:ext uri="{BB962C8B-B14F-4D97-AF65-F5344CB8AC3E}">
        <p14:creationId xmlns:p14="http://schemas.microsoft.com/office/powerpoint/2010/main" val="42497091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S_tradnl" sz="2400" dirty="0"/>
              <a:t>Garantías de propiedad </a:t>
            </a:r>
            <a:r>
              <a:rPr lang="es-ES_tradnl" sz="2400" dirty="0" smtClean="0"/>
              <a:t>: la </a:t>
            </a:r>
            <a:r>
              <a:rPr lang="es-ES_tradnl" sz="2400" dirty="0"/>
              <a:t>propiedad es la facultad humana de goce y disposición sobre determinados bienes de acuerdo a lo permitido por las leyes respectivas.</a:t>
            </a:r>
            <a:endParaRPr lang="es-MX" sz="2400" dirty="0"/>
          </a:p>
        </p:txBody>
      </p:sp>
      <p:sp>
        <p:nvSpPr>
          <p:cNvPr id="3" name="Marcador de contenido 2"/>
          <p:cNvSpPr>
            <a:spLocks noGrp="1"/>
          </p:cNvSpPr>
          <p:nvPr>
            <p:ph idx="1"/>
          </p:nvPr>
        </p:nvSpPr>
        <p:spPr/>
        <p:txBody>
          <a:bodyPr/>
          <a:lstStyle/>
          <a:p>
            <a:pPr marL="0" indent="0" algn="just">
              <a:buNone/>
            </a:pPr>
            <a:r>
              <a:rPr lang="es-ES_tradnl" dirty="0" smtClean="0"/>
              <a:t>Esta </a:t>
            </a:r>
            <a:r>
              <a:rPr lang="es-ES_tradnl" dirty="0"/>
              <a:t>garantía está contenida en el artículo 27 que establece: </a:t>
            </a:r>
            <a:endParaRPr lang="es-MX" dirty="0"/>
          </a:p>
          <a:p>
            <a:pPr algn="just"/>
            <a:r>
              <a:rPr lang="es-ES_tradnl" dirty="0"/>
              <a:t>La propiedad de las tierras, minerales, recursos naturales yaguas nacionales corresponde originalmente a la nación, la cual ha tenido y tiene el derecho de transmitir el dominio de ella a los particulares constituyendo la propiedad privada, con sus respectivas restricciones para los extranjeros. </a:t>
            </a:r>
            <a:endParaRPr lang="es-MX" dirty="0"/>
          </a:p>
          <a:p>
            <a:pPr algn="just"/>
            <a:r>
              <a:rPr lang="es-ES_tradnl" dirty="0"/>
              <a:t>La expropiación, solo se hará por causa de utilidad pública y previa indemnización. </a:t>
            </a:r>
            <a:endParaRPr lang="es-MX" dirty="0"/>
          </a:p>
          <a:p>
            <a:pPr algn="just"/>
            <a:endParaRPr lang="es-MX" dirty="0"/>
          </a:p>
        </p:txBody>
      </p:sp>
    </p:spTree>
    <p:extLst>
      <p:ext uri="{BB962C8B-B14F-4D97-AF65-F5344CB8AC3E}">
        <p14:creationId xmlns:p14="http://schemas.microsoft.com/office/powerpoint/2010/main" val="3305464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OBJETIVO DE LA UNIDAD I</a:t>
            </a:r>
            <a:endParaRPr lang="es-MX" b="1" dirty="0"/>
          </a:p>
        </p:txBody>
      </p:sp>
      <p:sp>
        <p:nvSpPr>
          <p:cNvPr id="3" name="Marcador de contenido 2"/>
          <p:cNvSpPr>
            <a:spLocks noGrp="1"/>
          </p:cNvSpPr>
          <p:nvPr>
            <p:ph idx="1"/>
          </p:nvPr>
        </p:nvSpPr>
        <p:spPr>
          <a:xfrm>
            <a:off x="2314892" y="1824990"/>
            <a:ext cx="8915400" cy="1280890"/>
          </a:xfrm>
        </p:spPr>
        <p:txBody>
          <a:bodyPr>
            <a:normAutofit lnSpcReduction="10000"/>
          </a:bodyPr>
          <a:lstStyle/>
          <a:p>
            <a:pPr algn="just"/>
            <a:r>
              <a:rPr lang="es-MX" sz="2000" dirty="0" smtClean="0"/>
              <a:t>Analizar el concepto de Derecho, su clasificación, garantías individuales y la organización del Estado mexicano, Derecho de las personas, sociedades civiles y mercantiles para poder aplicarlos al campo de la informática. </a:t>
            </a:r>
            <a:endParaRPr lang="es-MX" sz="2000" dirty="0"/>
          </a:p>
        </p:txBody>
      </p:sp>
      <p:pic>
        <p:nvPicPr>
          <p:cNvPr id="5" name="Imagen 4"/>
          <p:cNvPicPr>
            <a:picLocks noChangeAspect="1"/>
          </p:cNvPicPr>
          <p:nvPr/>
        </p:nvPicPr>
        <p:blipFill>
          <a:blip r:embed="rId2"/>
          <a:stretch>
            <a:fillRect/>
          </a:stretch>
        </p:blipFill>
        <p:spPr>
          <a:xfrm>
            <a:off x="3211830" y="4006092"/>
            <a:ext cx="2816483" cy="1872961"/>
          </a:xfrm>
          <a:prstGeom prst="rect">
            <a:avLst/>
          </a:prstGeom>
        </p:spPr>
      </p:pic>
      <p:pic>
        <p:nvPicPr>
          <p:cNvPr id="4" name="Imagen 3"/>
          <p:cNvPicPr>
            <a:picLocks noChangeAspect="1"/>
          </p:cNvPicPr>
          <p:nvPr/>
        </p:nvPicPr>
        <p:blipFill>
          <a:blip r:embed="rId3"/>
          <a:stretch>
            <a:fillRect/>
          </a:stretch>
        </p:blipFill>
        <p:spPr>
          <a:xfrm>
            <a:off x="7721917" y="4006092"/>
            <a:ext cx="2257425" cy="2028825"/>
          </a:xfrm>
          <a:prstGeom prst="rect">
            <a:avLst/>
          </a:prstGeom>
        </p:spPr>
      </p:pic>
    </p:spTree>
    <p:extLst>
      <p:ext uri="{BB962C8B-B14F-4D97-AF65-F5344CB8AC3E}">
        <p14:creationId xmlns:p14="http://schemas.microsoft.com/office/powerpoint/2010/main" val="31654514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5705" y="326930"/>
            <a:ext cx="9317135" cy="1461529"/>
          </a:xfrm>
        </p:spPr>
        <p:txBody>
          <a:bodyPr>
            <a:noAutofit/>
          </a:bodyPr>
          <a:lstStyle/>
          <a:p>
            <a:r>
              <a:rPr lang="es-ES_tradnl" sz="2000" b="1" dirty="0"/>
              <a:t>Garantías de seguridad jurídica </a:t>
            </a:r>
            <a:r>
              <a:rPr lang="es-ES_tradnl" sz="2000" b="1" dirty="0" smtClean="0"/>
              <a:t>:</a:t>
            </a:r>
            <a:r>
              <a:rPr lang="es-ES_tradnl" sz="2000" dirty="0" smtClean="0"/>
              <a:t>la </a:t>
            </a:r>
            <a:r>
              <a:rPr lang="es-ES_tradnl" sz="2000" dirty="0"/>
              <a:t>seguridad jurídica es una garantía que representa la organización estatal destinada al mantenimiento del derecho, y consecuentemente la protección y tutela de los derechos de </a:t>
            </a:r>
            <a:r>
              <a:rPr lang="es-ES_tradnl" sz="2000" dirty="0" smtClean="0"/>
              <a:t>los gobernados.</a:t>
            </a:r>
            <a:endParaRPr lang="es-MX" sz="2000" dirty="0"/>
          </a:p>
        </p:txBody>
      </p:sp>
      <p:sp>
        <p:nvSpPr>
          <p:cNvPr id="3" name="Marcador de contenido 2"/>
          <p:cNvSpPr>
            <a:spLocks noGrp="1"/>
          </p:cNvSpPr>
          <p:nvPr>
            <p:ph idx="1"/>
          </p:nvPr>
        </p:nvSpPr>
        <p:spPr/>
        <p:txBody>
          <a:bodyPr>
            <a:normAutofit fontScale="92500" lnSpcReduction="10000"/>
          </a:bodyPr>
          <a:lstStyle/>
          <a:p>
            <a:pPr algn="just"/>
            <a:r>
              <a:rPr lang="es-ES_tradnl" dirty="0"/>
              <a:t>Art. 14° Dice que a ninguna ley se le dará efecto retroactivo en perjuicio de persona alguna. </a:t>
            </a:r>
            <a:endParaRPr lang="es-ES_tradnl" dirty="0" smtClean="0"/>
          </a:p>
          <a:p>
            <a:pPr marL="0" indent="0" algn="just">
              <a:buNone/>
            </a:pPr>
            <a:r>
              <a:rPr lang="es-ES_tradnl" dirty="0" smtClean="0"/>
              <a:t>Nadie </a:t>
            </a:r>
            <a:r>
              <a:rPr lang="es-ES_tradnl" dirty="0"/>
              <a:t>podrá ser privado de la vida, libertad y de sus propiedades, sino a través </a:t>
            </a:r>
            <a:r>
              <a:rPr lang="es-ES_tradnl" dirty="0" smtClean="0"/>
              <a:t>de </a:t>
            </a:r>
            <a:r>
              <a:rPr lang="es-ES_tradnl" dirty="0"/>
              <a:t>un juicio ante los tribunales previamente establecidos (</a:t>
            </a:r>
            <a:r>
              <a:rPr lang="es-ES_tradnl" u="sng" dirty="0"/>
              <a:t>garantía de </a:t>
            </a:r>
            <a:r>
              <a:rPr lang="es-ES_tradnl" u="sng" dirty="0" smtClean="0"/>
              <a:t>audiencia</a:t>
            </a:r>
            <a:r>
              <a:rPr lang="es-ES_tradnl" dirty="0" smtClean="0"/>
              <a:t>). </a:t>
            </a:r>
            <a:r>
              <a:rPr lang="es-ES_tradnl" dirty="0"/>
              <a:t>Que la ley debe ser aplicada exactamente como es (</a:t>
            </a:r>
            <a:r>
              <a:rPr lang="es-ES_tradnl" u="sng" dirty="0"/>
              <a:t>garantía de la exacta aplicación de la </a:t>
            </a:r>
            <a:r>
              <a:rPr lang="es-ES_tradnl" u="sng" dirty="0" smtClean="0"/>
              <a:t>ley</a:t>
            </a:r>
            <a:r>
              <a:rPr lang="es-ES_tradnl" dirty="0" smtClean="0"/>
              <a:t> </a:t>
            </a:r>
            <a:r>
              <a:rPr lang="es-ES_tradnl" dirty="0"/>
              <a:t>y garantía de legalidad en materia civil. </a:t>
            </a:r>
            <a:endParaRPr lang="es-MX" dirty="0"/>
          </a:p>
          <a:p>
            <a:pPr algn="just"/>
            <a:r>
              <a:rPr lang="es-ES_tradnl" dirty="0"/>
              <a:t>Art. 15° No se puede extraditar reos políticos, ni delincuentes de del orden común que hayan estado en él termino de esclavos en otro país, ni la celebración de convenios en virtud de alterar sus garantías y derechos establecidos. </a:t>
            </a:r>
            <a:endParaRPr lang="es-MX" dirty="0"/>
          </a:p>
          <a:p>
            <a:pPr algn="just"/>
            <a:r>
              <a:rPr lang="es-ES_tradnl" dirty="0"/>
              <a:t>Art. 16° Establece la garantía de legalidad ya que establece que nadie puede ser molestado en su persona familia, documentos o posesiones sino en virtud de una orden judicial que funde y motive su causa. </a:t>
            </a:r>
            <a:endParaRPr lang="es-MX" dirty="0"/>
          </a:p>
          <a:p>
            <a:pPr algn="just"/>
            <a:endParaRPr lang="es-MX" dirty="0"/>
          </a:p>
        </p:txBody>
      </p:sp>
    </p:spTree>
    <p:extLst>
      <p:ext uri="{BB962C8B-B14F-4D97-AF65-F5344CB8AC3E}">
        <p14:creationId xmlns:p14="http://schemas.microsoft.com/office/powerpoint/2010/main" val="11559971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94902" y="1264920"/>
            <a:ext cx="8915400" cy="3777622"/>
          </a:xfrm>
        </p:spPr>
        <p:txBody>
          <a:bodyPr>
            <a:normAutofit fontScale="92500"/>
          </a:bodyPr>
          <a:lstStyle/>
          <a:p>
            <a:r>
              <a:rPr lang="es-ES_tradnl" dirty="0"/>
              <a:t>Art. 17° Establece el derecho a que el estado administre justicia ya que previene que nadie puede hacerse justicia por si mismo, ni ejercer violencia para reclamar sus derechos. Pero se tiene derecho a recibir justicia, gratuitamente. Nadie puede ser aprisionado por deudas de carácter civil. </a:t>
            </a:r>
            <a:endParaRPr lang="es-MX" dirty="0"/>
          </a:p>
          <a:p>
            <a:r>
              <a:rPr lang="es-ES_tradnl" dirty="0"/>
              <a:t>Art. 18 Establece garantías de carácter penal y procesal pena ya que solo habrá lugar a prisión preventiva por delito que merezca pena corporal. Los gobiernos de la Federación y los estados organizaran el sistema penal. La federación y los gobiernos de los estados establecerán instituciones para menores infractores. </a:t>
            </a:r>
            <a:endParaRPr lang="es-MX" dirty="0"/>
          </a:p>
          <a:p>
            <a:r>
              <a:rPr lang="es-ES_tradnl" dirty="0"/>
              <a:t>Art. 19 Ninguna detención podrá sobrepasar los 3 días sin haberse declarado una auto de formal prisión. Todo proceso se seguirá por el delito señalado, si hubiese otro, se tendría que repetir el proceso con el otro delito. </a:t>
            </a:r>
            <a:endParaRPr lang="es-MX" dirty="0"/>
          </a:p>
          <a:p>
            <a:endParaRPr lang="es-MX" dirty="0"/>
          </a:p>
        </p:txBody>
      </p:sp>
    </p:spTree>
    <p:extLst>
      <p:ext uri="{BB962C8B-B14F-4D97-AF65-F5344CB8AC3E}">
        <p14:creationId xmlns:p14="http://schemas.microsoft.com/office/powerpoint/2010/main" val="39227372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7320" y="640080"/>
            <a:ext cx="10087292" cy="5271142"/>
          </a:xfrm>
        </p:spPr>
        <p:txBody>
          <a:bodyPr>
            <a:noAutofit/>
          </a:bodyPr>
          <a:lstStyle/>
          <a:p>
            <a:pPr algn="just"/>
            <a:r>
              <a:rPr lang="es-ES_tradnl" sz="1600" dirty="0"/>
              <a:t>Art. 20 consagra las garantías de seguridad de todo procesado: </a:t>
            </a:r>
            <a:endParaRPr lang="es-MX" sz="1600" dirty="0"/>
          </a:p>
          <a:p>
            <a:pPr lvl="1" algn="just"/>
            <a:r>
              <a:rPr lang="es-ES_tradnl" sz="1400" dirty="0"/>
              <a:t>Libertad bajo fianza </a:t>
            </a:r>
            <a:endParaRPr lang="es-MX" sz="1400" dirty="0"/>
          </a:p>
          <a:p>
            <a:pPr lvl="1" algn="just"/>
            <a:r>
              <a:rPr lang="es-ES_tradnl" sz="1400" dirty="0"/>
              <a:t>Derecho a no declarar en su contra </a:t>
            </a:r>
            <a:endParaRPr lang="es-MX" sz="1400" dirty="0"/>
          </a:p>
          <a:p>
            <a:pPr lvl="1" algn="just"/>
            <a:r>
              <a:rPr lang="es-ES_tradnl" sz="1400" dirty="0"/>
              <a:t>Derecho a conocer el delito del que lo acusan y quien le acusa </a:t>
            </a:r>
            <a:endParaRPr lang="es-MX" sz="1400" dirty="0"/>
          </a:p>
          <a:p>
            <a:pPr lvl="1" algn="just"/>
            <a:r>
              <a:rPr lang="es-ES_tradnl" sz="1400" dirty="0" smtClean="0"/>
              <a:t>Que </a:t>
            </a:r>
            <a:r>
              <a:rPr lang="es-ES_tradnl" sz="1400" dirty="0"/>
              <a:t>le faciliten todos los datos que solicite para su defensa </a:t>
            </a:r>
            <a:endParaRPr lang="es-MX" sz="1400" dirty="0"/>
          </a:p>
          <a:p>
            <a:pPr lvl="1" algn="just"/>
            <a:r>
              <a:rPr lang="es-ES_tradnl" sz="1400" dirty="0" smtClean="0"/>
              <a:t>Poder </a:t>
            </a:r>
            <a:r>
              <a:rPr lang="es-ES_tradnl" sz="1400" dirty="0"/>
              <a:t>defenderse solo o por un abogado suyo o de oficio. </a:t>
            </a:r>
            <a:endParaRPr lang="es-MX" sz="1400" dirty="0"/>
          </a:p>
          <a:p>
            <a:pPr lvl="1" algn="just"/>
            <a:r>
              <a:rPr lang="es-ES_tradnl" sz="1400" dirty="0"/>
              <a:t>No se podrá prolongar la prisión por ninguna cosa de dinero, y tampoco la prisión preventiva por ninguna cosa. </a:t>
            </a:r>
            <a:endParaRPr lang="es-MX" sz="1400" dirty="0"/>
          </a:p>
          <a:p>
            <a:pPr algn="just"/>
            <a:r>
              <a:rPr lang="es-ES_tradnl" sz="1600" dirty="0"/>
              <a:t>Art. 21 Establece la garantía de que solo la autoridad judicial podrá imponer penas. La persecución de delitos es del ministerio público con auxilio de la policía judicial. Si se trata de multas se tendrá que tomar en cuenta el ingreso o sueldo que tenga el infractor. </a:t>
            </a:r>
            <a:endParaRPr lang="es-MX" sz="1600" dirty="0"/>
          </a:p>
          <a:p>
            <a:pPr algn="just"/>
            <a:r>
              <a:rPr lang="es-ES_tradnl" sz="1600" dirty="0"/>
              <a:t>Art. 23 Consagra las garantías de que ningún juicio criminal deberá tener mas de tres instancias, nadie puede ser juzgado por el mismo delito. Queda prohibida la practica de absolver la instancia. </a:t>
            </a:r>
            <a:endParaRPr lang="es-MX" sz="1600" dirty="0"/>
          </a:p>
          <a:p>
            <a:pPr algn="just"/>
            <a:r>
              <a:rPr lang="es-ES_tradnl" sz="1600" dirty="0"/>
              <a:t>Art. 29, que habla de cuando se cancelan ciertas garantías individuales, que seria en caso de guerras o cosas así, que atenten contra nuestra sociedad, será por tiempo limitado, determinados lugares o todo el país. </a:t>
            </a:r>
            <a:endParaRPr lang="es-MX" sz="1600" dirty="0"/>
          </a:p>
          <a:p>
            <a:pPr algn="just"/>
            <a:endParaRPr lang="es-MX" sz="1600" dirty="0"/>
          </a:p>
        </p:txBody>
      </p:sp>
    </p:spTree>
    <p:extLst>
      <p:ext uri="{BB962C8B-B14F-4D97-AF65-F5344CB8AC3E}">
        <p14:creationId xmlns:p14="http://schemas.microsoft.com/office/powerpoint/2010/main" val="22049602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a:t>
            </a:r>
            <a:endParaRPr lang="es-MX" dirty="0"/>
          </a:p>
        </p:txBody>
      </p:sp>
      <p:sp>
        <p:nvSpPr>
          <p:cNvPr id="3" name="Marcador de contenido 2"/>
          <p:cNvSpPr>
            <a:spLocks noGrp="1"/>
          </p:cNvSpPr>
          <p:nvPr>
            <p:ph idx="1"/>
          </p:nvPr>
        </p:nvSpPr>
        <p:spPr>
          <a:xfrm>
            <a:off x="2360612" y="1905000"/>
            <a:ext cx="8915400" cy="3777622"/>
          </a:xfrm>
        </p:spPr>
        <p:txBody>
          <a:bodyPr>
            <a:normAutofit/>
          </a:bodyPr>
          <a:lstStyle/>
          <a:p>
            <a:pPr algn="just"/>
            <a:r>
              <a:rPr lang="es-ES" sz="2800" dirty="0"/>
              <a:t>Es una sociedad o grupo de personas  establecidos en un territorio delimitado, con un poder soberano que los organiza mediante un conjunto de normas jurídicas.</a:t>
            </a:r>
            <a:endParaRPr lang="es-MX" sz="2800" dirty="0"/>
          </a:p>
          <a:p>
            <a:pPr marL="0" indent="0" algn="just">
              <a:buNone/>
            </a:pPr>
            <a:endParaRPr lang="es-MX" sz="2800" dirty="0"/>
          </a:p>
          <a:p>
            <a:pPr algn="just"/>
            <a:endParaRPr lang="es-MX" sz="2800" dirty="0"/>
          </a:p>
        </p:txBody>
      </p:sp>
      <p:pic>
        <p:nvPicPr>
          <p:cNvPr id="5" name="Imagen 4"/>
          <p:cNvPicPr>
            <a:picLocks noChangeAspect="1"/>
          </p:cNvPicPr>
          <p:nvPr/>
        </p:nvPicPr>
        <p:blipFill>
          <a:blip r:embed="rId2"/>
          <a:stretch>
            <a:fillRect/>
          </a:stretch>
        </p:blipFill>
        <p:spPr>
          <a:xfrm>
            <a:off x="2764203" y="4032564"/>
            <a:ext cx="3448684" cy="2161499"/>
          </a:xfrm>
          <a:prstGeom prst="rect">
            <a:avLst/>
          </a:prstGeom>
        </p:spPr>
      </p:pic>
      <p:pic>
        <p:nvPicPr>
          <p:cNvPr id="4" name="Imagen 3"/>
          <p:cNvPicPr>
            <a:picLocks noChangeAspect="1"/>
          </p:cNvPicPr>
          <p:nvPr/>
        </p:nvPicPr>
        <p:blipFill>
          <a:blip r:embed="rId3"/>
          <a:stretch>
            <a:fillRect/>
          </a:stretch>
        </p:blipFill>
        <p:spPr>
          <a:xfrm>
            <a:off x="6005596" y="4032564"/>
            <a:ext cx="3753365" cy="2339245"/>
          </a:xfrm>
          <a:prstGeom prst="rect">
            <a:avLst/>
          </a:prstGeom>
        </p:spPr>
      </p:pic>
    </p:spTree>
    <p:extLst>
      <p:ext uri="{BB962C8B-B14F-4D97-AF65-F5344CB8AC3E}">
        <p14:creationId xmlns:p14="http://schemas.microsoft.com/office/powerpoint/2010/main" val="37660703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281210"/>
            <a:ext cx="8911687" cy="804640"/>
          </a:xfrm>
        </p:spPr>
        <p:txBody>
          <a:bodyPr>
            <a:normAutofit/>
          </a:bodyPr>
          <a:lstStyle/>
          <a:p>
            <a:r>
              <a:rPr lang="es-MX" dirty="0"/>
              <a:t>S</a:t>
            </a:r>
            <a:r>
              <a:rPr lang="es-MX" dirty="0" smtClean="0"/>
              <a:t>us elementos</a:t>
            </a:r>
            <a:endParaRPr lang="es-MX" dirty="0"/>
          </a:p>
        </p:txBody>
      </p:sp>
      <p:sp>
        <p:nvSpPr>
          <p:cNvPr id="3" name="Marcador de contenido 2"/>
          <p:cNvSpPr>
            <a:spLocks noGrp="1"/>
          </p:cNvSpPr>
          <p:nvPr>
            <p:ph idx="1"/>
          </p:nvPr>
        </p:nvSpPr>
        <p:spPr>
          <a:xfrm>
            <a:off x="2589212" y="1085850"/>
            <a:ext cx="8915400" cy="4395243"/>
          </a:xfrm>
        </p:spPr>
        <p:txBody>
          <a:bodyPr>
            <a:noAutofit/>
          </a:bodyPr>
          <a:lstStyle/>
          <a:p>
            <a:pPr marL="0" indent="0" algn="just">
              <a:buNone/>
            </a:pPr>
            <a:r>
              <a:rPr lang="es-ES" sz="2400" dirty="0"/>
              <a:t> </a:t>
            </a:r>
            <a:endParaRPr lang="es-MX" sz="2400" dirty="0"/>
          </a:p>
          <a:p>
            <a:pPr lvl="0" algn="just"/>
            <a:r>
              <a:rPr lang="es-ES" sz="2400" dirty="0"/>
              <a:t>Población: Conjunto de habitantes asentados en un territorio, es conocido como el elemento humano.</a:t>
            </a:r>
            <a:endParaRPr lang="es-MX" sz="2400" dirty="0"/>
          </a:p>
          <a:p>
            <a:pPr lvl="0" algn="just"/>
            <a:r>
              <a:rPr lang="es-ES" sz="2400" dirty="0"/>
              <a:t>Territorio: Es el área geográfica donde el Estado ejerce su poder, exige una clara delimitación de sus fronteras, ya que el ejercicio del poder estatal sólo podrá ejecutarse válidamente dentro de los límites del territorio </a:t>
            </a:r>
            <a:r>
              <a:rPr lang="es-ES" sz="2400" dirty="0" smtClean="0"/>
              <a:t>estatal.</a:t>
            </a:r>
          </a:p>
          <a:p>
            <a:pPr algn="just"/>
            <a:r>
              <a:rPr lang="es-ES" sz="2400" dirty="0" smtClean="0"/>
              <a:t>Poder</a:t>
            </a:r>
            <a:r>
              <a:rPr lang="es-ES" sz="2400" dirty="0"/>
              <a:t>: El poder político del Estado es la posibilidad o facultad de influir en el comportamiento de otras con determinados propósitos. El poder se ejerce exclusivamente en el territorio por el Estado a la población, aún con el uso de la fuerza.</a:t>
            </a:r>
            <a:endParaRPr lang="es-MX" sz="2400" dirty="0"/>
          </a:p>
        </p:txBody>
      </p:sp>
    </p:spTree>
    <p:extLst>
      <p:ext uri="{BB962C8B-B14F-4D97-AF65-F5344CB8AC3E}">
        <p14:creationId xmlns:p14="http://schemas.microsoft.com/office/powerpoint/2010/main" val="12209292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 </a:t>
            </a:r>
            <a:r>
              <a:rPr lang="es-MX" dirty="0"/>
              <a:t>de la soberanía</a:t>
            </a:r>
          </a:p>
        </p:txBody>
      </p:sp>
      <p:sp>
        <p:nvSpPr>
          <p:cNvPr id="3" name="Marcador de contenido 2"/>
          <p:cNvSpPr>
            <a:spLocks noGrp="1"/>
          </p:cNvSpPr>
          <p:nvPr>
            <p:ph idx="1"/>
          </p:nvPr>
        </p:nvSpPr>
        <p:spPr>
          <a:xfrm>
            <a:off x="6316579" y="2675021"/>
            <a:ext cx="5188033" cy="3545305"/>
          </a:xfrm>
        </p:spPr>
        <p:txBody>
          <a:bodyPr>
            <a:normAutofit/>
          </a:bodyPr>
          <a:lstStyle/>
          <a:p>
            <a:pPr algn="just"/>
            <a:r>
              <a:rPr lang="es-ES" dirty="0"/>
              <a:t>Proviene del latín </a:t>
            </a:r>
            <a:r>
              <a:rPr lang="es-ES" i="1" dirty="0" err="1"/>
              <a:t>super</a:t>
            </a:r>
            <a:r>
              <a:rPr lang="es-ES" i="1" dirty="0"/>
              <a:t> </a:t>
            </a:r>
            <a:r>
              <a:rPr lang="es-ES" i="1" dirty="0" err="1"/>
              <a:t>omnia</a:t>
            </a:r>
            <a:r>
              <a:rPr lang="es-ES" dirty="0"/>
              <a:t> que significa “sobre todo” o “por encima de todo”. La soberanía se entiende como el poder supremo que reside en el pueblo (Art.39 constitucional), esto es autonomía e independencia, dicha facultad es delegada en el Estado para que sea éste el que los regule y gobierne.</a:t>
            </a:r>
            <a:endParaRPr lang="es-MX" dirty="0"/>
          </a:p>
          <a:p>
            <a:pPr algn="just"/>
            <a:endParaRPr lang="es-MX" dirty="0"/>
          </a:p>
        </p:txBody>
      </p:sp>
      <p:pic>
        <p:nvPicPr>
          <p:cNvPr id="4" name="Imagen 3"/>
          <p:cNvPicPr>
            <a:picLocks noChangeAspect="1"/>
          </p:cNvPicPr>
          <p:nvPr/>
        </p:nvPicPr>
        <p:blipFill>
          <a:blip r:embed="rId2"/>
          <a:stretch>
            <a:fillRect/>
          </a:stretch>
        </p:blipFill>
        <p:spPr>
          <a:xfrm>
            <a:off x="2378994" y="1904999"/>
            <a:ext cx="3492417" cy="4116665"/>
          </a:xfrm>
          <a:prstGeom prst="rect">
            <a:avLst/>
          </a:prstGeom>
        </p:spPr>
      </p:pic>
    </p:spTree>
    <p:extLst>
      <p:ext uri="{BB962C8B-B14F-4D97-AF65-F5344CB8AC3E}">
        <p14:creationId xmlns:p14="http://schemas.microsoft.com/office/powerpoint/2010/main" val="19239332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a:t>
            </a:r>
            <a:r>
              <a:rPr lang="es-MX" dirty="0" smtClean="0"/>
              <a:t>ivisión </a:t>
            </a:r>
            <a:r>
              <a:rPr lang="es-MX" dirty="0"/>
              <a:t>del supremo poder de la federación</a:t>
            </a:r>
          </a:p>
        </p:txBody>
      </p:sp>
      <p:graphicFrame>
        <p:nvGraphicFramePr>
          <p:cNvPr id="4" name="Diagrama 3"/>
          <p:cNvGraphicFramePr/>
          <p:nvPr>
            <p:extLst>
              <p:ext uri="{D42A27DB-BD31-4B8C-83A1-F6EECF244321}">
                <p14:modId xmlns:p14="http://schemas.microsoft.com/office/powerpoint/2010/main" val="2449564383"/>
              </p:ext>
            </p:extLst>
          </p:nvPr>
        </p:nvGraphicFramePr>
        <p:xfrm>
          <a:off x="3034664" y="1905000"/>
          <a:ext cx="5983605" cy="4187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63299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Poder ejecutivo:</a:t>
            </a:r>
          </a:p>
        </p:txBody>
      </p:sp>
      <p:sp>
        <p:nvSpPr>
          <p:cNvPr id="3" name="Marcador de contenido 2"/>
          <p:cNvSpPr>
            <a:spLocks noGrp="1"/>
          </p:cNvSpPr>
          <p:nvPr>
            <p:ph idx="1"/>
          </p:nvPr>
        </p:nvSpPr>
        <p:spPr>
          <a:xfrm>
            <a:off x="1617662" y="1524000"/>
            <a:ext cx="10021888" cy="2286000"/>
          </a:xfrm>
        </p:spPr>
        <p:txBody>
          <a:bodyPr>
            <a:normAutofit/>
          </a:bodyPr>
          <a:lstStyle/>
          <a:p>
            <a:pPr algn="just"/>
            <a:r>
              <a:rPr lang="es-MX" sz="2200" dirty="0"/>
              <a:t>Es el poder del Estado que se deposita en el presidente o jefe de Estado, el cual se auxilia </a:t>
            </a:r>
            <a:r>
              <a:rPr lang="es-MX" sz="2200" dirty="0" smtClean="0"/>
              <a:t>de su </a:t>
            </a:r>
            <a:r>
              <a:rPr lang="es-MX" sz="2200" dirty="0"/>
              <a:t>gabinete o secretarios de Estado. Su principal función es la administración de los recursos públicos y la prestación de servicios públicos. También es el representante oficial del Estado, dirige la política y también propone la creación y modificación de leyes.</a:t>
            </a:r>
          </a:p>
          <a:p>
            <a:pPr marL="0" indent="0" algn="just">
              <a:buNone/>
            </a:pPr>
            <a:endParaRPr lang="es-MX" sz="2400" dirty="0"/>
          </a:p>
        </p:txBody>
      </p:sp>
      <p:pic>
        <p:nvPicPr>
          <p:cNvPr id="1028" name="Picture 4" descr="Resultado de imagen para poder ejecu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8100" y="3992151"/>
            <a:ext cx="4375150" cy="2654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9932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Poder  Legislativo:</a:t>
            </a:r>
          </a:p>
        </p:txBody>
      </p:sp>
      <p:sp>
        <p:nvSpPr>
          <p:cNvPr id="3" name="Marcador de contenido 2"/>
          <p:cNvSpPr>
            <a:spLocks noGrp="1"/>
          </p:cNvSpPr>
          <p:nvPr>
            <p:ph idx="1"/>
          </p:nvPr>
        </p:nvSpPr>
        <p:spPr>
          <a:xfrm>
            <a:off x="1998662" y="1676400"/>
            <a:ext cx="9317038" cy="2038350"/>
          </a:xfrm>
        </p:spPr>
        <p:txBody>
          <a:bodyPr>
            <a:noAutofit/>
          </a:bodyPr>
          <a:lstStyle/>
          <a:p>
            <a:pPr algn="just"/>
            <a:r>
              <a:rPr lang="es-MX" sz="2200" dirty="0" smtClean="0"/>
              <a:t>Es </a:t>
            </a:r>
            <a:r>
              <a:rPr lang="es-MX" sz="2200" dirty="0"/>
              <a:t>el órgano del Estado que tiene a su cargo la función de legislar, es decir, crear, modificar y derogar normas. En México se encuentra depositado en el Congreso de la Unión el cual se divide en dos cámaras una de 500 diputados y otra de 128 senadores.</a:t>
            </a:r>
          </a:p>
          <a:p>
            <a:pPr marL="0" indent="0" algn="just">
              <a:buNone/>
            </a:pPr>
            <a:endParaRPr lang="es-MX" sz="2400" dirty="0"/>
          </a:p>
        </p:txBody>
      </p:sp>
      <p:pic>
        <p:nvPicPr>
          <p:cNvPr id="4" name="Imagen 3"/>
          <p:cNvPicPr>
            <a:picLocks noChangeAspect="1"/>
          </p:cNvPicPr>
          <p:nvPr/>
        </p:nvPicPr>
        <p:blipFill>
          <a:blip r:embed="rId2"/>
          <a:stretch>
            <a:fillRect/>
          </a:stretch>
        </p:blipFill>
        <p:spPr>
          <a:xfrm>
            <a:off x="3341370" y="3594735"/>
            <a:ext cx="5905500" cy="2686050"/>
          </a:xfrm>
          <a:prstGeom prst="rect">
            <a:avLst/>
          </a:prstGeom>
        </p:spPr>
      </p:pic>
    </p:spTree>
    <p:extLst>
      <p:ext uri="{BB962C8B-B14F-4D97-AF65-F5344CB8AC3E}">
        <p14:creationId xmlns:p14="http://schemas.microsoft.com/office/powerpoint/2010/main" val="3408642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Poder judicial:</a:t>
            </a:r>
          </a:p>
        </p:txBody>
      </p:sp>
      <p:sp>
        <p:nvSpPr>
          <p:cNvPr id="3" name="Marcador de contenido 2"/>
          <p:cNvSpPr>
            <a:spLocks noGrp="1"/>
          </p:cNvSpPr>
          <p:nvPr>
            <p:ph idx="1"/>
          </p:nvPr>
        </p:nvSpPr>
        <p:spPr>
          <a:xfrm>
            <a:off x="2019300" y="1581150"/>
            <a:ext cx="9485312" cy="2076450"/>
          </a:xfrm>
        </p:spPr>
        <p:txBody>
          <a:bodyPr>
            <a:normAutofit/>
          </a:bodyPr>
          <a:lstStyle/>
          <a:p>
            <a:pPr algn="just"/>
            <a:r>
              <a:rPr lang="es-MX" sz="2200" dirty="0" smtClean="0"/>
              <a:t>Son </a:t>
            </a:r>
            <a:r>
              <a:rPr lang="es-MX" sz="2200" dirty="0"/>
              <a:t>los órganos del Estado que se encargan de la administración de justicia, de manera específica son los tribunales federales y </a:t>
            </a:r>
            <a:r>
              <a:rPr lang="es-MX" sz="2200" dirty="0" smtClean="0"/>
              <a:t>locales.</a:t>
            </a:r>
            <a:endParaRPr lang="es-MX" sz="2200" dirty="0"/>
          </a:p>
        </p:txBody>
      </p:sp>
      <p:pic>
        <p:nvPicPr>
          <p:cNvPr id="2050" name="Picture 2" descr="Resultado de imagen para poder judici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2217" y="3406140"/>
            <a:ext cx="4468018" cy="2864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385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¿QUE ES EL DERECHO?</a:t>
            </a:r>
            <a:r>
              <a:rPr lang="es-MX" dirty="0"/>
              <a:t/>
            </a:r>
            <a:br>
              <a:rPr lang="es-MX" dirty="0"/>
            </a:br>
            <a:endParaRPr lang="es-MX" dirty="0"/>
          </a:p>
        </p:txBody>
      </p:sp>
      <p:sp>
        <p:nvSpPr>
          <p:cNvPr id="3" name="Marcador de contenido 2"/>
          <p:cNvSpPr>
            <a:spLocks noGrp="1"/>
          </p:cNvSpPr>
          <p:nvPr>
            <p:ph idx="1"/>
          </p:nvPr>
        </p:nvSpPr>
        <p:spPr>
          <a:xfrm>
            <a:off x="2246312" y="1878825"/>
            <a:ext cx="4090988" cy="3777622"/>
          </a:xfrm>
        </p:spPr>
        <p:txBody>
          <a:bodyPr>
            <a:normAutofit/>
          </a:bodyPr>
          <a:lstStyle/>
          <a:p>
            <a:pPr algn="just"/>
            <a:r>
              <a:rPr lang="es-MX" sz="2000" b="1" dirty="0"/>
              <a:t>JURIDICAMENTE</a:t>
            </a:r>
            <a:r>
              <a:rPr lang="es-MX" sz="2000" b="1" dirty="0" smtClean="0"/>
              <a:t>:</a:t>
            </a:r>
            <a:endParaRPr lang="es-MX" sz="2000" dirty="0"/>
          </a:p>
          <a:p>
            <a:pPr algn="just"/>
            <a:endParaRPr lang="es-MX" sz="2000" dirty="0"/>
          </a:p>
          <a:p>
            <a:pPr marL="0" indent="0" algn="just">
              <a:buNone/>
            </a:pPr>
            <a:r>
              <a:rPr lang="es-MX" sz="2000" dirty="0" smtClean="0"/>
              <a:t>Conjunto </a:t>
            </a:r>
            <a:r>
              <a:rPr lang="es-MX" sz="2000" dirty="0"/>
              <a:t>o sistema de normas, principios e instituciones que rigen de manera obligatoria la conducta externa del individuo  y  las relaciones humanas en toda sociedad, con la finalidad de alcanzar la justicia, la seguridad y el bien común. </a:t>
            </a:r>
          </a:p>
        </p:txBody>
      </p:sp>
      <p:pic>
        <p:nvPicPr>
          <p:cNvPr id="1026" name="Picture 2" descr="Resultado de imagen para que es derech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399" y="2331448"/>
            <a:ext cx="3584575" cy="2872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41906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765810"/>
            <a:ext cx="8915400" cy="5145412"/>
          </a:xfrm>
        </p:spPr>
        <p:txBody>
          <a:bodyPr>
            <a:normAutofit/>
          </a:bodyPr>
          <a:lstStyle/>
          <a:p>
            <a:pPr algn="just"/>
            <a:r>
              <a:rPr lang="es-MX" b="1" dirty="0"/>
              <a:t>DERECHO DE LAS </a:t>
            </a:r>
            <a:r>
              <a:rPr lang="es-MX" b="1" dirty="0" smtClean="0"/>
              <a:t>PERSONAS </a:t>
            </a:r>
            <a:r>
              <a:rPr lang="es-MX" dirty="0"/>
              <a:t>El derecho de las personas es una rama del derecho civil que tiene por objeto a la persona en cuanto tal y al nacimiento, modificación y extinción de las situaciones jurídicas que le afectan por el hecho de serlo</a:t>
            </a:r>
          </a:p>
          <a:p>
            <a:pPr marL="0" indent="0" algn="just">
              <a:buNone/>
            </a:pPr>
            <a:endParaRPr lang="es-MX" dirty="0"/>
          </a:p>
          <a:p>
            <a:pPr algn="just"/>
            <a:r>
              <a:rPr lang="es-MX" b="1" dirty="0"/>
              <a:t>SOCIEDADES CIVILES </a:t>
            </a:r>
            <a:r>
              <a:rPr lang="es-MX" b="1" dirty="0" smtClean="0"/>
              <a:t> </a:t>
            </a:r>
            <a:r>
              <a:rPr lang="es-MX" dirty="0"/>
              <a:t>La sociedad civil es un contrato por el cual dos o más personas se obligan a poner en común dinero, bienes o industria, con ánimo de partir entre sí las ganancias, y sin personalidad jurídica propia.</a:t>
            </a:r>
          </a:p>
          <a:p>
            <a:pPr marL="0" indent="0" algn="just">
              <a:buNone/>
            </a:pPr>
            <a:r>
              <a:rPr lang="es-MX" b="1" dirty="0"/>
              <a:t> </a:t>
            </a:r>
            <a:endParaRPr lang="es-MX" dirty="0"/>
          </a:p>
          <a:p>
            <a:pPr algn="just"/>
            <a:r>
              <a:rPr lang="es-MX" b="1" dirty="0"/>
              <a:t>SOCIEDADES </a:t>
            </a:r>
            <a:r>
              <a:rPr lang="es-MX" b="1" dirty="0" smtClean="0"/>
              <a:t>MERCANTILES </a:t>
            </a:r>
            <a:r>
              <a:rPr lang="es-MX" dirty="0"/>
              <a:t>es una </a:t>
            </a:r>
            <a:r>
              <a:rPr lang="es-MX" dirty="0"/>
              <a:t>persona jurídica que tiene como finalidad realizar actos de comercio sujetos al Derecho comercial. </a:t>
            </a:r>
            <a:r>
              <a:rPr lang="es-MX" dirty="0"/>
              <a:t>La sociedad mercantil posee carácter nominativo en donde existe la obligación y la aplicación de ese aporte para lograr un fin económico</a:t>
            </a:r>
          </a:p>
          <a:p>
            <a:pPr algn="just"/>
            <a:endParaRPr lang="es-MX" dirty="0"/>
          </a:p>
        </p:txBody>
      </p:sp>
    </p:spTree>
    <p:extLst>
      <p:ext uri="{BB962C8B-B14F-4D97-AF65-F5344CB8AC3E}">
        <p14:creationId xmlns:p14="http://schemas.microsoft.com/office/powerpoint/2010/main" val="17559030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07275" y="852710"/>
            <a:ext cx="8911687" cy="1280890"/>
          </a:xfrm>
        </p:spPr>
        <p:txBody>
          <a:bodyPr/>
          <a:lstStyle/>
          <a:p>
            <a:r>
              <a:rPr lang="es-MX" dirty="0" smtClean="0"/>
              <a:t>BIBLIOGRAFÍA</a:t>
            </a:r>
            <a:endParaRPr lang="es-MX" dirty="0"/>
          </a:p>
        </p:txBody>
      </p:sp>
      <p:sp>
        <p:nvSpPr>
          <p:cNvPr id="3" name="Marcador de contenido 2"/>
          <p:cNvSpPr>
            <a:spLocks noGrp="1"/>
          </p:cNvSpPr>
          <p:nvPr>
            <p:ph idx="1"/>
          </p:nvPr>
        </p:nvSpPr>
        <p:spPr>
          <a:xfrm>
            <a:off x="2589212" y="2133600"/>
            <a:ext cx="8463598" cy="3204210"/>
          </a:xfrm>
        </p:spPr>
        <p:txBody>
          <a:bodyPr/>
          <a:lstStyle/>
          <a:p>
            <a:pPr algn="just"/>
            <a:r>
              <a:rPr lang="es-MX" dirty="0" smtClean="0"/>
              <a:t>García, E. Introducción </a:t>
            </a:r>
            <a:r>
              <a:rPr lang="es-MX" dirty="0" smtClean="0"/>
              <a:t>al estudio del derecho. Editorial </a:t>
            </a:r>
            <a:r>
              <a:rPr lang="es-MX" dirty="0" smtClean="0"/>
              <a:t>Porrúa</a:t>
            </a:r>
            <a:r>
              <a:rPr lang="es-MX" dirty="0" smtClean="0"/>
              <a:t> 61a. </a:t>
            </a:r>
            <a:r>
              <a:rPr lang="es-MX" dirty="0"/>
              <a:t>e</a:t>
            </a:r>
            <a:r>
              <a:rPr lang="es-MX" dirty="0" smtClean="0"/>
              <a:t>dición</a:t>
            </a:r>
          </a:p>
          <a:p>
            <a:pPr algn="just"/>
            <a:r>
              <a:rPr lang="es-MX" dirty="0" smtClean="0"/>
              <a:t>Téllez, J. Derecho </a:t>
            </a:r>
            <a:r>
              <a:rPr lang="es-MX" dirty="0" smtClean="0"/>
              <a:t>informático. </a:t>
            </a:r>
            <a:r>
              <a:rPr lang="es-MX" dirty="0"/>
              <a:t>Cuarta edición Mc. Graw-Hill</a:t>
            </a:r>
          </a:p>
          <a:p>
            <a:pPr algn="just"/>
            <a:r>
              <a:rPr lang="es-MX" dirty="0"/>
              <a:t>Diccionario </a:t>
            </a:r>
            <a:r>
              <a:rPr lang="es-MX" dirty="0" smtClean="0"/>
              <a:t>jurídico </a:t>
            </a:r>
            <a:r>
              <a:rPr lang="es-MX" dirty="0"/>
              <a:t>elemental. Guillermo Cabanellas de Torres. Editorial </a:t>
            </a:r>
            <a:r>
              <a:rPr lang="es-MX" dirty="0" smtClean="0"/>
              <a:t>Heliasta.</a:t>
            </a:r>
          </a:p>
          <a:p>
            <a:pPr algn="just"/>
            <a:r>
              <a:rPr lang="es-MX" dirty="0" smtClean="0"/>
              <a:t>Constitución Política de los Estados Unidos Mexicanos </a:t>
            </a:r>
            <a:endParaRPr lang="es-MX" dirty="0"/>
          </a:p>
          <a:p>
            <a:pPr marL="0" indent="0" algn="just">
              <a:buNone/>
            </a:pPr>
            <a:endParaRPr lang="es-MX" dirty="0"/>
          </a:p>
        </p:txBody>
      </p:sp>
    </p:spTree>
    <p:extLst>
      <p:ext uri="{BB962C8B-B14F-4D97-AF65-F5344CB8AC3E}">
        <p14:creationId xmlns:p14="http://schemas.microsoft.com/office/powerpoint/2010/main" val="2061162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3325" y="230410"/>
            <a:ext cx="8911687" cy="760190"/>
          </a:xfrm>
        </p:spPr>
        <p:txBody>
          <a:bodyPr>
            <a:normAutofit/>
          </a:bodyPr>
          <a:lstStyle/>
          <a:p>
            <a:r>
              <a:rPr lang="es-MX" b="1" dirty="0"/>
              <a:t>FINALIDAD DEL </a:t>
            </a:r>
            <a:r>
              <a:rPr lang="es-MX" b="1" dirty="0" smtClean="0"/>
              <a:t>DERECHO</a:t>
            </a:r>
            <a:endParaRPr lang="es-MX" dirty="0"/>
          </a:p>
        </p:txBody>
      </p:sp>
      <p:sp>
        <p:nvSpPr>
          <p:cNvPr id="3" name="Marcador de contenido 2"/>
          <p:cNvSpPr>
            <a:spLocks noGrp="1"/>
          </p:cNvSpPr>
          <p:nvPr>
            <p:ph idx="1"/>
          </p:nvPr>
        </p:nvSpPr>
        <p:spPr>
          <a:xfrm>
            <a:off x="2944812" y="1201737"/>
            <a:ext cx="8915400" cy="2108200"/>
          </a:xfrm>
        </p:spPr>
        <p:txBody>
          <a:bodyPr>
            <a:normAutofit/>
          </a:bodyPr>
          <a:lstStyle/>
          <a:p>
            <a:pPr marL="0" indent="0">
              <a:buNone/>
            </a:pPr>
            <a:r>
              <a:rPr lang="es-MX" sz="2000" dirty="0"/>
              <a:t>La finalidad del derecho es dotar a todos los miembros de una sociedad organizada de:</a:t>
            </a:r>
            <a:br>
              <a:rPr lang="es-MX" sz="2000" dirty="0"/>
            </a:br>
            <a:endParaRPr lang="es-MX" sz="2000" dirty="0" smtClean="0"/>
          </a:p>
          <a:p>
            <a:r>
              <a:rPr lang="es-MX" sz="2000" u="sng" dirty="0" smtClean="0"/>
              <a:t>Seguridad </a:t>
            </a:r>
            <a:r>
              <a:rPr lang="es-MX" sz="2000" u="sng" dirty="0"/>
              <a:t>jurídica:</a:t>
            </a:r>
            <a:r>
              <a:rPr lang="es-MX" sz="2000" dirty="0"/>
              <a:t> Tutela y protección que los órganos del Estado realizan sobre los derechos de los gobernados (Exigir en un juicio que un deudor pague su deuda o cumpla un contrato</a:t>
            </a:r>
            <a:r>
              <a:rPr lang="es-MX" sz="2000" dirty="0" smtClean="0"/>
              <a:t>).</a:t>
            </a:r>
            <a:endParaRPr lang="es-MX" sz="2000" dirty="0"/>
          </a:p>
        </p:txBody>
      </p:sp>
      <p:pic>
        <p:nvPicPr>
          <p:cNvPr id="2050" name="Picture 2" descr="Resultado de imagen para seguridad jurid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775" y="1594365"/>
            <a:ext cx="1619250" cy="152400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igualdad ante la le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33037" y="4134366"/>
            <a:ext cx="1427163" cy="2308394"/>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contenido 2"/>
          <p:cNvSpPr txBox="1">
            <a:spLocks/>
          </p:cNvSpPr>
          <p:nvPr/>
        </p:nvSpPr>
        <p:spPr>
          <a:xfrm>
            <a:off x="1244600" y="4104201"/>
            <a:ext cx="8661400" cy="21082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MX" sz="2000" u="sng" dirty="0" smtClean="0"/>
              <a:t>Igualdad</a:t>
            </a:r>
            <a:r>
              <a:rPr lang="es-MX" sz="2000" u="sng" dirty="0"/>
              <a:t>:</a:t>
            </a:r>
            <a:r>
              <a:rPr lang="es-MX" sz="2000" dirty="0"/>
              <a:t> Conjunto de posibilidades y capacidades atribuibles al sujeto, en el sentido de que esté en la misma posibilidad de adquirir los mismos derechos y contraer las mismas obligaciones con respecto a otros sujetos colocados en igualdad de circunstancias. Se debe auxiliar de la equidad. (Contratación de hombres y mujeres, personas adultas mayores, indígenas, etc.).</a:t>
            </a:r>
          </a:p>
          <a:p>
            <a:pPr algn="just"/>
            <a:endParaRPr lang="es-MX" sz="2000" dirty="0"/>
          </a:p>
        </p:txBody>
      </p:sp>
    </p:spTree>
    <p:extLst>
      <p:ext uri="{BB962C8B-B14F-4D97-AF65-F5344CB8AC3E}">
        <p14:creationId xmlns:p14="http://schemas.microsoft.com/office/powerpoint/2010/main" val="2869391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19600" y="794108"/>
            <a:ext cx="7389812" cy="2063392"/>
          </a:xfrm>
        </p:spPr>
        <p:txBody>
          <a:bodyPr>
            <a:noAutofit/>
          </a:bodyPr>
          <a:lstStyle/>
          <a:p>
            <a:pPr algn="just"/>
            <a:r>
              <a:rPr lang="es-MX" sz="2000" dirty="0"/>
              <a:t>-</a:t>
            </a:r>
            <a:r>
              <a:rPr lang="es-MX" sz="2000" u="sng" dirty="0"/>
              <a:t>Libertad</a:t>
            </a:r>
            <a:r>
              <a:rPr lang="es-MX" sz="2000" dirty="0"/>
              <a:t>: Es la facultad del hombre de determinar racionalmente su propia conducta. Este derecho de elección se presenta de entre varias opciones. (Elegir una profesión, practicar una religión, hacerse un tatuaje, etc</a:t>
            </a:r>
            <a:r>
              <a:rPr lang="es-MX" sz="2000" dirty="0" smtClean="0"/>
              <a:t>.)</a:t>
            </a:r>
            <a:endParaRPr lang="es-MX" sz="2000" dirty="0"/>
          </a:p>
        </p:txBody>
      </p:sp>
      <p:pic>
        <p:nvPicPr>
          <p:cNvPr id="3074" name="Picture 2" descr="Resultado de imagen para libert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2586" y="794108"/>
            <a:ext cx="2460626" cy="175210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bien comu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4937" y="3575909"/>
            <a:ext cx="2073275" cy="2073275"/>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contenido 2"/>
          <p:cNvSpPr txBox="1">
            <a:spLocks/>
          </p:cNvSpPr>
          <p:nvPr/>
        </p:nvSpPr>
        <p:spPr>
          <a:xfrm>
            <a:off x="1763712" y="3751396"/>
            <a:ext cx="6173788" cy="172230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MX" sz="2000" dirty="0" smtClean="0"/>
              <a:t>-</a:t>
            </a:r>
            <a:r>
              <a:rPr lang="es-MX" sz="2000" u="sng" dirty="0" smtClean="0"/>
              <a:t>Bien común</a:t>
            </a:r>
            <a:r>
              <a:rPr lang="es-MX" sz="2000" dirty="0" smtClean="0"/>
              <a:t>: Es todo aquello que es benéfico al mayor número posible de miembros de la sociedad (Construcción de una autopista).</a:t>
            </a:r>
            <a:endParaRPr lang="es-MX" sz="2000" dirty="0"/>
          </a:p>
        </p:txBody>
      </p:sp>
    </p:spTree>
    <p:extLst>
      <p:ext uri="{BB962C8B-B14F-4D97-AF65-F5344CB8AC3E}">
        <p14:creationId xmlns:p14="http://schemas.microsoft.com/office/powerpoint/2010/main" val="1180519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939800"/>
            <a:ext cx="8915400" cy="1231900"/>
          </a:xfrm>
        </p:spPr>
        <p:txBody>
          <a:bodyPr>
            <a:normAutofit/>
          </a:bodyPr>
          <a:lstStyle/>
          <a:p>
            <a:pPr algn="just"/>
            <a:r>
              <a:rPr lang="es-MX" sz="2000" dirty="0"/>
              <a:t>-</a:t>
            </a:r>
            <a:r>
              <a:rPr lang="es-MX" sz="2000" u="sng" dirty="0"/>
              <a:t>Justicia:</a:t>
            </a:r>
            <a:r>
              <a:rPr lang="es-MX" sz="2000" dirty="0"/>
              <a:t> Virtud de dar a cada quien lo suyo, es el fin más importante de derecho (Tratar igual a los iguales y desigual a los desiguales).</a:t>
            </a:r>
          </a:p>
          <a:p>
            <a:pPr marL="0" indent="0" algn="just">
              <a:buNone/>
            </a:pPr>
            <a:endParaRPr lang="es-MX" sz="2000" dirty="0"/>
          </a:p>
        </p:txBody>
      </p:sp>
      <p:pic>
        <p:nvPicPr>
          <p:cNvPr id="4098" name="Picture 2" descr="Resultado de imagen para justic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90987" y="2807456"/>
            <a:ext cx="4302125" cy="2253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32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3325" y="255810"/>
            <a:ext cx="8911687" cy="1280890"/>
          </a:xfrm>
        </p:spPr>
        <p:txBody>
          <a:bodyPr>
            <a:normAutofit fontScale="90000"/>
          </a:bodyPr>
          <a:lstStyle/>
          <a:p>
            <a:r>
              <a:rPr lang="es-MX" b="1" dirty="0"/>
              <a:t>FUENTES DEL </a:t>
            </a:r>
            <a:r>
              <a:rPr lang="es-MX" b="1" dirty="0" smtClean="0"/>
              <a:t>DERECHO: </a:t>
            </a:r>
            <a:r>
              <a:rPr lang="es-MX" dirty="0"/>
              <a:t/>
            </a:r>
            <a:br>
              <a:rPr lang="es-MX" dirty="0"/>
            </a:br>
            <a:r>
              <a:rPr lang="es-MX" sz="2000" dirty="0" smtClean="0"/>
              <a:t>T</a:t>
            </a:r>
            <a:r>
              <a:rPr lang="es-MX" sz="2200" dirty="0" smtClean="0"/>
              <a:t>odo </a:t>
            </a:r>
            <a:r>
              <a:rPr lang="es-MX" sz="2200" dirty="0"/>
              <a:t>lo que contribuye o ha contribuido a crear el conjunto de reglas jurídicas aplicables hoy por el Hombre.</a:t>
            </a:r>
          </a:p>
        </p:txBody>
      </p:sp>
      <p:graphicFrame>
        <p:nvGraphicFramePr>
          <p:cNvPr id="4" name="Organigrama 19"/>
          <p:cNvGraphicFramePr/>
          <p:nvPr>
            <p:extLst>
              <p:ext uri="{D42A27DB-BD31-4B8C-83A1-F6EECF244321}">
                <p14:modId xmlns:p14="http://schemas.microsoft.com/office/powerpoint/2010/main" val="1157808433"/>
              </p:ext>
            </p:extLst>
          </p:nvPr>
        </p:nvGraphicFramePr>
        <p:xfrm>
          <a:off x="2476500" y="2159000"/>
          <a:ext cx="8418512" cy="325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3205182"/>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546</TotalTime>
  <Words>3965</Words>
  <Application>Microsoft Office PowerPoint</Application>
  <PresentationFormat>Panorámica</PresentationFormat>
  <Paragraphs>202</Paragraphs>
  <Slides>51</Slides>
  <Notes>4</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51</vt:i4>
      </vt:variant>
    </vt:vector>
  </HeadingPairs>
  <TitlesOfParts>
    <vt:vector size="57" baseType="lpstr">
      <vt:lpstr>Arial</vt:lpstr>
      <vt:lpstr>Calibri</vt:lpstr>
      <vt:lpstr>Century Gothic</vt:lpstr>
      <vt:lpstr>Times New Roman</vt:lpstr>
      <vt:lpstr>Wingdings 3</vt:lpstr>
      <vt:lpstr>Espiral</vt:lpstr>
      <vt:lpstr>Presentación de PowerPoint</vt:lpstr>
      <vt:lpstr>GUIÓN EXPLICATIVO</vt:lpstr>
      <vt:lpstr>CONTENIDO TEMÁTICO</vt:lpstr>
      <vt:lpstr>OBJETIVO DE LA UNIDAD I</vt:lpstr>
      <vt:lpstr>¿QUE ES EL DERECHO? </vt:lpstr>
      <vt:lpstr>FINALIDAD DEL DERECHO</vt:lpstr>
      <vt:lpstr>Presentación de PowerPoint</vt:lpstr>
      <vt:lpstr>Presentación de PowerPoint</vt:lpstr>
      <vt:lpstr>FUENTES DEL DERECHO:  Todo lo que contribuye o ha contribuido a crear el conjunto de reglas jurídicas aplicables hoy por el Hombre.</vt:lpstr>
      <vt:lpstr>Presentación de PowerPoint</vt:lpstr>
      <vt:lpstr>CLASIFICACIÓN DEL DERECHO:   Existen diversos criterios por los cuales los juristas clasifican al derecho: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RELACIÓN DEL DERECHO CON OTRAS DISCIPLINAS</vt:lpstr>
      <vt:lpstr>Presentación de PowerPoint</vt:lpstr>
      <vt:lpstr>Presentación de PowerPoint</vt:lpstr>
      <vt:lpstr>Presentación de PowerPoint</vt:lpstr>
      <vt:lpstr>Constitución</vt:lpstr>
      <vt:lpstr>Presentación de PowerPoint</vt:lpstr>
      <vt:lpstr>Derecho Constitucional</vt:lpstr>
      <vt:lpstr>Garantías individuales</vt:lpstr>
      <vt:lpstr>Presentación de PowerPoint</vt:lpstr>
      <vt:lpstr>sujetos de las garantías</vt:lpstr>
      <vt:lpstr>Presentación de PowerPoint</vt:lpstr>
      <vt:lpstr>Garantías de igualdad: conjunto de posibilidades y capacidades atribuibles al sujeto, en el sentido de que esté en la misma posibilidad de adquirir los mismos derechos y contraer las mismas obligaciones con respecto a otros sujetos colocados en igualdad de circunstancias". </vt:lpstr>
      <vt:lpstr>Garantías de libertad: Siendo la libertad el derecho de elegir aquello que es bueno para una persona, la facultad del hombre de determinar racionalmente su propia conducta. </vt:lpstr>
      <vt:lpstr>Presentación de PowerPoint</vt:lpstr>
      <vt:lpstr>Garantías de propiedad : la propiedad es la facultad humana de goce y disposición sobre determinados bienes de acuerdo a lo permitido por las leyes respectivas.</vt:lpstr>
      <vt:lpstr>Garantías de seguridad jurídica :la seguridad jurídica es una garantía que representa la organización estatal destinada al mantenimiento del derecho, y consecuentemente la protección y tutela de los derechos de los gobernados.</vt:lpstr>
      <vt:lpstr>Presentación de PowerPoint</vt:lpstr>
      <vt:lpstr>Presentación de PowerPoint</vt:lpstr>
      <vt:lpstr>Estado</vt:lpstr>
      <vt:lpstr>Sus elementos</vt:lpstr>
      <vt:lpstr>Ejercicio de la soberanía</vt:lpstr>
      <vt:lpstr>División del supremo poder de la federación</vt:lpstr>
      <vt:lpstr>Poder ejecutivo:</vt:lpstr>
      <vt:lpstr>Poder  Legislativo:</vt:lpstr>
      <vt:lpstr>Poder judicial:</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alberto licona</dc:creator>
  <cp:lastModifiedBy>laura alviter rojas</cp:lastModifiedBy>
  <cp:revision>56</cp:revision>
  <dcterms:created xsi:type="dcterms:W3CDTF">2018-08-08T22:57:51Z</dcterms:created>
  <dcterms:modified xsi:type="dcterms:W3CDTF">2018-09-28T18:59:29Z</dcterms:modified>
</cp:coreProperties>
</file>