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5" r:id="rId2"/>
    <p:sldId id="296" r:id="rId3"/>
    <p:sldId id="297" r:id="rId4"/>
    <p:sldId id="298" r:id="rId5"/>
    <p:sldId id="257" r:id="rId6"/>
    <p:sldId id="300" r:id="rId7"/>
    <p:sldId id="258" r:id="rId8"/>
    <p:sldId id="301" r:id="rId9"/>
    <p:sldId id="259" r:id="rId10"/>
    <p:sldId id="260" r:id="rId11"/>
    <p:sldId id="261" r:id="rId12"/>
    <p:sldId id="302" r:id="rId13"/>
    <p:sldId id="303" r:id="rId14"/>
    <p:sldId id="263" r:id="rId15"/>
    <p:sldId id="289" r:id="rId16"/>
    <p:sldId id="264" r:id="rId17"/>
    <p:sldId id="265" r:id="rId18"/>
    <p:sldId id="267" r:id="rId19"/>
    <p:sldId id="287" r:id="rId20"/>
    <p:sldId id="268" r:id="rId21"/>
    <p:sldId id="290" r:id="rId22"/>
    <p:sldId id="269" r:id="rId23"/>
    <p:sldId id="270" r:id="rId24"/>
    <p:sldId id="271" r:id="rId25"/>
    <p:sldId id="272" r:id="rId26"/>
    <p:sldId id="273" r:id="rId27"/>
    <p:sldId id="274" r:id="rId28"/>
    <p:sldId id="275" r:id="rId29"/>
    <p:sldId id="291" r:id="rId30"/>
    <p:sldId id="276" r:id="rId31"/>
    <p:sldId id="292" r:id="rId32"/>
    <p:sldId id="293" r:id="rId33"/>
    <p:sldId id="277" r:id="rId34"/>
    <p:sldId id="278" r:id="rId35"/>
    <p:sldId id="279" r:id="rId36"/>
    <p:sldId id="280" r:id="rId37"/>
    <p:sldId id="281" r:id="rId38"/>
    <p:sldId id="282" r:id="rId39"/>
    <p:sldId id="283" r:id="rId40"/>
    <p:sldId id="288" r:id="rId41"/>
    <p:sldId id="284" r:id="rId42"/>
    <p:sldId id="294" r:id="rId43"/>
    <p:sldId id="299"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a:xfrm>
            <a:off x="2692397" y="5037663"/>
            <a:ext cx="5214635" cy="279400"/>
          </a:xfrm>
        </p:spPr>
        <p:txBody>
          <a:bodyPr/>
          <a:lstStyle/>
          <a:p>
            <a:endParaRPr lang="es-MX"/>
          </a:p>
        </p:txBody>
      </p:sp>
      <p:sp>
        <p:nvSpPr>
          <p:cNvPr id="6" name="Slide Number Placeholder 5"/>
          <p:cNvSpPr>
            <a:spLocks noGrp="1"/>
          </p:cNvSpPr>
          <p:nvPr>
            <p:ph type="sldNum" sz="quarter" idx="12"/>
          </p:nvPr>
        </p:nvSpPr>
        <p:spPr>
          <a:xfrm>
            <a:off x="8956900" y="5037663"/>
            <a:ext cx="551167" cy="279400"/>
          </a:xfrm>
        </p:spPr>
        <p:txBody>
          <a:bodyPr/>
          <a:lstStyle/>
          <a:p>
            <a:fld id="{87A3C270-F927-40B7-991C-5F082F04F09E}" type="slidenum">
              <a:rPr lang="es-MX" smtClean="0"/>
              <a:t>‹Nº›</a:t>
            </a:fld>
            <a:endParaRPr lang="es-MX"/>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7707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8BB453-ECDD-4AFF-8DB6-6634914D7F1C}"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40741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040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7532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180418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7495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5173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6015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2604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1836123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8BB453-ECDD-4AFF-8DB6-6634914D7F1C}"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A3C270-F927-40B7-991C-5F082F04F09E}" type="slidenum">
              <a:rPr lang="es-MX" smtClean="0"/>
              <a:t>‹Nº›</a:t>
            </a:fld>
            <a:endParaRPr lang="es-MX"/>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131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48BB453-ECDD-4AFF-8DB6-6634914D7F1C}"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4127222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48BB453-ECDD-4AFF-8DB6-6634914D7F1C}"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7A3C270-F927-40B7-991C-5F082F04F09E}" type="slidenum">
              <a:rPr lang="es-MX" smtClean="0"/>
              <a:t>‹Nº›</a:t>
            </a:fld>
            <a:endParaRPr lang="es-MX"/>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3550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48BB453-ECDD-4AFF-8DB6-6634914D7F1C}"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7A3C270-F927-40B7-991C-5F082F04F09E}"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449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BB453-ECDD-4AFF-8DB6-6634914D7F1C}"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3791860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8BB453-ECDD-4AFF-8DB6-6634914D7F1C}"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A3C270-F927-40B7-991C-5F082F04F09E}" type="slidenum">
              <a:rPr lang="es-MX" smtClean="0"/>
              <a:t>‹Nº›</a:t>
            </a:fld>
            <a:endParaRPr lang="es-MX"/>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2064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8BB453-ECDD-4AFF-8DB6-6634914D7F1C}"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A3C270-F927-40B7-991C-5F082F04F09E}" type="slidenum">
              <a:rPr lang="es-MX" smtClean="0"/>
              <a:t>‹Nº›</a:t>
            </a:fld>
            <a:endParaRPr lang="es-MX"/>
          </a:p>
        </p:txBody>
      </p:sp>
    </p:spTree>
    <p:extLst>
      <p:ext uri="{BB962C8B-B14F-4D97-AF65-F5344CB8AC3E}">
        <p14:creationId xmlns:p14="http://schemas.microsoft.com/office/powerpoint/2010/main" val="580270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48BB453-ECDD-4AFF-8DB6-6634914D7F1C}" type="datetimeFigureOut">
              <a:rPr lang="es-MX" smtClean="0"/>
              <a:t>28/09/2018</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7A3C270-F927-40B7-991C-5F082F04F09E}" type="slidenum">
              <a:rPr lang="es-MX" smtClean="0"/>
              <a:t>‹Nº›</a:t>
            </a:fld>
            <a:endParaRPr lang="es-MX"/>
          </a:p>
        </p:txBody>
      </p:sp>
    </p:spTree>
    <p:extLst>
      <p:ext uri="{BB962C8B-B14F-4D97-AF65-F5344CB8AC3E}">
        <p14:creationId xmlns:p14="http://schemas.microsoft.com/office/powerpoint/2010/main" val="686294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20706" y="909573"/>
            <a:ext cx="1359526" cy="1261981"/>
          </a:xfrm>
          <a:prstGeom prst="rect">
            <a:avLst/>
          </a:prstGeom>
        </p:spPr>
      </p:pic>
      <p:sp>
        <p:nvSpPr>
          <p:cNvPr id="6" name="Rectángulo 5"/>
          <p:cNvSpPr/>
          <p:nvPr/>
        </p:nvSpPr>
        <p:spPr>
          <a:xfrm>
            <a:off x="3456553" y="1195081"/>
            <a:ext cx="5803640"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Universidad Autónoma del Estado de México</a:t>
            </a:r>
          </a:p>
        </p:txBody>
      </p:sp>
      <p:sp>
        <p:nvSpPr>
          <p:cNvPr id="7" name="Rectángulo 6"/>
          <p:cNvSpPr/>
          <p:nvPr/>
        </p:nvSpPr>
        <p:spPr>
          <a:xfrm>
            <a:off x="3944090" y="1705862"/>
            <a:ext cx="4828566"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Centro Universitario UAEM Ecatepec</a:t>
            </a:r>
          </a:p>
        </p:txBody>
      </p:sp>
      <p:pic>
        <p:nvPicPr>
          <p:cNvPr id="8" name="Imagen 7"/>
          <p:cNvPicPr>
            <a:picLocks noChangeAspect="1"/>
          </p:cNvPicPr>
          <p:nvPr/>
        </p:nvPicPr>
        <p:blipFill>
          <a:blip r:embed="rId3"/>
          <a:stretch>
            <a:fillRect/>
          </a:stretch>
        </p:blipFill>
        <p:spPr>
          <a:xfrm>
            <a:off x="9573160" y="1195081"/>
            <a:ext cx="1316850" cy="1133954"/>
          </a:xfrm>
          <a:prstGeom prst="rect">
            <a:avLst/>
          </a:prstGeom>
        </p:spPr>
      </p:pic>
      <p:sp>
        <p:nvSpPr>
          <p:cNvPr id="9" name="Rectángulo 8"/>
          <p:cNvSpPr/>
          <p:nvPr/>
        </p:nvSpPr>
        <p:spPr>
          <a:xfrm>
            <a:off x="4356729" y="2531347"/>
            <a:ext cx="3733971" cy="400110"/>
          </a:xfrm>
          <a:prstGeom prst="rect">
            <a:avLst/>
          </a:prstGeom>
        </p:spPr>
        <p:txBody>
          <a:bodyPr wrap="none">
            <a:spAutoFit/>
          </a:bodyPr>
          <a:lstStyle/>
          <a:p>
            <a:r>
              <a:rPr lang="es-MX" sz="2000" dirty="0">
                <a:latin typeface="Arial" panose="020B0604020202020204" pitchFamily="34" charset="0"/>
                <a:cs typeface="Arial" panose="020B0604020202020204" pitchFamily="34" charset="0"/>
              </a:rPr>
              <a:t>Licenciatura en Administración </a:t>
            </a:r>
          </a:p>
        </p:txBody>
      </p:sp>
      <p:sp>
        <p:nvSpPr>
          <p:cNvPr id="10" name="Rectángulo 9"/>
          <p:cNvSpPr/>
          <p:nvPr/>
        </p:nvSpPr>
        <p:spPr>
          <a:xfrm>
            <a:off x="2780232" y="3948312"/>
            <a:ext cx="7261719" cy="400110"/>
          </a:xfrm>
          <a:prstGeom prst="rect">
            <a:avLst/>
          </a:prstGeom>
        </p:spPr>
        <p:txBody>
          <a:bodyPr wrap="square">
            <a:spAutoFit/>
          </a:bodyPr>
          <a:lstStyle/>
          <a:p>
            <a:r>
              <a:rPr lang="es-MX" dirty="0">
                <a:latin typeface="Arial" panose="020B0604020202020204" pitchFamily="34" charset="0"/>
                <a:cs typeface="Arial" panose="020B0604020202020204" pitchFamily="34" charset="0"/>
              </a:rPr>
              <a:t>Las tecnologías </a:t>
            </a:r>
            <a:r>
              <a:rPr lang="es-MX" sz="2000" dirty="0">
                <a:latin typeface="Arial" panose="020B0604020202020204" pitchFamily="34" charset="0"/>
                <a:cs typeface="Arial" panose="020B0604020202020204" pitchFamily="34" charset="0"/>
              </a:rPr>
              <a:t>de</a:t>
            </a:r>
            <a:r>
              <a:rPr lang="es-MX" dirty="0">
                <a:latin typeface="Arial" panose="020B0604020202020204" pitchFamily="34" charset="0"/>
                <a:cs typeface="Arial" panose="020B0604020202020204" pitchFamily="34" charset="0"/>
              </a:rPr>
              <a:t> la información y comunicación en la logística</a:t>
            </a:r>
          </a:p>
        </p:txBody>
      </p:sp>
      <p:sp>
        <p:nvSpPr>
          <p:cNvPr id="12" name="Rectángulo 11"/>
          <p:cNvSpPr/>
          <p:nvPr/>
        </p:nvSpPr>
        <p:spPr>
          <a:xfrm>
            <a:off x="3944090" y="3163637"/>
            <a:ext cx="4758034"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Unidad de </a:t>
            </a:r>
            <a:r>
              <a:rPr lang="es-MX" sz="2400" dirty="0" smtClean="0">
                <a:latin typeface="Arial" panose="020B0604020202020204" pitchFamily="34" charset="0"/>
                <a:cs typeface="Arial" panose="020B0604020202020204" pitchFamily="34" charset="0"/>
              </a:rPr>
              <a:t>aprendizaje: Logística </a:t>
            </a:r>
            <a:endParaRPr lang="es-MX" sz="2400" dirty="0">
              <a:latin typeface="Arial" panose="020B0604020202020204" pitchFamily="34" charset="0"/>
              <a:cs typeface="Arial" panose="020B0604020202020204" pitchFamily="34" charset="0"/>
            </a:endParaRPr>
          </a:p>
        </p:txBody>
      </p:sp>
      <p:sp>
        <p:nvSpPr>
          <p:cNvPr id="13" name="Rectángulo 12"/>
          <p:cNvSpPr/>
          <p:nvPr/>
        </p:nvSpPr>
        <p:spPr>
          <a:xfrm>
            <a:off x="1420706" y="4962660"/>
            <a:ext cx="4301306"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Autor: M. en A. Laura Edith Alviter Rojas</a:t>
            </a:r>
          </a:p>
        </p:txBody>
      </p:sp>
      <p:sp>
        <p:nvSpPr>
          <p:cNvPr id="14" name="Rectángulo 13"/>
          <p:cNvSpPr/>
          <p:nvPr/>
        </p:nvSpPr>
        <p:spPr>
          <a:xfrm>
            <a:off x="7838341" y="5456107"/>
            <a:ext cx="3082895"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Elaborado en </a:t>
            </a:r>
            <a:r>
              <a:rPr lang="es-MX" dirty="0" smtClean="0">
                <a:latin typeface="Arial" panose="020B0604020202020204" pitchFamily="34" charset="0"/>
                <a:cs typeface="Arial" panose="020B0604020202020204" pitchFamily="34" charset="0"/>
              </a:rPr>
              <a:t>Mayo de </a:t>
            </a:r>
            <a:r>
              <a:rPr lang="es-MX" dirty="0">
                <a:latin typeface="Arial" panose="020B0604020202020204" pitchFamily="34" charset="0"/>
                <a:cs typeface="Arial" panose="020B0604020202020204" pitchFamily="34" charset="0"/>
              </a:rPr>
              <a:t>2018</a:t>
            </a:r>
          </a:p>
        </p:txBody>
      </p:sp>
    </p:spTree>
    <p:extLst>
      <p:ext uri="{BB962C8B-B14F-4D97-AF65-F5344CB8AC3E}">
        <p14:creationId xmlns:p14="http://schemas.microsoft.com/office/powerpoint/2010/main" val="325044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399" y="642861"/>
            <a:ext cx="6241816" cy="1371600"/>
          </a:xfrm>
        </p:spPr>
        <p:txBody>
          <a:bodyPr>
            <a:normAutofit/>
          </a:bodyPr>
          <a:lstStyle/>
          <a:p>
            <a:r>
              <a:rPr lang="es-MX" sz="4400" b="1" dirty="0" smtClean="0"/>
              <a:t>¿QUE ES?</a:t>
            </a:r>
            <a:endParaRPr lang="es-MX" sz="4400" b="1" dirty="0"/>
          </a:p>
        </p:txBody>
      </p:sp>
      <p:sp>
        <p:nvSpPr>
          <p:cNvPr id="3" name="Marcador de contenido 2"/>
          <p:cNvSpPr>
            <a:spLocks noGrp="1"/>
          </p:cNvSpPr>
          <p:nvPr>
            <p:ph type="body" sz="half" idx="2"/>
          </p:nvPr>
        </p:nvSpPr>
        <p:spPr>
          <a:xfrm>
            <a:off x="968828" y="2166861"/>
            <a:ext cx="6241816" cy="4233939"/>
          </a:xfrm>
        </p:spPr>
        <p:txBody>
          <a:bodyPr>
            <a:normAutofit/>
          </a:bodyPr>
          <a:lstStyle/>
          <a:p>
            <a:pPr algn="just"/>
            <a:r>
              <a:rPr lang="es-MX" sz="2400" dirty="0">
                <a:solidFill>
                  <a:schemeClr val="tx1"/>
                </a:solidFill>
              </a:rPr>
              <a:t>Es un conjunto de redes: </a:t>
            </a:r>
            <a:r>
              <a:rPr lang="es-MX" sz="2400" dirty="0" smtClean="0">
                <a:solidFill>
                  <a:schemeClr val="tx1"/>
                </a:solidFill>
              </a:rPr>
              <a:t>redes de ordenadores </a:t>
            </a:r>
            <a:r>
              <a:rPr lang="es-MX" sz="2400" dirty="0">
                <a:solidFill>
                  <a:schemeClr val="tx1"/>
                </a:solidFill>
              </a:rPr>
              <a:t> y equipos físicamente unidos mediante cables que conectan puntos de todo el </a:t>
            </a:r>
            <a:r>
              <a:rPr lang="es-MX" sz="2400" dirty="0" smtClean="0">
                <a:solidFill>
                  <a:schemeClr val="tx1"/>
                </a:solidFill>
              </a:rPr>
              <a:t>mundo</a:t>
            </a:r>
            <a:r>
              <a:rPr lang="es-MX" sz="2400" dirty="0" smtClean="0"/>
              <a:t> para intercambiar información entre las empresas tales como pedidos, estados del inventario y actualizaciones de productos.</a:t>
            </a:r>
          </a:p>
          <a:p>
            <a:pPr algn="just"/>
            <a:r>
              <a:rPr lang="es-MX" sz="2400" dirty="0" smtClean="0"/>
              <a:t>La red en la actualidad pueden transmitirse por medio de la </a:t>
            </a:r>
            <a:r>
              <a:rPr lang="es-MX" sz="2400" dirty="0"/>
              <a:t>vía satélite, o a través de servicios como la telefonía </a:t>
            </a:r>
            <a:r>
              <a:rPr lang="es-MX" sz="2400" dirty="0" smtClean="0"/>
              <a:t>celular.</a:t>
            </a:r>
          </a:p>
          <a:p>
            <a:pPr marL="0" indent="0" algn="just">
              <a:buNone/>
            </a:pPr>
            <a:endParaRPr lang="es-MX" dirty="0" smtClean="0"/>
          </a:p>
          <a:p>
            <a:pPr marL="0" indent="0" algn="just">
              <a:buNone/>
            </a:pPr>
            <a:endParaRPr lang="es-MX" dirty="0"/>
          </a:p>
        </p:txBody>
      </p:sp>
      <p:pic>
        <p:nvPicPr>
          <p:cNvPr id="1026" name="Picture 2" descr="Resultado de imagen para intern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3175" y="1077686"/>
            <a:ext cx="3632654" cy="20778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inter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3947" y="3503908"/>
            <a:ext cx="3991882" cy="2285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40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5280" y="1582897"/>
            <a:ext cx="9601196" cy="3318936"/>
          </a:xfrm>
        </p:spPr>
        <p:txBody>
          <a:bodyPr/>
          <a:lstStyle/>
          <a:p>
            <a:r>
              <a:rPr lang="es-MX" dirty="0" smtClean="0"/>
              <a:t>El internet es la comunicación mas extendida ya que favorece un gran reto sustancial en difundir la información al nivel global .</a:t>
            </a:r>
          </a:p>
          <a:p>
            <a:r>
              <a:rPr lang="es-MX" dirty="0" smtClean="0"/>
              <a:t>Aunque la información este extendida por varias partes del mundo se puede restringir el acceso a ella.</a:t>
            </a:r>
          </a:p>
        </p:txBody>
      </p:sp>
      <p:pic>
        <p:nvPicPr>
          <p:cNvPr id="4" name="Imagen 3"/>
          <p:cNvPicPr>
            <a:picLocks noChangeAspect="1"/>
          </p:cNvPicPr>
          <p:nvPr/>
        </p:nvPicPr>
        <p:blipFill>
          <a:blip r:embed="rId2"/>
          <a:stretch>
            <a:fillRect/>
          </a:stretch>
        </p:blipFill>
        <p:spPr>
          <a:xfrm>
            <a:off x="5106051" y="3424473"/>
            <a:ext cx="4227740" cy="2296206"/>
          </a:xfrm>
          <a:prstGeom prst="rect">
            <a:avLst/>
          </a:prstGeom>
        </p:spPr>
      </p:pic>
    </p:spTree>
    <p:extLst>
      <p:ext uri="{BB962C8B-B14F-4D97-AF65-F5344CB8AC3E}">
        <p14:creationId xmlns:p14="http://schemas.microsoft.com/office/powerpoint/2010/main" val="1402946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 Internet de las Cosas en tu Operación Logística</a:t>
            </a:r>
            <a:br>
              <a:rPr lang="es-MX" sz="3600" dirty="0"/>
            </a:br>
            <a:endParaRPr lang="es-MX" sz="3600" dirty="0"/>
          </a:p>
        </p:txBody>
      </p:sp>
      <p:sp>
        <p:nvSpPr>
          <p:cNvPr id="3" name="Marcador de contenido 2"/>
          <p:cNvSpPr>
            <a:spLocks noGrp="1"/>
          </p:cNvSpPr>
          <p:nvPr>
            <p:ph idx="1"/>
          </p:nvPr>
        </p:nvSpPr>
        <p:spPr/>
        <p:txBody>
          <a:bodyPr/>
          <a:lstStyle/>
          <a:p>
            <a:pPr algn="just"/>
            <a:r>
              <a:rPr lang="es-MX" dirty="0"/>
              <a:t>Las empresas están en búsqueda de reemplazar las relaciones hombre/máquina apuntando a optimizar y automatizar los procesos que puedan aumentar la precisión de las operaciones logísticas, la gestión de los datos internos y mejorar la experiencia del cliente. Aquí es donde la </a:t>
            </a:r>
            <a:r>
              <a:rPr lang="es-MX" dirty="0" err="1"/>
              <a:t>IoT</a:t>
            </a:r>
            <a:r>
              <a:rPr lang="es-MX" dirty="0"/>
              <a:t> (Internet of </a:t>
            </a:r>
            <a:r>
              <a:rPr lang="es-MX" dirty="0" err="1"/>
              <a:t>Things</a:t>
            </a:r>
            <a:r>
              <a:rPr lang="es-MX" dirty="0"/>
              <a:t>) promete un nuevo futuro en la cadena de suministro y logística</a:t>
            </a:r>
          </a:p>
        </p:txBody>
      </p:sp>
    </p:spTree>
    <p:extLst>
      <p:ext uri="{BB962C8B-B14F-4D97-AF65-F5344CB8AC3E}">
        <p14:creationId xmlns:p14="http://schemas.microsoft.com/office/powerpoint/2010/main" val="2768976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de </a:t>
            </a:r>
            <a:r>
              <a:rPr lang="es-MX" dirty="0" err="1" smtClean="0"/>
              <a:t>IoT</a:t>
            </a:r>
            <a:endParaRPr lang="es-MX" dirty="0"/>
          </a:p>
        </p:txBody>
      </p:sp>
      <p:sp>
        <p:nvSpPr>
          <p:cNvPr id="3" name="Marcador de contenido 2"/>
          <p:cNvSpPr>
            <a:spLocks noGrp="1"/>
          </p:cNvSpPr>
          <p:nvPr>
            <p:ph idx="1"/>
          </p:nvPr>
        </p:nvSpPr>
        <p:spPr>
          <a:xfrm>
            <a:off x="508000" y="2442632"/>
            <a:ext cx="10731499" cy="3767668"/>
          </a:xfrm>
        </p:spPr>
        <p:txBody>
          <a:bodyPr>
            <a:noAutofit/>
          </a:bodyPr>
          <a:lstStyle/>
          <a:p>
            <a:pPr algn="just"/>
            <a:r>
              <a:rPr lang="es-MX" sz="2300" dirty="0"/>
              <a:t> </a:t>
            </a:r>
            <a:r>
              <a:rPr lang="es-MX" sz="2300" b="1" u="sng" dirty="0"/>
              <a:t>Mejora en la gestión de los almacenes</a:t>
            </a:r>
            <a:r>
              <a:rPr lang="es-MX" sz="2300" dirty="0"/>
              <a:t>. El </a:t>
            </a:r>
            <a:r>
              <a:rPr lang="es-MX" sz="2300" dirty="0" err="1"/>
              <a:t>IoT</a:t>
            </a:r>
            <a:r>
              <a:rPr lang="es-MX" sz="2300" dirty="0"/>
              <a:t> presenta un futuro en el que las estanterías están repletas de </a:t>
            </a:r>
            <a:r>
              <a:rPr lang="es-MX" sz="2300" b="1" dirty="0"/>
              <a:t>sensores que recogen toda la información del producto</a:t>
            </a:r>
            <a:r>
              <a:rPr lang="es-MX" sz="2300" dirty="0"/>
              <a:t> (peso, dimensiones, unidades…) y permiten una </a:t>
            </a:r>
            <a:r>
              <a:rPr lang="es-MX" sz="2300" b="1" dirty="0"/>
              <a:t>mejor gestión del stock</a:t>
            </a:r>
            <a:r>
              <a:rPr lang="es-MX" sz="2300" dirty="0"/>
              <a:t> gracias al seguimiento en tiempo real de todos los movimientos, entradas y salidas, nivel de existencias, comunicación con otros almacenes, tiendas, etc. Además, será posible mejorar la </a:t>
            </a:r>
            <a:r>
              <a:rPr lang="es-MX" sz="2300" b="1" dirty="0"/>
              <a:t>eficiencia del almacén</a:t>
            </a:r>
            <a:r>
              <a:rPr lang="es-MX" sz="2300" dirty="0"/>
              <a:t> en todos los niveles: desde el </a:t>
            </a:r>
            <a:r>
              <a:rPr lang="es-MX" sz="2300" b="1" dirty="0"/>
              <a:t>control de los costes</a:t>
            </a:r>
            <a:r>
              <a:rPr lang="es-MX" sz="2300" dirty="0"/>
              <a:t> (por ejemplo, con sensores que regulen la luz según las condiciones visuales), hasta el </a:t>
            </a:r>
            <a:r>
              <a:rPr lang="es-MX" sz="2300" b="1" dirty="0"/>
              <a:t>control de los tiempos destinados a cada tarea y el espacio aprovechado</a:t>
            </a:r>
            <a:r>
              <a:rPr lang="es-MX" sz="2300" dirty="0"/>
              <a:t> (ya que  será posible un ‘</a:t>
            </a:r>
            <a:r>
              <a:rPr lang="es-MX" sz="2300" dirty="0" err="1"/>
              <a:t>slotting</a:t>
            </a:r>
            <a:r>
              <a:rPr lang="es-MX" sz="2300" dirty="0"/>
              <a:t>’ en tiempo real, que determine la mejor posición de cada mercancía, en cada momento y de forma automática, en función de multitud de variables).</a:t>
            </a:r>
          </a:p>
        </p:txBody>
      </p:sp>
    </p:spTree>
    <p:extLst>
      <p:ext uri="{BB962C8B-B14F-4D97-AF65-F5344CB8AC3E}">
        <p14:creationId xmlns:p14="http://schemas.microsoft.com/office/powerpoint/2010/main" val="4157010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TIC’s</a:t>
            </a:r>
            <a:endParaRPr lang="es-MX" b="1" dirty="0"/>
          </a:p>
        </p:txBody>
      </p:sp>
      <p:sp>
        <p:nvSpPr>
          <p:cNvPr id="3" name="Marcador de contenido 2"/>
          <p:cNvSpPr>
            <a:spLocks noGrp="1"/>
          </p:cNvSpPr>
          <p:nvPr>
            <p:ph idx="1"/>
          </p:nvPr>
        </p:nvSpPr>
        <p:spPr>
          <a:xfrm>
            <a:off x="1206501" y="2455332"/>
            <a:ext cx="9601196" cy="3318936"/>
          </a:xfrm>
        </p:spPr>
        <p:txBody>
          <a:bodyPr/>
          <a:lstStyle/>
          <a:p>
            <a:pPr algn="just"/>
            <a:r>
              <a:rPr lang="es-MX" dirty="0"/>
              <a:t>E</a:t>
            </a:r>
            <a:r>
              <a:rPr lang="es-MX" dirty="0" smtClean="0"/>
              <a:t>s un conjunto de herramientas que nos sirve para facilitar la emisión, el acceso de la información mediante un conjunto de códigos que corresponden a textos, imágenes, etc.</a:t>
            </a:r>
          </a:p>
        </p:txBody>
      </p:sp>
      <p:pic>
        <p:nvPicPr>
          <p:cNvPr id="4" name="Imagen 3"/>
          <p:cNvPicPr>
            <a:picLocks noChangeAspect="1"/>
          </p:cNvPicPr>
          <p:nvPr/>
        </p:nvPicPr>
        <p:blipFill>
          <a:blip r:embed="rId2"/>
          <a:stretch>
            <a:fillRect/>
          </a:stretch>
        </p:blipFill>
        <p:spPr>
          <a:xfrm>
            <a:off x="6193972" y="3483393"/>
            <a:ext cx="3744686" cy="2663408"/>
          </a:xfrm>
          <a:prstGeom prst="rect">
            <a:avLst/>
          </a:prstGeom>
        </p:spPr>
      </p:pic>
      <p:pic>
        <p:nvPicPr>
          <p:cNvPr id="5" name="Imagen 4"/>
          <p:cNvPicPr>
            <a:picLocks noChangeAspect="1"/>
          </p:cNvPicPr>
          <p:nvPr/>
        </p:nvPicPr>
        <p:blipFill>
          <a:blip r:embed="rId3"/>
          <a:stretch>
            <a:fillRect/>
          </a:stretch>
        </p:blipFill>
        <p:spPr>
          <a:xfrm>
            <a:off x="1636259" y="3747096"/>
            <a:ext cx="3817483" cy="2261705"/>
          </a:xfrm>
          <a:prstGeom prst="rect">
            <a:avLst/>
          </a:prstGeom>
        </p:spPr>
      </p:pic>
    </p:spTree>
    <p:extLst>
      <p:ext uri="{BB962C8B-B14F-4D97-AF65-F5344CB8AC3E}">
        <p14:creationId xmlns:p14="http://schemas.microsoft.com/office/powerpoint/2010/main" val="2032125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3629" y="2469846"/>
            <a:ext cx="5177971" cy="3318936"/>
          </a:xfrm>
        </p:spPr>
        <p:txBody>
          <a:bodyPr>
            <a:normAutofit/>
          </a:bodyPr>
          <a:lstStyle/>
          <a:p>
            <a:r>
              <a:rPr lang="es-MX" sz="2800" dirty="0"/>
              <a:t>Las </a:t>
            </a:r>
            <a:r>
              <a:rPr lang="es-MX" sz="2800" dirty="0" err="1"/>
              <a:t>TIC’s</a:t>
            </a:r>
            <a:r>
              <a:rPr lang="es-MX" sz="2800" dirty="0"/>
              <a:t> están compuestas por la radio, la vías telefónicas y la televisión además de eso también se involucran en las redes por el cual nos permite el fácil y rápido acceso a la información  </a:t>
            </a:r>
          </a:p>
          <a:p>
            <a:endParaRPr lang="es-MX" sz="2800" dirty="0"/>
          </a:p>
        </p:txBody>
      </p:sp>
      <p:pic>
        <p:nvPicPr>
          <p:cNvPr id="2" name="Imagen 1"/>
          <p:cNvPicPr>
            <a:picLocks noChangeAspect="1"/>
          </p:cNvPicPr>
          <p:nvPr/>
        </p:nvPicPr>
        <p:blipFill rotWithShape="1">
          <a:blip r:embed="rId2"/>
          <a:srcRect l="7575" r="7629"/>
          <a:stretch/>
        </p:blipFill>
        <p:spPr>
          <a:xfrm>
            <a:off x="7104743" y="2616199"/>
            <a:ext cx="3055257" cy="2561771"/>
          </a:xfrm>
          <a:prstGeom prst="rect">
            <a:avLst/>
          </a:prstGeom>
        </p:spPr>
      </p:pic>
    </p:spTree>
    <p:extLst>
      <p:ext uri="{BB962C8B-B14F-4D97-AF65-F5344CB8AC3E}">
        <p14:creationId xmlns:p14="http://schemas.microsoft.com/office/powerpoint/2010/main" val="3610451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31975"/>
            <a:ext cx="6927615" cy="1371600"/>
          </a:xfrm>
        </p:spPr>
        <p:txBody>
          <a:bodyPr>
            <a:noAutofit/>
          </a:bodyPr>
          <a:lstStyle/>
          <a:p>
            <a:r>
              <a:rPr lang="es-MX" sz="3600" b="1" dirty="0" smtClean="0"/>
              <a:t>FUNCIONALIDAD DE UN SISTEMA DE INFORMACIÓN</a:t>
            </a:r>
            <a:endParaRPr lang="es-MX" sz="3600" b="1" dirty="0"/>
          </a:p>
        </p:txBody>
      </p:sp>
      <p:sp>
        <p:nvSpPr>
          <p:cNvPr id="3" name="Marcador de contenido 2"/>
          <p:cNvSpPr>
            <a:spLocks noGrp="1"/>
          </p:cNvSpPr>
          <p:nvPr>
            <p:ph type="body" sz="half" idx="2"/>
          </p:nvPr>
        </p:nvSpPr>
        <p:spPr>
          <a:xfrm>
            <a:off x="794657" y="2003575"/>
            <a:ext cx="6742558" cy="4266596"/>
          </a:xfrm>
        </p:spPr>
        <p:txBody>
          <a:bodyPr>
            <a:normAutofit/>
          </a:bodyPr>
          <a:lstStyle/>
          <a:p>
            <a:pPr algn="just"/>
            <a:r>
              <a:rPr lang="es-MX" sz="2400" dirty="0" smtClean="0"/>
              <a:t>El flujo y la exactitud de la información a menudo eran pasados por alto porque no se consideraban fundamentales para los clientes.</a:t>
            </a:r>
          </a:p>
          <a:p>
            <a:pPr algn="just"/>
            <a:r>
              <a:rPr lang="es-MX" sz="2400" dirty="0" smtClean="0"/>
              <a:t>Las velocidades de la transferencia de la información estaban limitadas a los procesos manuales</a:t>
            </a:r>
          </a:p>
          <a:p>
            <a:pPr algn="just"/>
            <a:r>
              <a:rPr lang="es-MX" sz="2400" dirty="0" smtClean="0"/>
              <a:t>Existen 4 razones por las que la información, oportuna y precisa se ha vuelto fundamental en el diseño y en las operaciones de un sistema logístico:</a:t>
            </a:r>
          </a:p>
          <a:p>
            <a:pPr algn="just"/>
            <a:endParaRPr lang="es-MX" dirty="0"/>
          </a:p>
        </p:txBody>
      </p:sp>
      <p:pic>
        <p:nvPicPr>
          <p:cNvPr id="5" name="Imagen 4"/>
          <p:cNvPicPr>
            <a:picLocks noChangeAspect="1"/>
          </p:cNvPicPr>
          <p:nvPr/>
        </p:nvPicPr>
        <p:blipFill>
          <a:blip r:embed="rId2"/>
          <a:stretch>
            <a:fillRect/>
          </a:stretch>
        </p:blipFill>
        <p:spPr>
          <a:xfrm>
            <a:off x="7722272" y="893082"/>
            <a:ext cx="3597437" cy="2220986"/>
          </a:xfrm>
          <a:prstGeom prst="rect">
            <a:avLst/>
          </a:prstGeom>
        </p:spPr>
      </p:pic>
      <p:pic>
        <p:nvPicPr>
          <p:cNvPr id="6" name="Imagen 5"/>
          <p:cNvPicPr>
            <a:picLocks noChangeAspect="1"/>
          </p:cNvPicPr>
          <p:nvPr/>
        </p:nvPicPr>
        <p:blipFill>
          <a:blip r:embed="rId3"/>
          <a:stretch>
            <a:fillRect/>
          </a:stretch>
        </p:blipFill>
        <p:spPr>
          <a:xfrm>
            <a:off x="7537214" y="3375175"/>
            <a:ext cx="3707267" cy="1817311"/>
          </a:xfrm>
          <a:prstGeom prst="rect">
            <a:avLst/>
          </a:prstGeom>
        </p:spPr>
      </p:pic>
    </p:spTree>
    <p:extLst>
      <p:ext uri="{BB962C8B-B14F-4D97-AF65-F5344CB8AC3E}">
        <p14:creationId xmlns:p14="http://schemas.microsoft.com/office/powerpoint/2010/main" val="2103386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body" sz="half" idx="2"/>
          </p:nvPr>
        </p:nvSpPr>
        <p:spPr>
          <a:xfrm>
            <a:off x="1054099" y="977899"/>
            <a:ext cx="6241816" cy="5174343"/>
          </a:xfrm>
        </p:spPr>
        <p:txBody>
          <a:bodyPr>
            <a:normAutofit/>
          </a:bodyPr>
          <a:lstStyle/>
          <a:p>
            <a:pPr algn="just"/>
            <a:r>
              <a:rPr lang="es-MX" sz="2400" dirty="0" smtClean="0"/>
              <a:t>1.- Los clientes creen que la información acerca del estado de un pedido, la disponibilidad del producto, el control de las entregas y las facturas son una medida de la atención del cliente</a:t>
            </a:r>
          </a:p>
          <a:p>
            <a:pPr algn="just"/>
            <a:r>
              <a:rPr lang="es-MX" sz="2400" dirty="0" smtClean="0"/>
              <a:t>2.- Reducir los requerimientos de inventario y de recursos humanos</a:t>
            </a:r>
          </a:p>
          <a:p>
            <a:pPr algn="just"/>
            <a:r>
              <a:rPr lang="es-MX" sz="2400" dirty="0" smtClean="0"/>
              <a:t>3.- La información aumenta la flexibilidad acerca de como, cuándo y donde pueden ser utilizados los recursos para tener una ventaja estratégica</a:t>
            </a:r>
          </a:p>
          <a:p>
            <a:pPr algn="just"/>
            <a:r>
              <a:rPr lang="es-MX" sz="2400" dirty="0" smtClean="0"/>
              <a:t>4.- El mejoramiento en la transferencia y el intercambio de información a través del internet.</a:t>
            </a:r>
            <a:endParaRPr lang="es-MX" sz="2400" dirty="0"/>
          </a:p>
        </p:txBody>
      </p:sp>
      <p:pic>
        <p:nvPicPr>
          <p:cNvPr id="5" name="Imagen 4"/>
          <p:cNvPicPr>
            <a:picLocks noChangeAspect="1"/>
          </p:cNvPicPr>
          <p:nvPr/>
        </p:nvPicPr>
        <p:blipFill rotWithShape="1">
          <a:blip r:embed="rId2"/>
          <a:srcRect t="20696" b="27184"/>
          <a:stretch/>
        </p:blipFill>
        <p:spPr>
          <a:xfrm>
            <a:off x="7537215" y="1600200"/>
            <a:ext cx="4164928" cy="3526972"/>
          </a:xfrm>
          <a:prstGeom prst="rect">
            <a:avLst/>
          </a:prstGeom>
        </p:spPr>
      </p:pic>
    </p:spTree>
    <p:extLst>
      <p:ext uri="{BB962C8B-B14F-4D97-AF65-F5344CB8AC3E}">
        <p14:creationId xmlns:p14="http://schemas.microsoft.com/office/powerpoint/2010/main" val="3587987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b="1" dirty="0" smtClean="0"/>
              <a:t>LOS SISTEMAS DE INFORMACIÓN DE LA CADENA DE SUMINISTRO(SUPPLY CHAIN INFORMATION SYSTEMS,SISC)</a:t>
            </a:r>
            <a:endParaRPr lang="es-MX" sz="3200" b="1" dirty="0"/>
          </a:p>
        </p:txBody>
      </p:sp>
      <p:sp>
        <p:nvSpPr>
          <p:cNvPr id="3" name="Marcador de contenido 2"/>
          <p:cNvSpPr>
            <a:spLocks noGrp="1"/>
          </p:cNvSpPr>
          <p:nvPr>
            <p:ph idx="1"/>
          </p:nvPr>
        </p:nvSpPr>
        <p:spPr>
          <a:xfrm>
            <a:off x="1295401" y="2556932"/>
            <a:ext cx="9601196" cy="1658492"/>
          </a:xfrm>
        </p:spPr>
        <p:txBody>
          <a:bodyPr>
            <a:normAutofit lnSpcReduction="10000"/>
          </a:bodyPr>
          <a:lstStyle/>
          <a:p>
            <a:pPr algn="just"/>
            <a:r>
              <a:rPr lang="es-MX" dirty="0" smtClean="0"/>
              <a:t>La integración se desarrolla en cuatro niveles de funcionalidad:</a:t>
            </a:r>
          </a:p>
          <a:p>
            <a:pPr algn="just"/>
            <a:r>
              <a:rPr lang="es-MX" b="1" dirty="0" smtClean="0"/>
              <a:t>Sistemas de transacciones:</a:t>
            </a:r>
            <a:r>
              <a:rPr lang="es-MX" dirty="0" smtClean="0"/>
              <a:t> se caracteriza por reglas, procedimientos y comunicaciones estandarizadas y formales: un gran volumen de transacciones y una atención operativa día a día.</a:t>
            </a:r>
          </a:p>
        </p:txBody>
      </p:sp>
      <p:pic>
        <p:nvPicPr>
          <p:cNvPr id="4" name="Imagen 3"/>
          <p:cNvPicPr>
            <a:picLocks noChangeAspect="1"/>
          </p:cNvPicPr>
          <p:nvPr/>
        </p:nvPicPr>
        <p:blipFill rotWithShape="1">
          <a:blip r:embed="rId2"/>
          <a:srcRect l="3689" t="26766" r="5416" b="10649"/>
          <a:stretch/>
        </p:blipFill>
        <p:spPr>
          <a:xfrm>
            <a:off x="3810000" y="4215424"/>
            <a:ext cx="5246914" cy="2029349"/>
          </a:xfrm>
          <a:prstGeom prst="rect">
            <a:avLst/>
          </a:prstGeom>
        </p:spPr>
      </p:pic>
    </p:spTree>
    <p:extLst>
      <p:ext uri="{BB962C8B-B14F-4D97-AF65-F5344CB8AC3E}">
        <p14:creationId xmlns:p14="http://schemas.microsoft.com/office/powerpoint/2010/main" val="2263671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9201" y="1138160"/>
            <a:ext cx="9601196" cy="3318936"/>
          </a:xfrm>
        </p:spPr>
        <p:txBody>
          <a:bodyPr/>
          <a:lstStyle/>
          <a:p>
            <a:pPr algn="just"/>
            <a:r>
              <a:rPr lang="es-MX" b="1" dirty="0"/>
              <a:t>Control administrativo:</a:t>
            </a:r>
            <a:r>
              <a:rPr lang="es-MX" dirty="0"/>
              <a:t> es la medición del desempeño para tener información sobre el desempeño de la cadena del suministro y la utilización de los recursos</a:t>
            </a:r>
            <a:endParaRPr lang="es-MX" b="1" dirty="0"/>
          </a:p>
          <a:p>
            <a:pPr algn="just"/>
            <a:endParaRPr lang="es-MX" dirty="0"/>
          </a:p>
        </p:txBody>
      </p:sp>
      <p:pic>
        <p:nvPicPr>
          <p:cNvPr id="2" name="Imagen 1"/>
          <p:cNvPicPr>
            <a:picLocks noChangeAspect="1"/>
          </p:cNvPicPr>
          <p:nvPr/>
        </p:nvPicPr>
        <p:blipFill rotWithShape="1">
          <a:blip r:embed="rId2"/>
          <a:srcRect l="10119" t="16190" r="9762" b="10318"/>
          <a:stretch/>
        </p:blipFill>
        <p:spPr>
          <a:xfrm>
            <a:off x="3140528" y="2797628"/>
            <a:ext cx="5758542" cy="2847175"/>
          </a:xfrm>
          <a:prstGeom prst="rect">
            <a:avLst/>
          </a:prstGeom>
        </p:spPr>
      </p:pic>
    </p:spTree>
    <p:extLst>
      <p:ext uri="{BB962C8B-B14F-4D97-AF65-F5344CB8AC3E}">
        <p14:creationId xmlns:p14="http://schemas.microsoft.com/office/powerpoint/2010/main" val="455871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smtClean="0"/>
              <a:t>GUION </a:t>
            </a:r>
            <a:r>
              <a:rPr lang="es-MX" b="1" dirty="0" smtClean="0"/>
              <a:t>EXPLICATIVO</a:t>
            </a:r>
            <a:endParaRPr lang="es-MX" b="1" dirty="0"/>
          </a:p>
        </p:txBody>
      </p:sp>
      <p:sp>
        <p:nvSpPr>
          <p:cNvPr id="3" name="Marcador de contenido 2"/>
          <p:cNvSpPr>
            <a:spLocks noGrp="1"/>
          </p:cNvSpPr>
          <p:nvPr>
            <p:ph idx="1"/>
          </p:nvPr>
        </p:nvSpPr>
        <p:spPr/>
        <p:txBody>
          <a:bodyPr>
            <a:normAutofit/>
          </a:bodyPr>
          <a:lstStyle/>
          <a:p>
            <a:pPr algn="just"/>
            <a:r>
              <a:rPr lang="es-MX" sz="2800" dirty="0" smtClean="0"/>
              <a:t>La presente unidad de aprendizaje tiene como finalidad que el alumno comprenda la importancia de la relación que existe entre las </a:t>
            </a:r>
            <a:r>
              <a:rPr lang="es-MX" sz="2800" dirty="0" smtClean="0">
                <a:solidFill>
                  <a:schemeClr val="tx1"/>
                </a:solidFill>
              </a:rPr>
              <a:t>tecnologías de la información y comunicación con la logística, </a:t>
            </a:r>
            <a:r>
              <a:rPr lang="es-MX" sz="2800" dirty="0">
                <a:solidFill>
                  <a:schemeClr val="tx1"/>
                </a:solidFill>
              </a:rPr>
              <a:t>por lo que se recomienda la utilización de este material en forma secuencial.</a:t>
            </a:r>
          </a:p>
          <a:p>
            <a:pPr marL="0" indent="0" algn="just">
              <a:buNone/>
            </a:pPr>
            <a:endParaRPr lang="es-MX" sz="2800" dirty="0"/>
          </a:p>
        </p:txBody>
      </p:sp>
    </p:spTree>
    <p:extLst>
      <p:ext uri="{BB962C8B-B14F-4D97-AF65-F5344CB8AC3E}">
        <p14:creationId xmlns:p14="http://schemas.microsoft.com/office/powerpoint/2010/main" val="3258678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64344" y="1254275"/>
            <a:ext cx="9601196" cy="3318936"/>
          </a:xfrm>
        </p:spPr>
        <p:txBody>
          <a:bodyPr/>
          <a:lstStyle/>
          <a:p>
            <a:pPr algn="just"/>
            <a:r>
              <a:rPr lang="es-MX" b="1" dirty="0" smtClean="0"/>
              <a:t>Análisis de decisiones: </a:t>
            </a:r>
            <a:r>
              <a:rPr lang="es-MX" dirty="0" smtClean="0"/>
              <a:t>se concentra en los recursos del software que ayudan a los administradores a identificar, evaluar y comparar las alternativas estratégicas para mejorar la eficacia</a:t>
            </a:r>
          </a:p>
          <a:p>
            <a:pPr algn="just"/>
            <a:endParaRPr lang="es-MX" dirty="0"/>
          </a:p>
        </p:txBody>
      </p:sp>
      <p:pic>
        <p:nvPicPr>
          <p:cNvPr id="2" name="Imagen 1"/>
          <p:cNvPicPr>
            <a:picLocks noChangeAspect="1"/>
          </p:cNvPicPr>
          <p:nvPr/>
        </p:nvPicPr>
        <p:blipFill>
          <a:blip r:embed="rId2"/>
          <a:stretch>
            <a:fillRect/>
          </a:stretch>
        </p:blipFill>
        <p:spPr>
          <a:xfrm>
            <a:off x="5978073" y="3193717"/>
            <a:ext cx="4484914" cy="2440321"/>
          </a:xfrm>
          <a:prstGeom prst="rect">
            <a:avLst/>
          </a:prstGeom>
        </p:spPr>
      </p:pic>
      <p:pic>
        <p:nvPicPr>
          <p:cNvPr id="2050"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932" y="3091312"/>
            <a:ext cx="3142797" cy="2542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484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1723" y="1108451"/>
            <a:ext cx="9601196" cy="1888749"/>
          </a:xfrm>
        </p:spPr>
        <p:txBody>
          <a:bodyPr/>
          <a:lstStyle/>
          <a:p>
            <a:pPr algn="just"/>
            <a:r>
              <a:rPr lang="es-MX" b="1" dirty="0"/>
              <a:t>Planeación estratégica: </a:t>
            </a:r>
            <a:r>
              <a:rPr lang="es-MX" dirty="0"/>
              <a:t>organiza y sintetiza los datos de transacciones en una base de datos relacional que ayuda a evaluar diversas estratégicas.</a:t>
            </a:r>
          </a:p>
          <a:p>
            <a:pPr algn="just"/>
            <a:endParaRPr lang="es-MX" dirty="0"/>
          </a:p>
        </p:txBody>
      </p:sp>
      <p:pic>
        <p:nvPicPr>
          <p:cNvPr id="4" name="Imagen 3"/>
          <p:cNvPicPr>
            <a:picLocks noChangeAspect="1"/>
          </p:cNvPicPr>
          <p:nvPr/>
        </p:nvPicPr>
        <p:blipFill>
          <a:blip r:embed="rId2"/>
          <a:stretch>
            <a:fillRect/>
          </a:stretch>
        </p:blipFill>
        <p:spPr>
          <a:xfrm>
            <a:off x="1602921" y="3022076"/>
            <a:ext cx="4229100" cy="2581275"/>
          </a:xfrm>
          <a:prstGeom prst="rect">
            <a:avLst/>
          </a:prstGeom>
        </p:spPr>
      </p:pic>
      <p:pic>
        <p:nvPicPr>
          <p:cNvPr id="5" name="Imagen 4"/>
          <p:cNvPicPr>
            <a:picLocks noChangeAspect="1"/>
          </p:cNvPicPr>
          <p:nvPr/>
        </p:nvPicPr>
        <p:blipFill>
          <a:blip r:embed="rId3"/>
          <a:stretch>
            <a:fillRect/>
          </a:stretch>
        </p:blipFill>
        <p:spPr>
          <a:xfrm>
            <a:off x="6618511" y="3214547"/>
            <a:ext cx="4049486" cy="2196332"/>
          </a:xfrm>
          <a:prstGeom prst="rect">
            <a:avLst/>
          </a:prstGeom>
        </p:spPr>
      </p:pic>
    </p:spTree>
    <p:extLst>
      <p:ext uri="{BB962C8B-B14F-4D97-AF65-F5344CB8AC3E}">
        <p14:creationId xmlns:p14="http://schemas.microsoft.com/office/powerpoint/2010/main" val="1993685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iángulo isósceles 3"/>
          <p:cNvSpPr/>
          <p:nvPr/>
        </p:nvSpPr>
        <p:spPr>
          <a:xfrm>
            <a:off x="1693715" y="628258"/>
            <a:ext cx="9673939" cy="564085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2208067" y="5470659"/>
            <a:ext cx="8577697" cy="830997"/>
          </a:xfrm>
          <a:prstGeom prst="rect">
            <a:avLst/>
          </a:prstGeom>
          <a:noFill/>
          <a:ln>
            <a:noFill/>
          </a:ln>
        </p:spPr>
        <p:txBody>
          <a:bodyPr wrap="square" rtlCol="0">
            <a:spAutoFit/>
          </a:bodyPr>
          <a:lstStyle/>
          <a:p>
            <a:r>
              <a:rPr lang="es-MX" dirty="0"/>
              <a:t> </a:t>
            </a:r>
            <a:r>
              <a:rPr lang="es-MX" dirty="0" smtClean="0"/>
              <a:t>   </a:t>
            </a:r>
            <a:r>
              <a:rPr lang="es-MX" sz="1500" dirty="0" smtClean="0"/>
              <a:t>* Administración de pedidos                                                               *Embarque</a:t>
            </a:r>
          </a:p>
          <a:p>
            <a:r>
              <a:rPr lang="es-MX" sz="1500" dirty="0"/>
              <a:t> </a:t>
            </a:r>
            <a:r>
              <a:rPr lang="es-MX" sz="1500" dirty="0" smtClean="0"/>
              <a:t>   * Asignación del inventario                                                                  * Determinación de precios y facturación</a:t>
            </a:r>
          </a:p>
          <a:p>
            <a:r>
              <a:rPr lang="es-MX" sz="1500" dirty="0"/>
              <a:t> </a:t>
            </a:r>
            <a:r>
              <a:rPr lang="es-MX" sz="1500" dirty="0" smtClean="0"/>
              <a:t>   * Selección de pedidos                                                                         * </a:t>
            </a:r>
            <a:r>
              <a:rPr lang="es-MX" sz="1500" dirty="0"/>
              <a:t>C</a:t>
            </a:r>
            <a:r>
              <a:rPr lang="es-MX" sz="1500" dirty="0" smtClean="0"/>
              <a:t>onsultas del cliente </a:t>
            </a:r>
            <a:endParaRPr lang="es-MX" sz="1500" dirty="0"/>
          </a:p>
        </p:txBody>
      </p:sp>
      <p:sp>
        <p:nvSpPr>
          <p:cNvPr id="8" name="CuadroTexto 7"/>
          <p:cNvSpPr txBox="1"/>
          <p:nvPr/>
        </p:nvSpPr>
        <p:spPr>
          <a:xfrm>
            <a:off x="2914649" y="4680953"/>
            <a:ext cx="7132062" cy="861774"/>
          </a:xfrm>
          <a:prstGeom prst="rect">
            <a:avLst/>
          </a:prstGeom>
          <a:noFill/>
          <a:ln>
            <a:noFill/>
          </a:ln>
        </p:spPr>
        <p:txBody>
          <a:bodyPr wrap="square" rtlCol="0">
            <a:spAutoFit/>
          </a:bodyPr>
          <a:lstStyle/>
          <a:p>
            <a:r>
              <a:rPr lang="es-MX" dirty="0" smtClean="0"/>
              <a:t> </a:t>
            </a:r>
            <a:r>
              <a:rPr lang="es-MX" sz="1500" dirty="0" smtClean="0"/>
              <a:t>* Medición financiera:                                                  * Medición del servicio del cliente</a:t>
            </a:r>
          </a:p>
          <a:p>
            <a:r>
              <a:rPr lang="es-MX" sz="1500" dirty="0"/>
              <a:t> </a:t>
            </a:r>
            <a:r>
              <a:rPr lang="es-MX" sz="1500" dirty="0" smtClean="0"/>
              <a:t>  Costo                                                                         * Medición de la productividad</a:t>
            </a:r>
          </a:p>
          <a:p>
            <a:r>
              <a:rPr lang="es-MX" sz="1500" dirty="0"/>
              <a:t> </a:t>
            </a:r>
            <a:r>
              <a:rPr lang="es-MX" sz="1500" dirty="0" smtClean="0"/>
              <a:t>  Administración del activo                                           * Medición de la calidad </a:t>
            </a:r>
            <a:endParaRPr lang="es-MX" sz="1500" dirty="0"/>
          </a:p>
        </p:txBody>
      </p:sp>
      <p:sp>
        <p:nvSpPr>
          <p:cNvPr id="9" name="CuadroTexto 8"/>
          <p:cNvSpPr txBox="1"/>
          <p:nvPr/>
        </p:nvSpPr>
        <p:spPr>
          <a:xfrm>
            <a:off x="3655654" y="3749965"/>
            <a:ext cx="6070887" cy="1354217"/>
          </a:xfrm>
          <a:prstGeom prst="rect">
            <a:avLst/>
          </a:prstGeom>
          <a:noFill/>
          <a:ln>
            <a:noFill/>
          </a:ln>
        </p:spPr>
        <p:txBody>
          <a:bodyPr wrap="square" rtlCol="0">
            <a:spAutoFit/>
          </a:bodyPr>
          <a:lstStyle/>
          <a:p>
            <a:pPr algn="ctr"/>
            <a:r>
              <a:rPr lang="es-MX" sz="1600" dirty="0" smtClean="0"/>
              <a:t> </a:t>
            </a:r>
            <a:r>
              <a:rPr lang="es-MX" sz="1500" dirty="0" smtClean="0"/>
              <a:t>* Itinerarios y programación de vehículos</a:t>
            </a:r>
          </a:p>
          <a:p>
            <a:pPr algn="ctr"/>
            <a:r>
              <a:rPr lang="es-MX" sz="1500" dirty="0"/>
              <a:t> </a:t>
            </a:r>
            <a:r>
              <a:rPr lang="es-MX" sz="1500" dirty="0" smtClean="0"/>
              <a:t>* Niveles y administración del inventario</a:t>
            </a:r>
          </a:p>
          <a:p>
            <a:pPr algn="ctr"/>
            <a:r>
              <a:rPr lang="es-MX" sz="1500" dirty="0" smtClean="0"/>
              <a:t>* Ubicación e integración red/planta</a:t>
            </a:r>
          </a:p>
          <a:p>
            <a:pPr algn="ctr"/>
            <a:r>
              <a:rPr lang="es-MX" sz="1500" dirty="0" smtClean="0"/>
              <a:t> * Integración vertical vs terceros/subcontratación</a:t>
            </a:r>
          </a:p>
          <a:p>
            <a:r>
              <a:rPr lang="es-MX" dirty="0" smtClean="0"/>
              <a:t> </a:t>
            </a:r>
            <a:endParaRPr lang="es-MX" dirty="0"/>
          </a:p>
        </p:txBody>
      </p:sp>
      <p:sp>
        <p:nvSpPr>
          <p:cNvPr id="10" name="CuadroTexto 9"/>
          <p:cNvSpPr txBox="1"/>
          <p:nvPr/>
        </p:nvSpPr>
        <p:spPr>
          <a:xfrm>
            <a:off x="5661745" y="1309283"/>
            <a:ext cx="1963884" cy="2754600"/>
          </a:xfrm>
          <a:prstGeom prst="rect">
            <a:avLst/>
          </a:prstGeom>
          <a:noFill/>
          <a:ln>
            <a:noFill/>
          </a:ln>
        </p:spPr>
        <p:txBody>
          <a:bodyPr wrap="square" rtlCol="0">
            <a:spAutoFit/>
          </a:bodyPr>
          <a:lstStyle/>
          <a:p>
            <a:r>
              <a:rPr lang="es-MX" sz="2000" dirty="0" smtClean="0"/>
              <a:t>   </a:t>
            </a:r>
            <a:r>
              <a:rPr lang="es-MX" sz="1500" dirty="0" smtClean="0"/>
              <a:t>* Formulación de una alianza estratégica</a:t>
            </a:r>
          </a:p>
          <a:p>
            <a:r>
              <a:rPr lang="es-MX" sz="1500" dirty="0" smtClean="0"/>
              <a:t>*Desarrollo y refinamiento de las  capacidades y las oportunidades</a:t>
            </a:r>
          </a:p>
          <a:p>
            <a:r>
              <a:rPr lang="es-MX" sz="1500" dirty="0" smtClean="0"/>
              <a:t>* Análisis del servicio enfocado al cliente/basado en ganancias </a:t>
            </a:r>
          </a:p>
          <a:p>
            <a:pPr marL="285750" indent="-285750">
              <a:buFont typeface="Arial" panose="020B0604020202020204" pitchFamily="34" charset="0"/>
              <a:buChar char="•"/>
            </a:pPr>
            <a:endParaRPr lang="es-MX" dirty="0"/>
          </a:p>
        </p:txBody>
      </p:sp>
      <p:cxnSp>
        <p:nvCxnSpPr>
          <p:cNvPr id="12" name="Conector recto 11"/>
          <p:cNvCxnSpPr/>
          <p:nvPr/>
        </p:nvCxnSpPr>
        <p:spPr>
          <a:xfrm>
            <a:off x="3792679" y="3745593"/>
            <a:ext cx="5476010" cy="207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flipV="1">
            <a:off x="3023755" y="4691743"/>
            <a:ext cx="7023759" cy="525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2369127" y="5475031"/>
            <a:ext cx="8416637" cy="67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CuadroTexto 1"/>
          <p:cNvSpPr txBox="1"/>
          <p:nvPr/>
        </p:nvSpPr>
        <p:spPr>
          <a:xfrm>
            <a:off x="3861317" y="1679714"/>
            <a:ext cx="1465119" cy="646331"/>
          </a:xfrm>
          <a:prstGeom prst="rect">
            <a:avLst/>
          </a:prstGeom>
          <a:noFill/>
        </p:spPr>
        <p:txBody>
          <a:bodyPr wrap="square" rtlCol="0">
            <a:spAutoFit/>
          </a:bodyPr>
          <a:lstStyle/>
          <a:p>
            <a:r>
              <a:rPr lang="es-MX" dirty="0" smtClean="0"/>
              <a:t>Planeación estratégica </a:t>
            </a:r>
            <a:endParaRPr lang="es-MX" dirty="0"/>
          </a:p>
        </p:txBody>
      </p:sp>
      <p:sp>
        <p:nvSpPr>
          <p:cNvPr id="11" name="CuadroTexto 10"/>
          <p:cNvSpPr txBox="1"/>
          <p:nvPr/>
        </p:nvSpPr>
        <p:spPr>
          <a:xfrm>
            <a:off x="2259047" y="3657175"/>
            <a:ext cx="1465119" cy="646331"/>
          </a:xfrm>
          <a:prstGeom prst="rect">
            <a:avLst/>
          </a:prstGeom>
          <a:noFill/>
        </p:spPr>
        <p:txBody>
          <a:bodyPr wrap="square" rtlCol="0">
            <a:spAutoFit/>
          </a:bodyPr>
          <a:lstStyle/>
          <a:p>
            <a:r>
              <a:rPr lang="es-MX" dirty="0" smtClean="0"/>
              <a:t>Análisis de decisiones</a:t>
            </a:r>
            <a:endParaRPr lang="es-MX" dirty="0"/>
          </a:p>
        </p:txBody>
      </p:sp>
      <p:sp>
        <p:nvSpPr>
          <p:cNvPr id="13" name="CuadroTexto 12"/>
          <p:cNvSpPr txBox="1"/>
          <p:nvPr/>
        </p:nvSpPr>
        <p:spPr>
          <a:xfrm>
            <a:off x="1023097" y="4627090"/>
            <a:ext cx="1465119" cy="646331"/>
          </a:xfrm>
          <a:prstGeom prst="rect">
            <a:avLst/>
          </a:prstGeom>
          <a:noFill/>
        </p:spPr>
        <p:txBody>
          <a:bodyPr wrap="square" rtlCol="0">
            <a:spAutoFit/>
          </a:bodyPr>
          <a:lstStyle/>
          <a:p>
            <a:r>
              <a:rPr lang="es-MX" dirty="0" smtClean="0"/>
              <a:t>Control administrativo</a:t>
            </a:r>
            <a:endParaRPr lang="es-MX" dirty="0"/>
          </a:p>
        </p:txBody>
      </p:sp>
      <p:sp>
        <p:nvSpPr>
          <p:cNvPr id="14" name="CuadroTexto 13"/>
          <p:cNvSpPr txBox="1"/>
          <p:nvPr/>
        </p:nvSpPr>
        <p:spPr>
          <a:xfrm>
            <a:off x="568699" y="5448099"/>
            <a:ext cx="1465119" cy="646331"/>
          </a:xfrm>
          <a:prstGeom prst="rect">
            <a:avLst/>
          </a:prstGeom>
          <a:noFill/>
        </p:spPr>
        <p:txBody>
          <a:bodyPr wrap="square" rtlCol="0">
            <a:spAutoFit/>
          </a:bodyPr>
          <a:lstStyle/>
          <a:p>
            <a:r>
              <a:rPr lang="es-MX" dirty="0" smtClean="0"/>
              <a:t>Sistema de transacciones</a:t>
            </a:r>
            <a:endParaRPr lang="es-MX" dirty="0"/>
          </a:p>
        </p:txBody>
      </p:sp>
    </p:spTree>
    <p:extLst>
      <p:ext uri="{BB962C8B-B14F-4D97-AF65-F5344CB8AC3E}">
        <p14:creationId xmlns:p14="http://schemas.microsoft.com/office/powerpoint/2010/main" val="1670565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8927" y="766232"/>
            <a:ext cx="10962410" cy="1036013"/>
          </a:xfrm>
        </p:spPr>
        <p:txBody>
          <a:bodyPr>
            <a:noAutofit/>
          </a:bodyPr>
          <a:lstStyle/>
          <a:p>
            <a:r>
              <a:rPr lang="es-MX" sz="2400" dirty="0" smtClean="0"/>
              <a:t/>
            </a:r>
            <a:br>
              <a:rPr lang="es-MX" sz="2400" dirty="0" smtClean="0"/>
            </a:br>
            <a:r>
              <a:rPr lang="es-MX" sz="4000" b="1" dirty="0" smtClean="0"/>
              <a:t>ERP (Planificación de los recursos empresariales) </a:t>
            </a:r>
            <a:r>
              <a:rPr lang="es-MX" sz="2400" dirty="0" smtClean="0"/>
              <a:t/>
            </a:r>
            <a:br>
              <a:rPr lang="es-MX" sz="2400" dirty="0" smtClean="0"/>
            </a:br>
            <a:endParaRPr lang="es-MX" sz="2400" dirty="0"/>
          </a:p>
        </p:txBody>
      </p:sp>
      <p:sp>
        <p:nvSpPr>
          <p:cNvPr id="3" name="Marcador de contenido 2"/>
          <p:cNvSpPr>
            <a:spLocks noGrp="1"/>
          </p:cNvSpPr>
          <p:nvPr>
            <p:ph type="body" sz="half" idx="2"/>
          </p:nvPr>
        </p:nvSpPr>
        <p:spPr>
          <a:xfrm>
            <a:off x="768927" y="1802245"/>
            <a:ext cx="6381173" cy="3874655"/>
          </a:xfrm>
        </p:spPr>
        <p:txBody>
          <a:bodyPr>
            <a:normAutofit/>
          </a:bodyPr>
          <a:lstStyle/>
          <a:p>
            <a:pPr algn="just"/>
            <a:r>
              <a:rPr lang="es-MX" sz="2400" dirty="0" smtClean="0"/>
              <a:t>Los sistemas ERP incorporan un almacenamiento de datos, junto con las transacciones adecuadas para facilitar la planeación y las operaciones logísticas de la cadena de suministro.</a:t>
            </a:r>
          </a:p>
          <a:p>
            <a:pPr algn="just"/>
            <a:r>
              <a:rPr lang="es-MX" sz="2400" dirty="0" smtClean="0"/>
              <a:t>Sin embargo también se puede decir que </a:t>
            </a:r>
            <a:r>
              <a:rPr lang="es-MX" sz="2400" dirty="0"/>
              <a:t>es una arquitectura de software para </a:t>
            </a:r>
            <a:r>
              <a:rPr lang="es-MX" sz="2400" dirty="0" smtClean="0"/>
              <a:t>las empresas </a:t>
            </a:r>
            <a:r>
              <a:rPr lang="es-MX" sz="2400" dirty="0"/>
              <a:t>que </a:t>
            </a:r>
            <a:r>
              <a:rPr lang="es-MX" sz="2400" dirty="0" smtClean="0"/>
              <a:t>se les facilita </a:t>
            </a:r>
            <a:r>
              <a:rPr lang="es-MX" sz="2400" dirty="0"/>
              <a:t>e integra la información </a:t>
            </a:r>
            <a:r>
              <a:rPr lang="es-MX" sz="2400" dirty="0" smtClean="0"/>
              <a:t>entre las funciones de </a:t>
            </a:r>
            <a:r>
              <a:rPr lang="es-MX" sz="2400" dirty="0"/>
              <a:t>manufactura, logística, finanzas y recursos humanos de una empresa.</a:t>
            </a:r>
          </a:p>
          <a:p>
            <a:pPr algn="just"/>
            <a:endParaRPr lang="es-MX" dirty="0" smtClean="0"/>
          </a:p>
        </p:txBody>
      </p:sp>
      <p:pic>
        <p:nvPicPr>
          <p:cNvPr id="5" name="Imagen 4"/>
          <p:cNvPicPr>
            <a:picLocks noChangeAspect="1"/>
          </p:cNvPicPr>
          <p:nvPr/>
        </p:nvPicPr>
        <p:blipFill>
          <a:blip r:embed="rId2"/>
          <a:stretch>
            <a:fillRect/>
          </a:stretch>
        </p:blipFill>
        <p:spPr>
          <a:xfrm>
            <a:off x="7311738" y="1802245"/>
            <a:ext cx="3976254" cy="2982191"/>
          </a:xfrm>
          <a:prstGeom prst="rect">
            <a:avLst/>
          </a:prstGeom>
        </p:spPr>
      </p:pic>
    </p:spTree>
    <p:extLst>
      <p:ext uri="{BB962C8B-B14F-4D97-AF65-F5344CB8AC3E}">
        <p14:creationId xmlns:p14="http://schemas.microsoft.com/office/powerpoint/2010/main" val="208248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901700" y="1539778"/>
            <a:ext cx="4718304" cy="576262"/>
          </a:xfrm>
          <a:ln>
            <a:noFill/>
          </a:ln>
        </p:spPr>
        <p:txBody>
          <a:bodyPr/>
          <a:lstStyle/>
          <a:p>
            <a:pPr algn="ctr"/>
            <a:r>
              <a:rPr lang="es-MX" dirty="0" smtClean="0">
                <a:solidFill>
                  <a:schemeClr val="tx1"/>
                </a:solidFill>
              </a:rPr>
              <a:t>NORMALES</a:t>
            </a:r>
            <a:endParaRPr lang="es-MX" dirty="0">
              <a:solidFill>
                <a:schemeClr val="tx1"/>
              </a:solidFill>
            </a:endParaRPr>
          </a:p>
        </p:txBody>
      </p:sp>
      <p:sp>
        <p:nvSpPr>
          <p:cNvPr id="6" name="Marcador de contenido 5"/>
          <p:cNvSpPr>
            <a:spLocks noGrp="1"/>
          </p:cNvSpPr>
          <p:nvPr>
            <p:ph sz="half" idx="2"/>
          </p:nvPr>
        </p:nvSpPr>
        <p:spPr>
          <a:xfrm>
            <a:off x="901700" y="2387602"/>
            <a:ext cx="5060017" cy="2957944"/>
          </a:xfrm>
          <a:ln>
            <a:noFill/>
          </a:ln>
        </p:spPr>
        <p:txBody>
          <a:bodyPr>
            <a:noAutofit/>
          </a:bodyPr>
          <a:lstStyle/>
          <a:p>
            <a:r>
              <a:rPr lang="es-MX" sz="2000" dirty="0" smtClean="0"/>
              <a:t>Cuentas por pagar y cuentas por cobrar.</a:t>
            </a:r>
          </a:p>
          <a:p>
            <a:r>
              <a:rPr lang="es-MX" sz="2000" dirty="0" smtClean="0"/>
              <a:t>Libro mayor.</a:t>
            </a:r>
          </a:p>
          <a:p>
            <a:r>
              <a:rPr lang="es-MX" sz="2000" dirty="0" smtClean="0"/>
              <a:t>Administración de recursos humanos.</a:t>
            </a:r>
          </a:p>
          <a:p>
            <a:r>
              <a:rPr lang="es-MX" sz="2000" dirty="0" smtClean="0"/>
              <a:t>Lista de materiales. </a:t>
            </a:r>
          </a:p>
          <a:p>
            <a:r>
              <a:rPr lang="es-MX" sz="2000" dirty="0" smtClean="0"/>
              <a:t>Control de inventario. </a:t>
            </a:r>
          </a:p>
          <a:p>
            <a:r>
              <a:rPr lang="es-MX" sz="2000" dirty="0" smtClean="0"/>
              <a:t>Itinerarios.</a:t>
            </a:r>
          </a:p>
          <a:p>
            <a:r>
              <a:rPr lang="es-MX" sz="2000" dirty="0" smtClean="0"/>
              <a:t>Administración de pedidos.</a:t>
            </a:r>
          </a:p>
          <a:p>
            <a:r>
              <a:rPr lang="es-MX" sz="2000" dirty="0" smtClean="0"/>
              <a:t>Planeación de requerimientos de un proyecto.</a:t>
            </a:r>
          </a:p>
          <a:p>
            <a:r>
              <a:rPr lang="es-MX" sz="2000" dirty="0" smtClean="0"/>
              <a:t>Sistema de ejecución. </a:t>
            </a:r>
          </a:p>
          <a:p>
            <a:pPr marL="0" indent="0">
              <a:buNone/>
            </a:pPr>
            <a:endParaRPr lang="es-MX" sz="2000" dirty="0"/>
          </a:p>
        </p:txBody>
      </p:sp>
      <p:sp>
        <p:nvSpPr>
          <p:cNvPr id="7" name="Marcador de texto 6"/>
          <p:cNvSpPr>
            <a:spLocks noGrp="1"/>
          </p:cNvSpPr>
          <p:nvPr>
            <p:ph type="body" sz="quarter" idx="3"/>
          </p:nvPr>
        </p:nvSpPr>
        <p:spPr>
          <a:xfrm>
            <a:off x="6097187" y="1539778"/>
            <a:ext cx="4718304" cy="576262"/>
          </a:xfrm>
        </p:spPr>
        <p:txBody>
          <a:bodyPr/>
          <a:lstStyle/>
          <a:p>
            <a:pPr algn="ctr"/>
            <a:r>
              <a:rPr lang="es-MX" dirty="0" smtClean="0">
                <a:solidFill>
                  <a:schemeClr val="tx2"/>
                </a:solidFill>
              </a:rPr>
              <a:t>AVANZADAS</a:t>
            </a:r>
            <a:endParaRPr lang="es-MX" dirty="0">
              <a:solidFill>
                <a:schemeClr val="tx2"/>
              </a:solidFill>
            </a:endParaRPr>
          </a:p>
        </p:txBody>
      </p:sp>
      <p:sp>
        <p:nvSpPr>
          <p:cNvPr id="8" name="Marcador de contenido 7"/>
          <p:cNvSpPr>
            <a:spLocks noGrp="1"/>
          </p:cNvSpPr>
          <p:nvPr>
            <p:ph sz="quarter" idx="4"/>
          </p:nvPr>
        </p:nvSpPr>
        <p:spPr>
          <a:xfrm>
            <a:off x="6447370" y="2641601"/>
            <a:ext cx="4718304" cy="2957944"/>
          </a:xfrm>
          <a:ln>
            <a:noFill/>
          </a:ln>
        </p:spPr>
        <p:txBody>
          <a:bodyPr>
            <a:noAutofit/>
          </a:bodyPr>
          <a:lstStyle/>
          <a:p>
            <a:r>
              <a:rPr lang="es-MX" sz="2000" dirty="0" smtClean="0"/>
              <a:t>Planeación en colaboración, predicción y reabasto.</a:t>
            </a:r>
          </a:p>
          <a:p>
            <a:r>
              <a:rPr lang="es-MX" sz="2000" dirty="0" smtClean="0"/>
              <a:t>Administración de relaciones con el cliente.</a:t>
            </a:r>
          </a:p>
          <a:p>
            <a:r>
              <a:rPr lang="es-MX" sz="2000" dirty="0" smtClean="0"/>
              <a:t>Administración de eventos de la cadena de suministro.</a:t>
            </a:r>
          </a:p>
          <a:p>
            <a:r>
              <a:rPr lang="es-MX" sz="2000" dirty="0" smtClean="0"/>
              <a:t>Aplicaciones habilitadas en la web.</a:t>
            </a:r>
          </a:p>
          <a:p>
            <a:r>
              <a:rPr lang="es-MX" sz="2000" dirty="0" smtClean="0"/>
              <a:t>Planeación y programación avanzada.</a:t>
            </a:r>
          </a:p>
          <a:p>
            <a:endParaRPr lang="es-MX" sz="2000" dirty="0"/>
          </a:p>
        </p:txBody>
      </p:sp>
      <p:sp>
        <p:nvSpPr>
          <p:cNvPr id="2" name="CuadroTexto 1"/>
          <p:cNvSpPr txBox="1"/>
          <p:nvPr/>
        </p:nvSpPr>
        <p:spPr>
          <a:xfrm>
            <a:off x="1239691" y="815332"/>
            <a:ext cx="9575800" cy="461665"/>
          </a:xfrm>
          <a:prstGeom prst="rect">
            <a:avLst/>
          </a:prstGeom>
          <a:noFill/>
        </p:spPr>
        <p:txBody>
          <a:bodyPr wrap="square" rtlCol="0">
            <a:spAutoFit/>
          </a:bodyPr>
          <a:lstStyle/>
          <a:p>
            <a:r>
              <a:rPr lang="es-MX" sz="2400" dirty="0" smtClean="0"/>
              <a:t>Capacidades </a:t>
            </a:r>
            <a:r>
              <a:rPr lang="es-MX" sz="2400" dirty="0"/>
              <a:t>tradicionales y las capacidades novedosas</a:t>
            </a:r>
            <a:r>
              <a:rPr lang="es-MX" sz="2400" dirty="0" smtClean="0"/>
              <a:t>, de </a:t>
            </a:r>
            <a:r>
              <a:rPr lang="es-MX" sz="2400" dirty="0"/>
              <a:t>los sistemas ERP</a:t>
            </a:r>
          </a:p>
        </p:txBody>
      </p:sp>
    </p:spTree>
    <p:extLst>
      <p:ext uri="{BB962C8B-B14F-4D97-AF65-F5344CB8AC3E}">
        <p14:creationId xmlns:p14="http://schemas.microsoft.com/office/powerpoint/2010/main" val="3690354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6966" y="2468032"/>
            <a:ext cx="9601196" cy="1303867"/>
          </a:xfrm>
        </p:spPr>
        <p:txBody>
          <a:bodyPr/>
          <a:lstStyle/>
          <a:p>
            <a:r>
              <a:rPr lang="es-MX" b="1" dirty="0"/>
              <a:t>TIPOS DE TRANSACCIONES</a:t>
            </a:r>
            <a:endParaRPr lang="es-MX" dirty="0"/>
          </a:p>
        </p:txBody>
      </p:sp>
      <p:pic>
        <p:nvPicPr>
          <p:cNvPr id="3" name="Imagen 2"/>
          <p:cNvPicPr>
            <a:picLocks noChangeAspect="1"/>
          </p:cNvPicPr>
          <p:nvPr/>
        </p:nvPicPr>
        <p:blipFill rotWithShape="1">
          <a:blip r:embed="rId2"/>
          <a:srcRect b="10405"/>
          <a:stretch/>
        </p:blipFill>
        <p:spPr>
          <a:xfrm>
            <a:off x="4051300" y="3632199"/>
            <a:ext cx="3667125" cy="2334462"/>
          </a:xfrm>
          <a:prstGeom prst="rect">
            <a:avLst/>
          </a:prstGeom>
        </p:spPr>
      </p:pic>
    </p:spTree>
    <p:extLst>
      <p:ext uri="{BB962C8B-B14F-4D97-AF65-F5344CB8AC3E}">
        <p14:creationId xmlns:p14="http://schemas.microsoft.com/office/powerpoint/2010/main" val="2269763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0381" y="616141"/>
            <a:ext cx="6241816" cy="1371600"/>
          </a:xfrm>
        </p:spPr>
        <p:txBody>
          <a:bodyPr>
            <a:normAutofit/>
          </a:bodyPr>
          <a:lstStyle/>
          <a:p>
            <a:r>
              <a:rPr lang="es-MX" sz="4400" b="1" dirty="0" smtClean="0"/>
              <a:t>¿QUÉ ES?</a:t>
            </a:r>
            <a:endParaRPr lang="es-MX" sz="4400" b="1" dirty="0"/>
          </a:p>
        </p:txBody>
      </p:sp>
      <p:sp>
        <p:nvSpPr>
          <p:cNvPr id="3" name="Marcador de contenido 2"/>
          <p:cNvSpPr>
            <a:spLocks noGrp="1"/>
          </p:cNvSpPr>
          <p:nvPr>
            <p:ph type="body" sz="half" idx="2"/>
          </p:nvPr>
        </p:nvSpPr>
        <p:spPr>
          <a:xfrm>
            <a:off x="1012879" y="2216341"/>
            <a:ext cx="5859318" cy="3765359"/>
          </a:xfrm>
        </p:spPr>
        <p:txBody>
          <a:bodyPr>
            <a:normAutofit/>
          </a:bodyPr>
          <a:lstStyle/>
          <a:p>
            <a:pPr algn="just"/>
            <a:r>
              <a:rPr lang="es-MX" sz="2400" dirty="0" smtClean="0"/>
              <a:t>Los sistemas de información de operaciones son esenciales para la competitividad de la cadena de suministro.</a:t>
            </a:r>
          </a:p>
          <a:p>
            <a:pPr algn="just"/>
            <a:r>
              <a:rPr lang="es-MX" sz="2400" dirty="0" smtClean="0"/>
              <a:t>La coordinación y la integraciones facilitan un flujo uniforme y regular de la información sobre los pedidos del cliente y reabasto por la empresa y eso nos permite ver de inmediato el estado de un pedido.</a:t>
            </a:r>
            <a:endParaRPr lang="es-MX" sz="2400" dirty="0"/>
          </a:p>
        </p:txBody>
      </p:sp>
      <p:pic>
        <p:nvPicPr>
          <p:cNvPr id="102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9098" y="1330036"/>
            <a:ext cx="3699548" cy="3626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8534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1" y="1706032"/>
            <a:ext cx="9601196" cy="4059768"/>
          </a:xfrm>
        </p:spPr>
        <p:txBody>
          <a:bodyPr>
            <a:normAutofit/>
          </a:bodyPr>
          <a:lstStyle/>
          <a:p>
            <a:pPr marL="0" indent="0">
              <a:buNone/>
            </a:pPr>
            <a:r>
              <a:rPr lang="es-MX" dirty="0" smtClean="0"/>
              <a:t>Los tipos de </a:t>
            </a:r>
            <a:r>
              <a:rPr lang="es-MX" dirty="0"/>
              <a:t>transacciones </a:t>
            </a:r>
            <a:r>
              <a:rPr lang="es-MX" dirty="0" smtClean="0"/>
              <a:t>o sistema de información de operaciones son:</a:t>
            </a:r>
          </a:p>
          <a:p>
            <a:pPr marL="0" indent="0">
              <a:buNone/>
            </a:pPr>
            <a:endParaRPr lang="es-MX" dirty="0"/>
          </a:p>
          <a:p>
            <a:r>
              <a:rPr lang="es-MX" dirty="0"/>
              <a:t> *</a:t>
            </a:r>
            <a:r>
              <a:rPr lang="es-MX" b="1" dirty="0"/>
              <a:t>Compras.</a:t>
            </a:r>
          </a:p>
          <a:p>
            <a:r>
              <a:rPr lang="es-MX" b="1" dirty="0"/>
              <a:t> *Abastecimiento.</a:t>
            </a:r>
          </a:p>
          <a:p>
            <a:r>
              <a:rPr lang="es-MX" b="1" dirty="0"/>
              <a:t> *Ventas.</a:t>
            </a:r>
          </a:p>
          <a:p>
            <a:r>
              <a:rPr lang="es-MX" b="1" dirty="0"/>
              <a:t> *Transporte.</a:t>
            </a:r>
          </a:p>
          <a:p>
            <a:r>
              <a:rPr lang="es-MX" b="1" dirty="0"/>
              <a:t> *Almacenaje.</a:t>
            </a:r>
          </a:p>
          <a:p>
            <a:endParaRPr lang="es-MX" dirty="0"/>
          </a:p>
        </p:txBody>
      </p:sp>
      <p:pic>
        <p:nvPicPr>
          <p:cNvPr id="2" name="Imagen 1"/>
          <p:cNvPicPr>
            <a:picLocks noChangeAspect="1"/>
          </p:cNvPicPr>
          <p:nvPr/>
        </p:nvPicPr>
        <p:blipFill rotWithShape="1">
          <a:blip r:embed="rId2"/>
          <a:srcRect l="56383" t="45673" r="2409" b="12194"/>
          <a:stretch/>
        </p:blipFill>
        <p:spPr>
          <a:xfrm>
            <a:off x="6095999" y="2792844"/>
            <a:ext cx="3657600" cy="2807701"/>
          </a:xfrm>
          <a:prstGeom prst="rect">
            <a:avLst/>
          </a:prstGeom>
        </p:spPr>
      </p:pic>
    </p:spTree>
    <p:extLst>
      <p:ext uri="{BB962C8B-B14F-4D97-AF65-F5344CB8AC3E}">
        <p14:creationId xmlns:p14="http://schemas.microsoft.com/office/powerpoint/2010/main" val="2373850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COMPRAS</a:t>
            </a:r>
            <a:r>
              <a:rPr lang="es-MX" dirty="0" smtClean="0"/>
              <a:t> </a:t>
            </a:r>
            <a:endParaRPr lang="es-MX" dirty="0"/>
          </a:p>
        </p:txBody>
      </p:sp>
      <p:sp>
        <p:nvSpPr>
          <p:cNvPr id="3" name="Marcador de contenido 2"/>
          <p:cNvSpPr>
            <a:spLocks noGrp="1"/>
          </p:cNvSpPr>
          <p:nvPr>
            <p:ph idx="1"/>
          </p:nvPr>
        </p:nvSpPr>
        <p:spPr>
          <a:xfrm>
            <a:off x="1295401" y="2556932"/>
            <a:ext cx="9601196" cy="1341968"/>
          </a:xfrm>
        </p:spPr>
        <p:txBody>
          <a:bodyPr/>
          <a:lstStyle/>
          <a:p>
            <a:pPr algn="just"/>
            <a:r>
              <a:rPr lang="es-MX" dirty="0" smtClean="0"/>
              <a:t>Permite un control exhaustivo en la gestión de aprovisionamiento tomando en cuenta las peticiones de las compras realizadas en los departamentos, hasta la confirmación de factura del proveedor y el contabilizador.</a:t>
            </a:r>
          </a:p>
          <a:p>
            <a:pPr marL="0" indent="0" algn="just">
              <a:buNone/>
            </a:pPr>
            <a:endParaRPr lang="es-MX"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202" y="3645863"/>
            <a:ext cx="3751407" cy="250093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8683337" y="3728230"/>
            <a:ext cx="2310245" cy="2336203"/>
          </a:xfrm>
          <a:prstGeom prst="rect">
            <a:avLst/>
          </a:prstGeom>
        </p:spPr>
      </p:pic>
    </p:spTree>
    <p:extLst>
      <p:ext uri="{BB962C8B-B14F-4D97-AF65-F5344CB8AC3E}">
        <p14:creationId xmlns:p14="http://schemas.microsoft.com/office/powerpoint/2010/main" val="2608435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1" y="1452032"/>
            <a:ext cx="9601196" cy="3318936"/>
          </a:xfrm>
        </p:spPr>
        <p:txBody>
          <a:bodyPr/>
          <a:lstStyle/>
          <a:p>
            <a:pPr marL="0" indent="0">
              <a:buNone/>
            </a:pPr>
            <a:r>
              <a:rPr lang="es-MX" dirty="0" smtClean="0"/>
              <a:t>A continuación </a:t>
            </a:r>
            <a:r>
              <a:rPr lang="es-MX" dirty="0"/>
              <a:t>se menciona </a:t>
            </a:r>
            <a:r>
              <a:rPr lang="es-MX" dirty="0" smtClean="0"/>
              <a:t>los </a:t>
            </a:r>
            <a:r>
              <a:rPr lang="es-MX" dirty="0"/>
              <a:t>siguientes costos de adquisición</a:t>
            </a:r>
            <a:r>
              <a:rPr lang="es-MX" dirty="0" smtClean="0"/>
              <a:t>:</a:t>
            </a:r>
          </a:p>
          <a:p>
            <a:endParaRPr lang="es-MX" dirty="0"/>
          </a:p>
          <a:p>
            <a:r>
              <a:rPr lang="es-MX" b="1" dirty="0" smtClean="0"/>
              <a:t>Código </a:t>
            </a:r>
            <a:r>
              <a:rPr lang="es-MX" b="1" dirty="0"/>
              <a:t>de barras: </a:t>
            </a:r>
            <a:r>
              <a:rPr lang="es-MX" dirty="0"/>
              <a:t>es identificador de registros que contienen una colocación de código que se pueden leer mediante una computadora.</a:t>
            </a:r>
          </a:p>
          <a:p>
            <a:endParaRPr lang="es-MX" dirty="0"/>
          </a:p>
          <a:p>
            <a:endParaRPr lang="es-MX" dirty="0"/>
          </a:p>
        </p:txBody>
      </p:sp>
      <p:pic>
        <p:nvPicPr>
          <p:cNvPr id="7" name="Imagen 6"/>
          <p:cNvPicPr>
            <a:picLocks noChangeAspect="1"/>
          </p:cNvPicPr>
          <p:nvPr/>
        </p:nvPicPr>
        <p:blipFill>
          <a:blip r:embed="rId2"/>
          <a:stretch>
            <a:fillRect/>
          </a:stretch>
        </p:blipFill>
        <p:spPr>
          <a:xfrm>
            <a:off x="4488222" y="3660547"/>
            <a:ext cx="3215554" cy="2220842"/>
          </a:xfrm>
          <a:prstGeom prst="rect">
            <a:avLst/>
          </a:prstGeom>
        </p:spPr>
      </p:pic>
    </p:spTree>
    <p:extLst>
      <p:ext uri="{BB962C8B-B14F-4D97-AF65-F5344CB8AC3E}">
        <p14:creationId xmlns:p14="http://schemas.microsoft.com/office/powerpoint/2010/main" val="264604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CONTENIDO TEMÁTICO</a:t>
            </a:r>
            <a:endParaRPr lang="es-MX" b="1" dirty="0"/>
          </a:p>
        </p:txBody>
      </p:sp>
      <p:sp>
        <p:nvSpPr>
          <p:cNvPr id="3" name="Marcador de contenido 2"/>
          <p:cNvSpPr>
            <a:spLocks noGrp="1"/>
          </p:cNvSpPr>
          <p:nvPr>
            <p:ph idx="1"/>
          </p:nvPr>
        </p:nvSpPr>
        <p:spPr/>
        <p:txBody>
          <a:bodyPr/>
          <a:lstStyle/>
          <a:p>
            <a:pPr marL="0" indent="0">
              <a:buNone/>
            </a:pPr>
            <a:r>
              <a:rPr lang="es-MX" b="1" dirty="0" smtClean="0"/>
              <a:t>UNIDAD DE COMPETENCIA VI</a:t>
            </a:r>
          </a:p>
          <a:p>
            <a:r>
              <a:rPr lang="es-MX" b="1" dirty="0" smtClean="0"/>
              <a:t>Comercio electrónico</a:t>
            </a:r>
          </a:p>
          <a:p>
            <a:r>
              <a:rPr lang="es-MX" b="1" dirty="0" smtClean="0"/>
              <a:t>Interne</a:t>
            </a:r>
            <a:r>
              <a:rPr lang="es-MX" dirty="0" smtClean="0"/>
              <a:t>t </a:t>
            </a:r>
          </a:p>
          <a:p>
            <a:pPr>
              <a:buFont typeface="Wingdings" panose="05000000000000000000" pitchFamily="2" charset="2"/>
              <a:buChar char="Ø"/>
            </a:pPr>
            <a:r>
              <a:rPr lang="es-MX" dirty="0" smtClean="0"/>
              <a:t>Las Tic’s</a:t>
            </a:r>
          </a:p>
          <a:p>
            <a:pPr>
              <a:buFont typeface="Wingdings" panose="05000000000000000000" pitchFamily="2" charset="2"/>
              <a:buChar char="Ø"/>
            </a:pPr>
            <a:r>
              <a:rPr lang="es-MX" dirty="0" smtClean="0"/>
              <a:t>ERP</a:t>
            </a:r>
          </a:p>
          <a:p>
            <a:r>
              <a:rPr lang="es-MX" b="1" dirty="0" smtClean="0"/>
              <a:t>Tipos de transacciones</a:t>
            </a:r>
          </a:p>
          <a:p>
            <a:pPr>
              <a:buFont typeface="Wingdings" panose="05000000000000000000" pitchFamily="2" charset="2"/>
              <a:buChar char="Ø"/>
            </a:pPr>
            <a:endParaRPr lang="es-MX" dirty="0" smtClean="0"/>
          </a:p>
          <a:p>
            <a:endParaRPr lang="es-MX" dirty="0"/>
          </a:p>
        </p:txBody>
      </p:sp>
    </p:spTree>
    <p:extLst>
      <p:ext uri="{BB962C8B-B14F-4D97-AF65-F5344CB8AC3E}">
        <p14:creationId xmlns:p14="http://schemas.microsoft.com/office/powerpoint/2010/main" val="470979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1237" y="876006"/>
            <a:ext cx="9601196" cy="3318936"/>
          </a:xfrm>
        </p:spPr>
        <p:txBody>
          <a:bodyPr/>
          <a:lstStyle/>
          <a:p>
            <a:pPr algn="just"/>
            <a:r>
              <a:rPr lang="es-MX" b="1" dirty="0" smtClean="0"/>
              <a:t>E-</a:t>
            </a:r>
            <a:r>
              <a:rPr lang="es-MX" b="1" dirty="0" err="1" smtClean="0"/>
              <a:t>fulfillment</a:t>
            </a:r>
            <a:r>
              <a:rPr lang="es-MX" b="1" dirty="0" smtClean="0"/>
              <a:t>: </a:t>
            </a:r>
            <a:r>
              <a:rPr lang="es-MX" dirty="0" smtClean="0"/>
              <a:t>se basa en un conjunto de herramientas tecnológicas para realizar compras a través del comercio electrónico. Entendiéndose </a:t>
            </a:r>
            <a:r>
              <a:rPr lang="es-MX" dirty="0"/>
              <a:t>é</a:t>
            </a:r>
            <a:r>
              <a:rPr lang="es-MX" dirty="0" smtClean="0"/>
              <a:t>ste como la </a:t>
            </a:r>
            <a:r>
              <a:rPr lang="es-MX" dirty="0"/>
              <a:t>prestación del servicio completo de venta, gestión logística de pedidos y entrega a </a:t>
            </a:r>
            <a:r>
              <a:rPr lang="es-MX" dirty="0" smtClean="0"/>
              <a:t>domicilio.</a:t>
            </a:r>
          </a:p>
          <a:p>
            <a:pPr algn="just"/>
            <a:endParaRPr lang="es-MX" dirty="0"/>
          </a:p>
          <a:p>
            <a:pPr algn="just"/>
            <a:endParaRPr lang="es-MX" dirty="0" smtClean="0"/>
          </a:p>
          <a:p>
            <a:pPr algn="just"/>
            <a:endParaRPr lang="es-MX" dirty="0"/>
          </a:p>
          <a:p>
            <a:pPr algn="just"/>
            <a:endParaRPr lang="es-MX" dirty="0"/>
          </a:p>
        </p:txBody>
      </p:sp>
      <p:pic>
        <p:nvPicPr>
          <p:cNvPr id="6" name="Imagen 5"/>
          <p:cNvPicPr>
            <a:picLocks noChangeAspect="1"/>
          </p:cNvPicPr>
          <p:nvPr/>
        </p:nvPicPr>
        <p:blipFill>
          <a:blip r:embed="rId2"/>
          <a:stretch>
            <a:fillRect/>
          </a:stretch>
        </p:blipFill>
        <p:spPr>
          <a:xfrm>
            <a:off x="1519814" y="2955651"/>
            <a:ext cx="2579977" cy="2478581"/>
          </a:xfrm>
          <a:prstGeom prst="rect">
            <a:avLst/>
          </a:prstGeom>
        </p:spPr>
      </p:pic>
      <p:pic>
        <p:nvPicPr>
          <p:cNvPr id="7" name="Imagen 6"/>
          <p:cNvPicPr>
            <a:picLocks noChangeAspect="1"/>
          </p:cNvPicPr>
          <p:nvPr/>
        </p:nvPicPr>
        <p:blipFill rotWithShape="1">
          <a:blip r:embed="rId3"/>
          <a:srcRect l="12138" t="48202" r="13836" b="5645"/>
          <a:stretch/>
        </p:blipFill>
        <p:spPr>
          <a:xfrm>
            <a:off x="5093855" y="2750125"/>
            <a:ext cx="6179555" cy="2889631"/>
          </a:xfrm>
          <a:prstGeom prst="rect">
            <a:avLst/>
          </a:prstGeom>
        </p:spPr>
      </p:pic>
    </p:spTree>
    <p:extLst>
      <p:ext uri="{BB962C8B-B14F-4D97-AF65-F5344CB8AC3E}">
        <p14:creationId xmlns:p14="http://schemas.microsoft.com/office/powerpoint/2010/main" val="1891044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2801" y="1172632"/>
            <a:ext cx="9601196" cy="3318936"/>
          </a:xfrm>
        </p:spPr>
        <p:txBody>
          <a:bodyPr/>
          <a:lstStyle/>
          <a:p>
            <a:pPr algn="just"/>
            <a:r>
              <a:rPr lang="es-MX" b="1" dirty="0"/>
              <a:t>Intercambio de datos electrónicos EDI: </a:t>
            </a:r>
            <a:r>
              <a:rPr lang="es-MX" dirty="0"/>
              <a:t>es el intercambio de información </a:t>
            </a:r>
            <a:r>
              <a:rPr lang="es-MX" dirty="0" smtClean="0"/>
              <a:t>o documentos normalizados entre los sistemas informáticos de quienes participan en la relación comercial.</a:t>
            </a:r>
            <a:endParaRPr lang="es-MX" dirty="0"/>
          </a:p>
          <a:p>
            <a:pPr algn="just"/>
            <a:endParaRPr lang="es-MX" dirty="0"/>
          </a:p>
        </p:txBody>
      </p:sp>
      <p:pic>
        <p:nvPicPr>
          <p:cNvPr id="2" name="Imagen 1"/>
          <p:cNvPicPr>
            <a:picLocks noChangeAspect="1"/>
          </p:cNvPicPr>
          <p:nvPr/>
        </p:nvPicPr>
        <p:blipFill rotWithShape="1">
          <a:blip r:embed="rId2"/>
          <a:srcRect t="24091" b="22728"/>
          <a:stretch/>
        </p:blipFill>
        <p:spPr>
          <a:xfrm>
            <a:off x="2228271" y="2946400"/>
            <a:ext cx="7256320" cy="2313710"/>
          </a:xfrm>
          <a:prstGeom prst="rect">
            <a:avLst/>
          </a:prstGeom>
        </p:spPr>
      </p:pic>
    </p:spTree>
    <p:extLst>
      <p:ext uri="{BB962C8B-B14F-4D97-AF65-F5344CB8AC3E}">
        <p14:creationId xmlns:p14="http://schemas.microsoft.com/office/powerpoint/2010/main" val="3392941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9171" y="1299632"/>
            <a:ext cx="9601196" cy="3318936"/>
          </a:xfrm>
        </p:spPr>
        <p:txBody>
          <a:bodyPr/>
          <a:lstStyle/>
          <a:p>
            <a:r>
              <a:rPr lang="es-MX" b="1" dirty="0"/>
              <a:t>Mensaje EDI: </a:t>
            </a:r>
            <a:r>
              <a:rPr lang="es-MX" dirty="0"/>
              <a:t>es una descripción de forma aprobada para intercambiar información a través de medios electrónicos.</a:t>
            </a:r>
          </a:p>
          <a:p>
            <a:endParaRPr lang="es-MX" dirty="0"/>
          </a:p>
        </p:txBody>
      </p:sp>
      <p:pic>
        <p:nvPicPr>
          <p:cNvPr id="2" name="Imagen 1"/>
          <p:cNvPicPr>
            <a:picLocks noChangeAspect="1"/>
          </p:cNvPicPr>
          <p:nvPr/>
        </p:nvPicPr>
        <p:blipFill>
          <a:blip r:embed="rId2"/>
          <a:stretch>
            <a:fillRect/>
          </a:stretch>
        </p:blipFill>
        <p:spPr>
          <a:xfrm>
            <a:off x="2056533" y="3239271"/>
            <a:ext cx="8146471" cy="2758594"/>
          </a:xfrm>
          <a:prstGeom prst="rect">
            <a:avLst/>
          </a:prstGeom>
        </p:spPr>
      </p:pic>
    </p:spTree>
    <p:extLst>
      <p:ext uri="{BB962C8B-B14F-4D97-AF65-F5344CB8AC3E}">
        <p14:creationId xmlns:p14="http://schemas.microsoft.com/office/powerpoint/2010/main" val="1943779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7301" y="1383615"/>
            <a:ext cx="9601196" cy="3318936"/>
          </a:xfrm>
        </p:spPr>
        <p:txBody>
          <a:bodyPr/>
          <a:lstStyle/>
          <a:p>
            <a:r>
              <a:rPr lang="es-MX" b="1" dirty="0" smtClean="0"/>
              <a:t>XML: </a:t>
            </a:r>
            <a:r>
              <a:rPr lang="es-MX" dirty="0" smtClean="0"/>
              <a:t>es un leguaje de la computadora que facilita la transferencia de la información a través de varias aplicaciones.</a:t>
            </a:r>
            <a:endParaRPr lang="es-MX" dirty="0"/>
          </a:p>
          <a:p>
            <a:endParaRPr lang="es-MX" dirty="0"/>
          </a:p>
        </p:txBody>
      </p:sp>
      <p:pic>
        <p:nvPicPr>
          <p:cNvPr id="512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7566" y="3362181"/>
            <a:ext cx="4762500" cy="224790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7204798" y="3965653"/>
            <a:ext cx="3425104" cy="1473797"/>
          </a:xfrm>
          <a:prstGeom prst="rect">
            <a:avLst/>
          </a:prstGeom>
        </p:spPr>
      </p:pic>
    </p:spTree>
    <p:extLst>
      <p:ext uri="{BB962C8B-B14F-4D97-AF65-F5344CB8AC3E}">
        <p14:creationId xmlns:p14="http://schemas.microsoft.com/office/powerpoint/2010/main" val="145425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0381" y="616142"/>
            <a:ext cx="6241816" cy="1371600"/>
          </a:xfrm>
        </p:spPr>
        <p:txBody>
          <a:bodyPr>
            <a:normAutofit/>
          </a:bodyPr>
          <a:lstStyle/>
          <a:p>
            <a:r>
              <a:rPr lang="es-MX" sz="4400" b="1" dirty="0" smtClean="0"/>
              <a:t>ABASTECIMIENTO</a:t>
            </a:r>
            <a:endParaRPr lang="es-MX" sz="4400" dirty="0"/>
          </a:p>
        </p:txBody>
      </p:sp>
      <p:sp>
        <p:nvSpPr>
          <p:cNvPr id="3" name="Marcador de contenido 2"/>
          <p:cNvSpPr>
            <a:spLocks noGrp="1"/>
          </p:cNvSpPr>
          <p:nvPr>
            <p:ph type="body" sz="half" idx="2"/>
          </p:nvPr>
        </p:nvSpPr>
        <p:spPr>
          <a:xfrm>
            <a:off x="910798" y="1987742"/>
            <a:ext cx="5826007" cy="4226022"/>
          </a:xfrm>
        </p:spPr>
        <p:txBody>
          <a:bodyPr>
            <a:normAutofit/>
          </a:bodyPr>
          <a:lstStyle/>
          <a:p>
            <a:pPr algn="just"/>
            <a:r>
              <a:rPr lang="es-MX" sz="2400" dirty="0" smtClean="0"/>
              <a:t>Es un conjunto de operaciones que proporciona las mejores condiciones como la calidad, cantidad, precio y tiempo para el buen funcionamiento.</a:t>
            </a:r>
          </a:p>
          <a:p>
            <a:pPr algn="just"/>
            <a:endParaRPr lang="es-MX" sz="2400" b="1" dirty="0" smtClean="0"/>
          </a:p>
          <a:p>
            <a:pPr algn="just"/>
            <a:r>
              <a:rPr lang="es-MX" sz="2400" b="1" dirty="0" smtClean="0"/>
              <a:t>Requerimiento de adquisición: </a:t>
            </a:r>
            <a:r>
              <a:rPr lang="es-MX" sz="2400" dirty="0" smtClean="0"/>
              <a:t>registran los pedidos de la compra de materiales, los embarques y las recepciones.</a:t>
            </a:r>
            <a:endParaRPr lang="es-MX" sz="2400" dirty="0"/>
          </a:p>
          <a:p>
            <a:pPr algn="just"/>
            <a:endParaRPr lang="es-MX" dirty="0" smtClean="0"/>
          </a:p>
          <a:p>
            <a:pPr algn="just"/>
            <a:endParaRPr lang="es-MX" dirty="0" smtClean="0"/>
          </a:p>
          <a:p>
            <a:pPr algn="just"/>
            <a:endParaRPr lang="es-MX" dirty="0"/>
          </a:p>
          <a:p>
            <a:pPr algn="just"/>
            <a:endParaRPr lang="es-MX" dirty="0" smtClean="0"/>
          </a:p>
          <a:p>
            <a:pPr algn="just"/>
            <a:endParaRPr lang="es-MX" dirty="0" smtClean="0"/>
          </a:p>
          <a:p>
            <a:pPr algn="just"/>
            <a:endParaRPr lang="es-MX" dirty="0"/>
          </a:p>
        </p:txBody>
      </p:sp>
      <p:pic>
        <p:nvPicPr>
          <p:cNvPr id="5" name="Imagen 4"/>
          <p:cNvPicPr>
            <a:picLocks noChangeAspect="1"/>
          </p:cNvPicPr>
          <p:nvPr/>
        </p:nvPicPr>
        <p:blipFill rotWithShape="1">
          <a:blip r:embed="rId2"/>
          <a:srcRect l="31883" t="44955" r="54548" b="33117"/>
          <a:stretch/>
        </p:blipFill>
        <p:spPr>
          <a:xfrm>
            <a:off x="7791491" y="616142"/>
            <a:ext cx="3275068" cy="2977116"/>
          </a:xfrm>
          <a:prstGeom prst="rect">
            <a:avLst/>
          </a:prstGeom>
        </p:spPr>
      </p:pic>
      <p:pic>
        <p:nvPicPr>
          <p:cNvPr id="6" name="Imagen 5"/>
          <p:cNvPicPr>
            <a:picLocks noChangeAspect="1"/>
          </p:cNvPicPr>
          <p:nvPr/>
        </p:nvPicPr>
        <p:blipFill>
          <a:blip r:embed="rId3"/>
          <a:stretch>
            <a:fillRect/>
          </a:stretch>
        </p:blipFill>
        <p:spPr>
          <a:xfrm>
            <a:off x="7196452" y="4100753"/>
            <a:ext cx="4086921" cy="1724819"/>
          </a:xfrm>
          <a:prstGeom prst="rect">
            <a:avLst/>
          </a:prstGeom>
        </p:spPr>
      </p:pic>
    </p:spTree>
    <p:extLst>
      <p:ext uri="{BB962C8B-B14F-4D97-AF65-F5344CB8AC3E}">
        <p14:creationId xmlns:p14="http://schemas.microsoft.com/office/powerpoint/2010/main" val="20856691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body" sz="half" idx="2"/>
          </p:nvPr>
        </p:nvSpPr>
        <p:spPr>
          <a:xfrm>
            <a:off x="819727" y="1536700"/>
            <a:ext cx="5936673" cy="4166754"/>
          </a:xfrm>
        </p:spPr>
        <p:txBody>
          <a:bodyPr>
            <a:normAutofit/>
          </a:bodyPr>
          <a:lstStyle/>
          <a:p>
            <a:pPr algn="just"/>
            <a:r>
              <a:rPr lang="es-MX" sz="2400" b="1" dirty="0"/>
              <a:t>Requerimientos de fabricación: </a:t>
            </a:r>
            <a:r>
              <a:rPr lang="es-MX" sz="2400" dirty="0"/>
              <a:t>registran los recursos de producción y intentan resolver los problemas que se presente en el sistema de administración.</a:t>
            </a:r>
          </a:p>
          <a:p>
            <a:pPr algn="just"/>
            <a:endParaRPr lang="es-MX" sz="2400" dirty="0" smtClean="0"/>
          </a:p>
          <a:p>
            <a:pPr algn="just"/>
            <a:r>
              <a:rPr lang="es-MX" sz="2400" b="1" dirty="0" smtClean="0"/>
              <a:t>Requerimientos logísticos: </a:t>
            </a:r>
            <a:r>
              <a:rPr lang="es-MX" sz="2400" dirty="0" smtClean="0"/>
              <a:t>deben tener la confidencialidad y la capacidad en la fabricación para tener un mejor desempeño en el sistema.</a:t>
            </a:r>
            <a:endParaRPr lang="es-MX" sz="2400" dirty="0"/>
          </a:p>
        </p:txBody>
      </p:sp>
      <p:pic>
        <p:nvPicPr>
          <p:cNvPr id="6146" name="Picture 2" descr="ABASTECIMIENTO&#10;â¢ Requerimientos de adquisiciÃ³n.&#10;â¢ Requerimientos de fabricaciÃ³n.&#10;â¢ Requerimientos de logÃ­stica.&#10;&#10; "/>
          <p:cNvPicPr>
            <a:picLocks noChangeAspect="1" noChangeArrowheads="1"/>
          </p:cNvPicPr>
          <p:nvPr/>
        </p:nvPicPr>
        <p:blipFill rotWithShape="1">
          <a:blip r:embed="rId2">
            <a:extLst>
              <a:ext uri="{28A0092B-C50C-407E-A947-70E740481C1C}">
                <a14:useLocalDpi xmlns:a14="http://schemas.microsoft.com/office/drawing/2010/main" val="0"/>
              </a:ext>
            </a:extLst>
          </a:blip>
          <a:srcRect l="53524" t="50645" r="10397" b="10429"/>
          <a:stretch/>
        </p:blipFill>
        <p:spPr bwMode="auto">
          <a:xfrm>
            <a:off x="7200900" y="1735282"/>
            <a:ext cx="3792320" cy="3501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3573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9990" y="584968"/>
            <a:ext cx="6241816" cy="1371600"/>
          </a:xfrm>
        </p:spPr>
        <p:txBody>
          <a:bodyPr>
            <a:normAutofit/>
          </a:bodyPr>
          <a:lstStyle/>
          <a:p>
            <a:r>
              <a:rPr lang="es-MX" sz="4400" b="1" dirty="0" smtClean="0"/>
              <a:t>VENTAS</a:t>
            </a:r>
            <a:endParaRPr lang="es-MX" sz="4400" b="1" dirty="0"/>
          </a:p>
        </p:txBody>
      </p:sp>
      <p:sp>
        <p:nvSpPr>
          <p:cNvPr id="3" name="Marcador de contenido 2"/>
          <p:cNvSpPr>
            <a:spLocks noGrp="1"/>
          </p:cNvSpPr>
          <p:nvPr>
            <p:ph type="body" sz="half" idx="2"/>
          </p:nvPr>
        </p:nvSpPr>
        <p:spPr>
          <a:xfrm>
            <a:off x="1046019" y="1956568"/>
            <a:ext cx="6082488" cy="4226023"/>
          </a:xfrm>
        </p:spPr>
        <p:txBody>
          <a:bodyPr>
            <a:normAutofit/>
          </a:bodyPr>
          <a:lstStyle/>
          <a:p>
            <a:pPr algn="just"/>
            <a:r>
              <a:rPr lang="es-MX" sz="2400" dirty="0" smtClean="0"/>
              <a:t>La interacción entre el vendedor y el comprador se debe desarrollar un mejor procedimiento y  eficaz para llevar acabo el proceso de la venta  de lo cual se varían las características de los clientes.</a:t>
            </a:r>
          </a:p>
          <a:p>
            <a:pPr algn="just"/>
            <a:r>
              <a:rPr lang="es-MX" sz="2400" dirty="0" smtClean="0"/>
              <a:t>La venta consta de los siguientes pasos:</a:t>
            </a:r>
          </a:p>
          <a:p>
            <a:pPr algn="just"/>
            <a:r>
              <a:rPr lang="es-MX" sz="2400" dirty="0" smtClean="0"/>
              <a:t>1.- Actividades de preventas.</a:t>
            </a:r>
          </a:p>
          <a:p>
            <a:pPr algn="just"/>
            <a:r>
              <a:rPr lang="es-MX" sz="2400" dirty="0" smtClean="0"/>
              <a:t>2.- Localización de clientes potenciales.</a:t>
            </a:r>
          </a:p>
          <a:p>
            <a:pPr algn="just"/>
            <a:endParaRPr lang="es-MX" dirty="0" smtClean="0"/>
          </a:p>
          <a:p>
            <a:pPr algn="just"/>
            <a:endParaRPr lang="es-MX" dirty="0" smtClean="0"/>
          </a:p>
          <a:p>
            <a:pPr algn="just"/>
            <a:endParaRPr lang="es-MX" dirty="0"/>
          </a:p>
        </p:txBody>
      </p:sp>
      <p:pic>
        <p:nvPicPr>
          <p:cNvPr id="8" name="Imagen 7"/>
          <p:cNvPicPr>
            <a:picLocks noChangeAspect="1"/>
          </p:cNvPicPr>
          <p:nvPr/>
        </p:nvPicPr>
        <p:blipFill rotWithShape="1">
          <a:blip r:embed="rId2"/>
          <a:srcRect l="36133" t="49132" r="45263" b="32044"/>
          <a:stretch/>
        </p:blipFill>
        <p:spPr>
          <a:xfrm>
            <a:off x="7696543" y="1503299"/>
            <a:ext cx="3273903" cy="3151828"/>
          </a:xfrm>
          <a:prstGeom prst="rect">
            <a:avLst/>
          </a:prstGeom>
        </p:spPr>
      </p:pic>
    </p:spTree>
    <p:extLst>
      <p:ext uri="{BB962C8B-B14F-4D97-AF65-F5344CB8AC3E}">
        <p14:creationId xmlns:p14="http://schemas.microsoft.com/office/powerpoint/2010/main" val="14741158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2581" y="1469626"/>
            <a:ext cx="6692832" cy="3318936"/>
          </a:xfrm>
        </p:spPr>
        <p:txBody>
          <a:bodyPr/>
          <a:lstStyle/>
          <a:p>
            <a:pPr algn="just"/>
            <a:r>
              <a:rPr lang="es-MX" dirty="0" smtClean="0"/>
              <a:t>3.- Estrategia para la venta.</a:t>
            </a:r>
          </a:p>
          <a:p>
            <a:pPr algn="just"/>
            <a:r>
              <a:rPr lang="es-MX" dirty="0" smtClean="0"/>
              <a:t>4.- Tener un financiamiento de las ventas.</a:t>
            </a:r>
          </a:p>
          <a:p>
            <a:pPr algn="just"/>
            <a:r>
              <a:rPr lang="es-MX" dirty="0" smtClean="0"/>
              <a:t>5.- Tener los costos y los presupuestos de la venta.</a:t>
            </a:r>
          </a:p>
          <a:p>
            <a:pPr algn="just"/>
            <a:r>
              <a:rPr lang="es-MX" dirty="0" smtClean="0"/>
              <a:t>6.- El estudio del mercado.</a:t>
            </a:r>
          </a:p>
          <a:p>
            <a:pPr algn="just"/>
            <a:r>
              <a:rPr lang="es-MX" dirty="0" smtClean="0"/>
              <a:t>7.- La promoción y la publicidad de la venta.</a:t>
            </a:r>
          </a:p>
          <a:p>
            <a:pPr algn="just"/>
            <a:r>
              <a:rPr lang="es-MX" dirty="0" smtClean="0"/>
              <a:t>8.- Tener una planeación  de las ventas.</a:t>
            </a:r>
            <a:endParaRPr lang="es-MX" dirty="0"/>
          </a:p>
        </p:txBody>
      </p:sp>
      <p:pic>
        <p:nvPicPr>
          <p:cNvPr id="2" name="Imagen 1"/>
          <p:cNvPicPr>
            <a:picLocks noChangeAspect="1"/>
          </p:cNvPicPr>
          <p:nvPr/>
        </p:nvPicPr>
        <p:blipFill>
          <a:blip r:embed="rId2"/>
          <a:stretch>
            <a:fillRect/>
          </a:stretch>
        </p:blipFill>
        <p:spPr>
          <a:xfrm>
            <a:off x="8258030" y="2011350"/>
            <a:ext cx="2192915" cy="1744688"/>
          </a:xfrm>
          <a:prstGeom prst="rect">
            <a:avLst/>
          </a:prstGeom>
        </p:spPr>
      </p:pic>
      <p:pic>
        <p:nvPicPr>
          <p:cNvPr id="4" name="Imagen 3"/>
          <p:cNvPicPr>
            <a:picLocks noChangeAspect="1"/>
          </p:cNvPicPr>
          <p:nvPr/>
        </p:nvPicPr>
        <p:blipFill>
          <a:blip r:embed="rId3"/>
          <a:stretch>
            <a:fillRect/>
          </a:stretch>
        </p:blipFill>
        <p:spPr>
          <a:xfrm>
            <a:off x="8029913" y="4246961"/>
            <a:ext cx="2649147" cy="1486766"/>
          </a:xfrm>
          <a:prstGeom prst="rect">
            <a:avLst/>
          </a:prstGeom>
        </p:spPr>
      </p:pic>
    </p:spTree>
    <p:extLst>
      <p:ext uri="{BB962C8B-B14F-4D97-AF65-F5344CB8AC3E}">
        <p14:creationId xmlns:p14="http://schemas.microsoft.com/office/powerpoint/2010/main" val="42172092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9990" y="616141"/>
            <a:ext cx="6241816" cy="1371600"/>
          </a:xfrm>
        </p:spPr>
        <p:txBody>
          <a:bodyPr>
            <a:normAutofit/>
          </a:bodyPr>
          <a:lstStyle/>
          <a:p>
            <a:r>
              <a:rPr lang="es-MX" sz="4400" b="1" dirty="0" smtClean="0"/>
              <a:t>TRANSPORTE </a:t>
            </a:r>
            <a:endParaRPr lang="es-MX" sz="4400" dirty="0"/>
          </a:p>
        </p:txBody>
      </p:sp>
      <p:sp>
        <p:nvSpPr>
          <p:cNvPr id="3" name="Marcador de contenido 2"/>
          <p:cNvSpPr>
            <a:spLocks noGrp="1"/>
          </p:cNvSpPr>
          <p:nvPr>
            <p:ph type="body" sz="half" idx="2"/>
          </p:nvPr>
        </p:nvSpPr>
        <p:spPr>
          <a:xfrm>
            <a:off x="768927" y="1987741"/>
            <a:ext cx="6768288" cy="2698559"/>
          </a:xfrm>
        </p:spPr>
        <p:txBody>
          <a:bodyPr>
            <a:normAutofit fontScale="92500"/>
          </a:bodyPr>
          <a:lstStyle/>
          <a:p>
            <a:pPr algn="just"/>
            <a:r>
              <a:rPr lang="es-MX" sz="2400" dirty="0" smtClean="0"/>
              <a:t>Un sistema de administración del transporte planea, ejecuta y administra las funciones de transporte y movimiento para determinar una ruta mas eficaz y reducir los costos.</a:t>
            </a:r>
          </a:p>
          <a:p>
            <a:pPr algn="just"/>
            <a:endParaRPr lang="es-MX" sz="2400" dirty="0" smtClean="0"/>
          </a:p>
          <a:p>
            <a:pPr algn="just"/>
            <a:r>
              <a:rPr lang="es-MX" sz="2400" dirty="0" smtClean="0"/>
              <a:t>Para llevar un control del producto del transporte se puede llegar a usar las siguientes formas:</a:t>
            </a:r>
          </a:p>
          <a:p>
            <a:pPr algn="just"/>
            <a:endParaRPr lang="es-MX" sz="2400" dirty="0" smtClean="0"/>
          </a:p>
          <a:p>
            <a:pPr algn="just"/>
            <a:endParaRPr lang="es-MX" sz="2400" dirty="0"/>
          </a:p>
        </p:txBody>
      </p:sp>
      <p:pic>
        <p:nvPicPr>
          <p:cNvPr id="5" name="Imagen 4"/>
          <p:cNvPicPr>
            <a:picLocks noChangeAspect="1"/>
          </p:cNvPicPr>
          <p:nvPr/>
        </p:nvPicPr>
        <p:blipFill rotWithShape="1">
          <a:blip r:embed="rId2"/>
          <a:srcRect l="58263" t="52960" r="5999" b="9233"/>
          <a:stretch/>
        </p:blipFill>
        <p:spPr>
          <a:xfrm>
            <a:off x="7686152" y="1987741"/>
            <a:ext cx="3515326" cy="2792077"/>
          </a:xfrm>
          <a:prstGeom prst="rect">
            <a:avLst/>
          </a:prstGeom>
        </p:spPr>
      </p:pic>
    </p:spTree>
    <p:extLst>
      <p:ext uri="{BB962C8B-B14F-4D97-AF65-F5344CB8AC3E}">
        <p14:creationId xmlns:p14="http://schemas.microsoft.com/office/powerpoint/2010/main" val="2982950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4901" y="1223432"/>
            <a:ext cx="9601196" cy="3318936"/>
          </a:xfrm>
        </p:spPr>
        <p:txBody>
          <a:bodyPr/>
          <a:lstStyle/>
          <a:p>
            <a:r>
              <a:rPr lang="es-MX" b="1" dirty="0"/>
              <a:t>RFID:</a:t>
            </a:r>
            <a:r>
              <a:rPr lang="es-MX" dirty="0"/>
              <a:t> es utilizada para el almacenamiento y recuperación de los datos por medio de diferentes dispositivos que son: como las tarjetas, etiquetas, etc.</a:t>
            </a:r>
          </a:p>
          <a:p>
            <a:endParaRPr lang="es-MX" dirty="0"/>
          </a:p>
          <a:p>
            <a:endParaRPr lang="es-MX" dirty="0"/>
          </a:p>
        </p:txBody>
      </p:sp>
      <p:pic>
        <p:nvPicPr>
          <p:cNvPr id="4" name="Imagen 3"/>
          <p:cNvPicPr>
            <a:picLocks noChangeAspect="1"/>
          </p:cNvPicPr>
          <p:nvPr/>
        </p:nvPicPr>
        <p:blipFill rotWithShape="1">
          <a:blip r:embed="rId2"/>
          <a:srcRect l="10192" r="10574"/>
          <a:stretch/>
        </p:blipFill>
        <p:spPr>
          <a:xfrm>
            <a:off x="2249053" y="3185352"/>
            <a:ext cx="2677394" cy="2356462"/>
          </a:xfrm>
          <a:prstGeom prst="rect">
            <a:avLst/>
          </a:prstGeom>
        </p:spPr>
      </p:pic>
      <p:pic>
        <p:nvPicPr>
          <p:cNvPr id="5" name="Imagen 4"/>
          <p:cNvPicPr>
            <a:picLocks noChangeAspect="1"/>
          </p:cNvPicPr>
          <p:nvPr/>
        </p:nvPicPr>
        <p:blipFill>
          <a:blip r:embed="rId3"/>
          <a:stretch>
            <a:fillRect/>
          </a:stretch>
        </p:blipFill>
        <p:spPr>
          <a:xfrm>
            <a:off x="6675580" y="2926690"/>
            <a:ext cx="3373584" cy="2615124"/>
          </a:xfrm>
          <a:prstGeom prst="rect">
            <a:avLst/>
          </a:prstGeom>
        </p:spPr>
      </p:pic>
    </p:spTree>
    <p:extLst>
      <p:ext uri="{BB962C8B-B14F-4D97-AF65-F5344CB8AC3E}">
        <p14:creationId xmlns:p14="http://schemas.microsoft.com/office/powerpoint/2010/main" val="3408524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OBJETIVO UNIDAD VI</a:t>
            </a:r>
            <a:endParaRPr lang="es-MX" b="1" dirty="0"/>
          </a:p>
        </p:txBody>
      </p:sp>
      <p:sp>
        <p:nvSpPr>
          <p:cNvPr id="3" name="Marcador de contenido 2"/>
          <p:cNvSpPr>
            <a:spLocks noGrp="1"/>
          </p:cNvSpPr>
          <p:nvPr>
            <p:ph idx="1"/>
          </p:nvPr>
        </p:nvSpPr>
        <p:spPr/>
        <p:txBody>
          <a:bodyPr/>
          <a:lstStyle/>
          <a:p>
            <a:r>
              <a:rPr lang="es-MX" dirty="0" smtClean="0"/>
              <a:t>Comprender y analizar la intervención del comercio electrónico, las tecnologías de la información y el ERP en la logística.</a:t>
            </a:r>
          </a:p>
          <a:p>
            <a:endParaRPr lang="es-MX" dirty="0"/>
          </a:p>
        </p:txBody>
      </p:sp>
      <p:pic>
        <p:nvPicPr>
          <p:cNvPr id="4" name="Imagen 3"/>
          <p:cNvPicPr>
            <a:picLocks noChangeAspect="1"/>
          </p:cNvPicPr>
          <p:nvPr/>
        </p:nvPicPr>
        <p:blipFill>
          <a:blip r:embed="rId2"/>
          <a:stretch>
            <a:fillRect/>
          </a:stretch>
        </p:blipFill>
        <p:spPr>
          <a:xfrm>
            <a:off x="3536497" y="3438612"/>
            <a:ext cx="5074103" cy="2795275"/>
          </a:xfrm>
          <a:prstGeom prst="rect">
            <a:avLst/>
          </a:prstGeom>
        </p:spPr>
      </p:pic>
    </p:spTree>
    <p:extLst>
      <p:ext uri="{BB962C8B-B14F-4D97-AF65-F5344CB8AC3E}">
        <p14:creationId xmlns:p14="http://schemas.microsoft.com/office/powerpoint/2010/main" val="25598187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6201" y="1478856"/>
            <a:ext cx="9601196" cy="3318936"/>
          </a:xfrm>
        </p:spPr>
        <p:txBody>
          <a:bodyPr/>
          <a:lstStyle/>
          <a:p>
            <a:r>
              <a:rPr lang="es-MX" b="1" dirty="0" smtClean="0"/>
              <a:t>GPS:</a:t>
            </a:r>
            <a:r>
              <a:rPr lang="es-MX" dirty="0" smtClean="0"/>
              <a:t> </a:t>
            </a:r>
            <a:r>
              <a:rPr lang="es-MX" dirty="0"/>
              <a:t>es un Sistema Global de Navegación por Satélite (GNSS) </a:t>
            </a:r>
            <a:r>
              <a:rPr lang="es-MX" dirty="0" smtClean="0"/>
              <a:t>que sirve para determinar la localización de un lugar o una persona.</a:t>
            </a:r>
            <a:endParaRPr lang="es-MX" dirty="0"/>
          </a:p>
        </p:txBody>
      </p:sp>
      <p:pic>
        <p:nvPicPr>
          <p:cNvPr id="2" name="Imagen 1"/>
          <p:cNvPicPr>
            <a:picLocks noChangeAspect="1"/>
          </p:cNvPicPr>
          <p:nvPr/>
        </p:nvPicPr>
        <p:blipFill>
          <a:blip r:embed="rId2"/>
          <a:stretch>
            <a:fillRect/>
          </a:stretch>
        </p:blipFill>
        <p:spPr>
          <a:xfrm>
            <a:off x="2118014" y="3025853"/>
            <a:ext cx="2273877" cy="2273877"/>
          </a:xfrm>
          <a:prstGeom prst="rect">
            <a:avLst/>
          </a:prstGeom>
        </p:spPr>
      </p:pic>
      <p:pic>
        <p:nvPicPr>
          <p:cNvPr id="4" name="Imagen 3"/>
          <p:cNvPicPr>
            <a:picLocks noChangeAspect="1"/>
          </p:cNvPicPr>
          <p:nvPr/>
        </p:nvPicPr>
        <p:blipFill>
          <a:blip r:embed="rId3"/>
          <a:stretch>
            <a:fillRect/>
          </a:stretch>
        </p:blipFill>
        <p:spPr>
          <a:xfrm>
            <a:off x="5418468" y="2749480"/>
            <a:ext cx="4805917" cy="2826625"/>
          </a:xfrm>
          <a:prstGeom prst="rect">
            <a:avLst/>
          </a:prstGeom>
        </p:spPr>
      </p:pic>
    </p:spTree>
    <p:extLst>
      <p:ext uri="{BB962C8B-B14F-4D97-AF65-F5344CB8AC3E}">
        <p14:creationId xmlns:p14="http://schemas.microsoft.com/office/powerpoint/2010/main" val="3110197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9201" y="1045632"/>
            <a:ext cx="9601196" cy="3318936"/>
          </a:xfrm>
        </p:spPr>
        <p:txBody>
          <a:bodyPr/>
          <a:lstStyle/>
          <a:p>
            <a:r>
              <a:rPr lang="es-MX" dirty="0"/>
              <a:t> </a:t>
            </a:r>
            <a:r>
              <a:rPr lang="es-MX" b="1" dirty="0" smtClean="0"/>
              <a:t>TMS: </a:t>
            </a:r>
            <a:r>
              <a:rPr lang="es-MX" dirty="0" smtClean="0"/>
              <a:t>genera una documentación para la liberación del pedido, embarque y también se encarga de medir la capacidad de la empresa para que la entrega del pedido sea adecuado.</a:t>
            </a:r>
          </a:p>
          <a:p>
            <a:pPr marL="0" indent="0">
              <a:buNone/>
            </a:pPr>
            <a:endParaRPr lang="es-MX" dirty="0"/>
          </a:p>
        </p:txBody>
      </p:sp>
      <p:pic>
        <p:nvPicPr>
          <p:cNvPr id="1026" name="Picture 2" descr="Resultado de imagen para TMS  logis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903" y="3101456"/>
            <a:ext cx="2321811" cy="232181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rotWithShape="1">
          <a:blip r:embed="rId3"/>
          <a:srcRect l="19847" t="39165" r="11391" b="3972"/>
          <a:stretch/>
        </p:blipFill>
        <p:spPr>
          <a:xfrm>
            <a:off x="5367669" y="3203662"/>
            <a:ext cx="4954773" cy="2321811"/>
          </a:xfrm>
          <a:prstGeom prst="rect">
            <a:avLst/>
          </a:prstGeom>
        </p:spPr>
      </p:pic>
    </p:spTree>
    <p:extLst>
      <p:ext uri="{BB962C8B-B14F-4D97-AF65-F5344CB8AC3E}">
        <p14:creationId xmlns:p14="http://schemas.microsoft.com/office/powerpoint/2010/main" val="10994738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ALMACEN </a:t>
            </a:r>
            <a:endParaRPr lang="es-MX" b="1" dirty="0"/>
          </a:p>
        </p:txBody>
      </p:sp>
      <p:sp>
        <p:nvSpPr>
          <p:cNvPr id="3" name="Marcador de contenido 2"/>
          <p:cNvSpPr>
            <a:spLocks noGrp="1"/>
          </p:cNvSpPr>
          <p:nvPr>
            <p:ph idx="1"/>
          </p:nvPr>
        </p:nvSpPr>
        <p:spPr/>
        <p:txBody>
          <a:bodyPr/>
          <a:lstStyle/>
          <a:p>
            <a:r>
              <a:rPr lang="es-MX" dirty="0" smtClean="0"/>
              <a:t>Dirigen el proceso de la recepción de productos, el movimiento y el almacenamiento de los materiales al igual que en la selección de pedidos.</a:t>
            </a:r>
          </a:p>
          <a:p>
            <a:endParaRPr lang="es-MX" dirty="0"/>
          </a:p>
        </p:txBody>
      </p:sp>
      <p:pic>
        <p:nvPicPr>
          <p:cNvPr id="4" name="Imagen 3"/>
          <p:cNvPicPr>
            <a:picLocks noChangeAspect="1"/>
          </p:cNvPicPr>
          <p:nvPr/>
        </p:nvPicPr>
        <p:blipFill>
          <a:blip r:embed="rId2"/>
          <a:stretch>
            <a:fillRect/>
          </a:stretch>
        </p:blipFill>
        <p:spPr>
          <a:xfrm>
            <a:off x="1958687" y="3439391"/>
            <a:ext cx="3547929" cy="2362921"/>
          </a:xfrm>
          <a:prstGeom prst="rect">
            <a:avLst/>
          </a:prstGeom>
        </p:spPr>
      </p:pic>
      <p:pic>
        <p:nvPicPr>
          <p:cNvPr id="6" name="Imagen 5"/>
          <p:cNvPicPr>
            <a:picLocks noChangeAspect="1"/>
          </p:cNvPicPr>
          <p:nvPr/>
        </p:nvPicPr>
        <p:blipFill rotWithShape="1">
          <a:blip r:embed="rId3"/>
          <a:srcRect l="57083" t="48879" r="18712" b="29758"/>
          <a:stretch/>
        </p:blipFill>
        <p:spPr>
          <a:xfrm>
            <a:off x="7126148" y="3366653"/>
            <a:ext cx="2856836" cy="1891145"/>
          </a:xfrm>
          <a:prstGeom prst="rect">
            <a:avLst/>
          </a:prstGeom>
        </p:spPr>
      </p:pic>
    </p:spTree>
    <p:extLst>
      <p:ext uri="{BB962C8B-B14F-4D97-AF65-F5344CB8AC3E}">
        <p14:creationId xmlns:p14="http://schemas.microsoft.com/office/powerpoint/2010/main" val="37081356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normAutofit fontScale="92500" lnSpcReduction="10000"/>
          </a:bodyPr>
          <a:lstStyle/>
          <a:p>
            <a:pPr algn="just"/>
            <a:r>
              <a:rPr lang="es-MX" dirty="0" smtClean="0"/>
              <a:t>Donald, B., </a:t>
            </a:r>
            <a:r>
              <a:rPr lang="es-MX" dirty="0" err="1" smtClean="0"/>
              <a:t>Closs</a:t>
            </a:r>
            <a:r>
              <a:rPr lang="es-MX" dirty="0" smtClean="0"/>
              <a:t>, D. &amp; </a:t>
            </a:r>
            <a:r>
              <a:rPr lang="es-MX" dirty="0" err="1" smtClean="0"/>
              <a:t>Bixby</a:t>
            </a:r>
            <a:r>
              <a:rPr lang="es-MX" dirty="0" smtClean="0"/>
              <a:t>, M. Administración y Logística en la cadena de suministros(segunda edición). </a:t>
            </a:r>
            <a:r>
              <a:rPr lang="es-MX" dirty="0" err="1" smtClean="0"/>
              <a:t>McGrawHill</a:t>
            </a:r>
            <a:r>
              <a:rPr lang="es-MX" dirty="0" smtClean="0"/>
              <a:t>.</a:t>
            </a:r>
          </a:p>
          <a:p>
            <a:pPr algn="just"/>
            <a:r>
              <a:rPr lang="es-MX" dirty="0"/>
              <a:t>Oropeza, Doris </a:t>
            </a:r>
            <a:r>
              <a:rPr lang="es-MX" dirty="0" smtClean="0"/>
              <a:t>Karina. (2018). La </a:t>
            </a:r>
            <a:r>
              <a:rPr lang="es-MX" dirty="0"/>
              <a:t>competencia económica en el comercio electrónico y su protección en el sistema jurídico </a:t>
            </a:r>
            <a:r>
              <a:rPr lang="es-MX" dirty="0" smtClean="0"/>
              <a:t>mexicano. UNAM. </a:t>
            </a:r>
            <a:r>
              <a:rPr lang="es-MX" dirty="0"/>
              <a:t>Recuperado de https://</a:t>
            </a:r>
            <a:r>
              <a:rPr lang="es-MX" dirty="0" smtClean="0"/>
              <a:t>biblio.juridicas.unam.mx/bjv/detalle-libro/4667-la-competencia-economica-en-el-comercio-electronico-y-su-proteccion-en-el-sistema-juridico-mexicano</a:t>
            </a:r>
          </a:p>
          <a:p>
            <a:pPr algn="just"/>
            <a:r>
              <a:rPr lang="es-MX" dirty="0"/>
              <a:t>El Internet de las Cosas: el futuro de la </a:t>
            </a:r>
            <a:r>
              <a:rPr lang="es-MX" dirty="0" smtClean="0"/>
              <a:t>logística. Recuperado de https</a:t>
            </a:r>
            <a:r>
              <a:rPr lang="es-MX" dirty="0"/>
              <a:t>://www.grupovalora.es/blog/internet-de-las-cosas-futuro-de-logistica/</a:t>
            </a:r>
            <a:endParaRPr lang="es-MX" dirty="0" smtClean="0"/>
          </a:p>
          <a:p>
            <a:pPr marL="0" indent="0" algn="just">
              <a:buNone/>
            </a:pPr>
            <a:endParaRPr lang="es-MX" dirty="0" smtClean="0"/>
          </a:p>
        </p:txBody>
      </p:sp>
    </p:spTree>
    <p:extLst>
      <p:ext uri="{BB962C8B-B14F-4D97-AF65-F5344CB8AC3E}">
        <p14:creationId xmlns:p14="http://schemas.microsoft.com/office/powerpoint/2010/main" val="4185824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2487" y="2440818"/>
            <a:ext cx="9601196" cy="1303867"/>
          </a:xfrm>
        </p:spPr>
        <p:txBody>
          <a:bodyPr/>
          <a:lstStyle/>
          <a:p>
            <a:r>
              <a:rPr lang="es-MX" b="1" dirty="0" smtClean="0"/>
              <a:t>COMERCIO ELECTRÓNICO</a:t>
            </a:r>
            <a:endParaRPr lang="es-MX" b="1" dirty="0"/>
          </a:p>
        </p:txBody>
      </p:sp>
      <p:pic>
        <p:nvPicPr>
          <p:cNvPr id="3" name="Imagen 2"/>
          <p:cNvPicPr>
            <a:picLocks noChangeAspect="1"/>
          </p:cNvPicPr>
          <p:nvPr/>
        </p:nvPicPr>
        <p:blipFill>
          <a:blip r:embed="rId2"/>
          <a:stretch>
            <a:fillRect/>
          </a:stretch>
        </p:blipFill>
        <p:spPr>
          <a:xfrm>
            <a:off x="4333875" y="4046537"/>
            <a:ext cx="2990850" cy="1533525"/>
          </a:xfrm>
          <a:prstGeom prst="rect">
            <a:avLst/>
          </a:prstGeom>
        </p:spPr>
      </p:pic>
    </p:spTree>
    <p:extLst>
      <p:ext uri="{BB962C8B-B14F-4D97-AF65-F5344CB8AC3E}">
        <p14:creationId xmlns:p14="http://schemas.microsoft.com/office/powerpoint/2010/main" val="322978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t>
            </a:r>
            <a:endParaRPr lang="es-MX" dirty="0"/>
          </a:p>
        </p:txBody>
      </p:sp>
      <p:sp>
        <p:nvSpPr>
          <p:cNvPr id="3" name="Marcador de contenido 2"/>
          <p:cNvSpPr>
            <a:spLocks noGrp="1"/>
          </p:cNvSpPr>
          <p:nvPr>
            <p:ph idx="1"/>
          </p:nvPr>
        </p:nvSpPr>
        <p:spPr>
          <a:xfrm>
            <a:off x="965201" y="2417232"/>
            <a:ext cx="6946899" cy="3742268"/>
          </a:xfrm>
        </p:spPr>
        <p:txBody>
          <a:bodyPr>
            <a:normAutofit/>
          </a:bodyPr>
          <a:lstStyle/>
          <a:p>
            <a:pPr algn="just"/>
            <a:r>
              <a:rPr lang="es-MX" dirty="0" smtClean="0"/>
              <a:t>A finales de la década de los años noventa, con el desarrollo de las tecnologías de la información, dio pie al nacimiento de una forma novedosa de realizar actividades comerciales, donde tanto oferentes como demandantes situaron sus transacciones a través de medios electrónicos, principalmente Internet, así surgieron las empresas digitales y los consumidores digitales, cuyas actividades dan vida al comercio electrónico. </a:t>
            </a:r>
            <a:endParaRPr lang="es-MX" dirty="0"/>
          </a:p>
        </p:txBody>
      </p:sp>
      <p:pic>
        <p:nvPicPr>
          <p:cNvPr id="4" name="Imagen 3"/>
          <p:cNvPicPr>
            <a:picLocks noChangeAspect="1"/>
          </p:cNvPicPr>
          <p:nvPr/>
        </p:nvPicPr>
        <p:blipFill>
          <a:blip r:embed="rId2"/>
          <a:stretch>
            <a:fillRect/>
          </a:stretch>
        </p:blipFill>
        <p:spPr>
          <a:xfrm>
            <a:off x="8380412" y="2951162"/>
            <a:ext cx="2619375" cy="1743075"/>
          </a:xfrm>
          <a:prstGeom prst="rect">
            <a:avLst/>
          </a:prstGeom>
        </p:spPr>
      </p:pic>
    </p:spTree>
    <p:extLst>
      <p:ext uri="{BB962C8B-B14F-4D97-AF65-F5344CB8AC3E}">
        <p14:creationId xmlns:p14="http://schemas.microsoft.com/office/powerpoint/2010/main" val="2315335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256" y="621089"/>
            <a:ext cx="6241816" cy="1068011"/>
          </a:xfrm>
        </p:spPr>
        <p:txBody>
          <a:bodyPr>
            <a:normAutofit/>
          </a:bodyPr>
          <a:lstStyle/>
          <a:p>
            <a:r>
              <a:rPr lang="es-MX" sz="4400" b="1" dirty="0"/>
              <a:t>¿</a:t>
            </a:r>
            <a:r>
              <a:rPr lang="es-MX" sz="4400" b="1" dirty="0" smtClean="0"/>
              <a:t>QUE ES?</a:t>
            </a:r>
            <a:endParaRPr lang="es-MX" sz="4400" b="1" dirty="0"/>
          </a:p>
        </p:txBody>
      </p:sp>
      <p:sp>
        <p:nvSpPr>
          <p:cNvPr id="3" name="Marcador de contenido 2"/>
          <p:cNvSpPr>
            <a:spLocks noGrp="1"/>
          </p:cNvSpPr>
          <p:nvPr>
            <p:ph type="body" sz="half" idx="2"/>
          </p:nvPr>
        </p:nvSpPr>
        <p:spPr>
          <a:xfrm>
            <a:off x="783771" y="1992689"/>
            <a:ext cx="6782808" cy="4244825"/>
          </a:xfrm>
        </p:spPr>
        <p:txBody>
          <a:bodyPr>
            <a:normAutofit/>
          </a:bodyPr>
          <a:lstStyle/>
          <a:p>
            <a:pPr algn="just"/>
            <a:r>
              <a:rPr lang="es-MX" sz="2400" dirty="0"/>
              <a:t>Es el proceso de compra, venta o intercambio de bienes, servicios e información a través de las redes de </a:t>
            </a:r>
            <a:r>
              <a:rPr lang="es-MX" sz="2400" dirty="0" smtClean="0"/>
              <a:t>comunicación.</a:t>
            </a:r>
          </a:p>
          <a:p>
            <a:pPr algn="just"/>
            <a:r>
              <a:rPr lang="es-MX" sz="2400" dirty="0" smtClean="0"/>
              <a:t>También nos permite adquirir </a:t>
            </a:r>
            <a:r>
              <a:rPr lang="es-MX" sz="2400" dirty="0"/>
              <a:t>bienes o servicios ofrecidos por proveedores en diversas partes del mundo. </a:t>
            </a:r>
            <a:endParaRPr lang="es-MX" sz="2400" dirty="0" smtClean="0"/>
          </a:p>
          <a:p>
            <a:pPr algn="just"/>
            <a:r>
              <a:rPr lang="es-MX" sz="2400" dirty="0" smtClean="0"/>
              <a:t>La Organización Mundial del Comercio lo define como “La producción, distribución, comercialización, venta o entrega de bienes y servicios por medios electrónicos.”</a:t>
            </a:r>
            <a:endParaRPr lang="es-MX" sz="2400" dirty="0"/>
          </a:p>
        </p:txBody>
      </p:sp>
      <p:pic>
        <p:nvPicPr>
          <p:cNvPr id="6" name="Imagen 5"/>
          <p:cNvPicPr>
            <a:picLocks noChangeAspect="1"/>
          </p:cNvPicPr>
          <p:nvPr/>
        </p:nvPicPr>
        <p:blipFill>
          <a:blip r:embed="rId2"/>
          <a:stretch>
            <a:fillRect/>
          </a:stretch>
        </p:blipFill>
        <p:spPr>
          <a:xfrm>
            <a:off x="7896502" y="1982633"/>
            <a:ext cx="3369935" cy="2527451"/>
          </a:xfrm>
          <a:prstGeom prst="rect">
            <a:avLst/>
          </a:prstGeom>
        </p:spPr>
      </p:pic>
    </p:spTree>
    <p:extLst>
      <p:ext uri="{BB962C8B-B14F-4D97-AF65-F5344CB8AC3E}">
        <p14:creationId xmlns:p14="http://schemas.microsoft.com/office/powerpoint/2010/main" val="2263475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Categorías del comercio electrónico </a:t>
            </a:r>
            <a:endParaRPr lang="es-MX" dirty="0"/>
          </a:p>
        </p:txBody>
      </p:sp>
      <p:sp>
        <p:nvSpPr>
          <p:cNvPr id="3" name="Marcador de contenido 2"/>
          <p:cNvSpPr>
            <a:spLocks noGrp="1"/>
          </p:cNvSpPr>
          <p:nvPr>
            <p:ph idx="1"/>
          </p:nvPr>
        </p:nvSpPr>
        <p:spPr/>
        <p:txBody>
          <a:bodyPr>
            <a:normAutofit lnSpcReduction="10000"/>
          </a:bodyPr>
          <a:lstStyle/>
          <a:p>
            <a:r>
              <a:rPr lang="es-MX" dirty="0" smtClean="0"/>
              <a:t>Comercio electrónico de consumidor a empresas C2B</a:t>
            </a:r>
          </a:p>
          <a:p>
            <a:r>
              <a:rPr lang="es-MX" dirty="0" smtClean="0"/>
              <a:t>Comercio electrónico de empresas a consumidor B2C</a:t>
            </a:r>
          </a:p>
          <a:p>
            <a:r>
              <a:rPr lang="es-MX" dirty="0" smtClean="0"/>
              <a:t>Comercio electrónico de consumidor a consumidor C2C</a:t>
            </a:r>
          </a:p>
          <a:p>
            <a:r>
              <a:rPr lang="es-MX" dirty="0" smtClean="0"/>
              <a:t>Comercio electrónico de empresa a empresa B2B</a:t>
            </a:r>
          </a:p>
          <a:p>
            <a:endParaRPr lang="es-MX" dirty="0"/>
          </a:p>
          <a:p>
            <a:r>
              <a:rPr lang="es-MX" dirty="0" smtClean="0"/>
              <a:t>Siendo los más destacables, el comercio electrónico B2Cy B2B por el volumen de ganancias y transacciones. </a:t>
            </a:r>
          </a:p>
        </p:txBody>
      </p:sp>
    </p:spTree>
    <p:extLst>
      <p:ext uri="{BB962C8B-B14F-4D97-AF65-F5344CB8AC3E}">
        <p14:creationId xmlns:p14="http://schemas.microsoft.com/office/powerpoint/2010/main" val="4089798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2" y="2440817"/>
            <a:ext cx="9601196" cy="1303867"/>
          </a:xfrm>
        </p:spPr>
        <p:txBody>
          <a:bodyPr/>
          <a:lstStyle/>
          <a:p>
            <a:r>
              <a:rPr lang="es-MX" b="1" dirty="0" smtClean="0"/>
              <a:t>INTERNET</a:t>
            </a:r>
            <a:endParaRPr lang="es-MX" b="1" dirty="0"/>
          </a:p>
        </p:txBody>
      </p:sp>
    </p:spTree>
    <p:extLst>
      <p:ext uri="{BB962C8B-B14F-4D97-AF65-F5344CB8AC3E}">
        <p14:creationId xmlns:p14="http://schemas.microsoft.com/office/powerpoint/2010/main" val="103188481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Circuito</Template>
  <TotalTime>997</TotalTime>
  <Words>1765</Words>
  <Application>Microsoft Office PowerPoint</Application>
  <PresentationFormat>Panorámica</PresentationFormat>
  <Paragraphs>155</Paragraphs>
  <Slides>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43</vt:i4>
      </vt:variant>
    </vt:vector>
  </HeadingPairs>
  <TitlesOfParts>
    <vt:vector size="47" baseType="lpstr">
      <vt:lpstr>Arial</vt:lpstr>
      <vt:lpstr>Garamond</vt:lpstr>
      <vt:lpstr>Wingdings</vt:lpstr>
      <vt:lpstr>Orgánico</vt:lpstr>
      <vt:lpstr>Presentación de PowerPoint</vt:lpstr>
      <vt:lpstr>GUION EXPLICATIVO</vt:lpstr>
      <vt:lpstr>CONTENIDO TEMÁTICO</vt:lpstr>
      <vt:lpstr>OBJETIVO UNIDAD VI</vt:lpstr>
      <vt:lpstr>COMERCIO ELECTRÓNICO</vt:lpstr>
      <vt:lpstr>….</vt:lpstr>
      <vt:lpstr>¿QUE ES?</vt:lpstr>
      <vt:lpstr>Categorías del comercio electrónico </vt:lpstr>
      <vt:lpstr>INTERNET</vt:lpstr>
      <vt:lpstr>¿QUE ES?</vt:lpstr>
      <vt:lpstr>Presentación de PowerPoint</vt:lpstr>
      <vt:lpstr> Internet de las Cosas en tu Operación Logística </vt:lpstr>
      <vt:lpstr>Ejemplo: de IoT</vt:lpstr>
      <vt:lpstr>TIC’s</vt:lpstr>
      <vt:lpstr>Presentación de PowerPoint</vt:lpstr>
      <vt:lpstr>FUNCIONALIDAD DE UN SISTEMA DE INFORMACIÓN</vt:lpstr>
      <vt:lpstr>Presentación de PowerPoint</vt:lpstr>
      <vt:lpstr>LOS SISTEMAS DE INFORMACIÓN DE LA CADENA DE SUMINISTRO(SUPPLY CHAIN INFORMATION SYSTEMS,SISC)</vt:lpstr>
      <vt:lpstr>Presentación de PowerPoint</vt:lpstr>
      <vt:lpstr>Presentación de PowerPoint</vt:lpstr>
      <vt:lpstr>Presentación de PowerPoint</vt:lpstr>
      <vt:lpstr>Presentación de PowerPoint</vt:lpstr>
      <vt:lpstr> ERP (Planificación de los recursos empresariales)  </vt:lpstr>
      <vt:lpstr>Presentación de PowerPoint</vt:lpstr>
      <vt:lpstr>TIPOS DE TRANSACCIONES</vt:lpstr>
      <vt:lpstr>¿QUÉ ES?</vt:lpstr>
      <vt:lpstr>Presentación de PowerPoint</vt:lpstr>
      <vt:lpstr>COMPRAS </vt:lpstr>
      <vt:lpstr>Presentación de PowerPoint</vt:lpstr>
      <vt:lpstr>Presentación de PowerPoint</vt:lpstr>
      <vt:lpstr>Presentación de PowerPoint</vt:lpstr>
      <vt:lpstr>Presentación de PowerPoint</vt:lpstr>
      <vt:lpstr>Presentación de PowerPoint</vt:lpstr>
      <vt:lpstr>ABASTECIMIENTO</vt:lpstr>
      <vt:lpstr>Presentación de PowerPoint</vt:lpstr>
      <vt:lpstr>VENTAS</vt:lpstr>
      <vt:lpstr>Presentación de PowerPoint</vt:lpstr>
      <vt:lpstr>TRANSPORTE </vt:lpstr>
      <vt:lpstr>Presentación de PowerPoint</vt:lpstr>
      <vt:lpstr>Presentación de PowerPoint</vt:lpstr>
      <vt:lpstr>Presentación de PowerPoint</vt:lpstr>
      <vt:lpstr>ALMACEN </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tecnologías de la información y comunicación en la logística</dc:title>
  <dc:creator>laura alviter rojas</dc:creator>
  <cp:lastModifiedBy>laura alviter rojas</cp:lastModifiedBy>
  <cp:revision>78</cp:revision>
  <dcterms:created xsi:type="dcterms:W3CDTF">2018-08-16T19:28:22Z</dcterms:created>
  <dcterms:modified xsi:type="dcterms:W3CDTF">2018-09-28T20:51:26Z</dcterms:modified>
</cp:coreProperties>
</file>