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59"/>
  </p:notesMasterIdLst>
  <p:sldIdLst>
    <p:sldId id="311" r:id="rId2"/>
    <p:sldId id="312" r:id="rId3"/>
    <p:sldId id="313" r:id="rId4"/>
    <p:sldId id="314" r:id="rId5"/>
    <p:sldId id="256" r:id="rId6"/>
    <p:sldId id="257" r:id="rId7"/>
    <p:sldId id="258" r:id="rId8"/>
    <p:sldId id="259" r:id="rId9"/>
    <p:sldId id="279" r:id="rId10"/>
    <p:sldId id="261" r:id="rId11"/>
    <p:sldId id="262" r:id="rId12"/>
    <p:sldId id="263" r:id="rId13"/>
    <p:sldId id="319" r:id="rId14"/>
    <p:sldId id="317" r:id="rId15"/>
    <p:sldId id="264" r:id="rId16"/>
    <p:sldId id="265" r:id="rId17"/>
    <p:sldId id="266" r:id="rId18"/>
    <p:sldId id="267" r:id="rId19"/>
    <p:sldId id="270" r:id="rId20"/>
    <p:sldId id="271" r:id="rId21"/>
    <p:sldId id="272" r:id="rId22"/>
    <p:sldId id="273" r:id="rId23"/>
    <p:sldId id="274" r:id="rId24"/>
    <p:sldId id="275" r:id="rId25"/>
    <p:sldId id="276" r:id="rId26"/>
    <p:sldId id="277" r:id="rId27"/>
    <p:sldId id="280" r:id="rId28"/>
    <p:sldId id="281" r:id="rId29"/>
    <p:sldId id="282" r:id="rId30"/>
    <p:sldId id="283" r:id="rId31"/>
    <p:sldId id="284" r:id="rId32"/>
    <p:sldId id="308" r:id="rId33"/>
    <p:sldId id="309" r:id="rId34"/>
    <p:sldId id="310" r:id="rId35"/>
    <p:sldId id="286" r:id="rId36"/>
    <p:sldId id="288" r:id="rId37"/>
    <p:sldId id="287" r:id="rId38"/>
    <p:sldId id="289" r:id="rId39"/>
    <p:sldId id="290" r:id="rId40"/>
    <p:sldId id="291" r:id="rId41"/>
    <p:sldId id="292" r:id="rId42"/>
    <p:sldId id="293" r:id="rId43"/>
    <p:sldId id="294" r:id="rId44"/>
    <p:sldId id="295" r:id="rId45"/>
    <p:sldId id="320" r:id="rId46"/>
    <p:sldId id="296" r:id="rId47"/>
    <p:sldId id="297" r:id="rId48"/>
    <p:sldId id="298" r:id="rId49"/>
    <p:sldId id="299" r:id="rId50"/>
    <p:sldId id="300" r:id="rId51"/>
    <p:sldId id="301" r:id="rId52"/>
    <p:sldId id="302" r:id="rId53"/>
    <p:sldId id="303" r:id="rId54"/>
    <p:sldId id="304" r:id="rId55"/>
    <p:sldId id="305" r:id="rId56"/>
    <p:sldId id="306" r:id="rId57"/>
    <p:sldId id="315" r:id="rId5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30" autoAdjust="0"/>
    <p:restoredTop sz="95468" autoAdjust="0"/>
  </p:normalViewPr>
  <p:slideViewPr>
    <p:cSldViewPr snapToGrid="0">
      <p:cViewPr>
        <p:scale>
          <a:sx n="60" d="100"/>
          <a:sy n="60" d="100"/>
        </p:scale>
        <p:origin x="1680" y="6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2C3F87-CA23-4940-B369-C363D32781CC}"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9B2E81-3F5C-4FAF-BED2-1587B2D8BCA3}" type="slidenum">
              <a:rPr lang="es-MX" smtClean="0"/>
              <a:t>‹Nº›</a:t>
            </a:fld>
            <a:endParaRPr lang="es-MX"/>
          </a:p>
        </p:txBody>
      </p:sp>
    </p:spTree>
    <p:extLst>
      <p:ext uri="{BB962C8B-B14F-4D97-AF65-F5344CB8AC3E}">
        <p14:creationId xmlns:p14="http://schemas.microsoft.com/office/powerpoint/2010/main" val="54942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C9B2E81-3F5C-4FAF-BED2-1587B2D8BCA3}" type="slidenum">
              <a:rPr lang="es-MX" smtClean="0"/>
              <a:t>1</a:t>
            </a:fld>
            <a:endParaRPr lang="es-MX"/>
          </a:p>
        </p:txBody>
      </p:sp>
    </p:spTree>
    <p:extLst>
      <p:ext uri="{BB962C8B-B14F-4D97-AF65-F5344CB8AC3E}">
        <p14:creationId xmlns:p14="http://schemas.microsoft.com/office/powerpoint/2010/main" val="2002335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1894825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2152708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AE72F4-D348-4457-AE62-4460A89C6A50}"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15705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12038471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AE72F4-D348-4457-AE62-4460A89C6A50}"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9042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670457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42114687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324107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3148777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A825287-AD62-4EFE-8300-C137F424FC3E}"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405576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1378546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A825287-AD62-4EFE-8300-C137F424FC3E}"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273119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A825287-AD62-4EFE-8300-C137F424FC3E}"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525446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825287-AD62-4EFE-8300-C137F424FC3E}"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142177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4165220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A825287-AD62-4EFE-8300-C137F424FC3E}"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AE72F4-D348-4457-AE62-4460A89C6A50}" type="slidenum">
              <a:rPr lang="es-MX" smtClean="0"/>
              <a:t>‹Nº›</a:t>
            </a:fld>
            <a:endParaRPr lang="es-MX"/>
          </a:p>
        </p:txBody>
      </p:sp>
    </p:spTree>
    <p:extLst>
      <p:ext uri="{BB962C8B-B14F-4D97-AF65-F5344CB8AC3E}">
        <p14:creationId xmlns:p14="http://schemas.microsoft.com/office/powerpoint/2010/main" val="1721761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A825287-AD62-4EFE-8300-C137F424FC3E}" type="datetimeFigureOut">
              <a:rPr lang="es-MX" smtClean="0"/>
              <a:t>28/09/2018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8AE72F4-D348-4457-AE62-4460A89C6A50}" type="slidenum">
              <a:rPr lang="es-MX" smtClean="0"/>
              <a:t>‹Nº›</a:t>
            </a:fld>
            <a:endParaRPr lang="es-MX"/>
          </a:p>
        </p:txBody>
      </p:sp>
    </p:spTree>
    <p:extLst>
      <p:ext uri="{BB962C8B-B14F-4D97-AF65-F5344CB8AC3E}">
        <p14:creationId xmlns:p14="http://schemas.microsoft.com/office/powerpoint/2010/main" val="35005287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6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386096" y="177908"/>
            <a:ext cx="1359526" cy="1261981"/>
          </a:xfrm>
          <a:prstGeom prst="rect">
            <a:avLst/>
          </a:prstGeom>
        </p:spPr>
      </p:pic>
      <p:sp>
        <p:nvSpPr>
          <p:cNvPr id="7" name="Rectángulo 6"/>
          <p:cNvSpPr/>
          <p:nvPr/>
        </p:nvSpPr>
        <p:spPr>
          <a:xfrm>
            <a:off x="4625870" y="1122072"/>
            <a:ext cx="4828566"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Centro Universitario UAEM Ecatepec</a:t>
            </a:r>
          </a:p>
        </p:txBody>
      </p:sp>
      <p:sp>
        <p:nvSpPr>
          <p:cNvPr id="8" name="Rectángulo 7"/>
          <p:cNvSpPr/>
          <p:nvPr/>
        </p:nvSpPr>
        <p:spPr>
          <a:xfrm>
            <a:off x="4138334" y="593454"/>
            <a:ext cx="5803640"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Universidad Autónoma del Estado de México</a:t>
            </a:r>
          </a:p>
        </p:txBody>
      </p:sp>
      <p:pic>
        <p:nvPicPr>
          <p:cNvPr id="9" name="Imagen 8"/>
          <p:cNvPicPr>
            <a:picLocks noChangeAspect="1"/>
          </p:cNvPicPr>
          <p:nvPr/>
        </p:nvPicPr>
        <p:blipFill>
          <a:blip r:embed="rId4"/>
          <a:stretch>
            <a:fillRect/>
          </a:stretch>
        </p:blipFill>
        <p:spPr>
          <a:xfrm>
            <a:off x="9941974" y="457364"/>
            <a:ext cx="1316850" cy="1133954"/>
          </a:xfrm>
          <a:prstGeom prst="rect">
            <a:avLst/>
          </a:prstGeom>
        </p:spPr>
      </p:pic>
      <p:sp>
        <p:nvSpPr>
          <p:cNvPr id="10" name="Rectángulo 9"/>
          <p:cNvSpPr/>
          <p:nvPr/>
        </p:nvSpPr>
        <p:spPr>
          <a:xfrm>
            <a:off x="4991614" y="1957988"/>
            <a:ext cx="3733971" cy="400110"/>
          </a:xfrm>
          <a:prstGeom prst="rect">
            <a:avLst/>
          </a:prstGeom>
        </p:spPr>
        <p:txBody>
          <a:bodyPr wrap="none">
            <a:spAutoFit/>
          </a:bodyPr>
          <a:lstStyle/>
          <a:p>
            <a:r>
              <a:rPr lang="es-MX" sz="2000" dirty="0">
                <a:latin typeface="Arial" panose="020B0604020202020204" pitchFamily="34" charset="0"/>
                <a:cs typeface="Arial" panose="020B0604020202020204" pitchFamily="34" charset="0"/>
              </a:rPr>
              <a:t>Licenciatura en Administración </a:t>
            </a:r>
          </a:p>
        </p:txBody>
      </p:sp>
      <p:sp>
        <p:nvSpPr>
          <p:cNvPr id="11" name="Rectángulo 10"/>
          <p:cNvSpPr/>
          <p:nvPr/>
        </p:nvSpPr>
        <p:spPr>
          <a:xfrm>
            <a:off x="3712545" y="3768844"/>
            <a:ext cx="6292108" cy="338554"/>
          </a:xfrm>
          <a:prstGeom prst="rect">
            <a:avLst/>
          </a:prstGeom>
        </p:spPr>
        <p:txBody>
          <a:bodyPr wrap="none">
            <a:spAutoFit/>
          </a:bodyPr>
          <a:lstStyle/>
          <a:p>
            <a:pPr marL="342900" indent="-342900" algn="ctr">
              <a:lnSpc>
                <a:spcPct val="80000"/>
              </a:lnSpc>
              <a:spcBef>
                <a:spcPct val="20000"/>
              </a:spcBef>
              <a:buClr>
                <a:schemeClr val="accent2"/>
              </a:buClr>
              <a:defRPr/>
            </a:pPr>
            <a:r>
              <a:rPr lang="es-ES" sz="2000" b="1" kern="0" dirty="0" smtClean="0">
                <a:latin typeface="Arial" panose="020B0604020202020204" pitchFamily="34" charset="0"/>
                <a:cs typeface="Arial" panose="020B0604020202020204" pitchFamily="34" charset="0"/>
              </a:rPr>
              <a:t>Localización y distribución física de una empresa.</a:t>
            </a:r>
            <a:endParaRPr lang="es-ES" sz="2000" b="1" kern="0" dirty="0">
              <a:latin typeface="Arial" panose="020B0604020202020204" pitchFamily="34" charset="0"/>
              <a:cs typeface="Arial" panose="020B0604020202020204" pitchFamily="34" charset="0"/>
            </a:endParaRPr>
          </a:p>
        </p:txBody>
      </p:sp>
      <p:sp>
        <p:nvSpPr>
          <p:cNvPr id="12" name="Rectángulo 11"/>
          <p:cNvSpPr/>
          <p:nvPr/>
        </p:nvSpPr>
        <p:spPr>
          <a:xfrm>
            <a:off x="2430358" y="2773641"/>
            <a:ext cx="8922635"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Unidad de aprendizaje</a:t>
            </a:r>
            <a:r>
              <a:rPr lang="es-MX" sz="2400" dirty="0" smtClean="0">
                <a:latin typeface="Arial" panose="020B0604020202020204" pitchFamily="34" charset="0"/>
                <a:cs typeface="Arial" panose="020B0604020202020204" pitchFamily="34" charset="0"/>
              </a:rPr>
              <a:t>: Simulación de producción y operaciones</a:t>
            </a:r>
            <a:endParaRPr lang="es-MX" sz="2400" dirty="0">
              <a:latin typeface="Arial" panose="020B0604020202020204" pitchFamily="34" charset="0"/>
              <a:cs typeface="Arial" panose="020B0604020202020204" pitchFamily="34" charset="0"/>
            </a:endParaRPr>
          </a:p>
        </p:txBody>
      </p:sp>
      <p:sp>
        <p:nvSpPr>
          <p:cNvPr id="13" name="Rectángulo 12"/>
          <p:cNvSpPr/>
          <p:nvPr/>
        </p:nvSpPr>
        <p:spPr>
          <a:xfrm>
            <a:off x="1747280" y="4580421"/>
            <a:ext cx="4301306"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Autor: M. en A. Laura Edith Alviter Rojas</a:t>
            </a:r>
          </a:p>
        </p:txBody>
      </p:sp>
      <p:sp>
        <p:nvSpPr>
          <p:cNvPr id="14" name="Rectángulo 13"/>
          <p:cNvSpPr/>
          <p:nvPr/>
        </p:nvSpPr>
        <p:spPr>
          <a:xfrm>
            <a:off x="8512298" y="5674278"/>
            <a:ext cx="2877711"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Elaborado </a:t>
            </a: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Junio  2018</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59520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262812" y="184830"/>
            <a:ext cx="3505199" cy="976312"/>
          </a:xfrm>
        </p:spPr>
        <p:txBody>
          <a:bodyPr anchor="t">
            <a:normAutofit/>
          </a:bodyPr>
          <a:lstStyle/>
          <a:p>
            <a:pPr algn="ctr"/>
            <a:r>
              <a:rPr lang="es-MX" sz="2400" b="1" dirty="0" smtClean="0"/>
              <a:t>Decisión de localidad </a:t>
            </a:r>
            <a:endParaRPr lang="es-MX" sz="2400" b="1" dirty="0"/>
          </a:p>
        </p:txBody>
      </p:sp>
      <p:sp>
        <p:nvSpPr>
          <p:cNvPr id="6" name="Marcador de texto 5"/>
          <p:cNvSpPr>
            <a:spLocks noGrp="1"/>
          </p:cNvSpPr>
          <p:nvPr>
            <p:ph type="body" sz="half" idx="2"/>
          </p:nvPr>
        </p:nvSpPr>
        <p:spPr>
          <a:xfrm>
            <a:off x="1611630" y="663506"/>
            <a:ext cx="5806439" cy="5987370"/>
          </a:xfrm>
        </p:spPr>
        <p:txBody>
          <a:bodyPr>
            <a:noAutofit/>
          </a:bodyPr>
          <a:lstStyle/>
          <a:p>
            <a:pPr algn="just"/>
            <a:r>
              <a:rPr lang="es-MX" sz="1800" b="1" dirty="0" smtClean="0">
                <a:latin typeface="Arial" panose="020B0604020202020204" pitchFamily="34" charset="0"/>
                <a:cs typeface="Arial" panose="020B0604020202020204" pitchFamily="34" charset="0"/>
              </a:rPr>
              <a:t>1.- Concentraciones  de clientes y tendencias.</a:t>
            </a:r>
          </a:p>
          <a:p>
            <a:pPr algn="just"/>
            <a:r>
              <a:rPr lang="es-MX" sz="1800" b="1" dirty="0" smtClean="0">
                <a:latin typeface="Arial" panose="020B0604020202020204" pitchFamily="34" charset="0"/>
                <a:cs typeface="Arial" panose="020B0604020202020204" pitchFamily="34" charset="0"/>
              </a:rPr>
              <a:t>2.- Preferencia de la gerencia.</a:t>
            </a:r>
          </a:p>
          <a:p>
            <a:pPr algn="just"/>
            <a:r>
              <a:rPr lang="es-MX" sz="1800" b="1" dirty="0" smtClean="0">
                <a:latin typeface="Arial" panose="020B0604020202020204" pitchFamily="34" charset="0"/>
                <a:cs typeface="Arial" panose="020B0604020202020204" pitchFamily="34" charset="0"/>
              </a:rPr>
              <a:t>3.- Servicios e impuestos de la localidad.</a:t>
            </a:r>
          </a:p>
          <a:p>
            <a:pPr algn="just"/>
            <a:r>
              <a:rPr lang="es-MX" sz="1800" b="1" dirty="0" smtClean="0">
                <a:latin typeface="Arial" panose="020B0604020202020204" pitchFamily="34" charset="0"/>
                <a:cs typeface="Arial" panose="020B0604020202020204" pitchFamily="34" charset="0"/>
              </a:rPr>
              <a:t>4.- Actitudes de la localidad hacia nuevas ubicaciones de instalaciones.</a:t>
            </a:r>
          </a:p>
          <a:p>
            <a:pPr algn="just"/>
            <a:r>
              <a:rPr lang="es-MX" sz="1800" b="1" dirty="0" smtClean="0">
                <a:latin typeface="Arial" panose="020B0604020202020204" pitchFamily="34" charset="0"/>
                <a:cs typeface="Arial" panose="020B0604020202020204" pitchFamily="34" charset="0"/>
              </a:rPr>
              <a:t>5.- Disponibilidad y costos de la mano de obra .</a:t>
            </a:r>
          </a:p>
          <a:p>
            <a:pPr algn="just"/>
            <a:r>
              <a:rPr lang="es-MX" sz="1800" b="1" dirty="0" smtClean="0">
                <a:latin typeface="Arial" panose="020B0604020202020204" pitchFamily="34" charset="0"/>
                <a:cs typeface="Arial" panose="020B0604020202020204" pitchFamily="34" charset="0"/>
              </a:rPr>
              <a:t>6.- Disponibilidad y costos de locales.</a:t>
            </a:r>
          </a:p>
          <a:p>
            <a:pPr algn="just"/>
            <a:r>
              <a:rPr lang="es-MX" sz="1800" b="1" dirty="0" smtClean="0">
                <a:latin typeface="Arial" panose="020B0604020202020204" pitchFamily="34" charset="0"/>
                <a:cs typeface="Arial" panose="020B0604020202020204" pitchFamily="34" charset="0"/>
              </a:rPr>
              <a:t>7.- Costos de la construcción.</a:t>
            </a:r>
          </a:p>
          <a:p>
            <a:pPr algn="just"/>
            <a:r>
              <a:rPr lang="es-MX" sz="1800" b="1" dirty="0" smtClean="0">
                <a:latin typeface="Arial" panose="020B0604020202020204" pitchFamily="34" charset="0"/>
                <a:cs typeface="Arial" panose="020B0604020202020204" pitchFamily="34" charset="0"/>
              </a:rPr>
              <a:t>8.- Disponibilidad de materiales y suministros, así como sus costos.</a:t>
            </a:r>
          </a:p>
          <a:p>
            <a:pPr algn="just"/>
            <a:r>
              <a:rPr lang="es-MX" sz="1800" b="1" dirty="0" smtClean="0">
                <a:latin typeface="Arial" panose="020B0604020202020204" pitchFamily="34" charset="0"/>
                <a:cs typeface="Arial" panose="020B0604020202020204" pitchFamily="34" charset="0"/>
              </a:rPr>
              <a:t>9.- Costos de transporte.</a:t>
            </a:r>
          </a:p>
          <a:p>
            <a:pPr algn="just"/>
            <a:r>
              <a:rPr lang="es-MX" sz="1800" b="1" dirty="0" smtClean="0">
                <a:latin typeface="Arial" panose="020B0604020202020204" pitchFamily="34" charset="0"/>
                <a:cs typeface="Arial" panose="020B0604020202020204" pitchFamily="34" charset="0"/>
              </a:rPr>
              <a:t>10.- Disponibilidad de materiales y suministros, así como sus costos.</a:t>
            </a:r>
          </a:p>
          <a:p>
            <a:pPr algn="just"/>
            <a:r>
              <a:rPr lang="es-MX" sz="1800" b="1" dirty="0" smtClean="0">
                <a:latin typeface="Arial" panose="020B0604020202020204" pitchFamily="34" charset="0"/>
                <a:cs typeface="Arial" panose="020B0604020202020204" pitchFamily="34" charset="0"/>
              </a:rPr>
              <a:t>11.- Servicios bancarios.</a:t>
            </a:r>
          </a:p>
          <a:p>
            <a:pPr algn="just"/>
            <a:r>
              <a:rPr lang="es-MX" sz="1800" b="1" dirty="0" smtClean="0">
                <a:latin typeface="Arial" panose="020B0604020202020204" pitchFamily="34" charset="0"/>
                <a:cs typeface="Arial" panose="020B0604020202020204" pitchFamily="34" charset="0"/>
              </a:rPr>
              <a:t>12.- Reglamento e impactos ambientales.</a:t>
            </a:r>
          </a:p>
          <a:p>
            <a:pPr algn="just"/>
            <a:r>
              <a:rPr lang="es-MX" sz="1800" b="1" dirty="0" smtClean="0">
                <a:latin typeface="Arial" panose="020B0604020202020204" pitchFamily="34" charset="0"/>
                <a:cs typeface="Arial" panose="020B0604020202020204" pitchFamily="34" charset="0"/>
              </a:rPr>
              <a:t>13.- Incentivos gubernamentales.</a:t>
            </a:r>
            <a:endParaRPr lang="es-MX" sz="1800" b="1" dirty="0">
              <a:latin typeface="Arial" panose="020B0604020202020204" pitchFamily="34" charset="0"/>
              <a:cs typeface="Arial" panose="020B0604020202020204" pitchFamily="34" charset="0"/>
            </a:endParaRPr>
          </a:p>
        </p:txBody>
      </p:sp>
      <p:pic>
        <p:nvPicPr>
          <p:cNvPr id="7" name="Marcador de contenido 1"/>
          <p:cNvPicPr>
            <a:picLocks noGrp="1" noChangeAspect="1"/>
          </p:cNvPicPr>
          <p:nvPr>
            <p:ph idx="1"/>
          </p:nvPr>
        </p:nvPicPr>
        <p:blipFill>
          <a:blip r:embed="rId2">
            <a:duotone>
              <a:schemeClr val="accent5">
                <a:shade val="45000"/>
                <a:satMod val="135000"/>
              </a:schemeClr>
              <a:prstClr val="white"/>
            </a:duotone>
          </a:blip>
          <a:stretch>
            <a:fillRect/>
          </a:stretch>
        </p:blipFill>
        <p:spPr>
          <a:xfrm rot="5400000">
            <a:off x="7761271" y="496383"/>
            <a:ext cx="4031675" cy="47180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39911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495040" y="213860"/>
            <a:ext cx="3505199" cy="976312"/>
          </a:xfrm>
        </p:spPr>
        <p:txBody>
          <a:bodyPr anchor="t">
            <a:normAutofit/>
          </a:bodyPr>
          <a:lstStyle/>
          <a:p>
            <a:pPr algn="ctr"/>
            <a:r>
              <a:rPr lang="es-MX" sz="2800" b="1" dirty="0" smtClean="0"/>
              <a:t>Decisión de sitio </a:t>
            </a:r>
            <a:endParaRPr lang="es-MX" sz="2800" b="1" dirty="0"/>
          </a:p>
        </p:txBody>
      </p:sp>
      <p:pic>
        <p:nvPicPr>
          <p:cNvPr id="2" name="Marcador de contenido 1"/>
          <p:cNvPicPr>
            <a:picLocks noGrp="1" noChangeAspect="1"/>
          </p:cNvPicPr>
          <p:nvPr>
            <p:ph idx="1"/>
          </p:nvPr>
        </p:nvPicPr>
        <p:blipFill>
          <a:blip r:embed="rId2">
            <a:duotone>
              <a:schemeClr val="accent1">
                <a:shade val="45000"/>
                <a:satMod val="135000"/>
              </a:schemeClr>
              <a:prstClr val="white"/>
            </a:duotone>
          </a:blip>
          <a:stretch>
            <a:fillRect/>
          </a:stretch>
        </p:blipFill>
        <p:spPr>
          <a:xfrm rot="5400000">
            <a:off x="7296321" y="416851"/>
            <a:ext cx="3854339" cy="48910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Marcador de texto 5"/>
          <p:cNvSpPr>
            <a:spLocks noGrp="1"/>
          </p:cNvSpPr>
          <p:nvPr>
            <p:ph type="body" sz="half" idx="2"/>
          </p:nvPr>
        </p:nvSpPr>
        <p:spPr>
          <a:xfrm>
            <a:off x="1768202" y="785360"/>
            <a:ext cx="5146947" cy="5261110"/>
          </a:xfrm>
        </p:spPr>
        <p:txBody>
          <a:bodyPr>
            <a:normAutofit/>
          </a:bodyPr>
          <a:lstStyle/>
          <a:p>
            <a:r>
              <a:rPr lang="es-MX" sz="2000" b="1" dirty="0" smtClean="0">
                <a:latin typeface="Arial" panose="020B0604020202020204" pitchFamily="34" charset="0"/>
                <a:cs typeface="Arial" panose="020B0604020202020204" pitchFamily="34" charset="0"/>
              </a:rPr>
              <a:t>1.- Concentraciones de clientes y tendencias.</a:t>
            </a:r>
          </a:p>
          <a:p>
            <a:r>
              <a:rPr lang="es-MX" sz="2000" b="1" dirty="0" smtClean="0">
                <a:latin typeface="Arial" panose="020B0604020202020204" pitchFamily="34" charset="0"/>
                <a:cs typeface="Arial" panose="020B0604020202020204" pitchFamily="34" charset="0"/>
              </a:rPr>
              <a:t>2.- Costo de locales.</a:t>
            </a:r>
          </a:p>
          <a:p>
            <a:r>
              <a:rPr lang="es-MX" sz="2000" b="1" dirty="0" smtClean="0">
                <a:latin typeface="Arial" panose="020B0604020202020204" pitchFamily="34" charset="0"/>
                <a:cs typeface="Arial" panose="020B0604020202020204" pitchFamily="34" charset="0"/>
              </a:rPr>
              <a:t>3.- Tamaño  de los locales.</a:t>
            </a:r>
          </a:p>
          <a:p>
            <a:r>
              <a:rPr lang="es-MX" sz="2000" b="1" dirty="0" smtClean="0">
                <a:latin typeface="Arial" panose="020B0604020202020204" pitchFamily="34" charset="0"/>
                <a:cs typeface="Arial" panose="020B0604020202020204" pitchFamily="34" charset="0"/>
              </a:rPr>
              <a:t>4.- Proximidad a los sistemas de transporte.</a:t>
            </a:r>
          </a:p>
          <a:p>
            <a:r>
              <a:rPr lang="es-MX" sz="2000" b="1" dirty="0" smtClean="0">
                <a:latin typeface="Arial" panose="020B0604020202020204" pitchFamily="34" charset="0"/>
                <a:cs typeface="Arial" panose="020B0604020202020204" pitchFamily="34" charset="0"/>
              </a:rPr>
              <a:t>5.- Disponibilidad de servicios públicos.</a:t>
            </a:r>
          </a:p>
          <a:p>
            <a:r>
              <a:rPr lang="es-MX" sz="2000" b="1" dirty="0" smtClean="0">
                <a:latin typeface="Arial" panose="020B0604020202020204" pitchFamily="34" charset="0"/>
                <a:cs typeface="Arial" panose="020B0604020202020204" pitchFamily="34" charset="0"/>
              </a:rPr>
              <a:t>6.-Restricciones de uso de suelo.</a:t>
            </a:r>
          </a:p>
          <a:p>
            <a:r>
              <a:rPr lang="es-MX" sz="2000" b="1" dirty="0" smtClean="0">
                <a:latin typeface="Arial" panose="020B0604020202020204" pitchFamily="34" charset="0"/>
                <a:cs typeface="Arial" panose="020B0604020202020204" pitchFamily="34" charset="0"/>
              </a:rPr>
              <a:t>7.-Proximidad a industrias o servicios relacionados.</a:t>
            </a:r>
          </a:p>
          <a:p>
            <a:r>
              <a:rPr lang="es-MX" sz="2000" b="1" dirty="0" smtClean="0">
                <a:latin typeface="Arial" panose="020B0604020202020204" pitchFamily="34" charset="0"/>
                <a:cs typeface="Arial" panose="020B0604020202020204" pitchFamily="34" charset="0"/>
              </a:rPr>
              <a:t>8.- Impacto ambiental.</a:t>
            </a:r>
          </a:p>
          <a:p>
            <a:r>
              <a:rPr lang="es-MX" sz="2000" b="1" dirty="0" smtClean="0">
                <a:latin typeface="Arial" panose="020B0604020202020204" pitchFamily="34" charset="0"/>
                <a:cs typeface="Arial" panose="020B0604020202020204" pitchFamily="34" charset="0"/>
              </a:rPr>
              <a:t>9.- Disponibilidad de materiales y suministros y sus costos.</a:t>
            </a:r>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9183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570965" y="90152"/>
            <a:ext cx="11437256" cy="4005943"/>
          </a:xfrm>
        </p:spPr>
        <p:txBody>
          <a:bodyPr>
            <a:normAutofit/>
          </a:bodyPr>
          <a:lstStyle/>
          <a:p>
            <a:pPr algn="ctr"/>
            <a:r>
              <a:rPr lang="es-MX" sz="6600" dirty="0" smtClean="0">
                <a:latin typeface="Arial" panose="020B0604020202020204" pitchFamily="34" charset="0"/>
                <a:cs typeface="Arial" panose="020B0604020202020204" pitchFamily="34" charset="0"/>
              </a:rPr>
              <a:t>Tipos de instalaciones y sus  factores de ubicación dominantes</a:t>
            </a:r>
            <a:endParaRPr lang="es-MX" sz="6600" dirty="0">
              <a:latin typeface="Arial" panose="020B0604020202020204" pitchFamily="34" charset="0"/>
              <a:cs typeface="Arial" panose="020B0604020202020204" pitchFamily="34" charset="0"/>
            </a:endParaRPr>
          </a:p>
        </p:txBody>
      </p:sp>
      <p:pic>
        <p:nvPicPr>
          <p:cNvPr id="2050" name="Picture 2" descr="Resultado de imagen para Tipos de instalaciones y sus factores de ubicaciÃ³n dominan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5921" y="4096096"/>
            <a:ext cx="9633397" cy="265243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0724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3402" y="739140"/>
            <a:ext cx="8915400" cy="4872990"/>
          </a:xfrm>
        </p:spPr>
        <p:txBody>
          <a:bodyPr>
            <a:normAutofit fontScale="92500" lnSpcReduction="10000"/>
          </a:bodyPr>
          <a:lstStyle/>
          <a:p>
            <a:pPr algn="just"/>
            <a:r>
              <a:rPr lang="es-MX" sz="2400" dirty="0" smtClean="0">
                <a:latin typeface="Arial" panose="020B0604020202020204" pitchFamily="34" charset="0"/>
                <a:cs typeface="Arial" panose="020B0604020202020204" pitchFamily="34" charset="0"/>
              </a:rPr>
              <a:t>¿Existen razones para que un tipo de empresa se localice cerca de sus materias primas, en tanto que otra empresa se localiza cerca de sus clientes? ¿Por qué, empresas obviamente competidoras, se ubican justamente como vecinas? Estas preguntas sugieren que cada tipo de empresa tiene algunos factores dominantes que, finalmente, determinan las decisiones de ubicación de sus instalaciones.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La siguientes tabla califica la importancia relativa de algunos de los factores que afectan las decisiones de ubicación para diferentes tipos de instalaciones.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A= Muy importante   B= importante,  C= menos importante. </a:t>
            </a:r>
            <a:endParaRPr lang="es-MX" sz="2400" dirty="0">
              <a:latin typeface="Arial" panose="020B0604020202020204" pitchFamily="34" charset="0"/>
              <a:cs typeface="Arial" panose="020B0604020202020204" pitchFamily="34" charset="0"/>
            </a:endParaRPr>
          </a:p>
          <a:p>
            <a:pPr algn="just"/>
            <a:endParaRPr lang="es-MX" dirty="0"/>
          </a:p>
        </p:txBody>
      </p:sp>
    </p:spTree>
    <p:extLst>
      <p:ext uri="{BB962C8B-B14F-4D97-AF65-F5344CB8AC3E}">
        <p14:creationId xmlns:p14="http://schemas.microsoft.com/office/powerpoint/2010/main" val="1467486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377933818"/>
              </p:ext>
            </p:extLst>
          </p:nvPr>
        </p:nvGraphicFramePr>
        <p:xfrm>
          <a:off x="1760217" y="262892"/>
          <a:ext cx="9852662" cy="6069326"/>
        </p:xfrm>
        <a:graphic>
          <a:graphicData uri="http://schemas.openxmlformats.org/drawingml/2006/table">
            <a:tbl>
              <a:tblPr/>
              <a:tblGrid>
                <a:gridCol w="2212838"/>
                <a:gridCol w="954978"/>
                <a:gridCol w="954978"/>
                <a:gridCol w="954978"/>
                <a:gridCol w="954978"/>
                <a:gridCol w="954978"/>
                <a:gridCol w="954978"/>
                <a:gridCol w="954978"/>
                <a:gridCol w="954978"/>
              </a:tblGrid>
              <a:tr h="179432">
                <a:tc gridSpan="9">
                  <a:txBody>
                    <a:bodyPr/>
                    <a:lstStyle/>
                    <a:p>
                      <a:pPr algn="ctr" fontAlgn="ctr"/>
                      <a:r>
                        <a:rPr lang="es-MX" sz="1050" b="1" i="0" u="none" strike="noStrike" dirty="0">
                          <a:solidFill>
                            <a:srgbClr val="000000"/>
                          </a:solidFill>
                          <a:effectLst/>
                          <a:latin typeface="Calibri" panose="020F0502020204030204" pitchFamily="34" charset="0"/>
                        </a:rPr>
                        <a:t>IMPORTANCIA RELATIVA DE LOS FACTORES DE UBICACIÓN EN LOS TIPOS DE INSTALACIONES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670326">
                <a:tc>
                  <a:txBody>
                    <a:bodyPr/>
                    <a:lstStyle/>
                    <a:p>
                      <a:pPr algn="l" fontAlgn="ctr"/>
                      <a:r>
                        <a:rPr lang="es-MX" sz="1000" b="0" i="0" u="none" strike="noStrike" dirty="0">
                          <a:solidFill>
                            <a:srgbClr val="000000"/>
                          </a:solidFill>
                          <a:effectLst/>
                          <a:latin typeface="Calibri" panose="020F0502020204030204" pitchFamily="34" charset="0"/>
                        </a:rPr>
                        <a:t>Factor que afecta la decisión de instalación</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Minería canteras, manufactura pesada.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Manufactura ligera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Manufactura de alta tecnología e investigación y desarrollo</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Almacenes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Ventas al menudeo</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Servicios lucrativos a Clientes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Servicio gubernamentales locales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MX" sz="1000" b="0" i="0" u="none" strike="noStrike">
                          <a:solidFill>
                            <a:srgbClr val="000000"/>
                          </a:solidFill>
                          <a:effectLst/>
                          <a:latin typeface="Calibri" panose="020F0502020204030204" pitchFamily="34" charset="0"/>
                        </a:rPr>
                        <a:t>Salud y servicio de urgencia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618">
                <a:tc>
                  <a:txBody>
                    <a:bodyPr/>
                    <a:lstStyle/>
                    <a:p>
                      <a:pPr algn="l" fontAlgn="ctr"/>
                      <a:r>
                        <a:rPr lang="es-MX" sz="1000" b="0" i="0" u="none" strike="noStrike" dirty="0">
                          <a:solidFill>
                            <a:srgbClr val="000000"/>
                          </a:solidFill>
                          <a:effectLst/>
                          <a:latin typeface="Calibri" panose="020F0502020204030204" pitchFamily="34" charset="0"/>
                        </a:rPr>
                        <a:t>1.- Proximidad de concentraciones de clientes o usuarios.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310">
                <a:tc>
                  <a:txBody>
                    <a:bodyPr/>
                    <a:lstStyle/>
                    <a:p>
                      <a:pPr algn="l" fontAlgn="ctr"/>
                      <a:r>
                        <a:rPr lang="es-MX" sz="1000" b="0" i="0" u="none" strike="noStrike" dirty="0">
                          <a:solidFill>
                            <a:srgbClr val="000000"/>
                          </a:solidFill>
                          <a:effectLst/>
                          <a:latin typeface="Calibri" panose="020F0502020204030204" pitchFamily="34" charset="0"/>
                        </a:rPr>
                        <a:t>2.- Disponibilidad y costo de la mano de obra.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927">
                <a:tc>
                  <a:txBody>
                    <a:bodyPr/>
                    <a:lstStyle/>
                    <a:p>
                      <a:pPr algn="l" fontAlgn="ctr"/>
                      <a:r>
                        <a:rPr lang="es-MX" sz="1000" b="0" i="0" u="none" strike="noStrike" dirty="0">
                          <a:solidFill>
                            <a:srgbClr val="000000"/>
                          </a:solidFill>
                          <a:effectLst/>
                          <a:latin typeface="Calibri" panose="020F0502020204030204" pitchFamily="34" charset="0"/>
                        </a:rPr>
                        <a:t>3.- Atractivo de la comunidad para el reclutamiento de profesionales.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310">
                <a:tc>
                  <a:txBody>
                    <a:bodyPr/>
                    <a:lstStyle/>
                    <a:p>
                      <a:pPr algn="l" fontAlgn="ctr"/>
                      <a:r>
                        <a:rPr lang="es-MX" sz="1000" b="0" i="0" u="none" strike="noStrike" dirty="0">
                          <a:solidFill>
                            <a:srgbClr val="000000"/>
                          </a:solidFill>
                          <a:effectLst/>
                          <a:latin typeface="Calibri" panose="020F0502020204030204" pitchFamily="34" charset="0"/>
                        </a:rPr>
                        <a:t>4.-Grados de sindicalización.</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618">
                <a:tc>
                  <a:txBody>
                    <a:bodyPr/>
                    <a:lstStyle/>
                    <a:p>
                      <a:pPr algn="l" fontAlgn="ctr"/>
                      <a:r>
                        <a:rPr lang="es-MX" sz="1000" b="0" i="0" u="none" strike="noStrike" dirty="0">
                          <a:solidFill>
                            <a:srgbClr val="000000"/>
                          </a:solidFill>
                          <a:effectLst/>
                          <a:latin typeface="Calibri" panose="020F0502020204030204" pitchFamily="34" charset="0"/>
                        </a:rPr>
                        <a:t>5.- Costo de la construcción y de bienes raíces.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618">
                <a:tc>
                  <a:txBody>
                    <a:bodyPr/>
                    <a:lstStyle/>
                    <a:p>
                      <a:pPr algn="l" fontAlgn="ctr"/>
                      <a:r>
                        <a:rPr lang="es-MX" sz="1000" b="0" i="0" u="none" strike="noStrike">
                          <a:solidFill>
                            <a:srgbClr val="000000"/>
                          </a:solidFill>
                          <a:effectLst/>
                          <a:latin typeface="Calibri" panose="020F0502020204030204" pitchFamily="34" charset="0"/>
                        </a:rPr>
                        <a:t>6.- Proximidad a instalaciones de transporte.</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157">
                <a:tc>
                  <a:txBody>
                    <a:bodyPr/>
                    <a:lstStyle/>
                    <a:p>
                      <a:pPr algn="l" fontAlgn="ctr"/>
                      <a:r>
                        <a:rPr lang="es-MX" sz="1000" b="0" i="0" u="none" strike="noStrike">
                          <a:solidFill>
                            <a:srgbClr val="000000"/>
                          </a:solidFill>
                          <a:effectLst/>
                          <a:latin typeface="Calibri" panose="020F0502020204030204" pitchFamily="34" charset="0"/>
                        </a:rPr>
                        <a:t>7.- Costo de transportes de entrada.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3234">
                <a:tc>
                  <a:txBody>
                    <a:bodyPr/>
                    <a:lstStyle/>
                    <a:p>
                      <a:pPr algn="l" fontAlgn="ctr"/>
                      <a:r>
                        <a:rPr lang="es-MX" sz="1000" b="0" i="0" u="none" strike="noStrike" dirty="0">
                          <a:solidFill>
                            <a:srgbClr val="000000"/>
                          </a:solidFill>
                          <a:effectLst/>
                          <a:latin typeface="Calibri" panose="020F0502020204030204" pitchFamily="34" charset="0"/>
                        </a:rPr>
                        <a:t>8.- Costo de transporte de salida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311">
                <a:tc>
                  <a:txBody>
                    <a:bodyPr/>
                    <a:lstStyle/>
                    <a:p>
                      <a:pPr algn="l" fontAlgn="ctr"/>
                      <a:r>
                        <a:rPr lang="es-MX" sz="1000" b="0" i="0" u="none" strike="noStrike">
                          <a:solidFill>
                            <a:srgbClr val="000000"/>
                          </a:solidFill>
                          <a:effectLst/>
                          <a:latin typeface="Calibri" panose="020F0502020204030204" pitchFamily="34" charset="0"/>
                        </a:rPr>
                        <a:t>9.- Disponibilidad y costo de servicios públicos.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618">
                <a:tc>
                  <a:txBody>
                    <a:bodyPr/>
                    <a:lstStyle/>
                    <a:p>
                      <a:pPr algn="l" fontAlgn="ctr"/>
                      <a:r>
                        <a:rPr lang="es-MX" sz="1000" b="0" i="0" u="none" strike="noStrike">
                          <a:solidFill>
                            <a:srgbClr val="000000"/>
                          </a:solidFill>
                          <a:effectLst/>
                          <a:latin typeface="Calibri" panose="020F0502020204030204" pitchFamily="34" charset="0"/>
                        </a:rPr>
                        <a:t>10.- Disponibilidad de materias primas y suministros.</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847">
                <a:tc>
                  <a:txBody>
                    <a:bodyPr/>
                    <a:lstStyle/>
                    <a:p>
                      <a:pPr algn="l" fontAlgn="ctr"/>
                      <a:r>
                        <a:rPr lang="es-MX" sz="1000" b="0" i="0" u="none" strike="noStrike">
                          <a:solidFill>
                            <a:srgbClr val="000000"/>
                          </a:solidFill>
                          <a:effectLst/>
                          <a:latin typeface="Calibri" panose="020F0502020204030204" pitchFamily="34" charset="0"/>
                        </a:rPr>
                        <a:t>11.- Restricciones zonales e impacto ambiental.</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A</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B</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C</a:t>
                      </a:r>
                    </a:p>
                  </a:txBody>
                  <a:tcPr marL="4311" marR="4311" marT="431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87621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Arial" panose="020B0604020202020204" pitchFamily="34" charset="0"/>
                <a:cs typeface="Arial" panose="020B0604020202020204" pitchFamily="34" charset="0"/>
              </a:rPr>
              <a:t>Minería, canteras, manufactura pesada.</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486650" y="2133600"/>
            <a:ext cx="4263390" cy="3777622"/>
          </a:xfrm>
        </p:spPr>
        <p:txBody>
          <a:bodyPr>
            <a:normAutofit lnSpcReduction="10000"/>
          </a:bodyPr>
          <a:lstStyle/>
          <a:p>
            <a:pPr algn="just"/>
            <a:r>
              <a:rPr lang="es-MX" sz="2000" dirty="0" smtClean="0">
                <a:latin typeface="Arial" panose="020B0604020202020204" pitchFamily="34" charset="0"/>
                <a:cs typeface="Arial" panose="020B0604020202020204" pitchFamily="34" charset="0"/>
              </a:rPr>
              <a:t>Tienen ubicación para diferentes tipos de instalaciones instalaciones intensivas en bienes de capital, de construcción costosa, cubren grandes áreas geográficas y utilizan gran cantidad de materias primas pesadas y voluminosas.  </a:t>
            </a:r>
            <a:r>
              <a:rPr lang="es-MX" sz="2000" b="1" dirty="0" smtClean="0">
                <a:latin typeface="Arial" panose="020B0604020202020204" pitchFamily="34" charset="0"/>
                <a:cs typeface="Arial" panose="020B0604020202020204" pitchFamily="34" charset="0"/>
              </a:rPr>
              <a:t>Estas instalaciones en consecuencia, se localizan cerca de la fuente de sus materias primas. </a:t>
            </a:r>
            <a:endParaRPr lang="es-MX" sz="2000" dirty="0">
              <a:latin typeface="Arial" panose="020B0604020202020204" pitchFamily="34" charset="0"/>
              <a:cs typeface="Arial" panose="020B0604020202020204" pitchFamily="34" charset="0"/>
            </a:endParaRPr>
          </a:p>
        </p:txBody>
      </p:sp>
      <p:pic>
        <p:nvPicPr>
          <p:cNvPr id="3074" name="Picture 2" descr="Resultado de imagen para MinerÃ­a, canteras, manufactura pes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7519" y="1436370"/>
            <a:ext cx="5619212" cy="456019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Tree>
    <p:extLst>
      <p:ext uri="{BB962C8B-B14F-4D97-AF65-F5344CB8AC3E}">
        <p14:creationId xmlns:p14="http://schemas.microsoft.com/office/powerpoint/2010/main" val="594198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Manufactura ligera.</a:t>
            </a:r>
            <a:br>
              <a:rPr lang="es-MX" dirty="0" smtClean="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052002" y="1619250"/>
            <a:ext cx="8915400" cy="3777622"/>
          </a:xfrm>
        </p:spPr>
        <p:txBody>
          <a:bodyPr/>
          <a:lstStyle/>
          <a:p>
            <a:r>
              <a:rPr lang="es-MX" dirty="0" smtClean="0">
                <a:latin typeface="Arial" panose="020B0604020202020204" pitchFamily="34" charset="0"/>
                <a:cs typeface="Arial" panose="020B0604020202020204" pitchFamily="34" charset="0"/>
              </a:rPr>
              <a:t>Fabrican elementos como pequeños componentes electrónicos  y necesariamente se localizan ya sea cerca de la fuente de las materias primas o de los mercados</a:t>
            </a:r>
            <a:r>
              <a:rPr lang="es-MX" dirty="0" smtClean="0">
                <a:latin typeface="Arial" panose="020B0604020202020204" pitchFamily="34" charset="0"/>
                <a:cs typeface="Arial" panose="020B0604020202020204" pitchFamily="34" charset="0"/>
              </a:rPr>
              <a:t>. Más bien, llegan a un equilibrio entre el costo de transporte de los insumos y los productos.</a:t>
            </a:r>
            <a:endParaRPr lang="es-MX" dirty="0">
              <a:latin typeface="Arial" panose="020B0604020202020204" pitchFamily="34" charset="0"/>
              <a:cs typeface="Arial" panose="020B0604020202020204" pitchFamily="34" charset="0"/>
            </a:endParaRPr>
          </a:p>
        </p:txBody>
      </p:sp>
      <p:pic>
        <p:nvPicPr>
          <p:cNvPr id="4100" name="Picture 4" descr="Resultado de imagen para Manufactura lige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4665" y="3142444"/>
            <a:ext cx="3000220" cy="325835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Manufactura lige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4885" y="3142444"/>
            <a:ext cx="3046882" cy="323247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esultado de imagen para Manufactura lige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0487" y="3116563"/>
            <a:ext cx="2619822" cy="323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863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latin typeface="Arial" panose="020B0604020202020204" pitchFamily="34" charset="0"/>
                <a:cs typeface="Arial" panose="020B0604020202020204" pitchFamily="34" charset="0"/>
              </a:rPr>
              <a:t>Manufactura  de alta tecnología e investigación y desarrollo.</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algn="just"/>
            <a:r>
              <a:rPr lang="es-MX" dirty="0" smtClean="0">
                <a:latin typeface="Arial" panose="020B0604020202020204" pitchFamily="34" charset="0"/>
                <a:cs typeface="Arial" panose="020B0604020202020204" pitchFamily="34" charset="0"/>
              </a:rPr>
              <a:t>El éxito y las supervivencia de las empresas de investigación y desarrollo y manufactura de alta tecnología depende en gran medida de su capacidad de reclutar y conservar científicos, ingenieros y otros profesionistas.</a:t>
            </a:r>
          </a:p>
          <a:p>
            <a:pPr algn="just"/>
            <a:endParaRPr lang="es-MX" dirty="0">
              <a:latin typeface="Arial" panose="020B0604020202020204" pitchFamily="34" charset="0"/>
              <a:cs typeface="Arial" panose="020B0604020202020204" pitchFamily="34" charset="0"/>
            </a:endParaRPr>
          </a:p>
        </p:txBody>
      </p:sp>
      <p:sp>
        <p:nvSpPr>
          <p:cNvPr id="4" name="AutoShape 2" descr="Resultado de imagen para Manufactura  de alta tecnologÃ­a e investigaciÃ³n y desarroll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a:off x="2975020" y="3401633"/>
            <a:ext cx="6606862" cy="321810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28096617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64325" y="346231"/>
            <a:ext cx="8911687" cy="1280890"/>
          </a:xfrm>
        </p:spPr>
        <p:txBody>
          <a:bodyPr/>
          <a:lstStyle/>
          <a:p>
            <a:pPr algn="ctr"/>
            <a:r>
              <a:rPr lang="es-MX" dirty="0" smtClean="0">
                <a:latin typeface="Arial" panose="020B0604020202020204" pitchFamily="34" charset="0"/>
                <a:cs typeface="Arial" panose="020B0604020202020204" pitchFamily="34" charset="0"/>
              </a:rPr>
              <a:t>Almacenes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01160" y="1273747"/>
            <a:ext cx="8915400" cy="3777622"/>
          </a:xfrm>
        </p:spPr>
        <p:txBody>
          <a:bodyPr/>
          <a:lstStyle/>
          <a:p>
            <a:pPr algn="just"/>
            <a:r>
              <a:rPr lang="es-MX" dirty="0" smtClean="0">
                <a:latin typeface="Arial" panose="020B0604020202020204" pitchFamily="34" charset="0"/>
                <a:cs typeface="Arial" panose="020B0604020202020204" pitchFamily="34" charset="0"/>
              </a:rPr>
              <a:t>La ubicación de los almacenes es quizás la decisión de ubicación mas simple entre los diversos tipos de instalaciones. Los factores que dominan son aquellos que afectan a los costos de transporte de entrada y de salida. </a:t>
            </a:r>
            <a:r>
              <a:rPr lang="es-MX" dirty="0" smtClean="0">
                <a:latin typeface="Arial" panose="020B0604020202020204" pitchFamily="34" charset="0"/>
                <a:cs typeface="Arial" panose="020B0604020202020204" pitchFamily="34" charset="0"/>
              </a:rPr>
              <a:t>Aunque resulta deseable y de hecho frecuentemente necesario estar lo suficientemente cerca de los mercados, tanto para comunicarse con efectividad con los que reciben los productos de salido, como para reaccionar con rapidez a los pedidos de los cliente. </a:t>
            </a:r>
            <a:endParaRPr lang="es-MX" dirty="0">
              <a:latin typeface="Arial" panose="020B0604020202020204" pitchFamily="34" charset="0"/>
              <a:cs typeface="Arial" panose="020B0604020202020204" pitchFamily="34" charset="0"/>
            </a:endParaRPr>
          </a:p>
        </p:txBody>
      </p:sp>
      <p:pic>
        <p:nvPicPr>
          <p:cNvPr id="6146" name="Picture 2" descr="Resultado de imagen para Almace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6563" y="3515932"/>
            <a:ext cx="4699671" cy="30708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2821144" y="3515932"/>
            <a:ext cx="4146326" cy="30708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864019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p>
            <a:pPr algn="ctr"/>
            <a:r>
              <a:rPr lang="es-MX" dirty="0" smtClean="0">
                <a:latin typeface="Arial" panose="020B0604020202020204" pitchFamily="34" charset="0"/>
                <a:cs typeface="Arial" panose="020B0604020202020204" pitchFamily="34" charset="0"/>
              </a:rPr>
              <a:t>Servicios gubernamentales locales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algn="just"/>
            <a:r>
              <a:rPr lang="es-MX" dirty="0" smtClean="0">
                <a:latin typeface="Arial" panose="020B0604020202020204" pitchFamily="34" charset="0"/>
                <a:cs typeface="Arial" panose="020B0604020202020204" pitchFamily="34" charset="0"/>
              </a:rPr>
              <a:t>Generalmente se localizan cerca </a:t>
            </a:r>
            <a:r>
              <a:rPr lang="es-MX" dirty="0" smtClean="0">
                <a:latin typeface="Arial" panose="020B0604020202020204" pitchFamily="34" charset="0"/>
                <a:cs typeface="Arial" panose="020B0604020202020204" pitchFamily="34" charset="0"/>
              </a:rPr>
              <a:t>de </a:t>
            </a:r>
            <a:r>
              <a:rPr lang="es-MX" dirty="0" smtClean="0">
                <a:latin typeface="Arial" panose="020B0604020202020204" pitchFamily="34" charset="0"/>
                <a:cs typeface="Arial" panose="020B0604020202020204" pitchFamily="34" charset="0"/>
              </a:rPr>
              <a:t>concentraciones de sus gobernados. A menudo los servicios del gobierno local se agrupan de forma que los usuarios puedan ahorra tiempo, esfuerzo y costo de transporte, al tratar varios asuntos en un solo viaje. </a:t>
            </a:r>
            <a:endParaRPr lang="es-MX"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2137893" y="3396621"/>
            <a:ext cx="3631574" cy="2070859"/>
          </a:xfrm>
          <a:prstGeom prst="rect">
            <a:avLst/>
          </a:prstGeom>
          <a:ln>
            <a:noFill/>
          </a:ln>
          <a:effectLst>
            <a:softEdge rad="112500"/>
          </a:effectLst>
        </p:spPr>
      </p:pic>
      <p:pic>
        <p:nvPicPr>
          <p:cNvPr id="7172"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9467" y="3396621"/>
            <a:ext cx="2072470" cy="27432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4"/>
          <a:stretch>
            <a:fillRect/>
          </a:stretch>
        </p:blipFill>
        <p:spPr>
          <a:xfrm>
            <a:off x="7841937" y="3396621"/>
            <a:ext cx="3852080" cy="2070859"/>
          </a:xfrm>
          <a:prstGeom prst="rect">
            <a:avLst/>
          </a:prstGeom>
          <a:ln>
            <a:noFill/>
          </a:ln>
          <a:effectLst>
            <a:softEdge rad="112500"/>
          </a:effectLst>
        </p:spPr>
      </p:pic>
    </p:spTree>
    <p:extLst>
      <p:ext uri="{BB962C8B-B14F-4D97-AF65-F5344CB8AC3E}">
        <p14:creationId xmlns:p14="http://schemas.microsoft.com/office/powerpoint/2010/main" val="231227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GUION EXPLICATIVO</a:t>
            </a:r>
            <a:endParaRPr lang="es-MX" b="1" dirty="0"/>
          </a:p>
        </p:txBody>
      </p:sp>
      <p:sp>
        <p:nvSpPr>
          <p:cNvPr id="3" name="Marcador de contenido 2"/>
          <p:cNvSpPr>
            <a:spLocks noGrp="1"/>
          </p:cNvSpPr>
          <p:nvPr>
            <p:ph idx="1"/>
          </p:nvPr>
        </p:nvSpPr>
        <p:spPr/>
        <p:txBody>
          <a:bodyPr>
            <a:normAutofit/>
          </a:bodyPr>
          <a:lstStyle/>
          <a:p>
            <a:pPr algn="just"/>
            <a:r>
              <a:rPr lang="es-MX" sz="2800" dirty="0" smtClean="0"/>
              <a:t>La presente unidad de aprendizaje  tiene con finalidad analizar las diferentes alternativas de localización y distribución de áreas para una determinada empresa, por lo que se recomienda la utilización secuencial de este material. </a:t>
            </a:r>
            <a:endParaRPr lang="es-MX" sz="2800" dirty="0"/>
          </a:p>
        </p:txBody>
      </p:sp>
    </p:spTree>
    <p:extLst>
      <p:ext uri="{BB962C8B-B14F-4D97-AF65-F5344CB8AC3E}">
        <p14:creationId xmlns:p14="http://schemas.microsoft.com/office/powerpoint/2010/main" val="1042783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p>
            <a:pPr algn="ctr"/>
            <a:r>
              <a:rPr lang="es-MX" dirty="0" smtClean="0">
                <a:latin typeface="Arial" panose="020B0604020202020204" pitchFamily="34" charset="0"/>
                <a:cs typeface="Arial" panose="020B0604020202020204" pitchFamily="34" charset="0"/>
              </a:rPr>
              <a:t>Salud y servicios de urgencia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936952"/>
            <a:ext cx="8915400" cy="3777622"/>
          </a:xfrm>
        </p:spPr>
        <p:txBody>
          <a:bodyPr/>
          <a:lstStyle/>
          <a:p>
            <a:pPr algn="just"/>
            <a:r>
              <a:rPr lang="es-MX" dirty="0" smtClean="0">
                <a:latin typeface="Arial" panose="020B0604020202020204" pitchFamily="34" charset="0"/>
                <a:cs typeface="Arial" panose="020B0604020202020204" pitchFamily="34" charset="0"/>
              </a:rPr>
              <a:t>Tradicionalmente  se localizan cerca de concentraciones de personas, debido  a que la consideración clave en la selección de las ubicaciones consiste en que este tipo de ubicaciones requiere de tiempos de respuesta muy bajos entre los usuarios y los servicios.</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139229" y="4446531"/>
            <a:ext cx="3133725" cy="1457325"/>
          </a:xfrm>
          <a:prstGeom prst="rect">
            <a:avLst/>
          </a:prstGeom>
        </p:spPr>
      </p:pic>
      <p:pic>
        <p:nvPicPr>
          <p:cNvPr id="8194" name="Picture 2" descr="Resultado de imagen para Salud y servicios de urgenc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2954" y="3588979"/>
            <a:ext cx="3484227" cy="293564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4"/>
          <a:stretch>
            <a:fillRect/>
          </a:stretch>
        </p:blipFill>
        <p:spPr>
          <a:xfrm>
            <a:off x="1457325" y="3588979"/>
            <a:ext cx="3681904" cy="2935645"/>
          </a:xfrm>
          <a:prstGeom prst="rect">
            <a:avLst/>
          </a:prstGeom>
        </p:spPr>
      </p:pic>
    </p:spTree>
    <p:extLst>
      <p:ext uri="{BB962C8B-B14F-4D97-AF65-F5344CB8AC3E}">
        <p14:creationId xmlns:p14="http://schemas.microsoft.com/office/powerpoint/2010/main" val="22594774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120463" y="634285"/>
            <a:ext cx="10500060" cy="2262781"/>
          </a:xfrm>
        </p:spPr>
        <p:txBody>
          <a:bodyPr anchor="t">
            <a:normAutofit/>
          </a:bodyPr>
          <a:lstStyle/>
          <a:p>
            <a:pPr algn="ctr"/>
            <a:r>
              <a:rPr lang="es-MX" sz="6600" dirty="0" smtClean="0">
                <a:latin typeface="Arial" panose="020B0604020202020204" pitchFamily="34" charset="0"/>
                <a:cs typeface="Arial" panose="020B0604020202020204" pitchFamily="34" charset="0"/>
              </a:rPr>
              <a:t>Análisis de ubicaciones </a:t>
            </a:r>
            <a:endParaRPr lang="es-MX" sz="6600" dirty="0">
              <a:latin typeface="Arial" panose="020B0604020202020204" pitchFamily="34" charset="0"/>
              <a:cs typeface="Arial" panose="020B0604020202020204" pitchFamily="34" charset="0"/>
            </a:endParaRPr>
          </a:p>
        </p:txBody>
      </p:sp>
      <p:pic>
        <p:nvPicPr>
          <p:cNvPr id="9218" name="Picture 2" descr="Resultado de imagen para AnÃ¡lisis de ubic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316" y="1944710"/>
            <a:ext cx="4184605" cy="448449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AnÃ¡lisis de ubicac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1864" y="1944710"/>
            <a:ext cx="5165183" cy="4288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6831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8442" y="281210"/>
            <a:ext cx="8911687" cy="1280890"/>
          </a:xfrm>
        </p:spPr>
        <p:txBody>
          <a:bodyPr>
            <a:normAutofit/>
          </a:bodyPr>
          <a:lstStyle/>
          <a:p>
            <a:r>
              <a:rPr lang="es-MX" dirty="0" smtClean="0">
                <a:latin typeface="Arial" panose="020B0604020202020204" pitchFamily="34" charset="0"/>
                <a:cs typeface="Arial" panose="020B0604020202020204" pitchFamily="34" charset="0"/>
              </a:rPr>
              <a:t>Análisis de ubicaciones de menudeo y de otros servicios.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318442" y="1562100"/>
            <a:ext cx="8915400" cy="3777622"/>
          </a:xfrm>
        </p:spPr>
        <p:txBody>
          <a:bodyPr/>
          <a:lstStyle/>
          <a:p>
            <a:pPr algn="just"/>
            <a:r>
              <a:rPr lang="es-MX" dirty="0" smtClean="0">
                <a:latin typeface="Arial" panose="020B0604020202020204" pitchFamily="34" charset="0"/>
                <a:cs typeface="Arial" panose="020B0604020202020204" pitchFamily="34" charset="0"/>
              </a:rPr>
              <a:t>Hacen estudios empíricos de ubicación de instalaciones alternativas.</a:t>
            </a:r>
          </a:p>
          <a:p>
            <a:pPr algn="just"/>
            <a:r>
              <a:rPr lang="es-MX" dirty="0" smtClean="0">
                <a:latin typeface="Arial" panose="020B0604020202020204" pitchFamily="34" charset="0"/>
                <a:cs typeface="Arial" panose="020B0604020202020204" pitchFamily="34" charset="0"/>
              </a:rPr>
              <a:t>1.- primero, la administración de una organización debe comprender por que los clientes adquieren sus productos y servicios.</a:t>
            </a:r>
          </a:p>
          <a:p>
            <a:pPr algn="just"/>
            <a:r>
              <a:rPr lang="es-MX" dirty="0" smtClean="0">
                <a:latin typeface="Arial" panose="020B0604020202020204" pitchFamily="34" charset="0"/>
                <a:cs typeface="Arial" panose="020B0604020202020204" pitchFamily="34" charset="0"/>
              </a:rPr>
              <a:t>2.- debe investigarse el mercado para determinar las características del cliente objetivo.</a:t>
            </a:r>
          </a:p>
          <a:p>
            <a:pPr algn="just"/>
            <a:r>
              <a:rPr lang="es-MX" dirty="0" smtClean="0">
                <a:latin typeface="Arial" panose="020B0604020202020204" pitchFamily="34" charset="0"/>
                <a:cs typeface="Arial" panose="020B0604020202020204" pitchFamily="34" charset="0"/>
              </a:rPr>
              <a:t>Ya identificadas grandes concentraciones de clientes objetivos.</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Se podrán considerarse ubicaciones alternas cercanas a estas concentraciones </a:t>
            </a:r>
          </a:p>
        </p:txBody>
      </p:sp>
      <p:pic>
        <p:nvPicPr>
          <p:cNvPr id="10242" name="Picture 2" descr="Resultado de imagen para AnÃ¡lisis de ubicaciones de menudeo y de otros servic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2602" y="4507606"/>
            <a:ext cx="5383369" cy="2247363"/>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3794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2846" y="240406"/>
            <a:ext cx="8915400" cy="3777622"/>
          </a:xfrm>
        </p:spPr>
        <p:txBody>
          <a:bodyPr/>
          <a:lstStyle/>
          <a:p>
            <a:pPr algn="just"/>
            <a:r>
              <a:rPr lang="es-MX" dirty="0" smtClean="0">
                <a:latin typeface="Arial" panose="020B0604020202020204" pitchFamily="34" charset="0"/>
                <a:cs typeface="Arial" panose="020B0604020202020204" pitchFamily="34" charset="0"/>
              </a:rPr>
              <a:t>Los primeros estudios se basan en el modelo de gravedad. Este modelo se estructuraba de acuerdo con dos principios:</a:t>
            </a:r>
          </a:p>
          <a:p>
            <a:pPr algn="just"/>
            <a:r>
              <a:rPr lang="es-MX" dirty="0" smtClean="0">
                <a:latin typeface="Arial" panose="020B0604020202020204" pitchFamily="34" charset="0"/>
                <a:cs typeface="Arial" panose="020B0604020202020204" pitchFamily="34" charset="0"/>
              </a:rPr>
              <a:t>1) La atracción que ejerce una ubicación, sobre sus clientes es directamente  proporcional al tamaño de la población de la región alrededor de ella.</a:t>
            </a:r>
          </a:p>
          <a:p>
            <a:pPr algn="just"/>
            <a:r>
              <a:rPr lang="es-MX" dirty="0" smtClean="0">
                <a:latin typeface="Arial" panose="020B0604020202020204" pitchFamily="34" charset="0"/>
                <a:cs typeface="Arial" panose="020B0604020202020204" pitchFamily="34" charset="0"/>
              </a:rPr>
              <a:t>2) La atracción de ubicación sobre los clientes es inversamente proporcional al cuadrado de la distancia que deben recorrer para llegar a ella.</a:t>
            </a:r>
          </a:p>
          <a:p>
            <a:endParaRPr lang="es-MX" dirty="0">
              <a:latin typeface="Arial" panose="020B0604020202020204" pitchFamily="34" charset="0"/>
              <a:cs typeface="Arial" panose="020B0604020202020204" pitchFamily="34" charset="0"/>
            </a:endParaRPr>
          </a:p>
        </p:txBody>
      </p:sp>
      <p:pic>
        <p:nvPicPr>
          <p:cNvPr id="11266" name="Picture 2" descr="Resultado de imagen para AnÃ¡lisis de ubicaciones de menudeo y de otros servic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0429" y="2653048"/>
            <a:ext cx="6934200" cy="3760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499471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4272" y="624110"/>
            <a:ext cx="9829801" cy="1280890"/>
          </a:xfrm>
          <a:noFill/>
        </p:spPr>
        <p:style>
          <a:lnRef idx="2">
            <a:schemeClr val="dk1"/>
          </a:lnRef>
          <a:fillRef idx="1">
            <a:schemeClr val="lt1"/>
          </a:fillRef>
          <a:effectRef idx="0">
            <a:schemeClr val="dk1"/>
          </a:effectRef>
          <a:fontRef idx="minor">
            <a:schemeClr val="dk1"/>
          </a:fontRef>
        </p:style>
        <p:txBody>
          <a:bodyPr>
            <a:normAutofit/>
          </a:bodyPr>
          <a:lstStyle/>
          <a:p>
            <a:pPr algn="ctr"/>
            <a:r>
              <a:rPr lang="es-MX" dirty="0" smtClean="0">
                <a:latin typeface="Arial" panose="020B0604020202020204" pitchFamily="34" charset="0"/>
                <a:cs typeface="Arial" panose="020B0604020202020204" pitchFamily="34" charset="0"/>
              </a:rPr>
              <a:t>Pasos en el análisis  de las decisiones de ubicación de las instalaciones de servicio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974273" y="1988128"/>
            <a:ext cx="9829800" cy="3777622"/>
          </a:xfrm>
          <a:noFill/>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lgn="just"/>
            <a:r>
              <a:rPr lang="es-MX" dirty="0" smtClean="0">
                <a:latin typeface="Arial" panose="020B0604020202020204" pitchFamily="34" charset="0"/>
                <a:cs typeface="Arial" panose="020B0604020202020204" pitchFamily="34" charset="0"/>
              </a:rPr>
              <a:t>1.- </a:t>
            </a:r>
            <a:r>
              <a:rPr lang="es-MX" b="1" dirty="0" smtClean="0">
                <a:latin typeface="Arial" panose="020B0604020202020204" pitchFamily="34" charset="0"/>
                <a:cs typeface="Arial" panose="020B0604020202020204" pitchFamily="34" charset="0"/>
              </a:rPr>
              <a:t>Investigación del comportamiento del consumidor:</a:t>
            </a:r>
            <a:r>
              <a:rPr lang="es-MX" dirty="0" smtClean="0">
                <a:latin typeface="Arial" panose="020B0604020202020204" pitchFamily="34" charset="0"/>
                <a:cs typeface="Arial" panose="020B0604020202020204" pitchFamily="34" charset="0"/>
              </a:rPr>
              <a:t>¿Por qué los clientes adquieren nuestros productos y servicios?</a:t>
            </a:r>
          </a:p>
          <a:p>
            <a:pPr algn="just"/>
            <a:r>
              <a:rPr lang="es-MX" dirty="0" smtClean="0">
                <a:latin typeface="Arial" panose="020B0604020202020204" pitchFamily="34" charset="0"/>
                <a:cs typeface="Arial" panose="020B0604020202020204" pitchFamily="34" charset="0"/>
              </a:rPr>
              <a:t>2.- </a:t>
            </a:r>
            <a:r>
              <a:rPr lang="es-MX" b="1" dirty="0" smtClean="0">
                <a:latin typeface="Arial" panose="020B0604020202020204" pitchFamily="34" charset="0"/>
                <a:cs typeface="Arial" panose="020B0604020202020204" pitchFamily="34" charset="0"/>
              </a:rPr>
              <a:t>Investigación del mercado: </a:t>
            </a:r>
            <a:r>
              <a:rPr lang="es-MX" dirty="0" smtClean="0">
                <a:latin typeface="Arial" panose="020B0604020202020204" pitchFamily="34" charset="0"/>
                <a:cs typeface="Arial" panose="020B0604020202020204" pitchFamily="34" charset="0"/>
              </a:rPr>
              <a:t>¿Quiénes son nuestros clientes y cuales son sus características?</a:t>
            </a:r>
          </a:p>
          <a:p>
            <a:pPr algn="just"/>
            <a:r>
              <a:rPr lang="es-MX" dirty="0" smtClean="0">
                <a:latin typeface="Arial" panose="020B0604020202020204" pitchFamily="34" charset="0"/>
                <a:cs typeface="Arial" panose="020B0604020202020204" pitchFamily="34" charset="0"/>
              </a:rPr>
              <a:t>3.- </a:t>
            </a:r>
            <a:r>
              <a:rPr lang="es-MX" b="1" dirty="0" smtClean="0">
                <a:latin typeface="Arial" panose="020B0604020202020204" pitchFamily="34" charset="0"/>
                <a:cs typeface="Arial" panose="020B0604020202020204" pitchFamily="34" charset="0"/>
              </a:rPr>
              <a:t>Recopilación de datos sobre cada alternativa de ubicación:</a:t>
            </a:r>
            <a:r>
              <a:rPr lang="es-MX" dirty="0" smtClean="0">
                <a:latin typeface="Arial" panose="020B0604020202020204" pitchFamily="34" charset="0"/>
                <a:cs typeface="Arial" panose="020B0604020202020204" pitchFamily="34" charset="0"/>
              </a:rPr>
              <a:t>¿Dónde están las concentraciones de los clientes objetivo?</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¿Cuáles son sus patrones de trafico y gastos? ¿ Cuales son las tendencias de crecimiento y el grado de competencia, las proyecciones de los gastos discrecionales, de la actividad de la competencia y de los ingresos a lo largo del tiempo?</a:t>
            </a:r>
          </a:p>
          <a:p>
            <a:pPr algn="just"/>
            <a:r>
              <a:rPr lang="es-MX" dirty="0" smtClean="0">
                <a:latin typeface="Arial" panose="020B0604020202020204" pitchFamily="34" charset="0"/>
                <a:cs typeface="Arial" panose="020B0604020202020204" pitchFamily="34" charset="0"/>
              </a:rPr>
              <a:t>4.- </a:t>
            </a:r>
            <a:r>
              <a:rPr lang="es-MX" b="1" dirty="0" smtClean="0">
                <a:latin typeface="Arial" panose="020B0604020202020204" pitchFamily="34" charset="0"/>
                <a:cs typeface="Arial" panose="020B0604020202020204" pitchFamily="34" charset="0"/>
              </a:rPr>
              <a:t>Proyecciones de ingresos para cada alternativa de ubicación:</a:t>
            </a:r>
            <a:r>
              <a:rPr lang="es-MX" dirty="0" smtClean="0">
                <a:latin typeface="Arial" panose="020B0604020202020204" pitchFamily="34" charset="0"/>
                <a:cs typeface="Arial" panose="020B0604020202020204" pitchFamily="34" charset="0"/>
              </a:rPr>
              <a:t>¿Cuáles son las proyecciones económicas de importancia, las proyecciones de los gastos discrecionales, de la actividad de la competencia  y de los ingresos a lo largo del tiempo?</a:t>
            </a:r>
          </a:p>
          <a:p>
            <a:pPr algn="just"/>
            <a:r>
              <a:rPr lang="es-MX" dirty="0" smtClean="0">
                <a:latin typeface="Arial" panose="020B0604020202020204" pitchFamily="34" charset="0"/>
                <a:cs typeface="Arial" panose="020B0604020202020204" pitchFamily="34" charset="0"/>
              </a:rPr>
              <a:t>5.- </a:t>
            </a:r>
            <a:r>
              <a:rPr lang="es-MX" b="1" dirty="0" smtClean="0">
                <a:latin typeface="Arial" panose="020B0604020202020204" pitchFamily="34" charset="0"/>
                <a:cs typeface="Arial" panose="020B0604020202020204" pitchFamily="34" charset="0"/>
              </a:rPr>
              <a:t>Proyecciones de utilidades para cada alternativa de ubicación:</a:t>
            </a:r>
            <a:r>
              <a:rPr lang="es-MX" dirty="0" smtClean="0">
                <a:latin typeface="Arial" panose="020B0604020202020204" pitchFamily="34" charset="0"/>
                <a:cs typeface="Arial" panose="020B0604020202020204" pitchFamily="34" charset="0"/>
              </a:rPr>
              <a:t>¿Cuáles son los ingresos proyectados menos los costos de operación a lo largo del tiempo?</a:t>
            </a:r>
          </a:p>
          <a:p>
            <a:pPr algn="just"/>
            <a:endParaRPr lang="es-MX" dirty="0" smtClean="0">
              <a:latin typeface="Arial" panose="020B0604020202020204" pitchFamily="34" charset="0"/>
              <a:cs typeface="Arial" panose="020B0604020202020204" pitchFamily="34" charset="0"/>
            </a:endParaRPr>
          </a:p>
          <a:p>
            <a:pPr marL="0" indent="0" algn="just">
              <a:buNone/>
            </a:pPr>
            <a:endParaRPr lang="es-MX"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48758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379411"/>
            <a:ext cx="8911687" cy="1280890"/>
          </a:xfrm>
        </p:spPr>
        <p:txBody>
          <a:bodyPr/>
          <a:lstStyle/>
          <a:p>
            <a:pPr algn="ctr"/>
            <a:r>
              <a:rPr lang="es-MX" dirty="0" smtClean="0">
                <a:latin typeface="Arial" panose="020B0604020202020204" pitchFamily="34" charset="0"/>
                <a:cs typeface="Arial" panose="020B0604020202020204" pitchFamily="34" charset="0"/>
              </a:rPr>
              <a:t>Análisis de ubicaciones para instalaciones industriales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660301"/>
            <a:ext cx="8915400" cy="3777622"/>
          </a:xfrm>
        </p:spPr>
        <p:txBody>
          <a:bodyPr/>
          <a:lstStyle/>
          <a:p>
            <a:pPr algn="ctr"/>
            <a:r>
              <a:rPr lang="es-MX" b="1" dirty="0">
                <a:latin typeface="Arial" panose="020B0604020202020204" pitchFamily="34" charset="0"/>
                <a:cs typeface="Arial" panose="020B0604020202020204" pitchFamily="34" charset="0"/>
              </a:rPr>
              <a:t>S</a:t>
            </a:r>
            <a:r>
              <a:rPr lang="es-MX" b="1" dirty="0" smtClean="0">
                <a:latin typeface="Arial" panose="020B0604020202020204" pitchFamily="34" charset="0"/>
                <a:cs typeface="Arial" panose="020B0604020202020204" pitchFamily="34" charset="0"/>
              </a:rPr>
              <a:t>e clasifica los problemas de ubicación en cuatro clases básicas, desde la simple hasta la mas compleja.</a:t>
            </a:r>
          </a:p>
          <a:p>
            <a:r>
              <a:rPr lang="es-MX" b="1" dirty="0" smtClean="0">
                <a:latin typeface="Arial" panose="020B0604020202020204" pitchFamily="34" charset="0"/>
                <a:cs typeface="Arial" panose="020B0604020202020204" pitchFamily="34" charset="0"/>
              </a:rPr>
              <a:t>La primera </a:t>
            </a:r>
            <a:r>
              <a:rPr lang="es-MX" b="1" dirty="0" smtClean="0">
                <a:latin typeface="Arial" panose="020B0604020202020204" pitchFamily="34" charset="0"/>
                <a:cs typeface="Arial" panose="020B0604020202020204" pitchFamily="34" charset="0"/>
              </a:rPr>
              <a:t>clase</a:t>
            </a:r>
            <a:r>
              <a:rPr lang="es-MX" dirty="0" smtClean="0">
                <a:latin typeface="Arial" panose="020B0604020202020204" pitchFamily="34" charset="0"/>
                <a:cs typeface="Arial" panose="020B0604020202020204" pitchFamily="34" charset="0"/>
              </a:rPr>
              <a:t>, una </a:t>
            </a:r>
            <a:r>
              <a:rPr lang="es-MX" dirty="0" smtClean="0">
                <a:latin typeface="Arial" panose="020B0604020202020204" pitchFamily="34" charset="0"/>
                <a:cs typeface="Arial" panose="020B0604020202020204" pitchFamily="34" charset="0"/>
              </a:rPr>
              <a:t>instalación única recibirá materiales de varias fuentes ya existentes y embarcara bienes terminados a varios destinos ya existentes.</a:t>
            </a:r>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La clase de problemas se analiza comúnmente utilizando un análisis convencional de costos.</a:t>
            </a:r>
          </a:p>
          <a:p>
            <a:r>
              <a:rPr lang="es-MX" dirty="0" smtClean="0">
                <a:latin typeface="Arial" panose="020B0604020202020204" pitchFamily="34" charset="0"/>
                <a:cs typeface="Arial" panose="020B0604020202020204" pitchFamily="34" charset="0"/>
              </a:rPr>
              <a:t>También debería reconocerse que en este análisis no se toman en consideración factores de importancia de tipo cualitativo.</a:t>
            </a:r>
          </a:p>
        </p:txBody>
      </p:sp>
      <p:pic>
        <p:nvPicPr>
          <p:cNvPr id="4" name="Imagen 3"/>
          <p:cNvPicPr>
            <a:picLocks noChangeAspect="1"/>
          </p:cNvPicPr>
          <p:nvPr/>
        </p:nvPicPr>
        <p:blipFill>
          <a:blip r:embed="rId2"/>
          <a:stretch>
            <a:fillRect/>
          </a:stretch>
        </p:blipFill>
        <p:spPr>
          <a:xfrm>
            <a:off x="2884868" y="4650702"/>
            <a:ext cx="8075053" cy="2068111"/>
          </a:xfrm>
          <a:prstGeom prst="rect">
            <a:avLst/>
          </a:prstGeom>
          <a:ln>
            <a:noFill/>
          </a:ln>
          <a:effectLst>
            <a:softEdge rad="112500"/>
          </a:effectLst>
        </p:spPr>
      </p:pic>
    </p:spTree>
    <p:extLst>
      <p:ext uri="{BB962C8B-B14F-4D97-AF65-F5344CB8AC3E}">
        <p14:creationId xmlns:p14="http://schemas.microsoft.com/office/powerpoint/2010/main" val="20737755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5870" y="756458"/>
            <a:ext cx="10735886" cy="4674704"/>
          </a:xfrm>
        </p:spPr>
        <p:txBody>
          <a:bodyPr/>
          <a:lstStyle/>
          <a:p>
            <a:pPr algn="just"/>
            <a:r>
              <a:rPr lang="es-MX" dirty="0" smtClean="0">
                <a:latin typeface="Arial" panose="020B0604020202020204" pitchFamily="34" charset="0"/>
                <a:cs typeface="Arial" panose="020B0604020202020204" pitchFamily="34" charset="0"/>
              </a:rPr>
              <a:t>Cuando en la </a:t>
            </a:r>
            <a:r>
              <a:rPr lang="es-MX" b="1" dirty="0" smtClean="0">
                <a:latin typeface="Arial" panose="020B0604020202020204" pitchFamily="34" charset="0"/>
                <a:cs typeface="Arial" panose="020B0604020202020204" pitchFamily="34" charset="0"/>
              </a:rPr>
              <a:t>segunda y tercera </a:t>
            </a:r>
            <a:r>
              <a:rPr lang="es-MX" dirty="0" smtClean="0">
                <a:latin typeface="Arial" panose="020B0604020202020204" pitchFamily="34" charset="0"/>
                <a:cs typeface="Arial" panose="020B0604020202020204" pitchFamily="34" charset="0"/>
              </a:rPr>
              <a:t>clase hay una o </a:t>
            </a:r>
            <a:r>
              <a:rPr lang="es-MX" dirty="0" smtClean="0">
                <a:latin typeface="Arial" panose="020B0604020202020204" pitchFamily="34" charset="0"/>
                <a:cs typeface="Arial" panose="020B0604020202020204" pitchFamily="34" charset="0"/>
              </a:rPr>
              <a:t>más </a:t>
            </a:r>
            <a:r>
              <a:rPr lang="es-MX" dirty="0" smtClean="0">
                <a:latin typeface="Arial" panose="020B0604020202020204" pitchFamily="34" charset="0"/>
                <a:cs typeface="Arial" panose="020B0604020202020204" pitchFamily="34" charset="0"/>
              </a:rPr>
              <a:t>instalaciones se van a ubicar junto con instalaciones similares existentes.</a:t>
            </a:r>
          </a:p>
          <a:p>
            <a:pPr algn="just"/>
            <a:r>
              <a:rPr lang="es-MX" dirty="0" smtClean="0">
                <a:latin typeface="Arial" panose="020B0604020202020204" pitchFamily="34" charset="0"/>
                <a:cs typeface="Arial" panose="020B0604020202020204" pitchFamily="34" charset="0"/>
              </a:rPr>
              <a:t>Por lo </a:t>
            </a:r>
            <a:r>
              <a:rPr lang="es-MX" dirty="0" smtClean="0">
                <a:latin typeface="Arial" panose="020B0604020202020204" pitchFamily="34" charset="0"/>
                <a:cs typeface="Arial" panose="020B0604020202020204" pitchFamily="34" charset="0"/>
              </a:rPr>
              <a:t>general, </a:t>
            </a:r>
            <a:r>
              <a:rPr lang="es-MX" dirty="0" smtClean="0">
                <a:latin typeface="Arial" panose="020B0604020202020204" pitchFamily="34" charset="0"/>
                <a:cs typeface="Arial" panose="020B0604020202020204" pitchFamily="34" charset="0"/>
              </a:rPr>
              <a:t>el los problemas se utiliza alguna forma de programación lineal para investigar simultáneamente  todas las combinaciones posibles de embarque de materiales.</a:t>
            </a:r>
          </a:p>
          <a:p>
            <a:pPr algn="just"/>
            <a:r>
              <a:rPr lang="es-MX" dirty="0">
                <a:latin typeface="Arial" panose="020B0604020202020204" pitchFamily="34" charset="0"/>
                <a:cs typeface="Arial" panose="020B0604020202020204" pitchFamily="34" charset="0"/>
              </a:rPr>
              <a:t>D</a:t>
            </a:r>
            <a:r>
              <a:rPr lang="es-MX" dirty="0" smtClean="0">
                <a:latin typeface="Arial" panose="020B0604020202020204" pitchFamily="34" charset="0"/>
                <a:cs typeface="Arial" panose="020B0604020202020204" pitchFamily="34" charset="0"/>
              </a:rPr>
              <a:t>emuestra que se puede utilizar la programación lineal para seleccionar  una nueva ubicación  para un almacén para que trabaje en equipo  con dos existentes  a fin de alimentar  cuatro  centros de clientes.</a:t>
            </a:r>
          </a:p>
          <a:p>
            <a:pPr algn="just"/>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S</a:t>
            </a:r>
            <a:r>
              <a:rPr lang="es-MX" dirty="0" smtClean="0">
                <a:latin typeface="Arial" panose="020B0604020202020204" pitchFamily="34" charset="0"/>
                <a:cs typeface="Arial" panose="020B0604020202020204" pitchFamily="34" charset="0"/>
              </a:rPr>
              <a:t>e trata de un problema de programación lineal  del tipo de transporte.</a:t>
            </a:r>
          </a:p>
          <a:p>
            <a:pPr algn="just"/>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           El objetivo es minimizar </a:t>
            </a:r>
            <a:r>
              <a:rPr lang="es-MX" dirty="0" smtClean="0">
                <a:latin typeface="Arial" panose="020B0604020202020204" pitchFamily="34" charset="0"/>
                <a:cs typeface="Arial" panose="020B0604020202020204" pitchFamily="34" charset="0"/>
              </a:rPr>
              <a:t>el </a:t>
            </a:r>
            <a:r>
              <a:rPr lang="es-MX" dirty="0" smtClean="0">
                <a:latin typeface="Arial" panose="020B0604020202020204" pitchFamily="34" charset="0"/>
                <a:cs typeface="Arial" panose="020B0604020202020204" pitchFamily="34" charset="0"/>
              </a:rPr>
              <a:t>costo total anual de transporte.</a:t>
            </a:r>
          </a:p>
          <a:p>
            <a:pPr marL="0" indent="0" algn="just">
              <a:buNone/>
            </a:pPr>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pic>
        <p:nvPicPr>
          <p:cNvPr id="12290" name="Picture 2" descr="Resultado de imagen para Se trata de un problema de programaciÃ³n lineal del tipo de transporte"/>
          <p:cNvPicPr>
            <a:picLocks noChangeAspect="1" noChangeArrowheads="1"/>
          </p:cNvPicPr>
          <p:nvPr/>
        </p:nvPicPr>
        <p:blipFill rotWithShape="1">
          <a:blip r:embed="rId2">
            <a:extLst>
              <a:ext uri="{28A0092B-C50C-407E-A947-70E740481C1C}">
                <a14:useLocalDpi xmlns:a14="http://schemas.microsoft.com/office/drawing/2010/main" val="0"/>
              </a:ext>
            </a:extLst>
          </a:blip>
          <a:srcRect l="3446" r="61338"/>
          <a:stretch/>
        </p:blipFill>
        <p:spPr bwMode="auto">
          <a:xfrm>
            <a:off x="2941984" y="4572000"/>
            <a:ext cx="5420138" cy="2150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0382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2942" y="338621"/>
            <a:ext cx="9779722" cy="2724845"/>
          </a:xfrm>
        </p:spPr>
        <p:txBody>
          <a:bodyPr>
            <a:noAutofit/>
          </a:bodyPr>
          <a:lstStyle/>
          <a:p>
            <a:pPr algn="ctr"/>
            <a:r>
              <a:rPr lang="es-MX" dirty="0" smtClean="0">
                <a:latin typeface="Arial" panose="020B0604020202020204" pitchFamily="34" charset="0"/>
                <a:cs typeface="Arial" panose="020B0604020202020204" pitchFamily="34" charset="0"/>
              </a:rPr>
              <a:t>Integración de factores cuantitativos y cualitativos en las decisiones de ubicación.</a:t>
            </a:r>
            <a:endParaRPr lang="es-MX"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rotWithShape="1">
          <a:blip r:embed="rId2"/>
          <a:srcRect l="45412"/>
          <a:stretch/>
        </p:blipFill>
        <p:spPr>
          <a:xfrm>
            <a:off x="2043953" y="3165748"/>
            <a:ext cx="9179859" cy="3557781"/>
          </a:xfrm>
          <a:prstGeom prst="rect">
            <a:avLst/>
          </a:prstGeom>
        </p:spPr>
      </p:pic>
    </p:spTree>
    <p:extLst>
      <p:ext uri="{BB962C8B-B14F-4D97-AF65-F5344CB8AC3E}">
        <p14:creationId xmlns:p14="http://schemas.microsoft.com/office/powerpoint/2010/main" val="22582728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3149" y="240632"/>
            <a:ext cx="8915400" cy="3777622"/>
          </a:xfrm>
        </p:spPr>
        <p:txBody>
          <a:bodyPr/>
          <a:lstStyle/>
          <a:p>
            <a:pPr algn="just"/>
            <a:r>
              <a:rPr lang="es-MX" dirty="0" smtClean="0">
                <a:latin typeface="Arial" panose="020B0604020202020204" pitchFamily="34" charset="0"/>
                <a:cs typeface="Arial" panose="020B0604020202020204" pitchFamily="34" charset="0"/>
              </a:rPr>
              <a:t>Las técnicos para analizar y comparar ubicaciones alternativas se han basado en la localización de concentraciones de clientes.</a:t>
            </a:r>
          </a:p>
          <a:p>
            <a:pPr algn="just"/>
            <a:r>
              <a:rPr lang="es-MX" dirty="0" smtClean="0">
                <a:latin typeface="Arial" panose="020B0604020202020204" pitchFamily="34" charset="0"/>
                <a:cs typeface="Arial" panose="020B0604020202020204" pitchFamily="34" charset="0"/>
              </a:rPr>
              <a:t>La mayoría de las organizaciones de servicio </a:t>
            </a:r>
            <a:r>
              <a:rPr lang="es-MX" dirty="0" smtClean="0">
                <a:latin typeface="Arial" panose="020B0604020202020204" pitchFamily="34" charset="0"/>
                <a:cs typeface="Arial" panose="020B0604020202020204" pitchFamily="34" charset="0"/>
              </a:rPr>
              <a:t>buscan minimizar </a:t>
            </a:r>
            <a:r>
              <a:rPr lang="es-MX" dirty="0" smtClean="0">
                <a:latin typeface="Arial" panose="020B0604020202020204" pitchFamily="34" charset="0"/>
                <a:cs typeface="Arial" panose="020B0604020202020204" pitchFamily="34" charset="0"/>
              </a:rPr>
              <a:t>el tiempo, distancia o costos de recorridos.</a:t>
            </a:r>
          </a:p>
          <a:p>
            <a:pPr algn="just"/>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1803149" y="1846729"/>
            <a:ext cx="7824945" cy="4823012"/>
          </a:xfrm>
          <a:prstGeom prst="ellipse">
            <a:avLst/>
          </a:prstGeom>
          <a:ln>
            <a:noFill/>
          </a:ln>
          <a:effectLst>
            <a:softEdge rad="112500"/>
          </a:effectLst>
        </p:spPr>
      </p:pic>
    </p:spTree>
    <p:extLst>
      <p:ext uri="{BB962C8B-B14F-4D97-AF65-F5344CB8AC3E}">
        <p14:creationId xmlns:p14="http://schemas.microsoft.com/office/powerpoint/2010/main" val="429198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481263"/>
            <a:ext cx="8915400" cy="5429959"/>
          </a:xfrm>
        </p:spPr>
        <p:txBody>
          <a:bodyPr/>
          <a:lstStyle/>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Los análisis cuantitativos dan información </a:t>
            </a:r>
            <a:r>
              <a:rPr lang="es-MX" dirty="0" smtClean="0">
                <a:latin typeface="Arial" panose="020B0604020202020204" pitchFamily="34" charset="0"/>
                <a:cs typeface="Arial" panose="020B0604020202020204" pitchFamily="34" charset="0"/>
              </a:rPr>
              <a:t>muy </a:t>
            </a:r>
            <a:r>
              <a:rPr lang="es-MX" dirty="0" smtClean="0">
                <a:latin typeface="Arial" panose="020B0604020202020204" pitchFamily="34" charset="0"/>
                <a:cs typeface="Arial" panose="020B0604020202020204" pitchFamily="34" charset="0"/>
              </a:rPr>
              <a:t>valiosa sobre decisiones de ubicación.</a:t>
            </a: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Los gerentes que toman decisiones de ubicación saben que algunos casos los factores cualitativos  pueden dominar a los cuantitativos</a:t>
            </a:r>
          </a:p>
          <a:p>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2401421" y="1613647"/>
            <a:ext cx="8572500" cy="21873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n 3"/>
          <p:cNvPicPr>
            <a:picLocks noChangeAspect="1"/>
          </p:cNvPicPr>
          <p:nvPr/>
        </p:nvPicPr>
        <p:blipFill rotWithShape="1">
          <a:blip r:embed="rId3"/>
          <a:srcRect t="23696" b="26109"/>
          <a:stretch/>
        </p:blipFill>
        <p:spPr>
          <a:xfrm>
            <a:off x="2814918" y="5056094"/>
            <a:ext cx="8159003" cy="14522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32906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1280890"/>
          </a:xfrm>
        </p:spPr>
        <p:txBody>
          <a:bodyPr/>
          <a:lstStyle/>
          <a:p>
            <a:pPr algn="ctr"/>
            <a:r>
              <a:rPr lang="es-MX" b="1" dirty="0" smtClean="0"/>
              <a:t>CONTENIDO TEMATICO</a:t>
            </a:r>
            <a:endParaRPr lang="es-MX" b="1" dirty="0"/>
          </a:p>
        </p:txBody>
      </p:sp>
      <p:sp>
        <p:nvSpPr>
          <p:cNvPr id="3" name="Marcador de contenido 2"/>
          <p:cNvSpPr>
            <a:spLocks noGrp="1"/>
          </p:cNvSpPr>
          <p:nvPr>
            <p:ph idx="1"/>
          </p:nvPr>
        </p:nvSpPr>
        <p:spPr>
          <a:xfrm>
            <a:off x="2589212" y="1905000"/>
            <a:ext cx="8915400" cy="4078357"/>
          </a:xfrm>
        </p:spPr>
        <p:txBody>
          <a:bodyPr/>
          <a:lstStyle/>
          <a:p>
            <a:r>
              <a:rPr lang="es-MX" sz="2400" b="1" dirty="0" smtClean="0">
                <a:solidFill>
                  <a:schemeClr val="tx1"/>
                </a:solidFill>
              </a:rPr>
              <a:t>UNIDAD DE COMPETENCIA III</a:t>
            </a:r>
          </a:p>
          <a:p>
            <a:endParaRPr lang="es-MX" sz="2400" dirty="0"/>
          </a:p>
          <a:p>
            <a:r>
              <a:rPr lang="es-MX" sz="2400" dirty="0" smtClean="0"/>
              <a:t>Localización de empresas de manufactura</a:t>
            </a:r>
          </a:p>
          <a:p>
            <a:endParaRPr lang="es-MX" sz="2400" dirty="0" smtClean="0"/>
          </a:p>
          <a:p>
            <a:r>
              <a:rPr lang="es-MX" sz="2400" dirty="0"/>
              <a:t>Localización de empresas </a:t>
            </a:r>
            <a:r>
              <a:rPr lang="es-MX" sz="2400" dirty="0" smtClean="0"/>
              <a:t>de servicios</a:t>
            </a:r>
          </a:p>
          <a:p>
            <a:pPr marL="0" indent="0">
              <a:buNone/>
            </a:pPr>
            <a:endParaRPr lang="es-MX" sz="2400" dirty="0">
              <a:solidFill>
                <a:schemeClr val="tx1"/>
              </a:solidFill>
            </a:endParaRPr>
          </a:p>
          <a:p>
            <a:r>
              <a:rPr lang="es-MX" sz="2400" dirty="0" smtClean="0">
                <a:solidFill>
                  <a:schemeClr val="tx1"/>
                </a:solidFill>
              </a:rPr>
              <a:t>Conocimiento de distribución.</a:t>
            </a:r>
          </a:p>
          <a:p>
            <a:endParaRPr lang="es-MX" b="1" dirty="0" smtClean="0">
              <a:solidFill>
                <a:schemeClr val="tx1"/>
              </a:solidFill>
            </a:endParaRPr>
          </a:p>
          <a:p>
            <a:pPr>
              <a:buFont typeface="Wingdings" panose="05000000000000000000" pitchFamily="2" charset="2"/>
              <a:buChar char="Ø"/>
            </a:pPr>
            <a:endParaRPr lang="es-MX" b="1" dirty="0" smtClean="0">
              <a:solidFill>
                <a:schemeClr val="tx1"/>
              </a:solidFill>
            </a:endParaRPr>
          </a:p>
          <a:p>
            <a:pPr marL="0" indent="0">
              <a:buNone/>
            </a:pPr>
            <a:endParaRPr lang="es-MX" dirty="0" smtClean="0">
              <a:solidFill>
                <a:schemeClr val="tx1"/>
              </a:solidFill>
            </a:endParaRPr>
          </a:p>
          <a:p>
            <a:endParaRPr lang="es-MX" b="1" dirty="0" smtClean="0"/>
          </a:p>
          <a:p>
            <a:endParaRPr lang="es-MX" b="1" dirty="0"/>
          </a:p>
        </p:txBody>
      </p:sp>
    </p:spTree>
    <p:extLst>
      <p:ext uri="{BB962C8B-B14F-4D97-AF65-F5344CB8AC3E}">
        <p14:creationId xmlns:p14="http://schemas.microsoft.com/office/powerpoint/2010/main" val="5931165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652464" y="258204"/>
            <a:ext cx="3992732" cy="576262"/>
          </a:xfrm>
        </p:spPr>
        <p:txBody>
          <a:bodyPr/>
          <a:lstStyle/>
          <a:p>
            <a:r>
              <a:rPr lang="es-MX" dirty="0" smtClean="0">
                <a:latin typeface="Arial" panose="020B0604020202020204" pitchFamily="34" charset="0"/>
                <a:cs typeface="Arial" panose="020B0604020202020204" pitchFamily="34" charset="0"/>
              </a:rPr>
              <a:t>Factores Cualitativos </a:t>
            </a:r>
            <a:endParaRPr lang="es-MX" dirty="0">
              <a:latin typeface="Arial" panose="020B0604020202020204" pitchFamily="34" charset="0"/>
              <a:cs typeface="Arial" panose="020B0604020202020204" pitchFamily="34" charset="0"/>
            </a:endParaRPr>
          </a:p>
        </p:txBody>
      </p:sp>
      <p:sp>
        <p:nvSpPr>
          <p:cNvPr id="6" name="Marcador de contenido 5"/>
          <p:cNvSpPr>
            <a:spLocks noGrp="1"/>
          </p:cNvSpPr>
          <p:nvPr>
            <p:ph sz="half" idx="2"/>
          </p:nvPr>
        </p:nvSpPr>
        <p:spPr>
          <a:xfrm>
            <a:off x="1652464" y="868707"/>
            <a:ext cx="4342893" cy="3354060"/>
          </a:xfrm>
        </p:spPr>
        <p:txBody>
          <a:bodyPr/>
          <a:lstStyle/>
          <a:p>
            <a:r>
              <a:rPr lang="es-MX" dirty="0" smtClean="0">
                <a:latin typeface="Arial" panose="020B0604020202020204" pitchFamily="34" charset="0"/>
                <a:cs typeface="Arial" panose="020B0604020202020204" pitchFamily="34" charset="0"/>
              </a:rPr>
              <a:t>La vivienda </a:t>
            </a:r>
          </a:p>
          <a:p>
            <a:r>
              <a:rPr lang="es-MX" dirty="0" smtClean="0">
                <a:latin typeface="Arial" panose="020B0604020202020204" pitchFamily="34" charset="0"/>
                <a:cs typeface="Arial" panose="020B0604020202020204" pitchFamily="34" charset="0"/>
              </a:rPr>
              <a:t>Costos de la vida</a:t>
            </a:r>
          </a:p>
          <a:p>
            <a:r>
              <a:rPr lang="es-MX" dirty="0" smtClean="0">
                <a:latin typeface="Arial" panose="020B0604020202020204" pitchFamily="34" charset="0"/>
                <a:cs typeface="Arial" panose="020B0604020202020204" pitchFamily="34" charset="0"/>
              </a:rPr>
              <a:t>Disponibilidad de mano de obra</a:t>
            </a:r>
          </a:p>
          <a:p>
            <a:r>
              <a:rPr lang="es-MX" dirty="0" smtClean="0">
                <a:latin typeface="Arial" panose="020B0604020202020204" pitchFamily="34" charset="0"/>
                <a:cs typeface="Arial" panose="020B0604020202020204" pitchFamily="34" charset="0"/>
              </a:rPr>
              <a:t>Clima</a:t>
            </a:r>
          </a:p>
          <a:p>
            <a:r>
              <a:rPr lang="es-MX" dirty="0" smtClean="0">
                <a:latin typeface="Arial" panose="020B0604020202020204" pitchFamily="34" charset="0"/>
                <a:cs typeface="Arial" panose="020B0604020202020204" pitchFamily="34" charset="0"/>
              </a:rPr>
              <a:t>Actividades comunitarias</a:t>
            </a:r>
          </a:p>
          <a:p>
            <a:r>
              <a:rPr lang="es-MX" dirty="0" smtClean="0">
                <a:latin typeface="Arial" panose="020B0604020202020204" pitchFamily="34" charset="0"/>
                <a:cs typeface="Arial" panose="020B0604020202020204" pitchFamily="34" charset="0"/>
              </a:rPr>
              <a:t>Servicios educativos</a:t>
            </a:r>
          </a:p>
          <a:p>
            <a:r>
              <a:rPr lang="es-MX" dirty="0" smtClean="0">
                <a:latin typeface="Arial" panose="020B0604020202020204" pitchFamily="34" charset="0"/>
                <a:cs typeface="Arial" panose="020B0604020202020204" pitchFamily="34" charset="0"/>
              </a:rPr>
              <a:t>Servicios de salud</a:t>
            </a:r>
          </a:p>
          <a:p>
            <a:r>
              <a:rPr lang="es-MX" dirty="0" smtClean="0">
                <a:latin typeface="Arial" panose="020B0604020202020204" pitchFamily="34" charset="0"/>
                <a:cs typeface="Arial" panose="020B0604020202020204" pitchFamily="34" charset="0"/>
              </a:rPr>
              <a:t>Actividades sindicales </a:t>
            </a:r>
          </a:p>
          <a:p>
            <a:endParaRPr lang="es-MX" dirty="0">
              <a:latin typeface="Arial" panose="020B0604020202020204" pitchFamily="34" charset="0"/>
              <a:cs typeface="Arial" panose="020B0604020202020204" pitchFamily="34" charset="0"/>
            </a:endParaRPr>
          </a:p>
        </p:txBody>
      </p:sp>
      <p:sp>
        <p:nvSpPr>
          <p:cNvPr id="7" name="Marcador de texto 6"/>
          <p:cNvSpPr>
            <a:spLocks noGrp="1"/>
          </p:cNvSpPr>
          <p:nvPr>
            <p:ph type="body" sz="quarter" idx="3"/>
          </p:nvPr>
        </p:nvSpPr>
        <p:spPr/>
        <p:txBody>
          <a:bodyPr/>
          <a:lstStyle/>
          <a:p>
            <a:r>
              <a:rPr lang="es-MX" dirty="0" smtClean="0">
                <a:latin typeface="Arial" panose="020B0604020202020204" pitchFamily="34" charset="0"/>
                <a:cs typeface="Arial" panose="020B0604020202020204" pitchFamily="34" charset="0"/>
              </a:rPr>
              <a:t>Factores cuantitativos </a:t>
            </a:r>
            <a:endParaRPr lang="es-MX" dirty="0">
              <a:latin typeface="Arial" panose="020B0604020202020204" pitchFamily="34" charset="0"/>
              <a:cs typeface="Arial" panose="020B0604020202020204" pitchFamily="34" charset="0"/>
            </a:endParaRPr>
          </a:p>
        </p:txBody>
      </p:sp>
      <p:sp>
        <p:nvSpPr>
          <p:cNvPr id="8" name="Marcador de contenido 7"/>
          <p:cNvSpPr>
            <a:spLocks noGrp="1"/>
          </p:cNvSpPr>
          <p:nvPr>
            <p:ph sz="quarter" idx="4"/>
          </p:nvPr>
        </p:nvSpPr>
        <p:spPr/>
        <p:txBody>
          <a:bodyPr/>
          <a:lstStyle/>
          <a:p>
            <a:r>
              <a:rPr lang="es-MX" dirty="0" smtClean="0">
                <a:latin typeface="Arial" panose="020B0604020202020204" pitchFamily="34" charset="0"/>
                <a:cs typeface="Arial" panose="020B0604020202020204" pitchFamily="34" charset="0"/>
              </a:rPr>
              <a:t>Costo anual de operación para determinar la aceptabilidad de una ubicación en particular</a:t>
            </a:r>
            <a:endParaRPr lang="es-MX" dirty="0">
              <a:latin typeface="Arial" panose="020B0604020202020204" pitchFamily="34" charset="0"/>
              <a:cs typeface="Arial" panose="020B0604020202020204" pitchFamily="34" charset="0"/>
            </a:endParaRPr>
          </a:p>
        </p:txBody>
      </p:sp>
      <p:pic>
        <p:nvPicPr>
          <p:cNvPr id="13314" name="Picture 2" descr="Resultado de imagen para La vivien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464" y="4607860"/>
            <a:ext cx="2202360" cy="2157972"/>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tretch>
            <a:fillRect/>
          </a:stretch>
        </p:blipFill>
        <p:spPr>
          <a:xfrm>
            <a:off x="8726224" y="3808318"/>
            <a:ext cx="2952750" cy="1552575"/>
          </a:xfrm>
          <a:prstGeom prst="rect">
            <a:avLst/>
          </a:prstGeom>
        </p:spPr>
      </p:pic>
      <p:pic>
        <p:nvPicPr>
          <p:cNvPr id="4" name="Imagen 3"/>
          <p:cNvPicPr>
            <a:picLocks noChangeAspect="1"/>
          </p:cNvPicPr>
          <p:nvPr/>
        </p:nvPicPr>
        <p:blipFill>
          <a:blip r:embed="rId4"/>
          <a:stretch>
            <a:fillRect/>
          </a:stretch>
        </p:blipFill>
        <p:spPr>
          <a:xfrm>
            <a:off x="6622880" y="226399"/>
            <a:ext cx="2619375" cy="1743075"/>
          </a:xfrm>
          <a:prstGeom prst="rect">
            <a:avLst/>
          </a:prstGeom>
        </p:spPr>
      </p:pic>
      <p:pic>
        <p:nvPicPr>
          <p:cNvPr id="9" name="Imagen 8"/>
          <p:cNvPicPr>
            <a:picLocks noChangeAspect="1"/>
          </p:cNvPicPr>
          <p:nvPr/>
        </p:nvPicPr>
        <p:blipFill>
          <a:blip r:embed="rId5"/>
          <a:stretch>
            <a:fillRect/>
          </a:stretch>
        </p:blipFill>
        <p:spPr>
          <a:xfrm>
            <a:off x="4646901" y="4257008"/>
            <a:ext cx="3493523" cy="2390663"/>
          </a:xfrm>
          <a:prstGeom prst="rect">
            <a:avLst/>
          </a:prstGeom>
        </p:spPr>
      </p:pic>
    </p:spTree>
    <p:extLst>
      <p:ext uri="{BB962C8B-B14F-4D97-AF65-F5344CB8AC3E}">
        <p14:creationId xmlns:p14="http://schemas.microsoft.com/office/powerpoint/2010/main" val="32868650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4109" y="197427"/>
            <a:ext cx="9800503" cy="612408"/>
          </a:xfrm>
        </p:spPr>
        <p:txBody>
          <a:bodyPr>
            <a:normAutofit/>
          </a:bodyPr>
          <a:lstStyle/>
          <a:p>
            <a:r>
              <a:rPr lang="es-MX" sz="2800" dirty="0" smtClean="0">
                <a:latin typeface="Arial" panose="020B0604020202020204" pitchFamily="34" charset="0"/>
                <a:cs typeface="Arial" panose="020B0604020202020204" pitchFamily="34" charset="0"/>
              </a:rPr>
              <a:t>Ilustra el procedimiento de escala de calificaciones </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851458" y="809835"/>
            <a:ext cx="8915400" cy="3777622"/>
          </a:xfrm>
        </p:spPr>
        <p:txBody>
          <a:bodyPr/>
          <a:lstStyle/>
          <a:p>
            <a:r>
              <a:rPr lang="es-MX" dirty="0" smtClean="0">
                <a:latin typeface="Arial" panose="020B0604020202020204" pitchFamily="34" charset="0"/>
                <a:cs typeface="Arial" panose="020B0604020202020204" pitchFamily="34" charset="0"/>
              </a:rPr>
              <a:t>Procedimientos de este tipo pueden ser útiles al comparar alternativas de ubicación, cuando la decisión de localización de los factores cualitativos son importantes.</a:t>
            </a:r>
            <a:endParaRPr lang="es-MX" dirty="0">
              <a:latin typeface="Arial" panose="020B0604020202020204" pitchFamily="34" charset="0"/>
              <a:cs typeface="Arial" panose="020B0604020202020204" pitchFamily="34" charset="0"/>
            </a:endParaRPr>
          </a:p>
        </p:txBody>
      </p:sp>
      <p:sp>
        <p:nvSpPr>
          <p:cNvPr id="6" name="Título 1"/>
          <p:cNvSpPr txBox="1">
            <a:spLocks/>
          </p:cNvSpPr>
          <p:nvPr/>
        </p:nvSpPr>
        <p:spPr>
          <a:xfrm>
            <a:off x="1704109" y="4857486"/>
            <a:ext cx="9800503" cy="1491359"/>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dirty="0" smtClean="0">
                <a:latin typeface="Arial" panose="020B0604020202020204" pitchFamily="34" charset="0"/>
                <a:cs typeface="Arial" panose="020B0604020202020204" pitchFamily="34" charset="0"/>
              </a:rPr>
              <a:t>*</a:t>
            </a:r>
            <a:r>
              <a:rPr lang="es-MX" sz="1800" dirty="0" smtClean="0">
                <a:latin typeface="Arial" panose="020B0604020202020204" pitchFamily="34" charset="0"/>
                <a:cs typeface="Arial" panose="020B0604020202020204" pitchFamily="34" charset="0"/>
              </a:rPr>
              <a:t>Estas calificaciones se determinan al dividir el costo mas bajo por tonelada entre el costo real por tonelada.</a:t>
            </a:r>
          </a:p>
          <a:p>
            <a:endParaRPr lang="es-MX" sz="1800" dirty="0" smtClean="0">
              <a:latin typeface="Arial" panose="020B0604020202020204" pitchFamily="34" charset="0"/>
              <a:cs typeface="Arial" panose="020B0604020202020204" pitchFamily="34" charset="0"/>
            </a:endParaRPr>
          </a:p>
          <a:p>
            <a:r>
              <a:rPr lang="es-MX" sz="1900" dirty="0">
                <a:latin typeface="Arial" panose="020B0604020202020204" pitchFamily="34" charset="0"/>
                <a:cs typeface="Arial" panose="020B0604020202020204" pitchFamily="34" charset="0"/>
              </a:rPr>
              <a:t>*</a:t>
            </a:r>
            <a:r>
              <a:rPr lang="es-MX" sz="1900" dirty="0" smtClean="0">
                <a:latin typeface="Arial" panose="020B0604020202020204" pitchFamily="34" charset="0"/>
                <a:cs typeface="Arial" panose="020B0604020202020204" pitchFamily="34" charset="0"/>
              </a:rPr>
              <a:t> Las calificaciones de los factores cualitativos se estiman con base en una calificación máxima de 1.000.</a:t>
            </a:r>
            <a:endParaRPr lang="es-MX" sz="1900" dirty="0">
              <a:latin typeface="Arial" panose="020B0604020202020204" pitchFamily="34" charset="0"/>
              <a:cs typeface="Arial" panose="020B0604020202020204"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569994953"/>
              </p:ext>
            </p:extLst>
          </p:nvPr>
        </p:nvGraphicFramePr>
        <p:xfrm>
          <a:off x="2178196" y="1895692"/>
          <a:ext cx="8407397" cy="2691765"/>
        </p:xfrm>
        <a:graphic>
          <a:graphicData uri="http://schemas.openxmlformats.org/drawingml/2006/table">
            <a:tbl>
              <a:tblPr/>
              <a:tblGrid>
                <a:gridCol w="761712"/>
                <a:gridCol w="790277"/>
                <a:gridCol w="761712"/>
                <a:gridCol w="761712"/>
                <a:gridCol w="761712"/>
                <a:gridCol w="761712"/>
                <a:gridCol w="761712"/>
                <a:gridCol w="761712"/>
                <a:gridCol w="761712"/>
                <a:gridCol w="761712"/>
                <a:gridCol w="761712"/>
              </a:tblGrid>
              <a:tr h="190500">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rowSpan="2" gridSpan="8">
                  <a:txBody>
                    <a:bodyPr/>
                    <a:lstStyle/>
                    <a:p>
                      <a:pPr algn="ctr" fontAlgn="b"/>
                      <a:r>
                        <a:rPr lang="es-MX" sz="1400" b="0" i="0" u="none" strike="noStrike">
                          <a:solidFill>
                            <a:srgbClr val="000000"/>
                          </a:solidFill>
                          <a:effectLst/>
                          <a:latin typeface="Calibri" panose="020F0502020204030204" pitchFamily="34" charset="0"/>
                        </a:rPr>
                        <a:t>P</a:t>
                      </a:r>
                      <a:r>
                        <a:rPr lang="es-MX" sz="1200" b="0" i="0" u="none" strike="noStrike">
                          <a:solidFill>
                            <a:srgbClr val="000000"/>
                          </a:solidFill>
                          <a:effectLst/>
                          <a:latin typeface="Calibri" panose="020F0502020204030204" pitchFamily="34" charset="0"/>
                        </a:rPr>
                        <a:t>ROCEDIMIENTO DE CALIFICASIONES RELATIVAS AGREGADAS PARA COMPARAR UBICASIONES ALTERNATIVAS PARA UN TREN DE LAMINACION DE ACEROS.</a:t>
                      </a:r>
                      <a:endParaRPr lang="es-MX"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s-MX"/>
                    </a:p>
                  </a:txBody>
                  <a:tcPr/>
                </a:tc>
                <a:tc rowSpan="2" hMerge="1">
                  <a:txBody>
                    <a:bodyPr/>
                    <a:lstStyle/>
                    <a:p>
                      <a:endParaRPr lang="es-MX"/>
                    </a:p>
                  </a:txBody>
                  <a:tcPr/>
                </a:tc>
                <a:tc rowSpan="2" hMerge="1">
                  <a:txBody>
                    <a:bodyPr/>
                    <a:lstStyle/>
                    <a:p>
                      <a:endParaRPr lang="es-MX"/>
                    </a:p>
                  </a:txBody>
                  <a:tcPr/>
                </a:tc>
                <a:tc rowSpan="2" hMerge="1">
                  <a:txBody>
                    <a:bodyPr/>
                    <a:lstStyle/>
                    <a:p>
                      <a:endParaRPr lang="es-MX"/>
                    </a:p>
                  </a:txBody>
                  <a:tcPr/>
                </a:tc>
                <a:tc rowSpan="2" hMerge="1">
                  <a:txBody>
                    <a:bodyPr/>
                    <a:lstStyle/>
                    <a:p>
                      <a:endParaRPr lang="es-MX"/>
                    </a:p>
                  </a:txBody>
                  <a:tcPr/>
                </a:tc>
                <a:tc rowSpan="2" hMerge="1">
                  <a:txBody>
                    <a:bodyPr/>
                    <a:lstStyle/>
                    <a:p>
                      <a:endParaRPr lang="es-MX"/>
                    </a:p>
                  </a:txBody>
                  <a:tcPr/>
                </a:tc>
                <a:tc rowSpan="2" hMerge="1">
                  <a:txBody>
                    <a:bodyPr/>
                    <a:lstStyle/>
                    <a:p>
                      <a:endParaRPr lang="es-MX"/>
                    </a:p>
                  </a:txBody>
                  <a:tcPr/>
                </a:tc>
              </a:tr>
              <a:tr h="190500">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gridSpan="8" vMerge="1">
                  <a:txBody>
                    <a:bodyPr/>
                    <a:lstStyle/>
                    <a:p>
                      <a:endParaRPr lang="es-MX"/>
                    </a:p>
                  </a:txBody>
                  <a:tcPr/>
                </a:tc>
                <a:tc hMerge="1" vMerge="1">
                  <a:txBody>
                    <a:bodyPr/>
                    <a:lstStyle/>
                    <a:p>
                      <a:endParaRPr lang="es-MX"/>
                    </a:p>
                  </a:txBody>
                  <a:tcPr/>
                </a:tc>
                <a:tc hMerge="1" vMerge="1">
                  <a:txBody>
                    <a:bodyPr/>
                    <a:lstStyle/>
                    <a:p>
                      <a:endParaRPr lang="es-MX"/>
                    </a:p>
                  </a:txBody>
                  <a:tcPr/>
                </a:tc>
                <a:tc hMerge="1" vMerge="1">
                  <a:txBody>
                    <a:bodyPr/>
                    <a:lstStyle/>
                    <a:p>
                      <a:endParaRPr lang="es-MX"/>
                    </a:p>
                  </a:txBody>
                  <a:tcPr/>
                </a:tc>
                <a:tc hMerge="1" vMerge="1">
                  <a:txBody>
                    <a:bodyPr/>
                    <a:lstStyle/>
                    <a:p>
                      <a:endParaRPr lang="es-MX"/>
                    </a:p>
                  </a:txBody>
                  <a:tcPr/>
                </a:tc>
                <a:tc hMerge="1" vMerge="1">
                  <a:txBody>
                    <a:bodyPr/>
                    <a:lstStyle/>
                    <a:p>
                      <a:endParaRPr lang="es-MX"/>
                    </a:p>
                  </a:txBody>
                  <a:tcPr/>
                </a:tc>
                <a:tc hMerge="1" vMerge="1">
                  <a:txBody>
                    <a:bodyPr/>
                    <a:lstStyle/>
                    <a:p>
                      <a:endParaRPr lang="es-MX"/>
                    </a:p>
                  </a:txBody>
                  <a:tcPr/>
                </a:tc>
                <a:tc hMerge="1" vMerge="1">
                  <a:txBody>
                    <a:bodyPr/>
                    <a:lstStyle/>
                    <a:p>
                      <a:endParaRPr lang="es-MX"/>
                    </a:p>
                  </a:txBody>
                  <a:tcPr/>
                </a:tc>
              </a:tr>
              <a:tr h="190500">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0500">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rowSpan="4">
                  <a:txBody>
                    <a:bodyPr/>
                    <a:lstStyle/>
                    <a:p>
                      <a:pPr algn="ctr" fontAlgn="t"/>
                      <a:r>
                        <a:rPr lang="es-MX" sz="1100" b="0" i="0" u="none" strike="noStrike">
                          <a:solidFill>
                            <a:srgbClr val="000000"/>
                          </a:solidFill>
                          <a:effectLst/>
                          <a:latin typeface="Calibri" panose="020F0502020204030204" pitchFamily="34" charset="0"/>
                        </a:rPr>
                        <a:t>Coeficiente del                        factor </a:t>
                      </a:r>
                    </a:p>
                  </a:txBody>
                  <a:tcPr marL="9525" marR="9525" marT="9525" marB="0">
                    <a:lnL>
                      <a:noFill/>
                    </a:lnL>
                    <a:lnR>
                      <a:noFill/>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s-MX" sz="1100" b="0" i="0" u="none" strike="noStrike">
                          <a:solidFill>
                            <a:srgbClr val="000000"/>
                          </a:solidFill>
                          <a:effectLst/>
                          <a:latin typeface="Calibri" panose="020F0502020204030204" pitchFamily="34" charset="0"/>
                        </a:rPr>
                        <a:t>St. Louis, Missouri</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ctr"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gridSpan="3">
                  <a:txBody>
                    <a:bodyPr/>
                    <a:lstStyle/>
                    <a:p>
                      <a:pPr algn="ctr" fontAlgn="b"/>
                      <a:r>
                        <a:rPr lang="es-MX" sz="1100" b="0" i="0" u="none" strike="noStrike">
                          <a:solidFill>
                            <a:srgbClr val="000000"/>
                          </a:solidFill>
                          <a:effectLst/>
                          <a:latin typeface="Calibri" panose="020F0502020204030204" pitchFamily="34" charset="0"/>
                        </a:rPr>
                        <a:t>Cleveland, Ohio</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90500">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vMerge="1">
                  <a:txBody>
                    <a:bodyPr/>
                    <a:lstStyle/>
                    <a:p>
                      <a:endParaRPr lang="es-MX"/>
                    </a:p>
                  </a:txBody>
                  <a:tcPr/>
                </a:tc>
                <a:tc rowSpan="3">
                  <a:txBody>
                    <a:bodyPr/>
                    <a:lstStyle/>
                    <a:p>
                      <a:pPr algn="ctr" fontAlgn="ctr"/>
                      <a:r>
                        <a:rPr lang="es-MX" sz="1100" b="0" i="0" u="none" strike="noStrike">
                          <a:solidFill>
                            <a:srgbClr val="000000"/>
                          </a:solidFill>
                          <a:effectLst/>
                          <a:latin typeface="Calibri" panose="020F0502020204030204" pitchFamily="34" charset="0"/>
                        </a:rPr>
                        <a:t>Datos Economicos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b"/>
                      <a:r>
                        <a:rPr lang="es-MX" sz="1100" b="0" i="0" u="none" strike="noStrike">
                          <a:solidFill>
                            <a:srgbClr val="000000"/>
                          </a:solidFill>
                          <a:effectLst/>
                          <a:latin typeface="Calibri" panose="020F0502020204030204" pitchFamily="34" charset="0"/>
                        </a:rPr>
                        <a:t>Marcador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b"/>
                      <a:r>
                        <a:rPr lang="es-MX" sz="1100" b="0" i="0" u="none" strike="noStrike">
                          <a:solidFill>
                            <a:srgbClr val="000000"/>
                          </a:solidFill>
                          <a:effectLst/>
                          <a:latin typeface="Calibri" panose="020F0502020204030204" pitchFamily="34" charset="0"/>
                        </a:rPr>
                        <a:t>Marcador ponderado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rowSpan="3">
                  <a:txBody>
                    <a:bodyPr/>
                    <a:lstStyle/>
                    <a:p>
                      <a:pPr algn="ctr" fontAlgn="b"/>
                      <a:r>
                        <a:rPr lang="es-MX" sz="1100" b="0" i="0" u="none" strike="noStrike">
                          <a:solidFill>
                            <a:srgbClr val="000000"/>
                          </a:solidFill>
                          <a:effectLst/>
                          <a:latin typeface="Calibri" panose="020F0502020204030204" pitchFamily="34" charset="0"/>
                        </a:rPr>
                        <a:t>Datos Economicos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b"/>
                      <a:r>
                        <a:rPr lang="es-MX" sz="1100" b="0" i="0" u="none" strike="noStrike">
                          <a:solidFill>
                            <a:srgbClr val="000000"/>
                          </a:solidFill>
                          <a:effectLst/>
                          <a:latin typeface="Calibri" panose="020F0502020204030204" pitchFamily="34" charset="0"/>
                        </a:rPr>
                        <a:t>Marcador</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b"/>
                      <a:r>
                        <a:rPr lang="es-MX" sz="1100" b="0" i="0" u="none" strike="noStrike">
                          <a:solidFill>
                            <a:srgbClr val="000000"/>
                          </a:solidFill>
                          <a:effectLst/>
                          <a:latin typeface="Calibri" panose="020F0502020204030204" pitchFamily="34" charset="0"/>
                        </a:rPr>
                        <a:t>Marcador ponderado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2" gridSpan="2">
                  <a:txBody>
                    <a:bodyPr/>
                    <a:lstStyle/>
                    <a:p>
                      <a:pPr algn="l" fontAlgn="b"/>
                      <a:r>
                        <a:rPr lang="es-MX" sz="1100" b="0" i="0" u="none" strike="noStrike">
                          <a:solidFill>
                            <a:srgbClr val="000000"/>
                          </a:solidFill>
                          <a:effectLst/>
                          <a:latin typeface="Calibri" panose="020F0502020204030204" pitchFamily="34" charset="0"/>
                        </a:rPr>
                        <a:t>Factor de ubicasion relevante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rowSpan="2" hMerge="1">
                  <a:txBody>
                    <a:bodyPr/>
                    <a:lstStyle/>
                    <a:p>
                      <a:endParaRPr lang="es-MX"/>
                    </a:p>
                  </a:txBody>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vMerge="1">
                  <a:txBody>
                    <a:bodyPr/>
                    <a:lstStyle/>
                    <a:p>
                      <a:endParaRPr lang="es-MX"/>
                    </a:p>
                  </a:txBody>
                  <a:tcPr/>
                </a:tc>
                <a:tc vMerge="1">
                  <a:txBody>
                    <a:bodyPr/>
                    <a:lstStyle/>
                    <a:p>
                      <a:endParaRPr lang="es-MX"/>
                    </a:p>
                  </a:txBody>
                  <a:tcPr/>
                </a:tc>
                <a:tc vMerge="1">
                  <a:txBody>
                    <a:bodyPr/>
                    <a:lstStyle/>
                    <a:p>
                      <a:endParaRPr lang="es-MX"/>
                    </a:p>
                  </a:txBody>
                  <a:tcPr/>
                </a:tc>
              </a:tr>
              <a:tr h="190500">
                <a:tc gridSpan="2" vMerge="1">
                  <a:txBody>
                    <a:bodyPr/>
                    <a:lstStyle/>
                    <a:p>
                      <a:endParaRPr lang="es-MX"/>
                    </a:p>
                  </a:txBody>
                  <a:tcPr/>
                </a:tc>
                <a:tc hMerge="1" vMerge="1">
                  <a:txBody>
                    <a:bodyPr/>
                    <a:lstStyle/>
                    <a:p>
                      <a:endParaRPr lang="es-MX"/>
                    </a:p>
                  </a:txBody>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vMerge="1">
                  <a:txBody>
                    <a:bodyPr/>
                    <a:lstStyle/>
                    <a:p>
                      <a:endParaRPr lang="es-MX"/>
                    </a:p>
                  </a:txBody>
                  <a:tcPr/>
                </a:tc>
              </a:tr>
              <a:tr h="190500">
                <a:tc gridSpan="3">
                  <a:txBody>
                    <a:bodyPr/>
                    <a:lstStyle/>
                    <a:p>
                      <a:pPr algn="ctr" fontAlgn="b"/>
                      <a:r>
                        <a:rPr lang="es-MX" sz="1100" b="0" i="0" u="none" strike="noStrike">
                          <a:solidFill>
                            <a:srgbClr val="000000"/>
                          </a:solidFill>
                          <a:effectLst/>
                          <a:latin typeface="Calibri" panose="020F0502020204030204" pitchFamily="34" charset="0"/>
                        </a:rPr>
                        <a:t>Costo de Produccion/ton</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0.60.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79.40 dls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s-MX" sz="1100" b="0" i="0" u="none" strike="noStrike">
                          <a:solidFill>
                            <a:srgbClr val="000000"/>
                          </a:solidFill>
                          <a:effectLst/>
                          <a:latin typeface="Calibri" panose="020F0502020204030204" pitchFamily="34" charset="0"/>
                        </a:rPr>
                        <a:t>1.000*</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0.600.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100" b="0" i="0" u="none" strike="noStrike">
                          <a:solidFill>
                            <a:srgbClr val="000000"/>
                          </a:solidFill>
                          <a:effectLst/>
                          <a:latin typeface="Calibri" panose="020F0502020204030204" pitchFamily="34" charset="0"/>
                        </a:rPr>
                        <a:t>83.80 dls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s-MX" sz="1100" b="0" i="0" u="none" strike="noStrike">
                          <a:solidFill>
                            <a:srgbClr val="000000"/>
                          </a:solidFill>
                          <a:effectLst/>
                          <a:latin typeface="Calibri" panose="020F0502020204030204" pitchFamily="34" charset="0"/>
                        </a:rPr>
                        <a:t>0.948*</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s-MX" sz="1100" b="0" i="0" u="none" strike="noStrike">
                          <a:solidFill>
                            <a:srgbClr val="000000"/>
                          </a:solidFill>
                          <a:effectLst/>
                          <a:latin typeface="Calibri" panose="020F0502020204030204" pitchFamily="34" charset="0"/>
                        </a:rPr>
                        <a:t>0.569</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Costo de la vida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0.05</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0.600*</a:t>
                      </a:r>
                    </a:p>
                  </a:txBody>
                  <a:tcPr marL="9525" marR="9525" marT="9525" marB="0" anchor="ctr">
                    <a:lnL>
                      <a:noFill/>
                    </a:lnL>
                    <a:lnR>
                      <a:noFill/>
                    </a:lnR>
                    <a:lnT>
                      <a:noFill/>
                    </a:lnT>
                    <a:lnB>
                      <a:noFill/>
                    </a:lnB>
                  </a:tcPr>
                </a:tc>
                <a:tc>
                  <a:txBody>
                    <a:bodyPr/>
                    <a:lstStyle/>
                    <a:p>
                      <a:pPr algn="ctr" fontAlgn="b"/>
                      <a:r>
                        <a:rPr lang="es-MX" sz="1100" b="0" i="0" u="none" strike="noStrike">
                          <a:solidFill>
                            <a:srgbClr val="000000"/>
                          </a:solidFill>
                          <a:effectLst/>
                          <a:latin typeface="Calibri" panose="020F0502020204030204" pitchFamily="34" charset="0"/>
                        </a:rPr>
                        <a:t>0.030.</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0.650.</a:t>
                      </a:r>
                    </a:p>
                  </a:txBody>
                  <a:tcPr marL="9525" marR="9525" marT="9525" marB="0" anchor="ctr">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0.033</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Disponibilidad de mano de obra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0.20.</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0.650.</a:t>
                      </a:r>
                    </a:p>
                  </a:txBody>
                  <a:tcPr marL="9525" marR="9525" marT="9525" marB="0" anchor="ctr">
                    <a:lnL>
                      <a:noFill/>
                    </a:lnL>
                    <a:lnR>
                      <a:noFill/>
                    </a:lnR>
                    <a:lnT>
                      <a:noFill/>
                    </a:lnT>
                    <a:lnB>
                      <a:noFill/>
                    </a:lnB>
                  </a:tcPr>
                </a:tc>
                <a:tc>
                  <a:txBody>
                    <a:bodyPr/>
                    <a:lstStyle/>
                    <a:p>
                      <a:pPr algn="ctr" fontAlgn="b"/>
                      <a:r>
                        <a:rPr lang="es-MX" sz="1100" b="0" i="0" u="none" strike="noStrike">
                          <a:solidFill>
                            <a:srgbClr val="000000"/>
                          </a:solidFill>
                          <a:effectLst/>
                          <a:latin typeface="Calibri" panose="020F0502020204030204" pitchFamily="34" charset="0"/>
                        </a:rPr>
                        <a:t>0.130.</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0.600.</a:t>
                      </a:r>
                    </a:p>
                  </a:txBody>
                  <a:tcPr marL="9525" marR="9525" marT="9525" marB="0" anchor="ctr">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0.120.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Actividades sindicales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0.10.</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0.700.</a:t>
                      </a:r>
                    </a:p>
                  </a:txBody>
                  <a:tcPr marL="9525" marR="9525" marT="9525" marB="0" anchor="ctr">
                    <a:lnL>
                      <a:noFill/>
                    </a:lnL>
                    <a:lnR>
                      <a:noFill/>
                    </a:lnR>
                    <a:lnT>
                      <a:noFill/>
                    </a:lnT>
                    <a:lnB>
                      <a:noFill/>
                    </a:lnB>
                  </a:tcPr>
                </a:tc>
                <a:tc>
                  <a:txBody>
                    <a:bodyPr/>
                    <a:lstStyle/>
                    <a:p>
                      <a:pPr algn="ctr" fontAlgn="b"/>
                      <a:r>
                        <a:rPr lang="es-MX" sz="1100" b="0" i="0" u="none" strike="noStrike">
                          <a:solidFill>
                            <a:srgbClr val="000000"/>
                          </a:solidFill>
                          <a:effectLst/>
                          <a:latin typeface="Calibri" panose="020F0502020204030204" pitchFamily="34" charset="0"/>
                        </a:rPr>
                        <a:t>0.070.</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0.700.</a:t>
                      </a:r>
                    </a:p>
                  </a:txBody>
                  <a:tcPr marL="9525" marR="9525" marT="9525" marB="0" anchor="ctr">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0.070.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Proximidad a industria similar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0.03</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0.600.</a:t>
                      </a:r>
                    </a:p>
                  </a:txBody>
                  <a:tcPr marL="9525" marR="9525" marT="9525" marB="0" anchor="ctr">
                    <a:lnL>
                      <a:noFill/>
                    </a:lnL>
                    <a:lnR>
                      <a:noFill/>
                    </a:lnR>
                    <a:lnT>
                      <a:noFill/>
                    </a:lnT>
                    <a:lnB>
                      <a:noFill/>
                    </a:lnB>
                  </a:tcPr>
                </a:tc>
                <a:tc>
                  <a:txBody>
                    <a:bodyPr/>
                    <a:lstStyle/>
                    <a:p>
                      <a:pPr algn="ctr" fontAlgn="b"/>
                      <a:r>
                        <a:rPr lang="es-MX" sz="1100" b="0" i="0" u="none" strike="noStrike">
                          <a:solidFill>
                            <a:srgbClr val="000000"/>
                          </a:solidFill>
                          <a:effectLst/>
                          <a:latin typeface="Calibri" panose="020F0502020204030204" pitchFamily="34" charset="0"/>
                        </a:rPr>
                        <a:t>0.018.</a:t>
                      </a: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0.650.</a:t>
                      </a:r>
                    </a:p>
                  </a:txBody>
                  <a:tcPr marL="9525" marR="9525" marT="9525" marB="0" anchor="ctr">
                    <a:lnL>
                      <a:noFill/>
                    </a:lnL>
                    <a:lnR>
                      <a:noFill/>
                    </a:lnR>
                    <a:lnT>
                      <a:noFill/>
                    </a:lnT>
                    <a:lnB>
                      <a:noFill/>
                    </a:lnB>
                  </a:tcPr>
                </a:tc>
                <a:tc>
                  <a:txBody>
                    <a:bodyPr/>
                    <a:lstStyle/>
                    <a:p>
                      <a:pPr algn="ctr" fontAlgn="ctr"/>
                      <a:r>
                        <a:rPr lang="es-MX" sz="1100" b="0" i="0" u="none" strike="noStrike">
                          <a:solidFill>
                            <a:srgbClr val="000000"/>
                          </a:solidFill>
                          <a:effectLst/>
                          <a:latin typeface="Calibri" panose="020F0502020204030204" pitchFamily="34" charset="0"/>
                        </a:rPr>
                        <a:t>0.020.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Transportacion Local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ctr" fontAlgn="b"/>
                      <a:r>
                        <a:rPr lang="es-MX" sz="1100" b="0" i="0" u="none" strike="noStrike">
                          <a:solidFill>
                            <a:srgbClr val="000000"/>
                          </a:solidFill>
                          <a:effectLst/>
                          <a:latin typeface="Calibri" panose="020F0502020204030204" pitchFamily="34" charset="0"/>
                        </a:rPr>
                        <a:t>0.02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0.600.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effectLst/>
                          <a:latin typeface="Calibri" panose="020F0502020204030204" pitchFamily="34" charset="0"/>
                        </a:rPr>
                        <a:t>0.012.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0.700.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Calibri" panose="020F0502020204030204" pitchFamily="34" charset="0"/>
                        </a:rPr>
                        <a:t>0.014</a:t>
                      </a: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0500">
                <a:tc gridSpan="3">
                  <a:txBody>
                    <a:bodyPr/>
                    <a:lstStyle/>
                    <a:p>
                      <a:pPr algn="ctr" fontAlgn="b"/>
                      <a:r>
                        <a:rPr lang="es-MX" sz="1100" b="0" i="0" u="none" strike="noStrike">
                          <a:solidFill>
                            <a:srgbClr val="000000"/>
                          </a:solidFill>
                          <a:effectLst/>
                          <a:latin typeface="Calibri" panose="020F0502020204030204" pitchFamily="34" charset="0"/>
                        </a:rPr>
                        <a:t>Calificacion total de la ubicación</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effectLst/>
                          <a:latin typeface="Calibri" panose="020F0502020204030204" pitchFamily="34" charset="0"/>
                        </a:rPr>
                        <a:t>0.860.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Calibri" panose="020F0502020204030204" pitchFamily="34" charset="0"/>
                        </a:rPr>
                        <a:t>0.826</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024492112"/>
              </p:ext>
            </p:extLst>
          </p:nvPr>
        </p:nvGraphicFramePr>
        <p:xfrm>
          <a:off x="4005263" y="5292314"/>
          <a:ext cx="5626099" cy="381000"/>
        </p:xfrm>
        <a:graphic>
          <a:graphicData uri="http://schemas.openxmlformats.org/drawingml/2006/table">
            <a:tbl>
              <a:tblPr/>
              <a:tblGrid>
                <a:gridCol w="761570"/>
                <a:gridCol w="333187"/>
                <a:gridCol w="761570"/>
                <a:gridCol w="761570"/>
                <a:gridCol w="380785"/>
                <a:gridCol w="761570"/>
                <a:gridCol w="761570"/>
                <a:gridCol w="342707"/>
                <a:gridCol w="761570"/>
              </a:tblGrid>
              <a:tr h="190500">
                <a:tc>
                  <a:txBody>
                    <a:bodyPr/>
                    <a:lstStyle/>
                    <a:p>
                      <a:pPr algn="r" fontAlgn="b"/>
                      <a:r>
                        <a:rPr lang="es-MX" sz="1100" b="0" i="0" u="none" strike="noStrike">
                          <a:solidFill>
                            <a:srgbClr val="000000"/>
                          </a:solidFill>
                          <a:effectLst/>
                          <a:latin typeface="Calibri" panose="020F0502020204030204" pitchFamily="34" charset="0"/>
                        </a:rPr>
                        <a:t>79.4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rowSpan="2">
                  <a:txBody>
                    <a:bodyPr/>
                    <a:lstStyle/>
                    <a:p>
                      <a:pPr algn="ctr" fontAlgn="ctr"/>
                      <a:r>
                        <a:rPr lang="es-MX" sz="1100" b="0" i="0" u="none" strike="noStrike">
                          <a:solidFill>
                            <a:srgbClr val="000000"/>
                          </a:solidFill>
                          <a:effectLst/>
                          <a:latin typeface="Calibri" panose="020F0502020204030204" pitchFamily="34" charset="0"/>
                        </a:rPr>
                        <a:t>=</a:t>
                      </a:r>
                    </a:p>
                  </a:txBody>
                  <a:tcPr marL="9525" marR="9525" marT="9525" marB="0" anchor="ctr">
                    <a:lnL>
                      <a:noFill/>
                    </a:lnL>
                    <a:lnR>
                      <a:noFill/>
                    </a:lnR>
                    <a:lnT>
                      <a:noFill/>
                    </a:lnT>
                    <a:lnB>
                      <a:noFill/>
                    </a:lnB>
                  </a:tcPr>
                </a:tc>
                <a:tc rowSpan="2">
                  <a:txBody>
                    <a:bodyPr/>
                    <a:lstStyle/>
                    <a:p>
                      <a:pPr algn="ctr" fontAlgn="ctr"/>
                      <a:r>
                        <a:rPr lang="es-MX" sz="1100" b="0" i="0" u="none" strike="noStrike">
                          <a:solidFill>
                            <a:srgbClr val="000000"/>
                          </a:solidFill>
                          <a:effectLst/>
                          <a:latin typeface="Calibri" panose="020F0502020204030204" pitchFamily="34" charset="0"/>
                        </a:rPr>
                        <a:t>1.000.</a:t>
                      </a:r>
                    </a:p>
                  </a:txBody>
                  <a:tcPr marL="9525" marR="9525" marT="9525" marB="0" anchor="ctr">
                    <a:lnL>
                      <a:noFill/>
                    </a:lnL>
                    <a:lnR>
                      <a:noFill/>
                    </a:lnR>
                    <a:lnT>
                      <a:noFill/>
                    </a:lnT>
                    <a:lnB>
                      <a:noFill/>
                    </a:lnB>
                  </a:tcPr>
                </a:tc>
                <a:tc>
                  <a:txBody>
                    <a:bodyPr/>
                    <a:lstStyle/>
                    <a:p>
                      <a:pPr algn="r" fontAlgn="b"/>
                      <a:r>
                        <a:rPr lang="es-MX" sz="1100" b="0" i="0" u="none" strike="noStrike">
                          <a:solidFill>
                            <a:srgbClr val="000000"/>
                          </a:solidFill>
                          <a:effectLst/>
                          <a:latin typeface="Calibri" panose="020F0502020204030204" pitchFamily="34" charset="0"/>
                        </a:rPr>
                        <a:t>79.4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rowSpan="2">
                  <a:txBody>
                    <a:bodyPr/>
                    <a:lstStyle/>
                    <a:p>
                      <a:pPr algn="ctr" fontAlgn="ctr"/>
                      <a:r>
                        <a:rPr lang="es-MX" sz="1100" b="0" i="0" u="none" strike="noStrike">
                          <a:solidFill>
                            <a:srgbClr val="000000"/>
                          </a:solidFill>
                          <a:effectLst/>
                          <a:latin typeface="Calibri" panose="020F0502020204030204" pitchFamily="34" charset="0"/>
                        </a:rPr>
                        <a:t>=</a:t>
                      </a:r>
                    </a:p>
                  </a:txBody>
                  <a:tcPr marL="9525" marR="9525" marT="9525" marB="0" anchor="ctr">
                    <a:lnL>
                      <a:noFill/>
                    </a:lnL>
                    <a:lnR>
                      <a:noFill/>
                    </a:lnR>
                    <a:lnT>
                      <a:noFill/>
                    </a:lnT>
                    <a:lnB>
                      <a:noFill/>
                    </a:lnB>
                  </a:tcPr>
                </a:tc>
                <a:tc rowSpan="2">
                  <a:txBody>
                    <a:bodyPr/>
                    <a:lstStyle/>
                    <a:p>
                      <a:pPr algn="ctr" fontAlgn="ctr"/>
                      <a:r>
                        <a:rPr lang="es-MX" sz="1100" b="0" i="0" u="none" strike="noStrike">
                          <a:solidFill>
                            <a:srgbClr val="000000"/>
                          </a:solidFill>
                          <a:effectLst/>
                          <a:latin typeface="Calibri" panose="020F0502020204030204" pitchFamily="34" charset="0"/>
                        </a:rPr>
                        <a:t>0.947</a:t>
                      </a:r>
                    </a:p>
                  </a:txBody>
                  <a:tcPr marL="9525" marR="9525" marT="9525" marB="0" anchor="ctr">
                    <a:lnL>
                      <a:noFill/>
                    </a:lnL>
                    <a:lnR>
                      <a:noFill/>
                    </a:lnR>
                    <a:lnT>
                      <a:noFill/>
                    </a:lnT>
                    <a:lnB>
                      <a:noFill/>
                    </a:lnB>
                  </a:tcPr>
                </a:tc>
                <a:tc>
                  <a:txBody>
                    <a:bodyPr/>
                    <a:lstStyle/>
                    <a:p>
                      <a:pPr algn="r" fontAlgn="b"/>
                      <a:r>
                        <a:rPr lang="es-MX" sz="1100" b="0" i="0" u="none" strike="noStrike">
                          <a:solidFill>
                            <a:srgbClr val="000000"/>
                          </a:solidFill>
                          <a:effectLst/>
                          <a:latin typeface="Calibri" panose="020F0502020204030204" pitchFamily="34" charset="0"/>
                        </a:rPr>
                        <a:t>79.4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rowSpan="2">
                  <a:txBody>
                    <a:bodyPr/>
                    <a:lstStyle/>
                    <a:p>
                      <a:pPr algn="ctr" fontAlgn="ctr"/>
                      <a:r>
                        <a:rPr lang="es-MX" sz="1100" b="0" i="0" u="none" strike="noStrike">
                          <a:solidFill>
                            <a:srgbClr val="000000"/>
                          </a:solidFill>
                          <a:effectLst/>
                          <a:latin typeface="Calibri" panose="020F0502020204030204" pitchFamily="34" charset="0"/>
                        </a:rPr>
                        <a:t>=</a:t>
                      </a:r>
                    </a:p>
                  </a:txBody>
                  <a:tcPr marL="9525" marR="9525" marT="9525" marB="0" anchor="ctr">
                    <a:lnL>
                      <a:noFill/>
                    </a:lnL>
                    <a:lnR>
                      <a:noFill/>
                    </a:lnR>
                    <a:lnT>
                      <a:noFill/>
                    </a:lnT>
                    <a:lnB>
                      <a:noFill/>
                    </a:lnB>
                  </a:tcPr>
                </a:tc>
                <a:tc rowSpan="2">
                  <a:txBody>
                    <a:bodyPr/>
                    <a:lstStyle/>
                    <a:p>
                      <a:pPr algn="ctr" fontAlgn="ctr"/>
                      <a:r>
                        <a:rPr lang="es-MX" sz="1100" b="0" i="0" u="none" strike="noStrike">
                          <a:solidFill>
                            <a:srgbClr val="000000"/>
                          </a:solidFill>
                          <a:effectLst/>
                          <a:latin typeface="Calibri" panose="020F0502020204030204" pitchFamily="34" charset="0"/>
                        </a:rPr>
                        <a:t>0.917</a:t>
                      </a:r>
                    </a:p>
                  </a:txBody>
                  <a:tcPr marL="9525" marR="9525" marT="9525" marB="0" anchor="ctr">
                    <a:lnL>
                      <a:noFill/>
                    </a:lnL>
                    <a:lnR>
                      <a:noFill/>
                    </a:lnR>
                    <a:lnT>
                      <a:noFill/>
                    </a:lnT>
                    <a:lnB>
                      <a:noFill/>
                    </a:lnB>
                  </a:tcPr>
                </a:tc>
              </a:tr>
              <a:tr h="190500">
                <a:tc>
                  <a:txBody>
                    <a:bodyPr/>
                    <a:lstStyle/>
                    <a:p>
                      <a:pPr algn="r" fontAlgn="b"/>
                      <a:r>
                        <a:rPr lang="es-MX" sz="1100" b="0" i="0" u="none" strike="noStrike">
                          <a:solidFill>
                            <a:srgbClr val="000000"/>
                          </a:solidFill>
                          <a:effectLst/>
                          <a:latin typeface="Calibri" panose="020F0502020204030204" pitchFamily="34" charset="0"/>
                        </a:rPr>
                        <a:t>79.4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vMerge="1">
                  <a:txBody>
                    <a:bodyPr/>
                    <a:lstStyle/>
                    <a:p>
                      <a:endParaRPr lang="es-MX"/>
                    </a:p>
                  </a:txBody>
                  <a:tcPr/>
                </a:tc>
                <a:tc vMerge="1">
                  <a:txBody>
                    <a:bodyPr/>
                    <a:lstStyle/>
                    <a:p>
                      <a:endParaRPr lang="es-MX"/>
                    </a:p>
                  </a:txBody>
                  <a:tcPr/>
                </a:tc>
                <a:tc>
                  <a:txBody>
                    <a:bodyPr/>
                    <a:lstStyle/>
                    <a:p>
                      <a:pPr algn="r" fontAlgn="b"/>
                      <a:r>
                        <a:rPr lang="es-MX" sz="1100" b="0" i="0" u="none" strike="noStrike">
                          <a:solidFill>
                            <a:srgbClr val="000000"/>
                          </a:solidFill>
                          <a:effectLst/>
                          <a:latin typeface="Calibri" panose="020F0502020204030204" pitchFamily="34" charset="0"/>
                        </a:rPr>
                        <a:t>83.8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vMerge="1">
                  <a:txBody>
                    <a:bodyPr/>
                    <a:lstStyle/>
                    <a:p>
                      <a:endParaRPr lang="es-MX"/>
                    </a:p>
                  </a:txBody>
                  <a:tcPr/>
                </a:tc>
                <a:tc vMerge="1">
                  <a:txBody>
                    <a:bodyPr/>
                    <a:lstStyle/>
                    <a:p>
                      <a:endParaRPr lang="es-MX"/>
                    </a:p>
                  </a:txBody>
                  <a:tcPr/>
                </a:tc>
                <a:tc>
                  <a:txBody>
                    <a:bodyPr/>
                    <a:lstStyle/>
                    <a:p>
                      <a:pPr algn="r" fontAlgn="b"/>
                      <a:r>
                        <a:rPr lang="es-MX" sz="1100" b="0" i="0" u="none" strike="noStrike" dirty="0">
                          <a:solidFill>
                            <a:srgbClr val="000000"/>
                          </a:solidFill>
                          <a:effectLst/>
                          <a:latin typeface="Calibri" panose="020F0502020204030204" pitchFamily="34" charset="0"/>
                        </a:rPr>
                        <a:t>86.6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vMerge="1">
                  <a:txBody>
                    <a:bodyPr/>
                    <a:lstStyle/>
                    <a:p>
                      <a:endParaRPr lang="es-MX"/>
                    </a:p>
                  </a:txBody>
                  <a:tcPr/>
                </a:tc>
                <a:tc vMerge="1">
                  <a:txBody>
                    <a:bodyPr/>
                    <a:lstStyle/>
                    <a:p>
                      <a:endParaRPr lang="es-MX"/>
                    </a:p>
                  </a:txBody>
                  <a:tcPr/>
                </a:tc>
              </a:tr>
            </a:tbl>
          </a:graphicData>
        </a:graphic>
      </p:graphicFrame>
    </p:spTree>
    <p:extLst>
      <p:ext uri="{BB962C8B-B14F-4D97-AF65-F5344CB8AC3E}">
        <p14:creationId xmlns:p14="http://schemas.microsoft.com/office/powerpoint/2010/main" val="26939809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2724393010"/>
              </p:ext>
            </p:extLst>
          </p:nvPr>
        </p:nvGraphicFramePr>
        <p:xfrm>
          <a:off x="1766454" y="467590"/>
          <a:ext cx="9995020" cy="6094965"/>
        </p:xfrm>
        <a:graphic>
          <a:graphicData uri="http://schemas.openxmlformats.org/drawingml/2006/table">
            <a:tbl>
              <a:tblPr/>
              <a:tblGrid>
                <a:gridCol w="999502"/>
                <a:gridCol w="999502"/>
                <a:gridCol w="999502"/>
                <a:gridCol w="999502"/>
                <a:gridCol w="999502"/>
                <a:gridCol w="999502"/>
                <a:gridCol w="999502"/>
                <a:gridCol w="999502"/>
                <a:gridCol w="999502"/>
                <a:gridCol w="999502"/>
              </a:tblGrid>
              <a:tr h="525883">
                <a:tc gridSpan="10">
                  <a:txBody>
                    <a:bodyPr/>
                    <a:lstStyle/>
                    <a:p>
                      <a:pPr algn="ctr" fontAlgn="ctr"/>
                      <a:r>
                        <a:rPr lang="es-MX" sz="1600" b="1" i="0" u="none" strike="noStrike" dirty="0">
                          <a:solidFill>
                            <a:srgbClr val="000000"/>
                          </a:solidFill>
                          <a:effectLst/>
                          <a:latin typeface="Arial" panose="020B0604020202020204" pitchFamily="34" charset="0"/>
                        </a:rPr>
                        <a:t>A</a:t>
                      </a:r>
                      <a:r>
                        <a:rPr lang="es-MX" sz="1200" b="1" i="0" u="none" strike="noStrike" dirty="0">
                          <a:solidFill>
                            <a:srgbClr val="000000"/>
                          </a:solidFill>
                          <a:effectLst/>
                          <a:latin typeface="Arial" panose="020B0604020202020204" pitchFamily="34" charset="0"/>
                        </a:rPr>
                        <a:t>LGUNOS OBJETIVOS DE LAS DISPOSICIONES FISICAS DE LAS INSTALACIONES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39488">
                <a:tc>
                  <a:txBody>
                    <a:bodyPr/>
                    <a:lstStyle/>
                    <a:p>
                      <a:pPr algn="ctr" fontAlgn="ctr"/>
                      <a:r>
                        <a:rPr lang="es-MX" sz="1400" b="0" i="0" u="none" strike="noStrike">
                          <a:solidFill>
                            <a:srgbClr val="000000"/>
                          </a:solidFill>
                          <a:effectLst/>
                          <a:latin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MX" sz="1400" b="0"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solidFill>
                            <a:srgbClr val="000000"/>
                          </a:solidFill>
                          <a:effectLst/>
                          <a:latin typeface="Arial" panose="020B0604020202020204" pitchFamily="34" charset="0"/>
                        </a:rPr>
                        <a:t> </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9488">
                <a:tc gridSpan="10">
                  <a:txBody>
                    <a:bodyPr/>
                    <a:lstStyle/>
                    <a:p>
                      <a:pPr algn="l" fontAlgn="ctr"/>
                      <a:r>
                        <a:rPr lang="es-MX" sz="1600" b="0" i="0" u="none" strike="noStrike" dirty="0">
                          <a:solidFill>
                            <a:srgbClr val="000000"/>
                          </a:solidFill>
                          <a:effectLst/>
                          <a:latin typeface="Arial" panose="020B0604020202020204" pitchFamily="34" charset="0"/>
                          <a:cs typeface="Arial" panose="020B0604020202020204" pitchFamily="34" charset="0"/>
                        </a:rPr>
                        <a:t>Objetivos de disposiciones </a:t>
                      </a:r>
                      <a:r>
                        <a:rPr lang="es-MX" sz="1600" b="0" i="0" u="none" strike="noStrike" dirty="0" smtClean="0">
                          <a:solidFill>
                            <a:srgbClr val="000000"/>
                          </a:solidFill>
                          <a:effectLst/>
                          <a:latin typeface="Arial" panose="020B0604020202020204" pitchFamily="34" charset="0"/>
                          <a:cs typeface="Arial" panose="020B0604020202020204" pitchFamily="34" charset="0"/>
                        </a:rPr>
                        <a:t>físicas </a:t>
                      </a:r>
                      <a:r>
                        <a:rPr lang="es-MX" sz="1600" b="0" i="0" u="none" strike="noStrike" dirty="0">
                          <a:solidFill>
                            <a:srgbClr val="000000"/>
                          </a:solidFill>
                          <a:effectLst/>
                          <a:latin typeface="Arial" panose="020B0604020202020204" pitchFamily="34" charset="0"/>
                          <a:cs typeface="Arial" panose="020B0604020202020204" pitchFamily="34" charset="0"/>
                        </a:rPr>
                        <a:t>para la operación  de manufactura.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a:txBody>
                    <a:bodyPr/>
                    <a:lstStyle/>
                    <a:p>
                      <a:pPr algn="l" fontAlgn="b"/>
                      <a:r>
                        <a:rPr lang="es-MX" sz="12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1100" b="0" i="0" u="none" strike="noStrike" dirty="0">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Proporcionar suficiente capacidad de </a:t>
                      </a:r>
                      <a:r>
                        <a:rPr lang="es-MX" sz="1800" b="0" i="0" u="none" strike="noStrike" dirty="0" smtClean="0">
                          <a:solidFill>
                            <a:srgbClr val="000000"/>
                          </a:solidFill>
                          <a:effectLst/>
                          <a:latin typeface="Arial" panose="020B0604020202020204" pitchFamily="34" charset="0"/>
                          <a:cs typeface="Arial" panose="020B0604020202020204" pitchFamily="34" charset="0"/>
                        </a:rPr>
                        <a:t>producción </a:t>
                      </a:r>
                      <a:endParaRPr lang="es-MX"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Reducir los costos de manejo de materiales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Ceñirse a las restricciones existentes </a:t>
                      </a:r>
                      <a:r>
                        <a:rPr lang="es-MX" sz="1800" b="0" i="0" u="none" strike="noStrike" dirty="0" smtClean="0">
                          <a:solidFill>
                            <a:srgbClr val="000000"/>
                          </a:solidFill>
                          <a:effectLst/>
                          <a:latin typeface="Arial" panose="020B0604020202020204" pitchFamily="34" charset="0"/>
                          <a:cs typeface="Arial" panose="020B0604020202020204" pitchFamily="34" charset="0"/>
                        </a:rPr>
                        <a:t>del sitio </a:t>
                      </a:r>
                      <a:r>
                        <a:rPr lang="es-MX" sz="1800" b="0" i="0" u="none" strike="noStrike" dirty="0">
                          <a:solidFill>
                            <a:srgbClr val="000000"/>
                          </a:solidFill>
                          <a:effectLst/>
                          <a:latin typeface="Arial" panose="020B0604020202020204" pitchFamily="34" charset="0"/>
                          <a:cs typeface="Arial" panose="020B0604020202020204" pitchFamily="34" charset="0"/>
                        </a:rPr>
                        <a:t>y de los edificios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Dejar espacio para las maquinas de </a:t>
                      </a:r>
                      <a:r>
                        <a:rPr lang="es-MX" sz="1800" b="0" i="0" u="none" strike="noStrike" dirty="0" smtClean="0">
                          <a:solidFill>
                            <a:srgbClr val="000000"/>
                          </a:solidFill>
                          <a:effectLst/>
                          <a:latin typeface="Arial" panose="020B0604020202020204" pitchFamily="34" charset="0"/>
                          <a:cs typeface="Arial" panose="020B0604020202020204" pitchFamily="34" charset="0"/>
                        </a:rPr>
                        <a:t>producción</a:t>
                      </a:r>
                      <a:endParaRPr lang="es-MX"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permitir el uso y productividad elevados de la mano de </a:t>
                      </a:r>
                      <a:r>
                        <a:rPr lang="es-MX" sz="1800" b="0" i="0" u="none" strike="noStrike" dirty="0" smtClean="0">
                          <a:solidFill>
                            <a:srgbClr val="000000"/>
                          </a:solidFill>
                          <a:effectLst/>
                          <a:latin typeface="Arial" panose="020B0604020202020204" pitchFamily="34" charset="0"/>
                          <a:cs typeface="Arial" panose="020B0604020202020204" pitchFamily="34" charset="0"/>
                        </a:rPr>
                        <a:t>obra, maquinas </a:t>
                      </a:r>
                      <a:r>
                        <a:rPr lang="es-MX" sz="1800" b="0" i="0" u="none" strike="noStrike" dirty="0">
                          <a:solidFill>
                            <a:srgbClr val="000000"/>
                          </a:solidFill>
                          <a:effectLst/>
                          <a:latin typeface="Arial" panose="020B0604020202020204" pitchFamily="34" charset="0"/>
                          <a:cs typeface="Arial" panose="020B0604020202020204" pitchFamily="34" charset="0"/>
                        </a:rPr>
                        <a:t>y espacios.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smtClean="0">
                          <a:solidFill>
                            <a:srgbClr val="000000"/>
                          </a:solidFill>
                          <a:effectLst/>
                          <a:latin typeface="Arial" panose="020B0604020202020204" pitchFamily="34" charset="0"/>
                          <a:cs typeface="Arial" panose="020B0604020202020204" pitchFamily="34" charset="0"/>
                        </a:rPr>
                        <a:t>Proporcionar </a:t>
                      </a:r>
                      <a:r>
                        <a:rPr lang="es-MX" sz="1800" b="0" i="0" u="none" strike="noStrike" dirty="0">
                          <a:solidFill>
                            <a:srgbClr val="000000"/>
                          </a:solidFill>
                          <a:effectLst/>
                          <a:latin typeface="Arial" panose="020B0604020202020204" pitchFamily="34" charset="0"/>
                          <a:cs typeface="Arial" panose="020B0604020202020204" pitchFamily="34" charset="0"/>
                        </a:rPr>
                        <a:t>Flexibilidad  en los </a:t>
                      </a:r>
                      <a:r>
                        <a:rPr lang="es-MX" sz="1800" b="0" i="0" u="none" strike="noStrike" dirty="0" smtClean="0">
                          <a:solidFill>
                            <a:srgbClr val="000000"/>
                          </a:solidFill>
                          <a:effectLst/>
                          <a:latin typeface="Arial" panose="020B0604020202020204" pitchFamily="34" charset="0"/>
                          <a:cs typeface="Arial" panose="020B0604020202020204" pitchFamily="34" charset="0"/>
                        </a:rPr>
                        <a:t>volúmenes </a:t>
                      </a:r>
                      <a:r>
                        <a:rPr lang="es-MX" sz="1800" b="0" i="0" u="none" strike="noStrike" dirty="0">
                          <a:solidFill>
                            <a:srgbClr val="000000"/>
                          </a:solidFill>
                          <a:effectLst/>
                          <a:latin typeface="Arial" panose="020B0604020202020204" pitchFamily="34" charset="0"/>
                          <a:cs typeface="Arial" panose="020B0604020202020204" pitchFamily="34" charset="0"/>
                        </a:rPr>
                        <a:t>y en los productos.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Proporcionar espacio para sanitarios, </a:t>
                      </a:r>
                      <a:r>
                        <a:rPr lang="es-MX" sz="1800" b="0" i="0" u="none" strike="noStrike" dirty="0" smtClean="0">
                          <a:solidFill>
                            <a:srgbClr val="000000"/>
                          </a:solidFill>
                          <a:effectLst/>
                          <a:latin typeface="Arial" panose="020B0604020202020204" pitchFamily="34" charset="0"/>
                          <a:cs typeface="Arial" panose="020B0604020202020204" pitchFamily="34" charset="0"/>
                        </a:rPr>
                        <a:t>cafeterías </a:t>
                      </a:r>
                      <a:r>
                        <a:rPr lang="es-MX" sz="1800" b="0" i="0" u="none" strike="noStrike" dirty="0">
                          <a:solidFill>
                            <a:srgbClr val="000000"/>
                          </a:solidFill>
                          <a:effectLst/>
                          <a:latin typeface="Arial" panose="020B0604020202020204" pitchFamily="34" charset="0"/>
                          <a:cs typeface="Arial" panose="020B0604020202020204" pitchFamily="34" charset="0"/>
                        </a:rPr>
                        <a:t>y otras necesidades de cuidados personales de los empleados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Proporcionar seguridad y salud a los empleados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Permitir facilidad a la </a:t>
                      </a:r>
                      <a:r>
                        <a:rPr lang="es-MX" sz="1800" b="0" i="0" u="none" strike="noStrike" dirty="0" smtClean="0">
                          <a:solidFill>
                            <a:srgbClr val="000000"/>
                          </a:solidFill>
                          <a:effectLst/>
                          <a:latin typeface="Arial" panose="020B0604020202020204" pitchFamily="34" charset="0"/>
                          <a:cs typeface="Arial" panose="020B0604020202020204" pitchFamily="34" charset="0"/>
                        </a:rPr>
                        <a:t>supervisión</a:t>
                      </a:r>
                      <a:endParaRPr lang="es-MX"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Permitir facilidad en el mantenimiento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5631">
                <a:tc gridSpan="10">
                  <a:txBody>
                    <a:bodyPr/>
                    <a:lstStyle/>
                    <a:p>
                      <a:pPr algn="l" fontAlgn="b"/>
                      <a:r>
                        <a:rPr lang="es-MX" sz="1800" b="0" i="0" u="none" strike="noStrike" dirty="0">
                          <a:solidFill>
                            <a:srgbClr val="000000"/>
                          </a:solidFill>
                          <a:effectLst/>
                          <a:latin typeface="Arial" panose="020B0604020202020204" pitchFamily="34" charset="0"/>
                          <a:cs typeface="Arial" panose="020B0604020202020204" pitchFamily="34" charset="0"/>
                        </a:rPr>
                        <a:t>Lograr los Objetivos con una </a:t>
                      </a:r>
                      <a:r>
                        <a:rPr lang="es-MX" sz="1800" b="0" i="0" u="none" strike="noStrike" dirty="0" smtClean="0">
                          <a:solidFill>
                            <a:srgbClr val="000000"/>
                          </a:solidFill>
                          <a:effectLst/>
                          <a:latin typeface="Arial" panose="020B0604020202020204" pitchFamily="34" charset="0"/>
                          <a:cs typeface="Arial" panose="020B0604020202020204" pitchFamily="34" charset="0"/>
                        </a:rPr>
                        <a:t>mínima inversión </a:t>
                      </a:r>
                      <a:r>
                        <a:rPr lang="es-MX" sz="1800" b="0" i="0" u="none" strike="noStrike" dirty="0">
                          <a:solidFill>
                            <a:srgbClr val="000000"/>
                          </a:solidFill>
                          <a:effectLst/>
                          <a:latin typeface="Arial" panose="020B0604020202020204" pitchFamily="34" charset="0"/>
                          <a:cs typeface="Arial" panose="020B0604020202020204" pitchFamily="34" charset="0"/>
                        </a:rPr>
                        <a:t>en capital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180234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Promover un registro de inventarios preci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003" y="3582785"/>
            <a:ext cx="7232073" cy="28471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3" name="Rectángulo 2"/>
          <p:cNvSpPr/>
          <p:nvPr/>
        </p:nvSpPr>
        <p:spPr>
          <a:xfrm>
            <a:off x="2030730" y="1417588"/>
            <a:ext cx="8770620" cy="1631216"/>
          </a:xfrm>
          <a:prstGeom prst="rect">
            <a:avLst/>
          </a:prstGeom>
        </p:spPr>
        <p:txBody>
          <a:bodyPr wrap="square">
            <a:spAutoFit/>
          </a:bodyPr>
          <a:lstStyle/>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Promover </a:t>
            </a:r>
            <a:r>
              <a:rPr lang="es-MX" sz="2000" dirty="0">
                <a:latin typeface="Arial" panose="020B0604020202020204" pitchFamily="34" charset="0"/>
                <a:cs typeface="Arial" panose="020B0604020202020204" pitchFamily="34" charset="0"/>
              </a:rPr>
              <a:t>una carga y descarga eficiente de vehículos de transporte</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Proveer una selección, llenado de pedidos y cargas unitarias del material efectivos</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Facilitar los conteos de los inventarios </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Promover un registro de inventarios preciso</a:t>
            </a:r>
          </a:p>
        </p:txBody>
      </p:sp>
      <p:sp>
        <p:nvSpPr>
          <p:cNvPr id="4" name="CuadroTexto 3"/>
          <p:cNvSpPr txBox="1"/>
          <p:nvPr/>
        </p:nvSpPr>
        <p:spPr>
          <a:xfrm>
            <a:off x="2030730" y="480060"/>
            <a:ext cx="9098280" cy="984885"/>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Objetivos adicionales en disposiciones físicas para la operación de almacenes</a:t>
            </a:r>
          </a:p>
          <a:p>
            <a:endParaRPr lang="es-MX" dirty="0"/>
          </a:p>
        </p:txBody>
      </p:sp>
    </p:spTree>
    <p:extLst>
      <p:ext uri="{BB962C8B-B14F-4D97-AF65-F5344CB8AC3E}">
        <p14:creationId xmlns:p14="http://schemas.microsoft.com/office/powerpoint/2010/main" val="29894143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candado con seguridad de inform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2155" y="3897630"/>
            <a:ext cx="4174378" cy="24460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2034540" y="1531620"/>
            <a:ext cx="7646670" cy="2246769"/>
          </a:xfrm>
          <a:prstGeom prst="rect">
            <a:avLst/>
          </a:prstGeom>
          <a:noFill/>
        </p:spPr>
        <p:txBody>
          <a:bodyPr wrap="square" rtlCol="0">
            <a:spAutoFit/>
          </a:bodyPr>
          <a:lstStyle/>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Proporcionar comodidad y conveniencia a los clientes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Proporcionar un entorno atractivo a los clientes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Permitir un despliegue atractivo de la mercancía </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Reducir el recorrido del personal o de los clientes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Brindar confidencialidad en áreas de trabajo.</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Incluir rotación del material para una vida en estantería larga</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p:txBody>
      </p:sp>
      <p:sp>
        <p:nvSpPr>
          <p:cNvPr id="3" name="CuadroTexto 2"/>
          <p:cNvSpPr txBox="1"/>
          <p:nvPr/>
        </p:nvSpPr>
        <p:spPr>
          <a:xfrm>
            <a:off x="1954530" y="525780"/>
            <a:ext cx="9989820" cy="677108"/>
          </a:xfrm>
          <a:prstGeom prst="rect">
            <a:avLst/>
          </a:prstGeom>
          <a:noFill/>
        </p:spPr>
        <p:txBody>
          <a:bodyPr wrap="square" rtlCol="0">
            <a:spAutoFit/>
          </a:bodyPr>
          <a:lstStyle/>
          <a:p>
            <a:r>
              <a:rPr lang="es-MX" sz="2000" b="1" dirty="0">
                <a:solidFill>
                  <a:srgbClr val="000000"/>
                </a:solidFill>
                <a:latin typeface="Arial" panose="020B0604020202020204" pitchFamily="34" charset="0"/>
                <a:cs typeface="Arial" panose="020B0604020202020204" pitchFamily="34" charset="0"/>
              </a:rPr>
              <a:t>Objetivos adicionales en las disposiciones físicas para operaciones de servicio</a:t>
            </a:r>
          </a:p>
          <a:p>
            <a:endParaRPr lang="es-MX" dirty="0"/>
          </a:p>
        </p:txBody>
      </p:sp>
    </p:spTree>
    <p:extLst>
      <p:ext uri="{BB962C8B-B14F-4D97-AF65-F5344CB8AC3E}">
        <p14:creationId xmlns:p14="http://schemas.microsoft.com/office/powerpoint/2010/main" val="38081452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Reforzar la estructura organiz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892" y="4099560"/>
            <a:ext cx="4302124" cy="238125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4" name="Picture 4" descr="Resultado de imagen para Reforzar la estructura organizati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4011" y="2923308"/>
            <a:ext cx="5332125" cy="310688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011680" y="1463040"/>
            <a:ext cx="8515350" cy="1631216"/>
          </a:xfrm>
          <a:prstGeom prst="rect">
            <a:avLst/>
          </a:prstGeom>
          <a:noFill/>
        </p:spPr>
        <p:txBody>
          <a:bodyPr wrap="square" rtlCol="0">
            <a:spAutoFit/>
          </a:bodyPr>
          <a:lstStyle/>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Reforzar la estructura organizativa</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Reducir el recorrido del personal y de los clientes</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Brindar confidencialidad en áreas de trabajo</a:t>
            </a: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Promover la comunicación entre áreas de trabajo</a:t>
            </a:r>
          </a:p>
          <a:p>
            <a:pPr marL="342900" indent="-34290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p:txBody>
      </p:sp>
      <p:sp>
        <p:nvSpPr>
          <p:cNvPr id="4" name="CuadroTexto 3"/>
          <p:cNvSpPr txBox="1"/>
          <p:nvPr/>
        </p:nvSpPr>
        <p:spPr>
          <a:xfrm>
            <a:off x="1817370" y="465198"/>
            <a:ext cx="9468746" cy="677108"/>
          </a:xfrm>
          <a:prstGeom prst="rect">
            <a:avLst/>
          </a:prstGeom>
          <a:noFill/>
        </p:spPr>
        <p:txBody>
          <a:bodyPr wrap="square" rtlCol="0">
            <a:spAutoFit/>
          </a:bodyPr>
          <a:lstStyle/>
          <a:p>
            <a:r>
              <a:rPr lang="es-MX" sz="2000" b="1" dirty="0">
                <a:solidFill>
                  <a:srgbClr val="000000"/>
                </a:solidFill>
                <a:latin typeface="Arial" panose="020B0604020202020204" pitchFamily="34" charset="0"/>
                <a:cs typeface="Arial" panose="020B0604020202020204" pitchFamily="34" charset="0"/>
              </a:rPr>
              <a:t>Objetivos adicionales en disposiciones físicas para la operación de oficinas</a:t>
            </a:r>
          </a:p>
          <a:p>
            <a:endParaRPr lang="es-MX" dirty="0"/>
          </a:p>
        </p:txBody>
      </p:sp>
    </p:spTree>
    <p:extLst>
      <p:ext uri="{BB962C8B-B14F-4D97-AF65-F5344CB8AC3E}">
        <p14:creationId xmlns:p14="http://schemas.microsoft.com/office/powerpoint/2010/main" val="1194709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294708" y="301336"/>
            <a:ext cx="10309657" cy="2262781"/>
          </a:xfrm>
        </p:spPr>
        <p:txBody>
          <a:bodyPr>
            <a:normAutofit fontScale="90000"/>
          </a:bodyPr>
          <a:lstStyle/>
          <a:p>
            <a:pPr algn="ctr"/>
            <a:r>
              <a:rPr lang="es-MX" dirty="0" smtClean="0">
                <a:latin typeface="Arial" panose="020B0604020202020204" pitchFamily="34" charset="0"/>
                <a:cs typeface="Arial" panose="020B0604020202020204" pitchFamily="34" charset="0"/>
              </a:rPr>
              <a:t/>
            </a:r>
            <a:br>
              <a:rPr lang="es-MX" dirty="0" smtClean="0">
                <a:latin typeface="Arial" panose="020B0604020202020204" pitchFamily="34" charset="0"/>
                <a:cs typeface="Arial" panose="020B0604020202020204" pitchFamily="34" charset="0"/>
              </a:rPr>
            </a:br>
            <a:r>
              <a:rPr lang="es-MX" dirty="0" smtClean="0">
                <a:latin typeface="Arial" panose="020B0604020202020204" pitchFamily="34" charset="0"/>
                <a:cs typeface="Arial" panose="020B0604020202020204" pitchFamily="34" charset="0"/>
              </a:rPr>
              <a:t>Análisis de la secuencia de las operaciones </a:t>
            </a:r>
            <a:endParaRPr lang="es-MX" dirty="0">
              <a:latin typeface="Arial" panose="020B0604020202020204" pitchFamily="34" charset="0"/>
              <a:cs typeface="Arial" panose="020B0604020202020204" pitchFamily="34" charset="0"/>
            </a:endParaRPr>
          </a:p>
        </p:txBody>
      </p:sp>
      <p:pic>
        <p:nvPicPr>
          <p:cNvPr id="14338" name="Picture 2" descr="Resultado de imagen para AnÃÂ¡lisis de la secuencia de las oper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106" y="3135616"/>
            <a:ext cx="7853082" cy="3722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3811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9503" y="315191"/>
            <a:ext cx="8915400" cy="1368136"/>
          </a:xfrm>
        </p:spPr>
        <p:txBody>
          <a:bodyPr>
            <a:normAutofit/>
          </a:bodyPr>
          <a:lstStyle/>
          <a:p>
            <a:pPr algn="just"/>
            <a:r>
              <a:rPr lang="es-MX" sz="2000" dirty="0" smtClean="0">
                <a:latin typeface="Arial" panose="020B0604020202020204" pitchFamily="34" charset="0"/>
                <a:cs typeface="Arial" panose="020B0604020202020204" pitchFamily="34" charset="0"/>
              </a:rPr>
              <a:t>El análisis de la secuencia de las operaciones  desarrolla un buen esquema para la disposición de los departamentos, analizar de manera </a:t>
            </a:r>
            <a:r>
              <a:rPr lang="es-MX" sz="2000" dirty="0" smtClean="0">
                <a:latin typeface="Arial" panose="020B0604020202020204" pitchFamily="34" charset="0"/>
                <a:cs typeface="Arial" panose="020B0604020202020204" pitchFamily="34" charset="0"/>
              </a:rPr>
              <a:t>gráfica </a:t>
            </a:r>
            <a:r>
              <a:rPr lang="es-MX" sz="2000" dirty="0" smtClean="0">
                <a:latin typeface="Arial" panose="020B0604020202020204" pitchFamily="34" charset="0"/>
                <a:cs typeface="Arial" panose="020B0604020202020204" pitchFamily="34" charset="0"/>
              </a:rPr>
              <a:t>el problema de disposición </a:t>
            </a:r>
            <a:r>
              <a:rPr lang="es-MX" sz="2000" dirty="0" smtClean="0">
                <a:latin typeface="Arial" panose="020B0604020202020204" pitchFamily="34" charset="0"/>
                <a:cs typeface="Arial" panose="020B0604020202020204" pitchFamily="34" charset="0"/>
              </a:rPr>
              <a:t>física.</a:t>
            </a:r>
            <a:endParaRPr lang="es-MX" sz="20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srcRect t="20828"/>
          <a:stretch/>
        </p:blipFill>
        <p:spPr>
          <a:xfrm>
            <a:off x="2861961" y="2510118"/>
            <a:ext cx="6790484" cy="4096870"/>
          </a:xfrm>
          <a:prstGeom prst="rect">
            <a:avLst/>
          </a:prstGeom>
        </p:spPr>
      </p:pic>
    </p:spTree>
    <p:extLst>
      <p:ext uri="{BB962C8B-B14F-4D97-AF65-F5344CB8AC3E}">
        <p14:creationId xmlns:p14="http://schemas.microsoft.com/office/powerpoint/2010/main" val="8512878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5695" y="326930"/>
            <a:ext cx="8699915" cy="1296130"/>
          </a:xfrm>
        </p:spPr>
        <p:txBody>
          <a:bodyPr>
            <a:noAutofit/>
          </a:bodyPr>
          <a:lstStyle/>
          <a:p>
            <a:r>
              <a:rPr lang="es-MX" sz="1400" dirty="0" smtClean="0"/>
              <a:t>Desarrolla el arreglo de 10 departamentos en una instalación de manufactura . Demuestra de la manera en que pudiéramos determinar la ubicación de los departamentos de operación, en relación uno con otro, cuando ni la forma ni las dimensiones externas del edificio son factores con diferentes limitaciones.</a:t>
            </a:r>
            <a:br>
              <a:rPr lang="es-MX" sz="1400" dirty="0" smtClean="0"/>
            </a:br>
            <a:r>
              <a:rPr lang="es-MX" sz="1400" dirty="0" smtClean="0"/>
              <a:t/>
            </a:r>
            <a:br>
              <a:rPr lang="es-MX" sz="1400" dirty="0" smtClean="0"/>
            </a:br>
            <a:endParaRPr lang="es-MX" sz="1400" dirty="0"/>
          </a:p>
        </p:txBody>
      </p:sp>
      <p:sp>
        <p:nvSpPr>
          <p:cNvPr id="5" name="Marcador de contenido 2"/>
          <p:cNvSpPr txBox="1">
            <a:spLocks/>
          </p:cNvSpPr>
          <p:nvPr/>
        </p:nvSpPr>
        <p:spPr>
          <a:xfrm>
            <a:off x="1465119" y="1527060"/>
            <a:ext cx="10027227" cy="168679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buNone/>
            </a:pPr>
            <a:r>
              <a:rPr lang="es-MX" b="1" dirty="0" smtClean="0">
                <a:latin typeface="Arial" panose="020B0604020202020204" pitchFamily="34" charset="0"/>
                <a:cs typeface="Arial" panose="020B0604020202020204" pitchFamily="34" charset="0"/>
              </a:rPr>
              <a:t>Análisis </a:t>
            </a:r>
            <a:r>
              <a:rPr lang="es-MX" b="1" dirty="0" smtClean="0">
                <a:latin typeface="Arial" panose="020B0604020202020204" pitchFamily="34" charset="0"/>
                <a:cs typeface="Arial" panose="020B0604020202020204" pitchFamily="34" charset="0"/>
              </a:rPr>
              <a:t>de la secuencia de operaciones</a:t>
            </a:r>
          </a:p>
          <a:p>
            <a:pPr algn="just"/>
            <a:r>
              <a:rPr lang="es-MX" sz="1400" dirty="0" smtClean="0">
                <a:latin typeface="Arial" panose="020B0604020202020204" pitchFamily="34" charset="0"/>
                <a:cs typeface="Arial" panose="020B0604020202020204" pitchFamily="34" charset="0"/>
              </a:rPr>
              <a:t>Red Crystal Glas </a:t>
            </a:r>
            <a:r>
              <a:rPr lang="es-MX" sz="1400" dirty="0" err="1" smtClean="0">
                <a:latin typeface="Arial" panose="020B0604020202020204" pitchFamily="34" charset="0"/>
                <a:cs typeface="Arial" panose="020B0604020202020204" pitchFamily="34" charset="0"/>
              </a:rPr>
              <a:t>Products</a:t>
            </a:r>
            <a:r>
              <a:rPr lang="es-MX" sz="1400" dirty="0" smtClean="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Company, produce </a:t>
            </a:r>
            <a:r>
              <a:rPr lang="es-MX" sz="1400" dirty="0" smtClean="0">
                <a:latin typeface="Arial" panose="020B0604020202020204" pitchFamily="34" charset="0"/>
                <a:cs typeface="Arial" panose="020B0604020202020204" pitchFamily="34" charset="0"/>
              </a:rPr>
              <a:t>seis productos que se transportan entre 10 departamentos de operación dentro de su actual planta de producción. Red Crystal esta planeado construir el siguiente año una nueva instalación de producción en una nueva ubicación y desea diseñar una disposición física de planta para la nueva instalación. Bill Dewey recibió esta importante tarea. De importancia vital para la nueva disposición física es la cantidad total de productos mensuales que se mueven entre los departamentos de operación de Red Crystal.</a:t>
            </a:r>
          </a:p>
          <a:p>
            <a:pPr algn="just"/>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10947908"/>
              </p:ext>
            </p:extLst>
          </p:nvPr>
        </p:nvGraphicFramePr>
        <p:xfrm>
          <a:off x="2045970" y="3213850"/>
          <a:ext cx="9349740" cy="3495558"/>
        </p:xfrm>
        <a:graphic>
          <a:graphicData uri="http://schemas.openxmlformats.org/drawingml/2006/table">
            <a:tbl>
              <a:tblPr>
                <a:tableStyleId>{69C7853C-536D-4A76-A0AE-DD22124D55A5}</a:tableStyleId>
              </a:tblPr>
              <a:tblGrid>
                <a:gridCol w="1164170"/>
                <a:gridCol w="1940283"/>
                <a:gridCol w="970142"/>
                <a:gridCol w="970142"/>
                <a:gridCol w="970142"/>
                <a:gridCol w="970142"/>
                <a:gridCol w="970142"/>
                <a:gridCol w="1394577"/>
              </a:tblGrid>
              <a:tr h="222647">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gridSpan="5">
                  <a:txBody>
                    <a:bodyPr/>
                    <a:lstStyle/>
                    <a:p>
                      <a:pPr algn="ctr" fontAlgn="b"/>
                      <a:r>
                        <a:rPr lang="es-MX" sz="1100" u="none" strike="noStrike">
                          <a:effectLst/>
                        </a:rPr>
                        <a:t>Departamento y código</a:t>
                      </a:r>
                      <a:endParaRPr lang="es-MX"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22647">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b"/>
                      <a:r>
                        <a:rPr lang="es-MX" sz="1100" u="none" strike="noStrike">
                          <a:effectLst/>
                        </a:rPr>
                        <a:t>Embarque y recepción</a:t>
                      </a:r>
                      <a:endParaRPr lang="es-MX" sz="1100" b="0" i="0" u="none" strike="noStrike">
                        <a:solidFill>
                          <a:srgbClr val="000000"/>
                        </a:solidFill>
                        <a:effectLst/>
                        <a:latin typeface="Calibri" panose="020F0502020204030204" pitchFamily="34" charset="0"/>
                      </a:endParaRPr>
                    </a:p>
                  </a:txBody>
                  <a:tcPr marL="9525" marR="9525" marT="9525" marB="0" anchor="b"/>
                </a:tc>
              </a:tr>
              <a:tr h="311706">
                <a:tc rowSpan="2">
                  <a:txBody>
                    <a:bodyPr/>
                    <a:lstStyle/>
                    <a:p>
                      <a:pPr algn="ctr" fontAlgn="b"/>
                      <a:r>
                        <a:rPr lang="es-MX" sz="1100" u="none" strike="noStrike" dirty="0">
                          <a:effectLst/>
                        </a:rPr>
                        <a:t>Código del departamento</a:t>
                      </a:r>
                      <a:endParaRPr lang="es-MX"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b"/>
                      <a:r>
                        <a:rPr lang="es-MX" sz="1100" u="none" strike="noStrike" dirty="0" smtClean="0">
                          <a:effectLst/>
                        </a:rPr>
                        <a:t>Descripción </a:t>
                      </a:r>
                      <a:r>
                        <a:rPr lang="es-MX" sz="1100" u="none" strike="noStrike" dirty="0">
                          <a:effectLst/>
                        </a:rPr>
                        <a:t>del departamento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Esmeril</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Pintura</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Barrenado</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Retrabajo</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Ceramica</a:t>
                      </a:r>
                      <a:endParaRPr lang="es-MX" sz="11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lang="es-MX"/>
                    </a:p>
                  </a:txBody>
                  <a:tcPr/>
                </a:tc>
              </a:tr>
              <a:tr h="289441">
                <a:tc vMerge="1">
                  <a:txBody>
                    <a:bodyPr/>
                    <a:lstStyle/>
                    <a:p>
                      <a:endParaRPr lang="es-MX"/>
                    </a:p>
                  </a:txBody>
                  <a:tcPr/>
                </a:tc>
                <a:tc vMerge="1">
                  <a:txBody>
                    <a:bodyPr/>
                    <a:lstStyle/>
                    <a:p>
                      <a:endParaRPr lang="es-MX"/>
                    </a:p>
                  </a:txBody>
                  <a:tcPr/>
                </a:tc>
                <a:tc>
                  <a:txBody>
                    <a:bodyPr/>
                    <a:lstStyle/>
                    <a:p>
                      <a:pPr algn="ctr" fontAlgn="b"/>
                      <a:r>
                        <a:rPr lang="es-MX" sz="1100" u="none" strike="noStrike">
                          <a:effectLst/>
                        </a:rPr>
                        <a:t>5</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1100" u="none" strike="noStrike">
                          <a:effectLst/>
                        </a:rPr>
                        <a:t>6</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1100" u="none" strike="noStrike">
                          <a:effectLst/>
                        </a:rPr>
                        <a:t>7</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1100" u="none" strike="noStrike">
                          <a:effectLst/>
                        </a:rPr>
                        <a:t>8</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1100" u="none" strike="noStrike">
                          <a:effectLst/>
                        </a:rPr>
                        <a:t>9</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1100" u="none" strike="noStrike">
                          <a:effectLst/>
                        </a:rPr>
                        <a:t>10</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dirty="0">
                          <a:effectLst/>
                        </a:rPr>
                        <a:t>1</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Soplar y moldear</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1,000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5,000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3,000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3,000</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dirty="0">
                          <a:effectLst/>
                        </a:rPr>
                        <a:t>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Tratamiento termico</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2,000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2,000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3,000</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3</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smtClean="0">
                          <a:effectLst/>
                        </a:rPr>
                        <a:t>Formación </a:t>
                      </a:r>
                      <a:r>
                        <a:rPr lang="es-MX" sz="1100" u="none" strike="noStrike" dirty="0">
                          <a:effectLst/>
                        </a:rPr>
                        <a:t>del cuello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2,000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4</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Empacar</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1,000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4,000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5,000</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5</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Esmerilar</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2,000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6</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Pintar</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2,000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7</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Perforar</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1,000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8</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Retrabajar</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a:effectLst/>
                        </a:rPr>
                        <a:t>1,000</a:t>
                      </a:r>
                      <a:endParaRPr lang="es-MX" sz="1100" b="0" i="0" u="none" strike="noStrike">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9</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Recubrimiento</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r>
              <a:tr h="222647">
                <a:tc>
                  <a:txBody>
                    <a:bodyPr/>
                    <a:lstStyle/>
                    <a:p>
                      <a:pPr algn="ctr" fontAlgn="b"/>
                      <a:r>
                        <a:rPr lang="es-MX" sz="1100" u="none" strike="noStrike">
                          <a:effectLst/>
                        </a:rPr>
                        <a:t>10</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Embarque y recepción</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9386154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495300"/>
            <a:ext cx="8911687" cy="710045"/>
          </a:xfrm>
        </p:spPr>
        <p:txBody>
          <a:bodyPr>
            <a:noAutofit/>
          </a:bodyPr>
          <a:lstStyle/>
          <a:p>
            <a:r>
              <a:rPr lang="es-MX" sz="1600" dirty="0" smtClean="0">
                <a:latin typeface="Arial" panose="020B0604020202020204" pitchFamily="34" charset="0"/>
                <a:cs typeface="Arial" panose="020B0604020202020204" pitchFamily="34" charset="0"/>
              </a:rPr>
              <a:t>Bill desea desarrollar un diagrama esquemático de los flujos de productos entre departamentos de operación</a:t>
            </a:r>
            <a:br>
              <a:rPr lang="es-MX" sz="1600" dirty="0" smtClean="0">
                <a:latin typeface="Arial" panose="020B0604020202020204" pitchFamily="34" charset="0"/>
                <a:cs typeface="Arial" panose="020B0604020202020204" pitchFamily="34" charset="0"/>
              </a:rPr>
            </a:br>
            <a:endParaRPr lang="es-MX" sz="1600" dirty="0">
              <a:latin typeface="Arial" panose="020B0604020202020204" pitchFamily="34" charset="0"/>
              <a:cs typeface="Arial" panose="020B0604020202020204" pitchFamily="34" charset="0"/>
            </a:endParaRPr>
          </a:p>
        </p:txBody>
      </p:sp>
      <p:pic>
        <p:nvPicPr>
          <p:cNvPr id="6" name="Marcador de contenido 5"/>
          <p:cNvPicPr>
            <a:picLocks noGrp="1" noChangeAspect="1"/>
          </p:cNvPicPr>
          <p:nvPr>
            <p:ph idx="1"/>
          </p:nvPr>
        </p:nvPicPr>
        <p:blipFill>
          <a:blip r:embed="rId2">
            <a:duotone>
              <a:schemeClr val="accent6">
                <a:shade val="45000"/>
                <a:satMod val="135000"/>
              </a:schemeClr>
              <a:prstClr val="white"/>
            </a:duotone>
          </a:blip>
          <a:stretch>
            <a:fillRect/>
          </a:stretch>
        </p:blipFill>
        <p:spPr>
          <a:xfrm>
            <a:off x="2592924" y="3010755"/>
            <a:ext cx="8671976" cy="3448586"/>
          </a:xfrm>
          <a:prstGeom prst="rect">
            <a:avLst/>
          </a:prstGeom>
        </p:spPr>
      </p:pic>
      <p:sp>
        <p:nvSpPr>
          <p:cNvPr id="4" name="Título 1"/>
          <p:cNvSpPr txBox="1">
            <a:spLocks/>
          </p:cNvSpPr>
          <p:nvPr/>
        </p:nvSpPr>
        <p:spPr>
          <a:xfrm>
            <a:off x="2592924" y="1205345"/>
            <a:ext cx="8911687" cy="40805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800" b="1" dirty="0" smtClean="0">
                <a:latin typeface="Arial" panose="020B0604020202020204" pitchFamily="34" charset="0"/>
                <a:cs typeface="Arial" panose="020B0604020202020204" pitchFamily="34" charset="0"/>
              </a:rPr>
              <a:t>S</a:t>
            </a:r>
            <a:r>
              <a:rPr lang="es-MX" sz="1400" b="1" dirty="0" smtClean="0">
                <a:latin typeface="Arial" panose="020B0604020202020204" pitchFamily="34" charset="0"/>
                <a:cs typeface="Arial" panose="020B0604020202020204" pitchFamily="34" charset="0"/>
              </a:rPr>
              <a:t>OLUCIÓN </a:t>
            </a:r>
            <a:endParaRPr lang="es-MX" sz="1400" b="1" dirty="0">
              <a:latin typeface="Arial" panose="020B0604020202020204" pitchFamily="34" charset="0"/>
              <a:cs typeface="Arial" panose="020B0604020202020204" pitchFamily="34" charset="0"/>
            </a:endParaRPr>
          </a:p>
        </p:txBody>
      </p:sp>
      <p:sp>
        <p:nvSpPr>
          <p:cNvPr id="5" name="Título 1"/>
          <p:cNvSpPr txBox="1">
            <a:spLocks/>
          </p:cNvSpPr>
          <p:nvPr/>
        </p:nvSpPr>
        <p:spPr>
          <a:xfrm>
            <a:off x="2592925" y="1752299"/>
            <a:ext cx="8911687" cy="99290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1600" dirty="0" smtClean="0">
                <a:latin typeface="Arial" panose="020B0604020202020204" pitchFamily="34" charset="0"/>
                <a:cs typeface="Arial" panose="020B0604020202020204" pitchFamily="34" charset="0"/>
              </a:rPr>
              <a:t>Primero, desarrolle un diagrama esquemático inicial con círculos representando departamentos y leneas que representan el recorrido de productos entre ellos. La cantidad mensual de Productos que pasan entre departamentos se escribe sobre las líneas:</a:t>
            </a:r>
          </a:p>
          <a:p>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6735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OBJETIVO DE LA UNIDAD III</a:t>
            </a:r>
            <a:endParaRPr lang="es-MX" b="1" dirty="0"/>
          </a:p>
        </p:txBody>
      </p:sp>
      <p:sp>
        <p:nvSpPr>
          <p:cNvPr id="3" name="Marcador de contenido 2"/>
          <p:cNvSpPr>
            <a:spLocks noGrp="1"/>
          </p:cNvSpPr>
          <p:nvPr>
            <p:ph idx="1"/>
          </p:nvPr>
        </p:nvSpPr>
        <p:spPr>
          <a:xfrm>
            <a:off x="2330795" y="1905000"/>
            <a:ext cx="8915400" cy="3777622"/>
          </a:xfrm>
        </p:spPr>
        <p:txBody>
          <a:bodyPr>
            <a:normAutofit/>
          </a:bodyPr>
          <a:lstStyle/>
          <a:p>
            <a:pPr algn="just"/>
            <a:r>
              <a:rPr lang="es-MX" sz="2400" dirty="0" smtClean="0"/>
              <a:t>Analizar los diferentes factores para la localización y distribución de áreas para una determinada empresa.</a:t>
            </a:r>
            <a:endParaRPr lang="es-MX" sz="2400"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820" y="3356365"/>
            <a:ext cx="6362184" cy="2783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4068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2601" y="127000"/>
            <a:ext cx="9752012" cy="1778000"/>
          </a:xfrm>
        </p:spPr>
        <p:txBody>
          <a:bodyPr>
            <a:normAutofit/>
          </a:bodyPr>
          <a:lstStyle/>
          <a:p>
            <a:pPr algn="just"/>
            <a:r>
              <a:rPr lang="es-MX" sz="1600" dirty="0" smtClean="0">
                <a:latin typeface="Arial" panose="020B0604020202020204" pitchFamily="34" charset="0"/>
                <a:cs typeface="Arial" panose="020B0604020202020204" pitchFamily="34" charset="0"/>
              </a:rPr>
              <a:t>A continuación, restructure el diagrama inicial para mover los departamentos mas cerca uno del otro cuando la cantidad de movimiento de producto entre ambos sea elevado y mueva los departamentos para lograr una forma casi rectangular. Por Ejemplo, el diagrama de arriba, el departamento 3 se puede mover mas  cerca del departamento 9 Y LOS DEPARTEMENTOS 8,9 Y 6 se pueden desplazar para crear una forma mas rectangular</a:t>
            </a:r>
            <a:endParaRPr lang="es-MX" sz="1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duotone>
              <a:schemeClr val="accent2">
                <a:shade val="45000"/>
                <a:satMod val="135000"/>
              </a:schemeClr>
              <a:prstClr val="white"/>
            </a:duotone>
          </a:blip>
          <a:srcRect l="13444" r="5659"/>
          <a:stretch/>
        </p:blipFill>
        <p:spPr>
          <a:xfrm>
            <a:off x="3302000" y="1592577"/>
            <a:ext cx="6692900" cy="3525523"/>
          </a:xfrm>
          <a:prstGeom prst="rect">
            <a:avLst/>
          </a:prstGeom>
        </p:spPr>
      </p:pic>
      <p:sp>
        <p:nvSpPr>
          <p:cNvPr id="5" name="Título 1"/>
          <p:cNvSpPr txBox="1">
            <a:spLocks/>
          </p:cNvSpPr>
          <p:nvPr/>
        </p:nvSpPr>
        <p:spPr>
          <a:xfrm>
            <a:off x="1752601" y="53993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1600" dirty="0" smtClean="0">
                <a:latin typeface="Arial" panose="020B0604020202020204" pitchFamily="34" charset="0"/>
                <a:cs typeface="Arial" panose="020B0604020202020204" pitchFamily="34" charset="0"/>
              </a:rPr>
              <a:t>Una inspección  adicional de este diagrama esquemático revela que no hay ningún otro cambio en las ubicaciones de los departamentos que mejore sustancialmente esta disposición física. </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88227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2336707" y="358588"/>
            <a:ext cx="8915399" cy="2705100"/>
          </a:xfrm>
        </p:spPr>
        <p:txBody>
          <a:bodyPr/>
          <a:lstStyle/>
          <a:p>
            <a:r>
              <a:rPr lang="es-MX" dirty="0" smtClean="0">
                <a:latin typeface="Arial" panose="020B0604020202020204" pitchFamily="34" charset="0"/>
                <a:cs typeface="Arial" panose="020B0604020202020204" pitchFamily="34" charset="0"/>
              </a:rPr>
              <a:t>Análisis del Diagrama de bloques </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2663078" y="3242982"/>
            <a:ext cx="7296150" cy="3179949"/>
          </a:xfrm>
          <a:prstGeom prst="rect">
            <a:avLst/>
          </a:prstGeom>
        </p:spPr>
      </p:pic>
    </p:spTree>
    <p:extLst>
      <p:ext uri="{BB962C8B-B14F-4D97-AF65-F5344CB8AC3E}">
        <p14:creationId xmlns:p14="http://schemas.microsoft.com/office/powerpoint/2010/main" val="8085523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1223" y="340658"/>
            <a:ext cx="9568236" cy="2151530"/>
          </a:xfrm>
        </p:spPr>
        <p:txBody>
          <a:bodyPr>
            <a:normAutofit/>
          </a:bodyPr>
          <a:lstStyle/>
          <a:p>
            <a:r>
              <a:rPr lang="es-MX" sz="2000" dirty="0" smtClean="0">
                <a:latin typeface="Arial" panose="020B0604020202020204" pitchFamily="34" charset="0"/>
                <a:cs typeface="Arial" panose="020B0604020202020204" pitchFamily="34" charset="0"/>
              </a:rPr>
              <a:t>El Diagrama de </a:t>
            </a:r>
            <a:r>
              <a:rPr lang="es-MX" sz="2000" dirty="0" smtClean="0">
                <a:latin typeface="Arial" panose="020B0604020202020204" pitchFamily="34" charset="0"/>
                <a:cs typeface="Arial" panose="020B0604020202020204" pitchFamily="34" charset="0"/>
              </a:rPr>
              <a:t>bloques: establece </a:t>
            </a:r>
            <a:r>
              <a:rPr lang="es-MX" sz="2000" dirty="0" smtClean="0">
                <a:latin typeface="Arial" panose="020B0604020202020204" pitchFamily="34" charset="0"/>
                <a:cs typeface="Arial" panose="020B0604020202020204" pitchFamily="34" charset="0"/>
              </a:rPr>
              <a:t>la forma y las dimensiones generales del edificio y la ubicación de los limites  interiores departamentales.</a:t>
            </a:r>
            <a:endParaRPr lang="es-MX" sz="20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2312894" y="1308847"/>
            <a:ext cx="8731624" cy="4948518"/>
          </a:xfrm>
          <a:prstGeom prst="rect">
            <a:avLst/>
          </a:prstGeom>
          <a:ln>
            <a:noFill/>
          </a:ln>
          <a:effectLst>
            <a:softEdge rad="112500"/>
          </a:effectLst>
        </p:spPr>
      </p:pic>
    </p:spTree>
    <p:extLst>
      <p:ext uri="{BB962C8B-B14F-4D97-AF65-F5344CB8AC3E}">
        <p14:creationId xmlns:p14="http://schemas.microsoft.com/office/powerpoint/2010/main" val="34351923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1060" y="763270"/>
            <a:ext cx="11023600" cy="1892300"/>
          </a:xfrm>
        </p:spPr>
        <p:txBody>
          <a:bodyPr/>
          <a:lstStyle/>
          <a:p>
            <a:pPr algn="ctr"/>
            <a:r>
              <a:rPr lang="es-MX" sz="2400" b="1" dirty="0" smtClean="0">
                <a:latin typeface="Arial" panose="020B0604020202020204" pitchFamily="34" charset="0"/>
                <a:cs typeface="Arial" panose="020B0604020202020204" pitchFamily="34" charset="0"/>
              </a:rPr>
              <a:t>A</a:t>
            </a:r>
            <a:r>
              <a:rPr lang="es-MX" b="1" dirty="0" smtClean="0">
                <a:latin typeface="Arial" panose="020B0604020202020204" pitchFamily="34" charset="0"/>
                <a:cs typeface="Arial" panose="020B0604020202020204" pitchFamily="34" charset="0"/>
              </a:rPr>
              <a:t>NALSIS DE DIAGRAMA DE BLOQUES </a:t>
            </a:r>
          </a:p>
          <a:p>
            <a:pPr algn="just"/>
            <a:r>
              <a:rPr lang="es-MX" sz="1600" dirty="0" smtClean="0">
                <a:latin typeface="Arial" panose="020B0604020202020204" pitchFamily="34" charset="0"/>
                <a:cs typeface="Arial" panose="020B0604020202020204" pitchFamily="34" charset="0"/>
              </a:rPr>
              <a:t>Bill Dewey, en la Red </a:t>
            </a:r>
            <a:r>
              <a:rPr lang="es-MX" sz="1600" dirty="0" err="1" smtClean="0">
                <a:latin typeface="Arial" panose="020B0604020202020204" pitchFamily="34" charset="0"/>
                <a:cs typeface="Arial" panose="020B0604020202020204" pitchFamily="34" charset="0"/>
              </a:rPr>
              <a:t>Crystal</a:t>
            </a:r>
            <a:r>
              <a:rPr lang="es-MX" sz="1600" dirty="0" smtClean="0">
                <a:latin typeface="Arial" panose="020B0604020202020204" pitchFamily="34" charset="0"/>
                <a:cs typeface="Arial" panose="020B0604020202020204" pitchFamily="34" charset="0"/>
              </a:rPr>
              <a:t> </a:t>
            </a:r>
            <a:r>
              <a:rPr lang="es-MX" sz="1600" dirty="0" err="1" smtClean="0">
                <a:latin typeface="Arial" panose="020B0604020202020204" pitchFamily="34" charset="0"/>
                <a:cs typeface="Arial" panose="020B0604020202020204" pitchFamily="34" charset="0"/>
              </a:rPr>
              <a:t>Glass</a:t>
            </a:r>
            <a:r>
              <a:rPr lang="es-MX" sz="1600" dirty="0" smtClean="0">
                <a:latin typeface="Arial" panose="020B0604020202020204" pitchFamily="34" charset="0"/>
                <a:cs typeface="Arial" panose="020B0604020202020204" pitchFamily="34" charset="0"/>
              </a:rPr>
              <a:t> </a:t>
            </a:r>
            <a:r>
              <a:rPr lang="es-MX" sz="1600" dirty="0" err="1" smtClean="0">
                <a:latin typeface="Arial" panose="020B0604020202020204" pitchFamily="34" charset="0"/>
                <a:cs typeface="Arial" panose="020B0604020202020204" pitchFamily="34" charset="0"/>
              </a:rPr>
              <a:t>Products</a:t>
            </a:r>
            <a:r>
              <a:rPr lang="es-MX" sz="1600" dirty="0" smtClean="0">
                <a:latin typeface="Arial" panose="020B0604020202020204" pitchFamily="34" charset="0"/>
                <a:cs typeface="Arial" panose="020B0604020202020204" pitchFamily="34" charset="0"/>
              </a:rPr>
              <a:t> </a:t>
            </a:r>
            <a:r>
              <a:rPr lang="es-MX" sz="1600" dirty="0" err="1" smtClean="0">
                <a:latin typeface="Arial" panose="020B0604020202020204" pitchFamily="34" charset="0"/>
                <a:cs typeface="Arial" panose="020B0604020202020204" pitchFamily="34" charset="0"/>
              </a:rPr>
              <a:t>Compañy</a:t>
            </a:r>
            <a:r>
              <a:rPr lang="es-MX" sz="1600" dirty="0" smtClean="0">
                <a:latin typeface="Arial" panose="020B0604020202020204" pitchFamily="34" charset="0"/>
                <a:cs typeface="Arial" panose="020B0604020202020204" pitchFamily="34" charset="0"/>
              </a:rPr>
              <a:t>, desea desarrollar una disposición Física departamental. Este ejemplo  muestra las relaciones generales entre departamentos de operación, ahora Bill debe determinar las dimensiones del edificio y donde quedaran las fronteras departamentales internas. De importancia Vital para esta disposición física del edificio son las áreas que requieren cada uno de los departamentos.</a:t>
            </a:r>
          </a:p>
          <a:p>
            <a:pPr algn="just"/>
            <a:endParaRPr lang="es-MX" sz="1600" dirty="0">
              <a:latin typeface="Arial" panose="020B0604020202020204" pitchFamily="34" charset="0"/>
              <a:cs typeface="Arial" panose="020B0604020202020204" pitchFamily="34" charset="0"/>
            </a:endParaRPr>
          </a:p>
        </p:txBody>
      </p:sp>
      <p:sp>
        <p:nvSpPr>
          <p:cNvPr id="5" name="Marcador de contenido 2"/>
          <p:cNvSpPr txBox="1">
            <a:spLocks/>
          </p:cNvSpPr>
          <p:nvPr/>
        </p:nvSpPr>
        <p:spPr>
          <a:xfrm>
            <a:off x="1066800" y="5549900"/>
            <a:ext cx="11023600" cy="9779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sz="1600" dirty="0" smtClean="0">
                <a:latin typeface="Arial" panose="020B0604020202020204" pitchFamily="34" charset="0"/>
                <a:cs typeface="Arial" panose="020B0604020202020204" pitchFamily="34" charset="0"/>
              </a:rPr>
              <a:t>Bill desea utilizar un análisis de diagrama de bloqueo para desarrollar una disposición física departamental para el nuevo edificio de Red </a:t>
            </a:r>
            <a:r>
              <a:rPr lang="es-MX" sz="1600" dirty="0" err="1" smtClean="0">
                <a:latin typeface="Arial" panose="020B0604020202020204" pitchFamily="34" charset="0"/>
                <a:cs typeface="Arial" panose="020B0604020202020204" pitchFamily="34" charset="0"/>
              </a:rPr>
              <a:t>Crystal</a:t>
            </a:r>
            <a:r>
              <a:rPr lang="es-MX" sz="1600" dirty="0" smtClean="0">
                <a:latin typeface="Arial" panose="020B0604020202020204" pitchFamily="34" charset="0"/>
                <a:cs typeface="Arial" panose="020B0604020202020204" pitchFamily="34" charset="0"/>
              </a:rPr>
              <a:t>. </a:t>
            </a:r>
            <a:endParaRPr lang="es-MX" sz="1600" dirty="0">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1794264682"/>
              </p:ext>
            </p:extLst>
          </p:nvPr>
        </p:nvGraphicFramePr>
        <p:xfrm>
          <a:off x="2068831" y="2449835"/>
          <a:ext cx="9372600" cy="2830824"/>
        </p:xfrm>
        <a:graphic>
          <a:graphicData uri="http://schemas.openxmlformats.org/drawingml/2006/table">
            <a:tbl>
              <a:tblPr/>
              <a:tblGrid>
                <a:gridCol w="1161892"/>
                <a:gridCol w="1161892"/>
                <a:gridCol w="1161892"/>
                <a:gridCol w="1684746"/>
                <a:gridCol w="2362515"/>
                <a:gridCol w="1839663"/>
              </a:tblGrid>
              <a:tr h="314536">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rowSpan="4">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Área                          requeridos                    (Pies Cuadrados)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rowSpan="4">
                  <a:txBody>
                    <a:bodyPr/>
                    <a:lstStyle/>
                    <a:p>
                      <a:pPr algn="ctr" fontAlgn="b"/>
                      <a:r>
                        <a:rPr lang="es-MX" sz="1400" b="0" i="0" u="none" strike="noStrike">
                          <a:solidFill>
                            <a:srgbClr val="000000"/>
                          </a:solidFill>
                          <a:effectLst/>
                          <a:latin typeface="Arial" panose="020B0604020202020204" pitchFamily="34" charset="0"/>
                          <a:cs typeface="Arial" panose="020B0604020202020204" pitchFamily="34" charset="0"/>
                        </a:rPr>
                        <a:t>Área                          requeridos                    (Pies Cuadrados)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314536">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vMerge="1">
                  <a:txBody>
                    <a:bodyPr/>
                    <a:lstStyle/>
                    <a:p>
                      <a:endParaRPr lang="es-MX"/>
                    </a:p>
                  </a:txBody>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vMerge="1">
                  <a:txBody>
                    <a:bodyPr/>
                    <a:lstStyle/>
                    <a:p>
                      <a:endParaRPr lang="es-MX"/>
                    </a:p>
                  </a:txBody>
                  <a:tcPr/>
                </a:tc>
              </a:tr>
              <a:tr h="314536">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vMerge="1">
                  <a:txBody>
                    <a:bodyPr/>
                    <a:lstStyle/>
                    <a:p>
                      <a:endParaRPr lang="es-MX"/>
                    </a:p>
                  </a:txBody>
                  <a:tcPr/>
                </a:tc>
                <a:tc>
                  <a:txBody>
                    <a:bodyPr/>
                    <a:lstStyle/>
                    <a:p>
                      <a:pPr algn="l" fontAlgn="b"/>
                      <a:endParaRPr lang="es-MX"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vMerge="1">
                  <a:txBody>
                    <a:bodyPr/>
                    <a:lstStyle/>
                    <a:p>
                      <a:endParaRPr lang="es-MX"/>
                    </a:p>
                  </a:txBody>
                  <a:tcPr/>
                </a:tc>
              </a:tr>
              <a:tr h="314536">
                <a:tc gridSpan="3">
                  <a:txBody>
                    <a:bodyPr/>
                    <a:lstStyle/>
                    <a:p>
                      <a:pPr algn="ctr" fontAlgn="b"/>
                      <a:r>
                        <a:rPr lang="es-MX" sz="1400" b="0" i="0" u="none" strike="noStrike" dirty="0">
                          <a:solidFill>
                            <a:srgbClr val="000000"/>
                          </a:solidFill>
                          <a:effectLst/>
                          <a:latin typeface="Arial" panose="020B0604020202020204" pitchFamily="34" charset="0"/>
                          <a:cs typeface="Arial" panose="020B0604020202020204" pitchFamily="34" charset="0"/>
                        </a:rPr>
                        <a:t>Departamento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vMerge="1">
                  <a:txBody>
                    <a:bodyPr/>
                    <a:lstStyle/>
                    <a:p>
                      <a:endParaRPr lang="es-MX"/>
                    </a:p>
                  </a:txBody>
                  <a:tcPr/>
                </a:tc>
                <a:tc>
                  <a:txBody>
                    <a:bodyPr/>
                    <a:lstStyle/>
                    <a:p>
                      <a:pPr algn="ctr" fontAlgn="b"/>
                      <a:r>
                        <a:rPr lang="es-MX" sz="1400" b="0" i="0" u="none" strike="noStrike" dirty="0">
                          <a:solidFill>
                            <a:srgbClr val="000000"/>
                          </a:solidFill>
                          <a:effectLst/>
                          <a:latin typeface="Arial" panose="020B0604020202020204" pitchFamily="34" charset="0"/>
                          <a:cs typeface="Arial" panose="020B0604020202020204" pitchFamily="34" charset="0"/>
                        </a:rPr>
                        <a:t>Departamento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vMerge="1">
                  <a:txBody>
                    <a:bodyPr/>
                    <a:lstStyle/>
                    <a:p>
                      <a:endParaRPr lang="es-MX"/>
                    </a:p>
                  </a:txBody>
                  <a:tcPr/>
                </a:tc>
              </a:tr>
              <a:tr h="314536">
                <a:tc gridSpan="3">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1.- Soplar y modelar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s-MX"/>
                    </a:p>
                  </a:txBody>
                  <a:tcPr/>
                </a:tc>
                <a:tc hMerge="1">
                  <a:txBody>
                    <a:bodyPr/>
                    <a:lstStyle/>
                    <a:p>
                      <a:endParaRPr lang="es-MX"/>
                    </a:p>
                  </a:txBody>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200</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6.-Pintar</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0" i="0" u="none" strike="noStrike">
                          <a:solidFill>
                            <a:srgbClr val="000000"/>
                          </a:solidFill>
                          <a:effectLst/>
                          <a:latin typeface="Arial" panose="020B0604020202020204" pitchFamily="34" charset="0"/>
                          <a:cs typeface="Arial" panose="020B0604020202020204" pitchFamily="34" charset="0"/>
                        </a:rPr>
                        <a:t>200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314536">
                <a:tc gridSpan="3">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2.-Tratamiento </a:t>
                      </a:r>
                      <a:r>
                        <a:rPr lang="es-MX" sz="1400" b="0" i="0" u="none" strike="noStrike" dirty="0" smtClean="0">
                          <a:solidFill>
                            <a:srgbClr val="000000"/>
                          </a:solidFill>
                          <a:effectLst/>
                          <a:latin typeface="Arial" panose="020B0604020202020204" pitchFamily="34" charset="0"/>
                          <a:cs typeface="Arial" panose="020B0604020202020204" pitchFamily="34" charset="0"/>
                        </a:rPr>
                        <a:t>térmico </a:t>
                      </a:r>
                      <a:endParaRPr lang="es-MX"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200</a:t>
                      </a:r>
                    </a:p>
                  </a:txBody>
                  <a:tcPr marL="9525" marR="9525" marT="9525" marB="0" anchor="ctr">
                    <a:lnL>
                      <a:noFill/>
                    </a:lnL>
                    <a:lnR>
                      <a:noFill/>
                    </a:lnR>
                    <a:lnT>
                      <a:noFill/>
                    </a:lnT>
                    <a:lnB>
                      <a:noFill/>
                    </a:lnB>
                  </a:tcPr>
                </a:tc>
                <a:tc>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7.-Perforar</a:t>
                      </a:r>
                    </a:p>
                  </a:txBody>
                  <a:tcPr marL="9525" marR="9525" marT="9525" marB="0" anchor="b">
                    <a:lnL>
                      <a:noFill/>
                    </a:lnL>
                    <a:lnR>
                      <a:noFill/>
                    </a:lnR>
                    <a:lnT>
                      <a:noFill/>
                    </a:lnT>
                    <a:lnB>
                      <a:noFill/>
                    </a:lnB>
                  </a:tcPr>
                </a:tc>
                <a:tc>
                  <a:txBody>
                    <a:bodyPr/>
                    <a:lstStyle/>
                    <a:p>
                      <a:pPr algn="r" fontAlgn="b"/>
                      <a:r>
                        <a:rPr lang="es-MX" sz="1400" b="0" i="0" u="none" strike="noStrike">
                          <a:solidFill>
                            <a:srgbClr val="000000"/>
                          </a:solidFill>
                          <a:effectLst/>
                          <a:latin typeface="Arial" panose="020B0604020202020204" pitchFamily="34" charset="0"/>
                          <a:cs typeface="Arial" panose="020B0604020202020204" pitchFamily="34" charset="0"/>
                        </a:rPr>
                        <a:t>400</a:t>
                      </a:r>
                    </a:p>
                  </a:txBody>
                  <a:tcPr marL="9525" marR="9525" marT="9525" marB="0" anchor="b">
                    <a:lnL>
                      <a:noFill/>
                    </a:lnL>
                    <a:lnR>
                      <a:noFill/>
                    </a:lnR>
                    <a:lnT>
                      <a:noFill/>
                    </a:lnT>
                    <a:lnB>
                      <a:noFill/>
                    </a:lnB>
                  </a:tcPr>
                </a:tc>
              </a:tr>
              <a:tr h="314536">
                <a:tc gridSpan="3">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3.-Formacion del cuello</a:t>
                      </a: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400</a:t>
                      </a:r>
                    </a:p>
                  </a:txBody>
                  <a:tcPr marL="9525" marR="9525" marT="9525" marB="0" anchor="ctr">
                    <a:lnL>
                      <a:noFill/>
                    </a:lnL>
                    <a:lnR>
                      <a:noFill/>
                    </a:lnR>
                    <a:lnT>
                      <a:noFill/>
                    </a:lnT>
                    <a:lnB>
                      <a:noFill/>
                    </a:lnB>
                  </a:tcPr>
                </a:tc>
                <a:tc>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8.-Retrabajo</a:t>
                      </a:r>
                    </a:p>
                  </a:txBody>
                  <a:tcPr marL="9525" marR="9525" marT="9525" marB="0" anchor="b">
                    <a:lnL>
                      <a:noFill/>
                    </a:lnL>
                    <a:lnR>
                      <a:noFill/>
                    </a:lnR>
                    <a:lnT>
                      <a:noFill/>
                    </a:lnT>
                    <a:lnB>
                      <a:noFill/>
                    </a:lnB>
                  </a:tcPr>
                </a:tc>
                <a:tc>
                  <a:txBody>
                    <a:bodyPr/>
                    <a:lstStyle/>
                    <a:p>
                      <a:pPr algn="r" fontAlgn="b"/>
                      <a:r>
                        <a:rPr lang="es-MX" sz="1400" b="0" i="0" u="none" strike="noStrike">
                          <a:solidFill>
                            <a:srgbClr val="000000"/>
                          </a:solidFill>
                          <a:effectLst/>
                          <a:latin typeface="Arial" panose="020B0604020202020204" pitchFamily="34" charset="0"/>
                          <a:cs typeface="Arial" panose="020B0604020202020204" pitchFamily="34" charset="0"/>
                        </a:rPr>
                        <a:t>200</a:t>
                      </a:r>
                    </a:p>
                  </a:txBody>
                  <a:tcPr marL="9525" marR="9525" marT="9525" marB="0" anchor="b">
                    <a:lnL>
                      <a:noFill/>
                    </a:lnL>
                    <a:lnR>
                      <a:noFill/>
                    </a:lnR>
                    <a:lnT>
                      <a:noFill/>
                    </a:lnT>
                    <a:lnB>
                      <a:noFill/>
                    </a:lnB>
                  </a:tcPr>
                </a:tc>
              </a:tr>
              <a:tr h="314536">
                <a:tc gridSpan="3">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4.-Empacar </a:t>
                      </a: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400</a:t>
                      </a:r>
                    </a:p>
                  </a:txBody>
                  <a:tcPr marL="9525" marR="9525" marT="9525" marB="0" anchor="ctr">
                    <a:lnL>
                      <a:noFill/>
                    </a:lnL>
                    <a:lnR>
                      <a:noFill/>
                    </a:lnR>
                    <a:lnT>
                      <a:noFill/>
                    </a:lnT>
                    <a:lnB>
                      <a:noFill/>
                    </a:lnB>
                  </a:tcPr>
                </a:tc>
                <a:tc>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9.-Recubrimiento</a:t>
                      </a:r>
                    </a:p>
                  </a:txBody>
                  <a:tcPr marL="9525" marR="9525" marT="9525" marB="0" anchor="b">
                    <a:lnL>
                      <a:noFill/>
                    </a:lnL>
                    <a:lnR>
                      <a:noFill/>
                    </a:lnR>
                    <a:lnT>
                      <a:noFill/>
                    </a:lnT>
                    <a:lnB>
                      <a:noFill/>
                    </a:lnB>
                  </a:tcPr>
                </a:tc>
                <a:tc>
                  <a:txBody>
                    <a:bodyPr/>
                    <a:lstStyle/>
                    <a:p>
                      <a:pPr algn="r" fontAlgn="b"/>
                      <a:r>
                        <a:rPr lang="es-MX" sz="1400" b="0" i="0" u="none" strike="noStrike" dirty="0">
                          <a:solidFill>
                            <a:srgbClr val="000000"/>
                          </a:solidFill>
                          <a:effectLst/>
                          <a:latin typeface="Arial" panose="020B0604020202020204" pitchFamily="34" charset="0"/>
                          <a:cs typeface="Arial" panose="020B0604020202020204" pitchFamily="34" charset="0"/>
                        </a:rPr>
                        <a:t>200</a:t>
                      </a:r>
                    </a:p>
                  </a:txBody>
                  <a:tcPr marL="9525" marR="9525" marT="9525" marB="0" anchor="b">
                    <a:lnL>
                      <a:noFill/>
                    </a:lnL>
                    <a:lnR>
                      <a:noFill/>
                    </a:lnR>
                    <a:lnT>
                      <a:noFill/>
                    </a:lnT>
                    <a:lnB>
                      <a:noFill/>
                    </a:lnB>
                  </a:tcPr>
                </a:tc>
              </a:tr>
              <a:tr h="314536">
                <a:tc gridSpan="3">
                  <a:txBody>
                    <a:bodyPr/>
                    <a:lstStyle/>
                    <a:p>
                      <a:pPr algn="l" fontAlgn="b"/>
                      <a:r>
                        <a:rPr lang="es-MX" sz="1400" b="0" i="0" u="none" strike="noStrike">
                          <a:solidFill>
                            <a:srgbClr val="000000"/>
                          </a:solidFill>
                          <a:effectLst/>
                          <a:latin typeface="Arial" panose="020B0604020202020204" pitchFamily="34" charset="0"/>
                          <a:cs typeface="Arial" panose="020B0604020202020204" pitchFamily="34" charset="0"/>
                        </a:rPr>
                        <a:t>5.-Esmerilar</a:t>
                      </a: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900</a:t>
                      </a:r>
                    </a:p>
                  </a:txBody>
                  <a:tcPr marL="9525" marR="9525" marT="9525" marB="0" anchor="ctr">
                    <a:lnL>
                      <a:noFill/>
                    </a:lnL>
                    <a:lnR>
                      <a:noFill/>
                    </a:lnR>
                    <a:lnT>
                      <a:noFill/>
                    </a:lnT>
                    <a:lnB>
                      <a:noFill/>
                    </a:lnB>
                  </a:tcPr>
                </a:tc>
                <a:tc>
                  <a:txBody>
                    <a:bodyPr/>
                    <a:lstStyle/>
                    <a:p>
                      <a:pPr algn="l" fontAlgn="b"/>
                      <a:r>
                        <a:rPr lang="es-MX" sz="1400" b="0" i="0" u="none" strike="noStrike" dirty="0">
                          <a:solidFill>
                            <a:srgbClr val="000000"/>
                          </a:solidFill>
                          <a:effectLst/>
                          <a:latin typeface="Arial" panose="020B0604020202020204" pitchFamily="34" charset="0"/>
                          <a:cs typeface="Arial" panose="020B0604020202020204" pitchFamily="34" charset="0"/>
                        </a:rPr>
                        <a:t>10.-Embarque y recepción </a:t>
                      </a:r>
                    </a:p>
                  </a:txBody>
                  <a:tcPr marL="9525" marR="9525" marT="9525" marB="0" anchor="b">
                    <a:lnL>
                      <a:noFill/>
                    </a:lnL>
                    <a:lnR>
                      <a:noFill/>
                    </a:lnR>
                    <a:lnT>
                      <a:noFill/>
                    </a:lnT>
                    <a:lnB>
                      <a:noFill/>
                    </a:lnB>
                  </a:tcPr>
                </a:tc>
                <a:tc>
                  <a:txBody>
                    <a:bodyPr/>
                    <a:lstStyle/>
                    <a:p>
                      <a:pPr algn="r" fontAlgn="b"/>
                      <a:r>
                        <a:rPr lang="es-MX" sz="1400" b="0" i="0" u="none" strike="noStrike" dirty="0">
                          <a:solidFill>
                            <a:srgbClr val="000000"/>
                          </a:solidFill>
                          <a:effectLst/>
                          <a:latin typeface="Arial" panose="020B0604020202020204" pitchFamily="34" charset="0"/>
                          <a:cs typeface="Arial" panose="020B0604020202020204" pitchFamily="34" charset="0"/>
                        </a:rPr>
                        <a:t>200</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877650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539672"/>
          </a:xfrm>
        </p:spPr>
        <p:txBody>
          <a:bodyPr>
            <a:normAutofit/>
          </a:bodyPr>
          <a:lstStyle/>
          <a:p>
            <a:pPr algn="ctr"/>
            <a:r>
              <a:rPr lang="es-MX" sz="2800" b="1" dirty="0" smtClean="0">
                <a:latin typeface="Arial" panose="020B0604020202020204" pitchFamily="34" charset="0"/>
                <a:cs typeface="Arial" panose="020B0604020202020204" pitchFamily="34" charset="0"/>
              </a:rPr>
              <a:t>S</a:t>
            </a:r>
            <a:r>
              <a:rPr lang="es-MX" sz="2000" b="1" dirty="0" smtClean="0">
                <a:latin typeface="Arial" panose="020B0604020202020204" pitchFamily="34" charset="0"/>
                <a:cs typeface="Arial" panose="020B0604020202020204" pitchFamily="34" charset="0"/>
              </a:rPr>
              <a:t>OLUCIÓN</a:t>
            </a:r>
            <a:endParaRPr lang="es-MX" sz="20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173574" y="1399309"/>
            <a:ext cx="9331038" cy="1066800"/>
          </a:xfrm>
        </p:spPr>
        <p:txBody>
          <a:bodyPr/>
          <a:lstStyle/>
          <a:p>
            <a:pPr algn="just"/>
            <a:r>
              <a:rPr lang="es-MX" dirty="0" smtClean="0">
                <a:latin typeface="Arial" panose="020B0604020202020204" pitchFamily="34" charset="0"/>
                <a:cs typeface="Arial" panose="020B0604020202020204" pitchFamily="34" charset="0"/>
              </a:rPr>
              <a:t>Primero, utilice el diagrama esquemático final del ejemplo </a:t>
            </a:r>
            <a:r>
              <a:rPr lang="es-MX" dirty="0" smtClean="0">
                <a:latin typeface="Arial" panose="020B0604020202020204" pitchFamily="34" charset="0"/>
                <a:cs typeface="Arial" panose="020B0604020202020204" pitchFamily="34" charset="0"/>
              </a:rPr>
              <a:t>anterior </a:t>
            </a:r>
            <a:r>
              <a:rPr lang="es-MX" dirty="0" smtClean="0">
                <a:latin typeface="Arial" panose="020B0604020202020204" pitchFamily="34" charset="0"/>
                <a:cs typeface="Arial" panose="020B0604020202020204" pitchFamily="34" charset="0"/>
              </a:rPr>
              <a:t>y coloque cada circulo de departamento en el centro de un cuadrado con el área relativa, que se muestra en </a:t>
            </a:r>
            <a:r>
              <a:rPr lang="es-MX" dirty="0" smtClean="0">
                <a:latin typeface="Arial" panose="020B0604020202020204" pitchFamily="34" charset="0"/>
                <a:cs typeface="Arial" panose="020B0604020202020204" pitchFamily="34" charset="0"/>
              </a:rPr>
              <a:t>la siguiente imagen. </a:t>
            </a:r>
            <a:endParaRPr lang="es-MX" dirty="0" smtClean="0">
              <a:latin typeface="Arial" panose="020B0604020202020204" pitchFamily="34" charset="0"/>
              <a:cs typeface="Arial" panose="020B0604020202020204" pitchFamily="34" charset="0"/>
            </a:endParaRPr>
          </a:p>
        </p:txBody>
      </p:sp>
      <p:sp>
        <p:nvSpPr>
          <p:cNvPr id="4" name="Marcador de contenido 2"/>
          <p:cNvSpPr txBox="1">
            <a:spLocks/>
          </p:cNvSpPr>
          <p:nvPr/>
        </p:nvSpPr>
        <p:spPr>
          <a:xfrm>
            <a:off x="2173574" y="5680364"/>
            <a:ext cx="9755189" cy="10668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dirty="0" smtClean="0">
                <a:latin typeface="Arial" panose="020B0604020202020204" pitchFamily="34" charset="0"/>
                <a:cs typeface="Arial" panose="020B0604020202020204" pitchFamily="34" charset="0"/>
              </a:rPr>
              <a:t>Observe que esta disposición física conserva las mismas relaciones generales entre departamentos, pero las fronteras externas de las instalaciones resultan demasiado irregulares para un diseño practico de edificio.</a:t>
            </a:r>
          </a:p>
        </p:txBody>
      </p:sp>
      <p:pic>
        <p:nvPicPr>
          <p:cNvPr id="6" name="Imagen 5"/>
          <p:cNvPicPr>
            <a:picLocks noChangeAspect="1"/>
          </p:cNvPicPr>
          <p:nvPr/>
        </p:nvPicPr>
        <p:blipFill>
          <a:blip r:embed="rId2">
            <a:duotone>
              <a:schemeClr val="accent5">
                <a:shade val="45000"/>
                <a:satMod val="135000"/>
              </a:schemeClr>
              <a:prstClr val="white"/>
            </a:duotone>
          </a:blip>
          <a:stretch>
            <a:fillRect/>
          </a:stretch>
        </p:blipFill>
        <p:spPr>
          <a:xfrm>
            <a:off x="3477491" y="2355272"/>
            <a:ext cx="6442363" cy="3206638"/>
          </a:xfrm>
          <a:prstGeom prst="rect">
            <a:avLst/>
          </a:prstGeom>
        </p:spPr>
      </p:pic>
    </p:spTree>
    <p:extLst>
      <p:ext uri="{BB962C8B-B14F-4D97-AF65-F5344CB8AC3E}">
        <p14:creationId xmlns:p14="http://schemas.microsoft.com/office/powerpoint/2010/main" val="34240605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09152" y="845820"/>
            <a:ext cx="3697288" cy="3777622"/>
          </a:xfrm>
        </p:spPr>
        <p:txBody>
          <a:bodyPr>
            <a:normAutofit/>
          </a:bodyPr>
          <a:lstStyle/>
          <a:p>
            <a:pPr algn="just"/>
            <a:r>
              <a:rPr lang="es-MX" sz="2000" dirty="0" smtClean="0">
                <a:latin typeface="Arial" panose="020B0604020202020204" pitchFamily="34" charset="0"/>
                <a:cs typeface="Arial" panose="020B0604020202020204" pitchFamily="34" charset="0"/>
              </a:rPr>
              <a:t>Por lo que hay que modificar las formas de los departamentos para que ajusten al sistema en un edificio rectangular y que al mismo tiempo conserven el área requerida por cada departamento y las misma relaciones entre ellos: </a:t>
            </a:r>
            <a:endParaRPr lang="es-MX" sz="2000" dirty="0">
              <a:latin typeface="Arial" panose="020B0604020202020204" pitchFamily="34" charset="0"/>
              <a:cs typeface="Arial" panose="020B0604020202020204" pitchFamily="34" charset="0"/>
            </a:endParaRPr>
          </a:p>
        </p:txBody>
      </p:sp>
      <p:pic>
        <p:nvPicPr>
          <p:cNvPr id="6" name="Imagen 5"/>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77940" y="651510"/>
            <a:ext cx="3878580" cy="4743450"/>
          </a:xfrm>
          <a:prstGeom prst="rect">
            <a:avLst/>
          </a:prstGeom>
          <a:noFill/>
          <a:ln>
            <a:noFill/>
          </a:ln>
        </p:spPr>
      </p:pic>
      <p:sp>
        <p:nvSpPr>
          <p:cNvPr id="7" name="CuadroTexto 6"/>
          <p:cNvSpPr txBox="1"/>
          <p:nvPr/>
        </p:nvSpPr>
        <p:spPr>
          <a:xfrm>
            <a:off x="6617970" y="5543550"/>
            <a:ext cx="4011930"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Nueva propuesta para el edificio. </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89134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62546" y="416292"/>
            <a:ext cx="10210800" cy="1121563"/>
          </a:xfrm>
        </p:spPr>
        <p:txBody>
          <a:bodyPr>
            <a:normAutofit fontScale="90000"/>
          </a:bodyPr>
          <a:lstStyle/>
          <a:p>
            <a:r>
              <a:rPr lang="es-MX" dirty="0" smtClean="0">
                <a:latin typeface="Arial" panose="020B0604020202020204" pitchFamily="34" charset="0"/>
                <a:cs typeface="Arial" panose="020B0604020202020204" pitchFamily="34" charset="0"/>
              </a:rPr>
              <a:t>Disposiciones Físicas para instalaciones de servicio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27363" y="1309255"/>
            <a:ext cx="11357263" cy="4601967"/>
          </a:xfrm>
        </p:spPr>
        <p:txBody>
          <a:bodyPr/>
          <a:lstStyle/>
          <a:p>
            <a:pPr algn="just"/>
            <a:r>
              <a:rPr lang="es-MX" dirty="0" smtClean="0">
                <a:latin typeface="Arial" panose="020B0604020202020204" pitchFamily="34" charset="0"/>
                <a:cs typeface="Arial" panose="020B0604020202020204" pitchFamily="34" charset="0"/>
              </a:rPr>
              <a:t>Estrategias de las operaciones  y Diseño y desarrollo de productos y de procesos de producción.</a:t>
            </a:r>
          </a:p>
          <a:p>
            <a:pPr algn="just"/>
            <a:r>
              <a:rPr lang="es-MX" dirty="0" smtClean="0">
                <a:latin typeface="Arial" panose="020B0604020202020204" pitchFamily="34" charset="0"/>
                <a:cs typeface="Arial" panose="020B0604020202020204" pitchFamily="34" charset="0"/>
              </a:rPr>
              <a:t>1.- Quizás la característica mas distintiva de los servicios es su diversidad.</a:t>
            </a:r>
          </a:p>
          <a:p>
            <a:pPr algn="just"/>
            <a:r>
              <a:rPr lang="es-MX" dirty="0" smtClean="0">
                <a:latin typeface="Arial" panose="020B0604020202020204" pitchFamily="34" charset="0"/>
                <a:cs typeface="Arial" panose="020B0604020202020204" pitchFamily="34" charset="0"/>
              </a:rPr>
              <a:t>2.- Existen Tres dimensiones en el tipo de servicio: diseño estándar o según pedido, cantidad de contacto con el clientes y mezcla de bienes con servicios intangibles.</a:t>
            </a:r>
          </a:p>
          <a:p>
            <a:pPr algn="just"/>
            <a:r>
              <a:rPr lang="es-MX" dirty="0" smtClean="0">
                <a:latin typeface="Arial" panose="020B0604020202020204" pitchFamily="34" charset="0"/>
                <a:cs typeface="Arial" panose="020B0604020202020204" pitchFamily="34" charset="0"/>
              </a:rPr>
              <a:t>3.- Existen 3 tipos de operaciones de servicios: Cuasimanufactura, el cliente como participante y el cliente como producto.</a:t>
            </a:r>
          </a:p>
          <a:p>
            <a:pPr marL="0" indent="0" algn="ctr">
              <a:buNone/>
            </a:pPr>
            <a:r>
              <a:rPr lang="es-MX" dirty="0" smtClean="0">
                <a:latin typeface="Arial" panose="020B0604020202020204" pitchFamily="34" charset="0"/>
                <a:cs typeface="Arial" panose="020B0604020202020204" pitchFamily="34" charset="0"/>
              </a:rPr>
              <a:t>          </a:t>
            </a:r>
            <a:endParaRPr lang="es-MX" dirty="0" smtClean="0">
              <a:latin typeface="Arial" panose="020B0604020202020204" pitchFamily="34" charset="0"/>
              <a:cs typeface="Arial" panose="020B0604020202020204" pitchFamily="34" charset="0"/>
            </a:endParaRPr>
          </a:p>
          <a:p>
            <a:pPr marL="0" indent="0" algn="ctr">
              <a:buNone/>
            </a:pPr>
            <a:r>
              <a:rPr lang="es-MX" b="1" dirty="0" smtClean="0">
                <a:latin typeface="Arial" panose="020B0604020202020204" pitchFamily="34" charset="0"/>
                <a:cs typeface="Arial" panose="020B0604020202020204" pitchFamily="34" charset="0"/>
              </a:rPr>
              <a:t> La compresión de estos tres puntos nos prepara para un                                                                                              análisis de los tipos de disposición físicas para las instalaciones de servicio.</a:t>
            </a:r>
          </a:p>
          <a:p>
            <a:pPr marL="0" indent="0" algn="ctr">
              <a:buNone/>
            </a:pPr>
            <a:endParaRPr lang="es-MX"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639672" y="4625788"/>
            <a:ext cx="5809128" cy="2178397"/>
          </a:xfrm>
          <a:prstGeom prst="rect">
            <a:avLst/>
          </a:prstGeom>
        </p:spPr>
      </p:pic>
    </p:spTree>
    <p:extLst>
      <p:ext uri="{BB962C8B-B14F-4D97-AF65-F5344CB8AC3E}">
        <p14:creationId xmlns:p14="http://schemas.microsoft.com/office/powerpoint/2010/main" val="42430039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168032" y="632011"/>
            <a:ext cx="9229003" cy="2262781"/>
          </a:xfrm>
        </p:spPr>
        <p:txBody>
          <a:bodyPr>
            <a:normAutofit fontScale="90000"/>
          </a:bodyPr>
          <a:lstStyle/>
          <a:p>
            <a:r>
              <a:rPr lang="es-MX" dirty="0" smtClean="0">
                <a:latin typeface="Arial" panose="020B0604020202020204" pitchFamily="34" charset="0"/>
                <a:cs typeface="Arial" panose="020B0604020202020204" pitchFamily="34" charset="0"/>
              </a:rPr>
              <a:t>Tipos de Disposiciones físicas para </a:t>
            </a:r>
            <a:r>
              <a:rPr lang="es-MX" i="1" dirty="0" smtClean="0">
                <a:latin typeface="Arial" panose="020B0604020202020204" pitchFamily="34" charset="0"/>
                <a:cs typeface="Arial" panose="020B0604020202020204" pitchFamily="34" charset="0"/>
              </a:rPr>
              <a:t>instalaciones</a:t>
            </a:r>
            <a:r>
              <a:rPr lang="es-MX" dirty="0" smtClean="0">
                <a:latin typeface="Arial" panose="020B0604020202020204" pitchFamily="34" charset="0"/>
                <a:cs typeface="Arial" panose="020B0604020202020204" pitchFamily="34" charset="0"/>
              </a:rPr>
              <a:t> de servicio</a:t>
            </a:r>
            <a:endParaRPr lang="es-MX" dirty="0">
              <a:latin typeface="Arial" panose="020B0604020202020204" pitchFamily="34" charset="0"/>
              <a:cs typeface="Arial" panose="020B0604020202020204" pitchFamily="34" charset="0"/>
            </a:endParaRPr>
          </a:p>
        </p:txBody>
      </p:sp>
      <p:pic>
        <p:nvPicPr>
          <p:cNvPr id="2050" name="Picture 2" descr="Resultado de imagen para Tipos de Disposiciones fÃ­sicas para instalaciones de servic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733" y="3676547"/>
            <a:ext cx="8994331" cy="2760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3008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0591" y="498764"/>
            <a:ext cx="9894021" cy="5412458"/>
          </a:xfrm>
        </p:spPr>
        <p:txBody>
          <a:bodyPr/>
          <a:lstStyle/>
          <a:p>
            <a:pPr algn="just"/>
            <a:r>
              <a:rPr lang="es-MX" dirty="0" smtClean="0">
                <a:latin typeface="Arial" panose="020B0604020202020204" pitchFamily="34" charset="0"/>
                <a:cs typeface="Arial" panose="020B0604020202020204" pitchFamily="34" charset="0"/>
              </a:rPr>
              <a:t>La mayoría  de las empresas de servicio, es característico que por lo menos parte de sus operaciones sea distinta a la generalidad de las operaciones de manufactura: Debe tomarse en consideración el encuentro entre cliente y servicio.</a:t>
            </a:r>
          </a:p>
          <a:p>
            <a:pPr algn="just"/>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En la naturaleza del servicio y de la forma en que estos negocios entregan o transfieren sus servicios: aerolíneas, bancos, minoristas, hospitales, restaurantes, seguros, bienes raíces, autotransportes, teléfonos y servicios públicos.</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1927514" y="2826327"/>
            <a:ext cx="1844386" cy="2327564"/>
          </a:xfrm>
          <a:prstGeom prst="rect">
            <a:avLst/>
          </a:prstGeom>
        </p:spPr>
      </p:pic>
      <p:pic>
        <p:nvPicPr>
          <p:cNvPr id="3074" name="Picture 2" descr="Resultado de imagen para ban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0" y="3204993"/>
            <a:ext cx="1771939" cy="18244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minorist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43839" y="2826327"/>
            <a:ext cx="1844386" cy="219707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hospital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8225" y="3204993"/>
            <a:ext cx="1651866" cy="181840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sultado de imagen para restaurant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40091" y="2826327"/>
            <a:ext cx="1621270" cy="219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0770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Ejemplo de Una Plaza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1273" y="1447800"/>
            <a:ext cx="10673339" cy="3477491"/>
          </a:xfrm>
        </p:spPr>
        <p:txBody>
          <a:bodyPr/>
          <a:lstStyle/>
          <a:p>
            <a:r>
              <a:rPr lang="es-MX" dirty="0" smtClean="0">
                <a:latin typeface="Arial" panose="020B0604020202020204" pitchFamily="34" charset="0"/>
                <a:cs typeface="Arial" panose="020B0604020202020204" pitchFamily="34" charset="0"/>
              </a:rPr>
              <a:t>Las disposiciones físicas de las instalaciones  de servicio generalmente deben proporcionar un fácil acceso a las mismas desde las carreteras o calles con mucha circulación.</a:t>
            </a:r>
          </a:p>
          <a:p>
            <a:pPr marL="400050" indent="-400050">
              <a:buFont typeface="+mj-lt"/>
              <a:buAutoNum type="romanUcPeriod"/>
            </a:pPr>
            <a:r>
              <a:rPr lang="es-MX" dirty="0" smtClean="0">
                <a:latin typeface="Arial" panose="020B0604020202020204" pitchFamily="34" charset="0"/>
                <a:cs typeface="Arial" panose="020B0604020202020204" pitchFamily="34" charset="0"/>
              </a:rPr>
              <a:t>Incluyen áreas de estacionamiento o garajes grandes.</a:t>
            </a:r>
          </a:p>
          <a:p>
            <a:pPr marL="400050" indent="-400050">
              <a:buFont typeface="+mj-lt"/>
              <a:buAutoNum type="romanUcPeriod"/>
            </a:pPr>
            <a:r>
              <a:rPr lang="es-MX" dirty="0" smtClean="0">
                <a:latin typeface="Arial" panose="020B0604020202020204" pitchFamily="34" charset="0"/>
                <a:cs typeface="Arial" panose="020B0604020202020204" pitchFamily="34" charset="0"/>
              </a:rPr>
              <a:t>Bien </a:t>
            </a:r>
            <a:r>
              <a:rPr lang="es-MX" dirty="0" smtClean="0">
                <a:latin typeface="Arial" panose="020B0604020202020204" pitchFamily="34" charset="0"/>
                <a:cs typeface="Arial" panose="020B0604020202020204" pitchFamily="34" charset="0"/>
              </a:rPr>
              <a:t>organizadas </a:t>
            </a:r>
            <a:r>
              <a:rPr lang="es-MX" dirty="0" smtClean="0">
                <a:latin typeface="Arial" panose="020B0604020202020204" pitchFamily="34" charset="0"/>
                <a:cs typeface="Arial" panose="020B0604020202020204" pitchFamily="34" charset="0"/>
              </a:rPr>
              <a:t>e iluminadas.</a:t>
            </a:r>
          </a:p>
          <a:p>
            <a:pPr marL="400050" indent="-400050">
              <a:buFont typeface="+mj-lt"/>
              <a:buAutoNum type="romanUcPeriod"/>
            </a:pPr>
            <a:r>
              <a:rPr lang="es-MX" dirty="0" smtClean="0">
                <a:latin typeface="Arial" panose="020B0604020202020204" pitchFamily="34" charset="0"/>
                <a:cs typeface="Arial" panose="020B0604020202020204" pitchFamily="34" charset="0"/>
              </a:rPr>
              <a:t>Las entradas y salidas están identificadas </a:t>
            </a:r>
          </a:p>
          <a:p>
            <a:pPr marL="400050" indent="-400050">
              <a:buFont typeface="+mj-lt"/>
              <a:buAutoNum type="romanUcPeriod"/>
            </a:pPr>
            <a:r>
              <a:rPr lang="es-MX" dirty="0" smtClean="0">
                <a:latin typeface="Arial" panose="020B0604020202020204" pitchFamily="34" charset="0"/>
                <a:cs typeface="Arial" panose="020B0604020202020204" pitchFamily="34" charset="0"/>
              </a:rPr>
              <a:t>Incluirse vestíbulos y otras áreas de recepción o mantenimiento para clientes.</a:t>
            </a:r>
          </a:p>
          <a:p>
            <a:pPr marL="400050" indent="-400050">
              <a:buFont typeface="+mj-lt"/>
              <a:buAutoNum type="romanUcPeriod"/>
            </a:pPr>
            <a:r>
              <a:rPr lang="es-MX" dirty="0">
                <a:latin typeface="Arial" panose="020B0604020202020204" pitchFamily="34" charset="0"/>
                <a:cs typeface="Arial" panose="020B0604020202020204" pitchFamily="34" charset="0"/>
              </a:rPr>
              <a:t>V</a:t>
            </a:r>
            <a:r>
              <a:rPr lang="es-MX" dirty="0" smtClean="0">
                <a:latin typeface="Arial" panose="020B0604020202020204" pitchFamily="34" charset="0"/>
                <a:cs typeface="Arial" panose="020B0604020202020204" pitchFamily="34" charset="0"/>
              </a:rPr>
              <a:t>entanillas y cajeros etc.</a:t>
            </a:r>
            <a:endParaRPr lang="es-MX" dirty="0">
              <a:latin typeface="Arial" panose="020B0604020202020204" pitchFamily="34" charset="0"/>
              <a:cs typeface="Arial" panose="020B0604020202020204" pitchFamily="34" charset="0"/>
            </a:endParaRPr>
          </a:p>
        </p:txBody>
      </p:sp>
      <p:pic>
        <p:nvPicPr>
          <p:cNvPr id="8" name="Imagen 7"/>
          <p:cNvPicPr>
            <a:picLocks noChangeAspect="1"/>
          </p:cNvPicPr>
          <p:nvPr/>
        </p:nvPicPr>
        <p:blipFill rotWithShape="1">
          <a:blip r:embed="rId2"/>
          <a:srcRect b="9848"/>
          <a:stretch/>
        </p:blipFill>
        <p:spPr>
          <a:xfrm>
            <a:off x="1724891" y="4125191"/>
            <a:ext cx="8998527" cy="2535382"/>
          </a:xfrm>
          <a:prstGeom prst="rect">
            <a:avLst/>
          </a:prstGeom>
        </p:spPr>
      </p:pic>
    </p:spTree>
    <p:extLst>
      <p:ext uri="{BB962C8B-B14F-4D97-AF65-F5344CB8AC3E}">
        <p14:creationId xmlns:p14="http://schemas.microsoft.com/office/powerpoint/2010/main" val="2111616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37665" y="477982"/>
            <a:ext cx="8915399" cy="2262781"/>
          </a:xfrm>
        </p:spPr>
        <p:txBody>
          <a:bodyPr/>
          <a:lstStyle/>
          <a:p>
            <a:r>
              <a:rPr lang="es-MX" dirty="0" smtClean="0">
                <a:latin typeface="Arial" panose="020B0604020202020204" pitchFamily="34" charset="0"/>
                <a:cs typeface="Arial" panose="020B0604020202020204" pitchFamily="34" charset="0"/>
              </a:rPr>
              <a:t>Criterios para la localización de empresas.</a:t>
            </a:r>
            <a:endParaRPr lang="es-MX" dirty="0">
              <a:latin typeface="Arial" panose="020B0604020202020204" pitchFamily="34" charset="0"/>
              <a:cs typeface="Arial" panose="020B0604020202020204" pitchFamily="34" charset="0"/>
            </a:endParaRPr>
          </a:p>
        </p:txBody>
      </p:sp>
      <p:pic>
        <p:nvPicPr>
          <p:cNvPr id="3074" name="Picture 2" descr="Resultado de imagen para la localizaciÃ³n de empres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2582" y="3285317"/>
            <a:ext cx="7398327" cy="3324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849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558636" y="114300"/>
            <a:ext cx="10049885" cy="2262781"/>
          </a:xfrm>
        </p:spPr>
        <p:txBody>
          <a:bodyPr>
            <a:normAutofit fontScale="90000"/>
          </a:bodyPr>
          <a:lstStyle/>
          <a:p>
            <a:pPr algn="ctr"/>
            <a:r>
              <a:rPr lang="es-MX" dirty="0" smtClean="0">
                <a:latin typeface="Arial" panose="020B0604020202020204" pitchFamily="34" charset="0"/>
                <a:cs typeface="Arial" panose="020B0604020202020204" pitchFamily="34" charset="0"/>
              </a:rPr>
              <a:t>Análisis de las disposiciones físicas para  instalaciones de servicio</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2005569" y="2452255"/>
            <a:ext cx="9602952" cy="38758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022701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0036" y="762000"/>
            <a:ext cx="4156364" cy="3093028"/>
          </a:xfrm>
        </p:spPr>
        <p:txBody>
          <a:bodyPr>
            <a:normAutofit/>
          </a:bodyPr>
          <a:lstStyle/>
          <a:p>
            <a:pPr algn="just"/>
            <a:r>
              <a:rPr lang="es-MX" dirty="0" smtClean="0">
                <a:latin typeface="Arial" panose="020B0604020202020204" pitchFamily="34" charset="0"/>
                <a:cs typeface="Arial" panose="020B0604020202020204" pitchFamily="34" charset="0"/>
              </a:rPr>
              <a:t>Para muchas instalaciones de servicio, son de aplicación directa las técnicas de las disposición física para instalaciones de manufactura como los restaurantes  de comida rápida, las operaciones de trastienda de los bancos, las operaciones de mantenimiento de las aerolíneas, instalaciones deportivas etc.</a:t>
            </a:r>
            <a:endParaRPr lang="es-MX" dirty="0">
              <a:latin typeface="Arial" panose="020B0604020202020204" pitchFamily="34" charset="0"/>
              <a:cs typeface="Arial" panose="020B0604020202020204" pitchFamily="34" charset="0"/>
            </a:endParaRPr>
          </a:p>
        </p:txBody>
      </p:sp>
      <p:pic>
        <p:nvPicPr>
          <p:cNvPr id="4" name="Picture 2" descr="Resultado de imagen para instalaciones de servic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9918" y="488373"/>
            <a:ext cx="6483927" cy="5925432"/>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3"/>
          <a:stretch>
            <a:fillRect/>
          </a:stretch>
        </p:blipFill>
        <p:spPr>
          <a:xfrm>
            <a:off x="1932708" y="3664528"/>
            <a:ext cx="3387437" cy="31207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5148207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noGrp="1"/>
          </p:cNvSpPr>
          <p:nvPr>
            <p:ph idx="1"/>
          </p:nvPr>
        </p:nvSpPr>
        <p:spPr>
          <a:xfrm>
            <a:off x="1735281" y="561109"/>
            <a:ext cx="10255827" cy="535011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r>
              <a:rPr lang="es-MX" b="1" dirty="0" smtClean="0">
                <a:latin typeface="Arial" panose="020B0604020202020204" pitchFamily="34" charset="0"/>
                <a:cs typeface="Arial" panose="020B0604020202020204" pitchFamily="34" charset="0"/>
              </a:rPr>
              <a:t>Cuatro Puntos Importantes</a:t>
            </a:r>
            <a:r>
              <a:rPr lang="es-MX" dirty="0" smtClean="0">
                <a:latin typeface="Arial" panose="020B0604020202020204" pitchFamily="34" charset="0"/>
                <a:cs typeface="Arial" panose="020B0604020202020204" pitchFamily="34" charset="0"/>
              </a:rPr>
              <a:t>.</a:t>
            </a:r>
          </a:p>
          <a:p>
            <a:pPr algn="just"/>
            <a:r>
              <a:rPr lang="es-MX" dirty="0" smtClean="0">
                <a:latin typeface="Arial" panose="020B0604020202020204" pitchFamily="34" charset="0"/>
                <a:cs typeface="Arial" panose="020B0604020202020204" pitchFamily="34" charset="0"/>
              </a:rPr>
              <a:t>Los principios  de manejo de materiales para todos los tipos de servicios donde el manejo de los bienes físicos es significativo.</a:t>
            </a:r>
          </a:p>
          <a:p>
            <a:pPr algn="just"/>
            <a:r>
              <a:rPr lang="es-MX" dirty="0" smtClean="0">
                <a:latin typeface="Arial" panose="020B0604020202020204" pitchFamily="34" charset="0"/>
                <a:cs typeface="Arial" panose="020B0604020202020204" pitchFamily="34" charset="0"/>
              </a:rPr>
              <a:t>El uso de plantillas y de los modelos físicos para desarrollar  planos de plantas de edificios para todo tipo de servicios.</a:t>
            </a:r>
          </a:p>
          <a:p>
            <a:pPr algn="just"/>
            <a:r>
              <a:rPr lang="es-MX" dirty="0" smtClean="0">
                <a:latin typeface="Arial" panose="020B0604020202020204" pitchFamily="34" charset="0"/>
                <a:cs typeface="Arial" panose="020B0604020202020204" pitchFamily="34" charset="0"/>
              </a:rPr>
              <a:t>El análisis de secuencias de las operaciones , del análisis carga-distancia y del análisis computadora de las disposiciones físicas para operaciones de servicio con producciones enfocadas al proceso.</a:t>
            </a:r>
          </a:p>
          <a:p>
            <a:pPr algn="just"/>
            <a:r>
              <a:rPr lang="es-MX" dirty="0" smtClean="0">
                <a:latin typeface="Arial" panose="020B0604020202020204" pitchFamily="34" charset="0"/>
                <a:cs typeface="Arial" panose="020B0604020202020204" pitchFamily="34" charset="0"/>
              </a:rPr>
              <a:t>El uso del balanceo de líneas para operaciones de servicios con producciones enfocadas  al producto.</a:t>
            </a:r>
          </a:p>
          <a:p>
            <a:pPr algn="just"/>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1735281" y="4229100"/>
            <a:ext cx="4966855" cy="2463077"/>
          </a:xfrm>
          <a:prstGeom prst="ellipse">
            <a:avLst/>
          </a:prstGeom>
          <a:ln>
            <a:noFill/>
          </a:ln>
          <a:effectLst>
            <a:softEdge rad="112500"/>
          </a:effectLst>
        </p:spPr>
      </p:pic>
      <p:pic>
        <p:nvPicPr>
          <p:cNvPr id="3" name="Imagen 2"/>
          <p:cNvPicPr>
            <a:picLocks noChangeAspect="1"/>
          </p:cNvPicPr>
          <p:nvPr/>
        </p:nvPicPr>
        <p:blipFill>
          <a:blip r:embed="rId3"/>
          <a:stretch>
            <a:fillRect/>
          </a:stretch>
        </p:blipFill>
        <p:spPr>
          <a:xfrm>
            <a:off x="6702136" y="3969327"/>
            <a:ext cx="5101937" cy="2649031"/>
          </a:xfrm>
          <a:prstGeom prst="ellipse">
            <a:avLst/>
          </a:prstGeom>
          <a:ln>
            <a:noFill/>
          </a:ln>
          <a:effectLst>
            <a:softEdge rad="112500"/>
          </a:effectLst>
        </p:spPr>
      </p:pic>
    </p:spTree>
    <p:extLst>
      <p:ext uri="{BB962C8B-B14F-4D97-AF65-F5344CB8AC3E}">
        <p14:creationId xmlns:p14="http://schemas.microsoft.com/office/powerpoint/2010/main" val="13371756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1765" y="624110"/>
            <a:ext cx="9862848" cy="1280890"/>
          </a:xfrm>
        </p:spPr>
        <p:txBody>
          <a:bodyPr>
            <a:noAutofit/>
          </a:bodyPr>
          <a:lstStyle/>
          <a:p>
            <a:pPr algn="just"/>
            <a:r>
              <a:rPr lang="es-MX" sz="1600" dirty="0" smtClean="0">
                <a:latin typeface="Arial" panose="020B0604020202020204" pitchFamily="34" charset="0"/>
                <a:cs typeface="Arial" panose="020B0604020202020204" pitchFamily="34" charset="0"/>
              </a:rPr>
              <a:t>Las disposiciones físicas para instalaciones de servicio</a:t>
            </a:r>
            <a:r>
              <a:rPr lang="es-MX" sz="1600" dirty="0" smtClean="0">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deben tomar en consideración </a:t>
            </a:r>
            <a:r>
              <a:rPr lang="es-MX" sz="1600" dirty="0" smtClean="0">
                <a:latin typeface="Arial" panose="020B0604020202020204" pitchFamily="34" charset="0"/>
                <a:cs typeface="Arial" panose="020B0604020202020204" pitchFamily="34" charset="0"/>
              </a:rPr>
              <a:t>los </a:t>
            </a:r>
            <a:r>
              <a:rPr lang="es-MX" sz="1600" dirty="0" smtClean="0">
                <a:latin typeface="Arial" panose="020B0604020202020204" pitchFamily="34" charset="0"/>
                <a:cs typeface="Arial" panose="020B0604020202020204" pitchFamily="34" charset="0"/>
              </a:rPr>
              <a:t>clientes y la forma en que se este utiliza el servicio. Por ejemplo a menudo los alimentos  congelados u otros perecederos se colocan en los pasillos exteriores, de manera que sean lo </a:t>
            </a:r>
            <a:r>
              <a:rPr lang="es-MX" sz="1600" dirty="0">
                <a:latin typeface="Arial" panose="020B0604020202020204" pitchFamily="34" charset="0"/>
                <a:cs typeface="Arial" panose="020B0604020202020204" pitchFamily="34" charset="0"/>
              </a:rPr>
              <a:t>ú</a:t>
            </a:r>
            <a:r>
              <a:rPr lang="es-MX" sz="1600" dirty="0" smtClean="0">
                <a:latin typeface="Arial" panose="020B0604020202020204" pitchFamily="34" charset="0"/>
                <a:cs typeface="Arial" panose="020B0604020202020204" pitchFamily="34" charset="0"/>
              </a:rPr>
              <a:t>ltimo </a:t>
            </a:r>
            <a:r>
              <a:rPr lang="es-MX" sz="1600" dirty="0" smtClean="0">
                <a:latin typeface="Arial" panose="020B0604020202020204" pitchFamily="34" charset="0"/>
                <a:cs typeface="Arial" panose="020B0604020202020204" pitchFamily="34" charset="0"/>
              </a:rPr>
              <a:t>que el cliente adquiera y estén </a:t>
            </a:r>
            <a:r>
              <a:rPr lang="es-MX" sz="1600" dirty="0" smtClean="0">
                <a:latin typeface="Arial" panose="020B0604020202020204" pitchFamily="34" charset="0"/>
                <a:cs typeface="Arial" panose="020B0604020202020204" pitchFamily="34" charset="0"/>
              </a:rPr>
              <a:t>más </a:t>
            </a:r>
            <a:r>
              <a:rPr lang="es-MX" sz="1600" dirty="0" smtClean="0">
                <a:latin typeface="Arial" panose="020B0604020202020204" pitchFamily="34" charset="0"/>
                <a:cs typeface="Arial" panose="020B0604020202020204" pitchFamily="34" charset="0"/>
              </a:rPr>
              <a:t>cercas a las </a:t>
            </a:r>
            <a:r>
              <a:rPr lang="es-MX" sz="1600" dirty="0" smtClean="0">
                <a:latin typeface="Arial" panose="020B0604020202020204" pitchFamily="34" charset="0"/>
                <a:cs typeface="Arial" panose="020B0604020202020204" pitchFamily="34" charset="0"/>
              </a:rPr>
              <a:t>cajas.</a:t>
            </a:r>
            <a:endParaRPr lang="es-MX" sz="1600" dirty="0">
              <a:latin typeface="Arial" panose="020B0604020202020204" pitchFamily="34" charset="0"/>
              <a:cs typeface="Arial" panose="020B0604020202020204" pitchFamily="34" charset="0"/>
            </a:endParaRPr>
          </a:p>
        </p:txBody>
      </p:sp>
      <p:pic>
        <p:nvPicPr>
          <p:cNvPr id="2052" name="Picture 4" descr="Imagen relacionada"/>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8373" t="20535" r="9711" b="12361"/>
          <a:stretch/>
        </p:blipFill>
        <p:spPr bwMode="auto">
          <a:xfrm>
            <a:off x="1330036" y="1905000"/>
            <a:ext cx="10286999" cy="4620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3785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2430" y="340319"/>
            <a:ext cx="9562182" cy="1280890"/>
          </a:xfrm>
        </p:spPr>
        <p:txBody>
          <a:bodyPr>
            <a:normAutofit/>
          </a:bodyPr>
          <a:lstStyle/>
          <a:p>
            <a:r>
              <a:rPr lang="es-MX" sz="2000" dirty="0" smtClean="0">
                <a:latin typeface="Arial" panose="020B0604020202020204" pitchFamily="34" charset="0"/>
                <a:cs typeface="Arial" panose="020B0604020202020204" pitchFamily="34" charset="0"/>
              </a:rPr>
              <a:t/>
            </a:r>
            <a:br>
              <a:rPr lang="es-MX" sz="2000" dirty="0" smtClean="0">
                <a:latin typeface="Arial" panose="020B0604020202020204" pitchFamily="34" charset="0"/>
                <a:cs typeface="Arial" panose="020B0604020202020204" pitchFamily="34" charset="0"/>
              </a:rPr>
            </a:br>
            <a:r>
              <a:rPr lang="es-MX" sz="2000" dirty="0" smtClean="0">
                <a:latin typeface="Arial" panose="020B0604020202020204" pitchFamily="34" charset="0"/>
                <a:cs typeface="Arial" panose="020B0604020202020204" pitchFamily="34" charset="0"/>
              </a:rPr>
              <a:t>Uso  de las calificaciones de cercanía para desarrollar disposiciones físicas para instalaciones de servicio </a:t>
            </a:r>
            <a:endParaRPr lang="es-MX" sz="20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49482" y="2133600"/>
            <a:ext cx="10455130" cy="692727"/>
          </a:xfrm>
        </p:spPr>
        <p:txBody>
          <a:bodyPr/>
          <a:lstStyle/>
          <a:p>
            <a:pPr algn="just"/>
            <a:r>
              <a:rPr lang="es-MX" dirty="0" smtClean="0">
                <a:latin typeface="Arial" panose="020B0604020202020204" pitchFamily="34" charset="0"/>
                <a:cs typeface="Arial" panose="020B0604020202020204" pitchFamily="34" charset="0"/>
              </a:rPr>
              <a:t>Estas calificaciones  de cercanía se utilizan con la finalidad de indicar la deseabilidad de tener departamentos cercanos entre si.</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667991" y="2981081"/>
            <a:ext cx="3865418" cy="1996164"/>
          </a:xfrm>
          <a:prstGeom prst="rect">
            <a:avLst/>
          </a:prstGeom>
        </p:spPr>
      </p:pic>
      <p:sp>
        <p:nvSpPr>
          <p:cNvPr id="5" name="Marcador de contenido 2"/>
          <p:cNvSpPr txBox="1">
            <a:spLocks/>
          </p:cNvSpPr>
          <p:nvPr/>
        </p:nvSpPr>
        <p:spPr>
          <a:xfrm>
            <a:off x="1170709" y="5131999"/>
            <a:ext cx="10455130" cy="101941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dirty="0" smtClean="0">
                <a:latin typeface="Arial" panose="020B0604020202020204" pitchFamily="34" charset="0"/>
                <a:cs typeface="Arial" panose="020B0604020202020204" pitchFamily="34" charset="0"/>
              </a:rPr>
              <a:t>A continuación aparecen seis departamentos y sus calificaciones de cercanía. La calificación de cercanía entre un par de departamentos se encuentran en las intersecciones de la rejilla que se muestra </a:t>
            </a:r>
            <a:r>
              <a:rPr lang="es-MX" dirty="0" smtClean="0">
                <a:latin typeface="Arial" panose="020B0604020202020204" pitchFamily="34" charset="0"/>
                <a:cs typeface="Arial" panose="020B0604020202020204" pitchFamily="34" charset="0"/>
              </a:rPr>
              <a:t>abajo.</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87285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duotone>
              <a:schemeClr val="accent1">
                <a:shade val="45000"/>
                <a:satMod val="135000"/>
              </a:schemeClr>
              <a:prstClr val="white"/>
            </a:duotone>
          </a:blip>
          <a:stretch>
            <a:fillRect/>
          </a:stretch>
        </p:blipFill>
        <p:spPr>
          <a:xfrm>
            <a:off x="3647209" y="195367"/>
            <a:ext cx="4475436" cy="2340015"/>
          </a:xfrm>
          <a:prstGeom prst="rect">
            <a:avLst/>
          </a:prstGeom>
        </p:spPr>
      </p:pic>
      <p:sp>
        <p:nvSpPr>
          <p:cNvPr id="6" name="Título 1"/>
          <p:cNvSpPr>
            <a:spLocks noGrp="1"/>
          </p:cNvSpPr>
          <p:nvPr>
            <p:ph type="title"/>
          </p:nvPr>
        </p:nvSpPr>
        <p:spPr>
          <a:xfrm>
            <a:off x="2229243" y="2660728"/>
            <a:ext cx="8182447" cy="508499"/>
          </a:xfrm>
        </p:spPr>
        <p:txBody>
          <a:bodyPr>
            <a:normAutofit fontScale="90000"/>
          </a:bodyPr>
          <a:lstStyle/>
          <a:p>
            <a:pPr algn="ctr"/>
            <a:r>
              <a:rPr lang="es-MX" sz="3200" b="1" dirty="0" smtClean="0">
                <a:latin typeface="Arial" panose="020B0604020202020204" pitchFamily="34" charset="0"/>
                <a:cs typeface="Arial" panose="020B0604020202020204" pitchFamily="34" charset="0"/>
              </a:rPr>
              <a:t>S</a:t>
            </a:r>
            <a:r>
              <a:rPr lang="es-MX" sz="2000" b="1" dirty="0" smtClean="0">
                <a:latin typeface="Arial" panose="020B0604020202020204" pitchFamily="34" charset="0"/>
                <a:cs typeface="Arial" panose="020B0604020202020204" pitchFamily="34" charset="0"/>
              </a:rPr>
              <a:t>OLUCIÓN  </a:t>
            </a:r>
            <a:br>
              <a:rPr lang="es-MX" sz="2000" b="1" dirty="0" smtClean="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sp>
        <p:nvSpPr>
          <p:cNvPr id="4" name="Título 1"/>
          <p:cNvSpPr txBox="1">
            <a:spLocks/>
          </p:cNvSpPr>
          <p:nvPr/>
        </p:nvSpPr>
        <p:spPr>
          <a:xfrm>
            <a:off x="2012766" y="3308736"/>
            <a:ext cx="8834304" cy="142601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400" dirty="0" smtClean="0">
                <a:latin typeface="Arial" panose="020B0604020202020204" pitchFamily="34" charset="0"/>
                <a:cs typeface="Arial" panose="020B0604020202020204" pitchFamily="34" charset="0"/>
              </a:rPr>
              <a:t>Primero, note que los pares de departamentos con calificaciones de cercanía de 1 son: A-C, A-E, A-F, C-E, C-F y E-F. A </a:t>
            </a:r>
            <a:r>
              <a:rPr lang="es-MX" sz="1400" dirty="0" smtClean="0">
                <a:latin typeface="Arial" panose="020B0604020202020204" pitchFamily="34" charset="0"/>
                <a:cs typeface="Arial" panose="020B0604020202020204" pitchFamily="34" charset="0"/>
              </a:rPr>
              <a:t>debe estar en contacto con C, E y F; C debe estar en contacto con </a:t>
            </a:r>
            <a:r>
              <a:rPr lang="es-MX" sz="1400" dirty="0" smtClean="0">
                <a:latin typeface="Arial" panose="020B0604020202020204" pitchFamily="34" charset="0"/>
                <a:cs typeface="Arial" panose="020B0604020202020204" pitchFamily="34" charset="0"/>
              </a:rPr>
              <a:t>E </a:t>
            </a:r>
            <a:r>
              <a:rPr lang="es-MX" sz="1400" dirty="0" smtClean="0">
                <a:latin typeface="Arial" panose="020B0604020202020204" pitchFamily="34" charset="0"/>
                <a:cs typeface="Arial" panose="020B0604020202020204" pitchFamily="34" charset="0"/>
              </a:rPr>
              <a:t>y con </a:t>
            </a:r>
            <a:r>
              <a:rPr lang="es-MX" sz="1400" dirty="0" smtClean="0">
                <a:latin typeface="Arial" panose="020B0604020202020204" pitchFamily="34" charset="0"/>
                <a:cs typeface="Arial" panose="020B0604020202020204" pitchFamily="34" charset="0"/>
              </a:rPr>
              <a:t>F </a:t>
            </a:r>
            <a:r>
              <a:rPr lang="es-MX" sz="1400" dirty="0" smtClean="0">
                <a:latin typeface="Arial" panose="020B0604020202020204" pitchFamily="34" charset="0"/>
                <a:cs typeface="Arial" panose="020B0604020202020204" pitchFamily="34" charset="0"/>
              </a:rPr>
              <a:t>y </a:t>
            </a:r>
            <a:r>
              <a:rPr lang="es-MX" sz="1400" dirty="0" smtClean="0">
                <a:latin typeface="Arial" panose="020B0604020202020204" pitchFamily="34" charset="0"/>
                <a:cs typeface="Arial" panose="020B0604020202020204" pitchFamily="34" charset="0"/>
              </a:rPr>
              <a:t>E </a:t>
            </a:r>
            <a:r>
              <a:rPr lang="es-MX" sz="1400" dirty="0" smtClean="0">
                <a:latin typeface="Arial" panose="020B0604020202020204" pitchFamily="34" charset="0"/>
                <a:cs typeface="Arial" panose="020B0604020202020204" pitchFamily="34" charset="0"/>
              </a:rPr>
              <a:t>debe de estar en contacto con F.  Como primer ensayo, intente una disposición física con A, C, E y F en contacto entre </a:t>
            </a:r>
            <a:r>
              <a:rPr lang="es-MX" sz="1400" dirty="0" smtClean="0">
                <a:latin typeface="Arial" panose="020B0604020202020204" pitchFamily="34" charset="0"/>
                <a:cs typeface="Arial" panose="020B0604020202020204" pitchFamily="34" charset="0"/>
              </a:rPr>
              <a:t>sí. </a:t>
            </a:r>
            <a:r>
              <a:rPr lang="es-MX" sz="1400" dirty="0" smtClean="0">
                <a:latin typeface="Arial" panose="020B0604020202020204" pitchFamily="34" charset="0"/>
                <a:cs typeface="Arial" panose="020B0604020202020204" pitchFamily="34" charset="0"/>
              </a:rPr>
              <a:t>La disposición  física que se muestra a continuación satisface todos  los pares de departamentos con calificaciones  de cercanía de 1.</a:t>
            </a:r>
            <a:r>
              <a:rPr lang="es-MX" sz="1400" b="1" dirty="0" smtClean="0">
                <a:latin typeface="Arial" panose="020B0604020202020204" pitchFamily="34" charset="0"/>
                <a:cs typeface="Arial" panose="020B0604020202020204" pitchFamily="34" charset="0"/>
              </a:rPr>
              <a:t/>
            </a:r>
            <a:br>
              <a:rPr lang="es-MX" sz="1400" b="1" dirty="0" smtClean="0">
                <a:latin typeface="Arial" panose="020B0604020202020204" pitchFamily="34" charset="0"/>
                <a:cs typeface="Arial" panose="020B0604020202020204" pitchFamily="34" charset="0"/>
              </a:rPr>
            </a:br>
            <a:endParaRPr lang="es-MX" sz="1400"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63477229"/>
              </p:ext>
            </p:extLst>
          </p:nvPr>
        </p:nvGraphicFramePr>
        <p:xfrm>
          <a:off x="5321184" y="5195030"/>
          <a:ext cx="1828800" cy="901316"/>
        </p:xfrm>
        <a:graphic>
          <a:graphicData uri="http://schemas.openxmlformats.org/drawingml/2006/table">
            <a:tbl>
              <a:tblPr firstRow="1" bandRow="1">
                <a:tableStyleId>{5C22544A-7EE6-4342-B048-85BDC9FD1C3A}</a:tableStyleId>
              </a:tblPr>
              <a:tblGrid>
                <a:gridCol w="645276"/>
                <a:gridCol w="573924"/>
                <a:gridCol w="609600"/>
              </a:tblGrid>
              <a:tr h="450658">
                <a:tc>
                  <a:txBody>
                    <a:bodyPr/>
                    <a:lstStyle/>
                    <a:p>
                      <a:r>
                        <a:rPr lang="es-MX" b="1" dirty="0" smtClean="0"/>
                        <a:t>A</a:t>
                      </a:r>
                      <a:endParaRPr lang="es-MX" b="1" dirty="0"/>
                    </a:p>
                  </a:txBody>
                  <a:tcPr/>
                </a:tc>
                <a:tc>
                  <a:txBody>
                    <a:bodyPr/>
                    <a:lstStyle/>
                    <a:p>
                      <a:r>
                        <a:rPr lang="es-MX" b="1" dirty="0" smtClean="0"/>
                        <a:t>C</a:t>
                      </a:r>
                      <a:endParaRPr lang="es-MX" b="1" dirty="0"/>
                    </a:p>
                  </a:txBody>
                  <a:tcPr/>
                </a:tc>
                <a:tc>
                  <a:txBody>
                    <a:bodyPr/>
                    <a:lstStyle/>
                    <a:p>
                      <a:endParaRPr lang="es-MX"/>
                    </a:p>
                  </a:txBody>
                  <a:tcPr/>
                </a:tc>
              </a:tr>
              <a:tr h="450658">
                <a:tc>
                  <a:txBody>
                    <a:bodyPr/>
                    <a:lstStyle/>
                    <a:p>
                      <a:r>
                        <a:rPr lang="es-MX" b="1" dirty="0" smtClean="0"/>
                        <a:t>E</a:t>
                      </a:r>
                      <a:endParaRPr lang="es-MX" b="1" dirty="0"/>
                    </a:p>
                  </a:txBody>
                  <a:tcPr/>
                </a:tc>
                <a:tc>
                  <a:txBody>
                    <a:bodyPr/>
                    <a:lstStyle/>
                    <a:p>
                      <a:r>
                        <a:rPr lang="es-MX" b="1" dirty="0" smtClean="0"/>
                        <a:t>F</a:t>
                      </a:r>
                      <a:endParaRPr lang="es-MX" b="1"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22948142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94458" y="4089331"/>
            <a:ext cx="8911687" cy="1280890"/>
          </a:xfrm>
        </p:spPr>
        <p:txBody>
          <a:bodyPr>
            <a:noAutofit/>
          </a:bodyPr>
          <a:lstStyle/>
          <a:p>
            <a:pPr algn="just"/>
            <a:r>
              <a:rPr lang="es-MX" sz="1800" dirty="0" smtClean="0">
                <a:latin typeface="Arial" panose="020B0604020202020204" pitchFamily="34" charset="0"/>
                <a:cs typeface="Arial" panose="020B0604020202020204" pitchFamily="34" charset="0"/>
              </a:rPr>
              <a:t>En este </a:t>
            </a:r>
            <a:r>
              <a:rPr lang="es-MX" sz="1800" dirty="0" smtClean="0">
                <a:latin typeface="Arial" panose="020B0604020202020204" pitchFamily="34" charset="0"/>
                <a:cs typeface="Arial" panose="020B0604020202020204" pitchFamily="34" charset="0"/>
              </a:rPr>
              <a:t>ú</a:t>
            </a:r>
            <a:r>
              <a:rPr lang="es-MX" sz="1800" dirty="0" smtClean="0">
                <a:latin typeface="Arial" panose="020B0604020202020204" pitchFamily="34" charset="0"/>
                <a:cs typeface="Arial" panose="020B0604020202020204" pitchFamily="34" charset="0"/>
              </a:rPr>
              <a:t>ltimo </a:t>
            </a:r>
            <a:r>
              <a:rPr lang="es-MX" sz="1800" dirty="0" smtClean="0">
                <a:latin typeface="Arial" panose="020B0604020202020204" pitchFamily="34" charset="0"/>
                <a:cs typeface="Arial" panose="020B0604020202020204" pitchFamily="34" charset="0"/>
              </a:rPr>
              <a:t>paso</a:t>
            </a:r>
            <a:r>
              <a:rPr lang="es-MX" sz="1800" dirty="0" smtClean="0">
                <a:latin typeface="Arial" panose="020B0604020202020204" pitchFamily="34" charset="0"/>
                <a:cs typeface="Arial" panose="020B0604020202020204" pitchFamily="34" charset="0"/>
              </a:rPr>
              <a:t>, debe observarse que </a:t>
            </a:r>
            <a:r>
              <a:rPr lang="es-MX" sz="1800" dirty="0" smtClean="0">
                <a:latin typeface="Arial" panose="020B0604020202020204" pitchFamily="34" charset="0"/>
                <a:cs typeface="Arial" panose="020B0604020202020204" pitchFamily="34" charset="0"/>
              </a:rPr>
              <a:t>la satisfacción de las calificaciones de  cercanía de 6 también satisfizo de manera </a:t>
            </a:r>
            <a:r>
              <a:rPr lang="es-MX" sz="1800" dirty="0" smtClean="0">
                <a:latin typeface="Arial" panose="020B0604020202020204" pitchFamily="34" charset="0"/>
                <a:cs typeface="Arial" panose="020B0604020202020204" pitchFamily="34" charset="0"/>
              </a:rPr>
              <a:t>simultánea </a:t>
            </a:r>
            <a:r>
              <a:rPr lang="es-MX" sz="1800" dirty="0" smtClean="0">
                <a:latin typeface="Arial" panose="020B0604020202020204" pitchFamily="34" charset="0"/>
                <a:cs typeface="Arial" panose="020B0604020202020204" pitchFamily="34" charset="0"/>
              </a:rPr>
              <a:t>a las calificaciones de cercanía de 1. los problemas no siempre serán así de sencillos y podrían requerirse algunos pasos adicionales de jugar con departamentos para ver si se pueden efectuar </a:t>
            </a:r>
            <a:r>
              <a:rPr lang="es-MX" sz="1800" dirty="0" smtClean="0">
                <a:latin typeface="Arial" panose="020B0604020202020204" pitchFamily="34" charset="0"/>
                <a:cs typeface="Arial" panose="020B0604020202020204" pitchFamily="34" charset="0"/>
              </a:rPr>
              <a:t>mejoras. </a:t>
            </a:r>
            <a:endParaRPr lang="es-MX" sz="1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182091" y="717575"/>
            <a:ext cx="8915400" cy="1781439"/>
          </a:xfrm>
        </p:spPr>
        <p:txBody>
          <a:bodyPr/>
          <a:lstStyle/>
          <a:p>
            <a:pPr algn="just"/>
            <a:r>
              <a:rPr lang="es-MX" dirty="0" smtClean="0">
                <a:latin typeface="Arial" panose="020B0604020202020204" pitchFamily="34" charset="0"/>
                <a:cs typeface="Arial" panose="020B0604020202020204" pitchFamily="34" charset="0"/>
              </a:rPr>
              <a:t>Los pares de departamentos con calificaciones de cercanía de  </a:t>
            </a:r>
            <a:r>
              <a:rPr lang="es-MX" dirty="0" smtClean="0">
                <a:latin typeface="Arial" panose="020B0604020202020204" pitchFamily="34" charset="0"/>
                <a:cs typeface="Arial" panose="020B0604020202020204" pitchFamily="34" charset="0"/>
              </a:rPr>
              <a:t>6 ( </a:t>
            </a:r>
            <a:r>
              <a:rPr lang="es-MX" dirty="0" smtClean="0">
                <a:latin typeface="Arial" panose="020B0604020202020204" pitchFamily="34" charset="0"/>
                <a:cs typeface="Arial" panose="020B0604020202020204" pitchFamily="34" charset="0"/>
              </a:rPr>
              <a:t>no deseable) son A-B y D-E. A no debe estar en contacto con B y D no debe estar en contacto con E. </a:t>
            </a:r>
            <a:r>
              <a:rPr lang="es-MX" dirty="0" smtClean="0">
                <a:latin typeface="Arial" panose="020B0604020202020204" pitchFamily="34" charset="0"/>
                <a:cs typeface="Arial" panose="020B0604020202020204" pitchFamily="34" charset="0"/>
              </a:rPr>
              <a:t>Al </a:t>
            </a:r>
            <a:r>
              <a:rPr lang="es-MX" dirty="0" smtClean="0">
                <a:latin typeface="Arial" panose="020B0604020202020204" pitchFamily="34" charset="0"/>
                <a:cs typeface="Arial" panose="020B0604020202020204" pitchFamily="34" charset="0"/>
              </a:rPr>
              <a:t>colocar los departamentos D y E en los espacios que quedan, la disposición física que aparece abajo satisface todos los pares  de departamentos con calificaciones de cercanía iguales a 6.</a:t>
            </a:r>
          </a:p>
          <a:p>
            <a:endParaRPr lang="es-MX" dirty="0">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637376890"/>
              </p:ext>
            </p:extLst>
          </p:nvPr>
        </p:nvGraphicFramePr>
        <p:xfrm>
          <a:off x="4964776" y="2499014"/>
          <a:ext cx="2275611" cy="1100308"/>
        </p:xfrm>
        <a:graphic>
          <a:graphicData uri="http://schemas.openxmlformats.org/drawingml/2006/table">
            <a:tbl>
              <a:tblPr firstRow="1" bandRow="1">
                <a:tableStyleId>{5C22544A-7EE6-4342-B048-85BDC9FD1C3A}</a:tableStyleId>
              </a:tblPr>
              <a:tblGrid>
                <a:gridCol w="758537"/>
                <a:gridCol w="758537"/>
                <a:gridCol w="758537"/>
              </a:tblGrid>
              <a:tr h="550154">
                <a:tc>
                  <a:txBody>
                    <a:bodyPr/>
                    <a:lstStyle/>
                    <a:p>
                      <a:pPr algn="ctr"/>
                      <a:r>
                        <a:rPr lang="es-MX" b="1" dirty="0" smtClean="0"/>
                        <a:t>A</a:t>
                      </a:r>
                      <a:endParaRPr lang="es-MX" b="1" dirty="0"/>
                    </a:p>
                  </a:txBody>
                  <a:tcPr/>
                </a:tc>
                <a:tc>
                  <a:txBody>
                    <a:bodyPr/>
                    <a:lstStyle/>
                    <a:p>
                      <a:pPr algn="ctr"/>
                      <a:r>
                        <a:rPr lang="es-MX" b="1" dirty="0" smtClean="0"/>
                        <a:t>C</a:t>
                      </a:r>
                      <a:endParaRPr lang="es-MX" b="1" dirty="0"/>
                    </a:p>
                  </a:txBody>
                  <a:tcPr/>
                </a:tc>
                <a:tc>
                  <a:txBody>
                    <a:bodyPr/>
                    <a:lstStyle/>
                    <a:p>
                      <a:pPr algn="ctr"/>
                      <a:r>
                        <a:rPr lang="es-MX" b="1" dirty="0" smtClean="0"/>
                        <a:t>B</a:t>
                      </a:r>
                      <a:endParaRPr lang="es-MX" b="1" dirty="0"/>
                    </a:p>
                  </a:txBody>
                  <a:tcPr/>
                </a:tc>
              </a:tr>
              <a:tr h="550154">
                <a:tc>
                  <a:txBody>
                    <a:bodyPr/>
                    <a:lstStyle/>
                    <a:p>
                      <a:pPr algn="ctr"/>
                      <a:r>
                        <a:rPr lang="es-MX" b="1" dirty="0" smtClean="0"/>
                        <a:t>E</a:t>
                      </a:r>
                      <a:endParaRPr lang="es-MX" b="1" dirty="0"/>
                    </a:p>
                  </a:txBody>
                  <a:tcPr/>
                </a:tc>
                <a:tc>
                  <a:txBody>
                    <a:bodyPr/>
                    <a:lstStyle/>
                    <a:p>
                      <a:pPr algn="ctr"/>
                      <a:r>
                        <a:rPr lang="es-MX" b="1" dirty="0" smtClean="0"/>
                        <a:t>F</a:t>
                      </a:r>
                      <a:endParaRPr lang="es-MX" b="1" dirty="0"/>
                    </a:p>
                  </a:txBody>
                  <a:tcPr/>
                </a:tc>
                <a:tc>
                  <a:txBody>
                    <a:bodyPr/>
                    <a:lstStyle/>
                    <a:p>
                      <a:pPr algn="ctr"/>
                      <a:r>
                        <a:rPr lang="es-MX" b="1" dirty="0" smtClean="0"/>
                        <a:t>D</a:t>
                      </a:r>
                      <a:endParaRPr lang="es-MX" b="1" dirty="0"/>
                    </a:p>
                  </a:txBody>
                  <a:tcPr/>
                </a:tc>
              </a:tr>
            </a:tbl>
          </a:graphicData>
        </a:graphic>
      </p:graphicFrame>
    </p:spTree>
    <p:extLst>
      <p:ext uri="{BB962C8B-B14F-4D97-AF65-F5344CB8AC3E}">
        <p14:creationId xmlns:p14="http://schemas.microsoft.com/office/powerpoint/2010/main" val="3540397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a:t>
            </a:r>
            <a:br>
              <a:rPr lang="es-MX" dirty="0" smtClean="0"/>
            </a:br>
            <a:endParaRPr lang="es-MX" dirty="0"/>
          </a:p>
        </p:txBody>
      </p:sp>
      <p:sp>
        <p:nvSpPr>
          <p:cNvPr id="3" name="Marcador de contenido 2"/>
          <p:cNvSpPr>
            <a:spLocks noGrp="1"/>
          </p:cNvSpPr>
          <p:nvPr>
            <p:ph idx="1"/>
          </p:nvPr>
        </p:nvSpPr>
        <p:spPr/>
        <p:txBody>
          <a:bodyPr/>
          <a:lstStyle/>
          <a:p>
            <a:r>
              <a:rPr lang="es-MX" dirty="0" err="1" smtClean="0"/>
              <a:t>Gaither</a:t>
            </a:r>
            <a:r>
              <a:rPr lang="es-MX" dirty="0" smtClean="0"/>
              <a:t>, N. &amp; </a:t>
            </a:r>
            <a:r>
              <a:rPr lang="es-MX" dirty="0" err="1" smtClean="0"/>
              <a:t>Frazier</a:t>
            </a:r>
            <a:r>
              <a:rPr lang="es-MX" dirty="0" smtClean="0"/>
              <a:t>, G. </a:t>
            </a:r>
            <a:r>
              <a:rPr lang="es-MX" dirty="0" smtClean="0"/>
              <a:t>Administración de Producción y producción de </a:t>
            </a:r>
            <a:r>
              <a:rPr lang="es-MX" dirty="0" smtClean="0"/>
              <a:t>operaciones, octava edición. International Thomson </a:t>
            </a:r>
            <a:r>
              <a:rPr lang="es-MX" dirty="0" smtClean="0"/>
              <a:t>Editores</a:t>
            </a:r>
            <a:r>
              <a:rPr lang="es-MX" dirty="0" smtClean="0"/>
              <a:t>.</a:t>
            </a:r>
          </a:p>
          <a:p>
            <a:endParaRPr lang="es-MX" dirty="0"/>
          </a:p>
          <a:p>
            <a:r>
              <a:rPr lang="es-MX" dirty="0" smtClean="0"/>
              <a:t>Everett. E. A. &amp; Ronald, J. E. Administración de la producción y las operaciones, cuarta edición.  Pearson. </a:t>
            </a:r>
            <a:endParaRPr lang="es-MX" dirty="0" smtClean="0"/>
          </a:p>
          <a:p>
            <a:pPr marL="0" indent="0">
              <a:buNone/>
            </a:pPr>
            <a:endParaRPr lang="es-MX" dirty="0"/>
          </a:p>
        </p:txBody>
      </p:sp>
    </p:spTree>
    <p:extLst>
      <p:ext uri="{BB962C8B-B14F-4D97-AF65-F5344CB8AC3E}">
        <p14:creationId xmlns:p14="http://schemas.microsoft.com/office/powerpoint/2010/main" val="2891151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60416" y="94173"/>
            <a:ext cx="8911687" cy="1280890"/>
          </a:xfrm>
        </p:spPr>
        <p:txBody>
          <a:bodyPr>
            <a:noAutofit/>
          </a:bodyPr>
          <a:lstStyle/>
          <a:p>
            <a:pPr algn="ctr"/>
            <a:r>
              <a:rPr lang="es-MX" sz="4400" dirty="0" smtClean="0">
                <a:latin typeface="Arial" panose="020B0604020202020204" pitchFamily="34" charset="0"/>
                <a:cs typeface="Arial" panose="020B0604020202020204" pitchFamily="34" charset="0"/>
              </a:rPr>
              <a:t>Ubicación de las instalaciones </a:t>
            </a:r>
            <a:endParaRPr lang="es-MX" sz="4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56703" y="876300"/>
            <a:ext cx="8915400" cy="3777622"/>
          </a:xfrm>
        </p:spPr>
        <p:txBody>
          <a:bodyPr>
            <a:normAutofit/>
          </a:bodyPr>
          <a:lstStyle/>
          <a:p>
            <a:pPr algn="just"/>
            <a:r>
              <a:rPr lang="es-MX" sz="2000" dirty="0" smtClean="0">
                <a:latin typeface="Arial" panose="020B0604020202020204" pitchFamily="34" charset="0"/>
                <a:cs typeface="Arial" panose="020B0604020202020204" pitchFamily="34" charset="0"/>
              </a:rPr>
              <a:t>En las decisiones de la ubicación de las instalaciones se pueden tomar a la ligera. Generalmente involucran largos y costosos estudios de ubicaciones alternativas.</a:t>
            </a:r>
          </a:p>
          <a:p>
            <a:pPr algn="just"/>
            <a:r>
              <a:rPr lang="es-MX" sz="2000" dirty="0" smtClean="0">
                <a:latin typeface="Arial" panose="020B0604020202020204" pitchFamily="34" charset="0"/>
                <a:cs typeface="Arial" panose="020B0604020202020204" pitchFamily="34" charset="0"/>
              </a:rPr>
              <a:t> han concluido varios estudios  generalmente no existe una ubicación optima evidente, si no varias ubicaciones buenas.</a:t>
            </a:r>
          </a:p>
          <a:p>
            <a:pPr algn="just"/>
            <a:r>
              <a:rPr lang="es-MX" sz="2000" dirty="0" smtClean="0">
                <a:latin typeface="Arial" panose="020B0604020202020204" pitchFamily="34" charset="0"/>
                <a:cs typeface="Arial" panose="020B0604020202020204" pitchFamily="34" charset="0"/>
              </a:rPr>
              <a:t>Las decisiones de ubicación se comprenden mejor al examinar los factores que por lo común, afectan la selección final de las ubicaciones de instalación.  </a:t>
            </a:r>
            <a:endParaRPr lang="es-MX" sz="2000" dirty="0">
              <a:latin typeface="Arial" panose="020B0604020202020204" pitchFamily="34" charset="0"/>
              <a:cs typeface="Arial" panose="020B0604020202020204" pitchFamily="34" charset="0"/>
            </a:endParaRPr>
          </a:p>
        </p:txBody>
      </p:sp>
      <p:pic>
        <p:nvPicPr>
          <p:cNvPr id="4098" name="Picture 2" descr="Resultado de imagen para ubicaciÃ³n de las instal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7096" y="3928635"/>
            <a:ext cx="8707130" cy="2929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0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9080" y="114956"/>
            <a:ext cx="8911687" cy="1280890"/>
          </a:xfrm>
        </p:spPr>
        <p:txBody>
          <a:bodyPr/>
          <a:lstStyle/>
          <a:p>
            <a:pPr algn="ctr"/>
            <a:r>
              <a:rPr lang="es-MX" dirty="0" smtClean="0">
                <a:latin typeface="Arial" panose="020B0604020202020204" pitchFamily="34" charset="0"/>
                <a:cs typeface="Arial" panose="020B0604020202020204" pitchFamily="34" charset="0"/>
              </a:rPr>
              <a:t>Factores que afectan las decisiones de ubicación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62990" y="1288473"/>
            <a:ext cx="3966210" cy="5569527"/>
          </a:xfrm>
        </p:spPr>
        <p:txBody>
          <a:bodyPr>
            <a:normAutofit/>
          </a:bodyPr>
          <a:lstStyle/>
          <a:p>
            <a:pPr algn="just"/>
            <a:r>
              <a:rPr lang="es-MX" sz="2000" dirty="0" smtClean="0">
                <a:latin typeface="Arial" panose="020B0604020202020204" pitchFamily="34" charset="0"/>
                <a:cs typeface="Arial" panose="020B0604020202020204" pitchFamily="34" charset="0"/>
              </a:rPr>
              <a:t>La selección de una ubicación de instalación generalmente involucra una secuencia de decisiones que puede incluir una decisión regional, una decisión de localidad y una decisión de localidad y una decisión de sitio.</a:t>
            </a:r>
          </a:p>
          <a:p>
            <a:pPr algn="just"/>
            <a:r>
              <a:rPr lang="es-MX" sz="2000" dirty="0" smtClean="0">
                <a:latin typeface="Arial" panose="020B0604020202020204" pitchFamily="34" charset="0"/>
                <a:cs typeface="Arial" panose="020B0604020202020204" pitchFamily="34" charset="0"/>
              </a:rPr>
              <a:t>Esta decisión de tipo regional  puede involucrar elegir entre varias regiones de un país </a:t>
            </a:r>
          </a:p>
          <a:p>
            <a:pPr algn="just"/>
            <a:r>
              <a:rPr lang="es-MX" sz="2000" dirty="0" smtClean="0">
                <a:latin typeface="Arial" panose="020B0604020202020204" pitchFamily="34" charset="0"/>
                <a:cs typeface="Arial" panose="020B0604020202020204" pitchFamily="34" charset="0"/>
              </a:rPr>
              <a:t>Decisiones en nivel comunidad incluyen varios factores adicionales que afectan la elección de la ubicación.</a:t>
            </a:r>
          </a:p>
          <a:p>
            <a:pPr algn="just"/>
            <a:endParaRPr lang="es-MX" sz="2000" dirty="0">
              <a:latin typeface="Arial" panose="020B0604020202020204" pitchFamily="34" charset="0"/>
              <a:cs typeface="Arial" panose="020B0604020202020204" pitchFamily="34" charset="0"/>
            </a:endParaRPr>
          </a:p>
        </p:txBody>
      </p:sp>
      <p:pic>
        <p:nvPicPr>
          <p:cNvPr id="5122"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4548" t="3593" r="5339" b="10801"/>
          <a:stretch/>
        </p:blipFill>
        <p:spPr bwMode="auto">
          <a:xfrm>
            <a:off x="5029200" y="1395846"/>
            <a:ext cx="7076209" cy="50465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990742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161212" y="111237"/>
            <a:ext cx="3505199" cy="976312"/>
          </a:xfrm>
        </p:spPr>
        <p:txBody>
          <a:bodyPr anchor="t">
            <a:normAutofit/>
          </a:bodyPr>
          <a:lstStyle/>
          <a:p>
            <a:pPr algn="ctr"/>
            <a:r>
              <a:rPr lang="es-MX" sz="2800" dirty="0" smtClean="0"/>
              <a:t>Decisión nacional  </a:t>
            </a:r>
            <a:endParaRPr lang="es-MX" sz="2800" dirty="0"/>
          </a:p>
        </p:txBody>
      </p:sp>
      <p:sp>
        <p:nvSpPr>
          <p:cNvPr id="6" name="Marcador de texto 5"/>
          <p:cNvSpPr>
            <a:spLocks noGrp="1"/>
          </p:cNvSpPr>
          <p:nvPr>
            <p:ph type="body" sz="half" idx="2"/>
          </p:nvPr>
        </p:nvSpPr>
        <p:spPr>
          <a:xfrm>
            <a:off x="1651468" y="476997"/>
            <a:ext cx="5509742" cy="5992384"/>
          </a:xfrm>
        </p:spPr>
        <p:txBody>
          <a:bodyPr>
            <a:noAutofit/>
          </a:bodyPr>
          <a:lstStyle/>
          <a:p>
            <a:pPr algn="just"/>
            <a:r>
              <a:rPr lang="es-MX" sz="1800" b="1" dirty="0" smtClean="0">
                <a:latin typeface="Arial" panose="020B0604020202020204" pitchFamily="34" charset="0"/>
                <a:cs typeface="Arial" panose="020B0604020202020204" pitchFamily="34" charset="0"/>
              </a:rPr>
              <a:t>1.- Estabilidad del gobierno, de la economía y del sistema político.</a:t>
            </a:r>
          </a:p>
          <a:p>
            <a:pPr algn="just"/>
            <a:r>
              <a:rPr lang="es-MX" sz="1800" b="1" dirty="0" smtClean="0">
                <a:latin typeface="Arial" panose="020B0604020202020204" pitchFamily="34" charset="0"/>
                <a:cs typeface="Arial" panose="020B0604020202020204" pitchFamily="34" charset="0"/>
              </a:rPr>
              <a:t>2.- Disponibilidad y costos de mano de obra.</a:t>
            </a:r>
          </a:p>
          <a:p>
            <a:pPr algn="just"/>
            <a:r>
              <a:rPr lang="es-MX" sz="1800" b="1" dirty="0" smtClean="0">
                <a:latin typeface="Arial" panose="020B0604020202020204" pitchFamily="34" charset="0"/>
                <a:cs typeface="Arial" panose="020B0604020202020204" pitchFamily="34" charset="0"/>
              </a:rPr>
              <a:t>3.- cuotas, de exportación e importación y aranceles.</a:t>
            </a:r>
          </a:p>
          <a:p>
            <a:pPr algn="just"/>
            <a:r>
              <a:rPr lang="es-MX" sz="1800" b="1" dirty="0" smtClean="0">
                <a:latin typeface="Arial" panose="020B0604020202020204" pitchFamily="34" charset="0"/>
                <a:cs typeface="Arial" panose="020B0604020202020204" pitchFamily="34" charset="0"/>
              </a:rPr>
              <a:t>4.- Tasas de cambio de divisas.</a:t>
            </a:r>
          </a:p>
          <a:p>
            <a:pPr algn="just"/>
            <a:r>
              <a:rPr lang="es-MX" sz="1800" b="1" dirty="0" smtClean="0">
                <a:latin typeface="Arial" panose="020B0604020202020204" pitchFamily="34" charset="0"/>
                <a:cs typeface="Arial" panose="020B0604020202020204" pitchFamily="34" charset="0"/>
              </a:rPr>
              <a:t>5.- Sistema de transporte.</a:t>
            </a:r>
          </a:p>
          <a:p>
            <a:pPr algn="just"/>
            <a:r>
              <a:rPr lang="es-MX" sz="1800" b="1" dirty="0" smtClean="0">
                <a:latin typeface="Arial" panose="020B0604020202020204" pitchFamily="34" charset="0"/>
                <a:cs typeface="Arial" panose="020B0604020202020204" pitchFamily="34" charset="0"/>
              </a:rPr>
              <a:t>6.- Suministro de energía.</a:t>
            </a:r>
          </a:p>
          <a:p>
            <a:pPr algn="just"/>
            <a:r>
              <a:rPr lang="es-MX" sz="1800" b="1" dirty="0" smtClean="0">
                <a:latin typeface="Arial" panose="020B0604020202020204" pitchFamily="34" charset="0"/>
                <a:cs typeface="Arial" panose="020B0604020202020204" pitchFamily="34" charset="0"/>
              </a:rPr>
              <a:t>7.- Sistema de telecomunicaciones.</a:t>
            </a:r>
          </a:p>
          <a:p>
            <a:pPr algn="just"/>
            <a:r>
              <a:rPr lang="es-MX" sz="1800" b="1" dirty="0" smtClean="0">
                <a:latin typeface="Arial" panose="020B0604020202020204" pitchFamily="34" charset="0"/>
                <a:cs typeface="Arial" panose="020B0604020202020204" pitchFamily="34" charset="0"/>
              </a:rPr>
              <a:t>8.- Disponibilidad y costo de materiales y suministros .</a:t>
            </a:r>
          </a:p>
          <a:p>
            <a:pPr algn="just"/>
            <a:r>
              <a:rPr lang="es-MX" sz="1800" b="1" dirty="0" smtClean="0">
                <a:latin typeface="Arial" panose="020B0604020202020204" pitchFamily="34" charset="0"/>
                <a:cs typeface="Arial" panose="020B0604020202020204" pitchFamily="34" charset="0"/>
              </a:rPr>
              <a:t>9.- </a:t>
            </a:r>
            <a:r>
              <a:rPr lang="es-MX" sz="1800" b="1" dirty="0">
                <a:latin typeface="Arial" panose="020B0604020202020204" pitchFamily="34" charset="0"/>
                <a:cs typeface="Arial" panose="020B0604020202020204" pitchFamily="34" charset="0"/>
              </a:rPr>
              <a:t>C</a:t>
            </a:r>
            <a:r>
              <a:rPr lang="es-MX" sz="1800" b="1" dirty="0" smtClean="0">
                <a:latin typeface="Arial" panose="020B0604020202020204" pitchFamily="34" charset="0"/>
                <a:cs typeface="Arial" panose="020B0604020202020204" pitchFamily="34" charset="0"/>
              </a:rPr>
              <a:t>limas </a:t>
            </a:r>
          </a:p>
          <a:p>
            <a:pPr algn="just"/>
            <a:r>
              <a:rPr lang="es-MX" sz="1800" b="1" dirty="0" smtClean="0">
                <a:latin typeface="Arial" panose="020B0604020202020204" pitchFamily="34" charset="0"/>
                <a:cs typeface="Arial" panose="020B0604020202020204" pitchFamily="34" charset="0"/>
              </a:rPr>
              <a:t>10.- Incentivos y restricciones gubernamentales.</a:t>
            </a:r>
          </a:p>
          <a:p>
            <a:pPr algn="just"/>
            <a:r>
              <a:rPr lang="es-MX" sz="1800" b="1" dirty="0" smtClean="0">
                <a:latin typeface="Arial" panose="020B0604020202020204" pitchFamily="34" charset="0"/>
                <a:cs typeface="Arial" panose="020B0604020202020204" pitchFamily="34" charset="0"/>
              </a:rPr>
              <a:t>11.- Peculiaridades culturales y económicas.</a:t>
            </a:r>
          </a:p>
          <a:p>
            <a:pPr algn="just"/>
            <a:r>
              <a:rPr lang="es-MX" sz="1800" b="1" dirty="0" smtClean="0">
                <a:latin typeface="Arial" panose="020B0604020202020204" pitchFamily="34" charset="0"/>
                <a:cs typeface="Arial" panose="020B0604020202020204" pitchFamily="34" charset="0"/>
              </a:rPr>
              <a:t>12.- Reglamentaciones sobre las operaciones.</a:t>
            </a:r>
            <a:endParaRPr lang="es-MX" sz="1800" b="1" dirty="0">
              <a:latin typeface="Arial" panose="020B0604020202020204" pitchFamily="34" charset="0"/>
              <a:cs typeface="Arial" panose="020B0604020202020204" pitchFamily="34" charset="0"/>
            </a:endParaRPr>
          </a:p>
        </p:txBody>
      </p:sp>
      <p:pic>
        <p:nvPicPr>
          <p:cNvPr id="7" name="Marcador de contenido 1"/>
          <p:cNvPicPr>
            <a:picLocks noGrp="1" noChangeAspect="1"/>
          </p:cNvPicPr>
          <p:nvPr>
            <p:ph idx="1"/>
          </p:nvPr>
        </p:nvPicPr>
        <p:blipFill>
          <a:blip r:embed="rId2">
            <a:duotone>
              <a:schemeClr val="accent6">
                <a:shade val="45000"/>
                <a:satMod val="135000"/>
              </a:schemeClr>
              <a:prstClr val="white"/>
            </a:duotone>
          </a:blip>
          <a:stretch>
            <a:fillRect/>
          </a:stretch>
        </p:blipFill>
        <p:spPr>
          <a:xfrm rot="5400000">
            <a:off x="7111874" y="648731"/>
            <a:ext cx="4876618" cy="47779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49677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341516" y="46037"/>
            <a:ext cx="3505199" cy="976312"/>
          </a:xfrm>
        </p:spPr>
        <p:txBody>
          <a:bodyPr anchor="t">
            <a:normAutofit/>
          </a:bodyPr>
          <a:lstStyle/>
          <a:p>
            <a:pPr algn="ctr"/>
            <a:r>
              <a:rPr lang="es-MX" sz="2400" b="1" dirty="0" smtClean="0"/>
              <a:t>Decisión regional </a:t>
            </a:r>
            <a:endParaRPr lang="es-MX" sz="2400" b="1" dirty="0"/>
          </a:p>
        </p:txBody>
      </p:sp>
      <p:sp>
        <p:nvSpPr>
          <p:cNvPr id="6" name="Marcador de texto 5"/>
          <p:cNvSpPr>
            <a:spLocks noGrp="1"/>
          </p:cNvSpPr>
          <p:nvPr>
            <p:ph type="body" sz="half" idx="2"/>
          </p:nvPr>
        </p:nvSpPr>
        <p:spPr>
          <a:xfrm>
            <a:off x="1543050" y="716974"/>
            <a:ext cx="5223510" cy="4697187"/>
          </a:xfrm>
        </p:spPr>
        <p:txBody>
          <a:bodyPr>
            <a:noAutofit/>
          </a:bodyPr>
          <a:lstStyle/>
          <a:p>
            <a:r>
              <a:rPr lang="es-MX" sz="1800" b="1" dirty="0" smtClean="0">
                <a:latin typeface="Arial" panose="020B0604020202020204" pitchFamily="34" charset="0"/>
                <a:cs typeface="Arial" panose="020B0604020202020204" pitchFamily="34" charset="0"/>
              </a:rPr>
              <a:t>1.- Concentraciones y tendencias de clientes.</a:t>
            </a:r>
          </a:p>
          <a:p>
            <a:r>
              <a:rPr lang="es-MX" sz="1800" b="1" dirty="0" smtClean="0">
                <a:latin typeface="Arial" panose="020B0604020202020204" pitchFamily="34" charset="0"/>
                <a:cs typeface="Arial" panose="020B0604020202020204" pitchFamily="34" charset="0"/>
              </a:rPr>
              <a:t>2.- Disponibilidad y costos de la mano de obra.</a:t>
            </a:r>
          </a:p>
          <a:p>
            <a:r>
              <a:rPr lang="es-MX" sz="1800" b="1" dirty="0" smtClean="0">
                <a:latin typeface="Arial" panose="020B0604020202020204" pitchFamily="34" charset="0"/>
                <a:cs typeface="Arial" panose="020B0604020202020204" pitchFamily="34" charset="0"/>
              </a:rPr>
              <a:t>3.- Grado de sindicalización.</a:t>
            </a:r>
          </a:p>
          <a:p>
            <a:r>
              <a:rPr lang="es-MX" sz="1800" b="1" dirty="0" smtClean="0">
                <a:latin typeface="Arial" panose="020B0604020202020204" pitchFamily="34" charset="0"/>
                <a:cs typeface="Arial" panose="020B0604020202020204" pitchFamily="34" charset="0"/>
              </a:rPr>
              <a:t>4.- Costos de construcción y de los terrenos.</a:t>
            </a:r>
          </a:p>
          <a:p>
            <a:r>
              <a:rPr lang="es-MX" sz="1800" b="1" dirty="0" smtClean="0">
                <a:latin typeface="Arial" panose="020B0604020202020204" pitchFamily="34" charset="0"/>
                <a:cs typeface="Arial" panose="020B0604020202020204" pitchFamily="34" charset="0"/>
              </a:rPr>
              <a:t>5.- Suministro y costos de los servicios públicos.</a:t>
            </a:r>
          </a:p>
          <a:p>
            <a:r>
              <a:rPr lang="es-MX" sz="1800" b="1" dirty="0" smtClean="0">
                <a:latin typeface="Arial" panose="020B0604020202020204" pitchFamily="34" charset="0"/>
                <a:cs typeface="Arial" panose="020B0604020202020204" pitchFamily="34" charset="0"/>
              </a:rPr>
              <a:t>6.- Disponibilidad del sistema de transporte.</a:t>
            </a:r>
          </a:p>
          <a:p>
            <a:r>
              <a:rPr lang="es-MX" sz="1800" b="1" dirty="0" smtClean="0">
                <a:latin typeface="Arial" panose="020B0604020202020204" pitchFamily="34" charset="0"/>
                <a:cs typeface="Arial" panose="020B0604020202020204" pitchFamily="34" charset="0"/>
              </a:rPr>
              <a:t>7.- Costos de Transporte.</a:t>
            </a:r>
          </a:p>
          <a:p>
            <a:r>
              <a:rPr lang="es-MX" sz="1800" b="1" dirty="0" smtClean="0">
                <a:latin typeface="Arial" panose="020B0604020202020204" pitchFamily="34" charset="0"/>
                <a:cs typeface="Arial" panose="020B0604020202020204" pitchFamily="34" charset="0"/>
              </a:rPr>
              <a:t>8.- Disponibilidad y costos de materiales y suministros.</a:t>
            </a:r>
          </a:p>
          <a:p>
            <a:r>
              <a:rPr lang="es-MX" sz="1800" b="1" dirty="0" smtClean="0">
                <a:latin typeface="Arial" panose="020B0604020202020204" pitchFamily="34" charset="0"/>
                <a:cs typeface="Arial" panose="020B0604020202020204" pitchFamily="34" charset="0"/>
              </a:rPr>
              <a:t>9.- Clima </a:t>
            </a:r>
          </a:p>
          <a:p>
            <a:r>
              <a:rPr lang="es-MX" sz="1800" b="1" dirty="0" smtClean="0">
                <a:latin typeface="Arial" panose="020B0604020202020204" pitchFamily="34" charset="0"/>
                <a:cs typeface="Arial" panose="020B0604020202020204" pitchFamily="34" charset="0"/>
              </a:rPr>
              <a:t>10.- Incentivos gubernamentales.</a:t>
            </a:r>
          </a:p>
          <a:p>
            <a:r>
              <a:rPr lang="es-MX" sz="1800" b="1" dirty="0" smtClean="0">
                <a:latin typeface="Arial" panose="020B0604020202020204" pitchFamily="34" charset="0"/>
                <a:cs typeface="Arial" panose="020B0604020202020204" pitchFamily="34" charset="0"/>
              </a:rPr>
              <a:t>11.- Reglamentaciones ambientales. </a:t>
            </a:r>
            <a:endParaRPr lang="es-MX" sz="1800" b="1" dirty="0">
              <a:latin typeface="Arial" panose="020B0604020202020204" pitchFamily="34" charset="0"/>
              <a:cs typeface="Arial" panose="020B0604020202020204" pitchFamily="34" charset="0"/>
            </a:endParaRPr>
          </a:p>
        </p:txBody>
      </p:sp>
      <p:pic>
        <p:nvPicPr>
          <p:cNvPr id="7" name="Marcador de contenido 6"/>
          <p:cNvPicPr>
            <a:picLocks noGrp="1" noChangeAspect="1"/>
          </p:cNvPicPr>
          <p:nvPr>
            <p:ph idx="1"/>
          </p:nvPr>
        </p:nvPicPr>
        <p:blipFill>
          <a:blip r:embed="rId2">
            <a:duotone>
              <a:schemeClr val="accent2">
                <a:shade val="45000"/>
                <a:satMod val="135000"/>
              </a:schemeClr>
              <a:prstClr val="white"/>
            </a:duotone>
          </a:blip>
          <a:stretch>
            <a:fillRect/>
          </a:stretch>
        </p:blipFill>
        <p:spPr>
          <a:xfrm rot="5400000">
            <a:off x="7161413" y="802180"/>
            <a:ext cx="4904511" cy="4734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06096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2101</TotalTime>
  <Words>3928</Words>
  <Application>Microsoft Office PowerPoint</Application>
  <PresentationFormat>Panorámica</PresentationFormat>
  <Paragraphs>539</Paragraphs>
  <Slides>57</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57</vt:i4>
      </vt:variant>
    </vt:vector>
  </HeadingPairs>
  <TitlesOfParts>
    <vt:vector size="63" baseType="lpstr">
      <vt:lpstr>Arial</vt:lpstr>
      <vt:lpstr>Calibri</vt:lpstr>
      <vt:lpstr>Century Gothic</vt:lpstr>
      <vt:lpstr>Wingdings</vt:lpstr>
      <vt:lpstr>Wingdings 3</vt:lpstr>
      <vt:lpstr>Espiral</vt:lpstr>
      <vt:lpstr>Presentación de PowerPoint</vt:lpstr>
      <vt:lpstr>GUION EXPLICATIVO</vt:lpstr>
      <vt:lpstr>CONTENIDO TEMATICO</vt:lpstr>
      <vt:lpstr>OBJETIVO DE LA UNIDAD III</vt:lpstr>
      <vt:lpstr>Criterios para la localización de empresas.</vt:lpstr>
      <vt:lpstr>Ubicación de las instalaciones </vt:lpstr>
      <vt:lpstr>Factores que afectan las decisiones de ubicación </vt:lpstr>
      <vt:lpstr>Decisión nacional  </vt:lpstr>
      <vt:lpstr>Decisión regional </vt:lpstr>
      <vt:lpstr>Decisión de localidad </vt:lpstr>
      <vt:lpstr>Decisión de sitio </vt:lpstr>
      <vt:lpstr>Tipos de instalaciones y sus  factores de ubicación dominantes</vt:lpstr>
      <vt:lpstr>Presentación de PowerPoint</vt:lpstr>
      <vt:lpstr>Presentación de PowerPoint</vt:lpstr>
      <vt:lpstr>Minería, canteras, manufactura pesada.</vt:lpstr>
      <vt:lpstr>Manufactura ligera. </vt:lpstr>
      <vt:lpstr>Manufactura  de alta tecnología e investigación y desarrollo.</vt:lpstr>
      <vt:lpstr>Almacenes </vt:lpstr>
      <vt:lpstr>Servicios gubernamentales locales </vt:lpstr>
      <vt:lpstr>Salud y servicios de urgencia </vt:lpstr>
      <vt:lpstr>Análisis de ubicaciones </vt:lpstr>
      <vt:lpstr>Análisis de ubicaciones de menudeo y de otros servicios.</vt:lpstr>
      <vt:lpstr>Presentación de PowerPoint</vt:lpstr>
      <vt:lpstr>Pasos en el análisis  de las decisiones de ubicación de las instalaciones de servicio </vt:lpstr>
      <vt:lpstr>Análisis de ubicaciones para instalaciones industriales </vt:lpstr>
      <vt:lpstr>Presentación de PowerPoint</vt:lpstr>
      <vt:lpstr>Integración de factores cuantitativos y cualitativos en las decisiones de ubicación.</vt:lpstr>
      <vt:lpstr>Presentación de PowerPoint</vt:lpstr>
      <vt:lpstr>Presentación de PowerPoint</vt:lpstr>
      <vt:lpstr>Presentación de PowerPoint</vt:lpstr>
      <vt:lpstr>Ilustra el procedimiento de escala de calificaciones </vt:lpstr>
      <vt:lpstr>Presentación de PowerPoint</vt:lpstr>
      <vt:lpstr>Presentación de PowerPoint</vt:lpstr>
      <vt:lpstr>Presentación de PowerPoint</vt:lpstr>
      <vt:lpstr>Presentación de PowerPoint</vt:lpstr>
      <vt:lpstr> Análisis de la secuencia de las operaciones </vt:lpstr>
      <vt:lpstr>Presentación de PowerPoint</vt:lpstr>
      <vt:lpstr>Desarrolla el arreglo de 10 departamentos en una instalación de manufactura . Demuestra de la manera en que pudiéramos determinar la ubicación de los departamentos de operación, en relación uno con otro, cuando ni la forma ni las dimensiones externas del edificio son factores con diferentes limitaciones.  </vt:lpstr>
      <vt:lpstr>Bill desea desarrollar un diagrama esquemático de los flujos de productos entre departamentos de operación </vt:lpstr>
      <vt:lpstr>A continuación, restructure el diagrama inicial para mover los departamentos mas cerca uno del otro cuando la cantidad de movimiento de producto entre ambos sea elevado y mueva los departamentos para lograr una forma casi rectangular. Por Ejemplo, el diagrama de arriba, el departamento 3 se puede mover mas  cerca del departamento 9 Y LOS DEPARTEMENTOS 8,9 Y 6 se pueden desplazar para crear una forma mas rectangular</vt:lpstr>
      <vt:lpstr>Análisis del Diagrama de bloques </vt:lpstr>
      <vt:lpstr>Presentación de PowerPoint</vt:lpstr>
      <vt:lpstr>Presentación de PowerPoint</vt:lpstr>
      <vt:lpstr>SOLUCIÓN</vt:lpstr>
      <vt:lpstr>Presentación de PowerPoint</vt:lpstr>
      <vt:lpstr>Disposiciones Físicas para instalaciones de servicio </vt:lpstr>
      <vt:lpstr>Tipos de Disposiciones físicas para instalaciones de servicio</vt:lpstr>
      <vt:lpstr>Presentación de PowerPoint</vt:lpstr>
      <vt:lpstr>Ejemplo de Una Plaza  </vt:lpstr>
      <vt:lpstr>Análisis de las disposiciones físicas para  instalaciones de servicio</vt:lpstr>
      <vt:lpstr>Presentación de PowerPoint</vt:lpstr>
      <vt:lpstr>Presentación de PowerPoint</vt:lpstr>
      <vt:lpstr>Las disposiciones físicas para instalaciones de servicio, deben tomar en consideración los clientes y la forma en que se este utiliza el servicio. Por ejemplo a menudo los alimentos  congelados u otros perecederos se colocan en los pasillos exteriores, de manera que sean lo último que el cliente adquiera y estén más cercas a las cajas.</vt:lpstr>
      <vt:lpstr> Uso  de las calificaciones de cercanía para desarrollar disposiciones físicas para instalaciones de servicio </vt:lpstr>
      <vt:lpstr>SOLUCIÓN   </vt:lpstr>
      <vt:lpstr>En este último paso, debe observarse que la satisfacción de las calificaciones de  cercanía de 6 también satisfizo de manera simultánea a las calificaciones de cercanía de 1. los problemas no siempre serán así de sencillos y podrían requerirse algunos pasos adicionales de jugar con departamentos para ver si se pueden efectuar mejoras. </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Criterios para la localización de empresas.</dc:title>
  <dc:creator>Lau</dc:creator>
  <cp:lastModifiedBy>laura alviter rojas</cp:lastModifiedBy>
  <cp:revision>125</cp:revision>
  <dcterms:created xsi:type="dcterms:W3CDTF">2018-08-16T18:33:07Z</dcterms:created>
  <dcterms:modified xsi:type="dcterms:W3CDTF">2018-09-28T20:41:26Z</dcterms:modified>
</cp:coreProperties>
</file>