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702" r:id="rId3"/>
    <p:sldMasterId id="2147483720" r:id="rId4"/>
    <p:sldMasterId id="2147483756" r:id="rId5"/>
    <p:sldMasterId id="2147483773" r:id="rId6"/>
  </p:sldMasterIdLst>
  <p:sldIdLst>
    <p:sldId id="295" r:id="rId7"/>
    <p:sldId id="296" r:id="rId8"/>
    <p:sldId id="300" r:id="rId9"/>
    <p:sldId id="297" r:id="rId10"/>
    <p:sldId id="257" r:id="rId11"/>
    <p:sldId id="258" r:id="rId12"/>
    <p:sldId id="298" r:id="rId13"/>
    <p:sldId id="259" r:id="rId14"/>
    <p:sldId id="260" r:id="rId15"/>
    <p:sldId id="261" r:id="rId16"/>
    <p:sldId id="262" r:id="rId17"/>
    <p:sldId id="263" r:id="rId18"/>
    <p:sldId id="264" r:id="rId19"/>
    <p:sldId id="265" r:id="rId20"/>
    <p:sldId id="266" r:id="rId21"/>
    <p:sldId id="267" r:id="rId22"/>
    <p:sldId id="268" r:id="rId23"/>
    <p:sldId id="269" r:id="rId24"/>
    <p:sldId id="275" r:id="rId25"/>
    <p:sldId id="284" r:id="rId26"/>
    <p:sldId id="277" r:id="rId27"/>
    <p:sldId id="272" r:id="rId28"/>
    <p:sldId id="289" r:id="rId29"/>
    <p:sldId id="273" r:id="rId30"/>
    <p:sldId id="274" r:id="rId31"/>
    <p:sldId id="287" r:id="rId32"/>
    <p:sldId id="280" r:id="rId33"/>
    <p:sldId id="286" r:id="rId34"/>
    <p:sldId id="290" r:id="rId35"/>
    <p:sldId id="271" r:id="rId36"/>
    <p:sldId id="291" r:id="rId37"/>
    <p:sldId id="282" r:id="rId38"/>
    <p:sldId id="283" r:id="rId39"/>
    <p:sldId id="292" r:id="rId40"/>
    <p:sldId id="293" r:id="rId41"/>
    <p:sldId id="270" r:id="rId42"/>
    <p:sldId id="299" r:id="rId43"/>
    <p:sldId id="294" r:id="rId44"/>
    <p:sldId id="302"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59" d="100"/>
          <a:sy n="59" d="100"/>
        </p:scale>
        <p:origin x="48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a:xfrm>
            <a:off x="2416500" y="329307"/>
            <a:ext cx="4973915" cy="309201"/>
          </a:xfrm>
        </p:spPr>
        <p:txBody>
          <a:bodyPr/>
          <a:lstStyle/>
          <a:p>
            <a:endParaRPr lang="es-MX"/>
          </a:p>
        </p:txBody>
      </p:sp>
      <p:sp>
        <p:nvSpPr>
          <p:cNvPr id="6" name="Slide Number Placeholder 5"/>
          <p:cNvSpPr>
            <a:spLocks noGrp="1"/>
          </p:cNvSpPr>
          <p:nvPr>
            <p:ph type="sldNum" sz="quarter" idx="12"/>
          </p:nvPr>
        </p:nvSpPr>
        <p:spPr>
          <a:xfrm>
            <a:off x="1437664" y="798973"/>
            <a:ext cx="811019" cy="503578"/>
          </a:xfrm>
        </p:spPr>
        <p:txBody>
          <a:bodyPr/>
          <a:lstStyle/>
          <a:p>
            <a:fld id="{15732D95-FF69-4075-BE18-483D67D3FF17}" type="slidenum">
              <a:rPr lang="es-MX" smtClean="0"/>
              <a:t>‹Nº›</a:t>
            </a:fld>
            <a:endParaRPr lang="es-MX"/>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19272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37522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78666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774423" y="802298"/>
            <a:ext cx="8637073" cy="2920713"/>
          </a:xfrm>
        </p:spPr>
        <p:txBody>
          <a:bodyPr bIns="0" anchor="b">
            <a:normAutofit/>
          </a:bodyPr>
          <a:lstStyle>
            <a:lvl1pPr algn="ctr">
              <a:defRPr sz="6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74424" y="3724074"/>
            <a:ext cx="8637072" cy="977621"/>
          </a:xfrm>
        </p:spPr>
        <p:txBody>
          <a:bodyPr tIns="91440" bIns="91440">
            <a:normAutofit/>
          </a:bodyPr>
          <a:lstStyle>
            <a:lvl1pPr marL="0" indent="0" algn="ctr">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a:xfrm>
            <a:off x="1451579" y="329307"/>
            <a:ext cx="5626774" cy="309201"/>
          </a:xfrm>
        </p:spPr>
        <p:txBody>
          <a:bodyPr/>
          <a:lstStyle/>
          <a:p>
            <a:endParaRPr lang="es-MX"/>
          </a:p>
        </p:txBody>
      </p:sp>
      <p:sp>
        <p:nvSpPr>
          <p:cNvPr id="6" name="Slide Number Placeholder 5"/>
          <p:cNvSpPr>
            <a:spLocks noGrp="1"/>
          </p:cNvSpPr>
          <p:nvPr>
            <p:ph type="sldNum" sz="quarter" idx="12"/>
          </p:nvPr>
        </p:nvSpPr>
        <p:spPr>
          <a:xfrm>
            <a:off x="476834" y="798973"/>
            <a:ext cx="811019" cy="503578"/>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728443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779956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74423" y="1756130"/>
            <a:ext cx="8643154" cy="1969007"/>
          </a:xfrm>
        </p:spPr>
        <p:txBody>
          <a:bodyPr anchor="b">
            <a:normAutofit/>
          </a:bodyPr>
          <a:lstStyle>
            <a:lvl1pPr algn="ct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4423" y="3725137"/>
            <a:ext cx="8643154" cy="1093987"/>
          </a:xfrm>
        </p:spPr>
        <p:txBody>
          <a:bodyPr tIns="91440">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24009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293577" cy="1059305"/>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47331" y="2010878"/>
            <a:ext cx="4488654" cy="344859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54140" y="2017343"/>
            <a:ext cx="4488654" cy="344152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226325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295603" cy="1056319"/>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191" y="2019549"/>
            <a:ext cx="4488794"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47191" y="2824269"/>
            <a:ext cx="4488794" cy="264445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56025" y="2023003"/>
            <a:ext cx="4488794"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56025" y="2821491"/>
            <a:ext cx="4488794" cy="263737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706297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3473861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17507-61B1-414D-AD50-66319090FCB8}"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278672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2961967" cy="2406518"/>
          </a:xfrm>
        </p:spPr>
        <p:txBody>
          <a:bodyPr anchor="b">
            <a:normAutofit/>
          </a:bodyPr>
          <a:lstStyle>
            <a:lvl1pPr algn="l">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30324" y="798974"/>
            <a:ext cx="6012470" cy="4658826"/>
          </a:xfrm>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44671" y="3205491"/>
            <a:ext cx="2961967"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84648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35065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2"/>
            <a:ext cx="5532328" cy="1922299"/>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50000"/>
              <a:lumOff val="50000"/>
              <a:alpha val="80000"/>
            </a:schemeClr>
          </a:solidFill>
          <a:ln w="9525" cap="sq">
            <a:noFill/>
            <a:miter lim="800000"/>
          </a:ln>
          <a:effectLst/>
        </p:spPr>
        <p:txBody>
          <a:bodyPr vert="horz" lIns="91440" tIns="45720" rIns="91440" bIns="45720" rtlCol="0" anchor="t">
            <a:normAutofit/>
          </a:bodyPr>
          <a:lstStyle>
            <a:lvl1pPr>
              <a:defRPr lang="en-US" sz="3200" dirty="0"/>
            </a:lvl1pPr>
          </a:lstStyle>
          <a:p>
            <a:pPr lvl="0" algn="ctr"/>
            <a:r>
              <a:rPr lang="es-ES" smtClean="0"/>
              <a:t>Haga clic en el icono para agregar una imagen</a:t>
            </a:r>
            <a:endParaRPr lang="en-US" dirty="0"/>
          </a:p>
        </p:txBody>
      </p:sp>
      <p:sp>
        <p:nvSpPr>
          <p:cNvPr id="4" name="Text Placeholder 3"/>
          <p:cNvSpPr>
            <a:spLocks noGrp="1"/>
          </p:cNvSpPr>
          <p:nvPr>
            <p:ph type="body" sz="half" idx="2"/>
          </p:nvPr>
        </p:nvSpPr>
        <p:spPr>
          <a:xfrm>
            <a:off x="1450329" y="3059600"/>
            <a:ext cx="5524404" cy="2090134"/>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a:xfrm>
            <a:off x="1447382" y="318640"/>
            <a:ext cx="5541004" cy="320931"/>
          </a:xfrm>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713526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8726276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7052" y="798973"/>
            <a:ext cx="1615742" cy="4659889"/>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518654" cy="465988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6752910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s-MX"/>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9166921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6101358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7086781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482404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0501932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4401759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17507-61B1-414D-AD50-66319090FCB8}"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62872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878852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8991639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5546800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475574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8446639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8405896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7975260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8781336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a:xfrm>
            <a:off x="561111" y="6391838"/>
            <a:ext cx="3644282" cy="304801"/>
          </a:xfrm>
        </p:spPr>
        <p:txBody>
          <a:bodyPr/>
          <a:lstStyle/>
          <a:p>
            <a:endParaRPr lang="es-MX"/>
          </a:p>
        </p:txBody>
      </p:sp>
      <p:sp>
        <p:nvSpPr>
          <p:cNvPr id="9" name="Slide Number Placeholder 8"/>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8363849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79377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092185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072252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1151189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9728427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2800929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9419280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913795" y="2912232"/>
            <a:ext cx="5107208" cy="287896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172200" y="2912232"/>
            <a:ext cx="5095357" cy="287896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6022100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7620709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17507-61B1-414D-AD50-66319090FCB8}"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2225740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4995031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2412055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004652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5732D95-FF69-4075-BE18-483D67D3FF17}" type="slidenum">
              <a:rPr lang="es-MX" smtClean="0"/>
              <a:t>‹Nº›</a:t>
            </a:fld>
            <a:endParaRPr lang="es-MX"/>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547966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9233966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7690233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8193661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2391179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8870681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59675824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8522171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4959549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55509952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363558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741068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113619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255489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1021202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17507-61B1-414D-AD50-66319090FCB8}"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3104022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49292554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946739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76508621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5732D95-FF69-4075-BE18-483D67D3FF17}"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4303264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4172431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5732D95-FF69-4075-BE18-483D67D3FF17}"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45944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17507-61B1-414D-AD50-66319090FCB8}"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899958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8377215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97603745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47704860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18576070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08647544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32356616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8536103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017507-61B1-414D-AD50-66319090FCB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28118194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35162906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17507-61B1-414D-AD50-66319090FCB8}"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4269434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6601928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89776400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743722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1137927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6322856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2975278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79939666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8147652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8C017507-61B1-414D-AD50-66319090FCB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023198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139431768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017507-61B1-414D-AD50-66319090FCB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5732D95-FF69-4075-BE18-483D67D3FF17}" type="slidenum">
              <a:rPr lang="es-MX" smtClean="0"/>
              <a:t>‹Nº›</a:t>
            </a:fld>
            <a:endParaRPr lang="es-MX"/>
          </a:p>
        </p:txBody>
      </p:sp>
    </p:spTree>
    <p:extLst>
      <p:ext uri="{BB962C8B-B14F-4D97-AF65-F5344CB8AC3E}">
        <p14:creationId xmlns:p14="http://schemas.microsoft.com/office/powerpoint/2010/main" val="2257150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8C017507-61B1-414D-AD50-66319090FCB8}" type="datetimeFigureOut">
              <a:rPr lang="es-MX" smtClean="0"/>
              <a:t>28/09/2018</a:t>
            </a:fld>
            <a:endParaRPr lang="es-MX"/>
          </a:p>
        </p:txBody>
      </p:sp>
      <p:sp>
        <p:nvSpPr>
          <p:cNvPr id="6" name="Footer Placeholder 5"/>
          <p:cNvSpPr>
            <a:spLocks noGrp="1"/>
          </p:cNvSpPr>
          <p:nvPr>
            <p:ph type="ftr" sz="quarter" idx="11"/>
          </p:nvPr>
        </p:nvSpPr>
        <p:spPr>
          <a:xfrm>
            <a:off x="1447382" y="318640"/>
            <a:ext cx="5541004" cy="320931"/>
          </a:xfrm>
        </p:spPr>
        <p:txBody>
          <a:bodyPr/>
          <a:lstStyle/>
          <a:p>
            <a:endParaRPr lang="es-MX"/>
          </a:p>
        </p:txBody>
      </p:sp>
      <p:sp>
        <p:nvSpPr>
          <p:cNvPr id="7" name="Slide Number Placeholder 6"/>
          <p:cNvSpPr>
            <a:spLocks noGrp="1"/>
          </p:cNvSpPr>
          <p:nvPr>
            <p:ph type="sldNum" sz="quarter" idx="12"/>
          </p:nvPr>
        </p:nvSpPr>
        <p:spPr/>
        <p:txBody>
          <a:bodyPr/>
          <a:lstStyle/>
          <a:p>
            <a:fld id="{15732D95-FF69-4075-BE18-483D67D3FF17}" type="slidenum">
              <a:rPr lang="es-MX" smtClean="0"/>
              <a:t>‹Nº›</a:t>
            </a:fld>
            <a:endParaRPr lang="es-MX"/>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29493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4.jpe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theme" Target="../theme/theme4.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theme" Target="../theme/theme5.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theme" Target="../theme/theme6.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8C017507-61B1-414D-AD50-66319090FCB8}" type="datetimeFigureOut">
              <a:rPr lang="es-MX" smtClean="0"/>
              <a:t>28/09/2018</a:t>
            </a:fld>
            <a:endParaRPr lang="es-MX"/>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15732D95-FF69-4075-BE18-483D67D3FF17}" type="slidenum">
              <a:rPr lang="es-MX" smtClean="0"/>
              <a:t>‹Nº›</a:t>
            </a:fld>
            <a:endParaRPr lang="es-MX"/>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4437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1579" y="804519"/>
            <a:ext cx="9291215" cy="104923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1579" y="2015732"/>
            <a:ext cx="929121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42079"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8C017507-61B1-414D-AD50-66319090FCB8}" type="datetimeFigureOut">
              <a:rPr lang="es-MX" smtClean="0"/>
              <a:t>28/09/2018</a:t>
            </a:fld>
            <a:endParaRPr lang="es-MX"/>
          </a:p>
        </p:txBody>
      </p:sp>
      <p:sp>
        <p:nvSpPr>
          <p:cNvPr id="5" name="Footer Placeholder 4"/>
          <p:cNvSpPr>
            <a:spLocks noGrp="1"/>
          </p:cNvSpPr>
          <p:nvPr>
            <p:ph type="ftr" sz="quarter" idx="3"/>
          </p:nvPr>
        </p:nvSpPr>
        <p:spPr>
          <a:xfrm>
            <a:off x="1451579" y="329307"/>
            <a:ext cx="562677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15732D95-FF69-4075-BE18-483D67D3FF17}" type="slidenum">
              <a:rPr lang="es-MX" smtClean="0"/>
              <a:t>‹Nº›</a:t>
            </a:fld>
            <a:endParaRPr lang="es-MX"/>
          </a:p>
        </p:txBody>
      </p:sp>
      <p:sp>
        <p:nvSpPr>
          <p:cNvPr id="9" name="Rectangle 8"/>
          <p:cNvSpPr/>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2" name="Straight Connector 11"/>
          <p:cNvCxnSpPr/>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762987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3200" b="0" i="0" kern="1200" cap="all">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8C017507-61B1-414D-AD50-66319090FCB8}" type="datetimeFigureOut">
              <a:rPr lang="es-MX" smtClean="0"/>
              <a:t>28/09/2018</a:t>
            </a:fld>
            <a:endParaRPr lang="es-MX"/>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s-MX"/>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5732D95-FF69-4075-BE18-483D67D3FF17}" type="slidenum">
              <a:rPr lang="es-MX" smtClean="0"/>
              <a:t>‹Nº›</a:t>
            </a:fld>
            <a:endParaRPr lang="es-MX"/>
          </a:p>
        </p:txBody>
      </p:sp>
    </p:spTree>
    <p:extLst>
      <p:ext uri="{BB962C8B-B14F-4D97-AF65-F5344CB8AC3E}">
        <p14:creationId xmlns:p14="http://schemas.microsoft.com/office/powerpoint/2010/main" val="989118653"/>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8C017507-61B1-414D-AD50-66319090FCB8}" type="datetimeFigureOut">
              <a:rPr lang="es-MX" smtClean="0"/>
              <a:t>28/09/2018</a:t>
            </a:fld>
            <a:endParaRPr lang="es-MX"/>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5732D95-FF69-4075-BE18-483D67D3FF17}" type="slidenum">
              <a:rPr lang="es-MX" smtClean="0"/>
              <a:t>‹Nº›</a:t>
            </a:fld>
            <a:endParaRPr lang="es-MX"/>
          </a:p>
        </p:txBody>
      </p:sp>
    </p:spTree>
    <p:extLst>
      <p:ext uri="{BB962C8B-B14F-4D97-AF65-F5344CB8AC3E}">
        <p14:creationId xmlns:p14="http://schemas.microsoft.com/office/powerpoint/2010/main" val="2560277256"/>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C017507-61B1-414D-AD50-66319090FCB8}" type="datetimeFigureOut">
              <a:rPr lang="es-MX" smtClean="0"/>
              <a:t>28/09/2018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5732D95-FF69-4075-BE18-483D67D3FF17}" type="slidenum">
              <a:rPr lang="es-MX" smtClean="0"/>
              <a:t>‹Nº›</a:t>
            </a:fld>
            <a:endParaRPr lang="es-MX"/>
          </a:p>
        </p:txBody>
      </p:sp>
    </p:spTree>
    <p:extLst>
      <p:ext uri="{BB962C8B-B14F-4D97-AF65-F5344CB8AC3E}">
        <p14:creationId xmlns:p14="http://schemas.microsoft.com/office/powerpoint/2010/main" val="357996459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8C017507-61B1-414D-AD50-66319090FCB8}" type="datetimeFigureOut">
              <a:rPr lang="es-MX" smtClean="0"/>
              <a:t>28/09/2018</a:t>
            </a:fld>
            <a:endParaRPr lang="es-MX"/>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s-MX"/>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15732D95-FF69-4075-BE18-483D67D3FF17}" type="slidenum">
              <a:rPr lang="es-MX" smtClean="0"/>
              <a:t>‹Nº›</a:t>
            </a:fld>
            <a:endParaRPr lang="es-MX"/>
          </a:p>
        </p:txBody>
      </p:sp>
    </p:spTree>
    <p:extLst>
      <p:ext uri="{BB962C8B-B14F-4D97-AF65-F5344CB8AC3E}">
        <p14:creationId xmlns:p14="http://schemas.microsoft.com/office/powerpoint/2010/main" val="410776472"/>
      </p:ext>
    </p:extLst>
  </p:cSld>
  <p:clrMap bg1="dk1" tx1="lt1" bg2="dk2" tx2="lt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1.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fingenieria.uaemex.mx/portal/coordinacion/IME/materiasIMEF2.php"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gfYTVAYtOWg" TargetMode="External"/><Relationship Id="rId2" Type="http://schemas.openxmlformats.org/officeDocument/2006/relationships/hyperlink" Target="https://www.youtube.com/watch?v=A6G3RlNgDao&amp;t=178s" TargetMode="External"/><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www.youtube.com/watch?v=lTdRnb5yo80&amp;t=335s" TargetMode="External"/><Relationship Id="rId1" Type="http://schemas.openxmlformats.org/officeDocument/2006/relationships/slideLayout" Target="../slideLayouts/slideLayout58.xml"/><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2" Type="http://schemas.openxmlformats.org/officeDocument/2006/relationships/hyperlink" Target="https://www.gob.mx/cms/uploads/attachment/file/93860/Guia_aire_comprimido.pdf"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fide.org.mx/?option=com_wrapper&amp;view=wrapper&amp;Itemid=314" TargetMode="External"/><Relationship Id="rId2" Type="http://schemas.openxmlformats.org/officeDocument/2006/relationships/hyperlink" Target="https://www.gob.mx/cms/uploads/attachment/file/93860/Guia_aire_comprimido.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ángulo redondeado 20"/>
          <p:cNvSpPr/>
          <p:nvPr/>
        </p:nvSpPr>
        <p:spPr>
          <a:xfrm>
            <a:off x="2528238" y="3960859"/>
            <a:ext cx="9283935" cy="1663319"/>
          </a:xfrm>
          <a:prstGeom prst="roundRect">
            <a:avLst/>
          </a:prstGeom>
          <a:solidFill>
            <a:schemeClr val="accent3">
              <a:alpha val="0"/>
            </a:schemeClr>
          </a:solidFill>
          <a:ln w="76200">
            <a:solidFill>
              <a:srgbClr val="FFFF00"/>
            </a:solidFill>
          </a:ln>
        </p:spPr>
        <p:style>
          <a:lnRef idx="3">
            <a:schemeClr val="lt1"/>
          </a:lnRef>
          <a:fillRef idx="1">
            <a:schemeClr val="accent3"/>
          </a:fillRef>
          <a:effectRef idx="1">
            <a:schemeClr val="accent3"/>
          </a:effectRef>
          <a:fontRef idx="minor">
            <a:schemeClr val="lt1"/>
          </a:fontRef>
        </p:style>
        <p:txBody>
          <a:bodyPr rtlCol="0" anchor="ctr"/>
          <a:lstStyle/>
          <a:p>
            <a:pPr algn="ctr" defTabSz="457200"/>
            <a:endParaRPr lang="es-MX" dirty="0">
              <a:solidFill>
                <a:prstClr val="white"/>
              </a:solidFill>
            </a:endParaRPr>
          </a:p>
        </p:txBody>
      </p:sp>
      <p:sp>
        <p:nvSpPr>
          <p:cNvPr id="15" name="Rectángulo redondeado 14"/>
          <p:cNvSpPr/>
          <p:nvPr/>
        </p:nvSpPr>
        <p:spPr>
          <a:xfrm>
            <a:off x="1520051" y="877463"/>
            <a:ext cx="9283935" cy="3135106"/>
          </a:xfrm>
          <a:prstGeom prst="roundRect">
            <a:avLst/>
          </a:prstGeom>
          <a:solidFill>
            <a:schemeClr val="accent3">
              <a:alpha val="0"/>
            </a:schemeClr>
          </a:solidFill>
          <a:ln w="76200">
            <a:solidFill>
              <a:srgbClr val="FFFF00"/>
            </a:solidFill>
          </a:ln>
        </p:spPr>
        <p:style>
          <a:lnRef idx="3">
            <a:schemeClr val="lt1"/>
          </a:lnRef>
          <a:fillRef idx="1">
            <a:schemeClr val="accent3"/>
          </a:fillRef>
          <a:effectRef idx="1">
            <a:schemeClr val="accent3"/>
          </a:effectRef>
          <a:fontRef idx="minor">
            <a:schemeClr val="lt1"/>
          </a:fontRef>
        </p:style>
        <p:txBody>
          <a:bodyPr rtlCol="0" anchor="ctr"/>
          <a:lstStyle/>
          <a:p>
            <a:pPr algn="ctr" defTabSz="457200"/>
            <a:endParaRPr lang="es-MX" dirty="0">
              <a:solidFill>
                <a:prstClr val="white"/>
              </a:solidFill>
            </a:endParaRPr>
          </a:p>
        </p:txBody>
      </p:sp>
      <p:sp>
        <p:nvSpPr>
          <p:cNvPr id="2" name="Título 1"/>
          <p:cNvSpPr>
            <a:spLocks noGrp="1"/>
          </p:cNvSpPr>
          <p:nvPr>
            <p:ph type="ctrTitle"/>
          </p:nvPr>
        </p:nvSpPr>
        <p:spPr>
          <a:xfrm>
            <a:off x="1520053" y="913460"/>
            <a:ext cx="9521283" cy="769745"/>
          </a:xfrm>
        </p:spPr>
        <p:txBody>
          <a:bodyPr>
            <a:normAutofit fontScale="90000"/>
          </a:bodyPr>
          <a:lstStyle/>
          <a:p>
            <a:r>
              <a:rPr lang="es-MX" sz="3200" b="1" dirty="0"/>
              <a:t>Universidad Autónoma del  Estado de </a:t>
            </a:r>
            <a:r>
              <a:rPr lang="es-MX" sz="3200" b="1" dirty="0" smtClean="0"/>
              <a:t>México</a:t>
            </a:r>
            <a:endParaRPr lang="es-MX" sz="3200" b="1" dirty="0"/>
          </a:p>
        </p:txBody>
      </p:sp>
      <p:sp>
        <p:nvSpPr>
          <p:cNvPr id="3" name="Subtítulo 2"/>
          <p:cNvSpPr>
            <a:spLocks noGrp="1"/>
          </p:cNvSpPr>
          <p:nvPr>
            <p:ph type="subTitle" idx="1"/>
          </p:nvPr>
        </p:nvSpPr>
        <p:spPr>
          <a:xfrm>
            <a:off x="1867865" y="1830596"/>
            <a:ext cx="8825658" cy="861420"/>
          </a:xfrm>
        </p:spPr>
        <p:txBody>
          <a:bodyPr>
            <a:normAutofit fontScale="92500" lnSpcReduction="20000"/>
          </a:bodyPr>
          <a:lstStyle/>
          <a:p>
            <a:r>
              <a:rPr lang="es-MX" b="1" dirty="0" smtClean="0">
                <a:solidFill>
                  <a:schemeClr val="tx1"/>
                </a:solidFill>
              </a:rPr>
              <a:t>Facultad de ingeniería </a:t>
            </a:r>
          </a:p>
          <a:p>
            <a:r>
              <a:rPr lang="es-MX" b="1" dirty="0" smtClean="0"/>
              <a:t>Ingeniería mecánica</a:t>
            </a:r>
            <a:endParaRPr lang="es-MX" b="1" dirty="0">
              <a:solidFill>
                <a:schemeClr val="tx1"/>
              </a:solidFill>
            </a:endParaRPr>
          </a:p>
        </p:txBody>
      </p:sp>
      <p:pic>
        <p:nvPicPr>
          <p:cNvPr id="6" name="0 Imagen"/>
          <p:cNvPicPr/>
          <p:nvPr/>
        </p:nvPicPr>
        <p:blipFill>
          <a:blip r:embed="rId2" cstate="print">
            <a:extLst>
              <a:ext uri="{28A0092B-C50C-407E-A947-70E740481C1C}">
                <a14:useLocalDpi xmlns:a14="http://schemas.microsoft.com/office/drawing/2010/main" val="0"/>
              </a:ext>
            </a:extLst>
          </a:blip>
          <a:stretch>
            <a:fillRect/>
          </a:stretch>
        </p:blipFill>
        <p:spPr>
          <a:xfrm>
            <a:off x="232297" y="137538"/>
            <a:ext cx="1512000" cy="1374504"/>
          </a:xfrm>
          <a:prstGeom prst="rect">
            <a:avLst/>
          </a:prstGeom>
        </p:spPr>
      </p:pic>
      <p:sp>
        <p:nvSpPr>
          <p:cNvPr id="13" name="Rectángulo 12"/>
          <p:cNvSpPr/>
          <p:nvPr/>
        </p:nvSpPr>
        <p:spPr>
          <a:xfrm>
            <a:off x="6162020" y="5965448"/>
            <a:ext cx="6096000" cy="892552"/>
          </a:xfrm>
          <a:prstGeom prst="rect">
            <a:avLst/>
          </a:prstGeom>
          <a:solidFill>
            <a:schemeClr val="accent3">
              <a:lumMod val="20000"/>
              <a:lumOff val="80000"/>
            </a:schemeClr>
          </a:solidFill>
          <a:ln>
            <a:noFill/>
          </a:ln>
        </p:spPr>
        <p:txBody>
          <a:bodyPr>
            <a:spAutoFit/>
          </a:bodyPr>
          <a:lstStyle/>
          <a:p>
            <a:pPr defTabSz="457200"/>
            <a:endParaRPr lang="es-MX" sz="1600" dirty="0">
              <a:solidFill>
                <a:srgbClr val="000000"/>
              </a:solidFill>
              <a:latin typeface="Arial" panose="020B0604020202020204" pitchFamily="34" charset="0"/>
            </a:endParaRPr>
          </a:p>
          <a:p>
            <a:pPr defTabSz="457200"/>
            <a:r>
              <a:rPr lang="es-MX" sz="1600" dirty="0">
                <a:solidFill>
                  <a:srgbClr val="000000"/>
                </a:solidFill>
                <a:latin typeface="Arial" panose="020B0604020202020204" pitchFamily="34" charset="0"/>
              </a:rPr>
              <a:t> </a:t>
            </a:r>
            <a:r>
              <a:rPr lang="es-MX" b="1" dirty="0">
                <a:solidFill>
                  <a:srgbClr val="000000"/>
                </a:solidFill>
                <a:latin typeface="Arial" panose="020B0604020202020204" pitchFamily="34" charset="0"/>
              </a:rPr>
              <a:t>Elaboró: </a:t>
            </a:r>
            <a:r>
              <a:rPr lang="es-MX" b="1" dirty="0" smtClean="0">
                <a:solidFill>
                  <a:srgbClr val="000000"/>
                </a:solidFill>
                <a:latin typeface="Arial" panose="020B0604020202020204" pitchFamily="34" charset="0"/>
              </a:rPr>
              <a:t> Alejandro Ortiz Pérez</a:t>
            </a:r>
          </a:p>
          <a:p>
            <a:pPr lvl="4" algn="r" defTabSz="457200"/>
            <a:r>
              <a:rPr lang="es-MX" b="1" dirty="0" smtClean="0">
                <a:solidFill>
                  <a:srgbClr val="000000"/>
                </a:solidFill>
                <a:latin typeface="Arial" panose="020B0604020202020204" pitchFamily="34" charset="0"/>
              </a:rPr>
              <a:t>Agosto de 2018</a:t>
            </a:r>
            <a:endParaRPr lang="es-MX" dirty="0">
              <a:solidFill>
                <a:prstClr val="white"/>
              </a:solidFill>
            </a:endParaRPr>
          </a:p>
        </p:txBody>
      </p:sp>
      <p:sp>
        <p:nvSpPr>
          <p:cNvPr id="14" name="Retraso 13"/>
          <p:cNvSpPr/>
          <p:nvPr/>
        </p:nvSpPr>
        <p:spPr>
          <a:xfrm>
            <a:off x="0" y="3471702"/>
            <a:ext cx="11435231" cy="2558489"/>
          </a:xfrm>
          <a:custGeom>
            <a:avLst/>
            <a:gdLst>
              <a:gd name="connsiteX0" fmla="*/ 0 w 8525022"/>
              <a:gd name="connsiteY0" fmla="*/ 0 h 3112196"/>
              <a:gd name="connsiteX1" fmla="*/ 4262511 w 8525022"/>
              <a:gd name="connsiteY1" fmla="*/ 0 h 3112196"/>
              <a:gd name="connsiteX2" fmla="*/ 8525022 w 8525022"/>
              <a:gd name="connsiteY2" fmla="*/ 1556098 h 3112196"/>
              <a:gd name="connsiteX3" fmla="*/ 4262511 w 8525022"/>
              <a:gd name="connsiteY3" fmla="*/ 3112196 h 3112196"/>
              <a:gd name="connsiteX4" fmla="*/ 0 w 8525022"/>
              <a:gd name="connsiteY4" fmla="*/ 3112196 h 3112196"/>
              <a:gd name="connsiteX5" fmla="*/ 0 w 8525022"/>
              <a:gd name="connsiteY5" fmla="*/ 0 h 3112196"/>
              <a:gd name="connsiteX0" fmla="*/ 0 w 7582486"/>
              <a:gd name="connsiteY0" fmla="*/ 0 h 3112196"/>
              <a:gd name="connsiteX1" fmla="*/ 4262511 w 7582486"/>
              <a:gd name="connsiteY1" fmla="*/ 0 h 3112196"/>
              <a:gd name="connsiteX2" fmla="*/ 7582486 w 7582486"/>
              <a:gd name="connsiteY2" fmla="*/ 1527963 h 3112196"/>
              <a:gd name="connsiteX3" fmla="*/ 4262511 w 7582486"/>
              <a:gd name="connsiteY3" fmla="*/ 3112196 h 3112196"/>
              <a:gd name="connsiteX4" fmla="*/ 0 w 7582486"/>
              <a:gd name="connsiteY4" fmla="*/ 3112196 h 3112196"/>
              <a:gd name="connsiteX5" fmla="*/ 0 w 7582486"/>
              <a:gd name="connsiteY5" fmla="*/ 0 h 311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82486" h="3112196">
                <a:moveTo>
                  <a:pt x="0" y="0"/>
                </a:moveTo>
                <a:lnTo>
                  <a:pt x="4262511" y="0"/>
                </a:lnTo>
                <a:cubicBezTo>
                  <a:pt x="6616631" y="0"/>
                  <a:pt x="7582486" y="668554"/>
                  <a:pt x="7582486" y="1527963"/>
                </a:cubicBezTo>
                <a:cubicBezTo>
                  <a:pt x="7582486" y="2387372"/>
                  <a:pt x="6616631" y="3112196"/>
                  <a:pt x="4262511" y="3112196"/>
                </a:cubicBezTo>
                <a:lnTo>
                  <a:pt x="0" y="3112196"/>
                </a:lnTo>
                <a:lnTo>
                  <a:pt x="0" y="0"/>
                </a:lnTo>
                <a:close/>
              </a:path>
            </a:pathLst>
          </a:cu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a:r>
              <a:rPr lang="es-MX" sz="2000" b="1" dirty="0">
                <a:solidFill>
                  <a:prstClr val="black"/>
                </a:solidFill>
                <a:latin typeface="Arial" panose="020B0604020202020204" pitchFamily="34" charset="0"/>
              </a:rPr>
              <a:t>UNIDAD DE </a:t>
            </a:r>
            <a:r>
              <a:rPr lang="es-MX" sz="2000" b="1" dirty="0" smtClean="0">
                <a:solidFill>
                  <a:prstClr val="black"/>
                </a:solidFill>
                <a:latin typeface="Arial" panose="020B0604020202020204" pitchFamily="34" charset="0"/>
              </a:rPr>
              <a:t>APRENDIZAJE:</a:t>
            </a:r>
            <a:r>
              <a:rPr lang="es-MX" sz="2000" b="1" dirty="0" smtClean="0">
                <a:solidFill>
                  <a:srgbClr val="0000FF"/>
                </a:solidFill>
                <a:latin typeface="Arial" panose="020B0604020202020204" pitchFamily="34" charset="0"/>
              </a:rPr>
              <a:t> Ahorro de Energía Eléctrica</a:t>
            </a:r>
          </a:p>
          <a:p>
            <a:pPr defTabSz="457200"/>
            <a:endParaRPr lang="es-MX" sz="1600" b="1" dirty="0" smtClean="0">
              <a:solidFill>
                <a:prstClr val="black"/>
              </a:solidFill>
              <a:latin typeface="Arial" panose="020B0604020202020204" pitchFamily="34" charset="0"/>
            </a:endParaRPr>
          </a:p>
          <a:p>
            <a:pPr algn="ctr"/>
            <a:r>
              <a:rPr lang="es-MX" sz="1600" b="1" dirty="0" smtClean="0">
                <a:solidFill>
                  <a:prstClr val="black"/>
                </a:solidFill>
              </a:rPr>
              <a:t>UNIDAD DE COMPETENCIA 3:</a:t>
            </a:r>
            <a:r>
              <a:rPr lang="es-MX" sz="2000" b="1" dirty="0" smtClean="0">
                <a:solidFill>
                  <a:prstClr val="black"/>
                </a:solidFill>
              </a:rPr>
              <a:t> </a:t>
            </a:r>
            <a:r>
              <a:rPr lang="es-MX" sz="2000" b="1" dirty="0">
                <a:solidFill>
                  <a:prstClr val="black"/>
                </a:solidFill>
              </a:rPr>
              <a:t>Metodologías para el ahorro de energía </a:t>
            </a:r>
            <a:r>
              <a:rPr lang="es-MX" sz="2000" b="1" dirty="0" smtClean="0">
                <a:solidFill>
                  <a:prstClr val="black"/>
                </a:solidFill>
              </a:rPr>
              <a:t>eléctrica.</a:t>
            </a:r>
            <a:endParaRPr lang="es-MX" sz="2000" b="1" dirty="0">
              <a:solidFill>
                <a:prstClr val="black"/>
              </a:solidFill>
            </a:endParaRPr>
          </a:p>
          <a:p>
            <a:pPr defTabSz="457200"/>
            <a:endParaRPr lang="es-MX" sz="2000" dirty="0" smtClean="0">
              <a:solidFill>
                <a:prstClr val="black"/>
              </a:solidFill>
              <a:latin typeface="Arial" panose="020B0604020202020204" pitchFamily="34" charset="0"/>
            </a:endParaRPr>
          </a:p>
          <a:p>
            <a:pPr algn="ctr"/>
            <a:endParaRPr lang="es-MX" sz="1600" b="1" dirty="0" smtClean="0">
              <a:solidFill>
                <a:prstClr val="black"/>
              </a:solidFill>
              <a:latin typeface="Arial" panose="020B0604020202020204" pitchFamily="34" charset="0"/>
            </a:endParaRPr>
          </a:p>
          <a:p>
            <a:pPr lvl="1" algn="ctr" defTabSz="457200"/>
            <a:endParaRPr lang="es-MX" b="1" dirty="0">
              <a:solidFill>
                <a:srgbClr val="0000FF"/>
              </a:solidFill>
            </a:endParaRPr>
          </a:p>
          <a:p>
            <a:pPr algn="ctr" defTabSz="457200"/>
            <a:endParaRPr lang="es-MX" dirty="0">
              <a:solidFill>
                <a:prstClr val="black"/>
              </a:solidFill>
            </a:endParaRPr>
          </a:p>
        </p:txBody>
      </p:sp>
      <p:sp>
        <p:nvSpPr>
          <p:cNvPr id="11" name="Retraso 13"/>
          <p:cNvSpPr/>
          <p:nvPr/>
        </p:nvSpPr>
        <p:spPr>
          <a:xfrm>
            <a:off x="2057400" y="2739354"/>
            <a:ext cx="7319996" cy="732348"/>
          </a:xfrm>
          <a:custGeom>
            <a:avLst/>
            <a:gdLst>
              <a:gd name="connsiteX0" fmla="*/ 0 w 8525022"/>
              <a:gd name="connsiteY0" fmla="*/ 0 h 3112196"/>
              <a:gd name="connsiteX1" fmla="*/ 4262511 w 8525022"/>
              <a:gd name="connsiteY1" fmla="*/ 0 h 3112196"/>
              <a:gd name="connsiteX2" fmla="*/ 8525022 w 8525022"/>
              <a:gd name="connsiteY2" fmla="*/ 1556098 h 3112196"/>
              <a:gd name="connsiteX3" fmla="*/ 4262511 w 8525022"/>
              <a:gd name="connsiteY3" fmla="*/ 3112196 h 3112196"/>
              <a:gd name="connsiteX4" fmla="*/ 0 w 8525022"/>
              <a:gd name="connsiteY4" fmla="*/ 3112196 h 3112196"/>
              <a:gd name="connsiteX5" fmla="*/ 0 w 8525022"/>
              <a:gd name="connsiteY5" fmla="*/ 0 h 3112196"/>
              <a:gd name="connsiteX0" fmla="*/ 0 w 7582486"/>
              <a:gd name="connsiteY0" fmla="*/ 0 h 3112196"/>
              <a:gd name="connsiteX1" fmla="*/ 4262511 w 7582486"/>
              <a:gd name="connsiteY1" fmla="*/ 0 h 3112196"/>
              <a:gd name="connsiteX2" fmla="*/ 7582486 w 7582486"/>
              <a:gd name="connsiteY2" fmla="*/ 1527963 h 3112196"/>
              <a:gd name="connsiteX3" fmla="*/ 4262511 w 7582486"/>
              <a:gd name="connsiteY3" fmla="*/ 3112196 h 3112196"/>
              <a:gd name="connsiteX4" fmla="*/ 0 w 7582486"/>
              <a:gd name="connsiteY4" fmla="*/ 3112196 h 3112196"/>
              <a:gd name="connsiteX5" fmla="*/ 0 w 7582486"/>
              <a:gd name="connsiteY5" fmla="*/ 0 h 311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82486" h="3112196">
                <a:moveTo>
                  <a:pt x="0" y="0"/>
                </a:moveTo>
                <a:lnTo>
                  <a:pt x="4262511" y="0"/>
                </a:lnTo>
                <a:cubicBezTo>
                  <a:pt x="6616631" y="0"/>
                  <a:pt x="7582486" y="668554"/>
                  <a:pt x="7582486" y="1527963"/>
                </a:cubicBezTo>
                <a:cubicBezTo>
                  <a:pt x="7582486" y="2387372"/>
                  <a:pt x="6616631" y="3112196"/>
                  <a:pt x="4262511" y="3112196"/>
                </a:cubicBezTo>
                <a:lnTo>
                  <a:pt x="0" y="3112196"/>
                </a:lnTo>
                <a:lnTo>
                  <a:pt x="0" y="0"/>
                </a:lnTo>
                <a:close/>
              </a:path>
            </a:pathLst>
          </a:cu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400" b="1" dirty="0" smtClean="0">
                <a:solidFill>
                  <a:prstClr val="black"/>
                </a:solidFill>
                <a:latin typeface="Arial" panose="020B0604020202020204" pitchFamily="34" charset="0"/>
              </a:rPr>
              <a:t>Tema: </a:t>
            </a:r>
            <a:r>
              <a:rPr lang="es-MX" sz="2400" b="1" dirty="0" smtClean="0">
                <a:solidFill>
                  <a:srgbClr val="0000FF"/>
                </a:solidFill>
              </a:rPr>
              <a:t>Ahorro </a:t>
            </a:r>
            <a:r>
              <a:rPr lang="es-MX" sz="2400" b="1" dirty="0">
                <a:solidFill>
                  <a:srgbClr val="0000FF"/>
                </a:solidFill>
              </a:rPr>
              <a:t>de energía en aire </a:t>
            </a:r>
            <a:r>
              <a:rPr lang="es-MX" sz="2400" b="1" dirty="0" smtClean="0">
                <a:solidFill>
                  <a:srgbClr val="0000FF"/>
                </a:solidFill>
              </a:rPr>
              <a:t>comprimido</a:t>
            </a:r>
            <a:endParaRPr lang="es-MX" sz="2400" b="1" dirty="0">
              <a:solidFill>
                <a:srgbClr val="0000FF"/>
              </a:solidFill>
            </a:endParaRPr>
          </a:p>
        </p:txBody>
      </p:sp>
    </p:spTree>
    <p:extLst>
      <p:ext uri="{BB962C8B-B14F-4D97-AF65-F5344CB8AC3E}">
        <p14:creationId xmlns:p14="http://schemas.microsoft.com/office/powerpoint/2010/main" val="498534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811469ED-827C-49BF-85B1-73BDC17D9AF8}"/>
              </a:ext>
            </a:extLst>
          </p:cNvPr>
          <p:cNvSpPr>
            <a:spLocks noGrp="1"/>
          </p:cNvSpPr>
          <p:nvPr>
            <p:ph type="title"/>
          </p:nvPr>
        </p:nvSpPr>
        <p:spPr>
          <a:xfrm>
            <a:off x="659568" y="2061148"/>
            <a:ext cx="2953062" cy="2600793"/>
          </a:xfrm>
        </p:spPr>
        <p:txBody>
          <a:bodyPr>
            <a:noAutofit/>
          </a:bodyPr>
          <a:lstStyle/>
          <a:p>
            <a:pPr algn="just"/>
            <a:r>
              <a:rPr lang="es-MX" sz="2400" cap="none" dirty="0">
                <a:solidFill>
                  <a:srgbClr val="FFC000"/>
                </a:solidFill>
                <a:latin typeface="Arial" panose="020B0604020202020204" pitchFamily="34" charset="0"/>
                <a:cs typeface="Arial" panose="020B0604020202020204" pitchFamily="34" charset="0"/>
              </a:rPr>
              <a:t>E</a:t>
            </a:r>
            <a:r>
              <a:rPr lang="es-MX" sz="2400" cap="none" dirty="0" smtClean="0">
                <a:solidFill>
                  <a:srgbClr val="FFC000"/>
                </a:solidFill>
                <a:latin typeface="Arial" panose="020B0604020202020204" pitchFamily="34" charset="0"/>
                <a:cs typeface="Arial" panose="020B0604020202020204" pitchFamily="34" charset="0"/>
              </a:rPr>
              <a:t>l siguiente es un video que muestra el funcionamiento del compresor</a:t>
            </a:r>
            <a:endParaRPr lang="es-MX" sz="2400" cap="none" dirty="0">
              <a:solidFill>
                <a:srgbClr val="FFC000"/>
              </a:solidFill>
              <a:latin typeface="Arial" panose="020B0604020202020204" pitchFamily="34" charset="0"/>
              <a:cs typeface="Arial" panose="020B0604020202020204" pitchFamily="34" charset="0"/>
            </a:endParaRPr>
          </a:p>
        </p:txBody>
      </p:sp>
      <p:pic>
        <p:nvPicPr>
          <p:cNvPr id="4" name="compresorde tornillo">
            <a:hlinkClick r:id="" action="ppaction://media"/>
            <a:extLst>
              <a:ext uri="{FF2B5EF4-FFF2-40B4-BE49-F238E27FC236}">
                <a16:creationId xmlns:a16="http://schemas.microsoft.com/office/drawing/2014/main" id="{999DADFB-E66E-4459-9434-6F533C02E8C8}"/>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119563" y="534988"/>
            <a:ext cx="7407275" cy="5556250"/>
          </a:xfrm>
        </p:spPr>
      </p:pic>
    </p:spTree>
    <p:extLst>
      <p:ext uri="{BB962C8B-B14F-4D97-AF65-F5344CB8AC3E}">
        <p14:creationId xmlns:p14="http://schemas.microsoft.com/office/powerpoint/2010/main" val="210516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965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87DD4B-E03F-4D51-89AE-A40E84DD5E78}"/>
              </a:ext>
            </a:extLst>
          </p:cNvPr>
          <p:cNvSpPr>
            <a:spLocks noGrp="1"/>
          </p:cNvSpPr>
          <p:nvPr>
            <p:ph type="title"/>
          </p:nvPr>
        </p:nvSpPr>
        <p:spPr>
          <a:xfrm>
            <a:off x="1440005" y="324170"/>
            <a:ext cx="9603275" cy="1049235"/>
          </a:xfrm>
        </p:spPr>
        <p:txBody>
          <a:bodyPr/>
          <a:lstStyle/>
          <a:p>
            <a:pPr algn="ctr"/>
            <a:r>
              <a:rPr lang="es-MX" dirty="0"/>
              <a:t>Compresor de lóbulos </a:t>
            </a:r>
          </a:p>
        </p:txBody>
      </p:sp>
      <p:sp>
        <p:nvSpPr>
          <p:cNvPr id="3" name="Marcador de contenido 2">
            <a:extLst>
              <a:ext uri="{FF2B5EF4-FFF2-40B4-BE49-F238E27FC236}">
                <a16:creationId xmlns:a16="http://schemas.microsoft.com/office/drawing/2014/main" id="{0FC8305E-BA38-4B6B-A645-05754614E6AE}"/>
              </a:ext>
            </a:extLst>
          </p:cNvPr>
          <p:cNvSpPr>
            <a:spLocks noGrp="1"/>
          </p:cNvSpPr>
          <p:nvPr>
            <p:ph idx="1"/>
          </p:nvPr>
        </p:nvSpPr>
        <p:spPr>
          <a:xfrm>
            <a:off x="613954" y="2029868"/>
            <a:ext cx="6794339" cy="4137949"/>
          </a:xfrm>
        </p:spPr>
        <p:txBody>
          <a:bodyPr>
            <a:normAutofit/>
          </a:bodyPr>
          <a:lstStyle/>
          <a:p>
            <a:pPr algn="just"/>
            <a:r>
              <a:rPr lang="es-MX" dirty="0"/>
              <a:t>En este tipo de compresores de </a:t>
            </a:r>
            <a:r>
              <a:rPr lang="es-MX" dirty="0" smtClean="0"/>
              <a:t>lóbulos, </a:t>
            </a:r>
            <a:r>
              <a:rPr lang="es-MX" dirty="0"/>
              <a:t>el aire es transportado constantemente desde la admisión a la descarga, gracias a la rotación constante dos lóbulos. </a:t>
            </a:r>
          </a:p>
          <a:p>
            <a:pPr algn="just"/>
            <a:r>
              <a:rPr lang="es-MX" dirty="0"/>
              <a:t>La compresión</a:t>
            </a:r>
            <a:r>
              <a:rPr lang="es-MX" dirty="0">
                <a:solidFill>
                  <a:srgbClr val="FF0000"/>
                </a:solidFill>
              </a:rPr>
              <a:t> NO </a:t>
            </a:r>
            <a:r>
              <a:rPr lang="es-MX" dirty="0"/>
              <a:t>es debida al cambio de volumen del aire </a:t>
            </a:r>
            <a:r>
              <a:rPr lang="es-MX" dirty="0" smtClean="0"/>
              <a:t>inicial, sino </a:t>
            </a:r>
            <a:r>
              <a:rPr lang="es-MX" dirty="0"/>
              <a:t>que ésta se logra mediante el aumento del número de moléculas de aire presente en un volumen fijo (tanque pulmón). En general, </a:t>
            </a:r>
            <a:r>
              <a:rPr lang="es-MX" dirty="0">
                <a:solidFill>
                  <a:srgbClr val="FFC000"/>
                </a:solidFill>
              </a:rPr>
              <a:t>la presión generada es muy baja, limitando el uso de estos equipos a aplicaciones de baja presión</a:t>
            </a:r>
            <a:r>
              <a:rPr lang="es-MX" dirty="0">
                <a:solidFill>
                  <a:srgbClr val="FF0000"/>
                </a:solidFill>
              </a:rPr>
              <a:t>.</a:t>
            </a:r>
          </a:p>
          <a:p>
            <a:pPr algn="just"/>
            <a:endParaRPr lang="es-MX" dirty="0">
              <a:solidFill>
                <a:srgbClr val="FF0000"/>
              </a:solidFill>
            </a:endParaRPr>
          </a:p>
        </p:txBody>
      </p:sp>
      <p:pic>
        <p:nvPicPr>
          <p:cNvPr id="4" name="Imagen 3"/>
          <p:cNvPicPr>
            <a:picLocks noChangeAspect="1"/>
          </p:cNvPicPr>
          <p:nvPr/>
        </p:nvPicPr>
        <p:blipFill>
          <a:blip r:embed="rId2"/>
          <a:stretch>
            <a:fillRect/>
          </a:stretch>
        </p:blipFill>
        <p:spPr>
          <a:xfrm>
            <a:off x="7607466" y="2242834"/>
            <a:ext cx="3901544" cy="3018713"/>
          </a:xfrm>
          <a:prstGeom prst="rect">
            <a:avLst/>
          </a:prstGeom>
        </p:spPr>
      </p:pic>
    </p:spTree>
    <p:extLst>
      <p:ext uri="{BB962C8B-B14F-4D97-AF65-F5344CB8AC3E}">
        <p14:creationId xmlns:p14="http://schemas.microsoft.com/office/powerpoint/2010/main" val="2529169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5926AA-BB2A-4947-A048-1DF8451AE6AF}"/>
              </a:ext>
            </a:extLst>
          </p:cNvPr>
          <p:cNvSpPr>
            <a:spLocks noGrp="1"/>
          </p:cNvSpPr>
          <p:nvPr>
            <p:ph type="title"/>
          </p:nvPr>
        </p:nvSpPr>
        <p:spPr/>
        <p:txBody>
          <a:bodyPr/>
          <a:lstStyle/>
          <a:p>
            <a:pPr algn="ctr"/>
            <a:r>
              <a:rPr lang="es-MX" dirty="0"/>
              <a:t>Compresor de paletas </a:t>
            </a:r>
          </a:p>
        </p:txBody>
      </p:sp>
      <p:sp>
        <p:nvSpPr>
          <p:cNvPr id="3" name="Marcador de contenido 2">
            <a:extLst>
              <a:ext uri="{FF2B5EF4-FFF2-40B4-BE49-F238E27FC236}">
                <a16:creationId xmlns:a16="http://schemas.microsoft.com/office/drawing/2014/main" id="{A844E550-C4E9-4E8B-BF58-5C4EA6146CCB}"/>
              </a:ext>
            </a:extLst>
          </p:cNvPr>
          <p:cNvSpPr>
            <a:spLocks noGrp="1"/>
          </p:cNvSpPr>
          <p:nvPr>
            <p:ph idx="1"/>
          </p:nvPr>
        </p:nvSpPr>
        <p:spPr>
          <a:xfrm>
            <a:off x="92599" y="2031358"/>
            <a:ext cx="8189088" cy="3955850"/>
          </a:xfrm>
        </p:spPr>
        <p:txBody>
          <a:bodyPr>
            <a:normAutofit/>
          </a:bodyPr>
          <a:lstStyle/>
          <a:p>
            <a:pPr algn="just"/>
            <a:r>
              <a:rPr lang="es-MX" dirty="0"/>
              <a:t>Los compresores de paletas están conformados por un rotor excéntrico que gira en el interior de una cámara cilíndrica. El rotor está provisto por un determinado número de paletas. </a:t>
            </a:r>
          </a:p>
          <a:p>
            <a:pPr algn="just"/>
            <a:r>
              <a:rPr lang="es-MX" dirty="0"/>
              <a:t>La fuerza centrífuga generada por la rotación del rotor, desplaza las paletas contra las paredes de la cámara y debido a la excentricidad del eje rotor, el volumen de las células varía constantemente. </a:t>
            </a:r>
            <a:r>
              <a:rPr lang="es-MX" dirty="0">
                <a:solidFill>
                  <a:srgbClr val="FFC000"/>
                </a:solidFill>
              </a:rPr>
              <a:t>Las ventajas </a:t>
            </a:r>
            <a:r>
              <a:rPr lang="es-MX" dirty="0"/>
              <a:t>de este tipo de compresores residen en sus dimensiones reducidas, </a:t>
            </a:r>
            <a:r>
              <a:rPr lang="es-MX" dirty="0">
                <a:solidFill>
                  <a:srgbClr val="FFC000"/>
                </a:solidFill>
              </a:rPr>
              <a:t>funcionamiento silencioso y caudal prácticamente uniforme.</a:t>
            </a:r>
          </a:p>
        </p:txBody>
      </p:sp>
      <p:pic>
        <p:nvPicPr>
          <p:cNvPr id="4" name="Imagen 3"/>
          <p:cNvPicPr>
            <a:picLocks noChangeAspect="1"/>
          </p:cNvPicPr>
          <p:nvPr/>
        </p:nvPicPr>
        <p:blipFill>
          <a:blip r:embed="rId2"/>
          <a:stretch>
            <a:fillRect/>
          </a:stretch>
        </p:blipFill>
        <p:spPr>
          <a:xfrm>
            <a:off x="8525559" y="2400296"/>
            <a:ext cx="3121798" cy="3104061"/>
          </a:xfrm>
          <a:prstGeom prst="rect">
            <a:avLst/>
          </a:prstGeom>
        </p:spPr>
      </p:pic>
    </p:spTree>
    <p:extLst>
      <p:ext uri="{BB962C8B-B14F-4D97-AF65-F5344CB8AC3E}">
        <p14:creationId xmlns:p14="http://schemas.microsoft.com/office/powerpoint/2010/main" val="3204619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B7989E-6309-4ED9-B147-261A60251E1A}"/>
              </a:ext>
            </a:extLst>
          </p:cNvPr>
          <p:cNvSpPr>
            <a:spLocks noGrp="1"/>
          </p:cNvSpPr>
          <p:nvPr>
            <p:ph type="title"/>
          </p:nvPr>
        </p:nvSpPr>
        <p:spPr/>
        <p:txBody>
          <a:bodyPr/>
          <a:lstStyle/>
          <a:p>
            <a:pPr algn="ctr"/>
            <a:r>
              <a:rPr lang="es-MX" dirty="0"/>
              <a:t> alternativos </a:t>
            </a:r>
          </a:p>
        </p:txBody>
      </p:sp>
      <p:sp>
        <p:nvSpPr>
          <p:cNvPr id="3" name="Marcador de contenido 2">
            <a:extLst>
              <a:ext uri="{FF2B5EF4-FFF2-40B4-BE49-F238E27FC236}">
                <a16:creationId xmlns:a16="http://schemas.microsoft.com/office/drawing/2014/main" id="{B2D8D8B5-7B06-4814-8201-BC9F12530BDF}"/>
              </a:ext>
            </a:extLst>
          </p:cNvPr>
          <p:cNvSpPr>
            <a:spLocks noGrp="1"/>
          </p:cNvSpPr>
          <p:nvPr>
            <p:ph idx="1"/>
          </p:nvPr>
        </p:nvSpPr>
        <p:spPr/>
        <p:txBody>
          <a:bodyPr>
            <a:normAutofit fontScale="92500"/>
          </a:bodyPr>
          <a:lstStyle/>
          <a:p>
            <a:pPr algn="just"/>
            <a:r>
              <a:rPr lang="es-MX" dirty="0"/>
              <a:t>En los compresores alternativos el volumen inicial es reducido mediante el movimiento oscilante de un elemento (pistón o diafragma) que comprime y desplaza el gas dentro de una carcasa o cilindro, elevando la presión del fluido hasta la deseada.</a:t>
            </a:r>
          </a:p>
          <a:p>
            <a:pPr algn="just"/>
            <a:endParaRPr lang="es-MX" b="1" dirty="0"/>
          </a:p>
          <a:p>
            <a:pPr algn="just"/>
            <a:r>
              <a:rPr lang="es-MX" sz="4800" b="1" dirty="0"/>
              <a:t>Pistón</a:t>
            </a:r>
            <a:r>
              <a:rPr lang="es-MX" b="1" dirty="0"/>
              <a:t> </a:t>
            </a:r>
            <a:r>
              <a:rPr lang="es-MX" dirty="0"/>
              <a:t/>
            </a:r>
            <a:br>
              <a:rPr lang="es-MX" dirty="0"/>
            </a:br>
            <a:r>
              <a:rPr lang="es-MX" dirty="0"/>
              <a:t>La compresión del aire es realizada por uno o varios pistones que actúan dentro de una camisa o cilindro. El movimiento de los pistones es dirigido por un mecanismo excéntrico dando lugar al movimiento alternativo del pistón en el interior del cilindro.</a:t>
            </a:r>
          </a:p>
        </p:txBody>
      </p:sp>
    </p:spTree>
    <p:extLst>
      <p:ext uri="{BB962C8B-B14F-4D97-AF65-F5344CB8AC3E}">
        <p14:creationId xmlns:p14="http://schemas.microsoft.com/office/powerpoint/2010/main" val="497022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AAE285-7D2B-4AB2-BFF0-43DB7122C860}"/>
              </a:ext>
            </a:extLst>
          </p:cNvPr>
          <p:cNvSpPr>
            <a:spLocks noGrp="1"/>
          </p:cNvSpPr>
          <p:nvPr>
            <p:ph type="title"/>
          </p:nvPr>
        </p:nvSpPr>
        <p:spPr/>
        <p:txBody>
          <a:bodyPr>
            <a:normAutofit fontScale="90000"/>
          </a:bodyPr>
          <a:lstStyle/>
          <a:p>
            <a:pPr algn="ctr"/>
            <a:r>
              <a:rPr lang="es-MX" b="1" dirty="0"/>
              <a:t>Diafragma.</a:t>
            </a:r>
            <a:r>
              <a:rPr lang="es-MX" dirty="0"/>
              <a:t> </a:t>
            </a:r>
            <a:br>
              <a:rPr lang="es-MX" dirty="0"/>
            </a:br>
            <a:r>
              <a:rPr lang="es-MX" dirty="0"/>
              <a:t/>
            </a:r>
            <a:br>
              <a:rPr lang="es-MX" dirty="0"/>
            </a:br>
            <a:endParaRPr lang="es-MX" dirty="0"/>
          </a:p>
        </p:txBody>
      </p:sp>
      <p:sp>
        <p:nvSpPr>
          <p:cNvPr id="3" name="Marcador de contenido 2">
            <a:extLst>
              <a:ext uri="{FF2B5EF4-FFF2-40B4-BE49-F238E27FC236}">
                <a16:creationId xmlns:a16="http://schemas.microsoft.com/office/drawing/2014/main" id="{2ABD0CE2-70A2-4D02-9F7E-739CFE0A9DC1}"/>
              </a:ext>
            </a:extLst>
          </p:cNvPr>
          <p:cNvSpPr>
            <a:spLocks noGrp="1"/>
          </p:cNvSpPr>
          <p:nvPr>
            <p:ph idx="1"/>
          </p:nvPr>
        </p:nvSpPr>
        <p:spPr>
          <a:xfrm>
            <a:off x="1108440" y="1853754"/>
            <a:ext cx="10839365" cy="4367638"/>
          </a:xfrm>
        </p:spPr>
        <p:txBody>
          <a:bodyPr>
            <a:normAutofit/>
          </a:bodyPr>
          <a:lstStyle/>
          <a:p>
            <a:pPr algn="just"/>
            <a:r>
              <a:rPr lang="es-MX" dirty="0"/>
              <a:t>En este tipo de compresores la cámara de compresión es separada del pistón, por medio de discos metálicos delgados y flexibles llamados diafragmas, evitando la presencia de aceite en la descarga del compresor.</a:t>
            </a:r>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r>
              <a:rPr lang="es-MX" dirty="0"/>
              <a:t>                               diafragma                                                                     pistón  </a:t>
            </a:r>
          </a:p>
          <a:p>
            <a:endParaRPr lang="es-MX" dirty="0"/>
          </a:p>
        </p:txBody>
      </p:sp>
      <p:pic>
        <p:nvPicPr>
          <p:cNvPr id="6146" name="Picture 2" descr="Imagen relacionada">
            <a:extLst>
              <a:ext uri="{FF2B5EF4-FFF2-40B4-BE49-F238E27FC236}">
                <a16:creationId xmlns:a16="http://schemas.microsoft.com/office/drawing/2014/main" id="{EA09C87C-DD6C-455B-BC4D-3C570D5776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4409" y="3180075"/>
            <a:ext cx="3012734" cy="248536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2.bp.blogspot.com/_qjfmaGawmmQ/THv62_NpFnI/AAAAAAAAAAs/Ktc2-RYE4oo/s200/Compresores3.bmp">
            <a:extLst>
              <a:ext uri="{FF2B5EF4-FFF2-40B4-BE49-F238E27FC236}">
                <a16:creationId xmlns:a16="http://schemas.microsoft.com/office/drawing/2014/main" id="{C637DEEE-24EA-476D-B857-3D3A2E8F2F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0393" y="3307937"/>
            <a:ext cx="2030934" cy="268997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4"/>
          <a:stretch>
            <a:fillRect/>
          </a:stretch>
        </p:blipFill>
        <p:spPr>
          <a:xfrm>
            <a:off x="4956244" y="3035555"/>
            <a:ext cx="3448165" cy="3026238"/>
          </a:xfrm>
          <a:prstGeom prst="rect">
            <a:avLst/>
          </a:prstGeom>
        </p:spPr>
      </p:pic>
    </p:spTree>
    <p:extLst>
      <p:ext uri="{BB962C8B-B14F-4D97-AF65-F5344CB8AC3E}">
        <p14:creationId xmlns:p14="http://schemas.microsoft.com/office/powerpoint/2010/main" val="2556519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1857B7-606F-4A84-9010-8482E4603F37}"/>
              </a:ext>
            </a:extLst>
          </p:cNvPr>
          <p:cNvSpPr>
            <a:spLocks noGrp="1"/>
          </p:cNvSpPr>
          <p:nvPr>
            <p:ph type="title"/>
          </p:nvPr>
        </p:nvSpPr>
        <p:spPr/>
        <p:txBody>
          <a:bodyPr/>
          <a:lstStyle/>
          <a:p>
            <a:pPr algn="ctr"/>
            <a:r>
              <a:rPr lang="es-MX" b="1" dirty="0"/>
              <a:t>DINÁMICOS</a:t>
            </a:r>
            <a:endParaRPr lang="es-MX" dirty="0"/>
          </a:p>
        </p:txBody>
      </p:sp>
      <p:sp>
        <p:nvSpPr>
          <p:cNvPr id="3" name="Marcador de contenido 2">
            <a:extLst>
              <a:ext uri="{FF2B5EF4-FFF2-40B4-BE49-F238E27FC236}">
                <a16:creationId xmlns:a16="http://schemas.microsoft.com/office/drawing/2014/main" id="{DB5A2F98-A28A-4893-8475-F998BEE6404D}"/>
              </a:ext>
            </a:extLst>
          </p:cNvPr>
          <p:cNvSpPr>
            <a:spLocks noGrp="1"/>
          </p:cNvSpPr>
          <p:nvPr>
            <p:ph idx="1"/>
          </p:nvPr>
        </p:nvSpPr>
        <p:spPr/>
        <p:txBody>
          <a:bodyPr>
            <a:normAutofit/>
          </a:bodyPr>
          <a:lstStyle/>
          <a:p>
            <a:pPr algn="just"/>
            <a:r>
              <a:rPr lang="es-MX" dirty="0"/>
              <a:t>Los compresores dinámicos son máquinas de flujo continuo, que permiten incrementar la presión del fluido de trabajo mediante la transformación de la energía cinética (velocidad) en potencial (presión).</a:t>
            </a:r>
          </a:p>
          <a:p>
            <a:pPr marL="0" indent="0" algn="just">
              <a:buNone/>
            </a:pPr>
            <a:r>
              <a:rPr lang="es-MX" dirty="0"/>
              <a:t>Se dividen en:</a:t>
            </a:r>
          </a:p>
          <a:p>
            <a:pPr algn="just"/>
            <a:r>
              <a:rPr lang="es-MX" dirty="0"/>
              <a:t>Radial.</a:t>
            </a:r>
          </a:p>
          <a:p>
            <a:pPr algn="just"/>
            <a:r>
              <a:rPr lang="es-MX" dirty="0"/>
              <a:t>Axial.</a:t>
            </a:r>
          </a:p>
        </p:txBody>
      </p:sp>
      <p:pic>
        <p:nvPicPr>
          <p:cNvPr id="4" name="Imagen 3"/>
          <p:cNvPicPr>
            <a:picLocks noChangeAspect="1"/>
          </p:cNvPicPr>
          <p:nvPr/>
        </p:nvPicPr>
        <p:blipFill>
          <a:blip r:embed="rId2"/>
          <a:stretch>
            <a:fillRect/>
          </a:stretch>
        </p:blipFill>
        <p:spPr>
          <a:xfrm>
            <a:off x="4242919" y="3218445"/>
            <a:ext cx="3076575" cy="2247900"/>
          </a:xfrm>
          <a:prstGeom prst="rect">
            <a:avLst/>
          </a:prstGeom>
        </p:spPr>
      </p:pic>
      <p:pic>
        <p:nvPicPr>
          <p:cNvPr id="5" name="Imagen 4"/>
          <p:cNvPicPr>
            <a:picLocks noChangeAspect="1"/>
          </p:cNvPicPr>
          <p:nvPr/>
        </p:nvPicPr>
        <p:blipFill>
          <a:blip r:embed="rId3"/>
          <a:stretch>
            <a:fillRect/>
          </a:stretch>
        </p:blipFill>
        <p:spPr>
          <a:xfrm>
            <a:off x="8129743" y="3552981"/>
            <a:ext cx="1628775" cy="1790700"/>
          </a:xfrm>
          <a:prstGeom prst="rect">
            <a:avLst/>
          </a:prstGeom>
        </p:spPr>
      </p:pic>
    </p:spTree>
    <p:extLst>
      <p:ext uri="{BB962C8B-B14F-4D97-AF65-F5344CB8AC3E}">
        <p14:creationId xmlns:p14="http://schemas.microsoft.com/office/powerpoint/2010/main" val="3175529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88A5F2-298A-452D-8613-0561AEDCD3C6}"/>
              </a:ext>
            </a:extLst>
          </p:cNvPr>
          <p:cNvSpPr>
            <a:spLocks noGrp="1"/>
          </p:cNvSpPr>
          <p:nvPr>
            <p:ph type="title"/>
          </p:nvPr>
        </p:nvSpPr>
        <p:spPr/>
        <p:txBody>
          <a:bodyPr/>
          <a:lstStyle/>
          <a:p>
            <a:pPr algn="ctr"/>
            <a:r>
              <a:rPr lang="es-MX" dirty="0"/>
              <a:t>Radial </a:t>
            </a:r>
          </a:p>
        </p:txBody>
      </p:sp>
      <p:sp>
        <p:nvSpPr>
          <p:cNvPr id="3" name="Marcador de contenido 2">
            <a:extLst>
              <a:ext uri="{FF2B5EF4-FFF2-40B4-BE49-F238E27FC236}">
                <a16:creationId xmlns:a16="http://schemas.microsoft.com/office/drawing/2014/main" id="{E7261B64-82D6-4E8F-AF22-502F8B278E31}"/>
              </a:ext>
            </a:extLst>
          </p:cNvPr>
          <p:cNvSpPr>
            <a:spLocks noGrp="1"/>
          </p:cNvSpPr>
          <p:nvPr>
            <p:ph idx="1"/>
          </p:nvPr>
        </p:nvSpPr>
        <p:spPr>
          <a:xfrm>
            <a:off x="0" y="2118167"/>
            <a:ext cx="9017722" cy="3038355"/>
          </a:xfrm>
        </p:spPr>
        <p:txBody>
          <a:bodyPr>
            <a:normAutofit/>
          </a:bodyPr>
          <a:lstStyle/>
          <a:p>
            <a:pPr algn="just"/>
            <a:r>
              <a:rPr lang="es-MX" dirty="0"/>
              <a:t>Los compresores dinámicos de tipo radial, están conformados por </a:t>
            </a:r>
            <a:r>
              <a:rPr lang="es-MX" dirty="0">
                <a:solidFill>
                  <a:srgbClr val="FFC000"/>
                </a:solidFill>
              </a:rPr>
              <a:t>tres partes principales: rodete, difusor y múltiple de distribución. </a:t>
            </a:r>
            <a:r>
              <a:rPr lang="es-MX" dirty="0"/>
              <a:t>El aire es admitido cerca al eje del compresor, en dirección axial, para ser impulsado en forma radial por la fuerza centrífuga producida por el movimiento del rodete. </a:t>
            </a:r>
          </a:p>
          <a:p>
            <a:pPr algn="just"/>
            <a:r>
              <a:rPr lang="es-MX" dirty="0"/>
              <a:t>Los incrementos de presión ocurren progresivamente en las diferentes etapas de compresión (conjuntos de álabes móviles y estáticos). </a:t>
            </a:r>
          </a:p>
        </p:txBody>
      </p:sp>
      <p:pic>
        <p:nvPicPr>
          <p:cNvPr id="7170" name="Picture 2" descr="http://4.bp.blogspot.com/-ujX0G-GNB9g/URvM6vt3w-I/AAAAAAAAACY/-TXqhzmSF5g/s320/Turbo+com.JPG">
            <a:extLst>
              <a:ext uri="{FF2B5EF4-FFF2-40B4-BE49-F238E27FC236}">
                <a16:creationId xmlns:a16="http://schemas.microsoft.com/office/drawing/2014/main" id="{9A8E2554-BE87-4AEC-8DAE-B38F03F377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0" y="2076450"/>
            <a:ext cx="304800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8594438" y="4261172"/>
            <a:ext cx="1628775" cy="1790700"/>
          </a:xfrm>
          <a:prstGeom prst="rect">
            <a:avLst/>
          </a:prstGeom>
        </p:spPr>
      </p:pic>
    </p:spTree>
    <p:extLst>
      <p:ext uri="{BB962C8B-B14F-4D97-AF65-F5344CB8AC3E}">
        <p14:creationId xmlns:p14="http://schemas.microsoft.com/office/powerpoint/2010/main" val="2722884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0828EC-B47E-4509-B03C-54EC6DA6380D}"/>
              </a:ext>
            </a:extLst>
          </p:cNvPr>
          <p:cNvSpPr>
            <a:spLocks noGrp="1"/>
          </p:cNvSpPr>
          <p:nvPr>
            <p:ph type="title"/>
          </p:nvPr>
        </p:nvSpPr>
        <p:spPr/>
        <p:txBody>
          <a:bodyPr/>
          <a:lstStyle/>
          <a:p>
            <a:pPr algn="ctr"/>
            <a:r>
              <a:rPr lang="es-MX" dirty="0"/>
              <a:t>Axial </a:t>
            </a:r>
          </a:p>
        </p:txBody>
      </p:sp>
      <p:sp>
        <p:nvSpPr>
          <p:cNvPr id="3" name="Marcador de contenido 2">
            <a:extLst>
              <a:ext uri="{FF2B5EF4-FFF2-40B4-BE49-F238E27FC236}">
                <a16:creationId xmlns:a16="http://schemas.microsoft.com/office/drawing/2014/main" id="{3DB0B94B-E04B-449D-A54E-143EDC660A32}"/>
              </a:ext>
            </a:extLst>
          </p:cNvPr>
          <p:cNvSpPr>
            <a:spLocks noGrp="1"/>
          </p:cNvSpPr>
          <p:nvPr>
            <p:ph idx="1"/>
          </p:nvPr>
        </p:nvSpPr>
        <p:spPr>
          <a:xfrm>
            <a:off x="149428" y="2004157"/>
            <a:ext cx="7615478" cy="2927607"/>
          </a:xfrm>
        </p:spPr>
        <p:txBody>
          <a:bodyPr>
            <a:noAutofit/>
          </a:bodyPr>
          <a:lstStyle/>
          <a:p>
            <a:pPr algn="just"/>
            <a:r>
              <a:rPr lang="es-MX" sz="2400" dirty="0"/>
              <a:t>En los compresores axiales, el fluido de trabajo es transportado en la dirección del eje durante todas las etapas de compresión, mediante un conjunto de álabes móviles (rotor) y una serie de álabes fijos (estator), dando lugar a la compresión multietapa. </a:t>
            </a:r>
          </a:p>
          <a:p>
            <a:pPr algn="just"/>
            <a:r>
              <a:rPr lang="es-MX" sz="2400" dirty="0" smtClean="0"/>
              <a:t>Los </a:t>
            </a:r>
            <a:r>
              <a:rPr lang="es-MX" sz="2400" dirty="0"/>
              <a:t>compresores de tipo axial pueden manejar grandes volúmenes de caudal, en carcasas relativamente pequeñas y consumos de potencia racionales.</a:t>
            </a:r>
          </a:p>
        </p:txBody>
      </p:sp>
      <p:pic>
        <p:nvPicPr>
          <p:cNvPr id="4" name="Imagen 3"/>
          <p:cNvPicPr>
            <a:picLocks noChangeAspect="1"/>
          </p:cNvPicPr>
          <p:nvPr/>
        </p:nvPicPr>
        <p:blipFill>
          <a:blip r:embed="rId2"/>
          <a:stretch>
            <a:fillRect/>
          </a:stretch>
        </p:blipFill>
        <p:spPr>
          <a:xfrm>
            <a:off x="7764906" y="2404114"/>
            <a:ext cx="4208268" cy="2527650"/>
          </a:xfrm>
          <a:prstGeom prst="rect">
            <a:avLst/>
          </a:prstGeom>
        </p:spPr>
      </p:pic>
    </p:spTree>
    <p:extLst>
      <p:ext uri="{BB962C8B-B14F-4D97-AF65-F5344CB8AC3E}">
        <p14:creationId xmlns:p14="http://schemas.microsoft.com/office/powerpoint/2010/main" val="1249766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6644E00-5E82-450E-942D-ABB180E280F6}"/>
              </a:ext>
            </a:extLst>
          </p:cNvPr>
          <p:cNvSpPr>
            <a:spLocks noGrp="1"/>
          </p:cNvSpPr>
          <p:nvPr>
            <p:ph idx="1"/>
          </p:nvPr>
        </p:nvSpPr>
        <p:spPr>
          <a:xfrm>
            <a:off x="939921" y="1246977"/>
            <a:ext cx="10353762" cy="5219137"/>
          </a:xfrm>
        </p:spPr>
        <p:txBody>
          <a:bodyPr>
            <a:normAutofit/>
          </a:bodyPr>
          <a:lstStyle/>
          <a:p>
            <a:r>
              <a:rPr lang="es-MX" sz="2800" dirty="0"/>
              <a:t>Compresores que utilizan aceite para enfriar el aire.</a:t>
            </a:r>
          </a:p>
          <a:p>
            <a:pPr lvl="2">
              <a:buFont typeface="Wingdings" panose="05000000000000000000" pitchFamily="2" charset="2"/>
              <a:buChar char="v"/>
            </a:pPr>
            <a:r>
              <a:rPr lang="es-MX" sz="2000" dirty="0"/>
              <a:t>Compresor de tornillo: Caudales &gt; 400 m3 / min, Presión &gt; 10 bares.</a:t>
            </a:r>
          </a:p>
          <a:p>
            <a:pPr lvl="2">
              <a:buFont typeface="Wingdings" panose="05000000000000000000" pitchFamily="2" charset="2"/>
              <a:buChar char="v"/>
            </a:pPr>
            <a:r>
              <a:rPr lang="es-MX" sz="2000" dirty="0"/>
              <a:t>Compresor de pistón: uno de los más utilizados en la industria por su gran eficiencia.</a:t>
            </a:r>
          </a:p>
          <a:p>
            <a:pPr lvl="2">
              <a:buFont typeface="Wingdings" panose="05000000000000000000" pitchFamily="2" charset="2"/>
              <a:buChar char="v"/>
            </a:pPr>
            <a:r>
              <a:rPr lang="es-MX" sz="2000" dirty="0"/>
              <a:t>Compresor de paletas: funcionamiento silencioso y caudal prácticamente uniforme.</a:t>
            </a:r>
          </a:p>
          <a:p>
            <a:r>
              <a:rPr lang="es-MX" sz="2800" dirty="0"/>
              <a:t>Compresores que no utilizan aceite para lubricar</a:t>
            </a:r>
          </a:p>
          <a:p>
            <a:pPr lvl="2">
              <a:buFont typeface="Wingdings" panose="05000000000000000000" pitchFamily="2" charset="2"/>
              <a:buChar char="v"/>
            </a:pPr>
            <a:r>
              <a:rPr lang="es-MX" sz="2000" dirty="0"/>
              <a:t>Compresor de membrana: utilizados donde se requiere un aire libre de imperfecciones.</a:t>
            </a:r>
          </a:p>
          <a:p>
            <a:pPr lvl="2">
              <a:buFont typeface="Wingdings" panose="05000000000000000000" pitchFamily="2" charset="2"/>
              <a:buChar char="v"/>
            </a:pPr>
            <a:r>
              <a:rPr lang="es-MX" sz="2000" dirty="0"/>
              <a:t>Compresor de flujo radial:  Bajo costo de manufactura, poco mantenimiento, bajo costo de reparaciones, bajo costo de reemplazo.</a:t>
            </a:r>
          </a:p>
          <a:p>
            <a:pPr lvl="2">
              <a:buFont typeface="Wingdings" panose="05000000000000000000" pitchFamily="2" charset="2"/>
              <a:buChar char="v"/>
            </a:pPr>
            <a:endParaRPr lang="es-MX" dirty="0"/>
          </a:p>
          <a:p>
            <a:pPr lvl="4">
              <a:buFont typeface="Wingdings" panose="05000000000000000000" pitchFamily="2" charset="2"/>
              <a:buChar char="v"/>
            </a:pPr>
            <a:endParaRPr lang="es-MX" dirty="0"/>
          </a:p>
          <a:p>
            <a:pPr lvl="4">
              <a:buFont typeface="Wingdings" panose="05000000000000000000" pitchFamily="2" charset="2"/>
              <a:buChar char="v"/>
            </a:pPr>
            <a:endParaRPr lang="es-MX" dirty="0"/>
          </a:p>
        </p:txBody>
      </p:sp>
      <p:sp>
        <p:nvSpPr>
          <p:cNvPr id="5" name="Rectángulo 4"/>
          <p:cNvSpPr/>
          <p:nvPr/>
        </p:nvSpPr>
        <p:spPr>
          <a:xfrm>
            <a:off x="1281399" y="370505"/>
            <a:ext cx="10281917" cy="646331"/>
          </a:xfrm>
          <a:prstGeom prst="rect">
            <a:avLst/>
          </a:prstGeom>
        </p:spPr>
        <p:txBody>
          <a:bodyPr wrap="none">
            <a:spAutoFit/>
          </a:bodyPr>
          <a:lstStyle/>
          <a:p>
            <a:r>
              <a:rPr lang="es-MX" sz="3600" dirty="0" smtClean="0">
                <a:solidFill>
                  <a:srgbClr val="FFC000"/>
                </a:solidFill>
              </a:rPr>
              <a:t>Consideraciones para seleccionar compresores</a:t>
            </a:r>
            <a:endParaRPr lang="es-MX" sz="3600" dirty="0">
              <a:solidFill>
                <a:srgbClr val="FFC000"/>
              </a:solidFill>
            </a:endParaRPr>
          </a:p>
        </p:txBody>
      </p:sp>
    </p:spTree>
    <p:extLst>
      <p:ext uri="{BB962C8B-B14F-4D97-AF65-F5344CB8AC3E}">
        <p14:creationId xmlns:p14="http://schemas.microsoft.com/office/powerpoint/2010/main" val="1925013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93BB4090-60BF-46DA-A7B2-262522078D00}"/>
              </a:ext>
            </a:extLst>
          </p:cNvPr>
          <p:cNvPicPr>
            <a:picLocks noGrp="1" noChangeAspect="1"/>
          </p:cNvPicPr>
          <p:nvPr>
            <p:ph idx="1"/>
          </p:nvPr>
        </p:nvPicPr>
        <p:blipFill rotWithShape="1">
          <a:blip r:embed="rId2"/>
          <a:srcRect l="11960" t="11245" r="12713" b="9116"/>
          <a:stretch/>
        </p:blipFill>
        <p:spPr>
          <a:xfrm>
            <a:off x="1291326" y="1208894"/>
            <a:ext cx="8408223" cy="5000263"/>
          </a:xfrm>
          <a:prstGeom prst="rect">
            <a:avLst/>
          </a:prstGeom>
        </p:spPr>
      </p:pic>
      <p:sp>
        <p:nvSpPr>
          <p:cNvPr id="5" name="Rectángulo 4">
            <a:extLst>
              <a:ext uri="{FF2B5EF4-FFF2-40B4-BE49-F238E27FC236}">
                <a16:creationId xmlns:a16="http://schemas.microsoft.com/office/drawing/2014/main" id="{01720099-9EF9-40F8-8C39-2501C94CFA29}"/>
              </a:ext>
            </a:extLst>
          </p:cNvPr>
          <p:cNvSpPr/>
          <p:nvPr/>
        </p:nvSpPr>
        <p:spPr>
          <a:xfrm>
            <a:off x="1018904" y="256544"/>
            <a:ext cx="9496696" cy="923330"/>
          </a:xfrm>
          <a:prstGeom prst="rect">
            <a:avLst/>
          </a:prstGeom>
        </p:spPr>
        <p:txBody>
          <a:bodyPr wrap="square">
            <a:spAutoFit/>
          </a:bodyPr>
          <a:lstStyle/>
          <a:p>
            <a:pPr algn="just"/>
            <a:r>
              <a:rPr lang="es-MX" dirty="0" smtClean="0"/>
              <a:t>En el siguiente esquema se puede ver la comparación de las características de los compresores, lo que puede ser útil para la selección de un adecuado compresor, aunque siempre hay que referirse al fabricante para mayor especificidad. </a:t>
            </a:r>
            <a:endParaRPr lang="es-MX" dirty="0"/>
          </a:p>
        </p:txBody>
      </p:sp>
    </p:spTree>
    <p:extLst>
      <p:ext uri="{BB962C8B-B14F-4D97-AF65-F5344CB8AC3E}">
        <p14:creationId xmlns:p14="http://schemas.microsoft.com/office/powerpoint/2010/main" val="2490716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49292" y="1512042"/>
            <a:ext cx="10044332" cy="5324535"/>
          </a:xfrm>
          <a:prstGeom prst="rect">
            <a:avLst/>
          </a:prstGeom>
        </p:spPr>
        <p:txBody>
          <a:bodyPr wrap="square">
            <a:spAutoFit/>
          </a:bodyPr>
          <a:lstStyle/>
          <a:p>
            <a:pPr algn="just" defTabSz="457200"/>
            <a:r>
              <a:rPr lang="es-MX" sz="2400" dirty="0" smtClean="0">
                <a:latin typeface="Arial" panose="020B0604020202020204" pitchFamily="34" charset="0"/>
              </a:rPr>
              <a:t>El </a:t>
            </a:r>
            <a:r>
              <a:rPr lang="es-MX" sz="2400" dirty="0">
                <a:latin typeface="Arial" panose="020B0604020202020204" pitchFamily="34" charset="0"/>
              </a:rPr>
              <a:t>presente material didáctico constituye un apoyo para la </a:t>
            </a:r>
            <a:r>
              <a:rPr lang="es-MX" sz="2400" dirty="0" smtClean="0">
                <a:latin typeface="Arial" panose="020B0604020202020204" pitchFamily="34" charset="0"/>
              </a:rPr>
              <a:t>clase de Tarifas Eléctricas del curso de </a:t>
            </a:r>
            <a:r>
              <a:rPr lang="es-MX" sz="2400" dirty="0">
                <a:latin typeface="Arial" panose="020B0604020202020204" pitchFamily="34" charset="0"/>
              </a:rPr>
              <a:t>Ahorro de Energía </a:t>
            </a:r>
            <a:r>
              <a:rPr lang="es-MX" sz="2400" dirty="0" smtClean="0">
                <a:latin typeface="Arial" panose="020B0604020202020204" pitchFamily="34" charset="0"/>
              </a:rPr>
              <a:t>Eléctrica de la </a:t>
            </a:r>
            <a:r>
              <a:rPr lang="es-MX" sz="2400" dirty="0" err="1" smtClean="0">
                <a:latin typeface="Arial" panose="020B0604020202020204" pitchFamily="34" charset="0"/>
              </a:rPr>
              <a:t>FIUAEMéx</a:t>
            </a:r>
            <a:r>
              <a:rPr lang="es-MX" sz="2400" dirty="0" smtClean="0">
                <a:latin typeface="Arial" panose="020B0604020202020204" pitchFamily="34" charset="0"/>
              </a:rPr>
              <a:t>, perteneciente a la línea de acentuación eléctrica de la Licenciatura en Ingeniería Mecánica.</a:t>
            </a:r>
          </a:p>
          <a:p>
            <a:pPr defTabSz="457200"/>
            <a:r>
              <a:rPr lang="es-MX" sz="2400" dirty="0" smtClean="0">
                <a:latin typeface="Arial" panose="020B0604020202020204" pitchFamily="34" charset="0"/>
              </a:rPr>
              <a:t>El </a:t>
            </a:r>
            <a:r>
              <a:rPr lang="es-MX" sz="2400" dirty="0">
                <a:latin typeface="Arial" panose="020B0604020202020204" pitchFamily="34" charset="0"/>
              </a:rPr>
              <a:t>material proyectable se </a:t>
            </a:r>
            <a:r>
              <a:rPr lang="es-MX" sz="2400" dirty="0" smtClean="0">
                <a:latin typeface="Arial" panose="020B0604020202020204" pitchFamily="34" charset="0"/>
              </a:rPr>
              <a:t>desarrolló </a:t>
            </a:r>
            <a:r>
              <a:rPr lang="es-MX" sz="2400" dirty="0">
                <a:latin typeface="Arial" panose="020B0604020202020204" pitchFamily="34" charset="0"/>
              </a:rPr>
              <a:t>en este </a:t>
            </a:r>
            <a:r>
              <a:rPr lang="es-MX" sz="2400" dirty="0" smtClean="0">
                <a:latin typeface="Arial" panose="020B0604020202020204" pitchFamily="34" charset="0"/>
              </a:rPr>
              <a:t>año, en el semestre 2018B</a:t>
            </a:r>
            <a:r>
              <a:rPr lang="es-MX" sz="2400" dirty="0" smtClean="0">
                <a:latin typeface="Arial" panose="020B0604020202020204" pitchFamily="34" charset="0"/>
              </a:rPr>
              <a:t>.</a:t>
            </a:r>
          </a:p>
          <a:p>
            <a:r>
              <a:rPr lang="es-MX" sz="2400" dirty="0">
                <a:latin typeface="Arial" panose="020B0604020202020204" pitchFamily="34" charset="0"/>
              </a:rPr>
              <a:t>El </a:t>
            </a:r>
            <a:r>
              <a:rPr lang="es-MX" sz="2400" dirty="0">
                <a:solidFill>
                  <a:srgbClr val="FFC000"/>
                </a:solidFill>
                <a:latin typeface="Arial" panose="020B0604020202020204" pitchFamily="34" charset="0"/>
              </a:rPr>
              <a:t>programa de la Unidad de Aprendizaje </a:t>
            </a:r>
            <a:r>
              <a:rPr lang="es-MX" sz="2400" dirty="0">
                <a:latin typeface="Arial" panose="020B0604020202020204" pitchFamily="34" charset="0"/>
              </a:rPr>
              <a:t>se encuentra directamente en la </a:t>
            </a:r>
            <a:r>
              <a:rPr lang="es-MX" sz="2400" dirty="0" smtClean="0">
                <a:latin typeface="Arial" panose="020B0604020202020204" pitchFamily="34" charset="0"/>
              </a:rPr>
              <a:t>página </a:t>
            </a:r>
            <a:r>
              <a:rPr lang="es-MX" sz="2400" dirty="0">
                <a:latin typeface="Arial" panose="020B0604020202020204" pitchFamily="34" charset="0"/>
              </a:rPr>
              <a:t>de la Facultad de </a:t>
            </a:r>
            <a:r>
              <a:rPr lang="es-MX" sz="2400" dirty="0" smtClean="0">
                <a:latin typeface="Arial" panose="020B0604020202020204" pitchFamily="34" charset="0"/>
              </a:rPr>
              <a:t>Ingeniería en</a:t>
            </a:r>
            <a:r>
              <a:rPr lang="es-MX" sz="2400" dirty="0">
                <a:latin typeface="Arial" panose="020B0604020202020204" pitchFamily="34" charset="0"/>
              </a:rPr>
              <a:t>, </a:t>
            </a:r>
            <a:r>
              <a:rPr lang="es-MX" sz="2400" dirty="0">
                <a:latin typeface="Arial" panose="020B0604020202020204" pitchFamily="34" charset="0"/>
                <a:hlinkClick r:id="rId2"/>
              </a:rPr>
              <a:t>http://</a:t>
            </a:r>
            <a:r>
              <a:rPr lang="es-MX" sz="2400" dirty="0" smtClean="0">
                <a:latin typeface="Arial" panose="020B0604020202020204" pitchFamily="34" charset="0"/>
                <a:hlinkClick r:id="rId2"/>
              </a:rPr>
              <a:t>fingenieria.uaemex.mx/portal/coordinacion/IME/materiasIMEF2.php</a:t>
            </a:r>
            <a:r>
              <a:rPr lang="es-MX" sz="2400" dirty="0" smtClean="0">
                <a:latin typeface="Arial" panose="020B0604020202020204" pitchFamily="34" charset="0"/>
              </a:rPr>
              <a:t> </a:t>
            </a:r>
            <a:endParaRPr lang="es-MX" sz="2400" dirty="0" smtClean="0">
              <a:latin typeface="Arial" panose="020B0604020202020204" pitchFamily="34" charset="0"/>
            </a:endParaRPr>
          </a:p>
          <a:p>
            <a:pPr defTabSz="457200"/>
            <a:endParaRPr lang="es-MX" sz="2400" b="1" dirty="0" smtClean="0">
              <a:latin typeface="Arial" panose="020B0604020202020204" pitchFamily="34" charset="0"/>
            </a:endParaRPr>
          </a:p>
          <a:p>
            <a:pPr defTabSz="457200"/>
            <a:r>
              <a:rPr lang="es-MX" sz="2800" b="1" dirty="0" smtClean="0">
                <a:solidFill>
                  <a:srgbClr val="FFFF00"/>
                </a:solidFill>
                <a:latin typeface="Arial" panose="020B0604020202020204" pitchFamily="34" charset="0"/>
              </a:rPr>
              <a:t>Objetivo</a:t>
            </a:r>
          </a:p>
          <a:p>
            <a:pPr algn="just" defTabSz="457200"/>
            <a:r>
              <a:rPr lang="es-MX" sz="2400" dirty="0" smtClean="0">
                <a:latin typeface="Arial" panose="020B0604020202020204" pitchFamily="34" charset="0"/>
              </a:rPr>
              <a:t>El material contribuye para apoyar el análisis de las tarifas eléctricas y el impacto que tienen en el cobro de la factura eléctrica. </a:t>
            </a:r>
          </a:p>
          <a:p>
            <a:pPr defTabSz="457200"/>
            <a:endParaRPr lang="es-MX" sz="2400" dirty="0"/>
          </a:p>
        </p:txBody>
      </p:sp>
      <p:sp>
        <p:nvSpPr>
          <p:cNvPr id="2" name="Rectángulo 1"/>
          <p:cNvSpPr/>
          <p:nvPr/>
        </p:nvSpPr>
        <p:spPr>
          <a:xfrm>
            <a:off x="1916293" y="501624"/>
            <a:ext cx="4160113" cy="646331"/>
          </a:xfrm>
          <a:prstGeom prst="rect">
            <a:avLst/>
          </a:prstGeom>
          <a:solidFill>
            <a:schemeClr val="accent6">
              <a:lumMod val="20000"/>
              <a:lumOff val="80000"/>
            </a:schemeClr>
          </a:solidFill>
        </p:spPr>
        <p:txBody>
          <a:bodyPr wrap="none">
            <a:spAutoFit/>
          </a:bodyPr>
          <a:lstStyle/>
          <a:p>
            <a:pPr defTabSz="457200"/>
            <a:r>
              <a:rPr lang="es-MX" sz="3600" b="1" dirty="0">
                <a:solidFill>
                  <a:prstClr val="black"/>
                </a:solidFill>
                <a:latin typeface="Arial" panose="020B0604020202020204" pitchFamily="34" charset="0"/>
              </a:rPr>
              <a:t>Guión explicativo </a:t>
            </a:r>
          </a:p>
        </p:txBody>
      </p:sp>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232297" y="137538"/>
            <a:ext cx="1512000" cy="1374504"/>
          </a:xfrm>
          <a:prstGeom prst="rect">
            <a:avLst/>
          </a:prstGeom>
        </p:spPr>
      </p:pic>
    </p:spTree>
    <p:extLst>
      <p:ext uri="{BB962C8B-B14F-4D97-AF65-F5344CB8AC3E}">
        <p14:creationId xmlns:p14="http://schemas.microsoft.com/office/powerpoint/2010/main" val="40729916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C000"/>
                </a:solidFill>
              </a:rPr>
              <a:t>Necesidades del </a:t>
            </a:r>
            <a:r>
              <a:rPr lang="es-MX" dirty="0">
                <a:solidFill>
                  <a:srgbClr val="FFC000"/>
                </a:solidFill>
              </a:rPr>
              <a:t>aire comprimido </a:t>
            </a:r>
          </a:p>
        </p:txBody>
      </p:sp>
      <p:sp>
        <p:nvSpPr>
          <p:cNvPr id="3" name="Marcador de contenido 2"/>
          <p:cNvSpPr>
            <a:spLocks noGrp="1"/>
          </p:cNvSpPr>
          <p:nvPr>
            <p:ph idx="1"/>
          </p:nvPr>
        </p:nvSpPr>
        <p:spPr/>
        <p:txBody>
          <a:bodyPr>
            <a:normAutofit fontScale="85000" lnSpcReduction="10000"/>
          </a:bodyPr>
          <a:lstStyle/>
          <a:p>
            <a:r>
              <a:rPr lang="es-MX" sz="2800" dirty="0"/>
              <a:t>Las necesidades del aire comprimido están definidas por tres factores determinantes</a:t>
            </a:r>
            <a:r>
              <a:rPr lang="es-MX" sz="2800" dirty="0" smtClean="0"/>
              <a:t>: </a:t>
            </a:r>
          </a:p>
          <a:p>
            <a:pPr lvl="1"/>
            <a:r>
              <a:rPr lang="es-MX" sz="2600" dirty="0" smtClean="0"/>
              <a:t>1)La </a:t>
            </a:r>
            <a:r>
              <a:rPr lang="es-MX" sz="2600" dirty="0"/>
              <a:t>calidad</a:t>
            </a:r>
            <a:r>
              <a:rPr lang="es-MX" sz="2600" dirty="0" smtClean="0"/>
              <a:t>,  </a:t>
            </a:r>
          </a:p>
          <a:p>
            <a:pPr lvl="1"/>
            <a:r>
              <a:rPr lang="es-MX" sz="2600" dirty="0" smtClean="0"/>
              <a:t>2)La </a:t>
            </a:r>
            <a:r>
              <a:rPr lang="es-MX" sz="2600" dirty="0"/>
              <a:t>cantidad </a:t>
            </a:r>
            <a:r>
              <a:rPr lang="es-MX" sz="2600" dirty="0" smtClean="0"/>
              <a:t>y </a:t>
            </a:r>
          </a:p>
          <a:p>
            <a:pPr lvl="1"/>
            <a:r>
              <a:rPr lang="es-MX" sz="2600" dirty="0" smtClean="0"/>
              <a:t>3)El </a:t>
            </a:r>
            <a:r>
              <a:rPr lang="es-MX" sz="2600" dirty="0"/>
              <a:t>nivel de presión requerido por los usuarios finales en una planta</a:t>
            </a:r>
            <a:r>
              <a:rPr lang="es-MX" dirty="0" smtClean="0"/>
              <a:t>.</a:t>
            </a:r>
          </a:p>
          <a:p>
            <a:endParaRPr lang="es-MX" dirty="0" smtClean="0"/>
          </a:p>
          <a:p>
            <a:r>
              <a:rPr lang="es-MX" sz="2800" dirty="0" smtClean="0"/>
              <a:t>Respecto a la calidad considerar la aplicación final:  aire </a:t>
            </a:r>
            <a:r>
              <a:rPr lang="es-MX" sz="2800" dirty="0"/>
              <a:t>de </a:t>
            </a:r>
            <a:r>
              <a:rPr lang="es-MX" sz="2800" dirty="0" smtClean="0"/>
              <a:t>planta, aire </a:t>
            </a:r>
            <a:r>
              <a:rPr lang="es-MX" sz="2800" dirty="0"/>
              <a:t>para </a:t>
            </a:r>
            <a:r>
              <a:rPr lang="es-MX" sz="2800" dirty="0" smtClean="0"/>
              <a:t>instrumentos, aire </a:t>
            </a:r>
            <a:r>
              <a:rPr lang="es-MX" sz="2800" dirty="0"/>
              <a:t>de </a:t>
            </a:r>
            <a:r>
              <a:rPr lang="es-MX" sz="2800" dirty="0" smtClean="0"/>
              <a:t>proceso</a:t>
            </a:r>
            <a:r>
              <a:rPr lang="es-MX" sz="2800" dirty="0"/>
              <a:t> </a:t>
            </a:r>
            <a:r>
              <a:rPr lang="es-MX" sz="2800" dirty="0" smtClean="0"/>
              <a:t>o aire </a:t>
            </a:r>
            <a:r>
              <a:rPr lang="es-MX" sz="2800" dirty="0"/>
              <a:t>para respiración. </a:t>
            </a:r>
          </a:p>
        </p:txBody>
      </p:sp>
    </p:spTree>
    <p:extLst>
      <p:ext uri="{BB962C8B-B14F-4D97-AF65-F5344CB8AC3E}">
        <p14:creationId xmlns:p14="http://schemas.microsoft.com/office/powerpoint/2010/main" val="807309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AA5092-1C16-4F70-88F1-0D514259265B}"/>
              </a:ext>
            </a:extLst>
          </p:cNvPr>
          <p:cNvSpPr>
            <a:spLocks noGrp="1"/>
          </p:cNvSpPr>
          <p:nvPr>
            <p:ph type="title"/>
          </p:nvPr>
        </p:nvSpPr>
        <p:spPr/>
        <p:txBody>
          <a:bodyPr/>
          <a:lstStyle/>
          <a:p>
            <a:pPr algn="ctr"/>
            <a:r>
              <a:rPr lang="es-MX" dirty="0">
                <a:solidFill>
                  <a:srgbClr val="FFC000"/>
                </a:solidFill>
              </a:rPr>
              <a:t>Potencia requerida de un compresor</a:t>
            </a:r>
          </a:p>
        </p:txBody>
      </p:sp>
      <p:sp>
        <p:nvSpPr>
          <p:cNvPr id="3" name="Marcador de contenido 2">
            <a:extLst>
              <a:ext uri="{FF2B5EF4-FFF2-40B4-BE49-F238E27FC236}">
                <a16:creationId xmlns:a16="http://schemas.microsoft.com/office/drawing/2014/main" id="{F739FF3B-BEA5-4209-BD98-150B36CE5195}"/>
              </a:ext>
            </a:extLst>
          </p:cNvPr>
          <p:cNvSpPr>
            <a:spLocks noGrp="1"/>
          </p:cNvSpPr>
          <p:nvPr>
            <p:ph idx="1"/>
          </p:nvPr>
        </p:nvSpPr>
        <p:spPr/>
        <p:txBody>
          <a:bodyPr/>
          <a:lstStyle/>
          <a:p>
            <a:pPr algn="just"/>
            <a:r>
              <a:rPr lang="es-MX" dirty="0"/>
              <a:t>La potencia requerida se establecerá dependiendo de la utilidad que se le de al compresor, con ello se realizara una selección del correcto compresor.</a:t>
            </a:r>
          </a:p>
          <a:p>
            <a:pPr marL="0" indent="0" algn="just">
              <a:buNone/>
            </a:pPr>
            <a:r>
              <a:rPr lang="es-MX" dirty="0"/>
              <a:t>Algunos aspectos para su correcta selección son:</a:t>
            </a:r>
          </a:p>
          <a:p>
            <a:pPr lvl="1" algn="just">
              <a:buFont typeface="Wingdings" panose="05000000000000000000" pitchFamily="2" charset="2"/>
              <a:buChar char="ü"/>
            </a:pPr>
            <a:r>
              <a:rPr lang="es-MX" dirty="0"/>
              <a:t>Debe soportar trabajo y ser capaz de operar continuamente.</a:t>
            </a:r>
          </a:p>
          <a:p>
            <a:pPr lvl="1" algn="just">
              <a:buFont typeface="Wingdings" panose="05000000000000000000" pitchFamily="2" charset="2"/>
              <a:buChar char="ü"/>
            </a:pPr>
            <a:r>
              <a:rPr lang="es-MX" dirty="0"/>
              <a:t>Debe construir un sistema completo, auto contenido.</a:t>
            </a:r>
          </a:p>
          <a:p>
            <a:pPr lvl="1" algn="just">
              <a:buFont typeface="Wingdings" panose="05000000000000000000" pitchFamily="2" charset="2"/>
              <a:buChar char="ü"/>
            </a:pPr>
            <a:r>
              <a:rPr lang="es-MX" dirty="0"/>
              <a:t>Debe ser el costo inicial mas bajo sin sacrificar calidad y durabilidad.</a:t>
            </a:r>
          </a:p>
          <a:p>
            <a:pPr lvl="1" algn="just">
              <a:buFont typeface="Wingdings" panose="05000000000000000000" pitchFamily="2" charset="2"/>
              <a:buChar char="ü"/>
            </a:pPr>
            <a:r>
              <a:rPr lang="es-MX" dirty="0"/>
              <a:t>Debe ser de bajo costo de operación.</a:t>
            </a:r>
          </a:p>
        </p:txBody>
      </p:sp>
    </p:spTree>
    <p:extLst>
      <p:ext uri="{BB962C8B-B14F-4D97-AF65-F5344CB8AC3E}">
        <p14:creationId xmlns:p14="http://schemas.microsoft.com/office/powerpoint/2010/main" val="370566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B52954-10A5-4ADF-B0AD-AAC02C37E5C5}"/>
              </a:ext>
            </a:extLst>
          </p:cNvPr>
          <p:cNvSpPr>
            <a:spLocks noGrp="1"/>
          </p:cNvSpPr>
          <p:nvPr>
            <p:ph type="title"/>
          </p:nvPr>
        </p:nvSpPr>
        <p:spPr/>
        <p:txBody>
          <a:bodyPr/>
          <a:lstStyle/>
          <a:p>
            <a:pPr algn="ctr"/>
            <a:r>
              <a:rPr lang="es-MX" dirty="0">
                <a:solidFill>
                  <a:srgbClr val="FFC000"/>
                </a:solidFill>
              </a:rPr>
              <a:t>Modos de control de compresores</a:t>
            </a:r>
          </a:p>
        </p:txBody>
      </p:sp>
      <p:sp>
        <p:nvSpPr>
          <p:cNvPr id="3" name="Marcador de contenido 2">
            <a:extLst>
              <a:ext uri="{FF2B5EF4-FFF2-40B4-BE49-F238E27FC236}">
                <a16:creationId xmlns:a16="http://schemas.microsoft.com/office/drawing/2014/main" id="{5BA8B919-D8F3-4F66-93CB-8BA38DA1CCFF}"/>
              </a:ext>
            </a:extLst>
          </p:cNvPr>
          <p:cNvSpPr>
            <a:spLocks noGrp="1"/>
          </p:cNvSpPr>
          <p:nvPr>
            <p:ph idx="1"/>
          </p:nvPr>
        </p:nvSpPr>
        <p:spPr>
          <a:xfrm>
            <a:off x="1451579" y="2015732"/>
            <a:ext cx="9603275" cy="2517079"/>
          </a:xfrm>
        </p:spPr>
        <p:txBody>
          <a:bodyPr>
            <a:normAutofit fontScale="92500" lnSpcReduction="10000"/>
          </a:bodyPr>
          <a:lstStyle/>
          <a:p>
            <a:pPr marL="0" indent="0">
              <a:buNone/>
            </a:pPr>
            <a:r>
              <a:rPr lang="es-MX" sz="3600" baseline="-25000" dirty="0"/>
              <a:t>Los controles en los sistemas de aire comprimido </a:t>
            </a:r>
            <a:r>
              <a:rPr lang="es-MX" sz="3600" baseline="-25000" dirty="0" smtClean="0"/>
              <a:t>son la </a:t>
            </a:r>
            <a:r>
              <a:rPr lang="es-MX" sz="3600" baseline="-25000" dirty="0"/>
              <a:t>herramienta más importante para obtener reducciones en el consumo </a:t>
            </a:r>
            <a:r>
              <a:rPr lang="es-MX" sz="3600" baseline="-25000" dirty="0" smtClean="0"/>
              <a:t>energético</a:t>
            </a:r>
            <a:r>
              <a:rPr lang="es-MX" sz="3600" baseline="-25000" dirty="0"/>
              <a:t> </a:t>
            </a:r>
            <a:r>
              <a:rPr lang="es-MX" sz="3600" baseline="-25000" dirty="0" smtClean="0"/>
              <a:t>“ya </a:t>
            </a:r>
            <a:r>
              <a:rPr lang="es-MX" sz="3600" baseline="-25000" dirty="0"/>
              <a:t>que un control adecuado nos dará una operación eficiente y un alto desempeño del sistema, pero se debe ser muy cauteloso al momento de seleccionar tanto el compresor como su sistema de </a:t>
            </a:r>
            <a:r>
              <a:rPr lang="es-MX" sz="3600" baseline="-25000" dirty="0" smtClean="0"/>
              <a:t>control” (CONUEE, 2009).</a:t>
            </a:r>
            <a:r>
              <a:rPr lang="es-MX" sz="3600" dirty="0" smtClean="0">
                <a:latin typeface="Arial" panose="020B0604020202020204" pitchFamily="34" charset="0"/>
                <a:cs typeface="Arial" panose="020B0604020202020204" pitchFamily="34" charset="0"/>
              </a:rPr>
              <a:t> </a:t>
            </a:r>
            <a:endParaRPr lang="es-MX" sz="3600" baseline="-25000" dirty="0"/>
          </a:p>
          <a:p>
            <a:pPr marL="0" indent="0">
              <a:buNone/>
            </a:pPr>
            <a:endParaRPr lang="es-MX" dirty="0"/>
          </a:p>
        </p:txBody>
      </p:sp>
    </p:spTree>
    <p:extLst>
      <p:ext uri="{BB962C8B-B14F-4D97-AF65-F5344CB8AC3E}">
        <p14:creationId xmlns:p14="http://schemas.microsoft.com/office/powerpoint/2010/main" val="2751322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B52954-10A5-4ADF-B0AD-AAC02C37E5C5}"/>
              </a:ext>
            </a:extLst>
          </p:cNvPr>
          <p:cNvSpPr>
            <a:spLocks noGrp="1"/>
          </p:cNvSpPr>
          <p:nvPr>
            <p:ph type="title"/>
          </p:nvPr>
        </p:nvSpPr>
        <p:spPr/>
        <p:txBody>
          <a:bodyPr/>
          <a:lstStyle/>
          <a:p>
            <a:pPr algn="ctr"/>
            <a:r>
              <a:rPr lang="es-MX" baseline="-25000" dirty="0"/>
              <a:t>E</a:t>
            </a:r>
            <a:r>
              <a:rPr lang="es-MX" baseline="-25000" dirty="0" smtClean="0"/>
              <a:t>squemas </a:t>
            </a:r>
            <a:r>
              <a:rPr lang="es-MX" baseline="-25000" dirty="0"/>
              <a:t>individuales de control en compresores</a:t>
            </a:r>
            <a:br>
              <a:rPr lang="es-MX" baseline="-25000" dirty="0"/>
            </a:br>
            <a:endParaRPr lang="es-MX" dirty="0"/>
          </a:p>
        </p:txBody>
      </p:sp>
      <p:sp>
        <p:nvSpPr>
          <p:cNvPr id="3" name="Marcador de contenido 2">
            <a:extLst>
              <a:ext uri="{FF2B5EF4-FFF2-40B4-BE49-F238E27FC236}">
                <a16:creationId xmlns:a16="http://schemas.microsoft.com/office/drawing/2014/main" id="{5BA8B919-D8F3-4F66-93CB-8BA38DA1CCFF}"/>
              </a:ext>
            </a:extLst>
          </p:cNvPr>
          <p:cNvSpPr>
            <a:spLocks noGrp="1"/>
          </p:cNvSpPr>
          <p:nvPr>
            <p:ph idx="1"/>
          </p:nvPr>
        </p:nvSpPr>
        <p:spPr>
          <a:xfrm>
            <a:off x="913795" y="1571595"/>
            <a:ext cx="10271083" cy="4411194"/>
          </a:xfrm>
        </p:spPr>
        <p:txBody>
          <a:bodyPr>
            <a:noAutofit/>
          </a:bodyPr>
          <a:lstStyle/>
          <a:p>
            <a:pPr algn="just" fontAlgn="base"/>
            <a:r>
              <a:rPr lang="es-MX" sz="2400" b="1" dirty="0">
                <a:solidFill>
                  <a:srgbClr val="FFC000"/>
                </a:solidFill>
              </a:rPr>
              <a:t>Arranque/paro:</a:t>
            </a:r>
            <a:r>
              <a:rPr lang="es-MX" sz="2400" b="1" dirty="0"/>
              <a:t> </a:t>
            </a:r>
            <a:r>
              <a:rPr lang="es-MX" sz="2400" dirty="0"/>
              <a:t>Este control es el más simple y lo podemos encontrar en compresores de </a:t>
            </a:r>
            <a:r>
              <a:rPr lang="es-MX" sz="2400" dirty="0">
                <a:solidFill>
                  <a:srgbClr val="FFC000"/>
                </a:solidFill>
              </a:rPr>
              <a:t>pistón y tornillo</a:t>
            </a:r>
            <a:r>
              <a:rPr lang="es-MX" sz="2400" dirty="0"/>
              <a:t>. El motor del compresor se prende o se apaga respondiendo a la presión de descarga. Este tipo de control </a:t>
            </a:r>
            <a:r>
              <a:rPr lang="es-MX" sz="2400" dirty="0">
                <a:solidFill>
                  <a:srgbClr val="FF0000"/>
                </a:solidFill>
              </a:rPr>
              <a:t>no </a:t>
            </a:r>
            <a:r>
              <a:rPr lang="es-MX" sz="2400" dirty="0"/>
              <a:t>debe de ser usado si se tienen ciclos continuos ya que esto generaría un desgaste prematuro en el motor. Normalmente este tipo de controles se incluyen en equipos por debajo de los 30 caballos de fuerza.</a:t>
            </a:r>
          </a:p>
          <a:p>
            <a:pPr algn="just" fontAlgn="base"/>
            <a:r>
              <a:rPr lang="es-MX" sz="2400" dirty="0">
                <a:solidFill>
                  <a:srgbClr val="FF0000"/>
                </a:solidFill>
              </a:rPr>
              <a:t>La ventaja</a:t>
            </a:r>
            <a:r>
              <a:rPr lang="es-MX" sz="2400" dirty="0"/>
              <a:t> de este control es que el compresor consume energía sólo cuando está en operación.   </a:t>
            </a:r>
            <a:r>
              <a:rPr lang="es-MX" sz="2400" dirty="0" smtClean="0">
                <a:solidFill>
                  <a:srgbClr val="00B050"/>
                </a:solidFill>
              </a:rPr>
              <a:t>¿</a:t>
            </a:r>
            <a:r>
              <a:rPr lang="es-MX" sz="2400" dirty="0">
                <a:solidFill>
                  <a:srgbClr val="00B050"/>
                </a:solidFill>
              </a:rPr>
              <a:t>VENTAJA O </a:t>
            </a:r>
            <a:r>
              <a:rPr lang="es-MX" sz="2400" dirty="0" smtClean="0">
                <a:solidFill>
                  <a:srgbClr val="00B050"/>
                </a:solidFill>
              </a:rPr>
              <a:t>DESVENTAJA</a:t>
            </a:r>
            <a:r>
              <a:rPr lang="es-MX" sz="2400" dirty="0" smtClean="0">
                <a:solidFill>
                  <a:srgbClr val="00B050"/>
                </a:solidFill>
              </a:rPr>
              <a:t>?, ¿ Hay que tener en cuenta las necesidades del proceso de producción?.</a:t>
            </a:r>
            <a:endParaRPr lang="es-MX" sz="2400" b="1" dirty="0">
              <a:solidFill>
                <a:srgbClr val="00B050"/>
              </a:solidFill>
            </a:endParaRPr>
          </a:p>
        </p:txBody>
      </p:sp>
    </p:spTree>
    <p:extLst>
      <p:ext uri="{BB962C8B-B14F-4D97-AF65-F5344CB8AC3E}">
        <p14:creationId xmlns:p14="http://schemas.microsoft.com/office/powerpoint/2010/main" val="19093351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FD05119-EFD8-436D-B5BB-217D6AAC704E}"/>
              </a:ext>
            </a:extLst>
          </p:cNvPr>
          <p:cNvSpPr>
            <a:spLocks noGrp="1"/>
          </p:cNvSpPr>
          <p:nvPr>
            <p:ph idx="1"/>
          </p:nvPr>
        </p:nvSpPr>
        <p:spPr>
          <a:xfrm>
            <a:off x="341453" y="306729"/>
            <a:ext cx="11493661" cy="6329202"/>
          </a:xfrm>
        </p:spPr>
        <p:txBody>
          <a:bodyPr>
            <a:normAutofit fontScale="92500"/>
          </a:bodyPr>
          <a:lstStyle/>
          <a:p>
            <a:pPr algn="just" fontAlgn="base"/>
            <a:r>
              <a:rPr lang="es-MX" sz="2200" b="1" dirty="0"/>
              <a:t>Carga / No carga: </a:t>
            </a:r>
          </a:p>
          <a:p>
            <a:pPr marL="0" indent="0" algn="just" fontAlgn="base">
              <a:buNone/>
            </a:pPr>
            <a:r>
              <a:rPr lang="es-MX" sz="2200" dirty="0"/>
              <a:t>Con este tipo de control, a diferencia del paro/arranque, el motor </a:t>
            </a:r>
            <a:r>
              <a:rPr lang="es-MX" sz="2200" dirty="0">
                <a:solidFill>
                  <a:srgbClr val="FF0000"/>
                </a:solidFill>
              </a:rPr>
              <a:t>NO</a:t>
            </a:r>
            <a:r>
              <a:rPr lang="es-MX" sz="2200" dirty="0"/>
              <a:t> 	se apaga. Una válvula se activa para reducir la capacidad cuando se detecta que ha llegado a la demanda requerida. Este control es uno de los más comunes en la industria. Cuando está en descarga, el compresor con un control carga / no carga consumirá entre un </a:t>
            </a:r>
            <a:r>
              <a:rPr lang="es-MX" sz="2200" dirty="0">
                <a:solidFill>
                  <a:srgbClr val="FFC000"/>
                </a:solidFill>
              </a:rPr>
              <a:t>15 a 35% </a:t>
            </a:r>
            <a:r>
              <a:rPr lang="es-MX" sz="2200" dirty="0"/>
              <a:t>de energía, aunque </a:t>
            </a:r>
            <a:r>
              <a:rPr lang="es-MX" sz="2200" dirty="0">
                <a:solidFill>
                  <a:srgbClr val="FF0000"/>
                </a:solidFill>
              </a:rPr>
              <a:t>no esté realizando su principal función</a:t>
            </a:r>
            <a:r>
              <a:rPr lang="es-MX" sz="2200" dirty="0"/>
              <a:t>; como resultado este tipo de controles pueden </a:t>
            </a:r>
            <a:r>
              <a:rPr lang="es-MX" sz="2200" dirty="0">
                <a:solidFill>
                  <a:srgbClr val="FFC000"/>
                </a:solidFill>
              </a:rPr>
              <a:t>ser ineficientes </a:t>
            </a:r>
            <a:r>
              <a:rPr lang="es-MX" sz="2200" dirty="0"/>
              <a:t>en cierto tipo de aplicaciones.</a:t>
            </a:r>
          </a:p>
          <a:p>
            <a:pPr fontAlgn="base"/>
            <a:r>
              <a:rPr lang="es-MX" sz="2200" b="1" dirty="0"/>
              <a:t>Modulación:</a:t>
            </a:r>
          </a:p>
          <a:p>
            <a:pPr marL="0" indent="0" fontAlgn="base">
              <a:buNone/>
            </a:pPr>
            <a:r>
              <a:rPr lang="es-MX" sz="2200" dirty="0"/>
              <a:t>Este tipo de control como el nombre lo indica modula la salida del compresor cerrando la válvula de admisión en una especie de estrangulamiento hasta llegar a la demanda requerida. Es un tipo de control muy similar a la carga / no carga en el sentido de que el motor no se apaga sin embargo la modulación de la válvula es limitada y </a:t>
            </a:r>
            <a:r>
              <a:rPr lang="es-MX" sz="2200" dirty="0">
                <a:solidFill>
                  <a:srgbClr val="FFC000"/>
                </a:solidFill>
              </a:rPr>
              <a:t>en general no es un control eficiente</a:t>
            </a:r>
            <a:r>
              <a:rPr lang="es-MX" sz="2200" dirty="0">
                <a:solidFill>
                  <a:srgbClr val="FF0000"/>
                </a:solidFill>
              </a:rPr>
              <a:t>.</a:t>
            </a:r>
          </a:p>
          <a:p>
            <a:pPr fontAlgn="base"/>
            <a:r>
              <a:rPr lang="es-MX" sz="2200" b="1" dirty="0"/>
              <a:t>Auto-dual:</a:t>
            </a:r>
          </a:p>
          <a:p>
            <a:pPr marL="0" indent="0" fontAlgn="base">
              <a:buNone/>
            </a:pPr>
            <a:r>
              <a:rPr lang="es-MX" sz="2200" dirty="0"/>
              <a:t>Este tipo de control, en compresores de tornillo ofrece la posibilidad de tener un control tipo carga / no carga, pero con un temporizador.</a:t>
            </a:r>
          </a:p>
          <a:p>
            <a:endParaRPr lang="es-MX" dirty="0"/>
          </a:p>
        </p:txBody>
      </p:sp>
    </p:spTree>
    <p:extLst>
      <p:ext uri="{BB962C8B-B14F-4D97-AF65-F5344CB8AC3E}">
        <p14:creationId xmlns:p14="http://schemas.microsoft.com/office/powerpoint/2010/main" val="4316592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123F88D-59B0-4E84-97C1-E02DD1F4FDDD}"/>
              </a:ext>
            </a:extLst>
          </p:cNvPr>
          <p:cNvSpPr>
            <a:spLocks noGrp="1"/>
          </p:cNvSpPr>
          <p:nvPr>
            <p:ph idx="1"/>
          </p:nvPr>
        </p:nvSpPr>
        <p:spPr>
          <a:xfrm>
            <a:off x="669844" y="742599"/>
            <a:ext cx="10799344" cy="5514510"/>
          </a:xfrm>
        </p:spPr>
        <p:txBody>
          <a:bodyPr>
            <a:noAutofit/>
          </a:bodyPr>
          <a:lstStyle/>
          <a:p>
            <a:pPr fontAlgn="base"/>
            <a:r>
              <a:rPr lang="es-MX" sz="2400" b="1" dirty="0"/>
              <a:t>Desplazamiento Variable o Capacidad Variable:</a:t>
            </a:r>
          </a:p>
          <a:p>
            <a:pPr marL="0" indent="0" algn="just" fontAlgn="base">
              <a:buNone/>
            </a:pPr>
            <a:r>
              <a:rPr lang="es-MX" sz="2400" dirty="0"/>
              <a:t>Este tipo de control permite ajustar el volumen de aire que entra al compresor acorde a las necesidades de operación, sin tener que recurrir a apagar el equipo. Para lograr esta funcionalidad los compresores con capacidad variable recurren a válvulas integradas que se abren y cierran para empatar la capacidad del compresor con la demanda de aire. De esta manera el volumen de la cámara de compresión se reduce dependiendo del consumo de aire, lo cual es una gran ventaja en comparación al control basado en la modulación ya que no hay un estrangulamiento de la válvula de succión evitando caídas de presión</a:t>
            </a:r>
            <a:r>
              <a:rPr lang="es-MX" sz="2400" dirty="0" smtClean="0"/>
              <a:t>. Este control es </a:t>
            </a:r>
            <a:r>
              <a:rPr lang="es-MX" sz="2400" dirty="0" smtClean="0">
                <a:solidFill>
                  <a:srgbClr val="FFC000"/>
                </a:solidFill>
              </a:rPr>
              <a:t>recomendado </a:t>
            </a:r>
            <a:r>
              <a:rPr lang="es-MX" sz="2400" dirty="0">
                <a:solidFill>
                  <a:srgbClr val="FFC000"/>
                </a:solidFill>
              </a:rPr>
              <a:t>cuando el equipo trabaja entre un 50 y 100% de su capacidad</a:t>
            </a:r>
            <a:r>
              <a:rPr lang="es-MX" sz="2400" dirty="0" smtClean="0">
                <a:solidFill>
                  <a:srgbClr val="FFC000"/>
                </a:solidFill>
              </a:rPr>
              <a:t>.</a:t>
            </a:r>
            <a:endParaRPr lang="es-MX" sz="2400" dirty="0">
              <a:solidFill>
                <a:srgbClr val="FFC000"/>
              </a:solidFill>
            </a:endParaRPr>
          </a:p>
        </p:txBody>
      </p:sp>
    </p:spTree>
    <p:extLst>
      <p:ext uri="{BB962C8B-B14F-4D97-AF65-F5344CB8AC3E}">
        <p14:creationId xmlns:p14="http://schemas.microsoft.com/office/powerpoint/2010/main" val="38080843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355" y="413657"/>
            <a:ext cx="10353761" cy="1326321"/>
          </a:xfrm>
        </p:spPr>
        <p:txBody>
          <a:bodyPr/>
          <a:lstStyle/>
          <a:p>
            <a:r>
              <a:rPr lang="es-MX" dirty="0"/>
              <a:t> </a:t>
            </a:r>
            <a:r>
              <a:rPr lang="es-MX" dirty="0">
                <a:solidFill>
                  <a:srgbClr val="FFC000"/>
                </a:solidFill>
              </a:rPr>
              <a:t>Variadores de Frecuencia (VFD</a:t>
            </a:r>
            <a:r>
              <a:rPr lang="es-MX" dirty="0" smtClean="0">
                <a:solidFill>
                  <a:srgbClr val="FFC000"/>
                </a:solidFill>
              </a:rPr>
              <a:t>).</a:t>
            </a:r>
            <a:endParaRPr lang="es-MX" dirty="0">
              <a:solidFill>
                <a:srgbClr val="FFC000"/>
              </a:solidFill>
            </a:endParaRPr>
          </a:p>
        </p:txBody>
      </p:sp>
      <p:sp>
        <p:nvSpPr>
          <p:cNvPr id="3" name="Marcador de contenido 2"/>
          <p:cNvSpPr>
            <a:spLocks noGrp="1"/>
          </p:cNvSpPr>
          <p:nvPr>
            <p:ph idx="1"/>
          </p:nvPr>
        </p:nvSpPr>
        <p:spPr>
          <a:xfrm>
            <a:off x="913795" y="1423851"/>
            <a:ext cx="10353762" cy="5316583"/>
          </a:xfrm>
        </p:spPr>
        <p:txBody>
          <a:bodyPr>
            <a:normAutofit fontScale="85000" lnSpcReduction="20000"/>
          </a:bodyPr>
          <a:lstStyle/>
          <a:p>
            <a:r>
              <a:rPr lang="es-MX" sz="2800" b="1" dirty="0"/>
              <a:t>Velocidad Variable:</a:t>
            </a:r>
          </a:p>
          <a:p>
            <a:pPr marL="0" indent="0">
              <a:buNone/>
            </a:pPr>
            <a:r>
              <a:rPr lang="es-MX" sz="2800" dirty="0"/>
              <a:t>Este tipo de control básicamente regula la velocidad del motor acorde al consumo de aire. Es bastante eficiente cuando el compresor trabaja entre un 20-60% de su capacidad.</a:t>
            </a:r>
          </a:p>
          <a:p>
            <a:r>
              <a:rPr lang="es-MX" sz="2800" dirty="0" smtClean="0"/>
              <a:t>Mediante </a:t>
            </a:r>
            <a:r>
              <a:rPr lang="es-MX" sz="2800" dirty="0" smtClean="0"/>
              <a:t>un VFD se puede variar </a:t>
            </a:r>
            <a:r>
              <a:rPr lang="es-MX" sz="2800" dirty="0"/>
              <a:t>la frecuencia, los esquemas de control VFD varían automáticamente la velocidad del motor del compresor; </a:t>
            </a:r>
            <a:r>
              <a:rPr lang="es-MX" sz="2800" dirty="0" smtClean="0"/>
              <a:t>eso va permitir un control fino de la capacidad </a:t>
            </a:r>
            <a:r>
              <a:rPr lang="es-MX" sz="2800" dirty="0"/>
              <a:t>del compresor </a:t>
            </a:r>
            <a:r>
              <a:rPr lang="es-MX" sz="2800" dirty="0" smtClean="0"/>
              <a:t>y con ello se puede responder de </a:t>
            </a:r>
            <a:r>
              <a:rPr lang="es-MX" sz="2800" dirty="0"/>
              <a:t>forma precisa a las fluctuaciones de la demanda</a:t>
            </a:r>
            <a:r>
              <a:rPr lang="es-MX" sz="2800" dirty="0" smtClean="0"/>
              <a:t>.</a:t>
            </a:r>
          </a:p>
          <a:p>
            <a:r>
              <a:rPr lang="es-MX" sz="2800" dirty="0"/>
              <a:t>Revisar </a:t>
            </a:r>
            <a:r>
              <a:rPr lang="es-MX" sz="2800" dirty="0" smtClean="0"/>
              <a:t>los videos: </a:t>
            </a:r>
            <a:r>
              <a:rPr lang="es-MX" sz="2800" dirty="0" smtClean="0">
                <a:solidFill>
                  <a:srgbClr val="FFC000"/>
                </a:solidFill>
                <a:hlinkClick r:id="rId2"/>
              </a:rPr>
              <a:t>https</a:t>
            </a:r>
            <a:r>
              <a:rPr lang="es-MX" sz="2800" dirty="0">
                <a:solidFill>
                  <a:srgbClr val="FFC000"/>
                </a:solidFill>
                <a:hlinkClick r:id="rId2"/>
              </a:rPr>
              <a:t>://</a:t>
            </a:r>
            <a:r>
              <a:rPr lang="es-MX" sz="2800" dirty="0" smtClean="0">
                <a:solidFill>
                  <a:srgbClr val="FFC000"/>
                </a:solidFill>
                <a:hlinkClick r:id="rId2"/>
              </a:rPr>
              <a:t>www.youtube.com/watch?v=A6G3RlNgDao&amp;t=178s</a:t>
            </a:r>
            <a:endParaRPr lang="es-MX" sz="2800" dirty="0" smtClean="0">
              <a:solidFill>
                <a:srgbClr val="FFC000"/>
              </a:solidFill>
            </a:endParaRPr>
          </a:p>
          <a:p>
            <a:r>
              <a:rPr lang="es-MX" sz="2800" dirty="0">
                <a:solidFill>
                  <a:srgbClr val="FFC000"/>
                </a:solidFill>
                <a:hlinkClick r:id="rId3"/>
              </a:rPr>
              <a:t>https://</a:t>
            </a:r>
            <a:r>
              <a:rPr lang="es-MX" sz="2800" dirty="0" smtClean="0">
                <a:solidFill>
                  <a:srgbClr val="FFC000"/>
                </a:solidFill>
                <a:hlinkClick r:id="rId3"/>
              </a:rPr>
              <a:t>www.youtube.com/watch?v=gfYTVAYtOWg</a:t>
            </a:r>
            <a:endParaRPr lang="es-MX" sz="2800" dirty="0" smtClean="0">
              <a:solidFill>
                <a:srgbClr val="FFC000"/>
              </a:solidFill>
            </a:endParaRPr>
          </a:p>
          <a:p>
            <a:endParaRPr lang="es-MX" sz="2800" dirty="0"/>
          </a:p>
        </p:txBody>
      </p:sp>
    </p:spTree>
    <p:extLst>
      <p:ext uri="{BB962C8B-B14F-4D97-AF65-F5344CB8AC3E}">
        <p14:creationId xmlns:p14="http://schemas.microsoft.com/office/powerpoint/2010/main" val="12318389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12A0C1-0A49-4994-849C-82BBBE25C905}"/>
              </a:ext>
            </a:extLst>
          </p:cNvPr>
          <p:cNvSpPr>
            <a:spLocks noGrp="1"/>
          </p:cNvSpPr>
          <p:nvPr>
            <p:ph type="title"/>
          </p:nvPr>
        </p:nvSpPr>
        <p:spPr/>
        <p:txBody>
          <a:bodyPr/>
          <a:lstStyle/>
          <a:p>
            <a:pPr algn="ctr"/>
            <a:r>
              <a:rPr lang="es-MX" dirty="0"/>
              <a:t>Post-enfriadores </a:t>
            </a:r>
          </a:p>
        </p:txBody>
      </p:sp>
      <p:sp>
        <p:nvSpPr>
          <p:cNvPr id="3" name="Marcador de contenido 2">
            <a:extLst>
              <a:ext uri="{FF2B5EF4-FFF2-40B4-BE49-F238E27FC236}">
                <a16:creationId xmlns:a16="http://schemas.microsoft.com/office/drawing/2014/main" id="{B8EC5B11-C50D-4579-B076-F2987D91EDEA}"/>
              </a:ext>
            </a:extLst>
          </p:cNvPr>
          <p:cNvSpPr>
            <a:spLocks noGrp="1"/>
          </p:cNvSpPr>
          <p:nvPr>
            <p:ph idx="1"/>
          </p:nvPr>
        </p:nvSpPr>
        <p:spPr>
          <a:xfrm>
            <a:off x="1451579" y="1745909"/>
            <a:ext cx="9603275" cy="3450613"/>
          </a:xfrm>
        </p:spPr>
        <p:txBody>
          <a:bodyPr>
            <a:noAutofit/>
          </a:bodyPr>
          <a:lstStyle/>
          <a:p>
            <a:pPr algn="just"/>
            <a:r>
              <a:rPr lang="es-MX" sz="2400" dirty="0"/>
              <a:t>La forma de trabajo de estos equipos es producir un intercambio con el medio ambiente, los cual produce un punto de rocío un par de grados (de 3 </a:t>
            </a:r>
            <a:r>
              <a:rPr lang="es-MX" sz="2400" dirty="0" err="1"/>
              <a:t>ºC</a:t>
            </a:r>
            <a:r>
              <a:rPr lang="es-MX" sz="2400" dirty="0"/>
              <a:t> a 5 </a:t>
            </a:r>
            <a:r>
              <a:rPr lang="es-MX" sz="2400" dirty="0" err="1"/>
              <a:t>ºC</a:t>
            </a:r>
            <a:r>
              <a:rPr lang="es-MX" sz="2400" dirty="0"/>
              <a:t> ) por encima de la temperatura ambiente, eliminando de esta manera del 90% al 95% del agua producto de la saturación del aire comprimido debido a la Humedad Relativa que puede alcanzar en función de la temperatura ambiente reinante en ese instante.</a:t>
            </a:r>
          </a:p>
          <a:p>
            <a:pPr algn="just"/>
            <a:r>
              <a:rPr lang="es-MX" sz="2400" dirty="0">
                <a:solidFill>
                  <a:srgbClr val="FF0000"/>
                </a:solidFill>
              </a:rPr>
              <a:t>Es aconsejable que la selección de los mismos en función del tipo de uso, de los caudales y de las </a:t>
            </a:r>
            <a:r>
              <a:rPr lang="es-MX" sz="2400" dirty="0" smtClean="0">
                <a:solidFill>
                  <a:srgbClr val="FF0000"/>
                </a:solidFill>
              </a:rPr>
              <a:t>presiones.</a:t>
            </a:r>
            <a:endParaRPr lang="es-MX" sz="2400" dirty="0">
              <a:solidFill>
                <a:srgbClr val="FF0000"/>
              </a:solidFill>
            </a:endParaRPr>
          </a:p>
        </p:txBody>
      </p:sp>
    </p:spTree>
    <p:extLst>
      <p:ext uri="{BB962C8B-B14F-4D97-AF65-F5344CB8AC3E}">
        <p14:creationId xmlns:p14="http://schemas.microsoft.com/office/powerpoint/2010/main" val="34671385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38504" y="3859523"/>
            <a:ext cx="5836853" cy="982300"/>
          </a:xfrm>
        </p:spPr>
        <p:txBody>
          <a:bodyPr>
            <a:normAutofit/>
          </a:bodyPr>
          <a:lstStyle/>
          <a:p>
            <a:r>
              <a:rPr lang="es-MX" sz="2400" dirty="0" smtClean="0"/>
              <a:t>Observe la posición de este post enfriador</a:t>
            </a:r>
            <a:endParaRPr lang="es-MX" sz="2400" dirty="0"/>
          </a:p>
        </p:txBody>
      </p:sp>
      <p:pic>
        <p:nvPicPr>
          <p:cNvPr id="4" name="Imagen 3"/>
          <p:cNvPicPr>
            <a:picLocks noChangeAspect="1"/>
          </p:cNvPicPr>
          <p:nvPr/>
        </p:nvPicPr>
        <p:blipFill>
          <a:blip r:embed="rId2"/>
          <a:stretch>
            <a:fillRect/>
          </a:stretch>
        </p:blipFill>
        <p:spPr>
          <a:xfrm>
            <a:off x="535577" y="166054"/>
            <a:ext cx="11009130" cy="3453626"/>
          </a:xfrm>
          <a:prstGeom prst="rect">
            <a:avLst/>
          </a:prstGeom>
        </p:spPr>
      </p:pic>
      <p:sp>
        <p:nvSpPr>
          <p:cNvPr id="5" name="Rectángulo 4"/>
          <p:cNvSpPr/>
          <p:nvPr/>
        </p:nvSpPr>
        <p:spPr>
          <a:xfrm>
            <a:off x="7455717" y="3439275"/>
            <a:ext cx="2422458" cy="584775"/>
          </a:xfrm>
          <a:prstGeom prst="rect">
            <a:avLst/>
          </a:prstGeom>
        </p:spPr>
        <p:txBody>
          <a:bodyPr wrap="none">
            <a:spAutoFit/>
          </a:bodyPr>
          <a:lstStyle/>
          <a:p>
            <a:r>
              <a:rPr lang="es-MX" sz="3200" baseline="-25000" dirty="0"/>
              <a:t>Ejemplo de equipos </a:t>
            </a:r>
            <a:endParaRPr lang="es-MX" sz="3200" dirty="0"/>
          </a:p>
        </p:txBody>
      </p:sp>
      <p:pic>
        <p:nvPicPr>
          <p:cNvPr id="6" name="Picture 4" descr="Resultado de imagen para post-enfriadores">
            <a:extLst>
              <a:ext uri="{FF2B5EF4-FFF2-40B4-BE49-F238E27FC236}">
                <a16:creationId xmlns:a16="http://schemas.microsoft.com/office/drawing/2014/main" id="{C9EAD56D-CD1C-4A1B-A4A5-CA318E37DB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0256" y="4039040"/>
            <a:ext cx="3072662" cy="1755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215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6727" y="384794"/>
            <a:ext cx="9603275" cy="1049235"/>
          </a:xfrm>
        </p:spPr>
        <p:txBody>
          <a:bodyPr/>
          <a:lstStyle/>
          <a:p>
            <a:r>
              <a:rPr lang="es-ES_tradnl" baseline="-25000" dirty="0" smtClean="0"/>
              <a:t>Control mediante Almacenamiento </a:t>
            </a:r>
            <a:r>
              <a:rPr lang="es-ES_tradnl" baseline="-25000" dirty="0"/>
              <a:t>(tanques pulmón</a:t>
            </a:r>
            <a:r>
              <a:rPr lang="es-ES_tradnl" baseline="-25000" dirty="0" smtClean="0"/>
              <a:t>).</a:t>
            </a:r>
            <a:endParaRPr lang="es-MX" dirty="0"/>
          </a:p>
        </p:txBody>
      </p:sp>
      <p:sp>
        <p:nvSpPr>
          <p:cNvPr id="3" name="Marcador de contenido 2"/>
          <p:cNvSpPr>
            <a:spLocks noGrp="1"/>
          </p:cNvSpPr>
          <p:nvPr>
            <p:ph idx="1"/>
          </p:nvPr>
        </p:nvSpPr>
        <p:spPr>
          <a:xfrm>
            <a:off x="809469" y="1284128"/>
            <a:ext cx="6715593" cy="4032316"/>
          </a:xfrm>
        </p:spPr>
        <p:txBody>
          <a:bodyPr>
            <a:normAutofit fontScale="92500" lnSpcReduction="10000"/>
          </a:bodyPr>
          <a:lstStyle/>
          <a:p>
            <a:r>
              <a:rPr lang="es-MX" sz="3600" baseline="-25000" dirty="0" smtClean="0"/>
              <a:t>Con el uso de un tanque </a:t>
            </a:r>
            <a:r>
              <a:rPr lang="es-MX" sz="3600" baseline="-25000" dirty="0"/>
              <a:t>de almacenamiento o </a:t>
            </a:r>
            <a:r>
              <a:rPr lang="es-MX" sz="3600" baseline="-25000" dirty="0" smtClean="0"/>
              <a:t>tanque </a:t>
            </a:r>
            <a:r>
              <a:rPr lang="es-MX" sz="3600" baseline="-25000" dirty="0"/>
              <a:t>pulmón </a:t>
            </a:r>
            <a:r>
              <a:rPr lang="es-MX" sz="3600" baseline="-25000" dirty="0" smtClean="0"/>
              <a:t>se puede controlar períodos </a:t>
            </a:r>
            <a:r>
              <a:rPr lang="es-MX" sz="3600" baseline="-25000" dirty="0"/>
              <a:t>de “picos de demanda" en el sistema, reduciendo con ello el nivel de las caídas de presión. </a:t>
            </a:r>
            <a:r>
              <a:rPr lang="es-MX" sz="3600" baseline="-25000" dirty="0" smtClean="0"/>
              <a:t>Sirven para proteger </a:t>
            </a:r>
            <a:r>
              <a:rPr lang="es-MX" sz="3600" baseline="-25000" dirty="0"/>
              <a:t>de otros eventos del sistema, con aplicaciones donde el nivel de presión es </a:t>
            </a:r>
            <a:r>
              <a:rPr lang="es-MX" sz="3600" baseline="-25000" dirty="0" smtClean="0"/>
              <a:t>crítico.</a:t>
            </a:r>
            <a:r>
              <a:rPr lang="es-MX" sz="3600" dirty="0" smtClean="0"/>
              <a:t> </a:t>
            </a:r>
            <a:r>
              <a:rPr lang="es-MX" sz="3600" baseline="-25000" dirty="0" smtClean="0"/>
              <a:t>Y se  </a:t>
            </a:r>
            <a:r>
              <a:rPr lang="es-MX" sz="3600" baseline="-25000" dirty="0"/>
              <a:t>utilizan </a:t>
            </a:r>
            <a:r>
              <a:rPr lang="es-MX" sz="3600" baseline="-25000" dirty="0" smtClean="0"/>
              <a:t>para </a:t>
            </a:r>
            <a:r>
              <a:rPr lang="es-MX" sz="3600" baseline="-25000" dirty="0"/>
              <a:t>soportar la velocidad de respuesta en el </a:t>
            </a:r>
            <a:r>
              <a:rPr lang="es-MX" sz="3600" baseline="-25000" dirty="0" smtClean="0"/>
              <a:t>suministro, pero es necesario que incluyan una válvula </a:t>
            </a:r>
            <a:r>
              <a:rPr lang="es-MX" sz="3600" baseline="-25000" dirty="0"/>
              <a:t>de control de flujo para estar rellenando estos tanques.</a:t>
            </a:r>
          </a:p>
          <a:p>
            <a:endParaRPr lang="es-MX" dirty="0"/>
          </a:p>
        </p:txBody>
      </p:sp>
      <p:pic>
        <p:nvPicPr>
          <p:cNvPr id="4" name="Imagen 3"/>
          <p:cNvPicPr>
            <a:picLocks noChangeAspect="1"/>
          </p:cNvPicPr>
          <p:nvPr/>
        </p:nvPicPr>
        <p:blipFill>
          <a:blip r:embed="rId2"/>
          <a:stretch>
            <a:fillRect/>
          </a:stretch>
        </p:blipFill>
        <p:spPr>
          <a:xfrm>
            <a:off x="8003625" y="2563318"/>
            <a:ext cx="3318711" cy="3311320"/>
          </a:xfrm>
          <a:prstGeom prst="rect">
            <a:avLst/>
          </a:prstGeom>
        </p:spPr>
      </p:pic>
    </p:spTree>
    <p:extLst>
      <p:ext uri="{BB962C8B-B14F-4D97-AF65-F5344CB8AC3E}">
        <p14:creationId xmlns:p14="http://schemas.microsoft.com/office/powerpoint/2010/main" val="4054058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8" y="295067"/>
            <a:ext cx="9291215" cy="1049235"/>
          </a:xfrm>
        </p:spPr>
        <p:txBody>
          <a:bodyPr>
            <a:normAutofit/>
          </a:bodyPr>
          <a:lstStyle/>
          <a:p>
            <a:pPr algn="l"/>
            <a:r>
              <a:rPr lang="es-ES_tradnl" sz="3600" b="1" baseline="-25000" dirty="0"/>
              <a:t>¿Cómo emplear este material</a:t>
            </a:r>
            <a:r>
              <a:rPr lang="es-ES_tradnl" sz="3600" b="1" baseline="-25000" dirty="0" smtClean="0"/>
              <a:t>?</a:t>
            </a:r>
            <a:endParaRPr lang="es-MX" sz="3600" b="1" dirty="0"/>
          </a:p>
        </p:txBody>
      </p:sp>
      <p:sp>
        <p:nvSpPr>
          <p:cNvPr id="3" name="Marcador de contenido 2"/>
          <p:cNvSpPr>
            <a:spLocks noGrp="1"/>
          </p:cNvSpPr>
          <p:nvPr>
            <p:ph idx="1"/>
          </p:nvPr>
        </p:nvSpPr>
        <p:spPr>
          <a:xfrm>
            <a:off x="1451578" y="1480154"/>
            <a:ext cx="9291215" cy="3450613"/>
          </a:xfrm>
        </p:spPr>
        <p:txBody>
          <a:bodyPr>
            <a:normAutofit lnSpcReduction="10000"/>
          </a:bodyPr>
          <a:lstStyle/>
          <a:p>
            <a:r>
              <a:rPr lang="es-MX" sz="2800" dirty="0"/>
              <a:t>El </a:t>
            </a:r>
            <a:r>
              <a:rPr lang="es-MX" sz="2800" dirty="0"/>
              <a:t>presente material </a:t>
            </a:r>
            <a:r>
              <a:rPr lang="es-MX" sz="2800" dirty="0"/>
              <a:t>ayudará al profesor a facilitar </a:t>
            </a:r>
            <a:r>
              <a:rPr lang="es-MX" sz="2800" dirty="0"/>
              <a:t>la </a:t>
            </a:r>
            <a:r>
              <a:rPr lang="es-MX" sz="2800" dirty="0"/>
              <a:t>exposición de los conceptos básicos </a:t>
            </a:r>
            <a:r>
              <a:rPr lang="es-MX" sz="2800" dirty="0" smtClean="0"/>
              <a:t>de </a:t>
            </a:r>
            <a:r>
              <a:rPr lang="es-MX" sz="2800" dirty="0"/>
              <a:t>ahorro de energía en compresores y además </a:t>
            </a:r>
            <a:r>
              <a:rPr lang="es-MX" sz="2800" dirty="0" smtClean="0"/>
              <a:t>es proporcionado </a:t>
            </a:r>
            <a:r>
              <a:rPr lang="es-MX" sz="2800" dirty="0"/>
              <a:t>a los </a:t>
            </a:r>
            <a:r>
              <a:rPr lang="es-MX" sz="2800" dirty="0" smtClean="0"/>
              <a:t>estudiantes, para que les sirva de apunte y respondan las preguntas incluidas. En otras clases posteriores desarrolla el análisis de ejemplos ahorro de energía en compresores.</a:t>
            </a:r>
          </a:p>
        </p:txBody>
      </p:sp>
    </p:spTree>
    <p:extLst>
      <p:ext uri="{BB962C8B-B14F-4D97-AF65-F5344CB8AC3E}">
        <p14:creationId xmlns:p14="http://schemas.microsoft.com/office/powerpoint/2010/main" val="32399201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73C7C-D4F5-47AC-8191-C4B2D67DA0C6}"/>
              </a:ext>
            </a:extLst>
          </p:cNvPr>
          <p:cNvSpPr>
            <a:spLocks noGrp="1"/>
          </p:cNvSpPr>
          <p:nvPr>
            <p:ph type="title"/>
          </p:nvPr>
        </p:nvSpPr>
        <p:spPr/>
        <p:txBody>
          <a:bodyPr/>
          <a:lstStyle/>
          <a:p>
            <a:pPr algn="ctr"/>
            <a:r>
              <a:rPr lang="es-MX" dirty="0"/>
              <a:t>Sistema de distribución </a:t>
            </a:r>
          </a:p>
        </p:txBody>
      </p:sp>
      <p:sp>
        <p:nvSpPr>
          <p:cNvPr id="3" name="Marcador de contenido 2">
            <a:extLst>
              <a:ext uri="{FF2B5EF4-FFF2-40B4-BE49-F238E27FC236}">
                <a16:creationId xmlns:a16="http://schemas.microsoft.com/office/drawing/2014/main" id="{C784D461-879A-43B9-9827-6405F24D2610}"/>
              </a:ext>
            </a:extLst>
          </p:cNvPr>
          <p:cNvSpPr>
            <a:spLocks noGrp="1"/>
          </p:cNvSpPr>
          <p:nvPr>
            <p:ph idx="1"/>
          </p:nvPr>
        </p:nvSpPr>
        <p:spPr>
          <a:xfrm>
            <a:off x="1451579" y="2015732"/>
            <a:ext cx="9603275" cy="4078339"/>
          </a:xfrm>
        </p:spPr>
        <p:txBody>
          <a:bodyPr>
            <a:normAutofit/>
          </a:bodyPr>
          <a:lstStyle/>
          <a:p>
            <a:pPr algn="just"/>
            <a:r>
              <a:rPr lang="es-MX" dirty="0"/>
              <a:t>El objetivo de un sistema de distribución es transportar el aire comprimido, desde el compresor, almacenarlo en un tanque y de ahí llevarlo hasta la herramienta o cualquier otro equipo neumático; con una pérdida de carga limitada. Los puntos más importantes para el rendimiento, seguridad y economía, de una red de distribución de aire comprimido, son:</a:t>
            </a:r>
          </a:p>
          <a:p>
            <a:pPr algn="just">
              <a:buFont typeface="Wingdings" panose="05000000000000000000" pitchFamily="2" charset="2"/>
              <a:buChar char="v"/>
            </a:pPr>
            <a:r>
              <a:rPr lang="es-MX" dirty="0"/>
              <a:t>Poca caída de presión entre el compresor y los puntos de consumo de aire.</a:t>
            </a:r>
          </a:p>
          <a:p>
            <a:pPr algn="just">
              <a:buFont typeface="Wingdings" panose="05000000000000000000" pitchFamily="2" charset="2"/>
              <a:buChar char="v"/>
            </a:pPr>
            <a:r>
              <a:rPr lang="es-MX" dirty="0"/>
              <a:t>Entre mayor sea el recorrido que hace el aire mayores serán las pérdidas de energía en la red.</a:t>
            </a:r>
          </a:p>
          <a:p>
            <a:pPr algn="just">
              <a:buFont typeface="Wingdings" panose="05000000000000000000" pitchFamily="2" charset="2"/>
              <a:buChar char="v"/>
            </a:pPr>
            <a:r>
              <a:rPr lang="es-MX" dirty="0"/>
              <a:t>Entre mayores variaciones en la relación de diámetro mayores perdidas. </a:t>
            </a:r>
          </a:p>
        </p:txBody>
      </p:sp>
    </p:spTree>
    <p:extLst>
      <p:ext uri="{BB962C8B-B14F-4D97-AF65-F5344CB8AC3E}">
        <p14:creationId xmlns:p14="http://schemas.microsoft.com/office/powerpoint/2010/main" val="3971722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095361-740B-43CC-93B8-CE5785E92248}"/>
              </a:ext>
            </a:extLst>
          </p:cNvPr>
          <p:cNvSpPr>
            <a:spLocks noGrp="1"/>
          </p:cNvSpPr>
          <p:nvPr>
            <p:ph type="title"/>
          </p:nvPr>
        </p:nvSpPr>
        <p:spPr/>
        <p:txBody>
          <a:bodyPr/>
          <a:lstStyle/>
          <a:p>
            <a:pPr algn="ctr"/>
            <a:r>
              <a:rPr lang="es-MX" dirty="0" smtClean="0">
                <a:solidFill>
                  <a:srgbClr val="FFC000"/>
                </a:solidFill>
              </a:rPr>
              <a:t>Costos </a:t>
            </a:r>
            <a:r>
              <a:rPr lang="es-MX" dirty="0">
                <a:solidFill>
                  <a:srgbClr val="FFC000"/>
                </a:solidFill>
              </a:rPr>
              <a:t>en sistemas de aire comprimido </a:t>
            </a:r>
          </a:p>
        </p:txBody>
      </p:sp>
      <p:sp>
        <p:nvSpPr>
          <p:cNvPr id="3" name="Marcador de contenido 2">
            <a:extLst>
              <a:ext uri="{FF2B5EF4-FFF2-40B4-BE49-F238E27FC236}">
                <a16:creationId xmlns:a16="http://schemas.microsoft.com/office/drawing/2014/main" id="{624E1384-7316-41BD-A3A0-F676FABE9038}"/>
              </a:ext>
            </a:extLst>
          </p:cNvPr>
          <p:cNvSpPr>
            <a:spLocks noGrp="1"/>
          </p:cNvSpPr>
          <p:nvPr>
            <p:ph idx="1"/>
          </p:nvPr>
        </p:nvSpPr>
        <p:spPr/>
        <p:txBody>
          <a:bodyPr>
            <a:normAutofit/>
          </a:bodyPr>
          <a:lstStyle/>
          <a:p>
            <a:pPr algn="just"/>
            <a:endParaRPr lang="es-MX" dirty="0"/>
          </a:p>
          <a:p>
            <a:pPr algn="just"/>
            <a:r>
              <a:rPr lang="es-MX" dirty="0"/>
              <a:t>El costo de la energía es un factor clave en el momento de dimensionar una instalación de aire comprimido. Por esta razón, es importante encontrar una solución que cumpla las exigencias de trabajo al mismo tiempo que las de un uso eficiente de la energía. </a:t>
            </a:r>
            <a:r>
              <a:rPr lang="es-MX" dirty="0" smtClean="0"/>
              <a:t>https</a:t>
            </a:r>
            <a:r>
              <a:rPr lang="es-MX" dirty="0"/>
              <a:t>://marcelocassani.wordpress.com/2010/05/20/eficiencia-en-sistemas-de-aire-comprimido/</a:t>
            </a:r>
          </a:p>
          <a:p>
            <a:endParaRPr lang="es-MX" dirty="0"/>
          </a:p>
        </p:txBody>
      </p:sp>
    </p:spTree>
    <p:extLst>
      <p:ext uri="{BB962C8B-B14F-4D97-AF65-F5344CB8AC3E}">
        <p14:creationId xmlns:p14="http://schemas.microsoft.com/office/powerpoint/2010/main" val="33787351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095361-740B-43CC-93B8-CE5785E92248}"/>
              </a:ext>
            </a:extLst>
          </p:cNvPr>
          <p:cNvSpPr>
            <a:spLocks noGrp="1"/>
          </p:cNvSpPr>
          <p:nvPr>
            <p:ph type="title"/>
          </p:nvPr>
        </p:nvSpPr>
        <p:spPr/>
        <p:txBody>
          <a:bodyPr/>
          <a:lstStyle/>
          <a:p>
            <a:pPr algn="ctr"/>
            <a:r>
              <a:rPr lang="es-MX" dirty="0" smtClean="0"/>
              <a:t>Costos </a:t>
            </a:r>
            <a:r>
              <a:rPr lang="es-MX" dirty="0"/>
              <a:t>en sistemas de aire comprimido </a:t>
            </a:r>
          </a:p>
        </p:txBody>
      </p:sp>
      <p:pic>
        <p:nvPicPr>
          <p:cNvPr id="4" name="Marcador de contenido 3">
            <a:extLst>
              <a:ext uri="{FF2B5EF4-FFF2-40B4-BE49-F238E27FC236}">
                <a16:creationId xmlns:a16="http://schemas.microsoft.com/office/drawing/2014/main" id="{20B2D410-CE68-4666-AF34-55A6E9670806}"/>
              </a:ext>
            </a:extLst>
          </p:cNvPr>
          <p:cNvPicPr>
            <a:picLocks noChangeAspect="1"/>
          </p:cNvPicPr>
          <p:nvPr/>
        </p:nvPicPr>
        <p:blipFill rotWithShape="1">
          <a:blip r:embed="rId2"/>
          <a:srcRect l="40443" t="19714" r="26056" b="42594"/>
          <a:stretch/>
        </p:blipFill>
        <p:spPr>
          <a:xfrm>
            <a:off x="387566" y="2018295"/>
            <a:ext cx="5448361" cy="3448050"/>
          </a:xfrm>
          <a:prstGeom prst="rect">
            <a:avLst/>
          </a:prstGeom>
        </p:spPr>
      </p:pic>
      <p:pic>
        <p:nvPicPr>
          <p:cNvPr id="5" name="Imagen 4">
            <a:extLst>
              <a:ext uri="{FF2B5EF4-FFF2-40B4-BE49-F238E27FC236}">
                <a16:creationId xmlns:a16="http://schemas.microsoft.com/office/drawing/2014/main" id="{207059D8-ED7A-421E-AB51-5C5C4F0A989D}"/>
              </a:ext>
            </a:extLst>
          </p:cNvPr>
          <p:cNvPicPr>
            <a:picLocks noChangeAspect="1"/>
          </p:cNvPicPr>
          <p:nvPr/>
        </p:nvPicPr>
        <p:blipFill rotWithShape="1">
          <a:blip r:embed="rId3"/>
          <a:srcRect l="13390" t="11539" r="10889" b="15384"/>
          <a:stretch/>
        </p:blipFill>
        <p:spPr>
          <a:xfrm>
            <a:off x="6026954" y="2018295"/>
            <a:ext cx="5980153" cy="3445636"/>
          </a:xfrm>
          <a:prstGeom prst="rect">
            <a:avLst/>
          </a:prstGeom>
        </p:spPr>
      </p:pic>
    </p:spTree>
    <p:extLst>
      <p:ext uri="{BB962C8B-B14F-4D97-AF65-F5344CB8AC3E}">
        <p14:creationId xmlns:p14="http://schemas.microsoft.com/office/powerpoint/2010/main" val="23564673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F014352-7324-4540-81A3-C2CB7ABD3969}"/>
              </a:ext>
            </a:extLst>
          </p:cNvPr>
          <p:cNvSpPr>
            <a:spLocks noGrp="1"/>
          </p:cNvSpPr>
          <p:nvPr>
            <p:ph idx="1"/>
          </p:nvPr>
        </p:nvSpPr>
        <p:spPr>
          <a:xfrm>
            <a:off x="1204324" y="333466"/>
            <a:ext cx="10692904" cy="6524534"/>
          </a:xfrm>
        </p:spPr>
        <p:txBody>
          <a:bodyPr>
            <a:normAutofit lnSpcReduction="10000"/>
          </a:bodyPr>
          <a:lstStyle/>
          <a:p>
            <a:endParaRPr lang="es-MX" dirty="0"/>
          </a:p>
          <a:p>
            <a:r>
              <a:rPr lang="es-MX" sz="2800" dirty="0" smtClean="0">
                <a:solidFill>
                  <a:srgbClr val="0000FF"/>
                </a:solidFill>
              </a:rPr>
              <a:t>En una planta industrial existen numerosas posibilidades de ahorrar la energía utilizada en relación al aire comprimido. Desde la sala de máquinas hasta el punto de uso del aire comprimido podemos mencionar:</a:t>
            </a:r>
          </a:p>
          <a:p>
            <a:pPr marL="0" indent="0">
              <a:buNone/>
            </a:pPr>
            <a:r>
              <a:rPr lang="es-MX" sz="2800" dirty="0" smtClean="0"/>
              <a:t/>
            </a:r>
            <a:br>
              <a:rPr lang="es-MX" sz="2800" dirty="0" smtClean="0"/>
            </a:br>
            <a:r>
              <a:rPr lang="es-MX" sz="2600" dirty="0" smtClean="0">
                <a:solidFill>
                  <a:schemeClr val="tx1">
                    <a:lumMod val="95000"/>
                    <a:lumOff val="5000"/>
                  </a:schemeClr>
                </a:solidFill>
              </a:rPr>
              <a:t>• Mantenimiento de los compresores.</a:t>
            </a:r>
            <a:br>
              <a:rPr lang="es-MX" sz="2600" dirty="0" smtClean="0">
                <a:solidFill>
                  <a:schemeClr val="tx1">
                    <a:lumMod val="95000"/>
                    <a:lumOff val="5000"/>
                  </a:schemeClr>
                </a:solidFill>
              </a:rPr>
            </a:br>
            <a:r>
              <a:rPr lang="es-MX" sz="2600" dirty="0" smtClean="0">
                <a:solidFill>
                  <a:schemeClr val="tx1">
                    <a:lumMod val="95000"/>
                    <a:lumOff val="5000"/>
                  </a:schemeClr>
                </a:solidFill>
              </a:rPr>
              <a:t>• Sistemas de control y programación de los compresores.</a:t>
            </a:r>
            <a:br>
              <a:rPr lang="es-MX" sz="2600" dirty="0" smtClean="0">
                <a:solidFill>
                  <a:schemeClr val="tx1">
                    <a:lumMod val="95000"/>
                    <a:lumOff val="5000"/>
                  </a:schemeClr>
                </a:solidFill>
              </a:rPr>
            </a:br>
            <a:r>
              <a:rPr lang="es-MX" sz="2600" dirty="0" smtClean="0">
                <a:solidFill>
                  <a:schemeClr val="tx1">
                    <a:lumMod val="95000"/>
                    <a:lumOff val="5000"/>
                  </a:schemeClr>
                </a:solidFill>
              </a:rPr>
              <a:t>• Recuperación del calor generado por los compresores.</a:t>
            </a:r>
            <a:br>
              <a:rPr lang="es-MX" sz="2600" dirty="0" smtClean="0">
                <a:solidFill>
                  <a:schemeClr val="tx1">
                    <a:lumMod val="95000"/>
                    <a:lumOff val="5000"/>
                  </a:schemeClr>
                </a:solidFill>
              </a:rPr>
            </a:br>
            <a:r>
              <a:rPr lang="es-MX" sz="2600" dirty="0" smtClean="0">
                <a:solidFill>
                  <a:schemeClr val="tx1">
                    <a:lumMod val="95000"/>
                    <a:lumOff val="5000"/>
                  </a:schemeClr>
                </a:solidFill>
              </a:rPr>
              <a:t>• Optimización de la presión del sistema.</a:t>
            </a:r>
            <a:br>
              <a:rPr lang="es-MX" sz="2600" dirty="0" smtClean="0">
                <a:solidFill>
                  <a:schemeClr val="tx1">
                    <a:lumMod val="95000"/>
                    <a:lumOff val="5000"/>
                  </a:schemeClr>
                </a:solidFill>
              </a:rPr>
            </a:br>
            <a:r>
              <a:rPr lang="es-MX" sz="2600" dirty="0" smtClean="0">
                <a:solidFill>
                  <a:schemeClr val="tx1">
                    <a:lumMod val="95000"/>
                    <a:lumOff val="5000"/>
                  </a:schemeClr>
                </a:solidFill>
              </a:rPr>
              <a:t>• Tratamiento del aire apropiado (en impurezas y en humedad).</a:t>
            </a:r>
            <a:br>
              <a:rPr lang="es-MX" sz="2600" dirty="0" smtClean="0">
                <a:solidFill>
                  <a:schemeClr val="tx1">
                    <a:lumMod val="95000"/>
                    <a:lumOff val="5000"/>
                  </a:schemeClr>
                </a:solidFill>
              </a:rPr>
            </a:br>
            <a:r>
              <a:rPr lang="es-MX" sz="2600" dirty="0" smtClean="0">
                <a:solidFill>
                  <a:schemeClr val="tx1">
                    <a:lumMod val="95000"/>
                    <a:lumOff val="5000"/>
                  </a:schemeClr>
                </a:solidFill>
              </a:rPr>
              <a:t>• Problemas con redes de aire mal dimensionadas y dañadas por el paso del tiempo.</a:t>
            </a:r>
            <a:br>
              <a:rPr lang="es-MX" sz="2600" dirty="0" smtClean="0">
                <a:solidFill>
                  <a:schemeClr val="tx1">
                    <a:lumMod val="95000"/>
                    <a:lumOff val="5000"/>
                  </a:schemeClr>
                </a:solidFill>
              </a:rPr>
            </a:br>
            <a:r>
              <a:rPr lang="es-MX" sz="2600" dirty="0" smtClean="0">
                <a:solidFill>
                  <a:schemeClr val="tx1">
                    <a:lumMod val="95000"/>
                    <a:lumOff val="5000"/>
                  </a:schemeClr>
                </a:solidFill>
              </a:rPr>
              <a:t>• Fugas de aire comprimido.</a:t>
            </a:r>
            <a:br>
              <a:rPr lang="es-MX" sz="2600" dirty="0" smtClean="0">
                <a:solidFill>
                  <a:schemeClr val="tx1">
                    <a:lumMod val="95000"/>
                    <a:lumOff val="5000"/>
                  </a:schemeClr>
                </a:solidFill>
              </a:rPr>
            </a:br>
            <a:r>
              <a:rPr lang="es-MX" sz="2600" dirty="0" smtClean="0">
                <a:solidFill>
                  <a:schemeClr val="tx1">
                    <a:lumMod val="95000"/>
                    <a:lumOff val="5000"/>
                  </a:schemeClr>
                </a:solidFill>
              </a:rPr>
              <a:t>• Mantenimiento defectuoso de los componentes del sistema.</a:t>
            </a:r>
            <a:br>
              <a:rPr lang="es-MX" sz="2600" dirty="0" smtClean="0">
                <a:solidFill>
                  <a:schemeClr val="tx1">
                    <a:lumMod val="95000"/>
                    <a:lumOff val="5000"/>
                  </a:schemeClr>
                </a:solidFill>
              </a:rPr>
            </a:br>
            <a:r>
              <a:rPr lang="es-MX" sz="2600" dirty="0" smtClean="0">
                <a:solidFill>
                  <a:schemeClr val="tx1">
                    <a:lumMod val="95000"/>
                    <a:lumOff val="5000"/>
                  </a:schemeClr>
                </a:solidFill>
              </a:rPr>
              <a:t>• Usos inapropiados del aire comprimido.</a:t>
            </a:r>
          </a:p>
        </p:txBody>
      </p:sp>
    </p:spTree>
    <p:extLst>
      <p:ext uri="{BB962C8B-B14F-4D97-AF65-F5344CB8AC3E}">
        <p14:creationId xmlns:p14="http://schemas.microsoft.com/office/powerpoint/2010/main" val="28010406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6447" y="151376"/>
            <a:ext cx="9603275" cy="1049235"/>
          </a:xfrm>
        </p:spPr>
        <p:txBody>
          <a:bodyPr>
            <a:normAutofit fontScale="90000"/>
          </a:bodyPr>
          <a:lstStyle/>
          <a:p>
            <a:r>
              <a:rPr lang="es-ES_tradnl" baseline="-25000" dirty="0" smtClean="0">
                <a:solidFill>
                  <a:srgbClr val="FFC000"/>
                </a:solidFill>
              </a:rPr>
              <a:t>Recomendaciones básicas para el mantenimiento </a:t>
            </a:r>
            <a:r>
              <a:rPr lang="es-ES_tradnl" baseline="-25000" dirty="0">
                <a:solidFill>
                  <a:srgbClr val="FFC000"/>
                </a:solidFill>
              </a:rPr>
              <a:t>para un sistema de aire </a:t>
            </a:r>
            <a:r>
              <a:rPr lang="es-ES_tradnl" baseline="-25000" dirty="0" smtClean="0">
                <a:solidFill>
                  <a:srgbClr val="FFC000"/>
                </a:solidFill>
              </a:rPr>
              <a:t>comprimido. (CONUEE, 2009)</a:t>
            </a:r>
            <a:r>
              <a:rPr lang="es-ES_tradnl" baseline="-25000" dirty="0"/>
              <a:t/>
            </a:r>
            <a:br>
              <a:rPr lang="es-ES_tradnl" baseline="-25000" dirty="0"/>
            </a:br>
            <a:endParaRPr lang="es-MX" dirty="0"/>
          </a:p>
        </p:txBody>
      </p:sp>
      <p:sp>
        <p:nvSpPr>
          <p:cNvPr id="3" name="Marcador de contenido 2"/>
          <p:cNvSpPr>
            <a:spLocks noGrp="1"/>
          </p:cNvSpPr>
          <p:nvPr>
            <p:ph idx="1"/>
          </p:nvPr>
        </p:nvSpPr>
        <p:spPr>
          <a:xfrm>
            <a:off x="849087" y="990747"/>
            <a:ext cx="11023124" cy="5449241"/>
          </a:xfrm>
          <a:solidFill>
            <a:schemeClr val="tx1">
              <a:lumMod val="75000"/>
            </a:schemeClr>
          </a:solidFill>
        </p:spPr>
        <p:txBody>
          <a:bodyPr>
            <a:noAutofit/>
          </a:bodyPr>
          <a:lstStyle/>
          <a:p>
            <a:r>
              <a:rPr lang="es-MX" sz="3200" baseline="-25000" dirty="0" smtClean="0">
                <a:solidFill>
                  <a:srgbClr val="0000FF"/>
                </a:solidFill>
              </a:rPr>
              <a:t>1. Inspeccione </a:t>
            </a:r>
            <a:r>
              <a:rPr lang="es-MX" sz="3200" baseline="-25000" dirty="0">
                <a:solidFill>
                  <a:srgbClr val="0000FF"/>
                </a:solidFill>
              </a:rPr>
              <a:t>los cartuchos del filtro de </a:t>
            </a:r>
            <a:r>
              <a:rPr lang="es-MX" sz="3200" baseline="-25000" dirty="0" smtClean="0">
                <a:solidFill>
                  <a:srgbClr val="0000FF"/>
                </a:solidFill>
              </a:rPr>
              <a:t>entrada, límpielos </a:t>
            </a:r>
            <a:r>
              <a:rPr lang="es-MX" sz="3200" baseline="-25000" dirty="0">
                <a:solidFill>
                  <a:srgbClr val="0000FF"/>
                </a:solidFill>
              </a:rPr>
              <a:t>o </a:t>
            </a:r>
            <a:r>
              <a:rPr lang="es-MX" sz="3200" baseline="-25000" dirty="0" smtClean="0">
                <a:solidFill>
                  <a:srgbClr val="0000FF"/>
                </a:solidFill>
              </a:rPr>
              <a:t>cámbielos </a:t>
            </a:r>
            <a:r>
              <a:rPr lang="es-MX" sz="3200" baseline="-25000" dirty="0">
                <a:solidFill>
                  <a:srgbClr val="0000FF"/>
                </a:solidFill>
              </a:rPr>
              <a:t>de acuerdo a las especificaciones del fabricante. Los filtros sucios incrementan el consumo de energía.</a:t>
            </a:r>
          </a:p>
          <a:p>
            <a:r>
              <a:rPr lang="es-MX" sz="3200" baseline="-25000" dirty="0" smtClean="0">
                <a:solidFill>
                  <a:srgbClr val="008000"/>
                </a:solidFill>
              </a:rPr>
              <a:t>2.Limpie </a:t>
            </a:r>
            <a:r>
              <a:rPr lang="es-MX" sz="3200" baseline="-25000" dirty="0">
                <a:solidFill>
                  <a:srgbClr val="008000"/>
                </a:solidFill>
              </a:rPr>
              <a:t>los desechos acumulados en las trampas para drenaje de condensados. Revíselas periódicamente.</a:t>
            </a:r>
          </a:p>
          <a:p>
            <a:r>
              <a:rPr lang="es-MX" sz="3200" baseline="-25000" dirty="0" smtClean="0">
                <a:solidFill>
                  <a:srgbClr val="0000FF"/>
                </a:solidFill>
              </a:rPr>
              <a:t>3.Revise </a:t>
            </a:r>
            <a:r>
              <a:rPr lang="es-MX" sz="3200" baseline="-25000" dirty="0">
                <a:solidFill>
                  <a:srgbClr val="0000FF"/>
                </a:solidFill>
              </a:rPr>
              <a:t>el nivel de aceite del compresor diariamente y llénelo o reemplácelo cuando sea necesario. Cambie el filtro de aceite de acuerdo a las especificaciones del fabricante.</a:t>
            </a:r>
          </a:p>
          <a:p>
            <a:r>
              <a:rPr lang="es-MX" sz="3200" baseline="-25000" dirty="0" smtClean="0">
                <a:solidFill>
                  <a:srgbClr val="008000"/>
                </a:solidFill>
              </a:rPr>
              <a:t>4.Reemplace </a:t>
            </a:r>
            <a:r>
              <a:rPr lang="es-MX" sz="3200" baseline="-25000" dirty="0">
                <a:solidFill>
                  <a:srgbClr val="008000"/>
                </a:solidFill>
              </a:rPr>
              <a:t>los separadores de aceite de acuerdo a las especificaciones del fabricante o cuando la caída de presión exceda las 10 psi de diseño.</a:t>
            </a:r>
          </a:p>
          <a:p>
            <a:r>
              <a:rPr lang="es-MX" sz="3200" baseline="-25000" dirty="0" smtClean="0">
                <a:solidFill>
                  <a:srgbClr val="0000FF"/>
                </a:solidFill>
              </a:rPr>
              <a:t>5.Elija </a:t>
            </a:r>
            <a:r>
              <a:rPr lang="es-MX" sz="3200" baseline="-25000" dirty="0">
                <a:solidFill>
                  <a:srgbClr val="0000FF"/>
                </a:solidFill>
              </a:rPr>
              <a:t>el aceite lubricante del compresor y del motor eléctrico de acuerdo a las especificaciones del fabricante.</a:t>
            </a:r>
          </a:p>
          <a:p>
            <a:r>
              <a:rPr lang="es-MX" sz="3200" baseline="-25000" dirty="0" smtClean="0">
                <a:solidFill>
                  <a:srgbClr val="008000"/>
                </a:solidFill>
              </a:rPr>
              <a:t>6.Revise </a:t>
            </a:r>
            <a:r>
              <a:rPr lang="es-MX" sz="3200" baseline="-25000" dirty="0">
                <a:solidFill>
                  <a:srgbClr val="008000"/>
                </a:solidFill>
              </a:rPr>
              <a:t>el desgaste de las bandas y ajústelas de acuerdo a las especificaciones del fabricante.</a:t>
            </a:r>
          </a:p>
          <a:p>
            <a:r>
              <a:rPr lang="es-MX" sz="3200" baseline="-25000" dirty="0" smtClean="0">
                <a:solidFill>
                  <a:srgbClr val="0000FF"/>
                </a:solidFill>
              </a:rPr>
              <a:t>7.Verifique </a:t>
            </a:r>
            <a:r>
              <a:rPr lang="es-MX" sz="3200" baseline="-25000" dirty="0">
                <a:solidFill>
                  <a:srgbClr val="0000FF"/>
                </a:solidFill>
              </a:rPr>
              <a:t>que la temperatura de operación sea la Indicada por el fabricante</a:t>
            </a:r>
            <a:r>
              <a:rPr lang="es-MX" sz="3200" baseline="-25000" dirty="0" smtClean="0">
                <a:solidFill>
                  <a:srgbClr val="0000FF"/>
                </a:solidFill>
              </a:rPr>
              <a:t>.</a:t>
            </a:r>
            <a:endParaRPr lang="es-MX" sz="3200" baseline="-25000" dirty="0">
              <a:solidFill>
                <a:srgbClr val="0000FF"/>
              </a:solidFill>
            </a:endParaRPr>
          </a:p>
          <a:p>
            <a:endParaRPr lang="es-MX" sz="1800" dirty="0">
              <a:solidFill>
                <a:srgbClr val="0000FF"/>
              </a:solidFill>
            </a:endParaRPr>
          </a:p>
        </p:txBody>
      </p:sp>
    </p:spTree>
    <p:extLst>
      <p:ext uri="{BB962C8B-B14F-4D97-AF65-F5344CB8AC3E}">
        <p14:creationId xmlns:p14="http://schemas.microsoft.com/office/powerpoint/2010/main" val="40534316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1872" y="1161785"/>
            <a:ext cx="10915472" cy="5149073"/>
          </a:xfrm>
        </p:spPr>
        <p:txBody>
          <a:bodyPr>
            <a:noAutofit/>
          </a:bodyPr>
          <a:lstStyle/>
          <a:p>
            <a:r>
              <a:rPr lang="es-MX" sz="2400" dirty="0" smtClean="0"/>
              <a:t>8.Reemplace </a:t>
            </a:r>
            <a:r>
              <a:rPr lang="es-MX" sz="2400" dirty="0"/>
              <a:t>y/o remueva los filtros de aire en las líneas cuando la caída de presión exceda las 2 </a:t>
            </a:r>
            <a:r>
              <a:rPr lang="es-MX" sz="2400" dirty="0" smtClean="0"/>
              <a:t>o </a:t>
            </a:r>
            <a:r>
              <a:rPr lang="es-MX" sz="2400" dirty="0"/>
              <a:t>3 psi de diseño. Inspeccione todos estos elementos al menos una vez por año.</a:t>
            </a:r>
          </a:p>
          <a:p>
            <a:r>
              <a:rPr lang="es-MX" sz="2400" b="1" dirty="0" smtClean="0">
                <a:solidFill>
                  <a:srgbClr val="FFC000"/>
                </a:solidFill>
              </a:rPr>
              <a:t>9.Revise </a:t>
            </a:r>
            <a:r>
              <a:rPr lang="es-MX" sz="2400" b="1" dirty="0">
                <a:solidFill>
                  <a:srgbClr val="FFC000"/>
                </a:solidFill>
              </a:rPr>
              <a:t>la calidad del agua en los sistemas de </a:t>
            </a:r>
            <a:r>
              <a:rPr lang="es-MX" sz="2400" b="1" dirty="0" smtClean="0">
                <a:solidFill>
                  <a:srgbClr val="FFC000"/>
                </a:solidFill>
              </a:rPr>
              <a:t>enfriamiento, principalmente </a:t>
            </a:r>
            <a:r>
              <a:rPr lang="es-MX" sz="2400" b="1" dirty="0">
                <a:solidFill>
                  <a:srgbClr val="FFC000"/>
                </a:solidFill>
              </a:rPr>
              <a:t>el grado de acidez (pH), el total de sólidos disueltos, el flujo y la temperatura. Limpie o cambie los filtros y los </a:t>
            </a:r>
            <a:r>
              <a:rPr lang="es-MX" sz="2400" b="1" dirty="0" smtClean="0">
                <a:solidFill>
                  <a:srgbClr val="FFC000"/>
                </a:solidFill>
              </a:rPr>
              <a:t>intercambiadores </a:t>
            </a:r>
            <a:r>
              <a:rPr lang="es-MX" sz="2400" b="1" dirty="0">
                <a:solidFill>
                  <a:srgbClr val="FFC000"/>
                </a:solidFill>
              </a:rPr>
              <a:t>de calor de acuerdo con las especificaciones del fabricante.</a:t>
            </a:r>
          </a:p>
          <a:p>
            <a:r>
              <a:rPr lang="es-MX" sz="2400" dirty="0" smtClean="0"/>
              <a:t>10.Asegúrese </a:t>
            </a:r>
            <a:r>
              <a:rPr lang="es-MX" sz="2400" dirty="0"/>
              <a:t>de que no existan fugas en las líneas (principalmente en las uniones) herrajes, abrazaderas, válvulas, mangueras, </a:t>
            </a:r>
            <a:r>
              <a:rPr lang="es-MX" sz="2400" dirty="0" err="1"/>
              <a:t>desacopladores</a:t>
            </a:r>
            <a:r>
              <a:rPr lang="es-MX" sz="2400" dirty="0"/>
              <a:t>, reguladores, filtros, lubricadores, conexión de medidores y equipos finales.</a:t>
            </a:r>
          </a:p>
          <a:p>
            <a:r>
              <a:rPr lang="es-MX" sz="2400" b="1" dirty="0" smtClean="0">
                <a:solidFill>
                  <a:srgbClr val="FFC000"/>
                </a:solidFill>
              </a:rPr>
              <a:t>11.Mantenga </a:t>
            </a:r>
            <a:r>
              <a:rPr lang="es-MX" sz="2400" b="1" dirty="0">
                <a:solidFill>
                  <a:srgbClr val="FFC000"/>
                </a:solidFill>
              </a:rPr>
              <a:t>limpio el sistema, revise fugas de aceite tanto del compresor como del motor eléctrico.</a:t>
            </a:r>
          </a:p>
        </p:txBody>
      </p:sp>
    </p:spTree>
    <p:extLst>
      <p:ext uri="{BB962C8B-B14F-4D97-AF65-F5344CB8AC3E}">
        <p14:creationId xmlns:p14="http://schemas.microsoft.com/office/powerpoint/2010/main" val="1082969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F52C77-5244-4D55-87A8-757F808CEF64}"/>
              </a:ext>
            </a:extLst>
          </p:cNvPr>
          <p:cNvSpPr>
            <a:spLocks noGrp="1"/>
          </p:cNvSpPr>
          <p:nvPr>
            <p:ph type="title"/>
          </p:nvPr>
        </p:nvSpPr>
        <p:spPr/>
        <p:txBody>
          <a:bodyPr>
            <a:normAutofit/>
          </a:bodyPr>
          <a:lstStyle/>
          <a:p>
            <a:pPr algn="ctr"/>
            <a:r>
              <a:rPr lang="es-MX" dirty="0"/>
              <a:t>M</a:t>
            </a:r>
            <a:r>
              <a:rPr lang="es-MX" dirty="0" smtClean="0"/>
              <a:t>ejoras </a:t>
            </a:r>
            <a:r>
              <a:rPr lang="es-MX" dirty="0"/>
              <a:t>que pueden </a:t>
            </a:r>
            <a:r>
              <a:rPr lang="es-MX" dirty="0" smtClean="0"/>
              <a:t>desarrollarse </a:t>
            </a:r>
            <a:r>
              <a:rPr lang="es-MX" dirty="0" smtClean="0"/>
              <a:t>para el ahorro:</a:t>
            </a:r>
            <a:endParaRPr lang="es-MX" dirty="0"/>
          </a:p>
        </p:txBody>
      </p:sp>
      <p:sp>
        <p:nvSpPr>
          <p:cNvPr id="3" name="Marcador de contenido 2">
            <a:extLst>
              <a:ext uri="{FF2B5EF4-FFF2-40B4-BE49-F238E27FC236}">
                <a16:creationId xmlns:a16="http://schemas.microsoft.com/office/drawing/2014/main" id="{359787C7-8E34-4748-9C8B-B02E49A7430A}"/>
              </a:ext>
            </a:extLst>
          </p:cNvPr>
          <p:cNvSpPr>
            <a:spLocks noGrp="1"/>
          </p:cNvSpPr>
          <p:nvPr>
            <p:ph idx="1"/>
          </p:nvPr>
        </p:nvSpPr>
        <p:spPr>
          <a:xfrm>
            <a:off x="1137146" y="1853753"/>
            <a:ext cx="10765044" cy="4846849"/>
          </a:xfrm>
        </p:spPr>
        <p:txBody>
          <a:bodyPr>
            <a:noAutofit/>
          </a:bodyPr>
          <a:lstStyle/>
          <a:p>
            <a:r>
              <a:rPr lang="es-MX" sz="2000" dirty="0"/>
              <a:t>Corrección de fugas.</a:t>
            </a:r>
          </a:p>
          <a:p>
            <a:r>
              <a:rPr lang="es-MX" sz="2000" dirty="0"/>
              <a:t> Ajustes de la presión de succión y descarga. </a:t>
            </a:r>
          </a:p>
          <a:p>
            <a:r>
              <a:rPr lang="es-MX" sz="2000" dirty="0"/>
              <a:t>Limpieza de filtros y tuberías. </a:t>
            </a:r>
          </a:p>
          <a:p>
            <a:r>
              <a:rPr lang="es-MX" sz="2000" dirty="0"/>
              <a:t>Control por estrangulamiento en la succión. </a:t>
            </a:r>
          </a:p>
          <a:p>
            <a:r>
              <a:rPr lang="es-MX" sz="2000" dirty="0"/>
              <a:t>Reducción de pérdidas en el sistema de distribución de aire comprimido mediante un sistema de lazos cerrados. </a:t>
            </a:r>
          </a:p>
          <a:p>
            <a:r>
              <a:rPr lang="es-MX" sz="2000" dirty="0"/>
              <a:t>Disminuir las </a:t>
            </a:r>
            <a:r>
              <a:rPr lang="es-MX" sz="2000" dirty="0" smtClean="0"/>
              <a:t>pérdidas </a:t>
            </a:r>
            <a:r>
              <a:rPr lang="es-MX" sz="2000" dirty="0"/>
              <a:t>de carga utilizando diámetros adecuados de tuberías. </a:t>
            </a:r>
          </a:p>
          <a:p>
            <a:r>
              <a:rPr lang="es-MX" sz="2000" dirty="0"/>
              <a:t>Utilización de tanques de almacenamiento con criterio de eficiencia energética. </a:t>
            </a:r>
            <a:endParaRPr lang="es-MX" sz="2000" dirty="0" smtClean="0"/>
          </a:p>
          <a:p>
            <a:r>
              <a:rPr lang="es-MX" sz="2000" dirty="0"/>
              <a:t>Recuperación de calor para calentamiento de </a:t>
            </a:r>
            <a:r>
              <a:rPr lang="es-MX" sz="2000" dirty="0" smtClean="0"/>
              <a:t>aire o agua.</a:t>
            </a:r>
          </a:p>
          <a:p>
            <a:r>
              <a:rPr lang="es-MX" sz="2000" dirty="0" smtClean="0"/>
              <a:t>Busque </a:t>
            </a:r>
            <a:r>
              <a:rPr lang="es-MX" sz="2000" dirty="0"/>
              <a:t>otras oportunidades de </a:t>
            </a:r>
            <a:r>
              <a:rPr lang="es-MX" sz="2000" dirty="0" smtClean="0"/>
              <a:t>mejora, mediante la sustitución por un equipo mas eficiente.</a:t>
            </a:r>
            <a:endParaRPr lang="es-MX" sz="2000" dirty="0"/>
          </a:p>
        </p:txBody>
      </p:sp>
    </p:spTree>
    <p:extLst>
      <p:ext uri="{BB962C8B-B14F-4D97-AF65-F5344CB8AC3E}">
        <p14:creationId xmlns:p14="http://schemas.microsoft.com/office/powerpoint/2010/main" val="40281190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2320" y="845994"/>
            <a:ext cx="9603275" cy="1171176"/>
          </a:xfrm>
        </p:spPr>
        <p:txBody>
          <a:bodyPr/>
          <a:lstStyle/>
          <a:p>
            <a:r>
              <a:rPr lang="es-MX" dirty="0" smtClean="0"/>
              <a:t>Revisar el video a partir del minuto 5 que habla sobre compresores:</a:t>
            </a:r>
          </a:p>
          <a:p>
            <a:r>
              <a:rPr lang="es-MX" dirty="0" smtClean="0">
                <a:hlinkClick r:id="rId2"/>
              </a:rPr>
              <a:t>https</a:t>
            </a:r>
            <a:r>
              <a:rPr lang="es-MX" dirty="0">
                <a:hlinkClick r:id="rId2"/>
              </a:rPr>
              <a:t>://</a:t>
            </a:r>
            <a:r>
              <a:rPr lang="es-MX" dirty="0" smtClean="0">
                <a:hlinkClick r:id="rId2"/>
              </a:rPr>
              <a:t>www.youtube.com/watch?v=lTdRnb5yo80&amp;t=335s</a:t>
            </a:r>
            <a:r>
              <a:rPr lang="es-MX" dirty="0" smtClean="0"/>
              <a:t> </a:t>
            </a:r>
          </a:p>
          <a:p>
            <a:endParaRPr lang="es-MX" dirty="0"/>
          </a:p>
        </p:txBody>
      </p:sp>
      <p:pic>
        <p:nvPicPr>
          <p:cNvPr id="6" name="Imagen 5"/>
          <p:cNvPicPr>
            <a:picLocks noChangeAspect="1"/>
          </p:cNvPicPr>
          <p:nvPr/>
        </p:nvPicPr>
        <p:blipFill>
          <a:blip r:embed="rId3"/>
          <a:stretch>
            <a:fillRect/>
          </a:stretch>
        </p:blipFill>
        <p:spPr>
          <a:xfrm>
            <a:off x="5058788" y="2017170"/>
            <a:ext cx="6624942" cy="4916737"/>
          </a:xfrm>
          <a:prstGeom prst="rect">
            <a:avLst/>
          </a:prstGeom>
        </p:spPr>
      </p:pic>
      <p:pic>
        <p:nvPicPr>
          <p:cNvPr id="8" name="Imagen 7"/>
          <p:cNvPicPr>
            <a:picLocks noChangeAspect="1"/>
          </p:cNvPicPr>
          <p:nvPr/>
        </p:nvPicPr>
        <p:blipFill>
          <a:blip r:embed="rId4"/>
          <a:stretch>
            <a:fillRect/>
          </a:stretch>
        </p:blipFill>
        <p:spPr>
          <a:xfrm>
            <a:off x="444631" y="2308484"/>
            <a:ext cx="4943844" cy="1576466"/>
          </a:xfrm>
          <a:prstGeom prst="rect">
            <a:avLst/>
          </a:prstGeom>
        </p:spPr>
      </p:pic>
    </p:spTree>
    <p:extLst>
      <p:ext uri="{BB962C8B-B14F-4D97-AF65-F5344CB8AC3E}">
        <p14:creationId xmlns:p14="http://schemas.microsoft.com/office/powerpoint/2010/main" val="22104145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51579" y="869430"/>
            <a:ext cx="9603275" cy="4596915"/>
          </a:xfrm>
        </p:spPr>
        <p:txBody>
          <a:bodyPr>
            <a:normAutofit fontScale="92500" lnSpcReduction="20000"/>
          </a:bodyPr>
          <a:lstStyle/>
          <a:p>
            <a:r>
              <a:rPr lang="es-MX" sz="2100" dirty="0">
                <a:latin typeface="Arial" panose="020B0604020202020204" pitchFamily="34" charset="0"/>
                <a:cs typeface="Arial" panose="020B0604020202020204" pitchFamily="34" charset="0"/>
              </a:rPr>
              <a:t>Leer completo el material disponible en: </a:t>
            </a:r>
          </a:p>
          <a:p>
            <a:pPr marL="0" indent="0">
              <a:buNone/>
            </a:pPr>
            <a:r>
              <a:rPr lang="es-MX" dirty="0">
                <a:hlinkClick r:id="rId2"/>
              </a:rPr>
              <a:t>https://</a:t>
            </a:r>
            <a:r>
              <a:rPr lang="es-MX" dirty="0" smtClean="0">
                <a:hlinkClick r:id="rId2"/>
              </a:rPr>
              <a:t>www.gob.mx/cms/uploads/attachment/file/93860/Guia_aire_comprimido.pdf</a:t>
            </a:r>
            <a:endParaRPr lang="es-MX" dirty="0" smtClean="0"/>
          </a:p>
          <a:p>
            <a:pPr marL="0" indent="0">
              <a:buNone/>
            </a:pPr>
            <a:endParaRPr lang="es-MX" sz="2400" b="1" dirty="0" smtClean="0"/>
          </a:p>
          <a:p>
            <a:pPr marL="0" indent="0">
              <a:buNone/>
            </a:pPr>
            <a:r>
              <a:rPr lang="es-MX" sz="2400" dirty="0"/>
              <a:t>Responde las siguientes </a:t>
            </a:r>
            <a:r>
              <a:rPr lang="es-MX" sz="2400" dirty="0" smtClean="0"/>
              <a:t>preguntas:</a:t>
            </a:r>
            <a:endParaRPr lang="es-MX" sz="2400" b="1" dirty="0"/>
          </a:p>
          <a:p>
            <a:pPr marL="0" indent="0">
              <a:buNone/>
            </a:pPr>
            <a:r>
              <a:rPr lang="es-MX" dirty="0">
                <a:latin typeface="Arial" panose="020B0604020202020204" pitchFamily="34" charset="0"/>
                <a:cs typeface="Arial" panose="020B0604020202020204" pitchFamily="34" charset="0"/>
              </a:rPr>
              <a:t>¿Cómo puedes determinar el consumo eléctrico de un compresor?</a:t>
            </a:r>
          </a:p>
          <a:p>
            <a:pPr marL="0" indent="0">
              <a:buNone/>
            </a:pPr>
            <a:r>
              <a:rPr lang="es-MX" dirty="0">
                <a:latin typeface="Arial" panose="020B0604020202020204" pitchFamily="34" charset="0"/>
                <a:cs typeface="Arial" panose="020B0604020202020204" pitchFamily="34" charset="0"/>
              </a:rPr>
              <a:t>¿Cómo determinar el impacto de consumo eléctrico del sistema de aire comprimido en la facturación? </a:t>
            </a:r>
          </a:p>
          <a:p>
            <a:pPr marL="0" indent="0">
              <a:buNone/>
            </a:pPr>
            <a:r>
              <a:rPr lang="es-MX" dirty="0">
                <a:latin typeface="Arial" panose="020B0604020202020204" pitchFamily="34" charset="0"/>
                <a:cs typeface="Arial" panose="020B0604020202020204" pitchFamily="34" charset="0"/>
              </a:rPr>
              <a:t>¿Cómo realizar el diagnóstico respecto al ahorro de energía eléctrica en sistemas de aire comprimido?</a:t>
            </a:r>
          </a:p>
          <a:p>
            <a:pPr marL="0" indent="0">
              <a:buNone/>
            </a:pPr>
            <a:r>
              <a:rPr lang="es-MX" dirty="0">
                <a:latin typeface="Arial" panose="020B0604020202020204" pitchFamily="34" charset="0"/>
                <a:cs typeface="Arial" panose="020B0604020202020204" pitchFamily="34" charset="0"/>
              </a:rPr>
              <a:t>¿Qué se debe revisar en un compresor?</a:t>
            </a:r>
          </a:p>
          <a:p>
            <a:pPr marL="0" indent="0">
              <a:buNone/>
            </a:pPr>
            <a:r>
              <a:rPr lang="es-MX" dirty="0">
                <a:latin typeface="Arial" panose="020B0604020202020204" pitchFamily="34" charset="0"/>
                <a:cs typeface="Arial" panose="020B0604020202020204" pitchFamily="34" charset="0"/>
              </a:rPr>
              <a:t>¿Cómo determinar si es necesario realizar cambios en un sistema de aire comprimido?</a:t>
            </a:r>
          </a:p>
          <a:p>
            <a:pPr marL="0" indent="0">
              <a:buNone/>
            </a:pPr>
            <a:endParaRPr lang="es-MX"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7446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51579" y="869430"/>
            <a:ext cx="9603275" cy="4596915"/>
          </a:xfrm>
        </p:spPr>
        <p:txBody>
          <a:bodyPr>
            <a:normAutofit/>
          </a:bodyPr>
          <a:lstStyle/>
          <a:p>
            <a:pPr marL="0" indent="0">
              <a:buNone/>
            </a:pPr>
            <a:endParaRPr lang="es-MX" sz="2400" b="1" dirty="0"/>
          </a:p>
          <a:p>
            <a:pPr marL="0" indent="0">
              <a:buNone/>
            </a:pPr>
            <a:r>
              <a:rPr lang="es-MX" sz="2400" b="1" dirty="0" smtClean="0"/>
              <a:t>Referencias electrónicas </a:t>
            </a:r>
            <a:endParaRPr lang="es-MX" sz="2400" b="1" dirty="0"/>
          </a:p>
          <a:p>
            <a:pPr marL="0" indent="0">
              <a:buNone/>
            </a:pPr>
            <a:endParaRPr lang="es-MX" dirty="0" smtClean="0">
              <a:latin typeface="Arial" panose="020B0604020202020204" pitchFamily="34" charset="0"/>
              <a:cs typeface="Arial" panose="020B0604020202020204" pitchFamily="34" charset="0"/>
            </a:endParaRPr>
          </a:p>
          <a:p>
            <a:pPr marL="0" indent="0">
              <a:buNone/>
            </a:pPr>
            <a:r>
              <a:rPr lang="es-MX" dirty="0" smtClean="0">
                <a:latin typeface="Arial" panose="020B0604020202020204" pitchFamily="34" charset="0"/>
                <a:cs typeface="Arial" panose="020B0604020202020204" pitchFamily="34" charset="0"/>
              </a:rPr>
              <a:t>CONUEE</a:t>
            </a:r>
            <a:r>
              <a:rPr lang="es-MX" dirty="0" smtClean="0">
                <a:latin typeface="Arial" panose="020B0604020202020204" pitchFamily="34" charset="0"/>
                <a:cs typeface="Arial" panose="020B0604020202020204" pitchFamily="34" charset="0"/>
              </a:rPr>
              <a:t>, (2009). </a:t>
            </a:r>
            <a:r>
              <a:rPr lang="es-MX" i="1" dirty="0" smtClean="0">
                <a:latin typeface="Arial" panose="020B0604020202020204" pitchFamily="34" charset="0"/>
                <a:cs typeface="Arial" panose="020B0604020202020204" pitchFamily="34" charset="0"/>
              </a:rPr>
              <a:t>Guía </a:t>
            </a:r>
            <a:r>
              <a:rPr lang="es-MX" i="1" dirty="0">
                <a:latin typeface="Arial" panose="020B0604020202020204" pitchFamily="34" charset="0"/>
                <a:cs typeface="Arial" panose="020B0604020202020204" pitchFamily="34" charset="0"/>
              </a:rPr>
              <a:t>para Ahorrar Energía en Sistemas de Aire </a:t>
            </a:r>
            <a:r>
              <a:rPr lang="es-MX" i="1" dirty="0" smtClean="0">
                <a:latin typeface="Arial" panose="020B0604020202020204" pitchFamily="34" charset="0"/>
                <a:cs typeface="Arial" panose="020B0604020202020204" pitchFamily="34" charset="0"/>
              </a:rPr>
              <a:t>Comprimido.</a:t>
            </a:r>
            <a:r>
              <a:rPr lang="es-MX" dirty="0" smtClean="0">
                <a:latin typeface="Arial" panose="020B0604020202020204" pitchFamily="34" charset="0"/>
                <a:cs typeface="Arial" panose="020B0604020202020204" pitchFamily="34" charset="0"/>
              </a:rPr>
              <a:t> México: SENER. Consultado el 5 de julio de 2018, en </a:t>
            </a:r>
            <a:r>
              <a:rPr lang="es-MX" dirty="0">
                <a:hlinkClick r:id="rId2"/>
              </a:rPr>
              <a:t>https://www.gob.mx/cms/uploads/attachment/file/93860/Guia_aire_comprimido.pdf</a:t>
            </a:r>
            <a:endParaRPr lang="es-MX" dirty="0"/>
          </a:p>
          <a:p>
            <a:pPr marL="0" indent="0">
              <a:buNone/>
            </a:pPr>
            <a:endParaRPr lang="es-MX" dirty="0" smtClean="0">
              <a:latin typeface="Arial" panose="020B0604020202020204" pitchFamily="34" charset="0"/>
              <a:cs typeface="Arial" panose="020B0604020202020204" pitchFamily="34" charset="0"/>
            </a:endParaRPr>
          </a:p>
          <a:p>
            <a:pPr marL="0" indent="0">
              <a:buNone/>
            </a:pPr>
            <a:r>
              <a:rPr lang="es-MX" dirty="0" smtClean="0">
                <a:latin typeface="Arial" panose="020B0604020202020204" pitchFamily="34" charset="0"/>
                <a:cs typeface="Arial" panose="020B0604020202020204" pitchFamily="34" charset="0"/>
              </a:rPr>
              <a:t>FIDE</a:t>
            </a:r>
            <a:r>
              <a:rPr lang="es-MX"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hlinkClick r:id="rId3"/>
              </a:rPr>
              <a:t>http://www.fide.org.mx/?</a:t>
            </a:r>
            <a:r>
              <a:rPr lang="es-MX" dirty="0" smtClean="0">
                <a:latin typeface="Arial" panose="020B0604020202020204" pitchFamily="34" charset="0"/>
                <a:cs typeface="Arial" panose="020B0604020202020204" pitchFamily="34" charset="0"/>
                <a:hlinkClick r:id="rId3"/>
              </a:rPr>
              <a:t>option=com_wrapper&amp;view=wrapper&amp;Itemid=314</a:t>
            </a:r>
            <a:endParaRPr lang="es-MX" dirty="0" smtClean="0">
              <a:latin typeface="Arial" panose="020B0604020202020204" pitchFamily="34" charset="0"/>
              <a:cs typeface="Arial" panose="020B0604020202020204" pitchFamily="34" charset="0"/>
            </a:endParaRPr>
          </a:p>
          <a:p>
            <a:pPr marL="0" indent="0">
              <a:buNone/>
            </a:pPr>
            <a:endParaRPr lang="es-MX"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3313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ángulo redondeado 20"/>
          <p:cNvSpPr/>
          <p:nvPr/>
        </p:nvSpPr>
        <p:spPr>
          <a:xfrm>
            <a:off x="1407931" y="3897440"/>
            <a:ext cx="10044554" cy="1903753"/>
          </a:xfrm>
          <a:prstGeom prst="roundRect">
            <a:avLst/>
          </a:prstGeom>
          <a:solidFill>
            <a:schemeClr val="accent3">
              <a:alpha val="0"/>
            </a:schemeClr>
          </a:solidFill>
          <a:ln w="76200">
            <a:solidFill>
              <a:srgbClr val="FFFF00"/>
            </a:solidFill>
          </a:ln>
        </p:spPr>
        <p:style>
          <a:lnRef idx="3">
            <a:schemeClr val="lt1"/>
          </a:lnRef>
          <a:fillRef idx="1">
            <a:schemeClr val="accent3"/>
          </a:fillRef>
          <a:effectRef idx="1">
            <a:schemeClr val="accent3"/>
          </a:effectRef>
          <a:fontRef idx="minor">
            <a:schemeClr val="lt1"/>
          </a:fontRef>
        </p:style>
        <p:txBody>
          <a:bodyPr rtlCol="0" anchor="ctr"/>
          <a:lstStyle/>
          <a:p>
            <a:r>
              <a:rPr lang="es-MX" sz="2400" dirty="0" smtClean="0">
                <a:solidFill>
                  <a:schemeClr val="tx1"/>
                </a:solidFill>
              </a:rPr>
              <a:t>Propósito de la </a:t>
            </a:r>
            <a:r>
              <a:rPr lang="es-MX" sz="2400" b="1" dirty="0" smtClean="0">
                <a:solidFill>
                  <a:schemeClr val="tx1"/>
                </a:solidFill>
              </a:rPr>
              <a:t>UNIDAD DE COMPETENCIA </a:t>
            </a:r>
            <a:r>
              <a:rPr lang="es-MX" sz="2400" b="1" dirty="0">
                <a:solidFill>
                  <a:schemeClr val="tx1"/>
                </a:solidFill>
              </a:rPr>
              <a:t>3</a:t>
            </a:r>
            <a:r>
              <a:rPr lang="es-MX" sz="2400" b="1" dirty="0" smtClean="0">
                <a:solidFill>
                  <a:schemeClr val="tx1"/>
                </a:solidFill>
              </a:rPr>
              <a:t>: </a:t>
            </a:r>
          </a:p>
          <a:p>
            <a:endParaRPr lang="es-MX" sz="2400" dirty="0" smtClean="0">
              <a:solidFill>
                <a:schemeClr val="tx1"/>
              </a:solidFill>
            </a:endParaRPr>
          </a:p>
          <a:p>
            <a:r>
              <a:rPr lang="es-MX" sz="2400" dirty="0" smtClean="0">
                <a:solidFill>
                  <a:schemeClr val="tx1"/>
                </a:solidFill>
              </a:rPr>
              <a:t>Encontrar </a:t>
            </a:r>
            <a:r>
              <a:rPr lang="es-MX" sz="2400" dirty="0">
                <a:solidFill>
                  <a:schemeClr val="tx1"/>
                </a:solidFill>
              </a:rPr>
              <a:t>potenciales de ahorro de </a:t>
            </a:r>
            <a:r>
              <a:rPr lang="es-MX" sz="2400" dirty="0" smtClean="0">
                <a:solidFill>
                  <a:schemeClr val="tx1"/>
                </a:solidFill>
              </a:rPr>
              <a:t>energía eléctrica </a:t>
            </a:r>
            <a:r>
              <a:rPr lang="es-MX" sz="2400" dirty="0">
                <a:solidFill>
                  <a:schemeClr val="tx1"/>
                </a:solidFill>
              </a:rPr>
              <a:t>en sistemas industriales y de servicio</a:t>
            </a:r>
            <a:r>
              <a:rPr lang="es-MX" sz="2400" dirty="0" smtClean="0">
                <a:solidFill>
                  <a:schemeClr val="tx1"/>
                </a:solidFill>
              </a:rPr>
              <a:t>.</a:t>
            </a:r>
            <a:r>
              <a:rPr lang="es-MX" dirty="0">
                <a:solidFill>
                  <a:schemeClr val="tx1"/>
                </a:solidFill>
              </a:rPr>
              <a:t>	</a:t>
            </a:r>
          </a:p>
          <a:p>
            <a:pPr algn="ctr" defTabSz="457200"/>
            <a:endParaRPr lang="es-MX" dirty="0">
              <a:solidFill>
                <a:schemeClr val="tx1"/>
              </a:solidFill>
            </a:endParaRPr>
          </a:p>
        </p:txBody>
      </p:sp>
      <p:sp>
        <p:nvSpPr>
          <p:cNvPr id="15" name="Rectángulo redondeado 14"/>
          <p:cNvSpPr/>
          <p:nvPr/>
        </p:nvSpPr>
        <p:spPr>
          <a:xfrm>
            <a:off x="1407931" y="1368652"/>
            <a:ext cx="9714771" cy="1985298"/>
          </a:xfrm>
          <a:prstGeom prst="roundRect">
            <a:avLst/>
          </a:prstGeom>
          <a:solidFill>
            <a:schemeClr val="accent3">
              <a:alpha val="0"/>
            </a:schemeClr>
          </a:solidFill>
          <a:ln w="76200">
            <a:solidFill>
              <a:srgbClr val="FFFF00"/>
            </a:solidFill>
          </a:ln>
        </p:spPr>
        <p:style>
          <a:lnRef idx="3">
            <a:schemeClr val="lt1"/>
          </a:lnRef>
          <a:fillRef idx="1">
            <a:schemeClr val="accent3"/>
          </a:fillRef>
          <a:effectRef idx="1">
            <a:schemeClr val="accent3"/>
          </a:effectRef>
          <a:fontRef idx="minor">
            <a:schemeClr val="lt1"/>
          </a:fontRef>
        </p:style>
        <p:txBody>
          <a:bodyPr rtlCol="0" anchor="ctr"/>
          <a:lstStyle/>
          <a:p>
            <a:r>
              <a:rPr lang="es-MX" sz="2400" dirty="0">
                <a:solidFill>
                  <a:schemeClr val="tx1"/>
                </a:solidFill>
              </a:rPr>
              <a:t>Aplicar y demostrar la factibilidad técnica y rentabilidad económica de la aplicación de medidas de Ahorro de Energía Eléctrica a procesos e </a:t>
            </a:r>
            <a:r>
              <a:rPr lang="es-MX" sz="2400" dirty="0" smtClean="0">
                <a:solidFill>
                  <a:schemeClr val="tx1"/>
                </a:solidFill>
              </a:rPr>
              <a:t>instalaciones industriales </a:t>
            </a:r>
            <a:r>
              <a:rPr lang="es-MX" sz="2400" dirty="0">
                <a:solidFill>
                  <a:schemeClr val="tx1"/>
                </a:solidFill>
              </a:rPr>
              <a:t>y de servicios para la protección del Medio Ambiente y reducción de facturas eléctricas.</a:t>
            </a:r>
          </a:p>
        </p:txBody>
      </p:sp>
      <p:sp>
        <p:nvSpPr>
          <p:cNvPr id="2" name="Título 1"/>
          <p:cNvSpPr>
            <a:spLocks noGrp="1"/>
          </p:cNvSpPr>
          <p:nvPr>
            <p:ph type="ctrTitle"/>
          </p:nvPr>
        </p:nvSpPr>
        <p:spPr>
          <a:xfrm>
            <a:off x="1744297" y="439917"/>
            <a:ext cx="9521283" cy="769745"/>
          </a:xfrm>
        </p:spPr>
        <p:txBody>
          <a:bodyPr>
            <a:normAutofit/>
          </a:bodyPr>
          <a:lstStyle/>
          <a:p>
            <a:r>
              <a:rPr lang="es-ES_tradnl" sz="4000" b="1" baseline="-25000" dirty="0"/>
              <a:t>PROPÓSITO GENERAL</a:t>
            </a:r>
            <a:endParaRPr lang="es-MX" sz="4000" b="1" dirty="0"/>
          </a:p>
        </p:txBody>
      </p:sp>
      <p:pic>
        <p:nvPicPr>
          <p:cNvPr id="6" name="0 Imagen"/>
          <p:cNvPicPr/>
          <p:nvPr/>
        </p:nvPicPr>
        <p:blipFill>
          <a:blip r:embed="rId2" cstate="print">
            <a:extLst>
              <a:ext uri="{28A0092B-C50C-407E-A947-70E740481C1C}">
                <a14:useLocalDpi xmlns:a14="http://schemas.microsoft.com/office/drawing/2010/main" val="0"/>
              </a:ext>
            </a:extLst>
          </a:blip>
          <a:stretch>
            <a:fillRect/>
          </a:stretch>
        </p:blipFill>
        <p:spPr>
          <a:xfrm>
            <a:off x="232297" y="137538"/>
            <a:ext cx="1512000" cy="1374504"/>
          </a:xfrm>
          <a:prstGeom prst="rect">
            <a:avLst/>
          </a:prstGeom>
        </p:spPr>
      </p:pic>
    </p:spTree>
    <p:extLst>
      <p:ext uri="{BB962C8B-B14F-4D97-AF65-F5344CB8AC3E}">
        <p14:creationId xmlns:p14="http://schemas.microsoft.com/office/powerpoint/2010/main" val="2124892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50DD7E-A353-4F3D-9B04-C57CDD2908DE}"/>
              </a:ext>
            </a:extLst>
          </p:cNvPr>
          <p:cNvSpPr>
            <a:spLocks noGrp="1"/>
          </p:cNvSpPr>
          <p:nvPr>
            <p:ph type="title"/>
          </p:nvPr>
        </p:nvSpPr>
        <p:spPr/>
        <p:txBody>
          <a:bodyPr/>
          <a:lstStyle/>
          <a:p>
            <a:pPr algn="ctr"/>
            <a:r>
              <a:rPr lang="es-MX" b="1" dirty="0" smtClean="0"/>
              <a:t>Conceptos </a:t>
            </a:r>
            <a:r>
              <a:rPr lang="es-MX" b="1" dirty="0" smtClean="0"/>
              <a:t>básicos.</a:t>
            </a:r>
            <a:r>
              <a:rPr lang="es-MX" b="1" dirty="0" smtClean="0"/>
              <a:t/>
            </a:r>
            <a:br>
              <a:rPr lang="es-MX" b="1" dirty="0" smtClean="0"/>
            </a:br>
            <a:r>
              <a:rPr lang="es-MX" b="1" dirty="0" smtClean="0"/>
              <a:t>Compresores</a:t>
            </a:r>
            <a:endParaRPr lang="es-MX" dirty="0"/>
          </a:p>
        </p:txBody>
      </p:sp>
      <p:sp>
        <p:nvSpPr>
          <p:cNvPr id="3" name="Marcador de contenido 2">
            <a:extLst>
              <a:ext uri="{FF2B5EF4-FFF2-40B4-BE49-F238E27FC236}">
                <a16:creationId xmlns:a16="http://schemas.microsoft.com/office/drawing/2014/main" id="{5A0911F9-6CCC-4546-A19E-58B3D7ADD5DE}"/>
              </a:ext>
            </a:extLst>
          </p:cNvPr>
          <p:cNvSpPr>
            <a:spLocks noGrp="1"/>
          </p:cNvSpPr>
          <p:nvPr>
            <p:ph idx="1"/>
          </p:nvPr>
        </p:nvSpPr>
        <p:spPr/>
        <p:txBody>
          <a:bodyPr>
            <a:normAutofit/>
          </a:bodyPr>
          <a:lstStyle/>
          <a:p>
            <a:pPr algn="just"/>
            <a:r>
              <a:rPr lang="es-MX" dirty="0"/>
              <a:t>El aire comprimido no es otra cosa que el mismo aire del ambiente atrapado en un mecanismo donde se incrementa su presión -por la reducción del </a:t>
            </a:r>
            <a:r>
              <a:rPr lang="es-MX" dirty="0" smtClean="0"/>
              <a:t>volumen- </a:t>
            </a:r>
            <a:r>
              <a:rPr lang="es-MX" dirty="0"/>
              <a:t>a través de un proceso mecánico. La máquina que realiza este trabajo es un </a:t>
            </a:r>
            <a:r>
              <a:rPr lang="es-MX" dirty="0" smtClean="0"/>
              <a:t>compresor.</a:t>
            </a:r>
            <a:endParaRPr lang="es-MX" dirty="0"/>
          </a:p>
          <a:p>
            <a:pPr algn="just"/>
            <a:endParaRPr lang="es-MX" dirty="0" smtClean="0"/>
          </a:p>
          <a:p>
            <a:pPr algn="just"/>
            <a:r>
              <a:rPr lang="es-MX" dirty="0" smtClean="0"/>
              <a:t>Los </a:t>
            </a:r>
            <a:r>
              <a:rPr lang="es-MX" dirty="0"/>
              <a:t>compresores son unidades que permiten incrementar la presión de un gas, vapor o una mezcla de gases y vapores. La presión del fluido se eleva reduciendo el volumen del mismo durante su paso a través del compresor o cambiando la velocidad del aire por presión.</a:t>
            </a:r>
          </a:p>
        </p:txBody>
      </p:sp>
      <p:pic>
        <p:nvPicPr>
          <p:cNvPr id="4" name="Picture 2" descr="Resultado de imagen para compresor">
            <a:extLst>
              <a:ext uri="{FF2B5EF4-FFF2-40B4-BE49-F238E27FC236}">
                <a16:creationId xmlns:a16="http://schemas.microsoft.com/office/drawing/2014/main" id="{1D6725E9-D1AD-49AE-B9AA-9D2867F738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35887" y="240539"/>
            <a:ext cx="1775391" cy="1516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9111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ED0EB7-B200-4440-99F4-7121A206D0D4}"/>
              </a:ext>
            </a:extLst>
          </p:cNvPr>
          <p:cNvSpPr>
            <a:spLocks noGrp="1"/>
          </p:cNvSpPr>
          <p:nvPr>
            <p:ph type="title"/>
          </p:nvPr>
        </p:nvSpPr>
        <p:spPr/>
        <p:txBody>
          <a:bodyPr/>
          <a:lstStyle/>
          <a:p>
            <a:pPr algn="ctr"/>
            <a:r>
              <a:rPr lang="es-MX" dirty="0" smtClean="0"/>
              <a:t>Tipos de compresores </a:t>
            </a:r>
            <a:endParaRPr lang="es-MX" dirty="0"/>
          </a:p>
        </p:txBody>
      </p:sp>
      <p:sp>
        <p:nvSpPr>
          <p:cNvPr id="3" name="Marcador de contenido 2">
            <a:extLst>
              <a:ext uri="{FF2B5EF4-FFF2-40B4-BE49-F238E27FC236}">
                <a16:creationId xmlns:a16="http://schemas.microsoft.com/office/drawing/2014/main" id="{E35A8197-4E4A-4477-BA5C-25E687C84AC2}"/>
              </a:ext>
            </a:extLst>
          </p:cNvPr>
          <p:cNvSpPr>
            <a:spLocks noGrp="1"/>
          </p:cNvSpPr>
          <p:nvPr>
            <p:ph idx="1"/>
          </p:nvPr>
        </p:nvSpPr>
        <p:spPr>
          <a:xfrm>
            <a:off x="1451578" y="1613911"/>
            <a:ext cx="9603275" cy="3450613"/>
          </a:xfrm>
        </p:spPr>
        <p:txBody>
          <a:bodyPr>
            <a:normAutofit fontScale="25000" lnSpcReduction="20000"/>
          </a:bodyPr>
          <a:lstStyle/>
          <a:p>
            <a:endParaRPr lang="es-MX" dirty="0"/>
          </a:p>
          <a:p>
            <a:pPr algn="just"/>
            <a:r>
              <a:rPr lang="es-MX" sz="9600" dirty="0" smtClean="0"/>
              <a:t>Dependiendo de las características requeridas como: presión de trabajo, caudal y calidad del aire, se pueden emplear diversos tipos de compresores según su principio de funcionamiento. Los compresores quedan divididos en dos grandes grupos:</a:t>
            </a:r>
          </a:p>
          <a:p>
            <a:pPr algn="just"/>
            <a:endParaRPr lang="es-MX" sz="9600" dirty="0" smtClean="0"/>
          </a:p>
          <a:p>
            <a:pPr>
              <a:buFont typeface="Wingdings" panose="05000000000000000000" pitchFamily="2" charset="2"/>
              <a:buChar char="v"/>
            </a:pPr>
            <a:r>
              <a:rPr lang="es-MX" sz="9600" dirty="0" smtClean="0"/>
              <a:t>Compresores de desplazamiento positivo.</a:t>
            </a:r>
          </a:p>
          <a:p>
            <a:pPr>
              <a:buFont typeface="Wingdings" panose="05000000000000000000" pitchFamily="2" charset="2"/>
              <a:buChar char="v"/>
            </a:pPr>
            <a:r>
              <a:rPr lang="es-MX" sz="9600" dirty="0" smtClean="0"/>
              <a:t>Compresores dinámicos.</a:t>
            </a:r>
            <a:endParaRPr lang="es-MX" dirty="0"/>
          </a:p>
          <a:p>
            <a:pPr>
              <a:buFont typeface="Wingdings" panose="05000000000000000000" pitchFamily="2" charset="2"/>
              <a:buChar char="v"/>
            </a:pPr>
            <a:endParaRPr lang="es-MX" dirty="0" smtClean="0"/>
          </a:p>
          <a:p>
            <a:pPr marL="0" indent="0">
              <a:buNone/>
            </a:pPr>
            <a:endParaRPr lang="es-MX" dirty="0"/>
          </a:p>
        </p:txBody>
      </p:sp>
    </p:spTree>
    <p:extLst>
      <p:ext uri="{BB962C8B-B14F-4D97-AF65-F5344CB8AC3E}">
        <p14:creationId xmlns:p14="http://schemas.microsoft.com/office/powerpoint/2010/main" val="1761316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268698" y="4658314"/>
            <a:ext cx="9603275" cy="787429"/>
          </a:xfrm>
        </p:spPr>
        <p:txBody>
          <a:bodyPr>
            <a:normAutofit/>
          </a:bodyPr>
          <a:lstStyle/>
          <a:p>
            <a:r>
              <a:rPr lang="es-MX" sz="2400" dirty="0" smtClean="0">
                <a:solidFill>
                  <a:srgbClr val="FFC000"/>
                </a:solidFill>
              </a:rPr>
              <a:t>Solo presentan algunos de los tipos de compresores</a:t>
            </a:r>
            <a:endParaRPr lang="es-MX" sz="2400" dirty="0">
              <a:solidFill>
                <a:srgbClr val="FFC000"/>
              </a:solidFill>
            </a:endParaRPr>
          </a:p>
        </p:txBody>
      </p:sp>
      <p:pic>
        <p:nvPicPr>
          <p:cNvPr id="4" name="Imagen 3"/>
          <p:cNvPicPr>
            <a:picLocks noChangeAspect="1"/>
          </p:cNvPicPr>
          <p:nvPr/>
        </p:nvPicPr>
        <p:blipFill>
          <a:blip r:embed="rId2"/>
          <a:stretch>
            <a:fillRect/>
          </a:stretch>
        </p:blipFill>
        <p:spPr>
          <a:xfrm>
            <a:off x="470262" y="548133"/>
            <a:ext cx="11314649" cy="3853795"/>
          </a:xfrm>
          <a:prstGeom prst="rect">
            <a:avLst/>
          </a:prstGeom>
        </p:spPr>
      </p:pic>
    </p:spTree>
    <p:extLst>
      <p:ext uri="{BB962C8B-B14F-4D97-AF65-F5344CB8AC3E}">
        <p14:creationId xmlns:p14="http://schemas.microsoft.com/office/powerpoint/2010/main" val="3718136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6A8EAD-37F8-41BB-ABE2-784762BB4B58}"/>
              </a:ext>
            </a:extLst>
          </p:cNvPr>
          <p:cNvSpPr>
            <a:spLocks noGrp="1"/>
          </p:cNvSpPr>
          <p:nvPr>
            <p:ph type="title"/>
          </p:nvPr>
        </p:nvSpPr>
        <p:spPr/>
        <p:txBody>
          <a:bodyPr/>
          <a:lstStyle/>
          <a:p>
            <a:pPr algn="ctr"/>
            <a:r>
              <a:rPr lang="es-MX" dirty="0"/>
              <a:t>Desplazamiento positivo </a:t>
            </a:r>
          </a:p>
        </p:txBody>
      </p:sp>
      <p:sp>
        <p:nvSpPr>
          <p:cNvPr id="3" name="Marcador de contenido 2">
            <a:extLst>
              <a:ext uri="{FF2B5EF4-FFF2-40B4-BE49-F238E27FC236}">
                <a16:creationId xmlns:a16="http://schemas.microsoft.com/office/drawing/2014/main" id="{554EF13F-DA2B-4A7A-809A-835839E20625}"/>
              </a:ext>
            </a:extLst>
          </p:cNvPr>
          <p:cNvSpPr>
            <a:spLocks noGrp="1"/>
          </p:cNvSpPr>
          <p:nvPr>
            <p:ph idx="1"/>
          </p:nvPr>
        </p:nvSpPr>
        <p:spPr>
          <a:xfrm>
            <a:off x="1226158" y="1443449"/>
            <a:ext cx="10631062" cy="3450613"/>
          </a:xfrm>
        </p:spPr>
        <p:txBody>
          <a:bodyPr>
            <a:noAutofit/>
          </a:bodyPr>
          <a:lstStyle/>
          <a:p>
            <a:pPr algn="just"/>
            <a:r>
              <a:rPr lang="es-MX" sz="2400" dirty="0"/>
              <a:t>En este tipo de compresores, el aire es aspirado al interior de un cilindro, por la acción de un pistón accionado por una biela y un cigüeñal. Ese mismo pistón, al realizar el movimiento contrario, comprime el aire en el interior del mencionado cilindro, liberándolo a la red o a la siguiente etapa, una vez alcanzada la presión </a:t>
            </a:r>
            <a:r>
              <a:rPr lang="es-MX" sz="2400" dirty="0" smtClean="0"/>
              <a:t>requerida.</a:t>
            </a:r>
            <a:endParaRPr lang="es-MX" sz="2800" dirty="0">
              <a:solidFill>
                <a:srgbClr val="00B050"/>
              </a:solidFill>
            </a:endParaRPr>
          </a:p>
          <a:p>
            <a:r>
              <a:rPr lang="es-MX" sz="2400" dirty="0"/>
              <a:t>Se dividen en</a:t>
            </a:r>
            <a:r>
              <a:rPr lang="es-MX" sz="2400" dirty="0" smtClean="0"/>
              <a:t>: </a:t>
            </a:r>
            <a:endParaRPr lang="es-MX" sz="2400" dirty="0"/>
          </a:p>
          <a:p>
            <a:pPr>
              <a:buFont typeface="Wingdings" panose="05000000000000000000" pitchFamily="2" charset="2"/>
              <a:buChar char="v"/>
            </a:pPr>
            <a:r>
              <a:rPr lang="es-MX" sz="2400" dirty="0"/>
              <a:t>Rotativos</a:t>
            </a:r>
          </a:p>
          <a:p>
            <a:pPr>
              <a:buFont typeface="Wingdings" panose="05000000000000000000" pitchFamily="2" charset="2"/>
              <a:buChar char="v"/>
            </a:pPr>
            <a:r>
              <a:rPr lang="es-MX" sz="2400" dirty="0"/>
              <a:t>Alternativos </a:t>
            </a:r>
          </a:p>
        </p:txBody>
      </p:sp>
      <p:pic>
        <p:nvPicPr>
          <p:cNvPr id="4" name="Imagen 3"/>
          <p:cNvPicPr>
            <a:picLocks noChangeAspect="1"/>
          </p:cNvPicPr>
          <p:nvPr/>
        </p:nvPicPr>
        <p:blipFill>
          <a:blip r:embed="rId2"/>
          <a:stretch>
            <a:fillRect/>
          </a:stretch>
        </p:blipFill>
        <p:spPr>
          <a:xfrm>
            <a:off x="6253216" y="4128775"/>
            <a:ext cx="3619500" cy="1838325"/>
          </a:xfrm>
          <a:prstGeom prst="rect">
            <a:avLst/>
          </a:prstGeom>
        </p:spPr>
      </p:pic>
    </p:spTree>
    <p:extLst>
      <p:ext uri="{BB962C8B-B14F-4D97-AF65-F5344CB8AC3E}">
        <p14:creationId xmlns:p14="http://schemas.microsoft.com/office/powerpoint/2010/main" val="3811543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585274" y="4773730"/>
            <a:ext cx="2400300" cy="1838325"/>
          </a:xfrm>
          <a:prstGeom prst="rect">
            <a:avLst/>
          </a:prstGeom>
        </p:spPr>
      </p:pic>
      <p:sp>
        <p:nvSpPr>
          <p:cNvPr id="2" name="Título 1">
            <a:extLst>
              <a:ext uri="{FF2B5EF4-FFF2-40B4-BE49-F238E27FC236}">
                <a16:creationId xmlns:a16="http://schemas.microsoft.com/office/drawing/2014/main" id="{811469ED-827C-49BF-85B1-73BDC17D9AF8}"/>
              </a:ext>
            </a:extLst>
          </p:cNvPr>
          <p:cNvSpPr>
            <a:spLocks noGrp="1"/>
          </p:cNvSpPr>
          <p:nvPr>
            <p:ph type="title"/>
          </p:nvPr>
        </p:nvSpPr>
        <p:spPr>
          <a:xfrm>
            <a:off x="779489" y="457201"/>
            <a:ext cx="10568065" cy="1453600"/>
          </a:xfrm>
        </p:spPr>
        <p:txBody>
          <a:bodyPr>
            <a:noAutofit/>
          </a:bodyPr>
          <a:lstStyle/>
          <a:p>
            <a:pPr algn="just"/>
            <a:r>
              <a:rPr lang="es-MX" sz="2400" dirty="0"/>
              <a:t>Rotativos:  </a:t>
            </a:r>
            <a:r>
              <a:rPr lang="es-MX" sz="2400" cap="none" dirty="0"/>
              <a:t>los compresores rotativos producen aire comprimido mediante el empuje continuo del mismo desde la aspiración hasta la descarga del compresor, a través de un sistema rotatorio. se destacan en esta clase de compresores rotatorios los de </a:t>
            </a:r>
            <a:r>
              <a:rPr lang="es-MX" sz="2400" cap="none" dirty="0">
                <a:solidFill>
                  <a:srgbClr val="00B050"/>
                </a:solidFill>
              </a:rPr>
              <a:t>tornillo, los de lóbulos y los de </a:t>
            </a:r>
            <a:r>
              <a:rPr lang="es-MX" sz="2400" cap="none" dirty="0" smtClean="0">
                <a:solidFill>
                  <a:srgbClr val="00B050"/>
                </a:solidFill>
              </a:rPr>
              <a:t>paletas</a:t>
            </a:r>
            <a:r>
              <a:rPr lang="es-MX" sz="2400" dirty="0">
                <a:solidFill>
                  <a:srgbClr val="00B050"/>
                </a:solidFill>
              </a:rPr>
              <a:t/>
            </a:r>
            <a:br>
              <a:rPr lang="es-MX" sz="2400" dirty="0">
                <a:solidFill>
                  <a:srgbClr val="00B050"/>
                </a:solidFill>
              </a:rPr>
            </a:br>
            <a:endParaRPr lang="es-MX" sz="2400" dirty="0"/>
          </a:p>
        </p:txBody>
      </p:sp>
      <p:sp>
        <p:nvSpPr>
          <p:cNvPr id="3" name="Marcador de contenido 2">
            <a:extLst>
              <a:ext uri="{FF2B5EF4-FFF2-40B4-BE49-F238E27FC236}">
                <a16:creationId xmlns:a16="http://schemas.microsoft.com/office/drawing/2014/main" id="{CA6376FA-D9C9-474B-AB2B-17D9D63BC28A}"/>
              </a:ext>
            </a:extLst>
          </p:cNvPr>
          <p:cNvSpPr>
            <a:spLocks noGrp="1"/>
          </p:cNvSpPr>
          <p:nvPr>
            <p:ph idx="1"/>
          </p:nvPr>
        </p:nvSpPr>
        <p:spPr>
          <a:xfrm>
            <a:off x="569627" y="1910800"/>
            <a:ext cx="9653666" cy="3450613"/>
          </a:xfrm>
        </p:spPr>
        <p:txBody>
          <a:bodyPr>
            <a:noAutofit/>
          </a:bodyPr>
          <a:lstStyle/>
          <a:p>
            <a:pPr algn="just"/>
            <a:r>
              <a:rPr lang="es-MX" sz="2400" dirty="0">
                <a:solidFill>
                  <a:srgbClr val="FF0000"/>
                </a:solidFill>
              </a:rPr>
              <a:t>Compresores de tornillo: </a:t>
            </a:r>
            <a:r>
              <a:rPr lang="es-MX" sz="2400" dirty="0"/>
              <a:t>La rotación permanente de tornillos helicoidales, permite la compresión del aire que se desplaza en sentido axial, hasta la presión de trabajo requerida</a:t>
            </a:r>
            <a:r>
              <a:rPr lang="es-MX" sz="2400" dirty="0">
                <a:solidFill>
                  <a:srgbClr val="FF0000"/>
                </a:solidFill>
              </a:rPr>
              <a:t>.</a:t>
            </a:r>
            <a:r>
              <a:rPr lang="es-MX" sz="2400" dirty="0"/>
              <a:t> Se distinguen por presentar disponibilidades tan elevados como las de compresores axiales y compresores centrífugos (99.5 %).</a:t>
            </a:r>
          </a:p>
          <a:p>
            <a:pPr algn="just"/>
            <a:r>
              <a:rPr lang="es-MX" sz="2400" dirty="0" smtClean="0"/>
              <a:t>Los </a:t>
            </a:r>
            <a:r>
              <a:rPr lang="es-MX" sz="2400" dirty="0"/>
              <a:t>compresores de tornillo proveen un suministro extremadamente confiable de aire comprimido limpio y seco.</a:t>
            </a:r>
            <a:endParaRPr lang="es-MX" sz="2400" dirty="0">
              <a:solidFill>
                <a:srgbClr val="FF0000"/>
              </a:solidFill>
            </a:endParaRPr>
          </a:p>
        </p:txBody>
      </p:sp>
    </p:spTree>
    <p:extLst>
      <p:ext uri="{BB962C8B-B14F-4D97-AF65-F5344CB8AC3E}">
        <p14:creationId xmlns:p14="http://schemas.microsoft.com/office/powerpoint/2010/main" val="1437625668"/>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Galería">
  <a:themeElements>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í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í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FD9D5"/>
      </a:lt2>
      <a:accent1>
        <a:srgbClr val="FB8C29"/>
      </a:accent1>
      <a:accent2>
        <a:srgbClr val="F2C351"/>
      </a:accent2>
      <a:accent3>
        <a:srgbClr val="D0CBA5"/>
      </a:accent3>
      <a:accent4>
        <a:srgbClr val="A2C476"/>
      </a:accent4>
      <a:accent5>
        <a:srgbClr val="57C293"/>
      </a:accent5>
      <a:accent6>
        <a:srgbClr val="06BFDE"/>
      </a:accent6>
      <a:hlink>
        <a:srgbClr val="FBAE29"/>
      </a:hlink>
      <a:folHlink>
        <a:srgbClr val="EDC47E"/>
      </a:folHlink>
    </a:clrScheme>
    <a:fontScheme name="Gallery">
      <a:majorFont>
        <a:latin typeface="Rockwell" panose="020606030202050204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BB5F5D82-B5E9-469E-A815-C655ED4AF243}"/>
    </a:ext>
  </a:extLst>
</a:theme>
</file>

<file path=ppt/theme/theme3.xml><?xml version="1.0" encoding="utf-8"?>
<a:theme xmlns:a="http://schemas.openxmlformats.org/drawingml/2006/main" name="Sala de reuniones Ion">
  <a:themeElements>
    <a:clrScheme name="Sala de reuniones 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4.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5.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6.xml><?xml version="1.0" encoding="utf-8"?>
<a:theme xmlns:a="http://schemas.openxmlformats.org/drawingml/2006/main" name="Pizarra">
  <a:themeElements>
    <a:clrScheme name="Pizarra">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Pizarra">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zarra">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Facet</Template>
  <TotalTime>695</TotalTime>
  <Words>2758</Words>
  <Application>Microsoft Office PowerPoint</Application>
  <PresentationFormat>Panorámica</PresentationFormat>
  <Paragraphs>176</Paragraphs>
  <Slides>39</Slides>
  <Notes>0</Notes>
  <HiddenSlides>0</HiddenSlides>
  <MMClips>1</MMClips>
  <ScaleCrop>false</ScaleCrop>
  <HeadingPairs>
    <vt:vector size="6" baseType="variant">
      <vt:variant>
        <vt:lpstr>Fuentes usadas</vt:lpstr>
      </vt:variant>
      <vt:variant>
        <vt:i4>10</vt:i4>
      </vt:variant>
      <vt:variant>
        <vt:lpstr>Tema</vt:lpstr>
      </vt:variant>
      <vt:variant>
        <vt:i4>6</vt:i4>
      </vt:variant>
      <vt:variant>
        <vt:lpstr>Títulos de diapositiva</vt:lpstr>
      </vt:variant>
      <vt:variant>
        <vt:i4>39</vt:i4>
      </vt:variant>
    </vt:vector>
  </HeadingPairs>
  <TitlesOfParts>
    <vt:vector size="55" baseType="lpstr">
      <vt:lpstr>Arial</vt:lpstr>
      <vt:lpstr>Bookman Old Style</vt:lpstr>
      <vt:lpstr>Calisto MT</vt:lpstr>
      <vt:lpstr>Century Gothic</vt:lpstr>
      <vt:lpstr>Gill Sans MT</vt:lpstr>
      <vt:lpstr>Rockwell</vt:lpstr>
      <vt:lpstr>Trebuchet MS</vt:lpstr>
      <vt:lpstr>Wingdings</vt:lpstr>
      <vt:lpstr>Wingdings 2</vt:lpstr>
      <vt:lpstr>Wingdings 3</vt:lpstr>
      <vt:lpstr>Galería</vt:lpstr>
      <vt:lpstr>Gallery</vt:lpstr>
      <vt:lpstr>Sala de reuniones Ion</vt:lpstr>
      <vt:lpstr>Damask</vt:lpstr>
      <vt:lpstr>Espiral</vt:lpstr>
      <vt:lpstr>Pizarra</vt:lpstr>
      <vt:lpstr>Universidad Autónoma del  Estado de México</vt:lpstr>
      <vt:lpstr>Presentación de PowerPoint</vt:lpstr>
      <vt:lpstr>¿Cómo emplear este material?</vt:lpstr>
      <vt:lpstr>PROPÓSITO GENERAL</vt:lpstr>
      <vt:lpstr>Conceptos básicos. Compresores</vt:lpstr>
      <vt:lpstr>Tipos de compresores </vt:lpstr>
      <vt:lpstr>Presentación de PowerPoint</vt:lpstr>
      <vt:lpstr>Desplazamiento positivo </vt:lpstr>
      <vt:lpstr>Rotativos:  los compresores rotativos producen aire comprimido mediante el empuje continuo del mismo desde la aspiración hasta la descarga del compresor, a través de un sistema rotatorio. se destacan en esta clase de compresores rotatorios los de tornillo, los de lóbulos y los de paletas </vt:lpstr>
      <vt:lpstr>El siguiente es un video que muestra el funcionamiento del compresor</vt:lpstr>
      <vt:lpstr>Compresor de lóbulos </vt:lpstr>
      <vt:lpstr>Compresor de paletas </vt:lpstr>
      <vt:lpstr> alternativos </vt:lpstr>
      <vt:lpstr>Diafragma.   </vt:lpstr>
      <vt:lpstr>DINÁMICOS</vt:lpstr>
      <vt:lpstr>Radial </vt:lpstr>
      <vt:lpstr>Axial </vt:lpstr>
      <vt:lpstr>Presentación de PowerPoint</vt:lpstr>
      <vt:lpstr>Presentación de PowerPoint</vt:lpstr>
      <vt:lpstr>Necesidades del aire comprimido </vt:lpstr>
      <vt:lpstr>Potencia requerida de un compresor</vt:lpstr>
      <vt:lpstr>Modos de control de compresores</vt:lpstr>
      <vt:lpstr>Esquemas individuales de control en compresores </vt:lpstr>
      <vt:lpstr>Presentación de PowerPoint</vt:lpstr>
      <vt:lpstr>Presentación de PowerPoint</vt:lpstr>
      <vt:lpstr> Variadores de Frecuencia (VFD).</vt:lpstr>
      <vt:lpstr>Post-enfriadores </vt:lpstr>
      <vt:lpstr>Presentación de PowerPoint</vt:lpstr>
      <vt:lpstr>Control mediante Almacenamiento (tanques pulmón).</vt:lpstr>
      <vt:lpstr>Sistema de distribución </vt:lpstr>
      <vt:lpstr>Costos en sistemas de aire comprimido </vt:lpstr>
      <vt:lpstr>Costos en sistemas de aire comprimido </vt:lpstr>
      <vt:lpstr>Presentación de PowerPoint</vt:lpstr>
      <vt:lpstr>Recomendaciones básicas para el mantenimiento para un sistema de aire comprimido. (CONUEE, 2009) </vt:lpstr>
      <vt:lpstr>Presentación de PowerPoint</vt:lpstr>
      <vt:lpstr>Mejoras que pueden desarrollarse para el ahorro:</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Ahorro de Energía en sistemas de compresión</dc:title>
  <dc:creator>MI HP</dc:creator>
  <cp:lastModifiedBy>Alex</cp:lastModifiedBy>
  <cp:revision>89</cp:revision>
  <dcterms:created xsi:type="dcterms:W3CDTF">2018-05-11T18:03:09Z</dcterms:created>
  <dcterms:modified xsi:type="dcterms:W3CDTF">2018-09-28T20:06:58Z</dcterms:modified>
</cp:coreProperties>
</file>