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9" r:id="rId4"/>
    <p:sldId id="257" r:id="rId5"/>
    <p:sldId id="261"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p:scale>
          <a:sx n="77" d="100"/>
          <a:sy n="77" d="100"/>
        </p:scale>
        <p:origin x="-174" y="-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5F938FED-BF85-4799-A169-C61AA04F6B23}"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F11E4C2-A70B-4BC3-B693-F344D651BFC8}" type="slidenum">
              <a:rPr lang="es-MX" smtClean="0"/>
              <a:t>‹Nº›</a:t>
            </a:fld>
            <a:endParaRPr lang="es-MX"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66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498850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F11E4C2-A70B-4BC3-B693-F344D651BFC8}" type="slidenum">
              <a:rPr lang="es-MX" smtClean="0"/>
              <a:t>‹Nº›</a:t>
            </a:fld>
            <a:endParaRPr lang="es-MX"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5582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268010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BF11E4C2-A70B-4BC3-B693-F344D651BFC8}" type="slidenum">
              <a:rPr lang="es-MX" smtClean="0"/>
              <a:t>‹Nº›</a:t>
            </a:fld>
            <a:endParaRPr lang="es-MX"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53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1903781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024128" y="2967788"/>
            <a:ext cx="4754880" cy="334157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smtClean="0"/>
              <a:t>Editar el estilo de texto del patrón</a:t>
            </a:r>
          </a:p>
        </p:txBody>
      </p:sp>
      <p:sp>
        <p:nvSpPr>
          <p:cNvPr id="6" name="Content Placeholder 5"/>
          <p:cNvSpPr>
            <a:spLocks noGrp="1"/>
          </p:cNvSpPr>
          <p:nvPr>
            <p:ph sz="quarter" idx="4"/>
          </p:nvPr>
        </p:nvSpPr>
        <p:spPr>
          <a:xfrm>
            <a:off x="5990888" y="2967788"/>
            <a:ext cx="4754880" cy="334157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1800569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3858622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4265865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F11E4C2-A70B-4BC3-B693-F344D651BFC8}" type="slidenum">
              <a:rPr lang="es-MX" smtClean="0"/>
              <a:t>‹Nº›</a:t>
            </a:fld>
            <a:endParaRPr lang="es-MX" dirty="0"/>
          </a:p>
        </p:txBody>
      </p:sp>
    </p:spTree>
    <p:extLst>
      <p:ext uri="{BB962C8B-B14F-4D97-AF65-F5344CB8AC3E}">
        <p14:creationId xmlns:p14="http://schemas.microsoft.com/office/powerpoint/2010/main" val="2356420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5F938FED-BF85-4799-A169-C61AA04F6B23}" type="datetimeFigureOut">
              <a:rPr lang="es-MX" smtClean="0"/>
              <a:t>28/09/2018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BF11E4C2-A70B-4BC3-B693-F344D651BFC8}" type="slidenum">
              <a:rPr lang="es-MX" smtClean="0"/>
              <a:t>‹Nº›</a:t>
            </a:fld>
            <a:endParaRPr lang="es-MX"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2305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F938FED-BF85-4799-A169-C61AA04F6B23}" type="datetimeFigureOut">
              <a:rPr lang="es-MX" smtClean="0"/>
              <a:t>28/09/2018</a:t>
            </a:fld>
            <a:endParaRPr lang="es-MX"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s-MX"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F11E4C2-A70B-4BC3-B693-F344D651BFC8}" type="slidenum">
              <a:rPr lang="es-MX" smtClean="0"/>
              <a:t>‹Nº›</a:t>
            </a:fld>
            <a:endParaRPr lang="es-MX"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647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7829"/>
          <a:stretch/>
        </p:blipFill>
        <p:spPr>
          <a:xfrm>
            <a:off x="100012" y="139699"/>
            <a:ext cx="12091988" cy="6595195"/>
          </a:xfrm>
          <a:prstGeom prst="rect">
            <a:avLst/>
          </a:prstGeom>
        </p:spPr>
      </p:pic>
      <p:sp>
        <p:nvSpPr>
          <p:cNvPr id="5" name="CuadroTexto 4"/>
          <p:cNvSpPr txBox="1"/>
          <p:nvPr/>
        </p:nvSpPr>
        <p:spPr>
          <a:xfrm>
            <a:off x="1409700" y="1460499"/>
            <a:ext cx="9080500" cy="523220"/>
          </a:xfrm>
          <a:prstGeom prst="rect">
            <a:avLst/>
          </a:prstGeom>
          <a:noFill/>
        </p:spPr>
        <p:txBody>
          <a:bodyPr wrap="square" rtlCol="0">
            <a:spAutoFit/>
          </a:bodyPr>
          <a:lstStyle/>
          <a:p>
            <a:pPr algn="ctr"/>
            <a:r>
              <a:rPr lang="es-MX" sz="2800" dirty="0" smtClean="0">
                <a:latin typeface="Bodoni MT Condensed" panose="02070606080606020203" pitchFamily="18" charset="0"/>
              </a:rPr>
              <a:t>“ESTRUCTURA DE LAS ORGANIZACIONES INTERNACIONALES”</a:t>
            </a:r>
            <a:endParaRPr lang="es-MX" sz="2800" dirty="0">
              <a:latin typeface="Bodoni MT Condensed" panose="02070606080606020203" pitchFamily="18" charset="0"/>
            </a:endParaRPr>
          </a:p>
        </p:txBody>
      </p:sp>
      <p:pic>
        <p:nvPicPr>
          <p:cNvPr id="7" name="Picture 2" descr="http://t3.gstatic.com/images?q=tbn:ANd9GcSw_vomRFBrk6FLOVnL-zRm39j-7iCV5_TPk9DxpnfBu6ezZnbK"/>
          <p:cNvPicPr>
            <a:picLocks noChangeAspect="1" noChangeArrowheads="1"/>
          </p:cNvPicPr>
          <p:nvPr/>
        </p:nvPicPr>
        <p:blipFill>
          <a:blip r:embed="rId3" cstate="print"/>
          <a:srcRect/>
          <a:stretch>
            <a:fillRect/>
          </a:stretch>
        </p:blipFill>
        <p:spPr bwMode="auto">
          <a:xfrm>
            <a:off x="1978025" y="307975"/>
            <a:ext cx="1225550" cy="1104900"/>
          </a:xfrm>
          <a:prstGeom prst="rect">
            <a:avLst/>
          </a:prstGeom>
          <a:noFill/>
          <a:ln w="9525">
            <a:noFill/>
            <a:miter lim="800000"/>
            <a:headEnd/>
            <a:tailEnd/>
          </a:ln>
        </p:spPr>
      </p:pic>
      <p:sp>
        <p:nvSpPr>
          <p:cNvPr id="8" name="1 Título"/>
          <p:cNvSpPr>
            <a:spLocks noGrp="1"/>
          </p:cNvSpPr>
          <p:nvPr>
            <p:ph type="ctrTitle"/>
          </p:nvPr>
        </p:nvSpPr>
        <p:spPr bwMode="auto">
          <a:xfrm>
            <a:off x="3184525" y="-171450"/>
            <a:ext cx="6283325" cy="1471613"/>
          </a:xfrm>
        </p:spPr>
        <p:txBody>
          <a:bodyPr/>
          <a:lstStyle/>
          <a:p>
            <a:pPr algn="ctr" eaLnBrk="1" hangingPunct="1"/>
            <a:r>
              <a:rPr lang="es-ES" sz="1600" b="1" cap="none" dirty="0" smtClean="0">
                <a:solidFill>
                  <a:schemeClr val="bg2"/>
                </a:solidFill>
                <a:latin typeface="Bookman Old Style" pitchFamily="18" charset="0"/>
              </a:rPr>
              <a:t/>
            </a:r>
            <a:br>
              <a:rPr lang="es-ES" sz="1600" b="1" cap="none" dirty="0" smtClean="0">
                <a:solidFill>
                  <a:schemeClr val="bg2"/>
                </a:solidFill>
                <a:latin typeface="Bookman Old Style" pitchFamily="18" charset="0"/>
              </a:rPr>
            </a:br>
            <a:r>
              <a:rPr lang="es-ES" sz="1600" b="1" cap="none" dirty="0" smtClean="0">
                <a:solidFill>
                  <a:schemeClr val="tx1">
                    <a:lumMod val="95000"/>
                    <a:lumOff val="5000"/>
                  </a:schemeClr>
                </a:solidFill>
                <a:latin typeface="Bookman Old Style" pitchFamily="18" charset="0"/>
              </a:rPr>
              <a:t>UNIVERSIDAD AUTÓNOMA DEL ESTADO DE MÉXICO</a:t>
            </a:r>
            <a:br>
              <a:rPr lang="es-ES" sz="1600" b="1" cap="none" dirty="0" smtClean="0">
                <a:solidFill>
                  <a:schemeClr val="tx1">
                    <a:lumMod val="95000"/>
                    <a:lumOff val="5000"/>
                  </a:schemeClr>
                </a:solidFill>
                <a:latin typeface="Bookman Old Style" pitchFamily="18" charset="0"/>
              </a:rPr>
            </a:br>
            <a:r>
              <a:rPr lang="es-ES" sz="1600" b="1" cap="none" dirty="0" smtClean="0">
                <a:solidFill>
                  <a:schemeClr val="tx1">
                    <a:lumMod val="95000"/>
                    <a:lumOff val="5000"/>
                  </a:schemeClr>
                </a:solidFill>
                <a:latin typeface="Bookman Old Style" pitchFamily="18" charset="0"/>
              </a:rPr>
              <a:t>CENTRO UNIVERSITARIO NEZAHUALCÓYOTL</a:t>
            </a:r>
            <a:br>
              <a:rPr lang="es-ES" sz="1600" b="1" cap="none" dirty="0" smtClean="0">
                <a:solidFill>
                  <a:schemeClr val="tx1">
                    <a:lumMod val="95000"/>
                    <a:lumOff val="5000"/>
                  </a:schemeClr>
                </a:solidFill>
                <a:latin typeface="Bookman Old Style" pitchFamily="18" charset="0"/>
              </a:rPr>
            </a:br>
            <a:r>
              <a:rPr lang="es-ES" sz="1600" b="1" cap="none" dirty="0" smtClean="0">
                <a:solidFill>
                  <a:schemeClr val="tx1">
                    <a:lumMod val="95000"/>
                    <a:lumOff val="5000"/>
                  </a:schemeClr>
                </a:solidFill>
                <a:latin typeface="Bookman Old Style" pitchFamily="18" charset="0"/>
              </a:rPr>
              <a:t>LICENCIATURA EN COMERCIO INTERNACIONAL</a:t>
            </a:r>
            <a:endParaRPr lang="es-ES" sz="1800" b="1" cap="none" dirty="0" smtClean="0">
              <a:solidFill>
                <a:schemeClr val="tx1">
                  <a:lumMod val="95000"/>
                  <a:lumOff val="5000"/>
                </a:schemeClr>
              </a:solidFill>
              <a:latin typeface="Bookman Old Style" pitchFamily="18" charset="0"/>
            </a:endParaRPr>
          </a:p>
        </p:txBody>
      </p:sp>
      <p:sp>
        <p:nvSpPr>
          <p:cNvPr id="9" name="CuadroTexto 8"/>
          <p:cNvSpPr txBox="1"/>
          <p:nvPr/>
        </p:nvSpPr>
        <p:spPr>
          <a:xfrm>
            <a:off x="5734050" y="5017712"/>
            <a:ext cx="1301750" cy="461665"/>
          </a:xfrm>
          <a:prstGeom prst="rect">
            <a:avLst/>
          </a:prstGeom>
          <a:noFill/>
        </p:spPr>
        <p:txBody>
          <a:bodyPr wrap="square" rtlCol="0">
            <a:spAutoFit/>
          </a:bodyPr>
          <a:lstStyle/>
          <a:p>
            <a:r>
              <a:rPr lang="es-MX" sz="2400" dirty="0" smtClean="0"/>
              <a:t>2018-B</a:t>
            </a:r>
            <a:endParaRPr lang="es-MX" sz="2400" dirty="0"/>
          </a:p>
        </p:txBody>
      </p:sp>
      <p:sp>
        <p:nvSpPr>
          <p:cNvPr id="10" name="Rectangle 3"/>
          <p:cNvSpPr>
            <a:spLocks noChangeArrowheads="1"/>
          </p:cNvSpPr>
          <p:nvPr/>
        </p:nvSpPr>
        <p:spPr bwMode="auto">
          <a:xfrm>
            <a:off x="7035800" y="4640982"/>
            <a:ext cx="3571875" cy="209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2133600" algn="l"/>
                <a:tab pos="5221288"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133600" algn="l"/>
                <a:tab pos="5221288"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133600" algn="l"/>
                <a:tab pos="5221288"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133600" algn="l"/>
                <a:tab pos="5221288"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133600" algn="l"/>
                <a:tab pos="5221288"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133600" algn="l"/>
                <a:tab pos="5221288"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133600" algn="l"/>
                <a:tab pos="5221288"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133600" algn="l"/>
                <a:tab pos="5221288"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133600" algn="l"/>
                <a:tab pos="5221288" algn="l"/>
              </a:tabLst>
              <a:defRPr>
                <a:solidFill>
                  <a:schemeClr val="tx1"/>
                </a:solidFill>
                <a:latin typeface="Arial" panose="020B0604020202020204" pitchFamily="34" charset="0"/>
                <a:cs typeface="Arial" panose="020B0604020202020204" pitchFamily="34" charset="0"/>
              </a:defRPr>
            </a:lvl9pPr>
          </a:lstStyle>
          <a:p>
            <a:pPr algn="ctr" eaLnBrk="1" hangingPunct="1"/>
            <a:endParaRPr lang="es-MX" altLang="es-MX" dirty="0"/>
          </a:p>
          <a:p>
            <a:pPr algn="ctr" eaLnBrk="1" hangingPunct="1"/>
            <a:endParaRPr lang="es-MX" altLang="es-MX" dirty="0"/>
          </a:p>
          <a:p>
            <a:pPr algn="ctr" eaLnBrk="1" hangingPunct="1"/>
            <a:r>
              <a:rPr lang="es-MX" altLang="es-MX" sz="2000" b="1" dirty="0"/>
              <a:t>Material didáctico </a:t>
            </a:r>
            <a:r>
              <a:rPr lang="es-MX" altLang="es-MX" sz="2000" b="1" dirty="0" smtClean="0"/>
              <a:t>(Visión </a:t>
            </a:r>
            <a:r>
              <a:rPr lang="es-MX" altLang="es-MX" sz="2000" b="1" dirty="0" err="1" smtClean="0"/>
              <a:t>Proyectable</a:t>
            </a:r>
            <a:r>
              <a:rPr lang="es-MX" altLang="es-MX" sz="2000" b="1" dirty="0" smtClean="0"/>
              <a:t>-Diapositivas</a:t>
            </a:r>
            <a:r>
              <a:rPr lang="es-MX" altLang="es-MX" sz="2000" b="1" dirty="0"/>
              <a:t>)</a:t>
            </a:r>
          </a:p>
          <a:p>
            <a:pPr algn="ctr" eaLnBrk="1" hangingPunct="1"/>
            <a:r>
              <a:rPr lang="es-MX" altLang="es-MX" u="sng" dirty="0" smtClean="0"/>
              <a:t>Guion </a:t>
            </a:r>
            <a:r>
              <a:rPr lang="es-MX" altLang="es-MX" u="sng" dirty="0"/>
              <a:t>Explicativo</a:t>
            </a:r>
          </a:p>
          <a:p>
            <a:pPr algn="ctr"/>
            <a:r>
              <a:rPr lang="es-MX" altLang="es-MX" b="1" dirty="0" smtClean="0"/>
              <a:t>Dr. </a:t>
            </a:r>
            <a:r>
              <a:rPr lang="es-MX" altLang="es-MX" b="1" dirty="0"/>
              <a:t>Rafael A. Durán Gómez</a:t>
            </a:r>
          </a:p>
          <a:p>
            <a:pPr algn="ctr"/>
            <a:endParaRPr lang="es-MX" altLang="es-MX" dirty="0"/>
          </a:p>
        </p:txBody>
      </p:sp>
    </p:spTree>
    <p:extLst>
      <p:ext uri="{BB962C8B-B14F-4D97-AF65-F5344CB8AC3E}">
        <p14:creationId xmlns:p14="http://schemas.microsoft.com/office/powerpoint/2010/main" val="1395902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a16="http://schemas.microsoft.com/office/drawing/2014/main" xmlns="" id="{AB52817D-8EAA-4887-BD39-1B24FD3B5731}"/>
              </a:ext>
            </a:extLst>
          </p:cNvPr>
          <p:cNvSpPr>
            <a:spLocks noGrp="1"/>
          </p:cNvSpPr>
          <p:nvPr>
            <p:ph idx="1"/>
          </p:nvPr>
        </p:nvSpPr>
        <p:spPr>
          <a:xfrm>
            <a:off x="668529" y="1537515"/>
            <a:ext cx="5452871" cy="4979312"/>
          </a:xfrm>
          <a:prstGeom prst="rect">
            <a:avLst/>
          </a:prstGeom>
        </p:spPr>
        <p:txBody>
          <a:bodyPr wrap="square">
            <a:spAutoFit/>
          </a:bodyPr>
          <a:lstStyle/>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Rector</a:t>
            </a:r>
            <a:endParaRPr lang="es-ES" sz="900" dirty="0">
              <a:latin typeface="Arial" panose="020B0604020202020204" pitchFamily="34" charset="0"/>
              <a:ea typeface="Calibri" panose="020F0502020204030204" pitchFamily="34" charset="0"/>
              <a:cs typeface="Arial" panose="020B0604020202020204" pitchFamily="34" charset="0"/>
            </a:endParaRPr>
          </a:p>
          <a:p>
            <a:pPr marL="0" indent="0" algn="just">
              <a:lnSpc>
                <a:spcPct val="0"/>
              </a:lnSpc>
              <a:buNone/>
            </a:pPr>
            <a:r>
              <a:rPr lang="es-MX" sz="900" dirty="0" smtClean="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Doctor en Educación </a:t>
            </a:r>
            <a:r>
              <a:rPr lang="es-MX" sz="900" b="1" dirty="0">
                <a:latin typeface="Arial" panose="020B0604020202020204" pitchFamily="34" charset="0"/>
                <a:ea typeface="Calibri" panose="020F0502020204030204" pitchFamily="34" charset="0"/>
                <a:cs typeface="Arial" panose="020B0604020202020204" pitchFamily="34" charset="0"/>
              </a:rPr>
              <a:t> Alfredo Barrera Baca 		</a:t>
            </a:r>
            <a:r>
              <a:rPr lang="es-MX" sz="900" dirty="0">
                <a:latin typeface="Arial" panose="020B0604020202020204" pitchFamily="34" charset="0"/>
                <a:ea typeface="Calibri" panose="020F0502020204030204" pitchFamily="34" charset="0"/>
                <a:cs typeface="Arial" panose="020B0604020202020204" pitchFamily="34" charset="0"/>
              </a:rPr>
              <a:t> </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a:latin typeface="Arial" panose="020B0604020202020204" pitchFamily="34" charset="0"/>
                <a:ea typeface="Calibri" panose="020F0502020204030204" pitchFamily="34" charset="0"/>
                <a:cs typeface="Arial" panose="020B0604020202020204" pitchFamily="34" charset="0"/>
              </a:rPr>
              <a:t> </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a:latin typeface="Arial" panose="020B0604020202020204" pitchFamily="34" charset="0"/>
                <a:ea typeface="Calibri" panose="020F0502020204030204" pitchFamily="34" charset="0"/>
                <a:cs typeface="Arial" panose="020B0604020202020204" pitchFamily="34" charset="0"/>
              </a:rPr>
              <a:t>Maestra en Salud </a:t>
            </a:r>
            <a:r>
              <a:rPr lang="es-MX" sz="900" dirty="0" smtClean="0">
                <a:latin typeface="Arial" panose="020B0604020202020204" pitchFamily="34" charset="0"/>
                <a:ea typeface="Calibri" panose="020F0502020204030204" pitchFamily="34" charset="0"/>
                <a:cs typeface="Arial" panose="020B0604020202020204" pitchFamily="34" charset="0"/>
              </a:rPr>
              <a:t>Pública</a:t>
            </a:r>
            <a:r>
              <a:rPr lang="es-ES" sz="900" dirty="0">
                <a:latin typeface="Arial" panose="020B0604020202020204" pitchFamily="34" charset="0"/>
                <a:ea typeface="Calibri" panose="020F0502020204030204" pitchFamily="34" charset="0"/>
                <a:cs typeface="Arial" panose="020B0604020202020204" pitchFamily="34" charset="0"/>
              </a:rPr>
              <a:t> </a:t>
            </a:r>
            <a:r>
              <a:rPr lang="es-ES" sz="900" dirty="0" smtClean="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María </a:t>
            </a:r>
            <a:r>
              <a:rPr lang="es-MX" sz="900" b="1" dirty="0">
                <a:latin typeface="Arial" panose="020B0604020202020204" pitchFamily="34" charset="0"/>
                <a:ea typeface="Calibri" panose="020F0502020204030204" pitchFamily="34" charset="0"/>
                <a:cs typeface="Arial" panose="020B0604020202020204" pitchFamily="34" charset="0"/>
              </a:rPr>
              <a:t>Estela Delgado Maya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Secretaria </a:t>
            </a:r>
            <a:r>
              <a:rPr lang="es-MX" sz="900" dirty="0">
                <a:latin typeface="Arial" panose="020B0604020202020204" pitchFamily="34" charset="0"/>
                <a:ea typeface="Calibri" panose="020F0502020204030204" pitchFamily="34" charset="0"/>
                <a:cs typeface="Arial" panose="020B0604020202020204" pitchFamily="34" charset="0"/>
              </a:rPr>
              <a:t>de Docencia</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Doctor en Ciencias e </a:t>
            </a:r>
            <a:r>
              <a:rPr lang="es-MX" sz="900" dirty="0" smtClean="0">
                <a:latin typeface="Arial" panose="020B0604020202020204" pitchFamily="34" charset="0"/>
                <a:ea typeface="Calibri" panose="020F0502020204030204" pitchFamily="34" charset="0"/>
                <a:cs typeface="Arial" panose="020B0604020202020204" pitchFamily="34" charset="0"/>
              </a:rPr>
              <a:t>Ingeniería</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Carlos </a:t>
            </a:r>
            <a:r>
              <a:rPr lang="es-MX" sz="900" b="1" dirty="0">
                <a:latin typeface="Arial" panose="020B0604020202020204" pitchFamily="34" charset="0"/>
                <a:ea typeface="Calibri" panose="020F0502020204030204" pitchFamily="34" charset="0"/>
                <a:cs typeface="Arial" panose="020B0604020202020204" pitchFamily="34" charset="0"/>
              </a:rPr>
              <a:t>Eduardo Barrera Díaz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Secretario </a:t>
            </a:r>
            <a:r>
              <a:rPr lang="es-MX" sz="900" dirty="0">
                <a:latin typeface="Arial" panose="020B0604020202020204" pitchFamily="34" charset="0"/>
                <a:ea typeface="Calibri" panose="020F0502020204030204" pitchFamily="34" charset="0"/>
                <a:cs typeface="Arial" panose="020B0604020202020204" pitchFamily="34" charset="0"/>
              </a:rPr>
              <a:t>de Investigación y Estudios Avanzados</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Doctor en Ciencias </a:t>
            </a:r>
            <a:r>
              <a:rPr lang="es-MX" sz="900" dirty="0" smtClean="0">
                <a:latin typeface="Arial" panose="020B0604020202020204" pitchFamily="34" charset="0"/>
                <a:ea typeface="Calibri" panose="020F0502020204030204" pitchFamily="34" charset="0"/>
                <a:cs typeface="Arial" panose="020B0604020202020204" pitchFamily="34" charset="0"/>
              </a:rPr>
              <a:t>Sociales</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Luis </a:t>
            </a:r>
            <a:r>
              <a:rPr lang="es-MX" sz="900" b="1" dirty="0">
                <a:latin typeface="Arial" panose="020B0604020202020204" pitchFamily="34" charset="0"/>
                <a:ea typeface="Calibri" panose="020F0502020204030204" pitchFamily="34" charset="0"/>
                <a:cs typeface="Arial" panose="020B0604020202020204" pitchFamily="34" charset="0"/>
              </a:rPr>
              <a:t>Raúl Ortiz Ramírez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Secretario </a:t>
            </a:r>
            <a:r>
              <a:rPr lang="es-MX" sz="900" dirty="0">
                <a:latin typeface="Arial" panose="020B0604020202020204" pitchFamily="34" charset="0"/>
                <a:ea typeface="Calibri" panose="020F0502020204030204" pitchFamily="34" charset="0"/>
                <a:cs typeface="Arial" panose="020B0604020202020204" pitchFamily="34" charset="0"/>
              </a:rPr>
              <a:t>de Rectoría</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Doctor en </a:t>
            </a:r>
            <a:r>
              <a:rPr lang="es-MX" sz="900" dirty="0" smtClean="0">
                <a:latin typeface="Arial" panose="020B0604020202020204" pitchFamily="34" charset="0"/>
                <a:ea typeface="Calibri" panose="020F0502020204030204" pitchFamily="34" charset="0"/>
                <a:cs typeface="Arial" panose="020B0604020202020204" pitchFamily="34" charset="0"/>
              </a:rPr>
              <a:t>Arte</a:t>
            </a:r>
            <a:r>
              <a:rPr lang="es-ES" sz="900" dirty="0">
                <a:latin typeface="Arial" panose="020B0604020202020204" pitchFamily="34" charset="0"/>
                <a:ea typeface="Calibri" panose="020F0502020204030204" pitchFamily="34" charset="0"/>
                <a:cs typeface="Arial" panose="020B0604020202020204" pitchFamily="34" charset="0"/>
              </a:rPr>
              <a:t> </a:t>
            </a:r>
            <a:r>
              <a:rPr lang="es-ES" sz="900" dirty="0" smtClean="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José </a:t>
            </a:r>
            <a:r>
              <a:rPr lang="es-MX" sz="900" b="1" dirty="0">
                <a:latin typeface="Arial" panose="020B0604020202020204" pitchFamily="34" charset="0"/>
                <a:ea typeface="Calibri" panose="020F0502020204030204" pitchFamily="34" charset="0"/>
                <a:cs typeface="Arial" panose="020B0604020202020204" pitchFamily="34" charset="0"/>
              </a:rPr>
              <a:t>Édgar Miranda Ortiz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Secretario </a:t>
            </a:r>
            <a:r>
              <a:rPr lang="es-MX" sz="900" dirty="0">
                <a:latin typeface="Arial" panose="020B0604020202020204" pitchFamily="34" charset="0"/>
                <a:ea typeface="Calibri" panose="020F0502020204030204" pitchFamily="34" charset="0"/>
                <a:cs typeface="Arial" panose="020B0604020202020204" pitchFamily="34" charset="0"/>
              </a:rPr>
              <a:t>de Difusión Cultural</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Maestra en </a:t>
            </a:r>
            <a:r>
              <a:rPr lang="es-MX" sz="900" dirty="0" smtClean="0">
                <a:latin typeface="Arial" panose="020B0604020202020204" pitchFamily="34" charset="0"/>
                <a:ea typeface="Calibri" panose="020F0502020204030204" pitchFamily="34" charset="0"/>
                <a:cs typeface="Arial" panose="020B0604020202020204" pitchFamily="34" charset="0"/>
              </a:rPr>
              <a:t>Comunicación</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err="1" smtClean="0">
                <a:latin typeface="Arial" panose="020B0604020202020204" pitchFamily="34" charset="0"/>
                <a:ea typeface="Calibri" panose="020F0502020204030204" pitchFamily="34" charset="0"/>
                <a:cs typeface="Arial" panose="020B0604020202020204" pitchFamily="34" charset="0"/>
              </a:rPr>
              <a:t>Jannet</a:t>
            </a:r>
            <a:r>
              <a:rPr lang="es-MX" sz="900" b="1" dirty="0" smtClean="0">
                <a:latin typeface="Arial" panose="020B0604020202020204" pitchFamily="34" charset="0"/>
                <a:ea typeface="Calibri" panose="020F0502020204030204" pitchFamily="34" charset="0"/>
                <a:cs typeface="Arial" panose="020B0604020202020204" pitchFamily="34" charset="0"/>
              </a:rPr>
              <a:t> </a:t>
            </a:r>
            <a:r>
              <a:rPr lang="es-MX" sz="900" b="1" dirty="0">
                <a:latin typeface="Arial" panose="020B0604020202020204" pitchFamily="34" charset="0"/>
                <a:ea typeface="Calibri" panose="020F0502020204030204" pitchFamily="34" charset="0"/>
                <a:cs typeface="Arial" panose="020B0604020202020204" pitchFamily="34" charset="0"/>
              </a:rPr>
              <a:t>Valero Vilchis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Secretaria </a:t>
            </a:r>
            <a:r>
              <a:rPr lang="es-MX" sz="900" dirty="0">
                <a:latin typeface="Arial" panose="020B0604020202020204" pitchFamily="34" charset="0"/>
                <a:ea typeface="Calibri" panose="020F0502020204030204" pitchFamily="34" charset="0"/>
                <a:cs typeface="Arial" panose="020B0604020202020204" pitchFamily="34" charset="0"/>
              </a:rPr>
              <a:t>de Extensión y Vinculación</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Maestro en </a:t>
            </a:r>
            <a:r>
              <a:rPr lang="es-MX" sz="900" dirty="0" smtClean="0">
                <a:latin typeface="Arial" panose="020B0604020202020204" pitchFamily="34" charset="0"/>
                <a:ea typeface="Calibri" panose="020F0502020204030204" pitchFamily="34" charset="0"/>
                <a:cs typeface="Arial" panose="020B0604020202020204" pitchFamily="34" charset="0"/>
              </a:rPr>
              <a:t>Economía</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Javier </a:t>
            </a:r>
            <a:r>
              <a:rPr lang="es-MX" sz="900" b="1" dirty="0">
                <a:latin typeface="Arial" panose="020B0604020202020204" pitchFamily="34" charset="0"/>
                <a:ea typeface="Calibri" panose="020F0502020204030204" pitchFamily="34" charset="0"/>
                <a:cs typeface="Arial" panose="020B0604020202020204" pitchFamily="34" charset="0"/>
              </a:rPr>
              <a:t>González Martínez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Secretario </a:t>
            </a:r>
            <a:r>
              <a:rPr lang="es-MX" sz="900" dirty="0">
                <a:latin typeface="Arial" panose="020B0604020202020204" pitchFamily="34" charset="0"/>
                <a:ea typeface="Calibri" panose="020F0502020204030204" pitchFamily="34" charset="0"/>
                <a:cs typeface="Arial" panose="020B0604020202020204" pitchFamily="34" charset="0"/>
              </a:rPr>
              <a:t>de Administración</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Doctor en Ciencias de la </a:t>
            </a:r>
            <a:r>
              <a:rPr lang="es-MX" sz="900" dirty="0" smtClean="0">
                <a:latin typeface="Arial" panose="020B0604020202020204" pitchFamily="34" charset="0"/>
                <a:ea typeface="Calibri" panose="020F0502020204030204" pitchFamily="34" charset="0"/>
                <a:cs typeface="Arial" panose="020B0604020202020204" pitchFamily="34" charset="0"/>
              </a:rPr>
              <a:t>Computación</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José </a:t>
            </a:r>
            <a:r>
              <a:rPr lang="es-MX" sz="900" b="1" dirty="0">
                <a:latin typeface="Arial" panose="020B0604020202020204" pitchFamily="34" charset="0"/>
                <a:ea typeface="Calibri" panose="020F0502020204030204" pitchFamily="34" charset="0"/>
                <a:cs typeface="Arial" panose="020B0604020202020204" pitchFamily="34" charset="0"/>
              </a:rPr>
              <a:t>Raymundo Marcial Romero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Secretario </a:t>
            </a:r>
            <a:r>
              <a:rPr lang="es-MX" sz="900" dirty="0">
                <a:latin typeface="Arial" panose="020B0604020202020204" pitchFamily="34" charset="0"/>
                <a:ea typeface="Calibri" panose="020F0502020204030204" pitchFamily="34" charset="0"/>
                <a:cs typeface="Arial" panose="020B0604020202020204" pitchFamily="34" charset="0"/>
              </a:rPr>
              <a:t>de Planeación y Desarrollo Institucional</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Maestra en Lingüística </a:t>
            </a:r>
            <a:r>
              <a:rPr lang="es-MX" sz="900" dirty="0" smtClean="0">
                <a:latin typeface="Arial" panose="020B0604020202020204" pitchFamily="34" charset="0"/>
                <a:ea typeface="Calibri" panose="020F0502020204030204" pitchFamily="34" charset="0"/>
                <a:cs typeface="Arial" panose="020B0604020202020204" pitchFamily="34" charset="0"/>
              </a:rPr>
              <a:t>Aplicada</a:t>
            </a:r>
            <a:r>
              <a:rPr lang="es-ES" sz="900" dirty="0">
                <a:latin typeface="Arial" panose="020B0604020202020204" pitchFamily="34" charset="0"/>
                <a:ea typeface="Calibri" panose="020F0502020204030204" pitchFamily="34" charset="0"/>
                <a:cs typeface="Arial" panose="020B0604020202020204" pitchFamily="34" charset="0"/>
              </a:rPr>
              <a:t> </a:t>
            </a:r>
            <a:r>
              <a:rPr lang="es-ES" sz="900" dirty="0" smtClean="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María </a:t>
            </a:r>
            <a:r>
              <a:rPr lang="es-MX" sz="900" b="1" dirty="0">
                <a:latin typeface="Arial" panose="020B0604020202020204" pitchFamily="34" charset="0"/>
                <a:ea typeface="Calibri" panose="020F0502020204030204" pitchFamily="34" charset="0"/>
                <a:cs typeface="Arial" panose="020B0604020202020204" pitchFamily="34" charset="0"/>
              </a:rPr>
              <a:t>del Pilar Ampudia García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Secretaria </a:t>
            </a:r>
            <a:r>
              <a:rPr lang="es-MX" sz="900" dirty="0">
                <a:latin typeface="Arial" panose="020B0604020202020204" pitchFamily="34" charset="0"/>
                <a:ea typeface="Calibri" panose="020F0502020204030204" pitchFamily="34" charset="0"/>
                <a:cs typeface="Arial" panose="020B0604020202020204" pitchFamily="34" charset="0"/>
              </a:rPr>
              <a:t>de Cooperación Internacional</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Doctora en Ciencias Sociales y </a:t>
            </a:r>
            <a:r>
              <a:rPr lang="es-MX" sz="900" dirty="0" smtClean="0">
                <a:latin typeface="Arial" panose="020B0604020202020204" pitchFamily="34" charset="0"/>
                <a:ea typeface="Calibri" panose="020F0502020204030204" pitchFamily="34" charset="0"/>
                <a:cs typeface="Arial" panose="020B0604020202020204" pitchFamily="34" charset="0"/>
              </a:rPr>
              <a:t>Políticas</a:t>
            </a:r>
            <a:r>
              <a:rPr lang="es-ES" sz="900" dirty="0">
                <a:latin typeface="Arial" panose="020B0604020202020204" pitchFamily="34" charset="0"/>
                <a:ea typeface="Calibri" panose="020F0502020204030204" pitchFamily="34" charset="0"/>
                <a:cs typeface="Arial" panose="020B0604020202020204" pitchFamily="34" charset="0"/>
              </a:rPr>
              <a:t> </a:t>
            </a:r>
            <a:r>
              <a:rPr lang="es-ES" sz="900" dirty="0" smtClean="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Gabriela </a:t>
            </a:r>
            <a:r>
              <a:rPr lang="es-MX" sz="900" b="1" dirty="0">
                <a:latin typeface="Arial" panose="020B0604020202020204" pitchFamily="34" charset="0"/>
                <a:ea typeface="Calibri" panose="020F0502020204030204" pitchFamily="34" charset="0"/>
                <a:cs typeface="Arial" panose="020B0604020202020204" pitchFamily="34" charset="0"/>
              </a:rPr>
              <a:t>Fuentes Reyes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Abogada </a:t>
            </a:r>
            <a:r>
              <a:rPr lang="es-MX" sz="900" dirty="0">
                <a:latin typeface="Arial" panose="020B0604020202020204" pitchFamily="34" charset="0"/>
                <a:ea typeface="Calibri" panose="020F0502020204030204" pitchFamily="34" charset="0"/>
                <a:cs typeface="Arial" panose="020B0604020202020204" pitchFamily="34" charset="0"/>
              </a:rPr>
              <a:t>General</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Licenciado en </a:t>
            </a:r>
            <a:r>
              <a:rPr lang="es-MX" sz="900" dirty="0" smtClean="0">
                <a:latin typeface="Arial" panose="020B0604020202020204" pitchFamily="34" charset="0"/>
                <a:ea typeface="Calibri" panose="020F0502020204030204" pitchFamily="34" charset="0"/>
                <a:cs typeface="Arial" panose="020B0604020202020204" pitchFamily="34" charset="0"/>
              </a:rPr>
              <a:t>Comunicación</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Gastón </a:t>
            </a:r>
            <a:r>
              <a:rPr lang="es-MX" sz="900" b="1" dirty="0">
                <a:latin typeface="Arial" panose="020B0604020202020204" pitchFamily="34" charset="0"/>
                <a:ea typeface="Calibri" panose="020F0502020204030204" pitchFamily="34" charset="0"/>
                <a:cs typeface="Arial" panose="020B0604020202020204" pitchFamily="34" charset="0"/>
              </a:rPr>
              <a:t>Pedraza Muñoz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Director </a:t>
            </a:r>
            <a:r>
              <a:rPr lang="es-MX" sz="900" dirty="0">
                <a:latin typeface="Arial" panose="020B0604020202020204" pitchFamily="34" charset="0"/>
                <a:ea typeface="Calibri" panose="020F0502020204030204" pitchFamily="34" charset="0"/>
                <a:cs typeface="Arial" panose="020B0604020202020204" pitchFamily="34" charset="0"/>
              </a:rPr>
              <a:t>General de Comunicación </a:t>
            </a:r>
            <a:r>
              <a:rPr lang="es-MX" sz="900" dirty="0" smtClean="0">
                <a:latin typeface="Arial" panose="020B0604020202020204" pitchFamily="34" charset="0"/>
                <a:ea typeface="Calibri" panose="020F0502020204030204" pitchFamily="34" charset="0"/>
                <a:cs typeface="Arial" panose="020B0604020202020204" pitchFamily="34" charset="0"/>
              </a:rPr>
              <a:t>Universitaria</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Maestro en Relaciones </a:t>
            </a:r>
            <a:r>
              <a:rPr lang="es-MX" sz="900" dirty="0" smtClean="0">
                <a:latin typeface="Arial" panose="020B0604020202020204" pitchFamily="34" charset="0"/>
                <a:ea typeface="Calibri" panose="020F0502020204030204" pitchFamily="34" charset="0"/>
                <a:cs typeface="Arial" panose="020B0604020202020204" pitchFamily="34" charset="0"/>
              </a:rPr>
              <a:t>Interinstitucionales</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Jorge </a:t>
            </a:r>
            <a:r>
              <a:rPr lang="es-MX" sz="900" b="1" dirty="0">
                <a:latin typeface="Arial" panose="020B0604020202020204" pitchFamily="34" charset="0"/>
                <a:ea typeface="Calibri" panose="020F0502020204030204" pitchFamily="34" charset="0"/>
                <a:cs typeface="Arial" panose="020B0604020202020204" pitchFamily="34" charset="0"/>
              </a:rPr>
              <a:t>Bernáldez García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dirty="0" smtClean="0">
                <a:latin typeface="Arial" panose="020B0604020202020204" pitchFamily="34" charset="0"/>
                <a:ea typeface="Calibri" panose="020F0502020204030204" pitchFamily="34" charset="0"/>
                <a:cs typeface="Arial" panose="020B0604020202020204" pitchFamily="34" charset="0"/>
              </a:rPr>
              <a:t>Secretario </a:t>
            </a:r>
            <a:r>
              <a:rPr lang="es-MX" sz="900" dirty="0">
                <a:latin typeface="Arial" panose="020B0604020202020204" pitchFamily="34" charset="0"/>
                <a:ea typeface="Calibri" panose="020F0502020204030204" pitchFamily="34" charset="0"/>
                <a:cs typeface="Arial" panose="020B0604020202020204" pitchFamily="34" charset="0"/>
              </a:rPr>
              <a:t>Técnico de la Rectoría</a:t>
            </a:r>
            <a:endParaRPr lang="es-ES" sz="900" dirty="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Maestra en Administración </a:t>
            </a:r>
            <a:r>
              <a:rPr lang="es-MX" sz="900" dirty="0" smtClean="0">
                <a:latin typeface="Arial" panose="020B0604020202020204" pitchFamily="34" charset="0"/>
                <a:ea typeface="Calibri" panose="020F0502020204030204" pitchFamily="34" charset="0"/>
                <a:cs typeface="Arial" panose="020B0604020202020204" pitchFamily="34" charset="0"/>
              </a:rPr>
              <a:t>Publica</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Guadalupe </a:t>
            </a:r>
            <a:r>
              <a:rPr lang="es-MX" sz="900" b="1" dirty="0">
                <a:latin typeface="Arial" panose="020B0604020202020204" pitchFamily="34" charset="0"/>
                <a:ea typeface="Calibri" panose="020F0502020204030204" pitchFamily="34" charset="0"/>
                <a:cs typeface="Arial" panose="020B0604020202020204" pitchFamily="34" charset="0"/>
              </a:rPr>
              <a:t>Ofelia                                           </a:t>
            </a:r>
            <a:endParaRPr lang="es-MX" sz="900" b="1" dirty="0" smtClean="0">
              <a:latin typeface="Arial" panose="020B0604020202020204" pitchFamily="34" charset="0"/>
              <a:ea typeface="Calibri" panose="020F0502020204030204" pitchFamily="34" charset="0"/>
              <a:cs typeface="Arial" panose="020B0604020202020204" pitchFamily="34" charset="0"/>
            </a:endParaRPr>
          </a:p>
          <a:p>
            <a:pPr marL="0" algn="just">
              <a:lnSpc>
                <a:spcPct val="0"/>
              </a:lnSpc>
            </a:pPr>
            <a:r>
              <a:rPr lang="es-MX" sz="900" b="1" dirty="0" smtClean="0">
                <a:latin typeface="Arial" panose="020B0604020202020204" pitchFamily="34" charset="0"/>
                <a:ea typeface="Calibri" panose="020F0502020204030204" pitchFamily="34" charset="0"/>
                <a:cs typeface="Arial" panose="020B0604020202020204" pitchFamily="34" charset="0"/>
              </a:rPr>
              <a:t> </a:t>
            </a:r>
            <a:r>
              <a:rPr lang="es-MX" sz="900" dirty="0" smtClean="0">
                <a:latin typeface="Arial" panose="020B0604020202020204" pitchFamily="34" charset="0"/>
                <a:ea typeface="Calibri" panose="020F0502020204030204" pitchFamily="34" charset="0"/>
                <a:cs typeface="Arial" panose="020B0604020202020204" pitchFamily="34" charset="0"/>
              </a:rPr>
              <a:t> </a:t>
            </a:r>
            <a:r>
              <a:rPr lang="es-MX" sz="900" dirty="0">
                <a:latin typeface="Arial" panose="020B0604020202020204" pitchFamily="34" charset="0"/>
                <a:ea typeface="Calibri" panose="020F0502020204030204" pitchFamily="34" charset="0"/>
                <a:cs typeface="Arial" panose="020B0604020202020204" pitchFamily="34" charset="0"/>
              </a:rPr>
              <a:t>Directora General de Centros Universitarios </a:t>
            </a:r>
            <a:r>
              <a:rPr lang="es-MX" sz="900" dirty="0" smtClean="0">
                <a:latin typeface="Arial" panose="020B0604020202020204" pitchFamily="34" charset="0"/>
                <a:ea typeface="Calibri" panose="020F0502020204030204" pitchFamily="34" charset="0"/>
                <a:cs typeface="Arial" panose="020B0604020202020204" pitchFamily="34" charset="0"/>
              </a:rPr>
              <a:t> y </a:t>
            </a:r>
            <a:r>
              <a:rPr lang="es-MX" sz="900" dirty="0">
                <a:latin typeface="Arial" panose="020B0604020202020204" pitchFamily="34" charset="0"/>
                <a:ea typeface="Calibri" panose="020F0502020204030204" pitchFamily="34" charset="0"/>
                <a:cs typeface="Arial" panose="020B0604020202020204" pitchFamily="34" charset="0"/>
              </a:rPr>
              <a:t>Unidades </a:t>
            </a:r>
            <a:r>
              <a:rPr lang="es-MX" sz="900" dirty="0" smtClean="0">
                <a:latin typeface="Arial" panose="020B0604020202020204" pitchFamily="34" charset="0"/>
                <a:ea typeface="Calibri" panose="020F0502020204030204" pitchFamily="34" charset="0"/>
                <a:cs typeface="Arial" panose="020B0604020202020204" pitchFamily="34" charset="0"/>
              </a:rPr>
              <a:t>profesionales </a:t>
            </a:r>
            <a:r>
              <a:rPr lang="es-MX" sz="900" b="1" dirty="0" smtClean="0">
                <a:latin typeface="Arial" panose="020B0604020202020204" pitchFamily="34" charset="0"/>
                <a:ea typeface="Calibri" panose="020F0502020204030204" pitchFamily="34" charset="0"/>
                <a:cs typeface="Arial" panose="020B0604020202020204" pitchFamily="34" charset="0"/>
              </a:rPr>
              <a:t>Santamaría González</a:t>
            </a:r>
            <a:endParaRPr lang="es-ES" sz="900" dirty="0">
              <a:latin typeface="Arial" panose="020B0604020202020204" pitchFamily="34" charset="0"/>
              <a:ea typeface="Calibri" panose="020F0502020204030204" pitchFamily="34" charset="0"/>
              <a:cs typeface="Arial" panose="020B0604020202020204" pitchFamily="34" charset="0"/>
            </a:endParaRPr>
          </a:p>
          <a:p>
            <a:pPr marL="0" indent="0" algn="just">
              <a:lnSpc>
                <a:spcPct val="0"/>
              </a:lnSpc>
              <a:buNone/>
            </a:pPr>
            <a:r>
              <a:rPr lang="es-MX" sz="900" dirty="0" smtClean="0">
                <a:latin typeface="Arial" panose="020B0604020202020204" pitchFamily="34" charset="0"/>
                <a:ea typeface="Calibri" panose="020F0502020204030204" pitchFamily="34" charset="0"/>
                <a:cs typeface="Arial" panose="020B0604020202020204" pitchFamily="34" charset="0"/>
              </a:rPr>
              <a:t>Maestro </a:t>
            </a:r>
            <a:r>
              <a:rPr lang="es-MX" sz="900" dirty="0">
                <a:latin typeface="Arial" panose="020B0604020202020204" pitchFamily="34" charset="0"/>
                <a:ea typeface="Calibri" panose="020F0502020204030204" pitchFamily="34" charset="0"/>
                <a:cs typeface="Arial" panose="020B0604020202020204" pitchFamily="34" charset="0"/>
              </a:rPr>
              <a:t>en </a:t>
            </a:r>
            <a:r>
              <a:rPr lang="es-MX" sz="900" dirty="0" smtClean="0">
                <a:latin typeface="Arial" panose="020B0604020202020204" pitchFamily="34" charset="0"/>
                <a:ea typeface="Calibri" panose="020F0502020204030204" pitchFamily="34" charset="0"/>
                <a:cs typeface="Arial" panose="020B0604020202020204" pitchFamily="34" charset="0"/>
              </a:rPr>
              <a:t>Administración</a:t>
            </a:r>
            <a:r>
              <a:rPr lang="es-ES" sz="900" dirty="0">
                <a:latin typeface="Arial" panose="020B0604020202020204" pitchFamily="34" charset="0"/>
                <a:ea typeface="Calibri" panose="020F0502020204030204" pitchFamily="34" charset="0"/>
                <a:cs typeface="Arial" panose="020B0604020202020204" pitchFamily="34" charset="0"/>
              </a:rPr>
              <a:t> </a:t>
            </a:r>
            <a:r>
              <a:rPr lang="es-MX" sz="900" b="1" dirty="0" smtClean="0">
                <a:latin typeface="Arial" panose="020B0604020202020204" pitchFamily="34" charset="0"/>
                <a:ea typeface="Calibri" panose="020F0502020204030204" pitchFamily="34" charset="0"/>
                <a:cs typeface="Arial" panose="020B0604020202020204" pitchFamily="34" charset="0"/>
              </a:rPr>
              <a:t>Ignacio </a:t>
            </a:r>
            <a:r>
              <a:rPr lang="es-MX" sz="900" b="1" dirty="0">
                <a:latin typeface="Arial" panose="020B0604020202020204" pitchFamily="34" charset="0"/>
                <a:ea typeface="Calibri" panose="020F0502020204030204" pitchFamily="34" charset="0"/>
                <a:cs typeface="Arial" panose="020B0604020202020204" pitchFamily="34" charset="0"/>
              </a:rPr>
              <a:t>Gutiérrez </a:t>
            </a:r>
            <a:r>
              <a:rPr lang="es-MX" sz="900" b="1" dirty="0" smtClean="0">
                <a:latin typeface="Arial" panose="020B0604020202020204" pitchFamily="34" charset="0"/>
                <a:ea typeface="Calibri" panose="020F0502020204030204" pitchFamily="34" charset="0"/>
                <a:cs typeface="Arial" panose="020B0604020202020204" pitchFamily="34" charset="0"/>
              </a:rPr>
              <a:t>Padilla </a:t>
            </a:r>
            <a:endParaRPr lang="es-ES" sz="800" dirty="0">
              <a:latin typeface="Arial" panose="020B0604020202020204" pitchFamily="34" charset="0"/>
              <a:ea typeface="Calibri" panose="020F0502020204030204" pitchFamily="34" charset="0"/>
              <a:cs typeface="Arial" panose="020B0604020202020204" pitchFamily="34" charset="0"/>
            </a:endParaRPr>
          </a:p>
        </p:txBody>
      </p:sp>
      <p:sp>
        <p:nvSpPr>
          <p:cNvPr id="6" name="Rectángulo 5">
            <a:extLst>
              <a:ext uri="{FF2B5EF4-FFF2-40B4-BE49-F238E27FC236}">
                <a16:creationId xmlns:a16="http://schemas.microsoft.com/office/drawing/2014/main" xmlns="" id="{E415AD7D-1944-4E4E-B779-59D11112D073}"/>
              </a:ext>
            </a:extLst>
          </p:cNvPr>
          <p:cNvSpPr/>
          <p:nvPr/>
        </p:nvSpPr>
        <p:spPr>
          <a:xfrm>
            <a:off x="5969000" y="1994038"/>
            <a:ext cx="6083300" cy="4747453"/>
          </a:xfrm>
          <a:prstGeom prst="rect">
            <a:avLst/>
          </a:prstGeom>
        </p:spPr>
        <p:txBody>
          <a:bodyPr wrap="square">
            <a:spAutoFit/>
          </a:bodyPr>
          <a:lstStyle/>
          <a:p>
            <a:pPr algn="just">
              <a:lnSpc>
                <a:spcPts val="2000"/>
              </a:lnSpc>
            </a:pPr>
            <a:r>
              <a:rPr lang="es-MX" sz="1000" dirty="0">
                <a:latin typeface="Arial" panose="020B0604020202020204" pitchFamily="34" charset="0"/>
                <a:ea typeface="Calibri" panose="020F0502020204030204" pitchFamily="34" charset="0"/>
                <a:cs typeface="Arial" panose="020B0604020202020204" pitchFamily="34" charset="0"/>
              </a:rPr>
              <a:t>Maestro en Derecho </a:t>
            </a:r>
            <a:r>
              <a:rPr lang="es-MX" sz="1000" b="1" dirty="0">
                <a:latin typeface="Arial" panose="020B0604020202020204" pitchFamily="34" charset="0"/>
                <a:ea typeface="Calibri" panose="020F0502020204030204" pitchFamily="34" charset="0"/>
                <a:cs typeface="Arial" panose="020B0604020202020204" pitchFamily="34" charset="0"/>
              </a:rPr>
              <a:t>Juan Carlos Medina Huicochea  </a:t>
            </a:r>
          </a:p>
          <a:p>
            <a:pPr marL="3200400" indent="-2743200" algn="just">
              <a:lnSpc>
                <a:spcPts val="2000"/>
              </a:lnSpc>
            </a:pPr>
            <a:r>
              <a:rPr lang="es-MX" sz="1000" dirty="0">
                <a:latin typeface="Arial" panose="020B0604020202020204" pitchFamily="34" charset="0"/>
                <a:ea typeface="Calibri" panose="020F0502020204030204" pitchFamily="34" charset="0"/>
                <a:cs typeface="Arial" panose="020B0604020202020204" pitchFamily="34" charset="0"/>
              </a:rPr>
              <a:t>Encargado del Despacho de la Dirección del Centro Universitario UAEM Nezahualcóyotl </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Maestro en Ciencias </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José </a:t>
            </a:r>
            <a:r>
              <a:rPr lang="es-MX" sz="1000" b="1" dirty="0">
                <a:latin typeface="Arial" panose="020B0604020202020204" pitchFamily="34" charset="0"/>
                <a:ea typeface="Calibri" panose="020F0502020204030204" pitchFamily="34" charset="0"/>
                <a:cs typeface="Arial" panose="020B0604020202020204" pitchFamily="34" charset="0"/>
              </a:rPr>
              <a:t>Antonio Castillo Jiménez    </a:t>
            </a:r>
            <a:r>
              <a:rPr lang="es-MX" sz="1000" b="1" dirty="0" smtClean="0">
                <a:latin typeface="Arial" panose="020B0604020202020204" pitchFamily="34" charset="0"/>
                <a:ea typeface="Calibri" panose="020F0502020204030204" pitchFamily="34" charset="0"/>
                <a:cs typeface="Arial" panose="020B0604020202020204" pitchFamily="34" charset="0"/>
              </a:rPr>
              <a:t>                     </a:t>
            </a:r>
          </a:p>
          <a:p>
            <a:pPr algn="just">
              <a:lnSpc>
                <a:spcPts val="1700"/>
              </a:lnSpc>
            </a:pPr>
            <a:r>
              <a:rPr lang="es-MX" sz="1000" b="1" dirty="0" smtClean="0">
                <a:latin typeface="Arial" panose="020B0604020202020204" pitchFamily="34" charset="0"/>
                <a:ea typeface="Calibri" panose="020F0502020204030204" pitchFamily="34" charset="0"/>
                <a:cs typeface="Arial" panose="020B0604020202020204" pitchFamily="34" charset="0"/>
              </a:rPr>
              <a:t> </a:t>
            </a:r>
            <a:r>
              <a:rPr lang="es-MX" sz="1000" dirty="0">
                <a:latin typeface="Arial" panose="020B0604020202020204" pitchFamily="34" charset="0"/>
                <a:ea typeface="Calibri" panose="020F0502020204030204" pitchFamily="34" charset="0"/>
                <a:cs typeface="Arial" panose="020B0604020202020204" pitchFamily="34" charset="0"/>
              </a:rPr>
              <a:t>Subdirector Académico</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Licenciado en </a:t>
            </a:r>
            <a:r>
              <a:rPr lang="es-MX" sz="1000" dirty="0" smtClean="0">
                <a:latin typeface="Arial" panose="020B0604020202020204" pitchFamily="34" charset="0"/>
                <a:ea typeface="Calibri" panose="020F0502020204030204" pitchFamily="34" charset="0"/>
                <a:cs typeface="Arial" panose="020B0604020202020204" pitchFamily="34" charset="0"/>
              </a:rPr>
              <a:t>Economía</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Ramón </a:t>
            </a:r>
            <a:r>
              <a:rPr lang="es-MX" sz="1000" b="1" dirty="0">
                <a:latin typeface="Arial" panose="020B0604020202020204" pitchFamily="34" charset="0"/>
                <a:ea typeface="Calibri" panose="020F0502020204030204" pitchFamily="34" charset="0"/>
                <a:cs typeface="Arial" panose="020B0604020202020204" pitchFamily="34" charset="0"/>
              </a:rPr>
              <a:t>Vital Hernández	         </a:t>
            </a:r>
            <a:r>
              <a:rPr lang="es-MX" sz="1000" b="1" dirty="0" smtClean="0">
                <a:latin typeface="Arial" panose="020B0604020202020204" pitchFamily="34" charset="0"/>
                <a:ea typeface="Calibri" panose="020F0502020204030204" pitchFamily="34" charset="0"/>
                <a:cs typeface="Arial" panose="020B0604020202020204" pitchFamily="34" charset="0"/>
              </a:rPr>
              <a:t>               </a:t>
            </a:r>
          </a:p>
          <a:p>
            <a:pPr algn="just">
              <a:lnSpc>
                <a:spcPts val="1700"/>
              </a:lnSpc>
            </a:pPr>
            <a:r>
              <a:rPr lang="es-MX" sz="1000" b="1" dirty="0" smtClean="0">
                <a:latin typeface="Arial" panose="020B0604020202020204" pitchFamily="34" charset="0"/>
                <a:ea typeface="Calibri" panose="020F0502020204030204" pitchFamily="34" charset="0"/>
                <a:cs typeface="Arial" panose="020B0604020202020204" pitchFamily="34" charset="0"/>
              </a:rPr>
              <a:t>  </a:t>
            </a:r>
            <a:r>
              <a:rPr lang="es-MX" sz="1000" dirty="0">
                <a:latin typeface="Arial" panose="020B0604020202020204" pitchFamily="34" charset="0"/>
                <a:ea typeface="Calibri" panose="020F0502020204030204" pitchFamily="34" charset="0"/>
                <a:cs typeface="Arial" panose="020B0604020202020204" pitchFamily="34" charset="0"/>
              </a:rPr>
              <a:t>Subdirector Administrativo</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  Doctora en Ciencias Sociales </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María </a:t>
            </a:r>
            <a:r>
              <a:rPr lang="es-MX" sz="1000" b="1" dirty="0">
                <a:latin typeface="Arial" panose="020B0604020202020204" pitchFamily="34" charset="0"/>
                <a:ea typeface="Calibri" panose="020F0502020204030204" pitchFamily="34" charset="0"/>
                <a:cs typeface="Arial" panose="020B0604020202020204" pitchFamily="34" charset="0"/>
              </a:rPr>
              <a:t>Luisa Quintero </a:t>
            </a:r>
            <a:r>
              <a:rPr lang="es-MX" sz="1000" b="1" dirty="0" smtClean="0">
                <a:latin typeface="Arial" panose="020B0604020202020204" pitchFamily="34" charset="0"/>
                <a:ea typeface="Calibri" panose="020F0502020204030204" pitchFamily="34" charset="0"/>
                <a:cs typeface="Arial" panose="020B0604020202020204" pitchFamily="34" charset="0"/>
              </a:rPr>
              <a:t>Soto	</a:t>
            </a: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Coordinadora </a:t>
            </a:r>
            <a:r>
              <a:rPr lang="es-MX" sz="1000" dirty="0">
                <a:latin typeface="Arial" panose="020B0604020202020204" pitchFamily="34" charset="0"/>
                <a:ea typeface="Calibri" panose="020F0502020204030204" pitchFamily="34" charset="0"/>
                <a:cs typeface="Arial" panose="020B0604020202020204" pitchFamily="34" charset="0"/>
              </a:rPr>
              <a:t>de Investigación y Estudios Avanzados</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Licenciado en Administración de </a:t>
            </a:r>
            <a:r>
              <a:rPr lang="es-MX" sz="1000" dirty="0" smtClean="0">
                <a:latin typeface="Arial" panose="020B0604020202020204" pitchFamily="34" charset="0"/>
                <a:ea typeface="Calibri" panose="020F0502020204030204" pitchFamily="34" charset="0"/>
                <a:cs typeface="Arial" panose="020B0604020202020204" pitchFamily="34" charset="0"/>
              </a:rPr>
              <a:t>Empresas</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Víctor </a:t>
            </a:r>
            <a:r>
              <a:rPr lang="es-MX" sz="1000" b="1" dirty="0">
                <a:latin typeface="Arial" panose="020B0604020202020204" pitchFamily="34" charset="0"/>
                <a:ea typeface="Calibri" panose="020F0502020204030204" pitchFamily="34" charset="0"/>
                <a:cs typeface="Arial" panose="020B0604020202020204" pitchFamily="34" charset="0"/>
              </a:rPr>
              <a:t>Manuel Durán </a:t>
            </a:r>
            <a:r>
              <a:rPr lang="es-MX" sz="1000" b="1" dirty="0" smtClean="0">
                <a:latin typeface="Arial" panose="020B0604020202020204" pitchFamily="34" charset="0"/>
                <a:ea typeface="Calibri" panose="020F0502020204030204" pitchFamily="34" charset="0"/>
                <a:cs typeface="Arial" panose="020B0604020202020204" pitchFamily="34" charset="0"/>
              </a:rPr>
              <a:t>López</a:t>
            </a: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 </a:t>
            </a:r>
            <a:r>
              <a:rPr lang="es-MX" sz="1000" dirty="0">
                <a:latin typeface="Arial" panose="020B0604020202020204" pitchFamily="34" charset="0"/>
                <a:ea typeface="Calibri" panose="020F0502020204030204" pitchFamily="34" charset="0"/>
                <a:cs typeface="Arial" panose="020B0604020202020204" pitchFamily="34" charset="0"/>
              </a:rPr>
              <a:t>de Planeación y Desarrollo Institucional</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 Doctor en Relaciones Internacionales </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Rafael </a:t>
            </a:r>
            <a:r>
              <a:rPr lang="es-MX" sz="1000" b="1" dirty="0">
                <a:latin typeface="Arial" panose="020B0604020202020204" pitchFamily="34" charset="0"/>
                <a:ea typeface="Calibri" panose="020F0502020204030204" pitchFamily="34" charset="0"/>
                <a:cs typeface="Arial" panose="020B0604020202020204" pitchFamily="34" charset="0"/>
              </a:rPr>
              <a:t>Alberto Durán Gómez	</a:t>
            </a:r>
            <a:endParaRPr lang="es-MX" sz="1000" b="1" dirty="0" smtClean="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 </a:t>
            </a:r>
            <a:r>
              <a:rPr lang="es-MX" sz="1000" dirty="0">
                <a:latin typeface="Arial" panose="020B0604020202020204" pitchFamily="34" charset="0"/>
                <a:ea typeface="Calibri" panose="020F0502020204030204" pitchFamily="34" charset="0"/>
                <a:cs typeface="Arial" panose="020B0604020202020204" pitchFamily="34" charset="0"/>
              </a:rPr>
              <a:t>de la Licenciatura en Comercio Internacional</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Maestra en </a:t>
            </a:r>
            <a:r>
              <a:rPr lang="es-ES" sz="1000" dirty="0">
                <a:latin typeface="Arial" panose="020B0604020202020204" pitchFamily="34" charset="0"/>
                <a:ea typeface="Calibri" panose="020F0502020204030204" pitchFamily="34" charset="0"/>
                <a:cs typeface="Arial" panose="020B0604020202020204" pitchFamily="34" charset="0"/>
              </a:rPr>
              <a:t>Ciencias </a:t>
            </a:r>
            <a:r>
              <a:rPr lang="es-ES" sz="1000" dirty="0" smtClean="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Gabriela </a:t>
            </a:r>
            <a:r>
              <a:rPr lang="es-MX" sz="1000" b="1" dirty="0">
                <a:latin typeface="Arial" panose="020B0604020202020204" pitchFamily="34" charset="0"/>
                <a:ea typeface="Calibri" panose="020F0502020204030204" pitchFamily="34" charset="0"/>
                <a:cs typeface="Arial" panose="020B0604020202020204" pitchFamily="34" charset="0"/>
              </a:rPr>
              <a:t>Kramer Bustos </a:t>
            </a:r>
            <a:endParaRPr lang="es-MX" sz="1000" b="1" dirty="0" smtClean="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Coordinadora </a:t>
            </a:r>
            <a:r>
              <a:rPr lang="es-MX" sz="1000" dirty="0">
                <a:latin typeface="Arial" panose="020B0604020202020204" pitchFamily="34" charset="0"/>
                <a:ea typeface="Calibri" panose="020F0502020204030204" pitchFamily="34" charset="0"/>
                <a:cs typeface="Arial" panose="020B0604020202020204" pitchFamily="34" charset="0"/>
              </a:rPr>
              <a:t>de la Licenciatura en Educación para la Salud</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 Doctor en Ingeniería de los </a:t>
            </a:r>
            <a:r>
              <a:rPr lang="es-MX" sz="1000" dirty="0" smtClean="0">
                <a:latin typeface="Arial" panose="020B0604020202020204" pitchFamily="34" charset="0"/>
                <a:ea typeface="Calibri" panose="020F0502020204030204" pitchFamily="34" charset="0"/>
                <a:cs typeface="Arial" panose="020B0604020202020204" pitchFamily="34" charset="0"/>
              </a:rPr>
              <a:t>Sistemas</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Ricardo </a:t>
            </a:r>
            <a:r>
              <a:rPr lang="es-MX" sz="1000" b="1" dirty="0">
                <a:latin typeface="Arial" panose="020B0604020202020204" pitchFamily="34" charset="0"/>
                <a:ea typeface="Calibri" panose="020F0502020204030204" pitchFamily="34" charset="0"/>
                <a:cs typeface="Arial" panose="020B0604020202020204" pitchFamily="34" charset="0"/>
              </a:rPr>
              <a:t>Rico Molina </a:t>
            </a:r>
            <a:endParaRPr lang="es-MX" sz="1000" b="1" dirty="0" smtClean="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 </a:t>
            </a:r>
            <a:r>
              <a:rPr lang="es-MX" sz="1000" dirty="0">
                <a:latin typeface="Arial" panose="020B0604020202020204" pitchFamily="34" charset="0"/>
                <a:ea typeface="Calibri" panose="020F0502020204030204" pitchFamily="34" charset="0"/>
                <a:cs typeface="Arial" panose="020B0604020202020204" pitchFamily="34" charset="0"/>
              </a:rPr>
              <a:t>de la Licenciatura en Ingeniería en Sistemas Inteligentes</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 Doctor en Urbanismo </a:t>
            </a:r>
            <a:r>
              <a:rPr lang="es-ES" sz="1000" dirty="0">
                <a:latin typeface="Arial" panose="020B0604020202020204" pitchFamily="34" charset="0"/>
                <a:ea typeface="Calibri" panose="020F0502020204030204" pitchFamily="34" charset="0"/>
                <a:cs typeface="Arial" panose="020B0604020202020204" pitchFamily="34" charset="0"/>
              </a:rPr>
              <a:t> </a:t>
            </a:r>
            <a:r>
              <a:rPr lang="es-MX" sz="1000" b="1" dirty="0" smtClean="0">
                <a:latin typeface="Arial" panose="020B0604020202020204" pitchFamily="34" charset="0"/>
                <a:ea typeface="Calibri" panose="020F0502020204030204" pitchFamily="34" charset="0"/>
                <a:cs typeface="Arial" panose="020B0604020202020204" pitchFamily="34" charset="0"/>
              </a:rPr>
              <a:t>Noé </a:t>
            </a:r>
            <a:r>
              <a:rPr lang="es-MX" sz="1000" b="1" dirty="0">
                <a:latin typeface="Arial" panose="020B0604020202020204" pitchFamily="34" charset="0"/>
                <a:ea typeface="Calibri" panose="020F0502020204030204" pitchFamily="34" charset="0"/>
                <a:cs typeface="Arial" panose="020B0604020202020204" pitchFamily="34" charset="0"/>
              </a:rPr>
              <a:t>Gaspar Sánchez	</a:t>
            </a:r>
            <a:endParaRPr lang="es-MX" sz="1000" b="1" dirty="0" smtClean="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 </a:t>
            </a:r>
            <a:r>
              <a:rPr lang="es-MX" sz="1000" dirty="0">
                <a:latin typeface="Arial" panose="020B0604020202020204" pitchFamily="34" charset="0"/>
                <a:ea typeface="Calibri" panose="020F0502020204030204" pitchFamily="34" charset="0"/>
                <a:cs typeface="Arial" panose="020B0604020202020204" pitchFamily="34" charset="0"/>
              </a:rPr>
              <a:t>de la Licenciatura en Ingeniería en Transporte</a:t>
            </a:r>
            <a:endParaRPr lang="es-ES" sz="1000" dirty="0">
              <a:latin typeface="Arial" panose="020B0604020202020204" pitchFamily="34" charset="0"/>
              <a:ea typeface="Calibri" panose="020F0502020204030204" pitchFamily="34" charset="0"/>
              <a:cs typeface="Arial" panose="020B0604020202020204" pitchFamily="34" charset="0"/>
            </a:endParaRPr>
          </a:p>
          <a:p>
            <a:pPr algn="just">
              <a:lnSpc>
                <a:spcPts val="1700"/>
              </a:lnSpc>
            </a:pPr>
            <a:r>
              <a:rPr lang="es-MX" sz="1000" dirty="0">
                <a:latin typeface="Arial" panose="020B0604020202020204" pitchFamily="34" charset="0"/>
                <a:ea typeface="Calibri" panose="020F0502020204030204" pitchFamily="34" charset="0"/>
                <a:cs typeface="Arial" panose="020B0604020202020204" pitchFamily="34" charset="0"/>
              </a:rPr>
              <a:t> Maestro en Ciencias de la </a:t>
            </a:r>
            <a:r>
              <a:rPr lang="es-MX" sz="1000" dirty="0" smtClean="0">
                <a:latin typeface="Arial" panose="020B0604020202020204" pitchFamily="34" charset="0"/>
                <a:ea typeface="Calibri" panose="020F0502020204030204" pitchFamily="34" charset="0"/>
                <a:cs typeface="Arial" panose="020B0604020202020204" pitchFamily="34" charset="0"/>
              </a:rPr>
              <a:t>Computación </a:t>
            </a:r>
            <a:r>
              <a:rPr lang="es-ES" sz="1000" dirty="0">
                <a:latin typeface="Arial" panose="020B0604020202020204" pitchFamily="34" charset="0"/>
                <a:ea typeface="Calibri" panose="020F0502020204030204" pitchFamily="34" charset="0"/>
                <a:cs typeface="Arial" panose="020B0604020202020204" pitchFamily="34" charset="0"/>
              </a:rPr>
              <a:t> Erick </a:t>
            </a:r>
            <a:r>
              <a:rPr lang="es-ES" sz="1000" dirty="0" err="1">
                <a:latin typeface="Arial" panose="020B0604020202020204" pitchFamily="34" charset="0"/>
                <a:ea typeface="Calibri" panose="020F0502020204030204" pitchFamily="34" charset="0"/>
                <a:cs typeface="Arial" panose="020B0604020202020204" pitchFamily="34" charset="0"/>
              </a:rPr>
              <a:t>Nicólas</a:t>
            </a:r>
            <a:r>
              <a:rPr lang="es-ES" sz="1000" dirty="0">
                <a:latin typeface="Arial" panose="020B0604020202020204" pitchFamily="34" charset="0"/>
                <a:ea typeface="Calibri" panose="020F0502020204030204" pitchFamily="34" charset="0"/>
                <a:cs typeface="Arial" panose="020B0604020202020204" pitchFamily="34" charset="0"/>
              </a:rPr>
              <a:t> Cabrera Álvarez</a:t>
            </a:r>
            <a:r>
              <a:rPr lang="es-MX" sz="1000" b="1" dirty="0" smtClean="0">
                <a:latin typeface="Arial" panose="020B0604020202020204" pitchFamily="34" charset="0"/>
                <a:ea typeface="Calibri" panose="020F0502020204030204" pitchFamily="34" charset="0"/>
                <a:cs typeface="Arial" panose="020B0604020202020204" pitchFamily="34" charset="0"/>
              </a:rPr>
              <a:t>	</a:t>
            </a:r>
          </a:p>
          <a:p>
            <a:pPr algn="just">
              <a:lnSpc>
                <a:spcPts val="1700"/>
              </a:lnSpc>
            </a:pPr>
            <a:r>
              <a:rPr lang="es-MX" sz="1000" dirty="0" smtClean="0">
                <a:latin typeface="Arial" panose="020B0604020202020204" pitchFamily="34" charset="0"/>
                <a:ea typeface="Calibri" panose="020F0502020204030204" pitchFamily="34" charset="0"/>
                <a:cs typeface="Arial" panose="020B0604020202020204" pitchFamily="34" charset="0"/>
              </a:rPr>
              <a:t>Coordinador de la Licenciatura en Seguridad Ciudadana</a:t>
            </a:r>
            <a:endParaRPr lang="es-ES" sz="1000" dirty="0" smtClean="0">
              <a:latin typeface="Arial" panose="020B0604020202020204" pitchFamily="34" charset="0"/>
              <a:ea typeface="Calibri" panose="020F0502020204030204" pitchFamily="34" charset="0"/>
              <a:cs typeface="Arial" panose="020B0604020202020204" pitchFamily="34" charset="0"/>
            </a:endParaRPr>
          </a:p>
          <a:p>
            <a:pPr algn="just">
              <a:lnSpc>
                <a:spcPts val="1700"/>
              </a:lnSpc>
              <a:spcAft>
                <a:spcPts val="800"/>
              </a:spcAft>
            </a:pPr>
            <a:r>
              <a:rPr lang="es-MX" sz="1000" dirty="0">
                <a:latin typeface="Arial" panose="020B0604020202020204" pitchFamily="34" charset="0"/>
                <a:ea typeface="Calibri" panose="020F0502020204030204" pitchFamily="34" charset="0"/>
                <a:cs typeface="Arial" panose="020B0604020202020204" pitchFamily="34" charset="0"/>
              </a:rPr>
              <a:t> </a:t>
            </a:r>
            <a:endParaRPr lang="es-ES" sz="1000" dirty="0">
              <a:latin typeface="Arial" panose="020B0604020202020204" pitchFamily="34" charset="0"/>
              <a:ea typeface="Calibri" panose="020F0502020204030204" pitchFamily="34" charset="0"/>
              <a:cs typeface="Arial" panose="020B0604020202020204" pitchFamily="34" charset="0"/>
            </a:endParaRPr>
          </a:p>
        </p:txBody>
      </p:sp>
      <p:sp>
        <p:nvSpPr>
          <p:cNvPr id="7" name="CuadroTexto 6"/>
          <p:cNvSpPr txBox="1"/>
          <p:nvPr/>
        </p:nvSpPr>
        <p:spPr>
          <a:xfrm>
            <a:off x="850900" y="635000"/>
            <a:ext cx="4559300" cy="369332"/>
          </a:xfrm>
          <a:prstGeom prst="rect">
            <a:avLst/>
          </a:prstGeom>
          <a:noFill/>
        </p:spPr>
        <p:txBody>
          <a:bodyPr wrap="square" rtlCol="0">
            <a:spAutoFit/>
          </a:bodyPr>
          <a:lstStyle/>
          <a:p>
            <a:r>
              <a:rPr lang="es-MX" dirty="0" smtClean="0"/>
              <a:t>DIRECTORIO UAEM </a:t>
            </a:r>
            <a:endParaRPr lang="es-MX" dirty="0"/>
          </a:p>
        </p:txBody>
      </p:sp>
      <p:sp>
        <p:nvSpPr>
          <p:cNvPr id="8" name="CuadroTexto 7"/>
          <p:cNvSpPr txBox="1"/>
          <p:nvPr/>
        </p:nvSpPr>
        <p:spPr>
          <a:xfrm>
            <a:off x="6121400" y="635000"/>
            <a:ext cx="4559300" cy="646331"/>
          </a:xfrm>
          <a:prstGeom prst="rect">
            <a:avLst/>
          </a:prstGeom>
          <a:noFill/>
        </p:spPr>
        <p:txBody>
          <a:bodyPr wrap="square" rtlCol="0">
            <a:spAutoFit/>
          </a:bodyPr>
          <a:lstStyle/>
          <a:p>
            <a:pPr algn="ctr"/>
            <a:r>
              <a:rPr lang="es-MX" dirty="0" smtClean="0"/>
              <a:t>DIRECTORIO CENTRO UNIVERSITARIO NEZAHUACOYOTL  </a:t>
            </a:r>
            <a:endParaRPr lang="es-MX" dirty="0"/>
          </a:p>
        </p:txBody>
      </p:sp>
    </p:spTree>
    <p:extLst>
      <p:ext uri="{BB962C8B-B14F-4D97-AF65-F5344CB8AC3E}">
        <p14:creationId xmlns:p14="http://schemas.microsoft.com/office/powerpoint/2010/main" val="668156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y guión explicativo </a:t>
            </a:r>
            <a:endParaRPr lang="es-MX" dirty="0"/>
          </a:p>
        </p:txBody>
      </p:sp>
      <p:sp>
        <p:nvSpPr>
          <p:cNvPr id="3" name="Marcador de contenido 2"/>
          <p:cNvSpPr>
            <a:spLocks noGrp="1"/>
          </p:cNvSpPr>
          <p:nvPr>
            <p:ph idx="1"/>
          </p:nvPr>
        </p:nvSpPr>
        <p:spPr/>
        <p:txBody>
          <a:bodyPr>
            <a:normAutofit/>
          </a:bodyPr>
          <a:lstStyle/>
          <a:p>
            <a:r>
              <a:rPr lang="es-MX" dirty="0"/>
              <a:t>La Unidad de Aprendizaje “Estructura de las Organizaciones Internacionales, brinda al alumno los conocimientos teóricos necesarios para conocer la estructura y funcionamiento del mundo moderno, se realiza un abordaje sintético del mundo antiguo al mundo moderno. El principal escenario es la Europa Continental, debido a la influencia económica, política y cultural ejercida en los últimos 500 años en el resto del mundo. </a:t>
            </a:r>
            <a:r>
              <a:rPr lang="es-MX" dirty="0" smtClean="0"/>
              <a:t> Conocer </a:t>
            </a:r>
            <a:r>
              <a:rPr lang="es-MX" dirty="0"/>
              <a:t>como una diversidad de Estados, Naciones, Pueblos y grupos de personas llegan a acuerdos o no, es una de las tareas más colosales que mantiene la forma de cómo se organiza la sociedad en la actualidad. </a:t>
            </a:r>
          </a:p>
          <a:p>
            <a:r>
              <a:rPr lang="es-MX" altLang="es-MX" sz="2400" dirty="0"/>
              <a:t>Las Diapositivas selectas corresponden a los subtemas indicados en </a:t>
            </a:r>
            <a:r>
              <a:rPr lang="es-MX" altLang="es-MX" sz="2400" dirty="0" smtClean="0">
                <a:solidFill>
                  <a:schemeClr val="accent2"/>
                </a:solidFill>
              </a:rPr>
              <a:t>azul</a:t>
            </a:r>
            <a:r>
              <a:rPr lang="es-MX" altLang="es-MX" sz="2400" dirty="0" smtClean="0"/>
              <a:t> </a:t>
            </a:r>
            <a:r>
              <a:rPr lang="es-MX" altLang="es-MX" sz="2400" dirty="0"/>
              <a:t>en el Temario. Aunque es de destacar que el curso basa su complejidad en el análisis de cada organismo, en el ámbito internacional. </a:t>
            </a:r>
          </a:p>
          <a:p>
            <a:pPr marL="0" indent="0">
              <a:buNone/>
            </a:pPr>
            <a:endParaRPr lang="es-MX" dirty="0"/>
          </a:p>
        </p:txBody>
      </p:sp>
    </p:spTree>
    <p:extLst>
      <p:ext uri="{BB962C8B-B14F-4D97-AF65-F5344CB8AC3E}">
        <p14:creationId xmlns:p14="http://schemas.microsoft.com/office/powerpoint/2010/main" val="3077500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03278" y="-64516"/>
            <a:ext cx="2858443" cy="1499616"/>
          </a:xfrm>
        </p:spPr>
        <p:txBody>
          <a:bodyPr/>
          <a:lstStyle/>
          <a:p>
            <a:r>
              <a:rPr lang="es-MX" dirty="0" smtClean="0"/>
              <a:t>TEMARIO </a:t>
            </a:r>
            <a:endParaRPr lang="es-MX" dirty="0"/>
          </a:p>
        </p:txBody>
      </p:sp>
      <p:sp>
        <p:nvSpPr>
          <p:cNvPr id="10" name="Marcador de contenido 9"/>
          <p:cNvSpPr>
            <a:spLocks noGrp="1"/>
          </p:cNvSpPr>
          <p:nvPr>
            <p:ph idx="1"/>
          </p:nvPr>
        </p:nvSpPr>
        <p:spPr>
          <a:xfrm>
            <a:off x="1" y="1574800"/>
            <a:ext cx="2781299" cy="5225143"/>
          </a:xfrm>
        </p:spPr>
        <p:txBody>
          <a:bodyPr>
            <a:normAutofit fontScale="70000" lnSpcReduction="20000"/>
          </a:bodyPr>
          <a:lstStyle/>
          <a:p>
            <a:pPr algn="just"/>
            <a:r>
              <a:rPr lang="es-MX" b="1" dirty="0" smtClean="0">
                <a:solidFill>
                  <a:schemeClr val="tx1">
                    <a:lumMod val="95000"/>
                    <a:lumOff val="5000"/>
                  </a:schemeClr>
                </a:solidFill>
              </a:rPr>
              <a:t>1.Los orígenes del mundo moderno</a:t>
            </a:r>
          </a:p>
          <a:p>
            <a:pPr algn="just"/>
            <a:r>
              <a:rPr lang="es-MX" dirty="0" smtClean="0"/>
              <a:t>1.1las ciudades en la edad media y ciudades del estado</a:t>
            </a:r>
          </a:p>
          <a:p>
            <a:pPr algn="just"/>
            <a:r>
              <a:rPr lang="es-MX" dirty="0" smtClean="0"/>
              <a:t>1.2 los fundamentos del mundo moderno</a:t>
            </a:r>
          </a:p>
          <a:p>
            <a:pPr algn="just"/>
            <a:r>
              <a:rPr lang="es-MX" dirty="0" smtClean="0"/>
              <a:t>1.3 el moderno sistema mundo </a:t>
            </a:r>
          </a:p>
          <a:p>
            <a:pPr algn="just"/>
            <a:r>
              <a:rPr lang="es-MX" b="1" dirty="0" smtClean="0"/>
              <a:t>2. la globalización y los intentos de igualación entre países</a:t>
            </a:r>
          </a:p>
          <a:p>
            <a:pPr algn="just"/>
            <a:r>
              <a:rPr lang="es-MX" dirty="0" smtClean="0"/>
              <a:t>2.1el concepto de estado y sus elementos constitutivos</a:t>
            </a:r>
          </a:p>
          <a:p>
            <a:pPr algn="just"/>
            <a:r>
              <a:rPr lang="es-MX" dirty="0" smtClean="0"/>
              <a:t>2.2 la cooperación internacional </a:t>
            </a:r>
          </a:p>
          <a:p>
            <a:pPr algn="just"/>
            <a:r>
              <a:rPr lang="es-MX" dirty="0" smtClean="0"/>
              <a:t>2.3 el concepto de globalización y su evolución en la década de los setenta</a:t>
            </a:r>
          </a:p>
          <a:p>
            <a:pPr algn="just"/>
            <a:r>
              <a:rPr lang="es-MX" dirty="0" smtClean="0"/>
              <a:t>2.4 las organizaciones internacionales como actores de las relaciones internacionales </a:t>
            </a:r>
          </a:p>
          <a:p>
            <a:pPr marL="0" indent="0" algn="just">
              <a:buNone/>
            </a:pPr>
            <a:endParaRPr lang="es-MX" dirty="0"/>
          </a:p>
        </p:txBody>
      </p:sp>
      <p:sp>
        <p:nvSpPr>
          <p:cNvPr id="11" name="CuadroTexto 10"/>
          <p:cNvSpPr txBox="1"/>
          <p:nvPr/>
        </p:nvSpPr>
        <p:spPr>
          <a:xfrm>
            <a:off x="2781300" y="1435100"/>
            <a:ext cx="3251200" cy="5078313"/>
          </a:xfrm>
          <a:prstGeom prst="rect">
            <a:avLst/>
          </a:prstGeom>
          <a:noFill/>
        </p:spPr>
        <p:txBody>
          <a:bodyPr wrap="square" rtlCol="0">
            <a:spAutoFit/>
          </a:bodyPr>
          <a:lstStyle/>
          <a:p>
            <a:pPr algn="just"/>
            <a:r>
              <a:rPr lang="es-MX" sz="1600" b="1" dirty="0">
                <a:solidFill>
                  <a:srgbClr val="0070C0"/>
                </a:solidFill>
              </a:rPr>
              <a:t>3. las naciones unidas</a:t>
            </a:r>
          </a:p>
          <a:p>
            <a:pPr algn="just"/>
            <a:r>
              <a:rPr lang="es-MX" sz="1600" dirty="0">
                <a:solidFill>
                  <a:srgbClr val="0070C0"/>
                </a:solidFill>
              </a:rPr>
              <a:t>3.1 antecedentes históricos de las organizaciones internacionales</a:t>
            </a:r>
          </a:p>
          <a:p>
            <a:pPr algn="just"/>
            <a:r>
              <a:rPr lang="es-MX" sz="1600" dirty="0">
                <a:solidFill>
                  <a:srgbClr val="0070C0"/>
                </a:solidFill>
              </a:rPr>
              <a:t>3.2 los intentos de organizar la paz. Fin de la segunda guerra mundial y surgimiento de la ONU</a:t>
            </a:r>
          </a:p>
          <a:p>
            <a:pPr algn="just"/>
            <a:r>
              <a:rPr lang="es-MX" sz="1600" dirty="0">
                <a:solidFill>
                  <a:srgbClr val="0070C0"/>
                </a:solidFill>
              </a:rPr>
              <a:t>3.3 hacia el inicio de la guerra fría, los organismos de bretton Woods: las misiones del fondo monetario internacional y del banco mundial </a:t>
            </a:r>
          </a:p>
          <a:p>
            <a:pPr algn="just"/>
            <a:r>
              <a:rPr lang="es-MX" sz="1600" dirty="0">
                <a:solidFill>
                  <a:srgbClr val="0070C0"/>
                </a:solidFill>
              </a:rPr>
              <a:t>3.4 creación y evolución histórica</a:t>
            </a:r>
          </a:p>
          <a:p>
            <a:pPr algn="just"/>
            <a:r>
              <a:rPr lang="es-MX" sz="1600" dirty="0">
                <a:solidFill>
                  <a:srgbClr val="0070C0"/>
                </a:solidFill>
              </a:rPr>
              <a:t>3.5 propósitos y principios </a:t>
            </a:r>
          </a:p>
          <a:p>
            <a:pPr algn="just"/>
            <a:r>
              <a:rPr lang="es-MX" sz="1600" dirty="0">
                <a:solidFill>
                  <a:srgbClr val="0070C0"/>
                </a:solidFill>
              </a:rPr>
              <a:t>3.6 estructura y funcionamiento </a:t>
            </a:r>
          </a:p>
          <a:p>
            <a:pPr algn="just"/>
            <a:r>
              <a:rPr lang="es-MX" sz="1600" dirty="0">
                <a:solidFill>
                  <a:srgbClr val="0070C0"/>
                </a:solidFill>
              </a:rPr>
              <a:t>3.7 colapso del muro de </a:t>
            </a:r>
            <a:r>
              <a:rPr lang="es-MX" sz="1600" dirty="0" smtClean="0">
                <a:solidFill>
                  <a:srgbClr val="0070C0"/>
                </a:solidFill>
              </a:rPr>
              <a:t>Berlín </a:t>
            </a:r>
            <a:r>
              <a:rPr lang="es-MX" sz="1600" dirty="0">
                <a:solidFill>
                  <a:srgbClr val="0070C0"/>
                </a:solidFill>
              </a:rPr>
              <a:t>y la URSS, el novio orden mundial y la reforma de la ONU</a:t>
            </a:r>
          </a:p>
          <a:p>
            <a:pPr algn="just"/>
            <a:r>
              <a:rPr lang="es-MX" sz="1600" dirty="0">
                <a:solidFill>
                  <a:srgbClr val="0070C0"/>
                </a:solidFill>
              </a:rPr>
              <a:t>3.8 Conferencia de las naciones unidas sobre comercio y </a:t>
            </a:r>
            <a:r>
              <a:rPr lang="es-MX" sz="1600" dirty="0" smtClean="0">
                <a:solidFill>
                  <a:srgbClr val="0070C0"/>
                </a:solidFill>
              </a:rPr>
              <a:t>desarrollo </a:t>
            </a:r>
            <a:endParaRPr lang="es-MX" sz="1600" dirty="0">
              <a:solidFill>
                <a:srgbClr val="0070C0"/>
              </a:solidFill>
            </a:endParaRPr>
          </a:p>
          <a:p>
            <a:pPr algn="just"/>
            <a:r>
              <a:rPr lang="es-MX" sz="1600" dirty="0">
                <a:solidFill>
                  <a:srgbClr val="0070C0"/>
                </a:solidFill>
              </a:rPr>
              <a:t>3.9 consejo económico y social</a:t>
            </a:r>
          </a:p>
          <a:p>
            <a:pPr algn="just"/>
            <a:r>
              <a:rPr lang="es-MX" sz="1600" dirty="0">
                <a:solidFill>
                  <a:srgbClr val="0070C0"/>
                </a:solidFill>
              </a:rPr>
              <a:t>3.10 estudio de caso</a:t>
            </a:r>
          </a:p>
        </p:txBody>
      </p:sp>
      <p:sp>
        <p:nvSpPr>
          <p:cNvPr id="5" name="Marcador de contenido 2"/>
          <p:cNvSpPr txBox="1">
            <a:spLocks/>
          </p:cNvSpPr>
          <p:nvPr/>
        </p:nvSpPr>
        <p:spPr>
          <a:xfrm>
            <a:off x="6032500" y="1435100"/>
            <a:ext cx="2870200" cy="5078313"/>
          </a:xfrm>
          <a:prstGeom prst="rect">
            <a:avLst/>
          </a:prstGeom>
        </p:spPr>
        <p:txBody>
          <a:bodyPr vert="horz" lIns="45720" tIns="45720" rIns="45720" bIns="45720" rtlCol="0">
            <a:normAutofit fontScale="47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s-MX" sz="2900" b="1" dirty="0" smtClean="0"/>
              <a:t>4. El grupo del banco mundial</a:t>
            </a:r>
          </a:p>
          <a:p>
            <a:r>
              <a:rPr lang="es-MX" sz="2900" dirty="0" smtClean="0"/>
              <a:t>4.1 antecedentes, creación y evolución </a:t>
            </a:r>
          </a:p>
          <a:p>
            <a:r>
              <a:rPr lang="es-MX" sz="2900" dirty="0" smtClean="0"/>
              <a:t>4.2 estructura y función </a:t>
            </a:r>
          </a:p>
          <a:p>
            <a:r>
              <a:rPr lang="es-MX" sz="2900" dirty="0" smtClean="0"/>
              <a:t>4.3 banco interamericano de desarrollo</a:t>
            </a:r>
          </a:p>
          <a:p>
            <a:r>
              <a:rPr lang="es-MX" sz="2900" dirty="0" smtClean="0"/>
              <a:t>4.4 estudio de caso</a:t>
            </a:r>
          </a:p>
          <a:p>
            <a:r>
              <a:rPr lang="es-MX" sz="2900" b="1" dirty="0" smtClean="0"/>
              <a:t>5. el fondo monetario internacional</a:t>
            </a:r>
          </a:p>
          <a:p>
            <a:r>
              <a:rPr lang="es-MX" sz="2900" dirty="0" smtClean="0"/>
              <a:t>5.1 antecedentes, creación y evolución</a:t>
            </a:r>
          </a:p>
          <a:p>
            <a:r>
              <a:rPr lang="es-MX" sz="2900" dirty="0" smtClean="0"/>
              <a:t>5.2 estructura y funcionamiento</a:t>
            </a:r>
          </a:p>
          <a:p>
            <a:r>
              <a:rPr lang="es-MX" sz="2900" dirty="0" smtClean="0"/>
              <a:t>5.3 estudio de caso</a:t>
            </a:r>
          </a:p>
          <a:p>
            <a:r>
              <a:rPr lang="es-MX" sz="2900" b="1" dirty="0" smtClean="0"/>
              <a:t>6. la organización para la cooperación y desarrollo económico</a:t>
            </a:r>
          </a:p>
          <a:p>
            <a:r>
              <a:rPr lang="es-MX" sz="2900" dirty="0" smtClean="0"/>
              <a:t>6.1 antecedentes, creación y evolución</a:t>
            </a:r>
          </a:p>
          <a:p>
            <a:r>
              <a:rPr lang="es-MX" sz="2900" dirty="0" smtClean="0"/>
              <a:t>6.2 estructura y funcionamiento</a:t>
            </a:r>
          </a:p>
          <a:p>
            <a:r>
              <a:rPr lang="es-MX" sz="2900" dirty="0" smtClean="0"/>
              <a:t>6.3 estudio de caso</a:t>
            </a:r>
          </a:p>
          <a:p>
            <a:endParaRPr lang="es-MX" dirty="0" smtClean="0"/>
          </a:p>
        </p:txBody>
      </p:sp>
      <p:sp>
        <p:nvSpPr>
          <p:cNvPr id="6" name="CuadroTexto 5"/>
          <p:cNvSpPr txBox="1"/>
          <p:nvPr/>
        </p:nvSpPr>
        <p:spPr>
          <a:xfrm>
            <a:off x="8902700" y="958045"/>
            <a:ext cx="3089729" cy="6032421"/>
          </a:xfrm>
          <a:prstGeom prst="rect">
            <a:avLst/>
          </a:prstGeom>
          <a:noFill/>
        </p:spPr>
        <p:txBody>
          <a:bodyPr wrap="square" rtlCol="0">
            <a:spAutoFit/>
          </a:bodyPr>
          <a:lstStyle/>
          <a:p>
            <a:r>
              <a:rPr lang="es-MX" sz="1600" b="1" dirty="0" smtClean="0"/>
              <a:t>7. Organización mundial del comercio</a:t>
            </a:r>
          </a:p>
          <a:p>
            <a:r>
              <a:rPr lang="es-MX" sz="1600" dirty="0" smtClean="0"/>
              <a:t>7.1 </a:t>
            </a:r>
            <a:r>
              <a:rPr lang="es-MX" sz="1600" dirty="0"/>
              <a:t>antecedentes, creación y evolución</a:t>
            </a:r>
          </a:p>
          <a:p>
            <a:r>
              <a:rPr lang="es-MX" sz="1600" dirty="0" smtClean="0"/>
              <a:t>7.2 </a:t>
            </a:r>
            <a:r>
              <a:rPr lang="es-MX" sz="1600" dirty="0"/>
              <a:t>estructura y funcionamiento</a:t>
            </a:r>
          </a:p>
          <a:p>
            <a:r>
              <a:rPr lang="es-MX" sz="1600" dirty="0" smtClean="0"/>
              <a:t>7.3 </a:t>
            </a:r>
            <a:r>
              <a:rPr lang="es-MX" sz="1600" dirty="0"/>
              <a:t>estudio de caso</a:t>
            </a:r>
          </a:p>
          <a:p>
            <a:r>
              <a:rPr lang="es-MX" sz="1600" dirty="0" smtClean="0"/>
              <a:t>8. Otros organismos</a:t>
            </a:r>
          </a:p>
          <a:p>
            <a:r>
              <a:rPr lang="es-MX" sz="1600" dirty="0" smtClean="0"/>
              <a:t>8.1 organizacionpara la cultura como ciencia y educación de ONU (UNESCO)</a:t>
            </a:r>
          </a:p>
          <a:p>
            <a:r>
              <a:rPr lang="es-MX" sz="1600" dirty="0" smtClean="0"/>
              <a:t>8.2 organización de estados americanos </a:t>
            </a:r>
          </a:p>
          <a:p>
            <a:r>
              <a:rPr lang="es-MX" sz="1600" dirty="0" smtClean="0"/>
              <a:t>8.3 foro de cooperación económica Asia-pacifico</a:t>
            </a:r>
          </a:p>
          <a:p>
            <a:r>
              <a:rPr lang="es-MX" sz="1600" dirty="0" smtClean="0"/>
              <a:t>8.4 fondo internacional de desarrollo agrícola</a:t>
            </a:r>
          </a:p>
          <a:p>
            <a:r>
              <a:rPr lang="es-MX" sz="1600" dirty="0" smtClean="0"/>
              <a:t>8.5 fondo medio ambiente mundial</a:t>
            </a:r>
          </a:p>
          <a:p>
            <a:r>
              <a:rPr lang="es-MX" sz="1600" dirty="0" smtClean="0"/>
              <a:t>8.6 organización internacional del trabajo</a:t>
            </a:r>
          </a:p>
          <a:p>
            <a:r>
              <a:rPr lang="es-MX" sz="1600" dirty="0" smtClean="0"/>
              <a:t>8.7 organización de países exportadores de petróleo </a:t>
            </a:r>
          </a:p>
          <a:p>
            <a:r>
              <a:rPr lang="es-MX" sz="1600" dirty="0" smtClean="0"/>
              <a:t>8.8 mercado común del sur </a:t>
            </a:r>
          </a:p>
          <a:p>
            <a:r>
              <a:rPr lang="es-MX" sz="1600" dirty="0" smtClean="0"/>
              <a:t>8.9 caso unión europea(evolución)</a:t>
            </a:r>
          </a:p>
          <a:p>
            <a:endParaRPr lang="es-MX" dirty="0" smtClean="0"/>
          </a:p>
        </p:txBody>
      </p:sp>
      <p:sp>
        <p:nvSpPr>
          <p:cNvPr id="3" name="Rectángulo 2"/>
          <p:cNvSpPr/>
          <p:nvPr/>
        </p:nvSpPr>
        <p:spPr>
          <a:xfrm>
            <a:off x="723900" y="800100"/>
            <a:ext cx="63500" cy="9398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403336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6328" y="801116"/>
            <a:ext cx="9720072" cy="887984"/>
          </a:xfrm>
        </p:spPr>
        <p:txBody>
          <a:bodyPr/>
          <a:lstStyle/>
          <a:p>
            <a:r>
              <a:rPr lang="es-MX" dirty="0" smtClean="0"/>
              <a:t>UNIDAD DE APERNDIZAJE Y OBJETIVOS</a:t>
            </a:r>
            <a:endParaRPr lang="es-MX" dirty="0"/>
          </a:p>
        </p:txBody>
      </p:sp>
      <p:sp>
        <p:nvSpPr>
          <p:cNvPr id="4" name="Rectángulo 3"/>
          <p:cNvSpPr/>
          <p:nvPr/>
        </p:nvSpPr>
        <p:spPr>
          <a:xfrm>
            <a:off x="846328" y="1789921"/>
            <a:ext cx="10939272" cy="1708160"/>
          </a:xfrm>
          <a:prstGeom prst="rect">
            <a:avLst/>
          </a:prstGeom>
        </p:spPr>
        <p:txBody>
          <a:bodyPr wrap="square">
            <a:spAutoFit/>
          </a:bodyPr>
          <a:lstStyle/>
          <a:p>
            <a:pPr algn="just">
              <a:spcBef>
                <a:spcPts val="600"/>
              </a:spcBef>
              <a:spcAft>
                <a:spcPts val="600"/>
              </a:spcAft>
            </a:pPr>
            <a:r>
              <a:rPr lang="es-MX" b="1" dirty="0">
                <a:solidFill>
                  <a:srgbClr val="000000"/>
                </a:solidFill>
                <a:latin typeface="Arial" panose="020B0604020202020204" pitchFamily="34" charset="0"/>
                <a:ea typeface="Times New Roman" panose="02020603050405020304" pitchFamily="18" charset="0"/>
              </a:rPr>
              <a:t>Objetivos de la unidad de aprendizaje.</a:t>
            </a:r>
            <a:endParaRPr lang="es-MX" sz="2400" dirty="0">
              <a:latin typeface="Times New Roman" panose="02020603050405020304" pitchFamily="18" charset="0"/>
              <a:ea typeface="Times New Roman" panose="02020603050405020304" pitchFamily="18" charset="0"/>
            </a:endParaRPr>
          </a:p>
          <a:p>
            <a:pPr algn="just">
              <a:spcBef>
                <a:spcPts val="600"/>
              </a:spcBef>
              <a:spcAft>
                <a:spcPts val="600"/>
              </a:spcAft>
            </a:pPr>
            <a:r>
              <a:rPr lang="es-MX" b="1" dirty="0">
                <a:solidFill>
                  <a:srgbClr val="000000"/>
                </a:solidFill>
                <a:latin typeface="Arial" panose="020B0604020202020204" pitchFamily="34" charset="0"/>
                <a:ea typeface="Times New Roman" panose="02020603050405020304" pitchFamily="18" charset="0"/>
              </a:rPr>
              <a:t> </a:t>
            </a:r>
            <a:endParaRPr lang="es-MX" sz="2400" dirty="0">
              <a:latin typeface="Times New Roman" panose="02020603050405020304" pitchFamily="18" charset="0"/>
              <a:ea typeface="Times New Roman" panose="02020603050405020304" pitchFamily="18" charset="0"/>
            </a:endParaRPr>
          </a:p>
          <a:p>
            <a:pPr algn="just">
              <a:spcAft>
                <a:spcPts val="0"/>
              </a:spcAft>
            </a:pPr>
            <a:r>
              <a:rPr lang="es-MX" dirty="0">
                <a:solidFill>
                  <a:srgbClr val="000000"/>
                </a:solidFill>
                <a:latin typeface="Arial" panose="020B0604020202020204" pitchFamily="34" charset="0"/>
                <a:ea typeface="Times New Roman" panose="02020603050405020304" pitchFamily="18" charset="0"/>
              </a:rPr>
              <a:t>Brindar al alumno el conocimiento y los elementos de análisis sobre la estructura y el funcionamiento  de las organizaciones internacionales que regulan las relaciones políticas, sociales, culturales y económicas entre las naciones.</a:t>
            </a:r>
            <a:endParaRPr lang="es-MX" sz="2400" dirty="0">
              <a:effectLst/>
              <a:latin typeface="Times New Roman" panose="02020603050405020304" pitchFamily="18" charset="0"/>
              <a:ea typeface="Times New Roman" panose="02020603050405020304" pitchFamily="18" charset="0"/>
            </a:endParaRPr>
          </a:p>
        </p:txBody>
      </p:sp>
      <p:sp>
        <p:nvSpPr>
          <p:cNvPr id="5" name="Rectangle 2"/>
          <p:cNvSpPr>
            <a:spLocks noChangeArrowheads="1"/>
          </p:cNvSpPr>
          <p:nvPr/>
        </p:nvSpPr>
        <p:spPr bwMode="auto">
          <a:xfrm>
            <a:off x="846328" y="3498081"/>
            <a:ext cx="10939272"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39719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39719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39719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39719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39719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39719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39719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39719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3971925" algn="l"/>
              </a:tabLst>
              <a:defRPr>
                <a:solidFill>
                  <a:schemeClr val="tx1"/>
                </a:solidFill>
                <a:latin typeface="Arial" panose="020B0604020202020204" pitchFamily="34" charset="0"/>
                <a:cs typeface="Arial" panose="020B0604020202020204" pitchFamily="34" charset="0"/>
              </a:defRPr>
            </a:lvl9pPr>
          </a:lstStyle>
          <a:p>
            <a:pPr algn="just" eaLnBrk="1" hangingPunct="1"/>
            <a:r>
              <a:rPr lang="es-MX" altLang="es-MX" dirty="0"/>
              <a:t>Partiendo del Objetivo del Curso, las Diapositivas aquí presentadas significan un material de apoyo para la revisión de algunos organismos internacionales específicos dentro de la Unidad de Aprendizaje Estructura de las Organizaciones Internacionales.</a:t>
            </a:r>
          </a:p>
          <a:p>
            <a:pPr algn="just" eaLnBrk="1" hangingPunct="1"/>
            <a:r>
              <a:rPr lang="es-MX" altLang="es-MX" dirty="0"/>
              <a:t>No obstante, por la amplitud y complejidad del curso, se analiza una gran cantidad de subtemas a los ojos de dichos organismos y el contexto mundial.</a:t>
            </a:r>
          </a:p>
          <a:p>
            <a:pPr algn="just"/>
            <a:endParaRPr lang="es-MX" altLang="es-MX" sz="1100" b="1" dirty="0"/>
          </a:p>
          <a:p>
            <a:pPr algn="just"/>
            <a:endParaRPr lang="es-MX" altLang="es-MX" sz="1100" b="1" dirty="0"/>
          </a:p>
          <a:p>
            <a:pPr algn="just"/>
            <a:endParaRPr lang="es-MX" altLang="es-MX" sz="1100" b="1" dirty="0"/>
          </a:p>
          <a:p>
            <a:pPr algn="just"/>
            <a:endParaRPr lang="es-MX" altLang="es-MX" sz="1100" b="1" dirty="0"/>
          </a:p>
          <a:p>
            <a:pPr algn="just"/>
            <a:endParaRPr lang="es-MX" altLang="es-MX" dirty="0"/>
          </a:p>
        </p:txBody>
      </p:sp>
    </p:spTree>
    <p:extLst>
      <p:ext uri="{BB962C8B-B14F-4D97-AF65-F5344CB8AC3E}">
        <p14:creationId xmlns:p14="http://schemas.microsoft.com/office/powerpoint/2010/main" val="28603723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266</TotalTime>
  <Words>630</Words>
  <Application>Microsoft Office PowerPoint</Application>
  <PresentationFormat>Personalizado</PresentationFormat>
  <Paragraphs>119</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Integral</vt:lpstr>
      <vt:lpstr> UNIVERSIDAD AUTÓNOMA DEL ESTADO DE MÉXICO CENTRO UNIVERSITARIO NEZAHUALCÓYOTL LICENCIATURA EN COMERCIO INTERNACIONAL</vt:lpstr>
      <vt:lpstr>Presentación de PowerPoint</vt:lpstr>
      <vt:lpstr>Presentación y guión explicativo </vt:lpstr>
      <vt:lpstr>TEMARIO </vt:lpstr>
      <vt:lpstr>UNIDAD DE APERNDIZAJE Y OBJETIVOS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NEZAHUALCÓYOTL LICENCIATURA EN COMERCIO INTERNACIONAL</dc:title>
  <dc:creator>OFICINA</dc:creator>
  <cp:lastModifiedBy>AULA</cp:lastModifiedBy>
  <cp:revision>16</cp:revision>
  <dcterms:created xsi:type="dcterms:W3CDTF">2018-09-26T19:38:47Z</dcterms:created>
  <dcterms:modified xsi:type="dcterms:W3CDTF">2018-09-28T21:31:33Z</dcterms:modified>
</cp:coreProperties>
</file>