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71" r:id="rId4"/>
    <p:sldId id="273" r:id="rId5"/>
    <p:sldId id="275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72" r:id="rId15"/>
    <p:sldId id="257" r:id="rId16"/>
    <p:sldId id="259" r:id="rId17"/>
    <p:sldId id="258" r:id="rId18"/>
    <p:sldId id="260" r:id="rId19"/>
    <p:sldId id="261" r:id="rId20"/>
    <p:sldId id="262" r:id="rId21"/>
    <p:sldId id="263" r:id="rId22"/>
    <p:sldId id="286" r:id="rId23"/>
    <p:sldId id="264" r:id="rId24"/>
    <p:sldId id="265" r:id="rId25"/>
    <p:sldId id="266" r:id="rId26"/>
    <p:sldId id="287" r:id="rId27"/>
    <p:sldId id="289" r:id="rId28"/>
    <p:sldId id="288" r:id="rId29"/>
    <p:sldId id="267" r:id="rId30"/>
    <p:sldId id="268" r:id="rId31"/>
    <p:sldId id="269" r:id="rId32"/>
    <p:sldId id="285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77" d="100"/>
          <a:sy n="77" d="100"/>
        </p:scale>
        <p:origin x="-1056" y="-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ata3.xml.rels><?xml version="1.0" encoding="UTF-8" standalone="yes"?>
<Relationships xmlns="http://schemas.openxmlformats.org/package/2006/relationships"><Relationship Id="rId2" Type="http://schemas.microsoft.com/office/2007/relationships/hdphoto" Target="../media/hdphoto7.wdp"/><Relationship Id="rId1" Type="http://schemas.openxmlformats.org/officeDocument/2006/relationships/image" Target="../media/image25.pn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rawing3.xml.rels><?xml version="1.0" encoding="UTF-8" standalone="yes"?>
<Relationships xmlns="http://schemas.openxmlformats.org/package/2006/relationships"><Relationship Id="rId2" Type="http://schemas.microsoft.com/office/2007/relationships/hdphoto" Target="../media/hdphoto7.wdp"/><Relationship Id="rId1" Type="http://schemas.openxmlformats.org/officeDocument/2006/relationships/image" Target="../media/image25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8518F8-DFD2-40DF-B2D8-1F1E1B4B76B2}" type="doc">
      <dgm:prSet loTypeId="urn:microsoft.com/office/officeart/2005/8/layout/arrow5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19AC269E-D383-4CCE-910C-1F5366004F90}">
      <dgm:prSet phldrT="[Texto]"/>
      <dgm:spPr/>
      <dgm:t>
        <a:bodyPr/>
        <a:lstStyle/>
        <a:p>
          <a:pPr algn="ctr"/>
          <a:r>
            <a:rPr lang="es-ES" b="1" dirty="0" smtClean="0"/>
            <a:t>Transporte:</a:t>
          </a:r>
        </a:p>
        <a:p>
          <a:pPr algn="just"/>
          <a:r>
            <a:rPr lang="es-MX" b="1" i="0" dirty="0" smtClean="0"/>
            <a:t>Medio de traslado de personas o bienes desde un lugar hasta otro.</a:t>
          </a:r>
          <a:endParaRPr lang="es-ES" b="1" dirty="0"/>
        </a:p>
      </dgm:t>
    </dgm:pt>
    <dgm:pt modelId="{CE5D7739-61B6-46CF-A78E-3ADBC7A6A3D3}" type="parTrans" cxnId="{4C5354ED-F0C4-4AB6-B79F-EA16D1B7D56E}">
      <dgm:prSet/>
      <dgm:spPr/>
      <dgm:t>
        <a:bodyPr/>
        <a:lstStyle/>
        <a:p>
          <a:endParaRPr lang="es-ES"/>
        </a:p>
      </dgm:t>
    </dgm:pt>
    <dgm:pt modelId="{57EBE65E-54CF-4709-8349-458A12ADFC09}" type="sibTrans" cxnId="{4C5354ED-F0C4-4AB6-B79F-EA16D1B7D56E}">
      <dgm:prSet/>
      <dgm:spPr/>
      <dgm:t>
        <a:bodyPr/>
        <a:lstStyle/>
        <a:p>
          <a:endParaRPr lang="es-ES"/>
        </a:p>
      </dgm:t>
    </dgm:pt>
    <dgm:pt modelId="{8BCA5598-D38A-4E8C-BE70-52833FE0C2D3}">
      <dgm:prSet phldrT="[Texto]"/>
      <dgm:spPr/>
      <dgm:t>
        <a:bodyPr/>
        <a:lstStyle/>
        <a:p>
          <a:pPr algn="ctr"/>
          <a:r>
            <a:rPr lang="es-ES" b="1" dirty="0" smtClean="0"/>
            <a:t>Vías de comunicación:</a:t>
          </a:r>
        </a:p>
        <a:p>
          <a:pPr algn="just"/>
          <a:r>
            <a:rPr lang="es-MX" b="1" i="0" dirty="0" smtClean="0"/>
            <a:t>Las vías de comunicación son caminos y rutas por las que podemos ir de un lugar a otro y mediante las cuales se conectan los pueblos, las ciudades y los países.</a:t>
          </a:r>
          <a:endParaRPr lang="es-ES" b="1" dirty="0"/>
        </a:p>
      </dgm:t>
    </dgm:pt>
    <dgm:pt modelId="{C3368B6C-38B1-4EC6-995D-1E2D2547E0A3}" type="parTrans" cxnId="{B4E2FAAB-4155-49BF-BFF8-5EE2EAF08A78}">
      <dgm:prSet/>
      <dgm:spPr/>
      <dgm:t>
        <a:bodyPr/>
        <a:lstStyle/>
        <a:p>
          <a:endParaRPr lang="es-ES"/>
        </a:p>
      </dgm:t>
    </dgm:pt>
    <dgm:pt modelId="{47340EE0-0557-4163-8099-EDA51802ACDE}" type="sibTrans" cxnId="{B4E2FAAB-4155-49BF-BFF8-5EE2EAF08A78}">
      <dgm:prSet/>
      <dgm:spPr/>
      <dgm:t>
        <a:bodyPr/>
        <a:lstStyle/>
        <a:p>
          <a:endParaRPr lang="es-ES"/>
        </a:p>
      </dgm:t>
    </dgm:pt>
    <dgm:pt modelId="{870A0D77-21A0-4687-83CA-D58B9D0DEED1}" type="pres">
      <dgm:prSet presAssocID="{DB8518F8-DFD2-40DF-B2D8-1F1E1B4B76B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A4F337A-A789-4180-A7A2-57B5831F29B5}" type="pres">
      <dgm:prSet presAssocID="{19AC269E-D383-4CCE-910C-1F5366004F90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6BE521-9504-4FB0-9B38-39BEE0D91282}" type="pres">
      <dgm:prSet presAssocID="{8BCA5598-D38A-4E8C-BE70-52833FE0C2D3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270155A-CFD3-4EF4-ABC0-69760C72A7DD}" type="presOf" srcId="{19AC269E-D383-4CCE-910C-1F5366004F90}" destId="{8A4F337A-A789-4180-A7A2-57B5831F29B5}" srcOrd="0" destOrd="0" presId="urn:microsoft.com/office/officeart/2005/8/layout/arrow5"/>
    <dgm:cxn modelId="{17DD0792-DA60-4B49-9B5A-5D12E11593CB}" type="presOf" srcId="{DB8518F8-DFD2-40DF-B2D8-1F1E1B4B76B2}" destId="{870A0D77-21A0-4687-83CA-D58B9D0DEED1}" srcOrd="0" destOrd="0" presId="urn:microsoft.com/office/officeart/2005/8/layout/arrow5"/>
    <dgm:cxn modelId="{4C5354ED-F0C4-4AB6-B79F-EA16D1B7D56E}" srcId="{DB8518F8-DFD2-40DF-B2D8-1F1E1B4B76B2}" destId="{19AC269E-D383-4CCE-910C-1F5366004F90}" srcOrd="0" destOrd="0" parTransId="{CE5D7739-61B6-46CF-A78E-3ADBC7A6A3D3}" sibTransId="{57EBE65E-54CF-4709-8349-458A12ADFC09}"/>
    <dgm:cxn modelId="{B4E2FAAB-4155-49BF-BFF8-5EE2EAF08A78}" srcId="{DB8518F8-DFD2-40DF-B2D8-1F1E1B4B76B2}" destId="{8BCA5598-D38A-4E8C-BE70-52833FE0C2D3}" srcOrd="1" destOrd="0" parTransId="{C3368B6C-38B1-4EC6-995D-1E2D2547E0A3}" sibTransId="{47340EE0-0557-4163-8099-EDA51802ACDE}"/>
    <dgm:cxn modelId="{3FC1730E-91F6-42A4-A72C-0FA98A780060}" type="presOf" srcId="{8BCA5598-D38A-4E8C-BE70-52833FE0C2D3}" destId="{936BE521-9504-4FB0-9B38-39BEE0D91282}" srcOrd="0" destOrd="0" presId="urn:microsoft.com/office/officeart/2005/8/layout/arrow5"/>
    <dgm:cxn modelId="{69485396-9B56-4075-B07F-703A845072BD}" type="presParOf" srcId="{870A0D77-21A0-4687-83CA-D58B9D0DEED1}" destId="{8A4F337A-A789-4180-A7A2-57B5831F29B5}" srcOrd="0" destOrd="0" presId="urn:microsoft.com/office/officeart/2005/8/layout/arrow5"/>
    <dgm:cxn modelId="{767ABAD6-4DC9-4C02-8C4F-4D41AEAA0AF4}" type="presParOf" srcId="{870A0D77-21A0-4687-83CA-D58B9D0DEED1}" destId="{936BE521-9504-4FB0-9B38-39BEE0D9128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9BD973-7A44-44D8-ACF9-30FCD9474A4C}" type="doc">
      <dgm:prSet loTypeId="urn:microsoft.com/office/officeart/2008/layout/VerticalCurvedLis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9841E8D6-C720-47B3-9A2E-B9C3DA619E9C}">
      <dgm:prSet phldrT="[Texto]"/>
      <dgm:spPr/>
      <dgm:t>
        <a:bodyPr/>
        <a:lstStyle/>
        <a:p>
          <a:pPr algn="l"/>
          <a:r>
            <a:rPr lang="es-ES" dirty="0" smtClean="0"/>
            <a:t>Mares:</a:t>
          </a:r>
        </a:p>
        <a:p>
          <a:pPr algn="just"/>
          <a:r>
            <a:rPr lang="es-ES" dirty="0" smtClean="0"/>
            <a:t>Son grandes extensiones de agua salada, distintos a los océanos, debido a que estos últimos cuentan con un tamaño mucho mayor.</a:t>
          </a:r>
          <a:endParaRPr lang="es-ES" dirty="0"/>
        </a:p>
      </dgm:t>
    </dgm:pt>
    <dgm:pt modelId="{9565EA58-6D36-404D-B2F0-CC290BB42B64}" type="parTrans" cxnId="{E141FD3C-2DA8-4182-8038-D07CC5398E64}">
      <dgm:prSet/>
      <dgm:spPr/>
      <dgm:t>
        <a:bodyPr/>
        <a:lstStyle/>
        <a:p>
          <a:endParaRPr lang="es-ES"/>
        </a:p>
      </dgm:t>
    </dgm:pt>
    <dgm:pt modelId="{3A597191-B07A-4327-90E9-136CB3DCF6CA}" type="sibTrans" cxnId="{E141FD3C-2DA8-4182-8038-D07CC5398E64}">
      <dgm:prSet/>
      <dgm:spPr/>
      <dgm:t>
        <a:bodyPr/>
        <a:lstStyle/>
        <a:p>
          <a:endParaRPr lang="es-ES"/>
        </a:p>
      </dgm:t>
    </dgm:pt>
    <dgm:pt modelId="{B12BE5E3-0DF1-457A-A35E-2C6D91FF413F}">
      <dgm:prSet phldrT="[Texto]"/>
      <dgm:spPr/>
      <dgm:t>
        <a:bodyPr/>
        <a:lstStyle/>
        <a:p>
          <a:pPr algn="just"/>
          <a:r>
            <a:rPr lang="es-ES" dirty="0" smtClean="0"/>
            <a:t>Zonas de convergencia intertropical:</a:t>
          </a:r>
        </a:p>
        <a:p>
          <a:pPr algn="just"/>
          <a:r>
            <a:rPr lang="es-ES" b="0" i="0" dirty="0" smtClean="0"/>
            <a:t>F</a:t>
          </a:r>
          <a:r>
            <a:rPr lang="es-MX" b="0" i="0" dirty="0" err="1" smtClean="0"/>
            <a:t>ranja</a:t>
          </a:r>
          <a:r>
            <a:rPr lang="es-MX" b="0" i="0" dirty="0" smtClean="0"/>
            <a:t> zonal de bajas presiones ubicada en la zona ecuatorial; en ella confluyen los vientos alisios del hemisferio norte y del hemisferio sur. Por efecto de esta convergencia, y debido a las altas temperaturas, el aire húmedo asciende originando abundante nubosidad y fuertes precipitaciones, algunas acompañadas de descargas eléctricas. </a:t>
          </a:r>
          <a:endParaRPr lang="es-ES" dirty="0"/>
        </a:p>
      </dgm:t>
    </dgm:pt>
    <dgm:pt modelId="{2FAAE0B2-D167-496F-A17E-010157593808}" type="parTrans" cxnId="{72B20172-6D8C-4DF6-8789-339746A1570D}">
      <dgm:prSet/>
      <dgm:spPr/>
      <dgm:t>
        <a:bodyPr/>
        <a:lstStyle/>
        <a:p>
          <a:endParaRPr lang="es-ES"/>
        </a:p>
      </dgm:t>
    </dgm:pt>
    <dgm:pt modelId="{6A487547-78EA-4494-BBB2-DE0C2A1FB587}" type="sibTrans" cxnId="{72B20172-6D8C-4DF6-8789-339746A1570D}">
      <dgm:prSet/>
      <dgm:spPr/>
      <dgm:t>
        <a:bodyPr/>
        <a:lstStyle/>
        <a:p>
          <a:endParaRPr lang="es-ES"/>
        </a:p>
      </dgm:t>
    </dgm:pt>
    <dgm:pt modelId="{ABDCD278-E4F0-4862-881E-B49C2085A8BF}" type="pres">
      <dgm:prSet presAssocID="{CE9BD973-7A44-44D8-ACF9-30FCD9474A4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33E4DEA5-A1CB-4CDB-902B-E105D646A082}" type="pres">
      <dgm:prSet presAssocID="{CE9BD973-7A44-44D8-ACF9-30FCD9474A4C}" presName="Name1" presStyleCnt="0"/>
      <dgm:spPr/>
    </dgm:pt>
    <dgm:pt modelId="{48B8D5FA-77A1-49C6-83E5-36E3DD4C0BDC}" type="pres">
      <dgm:prSet presAssocID="{CE9BD973-7A44-44D8-ACF9-30FCD9474A4C}" presName="cycle" presStyleCnt="0"/>
      <dgm:spPr/>
    </dgm:pt>
    <dgm:pt modelId="{127F0441-9206-4757-BA29-D57A1520024B}" type="pres">
      <dgm:prSet presAssocID="{CE9BD973-7A44-44D8-ACF9-30FCD9474A4C}" presName="srcNode" presStyleLbl="node1" presStyleIdx="0" presStyleCnt="2"/>
      <dgm:spPr/>
    </dgm:pt>
    <dgm:pt modelId="{A78E387E-0B4E-438E-BE81-8B9CA63FD969}" type="pres">
      <dgm:prSet presAssocID="{CE9BD973-7A44-44D8-ACF9-30FCD9474A4C}" presName="conn" presStyleLbl="parChTrans1D2" presStyleIdx="0" presStyleCnt="1"/>
      <dgm:spPr/>
      <dgm:t>
        <a:bodyPr/>
        <a:lstStyle/>
        <a:p>
          <a:endParaRPr lang="es-MX"/>
        </a:p>
      </dgm:t>
    </dgm:pt>
    <dgm:pt modelId="{25ED8B67-EDFB-497A-8F72-4C73D2D3C143}" type="pres">
      <dgm:prSet presAssocID="{CE9BD973-7A44-44D8-ACF9-30FCD9474A4C}" presName="extraNode" presStyleLbl="node1" presStyleIdx="0" presStyleCnt="2"/>
      <dgm:spPr/>
    </dgm:pt>
    <dgm:pt modelId="{5FE6672C-557A-46C1-BA45-84B135F131C1}" type="pres">
      <dgm:prSet presAssocID="{CE9BD973-7A44-44D8-ACF9-30FCD9474A4C}" presName="dstNode" presStyleLbl="node1" presStyleIdx="0" presStyleCnt="2"/>
      <dgm:spPr/>
    </dgm:pt>
    <dgm:pt modelId="{0CBCC223-A7B2-46C8-A333-B0A5837A4835}" type="pres">
      <dgm:prSet presAssocID="{9841E8D6-C720-47B3-9A2E-B9C3DA619E9C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15C876-F149-420A-BA68-0D0FFF92F9F2}" type="pres">
      <dgm:prSet presAssocID="{9841E8D6-C720-47B3-9A2E-B9C3DA619E9C}" presName="accent_1" presStyleCnt="0"/>
      <dgm:spPr/>
    </dgm:pt>
    <dgm:pt modelId="{762939FD-C50D-454D-A9E6-4A9215D81572}" type="pres">
      <dgm:prSet presAssocID="{9841E8D6-C720-47B3-9A2E-B9C3DA619E9C}" presName="accentRepeatNode" presStyleLbl="solidFgAcc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8235761-93BD-4D91-B63B-D0C49ED8AC62}" type="pres">
      <dgm:prSet presAssocID="{B12BE5E3-0DF1-457A-A35E-2C6D91FF413F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2B50BF-5D78-4813-A988-22761BF5C336}" type="pres">
      <dgm:prSet presAssocID="{B12BE5E3-0DF1-457A-A35E-2C6D91FF413F}" presName="accent_2" presStyleCnt="0"/>
      <dgm:spPr/>
    </dgm:pt>
    <dgm:pt modelId="{8A04D05E-7FEF-44CB-AB85-72B3DB9BE368}" type="pres">
      <dgm:prSet presAssocID="{B12BE5E3-0DF1-457A-A35E-2C6D91FF413F}" presName="accentRepeatNode" presStyleLbl="solidFgAcc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9E9F4862-5576-484C-A1BA-546840AB8E86}" type="presOf" srcId="{3A597191-B07A-4327-90E9-136CB3DCF6CA}" destId="{A78E387E-0B4E-438E-BE81-8B9CA63FD969}" srcOrd="0" destOrd="0" presId="urn:microsoft.com/office/officeart/2008/layout/VerticalCurvedList"/>
    <dgm:cxn modelId="{AFB62F2D-11E5-4F2B-9059-D911A91AEC18}" type="presOf" srcId="{9841E8D6-C720-47B3-9A2E-B9C3DA619E9C}" destId="{0CBCC223-A7B2-46C8-A333-B0A5837A4835}" srcOrd="0" destOrd="0" presId="urn:microsoft.com/office/officeart/2008/layout/VerticalCurvedList"/>
    <dgm:cxn modelId="{44DC69E1-AE09-444F-88AA-03FAB6770D66}" type="presOf" srcId="{B12BE5E3-0DF1-457A-A35E-2C6D91FF413F}" destId="{D8235761-93BD-4D91-B63B-D0C49ED8AC62}" srcOrd="0" destOrd="0" presId="urn:microsoft.com/office/officeart/2008/layout/VerticalCurvedList"/>
    <dgm:cxn modelId="{957CDDA9-7BDD-4439-A0B5-2DD71497EA3D}" type="presOf" srcId="{CE9BD973-7A44-44D8-ACF9-30FCD9474A4C}" destId="{ABDCD278-E4F0-4862-881E-B49C2085A8BF}" srcOrd="0" destOrd="0" presId="urn:microsoft.com/office/officeart/2008/layout/VerticalCurvedList"/>
    <dgm:cxn modelId="{E141FD3C-2DA8-4182-8038-D07CC5398E64}" srcId="{CE9BD973-7A44-44D8-ACF9-30FCD9474A4C}" destId="{9841E8D6-C720-47B3-9A2E-B9C3DA619E9C}" srcOrd="0" destOrd="0" parTransId="{9565EA58-6D36-404D-B2F0-CC290BB42B64}" sibTransId="{3A597191-B07A-4327-90E9-136CB3DCF6CA}"/>
    <dgm:cxn modelId="{72B20172-6D8C-4DF6-8789-339746A1570D}" srcId="{CE9BD973-7A44-44D8-ACF9-30FCD9474A4C}" destId="{B12BE5E3-0DF1-457A-A35E-2C6D91FF413F}" srcOrd="1" destOrd="0" parTransId="{2FAAE0B2-D167-496F-A17E-010157593808}" sibTransId="{6A487547-78EA-4494-BBB2-DE0C2A1FB587}"/>
    <dgm:cxn modelId="{69AFF9ED-BFBF-424F-9AC7-C5C75C7EC5AB}" type="presParOf" srcId="{ABDCD278-E4F0-4862-881E-B49C2085A8BF}" destId="{33E4DEA5-A1CB-4CDB-902B-E105D646A082}" srcOrd="0" destOrd="0" presId="urn:microsoft.com/office/officeart/2008/layout/VerticalCurvedList"/>
    <dgm:cxn modelId="{3F3D7F25-3CDB-44F0-B1CF-D270E1B0D0CC}" type="presParOf" srcId="{33E4DEA5-A1CB-4CDB-902B-E105D646A082}" destId="{48B8D5FA-77A1-49C6-83E5-36E3DD4C0BDC}" srcOrd="0" destOrd="0" presId="urn:microsoft.com/office/officeart/2008/layout/VerticalCurvedList"/>
    <dgm:cxn modelId="{89A64D6F-637A-491A-8B38-5DF4B21BA109}" type="presParOf" srcId="{48B8D5FA-77A1-49C6-83E5-36E3DD4C0BDC}" destId="{127F0441-9206-4757-BA29-D57A1520024B}" srcOrd="0" destOrd="0" presId="urn:microsoft.com/office/officeart/2008/layout/VerticalCurvedList"/>
    <dgm:cxn modelId="{A0E60CBD-C403-4DEF-BB29-18005AE765E2}" type="presParOf" srcId="{48B8D5FA-77A1-49C6-83E5-36E3DD4C0BDC}" destId="{A78E387E-0B4E-438E-BE81-8B9CA63FD969}" srcOrd="1" destOrd="0" presId="urn:microsoft.com/office/officeart/2008/layout/VerticalCurvedList"/>
    <dgm:cxn modelId="{6A8F0744-85D3-401E-BD80-D50F09C85995}" type="presParOf" srcId="{48B8D5FA-77A1-49C6-83E5-36E3DD4C0BDC}" destId="{25ED8B67-EDFB-497A-8F72-4C73D2D3C143}" srcOrd="2" destOrd="0" presId="urn:microsoft.com/office/officeart/2008/layout/VerticalCurvedList"/>
    <dgm:cxn modelId="{AD0F1885-42A4-44F5-A067-44DD7E72ABE3}" type="presParOf" srcId="{48B8D5FA-77A1-49C6-83E5-36E3DD4C0BDC}" destId="{5FE6672C-557A-46C1-BA45-84B135F131C1}" srcOrd="3" destOrd="0" presId="urn:microsoft.com/office/officeart/2008/layout/VerticalCurvedList"/>
    <dgm:cxn modelId="{BFAC0260-7D7F-4840-9DB3-34D5B5B3900D}" type="presParOf" srcId="{33E4DEA5-A1CB-4CDB-902B-E105D646A082}" destId="{0CBCC223-A7B2-46C8-A333-B0A5837A4835}" srcOrd="1" destOrd="0" presId="urn:microsoft.com/office/officeart/2008/layout/VerticalCurvedList"/>
    <dgm:cxn modelId="{667ECE26-98C5-4C15-8B68-2A4FF330678E}" type="presParOf" srcId="{33E4DEA5-A1CB-4CDB-902B-E105D646A082}" destId="{2015C876-F149-420A-BA68-0D0FFF92F9F2}" srcOrd="2" destOrd="0" presId="urn:microsoft.com/office/officeart/2008/layout/VerticalCurvedList"/>
    <dgm:cxn modelId="{B191CB6F-C50F-4D9D-955E-D872499682DC}" type="presParOf" srcId="{2015C876-F149-420A-BA68-0D0FFF92F9F2}" destId="{762939FD-C50D-454D-A9E6-4A9215D81572}" srcOrd="0" destOrd="0" presId="urn:microsoft.com/office/officeart/2008/layout/VerticalCurvedList"/>
    <dgm:cxn modelId="{A7E90559-AFA3-4D93-97B9-D60F3FE98171}" type="presParOf" srcId="{33E4DEA5-A1CB-4CDB-902B-E105D646A082}" destId="{D8235761-93BD-4D91-B63B-D0C49ED8AC62}" srcOrd="3" destOrd="0" presId="urn:microsoft.com/office/officeart/2008/layout/VerticalCurvedList"/>
    <dgm:cxn modelId="{10E58173-BF9B-4851-9F32-0E17B86F51F9}" type="presParOf" srcId="{33E4DEA5-A1CB-4CDB-902B-E105D646A082}" destId="{352B50BF-5D78-4813-A988-22761BF5C336}" srcOrd="4" destOrd="0" presId="urn:microsoft.com/office/officeart/2008/layout/VerticalCurvedList"/>
    <dgm:cxn modelId="{BD60A573-9BBD-402A-A87A-AAA57BF5A1F5}" type="presParOf" srcId="{352B50BF-5D78-4813-A988-22761BF5C336}" destId="{8A04D05E-7FEF-44CB-AB85-72B3DB9BE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801434-5D06-4AEA-8C34-1AC982F9AA00}" type="doc">
      <dgm:prSet loTypeId="urn:microsoft.com/office/officeart/2008/layout/VerticalCurvedLis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29446814-FEB1-4546-9C46-732143BAA6B4}">
      <dgm:prSet phldrT="[Texto]"/>
      <dgm:spPr/>
      <dgm:t>
        <a:bodyPr/>
        <a:lstStyle/>
        <a:p>
          <a:r>
            <a:rPr lang="es-ES" dirty="0" smtClean="0"/>
            <a:t>Actividades primarias</a:t>
          </a:r>
        </a:p>
        <a:p>
          <a:r>
            <a:rPr lang="es-ES" dirty="0" smtClean="0"/>
            <a:t>Relacionadas con la obtención de las materias primas, como la pesca, ganadería, minería, etc.</a:t>
          </a:r>
        </a:p>
        <a:p>
          <a:endParaRPr lang="es-ES" dirty="0"/>
        </a:p>
      </dgm:t>
    </dgm:pt>
    <dgm:pt modelId="{A17E908E-0138-47F3-B9DF-6EC20B14BA4B}" type="parTrans" cxnId="{32A7B963-5C3E-401B-AC24-ED36112CAA5A}">
      <dgm:prSet/>
      <dgm:spPr/>
      <dgm:t>
        <a:bodyPr/>
        <a:lstStyle/>
        <a:p>
          <a:endParaRPr lang="es-ES"/>
        </a:p>
      </dgm:t>
    </dgm:pt>
    <dgm:pt modelId="{32BC768A-6D42-4CB1-8A63-314169FC85CB}" type="sibTrans" cxnId="{32A7B963-5C3E-401B-AC24-ED36112CAA5A}">
      <dgm:prSet/>
      <dgm:spPr/>
      <dgm:t>
        <a:bodyPr/>
        <a:lstStyle/>
        <a:p>
          <a:endParaRPr lang="es-ES"/>
        </a:p>
      </dgm:t>
    </dgm:pt>
    <dgm:pt modelId="{10DFFACE-11E1-44E8-AF27-7ABB9569ED67}">
      <dgm:prSet phldrT="[Texto]"/>
      <dgm:spPr/>
      <dgm:t>
        <a:bodyPr/>
        <a:lstStyle/>
        <a:p>
          <a:r>
            <a:rPr lang="es-ES" dirty="0" smtClean="0"/>
            <a:t>Actividades Secundarias</a:t>
          </a:r>
        </a:p>
        <a:p>
          <a:r>
            <a:rPr lang="es-MX" b="0" i="0" dirty="0" smtClean="0"/>
            <a:t>Son aquellas que llevan a cabo la transformación de los productos primarios en manufacturas.</a:t>
          </a:r>
          <a:endParaRPr lang="es-ES" dirty="0"/>
        </a:p>
      </dgm:t>
    </dgm:pt>
    <dgm:pt modelId="{A47A90D3-58FC-47D6-B81A-733F3BA9AA86}" type="parTrans" cxnId="{E522088F-AB49-4A21-960B-DF50E9FFD5F5}">
      <dgm:prSet/>
      <dgm:spPr/>
      <dgm:t>
        <a:bodyPr/>
        <a:lstStyle/>
        <a:p>
          <a:endParaRPr lang="es-ES"/>
        </a:p>
      </dgm:t>
    </dgm:pt>
    <dgm:pt modelId="{EBD09B87-7E60-481C-85EB-217F79A66CD5}" type="sibTrans" cxnId="{E522088F-AB49-4A21-960B-DF50E9FFD5F5}">
      <dgm:prSet/>
      <dgm:spPr/>
      <dgm:t>
        <a:bodyPr/>
        <a:lstStyle/>
        <a:p>
          <a:endParaRPr lang="es-ES"/>
        </a:p>
      </dgm:t>
    </dgm:pt>
    <dgm:pt modelId="{70B950CC-5557-40D6-BB09-55CFCC5F55D8}">
      <dgm:prSet phldrT="[Texto]"/>
      <dgm:spPr/>
      <dgm:t>
        <a:bodyPr/>
        <a:lstStyle/>
        <a:p>
          <a:r>
            <a:rPr lang="es-ES" dirty="0" smtClean="0"/>
            <a:t>Actividades Terciarias</a:t>
          </a:r>
        </a:p>
        <a:p>
          <a:r>
            <a:rPr lang="es-MX" b="0" i="0" dirty="0" smtClean="0"/>
            <a:t>Son las encargadas de realizar la distribución y comercialización de los productos y servicios.</a:t>
          </a:r>
          <a:endParaRPr lang="es-ES" dirty="0"/>
        </a:p>
      </dgm:t>
    </dgm:pt>
    <dgm:pt modelId="{215D2A69-F300-4EC2-98DC-8F4264CBCEFA}" type="parTrans" cxnId="{53E25847-C455-4727-8834-F9B7CD7645CE}">
      <dgm:prSet/>
      <dgm:spPr/>
      <dgm:t>
        <a:bodyPr/>
        <a:lstStyle/>
        <a:p>
          <a:endParaRPr lang="es-ES"/>
        </a:p>
      </dgm:t>
    </dgm:pt>
    <dgm:pt modelId="{53CC9111-6C82-4D76-AA4A-4B3AA207B324}" type="sibTrans" cxnId="{53E25847-C455-4727-8834-F9B7CD7645CE}">
      <dgm:prSet/>
      <dgm:spPr/>
      <dgm:t>
        <a:bodyPr/>
        <a:lstStyle/>
        <a:p>
          <a:endParaRPr lang="es-ES"/>
        </a:p>
      </dgm:t>
    </dgm:pt>
    <dgm:pt modelId="{366C51CB-93B4-400E-8B47-0ED070521E43}" type="pres">
      <dgm:prSet presAssocID="{F6801434-5D06-4AEA-8C34-1AC982F9AA0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0286B3C6-8BCE-4407-B08C-C8B4D8FA3AEB}" type="pres">
      <dgm:prSet presAssocID="{F6801434-5D06-4AEA-8C34-1AC982F9AA00}" presName="Name1" presStyleCnt="0"/>
      <dgm:spPr/>
    </dgm:pt>
    <dgm:pt modelId="{8F49A9F7-24BC-4DFC-899F-B65FE379B644}" type="pres">
      <dgm:prSet presAssocID="{F6801434-5D06-4AEA-8C34-1AC982F9AA00}" presName="cycle" presStyleCnt="0"/>
      <dgm:spPr/>
    </dgm:pt>
    <dgm:pt modelId="{E80F61DC-8B9C-4FEB-A97C-C0B525F4ED45}" type="pres">
      <dgm:prSet presAssocID="{F6801434-5D06-4AEA-8C34-1AC982F9AA00}" presName="srcNode" presStyleLbl="node1" presStyleIdx="0" presStyleCnt="3"/>
      <dgm:spPr/>
    </dgm:pt>
    <dgm:pt modelId="{C11109C6-4FCE-4A01-BBEA-351B354855B5}" type="pres">
      <dgm:prSet presAssocID="{F6801434-5D06-4AEA-8C34-1AC982F9AA00}" presName="conn" presStyleLbl="parChTrans1D2" presStyleIdx="0" presStyleCnt="1"/>
      <dgm:spPr/>
      <dgm:t>
        <a:bodyPr/>
        <a:lstStyle/>
        <a:p>
          <a:endParaRPr lang="es-ES"/>
        </a:p>
      </dgm:t>
    </dgm:pt>
    <dgm:pt modelId="{933D8925-2309-4935-B012-58F0BBFCD1F1}" type="pres">
      <dgm:prSet presAssocID="{F6801434-5D06-4AEA-8C34-1AC982F9AA00}" presName="extraNode" presStyleLbl="node1" presStyleIdx="0" presStyleCnt="3"/>
      <dgm:spPr/>
    </dgm:pt>
    <dgm:pt modelId="{116DE8ED-3B02-4250-983E-B35474973EDA}" type="pres">
      <dgm:prSet presAssocID="{F6801434-5D06-4AEA-8C34-1AC982F9AA00}" presName="dstNode" presStyleLbl="node1" presStyleIdx="0" presStyleCnt="3"/>
      <dgm:spPr/>
    </dgm:pt>
    <dgm:pt modelId="{FA57DF95-4C76-4D31-A969-6181B326E4B7}" type="pres">
      <dgm:prSet presAssocID="{29446814-FEB1-4546-9C46-732143BAA6B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49D926-293B-4B7F-AB27-2578B2C25D6A}" type="pres">
      <dgm:prSet presAssocID="{29446814-FEB1-4546-9C46-732143BAA6B4}" presName="accent_1" presStyleCnt="0"/>
      <dgm:spPr/>
    </dgm:pt>
    <dgm:pt modelId="{9AA3DFB2-3CC3-44D1-9AAE-5BD3227F484C}" type="pres">
      <dgm:prSet presAssocID="{29446814-FEB1-4546-9C46-732143BAA6B4}" presName="accentRepeatNode" presStyleLbl="solidFgAcc1" presStyleIdx="0" presStyleCnt="3"/>
      <dgm:spPr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l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8548BE67-3552-44A4-97AC-4AAFAE2E73FF}" type="pres">
      <dgm:prSet presAssocID="{10DFFACE-11E1-44E8-AF27-7ABB9569ED6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B73894-ED2C-4F27-B576-BF2FAC9C6EA1}" type="pres">
      <dgm:prSet presAssocID="{10DFFACE-11E1-44E8-AF27-7ABB9569ED67}" presName="accent_2" presStyleCnt="0"/>
      <dgm:spPr/>
    </dgm:pt>
    <dgm:pt modelId="{8F7356DE-7890-4E82-837A-1271F92C8368}" type="pres">
      <dgm:prSet presAssocID="{10DFFACE-11E1-44E8-AF27-7ABB9569ED67}" presName="accentRepeatNode" presStyleLbl="solidFgAcc1" presStyleIdx="1" presStyleCnt="3"/>
      <dgm:spPr/>
    </dgm:pt>
    <dgm:pt modelId="{FE059CC4-F6BF-4402-AFC9-69B9AE20A1BF}" type="pres">
      <dgm:prSet presAssocID="{70B950CC-5557-40D6-BB09-55CFCC5F55D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7AFA7B-4B3A-470D-8641-F2CAFCD4270B}" type="pres">
      <dgm:prSet presAssocID="{70B950CC-5557-40D6-BB09-55CFCC5F55D8}" presName="accent_3" presStyleCnt="0"/>
      <dgm:spPr/>
    </dgm:pt>
    <dgm:pt modelId="{1FEFB41A-6C1D-4A3B-8A1E-074B03C497D4}" type="pres">
      <dgm:prSet presAssocID="{70B950CC-5557-40D6-BB09-55CFCC5F55D8}" presName="accentRepeatNode" presStyleLbl="solidFgAcc1" presStyleIdx="2" presStyleCnt="3"/>
      <dgm:spPr/>
    </dgm:pt>
  </dgm:ptLst>
  <dgm:cxnLst>
    <dgm:cxn modelId="{67F21F5C-F564-4448-898A-E9815974761D}" type="presOf" srcId="{F6801434-5D06-4AEA-8C34-1AC982F9AA00}" destId="{366C51CB-93B4-400E-8B47-0ED070521E43}" srcOrd="0" destOrd="0" presId="urn:microsoft.com/office/officeart/2008/layout/VerticalCurvedList"/>
    <dgm:cxn modelId="{53E25847-C455-4727-8834-F9B7CD7645CE}" srcId="{F6801434-5D06-4AEA-8C34-1AC982F9AA00}" destId="{70B950CC-5557-40D6-BB09-55CFCC5F55D8}" srcOrd="2" destOrd="0" parTransId="{215D2A69-F300-4EC2-98DC-8F4264CBCEFA}" sibTransId="{53CC9111-6C82-4D76-AA4A-4B3AA207B324}"/>
    <dgm:cxn modelId="{8C9279B7-39F3-46B0-96D2-04951F103061}" type="presOf" srcId="{32BC768A-6D42-4CB1-8A63-314169FC85CB}" destId="{C11109C6-4FCE-4A01-BBEA-351B354855B5}" srcOrd="0" destOrd="0" presId="urn:microsoft.com/office/officeart/2008/layout/VerticalCurvedList"/>
    <dgm:cxn modelId="{B95C4B1F-49BF-46CB-8F10-9F365B250E88}" type="presOf" srcId="{29446814-FEB1-4546-9C46-732143BAA6B4}" destId="{FA57DF95-4C76-4D31-A969-6181B326E4B7}" srcOrd="0" destOrd="0" presId="urn:microsoft.com/office/officeart/2008/layout/VerticalCurvedList"/>
    <dgm:cxn modelId="{023433E8-F585-40D3-98A6-A29432352A8D}" type="presOf" srcId="{70B950CC-5557-40D6-BB09-55CFCC5F55D8}" destId="{FE059CC4-F6BF-4402-AFC9-69B9AE20A1BF}" srcOrd="0" destOrd="0" presId="urn:microsoft.com/office/officeart/2008/layout/VerticalCurvedList"/>
    <dgm:cxn modelId="{E522088F-AB49-4A21-960B-DF50E9FFD5F5}" srcId="{F6801434-5D06-4AEA-8C34-1AC982F9AA00}" destId="{10DFFACE-11E1-44E8-AF27-7ABB9569ED67}" srcOrd="1" destOrd="0" parTransId="{A47A90D3-58FC-47D6-B81A-733F3BA9AA86}" sibTransId="{EBD09B87-7E60-481C-85EB-217F79A66CD5}"/>
    <dgm:cxn modelId="{DC7B9428-25BA-4994-ABEE-9CF69ECFC4E3}" type="presOf" srcId="{10DFFACE-11E1-44E8-AF27-7ABB9569ED67}" destId="{8548BE67-3552-44A4-97AC-4AAFAE2E73FF}" srcOrd="0" destOrd="0" presId="urn:microsoft.com/office/officeart/2008/layout/VerticalCurvedList"/>
    <dgm:cxn modelId="{32A7B963-5C3E-401B-AC24-ED36112CAA5A}" srcId="{F6801434-5D06-4AEA-8C34-1AC982F9AA00}" destId="{29446814-FEB1-4546-9C46-732143BAA6B4}" srcOrd="0" destOrd="0" parTransId="{A17E908E-0138-47F3-B9DF-6EC20B14BA4B}" sibTransId="{32BC768A-6D42-4CB1-8A63-314169FC85CB}"/>
    <dgm:cxn modelId="{CC2F25C6-3D36-4E4A-9401-BF8BFA7749A3}" type="presParOf" srcId="{366C51CB-93B4-400E-8B47-0ED070521E43}" destId="{0286B3C6-8BCE-4407-B08C-C8B4D8FA3AEB}" srcOrd="0" destOrd="0" presId="urn:microsoft.com/office/officeart/2008/layout/VerticalCurvedList"/>
    <dgm:cxn modelId="{88B97B78-4312-4259-805C-D0881B70D099}" type="presParOf" srcId="{0286B3C6-8BCE-4407-B08C-C8B4D8FA3AEB}" destId="{8F49A9F7-24BC-4DFC-899F-B65FE379B644}" srcOrd="0" destOrd="0" presId="urn:microsoft.com/office/officeart/2008/layout/VerticalCurvedList"/>
    <dgm:cxn modelId="{4900E643-35F3-4BE1-A7BF-828254FDA6C3}" type="presParOf" srcId="{8F49A9F7-24BC-4DFC-899F-B65FE379B644}" destId="{E80F61DC-8B9C-4FEB-A97C-C0B525F4ED45}" srcOrd="0" destOrd="0" presId="urn:microsoft.com/office/officeart/2008/layout/VerticalCurvedList"/>
    <dgm:cxn modelId="{84C895E6-E721-44C9-9258-B7F5CAE31ADF}" type="presParOf" srcId="{8F49A9F7-24BC-4DFC-899F-B65FE379B644}" destId="{C11109C6-4FCE-4A01-BBEA-351B354855B5}" srcOrd="1" destOrd="0" presId="urn:microsoft.com/office/officeart/2008/layout/VerticalCurvedList"/>
    <dgm:cxn modelId="{82777D74-37AD-44C1-A80A-495D18341694}" type="presParOf" srcId="{8F49A9F7-24BC-4DFC-899F-B65FE379B644}" destId="{933D8925-2309-4935-B012-58F0BBFCD1F1}" srcOrd="2" destOrd="0" presId="urn:microsoft.com/office/officeart/2008/layout/VerticalCurvedList"/>
    <dgm:cxn modelId="{72BD103D-01CD-4EBF-9685-6AFC2576DF6A}" type="presParOf" srcId="{8F49A9F7-24BC-4DFC-899F-B65FE379B644}" destId="{116DE8ED-3B02-4250-983E-B35474973EDA}" srcOrd="3" destOrd="0" presId="urn:microsoft.com/office/officeart/2008/layout/VerticalCurvedList"/>
    <dgm:cxn modelId="{35C4AD29-92E1-4C2E-A1F3-1ACF894C954C}" type="presParOf" srcId="{0286B3C6-8BCE-4407-B08C-C8B4D8FA3AEB}" destId="{FA57DF95-4C76-4D31-A969-6181B326E4B7}" srcOrd="1" destOrd="0" presId="urn:microsoft.com/office/officeart/2008/layout/VerticalCurvedList"/>
    <dgm:cxn modelId="{7706A626-819A-471D-8AF0-3169AC70AA18}" type="presParOf" srcId="{0286B3C6-8BCE-4407-B08C-C8B4D8FA3AEB}" destId="{B249D926-293B-4B7F-AB27-2578B2C25D6A}" srcOrd="2" destOrd="0" presId="urn:microsoft.com/office/officeart/2008/layout/VerticalCurvedList"/>
    <dgm:cxn modelId="{617DD622-041C-44E6-B47F-FEAB41E84767}" type="presParOf" srcId="{B249D926-293B-4B7F-AB27-2578B2C25D6A}" destId="{9AA3DFB2-3CC3-44D1-9AAE-5BD3227F484C}" srcOrd="0" destOrd="0" presId="urn:microsoft.com/office/officeart/2008/layout/VerticalCurvedList"/>
    <dgm:cxn modelId="{65EC9BE2-65F3-4F87-A97A-1B8F0BA35155}" type="presParOf" srcId="{0286B3C6-8BCE-4407-B08C-C8B4D8FA3AEB}" destId="{8548BE67-3552-44A4-97AC-4AAFAE2E73FF}" srcOrd="3" destOrd="0" presId="urn:microsoft.com/office/officeart/2008/layout/VerticalCurvedList"/>
    <dgm:cxn modelId="{4F8A6B6D-236B-4AC0-A59C-97CA62780C81}" type="presParOf" srcId="{0286B3C6-8BCE-4407-B08C-C8B4D8FA3AEB}" destId="{D9B73894-ED2C-4F27-B576-BF2FAC9C6EA1}" srcOrd="4" destOrd="0" presId="urn:microsoft.com/office/officeart/2008/layout/VerticalCurvedList"/>
    <dgm:cxn modelId="{0ABD6539-8B5C-44C9-BC1B-0EAA170A8014}" type="presParOf" srcId="{D9B73894-ED2C-4F27-B576-BF2FAC9C6EA1}" destId="{8F7356DE-7890-4E82-837A-1271F92C8368}" srcOrd="0" destOrd="0" presId="urn:microsoft.com/office/officeart/2008/layout/VerticalCurvedList"/>
    <dgm:cxn modelId="{7A354716-8614-4F27-BDD1-90559EB32F36}" type="presParOf" srcId="{0286B3C6-8BCE-4407-B08C-C8B4D8FA3AEB}" destId="{FE059CC4-F6BF-4402-AFC9-69B9AE20A1BF}" srcOrd="5" destOrd="0" presId="urn:microsoft.com/office/officeart/2008/layout/VerticalCurvedList"/>
    <dgm:cxn modelId="{6E24F0A1-89B4-4190-B719-FA9C049D6D35}" type="presParOf" srcId="{0286B3C6-8BCE-4407-B08C-C8B4D8FA3AEB}" destId="{577AFA7B-4B3A-470D-8641-F2CAFCD4270B}" srcOrd="6" destOrd="0" presId="urn:microsoft.com/office/officeart/2008/layout/VerticalCurvedList"/>
    <dgm:cxn modelId="{36EFAEC1-B83C-4533-8C6C-1E4C5F2106C3}" type="presParOf" srcId="{577AFA7B-4B3A-470D-8641-F2CAFCD4270B}" destId="{1FEFB41A-6C1D-4A3B-8A1E-074B03C497D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BB59BC-E88D-4731-8805-8E71E1665B5C}" type="doc">
      <dgm:prSet loTypeId="urn:microsoft.com/office/officeart/2005/8/layout/vList6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FA706314-AA13-4B51-98D3-F56ABC1AE709}">
      <dgm:prSet phldrT="[Texto]"/>
      <dgm:spPr/>
      <dgm:t>
        <a:bodyPr/>
        <a:lstStyle/>
        <a:p>
          <a:pPr algn="just"/>
          <a:r>
            <a:rPr lang="es-ES" dirty="0" smtClean="0"/>
            <a:t>Crecimiento económico</a:t>
          </a:r>
          <a:endParaRPr lang="es-ES" dirty="0"/>
        </a:p>
      </dgm:t>
    </dgm:pt>
    <dgm:pt modelId="{9119C548-48B9-4391-B35E-B215D215A20C}" type="parTrans" cxnId="{FEF0D478-5076-4508-A75A-20835BEDDEE9}">
      <dgm:prSet/>
      <dgm:spPr/>
      <dgm:t>
        <a:bodyPr/>
        <a:lstStyle/>
        <a:p>
          <a:pPr algn="just"/>
          <a:endParaRPr lang="es-ES"/>
        </a:p>
      </dgm:t>
    </dgm:pt>
    <dgm:pt modelId="{D1D2FF90-D451-4ACB-B1D3-0B41C0EBFA52}" type="sibTrans" cxnId="{FEF0D478-5076-4508-A75A-20835BEDDEE9}">
      <dgm:prSet/>
      <dgm:spPr/>
      <dgm:t>
        <a:bodyPr/>
        <a:lstStyle/>
        <a:p>
          <a:pPr algn="just"/>
          <a:endParaRPr lang="es-ES"/>
        </a:p>
      </dgm:t>
    </dgm:pt>
    <dgm:pt modelId="{8D39EA54-B84A-4651-8921-345B9C3E1B61}">
      <dgm:prSet phldrT="[Texto]"/>
      <dgm:spPr/>
      <dgm:t>
        <a:bodyPr/>
        <a:lstStyle/>
        <a:p>
          <a:pPr algn="just"/>
          <a:r>
            <a:rPr lang="es-MX" dirty="0" smtClean="0"/>
            <a:t>Es el cambio cuantitativo de las variables fundamentales de la economía, tomando como indicador principal el PIB; es por ello que se dice que hay un crecimiento cuando el PIB aumenta con respecto al año anterior.</a:t>
          </a:r>
          <a:endParaRPr lang="es-ES" dirty="0"/>
        </a:p>
      </dgm:t>
    </dgm:pt>
    <dgm:pt modelId="{FC9280DE-75B2-4D75-9BD5-F2A28B1EEA6E}" type="parTrans" cxnId="{ECD3F266-B8E5-4858-827D-CCC7842EA8DE}">
      <dgm:prSet/>
      <dgm:spPr/>
      <dgm:t>
        <a:bodyPr/>
        <a:lstStyle/>
        <a:p>
          <a:pPr algn="just"/>
          <a:endParaRPr lang="es-ES"/>
        </a:p>
      </dgm:t>
    </dgm:pt>
    <dgm:pt modelId="{A3EC2A12-2150-4A0E-9C58-437AF8812B9E}" type="sibTrans" cxnId="{ECD3F266-B8E5-4858-827D-CCC7842EA8DE}">
      <dgm:prSet/>
      <dgm:spPr/>
      <dgm:t>
        <a:bodyPr/>
        <a:lstStyle/>
        <a:p>
          <a:pPr algn="just"/>
          <a:endParaRPr lang="es-ES"/>
        </a:p>
      </dgm:t>
    </dgm:pt>
    <dgm:pt modelId="{85FA39C3-DDD5-4360-8F18-47DC78881BB2}">
      <dgm:prSet phldrT="[Texto]"/>
      <dgm:spPr/>
      <dgm:t>
        <a:bodyPr/>
        <a:lstStyle/>
        <a:p>
          <a:pPr algn="just"/>
          <a:r>
            <a:rPr lang="es-ES" dirty="0" smtClean="0"/>
            <a:t>Desarrollo</a:t>
          </a:r>
          <a:endParaRPr lang="es-ES" dirty="0"/>
        </a:p>
      </dgm:t>
    </dgm:pt>
    <dgm:pt modelId="{CAFCCC97-07FE-4F86-AFE8-FE3BEE9FD7D4}" type="parTrans" cxnId="{727C2C2E-FA52-4993-A927-7356EC0F1AA2}">
      <dgm:prSet/>
      <dgm:spPr/>
      <dgm:t>
        <a:bodyPr/>
        <a:lstStyle/>
        <a:p>
          <a:pPr algn="just"/>
          <a:endParaRPr lang="es-ES"/>
        </a:p>
      </dgm:t>
    </dgm:pt>
    <dgm:pt modelId="{F5AE826D-A013-4664-89B8-A2F5B1931437}" type="sibTrans" cxnId="{727C2C2E-FA52-4993-A927-7356EC0F1AA2}">
      <dgm:prSet/>
      <dgm:spPr/>
      <dgm:t>
        <a:bodyPr/>
        <a:lstStyle/>
        <a:p>
          <a:pPr algn="just"/>
          <a:endParaRPr lang="es-ES"/>
        </a:p>
      </dgm:t>
    </dgm:pt>
    <dgm:pt modelId="{21819905-F7A7-4070-9FEC-656157C8BD6D}">
      <dgm:prSet phldrT="[Texto]"/>
      <dgm:spPr/>
      <dgm:t>
        <a:bodyPr/>
        <a:lstStyle/>
        <a:p>
          <a:pPr algn="just"/>
          <a:r>
            <a:rPr lang="es-MX" b="0" i="0" dirty="0" smtClean="0"/>
            <a:t>Es el aumento cualitativo de los países o regiones en el mejoramiento de las condiciones sociales, tomando en cuenta promover la prosperidad de sus habitantes.</a:t>
          </a:r>
          <a:endParaRPr lang="es-ES" dirty="0"/>
        </a:p>
      </dgm:t>
    </dgm:pt>
    <dgm:pt modelId="{464490AE-DFDA-47F3-9BF0-9C838CFD24B2}" type="parTrans" cxnId="{504BACEF-D6C4-4E82-9DCE-A9D26BBE807A}">
      <dgm:prSet/>
      <dgm:spPr/>
      <dgm:t>
        <a:bodyPr/>
        <a:lstStyle/>
        <a:p>
          <a:pPr algn="just"/>
          <a:endParaRPr lang="es-ES"/>
        </a:p>
      </dgm:t>
    </dgm:pt>
    <dgm:pt modelId="{AA177279-60FA-455A-B200-892DE96E6198}" type="sibTrans" cxnId="{504BACEF-D6C4-4E82-9DCE-A9D26BBE807A}">
      <dgm:prSet/>
      <dgm:spPr/>
      <dgm:t>
        <a:bodyPr/>
        <a:lstStyle/>
        <a:p>
          <a:pPr algn="just"/>
          <a:endParaRPr lang="es-ES"/>
        </a:p>
      </dgm:t>
    </dgm:pt>
    <dgm:pt modelId="{64C63ECF-E938-48B9-8F87-6EE766C56F5E}" type="pres">
      <dgm:prSet presAssocID="{6BBB59BC-E88D-4731-8805-8E71E1665B5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9B4810CE-46D1-4713-8C0A-B9BFBAD896A5}" type="pres">
      <dgm:prSet presAssocID="{FA706314-AA13-4B51-98D3-F56ABC1AE709}" presName="linNode" presStyleCnt="0"/>
      <dgm:spPr/>
    </dgm:pt>
    <dgm:pt modelId="{CED23AAE-34E6-4B16-A75B-BB9315DC9B84}" type="pres">
      <dgm:prSet presAssocID="{FA706314-AA13-4B51-98D3-F56ABC1AE70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C03CBC-9A2B-417D-8A85-155DA5651BD4}" type="pres">
      <dgm:prSet presAssocID="{FA706314-AA13-4B51-98D3-F56ABC1AE70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FF4679-F2DB-4411-8B0F-F023C290951D}" type="pres">
      <dgm:prSet presAssocID="{D1D2FF90-D451-4ACB-B1D3-0B41C0EBFA52}" presName="spacing" presStyleCnt="0"/>
      <dgm:spPr/>
    </dgm:pt>
    <dgm:pt modelId="{D29B93EC-158E-400D-AED3-7996472FB5B5}" type="pres">
      <dgm:prSet presAssocID="{85FA39C3-DDD5-4360-8F18-47DC78881BB2}" presName="linNode" presStyleCnt="0"/>
      <dgm:spPr/>
    </dgm:pt>
    <dgm:pt modelId="{43BE6605-D4CC-485B-B3B6-2D84F03EBA78}" type="pres">
      <dgm:prSet presAssocID="{85FA39C3-DDD5-4360-8F18-47DC78881BB2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C066D5-E3BC-42AE-A15A-156317C0D1DA}" type="pres">
      <dgm:prSet presAssocID="{85FA39C3-DDD5-4360-8F18-47DC78881BB2}" presName="childShp" presStyleLbl="bgAccFollowNode1" presStyleIdx="1" presStyleCnt="2" custLinFactNeighborX="-246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4E95876-06B7-4362-A315-B38E99CA6C8A}" type="presOf" srcId="{8D39EA54-B84A-4651-8921-345B9C3E1B61}" destId="{EBC03CBC-9A2B-417D-8A85-155DA5651BD4}" srcOrd="0" destOrd="0" presId="urn:microsoft.com/office/officeart/2005/8/layout/vList6"/>
    <dgm:cxn modelId="{504BACEF-D6C4-4E82-9DCE-A9D26BBE807A}" srcId="{85FA39C3-DDD5-4360-8F18-47DC78881BB2}" destId="{21819905-F7A7-4070-9FEC-656157C8BD6D}" srcOrd="0" destOrd="0" parTransId="{464490AE-DFDA-47F3-9BF0-9C838CFD24B2}" sibTransId="{AA177279-60FA-455A-B200-892DE96E6198}"/>
    <dgm:cxn modelId="{ECD3F266-B8E5-4858-827D-CCC7842EA8DE}" srcId="{FA706314-AA13-4B51-98D3-F56ABC1AE709}" destId="{8D39EA54-B84A-4651-8921-345B9C3E1B61}" srcOrd="0" destOrd="0" parTransId="{FC9280DE-75B2-4D75-9BD5-F2A28B1EEA6E}" sibTransId="{A3EC2A12-2150-4A0E-9C58-437AF8812B9E}"/>
    <dgm:cxn modelId="{98F9A1FE-87EE-4430-8F18-9621CE185B35}" type="presOf" srcId="{FA706314-AA13-4B51-98D3-F56ABC1AE709}" destId="{CED23AAE-34E6-4B16-A75B-BB9315DC9B84}" srcOrd="0" destOrd="0" presId="urn:microsoft.com/office/officeart/2005/8/layout/vList6"/>
    <dgm:cxn modelId="{727C2C2E-FA52-4993-A927-7356EC0F1AA2}" srcId="{6BBB59BC-E88D-4731-8805-8E71E1665B5C}" destId="{85FA39C3-DDD5-4360-8F18-47DC78881BB2}" srcOrd="1" destOrd="0" parTransId="{CAFCCC97-07FE-4F86-AFE8-FE3BEE9FD7D4}" sibTransId="{F5AE826D-A013-4664-89B8-A2F5B1931437}"/>
    <dgm:cxn modelId="{DA2291E7-B925-4412-B744-CFEB6EA37598}" type="presOf" srcId="{21819905-F7A7-4070-9FEC-656157C8BD6D}" destId="{51C066D5-E3BC-42AE-A15A-156317C0D1DA}" srcOrd="0" destOrd="0" presId="urn:microsoft.com/office/officeart/2005/8/layout/vList6"/>
    <dgm:cxn modelId="{FEF0D478-5076-4508-A75A-20835BEDDEE9}" srcId="{6BBB59BC-E88D-4731-8805-8E71E1665B5C}" destId="{FA706314-AA13-4B51-98D3-F56ABC1AE709}" srcOrd="0" destOrd="0" parTransId="{9119C548-48B9-4391-B35E-B215D215A20C}" sibTransId="{D1D2FF90-D451-4ACB-B1D3-0B41C0EBFA52}"/>
    <dgm:cxn modelId="{6DE22316-A3CE-418A-8D63-C0CC75601A31}" type="presOf" srcId="{6BBB59BC-E88D-4731-8805-8E71E1665B5C}" destId="{64C63ECF-E938-48B9-8F87-6EE766C56F5E}" srcOrd="0" destOrd="0" presId="urn:microsoft.com/office/officeart/2005/8/layout/vList6"/>
    <dgm:cxn modelId="{11D75357-7B72-4E7F-B191-51C0E8915238}" type="presOf" srcId="{85FA39C3-DDD5-4360-8F18-47DC78881BB2}" destId="{43BE6605-D4CC-485B-B3B6-2D84F03EBA78}" srcOrd="0" destOrd="0" presId="urn:microsoft.com/office/officeart/2005/8/layout/vList6"/>
    <dgm:cxn modelId="{EBBF964D-AC38-4097-B5FE-4558279F3A20}" type="presParOf" srcId="{64C63ECF-E938-48B9-8F87-6EE766C56F5E}" destId="{9B4810CE-46D1-4713-8C0A-B9BFBAD896A5}" srcOrd="0" destOrd="0" presId="urn:microsoft.com/office/officeart/2005/8/layout/vList6"/>
    <dgm:cxn modelId="{9ED28C38-98B2-48C0-988F-AF6CF79B77CD}" type="presParOf" srcId="{9B4810CE-46D1-4713-8C0A-B9BFBAD896A5}" destId="{CED23AAE-34E6-4B16-A75B-BB9315DC9B84}" srcOrd="0" destOrd="0" presId="urn:microsoft.com/office/officeart/2005/8/layout/vList6"/>
    <dgm:cxn modelId="{6D2A4998-9816-4257-A3FC-7C843E21FD6A}" type="presParOf" srcId="{9B4810CE-46D1-4713-8C0A-B9BFBAD896A5}" destId="{EBC03CBC-9A2B-417D-8A85-155DA5651BD4}" srcOrd="1" destOrd="0" presId="urn:microsoft.com/office/officeart/2005/8/layout/vList6"/>
    <dgm:cxn modelId="{D09612DD-4184-4CD8-967F-B76D435ACD8F}" type="presParOf" srcId="{64C63ECF-E938-48B9-8F87-6EE766C56F5E}" destId="{3FFF4679-F2DB-4411-8B0F-F023C290951D}" srcOrd="1" destOrd="0" presId="urn:microsoft.com/office/officeart/2005/8/layout/vList6"/>
    <dgm:cxn modelId="{1CA294E3-CB56-4370-8DFE-EE24EEEEB688}" type="presParOf" srcId="{64C63ECF-E938-48B9-8F87-6EE766C56F5E}" destId="{D29B93EC-158E-400D-AED3-7996472FB5B5}" srcOrd="2" destOrd="0" presId="urn:microsoft.com/office/officeart/2005/8/layout/vList6"/>
    <dgm:cxn modelId="{F2109A13-AC01-49B8-B94C-CF9175E78871}" type="presParOf" srcId="{D29B93EC-158E-400D-AED3-7996472FB5B5}" destId="{43BE6605-D4CC-485B-B3B6-2D84F03EBA78}" srcOrd="0" destOrd="0" presId="urn:microsoft.com/office/officeart/2005/8/layout/vList6"/>
    <dgm:cxn modelId="{BD4A3DDC-7131-42AD-8915-ECD1AFDDE6E5}" type="presParOf" srcId="{D29B93EC-158E-400D-AED3-7996472FB5B5}" destId="{51C066D5-E3BC-42AE-A15A-156317C0D1D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E89853-06D8-4E00-959B-C4C29D204187}" type="doc">
      <dgm:prSet loTypeId="urn:microsoft.com/office/officeart/2008/layout/AscendingPictureAccentProcess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67717167-57D1-466E-88B6-258BD6F29C00}">
      <dgm:prSet phldrT="[Texto]"/>
      <dgm:spPr/>
      <dgm:t>
        <a:bodyPr/>
        <a:lstStyle/>
        <a:p>
          <a:r>
            <a:rPr lang="es-ES" dirty="0" smtClean="0"/>
            <a:t>Existe </a:t>
          </a:r>
          <a:r>
            <a:rPr lang="es-ES" b="1" dirty="0" smtClean="0"/>
            <a:t>desarrollo</a:t>
          </a:r>
          <a:r>
            <a:rPr lang="es-ES" dirty="0" smtClean="0"/>
            <a:t> cuando el crecimiento económico se ha distribuido entre toda la población, mejorando el nivel de vida de los habitantes.</a:t>
          </a:r>
          <a:endParaRPr lang="es-ES" dirty="0"/>
        </a:p>
      </dgm:t>
    </dgm:pt>
    <dgm:pt modelId="{BF607874-1ED0-48AA-AEDB-A1A39E5F78B1}" type="parTrans" cxnId="{E6DAE667-8F37-40BB-89AD-505BBCDAE470}">
      <dgm:prSet/>
      <dgm:spPr/>
      <dgm:t>
        <a:bodyPr/>
        <a:lstStyle/>
        <a:p>
          <a:endParaRPr lang="es-ES"/>
        </a:p>
      </dgm:t>
    </dgm:pt>
    <dgm:pt modelId="{00BFE63E-F576-4316-90FF-1ACACF33049B}" type="sibTrans" cxnId="{E6DAE667-8F37-40BB-89AD-505BBCDAE470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00BCF0F-B323-4B2A-BD85-E69E52640C55}">
      <dgm:prSet phldrT="[Texto]"/>
      <dgm:spPr/>
      <dgm:t>
        <a:bodyPr/>
        <a:lstStyle/>
        <a:p>
          <a:pPr algn="just"/>
          <a:r>
            <a:rPr lang="es-ES" dirty="0" smtClean="0"/>
            <a:t>Existe </a:t>
          </a:r>
          <a:r>
            <a:rPr lang="es-ES" b="1" dirty="0" smtClean="0"/>
            <a:t>crecimiento económico</a:t>
          </a:r>
          <a:r>
            <a:rPr lang="es-ES" dirty="0" smtClean="0"/>
            <a:t> cuando aumenta el nivel de los productos y servicios producidos en un país con respecto al año pasado´.</a:t>
          </a:r>
          <a:endParaRPr lang="es-ES" dirty="0"/>
        </a:p>
      </dgm:t>
    </dgm:pt>
    <dgm:pt modelId="{6DE1EFAF-5CF7-4620-8A75-2A88C173A00C}" type="parTrans" cxnId="{CB4C00F0-EACF-4ADF-9A9A-CAEC70562387}">
      <dgm:prSet/>
      <dgm:spPr/>
      <dgm:t>
        <a:bodyPr/>
        <a:lstStyle/>
        <a:p>
          <a:endParaRPr lang="es-ES"/>
        </a:p>
      </dgm:t>
    </dgm:pt>
    <dgm:pt modelId="{AC2D7975-C0D3-4C95-9B02-89915C7B294C}" type="sibTrans" cxnId="{CB4C00F0-EACF-4ADF-9A9A-CAEC70562387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1D3F15DA-2455-4BB7-A1CA-84D8F60E9B41}" type="pres">
      <dgm:prSet presAssocID="{48E89853-06D8-4E00-959B-C4C29D20418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DEE1E2DC-A45D-4C18-8930-6414AE9B51DC}" type="pres">
      <dgm:prSet presAssocID="{48E89853-06D8-4E00-959B-C4C29D204187}" presName="dot1" presStyleLbl="alignNode1" presStyleIdx="0" presStyleCnt="10"/>
      <dgm:spPr/>
    </dgm:pt>
    <dgm:pt modelId="{E99E7DD4-2B35-466D-BD04-05486253D2EE}" type="pres">
      <dgm:prSet presAssocID="{48E89853-06D8-4E00-959B-C4C29D204187}" presName="dot2" presStyleLbl="alignNode1" presStyleIdx="1" presStyleCnt="10"/>
      <dgm:spPr/>
    </dgm:pt>
    <dgm:pt modelId="{C64723EE-CA09-43D1-BBF0-E7C8ED98404B}" type="pres">
      <dgm:prSet presAssocID="{48E89853-06D8-4E00-959B-C4C29D204187}" presName="dot3" presStyleLbl="alignNode1" presStyleIdx="2" presStyleCnt="10"/>
      <dgm:spPr/>
    </dgm:pt>
    <dgm:pt modelId="{0CD91D47-6D86-4ACE-8188-47A3ECE65410}" type="pres">
      <dgm:prSet presAssocID="{48E89853-06D8-4E00-959B-C4C29D204187}" presName="dotArrow1" presStyleLbl="alignNode1" presStyleIdx="3" presStyleCnt="10"/>
      <dgm:spPr/>
    </dgm:pt>
    <dgm:pt modelId="{FBA9CB14-C9C5-4B5C-8FBF-2065992AB1F0}" type="pres">
      <dgm:prSet presAssocID="{48E89853-06D8-4E00-959B-C4C29D204187}" presName="dotArrow2" presStyleLbl="alignNode1" presStyleIdx="4" presStyleCnt="10"/>
      <dgm:spPr/>
    </dgm:pt>
    <dgm:pt modelId="{68F8DDE1-0964-4C6F-8611-94B9BF7D9CEC}" type="pres">
      <dgm:prSet presAssocID="{48E89853-06D8-4E00-959B-C4C29D204187}" presName="dotArrow3" presStyleLbl="alignNode1" presStyleIdx="5" presStyleCnt="10"/>
      <dgm:spPr/>
    </dgm:pt>
    <dgm:pt modelId="{2DC44F63-BB20-440A-BA6E-8EEA3CF2D325}" type="pres">
      <dgm:prSet presAssocID="{48E89853-06D8-4E00-959B-C4C29D204187}" presName="dotArrow4" presStyleLbl="alignNode1" presStyleIdx="6" presStyleCnt="10"/>
      <dgm:spPr/>
    </dgm:pt>
    <dgm:pt modelId="{14089058-2E49-4367-9805-53F2C63A65CF}" type="pres">
      <dgm:prSet presAssocID="{48E89853-06D8-4E00-959B-C4C29D204187}" presName="dotArrow5" presStyleLbl="alignNode1" presStyleIdx="7" presStyleCnt="10"/>
      <dgm:spPr/>
    </dgm:pt>
    <dgm:pt modelId="{5172ABD0-3D5E-4479-9AFF-F22A940777F3}" type="pres">
      <dgm:prSet presAssocID="{48E89853-06D8-4E00-959B-C4C29D204187}" presName="dotArrow6" presStyleLbl="alignNode1" presStyleIdx="8" presStyleCnt="10"/>
      <dgm:spPr/>
    </dgm:pt>
    <dgm:pt modelId="{611972C0-FA57-45E4-BB59-5212B7A3B366}" type="pres">
      <dgm:prSet presAssocID="{48E89853-06D8-4E00-959B-C4C29D204187}" presName="dotArrow7" presStyleLbl="alignNode1" presStyleIdx="9" presStyleCnt="10"/>
      <dgm:spPr/>
    </dgm:pt>
    <dgm:pt modelId="{6B8C5854-8E7D-4A74-B773-683747E080EE}" type="pres">
      <dgm:prSet presAssocID="{67717167-57D1-466E-88B6-258BD6F29C00}" presName="parTx1" presStyleLbl="node1" presStyleIdx="0" presStyleCnt="2"/>
      <dgm:spPr/>
      <dgm:t>
        <a:bodyPr/>
        <a:lstStyle/>
        <a:p>
          <a:endParaRPr lang="es-ES"/>
        </a:p>
      </dgm:t>
    </dgm:pt>
    <dgm:pt modelId="{40536205-F673-44C4-87F3-D2BF1B349A06}" type="pres">
      <dgm:prSet presAssocID="{00BFE63E-F576-4316-90FF-1ACACF33049B}" presName="picture1" presStyleCnt="0"/>
      <dgm:spPr/>
    </dgm:pt>
    <dgm:pt modelId="{DD6EF37C-0C13-4ED3-A71A-D045AF62A4FB}" type="pres">
      <dgm:prSet presAssocID="{00BFE63E-F576-4316-90FF-1ACACF33049B}" presName="imageRepeatNode" presStyleLbl="fgImgPlace1" presStyleIdx="0" presStyleCnt="2"/>
      <dgm:spPr/>
      <dgm:t>
        <a:bodyPr/>
        <a:lstStyle/>
        <a:p>
          <a:endParaRPr lang="es-ES"/>
        </a:p>
      </dgm:t>
    </dgm:pt>
    <dgm:pt modelId="{2E222F12-9E64-4EA4-8C9C-E86816AE1B35}" type="pres">
      <dgm:prSet presAssocID="{700BCF0F-B323-4B2A-BD85-E69E52640C55}" presName="parTx2" presStyleLbl="node1" presStyleIdx="1" presStyleCnt="2"/>
      <dgm:spPr/>
      <dgm:t>
        <a:bodyPr/>
        <a:lstStyle/>
        <a:p>
          <a:endParaRPr lang="es-ES"/>
        </a:p>
      </dgm:t>
    </dgm:pt>
    <dgm:pt modelId="{D6445723-FC70-4ABA-AF73-CA00B7A44EAC}" type="pres">
      <dgm:prSet presAssocID="{AC2D7975-C0D3-4C95-9B02-89915C7B294C}" presName="picture2" presStyleCnt="0"/>
      <dgm:spPr/>
    </dgm:pt>
    <dgm:pt modelId="{5BF52756-C881-4492-B00D-5033539F5A00}" type="pres">
      <dgm:prSet presAssocID="{AC2D7975-C0D3-4C95-9B02-89915C7B294C}" presName="imageRepeatNode" presStyleLbl="fgImgPlace1" presStyleIdx="1" presStyleCnt="2"/>
      <dgm:spPr/>
      <dgm:t>
        <a:bodyPr/>
        <a:lstStyle/>
        <a:p>
          <a:endParaRPr lang="es-ES"/>
        </a:p>
      </dgm:t>
    </dgm:pt>
  </dgm:ptLst>
  <dgm:cxnLst>
    <dgm:cxn modelId="{A16EDDB0-6BCC-4C73-9FA2-0BB1C5D84688}" type="presOf" srcId="{48E89853-06D8-4E00-959B-C4C29D204187}" destId="{1D3F15DA-2455-4BB7-A1CA-84D8F60E9B41}" srcOrd="0" destOrd="0" presId="urn:microsoft.com/office/officeart/2008/layout/AscendingPictureAccentProcess"/>
    <dgm:cxn modelId="{E6DAE667-8F37-40BB-89AD-505BBCDAE470}" srcId="{48E89853-06D8-4E00-959B-C4C29D204187}" destId="{67717167-57D1-466E-88B6-258BD6F29C00}" srcOrd="0" destOrd="0" parTransId="{BF607874-1ED0-48AA-AEDB-A1A39E5F78B1}" sibTransId="{00BFE63E-F576-4316-90FF-1ACACF33049B}"/>
    <dgm:cxn modelId="{F998A229-7381-46D3-AF26-D92D62C87300}" type="presOf" srcId="{00BFE63E-F576-4316-90FF-1ACACF33049B}" destId="{DD6EF37C-0C13-4ED3-A71A-D045AF62A4FB}" srcOrd="0" destOrd="0" presId="urn:microsoft.com/office/officeart/2008/layout/AscendingPictureAccentProcess"/>
    <dgm:cxn modelId="{D5B5CCC2-FF7A-447A-926C-EC2CB4448F65}" type="presOf" srcId="{AC2D7975-C0D3-4C95-9B02-89915C7B294C}" destId="{5BF52756-C881-4492-B00D-5033539F5A00}" srcOrd="0" destOrd="0" presId="urn:microsoft.com/office/officeart/2008/layout/AscendingPictureAccentProcess"/>
    <dgm:cxn modelId="{87A70053-057A-4121-A8B0-ABD2FA9EF2F0}" type="presOf" srcId="{700BCF0F-B323-4B2A-BD85-E69E52640C55}" destId="{2E222F12-9E64-4EA4-8C9C-E86816AE1B35}" srcOrd="0" destOrd="0" presId="urn:microsoft.com/office/officeart/2008/layout/AscendingPictureAccentProcess"/>
    <dgm:cxn modelId="{75C7582F-9770-4271-B37B-4A5F238389B7}" type="presOf" srcId="{67717167-57D1-466E-88B6-258BD6F29C00}" destId="{6B8C5854-8E7D-4A74-B773-683747E080EE}" srcOrd="0" destOrd="0" presId="urn:microsoft.com/office/officeart/2008/layout/AscendingPictureAccentProcess"/>
    <dgm:cxn modelId="{CB4C00F0-EACF-4ADF-9A9A-CAEC70562387}" srcId="{48E89853-06D8-4E00-959B-C4C29D204187}" destId="{700BCF0F-B323-4B2A-BD85-E69E52640C55}" srcOrd="1" destOrd="0" parTransId="{6DE1EFAF-5CF7-4620-8A75-2A88C173A00C}" sibTransId="{AC2D7975-C0D3-4C95-9B02-89915C7B294C}"/>
    <dgm:cxn modelId="{C874AD98-F2A1-4414-9047-3F26638A8C88}" type="presParOf" srcId="{1D3F15DA-2455-4BB7-A1CA-84D8F60E9B41}" destId="{DEE1E2DC-A45D-4C18-8930-6414AE9B51DC}" srcOrd="0" destOrd="0" presId="urn:microsoft.com/office/officeart/2008/layout/AscendingPictureAccentProcess"/>
    <dgm:cxn modelId="{4C4283F2-90BB-43E1-B163-B69EFF4386AE}" type="presParOf" srcId="{1D3F15DA-2455-4BB7-A1CA-84D8F60E9B41}" destId="{E99E7DD4-2B35-466D-BD04-05486253D2EE}" srcOrd="1" destOrd="0" presId="urn:microsoft.com/office/officeart/2008/layout/AscendingPictureAccentProcess"/>
    <dgm:cxn modelId="{7F3403D8-AF2D-44D4-98BC-84EE890B838F}" type="presParOf" srcId="{1D3F15DA-2455-4BB7-A1CA-84D8F60E9B41}" destId="{C64723EE-CA09-43D1-BBF0-E7C8ED98404B}" srcOrd="2" destOrd="0" presId="urn:microsoft.com/office/officeart/2008/layout/AscendingPictureAccentProcess"/>
    <dgm:cxn modelId="{D220CE50-5729-4AD8-A438-2D2B0258BAE6}" type="presParOf" srcId="{1D3F15DA-2455-4BB7-A1CA-84D8F60E9B41}" destId="{0CD91D47-6D86-4ACE-8188-47A3ECE65410}" srcOrd="3" destOrd="0" presId="urn:microsoft.com/office/officeart/2008/layout/AscendingPictureAccentProcess"/>
    <dgm:cxn modelId="{BBBC6DCD-F19C-419E-AF3B-4740ED4B5AD2}" type="presParOf" srcId="{1D3F15DA-2455-4BB7-A1CA-84D8F60E9B41}" destId="{FBA9CB14-C9C5-4B5C-8FBF-2065992AB1F0}" srcOrd="4" destOrd="0" presId="urn:microsoft.com/office/officeart/2008/layout/AscendingPictureAccentProcess"/>
    <dgm:cxn modelId="{4FAAD128-1824-4D8F-A628-8AF7F4838498}" type="presParOf" srcId="{1D3F15DA-2455-4BB7-A1CA-84D8F60E9B41}" destId="{68F8DDE1-0964-4C6F-8611-94B9BF7D9CEC}" srcOrd="5" destOrd="0" presId="urn:microsoft.com/office/officeart/2008/layout/AscendingPictureAccentProcess"/>
    <dgm:cxn modelId="{EEE11E71-94A2-47B1-9044-EDFBF79AF376}" type="presParOf" srcId="{1D3F15DA-2455-4BB7-A1CA-84D8F60E9B41}" destId="{2DC44F63-BB20-440A-BA6E-8EEA3CF2D325}" srcOrd="6" destOrd="0" presId="urn:microsoft.com/office/officeart/2008/layout/AscendingPictureAccentProcess"/>
    <dgm:cxn modelId="{EFB98001-D57E-454F-8FC1-A3D42B1B2540}" type="presParOf" srcId="{1D3F15DA-2455-4BB7-A1CA-84D8F60E9B41}" destId="{14089058-2E49-4367-9805-53F2C63A65CF}" srcOrd="7" destOrd="0" presId="urn:microsoft.com/office/officeart/2008/layout/AscendingPictureAccentProcess"/>
    <dgm:cxn modelId="{59140B81-1E8B-4026-A935-A9577810BB7F}" type="presParOf" srcId="{1D3F15DA-2455-4BB7-A1CA-84D8F60E9B41}" destId="{5172ABD0-3D5E-4479-9AFF-F22A940777F3}" srcOrd="8" destOrd="0" presId="urn:microsoft.com/office/officeart/2008/layout/AscendingPictureAccentProcess"/>
    <dgm:cxn modelId="{3DCF1C94-3F2C-4C86-B17A-76F4558F1673}" type="presParOf" srcId="{1D3F15DA-2455-4BB7-A1CA-84D8F60E9B41}" destId="{611972C0-FA57-45E4-BB59-5212B7A3B366}" srcOrd="9" destOrd="0" presId="urn:microsoft.com/office/officeart/2008/layout/AscendingPictureAccentProcess"/>
    <dgm:cxn modelId="{8052DEC5-E92B-492E-A494-778B831AC4D1}" type="presParOf" srcId="{1D3F15DA-2455-4BB7-A1CA-84D8F60E9B41}" destId="{6B8C5854-8E7D-4A74-B773-683747E080EE}" srcOrd="10" destOrd="0" presId="urn:microsoft.com/office/officeart/2008/layout/AscendingPictureAccentProcess"/>
    <dgm:cxn modelId="{7EF45727-0BCB-41EC-BB60-B4A2F77898C3}" type="presParOf" srcId="{1D3F15DA-2455-4BB7-A1CA-84D8F60E9B41}" destId="{40536205-F673-44C4-87F3-D2BF1B349A06}" srcOrd="11" destOrd="0" presId="urn:microsoft.com/office/officeart/2008/layout/AscendingPictureAccentProcess"/>
    <dgm:cxn modelId="{D5980E17-C04C-40AC-A261-A15D86C2A8C2}" type="presParOf" srcId="{40536205-F673-44C4-87F3-D2BF1B349A06}" destId="{DD6EF37C-0C13-4ED3-A71A-D045AF62A4FB}" srcOrd="0" destOrd="0" presId="urn:microsoft.com/office/officeart/2008/layout/AscendingPictureAccentProcess"/>
    <dgm:cxn modelId="{9FCECEB6-627A-4C58-9D7C-387562071FBE}" type="presParOf" srcId="{1D3F15DA-2455-4BB7-A1CA-84D8F60E9B41}" destId="{2E222F12-9E64-4EA4-8C9C-E86816AE1B35}" srcOrd="12" destOrd="0" presId="urn:microsoft.com/office/officeart/2008/layout/AscendingPictureAccentProcess"/>
    <dgm:cxn modelId="{59299F83-FE18-4FF0-91FE-E8039C4E8356}" type="presParOf" srcId="{1D3F15DA-2455-4BB7-A1CA-84D8F60E9B41}" destId="{D6445723-FC70-4ABA-AF73-CA00B7A44EAC}" srcOrd="13" destOrd="0" presId="urn:microsoft.com/office/officeart/2008/layout/AscendingPictureAccentProcess"/>
    <dgm:cxn modelId="{9DF74A17-2652-47F2-B542-67BDC61ED2F6}" type="presParOf" srcId="{D6445723-FC70-4ABA-AF73-CA00B7A44EAC}" destId="{5BF52756-C881-4492-B00D-5033539F5A00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7A0A4-FA7F-43BF-8657-E9E3ECAB8841}" type="doc">
      <dgm:prSet loTypeId="urn:microsoft.com/office/officeart/2005/8/layout/process5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67BECE3C-B717-468E-9B88-F6002A8014C0}">
      <dgm:prSet phldrT="[Texto]"/>
      <dgm:spPr/>
      <dgm:t>
        <a:bodyPr/>
        <a:lstStyle/>
        <a:p>
          <a:r>
            <a:rPr lang="es-ES" dirty="0" smtClean="0"/>
            <a:t>Políticas de libre comercio</a:t>
          </a:r>
          <a:endParaRPr lang="es-ES" dirty="0"/>
        </a:p>
      </dgm:t>
    </dgm:pt>
    <dgm:pt modelId="{0FB8090A-4A0C-4428-9A76-43C7E141F4D2}" type="parTrans" cxnId="{EAD07FB4-2730-42BD-9981-3CA810D1902F}">
      <dgm:prSet/>
      <dgm:spPr/>
      <dgm:t>
        <a:bodyPr/>
        <a:lstStyle/>
        <a:p>
          <a:endParaRPr lang="es-ES"/>
        </a:p>
      </dgm:t>
    </dgm:pt>
    <dgm:pt modelId="{1ECC12FE-7148-4E55-B361-136BD2AB748E}" type="sibTrans" cxnId="{EAD07FB4-2730-42BD-9981-3CA810D1902F}">
      <dgm:prSet/>
      <dgm:spPr/>
      <dgm:t>
        <a:bodyPr/>
        <a:lstStyle/>
        <a:p>
          <a:endParaRPr lang="es-ES"/>
        </a:p>
      </dgm:t>
    </dgm:pt>
    <dgm:pt modelId="{2C3FDEB9-EFDF-47C3-81C0-DEBC6AEDA9C1}">
      <dgm:prSet phldrT="[Texto]"/>
      <dgm:spPr/>
      <dgm:t>
        <a:bodyPr/>
        <a:lstStyle/>
        <a:p>
          <a:r>
            <a:rPr lang="es-ES" dirty="0" smtClean="0"/>
            <a:t>Movilización de mercancías</a:t>
          </a:r>
          <a:endParaRPr lang="es-ES" dirty="0"/>
        </a:p>
      </dgm:t>
    </dgm:pt>
    <dgm:pt modelId="{053CB796-F976-46B2-BF13-C63986779945}" type="parTrans" cxnId="{EFB3498A-5F66-412C-99BF-ECC256C12136}">
      <dgm:prSet/>
      <dgm:spPr/>
      <dgm:t>
        <a:bodyPr/>
        <a:lstStyle/>
        <a:p>
          <a:endParaRPr lang="es-ES"/>
        </a:p>
      </dgm:t>
    </dgm:pt>
    <dgm:pt modelId="{89988F46-5F3F-4112-BE1E-7BF2E4829F0C}" type="sibTrans" cxnId="{EFB3498A-5F66-412C-99BF-ECC256C12136}">
      <dgm:prSet/>
      <dgm:spPr/>
      <dgm:t>
        <a:bodyPr/>
        <a:lstStyle/>
        <a:p>
          <a:endParaRPr lang="es-ES"/>
        </a:p>
      </dgm:t>
    </dgm:pt>
    <dgm:pt modelId="{15828073-DC86-4996-B3EB-948D2C5F5741}">
      <dgm:prSet phldrT="[Texto]"/>
      <dgm:spPr/>
      <dgm:t>
        <a:bodyPr/>
        <a:lstStyle/>
        <a:p>
          <a:r>
            <a:rPr lang="es-ES" dirty="0" smtClean="0"/>
            <a:t>Movilización de recursos humanos</a:t>
          </a:r>
          <a:endParaRPr lang="es-ES" dirty="0"/>
        </a:p>
      </dgm:t>
    </dgm:pt>
    <dgm:pt modelId="{31B464F7-78B8-489C-B51E-413AF3EA8018}" type="parTrans" cxnId="{BEDD8BE5-6B8B-41FD-B436-8DA5F3D93835}">
      <dgm:prSet/>
      <dgm:spPr/>
      <dgm:t>
        <a:bodyPr/>
        <a:lstStyle/>
        <a:p>
          <a:endParaRPr lang="es-ES"/>
        </a:p>
      </dgm:t>
    </dgm:pt>
    <dgm:pt modelId="{98CF5718-80AB-4E29-8D46-EC2C92B6E337}" type="sibTrans" cxnId="{BEDD8BE5-6B8B-41FD-B436-8DA5F3D93835}">
      <dgm:prSet/>
      <dgm:spPr/>
      <dgm:t>
        <a:bodyPr/>
        <a:lstStyle/>
        <a:p>
          <a:endParaRPr lang="es-ES"/>
        </a:p>
      </dgm:t>
    </dgm:pt>
    <dgm:pt modelId="{6FBF27D8-2645-4665-B952-E907B3808109}">
      <dgm:prSet phldrT="[Texto]"/>
      <dgm:spPr/>
      <dgm:t>
        <a:bodyPr/>
        <a:lstStyle/>
        <a:p>
          <a:r>
            <a:rPr lang="es-ES" dirty="0" smtClean="0"/>
            <a:t>Sistema Financiero Mundial</a:t>
          </a:r>
          <a:endParaRPr lang="es-ES" dirty="0"/>
        </a:p>
      </dgm:t>
    </dgm:pt>
    <dgm:pt modelId="{FD8213D7-CD1F-402F-8BA9-E2F2CBF51577}" type="parTrans" cxnId="{D36305BF-B399-4A90-924D-C4861557368C}">
      <dgm:prSet/>
      <dgm:spPr/>
      <dgm:t>
        <a:bodyPr/>
        <a:lstStyle/>
        <a:p>
          <a:endParaRPr lang="es-ES"/>
        </a:p>
      </dgm:t>
    </dgm:pt>
    <dgm:pt modelId="{9C812BCF-6E52-46BD-B55A-D057942B350A}" type="sibTrans" cxnId="{D36305BF-B399-4A90-924D-C4861557368C}">
      <dgm:prSet/>
      <dgm:spPr/>
      <dgm:t>
        <a:bodyPr/>
        <a:lstStyle/>
        <a:p>
          <a:endParaRPr lang="es-ES"/>
        </a:p>
      </dgm:t>
    </dgm:pt>
    <dgm:pt modelId="{803B0CCB-966D-4382-AEF7-AFB2368E309B}">
      <dgm:prSet phldrT="[Texto]"/>
      <dgm:spPr/>
      <dgm:t>
        <a:bodyPr/>
        <a:lstStyle/>
        <a:p>
          <a:r>
            <a:rPr lang="es-ES" dirty="0" smtClean="0"/>
            <a:t>Corporaciones multinacionales</a:t>
          </a:r>
          <a:endParaRPr lang="es-ES" dirty="0"/>
        </a:p>
      </dgm:t>
    </dgm:pt>
    <dgm:pt modelId="{37C77489-9BEC-4292-B29D-0B40FA7697F6}" type="parTrans" cxnId="{2D00D0EC-C139-4D2A-9B11-E7844EC1EB11}">
      <dgm:prSet/>
      <dgm:spPr/>
      <dgm:t>
        <a:bodyPr/>
        <a:lstStyle/>
        <a:p>
          <a:endParaRPr lang="es-ES"/>
        </a:p>
      </dgm:t>
    </dgm:pt>
    <dgm:pt modelId="{CBF3BD7D-363E-4B60-8AF9-0A22D56BC0B2}" type="sibTrans" cxnId="{2D00D0EC-C139-4D2A-9B11-E7844EC1EB11}">
      <dgm:prSet/>
      <dgm:spPr/>
      <dgm:t>
        <a:bodyPr/>
        <a:lstStyle/>
        <a:p>
          <a:endParaRPr lang="es-ES"/>
        </a:p>
      </dgm:t>
    </dgm:pt>
    <dgm:pt modelId="{DEF57A71-E6A3-413B-9844-613AC9A5FA84}" type="pres">
      <dgm:prSet presAssocID="{BA07A0A4-FA7F-43BF-8657-E9E3ECAB884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649AB1D-885D-44FA-B330-62E780FC89D1}" type="pres">
      <dgm:prSet presAssocID="{67BECE3C-B717-468E-9B88-F6002A8014C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8B3898-741A-4A32-A16D-A595BAA9C766}" type="pres">
      <dgm:prSet presAssocID="{1ECC12FE-7148-4E55-B361-136BD2AB748E}" presName="sibTrans" presStyleLbl="sibTrans2D1" presStyleIdx="0" presStyleCnt="4"/>
      <dgm:spPr/>
      <dgm:t>
        <a:bodyPr/>
        <a:lstStyle/>
        <a:p>
          <a:endParaRPr lang="es-MX"/>
        </a:p>
      </dgm:t>
    </dgm:pt>
    <dgm:pt modelId="{DC1EAE1A-E871-408B-B698-50465244A2C7}" type="pres">
      <dgm:prSet presAssocID="{1ECC12FE-7148-4E55-B361-136BD2AB748E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22027233-93D2-4937-A5BD-06D60991D6C7}" type="pres">
      <dgm:prSet presAssocID="{2C3FDEB9-EFDF-47C3-81C0-DEBC6AEDA9C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BEEBC7-3FB5-4BB1-90BF-B002D4A1BE31}" type="pres">
      <dgm:prSet presAssocID="{89988F46-5F3F-4112-BE1E-7BF2E4829F0C}" presName="sibTrans" presStyleLbl="sibTrans2D1" presStyleIdx="1" presStyleCnt="4"/>
      <dgm:spPr/>
      <dgm:t>
        <a:bodyPr/>
        <a:lstStyle/>
        <a:p>
          <a:endParaRPr lang="es-MX"/>
        </a:p>
      </dgm:t>
    </dgm:pt>
    <dgm:pt modelId="{07EB2EB6-5D01-4609-AF9B-744EB16CB111}" type="pres">
      <dgm:prSet presAssocID="{89988F46-5F3F-4112-BE1E-7BF2E4829F0C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E704867A-DCBD-4638-8B6B-C8C066BD36FB}" type="pres">
      <dgm:prSet presAssocID="{15828073-DC86-4996-B3EB-948D2C5F574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77628F-3FD3-4392-9F85-73BC283BF22F}" type="pres">
      <dgm:prSet presAssocID="{98CF5718-80AB-4E29-8D46-EC2C92B6E337}" presName="sibTrans" presStyleLbl="sibTrans2D1" presStyleIdx="2" presStyleCnt="4"/>
      <dgm:spPr/>
      <dgm:t>
        <a:bodyPr/>
        <a:lstStyle/>
        <a:p>
          <a:endParaRPr lang="es-MX"/>
        </a:p>
      </dgm:t>
    </dgm:pt>
    <dgm:pt modelId="{1B0C3A70-C576-44FE-952A-92FA075D34B1}" type="pres">
      <dgm:prSet presAssocID="{98CF5718-80AB-4E29-8D46-EC2C92B6E337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F3BEE366-3F66-420C-9BB5-0A0617C572D0}" type="pres">
      <dgm:prSet presAssocID="{6FBF27D8-2645-4665-B952-E907B380810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54E785-BECE-4C29-9673-53EFF1F19021}" type="pres">
      <dgm:prSet presAssocID="{9C812BCF-6E52-46BD-B55A-D057942B350A}" presName="sibTrans" presStyleLbl="sibTrans2D1" presStyleIdx="3" presStyleCnt="4"/>
      <dgm:spPr/>
      <dgm:t>
        <a:bodyPr/>
        <a:lstStyle/>
        <a:p>
          <a:endParaRPr lang="es-MX"/>
        </a:p>
      </dgm:t>
    </dgm:pt>
    <dgm:pt modelId="{48A546F2-52D5-4E08-A753-CDE199C6CE21}" type="pres">
      <dgm:prSet presAssocID="{9C812BCF-6E52-46BD-B55A-D057942B350A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3408E938-575B-4064-9BC4-B0D3B2CEC759}" type="pres">
      <dgm:prSet presAssocID="{803B0CCB-966D-4382-AEF7-AFB2368E309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FB3498A-5F66-412C-99BF-ECC256C12136}" srcId="{BA07A0A4-FA7F-43BF-8657-E9E3ECAB8841}" destId="{2C3FDEB9-EFDF-47C3-81C0-DEBC6AEDA9C1}" srcOrd="1" destOrd="0" parTransId="{053CB796-F976-46B2-BF13-C63986779945}" sibTransId="{89988F46-5F3F-4112-BE1E-7BF2E4829F0C}"/>
    <dgm:cxn modelId="{F8071CF9-0E04-4C38-9250-19974586E575}" type="presOf" srcId="{2C3FDEB9-EFDF-47C3-81C0-DEBC6AEDA9C1}" destId="{22027233-93D2-4937-A5BD-06D60991D6C7}" srcOrd="0" destOrd="0" presId="urn:microsoft.com/office/officeart/2005/8/layout/process5"/>
    <dgm:cxn modelId="{8860BD60-296C-4B20-BC01-B1E2D277C884}" type="presOf" srcId="{803B0CCB-966D-4382-AEF7-AFB2368E309B}" destId="{3408E938-575B-4064-9BC4-B0D3B2CEC759}" srcOrd="0" destOrd="0" presId="urn:microsoft.com/office/officeart/2005/8/layout/process5"/>
    <dgm:cxn modelId="{BEDD8BE5-6B8B-41FD-B436-8DA5F3D93835}" srcId="{BA07A0A4-FA7F-43BF-8657-E9E3ECAB8841}" destId="{15828073-DC86-4996-B3EB-948D2C5F5741}" srcOrd="2" destOrd="0" parTransId="{31B464F7-78B8-489C-B51E-413AF3EA8018}" sibTransId="{98CF5718-80AB-4E29-8D46-EC2C92B6E337}"/>
    <dgm:cxn modelId="{EAD07FB4-2730-42BD-9981-3CA810D1902F}" srcId="{BA07A0A4-FA7F-43BF-8657-E9E3ECAB8841}" destId="{67BECE3C-B717-468E-9B88-F6002A8014C0}" srcOrd="0" destOrd="0" parTransId="{0FB8090A-4A0C-4428-9A76-43C7E141F4D2}" sibTransId="{1ECC12FE-7148-4E55-B361-136BD2AB748E}"/>
    <dgm:cxn modelId="{A7379E11-CFEA-440D-B4C4-0FBBD30E5DAD}" type="presOf" srcId="{9C812BCF-6E52-46BD-B55A-D057942B350A}" destId="{48A546F2-52D5-4E08-A753-CDE199C6CE21}" srcOrd="1" destOrd="0" presId="urn:microsoft.com/office/officeart/2005/8/layout/process5"/>
    <dgm:cxn modelId="{249B9C9F-E3F4-49E3-892B-080F1038867F}" type="presOf" srcId="{1ECC12FE-7148-4E55-B361-136BD2AB748E}" destId="{8C8B3898-741A-4A32-A16D-A595BAA9C766}" srcOrd="0" destOrd="0" presId="urn:microsoft.com/office/officeart/2005/8/layout/process5"/>
    <dgm:cxn modelId="{D36305BF-B399-4A90-924D-C4861557368C}" srcId="{BA07A0A4-FA7F-43BF-8657-E9E3ECAB8841}" destId="{6FBF27D8-2645-4665-B952-E907B3808109}" srcOrd="3" destOrd="0" parTransId="{FD8213D7-CD1F-402F-8BA9-E2F2CBF51577}" sibTransId="{9C812BCF-6E52-46BD-B55A-D057942B350A}"/>
    <dgm:cxn modelId="{495857F2-E01B-40CA-8400-BEF9C04D8D7A}" type="presOf" srcId="{BA07A0A4-FA7F-43BF-8657-E9E3ECAB8841}" destId="{DEF57A71-E6A3-413B-9844-613AC9A5FA84}" srcOrd="0" destOrd="0" presId="urn:microsoft.com/office/officeart/2005/8/layout/process5"/>
    <dgm:cxn modelId="{092E8174-ECFF-4394-9503-64F0A13A12F7}" type="presOf" srcId="{98CF5718-80AB-4E29-8D46-EC2C92B6E337}" destId="{8C77628F-3FD3-4392-9F85-73BC283BF22F}" srcOrd="0" destOrd="0" presId="urn:microsoft.com/office/officeart/2005/8/layout/process5"/>
    <dgm:cxn modelId="{69A66B92-D7B1-43BC-A9C9-DE2425EE0ABB}" type="presOf" srcId="{98CF5718-80AB-4E29-8D46-EC2C92B6E337}" destId="{1B0C3A70-C576-44FE-952A-92FA075D34B1}" srcOrd="1" destOrd="0" presId="urn:microsoft.com/office/officeart/2005/8/layout/process5"/>
    <dgm:cxn modelId="{2D00D0EC-C139-4D2A-9B11-E7844EC1EB11}" srcId="{BA07A0A4-FA7F-43BF-8657-E9E3ECAB8841}" destId="{803B0CCB-966D-4382-AEF7-AFB2368E309B}" srcOrd="4" destOrd="0" parTransId="{37C77489-9BEC-4292-B29D-0B40FA7697F6}" sibTransId="{CBF3BD7D-363E-4B60-8AF9-0A22D56BC0B2}"/>
    <dgm:cxn modelId="{0352DEA4-15AF-45E9-943C-DCAC2618B0AA}" type="presOf" srcId="{1ECC12FE-7148-4E55-B361-136BD2AB748E}" destId="{DC1EAE1A-E871-408B-B698-50465244A2C7}" srcOrd="1" destOrd="0" presId="urn:microsoft.com/office/officeart/2005/8/layout/process5"/>
    <dgm:cxn modelId="{536E34E0-D5B7-43E0-8E23-04FB74A36438}" type="presOf" srcId="{15828073-DC86-4996-B3EB-948D2C5F5741}" destId="{E704867A-DCBD-4638-8B6B-C8C066BD36FB}" srcOrd="0" destOrd="0" presId="urn:microsoft.com/office/officeart/2005/8/layout/process5"/>
    <dgm:cxn modelId="{3CB13278-3CD2-48E9-BE95-DA7BAA1F81FE}" type="presOf" srcId="{89988F46-5F3F-4112-BE1E-7BF2E4829F0C}" destId="{07EB2EB6-5D01-4609-AF9B-744EB16CB111}" srcOrd="1" destOrd="0" presId="urn:microsoft.com/office/officeart/2005/8/layout/process5"/>
    <dgm:cxn modelId="{21E5F5D8-A3C8-408C-998C-D5DCD6EB3C5E}" type="presOf" srcId="{9C812BCF-6E52-46BD-B55A-D057942B350A}" destId="{8854E785-BECE-4C29-9673-53EFF1F19021}" srcOrd="0" destOrd="0" presId="urn:microsoft.com/office/officeart/2005/8/layout/process5"/>
    <dgm:cxn modelId="{9E450B0D-FB0E-4A5F-857D-D78A9ADAFD9F}" type="presOf" srcId="{6FBF27D8-2645-4665-B952-E907B3808109}" destId="{F3BEE366-3F66-420C-9BB5-0A0617C572D0}" srcOrd="0" destOrd="0" presId="urn:microsoft.com/office/officeart/2005/8/layout/process5"/>
    <dgm:cxn modelId="{302EC473-5563-4816-97CF-E62983D5F9C1}" type="presOf" srcId="{67BECE3C-B717-468E-9B88-F6002A8014C0}" destId="{A649AB1D-885D-44FA-B330-62E780FC89D1}" srcOrd="0" destOrd="0" presId="urn:microsoft.com/office/officeart/2005/8/layout/process5"/>
    <dgm:cxn modelId="{74F838AE-F60B-47C5-A318-054CAABADEEA}" type="presOf" srcId="{89988F46-5F3F-4112-BE1E-7BF2E4829F0C}" destId="{6BBEEBC7-3FB5-4BB1-90BF-B002D4A1BE31}" srcOrd="0" destOrd="0" presId="urn:microsoft.com/office/officeart/2005/8/layout/process5"/>
    <dgm:cxn modelId="{92FB583E-EACF-45D1-855C-8C9B2858B2D8}" type="presParOf" srcId="{DEF57A71-E6A3-413B-9844-613AC9A5FA84}" destId="{A649AB1D-885D-44FA-B330-62E780FC89D1}" srcOrd="0" destOrd="0" presId="urn:microsoft.com/office/officeart/2005/8/layout/process5"/>
    <dgm:cxn modelId="{AFF0A88F-F648-4A25-A528-2835C58DB8AE}" type="presParOf" srcId="{DEF57A71-E6A3-413B-9844-613AC9A5FA84}" destId="{8C8B3898-741A-4A32-A16D-A595BAA9C766}" srcOrd="1" destOrd="0" presId="urn:microsoft.com/office/officeart/2005/8/layout/process5"/>
    <dgm:cxn modelId="{840C5270-EB36-4EC9-A1BD-2521FCE3C2A9}" type="presParOf" srcId="{8C8B3898-741A-4A32-A16D-A595BAA9C766}" destId="{DC1EAE1A-E871-408B-B698-50465244A2C7}" srcOrd="0" destOrd="0" presId="urn:microsoft.com/office/officeart/2005/8/layout/process5"/>
    <dgm:cxn modelId="{941FE089-6366-4BB4-9AD4-625F8F05C923}" type="presParOf" srcId="{DEF57A71-E6A3-413B-9844-613AC9A5FA84}" destId="{22027233-93D2-4937-A5BD-06D60991D6C7}" srcOrd="2" destOrd="0" presId="urn:microsoft.com/office/officeart/2005/8/layout/process5"/>
    <dgm:cxn modelId="{4A989680-ECCE-40AA-8D11-A1EB8A021529}" type="presParOf" srcId="{DEF57A71-E6A3-413B-9844-613AC9A5FA84}" destId="{6BBEEBC7-3FB5-4BB1-90BF-B002D4A1BE31}" srcOrd="3" destOrd="0" presId="urn:microsoft.com/office/officeart/2005/8/layout/process5"/>
    <dgm:cxn modelId="{3F16C40B-D521-45F2-8C09-09F9FF76504E}" type="presParOf" srcId="{6BBEEBC7-3FB5-4BB1-90BF-B002D4A1BE31}" destId="{07EB2EB6-5D01-4609-AF9B-744EB16CB111}" srcOrd="0" destOrd="0" presId="urn:microsoft.com/office/officeart/2005/8/layout/process5"/>
    <dgm:cxn modelId="{E1C42D90-6171-46AE-8435-E33E96982373}" type="presParOf" srcId="{DEF57A71-E6A3-413B-9844-613AC9A5FA84}" destId="{E704867A-DCBD-4638-8B6B-C8C066BD36FB}" srcOrd="4" destOrd="0" presId="urn:microsoft.com/office/officeart/2005/8/layout/process5"/>
    <dgm:cxn modelId="{411E3147-797E-48D1-B9A8-2A08C43317DB}" type="presParOf" srcId="{DEF57A71-E6A3-413B-9844-613AC9A5FA84}" destId="{8C77628F-3FD3-4392-9F85-73BC283BF22F}" srcOrd="5" destOrd="0" presId="urn:microsoft.com/office/officeart/2005/8/layout/process5"/>
    <dgm:cxn modelId="{2A4A5A99-FFBC-4173-8B5E-38D58057096B}" type="presParOf" srcId="{8C77628F-3FD3-4392-9F85-73BC283BF22F}" destId="{1B0C3A70-C576-44FE-952A-92FA075D34B1}" srcOrd="0" destOrd="0" presId="urn:microsoft.com/office/officeart/2005/8/layout/process5"/>
    <dgm:cxn modelId="{EF11D4AD-72B2-467E-A943-08B465ED2C3A}" type="presParOf" srcId="{DEF57A71-E6A3-413B-9844-613AC9A5FA84}" destId="{F3BEE366-3F66-420C-9BB5-0A0617C572D0}" srcOrd="6" destOrd="0" presId="urn:microsoft.com/office/officeart/2005/8/layout/process5"/>
    <dgm:cxn modelId="{A9573B5C-CCD9-4F03-A261-DE41DFAE0C29}" type="presParOf" srcId="{DEF57A71-E6A3-413B-9844-613AC9A5FA84}" destId="{8854E785-BECE-4C29-9673-53EFF1F19021}" srcOrd="7" destOrd="0" presId="urn:microsoft.com/office/officeart/2005/8/layout/process5"/>
    <dgm:cxn modelId="{5A347132-7681-4B98-BDBD-658AE03A8C84}" type="presParOf" srcId="{8854E785-BECE-4C29-9673-53EFF1F19021}" destId="{48A546F2-52D5-4E08-A753-CDE199C6CE21}" srcOrd="0" destOrd="0" presId="urn:microsoft.com/office/officeart/2005/8/layout/process5"/>
    <dgm:cxn modelId="{12B4E061-CB02-415C-AC3E-AC9DB03ADE6C}" type="presParOf" srcId="{DEF57A71-E6A3-413B-9844-613AC9A5FA84}" destId="{3408E938-575B-4064-9BC4-B0D3B2CEC759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B8989E4-1EEC-4C2F-A7F8-B8413CE6560B}" type="doc">
      <dgm:prSet loTypeId="urn:microsoft.com/office/officeart/2005/8/layout/vList3" loCatId="picture" qsTypeId="urn:microsoft.com/office/officeart/2005/8/quickstyle/3d3" qsCatId="3D" csTypeId="urn:microsoft.com/office/officeart/2005/8/colors/accent5_3" csCatId="accent5" phldr="1"/>
      <dgm:spPr/>
      <dgm:t>
        <a:bodyPr/>
        <a:lstStyle/>
        <a:p>
          <a:endParaRPr lang="es-ES"/>
        </a:p>
      </dgm:t>
    </dgm:pt>
    <dgm:pt modelId="{EC09B8B0-992A-4409-B519-48510E790D18}">
      <dgm:prSet phldrT="[Texto]"/>
      <dgm:spPr/>
      <dgm:t>
        <a:bodyPr/>
        <a:lstStyle/>
        <a:p>
          <a:r>
            <a:rPr lang="es-ES" dirty="0" smtClean="0"/>
            <a:t>Industrialización</a:t>
          </a:r>
          <a:endParaRPr lang="es-ES" dirty="0"/>
        </a:p>
      </dgm:t>
    </dgm:pt>
    <dgm:pt modelId="{96164148-58E0-4839-AAC3-417A0D1BF0AA}" type="parTrans" cxnId="{0A2C8706-4049-49DE-BF74-9C12CA15339D}">
      <dgm:prSet/>
      <dgm:spPr/>
      <dgm:t>
        <a:bodyPr/>
        <a:lstStyle/>
        <a:p>
          <a:endParaRPr lang="es-ES"/>
        </a:p>
      </dgm:t>
    </dgm:pt>
    <dgm:pt modelId="{2F6A2CAB-BBED-48AA-9364-F8ECE39AFD87}" type="sibTrans" cxnId="{0A2C8706-4049-49DE-BF74-9C12CA15339D}">
      <dgm:prSet/>
      <dgm:spPr/>
      <dgm:t>
        <a:bodyPr/>
        <a:lstStyle/>
        <a:p>
          <a:endParaRPr lang="es-ES"/>
        </a:p>
      </dgm:t>
    </dgm:pt>
    <dgm:pt modelId="{26A716E4-103A-4B66-9AC6-3B8CD94F3E29}">
      <dgm:prSet phldrT="[Texto]"/>
      <dgm:spPr/>
      <dgm:t>
        <a:bodyPr/>
        <a:lstStyle/>
        <a:p>
          <a:r>
            <a:rPr lang="es-ES" dirty="0" smtClean="0"/>
            <a:t>Movimientos migratorios</a:t>
          </a:r>
          <a:endParaRPr lang="es-ES" dirty="0"/>
        </a:p>
      </dgm:t>
    </dgm:pt>
    <dgm:pt modelId="{161D124E-05AB-4325-9D0C-4F8D5D6F7C9A}" type="parTrans" cxnId="{AC50E51F-3322-40F4-8E85-ADB5E2679BC5}">
      <dgm:prSet/>
      <dgm:spPr/>
      <dgm:t>
        <a:bodyPr/>
        <a:lstStyle/>
        <a:p>
          <a:endParaRPr lang="es-ES"/>
        </a:p>
      </dgm:t>
    </dgm:pt>
    <dgm:pt modelId="{D60CDB0F-4BD7-4C7F-9405-4F44E2A6CB44}" type="sibTrans" cxnId="{AC50E51F-3322-40F4-8E85-ADB5E2679BC5}">
      <dgm:prSet/>
      <dgm:spPr/>
      <dgm:t>
        <a:bodyPr/>
        <a:lstStyle/>
        <a:p>
          <a:endParaRPr lang="es-ES"/>
        </a:p>
      </dgm:t>
    </dgm:pt>
    <dgm:pt modelId="{BA8C3087-7847-4768-A689-566B8E185526}">
      <dgm:prSet phldrT="[Texto]"/>
      <dgm:spPr/>
      <dgm:t>
        <a:bodyPr/>
        <a:lstStyle/>
        <a:p>
          <a:r>
            <a:rPr lang="es-ES" dirty="0" smtClean="0"/>
            <a:t>Efectos positivos y negativos</a:t>
          </a:r>
          <a:endParaRPr lang="es-ES" dirty="0"/>
        </a:p>
      </dgm:t>
    </dgm:pt>
    <dgm:pt modelId="{F8139A39-EB82-4DB9-8E6E-FD3C6A06652F}" type="parTrans" cxnId="{4AFD8CE5-83B6-4F71-BB8F-5112913D0705}">
      <dgm:prSet/>
      <dgm:spPr/>
      <dgm:t>
        <a:bodyPr/>
        <a:lstStyle/>
        <a:p>
          <a:endParaRPr lang="es-ES"/>
        </a:p>
      </dgm:t>
    </dgm:pt>
    <dgm:pt modelId="{923C7CA2-6586-4BAF-994A-5E3556C87EAB}" type="sibTrans" cxnId="{4AFD8CE5-83B6-4F71-BB8F-5112913D0705}">
      <dgm:prSet/>
      <dgm:spPr/>
      <dgm:t>
        <a:bodyPr/>
        <a:lstStyle/>
        <a:p>
          <a:endParaRPr lang="es-ES"/>
        </a:p>
      </dgm:t>
    </dgm:pt>
    <dgm:pt modelId="{E0981E4D-CBDC-4119-BF32-938233D5C541}">
      <dgm:prSet/>
      <dgm:spPr/>
      <dgm:t>
        <a:bodyPr/>
        <a:lstStyle/>
        <a:p>
          <a:r>
            <a:rPr lang="es-ES" dirty="0" smtClean="0"/>
            <a:t>Triple revolución:</a:t>
          </a:r>
          <a:br>
            <a:rPr lang="es-ES" dirty="0" smtClean="0"/>
          </a:br>
          <a:r>
            <a:rPr lang="es-ES" dirty="0" smtClean="0"/>
            <a:t>Económica, tecnológica y sociocultural</a:t>
          </a:r>
          <a:endParaRPr lang="es-ES" dirty="0"/>
        </a:p>
      </dgm:t>
    </dgm:pt>
    <dgm:pt modelId="{FFB606DE-18B3-4A58-9352-462CD76A3758}" type="parTrans" cxnId="{2F27AEEF-C07F-4F19-A7E5-5346B874730F}">
      <dgm:prSet/>
      <dgm:spPr/>
      <dgm:t>
        <a:bodyPr/>
        <a:lstStyle/>
        <a:p>
          <a:endParaRPr lang="es-ES"/>
        </a:p>
      </dgm:t>
    </dgm:pt>
    <dgm:pt modelId="{3A774EC5-9779-4E5F-89FC-02396F25A699}" type="sibTrans" cxnId="{2F27AEEF-C07F-4F19-A7E5-5346B874730F}">
      <dgm:prSet/>
      <dgm:spPr/>
      <dgm:t>
        <a:bodyPr/>
        <a:lstStyle/>
        <a:p>
          <a:endParaRPr lang="es-ES"/>
        </a:p>
      </dgm:t>
    </dgm:pt>
    <dgm:pt modelId="{40F34110-A3CC-4ABB-A0EF-FB5393C75A09}">
      <dgm:prSet/>
      <dgm:spPr/>
      <dgm:t>
        <a:bodyPr/>
        <a:lstStyle/>
        <a:p>
          <a:r>
            <a:rPr lang="es-ES" dirty="0" smtClean="0"/>
            <a:t>Telecomunicaciones</a:t>
          </a:r>
          <a:endParaRPr lang="es-ES" dirty="0"/>
        </a:p>
      </dgm:t>
    </dgm:pt>
    <dgm:pt modelId="{75D78681-B6B5-45FF-BDD5-61F254B10968}" type="parTrans" cxnId="{2D4641E0-8830-43C4-BF94-741618DB31D3}">
      <dgm:prSet/>
      <dgm:spPr/>
      <dgm:t>
        <a:bodyPr/>
        <a:lstStyle/>
        <a:p>
          <a:endParaRPr lang="es-ES"/>
        </a:p>
      </dgm:t>
    </dgm:pt>
    <dgm:pt modelId="{1CCBD39A-191B-4564-BF2A-467FABFC2C4C}" type="sibTrans" cxnId="{2D4641E0-8830-43C4-BF94-741618DB31D3}">
      <dgm:prSet/>
      <dgm:spPr/>
      <dgm:t>
        <a:bodyPr/>
        <a:lstStyle/>
        <a:p>
          <a:endParaRPr lang="es-ES"/>
        </a:p>
      </dgm:t>
    </dgm:pt>
    <dgm:pt modelId="{7105C068-CF59-4722-A92B-F958EF13F4AE}" type="pres">
      <dgm:prSet presAssocID="{AB8989E4-1EEC-4C2F-A7F8-B8413CE6560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00F914-27C3-470D-9C0D-C3A302256883}" type="pres">
      <dgm:prSet presAssocID="{EC09B8B0-992A-4409-B519-48510E790D18}" presName="composite" presStyleCnt="0"/>
      <dgm:spPr/>
    </dgm:pt>
    <dgm:pt modelId="{1C4ACE9A-61E6-47AB-8B3C-940D10A3DB1C}" type="pres">
      <dgm:prSet presAssocID="{EC09B8B0-992A-4409-B519-48510E790D18}" presName="imgShp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C3B2953-C75E-4303-80B8-213256C6930A}" type="pres">
      <dgm:prSet presAssocID="{EC09B8B0-992A-4409-B519-48510E790D18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73ACC8-2E11-4F58-B85D-922910770D3A}" type="pres">
      <dgm:prSet presAssocID="{2F6A2CAB-BBED-48AA-9364-F8ECE39AFD87}" presName="spacing" presStyleCnt="0"/>
      <dgm:spPr/>
    </dgm:pt>
    <dgm:pt modelId="{7A931A26-D481-4179-BB12-0D1176DEA825}" type="pres">
      <dgm:prSet presAssocID="{26A716E4-103A-4B66-9AC6-3B8CD94F3E29}" presName="composite" presStyleCnt="0"/>
      <dgm:spPr/>
    </dgm:pt>
    <dgm:pt modelId="{ADDBAAC2-0945-4D84-9B76-C1180C94C509}" type="pres">
      <dgm:prSet presAssocID="{26A716E4-103A-4B66-9AC6-3B8CD94F3E29}" presName="imgShp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A4C6384-6199-47FD-9360-A50208D4F0E9}" type="pres">
      <dgm:prSet presAssocID="{26A716E4-103A-4B66-9AC6-3B8CD94F3E29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CB671F-74C0-49C5-A6F9-B8A1B929A30F}" type="pres">
      <dgm:prSet presAssocID="{D60CDB0F-4BD7-4C7F-9405-4F44E2A6CB44}" presName="spacing" presStyleCnt="0"/>
      <dgm:spPr/>
    </dgm:pt>
    <dgm:pt modelId="{27A0EE1A-B021-44AA-81F8-71178A3C22DC}" type="pres">
      <dgm:prSet presAssocID="{40F34110-A3CC-4ABB-A0EF-FB5393C75A09}" presName="composite" presStyleCnt="0"/>
      <dgm:spPr/>
    </dgm:pt>
    <dgm:pt modelId="{1957B3E1-FBCB-47A6-8ECD-4EE00CD9E43C}" type="pres">
      <dgm:prSet presAssocID="{40F34110-A3CC-4ABB-A0EF-FB5393C75A09}" presName="imgShp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3D51E32-73C7-43B2-B259-CE889380BD6C}" type="pres">
      <dgm:prSet presAssocID="{40F34110-A3CC-4ABB-A0EF-FB5393C75A09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CB36FB-F699-4A48-B6D6-714352B3DDB6}" type="pres">
      <dgm:prSet presAssocID="{1CCBD39A-191B-4564-BF2A-467FABFC2C4C}" presName="spacing" presStyleCnt="0"/>
      <dgm:spPr/>
    </dgm:pt>
    <dgm:pt modelId="{E8E4660B-EA07-40CA-8AC1-C91431B75E13}" type="pres">
      <dgm:prSet presAssocID="{E0981E4D-CBDC-4119-BF32-938233D5C541}" presName="composite" presStyleCnt="0"/>
      <dgm:spPr/>
    </dgm:pt>
    <dgm:pt modelId="{DE61539B-1080-4656-9665-1516006799C2}" type="pres">
      <dgm:prSet presAssocID="{E0981E4D-CBDC-4119-BF32-938233D5C541}" presName="imgShp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1939F334-3D0E-4717-BDDB-63B22264A866}" type="pres">
      <dgm:prSet presAssocID="{E0981E4D-CBDC-4119-BF32-938233D5C541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658DA4-4E0F-4C8A-B5F2-6772B68E2663}" type="pres">
      <dgm:prSet presAssocID="{3A774EC5-9779-4E5F-89FC-02396F25A699}" presName="spacing" presStyleCnt="0"/>
      <dgm:spPr/>
    </dgm:pt>
    <dgm:pt modelId="{411382A4-DB73-4F20-B9E0-2A57258B130C}" type="pres">
      <dgm:prSet presAssocID="{BA8C3087-7847-4768-A689-566B8E185526}" presName="composite" presStyleCnt="0"/>
      <dgm:spPr/>
    </dgm:pt>
    <dgm:pt modelId="{4BF9BAC0-BADC-4E3D-9B78-BEE7E55EAF69}" type="pres">
      <dgm:prSet presAssocID="{BA8C3087-7847-4768-A689-566B8E185526}" presName="imgShp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1BE00237-ABC9-45A1-A99F-1ABF06D52675}" type="pres">
      <dgm:prSet presAssocID="{BA8C3087-7847-4768-A689-566B8E185526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8FF9060-52F8-4A98-8030-E379AF5BA4B0}" type="presOf" srcId="{BA8C3087-7847-4768-A689-566B8E185526}" destId="{1BE00237-ABC9-45A1-A99F-1ABF06D52675}" srcOrd="0" destOrd="0" presId="urn:microsoft.com/office/officeart/2005/8/layout/vList3"/>
    <dgm:cxn modelId="{685829DD-ED31-4F09-A5B9-41939F00D911}" type="presOf" srcId="{AB8989E4-1EEC-4C2F-A7F8-B8413CE6560B}" destId="{7105C068-CF59-4722-A92B-F958EF13F4AE}" srcOrd="0" destOrd="0" presId="urn:microsoft.com/office/officeart/2005/8/layout/vList3"/>
    <dgm:cxn modelId="{2549F0E5-67B7-44B5-BC82-97936AE1415E}" type="presOf" srcId="{26A716E4-103A-4B66-9AC6-3B8CD94F3E29}" destId="{AA4C6384-6199-47FD-9360-A50208D4F0E9}" srcOrd="0" destOrd="0" presId="urn:microsoft.com/office/officeart/2005/8/layout/vList3"/>
    <dgm:cxn modelId="{0A2C8706-4049-49DE-BF74-9C12CA15339D}" srcId="{AB8989E4-1EEC-4C2F-A7F8-B8413CE6560B}" destId="{EC09B8B0-992A-4409-B519-48510E790D18}" srcOrd="0" destOrd="0" parTransId="{96164148-58E0-4839-AAC3-417A0D1BF0AA}" sibTransId="{2F6A2CAB-BBED-48AA-9364-F8ECE39AFD87}"/>
    <dgm:cxn modelId="{641F1BB6-94E2-4B14-83B4-BDEB630825FC}" type="presOf" srcId="{EC09B8B0-992A-4409-B519-48510E790D18}" destId="{3C3B2953-C75E-4303-80B8-213256C6930A}" srcOrd="0" destOrd="0" presId="urn:microsoft.com/office/officeart/2005/8/layout/vList3"/>
    <dgm:cxn modelId="{2D4641E0-8830-43C4-BF94-741618DB31D3}" srcId="{AB8989E4-1EEC-4C2F-A7F8-B8413CE6560B}" destId="{40F34110-A3CC-4ABB-A0EF-FB5393C75A09}" srcOrd="2" destOrd="0" parTransId="{75D78681-B6B5-45FF-BDD5-61F254B10968}" sibTransId="{1CCBD39A-191B-4564-BF2A-467FABFC2C4C}"/>
    <dgm:cxn modelId="{2F27AEEF-C07F-4F19-A7E5-5346B874730F}" srcId="{AB8989E4-1EEC-4C2F-A7F8-B8413CE6560B}" destId="{E0981E4D-CBDC-4119-BF32-938233D5C541}" srcOrd="3" destOrd="0" parTransId="{FFB606DE-18B3-4A58-9352-462CD76A3758}" sibTransId="{3A774EC5-9779-4E5F-89FC-02396F25A699}"/>
    <dgm:cxn modelId="{34E965D9-E7D6-4FBB-81FD-FFCCE434088E}" type="presOf" srcId="{40F34110-A3CC-4ABB-A0EF-FB5393C75A09}" destId="{43D51E32-73C7-43B2-B259-CE889380BD6C}" srcOrd="0" destOrd="0" presId="urn:microsoft.com/office/officeart/2005/8/layout/vList3"/>
    <dgm:cxn modelId="{A1998084-9826-406C-BD71-C26C25205142}" type="presOf" srcId="{E0981E4D-CBDC-4119-BF32-938233D5C541}" destId="{1939F334-3D0E-4717-BDDB-63B22264A866}" srcOrd="0" destOrd="0" presId="urn:microsoft.com/office/officeart/2005/8/layout/vList3"/>
    <dgm:cxn modelId="{AC50E51F-3322-40F4-8E85-ADB5E2679BC5}" srcId="{AB8989E4-1EEC-4C2F-A7F8-B8413CE6560B}" destId="{26A716E4-103A-4B66-9AC6-3B8CD94F3E29}" srcOrd="1" destOrd="0" parTransId="{161D124E-05AB-4325-9D0C-4F8D5D6F7C9A}" sibTransId="{D60CDB0F-4BD7-4C7F-9405-4F44E2A6CB44}"/>
    <dgm:cxn modelId="{4AFD8CE5-83B6-4F71-BB8F-5112913D0705}" srcId="{AB8989E4-1EEC-4C2F-A7F8-B8413CE6560B}" destId="{BA8C3087-7847-4768-A689-566B8E185526}" srcOrd="4" destOrd="0" parTransId="{F8139A39-EB82-4DB9-8E6E-FD3C6A06652F}" sibTransId="{923C7CA2-6586-4BAF-994A-5E3556C87EAB}"/>
    <dgm:cxn modelId="{8E271478-895D-4A37-8591-8ED928A2ADC5}" type="presParOf" srcId="{7105C068-CF59-4722-A92B-F958EF13F4AE}" destId="{6D00F914-27C3-470D-9C0D-C3A302256883}" srcOrd="0" destOrd="0" presId="urn:microsoft.com/office/officeart/2005/8/layout/vList3"/>
    <dgm:cxn modelId="{94534B30-FE85-47FD-84D2-1FD771A1EF14}" type="presParOf" srcId="{6D00F914-27C3-470D-9C0D-C3A302256883}" destId="{1C4ACE9A-61E6-47AB-8B3C-940D10A3DB1C}" srcOrd="0" destOrd="0" presId="urn:microsoft.com/office/officeart/2005/8/layout/vList3"/>
    <dgm:cxn modelId="{D60A2931-096A-4D21-AAD9-BDE79930D853}" type="presParOf" srcId="{6D00F914-27C3-470D-9C0D-C3A302256883}" destId="{3C3B2953-C75E-4303-80B8-213256C6930A}" srcOrd="1" destOrd="0" presId="urn:microsoft.com/office/officeart/2005/8/layout/vList3"/>
    <dgm:cxn modelId="{E4349430-D99A-4D46-9DC9-1CC524E44584}" type="presParOf" srcId="{7105C068-CF59-4722-A92B-F958EF13F4AE}" destId="{EC73ACC8-2E11-4F58-B85D-922910770D3A}" srcOrd="1" destOrd="0" presId="urn:microsoft.com/office/officeart/2005/8/layout/vList3"/>
    <dgm:cxn modelId="{22DD0569-9294-4746-AA4A-D6491E4B3B0A}" type="presParOf" srcId="{7105C068-CF59-4722-A92B-F958EF13F4AE}" destId="{7A931A26-D481-4179-BB12-0D1176DEA825}" srcOrd="2" destOrd="0" presId="urn:microsoft.com/office/officeart/2005/8/layout/vList3"/>
    <dgm:cxn modelId="{3D1F0FB0-4452-4371-9D4B-B77C09C35C45}" type="presParOf" srcId="{7A931A26-D481-4179-BB12-0D1176DEA825}" destId="{ADDBAAC2-0945-4D84-9B76-C1180C94C509}" srcOrd="0" destOrd="0" presId="urn:microsoft.com/office/officeart/2005/8/layout/vList3"/>
    <dgm:cxn modelId="{C31ED57F-0F25-4968-8636-9733FA353DE4}" type="presParOf" srcId="{7A931A26-D481-4179-BB12-0D1176DEA825}" destId="{AA4C6384-6199-47FD-9360-A50208D4F0E9}" srcOrd="1" destOrd="0" presId="urn:microsoft.com/office/officeart/2005/8/layout/vList3"/>
    <dgm:cxn modelId="{C222DDDD-6BBE-4645-9533-04673C867E64}" type="presParOf" srcId="{7105C068-CF59-4722-A92B-F958EF13F4AE}" destId="{AECB671F-74C0-49C5-A6F9-B8A1B929A30F}" srcOrd="3" destOrd="0" presId="urn:microsoft.com/office/officeart/2005/8/layout/vList3"/>
    <dgm:cxn modelId="{EF95E67E-C98B-4387-86BD-4FDD38244D5A}" type="presParOf" srcId="{7105C068-CF59-4722-A92B-F958EF13F4AE}" destId="{27A0EE1A-B021-44AA-81F8-71178A3C22DC}" srcOrd="4" destOrd="0" presId="urn:microsoft.com/office/officeart/2005/8/layout/vList3"/>
    <dgm:cxn modelId="{296112F6-1AC1-4C29-BB53-39E77C6F854B}" type="presParOf" srcId="{27A0EE1A-B021-44AA-81F8-71178A3C22DC}" destId="{1957B3E1-FBCB-47A6-8ECD-4EE00CD9E43C}" srcOrd="0" destOrd="0" presId="urn:microsoft.com/office/officeart/2005/8/layout/vList3"/>
    <dgm:cxn modelId="{B1ABBCFF-174C-4F86-9652-BB23D993A23E}" type="presParOf" srcId="{27A0EE1A-B021-44AA-81F8-71178A3C22DC}" destId="{43D51E32-73C7-43B2-B259-CE889380BD6C}" srcOrd="1" destOrd="0" presId="urn:microsoft.com/office/officeart/2005/8/layout/vList3"/>
    <dgm:cxn modelId="{D170FC61-4D52-4B0D-9C84-92A63348D211}" type="presParOf" srcId="{7105C068-CF59-4722-A92B-F958EF13F4AE}" destId="{FACB36FB-F699-4A48-B6D6-714352B3DDB6}" srcOrd="5" destOrd="0" presId="urn:microsoft.com/office/officeart/2005/8/layout/vList3"/>
    <dgm:cxn modelId="{39931427-E960-418A-B231-452F207A0E4F}" type="presParOf" srcId="{7105C068-CF59-4722-A92B-F958EF13F4AE}" destId="{E8E4660B-EA07-40CA-8AC1-C91431B75E13}" srcOrd="6" destOrd="0" presId="urn:microsoft.com/office/officeart/2005/8/layout/vList3"/>
    <dgm:cxn modelId="{25B52879-5E4A-4D0F-BBFC-DED4D198C890}" type="presParOf" srcId="{E8E4660B-EA07-40CA-8AC1-C91431B75E13}" destId="{DE61539B-1080-4656-9665-1516006799C2}" srcOrd="0" destOrd="0" presId="urn:microsoft.com/office/officeart/2005/8/layout/vList3"/>
    <dgm:cxn modelId="{39DD6C6C-CFFA-4EBD-B960-DB32B40D119B}" type="presParOf" srcId="{E8E4660B-EA07-40CA-8AC1-C91431B75E13}" destId="{1939F334-3D0E-4717-BDDB-63B22264A866}" srcOrd="1" destOrd="0" presId="urn:microsoft.com/office/officeart/2005/8/layout/vList3"/>
    <dgm:cxn modelId="{7745D894-14F8-40C8-8B61-1BC164644C46}" type="presParOf" srcId="{7105C068-CF59-4722-A92B-F958EF13F4AE}" destId="{1E658DA4-4E0F-4C8A-B5F2-6772B68E2663}" srcOrd="7" destOrd="0" presId="urn:microsoft.com/office/officeart/2005/8/layout/vList3"/>
    <dgm:cxn modelId="{0655E5F5-7145-4E5D-966E-99C291C3DB2C}" type="presParOf" srcId="{7105C068-CF59-4722-A92B-F958EF13F4AE}" destId="{411382A4-DB73-4F20-B9E0-2A57258B130C}" srcOrd="8" destOrd="0" presId="urn:microsoft.com/office/officeart/2005/8/layout/vList3"/>
    <dgm:cxn modelId="{433D50AD-2F0A-4FB3-86DC-1A7A4B6AA6F1}" type="presParOf" srcId="{411382A4-DB73-4F20-B9E0-2A57258B130C}" destId="{4BF9BAC0-BADC-4E3D-9B78-BEE7E55EAF69}" srcOrd="0" destOrd="0" presId="urn:microsoft.com/office/officeart/2005/8/layout/vList3"/>
    <dgm:cxn modelId="{CA0B24F8-9E23-43C4-9E18-47A7B1B0E930}" type="presParOf" srcId="{411382A4-DB73-4F20-B9E0-2A57258B130C}" destId="{1BE00237-ABC9-45A1-A99F-1ABF06D5267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DB4C27F-74F4-49A8-8DC8-2433A62FA045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12FDC03-DDF2-4041-AB28-6B0E1982436F}">
      <dgm:prSet phldrT="[Texto]" custT="1"/>
      <dgm:spPr/>
      <dgm:t>
        <a:bodyPr/>
        <a:lstStyle/>
        <a:p>
          <a:pPr algn="just"/>
          <a:r>
            <a:rPr lang="es-MX" sz="1800" dirty="0" smtClean="0">
              <a:latin typeface="Arial" pitchFamily="34" charset="0"/>
              <a:cs typeface="Arial" pitchFamily="34" charset="0"/>
            </a:rPr>
            <a:t>Esta permeada de economías-mundo regionales, que actualmente son: la UE con influencia al este europeo y en  África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EA96BFFB-79F9-4678-B872-2844A9132761}" type="parTrans" cxnId="{9AEF8A8E-5F6F-4D5B-B1AB-1B33A894EBB3}">
      <dgm:prSet/>
      <dgm:spPr/>
      <dgm:t>
        <a:bodyPr/>
        <a:lstStyle/>
        <a:p>
          <a:endParaRPr lang="es-MX"/>
        </a:p>
      </dgm:t>
    </dgm:pt>
    <dgm:pt modelId="{E9D0AD6F-AD4A-4CA4-8890-615EC118CA33}" type="sibTrans" cxnId="{9AEF8A8E-5F6F-4D5B-B1AB-1B33A894EBB3}">
      <dgm:prSet/>
      <dgm:spPr/>
      <dgm:t>
        <a:bodyPr/>
        <a:lstStyle/>
        <a:p>
          <a:endParaRPr lang="es-MX"/>
        </a:p>
      </dgm:t>
    </dgm:pt>
    <dgm:pt modelId="{1AB5BC97-77D2-4124-9F11-36ED65130349}">
      <dgm:prSet phldrT="[Texto]"/>
      <dgm:spPr/>
      <dgm:t>
        <a:bodyPr/>
        <a:lstStyle/>
        <a:p>
          <a:pPr algn="just"/>
          <a:r>
            <a:rPr lang="es-MX" dirty="0" smtClean="0"/>
            <a:t>Estas economías-mundo regionales comenzaron a consolidarse a partir de la guerra fría, cuando se disgrega la economía-mundo socialista</a:t>
          </a:r>
          <a:endParaRPr lang="es-MX" dirty="0"/>
        </a:p>
      </dgm:t>
    </dgm:pt>
    <dgm:pt modelId="{E2269E15-47D5-4CBA-A257-9E97FFAEAC6D}" type="parTrans" cxnId="{8A998894-F6C8-4A7A-BB8A-385A11CB8C49}">
      <dgm:prSet/>
      <dgm:spPr/>
      <dgm:t>
        <a:bodyPr/>
        <a:lstStyle/>
        <a:p>
          <a:endParaRPr lang="es-MX"/>
        </a:p>
      </dgm:t>
    </dgm:pt>
    <dgm:pt modelId="{CEFA42B7-CCC2-4462-AA0E-6F50D4F1C41D}" type="sibTrans" cxnId="{8A998894-F6C8-4A7A-BB8A-385A11CB8C49}">
      <dgm:prSet/>
      <dgm:spPr/>
      <dgm:t>
        <a:bodyPr/>
        <a:lstStyle/>
        <a:p>
          <a:endParaRPr lang="es-MX"/>
        </a:p>
      </dgm:t>
    </dgm:pt>
    <dgm:pt modelId="{1C920F94-E23E-469B-B02F-85FC4803CBE9}">
      <dgm:prSet phldrT="[Texto]"/>
      <dgm:spPr/>
      <dgm:t>
        <a:bodyPr/>
        <a:lstStyle/>
        <a:p>
          <a:pPr algn="just"/>
          <a:r>
            <a:rPr lang="es-MX" dirty="0" smtClean="0"/>
            <a:t>La mundialización es el resultado de la dinámica  adquirida por las relaciones económicas internacionales al término de la Segunda Guerra Mundial. </a:t>
          </a:r>
          <a:endParaRPr lang="es-MX" dirty="0"/>
        </a:p>
      </dgm:t>
    </dgm:pt>
    <dgm:pt modelId="{35ACA024-A4DE-4793-9755-628FD58FD1C8}" type="parTrans" cxnId="{32CE4475-3F6F-4546-A9B4-83D2503794D7}">
      <dgm:prSet/>
      <dgm:spPr/>
      <dgm:t>
        <a:bodyPr/>
        <a:lstStyle/>
        <a:p>
          <a:endParaRPr lang="es-MX"/>
        </a:p>
      </dgm:t>
    </dgm:pt>
    <dgm:pt modelId="{86BF52C8-57D1-4A85-B5A9-D8241A9097D8}" type="sibTrans" cxnId="{32CE4475-3F6F-4546-A9B4-83D2503794D7}">
      <dgm:prSet/>
      <dgm:spPr/>
      <dgm:t>
        <a:bodyPr/>
        <a:lstStyle/>
        <a:p>
          <a:endParaRPr lang="es-MX"/>
        </a:p>
      </dgm:t>
    </dgm:pt>
    <dgm:pt modelId="{9C857B65-FAA6-4AF3-9A68-2255966999C6}" type="pres">
      <dgm:prSet presAssocID="{DDB4C27F-74F4-49A8-8DC8-2433A62FA0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E2802BE-73AE-4192-8002-E4FB92673750}" type="pres">
      <dgm:prSet presAssocID="{112FDC03-DDF2-4041-AB28-6B0E1982436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8B6EB2-674B-4D58-88FF-F7E421AD9466}" type="pres">
      <dgm:prSet presAssocID="{E9D0AD6F-AD4A-4CA4-8890-615EC118CA33}" presName="sibTrans" presStyleCnt="0"/>
      <dgm:spPr/>
    </dgm:pt>
    <dgm:pt modelId="{5314B74E-A502-4802-94AD-1955399A4801}" type="pres">
      <dgm:prSet presAssocID="{1AB5BC97-77D2-4124-9F11-36ED651303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F2AB1D-E2CA-4C04-B76D-480D7EB3B01C}" type="pres">
      <dgm:prSet presAssocID="{CEFA42B7-CCC2-4462-AA0E-6F50D4F1C41D}" presName="sibTrans" presStyleCnt="0"/>
      <dgm:spPr/>
    </dgm:pt>
    <dgm:pt modelId="{415EA3BA-C2B4-4F9A-9030-8910E5E8636F}" type="pres">
      <dgm:prSet presAssocID="{1C920F94-E23E-469B-B02F-85FC4803CBE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DE9AAF5-0B67-40B9-B10E-9B9FD4EEAE66}" type="presOf" srcId="{1C920F94-E23E-469B-B02F-85FC4803CBE9}" destId="{415EA3BA-C2B4-4F9A-9030-8910E5E8636F}" srcOrd="0" destOrd="0" presId="urn:microsoft.com/office/officeart/2005/8/layout/hList6"/>
    <dgm:cxn modelId="{F0184A8D-31D8-4813-859F-E1E1072282A8}" type="presOf" srcId="{112FDC03-DDF2-4041-AB28-6B0E1982436F}" destId="{CE2802BE-73AE-4192-8002-E4FB92673750}" srcOrd="0" destOrd="0" presId="urn:microsoft.com/office/officeart/2005/8/layout/hList6"/>
    <dgm:cxn modelId="{9AEF8A8E-5F6F-4D5B-B1AB-1B33A894EBB3}" srcId="{DDB4C27F-74F4-49A8-8DC8-2433A62FA045}" destId="{112FDC03-DDF2-4041-AB28-6B0E1982436F}" srcOrd="0" destOrd="0" parTransId="{EA96BFFB-79F9-4678-B872-2844A9132761}" sibTransId="{E9D0AD6F-AD4A-4CA4-8890-615EC118CA33}"/>
    <dgm:cxn modelId="{42D11FCB-2F9D-4F82-88FD-2BFFF25AC0DA}" type="presOf" srcId="{1AB5BC97-77D2-4124-9F11-36ED65130349}" destId="{5314B74E-A502-4802-94AD-1955399A4801}" srcOrd="0" destOrd="0" presId="urn:microsoft.com/office/officeart/2005/8/layout/hList6"/>
    <dgm:cxn modelId="{32CE4475-3F6F-4546-A9B4-83D2503794D7}" srcId="{DDB4C27F-74F4-49A8-8DC8-2433A62FA045}" destId="{1C920F94-E23E-469B-B02F-85FC4803CBE9}" srcOrd="2" destOrd="0" parTransId="{35ACA024-A4DE-4793-9755-628FD58FD1C8}" sibTransId="{86BF52C8-57D1-4A85-B5A9-D8241A9097D8}"/>
    <dgm:cxn modelId="{8A998894-F6C8-4A7A-BB8A-385A11CB8C49}" srcId="{DDB4C27F-74F4-49A8-8DC8-2433A62FA045}" destId="{1AB5BC97-77D2-4124-9F11-36ED65130349}" srcOrd="1" destOrd="0" parTransId="{E2269E15-47D5-4CBA-A257-9E97FFAEAC6D}" sibTransId="{CEFA42B7-CCC2-4462-AA0E-6F50D4F1C41D}"/>
    <dgm:cxn modelId="{E9AF8FAF-CF34-40DF-9ACF-BD0E4784BAD1}" type="presOf" srcId="{DDB4C27F-74F4-49A8-8DC8-2433A62FA045}" destId="{9C857B65-FAA6-4AF3-9A68-2255966999C6}" srcOrd="0" destOrd="0" presId="urn:microsoft.com/office/officeart/2005/8/layout/hList6"/>
    <dgm:cxn modelId="{74DDF325-E4C6-4C09-ADFE-5EB5D7BBFA88}" type="presParOf" srcId="{9C857B65-FAA6-4AF3-9A68-2255966999C6}" destId="{CE2802BE-73AE-4192-8002-E4FB92673750}" srcOrd="0" destOrd="0" presId="urn:microsoft.com/office/officeart/2005/8/layout/hList6"/>
    <dgm:cxn modelId="{D18F1068-373A-4D9A-AAF6-85C7C372D725}" type="presParOf" srcId="{9C857B65-FAA6-4AF3-9A68-2255966999C6}" destId="{058B6EB2-674B-4D58-88FF-F7E421AD9466}" srcOrd="1" destOrd="0" presId="urn:microsoft.com/office/officeart/2005/8/layout/hList6"/>
    <dgm:cxn modelId="{EEC93980-EB49-4698-9D90-038C9BDEB2C2}" type="presParOf" srcId="{9C857B65-FAA6-4AF3-9A68-2255966999C6}" destId="{5314B74E-A502-4802-94AD-1955399A4801}" srcOrd="2" destOrd="0" presId="urn:microsoft.com/office/officeart/2005/8/layout/hList6"/>
    <dgm:cxn modelId="{8CF5417D-BD10-467B-BC72-71531D5EB7C4}" type="presParOf" srcId="{9C857B65-FAA6-4AF3-9A68-2255966999C6}" destId="{94F2AB1D-E2CA-4C04-B76D-480D7EB3B01C}" srcOrd="3" destOrd="0" presId="urn:microsoft.com/office/officeart/2005/8/layout/hList6"/>
    <dgm:cxn modelId="{8A2ED3D9-C4F9-4622-8B85-6097E2B71BFA}" type="presParOf" srcId="{9C857B65-FAA6-4AF3-9A68-2255966999C6}" destId="{415EA3BA-C2B4-4F9A-9030-8910E5E8636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2D12E87-4D42-4D5C-B11C-5EAF22727964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</dgm:pt>
    <dgm:pt modelId="{0CAD0C90-0437-4BE3-98C9-D24BEE048E81}">
      <dgm:prSet phldrT="[Texto]"/>
      <dgm:spPr/>
      <dgm:t>
        <a:bodyPr/>
        <a:lstStyle/>
        <a:p>
          <a:pPr algn="just"/>
          <a:r>
            <a:rPr lang="es-MX" b="1" smtClean="0">
              <a:latin typeface="Arial" pitchFamily="34" charset="0"/>
              <a:cs typeface="Arial" pitchFamily="34" charset="0"/>
            </a:rPr>
            <a:t>Bloque </a:t>
          </a:r>
          <a:r>
            <a:rPr lang="es-MX" b="1" dirty="0" smtClean="0">
              <a:latin typeface="Arial" pitchFamily="34" charset="0"/>
              <a:cs typeface="Arial" pitchFamily="34" charset="0"/>
            </a:rPr>
            <a:t>Europeo: </a:t>
          </a:r>
          <a:r>
            <a:rPr lang="es-MX" dirty="0" smtClean="0">
              <a:latin typeface="Arial" pitchFamily="34" charset="0"/>
              <a:cs typeface="Arial" pitchFamily="34" charset="0"/>
            </a:rPr>
            <a:t>Es la más avanzada forma de integración económica, ha implicado la creación de entidades supranacionales, abolición de las fronteras comerciales, la propuesta de un banco y moneda única y la creación de órganos de gobierno como el Parlamento Europeo.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450E66A7-66A2-421E-B1C8-AA70B5A95E12}" type="parTrans" cxnId="{547A5501-7160-4BB9-9D94-4CC77EAC8F82}">
      <dgm:prSet/>
      <dgm:spPr/>
      <dgm:t>
        <a:bodyPr/>
        <a:lstStyle/>
        <a:p>
          <a:endParaRPr lang="es-MX"/>
        </a:p>
      </dgm:t>
    </dgm:pt>
    <dgm:pt modelId="{0C02418D-F00F-45CE-826E-775BF3CE4F07}" type="sibTrans" cxnId="{547A5501-7160-4BB9-9D94-4CC77EAC8F82}">
      <dgm:prSet/>
      <dgm:spPr/>
      <dgm:t>
        <a:bodyPr/>
        <a:lstStyle/>
        <a:p>
          <a:endParaRPr lang="es-MX"/>
        </a:p>
      </dgm:t>
    </dgm:pt>
    <dgm:pt modelId="{30F47612-A333-4795-82AB-1B0A05BC7DFE}">
      <dgm:prSet phldrT="[Texto]"/>
      <dgm:spPr/>
      <dgm:t>
        <a:bodyPr/>
        <a:lstStyle/>
        <a:p>
          <a:pPr algn="just"/>
          <a:r>
            <a:rPr lang="es-MX" b="1" dirty="0" smtClean="0">
              <a:latin typeface="Arial" pitchFamily="34" charset="0"/>
              <a:cs typeface="Arial" pitchFamily="34" charset="0"/>
            </a:rPr>
            <a:t>Bloque Asiático: </a:t>
          </a:r>
          <a:r>
            <a:rPr lang="es-MX" dirty="0" smtClean="0">
              <a:latin typeface="Arial" pitchFamily="34" charset="0"/>
              <a:cs typeface="Arial" pitchFamily="34" charset="0"/>
            </a:rPr>
            <a:t>El bloque asiático tiene un carácter económico sin ningún proyecto político regional; su conformación descansa en la integración de sus sistemas productivos. Cada país tiene autonomía económica y política. 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D1CB6896-DCD9-4B05-90E4-AF2C3E2288A3}" type="parTrans" cxnId="{BD8F1A5B-363C-4DED-9818-B2BC6750B72E}">
      <dgm:prSet/>
      <dgm:spPr/>
      <dgm:t>
        <a:bodyPr/>
        <a:lstStyle/>
        <a:p>
          <a:endParaRPr lang="es-MX"/>
        </a:p>
      </dgm:t>
    </dgm:pt>
    <dgm:pt modelId="{FF33A3CB-2AB7-40DE-9A0D-52FAB763436E}" type="sibTrans" cxnId="{BD8F1A5B-363C-4DED-9818-B2BC6750B72E}">
      <dgm:prSet/>
      <dgm:spPr/>
      <dgm:t>
        <a:bodyPr/>
        <a:lstStyle/>
        <a:p>
          <a:endParaRPr lang="es-MX"/>
        </a:p>
      </dgm:t>
    </dgm:pt>
    <dgm:pt modelId="{356EDC19-5D99-4708-8FA4-9200E6755CB8}">
      <dgm:prSet phldrT="[Texto]"/>
      <dgm:spPr/>
      <dgm:t>
        <a:bodyPr/>
        <a:lstStyle/>
        <a:p>
          <a:pPr algn="just"/>
          <a:r>
            <a:rPr lang="es-MX" b="1" dirty="0" smtClean="0">
              <a:latin typeface="Arial" pitchFamily="34" charset="0"/>
              <a:cs typeface="Arial" pitchFamily="34" charset="0"/>
            </a:rPr>
            <a:t>Bloque Americano: </a:t>
          </a:r>
          <a:r>
            <a:rPr lang="es-MX" dirty="0" smtClean="0">
              <a:latin typeface="Arial" pitchFamily="34" charset="0"/>
              <a:cs typeface="Arial" pitchFamily="34" charset="0"/>
            </a:rPr>
            <a:t>Existen dos grupos de países integrados en materia económica: el norteamericano mediante el TLC y el sudamericano con el MERCOSUR. </a:t>
          </a:r>
          <a:endParaRPr lang="es-MX" dirty="0">
            <a:latin typeface="Arial" pitchFamily="34" charset="0"/>
            <a:cs typeface="Arial" pitchFamily="34" charset="0"/>
          </a:endParaRPr>
        </a:p>
      </dgm:t>
    </dgm:pt>
    <dgm:pt modelId="{CCCC75ED-9C55-48AE-848E-BD87974896C7}" type="parTrans" cxnId="{087288FB-418A-48C1-A9E3-295097EFC6A3}">
      <dgm:prSet/>
      <dgm:spPr/>
      <dgm:t>
        <a:bodyPr/>
        <a:lstStyle/>
        <a:p>
          <a:endParaRPr lang="es-MX"/>
        </a:p>
      </dgm:t>
    </dgm:pt>
    <dgm:pt modelId="{8CC47A3B-FBFB-4755-AFD9-4600E7E450E4}" type="sibTrans" cxnId="{087288FB-418A-48C1-A9E3-295097EFC6A3}">
      <dgm:prSet/>
      <dgm:spPr/>
      <dgm:t>
        <a:bodyPr/>
        <a:lstStyle/>
        <a:p>
          <a:endParaRPr lang="es-MX"/>
        </a:p>
      </dgm:t>
    </dgm:pt>
    <dgm:pt modelId="{CFF07707-C6C7-4753-BB12-3400FCBB83A3}" type="pres">
      <dgm:prSet presAssocID="{E2D12E87-4D42-4D5C-B11C-5EAF22727964}" presName="compositeShape" presStyleCnt="0">
        <dgm:presLayoutVars>
          <dgm:chMax val="7"/>
          <dgm:dir/>
          <dgm:resizeHandles val="exact"/>
        </dgm:presLayoutVars>
      </dgm:prSet>
      <dgm:spPr/>
    </dgm:pt>
    <dgm:pt modelId="{CAB89667-0004-4184-A043-FF8EA336CA7A}" type="pres">
      <dgm:prSet presAssocID="{0CAD0C90-0437-4BE3-98C9-D24BEE048E81}" presName="circ1" presStyleLbl="vennNode1" presStyleIdx="0" presStyleCnt="3"/>
      <dgm:spPr/>
      <dgm:t>
        <a:bodyPr/>
        <a:lstStyle/>
        <a:p>
          <a:endParaRPr lang="es-MX"/>
        </a:p>
      </dgm:t>
    </dgm:pt>
    <dgm:pt modelId="{07CAE415-E84F-4A5F-8905-30A593CD44C9}" type="pres">
      <dgm:prSet presAssocID="{0CAD0C90-0437-4BE3-98C9-D24BEE048E8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2709A5-4A97-4371-8A90-7470270646B5}" type="pres">
      <dgm:prSet presAssocID="{30F47612-A333-4795-82AB-1B0A05BC7DFE}" presName="circ2" presStyleLbl="vennNode1" presStyleIdx="1" presStyleCnt="3"/>
      <dgm:spPr/>
      <dgm:t>
        <a:bodyPr/>
        <a:lstStyle/>
        <a:p>
          <a:endParaRPr lang="es-MX"/>
        </a:p>
      </dgm:t>
    </dgm:pt>
    <dgm:pt modelId="{17E3686F-1367-43DB-89B2-602151AD8430}" type="pres">
      <dgm:prSet presAssocID="{30F47612-A333-4795-82AB-1B0A05BC7DF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E2DE9D-C153-4B22-BC77-3B484DD787D5}" type="pres">
      <dgm:prSet presAssocID="{356EDC19-5D99-4708-8FA4-9200E6755CB8}" presName="circ3" presStyleLbl="vennNode1" presStyleIdx="2" presStyleCnt="3"/>
      <dgm:spPr/>
      <dgm:t>
        <a:bodyPr/>
        <a:lstStyle/>
        <a:p>
          <a:endParaRPr lang="es-MX"/>
        </a:p>
      </dgm:t>
    </dgm:pt>
    <dgm:pt modelId="{7E65084E-F598-473E-A696-8D5085208BEC}" type="pres">
      <dgm:prSet presAssocID="{356EDC19-5D99-4708-8FA4-9200E6755CB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87288FB-418A-48C1-A9E3-295097EFC6A3}" srcId="{E2D12E87-4D42-4D5C-B11C-5EAF22727964}" destId="{356EDC19-5D99-4708-8FA4-9200E6755CB8}" srcOrd="2" destOrd="0" parTransId="{CCCC75ED-9C55-48AE-848E-BD87974896C7}" sibTransId="{8CC47A3B-FBFB-4755-AFD9-4600E7E450E4}"/>
    <dgm:cxn modelId="{BD8F1A5B-363C-4DED-9818-B2BC6750B72E}" srcId="{E2D12E87-4D42-4D5C-B11C-5EAF22727964}" destId="{30F47612-A333-4795-82AB-1B0A05BC7DFE}" srcOrd="1" destOrd="0" parTransId="{D1CB6896-DCD9-4B05-90E4-AF2C3E2288A3}" sibTransId="{FF33A3CB-2AB7-40DE-9A0D-52FAB763436E}"/>
    <dgm:cxn modelId="{7B93C517-09E9-408A-804B-DF2CCB7511F0}" type="presOf" srcId="{356EDC19-5D99-4708-8FA4-9200E6755CB8}" destId="{7E65084E-F598-473E-A696-8D5085208BEC}" srcOrd="1" destOrd="0" presId="urn:microsoft.com/office/officeart/2005/8/layout/venn1"/>
    <dgm:cxn modelId="{D1094A42-3DE1-4398-9137-3CCC811725AE}" type="presOf" srcId="{30F47612-A333-4795-82AB-1B0A05BC7DFE}" destId="{17E3686F-1367-43DB-89B2-602151AD8430}" srcOrd="1" destOrd="0" presId="urn:microsoft.com/office/officeart/2005/8/layout/venn1"/>
    <dgm:cxn modelId="{547A5501-7160-4BB9-9D94-4CC77EAC8F82}" srcId="{E2D12E87-4D42-4D5C-B11C-5EAF22727964}" destId="{0CAD0C90-0437-4BE3-98C9-D24BEE048E81}" srcOrd="0" destOrd="0" parTransId="{450E66A7-66A2-421E-B1C8-AA70B5A95E12}" sibTransId="{0C02418D-F00F-45CE-826E-775BF3CE4F07}"/>
    <dgm:cxn modelId="{B7200D3C-17A4-43FA-A15E-C45739A82546}" type="presOf" srcId="{356EDC19-5D99-4708-8FA4-9200E6755CB8}" destId="{55E2DE9D-C153-4B22-BC77-3B484DD787D5}" srcOrd="0" destOrd="0" presId="urn:microsoft.com/office/officeart/2005/8/layout/venn1"/>
    <dgm:cxn modelId="{0CF9CEB7-654D-4A09-A9A6-D8E1795A2687}" type="presOf" srcId="{E2D12E87-4D42-4D5C-B11C-5EAF22727964}" destId="{CFF07707-C6C7-4753-BB12-3400FCBB83A3}" srcOrd="0" destOrd="0" presId="urn:microsoft.com/office/officeart/2005/8/layout/venn1"/>
    <dgm:cxn modelId="{0464D8B2-CEDD-454A-BEDE-C0ED5C621A35}" type="presOf" srcId="{0CAD0C90-0437-4BE3-98C9-D24BEE048E81}" destId="{07CAE415-E84F-4A5F-8905-30A593CD44C9}" srcOrd="1" destOrd="0" presId="urn:microsoft.com/office/officeart/2005/8/layout/venn1"/>
    <dgm:cxn modelId="{0F1A25F6-4297-43AB-BC47-1F1239574A49}" type="presOf" srcId="{30F47612-A333-4795-82AB-1B0A05BC7DFE}" destId="{5A2709A5-4A97-4371-8A90-7470270646B5}" srcOrd="0" destOrd="0" presId="urn:microsoft.com/office/officeart/2005/8/layout/venn1"/>
    <dgm:cxn modelId="{95C34B58-262F-401C-B7D2-D8B184FD64AF}" type="presOf" srcId="{0CAD0C90-0437-4BE3-98C9-D24BEE048E81}" destId="{CAB89667-0004-4184-A043-FF8EA336CA7A}" srcOrd="0" destOrd="0" presId="urn:microsoft.com/office/officeart/2005/8/layout/venn1"/>
    <dgm:cxn modelId="{371CF25C-33F5-45B7-BB32-2F902F9D1B89}" type="presParOf" srcId="{CFF07707-C6C7-4753-BB12-3400FCBB83A3}" destId="{CAB89667-0004-4184-A043-FF8EA336CA7A}" srcOrd="0" destOrd="0" presId="urn:microsoft.com/office/officeart/2005/8/layout/venn1"/>
    <dgm:cxn modelId="{78024AF6-A7DC-4E26-8BA5-419431589A50}" type="presParOf" srcId="{CFF07707-C6C7-4753-BB12-3400FCBB83A3}" destId="{07CAE415-E84F-4A5F-8905-30A593CD44C9}" srcOrd="1" destOrd="0" presId="urn:microsoft.com/office/officeart/2005/8/layout/venn1"/>
    <dgm:cxn modelId="{4FAAE665-4BD1-4A09-B4D5-4DB136463B58}" type="presParOf" srcId="{CFF07707-C6C7-4753-BB12-3400FCBB83A3}" destId="{5A2709A5-4A97-4371-8A90-7470270646B5}" srcOrd="2" destOrd="0" presId="urn:microsoft.com/office/officeart/2005/8/layout/venn1"/>
    <dgm:cxn modelId="{1E2A4FD0-464A-4AE9-9E76-3BAD1742399F}" type="presParOf" srcId="{CFF07707-C6C7-4753-BB12-3400FCBB83A3}" destId="{17E3686F-1367-43DB-89B2-602151AD8430}" srcOrd="3" destOrd="0" presId="urn:microsoft.com/office/officeart/2005/8/layout/venn1"/>
    <dgm:cxn modelId="{9C997482-CD15-485A-B397-A50BEE4FFB31}" type="presParOf" srcId="{CFF07707-C6C7-4753-BB12-3400FCBB83A3}" destId="{55E2DE9D-C153-4B22-BC77-3B484DD787D5}" srcOrd="4" destOrd="0" presId="urn:microsoft.com/office/officeart/2005/8/layout/venn1"/>
    <dgm:cxn modelId="{6C20BC60-6D92-40B4-A1E6-3596EE42D9C4}" type="presParOf" srcId="{CFF07707-C6C7-4753-BB12-3400FCBB83A3}" destId="{7E65084E-F598-473E-A696-8D5085208BE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4F337A-A789-4180-A7A2-57B5831F29B5}">
      <dsp:nvSpPr>
        <dsp:cNvPr id="0" name=""/>
        <dsp:cNvSpPr/>
      </dsp:nvSpPr>
      <dsp:spPr>
        <a:xfrm rot="16200000">
          <a:off x="1648" y="2023"/>
          <a:ext cx="3370064" cy="3370064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/>
            <a:t>Transporte:</a:t>
          </a:r>
        </a:p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i="0" kern="1200" dirty="0" smtClean="0"/>
            <a:t>Medio de traslado de personas o bienes desde un lugar hasta otro.</a:t>
          </a:r>
          <a:endParaRPr lang="es-ES" sz="1500" b="1" kern="1200" dirty="0"/>
        </a:p>
      </dsp:txBody>
      <dsp:txXfrm rot="5400000">
        <a:off x="1649" y="844538"/>
        <a:ext cx="2780303" cy="1685032"/>
      </dsp:txXfrm>
    </dsp:sp>
    <dsp:sp modelId="{936BE521-9504-4FB0-9B38-39BEE0D91282}">
      <dsp:nvSpPr>
        <dsp:cNvPr id="0" name=""/>
        <dsp:cNvSpPr/>
      </dsp:nvSpPr>
      <dsp:spPr>
        <a:xfrm rot="5400000">
          <a:off x="5442963" y="2023"/>
          <a:ext cx="3370064" cy="3370064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-2185313"/>
                <a:satOff val="-2625"/>
                <a:lumOff val="-3138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-2185313"/>
                <a:satOff val="-2625"/>
                <a:lumOff val="-3138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-2185313"/>
                <a:satOff val="-2625"/>
                <a:lumOff val="-3138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/>
            <a:t>Vías de comunicación:</a:t>
          </a:r>
        </a:p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i="0" kern="1200" dirty="0" smtClean="0"/>
            <a:t>Las vías de comunicación son caminos y rutas por las que podemos ir de un lugar a otro y mediante las cuales se conectan los pueblos, las ciudades y los países.</a:t>
          </a:r>
          <a:endParaRPr lang="es-ES" sz="1500" b="1" kern="1200" dirty="0"/>
        </a:p>
      </dsp:txBody>
      <dsp:txXfrm rot="-5400000">
        <a:off x="6032725" y="844539"/>
        <a:ext cx="2780303" cy="16850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8E387E-0B4E-438E-BE81-8B9CA63FD969}">
      <dsp:nvSpPr>
        <dsp:cNvPr id="0" name=""/>
        <dsp:cNvSpPr/>
      </dsp:nvSpPr>
      <dsp:spPr>
        <a:xfrm>
          <a:off x="-6078982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BCC223-A7B2-46C8-A333-B0A5837A4835}">
      <dsp:nvSpPr>
        <dsp:cNvPr id="0" name=""/>
        <dsp:cNvSpPr/>
      </dsp:nvSpPr>
      <dsp:spPr>
        <a:xfrm>
          <a:off x="996086" y="774110"/>
          <a:ext cx="7103330" cy="154800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2872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Mares: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Son grandes extensiones de agua salada, distintos a los océanos, debido a que estos últimos cuentan con un tamaño mucho mayor.</a:t>
          </a:r>
          <a:endParaRPr lang="es-ES" sz="1600" kern="1200" dirty="0"/>
        </a:p>
      </dsp:txBody>
      <dsp:txXfrm>
        <a:off x="996086" y="774110"/>
        <a:ext cx="7103330" cy="1548004"/>
      </dsp:txXfrm>
    </dsp:sp>
    <dsp:sp modelId="{762939FD-C50D-454D-A9E6-4A9215D81572}">
      <dsp:nvSpPr>
        <dsp:cNvPr id="0" name=""/>
        <dsp:cNvSpPr/>
      </dsp:nvSpPr>
      <dsp:spPr>
        <a:xfrm>
          <a:off x="28583" y="580610"/>
          <a:ext cx="1935005" cy="193500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235761-93BD-4D91-B63B-D0C49ED8AC62}">
      <dsp:nvSpPr>
        <dsp:cNvPr id="0" name=""/>
        <dsp:cNvSpPr/>
      </dsp:nvSpPr>
      <dsp:spPr>
        <a:xfrm>
          <a:off x="996086" y="3096551"/>
          <a:ext cx="7103330" cy="1548004"/>
        </a:xfrm>
        <a:prstGeom prst="rect">
          <a:avLst/>
        </a:prstGeom>
        <a:solidFill>
          <a:schemeClr val="accent5">
            <a:hueOff val="-1684631"/>
            <a:satOff val="-7944"/>
            <a:lumOff val="196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28729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Zonas de convergencia intertropical: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i="0" kern="1200" dirty="0" smtClean="0"/>
            <a:t>F</a:t>
          </a:r>
          <a:r>
            <a:rPr lang="es-MX" sz="1600" b="0" i="0" kern="1200" dirty="0" err="1" smtClean="0"/>
            <a:t>ranja</a:t>
          </a:r>
          <a:r>
            <a:rPr lang="es-MX" sz="1600" b="0" i="0" kern="1200" dirty="0" smtClean="0"/>
            <a:t> zonal de bajas presiones ubicada en la zona ecuatorial; en ella confluyen los vientos alisios del hemisferio norte y del hemisferio sur. Por efecto de esta convergencia, y debido a las altas temperaturas, el aire húmedo asciende originando abundante nubosidad y fuertes precipitaciones, algunas acompañadas de descargas eléctricas. </a:t>
          </a:r>
          <a:endParaRPr lang="es-ES" sz="1600" kern="1200" dirty="0"/>
        </a:p>
      </dsp:txBody>
      <dsp:txXfrm>
        <a:off x="996086" y="3096551"/>
        <a:ext cx="7103330" cy="1548004"/>
      </dsp:txXfrm>
    </dsp:sp>
    <dsp:sp modelId="{8A04D05E-7FEF-44CB-AB85-72B3DB9BE368}">
      <dsp:nvSpPr>
        <dsp:cNvPr id="0" name=""/>
        <dsp:cNvSpPr/>
      </dsp:nvSpPr>
      <dsp:spPr>
        <a:xfrm>
          <a:off x="28583" y="2903050"/>
          <a:ext cx="1935005" cy="193500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109C6-4FCE-4A01-BBEA-351B354855B5}">
      <dsp:nvSpPr>
        <dsp:cNvPr id="0" name=""/>
        <dsp:cNvSpPr/>
      </dsp:nvSpPr>
      <dsp:spPr>
        <a:xfrm>
          <a:off x="-612517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57DF95-4C76-4D31-A969-6181B326E4B7}">
      <dsp:nvSpPr>
        <dsp:cNvPr id="0" name=""/>
        <dsp:cNvSpPr/>
      </dsp:nvSpPr>
      <dsp:spPr>
        <a:xfrm>
          <a:off x="752110" y="541866"/>
          <a:ext cx="9945816" cy="10837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021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Actividades primarias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Relacionadas con la obtención de las materias primas, como la pesca, ganadería, minería, etc.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 dirty="0"/>
        </a:p>
      </dsp:txBody>
      <dsp:txXfrm>
        <a:off x="752110" y="541866"/>
        <a:ext cx="9945816" cy="1083733"/>
      </dsp:txXfrm>
    </dsp:sp>
    <dsp:sp modelId="{9AA3DFB2-3CC3-44D1-9AAE-5BD3227F484C}">
      <dsp:nvSpPr>
        <dsp:cNvPr id="0" name=""/>
        <dsp:cNvSpPr/>
      </dsp:nvSpPr>
      <dsp:spPr>
        <a:xfrm>
          <a:off x="74777" y="406400"/>
          <a:ext cx="1354666" cy="1354666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l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48BE67-3552-44A4-97AC-4AAFAE2E73FF}">
      <dsp:nvSpPr>
        <dsp:cNvPr id="0" name=""/>
        <dsp:cNvSpPr/>
      </dsp:nvSpPr>
      <dsp:spPr>
        <a:xfrm>
          <a:off x="1146048" y="2167466"/>
          <a:ext cx="9551879" cy="1083733"/>
        </a:xfrm>
        <a:prstGeom prst="rect">
          <a:avLst/>
        </a:prstGeom>
        <a:solidFill>
          <a:schemeClr val="accent5">
            <a:hueOff val="-842315"/>
            <a:satOff val="-3972"/>
            <a:lumOff val="98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021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Actividades Secundarias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0" kern="1200" dirty="0" smtClean="0"/>
            <a:t>Son aquellas que llevan a cabo la transformación de los productos primarios en manufacturas.</a:t>
          </a:r>
          <a:endParaRPr lang="es-ES" sz="1900" kern="1200" dirty="0"/>
        </a:p>
      </dsp:txBody>
      <dsp:txXfrm>
        <a:off x="1146048" y="2167466"/>
        <a:ext cx="9551879" cy="1083733"/>
      </dsp:txXfrm>
    </dsp:sp>
    <dsp:sp modelId="{8F7356DE-7890-4E82-837A-1271F92C8368}">
      <dsp:nvSpPr>
        <dsp:cNvPr id="0" name=""/>
        <dsp:cNvSpPr/>
      </dsp:nvSpPr>
      <dsp:spPr>
        <a:xfrm>
          <a:off x="468714" y="20320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059CC4-F6BF-4402-AFC9-69B9AE20A1BF}">
      <dsp:nvSpPr>
        <dsp:cNvPr id="0" name=""/>
        <dsp:cNvSpPr/>
      </dsp:nvSpPr>
      <dsp:spPr>
        <a:xfrm>
          <a:off x="752110" y="3793066"/>
          <a:ext cx="9945816" cy="1083733"/>
        </a:xfrm>
        <a:prstGeom prst="rect">
          <a:avLst/>
        </a:prstGeom>
        <a:solidFill>
          <a:schemeClr val="accent5">
            <a:hueOff val="-1684631"/>
            <a:satOff val="-7944"/>
            <a:lumOff val="196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021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Actividades Terciarias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0" kern="1200" dirty="0" smtClean="0"/>
            <a:t>Son las encargadas de realizar la distribución y comercialización de los productos y servicios.</a:t>
          </a:r>
          <a:endParaRPr lang="es-ES" sz="1900" kern="1200" dirty="0"/>
        </a:p>
      </dsp:txBody>
      <dsp:txXfrm>
        <a:off x="752110" y="3793066"/>
        <a:ext cx="9945816" cy="1083733"/>
      </dsp:txXfrm>
    </dsp:sp>
    <dsp:sp modelId="{1FEFB41A-6C1D-4A3B-8A1E-074B03C497D4}">
      <dsp:nvSpPr>
        <dsp:cNvPr id="0" name=""/>
        <dsp:cNvSpPr/>
      </dsp:nvSpPr>
      <dsp:spPr>
        <a:xfrm>
          <a:off x="74777" y="36576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C03CBC-9A2B-417D-8A85-155DA5651BD4}">
      <dsp:nvSpPr>
        <dsp:cNvPr id="0" name=""/>
        <dsp:cNvSpPr/>
      </dsp:nvSpPr>
      <dsp:spPr>
        <a:xfrm>
          <a:off x="4343280" y="478"/>
          <a:ext cx="6514920" cy="186652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Es el cambio cuantitativo de las variables fundamentales de la economía, tomando como indicador principal el PIB; es por ello que se dice que hay un crecimiento cuando el PIB aumenta con respecto al año anterior.</a:t>
          </a:r>
          <a:endParaRPr lang="es-ES" sz="2000" kern="1200" dirty="0"/>
        </a:p>
      </dsp:txBody>
      <dsp:txXfrm>
        <a:off x="4343280" y="233793"/>
        <a:ext cx="5814975" cy="1399890"/>
      </dsp:txXfrm>
    </dsp:sp>
    <dsp:sp modelId="{CED23AAE-34E6-4B16-A75B-BB9315DC9B84}">
      <dsp:nvSpPr>
        <dsp:cNvPr id="0" name=""/>
        <dsp:cNvSpPr/>
      </dsp:nvSpPr>
      <dsp:spPr>
        <a:xfrm>
          <a:off x="0" y="478"/>
          <a:ext cx="4343280" cy="18665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just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5400" kern="1200" dirty="0" smtClean="0"/>
            <a:t>Crecimiento económico</a:t>
          </a:r>
          <a:endParaRPr lang="es-ES" sz="5400" kern="1200" dirty="0"/>
        </a:p>
      </dsp:txBody>
      <dsp:txXfrm>
        <a:off x="91116" y="91594"/>
        <a:ext cx="4161048" cy="1684288"/>
      </dsp:txXfrm>
    </dsp:sp>
    <dsp:sp modelId="{51C066D5-E3BC-42AE-A15A-156317C0D1DA}">
      <dsp:nvSpPr>
        <dsp:cNvPr id="0" name=""/>
        <dsp:cNvSpPr/>
      </dsp:nvSpPr>
      <dsp:spPr>
        <a:xfrm>
          <a:off x="4236131" y="2053651"/>
          <a:ext cx="6514920" cy="186652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1683301"/>
            <a:satOff val="-3082"/>
            <a:lumOff val="-6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0" i="0" kern="1200" dirty="0" smtClean="0"/>
            <a:t>Es el aumento cualitativo de los países o regiones en el mejoramiento de las condiciones sociales, tomando en cuenta promover la prosperidad de sus habitantes.</a:t>
          </a:r>
          <a:endParaRPr lang="es-ES" sz="2000" kern="1200" dirty="0"/>
        </a:p>
      </dsp:txBody>
      <dsp:txXfrm>
        <a:off x="4236131" y="2286966"/>
        <a:ext cx="5814975" cy="1399890"/>
      </dsp:txXfrm>
    </dsp:sp>
    <dsp:sp modelId="{43BE6605-D4CC-485B-B3B6-2D84F03EBA78}">
      <dsp:nvSpPr>
        <dsp:cNvPr id="0" name=""/>
        <dsp:cNvSpPr/>
      </dsp:nvSpPr>
      <dsp:spPr>
        <a:xfrm>
          <a:off x="0" y="2053651"/>
          <a:ext cx="4343280" cy="1866520"/>
        </a:xfrm>
        <a:prstGeom prst="roundRect">
          <a:avLst/>
        </a:prstGeom>
        <a:solidFill>
          <a:schemeClr val="accent4">
            <a:hueOff val="-2185313"/>
            <a:satOff val="-2625"/>
            <a:lumOff val="-313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just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5400" kern="1200" dirty="0" smtClean="0"/>
            <a:t>Desarrollo</a:t>
          </a:r>
          <a:endParaRPr lang="es-ES" sz="5400" kern="1200" dirty="0"/>
        </a:p>
      </dsp:txBody>
      <dsp:txXfrm>
        <a:off x="91116" y="2144767"/>
        <a:ext cx="4161048" cy="16842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E1E2DC-A45D-4C18-8930-6414AE9B51DC}">
      <dsp:nvSpPr>
        <dsp:cNvPr id="0" name=""/>
        <dsp:cNvSpPr/>
      </dsp:nvSpPr>
      <dsp:spPr>
        <a:xfrm>
          <a:off x="3743849" y="2952264"/>
          <a:ext cx="165684" cy="1656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9E7DD4-2B35-466D-BD04-05486253D2EE}">
      <dsp:nvSpPr>
        <dsp:cNvPr id="0" name=""/>
        <dsp:cNvSpPr/>
      </dsp:nvSpPr>
      <dsp:spPr>
        <a:xfrm>
          <a:off x="3598710" y="3184858"/>
          <a:ext cx="165684" cy="165684"/>
        </a:xfrm>
        <a:prstGeom prst="ellipse">
          <a:avLst/>
        </a:prstGeom>
        <a:solidFill>
          <a:schemeClr val="accent2">
            <a:hueOff val="-376997"/>
            <a:satOff val="1243"/>
            <a:lumOff val="132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4723EE-CA09-43D1-BBF0-E7C8ED98404B}">
      <dsp:nvSpPr>
        <dsp:cNvPr id="0" name=""/>
        <dsp:cNvSpPr/>
      </dsp:nvSpPr>
      <dsp:spPr>
        <a:xfrm>
          <a:off x="3425735" y="3386234"/>
          <a:ext cx="165684" cy="165684"/>
        </a:xfrm>
        <a:prstGeom prst="ellipse">
          <a:avLst/>
        </a:prstGeom>
        <a:solidFill>
          <a:schemeClr val="accent2">
            <a:hueOff val="-753995"/>
            <a:satOff val="2486"/>
            <a:lumOff val="26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D91D47-6D86-4ACE-8188-47A3ECE65410}">
      <dsp:nvSpPr>
        <dsp:cNvPr id="0" name=""/>
        <dsp:cNvSpPr/>
      </dsp:nvSpPr>
      <dsp:spPr>
        <a:xfrm>
          <a:off x="3632509" y="611380"/>
          <a:ext cx="165684" cy="165684"/>
        </a:xfrm>
        <a:prstGeom prst="ellipse">
          <a:avLst/>
        </a:prstGeom>
        <a:solidFill>
          <a:schemeClr val="accent2">
            <a:hueOff val="-1130992"/>
            <a:satOff val="3728"/>
            <a:lumOff val="398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A9CB14-C9C5-4B5C-8FBF-2065992AB1F0}">
      <dsp:nvSpPr>
        <dsp:cNvPr id="0" name=""/>
        <dsp:cNvSpPr/>
      </dsp:nvSpPr>
      <dsp:spPr>
        <a:xfrm>
          <a:off x="3853863" y="479475"/>
          <a:ext cx="165684" cy="165684"/>
        </a:xfrm>
        <a:prstGeom prst="ellipse">
          <a:avLst/>
        </a:prstGeom>
        <a:solidFill>
          <a:schemeClr val="accent2">
            <a:hueOff val="-1507990"/>
            <a:satOff val="4971"/>
            <a:lumOff val="53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F8DDE1-0964-4C6F-8611-94B9BF7D9CEC}">
      <dsp:nvSpPr>
        <dsp:cNvPr id="0" name=""/>
        <dsp:cNvSpPr/>
      </dsp:nvSpPr>
      <dsp:spPr>
        <a:xfrm>
          <a:off x="4074555" y="347569"/>
          <a:ext cx="165684" cy="165684"/>
        </a:xfrm>
        <a:prstGeom prst="ellipse">
          <a:avLst/>
        </a:prstGeom>
        <a:solidFill>
          <a:schemeClr val="accent2">
            <a:hueOff val="-1884987"/>
            <a:satOff val="6214"/>
            <a:lumOff val="664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C44F63-BB20-440A-BA6E-8EEA3CF2D325}">
      <dsp:nvSpPr>
        <dsp:cNvPr id="0" name=""/>
        <dsp:cNvSpPr/>
      </dsp:nvSpPr>
      <dsp:spPr>
        <a:xfrm>
          <a:off x="4295247" y="479475"/>
          <a:ext cx="165684" cy="165684"/>
        </a:xfrm>
        <a:prstGeom prst="ellipse">
          <a:avLst/>
        </a:prstGeom>
        <a:solidFill>
          <a:schemeClr val="accent2">
            <a:hueOff val="-2261985"/>
            <a:satOff val="7457"/>
            <a:lumOff val="79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089058-2E49-4367-9805-53F2C63A65CF}">
      <dsp:nvSpPr>
        <dsp:cNvPr id="0" name=""/>
        <dsp:cNvSpPr/>
      </dsp:nvSpPr>
      <dsp:spPr>
        <a:xfrm>
          <a:off x="4516601" y="611380"/>
          <a:ext cx="165684" cy="165684"/>
        </a:xfrm>
        <a:prstGeom prst="ellipse">
          <a:avLst/>
        </a:prstGeom>
        <a:solidFill>
          <a:schemeClr val="accent2">
            <a:hueOff val="-2638982"/>
            <a:satOff val="8699"/>
            <a:lumOff val="930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72ABD0-3D5E-4479-9AFF-F22A940777F3}">
      <dsp:nvSpPr>
        <dsp:cNvPr id="0" name=""/>
        <dsp:cNvSpPr/>
      </dsp:nvSpPr>
      <dsp:spPr>
        <a:xfrm>
          <a:off x="4074555" y="625890"/>
          <a:ext cx="165684" cy="165684"/>
        </a:xfrm>
        <a:prstGeom prst="ellipse">
          <a:avLst/>
        </a:prstGeom>
        <a:solidFill>
          <a:schemeClr val="accent2">
            <a:hueOff val="-3015980"/>
            <a:satOff val="9942"/>
            <a:lumOff val="1063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1972C0-FA57-45E4-BB59-5212B7A3B366}">
      <dsp:nvSpPr>
        <dsp:cNvPr id="0" name=""/>
        <dsp:cNvSpPr/>
      </dsp:nvSpPr>
      <dsp:spPr>
        <a:xfrm>
          <a:off x="4074555" y="904211"/>
          <a:ext cx="165684" cy="165684"/>
        </a:xfrm>
        <a:prstGeom prst="ellipse">
          <a:avLst/>
        </a:prstGeom>
        <a:solidFill>
          <a:schemeClr val="accent2">
            <a:hueOff val="-3392977"/>
            <a:satOff val="11185"/>
            <a:lumOff val="1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8C5854-8E7D-4A74-B773-683747E080EE}">
      <dsp:nvSpPr>
        <dsp:cNvPr id="0" name=""/>
        <dsp:cNvSpPr/>
      </dsp:nvSpPr>
      <dsp:spPr>
        <a:xfrm>
          <a:off x="2726547" y="3991422"/>
          <a:ext cx="3573481" cy="95851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6387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Existe </a:t>
          </a:r>
          <a:r>
            <a:rPr lang="es-ES" sz="1200" b="1" kern="1200" dirty="0" smtClean="0"/>
            <a:t>desarrollo</a:t>
          </a:r>
          <a:r>
            <a:rPr lang="es-ES" sz="1200" kern="1200" dirty="0" smtClean="0"/>
            <a:t> cuando el crecimiento económico se ha distribuido entre toda la población, mejorando el nivel de vida de los habitantes.</a:t>
          </a:r>
          <a:endParaRPr lang="es-ES" sz="1200" kern="1200" dirty="0"/>
        </a:p>
      </dsp:txBody>
      <dsp:txXfrm>
        <a:off x="2773338" y="4038213"/>
        <a:ext cx="3479899" cy="864931"/>
      </dsp:txXfrm>
    </dsp:sp>
    <dsp:sp modelId="{DD6EF37C-0C13-4ED3-A71A-D045AF62A4FB}">
      <dsp:nvSpPr>
        <dsp:cNvPr id="0" name=""/>
        <dsp:cNvSpPr/>
      </dsp:nvSpPr>
      <dsp:spPr>
        <a:xfrm>
          <a:off x="1735754" y="3052254"/>
          <a:ext cx="1656843" cy="165673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E222F12-9E64-4EA4-8C9C-E86816AE1B35}">
      <dsp:nvSpPr>
        <dsp:cNvPr id="0" name=""/>
        <dsp:cNvSpPr/>
      </dsp:nvSpPr>
      <dsp:spPr>
        <a:xfrm>
          <a:off x="4236926" y="2116604"/>
          <a:ext cx="3573481" cy="958513"/>
        </a:xfrm>
        <a:prstGeom prst="roundRect">
          <a:avLst/>
        </a:prstGeom>
        <a:solidFill>
          <a:schemeClr val="accent2">
            <a:hueOff val="-3392977"/>
            <a:satOff val="11185"/>
            <a:lumOff val="1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6387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Existe </a:t>
          </a:r>
          <a:r>
            <a:rPr lang="es-ES" sz="1200" b="1" kern="1200" dirty="0" smtClean="0"/>
            <a:t>crecimiento económico</a:t>
          </a:r>
          <a:r>
            <a:rPr lang="es-ES" sz="1200" kern="1200" dirty="0" smtClean="0"/>
            <a:t> cuando aumenta el nivel de los productos y servicios producidos en un país con respecto al año pasado´.</a:t>
          </a:r>
          <a:endParaRPr lang="es-ES" sz="1200" kern="1200" dirty="0"/>
        </a:p>
      </dsp:txBody>
      <dsp:txXfrm>
        <a:off x="4283717" y="2163395"/>
        <a:ext cx="3479899" cy="864931"/>
      </dsp:txXfrm>
    </dsp:sp>
    <dsp:sp modelId="{5BF52756-C881-4492-B00D-5033539F5A00}">
      <dsp:nvSpPr>
        <dsp:cNvPr id="0" name=""/>
        <dsp:cNvSpPr/>
      </dsp:nvSpPr>
      <dsp:spPr>
        <a:xfrm>
          <a:off x="3246133" y="1177436"/>
          <a:ext cx="1656843" cy="165673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49AB1D-885D-44FA-B330-62E780FC89D1}">
      <dsp:nvSpPr>
        <dsp:cNvPr id="0" name=""/>
        <dsp:cNvSpPr/>
      </dsp:nvSpPr>
      <dsp:spPr>
        <a:xfrm>
          <a:off x="7143" y="1001183"/>
          <a:ext cx="2135187" cy="12811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Políticas de libre comercio</a:t>
          </a:r>
          <a:endParaRPr lang="es-ES" sz="2300" kern="1200" dirty="0"/>
        </a:p>
      </dsp:txBody>
      <dsp:txXfrm>
        <a:off x="44665" y="1038705"/>
        <a:ext cx="2060143" cy="1206068"/>
      </dsp:txXfrm>
    </dsp:sp>
    <dsp:sp modelId="{8C8B3898-741A-4A32-A16D-A595BAA9C766}">
      <dsp:nvSpPr>
        <dsp:cNvPr id="0" name=""/>
        <dsp:cNvSpPr/>
      </dsp:nvSpPr>
      <dsp:spPr>
        <a:xfrm>
          <a:off x="2330227" y="1376976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>
        <a:off x="2330227" y="1482881"/>
        <a:ext cx="316861" cy="317716"/>
      </dsp:txXfrm>
    </dsp:sp>
    <dsp:sp modelId="{22027233-93D2-4937-A5BD-06D60991D6C7}">
      <dsp:nvSpPr>
        <dsp:cNvPr id="0" name=""/>
        <dsp:cNvSpPr/>
      </dsp:nvSpPr>
      <dsp:spPr>
        <a:xfrm>
          <a:off x="2996406" y="1001183"/>
          <a:ext cx="2135187" cy="12811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Movilización de mercancías</a:t>
          </a:r>
          <a:endParaRPr lang="es-ES" sz="2300" kern="1200" dirty="0"/>
        </a:p>
      </dsp:txBody>
      <dsp:txXfrm>
        <a:off x="3033928" y="1038705"/>
        <a:ext cx="2060143" cy="1206068"/>
      </dsp:txXfrm>
    </dsp:sp>
    <dsp:sp modelId="{6BBEEBC7-3FB5-4BB1-90BF-B002D4A1BE31}">
      <dsp:nvSpPr>
        <dsp:cNvPr id="0" name=""/>
        <dsp:cNvSpPr/>
      </dsp:nvSpPr>
      <dsp:spPr>
        <a:xfrm>
          <a:off x="5319490" y="1376976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>
        <a:off x="5319490" y="1482881"/>
        <a:ext cx="316861" cy="317716"/>
      </dsp:txXfrm>
    </dsp:sp>
    <dsp:sp modelId="{E704867A-DCBD-4638-8B6B-C8C066BD36FB}">
      <dsp:nvSpPr>
        <dsp:cNvPr id="0" name=""/>
        <dsp:cNvSpPr/>
      </dsp:nvSpPr>
      <dsp:spPr>
        <a:xfrm>
          <a:off x="5985668" y="1001183"/>
          <a:ext cx="2135187" cy="12811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Movilización de recursos humanos</a:t>
          </a:r>
          <a:endParaRPr lang="es-ES" sz="2300" kern="1200" dirty="0"/>
        </a:p>
      </dsp:txBody>
      <dsp:txXfrm>
        <a:off x="6023190" y="1038705"/>
        <a:ext cx="2060143" cy="1206068"/>
      </dsp:txXfrm>
    </dsp:sp>
    <dsp:sp modelId="{8C77628F-3FD3-4392-9F85-73BC283BF22F}">
      <dsp:nvSpPr>
        <dsp:cNvPr id="0" name=""/>
        <dsp:cNvSpPr/>
      </dsp:nvSpPr>
      <dsp:spPr>
        <a:xfrm rot="5400000">
          <a:off x="6826932" y="2431759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 rot="-5400000">
        <a:off x="6894404" y="2470192"/>
        <a:ext cx="317716" cy="316861"/>
      </dsp:txXfrm>
    </dsp:sp>
    <dsp:sp modelId="{F3BEE366-3F66-420C-9BB5-0A0617C572D0}">
      <dsp:nvSpPr>
        <dsp:cNvPr id="0" name=""/>
        <dsp:cNvSpPr/>
      </dsp:nvSpPr>
      <dsp:spPr>
        <a:xfrm>
          <a:off x="5985668" y="3136371"/>
          <a:ext cx="2135187" cy="128111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Sistema Financiero Mundial</a:t>
          </a:r>
          <a:endParaRPr lang="es-ES" sz="2300" kern="1200" dirty="0"/>
        </a:p>
      </dsp:txBody>
      <dsp:txXfrm>
        <a:off x="6023190" y="3173893"/>
        <a:ext cx="2060143" cy="1206068"/>
      </dsp:txXfrm>
    </dsp:sp>
    <dsp:sp modelId="{8854E785-BECE-4C29-9673-53EFF1F19021}">
      <dsp:nvSpPr>
        <dsp:cNvPr id="0" name=""/>
        <dsp:cNvSpPr/>
      </dsp:nvSpPr>
      <dsp:spPr>
        <a:xfrm rot="10800000">
          <a:off x="5345112" y="3512163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 rot="10800000">
        <a:off x="5480910" y="3618068"/>
        <a:ext cx="316861" cy="317716"/>
      </dsp:txXfrm>
    </dsp:sp>
    <dsp:sp modelId="{3408E938-575B-4064-9BC4-B0D3B2CEC759}">
      <dsp:nvSpPr>
        <dsp:cNvPr id="0" name=""/>
        <dsp:cNvSpPr/>
      </dsp:nvSpPr>
      <dsp:spPr>
        <a:xfrm>
          <a:off x="2996406" y="3136370"/>
          <a:ext cx="2135187" cy="12811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Corporaciones multinacionales</a:t>
          </a:r>
          <a:endParaRPr lang="es-ES" sz="2300" kern="1200" dirty="0"/>
        </a:p>
      </dsp:txBody>
      <dsp:txXfrm>
        <a:off x="3033928" y="3173892"/>
        <a:ext cx="2060143" cy="12060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B2953-C75E-4303-80B8-213256C6930A}">
      <dsp:nvSpPr>
        <dsp:cNvPr id="0" name=""/>
        <dsp:cNvSpPr/>
      </dsp:nvSpPr>
      <dsp:spPr>
        <a:xfrm rot="10800000">
          <a:off x="2307656" y="1918"/>
          <a:ext cx="8294064" cy="874201"/>
        </a:xfrm>
        <a:prstGeom prst="homePlat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5499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Industrialización</a:t>
          </a:r>
          <a:endParaRPr lang="es-ES" sz="2500" kern="1200" dirty="0"/>
        </a:p>
      </dsp:txBody>
      <dsp:txXfrm rot="10800000">
        <a:off x="2526206" y="1918"/>
        <a:ext cx="8075514" cy="874201"/>
      </dsp:txXfrm>
    </dsp:sp>
    <dsp:sp modelId="{1C4ACE9A-61E6-47AB-8B3C-940D10A3DB1C}">
      <dsp:nvSpPr>
        <dsp:cNvPr id="0" name=""/>
        <dsp:cNvSpPr/>
      </dsp:nvSpPr>
      <dsp:spPr>
        <a:xfrm>
          <a:off x="1870556" y="1918"/>
          <a:ext cx="874201" cy="87420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A4C6384-6199-47FD-9360-A50208D4F0E9}">
      <dsp:nvSpPr>
        <dsp:cNvPr id="0" name=""/>
        <dsp:cNvSpPr/>
      </dsp:nvSpPr>
      <dsp:spPr>
        <a:xfrm rot="10800000">
          <a:off x="2307656" y="1137075"/>
          <a:ext cx="8294064" cy="874201"/>
        </a:xfrm>
        <a:prstGeom prst="homePlate">
          <a:avLst/>
        </a:prstGeom>
        <a:solidFill>
          <a:schemeClr val="accent5">
            <a:shade val="80000"/>
            <a:hueOff val="49087"/>
            <a:satOff val="-1869"/>
            <a:lumOff val="651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5499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Movimientos migratorios</a:t>
          </a:r>
          <a:endParaRPr lang="es-ES" sz="2500" kern="1200" dirty="0"/>
        </a:p>
      </dsp:txBody>
      <dsp:txXfrm rot="10800000">
        <a:off x="2526206" y="1137075"/>
        <a:ext cx="8075514" cy="874201"/>
      </dsp:txXfrm>
    </dsp:sp>
    <dsp:sp modelId="{ADDBAAC2-0945-4D84-9B76-C1180C94C509}">
      <dsp:nvSpPr>
        <dsp:cNvPr id="0" name=""/>
        <dsp:cNvSpPr/>
      </dsp:nvSpPr>
      <dsp:spPr>
        <a:xfrm>
          <a:off x="1870556" y="1137075"/>
          <a:ext cx="874201" cy="87420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3D51E32-73C7-43B2-B259-CE889380BD6C}">
      <dsp:nvSpPr>
        <dsp:cNvPr id="0" name=""/>
        <dsp:cNvSpPr/>
      </dsp:nvSpPr>
      <dsp:spPr>
        <a:xfrm rot="10800000">
          <a:off x="2307656" y="2272232"/>
          <a:ext cx="8294064" cy="874201"/>
        </a:xfrm>
        <a:prstGeom prst="homePlate">
          <a:avLst/>
        </a:prstGeom>
        <a:solidFill>
          <a:schemeClr val="accent5">
            <a:shade val="80000"/>
            <a:hueOff val="98174"/>
            <a:satOff val="-3739"/>
            <a:lumOff val="1302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5499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Telecomunicaciones</a:t>
          </a:r>
          <a:endParaRPr lang="es-ES" sz="2500" kern="1200" dirty="0"/>
        </a:p>
      </dsp:txBody>
      <dsp:txXfrm rot="10800000">
        <a:off x="2526206" y="2272232"/>
        <a:ext cx="8075514" cy="874201"/>
      </dsp:txXfrm>
    </dsp:sp>
    <dsp:sp modelId="{1957B3E1-FBCB-47A6-8ECD-4EE00CD9E43C}">
      <dsp:nvSpPr>
        <dsp:cNvPr id="0" name=""/>
        <dsp:cNvSpPr/>
      </dsp:nvSpPr>
      <dsp:spPr>
        <a:xfrm>
          <a:off x="1870556" y="2272232"/>
          <a:ext cx="874201" cy="874201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939F334-3D0E-4717-BDDB-63B22264A866}">
      <dsp:nvSpPr>
        <dsp:cNvPr id="0" name=""/>
        <dsp:cNvSpPr/>
      </dsp:nvSpPr>
      <dsp:spPr>
        <a:xfrm rot="10800000">
          <a:off x="2307656" y="3407389"/>
          <a:ext cx="8294064" cy="874201"/>
        </a:xfrm>
        <a:prstGeom prst="homePlate">
          <a:avLst/>
        </a:prstGeom>
        <a:solidFill>
          <a:schemeClr val="accent5">
            <a:shade val="80000"/>
            <a:hueOff val="147261"/>
            <a:satOff val="-5608"/>
            <a:lumOff val="1952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5499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Triple revolución:</a:t>
          </a:r>
          <a:br>
            <a:rPr lang="es-ES" sz="2500" kern="1200" dirty="0" smtClean="0"/>
          </a:br>
          <a:r>
            <a:rPr lang="es-ES" sz="2500" kern="1200" dirty="0" smtClean="0"/>
            <a:t>Económica, tecnológica y sociocultural</a:t>
          </a:r>
          <a:endParaRPr lang="es-ES" sz="2500" kern="1200" dirty="0"/>
        </a:p>
      </dsp:txBody>
      <dsp:txXfrm rot="10800000">
        <a:off x="2526206" y="3407389"/>
        <a:ext cx="8075514" cy="874201"/>
      </dsp:txXfrm>
    </dsp:sp>
    <dsp:sp modelId="{DE61539B-1080-4656-9665-1516006799C2}">
      <dsp:nvSpPr>
        <dsp:cNvPr id="0" name=""/>
        <dsp:cNvSpPr/>
      </dsp:nvSpPr>
      <dsp:spPr>
        <a:xfrm>
          <a:off x="1870556" y="3407389"/>
          <a:ext cx="874201" cy="874201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BE00237-ABC9-45A1-A99F-1ABF06D52675}">
      <dsp:nvSpPr>
        <dsp:cNvPr id="0" name=""/>
        <dsp:cNvSpPr/>
      </dsp:nvSpPr>
      <dsp:spPr>
        <a:xfrm rot="10800000">
          <a:off x="2307656" y="4542546"/>
          <a:ext cx="8294064" cy="874201"/>
        </a:xfrm>
        <a:prstGeom prst="homePlate">
          <a:avLst/>
        </a:prstGeom>
        <a:solidFill>
          <a:schemeClr val="accent5">
            <a:shade val="80000"/>
            <a:hueOff val="196349"/>
            <a:satOff val="-7478"/>
            <a:lumOff val="2603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5499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Efectos positivos y negativos</a:t>
          </a:r>
          <a:endParaRPr lang="es-ES" sz="2500" kern="1200" dirty="0"/>
        </a:p>
      </dsp:txBody>
      <dsp:txXfrm rot="10800000">
        <a:off x="2526206" y="4542546"/>
        <a:ext cx="8075514" cy="874201"/>
      </dsp:txXfrm>
    </dsp:sp>
    <dsp:sp modelId="{4BF9BAC0-BADC-4E3D-9B78-BEE7E55EAF69}">
      <dsp:nvSpPr>
        <dsp:cNvPr id="0" name=""/>
        <dsp:cNvSpPr/>
      </dsp:nvSpPr>
      <dsp:spPr>
        <a:xfrm>
          <a:off x="1870556" y="4542546"/>
          <a:ext cx="874201" cy="874201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2802BE-73AE-4192-8002-E4FB92673750}">
      <dsp:nvSpPr>
        <dsp:cNvPr id="0" name=""/>
        <dsp:cNvSpPr/>
      </dsp:nvSpPr>
      <dsp:spPr>
        <a:xfrm rot="16200000">
          <a:off x="-650068" y="651408"/>
          <a:ext cx="4785395" cy="348257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itchFamily="34" charset="0"/>
              <a:cs typeface="Arial" pitchFamily="34" charset="0"/>
            </a:rPr>
            <a:t>Esta permeada de economías-mundo regionales, que actualmente son: la UE con influencia al este europeo y en  África</a:t>
          </a:r>
          <a:endParaRPr lang="es-MX" sz="1800" kern="1200" dirty="0">
            <a:latin typeface="Arial" pitchFamily="34" charset="0"/>
            <a:cs typeface="Arial" pitchFamily="34" charset="0"/>
          </a:endParaRPr>
        </a:p>
      </dsp:txBody>
      <dsp:txXfrm rot="5400000">
        <a:off x="1341" y="957078"/>
        <a:ext cx="3482578" cy="2871237"/>
      </dsp:txXfrm>
    </dsp:sp>
    <dsp:sp modelId="{5314B74E-A502-4802-94AD-1955399A4801}">
      <dsp:nvSpPr>
        <dsp:cNvPr id="0" name=""/>
        <dsp:cNvSpPr/>
      </dsp:nvSpPr>
      <dsp:spPr>
        <a:xfrm rot="16200000">
          <a:off x="3093702" y="651408"/>
          <a:ext cx="4785395" cy="348257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2323" bIns="0" numCol="1" spcCol="1270" anchor="ctr" anchorCtr="0">
          <a:noAutofit/>
        </a:bodyPr>
        <a:lstStyle/>
        <a:p>
          <a:pPr lvl="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Estas economías-mundo regionales comenzaron a consolidarse a partir de la guerra fría, cuando se disgrega la economía-mundo socialista</a:t>
          </a:r>
          <a:endParaRPr lang="es-MX" sz="2700" kern="1200" dirty="0"/>
        </a:p>
      </dsp:txBody>
      <dsp:txXfrm rot="5400000">
        <a:off x="3745111" y="957078"/>
        <a:ext cx="3482578" cy="2871237"/>
      </dsp:txXfrm>
    </dsp:sp>
    <dsp:sp modelId="{415EA3BA-C2B4-4F9A-9030-8910E5E8636F}">
      <dsp:nvSpPr>
        <dsp:cNvPr id="0" name=""/>
        <dsp:cNvSpPr/>
      </dsp:nvSpPr>
      <dsp:spPr>
        <a:xfrm rot="16200000">
          <a:off x="6837473" y="651408"/>
          <a:ext cx="4785395" cy="348257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2323" bIns="0" numCol="1" spcCol="1270" anchor="ctr" anchorCtr="0">
          <a:noAutofit/>
        </a:bodyPr>
        <a:lstStyle/>
        <a:p>
          <a:pPr lvl="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La mundialización es el resultado de la dinámica  adquirida por las relaciones económicas internacionales al término de la Segunda Guerra Mundial. </a:t>
          </a:r>
          <a:endParaRPr lang="es-MX" sz="2700" kern="1200" dirty="0"/>
        </a:p>
      </dsp:txBody>
      <dsp:txXfrm rot="5400000">
        <a:off x="7488882" y="957078"/>
        <a:ext cx="3482578" cy="287123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B89667-0004-4184-A043-FF8EA336CA7A}">
      <dsp:nvSpPr>
        <dsp:cNvPr id="0" name=""/>
        <dsp:cNvSpPr/>
      </dsp:nvSpPr>
      <dsp:spPr>
        <a:xfrm>
          <a:off x="4038600" y="85724"/>
          <a:ext cx="4114800" cy="41148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>
              <a:latin typeface="Arial" pitchFamily="34" charset="0"/>
              <a:cs typeface="Arial" pitchFamily="34" charset="0"/>
            </a:rPr>
            <a:t>Bloque </a:t>
          </a:r>
          <a:r>
            <a:rPr lang="es-MX" sz="1500" b="1" kern="1200" dirty="0" smtClean="0">
              <a:latin typeface="Arial" pitchFamily="34" charset="0"/>
              <a:cs typeface="Arial" pitchFamily="34" charset="0"/>
            </a:rPr>
            <a:t>Europeo: </a:t>
          </a:r>
          <a:r>
            <a:rPr lang="es-MX" sz="1500" kern="1200" dirty="0" smtClean="0">
              <a:latin typeface="Arial" pitchFamily="34" charset="0"/>
              <a:cs typeface="Arial" pitchFamily="34" charset="0"/>
            </a:rPr>
            <a:t>Es la más avanzada forma de integración económica, ha implicado la creación de entidades supranacionales, abolición de las fronteras comerciales, la propuesta de un banco y moneda única y la creación de órganos de gobierno como el Parlamento Europeo.</a:t>
          </a:r>
          <a:endParaRPr lang="es-MX" sz="1500" kern="1200" dirty="0">
            <a:latin typeface="Arial" pitchFamily="34" charset="0"/>
            <a:cs typeface="Arial" pitchFamily="34" charset="0"/>
          </a:endParaRPr>
        </a:p>
      </dsp:txBody>
      <dsp:txXfrm>
        <a:off x="4587240" y="805815"/>
        <a:ext cx="3017520" cy="1851660"/>
      </dsp:txXfrm>
    </dsp:sp>
    <dsp:sp modelId="{5A2709A5-4A97-4371-8A90-7470270646B5}">
      <dsp:nvSpPr>
        <dsp:cNvPr id="0" name=""/>
        <dsp:cNvSpPr/>
      </dsp:nvSpPr>
      <dsp:spPr>
        <a:xfrm>
          <a:off x="5523357" y="2657475"/>
          <a:ext cx="4114800" cy="41148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latin typeface="Arial" pitchFamily="34" charset="0"/>
              <a:cs typeface="Arial" pitchFamily="34" charset="0"/>
            </a:rPr>
            <a:t>Bloque Asiático: </a:t>
          </a:r>
          <a:r>
            <a:rPr lang="es-MX" sz="1500" kern="1200" dirty="0" smtClean="0">
              <a:latin typeface="Arial" pitchFamily="34" charset="0"/>
              <a:cs typeface="Arial" pitchFamily="34" charset="0"/>
            </a:rPr>
            <a:t>El bloque asiático tiene un carácter económico sin ningún proyecto político regional; su conformación descansa en la integración de sus sistemas productivos. Cada país tiene autonomía económica y política. </a:t>
          </a:r>
          <a:endParaRPr lang="es-MX" sz="1500" kern="1200" dirty="0">
            <a:latin typeface="Arial" pitchFamily="34" charset="0"/>
            <a:cs typeface="Arial" pitchFamily="34" charset="0"/>
          </a:endParaRPr>
        </a:p>
      </dsp:txBody>
      <dsp:txXfrm>
        <a:off x="6781800" y="3720465"/>
        <a:ext cx="2468880" cy="2263140"/>
      </dsp:txXfrm>
    </dsp:sp>
    <dsp:sp modelId="{55E2DE9D-C153-4B22-BC77-3B484DD787D5}">
      <dsp:nvSpPr>
        <dsp:cNvPr id="0" name=""/>
        <dsp:cNvSpPr/>
      </dsp:nvSpPr>
      <dsp:spPr>
        <a:xfrm>
          <a:off x="2553843" y="2657475"/>
          <a:ext cx="4114800" cy="41148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>
              <a:latin typeface="Arial" pitchFamily="34" charset="0"/>
              <a:cs typeface="Arial" pitchFamily="34" charset="0"/>
            </a:rPr>
            <a:t>Bloque Americano: </a:t>
          </a:r>
          <a:r>
            <a:rPr lang="es-MX" sz="1500" kern="1200" dirty="0" smtClean="0">
              <a:latin typeface="Arial" pitchFamily="34" charset="0"/>
              <a:cs typeface="Arial" pitchFamily="34" charset="0"/>
            </a:rPr>
            <a:t>Existen dos grupos de países integrados en materia económica: el norteamericano mediante el TLC y el sudamericano con el MERCOSUR. </a:t>
          </a:r>
          <a:endParaRPr lang="es-MX" sz="1500" kern="1200" dirty="0">
            <a:latin typeface="Arial" pitchFamily="34" charset="0"/>
            <a:cs typeface="Arial" pitchFamily="34" charset="0"/>
          </a:endParaRPr>
        </a:p>
      </dsp:txBody>
      <dsp:txXfrm>
        <a:off x="2941320" y="3720465"/>
        <a:ext cx="2468880" cy="22631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13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30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547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740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25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735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3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111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185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739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12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16F22-1816-430C-90B2-044E09FCDE6A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0F434E31-991A-4F42-9523-13166E1F1B8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031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2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diagramLayout" Target="../diagrams/layout5.xml"/><Relationship Id="rId7" Type="http://schemas.openxmlformats.org/officeDocument/2006/relationships/image" Target="../media/image3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36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celsior.com.mx/global/2014/05/18/959945" TargetMode="External"/><Relationship Id="rId2" Type="http://schemas.openxmlformats.org/officeDocument/2006/relationships/hyperlink" Target="http://ifc.dpz.es/recursos/publicaciones/33/36/03delacalle.pdf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964724" y="5474729"/>
            <a:ext cx="199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Visión </a:t>
            </a:r>
            <a:r>
              <a:rPr lang="es-MX" dirty="0" err="1" smtClean="0"/>
              <a:t>Proyectables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7153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6028" y="115614"/>
            <a:ext cx="10739543" cy="1346763"/>
          </a:xfrm>
        </p:spPr>
        <p:txBody>
          <a:bodyPr>
            <a:noAutofit/>
          </a:bodyPr>
          <a:lstStyle/>
          <a:p>
            <a:pPr algn="just"/>
            <a:r>
              <a:rPr lang="es-MX" sz="2800" dirty="0"/>
              <a:t>2.5	Mares y zonas de Convergencia Interoceánicas </a:t>
            </a:r>
            <a:br>
              <a:rPr lang="es-MX" sz="2800" dirty="0"/>
            </a:br>
            <a:endParaRPr lang="es-MX" sz="28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6317669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4152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1338" y="315310"/>
            <a:ext cx="10476783" cy="1105026"/>
          </a:xfrm>
        </p:spPr>
        <p:txBody>
          <a:bodyPr>
            <a:noAutofit/>
          </a:bodyPr>
          <a:lstStyle/>
          <a:p>
            <a:r>
              <a:rPr lang="es-MX" sz="3600" dirty="0"/>
              <a:t>2.6	Extensión Territorial- continentes </a:t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7255" y="1187397"/>
            <a:ext cx="9950865" cy="977621"/>
          </a:xfrm>
        </p:spPr>
        <p:txBody>
          <a:bodyPr/>
          <a:lstStyle/>
          <a:p>
            <a:pPr algn="just"/>
            <a:r>
              <a:rPr lang="es-MX" dirty="0" smtClean="0"/>
              <a:t>Es el </a:t>
            </a:r>
            <a:r>
              <a:rPr lang="es-MX" dirty="0"/>
              <a:t>Espacio de Territorio en el que un Estado de país determinado ejerce su </a:t>
            </a:r>
            <a:r>
              <a:rPr lang="es-MX" dirty="0" smtClean="0"/>
              <a:t>soberanía.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2694" y="1965434"/>
            <a:ext cx="7620000" cy="41178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1048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35118" y="504496"/>
            <a:ext cx="10434742" cy="809297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dirty="0"/>
              <a:t>2.7	Vías   fluviales navegables</a:t>
            </a:r>
            <a:br>
              <a:rPr lang="es-MX" sz="4400" dirty="0"/>
            </a:br>
            <a:endParaRPr lang="es-MX" sz="4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51436" y="1145355"/>
            <a:ext cx="9994936" cy="2196935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El </a:t>
            </a:r>
            <a:r>
              <a:rPr lang="es-MX" b="1" dirty="0"/>
              <a:t>transporte fluvial</a:t>
            </a:r>
            <a:r>
              <a:rPr lang="es-MX" dirty="0"/>
              <a:t> es un modo de transporte que se utiliza para movilizar carga y pasajeros, principalmente por la red de vías navegables internas —tales como ríos y lagos naturales—, así como por canales y embalses artificiales</a:t>
            </a:r>
            <a:r>
              <a:rPr lang="es-MX" dirty="0" smtClean="0"/>
              <a:t>. En cuanto a la vía fluvial, es el espacio por el cual se lleva  a cabo la navegación.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35" b="90000" l="0" r="99348">
                        <a14:foregroundMark x1="51304" y1="18478" x2="62609" y2="43696"/>
                        <a14:foregroundMark x1="90000" y1="45000" x2="32609" y2="48043"/>
                        <a14:foregroundMark x1="14783" y1="46739" x2="14783" y2="467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11311" y="3342290"/>
            <a:ext cx="4381500" cy="31759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91119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78166" y="220445"/>
            <a:ext cx="10457392" cy="5476162"/>
          </a:xfrm>
        </p:spPr>
        <p:txBody>
          <a:bodyPr>
            <a:normAutofit/>
          </a:bodyPr>
          <a:lstStyle/>
          <a:p>
            <a:pPr algn="just"/>
            <a:r>
              <a:rPr lang="es-MX" sz="1600" dirty="0"/>
              <a:t>Las rutas fluviales se pueden clasificar en internacionales, interregionales y locales:</a:t>
            </a:r>
          </a:p>
          <a:p>
            <a:pPr algn="just"/>
            <a:endParaRPr lang="es-MX" sz="1600" dirty="0"/>
          </a:p>
          <a:p>
            <a:pPr algn="just"/>
            <a:r>
              <a:rPr lang="es-MX" sz="1600" dirty="0"/>
              <a:t>– </a:t>
            </a:r>
            <a:r>
              <a:rPr lang="es-MX" sz="1600" b="1" dirty="0"/>
              <a:t>Las rutas internacionales </a:t>
            </a:r>
            <a:r>
              <a:rPr lang="es-MX" sz="1600" dirty="0"/>
              <a:t>son las utilizadas por los diferentes países en sus operaciones de comercio exterior. Como ejemplos de estas rutas están los ríos Níger, Danubio y Paraguay.</a:t>
            </a:r>
          </a:p>
          <a:p>
            <a:pPr algn="just"/>
            <a:endParaRPr lang="es-MX" sz="1600" dirty="0"/>
          </a:p>
          <a:p>
            <a:pPr algn="just"/>
            <a:r>
              <a:rPr lang="es-MX" sz="1600" dirty="0"/>
              <a:t>– </a:t>
            </a:r>
            <a:r>
              <a:rPr lang="es-MX" sz="1600" b="1" dirty="0"/>
              <a:t>Las rutas interregionales </a:t>
            </a:r>
            <a:r>
              <a:rPr lang="es-MX" sz="1600" dirty="0"/>
              <a:t>proveen el transporte de productos entre las principales regiones de un mismo país. Ejemplos de estas rutas son los ríos Volga en Rusia y Mississippi en Norteamérica.</a:t>
            </a:r>
          </a:p>
          <a:p>
            <a:pPr algn="just"/>
            <a:endParaRPr lang="es-MX" sz="1600" dirty="0"/>
          </a:p>
          <a:p>
            <a:pPr algn="just"/>
            <a:r>
              <a:rPr lang="es-MX" sz="1600" dirty="0"/>
              <a:t>– Las rutas locales son las que se utilizan para realizar enlaces dentro de una misma región, o enlaces intrarregionales.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9333" y1="45531" x2="50000" y2="41341"/>
                        <a14:foregroundMark x1="87667" y1="52514" x2="71333" y2="48883"/>
                        <a14:foregroundMark x1="49000" y1="6983" x2="49000" y2="6983"/>
                        <a14:foregroundMark x1="44667" y1="2793" x2="45667" y2="21788"/>
                        <a14:foregroundMark x1="49500" y1="12011" x2="51500" y2="7821"/>
                        <a14:foregroundMark x1="31167" y1="16760" x2="37333" y2="16760"/>
                        <a14:foregroundMark x1="28833" y1="21508" x2="28333" y2="41899"/>
                        <a14:foregroundMark x1="8833" y1="42458" x2="2167" y2="4217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68429" y="4208720"/>
            <a:ext cx="3519652" cy="195985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3684" y="5373894"/>
            <a:ext cx="7151228" cy="124369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7972" y="5744392"/>
            <a:ext cx="7151228" cy="124369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38120"/>
            <a:ext cx="7151228" cy="124369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035" y="5672844"/>
            <a:ext cx="7151228" cy="124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7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1338" y="791788"/>
            <a:ext cx="10466273" cy="2541431"/>
          </a:xfrm>
        </p:spPr>
        <p:txBody>
          <a:bodyPr>
            <a:normAutofit fontScale="90000"/>
          </a:bodyPr>
          <a:lstStyle/>
          <a:p>
            <a:r>
              <a:rPr lang="es-MX" dirty="0"/>
              <a:t>Unidad 3.-  Las actividades económicas, su </a:t>
            </a:r>
            <a:r>
              <a:rPr lang="es-MX" dirty="0" smtClean="0"/>
              <a:t>importancia.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859" t="44982" r="5032" b="4010"/>
          <a:stretch/>
        </p:blipFill>
        <p:spPr>
          <a:xfrm>
            <a:off x="3346529" y="3615559"/>
            <a:ext cx="5475890" cy="2312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12006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13490" y="1033956"/>
            <a:ext cx="9921766" cy="109307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13490" y="698283"/>
            <a:ext cx="9418320" cy="1989082"/>
          </a:xfrm>
        </p:spPr>
        <p:txBody>
          <a:bodyPr>
            <a:noAutofit/>
          </a:bodyPr>
          <a:lstStyle/>
          <a:p>
            <a:r>
              <a:rPr lang="es-MX" sz="3600" b="1" dirty="0" smtClean="0"/>
              <a:t>¿Qué son?</a:t>
            </a:r>
          </a:p>
          <a:p>
            <a:endParaRPr lang="es-MX" sz="1200" b="1" dirty="0" smtClean="0"/>
          </a:p>
          <a:p>
            <a:pPr algn="just"/>
            <a:r>
              <a:rPr lang="es-MX" dirty="0" smtClean="0"/>
              <a:t>Son procesos </a:t>
            </a:r>
            <a:r>
              <a:rPr lang="es-MX" dirty="0"/>
              <a:t>que a través del uso de factores de producción crean bienes y servicios para satisfacer las necesidades de los consumidores en la economía. Estas incluyen actividades comerciales, pues el comercio también agrega valor a la economía.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86" b="99311" l="2461" r="9921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3270" y="3615559"/>
            <a:ext cx="3963214" cy="31373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83421"/>
            <a:ext cx="3836276" cy="2173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93758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35517" y="241738"/>
            <a:ext cx="10247186" cy="968392"/>
          </a:xfrm>
        </p:spPr>
        <p:txBody>
          <a:bodyPr>
            <a:normAutofit/>
          </a:bodyPr>
          <a:lstStyle/>
          <a:p>
            <a:pPr algn="just"/>
            <a:r>
              <a:rPr lang="es-MX" sz="4000" dirty="0" smtClean="0"/>
              <a:t>3.1 Clasificación y características</a:t>
            </a:r>
            <a:endParaRPr lang="es-MX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8069" y="1210130"/>
            <a:ext cx="10804634" cy="4276270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/>
              <a:t>Los conceptos que tienen una injerencia sobre las actividades económicas son los siguientes:</a:t>
            </a:r>
            <a:endParaRPr lang="es-MX" dirty="0"/>
          </a:p>
          <a:p>
            <a:endParaRPr lang="es-MX" dirty="0"/>
          </a:p>
          <a:p>
            <a:r>
              <a:rPr lang="es-MX" dirty="0"/>
              <a:t>*</a:t>
            </a:r>
            <a:r>
              <a:rPr lang="es-MX" dirty="0" smtClean="0"/>
              <a:t>Producción: Es </a:t>
            </a:r>
            <a:r>
              <a:rPr lang="es-MX" dirty="0"/>
              <a:t>la creación, elaboración o fabricación de objetos, bienes o servicios que gozan de un valor económico.</a:t>
            </a:r>
          </a:p>
          <a:p>
            <a:endParaRPr lang="es-MX" dirty="0"/>
          </a:p>
          <a:p>
            <a:r>
              <a:rPr lang="es-MX" dirty="0"/>
              <a:t>*</a:t>
            </a:r>
            <a:r>
              <a:rPr lang="es-MX" dirty="0" smtClean="0"/>
              <a:t>Intercambio: Se </a:t>
            </a:r>
            <a:r>
              <a:rPr lang="es-MX" dirty="0"/>
              <a:t>trata del cambio recíproco, entre dos o más agentes, de los bienes o servicios, de manera que todas las partes obtengan un beneficio.</a:t>
            </a:r>
          </a:p>
          <a:p>
            <a:endParaRPr lang="es-MX" dirty="0"/>
          </a:p>
          <a:p>
            <a:r>
              <a:rPr lang="es-MX" dirty="0"/>
              <a:t>*</a:t>
            </a:r>
            <a:r>
              <a:rPr lang="es-MX" dirty="0" smtClean="0"/>
              <a:t>Consumo: Uso </a:t>
            </a:r>
            <a:r>
              <a:rPr lang="es-MX" dirty="0"/>
              <a:t>de un bien o servicio para satisfacer un deseo.</a:t>
            </a:r>
          </a:p>
          <a:p>
            <a:endParaRPr lang="es-MX" dirty="0"/>
          </a:p>
          <a:p>
            <a:r>
              <a:rPr lang="es-MX" dirty="0"/>
              <a:t>*</a:t>
            </a:r>
            <a:r>
              <a:rPr lang="es-MX" dirty="0" smtClean="0"/>
              <a:t>Riqueza: Toda </a:t>
            </a:r>
            <a:r>
              <a:rPr lang="es-MX" dirty="0"/>
              <a:t>actividad económica genera riqueza.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312" b="97403" l="9731" r="9266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38898" y="3773960"/>
            <a:ext cx="4926067" cy="308404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81" b="95429" l="7381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5375" y="5055475"/>
            <a:ext cx="4536528" cy="20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066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72757" y="315310"/>
            <a:ext cx="8637073" cy="737164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3600" dirty="0" smtClean="0"/>
              <a:t>3.2 Actividades </a:t>
            </a:r>
            <a:r>
              <a:rPr lang="es-MX" sz="3600" dirty="0"/>
              <a:t>Primarias, Secundarias y Terciarias.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57437069"/>
              </p:ext>
            </p:extLst>
          </p:nvPr>
        </p:nvGraphicFramePr>
        <p:xfrm>
          <a:off x="872756" y="866811"/>
          <a:ext cx="1077270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7860" y="1271753"/>
            <a:ext cx="1302885" cy="13453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6345" y="2921876"/>
            <a:ext cx="1303283" cy="12927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7860" y="4519447"/>
            <a:ext cx="1302885" cy="13243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746313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98787" y="252248"/>
            <a:ext cx="10739542" cy="821246"/>
          </a:xfrm>
        </p:spPr>
        <p:txBody>
          <a:bodyPr>
            <a:normAutofit/>
          </a:bodyPr>
          <a:lstStyle/>
          <a:p>
            <a:r>
              <a:rPr lang="es-MX" sz="2800" dirty="0" smtClean="0"/>
              <a:t>3.3 Interacción </a:t>
            </a:r>
            <a:r>
              <a:rPr lang="es-MX" sz="2800" dirty="0"/>
              <a:t>del hombre y el medio (desarrollo y/</a:t>
            </a:r>
            <a:r>
              <a:rPr lang="es-MX" sz="2800" dirty="0" err="1"/>
              <a:t>ó</a:t>
            </a:r>
            <a:r>
              <a:rPr lang="es-MX" sz="2800" dirty="0"/>
              <a:t> crecimiento económico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98787" y="1239949"/>
            <a:ext cx="10320758" cy="3521237"/>
          </a:xfrm>
        </p:spPr>
        <p:txBody>
          <a:bodyPr>
            <a:normAutofit/>
          </a:bodyPr>
          <a:lstStyle/>
          <a:p>
            <a:r>
              <a:rPr lang="es-MX" sz="1600" dirty="0" smtClean="0"/>
              <a:t>Para comenzar a hablar acerca de este tema, es necesario saber qué es el desarrollo y el crecimiento económico.</a:t>
            </a:r>
          </a:p>
          <a:p>
            <a:endParaRPr lang="es-MX" sz="16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694650078"/>
              </p:ext>
            </p:extLst>
          </p:nvPr>
        </p:nvGraphicFramePr>
        <p:xfrm>
          <a:off x="787262" y="2039007"/>
          <a:ext cx="10858200" cy="3920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25998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3379" y="630620"/>
            <a:ext cx="10161473" cy="747674"/>
          </a:xfrm>
        </p:spPr>
        <p:txBody>
          <a:bodyPr>
            <a:noAutofit/>
          </a:bodyPr>
          <a:lstStyle/>
          <a:p>
            <a:pPr algn="ctr"/>
            <a:r>
              <a:rPr lang="es-MX" sz="3600" dirty="0" smtClean="0"/>
              <a:t>Diferencia entre el crecimiento económico y desarrollo</a:t>
            </a:r>
            <a:endParaRPr lang="es-MX" sz="3600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089045128"/>
              </p:ext>
            </p:extLst>
          </p:nvPr>
        </p:nvGraphicFramePr>
        <p:xfrm>
          <a:off x="-1095844" y="1219200"/>
          <a:ext cx="9546162" cy="5297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78" b="97111" l="2000" r="9755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99358" y="3132083"/>
            <a:ext cx="3173139" cy="323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563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596424" y="511612"/>
            <a:ext cx="50101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b="1" dirty="0">
                <a:solidFill>
                  <a:srgbClr val="00B0F0"/>
                </a:solidFill>
              </a:rPr>
              <a:t>Unidad 3.-  Las actividades económicas, su importancia</a:t>
            </a:r>
          </a:p>
          <a:p>
            <a:endParaRPr lang="es-MX" sz="1200" b="1" dirty="0">
              <a:solidFill>
                <a:srgbClr val="00B0F0"/>
              </a:solidFill>
            </a:endParaRPr>
          </a:p>
          <a:p>
            <a:r>
              <a:rPr lang="es-MX" sz="1200" b="1" dirty="0">
                <a:solidFill>
                  <a:srgbClr val="00B0F0"/>
                </a:solidFill>
              </a:rPr>
              <a:t>Contenidos:</a:t>
            </a:r>
          </a:p>
          <a:p>
            <a:r>
              <a:rPr lang="es-MX" sz="1200" b="1" dirty="0">
                <a:solidFill>
                  <a:srgbClr val="00B0F0"/>
                </a:solidFill>
              </a:rPr>
              <a:t>3.1	Clasificación y características</a:t>
            </a:r>
          </a:p>
          <a:p>
            <a:r>
              <a:rPr lang="es-MX" sz="1200" b="1" dirty="0">
                <a:solidFill>
                  <a:srgbClr val="00B0F0"/>
                </a:solidFill>
              </a:rPr>
              <a:t>3.2	 Actividades Primarias, Secundarias y Terciarias.</a:t>
            </a:r>
          </a:p>
          <a:p>
            <a:r>
              <a:rPr lang="es-MX" sz="1200" b="1" dirty="0">
                <a:solidFill>
                  <a:srgbClr val="00B0F0"/>
                </a:solidFill>
              </a:rPr>
              <a:t>3.3	Interacción del hombre y el medio (desarrollo y/</a:t>
            </a:r>
            <a:r>
              <a:rPr lang="es-MX" sz="1200" b="1" dirty="0" err="1">
                <a:solidFill>
                  <a:srgbClr val="00B0F0"/>
                </a:solidFill>
              </a:rPr>
              <a:t>ó</a:t>
            </a:r>
            <a:r>
              <a:rPr lang="es-MX" sz="1200" b="1" dirty="0">
                <a:solidFill>
                  <a:srgbClr val="00B0F0"/>
                </a:solidFill>
              </a:rPr>
              <a:t> crecimiento económico).</a:t>
            </a:r>
          </a:p>
          <a:p>
            <a:r>
              <a:rPr lang="es-MX" sz="1200" b="1" dirty="0">
                <a:solidFill>
                  <a:srgbClr val="00B0F0"/>
                </a:solidFill>
              </a:rPr>
              <a:t>3.4	Distribución geográfica a nivel mundial</a:t>
            </a:r>
          </a:p>
          <a:p>
            <a:r>
              <a:rPr lang="es-MX" sz="1200" b="1" dirty="0">
                <a:solidFill>
                  <a:srgbClr val="00B0F0"/>
                </a:solidFill>
              </a:rPr>
              <a:t>3.5	La globalización y los bloques económicos de la integración regional.</a:t>
            </a:r>
          </a:p>
          <a:p>
            <a:endParaRPr lang="es-MX" sz="1200" dirty="0"/>
          </a:p>
          <a:p>
            <a:r>
              <a:rPr lang="es-MX" sz="1200" dirty="0"/>
              <a:t>Unidad 4. - Movimientos migratorios y el factor económico-comercial</a:t>
            </a:r>
          </a:p>
          <a:p>
            <a:endParaRPr lang="es-MX" sz="1200" dirty="0"/>
          </a:p>
          <a:p>
            <a:r>
              <a:rPr lang="es-MX" sz="1200" dirty="0"/>
              <a:t>Contenidos:</a:t>
            </a:r>
          </a:p>
          <a:p>
            <a:r>
              <a:rPr lang="es-MX" sz="1200" dirty="0"/>
              <a:t>4.1	Tipos, características, causas y consecuencias.</a:t>
            </a:r>
          </a:p>
          <a:p>
            <a:r>
              <a:rPr lang="es-MX" sz="1200" dirty="0"/>
              <a:t>4.2	Factores que influyen en el crecimiento y distribución de la población, así como algunas políticas demográficas del mundo y sus consecuencias en el impacto económico comercial de las regiones  en el mundo.</a:t>
            </a:r>
          </a:p>
          <a:p>
            <a:r>
              <a:rPr lang="es-MX" sz="1200" dirty="0"/>
              <a:t>4.3	El caso de México </a:t>
            </a:r>
          </a:p>
          <a:p>
            <a:endParaRPr lang="es-MX" sz="12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6424" y="3997404"/>
            <a:ext cx="4767485" cy="231058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531476" y="178676"/>
            <a:ext cx="4109545" cy="332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TEMARIO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440120" y="813046"/>
            <a:ext cx="565023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Unidad 1.- Manejo de  teorías referentes a la integración y conformación de bloques y regiones en el mundo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Contenidos: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1.1	Comprender a base del estudio y la investigación la teoría de sistemas y la teoría de la Integración económica.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1.2	Concepto general de lo que es y representa la organización de Bloques y Regiones Comerciales a nivel internacional.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1.3	Conformación de los Bloques y Regiones Comerciales debido a la posición geográfica, ventajas competitivas e intereses de los Estados.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Unidad 2.-Los factores geopolíticos incidentes en las relaciones económico comerciales en los bloques y regiones del mundo.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Contenidos: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2.1	Fronteras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2.2	Estrechos marítimos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2.3	Recursos naturales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2.4	Transportes y vías de comunicación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2.5	Mares y zonas de Convergencia Interoceánicas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2.6	Extensión Territorial- continentes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2.7	Vías   fluviales navegables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193409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6744" y="609599"/>
            <a:ext cx="10646979" cy="914401"/>
          </a:xfrm>
        </p:spPr>
        <p:txBody>
          <a:bodyPr>
            <a:noAutofit/>
          </a:bodyPr>
          <a:lstStyle/>
          <a:p>
            <a:r>
              <a:rPr lang="es-MX" sz="4400" dirty="0" smtClean="0"/>
              <a:t>3.4 Distribución </a:t>
            </a:r>
            <a:r>
              <a:rPr lang="es-MX" sz="4400" dirty="0"/>
              <a:t>geográfica a nivel </a:t>
            </a:r>
            <a:r>
              <a:rPr lang="es-MX" sz="4400" dirty="0" smtClean="0"/>
              <a:t>mundial</a:t>
            </a:r>
            <a:endParaRPr lang="es-MX" sz="4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41131" y="1524000"/>
            <a:ext cx="10762592" cy="319514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Las principales concepciones que se encuentran dentro de la distribución geográfica a nivel mundial son:</a:t>
            </a:r>
          </a:p>
          <a:p>
            <a:pPr algn="just"/>
            <a:r>
              <a:rPr lang="es-MX" dirty="0" smtClean="0"/>
              <a:t>*Lugar</a:t>
            </a:r>
          </a:p>
          <a:p>
            <a:pPr algn="just"/>
            <a:r>
              <a:rPr lang="es-MX" dirty="0" smtClean="0"/>
              <a:t>*Cambio</a:t>
            </a:r>
          </a:p>
          <a:p>
            <a:pPr algn="just"/>
            <a:r>
              <a:rPr lang="es-MX" dirty="0" smtClean="0"/>
              <a:t>*Espacio</a:t>
            </a:r>
          </a:p>
          <a:p>
            <a:pPr algn="just"/>
            <a:r>
              <a:rPr lang="es-MX" dirty="0" smtClean="0"/>
              <a:t>*Comportamiento</a:t>
            </a:r>
            <a:endParaRPr lang="es-MX" dirty="0"/>
          </a:p>
          <a:p>
            <a:pPr algn="just"/>
            <a:r>
              <a:rPr lang="es-MX" dirty="0" smtClean="0"/>
              <a:t>sus </a:t>
            </a:r>
            <a:r>
              <a:rPr lang="es-MX" dirty="0"/>
              <a:t>estudios </a:t>
            </a:r>
            <a:r>
              <a:rPr lang="es-MX" dirty="0" smtClean="0"/>
              <a:t>implicarán </a:t>
            </a:r>
            <a:r>
              <a:rPr lang="es-MX" dirty="0"/>
              <a:t>la conducta humana en su sentido más amplio, que van desde campos tan diversos como la economía, las finanzas y la historia, por ejemplo.</a:t>
            </a:r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73245" y="4309243"/>
            <a:ext cx="3034369" cy="254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0842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14096" y="388884"/>
            <a:ext cx="10256066" cy="2900742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Los continentes existentes son 5, los cuales son:</a:t>
            </a:r>
          </a:p>
          <a:p>
            <a:r>
              <a:rPr lang="es-MX" dirty="0" smtClean="0"/>
              <a:t>*AMÉRICA</a:t>
            </a:r>
          </a:p>
          <a:p>
            <a:r>
              <a:rPr lang="es-MX" dirty="0" smtClean="0"/>
              <a:t>*EUROPA</a:t>
            </a:r>
          </a:p>
          <a:p>
            <a:r>
              <a:rPr lang="es-MX" dirty="0" smtClean="0"/>
              <a:t>*Asia</a:t>
            </a:r>
          </a:p>
          <a:p>
            <a:r>
              <a:rPr lang="es-MX" dirty="0" smtClean="0"/>
              <a:t>*áfrica</a:t>
            </a:r>
          </a:p>
          <a:p>
            <a:r>
              <a:rPr lang="es-MX" dirty="0" smtClean="0"/>
              <a:t>*OCEANÍA</a:t>
            </a:r>
          </a:p>
          <a:p>
            <a:r>
              <a:rPr lang="es-MX" dirty="0" smtClean="0"/>
              <a:t>Todos ellos poseen un diferente número de habitantes, un territorio propio, así como otros aspectos como lo son su cultura, tradiciones, idioma, cuestiones sociales, políticas y religiosas.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1333" y1="18227" x2="60417" y2="94089"/>
                        <a14:foregroundMark x1="73333" y1="96716" x2="29667" y2="95895"/>
                        <a14:foregroundMark x1="48250" y1="33498" x2="53750" y2="49754"/>
                        <a14:foregroundMark x1="55250" y1="58128" x2="55250" y2="34154"/>
                        <a14:foregroundMark x1="55000" y1="60263" x2="48000" y2="27915"/>
                        <a14:foregroundMark x1="42833" y1="41708" x2="54250" y2="33498"/>
                        <a14:foregroundMark x1="57583" y1="44992" x2="49583" y2="44992"/>
                        <a14:foregroundMark x1="59917" y1="47291" x2="55500" y2="63218"/>
                        <a14:foregroundMark x1="61500" y1="63875" x2="56583" y2="4679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54820" y="3541986"/>
            <a:ext cx="4064876" cy="261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69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4417" y="260350"/>
            <a:ext cx="10972800" cy="9223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dirty="0" smtClean="0"/>
              <a:t>Grado de desarrollo mundial </a:t>
            </a:r>
            <a:endParaRPr lang="es-MX" dirty="0"/>
          </a:p>
        </p:txBody>
      </p:sp>
      <p:pic>
        <p:nvPicPr>
          <p:cNvPr id="16387" name="3 Marcador de contenido" descr="mapa 3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8" t="18134" r="17609" b="8681"/>
          <a:stretch>
            <a:fillRect/>
          </a:stretch>
        </p:blipFill>
        <p:spPr>
          <a:xfrm>
            <a:off x="814917" y="1412876"/>
            <a:ext cx="10657416" cy="5256213"/>
          </a:xfrm>
        </p:spPr>
      </p:pic>
    </p:spTree>
    <p:extLst>
      <p:ext uri="{BB962C8B-B14F-4D97-AF65-F5344CB8AC3E}">
        <p14:creationId xmlns:p14="http://schemas.microsoft.com/office/powerpoint/2010/main" val="9690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57047" y="1944415"/>
            <a:ext cx="11519338" cy="315310"/>
          </a:xfrm>
        </p:spPr>
        <p:txBody>
          <a:bodyPr>
            <a:noAutofit/>
          </a:bodyPr>
          <a:lstStyle/>
          <a:p>
            <a:r>
              <a:rPr lang="es-MX" sz="2800" dirty="0"/>
              <a:t>3.5	La globalización y los bloques económicos de la integración regional.</a:t>
            </a:r>
            <a:br>
              <a:rPr lang="es-MX" sz="2800" dirty="0"/>
            </a:br>
            <a:r>
              <a:rPr lang="es-MX" sz="2800" dirty="0"/>
              <a:t/>
            </a:r>
            <a:br>
              <a:rPr lang="es-MX" sz="2800" dirty="0"/>
            </a:br>
            <a:endParaRPr lang="es-MX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57047" y="2102070"/>
            <a:ext cx="10730661" cy="2585817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integración económica de todos los países del mundo como consecuencia de la liberalización y el consiguiente aumento en el volumen y la variedad de comercio internacional de bienes y servicios, la reducción de los costos de transporte, la creciente intensidad de la penetración internacional de capital, el inmenso crecimiento de la fuerza de trabajo mundial y la acelerada difusión mundial de la tecnología, en particular las comunicaciones.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372" y="4351282"/>
            <a:ext cx="4278696" cy="228386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07662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1338" y="273268"/>
            <a:ext cx="10203514" cy="674101"/>
          </a:xfrm>
        </p:spPr>
        <p:txBody>
          <a:bodyPr>
            <a:noAutofit/>
          </a:bodyPr>
          <a:lstStyle/>
          <a:p>
            <a:pPr algn="ctr"/>
            <a:r>
              <a:rPr lang="es-MX" sz="3600" dirty="0" smtClean="0"/>
              <a:t>CARACTERÍSTICAS DE LA GLOBALIZACIÓN</a:t>
            </a:r>
            <a:endParaRPr lang="es-MX" sz="3600" dirty="0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70572888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0726" y="3843793"/>
            <a:ext cx="3996887" cy="22945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065562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123814275"/>
              </p:ext>
            </p:extLst>
          </p:nvPr>
        </p:nvGraphicFramePr>
        <p:xfrm>
          <a:off x="476467" y="614562"/>
          <a:ext cx="1247227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86553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02784" y="476250"/>
            <a:ext cx="99568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dirty="0" smtClean="0"/>
              <a:t>La globalización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4417" y="1916114"/>
            <a:ext cx="10972800" cy="44656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MX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MX" sz="2200" dirty="0" smtClean="0"/>
              <a:t>Aunque inicia hacia los 1970s (</a:t>
            </a:r>
            <a:r>
              <a:rPr lang="es-MX" sz="2200" dirty="0" err="1" smtClean="0"/>
              <a:t>ETNs</a:t>
            </a:r>
            <a:r>
              <a:rPr lang="es-MX" sz="2200" dirty="0" smtClean="0"/>
              <a:t>), se expande a nivel cultural, social, político, etc. con la llegada de los 1990s.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MX" sz="22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MX" sz="2200" dirty="0" smtClean="0"/>
              <a:t>El foro de negociaciones multilaterales, representado por el GATT-1948 y transformado en OMC-1995, es cuestionado.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MX" sz="2200" dirty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MX" sz="2200" dirty="0" smtClean="0"/>
              <a:t>Este proceso dio lugar al surgimiento de tres grandes bloques económicos encabezados por EUA, Alemania y Japón.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MX" sz="22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MX" sz="2200" dirty="0" smtClean="0"/>
              <a:t>A los bloques norteamericano, Europeo, Asiático se suman los BRIC´S como el grupo de países emergentes en el siglo XXI</a:t>
            </a:r>
          </a:p>
          <a:p>
            <a:pPr marL="36576" indent="0" eaLnBrk="1" fontAlgn="auto" hangingPunct="1">
              <a:spcAft>
                <a:spcPts val="0"/>
              </a:spcAft>
              <a:buNone/>
              <a:defRPr/>
            </a:pP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155326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9667" y="260350"/>
            <a:ext cx="10972800" cy="9223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dirty="0" smtClean="0"/>
              <a:t>La economía mundo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09600" y="1340768"/>
          <a:ext cx="10972800" cy="4785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12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815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02770" y="199696"/>
            <a:ext cx="8637073" cy="684611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/>
              <a:t>Bloque económico</a:t>
            </a:r>
            <a:endParaRPr lang="es-MX" sz="4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45115" y="1292773"/>
            <a:ext cx="9152082" cy="2869211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¿Qué es?</a:t>
            </a:r>
          </a:p>
          <a:p>
            <a:pPr algn="just"/>
            <a:r>
              <a:rPr lang="es-MX" dirty="0" smtClean="0"/>
              <a:t>Un </a:t>
            </a:r>
            <a:r>
              <a:rPr lang="es-MX" dirty="0"/>
              <a:t>bloque económico es una </a:t>
            </a:r>
            <a:r>
              <a:rPr lang="es-MX" dirty="0" smtClean="0"/>
              <a:t>organización de manera internacional, constituido por varios países, con el objeto de obtener beneficios en el comercio internacional y particularmente, económicos. 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0" b="95000" l="3750" r="93250">
                        <a14:foregroundMark x1="31000" y1="45500" x2="31000" y2="45500"/>
                        <a14:foregroundMark x1="34250" y1="53000" x2="34250" y2="53000"/>
                        <a14:foregroundMark x1="33500" y1="43500" x2="30750" y2="51500"/>
                        <a14:foregroundMark x1="89000" y1="42750" x2="89000" y2="42750"/>
                        <a14:foregroundMark x1="90500" y1="53000" x2="89000" y2="52250"/>
                        <a14:foregroundMark x1="86250" y1="66500" x2="84000" y2="69250"/>
                        <a14:foregroundMark x1="13250" y1="64000" x2="16250" y2="68750"/>
                        <a14:foregroundMark x1="17000" y1="23000" x2="15500" y2="25750"/>
                        <a14:foregroundMark x1="12750" y1="33000" x2="11750" y2="33000"/>
                        <a14:foregroundMark x1="89750" y1="41750" x2="90750" y2="42750"/>
                        <a14:foregroundMark x1="86750" y1="33500" x2="85750" y2="29500"/>
                        <a14:foregroundMark x1="86250" y1="31000" x2="90250" y2="43500"/>
                        <a14:foregroundMark x1="76250" y1="79750" x2="76250" y2="79750"/>
                        <a14:foregroundMark x1="87250" y1="62000" x2="87250" y2="62000"/>
                        <a14:foregroundMark x1="85750" y1="61250" x2="86500" y2="58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16306" y="3678622"/>
            <a:ext cx="3810000" cy="265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416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62759" y="1390877"/>
            <a:ext cx="11603421" cy="2541431"/>
          </a:xfrm>
        </p:spPr>
        <p:txBody>
          <a:bodyPr>
            <a:noAutofit/>
          </a:bodyPr>
          <a:lstStyle/>
          <a:p>
            <a:pPr algn="just"/>
            <a:r>
              <a:rPr lang="es-MX" sz="4400" dirty="0"/>
              <a:t>Unidad 2.-Los factores geopolíticos incidentes en las relaciones económico comerciales en los bloques y regiones del mundo.</a:t>
            </a:r>
            <a:br>
              <a:rPr lang="es-MX" sz="4400" dirty="0"/>
            </a:br>
            <a:endParaRPr lang="es-MX" sz="4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221" y="3584026"/>
            <a:ext cx="5812220" cy="28171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03731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92566" y="136635"/>
            <a:ext cx="8637073" cy="60052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dirty="0" smtClean="0"/>
              <a:t>Clasificación</a:t>
            </a:r>
            <a:endParaRPr lang="es-MX" sz="4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56842" y="1197907"/>
            <a:ext cx="10131571" cy="4792989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b="1" dirty="0"/>
              <a:t>Zona de libre comercio</a:t>
            </a:r>
            <a:r>
              <a:rPr lang="es-MX" dirty="0"/>
              <a:t>: acuerdos comerciales de reducción o eliminación de las tarifas aduaneras entre los países miembros del bloque. Ejemplo: Acuerdo de Libre Comercio de América del Norte (NAFTA).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/>
          </a:p>
          <a:p>
            <a:pPr algn="just"/>
            <a:r>
              <a:rPr lang="es-MX" b="1" dirty="0"/>
              <a:t>La Unión aduanera</a:t>
            </a:r>
            <a:r>
              <a:rPr lang="es-MX" dirty="0"/>
              <a:t>: además de reducir o eliminar las tarifas comerciales entre los países integrantes del bloque, regula el comercio con las naciones que no pertenecen al bloque. Ejemplo: Mercado Común del Sur (MERCOSUR).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343" y="2328862"/>
            <a:ext cx="4945774" cy="2200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238223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98786" y="609328"/>
            <a:ext cx="10972799" cy="5129320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Mercado común</a:t>
            </a:r>
            <a:r>
              <a:rPr lang="es-MX" dirty="0"/>
              <a:t>: proporciona además la libre circulación de capitales, servicios y personas dentro del bloque. Ejemplo: Unión Europea (UE).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/>
          </a:p>
          <a:p>
            <a:pPr algn="just"/>
            <a:r>
              <a:rPr lang="es-MX" b="1" dirty="0"/>
              <a:t>Unión económica y monetaria</a:t>
            </a:r>
            <a:r>
              <a:rPr lang="es-MX" dirty="0"/>
              <a:t>: </a:t>
            </a:r>
            <a:r>
              <a:rPr lang="es-MX" dirty="0" smtClean="0"/>
              <a:t>evolución </a:t>
            </a:r>
            <a:r>
              <a:rPr lang="es-MX" dirty="0"/>
              <a:t>del mercado común. Los países adoptan la misma política de desarrollo y una moneda única.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462" b="100000" l="0" r="98011">
                        <a14:foregroundMark x1="13636" y1="27991" x2="24574" y2="35256"/>
                        <a14:foregroundMark x1="10369" y1="23932" x2="32102" y2="27991"/>
                        <a14:foregroundMark x1="10227" y1="27564" x2="2699" y2="72863"/>
                        <a14:foregroundMark x1="21023" y1="92521" x2="18466" y2="92949"/>
                        <a14:foregroundMark x1="86080" y1="19017" x2="90483" y2="19658"/>
                        <a14:foregroundMark x1="92614" y1="32692" x2="91761" y2="20085"/>
                        <a14:foregroundMark x1="83949" y1="18590" x2="83949" y2="18590"/>
                        <a14:foregroundMark x1="83807" y1="19231" x2="92330" y2="18590"/>
                        <a14:foregroundMark x1="93324" y1="34829" x2="93324" y2="18803"/>
                        <a14:foregroundMark x1="8097" y1="32479" x2="9517" y2="23932"/>
                        <a14:backgroundMark x1="2699" y1="56624" x2="1136" y2="67308"/>
                        <a14:backgroundMark x1="1705" y1="59829" x2="568" y2="760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10455" y="1303283"/>
            <a:ext cx="5286703" cy="292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9930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39710" y="210206"/>
            <a:ext cx="8637073" cy="989412"/>
          </a:xfrm>
        </p:spPr>
        <p:txBody>
          <a:bodyPr/>
          <a:lstStyle/>
          <a:p>
            <a:pPr algn="ctr"/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8069" y="1199618"/>
            <a:ext cx="10476783" cy="4707196"/>
          </a:xfrm>
        </p:spPr>
        <p:txBody>
          <a:bodyPr/>
          <a:lstStyle/>
          <a:p>
            <a:r>
              <a:rPr lang="es-MX" u="sng" dirty="0" err="1"/>
              <a:t>Ayllón</a:t>
            </a:r>
            <a:r>
              <a:rPr lang="es-MX" u="sng" dirty="0"/>
              <a:t>,(2006),”Geografía económica”. México, </a:t>
            </a:r>
            <a:r>
              <a:rPr lang="es-MX" u="sng" dirty="0" err="1"/>
              <a:t>Limusa</a:t>
            </a:r>
            <a:r>
              <a:rPr lang="es-MX" u="sng" dirty="0"/>
              <a:t>, 10 ed. pp.297.</a:t>
            </a:r>
          </a:p>
          <a:p>
            <a:r>
              <a:rPr lang="es-MX" dirty="0"/>
              <a:t>De La Calle, Mercedes (2012). </a:t>
            </a:r>
            <a:r>
              <a:rPr lang="es-MX" b="1" dirty="0"/>
              <a:t>La Enseñanza de la Geografía ante los nuevos desafíos ambientales, sociales y territoriales</a:t>
            </a:r>
            <a:r>
              <a:rPr lang="es-MX" dirty="0"/>
              <a:t>. Universidad de Valladolid. Disponible en </a:t>
            </a:r>
            <a:r>
              <a:rPr lang="es-US" dirty="0">
                <a:hlinkClick r:id="rId2"/>
              </a:rPr>
              <a:t>http://ifc.dpz.es/recursos/publicaciones/33/36/03delacalle.pdf</a:t>
            </a:r>
            <a:endParaRPr lang="es-MX" dirty="0"/>
          </a:p>
          <a:p>
            <a:r>
              <a:rPr lang="es-MX" dirty="0"/>
              <a:t>Figueras (2014), “África, golpeada por los conflictos” disponible en: </a:t>
            </a:r>
            <a:r>
              <a:rPr lang="es-MX" dirty="0">
                <a:hlinkClick r:id="rId3"/>
              </a:rPr>
              <a:t>http://www.excelsior.com.mx/global/2014/05/18/959945#imagen-2</a:t>
            </a:r>
            <a:r>
              <a:rPr lang="es-MX" dirty="0"/>
              <a:t>  </a:t>
            </a:r>
            <a:r>
              <a:rPr lang="es-MX" b="1" dirty="0"/>
              <a:t>Consultado al 19/05/2014</a:t>
            </a:r>
          </a:p>
          <a:p>
            <a:r>
              <a:rPr lang="es-ES" dirty="0"/>
              <a:t>LÓPEZ, Francisco (2010, trad.). </a:t>
            </a:r>
            <a:r>
              <a:rPr lang="es-ES" b="1" dirty="0"/>
              <a:t>El estado del mundo, anuario económico geopolítico mundial 2010</a:t>
            </a:r>
            <a:r>
              <a:rPr lang="es-ES" dirty="0"/>
              <a:t>. Madrid España, Ediciones </a:t>
            </a:r>
            <a:r>
              <a:rPr lang="es-ES" dirty="0" err="1"/>
              <a:t>Akal</a:t>
            </a:r>
            <a:r>
              <a:rPr lang="es-ES" dirty="0"/>
              <a:t>, S.A.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8021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82917" y="1550196"/>
            <a:ext cx="8637073" cy="536028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2.1	Fronteras</a:t>
            </a:r>
            <a:br>
              <a:rPr lang="es-MX" dirty="0"/>
            </a:b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5420" y="1550196"/>
            <a:ext cx="9112069" cy="1697501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sz="2100" dirty="0">
                <a:latin typeface="Arial Narrow" pitchFamily="34" charset="0"/>
              </a:rPr>
              <a:t>La frontera es la franja del territorio de las naciones ubicada en torno a los límites internacionales de la misma, es decir la frontera marca la separación de los países </a:t>
            </a:r>
            <a:r>
              <a:rPr lang="es-MX" sz="2100" dirty="0" smtClean="0">
                <a:latin typeface="Arial Narrow" pitchFamily="34" charset="0"/>
              </a:rPr>
              <a:t>vecinos</a:t>
            </a:r>
            <a:r>
              <a:rPr lang="es-MX" sz="2100" dirty="0" smtClean="0">
                <a:latin typeface="Arial Narrow" pitchFamily="34" charset="0"/>
              </a:rPr>
              <a:t>.</a:t>
            </a:r>
          </a:p>
          <a:p>
            <a:pPr algn="just"/>
            <a:r>
              <a:rPr lang="es-MX" sz="2100" dirty="0" smtClean="0">
                <a:latin typeface="Arial Narrow" pitchFamily="34" charset="0"/>
              </a:rPr>
              <a:t>marca </a:t>
            </a:r>
            <a:r>
              <a:rPr lang="es-MX" sz="2100" dirty="0">
                <a:latin typeface="Arial Narrow" pitchFamily="34" charset="0"/>
              </a:rPr>
              <a:t>y </a:t>
            </a:r>
            <a:r>
              <a:rPr lang="es-MX" sz="2100" dirty="0" smtClean="0">
                <a:latin typeface="Arial Narrow" pitchFamily="34" charset="0"/>
              </a:rPr>
              <a:t>delimita </a:t>
            </a:r>
            <a:r>
              <a:rPr lang="es-MX" sz="2100" dirty="0">
                <a:latin typeface="Arial Narrow" pitchFamily="34" charset="0"/>
              </a:rPr>
              <a:t>la soberanía de una nación respecto de otra que se encuentra situada inmediatamente al lado y de este modo evitar problemas como pueden ser disputas sobre tierras, aguas, aire y demás, con los estados vecinos. </a:t>
            </a:r>
          </a:p>
          <a:p>
            <a:pPr algn="just"/>
            <a:endParaRPr lang="es-MX" dirty="0">
              <a:latin typeface="Arial Narrow" pitchFamily="34" charset="0"/>
            </a:endParaRPr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496" y="3584028"/>
            <a:ext cx="4791075" cy="24416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4744" y="3629774"/>
            <a:ext cx="4645573" cy="24489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54112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25518" y="902043"/>
            <a:ext cx="5770179" cy="1853514"/>
          </a:xfrm>
        </p:spPr>
        <p:txBody>
          <a:bodyPr>
            <a:noAutofit/>
          </a:bodyPr>
          <a:lstStyle/>
          <a:p>
            <a:r>
              <a:rPr lang="es-MX" sz="1800" b="1" dirty="0">
                <a:latin typeface="Arial Narrow" pitchFamily="34" charset="0"/>
              </a:rPr>
              <a:t>Frontera natural: </a:t>
            </a:r>
            <a:r>
              <a:rPr lang="es-MX" sz="1800" dirty="0">
                <a:latin typeface="Arial Narrow" pitchFamily="34" charset="0"/>
              </a:rPr>
              <a:t>es aquella que separa un territorio de </a:t>
            </a:r>
            <a:r>
              <a:rPr lang="es-MX" sz="1800" dirty="0" smtClean="0">
                <a:latin typeface="Arial Narrow" pitchFamily="34" charset="0"/>
              </a:rPr>
              <a:t>otro mediante </a:t>
            </a:r>
            <a:r>
              <a:rPr lang="es-MX" sz="1800" dirty="0">
                <a:latin typeface="Arial Narrow" pitchFamily="34" charset="0"/>
              </a:rPr>
              <a:t>un accidente geográfico como pueden ser: ríos, valles, montañas</a:t>
            </a:r>
            <a:r>
              <a:rPr lang="es-MX" sz="1800" dirty="0" smtClean="0">
                <a:latin typeface="Arial Narrow" pitchFamily="34" charset="0"/>
              </a:rPr>
              <a:t>.</a:t>
            </a:r>
            <a:br>
              <a:rPr lang="es-MX" sz="1800" dirty="0" smtClean="0">
                <a:latin typeface="Arial Narrow" pitchFamily="34" charset="0"/>
              </a:rPr>
            </a:br>
            <a:r>
              <a:rPr lang="es-MX" sz="1800" dirty="0">
                <a:latin typeface="Arial Narrow" pitchFamily="34" charset="0"/>
              </a:rPr>
              <a:t/>
            </a:r>
            <a:br>
              <a:rPr lang="es-MX" sz="1800" dirty="0">
                <a:latin typeface="Arial Narrow" pitchFamily="34" charset="0"/>
              </a:rPr>
            </a:br>
            <a:r>
              <a:rPr lang="es-MX" sz="1800" dirty="0" smtClean="0">
                <a:latin typeface="Arial Narrow" pitchFamily="34" charset="0"/>
              </a:rPr>
              <a:t/>
            </a:r>
            <a:br>
              <a:rPr lang="es-MX" sz="1800" dirty="0" smtClean="0">
                <a:latin typeface="Arial Narrow" pitchFamily="34" charset="0"/>
              </a:rPr>
            </a:br>
            <a:endParaRPr lang="es-MX" sz="1800" dirty="0">
              <a:latin typeface="Arial Narrow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2108" y="729352"/>
            <a:ext cx="4550979" cy="22439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331929" y="2655851"/>
            <a:ext cx="5770179" cy="3373698"/>
          </a:xfrm>
          <a:prstGeom prst="rect">
            <a:avLst/>
          </a:prstGeom>
        </p:spPr>
        <p:txBody>
          <a:bodyPr vert="horz" lIns="91440" tIns="45720" rIns="9144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latin typeface="Arial Narrow" pitchFamily="34" charset="0"/>
              </a:rPr>
              <a:t/>
            </a:r>
            <a:br>
              <a:rPr lang="es-MX" sz="1800" dirty="0" smtClean="0">
                <a:latin typeface="Arial Narrow" pitchFamily="34" charset="0"/>
              </a:rPr>
            </a:br>
            <a:r>
              <a:rPr lang="es-MX" sz="1800" dirty="0" smtClean="0">
                <a:latin typeface="Arial Narrow" pitchFamily="34" charset="0"/>
              </a:rPr>
              <a:t/>
            </a:r>
            <a:br>
              <a:rPr lang="es-MX" sz="1800" dirty="0" smtClean="0">
                <a:latin typeface="Arial Narrow" pitchFamily="34" charset="0"/>
              </a:rPr>
            </a:br>
            <a:r>
              <a:rPr lang="es-MX" sz="1800" b="1" dirty="0" smtClean="0">
                <a:latin typeface="Arial Narrow" pitchFamily="34" charset="0"/>
              </a:rPr>
              <a:t>Frontera artificial: </a:t>
            </a:r>
            <a:r>
              <a:rPr lang="es-MX" sz="1800" dirty="0" smtClean="0">
                <a:latin typeface="Arial Narrow" pitchFamily="34" charset="0"/>
              </a:rPr>
              <a:t>son las calculadas mediante coordenadas geográficas (latitud y longitud). Para marcarlas o establecerlas, se suelen</a:t>
            </a:r>
            <a:br>
              <a:rPr lang="es-MX" sz="1800" dirty="0" smtClean="0">
                <a:latin typeface="Arial Narrow" pitchFamily="34" charset="0"/>
              </a:rPr>
            </a:br>
            <a:r>
              <a:rPr lang="es-MX" sz="1800" dirty="0" smtClean="0">
                <a:latin typeface="Arial Narrow" pitchFamily="34" charset="0"/>
              </a:rPr>
              <a:t>construir murallas, cercas, boyas, monumentos, etc.</a:t>
            </a:r>
            <a:br>
              <a:rPr lang="es-MX" sz="1800" dirty="0" smtClean="0">
                <a:latin typeface="Arial Narrow" pitchFamily="34" charset="0"/>
              </a:rPr>
            </a:br>
            <a:r>
              <a:rPr lang="es-MX" sz="1800" dirty="0" smtClean="0">
                <a:latin typeface="Arial Narrow" pitchFamily="34" charset="0"/>
              </a:rPr>
              <a:t/>
            </a:r>
            <a:br>
              <a:rPr lang="es-MX" sz="1800" dirty="0" smtClean="0">
                <a:latin typeface="Arial Narrow" pitchFamily="34" charset="0"/>
              </a:rPr>
            </a:br>
            <a:r>
              <a:rPr lang="es-MX" sz="1800" dirty="0" smtClean="0">
                <a:latin typeface="Arial Narrow" pitchFamily="34" charset="0"/>
              </a:rPr>
              <a:t/>
            </a:r>
            <a:br>
              <a:rPr lang="es-MX" sz="1800" dirty="0" smtClean="0">
                <a:latin typeface="Arial Narrow" pitchFamily="34" charset="0"/>
              </a:rPr>
            </a:br>
            <a:endParaRPr lang="es-MX" sz="1800" dirty="0">
              <a:latin typeface="Arial Narrow" pitchFamily="34" charset="0"/>
            </a:endParaRPr>
          </a:p>
        </p:txBody>
      </p:sp>
      <p:pic>
        <p:nvPicPr>
          <p:cNvPr id="6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363" y="3722651"/>
            <a:ext cx="4574628" cy="221259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81007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48096" y="3650602"/>
            <a:ext cx="6095601" cy="2541431"/>
          </a:xfrm>
        </p:spPr>
        <p:txBody>
          <a:bodyPr>
            <a:noAutofit/>
          </a:bodyPr>
          <a:lstStyle/>
          <a:p>
            <a:r>
              <a:rPr lang="es-MX" sz="1800" dirty="0"/>
              <a:t> </a:t>
            </a:r>
            <a:r>
              <a:rPr lang="es-MX" sz="1800" b="1" dirty="0"/>
              <a:t>Frontera terrestre</a:t>
            </a: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/>
              <a:t>Son fronteras que separan una nación de otra pero haciendo uso de elementos visibles característicos de las fronteras naturales como las montañas o los lagos; y elementos artificiales usados en las fronteras políticas como letreros, puentes o avisos</a:t>
            </a:r>
            <a:r>
              <a:rPr lang="es-MX" sz="1800" dirty="0" smtClean="0"/>
              <a:t>.</a:t>
            </a:r>
            <a:br>
              <a:rPr lang="es-MX" sz="1800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 smtClean="0"/>
              <a:t/>
            </a:r>
            <a:br>
              <a:rPr lang="es-MX" sz="1800" dirty="0" smtClean="0"/>
            </a:br>
            <a:endParaRPr lang="es-MX" sz="1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4863" y="735724"/>
            <a:ext cx="6308834" cy="216989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225965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36331" y="525518"/>
            <a:ext cx="10298107" cy="1189108"/>
          </a:xfrm>
        </p:spPr>
        <p:txBody>
          <a:bodyPr>
            <a:noAutofit/>
          </a:bodyPr>
          <a:lstStyle/>
          <a:p>
            <a:r>
              <a:rPr lang="es-MX" sz="2400" b="1" dirty="0"/>
              <a:t>Frontera aérea</a:t>
            </a:r>
            <a:r>
              <a:rPr lang="es-MX" sz="2800" dirty="0"/>
              <a:t/>
            </a:r>
            <a:br>
              <a:rPr lang="es-MX" sz="2800" dirty="0"/>
            </a:br>
            <a:r>
              <a:rPr lang="es-MX" sz="2000" dirty="0"/>
              <a:t>Es el espacio aéreo o porción de la atmósfera que le pertenece a un país y regulado por el Estado.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57698" y="4582511"/>
            <a:ext cx="8334302" cy="1618480"/>
          </a:xfrm>
        </p:spPr>
        <p:txBody>
          <a:bodyPr>
            <a:normAutofit fontScale="92500" lnSpcReduction="10000"/>
          </a:bodyPr>
          <a:lstStyle/>
          <a:p>
            <a:r>
              <a:rPr lang="es-MX" sz="2600" b="1" dirty="0"/>
              <a:t>Frontera marítima</a:t>
            </a:r>
          </a:p>
          <a:p>
            <a:r>
              <a:rPr lang="es-MX" dirty="0"/>
              <a:t>Corresponde a la porción de mar u océano que posee un Estado; lo que significa que la soberanía del Estado no termina en la costa sino que se extiende hasta 200 millas en el mar.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384" y="1626836"/>
            <a:ext cx="5721569" cy="23602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208" y="3987129"/>
            <a:ext cx="3426372" cy="20237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36065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45420" y="886382"/>
            <a:ext cx="9217173" cy="879356"/>
          </a:xfrm>
        </p:spPr>
        <p:txBody>
          <a:bodyPr>
            <a:normAutofit fontScale="90000"/>
          </a:bodyPr>
          <a:lstStyle/>
          <a:p>
            <a:r>
              <a:rPr lang="es-MX" sz="4400" dirty="0"/>
              <a:t>2.3	Recursos naturales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87765" y="1113824"/>
            <a:ext cx="9374827" cy="97762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/>
              <a:t>Los recursos naturales son elementos o bienes que nos proporciona la naturaleza y que se encuentran en el medio natural sin verse alterados por la acción del hombre, es decir, que no interviene en su producción.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9529" y="2091445"/>
            <a:ext cx="4771297" cy="364823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811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067999348"/>
              </p:ext>
            </p:extLst>
          </p:nvPr>
        </p:nvGraphicFramePr>
        <p:xfrm>
          <a:off x="1527503" y="1145628"/>
          <a:ext cx="8814676" cy="337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7077" y1="56654" x2="12846" y2="74905"/>
                        <a14:foregroundMark x1="36923" y1="38276" x2="36923" y2="57921"/>
                        <a14:foregroundMark x1="80846" y1="37009" x2="80846" y2="3700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63391" y="3839559"/>
            <a:ext cx="4190125" cy="2351326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965434" y="294290"/>
            <a:ext cx="7693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2.4 TRANSPORTES Y VÍAS DE COMUNICACIÓN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034560740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TM10001114[[fn=Galería]]</Template>
  <TotalTime>359</TotalTime>
  <Words>1614</Words>
  <Application>Microsoft Office PowerPoint</Application>
  <PresentationFormat>Personalizado</PresentationFormat>
  <Paragraphs>167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Gallery</vt:lpstr>
      <vt:lpstr>Presentación de PowerPoint</vt:lpstr>
      <vt:lpstr>Presentación de PowerPoint</vt:lpstr>
      <vt:lpstr>Unidad 2.-Los factores geopolíticos incidentes en las relaciones económico comerciales en los bloques y regiones del mundo. </vt:lpstr>
      <vt:lpstr>2.1 Fronteras </vt:lpstr>
      <vt:lpstr>Frontera natural: es aquella que separa un territorio de otro mediante un accidente geográfico como pueden ser: ríos, valles, montañas.   </vt:lpstr>
      <vt:lpstr> Frontera terrestre Son fronteras que separan una nación de otra pero haciendo uso de elementos visibles característicos de las fronteras naturales como las montañas o los lagos; y elementos artificiales usados en las fronteras políticas como letreros, puentes o avisos.   </vt:lpstr>
      <vt:lpstr>Frontera aérea Es el espacio aéreo o porción de la atmósfera que le pertenece a un país y regulado por el Estado.</vt:lpstr>
      <vt:lpstr>2.3 Recursos naturales </vt:lpstr>
      <vt:lpstr>Presentación de PowerPoint</vt:lpstr>
      <vt:lpstr>2.5 Mares y zonas de Convergencia Interoceánicas  </vt:lpstr>
      <vt:lpstr>2.6 Extensión Territorial- continentes  </vt:lpstr>
      <vt:lpstr>2.7 Vías   fluviales navegables </vt:lpstr>
      <vt:lpstr>Presentación de PowerPoint</vt:lpstr>
      <vt:lpstr>Unidad 3.-  Las actividades económicas, su importancia.</vt:lpstr>
      <vt:lpstr> </vt:lpstr>
      <vt:lpstr>3.1 Clasificación y características</vt:lpstr>
      <vt:lpstr>3.2 Actividades Primarias, Secundarias y Terciarias.</vt:lpstr>
      <vt:lpstr>3.3 Interacción del hombre y el medio (desarrollo y/ó crecimiento económico</vt:lpstr>
      <vt:lpstr>Diferencia entre el crecimiento económico y desarrollo</vt:lpstr>
      <vt:lpstr>3.4 Distribución geográfica a nivel mundial</vt:lpstr>
      <vt:lpstr>Presentación de PowerPoint</vt:lpstr>
      <vt:lpstr>Grado de desarrollo mundial </vt:lpstr>
      <vt:lpstr>3.5 La globalización y los bloques económicos de la integración regional.  </vt:lpstr>
      <vt:lpstr>CARACTERÍSTICAS DE LA GLOBALIZACIÓN</vt:lpstr>
      <vt:lpstr>Presentación de PowerPoint</vt:lpstr>
      <vt:lpstr>La globalización económica</vt:lpstr>
      <vt:lpstr>La economía mundo</vt:lpstr>
      <vt:lpstr>Presentación de PowerPoint</vt:lpstr>
      <vt:lpstr>Bloque económico</vt:lpstr>
      <vt:lpstr>Clasificación</vt:lpstr>
      <vt:lpstr>Presentación de PowerPoint</vt:lpstr>
      <vt:lpstr>REFERENCIAS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Rafael Alberto Duran Gomez</dc:creator>
  <cp:lastModifiedBy>RAFAEL</cp:lastModifiedBy>
  <cp:revision>33</cp:revision>
  <dcterms:created xsi:type="dcterms:W3CDTF">2018-09-27T21:24:50Z</dcterms:created>
  <dcterms:modified xsi:type="dcterms:W3CDTF">2018-09-29T04:14:43Z</dcterms:modified>
</cp:coreProperties>
</file>