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C38"/>
    <a:srgbClr val="7063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68" autoAdjust="0"/>
    <p:restoredTop sz="94660"/>
  </p:normalViewPr>
  <p:slideViewPr>
    <p:cSldViewPr snapToGrid="0">
      <p:cViewPr>
        <p:scale>
          <a:sx n="62" d="100"/>
          <a:sy n="62" d="100"/>
        </p:scale>
        <p:origin x="-1632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9CB70-2904-470D-BFCA-C6CCA797F584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F630A-7138-4BEE-B855-124AB5E20E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0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60EA64-D806-43AC-9DF2-F8C432F32B4C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5738" y="3069916"/>
            <a:ext cx="8991600" cy="1645920"/>
          </a:xfrm>
        </p:spPr>
        <p:txBody>
          <a:bodyPr/>
          <a:lstStyle/>
          <a:p>
            <a:r>
              <a:rPr lang="es-MX" dirty="0" smtClean="0"/>
              <a:t>BLOQUES Y REGIONES DEL COMERCIO MUNDIAL-2018B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65738" y="1304544"/>
            <a:ext cx="8607972" cy="1239894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Centro Universitario Nezahualcóyotl</a:t>
            </a:r>
          </a:p>
          <a:p>
            <a:r>
              <a:rPr lang="es-MX" sz="2800" b="1" dirty="0" smtClean="0">
                <a:solidFill>
                  <a:schemeClr val="bg1"/>
                </a:solidFill>
              </a:rPr>
              <a:t>Licenciatura en Comercio Internacional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17"/>
          <a:stretch/>
        </p:blipFill>
        <p:spPr>
          <a:xfrm>
            <a:off x="0" y="0"/>
            <a:ext cx="12192000" cy="117715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47643" y="5465379"/>
            <a:ext cx="5444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DR. En R.R.I.I</a:t>
            </a:r>
            <a:r>
              <a:rPr lang="es-MX" sz="2400" dirty="0">
                <a:solidFill>
                  <a:schemeClr val="bg1"/>
                </a:solidFill>
              </a:rPr>
              <a:t>. Rafael A. Durán Gómez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371600" y="5465379"/>
            <a:ext cx="441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</a:rPr>
              <a:t>Visión </a:t>
            </a:r>
            <a:r>
              <a:rPr lang="es-MX" sz="2800" dirty="0" err="1" smtClean="0">
                <a:solidFill>
                  <a:schemeClr val="accent2">
                    <a:lumMod val="75000"/>
                  </a:schemeClr>
                </a:solidFill>
              </a:rPr>
              <a:t>Proyectable</a:t>
            </a:r>
            <a:endParaRPr lang="es-MX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sz="2800" dirty="0" err="1" smtClean="0">
                <a:solidFill>
                  <a:schemeClr val="accent2">
                    <a:lumMod val="75000"/>
                  </a:schemeClr>
                </a:solidFill>
              </a:rPr>
              <a:t>Guión</a:t>
            </a: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</a:rPr>
              <a:t> Explicativo</a:t>
            </a:r>
            <a:endParaRPr lang="es-MX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0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025" y="3009"/>
            <a:ext cx="1883827" cy="54563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 rot="16200000">
            <a:off x="7005531" y="-3357671"/>
            <a:ext cx="545631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AB52817D-8EAA-4887-BD39-1B24FD3B5731}"/>
              </a:ext>
            </a:extLst>
          </p:cNvPr>
          <p:cNvSpPr/>
          <p:nvPr/>
        </p:nvSpPr>
        <p:spPr>
          <a:xfrm>
            <a:off x="86872" y="1061028"/>
            <a:ext cx="5782412" cy="579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Rector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Doctor en Educación </a:t>
            </a: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Alfredo Barrera Baca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Salud Pública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María Estela Delgado Maya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Docencia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e Ingeniería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Carlos Eduardo Barrera Díaz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Investigación y Estudios Avanzados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Sociales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Luis Raúl Ortiz Ramírez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Rectoría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Arte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Édgar Miranda Ortiz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Difusión Cultural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Comunicación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Jannet Valero Vilchis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Extensión y Vinculación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Economía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Javier González Martínez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Administración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 en Ciencias de la Computación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José Raymundo Marcial Romero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de Planeación y Desarrollo Institucional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Lingüística Aplicada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María del Pilar Ampudia García 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 de Cooperación Internacional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Doctora en Ciencias Sociales y Políticas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Gabriela Fuentes Reyes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Abogada General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Licenciado en Comunicación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Gastón Pedraza Muñoz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 General de Comunicación Universitaria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Relaciones Interinstitucionales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Jorge Bernáldez García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Secretario Técnico de la Rectoría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Maestra en Administración Publica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Guadalupe Ofelia                                            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Directora General de Centros Universitarios </a:t>
            </a: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Santamaría González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y Unidades profesionales</a:t>
            </a:r>
          </a:p>
          <a:p>
            <a:pPr indent="457200">
              <a:lnSpc>
                <a:spcPct val="107000"/>
              </a:lnSpc>
            </a:pP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Maestro en Administración</a:t>
            </a:r>
            <a:endParaRPr lang="es-E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07000"/>
              </a:lnSpc>
            </a:pPr>
            <a:r>
              <a:rPr lang="es-MX" sz="105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Ignacio Gutiérrez Padilla		</a:t>
            </a:r>
            <a:r>
              <a:rPr lang="es-MX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Contralor</a:t>
            </a:r>
            <a:endParaRPr lang="es-E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82" y="130042"/>
            <a:ext cx="1268046" cy="88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E415AD7D-1944-4E4E-B779-59D11112D073}"/>
              </a:ext>
            </a:extLst>
          </p:cNvPr>
          <p:cNvSpPr/>
          <p:nvPr/>
        </p:nvSpPr>
        <p:spPr>
          <a:xfrm>
            <a:off x="5360670" y="548640"/>
            <a:ext cx="6648450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Maestro en Derecho </a:t>
            </a: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Juan Carlos Medina Huicochea  </a:t>
            </a:r>
          </a:p>
          <a:p>
            <a:pPr marL="3200400" indent="-2743200" algn="ctr">
              <a:lnSpc>
                <a:spcPts val="20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Encargado del Despacho de la Dirección del Centro Universitario UAEM Nezahualcóyotl </a:t>
            </a:r>
          </a:p>
          <a:p>
            <a:pPr marL="3200400" indent="-2743200" algn="ctr">
              <a:lnSpc>
                <a:spcPts val="2000"/>
              </a:lnSpc>
            </a:pPr>
            <a:endParaRPr lang="es-MX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 algn="ctr">
              <a:lnSpc>
                <a:spcPts val="2000"/>
              </a:lnSpc>
            </a:pP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Maestro en Ciencias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José Antonio Castillo Jiménez      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Subdirector Académico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Licenciado en Economía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Ramón Vital Hernández	           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Subdirector Administrativo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 Doctora en Ciencias Sociales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María Luisa Quintero Soto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Coordinadora de Investigación y Estudios Avanzados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Licenciado en Administración de Empresas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Víctor Manuel Durán López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Planeación y Desarrollo Institucional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Relaciones Internacionales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Rafael Alberto Durán Gómez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Comercio Internacional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Maestra en </a:t>
            </a:r>
            <a:r>
              <a:rPr lang="es-E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Ciencias </a:t>
            </a: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Gabriela Kramer Bustos 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Coordinadora de la Licenciatura en Educación para la Salud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Ingeniería de los Sistemas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Ricardo Rico Molina 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Ingeniería en Sistemas Inteligentes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Doctor en Urbanismo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Noé Gaspar Sánchez	</a:t>
            </a: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Ingeniería en Transporte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Maestro en Ciencias de la Computación 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indent="-2743200">
              <a:lnSpc>
                <a:spcPts val="1700"/>
              </a:lnSpc>
            </a:pPr>
            <a:r>
              <a:rPr lang="es-MX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Erick </a:t>
            </a:r>
            <a:r>
              <a:rPr lang="es-MX" sz="11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Nicólas</a:t>
            </a:r>
            <a:r>
              <a:rPr lang="es-MX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Cabrera Álvarez	</a:t>
            </a:r>
            <a:r>
              <a:rPr lang="es-MX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Coordinador de la Licenciatura en Seguridad Ciudadana</a:t>
            </a:r>
            <a:endParaRPr lang="es-ES" sz="11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700"/>
              </a:lnSpc>
              <a:spcAft>
                <a:spcPts val="80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E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80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948690" y="1805940"/>
            <a:ext cx="1078992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El estudio de las Regiones y Bloques del Comercio Mundial resulta  fundamental en la formación académica y sobre todo profesional del alumno  que egresará como Licenciado en Comercio Internacional.  El homologar  y aplicar las diferentes materias al ámbito práctico que representaría el análisis exhaustivo de los bloques y regiones comerciales en el mundo, plantea la perspectiva para enriquecer el acervo cultural de los alumnos y les permitirá visualizar de manera holística las posibles opciones de mercado para la comercialización de productos en el mundo. </a:t>
            </a:r>
            <a:endParaRPr lang="es-MX" sz="2400" dirty="0" smtClean="0"/>
          </a:p>
          <a:p>
            <a:pPr algn="just"/>
            <a:endParaRPr lang="es-MX" sz="2800" dirty="0" smtClean="0"/>
          </a:p>
          <a:p>
            <a:pPr algn="just"/>
            <a:r>
              <a:rPr lang="es-MX" sz="2400" dirty="0" smtClean="0"/>
              <a:t>Las </a:t>
            </a:r>
            <a:r>
              <a:rPr lang="es-MX" sz="2400" dirty="0"/>
              <a:t>Diapositivas selectas corresponden al Temario. Aunque es de destacar que el curso posibilita un sinnúmero de posibilidades al examinar países, culturas, políticas y problemáticas regionales del mundo actual.</a:t>
            </a:r>
          </a:p>
          <a:p>
            <a:pPr algn="just"/>
            <a:endParaRPr lang="es-MX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52" y="449970"/>
            <a:ext cx="1547618" cy="105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349" y="262404"/>
            <a:ext cx="7267062" cy="54868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931670" y="265896"/>
            <a:ext cx="1884632" cy="545633"/>
          </a:xfrm>
          <a:prstGeom prst="rect">
            <a:avLst/>
          </a:prstGeom>
          <a:solidFill>
            <a:srgbClr val="7A7C38"/>
          </a:solidFill>
          <a:ln>
            <a:solidFill>
              <a:srgbClr val="7A7C3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PRESENTACIÓN Y GUIÓN EXPLICATIVO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94933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9100" y="1121212"/>
            <a:ext cx="565023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dirty="0"/>
              <a:t>Unidad 1.- Manejo de  teorías referentes a la integración y conformación de bloques y regiones en el mundo</a:t>
            </a:r>
          </a:p>
          <a:p>
            <a:pPr algn="just"/>
            <a:endParaRPr lang="es-MX" sz="1200" dirty="0"/>
          </a:p>
          <a:p>
            <a:pPr algn="just"/>
            <a:r>
              <a:rPr lang="es-MX" sz="1200" dirty="0" smtClean="0"/>
              <a:t>Contenidos</a:t>
            </a:r>
            <a:r>
              <a:rPr lang="es-MX" sz="1200" dirty="0"/>
              <a:t>: </a:t>
            </a:r>
          </a:p>
          <a:p>
            <a:pPr algn="just"/>
            <a:r>
              <a:rPr lang="es-MX" sz="1200" dirty="0"/>
              <a:t>1.1	Comprender a base del estudio y la investigación la teoría de sistemas y la teoría de la Integración económica.</a:t>
            </a:r>
          </a:p>
          <a:p>
            <a:pPr algn="just"/>
            <a:r>
              <a:rPr lang="es-MX" sz="1200" dirty="0"/>
              <a:t>1.2	Concepto general de lo que es y representa la organización de Bloques y Regiones Comerciales a nivel internacional.</a:t>
            </a:r>
          </a:p>
          <a:p>
            <a:pPr algn="just"/>
            <a:r>
              <a:rPr lang="es-MX" sz="1200" dirty="0"/>
              <a:t>1.3	Conformación de los Bloques y Regiones Comerciales debido a la posición geográfica, ventajas competitivas e intereses de los Estados.</a:t>
            </a:r>
          </a:p>
          <a:p>
            <a:pPr algn="just"/>
            <a:endParaRPr lang="es-MX" sz="1200" dirty="0"/>
          </a:p>
          <a:p>
            <a:pPr algn="just"/>
            <a:r>
              <a:rPr lang="es-MX" sz="1200" dirty="0"/>
              <a:t>Unidad 2.-Los factores geopolíticos incidentes en las relaciones económico comerciales en los bloques y regiones del mundo</a:t>
            </a:r>
            <a:r>
              <a:rPr lang="es-MX" sz="1200" dirty="0" smtClean="0"/>
              <a:t>.</a:t>
            </a:r>
          </a:p>
          <a:p>
            <a:pPr algn="just"/>
            <a:endParaRPr lang="es-MX" sz="1200" dirty="0"/>
          </a:p>
          <a:p>
            <a:pPr algn="just"/>
            <a:r>
              <a:rPr lang="es-MX" sz="1200" dirty="0"/>
              <a:t>Contenidos:</a:t>
            </a:r>
          </a:p>
          <a:p>
            <a:pPr algn="just"/>
            <a:r>
              <a:rPr lang="es-MX" sz="1200" dirty="0"/>
              <a:t>2.1	Fronteras</a:t>
            </a:r>
          </a:p>
          <a:p>
            <a:pPr algn="just"/>
            <a:r>
              <a:rPr lang="es-MX" sz="1200" dirty="0"/>
              <a:t>2.2	Estrechos marítimos</a:t>
            </a:r>
          </a:p>
          <a:p>
            <a:pPr algn="just"/>
            <a:r>
              <a:rPr lang="es-MX" sz="1200" dirty="0"/>
              <a:t>2.3	Recursos naturales</a:t>
            </a:r>
          </a:p>
          <a:p>
            <a:pPr algn="just"/>
            <a:r>
              <a:rPr lang="es-MX" sz="1200" dirty="0"/>
              <a:t>2.4	Transportes y vías de comunicación</a:t>
            </a:r>
          </a:p>
          <a:p>
            <a:pPr algn="just"/>
            <a:r>
              <a:rPr lang="es-MX" sz="1200" dirty="0"/>
              <a:t>2.5	Mares y zonas de Convergencia Interoceánicas </a:t>
            </a:r>
          </a:p>
          <a:p>
            <a:pPr algn="just"/>
            <a:r>
              <a:rPr lang="es-MX" sz="1200" dirty="0"/>
              <a:t>2.6	Extensión Territorial- continentes </a:t>
            </a:r>
          </a:p>
          <a:p>
            <a:pPr algn="just"/>
            <a:r>
              <a:rPr lang="es-MX" sz="1200" dirty="0"/>
              <a:t>2.7	Vías   fluviales navegables</a:t>
            </a:r>
          </a:p>
          <a:p>
            <a:pPr algn="just"/>
            <a:endParaRPr lang="es-MX" sz="1200" dirty="0"/>
          </a:p>
        </p:txBody>
      </p:sp>
      <p:sp>
        <p:nvSpPr>
          <p:cNvPr id="4" name="Rectángulo 3"/>
          <p:cNvSpPr/>
          <p:nvPr/>
        </p:nvSpPr>
        <p:spPr>
          <a:xfrm>
            <a:off x="6176010" y="1121212"/>
            <a:ext cx="501015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Unidad 3.-  Las actividades económicas, su importancia</a:t>
            </a:r>
          </a:p>
          <a:p>
            <a:endParaRPr lang="es-MX" sz="1200" dirty="0"/>
          </a:p>
          <a:p>
            <a:r>
              <a:rPr lang="es-MX" sz="1200" dirty="0"/>
              <a:t>Contenidos:</a:t>
            </a:r>
          </a:p>
          <a:p>
            <a:r>
              <a:rPr lang="es-MX" sz="1200" dirty="0"/>
              <a:t>3.1	Clasificación y características</a:t>
            </a:r>
          </a:p>
          <a:p>
            <a:r>
              <a:rPr lang="es-MX" sz="1200" dirty="0"/>
              <a:t>3.2	 Actividades Primarias, Secundarias y Terciarias.</a:t>
            </a:r>
          </a:p>
          <a:p>
            <a:r>
              <a:rPr lang="es-MX" sz="1200" dirty="0"/>
              <a:t>3.3	Interacción del hombre y el medio (desarrollo y/</a:t>
            </a:r>
            <a:r>
              <a:rPr lang="es-MX" sz="1200" dirty="0" err="1"/>
              <a:t>ó</a:t>
            </a:r>
            <a:r>
              <a:rPr lang="es-MX" sz="1200" dirty="0"/>
              <a:t> crecimiento económico).</a:t>
            </a:r>
          </a:p>
          <a:p>
            <a:r>
              <a:rPr lang="es-MX" sz="1200" dirty="0"/>
              <a:t>3.4	Distribución geográfica a nivel mundial</a:t>
            </a:r>
          </a:p>
          <a:p>
            <a:r>
              <a:rPr lang="es-MX" sz="1200" dirty="0"/>
              <a:t>3.5	La globalización y los bloques económicos de la integración regional.</a:t>
            </a:r>
          </a:p>
          <a:p>
            <a:endParaRPr lang="es-MX" sz="1200" dirty="0"/>
          </a:p>
          <a:p>
            <a:r>
              <a:rPr lang="es-MX" sz="1200" dirty="0"/>
              <a:t>Unidad 4. - Movimientos migratorios y el factor económico-comercial</a:t>
            </a:r>
          </a:p>
          <a:p>
            <a:endParaRPr lang="es-MX" sz="1200" dirty="0"/>
          </a:p>
          <a:p>
            <a:r>
              <a:rPr lang="es-MX" sz="1200" dirty="0"/>
              <a:t>Contenidos:</a:t>
            </a:r>
          </a:p>
          <a:p>
            <a:r>
              <a:rPr lang="es-MX" sz="1200" dirty="0"/>
              <a:t>4.1	Tipos, características, causas y consecuencias.</a:t>
            </a:r>
          </a:p>
          <a:p>
            <a:r>
              <a:rPr lang="es-MX" sz="1200" dirty="0"/>
              <a:t>4.2	Factores que influyen en el crecimiento y distribución de la población, así como algunas políticas demográficas del mundo y sus consecuencias en el impacto económico comercial de las regiones  en el mundo.</a:t>
            </a:r>
          </a:p>
          <a:p>
            <a:r>
              <a:rPr lang="es-MX" sz="1200" dirty="0"/>
              <a:t>4.3	El caso de México </a:t>
            </a:r>
          </a:p>
          <a:p>
            <a:endParaRPr lang="es-MX" sz="12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176010" y="4549676"/>
            <a:ext cx="47663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Unidad 5. -  Estudios </a:t>
            </a:r>
            <a:r>
              <a:rPr lang="es-MX" sz="1200" dirty="0" smtClean="0"/>
              <a:t>regionales</a:t>
            </a:r>
          </a:p>
          <a:p>
            <a:endParaRPr lang="es-MX" sz="1200" dirty="0"/>
          </a:p>
          <a:p>
            <a:r>
              <a:rPr lang="es-MX" sz="1200" dirty="0"/>
              <a:t>Contenidos:</a:t>
            </a:r>
          </a:p>
          <a:p>
            <a:r>
              <a:rPr lang="es-MX" sz="1200" dirty="0"/>
              <a:t>5.1	Características generales de la integración económica  regional mundial</a:t>
            </a:r>
          </a:p>
          <a:p>
            <a:r>
              <a:rPr lang="es-MX" sz="1200" dirty="0"/>
              <a:t>5.2	 Centroamérica y el Caribe</a:t>
            </a:r>
          </a:p>
          <a:p>
            <a:r>
              <a:rPr lang="es-MX" sz="1200" dirty="0"/>
              <a:t>5.3	Norteamérica.</a:t>
            </a:r>
          </a:p>
          <a:p>
            <a:r>
              <a:rPr lang="es-MX" sz="1200" dirty="0"/>
              <a:t>5.4	Europa</a:t>
            </a:r>
          </a:p>
          <a:p>
            <a:r>
              <a:rPr lang="es-MX" sz="1200" dirty="0"/>
              <a:t>5.5	Asia</a:t>
            </a:r>
          </a:p>
          <a:p>
            <a:r>
              <a:rPr lang="es-MX" sz="1200" dirty="0"/>
              <a:t>5.6	África</a:t>
            </a:r>
          </a:p>
          <a:p>
            <a:r>
              <a:rPr lang="es-MX" sz="1200" dirty="0"/>
              <a:t>5.7	Medio oriente </a:t>
            </a:r>
          </a:p>
          <a:p>
            <a:endParaRPr lang="es-MX" sz="1200" dirty="0"/>
          </a:p>
        </p:txBody>
      </p:sp>
      <p:sp>
        <p:nvSpPr>
          <p:cNvPr id="7" name="Rectángulo 6"/>
          <p:cNvSpPr/>
          <p:nvPr/>
        </p:nvSpPr>
        <p:spPr>
          <a:xfrm rot="16200000">
            <a:off x="7176981" y="-3094781"/>
            <a:ext cx="545631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1931670" y="265896"/>
            <a:ext cx="1884632" cy="545633"/>
          </a:xfrm>
          <a:prstGeom prst="rect">
            <a:avLst/>
          </a:prstGeom>
          <a:solidFill>
            <a:srgbClr val="7A7C38"/>
          </a:solidFill>
          <a:ln>
            <a:solidFill>
              <a:srgbClr val="7A7C3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TEMARIO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67" y="231119"/>
            <a:ext cx="1268078" cy="8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77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7176981" y="-3094781"/>
            <a:ext cx="545631" cy="726698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1931670" y="265896"/>
            <a:ext cx="1884632" cy="545633"/>
          </a:xfrm>
          <a:prstGeom prst="rect">
            <a:avLst/>
          </a:prstGeom>
          <a:solidFill>
            <a:srgbClr val="7A7C38"/>
          </a:solidFill>
          <a:ln>
            <a:solidFill>
              <a:srgbClr val="7A7C3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OBJETIVOS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325879" y="1688604"/>
            <a:ext cx="990600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OBJETIVO DEL CURSO: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El alumno examinará los elementos globales y regionales </a:t>
            </a:r>
            <a:r>
              <a:rPr lang="es-MX" dirty="0" smtClean="0"/>
              <a:t>que intervienen </a:t>
            </a:r>
            <a:r>
              <a:rPr lang="es-MX" dirty="0"/>
              <a:t>en la conformación de Bloques y Regiones en el </a:t>
            </a:r>
            <a:r>
              <a:rPr lang="es-MX" dirty="0" smtClean="0"/>
              <a:t>Mundo, se </a:t>
            </a:r>
            <a:r>
              <a:rPr lang="es-MX" dirty="0"/>
              <a:t>hace énfasis en aquellos del orden comercial; también </a:t>
            </a:r>
            <a:r>
              <a:rPr lang="es-MX" dirty="0" smtClean="0"/>
              <a:t>será capaz </a:t>
            </a:r>
            <a:r>
              <a:rPr lang="es-MX" dirty="0"/>
              <a:t>de comparar la evolución y la actualidad de la cohesión y la</a:t>
            </a:r>
          </a:p>
          <a:p>
            <a:pPr algn="just"/>
            <a:r>
              <a:rPr lang="es-MX" dirty="0"/>
              <a:t>disrupción comercial entre dichos bloques.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Partiendo del Objetivo del Curso, las Diapositivas aquí </a:t>
            </a:r>
            <a:r>
              <a:rPr lang="es-MX" dirty="0" smtClean="0"/>
              <a:t>presentadas constituyen </a:t>
            </a:r>
            <a:r>
              <a:rPr lang="es-MX" dirty="0"/>
              <a:t>un material de apoyo para temas exhaustivos de la </a:t>
            </a:r>
            <a:r>
              <a:rPr lang="es-MX" dirty="0" smtClean="0"/>
              <a:t>Unidad de </a:t>
            </a:r>
            <a:r>
              <a:rPr lang="es-MX" dirty="0"/>
              <a:t>Aprendizaje Bloques y Regiones del Comercio </a:t>
            </a:r>
            <a:r>
              <a:rPr lang="es-MX" dirty="0" smtClean="0"/>
              <a:t>Mundial.</a:t>
            </a:r>
          </a:p>
          <a:p>
            <a:pPr algn="just"/>
            <a:r>
              <a:rPr lang="es-MX" dirty="0" smtClean="0"/>
              <a:t>No </a:t>
            </a:r>
            <a:r>
              <a:rPr lang="es-MX" dirty="0"/>
              <a:t>obstante, por la amplitud y complejidad del curso, se analiza la </a:t>
            </a:r>
            <a:r>
              <a:rPr lang="es-MX" dirty="0" smtClean="0"/>
              <a:t>mayor parte </a:t>
            </a:r>
            <a:r>
              <a:rPr lang="es-MX" dirty="0"/>
              <a:t>de los subtemas directa o indirectamente.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51" y="265896"/>
            <a:ext cx="1268078" cy="8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5341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442</TotalTime>
  <Words>345</Words>
  <Application>Microsoft Office PowerPoint</Application>
  <PresentationFormat>Personalizado</PresentationFormat>
  <Paragraphs>114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Parcel</vt:lpstr>
      <vt:lpstr>BLOQUES Y REGIONES DEL COMERCIO MUNDIAL-2018B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BLOQUES Y REGIONES DEL COMERCIO MUNDIAL-2018B</dc:title>
  <dc:creator>Rafael Alberto Duran Gomez</dc:creator>
  <cp:lastModifiedBy>RAFAEL</cp:lastModifiedBy>
  <cp:revision>11</cp:revision>
  <dcterms:created xsi:type="dcterms:W3CDTF">2018-09-27T17:35:44Z</dcterms:created>
  <dcterms:modified xsi:type="dcterms:W3CDTF">2018-09-29T04:18:53Z</dcterms:modified>
</cp:coreProperties>
</file>