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8" r:id="rId3"/>
    <p:sldId id="276" r:id="rId4"/>
    <p:sldId id="273" r:id="rId5"/>
    <p:sldId id="274" r:id="rId6"/>
    <p:sldId id="27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0" autoAdjust="0"/>
    <p:restoredTop sz="94676" autoAdjust="0"/>
  </p:normalViewPr>
  <p:slideViewPr>
    <p:cSldViewPr snapToGrid="0">
      <p:cViewPr>
        <p:scale>
          <a:sx n="90" d="100"/>
          <a:sy n="90" d="100"/>
        </p:scale>
        <p:origin x="-528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3572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1570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3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0540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4359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0635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2723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668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319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2394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9880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8874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475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918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891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62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9CDBA-EE7D-4F53-92A1-7C80CC0572A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620FF0-907A-4A75-84AB-98D1898D2C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888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31" t="25878" r="24674" b="48760"/>
          <a:stretch/>
        </p:blipFill>
        <p:spPr>
          <a:xfrm>
            <a:off x="465114" y="223284"/>
            <a:ext cx="6983895" cy="13723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510545" y="1958656"/>
            <a:ext cx="759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Licenciatura en Comercio Internacional </a:t>
            </a:r>
            <a:endParaRPr lang="es-MX" sz="3200" dirty="0"/>
          </a:p>
        </p:txBody>
      </p:sp>
      <p:sp>
        <p:nvSpPr>
          <p:cNvPr id="6" name="5 Rectángulo"/>
          <p:cNvSpPr/>
          <p:nvPr/>
        </p:nvSpPr>
        <p:spPr>
          <a:xfrm>
            <a:off x="2812183" y="2717888"/>
            <a:ext cx="4636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/>
              <a:t>Unidad de </a:t>
            </a:r>
            <a:r>
              <a:rPr lang="es-MX" sz="3200" dirty="0" smtClean="0"/>
              <a:t>Aprendizaje</a:t>
            </a:r>
            <a:endParaRPr lang="es-MX" sz="3200" dirty="0"/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4901610" y="4819990"/>
            <a:ext cx="4634912" cy="679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tabLst>
                <a:tab pos="2133600" algn="l"/>
                <a:tab pos="5221288" algn="l"/>
              </a:tabLst>
            </a:pPr>
            <a:r>
              <a:rPr lang="es-MX" b="1" dirty="0">
                <a:solidFill>
                  <a:schemeClr val="tx1"/>
                </a:solidFill>
                <a:latin typeface="Arial Narrow" pitchFamily="34" charset="0"/>
              </a:rPr>
              <a:t>Material didáctico (Diapositivas)</a:t>
            </a:r>
          </a:p>
          <a:p>
            <a:pPr algn="ctr">
              <a:tabLst>
                <a:tab pos="2133600" algn="l"/>
                <a:tab pos="5221288" algn="l"/>
              </a:tabLst>
            </a:pPr>
            <a:r>
              <a:rPr lang="es-MX" u="sng" dirty="0" smtClean="0">
                <a:solidFill>
                  <a:schemeClr val="tx1"/>
                </a:solidFill>
                <a:latin typeface="Arial Narrow" pitchFamily="34" charset="0"/>
              </a:rPr>
              <a:t>Guion </a:t>
            </a:r>
            <a:r>
              <a:rPr lang="es-MX" u="sng" dirty="0">
                <a:solidFill>
                  <a:schemeClr val="tx1"/>
                </a:solidFill>
                <a:latin typeface="Arial Narrow" pitchFamily="34" charset="0"/>
              </a:rPr>
              <a:t>Explicativo</a:t>
            </a:r>
          </a:p>
          <a:p>
            <a:pPr algn="r"/>
            <a:r>
              <a:rPr lang="es-MX" altLang="es-MX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Prof. Rafael Alberto Durán Gómez</a:t>
            </a:r>
          </a:p>
          <a:p>
            <a:pPr algn="r"/>
            <a:r>
              <a:rPr lang="es-MX" altLang="es-MX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Septiembre</a:t>
            </a:r>
            <a:r>
              <a:rPr lang="es-MX" altLang="es-MX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, </a:t>
            </a:r>
            <a:r>
              <a:rPr lang="es-MX" altLang="es-MX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2018</a:t>
            </a:r>
            <a:endParaRPr lang="es-MX" altLang="es-MX" b="1" dirty="0">
              <a:solidFill>
                <a:schemeClr val="tx1"/>
              </a:solidFill>
              <a:latin typeface="Arial Narrow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923751" y="3627104"/>
            <a:ext cx="5447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u="sng" dirty="0" smtClean="0"/>
              <a:t>Prácticas </a:t>
            </a:r>
            <a:r>
              <a:rPr lang="es-MX" sz="2800" b="1" u="sng" dirty="0" smtClean="0"/>
              <a:t>Profesionales 2017-8 </a:t>
            </a:r>
            <a:endParaRPr lang="es-MX" sz="2800" b="1" u="sng" dirty="0"/>
          </a:p>
        </p:txBody>
      </p:sp>
    </p:spTree>
    <p:extLst>
      <p:ext uri="{BB962C8B-B14F-4D97-AF65-F5344CB8AC3E}">
        <p14:creationId xmlns:p14="http://schemas.microsoft.com/office/powerpoint/2010/main" val="70805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025" y="3009"/>
            <a:ext cx="1883827" cy="54563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 rot="16200000">
            <a:off x="7005531" y="-3357671"/>
            <a:ext cx="545631" cy="726698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AB52817D-8EAA-4887-BD39-1B24FD3B5731}"/>
              </a:ext>
            </a:extLst>
          </p:cNvPr>
          <p:cNvSpPr/>
          <p:nvPr/>
        </p:nvSpPr>
        <p:spPr>
          <a:xfrm>
            <a:off x="86872" y="1061028"/>
            <a:ext cx="5782412" cy="579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Rector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Doctor en Educación </a:t>
            </a: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Alfredo Barrera Baca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Salud Pública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María Estela Delgado Maya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 de Docencia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Ciencias e Ingeniería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Carlos Eduardo Barrera Díaz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Investigación y Estudios Avanzados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Ciencias Sociales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Luis Raúl Ortiz Ramírez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Rectoría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Arte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José Édgar Miranda Ortiz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Difusión Cultural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Comunicación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Jannet Valero Vilchis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 de Extensión y Vinculación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Maestro en Economía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Javier González Martínez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Administración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Ciencias de la Computación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José Raymundo Marcial Romero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Planeación y Desarrollo Institucional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Lingüística Aplicada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María del Pilar Ampudia García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 de Cooperación Internacional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Doctora en Ciencias Sociales y Políticas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Gabriela Fuentes Reyes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Abogada General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Licenciado en Comunicación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Gastón Pedraza Muñoz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Director General de Comunicación Universitaria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Maestro en Relaciones Interinstitucionales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Jorge Bernáldez García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Técnico de la Rectoría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Administración Publica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Guadalupe Ofelia                                            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Directora General de Centros Universitarios </a:t>
            </a: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Santamaría González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y Unidades profesionales</a:t>
            </a:r>
          </a:p>
          <a:p>
            <a:pPr indent="457200">
              <a:lnSpc>
                <a:spcPct val="107000"/>
              </a:lnSpc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Maestro en Administración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Ignacio Gutiérrez Padilla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Contralor</a:t>
            </a:r>
            <a:endParaRPr lang="es-ES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82" y="130042"/>
            <a:ext cx="1268046" cy="88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ángulo 10">
            <a:extLst>
              <a:ext uri="{FF2B5EF4-FFF2-40B4-BE49-F238E27FC236}">
                <a16:creationId xmlns="" xmlns:a16="http://schemas.microsoft.com/office/drawing/2014/main" id="{E415AD7D-1944-4E4E-B779-59D11112D073}"/>
              </a:ext>
            </a:extLst>
          </p:cNvPr>
          <p:cNvSpPr/>
          <p:nvPr/>
        </p:nvSpPr>
        <p:spPr>
          <a:xfrm>
            <a:off x="5360670" y="548640"/>
            <a:ext cx="6648450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Maestro en Derecho </a:t>
            </a: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Juan Carlos Medina Huicochea  </a:t>
            </a:r>
          </a:p>
          <a:p>
            <a:pPr marL="3200400" indent="-2743200" algn="ctr">
              <a:lnSpc>
                <a:spcPts val="20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Encargado del Despacho de la Dirección del Centro Universitario UAEM Nezahualcóyotl </a:t>
            </a:r>
          </a:p>
          <a:p>
            <a:pPr marL="3200400" indent="-2743200" algn="ctr">
              <a:lnSpc>
                <a:spcPts val="2000"/>
              </a:lnSpc>
            </a:pPr>
            <a:endParaRPr lang="es-MX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 algn="ctr">
              <a:lnSpc>
                <a:spcPts val="2000"/>
              </a:lnSpc>
            </a:pP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Maestro en Ciencias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José Antonio Castillo Jiménez      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Subdirector Académico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Licenciado en Economía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Ramón Vital Hernández	           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Subdirector Administrativo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 Doctora en Ciencias Sociales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María Luisa Quintero Soto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Coordinadora de Investigación y Estudios Avanzados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Licenciado en Administración de Empresas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Víctor Manuel Durán López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Planeación y Desarrollo Institucional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Doctor en Relaciones Internacionales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Rafael Alberto Durán Gómez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Comercio Internacional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Maestra en </a:t>
            </a:r>
            <a:r>
              <a:rPr lang="es-E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Ciencias </a:t>
            </a: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Gabriela Kramer Bustos 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Coordinadora de la Licenciatura en Educación para la Salud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Doctor en Ingeniería de los Sistemas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Ricardo Rico Molina 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Ingeniería en Sistemas Inteligentes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Doctor en Urbanismo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Noé Gaspar Sánchez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Ingeniería en Transporte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Maestro en Ciencias de la Computación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Erick </a:t>
            </a:r>
            <a:r>
              <a:rPr lang="es-MX" sz="1100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Nicólas</a:t>
            </a:r>
            <a:r>
              <a:rPr lang="es-MX" sz="11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Cabrera Álvarez	</a:t>
            </a:r>
            <a:r>
              <a:rPr lang="es-MX" sz="1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Seguridad Ciudadana</a:t>
            </a:r>
            <a:endParaRPr lang="es-ES" sz="11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80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734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cap="all" dirty="0">
                <a:ln w="9000" cmpd="sng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Presentación y Guión explicativo</a:t>
            </a: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1630326" y="1610833"/>
            <a:ext cx="7643813" cy="4873625"/>
          </a:xfrm>
        </p:spPr>
        <p:txBody>
          <a:bodyPr/>
          <a:lstStyle/>
          <a:p>
            <a:pPr algn="just" eaLnBrk="1" hangingPunct="1"/>
            <a:r>
              <a:rPr lang="es-MX" altLang="es-MX" sz="2000" dirty="0" smtClean="0"/>
              <a:t>Prácticas Profesionales , </a:t>
            </a:r>
            <a:r>
              <a:rPr lang="es-MX" altLang="es-MX" sz="2000" dirty="0"/>
              <a:t>es la Unidad Aprendizaje impartida durante el </a:t>
            </a:r>
            <a:r>
              <a:rPr lang="es-MX" altLang="es-MX" sz="2000" dirty="0" smtClean="0"/>
              <a:t>noveno semestre de </a:t>
            </a:r>
            <a:r>
              <a:rPr lang="es-MX" altLang="es-MX" sz="2000" dirty="0"/>
              <a:t>la licenciatura, el curso busca brindar al estudiante el conocimiento y los </a:t>
            </a:r>
            <a:r>
              <a:rPr lang="es-MX" altLang="es-MX" sz="2000" dirty="0" smtClean="0"/>
              <a:t>elementos para la correcta elaboración y/o participación de las mismas brindándole las herramientas necesarias . </a:t>
            </a:r>
            <a:endParaRPr lang="es-MX" altLang="es-MX" sz="2000" dirty="0"/>
          </a:p>
          <a:p>
            <a:pPr algn="just" eaLnBrk="1" hangingPunct="1"/>
            <a:r>
              <a:rPr lang="es-MX" altLang="es-MX" sz="2000" dirty="0"/>
              <a:t>Las Diapositivas selectas corresponden a los subtemas indicados </a:t>
            </a:r>
            <a:r>
              <a:rPr lang="es-MX" altLang="es-MX" sz="2000" dirty="0" smtClean="0"/>
              <a:t>en </a:t>
            </a:r>
            <a:r>
              <a:rPr lang="es-MX" altLang="es-MX" sz="2000" dirty="0"/>
              <a:t>el </a:t>
            </a:r>
            <a:r>
              <a:rPr lang="es-MX" altLang="es-MX" sz="2000" dirty="0" smtClean="0"/>
              <a:t>Temario. Cabe destacar que la unidad es totalmente práctica .</a:t>
            </a:r>
          </a:p>
          <a:p>
            <a:pPr algn="just" eaLnBrk="1" hangingPunct="1"/>
            <a:r>
              <a:rPr lang="es-MX" altLang="es-MX" sz="2000" dirty="0"/>
              <a:t>S</a:t>
            </a:r>
            <a:r>
              <a:rPr lang="es-MX" altLang="es-MX" sz="2000" dirty="0" smtClean="0"/>
              <a:t>eñalando con color </a:t>
            </a:r>
            <a:r>
              <a:rPr lang="es-MX" altLang="es-MX" sz="2000" dirty="0" smtClean="0">
                <a:solidFill>
                  <a:schemeClr val="accent2"/>
                </a:solidFill>
              </a:rPr>
              <a:t>naranja</a:t>
            </a:r>
            <a:r>
              <a:rPr lang="es-MX" altLang="es-MX" sz="2000" dirty="0" smtClean="0"/>
              <a:t> los puntos que se tratan en la presentación </a:t>
            </a:r>
            <a:endParaRPr lang="es-MX" altLang="es-MX" sz="2000" dirty="0"/>
          </a:p>
        </p:txBody>
      </p:sp>
    </p:spTree>
    <p:extLst>
      <p:ext uri="{BB962C8B-B14F-4D97-AF65-F5344CB8AC3E}">
        <p14:creationId xmlns:p14="http://schemas.microsoft.com/office/powerpoint/2010/main" val="2372525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635091" y="175006"/>
            <a:ext cx="6480048" cy="64294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>
              <a:spcBef>
                <a:spcPct val="0"/>
              </a:spcBef>
              <a:buNone/>
              <a:defRPr sz="4000" b="1" cap="all">
                <a:ln w="9000" cmpd="sng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/>
              <a:t>TEMARIO</a:t>
            </a: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901667" y="817948"/>
            <a:ext cx="7416800" cy="429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3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I.-INTRODUCCIÓN</a:t>
            </a:r>
          </a:p>
          <a:p>
            <a:pPr eaLnBrk="1" hangingPunct="1"/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I.I.- Contexto de las Prácticas Profesionales en </a:t>
            </a:r>
            <a:r>
              <a:rPr lang="es-MX" altLang="es-MX" sz="13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el CU </a:t>
            </a:r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Nezahualcóyotl</a:t>
            </a:r>
          </a:p>
          <a:p>
            <a:pPr eaLnBrk="1" hangingPunct="1"/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I.II.- Importancia del Departamento de Prácticas Profesionales en </a:t>
            </a:r>
            <a:r>
              <a:rPr lang="es-MX" altLang="es-MX" sz="13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el CU </a:t>
            </a:r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Nezahualcóyotl.</a:t>
            </a:r>
          </a:p>
          <a:p>
            <a:pPr eaLnBrk="1" hangingPunct="1"/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I.III.- Beneficios de realizar las Prácticas Profesionales.</a:t>
            </a:r>
          </a:p>
          <a:p>
            <a:pPr eaLnBrk="1" hangingPunct="1"/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I.IV.- Responsabilidades de los sujetos a intervenir en el proceso de Prácticas Profesionales. </a:t>
            </a:r>
          </a:p>
          <a:p>
            <a:pPr eaLnBrk="1" hangingPunct="1"/>
            <a:endParaRPr lang="es-MX" altLang="es-MX" sz="1300" b="1" dirty="0">
              <a:solidFill>
                <a:schemeClr val="tx2">
                  <a:lumMod val="9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es-MX" altLang="es-MX" sz="13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II.-IMPACTO DE LAS PRÁCTICAS PROFESIONALES EN </a:t>
            </a:r>
            <a:r>
              <a:rPr lang="es-MX" altLang="es-MX" sz="13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EL CU </a:t>
            </a:r>
            <a:r>
              <a:rPr lang="es-MX" altLang="es-MX" sz="13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NEZAHUALCOYOTL.</a:t>
            </a:r>
          </a:p>
          <a:p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II.I.- Las funciones del Departamento de Prácticas Profesionales</a:t>
            </a:r>
          </a:p>
          <a:p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II.II.- Relación de alumnos que realizan sus prácticas Profesionales</a:t>
            </a:r>
          </a:p>
          <a:p>
            <a:r>
              <a:rPr lang="es-MX" altLang="es-MX" sz="1300" dirty="0">
                <a:latin typeface="Arial Narrow" panose="020B0606020202030204" pitchFamily="34" charset="0"/>
                <a:cs typeface="Times New Roman" panose="02020603050405020304" pitchFamily="18" charset="0"/>
              </a:rPr>
              <a:t>II.III.-Relación de alumnos por carrera liberados en Prácticas Profesionales.</a:t>
            </a:r>
          </a:p>
          <a:p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II.IV.- Ventaja competitiva de las Prácticas Profesionales.</a:t>
            </a:r>
          </a:p>
          <a:p>
            <a:endParaRPr lang="es-MX" altLang="es-MX" sz="1300" b="1" dirty="0">
              <a:solidFill>
                <a:schemeClr val="tx2">
                  <a:lumMod val="9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es-MX" altLang="es-MX" sz="13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III.-METODOLOGIA PARA LA REALIZACION DE LAS PRÁCTICAS PROFESIONALES</a:t>
            </a:r>
            <a:endParaRPr lang="es-MX" altLang="es-MX" sz="1300" dirty="0">
              <a:latin typeface="Arial Narrow" panose="020B0606020202030204" pitchFamily="34" charset="0"/>
            </a:endParaRPr>
          </a:p>
          <a:p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III.I.-Pasos para registrarse en el Sistema Universitario de Prácticas Profesionales. </a:t>
            </a:r>
          </a:p>
          <a:p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III.II.- Diagrama de flujo  de los pasos de Prácticas Profesionales.</a:t>
            </a:r>
          </a:p>
          <a:p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III.III.-</a:t>
            </a:r>
            <a:r>
              <a:rPr lang="es-MX" altLang="es-MX" sz="13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</a:t>
            </a:r>
            <a:r>
              <a:rPr lang="es-ES" altLang="es-MX" sz="13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principales  </a:t>
            </a:r>
            <a:r>
              <a:rPr lang="es-ES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documentos que el prestador de prácticas Profesionales debe de entregar a lo largo del semestre.</a:t>
            </a:r>
            <a:endParaRPr lang="es-MX" altLang="es-MX" sz="1300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endParaRPr lang="es-MX" altLang="es-MX" sz="13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s-MX" altLang="es-MX" sz="13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IV.-ELABORACION DE LA MEMORIA DE PRÁCTICAS PROFESIONALES </a:t>
            </a:r>
          </a:p>
          <a:p>
            <a:pPr eaLnBrk="1" hangingPunct="1"/>
            <a:r>
              <a:rPr lang="es-MX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IV.I.-Contexto actual del entorno laboral</a:t>
            </a:r>
          </a:p>
          <a:p>
            <a:pPr lvl="1" eaLnBrk="1" hangingPunct="1"/>
            <a:r>
              <a:rPr lang="es-ES_tradnl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Historia; Ubicación geográfica; Sector; Organización;</a:t>
            </a:r>
            <a:endParaRPr lang="es-MX" altLang="es-MX" sz="1300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1" eaLnBrk="1" hangingPunct="1"/>
            <a:r>
              <a:rPr lang="es-ES_tradnl" altLang="es-MX" sz="13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Infraestructura; Logística; Impacto social, económico y </a:t>
            </a:r>
            <a:r>
              <a:rPr lang="es-ES_tradnl" altLang="es-MX" sz="13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tecnológico</a:t>
            </a:r>
            <a:endParaRPr lang="es-MX" altLang="es-MX" sz="13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75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2 Marcador de contenido"/>
          <p:cNvSpPr>
            <a:spLocks noGrp="1"/>
          </p:cNvSpPr>
          <p:nvPr>
            <p:ph idx="1"/>
          </p:nvPr>
        </p:nvSpPr>
        <p:spPr>
          <a:xfrm>
            <a:off x="864648" y="124603"/>
            <a:ext cx="6553200" cy="60483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tabLst>
                <a:tab pos="457200" algn="l"/>
              </a:tabLst>
              <a:defRPr/>
            </a:pPr>
            <a:r>
              <a:rPr lang="es-ES_tradnl" altLang="es-MX" sz="14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IV.II.- </a:t>
            </a:r>
            <a:r>
              <a:rPr lang="es-MX" altLang="es-MX" sz="14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Planteamiento del problema</a:t>
            </a:r>
            <a:endParaRPr lang="es-MX" sz="1400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IV.III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.-Objetivos generales y particulares</a:t>
            </a: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MX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V.IV.-Listado de </a:t>
            </a: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Actividades</a:t>
            </a:r>
            <a:endParaRPr lang="es-MX" sz="1400" dirty="0">
              <a:latin typeface="Arial Narrow" pitchFamily="34" charset="0"/>
            </a:endParaRP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IV.V.-Vinculación con unidades de aprendizaje.</a:t>
            </a:r>
            <a:endParaRPr lang="es-MX" sz="14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IV.VI.-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Resultados obtenidos </a:t>
            </a: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ES" sz="1400" dirty="0">
                <a:latin typeface="Arial Narrow" pitchFamily="34" charset="0"/>
              </a:rPr>
              <a:t>Escenario inicial de la empresa; Principales problemáticas; Estrategias empleadas;</a:t>
            </a:r>
            <a:endParaRPr lang="es-MX" sz="1400" dirty="0">
              <a:latin typeface="Arial Narrow" pitchFamily="34" charset="0"/>
            </a:endParaRP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ES" sz="1400" dirty="0">
                <a:latin typeface="Arial Narrow" pitchFamily="34" charset="0"/>
              </a:rPr>
              <a:t>Logros obtenidos; Escenario final </a:t>
            </a: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IV.VII Competencias desarrolladas:</a:t>
            </a:r>
          </a:p>
          <a:p>
            <a:pPr marL="457200" lvl="1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Competencias comportamentales nivel técnico</a:t>
            </a:r>
          </a:p>
          <a:p>
            <a:pPr marL="457200" lvl="1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Competencias nivel Técnico-Asistencial</a:t>
            </a:r>
          </a:p>
          <a:p>
            <a:pPr marL="457200" lvl="1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Competencias comportamentales nivel Profesional</a:t>
            </a:r>
          </a:p>
          <a:p>
            <a:pPr marL="457200" lvl="1" indent="0" algn="just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Competencias comportamentales nivel Directivo</a:t>
            </a: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ES" sz="1400" dirty="0">
                <a:latin typeface="Arial Narrow" pitchFamily="34" charset="0"/>
              </a:rPr>
              <a:t>IV.VIII.- Experiencia  obtenida del Prestador</a:t>
            </a: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ES" sz="1400" dirty="0">
                <a:latin typeface="Arial Narrow" pitchFamily="34" charset="0"/>
              </a:rPr>
              <a:t>IV. X.-Producción de Capital Humano en las Escuelas.</a:t>
            </a: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es-ES" sz="1600" b="1" dirty="0">
                <a:solidFill>
                  <a:schemeClr val="tx1"/>
                </a:solidFill>
                <a:latin typeface="Arial Narrow" pitchFamily="34" charset="0"/>
              </a:rPr>
              <a:t>V. Habilidades demandadas por las empresas</a:t>
            </a:r>
          </a:p>
          <a:p>
            <a:pPr marL="457200" lvl="1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tx1"/>
                </a:solidFill>
                <a:latin typeface="Arial Narrow" pitchFamily="34" charset="0"/>
              </a:rPr>
              <a:t>Cantidad sin calidad</a:t>
            </a:r>
          </a:p>
          <a:p>
            <a:pPr marL="457200" lvl="1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tx1"/>
                </a:solidFill>
                <a:latin typeface="Arial Narrow" pitchFamily="34" charset="0"/>
              </a:rPr>
              <a:t>Recepción de Capital Humano</a:t>
            </a:r>
          </a:p>
          <a:p>
            <a:pPr marL="457200" lvl="1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tx1"/>
                </a:solidFill>
                <a:latin typeface="Arial Narrow" pitchFamily="34" charset="0"/>
              </a:rPr>
              <a:t>Principales puestos mas difíciles de cubrir en México</a:t>
            </a:r>
          </a:p>
          <a:p>
            <a:pPr marL="457200" lvl="1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tx1"/>
                </a:solidFill>
                <a:latin typeface="Arial Narrow" pitchFamily="34" charset="0"/>
              </a:rPr>
              <a:t>Carreras sobrepobladas</a:t>
            </a:r>
          </a:p>
          <a:p>
            <a:pPr marL="457200" lvl="1" indent="0">
              <a:buNone/>
              <a:tabLst>
                <a:tab pos="457200" algn="l"/>
              </a:tabLst>
              <a:defRPr/>
            </a:pPr>
            <a:r>
              <a:rPr lang="es-ES" sz="1400" dirty="0">
                <a:solidFill>
                  <a:schemeClr val="tx1"/>
                </a:solidFill>
                <a:latin typeface="Arial Narrow" pitchFamily="34" charset="0"/>
              </a:rPr>
              <a:t>Habilidades para el futuro</a:t>
            </a:r>
          </a:p>
        </p:txBody>
      </p:sp>
    </p:spTree>
    <p:extLst>
      <p:ext uri="{BB962C8B-B14F-4D97-AF65-F5344CB8AC3E}">
        <p14:creationId xmlns:p14="http://schemas.microsoft.com/office/powerpoint/2010/main" val="386395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30553" y="447540"/>
            <a:ext cx="8143932" cy="13234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>
              <a:spcBef>
                <a:spcPct val="0"/>
              </a:spcBef>
              <a:buNone/>
              <a:defRPr sz="4000" b="1" cap="all">
                <a:ln w="9000" cmpd="sng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/>
              <a:t>Unidad de Aprendizaje y Objetivos 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99018" y="1292368"/>
            <a:ext cx="8575467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latin typeface="Arial Narrow" pitchFamily="34" charset="0"/>
              </a:rPr>
              <a:t>OBJETIVO DEL CURSO: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Arial Narrow" pitchFamily="34" charset="0"/>
              </a:rPr>
              <a:t>Que </a:t>
            </a:r>
            <a:r>
              <a:rPr lang="es-MX" dirty="0">
                <a:latin typeface="Arial Narrow" pitchFamily="34" charset="0"/>
              </a:rPr>
              <a:t>el alumno sea capaz de desempeñarse en el campo laboral de una manera adecuada y acorde a las capacidades, aptitudes y conocimientos que ha adquirido a lo largo de su formación académica mejorando así el funcionamientos de una empresa, institución u organismos ya existente.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99018" y="3585438"/>
            <a:ext cx="7014387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  <a:tabLst>
                <a:tab pos="3971925" algn="l"/>
              </a:tabLst>
            </a:pPr>
            <a:r>
              <a:rPr lang="es-MX" dirty="0">
                <a:latin typeface="Arial Narrow" pitchFamily="34" charset="0"/>
              </a:rPr>
              <a:t>Partiendo del Objetivo del Curso, las Diapositivas aquí plasmadas representan un material de apoyo para el desarrollo de la Unidad de Aprendizaje.</a:t>
            </a:r>
          </a:p>
          <a:p>
            <a:pPr algn="just" eaLnBrk="0" hangingPunct="0">
              <a:lnSpc>
                <a:spcPct val="150000"/>
              </a:lnSpc>
              <a:tabLst>
                <a:tab pos="3971925" algn="l"/>
              </a:tabLst>
            </a:pPr>
            <a:endParaRPr lang="es-MX" sz="1100" dirty="0">
              <a:latin typeface="Arial Narrow" pitchFamily="34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3971925" algn="l"/>
              </a:tabLst>
            </a:pPr>
            <a:endParaRPr lang="es-MX" sz="1100" dirty="0">
              <a:latin typeface="Arial Narrow" pitchFamily="34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3971925" algn="l"/>
              </a:tabLst>
            </a:pPr>
            <a:endParaRPr lang="es-MX" sz="1100" dirty="0">
              <a:latin typeface="Arial Narrow" pitchFamily="34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3971925" algn="l"/>
              </a:tabLst>
            </a:pPr>
            <a:endParaRPr lang="es-MX" sz="1100" dirty="0">
              <a:latin typeface="Arial Narrow" pitchFamily="34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3971925" algn="l"/>
              </a:tabLst>
            </a:pPr>
            <a:endParaRPr lang="es-MX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7986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591</TotalTime>
  <Words>422</Words>
  <Application>Microsoft Office PowerPoint</Application>
  <PresentationFormat>Personalizado</PresentationFormat>
  <Paragraphs>113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Faceta</vt:lpstr>
      <vt:lpstr>Presentación de PowerPoint</vt:lpstr>
      <vt:lpstr>Presentación de PowerPoint</vt:lpstr>
      <vt:lpstr>Presentación y Guión explicativo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ENVASE Y EMBALAJE</dc:title>
  <dc:creator>Francisco Javier Verdugo Trujillo</dc:creator>
  <cp:lastModifiedBy>RAFAEL</cp:lastModifiedBy>
  <cp:revision>48</cp:revision>
  <dcterms:created xsi:type="dcterms:W3CDTF">2017-09-26T03:40:54Z</dcterms:created>
  <dcterms:modified xsi:type="dcterms:W3CDTF">2018-09-29T04:56:25Z</dcterms:modified>
</cp:coreProperties>
</file>