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67"/>
  </p:notesMasterIdLst>
  <p:handoutMasterIdLst>
    <p:handoutMasterId r:id="rId68"/>
  </p:handoutMasterIdLst>
  <p:sldIdLst>
    <p:sldId id="315" r:id="rId2"/>
    <p:sldId id="314" r:id="rId3"/>
    <p:sldId id="256" r:id="rId4"/>
    <p:sldId id="316" r:id="rId5"/>
    <p:sldId id="317" r:id="rId6"/>
    <p:sldId id="318" r:id="rId7"/>
    <p:sldId id="515" r:id="rId8"/>
    <p:sldId id="320" r:id="rId9"/>
    <p:sldId id="321" r:id="rId10"/>
    <p:sldId id="324" r:id="rId11"/>
    <p:sldId id="447" r:id="rId12"/>
    <p:sldId id="471" r:id="rId13"/>
    <p:sldId id="476" r:id="rId14"/>
    <p:sldId id="474" r:id="rId15"/>
    <p:sldId id="507" r:id="rId16"/>
    <p:sldId id="475" r:id="rId17"/>
    <p:sldId id="473" r:id="rId18"/>
    <p:sldId id="508" r:id="rId19"/>
    <p:sldId id="509" r:id="rId20"/>
    <p:sldId id="510" r:id="rId21"/>
    <p:sldId id="472" r:id="rId22"/>
    <p:sldId id="279" r:id="rId23"/>
    <p:sldId id="325" r:id="rId24"/>
    <p:sldId id="477" r:id="rId25"/>
    <p:sldId id="478" r:id="rId26"/>
    <p:sldId id="479" r:id="rId27"/>
    <p:sldId id="480" r:id="rId28"/>
    <p:sldId id="511" r:id="rId29"/>
    <p:sldId id="335" r:id="rId30"/>
    <p:sldId id="481" r:id="rId31"/>
    <p:sldId id="482" r:id="rId32"/>
    <p:sldId id="483" r:id="rId33"/>
    <p:sldId id="484" r:id="rId34"/>
    <p:sldId id="485" r:id="rId35"/>
    <p:sldId id="486" r:id="rId36"/>
    <p:sldId id="513" r:id="rId37"/>
    <p:sldId id="487" r:id="rId38"/>
    <p:sldId id="488" r:id="rId39"/>
    <p:sldId id="496" r:id="rId40"/>
    <p:sldId id="494" r:id="rId41"/>
    <p:sldId id="495" r:id="rId42"/>
    <p:sldId id="489" r:id="rId43"/>
    <p:sldId id="490" r:id="rId44"/>
    <p:sldId id="491" r:id="rId45"/>
    <p:sldId id="492" r:id="rId46"/>
    <p:sldId id="497" r:id="rId47"/>
    <p:sldId id="498" r:id="rId48"/>
    <p:sldId id="499" r:id="rId49"/>
    <p:sldId id="502" r:id="rId50"/>
    <p:sldId id="503" r:id="rId51"/>
    <p:sldId id="504" r:id="rId52"/>
    <p:sldId id="505" r:id="rId53"/>
    <p:sldId id="517" r:id="rId54"/>
    <p:sldId id="516" r:id="rId55"/>
    <p:sldId id="460" r:id="rId56"/>
    <p:sldId id="463" r:id="rId57"/>
    <p:sldId id="464" r:id="rId58"/>
    <p:sldId id="470" r:id="rId59"/>
    <p:sldId id="468" r:id="rId60"/>
    <p:sldId id="518" r:id="rId61"/>
    <p:sldId id="519" r:id="rId62"/>
    <p:sldId id="520" r:id="rId63"/>
    <p:sldId id="469" r:id="rId64"/>
    <p:sldId id="438" r:id="rId65"/>
    <p:sldId id="521" r:id="rId6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15" autoAdjust="0"/>
    <p:restoredTop sz="94660"/>
  </p:normalViewPr>
  <p:slideViewPr>
    <p:cSldViewPr>
      <p:cViewPr varScale="1">
        <p:scale>
          <a:sx n="66" d="100"/>
          <a:sy n="66" d="100"/>
        </p:scale>
        <p:origin x="122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_rels/data10.xml.rels><?xml version="1.0" encoding="UTF-8" standalone="yes"?>
<Relationships xmlns="http://schemas.openxmlformats.org/package/2006/relationships"><Relationship Id="rId1" Type="http://schemas.openxmlformats.org/officeDocument/2006/relationships/image" Target="../media/image17.jpg"/></Relationships>
</file>

<file path=ppt/diagrams/_rels/data13.xml.rels><?xml version="1.0" encoding="UTF-8" standalone="yes"?>
<Relationships xmlns="http://schemas.openxmlformats.org/package/2006/relationships"><Relationship Id="rId1" Type="http://schemas.openxmlformats.org/officeDocument/2006/relationships/image" Target="../media/image19.jpg"/></Relationships>
</file>

<file path=ppt/diagrams/_rels/data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image" Target="../media/image14.jpeg"/></Relationships>
</file>

<file path=ppt/diagrams/_rels/drawing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image" Target="../media/image17.jpg"/></Relationships>
</file>

<file path=ppt/diagrams/_rels/drawing1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image" Target="../media/image1.jpeg"/></Relationships>
</file>

<file path=ppt/diagrams/_rels/drawing14.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image" Target="../media/image14.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9.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E05C4F-7D7B-4ED1-B163-FF645DEB33C3}" type="doc">
      <dgm:prSet loTypeId="urn:microsoft.com/office/officeart/2005/8/layout/hProcess7" loCatId="list" qsTypeId="urn:microsoft.com/office/officeart/2005/8/quickstyle/3d3" qsCatId="3D" csTypeId="urn:microsoft.com/office/officeart/2005/8/colors/colorful3" csCatId="colorful" phldr="1"/>
      <dgm:spPr/>
      <dgm:t>
        <a:bodyPr/>
        <a:lstStyle/>
        <a:p>
          <a:endParaRPr lang="es-ES"/>
        </a:p>
      </dgm:t>
    </dgm:pt>
    <dgm:pt modelId="{77C719DB-2540-4743-A258-8B25993F1A79}">
      <dgm:prSet phldrT="[Texto]" custT="1"/>
      <dgm:spPr/>
      <dgm:t>
        <a:bodyPr/>
        <a:lstStyle/>
        <a:p>
          <a:r>
            <a:rPr lang="es-ES" sz="2800" b="1" dirty="0" smtClean="0">
              <a:latin typeface="+mj-lt"/>
            </a:rPr>
            <a:t>1</a:t>
          </a:r>
          <a:endParaRPr lang="es-ES" sz="2800" b="1" dirty="0">
            <a:latin typeface="+mj-lt"/>
          </a:endParaRPr>
        </a:p>
      </dgm:t>
    </dgm:pt>
    <dgm:pt modelId="{3F495D8F-FCE8-4A9D-8A98-149A25A26640}" type="parTrans" cxnId="{2FD7CE6F-03D9-4166-8714-C73BE8C45926}">
      <dgm:prSet/>
      <dgm:spPr/>
      <dgm:t>
        <a:bodyPr/>
        <a:lstStyle/>
        <a:p>
          <a:endParaRPr lang="es-ES" sz="2800"/>
        </a:p>
      </dgm:t>
    </dgm:pt>
    <dgm:pt modelId="{8BE7FA2F-7657-4313-96DB-AA67DECBAFD9}" type="sibTrans" cxnId="{2FD7CE6F-03D9-4166-8714-C73BE8C45926}">
      <dgm:prSet/>
      <dgm:spPr/>
      <dgm:t>
        <a:bodyPr/>
        <a:lstStyle/>
        <a:p>
          <a:endParaRPr lang="es-ES" sz="2800"/>
        </a:p>
      </dgm:t>
    </dgm:pt>
    <dgm:pt modelId="{893CC10E-7C5A-4777-BA80-9BB1C042DCB5}">
      <dgm:prSet phldrT="[Texto]" custT="1"/>
      <dgm:spPr/>
      <dgm:t>
        <a:bodyPr/>
        <a:lstStyle/>
        <a:p>
          <a:pPr algn="ctr"/>
          <a:r>
            <a:rPr lang="es-MX" sz="2800" dirty="0" smtClean="0">
              <a:latin typeface="+mj-lt"/>
            </a:rPr>
            <a:t>Establecer, en términos de  </a:t>
          </a:r>
          <a:endParaRPr lang="es-ES" sz="2800" dirty="0">
            <a:latin typeface="+mj-lt"/>
          </a:endParaRPr>
        </a:p>
      </dgm:t>
    </dgm:pt>
    <dgm:pt modelId="{B719B888-23B8-42A8-80E9-03FBDE43CF12}" type="parTrans" cxnId="{4B596F4A-943F-48EB-B68F-3C008F1DD38E}">
      <dgm:prSet/>
      <dgm:spPr/>
      <dgm:t>
        <a:bodyPr/>
        <a:lstStyle/>
        <a:p>
          <a:endParaRPr lang="es-ES" sz="2800"/>
        </a:p>
      </dgm:t>
    </dgm:pt>
    <dgm:pt modelId="{4025AB28-9668-4511-B588-995F24755AFA}" type="sibTrans" cxnId="{4B596F4A-943F-48EB-B68F-3C008F1DD38E}">
      <dgm:prSet/>
      <dgm:spPr/>
      <dgm:t>
        <a:bodyPr/>
        <a:lstStyle/>
        <a:p>
          <a:endParaRPr lang="es-ES" sz="2800"/>
        </a:p>
      </dgm:t>
    </dgm:pt>
    <dgm:pt modelId="{669CC66F-C3CA-47B0-BEA9-B6E45E5B0A0A}">
      <dgm:prSet phldrT="[Texto]" custT="1"/>
      <dgm:spPr/>
      <dgm:t>
        <a:bodyPr/>
        <a:lstStyle/>
        <a:p>
          <a:r>
            <a:rPr lang="es-ES" sz="2800" b="1" dirty="0" smtClean="0">
              <a:latin typeface="+mj-lt"/>
            </a:rPr>
            <a:t>2</a:t>
          </a:r>
          <a:endParaRPr lang="es-ES" sz="2800" b="1" dirty="0">
            <a:latin typeface="+mj-lt"/>
          </a:endParaRPr>
        </a:p>
      </dgm:t>
    </dgm:pt>
    <dgm:pt modelId="{FE25A4BB-3EE3-49C5-B53F-B39DFB0D75F2}" type="parTrans" cxnId="{8142A8D5-A125-4823-8D01-CC96E42BE1E6}">
      <dgm:prSet/>
      <dgm:spPr/>
      <dgm:t>
        <a:bodyPr/>
        <a:lstStyle/>
        <a:p>
          <a:endParaRPr lang="es-ES" sz="2800"/>
        </a:p>
      </dgm:t>
    </dgm:pt>
    <dgm:pt modelId="{B8A7B432-AEDF-4EAC-9CC3-6C3854DACB86}" type="sibTrans" cxnId="{8142A8D5-A125-4823-8D01-CC96E42BE1E6}">
      <dgm:prSet/>
      <dgm:spPr/>
      <dgm:t>
        <a:bodyPr/>
        <a:lstStyle/>
        <a:p>
          <a:endParaRPr lang="es-ES" sz="2800"/>
        </a:p>
      </dgm:t>
    </dgm:pt>
    <dgm:pt modelId="{F36DCBAA-8BEA-480B-AA79-9EE0F5A1E489}">
      <dgm:prSet phldrT="[Texto]" custT="1"/>
      <dgm:spPr/>
      <dgm:t>
        <a:bodyPr/>
        <a:lstStyle/>
        <a:p>
          <a:pPr algn="ctr"/>
          <a:r>
            <a:rPr lang="es-MX" sz="2800" dirty="0" smtClean="0">
              <a:latin typeface="+mj-lt"/>
            </a:rPr>
            <a:t>En base al alcance se define la estrategia de investigación.</a:t>
          </a:r>
          <a:endParaRPr lang="es-ES" sz="2800" dirty="0">
            <a:latin typeface="+mj-lt"/>
          </a:endParaRPr>
        </a:p>
      </dgm:t>
    </dgm:pt>
    <dgm:pt modelId="{0D4F7123-1AAE-442C-ADD0-C2316150F18D}" type="parTrans" cxnId="{AF8E8E86-8DC1-46F5-AAEE-F84E2DC35B27}">
      <dgm:prSet/>
      <dgm:spPr/>
      <dgm:t>
        <a:bodyPr/>
        <a:lstStyle/>
        <a:p>
          <a:endParaRPr lang="es-ES" sz="2800"/>
        </a:p>
      </dgm:t>
    </dgm:pt>
    <dgm:pt modelId="{7B7D7513-6B1D-44A3-8162-FD1E9CF457E3}" type="sibTrans" cxnId="{AF8E8E86-8DC1-46F5-AAEE-F84E2DC35B27}">
      <dgm:prSet/>
      <dgm:spPr/>
      <dgm:t>
        <a:bodyPr/>
        <a:lstStyle/>
        <a:p>
          <a:endParaRPr lang="es-ES" sz="2800"/>
        </a:p>
      </dgm:t>
    </dgm:pt>
    <dgm:pt modelId="{4D03E098-68C9-489E-A9B4-3A4E8A9BF1E7}">
      <dgm:prSet custT="1"/>
      <dgm:spPr/>
      <dgm:t>
        <a:bodyPr/>
        <a:lstStyle/>
        <a:p>
          <a:pPr algn="ctr"/>
          <a:r>
            <a:rPr lang="es-MX" sz="2800" dirty="0" smtClean="0">
              <a:latin typeface="+mj-lt"/>
            </a:rPr>
            <a:t>conocimiento, </a:t>
          </a:r>
          <a:endParaRPr lang="es-MX" sz="2800" dirty="0">
            <a:latin typeface="+mj-lt"/>
          </a:endParaRPr>
        </a:p>
      </dgm:t>
    </dgm:pt>
    <dgm:pt modelId="{29D156E7-CDF3-45DC-91E7-2B58116FE1CA}" type="parTrans" cxnId="{62F0E34A-4EE5-4F0E-80CA-4BC926E02693}">
      <dgm:prSet/>
      <dgm:spPr/>
      <dgm:t>
        <a:bodyPr/>
        <a:lstStyle/>
        <a:p>
          <a:endParaRPr lang="es-ES" sz="2800"/>
        </a:p>
      </dgm:t>
    </dgm:pt>
    <dgm:pt modelId="{82F23CDA-E9F7-4A36-A588-2FA3DD3CE480}" type="sibTrans" cxnId="{62F0E34A-4EE5-4F0E-80CA-4BC926E02693}">
      <dgm:prSet/>
      <dgm:spPr/>
      <dgm:t>
        <a:bodyPr/>
        <a:lstStyle/>
        <a:p>
          <a:endParaRPr lang="es-ES" sz="2800"/>
        </a:p>
      </dgm:t>
    </dgm:pt>
    <dgm:pt modelId="{1FDC6226-7902-4CE8-ABE1-73A4211C2C04}">
      <dgm:prSet custT="1"/>
      <dgm:spPr/>
      <dgm:t>
        <a:bodyPr/>
        <a:lstStyle/>
        <a:p>
          <a:pPr algn="ctr"/>
          <a:r>
            <a:rPr lang="es-MX" sz="2800" dirty="0" smtClean="0">
              <a:latin typeface="+mj-lt"/>
            </a:rPr>
            <a:t>hasta donde es posible que llegue el estudio.</a:t>
          </a:r>
          <a:endParaRPr lang="es-MX" sz="2800" dirty="0">
            <a:latin typeface="+mj-lt"/>
          </a:endParaRPr>
        </a:p>
      </dgm:t>
    </dgm:pt>
    <dgm:pt modelId="{25A3B273-1E11-4D7A-A517-239AD3555508}" type="parTrans" cxnId="{A48F6EE7-2E52-478D-BB80-737A2D262A2E}">
      <dgm:prSet/>
      <dgm:spPr/>
      <dgm:t>
        <a:bodyPr/>
        <a:lstStyle/>
        <a:p>
          <a:endParaRPr lang="es-ES" sz="2800"/>
        </a:p>
      </dgm:t>
    </dgm:pt>
    <dgm:pt modelId="{EA635784-3C42-469C-8EA9-7ABA7661D23B}" type="sibTrans" cxnId="{A48F6EE7-2E52-478D-BB80-737A2D262A2E}">
      <dgm:prSet/>
      <dgm:spPr/>
      <dgm:t>
        <a:bodyPr/>
        <a:lstStyle/>
        <a:p>
          <a:endParaRPr lang="es-ES" sz="2800"/>
        </a:p>
      </dgm:t>
    </dgm:pt>
    <dgm:pt modelId="{02A9FFD2-9EB3-4342-BF4E-9885C8E880FA}" type="pres">
      <dgm:prSet presAssocID="{DBE05C4F-7D7B-4ED1-B163-FF645DEB33C3}" presName="Name0" presStyleCnt="0">
        <dgm:presLayoutVars>
          <dgm:dir/>
          <dgm:animLvl val="lvl"/>
          <dgm:resizeHandles val="exact"/>
        </dgm:presLayoutVars>
      </dgm:prSet>
      <dgm:spPr/>
      <dgm:t>
        <a:bodyPr/>
        <a:lstStyle/>
        <a:p>
          <a:endParaRPr lang="es-ES"/>
        </a:p>
      </dgm:t>
    </dgm:pt>
    <dgm:pt modelId="{997BF430-D620-4082-B5BB-ED43AEAA83EE}" type="pres">
      <dgm:prSet presAssocID="{77C719DB-2540-4743-A258-8B25993F1A79}" presName="compositeNode" presStyleCnt="0">
        <dgm:presLayoutVars>
          <dgm:bulletEnabled val="1"/>
        </dgm:presLayoutVars>
      </dgm:prSet>
      <dgm:spPr/>
    </dgm:pt>
    <dgm:pt modelId="{3A3718F3-B753-4A7F-9D3C-0CE9BA461FAA}" type="pres">
      <dgm:prSet presAssocID="{77C719DB-2540-4743-A258-8B25993F1A79}" presName="bgRect" presStyleLbl="node1" presStyleIdx="0" presStyleCnt="2"/>
      <dgm:spPr/>
      <dgm:t>
        <a:bodyPr/>
        <a:lstStyle/>
        <a:p>
          <a:endParaRPr lang="es-ES"/>
        </a:p>
      </dgm:t>
    </dgm:pt>
    <dgm:pt modelId="{7972D3DB-A23C-4487-8C11-67CAFEED5FA7}" type="pres">
      <dgm:prSet presAssocID="{77C719DB-2540-4743-A258-8B25993F1A79}" presName="parentNode" presStyleLbl="node1" presStyleIdx="0" presStyleCnt="2">
        <dgm:presLayoutVars>
          <dgm:chMax val="0"/>
          <dgm:bulletEnabled val="1"/>
        </dgm:presLayoutVars>
      </dgm:prSet>
      <dgm:spPr/>
      <dgm:t>
        <a:bodyPr/>
        <a:lstStyle/>
        <a:p>
          <a:endParaRPr lang="es-ES"/>
        </a:p>
      </dgm:t>
    </dgm:pt>
    <dgm:pt modelId="{A6AF24D8-DFEA-404D-A907-ACA253FA66ED}" type="pres">
      <dgm:prSet presAssocID="{77C719DB-2540-4743-A258-8B25993F1A79}" presName="childNode" presStyleLbl="node1" presStyleIdx="0" presStyleCnt="2">
        <dgm:presLayoutVars>
          <dgm:bulletEnabled val="1"/>
        </dgm:presLayoutVars>
      </dgm:prSet>
      <dgm:spPr/>
      <dgm:t>
        <a:bodyPr/>
        <a:lstStyle/>
        <a:p>
          <a:endParaRPr lang="es-ES"/>
        </a:p>
      </dgm:t>
    </dgm:pt>
    <dgm:pt modelId="{44AC12FC-1AC7-4A2A-9DB9-2B4C078C3618}" type="pres">
      <dgm:prSet presAssocID="{8BE7FA2F-7657-4313-96DB-AA67DECBAFD9}" presName="hSp" presStyleCnt="0"/>
      <dgm:spPr/>
    </dgm:pt>
    <dgm:pt modelId="{B823A656-3A81-4B7A-9D18-46C9556C5E5C}" type="pres">
      <dgm:prSet presAssocID="{8BE7FA2F-7657-4313-96DB-AA67DECBAFD9}" presName="vProcSp" presStyleCnt="0"/>
      <dgm:spPr/>
    </dgm:pt>
    <dgm:pt modelId="{5C25A46B-60F9-4B1B-ADB1-DB315798FF55}" type="pres">
      <dgm:prSet presAssocID="{8BE7FA2F-7657-4313-96DB-AA67DECBAFD9}" presName="vSp1" presStyleCnt="0"/>
      <dgm:spPr/>
    </dgm:pt>
    <dgm:pt modelId="{E3C81060-60CF-42D1-A186-858200939A3C}" type="pres">
      <dgm:prSet presAssocID="{8BE7FA2F-7657-4313-96DB-AA67DECBAFD9}" presName="simulatedConn" presStyleLbl="solidFgAcc1" presStyleIdx="0" presStyleCnt="1"/>
      <dgm:spPr/>
    </dgm:pt>
    <dgm:pt modelId="{9AA079B4-FA72-48E0-A5E6-A1F1DF669BAF}" type="pres">
      <dgm:prSet presAssocID="{8BE7FA2F-7657-4313-96DB-AA67DECBAFD9}" presName="vSp2" presStyleCnt="0"/>
      <dgm:spPr/>
    </dgm:pt>
    <dgm:pt modelId="{384E742B-B106-4924-9429-CC3AB2915FF2}" type="pres">
      <dgm:prSet presAssocID="{8BE7FA2F-7657-4313-96DB-AA67DECBAFD9}" presName="sibTrans" presStyleCnt="0"/>
      <dgm:spPr/>
    </dgm:pt>
    <dgm:pt modelId="{EB9BD09F-A0D1-4652-827E-90CFD09EC4F6}" type="pres">
      <dgm:prSet presAssocID="{669CC66F-C3CA-47B0-BEA9-B6E45E5B0A0A}" presName="compositeNode" presStyleCnt="0">
        <dgm:presLayoutVars>
          <dgm:bulletEnabled val="1"/>
        </dgm:presLayoutVars>
      </dgm:prSet>
      <dgm:spPr/>
    </dgm:pt>
    <dgm:pt modelId="{5BC79DB4-2B8D-49B3-BAF1-F45EA0CBB175}" type="pres">
      <dgm:prSet presAssocID="{669CC66F-C3CA-47B0-BEA9-B6E45E5B0A0A}" presName="bgRect" presStyleLbl="node1" presStyleIdx="1" presStyleCnt="2"/>
      <dgm:spPr/>
      <dgm:t>
        <a:bodyPr/>
        <a:lstStyle/>
        <a:p>
          <a:endParaRPr lang="es-ES"/>
        </a:p>
      </dgm:t>
    </dgm:pt>
    <dgm:pt modelId="{26B9E04E-C6A9-4661-B922-259C9C147B85}" type="pres">
      <dgm:prSet presAssocID="{669CC66F-C3CA-47B0-BEA9-B6E45E5B0A0A}" presName="parentNode" presStyleLbl="node1" presStyleIdx="1" presStyleCnt="2">
        <dgm:presLayoutVars>
          <dgm:chMax val="0"/>
          <dgm:bulletEnabled val="1"/>
        </dgm:presLayoutVars>
      </dgm:prSet>
      <dgm:spPr/>
      <dgm:t>
        <a:bodyPr/>
        <a:lstStyle/>
        <a:p>
          <a:endParaRPr lang="es-ES"/>
        </a:p>
      </dgm:t>
    </dgm:pt>
    <dgm:pt modelId="{4F33D0C8-6983-40F8-B01A-71B1DF6BA838}" type="pres">
      <dgm:prSet presAssocID="{669CC66F-C3CA-47B0-BEA9-B6E45E5B0A0A}" presName="childNode" presStyleLbl="node1" presStyleIdx="1" presStyleCnt="2">
        <dgm:presLayoutVars>
          <dgm:bulletEnabled val="1"/>
        </dgm:presLayoutVars>
      </dgm:prSet>
      <dgm:spPr/>
      <dgm:t>
        <a:bodyPr/>
        <a:lstStyle/>
        <a:p>
          <a:endParaRPr lang="es-ES"/>
        </a:p>
      </dgm:t>
    </dgm:pt>
  </dgm:ptLst>
  <dgm:cxnLst>
    <dgm:cxn modelId="{A48F6EE7-2E52-478D-BB80-737A2D262A2E}" srcId="{77C719DB-2540-4743-A258-8B25993F1A79}" destId="{1FDC6226-7902-4CE8-ABE1-73A4211C2C04}" srcOrd="2" destOrd="0" parTransId="{25A3B273-1E11-4D7A-A517-239AD3555508}" sibTransId="{EA635784-3C42-469C-8EA9-7ABA7661D23B}"/>
    <dgm:cxn modelId="{AF8E8E86-8DC1-46F5-AAEE-F84E2DC35B27}" srcId="{669CC66F-C3CA-47B0-BEA9-B6E45E5B0A0A}" destId="{F36DCBAA-8BEA-480B-AA79-9EE0F5A1E489}" srcOrd="0" destOrd="0" parTransId="{0D4F7123-1AAE-442C-ADD0-C2316150F18D}" sibTransId="{7B7D7513-6B1D-44A3-8162-FD1E9CF457E3}"/>
    <dgm:cxn modelId="{2FD7CE6F-03D9-4166-8714-C73BE8C45926}" srcId="{DBE05C4F-7D7B-4ED1-B163-FF645DEB33C3}" destId="{77C719DB-2540-4743-A258-8B25993F1A79}" srcOrd="0" destOrd="0" parTransId="{3F495D8F-FCE8-4A9D-8A98-149A25A26640}" sibTransId="{8BE7FA2F-7657-4313-96DB-AA67DECBAFD9}"/>
    <dgm:cxn modelId="{62F0E34A-4EE5-4F0E-80CA-4BC926E02693}" srcId="{77C719DB-2540-4743-A258-8B25993F1A79}" destId="{4D03E098-68C9-489E-A9B4-3A4E8A9BF1E7}" srcOrd="1" destOrd="0" parTransId="{29D156E7-CDF3-45DC-91E7-2B58116FE1CA}" sibTransId="{82F23CDA-E9F7-4A36-A588-2FA3DD3CE480}"/>
    <dgm:cxn modelId="{8142A8D5-A125-4823-8D01-CC96E42BE1E6}" srcId="{DBE05C4F-7D7B-4ED1-B163-FF645DEB33C3}" destId="{669CC66F-C3CA-47B0-BEA9-B6E45E5B0A0A}" srcOrd="1" destOrd="0" parTransId="{FE25A4BB-3EE3-49C5-B53F-B39DFB0D75F2}" sibTransId="{B8A7B432-AEDF-4EAC-9CC3-6C3854DACB86}"/>
    <dgm:cxn modelId="{7DE32506-A771-4545-BC9A-B2DAE8B2AAAB}" type="presOf" srcId="{77C719DB-2540-4743-A258-8B25993F1A79}" destId="{7972D3DB-A23C-4487-8C11-67CAFEED5FA7}" srcOrd="1" destOrd="0" presId="urn:microsoft.com/office/officeart/2005/8/layout/hProcess7"/>
    <dgm:cxn modelId="{9AB8A144-7FC9-4BCB-BC64-D8F087C1A556}" type="presOf" srcId="{669CC66F-C3CA-47B0-BEA9-B6E45E5B0A0A}" destId="{26B9E04E-C6A9-4661-B922-259C9C147B85}" srcOrd="1" destOrd="0" presId="urn:microsoft.com/office/officeart/2005/8/layout/hProcess7"/>
    <dgm:cxn modelId="{F970E0D4-7E2F-48A2-AEC9-E86F444C623F}" type="presOf" srcId="{DBE05C4F-7D7B-4ED1-B163-FF645DEB33C3}" destId="{02A9FFD2-9EB3-4342-BF4E-9885C8E880FA}" srcOrd="0" destOrd="0" presId="urn:microsoft.com/office/officeart/2005/8/layout/hProcess7"/>
    <dgm:cxn modelId="{161CEADB-410B-466B-99E4-5C589383FEB1}" type="presOf" srcId="{4D03E098-68C9-489E-A9B4-3A4E8A9BF1E7}" destId="{A6AF24D8-DFEA-404D-A907-ACA253FA66ED}" srcOrd="0" destOrd="1" presId="urn:microsoft.com/office/officeart/2005/8/layout/hProcess7"/>
    <dgm:cxn modelId="{19C10015-F635-4A96-87D1-9E6B81F0FCEA}" type="presOf" srcId="{F36DCBAA-8BEA-480B-AA79-9EE0F5A1E489}" destId="{4F33D0C8-6983-40F8-B01A-71B1DF6BA838}" srcOrd="0" destOrd="0" presId="urn:microsoft.com/office/officeart/2005/8/layout/hProcess7"/>
    <dgm:cxn modelId="{A1477B27-8D00-40D7-8809-13044429BF59}" type="presOf" srcId="{669CC66F-C3CA-47B0-BEA9-B6E45E5B0A0A}" destId="{5BC79DB4-2B8D-49B3-BAF1-F45EA0CBB175}" srcOrd="0" destOrd="0" presId="urn:microsoft.com/office/officeart/2005/8/layout/hProcess7"/>
    <dgm:cxn modelId="{4B596F4A-943F-48EB-B68F-3C008F1DD38E}" srcId="{77C719DB-2540-4743-A258-8B25993F1A79}" destId="{893CC10E-7C5A-4777-BA80-9BB1C042DCB5}" srcOrd="0" destOrd="0" parTransId="{B719B888-23B8-42A8-80E9-03FBDE43CF12}" sibTransId="{4025AB28-9668-4511-B588-995F24755AFA}"/>
    <dgm:cxn modelId="{43470C39-E278-4FC5-A06F-CEAC62E19171}" type="presOf" srcId="{1FDC6226-7902-4CE8-ABE1-73A4211C2C04}" destId="{A6AF24D8-DFEA-404D-A907-ACA253FA66ED}" srcOrd="0" destOrd="2" presId="urn:microsoft.com/office/officeart/2005/8/layout/hProcess7"/>
    <dgm:cxn modelId="{E4269119-1436-4E13-B59D-F241624C17E7}" type="presOf" srcId="{77C719DB-2540-4743-A258-8B25993F1A79}" destId="{3A3718F3-B753-4A7F-9D3C-0CE9BA461FAA}" srcOrd="0" destOrd="0" presId="urn:microsoft.com/office/officeart/2005/8/layout/hProcess7"/>
    <dgm:cxn modelId="{C2C75540-F446-4EE0-AA4A-C3D223CC3BE8}" type="presOf" srcId="{893CC10E-7C5A-4777-BA80-9BB1C042DCB5}" destId="{A6AF24D8-DFEA-404D-A907-ACA253FA66ED}" srcOrd="0" destOrd="0" presId="urn:microsoft.com/office/officeart/2005/8/layout/hProcess7"/>
    <dgm:cxn modelId="{565CD031-B5FE-4136-AC1E-022557445DA4}" type="presParOf" srcId="{02A9FFD2-9EB3-4342-BF4E-9885C8E880FA}" destId="{997BF430-D620-4082-B5BB-ED43AEAA83EE}" srcOrd="0" destOrd="0" presId="urn:microsoft.com/office/officeart/2005/8/layout/hProcess7"/>
    <dgm:cxn modelId="{4D293E1D-6A90-4977-A2BD-3DA7844CEAC1}" type="presParOf" srcId="{997BF430-D620-4082-B5BB-ED43AEAA83EE}" destId="{3A3718F3-B753-4A7F-9D3C-0CE9BA461FAA}" srcOrd="0" destOrd="0" presId="urn:microsoft.com/office/officeart/2005/8/layout/hProcess7"/>
    <dgm:cxn modelId="{0F89D714-B193-4573-80F5-CB0D335594C4}" type="presParOf" srcId="{997BF430-D620-4082-B5BB-ED43AEAA83EE}" destId="{7972D3DB-A23C-4487-8C11-67CAFEED5FA7}" srcOrd="1" destOrd="0" presId="urn:microsoft.com/office/officeart/2005/8/layout/hProcess7"/>
    <dgm:cxn modelId="{12414C58-CC50-4C35-A63F-D9D9E137AF17}" type="presParOf" srcId="{997BF430-D620-4082-B5BB-ED43AEAA83EE}" destId="{A6AF24D8-DFEA-404D-A907-ACA253FA66ED}" srcOrd="2" destOrd="0" presId="urn:microsoft.com/office/officeart/2005/8/layout/hProcess7"/>
    <dgm:cxn modelId="{469FA315-051F-4EAC-8E7B-CEDAEF47AB99}" type="presParOf" srcId="{02A9FFD2-9EB3-4342-BF4E-9885C8E880FA}" destId="{44AC12FC-1AC7-4A2A-9DB9-2B4C078C3618}" srcOrd="1" destOrd="0" presId="urn:microsoft.com/office/officeart/2005/8/layout/hProcess7"/>
    <dgm:cxn modelId="{4E4F5784-CA18-4931-BB96-83C1A80EDBB8}" type="presParOf" srcId="{02A9FFD2-9EB3-4342-BF4E-9885C8E880FA}" destId="{B823A656-3A81-4B7A-9D18-46C9556C5E5C}" srcOrd="2" destOrd="0" presId="urn:microsoft.com/office/officeart/2005/8/layout/hProcess7"/>
    <dgm:cxn modelId="{9F217CE5-0100-4E50-8939-57910E5F0779}" type="presParOf" srcId="{B823A656-3A81-4B7A-9D18-46C9556C5E5C}" destId="{5C25A46B-60F9-4B1B-ADB1-DB315798FF55}" srcOrd="0" destOrd="0" presId="urn:microsoft.com/office/officeart/2005/8/layout/hProcess7"/>
    <dgm:cxn modelId="{E1A96CDE-5D01-419C-8729-9E2CE0194823}" type="presParOf" srcId="{B823A656-3A81-4B7A-9D18-46C9556C5E5C}" destId="{E3C81060-60CF-42D1-A186-858200939A3C}" srcOrd="1" destOrd="0" presId="urn:microsoft.com/office/officeart/2005/8/layout/hProcess7"/>
    <dgm:cxn modelId="{DD755F64-3362-4C0F-A034-2896710CA9DE}" type="presParOf" srcId="{B823A656-3A81-4B7A-9D18-46C9556C5E5C}" destId="{9AA079B4-FA72-48E0-A5E6-A1F1DF669BAF}" srcOrd="2" destOrd="0" presId="urn:microsoft.com/office/officeart/2005/8/layout/hProcess7"/>
    <dgm:cxn modelId="{46242AC6-0B51-4124-BFDE-4CC5F2D373F8}" type="presParOf" srcId="{02A9FFD2-9EB3-4342-BF4E-9885C8E880FA}" destId="{384E742B-B106-4924-9429-CC3AB2915FF2}" srcOrd="3" destOrd="0" presId="urn:microsoft.com/office/officeart/2005/8/layout/hProcess7"/>
    <dgm:cxn modelId="{6B3EEB45-086F-4770-81F2-9FAC08D78766}" type="presParOf" srcId="{02A9FFD2-9EB3-4342-BF4E-9885C8E880FA}" destId="{EB9BD09F-A0D1-4652-827E-90CFD09EC4F6}" srcOrd="4" destOrd="0" presId="urn:microsoft.com/office/officeart/2005/8/layout/hProcess7"/>
    <dgm:cxn modelId="{F5A45C12-5842-40DF-A139-811787995BE0}" type="presParOf" srcId="{EB9BD09F-A0D1-4652-827E-90CFD09EC4F6}" destId="{5BC79DB4-2B8D-49B3-BAF1-F45EA0CBB175}" srcOrd="0" destOrd="0" presId="urn:microsoft.com/office/officeart/2005/8/layout/hProcess7"/>
    <dgm:cxn modelId="{ED4D56D0-5E4B-4A37-85A5-CA3DE6FB674A}" type="presParOf" srcId="{EB9BD09F-A0D1-4652-827E-90CFD09EC4F6}" destId="{26B9E04E-C6A9-4661-B922-259C9C147B85}" srcOrd="1" destOrd="0" presId="urn:microsoft.com/office/officeart/2005/8/layout/hProcess7"/>
    <dgm:cxn modelId="{A6E1F1D6-4DFB-4206-8409-C1AF8D8B2338}" type="presParOf" srcId="{EB9BD09F-A0D1-4652-827E-90CFD09EC4F6}" destId="{4F33D0C8-6983-40F8-B01A-71B1DF6BA838}"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DE14014-AE9E-47A2-952C-E82B6F2A2CB1}" type="doc">
      <dgm:prSet loTypeId="urn:microsoft.com/office/officeart/2009/3/layout/FramedTextPicture" loCatId="picture" qsTypeId="urn:microsoft.com/office/officeart/2005/8/quickstyle/3d2" qsCatId="3D" csTypeId="urn:microsoft.com/office/officeart/2005/8/colors/colorful4" csCatId="colorful" phldr="1"/>
      <dgm:spPr/>
      <dgm:t>
        <a:bodyPr/>
        <a:lstStyle/>
        <a:p>
          <a:endParaRPr lang="es-ES"/>
        </a:p>
      </dgm:t>
    </dgm:pt>
    <dgm:pt modelId="{EE1C0699-ED4B-4B92-9075-34803188D942}">
      <dgm:prSet phldrT="[Texto]" custT="1"/>
      <dgm:spPr/>
      <dgm:t>
        <a:bodyPr/>
        <a:lstStyle/>
        <a:p>
          <a:pPr algn="ctr"/>
          <a:r>
            <a:rPr lang="es-MX" sz="2700" dirty="0" smtClean="0">
              <a:latin typeface="Georgia" panose="02040502050405020303" pitchFamily="18" charset="0"/>
            </a:rPr>
            <a:t>Identificar relación o grado de asociación que existe entre dos o más variables en un contexto.</a:t>
          </a:r>
          <a:endParaRPr lang="es-ES" sz="2800" dirty="0">
            <a:latin typeface="Georgia" panose="02040502050405020303" pitchFamily="18" charset="0"/>
          </a:endParaRPr>
        </a:p>
      </dgm:t>
    </dgm:pt>
    <dgm:pt modelId="{72A75845-4519-4058-8C8A-767FD825A810}" type="parTrans" cxnId="{C3D1B05D-6317-4F98-B429-6AB3AD00EA73}">
      <dgm:prSet/>
      <dgm:spPr/>
      <dgm:t>
        <a:bodyPr/>
        <a:lstStyle/>
        <a:p>
          <a:endParaRPr lang="es-ES"/>
        </a:p>
      </dgm:t>
    </dgm:pt>
    <dgm:pt modelId="{26101822-47A3-4F8F-96E6-7AD1E48FC6AC}" type="sibTrans" cxnId="{C3D1B05D-6317-4F98-B429-6AB3AD00EA73}">
      <dgm:prSet/>
      <dgm:spPr/>
      <dgm:t>
        <a:bodyPr/>
        <a:lstStyle/>
        <a:p>
          <a:endParaRPr lang="es-ES"/>
        </a:p>
      </dgm:t>
    </dgm:pt>
    <dgm:pt modelId="{C2FC1F61-B1B6-4DD6-A1C3-8ED9D81204A5}">
      <dgm:prSet custT="1"/>
      <dgm:spPr/>
      <dgm:t>
        <a:bodyPr/>
        <a:lstStyle/>
        <a:p>
          <a:pPr marL="273050" indent="0"/>
          <a:r>
            <a:rPr lang="es-ES" sz="2800" b="1" dirty="0" smtClean="0">
              <a:latin typeface="Georgia" panose="02040502050405020303" pitchFamily="18" charset="0"/>
            </a:rPr>
            <a:t> Propósito</a:t>
          </a:r>
          <a:endParaRPr lang="es-ES" sz="2800" b="1" dirty="0">
            <a:latin typeface="Georgia" panose="02040502050405020303" pitchFamily="18" charset="0"/>
          </a:endParaRPr>
        </a:p>
      </dgm:t>
    </dgm:pt>
    <dgm:pt modelId="{AE910AF3-C53D-4543-8F32-58A26C974625}" type="parTrans" cxnId="{09F7F59B-266E-475F-9C45-A44F460B82DA}">
      <dgm:prSet/>
      <dgm:spPr/>
      <dgm:t>
        <a:bodyPr/>
        <a:lstStyle/>
        <a:p>
          <a:endParaRPr lang="es-ES"/>
        </a:p>
      </dgm:t>
    </dgm:pt>
    <dgm:pt modelId="{DE2115FC-B3D7-4878-AC5A-8EC712909737}" type="sibTrans" cxnId="{09F7F59B-266E-475F-9C45-A44F460B82DA}">
      <dgm:prSet/>
      <dgm:spPr/>
      <dgm:t>
        <a:bodyPr/>
        <a:lstStyle/>
        <a:p>
          <a:endParaRPr lang="es-ES"/>
        </a:p>
      </dgm:t>
    </dgm:pt>
    <dgm:pt modelId="{1563DDC3-F455-4E9B-998B-8E6B5921F92A}" type="pres">
      <dgm:prSet presAssocID="{5DE14014-AE9E-47A2-952C-E82B6F2A2CB1}" presName="Name0" presStyleCnt="0">
        <dgm:presLayoutVars>
          <dgm:chMax/>
          <dgm:chPref/>
          <dgm:dir/>
        </dgm:presLayoutVars>
      </dgm:prSet>
      <dgm:spPr/>
      <dgm:t>
        <a:bodyPr/>
        <a:lstStyle/>
        <a:p>
          <a:endParaRPr lang="es-ES"/>
        </a:p>
      </dgm:t>
    </dgm:pt>
    <dgm:pt modelId="{34E38B58-A083-4D2A-8509-B8BBAE0DC6B5}" type="pres">
      <dgm:prSet presAssocID="{EE1C0699-ED4B-4B92-9075-34803188D942}" presName="composite" presStyleCnt="0">
        <dgm:presLayoutVars>
          <dgm:chMax/>
          <dgm:chPref/>
        </dgm:presLayoutVars>
      </dgm:prSet>
      <dgm:spPr/>
    </dgm:pt>
    <dgm:pt modelId="{5D22DF83-FA4E-4809-8859-6ACAD7346E37}" type="pres">
      <dgm:prSet presAssocID="{EE1C0699-ED4B-4B92-9075-34803188D942}" presName="Image" presStyleLbl="b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t="-25000" b="-25000"/>
          </a:stretch>
        </a:blipFill>
      </dgm:spPr>
    </dgm:pt>
    <dgm:pt modelId="{41E0AC3E-9511-4D20-B6B6-BC97F8C6EF33}" type="pres">
      <dgm:prSet presAssocID="{EE1C0699-ED4B-4B92-9075-34803188D942}" presName="ParentText" presStyleLbl="revTx" presStyleIdx="0" presStyleCnt="1" custScaleX="121643" custLinFactNeighborX="440" custLinFactNeighborY="-1075">
        <dgm:presLayoutVars>
          <dgm:chMax val="0"/>
          <dgm:chPref val="0"/>
          <dgm:bulletEnabled val="1"/>
        </dgm:presLayoutVars>
      </dgm:prSet>
      <dgm:spPr/>
      <dgm:t>
        <a:bodyPr/>
        <a:lstStyle/>
        <a:p>
          <a:endParaRPr lang="es-ES"/>
        </a:p>
      </dgm:t>
    </dgm:pt>
    <dgm:pt modelId="{B9B47D78-982E-421A-9871-FBCCC02EE437}" type="pres">
      <dgm:prSet presAssocID="{EE1C0699-ED4B-4B92-9075-34803188D942}" presName="tlFrame" presStyleLbl="node1" presStyleIdx="0" presStyleCnt="4"/>
      <dgm:spPr/>
    </dgm:pt>
    <dgm:pt modelId="{A1D9F642-C171-4F3F-99E2-3EDA5CABB1D4}" type="pres">
      <dgm:prSet presAssocID="{EE1C0699-ED4B-4B92-9075-34803188D942}" presName="trFrame" presStyleLbl="node1" presStyleIdx="1" presStyleCnt="4"/>
      <dgm:spPr/>
    </dgm:pt>
    <dgm:pt modelId="{B0FCDFEF-C255-48A2-842A-A75310AD8D96}" type="pres">
      <dgm:prSet presAssocID="{EE1C0699-ED4B-4B92-9075-34803188D942}" presName="blFrame" presStyleLbl="node1" presStyleIdx="2" presStyleCnt="4"/>
      <dgm:spPr/>
    </dgm:pt>
    <dgm:pt modelId="{23D897D8-CBBC-45DC-98A0-FE25FB9F8D36}" type="pres">
      <dgm:prSet presAssocID="{EE1C0699-ED4B-4B92-9075-34803188D942}" presName="brFrame" presStyleLbl="node1" presStyleIdx="3" presStyleCnt="4"/>
      <dgm:spPr/>
    </dgm:pt>
  </dgm:ptLst>
  <dgm:cxnLst>
    <dgm:cxn modelId="{123CCE2B-F9CA-4BD8-99E3-5F88768A5442}" type="presOf" srcId="{5DE14014-AE9E-47A2-952C-E82B6F2A2CB1}" destId="{1563DDC3-F455-4E9B-998B-8E6B5921F92A}" srcOrd="0" destOrd="0" presId="urn:microsoft.com/office/officeart/2009/3/layout/FramedTextPicture"/>
    <dgm:cxn modelId="{09F7F59B-266E-475F-9C45-A44F460B82DA}" srcId="{EE1C0699-ED4B-4B92-9075-34803188D942}" destId="{C2FC1F61-B1B6-4DD6-A1C3-8ED9D81204A5}" srcOrd="0" destOrd="0" parTransId="{AE910AF3-C53D-4543-8F32-58A26C974625}" sibTransId="{DE2115FC-B3D7-4878-AC5A-8EC712909737}"/>
    <dgm:cxn modelId="{2996100D-3BF3-4F6E-A6AB-3A76A042985E}" type="presOf" srcId="{C2FC1F61-B1B6-4DD6-A1C3-8ED9D81204A5}" destId="{41E0AC3E-9511-4D20-B6B6-BC97F8C6EF33}" srcOrd="0" destOrd="1" presId="urn:microsoft.com/office/officeart/2009/3/layout/FramedTextPicture"/>
    <dgm:cxn modelId="{C3D1B05D-6317-4F98-B429-6AB3AD00EA73}" srcId="{5DE14014-AE9E-47A2-952C-E82B6F2A2CB1}" destId="{EE1C0699-ED4B-4B92-9075-34803188D942}" srcOrd="0" destOrd="0" parTransId="{72A75845-4519-4058-8C8A-767FD825A810}" sibTransId="{26101822-47A3-4F8F-96E6-7AD1E48FC6AC}"/>
    <dgm:cxn modelId="{DF02A0C2-2C4F-443A-9213-24D0FFB2A694}" type="presOf" srcId="{EE1C0699-ED4B-4B92-9075-34803188D942}" destId="{41E0AC3E-9511-4D20-B6B6-BC97F8C6EF33}" srcOrd="0" destOrd="0" presId="urn:microsoft.com/office/officeart/2009/3/layout/FramedTextPicture"/>
    <dgm:cxn modelId="{80D8408B-C6B9-4CCC-A645-23A0AE1AD127}" type="presParOf" srcId="{1563DDC3-F455-4E9B-998B-8E6B5921F92A}" destId="{34E38B58-A083-4D2A-8509-B8BBAE0DC6B5}" srcOrd="0" destOrd="0" presId="urn:microsoft.com/office/officeart/2009/3/layout/FramedTextPicture"/>
    <dgm:cxn modelId="{B2D48B5A-9D7C-4048-BFCE-07526B062A55}" type="presParOf" srcId="{34E38B58-A083-4D2A-8509-B8BBAE0DC6B5}" destId="{5D22DF83-FA4E-4809-8859-6ACAD7346E37}" srcOrd="0" destOrd="0" presId="urn:microsoft.com/office/officeart/2009/3/layout/FramedTextPicture"/>
    <dgm:cxn modelId="{C5531DBF-4847-479E-9983-788F5A6CFA8C}" type="presParOf" srcId="{34E38B58-A083-4D2A-8509-B8BBAE0DC6B5}" destId="{41E0AC3E-9511-4D20-B6B6-BC97F8C6EF33}" srcOrd="1" destOrd="0" presId="urn:microsoft.com/office/officeart/2009/3/layout/FramedTextPicture"/>
    <dgm:cxn modelId="{24A5CC5B-25F4-453A-BB1D-4643673B58B5}" type="presParOf" srcId="{34E38B58-A083-4D2A-8509-B8BBAE0DC6B5}" destId="{B9B47D78-982E-421A-9871-FBCCC02EE437}" srcOrd="2" destOrd="0" presId="urn:microsoft.com/office/officeart/2009/3/layout/FramedTextPicture"/>
    <dgm:cxn modelId="{F73AC55B-48A1-4F4A-A122-5F445109B1FD}" type="presParOf" srcId="{34E38B58-A083-4D2A-8509-B8BBAE0DC6B5}" destId="{A1D9F642-C171-4F3F-99E2-3EDA5CABB1D4}" srcOrd="3" destOrd="0" presId="urn:microsoft.com/office/officeart/2009/3/layout/FramedTextPicture"/>
    <dgm:cxn modelId="{59FB6395-A6F8-4067-83C2-E0292FE2077B}" type="presParOf" srcId="{34E38B58-A083-4D2A-8509-B8BBAE0DC6B5}" destId="{B0FCDFEF-C255-48A2-842A-A75310AD8D96}" srcOrd="4" destOrd="0" presId="urn:microsoft.com/office/officeart/2009/3/layout/FramedTextPicture"/>
    <dgm:cxn modelId="{0F15822A-152F-4CF0-B68B-464D7AFF42BF}" type="presParOf" srcId="{34E38B58-A083-4D2A-8509-B8BBAE0DC6B5}" destId="{23D897D8-CBBC-45DC-98A0-FE25FB9F8D36}"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0ED5146-2CAE-4434-B65D-30A33E0792E0}" type="doc">
      <dgm:prSet loTypeId="urn:microsoft.com/office/officeart/2009/3/layout/StepUpProcess" loCatId="process" qsTypeId="urn:microsoft.com/office/officeart/2005/8/quickstyle/3d3" qsCatId="3D" csTypeId="urn:microsoft.com/office/officeart/2005/8/colors/colorful3" csCatId="colorful" phldr="1"/>
      <dgm:spPr/>
      <dgm:t>
        <a:bodyPr/>
        <a:lstStyle/>
        <a:p>
          <a:endParaRPr lang="es-ES"/>
        </a:p>
      </dgm:t>
    </dgm:pt>
    <dgm:pt modelId="{0019B94E-A579-4874-9F64-851DA1956514}">
      <dgm:prSet phldrT="[Texto]" custT="1"/>
      <dgm:spPr/>
      <dgm:t>
        <a:bodyPr/>
        <a:lstStyle/>
        <a:p>
          <a:r>
            <a:rPr lang="es-MX" sz="2400" b="1" dirty="0" smtClean="0">
              <a:latin typeface="Georgia" panose="02040502050405020303" pitchFamily="18" charset="0"/>
            </a:rPr>
            <a:t>Riesgos del investigador</a:t>
          </a:r>
        </a:p>
        <a:p>
          <a:r>
            <a:rPr lang="es-MX" sz="2400" b="1" dirty="0" smtClean="0">
              <a:latin typeface="Georgia" panose="02040502050405020303" pitchFamily="18" charset="0"/>
            </a:rPr>
            <a:t> </a:t>
          </a:r>
          <a:r>
            <a:rPr lang="es-MX" sz="2800" b="0" dirty="0" smtClean="0">
              <a:latin typeface="Georgia" panose="02040502050405020303" pitchFamily="18" charset="0"/>
            </a:rPr>
            <a:t>Obtener relaciones falsas.</a:t>
          </a:r>
          <a:endParaRPr lang="es-ES" sz="2800" b="0" dirty="0">
            <a:latin typeface="Georgia" panose="02040502050405020303" pitchFamily="18" charset="0"/>
          </a:endParaRPr>
        </a:p>
      </dgm:t>
    </dgm:pt>
    <dgm:pt modelId="{355DBAE7-BC89-44F7-867D-6E6BA8A387CA}" type="parTrans" cxnId="{7C95EA20-3D8F-4437-815C-7E429E4310DD}">
      <dgm:prSet/>
      <dgm:spPr/>
      <dgm:t>
        <a:bodyPr/>
        <a:lstStyle/>
        <a:p>
          <a:endParaRPr lang="es-ES"/>
        </a:p>
      </dgm:t>
    </dgm:pt>
    <dgm:pt modelId="{4847464D-60CC-485B-B99E-05FD25E56B0C}" type="sibTrans" cxnId="{7C95EA20-3D8F-4437-815C-7E429E4310DD}">
      <dgm:prSet/>
      <dgm:spPr/>
      <dgm:t>
        <a:bodyPr/>
        <a:lstStyle/>
        <a:p>
          <a:endParaRPr lang="es-ES"/>
        </a:p>
      </dgm:t>
    </dgm:pt>
    <dgm:pt modelId="{4313DF08-3AB2-468C-A5C3-CC7627962714}">
      <dgm:prSet custT="1"/>
      <dgm:spPr/>
      <dgm:t>
        <a:bodyPr/>
        <a:lstStyle/>
        <a:p>
          <a:r>
            <a:rPr lang="es-MX" sz="2800" b="0" dirty="0" smtClean="0">
              <a:latin typeface="Georgia" panose="02040502050405020303" pitchFamily="18" charset="0"/>
            </a:rPr>
            <a:t>Análisis. </a:t>
          </a:r>
          <a:endParaRPr lang="es-ES" sz="2800" b="0" dirty="0">
            <a:latin typeface="Georgia" panose="02040502050405020303" pitchFamily="18" charset="0"/>
          </a:endParaRPr>
        </a:p>
      </dgm:t>
    </dgm:pt>
    <dgm:pt modelId="{EE196AC6-196C-44F9-B114-24362E052F38}" type="sibTrans" cxnId="{D5A6B947-4989-4FB8-925A-CCCC3D639807}">
      <dgm:prSet/>
      <dgm:spPr/>
      <dgm:t>
        <a:bodyPr/>
        <a:lstStyle/>
        <a:p>
          <a:endParaRPr lang="es-ES"/>
        </a:p>
      </dgm:t>
    </dgm:pt>
    <dgm:pt modelId="{9D38435D-8768-407A-BFEE-69908B7B34A3}" type="parTrans" cxnId="{D5A6B947-4989-4FB8-925A-CCCC3D639807}">
      <dgm:prSet/>
      <dgm:spPr/>
      <dgm:t>
        <a:bodyPr/>
        <a:lstStyle/>
        <a:p>
          <a:endParaRPr lang="es-ES"/>
        </a:p>
      </dgm:t>
    </dgm:pt>
    <dgm:pt modelId="{9F452BB8-1506-4A44-8F00-FD0A7A96573C}">
      <dgm:prSet phldrT="[Texto]" custT="1"/>
      <dgm:spPr/>
      <dgm:t>
        <a:bodyPr/>
        <a:lstStyle/>
        <a:p>
          <a:r>
            <a:rPr lang="es-MX" sz="2400" b="1" smtClean="0">
              <a:latin typeface="Georgia" panose="02040502050405020303" pitchFamily="18" charset="0"/>
            </a:rPr>
            <a:t>Rasgos del investigador</a:t>
          </a:r>
          <a:endParaRPr lang="es-ES" sz="2400" b="0" dirty="0">
            <a:latin typeface="Georgia" panose="02040502050405020303" pitchFamily="18" charset="0"/>
          </a:endParaRPr>
        </a:p>
      </dgm:t>
    </dgm:pt>
    <dgm:pt modelId="{BF7AB6FA-A03A-429C-8ED3-7FE3A843535F}" type="parTrans" cxnId="{1F70D175-85DE-416D-B551-78933BFB34A8}">
      <dgm:prSet/>
      <dgm:spPr/>
      <dgm:t>
        <a:bodyPr/>
        <a:lstStyle/>
        <a:p>
          <a:endParaRPr lang="es-ES"/>
        </a:p>
      </dgm:t>
    </dgm:pt>
    <dgm:pt modelId="{1713E7F3-A2EF-4511-A2E7-989A782E935E}" type="sibTrans" cxnId="{1F70D175-85DE-416D-B551-78933BFB34A8}">
      <dgm:prSet/>
      <dgm:spPr/>
      <dgm:t>
        <a:bodyPr/>
        <a:lstStyle/>
        <a:p>
          <a:endParaRPr lang="es-ES"/>
        </a:p>
      </dgm:t>
    </dgm:pt>
    <dgm:pt modelId="{A5D7F2E1-F32A-4728-AD99-8486FD962C9F}" type="pres">
      <dgm:prSet presAssocID="{A0ED5146-2CAE-4434-B65D-30A33E0792E0}" presName="rootnode" presStyleCnt="0">
        <dgm:presLayoutVars>
          <dgm:chMax/>
          <dgm:chPref/>
          <dgm:dir/>
          <dgm:animLvl val="lvl"/>
        </dgm:presLayoutVars>
      </dgm:prSet>
      <dgm:spPr/>
      <dgm:t>
        <a:bodyPr/>
        <a:lstStyle/>
        <a:p>
          <a:endParaRPr lang="es-ES"/>
        </a:p>
      </dgm:t>
    </dgm:pt>
    <dgm:pt modelId="{2024BB62-F304-4F19-94F9-907DA406FE1B}" type="pres">
      <dgm:prSet presAssocID="{0019B94E-A579-4874-9F64-851DA1956514}" presName="composite" presStyleCnt="0"/>
      <dgm:spPr/>
    </dgm:pt>
    <dgm:pt modelId="{7EC157D7-5642-45C1-BDE5-DF5F4A70EDCB}" type="pres">
      <dgm:prSet presAssocID="{0019B94E-A579-4874-9F64-851DA1956514}" presName="LShape" presStyleLbl="alignNode1" presStyleIdx="0" presStyleCnt="3"/>
      <dgm:spPr/>
    </dgm:pt>
    <dgm:pt modelId="{B0DBECE9-0CED-4F79-880D-FD1F2943C3D7}" type="pres">
      <dgm:prSet presAssocID="{0019B94E-A579-4874-9F64-851DA1956514}" presName="ParentText" presStyleLbl="revTx" presStyleIdx="0" presStyleCnt="2">
        <dgm:presLayoutVars>
          <dgm:chMax val="0"/>
          <dgm:chPref val="0"/>
          <dgm:bulletEnabled val="1"/>
        </dgm:presLayoutVars>
      </dgm:prSet>
      <dgm:spPr/>
      <dgm:t>
        <a:bodyPr/>
        <a:lstStyle/>
        <a:p>
          <a:endParaRPr lang="es-ES"/>
        </a:p>
      </dgm:t>
    </dgm:pt>
    <dgm:pt modelId="{1C110687-4652-4E28-9C4E-1ED42FA26B6B}" type="pres">
      <dgm:prSet presAssocID="{0019B94E-A579-4874-9F64-851DA1956514}" presName="Triangle" presStyleLbl="alignNode1" presStyleIdx="1" presStyleCnt="3"/>
      <dgm:spPr/>
    </dgm:pt>
    <dgm:pt modelId="{45AD3EE4-BD01-4D66-8182-D92AE78893D9}" type="pres">
      <dgm:prSet presAssocID="{4847464D-60CC-485B-B99E-05FD25E56B0C}" presName="sibTrans" presStyleCnt="0"/>
      <dgm:spPr/>
    </dgm:pt>
    <dgm:pt modelId="{39FA0980-9797-4E6E-87DF-FB0BE94F5649}" type="pres">
      <dgm:prSet presAssocID="{4847464D-60CC-485B-B99E-05FD25E56B0C}" presName="space" presStyleCnt="0"/>
      <dgm:spPr/>
    </dgm:pt>
    <dgm:pt modelId="{9E19C542-0D92-42DA-B7CF-1A42BE6D5C3E}" type="pres">
      <dgm:prSet presAssocID="{9F452BB8-1506-4A44-8F00-FD0A7A96573C}" presName="composite" presStyleCnt="0"/>
      <dgm:spPr/>
    </dgm:pt>
    <dgm:pt modelId="{C2A61F70-C373-4E51-8A0D-FB2B76640067}" type="pres">
      <dgm:prSet presAssocID="{9F452BB8-1506-4A44-8F00-FD0A7A96573C}" presName="LShape" presStyleLbl="alignNode1" presStyleIdx="2" presStyleCnt="3"/>
      <dgm:spPr/>
    </dgm:pt>
    <dgm:pt modelId="{E6747FE3-F4D7-4305-9A43-01C3607F6DFD}" type="pres">
      <dgm:prSet presAssocID="{9F452BB8-1506-4A44-8F00-FD0A7A96573C}" presName="ParentText" presStyleLbl="revTx" presStyleIdx="1" presStyleCnt="2">
        <dgm:presLayoutVars>
          <dgm:chMax val="0"/>
          <dgm:chPref val="0"/>
          <dgm:bulletEnabled val="1"/>
        </dgm:presLayoutVars>
      </dgm:prSet>
      <dgm:spPr/>
      <dgm:t>
        <a:bodyPr/>
        <a:lstStyle/>
        <a:p>
          <a:endParaRPr lang="es-ES"/>
        </a:p>
      </dgm:t>
    </dgm:pt>
  </dgm:ptLst>
  <dgm:cxnLst>
    <dgm:cxn modelId="{CF537E7B-69C8-4CF0-B8E0-C439CF51448A}" type="presOf" srcId="{A0ED5146-2CAE-4434-B65D-30A33E0792E0}" destId="{A5D7F2E1-F32A-4728-AD99-8486FD962C9F}" srcOrd="0" destOrd="0" presId="urn:microsoft.com/office/officeart/2009/3/layout/StepUpProcess"/>
    <dgm:cxn modelId="{AEE1B78F-1A3B-4404-BBB0-2B898A82CAA9}" type="presOf" srcId="{4313DF08-3AB2-468C-A5C3-CC7627962714}" destId="{E6747FE3-F4D7-4305-9A43-01C3607F6DFD}" srcOrd="0" destOrd="1" presId="urn:microsoft.com/office/officeart/2009/3/layout/StepUpProcess"/>
    <dgm:cxn modelId="{DD822FF4-C707-40D9-94CA-4F5B59048627}" type="presOf" srcId="{9F452BB8-1506-4A44-8F00-FD0A7A96573C}" destId="{E6747FE3-F4D7-4305-9A43-01C3607F6DFD}" srcOrd="0" destOrd="0" presId="urn:microsoft.com/office/officeart/2009/3/layout/StepUpProcess"/>
    <dgm:cxn modelId="{7C95EA20-3D8F-4437-815C-7E429E4310DD}" srcId="{A0ED5146-2CAE-4434-B65D-30A33E0792E0}" destId="{0019B94E-A579-4874-9F64-851DA1956514}" srcOrd="0" destOrd="0" parTransId="{355DBAE7-BC89-44F7-867D-6E6BA8A387CA}" sibTransId="{4847464D-60CC-485B-B99E-05FD25E56B0C}"/>
    <dgm:cxn modelId="{1F70D175-85DE-416D-B551-78933BFB34A8}" srcId="{A0ED5146-2CAE-4434-B65D-30A33E0792E0}" destId="{9F452BB8-1506-4A44-8F00-FD0A7A96573C}" srcOrd="1" destOrd="0" parTransId="{BF7AB6FA-A03A-429C-8ED3-7FE3A843535F}" sibTransId="{1713E7F3-A2EF-4511-A2E7-989A782E935E}"/>
    <dgm:cxn modelId="{D5A6B947-4989-4FB8-925A-CCCC3D639807}" srcId="{9F452BB8-1506-4A44-8F00-FD0A7A96573C}" destId="{4313DF08-3AB2-468C-A5C3-CC7627962714}" srcOrd="0" destOrd="0" parTransId="{9D38435D-8768-407A-BFEE-69908B7B34A3}" sibTransId="{EE196AC6-196C-44F9-B114-24362E052F38}"/>
    <dgm:cxn modelId="{40AE49D7-747E-4AB5-9C4E-3E50A9FB3D9D}" type="presOf" srcId="{0019B94E-A579-4874-9F64-851DA1956514}" destId="{B0DBECE9-0CED-4F79-880D-FD1F2943C3D7}" srcOrd="0" destOrd="0" presId="urn:microsoft.com/office/officeart/2009/3/layout/StepUpProcess"/>
    <dgm:cxn modelId="{F08F7914-6AA5-48DD-900B-BD9D41D3FAEE}" type="presParOf" srcId="{A5D7F2E1-F32A-4728-AD99-8486FD962C9F}" destId="{2024BB62-F304-4F19-94F9-907DA406FE1B}" srcOrd="0" destOrd="0" presId="urn:microsoft.com/office/officeart/2009/3/layout/StepUpProcess"/>
    <dgm:cxn modelId="{BF3FE35D-A188-42A3-B461-04D5DD64CAC6}" type="presParOf" srcId="{2024BB62-F304-4F19-94F9-907DA406FE1B}" destId="{7EC157D7-5642-45C1-BDE5-DF5F4A70EDCB}" srcOrd="0" destOrd="0" presId="urn:microsoft.com/office/officeart/2009/3/layout/StepUpProcess"/>
    <dgm:cxn modelId="{1DF0616D-19A0-43D5-918D-17184BEB3D51}" type="presParOf" srcId="{2024BB62-F304-4F19-94F9-907DA406FE1B}" destId="{B0DBECE9-0CED-4F79-880D-FD1F2943C3D7}" srcOrd="1" destOrd="0" presId="urn:microsoft.com/office/officeart/2009/3/layout/StepUpProcess"/>
    <dgm:cxn modelId="{0FC4D85F-40BB-47E7-9519-A3BAB6AA2911}" type="presParOf" srcId="{2024BB62-F304-4F19-94F9-907DA406FE1B}" destId="{1C110687-4652-4E28-9C4E-1ED42FA26B6B}" srcOrd="2" destOrd="0" presId="urn:microsoft.com/office/officeart/2009/3/layout/StepUpProcess"/>
    <dgm:cxn modelId="{16B7E12E-07C2-4C33-B1BB-1AE86BA35ECB}" type="presParOf" srcId="{A5D7F2E1-F32A-4728-AD99-8486FD962C9F}" destId="{45AD3EE4-BD01-4D66-8182-D92AE78893D9}" srcOrd="1" destOrd="0" presId="urn:microsoft.com/office/officeart/2009/3/layout/StepUpProcess"/>
    <dgm:cxn modelId="{AE08849F-8D64-4E25-84C0-9D59B4115561}" type="presParOf" srcId="{45AD3EE4-BD01-4D66-8182-D92AE78893D9}" destId="{39FA0980-9797-4E6E-87DF-FB0BE94F5649}" srcOrd="0" destOrd="0" presId="urn:microsoft.com/office/officeart/2009/3/layout/StepUpProcess"/>
    <dgm:cxn modelId="{57094530-482F-4129-BF5E-1F4BEA699D73}" type="presParOf" srcId="{A5D7F2E1-F32A-4728-AD99-8486FD962C9F}" destId="{9E19C542-0D92-42DA-B7CF-1A42BE6D5C3E}" srcOrd="2" destOrd="0" presId="urn:microsoft.com/office/officeart/2009/3/layout/StepUpProcess"/>
    <dgm:cxn modelId="{EA4905A6-7AE8-4889-83D2-0BD59E3801B1}" type="presParOf" srcId="{9E19C542-0D92-42DA-B7CF-1A42BE6D5C3E}" destId="{C2A61F70-C373-4E51-8A0D-FB2B76640067}" srcOrd="0" destOrd="0" presId="urn:microsoft.com/office/officeart/2009/3/layout/StepUpProcess"/>
    <dgm:cxn modelId="{9A84D4B5-C597-474D-86DB-F28BE98E235F}" type="presParOf" srcId="{9E19C542-0D92-42DA-B7CF-1A42BE6D5C3E}" destId="{E6747FE3-F4D7-4305-9A43-01C3607F6DFD}"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0F15BF4-AFD1-4CD8-8586-ABFF35F65907}" type="doc">
      <dgm:prSet loTypeId="urn:microsoft.com/office/officeart/2008/layout/CircleAccentTimeline" loCatId="process" qsTypeId="urn:microsoft.com/office/officeart/2005/8/quickstyle/3d3" qsCatId="3D" csTypeId="urn:microsoft.com/office/officeart/2005/8/colors/colorful5" csCatId="colorful" phldr="1"/>
      <dgm:spPr/>
      <dgm:t>
        <a:bodyPr/>
        <a:lstStyle/>
        <a:p>
          <a:endParaRPr lang="es-ES"/>
        </a:p>
      </dgm:t>
    </dgm:pt>
    <dgm:pt modelId="{881E0D62-FE55-4787-82AE-F15EECD373A2}">
      <dgm:prSet phldrT="[Texto]"/>
      <dgm:spPr/>
      <dgm:t>
        <a:bodyPr/>
        <a:lstStyle/>
        <a:p>
          <a:r>
            <a:rPr lang="es-ES" dirty="0" smtClean="0">
              <a:latin typeface="+mn-lt"/>
            </a:rPr>
            <a:t>Explica</a:t>
          </a:r>
          <a:endParaRPr lang="es-ES" dirty="0">
            <a:latin typeface="+mn-lt"/>
          </a:endParaRPr>
        </a:p>
      </dgm:t>
    </dgm:pt>
    <dgm:pt modelId="{39D83343-CA6A-4260-8DD6-5959874BA15E}" type="parTrans" cxnId="{BE5310F5-25AA-4BC9-9054-651997F4BFFF}">
      <dgm:prSet/>
      <dgm:spPr/>
      <dgm:t>
        <a:bodyPr/>
        <a:lstStyle/>
        <a:p>
          <a:endParaRPr lang="es-ES"/>
        </a:p>
      </dgm:t>
    </dgm:pt>
    <dgm:pt modelId="{B72C0198-1AC8-4A9E-88DB-63F596FC7567}" type="sibTrans" cxnId="{BE5310F5-25AA-4BC9-9054-651997F4BFFF}">
      <dgm:prSet/>
      <dgm:spPr/>
      <dgm:t>
        <a:bodyPr/>
        <a:lstStyle/>
        <a:p>
          <a:endParaRPr lang="es-ES"/>
        </a:p>
      </dgm:t>
    </dgm:pt>
    <dgm:pt modelId="{B8C76A39-B9AC-414F-A1E4-ED913286DAA1}">
      <dgm:prSet phldrT="[Texto]"/>
      <dgm:spPr/>
      <dgm:t>
        <a:bodyPr/>
        <a:lstStyle/>
        <a:p>
          <a:r>
            <a:rPr lang="es-ES" dirty="0" smtClean="0">
              <a:latin typeface="+mn-lt"/>
            </a:rPr>
            <a:t>1</a:t>
          </a:r>
          <a:endParaRPr lang="es-ES" dirty="0">
            <a:latin typeface="+mn-lt"/>
          </a:endParaRPr>
        </a:p>
      </dgm:t>
    </dgm:pt>
    <dgm:pt modelId="{EE642E87-163B-4F29-BD65-D7C8CA43B4E3}" type="parTrans" cxnId="{E1E9659D-3537-4A47-B843-5179D52FD90B}">
      <dgm:prSet/>
      <dgm:spPr/>
      <dgm:t>
        <a:bodyPr/>
        <a:lstStyle/>
        <a:p>
          <a:endParaRPr lang="es-ES"/>
        </a:p>
      </dgm:t>
    </dgm:pt>
    <dgm:pt modelId="{8D5950E7-4A2C-49C5-901E-255722CCDBC7}" type="sibTrans" cxnId="{E1E9659D-3537-4A47-B843-5179D52FD90B}">
      <dgm:prSet/>
      <dgm:spPr/>
      <dgm:t>
        <a:bodyPr/>
        <a:lstStyle/>
        <a:p>
          <a:endParaRPr lang="es-ES"/>
        </a:p>
      </dgm:t>
    </dgm:pt>
    <dgm:pt modelId="{74620782-C518-4959-959C-36EEC3ED37BC}">
      <dgm:prSet phldrT="[Texto]"/>
      <dgm:spPr/>
      <dgm:t>
        <a:bodyPr/>
        <a:lstStyle/>
        <a:p>
          <a:r>
            <a:rPr lang="es-ES" dirty="0" smtClean="0">
              <a:latin typeface="+mn-lt"/>
            </a:rPr>
            <a:t>Causas</a:t>
          </a:r>
          <a:endParaRPr lang="es-ES" dirty="0">
            <a:latin typeface="+mn-lt"/>
          </a:endParaRPr>
        </a:p>
      </dgm:t>
    </dgm:pt>
    <dgm:pt modelId="{AC2B2CD4-DA52-4CFB-A2AF-94757421C18E}" type="parTrans" cxnId="{896BD914-2E54-43E5-A6B3-5F01B1D5FE49}">
      <dgm:prSet/>
      <dgm:spPr/>
      <dgm:t>
        <a:bodyPr/>
        <a:lstStyle/>
        <a:p>
          <a:endParaRPr lang="es-ES"/>
        </a:p>
      </dgm:t>
    </dgm:pt>
    <dgm:pt modelId="{6E57DA08-E5B2-416C-B01F-D07C0E203E88}" type="sibTrans" cxnId="{896BD914-2E54-43E5-A6B3-5F01B1D5FE49}">
      <dgm:prSet/>
      <dgm:spPr/>
      <dgm:t>
        <a:bodyPr/>
        <a:lstStyle/>
        <a:p>
          <a:endParaRPr lang="es-ES"/>
        </a:p>
      </dgm:t>
    </dgm:pt>
    <dgm:pt modelId="{B39C24A7-9CFE-499B-8322-A8E4078FF4CC}">
      <dgm:prSet phldrT="[Texto]"/>
      <dgm:spPr/>
      <dgm:t>
        <a:bodyPr/>
        <a:lstStyle/>
        <a:p>
          <a:r>
            <a:rPr lang="es-ES" dirty="0" smtClean="0">
              <a:latin typeface="+mn-lt"/>
            </a:rPr>
            <a:t>2</a:t>
          </a:r>
          <a:endParaRPr lang="es-ES" dirty="0">
            <a:latin typeface="+mn-lt"/>
          </a:endParaRPr>
        </a:p>
      </dgm:t>
    </dgm:pt>
    <dgm:pt modelId="{53A0F490-8BD8-433F-A840-3041FAD564DD}" type="parTrans" cxnId="{74CFCDB1-40A0-40DA-A0F1-4260EAF8E948}">
      <dgm:prSet/>
      <dgm:spPr/>
      <dgm:t>
        <a:bodyPr/>
        <a:lstStyle/>
        <a:p>
          <a:endParaRPr lang="es-ES"/>
        </a:p>
      </dgm:t>
    </dgm:pt>
    <dgm:pt modelId="{4E28BBF7-F16C-4E2F-93DF-79F340C49D99}" type="sibTrans" cxnId="{74CFCDB1-40A0-40DA-A0F1-4260EAF8E948}">
      <dgm:prSet/>
      <dgm:spPr/>
      <dgm:t>
        <a:bodyPr/>
        <a:lstStyle/>
        <a:p>
          <a:endParaRPr lang="es-ES"/>
        </a:p>
      </dgm:t>
    </dgm:pt>
    <dgm:pt modelId="{EEDE28D9-D1FC-4365-885C-E516C3A57F28}" type="pres">
      <dgm:prSet presAssocID="{30F15BF4-AFD1-4CD8-8586-ABFF35F65907}" presName="Name0" presStyleCnt="0">
        <dgm:presLayoutVars>
          <dgm:dir/>
        </dgm:presLayoutVars>
      </dgm:prSet>
      <dgm:spPr/>
      <dgm:t>
        <a:bodyPr/>
        <a:lstStyle/>
        <a:p>
          <a:endParaRPr lang="es-ES"/>
        </a:p>
      </dgm:t>
    </dgm:pt>
    <dgm:pt modelId="{EC47D634-0B92-421D-92D4-01F77AAF2FB9}" type="pres">
      <dgm:prSet presAssocID="{881E0D62-FE55-4787-82AE-F15EECD373A2}" presName="parComposite" presStyleCnt="0"/>
      <dgm:spPr/>
    </dgm:pt>
    <dgm:pt modelId="{925A71A2-EF13-4862-A59E-B0C84673C100}" type="pres">
      <dgm:prSet presAssocID="{881E0D62-FE55-4787-82AE-F15EECD373A2}" presName="parBigCircle" presStyleLbl="node0" presStyleIdx="0" presStyleCnt="2"/>
      <dgm:spPr/>
    </dgm:pt>
    <dgm:pt modelId="{BC9F4B47-EFED-48C4-8F26-3692858210A0}" type="pres">
      <dgm:prSet presAssocID="{881E0D62-FE55-4787-82AE-F15EECD373A2}" presName="parTx" presStyleLbl="revTx" presStyleIdx="0" presStyleCnt="6"/>
      <dgm:spPr/>
      <dgm:t>
        <a:bodyPr/>
        <a:lstStyle/>
        <a:p>
          <a:endParaRPr lang="es-ES"/>
        </a:p>
      </dgm:t>
    </dgm:pt>
    <dgm:pt modelId="{E3058278-7547-4CAE-88A6-A097EC3A93ED}" type="pres">
      <dgm:prSet presAssocID="{881E0D62-FE55-4787-82AE-F15EECD373A2}" presName="bSpace" presStyleCnt="0"/>
      <dgm:spPr/>
    </dgm:pt>
    <dgm:pt modelId="{976A2328-D2C8-4627-9764-812E88F58090}" type="pres">
      <dgm:prSet presAssocID="{881E0D62-FE55-4787-82AE-F15EECD373A2}" presName="parBackupNorm" presStyleCnt="0"/>
      <dgm:spPr/>
    </dgm:pt>
    <dgm:pt modelId="{D4369673-DA04-44FF-8F8A-63CC63233890}" type="pres">
      <dgm:prSet presAssocID="{B72C0198-1AC8-4A9E-88DB-63F596FC7567}" presName="parSpace" presStyleCnt="0"/>
      <dgm:spPr/>
    </dgm:pt>
    <dgm:pt modelId="{6CDD9ED0-5C02-409B-BAB3-38C4BAE689E1}" type="pres">
      <dgm:prSet presAssocID="{B8C76A39-B9AC-414F-A1E4-ED913286DAA1}" presName="desBackupLeftNorm" presStyleCnt="0"/>
      <dgm:spPr/>
    </dgm:pt>
    <dgm:pt modelId="{58355F32-6B6B-45F0-A503-EBD73169C3F1}" type="pres">
      <dgm:prSet presAssocID="{B8C76A39-B9AC-414F-A1E4-ED913286DAA1}" presName="desComposite" presStyleCnt="0"/>
      <dgm:spPr/>
    </dgm:pt>
    <dgm:pt modelId="{438098CC-6D87-4320-B458-0134DEAF9F00}" type="pres">
      <dgm:prSet presAssocID="{B8C76A39-B9AC-414F-A1E4-ED913286DAA1}" presName="desCircle" presStyleLbl="node1" presStyleIdx="0" presStyleCnt="2"/>
      <dgm:spPr/>
    </dgm:pt>
    <dgm:pt modelId="{B6BDF917-2C47-4457-841F-D94FEB034A4C}" type="pres">
      <dgm:prSet presAssocID="{B8C76A39-B9AC-414F-A1E4-ED913286DAA1}" presName="chTx" presStyleLbl="revTx" presStyleIdx="1" presStyleCnt="6"/>
      <dgm:spPr/>
      <dgm:t>
        <a:bodyPr/>
        <a:lstStyle/>
        <a:p>
          <a:endParaRPr lang="es-ES"/>
        </a:p>
      </dgm:t>
    </dgm:pt>
    <dgm:pt modelId="{FD1CD4BF-1DD7-4264-BBA6-EB1D46DE8223}" type="pres">
      <dgm:prSet presAssocID="{B8C76A39-B9AC-414F-A1E4-ED913286DAA1}" presName="desTx" presStyleLbl="revTx" presStyleIdx="2" presStyleCnt="6">
        <dgm:presLayoutVars>
          <dgm:bulletEnabled val="1"/>
        </dgm:presLayoutVars>
      </dgm:prSet>
      <dgm:spPr/>
    </dgm:pt>
    <dgm:pt modelId="{AEB03729-7988-408F-8154-35E2ECDD0B6C}" type="pres">
      <dgm:prSet presAssocID="{B8C76A39-B9AC-414F-A1E4-ED913286DAA1}" presName="desBackupRightNorm" presStyleCnt="0"/>
      <dgm:spPr/>
    </dgm:pt>
    <dgm:pt modelId="{9F81A53C-09A5-4C93-A02F-D93359B984CF}" type="pres">
      <dgm:prSet presAssocID="{8D5950E7-4A2C-49C5-901E-255722CCDBC7}" presName="desSpace" presStyleCnt="0"/>
      <dgm:spPr/>
    </dgm:pt>
    <dgm:pt modelId="{18706CDC-34BF-4BC3-8615-7239469426D2}" type="pres">
      <dgm:prSet presAssocID="{74620782-C518-4959-959C-36EEC3ED37BC}" presName="parComposite" presStyleCnt="0"/>
      <dgm:spPr/>
    </dgm:pt>
    <dgm:pt modelId="{DBEC4094-DF09-40D4-8E16-29BF5CBCBBCA}" type="pres">
      <dgm:prSet presAssocID="{74620782-C518-4959-959C-36EEC3ED37BC}" presName="parBigCircle" presStyleLbl="node0" presStyleIdx="1" presStyleCnt="2"/>
      <dgm:spPr/>
    </dgm:pt>
    <dgm:pt modelId="{728A5BBC-D99D-4F87-9413-53E702F43751}" type="pres">
      <dgm:prSet presAssocID="{74620782-C518-4959-959C-36EEC3ED37BC}" presName="parTx" presStyleLbl="revTx" presStyleIdx="3" presStyleCnt="6"/>
      <dgm:spPr/>
      <dgm:t>
        <a:bodyPr/>
        <a:lstStyle/>
        <a:p>
          <a:endParaRPr lang="es-ES"/>
        </a:p>
      </dgm:t>
    </dgm:pt>
    <dgm:pt modelId="{C86DBBAB-13D7-45B9-AC4E-2D58C59340D5}" type="pres">
      <dgm:prSet presAssocID="{74620782-C518-4959-959C-36EEC3ED37BC}" presName="bSpace" presStyleCnt="0"/>
      <dgm:spPr/>
    </dgm:pt>
    <dgm:pt modelId="{EF2DC5DD-D5F5-46DD-B24B-67381A69FABE}" type="pres">
      <dgm:prSet presAssocID="{74620782-C518-4959-959C-36EEC3ED37BC}" presName="parBackupNorm" presStyleCnt="0"/>
      <dgm:spPr/>
    </dgm:pt>
    <dgm:pt modelId="{50CA822B-6488-4721-83C6-E82AF8765D4E}" type="pres">
      <dgm:prSet presAssocID="{6E57DA08-E5B2-416C-B01F-D07C0E203E88}" presName="parSpace" presStyleCnt="0"/>
      <dgm:spPr/>
    </dgm:pt>
    <dgm:pt modelId="{B2494AAB-E711-47AD-90C1-3D1ADA43DA19}" type="pres">
      <dgm:prSet presAssocID="{B39C24A7-9CFE-499B-8322-A8E4078FF4CC}" presName="desBackupLeftNorm" presStyleCnt="0"/>
      <dgm:spPr/>
    </dgm:pt>
    <dgm:pt modelId="{D91484A2-B85D-4170-B14C-65F3A207BBCB}" type="pres">
      <dgm:prSet presAssocID="{B39C24A7-9CFE-499B-8322-A8E4078FF4CC}" presName="desComposite" presStyleCnt="0"/>
      <dgm:spPr/>
    </dgm:pt>
    <dgm:pt modelId="{B607502B-5DCA-45E9-88AD-0FBF747968C1}" type="pres">
      <dgm:prSet presAssocID="{B39C24A7-9CFE-499B-8322-A8E4078FF4CC}" presName="desCircle" presStyleLbl="node1" presStyleIdx="1" presStyleCnt="2"/>
      <dgm:spPr/>
    </dgm:pt>
    <dgm:pt modelId="{01D5A295-E6C7-44C9-936A-E50024476FF4}" type="pres">
      <dgm:prSet presAssocID="{B39C24A7-9CFE-499B-8322-A8E4078FF4CC}" presName="chTx" presStyleLbl="revTx" presStyleIdx="4" presStyleCnt="6"/>
      <dgm:spPr/>
      <dgm:t>
        <a:bodyPr/>
        <a:lstStyle/>
        <a:p>
          <a:endParaRPr lang="es-ES"/>
        </a:p>
      </dgm:t>
    </dgm:pt>
    <dgm:pt modelId="{25770541-1CC9-44CB-B50B-F2907732A12E}" type="pres">
      <dgm:prSet presAssocID="{B39C24A7-9CFE-499B-8322-A8E4078FF4CC}" presName="desTx" presStyleLbl="revTx" presStyleIdx="5" presStyleCnt="6">
        <dgm:presLayoutVars>
          <dgm:bulletEnabled val="1"/>
        </dgm:presLayoutVars>
      </dgm:prSet>
      <dgm:spPr/>
    </dgm:pt>
    <dgm:pt modelId="{ABC778D3-8AAB-4D96-B019-992BED3726A7}" type="pres">
      <dgm:prSet presAssocID="{B39C24A7-9CFE-499B-8322-A8E4078FF4CC}" presName="desBackupRightNorm" presStyleCnt="0"/>
      <dgm:spPr/>
    </dgm:pt>
    <dgm:pt modelId="{14EB5770-AC60-4C25-871A-A184CC714357}" type="pres">
      <dgm:prSet presAssocID="{4E28BBF7-F16C-4E2F-93DF-79F340C49D99}" presName="desSpace" presStyleCnt="0"/>
      <dgm:spPr/>
    </dgm:pt>
  </dgm:ptLst>
  <dgm:cxnLst>
    <dgm:cxn modelId="{F99955D9-26B5-453A-A059-CC2B5595F937}" type="presOf" srcId="{B8C76A39-B9AC-414F-A1E4-ED913286DAA1}" destId="{B6BDF917-2C47-4457-841F-D94FEB034A4C}" srcOrd="0" destOrd="0" presId="urn:microsoft.com/office/officeart/2008/layout/CircleAccentTimeline"/>
    <dgm:cxn modelId="{9B266202-F0CF-4D3C-9E12-131C9350F12B}" type="presOf" srcId="{881E0D62-FE55-4787-82AE-F15EECD373A2}" destId="{BC9F4B47-EFED-48C4-8F26-3692858210A0}" srcOrd="0" destOrd="0" presId="urn:microsoft.com/office/officeart/2008/layout/CircleAccentTimeline"/>
    <dgm:cxn modelId="{74CFCDB1-40A0-40DA-A0F1-4260EAF8E948}" srcId="{74620782-C518-4959-959C-36EEC3ED37BC}" destId="{B39C24A7-9CFE-499B-8322-A8E4078FF4CC}" srcOrd="0" destOrd="0" parTransId="{53A0F490-8BD8-433F-A840-3041FAD564DD}" sibTransId="{4E28BBF7-F16C-4E2F-93DF-79F340C49D99}"/>
    <dgm:cxn modelId="{BE5310F5-25AA-4BC9-9054-651997F4BFFF}" srcId="{30F15BF4-AFD1-4CD8-8586-ABFF35F65907}" destId="{881E0D62-FE55-4787-82AE-F15EECD373A2}" srcOrd="0" destOrd="0" parTransId="{39D83343-CA6A-4260-8DD6-5959874BA15E}" sibTransId="{B72C0198-1AC8-4A9E-88DB-63F596FC7567}"/>
    <dgm:cxn modelId="{FAF70D4C-7F68-4A9A-9796-B0DC6159953B}" type="presOf" srcId="{74620782-C518-4959-959C-36EEC3ED37BC}" destId="{728A5BBC-D99D-4F87-9413-53E702F43751}" srcOrd="0" destOrd="0" presId="urn:microsoft.com/office/officeart/2008/layout/CircleAccentTimeline"/>
    <dgm:cxn modelId="{E1E9659D-3537-4A47-B843-5179D52FD90B}" srcId="{881E0D62-FE55-4787-82AE-F15EECD373A2}" destId="{B8C76A39-B9AC-414F-A1E4-ED913286DAA1}" srcOrd="0" destOrd="0" parTransId="{EE642E87-163B-4F29-BD65-D7C8CA43B4E3}" sibTransId="{8D5950E7-4A2C-49C5-901E-255722CCDBC7}"/>
    <dgm:cxn modelId="{5625BC85-C80D-45A5-8A9E-F4009D08E6CD}" type="presOf" srcId="{B39C24A7-9CFE-499B-8322-A8E4078FF4CC}" destId="{01D5A295-E6C7-44C9-936A-E50024476FF4}" srcOrd="0" destOrd="0" presId="urn:microsoft.com/office/officeart/2008/layout/CircleAccentTimeline"/>
    <dgm:cxn modelId="{896BD914-2E54-43E5-A6B3-5F01B1D5FE49}" srcId="{30F15BF4-AFD1-4CD8-8586-ABFF35F65907}" destId="{74620782-C518-4959-959C-36EEC3ED37BC}" srcOrd="1" destOrd="0" parTransId="{AC2B2CD4-DA52-4CFB-A2AF-94757421C18E}" sibTransId="{6E57DA08-E5B2-416C-B01F-D07C0E203E88}"/>
    <dgm:cxn modelId="{4B5AA0D6-6164-4108-A2F7-B4450EFEDE19}" type="presOf" srcId="{30F15BF4-AFD1-4CD8-8586-ABFF35F65907}" destId="{EEDE28D9-D1FC-4365-885C-E516C3A57F28}" srcOrd="0" destOrd="0" presId="urn:microsoft.com/office/officeart/2008/layout/CircleAccentTimeline"/>
    <dgm:cxn modelId="{F1D1F661-5982-4953-A57A-2C4936CFC6FE}" type="presParOf" srcId="{EEDE28D9-D1FC-4365-885C-E516C3A57F28}" destId="{EC47D634-0B92-421D-92D4-01F77AAF2FB9}" srcOrd="0" destOrd="0" presId="urn:microsoft.com/office/officeart/2008/layout/CircleAccentTimeline"/>
    <dgm:cxn modelId="{6163D5C0-CC71-42CA-9EDC-D32339778B06}" type="presParOf" srcId="{EC47D634-0B92-421D-92D4-01F77AAF2FB9}" destId="{925A71A2-EF13-4862-A59E-B0C84673C100}" srcOrd="0" destOrd="0" presId="urn:microsoft.com/office/officeart/2008/layout/CircleAccentTimeline"/>
    <dgm:cxn modelId="{FE4B02A3-0468-4810-9C37-6F2339486228}" type="presParOf" srcId="{EC47D634-0B92-421D-92D4-01F77AAF2FB9}" destId="{BC9F4B47-EFED-48C4-8F26-3692858210A0}" srcOrd="1" destOrd="0" presId="urn:microsoft.com/office/officeart/2008/layout/CircleAccentTimeline"/>
    <dgm:cxn modelId="{1840199B-DFC5-4C44-9049-53C8D2A564D8}" type="presParOf" srcId="{EC47D634-0B92-421D-92D4-01F77AAF2FB9}" destId="{E3058278-7547-4CAE-88A6-A097EC3A93ED}" srcOrd="2" destOrd="0" presId="urn:microsoft.com/office/officeart/2008/layout/CircleAccentTimeline"/>
    <dgm:cxn modelId="{C2C4FCCC-28C6-43B7-94F1-FB0F7F919D4D}" type="presParOf" srcId="{EEDE28D9-D1FC-4365-885C-E516C3A57F28}" destId="{976A2328-D2C8-4627-9764-812E88F58090}" srcOrd="1" destOrd="0" presId="urn:microsoft.com/office/officeart/2008/layout/CircleAccentTimeline"/>
    <dgm:cxn modelId="{A7866310-EE6C-438D-BCF2-CC4B5DD33B8A}" type="presParOf" srcId="{EEDE28D9-D1FC-4365-885C-E516C3A57F28}" destId="{D4369673-DA04-44FF-8F8A-63CC63233890}" srcOrd="2" destOrd="0" presId="urn:microsoft.com/office/officeart/2008/layout/CircleAccentTimeline"/>
    <dgm:cxn modelId="{C7C58323-439C-4885-8F7E-7EA2EE918B42}" type="presParOf" srcId="{EEDE28D9-D1FC-4365-885C-E516C3A57F28}" destId="{6CDD9ED0-5C02-409B-BAB3-38C4BAE689E1}" srcOrd="3" destOrd="0" presId="urn:microsoft.com/office/officeart/2008/layout/CircleAccentTimeline"/>
    <dgm:cxn modelId="{30C94D4A-BC81-4C92-890B-222951466263}" type="presParOf" srcId="{EEDE28D9-D1FC-4365-885C-E516C3A57F28}" destId="{58355F32-6B6B-45F0-A503-EBD73169C3F1}" srcOrd="4" destOrd="0" presId="urn:microsoft.com/office/officeart/2008/layout/CircleAccentTimeline"/>
    <dgm:cxn modelId="{447904BB-2A55-40A7-80B7-EC785E6E76D5}" type="presParOf" srcId="{58355F32-6B6B-45F0-A503-EBD73169C3F1}" destId="{438098CC-6D87-4320-B458-0134DEAF9F00}" srcOrd="0" destOrd="0" presId="urn:microsoft.com/office/officeart/2008/layout/CircleAccentTimeline"/>
    <dgm:cxn modelId="{9A346312-59FC-49E9-A50D-35A3CBB45723}" type="presParOf" srcId="{58355F32-6B6B-45F0-A503-EBD73169C3F1}" destId="{B6BDF917-2C47-4457-841F-D94FEB034A4C}" srcOrd="1" destOrd="0" presId="urn:microsoft.com/office/officeart/2008/layout/CircleAccentTimeline"/>
    <dgm:cxn modelId="{088770CA-23F2-4294-9458-573D3D9595A6}" type="presParOf" srcId="{58355F32-6B6B-45F0-A503-EBD73169C3F1}" destId="{FD1CD4BF-1DD7-4264-BBA6-EB1D46DE8223}" srcOrd="2" destOrd="0" presId="urn:microsoft.com/office/officeart/2008/layout/CircleAccentTimeline"/>
    <dgm:cxn modelId="{BA6C88AA-8B44-4931-86BD-E046E99A9FA1}" type="presParOf" srcId="{EEDE28D9-D1FC-4365-885C-E516C3A57F28}" destId="{AEB03729-7988-408F-8154-35E2ECDD0B6C}" srcOrd="5" destOrd="0" presId="urn:microsoft.com/office/officeart/2008/layout/CircleAccentTimeline"/>
    <dgm:cxn modelId="{C51A0F4A-A334-4041-8CA4-3B9597DE4E56}" type="presParOf" srcId="{EEDE28D9-D1FC-4365-885C-E516C3A57F28}" destId="{9F81A53C-09A5-4C93-A02F-D93359B984CF}" srcOrd="6" destOrd="0" presId="urn:microsoft.com/office/officeart/2008/layout/CircleAccentTimeline"/>
    <dgm:cxn modelId="{3840B55D-0E86-4427-9AEF-4AE244842444}" type="presParOf" srcId="{EEDE28D9-D1FC-4365-885C-E516C3A57F28}" destId="{18706CDC-34BF-4BC3-8615-7239469426D2}" srcOrd="7" destOrd="0" presId="urn:microsoft.com/office/officeart/2008/layout/CircleAccentTimeline"/>
    <dgm:cxn modelId="{AB5784AA-C56D-432A-8A2C-9BACC0E5D5C6}" type="presParOf" srcId="{18706CDC-34BF-4BC3-8615-7239469426D2}" destId="{DBEC4094-DF09-40D4-8E16-29BF5CBCBBCA}" srcOrd="0" destOrd="0" presId="urn:microsoft.com/office/officeart/2008/layout/CircleAccentTimeline"/>
    <dgm:cxn modelId="{70542DAF-99B4-4BBE-8D27-55053B4B9352}" type="presParOf" srcId="{18706CDC-34BF-4BC3-8615-7239469426D2}" destId="{728A5BBC-D99D-4F87-9413-53E702F43751}" srcOrd="1" destOrd="0" presId="urn:microsoft.com/office/officeart/2008/layout/CircleAccentTimeline"/>
    <dgm:cxn modelId="{285799BB-B5BA-44A5-A4F1-1AF81BCE4A69}" type="presParOf" srcId="{18706CDC-34BF-4BC3-8615-7239469426D2}" destId="{C86DBBAB-13D7-45B9-AC4E-2D58C59340D5}" srcOrd="2" destOrd="0" presId="urn:microsoft.com/office/officeart/2008/layout/CircleAccentTimeline"/>
    <dgm:cxn modelId="{8D560D4F-7938-4659-9101-46782A7AEC57}" type="presParOf" srcId="{EEDE28D9-D1FC-4365-885C-E516C3A57F28}" destId="{EF2DC5DD-D5F5-46DD-B24B-67381A69FABE}" srcOrd="8" destOrd="0" presId="urn:microsoft.com/office/officeart/2008/layout/CircleAccentTimeline"/>
    <dgm:cxn modelId="{6FBA2CAB-830F-4BA6-B604-CB7A9B27980A}" type="presParOf" srcId="{EEDE28D9-D1FC-4365-885C-E516C3A57F28}" destId="{50CA822B-6488-4721-83C6-E82AF8765D4E}" srcOrd="9" destOrd="0" presId="urn:microsoft.com/office/officeart/2008/layout/CircleAccentTimeline"/>
    <dgm:cxn modelId="{BDC4018F-E4A3-49D9-BB3E-306D498B480E}" type="presParOf" srcId="{EEDE28D9-D1FC-4365-885C-E516C3A57F28}" destId="{B2494AAB-E711-47AD-90C1-3D1ADA43DA19}" srcOrd="10" destOrd="0" presId="urn:microsoft.com/office/officeart/2008/layout/CircleAccentTimeline"/>
    <dgm:cxn modelId="{6FF804E1-E7AF-4591-986A-F2D1E7CEC9FC}" type="presParOf" srcId="{EEDE28D9-D1FC-4365-885C-E516C3A57F28}" destId="{D91484A2-B85D-4170-B14C-65F3A207BBCB}" srcOrd="11" destOrd="0" presId="urn:microsoft.com/office/officeart/2008/layout/CircleAccentTimeline"/>
    <dgm:cxn modelId="{FCB9DCE6-2D66-481C-83BD-06B8F7634700}" type="presParOf" srcId="{D91484A2-B85D-4170-B14C-65F3A207BBCB}" destId="{B607502B-5DCA-45E9-88AD-0FBF747968C1}" srcOrd="0" destOrd="0" presId="urn:microsoft.com/office/officeart/2008/layout/CircleAccentTimeline"/>
    <dgm:cxn modelId="{2765038C-1246-4DDC-99F9-915053CC3FF0}" type="presParOf" srcId="{D91484A2-B85D-4170-B14C-65F3A207BBCB}" destId="{01D5A295-E6C7-44C9-936A-E50024476FF4}" srcOrd="1" destOrd="0" presId="urn:microsoft.com/office/officeart/2008/layout/CircleAccentTimeline"/>
    <dgm:cxn modelId="{650A52D7-E741-42B6-8F31-F63F7124867A}" type="presParOf" srcId="{D91484A2-B85D-4170-B14C-65F3A207BBCB}" destId="{25770541-1CC9-44CB-B50B-F2907732A12E}" srcOrd="2" destOrd="0" presId="urn:microsoft.com/office/officeart/2008/layout/CircleAccentTimeline"/>
    <dgm:cxn modelId="{761F353A-4B60-4979-B9CA-DAA4B4532F87}" type="presParOf" srcId="{EEDE28D9-D1FC-4365-885C-E516C3A57F28}" destId="{ABC778D3-8AAB-4D96-B019-992BED3726A7}" srcOrd="12" destOrd="0" presId="urn:microsoft.com/office/officeart/2008/layout/CircleAccentTimeline"/>
    <dgm:cxn modelId="{40D2CA1B-8567-43D4-AEC4-52A60D4CE323}" type="presParOf" srcId="{EEDE28D9-D1FC-4365-885C-E516C3A57F28}" destId="{14EB5770-AC60-4C25-871A-A184CC714357}" srcOrd="13" destOrd="0" presId="urn:microsoft.com/office/officeart/2008/layout/CircleAccent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DE14014-AE9E-47A2-952C-E82B6F2A2CB1}" type="doc">
      <dgm:prSet loTypeId="urn:microsoft.com/office/officeart/2008/layout/BubblePictureList" loCatId="picture" qsTypeId="urn:microsoft.com/office/officeart/2005/8/quickstyle/3d2" qsCatId="3D" csTypeId="urn:microsoft.com/office/officeart/2005/8/colors/colorful4" csCatId="colorful" phldr="1"/>
      <dgm:spPr/>
      <dgm:t>
        <a:bodyPr/>
        <a:lstStyle/>
        <a:p>
          <a:endParaRPr lang="es-ES"/>
        </a:p>
      </dgm:t>
    </dgm:pt>
    <dgm:pt modelId="{EE1C0699-ED4B-4B92-9075-34803188D942}">
      <dgm:prSet phldrT="[Texto]" custT="1"/>
      <dgm:spPr/>
      <dgm:t>
        <a:bodyPr/>
        <a:lstStyle/>
        <a:p>
          <a:pPr algn="ctr"/>
          <a:r>
            <a:rPr lang="es-MX" sz="2700" dirty="0" smtClean="0">
              <a:latin typeface="+mj-lt"/>
            </a:rPr>
            <a:t>Explicar las casusas de relación entre variables (eventos, sucesos o fenómenos).</a:t>
          </a:r>
          <a:endParaRPr lang="es-ES" sz="2800" dirty="0">
            <a:latin typeface="+mj-lt"/>
          </a:endParaRPr>
        </a:p>
      </dgm:t>
    </dgm:pt>
    <dgm:pt modelId="{72A75845-4519-4058-8C8A-767FD825A810}" type="parTrans" cxnId="{C3D1B05D-6317-4F98-B429-6AB3AD00EA73}">
      <dgm:prSet/>
      <dgm:spPr/>
      <dgm:t>
        <a:bodyPr/>
        <a:lstStyle/>
        <a:p>
          <a:endParaRPr lang="es-ES"/>
        </a:p>
      </dgm:t>
    </dgm:pt>
    <dgm:pt modelId="{26101822-47A3-4F8F-96E6-7AD1E48FC6AC}" type="sibTrans" cxnId="{C3D1B05D-6317-4F98-B429-6AB3AD00EA73}">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t>
        <a:bodyPr/>
        <a:lstStyle/>
        <a:p>
          <a:endParaRPr lang="es-ES"/>
        </a:p>
      </dgm:t>
    </dgm:pt>
    <dgm:pt modelId="{C2FC1F61-B1B6-4DD6-A1C3-8ED9D81204A5}">
      <dgm:prSet custT="1"/>
      <dgm:spPr/>
      <dgm:t>
        <a:bodyPr/>
        <a:lstStyle/>
        <a:p>
          <a:pPr marL="273050" indent="0"/>
          <a:r>
            <a:rPr lang="es-ES" sz="2800" b="1" dirty="0" smtClean="0">
              <a:latin typeface="Georgia" panose="02040502050405020303" pitchFamily="18" charset="0"/>
            </a:rPr>
            <a:t> Propósito</a:t>
          </a:r>
          <a:endParaRPr lang="es-ES" sz="2800" b="1" dirty="0">
            <a:latin typeface="Georgia" panose="02040502050405020303" pitchFamily="18" charset="0"/>
          </a:endParaRPr>
        </a:p>
      </dgm:t>
    </dgm:pt>
    <dgm:pt modelId="{AE910AF3-C53D-4543-8F32-58A26C974625}" type="parTrans" cxnId="{09F7F59B-266E-475F-9C45-A44F460B82DA}">
      <dgm:prSet/>
      <dgm:spPr/>
      <dgm:t>
        <a:bodyPr/>
        <a:lstStyle/>
        <a:p>
          <a:endParaRPr lang="es-ES" dirty="0"/>
        </a:p>
      </dgm:t>
    </dgm:pt>
    <dgm:pt modelId="{DE2115FC-B3D7-4878-AC5A-8EC712909737}" type="sibTrans" cxnId="{09F7F59B-266E-475F-9C45-A44F460B82DA}">
      <dgm:prSet/>
      <dgm:spPr/>
      <dgm:t>
        <a:bodyPr/>
        <a:lstStyle/>
        <a:p>
          <a:endParaRPr lang="es-ES"/>
        </a:p>
      </dgm:t>
    </dgm:pt>
    <dgm:pt modelId="{FAE06F02-0148-4D19-9265-E076DCD482EF}" type="pres">
      <dgm:prSet presAssocID="{5DE14014-AE9E-47A2-952C-E82B6F2A2CB1}" presName="Name0" presStyleCnt="0">
        <dgm:presLayoutVars>
          <dgm:chMax val="8"/>
          <dgm:chPref val="8"/>
          <dgm:dir/>
        </dgm:presLayoutVars>
      </dgm:prSet>
      <dgm:spPr/>
      <dgm:t>
        <a:bodyPr/>
        <a:lstStyle/>
        <a:p>
          <a:endParaRPr lang="es-ES"/>
        </a:p>
      </dgm:t>
    </dgm:pt>
    <dgm:pt modelId="{2AA83516-E664-40A3-B157-5751481E7A2C}" type="pres">
      <dgm:prSet presAssocID="{EE1C0699-ED4B-4B92-9075-34803188D942}" presName="parent_text_1" presStyleLbl="revTx" presStyleIdx="0" presStyleCnt="1" custLinFactNeighborX="-16464" custLinFactNeighborY="-2266">
        <dgm:presLayoutVars>
          <dgm:chMax val="0"/>
          <dgm:chPref val="0"/>
          <dgm:bulletEnabled val="1"/>
        </dgm:presLayoutVars>
      </dgm:prSet>
      <dgm:spPr/>
      <dgm:t>
        <a:bodyPr/>
        <a:lstStyle/>
        <a:p>
          <a:endParaRPr lang="es-ES"/>
        </a:p>
      </dgm:t>
    </dgm:pt>
    <dgm:pt modelId="{B875611F-EBF2-428B-8795-D66A641D4CAE}" type="pres">
      <dgm:prSet presAssocID="{EE1C0699-ED4B-4B92-9075-34803188D942}" presName="image_accent_1" presStyleCnt="0"/>
      <dgm:spPr/>
    </dgm:pt>
    <dgm:pt modelId="{E5EB4C7C-C545-4F68-932C-D9A631A77C5A}" type="pres">
      <dgm:prSet presAssocID="{EE1C0699-ED4B-4B92-9075-34803188D942}" presName="imageAccentRepeatNode" presStyleLbl="alignNode1" presStyleIdx="0" presStyleCnt="2" custScaleY="88600" custLinFactNeighborX="22585" custLinFactNeighborY="-10548"/>
      <dgm:spPr/>
    </dgm:pt>
    <dgm:pt modelId="{6456D2ED-4A5C-4843-BCA4-9FD123D29FA7}" type="pres">
      <dgm:prSet presAssocID="{EE1C0699-ED4B-4B92-9075-34803188D942}" presName="accent_1" presStyleLbl="alignNode1" presStyleIdx="1" presStyleCnt="2" custLinFactNeighborX="-28584" custLinFactNeighborY="-20671"/>
      <dgm:spPr/>
    </dgm:pt>
    <dgm:pt modelId="{EA24F98E-9FA2-4BD8-89B0-4BD6DF0863CA}" type="pres">
      <dgm:prSet presAssocID="{26101822-47A3-4F8F-96E6-7AD1E48FC6AC}" presName="image_1" presStyleCnt="0"/>
      <dgm:spPr/>
    </dgm:pt>
    <dgm:pt modelId="{563D4C2E-E176-4238-A5B0-226133EF2643}" type="pres">
      <dgm:prSet presAssocID="{26101822-47A3-4F8F-96E6-7AD1E48FC6AC}" presName="imageRepeatNode" presStyleLbl="fgImgPlace1" presStyleIdx="0" presStyleCnt="1" custScaleX="93148" custScaleY="81694" custLinFactNeighborX="25989" custLinFactNeighborY="-10792"/>
      <dgm:spPr/>
      <dgm:t>
        <a:bodyPr/>
        <a:lstStyle/>
        <a:p>
          <a:endParaRPr lang="es-ES"/>
        </a:p>
      </dgm:t>
    </dgm:pt>
  </dgm:ptLst>
  <dgm:cxnLst>
    <dgm:cxn modelId="{E273355D-28D4-4E95-B895-74E9BAB7E3DC}" type="presOf" srcId="{26101822-47A3-4F8F-96E6-7AD1E48FC6AC}" destId="{563D4C2E-E176-4238-A5B0-226133EF2643}" srcOrd="0" destOrd="0" presId="urn:microsoft.com/office/officeart/2008/layout/BubblePictureList"/>
    <dgm:cxn modelId="{4B4F49E7-45E2-4890-BD3C-2D4233AD1AAF}" type="presOf" srcId="{AE910AF3-C53D-4543-8F32-58A26C974625}" destId="{2AA83516-E664-40A3-B157-5751481E7A2C}" srcOrd="0" destOrd="1" presId="urn:microsoft.com/office/officeart/2008/layout/BubblePictureList"/>
    <dgm:cxn modelId="{09F7F59B-266E-475F-9C45-A44F460B82DA}" srcId="{EE1C0699-ED4B-4B92-9075-34803188D942}" destId="{C2FC1F61-B1B6-4DD6-A1C3-8ED9D81204A5}" srcOrd="0" destOrd="0" parTransId="{AE910AF3-C53D-4543-8F32-58A26C974625}" sibTransId="{DE2115FC-B3D7-4878-AC5A-8EC712909737}"/>
    <dgm:cxn modelId="{8B6DCE8F-2A23-42AE-AF99-49491FCA7D63}" type="presOf" srcId="{5DE14014-AE9E-47A2-952C-E82B6F2A2CB1}" destId="{FAE06F02-0148-4D19-9265-E076DCD482EF}" srcOrd="0" destOrd="0" presId="urn:microsoft.com/office/officeart/2008/layout/BubblePictureList"/>
    <dgm:cxn modelId="{05192EB9-24EC-4E7E-B577-F2BF8A541402}" type="presOf" srcId="{EE1C0699-ED4B-4B92-9075-34803188D942}" destId="{2AA83516-E664-40A3-B157-5751481E7A2C}" srcOrd="0" destOrd="0" presId="urn:microsoft.com/office/officeart/2008/layout/BubblePictureList"/>
    <dgm:cxn modelId="{C3D1B05D-6317-4F98-B429-6AB3AD00EA73}" srcId="{5DE14014-AE9E-47A2-952C-E82B6F2A2CB1}" destId="{EE1C0699-ED4B-4B92-9075-34803188D942}" srcOrd="0" destOrd="0" parTransId="{72A75845-4519-4058-8C8A-767FD825A810}" sibTransId="{26101822-47A3-4F8F-96E6-7AD1E48FC6AC}"/>
    <dgm:cxn modelId="{AD1AAF57-6B19-4766-84BF-649D78DAEA0E}" type="presOf" srcId="{C2FC1F61-B1B6-4DD6-A1C3-8ED9D81204A5}" destId="{2AA83516-E664-40A3-B157-5751481E7A2C}" srcOrd="0" destOrd="2" presId="urn:microsoft.com/office/officeart/2008/layout/BubblePictureList"/>
    <dgm:cxn modelId="{A044CF2C-5311-482B-8064-835AC387C39F}" type="presParOf" srcId="{FAE06F02-0148-4D19-9265-E076DCD482EF}" destId="{2AA83516-E664-40A3-B157-5751481E7A2C}" srcOrd="0" destOrd="0" presId="urn:microsoft.com/office/officeart/2008/layout/BubblePictureList"/>
    <dgm:cxn modelId="{E4DECB37-7D59-4014-B7C6-06E7718B8279}" type="presParOf" srcId="{FAE06F02-0148-4D19-9265-E076DCD482EF}" destId="{B875611F-EBF2-428B-8795-D66A641D4CAE}" srcOrd="1" destOrd="0" presId="urn:microsoft.com/office/officeart/2008/layout/BubblePictureList"/>
    <dgm:cxn modelId="{C176B883-445B-4875-B815-84998FC44102}" type="presParOf" srcId="{B875611F-EBF2-428B-8795-D66A641D4CAE}" destId="{E5EB4C7C-C545-4F68-932C-D9A631A77C5A}" srcOrd="0" destOrd="0" presId="urn:microsoft.com/office/officeart/2008/layout/BubblePictureList"/>
    <dgm:cxn modelId="{411AA456-662D-4A4A-AADB-5B997CF210EB}" type="presParOf" srcId="{FAE06F02-0148-4D19-9265-E076DCD482EF}" destId="{6456D2ED-4A5C-4843-BCA4-9FD123D29FA7}" srcOrd="2" destOrd="0" presId="urn:microsoft.com/office/officeart/2008/layout/BubblePictureList"/>
    <dgm:cxn modelId="{A1B1E405-C704-463D-9560-E935CA1FB87F}" type="presParOf" srcId="{FAE06F02-0148-4D19-9265-E076DCD482EF}" destId="{EA24F98E-9FA2-4BD8-89B0-4BD6DF0863CA}" srcOrd="3" destOrd="0" presId="urn:microsoft.com/office/officeart/2008/layout/BubblePictureList"/>
    <dgm:cxn modelId="{135B8E98-26A2-47A8-A2B2-7AA8BEB9570E}" type="presParOf" srcId="{EA24F98E-9FA2-4BD8-89B0-4BD6DF0863CA}" destId="{563D4C2E-E176-4238-A5B0-226133EF2643}" srcOrd="0" destOrd="0" presId="urn:microsoft.com/office/officeart/2008/layout/Bubble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0ED5146-2CAE-4434-B65D-30A33E0792E0}" type="doc">
      <dgm:prSet loTypeId="urn:microsoft.com/office/officeart/2005/8/layout/arrow4" loCatId="process" qsTypeId="urn:microsoft.com/office/officeart/2005/8/quickstyle/3d2" qsCatId="3D" csTypeId="urn:microsoft.com/office/officeart/2005/8/colors/colorful5" csCatId="colorful" phldr="1"/>
      <dgm:spPr/>
      <dgm:t>
        <a:bodyPr/>
        <a:lstStyle/>
        <a:p>
          <a:endParaRPr lang="es-ES"/>
        </a:p>
      </dgm:t>
    </dgm:pt>
    <dgm:pt modelId="{0019B94E-A579-4874-9F64-851DA1956514}">
      <dgm:prSet phldrT="[Texto]" custT="1"/>
      <dgm:spPr/>
      <dgm:t>
        <a:bodyPr/>
        <a:lstStyle/>
        <a:p>
          <a:r>
            <a:rPr lang="es-MX" sz="2400" b="1" dirty="0" smtClean="0">
              <a:latin typeface="Georgia" panose="02040502050405020303" pitchFamily="18" charset="0"/>
            </a:rPr>
            <a:t>Riesgos del investigador</a:t>
          </a:r>
        </a:p>
        <a:p>
          <a:r>
            <a:rPr lang="es-MX" sz="2800" dirty="0" smtClean="0"/>
            <a:t>Determinar la causa de los fenómenos</a:t>
          </a:r>
          <a:endParaRPr lang="es-ES" sz="2800" dirty="0"/>
        </a:p>
      </dgm:t>
    </dgm:pt>
    <dgm:pt modelId="{355DBAE7-BC89-44F7-867D-6E6BA8A387CA}" type="parTrans" cxnId="{7C95EA20-3D8F-4437-815C-7E429E4310DD}">
      <dgm:prSet/>
      <dgm:spPr/>
      <dgm:t>
        <a:bodyPr/>
        <a:lstStyle/>
        <a:p>
          <a:endParaRPr lang="es-ES"/>
        </a:p>
      </dgm:t>
    </dgm:pt>
    <dgm:pt modelId="{4847464D-60CC-485B-B99E-05FD25E56B0C}" type="sibTrans" cxnId="{7C95EA20-3D8F-4437-815C-7E429E4310DD}">
      <dgm:prSet/>
      <dgm:spPr/>
      <dgm:t>
        <a:bodyPr/>
        <a:lstStyle/>
        <a:p>
          <a:endParaRPr lang="es-ES"/>
        </a:p>
      </dgm:t>
    </dgm:pt>
    <dgm:pt modelId="{9F452BB8-1506-4A44-8F00-FD0A7A96573C}">
      <dgm:prSet phldrT="[Texto]" custT="1"/>
      <dgm:spPr/>
      <dgm:t>
        <a:bodyPr/>
        <a:lstStyle/>
        <a:p>
          <a:r>
            <a:rPr lang="es-MX" sz="2400" b="1" dirty="0" smtClean="0">
              <a:latin typeface="Georgia" panose="02040502050405020303" pitchFamily="18" charset="0"/>
            </a:rPr>
            <a:t>Rasgos del investigador      </a:t>
          </a:r>
          <a:r>
            <a:rPr lang="es-MX" sz="2800" dirty="0" smtClean="0"/>
            <a:t>Análisis, ser crítico</a:t>
          </a:r>
          <a:endParaRPr lang="es-ES" sz="2400" b="0" dirty="0">
            <a:latin typeface="Georgia" panose="02040502050405020303" pitchFamily="18" charset="0"/>
          </a:endParaRPr>
        </a:p>
      </dgm:t>
    </dgm:pt>
    <dgm:pt modelId="{BF7AB6FA-A03A-429C-8ED3-7FE3A843535F}" type="parTrans" cxnId="{1F70D175-85DE-416D-B551-78933BFB34A8}">
      <dgm:prSet/>
      <dgm:spPr/>
      <dgm:t>
        <a:bodyPr/>
        <a:lstStyle/>
        <a:p>
          <a:endParaRPr lang="es-ES"/>
        </a:p>
      </dgm:t>
    </dgm:pt>
    <dgm:pt modelId="{1713E7F3-A2EF-4511-A2E7-989A782E935E}" type="sibTrans" cxnId="{1F70D175-85DE-416D-B551-78933BFB34A8}">
      <dgm:prSet/>
      <dgm:spPr/>
      <dgm:t>
        <a:bodyPr/>
        <a:lstStyle/>
        <a:p>
          <a:endParaRPr lang="es-ES"/>
        </a:p>
      </dgm:t>
    </dgm:pt>
    <dgm:pt modelId="{AD70C48F-0B20-4186-A2CF-E47754D583C0}" type="pres">
      <dgm:prSet presAssocID="{A0ED5146-2CAE-4434-B65D-30A33E0792E0}" presName="compositeShape" presStyleCnt="0">
        <dgm:presLayoutVars>
          <dgm:chMax val="2"/>
          <dgm:dir/>
          <dgm:resizeHandles val="exact"/>
        </dgm:presLayoutVars>
      </dgm:prSet>
      <dgm:spPr/>
      <dgm:t>
        <a:bodyPr/>
        <a:lstStyle/>
        <a:p>
          <a:endParaRPr lang="es-ES"/>
        </a:p>
      </dgm:t>
    </dgm:pt>
    <dgm:pt modelId="{6AF16AD4-A7E5-484D-94A5-0837D4768446}" type="pres">
      <dgm:prSet presAssocID="{0019B94E-A579-4874-9F64-851DA1956514}" presName="upArrow" presStyleLbl="node1" presStyleIdx="0" presStyleCnt="2"/>
      <dgm:spPr/>
      <dgm:t>
        <a:bodyPr/>
        <a:lstStyle/>
        <a:p>
          <a:endParaRPr lang="es-ES"/>
        </a:p>
      </dgm:t>
    </dgm:pt>
    <dgm:pt modelId="{FE4C7D98-BB4D-4675-82D1-44FA70BC6EF8}" type="pres">
      <dgm:prSet presAssocID="{0019B94E-A579-4874-9F64-851DA1956514}" presName="upArrowText" presStyleLbl="revTx" presStyleIdx="0" presStyleCnt="2">
        <dgm:presLayoutVars>
          <dgm:chMax val="0"/>
          <dgm:bulletEnabled val="1"/>
        </dgm:presLayoutVars>
      </dgm:prSet>
      <dgm:spPr/>
      <dgm:t>
        <a:bodyPr/>
        <a:lstStyle/>
        <a:p>
          <a:endParaRPr lang="es-ES"/>
        </a:p>
      </dgm:t>
    </dgm:pt>
    <dgm:pt modelId="{01839663-6E7A-49EE-88E2-23FDE44EBC94}" type="pres">
      <dgm:prSet presAssocID="{9F452BB8-1506-4A44-8F00-FD0A7A96573C}" presName="downArrow" presStyleLbl="node1" presStyleIdx="1" presStyleCnt="2"/>
      <dgm:spPr/>
      <dgm:t>
        <a:bodyPr/>
        <a:lstStyle/>
        <a:p>
          <a:endParaRPr lang="es-ES"/>
        </a:p>
      </dgm:t>
    </dgm:pt>
    <dgm:pt modelId="{E08E9316-39F9-47FC-8DB8-489A803C0E25}" type="pres">
      <dgm:prSet presAssocID="{9F452BB8-1506-4A44-8F00-FD0A7A96573C}" presName="downArrowText" presStyleLbl="revTx" presStyleIdx="1" presStyleCnt="2">
        <dgm:presLayoutVars>
          <dgm:chMax val="0"/>
          <dgm:bulletEnabled val="1"/>
        </dgm:presLayoutVars>
      </dgm:prSet>
      <dgm:spPr/>
      <dgm:t>
        <a:bodyPr/>
        <a:lstStyle/>
        <a:p>
          <a:endParaRPr lang="es-ES"/>
        </a:p>
      </dgm:t>
    </dgm:pt>
  </dgm:ptLst>
  <dgm:cxnLst>
    <dgm:cxn modelId="{638F2691-74A3-4A05-AD80-8E3685305420}" type="presOf" srcId="{9F452BB8-1506-4A44-8F00-FD0A7A96573C}" destId="{E08E9316-39F9-47FC-8DB8-489A803C0E25}" srcOrd="0" destOrd="0" presId="urn:microsoft.com/office/officeart/2005/8/layout/arrow4"/>
    <dgm:cxn modelId="{7C95EA20-3D8F-4437-815C-7E429E4310DD}" srcId="{A0ED5146-2CAE-4434-B65D-30A33E0792E0}" destId="{0019B94E-A579-4874-9F64-851DA1956514}" srcOrd="0" destOrd="0" parTransId="{355DBAE7-BC89-44F7-867D-6E6BA8A387CA}" sibTransId="{4847464D-60CC-485B-B99E-05FD25E56B0C}"/>
    <dgm:cxn modelId="{2DB602AF-F88D-4055-8E91-8E77ACFBF7B0}" type="presOf" srcId="{A0ED5146-2CAE-4434-B65D-30A33E0792E0}" destId="{AD70C48F-0B20-4186-A2CF-E47754D583C0}" srcOrd="0" destOrd="0" presId="urn:microsoft.com/office/officeart/2005/8/layout/arrow4"/>
    <dgm:cxn modelId="{A2ECDF90-1A71-409A-B343-34109CC9372A}" type="presOf" srcId="{0019B94E-A579-4874-9F64-851DA1956514}" destId="{FE4C7D98-BB4D-4675-82D1-44FA70BC6EF8}" srcOrd="0" destOrd="0" presId="urn:microsoft.com/office/officeart/2005/8/layout/arrow4"/>
    <dgm:cxn modelId="{1F70D175-85DE-416D-B551-78933BFB34A8}" srcId="{A0ED5146-2CAE-4434-B65D-30A33E0792E0}" destId="{9F452BB8-1506-4A44-8F00-FD0A7A96573C}" srcOrd="1" destOrd="0" parTransId="{BF7AB6FA-A03A-429C-8ED3-7FE3A843535F}" sibTransId="{1713E7F3-A2EF-4511-A2E7-989A782E935E}"/>
    <dgm:cxn modelId="{6B3EFDB7-B4E0-4CC4-9D6D-D53D493A06C8}" type="presParOf" srcId="{AD70C48F-0B20-4186-A2CF-E47754D583C0}" destId="{6AF16AD4-A7E5-484D-94A5-0837D4768446}" srcOrd="0" destOrd="0" presId="urn:microsoft.com/office/officeart/2005/8/layout/arrow4"/>
    <dgm:cxn modelId="{CF375803-3214-46AB-AF4D-33A8B7ED6C73}" type="presParOf" srcId="{AD70C48F-0B20-4186-A2CF-E47754D583C0}" destId="{FE4C7D98-BB4D-4675-82D1-44FA70BC6EF8}" srcOrd="1" destOrd="0" presId="urn:microsoft.com/office/officeart/2005/8/layout/arrow4"/>
    <dgm:cxn modelId="{C40CD0BA-2E18-4432-BB3C-24E1BC67EC75}" type="presParOf" srcId="{AD70C48F-0B20-4186-A2CF-E47754D583C0}" destId="{01839663-6E7A-49EE-88E2-23FDE44EBC94}" srcOrd="2" destOrd="0" presId="urn:microsoft.com/office/officeart/2005/8/layout/arrow4"/>
    <dgm:cxn modelId="{7363FF44-FFA2-4E1E-B9CF-AA7D3D408F6F}" type="presParOf" srcId="{AD70C48F-0B20-4186-A2CF-E47754D583C0}" destId="{E08E9316-39F9-47FC-8DB8-489A803C0E25}"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2F60F8-428F-454F-B66A-DB3B8331FF83}" type="doc">
      <dgm:prSet loTypeId="urn:microsoft.com/office/officeart/2008/layout/HorizontalMultiLevelHierarchy" loCatId="hierarchy" qsTypeId="urn:microsoft.com/office/officeart/2005/8/quickstyle/3d3" qsCatId="3D" csTypeId="urn:microsoft.com/office/officeart/2005/8/colors/colorful5" csCatId="colorful" phldr="1"/>
      <dgm:spPr/>
      <dgm:t>
        <a:bodyPr/>
        <a:lstStyle/>
        <a:p>
          <a:endParaRPr lang="es-ES"/>
        </a:p>
      </dgm:t>
    </dgm:pt>
    <dgm:pt modelId="{F93856B5-BD12-4840-9503-C86D1633493B}">
      <dgm:prSet phldrT="[Texto]" custT="1"/>
      <dgm:spPr/>
      <dgm:t>
        <a:bodyPr/>
        <a:lstStyle/>
        <a:p>
          <a:r>
            <a:rPr lang="es-ES" sz="2800" dirty="0" smtClean="0">
              <a:latin typeface="Georgia" panose="02040502050405020303" pitchFamily="18" charset="0"/>
            </a:rPr>
            <a:t>Alcances de la Investigación</a:t>
          </a:r>
          <a:endParaRPr lang="es-ES" sz="2800" dirty="0">
            <a:latin typeface="Georgia" panose="02040502050405020303" pitchFamily="18" charset="0"/>
          </a:endParaRPr>
        </a:p>
      </dgm:t>
    </dgm:pt>
    <dgm:pt modelId="{937D7299-9D7F-45E1-B0D6-9C43C22670CC}" type="parTrans" cxnId="{D31715B6-9AB9-4810-8EAC-F07D35DDCE44}">
      <dgm:prSet/>
      <dgm:spPr/>
      <dgm:t>
        <a:bodyPr/>
        <a:lstStyle/>
        <a:p>
          <a:endParaRPr lang="es-ES"/>
        </a:p>
      </dgm:t>
    </dgm:pt>
    <dgm:pt modelId="{56CB5864-ADBF-49AA-BB02-E687E8DD117D}" type="sibTrans" cxnId="{D31715B6-9AB9-4810-8EAC-F07D35DDCE44}">
      <dgm:prSet/>
      <dgm:spPr/>
      <dgm:t>
        <a:bodyPr/>
        <a:lstStyle/>
        <a:p>
          <a:endParaRPr lang="es-ES"/>
        </a:p>
      </dgm:t>
    </dgm:pt>
    <dgm:pt modelId="{E1C4A0A6-D645-4648-9D25-2A6D95D039B2}">
      <dgm:prSet phldrT="[Texto]" custT="1"/>
      <dgm:spPr/>
      <dgm:t>
        <a:bodyPr/>
        <a:lstStyle/>
        <a:p>
          <a:r>
            <a:rPr lang="es-ES" sz="2800" dirty="0" smtClean="0">
              <a:latin typeface="Georgia" panose="02040502050405020303" pitchFamily="18" charset="0"/>
            </a:rPr>
            <a:t>Estudio exploratorio </a:t>
          </a:r>
          <a:endParaRPr lang="es-ES" sz="2800" dirty="0">
            <a:latin typeface="Georgia" panose="02040502050405020303" pitchFamily="18" charset="0"/>
          </a:endParaRPr>
        </a:p>
      </dgm:t>
    </dgm:pt>
    <dgm:pt modelId="{BDF387C1-B4B1-4587-A446-F5325591450E}" type="parTrans" cxnId="{41334945-5BDE-4BDE-A618-8A068CCC6D3C}">
      <dgm:prSet/>
      <dgm:spPr/>
      <dgm:t>
        <a:bodyPr/>
        <a:lstStyle/>
        <a:p>
          <a:endParaRPr lang="es-ES"/>
        </a:p>
      </dgm:t>
    </dgm:pt>
    <dgm:pt modelId="{E08523A3-5776-43CA-8B56-8294FA947B10}" type="sibTrans" cxnId="{41334945-5BDE-4BDE-A618-8A068CCC6D3C}">
      <dgm:prSet/>
      <dgm:spPr/>
      <dgm:t>
        <a:bodyPr/>
        <a:lstStyle/>
        <a:p>
          <a:endParaRPr lang="es-ES"/>
        </a:p>
      </dgm:t>
    </dgm:pt>
    <dgm:pt modelId="{B86E5E99-304A-4B49-87AF-58CDFBEB7DD1}">
      <dgm:prSet phldrT="[Texto]" custT="1"/>
      <dgm:spPr/>
      <dgm:t>
        <a:bodyPr/>
        <a:lstStyle/>
        <a:p>
          <a:r>
            <a:rPr lang="es-ES" sz="2800" dirty="0" smtClean="0">
              <a:latin typeface="Georgia" panose="02040502050405020303" pitchFamily="18" charset="0"/>
            </a:rPr>
            <a:t>Estudio descriptivo </a:t>
          </a:r>
          <a:endParaRPr lang="es-ES" sz="2800" dirty="0">
            <a:latin typeface="Georgia" panose="02040502050405020303" pitchFamily="18" charset="0"/>
          </a:endParaRPr>
        </a:p>
      </dgm:t>
    </dgm:pt>
    <dgm:pt modelId="{1431C1B6-AC62-4E69-A443-4B56F7B84804}" type="parTrans" cxnId="{4FDB5F82-F988-42B9-872D-4F7ABE637820}">
      <dgm:prSet/>
      <dgm:spPr/>
      <dgm:t>
        <a:bodyPr/>
        <a:lstStyle/>
        <a:p>
          <a:endParaRPr lang="es-ES"/>
        </a:p>
      </dgm:t>
    </dgm:pt>
    <dgm:pt modelId="{5FB2EAB7-3E57-4F78-9FB0-2BFDF6107BEC}" type="sibTrans" cxnId="{4FDB5F82-F988-42B9-872D-4F7ABE637820}">
      <dgm:prSet/>
      <dgm:spPr/>
      <dgm:t>
        <a:bodyPr/>
        <a:lstStyle/>
        <a:p>
          <a:endParaRPr lang="es-ES"/>
        </a:p>
      </dgm:t>
    </dgm:pt>
    <dgm:pt modelId="{5450504A-1926-4C40-972E-365BF20826D3}">
      <dgm:prSet phldrT="[Texto]" custT="1"/>
      <dgm:spPr/>
      <dgm:t>
        <a:bodyPr/>
        <a:lstStyle/>
        <a:p>
          <a:r>
            <a:rPr lang="es-ES" sz="2800" dirty="0" smtClean="0">
              <a:latin typeface="Georgia" panose="02040502050405020303" pitchFamily="18" charset="0"/>
            </a:rPr>
            <a:t> Estudio correlacional </a:t>
          </a:r>
          <a:endParaRPr lang="es-ES" sz="2800" dirty="0">
            <a:latin typeface="Georgia" panose="02040502050405020303" pitchFamily="18" charset="0"/>
          </a:endParaRPr>
        </a:p>
      </dgm:t>
    </dgm:pt>
    <dgm:pt modelId="{DD89FCA1-221F-4BFA-8081-E00901C9D1F1}" type="parTrans" cxnId="{C0919755-1DA4-4C91-BC50-CFB8545ADA77}">
      <dgm:prSet/>
      <dgm:spPr/>
      <dgm:t>
        <a:bodyPr/>
        <a:lstStyle/>
        <a:p>
          <a:endParaRPr lang="es-ES"/>
        </a:p>
      </dgm:t>
    </dgm:pt>
    <dgm:pt modelId="{A9EE6B30-43F7-4B66-B95D-E92A36F12AFE}" type="sibTrans" cxnId="{C0919755-1DA4-4C91-BC50-CFB8545ADA77}">
      <dgm:prSet/>
      <dgm:spPr/>
      <dgm:t>
        <a:bodyPr/>
        <a:lstStyle/>
        <a:p>
          <a:endParaRPr lang="es-ES"/>
        </a:p>
      </dgm:t>
    </dgm:pt>
    <dgm:pt modelId="{1D302254-9DD4-43E2-B5CE-C84DB8FD2896}">
      <dgm:prSet phldrT="[Texto]" custT="1"/>
      <dgm:spPr/>
      <dgm:t>
        <a:bodyPr/>
        <a:lstStyle/>
        <a:p>
          <a:r>
            <a:rPr lang="es-ES" sz="2800" dirty="0" smtClean="0">
              <a:latin typeface="Georgia" panose="02040502050405020303" pitchFamily="18" charset="0"/>
            </a:rPr>
            <a:t>Estudio explicativo  </a:t>
          </a:r>
          <a:endParaRPr lang="es-ES" sz="2800" dirty="0">
            <a:latin typeface="Georgia" panose="02040502050405020303" pitchFamily="18" charset="0"/>
          </a:endParaRPr>
        </a:p>
      </dgm:t>
    </dgm:pt>
    <dgm:pt modelId="{D78EA5A5-DB7B-482A-821E-149E32D10A42}" type="parTrans" cxnId="{439ADA52-C6ED-4974-BD23-E249266CB3AD}">
      <dgm:prSet/>
      <dgm:spPr/>
      <dgm:t>
        <a:bodyPr/>
        <a:lstStyle/>
        <a:p>
          <a:endParaRPr lang="es-ES"/>
        </a:p>
      </dgm:t>
    </dgm:pt>
    <dgm:pt modelId="{58DA8D2E-E37A-4561-9EAB-1F1498574105}" type="sibTrans" cxnId="{439ADA52-C6ED-4974-BD23-E249266CB3AD}">
      <dgm:prSet/>
      <dgm:spPr/>
      <dgm:t>
        <a:bodyPr/>
        <a:lstStyle/>
        <a:p>
          <a:endParaRPr lang="es-ES"/>
        </a:p>
      </dgm:t>
    </dgm:pt>
    <dgm:pt modelId="{07E46051-2301-4B81-B830-CA6F9E74503B}" type="pres">
      <dgm:prSet presAssocID="{7E2F60F8-428F-454F-B66A-DB3B8331FF83}" presName="Name0" presStyleCnt="0">
        <dgm:presLayoutVars>
          <dgm:chPref val="1"/>
          <dgm:dir/>
          <dgm:animOne val="branch"/>
          <dgm:animLvl val="lvl"/>
          <dgm:resizeHandles val="exact"/>
        </dgm:presLayoutVars>
      </dgm:prSet>
      <dgm:spPr/>
      <dgm:t>
        <a:bodyPr/>
        <a:lstStyle/>
        <a:p>
          <a:endParaRPr lang="es-ES"/>
        </a:p>
      </dgm:t>
    </dgm:pt>
    <dgm:pt modelId="{8DA22F1D-5921-40F1-A9A6-366A1F0BADE5}" type="pres">
      <dgm:prSet presAssocID="{F93856B5-BD12-4840-9503-C86D1633493B}" presName="root1" presStyleCnt="0"/>
      <dgm:spPr/>
    </dgm:pt>
    <dgm:pt modelId="{776CF629-BBF8-4CF2-A27C-C5CF641ECBE6}" type="pres">
      <dgm:prSet presAssocID="{F93856B5-BD12-4840-9503-C86D1633493B}" presName="LevelOneTextNode" presStyleLbl="node0" presStyleIdx="0" presStyleCnt="1">
        <dgm:presLayoutVars>
          <dgm:chPref val="3"/>
        </dgm:presLayoutVars>
      </dgm:prSet>
      <dgm:spPr/>
      <dgm:t>
        <a:bodyPr/>
        <a:lstStyle/>
        <a:p>
          <a:endParaRPr lang="es-ES"/>
        </a:p>
      </dgm:t>
    </dgm:pt>
    <dgm:pt modelId="{2C8D6C9F-B423-4A6F-823A-3466713BC0F9}" type="pres">
      <dgm:prSet presAssocID="{F93856B5-BD12-4840-9503-C86D1633493B}" presName="level2hierChild" presStyleCnt="0"/>
      <dgm:spPr/>
    </dgm:pt>
    <dgm:pt modelId="{5C777C9D-B78C-4FFE-947E-123055D16326}" type="pres">
      <dgm:prSet presAssocID="{BDF387C1-B4B1-4587-A446-F5325591450E}" presName="conn2-1" presStyleLbl="parChTrans1D2" presStyleIdx="0" presStyleCnt="4"/>
      <dgm:spPr/>
      <dgm:t>
        <a:bodyPr/>
        <a:lstStyle/>
        <a:p>
          <a:endParaRPr lang="es-ES"/>
        </a:p>
      </dgm:t>
    </dgm:pt>
    <dgm:pt modelId="{3F868097-00A8-4D48-88E3-9FECC552BD36}" type="pres">
      <dgm:prSet presAssocID="{BDF387C1-B4B1-4587-A446-F5325591450E}" presName="connTx" presStyleLbl="parChTrans1D2" presStyleIdx="0" presStyleCnt="4"/>
      <dgm:spPr/>
      <dgm:t>
        <a:bodyPr/>
        <a:lstStyle/>
        <a:p>
          <a:endParaRPr lang="es-ES"/>
        </a:p>
      </dgm:t>
    </dgm:pt>
    <dgm:pt modelId="{B5529EBB-DA5C-4817-8B2D-5E3722362027}" type="pres">
      <dgm:prSet presAssocID="{E1C4A0A6-D645-4648-9D25-2A6D95D039B2}" presName="root2" presStyleCnt="0"/>
      <dgm:spPr/>
    </dgm:pt>
    <dgm:pt modelId="{F67DE5B6-4AAA-4033-889E-EDD6AC328189}" type="pres">
      <dgm:prSet presAssocID="{E1C4A0A6-D645-4648-9D25-2A6D95D039B2}" presName="LevelTwoTextNode" presStyleLbl="node2" presStyleIdx="0" presStyleCnt="4">
        <dgm:presLayoutVars>
          <dgm:chPref val="3"/>
        </dgm:presLayoutVars>
      </dgm:prSet>
      <dgm:spPr/>
      <dgm:t>
        <a:bodyPr/>
        <a:lstStyle/>
        <a:p>
          <a:endParaRPr lang="es-ES"/>
        </a:p>
      </dgm:t>
    </dgm:pt>
    <dgm:pt modelId="{756B10CC-FC17-4E25-A0F6-9EE54045B3E8}" type="pres">
      <dgm:prSet presAssocID="{E1C4A0A6-D645-4648-9D25-2A6D95D039B2}" presName="level3hierChild" presStyleCnt="0"/>
      <dgm:spPr/>
    </dgm:pt>
    <dgm:pt modelId="{748A3706-46D9-4392-8416-5C00FBA59E3E}" type="pres">
      <dgm:prSet presAssocID="{1431C1B6-AC62-4E69-A443-4B56F7B84804}" presName="conn2-1" presStyleLbl="parChTrans1D2" presStyleIdx="1" presStyleCnt="4"/>
      <dgm:spPr/>
      <dgm:t>
        <a:bodyPr/>
        <a:lstStyle/>
        <a:p>
          <a:endParaRPr lang="es-ES"/>
        </a:p>
      </dgm:t>
    </dgm:pt>
    <dgm:pt modelId="{F1E11052-6BA3-470A-BE3B-B42F7FA99C81}" type="pres">
      <dgm:prSet presAssocID="{1431C1B6-AC62-4E69-A443-4B56F7B84804}" presName="connTx" presStyleLbl="parChTrans1D2" presStyleIdx="1" presStyleCnt="4"/>
      <dgm:spPr/>
      <dgm:t>
        <a:bodyPr/>
        <a:lstStyle/>
        <a:p>
          <a:endParaRPr lang="es-ES"/>
        </a:p>
      </dgm:t>
    </dgm:pt>
    <dgm:pt modelId="{28A3E831-CF79-4CBE-B76A-A45E237EFCB8}" type="pres">
      <dgm:prSet presAssocID="{B86E5E99-304A-4B49-87AF-58CDFBEB7DD1}" presName="root2" presStyleCnt="0"/>
      <dgm:spPr/>
    </dgm:pt>
    <dgm:pt modelId="{19F416F0-CC4F-4797-8F8D-5109FDB60D63}" type="pres">
      <dgm:prSet presAssocID="{B86E5E99-304A-4B49-87AF-58CDFBEB7DD1}" presName="LevelTwoTextNode" presStyleLbl="node2" presStyleIdx="1" presStyleCnt="4">
        <dgm:presLayoutVars>
          <dgm:chPref val="3"/>
        </dgm:presLayoutVars>
      </dgm:prSet>
      <dgm:spPr/>
      <dgm:t>
        <a:bodyPr/>
        <a:lstStyle/>
        <a:p>
          <a:endParaRPr lang="es-ES"/>
        </a:p>
      </dgm:t>
    </dgm:pt>
    <dgm:pt modelId="{7D36DFFE-5494-4C7A-8975-C3B22345677F}" type="pres">
      <dgm:prSet presAssocID="{B86E5E99-304A-4B49-87AF-58CDFBEB7DD1}" presName="level3hierChild" presStyleCnt="0"/>
      <dgm:spPr/>
    </dgm:pt>
    <dgm:pt modelId="{1676CDEC-E15E-49E5-B324-3F1C7661F259}" type="pres">
      <dgm:prSet presAssocID="{DD89FCA1-221F-4BFA-8081-E00901C9D1F1}" presName="conn2-1" presStyleLbl="parChTrans1D2" presStyleIdx="2" presStyleCnt="4"/>
      <dgm:spPr/>
      <dgm:t>
        <a:bodyPr/>
        <a:lstStyle/>
        <a:p>
          <a:endParaRPr lang="es-ES"/>
        </a:p>
      </dgm:t>
    </dgm:pt>
    <dgm:pt modelId="{8853E0B2-F27D-4251-ABB4-B47C47796C7B}" type="pres">
      <dgm:prSet presAssocID="{DD89FCA1-221F-4BFA-8081-E00901C9D1F1}" presName="connTx" presStyleLbl="parChTrans1D2" presStyleIdx="2" presStyleCnt="4"/>
      <dgm:spPr/>
      <dgm:t>
        <a:bodyPr/>
        <a:lstStyle/>
        <a:p>
          <a:endParaRPr lang="es-ES"/>
        </a:p>
      </dgm:t>
    </dgm:pt>
    <dgm:pt modelId="{9A15F21F-239B-4B00-827A-5F2C5382AFF3}" type="pres">
      <dgm:prSet presAssocID="{5450504A-1926-4C40-972E-365BF20826D3}" presName="root2" presStyleCnt="0"/>
      <dgm:spPr/>
    </dgm:pt>
    <dgm:pt modelId="{300BB2EB-27EC-4748-9970-AD88BBE58265}" type="pres">
      <dgm:prSet presAssocID="{5450504A-1926-4C40-972E-365BF20826D3}" presName="LevelTwoTextNode" presStyleLbl="node2" presStyleIdx="2" presStyleCnt="4">
        <dgm:presLayoutVars>
          <dgm:chPref val="3"/>
        </dgm:presLayoutVars>
      </dgm:prSet>
      <dgm:spPr/>
      <dgm:t>
        <a:bodyPr/>
        <a:lstStyle/>
        <a:p>
          <a:endParaRPr lang="es-ES"/>
        </a:p>
      </dgm:t>
    </dgm:pt>
    <dgm:pt modelId="{A62572B0-D573-4086-B14F-56157C2B0A18}" type="pres">
      <dgm:prSet presAssocID="{5450504A-1926-4C40-972E-365BF20826D3}" presName="level3hierChild" presStyleCnt="0"/>
      <dgm:spPr/>
    </dgm:pt>
    <dgm:pt modelId="{7B1A4EFA-34C9-403D-9E81-816766F31B06}" type="pres">
      <dgm:prSet presAssocID="{D78EA5A5-DB7B-482A-821E-149E32D10A42}" presName="conn2-1" presStyleLbl="parChTrans1D2" presStyleIdx="3" presStyleCnt="4"/>
      <dgm:spPr/>
      <dgm:t>
        <a:bodyPr/>
        <a:lstStyle/>
        <a:p>
          <a:endParaRPr lang="es-ES"/>
        </a:p>
      </dgm:t>
    </dgm:pt>
    <dgm:pt modelId="{2DA61FC0-83AC-4833-9ADA-FD67B9B35C7D}" type="pres">
      <dgm:prSet presAssocID="{D78EA5A5-DB7B-482A-821E-149E32D10A42}" presName="connTx" presStyleLbl="parChTrans1D2" presStyleIdx="3" presStyleCnt="4"/>
      <dgm:spPr/>
      <dgm:t>
        <a:bodyPr/>
        <a:lstStyle/>
        <a:p>
          <a:endParaRPr lang="es-ES"/>
        </a:p>
      </dgm:t>
    </dgm:pt>
    <dgm:pt modelId="{23E6AB5A-932B-4606-A7CD-5984E096B42B}" type="pres">
      <dgm:prSet presAssocID="{1D302254-9DD4-43E2-B5CE-C84DB8FD2896}" presName="root2" presStyleCnt="0"/>
      <dgm:spPr/>
    </dgm:pt>
    <dgm:pt modelId="{318FBDAF-86F6-42F8-BE8E-6FB9BD2189AE}" type="pres">
      <dgm:prSet presAssocID="{1D302254-9DD4-43E2-B5CE-C84DB8FD2896}" presName="LevelTwoTextNode" presStyleLbl="node2" presStyleIdx="3" presStyleCnt="4">
        <dgm:presLayoutVars>
          <dgm:chPref val="3"/>
        </dgm:presLayoutVars>
      </dgm:prSet>
      <dgm:spPr/>
      <dgm:t>
        <a:bodyPr/>
        <a:lstStyle/>
        <a:p>
          <a:endParaRPr lang="es-ES"/>
        </a:p>
      </dgm:t>
    </dgm:pt>
    <dgm:pt modelId="{94990F4E-655E-4505-BA69-E03C089EC452}" type="pres">
      <dgm:prSet presAssocID="{1D302254-9DD4-43E2-B5CE-C84DB8FD2896}" presName="level3hierChild" presStyleCnt="0"/>
      <dgm:spPr/>
    </dgm:pt>
  </dgm:ptLst>
  <dgm:cxnLst>
    <dgm:cxn modelId="{F7C42AF4-CE5C-4792-9DB4-C0EC6DD622FD}" type="presOf" srcId="{B86E5E99-304A-4B49-87AF-58CDFBEB7DD1}" destId="{19F416F0-CC4F-4797-8F8D-5109FDB60D63}" srcOrd="0" destOrd="0" presId="urn:microsoft.com/office/officeart/2008/layout/HorizontalMultiLevelHierarchy"/>
    <dgm:cxn modelId="{6E059784-BCD1-4EAC-A168-4C9AB281E4D9}" type="presOf" srcId="{DD89FCA1-221F-4BFA-8081-E00901C9D1F1}" destId="{8853E0B2-F27D-4251-ABB4-B47C47796C7B}" srcOrd="1" destOrd="0" presId="urn:microsoft.com/office/officeart/2008/layout/HorizontalMultiLevelHierarchy"/>
    <dgm:cxn modelId="{D31715B6-9AB9-4810-8EAC-F07D35DDCE44}" srcId="{7E2F60F8-428F-454F-B66A-DB3B8331FF83}" destId="{F93856B5-BD12-4840-9503-C86D1633493B}" srcOrd="0" destOrd="0" parTransId="{937D7299-9D7F-45E1-B0D6-9C43C22670CC}" sibTransId="{56CB5864-ADBF-49AA-BB02-E687E8DD117D}"/>
    <dgm:cxn modelId="{3C2BA886-581A-4C2B-9165-A4808764CA33}" type="presOf" srcId="{1431C1B6-AC62-4E69-A443-4B56F7B84804}" destId="{748A3706-46D9-4392-8416-5C00FBA59E3E}" srcOrd="0" destOrd="0" presId="urn:microsoft.com/office/officeart/2008/layout/HorizontalMultiLevelHierarchy"/>
    <dgm:cxn modelId="{E00D0D0B-CA25-4E97-BADD-7AFB2B6E6C3B}" type="presOf" srcId="{D78EA5A5-DB7B-482A-821E-149E32D10A42}" destId="{7B1A4EFA-34C9-403D-9E81-816766F31B06}" srcOrd="0" destOrd="0" presId="urn:microsoft.com/office/officeart/2008/layout/HorizontalMultiLevelHierarchy"/>
    <dgm:cxn modelId="{4FDB5F82-F988-42B9-872D-4F7ABE637820}" srcId="{F93856B5-BD12-4840-9503-C86D1633493B}" destId="{B86E5E99-304A-4B49-87AF-58CDFBEB7DD1}" srcOrd="1" destOrd="0" parTransId="{1431C1B6-AC62-4E69-A443-4B56F7B84804}" sibTransId="{5FB2EAB7-3E57-4F78-9FB0-2BFDF6107BEC}"/>
    <dgm:cxn modelId="{F857F199-BE36-4DE2-8F72-7B6448590D92}" type="presOf" srcId="{5450504A-1926-4C40-972E-365BF20826D3}" destId="{300BB2EB-27EC-4748-9970-AD88BBE58265}" srcOrd="0" destOrd="0" presId="urn:microsoft.com/office/officeart/2008/layout/HorizontalMultiLevelHierarchy"/>
    <dgm:cxn modelId="{D1C7E38C-17CA-4BA5-89C4-01EFCAD1E54E}" type="presOf" srcId="{DD89FCA1-221F-4BFA-8081-E00901C9D1F1}" destId="{1676CDEC-E15E-49E5-B324-3F1C7661F259}" srcOrd="0" destOrd="0" presId="urn:microsoft.com/office/officeart/2008/layout/HorizontalMultiLevelHierarchy"/>
    <dgm:cxn modelId="{B3C9FCF7-5A67-4864-B88A-98DCB34D34BF}" type="presOf" srcId="{BDF387C1-B4B1-4587-A446-F5325591450E}" destId="{5C777C9D-B78C-4FFE-947E-123055D16326}" srcOrd="0" destOrd="0" presId="urn:microsoft.com/office/officeart/2008/layout/HorizontalMultiLevelHierarchy"/>
    <dgm:cxn modelId="{597E13DF-5434-473E-97CA-26BC4BBD9F4F}" type="presOf" srcId="{1D302254-9DD4-43E2-B5CE-C84DB8FD2896}" destId="{318FBDAF-86F6-42F8-BE8E-6FB9BD2189AE}" srcOrd="0" destOrd="0" presId="urn:microsoft.com/office/officeart/2008/layout/HorizontalMultiLevelHierarchy"/>
    <dgm:cxn modelId="{B5586A52-FD35-40D0-B161-1C708E2850D1}" type="presOf" srcId="{7E2F60F8-428F-454F-B66A-DB3B8331FF83}" destId="{07E46051-2301-4B81-B830-CA6F9E74503B}" srcOrd="0" destOrd="0" presId="urn:microsoft.com/office/officeart/2008/layout/HorizontalMultiLevelHierarchy"/>
    <dgm:cxn modelId="{439ADA52-C6ED-4974-BD23-E249266CB3AD}" srcId="{F93856B5-BD12-4840-9503-C86D1633493B}" destId="{1D302254-9DD4-43E2-B5CE-C84DB8FD2896}" srcOrd="3" destOrd="0" parTransId="{D78EA5A5-DB7B-482A-821E-149E32D10A42}" sibTransId="{58DA8D2E-E37A-4561-9EAB-1F1498574105}"/>
    <dgm:cxn modelId="{EB2B6ABB-E30B-47A5-9297-E811DFA278FE}" type="presOf" srcId="{F93856B5-BD12-4840-9503-C86D1633493B}" destId="{776CF629-BBF8-4CF2-A27C-C5CF641ECBE6}" srcOrd="0" destOrd="0" presId="urn:microsoft.com/office/officeart/2008/layout/HorizontalMultiLevelHierarchy"/>
    <dgm:cxn modelId="{14E971AD-FC65-4D34-B4EC-B83BD254376D}" type="presOf" srcId="{1431C1B6-AC62-4E69-A443-4B56F7B84804}" destId="{F1E11052-6BA3-470A-BE3B-B42F7FA99C81}" srcOrd="1" destOrd="0" presId="urn:microsoft.com/office/officeart/2008/layout/HorizontalMultiLevelHierarchy"/>
    <dgm:cxn modelId="{C0919755-1DA4-4C91-BC50-CFB8545ADA77}" srcId="{F93856B5-BD12-4840-9503-C86D1633493B}" destId="{5450504A-1926-4C40-972E-365BF20826D3}" srcOrd="2" destOrd="0" parTransId="{DD89FCA1-221F-4BFA-8081-E00901C9D1F1}" sibTransId="{A9EE6B30-43F7-4B66-B95D-E92A36F12AFE}"/>
    <dgm:cxn modelId="{95918913-A0D3-4C03-BABD-F0EE74ACC178}" type="presOf" srcId="{D78EA5A5-DB7B-482A-821E-149E32D10A42}" destId="{2DA61FC0-83AC-4833-9ADA-FD67B9B35C7D}" srcOrd="1" destOrd="0" presId="urn:microsoft.com/office/officeart/2008/layout/HorizontalMultiLevelHierarchy"/>
    <dgm:cxn modelId="{41334945-5BDE-4BDE-A618-8A068CCC6D3C}" srcId="{F93856B5-BD12-4840-9503-C86D1633493B}" destId="{E1C4A0A6-D645-4648-9D25-2A6D95D039B2}" srcOrd="0" destOrd="0" parTransId="{BDF387C1-B4B1-4587-A446-F5325591450E}" sibTransId="{E08523A3-5776-43CA-8B56-8294FA947B10}"/>
    <dgm:cxn modelId="{932B4BF6-1531-433D-B7C1-9E6D5FBDFA30}" type="presOf" srcId="{BDF387C1-B4B1-4587-A446-F5325591450E}" destId="{3F868097-00A8-4D48-88E3-9FECC552BD36}" srcOrd="1" destOrd="0" presId="urn:microsoft.com/office/officeart/2008/layout/HorizontalMultiLevelHierarchy"/>
    <dgm:cxn modelId="{DBF567F6-10B6-4E07-B866-AFF75BB3C9EC}" type="presOf" srcId="{E1C4A0A6-D645-4648-9D25-2A6D95D039B2}" destId="{F67DE5B6-4AAA-4033-889E-EDD6AC328189}" srcOrd="0" destOrd="0" presId="urn:microsoft.com/office/officeart/2008/layout/HorizontalMultiLevelHierarchy"/>
    <dgm:cxn modelId="{F048EC37-598C-4660-9335-B629328B5DDC}" type="presParOf" srcId="{07E46051-2301-4B81-B830-CA6F9E74503B}" destId="{8DA22F1D-5921-40F1-A9A6-366A1F0BADE5}" srcOrd="0" destOrd="0" presId="urn:microsoft.com/office/officeart/2008/layout/HorizontalMultiLevelHierarchy"/>
    <dgm:cxn modelId="{A8F12FF2-9927-4C88-93FB-13EB52F55DA2}" type="presParOf" srcId="{8DA22F1D-5921-40F1-A9A6-366A1F0BADE5}" destId="{776CF629-BBF8-4CF2-A27C-C5CF641ECBE6}" srcOrd="0" destOrd="0" presId="urn:microsoft.com/office/officeart/2008/layout/HorizontalMultiLevelHierarchy"/>
    <dgm:cxn modelId="{B415095B-2A09-41C9-B856-11BAC150EF23}" type="presParOf" srcId="{8DA22F1D-5921-40F1-A9A6-366A1F0BADE5}" destId="{2C8D6C9F-B423-4A6F-823A-3466713BC0F9}" srcOrd="1" destOrd="0" presId="urn:microsoft.com/office/officeart/2008/layout/HorizontalMultiLevelHierarchy"/>
    <dgm:cxn modelId="{A949AE0C-270C-4261-8EB7-398DEB95DEA3}" type="presParOf" srcId="{2C8D6C9F-B423-4A6F-823A-3466713BC0F9}" destId="{5C777C9D-B78C-4FFE-947E-123055D16326}" srcOrd="0" destOrd="0" presId="urn:microsoft.com/office/officeart/2008/layout/HorizontalMultiLevelHierarchy"/>
    <dgm:cxn modelId="{84C323CB-8E89-463E-B117-B8450E242E56}" type="presParOf" srcId="{5C777C9D-B78C-4FFE-947E-123055D16326}" destId="{3F868097-00A8-4D48-88E3-9FECC552BD36}" srcOrd="0" destOrd="0" presId="urn:microsoft.com/office/officeart/2008/layout/HorizontalMultiLevelHierarchy"/>
    <dgm:cxn modelId="{2F5C765C-B9FE-4F04-9BDC-41004A2278DC}" type="presParOf" srcId="{2C8D6C9F-B423-4A6F-823A-3466713BC0F9}" destId="{B5529EBB-DA5C-4817-8B2D-5E3722362027}" srcOrd="1" destOrd="0" presId="urn:microsoft.com/office/officeart/2008/layout/HorizontalMultiLevelHierarchy"/>
    <dgm:cxn modelId="{8208B07E-7537-48D2-9260-85AC8EFE96B7}" type="presParOf" srcId="{B5529EBB-DA5C-4817-8B2D-5E3722362027}" destId="{F67DE5B6-4AAA-4033-889E-EDD6AC328189}" srcOrd="0" destOrd="0" presId="urn:microsoft.com/office/officeart/2008/layout/HorizontalMultiLevelHierarchy"/>
    <dgm:cxn modelId="{61E2E59A-8EF6-49F2-B7E9-9D921758B2DA}" type="presParOf" srcId="{B5529EBB-DA5C-4817-8B2D-5E3722362027}" destId="{756B10CC-FC17-4E25-A0F6-9EE54045B3E8}" srcOrd="1" destOrd="0" presId="urn:microsoft.com/office/officeart/2008/layout/HorizontalMultiLevelHierarchy"/>
    <dgm:cxn modelId="{FD6084DF-AD56-48D1-9176-6A8FD9991357}" type="presParOf" srcId="{2C8D6C9F-B423-4A6F-823A-3466713BC0F9}" destId="{748A3706-46D9-4392-8416-5C00FBA59E3E}" srcOrd="2" destOrd="0" presId="urn:microsoft.com/office/officeart/2008/layout/HorizontalMultiLevelHierarchy"/>
    <dgm:cxn modelId="{0455B6D0-B010-4047-A838-E5CB160EFF3C}" type="presParOf" srcId="{748A3706-46D9-4392-8416-5C00FBA59E3E}" destId="{F1E11052-6BA3-470A-BE3B-B42F7FA99C81}" srcOrd="0" destOrd="0" presId="urn:microsoft.com/office/officeart/2008/layout/HorizontalMultiLevelHierarchy"/>
    <dgm:cxn modelId="{58889BF0-5460-4073-8C30-2FF801E64FA1}" type="presParOf" srcId="{2C8D6C9F-B423-4A6F-823A-3466713BC0F9}" destId="{28A3E831-CF79-4CBE-B76A-A45E237EFCB8}" srcOrd="3" destOrd="0" presId="urn:microsoft.com/office/officeart/2008/layout/HorizontalMultiLevelHierarchy"/>
    <dgm:cxn modelId="{C8819C1E-3BB3-4385-B093-60005A9AE319}" type="presParOf" srcId="{28A3E831-CF79-4CBE-B76A-A45E237EFCB8}" destId="{19F416F0-CC4F-4797-8F8D-5109FDB60D63}" srcOrd="0" destOrd="0" presId="urn:microsoft.com/office/officeart/2008/layout/HorizontalMultiLevelHierarchy"/>
    <dgm:cxn modelId="{7B36C104-1BB7-445A-BB10-F812CE4DBF9B}" type="presParOf" srcId="{28A3E831-CF79-4CBE-B76A-A45E237EFCB8}" destId="{7D36DFFE-5494-4C7A-8975-C3B22345677F}" srcOrd="1" destOrd="0" presId="urn:microsoft.com/office/officeart/2008/layout/HorizontalMultiLevelHierarchy"/>
    <dgm:cxn modelId="{660399C8-9E16-44FA-BDF8-A27597DB94AC}" type="presParOf" srcId="{2C8D6C9F-B423-4A6F-823A-3466713BC0F9}" destId="{1676CDEC-E15E-49E5-B324-3F1C7661F259}" srcOrd="4" destOrd="0" presId="urn:microsoft.com/office/officeart/2008/layout/HorizontalMultiLevelHierarchy"/>
    <dgm:cxn modelId="{2DA1086F-F0D6-40E5-8445-7C6718172175}" type="presParOf" srcId="{1676CDEC-E15E-49E5-B324-3F1C7661F259}" destId="{8853E0B2-F27D-4251-ABB4-B47C47796C7B}" srcOrd="0" destOrd="0" presId="urn:microsoft.com/office/officeart/2008/layout/HorizontalMultiLevelHierarchy"/>
    <dgm:cxn modelId="{63F591C5-280A-4337-8786-44D582E92E25}" type="presParOf" srcId="{2C8D6C9F-B423-4A6F-823A-3466713BC0F9}" destId="{9A15F21F-239B-4B00-827A-5F2C5382AFF3}" srcOrd="5" destOrd="0" presId="urn:microsoft.com/office/officeart/2008/layout/HorizontalMultiLevelHierarchy"/>
    <dgm:cxn modelId="{B28E4886-519E-491C-8970-A4279F93BB52}" type="presParOf" srcId="{9A15F21F-239B-4B00-827A-5F2C5382AFF3}" destId="{300BB2EB-27EC-4748-9970-AD88BBE58265}" srcOrd="0" destOrd="0" presId="urn:microsoft.com/office/officeart/2008/layout/HorizontalMultiLevelHierarchy"/>
    <dgm:cxn modelId="{AFC88CEB-D37C-48B0-944E-D8C3945E025D}" type="presParOf" srcId="{9A15F21F-239B-4B00-827A-5F2C5382AFF3}" destId="{A62572B0-D573-4086-B14F-56157C2B0A18}" srcOrd="1" destOrd="0" presId="urn:microsoft.com/office/officeart/2008/layout/HorizontalMultiLevelHierarchy"/>
    <dgm:cxn modelId="{CD9F1A43-2FF5-4566-B5D2-0FEE739C6854}" type="presParOf" srcId="{2C8D6C9F-B423-4A6F-823A-3466713BC0F9}" destId="{7B1A4EFA-34C9-403D-9E81-816766F31B06}" srcOrd="6" destOrd="0" presId="urn:microsoft.com/office/officeart/2008/layout/HorizontalMultiLevelHierarchy"/>
    <dgm:cxn modelId="{D937FEED-1504-4997-BD1B-34596FA971D4}" type="presParOf" srcId="{7B1A4EFA-34C9-403D-9E81-816766F31B06}" destId="{2DA61FC0-83AC-4833-9ADA-FD67B9B35C7D}" srcOrd="0" destOrd="0" presId="urn:microsoft.com/office/officeart/2008/layout/HorizontalMultiLevelHierarchy"/>
    <dgm:cxn modelId="{7A5486FC-171F-40A6-A5FC-3FE510808680}" type="presParOf" srcId="{2C8D6C9F-B423-4A6F-823A-3466713BC0F9}" destId="{23E6AB5A-932B-4606-A7CD-5984E096B42B}" srcOrd="7" destOrd="0" presId="urn:microsoft.com/office/officeart/2008/layout/HorizontalMultiLevelHierarchy"/>
    <dgm:cxn modelId="{9532D7D8-0C5A-410E-BBCF-D562100BE2DE}" type="presParOf" srcId="{23E6AB5A-932B-4606-A7CD-5984E096B42B}" destId="{318FBDAF-86F6-42F8-BE8E-6FB9BD2189AE}" srcOrd="0" destOrd="0" presId="urn:microsoft.com/office/officeart/2008/layout/HorizontalMultiLevelHierarchy"/>
    <dgm:cxn modelId="{B8CC77A2-E747-4C4F-8F79-65E7F456F0B4}" type="presParOf" srcId="{23E6AB5A-932B-4606-A7CD-5984E096B42B}" destId="{94990F4E-655E-4505-BA69-E03C089EC452}"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E5708E-A489-432C-AB12-B3407E5177B0}" type="doc">
      <dgm:prSet loTypeId="urn:microsoft.com/office/officeart/2005/8/layout/hProcess4" loCatId="process" qsTypeId="urn:microsoft.com/office/officeart/2005/8/quickstyle/3d2" qsCatId="3D" csTypeId="urn:microsoft.com/office/officeart/2005/8/colors/colorful2" csCatId="colorful" phldr="1"/>
      <dgm:spPr/>
      <dgm:t>
        <a:bodyPr/>
        <a:lstStyle/>
        <a:p>
          <a:endParaRPr lang="es-MX"/>
        </a:p>
      </dgm:t>
    </dgm:pt>
    <dgm:pt modelId="{91672042-7F9D-434D-B0A6-85009D72CDD8}">
      <dgm:prSet phldrT="[Texto]" custT="1"/>
      <dgm:spPr/>
      <dgm:t>
        <a:bodyPr/>
        <a:lstStyle/>
        <a:p>
          <a:r>
            <a:rPr lang="es-MX" sz="1800" b="1" dirty="0" smtClean="0">
              <a:latin typeface="Georgia" panose="02040502050405020303" pitchFamily="18" charset="0"/>
            </a:rPr>
            <a:t>1</a:t>
          </a:r>
          <a:endParaRPr lang="es-MX" sz="1800" b="1" dirty="0">
            <a:latin typeface="Georgia" panose="02040502050405020303" pitchFamily="18" charset="0"/>
          </a:endParaRPr>
        </a:p>
      </dgm:t>
    </dgm:pt>
    <dgm:pt modelId="{FF09AB48-A802-40FF-BFE8-B27886019255}" type="parTrans" cxnId="{C36F8921-490E-4732-A9A3-5C9641BD9ED4}">
      <dgm:prSet/>
      <dgm:spPr/>
      <dgm:t>
        <a:bodyPr/>
        <a:lstStyle/>
        <a:p>
          <a:endParaRPr lang="es-MX"/>
        </a:p>
      </dgm:t>
    </dgm:pt>
    <dgm:pt modelId="{A6D42AEB-1382-4994-945B-50ACFE580EED}" type="sibTrans" cxnId="{C36F8921-490E-4732-A9A3-5C9641BD9ED4}">
      <dgm:prSet/>
      <dgm:spPr/>
      <dgm:t>
        <a:bodyPr/>
        <a:lstStyle/>
        <a:p>
          <a:endParaRPr lang="es-MX"/>
        </a:p>
      </dgm:t>
    </dgm:pt>
    <dgm:pt modelId="{40F257C2-41A2-44C7-9E32-B2BCF18F83D5}">
      <dgm:prSet phldrT="[Texto]" custT="1"/>
      <dgm:spPr/>
      <dgm:t>
        <a:bodyPr/>
        <a:lstStyle/>
        <a:p>
          <a:pPr algn="ctr"/>
          <a:r>
            <a:rPr lang="es-MX" sz="2000" b="0" dirty="0" smtClean="0">
              <a:latin typeface="Georgia" panose="02040502050405020303" pitchFamily="18" charset="0"/>
            </a:rPr>
            <a:t>Aumenta el grado de familiaridad con fenómenos relativamente desconocidos.</a:t>
          </a:r>
          <a:endParaRPr lang="es-MX" sz="2000" b="0" dirty="0">
            <a:latin typeface="Georgia" panose="02040502050405020303" pitchFamily="18" charset="0"/>
          </a:endParaRPr>
        </a:p>
      </dgm:t>
    </dgm:pt>
    <dgm:pt modelId="{5A1E927D-4086-420C-A20D-B04238C3B6FF}" type="parTrans" cxnId="{0BA790DD-AB9F-46D7-809F-000DC07F5533}">
      <dgm:prSet/>
      <dgm:spPr/>
      <dgm:t>
        <a:bodyPr/>
        <a:lstStyle/>
        <a:p>
          <a:endParaRPr lang="es-MX"/>
        </a:p>
      </dgm:t>
    </dgm:pt>
    <dgm:pt modelId="{10597309-0FA0-4D69-B012-33B53097B80D}" type="sibTrans" cxnId="{0BA790DD-AB9F-46D7-809F-000DC07F5533}">
      <dgm:prSet/>
      <dgm:spPr/>
      <dgm:t>
        <a:bodyPr/>
        <a:lstStyle/>
        <a:p>
          <a:endParaRPr lang="es-MX"/>
        </a:p>
      </dgm:t>
    </dgm:pt>
    <dgm:pt modelId="{F06AEBC7-4077-486C-A8AC-FC8D6F677CF1}">
      <dgm:prSet phldrT="[Texto]" custT="1"/>
      <dgm:spPr/>
      <dgm:t>
        <a:bodyPr/>
        <a:lstStyle/>
        <a:p>
          <a:pPr algn="ctr"/>
          <a:r>
            <a:rPr lang="es-MX" sz="2000" dirty="0" smtClean="0">
              <a:latin typeface="Georgia" panose="02040502050405020303" pitchFamily="18" charset="0"/>
            </a:rPr>
            <a:t>2</a:t>
          </a:r>
          <a:endParaRPr lang="es-MX" sz="2000" dirty="0">
            <a:latin typeface="Georgia" panose="02040502050405020303" pitchFamily="18" charset="0"/>
          </a:endParaRPr>
        </a:p>
      </dgm:t>
    </dgm:pt>
    <dgm:pt modelId="{8713239B-D047-46BC-993C-F4251C7775F1}" type="parTrans" cxnId="{F57DFBDC-18ED-434A-A8C8-30CD1B0E4E37}">
      <dgm:prSet/>
      <dgm:spPr/>
      <dgm:t>
        <a:bodyPr/>
        <a:lstStyle/>
        <a:p>
          <a:endParaRPr lang="es-MX"/>
        </a:p>
      </dgm:t>
    </dgm:pt>
    <dgm:pt modelId="{FDD3384F-2233-4945-AF97-74B3E41E438C}" type="sibTrans" cxnId="{F57DFBDC-18ED-434A-A8C8-30CD1B0E4E37}">
      <dgm:prSet/>
      <dgm:spPr/>
      <dgm:t>
        <a:bodyPr/>
        <a:lstStyle/>
        <a:p>
          <a:endParaRPr lang="es-MX"/>
        </a:p>
      </dgm:t>
    </dgm:pt>
    <dgm:pt modelId="{D77F865D-55A8-4D26-A1F1-09DA2AAEFB9C}">
      <dgm:prSet phldrT="[Texto]" custT="1"/>
      <dgm:spPr/>
      <dgm:t>
        <a:bodyPr/>
        <a:lstStyle/>
        <a:p>
          <a:pPr algn="ctr"/>
          <a:r>
            <a:rPr lang="es-MX" sz="2000" b="0" dirty="0" smtClean="0">
              <a:latin typeface="Georgia" panose="02040502050405020303" pitchFamily="18" charset="0"/>
            </a:rPr>
            <a:t>Obtiene información sobre la posibilidad de llevar a cabo una investigación más amplia.</a:t>
          </a:r>
          <a:endParaRPr lang="es-MX" sz="2000" b="0" dirty="0">
            <a:latin typeface="Georgia" panose="02040502050405020303" pitchFamily="18" charset="0"/>
          </a:endParaRPr>
        </a:p>
      </dgm:t>
    </dgm:pt>
    <dgm:pt modelId="{465C7E35-9C0E-414A-8288-3D5DD592AC47}" type="parTrans" cxnId="{30C8366E-1EB2-4AE0-B920-1FAF03FDF51F}">
      <dgm:prSet/>
      <dgm:spPr/>
      <dgm:t>
        <a:bodyPr/>
        <a:lstStyle/>
        <a:p>
          <a:endParaRPr lang="es-MX"/>
        </a:p>
      </dgm:t>
    </dgm:pt>
    <dgm:pt modelId="{38501331-3581-47BC-A372-8EEEFD08B3E8}" type="sibTrans" cxnId="{30C8366E-1EB2-4AE0-B920-1FAF03FDF51F}">
      <dgm:prSet/>
      <dgm:spPr/>
      <dgm:t>
        <a:bodyPr/>
        <a:lstStyle/>
        <a:p>
          <a:endParaRPr lang="es-MX"/>
        </a:p>
      </dgm:t>
    </dgm:pt>
    <dgm:pt modelId="{43190C72-C5C9-426E-9682-526B7A183E6F}">
      <dgm:prSet phldrT="[Texto]" custT="1"/>
      <dgm:spPr/>
      <dgm:t>
        <a:bodyPr/>
        <a:lstStyle/>
        <a:p>
          <a:r>
            <a:rPr lang="es-MX" sz="1800" b="1" dirty="0" smtClean="0">
              <a:latin typeface="Georgia" panose="02040502050405020303" pitchFamily="18" charset="0"/>
            </a:rPr>
            <a:t>3</a:t>
          </a:r>
          <a:endParaRPr lang="es-MX" sz="1800" b="1" dirty="0">
            <a:latin typeface="Georgia" panose="02040502050405020303" pitchFamily="18" charset="0"/>
          </a:endParaRPr>
        </a:p>
      </dgm:t>
    </dgm:pt>
    <dgm:pt modelId="{4B255816-48D0-4E08-A8D2-22A3E93D6E13}" type="parTrans" cxnId="{D1BC1BD2-9E30-4F50-8678-CAC1BAE25E08}">
      <dgm:prSet/>
      <dgm:spPr/>
      <dgm:t>
        <a:bodyPr/>
        <a:lstStyle/>
        <a:p>
          <a:endParaRPr lang="es-MX"/>
        </a:p>
      </dgm:t>
    </dgm:pt>
    <dgm:pt modelId="{6F711EFD-EC32-4F64-97D0-E9997E576695}" type="sibTrans" cxnId="{D1BC1BD2-9E30-4F50-8678-CAC1BAE25E08}">
      <dgm:prSet/>
      <dgm:spPr/>
      <dgm:t>
        <a:bodyPr/>
        <a:lstStyle/>
        <a:p>
          <a:endParaRPr lang="es-MX"/>
        </a:p>
      </dgm:t>
    </dgm:pt>
    <dgm:pt modelId="{3442A3F1-9BB1-4B79-9356-6C676891908E}">
      <dgm:prSet phldrT="[Texto]" custT="1"/>
      <dgm:spPr/>
      <dgm:t>
        <a:bodyPr/>
        <a:lstStyle/>
        <a:p>
          <a:pPr algn="ctr"/>
          <a:r>
            <a:rPr lang="es-MX" sz="2000" b="0" dirty="0" smtClean="0">
              <a:latin typeface="Georgia" panose="02040502050405020303" pitchFamily="18" charset="0"/>
            </a:rPr>
            <a:t>Identifica conceptos o variables promisorias.</a:t>
          </a:r>
          <a:endParaRPr lang="es-MX" sz="2000" b="0" dirty="0">
            <a:latin typeface="Georgia" panose="02040502050405020303" pitchFamily="18" charset="0"/>
          </a:endParaRPr>
        </a:p>
      </dgm:t>
    </dgm:pt>
    <dgm:pt modelId="{14B4B42B-F6DE-4280-A5FC-6A754A277B17}" type="parTrans" cxnId="{A341C466-725C-4B7D-90B4-293CED3C6909}">
      <dgm:prSet/>
      <dgm:spPr/>
      <dgm:t>
        <a:bodyPr/>
        <a:lstStyle/>
        <a:p>
          <a:endParaRPr lang="es-MX"/>
        </a:p>
      </dgm:t>
    </dgm:pt>
    <dgm:pt modelId="{27468C33-819B-4375-B123-EEADB110959C}" type="sibTrans" cxnId="{A341C466-725C-4B7D-90B4-293CED3C6909}">
      <dgm:prSet/>
      <dgm:spPr/>
      <dgm:t>
        <a:bodyPr/>
        <a:lstStyle/>
        <a:p>
          <a:endParaRPr lang="es-MX"/>
        </a:p>
      </dgm:t>
    </dgm:pt>
    <dgm:pt modelId="{3DEED4A7-CA72-483C-8C87-9D084BF0C837}">
      <dgm:prSet phldrT="[Texto]" custT="1"/>
      <dgm:spPr/>
      <dgm:t>
        <a:bodyPr/>
        <a:lstStyle/>
        <a:p>
          <a:pPr algn="ctr"/>
          <a:r>
            <a:rPr lang="es-MX" sz="2000" b="0" dirty="0" smtClean="0">
              <a:latin typeface="Georgia" panose="02040502050405020303" pitchFamily="18" charset="0"/>
            </a:rPr>
            <a:t>Sugiere afirmaciones. </a:t>
          </a:r>
          <a:endParaRPr lang="es-MX" sz="2000" b="0" dirty="0">
            <a:latin typeface="Georgia" panose="02040502050405020303" pitchFamily="18" charset="0"/>
          </a:endParaRPr>
        </a:p>
      </dgm:t>
    </dgm:pt>
    <dgm:pt modelId="{A0D024A7-B2A2-42AB-9776-92C0153B63C9}" type="parTrans" cxnId="{73D0935E-7487-430F-A3FD-002BEAA844F1}">
      <dgm:prSet/>
      <dgm:spPr/>
      <dgm:t>
        <a:bodyPr/>
        <a:lstStyle/>
        <a:p>
          <a:endParaRPr lang="es-ES"/>
        </a:p>
      </dgm:t>
    </dgm:pt>
    <dgm:pt modelId="{EA72589F-4398-4DAE-9B66-0C2301357FF2}" type="sibTrans" cxnId="{73D0935E-7487-430F-A3FD-002BEAA844F1}">
      <dgm:prSet/>
      <dgm:spPr/>
      <dgm:t>
        <a:bodyPr/>
        <a:lstStyle/>
        <a:p>
          <a:endParaRPr lang="es-ES"/>
        </a:p>
      </dgm:t>
    </dgm:pt>
    <dgm:pt modelId="{16CB4348-0B29-4114-B9CE-3B54AF4A27ED}" type="pres">
      <dgm:prSet presAssocID="{2BE5708E-A489-432C-AB12-B3407E5177B0}" presName="Name0" presStyleCnt="0">
        <dgm:presLayoutVars>
          <dgm:dir/>
          <dgm:animLvl val="lvl"/>
          <dgm:resizeHandles val="exact"/>
        </dgm:presLayoutVars>
      </dgm:prSet>
      <dgm:spPr/>
      <dgm:t>
        <a:bodyPr/>
        <a:lstStyle/>
        <a:p>
          <a:endParaRPr lang="es-MX"/>
        </a:p>
      </dgm:t>
    </dgm:pt>
    <dgm:pt modelId="{DB80DC5E-04AC-423E-99DE-39F8F1825200}" type="pres">
      <dgm:prSet presAssocID="{2BE5708E-A489-432C-AB12-B3407E5177B0}" presName="tSp" presStyleCnt="0"/>
      <dgm:spPr/>
      <dgm:t>
        <a:bodyPr/>
        <a:lstStyle/>
        <a:p>
          <a:endParaRPr lang="es-ES"/>
        </a:p>
      </dgm:t>
    </dgm:pt>
    <dgm:pt modelId="{8D6DB476-588F-49AA-A9C4-F320867F1EC8}" type="pres">
      <dgm:prSet presAssocID="{2BE5708E-A489-432C-AB12-B3407E5177B0}" presName="bSp" presStyleCnt="0"/>
      <dgm:spPr/>
      <dgm:t>
        <a:bodyPr/>
        <a:lstStyle/>
        <a:p>
          <a:endParaRPr lang="es-ES"/>
        </a:p>
      </dgm:t>
    </dgm:pt>
    <dgm:pt modelId="{332776D2-701D-4E32-A871-816A1708DF55}" type="pres">
      <dgm:prSet presAssocID="{2BE5708E-A489-432C-AB12-B3407E5177B0}" presName="process" presStyleCnt="0"/>
      <dgm:spPr/>
      <dgm:t>
        <a:bodyPr/>
        <a:lstStyle/>
        <a:p>
          <a:endParaRPr lang="es-ES"/>
        </a:p>
      </dgm:t>
    </dgm:pt>
    <dgm:pt modelId="{47349EC1-3731-4CDB-8355-34266BA1031F}" type="pres">
      <dgm:prSet presAssocID="{91672042-7F9D-434D-B0A6-85009D72CDD8}" presName="composite1" presStyleCnt="0"/>
      <dgm:spPr/>
      <dgm:t>
        <a:bodyPr/>
        <a:lstStyle/>
        <a:p>
          <a:endParaRPr lang="es-ES"/>
        </a:p>
      </dgm:t>
    </dgm:pt>
    <dgm:pt modelId="{64BAF0FE-18CD-46AF-830B-9CF6556BE6B7}" type="pres">
      <dgm:prSet presAssocID="{91672042-7F9D-434D-B0A6-85009D72CDD8}" presName="dummyNode1" presStyleLbl="node1" presStyleIdx="0" presStyleCnt="3"/>
      <dgm:spPr/>
      <dgm:t>
        <a:bodyPr/>
        <a:lstStyle/>
        <a:p>
          <a:endParaRPr lang="es-ES"/>
        </a:p>
      </dgm:t>
    </dgm:pt>
    <dgm:pt modelId="{070A945E-37C8-4F6D-A0E4-479E31BFF2EF}" type="pres">
      <dgm:prSet presAssocID="{91672042-7F9D-434D-B0A6-85009D72CDD8}" presName="childNode1" presStyleLbl="bgAcc1" presStyleIdx="0" presStyleCnt="3" custScaleY="143881" custLinFactNeighborX="-11" custLinFactNeighborY="-23980">
        <dgm:presLayoutVars>
          <dgm:bulletEnabled val="1"/>
        </dgm:presLayoutVars>
      </dgm:prSet>
      <dgm:spPr/>
      <dgm:t>
        <a:bodyPr/>
        <a:lstStyle/>
        <a:p>
          <a:endParaRPr lang="es-MX"/>
        </a:p>
      </dgm:t>
    </dgm:pt>
    <dgm:pt modelId="{E888EDD3-273B-479A-B785-337557DC6404}" type="pres">
      <dgm:prSet presAssocID="{91672042-7F9D-434D-B0A6-85009D72CDD8}" presName="childNode1tx" presStyleLbl="bgAcc1" presStyleIdx="0" presStyleCnt="3">
        <dgm:presLayoutVars>
          <dgm:bulletEnabled val="1"/>
        </dgm:presLayoutVars>
      </dgm:prSet>
      <dgm:spPr/>
      <dgm:t>
        <a:bodyPr/>
        <a:lstStyle/>
        <a:p>
          <a:endParaRPr lang="es-MX"/>
        </a:p>
      </dgm:t>
    </dgm:pt>
    <dgm:pt modelId="{EADAD77F-6A14-4A37-9E1F-2295CA3F9DB6}" type="pres">
      <dgm:prSet presAssocID="{91672042-7F9D-434D-B0A6-85009D72CDD8}" presName="parentNode1" presStyleLbl="node1" presStyleIdx="0" presStyleCnt="3" custScaleX="54735">
        <dgm:presLayoutVars>
          <dgm:chMax val="1"/>
          <dgm:bulletEnabled val="1"/>
        </dgm:presLayoutVars>
      </dgm:prSet>
      <dgm:spPr/>
      <dgm:t>
        <a:bodyPr/>
        <a:lstStyle/>
        <a:p>
          <a:endParaRPr lang="es-MX"/>
        </a:p>
      </dgm:t>
    </dgm:pt>
    <dgm:pt modelId="{BF8E2E77-5F9D-46B7-85B3-FC4B51E1125D}" type="pres">
      <dgm:prSet presAssocID="{91672042-7F9D-434D-B0A6-85009D72CDD8}" presName="connSite1" presStyleCnt="0"/>
      <dgm:spPr/>
      <dgm:t>
        <a:bodyPr/>
        <a:lstStyle/>
        <a:p>
          <a:endParaRPr lang="es-ES"/>
        </a:p>
      </dgm:t>
    </dgm:pt>
    <dgm:pt modelId="{AD594B33-42F9-4F1B-9D16-A98AFEAB8CA1}" type="pres">
      <dgm:prSet presAssocID="{A6D42AEB-1382-4994-945B-50ACFE580EED}" presName="Name9" presStyleLbl="sibTrans2D1" presStyleIdx="0" presStyleCnt="2"/>
      <dgm:spPr/>
      <dgm:t>
        <a:bodyPr/>
        <a:lstStyle/>
        <a:p>
          <a:endParaRPr lang="es-MX"/>
        </a:p>
      </dgm:t>
    </dgm:pt>
    <dgm:pt modelId="{251CAFAF-9D28-4867-9DC6-65B469B1572A}" type="pres">
      <dgm:prSet presAssocID="{F06AEBC7-4077-486C-A8AC-FC8D6F677CF1}" presName="composite2" presStyleCnt="0"/>
      <dgm:spPr/>
      <dgm:t>
        <a:bodyPr/>
        <a:lstStyle/>
        <a:p>
          <a:endParaRPr lang="es-ES"/>
        </a:p>
      </dgm:t>
    </dgm:pt>
    <dgm:pt modelId="{FB603973-D640-4C88-91A6-87E9A36239EA}" type="pres">
      <dgm:prSet presAssocID="{F06AEBC7-4077-486C-A8AC-FC8D6F677CF1}" presName="dummyNode2" presStyleLbl="node1" presStyleIdx="0" presStyleCnt="3"/>
      <dgm:spPr/>
      <dgm:t>
        <a:bodyPr/>
        <a:lstStyle/>
        <a:p>
          <a:endParaRPr lang="es-ES"/>
        </a:p>
      </dgm:t>
    </dgm:pt>
    <dgm:pt modelId="{45ACE9A1-A23B-4CFD-8AEE-9A3BFFF5AD18}" type="pres">
      <dgm:prSet presAssocID="{F06AEBC7-4077-486C-A8AC-FC8D6F677CF1}" presName="childNode2" presStyleLbl="bgAcc1" presStyleIdx="1" presStyleCnt="3" custScaleY="197183">
        <dgm:presLayoutVars>
          <dgm:bulletEnabled val="1"/>
        </dgm:presLayoutVars>
      </dgm:prSet>
      <dgm:spPr/>
      <dgm:t>
        <a:bodyPr/>
        <a:lstStyle/>
        <a:p>
          <a:endParaRPr lang="es-ES"/>
        </a:p>
      </dgm:t>
    </dgm:pt>
    <dgm:pt modelId="{77AF931E-3B17-4259-BB07-475F9E801B50}" type="pres">
      <dgm:prSet presAssocID="{F06AEBC7-4077-486C-A8AC-FC8D6F677CF1}" presName="childNode2tx" presStyleLbl="bgAcc1" presStyleIdx="1" presStyleCnt="3">
        <dgm:presLayoutVars>
          <dgm:bulletEnabled val="1"/>
        </dgm:presLayoutVars>
      </dgm:prSet>
      <dgm:spPr/>
      <dgm:t>
        <a:bodyPr/>
        <a:lstStyle/>
        <a:p>
          <a:endParaRPr lang="es-ES"/>
        </a:p>
      </dgm:t>
    </dgm:pt>
    <dgm:pt modelId="{AFCB723A-E50D-4D02-B9EC-B143F11AA4C7}" type="pres">
      <dgm:prSet presAssocID="{F06AEBC7-4077-486C-A8AC-FC8D6F677CF1}" presName="parentNode2" presStyleLbl="node1" presStyleIdx="1" presStyleCnt="3" custScaleX="52931" custLinFactNeighborX="35929" custLinFactNeighborY="-91140">
        <dgm:presLayoutVars>
          <dgm:chMax val="0"/>
          <dgm:bulletEnabled val="1"/>
        </dgm:presLayoutVars>
      </dgm:prSet>
      <dgm:spPr/>
      <dgm:t>
        <a:bodyPr/>
        <a:lstStyle/>
        <a:p>
          <a:endParaRPr lang="es-ES"/>
        </a:p>
      </dgm:t>
    </dgm:pt>
    <dgm:pt modelId="{3F403DBE-851F-4395-9F04-73EC50835597}" type="pres">
      <dgm:prSet presAssocID="{F06AEBC7-4077-486C-A8AC-FC8D6F677CF1}" presName="connSite2" presStyleCnt="0"/>
      <dgm:spPr/>
      <dgm:t>
        <a:bodyPr/>
        <a:lstStyle/>
        <a:p>
          <a:endParaRPr lang="es-ES"/>
        </a:p>
      </dgm:t>
    </dgm:pt>
    <dgm:pt modelId="{620E00B1-C481-4BE1-ACA5-E6EE3D52F354}" type="pres">
      <dgm:prSet presAssocID="{FDD3384F-2233-4945-AF97-74B3E41E438C}" presName="Name18" presStyleLbl="sibTrans2D1" presStyleIdx="1" presStyleCnt="2"/>
      <dgm:spPr/>
      <dgm:t>
        <a:bodyPr/>
        <a:lstStyle/>
        <a:p>
          <a:endParaRPr lang="es-ES"/>
        </a:p>
      </dgm:t>
    </dgm:pt>
    <dgm:pt modelId="{B7D013C6-122C-4191-B655-1A45EA3A1169}" type="pres">
      <dgm:prSet presAssocID="{43190C72-C5C9-426E-9682-526B7A183E6F}" presName="composite1" presStyleCnt="0"/>
      <dgm:spPr/>
      <dgm:t>
        <a:bodyPr/>
        <a:lstStyle/>
        <a:p>
          <a:endParaRPr lang="es-ES"/>
        </a:p>
      </dgm:t>
    </dgm:pt>
    <dgm:pt modelId="{7E543AFF-7B5F-4850-B4A5-2CF3E801D327}" type="pres">
      <dgm:prSet presAssocID="{43190C72-C5C9-426E-9682-526B7A183E6F}" presName="dummyNode1" presStyleLbl="node1" presStyleIdx="1" presStyleCnt="3"/>
      <dgm:spPr/>
      <dgm:t>
        <a:bodyPr/>
        <a:lstStyle/>
        <a:p>
          <a:endParaRPr lang="es-ES"/>
        </a:p>
      </dgm:t>
    </dgm:pt>
    <dgm:pt modelId="{95DB2A87-95F1-4273-8D8C-4F40B9010E19}" type="pres">
      <dgm:prSet presAssocID="{43190C72-C5C9-426E-9682-526B7A183E6F}" presName="childNode1" presStyleLbl="bgAcc1" presStyleIdx="2" presStyleCnt="3" custScaleY="122908" custLinFactNeighborX="-626" custLinFactNeighborY="-22138">
        <dgm:presLayoutVars>
          <dgm:bulletEnabled val="1"/>
        </dgm:presLayoutVars>
      </dgm:prSet>
      <dgm:spPr/>
      <dgm:t>
        <a:bodyPr/>
        <a:lstStyle/>
        <a:p>
          <a:endParaRPr lang="es-MX"/>
        </a:p>
      </dgm:t>
    </dgm:pt>
    <dgm:pt modelId="{EE6A1BF4-5B37-4251-96A2-B43F9CB01AEC}" type="pres">
      <dgm:prSet presAssocID="{43190C72-C5C9-426E-9682-526B7A183E6F}" presName="childNode1tx" presStyleLbl="bgAcc1" presStyleIdx="2" presStyleCnt="3">
        <dgm:presLayoutVars>
          <dgm:bulletEnabled val="1"/>
        </dgm:presLayoutVars>
      </dgm:prSet>
      <dgm:spPr/>
      <dgm:t>
        <a:bodyPr/>
        <a:lstStyle/>
        <a:p>
          <a:endParaRPr lang="es-MX"/>
        </a:p>
      </dgm:t>
    </dgm:pt>
    <dgm:pt modelId="{8E343493-8308-4086-A2CD-12EBFB2B0917}" type="pres">
      <dgm:prSet presAssocID="{43190C72-C5C9-426E-9682-526B7A183E6F}" presName="parentNode1" presStyleLbl="node1" presStyleIdx="2" presStyleCnt="3" custScaleX="53486">
        <dgm:presLayoutVars>
          <dgm:chMax val="1"/>
          <dgm:bulletEnabled val="1"/>
        </dgm:presLayoutVars>
      </dgm:prSet>
      <dgm:spPr/>
      <dgm:t>
        <a:bodyPr/>
        <a:lstStyle/>
        <a:p>
          <a:endParaRPr lang="es-MX"/>
        </a:p>
      </dgm:t>
    </dgm:pt>
    <dgm:pt modelId="{D7D454D2-F147-409B-B8FE-DA189904D3BE}" type="pres">
      <dgm:prSet presAssocID="{43190C72-C5C9-426E-9682-526B7A183E6F}" presName="connSite1" presStyleCnt="0"/>
      <dgm:spPr/>
      <dgm:t>
        <a:bodyPr/>
        <a:lstStyle/>
        <a:p>
          <a:endParaRPr lang="es-ES"/>
        </a:p>
      </dgm:t>
    </dgm:pt>
  </dgm:ptLst>
  <dgm:cxnLst>
    <dgm:cxn modelId="{0A218685-EC0B-428D-AFC2-7E40E195AD3F}" type="presOf" srcId="{3442A3F1-9BB1-4B79-9356-6C676891908E}" destId="{95DB2A87-95F1-4273-8D8C-4F40B9010E19}" srcOrd="0" destOrd="0" presId="urn:microsoft.com/office/officeart/2005/8/layout/hProcess4"/>
    <dgm:cxn modelId="{3FCB4CEB-30BE-4849-A54C-51A8864A2D5B}" type="presOf" srcId="{91672042-7F9D-434D-B0A6-85009D72CDD8}" destId="{EADAD77F-6A14-4A37-9E1F-2295CA3F9DB6}" srcOrd="0" destOrd="0" presId="urn:microsoft.com/office/officeart/2005/8/layout/hProcess4"/>
    <dgm:cxn modelId="{3BDABD48-ED87-4DBE-8EA0-965471B6F042}" type="presOf" srcId="{D77F865D-55A8-4D26-A1F1-09DA2AAEFB9C}" destId="{45ACE9A1-A23B-4CFD-8AEE-9A3BFFF5AD18}" srcOrd="0" destOrd="0" presId="urn:microsoft.com/office/officeart/2005/8/layout/hProcess4"/>
    <dgm:cxn modelId="{D1BC1BD2-9E30-4F50-8678-CAC1BAE25E08}" srcId="{2BE5708E-A489-432C-AB12-B3407E5177B0}" destId="{43190C72-C5C9-426E-9682-526B7A183E6F}" srcOrd="2" destOrd="0" parTransId="{4B255816-48D0-4E08-A8D2-22A3E93D6E13}" sibTransId="{6F711EFD-EC32-4F64-97D0-E9997E576695}"/>
    <dgm:cxn modelId="{D8A9C19E-7DCA-46C6-BFD5-7E9758BEE584}" type="presOf" srcId="{43190C72-C5C9-426E-9682-526B7A183E6F}" destId="{8E343493-8308-4086-A2CD-12EBFB2B0917}" srcOrd="0" destOrd="0" presId="urn:microsoft.com/office/officeart/2005/8/layout/hProcess4"/>
    <dgm:cxn modelId="{8AA0E014-1120-44DC-92CA-6B05C23A7870}" type="presOf" srcId="{2BE5708E-A489-432C-AB12-B3407E5177B0}" destId="{16CB4348-0B29-4114-B9CE-3B54AF4A27ED}" srcOrd="0" destOrd="0" presId="urn:microsoft.com/office/officeart/2005/8/layout/hProcess4"/>
    <dgm:cxn modelId="{73D0935E-7487-430F-A3FD-002BEAA844F1}" srcId="{43190C72-C5C9-426E-9682-526B7A183E6F}" destId="{3DEED4A7-CA72-483C-8C87-9D084BF0C837}" srcOrd="1" destOrd="0" parTransId="{A0D024A7-B2A2-42AB-9776-92C0153B63C9}" sibTransId="{EA72589F-4398-4DAE-9B66-0C2301357FF2}"/>
    <dgm:cxn modelId="{C7C486BF-1C3D-4195-99FB-1D5CDDE63DBD}" type="presOf" srcId="{3DEED4A7-CA72-483C-8C87-9D084BF0C837}" destId="{95DB2A87-95F1-4273-8D8C-4F40B9010E19}" srcOrd="0" destOrd="1" presId="urn:microsoft.com/office/officeart/2005/8/layout/hProcess4"/>
    <dgm:cxn modelId="{831831FC-5926-43E9-B5FF-935735165159}" type="presOf" srcId="{F06AEBC7-4077-486C-A8AC-FC8D6F677CF1}" destId="{AFCB723A-E50D-4D02-B9EC-B143F11AA4C7}" srcOrd="0" destOrd="0" presId="urn:microsoft.com/office/officeart/2005/8/layout/hProcess4"/>
    <dgm:cxn modelId="{1CFBB3C7-D6E2-4E9D-8A6E-B32FD8FA3585}" type="presOf" srcId="{40F257C2-41A2-44C7-9E32-B2BCF18F83D5}" destId="{E888EDD3-273B-479A-B785-337557DC6404}" srcOrd="1" destOrd="0" presId="urn:microsoft.com/office/officeart/2005/8/layout/hProcess4"/>
    <dgm:cxn modelId="{C36F8921-490E-4732-A9A3-5C9641BD9ED4}" srcId="{2BE5708E-A489-432C-AB12-B3407E5177B0}" destId="{91672042-7F9D-434D-B0A6-85009D72CDD8}" srcOrd="0" destOrd="0" parTransId="{FF09AB48-A802-40FF-BFE8-B27886019255}" sibTransId="{A6D42AEB-1382-4994-945B-50ACFE580EED}"/>
    <dgm:cxn modelId="{F57DFBDC-18ED-434A-A8C8-30CD1B0E4E37}" srcId="{2BE5708E-A489-432C-AB12-B3407E5177B0}" destId="{F06AEBC7-4077-486C-A8AC-FC8D6F677CF1}" srcOrd="1" destOrd="0" parTransId="{8713239B-D047-46BC-993C-F4251C7775F1}" sibTransId="{FDD3384F-2233-4945-AF97-74B3E41E438C}"/>
    <dgm:cxn modelId="{AFDDCCD8-4A7F-4DA2-95ED-23FD7898A5BA}" type="presOf" srcId="{FDD3384F-2233-4945-AF97-74B3E41E438C}" destId="{620E00B1-C481-4BE1-ACA5-E6EE3D52F354}" srcOrd="0" destOrd="0" presId="urn:microsoft.com/office/officeart/2005/8/layout/hProcess4"/>
    <dgm:cxn modelId="{1DE98BF9-F953-4808-A043-809EA35980AF}" type="presOf" srcId="{3DEED4A7-CA72-483C-8C87-9D084BF0C837}" destId="{EE6A1BF4-5B37-4251-96A2-B43F9CB01AEC}" srcOrd="1" destOrd="1" presId="urn:microsoft.com/office/officeart/2005/8/layout/hProcess4"/>
    <dgm:cxn modelId="{6EC05F1F-73E6-40AC-B7D4-BC4E58784568}" type="presOf" srcId="{40F257C2-41A2-44C7-9E32-B2BCF18F83D5}" destId="{070A945E-37C8-4F6D-A0E4-479E31BFF2EF}" srcOrd="0" destOrd="0" presId="urn:microsoft.com/office/officeart/2005/8/layout/hProcess4"/>
    <dgm:cxn modelId="{64F5FADE-9703-47E8-8185-34EA6C8889E2}" type="presOf" srcId="{D77F865D-55A8-4D26-A1F1-09DA2AAEFB9C}" destId="{77AF931E-3B17-4259-BB07-475F9E801B50}" srcOrd="1" destOrd="0" presId="urn:microsoft.com/office/officeart/2005/8/layout/hProcess4"/>
    <dgm:cxn modelId="{30C8366E-1EB2-4AE0-B920-1FAF03FDF51F}" srcId="{F06AEBC7-4077-486C-A8AC-FC8D6F677CF1}" destId="{D77F865D-55A8-4D26-A1F1-09DA2AAEFB9C}" srcOrd="0" destOrd="0" parTransId="{465C7E35-9C0E-414A-8288-3D5DD592AC47}" sibTransId="{38501331-3581-47BC-A372-8EEEFD08B3E8}"/>
    <dgm:cxn modelId="{65FF3D72-96D2-45A1-9C14-90BF84D1630A}" type="presOf" srcId="{3442A3F1-9BB1-4B79-9356-6C676891908E}" destId="{EE6A1BF4-5B37-4251-96A2-B43F9CB01AEC}" srcOrd="1" destOrd="0" presId="urn:microsoft.com/office/officeart/2005/8/layout/hProcess4"/>
    <dgm:cxn modelId="{3043A939-8657-4EFC-8F66-0787BD45E4E9}" type="presOf" srcId="{A6D42AEB-1382-4994-945B-50ACFE580EED}" destId="{AD594B33-42F9-4F1B-9D16-A98AFEAB8CA1}" srcOrd="0" destOrd="0" presId="urn:microsoft.com/office/officeart/2005/8/layout/hProcess4"/>
    <dgm:cxn modelId="{0BA790DD-AB9F-46D7-809F-000DC07F5533}" srcId="{91672042-7F9D-434D-B0A6-85009D72CDD8}" destId="{40F257C2-41A2-44C7-9E32-B2BCF18F83D5}" srcOrd="0" destOrd="0" parTransId="{5A1E927D-4086-420C-A20D-B04238C3B6FF}" sibTransId="{10597309-0FA0-4D69-B012-33B53097B80D}"/>
    <dgm:cxn modelId="{A341C466-725C-4B7D-90B4-293CED3C6909}" srcId="{43190C72-C5C9-426E-9682-526B7A183E6F}" destId="{3442A3F1-9BB1-4B79-9356-6C676891908E}" srcOrd="0" destOrd="0" parTransId="{14B4B42B-F6DE-4280-A5FC-6A754A277B17}" sibTransId="{27468C33-819B-4375-B123-EEADB110959C}"/>
    <dgm:cxn modelId="{07786F93-2DC3-4045-881A-08C08B20BEC9}" type="presParOf" srcId="{16CB4348-0B29-4114-B9CE-3B54AF4A27ED}" destId="{DB80DC5E-04AC-423E-99DE-39F8F1825200}" srcOrd="0" destOrd="0" presId="urn:microsoft.com/office/officeart/2005/8/layout/hProcess4"/>
    <dgm:cxn modelId="{6673B5C8-C937-4E41-9E61-A19781F9DFE7}" type="presParOf" srcId="{16CB4348-0B29-4114-B9CE-3B54AF4A27ED}" destId="{8D6DB476-588F-49AA-A9C4-F320867F1EC8}" srcOrd="1" destOrd="0" presId="urn:microsoft.com/office/officeart/2005/8/layout/hProcess4"/>
    <dgm:cxn modelId="{61613F5B-54C0-463A-8381-0AFE1ED3A024}" type="presParOf" srcId="{16CB4348-0B29-4114-B9CE-3B54AF4A27ED}" destId="{332776D2-701D-4E32-A871-816A1708DF55}" srcOrd="2" destOrd="0" presId="urn:microsoft.com/office/officeart/2005/8/layout/hProcess4"/>
    <dgm:cxn modelId="{F5F22A55-0259-4085-9779-8C889BF4F44F}" type="presParOf" srcId="{332776D2-701D-4E32-A871-816A1708DF55}" destId="{47349EC1-3731-4CDB-8355-34266BA1031F}" srcOrd="0" destOrd="0" presId="urn:microsoft.com/office/officeart/2005/8/layout/hProcess4"/>
    <dgm:cxn modelId="{E1EA5D8F-181A-4114-A545-77C04FF41DCF}" type="presParOf" srcId="{47349EC1-3731-4CDB-8355-34266BA1031F}" destId="{64BAF0FE-18CD-46AF-830B-9CF6556BE6B7}" srcOrd="0" destOrd="0" presId="urn:microsoft.com/office/officeart/2005/8/layout/hProcess4"/>
    <dgm:cxn modelId="{8A65EFC7-D468-4FFA-B71B-4FFE39BC301A}" type="presParOf" srcId="{47349EC1-3731-4CDB-8355-34266BA1031F}" destId="{070A945E-37C8-4F6D-A0E4-479E31BFF2EF}" srcOrd="1" destOrd="0" presId="urn:microsoft.com/office/officeart/2005/8/layout/hProcess4"/>
    <dgm:cxn modelId="{EFFB51E1-47D5-4D83-A0B2-2613EEDA5475}" type="presParOf" srcId="{47349EC1-3731-4CDB-8355-34266BA1031F}" destId="{E888EDD3-273B-479A-B785-337557DC6404}" srcOrd="2" destOrd="0" presId="urn:microsoft.com/office/officeart/2005/8/layout/hProcess4"/>
    <dgm:cxn modelId="{F8A185E9-FEC1-458F-B357-3B17A64DB3E9}" type="presParOf" srcId="{47349EC1-3731-4CDB-8355-34266BA1031F}" destId="{EADAD77F-6A14-4A37-9E1F-2295CA3F9DB6}" srcOrd="3" destOrd="0" presId="urn:microsoft.com/office/officeart/2005/8/layout/hProcess4"/>
    <dgm:cxn modelId="{A678868B-2093-4866-833C-0EB0D0C84E87}" type="presParOf" srcId="{47349EC1-3731-4CDB-8355-34266BA1031F}" destId="{BF8E2E77-5F9D-46B7-85B3-FC4B51E1125D}" srcOrd="4" destOrd="0" presId="urn:microsoft.com/office/officeart/2005/8/layout/hProcess4"/>
    <dgm:cxn modelId="{91F9B136-A61C-49A2-8E8A-A6D1669A86D6}" type="presParOf" srcId="{332776D2-701D-4E32-A871-816A1708DF55}" destId="{AD594B33-42F9-4F1B-9D16-A98AFEAB8CA1}" srcOrd="1" destOrd="0" presId="urn:microsoft.com/office/officeart/2005/8/layout/hProcess4"/>
    <dgm:cxn modelId="{BB81CECE-86EB-4E79-8142-877B03544F06}" type="presParOf" srcId="{332776D2-701D-4E32-A871-816A1708DF55}" destId="{251CAFAF-9D28-4867-9DC6-65B469B1572A}" srcOrd="2" destOrd="0" presId="urn:microsoft.com/office/officeart/2005/8/layout/hProcess4"/>
    <dgm:cxn modelId="{F0AD7B4E-2E74-4716-B51A-F36EC8F0F059}" type="presParOf" srcId="{251CAFAF-9D28-4867-9DC6-65B469B1572A}" destId="{FB603973-D640-4C88-91A6-87E9A36239EA}" srcOrd="0" destOrd="0" presId="urn:microsoft.com/office/officeart/2005/8/layout/hProcess4"/>
    <dgm:cxn modelId="{7BC5AF7E-2457-45EE-8D1C-EDFD1079F5E0}" type="presParOf" srcId="{251CAFAF-9D28-4867-9DC6-65B469B1572A}" destId="{45ACE9A1-A23B-4CFD-8AEE-9A3BFFF5AD18}" srcOrd="1" destOrd="0" presId="urn:microsoft.com/office/officeart/2005/8/layout/hProcess4"/>
    <dgm:cxn modelId="{C643CC26-7BD2-44EB-85B5-692964E5FBB9}" type="presParOf" srcId="{251CAFAF-9D28-4867-9DC6-65B469B1572A}" destId="{77AF931E-3B17-4259-BB07-475F9E801B50}" srcOrd="2" destOrd="0" presId="urn:microsoft.com/office/officeart/2005/8/layout/hProcess4"/>
    <dgm:cxn modelId="{D299ED49-1762-4E6C-98B7-6B03974221B7}" type="presParOf" srcId="{251CAFAF-9D28-4867-9DC6-65B469B1572A}" destId="{AFCB723A-E50D-4D02-B9EC-B143F11AA4C7}" srcOrd="3" destOrd="0" presId="urn:microsoft.com/office/officeart/2005/8/layout/hProcess4"/>
    <dgm:cxn modelId="{755575E8-9781-43E3-BEA2-E60FEC8BF1F4}" type="presParOf" srcId="{251CAFAF-9D28-4867-9DC6-65B469B1572A}" destId="{3F403DBE-851F-4395-9F04-73EC50835597}" srcOrd="4" destOrd="0" presId="urn:microsoft.com/office/officeart/2005/8/layout/hProcess4"/>
    <dgm:cxn modelId="{EBE6DD20-9141-4C4F-B899-84962AFCD1B2}" type="presParOf" srcId="{332776D2-701D-4E32-A871-816A1708DF55}" destId="{620E00B1-C481-4BE1-ACA5-E6EE3D52F354}" srcOrd="3" destOrd="0" presId="urn:microsoft.com/office/officeart/2005/8/layout/hProcess4"/>
    <dgm:cxn modelId="{F6EA270C-BEB4-4980-98A0-B165464B7961}" type="presParOf" srcId="{332776D2-701D-4E32-A871-816A1708DF55}" destId="{B7D013C6-122C-4191-B655-1A45EA3A1169}" srcOrd="4" destOrd="0" presId="urn:microsoft.com/office/officeart/2005/8/layout/hProcess4"/>
    <dgm:cxn modelId="{BF88E480-931A-4234-BF05-0DE18A51B666}" type="presParOf" srcId="{B7D013C6-122C-4191-B655-1A45EA3A1169}" destId="{7E543AFF-7B5F-4850-B4A5-2CF3E801D327}" srcOrd="0" destOrd="0" presId="urn:microsoft.com/office/officeart/2005/8/layout/hProcess4"/>
    <dgm:cxn modelId="{79696753-0C6D-4900-92AB-0C6B854A36DC}" type="presParOf" srcId="{B7D013C6-122C-4191-B655-1A45EA3A1169}" destId="{95DB2A87-95F1-4273-8D8C-4F40B9010E19}" srcOrd="1" destOrd="0" presId="urn:microsoft.com/office/officeart/2005/8/layout/hProcess4"/>
    <dgm:cxn modelId="{EFE7A6BC-1BC7-4F86-8255-C2A1927D2253}" type="presParOf" srcId="{B7D013C6-122C-4191-B655-1A45EA3A1169}" destId="{EE6A1BF4-5B37-4251-96A2-B43F9CB01AEC}" srcOrd="2" destOrd="0" presId="urn:microsoft.com/office/officeart/2005/8/layout/hProcess4"/>
    <dgm:cxn modelId="{9F7F30F4-8773-435C-B03B-5FA062BEDF97}" type="presParOf" srcId="{B7D013C6-122C-4191-B655-1A45EA3A1169}" destId="{8E343493-8308-4086-A2CD-12EBFB2B0917}" srcOrd="3" destOrd="0" presId="urn:microsoft.com/office/officeart/2005/8/layout/hProcess4"/>
    <dgm:cxn modelId="{884045E7-4E04-4E40-82F7-7DF16E262EB7}" type="presParOf" srcId="{B7D013C6-122C-4191-B655-1A45EA3A1169}" destId="{D7D454D2-F147-409B-B8FE-DA189904D3B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E14014-AE9E-47A2-952C-E82B6F2A2CB1}" type="doc">
      <dgm:prSet loTypeId="urn:microsoft.com/office/officeart/2005/8/layout/list1" loCatId="list" qsTypeId="urn:microsoft.com/office/officeart/2005/8/quickstyle/3d3" qsCatId="3D" csTypeId="urn:microsoft.com/office/officeart/2005/8/colors/colorful2" csCatId="colorful" phldr="1"/>
      <dgm:spPr/>
      <dgm:t>
        <a:bodyPr/>
        <a:lstStyle/>
        <a:p>
          <a:endParaRPr lang="es-ES"/>
        </a:p>
      </dgm:t>
    </dgm:pt>
    <dgm:pt modelId="{EE1C0699-ED4B-4B92-9075-34803188D942}">
      <dgm:prSet phldrT="[Texto]" custT="1"/>
      <dgm:spPr/>
      <dgm:t>
        <a:bodyPr/>
        <a:lstStyle/>
        <a:p>
          <a:pPr algn="ctr"/>
          <a:r>
            <a:rPr lang="es-MX" sz="2700" dirty="0" smtClean="0">
              <a:latin typeface="Georgia" panose="02040502050405020303" pitchFamily="18" charset="0"/>
            </a:rPr>
            <a:t>Examinar un tema o problema de investigación del cual no se ha abordado antes o ha sido poco estudiado</a:t>
          </a:r>
          <a:r>
            <a:rPr lang="es-MX" sz="2800" dirty="0" smtClean="0"/>
            <a:t>.</a:t>
          </a:r>
          <a:endParaRPr lang="es-ES" sz="2800" dirty="0"/>
        </a:p>
      </dgm:t>
    </dgm:pt>
    <dgm:pt modelId="{72A75845-4519-4058-8C8A-767FD825A810}" type="parTrans" cxnId="{C3D1B05D-6317-4F98-B429-6AB3AD00EA73}">
      <dgm:prSet/>
      <dgm:spPr/>
      <dgm:t>
        <a:bodyPr/>
        <a:lstStyle/>
        <a:p>
          <a:endParaRPr lang="es-ES"/>
        </a:p>
      </dgm:t>
    </dgm:pt>
    <dgm:pt modelId="{26101822-47A3-4F8F-96E6-7AD1E48FC6AC}" type="sibTrans" cxnId="{C3D1B05D-6317-4F98-B429-6AB3AD00EA73}">
      <dgm:prSet/>
      <dgm:spPr/>
      <dgm:t>
        <a:bodyPr/>
        <a:lstStyle/>
        <a:p>
          <a:endParaRPr lang="es-ES"/>
        </a:p>
      </dgm:t>
    </dgm:pt>
    <dgm:pt modelId="{C2FC1F61-B1B6-4DD6-A1C3-8ED9D81204A5}">
      <dgm:prSet custT="1"/>
      <dgm:spPr/>
      <dgm:t>
        <a:bodyPr/>
        <a:lstStyle/>
        <a:p>
          <a:r>
            <a:rPr lang="es-MX"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1.1.3.</a:t>
          </a:r>
          <a:r>
            <a:rPr lang="es-E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Propósito</a:t>
          </a:r>
          <a:endParaRPr lang="es-E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endParaRPr>
        </a:p>
      </dgm:t>
    </dgm:pt>
    <dgm:pt modelId="{AE910AF3-C53D-4543-8F32-58A26C974625}" type="parTrans" cxnId="{09F7F59B-266E-475F-9C45-A44F460B82DA}">
      <dgm:prSet/>
      <dgm:spPr/>
      <dgm:t>
        <a:bodyPr/>
        <a:lstStyle/>
        <a:p>
          <a:endParaRPr lang="es-ES"/>
        </a:p>
      </dgm:t>
    </dgm:pt>
    <dgm:pt modelId="{DE2115FC-B3D7-4878-AC5A-8EC712909737}" type="sibTrans" cxnId="{09F7F59B-266E-475F-9C45-A44F460B82DA}">
      <dgm:prSet/>
      <dgm:spPr/>
      <dgm:t>
        <a:bodyPr/>
        <a:lstStyle/>
        <a:p>
          <a:endParaRPr lang="es-ES"/>
        </a:p>
      </dgm:t>
    </dgm:pt>
    <dgm:pt modelId="{9D0327B2-7A8E-45D2-AC97-725AD8DD0FD4}" type="pres">
      <dgm:prSet presAssocID="{5DE14014-AE9E-47A2-952C-E82B6F2A2CB1}" presName="linear" presStyleCnt="0">
        <dgm:presLayoutVars>
          <dgm:dir/>
          <dgm:animLvl val="lvl"/>
          <dgm:resizeHandles val="exact"/>
        </dgm:presLayoutVars>
      </dgm:prSet>
      <dgm:spPr/>
      <dgm:t>
        <a:bodyPr/>
        <a:lstStyle/>
        <a:p>
          <a:endParaRPr lang="es-ES"/>
        </a:p>
      </dgm:t>
    </dgm:pt>
    <dgm:pt modelId="{B4D67933-67AB-4810-9A1B-E0BEE9296575}" type="pres">
      <dgm:prSet presAssocID="{EE1C0699-ED4B-4B92-9075-34803188D942}" presName="parentLin" presStyleCnt="0"/>
      <dgm:spPr/>
    </dgm:pt>
    <dgm:pt modelId="{695FDEA1-D97C-44B3-8EB4-6D1B42BAB8F9}" type="pres">
      <dgm:prSet presAssocID="{EE1C0699-ED4B-4B92-9075-34803188D942}" presName="parentLeftMargin" presStyleLbl="node1" presStyleIdx="0" presStyleCnt="1"/>
      <dgm:spPr/>
      <dgm:t>
        <a:bodyPr/>
        <a:lstStyle/>
        <a:p>
          <a:endParaRPr lang="es-ES"/>
        </a:p>
      </dgm:t>
    </dgm:pt>
    <dgm:pt modelId="{EA192F5B-1D18-4247-8FA2-874E6326355C}" type="pres">
      <dgm:prSet presAssocID="{EE1C0699-ED4B-4B92-9075-34803188D942}" presName="parentText" presStyleLbl="node1" presStyleIdx="0" presStyleCnt="1" custScaleY="773940">
        <dgm:presLayoutVars>
          <dgm:chMax val="0"/>
          <dgm:bulletEnabled val="1"/>
        </dgm:presLayoutVars>
      </dgm:prSet>
      <dgm:spPr/>
      <dgm:t>
        <a:bodyPr/>
        <a:lstStyle/>
        <a:p>
          <a:endParaRPr lang="es-ES"/>
        </a:p>
      </dgm:t>
    </dgm:pt>
    <dgm:pt modelId="{7F8366E5-5795-41F1-84AF-DB5070B71A24}" type="pres">
      <dgm:prSet presAssocID="{EE1C0699-ED4B-4B92-9075-34803188D942}" presName="negativeSpace" presStyleCnt="0"/>
      <dgm:spPr/>
    </dgm:pt>
    <dgm:pt modelId="{23076AFC-1B0A-4C61-9FEF-1E904A4B8C05}" type="pres">
      <dgm:prSet presAssocID="{EE1C0699-ED4B-4B92-9075-34803188D942}" presName="childText" presStyleLbl="conFgAcc1" presStyleIdx="0" presStyleCnt="1" custLinFactNeighborX="-22443" custLinFactNeighborY="-789">
        <dgm:presLayoutVars>
          <dgm:bulletEnabled val="1"/>
        </dgm:presLayoutVars>
      </dgm:prSet>
      <dgm:spPr/>
      <dgm:t>
        <a:bodyPr/>
        <a:lstStyle/>
        <a:p>
          <a:endParaRPr lang="es-ES"/>
        </a:p>
      </dgm:t>
    </dgm:pt>
  </dgm:ptLst>
  <dgm:cxnLst>
    <dgm:cxn modelId="{09F7F59B-266E-475F-9C45-A44F460B82DA}" srcId="{EE1C0699-ED4B-4B92-9075-34803188D942}" destId="{C2FC1F61-B1B6-4DD6-A1C3-8ED9D81204A5}" srcOrd="0" destOrd="0" parTransId="{AE910AF3-C53D-4543-8F32-58A26C974625}" sibTransId="{DE2115FC-B3D7-4878-AC5A-8EC712909737}"/>
    <dgm:cxn modelId="{32CA2F8D-61BA-4837-8864-A999EAA4903F}" type="presOf" srcId="{EE1C0699-ED4B-4B92-9075-34803188D942}" destId="{EA192F5B-1D18-4247-8FA2-874E6326355C}" srcOrd="1" destOrd="0" presId="urn:microsoft.com/office/officeart/2005/8/layout/list1"/>
    <dgm:cxn modelId="{C3D1B05D-6317-4F98-B429-6AB3AD00EA73}" srcId="{5DE14014-AE9E-47A2-952C-E82B6F2A2CB1}" destId="{EE1C0699-ED4B-4B92-9075-34803188D942}" srcOrd="0" destOrd="0" parTransId="{72A75845-4519-4058-8C8A-767FD825A810}" sibTransId="{26101822-47A3-4F8F-96E6-7AD1E48FC6AC}"/>
    <dgm:cxn modelId="{ACC88586-EAD1-4A2C-9001-8FEFFE83C27F}" type="presOf" srcId="{EE1C0699-ED4B-4B92-9075-34803188D942}" destId="{695FDEA1-D97C-44B3-8EB4-6D1B42BAB8F9}" srcOrd="0" destOrd="0" presId="urn:microsoft.com/office/officeart/2005/8/layout/list1"/>
    <dgm:cxn modelId="{DB0C4786-827A-4621-9CE4-4AF6087695E3}" type="presOf" srcId="{C2FC1F61-B1B6-4DD6-A1C3-8ED9D81204A5}" destId="{23076AFC-1B0A-4C61-9FEF-1E904A4B8C05}" srcOrd="0" destOrd="0" presId="urn:microsoft.com/office/officeart/2005/8/layout/list1"/>
    <dgm:cxn modelId="{1FF06438-AA2D-4660-8076-29779ADFD070}" type="presOf" srcId="{5DE14014-AE9E-47A2-952C-E82B6F2A2CB1}" destId="{9D0327B2-7A8E-45D2-AC97-725AD8DD0FD4}" srcOrd="0" destOrd="0" presId="urn:microsoft.com/office/officeart/2005/8/layout/list1"/>
    <dgm:cxn modelId="{D4EAA8D1-3AC8-40A0-A8B4-B327FC6B1C0B}" type="presParOf" srcId="{9D0327B2-7A8E-45D2-AC97-725AD8DD0FD4}" destId="{B4D67933-67AB-4810-9A1B-E0BEE9296575}" srcOrd="0" destOrd="0" presId="urn:microsoft.com/office/officeart/2005/8/layout/list1"/>
    <dgm:cxn modelId="{5BF15307-19CC-48AF-8C0E-791A0FF6BABD}" type="presParOf" srcId="{B4D67933-67AB-4810-9A1B-E0BEE9296575}" destId="{695FDEA1-D97C-44B3-8EB4-6D1B42BAB8F9}" srcOrd="0" destOrd="0" presId="urn:microsoft.com/office/officeart/2005/8/layout/list1"/>
    <dgm:cxn modelId="{26F2C807-A80A-432A-8666-67F58C7B4901}" type="presParOf" srcId="{B4D67933-67AB-4810-9A1B-E0BEE9296575}" destId="{EA192F5B-1D18-4247-8FA2-874E6326355C}" srcOrd="1" destOrd="0" presId="urn:microsoft.com/office/officeart/2005/8/layout/list1"/>
    <dgm:cxn modelId="{F883E024-5ACD-4C2A-8276-865DA1FE20D2}" type="presParOf" srcId="{9D0327B2-7A8E-45D2-AC97-725AD8DD0FD4}" destId="{7F8366E5-5795-41F1-84AF-DB5070B71A24}" srcOrd="1" destOrd="0" presId="urn:microsoft.com/office/officeart/2005/8/layout/list1"/>
    <dgm:cxn modelId="{A5EE1279-770E-4881-92D7-7BE2F3EA733A}" type="presParOf" srcId="{9D0327B2-7A8E-45D2-AC97-725AD8DD0FD4}" destId="{23076AFC-1B0A-4C61-9FEF-1E904A4B8C05}"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0ED5146-2CAE-4434-B65D-30A33E0792E0}" type="doc">
      <dgm:prSet loTypeId="urn:microsoft.com/office/officeart/2005/8/layout/bList2" loCatId="list" qsTypeId="urn:microsoft.com/office/officeart/2005/8/quickstyle/simple1" qsCatId="simple" csTypeId="urn:microsoft.com/office/officeart/2005/8/colors/accent1_2" csCatId="accent1" phldr="1"/>
      <dgm:spPr/>
    </dgm:pt>
    <dgm:pt modelId="{0019B94E-A579-4874-9F64-851DA1956514}">
      <dgm:prSet phldrT="[Texto]" custT="1"/>
      <dgm:spPr/>
      <dgm:t>
        <a:bodyPr/>
        <a:lstStyle/>
        <a:p>
          <a:endParaRPr lang="es-MX" sz="2800" b="1" dirty="0" smtClean="0">
            <a:solidFill>
              <a:schemeClr val="accent5">
                <a:lumMod val="75000"/>
              </a:schemeClr>
            </a:solidFill>
            <a:latin typeface="Georgia" panose="02040502050405020303" pitchFamily="18" charset="0"/>
          </a:endParaRPr>
        </a:p>
        <a:p>
          <a:r>
            <a:rPr lang="es-MX" sz="2400" b="1" dirty="0" smtClean="0">
              <a:latin typeface="Georgia" panose="02040502050405020303" pitchFamily="18" charset="0"/>
            </a:rPr>
            <a:t>Riesgo implicado</a:t>
          </a:r>
        </a:p>
        <a:p>
          <a:endParaRPr lang="es-ES" sz="2400" b="1" dirty="0">
            <a:latin typeface="Georgia" panose="02040502050405020303" pitchFamily="18" charset="0"/>
          </a:endParaRPr>
        </a:p>
      </dgm:t>
    </dgm:pt>
    <dgm:pt modelId="{355DBAE7-BC89-44F7-867D-6E6BA8A387CA}" type="parTrans" cxnId="{7C95EA20-3D8F-4437-815C-7E429E4310DD}">
      <dgm:prSet/>
      <dgm:spPr/>
      <dgm:t>
        <a:bodyPr/>
        <a:lstStyle/>
        <a:p>
          <a:endParaRPr lang="es-ES"/>
        </a:p>
      </dgm:t>
    </dgm:pt>
    <dgm:pt modelId="{4847464D-60CC-485B-B99E-05FD25E56B0C}" type="sibTrans" cxnId="{7C95EA20-3D8F-4437-815C-7E429E4310DD}">
      <dgm:prSet/>
      <dgm:spPr/>
      <dgm:t>
        <a:bodyPr/>
        <a:lstStyle/>
        <a:p>
          <a:endParaRPr lang="es-ES"/>
        </a:p>
      </dgm:t>
    </dgm:pt>
    <dgm:pt modelId="{DBB72E9D-3CF2-4BAE-9D41-7361FD18CE2D}">
      <dgm:prSet phldrT="[Texto]" custT="1"/>
      <dgm:spPr/>
      <dgm:t>
        <a:bodyPr/>
        <a:lstStyle/>
        <a:p>
          <a:r>
            <a:rPr lang="es-MX" sz="2400" b="1" dirty="0" smtClean="0">
              <a:latin typeface="Georgia" panose="02040502050405020303" pitchFamily="18" charset="0"/>
            </a:rPr>
            <a:t>Rasgos del investigador</a:t>
          </a:r>
          <a:endParaRPr lang="es-ES" sz="2400" b="1" dirty="0">
            <a:latin typeface="Georgia" panose="02040502050405020303" pitchFamily="18" charset="0"/>
          </a:endParaRPr>
        </a:p>
      </dgm:t>
    </dgm:pt>
    <dgm:pt modelId="{277C7C32-0BE2-48B9-BD68-6713A303DF96}" type="parTrans" cxnId="{5F4022EF-687B-4297-848E-E50413149B20}">
      <dgm:prSet/>
      <dgm:spPr/>
      <dgm:t>
        <a:bodyPr/>
        <a:lstStyle/>
        <a:p>
          <a:endParaRPr lang="es-ES"/>
        </a:p>
      </dgm:t>
    </dgm:pt>
    <dgm:pt modelId="{3B520AAC-0559-458E-9343-B7A88ECE740E}" type="sibTrans" cxnId="{5F4022EF-687B-4297-848E-E50413149B20}">
      <dgm:prSet/>
      <dgm:spPr/>
      <dgm:t>
        <a:bodyPr/>
        <a:lstStyle/>
        <a:p>
          <a:endParaRPr lang="es-ES"/>
        </a:p>
      </dgm:t>
    </dgm:pt>
    <dgm:pt modelId="{FD338AC4-ED55-4F69-AAEF-5C6D4A480FD9}">
      <dgm:prSet custT="1"/>
      <dgm:spPr/>
      <dgm:t>
        <a:bodyPr/>
        <a:lstStyle/>
        <a:p>
          <a:r>
            <a:rPr lang="es-MX" sz="2800" b="0" dirty="0" smtClean="0">
              <a:solidFill>
                <a:schemeClr val="accent5">
                  <a:lumMod val="75000"/>
                </a:schemeClr>
              </a:solidFill>
              <a:latin typeface="Georgia" panose="02040502050405020303" pitchFamily="18" charset="0"/>
            </a:rPr>
            <a:t>Alto en la obtención de los resultados.</a:t>
          </a:r>
          <a:endParaRPr lang="es-ES" sz="2800" b="0" dirty="0"/>
        </a:p>
      </dgm:t>
    </dgm:pt>
    <dgm:pt modelId="{CFA1D261-DE75-48BF-B73A-39EFA5B7012E}" type="parTrans" cxnId="{0564B222-4416-4881-ADF6-3C6998EAC1B5}">
      <dgm:prSet/>
      <dgm:spPr/>
      <dgm:t>
        <a:bodyPr/>
        <a:lstStyle/>
        <a:p>
          <a:endParaRPr lang="es-ES"/>
        </a:p>
      </dgm:t>
    </dgm:pt>
    <dgm:pt modelId="{3E797604-541E-4E1F-A64B-E6E2DDF4F8B5}" type="sibTrans" cxnId="{0564B222-4416-4881-ADF6-3C6998EAC1B5}">
      <dgm:prSet/>
      <dgm:spPr/>
      <dgm:t>
        <a:bodyPr/>
        <a:lstStyle/>
        <a:p>
          <a:endParaRPr lang="es-ES"/>
        </a:p>
      </dgm:t>
    </dgm:pt>
    <dgm:pt modelId="{4313DF08-3AB2-468C-A5C3-CC7627962714}">
      <dgm:prSet custT="1"/>
      <dgm:spPr/>
      <dgm:t>
        <a:bodyPr/>
        <a:lstStyle/>
        <a:p>
          <a:r>
            <a:rPr lang="es-MX" sz="2800" b="0" dirty="0" smtClean="0">
              <a:solidFill>
                <a:schemeClr val="accent5">
                  <a:lumMod val="75000"/>
                </a:schemeClr>
              </a:solidFill>
              <a:latin typeface="Georgia" panose="02040502050405020303" pitchFamily="18" charset="0"/>
            </a:rPr>
            <a:t>Paciencia, serenidad y receptividad en todo momento. </a:t>
          </a:r>
          <a:endParaRPr lang="es-ES" sz="2800" b="0" dirty="0">
            <a:solidFill>
              <a:schemeClr val="accent5">
                <a:lumMod val="75000"/>
              </a:schemeClr>
            </a:solidFill>
            <a:latin typeface="Georgia" panose="02040502050405020303" pitchFamily="18" charset="0"/>
          </a:endParaRPr>
        </a:p>
      </dgm:t>
    </dgm:pt>
    <dgm:pt modelId="{9D38435D-8768-407A-BFEE-69908B7B34A3}" type="parTrans" cxnId="{D5A6B947-4989-4FB8-925A-CCCC3D639807}">
      <dgm:prSet/>
      <dgm:spPr/>
      <dgm:t>
        <a:bodyPr/>
        <a:lstStyle/>
        <a:p>
          <a:endParaRPr lang="es-ES"/>
        </a:p>
      </dgm:t>
    </dgm:pt>
    <dgm:pt modelId="{EE196AC6-196C-44F9-B114-24362E052F38}" type="sibTrans" cxnId="{D5A6B947-4989-4FB8-925A-CCCC3D639807}">
      <dgm:prSet/>
      <dgm:spPr/>
      <dgm:t>
        <a:bodyPr/>
        <a:lstStyle/>
        <a:p>
          <a:endParaRPr lang="es-ES"/>
        </a:p>
      </dgm:t>
    </dgm:pt>
    <dgm:pt modelId="{FDA7D02F-34BD-4D49-8D8B-EB6C26A7678E}">
      <dgm:prSet custT="1"/>
      <dgm:spPr/>
      <dgm:t>
        <a:bodyPr/>
        <a:lstStyle/>
        <a:p>
          <a:endParaRPr lang="es-ES" sz="2800" dirty="0"/>
        </a:p>
      </dgm:t>
    </dgm:pt>
    <dgm:pt modelId="{6E9AF5FB-01FE-434A-AD09-CE8A3DED8FBE}" type="parTrans" cxnId="{A9C00F93-CDCB-4476-8E47-2C43C0E0B25D}">
      <dgm:prSet/>
      <dgm:spPr/>
      <dgm:t>
        <a:bodyPr/>
        <a:lstStyle/>
        <a:p>
          <a:endParaRPr lang="es-ES"/>
        </a:p>
      </dgm:t>
    </dgm:pt>
    <dgm:pt modelId="{586A9B83-8CA3-4508-860E-9A57F4790B50}" type="sibTrans" cxnId="{A9C00F93-CDCB-4476-8E47-2C43C0E0B25D}">
      <dgm:prSet/>
      <dgm:spPr/>
      <dgm:t>
        <a:bodyPr/>
        <a:lstStyle/>
        <a:p>
          <a:endParaRPr lang="es-ES"/>
        </a:p>
      </dgm:t>
    </dgm:pt>
    <dgm:pt modelId="{59DEB544-B734-48EE-AF56-FF77FE6F2BC6}" type="pres">
      <dgm:prSet presAssocID="{A0ED5146-2CAE-4434-B65D-30A33E0792E0}" presName="diagram" presStyleCnt="0">
        <dgm:presLayoutVars>
          <dgm:dir/>
          <dgm:animLvl val="lvl"/>
          <dgm:resizeHandles val="exact"/>
        </dgm:presLayoutVars>
      </dgm:prSet>
      <dgm:spPr/>
    </dgm:pt>
    <dgm:pt modelId="{D6F73CD6-6BCF-4A1D-A6C7-1840078B0DC3}" type="pres">
      <dgm:prSet presAssocID="{0019B94E-A579-4874-9F64-851DA1956514}" presName="compNode" presStyleCnt="0"/>
      <dgm:spPr/>
    </dgm:pt>
    <dgm:pt modelId="{A3D61614-86EE-482A-94A9-E75F1DBB5DBA}" type="pres">
      <dgm:prSet presAssocID="{0019B94E-A579-4874-9F64-851DA1956514}" presName="childRect" presStyleLbl="bgAcc1" presStyleIdx="0" presStyleCnt="2" custScaleY="105609">
        <dgm:presLayoutVars>
          <dgm:bulletEnabled val="1"/>
        </dgm:presLayoutVars>
      </dgm:prSet>
      <dgm:spPr/>
      <dgm:t>
        <a:bodyPr/>
        <a:lstStyle/>
        <a:p>
          <a:endParaRPr lang="es-ES"/>
        </a:p>
      </dgm:t>
    </dgm:pt>
    <dgm:pt modelId="{00327CF7-4C57-45C3-8582-7CE56BCA88DC}" type="pres">
      <dgm:prSet presAssocID="{0019B94E-A579-4874-9F64-851DA1956514}" presName="parentText" presStyleLbl="node1" presStyleIdx="0" presStyleCnt="0">
        <dgm:presLayoutVars>
          <dgm:chMax val="0"/>
          <dgm:bulletEnabled val="1"/>
        </dgm:presLayoutVars>
      </dgm:prSet>
      <dgm:spPr/>
      <dgm:t>
        <a:bodyPr/>
        <a:lstStyle/>
        <a:p>
          <a:endParaRPr lang="es-ES"/>
        </a:p>
      </dgm:t>
    </dgm:pt>
    <dgm:pt modelId="{3D09E9F3-B03F-4F0D-B416-C8481F46A9A1}" type="pres">
      <dgm:prSet presAssocID="{0019B94E-A579-4874-9F64-851DA1956514}" presName="parentRect" presStyleLbl="alignNode1" presStyleIdx="0" presStyleCnt="2" custScaleY="93794"/>
      <dgm:spPr/>
      <dgm:t>
        <a:bodyPr/>
        <a:lstStyle/>
        <a:p>
          <a:endParaRPr lang="es-ES"/>
        </a:p>
      </dgm:t>
    </dgm:pt>
    <dgm:pt modelId="{196A376D-24A3-4169-980C-0CD3DC1B0D63}" type="pres">
      <dgm:prSet presAssocID="{0019B94E-A579-4874-9F64-851DA1956514}" presName="adorn" presStyleLbl="fgAccFollowNode1" presStyleIdx="0" presStyleCnt="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1000" r="-21000"/>
          </a:stretch>
        </a:blipFill>
      </dgm:spPr>
    </dgm:pt>
    <dgm:pt modelId="{1F213168-5E82-49FB-B548-101607FAEEFA}" type="pres">
      <dgm:prSet presAssocID="{4847464D-60CC-485B-B99E-05FD25E56B0C}" presName="sibTrans" presStyleLbl="sibTrans2D1" presStyleIdx="0" presStyleCnt="0"/>
      <dgm:spPr/>
      <dgm:t>
        <a:bodyPr/>
        <a:lstStyle/>
        <a:p>
          <a:endParaRPr lang="es-ES"/>
        </a:p>
      </dgm:t>
    </dgm:pt>
    <dgm:pt modelId="{5D9E7AF6-AB37-4A3B-BCB9-590E1DB56B6F}" type="pres">
      <dgm:prSet presAssocID="{DBB72E9D-3CF2-4BAE-9D41-7361FD18CE2D}" presName="compNode" presStyleCnt="0"/>
      <dgm:spPr/>
    </dgm:pt>
    <dgm:pt modelId="{07221169-D188-427A-A6F1-666116144C84}" type="pres">
      <dgm:prSet presAssocID="{DBB72E9D-3CF2-4BAE-9D41-7361FD18CE2D}" presName="childRect" presStyleLbl="bgAcc1" presStyleIdx="1" presStyleCnt="2">
        <dgm:presLayoutVars>
          <dgm:bulletEnabled val="1"/>
        </dgm:presLayoutVars>
      </dgm:prSet>
      <dgm:spPr/>
      <dgm:t>
        <a:bodyPr/>
        <a:lstStyle/>
        <a:p>
          <a:endParaRPr lang="es-ES"/>
        </a:p>
      </dgm:t>
    </dgm:pt>
    <dgm:pt modelId="{AD9C3853-0631-44D6-9248-36F014E0E166}" type="pres">
      <dgm:prSet presAssocID="{DBB72E9D-3CF2-4BAE-9D41-7361FD18CE2D}" presName="parentText" presStyleLbl="node1" presStyleIdx="0" presStyleCnt="0">
        <dgm:presLayoutVars>
          <dgm:chMax val="0"/>
          <dgm:bulletEnabled val="1"/>
        </dgm:presLayoutVars>
      </dgm:prSet>
      <dgm:spPr/>
      <dgm:t>
        <a:bodyPr/>
        <a:lstStyle/>
        <a:p>
          <a:endParaRPr lang="es-ES"/>
        </a:p>
      </dgm:t>
    </dgm:pt>
    <dgm:pt modelId="{C433DFBB-C3AB-4773-8306-9CF571479592}" type="pres">
      <dgm:prSet presAssocID="{DBB72E9D-3CF2-4BAE-9D41-7361FD18CE2D}" presName="parentRect" presStyleLbl="alignNode1" presStyleIdx="1" presStyleCnt="2"/>
      <dgm:spPr/>
      <dgm:t>
        <a:bodyPr/>
        <a:lstStyle/>
        <a:p>
          <a:endParaRPr lang="es-ES"/>
        </a:p>
      </dgm:t>
    </dgm:pt>
    <dgm:pt modelId="{859EA53B-FACC-4BB7-8F4F-8133803E9F93}" type="pres">
      <dgm:prSet presAssocID="{DBB72E9D-3CF2-4BAE-9D41-7361FD18CE2D}" presName="adorn" presStyleLbl="fgAccFollowNode1" presStyleIdx="1" presStyleCnt="2"/>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9000" r="-39000"/>
          </a:stretch>
        </a:blipFill>
      </dgm:spPr>
    </dgm:pt>
  </dgm:ptLst>
  <dgm:cxnLst>
    <dgm:cxn modelId="{E8C73B67-5933-41CB-B510-280A42940937}" type="presOf" srcId="{0019B94E-A579-4874-9F64-851DA1956514}" destId="{00327CF7-4C57-45C3-8582-7CE56BCA88DC}" srcOrd="0" destOrd="0" presId="urn:microsoft.com/office/officeart/2005/8/layout/bList2"/>
    <dgm:cxn modelId="{A9C00F93-CDCB-4476-8E47-2C43C0E0B25D}" srcId="{0019B94E-A579-4874-9F64-851DA1956514}" destId="{FDA7D02F-34BD-4D49-8D8B-EB6C26A7678E}" srcOrd="0" destOrd="0" parTransId="{6E9AF5FB-01FE-434A-AD09-CE8A3DED8FBE}" sibTransId="{586A9B83-8CA3-4508-860E-9A57F4790B50}"/>
    <dgm:cxn modelId="{EBA092CD-B2B4-4B29-9E65-DC545F717F2B}" type="presOf" srcId="{FD338AC4-ED55-4F69-AAEF-5C6D4A480FD9}" destId="{A3D61614-86EE-482A-94A9-E75F1DBB5DBA}" srcOrd="0" destOrd="1" presId="urn:microsoft.com/office/officeart/2005/8/layout/bList2"/>
    <dgm:cxn modelId="{BFC758E5-013D-4511-908B-DCE72EAD0BAB}" type="presOf" srcId="{DBB72E9D-3CF2-4BAE-9D41-7361FD18CE2D}" destId="{C433DFBB-C3AB-4773-8306-9CF571479592}" srcOrd="1" destOrd="0" presId="urn:microsoft.com/office/officeart/2005/8/layout/bList2"/>
    <dgm:cxn modelId="{5F4022EF-687B-4297-848E-E50413149B20}" srcId="{A0ED5146-2CAE-4434-B65D-30A33E0792E0}" destId="{DBB72E9D-3CF2-4BAE-9D41-7361FD18CE2D}" srcOrd="1" destOrd="0" parTransId="{277C7C32-0BE2-48B9-BD68-6713A303DF96}" sibTransId="{3B520AAC-0559-458E-9343-B7A88ECE740E}"/>
    <dgm:cxn modelId="{70FAF4E0-2EA6-448F-8855-6986BF1329EC}" type="presOf" srcId="{4313DF08-3AB2-468C-A5C3-CC7627962714}" destId="{07221169-D188-427A-A6F1-666116144C84}" srcOrd="0" destOrd="0" presId="urn:microsoft.com/office/officeart/2005/8/layout/bList2"/>
    <dgm:cxn modelId="{4C90D381-234F-4698-94F6-5EE0E9C3618A}" type="presOf" srcId="{4847464D-60CC-485B-B99E-05FD25E56B0C}" destId="{1F213168-5E82-49FB-B548-101607FAEEFA}" srcOrd="0" destOrd="0" presId="urn:microsoft.com/office/officeart/2005/8/layout/bList2"/>
    <dgm:cxn modelId="{8F40E87F-755E-4E74-BF76-BB2AFA98138E}" type="presOf" srcId="{DBB72E9D-3CF2-4BAE-9D41-7361FD18CE2D}" destId="{AD9C3853-0631-44D6-9248-36F014E0E166}" srcOrd="0" destOrd="0" presId="urn:microsoft.com/office/officeart/2005/8/layout/bList2"/>
    <dgm:cxn modelId="{AB9CAEA8-B07E-4A43-B29B-07BFF53F69B5}" type="presOf" srcId="{A0ED5146-2CAE-4434-B65D-30A33E0792E0}" destId="{59DEB544-B734-48EE-AF56-FF77FE6F2BC6}" srcOrd="0" destOrd="0" presId="urn:microsoft.com/office/officeart/2005/8/layout/bList2"/>
    <dgm:cxn modelId="{47E3B75D-0984-4935-AA68-CA56C5237963}" type="presOf" srcId="{0019B94E-A579-4874-9F64-851DA1956514}" destId="{3D09E9F3-B03F-4F0D-B416-C8481F46A9A1}" srcOrd="1" destOrd="0" presId="urn:microsoft.com/office/officeart/2005/8/layout/bList2"/>
    <dgm:cxn modelId="{7C95EA20-3D8F-4437-815C-7E429E4310DD}" srcId="{A0ED5146-2CAE-4434-B65D-30A33E0792E0}" destId="{0019B94E-A579-4874-9F64-851DA1956514}" srcOrd="0" destOrd="0" parTransId="{355DBAE7-BC89-44F7-867D-6E6BA8A387CA}" sibTransId="{4847464D-60CC-485B-B99E-05FD25E56B0C}"/>
    <dgm:cxn modelId="{2C7FBC25-CCAC-4361-9FEE-73CF6F1FAA14}" type="presOf" srcId="{FDA7D02F-34BD-4D49-8D8B-EB6C26A7678E}" destId="{A3D61614-86EE-482A-94A9-E75F1DBB5DBA}" srcOrd="0" destOrd="0" presId="urn:microsoft.com/office/officeart/2005/8/layout/bList2"/>
    <dgm:cxn modelId="{D5A6B947-4989-4FB8-925A-CCCC3D639807}" srcId="{DBB72E9D-3CF2-4BAE-9D41-7361FD18CE2D}" destId="{4313DF08-3AB2-468C-A5C3-CC7627962714}" srcOrd="0" destOrd="0" parTransId="{9D38435D-8768-407A-BFEE-69908B7B34A3}" sibTransId="{EE196AC6-196C-44F9-B114-24362E052F38}"/>
    <dgm:cxn modelId="{0564B222-4416-4881-ADF6-3C6998EAC1B5}" srcId="{0019B94E-A579-4874-9F64-851DA1956514}" destId="{FD338AC4-ED55-4F69-AAEF-5C6D4A480FD9}" srcOrd="1" destOrd="0" parTransId="{CFA1D261-DE75-48BF-B73A-39EFA5B7012E}" sibTransId="{3E797604-541E-4E1F-A64B-E6E2DDF4F8B5}"/>
    <dgm:cxn modelId="{687F5C23-61F7-4494-9284-2B8A740447FB}" type="presParOf" srcId="{59DEB544-B734-48EE-AF56-FF77FE6F2BC6}" destId="{D6F73CD6-6BCF-4A1D-A6C7-1840078B0DC3}" srcOrd="0" destOrd="0" presId="urn:microsoft.com/office/officeart/2005/8/layout/bList2"/>
    <dgm:cxn modelId="{F88E4546-1CAC-4AF5-B305-44475D33A737}" type="presParOf" srcId="{D6F73CD6-6BCF-4A1D-A6C7-1840078B0DC3}" destId="{A3D61614-86EE-482A-94A9-E75F1DBB5DBA}" srcOrd="0" destOrd="0" presId="urn:microsoft.com/office/officeart/2005/8/layout/bList2"/>
    <dgm:cxn modelId="{DD949B36-A68E-441C-91A4-218529CA78BC}" type="presParOf" srcId="{D6F73CD6-6BCF-4A1D-A6C7-1840078B0DC3}" destId="{00327CF7-4C57-45C3-8582-7CE56BCA88DC}" srcOrd="1" destOrd="0" presId="urn:microsoft.com/office/officeart/2005/8/layout/bList2"/>
    <dgm:cxn modelId="{BE9617D0-D198-4413-A01A-55A95102CC27}" type="presParOf" srcId="{D6F73CD6-6BCF-4A1D-A6C7-1840078B0DC3}" destId="{3D09E9F3-B03F-4F0D-B416-C8481F46A9A1}" srcOrd="2" destOrd="0" presId="urn:microsoft.com/office/officeart/2005/8/layout/bList2"/>
    <dgm:cxn modelId="{31EDA17E-2F72-4397-A732-E7A1927F8A63}" type="presParOf" srcId="{D6F73CD6-6BCF-4A1D-A6C7-1840078B0DC3}" destId="{196A376D-24A3-4169-980C-0CD3DC1B0D63}" srcOrd="3" destOrd="0" presId="urn:microsoft.com/office/officeart/2005/8/layout/bList2"/>
    <dgm:cxn modelId="{1DEF99D2-4EF5-47D9-95BC-B278A2EE74ED}" type="presParOf" srcId="{59DEB544-B734-48EE-AF56-FF77FE6F2BC6}" destId="{1F213168-5E82-49FB-B548-101607FAEEFA}" srcOrd="1" destOrd="0" presId="urn:microsoft.com/office/officeart/2005/8/layout/bList2"/>
    <dgm:cxn modelId="{7420CCA4-76B8-4F8A-9F31-02813FB99A28}" type="presParOf" srcId="{59DEB544-B734-48EE-AF56-FF77FE6F2BC6}" destId="{5D9E7AF6-AB37-4A3B-BCB9-590E1DB56B6F}" srcOrd="2" destOrd="0" presId="urn:microsoft.com/office/officeart/2005/8/layout/bList2"/>
    <dgm:cxn modelId="{05343B5B-1B41-4771-B435-B1AC81B961FB}" type="presParOf" srcId="{5D9E7AF6-AB37-4A3B-BCB9-590E1DB56B6F}" destId="{07221169-D188-427A-A6F1-666116144C84}" srcOrd="0" destOrd="0" presId="urn:microsoft.com/office/officeart/2005/8/layout/bList2"/>
    <dgm:cxn modelId="{3431CBC2-0F97-43E2-AB84-56CE62EF9448}" type="presParOf" srcId="{5D9E7AF6-AB37-4A3B-BCB9-590E1DB56B6F}" destId="{AD9C3853-0631-44D6-9248-36F014E0E166}" srcOrd="1" destOrd="0" presId="urn:microsoft.com/office/officeart/2005/8/layout/bList2"/>
    <dgm:cxn modelId="{B463A179-3229-4A56-BD89-778E478788EF}" type="presParOf" srcId="{5D9E7AF6-AB37-4A3B-BCB9-590E1DB56B6F}" destId="{C433DFBB-C3AB-4773-8306-9CF571479592}" srcOrd="2" destOrd="0" presId="urn:microsoft.com/office/officeart/2005/8/layout/bList2"/>
    <dgm:cxn modelId="{35252CFE-5F0F-4109-8F62-42C6097C5792}" type="presParOf" srcId="{5D9E7AF6-AB37-4A3B-BCB9-590E1DB56B6F}" destId="{859EA53B-FACC-4BB7-8F4F-8133803E9F93}"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BE5708E-A489-432C-AB12-B3407E5177B0}" type="doc">
      <dgm:prSet loTypeId="urn:microsoft.com/office/officeart/2005/8/layout/hProcess9" loCatId="process" qsTypeId="urn:microsoft.com/office/officeart/2005/8/quickstyle/3d2" qsCatId="3D" csTypeId="urn:microsoft.com/office/officeart/2005/8/colors/colorful2" csCatId="colorful" phldr="1"/>
      <dgm:spPr/>
      <dgm:t>
        <a:bodyPr/>
        <a:lstStyle/>
        <a:p>
          <a:endParaRPr lang="es-MX"/>
        </a:p>
      </dgm:t>
    </dgm:pt>
    <dgm:pt modelId="{91672042-7F9D-434D-B0A6-85009D72CDD8}">
      <dgm:prSet phldrT="[Texto]" custT="1"/>
      <dgm:spPr/>
      <dgm:t>
        <a:bodyPr/>
        <a:lstStyle/>
        <a:p>
          <a:r>
            <a:rPr lang="es-MX" sz="2000" b="0" dirty="0" smtClean="0">
              <a:latin typeface="Georgia" panose="02040502050405020303" pitchFamily="18" charset="0"/>
            </a:rPr>
            <a:t>Describe lo que se investiga.</a:t>
          </a:r>
          <a:endParaRPr lang="es-MX" sz="1800" b="1" dirty="0">
            <a:latin typeface="Georgia" panose="02040502050405020303" pitchFamily="18" charset="0"/>
          </a:endParaRPr>
        </a:p>
      </dgm:t>
    </dgm:pt>
    <dgm:pt modelId="{FF09AB48-A802-40FF-BFE8-B27886019255}" type="parTrans" cxnId="{C36F8921-490E-4732-A9A3-5C9641BD9ED4}">
      <dgm:prSet/>
      <dgm:spPr/>
      <dgm:t>
        <a:bodyPr/>
        <a:lstStyle/>
        <a:p>
          <a:endParaRPr lang="es-MX"/>
        </a:p>
      </dgm:t>
    </dgm:pt>
    <dgm:pt modelId="{A6D42AEB-1382-4994-945B-50ACFE580EED}" type="sibTrans" cxnId="{C36F8921-490E-4732-A9A3-5C9641BD9ED4}">
      <dgm:prSet/>
      <dgm:spPr/>
      <dgm:t>
        <a:bodyPr/>
        <a:lstStyle/>
        <a:p>
          <a:endParaRPr lang="es-MX"/>
        </a:p>
      </dgm:t>
    </dgm:pt>
    <dgm:pt modelId="{D77F865D-55A8-4D26-A1F1-09DA2AAEFB9C}">
      <dgm:prSet phldrT="[Texto]" custT="1"/>
      <dgm:spPr/>
      <dgm:t>
        <a:bodyPr/>
        <a:lstStyle/>
        <a:p>
          <a:pPr algn="ctr"/>
          <a:r>
            <a:rPr lang="es-MX" sz="2000" b="0" dirty="0" smtClean="0">
              <a:latin typeface="Georgia" panose="02040502050405020303" pitchFamily="18" charset="0"/>
            </a:rPr>
            <a:t>Extraer generalizaciones significativas que contribuyan al conocimiento.</a:t>
          </a:r>
          <a:endParaRPr lang="es-MX" sz="2000" b="0" dirty="0">
            <a:latin typeface="Georgia" panose="02040502050405020303" pitchFamily="18" charset="0"/>
          </a:endParaRPr>
        </a:p>
      </dgm:t>
    </dgm:pt>
    <dgm:pt modelId="{465C7E35-9C0E-414A-8288-3D5DD592AC47}" type="parTrans" cxnId="{30C8366E-1EB2-4AE0-B920-1FAF03FDF51F}">
      <dgm:prSet/>
      <dgm:spPr/>
      <dgm:t>
        <a:bodyPr/>
        <a:lstStyle/>
        <a:p>
          <a:endParaRPr lang="es-MX"/>
        </a:p>
      </dgm:t>
    </dgm:pt>
    <dgm:pt modelId="{38501331-3581-47BC-A372-8EEEFD08B3E8}" type="sibTrans" cxnId="{30C8366E-1EB2-4AE0-B920-1FAF03FDF51F}">
      <dgm:prSet/>
      <dgm:spPr/>
      <dgm:t>
        <a:bodyPr/>
        <a:lstStyle/>
        <a:p>
          <a:endParaRPr lang="es-MX"/>
        </a:p>
      </dgm:t>
    </dgm:pt>
    <dgm:pt modelId="{3E73DA0C-B28E-488A-92D6-800C50DA0076}" type="pres">
      <dgm:prSet presAssocID="{2BE5708E-A489-432C-AB12-B3407E5177B0}" presName="CompostProcess" presStyleCnt="0">
        <dgm:presLayoutVars>
          <dgm:dir/>
          <dgm:resizeHandles val="exact"/>
        </dgm:presLayoutVars>
      </dgm:prSet>
      <dgm:spPr/>
      <dgm:t>
        <a:bodyPr/>
        <a:lstStyle/>
        <a:p>
          <a:endParaRPr lang="es-ES"/>
        </a:p>
      </dgm:t>
    </dgm:pt>
    <dgm:pt modelId="{8CF050EB-AAA1-4583-9293-A2F06712251A}" type="pres">
      <dgm:prSet presAssocID="{2BE5708E-A489-432C-AB12-B3407E5177B0}" presName="arrow" presStyleLbl="bgShp" presStyleIdx="0" presStyleCnt="1"/>
      <dgm:spPr/>
    </dgm:pt>
    <dgm:pt modelId="{654B5360-0F0F-43A9-B34B-C829AF7689BA}" type="pres">
      <dgm:prSet presAssocID="{2BE5708E-A489-432C-AB12-B3407E5177B0}" presName="linearProcess" presStyleCnt="0"/>
      <dgm:spPr/>
    </dgm:pt>
    <dgm:pt modelId="{04CAD7FB-295A-4C27-91E2-CE21D93C3825}" type="pres">
      <dgm:prSet presAssocID="{91672042-7F9D-434D-B0A6-85009D72CDD8}" presName="textNode" presStyleLbl="node1" presStyleIdx="0" presStyleCnt="2">
        <dgm:presLayoutVars>
          <dgm:bulletEnabled val="1"/>
        </dgm:presLayoutVars>
      </dgm:prSet>
      <dgm:spPr/>
      <dgm:t>
        <a:bodyPr/>
        <a:lstStyle/>
        <a:p>
          <a:endParaRPr lang="es-ES"/>
        </a:p>
      </dgm:t>
    </dgm:pt>
    <dgm:pt modelId="{41859391-F4EC-419F-903E-65B22BEDC583}" type="pres">
      <dgm:prSet presAssocID="{A6D42AEB-1382-4994-945B-50ACFE580EED}" presName="sibTrans" presStyleCnt="0"/>
      <dgm:spPr/>
    </dgm:pt>
    <dgm:pt modelId="{38F492DE-D173-40D9-A03D-51DA126E226A}" type="pres">
      <dgm:prSet presAssocID="{D77F865D-55A8-4D26-A1F1-09DA2AAEFB9C}" presName="textNode" presStyleLbl="node1" presStyleIdx="1" presStyleCnt="2">
        <dgm:presLayoutVars>
          <dgm:bulletEnabled val="1"/>
        </dgm:presLayoutVars>
      </dgm:prSet>
      <dgm:spPr/>
      <dgm:t>
        <a:bodyPr/>
        <a:lstStyle/>
        <a:p>
          <a:endParaRPr lang="es-ES"/>
        </a:p>
      </dgm:t>
    </dgm:pt>
  </dgm:ptLst>
  <dgm:cxnLst>
    <dgm:cxn modelId="{69BDFF57-3003-41CC-AE90-3FCBFB8AE4F2}" type="presOf" srcId="{91672042-7F9D-434D-B0A6-85009D72CDD8}" destId="{04CAD7FB-295A-4C27-91E2-CE21D93C3825}" srcOrd="0" destOrd="0" presId="urn:microsoft.com/office/officeart/2005/8/layout/hProcess9"/>
    <dgm:cxn modelId="{30C8366E-1EB2-4AE0-B920-1FAF03FDF51F}" srcId="{2BE5708E-A489-432C-AB12-B3407E5177B0}" destId="{D77F865D-55A8-4D26-A1F1-09DA2AAEFB9C}" srcOrd="1" destOrd="0" parTransId="{465C7E35-9C0E-414A-8288-3D5DD592AC47}" sibTransId="{38501331-3581-47BC-A372-8EEEFD08B3E8}"/>
    <dgm:cxn modelId="{C36F8921-490E-4732-A9A3-5C9641BD9ED4}" srcId="{2BE5708E-A489-432C-AB12-B3407E5177B0}" destId="{91672042-7F9D-434D-B0A6-85009D72CDD8}" srcOrd="0" destOrd="0" parTransId="{FF09AB48-A802-40FF-BFE8-B27886019255}" sibTransId="{A6D42AEB-1382-4994-945B-50ACFE580EED}"/>
    <dgm:cxn modelId="{D486E4E6-CB34-4B3C-BED1-3BF4AA9D59F3}" type="presOf" srcId="{2BE5708E-A489-432C-AB12-B3407E5177B0}" destId="{3E73DA0C-B28E-488A-92D6-800C50DA0076}" srcOrd="0" destOrd="0" presId="urn:microsoft.com/office/officeart/2005/8/layout/hProcess9"/>
    <dgm:cxn modelId="{F18E3A60-7773-4357-B1F7-99F96D5FD100}" type="presOf" srcId="{D77F865D-55A8-4D26-A1F1-09DA2AAEFB9C}" destId="{38F492DE-D173-40D9-A03D-51DA126E226A}" srcOrd="0" destOrd="0" presId="urn:microsoft.com/office/officeart/2005/8/layout/hProcess9"/>
    <dgm:cxn modelId="{50DC7928-2D9E-4C49-93B7-3DC7627C6E0B}" type="presParOf" srcId="{3E73DA0C-B28E-488A-92D6-800C50DA0076}" destId="{8CF050EB-AAA1-4583-9293-A2F06712251A}" srcOrd="0" destOrd="0" presId="urn:microsoft.com/office/officeart/2005/8/layout/hProcess9"/>
    <dgm:cxn modelId="{90BEB69F-D778-49CD-86AF-DF7ECAAD5859}" type="presParOf" srcId="{3E73DA0C-B28E-488A-92D6-800C50DA0076}" destId="{654B5360-0F0F-43A9-B34B-C829AF7689BA}" srcOrd="1" destOrd="0" presId="urn:microsoft.com/office/officeart/2005/8/layout/hProcess9"/>
    <dgm:cxn modelId="{DC43A604-3D6E-4A8C-9BCA-49C73BA8513E}" type="presParOf" srcId="{654B5360-0F0F-43A9-B34B-C829AF7689BA}" destId="{04CAD7FB-295A-4C27-91E2-CE21D93C3825}" srcOrd="0" destOrd="0" presId="urn:microsoft.com/office/officeart/2005/8/layout/hProcess9"/>
    <dgm:cxn modelId="{66975060-93FE-4851-B0D0-A037FFE87D81}" type="presParOf" srcId="{654B5360-0F0F-43A9-B34B-C829AF7689BA}" destId="{41859391-F4EC-419F-903E-65B22BEDC583}" srcOrd="1" destOrd="0" presId="urn:microsoft.com/office/officeart/2005/8/layout/hProcess9"/>
    <dgm:cxn modelId="{F3317033-F20B-47C6-AEA5-A8E2F2A2C1DF}" type="presParOf" srcId="{654B5360-0F0F-43A9-B34B-C829AF7689BA}" destId="{38F492DE-D173-40D9-A03D-51DA126E226A}"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DE14014-AE9E-47A2-952C-E82B6F2A2CB1}" type="doc">
      <dgm:prSet loTypeId="urn:microsoft.com/office/officeart/2005/8/layout/pyramid2" loCatId="list" qsTypeId="urn:microsoft.com/office/officeart/2005/8/quickstyle/3d2" qsCatId="3D" csTypeId="urn:microsoft.com/office/officeart/2005/8/colors/colorful4" csCatId="colorful" phldr="1"/>
      <dgm:spPr/>
      <dgm:t>
        <a:bodyPr/>
        <a:lstStyle/>
        <a:p>
          <a:endParaRPr lang="es-ES"/>
        </a:p>
      </dgm:t>
    </dgm:pt>
    <dgm:pt modelId="{EE1C0699-ED4B-4B92-9075-34803188D942}">
      <dgm:prSet phldrT="[Texto]" custT="1"/>
      <dgm:spPr/>
      <dgm:t>
        <a:bodyPr/>
        <a:lstStyle/>
        <a:p>
          <a:pPr algn="ctr"/>
          <a:r>
            <a:rPr lang="es-MX" sz="2700" b="0" dirty="0" smtClean="0"/>
            <a:t>Describir situaciones y eventos. Esto es, decir cómo es y se manifiesta determinado fenómeno.</a:t>
          </a:r>
          <a:endParaRPr lang="es-ES" sz="2800" b="0" dirty="0"/>
        </a:p>
      </dgm:t>
    </dgm:pt>
    <dgm:pt modelId="{72A75845-4519-4058-8C8A-767FD825A810}" type="parTrans" cxnId="{C3D1B05D-6317-4F98-B429-6AB3AD00EA73}">
      <dgm:prSet/>
      <dgm:spPr/>
      <dgm:t>
        <a:bodyPr/>
        <a:lstStyle/>
        <a:p>
          <a:endParaRPr lang="es-ES"/>
        </a:p>
      </dgm:t>
    </dgm:pt>
    <dgm:pt modelId="{26101822-47A3-4F8F-96E6-7AD1E48FC6AC}" type="sibTrans" cxnId="{C3D1B05D-6317-4F98-B429-6AB3AD00EA73}">
      <dgm:prSet/>
      <dgm:spPr/>
      <dgm:t>
        <a:bodyPr/>
        <a:lstStyle/>
        <a:p>
          <a:endParaRPr lang="es-ES"/>
        </a:p>
      </dgm:t>
    </dgm:pt>
    <dgm:pt modelId="{C2FC1F61-B1B6-4DD6-A1C3-8ED9D81204A5}">
      <dgm:prSet custT="1"/>
      <dgm:spPr/>
      <dgm:t>
        <a:bodyPr/>
        <a:lstStyle/>
        <a:p>
          <a:r>
            <a:rPr lang="es-ES" sz="2800" b="1" dirty="0" smtClean="0">
              <a:latin typeface="Georgia" panose="02040502050405020303" pitchFamily="18" charset="0"/>
            </a:rPr>
            <a:t>Propósito</a:t>
          </a:r>
          <a:endParaRPr lang="es-ES" sz="2800" b="1" dirty="0">
            <a:latin typeface="Georgia" panose="02040502050405020303" pitchFamily="18" charset="0"/>
          </a:endParaRPr>
        </a:p>
      </dgm:t>
    </dgm:pt>
    <dgm:pt modelId="{AE910AF3-C53D-4543-8F32-58A26C974625}" type="parTrans" cxnId="{09F7F59B-266E-475F-9C45-A44F460B82DA}">
      <dgm:prSet/>
      <dgm:spPr/>
      <dgm:t>
        <a:bodyPr/>
        <a:lstStyle/>
        <a:p>
          <a:endParaRPr lang="es-ES"/>
        </a:p>
      </dgm:t>
    </dgm:pt>
    <dgm:pt modelId="{DE2115FC-B3D7-4878-AC5A-8EC712909737}" type="sibTrans" cxnId="{09F7F59B-266E-475F-9C45-A44F460B82DA}">
      <dgm:prSet/>
      <dgm:spPr/>
      <dgm:t>
        <a:bodyPr/>
        <a:lstStyle/>
        <a:p>
          <a:endParaRPr lang="es-ES"/>
        </a:p>
      </dgm:t>
    </dgm:pt>
    <dgm:pt modelId="{8ABB78B3-56F7-4F78-B4D3-939358205C70}" type="pres">
      <dgm:prSet presAssocID="{5DE14014-AE9E-47A2-952C-E82B6F2A2CB1}" presName="compositeShape" presStyleCnt="0">
        <dgm:presLayoutVars>
          <dgm:dir/>
          <dgm:resizeHandles/>
        </dgm:presLayoutVars>
      </dgm:prSet>
      <dgm:spPr/>
      <dgm:t>
        <a:bodyPr/>
        <a:lstStyle/>
        <a:p>
          <a:endParaRPr lang="es-ES"/>
        </a:p>
      </dgm:t>
    </dgm:pt>
    <dgm:pt modelId="{77519286-6A6F-4191-8EF2-A8273747ABC9}" type="pres">
      <dgm:prSet presAssocID="{5DE14014-AE9E-47A2-952C-E82B6F2A2CB1}" presName="pyramid" presStyleLbl="node1" presStyleIdx="0" presStyleCnt="1"/>
      <dgm:spPr/>
    </dgm:pt>
    <dgm:pt modelId="{D40B63AE-164A-40E4-A667-7B805B78FB99}" type="pres">
      <dgm:prSet presAssocID="{5DE14014-AE9E-47A2-952C-E82B6F2A2CB1}" presName="theList" presStyleCnt="0"/>
      <dgm:spPr/>
    </dgm:pt>
    <dgm:pt modelId="{6815A4C0-9D40-42CB-82E0-FB640E48F930}" type="pres">
      <dgm:prSet presAssocID="{EE1C0699-ED4B-4B92-9075-34803188D942}" presName="aNode" presStyleLbl="fgAcc1" presStyleIdx="0" presStyleCnt="1" custScaleX="128456" custScaleY="86176">
        <dgm:presLayoutVars>
          <dgm:bulletEnabled val="1"/>
        </dgm:presLayoutVars>
      </dgm:prSet>
      <dgm:spPr/>
      <dgm:t>
        <a:bodyPr/>
        <a:lstStyle/>
        <a:p>
          <a:endParaRPr lang="es-ES"/>
        </a:p>
      </dgm:t>
    </dgm:pt>
    <dgm:pt modelId="{0DC39F01-F2BA-4664-A1EF-FA92C5FB90CA}" type="pres">
      <dgm:prSet presAssocID="{EE1C0699-ED4B-4B92-9075-34803188D942}" presName="aSpace" presStyleCnt="0"/>
      <dgm:spPr/>
    </dgm:pt>
  </dgm:ptLst>
  <dgm:cxnLst>
    <dgm:cxn modelId="{09F7F59B-266E-475F-9C45-A44F460B82DA}" srcId="{EE1C0699-ED4B-4B92-9075-34803188D942}" destId="{C2FC1F61-B1B6-4DD6-A1C3-8ED9D81204A5}" srcOrd="0" destOrd="0" parTransId="{AE910AF3-C53D-4543-8F32-58A26C974625}" sibTransId="{DE2115FC-B3D7-4878-AC5A-8EC712909737}"/>
    <dgm:cxn modelId="{D66E8C16-17D1-48CD-8C50-3FC39DF0CDE6}" type="presOf" srcId="{C2FC1F61-B1B6-4DD6-A1C3-8ED9D81204A5}" destId="{6815A4C0-9D40-42CB-82E0-FB640E48F930}" srcOrd="0" destOrd="1" presId="urn:microsoft.com/office/officeart/2005/8/layout/pyramid2"/>
    <dgm:cxn modelId="{C3D1B05D-6317-4F98-B429-6AB3AD00EA73}" srcId="{5DE14014-AE9E-47A2-952C-E82B6F2A2CB1}" destId="{EE1C0699-ED4B-4B92-9075-34803188D942}" srcOrd="0" destOrd="0" parTransId="{72A75845-4519-4058-8C8A-767FD825A810}" sibTransId="{26101822-47A3-4F8F-96E6-7AD1E48FC6AC}"/>
    <dgm:cxn modelId="{D0C53032-76B1-4D9C-9E73-91FC58548BDD}" type="presOf" srcId="{EE1C0699-ED4B-4B92-9075-34803188D942}" destId="{6815A4C0-9D40-42CB-82E0-FB640E48F930}" srcOrd="0" destOrd="0" presId="urn:microsoft.com/office/officeart/2005/8/layout/pyramid2"/>
    <dgm:cxn modelId="{0FAA7BDE-0CD4-4CA0-8361-D83AAD521AEF}" type="presOf" srcId="{5DE14014-AE9E-47A2-952C-E82B6F2A2CB1}" destId="{8ABB78B3-56F7-4F78-B4D3-939358205C70}" srcOrd="0" destOrd="0" presId="urn:microsoft.com/office/officeart/2005/8/layout/pyramid2"/>
    <dgm:cxn modelId="{54BB38BC-3A23-40EF-8773-CF8162D12BB9}" type="presParOf" srcId="{8ABB78B3-56F7-4F78-B4D3-939358205C70}" destId="{77519286-6A6F-4191-8EF2-A8273747ABC9}" srcOrd="0" destOrd="0" presId="urn:microsoft.com/office/officeart/2005/8/layout/pyramid2"/>
    <dgm:cxn modelId="{77083840-F2D6-408A-AC2E-B02DF88CD370}" type="presParOf" srcId="{8ABB78B3-56F7-4F78-B4D3-939358205C70}" destId="{D40B63AE-164A-40E4-A667-7B805B78FB99}" srcOrd="1" destOrd="0" presId="urn:microsoft.com/office/officeart/2005/8/layout/pyramid2"/>
    <dgm:cxn modelId="{C2FB209B-2EE6-415B-BA59-0D4A25F293F6}" type="presParOf" srcId="{D40B63AE-164A-40E4-A667-7B805B78FB99}" destId="{6815A4C0-9D40-42CB-82E0-FB640E48F930}" srcOrd="0" destOrd="0" presId="urn:microsoft.com/office/officeart/2005/8/layout/pyramid2"/>
    <dgm:cxn modelId="{152FC386-5FF9-4351-B5DF-27FB28E2EB7F}" type="presParOf" srcId="{D40B63AE-164A-40E4-A667-7B805B78FB99}" destId="{0DC39F01-F2BA-4664-A1EF-FA92C5FB90CA}" srcOrd="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0ED5146-2CAE-4434-B65D-30A33E0792E0}" type="doc">
      <dgm:prSet loTypeId="urn:microsoft.com/office/officeart/2008/layout/SquareAccentList" loCatId="list" qsTypeId="urn:microsoft.com/office/officeart/2005/8/quickstyle/simple1" qsCatId="simple" csTypeId="urn:microsoft.com/office/officeart/2005/8/colors/accent1_2" csCatId="accent1" phldr="1"/>
      <dgm:spPr/>
    </dgm:pt>
    <dgm:pt modelId="{0019B94E-A579-4874-9F64-851DA1956514}">
      <dgm:prSet phldrT="[Texto]" custT="1"/>
      <dgm:spPr/>
      <dgm:t>
        <a:bodyPr/>
        <a:lstStyle/>
        <a:p>
          <a:endParaRPr lang="es-MX" sz="2800" b="1" dirty="0" smtClean="0">
            <a:solidFill>
              <a:schemeClr val="accent5">
                <a:lumMod val="75000"/>
              </a:schemeClr>
            </a:solidFill>
            <a:latin typeface="Georgia" panose="02040502050405020303" pitchFamily="18" charset="0"/>
          </a:endParaRPr>
        </a:p>
        <a:p>
          <a:r>
            <a:rPr lang="es-MX" sz="2400" b="1" dirty="0" smtClean="0">
              <a:latin typeface="Georgia" panose="02040502050405020303" pitchFamily="18" charset="0"/>
            </a:rPr>
            <a:t>Riesgo implicado</a:t>
          </a:r>
        </a:p>
        <a:p>
          <a:endParaRPr lang="es-ES" sz="2400" b="1" dirty="0">
            <a:latin typeface="Georgia" panose="02040502050405020303" pitchFamily="18" charset="0"/>
          </a:endParaRPr>
        </a:p>
      </dgm:t>
    </dgm:pt>
    <dgm:pt modelId="{355DBAE7-BC89-44F7-867D-6E6BA8A387CA}" type="parTrans" cxnId="{7C95EA20-3D8F-4437-815C-7E429E4310DD}">
      <dgm:prSet/>
      <dgm:spPr/>
      <dgm:t>
        <a:bodyPr/>
        <a:lstStyle/>
        <a:p>
          <a:endParaRPr lang="es-ES"/>
        </a:p>
      </dgm:t>
    </dgm:pt>
    <dgm:pt modelId="{4847464D-60CC-485B-B99E-05FD25E56B0C}" type="sibTrans" cxnId="{7C95EA20-3D8F-4437-815C-7E429E4310DD}">
      <dgm:prSet/>
      <dgm:spPr/>
      <dgm:t>
        <a:bodyPr/>
        <a:lstStyle/>
        <a:p>
          <a:endParaRPr lang="es-ES"/>
        </a:p>
      </dgm:t>
    </dgm:pt>
    <dgm:pt modelId="{DBB72E9D-3CF2-4BAE-9D41-7361FD18CE2D}">
      <dgm:prSet phldrT="[Texto]" custT="1"/>
      <dgm:spPr/>
      <dgm:t>
        <a:bodyPr/>
        <a:lstStyle/>
        <a:p>
          <a:r>
            <a:rPr lang="es-MX" sz="2400" b="1" dirty="0" smtClean="0">
              <a:latin typeface="Georgia" panose="02040502050405020303" pitchFamily="18" charset="0"/>
            </a:rPr>
            <a:t>Rasgos del investigador</a:t>
          </a:r>
          <a:endParaRPr lang="es-ES" sz="2400" b="1" dirty="0">
            <a:latin typeface="Georgia" panose="02040502050405020303" pitchFamily="18" charset="0"/>
          </a:endParaRPr>
        </a:p>
      </dgm:t>
    </dgm:pt>
    <dgm:pt modelId="{277C7C32-0BE2-48B9-BD68-6713A303DF96}" type="parTrans" cxnId="{5F4022EF-687B-4297-848E-E50413149B20}">
      <dgm:prSet/>
      <dgm:spPr/>
      <dgm:t>
        <a:bodyPr/>
        <a:lstStyle/>
        <a:p>
          <a:endParaRPr lang="es-ES"/>
        </a:p>
      </dgm:t>
    </dgm:pt>
    <dgm:pt modelId="{3B520AAC-0559-458E-9343-B7A88ECE740E}" type="sibTrans" cxnId="{5F4022EF-687B-4297-848E-E50413149B20}">
      <dgm:prSet/>
      <dgm:spPr/>
      <dgm:t>
        <a:bodyPr/>
        <a:lstStyle/>
        <a:p>
          <a:endParaRPr lang="es-ES"/>
        </a:p>
      </dgm:t>
    </dgm:pt>
    <dgm:pt modelId="{4313DF08-3AB2-468C-A5C3-CC7627962714}">
      <dgm:prSet custT="1"/>
      <dgm:spPr/>
      <dgm:t>
        <a:bodyPr/>
        <a:lstStyle/>
        <a:p>
          <a:r>
            <a:rPr lang="es-MX" sz="2400" b="0" dirty="0" smtClean="0">
              <a:solidFill>
                <a:schemeClr val="accent5">
                  <a:lumMod val="75000"/>
                </a:schemeClr>
              </a:solidFill>
              <a:latin typeface="Georgia" panose="02040502050405020303" pitchFamily="18" charset="0"/>
            </a:rPr>
            <a:t>Precisión, observador. </a:t>
          </a:r>
          <a:endParaRPr lang="es-ES" sz="2400" b="0" dirty="0">
            <a:solidFill>
              <a:schemeClr val="accent5">
                <a:lumMod val="75000"/>
              </a:schemeClr>
            </a:solidFill>
            <a:latin typeface="Georgia" panose="02040502050405020303" pitchFamily="18" charset="0"/>
          </a:endParaRPr>
        </a:p>
      </dgm:t>
    </dgm:pt>
    <dgm:pt modelId="{9D38435D-8768-407A-BFEE-69908B7B34A3}" type="parTrans" cxnId="{D5A6B947-4989-4FB8-925A-CCCC3D639807}">
      <dgm:prSet/>
      <dgm:spPr/>
      <dgm:t>
        <a:bodyPr/>
        <a:lstStyle/>
        <a:p>
          <a:endParaRPr lang="es-ES"/>
        </a:p>
      </dgm:t>
    </dgm:pt>
    <dgm:pt modelId="{EE196AC6-196C-44F9-B114-24362E052F38}" type="sibTrans" cxnId="{D5A6B947-4989-4FB8-925A-CCCC3D639807}">
      <dgm:prSet/>
      <dgm:spPr/>
      <dgm:t>
        <a:bodyPr/>
        <a:lstStyle/>
        <a:p>
          <a:endParaRPr lang="es-ES"/>
        </a:p>
      </dgm:t>
    </dgm:pt>
    <dgm:pt modelId="{FDA7D02F-34BD-4D49-8D8B-EB6C26A7678E}">
      <dgm:prSet custT="1"/>
      <dgm:spPr/>
      <dgm:t>
        <a:bodyPr/>
        <a:lstStyle/>
        <a:p>
          <a:r>
            <a:rPr lang="es-MX" sz="2400" b="0" dirty="0" smtClean="0">
              <a:solidFill>
                <a:schemeClr val="accent5">
                  <a:lumMod val="75000"/>
                </a:schemeClr>
              </a:solidFill>
              <a:latin typeface="Georgia" panose="02040502050405020303" pitchFamily="18" charset="0"/>
            </a:rPr>
            <a:t>Bajo en la obtención de los resultados.</a:t>
          </a:r>
          <a:endParaRPr lang="es-ES" sz="2400" b="0" dirty="0"/>
        </a:p>
      </dgm:t>
    </dgm:pt>
    <dgm:pt modelId="{6E9AF5FB-01FE-434A-AD09-CE8A3DED8FBE}" type="parTrans" cxnId="{A9C00F93-CDCB-4476-8E47-2C43C0E0B25D}">
      <dgm:prSet/>
      <dgm:spPr/>
      <dgm:t>
        <a:bodyPr/>
        <a:lstStyle/>
        <a:p>
          <a:endParaRPr lang="es-ES"/>
        </a:p>
      </dgm:t>
    </dgm:pt>
    <dgm:pt modelId="{586A9B83-8CA3-4508-860E-9A57F4790B50}" type="sibTrans" cxnId="{A9C00F93-CDCB-4476-8E47-2C43C0E0B25D}">
      <dgm:prSet/>
      <dgm:spPr/>
      <dgm:t>
        <a:bodyPr/>
        <a:lstStyle/>
        <a:p>
          <a:endParaRPr lang="es-ES"/>
        </a:p>
      </dgm:t>
    </dgm:pt>
    <dgm:pt modelId="{5BD51196-3EB8-41BC-9008-E3BD659EDD75}" type="pres">
      <dgm:prSet presAssocID="{A0ED5146-2CAE-4434-B65D-30A33E0792E0}" presName="layout" presStyleCnt="0">
        <dgm:presLayoutVars>
          <dgm:chMax/>
          <dgm:chPref/>
          <dgm:dir/>
          <dgm:resizeHandles/>
        </dgm:presLayoutVars>
      </dgm:prSet>
      <dgm:spPr/>
    </dgm:pt>
    <dgm:pt modelId="{4B3D6FBD-DEB3-4FA8-92ED-C5F194B79627}" type="pres">
      <dgm:prSet presAssocID="{0019B94E-A579-4874-9F64-851DA1956514}" presName="root" presStyleCnt="0">
        <dgm:presLayoutVars>
          <dgm:chMax/>
          <dgm:chPref/>
        </dgm:presLayoutVars>
      </dgm:prSet>
      <dgm:spPr/>
    </dgm:pt>
    <dgm:pt modelId="{87D6A1D4-204E-41D3-AB09-329C4EB21421}" type="pres">
      <dgm:prSet presAssocID="{0019B94E-A579-4874-9F64-851DA1956514}" presName="rootComposite" presStyleCnt="0">
        <dgm:presLayoutVars/>
      </dgm:prSet>
      <dgm:spPr/>
    </dgm:pt>
    <dgm:pt modelId="{64AB53B5-6BB4-4CD3-A642-7C490EB73C8C}" type="pres">
      <dgm:prSet presAssocID="{0019B94E-A579-4874-9F64-851DA1956514}" presName="ParentAccent" presStyleLbl="alignNode1" presStyleIdx="0" presStyleCnt="2"/>
      <dgm:spPr/>
    </dgm:pt>
    <dgm:pt modelId="{1DE98B15-C06F-4464-9569-ED8468D56155}" type="pres">
      <dgm:prSet presAssocID="{0019B94E-A579-4874-9F64-851DA1956514}" presName="ParentSmallAccent" presStyleLbl="fgAcc1" presStyleIdx="0" presStyleCnt="2"/>
      <dgm:spPr/>
    </dgm:pt>
    <dgm:pt modelId="{D51BBD3B-2634-42E5-BC8D-F9C75E170BE6}" type="pres">
      <dgm:prSet presAssocID="{0019B94E-A579-4874-9F64-851DA1956514}" presName="Parent" presStyleLbl="revTx" presStyleIdx="0" presStyleCnt="4">
        <dgm:presLayoutVars>
          <dgm:chMax/>
          <dgm:chPref val="4"/>
          <dgm:bulletEnabled val="1"/>
        </dgm:presLayoutVars>
      </dgm:prSet>
      <dgm:spPr/>
      <dgm:t>
        <a:bodyPr/>
        <a:lstStyle/>
        <a:p>
          <a:endParaRPr lang="es-ES"/>
        </a:p>
      </dgm:t>
    </dgm:pt>
    <dgm:pt modelId="{E823F778-6127-4223-BEAE-1400CC54A77A}" type="pres">
      <dgm:prSet presAssocID="{0019B94E-A579-4874-9F64-851DA1956514}" presName="childShape" presStyleCnt="0">
        <dgm:presLayoutVars>
          <dgm:chMax val="0"/>
          <dgm:chPref val="0"/>
        </dgm:presLayoutVars>
      </dgm:prSet>
      <dgm:spPr/>
    </dgm:pt>
    <dgm:pt modelId="{8E93CF1B-83BD-4DED-AA54-E8312B6276E6}" type="pres">
      <dgm:prSet presAssocID="{FDA7D02F-34BD-4D49-8D8B-EB6C26A7678E}" presName="childComposite" presStyleCnt="0">
        <dgm:presLayoutVars>
          <dgm:chMax val="0"/>
          <dgm:chPref val="0"/>
        </dgm:presLayoutVars>
      </dgm:prSet>
      <dgm:spPr/>
    </dgm:pt>
    <dgm:pt modelId="{D08DBFE2-25A7-4942-895D-AD72FABF2DDC}" type="pres">
      <dgm:prSet presAssocID="{FDA7D02F-34BD-4D49-8D8B-EB6C26A7678E}" presName="ChildAccent" presStyleLbl="solidFgAcc1" presStyleIdx="0" presStyleCnt="2"/>
      <dgm:spPr/>
    </dgm:pt>
    <dgm:pt modelId="{8AE24E89-F865-4EFD-863D-22500406C9FB}" type="pres">
      <dgm:prSet presAssocID="{FDA7D02F-34BD-4D49-8D8B-EB6C26A7678E}" presName="Child" presStyleLbl="revTx" presStyleIdx="1" presStyleCnt="4" custLinFactNeighborX="4968" custLinFactNeighborY="86460">
        <dgm:presLayoutVars>
          <dgm:chMax val="0"/>
          <dgm:chPref val="0"/>
          <dgm:bulletEnabled val="1"/>
        </dgm:presLayoutVars>
      </dgm:prSet>
      <dgm:spPr/>
      <dgm:t>
        <a:bodyPr/>
        <a:lstStyle/>
        <a:p>
          <a:endParaRPr lang="es-ES"/>
        </a:p>
      </dgm:t>
    </dgm:pt>
    <dgm:pt modelId="{1283CDE6-4267-4379-8516-D7B9A4E47E95}" type="pres">
      <dgm:prSet presAssocID="{DBB72E9D-3CF2-4BAE-9D41-7361FD18CE2D}" presName="root" presStyleCnt="0">
        <dgm:presLayoutVars>
          <dgm:chMax/>
          <dgm:chPref/>
        </dgm:presLayoutVars>
      </dgm:prSet>
      <dgm:spPr/>
    </dgm:pt>
    <dgm:pt modelId="{43BA06BD-318F-4D38-8612-E01B7F92A101}" type="pres">
      <dgm:prSet presAssocID="{DBB72E9D-3CF2-4BAE-9D41-7361FD18CE2D}" presName="rootComposite" presStyleCnt="0">
        <dgm:presLayoutVars/>
      </dgm:prSet>
      <dgm:spPr/>
    </dgm:pt>
    <dgm:pt modelId="{C4D3F9C9-2D48-4363-BDA8-FC3A769E5C70}" type="pres">
      <dgm:prSet presAssocID="{DBB72E9D-3CF2-4BAE-9D41-7361FD18CE2D}" presName="ParentAccent" presStyleLbl="alignNode1" presStyleIdx="1" presStyleCnt="2"/>
      <dgm:spPr/>
    </dgm:pt>
    <dgm:pt modelId="{0F9395DF-BA5B-4ED8-8B57-7FC72B7A1ABA}" type="pres">
      <dgm:prSet presAssocID="{DBB72E9D-3CF2-4BAE-9D41-7361FD18CE2D}" presName="ParentSmallAccent" presStyleLbl="fgAcc1" presStyleIdx="1" presStyleCnt="2"/>
      <dgm:spPr/>
    </dgm:pt>
    <dgm:pt modelId="{6CDD0934-CCE0-4714-B494-E0DD75E55A8C}" type="pres">
      <dgm:prSet presAssocID="{DBB72E9D-3CF2-4BAE-9D41-7361FD18CE2D}" presName="Parent" presStyleLbl="revTx" presStyleIdx="2" presStyleCnt="4">
        <dgm:presLayoutVars>
          <dgm:chMax/>
          <dgm:chPref val="4"/>
          <dgm:bulletEnabled val="1"/>
        </dgm:presLayoutVars>
      </dgm:prSet>
      <dgm:spPr/>
      <dgm:t>
        <a:bodyPr/>
        <a:lstStyle/>
        <a:p>
          <a:endParaRPr lang="es-ES"/>
        </a:p>
      </dgm:t>
    </dgm:pt>
    <dgm:pt modelId="{A2B40D9B-E335-45C2-BA5A-B38570D79CBB}" type="pres">
      <dgm:prSet presAssocID="{DBB72E9D-3CF2-4BAE-9D41-7361FD18CE2D}" presName="childShape" presStyleCnt="0">
        <dgm:presLayoutVars>
          <dgm:chMax val="0"/>
          <dgm:chPref val="0"/>
        </dgm:presLayoutVars>
      </dgm:prSet>
      <dgm:spPr/>
    </dgm:pt>
    <dgm:pt modelId="{04AE0563-C9CB-43B5-A5BA-C70F8D6A2AC7}" type="pres">
      <dgm:prSet presAssocID="{4313DF08-3AB2-468C-A5C3-CC7627962714}" presName="childComposite" presStyleCnt="0">
        <dgm:presLayoutVars>
          <dgm:chMax val="0"/>
          <dgm:chPref val="0"/>
        </dgm:presLayoutVars>
      </dgm:prSet>
      <dgm:spPr/>
    </dgm:pt>
    <dgm:pt modelId="{A40ABD9B-89EB-4A7E-AF77-10E3300FC58B}" type="pres">
      <dgm:prSet presAssocID="{4313DF08-3AB2-468C-A5C3-CC7627962714}" presName="ChildAccent" presStyleLbl="solidFgAcc1" presStyleIdx="1" presStyleCnt="2"/>
      <dgm:spPr/>
    </dgm:pt>
    <dgm:pt modelId="{CE48FCAF-F22D-45C4-9BBD-6F84000050A9}" type="pres">
      <dgm:prSet presAssocID="{4313DF08-3AB2-468C-A5C3-CC7627962714}" presName="Child" presStyleLbl="revTx" presStyleIdx="3" presStyleCnt="4" custLinFactNeighborX="812" custLinFactNeighborY="35179">
        <dgm:presLayoutVars>
          <dgm:chMax val="0"/>
          <dgm:chPref val="0"/>
          <dgm:bulletEnabled val="1"/>
        </dgm:presLayoutVars>
      </dgm:prSet>
      <dgm:spPr/>
      <dgm:t>
        <a:bodyPr/>
        <a:lstStyle/>
        <a:p>
          <a:endParaRPr lang="es-ES"/>
        </a:p>
      </dgm:t>
    </dgm:pt>
  </dgm:ptLst>
  <dgm:cxnLst>
    <dgm:cxn modelId="{A9BCAF30-1C7A-43BB-AEF2-D2D85DE48A72}" type="presOf" srcId="{0019B94E-A579-4874-9F64-851DA1956514}" destId="{D51BBD3B-2634-42E5-BC8D-F9C75E170BE6}" srcOrd="0" destOrd="0" presId="urn:microsoft.com/office/officeart/2008/layout/SquareAccentList"/>
    <dgm:cxn modelId="{A9C00F93-CDCB-4476-8E47-2C43C0E0B25D}" srcId="{0019B94E-A579-4874-9F64-851DA1956514}" destId="{FDA7D02F-34BD-4D49-8D8B-EB6C26A7678E}" srcOrd="0" destOrd="0" parTransId="{6E9AF5FB-01FE-434A-AD09-CE8A3DED8FBE}" sibTransId="{586A9B83-8CA3-4508-860E-9A57F4790B50}"/>
    <dgm:cxn modelId="{5F4022EF-687B-4297-848E-E50413149B20}" srcId="{A0ED5146-2CAE-4434-B65D-30A33E0792E0}" destId="{DBB72E9D-3CF2-4BAE-9D41-7361FD18CE2D}" srcOrd="1" destOrd="0" parTransId="{277C7C32-0BE2-48B9-BD68-6713A303DF96}" sibTransId="{3B520AAC-0559-458E-9343-B7A88ECE740E}"/>
    <dgm:cxn modelId="{B6526F9E-DC54-499E-B249-7FEB84280276}" type="presOf" srcId="{DBB72E9D-3CF2-4BAE-9D41-7361FD18CE2D}" destId="{6CDD0934-CCE0-4714-B494-E0DD75E55A8C}" srcOrd="0" destOrd="0" presId="urn:microsoft.com/office/officeart/2008/layout/SquareAccentList"/>
    <dgm:cxn modelId="{0A8D14DD-A442-40C4-B50B-5A636C7CF083}" type="presOf" srcId="{4313DF08-3AB2-468C-A5C3-CC7627962714}" destId="{CE48FCAF-F22D-45C4-9BBD-6F84000050A9}" srcOrd="0" destOrd="0" presId="urn:microsoft.com/office/officeart/2008/layout/SquareAccentList"/>
    <dgm:cxn modelId="{DD113772-0D16-48CE-B001-49769D998D7E}" type="presOf" srcId="{A0ED5146-2CAE-4434-B65D-30A33E0792E0}" destId="{5BD51196-3EB8-41BC-9008-E3BD659EDD75}" srcOrd="0" destOrd="0" presId="urn:microsoft.com/office/officeart/2008/layout/SquareAccentList"/>
    <dgm:cxn modelId="{7C95EA20-3D8F-4437-815C-7E429E4310DD}" srcId="{A0ED5146-2CAE-4434-B65D-30A33E0792E0}" destId="{0019B94E-A579-4874-9F64-851DA1956514}" srcOrd="0" destOrd="0" parTransId="{355DBAE7-BC89-44F7-867D-6E6BA8A387CA}" sibTransId="{4847464D-60CC-485B-B99E-05FD25E56B0C}"/>
    <dgm:cxn modelId="{D5A6B947-4989-4FB8-925A-CCCC3D639807}" srcId="{DBB72E9D-3CF2-4BAE-9D41-7361FD18CE2D}" destId="{4313DF08-3AB2-468C-A5C3-CC7627962714}" srcOrd="0" destOrd="0" parTransId="{9D38435D-8768-407A-BFEE-69908B7B34A3}" sibTransId="{EE196AC6-196C-44F9-B114-24362E052F38}"/>
    <dgm:cxn modelId="{37DABFA1-2436-405B-9E52-7CC389C0A64E}" type="presOf" srcId="{FDA7D02F-34BD-4D49-8D8B-EB6C26A7678E}" destId="{8AE24E89-F865-4EFD-863D-22500406C9FB}" srcOrd="0" destOrd="0" presId="urn:microsoft.com/office/officeart/2008/layout/SquareAccentList"/>
    <dgm:cxn modelId="{C74EF1D9-D9AA-4B6A-8F16-EB95E98BC7A2}" type="presParOf" srcId="{5BD51196-3EB8-41BC-9008-E3BD659EDD75}" destId="{4B3D6FBD-DEB3-4FA8-92ED-C5F194B79627}" srcOrd="0" destOrd="0" presId="urn:microsoft.com/office/officeart/2008/layout/SquareAccentList"/>
    <dgm:cxn modelId="{663B8412-5929-4154-83C5-9E776125FD78}" type="presParOf" srcId="{4B3D6FBD-DEB3-4FA8-92ED-C5F194B79627}" destId="{87D6A1D4-204E-41D3-AB09-329C4EB21421}" srcOrd="0" destOrd="0" presId="urn:microsoft.com/office/officeart/2008/layout/SquareAccentList"/>
    <dgm:cxn modelId="{563C882D-5314-42D2-AF37-6C64399D26E8}" type="presParOf" srcId="{87D6A1D4-204E-41D3-AB09-329C4EB21421}" destId="{64AB53B5-6BB4-4CD3-A642-7C490EB73C8C}" srcOrd="0" destOrd="0" presId="urn:microsoft.com/office/officeart/2008/layout/SquareAccentList"/>
    <dgm:cxn modelId="{4C01BA4A-2094-4971-9C64-49D56A21C557}" type="presParOf" srcId="{87D6A1D4-204E-41D3-AB09-329C4EB21421}" destId="{1DE98B15-C06F-4464-9569-ED8468D56155}" srcOrd="1" destOrd="0" presId="urn:microsoft.com/office/officeart/2008/layout/SquareAccentList"/>
    <dgm:cxn modelId="{56295C39-B823-491E-B935-003E4F548884}" type="presParOf" srcId="{87D6A1D4-204E-41D3-AB09-329C4EB21421}" destId="{D51BBD3B-2634-42E5-BC8D-F9C75E170BE6}" srcOrd="2" destOrd="0" presId="urn:microsoft.com/office/officeart/2008/layout/SquareAccentList"/>
    <dgm:cxn modelId="{82A838AF-5E70-4321-A426-0D4961DF325C}" type="presParOf" srcId="{4B3D6FBD-DEB3-4FA8-92ED-C5F194B79627}" destId="{E823F778-6127-4223-BEAE-1400CC54A77A}" srcOrd="1" destOrd="0" presId="urn:microsoft.com/office/officeart/2008/layout/SquareAccentList"/>
    <dgm:cxn modelId="{0C7BD810-DBA9-489D-A9FA-3CD813EF3B76}" type="presParOf" srcId="{E823F778-6127-4223-BEAE-1400CC54A77A}" destId="{8E93CF1B-83BD-4DED-AA54-E8312B6276E6}" srcOrd="0" destOrd="0" presId="urn:microsoft.com/office/officeart/2008/layout/SquareAccentList"/>
    <dgm:cxn modelId="{AAE7691D-2092-43C0-AF63-CCE0FCA69FDD}" type="presParOf" srcId="{8E93CF1B-83BD-4DED-AA54-E8312B6276E6}" destId="{D08DBFE2-25A7-4942-895D-AD72FABF2DDC}" srcOrd="0" destOrd="0" presId="urn:microsoft.com/office/officeart/2008/layout/SquareAccentList"/>
    <dgm:cxn modelId="{3E132C7F-548A-48BE-B054-CEC32AA3036E}" type="presParOf" srcId="{8E93CF1B-83BD-4DED-AA54-E8312B6276E6}" destId="{8AE24E89-F865-4EFD-863D-22500406C9FB}" srcOrd="1" destOrd="0" presId="urn:microsoft.com/office/officeart/2008/layout/SquareAccentList"/>
    <dgm:cxn modelId="{89E6E66D-3958-4C84-99B1-FE247D0DC946}" type="presParOf" srcId="{5BD51196-3EB8-41BC-9008-E3BD659EDD75}" destId="{1283CDE6-4267-4379-8516-D7B9A4E47E95}" srcOrd="1" destOrd="0" presId="urn:microsoft.com/office/officeart/2008/layout/SquareAccentList"/>
    <dgm:cxn modelId="{E67C27D5-DC5F-4A15-93DC-429B8E061ED9}" type="presParOf" srcId="{1283CDE6-4267-4379-8516-D7B9A4E47E95}" destId="{43BA06BD-318F-4D38-8612-E01B7F92A101}" srcOrd="0" destOrd="0" presId="urn:microsoft.com/office/officeart/2008/layout/SquareAccentList"/>
    <dgm:cxn modelId="{01668318-A710-49F9-B1BC-A3C71C49F001}" type="presParOf" srcId="{43BA06BD-318F-4D38-8612-E01B7F92A101}" destId="{C4D3F9C9-2D48-4363-BDA8-FC3A769E5C70}" srcOrd="0" destOrd="0" presId="urn:microsoft.com/office/officeart/2008/layout/SquareAccentList"/>
    <dgm:cxn modelId="{788AD5A0-ECEE-4B8E-9A61-C658B2C6B37B}" type="presParOf" srcId="{43BA06BD-318F-4D38-8612-E01B7F92A101}" destId="{0F9395DF-BA5B-4ED8-8B57-7FC72B7A1ABA}" srcOrd="1" destOrd="0" presId="urn:microsoft.com/office/officeart/2008/layout/SquareAccentList"/>
    <dgm:cxn modelId="{4612F618-ADB9-4D9B-BCB8-E18249DCD41E}" type="presParOf" srcId="{43BA06BD-318F-4D38-8612-E01B7F92A101}" destId="{6CDD0934-CCE0-4714-B494-E0DD75E55A8C}" srcOrd="2" destOrd="0" presId="urn:microsoft.com/office/officeart/2008/layout/SquareAccentList"/>
    <dgm:cxn modelId="{3DD80D16-4E70-4641-BAB4-81FE79A78923}" type="presParOf" srcId="{1283CDE6-4267-4379-8516-D7B9A4E47E95}" destId="{A2B40D9B-E335-45C2-BA5A-B38570D79CBB}" srcOrd="1" destOrd="0" presId="urn:microsoft.com/office/officeart/2008/layout/SquareAccentList"/>
    <dgm:cxn modelId="{9EF4A36C-2EEA-4DAC-8AFA-422BD75200C8}" type="presParOf" srcId="{A2B40D9B-E335-45C2-BA5A-B38570D79CBB}" destId="{04AE0563-C9CB-43B5-A5BA-C70F8D6A2AC7}" srcOrd="0" destOrd="0" presId="urn:microsoft.com/office/officeart/2008/layout/SquareAccentList"/>
    <dgm:cxn modelId="{96FA56DD-0991-4D1D-8E8C-21987F53A93B}" type="presParOf" srcId="{04AE0563-C9CB-43B5-A5BA-C70F8D6A2AC7}" destId="{A40ABD9B-89EB-4A7E-AF77-10E3300FC58B}" srcOrd="0" destOrd="0" presId="urn:microsoft.com/office/officeart/2008/layout/SquareAccentList"/>
    <dgm:cxn modelId="{8E6F2A66-416A-4784-A4E9-43D8689D0B33}" type="presParOf" srcId="{04AE0563-C9CB-43B5-A5BA-C70F8D6A2AC7}" destId="{CE48FCAF-F22D-45C4-9BBD-6F84000050A9}"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BE5708E-A489-432C-AB12-B3407E5177B0}" type="doc">
      <dgm:prSet loTypeId="urn:microsoft.com/office/officeart/2009/layout/CircleArrowProcess" loCatId="process" qsTypeId="urn:microsoft.com/office/officeart/2005/8/quickstyle/3d2" qsCatId="3D" csTypeId="urn:microsoft.com/office/officeart/2005/8/colors/colorful4" csCatId="colorful" phldr="1"/>
      <dgm:spPr/>
      <dgm:t>
        <a:bodyPr/>
        <a:lstStyle/>
        <a:p>
          <a:endParaRPr lang="es-MX"/>
        </a:p>
      </dgm:t>
    </dgm:pt>
    <dgm:pt modelId="{91672042-7F9D-434D-B0A6-85009D72CDD8}">
      <dgm:prSet phldrT="[Texto]" custT="1"/>
      <dgm:spPr/>
      <dgm:t>
        <a:bodyPr/>
        <a:lstStyle/>
        <a:p>
          <a:r>
            <a:rPr lang="es-MX" sz="2000" dirty="0" smtClean="0">
              <a:latin typeface="Georgia" panose="02040502050405020303" pitchFamily="18" charset="0"/>
            </a:rPr>
            <a:t>Información respecto a la relación actual entre dos o más variables</a:t>
          </a:r>
          <a:r>
            <a:rPr lang="es-MX" sz="2000" b="0" dirty="0" smtClean="0">
              <a:latin typeface="Georgia" panose="02040502050405020303" pitchFamily="18" charset="0"/>
            </a:rPr>
            <a:t>.</a:t>
          </a:r>
          <a:endParaRPr lang="es-MX" sz="1800" b="1" dirty="0">
            <a:latin typeface="Georgia" panose="02040502050405020303" pitchFamily="18" charset="0"/>
          </a:endParaRPr>
        </a:p>
      </dgm:t>
    </dgm:pt>
    <dgm:pt modelId="{FF09AB48-A802-40FF-BFE8-B27886019255}" type="parTrans" cxnId="{C36F8921-490E-4732-A9A3-5C9641BD9ED4}">
      <dgm:prSet/>
      <dgm:spPr/>
      <dgm:t>
        <a:bodyPr/>
        <a:lstStyle/>
        <a:p>
          <a:endParaRPr lang="es-MX"/>
        </a:p>
      </dgm:t>
    </dgm:pt>
    <dgm:pt modelId="{A6D42AEB-1382-4994-945B-50ACFE580EED}" type="sibTrans" cxnId="{C36F8921-490E-4732-A9A3-5C9641BD9ED4}">
      <dgm:prSet/>
      <dgm:spPr/>
      <dgm:t>
        <a:bodyPr/>
        <a:lstStyle/>
        <a:p>
          <a:endParaRPr lang="es-MX"/>
        </a:p>
      </dgm:t>
    </dgm:pt>
    <dgm:pt modelId="{D77F865D-55A8-4D26-A1F1-09DA2AAEFB9C}">
      <dgm:prSet phldrT="[Texto]" custT="1"/>
      <dgm:spPr/>
      <dgm:t>
        <a:bodyPr/>
        <a:lstStyle/>
        <a:p>
          <a:pPr algn="ctr"/>
          <a:r>
            <a:rPr lang="es-MX" sz="2000" dirty="0" smtClean="0">
              <a:latin typeface="Georgia" panose="02040502050405020303" pitchFamily="18" charset="0"/>
            </a:rPr>
            <a:t>Comportamiento futuro.</a:t>
          </a:r>
          <a:endParaRPr lang="es-MX" sz="2000" b="0" dirty="0">
            <a:latin typeface="Georgia" panose="02040502050405020303" pitchFamily="18" charset="0"/>
          </a:endParaRPr>
        </a:p>
      </dgm:t>
    </dgm:pt>
    <dgm:pt modelId="{465C7E35-9C0E-414A-8288-3D5DD592AC47}" type="parTrans" cxnId="{30C8366E-1EB2-4AE0-B920-1FAF03FDF51F}">
      <dgm:prSet/>
      <dgm:spPr/>
      <dgm:t>
        <a:bodyPr/>
        <a:lstStyle/>
        <a:p>
          <a:endParaRPr lang="es-MX"/>
        </a:p>
      </dgm:t>
    </dgm:pt>
    <dgm:pt modelId="{38501331-3581-47BC-A372-8EEEFD08B3E8}" type="sibTrans" cxnId="{30C8366E-1EB2-4AE0-B920-1FAF03FDF51F}">
      <dgm:prSet/>
      <dgm:spPr/>
      <dgm:t>
        <a:bodyPr/>
        <a:lstStyle/>
        <a:p>
          <a:endParaRPr lang="es-MX"/>
        </a:p>
      </dgm:t>
    </dgm:pt>
    <dgm:pt modelId="{2E8877AF-EB6F-4031-904C-8CE1F88C82C4}" type="pres">
      <dgm:prSet presAssocID="{2BE5708E-A489-432C-AB12-B3407E5177B0}" presName="Name0" presStyleCnt="0">
        <dgm:presLayoutVars>
          <dgm:chMax val="7"/>
          <dgm:chPref val="7"/>
          <dgm:dir/>
          <dgm:animLvl val="lvl"/>
        </dgm:presLayoutVars>
      </dgm:prSet>
      <dgm:spPr/>
      <dgm:t>
        <a:bodyPr/>
        <a:lstStyle/>
        <a:p>
          <a:endParaRPr lang="es-ES"/>
        </a:p>
      </dgm:t>
    </dgm:pt>
    <dgm:pt modelId="{A8CCA831-EF6D-4262-ABE7-98550B3DE14A}" type="pres">
      <dgm:prSet presAssocID="{91672042-7F9D-434D-B0A6-85009D72CDD8}" presName="Accent1" presStyleCnt="0"/>
      <dgm:spPr/>
      <dgm:t>
        <a:bodyPr/>
        <a:lstStyle/>
        <a:p>
          <a:endParaRPr lang="es-ES"/>
        </a:p>
      </dgm:t>
    </dgm:pt>
    <dgm:pt modelId="{F13055E0-8641-4746-BA13-3CBC441A3333}" type="pres">
      <dgm:prSet presAssocID="{91672042-7F9D-434D-B0A6-85009D72CDD8}" presName="Accent" presStyleLbl="node1" presStyleIdx="0" presStyleCnt="2" custScaleX="95416" custScaleY="86840"/>
      <dgm:spPr/>
      <dgm:t>
        <a:bodyPr/>
        <a:lstStyle/>
        <a:p>
          <a:endParaRPr lang="es-ES"/>
        </a:p>
      </dgm:t>
    </dgm:pt>
    <dgm:pt modelId="{39D5DAB5-37B7-495E-93A5-1066D83B10CC}" type="pres">
      <dgm:prSet presAssocID="{91672042-7F9D-434D-B0A6-85009D72CDD8}" presName="Parent1" presStyleLbl="revTx" presStyleIdx="0" presStyleCnt="2" custLinFactNeighborX="1770" custLinFactNeighborY="-5059">
        <dgm:presLayoutVars>
          <dgm:chMax val="1"/>
          <dgm:chPref val="1"/>
          <dgm:bulletEnabled val="1"/>
        </dgm:presLayoutVars>
      </dgm:prSet>
      <dgm:spPr/>
      <dgm:t>
        <a:bodyPr/>
        <a:lstStyle/>
        <a:p>
          <a:endParaRPr lang="es-ES"/>
        </a:p>
      </dgm:t>
    </dgm:pt>
    <dgm:pt modelId="{CEC190A3-DCD3-4ABE-A1E8-CF057788AF1F}" type="pres">
      <dgm:prSet presAssocID="{D77F865D-55A8-4D26-A1F1-09DA2AAEFB9C}" presName="Accent2" presStyleCnt="0"/>
      <dgm:spPr/>
      <dgm:t>
        <a:bodyPr/>
        <a:lstStyle/>
        <a:p>
          <a:endParaRPr lang="es-ES"/>
        </a:p>
      </dgm:t>
    </dgm:pt>
    <dgm:pt modelId="{61C08A6D-8604-4975-85C0-929CCF4937B2}" type="pres">
      <dgm:prSet presAssocID="{D77F865D-55A8-4D26-A1F1-09DA2AAEFB9C}" presName="Accent" presStyleLbl="node1" presStyleIdx="1" presStyleCnt="2" custScaleX="98683" custScaleY="89465"/>
      <dgm:spPr/>
      <dgm:t>
        <a:bodyPr/>
        <a:lstStyle/>
        <a:p>
          <a:endParaRPr lang="es-ES"/>
        </a:p>
      </dgm:t>
    </dgm:pt>
    <dgm:pt modelId="{53CACE77-DDBF-42B1-A454-BAB866408B59}" type="pres">
      <dgm:prSet presAssocID="{D77F865D-55A8-4D26-A1F1-09DA2AAEFB9C}" presName="Parent2" presStyleLbl="revTx" presStyleIdx="1" presStyleCnt="2" custScaleX="132526">
        <dgm:presLayoutVars>
          <dgm:chMax val="1"/>
          <dgm:chPref val="1"/>
          <dgm:bulletEnabled val="1"/>
        </dgm:presLayoutVars>
      </dgm:prSet>
      <dgm:spPr/>
      <dgm:t>
        <a:bodyPr/>
        <a:lstStyle/>
        <a:p>
          <a:endParaRPr lang="es-ES"/>
        </a:p>
      </dgm:t>
    </dgm:pt>
  </dgm:ptLst>
  <dgm:cxnLst>
    <dgm:cxn modelId="{30C8366E-1EB2-4AE0-B920-1FAF03FDF51F}" srcId="{2BE5708E-A489-432C-AB12-B3407E5177B0}" destId="{D77F865D-55A8-4D26-A1F1-09DA2AAEFB9C}" srcOrd="1" destOrd="0" parTransId="{465C7E35-9C0E-414A-8288-3D5DD592AC47}" sibTransId="{38501331-3581-47BC-A372-8EEEFD08B3E8}"/>
    <dgm:cxn modelId="{A8E954C4-F655-4D81-85AF-25BFC521C06F}" type="presOf" srcId="{2BE5708E-A489-432C-AB12-B3407E5177B0}" destId="{2E8877AF-EB6F-4031-904C-8CE1F88C82C4}" srcOrd="0" destOrd="0" presId="urn:microsoft.com/office/officeart/2009/layout/CircleArrowProcess"/>
    <dgm:cxn modelId="{5419DF59-0F7E-44B8-B36B-FBE6C8F7BFA8}" type="presOf" srcId="{D77F865D-55A8-4D26-A1F1-09DA2AAEFB9C}" destId="{53CACE77-DDBF-42B1-A454-BAB866408B59}" srcOrd="0" destOrd="0" presId="urn:microsoft.com/office/officeart/2009/layout/CircleArrowProcess"/>
    <dgm:cxn modelId="{23CC4306-C00D-4448-A04B-1AAFA4059238}" type="presOf" srcId="{91672042-7F9D-434D-B0A6-85009D72CDD8}" destId="{39D5DAB5-37B7-495E-93A5-1066D83B10CC}" srcOrd="0" destOrd="0" presId="urn:microsoft.com/office/officeart/2009/layout/CircleArrowProcess"/>
    <dgm:cxn modelId="{C36F8921-490E-4732-A9A3-5C9641BD9ED4}" srcId="{2BE5708E-A489-432C-AB12-B3407E5177B0}" destId="{91672042-7F9D-434D-B0A6-85009D72CDD8}" srcOrd="0" destOrd="0" parTransId="{FF09AB48-A802-40FF-BFE8-B27886019255}" sibTransId="{A6D42AEB-1382-4994-945B-50ACFE580EED}"/>
    <dgm:cxn modelId="{10A666FD-0BE9-43F5-B8E4-127711B12E1A}" type="presParOf" srcId="{2E8877AF-EB6F-4031-904C-8CE1F88C82C4}" destId="{A8CCA831-EF6D-4262-ABE7-98550B3DE14A}" srcOrd="0" destOrd="0" presId="urn:microsoft.com/office/officeart/2009/layout/CircleArrowProcess"/>
    <dgm:cxn modelId="{6AD4D07B-9E93-443A-99D7-8B9230EA3FF9}" type="presParOf" srcId="{A8CCA831-EF6D-4262-ABE7-98550B3DE14A}" destId="{F13055E0-8641-4746-BA13-3CBC441A3333}" srcOrd="0" destOrd="0" presId="urn:microsoft.com/office/officeart/2009/layout/CircleArrowProcess"/>
    <dgm:cxn modelId="{071E3597-26A5-4B49-B479-DD6688AAB6A3}" type="presParOf" srcId="{2E8877AF-EB6F-4031-904C-8CE1F88C82C4}" destId="{39D5DAB5-37B7-495E-93A5-1066D83B10CC}" srcOrd="1" destOrd="0" presId="urn:microsoft.com/office/officeart/2009/layout/CircleArrowProcess"/>
    <dgm:cxn modelId="{657E9864-C68B-4388-B9EE-A014B2677958}" type="presParOf" srcId="{2E8877AF-EB6F-4031-904C-8CE1F88C82C4}" destId="{CEC190A3-DCD3-4ABE-A1E8-CF057788AF1F}" srcOrd="2" destOrd="0" presId="urn:microsoft.com/office/officeart/2009/layout/CircleArrowProcess"/>
    <dgm:cxn modelId="{80F4FCFF-FD23-4FD2-BF48-A37BB1A756E4}" type="presParOf" srcId="{CEC190A3-DCD3-4ABE-A1E8-CF057788AF1F}" destId="{61C08A6D-8604-4975-85C0-929CCF4937B2}" srcOrd="0" destOrd="0" presId="urn:microsoft.com/office/officeart/2009/layout/CircleArrowProcess"/>
    <dgm:cxn modelId="{6D2FEAE1-4B30-4626-B533-FA36077DD740}" type="presParOf" srcId="{2E8877AF-EB6F-4031-904C-8CE1F88C82C4}" destId="{53CACE77-DDBF-42B1-A454-BAB866408B59}" srcOrd="3"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3718F3-B753-4A7F-9D3C-0CE9BA461FAA}">
      <dsp:nvSpPr>
        <dsp:cNvPr id="0" name=""/>
        <dsp:cNvSpPr/>
      </dsp:nvSpPr>
      <dsp:spPr>
        <a:xfrm>
          <a:off x="1221" y="0"/>
          <a:ext cx="3112163" cy="3096344"/>
        </a:xfrm>
        <a:prstGeom prst="roundRect">
          <a:avLst>
            <a:gd name="adj" fmla="val 5000"/>
          </a:avLst>
        </a:prstGeom>
        <a:solidFill>
          <a:schemeClr val="accent3">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lvl="0" algn="r" defTabSz="1244600">
            <a:lnSpc>
              <a:spcPct val="90000"/>
            </a:lnSpc>
            <a:spcBef>
              <a:spcPct val="0"/>
            </a:spcBef>
            <a:spcAft>
              <a:spcPct val="35000"/>
            </a:spcAft>
          </a:pPr>
          <a:r>
            <a:rPr lang="es-ES" sz="2800" b="1" kern="1200" dirty="0" smtClean="0">
              <a:latin typeface="+mj-lt"/>
            </a:rPr>
            <a:t>1</a:t>
          </a:r>
          <a:endParaRPr lang="es-ES" sz="2800" b="1" kern="1200" dirty="0">
            <a:latin typeface="+mj-lt"/>
          </a:endParaRPr>
        </a:p>
      </dsp:txBody>
      <dsp:txXfrm rot="16200000">
        <a:off x="-957062" y="958284"/>
        <a:ext cx="2539002" cy="622432"/>
      </dsp:txXfrm>
    </dsp:sp>
    <dsp:sp modelId="{A6AF24D8-DFEA-404D-A907-ACA253FA66ED}">
      <dsp:nvSpPr>
        <dsp:cNvPr id="0" name=""/>
        <dsp:cNvSpPr/>
      </dsp:nvSpPr>
      <dsp:spPr>
        <a:xfrm>
          <a:off x="623654" y="0"/>
          <a:ext cx="2318561" cy="3096344"/>
        </a:xfrm>
        <a:prstGeom prst="rect">
          <a:avLst/>
        </a:prstGeom>
        <a:no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96012" rIns="0" bIns="0" numCol="1" spcCol="1270" anchor="t" anchorCtr="0">
          <a:noAutofit/>
        </a:bodyPr>
        <a:lstStyle/>
        <a:p>
          <a:pPr lvl="0" algn="ctr" defTabSz="1244600">
            <a:lnSpc>
              <a:spcPct val="90000"/>
            </a:lnSpc>
            <a:spcBef>
              <a:spcPct val="0"/>
            </a:spcBef>
            <a:spcAft>
              <a:spcPct val="35000"/>
            </a:spcAft>
          </a:pPr>
          <a:r>
            <a:rPr lang="es-MX" sz="2800" kern="1200" dirty="0" smtClean="0">
              <a:latin typeface="+mj-lt"/>
            </a:rPr>
            <a:t>Establecer, en términos de  </a:t>
          </a:r>
          <a:endParaRPr lang="es-ES" sz="2800" kern="1200" dirty="0">
            <a:latin typeface="+mj-lt"/>
          </a:endParaRPr>
        </a:p>
        <a:p>
          <a:pPr lvl="0" algn="ctr" defTabSz="1244600">
            <a:lnSpc>
              <a:spcPct val="90000"/>
            </a:lnSpc>
            <a:spcBef>
              <a:spcPct val="0"/>
            </a:spcBef>
            <a:spcAft>
              <a:spcPct val="35000"/>
            </a:spcAft>
          </a:pPr>
          <a:r>
            <a:rPr lang="es-MX" sz="2800" kern="1200" dirty="0" smtClean="0">
              <a:latin typeface="+mj-lt"/>
            </a:rPr>
            <a:t>conocimiento, </a:t>
          </a:r>
          <a:endParaRPr lang="es-MX" sz="2800" kern="1200" dirty="0">
            <a:latin typeface="+mj-lt"/>
          </a:endParaRPr>
        </a:p>
        <a:p>
          <a:pPr lvl="0" algn="ctr" defTabSz="1244600">
            <a:lnSpc>
              <a:spcPct val="90000"/>
            </a:lnSpc>
            <a:spcBef>
              <a:spcPct val="0"/>
            </a:spcBef>
            <a:spcAft>
              <a:spcPct val="35000"/>
            </a:spcAft>
          </a:pPr>
          <a:r>
            <a:rPr lang="es-MX" sz="2800" kern="1200" dirty="0" smtClean="0">
              <a:latin typeface="+mj-lt"/>
            </a:rPr>
            <a:t>hasta donde es posible que llegue el estudio.</a:t>
          </a:r>
          <a:endParaRPr lang="es-MX" sz="2800" kern="1200" dirty="0">
            <a:latin typeface="+mj-lt"/>
          </a:endParaRPr>
        </a:p>
      </dsp:txBody>
      <dsp:txXfrm>
        <a:off x="623654" y="0"/>
        <a:ext cx="2318561" cy="3096344"/>
      </dsp:txXfrm>
    </dsp:sp>
    <dsp:sp modelId="{5BC79DB4-2B8D-49B3-BAF1-F45EA0CBB175}">
      <dsp:nvSpPr>
        <dsp:cNvPr id="0" name=""/>
        <dsp:cNvSpPr/>
      </dsp:nvSpPr>
      <dsp:spPr>
        <a:xfrm>
          <a:off x="3222311" y="0"/>
          <a:ext cx="3112163" cy="3096344"/>
        </a:xfrm>
        <a:prstGeom prst="roundRect">
          <a:avLst>
            <a:gd name="adj" fmla="val 5000"/>
          </a:avLst>
        </a:prstGeom>
        <a:solidFill>
          <a:schemeClr val="accent3">
            <a:hueOff val="-12328166"/>
            <a:satOff val="12562"/>
            <a:lumOff val="-2354"/>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lvl="0" algn="r" defTabSz="1244600">
            <a:lnSpc>
              <a:spcPct val="90000"/>
            </a:lnSpc>
            <a:spcBef>
              <a:spcPct val="0"/>
            </a:spcBef>
            <a:spcAft>
              <a:spcPct val="35000"/>
            </a:spcAft>
          </a:pPr>
          <a:r>
            <a:rPr lang="es-ES" sz="2800" b="1" kern="1200" dirty="0" smtClean="0">
              <a:latin typeface="+mj-lt"/>
            </a:rPr>
            <a:t>2</a:t>
          </a:r>
          <a:endParaRPr lang="es-ES" sz="2800" b="1" kern="1200" dirty="0">
            <a:latin typeface="+mj-lt"/>
          </a:endParaRPr>
        </a:p>
      </dsp:txBody>
      <dsp:txXfrm rot="16200000">
        <a:off x="2264026" y="958284"/>
        <a:ext cx="2539002" cy="622432"/>
      </dsp:txXfrm>
    </dsp:sp>
    <dsp:sp modelId="{E3C81060-60CF-42D1-A186-858200939A3C}">
      <dsp:nvSpPr>
        <dsp:cNvPr id="0" name=""/>
        <dsp:cNvSpPr/>
      </dsp:nvSpPr>
      <dsp:spPr>
        <a:xfrm rot="5400000">
          <a:off x="3010260" y="2422058"/>
          <a:ext cx="455223" cy="466824"/>
        </a:xfrm>
        <a:prstGeom prst="flowChartExtra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4F33D0C8-6983-40F8-B01A-71B1DF6BA838}">
      <dsp:nvSpPr>
        <dsp:cNvPr id="0" name=""/>
        <dsp:cNvSpPr/>
      </dsp:nvSpPr>
      <dsp:spPr>
        <a:xfrm>
          <a:off x="3844744" y="0"/>
          <a:ext cx="2318561" cy="3096344"/>
        </a:xfrm>
        <a:prstGeom prst="rect">
          <a:avLst/>
        </a:prstGeom>
        <a:no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96012" rIns="0" bIns="0" numCol="1" spcCol="1270" anchor="t" anchorCtr="0">
          <a:noAutofit/>
        </a:bodyPr>
        <a:lstStyle/>
        <a:p>
          <a:pPr lvl="0" algn="ctr" defTabSz="1244600">
            <a:lnSpc>
              <a:spcPct val="90000"/>
            </a:lnSpc>
            <a:spcBef>
              <a:spcPct val="0"/>
            </a:spcBef>
            <a:spcAft>
              <a:spcPct val="35000"/>
            </a:spcAft>
          </a:pPr>
          <a:r>
            <a:rPr lang="es-MX" sz="2800" kern="1200" dirty="0" smtClean="0">
              <a:latin typeface="+mj-lt"/>
            </a:rPr>
            <a:t>En base al alcance se define la estrategia de investigación.</a:t>
          </a:r>
          <a:endParaRPr lang="es-ES" sz="2800" kern="1200" dirty="0">
            <a:latin typeface="+mj-lt"/>
          </a:endParaRPr>
        </a:p>
      </dsp:txBody>
      <dsp:txXfrm>
        <a:off x="3844744" y="0"/>
        <a:ext cx="2318561" cy="309634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2DF83-FA4E-4809-8859-6ACAD7346E37}">
      <dsp:nvSpPr>
        <dsp:cNvPr id="0" name=""/>
        <dsp:cNvSpPr/>
      </dsp:nvSpPr>
      <dsp:spPr>
        <a:xfrm>
          <a:off x="2286" y="39650"/>
          <a:ext cx="2332253" cy="1554829"/>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5000" b="-25000"/>
          </a:stretch>
        </a:blipFill>
        <a:ln>
          <a:noFill/>
        </a:ln>
        <a:effectLst/>
        <a:scene3d>
          <a:camera prst="orthographicFront"/>
          <a:lightRig rig="threePt" dir="t">
            <a:rot lat="0" lon="0" rev="7500000"/>
          </a:lightRig>
        </a:scene3d>
        <a:sp3d z="-152400" extrusionH="63500" contourW="12700" prstMaterial="matte">
          <a:contourClr>
            <a:schemeClr val="lt1"/>
          </a:contourClr>
        </a:sp3d>
      </dsp:spPr>
      <dsp:style>
        <a:lnRef idx="0">
          <a:scrgbClr r="0" g="0" b="0"/>
        </a:lnRef>
        <a:fillRef idx="1">
          <a:scrgbClr r="0" g="0" b="0"/>
        </a:fillRef>
        <a:effectRef idx="0">
          <a:scrgbClr r="0" g="0" b="0"/>
        </a:effectRef>
        <a:fontRef idx="minor"/>
      </dsp:style>
    </dsp:sp>
    <dsp:sp modelId="{41E0AC3E-9511-4D20-B6B6-BC97F8C6EF33}">
      <dsp:nvSpPr>
        <dsp:cNvPr id="0" name=""/>
        <dsp:cNvSpPr/>
      </dsp:nvSpPr>
      <dsp:spPr>
        <a:xfrm>
          <a:off x="2076638" y="1669766"/>
          <a:ext cx="4019361" cy="2040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ctr" defTabSz="1200150">
            <a:lnSpc>
              <a:spcPct val="90000"/>
            </a:lnSpc>
            <a:spcBef>
              <a:spcPct val="0"/>
            </a:spcBef>
            <a:spcAft>
              <a:spcPct val="35000"/>
            </a:spcAft>
          </a:pPr>
          <a:r>
            <a:rPr lang="es-MX" sz="2700" kern="1200" dirty="0" smtClean="0">
              <a:latin typeface="Georgia" panose="02040502050405020303" pitchFamily="18" charset="0"/>
            </a:rPr>
            <a:t>Identificar relación o grado de asociación que existe entre dos o más variables en un contexto.</a:t>
          </a:r>
          <a:endParaRPr lang="es-ES" sz="2800" kern="1200" dirty="0">
            <a:latin typeface="Georgia" panose="02040502050405020303" pitchFamily="18" charset="0"/>
          </a:endParaRPr>
        </a:p>
        <a:p>
          <a:pPr marL="273050" lvl="1" indent="0" algn="l" defTabSz="1244600">
            <a:lnSpc>
              <a:spcPct val="90000"/>
            </a:lnSpc>
            <a:spcBef>
              <a:spcPct val="0"/>
            </a:spcBef>
            <a:spcAft>
              <a:spcPct val="15000"/>
            </a:spcAft>
            <a:buChar char="••"/>
          </a:pPr>
          <a:r>
            <a:rPr lang="es-ES" sz="2800" b="1" kern="1200" dirty="0" smtClean="0">
              <a:latin typeface="Georgia" panose="02040502050405020303" pitchFamily="18" charset="0"/>
            </a:rPr>
            <a:t> Propósito</a:t>
          </a:r>
          <a:endParaRPr lang="es-ES" sz="2800" b="1" kern="1200" dirty="0">
            <a:latin typeface="Georgia" panose="02040502050405020303" pitchFamily="18" charset="0"/>
          </a:endParaRPr>
        </a:p>
      </dsp:txBody>
      <dsp:txXfrm>
        <a:off x="2076638" y="1669766"/>
        <a:ext cx="4019361" cy="2040962"/>
      </dsp:txXfrm>
    </dsp:sp>
    <dsp:sp modelId="{B9B47D78-982E-421A-9871-FBCCC02EE437}">
      <dsp:nvSpPr>
        <dsp:cNvPr id="0" name=""/>
        <dsp:cNvSpPr/>
      </dsp:nvSpPr>
      <dsp:spPr>
        <a:xfrm>
          <a:off x="2140387" y="1400425"/>
          <a:ext cx="793546" cy="793752"/>
        </a:xfrm>
        <a:prstGeom prst="halfFrame">
          <a:avLst>
            <a:gd name="adj1" fmla="val 25770"/>
            <a:gd name="adj2" fmla="val 25770"/>
          </a:avLst>
        </a:prstGeom>
        <a:blipFill rotWithShape="0">
          <a:blip xmlns:r="http://schemas.openxmlformats.org/officeDocument/2006/relationships" r:embed="rId2">
            <a:duotone>
              <a:schemeClr val="accent4">
                <a:hueOff val="0"/>
                <a:satOff val="0"/>
                <a:lumOff val="0"/>
                <a:alphaOff val="0"/>
                <a:shade val="74000"/>
                <a:satMod val="130000"/>
                <a:lumMod val="90000"/>
              </a:schemeClr>
              <a:schemeClr val="accent4">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1D9F642-C171-4F3F-99E2-3EDA5CABB1D4}">
      <dsp:nvSpPr>
        <dsp:cNvPr id="0" name=""/>
        <dsp:cNvSpPr/>
      </dsp:nvSpPr>
      <dsp:spPr>
        <a:xfrm rot="5400000">
          <a:off x="5257012" y="1400527"/>
          <a:ext cx="793752" cy="793546"/>
        </a:xfrm>
        <a:prstGeom prst="halfFrame">
          <a:avLst>
            <a:gd name="adj1" fmla="val 25770"/>
            <a:gd name="adj2" fmla="val 25770"/>
          </a:avLst>
        </a:prstGeom>
        <a:blipFill rotWithShape="0">
          <a:blip xmlns:r="http://schemas.openxmlformats.org/officeDocument/2006/relationships" r:embed="rId2">
            <a:duotone>
              <a:schemeClr val="accent4">
                <a:hueOff val="445005"/>
                <a:satOff val="5948"/>
                <a:lumOff val="2876"/>
                <a:alphaOff val="0"/>
                <a:shade val="74000"/>
                <a:satMod val="130000"/>
                <a:lumMod val="90000"/>
              </a:schemeClr>
              <a:schemeClr val="accent4">
                <a:hueOff val="445005"/>
                <a:satOff val="5948"/>
                <a:lumOff val="2876"/>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0FCDFEF-C255-48A2-842A-A75310AD8D96}">
      <dsp:nvSpPr>
        <dsp:cNvPr id="0" name=""/>
        <dsp:cNvSpPr/>
      </dsp:nvSpPr>
      <dsp:spPr>
        <a:xfrm rot="16200000">
          <a:off x="2140284" y="3230700"/>
          <a:ext cx="793752" cy="793546"/>
        </a:xfrm>
        <a:prstGeom prst="halfFrame">
          <a:avLst>
            <a:gd name="adj1" fmla="val 25770"/>
            <a:gd name="adj2" fmla="val 25770"/>
          </a:avLst>
        </a:prstGeom>
        <a:blipFill rotWithShape="0">
          <a:blip xmlns:r="http://schemas.openxmlformats.org/officeDocument/2006/relationships" r:embed="rId2">
            <a:duotone>
              <a:schemeClr val="accent4">
                <a:hueOff val="890010"/>
                <a:satOff val="11896"/>
                <a:lumOff val="5752"/>
                <a:alphaOff val="0"/>
                <a:shade val="74000"/>
                <a:satMod val="130000"/>
                <a:lumMod val="90000"/>
              </a:schemeClr>
              <a:schemeClr val="accent4">
                <a:hueOff val="890010"/>
                <a:satOff val="11896"/>
                <a:lumOff val="5752"/>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3D897D8-CBBC-45DC-98A0-FE25FB9F8D36}">
      <dsp:nvSpPr>
        <dsp:cNvPr id="0" name=""/>
        <dsp:cNvSpPr/>
      </dsp:nvSpPr>
      <dsp:spPr>
        <a:xfrm rot="10800000">
          <a:off x="5257114" y="3230597"/>
          <a:ext cx="793546" cy="793752"/>
        </a:xfrm>
        <a:prstGeom prst="halfFrame">
          <a:avLst>
            <a:gd name="adj1" fmla="val 25770"/>
            <a:gd name="adj2" fmla="val 25770"/>
          </a:avLst>
        </a:prstGeom>
        <a:blipFill rotWithShape="0">
          <a:blip xmlns:r="http://schemas.openxmlformats.org/officeDocument/2006/relationships" r:embed="rId2">
            <a:duotone>
              <a:schemeClr val="accent4">
                <a:hueOff val="1335015"/>
                <a:satOff val="17844"/>
                <a:lumOff val="8628"/>
                <a:alphaOff val="0"/>
                <a:shade val="74000"/>
                <a:satMod val="130000"/>
                <a:lumMod val="90000"/>
              </a:schemeClr>
              <a:schemeClr val="accent4">
                <a:hueOff val="1335015"/>
                <a:satOff val="17844"/>
                <a:lumOff val="8628"/>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C157D7-5642-45C1-BDE5-DF5F4A70EDCB}">
      <dsp:nvSpPr>
        <dsp:cNvPr id="0" name=""/>
        <dsp:cNvSpPr/>
      </dsp:nvSpPr>
      <dsp:spPr>
        <a:xfrm rot="5400000">
          <a:off x="636852" y="411913"/>
          <a:ext cx="1916247" cy="3188592"/>
        </a:xfrm>
        <a:prstGeom prst="corner">
          <a:avLst>
            <a:gd name="adj1" fmla="val 16120"/>
            <a:gd name="adj2" fmla="val 16110"/>
          </a:avLst>
        </a:prstGeom>
        <a:solidFill>
          <a:schemeClr val="accent3">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0DBECE9-0CED-4F79-880D-FD1F2943C3D7}">
      <dsp:nvSpPr>
        <dsp:cNvPr id="0" name=""/>
        <dsp:cNvSpPr/>
      </dsp:nvSpPr>
      <dsp:spPr>
        <a:xfrm>
          <a:off x="316983" y="1364615"/>
          <a:ext cx="2878679" cy="2523331"/>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b="1" kern="1200" dirty="0" smtClean="0">
              <a:latin typeface="Georgia" panose="02040502050405020303" pitchFamily="18" charset="0"/>
            </a:rPr>
            <a:t>Riesgos del investigador</a:t>
          </a:r>
        </a:p>
        <a:p>
          <a:pPr lvl="0" algn="l" defTabSz="1066800">
            <a:lnSpc>
              <a:spcPct val="90000"/>
            </a:lnSpc>
            <a:spcBef>
              <a:spcPct val="0"/>
            </a:spcBef>
            <a:spcAft>
              <a:spcPct val="35000"/>
            </a:spcAft>
          </a:pPr>
          <a:r>
            <a:rPr lang="es-MX" sz="2400" b="1" kern="1200" dirty="0" smtClean="0">
              <a:latin typeface="Georgia" panose="02040502050405020303" pitchFamily="18" charset="0"/>
            </a:rPr>
            <a:t> </a:t>
          </a:r>
          <a:r>
            <a:rPr lang="es-MX" sz="2800" b="0" kern="1200" dirty="0" smtClean="0">
              <a:latin typeface="Georgia" panose="02040502050405020303" pitchFamily="18" charset="0"/>
            </a:rPr>
            <a:t>Obtener relaciones falsas.</a:t>
          </a:r>
          <a:endParaRPr lang="es-ES" sz="2800" b="0" kern="1200" dirty="0">
            <a:latin typeface="Georgia" panose="02040502050405020303" pitchFamily="18" charset="0"/>
          </a:endParaRPr>
        </a:p>
      </dsp:txBody>
      <dsp:txXfrm>
        <a:off x="316983" y="1364615"/>
        <a:ext cx="2878679" cy="2523331"/>
      </dsp:txXfrm>
    </dsp:sp>
    <dsp:sp modelId="{1C110687-4652-4E28-9C4E-1ED42FA26B6B}">
      <dsp:nvSpPr>
        <dsp:cNvPr id="0" name=""/>
        <dsp:cNvSpPr/>
      </dsp:nvSpPr>
      <dsp:spPr>
        <a:xfrm>
          <a:off x="2652515" y="177165"/>
          <a:ext cx="543147" cy="543147"/>
        </a:xfrm>
        <a:prstGeom prst="triangle">
          <a:avLst>
            <a:gd name="adj" fmla="val 100000"/>
          </a:avLst>
        </a:prstGeom>
        <a:solidFill>
          <a:schemeClr val="accent3">
            <a:hueOff val="-6164083"/>
            <a:satOff val="6281"/>
            <a:lumOff val="-1177"/>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2A61F70-C373-4E51-8A0D-FB2B76640067}">
      <dsp:nvSpPr>
        <dsp:cNvPr id="0" name=""/>
        <dsp:cNvSpPr/>
      </dsp:nvSpPr>
      <dsp:spPr>
        <a:xfrm rot="5400000">
          <a:off x="4160918" y="-460119"/>
          <a:ext cx="1916247" cy="3188592"/>
        </a:xfrm>
        <a:prstGeom prst="corner">
          <a:avLst>
            <a:gd name="adj1" fmla="val 16120"/>
            <a:gd name="adj2" fmla="val 16110"/>
          </a:avLst>
        </a:prstGeom>
        <a:solidFill>
          <a:schemeClr val="accent3">
            <a:hueOff val="-12328166"/>
            <a:satOff val="12562"/>
            <a:lumOff val="-2354"/>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6747FE3-F4D7-4305-9A43-01C3607F6DFD}">
      <dsp:nvSpPr>
        <dsp:cNvPr id="0" name=""/>
        <dsp:cNvSpPr/>
      </dsp:nvSpPr>
      <dsp:spPr>
        <a:xfrm>
          <a:off x="3841048" y="492582"/>
          <a:ext cx="2878679" cy="2523331"/>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b="1" kern="1200" smtClean="0">
              <a:latin typeface="Georgia" panose="02040502050405020303" pitchFamily="18" charset="0"/>
            </a:rPr>
            <a:t>Rasgos del investigador</a:t>
          </a:r>
          <a:endParaRPr lang="es-ES" sz="2400" b="0" kern="1200" dirty="0">
            <a:latin typeface="Georgia" panose="02040502050405020303" pitchFamily="18" charset="0"/>
          </a:endParaRPr>
        </a:p>
        <a:p>
          <a:pPr marL="285750" lvl="1" indent="-285750" algn="l" defTabSz="1244600">
            <a:lnSpc>
              <a:spcPct val="90000"/>
            </a:lnSpc>
            <a:spcBef>
              <a:spcPct val="0"/>
            </a:spcBef>
            <a:spcAft>
              <a:spcPct val="15000"/>
            </a:spcAft>
            <a:buChar char="••"/>
          </a:pPr>
          <a:r>
            <a:rPr lang="es-MX" sz="2800" b="0" kern="1200" dirty="0" smtClean="0">
              <a:latin typeface="Georgia" panose="02040502050405020303" pitchFamily="18" charset="0"/>
            </a:rPr>
            <a:t>Análisis. </a:t>
          </a:r>
          <a:endParaRPr lang="es-ES" sz="2800" b="0" kern="1200" dirty="0">
            <a:latin typeface="Georgia" panose="02040502050405020303" pitchFamily="18" charset="0"/>
          </a:endParaRPr>
        </a:p>
      </dsp:txBody>
      <dsp:txXfrm>
        <a:off x="3841048" y="492582"/>
        <a:ext cx="2878679" cy="252333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5A71A2-EF13-4862-A59E-B0C84673C100}">
      <dsp:nvSpPr>
        <dsp:cNvPr id="0" name=""/>
        <dsp:cNvSpPr/>
      </dsp:nvSpPr>
      <dsp:spPr>
        <a:xfrm>
          <a:off x="492807" y="1619866"/>
          <a:ext cx="1343646" cy="1343646"/>
        </a:xfrm>
        <a:prstGeom prst="donut">
          <a:avLst>
            <a:gd name="adj" fmla="val 2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BC9F4B47-EFED-48C4-8F26-3692858210A0}">
      <dsp:nvSpPr>
        <dsp:cNvPr id="0" name=""/>
        <dsp:cNvSpPr/>
      </dsp:nvSpPr>
      <dsp:spPr>
        <a:xfrm rot="17700000">
          <a:off x="966247" y="524520"/>
          <a:ext cx="1670301" cy="804956"/>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06680" tIns="0" rIns="0" bIns="0" numCol="1" spcCol="1270" anchor="ctr" anchorCtr="0">
          <a:noAutofit/>
        </a:bodyPr>
        <a:lstStyle/>
        <a:p>
          <a:pPr lvl="0" algn="l" defTabSz="1866900">
            <a:lnSpc>
              <a:spcPct val="90000"/>
            </a:lnSpc>
            <a:spcBef>
              <a:spcPct val="0"/>
            </a:spcBef>
            <a:spcAft>
              <a:spcPct val="35000"/>
            </a:spcAft>
          </a:pPr>
          <a:r>
            <a:rPr lang="es-ES" sz="4200" kern="1200" dirty="0" smtClean="0">
              <a:latin typeface="+mn-lt"/>
            </a:rPr>
            <a:t>Explica</a:t>
          </a:r>
          <a:endParaRPr lang="es-ES" sz="4200" kern="1200" dirty="0">
            <a:latin typeface="+mn-lt"/>
          </a:endParaRPr>
        </a:p>
      </dsp:txBody>
      <dsp:txXfrm>
        <a:off x="966247" y="524520"/>
        <a:ext cx="1670301" cy="804956"/>
      </dsp:txXfrm>
    </dsp:sp>
    <dsp:sp modelId="{438098CC-6D87-4320-B458-0134DEAF9F00}">
      <dsp:nvSpPr>
        <dsp:cNvPr id="0" name=""/>
        <dsp:cNvSpPr/>
      </dsp:nvSpPr>
      <dsp:spPr>
        <a:xfrm>
          <a:off x="1937662" y="1942970"/>
          <a:ext cx="697437" cy="697437"/>
        </a:xfrm>
        <a:prstGeom prst="ellipse">
          <a:avLst/>
        </a:prstGeom>
        <a:solidFill>
          <a:schemeClr val="accent5">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6BDF917-2C47-4457-841F-D94FEB034A4C}">
      <dsp:nvSpPr>
        <dsp:cNvPr id="0" name=""/>
        <dsp:cNvSpPr/>
      </dsp:nvSpPr>
      <dsp:spPr>
        <a:xfrm rot="17700000">
          <a:off x="1111642" y="2913693"/>
          <a:ext cx="1444889" cy="696671"/>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0" rIns="91440" bIns="0" numCol="1" spcCol="1270" anchor="ctr" anchorCtr="0">
          <a:noAutofit/>
        </a:bodyPr>
        <a:lstStyle/>
        <a:p>
          <a:pPr lvl="0" algn="r" defTabSz="1600200">
            <a:lnSpc>
              <a:spcPct val="90000"/>
            </a:lnSpc>
            <a:spcBef>
              <a:spcPct val="0"/>
            </a:spcBef>
            <a:spcAft>
              <a:spcPct val="35000"/>
            </a:spcAft>
          </a:pPr>
          <a:r>
            <a:rPr lang="es-ES" sz="3600" kern="1200" dirty="0" smtClean="0">
              <a:latin typeface="+mn-lt"/>
            </a:rPr>
            <a:t>1</a:t>
          </a:r>
          <a:endParaRPr lang="es-ES" sz="3600" kern="1200" dirty="0">
            <a:latin typeface="+mn-lt"/>
          </a:endParaRPr>
        </a:p>
      </dsp:txBody>
      <dsp:txXfrm>
        <a:off x="1111642" y="2913693"/>
        <a:ext cx="1444889" cy="696671"/>
      </dsp:txXfrm>
    </dsp:sp>
    <dsp:sp modelId="{FD1CD4BF-1DD7-4264-BBA6-EB1D46DE8223}">
      <dsp:nvSpPr>
        <dsp:cNvPr id="0" name=""/>
        <dsp:cNvSpPr/>
      </dsp:nvSpPr>
      <dsp:spPr>
        <a:xfrm rot="17700000">
          <a:off x="2016229" y="973013"/>
          <a:ext cx="1444889" cy="696671"/>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BEC4094-DF09-40D4-8E16-29BF5CBCBBCA}">
      <dsp:nvSpPr>
        <dsp:cNvPr id="0" name=""/>
        <dsp:cNvSpPr/>
      </dsp:nvSpPr>
      <dsp:spPr>
        <a:xfrm>
          <a:off x="2736307" y="1619866"/>
          <a:ext cx="1343646" cy="1343646"/>
        </a:xfrm>
        <a:prstGeom prst="donut">
          <a:avLst>
            <a:gd name="adj" fmla="val 2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728A5BBC-D99D-4F87-9413-53E702F43751}">
      <dsp:nvSpPr>
        <dsp:cNvPr id="0" name=""/>
        <dsp:cNvSpPr/>
      </dsp:nvSpPr>
      <dsp:spPr>
        <a:xfrm rot="17700000">
          <a:off x="3209748" y="524520"/>
          <a:ext cx="1670301" cy="804956"/>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06680" tIns="0" rIns="0" bIns="0" numCol="1" spcCol="1270" anchor="ctr" anchorCtr="0">
          <a:noAutofit/>
        </a:bodyPr>
        <a:lstStyle/>
        <a:p>
          <a:pPr lvl="0" algn="l" defTabSz="1866900">
            <a:lnSpc>
              <a:spcPct val="90000"/>
            </a:lnSpc>
            <a:spcBef>
              <a:spcPct val="0"/>
            </a:spcBef>
            <a:spcAft>
              <a:spcPct val="35000"/>
            </a:spcAft>
          </a:pPr>
          <a:r>
            <a:rPr lang="es-ES" sz="4200" kern="1200" dirty="0" smtClean="0">
              <a:latin typeface="+mn-lt"/>
            </a:rPr>
            <a:t>Causas</a:t>
          </a:r>
          <a:endParaRPr lang="es-ES" sz="4200" kern="1200" dirty="0">
            <a:latin typeface="+mn-lt"/>
          </a:endParaRPr>
        </a:p>
      </dsp:txBody>
      <dsp:txXfrm>
        <a:off x="3209748" y="524520"/>
        <a:ext cx="1670301" cy="804956"/>
      </dsp:txXfrm>
    </dsp:sp>
    <dsp:sp modelId="{B607502B-5DCA-45E9-88AD-0FBF747968C1}">
      <dsp:nvSpPr>
        <dsp:cNvPr id="0" name=""/>
        <dsp:cNvSpPr/>
      </dsp:nvSpPr>
      <dsp:spPr>
        <a:xfrm>
          <a:off x="4181162" y="1942970"/>
          <a:ext cx="697437" cy="697437"/>
        </a:xfrm>
        <a:prstGeom prst="ellipse">
          <a:avLst/>
        </a:prstGeom>
        <a:solidFill>
          <a:schemeClr val="accent5">
            <a:hueOff val="993165"/>
            <a:satOff val="576"/>
            <a:lumOff val="5686"/>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1D5A295-E6C7-44C9-936A-E50024476FF4}">
      <dsp:nvSpPr>
        <dsp:cNvPr id="0" name=""/>
        <dsp:cNvSpPr/>
      </dsp:nvSpPr>
      <dsp:spPr>
        <a:xfrm rot="17700000">
          <a:off x="3355143" y="2913693"/>
          <a:ext cx="1444889" cy="696671"/>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0" rIns="91440" bIns="0" numCol="1" spcCol="1270" anchor="ctr" anchorCtr="0">
          <a:noAutofit/>
        </a:bodyPr>
        <a:lstStyle/>
        <a:p>
          <a:pPr lvl="0" algn="r" defTabSz="1600200">
            <a:lnSpc>
              <a:spcPct val="90000"/>
            </a:lnSpc>
            <a:spcBef>
              <a:spcPct val="0"/>
            </a:spcBef>
            <a:spcAft>
              <a:spcPct val="35000"/>
            </a:spcAft>
          </a:pPr>
          <a:r>
            <a:rPr lang="es-ES" sz="3600" kern="1200" dirty="0" smtClean="0">
              <a:latin typeface="+mn-lt"/>
            </a:rPr>
            <a:t>2</a:t>
          </a:r>
          <a:endParaRPr lang="es-ES" sz="3600" kern="1200" dirty="0">
            <a:latin typeface="+mn-lt"/>
          </a:endParaRPr>
        </a:p>
      </dsp:txBody>
      <dsp:txXfrm>
        <a:off x="3355143" y="2913693"/>
        <a:ext cx="1444889" cy="696671"/>
      </dsp:txXfrm>
    </dsp:sp>
    <dsp:sp modelId="{25770541-1CC9-44CB-B50B-F2907732A12E}">
      <dsp:nvSpPr>
        <dsp:cNvPr id="0" name=""/>
        <dsp:cNvSpPr/>
      </dsp:nvSpPr>
      <dsp:spPr>
        <a:xfrm rot="17700000">
          <a:off x="4259729" y="973013"/>
          <a:ext cx="1444889" cy="696671"/>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EB4C7C-C545-4F68-932C-D9A631A77C5A}">
      <dsp:nvSpPr>
        <dsp:cNvPr id="0" name=""/>
        <dsp:cNvSpPr/>
      </dsp:nvSpPr>
      <dsp:spPr>
        <a:xfrm>
          <a:off x="3984553" y="977694"/>
          <a:ext cx="3272294" cy="2899448"/>
        </a:xfrm>
        <a:prstGeom prst="ellipse">
          <a:avLst/>
        </a:prstGeom>
        <a:blipFill rotWithShape="0">
          <a:blip xmlns:r="http://schemas.openxmlformats.org/officeDocument/2006/relationships" r:embed="rId1">
            <a:duotone>
              <a:schemeClr val="accent4">
                <a:hueOff val="0"/>
                <a:satOff val="0"/>
                <a:lumOff val="0"/>
                <a:alphaOff val="0"/>
                <a:shade val="74000"/>
                <a:satMod val="130000"/>
                <a:lumMod val="90000"/>
              </a:schemeClr>
              <a:schemeClr val="accent4">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456D2ED-4A5C-4843-BCA4-9FD123D29FA7}">
      <dsp:nvSpPr>
        <dsp:cNvPr id="0" name=""/>
        <dsp:cNvSpPr/>
      </dsp:nvSpPr>
      <dsp:spPr>
        <a:xfrm>
          <a:off x="6279431" y="536004"/>
          <a:ext cx="970710" cy="971008"/>
        </a:xfrm>
        <a:prstGeom prst="donut">
          <a:avLst>
            <a:gd name="adj" fmla="val 7460"/>
          </a:avLst>
        </a:prstGeom>
        <a:blipFill rotWithShape="0">
          <a:blip xmlns:r="http://schemas.openxmlformats.org/officeDocument/2006/relationships" r:embed="rId1">
            <a:duotone>
              <a:schemeClr val="accent4">
                <a:hueOff val="1335015"/>
                <a:satOff val="17844"/>
                <a:lumOff val="8628"/>
                <a:alphaOff val="0"/>
                <a:shade val="74000"/>
                <a:satMod val="130000"/>
                <a:lumMod val="90000"/>
              </a:schemeClr>
              <a:schemeClr val="accent4">
                <a:hueOff val="1335015"/>
                <a:satOff val="17844"/>
                <a:lumOff val="8628"/>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63D4C2E-E176-4238-A5B0-226133EF2643}">
      <dsp:nvSpPr>
        <dsp:cNvPr id="0" name=""/>
        <dsp:cNvSpPr/>
      </dsp:nvSpPr>
      <dsp:spPr>
        <a:xfrm>
          <a:off x="4248468" y="1212848"/>
          <a:ext cx="2814148" cy="2467906"/>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2AA83516-E664-40A3-B157-5751481E7A2C}">
      <dsp:nvSpPr>
        <dsp:cNvPr id="0" name=""/>
        <dsp:cNvSpPr/>
      </dsp:nvSpPr>
      <dsp:spPr>
        <a:xfrm>
          <a:off x="0" y="71263"/>
          <a:ext cx="4855056" cy="971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 numCol="1" spcCol="1270" anchor="t" anchorCtr="0">
          <a:noAutofit/>
        </a:bodyPr>
        <a:lstStyle/>
        <a:p>
          <a:pPr lvl="0" algn="ctr" defTabSz="1200150">
            <a:lnSpc>
              <a:spcPct val="90000"/>
            </a:lnSpc>
            <a:spcBef>
              <a:spcPct val="0"/>
            </a:spcBef>
            <a:spcAft>
              <a:spcPct val="35000"/>
            </a:spcAft>
          </a:pPr>
          <a:r>
            <a:rPr lang="es-MX" sz="2700" kern="1200" dirty="0" smtClean="0">
              <a:latin typeface="+mj-lt"/>
            </a:rPr>
            <a:t>Explicar las casusas de relación entre variables (eventos, sucesos o fenómenos).</a:t>
          </a:r>
          <a:endParaRPr lang="es-ES" sz="2800" kern="1200" dirty="0">
            <a:latin typeface="+mj-lt"/>
          </a:endParaRPr>
        </a:p>
        <a:p>
          <a:pPr marL="285750" lvl="1" indent="-285750" algn="r" defTabSz="1600200">
            <a:lnSpc>
              <a:spcPct val="15000"/>
            </a:lnSpc>
            <a:spcBef>
              <a:spcPct val="0"/>
            </a:spcBef>
            <a:spcAft>
              <a:spcPct val="15000"/>
            </a:spcAft>
            <a:buChar char="••"/>
          </a:pPr>
          <a:endParaRPr lang="es-ES" sz="3600" kern="1200" dirty="0"/>
        </a:p>
        <a:p>
          <a:pPr marL="273050" lvl="1" indent="0" algn="r" defTabSz="1244600">
            <a:lnSpc>
              <a:spcPct val="15000"/>
            </a:lnSpc>
            <a:spcBef>
              <a:spcPct val="0"/>
            </a:spcBef>
            <a:spcAft>
              <a:spcPct val="15000"/>
            </a:spcAft>
            <a:buChar char="••"/>
          </a:pPr>
          <a:r>
            <a:rPr lang="es-ES" sz="2800" b="1" kern="1200" dirty="0" smtClean="0">
              <a:latin typeface="Georgia" panose="02040502050405020303" pitchFamily="18" charset="0"/>
            </a:rPr>
            <a:t> Propósito</a:t>
          </a:r>
          <a:endParaRPr lang="es-ES" sz="2800" b="1" kern="1200" dirty="0">
            <a:latin typeface="Georgia" panose="02040502050405020303" pitchFamily="18" charset="0"/>
          </a:endParaRPr>
        </a:p>
      </dsp:txBody>
      <dsp:txXfrm>
        <a:off x="0" y="71263"/>
        <a:ext cx="4855056" cy="97100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F16AD4-A7E5-484D-94A5-0837D4768446}">
      <dsp:nvSpPr>
        <dsp:cNvPr id="0" name=""/>
        <dsp:cNvSpPr/>
      </dsp:nvSpPr>
      <dsp:spPr>
        <a:xfrm>
          <a:off x="3696" y="0"/>
          <a:ext cx="2217734" cy="2160139"/>
        </a:xfrm>
        <a:prstGeom prst="upArrow">
          <a:avLst/>
        </a:prstGeom>
        <a:blipFill rotWithShape="0">
          <a:blip xmlns:r="http://schemas.openxmlformats.org/officeDocument/2006/relationships" r:embed="rId1">
            <a:duotone>
              <a:schemeClr val="accent5">
                <a:hueOff val="0"/>
                <a:satOff val="0"/>
                <a:lumOff val="0"/>
                <a:alphaOff val="0"/>
                <a:shade val="74000"/>
                <a:satMod val="130000"/>
                <a:lumMod val="90000"/>
              </a:schemeClr>
              <a:schemeClr val="accent5">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E4C7D98-BB4D-4675-82D1-44FA70BC6EF8}">
      <dsp:nvSpPr>
        <dsp:cNvPr id="0" name=""/>
        <dsp:cNvSpPr/>
      </dsp:nvSpPr>
      <dsp:spPr>
        <a:xfrm>
          <a:off x="2287962" y="0"/>
          <a:ext cx="3763428" cy="2160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0" rIns="170688" bIns="170688" numCol="1" spcCol="1270" anchor="ctr" anchorCtr="0">
          <a:noAutofit/>
        </a:bodyPr>
        <a:lstStyle/>
        <a:p>
          <a:pPr lvl="0" algn="l" defTabSz="1066800">
            <a:lnSpc>
              <a:spcPct val="90000"/>
            </a:lnSpc>
            <a:spcBef>
              <a:spcPct val="0"/>
            </a:spcBef>
            <a:spcAft>
              <a:spcPct val="35000"/>
            </a:spcAft>
          </a:pPr>
          <a:r>
            <a:rPr lang="es-MX" sz="2400" b="1" kern="1200" dirty="0" smtClean="0">
              <a:latin typeface="Georgia" panose="02040502050405020303" pitchFamily="18" charset="0"/>
            </a:rPr>
            <a:t>Riesgos del investigador</a:t>
          </a:r>
        </a:p>
        <a:p>
          <a:pPr lvl="0" algn="l" defTabSz="1066800">
            <a:lnSpc>
              <a:spcPct val="90000"/>
            </a:lnSpc>
            <a:spcBef>
              <a:spcPct val="0"/>
            </a:spcBef>
            <a:spcAft>
              <a:spcPct val="35000"/>
            </a:spcAft>
          </a:pPr>
          <a:r>
            <a:rPr lang="es-MX" sz="2800" kern="1200" dirty="0" smtClean="0"/>
            <a:t>Determinar la causa de los fenómenos</a:t>
          </a:r>
          <a:endParaRPr lang="es-ES" sz="2800" kern="1200" dirty="0"/>
        </a:p>
      </dsp:txBody>
      <dsp:txXfrm>
        <a:off x="2287962" y="0"/>
        <a:ext cx="3763428" cy="2160139"/>
      </dsp:txXfrm>
    </dsp:sp>
    <dsp:sp modelId="{01839663-6E7A-49EE-88E2-23FDE44EBC94}">
      <dsp:nvSpPr>
        <dsp:cNvPr id="0" name=""/>
        <dsp:cNvSpPr/>
      </dsp:nvSpPr>
      <dsp:spPr>
        <a:xfrm>
          <a:off x="669016" y="2340150"/>
          <a:ext cx="2217734" cy="2160139"/>
        </a:xfrm>
        <a:prstGeom prst="downArrow">
          <a:avLst/>
        </a:prstGeom>
        <a:blipFill rotWithShape="0">
          <a:blip xmlns:r="http://schemas.openxmlformats.org/officeDocument/2006/relationships" r:embed="rId1">
            <a:duotone>
              <a:schemeClr val="accent5">
                <a:hueOff val="993165"/>
                <a:satOff val="576"/>
                <a:lumOff val="5686"/>
                <a:alphaOff val="0"/>
                <a:shade val="74000"/>
                <a:satMod val="130000"/>
                <a:lumMod val="90000"/>
              </a:schemeClr>
              <a:schemeClr val="accent5">
                <a:hueOff val="993165"/>
                <a:satOff val="576"/>
                <a:lumOff val="5686"/>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08E9316-39F9-47FC-8DB8-489A803C0E25}">
      <dsp:nvSpPr>
        <dsp:cNvPr id="0" name=""/>
        <dsp:cNvSpPr/>
      </dsp:nvSpPr>
      <dsp:spPr>
        <a:xfrm>
          <a:off x="2953283" y="2340150"/>
          <a:ext cx="3763428" cy="2160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0" rIns="170688" bIns="170688" numCol="1" spcCol="1270" anchor="ctr" anchorCtr="0">
          <a:noAutofit/>
        </a:bodyPr>
        <a:lstStyle/>
        <a:p>
          <a:pPr lvl="0" algn="l" defTabSz="1066800">
            <a:lnSpc>
              <a:spcPct val="90000"/>
            </a:lnSpc>
            <a:spcBef>
              <a:spcPct val="0"/>
            </a:spcBef>
            <a:spcAft>
              <a:spcPct val="35000"/>
            </a:spcAft>
          </a:pPr>
          <a:r>
            <a:rPr lang="es-MX" sz="2400" b="1" kern="1200" dirty="0" smtClean="0">
              <a:latin typeface="Georgia" panose="02040502050405020303" pitchFamily="18" charset="0"/>
            </a:rPr>
            <a:t>Rasgos del investigador      </a:t>
          </a:r>
          <a:r>
            <a:rPr lang="es-MX" sz="2800" kern="1200" dirty="0" smtClean="0"/>
            <a:t>Análisis, ser crítico</a:t>
          </a:r>
          <a:endParaRPr lang="es-ES" sz="2400" b="0" kern="1200" dirty="0">
            <a:latin typeface="Georgia" panose="02040502050405020303" pitchFamily="18" charset="0"/>
          </a:endParaRPr>
        </a:p>
      </dsp:txBody>
      <dsp:txXfrm>
        <a:off x="2953283" y="2340150"/>
        <a:ext cx="3763428" cy="21601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A4EFA-34C9-403D-9E81-816766F31B06}">
      <dsp:nvSpPr>
        <dsp:cNvPr id="0" name=""/>
        <dsp:cNvSpPr/>
      </dsp:nvSpPr>
      <dsp:spPr>
        <a:xfrm>
          <a:off x="2146728" y="2412268"/>
          <a:ext cx="601330" cy="1718740"/>
        </a:xfrm>
        <a:custGeom>
          <a:avLst/>
          <a:gdLst/>
          <a:ahLst/>
          <a:cxnLst/>
          <a:rect l="0" t="0" r="0" b="0"/>
          <a:pathLst>
            <a:path>
              <a:moveTo>
                <a:pt x="0" y="0"/>
              </a:moveTo>
              <a:lnTo>
                <a:pt x="300665" y="0"/>
              </a:lnTo>
              <a:lnTo>
                <a:pt x="300665" y="1718740"/>
              </a:lnTo>
              <a:lnTo>
                <a:pt x="601330" y="1718740"/>
              </a:lnTo>
            </a:path>
          </a:pathLst>
        </a:custGeom>
        <a:noFill/>
        <a:ln w="15875"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a:off x="2401871" y="3226116"/>
        <a:ext cx="91044" cy="91044"/>
      </dsp:txXfrm>
    </dsp:sp>
    <dsp:sp modelId="{1676CDEC-E15E-49E5-B324-3F1C7661F259}">
      <dsp:nvSpPr>
        <dsp:cNvPr id="0" name=""/>
        <dsp:cNvSpPr/>
      </dsp:nvSpPr>
      <dsp:spPr>
        <a:xfrm>
          <a:off x="2146728" y="2412268"/>
          <a:ext cx="601330" cy="572913"/>
        </a:xfrm>
        <a:custGeom>
          <a:avLst/>
          <a:gdLst/>
          <a:ahLst/>
          <a:cxnLst/>
          <a:rect l="0" t="0" r="0" b="0"/>
          <a:pathLst>
            <a:path>
              <a:moveTo>
                <a:pt x="0" y="0"/>
              </a:moveTo>
              <a:lnTo>
                <a:pt x="300665" y="0"/>
              </a:lnTo>
              <a:lnTo>
                <a:pt x="300665" y="572913"/>
              </a:lnTo>
              <a:lnTo>
                <a:pt x="601330" y="572913"/>
              </a:lnTo>
            </a:path>
          </a:pathLst>
        </a:custGeom>
        <a:noFill/>
        <a:ln w="15875"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426629" y="2677960"/>
        <a:ext cx="41527" cy="41527"/>
      </dsp:txXfrm>
    </dsp:sp>
    <dsp:sp modelId="{748A3706-46D9-4392-8416-5C00FBA59E3E}">
      <dsp:nvSpPr>
        <dsp:cNvPr id="0" name=""/>
        <dsp:cNvSpPr/>
      </dsp:nvSpPr>
      <dsp:spPr>
        <a:xfrm>
          <a:off x="2146728" y="1839354"/>
          <a:ext cx="601330" cy="572913"/>
        </a:xfrm>
        <a:custGeom>
          <a:avLst/>
          <a:gdLst/>
          <a:ahLst/>
          <a:cxnLst/>
          <a:rect l="0" t="0" r="0" b="0"/>
          <a:pathLst>
            <a:path>
              <a:moveTo>
                <a:pt x="0" y="572913"/>
              </a:moveTo>
              <a:lnTo>
                <a:pt x="300665" y="572913"/>
              </a:lnTo>
              <a:lnTo>
                <a:pt x="300665" y="0"/>
              </a:lnTo>
              <a:lnTo>
                <a:pt x="601330" y="0"/>
              </a:lnTo>
            </a:path>
          </a:pathLst>
        </a:custGeom>
        <a:noFill/>
        <a:ln w="15875"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2426629" y="2105047"/>
        <a:ext cx="41527" cy="41527"/>
      </dsp:txXfrm>
    </dsp:sp>
    <dsp:sp modelId="{5C777C9D-B78C-4FFE-947E-123055D16326}">
      <dsp:nvSpPr>
        <dsp:cNvPr id="0" name=""/>
        <dsp:cNvSpPr/>
      </dsp:nvSpPr>
      <dsp:spPr>
        <a:xfrm>
          <a:off x="2146728" y="693527"/>
          <a:ext cx="601330" cy="1718740"/>
        </a:xfrm>
        <a:custGeom>
          <a:avLst/>
          <a:gdLst/>
          <a:ahLst/>
          <a:cxnLst/>
          <a:rect l="0" t="0" r="0" b="0"/>
          <a:pathLst>
            <a:path>
              <a:moveTo>
                <a:pt x="0" y="1718740"/>
              </a:moveTo>
              <a:lnTo>
                <a:pt x="300665" y="1718740"/>
              </a:lnTo>
              <a:lnTo>
                <a:pt x="300665" y="0"/>
              </a:lnTo>
              <a:lnTo>
                <a:pt x="601330" y="0"/>
              </a:lnTo>
            </a:path>
          </a:pathLst>
        </a:custGeom>
        <a:noFill/>
        <a:ln w="15875" cap="rnd" cmpd="sng" algn="ctr">
          <a:solidFill>
            <a:schemeClr val="accent6">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kern="1200"/>
        </a:p>
      </dsp:txBody>
      <dsp:txXfrm>
        <a:off x="2401871" y="1507375"/>
        <a:ext cx="91044" cy="91044"/>
      </dsp:txXfrm>
    </dsp:sp>
    <dsp:sp modelId="{776CF629-BBF8-4CF2-A27C-C5CF641ECBE6}">
      <dsp:nvSpPr>
        <dsp:cNvPr id="0" name=""/>
        <dsp:cNvSpPr/>
      </dsp:nvSpPr>
      <dsp:spPr>
        <a:xfrm rot="16200000">
          <a:off x="-723870" y="1953937"/>
          <a:ext cx="4824536" cy="916661"/>
        </a:xfrm>
        <a:prstGeom prst="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latin typeface="Georgia" panose="02040502050405020303" pitchFamily="18" charset="0"/>
            </a:rPr>
            <a:t>Alcances de la Investigación</a:t>
          </a:r>
          <a:endParaRPr lang="es-ES" sz="2800" kern="1200" dirty="0">
            <a:latin typeface="Georgia" panose="02040502050405020303" pitchFamily="18" charset="0"/>
          </a:endParaRPr>
        </a:p>
      </dsp:txBody>
      <dsp:txXfrm>
        <a:off x="-723870" y="1953937"/>
        <a:ext cx="4824536" cy="916661"/>
      </dsp:txXfrm>
    </dsp:sp>
    <dsp:sp modelId="{F67DE5B6-4AAA-4033-889E-EDD6AC328189}">
      <dsp:nvSpPr>
        <dsp:cNvPr id="0" name=""/>
        <dsp:cNvSpPr/>
      </dsp:nvSpPr>
      <dsp:spPr>
        <a:xfrm>
          <a:off x="2748058" y="235196"/>
          <a:ext cx="3006650" cy="916661"/>
        </a:xfrm>
        <a:prstGeom prst="rect">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latin typeface="Georgia" panose="02040502050405020303" pitchFamily="18" charset="0"/>
            </a:rPr>
            <a:t>Estudio exploratorio </a:t>
          </a:r>
          <a:endParaRPr lang="es-ES" sz="2800" kern="1200" dirty="0">
            <a:latin typeface="Georgia" panose="02040502050405020303" pitchFamily="18" charset="0"/>
          </a:endParaRPr>
        </a:p>
      </dsp:txBody>
      <dsp:txXfrm>
        <a:off x="2748058" y="235196"/>
        <a:ext cx="3006650" cy="916661"/>
      </dsp:txXfrm>
    </dsp:sp>
    <dsp:sp modelId="{19F416F0-CC4F-4797-8F8D-5109FDB60D63}">
      <dsp:nvSpPr>
        <dsp:cNvPr id="0" name=""/>
        <dsp:cNvSpPr/>
      </dsp:nvSpPr>
      <dsp:spPr>
        <a:xfrm>
          <a:off x="2748058" y="1381023"/>
          <a:ext cx="3006650" cy="916661"/>
        </a:xfrm>
        <a:prstGeom prst="rect">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latin typeface="Georgia" panose="02040502050405020303" pitchFamily="18" charset="0"/>
            </a:rPr>
            <a:t>Estudio descriptivo </a:t>
          </a:r>
          <a:endParaRPr lang="es-ES" sz="2800" kern="1200" dirty="0">
            <a:latin typeface="Georgia" panose="02040502050405020303" pitchFamily="18" charset="0"/>
          </a:endParaRPr>
        </a:p>
      </dsp:txBody>
      <dsp:txXfrm>
        <a:off x="2748058" y="1381023"/>
        <a:ext cx="3006650" cy="916661"/>
      </dsp:txXfrm>
    </dsp:sp>
    <dsp:sp modelId="{300BB2EB-27EC-4748-9970-AD88BBE58265}">
      <dsp:nvSpPr>
        <dsp:cNvPr id="0" name=""/>
        <dsp:cNvSpPr/>
      </dsp:nvSpPr>
      <dsp:spPr>
        <a:xfrm>
          <a:off x="2748058" y="2526850"/>
          <a:ext cx="3006650" cy="916661"/>
        </a:xfrm>
        <a:prstGeom prst="rect">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latin typeface="Georgia" panose="02040502050405020303" pitchFamily="18" charset="0"/>
            </a:rPr>
            <a:t> Estudio correlacional </a:t>
          </a:r>
          <a:endParaRPr lang="es-ES" sz="2800" kern="1200" dirty="0">
            <a:latin typeface="Georgia" panose="02040502050405020303" pitchFamily="18" charset="0"/>
          </a:endParaRPr>
        </a:p>
      </dsp:txBody>
      <dsp:txXfrm>
        <a:off x="2748058" y="2526850"/>
        <a:ext cx="3006650" cy="916661"/>
      </dsp:txXfrm>
    </dsp:sp>
    <dsp:sp modelId="{318FBDAF-86F6-42F8-BE8E-6FB9BD2189AE}">
      <dsp:nvSpPr>
        <dsp:cNvPr id="0" name=""/>
        <dsp:cNvSpPr/>
      </dsp:nvSpPr>
      <dsp:spPr>
        <a:xfrm>
          <a:off x="2748058" y="3672678"/>
          <a:ext cx="3006650" cy="916661"/>
        </a:xfrm>
        <a:prstGeom prst="rect">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latin typeface="Georgia" panose="02040502050405020303" pitchFamily="18" charset="0"/>
            </a:rPr>
            <a:t>Estudio explicativo  </a:t>
          </a:r>
          <a:endParaRPr lang="es-ES" sz="2800" kern="1200" dirty="0">
            <a:latin typeface="Georgia" panose="02040502050405020303" pitchFamily="18" charset="0"/>
          </a:endParaRPr>
        </a:p>
      </dsp:txBody>
      <dsp:txXfrm>
        <a:off x="2748058" y="3672678"/>
        <a:ext cx="3006650" cy="9166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0A945E-37C8-4F6D-A0E4-479E31BFF2EF}">
      <dsp:nvSpPr>
        <dsp:cNvPr id="0" name=""/>
        <dsp:cNvSpPr/>
      </dsp:nvSpPr>
      <dsp:spPr>
        <a:xfrm>
          <a:off x="2307" y="985511"/>
          <a:ext cx="2212989" cy="2626193"/>
        </a:xfrm>
        <a:prstGeom prst="roundRect">
          <a:avLst>
            <a:gd name="adj" fmla="val 10000"/>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ctr" defTabSz="889000">
            <a:lnSpc>
              <a:spcPct val="90000"/>
            </a:lnSpc>
            <a:spcBef>
              <a:spcPct val="0"/>
            </a:spcBef>
            <a:spcAft>
              <a:spcPct val="15000"/>
            </a:spcAft>
            <a:buChar char="••"/>
          </a:pPr>
          <a:r>
            <a:rPr lang="es-MX" sz="2000" b="0" kern="1200" dirty="0" smtClean="0">
              <a:latin typeface="Georgia" panose="02040502050405020303" pitchFamily="18" charset="0"/>
            </a:rPr>
            <a:t>Aumenta el grado de familiaridad con fenómenos relativamente desconocidos.</a:t>
          </a:r>
          <a:endParaRPr lang="es-MX" sz="2000" b="0" kern="1200" dirty="0">
            <a:latin typeface="Georgia" panose="02040502050405020303" pitchFamily="18" charset="0"/>
          </a:endParaRPr>
        </a:p>
      </dsp:txBody>
      <dsp:txXfrm>
        <a:off x="62743" y="1045947"/>
        <a:ext cx="2092117" cy="1942565"/>
      </dsp:txXfrm>
    </dsp:sp>
    <dsp:sp modelId="{AD594B33-42F9-4F1B-9D16-A98AFEAB8CA1}">
      <dsp:nvSpPr>
        <dsp:cNvPr id="0" name=""/>
        <dsp:cNvSpPr/>
      </dsp:nvSpPr>
      <dsp:spPr>
        <a:xfrm>
          <a:off x="1279112" y="2370103"/>
          <a:ext cx="2284863" cy="2284863"/>
        </a:xfrm>
        <a:prstGeom prst="leftCircularArrow">
          <a:avLst>
            <a:gd name="adj1" fmla="val 2478"/>
            <a:gd name="adj2" fmla="val 300116"/>
            <a:gd name="adj3" fmla="val 2098793"/>
            <a:gd name="adj4" fmla="val 9047656"/>
            <a:gd name="adj5" fmla="val 2891"/>
          </a:avLst>
        </a:prstGeom>
        <a:solidFill>
          <a:schemeClr val="accent2">
            <a:hueOff val="0"/>
            <a:satOff val="0"/>
            <a:lumOff val="0"/>
            <a:alphaOff val="0"/>
          </a:schemeClr>
        </a:solidFill>
        <a:ln>
          <a:noFill/>
        </a:ln>
        <a:effectLst>
          <a:innerShdw blurRad="25400" dist="12700" dir="13500000">
            <a:srgbClr val="000000">
              <a:alpha val="45000"/>
            </a:srgbClr>
          </a:inn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ADAD77F-6A14-4A37-9E1F-2295CA3F9DB6}">
      <dsp:nvSpPr>
        <dsp:cNvPr id="0" name=""/>
        <dsp:cNvSpPr/>
      </dsp:nvSpPr>
      <dsp:spPr>
        <a:xfrm>
          <a:off x="939530" y="3257805"/>
          <a:ext cx="1076693" cy="782251"/>
        </a:xfrm>
        <a:prstGeom prst="roundRect">
          <a:avLst>
            <a:gd name="adj" fmla="val 10000"/>
          </a:avLst>
        </a:prstGeom>
        <a:blipFill rotWithShape="0">
          <a:blip xmlns:r="http://schemas.openxmlformats.org/officeDocument/2006/relationships" r:embed="rId1">
            <a:duotone>
              <a:schemeClr val="accent2">
                <a:hueOff val="0"/>
                <a:satOff val="0"/>
                <a:lumOff val="0"/>
                <a:alphaOff val="0"/>
                <a:shade val="74000"/>
                <a:satMod val="130000"/>
                <a:lumMod val="90000"/>
              </a:schemeClr>
              <a:schemeClr val="accent2">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b="1" kern="1200" dirty="0" smtClean="0">
              <a:latin typeface="Georgia" panose="02040502050405020303" pitchFamily="18" charset="0"/>
            </a:rPr>
            <a:t>1</a:t>
          </a:r>
          <a:endParaRPr lang="es-MX" sz="1800" b="1" kern="1200" dirty="0">
            <a:latin typeface="Georgia" panose="02040502050405020303" pitchFamily="18" charset="0"/>
          </a:endParaRPr>
        </a:p>
      </dsp:txBody>
      <dsp:txXfrm>
        <a:off x="962441" y="3280716"/>
        <a:ext cx="1030871" cy="736429"/>
      </dsp:txXfrm>
    </dsp:sp>
    <dsp:sp modelId="{45ACE9A1-A23B-4CFD-8AEE-9A3BFFF5AD18}">
      <dsp:nvSpPr>
        <dsp:cNvPr id="0" name=""/>
        <dsp:cNvSpPr/>
      </dsp:nvSpPr>
      <dsp:spPr>
        <a:xfrm>
          <a:off x="2731001" y="936758"/>
          <a:ext cx="2212989" cy="3599090"/>
        </a:xfrm>
        <a:prstGeom prst="roundRect">
          <a:avLst>
            <a:gd name="adj" fmla="val 10000"/>
          </a:avLst>
        </a:prstGeom>
        <a:solidFill>
          <a:schemeClr val="lt1">
            <a:alpha val="90000"/>
            <a:hueOff val="0"/>
            <a:satOff val="0"/>
            <a:lumOff val="0"/>
            <a:alphaOff val="0"/>
          </a:schemeClr>
        </a:solidFill>
        <a:ln w="9525" cap="rnd" cmpd="sng" algn="ctr">
          <a:solidFill>
            <a:schemeClr val="accent2">
              <a:hueOff val="1681577"/>
              <a:satOff val="-1786"/>
              <a:lumOff val="1372"/>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ctr" defTabSz="889000">
            <a:lnSpc>
              <a:spcPct val="90000"/>
            </a:lnSpc>
            <a:spcBef>
              <a:spcPct val="0"/>
            </a:spcBef>
            <a:spcAft>
              <a:spcPct val="15000"/>
            </a:spcAft>
            <a:buChar char="••"/>
          </a:pPr>
          <a:r>
            <a:rPr lang="es-MX" sz="2000" b="0" kern="1200" dirty="0" smtClean="0">
              <a:latin typeface="Georgia" panose="02040502050405020303" pitchFamily="18" charset="0"/>
            </a:rPr>
            <a:t>Obtiene información sobre la posibilidad de llevar a cabo una investigación más amplia.</a:t>
          </a:r>
          <a:endParaRPr lang="es-MX" sz="2000" b="0" kern="1200" dirty="0">
            <a:latin typeface="Georgia" panose="02040502050405020303" pitchFamily="18" charset="0"/>
          </a:endParaRPr>
        </a:p>
      </dsp:txBody>
      <dsp:txXfrm>
        <a:off x="2795817" y="1772808"/>
        <a:ext cx="2083357" cy="2698224"/>
      </dsp:txXfrm>
    </dsp:sp>
    <dsp:sp modelId="{620E00B1-C481-4BE1-ACA5-E6EE3D52F354}">
      <dsp:nvSpPr>
        <dsp:cNvPr id="0" name=""/>
        <dsp:cNvSpPr/>
      </dsp:nvSpPr>
      <dsp:spPr>
        <a:xfrm>
          <a:off x="4639974" y="383814"/>
          <a:ext cx="1777082" cy="1777082"/>
        </a:xfrm>
        <a:prstGeom prst="circularArrow">
          <a:avLst>
            <a:gd name="adj1" fmla="val 3186"/>
            <a:gd name="adj2" fmla="val 392316"/>
            <a:gd name="adj3" fmla="val 20172383"/>
            <a:gd name="adj4" fmla="val 13315721"/>
            <a:gd name="adj5" fmla="val 3717"/>
          </a:avLst>
        </a:prstGeom>
        <a:solidFill>
          <a:schemeClr val="accent2">
            <a:hueOff val="3363155"/>
            <a:satOff val="-3572"/>
            <a:lumOff val="2745"/>
            <a:alphaOff val="0"/>
          </a:schemeClr>
        </a:solidFill>
        <a:ln>
          <a:noFill/>
        </a:ln>
        <a:effectLst>
          <a:innerShdw blurRad="25400" dist="12700" dir="13500000">
            <a:srgbClr val="000000">
              <a:alpha val="45000"/>
            </a:srgbClr>
          </a:inn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AFCB723A-E50D-4D02-B9EC-B143F11AA4C7}">
      <dsp:nvSpPr>
        <dsp:cNvPr id="0" name=""/>
        <dsp:cNvSpPr/>
      </dsp:nvSpPr>
      <dsp:spPr>
        <a:xfrm>
          <a:off x="4392484" y="719607"/>
          <a:ext cx="1041206" cy="782251"/>
        </a:xfrm>
        <a:prstGeom prst="roundRect">
          <a:avLst>
            <a:gd name="adj" fmla="val 10000"/>
          </a:avLst>
        </a:prstGeom>
        <a:blipFill rotWithShape="0">
          <a:blip xmlns:r="http://schemas.openxmlformats.org/officeDocument/2006/relationships" r:embed="rId1">
            <a:duotone>
              <a:schemeClr val="accent2">
                <a:hueOff val="1681577"/>
                <a:satOff val="-1786"/>
                <a:lumOff val="1372"/>
                <a:alphaOff val="0"/>
                <a:shade val="74000"/>
                <a:satMod val="130000"/>
                <a:lumMod val="90000"/>
              </a:schemeClr>
              <a:schemeClr val="accent2">
                <a:hueOff val="1681577"/>
                <a:satOff val="-1786"/>
                <a:lumOff val="1372"/>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kern="1200" dirty="0" smtClean="0">
              <a:latin typeface="Georgia" panose="02040502050405020303" pitchFamily="18" charset="0"/>
            </a:rPr>
            <a:t>2</a:t>
          </a:r>
          <a:endParaRPr lang="es-MX" sz="2000" kern="1200" dirty="0">
            <a:latin typeface="Georgia" panose="02040502050405020303" pitchFamily="18" charset="0"/>
          </a:endParaRPr>
        </a:p>
      </dsp:txBody>
      <dsp:txXfrm>
        <a:off x="4415395" y="742518"/>
        <a:ext cx="995384" cy="736429"/>
      </dsp:txXfrm>
    </dsp:sp>
    <dsp:sp modelId="{95DB2A87-95F1-4273-8D8C-4F40B9010E19}">
      <dsp:nvSpPr>
        <dsp:cNvPr id="0" name=""/>
        <dsp:cNvSpPr/>
      </dsp:nvSpPr>
      <dsp:spPr>
        <a:xfrm>
          <a:off x="5445598" y="1212031"/>
          <a:ext cx="2212989" cy="2243382"/>
        </a:xfrm>
        <a:prstGeom prst="roundRect">
          <a:avLst>
            <a:gd name="adj" fmla="val 10000"/>
          </a:avLst>
        </a:prstGeom>
        <a:solidFill>
          <a:schemeClr val="lt1">
            <a:alpha val="90000"/>
            <a:hueOff val="0"/>
            <a:satOff val="0"/>
            <a:lumOff val="0"/>
            <a:alphaOff val="0"/>
          </a:schemeClr>
        </a:solidFill>
        <a:ln w="9525" cap="rnd" cmpd="sng" algn="ctr">
          <a:solidFill>
            <a:schemeClr val="accent2">
              <a:hueOff val="3363155"/>
              <a:satOff val="-3572"/>
              <a:lumOff val="2745"/>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ctr" defTabSz="889000">
            <a:lnSpc>
              <a:spcPct val="90000"/>
            </a:lnSpc>
            <a:spcBef>
              <a:spcPct val="0"/>
            </a:spcBef>
            <a:spcAft>
              <a:spcPct val="15000"/>
            </a:spcAft>
            <a:buChar char="••"/>
          </a:pPr>
          <a:r>
            <a:rPr lang="es-MX" sz="2000" b="0" kern="1200" dirty="0" smtClean="0">
              <a:latin typeface="Georgia" panose="02040502050405020303" pitchFamily="18" charset="0"/>
            </a:rPr>
            <a:t>Identifica conceptos o variables promisorias.</a:t>
          </a:r>
          <a:endParaRPr lang="es-MX" sz="2000" b="0" kern="1200" dirty="0">
            <a:latin typeface="Georgia" panose="02040502050405020303" pitchFamily="18" charset="0"/>
          </a:endParaRPr>
        </a:p>
        <a:p>
          <a:pPr marL="228600" lvl="1" indent="-228600" algn="ctr" defTabSz="889000">
            <a:lnSpc>
              <a:spcPct val="90000"/>
            </a:lnSpc>
            <a:spcBef>
              <a:spcPct val="0"/>
            </a:spcBef>
            <a:spcAft>
              <a:spcPct val="15000"/>
            </a:spcAft>
            <a:buChar char="••"/>
          </a:pPr>
          <a:r>
            <a:rPr lang="es-MX" sz="2000" b="0" kern="1200" dirty="0" smtClean="0">
              <a:latin typeface="Georgia" panose="02040502050405020303" pitchFamily="18" charset="0"/>
            </a:rPr>
            <a:t>Sugiere afirmaciones. </a:t>
          </a:r>
          <a:endParaRPr lang="es-MX" sz="2000" b="0" kern="1200" dirty="0">
            <a:latin typeface="Georgia" panose="02040502050405020303" pitchFamily="18" charset="0"/>
          </a:endParaRPr>
        </a:p>
      </dsp:txBody>
      <dsp:txXfrm>
        <a:off x="5497224" y="1263657"/>
        <a:ext cx="2109737" cy="1659405"/>
      </dsp:txXfrm>
    </dsp:sp>
    <dsp:sp modelId="{8E343493-8308-4086-A2CD-12EBFB2B0917}">
      <dsp:nvSpPr>
        <dsp:cNvPr id="0" name=""/>
        <dsp:cNvSpPr/>
      </dsp:nvSpPr>
      <dsp:spPr>
        <a:xfrm>
          <a:off x="6408716" y="3259298"/>
          <a:ext cx="1052124" cy="782251"/>
        </a:xfrm>
        <a:prstGeom prst="roundRect">
          <a:avLst>
            <a:gd name="adj" fmla="val 10000"/>
          </a:avLst>
        </a:prstGeom>
        <a:blipFill rotWithShape="0">
          <a:blip xmlns:r="http://schemas.openxmlformats.org/officeDocument/2006/relationships" r:embed="rId1">
            <a:duotone>
              <a:schemeClr val="accent2">
                <a:hueOff val="3363155"/>
                <a:satOff val="-3572"/>
                <a:lumOff val="2745"/>
                <a:alphaOff val="0"/>
                <a:shade val="74000"/>
                <a:satMod val="130000"/>
                <a:lumMod val="90000"/>
              </a:schemeClr>
              <a:schemeClr val="accent2">
                <a:hueOff val="3363155"/>
                <a:satOff val="-3572"/>
                <a:lumOff val="2745"/>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b="1" kern="1200" dirty="0" smtClean="0">
              <a:latin typeface="Georgia" panose="02040502050405020303" pitchFamily="18" charset="0"/>
            </a:rPr>
            <a:t>3</a:t>
          </a:r>
          <a:endParaRPr lang="es-MX" sz="1800" b="1" kern="1200" dirty="0">
            <a:latin typeface="Georgia" panose="02040502050405020303" pitchFamily="18" charset="0"/>
          </a:endParaRPr>
        </a:p>
      </dsp:txBody>
      <dsp:txXfrm>
        <a:off x="6431627" y="3282209"/>
        <a:ext cx="1006302" cy="73642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76AFC-1B0A-4C61-9FEF-1E904A4B8C05}">
      <dsp:nvSpPr>
        <dsp:cNvPr id="0" name=""/>
        <dsp:cNvSpPr/>
      </dsp:nvSpPr>
      <dsp:spPr>
        <a:xfrm>
          <a:off x="0" y="3096344"/>
          <a:ext cx="6096000" cy="85995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73117" tIns="291592" rIns="473117" bIns="199136" numCol="1" spcCol="1270" anchor="t" anchorCtr="0">
          <a:noAutofit/>
        </a:bodyPr>
        <a:lstStyle/>
        <a:p>
          <a:pPr marL="285750" lvl="1" indent="-285750" algn="l" defTabSz="1244600">
            <a:lnSpc>
              <a:spcPct val="90000"/>
            </a:lnSpc>
            <a:spcBef>
              <a:spcPct val="0"/>
            </a:spcBef>
            <a:spcAft>
              <a:spcPct val="15000"/>
            </a:spcAft>
            <a:buChar char="••"/>
          </a:pPr>
          <a:r>
            <a:rPr lang="es-MX" sz="2800" b="1" kern="12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1.1.3.</a:t>
          </a:r>
          <a:r>
            <a:rPr lang="es-ES" sz="2800" b="1" kern="12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Propósito</a:t>
          </a:r>
          <a:endParaRPr lang="es-ES" sz="2800" b="1" kern="12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endParaRPr>
        </a:p>
      </dsp:txBody>
      <dsp:txXfrm>
        <a:off x="0" y="3096344"/>
        <a:ext cx="6096000" cy="859950"/>
      </dsp:txXfrm>
    </dsp:sp>
    <dsp:sp modelId="{EA192F5B-1D18-4247-8FA2-874E6326355C}">
      <dsp:nvSpPr>
        <dsp:cNvPr id="0" name=""/>
        <dsp:cNvSpPr/>
      </dsp:nvSpPr>
      <dsp:spPr>
        <a:xfrm>
          <a:off x="304502" y="106075"/>
          <a:ext cx="4263032" cy="3198539"/>
        </a:xfrm>
        <a:prstGeom prst="roundRect">
          <a:avLst/>
        </a:prstGeom>
        <a:solidFill>
          <a:schemeClr val="accent2">
            <a:hueOff val="0"/>
            <a:satOff val="0"/>
            <a:lumOff val="0"/>
            <a:alphaOff val="0"/>
          </a:schemeClr>
        </a:solidFill>
        <a:ln>
          <a:noFill/>
        </a:ln>
        <a:effectLst>
          <a:innerShdw blurRad="25400" dist="12700" dir="13500000">
            <a:srgbClr val="000000">
              <a:alpha val="45000"/>
            </a:srgbClr>
          </a:inn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ctr" defTabSz="1200150">
            <a:lnSpc>
              <a:spcPct val="90000"/>
            </a:lnSpc>
            <a:spcBef>
              <a:spcPct val="0"/>
            </a:spcBef>
            <a:spcAft>
              <a:spcPct val="35000"/>
            </a:spcAft>
          </a:pPr>
          <a:r>
            <a:rPr lang="es-MX" sz="2700" kern="1200" dirty="0" smtClean="0">
              <a:latin typeface="Georgia" panose="02040502050405020303" pitchFamily="18" charset="0"/>
            </a:rPr>
            <a:t>Examinar un tema o problema de investigación del cual no se ha abordado antes o ha sido poco estudiado</a:t>
          </a:r>
          <a:r>
            <a:rPr lang="es-MX" sz="2800" kern="1200" dirty="0" smtClean="0"/>
            <a:t>.</a:t>
          </a:r>
          <a:endParaRPr lang="es-ES" sz="2800" kern="1200" dirty="0"/>
        </a:p>
      </dsp:txBody>
      <dsp:txXfrm>
        <a:off x="460642" y="262215"/>
        <a:ext cx="3950752" cy="288625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D61614-86EE-482A-94A9-E75F1DBB5DBA}">
      <dsp:nvSpPr>
        <dsp:cNvPr id="0" name=""/>
        <dsp:cNvSpPr/>
      </dsp:nvSpPr>
      <dsp:spPr>
        <a:xfrm>
          <a:off x="2758" y="289861"/>
          <a:ext cx="2982092" cy="2350929"/>
        </a:xfrm>
        <a:prstGeom prst="round2SameRect">
          <a:avLst>
            <a:gd name="adj1" fmla="val 8000"/>
            <a:gd name="adj2" fmla="val 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106680" rIns="35560" bIns="35560" numCol="1" spcCol="1270" anchor="t" anchorCtr="0">
          <a:noAutofit/>
        </a:bodyPr>
        <a:lstStyle/>
        <a:p>
          <a:pPr marL="285750" lvl="1" indent="-285750" algn="l" defTabSz="1244600">
            <a:lnSpc>
              <a:spcPct val="90000"/>
            </a:lnSpc>
            <a:spcBef>
              <a:spcPct val="0"/>
            </a:spcBef>
            <a:spcAft>
              <a:spcPct val="15000"/>
            </a:spcAft>
            <a:buChar char="••"/>
          </a:pPr>
          <a:endParaRPr lang="es-ES" sz="2800" kern="1200" dirty="0"/>
        </a:p>
        <a:p>
          <a:pPr marL="285750" lvl="1" indent="-285750" algn="l" defTabSz="1244600">
            <a:lnSpc>
              <a:spcPct val="90000"/>
            </a:lnSpc>
            <a:spcBef>
              <a:spcPct val="0"/>
            </a:spcBef>
            <a:spcAft>
              <a:spcPct val="15000"/>
            </a:spcAft>
            <a:buChar char="••"/>
          </a:pPr>
          <a:r>
            <a:rPr lang="es-MX" sz="2800" b="0" kern="1200" dirty="0" smtClean="0">
              <a:solidFill>
                <a:schemeClr val="accent5">
                  <a:lumMod val="75000"/>
                </a:schemeClr>
              </a:solidFill>
              <a:latin typeface="Georgia" panose="02040502050405020303" pitchFamily="18" charset="0"/>
            </a:rPr>
            <a:t>Alto en la obtención de los resultados.</a:t>
          </a:r>
          <a:endParaRPr lang="es-ES" sz="2800" b="0" kern="1200" dirty="0"/>
        </a:p>
      </dsp:txBody>
      <dsp:txXfrm>
        <a:off x="57843" y="344946"/>
        <a:ext cx="2871922" cy="2295844"/>
      </dsp:txXfrm>
    </dsp:sp>
    <dsp:sp modelId="{3D09E9F3-B03F-4F0D-B416-C8481F46A9A1}">
      <dsp:nvSpPr>
        <dsp:cNvPr id="0" name=""/>
        <dsp:cNvSpPr/>
      </dsp:nvSpPr>
      <dsp:spPr>
        <a:xfrm>
          <a:off x="2758" y="2608063"/>
          <a:ext cx="2982092" cy="897805"/>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0" rIns="35560" bIns="0" numCol="1" spcCol="1270" anchor="ctr" anchorCtr="0">
          <a:noAutofit/>
        </a:bodyPr>
        <a:lstStyle/>
        <a:p>
          <a:pPr lvl="0" algn="l" defTabSz="1244600">
            <a:lnSpc>
              <a:spcPct val="90000"/>
            </a:lnSpc>
            <a:spcBef>
              <a:spcPct val="0"/>
            </a:spcBef>
            <a:spcAft>
              <a:spcPct val="35000"/>
            </a:spcAft>
          </a:pPr>
          <a:endParaRPr lang="es-MX" sz="2800" b="1" kern="1200" dirty="0" smtClean="0">
            <a:solidFill>
              <a:schemeClr val="accent5">
                <a:lumMod val="75000"/>
              </a:schemeClr>
            </a:solidFill>
            <a:latin typeface="Georgia" panose="02040502050405020303" pitchFamily="18" charset="0"/>
          </a:endParaRPr>
        </a:p>
        <a:p>
          <a:pPr lvl="0" algn="l" defTabSz="1244600">
            <a:lnSpc>
              <a:spcPct val="90000"/>
            </a:lnSpc>
            <a:spcBef>
              <a:spcPct val="0"/>
            </a:spcBef>
            <a:spcAft>
              <a:spcPct val="35000"/>
            </a:spcAft>
          </a:pPr>
          <a:r>
            <a:rPr lang="es-MX" sz="2400" b="1" kern="1200" dirty="0" smtClean="0">
              <a:latin typeface="Georgia" panose="02040502050405020303" pitchFamily="18" charset="0"/>
            </a:rPr>
            <a:t>Riesgo implicado</a:t>
          </a:r>
        </a:p>
        <a:p>
          <a:pPr lvl="0" algn="l" defTabSz="1244600">
            <a:lnSpc>
              <a:spcPct val="90000"/>
            </a:lnSpc>
            <a:spcBef>
              <a:spcPct val="0"/>
            </a:spcBef>
            <a:spcAft>
              <a:spcPct val="35000"/>
            </a:spcAft>
          </a:pPr>
          <a:endParaRPr lang="es-ES" sz="2400" b="1" kern="1200" dirty="0">
            <a:latin typeface="Georgia" panose="02040502050405020303" pitchFamily="18" charset="0"/>
          </a:endParaRPr>
        </a:p>
      </dsp:txBody>
      <dsp:txXfrm>
        <a:off x="2758" y="2608063"/>
        <a:ext cx="2100065" cy="897805"/>
      </dsp:txXfrm>
    </dsp:sp>
    <dsp:sp modelId="{196A376D-24A3-4169-980C-0CD3DC1B0D63}">
      <dsp:nvSpPr>
        <dsp:cNvPr id="0" name=""/>
        <dsp:cNvSpPr/>
      </dsp:nvSpPr>
      <dsp:spPr>
        <a:xfrm>
          <a:off x="2187182" y="2730405"/>
          <a:ext cx="1043732" cy="1043732"/>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1000" r="-21000"/>
          </a:stretch>
        </a:blip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221169-D188-427A-A6F1-666116144C84}">
      <dsp:nvSpPr>
        <dsp:cNvPr id="0" name=""/>
        <dsp:cNvSpPr/>
      </dsp:nvSpPr>
      <dsp:spPr>
        <a:xfrm>
          <a:off x="3489493" y="321077"/>
          <a:ext cx="2982092" cy="2226069"/>
        </a:xfrm>
        <a:prstGeom prst="round2SameRect">
          <a:avLst>
            <a:gd name="adj1" fmla="val 8000"/>
            <a:gd name="adj2" fmla="val 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106680" rIns="35560" bIns="35560" numCol="1" spcCol="1270" anchor="t" anchorCtr="0">
          <a:noAutofit/>
        </a:bodyPr>
        <a:lstStyle/>
        <a:p>
          <a:pPr marL="285750" lvl="1" indent="-285750" algn="l" defTabSz="1244600">
            <a:lnSpc>
              <a:spcPct val="90000"/>
            </a:lnSpc>
            <a:spcBef>
              <a:spcPct val="0"/>
            </a:spcBef>
            <a:spcAft>
              <a:spcPct val="15000"/>
            </a:spcAft>
            <a:buChar char="••"/>
          </a:pPr>
          <a:r>
            <a:rPr lang="es-MX" sz="2800" b="0" kern="1200" dirty="0" smtClean="0">
              <a:solidFill>
                <a:schemeClr val="accent5">
                  <a:lumMod val="75000"/>
                </a:schemeClr>
              </a:solidFill>
              <a:latin typeface="Georgia" panose="02040502050405020303" pitchFamily="18" charset="0"/>
            </a:rPr>
            <a:t>Paciencia, serenidad y receptividad en todo momento. </a:t>
          </a:r>
          <a:endParaRPr lang="es-ES" sz="2800" b="0" kern="1200" dirty="0">
            <a:solidFill>
              <a:schemeClr val="accent5">
                <a:lumMod val="75000"/>
              </a:schemeClr>
            </a:solidFill>
            <a:latin typeface="Georgia" panose="02040502050405020303" pitchFamily="18" charset="0"/>
          </a:endParaRPr>
        </a:p>
      </dsp:txBody>
      <dsp:txXfrm>
        <a:off x="3541652" y="373236"/>
        <a:ext cx="2877774" cy="2173910"/>
      </dsp:txXfrm>
    </dsp:sp>
    <dsp:sp modelId="{C433DFBB-C3AB-4773-8306-9CF571479592}">
      <dsp:nvSpPr>
        <dsp:cNvPr id="0" name=""/>
        <dsp:cNvSpPr/>
      </dsp:nvSpPr>
      <dsp:spPr>
        <a:xfrm>
          <a:off x="3489493" y="2547146"/>
          <a:ext cx="2982092" cy="957209"/>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0" rIns="30480" bIns="0" numCol="1" spcCol="1270" anchor="ctr" anchorCtr="0">
          <a:noAutofit/>
        </a:bodyPr>
        <a:lstStyle/>
        <a:p>
          <a:pPr lvl="0" algn="l" defTabSz="1066800">
            <a:lnSpc>
              <a:spcPct val="90000"/>
            </a:lnSpc>
            <a:spcBef>
              <a:spcPct val="0"/>
            </a:spcBef>
            <a:spcAft>
              <a:spcPct val="35000"/>
            </a:spcAft>
          </a:pPr>
          <a:r>
            <a:rPr lang="es-MX" sz="2400" b="1" kern="1200" dirty="0" smtClean="0">
              <a:latin typeface="Georgia" panose="02040502050405020303" pitchFamily="18" charset="0"/>
            </a:rPr>
            <a:t>Rasgos del investigador</a:t>
          </a:r>
          <a:endParaRPr lang="es-ES" sz="2400" b="1" kern="1200" dirty="0">
            <a:latin typeface="Georgia" panose="02040502050405020303" pitchFamily="18" charset="0"/>
          </a:endParaRPr>
        </a:p>
      </dsp:txBody>
      <dsp:txXfrm>
        <a:off x="3489493" y="2547146"/>
        <a:ext cx="2100065" cy="957209"/>
      </dsp:txXfrm>
    </dsp:sp>
    <dsp:sp modelId="{859EA53B-FACC-4BB7-8F4F-8133803E9F93}">
      <dsp:nvSpPr>
        <dsp:cNvPr id="0" name=""/>
        <dsp:cNvSpPr/>
      </dsp:nvSpPr>
      <dsp:spPr>
        <a:xfrm>
          <a:off x="5673917" y="2699190"/>
          <a:ext cx="1043732" cy="1043732"/>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39000" r="-39000"/>
          </a:stretch>
        </a:blip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F050EB-AAA1-4583-9293-A2F06712251A}">
      <dsp:nvSpPr>
        <dsp:cNvPr id="0" name=""/>
        <dsp:cNvSpPr/>
      </dsp:nvSpPr>
      <dsp:spPr>
        <a:xfrm>
          <a:off x="623731" y="0"/>
          <a:ext cx="7068953" cy="4804309"/>
        </a:xfrm>
        <a:prstGeom prst="rightArrow">
          <a:avLst/>
        </a:prstGeom>
        <a:blipFill rotWithShape="0">
          <a:blip xmlns:r="http://schemas.openxmlformats.org/officeDocument/2006/relationships" r:embed="rId1">
            <a:duotone>
              <a:schemeClr val="accent2">
                <a:tint val="40000"/>
                <a:hueOff val="0"/>
                <a:satOff val="0"/>
                <a:lumOff val="0"/>
                <a:alphaOff val="0"/>
                <a:shade val="74000"/>
                <a:satMod val="130000"/>
                <a:lumMod val="90000"/>
              </a:schemeClr>
              <a:schemeClr val="accent2">
                <a:tint val="40000"/>
                <a:hueOff val="0"/>
                <a:satOff val="0"/>
                <a:lumOff val="0"/>
                <a:alphaOff val="0"/>
                <a:tint val="94000"/>
                <a:satMod val="120000"/>
                <a:lumMod val="104000"/>
              </a:schemeClr>
            </a:duotone>
          </a:blip>
          <a:tile tx="0" ty="0" sx="100000" sy="100000" flip="none" algn="tl"/>
        </a:blip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04CAD7FB-295A-4C27-91E2-CE21D93C3825}">
      <dsp:nvSpPr>
        <dsp:cNvPr id="0" name=""/>
        <dsp:cNvSpPr/>
      </dsp:nvSpPr>
      <dsp:spPr>
        <a:xfrm>
          <a:off x="1455372" y="1441292"/>
          <a:ext cx="2494924" cy="1921723"/>
        </a:xfrm>
        <a:prstGeom prst="roundRect">
          <a:avLst/>
        </a:prstGeom>
        <a:blipFill rotWithShape="0">
          <a:blip xmlns:r="http://schemas.openxmlformats.org/officeDocument/2006/relationships" r:embed="rId1">
            <a:duotone>
              <a:schemeClr val="accent2">
                <a:hueOff val="0"/>
                <a:satOff val="0"/>
                <a:lumOff val="0"/>
                <a:alphaOff val="0"/>
                <a:shade val="74000"/>
                <a:satMod val="130000"/>
                <a:lumMod val="90000"/>
              </a:schemeClr>
              <a:schemeClr val="accent2">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0" kern="1200" dirty="0" smtClean="0">
              <a:latin typeface="Georgia" panose="02040502050405020303" pitchFamily="18" charset="0"/>
            </a:rPr>
            <a:t>Describe lo que se investiga.</a:t>
          </a:r>
          <a:endParaRPr lang="es-MX" sz="1800" b="1" kern="1200" dirty="0">
            <a:latin typeface="Georgia" panose="02040502050405020303" pitchFamily="18" charset="0"/>
          </a:endParaRPr>
        </a:p>
      </dsp:txBody>
      <dsp:txXfrm>
        <a:off x="1549183" y="1535103"/>
        <a:ext cx="2307302" cy="1734101"/>
      </dsp:txXfrm>
    </dsp:sp>
    <dsp:sp modelId="{38F492DE-D173-40D9-A03D-51DA126E226A}">
      <dsp:nvSpPr>
        <dsp:cNvPr id="0" name=""/>
        <dsp:cNvSpPr/>
      </dsp:nvSpPr>
      <dsp:spPr>
        <a:xfrm>
          <a:off x="4366118" y="1441292"/>
          <a:ext cx="2494924" cy="1921723"/>
        </a:xfrm>
        <a:prstGeom prst="roundRect">
          <a:avLst/>
        </a:prstGeom>
        <a:blipFill rotWithShape="0">
          <a:blip xmlns:r="http://schemas.openxmlformats.org/officeDocument/2006/relationships" r:embed="rId1">
            <a:duotone>
              <a:schemeClr val="accent2">
                <a:hueOff val="3363155"/>
                <a:satOff val="-3572"/>
                <a:lumOff val="2745"/>
                <a:alphaOff val="0"/>
                <a:shade val="74000"/>
                <a:satMod val="130000"/>
                <a:lumMod val="90000"/>
              </a:schemeClr>
              <a:schemeClr val="accent2">
                <a:hueOff val="3363155"/>
                <a:satOff val="-3572"/>
                <a:lumOff val="2745"/>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b="0" kern="1200" dirty="0" smtClean="0">
              <a:latin typeface="Georgia" panose="02040502050405020303" pitchFamily="18" charset="0"/>
            </a:rPr>
            <a:t>Extraer generalizaciones significativas que contribuyan al conocimiento.</a:t>
          </a:r>
          <a:endParaRPr lang="es-MX" sz="2000" b="0" kern="1200" dirty="0">
            <a:latin typeface="Georgia" panose="02040502050405020303" pitchFamily="18" charset="0"/>
          </a:endParaRPr>
        </a:p>
      </dsp:txBody>
      <dsp:txXfrm>
        <a:off x="4459929" y="1535103"/>
        <a:ext cx="2307302" cy="173410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519286-6A6F-4191-8EF2-A8273747ABC9}">
      <dsp:nvSpPr>
        <dsp:cNvPr id="0" name=""/>
        <dsp:cNvSpPr/>
      </dsp:nvSpPr>
      <dsp:spPr>
        <a:xfrm>
          <a:off x="523276" y="0"/>
          <a:ext cx="4064000" cy="4064000"/>
        </a:xfrm>
        <a:prstGeom prst="triangle">
          <a:avLst/>
        </a:prstGeom>
        <a:blipFill rotWithShape="0">
          <a:blip xmlns:r="http://schemas.openxmlformats.org/officeDocument/2006/relationships" r:embed="rId1">
            <a:duotone>
              <a:schemeClr val="accent4">
                <a:hueOff val="0"/>
                <a:satOff val="0"/>
                <a:lumOff val="0"/>
                <a:alphaOff val="0"/>
                <a:shade val="74000"/>
                <a:satMod val="130000"/>
                <a:lumMod val="90000"/>
              </a:schemeClr>
              <a:schemeClr val="accent4">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815A4C0-9D40-42CB-82E0-FB640E48F930}">
      <dsp:nvSpPr>
        <dsp:cNvPr id="0" name=""/>
        <dsp:cNvSpPr/>
      </dsp:nvSpPr>
      <dsp:spPr>
        <a:xfrm>
          <a:off x="2179429" y="427922"/>
          <a:ext cx="3393293" cy="2801754"/>
        </a:xfrm>
        <a:prstGeom prst="roundRect">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a:innerShdw blurRad="25400" dist="12700" dir="13500000">
            <a:srgbClr val="000000">
              <a:alpha val="45000"/>
            </a:srgbClr>
          </a:inn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2870" tIns="102870" rIns="102870" bIns="102870" numCol="1" spcCol="1270" anchor="t" anchorCtr="0">
          <a:noAutofit/>
        </a:bodyPr>
        <a:lstStyle/>
        <a:p>
          <a:pPr lvl="0" algn="ctr" defTabSz="1200150">
            <a:lnSpc>
              <a:spcPct val="90000"/>
            </a:lnSpc>
            <a:spcBef>
              <a:spcPct val="0"/>
            </a:spcBef>
            <a:spcAft>
              <a:spcPct val="35000"/>
            </a:spcAft>
          </a:pPr>
          <a:r>
            <a:rPr lang="es-MX" sz="2700" b="0" kern="1200" dirty="0" smtClean="0"/>
            <a:t>Describir situaciones y eventos. Esto es, decir cómo es y se manifiesta determinado fenómeno.</a:t>
          </a:r>
          <a:endParaRPr lang="es-ES" sz="2800" b="0" kern="1200" dirty="0"/>
        </a:p>
        <a:p>
          <a:pPr marL="285750" lvl="1" indent="-285750" algn="l" defTabSz="1244600">
            <a:lnSpc>
              <a:spcPct val="90000"/>
            </a:lnSpc>
            <a:spcBef>
              <a:spcPct val="0"/>
            </a:spcBef>
            <a:spcAft>
              <a:spcPct val="15000"/>
            </a:spcAft>
            <a:buChar char="••"/>
          </a:pPr>
          <a:r>
            <a:rPr lang="es-ES" sz="2800" b="1" kern="1200" dirty="0" smtClean="0">
              <a:latin typeface="Georgia" panose="02040502050405020303" pitchFamily="18" charset="0"/>
            </a:rPr>
            <a:t>Propósito</a:t>
          </a:r>
          <a:endParaRPr lang="es-ES" sz="2800" b="1" kern="1200" dirty="0">
            <a:latin typeface="Georgia" panose="02040502050405020303" pitchFamily="18" charset="0"/>
          </a:endParaRPr>
        </a:p>
      </dsp:txBody>
      <dsp:txXfrm>
        <a:off x="2316199" y="564692"/>
        <a:ext cx="3119753" cy="252821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AB53B5-6BB4-4CD3-A642-7C490EB73C8C}">
      <dsp:nvSpPr>
        <dsp:cNvPr id="0" name=""/>
        <dsp:cNvSpPr/>
      </dsp:nvSpPr>
      <dsp:spPr>
        <a:xfrm>
          <a:off x="3107" y="692196"/>
          <a:ext cx="3275216" cy="385319"/>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E98B15-C06F-4464-9569-ED8468D56155}">
      <dsp:nvSpPr>
        <dsp:cNvPr id="0" name=""/>
        <dsp:cNvSpPr/>
      </dsp:nvSpPr>
      <dsp:spPr>
        <a:xfrm>
          <a:off x="3107" y="836906"/>
          <a:ext cx="240609" cy="240609"/>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1BBD3B-2634-42E5-BC8D-F9C75E170BE6}">
      <dsp:nvSpPr>
        <dsp:cNvPr id="0" name=""/>
        <dsp:cNvSpPr/>
      </dsp:nvSpPr>
      <dsp:spPr>
        <a:xfrm>
          <a:off x="3107" y="0"/>
          <a:ext cx="3275216" cy="6921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l" defTabSz="1244600">
            <a:lnSpc>
              <a:spcPct val="90000"/>
            </a:lnSpc>
            <a:spcBef>
              <a:spcPct val="0"/>
            </a:spcBef>
            <a:spcAft>
              <a:spcPct val="35000"/>
            </a:spcAft>
          </a:pPr>
          <a:endParaRPr lang="es-MX" sz="2800" b="1" kern="1200" dirty="0" smtClean="0">
            <a:solidFill>
              <a:schemeClr val="accent5">
                <a:lumMod val="75000"/>
              </a:schemeClr>
            </a:solidFill>
            <a:latin typeface="Georgia" panose="02040502050405020303" pitchFamily="18" charset="0"/>
          </a:endParaRPr>
        </a:p>
        <a:p>
          <a:pPr lvl="0" algn="l" defTabSz="1244600">
            <a:lnSpc>
              <a:spcPct val="90000"/>
            </a:lnSpc>
            <a:spcBef>
              <a:spcPct val="0"/>
            </a:spcBef>
            <a:spcAft>
              <a:spcPct val="35000"/>
            </a:spcAft>
          </a:pPr>
          <a:r>
            <a:rPr lang="es-MX" sz="2400" b="1" kern="1200" dirty="0" smtClean="0">
              <a:latin typeface="Georgia" panose="02040502050405020303" pitchFamily="18" charset="0"/>
            </a:rPr>
            <a:t>Riesgo implicado</a:t>
          </a:r>
        </a:p>
        <a:p>
          <a:pPr lvl="0" algn="l" defTabSz="1244600">
            <a:lnSpc>
              <a:spcPct val="90000"/>
            </a:lnSpc>
            <a:spcBef>
              <a:spcPct val="0"/>
            </a:spcBef>
            <a:spcAft>
              <a:spcPct val="35000"/>
            </a:spcAft>
          </a:pPr>
          <a:endParaRPr lang="es-ES" sz="2400" b="1" kern="1200" dirty="0">
            <a:latin typeface="Georgia" panose="02040502050405020303" pitchFamily="18" charset="0"/>
          </a:endParaRPr>
        </a:p>
      </dsp:txBody>
      <dsp:txXfrm>
        <a:off x="3107" y="0"/>
        <a:ext cx="3275216" cy="692196"/>
      </dsp:txXfrm>
    </dsp:sp>
    <dsp:sp modelId="{D08DBFE2-25A7-4942-895D-AD72FABF2DDC}">
      <dsp:nvSpPr>
        <dsp:cNvPr id="0" name=""/>
        <dsp:cNvSpPr/>
      </dsp:nvSpPr>
      <dsp:spPr>
        <a:xfrm>
          <a:off x="3107" y="1397759"/>
          <a:ext cx="240603" cy="240603"/>
        </a:xfrm>
        <a:prstGeom prst="rect">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E24E89-F865-4EFD-863D-22500406C9FB}">
      <dsp:nvSpPr>
        <dsp:cNvPr id="0" name=""/>
        <dsp:cNvSpPr/>
      </dsp:nvSpPr>
      <dsp:spPr>
        <a:xfrm>
          <a:off x="383695" y="1722545"/>
          <a:ext cx="3045951" cy="5608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s-MX" sz="2400" b="0" kern="1200" dirty="0" smtClean="0">
              <a:solidFill>
                <a:schemeClr val="accent5">
                  <a:lumMod val="75000"/>
                </a:schemeClr>
              </a:solidFill>
              <a:latin typeface="Georgia" panose="02040502050405020303" pitchFamily="18" charset="0"/>
            </a:rPr>
            <a:t>Bajo en la obtención de los resultados.</a:t>
          </a:r>
          <a:endParaRPr lang="es-ES" sz="2400" b="0" kern="1200" dirty="0"/>
        </a:p>
      </dsp:txBody>
      <dsp:txXfrm>
        <a:off x="383695" y="1722545"/>
        <a:ext cx="3045951" cy="560846"/>
      </dsp:txXfrm>
    </dsp:sp>
    <dsp:sp modelId="{C4D3F9C9-2D48-4363-BDA8-FC3A769E5C70}">
      <dsp:nvSpPr>
        <dsp:cNvPr id="0" name=""/>
        <dsp:cNvSpPr/>
      </dsp:nvSpPr>
      <dsp:spPr>
        <a:xfrm>
          <a:off x="3442084" y="692196"/>
          <a:ext cx="3275216" cy="385319"/>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395DF-BA5B-4ED8-8B57-7FC72B7A1ABA}">
      <dsp:nvSpPr>
        <dsp:cNvPr id="0" name=""/>
        <dsp:cNvSpPr/>
      </dsp:nvSpPr>
      <dsp:spPr>
        <a:xfrm>
          <a:off x="3442084" y="836906"/>
          <a:ext cx="240609" cy="240609"/>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DD0934-CCE0-4714-B494-E0DD75E55A8C}">
      <dsp:nvSpPr>
        <dsp:cNvPr id="0" name=""/>
        <dsp:cNvSpPr/>
      </dsp:nvSpPr>
      <dsp:spPr>
        <a:xfrm>
          <a:off x="3442084" y="0"/>
          <a:ext cx="3275216" cy="6921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es-MX" sz="2400" b="1" kern="1200" dirty="0" smtClean="0">
              <a:latin typeface="Georgia" panose="02040502050405020303" pitchFamily="18" charset="0"/>
            </a:rPr>
            <a:t>Rasgos del investigador</a:t>
          </a:r>
          <a:endParaRPr lang="es-ES" sz="2400" b="1" kern="1200" dirty="0">
            <a:latin typeface="Georgia" panose="02040502050405020303" pitchFamily="18" charset="0"/>
          </a:endParaRPr>
        </a:p>
      </dsp:txBody>
      <dsp:txXfrm>
        <a:off x="3442084" y="0"/>
        <a:ext cx="3275216" cy="692196"/>
      </dsp:txXfrm>
    </dsp:sp>
    <dsp:sp modelId="{A40ABD9B-89EB-4A7E-AF77-10E3300FC58B}">
      <dsp:nvSpPr>
        <dsp:cNvPr id="0" name=""/>
        <dsp:cNvSpPr/>
      </dsp:nvSpPr>
      <dsp:spPr>
        <a:xfrm>
          <a:off x="3442084" y="1397759"/>
          <a:ext cx="240603" cy="240603"/>
        </a:xfrm>
        <a:prstGeom prst="rect">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48FCAF-F22D-45C4-9BBD-6F84000050A9}">
      <dsp:nvSpPr>
        <dsp:cNvPr id="0" name=""/>
        <dsp:cNvSpPr/>
      </dsp:nvSpPr>
      <dsp:spPr>
        <a:xfrm>
          <a:off x="3674456" y="1434937"/>
          <a:ext cx="3045951" cy="5608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s-MX" sz="2400" b="0" kern="1200" dirty="0" smtClean="0">
              <a:solidFill>
                <a:schemeClr val="accent5">
                  <a:lumMod val="75000"/>
                </a:schemeClr>
              </a:solidFill>
              <a:latin typeface="Georgia" panose="02040502050405020303" pitchFamily="18" charset="0"/>
            </a:rPr>
            <a:t>Precisión, observador. </a:t>
          </a:r>
          <a:endParaRPr lang="es-ES" sz="2400" b="0" kern="1200" dirty="0">
            <a:solidFill>
              <a:schemeClr val="accent5">
                <a:lumMod val="75000"/>
              </a:schemeClr>
            </a:solidFill>
            <a:latin typeface="Georgia" panose="02040502050405020303" pitchFamily="18" charset="0"/>
          </a:endParaRPr>
        </a:p>
      </dsp:txBody>
      <dsp:txXfrm>
        <a:off x="3674456" y="1434937"/>
        <a:ext cx="3045951" cy="56084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3055E0-8641-4746-BA13-3CBC441A3333}">
      <dsp:nvSpPr>
        <dsp:cNvPr id="0" name=""/>
        <dsp:cNvSpPr/>
      </dsp:nvSpPr>
      <dsp:spPr>
        <a:xfrm>
          <a:off x="2358911" y="177826"/>
          <a:ext cx="3055202" cy="2780679"/>
        </a:xfrm>
        <a:prstGeom prst="circularArrow">
          <a:avLst>
            <a:gd name="adj1" fmla="val 10980"/>
            <a:gd name="adj2" fmla="val 1142322"/>
            <a:gd name="adj3" fmla="val 4500000"/>
            <a:gd name="adj4" fmla="val 10800000"/>
            <a:gd name="adj5" fmla="val 12500"/>
          </a:avLst>
        </a:prstGeom>
        <a:blipFill rotWithShape="0">
          <a:blip xmlns:r="http://schemas.openxmlformats.org/officeDocument/2006/relationships" r:embed="rId1">
            <a:duotone>
              <a:schemeClr val="accent4">
                <a:hueOff val="0"/>
                <a:satOff val="0"/>
                <a:lumOff val="0"/>
                <a:alphaOff val="0"/>
                <a:shade val="74000"/>
                <a:satMod val="130000"/>
                <a:lumMod val="90000"/>
              </a:schemeClr>
              <a:schemeClr val="accent4">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9D5DAB5-37B7-495E-93A5-1066D83B10CC}">
      <dsp:nvSpPr>
        <dsp:cNvPr id="0" name=""/>
        <dsp:cNvSpPr/>
      </dsp:nvSpPr>
      <dsp:spPr>
        <a:xfrm>
          <a:off x="3024327" y="1081227"/>
          <a:ext cx="1786453" cy="893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latin typeface="Georgia" panose="02040502050405020303" pitchFamily="18" charset="0"/>
            </a:rPr>
            <a:t>Información respecto a la relación actual entre dos o más variables</a:t>
          </a:r>
          <a:r>
            <a:rPr lang="es-MX" sz="2000" b="0" kern="1200" dirty="0" smtClean="0">
              <a:latin typeface="Georgia" panose="02040502050405020303" pitchFamily="18" charset="0"/>
            </a:rPr>
            <a:t>.</a:t>
          </a:r>
          <a:endParaRPr lang="es-MX" sz="1800" b="1" kern="1200" dirty="0">
            <a:latin typeface="Georgia" panose="02040502050405020303" pitchFamily="18" charset="0"/>
          </a:endParaRPr>
        </a:p>
      </dsp:txBody>
      <dsp:txXfrm>
        <a:off x="3024327" y="1081227"/>
        <a:ext cx="1786453" cy="893121"/>
      </dsp:txXfrm>
    </dsp:sp>
    <dsp:sp modelId="{61C08A6D-8604-4975-85C0-929CCF4937B2}">
      <dsp:nvSpPr>
        <dsp:cNvPr id="0" name=""/>
        <dsp:cNvSpPr/>
      </dsp:nvSpPr>
      <dsp:spPr>
        <a:xfrm>
          <a:off x="1642670" y="2164488"/>
          <a:ext cx="2714518" cy="2461995"/>
        </a:xfrm>
        <a:prstGeom prst="blockArc">
          <a:avLst>
            <a:gd name="adj1" fmla="val 0"/>
            <a:gd name="adj2" fmla="val 18900000"/>
            <a:gd name="adj3" fmla="val 12740"/>
          </a:avLst>
        </a:prstGeom>
        <a:blipFill rotWithShape="0">
          <a:blip xmlns:r="http://schemas.openxmlformats.org/officeDocument/2006/relationships" r:embed="rId1">
            <a:duotone>
              <a:schemeClr val="accent4">
                <a:hueOff val="1335015"/>
                <a:satOff val="17844"/>
                <a:lumOff val="8628"/>
                <a:alphaOff val="0"/>
                <a:shade val="74000"/>
                <a:satMod val="130000"/>
                <a:lumMod val="90000"/>
              </a:schemeClr>
              <a:schemeClr val="accent4">
                <a:hueOff val="1335015"/>
                <a:satOff val="17844"/>
                <a:lumOff val="8628"/>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3CACE77-DDBF-42B1-A454-BAB866408B59}">
      <dsp:nvSpPr>
        <dsp:cNvPr id="0" name=""/>
        <dsp:cNvSpPr/>
      </dsp:nvSpPr>
      <dsp:spPr>
        <a:xfrm>
          <a:off x="1808950" y="2969823"/>
          <a:ext cx="2367515" cy="893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kern="1200" dirty="0" smtClean="0">
              <a:latin typeface="Georgia" panose="02040502050405020303" pitchFamily="18" charset="0"/>
            </a:rPr>
            <a:t>Comportamiento futuro.</a:t>
          </a:r>
          <a:endParaRPr lang="es-MX" sz="2000" b="0" kern="1200" dirty="0">
            <a:latin typeface="Georgia" panose="02040502050405020303" pitchFamily="18" charset="0"/>
          </a:endParaRPr>
        </a:p>
      </dsp:txBody>
      <dsp:txXfrm>
        <a:off x="1808950" y="2969823"/>
        <a:ext cx="2367515" cy="89312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13.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B80A7B1-ABA7-4F3B-80BD-984BD27CF18C}" type="datetimeFigureOut">
              <a:rPr lang="es-MX" smtClean="0"/>
              <a:t>28/09/2018</a:t>
            </a:fld>
            <a:endParaRPr lang="es-MX"/>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2C59F20-010B-418C-BC27-ABAFD7198827}" type="slidenum">
              <a:rPr lang="es-MX" smtClean="0"/>
              <a:t>‹Nº›</a:t>
            </a:fld>
            <a:endParaRPr lang="es-MX"/>
          </a:p>
        </p:txBody>
      </p:sp>
    </p:spTree>
    <p:extLst>
      <p:ext uri="{BB962C8B-B14F-4D97-AF65-F5344CB8AC3E}">
        <p14:creationId xmlns:p14="http://schemas.microsoft.com/office/powerpoint/2010/main" val="54477884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E7370D-93D9-46FF-88BF-30FF97B391C3}" type="datetimeFigureOut">
              <a:rPr lang="es-MX" smtClean="0"/>
              <a:t>28/09/2018</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481B94-19F7-48A2-A86B-DA4287BE624B}" type="slidenum">
              <a:rPr lang="es-MX" smtClean="0"/>
              <a:t>‹Nº›</a:t>
            </a:fld>
            <a:endParaRPr lang="es-MX"/>
          </a:p>
        </p:txBody>
      </p:sp>
    </p:spTree>
    <p:extLst>
      <p:ext uri="{BB962C8B-B14F-4D97-AF65-F5344CB8AC3E}">
        <p14:creationId xmlns:p14="http://schemas.microsoft.com/office/powerpoint/2010/main" val="67715721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1260944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70341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3471139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3639438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Tree>
    <p:extLst>
      <p:ext uri="{BB962C8B-B14F-4D97-AF65-F5344CB8AC3E}">
        <p14:creationId xmlns:p14="http://schemas.microsoft.com/office/powerpoint/2010/main" val="23161404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a:xfrm>
            <a:off x="6065417" y="5054602"/>
            <a:ext cx="673276" cy="279400"/>
          </a:xfrm>
        </p:spPr>
        <p:txBody>
          <a:bodyPr/>
          <a:lstStyle/>
          <a:p>
            <a:fld id="{F0CD1AC1-84EA-41CC-AB9B-C57AB6689A97}" type="datetime1">
              <a:rPr lang="es-MX" smtClean="0"/>
              <a:t>28/09/2018</a:t>
            </a:fld>
            <a:endParaRPr lang="es-MX"/>
          </a:p>
        </p:txBody>
      </p:sp>
      <p:sp>
        <p:nvSpPr>
          <p:cNvPr id="5" name="Footer Placeholder 4"/>
          <p:cNvSpPr>
            <a:spLocks noGrp="1"/>
          </p:cNvSpPr>
          <p:nvPr>
            <p:ph type="ftr" sz="quarter" idx="11"/>
          </p:nvPr>
        </p:nvSpPr>
        <p:spPr>
          <a:xfrm>
            <a:off x="1921934" y="5054602"/>
            <a:ext cx="4064860" cy="279400"/>
          </a:xfrm>
        </p:spPr>
        <p:txBody>
          <a:bodyPr/>
          <a:lstStyle/>
          <a:p>
            <a:endParaRPr lang="es-MX"/>
          </a:p>
        </p:txBody>
      </p:sp>
      <p:sp>
        <p:nvSpPr>
          <p:cNvPr id="6" name="Slide Number Placeholder 5"/>
          <p:cNvSpPr>
            <a:spLocks noGrp="1"/>
          </p:cNvSpPr>
          <p:nvPr>
            <p:ph type="sldNum" sz="quarter" idx="12"/>
          </p:nvPr>
        </p:nvSpPr>
        <p:spPr>
          <a:xfrm>
            <a:off x="6817317" y="5054602"/>
            <a:ext cx="413483" cy="279400"/>
          </a:xfrm>
        </p:spPr>
        <p:txBody>
          <a:bodyPr/>
          <a:lstStyle/>
          <a:p>
            <a:fld id="{0D75A694-A9E3-491F-A44B-64D9E11807F2}" type="slidenum">
              <a:rPr lang="es-MX" smtClean="0"/>
              <a:t>‹Nº›</a:t>
            </a:fld>
            <a:endParaRPr lang="es-MX"/>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33016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D2B6FA00-56D6-425C-AA0E-4091E169C3E9}"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75A694-A9E3-491F-A44B-64D9E11807F2}" type="slidenum">
              <a:rPr lang="es-MX" smtClean="0"/>
              <a:t>‹Nº›</a:t>
            </a:fld>
            <a:endParaRPr lang="es-MX"/>
          </a:p>
        </p:txBody>
      </p:sp>
    </p:spTree>
    <p:extLst>
      <p:ext uri="{BB962C8B-B14F-4D97-AF65-F5344CB8AC3E}">
        <p14:creationId xmlns:p14="http://schemas.microsoft.com/office/powerpoint/2010/main" val="90127080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D2B6FA00-56D6-425C-AA0E-4091E169C3E9}"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75A694-A9E3-491F-A44B-64D9E11807F2}" type="slidenum">
              <a:rPr lang="es-MX" smtClean="0"/>
              <a:t>‹Nº›</a:t>
            </a:fld>
            <a:endParaRPr lang="es-MX"/>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5807173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D2B6FA00-56D6-425C-AA0E-4091E169C3E9}"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75A694-A9E3-491F-A44B-64D9E11807F2}" type="slidenum">
              <a:rPr lang="es-MX" smtClean="0"/>
              <a:t>‹Nº›</a:t>
            </a:fld>
            <a:endParaRPr lang="es-MX"/>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0618165"/>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D2B6FA00-56D6-425C-AA0E-4091E169C3E9}"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75A694-A9E3-491F-A44B-64D9E11807F2}" type="slidenum">
              <a:rPr lang="es-MX" smtClean="0"/>
              <a:t>‹Nº›</a:t>
            </a:fld>
            <a:endParaRPr lang="es-MX"/>
          </a:p>
        </p:txBody>
      </p:sp>
    </p:spTree>
    <p:extLst>
      <p:ext uri="{BB962C8B-B14F-4D97-AF65-F5344CB8AC3E}">
        <p14:creationId xmlns:p14="http://schemas.microsoft.com/office/powerpoint/2010/main" val="2840473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D2B6FA00-56D6-425C-AA0E-4091E169C3E9}"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75A694-A9E3-491F-A44B-64D9E11807F2}" type="slidenum">
              <a:rPr lang="es-MX" smtClean="0"/>
              <a:t>‹Nº›</a:t>
            </a:fld>
            <a:endParaRPr lang="es-MX"/>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04013659"/>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s-ES" smtClean="0"/>
              <a:t>Haga clic para modificar el estilo de título del patrón</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D2B6FA00-56D6-425C-AA0E-4091E169C3E9}"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75A694-A9E3-491F-A44B-64D9E11807F2}" type="slidenum">
              <a:rPr lang="es-MX" smtClean="0"/>
              <a:t>‹Nº›</a:t>
            </a:fld>
            <a:endParaRPr lang="es-MX"/>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668757"/>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607164D-EA00-422F-B9F9-2F9B9CED0E28}"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75A694-A9E3-491F-A44B-64D9E11807F2}" type="slidenum">
              <a:rPr lang="es-MX" smtClean="0"/>
              <a:t>‹Nº›</a:t>
            </a:fld>
            <a:endParaRPr lang="es-MX"/>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83577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F963651-A38F-4242-87F2-51781ABCC548}"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75A694-A9E3-491F-A44B-64D9E11807F2}" type="slidenum">
              <a:rPr lang="es-MX" smtClean="0"/>
              <a:t>‹Nº›</a:t>
            </a:fld>
            <a:endParaRPr lang="es-MX"/>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983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C777AAD-EDE8-49B9-8610-6F6ED2663E09}"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75A694-A9E3-491F-A44B-64D9E11807F2}" type="slidenum">
              <a:rPr lang="es-MX" smtClean="0"/>
              <a:t>‹Nº›</a:t>
            </a:fld>
            <a:endParaRPr lang="es-MX"/>
          </a:p>
        </p:txBody>
      </p:sp>
    </p:spTree>
    <p:extLst>
      <p:ext uri="{BB962C8B-B14F-4D97-AF65-F5344CB8AC3E}">
        <p14:creationId xmlns:p14="http://schemas.microsoft.com/office/powerpoint/2010/main" val="2716247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14C72D6-F9DA-4E34-AD9B-83190FB77D63}" type="datetime1">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D75A694-A9E3-491F-A44B-64D9E11807F2}" type="slidenum">
              <a:rPr lang="es-MX" smtClean="0"/>
              <a:t>‹Nº›</a:t>
            </a:fld>
            <a:endParaRPr lang="es-MX"/>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4104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D019E6E-84B8-4E5C-B939-B14D82FDAEB1}"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75A694-A9E3-491F-A44B-64D9E11807F2}" type="slidenum">
              <a:rPr lang="es-MX" smtClean="0"/>
              <a:t>‹Nº›</a:t>
            </a:fld>
            <a:endParaRPr lang="es-MX"/>
          </a:p>
        </p:txBody>
      </p:sp>
    </p:spTree>
    <p:extLst>
      <p:ext uri="{BB962C8B-B14F-4D97-AF65-F5344CB8AC3E}">
        <p14:creationId xmlns:p14="http://schemas.microsoft.com/office/powerpoint/2010/main" val="2587289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A741443-F1BD-4620-AAA6-FFD8F8C2AE59}" type="datetime1">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D75A694-A9E3-491F-A44B-64D9E11807F2}" type="slidenum">
              <a:rPr lang="es-MX" smtClean="0"/>
              <a:t>‹Nº›</a:t>
            </a:fld>
            <a:endParaRPr lang="es-MX"/>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36972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2B6FA00-56D6-425C-AA0E-4091E169C3E9}" type="datetime1">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D75A694-A9E3-491F-A44B-64D9E11807F2}" type="slidenum">
              <a:rPr lang="es-MX" smtClean="0"/>
              <a:t>‹Nº›</a:t>
            </a:fld>
            <a:endParaRPr lang="es-MX"/>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3567386"/>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09889B-33D2-4D68-994B-073A1F9D5A35}" type="datetime1">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D75A694-A9E3-491F-A44B-64D9E11807F2}" type="slidenum">
              <a:rPr lang="es-MX" smtClean="0"/>
              <a:t>‹Nº›</a:t>
            </a:fld>
            <a:endParaRPr lang="es-MX"/>
          </a:p>
        </p:txBody>
      </p:sp>
    </p:spTree>
    <p:extLst>
      <p:ext uri="{BB962C8B-B14F-4D97-AF65-F5344CB8AC3E}">
        <p14:creationId xmlns:p14="http://schemas.microsoft.com/office/powerpoint/2010/main" val="2852238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F37F23A-EADD-4597-8FF5-2968118EE281}"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75A694-A9E3-491F-A44B-64D9E11807F2}" type="slidenum">
              <a:rPr lang="es-MX" smtClean="0"/>
              <a:t>‹Nº›</a:t>
            </a:fld>
            <a:endParaRPr lang="es-MX"/>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2162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719D1AC1-3CDF-4CA6-BD3E-F0DBBFECA54A}" type="datetime1">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D75A694-A9E3-491F-A44B-64D9E11807F2}" type="slidenum">
              <a:rPr lang="es-MX" smtClean="0"/>
              <a:t>‹Nº›</a:t>
            </a:fld>
            <a:endParaRPr lang="es-MX"/>
          </a:p>
        </p:txBody>
      </p:sp>
    </p:spTree>
    <p:extLst>
      <p:ext uri="{BB962C8B-B14F-4D97-AF65-F5344CB8AC3E}">
        <p14:creationId xmlns:p14="http://schemas.microsoft.com/office/powerpoint/2010/main" val="4113609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2B6FA00-56D6-425C-AA0E-4091E169C3E9}" type="datetime1">
              <a:rPr lang="es-MX" smtClean="0"/>
              <a:t>28/09/2018</a:t>
            </a:fld>
            <a:endParaRPr lang="es-MX"/>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D75A694-A9E3-491F-A44B-64D9E11807F2}" type="slidenum">
              <a:rPr lang="es-MX" smtClean="0"/>
              <a:t>‹Nº›</a:t>
            </a:fld>
            <a:endParaRPr lang="es-MX"/>
          </a:p>
        </p:txBody>
      </p:sp>
    </p:spTree>
    <p:extLst>
      <p:ext uri="{BB962C8B-B14F-4D97-AF65-F5344CB8AC3E}">
        <p14:creationId xmlns:p14="http://schemas.microsoft.com/office/powerpoint/2010/main" val="1054041879"/>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Lst>
  <p:hf sldNum="0" hdr="0" ftr="0" dt="0"/>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5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
        <p:nvSpPr>
          <p:cNvPr id="7" name="6 Rectángulo"/>
          <p:cNvSpPr/>
          <p:nvPr/>
        </p:nvSpPr>
        <p:spPr>
          <a:xfrm>
            <a:off x="0" y="0"/>
            <a:ext cx="9144000" cy="6858000"/>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0" y="0"/>
            <a:ext cx="9144000" cy="685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Picture 2" descr="Uaemex"/>
          <p:cNvPicPr>
            <a:picLocks noChangeAspect="1" noChangeArrowheads="1"/>
          </p:cNvPicPr>
          <p:nvPr/>
        </p:nvPicPr>
        <p:blipFill>
          <a:blip r:embed="rId2"/>
          <a:srcRect/>
          <a:stretch>
            <a:fillRect/>
          </a:stretch>
        </p:blipFill>
        <p:spPr bwMode="auto">
          <a:xfrm>
            <a:off x="827088" y="476250"/>
            <a:ext cx="2952750" cy="2670175"/>
          </a:xfrm>
          <a:prstGeom prst="rect">
            <a:avLst/>
          </a:prstGeom>
          <a:noFill/>
          <a:ln w="9525">
            <a:noFill/>
            <a:miter lim="800000"/>
            <a:headEnd/>
            <a:tailEnd/>
          </a:ln>
        </p:spPr>
      </p:pic>
      <p:pic>
        <p:nvPicPr>
          <p:cNvPr id="10" name="Picture 3"/>
          <p:cNvPicPr>
            <a:picLocks noChangeAspect="1" noChangeArrowheads="1"/>
          </p:cNvPicPr>
          <p:nvPr/>
        </p:nvPicPr>
        <p:blipFill>
          <a:blip r:embed="rId3"/>
          <a:srcRect/>
          <a:stretch>
            <a:fillRect/>
          </a:stretch>
        </p:blipFill>
        <p:spPr bwMode="auto">
          <a:xfrm>
            <a:off x="5724525" y="3429000"/>
            <a:ext cx="3049588" cy="3214688"/>
          </a:xfrm>
          <a:prstGeom prst="rect">
            <a:avLst/>
          </a:prstGeom>
          <a:noFill/>
          <a:ln w="9525">
            <a:noFill/>
            <a:miter lim="800000"/>
            <a:headEnd/>
            <a:tailEnd/>
          </a:ln>
        </p:spPr>
      </p:pic>
    </p:spTree>
    <p:extLst>
      <p:ext uri="{BB962C8B-B14F-4D97-AF65-F5344CB8AC3E}">
        <p14:creationId xmlns:p14="http://schemas.microsoft.com/office/powerpoint/2010/main" val="29367366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71600" y="405699"/>
            <a:ext cx="7442820" cy="5175250"/>
          </a:xfrm>
        </p:spPr>
        <p:txBody>
          <a:bodyPr>
            <a:noAutofit/>
          </a:bodyPr>
          <a:lstStyle/>
          <a:p>
            <a:pPr marL="0" indent="0" algn="just">
              <a:lnSpc>
                <a:spcPct val="160000"/>
              </a:lnSpc>
              <a:spcBef>
                <a:spcPts val="0"/>
              </a:spcBef>
              <a:buNone/>
            </a:pPr>
            <a:endParaRPr lang="es-MX" sz="2500" dirty="0"/>
          </a:p>
          <a:p>
            <a:pPr marL="0" indent="0" algn="just">
              <a:lnSpc>
                <a:spcPct val="160000"/>
              </a:lnSpc>
              <a:spcBef>
                <a:spcPts val="0"/>
              </a:spcBef>
              <a:buNone/>
            </a:pPr>
            <a:r>
              <a:rPr lang="es-MX" sz="2500" dirty="0"/>
              <a:t>ante el objeto de estudio.</a:t>
            </a:r>
          </a:p>
          <a:p>
            <a:pPr marL="0" indent="0" algn="just">
              <a:lnSpc>
                <a:spcPct val="160000"/>
              </a:lnSpc>
              <a:spcBef>
                <a:spcPts val="0"/>
              </a:spcBef>
              <a:buNone/>
            </a:pPr>
            <a:r>
              <a:rPr lang="es-MX" sz="2500" dirty="0" smtClean="0"/>
              <a:t>El </a:t>
            </a:r>
            <a:r>
              <a:rPr lang="es-MX" sz="2500" dirty="0"/>
              <a:t>presente trabajo </a:t>
            </a:r>
            <a:r>
              <a:rPr lang="es-MX" sz="2500" dirty="0" smtClean="0"/>
              <a:t>pretende demostrar que existen diferentes alcances de investigación para lo cual a través de la información planteada se concentrarán los elementos que caracteriza a cada uno de los estudios: explorativo, descriptivo, correlacional y explicativo, eso con la intención de establecer relación directa con los diferentes enfoques u objetos de estudio que son abordados en la investigación.</a:t>
            </a:r>
          </a:p>
          <a:p>
            <a:pPr marL="0" indent="0" algn="just">
              <a:lnSpc>
                <a:spcPct val="160000"/>
              </a:lnSpc>
              <a:spcBef>
                <a:spcPts val="0"/>
              </a:spcBef>
              <a:buNone/>
            </a:pPr>
            <a:endParaRPr lang="es-MX" sz="2500" dirty="0" smtClean="0"/>
          </a:p>
          <a:p>
            <a:pPr marL="0" indent="0" algn="just">
              <a:lnSpc>
                <a:spcPct val="160000"/>
              </a:lnSpc>
              <a:spcBef>
                <a:spcPts val="0"/>
              </a:spcBef>
              <a:buNone/>
            </a:pPr>
            <a:endParaRPr lang="es-MX" sz="2500" dirty="0" smtClean="0"/>
          </a:p>
        </p:txBody>
      </p:sp>
      <p:sp>
        <p:nvSpPr>
          <p:cNvPr id="4"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Tree>
    <p:extLst>
      <p:ext uri="{BB962C8B-B14F-4D97-AF65-F5344CB8AC3E}">
        <p14:creationId xmlns:p14="http://schemas.microsoft.com/office/powerpoint/2010/main" val="8122526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Título"/>
          <p:cNvSpPr txBox="1">
            <a:spLocks/>
          </p:cNvSpPr>
          <p:nvPr/>
        </p:nvSpPr>
        <p:spPr>
          <a:xfrm>
            <a:off x="1067516" y="2636912"/>
            <a:ext cx="7024744" cy="1143000"/>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60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rPr>
              <a:t>1.- Alcance de la Investigación</a:t>
            </a:r>
            <a:endParaRPr lang="es-MX" sz="6000"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1322653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4294967295"/>
          </p:nvPr>
        </p:nvSpPr>
        <p:spPr>
          <a:xfrm>
            <a:off x="971600" y="1196752"/>
            <a:ext cx="7015286" cy="4392488"/>
          </a:xfrm>
        </p:spPr>
        <p:txBody>
          <a:bodyPr>
            <a:noAutofit/>
          </a:bodyPr>
          <a:lstStyle/>
          <a:p>
            <a:pPr algn="just"/>
            <a:r>
              <a:rPr lang="es-MX" sz="2700" dirty="0"/>
              <a:t>El alcance de </a:t>
            </a:r>
            <a:r>
              <a:rPr lang="es-MX" sz="2700" dirty="0" smtClean="0"/>
              <a:t>cualquier tipo de investigación permite indicar el resultado que </a:t>
            </a:r>
            <a:r>
              <a:rPr lang="es-MX" sz="2700" dirty="0"/>
              <a:t>se </a:t>
            </a:r>
            <a:r>
              <a:rPr lang="es-MX" sz="2700" dirty="0" smtClean="0"/>
              <a:t>podrá lograr;  </a:t>
            </a:r>
            <a:r>
              <a:rPr lang="es-MX" sz="2700" dirty="0"/>
              <a:t>condiciona el método que se seguirá para obtener dichos </a:t>
            </a:r>
            <a:r>
              <a:rPr lang="es-MX" sz="2700" dirty="0" smtClean="0"/>
              <a:t>resultados.</a:t>
            </a:r>
          </a:p>
          <a:p>
            <a:pPr algn="just"/>
            <a:r>
              <a:rPr lang="es-MX" sz="2700" dirty="0" smtClean="0"/>
              <a:t>En este sentido, es importante identificar adecuadamente dicho </a:t>
            </a:r>
            <a:r>
              <a:rPr lang="es-MX" sz="2700" dirty="0"/>
              <a:t>alcance antes de </a:t>
            </a:r>
            <a:r>
              <a:rPr lang="es-MX" sz="2700" dirty="0" smtClean="0"/>
              <a:t>comenzar a generar o desarrollar la investigación; es decir, mientras tanto que el investigador no cuente con la claridad para iniciar, no se lograrán resultados reales.</a:t>
            </a:r>
            <a:endParaRPr lang="es-MX" sz="2700" dirty="0"/>
          </a:p>
        </p:txBody>
      </p:sp>
    </p:spTree>
    <p:extLst>
      <p:ext uri="{BB962C8B-B14F-4D97-AF65-F5344CB8AC3E}">
        <p14:creationId xmlns:p14="http://schemas.microsoft.com/office/powerpoint/2010/main" val="1890809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41212" y="764704"/>
            <a:ext cx="6798734" cy="1303867"/>
          </a:xfrm>
        </p:spPr>
        <p:txBody>
          <a:bodyPr>
            <a:normAutofit fontScale="90000"/>
          </a:bodyPr>
          <a:lstStyle/>
          <a:p>
            <a:r>
              <a:rPr lang="es-MX" b="1" dirty="0" smtClean="0">
                <a:solidFill>
                  <a:schemeClr val="accent5">
                    <a:lumMod val="75000"/>
                  </a:schemeClr>
                </a:solidFill>
              </a:rPr>
              <a:t>1.1. ¿Qué se debe de considerar a la hora de investigar?</a:t>
            </a:r>
            <a:endParaRPr lang="es-MX" b="1" dirty="0">
              <a:solidFill>
                <a:schemeClr val="accent5">
                  <a:lumMod val="75000"/>
                </a:schemeClr>
              </a:solidFill>
            </a:endParaRPr>
          </a:p>
        </p:txBody>
      </p:sp>
      <p:sp>
        <p:nvSpPr>
          <p:cNvPr id="3" name="Marcador de contenido 2"/>
          <p:cNvSpPr>
            <a:spLocks noGrp="1"/>
          </p:cNvSpPr>
          <p:nvPr>
            <p:ph idx="1"/>
          </p:nvPr>
        </p:nvSpPr>
        <p:spPr>
          <a:xfrm>
            <a:off x="1141212" y="2348880"/>
            <a:ext cx="6798736" cy="3444997"/>
          </a:xfrm>
        </p:spPr>
        <p:txBody>
          <a:bodyPr>
            <a:noAutofit/>
          </a:bodyPr>
          <a:lstStyle/>
          <a:p>
            <a:pPr algn="just">
              <a:lnSpc>
                <a:spcPct val="150000"/>
              </a:lnSpc>
              <a:spcBef>
                <a:spcPts val="0"/>
              </a:spcBef>
              <a:spcAft>
                <a:spcPts val="0"/>
              </a:spcAft>
              <a:buClr>
                <a:schemeClr val="accent4">
                  <a:lumMod val="75000"/>
                </a:schemeClr>
              </a:buClr>
              <a:buFont typeface="Wingdings" panose="05000000000000000000" pitchFamily="2" charset="2"/>
              <a:buChar char="Ø"/>
            </a:pPr>
            <a:r>
              <a:rPr lang="es-MX" dirty="0">
                <a:latin typeface="Georgia" panose="02040502050405020303" pitchFamily="18" charset="0"/>
              </a:rPr>
              <a:t>La especificación del problema a examinar.</a:t>
            </a:r>
          </a:p>
          <a:p>
            <a:pPr algn="just">
              <a:lnSpc>
                <a:spcPct val="150000"/>
              </a:lnSpc>
              <a:spcBef>
                <a:spcPts val="0"/>
              </a:spcBef>
              <a:spcAft>
                <a:spcPts val="0"/>
              </a:spcAft>
              <a:buClr>
                <a:schemeClr val="accent4">
                  <a:lumMod val="75000"/>
                </a:schemeClr>
              </a:buClr>
              <a:buFont typeface="Wingdings" panose="05000000000000000000" pitchFamily="2" charset="2"/>
              <a:buChar char="Ø"/>
            </a:pPr>
            <a:r>
              <a:rPr lang="es-MX" dirty="0">
                <a:latin typeface="Georgia" panose="02040502050405020303" pitchFamily="18" charset="0"/>
              </a:rPr>
              <a:t>Formulación de una pregunta clave </a:t>
            </a:r>
            <a:r>
              <a:rPr lang="es-MX" dirty="0" smtClean="0">
                <a:latin typeface="Georgia" panose="02040502050405020303" pitchFamily="18" charset="0"/>
              </a:rPr>
              <a:t>definida.</a:t>
            </a:r>
            <a:endParaRPr lang="es-MX" dirty="0">
              <a:latin typeface="Georgia" panose="02040502050405020303" pitchFamily="18" charset="0"/>
            </a:endParaRPr>
          </a:p>
          <a:p>
            <a:pPr algn="just">
              <a:lnSpc>
                <a:spcPct val="150000"/>
              </a:lnSpc>
              <a:spcBef>
                <a:spcPts val="0"/>
              </a:spcBef>
              <a:spcAft>
                <a:spcPts val="0"/>
              </a:spcAft>
              <a:buClr>
                <a:schemeClr val="accent4">
                  <a:lumMod val="75000"/>
                </a:schemeClr>
              </a:buClr>
              <a:buFont typeface="Wingdings" panose="05000000000000000000" pitchFamily="2" charset="2"/>
              <a:buChar char="Ø"/>
            </a:pPr>
            <a:r>
              <a:rPr lang="es-MX" dirty="0" smtClean="0">
                <a:latin typeface="Georgia" panose="02040502050405020303" pitchFamily="18" charset="0"/>
              </a:rPr>
              <a:t>Aprender </a:t>
            </a:r>
            <a:r>
              <a:rPr lang="es-MX" dirty="0">
                <a:latin typeface="Georgia" panose="02040502050405020303" pitchFamily="18" charset="0"/>
              </a:rPr>
              <a:t>de las críticas constructivas.</a:t>
            </a:r>
          </a:p>
          <a:p>
            <a:pPr algn="just">
              <a:lnSpc>
                <a:spcPct val="150000"/>
              </a:lnSpc>
              <a:spcBef>
                <a:spcPts val="0"/>
              </a:spcBef>
              <a:spcAft>
                <a:spcPts val="0"/>
              </a:spcAft>
              <a:buClr>
                <a:schemeClr val="accent4">
                  <a:lumMod val="75000"/>
                </a:schemeClr>
              </a:buClr>
              <a:buFont typeface="Wingdings" panose="05000000000000000000" pitchFamily="2" charset="2"/>
              <a:buChar char="Ø"/>
            </a:pPr>
            <a:r>
              <a:rPr lang="es-MX" dirty="0" smtClean="0">
                <a:latin typeface="Georgia" panose="02040502050405020303" pitchFamily="18" charset="0"/>
              </a:rPr>
              <a:t>Aprender </a:t>
            </a:r>
            <a:r>
              <a:rPr lang="es-MX" dirty="0">
                <a:latin typeface="Georgia" panose="02040502050405020303" pitchFamily="18" charset="0"/>
              </a:rPr>
              <a:t>del porqué no se está obteniendo un resultado.</a:t>
            </a:r>
          </a:p>
          <a:p>
            <a:pPr algn="just">
              <a:lnSpc>
                <a:spcPct val="150000"/>
              </a:lnSpc>
              <a:spcBef>
                <a:spcPts val="0"/>
              </a:spcBef>
              <a:spcAft>
                <a:spcPts val="0"/>
              </a:spcAft>
              <a:buClr>
                <a:schemeClr val="accent4">
                  <a:lumMod val="75000"/>
                </a:schemeClr>
              </a:buClr>
              <a:buFont typeface="Wingdings" panose="05000000000000000000" pitchFamily="2" charset="2"/>
              <a:buChar char="Ø"/>
            </a:pPr>
            <a:r>
              <a:rPr lang="es-MX" dirty="0" smtClean="0">
                <a:latin typeface="Georgia" panose="02040502050405020303" pitchFamily="18" charset="0"/>
              </a:rPr>
              <a:t>Las </a:t>
            </a:r>
            <a:r>
              <a:rPr lang="es-MX" dirty="0">
                <a:latin typeface="Georgia" panose="02040502050405020303" pitchFamily="18" charset="0"/>
              </a:rPr>
              <a:t>hipótesis han de formularse de tal forma que puedan ser contrastadas.</a:t>
            </a:r>
          </a:p>
          <a:p>
            <a:pPr>
              <a:lnSpc>
                <a:spcPct val="150000"/>
              </a:lnSpc>
              <a:spcBef>
                <a:spcPts val="0"/>
              </a:spcBef>
              <a:spcAft>
                <a:spcPts val="0"/>
              </a:spcAft>
              <a:buClr>
                <a:schemeClr val="accent4">
                  <a:lumMod val="75000"/>
                </a:schemeClr>
              </a:buClr>
              <a:buFont typeface="Wingdings" panose="05000000000000000000" pitchFamily="2" charset="2"/>
              <a:buChar char="Ø"/>
            </a:pPr>
            <a:endParaRPr lang="es-MX" dirty="0">
              <a:latin typeface="Georgia" panose="02040502050405020303" pitchFamily="18" charset="0"/>
            </a:endParaRPr>
          </a:p>
        </p:txBody>
      </p:sp>
    </p:spTree>
    <p:extLst>
      <p:ext uri="{BB962C8B-B14F-4D97-AF65-F5344CB8AC3E}">
        <p14:creationId xmlns:p14="http://schemas.microsoft.com/office/powerpoint/2010/main" val="42937386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1043608" y="919538"/>
            <a:ext cx="7329389" cy="4515024"/>
          </a:xfrm>
          <a:prstGeom prst="rect">
            <a:avLst/>
          </a:prstGeom>
        </p:spPr>
      </p:pic>
      <p:sp>
        <p:nvSpPr>
          <p:cNvPr id="2" name="Rectángulo 1"/>
          <p:cNvSpPr/>
          <p:nvPr/>
        </p:nvSpPr>
        <p:spPr>
          <a:xfrm>
            <a:off x="899592" y="1268760"/>
            <a:ext cx="7344816" cy="4524315"/>
          </a:xfrm>
          <a:prstGeom prst="rect">
            <a:avLst/>
          </a:prstGeom>
        </p:spPr>
        <p:txBody>
          <a:bodyPr wrap="square">
            <a:spAutoFit/>
          </a:bodyPr>
          <a:lstStyle/>
          <a:p>
            <a:pPr algn="ctr"/>
            <a:r>
              <a:rPr lang="es-MX" sz="2400" dirty="0">
                <a:latin typeface="Georgia" panose="02040502050405020303" pitchFamily="18" charset="0"/>
              </a:rPr>
              <a:t>Un proyecto de investigación nace con una idea </a:t>
            </a:r>
            <a:r>
              <a:rPr lang="es-MX" sz="2400" dirty="0" smtClean="0">
                <a:latin typeface="Georgia" panose="02040502050405020303" pitchFamily="18" charset="0"/>
              </a:rPr>
              <a:t> o interés que </a:t>
            </a:r>
            <a:r>
              <a:rPr lang="es-MX" sz="2400" dirty="0">
                <a:latin typeface="Georgia" panose="02040502050405020303" pitchFamily="18" charset="0"/>
              </a:rPr>
              <a:t>tiene el investigador de estudiar un tema </a:t>
            </a:r>
            <a:r>
              <a:rPr lang="es-MX" sz="2400" dirty="0" smtClean="0">
                <a:latin typeface="Georgia" panose="02040502050405020303" pitchFamily="18" charset="0"/>
              </a:rPr>
              <a:t>específico, </a:t>
            </a:r>
            <a:r>
              <a:rPr lang="es-MX" sz="2400" dirty="0">
                <a:latin typeface="Georgia" panose="02040502050405020303" pitchFamily="18" charset="0"/>
              </a:rPr>
              <a:t>y que </a:t>
            </a:r>
            <a:r>
              <a:rPr lang="es-MX" sz="2400" dirty="0" smtClean="0">
                <a:latin typeface="Georgia" panose="02040502050405020303" pitchFamily="18" charset="0"/>
              </a:rPr>
              <a:t>después de revisar </a:t>
            </a:r>
            <a:r>
              <a:rPr lang="es-MX" sz="2400" dirty="0">
                <a:latin typeface="Georgia" panose="02040502050405020303" pitchFamily="18" charset="0"/>
              </a:rPr>
              <a:t>la literatura </a:t>
            </a:r>
            <a:r>
              <a:rPr lang="es-MX" sz="2400" dirty="0" smtClean="0">
                <a:latin typeface="Georgia" panose="02040502050405020303" pitchFamily="18" charset="0"/>
              </a:rPr>
              <a:t>encuentre </a:t>
            </a:r>
            <a:r>
              <a:rPr lang="es-MX" sz="2400" dirty="0">
                <a:latin typeface="Georgia" panose="02040502050405020303" pitchFamily="18" charset="0"/>
              </a:rPr>
              <a:t>un problema o área de oportunidad a atender. </a:t>
            </a:r>
            <a:endParaRPr lang="es-MX" sz="2400" dirty="0" smtClean="0">
              <a:latin typeface="Georgia" panose="02040502050405020303" pitchFamily="18" charset="0"/>
            </a:endParaRPr>
          </a:p>
          <a:p>
            <a:pPr algn="ctr"/>
            <a:endParaRPr lang="es-MX" sz="2400" dirty="0">
              <a:latin typeface="Georgia" panose="02040502050405020303" pitchFamily="18" charset="0"/>
            </a:endParaRPr>
          </a:p>
          <a:p>
            <a:pPr algn="ctr"/>
            <a:r>
              <a:rPr lang="es-MX" sz="2400" dirty="0" smtClean="0">
                <a:latin typeface="Georgia" panose="02040502050405020303" pitchFamily="18" charset="0"/>
              </a:rPr>
              <a:t>Esto significa que mientras no existe una problemática a resolver, no existe objeto de estudio; por tal motivo cuando </a:t>
            </a:r>
            <a:r>
              <a:rPr lang="es-MX" sz="2400" dirty="0">
                <a:latin typeface="Georgia" panose="02040502050405020303" pitchFamily="18" charset="0"/>
              </a:rPr>
              <a:t>se define el </a:t>
            </a:r>
            <a:r>
              <a:rPr lang="es-MX" sz="2400" dirty="0" smtClean="0">
                <a:latin typeface="Georgia" panose="02040502050405020303" pitchFamily="18" charset="0"/>
              </a:rPr>
              <a:t>problema el investigador  se encuentra preparado para establecer </a:t>
            </a:r>
            <a:r>
              <a:rPr lang="es-MX" sz="2400" dirty="0">
                <a:latin typeface="Georgia" panose="02040502050405020303" pitchFamily="18" charset="0"/>
              </a:rPr>
              <a:t>el alcance de la misma</a:t>
            </a:r>
            <a:r>
              <a:rPr lang="es-MX" sz="2400" dirty="0" smtClean="0">
                <a:latin typeface="Georgia" panose="02040502050405020303" pitchFamily="18" charset="0"/>
              </a:rPr>
              <a:t>.</a:t>
            </a:r>
          </a:p>
          <a:p>
            <a:pPr algn="ctr"/>
            <a:endParaRPr lang="es-MX" sz="2400" dirty="0"/>
          </a:p>
        </p:txBody>
      </p:sp>
      <p:sp>
        <p:nvSpPr>
          <p:cNvPr id="4" name="Rectángulo 3"/>
          <p:cNvSpPr/>
          <p:nvPr/>
        </p:nvSpPr>
        <p:spPr>
          <a:xfrm>
            <a:off x="3412868" y="6021288"/>
            <a:ext cx="1516762" cy="261610"/>
          </a:xfrm>
          <a:prstGeom prst="rect">
            <a:avLst/>
          </a:prstGeom>
        </p:spPr>
        <p:txBody>
          <a:bodyPr wrap="none">
            <a:spAutoFit/>
          </a:bodyPr>
          <a:lstStyle/>
          <a:p>
            <a:r>
              <a:rPr lang="en-US" sz="1100" b="1" dirty="0" smtClean="0">
                <a:latin typeface="Times New Roman" panose="02020603050405020304" pitchFamily="18" charset="0"/>
                <a:cs typeface="Times New Roman" panose="02020603050405020304" pitchFamily="18" charset="0"/>
              </a:rPr>
              <a:t>(</a:t>
            </a:r>
            <a:r>
              <a:rPr lang="en-US" sz="1100" b="1" dirty="0" err="1" smtClean="0">
                <a:latin typeface="Times New Roman" panose="02020603050405020304" pitchFamily="18" charset="0"/>
                <a:cs typeface="Times New Roman" panose="02020603050405020304" pitchFamily="18" charset="0"/>
              </a:rPr>
              <a:t>investigación</a:t>
            </a:r>
            <a:r>
              <a:rPr lang="en-US" sz="1100" b="1" dirty="0" smtClean="0">
                <a:latin typeface="Times New Roman" panose="02020603050405020304" pitchFamily="18" charset="0"/>
                <a:cs typeface="Times New Roman" panose="02020603050405020304" pitchFamily="18" charset="0"/>
              </a:rPr>
              <a:t> 1, 2018)</a:t>
            </a:r>
            <a:endParaRPr lang="es-MX" sz="1100" b="1" dirty="0">
              <a:latin typeface="Times New Roman" panose="02020603050405020304" pitchFamily="18" charset="0"/>
              <a:cs typeface="Times New Roman" panose="02020603050405020304" pitchFamily="18" charset="0"/>
            </a:endParaRPr>
          </a:p>
        </p:txBody>
      </p:sp>
      <p:sp>
        <p:nvSpPr>
          <p:cNvPr id="6" name="Rectángulo 5"/>
          <p:cNvSpPr/>
          <p:nvPr/>
        </p:nvSpPr>
        <p:spPr>
          <a:xfrm>
            <a:off x="2627784" y="5429153"/>
            <a:ext cx="6192688" cy="369332"/>
          </a:xfrm>
          <a:prstGeom prst="rect">
            <a:avLst/>
          </a:prstGeom>
        </p:spPr>
        <p:txBody>
          <a:bodyPr wrap="square">
            <a:spAutoFit/>
          </a:bodyPr>
          <a:lstStyle/>
          <a:p>
            <a:r>
              <a:rPr lang="es-MX" dirty="0" smtClean="0">
                <a:latin typeface="Georgia" panose="02040502050405020303" pitchFamily="18" charset="0"/>
                <a:ea typeface="Times New Roman" panose="02020603050405020304" pitchFamily="18" charset="0"/>
              </a:rPr>
              <a:t>(</a:t>
            </a:r>
            <a:r>
              <a:rPr lang="es-MX" dirty="0" err="1" smtClean="0">
                <a:latin typeface="Georgia" panose="02040502050405020303" pitchFamily="18" charset="0"/>
                <a:ea typeface="Times New Roman" panose="02020603050405020304" pitchFamily="18" charset="0"/>
              </a:rPr>
              <a:t>Sampieri</a:t>
            </a:r>
            <a:r>
              <a:rPr lang="es-MX" dirty="0">
                <a:latin typeface="Georgia" panose="02040502050405020303" pitchFamily="18" charset="0"/>
                <a:ea typeface="Times New Roman" panose="02020603050405020304" pitchFamily="18" charset="0"/>
              </a:rPr>
              <a:t>, </a:t>
            </a:r>
            <a:r>
              <a:rPr lang="es-MX" dirty="0" smtClean="0">
                <a:latin typeface="Georgia" panose="02040502050405020303" pitchFamily="18" charset="0"/>
                <a:ea typeface="Times New Roman" panose="02020603050405020304" pitchFamily="18" charset="0"/>
              </a:rPr>
              <a:t>Fernández y Baptista, 2014)</a:t>
            </a:r>
            <a:endParaRPr lang="es-MX" dirty="0"/>
          </a:p>
        </p:txBody>
      </p:sp>
    </p:spTree>
    <p:extLst>
      <p:ext uri="{BB962C8B-B14F-4D97-AF65-F5344CB8AC3E}">
        <p14:creationId xmlns:p14="http://schemas.microsoft.com/office/powerpoint/2010/main" val="35354793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7488" y="980728"/>
            <a:ext cx="7436048" cy="1303867"/>
          </a:xfrm>
        </p:spPr>
        <p:txBody>
          <a:bodyPr>
            <a:noAutofit/>
          </a:bodyPr>
          <a:lstStyle/>
          <a:p>
            <a:r>
              <a:rPr lang="es-MX" sz="36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1.2. ¿ </a:t>
            </a:r>
            <a:r>
              <a:rPr lang="es-MX" sz="3600"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Por que es necesario definir el </a:t>
            </a:r>
            <a:r>
              <a:rPr lang="es-MX" sz="36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alcance</a:t>
            </a:r>
            <a:r>
              <a:rPr lang="es-MX" sz="3600"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a:t>
            </a:r>
            <a:br>
              <a:rPr lang="es-MX" sz="3600"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br>
            <a:endParaRPr lang="es-MX" sz="3600"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45652611"/>
              </p:ext>
            </p:extLst>
          </p:nvPr>
        </p:nvGraphicFramePr>
        <p:xfrm>
          <a:off x="1547664" y="2708920"/>
          <a:ext cx="6335697" cy="3096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2051216" y="2393520"/>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1. Alcance de la investigación</a:t>
            </a:r>
            <a:endParaRPr lang="es-MX" sz="1600" b="1" dirty="0">
              <a:solidFill>
                <a:schemeClr val="tx1"/>
              </a:solidFill>
            </a:endParaRPr>
          </a:p>
        </p:txBody>
      </p:sp>
      <p:sp>
        <p:nvSpPr>
          <p:cNvPr id="6" name="Rectángulo 5"/>
          <p:cNvSpPr/>
          <p:nvPr/>
        </p:nvSpPr>
        <p:spPr>
          <a:xfrm>
            <a:off x="2123728" y="5958830"/>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75538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548680"/>
            <a:ext cx="4062524" cy="2858813"/>
          </a:xfrm>
          <a:prstGeom prst="rect">
            <a:avLst/>
          </a:prstGeom>
        </p:spPr>
      </p:pic>
      <p:sp>
        <p:nvSpPr>
          <p:cNvPr id="9" name="Rectangle 4"/>
          <p:cNvSpPr>
            <a:spLocks noGrp="1" noChangeArrowheads="1"/>
          </p:cNvSpPr>
          <p:nvPr>
            <p:ph idx="1"/>
          </p:nvPr>
        </p:nvSpPr>
        <p:spPr bwMode="auto">
          <a:xfrm>
            <a:off x="1325712" y="2907536"/>
            <a:ext cx="684076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lvl="0" indent="0" algn="ctr" defTabSz="914400" eaLnBrk="0" fontAlgn="base" hangingPunct="0">
              <a:lnSpc>
                <a:spcPct val="150000"/>
              </a:lnSpc>
              <a:spcBef>
                <a:spcPct val="0"/>
              </a:spcBef>
              <a:spcAft>
                <a:spcPct val="0"/>
              </a:spcAft>
              <a:buClrTx/>
              <a:buSzTx/>
              <a:buNone/>
            </a:pPr>
            <a:r>
              <a:rPr lang="es-MX" altLang="es-MX" dirty="0" smtClean="0">
                <a:solidFill>
                  <a:schemeClr val="tx1"/>
                </a:solidFill>
                <a:latin typeface="Georgia" panose="02040502050405020303" pitchFamily="18" charset="0"/>
              </a:rPr>
              <a:t>Hernández, Fernández y </a:t>
            </a:r>
            <a:r>
              <a:rPr lang="es-MX" altLang="es-MX" dirty="0">
                <a:solidFill>
                  <a:schemeClr val="tx1"/>
                </a:solidFill>
                <a:latin typeface="Georgia" panose="02040502050405020303" pitchFamily="18" charset="0"/>
              </a:rPr>
              <a:t>Baptista (</a:t>
            </a:r>
            <a:r>
              <a:rPr lang="es-MX" altLang="es-MX" dirty="0" smtClean="0">
                <a:solidFill>
                  <a:schemeClr val="tx1"/>
                </a:solidFill>
                <a:latin typeface="Georgia" panose="02040502050405020303" pitchFamily="18" charset="0"/>
              </a:rPr>
              <a:t>2010) dicen que al hablar del </a:t>
            </a:r>
            <a:r>
              <a:rPr lang="es-MX" altLang="es-MX" dirty="0">
                <a:solidFill>
                  <a:schemeClr val="tx1"/>
                </a:solidFill>
                <a:latin typeface="Georgia" panose="02040502050405020303" pitchFamily="18" charset="0"/>
              </a:rPr>
              <a:t>alcance de una investigación no se debe </a:t>
            </a:r>
            <a:r>
              <a:rPr lang="es-MX" dirty="0" smtClean="0">
                <a:solidFill>
                  <a:schemeClr val="tx1"/>
                </a:solidFill>
                <a:latin typeface="Georgia" panose="02040502050405020303" pitchFamily="18" charset="0"/>
              </a:rPr>
              <a:t>pensar </a:t>
            </a:r>
            <a:r>
              <a:rPr lang="es-MX" dirty="0">
                <a:solidFill>
                  <a:schemeClr val="tx1"/>
                </a:solidFill>
                <a:latin typeface="Georgia" panose="02040502050405020303" pitchFamily="18" charset="0"/>
              </a:rPr>
              <a:t>en una tipología, ya que </a:t>
            </a:r>
            <a:r>
              <a:rPr lang="es-MX" dirty="0" smtClean="0">
                <a:solidFill>
                  <a:schemeClr val="tx1"/>
                </a:solidFill>
                <a:latin typeface="Georgia" panose="02040502050405020303" pitchFamily="18" charset="0"/>
              </a:rPr>
              <a:t>lo </a:t>
            </a:r>
            <a:r>
              <a:rPr lang="es-MX" dirty="0">
                <a:solidFill>
                  <a:schemeClr val="tx1"/>
                </a:solidFill>
                <a:latin typeface="Georgia" panose="02040502050405020303" pitchFamily="18" charset="0"/>
              </a:rPr>
              <a:t>único que indica </a:t>
            </a:r>
            <a:r>
              <a:rPr lang="es-MX" dirty="0" smtClean="0">
                <a:solidFill>
                  <a:schemeClr val="tx1"/>
                </a:solidFill>
                <a:latin typeface="Georgia" panose="02040502050405020303" pitchFamily="18" charset="0"/>
              </a:rPr>
              <a:t>es </a:t>
            </a:r>
            <a:r>
              <a:rPr lang="es-MX" dirty="0">
                <a:solidFill>
                  <a:schemeClr val="tx1"/>
                </a:solidFill>
                <a:latin typeface="Georgia" panose="02040502050405020303" pitchFamily="18" charset="0"/>
              </a:rPr>
              <a:t>el resultado que se espera obtener del </a:t>
            </a:r>
            <a:r>
              <a:rPr lang="es-MX" dirty="0" smtClean="0">
                <a:solidFill>
                  <a:schemeClr val="tx1"/>
                </a:solidFill>
                <a:latin typeface="Georgia" panose="02040502050405020303" pitchFamily="18" charset="0"/>
              </a:rPr>
              <a:t>estudio a formular</a:t>
            </a:r>
            <a:r>
              <a:rPr lang="es-MX" dirty="0">
                <a:solidFill>
                  <a:schemeClr val="tx1"/>
                </a:solidFill>
                <a:latin typeface="Georgia" panose="02040502050405020303" pitchFamily="18" charset="0"/>
              </a:rPr>
              <a:t>. </a:t>
            </a:r>
            <a:r>
              <a:rPr lang="es-MX" dirty="0" smtClean="0">
                <a:solidFill>
                  <a:schemeClr val="tx1"/>
                </a:solidFill>
                <a:latin typeface="Georgia" panose="02040502050405020303" pitchFamily="18" charset="0"/>
              </a:rPr>
              <a:t>En una </a:t>
            </a:r>
            <a:r>
              <a:rPr lang="es-MX" dirty="0">
                <a:solidFill>
                  <a:schemeClr val="tx1"/>
                </a:solidFill>
                <a:latin typeface="Georgia" panose="02040502050405020303" pitchFamily="18" charset="0"/>
              </a:rPr>
              <a:t>investigación se pueden obtener cuatro tipo de resultados: </a:t>
            </a:r>
            <a:endParaRPr lang="es-MX" altLang="es-MX" dirty="0">
              <a:solidFill>
                <a:schemeClr val="tx1"/>
              </a:solidFill>
              <a:latin typeface="Georgia" panose="02040502050405020303" pitchFamily="18" charset="0"/>
            </a:endParaRPr>
          </a:p>
        </p:txBody>
      </p:sp>
      <p:sp>
        <p:nvSpPr>
          <p:cNvPr id="14" name="Rectángulo 13"/>
          <p:cNvSpPr/>
          <p:nvPr/>
        </p:nvSpPr>
        <p:spPr>
          <a:xfrm>
            <a:off x="567331" y="2780928"/>
            <a:ext cx="1516762" cy="261610"/>
          </a:xfrm>
          <a:prstGeom prst="rect">
            <a:avLst/>
          </a:prstGeom>
        </p:spPr>
        <p:txBody>
          <a:bodyPr wrap="none">
            <a:spAutoFit/>
          </a:bodyPr>
          <a:lstStyle/>
          <a:p>
            <a:r>
              <a:rPr lang="en-US" sz="1100" b="1" dirty="0" smtClean="0">
                <a:latin typeface="Times New Roman" panose="02020603050405020304" pitchFamily="18" charset="0"/>
                <a:cs typeface="Times New Roman" panose="02020603050405020304" pitchFamily="18" charset="0"/>
              </a:rPr>
              <a:t>(</a:t>
            </a:r>
            <a:r>
              <a:rPr lang="en-US" sz="1100" b="1" dirty="0" err="1" smtClean="0">
                <a:latin typeface="Times New Roman" panose="02020603050405020304" pitchFamily="18" charset="0"/>
                <a:cs typeface="Times New Roman" panose="02020603050405020304" pitchFamily="18" charset="0"/>
              </a:rPr>
              <a:t>investigación</a:t>
            </a:r>
            <a:r>
              <a:rPr lang="en-US" sz="1100" b="1" dirty="0" smtClean="0">
                <a:latin typeface="Times New Roman" panose="02020603050405020304" pitchFamily="18" charset="0"/>
                <a:cs typeface="Times New Roman" panose="02020603050405020304" pitchFamily="18" charset="0"/>
              </a:rPr>
              <a:t> 2, 2018)</a:t>
            </a:r>
            <a:endParaRPr lang="es-MX" sz="11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38031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384091867"/>
              </p:ext>
            </p:extLst>
          </p:nvPr>
        </p:nvGraphicFramePr>
        <p:xfrm>
          <a:off x="1259632" y="980728"/>
          <a:ext cx="698477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2267744" y="620688"/>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2. Tipos de estudio </a:t>
            </a:r>
            <a:endParaRPr lang="es-MX" sz="1600" b="1" dirty="0">
              <a:solidFill>
                <a:schemeClr val="tx1"/>
              </a:solidFill>
            </a:endParaRPr>
          </a:p>
        </p:txBody>
      </p:sp>
      <p:sp>
        <p:nvSpPr>
          <p:cNvPr id="5" name="Rectángulo 4"/>
          <p:cNvSpPr/>
          <p:nvPr/>
        </p:nvSpPr>
        <p:spPr>
          <a:xfrm>
            <a:off x="2123728" y="5958830"/>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20903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1033114" y="1196752"/>
            <a:ext cx="7276240" cy="4569668"/>
          </a:xfrm>
          <a:prstGeom prst="rect">
            <a:avLst/>
          </a:prstGeom>
        </p:spPr>
      </p:pic>
      <p:sp>
        <p:nvSpPr>
          <p:cNvPr id="2" name="Rectángulo 1"/>
          <p:cNvSpPr/>
          <p:nvPr/>
        </p:nvSpPr>
        <p:spPr>
          <a:xfrm>
            <a:off x="1019163" y="2420888"/>
            <a:ext cx="7128792" cy="3539430"/>
          </a:xfrm>
          <a:prstGeom prst="rect">
            <a:avLst/>
          </a:prstGeom>
        </p:spPr>
        <p:txBody>
          <a:bodyPr wrap="square">
            <a:spAutoFit/>
          </a:bodyPr>
          <a:lstStyle/>
          <a:p>
            <a:pPr marL="457200" indent="-457200" algn="just">
              <a:buFont typeface="Wingdings" panose="05000000000000000000" pitchFamily="2" charset="2"/>
              <a:buChar char="Ø"/>
            </a:pPr>
            <a:r>
              <a:rPr lang="es-MX" sz="2800" b="1" dirty="0">
                <a:solidFill>
                  <a:schemeClr val="accent4"/>
                </a:solidFill>
              </a:rPr>
              <a:t>Estudios </a:t>
            </a:r>
            <a:r>
              <a:rPr lang="es-MX" sz="2800" b="1" dirty="0" smtClean="0">
                <a:solidFill>
                  <a:schemeClr val="accent4"/>
                </a:solidFill>
              </a:rPr>
              <a:t>exploratorios: </a:t>
            </a:r>
            <a:r>
              <a:rPr lang="es-MX" sz="2800" dirty="0" smtClean="0"/>
              <a:t>descubrir ideas </a:t>
            </a:r>
            <a:r>
              <a:rPr lang="es-MX" sz="2800" dirty="0"/>
              <a:t>y </a:t>
            </a:r>
            <a:r>
              <a:rPr lang="es-MX" sz="2800" dirty="0" smtClean="0"/>
              <a:t>conocimientos.</a:t>
            </a:r>
          </a:p>
          <a:p>
            <a:pPr marL="457200" indent="-457200" algn="just">
              <a:buFont typeface="Wingdings" panose="05000000000000000000" pitchFamily="2" charset="2"/>
              <a:buChar char="Ø"/>
            </a:pPr>
            <a:r>
              <a:rPr lang="es-MX" sz="2800" b="1" dirty="0">
                <a:solidFill>
                  <a:schemeClr val="accent4"/>
                </a:solidFill>
              </a:rPr>
              <a:t>Estudios descriptivos: </a:t>
            </a:r>
            <a:r>
              <a:rPr lang="es-MX" sz="2800" dirty="0" smtClean="0"/>
              <a:t>describir características o </a:t>
            </a:r>
            <a:r>
              <a:rPr lang="es-MX" sz="2800" dirty="0"/>
              <a:t>funciones del </a:t>
            </a:r>
            <a:r>
              <a:rPr lang="es-MX" sz="2800" dirty="0" smtClean="0"/>
              <a:t>fenómeno.</a:t>
            </a:r>
          </a:p>
          <a:p>
            <a:pPr marL="457200" indent="-457200" algn="just">
              <a:buFont typeface="Wingdings" panose="05000000000000000000" pitchFamily="2" charset="2"/>
              <a:buChar char="Ø"/>
            </a:pPr>
            <a:r>
              <a:rPr lang="es-MX" sz="2800" b="1" dirty="0">
                <a:solidFill>
                  <a:schemeClr val="accent4"/>
                </a:solidFill>
              </a:rPr>
              <a:t>Estudios correlacionales: </a:t>
            </a:r>
            <a:r>
              <a:rPr lang="es-MX" sz="2800" dirty="0" smtClean="0"/>
              <a:t>determinar relaciones. </a:t>
            </a:r>
          </a:p>
          <a:p>
            <a:pPr marL="457200" indent="-457200" algn="just">
              <a:buFont typeface="Wingdings" panose="05000000000000000000" pitchFamily="2" charset="2"/>
              <a:buChar char="Ø"/>
            </a:pPr>
            <a:r>
              <a:rPr lang="es-MX" sz="2800" b="1" dirty="0">
                <a:solidFill>
                  <a:schemeClr val="accent4"/>
                </a:solidFill>
              </a:rPr>
              <a:t>Estudios explicativos: </a:t>
            </a:r>
            <a:r>
              <a:rPr lang="es-MX" sz="2800" dirty="0"/>
              <a:t>determinar </a:t>
            </a:r>
            <a:r>
              <a:rPr lang="es-MX" sz="2800" dirty="0" smtClean="0"/>
              <a:t>explicaciones.</a:t>
            </a:r>
            <a:endParaRPr lang="es-MX" sz="2800" dirty="0">
              <a:effectLst/>
            </a:endParaRPr>
          </a:p>
        </p:txBody>
      </p:sp>
      <p:sp>
        <p:nvSpPr>
          <p:cNvPr id="3" name="Título 2"/>
          <p:cNvSpPr>
            <a:spLocks noGrp="1"/>
          </p:cNvSpPr>
          <p:nvPr>
            <p:ph type="title"/>
          </p:nvPr>
        </p:nvSpPr>
        <p:spPr>
          <a:xfrm>
            <a:off x="1184192" y="742009"/>
            <a:ext cx="6798734" cy="1303867"/>
          </a:xfrm>
        </p:spPr>
        <p:txBody>
          <a:bodyPr/>
          <a:lstStyle/>
          <a:p>
            <a:r>
              <a:rPr lang="es-MX" b="1" dirty="0" smtClean="0"/>
              <a:t>1.3. Objetivos de los estudios</a:t>
            </a:r>
            <a:endParaRPr lang="es-MX" b="1" dirty="0"/>
          </a:p>
        </p:txBody>
      </p:sp>
      <p:sp>
        <p:nvSpPr>
          <p:cNvPr id="9" name="Rectángulo 8"/>
          <p:cNvSpPr/>
          <p:nvPr/>
        </p:nvSpPr>
        <p:spPr>
          <a:xfrm>
            <a:off x="3825178" y="6010627"/>
            <a:ext cx="973343" cy="261610"/>
          </a:xfrm>
          <a:prstGeom prst="rect">
            <a:avLst/>
          </a:prstGeom>
        </p:spPr>
        <p:txBody>
          <a:bodyPr wrap="none">
            <a:spAutoFit/>
          </a:bodyPr>
          <a:lstStyle/>
          <a:p>
            <a:r>
              <a:rPr lang="en-US" sz="1100" b="1" dirty="0" smtClean="0">
                <a:latin typeface="Times New Roman" panose="02020603050405020304" pitchFamily="18" charset="0"/>
                <a:cs typeface="Times New Roman" panose="02020603050405020304" pitchFamily="18" charset="0"/>
              </a:rPr>
              <a:t>(</a:t>
            </a:r>
            <a:r>
              <a:rPr lang="en-US" sz="1100" b="1" dirty="0" err="1" smtClean="0">
                <a:latin typeface="Times New Roman" panose="02020603050405020304" pitchFamily="18" charset="0"/>
                <a:cs typeface="Times New Roman" panose="02020603050405020304" pitchFamily="18" charset="0"/>
              </a:rPr>
              <a:t>libros</a:t>
            </a:r>
            <a:r>
              <a:rPr lang="en-US" sz="1100" b="1" dirty="0" smtClean="0">
                <a:latin typeface="Times New Roman" panose="02020603050405020304" pitchFamily="18" charset="0"/>
                <a:cs typeface="Times New Roman" panose="02020603050405020304" pitchFamily="18" charset="0"/>
              </a:rPr>
              <a:t>, 2018)</a:t>
            </a:r>
            <a:endParaRPr lang="es-MX" sz="1100" b="1" dirty="0">
              <a:latin typeface="Times New Roman" panose="02020603050405020304" pitchFamily="18" charset="0"/>
              <a:cs typeface="Times New Roman" panose="02020603050405020304" pitchFamily="18" charset="0"/>
            </a:endParaRPr>
          </a:p>
        </p:txBody>
      </p:sp>
      <p:sp>
        <p:nvSpPr>
          <p:cNvPr id="11" name="Rectángulo 10"/>
          <p:cNvSpPr/>
          <p:nvPr/>
        </p:nvSpPr>
        <p:spPr>
          <a:xfrm>
            <a:off x="3491880" y="5508149"/>
            <a:ext cx="6192688" cy="369332"/>
          </a:xfrm>
          <a:prstGeom prst="rect">
            <a:avLst/>
          </a:prstGeom>
        </p:spPr>
        <p:txBody>
          <a:bodyPr wrap="square">
            <a:spAutoFit/>
          </a:bodyPr>
          <a:lstStyle/>
          <a:p>
            <a:r>
              <a:rPr lang="es-MX" dirty="0" smtClean="0">
                <a:latin typeface="Georgia" panose="02040502050405020303" pitchFamily="18" charset="0"/>
                <a:ea typeface="Times New Roman" panose="02020603050405020304" pitchFamily="18" charset="0"/>
              </a:rPr>
              <a:t>(</a:t>
            </a:r>
            <a:r>
              <a:rPr lang="es-MX" dirty="0" err="1" smtClean="0">
                <a:latin typeface="Georgia" panose="02040502050405020303" pitchFamily="18" charset="0"/>
                <a:ea typeface="Times New Roman" panose="02020603050405020304" pitchFamily="18" charset="0"/>
              </a:rPr>
              <a:t>Sampieri</a:t>
            </a:r>
            <a:r>
              <a:rPr lang="es-MX" dirty="0">
                <a:latin typeface="Georgia" panose="02040502050405020303" pitchFamily="18" charset="0"/>
                <a:ea typeface="Times New Roman" panose="02020603050405020304" pitchFamily="18" charset="0"/>
              </a:rPr>
              <a:t>, </a:t>
            </a:r>
            <a:r>
              <a:rPr lang="es-MX" dirty="0" smtClean="0">
                <a:latin typeface="Georgia" panose="02040502050405020303" pitchFamily="18" charset="0"/>
                <a:ea typeface="Times New Roman" panose="02020603050405020304" pitchFamily="18" charset="0"/>
              </a:rPr>
              <a:t>Fernández y Baptista, 2014)</a:t>
            </a:r>
            <a:endParaRPr lang="es-MX" dirty="0"/>
          </a:p>
        </p:txBody>
      </p:sp>
    </p:spTree>
    <p:extLst>
      <p:ext uri="{BB962C8B-B14F-4D97-AF65-F5344CB8AC3E}">
        <p14:creationId xmlns:p14="http://schemas.microsoft.com/office/powerpoint/2010/main" val="18899132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827584" y="764704"/>
            <a:ext cx="7447334" cy="5544616"/>
          </a:xfrm>
        </p:spPr>
        <p:txBody>
          <a:bodyPr>
            <a:normAutofit/>
          </a:bodyPr>
          <a:lstStyle/>
          <a:p>
            <a:pPr marL="0" indent="0" algn="just">
              <a:buNone/>
            </a:pPr>
            <a:r>
              <a:rPr lang="es-MX" sz="2800" dirty="0" smtClean="0"/>
              <a:t>El tipo de alcance de investigación, se realiza según, la revisión bibliográfica, en este caso puede ser </a:t>
            </a:r>
            <a:r>
              <a:rPr lang="es-MX" sz="2800" b="1" i="1" dirty="0" smtClean="0">
                <a:solidFill>
                  <a:schemeClr val="accent4"/>
                </a:solidFill>
              </a:rPr>
              <a:t>cuantitativo o cualitativo</a:t>
            </a:r>
            <a:r>
              <a:rPr lang="es-MX" sz="2800" dirty="0" smtClean="0">
                <a:solidFill>
                  <a:schemeClr val="accent4"/>
                </a:solidFill>
              </a:rPr>
              <a:t>.</a:t>
            </a:r>
          </a:p>
          <a:p>
            <a:pPr marL="0" indent="0" algn="just">
              <a:buNone/>
            </a:pPr>
            <a:r>
              <a:rPr lang="es-MX" sz="2800" dirty="0" smtClean="0"/>
              <a:t>Para el caso de tipo </a:t>
            </a:r>
            <a:r>
              <a:rPr lang="es-MX" sz="2800" b="1" dirty="0" smtClean="0"/>
              <a:t>cualitativo</a:t>
            </a:r>
            <a:r>
              <a:rPr lang="es-MX" sz="2800" dirty="0" smtClean="0"/>
              <a:t>, la investigación se inicia como:</a:t>
            </a:r>
          </a:p>
          <a:p>
            <a:pPr algn="just"/>
            <a:r>
              <a:rPr lang="es-MX" sz="2800" dirty="0" smtClean="0">
                <a:solidFill>
                  <a:schemeClr val="accent4"/>
                </a:solidFill>
              </a:rPr>
              <a:t>Exploratoria: </a:t>
            </a:r>
            <a:r>
              <a:rPr lang="es-MX" sz="2800" dirty="0"/>
              <a:t>si no </a:t>
            </a:r>
            <a:r>
              <a:rPr lang="es-MX" sz="2800" dirty="0" smtClean="0"/>
              <a:t>existe </a:t>
            </a:r>
            <a:r>
              <a:rPr lang="es-MX" sz="2800" dirty="0"/>
              <a:t>antecedentes sobre el </a:t>
            </a:r>
            <a:r>
              <a:rPr lang="es-MX" sz="2800" dirty="0" smtClean="0"/>
              <a:t>tema.</a:t>
            </a:r>
            <a:endParaRPr lang="es-MX" sz="2800" dirty="0"/>
          </a:p>
          <a:p>
            <a:pPr algn="just"/>
            <a:r>
              <a:rPr lang="es-MX" sz="2800" dirty="0" smtClean="0">
                <a:solidFill>
                  <a:schemeClr val="accent4"/>
                </a:solidFill>
              </a:rPr>
              <a:t>Descriptiva: </a:t>
            </a:r>
            <a:r>
              <a:rPr lang="es-MX" sz="2800" dirty="0"/>
              <a:t>si hay </a:t>
            </a:r>
            <a:r>
              <a:rPr lang="es-MX" sz="2800" dirty="0" smtClean="0"/>
              <a:t>limitada de teoría y apoyo </a:t>
            </a:r>
            <a:r>
              <a:rPr lang="es-MX" sz="2800" dirty="0"/>
              <a:t>empírico </a:t>
            </a:r>
            <a:r>
              <a:rPr lang="es-MX" sz="2800" dirty="0" smtClean="0"/>
              <a:t>limitado.</a:t>
            </a:r>
          </a:p>
          <a:p>
            <a:pPr algn="just"/>
            <a:r>
              <a:rPr lang="es-MX" sz="2800" dirty="0">
                <a:solidFill>
                  <a:schemeClr val="accent4"/>
                </a:solidFill>
              </a:rPr>
              <a:t>Correlacional: </a:t>
            </a:r>
            <a:r>
              <a:rPr lang="es-MX" sz="2800" dirty="0"/>
              <a:t>si existen relaciones entre conceptos o variables.</a:t>
            </a:r>
          </a:p>
          <a:p>
            <a:pPr algn="just"/>
            <a:endParaRPr lang="es-MX" sz="2800" dirty="0"/>
          </a:p>
          <a:p>
            <a:pPr marL="0" indent="0" algn="just">
              <a:buNone/>
            </a:pPr>
            <a:endParaRPr lang="es-MX" sz="2800" dirty="0" smtClean="0"/>
          </a:p>
          <a:p>
            <a:pPr marL="0" indent="0" algn="just">
              <a:buNone/>
            </a:pPr>
            <a:endParaRPr lang="es-MX" sz="2800" dirty="0" smtClean="0"/>
          </a:p>
          <a:p>
            <a:pPr marL="0" indent="0" algn="just">
              <a:buNone/>
            </a:pPr>
            <a:endParaRPr lang="es-MX" sz="2800" dirty="0"/>
          </a:p>
        </p:txBody>
      </p:sp>
    </p:spTree>
    <p:extLst>
      <p:ext uri="{BB962C8B-B14F-4D97-AF65-F5344CB8AC3E}">
        <p14:creationId xmlns:p14="http://schemas.microsoft.com/office/powerpoint/2010/main" val="3865426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0" y="0"/>
            <a:ext cx="1619672"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Rectángulo"/>
          <p:cNvSpPr/>
          <p:nvPr/>
        </p:nvSpPr>
        <p:spPr>
          <a:xfrm>
            <a:off x="1619672" y="0"/>
            <a:ext cx="7524328" cy="6858000"/>
          </a:xfrm>
          <a:prstGeom prst="rect">
            <a:avLst/>
          </a:prstGeom>
          <a:solidFill>
            <a:srgbClr val="92D050"/>
          </a:solidFill>
          <a:ln>
            <a:solidFill>
              <a:schemeClr val="bg2">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a:p>
        </p:txBody>
      </p:sp>
      <p:pic>
        <p:nvPicPr>
          <p:cNvPr id="4" name="Picture 2" descr="Uaemex"/>
          <p:cNvPicPr>
            <a:picLocks noChangeAspect="1" noChangeArrowheads="1"/>
          </p:cNvPicPr>
          <p:nvPr/>
        </p:nvPicPr>
        <p:blipFill>
          <a:blip r:embed="rId2"/>
          <a:srcRect/>
          <a:stretch>
            <a:fillRect/>
          </a:stretch>
        </p:blipFill>
        <p:spPr bwMode="auto">
          <a:xfrm>
            <a:off x="35496" y="1124744"/>
            <a:ext cx="1563971" cy="1413302"/>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180083" y="2924117"/>
            <a:ext cx="1315205" cy="1386638"/>
          </a:xfrm>
          <a:prstGeom prst="rect">
            <a:avLst/>
          </a:prstGeom>
          <a:noFill/>
          <a:ln w="9525">
            <a:noFill/>
            <a:miter lim="800000"/>
            <a:headEnd/>
            <a:tailEnd/>
          </a:ln>
        </p:spPr>
      </p:pic>
      <p:sp>
        <p:nvSpPr>
          <p:cNvPr id="6" name="6 CuadroTexto"/>
          <p:cNvSpPr txBox="1"/>
          <p:nvPr/>
        </p:nvSpPr>
        <p:spPr>
          <a:xfrm>
            <a:off x="1619672" y="0"/>
            <a:ext cx="7544533" cy="6678751"/>
          </a:xfrm>
          <a:prstGeom prst="rect">
            <a:avLst/>
          </a:prstGeom>
          <a:solidFill>
            <a:schemeClr val="accent6">
              <a:lumMod val="60000"/>
              <a:lumOff val="40000"/>
            </a:schemeClr>
          </a:solidFill>
        </p:spPr>
        <p:txBody>
          <a:bodyPr wrap="square">
            <a:spAutoFit/>
          </a:bodyPr>
          <a:lstStyle/>
          <a:p>
            <a:pPr algn="ctr" fontAlgn="auto">
              <a:spcBef>
                <a:spcPts val="0"/>
              </a:spcBef>
              <a:spcAft>
                <a:spcPts val="0"/>
              </a:spcAft>
              <a:defRPr/>
            </a:pPr>
            <a:r>
              <a:rPr lang="es-MX" sz="2800" b="1" dirty="0">
                <a:cs typeface="Arial" pitchFamily="34" charset="0"/>
              </a:rPr>
              <a:t>Universidad </a:t>
            </a:r>
            <a:r>
              <a:rPr lang="es-MX" sz="2800" b="1" dirty="0" smtClean="0">
                <a:cs typeface="Arial" pitchFamily="34" charset="0"/>
              </a:rPr>
              <a:t>Autónoma del Estado de </a:t>
            </a:r>
            <a:r>
              <a:rPr lang="es-MX" sz="2800" b="1" dirty="0">
                <a:cs typeface="Arial" pitchFamily="34" charset="0"/>
              </a:rPr>
              <a:t>México</a:t>
            </a:r>
          </a:p>
          <a:p>
            <a:pPr algn="ctr" fontAlgn="auto">
              <a:spcBef>
                <a:spcPts val="0"/>
              </a:spcBef>
              <a:spcAft>
                <a:spcPts val="0"/>
              </a:spcAft>
              <a:defRPr/>
            </a:pPr>
            <a:r>
              <a:rPr lang="es-MX" sz="2800" b="1" dirty="0" smtClean="0">
                <a:cs typeface="Arial" pitchFamily="34" charset="0"/>
              </a:rPr>
              <a:t>Facultad </a:t>
            </a:r>
            <a:r>
              <a:rPr lang="es-MX" sz="2800" b="1" dirty="0">
                <a:cs typeface="Arial" pitchFamily="34" charset="0"/>
              </a:rPr>
              <a:t>de </a:t>
            </a:r>
            <a:r>
              <a:rPr lang="es-MX" sz="2800" b="1" dirty="0" smtClean="0">
                <a:cs typeface="Arial" pitchFamily="34" charset="0"/>
              </a:rPr>
              <a:t>Economía</a:t>
            </a:r>
          </a:p>
          <a:p>
            <a:pPr algn="ctr" fontAlgn="auto">
              <a:spcBef>
                <a:spcPts val="0"/>
              </a:spcBef>
              <a:spcAft>
                <a:spcPts val="0"/>
              </a:spcAft>
              <a:defRPr/>
            </a:pPr>
            <a:endParaRPr lang="es-MX" sz="2800" b="1" dirty="0">
              <a:cs typeface="Arial" pitchFamily="34" charset="0"/>
            </a:endParaRPr>
          </a:p>
          <a:p>
            <a:pPr algn="ctr" fontAlgn="auto">
              <a:spcBef>
                <a:spcPts val="0"/>
              </a:spcBef>
              <a:spcAft>
                <a:spcPts val="0"/>
              </a:spcAft>
              <a:defRPr/>
            </a:pPr>
            <a:r>
              <a:rPr lang="es-MX" sz="2800" b="1" dirty="0" smtClean="0">
                <a:cs typeface="Arial" pitchFamily="34" charset="0"/>
              </a:rPr>
              <a:t>Maestría: </a:t>
            </a:r>
          </a:p>
          <a:p>
            <a:pPr algn="ctr" fontAlgn="auto">
              <a:spcBef>
                <a:spcPts val="0"/>
              </a:spcBef>
              <a:spcAft>
                <a:spcPts val="0"/>
              </a:spcAft>
              <a:defRPr/>
            </a:pPr>
            <a:r>
              <a:rPr lang="es-MX" sz="2800" b="1" dirty="0" smtClean="0">
                <a:cs typeface="Arial" pitchFamily="34" charset="0"/>
              </a:rPr>
              <a:t>Creación y Estrategias de Negocios</a:t>
            </a:r>
            <a:endParaRPr lang="es-MX" sz="2800" b="1" dirty="0">
              <a:cs typeface="Arial" pitchFamily="34" charset="0"/>
            </a:endParaRPr>
          </a:p>
          <a:p>
            <a:pPr algn="ctr" fontAlgn="auto">
              <a:spcBef>
                <a:spcPts val="0"/>
              </a:spcBef>
              <a:spcAft>
                <a:spcPts val="0"/>
              </a:spcAft>
              <a:defRPr/>
            </a:pPr>
            <a:r>
              <a:rPr lang="es-MX" sz="2800" b="1" dirty="0" smtClean="0">
                <a:cs typeface="Arial" pitchFamily="34" charset="0"/>
              </a:rPr>
              <a:t>Unidad de Aprendizaje:</a:t>
            </a:r>
          </a:p>
          <a:p>
            <a:pPr algn="ctr" fontAlgn="auto">
              <a:spcBef>
                <a:spcPts val="0"/>
              </a:spcBef>
              <a:spcAft>
                <a:spcPts val="0"/>
              </a:spcAft>
              <a:defRPr/>
            </a:pPr>
            <a:r>
              <a:rPr lang="es-MX" sz="2800" b="1" dirty="0" smtClean="0">
                <a:cs typeface="Arial" pitchFamily="34" charset="0"/>
              </a:rPr>
              <a:t>«Aplicación del Conocimiento III»</a:t>
            </a:r>
          </a:p>
          <a:p>
            <a:pPr algn="ctr">
              <a:defRPr/>
            </a:pPr>
            <a:r>
              <a:rPr lang="es-MX" sz="2800" b="1" dirty="0">
                <a:cs typeface="Arial" pitchFamily="34" charset="0"/>
              </a:rPr>
              <a:t>(6 Créditos)</a:t>
            </a:r>
          </a:p>
          <a:p>
            <a:pPr algn="ctr" fontAlgn="auto">
              <a:spcBef>
                <a:spcPts val="0"/>
              </a:spcBef>
              <a:spcAft>
                <a:spcPts val="0"/>
              </a:spcAft>
              <a:defRPr/>
            </a:pPr>
            <a:r>
              <a:rPr lang="es-MX" sz="2800" b="1" dirty="0" smtClean="0">
                <a:cs typeface="Arial" pitchFamily="34" charset="0"/>
              </a:rPr>
              <a:t>Clave: MCN008</a:t>
            </a:r>
            <a:endParaRPr lang="es-MX" sz="2800" b="1" dirty="0">
              <a:cs typeface="Arial" pitchFamily="34" charset="0"/>
            </a:endParaRPr>
          </a:p>
          <a:p>
            <a:pPr algn="ctr" fontAlgn="auto">
              <a:spcBef>
                <a:spcPts val="0"/>
              </a:spcBef>
              <a:spcAft>
                <a:spcPts val="0"/>
              </a:spcAft>
              <a:defRPr/>
            </a:pPr>
            <a:endParaRPr lang="es-MX" sz="2800" b="1" dirty="0">
              <a:cs typeface="Arial" pitchFamily="34" charset="0"/>
            </a:endParaRPr>
          </a:p>
          <a:p>
            <a:pPr algn="ctr" fontAlgn="auto">
              <a:spcBef>
                <a:spcPts val="0"/>
              </a:spcBef>
              <a:spcAft>
                <a:spcPts val="0"/>
              </a:spcAft>
              <a:defRPr/>
            </a:pPr>
            <a:r>
              <a:rPr lang="es-MX" sz="2800" b="1" dirty="0">
                <a:cs typeface="Arial" pitchFamily="34" charset="0"/>
              </a:rPr>
              <a:t>Tema: </a:t>
            </a:r>
            <a:r>
              <a:rPr lang="es-MX" sz="2800" b="1" dirty="0" smtClean="0">
                <a:cs typeface="Arial" pitchFamily="34" charset="0"/>
              </a:rPr>
              <a:t> </a:t>
            </a:r>
          </a:p>
          <a:p>
            <a:pPr algn="ctr">
              <a:defRPr/>
            </a:pPr>
            <a:r>
              <a:rPr lang="es-MX" sz="2800" b="1" i="1" u="sng" dirty="0" smtClean="0">
                <a:effectLst>
                  <a:outerShdw blurRad="38100" dist="38100" dir="2700000" algn="tl">
                    <a:srgbClr val="000000">
                      <a:alpha val="43137"/>
                    </a:srgbClr>
                  </a:outerShdw>
                </a:effectLst>
                <a:cs typeface="Arial" panose="020B0604020202020204" pitchFamily="34" charset="0"/>
              </a:rPr>
              <a:t>Alcance de la Investigación</a:t>
            </a:r>
            <a:endParaRPr lang="es-MX" sz="2800" b="1" i="1" u="sng" dirty="0">
              <a:effectLst>
                <a:outerShdw blurRad="38100" dist="38100" dir="2700000" algn="tl">
                  <a:srgbClr val="000000">
                    <a:alpha val="43137"/>
                  </a:srgbClr>
                </a:outerShdw>
              </a:effectLst>
              <a:cs typeface="Arial" panose="020B0604020202020204" pitchFamily="34" charset="0"/>
            </a:endParaRPr>
          </a:p>
          <a:p>
            <a:pPr algn="ctr" fontAlgn="auto">
              <a:spcBef>
                <a:spcPts val="0"/>
              </a:spcBef>
              <a:spcAft>
                <a:spcPts val="0"/>
              </a:spcAft>
              <a:defRPr/>
            </a:pPr>
            <a:r>
              <a:rPr lang="es-MX" sz="2800" b="1" dirty="0" smtClean="0">
                <a:cs typeface="Arial" panose="020B0604020202020204" pitchFamily="34" charset="0"/>
              </a:rPr>
              <a:t>Elaboró</a:t>
            </a:r>
            <a:r>
              <a:rPr lang="es-MX" sz="2800" b="1" dirty="0">
                <a:cs typeface="Arial" panose="020B0604020202020204" pitchFamily="34" charset="0"/>
              </a:rPr>
              <a:t>: M. en </a:t>
            </a:r>
            <a:r>
              <a:rPr lang="es-MX" sz="2800" b="1" dirty="0" smtClean="0">
                <a:cs typeface="Arial" pitchFamily="34" charset="0"/>
              </a:rPr>
              <a:t>D. N. Noelly Karla </a:t>
            </a:r>
          </a:p>
          <a:p>
            <a:pPr algn="ctr" fontAlgn="auto">
              <a:spcBef>
                <a:spcPts val="0"/>
              </a:spcBef>
              <a:spcAft>
                <a:spcPts val="0"/>
              </a:spcAft>
              <a:defRPr/>
            </a:pPr>
            <a:r>
              <a:rPr lang="es-MX" sz="2800" b="1" dirty="0" smtClean="0">
                <a:cs typeface="Arial" pitchFamily="34" charset="0"/>
              </a:rPr>
              <a:t>Sarracino Jiménez.</a:t>
            </a:r>
          </a:p>
          <a:p>
            <a:pPr algn="r" fontAlgn="auto">
              <a:spcBef>
                <a:spcPts val="0"/>
              </a:spcBef>
              <a:spcAft>
                <a:spcPts val="0"/>
              </a:spcAft>
              <a:defRPr/>
            </a:pPr>
            <a:r>
              <a:rPr lang="es-MX" b="1" dirty="0" smtClean="0">
                <a:latin typeface="+mj-lt"/>
                <a:cs typeface="Arial" pitchFamily="34" charset="0"/>
              </a:rPr>
              <a:t>Agosto 2018.</a:t>
            </a:r>
          </a:p>
          <a:p>
            <a:pPr algn="r" fontAlgn="auto">
              <a:spcBef>
                <a:spcPts val="0"/>
              </a:spcBef>
              <a:spcAft>
                <a:spcPts val="0"/>
              </a:spcAft>
              <a:defRPr/>
            </a:pPr>
            <a:endParaRPr lang="es-MX" b="1" dirty="0">
              <a:latin typeface="+mj-lt"/>
              <a:cs typeface="Arial" pitchFamily="34" charset="0"/>
            </a:endParaRPr>
          </a:p>
        </p:txBody>
      </p:sp>
    </p:spTree>
    <p:extLst>
      <p:ext uri="{BB962C8B-B14F-4D97-AF65-F5344CB8AC3E}">
        <p14:creationId xmlns:p14="http://schemas.microsoft.com/office/powerpoint/2010/main" val="2246118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 presetClass="entr" presetSubtype="5"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heckerboard(down)">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827584" y="692696"/>
            <a:ext cx="7632848" cy="5616624"/>
          </a:xfrm>
        </p:spPr>
        <p:txBody>
          <a:bodyPr>
            <a:normAutofit/>
          </a:bodyPr>
          <a:lstStyle/>
          <a:p>
            <a:pPr algn="just"/>
            <a:r>
              <a:rPr lang="es-MX" sz="2800" dirty="0" smtClean="0">
                <a:solidFill>
                  <a:schemeClr val="accent4"/>
                </a:solidFill>
              </a:rPr>
              <a:t>Explicativa: </a:t>
            </a:r>
            <a:r>
              <a:rPr lang="es-MX" sz="2800" dirty="0"/>
              <a:t>si se revelan una o varias teorías que </a:t>
            </a:r>
            <a:r>
              <a:rPr lang="es-MX" sz="2800" dirty="0" smtClean="0"/>
              <a:t>aplican </a:t>
            </a:r>
            <a:r>
              <a:rPr lang="es-MX" sz="2800" dirty="0"/>
              <a:t>al problema de </a:t>
            </a:r>
            <a:r>
              <a:rPr lang="es-MX" sz="2800" dirty="0" smtClean="0"/>
              <a:t>investigación.</a:t>
            </a:r>
          </a:p>
          <a:p>
            <a:pPr algn="just"/>
            <a:endParaRPr lang="es-MX" sz="2800" dirty="0" smtClean="0"/>
          </a:p>
          <a:p>
            <a:pPr marL="0" indent="0" algn="just">
              <a:buNone/>
            </a:pPr>
            <a:r>
              <a:rPr lang="es-MX" sz="2800" dirty="0"/>
              <a:t>Para el caso de tipo </a:t>
            </a:r>
            <a:r>
              <a:rPr lang="es-MX" sz="2800" b="1" dirty="0" smtClean="0"/>
              <a:t>cuantitativo</a:t>
            </a:r>
            <a:r>
              <a:rPr lang="es-MX" sz="2800" dirty="0" smtClean="0"/>
              <a:t>:</a:t>
            </a:r>
          </a:p>
          <a:p>
            <a:pPr algn="just"/>
            <a:r>
              <a:rPr lang="es-MX" sz="2800" dirty="0" smtClean="0"/>
              <a:t>Cuando es más </a:t>
            </a:r>
            <a:r>
              <a:rPr lang="es-MX" sz="2800" dirty="0"/>
              <a:t>relevante </a:t>
            </a:r>
            <a:r>
              <a:rPr lang="es-MX" sz="2800" dirty="0" smtClean="0"/>
              <a:t>el trabajo de campo que </a:t>
            </a:r>
            <a:r>
              <a:rPr lang="es-MX" sz="2800" dirty="0"/>
              <a:t>la revisión </a:t>
            </a:r>
            <a:r>
              <a:rPr lang="es-MX" sz="2800" dirty="0" smtClean="0"/>
              <a:t>bibliográfica.</a:t>
            </a:r>
            <a:endParaRPr lang="es-MX" sz="2800" dirty="0"/>
          </a:p>
          <a:p>
            <a:pPr algn="just"/>
            <a:r>
              <a:rPr lang="es-MX" sz="2800" dirty="0"/>
              <a:t>Generalmente los estudios se inician como </a:t>
            </a:r>
            <a:r>
              <a:rPr lang="es-MX" sz="2800" dirty="0" smtClean="0"/>
              <a:t>exploratorios </a:t>
            </a:r>
            <a:r>
              <a:rPr lang="es-MX" sz="2800" dirty="0"/>
              <a:t>o descriptivos.</a:t>
            </a:r>
          </a:p>
          <a:p>
            <a:pPr algn="just"/>
            <a:r>
              <a:rPr lang="es-MX" sz="2800" dirty="0" smtClean="0"/>
              <a:t>Se plantean </a:t>
            </a:r>
            <a:r>
              <a:rPr lang="es-MX" sz="2800" dirty="0"/>
              <a:t>posteriormente con alcances </a:t>
            </a:r>
            <a:r>
              <a:rPr lang="es-MX" sz="2800" dirty="0" smtClean="0"/>
              <a:t>correlacionales </a:t>
            </a:r>
            <a:r>
              <a:rPr lang="es-MX" sz="2800" dirty="0"/>
              <a:t>o explicativos.</a:t>
            </a:r>
          </a:p>
          <a:p>
            <a:pPr marL="0" indent="0" algn="just">
              <a:buNone/>
            </a:pPr>
            <a:endParaRPr lang="es-MX" sz="2800" dirty="0"/>
          </a:p>
          <a:p>
            <a:pPr algn="just"/>
            <a:endParaRPr lang="es-MX" sz="2800" dirty="0" smtClean="0"/>
          </a:p>
          <a:p>
            <a:pPr algn="just"/>
            <a:endParaRPr lang="es-MX" sz="2800" dirty="0"/>
          </a:p>
          <a:p>
            <a:pPr marL="0" indent="0" algn="just">
              <a:buNone/>
            </a:pPr>
            <a:endParaRPr lang="es-MX" sz="2800" dirty="0" smtClean="0"/>
          </a:p>
          <a:p>
            <a:pPr marL="0" indent="0" algn="just">
              <a:buNone/>
            </a:pPr>
            <a:endParaRPr lang="es-MX" sz="2800" dirty="0" smtClean="0"/>
          </a:p>
          <a:p>
            <a:pPr marL="0" indent="0" algn="just">
              <a:buNone/>
            </a:pPr>
            <a:endParaRPr lang="es-MX" sz="2800" dirty="0"/>
          </a:p>
        </p:txBody>
      </p:sp>
      <p:sp>
        <p:nvSpPr>
          <p:cNvPr id="2" name="Rectángulo 1"/>
          <p:cNvSpPr/>
          <p:nvPr/>
        </p:nvSpPr>
        <p:spPr>
          <a:xfrm>
            <a:off x="2195736" y="5879168"/>
            <a:ext cx="6264696" cy="400110"/>
          </a:xfrm>
          <a:prstGeom prst="rect">
            <a:avLst/>
          </a:prstGeom>
        </p:spPr>
        <p:txBody>
          <a:bodyPr wrap="square">
            <a:spAutoFit/>
          </a:bodyPr>
          <a:lstStyle/>
          <a:p>
            <a:r>
              <a:rPr lang="es-MX" sz="2000" dirty="0" smtClean="0"/>
              <a:t>(Hernández</a:t>
            </a:r>
            <a:r>
              <a:rPr lang="es-MX" sz="2000" dirty="0"/>
              <a:t>, </a:t>
            </a:r>
            <a:r>
              <a:rPr lang="es-MX" sz="2000" dirty="0" smtClean="0"/>
              <a:t>Fernández y Baptista, 2010</a:t>
            </a:r>
            <a:r>
              <a:rPr lang="es-MX" sz="2000" dirty="0"/>
              <a:t>). </a:t>
            </a:r>
          </a:p>
        </p:txBody>
      </p:sp>
    </p:spTree>
    <p:extLst>
      <p:ext uri="{BB962C8B-B14F-4D97-AF65-F5344CB8AC3E}">
        <p14:creationId xmlns:p14="http://schemas.microsoft.com/office/powerpoint/2010/main" val="2163594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Título"/>
          <p:cNvSpPr txBox="1">
            <a:spLocks/>
          </p:cNvSpPr>
          <p:nvPr/>
        </p:nvSpPr>
        <p:spPr>
          <a:xfrm>
            <a:off x="1067516" y="2636912"/>
            <a:ext cx="7024744" cy="1143000"/>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54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rPr>
              <a:t>Estudio </a:t>
            </a:r>
          </a:p>
          <a:p>
            <a:pPr algn="ctr"/>
            <a:r>
              <a:rPr lang="es-ES" sz="54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rPr>
              <a:t>Exploratorio</a:t>
            </a:r>
            <a:endParaRPr lang="es-MX" sz="5400"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endParaRPr>
          </a:p>
        </p:txBody>
      </p:sp>
      <p:sp>
        <p:nvSpPr>
          <p:cNvPr id="2" name="Rectángulo 1"/>
          <p:cNvSpPr/>
          <p:nvPr/>
        </p:nvSpPr>
        <p:spPr>
          <a:xfrm>
            <a:off x="1331640" y="1196752"/>
            <a:ext cx="2160240"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9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a:t>
            </a:r>
            <a:endParaRPr lang="es-MX" sz="9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27275507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idx="4294967295"/>
          </p:nvPr>
        </p:nvSpPr>
        <p:spPr>
          <a:xfrm>
            <a:off x="631368" y="804476"/>
            <a:ext cx="7992888" cy="1143000"/>
          </a:xfrm>
        </p:spPr>
        <p:txBody>
          <a:bodyPr>
            <a:normAutofit fontScale="90000"/>
          </a:bodyPr>
          <a:lstStyle/>
          <a:p>
            <a:r>
              <a:rPr lang="es-ES"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1.1.1. </a:t>
            </a:r>
            <a:r>
              <a:rPr lang="es-MX"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 </a:t>
            </a:r>
            <a:r>
              <a:rPr lang="es-ES"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En qué consiste el estudio </a:t>
            </a:r>
            <a:r>
              <a:rPr lang="es-ES"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exploratorio?</a:t>
            </a:r>
            <a:endParaRPr lang="es-MX"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endParaRPr>
          </a:p>
        </p:txBody>
      </p:sp>
      <p:sp>
        <p:nvSpPr>
          <p:cNvPr id="3" name="2 Marcador de contenido"/>
          <p:cNvSpPr>
            <a:spLocks noGrp="1"/>
          </p:cNvSpPr>
          <p:nvPr>
            <p:ph idx="4294967295"/>
          </p:nvPr>
        </p:nvSpPr>
        <p:spPr>
          <a:xfrm>
            <a:off x="971674" y="2280589"/>
            <a:ext cx="7632700" cy="4608512"/>
          </a:xfrm>
        </p:spPr>
        <p:txBody>
          <a:bodyPr>
            <a:normAutofit/>
          </a:bodyPr>
          <a:lstStyle/>
          <a:p>
            <a:pPr marL="68580" indent="0" algn="ctr">
              <a:lnSpc>
                <a:spcPct val="150000"/>
              </a:lnSpc>
              <a:spcBef>
                <a:spcPts val="0"/>
              </a:spcBef>
              <a:spcAft>
                <a:spcPts val="0"/>
              </a:spcAft>
              <a:buNone/>
            </a:pPr>
            <a:r>
              <a:rPr lang="es-MX" dirty="0">
                <a:latin typeface="Georgia" panose="02040502050405020303" pitchFamily="18" charset="0"/>
              </a:rPr>
              <a:t>Pretenden ofrecer una visión general respecto a un </a:t>
            </a:r>
            <a:r>
              <a:rPr lang="es-MX" dirty="0" smtClean="0">
                <a:latin typeface="Georgia" panose="02040502050405020303" pitchFamily="18" charset="0"/>
              </a:rPr>
              <a:t>fenómeno determinado </a:t>
            </a:r>
            <a:r>
              <a:rPr lang="es-MX" dirty="0">
                <a:latin typeface="Georgia" panose="02040502050405020303" pitchFamily="18" charset="0"/>
              </a:rPr>
              <a:t>o problema </a:t>
            </a:r>
            <a:r>
              <a:rPr lang="es-MX" dirty="0" smtClean="0">
                <a:latin typeface="Georgia" panose="02040502050405020303" pitchFamily="18" charset="0"/>
              </a:rPr>
              <a:t>poco o no conocido</a:t>
            </a:r>
            <a:r>
              <a:rPr lang="es-MX" dirty="0">
                <a:latin typeface="Georgia" panose="02040502050405020303" pitchFamily="18" charset="0"/>
              </a:rPr>
              <a:t>, y cuando es difícil formular </a:t>
            </a:r>
            <a:r>
              <a:rPr lang="es-MX" dirty="0" smtClean="0">
                <a:latin typeface="Georgia" panose="02040502050405020303" pitchFamily="18" charset="0"/>
              </a:rPr>
              <a:t>hipótesis, también es ocupado cuando aparece </a:t>
            </a:r>
            <a:r>
              <a:rPr lang="es-MX" dirty="0">
                <a:latin typeface="Georgia" panose="02040502050405020303" pitchFamily="18" charset="0"/>
              </a:rPr>
              <a:t>un nuevo fenómeno </a:t>
            </a:r>
            <a:r>
              <a:rPr lang="es-MX" dirty="0" smtClean="0">
                <a:latin typeface="Georgia" panose="02040502050405020303" pitchFamily="18" charset="0"/>
              </a:rPr>
              <a:t>o </a:t>
            </a:r>
            <a:r>
              <a:rPr lang="es-MX" dirty="0">
                <a:latin typeface="Georgia" panose="02040502050405020303" pitchFamily="18" charset="0"/>
              </a:rPr>
              <a:t>cuando los recursos del investigador resultan </a:t>
            </a:r>
            <a:r>
              <a:rPr lang="es-MX" dirty="0" smtClean="0">
                <a:latin typeface="Georgia" panose="02040502050405020303" pitchFamily="18" charset="0"/>
              </a:rPr>
              <a:t>insuficientes.</a:t>
            </a:r>
            <a:endParaRPr lang="es-MX" sz="2800" dirty="0">
              <a:solidFill>
                <a:schemeClr val="accent3"/>
              </a:solidFill>
              <a:latin typeface="Georgia" panose="02040502050405020303" pitchFamily="18" charset="0"/>
            </a:endParaRPr>
          </a:p>
        </p:txBody>
      </p:sp>
      <p:sp>
        <p:nvSpPr>
          <p:cNvPr id="7"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6" name="Rectángulo 5"/>
          <p:cNvSpPr/>
          <p:nvPr/>
        </p:nvSpPr>
        <p:spPr>
          <a:xfrm>
            <a:off x="2417051" y="5805264"/>
            <a:ext cx="6192688" cy="369332"/>
          </a:xfrm>
          <a:prstGeom prst="rect">
            <a:avLst/>
          </a:prstGeom>
        </p:spPr>
        <p:txBody>
          <a:bodyPr wrap="square">
            <a:spAutoFit/>
          </a:bodyPr>
          <a:lstStyle/>
          <a:p>
            <a:r>
              <a:rPr lang="es-MX" dirty="0" smtClean="0">
                <a:latin typeface="Georgia" panose="02040502050405020303" pitchFamily="18" charset="0"/>
                <a:ea typeface="Times New Roman" panose="02020603050405020304" pitchFamily="18" charset="0"/>
              </a:rPr>
              <a:t>(</a:t>
            </a:r>
            <a:r>
              <a:rPr lang="es-MX" dirty="0" err="1" smtClean="0">
                <a:latin typeface="Georgia" panose="02040502050405020303" pitchFamily="18" charset="0"/>
                <a:ea typeface="Times New Roman" panose="02020603050405020304" pitchFamily="18" charset="0"/>
              </a:rPr>
              <a:t>Sampieri</a:t>
            </a:r>
            <a:r>
              <a:rPr lang="es-MX" dirty="0">
                <a:latin typeface="Georgia" panose="02040502050405020303" pitchFamily="18" charset="0"/>
                <a:ea typeface="Times New Roman" panose="02020603050405020304" pitchFamily="18" charset="0"/>
              </a:rPr>
              <a:t>, </a:t>
            </a:r>
            <a:r>
              <a:rPr lang="es-MX" dirty="0" smtClean="0">
                <a:latin typeface="Georgia" panose="02040502050405020303" pitchFamily="18" charset="0"/>
                <a:ea typeface="Times New Roman" panose="02020603050405020304" pitchFamily="18" charset="0"/>
              </a:rPr>
              <a:t>Fernández y Baptista, 2014)</a:t>
            </a:r>
            <a:endParaRPr lang="es-MX" dirty="0"/>
          </a:p>
        </p:txBody>
      </p:sp>
    </p:spTree>
    <p:extLst>
      <p:ext uri="{BB962C8B-B14F-4D97-AF65-F5344CB8AC3E}">
        <p14:creationId xmlns:p14="http://schemas.microsoft.com/office/powerpoint/2010/main" val="22718514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881653" y="394611"/>
            <a:ext cx="7024688" cy="1143000"/>
          </a:xfrm>
        </p:spPr>
        <p:txBody>
          <a:bodyPr>
            <a:normAutofit/>
          </a:bodyPr>
          <a:lstStyle/>
          <a:p>
            <a:pPr algn="ctr"/>
            <a:r>
              <a:rPr lang="es-MX"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1.1.2. Resultados que se logran al aplicarlo</a:t>
            </a:r>
            <a:endParaRPr lang="es-MX"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endParaRPr>
          </a:p>
        </p:txBody>
      </p:sp>
      <p:graphicFrame>
        <p:nvGraphicFramePr>
          <p:cNvPr id="4" name="3 Diagrama"/>
          <p:cNvGraphicFramePr/>
          <p:nvPr>
            <p:extLst>
              <p:ext uri="{D42A27DB-BD31-4B8C-83A1-F6EECF244321}">
                <p14:modId xmlns:p14="http://schemas.microsoft.com/office/powerpoint/2010/main" val="510681680"/>
              </p:ext>
            </p:extLst>
          </p:nvPr>
        </p:nvGraphicFramePr>
        <p:xfrm>
          <a:off x="827584" y="1197224"/>
          <a:ext cx="792088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907704" y="1413223"/>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3. Investigación exploratoria (resultados)  </a:t>
            </a:r>
            <a:endParaRPr lang="es-MX" sz="1600" b="1" dirty="0">
              <a:solidFill>
                <a:schemeClr val="tx1"/>
              </a:solidFill>
            </a:endParaRPr>
          </a:p>
        </p:txBody>
      </p:sp>
      <p:sp>
        <p:nvSpPr>
          <p:cNvPr id="8" name="Rectángulo 7"/>
          <p:cNvSpPr/>
          <p:nvPr/>
        </p:nvSpPr>
        <p:spPr>
          <a:xfrm>
            <a:off x="2123728" y="5958830"/>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63550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4039705128"/>
              </p:ext>
            </p:extLst>
          </p:nvPr>
        </p:nvGraphicFramePr>
        <p:xfrm>
          <a:off x="1691680" y="112474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475656" y="836712"/>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4. Investigación exploratoria (resultados)  </a:t>
            </a:r>
            <a:endParaRPr lang="es-MX" sz="1600" b="1" dirty="0">
              <a:solidFill>
                <a:schemeClr val="tx1"/>
              </a:solidFill>
            </a:endParaRPr>
          </a:p>
        </p:txBody>
      </p:sp>
      <p:sp>
        <p:nvSpPr>
          <p:cNvPr id="4" name="Rectángulo 3"/>
          <p:cNvSpPr/>
          <p:nvPr/>
        </p:nvSpPr>
        <p:spPr>
          <a:xfrm>
            <a:off x="1691680" y="5445224"/>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08767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539552" y="1038447"/>
            <a:ext cx="3848225" cy="1962646"/>
          </a:xfrm>
        </p:spPr>
        <p:txBody>
          <a:bodyPr>
            <a:normAutofit fontScale="85000" lnSpcReduction="10000"/>
          </a:bodyPr>
          <a:lstStyle/>
          <a:p>
            <a:pPr marL="457200" indent="-457200">
              <a:buClrTx/>
              <a:buFont typeface="Arial" panose="020B0604020202020204" pitchFamily="34" charset="0"/>
              <a:buChar char="•"/>
            </a:pPr>
            <a:r>
              <a:rPr lang="es-MX" sz="3500" b="1" dirty="0" smtClean="0">
                <a:latin typeface="Georgia" panose="02040502050405020303" pitchFamily="18" charset="0"/>
              </a:rPr>
              <a:t>M</a:t>
            </a:r>
            <a:r>
              <a:rPr lang="es-MX" sz="3000" b="1" dirty="0" smtClean="0">
                <a:latin typeface="Georgia" panose="02040502050405020303" pitchFamily="18" charset="0"/>
              </a:rPr>
              <a:t>étodo:</a:t>
            </a:r>
            <a:r>
              <a:rPr lang="es-MX" sz="2000" dirty="0" smtClean="0">
                <a:latin typeface="Georgia" panose="02040502050405020303" pitchFamily="18" charset="0"/>
              </a:rPr>
              <a:t> </a:t>
            </a:r>
            <a:r>
              <a:rPr lang="es-MX" sz="2800" dirty="0" smtClean="0">
                <a:latin typeface="Georgia" panose="02040502050405020303" pitchFamily="18" charset="0"/>
              </a:rPr>
              <a:t>Al </a:t>
            </a:r>
            <a:r>
              <a:rPr lang="es-MX" sz="2800" dirty="0">
                <a:latin typeface="Georgia" panose="02040502050405020303" pitchFamily="18" charset="0"/>
              </a:rPr>
              <a:t>final identifican conceptos o variables promisorias a estudiar en otra </a:t>
            </a:r>
            <a:r>
              <a:rPr lang="es-MX" sz="2800" dirty="0" smtClean="0">
                <a:latin typeface="Georgia" panose="02040502050405020303" pitchFamily="18" charset="0"/>
              </a:rPr>
              <a:t>investigación.</a:t>
            </a:r>
            <a:endParaRPr lang="es-MX" sz="2800" dirty="0">
              <a:latin typeface="Georgia" panose="02040502050405020303" pitchFamily="18" charset="0"/>
            </a:endParaRPr>
          </a:p>
        </p:txBody>
      </p:sp>
      <p:sp>
        <p:nvSpPr>
          <p:cNvPr id="5" name="Rectangle 1"/>
          <p:cNvSpPr>
            <a:spLocks noGrp="1" noChangeArrowheads="1"/>
          </p:cNvSpPr>
          <p:nvPr>
            <p:ph type="title"/>
          </p:nvPr>
        </p:nvSpPr>
        <p:spPr bwMode="auto">
          <a:xfrm>
            <a:off x="3851920" y="3001093"/>
            <a:ext cx="4464496" cy="1646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457200" marR="0" lvl="0" indent="-4572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s-MX" altLang="es-MX" sz="3200" b="1" i="0" u="none" strike="noStrike" cap="none" normalizeH="0" baseline="0" dirty="0" smtClean="0">
                <a:ln>
                  <a:noFill/>
                </a:ln>
                <a:solidFill>
                  <a:schemeClr val="tx1"/>
                </a:solidFill>
                <a:effectLst/>
                <a:latin typeface="Georgia" panose="02040502050405020303" pitchFamily="18" charset="0"/>
              </a:rPr>
              <a:t>U</a:t>
            </a:r>
            <a:r>
              <a:rPr kumimoji="0" lang="es-MX" altLang="es-MX" sz="2800" b="1" i="0" u="none" strike="noStrike" cap="none" normalizeH="0" baseline="0" dirty="0" smtClean="0">
                <a:ln>
                  <a:noFill/>
                </a:ln>
                <a:solidFill>
                  <a:schemeClr val="tx1"/>
                </a:solidFill>
                <a:effectLst/>
                <a:latin typeface="Georgia" panose="02040502050405020303" pitchFamily="18" charset="0"/>
              </a:rPr>
              <a:t>tilidad:</a:t>
            </a:r>
            <a:r>
              <a:rPr kumimoji="0" lang="es-MX" altLang="es-MX" sz="2000" b="1" i="0" u="none" strike="noStrike" cap="none" normalizeH="0" baseline="0" dirty="0" smtClean="0">
                <a:ln>
                  <a:noFill/>
                </a:ln>
                <a:solidFill>
                  <a:schemeClr val="tx1"/>
                </a:solidFill>
                <a:effectLst/>
                <a:latin typeface="Georgia" panose="02040502050405020303" pitchFamily="18" charset="0"/>
              </a:rPr>
              <a:t> </a:t>
            </a:r>
            <a:r>
              <a:rPr kumimoji="0" lang="es-MX" altLang="es-MX" b="0" i="0" u="none" strike="noStrike" cap="none" normalizeH="0" baseline="0" dirty="0" smtClean="0">
                <a:ln>
                  <a:noFill/>
                </a:ln>
                <a:solidFill>
                  <a:schemeClr val="tx1"/>
                </a:solidFill>
                <a:effectLst/>
                <a:latin typeface="Georgia" panose="02040502050405020303" pitchFamily="18" charset="0"/>
              </a:rPr>
              <a:t>Familiarizarse sobre fenómenos nuevos.</a:t>
            </a:r>
            <a:br>
              <a:rPr kumimoji="0" lang="es-MX" altLang="es-MX" b="0" i="0" u="none" strike="noStrike" cap="none" normalizeH="0" baseline="0" dirty="0" smtClean="0">
                <a:ln>
                  <a:noFill/>
                </a:ln>
                <a:solidFill>
                  <a:schemeClr val="tx1"/>
                </a:solidFill>
                <a:effectLst/>
                <a:latin typeface="Georgia" panose="02040502050405020303" pitchFamily="18" charset="0"/>
              </a:rPr>
            </a:br>
            <a:r>
              <a:rPr kumimoji="0" lang="es-MX" altLang="es-MX" b="0" i="0" u="none" strike="noStrike" cap="none" normalizeH="0" baseline="0" dirty="0" smtClean="0">
                <a:ln>
                  <a:noFill/>
                </a:ln>
                <a:solidFill>
                  <a:schemeClr val="tx1"/>
                </a:solidFill>
                <a:effectLst/>
                <a:latin typeface="Georgia" panose="02040502050405020303" pitchFamily="18" charset="0"/>
              </a:rPr>
              <a:t>    Establecer prioridades para estudios futuros.</a:t>
            </a:r>
            <a:endParaRPr kumimoji="0" lang="es-MX" altLang="es-MX" b="0" i="0" u="none" strike="noStrike" cap="none" normalizeH="0" baseline="0" dirty="0" smtClean="0">
              <a:ln>
                <a:noFill/>
              </a:ln>
              <a:solidFill>
                <a:schemeClr val="tx1"/>
              </a:solidFill>
              <a:effectLst/>
            </a:endParaRPr>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7777" y="836712"/>
            <a:ext cx="4223615" cy="1589413"/>
          </a:xfrm>
          <a:prstGeom prst="rect">
            <a:avLst/>
          </a:prstGeom>
        </p:spPr>
      </p:pic>
      <p:sp>
        <p:nvSpPr>
          <p:cNvPr id="11" name="Rectángulo 10"/>
          <p:cNvSpPr/>
          <p:nvPr/>
        </p:nvSpPr>
        <p:spPr>
          <a:xfrm>
            <a:off x="5727555" y="2544952"/>
            <a:ext cx="1372492" cy="261610"/>
          </a:xfrm>
          <a:prstGeom prst="rect">
            <a:avLst/>
          </a:prstGeom>
        </p:spPr>
        <p:txBody>
          <a:bodyPr wrap="none">
            <a:spAutoFit/>
          </a:bodyPr>
          <a:lstStyle/>
          <a:p>
            <a:r>
              <a:rPr lang="en-US" sz="1100" b="1" dirty="0" smtClean="0">
                <a:latin typeface="Times New Roman" panose="02020603050405020304" pitchFamily="18" charset="0"/>
                <a:cs typeface="Times New Roman" panose="02020603050405020304" pitchFamily="18" charset="0"/>
              </a:rPr>
              <a:t>(</a:t>
            </a:r>
            <a:r>
              <a:rPr lang="en-US" sz="1100" b="1" dirty="0" err="1" smtClean="0">
                <a:latin typeface="Times New Roman" panose="02020603050405020304" pitchFamily="18" charset="0"/>
                <a:cs typeface="Times New Roman" panose="02020603050405020304" pitchFamily="18" charset="0"/>
              </a:rPr>
              <a:t>exploratoria</a:t>
            </a:r>
            <a:r>
              <a:rPr lang="en-US" sz="1100" b="1" dirty="0" smtClean="0">
                <a:latin typeface="Times New Roman" panose="02020603050405020304" pitchFamily="18" charset="0"/>
                <a:cs typeface="Times New Roman" panose="02020603050405020304" pitchFamily="18" charset="0"/>
              </a:rPr>
              <a:t>, 2018)</a:t>
            </a:r>
            <a:endParaRPr lang="es-MX" sz="1100" b="1" dirty="0">
              <a:latin typeface="Times New Roman" panose="02020603050405020304" pitchFamily="18" charset="0"/>
              <a:cs typeface="Times New Roman" panose="02020603050405020304" pitchFamily="18" charset="0"/>
            </a:endParaRPr>
          </a:p>
        </p:txBody>
      </p:sp>
      <p:sp>
        <p:nvSpPr>
          <p:cNvPr id="12" name="Rectangle 1"/>
          <p:cNvSpPr txBox="1">
            <a:spLocks noChangeArrowheads="1"/>
          </p:cNvSpPr>
          <p:nvPr/>
        </p:nvSpPr>
        <p:spPr bwMode="auto">
          <a:xfrm>
            <a:off x="755576" y="4768695"/>
            <a:ext cx="4464496" cy="907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rtlCol="0" anchor="ctr" anchorCtr="0" compatLnSpc="1">
            <a:prstTxWarp prst="textNoShape">
              <a:avLst/>
            </a:prstTxWarp>
            <a:spAutoFit/>
          </a:bodyPr>
          <a:lstStyle>
            <a:lvl1pPr algn="ctr" defTabSz="457200" rtl="0" eaLnBrk="0" fontAlgn="base" latinLnBrk="0" hangingPunct="0">
              <a:spcBef>
                <a:spcPct val="0"/>
              </a:spcBef>
              <a:spcAft>
                <a:spcPct val="0"/>
              </a:spcAft>
              <a:buNone/>
              <a:defRPr sz="2400" b="0" kern="1200" cap="none">
                <a:ln w="3175" cmpd="sng">
                  <a:noFill/>
                </a:ln>
                <a:solidFill>
                  <a:schemeClr val="tx1"/>
                </a:solidFill>
                <a:effectLst/>
                <a:latin typeface="Arial" panose="020B0604020202020204" pitchFamily="34" charset="0"/>
                <a:ea typeface="+mj-ea"/>
                <a:cs typeface="+mj-cs"/>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457200" indent="-457200" defTabSz="914400">
              <a:buFont typeface="Arial" panose="020B0604020202020204" pitchFamily="34" charset="0"/>
              <a:buChar char="•"/>
            </a:pPr>
            <a:r>
              <a:rPr lang="es-MX" altLang="es-MX" sz="3200" b="1" dirty="0" smtClean="0">
                <a:ln>
                  <a:noFill/>
                </a:ln>
                <a:latin typeface="Georgia" panose="02040502050405020303" pitchFamily="18" charset="0"/>
              </a:rPr>
              <a:t>A</a:t>
            </a:r>
            <a:r>
              <a:rPr lang="es-MX" altLang="es-MX" sz="2800" b="1" dirty="0" smtClean="0">
                <a:ln>
                  <a:noFill/>
                </a:ln>
                <a:latin typeface="Georgia" panose="02040502050405020303" pitchFamily="18" charset="0"/>
              </a:rPr>
              <a:t>mplitud:</a:t>
            </a:r>
            <a:r>
              <a:rPr lang="es-MX" altLang="es-MX" sz="2000" b="1" dirty="0" smtClean="0">
                <a:ln>
                  <a:noFill/>
                </a:ln>
                <a:latin typeface="Georgia" panose="02040502050405020303" pitchFamily="18" charset="0"/>
              </a:rPr>
              <a:t> </a:t>
            </a:r>
            <a:r>
              <a:rPr lang="es-MX" dirty="0">
                <a:latin typeface="Georgia" panose="02040502050405020303" pitchFamily="18" charset="0"/>
              </a:rPr>
              <a:t>Amplia y dispersa</a:t>
            </a:r>
            <a:r>
              <a:rPr lang="es-MX" altLang="es-MX" dirty="0" smtClean="0">
                <a:ln>
                  <a:noFill/>
                </a:ln>
                <a:latin typeface="Georgia" panose="02040502050405020303" pitchFamily="18" charset="0"/>
              </a:rPr>
              <a:t>.</a:t>
            </a:r>
          </a:p>
        </p:txBody>
      </p:sp>
      <p:sp>
        <p:nvSpPr>
          <p:cNvPr id="8" name="Rectángulo 7"/>
          <p:cNvSpPr/>
          <p:nvPr/>
        </p:nvSpPr>
        <p:spPr>
          <a:xfrm>
            <a:off x="2355652" y="5949280"/>
            <a:ext cx="6192688" cy="369332"/>
          </a:xfrm>
          <a:prstGeom prst="rect">
            <a:avLst/>
          </a:prstGeom>
        </p:spPr>
        <p:txBody>
          <a:bodyPr wrap="square">
            <a:spAutoFit/>
          </a:bodyPr>
          <a:lstStyle/>
          <a:p>
            <a:r>
              <a:rPr lang="es-MX" dirty="0" smtClean="0">
                <a:latin typeface="Georgia" panose="02040502050405020303" pitchFamily="18" charset="0"/>
                <a:ea typeface="Times New Roman" panose="02020603050405020304" pitchFamily="18" charset="0"/>
              </a:rPr>
              <a:t>(</a:t>
            </a:r>
            <a:r>
              <a:rPr lang="es-MX" dirty="0" err="1" smtClean="0">
                <a:latin typeface="Georgia" panose="02040502050405020303" pitchFamily="18" charset="0"/>
                <a:ea typeface="Times New Roman" panose="02020603050405020304" pitchFamily="18" charset="0"/>
              </a:rPr>
              <a:t>Sampieri</a:t>
            </a:r>
            <a:r>
              <a:rPr lang="es-MX" dirty="0">
                <a:latin typeface="Georgia" panose="02040502050405020303" pitchFamily="18" charset="0"/>
                <a:ea typeface="Times New Roman" panose="02020603050405020304" pitchFamily="18" charset="0"/>
              </a:rPr>
              <a:t>, </a:t>
            </a:r>
            <a:r>
              <a:rPr lang="es-MX" dirty="0" smtClean="0">
                <a:latin typeface="Georgia" panose="02040502050405020303" pitchFamily="18" charset="0"/>
                <a:ea typeface="Times New Roman" panose="02020603050405020304" pitchFamily="18" charset="0"/>
              </a:rPr>
              <a:t>Fernández y Baptista, 2014)</a:t>
            </a:r>
            <a:endParaRPr lang="es-MX" dirty="0"/>
          </a:p>
        </p:txBody>
      </p:sp>
      <p:sp>
        <p:nvSpPr>
          <p:cNvPr id="2" name="Rectángulo 1"/>
          <p:cNvSpPr/>
          <p:nvPr/>
        </p:nvSpPr>
        <p:spPr>
          <a:xfrm>
            <a:off x="600653" y="453672"/>
            <a:ext cx="1255472" cy="584775"/>
          </a:xfrm>
          <a:prstGeom prst="rect">
            <a:avLst/>
          </a:prstGeom>
        </p:spPr>
        <p:txBody>
          <a:bodyPr wrap="none">
            <a:spAutoFit/>
          </a:bodyPr>
          <a:lstStyle/>
          <a:p>
            <a:pPr lvl="0"/>
            <a:r>
              <a:rPr lang="es-MX"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1.1.4.</a:t>
            </a:r>
            <a:endParaRPr lang="es-ES" sz="3200" dirty="0"/>
          </a:p>
        </p:txBody>
      </p:sp>
    </p:spTree>
    <p:extLst>
      <p:ext uri="{BB962C8B-B14F-4D97-AF65-F5344CB8AC3E}">
        <p14:creationId xmlns:p14="http://schemas.microsoft.com/office/powerpoint/2010/main" val="9114877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235000026"/>
              </p:ext>
            </p:extLst>
          </p:nvPr>
        </p:nvGraphicFramePr>
        <p:xfrm>
          <a:off x="1524000" y="1397000"/>
          <a:ext cx="672040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907704" y="1133872"/>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5. Riesgos y rasgos del investigador (exploratoria)</a:t>
            </a:r>
            <a:endParaRPr lang="es-MX" sz="1600" b="1" dirty="0">
              <a:solidFill>
                <a:schemeClr val="tx1"/>
              </a:solidFill>
            </a:endParaRPr>
          </a:p>
        </p:txBody>
      </p:sp>
      <p:sp>
        <p:nvSpPr>
          <p:cNvPr id="4" name="Rectángulo 3"/>
          <p:cNvSpPr/>
          <p:nvPr/>
        </p:nvSpPr>
        <p:spPr>
          <a:xfrm>
            <a:off x="1691680" y="5445224"/>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
        <p:nvSpPr>
          <p:cNvPr id="5" name="Rectángulo 4"/>
          <p:cNvSpPr/>
          <p:nvPr/>
        </p:nvSpPr>
        <p:spPr>
          <a:xfrm>
            <a:off x="600653" y="453672"/>
            <a:ext cx="1255472" cy="584775"/>
          </a:xfrm>
          <a:prstGeom prst="rect">
            <a:avLst/>
          </a:prstGeom>
        </p:spPr>
        <p:txBody>
          <a:bodyPr wrap="none">
            <a:spAutoFit/>
          </a:bodyPr>
          <a:lstStyle/>
          <a:p>
            <a:pPr lvl="0"/>
            <a:r>
              <a:rPr lang="es-MX"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1.1.5.</a:t>
            </a:r>
            <a:endParaRPr lang="es-ES" sz="3200" dirty="0"/>
          </a:p>
        </p:txBody>
      </p:sp>
    </p:spTree>
    <p:extLst>
      <p:ext uri="{BB962C8B-B14F-4D97-AF65-F5344CB8AC3E}">
        <p14:creationId xmlns:p14="http://schemas.microsoft.com/office/powerpoint/2010/main" val="39366576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5576" y="692696"/>
            <a:ext cx="7200800" cy="5776327"/>
          </a:xfrm>
          <a:prstGeom prst="rect">
            <a:avLst/>
          </a:prstGeom>
        </p:spPr>
        <p:txBody>
          <a:bodyPr wrap="square">
            <a:spAutoFit/>
          </a:bodyPr>
          <a:lstStyle/>
          <a:p>
            <a:pPr algn="just"/>
            <a:r>
              <a:rPr lang="es-MX" sz="2400" b="1" dirty="0" smtClean="0">
                <a:solidFill>
                  <a:schemeClr val="accent4"/>
                </a:solidFill>
                <a:latin typeface="Georgia" panose="02040502050405020303" pitchFamily="18" charset="0"/>
                <a:ea typeface="Times New Roman" panose="02020603050405020304" pitchFamily="18" charset="0"/>
              </a:rPr>
              <a:t>Características generales:</a:t>
            </a:r>
          </a:p>
          <a:p>
            <a:pPr marL="342900" indent="-342900" algn="just">
              <a:buFont typeface="Wingdings" panose="05000000000000000000" pitchFamily="2" charset="2"/>
              <a:buChar char="Ø"/>
            </a:pPr>
            <a:endParaRPr lang="es-MX" sz="2400" dirty="0" smtClean="0">
              <a:latin typeface="Georgia" panose="02040502050405020303" pitchFamily="18" charset="0"/>
              <a:ea typeface="Times New Roman" panose="02020603050405020304" pitchFamily="18" charset="0"/>
            </a:endParaRPr>
          </a:p>
          <a:p>
            <a:pPr marL="342900" indent="-342900" algn="just">
              <a:buFont typeface="Wingdings" panose="05000000000000000000" pitchFamily="2" charset="2"/>
              <a:buChar char="Ø"/>
            </a:pPr>
            <a:r>
              <a:rPr lang="es-MX" sz="2400" dirty="0" smtClean="0">
                <a:latin typeface="Georgia" panose="02040502050405020303" pitchFamily="18" charset="0"/>
                <a:ea typeface="Times New Roman" panose="02020603050405020304" pitchFamily="18" charset="0"/>
              </a:rPr>
              <a:t>Determinan </a:t>
            </a:r>
            <a:r>
              <a:rPr lang="es-MX" sz="2400" dirty="0">
                <a:latin typeface="Georgia" panose="02040502050405020303" pitchFamily="18" charset="0"/>
                <a:ea typeface="Times New Roman" panose="02020603050405020304" pitchFamily="18" charset="0"/>
              </a:rPr>
              <a:t>tendencias, identifican relaciones potenciales entre </a:t>
            </a:r>
            <a:r>
              <a:rPr lang="es-MX" sz="2400" dirty="0" smtClean="0">
                <a:latin typeface="Georgia" panose="02040502050405020303" pitchFamily="18" charset="0"/>
                <a:ea typeface="Times New Roman" panose="02020603050405020304" pitchFamily="18" charset="0"/>
              </a:rPr>
              <a:t>variables.</a:t>
            </a:r>
          </a:p>
          <a:p>
            <a:pPr marL="342900" indent="-342900" algn="just">
              <a:buFont typeface="Wingdings" panose="05000000000000000000" pitchFamily="2" charset="2"/>
              <a:buChar char="Ø"/>
            </a:pPr>
            <a:endParaRPr lang="es-MX" sz="2400" dirty="0" smtClean="0">
              <a:latin typeface="Georgia" panose="02040502050405020303" pitchFamily="18" charset="0"/>
              <a:ea typeface="Times New Roman" panose="02020603050405020304" pitchFamily="18" charset="0"/>
            </a:endParaRPr>
          </a:p>
          <a:p>
            <a:pPr marL="342900" indent="-342900" algn="just">
              <a:buFont typeface="Wingdings" panose="05000000000000000000" pitchFamily="2" charset="2"/>
              <a:buChar char="Ø"/>
            </a:pPr>
            <a:r>
              <a:rPr lang="es-MX" sz="2400" dirty="0" smtClean="0">
                <a:latin typeface="Georgia" panose="02040502050405020303" pitchFamily="18" charset="0"/>
                <a:ea typeface="Times New Roman" panose="02020603050405020304" pitchFamily="18" charset="0"/>
              </a:rPr>
              <a:t>Se </a:t>
            </a:r>
            <a:r>
              <a:rPr lang="es-MX" sz="2400" dirty="0">
                <a:latin typeface="Georgia" panose="02040502050405020303" pitchFamily="18" charset="0"/>
                <a:ea typeface="Times New Roman" panose="02020603050405020304" pitchFamily="18" charset="0"/>
              </a:rPr>
              <a:t>caracterizan por ser más flexibles en su metodología en comparación con los estudios descriptivos o </a:t>
            </a:r>
            <a:r>
              <a:rPr lang="es-MX" sz="2400" dirty="0" smtClean="0">
                <a:latin typeface="Georgia" panose="02040502050405020303" pitchFamily="18" charset="0"/>
                <a:ea typeface="Times New Roman" panose="02020603050405020304" pitchFamily="18" charset="0"/>
              </a:rPr>
              <a:t>explicativos. </a:t>
            </a:r>
          </a:p>
          <a:p>
            <a:pPr marL="342900" indent="-342900" algn="just">
              <a:buFont typeface="Wingdings" panose="05000000000000000000" pitchFamily="2" charset="2"/>
              <a:buChar char="Ø"/>
            </a:pPr>
            <a:endParaRPr lang="es-MX" sz="2400" dirty="0" smtClean="0">
              <a:latin typeface="Georgia" panose="02040502050405020303" pitchFamily="18" charset="0"/>
              <a:ea typeface="Times New Roman" panose="02020603050405020304" pitchFamily="18" charset="0"/>
            </a:endParaRPr>
          </a:p>
          <a:p>
            <a:pPr marL="342900" indent="-342900" algn="just">
              <a:buFont typeface="Wingdings" panose="05000000000000000000" pitchFamily="2" charset="2"/>
              <a:buChar char="Ø"/>
            </a:pPr>
            <a:r>
              <a:rPr lang="es-MX" sz="2400" dirty="0">
                <a:latin typeface="Georgia" panose="02040502050405020303" pitchFamily="18" charset="0"/>
                <a:ea typeface="Times New Roman" panose="02020603050405020304" pitchFamily="18" charset="0"/>
              </a:rPr>
              <a:t>Se </a:t>
            </a:r>
            <a:r>
              <a:rPr lang="es-MX" sz="2400" dirty="0" smtClean="0">
                <a:latin typeface="Georgia" panose="02040502050405020303" pitchFamily="18" charset="0"/>
                <a:ea typeface="Times New Roman" panose="02020603050405020304" pitchFamily="18" charset="0"/>
              </a:rPr>
              <a:t>apoya </a:t>
            </a:r>
            <a:r>
              <a:rPr lang="es-MX" sz="2400" dirty="0">
                <a:latin typeface="Georgia" panose="02040502050405020303" pitchFamily="18" charset="0"/>
                <a:ea typeface="Times New Roman" panose="02020603050405020304" pitchFamily="18" charset="0"/>
              </a:rPr>
              <a:t>de distintos medios y </a:t>
            </a:r>
            <a:r>
              <a:rPr lang="es-MX" sz="2400" dirty="0" smtClean="0">
                <a:latin typeface="Georgia" panose="02040502050405020303" pitchFamily="18" charset="0"/>
                <a:ea typeface="Times New Roman" panose="02020603050405020304" pitchFamily="18" charset="0"/>
              </a:rPr>
              <a:t>técnicas:  revistas</a:t>
            </a:r>
            <a:r>
              <a:rPr lang="es-MX" sz="2400" dirty="0">
                <a:latin typeface="Georgia" panose="02040502050405020303" pitchFamily="18" charset="0"/>
                <a:ea typeface="Times New Roman" panose="02020603050405020304" pitchFamily="18" charset="0"/>
              </a:rPr>
              <a:t>, cuestionarios, revisión bibliográfica especializada, observación participante y no participante y seguimientos de </a:t>
            </a:r>
            <a:r>
              <a:rPr lang="es-MX" sz="2400" dirty="0" smtClean="0">
                <a:latin typeface="Georgia" panose="02040502050405020303" pitchFamily="18" charset="0"/>
                <a:ea typeface="Times New Roman" panose="02020603050405020304" pitchFamily="18" charset="0"/>
              </a:rPr>
              <a:t>casos (</a:t>
            </a:r>
            <a:r>
              <a:rPr lang="es-MX" sz="2400" dirty="0" err="1" smtClean="0">
                <a:latin typeface="Georgia" panose="02040502050405020303" pitchFamily="18" charset="0"/>
                <a:ea typeface="Times New Roman" panose="02020603050405020304" pitchFamily="18" charset="0"/>
              </a:rPr>
              <a:t>Sampieri</a:t>
            </a:r>
            <a:r>
              <a:rPr lang="es-MX" sz="2400" dirty="0">
                <a:latin typeface="Georgia" panose="02040502050405020303" pitchFamily="18" charset="0"/>
                <a:ea typeface="Times New Roman" panose="02020603050405020304" pitchFamily="18" charset="0"/>
              </a:rPr>
              <a:t>, </a:t>
            </a:r>
            <a:r>
              <a:rPr lang="es-MX" sz="2400" dirty="0" smtClean="0">
                <a:latin typeface="Georgia" panose="02040502050405020303" pitchFamily="18" charset="0"/>
                <a:ea typeface="Times New Roman" panose="02020603050405020304" pitchFamily="18" charset="0"/>
              </a:rPr>
              <a:t>Fernández y Baptista, 2014).</a:t>
            </a:r>
            <a:endParaRPr lang="es-MX" sz="2400" dirty="0">
              <a:latin typeface="Georgia" panose="02040502050405020303" pitchFamily="18" charset="0"/>
              <a:ea typeface="Times New Roman" panose="02020603050405020304" pitchFamily="18" charset="0"/>
            </a:endParaRPr>
          </a:p>
          <a:p>
            <a:pPr marL="342900" indent="-342900" algn="just">
              <a:buFont typeface="Wingdings" panose="05000000000000000000" pitchFamily="2" charset="2"/>
              <a:buChar char="Ø"/>
            </a:pPr>
            <a:endParaRPr lang="es-MX" sz="2400" dirty="0">
              <a:latin typeface="Georgia" panose="02040502050405020303" pitchFamily="18" charset="0"/>
            </a:endParaRPr>
          </a:p>
        </p:txBody>
      </p:sp>
    </p:spTree>
    <p:extLst>
      <p:ext uri="{BB962C8B-B14F-4D97-AF65-F5344CB8AC3E}">
        <p14:creationId xmlns:p14="http://schemas.microsoft.com/office/powerpoint/2010/main" val="7094966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5616" y="1043944"/>
            <a:ext cx="6984776" cy="4524315"/>
          </a:xfrm>
          <a:prstGeom prst="rect">
            <a:avLst/>
          </a:prstGeom>
        </p:spPr>
        <p:txBody>
          <a:bodyPr wrap="square">
            <a:spAutoFit/>
          </a:bodyPr>
          <a:lstStyle/>
          <a:p>
            <a:pPr marL="342900" indent="-342900" algn="just">
              <a:buFont typeface="Wingdings" panose="05000000000000000000" pitchFamily="2" charset="2"/>
              <a:buChar char="Ø"/>
            </a:pPr>
            <a:r>
              <a:rPr lang="es-MX" sz="2400" dirty="0">
                <a:latin typeface="Georgia" panose="02040502050405020303" pitchFamily="18" charset="0"/>
                <a:ea typeface="Times New Roman" panose="02020603050405020304" pitchFamily="18" charset="0"/>
              </a:rPr>
              <a:t>Son más flexibles, más amplios y dispersos que otros estudios</a:t>
            </a:r>
            <a:r>
              <a:rPr lang="es-MX" sz="2400" dirty="0" smtClean="0">
                <a:latin typeface="Georgia" panose="02040502050405020303" pitchFamily="18" charset="0"/>
                <a:ea typeface="Times New Roman" panose="02020603050405020304" pitchFamily="18" charset="0"/>
              </a:rPr>
              <a:t>.</a:t>
            </a:r>
          </a:p>
          <a:p>
            <a:pPr marL="342900" indent="-342900" algn="just">
              <a:buFont typeface="Wingdings" panose="05000000000000000000" pitchFamily="2" charset="2"/>
              <a:buChar char="Ø"/>
            </a:pPr>
            <a:endParaRPr lang="es-MX" sz="2400" dirty="0">
              <a:latin typeface="Georgia" panose="02040502050405020303" pitchFamily="18" charset="0"/>
              <a:ea typeface="Times New Roman" panose="02020603050405020304" pitchFamily="18" charset="0"/>
            </a:endParaRPr>
          </a:p>
          <a:p>
            <a:pPr marL="342900" indent="-342900" algn="just">
              <a:buFont typeface="Wingdings" panose="05000000000000000000" pitchFamily="2" charset="2"/>
              <a:buChar char="Ø"/>
            </a:pPr>
            <a:r>
              <a:rPr lang="es-MX" sz="2400" dirty="0">
                <a:latin typeface="Georgia" panose="02040502050405020303" pitchFamily="18" charset="0"/>
                <a:ea typeface="Times New Roman" panose="02020603050405020304" pitchFamily="18" charset="0"/>
              </a:rPr>
              <a:t>Sirven para analizar como es y </a:t>
            </a:r>
            <a:r>
              <a:rPr lang="es-MX" sz="2400" dirty="0" smtClean="0">
                <a:latin typeface="Georgia" panose="02040502050405020303" pitchFamily="18" charset="0"/>
                <a:ea typeface="Times New Roman" panose="02020603050405020304" pitchFamily="18" charset="0"/>
              </a:rPr>
              <a:t>cómo </a:t>
            </a:r>
            <a:r>
              <a:rPr lang="es-MX" sz="2400" dirty="0">
                <a:latin typeface="Georgia" panose="02040502050405020303" pitchFamily="18" charset="0"/>
                <a:ea typeface="Times New Roman" panose="02020603050405020304" pitchFamily="18" charset="0"/>
              </a:rPr>
              <a:t>se </a:t>
            </a:r>
            <a:r>
              <a:rPr lang="es-MX" sz="2400" dirty="0" smtClean="0">
                <a:latin typeface="Georgia" panose="02040502050405020303" pitchFamily="18" charset="0"/>
                <a:ea typeface="Times New Roman" panose="02020603050405020304" pitchFamily="18" charset="0"/>
              </a:rPr>
              <a:t>manifiesta </a:t>
            </a:r>
            <a:r>
              <a:rPr lang="es-MX" sz="2400" dirty="0">
                <a:latin typeface="Georgia" panose="02040502050405020303" pitchFamily="18" charset="0"/>
                <a:ea typeface="Times New Roman" panose="02020603050405020304" pitchFamily="18" charset="0"/>
              </a:rPr>
              <a:t>un fenómeno y sus </a:t>
            </a:r>
            <a:r>
              <a:rPr lang="es-MX" sz="2400" dirty="0" smtClean="0">
                <a:latin typeface="Georgia" panose="02040502050405020303" pitchFamily="18" charset="0"/>
                <a:ea typeface="Times New Roman" panose="02020603050405020304" pitchFamily="18" charset="0"/>
              </a:rPr>
              <a:t>componentes.</a:t>
            </a:r>
          </a:p>
          <a:p>
            <a:pPr marL="342900" indent="-342900" algn="just">
              <a:buFont typeface="Wingdings" panose="05000000000000000000" pitchFamily="2" charset="2"/>
              <a:buChar char="Ø"/>
            </a:pPr>
            <a:endParaRPr lang="es-MX" sz="2400" dirty="0">
              <a:latin typeface="Georgia" panose="02040502050405020303" pitchFamily="18" charset="0"/>
              <a:ea typeface="Times New Roman" panose="02020603050405020304" pitchFamily="18" charset="0"/>
            </a:endParaRPr>
          </a:p>
          <a:p>
            <a:pPr marL="342900" indent="-342900" algn="just">
              <a:buFont typeface="Wingdings" panose="05000000000000000000" pitchFamily="2" charset="2"/>
              <a:buChar char="Ø"/>
            </a:pPr>
            <a:r>
              <a:rPr lang="es-MX" sz="2400" dirty="0">
                <a:latin typeface="Georgia" panose="02040502050405020303" pitchFamily="18" charset="0"/>
                <a:ea typeface="Times New Roman" panose="02020603050405020304" pitchFamily="18" charset="0"/>
              </a:rPr>
              <a:t>Describen hechos, situaciones, </a:t>
            </a:r>
            <a:r>
              <a:rPr lang="es-MX" sz="2400" dirty="0" smtClean="0">
                <a:latin typeface="Georgia" panose="02040502050405020303" pitchFamily="18" charset="0"/>
                <a:ea typeface="Times New Roman" panose="02020603050405020304" pitchFamily="18" charset="0"/>
              </a:rPr>
              <a:t>eventos, etcétera.</a:t>
            </a:r>
          </a:p>
          <a:p>
            <a:pPr marL="342900" indent="-342900" algn="just">
              <a:buFont typeface="Wingdings" panose="05000000000000000000" pitchFamily="2" charset="2"/>
              <a:buChar char="Ø"/>
            </a:pPr>
            <a:endParaRPr lang="es-MX" sz="2400" dirty="0">
              <a:latin typeface="Georgia" panose="02040502050405020303" pitchFamily="18" charset="0"/>
              <a:ea typeface="Times New Roman" panose="02020603050405020304" pitchFamily="18" charset="0"/>
            </a:endParaRPr>
          </a:p>
          <a:p>
            <a:pPr marL="342900" indent="-342900" algn="just">
              <a:buFont typeface="Wingdings" panose="05000000000000000000" pitchFamily="2" charset="2"/>
              <a:buChar char="Ø"/>
            </a:pPr>
            <a:r>
              <a:rPr lang="es-MX" sz="2400" dirty="0">
                <a:latin typeface="Georgia" panose="02040502050405020303" pitchFamily="18" charset="0"/>
                <a:ea typeface="Times New Roman" panose="02020603050405020304" pitchFamily="18" charset="0"/>
              </a:rPr>
              <a:t>Miden, evalúan, recolectan datos sobre las características del fenómeno </a:t>
            </a:r>
            <a:r>
              <a:rPr lang="es-MX" sz="2400" dirty="0" smtClean="0">
                <a:latin typeface="Georgia" panose="02040502050405020303" pitchFamily="18" charset="0"/>
                <a:ea typeface="Times New Roman" panose="02020603050405020304" pitchFamily="18" charset="0"/>
              </a:rPr>
              <a:t>analizado.</a:t>
            </a:r>
            <a:endParaRPr lang="es-MX" sz="2400" dirty="0">
              <a:latin typeface="Georgia" panose="02040502050405020303" pitchFamily="18" charset="0"/>
              <a:ea typeface="Times New Roman" panose="02020603050405020304" pitchFamily="18" charset="0"/>
            </a:endParaRPr>
          </a:p>
          <a:p>
            <a:pPr marL="342900" indent="-342900" algn="just">
              <a:buFont typeface="Wingdings" panose="05000000000000000000" pitchFamily="2" charset="2"/>
              <a:buChar char="Ø"/>
            </a:pPr>
            <a:endParaRPr lang="es-MX" sz="2400" dirty="0">
              <a:latin typeface="Georgia" panose="02040502050405020303" pitchFamily="18" charset="0"/>
              <a:ea typeface="Times New Roman" panose="02020603050405020304" pitchFamily="18" charset="0"/>
            </a:endParaRPr>
          </a:p>
        </p:txBody>
      </p:sp>
      <p:sp>
        <p:nvSpPr>
          <p:cNvPr id="3" name="Rectángulo 2"/>
          <p:cNvSpPr/>
          <p:nvPr/>
        </p:nvSpPr>
        <p:spPr>
          <a:xfrm>
            <a:off x="1349896" y="5106594"/>
            <a:ext cx="6750496" cy="461665"/>
          </a:xfrm>
          <a:prstGeom prst="rect">
            <a:avLst/>
          </a:prstGeom>
        </p:spPr>
        <p:txBody>
          <a:bodyPr wrap="square">
            <a:spAutoFit/>
          </a:bodyPr>
          <a:lstStyle/>
          <a:p>
            <a:r>
              <a:rPr lang="es-MX" sz="2400" dirty="0" smtClean="0"/>
              <a:t>(</a:t>
            </a:r>
            <a:r>
              <a:rPr lang="es-MX" sz="2400" dirty="0">
                <a:latin typeface="Georgia" panose="02040502050405020303" pitchFamily="18" charset="0"/>
                <a:ea typeface="Times New Roman" panose="02020603050405020304" pitchFamily="18" charset="0"/>
              </a:rPr>
              <a:t>Hernández, Fernández y Baptista, 2010). </a:t>
            </a:r>
          </a:p>
        </p:txBody>
      </p:sp>
    </p:spTree>
    <p:extLst>
      <p:ext uri="{BB962C8B-B14F-4D97-AF65-F5344CB8AC3E}">
        <p14:creationId xmlns:p14="http://schemas.microsoft.com/office/powerpoint/2010/main" val="1182856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Título"/>
          <p:cNvSpPr txBox="1">
            <a:spLocks/>
          </p:cNvSpPr>
          <p:nvPr/>
        </p:nvSpPr>
        <p:spPr>
          <a:xfrm>
            <a:off x="1067516" y="2636912"/>
            <a:ext cx="7024744" cy="1143000"/>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54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rPr>
              <a:t>Estudio </a:t>
            </a:r>
          </a:p>
          <a:p>
            <a:pPr algn="ctr"/>
            <a:r>
              <a:rPr lang="es-ES" sz="54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rPr>
              <a:t>Descriptivo</a:t>
            </a:r>
            <a:endParaRPr lang="es-MX" sz="5400"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endParaRPr>
          </a:p>
        </p:txBody>
      </p:sp>
      <p:sp>
        <p:nvSpPr>
          <p:cNvPr id="5" name="Rectángulo 4"/>
          <p:cNvSpPr/>
          <p:nvPr/>
        </p:nvSpPr>
        <p:spPr>
          <a:xfrm>
            <a:off x="1331640" y="1196752"/>
            <a:ext cx="2160240"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9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1.2</a:t>
            </a:r>
            <a:endParaRPr lang="es-MX" sz="9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22990594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60498" y="-315416"/>
            <a:ext cx="5308866" cy="1515533"/>
          </a:xfrm>
        </p:spPr>
        <p:txBody>
          <a:bodyPr>
            <a:normAutofit/>
          </a:bodyPr>
          <a:lstStyle/>
          <a:p>
            <a:pPr algn="ctr"/>
            <a:r>
              <a:rPr lang="es-MX" sz="4800" b="1" dirty="0" smtClean="0"/>
              <a:t>UNIDAD I</a:t>
            </a:r>
            <a:endParaRPr lang="es-MX" sz="4800" b="1" dirty="0"/>
          </a:p>
        </p:txBody>
      </p:sp>
      <p:sp>
        <p:nvSpPr>
          <p:cNvPr id="3" name="2 Subtítulo"/>
          <p:cNvSpPr>
            <a:spLocks noGrp="1"/>
          </p:cNvSpPr>
          <p:nvPr>
            <p:ph type="subTitle" idx="1"/>
          </p:nvPr>
        </p:nvSpPr>
        <p:spPr>
          <a:xfrm>
            <a:off x="2195736" y="2060848"/>
            <a:ext cx="4752528" cy="1800200"/>
          </a:xfrm>
        </p:spPr>
        <p:txBody>
          <a:bodyPr>
            <a:noAutofit/>
          </a:bodyPr>
          <a:lstStyle/>
          <a:p>
            <a:r>
              <a:rPr lang="es-ES" sz="4000" b="1" dirty="0" smtClean="0"/>
              <a:t>ALCANCE </a:t>
            </a:r>
          </a:p>
          <a:p>
            <a:r>
              <a:rPr lang="es-ES" sz="4000" b="1" dirty="0" smtClean="0"/>
              <a:t>DE LA INVESTIGACIÓN</a:t>
            </a:r>
            <a:endParaRPr lang="es-MX" sz="6000" b="1" i="1" dirty="0">
              <a:solidFill>
                <a:schemeClr val="tx1"/>
              </a:solidFill>
            </a:endParaRPr>
          </a:p>
        </p:txBody>
      </p:sp>
    </p:spTree>
    <p:extLst>
      <p:ext uri="{BB962C8B-B14F-4D97-AF65-F5344CB8AC3E}">
        <p14:creationId xmlns:p14="http://schemas.microsoft.com/office/powerpoint/2010/main" val="1195077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idx="4294967295"/>
          </p:nvPr>
        </p:nvSpPr>
        <p:spPr>
          <a:xfrm>
            <a:off x="631368" y="652524"/>
            <a:ext cx="7992888" cy="1143000"/>
          </a:xfrm>
        </p:spPr>
        <p:txBody>
          <a:bodyPr>
            <a:normAutofit fontScale="90000"/>
          </a:bodyPr>
          <a:lstStyle/>
          <a:p>
            <a:r>
              <a:rPr lang="es-ES"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1.2.1 </a:t>
            </a:r>
            <a:r>
              <a:rPr lang="es-MX"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 </a:t>
            </a:r>
            <a:r>
              <a:rPr lang="es-ES"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En qué consiste el estudio </a:t>
            </a:r>
            <a:r>
              <a:rPr lang="es-ES"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descriptivo?</a:t>
            </a:r>
            <a:endParaRPr lang="es-MX"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endParaRPr>
          </a:p>
        </p:txBody>
      </p:sp>
      <p:sp>
        <p:nvSpPr>
          <p:cNvPr id="3" name="2 Marcador de contenido"/>
          <p:cNvSpPr>
            <a:spLocks noGrp="1"/>
          </p:cNvSpPr>
          <p:nvPr>
            <p:ph idx="4294967295"/>
          </p:nvPr>
        </p:nvSpPr>
        <p:spPr>
          <a:xfrm>
            <a:off x="919437" y="1862962"/>
            <a:ext cx="7416750" cy="4608512"/>
          </a:xfrm>
        </p:spPr>
        <p:txBody>
          <a:bodyPr>
            <a:normAutofit/>
          </a:bodyPr>
          <a:lstStyle/>
          <a:p>
            <a:pPr marL="68580" indent="0" algn="ctr">
              <a:lnSpc>
                <a:spcPct val="150000"/>
              </a:lnSpc>
              <a:spcBef>
                <a:spcPts val="0"/>
              </a:spcBef>
              <a:spcAft>
                <a:spcPts val="0"/>
              </a:spcAft>
              <a:buNone/>
            </a:pPr>
            <a:r>
              <a:rPr lang="es-MX" dirty="0" smtClean="0">
                <a:latin typeface="Georgia" panose="02040502050405020303" pitchFamily="18" charset="0"/>
              </a:rPr>
              <a:t>Permite conocer </a:t>
            </a:r>
            <a:r>
              <a:rPr lang="es-MX" dirty="0">
                <a:latin typeface="Georgia" panose="02040502050405020303" pitchFamily="18" charset="0"/>
              </a:rPr>
              <a:t>las situaciones, costumbres y actitudes </a:t>
            </a:r>
            <a:r>
              <a:rPr lang="es-MX" dirty="0" smtClean="0">
                <a:latin typeface="Georgia" panose="02040502050405020303" pitchFamily="18" charset="0"/>
              </a:rPr>
              <a:t>a </a:t>
            </a:r>
            <a:r>
              <a:rPr lang="es-MX" dirty="0">
                <a:latin typeface="Georgia" panose="02040502050405020303" pitchFamily="18" charset="0"/>
              </a:rPr>
              <a:t>través de la descripción </a:t>
            </a:r>
            <a:r>
              <a:rPr lang="es-MX" dirty="0" smtClean="0">
                <a:latin typeface="Georgia" panose="02040502050405020303" pitchFamily="18" charset="0"/>
              </a:rPr>
              <a:t>de </a:t>
            </a:r>
            <a:r>
              <a:rPr lang="es-MX" dirty="0">
                <a:latin typeface="Georgia" panose="02040502050405020303" pitchFamily="18" charset="0"/>
              </a:rPr>
              <a:t>las actividades, objetos, procesos y personas. Su meta </a:t>
            </a:r>
            <a:r>
              <a:rPr lang="es-MX" dirty="0" smtClean="0">
                <a:latin typeface="Georgia" panose="02040502050405020303" pitchFamily="18" charset="0"/>
              </a:rPr>
              <a:t>es la identificación </a:t>
            </a:r>
            <a:r>
              <a:rPr lang="es-MX" dirty="0">
                <a:latin typeface="Georgia" panose="02040502050405020303" pitchFamily="18" charset="0"/>
              </a:rPr>
              <a:t>de las relaciones que existen entre dos o más variables. </a:t>
            </a:r>
            <a:r>
              <a:rPr lang="es-MX" dirty="0" smtClean="0">
                <a:latin typeface="Georgia" panose="02040502050405020303" pitchFamily="18" charset="0"/>
              </a:rPr>
              <a:t>Genera información </a:t>
            </a:r>
            <a:r>
              <a:rPr lang="es-MX" dirty="0">
                <a:latin typeface="Georgia" panose="02040502050405020303" pitchFamily="18" charset="0"/>
              </a:rPr>
              <a:t>detallada respecto un fenómeno o problema para describir </a:t>
            </a:r>
            <a:r>
              <a:rPr lang="es-MX" dirty="0" smtClean="0">
                <a:latin typeface="Georgia" panose="02040502050405020303" pitchFamily="18" charset="0"/>
              </a:rPr>
              <a:t>sus </a:t>
            </a:r>
            <a:r>
              <a:rPr lang="es-MX" dirty="0">
                <a:latin typeface="Georgia" panose="02040502050405020303" pitchFamily="18" charset="0"/>
              </a:rPr>
              <a:t>variables con precisión.</a:t>
            </a:r>
          </a:p>
        </p:txBody>
      </p:sp>
      <p:sp>
        <p:nvSpPr>
          <p:cNvPr id="7"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6" name="Rectángulo 5"/>
          <p:cNvSpPr/>
          <p:nvPr/>
        </p:nvSpPr>
        <p:spPr>
          <a:xfrm>
            <a:off x="1412776" y="5733256"/>
            <a:ext cx="6750496" cy="594202"/>
          </a:xfrm>
          <a:prstGeom prst="rect">
            <a:avLst/>
          </a:prstGeom>
        </p:spPr>
        <p:txBody>
          <a:bodyPr wrap="square">
            <a:spAutoFit/>
          </a:bodyPr>
          <a:lstStyle/>
          <a:p>
            <a:pPr marL="68580" algn="ctr" defTabSz="457200">
              <a:lnSpc>
                <a:spcPct val="150000"/>
              </a:lnSpc>
              <a:buClr>
                <a:schemeClr val="accent1"/>
              </a:buClr>
              <a:buSzPct val="115000"/>
            </a:pPr>
            <a:r>
              <a:rPr lang="es-MX" sz="2400" dirty="0" smtClean="0"/>
              <a:t>(</a:t>
            </a:r>
            <a:r>
              <a:rPr lang="es-MX" sz="2400" dirty="0">
                <a:solidFill>
                  <a:schemeClr val="tx1">
                    <a:lumMod val="85000"/>
                    <a:lumOff val="15000"/>
                  </a:schemeClr>
                </a:solidFill>
                <a:latin typeface="Georgia" panose="02040502050405020303" pitchFamily="18" charset="0"/>
              </a:rPr>
              <a:t>Hernández, Fernández y Baptista, 2010). </a:t>
            </a:r>
          </a:p>
        </p:txBody>
      </p:sp>
    </p:spTree>
    <p:extLst>
      <p:ext uri="{BB962C8B-B14F-4D97-AF65-F5344CB8AC3E}">
        <p14:creationId xmlns:p14="http://schemas.microsoft.com/office/powerpoint/2010/main" val="9062804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881653" y="394611"/>
            <a:ext cx="7024688" cy="1143000"/>
          </a:xfrm>
        </p:spPr>
        <p:txBody>
          <a:bodyPr>
            <a:normAutofit/>
          </a:bodyPr>
          <a:lstStyle/>
          <a:p>
            <a:pPr algn="ctr"/>
            <a:r>
              <a:rPr lang="es-MX"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1.2.2. Resultados que se logran al aplicarlo</a:t>
            </a:r>
            <a:endParaRPr lang="es-MX"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endParaRPr>
          </a:p>
        </p:txBody>
      </p:sp>
      <p:graphicFrame>
        <p:nvGraphicFramePr>
          <p:cNvPr id="4" name="3 Diagrama"/>
          <p:cNvGraphicFramePr/>
          <p:nvPr>
            <p:extLst>
              <p:ext uri="{D42A27DB-BD31-4B8C-83A1-F6EECF244321}">
                <p14:modId xmlns:p14="http://schemas.microsoft.com/office/powerpoint/2010/main" val="3710550516"/>
              </p:ext>
            </p:extLst>
          </p:nvPr>
        </p:nvGraphicFramePr>
        <p:xfrm>
          <a:off x="827584" y="1865522"/>
          <a:ext cx="8316416" cy="48043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907704" y="1413223"/>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a:t>
            </a:r>
            <a:r>
              <a:rPr lang="es-MX" sz="1600" b="1" dirty="0">
                <a:solidFill>
                  <a:schemeClr val="tx1"/>
                </a:solidFill>
              </a:rPr>
              <a:t>6</a:t>
            </a:r>
            <a:r>
              <a:rPr lang="es-MX" sz="1600" b="1" dirty="0" smtClean="0">
                <a:solidFill>
                  <a:schemeClr val="tx1"/>
                </a:solidFill>
              </a:rPr>
              <a:t>. Investigación descriptiva (resultados)  </a:t>
            </a:r>
            <a:endParaRPr lang="es-MX" sz="1600" b="1" dirty="0">
              <a:solidFill>
                <a:schemeClr val="tx1"/>
              </a:solidFill>
            </a:endParaRPr>
          </a:p>
        </p:txBody>
      </p:sp>
      <p:sp>
        <p:nvSpPr>
          <p:cNvPr id="8" name="Rectángulo 7"/>
          <p:cNvSpPr/>
          <p:nvPr/>
        </p:nvSpPr>
        <p:spPr>
          <a:xfrm>
            <a:off x="2123728" y="5958830"/>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
        <p:nvSpPr>
          <p:cNvPr id="6"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Tree>
    <p:extLst>
      <p:ext uri="{BB962C8B-B14F-4D97-AF65-F5344CB8AC3E}">
        <p14:creationId xmlns:p14="http://schemas.microsoft.com/office/powerpoint/2010/main" val="31722424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36028026"/>
              </p:ext>
            </p:extLst>
          </p:nvPr>
        </p:nvGraphicFramePr>
        <p:xfrm>
          <a:off x="2051720" y="119675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475656" y="836712"/>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7. Investigación exploratoria (resultados)  </a:t>
            </a:r>
            <a:endParaRPr lang="es-MX" sz="1600" b="1" dirty="0">
              <a:solidFill>
                <a:schemeClr val="tx1"/>
              </a:solidFill>
            </a:endParaRPr>
          </a:p>
        </p:txBody>
      </p:sp>
      <p:sp>
        <p:nvSpPr>
          <p:cNvPr id="4" name="Rectángulo 3"/>
          <p:cNvSpPr/>
          <p:nvPr/>
        </p:nvSpPr>
        <p:spPr>
          <a:xfrm>
            <a:off x="1691680" y="5445224"/>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
        <p:nvSpPr>
          <p:cNvPr id="5"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Tree>
    <p:extLst>
      <p:ext uri="{BB962C8B-B14F-4D97-AF65-F5344CB8AC3E}">
        <p14:creationId xmlns:p14="http://schemas.microsoft.com/office/powerpoint/2010/main" val="37517511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179512" y="548680"/>
            <a:ext cx="6696744" cy="2124982"/>
          </a:xfrm>
        </p:spPr>
        <p:txBody>
          <a:bodyPr>
            <a:normAutofit/>
          </a:bodyPr>
          <a:lstStyle/>
          <a:p>
            <a:pPr marL="457200" indent="-457200" defTabSz="914400" eaLnBrk="0" fontAlgn="base" hangingPunct="0">
              <a:lnSpc>
                <a:spcPct val="120000"/>
              </a:lnSpc>
              <a:spcBef>
                <a:spcPct val="0"/>
              </a:spcBef>
              <a:spcAft>
                <a:spcPct val="0"/>
              </a:spcAft>
              <a:buClrTx/>
              <a:buSzTx/>
              <a:buFont typeface="Arial" panose="020B0604020202020204" pitchFamily="34" charset="0"/>
              <a:buChar char="•"/>
            </a:pPr>
            <a:r>
              <a:rPr lang="es-MX" sz="3200" b="1" dirty="0">
                <a:solidFill>
                  <a:schemeClr val="tx1"/>
                </a:solidFill>
                <a:latin typeface="Georgia" panose="02040502050405020303" pitchFamily="18" charset="0"/>
                <a:ea typeface="+mj-ea"/>
                <a:cs typeface="+mj-cs"/>
              </a:rPr>
              <a:t>M</a:t>
            </a:r>
            <a:r>
              <a:rPr lang="es-MX" sz="2800" b="1" dirty="0">
                <a:solidFill>
                  <a:schemeClr val="tx1"/>
                </a:solidFill>
                <a:latin typeface="Georgia" panose="02040502050405020303" pitchFamily="18" charset="0"/>
                <a:ea typeface="+mj-ea"/>
                <a:cs typeface="+mj-cs"/>
              </a:rPr>
              <a:t>étodo:</a:t>
            </a:r>
            <a:r>
              <a:rPr lang="es-MX" sz="2400" dirty="0" smtClean="0">
                <a:latin typeface="Georgia" panose="02040502050405020303" pitchFamily="18" charset="0"/>
              </a:rPr>
              <a:t> </a:t>
            </a:r>
            <a:r>
              <a:rPr lang="es-MX" sz="2400" dirty="0" smtClean="0">
                <a:solidFill>
                  <a:schemeClr val="tx1"/>
                </a:solidFill>
                <a:latin typeface="Georgia" panose="02040502050405020303" pitchFamily="18" charset="0"/>
                <a:ea typeface="+mj-ea"/>
                <a:cs typeface="+mj-cs"/>
              </a:rPr>
              <a:t>Identifica </a:t>
            </a:r>
            <a:r>
              <a:rPr lang="es-MX" sz="2400" dirty="0">
                <a:solidFill>
                  <a:schemeClr val="tx1"/>
                </a:solidFill>
                <a:latin typeface="Georgia" panose="02040502050405020303" pitchFamily="18" charset="0"/>
                <a:ea typeface="+mj-ea"/>
                <a:cs typeface="+mj-cs"/>
              </a:rPr>
              <a:t>el fenómeno y los objetos </a:t>
            </a:r>
            <a:r>
              <a:rPr lang="es-MX" sz="2400" dirty="0" smtClean="0">
                <a:solidFill>
                  <a:schemeClr val="tx1"/>
                </a:solidFill>
                <a:latin typeface="Georgia" panose="02040502050405020303" pitchFamily="18" charset="0"/>
                <a:ea typeface="+mj-ea"/>
                <a:cs typeface="+mj-cs"/>
              </a:rPr>
              <a:t>involucrados, define </a:t>
            </a:r>
            <a:r>
              <a:rPr lang="es-MX" sz="2400" dirty="0">
                <a:solidFill>
                  <a:schemeClr val="tx1"/>
                </a:solidFill>
                <a:latin typeface="Georgia" panose="02040502050405020303" pitchFamily="18" charset="0"/>
                <a:ea typeface="+mj-ea"/>
                <a:cs typeface="+mj-cs"/>
              </a:rPr>
              <a:t>las </a:t>
            </a:r>
            <a:r>
              <a:rPr lang="es-MX" sz="2400" dirty="0" smtClean="0">
                <a:solidFill>
                  <a:schemeClr val="tx1"/>
                </a:solidFill>
                <a:latin typeface="Georgia" panose="02040502050405020303" pitchFamily="18" charset="0"/>
                <a:ea typeface="+mj-ea"/>
                <a:cs typeface="+mj-cs"/>
              </a:rPr>
              <a:t>variables, recolecta </a:t>
            </a:r>
            <a:r>
              <a:rPr lang="es-MX" sz="2400" dirty="0">
                <a:solidFill>
                  <a:schemeClr val="tx1"/>
                </a:solidFill>
                <a:latin typeface="Georgia" panose="02040502050405020303" pitchFamily="18" charset="0"/>
                <a:ea typeface="+mj-ea"/>
                <a:cs typeface="+mj-cs"/>
              </a:rPr>
              <a:t>datos para medir las </a:t>
            </a:r>
            <a:r>
              <a:rPr lang="es-MX" sz="2400" dirty="0" smtClean="0">
                <a:solidFill>
                  <a:schemeClr val="tx1"/>
                </a:solidFill>
                <a:latin typeface="Georgia" panose="02040502050405020303" pitchFamily="18" charset="0"/>
                <a:ea typeface="+mj-ea"/>
                <a:cs typeface="+mj-cs"/>
              </a:rPr>
              <a:t>variables y concluye.</a:t>
            </a:r>
            <a:endParaRPr lang="es-MX" sz="2400" dirty="0">
              <a:solidFill>
                <a:schemeClr val="tx1"/>
              </a:solidFill>
              <a:latin typeface="Georgia" panose="02040502050405020303" pitchFamily="18" charset="0"/>
              <a:ea typeface="+mj-ea"/>
              <a:cs typeface="+mj-cs"/>
            </a:endParaRPr>
          </a:p>
        </p:txBody>
      </p:sp>
      <p:sp>
        <p:nvSpPr>
          <p:cNvPr id="5" name="Rectangle 1"/>
          <p:cNvSpPr>
            <a:spLocks noGrp="1" noChangeArrowheads="1"/>
          </p:cNvSpPr>
          <p:nvPr>
            <p:ph type="title"/>
          </p:nvPr>
        </p:nvSpPr>
        <p:spPr bwMode="auto">
          <a:xfrm>
            <a:off x="1691680" y="2881120"/>
            <a:ext cx="4464496" cy="1277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457200" lvl="0" indent="-457200" defTabSz="914400">
              <a:buFont typeface="Arial" panose="020B0604020202020204" pitchFamily="34" charset="0"/>
              <a:buChar char="•"/>
            </a:pPr>
            <a:r>
              <a:rPr kumimoji="0" lang="es-MX" altLang="es-MX" sz="3200" b="1" i="0" u="none" strike="noStrike" cap="none" normalizeH="0" baseline="0" dirty="0" smtClean="0">
                <a:ln>
                  <a:noFill/>
                </a:ln>
                <a:solidFill>
                  <a:schemeClr val="tx1"/>
                </a:solidFill>
                <a:effectLst/>
                <a:latin typeface="Georgia" panose="02040502050405020303" pitchFamily="18" charset="0"/>
              </a:rPr>
              <a:t>U</a:t>
            </a:r>
            <a:r>
              <a:rPr kumimoji="0" lang="es-MX" altLang="es-MX" sz="2800" b="1" i="0" u="none" strike="noStrike" cap="none" normalizeH="0" baseline="0" dirty="0" smtClean="0">
                <a:ln>
                  <a:noFill/>
                </a:ln>
                <a:solidFill>
                  <a:schemeClr val="tx1"/>
                </a:solidFill>
                <a:effectLst/>
                <a:latin typeface="Georgia" panose="02040502050405020303" pitchFamily="18" charset="0"/>
              </a:rPr>
              <a:t>tilidad:</a:t>
            </a:r>
            <a:r>
              <a:rPr kumimoji="0" lang="es-MX" altLang="es-MX" sz="2000" b="1" i="0" u="none" strike="noStrike" cap="none" normalizeH="0" baseline="0" dirty="0" smtClean="0">
                <a:ln>
                  <a:noFill/>
                </a:ln>
                <a:solidFill>
                  <a:schemeClr val="tx1"/>
                </a:solidFill>
                <a:effectLst/>
                <a:latin typeface="Georgia" panose="02040502050405020303" pitchFamily="18" charset="0"/>
              </a:rPr>
              <a:t> </a:t>
            </a:r>
            <a:r>
              <a:rPr lang="es-MX" dirty="0">
                <a:latin typeface="Georgia" panose="02040502050405020303" pitchFamily="18" charset="0"/>
              </a:rPr>
              <a:t>Mostar con precisión las dimensiones de un fenómeno.</a:t>
            </a:r>
            <a:endParaRPr lang="es-MX" altLang="es-MX" dirty="0">
              <a:latin typeface="Georgia" panose="02040502050405020303" pitchFamily="18" charset="0"/>
            </a:endParaRPr>
          </a:p>
        </p:txBody>
      </p:sp>
      <p:sp>
        <p:nvSpPr>
          <p:cNvPr id="11" name="Rectángulo 10"/>
          <p:cNvSpPr/>
          <p:nvPr/>
        </p:nvSpPr>
        <p:spPr>
          <a:xfrm>
            <a:off x="6732240" y="5421414"/>
            <a:ext cx="1293944" cy="261610"/>
          </a:xfrm>
          <a:prstGeom prst="rect">
            <a:avLst/>
          </a:prstGeom>
        </p:spPr>
        <p:txBody>
          <a:bodyPr wrap="none">
            <a:spAutoFit/>
          </a:bodyPr>
          <a:lstStyle/>
          <a:p>
            <a:r>
              <a:rPr lang="en-US" sz="1100" b="1" dirty="0" smtClean="0">
                <a:latin typeface="Times New Roman" panose="02020603050405020304" pitchFamily="18" charset="0"/>
                <a:cs typeface="Times New Roman" panose="02020603050405020304" pitchFamily="18" charset="0"/>
              </a:rPr>
              <a:t>(</a:t>
            </a:r>
            <a:r>
              <a:rPr lang="en-US" sz="1100" b="1" dirty="0" err="1" smtClean="0">
                <a:latin typeface="Times New Roman" panose="02020603050405020304" pitchFamily="18" charset="0"/>
                <a:cs typeface="Times New Roman" panose="02020603050405020304" pitchFamily="18" charset="0"/>
              </a:rPr>
              <a:t>descriptiva</a:t>
            </a:r>
            <a:r>
              <a:rPr lang="en-US" sz="1100" b="1" dirty="0" smtClean="0">
                <a:latin typeface="Times New Roman" panose="02020603050405020304" pitchFamily="18" charset="0"/>
                <a:cs typeface="Times New Roman" panose="02020603050405020304" pitchFamily="18" charset="0"/>
              </a:rPr>
              <a:t>, 2018)</a:t>
            </a:r>
            <a:endParaRPr lang="es-MX" sz="1100" b="1" dirty="0">
              <a:latin typeface="Times New Roman" panose="02020603050405020304" pitchFamily="18" charset="0"/>
              <a:cs typeface="Times New Roman" panose="02020603050405020304" pitchFamily="18" charset="0"/>
            </a:endParaRPr>
          </a:p>
        </p:txBody>
      </p:sp>
      <p:sp>
        <p:nvSpPr>
          <p:cNvPr id="12" name="Rectangle 1"/>
          <p:cNvSpPr txBox="1">
            <a:spLocks noChangeArrowheads="1"/>
          </p:cNvSpPr>
          <p:nvPr/>
        </p:nvSpPr>
        <p:spPr bwMode="auto">
          <a:xfrm>
            <a:off x="484112" y="4798167"/>
            <a:ext cx="4464496" cy="907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rtlCol="0" anchor="ctr" anchorCtr="0" compatLnSpc="1">
            <a:prstTxWarp prst="textNoShape">
              <a:avLst/>
            </a:prstTxWarp>
            <a:spAutoFit/>
          </a:bodyPr>
          <a:lstStyle>
            <a:lvl1pPr algn="ctr" defTabSz="457200" rtl="0" eaLnBrk="0" fontAlgn="base" latinLnBrk="0" hangingPunct="0">
              <a:spcBef>
                <a:spcPct val="0"/>
              </a:spcBef>
              <a:spcAft>
                <a:spcPct val="0"/>
              </a:spcAft>
              <a:buNone/>
              <a:defRPr sz="2400" b="0" kern="1200" cap="none">
                <a:ln w="3175" cmpd="sng">
                  <a:noFill/>
                </a:ln>
                <a:solidFill>
                  <a:schemeClr val="tx1"/>
                </a:solidFill>
                <a:effectLst/>
                <a:latin typeface="Arial" panose="020B0604020202020204" pitchFamily="34" charset="0"/>
                <a:ea typeface="+mj-ea"/>
                <a:cs typeface="+mj-cs"/>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457200" indent="-457200" defTabSz="914400">
              <a:buFont typeface="Arial" panose="020B0604020202020204" pitchFamily="34" charset="0"/>
              <a:buChar char="•"/>
            </a:pPr>
            <a:r>
              <a:rPr lang="es-MX" altLang="es-MX" sz="3200" b="1" dirty="0" smtClean="0">
                <a:ln>
                  <a:noFill/>
                </a:ln>
                <a:latin typeface="Georgia" panose="02040502050405020303" pitchFamily="18" charset="0"/>
              </a:rPr>
              <a:t>A</a:t>
            </a:r>
            <a:r>
              <a:rPr lang="es-MX" altLang="es-MX" sz="2800" b="1" dirty="0" smtClean="0">
                <a:ln>
                  <a:noFill/>
                </a:ln>
                <a:latin typeface="Georgia" panose="02040502050405020303" pitchFamily="18" charset="0"/>
              </a:rPr>
              <a:t>mplitud:</a:t>
            </a:r>
            <a:r>
              <a:rPr lang="es-MX" altLang="es-MX" sz="2000" b="1" dirty="0" smtClean="0">
                <a:ln>
                  <a:noFill/>
                </a:ln>
                <a:latin typeface="Georgia" panose="02040502050405020303" pitchFamily="18" charset="0"/>
              </a:rPr>
              <a:t> </a:t>
            </a:r>
            <a:r>
              <a:rPr lang="es-MX" dirty="0">
                <a:latin typeface="Georgia" panose="02040502050405020303" pitchFamily="18" charset="0"/>
              </a:rPr>
              <a:t>Focalizada a las variables</a:t>
            </a:r>
            <a:r>
              <a:rPr lang="es-MX" altLang="es-MX" dirty="0">
                <a:latin typeface="Georgia" panose="02040502050405020303" pitchFamily="18" charset="0"/>
              </a:rPr>
              <a:t>.</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3208" y="1987244"/>
            <a:ext cx="3492388" cy="3492388"/>
          </a:xfrm>
          <a:prstGeom prst="rect">
            <a:avLst/>
          </a:prstGeom>
        </p:spPr>
      </p:pic>
      <p:sp>
        <p:nvSpPr>
          <p:cNvPr id="8"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3" name="Rectángulo 2"/>
          <p:cNvSpPr/>
          <p:nvPr/>
        </p:nvSpPr>
        <p:spPr>
          <a:xfrm>
            <a:off x="2552908" y="5885007"/>
            <a:ext cx="6192688" cy="369332"/>
          </a:xfrm>
          <a:prstGeom prst="rect">
            <a:avLst/>
          </a:prstGeom>
        </p:spPr>
        <p:txBody>
          <a:bodyPr wrap="square">
            <a:spAutoFit/>
          </a:bodyPr>
          <a:lstStyle/>
          <a:p>
            <a:r>
              <a:rPr lang="es-MX" dirty="0" smtClean="0">
                <a:latin typeface="Georgia" panose="02040502050405020303" pitchFamily="18" charset="0"/>
                <a:ea typeface="Times New Roman" panose="02020603050405020304" pitchFamily="18" charset="0"/>
              </a:rPr>
              <a:t>(</a:t>
            </a:r>
            <a:r>
              <a:rPr lang="es-MX" dirty="0" err="1" smtClean="0">
                <a:latin typeface="Georgia" panose="02040502050405020303" pitchFamily="18" charset="0"/>
                <a:ea typeface="Times New Roman" panose="02020603050405020304" pitchFamily="18" charset="0"/>
              </a:rPr>
              <a:t>Sampieri</a:t>
            </a:r>
            <a:r>
              <a:rPr lang="es-MX" dirty="0">
                <a:latin typeface="Georgia" panose="02040502050405020303" pitchFamily="18" charset="0"/>
                <a:ea typeface="Times New Roman" panose="02020603050405020304" pitchFamily="18" charset="0"/>
              </a:rPr>
              <a:t>, </a:t>
            </a:r>
            <a:r>
              <a:rPr lang="es-MX" dirty="0" smtClean="0">
                <a:latin typeface="Georgia" panose="02040502050405020303" pitchFamily="18" charset="0"/>
                <a:ea typeface="Times New Roman" panose="02020603050405020304" pitchFamily="18" charset="0"/>
              </a:rPr>
              <a:t>Fernández y Baptista, 2014)</a:t>
            </a:r>
            <a:endParaRPr lang="es-MX" dirty="0"/>
          </a:p>
        </p:txBody>
      </p:sp>
      <p:sp>
        <p:nvSpPr>
          <p:cNvPr id="9" name="Rectángulo 8"/>
          <p:cNvSpPr/>
          <p:nvPr/>
        </p:nvSpPr>
        <p:spPr>
          <a:xfrm>
            <a:off x="7183190" y="539162"/>
            <a:ext cx="1301959" cy="584775"/>
          </a:xfrm>
          <a:prstGeom prst="rect">
            <a:avLst/>
          </a:prstGeom>
        </p:spPr>
        <p:txBody>
          <a:bodyPr wrap="none">
            <a:spAutoFit/>
          </a:bodyPr>
          <a:lstStyle/>
          <a:p>
            <a:pPr lvl="0"/>
            <a:r>
              <a:rPr lang="es-MX"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1.2.3.</a:t>
            </a:r>
            <a:endParaRPr lang="es-ES" sz="3200" dirty="0"/>
          </a:p>
        </p:txBody>
      </p:sp>
    </p:spTree>
    <p:extLst>
      <p:ext uri="{BB962C8B-B14F-4D97-AF65-F5344CB8AC3E}">
        <p14:creationId xmlns:p14="http://schemas.microsoft.com/office/powerpoint/2010/main" val="13603658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876459277"/>
              </p:ext>
            </p:extLst>
          </p:nvPr>
        </p:nvGraphicFramePr>
        <p:xfrm>
          <a:off x="1475656" y="1844824"/>
          <a:ext cx="672040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907704" y="1556891"/>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8. Riesgos y rasgos del investigador (descriptiva)</a:t>
            </a:r>
            <a:endParaRPr lang="es-MX" sz="1600" b="1" dirty="0">
              <a:solidFill>
                <a:schemeClr val="tx1"/>
              </a:solidFill>
            </a:endParaRPr>
          </a:p>
        </p:txBody>
      </p:sp>
      <p:sp>
        <p:nvSpPr>
          <p:cNvPr id="4" name="Rectángulo 3"/>
          <p:cNvSpPr/>
          <p:nvPr/>
        </p:nvSpPr>
        <p:spPr>
          <a:xfrm>
            <a:off x="1691680" y="5445224"/>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
        <p:nvSpPr>
          <p:cNvPr id="5"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6" name="Rectángulo 5"/>
          <p:cNvSpPr/>
          <p:nvPr/>
        </p:nvSpPr>
        <p:spPr>
          <a:xfrm>
            <a:off x="632051" y="809642"/>
            <a:ext cx="1311578" cy="584775"/>
          </a:xfrm>
          <a:prstGeom prst="rect">
            <a:avLst/>
          </a:prstGeom>
        </p:spPr>
        <p:txBody>
          <a:bodyPr wrap="none">
            <a:spAutoFit/>
          </a:bodyPr>
          <a:lstStyle/>
          <a:p>
            <a:pPr lvl="0"/>
            <a:r>
              <a:rPr lang="es-MX"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1.2.4.</a:t>
            </a:r>
            <a:endParaRPr lang="es-ES" sz="3200" dirty="0"/>
          </a:p>
        </p:txBody>
      </p:sp>
    </p:spTree>
    <p:extLst>
      <p:ext uri="{BB962C8B-B14F-4D97-AF65-F5344CB8AC3E}">
        <p14:creationId xmlns:p14="http://schemas.microsoft.com/office/powerpoint/2010/main" val="14619296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idx="4294967295"/>
          </p:nvPr>
        </p:nvSpPr>
        <p:spPr>
          <a:xfrm rot="16200000">
            <a:off x="178409" y="2702828"/>
            <a:ext cx="1867222" cy="1303337"/>
          </a:xfrm>
        </p:spPr>
        <p:txBody>
          <a:bodyPr>
            <a:normAutofit/>
          </a:bodyPr>
          <a:lstStyle/>
          <a:p>
            <a:pPr algn="l"/>
            <a:r>
              <a:rPr lang="es-MX" sz="4400" b="1" dirty="0" smtClean="0">
                <a:solidFill>
                  <a:schemeClr val="accent5">
                    <a:lumMod val="75000"/>
                  </a:schemeClr>
                </a:solidFill>
              </a:rPr>
              <a:t>Etapas </a:t>
            </a:r>
            <a:endParaRPr lang="es-MX" sz="4400" b="1" dirty="0">
              <a:solidFill>
                <a:schemeClr val="accent5">
                  <a:lumMod val="75000"/>
                </a:schemeClr>
              </a:solidFill>
            </a:endParaRPr>
          </a:p>
        </p:txBody>
      </p:sp>
      <p:sp>
        <p:nvSpPr>
          <p:cNvPr id="6" name="Marcador de contenido 5"/>
          <p:cNvSpPr>
            <a:spLocks noGrp="1"/>
          </p:cNvSpPr>
          <p:nvPr>
            <p:ph idx="4294967295"/>
          </p:nvPr>
        </p:nvSpPr>
        <p:spPr>
          <a:xfrm>
            <a:off x="1978457" y="841026"/>
            <a:ext cx="6337959" cy="5026943"/>
          </a:xfrm>
        </p:spPr>
        <p:txBody>
          <a:bodyPr>
            <a:noAutofit/>
          </a:bodyPr>
          <a:lstStyle/>
          <a:p>
            <a:pPr algn="just">
              <a:buFont typeface="Wingdings" panose="05000000000000000000" pitchFamily="2" charset="2"/>
              <a:buChar char="ü"/>
            </a:pPr>
            <a:r>
              <a:rPr lang="es-MX" dirty="0">
                <a:latin typeface="Georgia" panose="02040502050405020303" pitchFamily="18" charset="0"/>
              </a:rPr>
              <a:t>Examinan las características del </a:t>
            </a:r>
            <a:r>
              <a:rPr lang="es-MX" dirty="0" smtClean="0">
                <a:latin typeface="Georgia" panose="02040502050405020303" pitchFamily="18" charset="0"/>
              </a:rPr>
              <a:t>problema.</a:t>
            </a:r>
            <a:endParaRPr lang="es-MX" dirty="0">
              <a:latin typeface="Georgia" panose="02040502050405020303" pitchFamily="18" charset="0"/>
            </a:endParaRPr>
          </a:p>
          <a:p>
            <a:pPr algn="just">
              <a:buFont typeface="Wingdings" panose="05000000000000000000" pitchFamily="2" charset="2"/>
              <a:buChar char="ü"/>
            </a:pPr>
            <a:r>
              <a:rPr lang="es-MX" dirty="0" smtClean="0">
                <a:latin typeface="Georgia" panose="02040502050405020303" pitchFamily="18" charset="0"/>
              </a:rPr>
              <a:t>Definen </a:t>
            </a:r>
            <a:r>
              <a:rPr lang="es-MX" dirty="0">
                <a:latin typeface="Georgia" panose="02040502050405020303" pitchFamily="18" charset="0"/>
              </a:rPr>
              <a:t>y formulan </a:t>
            </a:r>
            <a:r>
              <a:rPr lang="es-MX" dirty="0" smtClean="0">
                <a:latin typeface="Georgia" panose="02040502050405020303" pitchFamily="18" charset="0"/>
              </a:rPr>
              <a:t>hipótesis</a:t>
            </a:r>
            <a:r>
              <a:rPr lang="es-MX" dirty="0">
                <a:latin typeface="Georgia" panose="02040502050405020303" pitchFamily="18" charset="0"/>
              </a:rPr>
              <a:t>.</a:t>
            </a:r>
          </a:p>
          <a:p>
            <a:pPr algn="just">
              <a:buFont typeface="Wingdings" panose="05000000000000000000" pitchFamily="2" charset="2"/>
              <a:buChar char="ü"/>
            </a:pPr>
            <a:r>
              <a:rPr lang="es-MX" dirty="0">
                <a:latin typeface="Georgia" panose="02040502050405020303" pitchFamily="18" charset="0"/>
              </a:rPr>
              <a:t>Enuncian los supuestos en que se basan las </a:t>
            </a:r>
            <a:r>
              <a:rPr lang="es-MX" dirty="0" smtClean="0">
                <a:latin typeface="Georgia" panose="02040502050405020303" pitchFamily="18" charset="0"/>
              </a:rPr>
              <a:t>hipótesis.</a:t>
            </a:r>
            <a:endParaRPr lang="es-MX" dirty="0">
              <a:latin typeface="Georgia" panose="02040502050405020303" pitchFamily="18" charset="0"/>
            </a:endParaRPr>
          </a:p>
          <a:p>
            <a:pPr algn="just">
              <a:buFont typeface="Wingdings" panose="05000000000000000000" pitchFamily="2" charset="2"/>
              <a:buChar char="ü"/>
            </a:pPr>
            <a:r>
              <a:rPr lang="es-MX" dirty="0">
                <a:latin typeface="Georgia" panose="02040502050405020303" pitchFamily="18" charset="0"/>
              </a:rPr>
              <a:t>Eligen los temas y las fuentes apropiados.</a:t>
            </a:r>
          </a:p>
          <a:p>
            <a:pPr algn="just">
              <a:buFont typeface="Wingdings" panose="05000000000000000000" pitchFamily="2" charset="2"/>
              <a:buChar char="ü"/>
            </a:pPr>
            <a:r>
              <a:rPr lang="es-MX" dirty="0">
                <a:latin typeface="Georgia" panose="02040502050405020303" pitchFamily="18" charset="0"/>
              </a:rPr>
              <a:t>Seleccionan </a:t>
            </a:r>
            <a:r>
              <a:rPr lang="es-MX" dirty="0" smtClean="0">
                <a:latin typeface="Georgia" panose="02040502050405020303" pitchFamily="18" charset="0"/>
              </a:rPr>
              <a:t>y/o </a:t>
            </a:r>
            <a:r>
              <a:rPr lang="es-MX" dirty="0">
                <a:latin typeface="Georgia" panose="02040502050405020303" pitchFamily="18" charset="0"/>
              </a:rPr>
              <a:t>elaboran técnicas para la recolección de datos.</a:t>
            </a:r>
          </a:p>
          <a:p>
            <a:pPr algn="just">
              <a:buFont typeface="Wingdings" panose="05000000000000000000" pitchFamily="2" charset="2"/>
              <a:buChar char="ü"/>
            </a:pPr>
            <a:r>
              <a:rPr lang="es-MX" dirty="0" smtClean="0">
                <a:latin typeface="Georgia" panose="02040502050405020303" pitchFamily="18" charset="0"/>
              </a:rPr>
              <a:t>Establecen </a:t>
            </a:r>
            <a:r>
              <a:rPr lang="es-MX" dirty="0">
                <a:latin typeface="Georgia" panose="02040502050405020303" pitchFamily="18" charset="0"/>
              </a:rPr>
              <a:t>categorías </a:t>
            </a:r>
            <a:r>
              <a:rPr lang="es-MX" dirty="0" smtClean="0">
                <a:latin typeface="Georgia" panose="02040502050405020303" pitchFamily="18" charset="0"/>
              </a:rPr>
              <a:t>precisas.</a:t>
            </a:r>
            <a:endParaRPr lang="es-MX" dirty="0">
              <a:latin typeface="Georgia" panose="02040502050405020303" pitchFamily="18" charset="0"/>
            </a:endParaRPr>
          </a:p>
          <a:p>
            <a:pPr algn="just">
              <a:buFont typeface="Wingdings" panose="05000000000000000000" pitchFamily="2" charset="2"/>
              <a:buChar char="ü"/>
            </a:pPr>
            <a:r>
              <a:rPr lang="es-MX" dirty="0" smtClean="0">
                <a:latin typeface="Georgia" panose="02040502050405020303" pitchFamily="18" charset="0"/>
              </a:rPr>
              <a:t>Realizan </a:t>
            </a:r>
            <a:r>
              <a:rPr lang="es-MX" dirty="0">
                <a:latin typeface="Georgia" panose="02040502050405020303" pitchFamily="18" charset="0"/>
              </a:rPr>
              <a:t>observaciones </a:t>
            </a:r>
            <a:r>
              <a:rPr lang="es-MX" dirty="0" smtClean="0">
                <a:latin typeface="Georgia" panose="02040502050405020303" pitchFamily="18" charset="0"/>
              </a:rPr>
              <a:t>objetivas.</a:t>
            </a:r>
            <a:endParaRPr lang="es-MX" dirty="0">
              <a:latin typeface="Georgia" panose="02040502050405020303" pitchFamily="18" charset="0"/>
            </a:endParaRPr>
          </a:p>
          <a:p>
            <a:pPr algn="just">
              <a:buFont typeface="Wingdings" panose="05000000000000000000" pitchFamily="2" charset="2"/>
              <a:buChar char="ü"/>
            </a:pPr>
            <a:r>
              <a:rPr lang="es-MX" dirty="0">
                <a:latin typeface="Georgia" panose="02040502050405020303" pitchFamily="18" charset="0"/>
              </a:rPr>
              <a:t>Describen, analizan e interpretan los datos </a:t>
            </a:r>
            <a:r>
              <a:rPr lang="es-MX" dirty="0" smtClean="0">
                <a:latin typeface="Georgia" panose="02040502050405020303" pitchFamily="18" charset="0"/>
              </a:rPr>
              <a:t>obtenidos.</a:t>
            </a:r>
            <a:endParaRPr lang="es-MX" dirty="0">
              <a:latin typeface="Georgia" panose="02040502050405020303" pitchFamily="18" charset="0"/>
            </a:endParaRPr>
          </a:p>
          <a:p>
            <a:pPr algn="just">
              <a:buFont typeface="Wingdings" panose="05000000000000000000" pitchFamily="2" charset="2"/>
              <a:buChar char="ü"/>
            </a:pPr>
            <a:endParaRPr lang="es-MX" dirty="0">
              <a:latin typeface="Georgia" panose="02040502050405020303" pitchFamily="18" charset="0"/>
            </a:endParaRPr>
          </a:p>
        </p:txBody>
      </p:sp>
      <p:sp>
        <p:nvSpPr>
          <p:cNvPr id="7" name="Abrir llave 6"/>
          <p:cNvSpPr/>
          <p:nvPr/>
        </p:nvSpPr>
        <p:spPr>
          <a:xfrm>
            <a:off x="1547664" y="764704"/>
            <a:ext cx="720080" cy="5252270"/>
          </a:xfrm>
          <a:prstGeom prst="leftBrace">
            <a:avLst>
              <a:gd name="adj1" fmla="val 8333"/>
              <a:gd name="adj2" fmla="val 49729"/>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a:p>
        </p:txBody>
      </p:sp>
      <p:sp>
        <p:nvSpPr>
          <p:cNvPr id="8"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9" name="Rectángulo 8"/>
          <p:cNvSpPr/>
          <p:nvPr/>
        </p:nvSpPr>
        <p:spPr>
          <a:xfrm>
            <a:off x="569114" y="640869"/>
            <a:ext cx="1301959" cy="584775"/>
          </a:xfrm>
          <a:prstGeom prst="rect">
            <a:avLst/>
          </a:prstGeom>
        </p:spPr>
        <p:txBody>
          <a:bodyPr wrap="none">
            <a:spAutoFit/>
          </a:bodyPr>
          <a:lstStyle/>
          <a:p>
            <a:pPr lvl="0"/>
            <a:r>
              <a:rPr lang="es-MX"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1.2.5.</a:t>
            </a:r>
            <a:endParaRPr lang="es-ES" sz="3200" dirty="0"/>
          </a:p>
        </p:txBody>
      </p:sp>
    </p:spTree>
    <p:extLst>
      <p:ext uri="{BB962C8B-B14F-4D97-AF65-F5344CB8AC3E}">
        <p14:creationId xmlns:p14="http://schemas.microsoft.com/office/powerpoint/2010/main" val="34554791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12010" y="1052736"/>
            <a:ext cx="6984776" cy="3785652"/>
          </a:xfrm>
          <a:prstGeom prst="rect">
            <a:avLst/>
          </a:prstGeom>
        </p:spPr>
        <p:txBody>
          <a:bodyPr wrap="square">
            <a:spAutoFit/>
          </a:bodyPr>
          <a:lstStyle/>
          <a:p>
            <a:pPr marL="342900" indent="-342900" algn="just">
              <a:buFont typeface="Wingdings" panose="05000000000000000000" pitchFamily="2" charset="2"/>
              <a:buChar char="Ø"/>
            </a:pPr>
            <a:r>
              <a:rPr lang="es-MX" sz="2400" dirty="0">
                <a:latin typeface="Georgia" panose="02040502050405020303" pitchFamily="18" charset="0"/>
                <a:ea typeface="Times New Roman" panose="02020603050405020304" pitchFamily="18" charset="0"/>
              </a:rPr>
              <a:t>Enfocan en mediciones/recolecciones de datos, de manera independiente o conjunta sobre conceptos o variables</a:t>
            </a:r>
            <a:r>
              <a:rPr lang="es-MX" sz="2400" dirty="0" smtClean="0">
                <a:latin typeface="Georgia" panose="02040502050405020303" pitchFamily="18" charset="0"/>
                <a:ea typeface="Times New Roman" panose="02020603050405020304" pitchFamily="18" charset="0"/>
              </a:rPr>
              <a:t>.</a:t>
            </a:r>
          </a:p>
          <a:p>
            <a:pPr marL="342900" indent="-342900" algn="just">
              <a:buFont typeface="Wingdings" panose="05000000000000000000" pitchFamily="2" charset="2"/>
              <a:buChar char="Ø"/>
            </a:pPr>
            <a:endParaRPr lang="es-MX" sz="2400" dirty="0">
              <a:latin typeface="Georgia" panose="02040502050405020303" pitchFamily="18" charset="0"/>
              <a:ea typeface="Times New Roman" panose="02020603050405020304" pitchFamily="18" charset="0"/>
            </a:endParaRPr>
          </a:p>
          <a:p>
            <a:pPr marL="342900" indent="-342900" algn="just">
              <a:buFont typeface="Wingdings" panose="05000000000000000000" pitchFamily="2" charset="2"/>
              <a:buChar char="Ø"/>
            </a:pPr>
            <a:r>
              <a:rPr lang="es-MX" sz="2400" dirty="0">
                <a:latin typeface="Georgia" panose="02040502050405020303" pitchFamily="18" charset="0"/>
                <a:ea typeface="Times New Roman" panose="02020603050405020304" pitchFamily="18" charset="0"/>
              </a:rPr>
              <a:t>Las mediciones/informaciones se pueden integrar, pero el propósito </a:t>
            </a:r>
            <a:r>
              <a:rPr lang="es-MX" sz="2400" dirty="0" smtClean="0">
                <a:latin typeface="Georgia" panose="02040502050405020303" pitchFamily="18" charset="0"/>
                <a:ea typeface="Times New Roman" panose="02020603050405020304" pitchFamily="18" charset="0"/>
              </a:rPr>
              <a:t>no </a:t>
            </a:r>
            <a:r>
              <a:rPr lang="es-MX" sz="2400" dirty="0">
                <a:latin typeface="Georgia" panose="02040502050405020303" pitchFamily="18" charset="0"/>
                <a:ea typeface="Times New Roman" panose="02020603050405020304" pitchFamily="18" charset="0"/>
              </a:rPr>
              <a:t>es establecer relaciones entre </a:t>
            </a:r>
            <a:r>
              <a:rPr lang="es-MX" sz="2400" dirty="0" smtClean="0">
                <a:latin typeface="Georgia" panose="02040502050405020303" pitchFamily="18" charset="0"/>
                <a:ea typeface="Times New Roman" panose="02020603050405020304" pitchFamily="18" charset="0"/>
              </a:rPr>
              <a:t>variables</a:t>
            </a:r>
            <a:r>
              <a:rPr lang="es-MX" sz="2400" dirty="0">
                <a:latin typeface="Georgia" panose="02040502050405020303" pitchFamily="18" charset="0"/>
                <a:ea typeface="Times New Roman" panose="02020603050405020304" pitchFamily="18" charset="0"/>
              </a:rPr>
              <a:t>.</a:t>
            </a:r>
            <a:endParaRPr lang="es-MX" sz="2400" dirty="0" smtClean="0">
              <a:latin typeface="Georgia" panose="02040502050405020303" pitchFamily="18" charset="0"/>
              <a:ea typeface="Times New Roman" panose="02020603050405020304" pitchFamily="18" charset="0"/>
            </a:endParaRPr>
          </a:p>
          <a:p>
            <a:pPr marL="342900" indent="-342900" algn="just">
              <a:buFont typeface="Wingdings" panose="05000000000000000000" pitchFamily="2" charset="2"/>
              <a:buChar char="Ø"/>
            </a:pPr>
            <a:endParaRPr lang="es-MX" sz="2400" dirty="0">
              <a:latin typeface="Georgia" panose="02040502050405020303" pitchFamily="18" charset="0"/>
              <a:ea typeface="Times New Roman" panose="02020603050405020304" pitchFamily="18" charset="0"/>
            </a:endParaRPr>
          </a:p>
          <a:p>
            <a:pPr marL="342900" indent="-342900" algn="just">
              <a:buFont typeface="Wingdings" panose="05000000000000000000" pitchFamily="2" charset="2"/>
              <a:buChar char="Ø"/>
            </a:pPr>
            <a:r>
              <a:rPr lang="es-MX" sz="2400" dirty="0" smtClean="0">
                <a:latin typeface="Georgia" panose="02040502050405020303" pitchFamily="18" charset="0"/>
                <a:ea typeface="Times New Roman" panose="02020603050405020304" pitchFamily="18" charset="0"/>
              </a:rPr>
              <a:t>Se </a:t>
            </a:r>
            <a:r>
              <a:rPr lang="es-MX" sz="2400" dirty="0">
                <a:latin typeface="Georgia" panose="02040502050405020303" pitchFamily="18" charset="0"/>
                <a:ea typeface="Times New Roman" panose="02020603050405020304" pitchFamily="18" charset="0"/>
              </a:rPr>
              <a:t>pueden establecer bases para predicciones o </a:t>
            </a:r>
            <a:r>
              <a:rPr lang="es-MX" sz="2400" dirty="0" smtClean="0">
                <a:latin typeface="Georgia" panose="02040502050405020303" pitchFamily="18" charset="0"/>
                <a:ea typeface="Times New Roman" panose="02020603050405020304" pitchFamily="18" charset="0"/>
              </a:rPr>
              <a:t>relaciones.</a:t>
            </a:r>
            <a:endParaRPr lang="es-MX" sz="2400" dirty="0">
              <a:latin typeface="Georgia" panose="02040502050405020303" pitchFamily="18" charset="0"/>
              <a:ea typeface="Times New Roman" panose="02020603050405020304" pitchFamily="18" charset="0"/>
            </a:endParaRPr>
          </a:p>
        </p:txBody>
      </p:sp>
      <p:sp>
        <p:nvSpPr>
          <p:cNvPr id="3" name="Rectángulo 2"/>
          <p:cNvSpPr/>
          <p:nvPr/>
        </p:nvSpPr>
        <p:spPr>
          <a:xfrm>
            <a:off x="1446290" y="4838388"/>
            <a:ext cx="6750496" cy="461665"/>
          </a:xfrm>
          <a:prstGeom prst="rect">
            <a:avLst/>
          </a:prstGeom>
        </p:spPr>
        <p:txBody>
          <a:bodyPr wrap="square">
            <a:spAutoFit/>
          </a:bodyPr>
          <a:lstStyle/>
          <a:p>
            <a:r>
              <a:rPr lang="es-MX" sz="2400" dirty="0" smtClean="0"/>
              <a:t>(</a:t>
            </a:r>
            <a:r>
              <a:rPr lang="es-MX" sz="2400" dirty="0">
                <a:latin typeface="Georgia" panose="02040502050405020303" pitchFamily="18" charset="0"/>
                <a:ea typeface="Times New Roman" panose="02020603050405020304" pitchFamily="18" charset="0"/>
              </a:rPr>
              <a:t>Hernández, Fernández y Baptista, 2010). </a:t>
            </a:r>
          </a:p>
        </p:txBody>
      </p:sp>
    </p:spTree>
    <p:extLst>
      <p:ext uri="{BB962C8B-B14F-4D97-AF65-F5344CB8AC3E}">
        <p14:creationId xmlns:p14="http://schemas.microsoft.com/office/powerpoint/2010/main" val="14464470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Título"/>
          <p:cNvSpPr txBox="1">
            <a:spLocks/>
          </p:cNvSpPr>
          <p:nvPr/>
        </p:nvSpPr>
        <p:spPr>
          <a:xfrm>
            <a:off x="1067516" y="2636912"/>
            <a:ext cx="7024744" cy="1143000"/>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54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rPr>
              <a:t>Estudio </a:t>
            </a:r>
          </a:p>
          <a:p>
            <a:pPr algn="ctr"/>
            <a:r>
              <a:rPr lang="es-ES" sz="54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rPr>
              <a:t>Correlacional</a:t>
            </a:r>
            <a:endParaRPr lang="es-MX" sz="5400"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endParaRPr>
          </a:p>
        </p:txBody>
      </p:sp>
      <p:sp>
        <p:nvSpPr>
          <p:cNvPr id="5" name="Rectángulo 4"/>
          <p:cNvSpPr/>
          <p:nvPr/>
        </p:nvSpPr>
        <p:spPr>
          <a:xfrm>
            <a:off x="1331640" y="1196752"/>
            <a:ext cx="2160240"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9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1.3</a:t>
            </a:r>
            <a:endParaRPr lang="es-MX" sz="9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21739395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idx="4294967295"/>
          </p:nvPr>
        </p:nvSpPr>
        <p:spPr>
          <a:xfrm>
            <a:off x="539552" y="688844"/>
            <a:ext cx="7992888" cy="1143000"/>
          </a:xfrm>
        </p:spPr>
        <p:txBody>
          <a:bodyPr>
            <a:normAutofit fontScale="90000"/>
          </a:bodyPr>
          <a:lstStyle/>
          <a:p>
            <a:r>
              <a:rPr lang="es-ES"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1.3.1</a:t>
            </a:r>
            <a:r>
              <a:rPr lang="es-ES"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 </a:t>
            </a:r>
            <a:r>
              <a:rPr lang="es-MX"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 </a:t>
            </a:r>
            <a:r>
              <a:rPr lang="es-ES"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En qué consiste el estudio </a:t>
            </a:r>
            <a:r>
              <a:rPr lang="es-ES"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correlacional?</a:t>
            </a:r>
            <a:endParaRPr lang="es-MX"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endParaRPr>
          </a:p>
        </p:txBody>
      </p:sp>
      <p:sp>
        <p:nvSpPr>
          <p:cNvPr id="3" name="2 Marcador de contenido"/>
          <p:cNvSpPr>
            <a:spLocks noGrp="1"/>
          </p:cNvSpPr>
          <p:nvPr>
            <p:ph idx="4294967295"/>
          </p:nvPr>
        </p:nvSpPr>
        <p:spPr>
          <a:xfrm>
            <a:off x="971600" y="1916832"/>
            <a:ext cx="7416823" cy="4608512"/>
          </a:xfrm>
        </p:spPr>
        <p:txBody>
          <a:bodyPr>
            <a:noAutofit/>
          </a:bodyPr>
          <a:lstStyle/>
          <a:p>
            <a:pPr marL="68580" indent="0" algn="ctr">
              <a:lnSpc>
                <a:spcPct val="150000"/>
              </a:lnSpc>
              <a:spcBef>
                <a:spcPts val="0"/>
              </a:spcBef>
              <a:spcAft>
                <a:spcPts val="0"/>
              </a:spcAft>
              <a:buNone/>
            </a:pPr>
            <a:r>
              <a:rPr lang="es-MX" dirty="0" smtClean="0">
                <a:latin typeface="Georgia" panose="02040502050405020303" pitchFamily="18" charset="0"/>
              </a:rPr>
              <a:t>Método </a:t>
            </a:r>
            <a:r>
              <a:rPr lang="es-MX" dirty="0">
                <a:latin typeface="Georgia" panose="02040502050405020303" pitchFamily="18" charset="0"/>
              </a:rPr>
              <a:t>de investigación no experimental en el cual </a:t>
            </a:r>
            <a:r>
              <a:rPr lang="es-MX" dirty="0" smtClean="0">
                <a:latin typeface="Georgia" panose="02040502050405020303" pitchFamily="18" charset="0"/>
              </a:rPr>
              <a:t>se miden </a:t>
            </a:r>
            <a:r>
              <a:rPr lang="es-MX" dirty="0">
                <a:latin typeface="Georgia" panose="02040502050405020303" pitchFamily="18" charset="0"/>
              </a:rPr>
              <a:t>dos variables, </a:t>
            </a:r>
            <a:r>
              <a:rPr lang="es-MX" dirty="0" smtClean="0">
                <a:latin typeface="Georgia" panose="02040502050405020303" pitchFamily="18" charset="0"/>
              </a:rPr>
              <a:t>se entiende </a:t>
            </a:r>
            <a:r>
              <a:rPr lang="es-MX" dirty="0">
                <a:latin typeface="Georgia" panose="02040502050405020303" pitchFamily="18" charset="0"/>
              </a:rPr>
              <a:t>y evalúa la relación estadística entre ellas sin influencia de ninguna </a:t>
            </a:r>
            <a:r>
              <a:rPr lang="es-MX" dirty="0" smtClean="0">
                <a:latin typeface="Georgia" panose="02040502050405020303" pitchFamily="18" charset="0"/>
              </a:rPr>
              <a:t>variable extraña. La </a:t>
            </a:r>
            <a:r>
              <a:rPr lang="es-MX" dirty="0">
                <a:latin typeface="Georgia" panose="02040502050405020303" pitchFamily="18" charset="0"/>
              </a:rPr>
              <a:t>investigación correlacional busca variables que parecen interactuar entre sí, de modo que cuando una variable cambia, la otra variable </a:t>
            </a:r>
            <a:r>
              <a:rPr lang="es-MX" dirty="0" smtClean="0">
                <a:latin typeface="Georgia" panose="02040502050405020303" pitchFamily="18" charset="0"/>
              </a:rPr>
              <a:t>también.</a:t>
            </a:r>
            <a:endParaRPr lang="es-MX" dirty="0">
              <a:latin typeface="Georgia" panose="02040502050405020303" pitchFamily="18" charset="0"/>
            </a:endParaRPr>
          </a:p>
        </p:txBody>
      </p:sp>
      <p:sp>
        <p:nvSpPr>
          <p:cNvPr id="7"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6" name="Rectángulo 5"/>
          <p:cNvSpPr/>
          <p:nvPr/>
        </p:nvSpPr>
        <p:spPr>
          <a:xfrm>
            <a:off x="2123728" y="5877272"/>
            <a:ext cx="6750496" cy="461665"/>
          </a:xfrm>
          <a:prstGeom prst="rect">
            <a:avLst/>
          </a:prstGeom>
        </p:spPr>
        <p:txBody>
          <a:bodyPr wrap="square">
            <a:spAutoFit/>
          </a:bodyPr>
          <a:lstStyle/>
          <a:p>
            <a:r>
              <a:rPr lang="es-MX" sz="2400" dirty="0" smtClean="0"/>
              <a:t>(</a:t>
            </a:r>
            <a:r>
              <a:rPr lang="es-MX" sz="2400" dirty="0">
                <a:solidFill>
                  <a:schemeClr val="tx1">
                    <a:lumMod val="85000"/>
                    <a:lumOff val="15000"/>
                  </a:schemeClr>
                </a:solidFill>
                <a:latin typeface="Georgia" panose="02040502050405020303" pitchFamily="18" charset="0"/>
              </a:rPr>
              <a:t>Hernández, Fernández y Baptista, 2010). </a:t>
            </a:r>
          </a:p>
        </p:txBody>
      </p:sp>
    </p:spTree>
    <p:extLst>
      <p:ext uri="{BB962C8B-B14F-4D97-AF65-F5344CB8AC3E}">
        <p14:creationId xmlns:p14="http://schemas.microsoft.com/office/powerpoint/2010/main" val="36430799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664" y="1844824"/>
            <a:ext cx="6120680" cy="3245568"/>
          </a:xfrm>
          <a:prstGeom prst="rect">
            <a:avLst/>
          </a:prstGeom>
        </p:spPr>
        <p:txBody>
          <a:bodyPr wrap="square">
            <a:spAutoFit/>
          </a:bodyPr>
          <a:lstStyle/>
          <a:p>
            <a:pPr algn="ctr">
              <a:lnSpc>
                <a:spcPct val="150000"/>
              </a:lnSpc>
            </a:pPr>
            <a:r>
              <a:rPr lang="es-MX" sz="2800" dirty="0">
                <a:solidFill>
                  <a:schemeClr val="accent5">
                    <a:lumMod val="75000"/>
                  </a:schemeClr>
                </a:solidFill>
                <a:latin typeface="Georgia" panose="02040502050405020303" pitchFamily="18" charset="0"/>
                <a:ea typeface="Times New Roman" panose="02020603050405020304" pitchFamily="18" charset="0"/>
              </a:rPr>
              <a:t>Se caracterizan porque primero se miden las variables y luego, mediante pruebas de hipótesis correlacionales y la aplicación de técnicas estadísticas, se estima la correlación. </a:t>
            </a:r>
            <a:endParaRPr lang="es-MX" sz="2800" dirty="0">
              <a:solidFill>
                <a:schemeClr val="accent5">
                  <a:lumMod val="75000"/>
                </a:schemeClr>
              </a:solidFill>
              <a:latin typeface="Georgia" panose="02040502050405020303" pitchFamily="18" charset="0"/>
            </a:endParaRPr>
          </a:p>
        </p:txBody>
      </p:sp>
      <p:sp>
        <p:nvSpPr>
          <p:cNvPr id="3"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Tree>
    <p:extLst>
      <p:ext uri="{BB962C8B-B14F-4D97-AF65-F5344CB8AC3E}">
        <p14:creationId xmlns:p14="http://schemas.microsoft.com/office/powerpoint/2010/main" val="1368074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graphicFrame>
        <p:nvGraphicFramePr>
          <p:cNvPr id="4" name="3 Tabla"/>
          <p:cNvGraphicFramePr>
            <a:graphicFrameLocks noGrp="1"/>
          </p:cNvGraphicFramePr>
          <p:nvPr>
            <p:extLst>
              <p:ext uri="{D42A27DB-BD31-4B8C-83A1-F6EECF244321}">
                <p14:modId xmlns:p14="http://schemas.microsoft.com/office/powerpoint/2010/main" val="1137283793"/>
              </p:ext>
            </p:extLst>
          </p:nvPr>
        </p:nvGraphicFramePr>
        <p:xfrm>
          <a:off x="0" y="1"/>
          <a:ext cx="9144000" cy="6949379"/>
        </p:xfrm>
        <a:graphic>
          <a:graphicData uri="http://schemas.openxmlformats.org/drawingml/2006/table">
            <a:tbl>
              <a:tblPr firstRow="1" bandRow="1">
                <a:tableStyleId>{35758FB7-9AC5-4552-8A53-C91805E547FA}</a:tableStyleId>
              </a:tblPr>
              <a:tblGrid>
                <a:gridCol w="4932040">
                  <a:extLst>
                    <a:ext uri="{9D8B030D-6E8A-4147-A177-3AD203B41FA5}">
                      <a16:colId xmlns:a16="http://schemas.microsoft.com/office/drawing/2014/main" val="20000"/>
                    </a:ext>
                  </a:extLst>
                </a:gridCol>
                <a:gridCol w="3029199">
                  <a:extLst>
                    <a:ext uri="{9D8B030D-6E8A-4147-A177-3AD203B41FA5}">
                      <a16:colId xmlns:a16="http://schemas.microsoft.com/office/drawing/2014/main" val="20001"/>
                    </a:ext>
                  </a:extLst>
                </a:gridCol>
                <a:gridCol w="1182761">
                  <a:extLst>
                    <a:ext uri="{9D8B030D-6E8A-4147-A177-3AD203B41FA5}">
                      <a16:colId xmlns:a16="http://schemas.microsoft.com/office/drawing/2014/main" val="20002"/>
                    </a:ext>
                  </a:extLst>
                </a:gridCol>
              </a:tblGrid>
              <a:tr h="927654">
                <a:tc gridSpan="3">
                  <a:txBody>
                    <a:bodyPr/>
                    <a:lstStyle/>
                    <a:p>
                      <a:pPr algn="ctr"/>
                      <a:r>
                        <a:rPr lang="es-MX" sz="4800" dirty="0" smtClean="0"/>
                        <a:t>Índice</a:t>
                      </a:r>
                      <a:endParaRPr lang="es-MX" sz="48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838828">
                <a:tc>
                  <a:txBody>
                    <a:bodyPr/>
                    <a:lstStyle/>
                    <a:p>
                      <a:r>
                        <a:rPr lang="es-MX" sz="2400" dirty="0" smtClean="0"/>
                        <a:t>Objetivo</a:t>
                      </a:r>
                    </a:p>
                    <a:p>
                      <a:r>
                        <a:rPr lang="es-MX" sz="2400" dirty="0" smtClean="0"/>
                        <a:t>Introducción</a:t>
                      </a:r>
                      <a:endParaRPr lang="es-MX" sz="2400" b="1" dirty="0">
                        <a:latin typeface="+mj-lt"/>
                        <a:cs typeface="Arial" panose="020B0604020202020204" pitchFamily="34" charset="0"/>
                      </a:endParaRPr>
                    </a:p>
                  </a:txBody>
                  <a:tcPr/>
                </a:tc>
                <a:tc>
                  <a:txBody>
                    <a:bodyPr/>
                    <a:lstStyle/>
                    <a:p>
                      <a:r>
                        <a:rPr lang="es-MX" sz="2400" dirty="0" smtClean="0"/>
                        <a:t>………………………</a:t>
                      </a:r>
                    </a:p>
                    <a:p>
                      <a:pPr marL="0" marR="0" indent="0" algn="l" defTabSz="457200" rtl="0" eaLnBrk="1" fontAlgn="auto" latinLnBrk="0" hangingPunct="1">
                        <a:lnSpc>
                          <a:spcPct val="100000"/>
                        </a:lnSpc>
                        <a:spcBef>
                          <a:spcPts val="0"/>
                        </a:spcBef>
                        <a:spcAft>
                          <a:spcPts val="0"/>
                        </a:spcAft>
                        <a:buClrTx/>
                        <a:buSzTx/>
                        <a:buFontTx/>
                        <a:buNone/>
                        <a:tabLst/>
                        <a:defRPr/>
                      </a:pPr>
                      <a:r>
                        <a:rPr lang="es-MX" sz="2400" dirty="0" smtClean="0"/>
                        <a:t>………………………</a:t>
                      </a:r>
                      <a:endParaRPr lang="es-MX" sz="2400" dirty="0">
                        <a:latin typeface="+mj-lt"/>
                        <a:cs typeface="Arial" panose="020B0604020202020204" pitchFamily="34" charset="0"/>
                      </a:endParaRPr>
                    </a:p>
                  </a:txBody>
                  <a:tcPr/>
                </a:tc>
                <a:tc>
                  <a:txBody>
                    <a:bodyPr/>
                    <a:lstStyle/>
                    <a:p>
                      <a:pPr algn="ctr"/>
                      <a:r>
                        <a:rPr lang="es-MX" sz="2400" dirty="0" smtClean="0">
                          <a:latin typeface="+mj-lt"/>
                          <a:cs typeface="Arial" panose="020B0604020202020204" pitchFamily="34" charset="0"/>
                        </a:rPr>
                        <a:t>7</a:t>
                      </a:r>
                    </a:p>
                    <a:p>
                      <a:pPr algn="ctr"/>
                      <a:r>
                        <a:rPr lang="es-MX" sz="2400" dirty="0" smtClean="0">
                          <a:latin typeface="+mj-lt"/>
                          <a:cs typeface="Arial" panose="020B0604020202020204" pitchFamily="34" charset="0"/>
                        </a:rPr>
                        <a:t>8</a:t>
                      </a:r>
                      <a:endParaRPr lang="es-MX" sz="2400" dirty="0">
                        <a:latin typeface="+mj-lt"/>
                        <a:cs typeface="Arial" panose="020B0604020202020204" pitchFamily="34" charset="0"/>
                      </a:endParaRPr>
                    </a:p>
                  </a:txBody>
                  <a:tcPr/>
                </a:tc>
                <a:extLst>
                  <a:ext uri="{0D108BD9-81ED-4DB2-BD59-A6C34878D82A}">
                    <a16:rowId xmlns:a16="http://schemas.microsoft.com/office/drawing/2014/main" val="10001"/>
                  </a:ext>
                </a:extLst>
              </a:tr>
              <a:tr h="2194619">
                <a:tc>
                  <a:txBody>
                    <a:bodyPr/>
                    <a:lstStyle/>
                    <a:p>
                      <a:r>
                        <a:rPr lang="es-MX" sz="2400" dirty="0" smtClean="0"/>
                        <a:t>1.- Alcances de la Investigación</a:t>
                      </a:r>
                    </a:p>
                    <a:p>
                      <a:pPr marL="706438" indent="-342900">
                        <a:buFont typeface="Arial" panose="020B0604020202020204" pitchFamily="34" charset="0"/>
                        <a:buChar char="•"/>
                      </a:pPr>
                      <a:r>
                        <a:rPr lang="es-MX" sz="2400" kern="1200" dirty="0" smtClean="0">
                          <a:solidFill>
                            <a:schemeClr val="dk1"/>
                          </a:solidFill>
                          <a:latin typeface="+mn-lt"/>
                          <a:ea typeface="+mn-ea"/>
                          <a:cs typeface="+mn-cs"/>
                        </a:rPr>
                        <a:t>¿Qué se debe de considerar a la hora de investigar?</a:t>
                      </a:r>
                    </a:p>
                    <a:p>
                      <a:pPr marL="706438" indent="-342900">
                        <a:buFont typeface="Arial" panose="020B0604020202020204" pitchFamily="34" charset="0"/>
                        <a:buChar char="•"/>
                      </a:pPr>
                      <a:r>
                        <a:rPr lang="es-MX" sz="2400" kern="1200" dirty="0" smtClean="0">
                          <a:solidFill>
                            <a:schemeClr val="dk1"/>
                          </a:solidFill>
                          <a:latin typeface="+mn-lt"/>
                          <a:ea typeface="+mn-ea"/>
                          <a:cs typeface="+mn-cs"/>
                        </a:rPr>
                        <a:t>¿ Por que es necesario definir el alcance?</a:t>
                      </a:r>
                    </a:p>
                    <a:p>
                      <a:pPr marL="706438" indent="-342900">
                        <a:buFont typeface="Arial" panose="020B0604020202020204" pitchFamily="34" charset="0"/>
                        <a:buChar char="•"/>
                      </a:pPr>
                      <a:r>
                        <a:rPr lang="es-MX" sz="2400" kern="1200" dirty="0" smtClean="0">
                          <a:solidFill>
                            <a:schemeClr val="dk1"/>
                          </a:solidFill>
                          <a:latin typeface="+mn-lt"/>
                          <a:ea typeface="+mn-ea"/>
                          <a:cs typeface="+mn-cs"/>
                        </a:rPr>
                        <a:t>Objetivos de los estudios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txBody>
                  <a:tcPr/>
                </a:tc>
                <a:tc>
                  <a:txBody>
                    <a:bodyPr/>
                    <a:lstStyle/>
                    <a:p>
                      <a:pPr algn="ctr"/>
                      <a:r>
                        <a:rPr lang="es-MX" sz="2400" dirty="0" smtClean="0">
                          <a:latin typeface="+mj-lt"/>
                          <a:cs typeface="Arial" panose="020B0604020202020204" pitchFamily="34" charset="0"/>
                        </a:rPr>
                        <a:t>11</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13</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15</a:t>
                      </a:r>
                    </a:p>
                    <a:p>
                      <a:pPr algn="ctr"/>
                      <a:r>
                        <a:rPr lang="es-MX" sz="2400" dirty="0" smtClean="0">
                          <a:latin typeface="+mj-lt"/>
                          <a:cs typeface="Arial" panose="020B0604020202020204" pitchFamily="34" charset="0"/>
                        </a:rPr>
                        <a:t>18</a:t>
                      </a:r>
                    </a:p>
                  </a:txBody>
                  <a:tcPr/>
                </a:tc>
                <a:extLst>
                  <a:ext uri="{0D108BD9-81ED-4DB2-BD59-A6C34878D82A}">
                    <a16:rowId xmlns:a16="http://schemas.microsoft.com/office/drawing/2014/main" val="10002"/>
                  </a:ext>
                </a:extLst>
              </a:tr>
              <a:tr h="2896897">
                <a:tc>
                  <a:txBody>
                    <a:bodyPr/>
                    <a:lstStyle/>
                    <a:p>
                      <a:pPr marL="261938" indent="0" algn="l" defTabSz="457200" rtl="0" eaLnBrk="1" latinLnBrk="0" hangingPunct="1"/>
                      <a:r>
                        <a:rPr lang="es-MX" sz="2400" dirty="0" smtClean="0"/>
                        <a:t>1.1</a:t>
                      </a:r>
                      <a:r>
                        <a:rPr lang="es-MX" sz="2400" kern="1200" dirty="0" smtClean="0">
                          <a:solidFill>
                            <a:schemeClr val="dk1"/>
                          </a:solidFill>
                          <a:latin typeface="+mn-lt"/>
                          <a:ea typeface="+mn-ea"/>
                          <a:cs typeface="+mn-cs"/>
                        </a:rPr>
                        <a:t>.- </a:t>
                      </a:r>
                      <a:r>
                        <a:rPr lang="es-ES" sz="2400" kern="1200" dirty="0" smtClean="0">
                          <a:solidFill>
                            <a:schemeClr val="dk1"/>
                          </a:solidFill>
                          <a:latin typeface="+mn-lt"/>
                          <a:ea typeface="+mn-ea"/>
                          <a:cs typeface="+mn-cs"/>
                        </a:rPr>
                        <a:t>Estudio Exploratorio</a:t>
                      </a:r>
                    </a:p>
                    <a:p>
                      <a:pPr marL="623888" indent="0" algn="l" defTabSz="457200" rtl="0" eaLnBrk="1" latinLnBrk="0" hangingPunct="1"/>
                      <a:r>
                        <a:rPr lang="es-ES" sz="2400" kern="1200" dirty="0" smtClean="0">
                          <a:solidFill>
                            <a:schemeClr val="dk1"/>
                          </a:solidFill>
                          <a:latin typeface="+mn-lt"/>
                          <a:ea typeface="+mn-ea"/>
                          <a:cs typeface="+mn-cs"/>
                        </a:rPr>
                        <a:t>1.1.1. </a:t>
                      </a:r>
                      <a:r>
                        <a:rPr lang="es-MX" sz="2400" kern="1200" dirty="0" smtClean="0">
                          <a:solidFill>
                            <a:schemeClr val="dk1"/>
                          </a:solidFill>
                          <a:latin typeface="+mn-lt"/>
                          <a:ea typeface="+mn-ea"/>
                          <a:cs typeface="+mn-cs"/>
                        </a:rPr>
                        <a:t>¿ </a:t>
                      </a:r>
                      <a:r>
                        <a:rPr lang="es-ES" sz="2400" kern="1200" dirty="0" smtClean="0">
                          <a:solidFill>
                            <a:schemeClr val="dk1"/>
                          </a:solidFill>
                          <a:latin typeface="+mn-lt"/>
                          <a:ea typeface="+mn-ea"/>
                          <a:cs typeface="+mn-cs"/>
                        </a:rPr>
                        <a:t>En qué consiste el estudio exploratorio?</a:t>
                      </a:r>
                    </a:p>
                    <a:p>
                      <a:pPr marL="623888" indent="0" algn="l" defTabSz="457200" rtl="0" eaLnBrk="1" latinLnBrk="0" hangingPunct="1"/>
                      <a:r>
                        <a:rPr lang="es-MX" sz="2400" kern="1200" dirty="0" smtClean="0">
                          <a:solidFill>
                            <a:schemeClr val="dk1"/>
                          </a:solidFill>
                          <a:latin typeface="+mn-lt"/>
                          <a:ea typeface="+mn-ea"/>
                          <a:cs typeface="+mn-cs"/>
                        </a:rPr>
                        <a:t>1.1.2. Resultados que se logran al aplicarlo</a:t>
                      </a:r>
                    </a:p>
                    <a:p>
                      <a:pPr marL="623888" marR="0" lvl="0" indent="0" algn="l" defTabSz="457200" rtl="0" eaLnBrk="1" fontAlgn="auto" latinLnBrk="0" hangingPunct="1">
                        <a:lnSpc>
                          <a:spcPct val="100000"/>
                        </a:lnSpc>
                        <a:spcBef>
                          <a:spcPts val="0"/>
                        </a:spcBef>
                        <a:spcAft>
                          <a:spcPts val="0"/>
                        </a:spcAft>
                        <a:buClrTx/>
                        <a:buSzTx/>
                        <a:buFontTx/>
                        <a:buNone/>
                        <a:tabLst/>
                        <a:defRPr/>
                      </a:pPr>
                      <a:r>
                        <a:rPr lang="es-MX" sz="2400" kern="1200" dirty="0" smtClean="0">
                          <a:solidFill>
                            <a:schemeClr val="dk1"/>
                          </a:solidFill>
                          <a:latin typeface="+mn-lt"/>
                          <a:ea typeface="+mn-ea"/>
                          <a:cs typeface="+mn-cs"/>
                        </a:rPr>
                        <a:t>1.1.3.</a:t>
                      </a:r>
                      <a:r>
                        <a:rPr lang="es-ES" sz="2400" kern="1200" dirty="0" smtClean="0">
                          <a:solidFill>
                            <a:schemeClr val="dk1"/>
                          </a:solidFill>
                          <a:latin typeface="+mn-lt"/>
                          <a:ea typeface="+mn-ea"/>
                          <a:cs typeface="+mn-cs"/>
                        </a:rPr>
                        <a:t>Propósito</a:t>
                      </a:r>
                    </a:p>
                    <a:p>
                      <a:pPr marL="623888" marR="0" lvl="0" indent="0" algn="l" defTabSz="457200" rtl="0" eaLnBrk="1" fontAlgn="auto" latinLnBrk="0" hangingPunct="1">
                        <a:lnSpc>
                          <a:spcPct val="100000"/>
                        </a:lnSpc>
                        <a:spcBef>
                          <a:spcPts val="0"/>
                        </a:spcBef>
                        <a:spcAft>
                          <a:spcPts val="0"/>
                        </a:spcAft>
                        <a:buClrTx/>
                        <a:buSzTx/>
                        <a:buFontTx/>
                        <a:buNone/>
                        <a:tabLst/>
                        <a:defRPr/>
                      </a:pPr>
                      <a:r>
                        <a:rPr lang="es-ES" sz="2400" kern="1200" dirty="0" smtClean="0">
                          <a:solidFill>
                            <a:schemeClr val="dk1"/>
                          </a:solidFill>
                          <a:latin typeface="+mn-lt"/>
                          <a:ea typeface="+mn-ea"/>
                          <a:cs typeface="+mn-cs"/>
                        </a:rPr>
                        <a:t>1.1.4. Método, utilidad y amplitud</a:t>
                      </a:r>
                      <a:endParaRPr lang="es-MX" sz="2400" dirty="0">
                        <a:latin typeface="+mj-lt"/>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txBody>
                  <a:tcPr/>
                </a:tc>
                <a:tc>
                  <a:txBody>
                    <a:bodyPr/>
                    <a:lstStyle/>
                    <a:p>
                      <a:pPr algn="ctr"/>
                      <a:r>
                        <a:rPr lang="es-MX" sz="2400" dirty="0" smtClean="0">
                          <a:latin typeface="+mj-lt"/>
                          <a:cs typeface="Arial" panose="020B0604020202020204" pitchFamily="34" charset="0"/>
                        </a:rPr>
                        <a:t>21</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22</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23</a:t>
                      </a:r>
                    </a:p>
                    <a:p>
                      <a:pPr algn="ctr"/>
                      <a:r>
                        <a:rPr lang="es-MX" sz="2400" dirty="0" smtClean="0">
                          <a:latin typeface="+mj-lt"/>
                          <a:cs typeface="Arial" panose="020B0604020202020204" pitchFamily="34" charset="0"/>
                        </a:rPr>
                        <a:t>24</a:t>
                      </a:r>
                    </a:p>
                    <a:p>
                      <a:pPr algn="ctr"/>
                      <a:r>
                        <a:rPr lang="es-MX" sz="2400" dirty="0" smtClean="0">
                          <a:latin typeface="+mj-lt"/>
                          <a:cs typeface="Arial" panose="020B0604020202020204" pitchFamily="34" charset="0"/>
                        </a:rPr>
                        <a:t>25</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2792250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27584" y="1988840"/>
            <a:ext cx="7416824" cy="3970318"/>
          </a:xfrm>
          <a:prstGeom prst="rect">
            <a:avLst/>
          </a:prstGeom>
        </p:spPr>
        <p:txBody>
          <a:bodyPr wrap="square">
            <a:spAutoFit/>
          </a:bodyPr>
          <a:lstStyle/>
          <a:p>
            <a:pPr marL="450850" indent="-355600" algn="just">
              <a:lnSpc>
                <a:spcPct val="150000"/>
              </a:lnSpc>
              <a:buFont typeface="Wingdings" panose="05000000000000000000" pitchFamily="2" charset="2"/>
              <a:buChar char="ü"/>
            </a:pPr>
            <a:r>
              <a:rPr lang="es-MX" sz="2400" b="1" dirty="0">
                <a:solidFill>
                  <a:schemeClr val="accent5">
                    <a:lumMod val="75000"/>
                  </a:schemeClr>
                </a:solidFill>
                <a:latin typeface="Georgia" panose="02040502050405020303" pitchFamily="18" charset="0"/>
              </a:rPr>
              <a:t>Correlación positiva</a:t>
            </a:r>
            <a:r>
              <a:rPr lang="es-MX" sz="2400" dirty="0">
                <a:solidFill>
                  <a:schemeClr val="accent5">
                    <a:lumMod val="75000"/>
                  </a:schemeClr>
                </a:solidFill>
                <a:latin typeface="Georgia" panose="02040502050405020303" pitchFamily="18" charset="0"/>
              </a:rPr>
              <a:t>: </a:t>
            </a:r>
            <a:r>
              <a:rPr lang="es-MX" sz="2400" dirty="0">
                <a:latin typeface="Georgia" panose="02040502050405020303" pitchFamily="18" charset="0"/>
              </a:rPr>
              <a:t>un aumento en una variable conduce a un aumento en la otra variable y una disminución en una variable conducirá a una disminución en la otra variable. </a:t>
            </a:r>
          </a:p>
          <a:p>
            <a:pPr marL="450850" indent="-355600" algn="just">
              <a:lnSpc>
                <a:spcPct val="150000"/>
              </a:lnSpc>
              <a:buFont typeface="Wingdings" panose="05000000000000000000" pitchFamily="2" charset="2"/>
              <a:buChar char="ü"/>
            </a:pPr>
            <a:r>
              <a:rPr lang="es-MX" sz="2400" b="1" dirty="0" smtClean="0">
                <a:solidFill>
                  <a:schemeClr val="accent5">
                    <a:lumMod val="75000"/>
                  </a:schemeClr>
                </a:solidFill>
                <a:latin typeface="Georgia" panose="02040502050405020303" pitchFamily="18" charset="0"/>
              </a:rPr>
              <a:t>Correlación </a:t>
            </a:r>
            <a:r>
              <a:rPr lang="es-MX" sz="2400" b="1" dirty="0">
                <a:solidFill>
                  <a:schemeClr val="accent5">
                    <a:lumMod val="75000"/>
                  </a:schemeClr>
                </a:solidFill>
                <a:latin typeface="Georgia" panose="02040502050405020303" pitchFamily="18" charset="0"/>
              </a:rPr>
              <a:t>negativa</a:t>
            </a:r>
            <a:r>
              <a:rPr lang="es-MX" sz="2400" dirty="0">
                <a:solidFill>
                  <a:schemeClr val="accent5">
                    <a:lumMod val="75000"/>
                  </a:schemeClr>
                </a:solidFill>
                <a:latin typeface="Georgia" panose="02040502050405020303" pitchFamily="18" charset="0"/>
              </a:rPr>
              <a:t>: </a:t>
            </a:r>
            <a:r>
              <a:rPr lang="es-MX" sz="2400" dirty="0" smtClean="0">
                <a:latin typeface="Georgia" panose="02040502050405020303" pitchFamily="18" charset="0"/>
              </a:rPr>
              <a:t>si </a:t>
            </a:r>
            <a:r>
              <a:rPr lang="es-MX" sz="2400" dirty="0">
                <a:latin typeface="Georgia" panose="02040502050405020303" pitchFamily="18" charset="0"/>
              </a:rPr>
              <a:t>hay aumento en una variable, la segunda variable mostrará una disminución y viceversa</a:t>
            </a:r>
            <a:r>
              <a:rPr lang="es-MX" sz="2400" dirty="0" smtClean="0">
                <a:latin typeface="Georgia" panose="02040502050405020303" pitchFamily="18" charset="0"/>
              </a:rPr>
              <a:t>.</a:t>
            </a:r>
          </a:p>
        </p:txBody>
      </p:sp>
      <p:sp>
        <p:nvSpPr>
          <p:cNvPr id="6" name="Rectángulo 5"/>
          <p:cNvSpPr/>
          <p:nvPr/>
        </p:nvSpPr>
        <p:spPr>
          <a:xfrm>
            <a:off x="2555776" y="716584"/>
            <a:ext cx="4373313" cy="954107"/>
          </a:xfrm>
          <a:prstGeom prst="rect">
            <a:avLst/>
          </a:prstGeom>
        </p:spPr>
        <p:txBody>
          <a:bodyPr wrap="none">
            <a:spAutoFit/>
          </a:bodyPr>
          <a:lstStyle/>
          <a:p>
            <a:pPr algn="ctr"/>
            <a:r>
              <a:rPr lang="es-MX" sz="2800" b="1" dirty="0" smtClean="0">
                <a:solidFill>
                  <a:schemeClr val="accent5">
                    <a:lumMod val="75000"/>
                  </a:schemeClr>
                </a:solidFill>
                <a:latin typeface="Georgia" panose="02040502050405020303" pitchFamily="18" charset="0"/>
              </a:rPr>
              <a:t>Tipos de investigación </a:t>
            </a:r>
          </a:p>
          <a:p>
            <a:pPr algn="ctr"/>
            <a:r>
              <a:rPr lang="es-MX" sz="2800" b="1" dirty="0" smtClean="0">
                <a:solidFill>
                  <a:schemeClr val="accent5">
                    <a:lumMod val="75000"/>
                  </a:schemeClr>
                </a:solidFill>
                <a:latin typeface="Georgia" panose="02040502050405020303" pitchFamily="18" charset="0"/>
              </a:rPr>
              <a:t>correlacional</a:t>
            </a:r>
            <a:endParaRPr lang="es-MX" sz="2800" b="1" dirty="0">
              <a:solidFill>
                <a:schemeClr val="accent5">
                  <a:lumMod val="75000"/>
                </a:schemeClr>
              </a:solidFill>
              <a:latin typeface="Georgia" panose="02040502050405020303" pitchFamily="18" charset="0"/>
            </a:endParaRPr>
          </a:p>
        </p:txBody>
      </p:sp>
      <p:sp>
        <p:nvSpPr>
          <p:cNvPr id="7"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3" name="Rectángulo 2"/>
          <p:cNvSpPr/>
          <p:nvPr/>
        </p:nvSpPr>
        <p:spPr>
          <a:xfrm>
            <a:off x="1024420" y="707523"/>
            <a:ext cx="1561646" cy="646331"/>
          </a:xfrm>
          <a:prstGeom prst="rect">
            <a:avLst/>
          </a:prstGeom>
        </p:spPr>
        <p:txBody>
          <a:bodyPr wrap="none">
            <a:spAutoFit/>
          </a:bodyPr>
          <a:lstStyle/>
          <a:p>
            <a:r>
              <a:rPr lang="es-ES" sz="36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1.3.2. </a:t>
            </a:r>
            <a:endParaRPr lang="es-MX" sz="3600" dirty="0"/>
          </a:p>
        </p:txBody>
      </p:sp>
    </p:spTree>
    <p:extLst>
      <p:ext uri="{BB962C8B-B14F-4D97-AF65-F5344CB8AC3E}">
        <p14:creationId xmlns:p14="http://schemas.microsoft.com/office/powerpoint/2010/main" val="38358791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5576" y="1484784"/>
            <a:ext cx="7416824" cy="1687065"/>
          </a:xfrm>
          <a:prstGeom prst="rect">
            <a:avLst/>
          </a:prstGeom>
        </p:spPr>
        <p:txBody>
          <a:bodyPr wrap="square">
            <a:spAutoFit/>
          </a:bodyPr>
          <a:lstStyle/>
          <a:p>
            <a:pPr marL="450850" indent="-355600" algn="just">
              <a:lnSpc>
                <a:spcPct val="150000"/>
              </a:lnSpc>
              <a:buFont typeface="Wingdings" panose="05000000000000000000" pitchFamily="2" charset="2"/>
              <a:buChar char="ü"/>
            </a:pPr>
            <a:r>
              <a:rPr lang="es-MX" sz="2400" b="1" dirty="0" smtClean="0">
                <a:solidFill>
                  <a:schemeClr val="accent5">
                    <a:lumMod val="75000"/>
                  </a:schemeClr>
                </a:solidFill>
                <a:latin typeface="Georgia" panose="02040502050405020303" pitchFamily="18" charset="0"/>
              </a:rPr>
              <a:t>Sin </a:t>
            </a:r>
            <a:r>
              <a:rPr lang="es-MX" sz="2400" b="1" dirty="0">
                <a:solidFill>
                  <a:schemeClr val="accent5">
                    <a:lumMod val="75000"/>
                  </a:schemeClr>
                </a:solidFill>
                <a:latin typeface="Georgia" panose="02040502050405020303" pitchFamily="18" charset="0"/>
              </a:rPr>
              <a:t>correlación: </a:t>
            </a:r>
            <a:r>
              <a:rPr lang="es-MX" sz="2400" dirty="0">
                <a:latin typeface="Georgia" panose="02040502050405020303" pitchFamily="18" charset="0"/>
              </a:rPr>
              <a:t>las variables no están correlacionadas. Esto significa que el cambio en una variable no influye en que la </a:t>
            </a:r>
            <a:r>
              <a:rPr lang="es-MX" sz="2400" dirty="0" smtClean="0">
                <a:latin typeface="Georgia" panose="02040502050405020303" pitchFamily="18" charset="0"/>
              </a:rPr>
              <a:t>otra. </a:t>
            </a:r>
            <a:endParaRPr lang="es-MX" sz="2400" dirty="0">
              <a:latin typeface="Georgia" panose="02040502050405020303" pitchFamily="18" charset="0"/>
            </a:endParaRPr>
          </a:p>
        </p:txBody>
      </p:sp>
      <p:sp>
        <p:nvSpPr>
          <p:cNvPr id="4"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5" name="Rectángulo 4"/>
          <p:cNvSpPr/>
          <p:nvPr/>
        </p:nvSpPr>
        <p:spPr>
          <a:xfrm>
            <a:off x="1244487" y="3171849"/>
            <a:ext cx="6750496" cy="461665"/>
          </a:xfrm>
          <a:prstGeom prst="rect">
            <a:avLst/>
          </a:prstGeom>
        </p:spPr>
        <p:txBody>
          <a:bodyPr wrap="square">
            <a:spAutoFit/>
          </a:bodyPr>
          <a:lstStyle/>
          <a:p>
            <a:r>
              <a:rPr lang="es-MX" sz="2400" dirty="0" smtClean="0"/>
              <a:t>(</a:t>
            </a:r>
            <a:r>
              <a:rPr lang="es-MX" sz="2400" dirty="0" smtClean="0">
                <a:latin typeface="Georgia" panose="02040502050405020303" pitchFamily="18" charset="0"/>
              </a:rPr>
              <a:t>Cortes, </a:t>
            </a:r>
            <a:r>
              <a:rPr lang="es-MX" sz="2400" dirty="0">
                <a:latin typeface="Georgia" panose="02040502050405020303" pitchFamily="18" charset="0"/>
              </a:rPr>
              <a:t>2012). </a:t>
            </a:r>
          </a:p>
        </p:txBody>
      </p:sp>
    </p:spTree>
    <p:extLst>
      <p:ext uri="{BB962C8B-B14F-4D97-AF65-F5344CB8AC3E}">
        <p14:creationId xmlns:p14="http://schemas.microsoft.com/office/powerpoint/2010/main" val="7931574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881653" y="394611"/>
            <a:ext cx="7024688" cy="1143000"/>
          </a:xfrm>
        </p:spPr>
        <p:txBody>
          <a:bodyPr>
            <a:normAutofit/>
          </a:bodyPr>
          <a:lstStyle/>
          <a:p>
            <a:pPr algn="ctr"/>
            <a:r>
              <a:rPr lang="es-MX"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1.3.3. Resultados que se logran al aplicarlo</a:t>
            </a:r>
            <a:endParaRPr lang="es-MX"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endParaRPr>
          </a:p>
        </p:txBody>
      </p:sp>
      <p:graphicFrame>
        <p:nvGraphicFramePr>
          <p:cNvPr id="4" name="3 Diagrama"/>
          <p:cNvGraphicFramePr/>
          <p:nvPr>
            <p:extLst>
              <p:ext uri="{D42A27DB-BD31-4B8C-83A1-F6EECF244321}">
                <p14:modId xmlns:p14="http://schemas.microsoft.com/office/powerpoint/2010/main" val="803078204"/>
              </p:ext>
            </p:extLst>
          </p:nvPr>
        </p:nvGraphicFramePr>
        <p:xfrm>
          <a:off x="1259632" y="1409002"/>
          <a:ext cx="7056784" cy="48043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835696" y="1537611"/>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9. Investigación correlacional (resultados)  </a:t>
            </a:r>
            <a:endParaRPr lang="es-MX" sz="1600" b="1" dirty="0">
              <a:solidFill>
                <a:schemeClr val="tx1"/>
              </a:solidFill>
            </a:endParaRPr>
          </a:p>
        </p:txBody>
      </p:sp>
      <p:sp>
        <p:nvSpPr>
          <p:cNvPr id="8" name="Rectángulo 7"/>
          <p:cNvSpPr/>
          <p:nvPr/>
        </p:nvSpPr>
        <p:spPr>
          <a:xfrm>
            <a:off x="1907704" y="6046926"/>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
        <p:nvSpPr>
          <p:cNvPr id="6"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Tree>
    <p:extLst>
      <p:ext uri="{BB962C8B-B14F-4D97-AF65-F5344CB8AC3E}">
        <p14:creationId xmlns:p14="http://schemas.microsoft.com/office/powerpoint/2010/main" val="16215970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4020817090"/>
              </p:ext>
            </p:extLst>
          </p:nvPr>
        </p:nvGraphicFramePr>
        <p:xfrm>
          <a:off x="2051720" y="119675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475656" y="836712"/>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10. Investigación exploratoria (resultados)  </a:t>
            </a:r>
            <a:endParaRPr lang="es-MX" sz="1600" b="1" dirty="0">
              <a:solidFill>
                <a:schemeClr val="tx1"/>
              </a:solidFill>
            </a:endParaRPr>
          </a:p>
        </p:txBody>
      </p:sp>
      <p:sp>
        <p:nvSpPr>
          <p:cNvPr id="4" name="Rectángulo 3"/>
          <p:cNvSpPr/>
          <p:nvPr/>
        </p:nvSpPr>
        <p:spPr>
          <a:xfrm>
            <a:off x="1691680" y="5445224"/>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
        <p:nvSpPr>
          <p:cNvPr id="5"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6" name="Rectángulo 5"/>
          <p:cNvSpPr/>
          <p:nvPr/>
        </p:nvSpPr>
        <p:spPr>
          <a:xfrm>
            <a:off x="717272" y="575102"/>
            <a:ext cx="1265090" cy="523220"/>
          </a:xfrm>
          <a:prstGeom prst="rect">
            <a:avLst/>
          </a:prstGeom>
        </p:spPr>
        <p:txBody>
          <a:bodyPr wrap="none">
            <a:spAutoFit/>
          </a:bodyPr>
          <a:lstStyle/>
          <a:p>
            <a:r>
              <a:rPr lang="es-ES" sz="28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1.3.4. </a:t>
            </a:r>
            <a:endParaRPr lang="es-MX" sz="2800" dirty="0"/>
          </a:p>
        </p:txBody>
      </p:sp>
    </p:spTree>
    <p:extLst>
      <p:ext uri="{BB962C8B-B14F-4D97-AF65-F5344CB8AC3E}">
        <p14:creationId xmlns:p14="http://schemas.microsoft.com/office/powerpoint/2010/main" val="14880705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1043608" y="456841"/>
            <a:ext cx="6696744" cy="2124982"/>
          </a:xfrm>
        </p:spPr>
        <p:txBody>
          <a:bodyPr>
            <a:normAutofit/>
          </a:bodyPr>
          <a:lstStyle/>
          <a:p>
            <a:pPr marL="457200" indent="-457200" defTabSz="914400" eaLnBrk="0" fontAlgn="base" hangingPunct="0">
              <a:lnSpc>
                <a:spcPct val="120000"/>
              </a:lnSpc>
              <a:spcBef>
                <a:spcPct val="0"/>
              </a:spcBef>
              <a:spcAft>
                <a:spcPct val="0"/>
              </a:spcAft>
              <a:buClrTx/>
              <a:buSzTx/>
              <a:buFont typeface="Arial" panose="020B0604020202020204" pitchFamily="34" charset="0"/>
              <a:buChar char="•"/>
            </a:pPr>
            <a:r>
              <a:rPr lang="es-MX" sz="3200" b="1" dirty="0">
                <a:solidFill>
                  <a:schemeClr val="tx1"/>
                </a:solidFill>
                <a:latin typeface="Georgia" panose="02040502050405020303" pitchFamily="18" charset="0"/>
                <a:ea typeface="+mj-ea"/>
                <a:cs typeface="+mj-cs"/>
              </a:rPr>
              <a:t>M</a:t>
            </a:r>
            <a:r>
              <a:rPr lang="es-MX" sz="2800" b="1" dirty="0">
                <a:solidFill>
                  <a:schemeClr val="tx1"/>
                </a:solidFill>
                <a:latin typeface="Georgia" panose="02040502050405020303" pitchFamily="18" charset="0"/>
                <a:ea typeface="+mj-ea"/>
                <a:cs typeface="+mj-cs"/>
              </a:rPr>
              <a:t>étodo:</a:t>
            </a:r>
            <a:r>
              <a:rPr lang="es-MX" sz="2400" dirty="0" smtClean="0">
                <a:latin typeface="Georgia" panose="02040502050405020303" pitchFamily="18" charset="0"/>
              </a:rPr>
              <a:t> </a:t>
            </a:r>
            <a:r>
              <a:rPr lang="es-MX" sz="2100" dirty="0">
                <a:ln w="3175" cmpd="sng">
                  <a:noFill/>
                </a:ln>
                <a:solidFill>
                  <a:schemeClr val="tx1"/>
                </a:solidFill>
                <a:latin typeface="Georgia" panose="02040502050405020303" pitchFamily="18" charset="0"/>
                <a:ea typeface="+mj-ea"/>
                <a:cs typeface="+mj-cs"/>
              </a:rPr>
              <a:t>Identificar </a:t>
            </a:r>
            <a:r>
              <a:rPr lang="es-MX" sz="2100" dirty="0" smtClean="0">
                <a:ln w="3175" cmpd="sng">
                  <a:noFill/>
                </a:ln>
                <a:solidFill>
                  <a:schemeClr val="tx1"/>
                </a:solidFill>
                <a:latin typeface="Georgia" panose="02040502050405020303" pitchFamily="18" charset="0"/>
                <a:ea typeface="+mj-ea"/>
                <a:cs typeface="+mj-cs"/>
              </a:rPr>
              <a:t>variables, </a:t>
            </a:r>
            <a:r>
              <a:rPr lang="es-MX" sz="2100" dirty="0">
                <a:ln w="3175" cmpd="sng">
                  <a:noFill/>
                </a:ln>
                <a:solidFill>
                  <a:schemeClr val="tx1"/>
                </a:solidFill>
                <a:latin typeface="Georgia" panose="02040502050405020303" pitchFamily="18" charset="0"/>
                <a:ea typeface="+mj-ea"/>
                <a:cs typeface="+mj-cs"/>
              </a:rPr>
              <a:t>establecer </a:t>
            </a:r>
            <a:r>
              <a:rPr lang="es-MX" sz="2100" dirty="0" smtClean="0">
                <a:ln w="3175" cmpd="sng">
                  <a:noFill/>
                </a:ln>
                <a:solidFill>
                  <a:schemeClr val="tx1"/>
                </a:solidFill>
                <a:latin typeface="Georgia" panose="02040502050405020303" pitchFamily="18" charset="0"/>
                <a:ea typeface="+mj-ea"/>
                <a:cs typeface="+mj-cs"/>
              </a:rPr>
              <a:t>hipótesis, </a:t>
            </a:r>
            <a:r>
              <a:rPr lang="es-MX" sz="2100" dirty="0">
                <a:ln w="3175" cmpd="sng">
                  <a:noFill/>
                </a:ln>
                <a:solidFill>
                  <a:schemeClr val="tx1"/>
                </a:solidFill>
                <a:latin typeface="Georgia" panose="02040502050405020303" pitchFamily="18" charset="0"/>
                <a:ea typeface="+mj-ea"/>
                <a:cs typeface="+mj-cs"/>
              </a:rPr>
              <a:t>medir cada </a:t>
            </a:r>
            <a:r>
              <a:rPr lang="es-MX" sz="2100" dirty="0" smtClean="0">
                <a:ln w="3175" cmpd="sng">
                  <a:noFill/>
                </a:ln>
                <a:solidFill>
                  <a:schemeClr val="tx1"/>
                </a:solidFill>
                <a:latin typeface="Georgia" panose="02040502050405020303" pitchFamily="18" charset="0"/>
                <a:ea typeface="+mj-ea"/>
                <a:cs typeface="+mj-cs"/>
              </a:rPr>
              <a:t>variable, </a:t>
            </a:r>
            <a:r>
              <a:rPr lang="es-MX" sz="2100" dirty="0">
                <a:ln w="3175" cmpd="sng">
                  <a:noFill/>
                </a:ln>
                <a:solidFill>
                  <a:schemeClr val="tx1"/>
                </a:solidFill>
                <a:latin typeface="Georgia" panose="02040502050405020303" pitchFamily="18" charset="0"/>
                <a:ea typeface="+mj-ea"/>
                <a:cs typeface="+mj-cs"/>
              </a:rPr>
              <a:t>analizar la vinculación entre </a:t>
            </a:r>
            <a:r>
              <a:rPr lang="es-MX" sz="2100" dirty="0" smtClean="0">
                <a:ln w="3175" cmpd="sng">
                  <a:noFill/>
                </a:ln>
                <a:solidFill>
                  <a:schemeClr val="tx1"/>
                </a:solidFill>
                <a:latin typeface="Georgia" panose="02040502050405020303" pitchFamily="18" charset="0"/>
                <a:ea typeface="+mj-ea"/>
                <a:cs typeface="+mj-cs"/>
              </a:rPr>
              <a:t>variables y </a:t>
            </a:r>
            <a:r>
              <a:rPr lang="es-MX" sz="2100" dirty="0">
                <a:ln w="3175" cmpd="sng">
                  <a:noFill/>
                </a:ln>
                <a:solidFill>
                  <a:schemeClr val="tx1"/>
                </a:solidFill>
                <a:latin typeface="Georgia" panose="02040502050405020303" pitchFamily="18" charset="0"/>
                <a:ea typeface="+mj-ea"/>
                <a:cs typeface="+mj-cs"/>
              </a:rPr>
              <a:t>probar o no las </a:t>
            </a:r>
            <a:r>
              <a:rPr lang="es-MX" sz="2100" dirty="0" smtClean="0">
                <a:ln w="3175" cmpd="sng">
                  <a:noFill/>
                </a:ln>
                <a:solidFill>
                  <a:schemeClr val="tx1"/>
                </a:solidFill>
                <a:latin typeface="Georgia" panose="02040502050405020303" pitchFamily="18" charset="0"/>
                <a:ea typeface="+mj-ea"/>
                <a:cs typeface="+mj-cs"/>
              </a:rPr>
              <a:t>hipótesis.</a:t>
            </a:r>
            <a:endParaRPr lang="es-MX" sz="2100" dirty="0">
              <a:ln w="3175" cmpd="sng">
                <a:noFill/>
              </a:ln>
              <a:solidFill>
                <a:schemeClr val="tx1"/>
              </a:solidFill>
              <a:latin typeface="Georgia" panose="02040502050405020303" pitchFamily="18" charset="0"/>
              <a:ea typeface="+mj-ea"/>
              <a:cs typeface="+mj-cs"/>
            </a:endParaRPr>
          </a:p>
        </p:txBody>
      </p:sp>
      <p:sp>
        <p:nvSpPr>
          <p:cNvPr id="5" name="Rectangle 1"/>
          <p:cNvSpPr>
            <a:spLocks noGrp="1" noChangeArrowheads="1"/>
          </p:cNvSpPr>
          <p:nvPr>
            <p:ph type="title"/>
          </p:nvPr>
        </p:nvSpPr>
        <p:spPr bwMode="auto">
          <a:xfrm>
            <a:off x="3995936" y="3047510"/>
            <a:ext cx="4464496" cy="1184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457200" lvl="0" indent="-457200" defTabSz="914400">
              <a:buFont typeface="Arial" panose="020B0604020202020204" pitchFamily="34" charset="0"/>
              <a:buChar char="•"/>
            </a:pPr>
            <a:r>
              <a:rPr kumimoji="0" lang="es-MX" altLang="es-MX" sz="3200" b="1" i="0" u="none" strike="noStrike" cap="none" normalizeH="0" baseline="0" dirty="0" smtClean="0">
                <a:ln>
                  <a:noFill/>
                </a:ln>
                <a:solidFill>
                  <a:schemeClr val="tx1"/>
                </a:solidFill>
                <a:effectLst/>
                <a:latin typeface="Georgia" panose="02040502050405020303" pitchFamily="18" charset="0"/>
              </a:rPr>
              <a:t>U</a:t>
            </a:r>
            <a:r>
              <a:rPr kumimoji="0" lang="es-MX" altLang="es-MX" sz="2800" b="1" i="0" u="none" strike="noStrike" cap="none" normalizeH="0" baseline="0" dirty="0" smtClean="0">
                <a:ln>
                  <a:noFill/>
                </a:ln>
                <a:solidFill>
                  <a:schemeClr val="tx1"/>
                </a:solidFill>
                <a:effectLst/>
                <a:latin typeface="Georgia" panose="02040502050405020303" pitchFamily="18" charset="0"/>
              </a:rPr>
              <a:t>tilidad: </a:t>
            </a:r>
            <a:r>
              <a:rPr lang="es-MX" sz="2100" dirty="0">
                <a:latin typeface="Georgia" panose="02040502050405020303" pitchFamily="18" charset="0"/>
              </a:rPr>
              <a:t>Predecir el valor de una variable a partir del valor de otra relacionada.</a:t>
            </a:r>
            <a:endParaRPr lang="es-MX" altLang="es-MX" sz="2100" dirty="0">
              <a:latin typeface="Georgia" panose="02040502050405020303" pitchFamily="18" charset="0"/>
            </a:endParaRPr>
          </a:p>
        </p:txBody>
      </p:sp>
      <p:sp>
        <p:nvSpPr>
          <p:cNvPr id="11" name="Rectángulo 10"/>
          <p:cNvSpPr/>
          <p:nvPr/>
        </p:nvSpPr>
        <p:spPr>
          <a:xfrm>
            <a:off x="1512144" y="4998730"/>
            <a:ext cx="1418978" cy="261610"/>
          </a:xfrm>
          <a:prstGeom prst="rect">
            <a:avLst/>
          </a:prstGeom>
        </p:spPr>
        <p:txBody>
          <a:bodyPr wrap="none">
            <a:spAutoFit/>
          </a:bodyPr>
          <a:lstStyle/>
          <a:p>
            <a:r>
              <a:rPr lang="en-US" sz="1100" b="1" dirty="0" smtClean="0">
                <a:latin typeface="Times New Roman" panose="02020603050405020304" pitchFamily="18" charset="0"/>
                <a:cs typeface="Times New Roman" panose="02020603050405020304" pitchFamily="18" charset="0"/>
              </a:rPr>
              <a:t>(</a:t>
            </a:r>
            <a:r>
              <a:rPr lang="en-US" sz="1100" b="1" dirty="0" err="1" smtClean="0">
                <a:latin typeface="Times New Roman" panose="02020603050405020304" pitchFamily="18" charset="0"/>
                <a:cs typeface="Times New Roman" panose="02020603050405020304" pitchFamily="18" charset="0"/>
              </a:rPr>
              <a:t>correlacional</a:t>
            </a:r>
            <a:r>
              <a:rPr lang="en-US" sz="1100" b="1" dirty="0" smtClean="0">
                <a:latin typeface="Times New Roman" panose="02020603050405020304" pitchFamily="18" charset="0"/>
                <a:cs typeface="Times New Roman" panose="02020603050405020304" pitchFamily="18" charset="0"/>
              </a:rPr>
              <a:t>, 2018)</a:t>
            </a:r>
            <a:endParaRPr lang="es-MX" sz="1100" b="1" dirty="0">
              <a:latin typeface="Times New Roman" panose="02020603050405020304" pitchFamily="18" charset="0"/>
              <a:cs typeface="Times New Roman" panose="02020603050405020304" pitchFamily="18" charset="0"/>
            </a:endParaRPr>
          </a:p>
        </p:txBody>
      </p:sp>
      <p:sp>
        <p:nvSpPr>
          <p:cNvPr id="12" name="Rectangle 1"/>
          <p:cNvSpPr txBox="1">
            <a:spLocks noChangeArrowheads="1"/>
          </p:cNvSpPr>
          <p:nvPr/>
        </p:nvSpPr>
        <p:spPr bwMode="auto">
          <a:xfrm>
            <a:off x="1943708" y="5421414"/>
            <a:ext cx="4464496"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rtlCol="0" anchor="ctr" anchorCtr="0" compatLnSpc="1">
            <a:prstTxWarp prst="textNoShape">
              <a:avLst/>
            </a:prstTxWarp>
            <a:spAutoFit/>
          </a:bodyPr>
          <a:lstStyle>
            <a:lvl1pPr algn="ctr" defTabSz="457200" rtl="0" eaLnBrk="0" fontAlgn="base" latinLnBrk="0" hangingPunct="0">
              <a:spcBef>
                <a:spcPct val="0"/>
              </a:spcBef>
              <a:spcAft>
                <a:spcPct val="0"/>
              </a:spcAft>
              <a:buNone/>
              <a:defRPr sz="2400" b="0" kern="1200" cap="none">
                <a:ln w="3175" cmpd="sng">
                  <a:noFill/>
                </a:ln>
                <a:solidFill>
                  <a:schemeClr val="tx1"/>
                </a:solidFill>
                <a:effectLst/>
                <a:latin typeface="Arial" panose="020B0604020202020204" pitchFamily="34" charset="0"/>
                <a:ea typeface="+mj-ea"/>
                <a:cs typeface="+mj-cs"/>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457200" indent="-457200" defTabSz="914400">
              <a:buFont typeface="Arial" panose="020B0604020202020204" pitchFamily="34" charset="0"/>
              <a:buChar char="•"/>
            </a:pPr>
            <a:r>
              <a:rPr lang="es-MX" altLang="es-MX" sz="3200" b="1" dirty="0" smtClean="0">
                <a:ln>
                  <a:noFill/>
                </a:ln>
                <a:latin typeface="Georgia" panose="02040502050405020303" pitchFamily="18" charset="0"/>
              </a:rPr>
              <a:t>A</a:t>
            </a:r>
            <a:r>
              <a:rPr lang="es-MX" altLang="es-MX" sz="2800" b="1" dirty="0" smtClean="0">
                <a:ln>
                  <a:noFill/>
                </a:ln>
                <a:latin typeface="Georgia" panose="02040502050405020303" pitchFamily="18" charset="0"/>
              </a:rPr>
              <a:t>mplitud:</a:t>
            </a:r>
            <a:r>
              <a:rPr lang="es-MX" altLang="es-MX" sz="2000" b="1" dirty="0" smtClean="0">
                <a:ln>
                  <a:noFill/>
                </a:ln>
                <a:latin typeface="Georgia" panose="02040502050405020303" pitchFamily="18" charset="0"/>
              </a:rPr>
              <a:t> </a:t>
            </a:r>
            <a:r>
              <a:rPr lang="es-MX" sz="2100" dirty="0">
                <a:latin typeface="Georgia" panose="02040502050405020303" pitchFamily="18" charset="0"/>
              </a:rPr>
              <a:t>Focalizada a las </a:t>
            </a:r>
            <a:r>
              <a:rPr lang="es-MX" sz="2100" dirty="0" smtClean="0">
                <a:latin typeface="Georgia" panose="02040502050405020303" pitchFamily="18" charset="0"/>
              </a:rPr>
              <a:t>variables</a:t>
            </a:r>
            <a:r>
              <a:rPr lang="es-MX" altLang="es-MX" sz="2100" dirty="0" smtClean="0">
                <a:latin typeface="Georgia" panose="02040502050405020303" pitchFamily="18" charset="0"/>
              </a:rPr>
              <a:t>.</a:t>
            </a:r>
            <a:endParaRPr lang="es-MX" altLang="es-MX" sz="2100" dirty="0">
              <a:latin typeface="Georgia" panose="02040502050405020303" pitchFamily="18" charset="0"/>
            </a:endParaRPr>
          </a:p>
        </p:txBody>
      </p:sp>
      <p:sp>
        <p:nvSpPr>
          <p:cNvPr id="8"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839254" y="2516984"/>
            <a:ext cx="2764759" cy="1876586"/>
          </a:xfrm>
          <a:prstGeom prst="round2DiagRect">
            <a:avLst>
              <a:gd name="adj1" fmla="val 16667"/>
              <a:gd name="adj2" fmla="val 11764"/>
            </a:avLst>
          </a:prstGeom>
          <a:ln w="88900" cap="sq">
            <a:solidFill>
              <a:srgbClr val="FFFFFF"/>
            </a:solidFill>
            <a:miter lim="800000"/>
          </a:ln>
          <a:effectLst>
            <a:outerShdw blurRad="254000" algn="tl" rotWithShape="0">
              <a:srgbClr val="000000">
                <a:alpha val="43000"/>
              </a:srgbClr>
            </a:outerShdw>
          </a:effectLst>
        </p:spPr>
      </p:pic>
      <p:sp>
        <p:nvSpPr>
          <p:cNvPr id="9" name="Rectángulo 8"/>
          <p:cNvSpPr/>
          <p:nvPr/>
        </p:nvSpPr>
        <p:spPr>
          <a:xfrm>
            <a:off x="6804248" y="5883078"/>
            <a:ext cx="6750496" cy="400110"/>
          </a:xfrm>
          <a:prstGeom prst="rect">
            <a:avLst/>
          </a:prstGeom>
        </p:spPr>
        <p:txBody>
          <a:bodyPr wrap="square">
            <a:spAutoFit/>
          </a:bodyPr>
          <a:lstStyle/>
          <a:p>
            <a:r>
              <a:rPr lang="es-MX" sz="2000" dirty="0" smtClean="0"/>
              <a:t>(</a:t>
            </a:r>
            <a:r>
              <a:rPr lang="es-MX" sz="2000" dirty="0" smtClean="0">
                <a:latin typeface="Georgia" panose="02040502050405020303" pitchFamily="18" charset="0"/>
              </a:rPr>
              <a:t>Cortes, </a:t>
            </a:r>
            <a:r>
              <a:rPr lang="es-MX" sz="2000" dirty="0">
                <a:latin typeface="Georgia" panose="02040502050405020303" pitchFamily="18" charset="0"/>
              </a:rPr>
              <a:t>2012). </a:t>
            </a:r>
          </a:p>
        </p:txBody>
      </p:sp>
      <p:sp>
        <p:nvSpPr>
          <p:cNvPr id="13" name="Rectángulo 12"/>
          <p:cNvSpPr/>
          <p:nvPr/>
        </p:nvSpPr>
        <p:spPr>
          <a:xfrm>
            <a:off x="663687" y="1003259"/>
            <a:ext cx="1247457" cy="523220"/>
          </a:xfrm>
          <a:prstGeom prst="rect">
            <a:avLst/>
          </a:prstGeom>
        </p:spPr>
        <p:txBody>
          <a:bodyPr wrap="none">
            <a:spAutoFit/>
          </a:bodyPr>
          <a:lstStyle/>
          <a:p>
            <a:r>
              <a:rPr lang="es-ES" sz="28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1.3.5. </a:t>
            </a:r>
            <a:endParaRPr lang="es-MX" sz="2800" dirty="0"/>
          </a:p>
        </p:txBody>
      </p:sp>
    </p:spTree>
    <p:extLst>
      <p:ext uri="{BB962C8B-B14F-4D97-AF65-F5344CB8AC3E}">
        <p14:creationId xmlns:p14="http://schemas.microsoft.com/office/powerpoint/2010/main" val="19180728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56799352"/>
              </p:ext>
            </p:extLst>
          </p:nvPr>
        </p:nvGraphicFramePr>
        <p:xfrm>
          <a:off x="1475656" y="1844824"/>
          <a:ext cx="672040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907704" y="1556891"/>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11. Riesgos y rasgos del investigador (correlacional)</a:t>
            </a:r>
            <a:endParaRPr lang="es-MX" sz="1600" b="1" dirty="0">
              <a:solidFill>
                <a:schemeClr val="tx1"/>
              </a:solidFill>
            </a:endParaRPr>
          </a:p>
        </p:txBody>
      </p:sp>
      <p:sp>
        <p:nvSpPr>
          <p:cNvPr id="4" name="Rectángulo 3"/>
          <p:cNvSpPr/>
          <p:nvPr/>
        </p:nvSpPr>
        <p:spPr>
          <a:xfrm>
            <a:off x="1907704" y="5013176"/>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
        <p:nvSpPr>
          <p:cNvPr id="5"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6" name="Rectángulo 5"/>
          <p:cNvSpPr/>
          <p:nvPr/>
        </p:nvSpPr>
        <p:spPr>
          <a:xfrm>
            <a:off x="539552" y="471364"/>
            <a:ext cx="1415772" cy="584775"/>
          </a:xfrm>
          <a:prstGeom prst="rect">
            <a:avLst/>
          </a:prstGeom>
        </p:spPr>
        <p:txBody>
          <a:bodyPr wrap="none">
            <a:spAutoFit/>
          </a:bodyPr>
          <a:lstStyle/>
          <a:p>
            <a:r>
              <a:rPr lang="es-ES" sz="32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1.3.6. </a:t>
            </a:r>
            <a:endParaRPr lang="es-MX" sz="3200" dirty="0"/>
          </a:p>
        </p:txBody>
      </p:sp>
    </p:spTree>
    <p:extLst>
      <p:ext uri="{BB962C8B-B14F-4D97-AF65-F5344CB8AC3E}">
        <p14:creationId xmlns:p14="http://schemas.microsoft.com/office/powerpoint/2010/main" val="7472094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Título"/>
          <p:cNvSpPr txBox="1">
            <a:spLocks/>
          </p:cNvSpPr>
          <p:nvPr/>
        </p:nvSpPr>
        <p:spPr>
          <a:xfrm>
            <a:off x="1067516" y="2636912"/>
            <a:ext cx="7024744" cy="1143000"/>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54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rPr>
              <a:t>Estudio </a:t>
            </a:r>
          </a:p>
          <a:p>
            <a:pPr algn="ctr"/>
            <a:r>
              <a:rPr lang="es-ES" sz="54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rPr>
              <a:t>Explicativo</a:t>
            </a:r>
            <a:endParaRPr lang="es-MX" sz="5400"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endParaRPr>
          </a:p>
        </p:txBody>
      </p:sp>
      <p:sp>
        <p:nvSpPr>
          <p:cNvPr id="5" name="Rectángulo 4"/>
          <p:cNvSpPr/>
          <p:nvPr/>
        </p:nvSpPr>
        <p:spPr>
          <a:xfrm>
            <a:off x="1331640" y="1196752"/>
            <a:ext cx="2160240"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9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1.4</a:t>
            </a:r>
            <a:endParaRPr lang="es-MX" sz="9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140247467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idx="4294967295"/>
          </p:nvPr>
        </p:nvSpPr>
        <p:spPr>
          <a:xfrm>
            <a:off x="631368" y="804476"/>
            <a:ext cx="7992888" cy="1143000"/>
          </a:xfrm>
        </p:spPr>
        <p:txBody>
          <a:bodyPr>
            <a:normAutofit fontScale="90000"/>
          </a:bodyPr>
          <a:lstStyle/>
          <a:p>
            <a:r>
              <a:rPr lang="es-ES"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1.4.1 </a:t>
            </a:r>
            <a:r>
              <a:rPr lang="es-MX"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 </a:t>
            </a:r>
            <a:r>
              <a:rPr lang="es-ES"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En qué consiste el estudio </a:t>
            </a:r>
            <a:r>
              <a:rPr lang="es-ES"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explicativo?</a:t>
            </a:r>
            <a:endParaRPr lang="es-MX" b="1" dirty="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endParaRPr>
          </a:p>
        </p:txBody>
      </p:sp>
      <p:sp>
        <p:nvSpPr>
          <p:cNvPr id="3" name="2 Marcador de contenido"/>
          <p:cNvSpPr>
            <a:spLocks noGrp="1"/>
          </p:cNvSpPr>
          <p:nvPr>
            <p:ph idx="4294967295"/>
          </p:nvPr>
        </p:nvSpPr>
        <p:spPr>
          <a:xfrm>
            <a:off x="702146" y="2060848"/>
            <a:ext cx="7851332" cy="4608512"/>
          </a:xfrm>
        </p:spPr>
        <p:txBody>
          <a:bodyPr>
            <a:noAutofit/>
          </a:bodyPr>
          <a:lstStyle/>
          <a:p>
            <a:pPr marL="68580" indent="0" algn="ctr">
              <a:lnSpc>
                <a:spcPct val="150000"/>
              </a:lnSpc>
              <a:spcBef>
                <a:spcPts val="0"/>
              </a:spcBef>
              <a:spcAft>
                <a:spcPts val="0"/>
              </a:spcAft>
              <a:buNone/>
            </a:pPr>
            <a:r>
              <a:rPr lang="es-MX" dirty="0">
                <a:latin typeface="Georgia" panose="02040502050405020303" pitchFamily="18" charset="0"/>
              </a:rPr>
              <a:t>Orienta a establecer las causas que originan un fenómeno determinado. Es una investigación cuantitativa que descubre el por qué y el para qué de un fenómeno; revelan las causas y efectos de lo estudiado a partir de una explicación del fenómeno de forma deductiva a partir de teorías o leyes. Proporciona un modelo más cercano a la realidad del objeto de estudio.</a:t>
            </a:r>
          </a:p>
        </p:txBody>
      </p:sp>
      <p:sp>
        <p:nvSpPr>
          <p:cNvPr id="7"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Tree>
    <p:extLst>
      <p:ext uri="{BB962C8B-B14F-4D97-AF65-F5344CB8AC3E}">
        <p14:creationId xmlns:p14="http://schemas.microsoft.com/office/powerpoint/2010/main" val="169399318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6" name="Rectángulo 5"/>
          <p:cNvSpPr/>
          <p:nvPr/>
        </p:nvSpPr>
        <p:spPr>
          <a:xfrm>
            <a:off x="971600" y="1628800"/>
            <a:ext cx="7344816" cy="3416320"/>
          </a:xfrm>
          <a:prstGeom prst="rect">
            <a:avLst/>
          </a:prstGeom>
        </p:spPr>
        <p:txBody>
          <a:bodyPr wrap="square">
            <a:spAutoFit/>
          </a:bodyPr>
          <a:lstStyle/>
          <a:p>
            <a:pPr algn="just"/>
            <a:r>
              <a:rPr lang="es-GT" sz="2400" dirty="0">
                <a:latin typeface="Georgia" panose="02040502050405020303" pitchFamily="18" charset="0"/>
              </a:rPr>
              <a:t>Los estudios de este tipo implican esfuerzos del investigador y una gran capacidad de análisis, síntesis e interpretación. </a:t>
            </a:r>
            <a:endParaRPr lang="es-GT" sz="2400" dirty="0" smtClean="0">
              <a:latin typeface="Georgia" panose="02040502050405020303" pitchFamily="18" charset="0"/>
            </a:endParaRPr>
          </a:p>
          <a:p>
            <a:pPr algn="just"/>
            <a:endParaRPr lang="es-GT" sz="2400" dirty="0" smtClean="0">
              <a:latin typeface="Georgia" panose="02040502050405020303" pitchFamily="18" charset="0"/>
            </a:endParaRPr>
          </a:p>
          <a:p>
            <a:pPr algn="just"/>
            <a:r>
              <a:rPr lang="es-MX" sz="2400" dirty="0">
                <a:latin typeface="Georgia" panose="02040502050405020303" pitchFamily="18" charset="0"/>
              </a:rPr>
              <a:t>Dirigidos a  responder por las causas de los eventos y fenómenos físicos o sociales. </a:t>
            </a:r>
            <a:endParaRPr lang="es-MX" sz="2400" dirty="0" smtClean="0">
              <a:latin typeface="Georgia" panose="02040502050405020303" pitchFamily="18" charset="0"/>
            </a:endParaRPr>
          </a:p>
          <a:p>
            <a:pPr algn="just"/>
            <a:endParaRPr lang="es-MX" sz="2400" dirty="0" smtClean="0">
              <a:latin typeface="Georgia" panose="02040502050405020303" pitchFamily="18" charset="0"/>
            </a:endParaRPr>
          </a:p>
          <a:p>
            <a:pPr algn="just"/>
            <a:r>
              <a:rPr lang="es-MX" sz="2400" dirty="0">
                <a:latin typeface="Georgia" panose="02040502050405020303" pitchFamily="18" charset="0"/>
              </a:rPr>
              <a:t>Las investigaciones explicativas son </a:t>
            </a:r>
            <a:r>
              <a:rPr lang="es-MX" sz="2400" dirty="0" smtClean="0">
                <a:latin typeface="Georgia" panose="02040502050405020303" pitchFamily="18" charset="0"/>
              </a:rPr>
              <a:t>más estructuradas </a:t>
            </a:r>
            <a:r>
              <a:rPr lang="es-MX" sz="2400" dirty="0">
                <a:latin typeface="Georgia" panose="02040502050405020303" pitchFamily="18" charset="0"/>
              </a:rPr>
              <a:t>que las demás clases de </a:t>
            </a:r>
            <a:r>
              <a:rPr lang="es-MX" sz="2400" dirty="0" smtClean="0">
                <a:latin typeface="Georgia" panose="02040502050405020303" pitchFamily="18" charset="0"/>
              </a:rPr>
              <a:t>estudios. </a:t>
            </a:r>
            <a:endParaRPr lang="es-MX" sz="2400" dirty="0">
              <a:latin typeface="Georgia" panose="02040502050405020303" pitchFamily="18" charset="0"/>
            </a:endParaRPr>
          </a:p>
        </p:txBody>
      </p:sp>
      <p:sp>
        <p:nvSpPr>
          <p:cNvPr id="7" name="Rectángulo 6"/>
          <p:cNvSpPr/>
          <p:nvPr/>
        </p:nvSpPr>
        <p:spPr>
          <a:xfrm>
            <a:off x="971600" y="4911551"/>
            <a:ext cx="6750496" cy="461665"/>
          </a:xfrm>
          <a:prstGeom prst="rect">
            <a:avLst/>
          </a:prstGeom>
        </p:spPr>
        <p:txBody>
          <a:bodyPr wrap="square">
            <a:spAutoFit/>
          </a:bodyPr>
          <a:lstStyle/>
          <a:p>
            <a:r>
              <a:rPr lang="es-MX" sz="2400" dirty="0" smtClean="0"/>
              <a:t>(</a:t>
            </a:r>
            <a:r>
              <a:rPr lang="es-MX" sz="2400" dirty="0" smtClean="0">
                <a:latin typeface="Georgia" panose="02040502050405020303" pitchFamily="18" charset="0"/>
              </a:rPr>
              <a:t>Cortes, </a:t>
            </a:r>
            <a:r>
              <a:rPr lang="es-MX" sz="2400" dirty="0">
                <a:latin typeface="Georgia" panose="02040502050405020303" pitchFamily="18" charset="0"/>
              </a:rPr>
              <a:t>2012). </a:t>
            </a:r>
          </a:p>
        </p:txBody>
      </p:sp>
    </p:spTree>
    <p:extLst>
      <p:ext uri="{BB962C8B-B14F-4D97-AF65-F5344CB8AC3E}">
        <p14:creationId xmlns:p14="http://schemas.microsoft.com/office/powerpoint/2010/main" val="27196513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083320" y="507783"/>
            <a:ext cx="7024688" cy="1143000"/>
          </a:xfrm>
        </p:spPr>
        <p:txBody>
          <a:bodyPr>
            <a:normAutofit/>
          </a:bodyPr>
          <a:lstStyle/>
          <a:p>
            <a:pPr algn="ctr"/>
            <a:r>
              <a:rPr lang="es-MX"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rPr>
              <a:t>1.4.2. Resultados que se logran al aplicarlo</a:t>
            </a:r>
            <a:endParaRPr lang="es-MX"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orgia" panose="02040502050405020303" pitchFamily="18" charset="0"/>
            </a:endParaRPr>
          </a:p>
        </p:txBody>
      </p:sp>
      <p:sp>
        <p:nvSpPr>
          <p:cNvPr id="3" name="Rectángulo 2"/>
          <p:cNvSpPr/>
          <p:nvPr/>
        </p:nvSpPr>
        <p:spPr>
          <a:xfrm>
            <a:off x="1931368" y="1773354"/>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12. Investigación correlacional (resultados)  </a:t>
            </a:r>
            <a:endParaRPr lang="es-MX" sz="1600" b="1" dirty="0">
              <a:solidFill>
                <a:schemeClr val="tx1"/>
              </a:solidFill>
            </a:endParaRPr>
          </a:p>
        </p:txBody>
      </p:sp>
      <p:sp>
        <p:nvSpPr>
          <p:cNvPr id="8" name="Rectángulo 7"/>
          <p:cNvSpPr/>
          <p:nvPr/>
        </p:nvSpPr>
        <p:spPr>
          <a:xfrm>
            <a:off x="1715344" y="5547007"/>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
        <p:nvSpPr>
          <p:cNvPr id="6"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graphicFrame>
        <p:nvGraphicFramePr>
          <p:cNvPr id="5" name="Diagrama 4"/>
          <p:cNvGraphicFramePr/>
          <p:nvPr>
            <p:extLst>
              <p:ext uri="{D42A27DB-BD31-4B8C-83A1-F6EECF244321}">
                <p14:modId xmlns:p14="http://schemas.microsoft.com/office/powerpoint/2010/main" val="3796728660"/>
              </p:ext>
            </p:extLst>
          </p:nvPr>
        </p:nvGraphicFramePr>
        <p:xfrm>
          <a:off x="1547664" y="22048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8625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graphicFrame>
        <p:nvGraphicFramePr>
          <p:cNvPr id="4" name="3 Tabla"/>
          <p:cNvGraphicFramePr>
            <a:graphicFrameLocks noGrp="1"/>
          </p:cNvGraphicFramePr>
          <p:nvPr>
            <p:extLst>
              <p:ext uri="{D42A27DB-BD31-4B8C-83A1-F6EECF244321}">
                <p14:modId xmlns:p14="http://schemas.microsoft.com/office/powerpoint/2010/main" val="4021192179"/>
              </p:ext>
            </p:extLst>
          </p:nvPr>
        </p:nvGraphicFramePr>
        <p:xfrm>
          <a:off x="0" y="1"/>
          <a:ext cx="9144000" cy="6857998"/>
        </p:xfrm>
        <a:graphic>
          <a:graphicData uri="http://schemas.openxmlformats.org/drawingml/2006/table">
            <a:tbl>
              <a:tblPr firstRow="1" bandRow="1">
                <a:tableStyleId>{35758FB7-9AC5-4552-8A53-C91805E547FA}</a:tableStyleId>
              </a:tblPr>
              <a:tblGrid>
                <a:gridCol w="4860032">
                  <a:extLst>
                    <a:ext uri="{9D8B030D-6E8A-4147-A177-3AD203B41FA5}">
                      <a16:colId xmlns:a16="http://schemas.microsoft.com/office/drawing/2014/main" val="20000"/>
                    </a:ext>
                  </a:extLst>
                </a:gridCol>
                <a:gridCol w="3101207">
                  <a:extLst>
                    <a:ext uri="{9D8B030D-6E8A-4147-A177-3AD203B41FA5}">
                      <a16:colId xmlns:a16="http://schemas.microsoft.com/office/drawing/2014/main" val="20001"/>
                    </a:ext>
                  </a:extLst>
                </a:gridCol>
                <a:gridCol w="1182761">
                  <a:extLst>
                    <a:ext uri="{9D8B030D-6E8A-4147-A177-3AD203B41FA5}">
                      <a16:colId xmlns:a16="http://schemas.microsoft.com/office/drawing/2014/main" val="20002"/>
                    </a:ext>
                  </a:extLst>
                </a:gridCol>
              </a:tblGrid>
              <a:tr h="1082771">
                <a:tc gridSpan="3">
                  <a:txBody>
                    <a:bodyPr/>
                    <a:lstStyle/>
                    <a:p>
                      <a:pPr algn="ctr"/>
                      <a:endParaRPr lang="es-MX" sz="48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924405">
                <a:tc>
                  <a:txBody>
                    <a:bodyPr/>
                    <a:lstStyle/>
                    <a:p>
                      <a:pPr marL="0" marR="0" lvl="0" indent="449263" algn="just" defTabSz="457200" rtl="0" eaLnBrk="1" fontAlgn="auto" latinLnBrk="0" hangingPunct="1">
                        <a:lnSpc>
                          <a:spcPct val="100000"/>
                        </a:lnSpc>
                        <a:spcBef>
                          <a:spcPts val="0"/>
                        </a:spcBef>
                        <a:spcAft>
                          <a:spcPts val="0"/>
                        </a:spcAft>
                        <a:buClrTx/>
                        <a:buSzTx/>
                        <a:buFontTx/>
                        <a:buNone/>
                        <a:tabLst/>
                        <a:defRPr/>
                      </a:pPr>
                      <a:r>
                        <a:rPr lang="es-MX" sz="2400" kern="1200" dirty="0" smtClean="0"/>
                        <a:t>1.1.5.</a:t>
                      </a:r>
                      <a:r>
                        <a:rPr lang="es-MX" sz="2400" kern="1200" baseline="0" dirty="0" smtClean="0"/>
                        <a:t> </a:t>
                      </a:r>
                      <a:r>
                        <a:rPr lang="es-MX" sz="2400" kern="1200" dirty="0" smtClean="0"/>
                        <a:t>Riesgo implicado y </a:t>
                      </a:r>
                      <a:r>
                        <a:rPr lang="es-MX" sz="2400" kern="1200" dirty="0" smtClean="0">
                          <a:solidFill>
                            <a:schemeClr val="dk1"/>
                          </a:solidFill>
                          <a:latin typeface="+mn-lt"/>
                          <a:ea typeface="+mn-ea"/>
                          <a:cs typeface="+mn-cs"/>
                        </a:rPr>
                        <a:t>Rasgos del investigador</a:t>
                      </a:r>
                      <a:endParaRPr lang="es-MX" sz="2400" dirty="0">
                        <a:latin typeface="+mj-lt"/>
                        <a:cs typeface="Arial" panose="020B0604020202020204" pitchFamily="34" charset="0"/>
                      </a:endParaRPr>
                    </a:p>
                  </a:txBody>
                  <a:tcPr/>
                </a:tc>
                <a:tc>
                  <a:txBody>
                    <a:bodyPr/>
                    <a:lstStyle/>
                    <a:p>
                      <a:endParaRPr lang="es-MX" sz="2400" dirty="0" smtClean="0"/>
                    </a:p>
                    <a:p>
                      <a:r>
                        <a:rPr lang="es-MX" sz="2400" dirty="0" smtClean="0"/>
                        <a:t>………………………</a:t>
                      </a:r>
                    </a:p>
                  </a:txBody>
                  <a:tcPr/>
                </a:tc>
                <a:tc>
                  <a:txBody>
                    <a:bodyPr/>
                    <a:lstStyle/>
                    <a:p>
                      <a:pPr algn="ctr"/>
                      <a:r>
                        <a:rPr lang="es-MX" sz="2400" dirty="0" smtClean="0">
                          <a:latin typeface="+mj-lt"/>
                          <a:cs typeface="Arial" panose="020B0604020202020204" pitchFamily="34" charset="0"/>
                        </a:rPr>
                        <a:t>26</a:t>
                      </a:r>
                    </a:p>
                  </a:txBody>
                  <a:tcPr/>
                </a:tc>
                <a:extLst>
                  <a:ext uri="{0D108BD9-81ED-4DB2-BD59-A6C34878D82A}">
                    <a16:rowId xmlns:a16="http://schemas.microsoft.com/office/drawing/2014/main" val="10001"/>
                  </a:ext>
                </a:extLst>
              </a:tr>
              <a:tr h="4850822">
                <a:tc>
                  <a:txBody>
                    <a:bodyPr/>
                    <a:lstStyle/>
                    <a:p>
                      <a:pPr marL="261938" indent="0" algn="l" defTabSz="457200" rtl="0" eaLnBrk="1" latinLnBrk="0" hangingPunct="1"/>
                      <a:r>
                        <a:rPr lang="es-MX" sz="2400" dirty="0" smtClean="0"/>
                        <a:t>1.2</a:t>
                      </a:r>
                      <a:r>
                        <a:rPr lang="es-MX" sz="2400" kern="1200" dirty="0" smtClean="0">
                          <a:solidFill>
                            <a:schemeClr val="dk1"/>
                          </a:solidFill>
                          <a:latin typeface="+mn-lt"/>
                          <a:ea typeface="+mn-ea"/>
                          <a:cs typeface="+mn-cs"/>
                        </a:rPr>
                        <a:t>.- </a:t>
                      </a:r>
                      <a:r>
                        <a:rPr lang="es-ES" sz="2400" kern="1200" dirty="0" smtClean="0">
                          <a:solidFill>
                            <a:schemeClr val="dk1"/>
                          </a:solidFill>
                          <a:latin typeface="+mn-lt"/>
                          <a:ea typeface="+mn-ea"/>
                          <a:cs typeface="+mn-cs"/>
                        </a:rPr>
                        <a:t>Estudio Descriptivo</a:t>
                      </a:r>
                    </a:p>
                    <a:p>
                      <a:pPr marL="623888" indent="0" algn="l" defTabSz="457200" rtl="0" eaLnBrk="1" latinLnBrk="0" hangingPunct="1"/>
                      <a:r>
                        <a:rPr lang="es-ES" sz="2400" kern="1200" dirty="0" smtClean="0">
                          <a:solidFill>
                            <a:schemeClr val="dk1"/>
                          </a:solidFill>
                          <a:latin typeface="+mn-lt"/>
                          <a:ea typeface="+mn-ea"/>
                          <a:cs typeface="+mn-cs"/>
                        </a:rPr>
                        <a:t>1.2.1. </a:t>
                      </a:r>
                      <a:r>
                        <a:rPr lang="es-MX" sz="2400" kern="1200" dirty="0" smtClean="0">
                          <a:solidFill>
                            <a:schemeClr val="dk1"/>
                          </a:solidFill>
                          <a:latin typeface="+mn-lt"/>
                          <a:ea typeface="+mn-ea"/>
                          <a:cs typeface="+mn-cs"/>
                        </a:rPr>
                        <a:t>¿ </a:t>
                      </a:r>
                      <a:r>
                        <a:rPr lang="es-ES" sz="2400" kern="1200" dirty="0" smtClean="0">
                          <a:solidFill>
                            <a:schemeClr val="dk1"/>
                          </a:solidFill>
                          <a:latin typeface="+mn-lt"/>
                          <a:ea typeface="+mn-ea"/>
                          <a:cs typeface="+mn-cs"/>
                        </a:rPr>
                        <a:t>En qué consiste el estudio exploratorio?</a:t>
                      </a:r>
                    </a:p>
                    <a:p>
                      <a:pPr marL="623888" indent="0" algn="l" defTabSz="457200" rtl="0" eaLnBrk="1" latinLnBrk="0" hangingPunct="1"/>
                      <a:r>
                        <a:rPr lang="es-MX" sz="2400" kern="1200" dirty="0" smtClean="0">
                          <a:solidFill>
                            <a:schemeClr val="dk1"/>
                          </a:solidFill>
                          <a:latin typeface="+mn-lt"/>
                          <a:ea typeface="+mn-ea"/>
                          <a:cs typeface="+mn-cs"/>
                        </a:rPr>
                        <a:t>1.2.2. Resultados que se logran al aplicarlo</a:t>
                      </a:r>
                    </a:p>
                    <a:p>
                      <a:pPr marL="623888" marR="0" lvl="0" indent="0" algn="l" defTabSz="457200" rtl="0" eaLnBrk="1" fontAlgn="auto" latinLnBrk="0" hangingPunct="1">
                        <a:lnSpc>
                          <a:spcPct val="100000"/>
                        </a:lnSpc>
                        <a:spcBef>
                          <a:spcPts val="0"/>
                        </a:spcBef>
                        <a:spcAft>
                          <a:spcPts val="0"/>
                        </a:spcAft>
                        <a:buClrTx/>
                        <a:buSzTx/>
                        <a:buFontTx/>
                        <a:buNone/>
                        <a:tabLst/>
                        <a:defRPr/>
                      </a:pPr>
                      <a:r>
                        <a:rPr lang="es-MX" sz="2400" kern="1200" dirty="0" smtClean="0">
                          <a:solidFill>
                            <a:schemeClr val="dk1"/>
                          </a:solidFill>
                          <a:latin typeface="+mn-lt"/>
                          <a:ea typeface="+mn-ea"/>
                          <a:cs typeface="+mn-cs"/>
                        </a:rPr>
                        <a:t>1.2.3.</a:t>
                      </a:r>
                      <a:r>
                        <a:rPr lang="es-ES" sz="2400" kern="1200" dirty="0" smtClean="0">
                          <a:solidFill>
                            <a:schemeClr val="dk1"/>
                          </a:solidFill>
                          <a:latin typeface="+mn-lt"/>
                          <a:ea typeface="+mn-ea"/>
                          <a:cs typeface="+mn-cs"/>
                        </a:rPr>
                        <a:t>Propósito</a:t>
                      </a:r>
                    </a:p>
                    <a:p>
                      <a:pPr marL="623888" marR="0" lvl="0" indent="0" algn="l" defTabSz="457200" rtl="0" eaLnBrk="1" fontAlgn="auto" latinLnBrk="0" hangingPunct="1">
                        <a:lnSpc>
                          <a:spcPct val="100000"/>
                        </a:lnSpc>
                        <a:spcBef>
                          <a:spcPts val="0"/>
                        </a:spcBef>
                        <a:spcAft>
                          <a:spcPts val="0"/>
                        </a:spcAft>
                        <a:buClrTx/>
                        <a:buSzTx/>
                        <a:buFontTx/>
                        <a:buNone/>
                        <a:tabLst/>
                        <a:defRPr/>
                      </a:pPr>
                      <a:r>
                        <a:rPr lang="es-ES" sz="2400" kern="1200" dirty="0" smtClean="0">
                          <a:solidFill>
                            <a:schemeClr val="dk1"/>
                          </a:solidFill>
                          <a:latin typeface="+mn-lt"/>
                          <a:ea typeface="+mn-ea"/>
                          <a:cs typeface="+mn-cs"/>
                        </a:rPr>
                        <a:t>1.2.4. Método, utilidad y amplitud</a:t>
                      </a:r>
                    </a:p>
                    <a:p>
                      <a:pPr marL="623888" marR="0" lvl="0" indent="0" algn="l" defTabSz="457200" rtl="0" eaLnBrk="1" fontAlgn="auto" latinLnBrk="0" hangingPunct="1">
                        <a:lnSpc>
                          <a:spcPct val="100000"/>
                        </a:lnSpc>
                        <a:spcBef>
                          <a:spcPts val="0"/>
                        </a:spcBef>
                        <a:spcAft>
                          <a:spcPts val="0"/>
                        </a:spcAft>
                        <a:buClrTx/>
                        <a:buSzTx/>
                        <a:buFontTx/>
                        <a:buNone/>
                        <a:tabLst/>
                        <a:defRPr/>
                      </a:pPr>
                      <a:r>
                        <a:rPr lang="es-MX" sz="2400" kern="1200" dirty="0" smtClean="0"/>
                        <a:t>1.2.5.</a:t>
                      </a:r>
                      <a:r>
                        <a:rPr lang="es-MX" sz="2400" kern="1200" baseline="0" dirty="0" smtClean="0"/>
                        <a:t> </a:t>
                      </a:r>
                      <a:r>
                        <a:rPr lang="es-MX" sz="2400" kern="1200" dirty="0" smtClean="0"/>
                        <a:t>Riesgo implicado y </a:t>
                      </a:r>
                      <a:r>
                        <a:rPr lang="es-MX" sz="2400" kern="1200" dirty="0" smtClean="0">
                          <a:solidFill>
                            <a:schemeClr val="dk1"/>
                          </a:solidFill>
                          <a:latin typeface="+mn-lt"/>
                          <a:ea typeface="+mn-ea"/>
                          <a:cs typeface="+mn-cs"/>
                        </a:rPr>
                        <a:t>Rasgos del investigador</a:t>
                      </a:r>
                    </a:p>
                    <a:p>
                      <a:pPr marL="623888" marR="0" lvl="0" indent="0" algn="l" defTabSz="457200" rtl="0" eaLnBrk="1" fontAlgn="auto" latinLnBrk="0" hangingPunct="1">
                        <a:lnSpc>
                          <a:spcPct val="100000"/>
                        </a:lnSpc>
                        <a:spcBef>
                          <a:spcPts val="0"/>
                        </a:spcBef>
                        <a:spcAft>
                          <a:spcPts val="0"/>
                        </a:spcAft>
                        <a:buClrTx/>
                        <a:buSzTx/>
                        <a:buFontTx/>
                        <a:buNone/>
                        <a:tabLst/>
                        <a:defRPr/>
                      </a:pPr>
                      <a:r>
                        <a:rPr lang="es-MX" sz="2400" kern="1200" dirty="0" smtClean="0">
                          <a:solidFill>
                            <a:schemeClr val="dk1"/>
                          </a:solidFill>
                          <a:latin typeface="+mn-lt"/>
                          <a:ea typeface="+mn-ea"/>
                          <a:cs typeface="+mn-cs"/>
                        </a:rPr>
                        <a:t>1.2.6. Etapas</a:t>
                      </a:r>
                      <a:endParaRPr lang="es-MX" sz="2400" kern="1200" dirty="0" smtClean="0">
                        <a:solidFill>
                          <a:schemeClr val="dk1"/>
                        </a:solidFill>
                        <a:latin typeface="+mn-lt"/>
                        <a:ea typeface="+mn-ea"/>
                        <a:cs typeface="Arial" panose="020B0604020202020204" pitchFamily="34" charset="0"/>
                      </a:endParaRPr>
                    </a:p>
                    <a:p>
                      <a:pPr marL="623888" marR="0" lvl="0" indent="0" algn="l" defTabSz="457200" rtl="0" eaLnBrk="1" fontAlgn="auto" latinLnBrk="0" hangingPunct="1">
                        <a:lnSpc>
                          <a:spcPct val="100000"/>
                        </a:lnSpc>
                        <a:spcBef>
                          <a:spcPts val="0"/>
                        </a:spcBef>
                        <a:spcAft>
                          <a:spcPts val="0"/>
                        </a:spcAft>
                        <a:buClrTx/>
                        <a:buSzTx/>
                        <a:buFontTx/>
                        <a:buNone/>
                        <a:tabLst/>
                        <a:defRPr/>
                      </a:pPr>
                      <a:endParaRPr lang="es-MX" sz="2400" kern="1200" dirty="0">
                        <a:solidFill>
                          <a:schemeClr val="dk1"/>
                        </a:solidFill>
                        <a:latin typeface="+mn-lt"/>
                        <a:ea typeface="+mn-ea"/>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lang="es-MX" sz="2400" kern="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lang="es-MX" sz="2400" kern="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lang="es-MX" sz="2400" kern="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endParaRPr lang="es-MX" sz="2400" kern="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txBody>
                  <a:tcPr/>
                </a:tc>
                <a:tc>
                  <a:txBody>
                    <a:bodyPr/>
                    <a:lstStyle/>
                    <a:p>
                      <a:pPr algn="ctr"/>
                      <a:r>
                        <a:rPr lang="es-MX" sz="2400" dirty="0" smtClean="0">
                          <a:latin typeface="+mj-lt"/>
                          <a:cs typeface="Arial" panose="020B0604020202020204" pitchFamily="34" charset="0"/>
                        </a:rPr>
                        <a:t>29</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30</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31</a:t>
                      </a:r>
                    </a:p>
                    <a:p>
                      <a:pPr algn="ctr"/>
                      <a:r>
                        <a:rPr lang="es-MX" sz="2400" dirty="0" smtClean="0">
                          <a:latin typeface="+mj-lt"/>
                          <a:cs typeface="Arial" panose="020B0604020202020204" pitchFamily="34" charset="0"/>
                        </a:rPr>
                        <a:t>32</a:t>
                      </a:r>
                    </a:p>
                    <a:p>
                      <a:pPr algn="ctr"/>
                      <a:r>
                        <a:rPr lang="es-MX" sz="2400" dirty="0" smtClean="0">
                          <a:latin typeface="+mj-lt"/>
                          <a:cs typeface="Arial" panose="020B0604020202020204" pitchFamily="34" charset="0"/>
                        </a:rPr>
                        <a:t>33</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34</a:t>
                      </a:r>
                    </a:p>
                    <a:p>
                      <a:pPr algn="ctr"/>
                      <a:r>
                        <a:rPr lang="es-MX" sz="2400" dirty="0" smtClean="0">
                          <a:latin typeface="+mj-lt"/>
                          <a:cs typeface="Arial" panose="020B0604020202020204" pitchFamily="34" charset="0"/>
                        </a:rPr>
                        <a:t>35</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96557372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07653308"/>
              </p:ext>
            </p:extLst>
          </p:nvPr>
        </p:nvGraphicFramePr>
        <p:xfrm>
          <a:off x="683568" y="1408534"/>
          <a:ext cx="7536160" cy="4315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697878" y="1202060"/>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Figura13. Investigación exploratoria (resultados)  </a:t>
            </a:r>
            <a:endParaRPr lang="es-MX" sz="1600" b="1" dirty="0">
              <a:solidFill>
                <a:schemeClr val="tx1"/>
              </a:solidFill>
            </a:endParaRPr>
          </a:p>
        </p:txBody>
      </p:sp>
      <p:sp>
        <p:nvSpPr>
          <p:cNvPr id="4" name="Rectángulo 3"/>
          <p:cNvSpPr/>
          <p:nvPr/>
        </p:nvSpPr>
        <p:spPr>
          <a:xfrm>
            <a:off x="1691680" y="5445224"/>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
        <p:nvSpPr>
          <p:cNvPr id="5"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6" name="Rectángulo 5"/>
          <p:cNvSpPr/>
          <p:nvPr/>
        </p:nvSpPr>
        <p:spPr>
          <a:xfrm>
            <a:off x="591681" y="544324"/>
            <a:ext cx="1281120" cy="584775"/>
          </a:xfrm>
          <a:prstGeom prst="rect">
            <a:avLst/>
          </a:prstGeom>
        </p:spPr>
        <p:txBody>
          <a:bodyPr wrap="none">
            <a:spAutoFit/>
          </a:bodyPr>
          <a:lstStyle/>
          <a:p>
            <a:r>
              <a:rPr lang="es-ES" sz="32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1.4.3 </a:t>
            </a:r>
            <a:endParaRPr lang="es-MX" sz="3200" dirty="0"/>
          </a:p>
        </p:txBody>
      </p:sp>
    </p:spTree>
    <p:extLst>
      <p:ext uri="{BB962C8B-B14F-4D97-AF65-F5344CB8AC3E}">
        <p14:creationId xmlns:p14="http://schemas.microsoft.com/office/powerpoint/2010/main" val="35508849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474869" y="3296432"/>
            <a:ext cx="6696744" cy="2124982"/>
          </a:xfrm>
        </p:spPr>
        <p:txBody>
          <a:bodyPr>
            <a:normAutofit/>
          </a:bodyPr>
          <a:lstStyle/>
          <a:p>
            <a:pPr marL="457200" indent="-457200" defTabSz="914400" eaLnBrk="0" fontAlgn="base" hangingPunct="0">
              <a:lnSpc>
                <a:spcPct val="120000"/>
              </a:lnSpc>
              <a:spcBef>
                <a:spcPct val="0"/>
              </a:spcBef>
              <a:spcAft>
                <a:spcPct val="0"/>
              </a:spcAft>
              <a:buClrTx/>
              <a:buSzTx/>
              <a:buFont typeface="Arial" panose="020B0604020202020204" pitchFamily="34" charset="0"/>
              <a:buChar char="•"/>
            </a:pPr>
            <a:r>
              <a:rPr lang="es-MX" sz="3200" b="1" dirty="0">
                <a:solidFill>
                  <a:schemeClr val="tx1"/>
                </a:solidFill>
                <a:latin typeface="Georgia" panose="02040502050405020303" pitchFamily="18" charset="0"/>
                <a:ea typeface="+mj-ea"/>
                <a:cs typeface="+mj-cs"/>
              </a:rPr>
              <a:t>M</a:t>
            </a:r>
            <a:r>
              <a:rPr lang="es-MX" sz="2800" b="1" dirty="0">
                <a:solidFill>
                  <a:schemeClr val="tx1"/>
                </a:solidFill>
                <a:latin typeface="Georgia" panose="02040502050405020303" pitchFamily="18" charset="0"/>
                <a:ea typeface="+mj-ea"/>
                <a:cs typeface="+mj-cs"/>
              </a:rPr>
              <a:t>étodo:</a:t>
            </a:r>
            <a:r>
              <a:rPr lang="es-MX" sz="2400" dirty="0" smtClean="0">
                <a:latin typeface="Georgia" panose="02040502050405020303" pitchFamily="18" charset="0"/>
              </a:rPr>
              <a:t> </a:t>
            </a:r>
            <a:r>
              <a:rPr lang="es-MX" sz="2100" dirty="0">
                <a:ln w="3175" cmpd="sng">
                  <a:noFill/>
                </a:ln>
                <a:solidFill>
                  <a:schemeClr val="tx1"/>
                </a:solidFill>
                <a:latin typeface="Georgia" panose="02040502050405020303" pitchFamily="18" charset="0"/>
                <a:ea typeface="+mj-ea"/>
                <a:cs typeface="+mj-cs"/>
              </a:rPr>
              <a:t>Describir y relacionar múltiples variables; explicar por qué se relacionan dichas variables.</a:t>
            </a:r>
          </a:p>
        </p:txBody>
      </p:sp>
      <p:sp>
        <p:nvSpPr>
          <p:cNvPr id="5" name="Rectangle 1"/>
          <p:cNvSpPr>
            <a:spLocks noGrp="1" noChangeArrowheads="1"/>
          </p:cNvSpPr>
          <p:nvPr>
            <p:ph type="title"/>
          </p:nvPr>
        </p:nvSpPr>
        <p:spPr bwMode="auto">
          <a:xfrm>
            <a:off x="4175956" y="4572769"/>
            <a:ext cx="4464496" cy="1184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457200" lvl="0" indent="-457200" defTabSz="914400">
              <a:buFont typeface="Arial" panose="020B0604020202020204" pitchFamily="34" charset="0"/>
              <a:buChar char="•"/>
            </a:pPr>
            <a:r>
              <a:rPr kumimoji="0" lang="es-MX" altLang="es-MX" sz="3200" b="1" i="0" u="none" strike="noStrike" cap="none" normalizeH="0" baseline="0" dirty="0" smtClean="0">
                <a:ln>
                  <a:noFill/>
                </a:ln>
                <a:solidFill>
                  <a:schemeClr val="tx1"/>
                </a:solidFill>
                <a:effectLst/>
                <a:latin typeface="Georgia" panose="02040502050405020303" pitchFamily="18" charset="0"/>
              </a:rPr>
              <a:t>U</a:t>
            </a:r>
            <a:r>
              <a:rPr kumimoji="0" lang="es-MX" altLang="es-MX" sz="2800" b="1" i="0" u="none" strike="noStrike" cap="none" normalizeH="0" baseline="0" dirty="0" smtClean="0">
                <a:ln>
                  <a:noFill/>
                </a:ln>
                <a:solidFill>
                  <a:schemeClr val="tx1"/>
                </a:solidFill>
                <a:effectLst/>
                <a:latin typeface="Georgia" panose="02040502050405020303" pitchFamily="18" charset="0"/>
              </a:rPr>
              <a:t>tilidad: </a:t>
            </a:r>
            <a:r>
              <a:rPr lang="es-MX" sz="2100" dirty="0">
                <a:latin typeface="Georgia" panose="02040502050405020303" pitchFamily="18" charset="0"/>
              </a:rPr>
              <a:t>Explicar por qué ocurre un fenómeno y en qué condiciones se </a:t>
            </a:r>
            <a:r>
              <a:rPr lang="es-MX" sz="2100" dirty="0" smtClean="0">
                <a:latin typeface="Georgia" panose="02040502050405020303" pitchFamily="18" charset="0"/>
              </a:rPr>
              <a:t>manifiesta.</a:t>
            </a:r>
            <a:endParaRPr lang="es-MX" altLang="es-MX" sz="2100" dirty="0">
              <a:latin typeface="Georgia" panose="02040502050405020303" pitchFamily="18" charset="0"/>
            </a:endParaRPr>
          </a:p>
        </p:txBody>
      </p:sp>
      <p:sp>
        <p:nvSpPr>
          <p:cNvPr id="11" name="Rectángulo 10"/>
          <p:cNvSpPr/>
          <p:nvPr/>
        </p:nvSpPr>
        <p:spPr>
          <a:xfrm>
            <a:off x="3907655" y="3136325"/>
            <a:ext cx="880369" cy="261610"/>
          </a:xfrm>
          <a:prstGeom prst="rect">
            <a:avLst/>
          </a:prstGeom>
        </p:spPr>
        <p:txBody>
          <a:bodyPr wrap="none">
            <a:spAutoFit/>
          </a:bodyPr>
          <a:lstStyle/>
          <a:p>
            <a:r>
              <a:rPr lang="en-US" sz="1100" b="1" dirty="0" smtClean="0">
                <a:latin typeface="Times New Roman" panose="02020603050405020304" pitchFamily="18" charset="0"/>
                <a:cs typeface="Times New Roman" panose="02020603050405020304" pitchFamily="18" charset="0"/>
              </a:rPr>
              <a:t>(</a:t>
            </a:r>
            <a:r>
              <a:rPr lang="en-US" sz="1100" b="1" dirty="0" err="1" smtClean="0">
                <a:latin typeface="Times New Roman" panose="02020603050405020304" pitchFamily="18" charset="0"/>
                <a:cs typeface="Times New Roman" panose="02020603050405020304" pitchFamily="18" charset="0"/>
              </a:rPr>
              <a:t>foco</a:t>
            </a:r>
            <a:r>
              <a:rPr lang="en-US" sz="1100" b="1" dirty="0" smtClean="0">
                <a:latin typeface="Times New Roman" panose="02020603050405020304" pitchFamily="18" charset="0"/>
                <a:cs typeface="Times New Roman" panose="02020603050405020304" pitchFamily="18" charset="0"/>
              </a:rPr>
              <a:t>, 2018)</a:t>
            </a:r>
            <a:endParaRPr lang="es-MX" sz="1100" b="1" dirty="0">
              <a:latin typeface="Times New Roman" panose="02020603050405020304" pitchFamily="18" charset="0"/>
              <a:cs typeface="Times New Roman" panose="02020603050405020304" pitchFamily="18" charset="0"/>
            </a:endParaRPr>
          </a:p>
        </p:txBody>
      </p:sp>
      <p:sp>
        <p:nvSpPr>
          <p:cNvPr id="12" name="Rectangle 1"/>
          <p:cNvSpPr txBox="1">
            <a:spLocks noChangeArrowheads="1"/>
          </p:cNvSpPr>
          <p:nvPr/>
        </p:nvSpPr>
        <p:spPr bwMode="auto">
          <a:xfrm>
            <a:off x="506286" y="5291511"/>
            <a:ext cx="4464496"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rtlCol="0" anchor="ctr" anchorCtr="0" compatLnSpc="1">
            <a:prstTxWarp prst="textNoShape">
              <a:avLst/>
            </a:prstTxWarp>
            <a:spAutoFit/>
          </a:bodyPr>
          <a:lstStyle>
            <a:lvl1pPr algn="ctr" defTabSz="457200" rtl="0" eaLnBrk="0" fontAlgn="base" latinLnBrk="0" hangingPunct="0">
              <a:spcBef>
                <a:spcPct val="0"/>
              </a:spcBef>
              <a:spcAft>
                <a:spcPct val="0"/>
              </a:spcAft>
              <a:buNone/>
              <a:defRPr sz="2400" b="0" kern="1200" cap="none">
                <a:ln w="3175" cmpd="sng">
                  <a:noFill/>
                </a:ln>
                <a:solidFill>
                  <a:schemeClr val="tx1"/>
                </a:solidFill>
                <a:effectLst/>
                <a:latin typeface="Arial" panose="020B0604020202020204" pitchFamily="34" charset="0"/>
                <a:ea typeface="+mj-ea"/>
                <a:cs typeface="+mj-cs"/>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457200" indent="-457200" defTabSz="914400">
              <a:buFont typeface="Arial" panose="020B0604020202020204" pitchFamily="34" charset="0"/>
              <a:buChar char="•"/>
            </a:pPr>
            <a:r>
              <a:rPr lang="es-MX" altLang="es-MX" sz="3200" b="1" dirty="0" smtClean="0">
                <a:ln>
                  <a:noFill/>
                </a:ln>
                <a:latin typeface="Georgia" panose="02040502050405020303" pitchFamily="18" charset="0"/>
              </a:rPr>
              <a:t>A</a:t>
            </a:r>
            <a:r>
              <a:rPr lang="es-MX" altLang="es-MX" sz="2800" b="1" dirty="0" smtClean="0">
                <a:ln>
                  <a:noFill/>
                </a:ln>
                <a:latin typeface="Georgia" panose="02040502050405020303" pitchFamily="18" charset="0"/>
              </a:rPr>
              <a:t>mplitud:</a:t>
            </a:r>
            <a:r>
              <a:rPr lang="es-MX" altLang="es-MX" sz="2000" b="1" dirty="0" smtClean="0">
                <a:ln>
                  <a:noFill/>
                </a:ln>
                <a:latin typeface="Georgia" panose="02040502050405020303" pitchFamily="18" charset="0"/>
              </a:rPr>
              <a:t> </a:t>
            </a:r>
            <a:r>
              <a:rPr lang="es-MX" sz="2100" dirty="0">
                <a:latin typeface="Georgia" panose="02040502050405020303" pitchFamily="18" charset="0"/>
              </a:rPr>
              <a:t>Diversas variables (más estructurado)</a:t>
            </a:r>
            <a:r>
              <a:rPr lang="es-MX" altLang="es-MX" sz="2100" dirty="0">
                <a:latin typeface="Georgia" panose="02040502050405020303" pitchFamily="18" charset="0"/>
              </a:rPr>
              <a:t>.</a:t>
            </a:r>
          </a:p>
        </p:txBody>
      </p:sp>
      <p:sp>
        <p:nvSpPr>
          <p:cNvPr id="8"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7117" y="772348"/>
            <a:ext cx="3334650" cy="2223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Rectángulo 8"/>
          <p:cNvSpPr/>
          <p:nvPr/>
        </p:nvSpPr>
        <p:spPr>
          <a:xfrm>
            <a:off x="6876256" y="5953230"/>
            <a:ext cx="6750496" cy="369332"/>
          </a:xfrm>
          <a:prstGeom prst="rect">
            <a:avLst/>
          </a:prstGeom>
        </p:spPr>
        <p:txBody>
          <a:bodyPr wrap="square">
            <a:spAutoFit/>
          </a:bodyPr>
          <a:lstStyle/>
          <a:p>
            <a:r>
              <a:rPr lang="es-MX" dirty="0" smtClean="0"/>
              <a:t>(</a:t>
            </a:r>
            <a:r>
              <a:rPr lang="es-MX" dirty="0" smtClean="0">
                <a:latin typeface="Georgia" panose="02040502050405020303" pitchFamily="18" charset="0"/>
              </a:rPr>
              <a:t>Cortes, </a:t>
            </a:r>
            <a:r>
              <a:rPr lang="es-MX" dirty="0">
                <a:latin typeface="Georgia" panose="02040502050405020303" pitchFamily="18" charset="0"/>
              </a:rPr>
              <a:t>2012). </a:t>
            </a:r>
          </a:p>
        </p:txBody>
      </p:sp>
      <p:sp>
        <p:nvSpPr>
          <p:cNvPr id="10" name="Rectángulo 9"/>
          <p:cNvSpPr/>
          <p:nvPr/>
        </p:nvSpPr>
        <p:spPr>
          <a:xfrm>
            <a:off x="591681" y="544324"/>
            <a:ext cx="1290738" cy="584775"/>
          </a:xfrm>
          <a:prstGeom prst="rect">
            <a:avLst/>
          </a:prstGeom>
        </p:spPr>
        <p:txBody>
          <a:bodyPr wrap="none">
            <a:spAutoFit/>
          </a:bodyPr>
          <a:lstStyle/>
          <a:p>
            <a:r>
              <a:rPr lang="es-ES" sz="32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1.4.4 </a:t>
            </a:r>
            <a:endParaRPr lang="es-MX" sz="3200" dirty="0"/>
          </a:p>
        </p:txBody>
      </p:sp>
    </p:spTree>
    <p:extLst>
      <p:ext uri="{BB962C8B-B14F-4D97-AF65-F5344CB8AC3E}">
        <p14:creationId xmlns:p14="http://schemas.microsoft.com/office/powerpoint/2010/main" val="134664181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645146268"/>
              </p:ext>
            </p:extLst>
          </p:nvPr>
        </p:nvGraphicFramePr>
        <p:xfrm>
          <a:off x="1475656" y="1408534"/>
          <a:ext cx="6720408" cy="45002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716635" y="836712"/>
            <a:ext cx="5328592" cy="206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smtClean="0">
                <a:solidFill>
                  <a:schemeClr val="tx1"/>
                </a:solidFill>
              </a:rPr>
              <a:t>Figura 14. Riesgos y rasgos del investigador (explicativa)</a:t>
            </a:r>
            <a:endParaRPr lang="es-MX" sz="1600" b="1" dirty="0">
              <a:solidFill>
                <a:schemeClr val="tx1"/>
              </a:solidFill>
            </a:endParaRPr>
          </a:p>
        </p:txBody>
      </p:sp>
      <p:sp>
        <p:nvSpPr>
          <p:cNvPr id="4" name="Rectángulo 3"/>
          <p:cNvSpPr/>
          <p:nvPr/>
        </p:nvSpPr>
        <p:spPr>
          <a:xfrm>
            <a:off x="1907704" y="5908937"/>
            <a:ext cx="5760640" cy="278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b="1" i="1" dirty="0" smtClean="0">
                <a:solidFill>
                  <a:schemeClr val="tx1"/>
                </a:solidFill>
                <a:latin typeface="Times New Roman" panose="02020603050405020304" pitchFamily="18" charset="0"/>
                <a:cs typeface="Times New Roman" panose="02020603050405020304" pitchFamily="18" charset="0"/>
              </a:rPr>
              <a:t>Fuente</a:t>
            </a:r>
            <a:r>
              <a:rPr lang="es-MX" sz="1100" b="1" dirty="0" smtClean="0">
                <a:solidFill>
                  <a:schemeClr val="tx1"/>
                </a:solidFill>
                <a:latin typeface="Times New Roman" panose="02020603050405020304" pitchFamily="18" charset="0"/>
                <a:cs typeface="Times New Roman" panose="02020603050405020304" pitchFamily="18" charset="0"/>
              </a:rPr>
              <a:t>: Elaboración propia con base a </a:t>
            </a:r>
            <a:r>
              <a:rPr lang="es-MX" sz="1100" b="1" dirty="0">
                <a:solidFill>
                  <a:schemeClr val="tx1"/>
                </a:solidFill>
                <a:latin typeface="Times New Roman" panose="02020603050405020304" pitchFamily="18" charset="0"/>
                <a:cs typeface="Times New Roman" panose="02020603050405020304" pitchFamily="18" charset="0"/>
              </a:rPr>
              <a:t> </a:t>
            </a:r>
            <a:r>
              <a:rPr lang="es-MX" sz="1100" b="1" dirty="0" err="1">
                <a:solidFill>
                  <a:schemeClr val="tx1"/>
                </a:solidFill>
                <a:latin typeface="Times New Roman" panose="02020603050405020304" pitchFamily="18" charset="0"/>
                <a:cs typeface="Times New Roman" panose="02020603050405020304" pitchFamily="18" charset="0"/>
              </a:rPr>
              <a:t>Sampieri</a:t>
            </a:r>
            <a:r>
              <a:rPr lang="es-MX" sz="1100" b="1" dirty="0">
                <a:solidFill>
                  <a:schemeClr val="tx1"/>
                </a:solidFill>
                <a:latin typeface="Times New Roman" panose="02020603050405020304" pitchFamily="18" charset="0"/>
                <a:cs typeface="Times New Roman" panose="02020603050405020304" pitchFamily="18" charset="0"/>
              </a:rPr>
              <a:t>, R., Fernández C. y Baptista, P</a:t>
            </a:r>
            <a:r>
              <a:rPr lang="es-MX" sz="1100" b="1" dirty="0" smtClean="0">
                <a:solidFill>
                  <a:schemeClr val="tx1"/>
                </a:solidFill>
                <a:latin typeface="Times New Roman" panose="02020603050405020304" pitchFamily="18" charset="0"/>
                <a:cs typeface="Times New Roman" panose="02020603050405020304" pitchFamily="18" charset="0"/>
              </a:rPr>
              <a:t>., 2014</a:t>
            </a:r>
            <a:endParaRPr lang="es-MX" sz="1100" b="1" dirty="0">
              <a:solidFill>
                <a:schemeClr val="tx1"/>
              </a:solidFill>
              <a:latin typeface="Times New Roman" panose="02020603050405020304" pitchFamily="18" charset="0"/>
              <a:cs typeface="Times New Roman" panose="02020603050405020304" pitchFamily="18" charset="0"/>
            </a:endParaRPr>
          </a:p>
        </p:txBody>
      </p:sp>
      <p:sp>
        <p:nvSpPr>
          <p:cNvPr id="5"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6" name="Rectángulo 5"/>
          <p:cNvSpPr/>
          <p:nvPr/>
        </p:nvSpPr>
        <p:spPr>
          <a:xfrm>
            <a:off x="-108520" y="450477"/>
            <a:ext cx="1269899" cy="584775"/>
          </a:xfrm>
          <a:prstGeom prst="rect">
            <a:avLst/>
          </a:prstGeom>
        </p:spPr>
        <p:txBody>
          <a:bodyPr wrap="none">
            <a:spAutoFit/>
          </a:bodyPr>
          <a:lstStyle/>
          <a:p>
            <a:r>
              <a:rPr lang="es-ES" sz="3200" b="1" dirty="0" smtClean="0">
                <a:ln w="12700">
                  <a:solidFill>
                    <a:schemeClr val="tx2">
                      <a:satMod val="155000"/>
                    </a:schemeClr>
                  </a:solidFill>
                  <a:prstDash val="solid"/>
                </a:ln>
                <a:solidFill>
                  <a:schemeClr val="bg2">
                    <a:tint val="85000"/>
                    <a:satMod val="155000"/>
                  </a:schemeClr>
                </a:solidFill>
                <a:effectLst>
                  <a:glow rad="139700">
                    <a:schemeClr val="accent1">
                      <a:satMod val="175000"/>
                      <a:alpha val="40000"/>
                    </a:schemeClr>
                  </a:glow>
                  <a:outerShdw blurRad="41275" dist="20320" dir="1800000" algn="tl" rotWithShape="0">
                    <a:srgbClr val="000000">
                      <a:alpha val="40000"/>
                    </a:srgbClr>
                  </a:outerShdw>
                </a:effectLst>
                <a:latin typeface="Georgia" panose="02040502050405020303" pitchFamily="18" charset="0"/>
              </a:rPr>
              <a:t>1.4.5 </a:t>
            </a:r>
            <a:endParaRPr lang="es-MX" sz="3200" dirty="0"/>
          </a:p>
        </p:txBody>
      </p:sp>
    </p:spTree>
    <p:extLst>
      <p:ext uri="{BB962C8B-B14F-4D97-AF65-F5344CB8AC3E}">
        <p14:creationId xmlns:p14="http://schemas.microsoft.com/office/powerpoint/2010/main" val="337350783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7" name="Título 6"/>
          <p:cNvSpPr>
            <a:spLocks noGrp="1"/>
          </p:cNvSpPr>
          <p:nvPr>
            <p:ph type="title" idx="4294967295"/>
          </p:nvPr>
        </p:nvSpPr>
        <p:spPr>
          <a:xfrm>
            <a:off x="1229122" y="282239"/>
            <a:ext cx="6799262" cy="1303337"/>
          </a:xfrm>
        </p:spPr>
        <p:txBody>
          <a:bodyPr>
            <a:normAutofit/>
          </a:bodyPr>
          <a:lstStyle/>
          <a:p>
            <a:r>
              <a:rPr lang="es-MX" sz="5400" b="1" dirty="0" smtClean="0">
                <a:solidFill>
                  <a:schemeClr val="accent4"/>
                </a:solidFill>
              </a:rPr>
              <a:t>Conclusiones</a:t>
            </a:r>
            <a:endParaRPr lang="es-MX" sz="5400" b="1" dirty="0">
              <a:solidFill>
                <a:schemeClr val="accent4"/>
              </a:solidFill>
            </a:endParaRPr>
          </a:p>
        </p:txBody>
      </p:sp>
      <p:sp>
        <p:nvSpPr>
          <p:cNvPr id="8" name="Marcador de contenido 7"/>
          <p:cNvSpPr>
            <a:spLocks noGrp="1"/>
          </p:cNvSpPr>
          <p:nvPr>
            <p:ph idx="4294967295"/>
          </p:nvPr>
        </p:nvSpPr>
        <p:spPr>
          <a:xfrm>
            <a:off x="1028353" y="1268760"/>
            <a:ext cx="7200800" cy="3444875"/>
          </a:xfrm>
        </p:spPr>
        <p:txBody>
          <a:bodyPr>
            <a:noAutofit/>
          </a:bodyPr>
          <a:lstStyle/>
          <a:p>
            <a:pPr marL="0" indent="0" algn="just">
              <a:buNone/>
            </a:pPr>
            <a:r>
              <a:rPr lang="es-MX" sz="2800" dirty="0" smtClean="0"/>
              <a:t>El investigador es quien busca proponer resultados que garanticen escenarios que contribuyan al desarrollo del conocimiento, por tal motivo la identificación del tipo de alcance de la propia investigación es quien delimita el actuar y de los posibles resultados.</a:t>
            </a:r>
          </a:p>
          <a:p>
            <a:pPr marL="0" indent="0" algn="just">
              <a:buNone/>
            </a:pPr>
            <a:r>
              <a:rPr lang="es-MX" sz="2800" dirty="0" smtClean="0"/>
              <a:t>Entonces un eje principal es que se identifique de manera adecuada y prudente el tipo de investigación que se deberá de aplicar según el contexto y las condiciones que dicte la problemática o el objeto de estudio.</a:t>
            </a:r>
            <a:endParaRPr lang="es-MX" sz="2800" dirty="0"/>
          </a:p>
        </p:txBody>
      </p:sp>
    </p:spTree>
    <p:extLst>
      <p:ext uri="{BB962C8B-B14F-4D97-AF65-F5344CB8AC3E}">
        <p14:creationId xmlns:p14="http://schemas.microsoft.com/office/powerpoint/2010/main" val="401524084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8" name="Marcador de contenido 7"/>
          <p:cNvSpPr>
            <a:spLocks noGrp="1"/>
          </p:cNvSpPr>
          <p:nvPr>
            <p:ph idx="4294967295"/>
          </p:nvPr>
        </p:nvSpPr>
        <p:spPr>
          <a:xfrm>
            <a:off x="1115616" y="1585576"/>
            <a:ext cx="6799262" cy="3444875"/>
          </a:xfrm>
        </p:spPr>
        <p:txBody>
          <a:bodyPr>
            <a:noAutofit/>
          </a:bodyPr>
          <a:lstStyle/>
          <a:p>
            <a:pPr marL="0" indent="0" algn="just">
              <a:buNone/>
            </a:pPr>
            <a:r>
              <a:rPr lang="es-MX" sz="2800" dirty="0" smtClean="0"/>
              <a:t>Para los alumnos de la MCyEN, en el desarrollo del trabajo terminal, dicho conocimiento funge como la determinación de lo que se logrará en el proyecto a generar.</a:t>
            </a:r>
            <a:endParaRPr lang="es-MX" sz="2800" dirty="0"/>
          </a:p>
        </p:txBody>
      </p:sp>
    </p:spTree>
    <p:extLst>
      <p:ext uri="{BB962C8B-B14F-4D97-AF65-F5344CB8AC3E}">
        <p14:creationId xmlns:p14="http://schemas.microsoft.com/office/powerpoint/2010/main" val="423855924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Título"/>
          <p:cNvSpPr>
            <a:spLocks noGrp="1"/>
          </p:cNvSpPr>
          <p:nvPr>
            <p:ph type="title" idx="4294967295"/>
          </p:nvPr>
        </p:nvSpPr>
        <p:spPr>
          <a:xfrm>
            <a:off x="1388393" y="471364"/>
            <a:ext cx="6799262" cy="1303337"/>
          </a:xfrm>
        </p:spPr>
        <p:txBody>
          <a:bodyPr>
            <a:normAutofit/>
          </a:bodyPr>
          <a:lstStyle/>
          <a:p>
            <a:pPr algn="ctr"/>
            <a:r>
              <a:rPr lang="es-MX"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Fuentes de Información</a:t>
            </a:r>
            <a:endParaRPr lang="es-MX"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Marcador de contenido 7"/>
          <p:cNvSpPr>
            <a:spLocks noGrp="1"/>
          </p:cNvSpPr>
          <p:nvPr>
            <p:ph idx="4294967295"/>
          </p:nvPr>
        </p:nvSpPr>
        <p:spPr>
          <a:xfrm>
            <a:off x="1028353" y="1740928"/>
            <a:ext cx="7159302" cy="3444875"/>
          </a:xfrm>
        </p:spPr>
        <p:txBody>
          <a:bodyPr>
            <a:noAutofit/>
          </a:bodyPr>
          <a:lstStyle/>
          <a:p>
            <a:pPr marL="0" indent="0" algn="just">
              <a:spcBef>
                <a:spcPts val="600"/>
              </a:spcBef>
              <a:buNone/>
            </a:pPr>
            <a:r>
              <a:rPr lang="es-MX" sz="2800" b="1" dirty="0" smtClean="0"/>
              <a:t>Literatura:</a:t>
            </a:r>
          </a:p>
          <a:p>
            <a:pPr algn="just">
              <a:spcBef>
                <a:spcPts val="600"/>
              </a:spcBef>
            </a:pPr>
            <a:r>
              <a:rPr lang="es-MX" dirty="0" err="1" smtClean="0"/>
              <a:t>Sampieri</a:t>
            </a:r>
            <a:r>
              <a:rPr lang="es-MX" dirty="0"/>
              <a:t>, R., Fernández C. y Baptista, P. (2014). Metodología de la investigación. México: McGraw-Hill. </a:t>
            </a:r>
            <a:endParaRPr lang="es-MX" dirty="0" smtClean="0"/>
          </a:p>
          <a:p>
            <a:pPr algn="just">
              <a:spcBef>
                <a:spcPts val="600"/>
              </a:spcBef>
            </a:pPr>
            <a:r>
              <a:rPr lang="es-MX" dirty="0"/>
              <a:t>Hernández, R., Fernández, C., &amp; Baptista, P. (2010). Metodología de le investigación (5ta ed.). México D.F.: McGraw-Hill Interamericana.</a:t>
            </a:r>
          </a:p>
          <a:p>
            <a:pPr algn="just">
              <a:spcBef>
                <a:spcPts val="600"/>
              </a:spcBef>
            </a:pPr>
            <a:r>
              <a:rPr lang="es-MX" dirty="0"/>
              <a:t>Cortes, M. (2012). Metodología de la Investigación. México: Trillas. </a:t>
            </a:r>
          </a:p>
          <a:p>
            <a:pPr marL="457200" indent="-457200" algn="just">
              <a:spcBef>
                <a:spcPts val="600"/>
              </a:spcBef>
              <a:buFont typeface="+mj-lt"/>
              <a:buAutoNum type="arabicPeriod"/>
            </a:pPr>
            <a:endParaRPr lang="es-MX" dirty="0" smtClean="0"/>
          </a:p>
          <a:p>
            <a:pPr marL="0" indent="0" algn="just">
              <a:spcBef>
                <a:spcPts val="600"/>
              </a:spcBef>
              <a:buNone/>
            </a:pPr>
            <a:endParaRPr lang="es-MX" dirty="0" smtClean="0"/>
          </a:p>
          <a:p>
            <a:pPr marL="457200" indent="-457200" algn="just">
              <a:spcBef>
                <a:spcPts val="600"/>
              </a:spcBef>
              <a:buFont typeface="+mj-lt"/>
              <a:buAutoNum type="arabicPeriod"/>
            </a:pPr>
            <a:endParaRPr lang="es-MX" dirty="0" smtClean="0"/>
          </a:p>
          <a:p>
            <a:pPr marL="457200" indent="-457200" algn="just">
              <a:spcBef>
                <a:spcPts val="600"/>
              </a:spcBef>
              <a:buFont typeface="+mj-lt"/>
              <a:buAutoNum type="arabicPeriod"/>
            </a:pPr>
            <a:endParaRPr lang="es-MX" dirty="0" smtClean="0"/>
          </a:p>
        </p:txBody>
      </p:sp>
      <p:sp>
        <p:nvSpPr>
          <p:cNvPr id="5"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Tree>
    <p:extLst>
      <p:ext uri="{BB962C8B-B14F-4D97-AF65-F5344CB8AC3E}">
        <p14:creationId xmlns:p14="http://schemas.microsoft.com/office/powerpoint/2010/main" val="49369882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611560" y="620688"/>
            <a:ext cx="7776864" cy="3444875"/>
          </a:xfrm>
        </p:spPr>
        <p:txBody>
          <a:bodyPr>
            <a:noAutofit/>
          </a:bodyPr>
          <a:lstStyle/>
          <a:p>
            <a:pPr marL="0" indent="0" algn="just">
              <a:spcBef>
                <a:spcPts val="0"/>
              </a:spcBef>
              <a:spcAft>
                <a:spcPts val="0"/>
              </a:spcAft>
              <a:buNone/>
            </a:pPr>
            <a:r>
              <a:rPr lang="es-MX" b="1" dirty="0"/>
              <a:t>Imágenes:</a:t>
            </a:r>
          </a:p>
          <a:p>
            <a:pPr algn="just">
              <a:spcBef>
                <a:spcPts val="0"/>
              </a:spcBef>
              <a:spcAft>
                <a:spcPts val="0"/>
              </a:spcAft>
            </a:pPr>
            <a:r>
              <a:rPr lang="en-US" dirty="0" err="1"/>
              <a:t>Investigación</a:t>
            </a:r>
            <a:r>
              <a:rPr lang="en-US" dirty="0"/>
              <a:t> 1. (2018). [image] Available at: https://www.historiagt.org/articulos/item/22-como-hacer-una-investigacion-academica-desde-la-web</a:t>
            </a:r>
          </a:p>
          <a:p>
            <a:pPr algn="just">
              <a:spcBef>
                <a:spcPts val="0"/>
              </a:spcBef>
              <a:spcAft>
                <a:spcPts val="0"/>
              </a:spcAft>
            </a:pPr>
            <a:r>
              <a:rPr lang="en-US" dirty="0" err="1"/>
              <a:t>Investigación</a:t>
            </a:r>
            <a:r>
              <a:rPr lang="en-US" dirty="0"/>
              <a:t> 2. (2018). [image] Available at: </a:t>
            </a:r>
            <a:r>
              <a:rPr lang="es-MX" dirty="0"/>
              <a:t>https://www.google.com.mx/url?sa=i&amp;rct=j&amp;q=&amp;esrc=s&amp;source=images&amp;cd=&amp;cad=rja&amp;uact=8&amp;ved=2ahUKEwi0u_KRtNrdAhUCXawKHaFuCOEQjRx6BAgBEAU&amp;url=http%3A%2F%2Feyespost.org%2Findex.php%2Fempresas%2Fprimeros-pasos-realizar-una-investigacion%2F&amp;psig=AOvVaw1YjfwU9b-VKKbOU853Lj-p&amp;ust=1538110396955324</a:t>
            </a:r>
          </a:p>
          <a:p>
            <a:pPr algn="just">
              <a:spcBef>
                <a:spcPts val="0"/>
              </a:spcBef>
              <a:spcAft>
                <a:spcPts val="0"/>
              </a:spcAft>
            </a:pPr>
            <a:r>
              <a:rPr lang="en-US" dirty="0" err="1"/>
              <a:t>Exploratoria</a:t>
            </a:r>
            <a:r>
              <a:rPr lang="en-US" dirty="0"/>
              <a:t>. (2018). [image] Available at: http://investigaciondemercadosmipana.blogspot.com/2015/03/investigacion-exploratoria.html</a:t>
            </a:r>
          </a:p>
        </p:txBody>
      </p:sp>
      <p:sp>
        <p:nvSpPr>
          <p:cNvPr id="4"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Tree>
    <p:extLst>
      <p:ext uri="{BB962C8B-B14F-4D97-AF65-F5344CB8AC3E}">
        <p14:creationId xmlns:p14="http://schemas.microsoft.com/office/powerpoint/2010/main" val="105543301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899592" y="836712"/>
            <a:ext cx="7560840" cy="5400600"/>
          </a:xfrm>
        </p:spPr>
        <p:txBody>
          <a:bodyPr>
            <a:noAutofit/>
          </a:bodyPr>
          <a:lstStyle/>
          <a:p>
            <a:r>
              <a:rPr lang="en-US" sz="2200" b="1" dirty="0" err="1"/>
              <a:t>Descriptiva</a:t>
            </a:r>
            <a:r>
              <a:rPr lang="en-US" sz="2200" b="1" dirty="0"/>
              <a:t>. (2018). </a:t>
            </a:r>
            <a:r>
              <a:rPr lang="en-US" sz="2200" dirty="0"/>
              <a:t>[image] Available at: https://www.google.com/search?q=investigaci%C3%B3n+descriptiva&amp;client=firefox-b-ab&amp;source=lnms&amp;tbm=isch&amp;sa=X&amp;ved=0ahUKEwikgvr0xtrdAhVCPawKHejFA5MQ_AUICigB&amp;biw=1252&amp;bih=600#imgrc=uYYlmwdFfwDlWM:</a:t>
            </a:r>
          </a:p>
          <a:p>
            <a:r>
              <a:rPr lang="en-US" sz="2200" b="1" dirty="0" err="1" smtClean="0"/>
              <a:t>Correlacional</a:t>
            </a:r>
            <a:r>
              <a:rPr lang="en-US" sz="2200" b="1" dirty="0" smtClean="0"/>
              <a:t>.(2018). </a:t>
            </a:r>
            <a:r>
              <a:rPr lang="en-US" sz="2200" dirty="0"/>
              <a:t>[image] Available at: </a:t>
            </a:r>
            <a:r>
              <a:rPr lang="en-US" sz="2200" dirty="0" smtClean="0"/>
              <a:t>https</a:t>
            </a:r>
            <a:r>
              <a:rPr lang="en-US" sz="2200" dirty="0"/>
              <a:t>://www.emaze.com/@</a:t>
            </a:r>
            <a:r>
              <a:rPr lang="en-US" sz="2200" dirty="0" smtClean="0"/>
              <a:t>AFTLOWIL/ESTUDIO-CORRELACIONAL</a:t>
            </a:r>
          </a:p>
          <a:p>
            <a:r>
              <a:rPr lang="en-US" sz="2200" b="1" dirty="0" err="1" smtClean="0"/>
              <a:t>Foco</a:t>
            </a:r>
            <a:r>
              <a:rPr lang="en-US" sz="2200" b="1" dirty="0" smtClean="0"/>
              <a:t>. (2018). </a:t>
            </a:r>
            <a:r>
              <a:rPr lang="en-US" sz="2200" dirty="0"/>
              <a:t>[image] Available at: </a:t>
            </a:r>
            <a:r>
              <a:rPr lang="en-US" sz="2200" dirty="0" smtClean="0"/>
              <a:t>https</a:t>
            </a:r>
            <a:r>
              <a:rPr lang="en-US" sz="2200" dirty="0"/>
              <a:t>://</a:t>
            </a:r>
            <a:r>
              <a:rPr lang="en-US" sz="2200" dirty="0" smtClean="0"/>
              <a:t>www.tiposde.com/tipos-de-estudio.html</a:t>
            </a:r>
          </a:p>
          <a:p>
            <a:r>
              <a:rPr lang="en-US" sz="2200" b="1" dirty="0" err="1" smtClean="0"/>
              <a:t>Libro</a:t>
            </a:r>
            <a:r>
              <a:rPr lang="en-US" sz="2200" b="1" dirty="0" smtClean="0"/>
              <a:t>. (2018). </a:t>
            </a:r>
            <a:r>
              <a:rPr lang="en-US" sz="2200" dirty="0"/>
              <a:t>(2018). [image] Available at: </a:t>
            </a:r>
            <a:r>
              <a:rPr lang="en-US" sz="2200" dirty="0" smtClean="0"/>
              <a:t>https</a:t>
            </a:r>
            <a:r>
              <a:rPr lang="en-US" sz="2200" dirty="0"/>
              <a:t>://www.visualavi.com/metodologia-la-investigacion-ejemplos-tipos-investigacion/</a:t>
            </a:r>
            <a:endParaRPr lang="en-US" sz="2200" dirty="0" smtClean="0"/>
          </a:p>
        </p:txBody>
      </p:sp>
      <p:sp>
        <p:nvSpPr>
          <p:cNvPr id="4"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Tree>
    <p:extLst>
      <p:ext uri="{BB962C8B-B14F-4D97-AF65-F5344CB8AC3E}">
        <p14:creationId xmlns:p14="http://schemas.microsoft.com/office/powerpoint/2010/main" val="410926895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840590" y="1340768"/>
            <a:ext cx="7416824" cy="5040560"/>
          </a:xfrm>
        </p:spPr>
        <p:txBody>
          <a:bodyPr>
            <a:noAutofit/>
          </a:bodyPr>
          <a:lstStyle/>
          <a:p>
            <a:pPr marL="0" indent="0" algn="just">
              <a:buNone/>
            </a:pPr>
            <a:r>
              <a:rPr lang="es-MX" b="1" dirty="0">
                <a:solidFill>
                  <a:schemeClr val="tx1"/>
                </a:solidFill>
              </a:rPr>
              <a:t>PROPÓSITO:</a:t>
            </a:r>
            <a:r>
              <a:rPr lang="es-MX" dirty="0">
                <a:solidFill>
                  <a:schemeClr val="tx1"/>
                </a:solidFill>
              </a:rPr>
              <a:t> Dar a conocer al alumno de la Maestría en Creación y Estrategias de Negocios los elementos adecuados </a:t>
            </a:r>
            <a:r>
              <a:rPr lang="es-MX" dirty="0" smtClean="0">
                <a:solidFill>
                  <a:schemeClr val="tx1"/>
                </a:solidFill>
              </a:rPr>
              <a:t>que </a:t>
            </a:r>
            <a:r>
              <a:rPr lang="es-MX" dirty="0">
                <a:solidFill>
                  <a:schemeClr val="tx1"/>
                </a:solidFill>
              </a:rPr>
              <a:t>permiten comprender </a:t>
            </a:r>
            <a:r>
              <a:rPr lang="es-MX" dirty="0" smtClean="0">
                <a:solidFill>
                  <a:schemeClr val="tx1"/>
                </a:solidFill>
              </a:rPr>
              <a:t>los alcances que existen dentro de la investigación</a:t>
            </a:r>
            <a:r>
              <a:rPr lang="es-MX" dirty="0" smtClean="0"/>
              <a:t>.</a:t>
            </a:r>
            <a:endParaRPr lang="es-MX" dirty="0"/>
          </a:p>
          <a:p>
            <a:pPr marL="0" indent="0" algn="just">
              <a:buNone/>
            </a:pPr>
            <a:r>
              <a:rPr lang="es-MX" dirty="0"/>
              <a:t>El material didáctico incluye lo más sobresaliente en materia de los </a:t>
            </a:r>
            <a:r>
              <a:rPr lang="es-MX" dirty="0" smtClean="0"/>
              <a:t>cuatro tipos de estudios que existe para poder llevar a cabo una investigación según el objeto de estudio que se presente.</a:t>
            </a:r>
            <a:endParaRPr lang="es-MX" dirty="0"/>
          </a:p>
          <a:p>
            <a:pPr marL="0" indent="0" algn="just">
              <a:buNone/>
            </a:pPr>
            <a:r>
              <a:rPr lang="es-MX" dirty="0">
                <a:solidFill>
                  <a:schemeClr val="tx1"/>
                </a:solidFill>
              </a:rPr>
              <a:t>La estructura metodológica está diseñada para que el material en general sea utilizado </a:t>
            </a:r>
            <a:r>
              <a:rPr lang="es-MX" dirty="0" smtClean="0">
                <a:solidFill>
                  <a:schemeClr val="tx1"/>
                </a:solidFill>
              </a:rPr>
              <a:t>de manera </a:t>
            </a:r>
            <a:r>
              <a:rPr lang="es-MX" dirty="0">
                <a:solidFill>
                  <a:schemeClr val="tx1"/>
                </a:solidFill>
              </a:rPr>
              <a:t>clara y sencilla </a:t>
            </a:r>
            <a:r>
              <a:rPr lang="es-MX" dirty="0" smtClean="0">
                <a:solidFill>
                  <a:schemeClr val="tx1"/>
                </a:solidFill>
              </a:rPr>
              <a:t>sobre lo que se debe de saber antes de determinar que tipo de estudio realizar.</a:t>
            </a:r>
            <a:endParaRPr lang="es-MX" dirty="0">
              <a:solidFill>
                <a:schemeClr val="tx1"/>
              </a:solidFill>
            </a:endParaRPr>
          </a:p>
          <a:p>
            <a:pPr marL="0" indent="0">
              <a:buNone/>
            </a:pPr>
            <a:endParaRPr lang="es-MX" dirty="0">
              <a:solidFill>
                <a:schemeClr val="tx1"/>
              </a:solidFill>
            </a:endParaRPr>
          </a:p>
        </p:txBody>
      </p:sp>
      <p:sp>
        <p:nvSpPr>
          <p:cNvPr id="4" name="4 Título"/>
          <p:cNvSpPr txBox="1">
            <a:spLocks/>
          </p:cNvSpPr>
          <p:nvPr/>
        </p:nvSpPr>
        <p:spPr>
          <a:xfrm>
            <a:off x="1036658" y="297090"/>
            <a:ext cx="7024688" cy="11430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Guion Explicativo</a:t>
            </a:r>
            <a:endParaRPr lang="es-MX"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52162372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79512" y="548680"/>
            <a:ext cx="8249563" cy="5041900"/>
          </a:xfrm>
        </p:spPr>
        <p:txBody>
          <a:bodyPr>
            <a:noAutofit/>
          </a:bodyPr>
          <a:lstStyle/>
          <a:p>
            <a:pPr lvl="1" algn="just"/>
            <a:r>
              <a:rPr lang="es-MX" sz="2800" dirty="0"/>
              <a:t>De la diapositiva </a:t>
            </a:r>
            <a:r>
              <a:rPr lang="es-MX" sz="2800" dirty="0" err="1"/>
              <a:t>num</a:t>
            </a:r>
            <a:r>
              <a:rPr lang="es-MX" sz="2800" dirty="0"/>
              <a:t>. 1 a la 10 se da a conocer la presentación del trabajo, contenido, objetivo e introducción.</a:t>
            </a:r>
          </a:p>
          <a:p>
            <a:pPr lvl="1" algn="just"/>
            <a:r>
              <a:rPr lang="es-MX" sz="2800" dirty="0"/>
              <a:t>En la diapositiva </a:t>
            </a:r>
            <a:r>
              <a:rPr lang="es-MX" sz="2800" dirty="0" err="1"/>
              <a:t>num</a:t>
            </a:r>
            <a:r>
              <a:rPr lang="es-MX" sz="2800" dirty="0"/>
              <a:t>. 11 y 12 se plasma el alcance de la investigación. </a:t>
            </a:r>
          </a:p>
          <a:p>
            <a:pPr lvl="1" algn="just"/>
            <a:r>
              <a:rPr lang="es-MX" sz="2800" dirty="0"/>
              <a:t>La diapositiva </a:t>
            </a:r>
            <a:r>
              <a:rPr lang="es-MX" sz="2800" dirty="0" err="1" smtClean="0"/>
              <a:t>num</a:t>
            </a:r>
            <a:r>
              <a:rPr lang="es-MX" sz="2800" dirty="0" smtClean="0"/>
              <a:t>. </a:t>
            </a:r>
            <a:r>
              <a:rPr lang="es-MX" sz="2800" dirty="0"/>
              <a:t>13 y 14 lo que se debe de considerar a la hora de que se investigue un tema.</a:t>
            </a:r>
          </a:p>
          <a:p>
            <a:pPr lvl="1" algn="just"/>
            <a:r>
              <a:rPr lang="es-MX" sz="2800" dirty="0"/>
              <a:t>Las razones del por qué se necesita definir el alcance de la investigación se especifica en la diapositiva </a:t>
            </a:r>
            <a:r>
              <a:rPr lang="es-MX" sz="2800" dirty="0" err="1"/>
              <a:t>num</a:t>
            </a:r>
            <a:r>
              <a:rPr lang="es-MX" sz="2800" dirty="0"/>
              <a:t> 15 y 16.</a:t>
            </a:r>
          </a:p>
          <a:p>
            <a:pPr lvl="1" algn="just"/>
            <a:r>
              <a:rPr lang="es-MX" sz="2800" dirty="0"/>
              <a:t>Los tipos de alcance de la investigación se plasman en la diapositiva </a:t>
            </a:r>
            <a:r>
              <a:rPr lang="es-MX" sz="2800" dirty="0" err="1" smtClean="0"/>
              <a:t>num</a:t>
            </a:r>
            <a:r>
              <a:rPr lang="es-MX" sz="2800" dirty="0" smtClean="0"/>
              <a:t>. </a:t>
            </a:r>
            <a:r>
              <a:rPr lang="es-MX" sz="2800" dirty="0"/>
              <a:t>17.</a:t>
            </a:r>
          </a:p>
          <a:p>
            <a:pPr lvl="1" algn="just">
              <a:buFont typeface="Wingdings" pitchFamily="2" charset="2"/>
              <a:buChar char="Ø"/>
            </a:pPr>
            <a:endParaRPr lang="es-MX" altLang="es-MX" sz="2800" dirty="0" smtClean="0">
              <a:latin typeface="Garamond (Títulos)"/>
              <a:ea typeface="Calibri" pitchFamily="34" charset="0"/>
              <a:cs typeface="Calibri" pitchFamily="34" charset="0"/>
            </a:endParaRPr>
          </a:p>
        </p:txBody>
      </p:sp>
    </p:spTree>
    <p:extLst>
      <p:ext uri="{BB962C8B-B14F-4D97-AF65-F5344CB8AC3E}">
        <p14:creationId xmlns:p14="http://schemas.microsoft.com/office/powerpoint/2010/main" val="133694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graphicFrame>
        <p:nvGraphicFramePr>
          <p:cNvPr id="4" name="3 Tabla"/>
          <p:cNvGraphicFramePr>
            <a:graphicFrameLocks noGrp="1"/>
          </p:cNvGraphicFramePr>
          <p:nvPr>
            <p:extLst>
              <p:ext uri="{D42A27DB-BD31-4B8C-83A1-F6EECF244321}">
                <p14:modId xmlns:p14="http://schemas.microsoft.com/office/powerpoint/2010/main" val="377601611"/>
              </p:ext>
            </p:extLst>
          </p:nvPr>
        </p:nvGraphicFramePr>
        <p:xfrm>
          <a:off x="0" y="0"/>
          <a:ext cx="9144000" cy="8401808"/>
        </p:xfrm>
        <a:graphic>
          <a:graphicData uri="http://schemas.openxmlformats.org/drawingml/2006/table">
            <a:tbl>
              <a:tblPr firstRow="1" bandRow="1">
                <a:tableStyleId>{35758FB7-9AC5-4552-8A53-C91805E547FA}</a:tableStyleId>
              </a:tblPr>
              <a:tblGrid>
                <a:gridCol w="4630515">
                  <a:extLst>
                    <a:ext uri="{9D8B030D-6E8A-4147-A177-3AD203B41FA5}">
                      <a16:colId xmlns:a16="http://schemas.microsoft.com/office/drawing/2014/main" val="20000"/>
                    </a:ext>
                  </a:extLst>
                </a:gridCol>
                <a:gridCol w="3330724">
                  <a:extLst>
                    <a:ext uri="{9D8B030D-6E8A-4147-A177-3AD203B41FA5}">
                      <a16:colId xmlns:a16="http://schemas.microsoft.com/office/drawing/2014/main" val="20001"/>
                    </a:ext>
                  </a:extLst>
                </a:gridCol>
                <a:gridCol w="1182761">
                  <a:extLst>
                    <a:ext uri="{9D8B030D-6E8A-4147-A177-3AD203B41FA5}">
                      <a16:colId xmlns:a16="http://schemas.microsoft.com/office/drawing/2014/main" val="20002"/>
                    </a:ext>
                  </a:extLst>
                </a:gridCol>
              </a:tblGrid>
              <a:tr h="1269488">
                <a:tc gridSpan="3">
                  <a:txBody>
                    <a:bodyPr/>
                    <a:lstStyle/>
                    <a:p>
                      <a:pPr algn="ctr"/>
                      <a:endParaRPr lang="es-MX" sz="48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2951600">
                <a:tc>
                  <a:txBody>
                    <a:bodyPr/>
                    <a:lstStyle/>
                    <a:p>
                      <a:pPr marL="261938" indent="0" algn="l" defTabSz="457200" rtl="0" eaLnBrk="1" latinLnBrk="0" hangingPunct="1"/>
                      <a:r>
                        <a:rPr lang="es-MX" sz="2400" dirty="0" smtClean="0"/>
                        <a:t>1.3</a:t>
                      </a:r>
                      <a:r>
                        <a:rPr lang="es-MX" sz="2400" kern="1200" dirty="0" smtClean="0">
                          <a:solidFill>
                            <a:schemeClr val="dk1"/>
                          </a:solidFill>
                          <a:latin typeface="+mn-lt"/>
                          <a:ea typeface="+mn-ea"/>
                          <a:cs typeface="+mn-cs"/>
                        </a:rPr>
                        <a:t>.- </a:t>
                      </a:r>
                      <a:r>
                        <a:rPr lang="es-ES" sz="2400" kern="1200" dirty="0" smtClean="0">
                          <a:solidFill>
                            <a:schemeClr val="dk1"/>
                          </a:solidFill>
                          <a:latin typeface="+mn-lt"/>
                          <a:ea typeface="+mn-ea"/>
                          <a:cs typeface="+mn-cs"/>
                        </a:rPr>
                        <a:t>Estudio Correlacional</a:t>
                      </a:r>
                    </a:p>
                    <a:p>
                      <a:pPr marL="623888" indent="0" algn="l" defTabSz="457200" rtl="0" eaLnBrk="1" latinLnBrk="0" hangingPunct="1"/>
                      <a:r>
                        <a:rPr lang="es-ES" sz="2400" kern="1200" dirty="0" smtClean="0">
                          <a:solidFill>
                            <a:schemeClr val="dk1"/>
                          </a:solidFill>
                          <a:latin typeface="+mn-lt"/>
                          <a:ea typeface="+mn-ea"/>
                          <a:cs typeface="+mn-cs"/>
                        </a:rPr>
                        <a:t>1.3.1. </a:t>
                      </a:r>
                      <a:r>
                        <a:rPr lang="es-MX" sz="2400" kern="1200" dirty="0" smtClean="0">
                          <a:solidFill>
                            <a:schemeClr val="dk1"/>
                          </a:solidFill>
                          <a:latin typeface="+mn-lt"/>
                          <a:ea typeface="+mn-ea"/>
                          <a:cs typeface="+mn-cs"/>
                        </a:rPr>
                        <a:t>¿ </a:t>
                      </a:r>
                      <a:r>
                        <a:rPr lang="es-ES" sz="2400" kern="1200" dirty="0" smtClean="0">
                          <a:solidFill>
                            <a:schemeClr val="dk1"/>
                          </a:solidFill>
                          <a:latin typeface="+mn-lt"/>
                          <a:ea typeface="+mn-ea"/>
                          <a:cs typeface="+mn-cs"/>
                        </a:rPr>
                        <a:t>En qué consiste el estudio exploratorio?</a:t>
                      </a:r>
                    </a:p>
                    <a:p>
                      <a:pPr marL="623888" indent="0" algn="l" defTabSz="457200" rtl="0" eaLnBrk="1" latinLnBrk="0" hangingPunct="1"/>
                      <a:r>
                        <a:rPr lang="es-ES" sz="2400" kern="1200" dirty="0" smtClean="0">
                          <a:solidFill>
                            <a:schemeClr val="dk1"/>
                          </a:solidFill>
                          <a:latin typeface="+mn-lt"/>
                          <a:ea typeface="+mn-ea"/>
                          <a:cs typeface="+mn-cs"/>
                        </a:rPr>
                        <a:t>1.3.2. Tipos de investigación correlacional</a:t>
                      </a:r>
                    </a:p>
                    <a:p>
                      <a:pPr marL="623888" indent="0" algn="l" defTabSz="457200" rtl="0" eaLnBrk="1" latinLnBrk="0" hangingPunct="1"/>
                      <a:r>
                        <a:rPr lang="es-MX" sz="2400" kern="1200" dirty="0" smtClean="0">
                          <a:solidFill>
                            <a:schemeClr val="dk1"/>
                          </a:solidFill>
                          <a:latin typeface="+mn-lt"/>
                          <a:ea typeface="+mn-ea"/>
                          <a:cs typeface="+mn-cs"/>
                        </a:rPr>
                        <a:t>1.3.3. Resultados que se logran al aplicarlo</a:t>
                      </a:r>
                    </a:p>
                    <a:p>
                      <a:pPr marL="623888" marR="0" lvl="0" indent="0" algn="l" defTabSz="457200" rtl="0" eaLnBrk="1" fontAlgn="auto" latinLnBrk="0" hangingPunct="1">
                        <a:lnSpc>
                          <a:spcPct val="100000"/>
                        </a:lnSpc>
                        <a:spcBef>
                          <a:spcPts val="0"/>
                        </a:spcBef>
                        <a:spcAft>
                          <a:spcPts val="0"/>
                        </a:spcAft>
                        <a:buClrTx/>
                        <a:buSzTx/>
                        <a:buFontTx/>
                        <a:buNone/>
                        <a:tabLst/>
                        <a:defRPr/>
                      </a:pPr>
                      <a:r>
                        <a:rPr lang="es-MX" sz="2400" kern="1200" dirty="0" smtClean="0">
                          <a:solidFill>
                            <a:schemeClr val="dk1"/>
                          </a:solidFill>
                          <a:latin typeface="+mn-lt"/>
                          <a:ea typeface="+mn-ea"/>
                          <a:cs typeface="+mn-cs"/>
                        </a:rPr>
                        <a:t>1.3.4.</a:t>
                      </a:r>
                      <a:r>
                        <a:rPr lang="es-ES" sz="2400" kern="1200" dirty="0" smtClean="0">
                          <a:solidFill>
                            <a:schemeClr val="dk1"/>
                          </a:solidFill>
                          <a:latin typeface="+mn-lt"/>
                          <a:ea typeface="+mn-ea"/>
                          <a:cs typeface="+mn-cs"/>
                        </a:rPr>
                        <a:t>Propósito</a:t>
                      </a:r>
                    </a:p>
                    <a:p>
                      <a:pPr marL="623888" marR="0" lvl="0" indent="0" algn="l" defTabSz="457200" rtl="0" eaLnBrk="1" fontAlgn="auto" latinLnBrk="0" hangingPunct="1">
                        <a:lnSpc>
                          <a:spcPct val="100000"/>
                        </a:lnSpc>
                        <a:spcBef>
                          <a:spcPts val="0"/>
                        </a:spcBef>
                        <a:spcAft>
                          <a:spcPts val="0"/>
                        </a:spcAft>
                        <a:buClrTx/>
                        <a:buSzTx/>
                        <a:buFontTx/>
                        <a:buNone/>
                        <a:tabLst/>
                        <a:defRPr/>
                      </a:pPr>
                      <a:r>
                        <a:rPr lang="es-ES" sz="2400" kern="1200" dirty="0" smtClean="0">
                          <a:solidFill>
                            <a:schemeClr val="dk1"/>
                          </a:solidFill>
                          <a:latin typeface="+mn-lt"/>
                          <a:ea typeface="+mn-ea"/>
                          <a:cs typeface="+mn-cs"/>
                        </a:rPr>
                        <a:t>1.3.5. Método, utilidad y amplitud</a:t>
                      </a:r>
                    </a:p>
                    <a:p>
                      <a:pPr marL="623888" marR="0" lvl="0" indent="0" algn="l" defTabSz="457200" rtl="0" eaLnBrk="1" fontAlgn="auto" latinLnBrk="0" hangingPunct="1">
                        <a:lnSpc>
                          <a:spcPct val="100000"/>
                        </a:lnSpc>
                        <a:spcBef>
                          <a:spcPts val="0"/>
                        </a:spcBef>
                        <a:spcAft>
                          <a:spcPts val="0"/>
                        </a:spcAft>
                        <a:buClrTx/>
                        <a:buSzTx/>
                        <a:buFontTx/>
                        <a:buNone/>
                        <a:tabLst/>
                        <a:defRPr/>
                      </a:pPr>
                      <a:r>
                        <a:rPr lang="es-MX" sz="2400" kern="1200" dirty="0" smtClean="0"/>
                        <a:t>1.3.6.</a:t>
                      </a:r>
                      <a:r>
                        <a:rPr lang="es-MX" sz="2400" kern="1200" baseline="0" dirty="0" smtClean="0"/>
                        <a:t> </a:t>
                      </a:r>
                      <a:r>
                        <a:rPr lang="es-MX" sz="2400" kern="1200" dirty="0" smtClean="0"/>
                        <a:t>Riesgo implicado y </a:t>
                      </a:r>
                      <a:r>
                        <a:rPr lang="es-MX" sz="2400" kern="1200" dirty="0" smtClean="0">
                          <a:solidFill>
                            <a:schemeClr val="dk1"/>
                          </a:solidFill>
                          <a:latin typeface="+mn-lt"/>
                          <a:ea typeface="+mn-ea"/>
                          <a:cs typeface="+mn-cs"/>
                        </a:rPr>
                        <a:t>Rasgos del investigador</a:t>
                      </a:r>
                      <a:endParaRPr lang="es-MX" sz="2400" kern="1200" dirty="0">
                        <a:solidFill>
                          <a:schemeClr val="dk1"/>
                        </a:solidFill>
                        <a:latin typeface="+mn-lt"/>
                        <a:ea typeface="+mn-ea"/>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txBody>
                  <a:tcPr/>
                </a:tc>
                <a:tc>
                  <a:txBody>
                    <a:bodyPr/>
                    <a:lstStyle/>
                    <a:p>
                      <a:pPr algn="ctr"/>
                      <a:r>
                        <a:rPr lang="es-MX" sz="2400" dirty="0" smtClean="0">
                          <a:latin typeface="+mj-lt"/>
                          <a:cs typeface="Arial" panose="020B0604020202020204" pitchFamily="34" charset="0"/>
                        </a:rPr>
                        <a:t>37</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38</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40</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42</a:t>
                      </a:r>
                    </a:p>
                    <a:p>
                      <a:pPr algn="ctr"/>
                      <a:r>
                        <a:rPr lang="es-MX" sz="2400" dirty="0" smtClean="0">
                          <a:latin typeface="+mj-lt"/>
                          <a:cs typeface="Arial" panose="020B0604020202020204" pitchFamily="34" charset="0"/>
                        </a:rPr>
                        <a:t>43</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44</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45</a:t>
                      </a:r>
                      <a:endParaRPr lang="es-MX" sz="2400" dirty="0">
                        <a:latin typeface="+mj-lt"/>
                        <a:cs typeface="Arial" panose="020B0604020202020204" pitchFamily="34" charset="0"/>
                      </a:endParaRPr>
                    </a:p>
                  </a:txBody>
                  <a:tcPr/>
                </a:tc>
                <a:extLst>
                  <a:ext uri="{0D108BD9-81ED-4DB2-BD59-A6C34878D82A}">
                    <a16:rowId xmlns:a16="http://schemas.microsoft.com/office/drawing/2014/main" val="10001"/>
                  </a:ext>
                </a:extLst>
              </a:tr>
              <a:tr h="1833707">
                <a:tc>
                  <a:txBody>
                    <a:bodyPr/>
                    <a:lstStyle/>
                    <a:p>
                      <a:pPr marL="261938" indent="0" algn="l" defTabSz="457200" rtl="0" eaLnBrk="1" latinLnBrk="0" hangingPunct="1"/>
                      <a:r>
                        <a:rPr lang="es-MX" sz="2400" dirty="0" smtClean="0"/>
                        <a:t>1.4</a:t>
                      </a:r>
                      <a:r>
                        <a:rPr lang="es-MX" sz="2400" kern="1200" dirty="0" smtClean="0">
                          <a:solidFill>
                            <a:schemeClr val="dk1"/>
                          </a:solidFill>
                          <a:latin typeface="+mn-lt"/>
                          <a:ea typeface="+mn-ea"/>
                          <a:cs typeface="+mn-cs"/>
                        </a:rPr>
                        <a:t>.- </a:t>
                      </a:r>
                      <a:r>
                        <a:rPr lang="es-ES" sz="2400" kern="1200" dirty="0" smtClean="0">
                          <a:solidFill>
                            <a:schemeClr val="dk1"/>
                          </a:solidFill>
                          <a:latin typeface="+mn-lt"/>
                          <a:ea typeface="+mn-ea"/>
                          <a:cs typeface="+mn-cs"/>
                        </a:rPr>
                        <a:t>Estudio Explicativo</a:t>
                      </a:r>
                    </a:p>
                    <a:p>
                      <a:pPr marL="623888" indent="0" algn="l" defTabSz="457200" rtl="0" eaLnBrk="1" latinLnBrk="0" hangingPunct="1"/>
                      <a:r>
                        <a:rPr lang="es-ES" sz="2400" kern="1200" dirty="0" smtClean="0">
                          <a:solidFill>
                            <a:schemeClr val="dk1"/>
                          </a:solidFill>
                          <a:latin typeface="+mn-lt"/>
                          <a:ea typeface="+mn-ea"/>
                          <a:cs typeface="+mn-cs"/>
                        </a:rPr>
                        <a:t>1.4.1. </a:t>
                      </a:r>
                      <a:r>
                        <a:rPr lang="es-MX" sz="2400" kern="1200" dirty="0" smtClean="0">
                          <a:solidFill>
                            <a:schemeClr val="dk1"/>
                          </a:solidFill>
                          <a:latin typeface="+mn-lt"/>
                          <a:ea typeface="+mn-ea"/>
                          <a:cs typeface="+mn-cs"/>
                        </a:rPr>
                        <a:t>¿ </a:t>
                      </a:r>
                      <a:r>
                        <a:rPr lang="es-ES" sz="2400" kern="1200" dirty="0" smtClean="0">
                          <a:solidFill>
                            <a:schemeClr val="dk1"/>
                          </a:solidFill>
                          <a:latin typeface="+mn-lt"/>
                          <a:ea typeface="+mn-ea"/>
                          <a:cs typeface="+mn-cs"/>
                        </a:rPr>
                        <a:t>En qué consiste el estudio exploratorio?</a:t>
                      </a:r>
                    </a:p>
                    <a:p>
                      <a:pPr marL="623888" indent="0" algn="l" defTabSz="457200" rtl="0" eaLnBrk="1" latinLnBrk="0" hangingPunct="1"/>
                      <a:r>
                        <a:rPr lang="es-MX" sz="2400" kern="1200" dirty="0" smtClean="0">
                          <a:solidFill>
                            <a:schemeClr val="dk1"/>
                          </a:solidFill>
                          <a:latin typeface="+mn-lt"/>
                          <a:ea typeface="+mn-ea"/>
                          <a:cs typeface="+mn-cs"/>
                        </a:rPr>
                        <a:t>1.4.2. Resultados que se logran al aplicarlo</a:t>
                      </a:r>
                      <a:endParaRPr lang="es-MX" sz="2400" dirty="0">
                        <a:latin typeface="+mj-lt"/>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a:latin typeface="+mj-lt"/>
                        <a:cs typeface="Arial" panose="020B0604020202020204" pitchFamily="34" charset="0"/>
                      </a:endParaRPr>
                    </a:p>
                  </a:txBody>
                  <a:tcPr/>
                </a:tc>
                <a:tc>
                  <a:txBody>
                    <a:bodyPr/>
                    <a:lstStyle/>
                    <a:p>
                      <a:pPr algn="ctr"/>
                      <a:r>
                        <a:rPr lang="es-MX" sz="2400" dirty="0" smtClean="0">
                          <a:latin typeface="+mj-lt"/>
                          <a:cs typeface="Arial" panose="020B0604020202020204" pitchFamily="34" charset="0"/>
                        </a:rPr>
                        <a:t>46</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47</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49</a:t>
                      </a:r>
                      <a:endParaRPr lang="es-MX" sz="2400" dirty="0">
                        <a:latin typeface="+mj-lt"/>
                        <a:cs typeface="Arial" panose="020B0604020202020204" pitchFamily="34" charset="0"/>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19685735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251520" y="620688"/>
            <a:ext cx="8249563" cy="5041900"/>
          </a:xfrm>
        </p:spPr>
        <p:txBody>
          <a:bodyPr>
            <a:noAutofit/>
          </a:bodyPr>
          <a:lstStyle/>
          <a:p>
            <a:pPr lvl="1" algn="just"/>
            <a:r>
              <a:rPr lang="es-MX" sz="2800" dirty="0" smtClean="0"/>
              <a:t>Los </a:t>
            </a:r>
            <a:r>
              <a:rPr lang="es-MX" sz="2800" dirty="0"/>
              <a:t>objetivos </a:t>
            </a:r>
            <a:r>
              <a:rPr lang="es-MX" sz="2800" dirty="0" smtClean="0"/>
              <a:t>de </a:t>
            </a:r>
            <a:r>
              <a:rPr lang="es-MX" sz="2800" dirty="0"/>
              <a:t>cada tipo de estudio se observan en las diapositivas de la 18 a la 20.</a:t>
            </a:r>
          </a:p>
          <a:p>
            <a:pPr lvl="1" algn="just"/>
            <a:r>
              <a:rPr lang="es-MX" sz="2800" dirty="0"/>
              <a:t> El estudio explicativo se encuentra en la diapositiva </a:t>
            </a:r>
            <a:r>
              <a:rPr lang="es-MX" sz="2800" dirty="0" err="1"/>
              <a:t>num</a:t>
            </a:r>
            <a:r>
              <a:rPr lang="es-MX" sz="2800" dirty="0"/>
              <a:t>. 21</a:t>
            </a:r>
            <a:r>
              <a:rPr lang="es-MX" sz="2800" dirty="0" smtClean="0"/>
              <a:t>.</a:t>
            </a:r>
          </a:p>
          <a:p>
            <a:pPr lvl="1" algn="just"/>
            <a:r>
              <a:rPr lang="es-MX" sz="2800" dirty="0"/>
              <a:t>En la diapositiva </a:t>
            </a:r>
            <a:r>
              <a:rPr lang="es-MX" sz="2800" dirty="0" err="1"/>
              <a:t>num</a:t>
            </a:r>
            <a:r>
              <a:rPr lang="es-MX" sz="2800" dirty="0"/>
              <a:t>. 22 se visualiza la concepción del estudio explicativo, en la </a:t>
            </a:r>
            <a:r>
              <a:rPr lang="es-MX" sz="2800" dirty="0" err="1"/>
              <a:t>num</a:t>
            </a:r>
            <a:r>
              <a:rPr lang="es-MX" sz="2800" dirty="0"/>
              <a:t>. 23 los resultados que se logran al aplicarlo.</a:t>
            </a:r>
          </a:p>
          <a:p>
            <a:pPr lvl="1" algn="just"/>
            <a:r>
              <a:rPr lang="es-MX" sz="2800" dirty="0"/>
              <a:t>El propósito del estudio explicativo se localiza en la diapositiva </a:t>
            </a:r>
            <a:r>
              <a:rPr lang="es-MX" sz="2800" dirty="0" err="1"/>
              <a:t>num</a:t>
            </a:r>
            <a:r>
              <a:rPr lang="es-MX" sz="2800" dirty="0"/>
              <a:t>. 24.</a:t>
            </a:r>
          </a:p>
          <a:p>
            <a:pPr lvl="1" algn="just"/>
            <a:r>
              <a:rPr lang="es-MX" sz="2800" dirty="0"/>
              <a:t>El método, utilidad y amplitud de dicho estudio se observa en la diapositiva </a:t>
            </a:r>
            <a:r>
              <a:rPr lang="es-MX" sz="2800" dirty="0" err="1"/>
              <a:t>num</a:t>
            </a:r>
            <a:r>
              <a:rPr lang="es-MX" sz="2800" dirty="0"/>
              <a:t>. 25</a:t>
            </a:r>
            <a:r>
              <a:rPr lang="es-MX" sz="2800" dirty="0" smtClean="0"/>
              <a:t>.</a:t>
            </a:r>
            <a:endParaRPr lang="es-MX" sz="2800" dirty="0"/>
          </a:p>
        </p:txBody>
      </p:sp>
    </p:spTree>
    <p:extLst>
      <p:ext uri="{BB962C8B-B14F-4D97-AF65-F5344CB8AC3E}">
        <p14:creationId xmlns:p14="http://schemas.microsoft.com/office/powerpoint/2010/main" val="290671448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179512" y="548680"/>
            <a:ext cx="8249563" cy="5041900"/>
          </a:xfrm>
        </p:spPr>
        <p:txBody>
          <a:bodyPr>
            <a:noAutofit/>
          </a:bodyPr>
          <a:lstStyle/>
          <a:p>
            <a:pPr lvl="1" algn="just"/>
            <a:r>
              <a:rPr lang="es-MX" sz="2800" dirty="0" smtClean="0"/>
              <a:t>Respecto </a:t>
            </a:r>
            <a:r>
              <a:rPr lang="es-MX" sz="2800" dirty="0"/>
              <a:t>al riesgo implicado al aplicarlo y el rasgo del investigador, se encuentran en la diapositiva </a:t>
            </a:r>
            <a:r>
              <a:rPr lang="es-MX" sz="2800" dirty="0" err="1"/>
              <a:t>num</a:t>
            </a:r>
            <a:r>
              <a:rPr lang="es-MX" sz="2800" dirty="0"/>
              <a:t>. 26</a:t>
            </a:r>
            <a:r>
              <a:rPr lang="es-MX" sz="2800" dirty="0" smtClean="0"/>
              <a:t>.</a:t>
            </a:r>
          </a:p>
          <a:p>
            <a:pPr lvl="1"/>
            <a:r>
              <a:rPr lang="es-MX" sz="2800" dirty="0"/>
              <a:t>En la diapositiva </a:t>
            </a:r>
            <a:r>
              <a:rPr lang="es-MX" sz="2800" dirty="0" err="1"/>
              <a:t>num</a:t>
            </a:r>
            <a:r>
              <a:rPr lang="es-MX" sz="2800" dirty="0"/>
              <a:t>. 27 y 28 características generales del estudio explicativo.</a:t>
            </a:r>
          </a:p>
          <a:p>
            <a:pPr lvl="1"/>
            <a:r>
              <a:rPr lang="es-MX" sz="2800" dirty="0"/>
              <a:t>El estudio descriptivo se encuentra en la diapositiva </a:t>
            </a:r>
            <a:r>
              <a:rPr lang="es-MX" sz="2800" dirty="0" err="1"/>
              <a:t>num</a:t>
            </a:r>
            <a:r>
              <a:rPr lang="es-MX" sz="2800" dirty="0"/>
              <a:t>. 29.</a:t>
            </a:r>
          </a:p>
          <a:p>
            <a:pPr lvl="1"/>
            <a:r>
              <a:rPr lang="es-MX" sz="2800" dirty="0"/>
              <a:t>En la diapositiva </a:t>
            </a:r>
            <a:r>
              <a:rPr lang="es-MX" sz="2800" dirty="0" err="1"/>
              <a:t>num</a:t>
            </a:r>
            <a:r>
              <a:rPr lang="es-MX" sz="2800" dirty="0"/>
              <a:t>. 30 se visualiza la concepción del estudio descriptivo, en la </a:t>
            </a:r>
            <a:r>
              <a:rPr lang="es-MX" sz="2800" dirty="0" err="1"/>
              <a:t>num</a:t>
            </a:r>
            <a:r>
              <a:rPr lang="es-MX" sz="2800" dirty="0"/>
              <a:t>. 31 los resultados que se logran al aplicarlo.</a:t>
            </a:r>
          </a:p>
          <a:p>
            <a:pPr lvl="1"/>
            <a:r>
              <a:rPr lang="es-MX" sz="2800" dirty="0"/>
              <a:t>El propósito del estudio descriptivo se localiza en la diapositiva </a:t>
            </a:r>
            <a:r>
              <a:rPr lang="es-MX" sz="2800" dirty="0" err="1"/>
              <a:t>num</a:t>
            </a:r>
            <a:r>
              <a:rPr lang="es-MX" sz="2800" dirty="0"/>
              <a:t>. 32</a:t>
            </a:r>
            <a:r>
              <a:rPr lang="es-MX" sz="2800" dirty="0" smtClean="0"/>
              <a:t>.</a:t>
            </a:r>
            <a:endParaRPr lang="es-MX" sz="2800" dirty="0"/>
          </a:p>
        </p:txBody>
      </p:sp>
    </p:spTree>
    <p:extLst>
      <p:ext uri="{BB962C8B-B14F-4D97-AF65-F5344CB8AC3E}">
        <p14:creationId xmlns:p14="http://schemas.microsoft.com/office/powerpoint/2010/main" val="292947574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251520" y="620688"/>
            <a:ext cx="8249563" cy="5041900"/>
          </a:xfrm>
        </p:spPr>
        <p:txBody>
          <a:bodyPr>
            <a:noAutofit/>
          </a:bodyPr>
          <a:lstStyle/>
          <a:p>
            <a:pPr lvl="1" algn="just"/>
            <a:r>
              <a:rPr lang="es-MX" sz="2800" dirty="0" smtClean="0"/>
              <a:t>El </a:t>
            </a:r>
            <a:r>
              <a:rPr lang="es-MX" sz="2800" dirty="0"/>
              <a:t>método, utilidad y amplitud de dicho estudio se observa en la diapositiva </a:t>
            </a:r>
            <a:r>
              <a:rPr lang="es-MX" sz="2800" dirty="0" err="1"/>
              <a:t>num</a:t>
            </a:r>
            <a:r>
              <a:rPr lang="es-MX" sz="2800" dirty="0"/>
              <a:t>. 33</a:t>
            </a:r>
            <a:r>
              <a:rPr lang="es-MX" sz="2800" dirty="0" smtClean="0"/>
              <a:t>.</a:t>
            </a:r>
          </a:p>
          <a:p>
            <a:pPr lvl="1" algn="just"/>
            <a:r>
              <a:rPr lang="es-MX" sz="2800" dirty="0"/>
              <a:t>Respecto al riesgo implicado al aplicarlo y el rasgo del investigador, se encuentran en la diapositiva </a:t>
            </a:r>
            <a:r>
              <a:rPr lang="es-MX" sz="2800" dirty="0" err="1"/>
              <a:t>num</a:t>
            </a:r>
            <a:r>
              <a:rPr lang="es-MX" sz="2800" dirty="0"/>
              <a:t>. 34.</a:t>
            </a:r>
          </a:p>
          <a:p>
            <a:pPr lvl="1" algn="just"/>
            <a:r>
              <a:rPr lang="es-MX" sz="2800" dirty="0"/>
              <a:t>En la diapositiva </a:t>
            </a:r>
            <a:r>
              <a:rPr lang="es-MX" sz="2800" dirty="0" err="1"/>
              <a:t>num</a:t>
            </a:r>
            <a:r>
              <a:rPr lang="es-MX" sz="2800" dirty="0"/>
              <a:t>. 35 y 36 las etapas del estudio descriptivo.</a:t>
            </a:r>
          </a:p>
          <a:p>
            <a:pPr lvl="1" algn="just"/>
            <a:r>
              <a:rPr lang="es-MX" sz="2800" dirty="0"/>
              <a:t>El estudio correlacional se encuentra en la diapositiva </a:t>
            </a:r>
            <a:r>
              <a:rPr lang="es-MX" sz="2800" dirty="0" err="1"/>
              <a:t>num</a:t>
            </a:r>
            <a:r>
              <a:rPr lang="es-MX" sz="2800" dirty="0"/>
              <a:t>. 37.</a:t>
            </a:r>
          </a:p>
          <a:p>
            <a:pPr lvl="1" algn="just"/>
            <a:r>
              <a:rPr lang="es-MX" sz="2800" dirty="0"/>
              <a:t>En la diapositiva </a:t>
            </a:r>
            <a:r>
              <a:rPr lang="es-MX" sz="2800" dirty="0" err="1"/>
              <a:t>num</a:t>
            </a:r>
            <a:r>
              <a:rPr lang="es-MX" sz="2800" dirty="0"/>
              <a:t>. </a:t>
            </a:r>
            <a:r>
              <a:rPr lang="es-MX" sz="2800" dirty="0" smtClean="0"/>
              <a:t>38 </a:t>
            </a:r>
            <a:r>
              <a:rPr lang="es-MX" sz="2800" dirty="0"/>
              <a:t>y </a:t>
            </a:r>
            <a:r>
              <a:rPr lang="es-MX" sz="2800" dirty="0" smtClean="0"/>
              <a:t>39 </a:t>
            </a:r>
            <a:r>
              <a:rPr lang="es-MX" sz="2800" dirty="0"/>
              <a:t>se visualiza la concepción del estudio correlacional.</a:t>
            </a:r>
          </a:p>
          <a:p>
            <a:pPr lvl="1"/>
            <a:endParaRPr lang="es-MX" sz="2800" dirty="0"/>
          </a:p>
          <a:p>
            <a:pPr lvl="1" algn="just"/>
            <a:endParaRPr lang="es-MX" sz="2800" dirty="0"/>
          </a:p>
          <a:p>
            <a:pPr lvl="1" algn="just"/>
            <a:endParaRPr lang="es-MX" sz="2800" dirty="0"/>
          </a:p>
          <a:p>
            <a:pPr lvl="1" algn="just">
              <a:buFont typeface="Wingdings" pitchFamily="2" charset="2"/>
              <a:buChar char="Ø"/>
            </a:pPr>
            <a:endParaRPr lang="es-MX" altLang="es-MX" sz="2800" dirty="0" smtClean="0">
              <a:latin typeface="Garamond (Títulos)"/>
              <a:ea typeface="Calibri" pitchFamily="34" charset="0"/>
              <a:cs typeface="Calibri" pitchFamily="34" charset="0"/>
            </a:endParaRPr>
          </a:p>
        </p:txBody>
      </p:sp>
    </p:spTree>
    <p:extLst>
      <p:ext uri="{BB962C8B-B14F-4D97-AF65-F5344CB8AC3E}">
        <p14:creationId xmlns:p14="http://schemas.microsoft.com/office/powerpoint/2010/main" val="173409341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251520" y="837941"/>
            <a:ext cx="8152790" cy="6010626"/>
          </a:xfrm>
        </p:spPr>
        <p:txBody>
          <a:bodyPr>
            <a:normAutofit/>
          </a:bodyPr>
          <a:lstStyle/>
          <a:p>
            <a:pPr lvl="1" algn="just"/>
            <a:r>
              <a:rPr lang="es-MX" sz="2800" dirty="0"/>
              <a:t>Los tipos de investigación correlacionales se exponen en la diapositiva </a:t>
            </a:r>
            <a:r>
              <a:rPr lang="es-MX" sz="2800" dirty="0" err="1"/>
              <a:t>num</a:t>
            </a:r>
            <a:r>
              <a:rPr lang="es-MX" sz="2800" dirty="0"/>
              <a:t>. 40 y 41. </a:t>
            </a:r>
          </a:p>
          <a:p>
            <a:pPr lvl="1" algn="just"/>
            <a:r>
              <a:rPr lang="es-MX" sz="2800" dirty="0"/>
              <a:t>Respecto a los resultados que se logran al aplicarlo, se visualizan en la diapositiva </a:t>
            </a:r>
            <a:r>
              <a:rPr lang="es-MX" sz="2800" dirty="0" err="1"/>
              <a:t>num</a:t>
            </a:r>
            <a:r>
              <a:rPr lang="es-MX" sz="2800" dirty="0"/>
              <a:t>. 42.</a:t>
            </a:r>
          </a:p>
          <a:p>
            <a:pPr lvl="1" algn="just"/>
            <a:r>
              <a:rPr lang="es-MX" sz="2800" dirty="0"/>
              <a:t>El propósito del estudio correlacional se localiza en la diapositiva </a:t>
            </a:r>
            <a:r>
              <a:rPr lang="es-MX" sz="2800" dirty="0" err="1"/>
              <a:t>num</a:t>
            </a:r>
            <a:r>
              <a:rPr lang="es-MX" sz="2800" dirty="0"/>
              <a:t>. 43.</a:t>
            </a:r>
          </a:p>
          <a:p>
            <a:pPr lvl="1" algn="just"/>
            <a:r>
              <a:rPr lang="es-MX" sz="2800" dirty="0"/>
              <a:t>El método, utilidad y amplitud de dicho estudio se observa en la diapositiva </a:t>
            </a:r>
            <a:r>
              <a:rPr lang="es-MX" sz="2800" dirty="0" err="1"/>
              <a:t>num</a:t>
            </a:r>
            <a:r>
              <a:rPr lang="es-MX" sz="2800" dirty="0"/>
              <a:t>. 44.</a:t>
            </a:r>
          </a:p>
          <a:p>
            <a:pPr lvl="1" algn="just"/>
            <a:r>
              <a:rPr lang="es-MX" sz="2800" dirty="0"/>
              <a:t>Respecto al riesgo implicado al aplicarlo y el rasgo del investigador, se encuentran en la diapositiva </a:t>
            </a:r>
            <a:r>
              <a:rPr lang="es-MX" sz="2800" dirty="0" err="1"/>
              <a:t>num</a:t>
            </a:r>
            <a:r>
              <a:rPr lang="es-MX" sz="2800" dirty="0"/>
              <a:t>. 45.</a:t>
            </a:r>
          </a:p>
          <a:p>
            <a:pPr lvl="1" algn="just">
              <a:buFont typeface="Wingdings" pitchFamily="2" charset="2"/>
              <a:buChar char="Ø"/>
            </a:pPr>
            <a:endParaRPr lang="es-MX" altLang="es-MX" sz="2900" dirty="0">
              <a:latin typeface="Garamond (Títulos)"/>
              <a:ea typeface="Calibri" pitchFamily="34" charset="0"/>
              <a:cs typeface="Calibri" pitchFamily="34" charset="0"/>
            </a:endParaRPr>
          </a:p>
        </p:txBody>
      </p:sp>
    </p:spTree>
    <p:extLst>
      <p:ext uri="{BB962C8B-B14F-4D97-AF65-F5344CB8AC3E}">
        <p14:creationId xmlns:p14="http://schemas.microsoft.com/office/powerpoint/2010/main" val="194594389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323528" y="836712"/>
            <a:ext cx="8064500" cy="5545138"/>
          </a:xfrm>
        </p:spPr>
        <p:txBody>
          <a:bodyPr>
            <a:normAutofit lnSpcReduction="10000"/>
          </a:bodyPr>
          <a:lstStyle/>
          <a:p>
            <a:pPr lvl="1" algn="just"/>
            <a:r>
              <a:rPr lang="es-MX" sz="2800" dirty="0"/>
              <a:t>En la diapositiva </a:t>
            </a:r>
            <a:r>
              <a:rPr lang="es-MX" sz="2800" dirty="0" err="1"/>
              <a:t>num</a:t>
            </a:r>
            <a:r>
              <a:rPr lang="es-MX" sz="2800" dirty="0"/>
              <a:t>. 46 se presenta el estudio explicativo.</a:t>
            </a:r>
          </a:p>
          <a:p>
            <a:pPr lvl="1" algn="just"/>
            <a:r>
              <a:rPr lang="es-MX" sz="2800" dirty="0"/>
              <a:t>En la diapositiva </a:t>
            </a:r>
            <a:r>
              <a:rPr lang="es-MX" sz="2800" dirty="0" err="1"/>
              <a:t>num</a:t>
            </a:r>
            <a:r>
              <a:rPr lang="es-MX" sz="2800" dirty="0"/>
              <a:t>. 47 y 48 se visualiza la concepción del estudio explicativo, en la </a:t>
            </a:r>
            <a:r>
              <a:rPr lang="es-MX" sz="2800" dirty="0" err="1"/>
              <a:t>num</a:t>
            </a:r>
            <a:r>
              <a:rPr lang="es-MX" sz="2800" dirty="0"/>
              <a:t>. 49 los resultados que se logran al aplicarlo.</a:t>
            </a:r>
          </a:p>
          <a:p>
            <a:pPr lvl="1" algn="just"/>
            <a:r>
              <a:rPr lang="es-MX" sz="2800" dirty="0"/>
              <a:t>El propósito del estudio descriptivo se localiza en la diapositiva </a:t>
            </a:r>
            <a:r>
              <a:rPr lang="es-MX" sz="2800" dirty="0" err="1"/>
              <a:t>num</a:t>
            </a:r>
            <a:r>
              <a:rPr lang="es-MX" sz="2800" dirty="0"/>
              <a:t>. 50.</a:t>
            </a:r>
          </a:p>
          <a:p>
            <a:pPr lvl="1" algn="just"/>
            <a:r>
              <a:rPr lang="es-MX" sz="2800" dirty="0"/>
              <a:t>El método, utilidad y amplitud de dicho estudio se observa en la diapositiva </a:t>
            </a:r>
            <a:r>
              <a:rPr lang="es-MX" sz="2800" dirty="0" err="1"/>
              <a:t>num</a:t>
            </a:r>
            <a:r>
              <a:rPr lang="es-MX" sz="2800" dirty="0"/>
              <a:t>. 51.</a:t>
            </a:r>
          </a:p>
          <a:p>
            <a:pPr marL="812800" lvl="1" indent="-363538" algn="just"/>
            <a:r>
              <a:rPr lang="es-MX" sz="2800" dirty="0"/>
              <a:t>Respecto al riesgo implicado al aplicarlo y el rasgo del investigador, se encuentran en la diapositiva </a:t>
            </a:r>
            <a:r>
              <a:rPr lang="es-MX" sz="2800" dirty="0" err="1"/>
              <a:t>num</a:t>
            </a:r>
            <a:r>
              <a:rPr lang="es-MX" sz="2800" dirty="0"/>
              <a:t>. 52.</a:t>
            </a:r>
          </a:p>
          <a:p>
            <a:endParaRPr lang="es-MX" sz="2000" dirty="0">
              <a:latin typeface="Garamond (Títulos)"/>
            </a:endParaRPr>
          </a:p>
        </p:txBody>
      </p:sp>
    </p:spTree>
    <p:extLst>
      <p:ext uri="{BB962C8B-B14F-4D97-AF65-F5344CB8AC3E}">
        <p14:creationId xmlns:p14="http://schemas.microsoft.com/office/powerpoint/2010/main" val="252233878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560" y="908720"/>
            <a:ext cx="7632848" cy="2099549"/>
          </a:xfrm>
          <a:prstGeom prst="rect">
            <a:avLst/>
          </a:prstGeom>
        </p:spPr>
        <p:txBody>
          <a:bodyPr wrap="square">
            <a:spAutoFit/>
          </a:bodyPr>
          <a:lstStyle/>
          <a:p>
            <a:pPr marL="742950" lvl="1" indent="-285750" algn="just" defTabSz="457200">
              <a:lnSpc>
                <a:spcPct val="107000"/>
              </a:lnSpc>
              <a:spcBef>
                <a:spcPct val="20000"/>
              </a:spcBef>
              <a:spcAft>
                <a:spcPts val="600"/>
              </a:spcAft>
              <a:buClr>
                <a:schemeClr val="accent1"/>
              </a:buClr>
              <a:buSzPct val="115000"/>
              <a:buFont typeface="Arial"/>
              <a:buChar char="•"/>
              <a:tabLst>
                <a:tab pos="914400" algn="l"/>
              </a:tabLst>
            </a:pPr>
            <a:r>
              <a:rPr lang="es-MX" sz="2800" dirty="0">
                <a:solidFill>
                  <a:schemeClr val="tx1">
                    <a:lumMod val="85000"/>
                    <a:lumOff val="15000"/>
                  </a:schemeClr>
                </a:solidFill>
              </a:rPr>
              <a:t>En la diapositiva </a:t>
            </a:r>
            <a:r>
              <a:rPr lang="es-MX" sz="2800" dirty="0" err="1">
                <a:solidFill>
                  <a:schemeClr val="tx1">
                    <a:lumMod val="85000"/>
                    <a:lumOff val="15000"/>
                  </a:schemeClr>
                </a:solidFill>
              </a:rPr>
              <a:t>num</a:t>
            </a:r>
            <a:r>
              <a:rPr lang="es-MX" sz="2800" dirty="0">
                <a:solidFill>
                  <a:schemeClr val="tx1">
                    <a:lumMod val="85000"/>
                    <a:lumOff val="15000"/>
                  </a:schemeClr>
                </a:solidFill>
              </a:rPr>
              <a:t>. 53 y 54 se presentan las conclusiones.</a:t>
            </a:r>
          </a:p>
          <a:p>
            <a:pPr marL="742950" lvl="1" indent="-285750" algn="just" defTabSz="457200">
              <a:lnSpc>
                <a:spcPct val="107000"/>
              </a:lnSpc>
              <a:spcBef>
                <a:spcPct val="20000"/>
              </a:spcBef>
              <a:spcAft>
                <a:spcPts val="600"/>
              </a:spcAft>
              <a:buClr>
                <a:schemeClr val="accent1"/>
              </a:buClr>
              <a:buSzPct val="115000"/>
              <a:buFont typeface="Arial"/>
              <a:buChar char="•"/>
              <a:tabLst>
                <a:tab pos="914400" algn="l"/>
              </a:tabLst>
            </a:pPr>
            <a:r>
              <a:rPr lang="es-MX" sz="2800" dirty="0">
                <a:solidFill>
                  <a:schemeClr val="tx1">
                    <a:lumMod val="85000"/>
                    <a:lumOff val="15000"/>
                  </a:schemeClr>
                </a:solidFill>
              </a:rPr>
              <a:t>Las fuentes de información aparecen en las diapositivas </a:t>
            </a:r>
            <a:r>
              <a:rPr lang="es-MX" sz="2800" dirty="0" err="1">
                <a:solidFill>
                  <a:schemeClr val="tx1">
                    <a:lumMod val="85000"/>
                    <a:lumOff val="15000"/>
                  </a:schemeClr>
                </a:solidFill>
              </a:rPr>
              <a:t>num</a:t>
            </a:r>
            <a:r>
              <a:rPr lang="es-MX" sz="2800" dirty="0">
                <a:solidFill>
                  <a:schemeClr val="tx1">
                    <a:lumMod val="85000"/>
                    <a:lumOff val="15000"/>
                  </a:schemeClr>
                </a:solidFill>
              </a:rPr>
              <a:t>. </a:t>
            </a:r>
            <a:r>
              <a:rPr lang="es-MX" sz="2800" dirty="0" smtClean="0">
                <a:solidFill>
                  <a:schemeClr val="tx1">
                    <a:lumMod val="85000"/>
                    <a:lumOff val="15000"/>
                  </a:schemeClr>
                </a:solidFill>
              </a:rPr>
              <a:t>55 </a:t>
            </a:r>
            <a:r>
              <a:rPr lang="es-MX" sz="2800" dirty="0">
                <a:solidFill>
                  <a:schemeClr val="tx1">
                    <a:lumMod val="85000"/>
                    <a:lumOff val="15000"/>
                  </a:schemeClr>
                </a:solidFill>
              </a:rPr>
              <a:t>a la 57.</a:t>
            </a:r>
          </a:p>
        </p:txBody>
      </p:sp>
    </p:spTree>
    <p:extLst>
      <p:ext uri="{BB962C8B-B14F-4D97-AF65-F5344CB8AC3E}">
        <p14:creationId xmlns:p14="http://schemas.microsoft.com/office/powerpoint/2010/main" val="350078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graphicFrame>
        <p:nvGraphicFramePr>
          <p:cNvPr id="4" name="3 Tabla"/>
          <p:cNvGraphicFramePr>
            <a:graphicFrameLocks noGrp="1"/>
          </p:cNvGraphicFramePr>
          <p:nvPr>
            <p:extLst>
              <p:ext uri="{D42A27DB-BD31-4B8C-83A1-F6EECF244321}">
                <p14:modId xmlns:p14="http://schemas.microsoft.com/office/powerpoint/2010/main" val="3534351997"/>
              </p:ext>
            </p:extLst>
          </p:nvPr>
        </p:nvGraphicFramePr>
        <p:xfrm>
          <a:off x="0" y="0"/>
          <a:ext cx="9144000" cy="6858000"/>
        </p:xfrm>
        <a:graphic>
          <a:graphicData uri="http://schemas.openxmlformats.org/drawingml/2006/table">
            <a:tbl>
              <a:tblPr firstRow="1" bandRow="1">
                <a:tableStyleId>{35758FB7-9AC5-4552-8A53-C91805E547FA}</a:tableStyleId>
              </a:tblPr>
              <a:tblGrid>
                <a:gridCol w="4630515">
                  <a:extLst>
                    <a:ext uri="{9D8B030D-6E8A-4147-A177-3AD203B41FA5}">
                      <a16:colId xmlns:a16="http://schemas.microsoft.com/office/drawing/2014/main" val="20000"/>
                    </a:ext>
                  </a:extLst>
                </a:gridCol>
                <a:gridCol w="3330724">
                  <a:extLst>
                    <a:ext uri="{9D8B030D-6E8A-4147-A177-3AD203B41FA5}">
                      <a16:colId xmlns:a16="http://schemas.microsoft.com/office/drawing/2014/main" val="20001"/>
                    </a:ext>
                  </a:extLst>
                </a:gridCol>
                <a:gridCol w="1182761">
                  <a:extLst>
                    <a:ext uri="{9D8B030D-6E8A-4147-A177-3AD203B41FA5}">
                      <a16:colId xmlns:a16="http://schemas.microsoft.com/office/drawing/2014/main" val="20002"/>
                    </a:ext>
                  </a:extLst>
                </a:gridCol>
              </a:tblGrid>
              <a:tr h="1770553">
                <a:tc gridSpan="3">
                  <a:txBody>
                    <a:bodyPr/>
                    <a:lstStyle/>
                    <a:p>
                      <a:pPr algn="ctr"/>
                      <a:endParaRPr lang="es-MX" sz="4800" dirty="0">
                        <a:solidFill>
                          <a:schemeClr val="bg1"/>
                        </a:solidFill>
                        <a:latin typeface="+mj-lt"/>
                        <a:cs typeface="Arial" panose="020B0604020202020204" pitchFamily="34" charset="0"/>
                      </a:endParaRPr>
                    </a:p>
                  </a:txBody>
                  <a:tcPr/>
                </a:tc>
                <a:tc hMerge="1">
                  <a:txBody>
                    <a:bodyPr/>
                    <a:lstStyle/>
                    <a:p>
                      <a:endParaRPr lang="es-MX" dirty="0"/>
                    </a:p>
                  </a:txBody>
                  <a:tcPr/>
                </a:tc>
                <a:tc hMerge="1">
                  <a:txBody>
                    <a:bodyPr/>
                    <a:lstStyle/>
                    <a:p>
                      <a:endParaRPr lang="es-MX" dirty="0"/>
                    </a:p>
                  </a:txBody>
                  <a:tcPr/>
                </a:tc>
                <a:extLst>
                  <a:ext uri="{0D108BD9-81ED-4DB2-BD59-A6C34878D82A}">
                    <a16:rowId xmlns:a16="http://schemas.microsoft.com/office/drawing/2014/main" val="10000"/>
                  </a:ext>
                </a:extLst>
              </a:tr>
              <a:tr h="2409291">
                <a:tc>
                  <a:txBody>
                    <a:bodyPr/>
                    <a:lstStyle/>
                    <a:p>
                      <a:pPr marL="261938" marR="0" lvl="0" indent="0" algn="l" defTabSz="457200" rtl="0" eaLnBrk="1" fontAlgn="auto" latinLnBrk="0" hangingPunct="1">
                        <a:lnSpc>
                          <a:spcPct val="100000"/>
                        </a:lnSpc>
                        <a:spcBef>
                          <a:spcPts val="0"/>
                        </a:spcBef>
                        <a:spcAft>
                          <a:spcPts val="0"/>
                        </a:spcAft>
                        <a:buClrTx/>
                        <a:buSzTx/>
                        <a:buFontTx/>
                        <a:buNone/>
                        <a:tabLst/>
                        <a:defRPr/>
                      </a:pPr>
                      <a:r>
                        <a:rPr lang="es-MX" sz="2400" kern="1200" dirty="0" smtClean="0">
                          <a:solidFill>
                            <a:schemeClr val="dk1"/>
                          </a:solidFill>
                          <a:latin typeface="+mn-lt"/>
                          <a:ea typeface="+mn-ea"/>
                          <a:cs typeface="+mn-cs"/>
                        </a:rPr>
                        <a:t>1.4.3.</a:t>
                      </a:r>
                      <a:r>
                        <a:rPr lang="es-ES" sz="2400" kern="1200" dirty="0" smtClean="0">
                          <a:solidFill>
                            <a:schemeClr val="dk1"/>
                          </a:solidFill>
                          <a:latin typeface="+mn-lt"/>
                          <a:ea typeface="+mn-ea"/>
                          <a:cs typeface="+mn-cs"/>
                        </a:rPr>
                        <a:t>Propósito</a:t>
                      </a:r>
                    </a:p>
                    <a:p>
                      <a:pPr marL="174625" marR="0" lvl="0" indent="87313" algn="l" defTabSz="457200" rtl="0" eaLnBrk="1" fontAlgn="auto" latinLnBrk="0" hangingPunct="1">
                        <a:lnSpc>
                          <a:spcPct val="100000"/>
                        </a:lnSpc>
                        <a:spcBef>
                          <a:spcPts val="0"/>
                        </a:spcBef>
                        <a:spcAft>
                          <a:spcPts val="0"/>
                        </a:spcAft>
                        <a:buClrTx/>
                        <a:buSzTx/>
                        <a:buFontTx/>
                        <a:buNone/>
                        <a:tabLst/>
                        <a:defRPr/>
                      </a:pPr>
                      <a:r>
                        <a:rPr lang="es-ES" sz="2400" kern="1200" dirty="0" smtClean="0">
                          <a:solidFill>
                            <a:schemeClr val="dk1"/>
                          </a:solidFill>
                          <a:latin typeface="+mn-lt"/>
                          <a:ea typeface="+mn-ea"/>
                          <a:cs typeface="+mn-cs"/>
                        </a:rPr>
                        <a:t>1.4.4. Método, utilidad y amplitud</a:t>
                      </a:r>
                    </a:p>
                    <a:p>
                      <a:pPr marL="174625" marR="0" lvl="0" indent="87313" algn="l" defTabSz="457200" rtl="0" eaLnBrk="1" fontAlgn="auto" latinLnBrk="0" hangingPunct="1">
                        <a:lnSpc>
                          <a:spcPct val="100000"/>
                        </a:lnSpc>
                        <a:spcBef>
                          <a:spcPts val="0"/>
                        </a:spcBef>
                        <a:spcAft>
                          <a:spcPts val="0"/>
                        </a:spcAft>
                        <a:buClrTx/>
                        <a:buSzTx/>
                        <a:buFontTx/>
                        <a:buNone/>
                        <a:tabLst/>
                        <a:defRPr/>
                      </a:pPr>
                      <a:r>
                        <a:rPr lang="es-MX" sz="2400" kern="1200" dirty="0" smtClean="0"/>
                        <a:t>1.4.5.</a:t>
                      </a:r>
                      <a:r>
                        <a:rPr lang="es-MX" sz="2400" kern="1200" baseline="0" dirty="0" smtClean="0"/>
                        <a:t> </a:t>
                      </a:r>
                      <a:r>
                        <a:rPr lang="es-MX" sz="2400" kern="1200" dirty="0" smtClean="0"/>
                        <a:t>Riesgo implicado y </a:t>
                      </a:r>
                      <a:r>
                        <a:rPr lang="es-MX" sz="2400" kern="1200" dirty="0" smtClean="0">
                          <a:solidFill>
                            <a:schemeClr val="dk1"/>
                          </a:solidFill>
                          <a:latin typeface="+mn-lt"/>
                          <a:ea typeface="+mn-ea"/>
                          <a:cs typeface="+mn-cs"/>
                        </a:rPr>
                        <a:t>Rasgos del investigador</a:t>
                      </a:r>
                      <a:endParaRPr lang="es-MX" sz="2400" kern="1200" dirty="0">
                        <a:solidFill>
                          <a:schemeClr val="dk1"/>
                        </a:solidFill>
                        <a:latin typeface="+mn-lt"/>
                        <a:ea typeface="+mn-ea"/>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txBody>
                  <a:tcPr/>
                </a:tc>
                <a:tc>
                  <a:txBody>
                    <a:bodyPr/>
                    <a:lstStyle/>
                    <a:p>
                      <a:pPr algn="ctr"/>
                      <a:r>
                        <a:rPr lang="es-MX" sz="2400" dirty="0" smtClean="0">
                          <a:latin typeface="+mj-lt"/>
                          <a:cs typeface="Arial" panose="020B0604020202020204" pitchFamily="34" charset="0"/>
                        </a:rPr>
                        <a:t>50</a:t>
                      </a:r>
                    </a:p>
                    <a:p>
                      <a:pPr algn="ctr"/>
                      <a:r>
                        <a:rPr lang="es-MX" sz="2400" dirty="0" smtClean="0">
                          <a:latin typeface="+mj-lt"/>
                          <a:cs typeface="Arial" panose="020B0604020202020204" pitchFamily="34" charset="0"/>
                        </a:rPr>
                        <a:t>51</a:t>
                      </a:r>
                    </a:p>
                    <a:p>
                      <a:pPr algn="ctr"/>
                      <a:endParaRPr lang="es-MX" sz="2400" dirty="0" smtClean="0">
                        <a:latin typeface="+mj-lt"/>
                        <a:cs typeface="Arial" panose="020B0604020202020204" pitchFamily="34" charset="0"/>
                      </a:endParaRPr>
                    </a:p>
                    <a:p>
                      <a:pPr algn="ctr"/>
                      <a:r>
                        <a:rPr lang="es-MX" sz="2400" dirty="0" smtClean="0">
                          <a:latin typeface="+mj-lt"/>
                          <a:cs typeface="Arial" panose="020B0604020202020204" pitchFamily="34" charset="0"/>
                        </a:rPr>
                        <a:t>52</a:t>
                      </a:r>
                      <a:endParaRPr lang="es-MX" sz="2400" dirty="0">
                        <a:latin typeface="+mj-lt"/>
                        <a:cs typeface="Arial" panose="020B0604020202020204" pitchFamily="34" charset="0"/>
                      </a:endParaRPr>
                    </a:p>
                  </a:txBody>
                  <a:tcPr/>
                </a:tc>
                <a:extLst>
                  <a:ext uri="{0D108BD9-81ED-4DB2-BD59-A6C34878D82A}">
                    <a16:rowId xmlns:a16="http://schemas.microsoft.com/office/drawing/2014/main" val="10001"/>
                  </a:ext>
                </a:extLst>
              </a:tr>
              <a:tr h="2678156">
                <a:tc>
                  <a:txBody>
                    <a:bodyPr/>
                    <a:lstStyle/>
                    <a:p>
                      <a:r>
                        <a:rPr lang="es-MX" sz="2400" dirty="0" smtClean="0">
                          <a:latin typeface="+mj-lt"/>
                          <a:cs typeface="Arial" panose="020B0604020202020204" pitchFamily="34" charset="0"/>
                        </a:rPr>
                        <a:t>Conclusiones</a:t>
                      </a:r>
                    </a:p>
                    <a:p>
                      <a:r>
                        <a:rPr lang="es-MX" sz="2400" dirty="0" smtClean="0">
                          <a:latin typeface="+mj-lt"/>
                          <a:cs typeface="Arial" panose="020B0604020202020204" pitchFamily="34" charset="0"/>
                        </a:rPr>
                        <a:t>Fuentes de referencia</a:t>
                      </a:r>
                      <a:endParaRPr lang="es-MX" sz="2400" dirty="0">
                        <a:latin typeface="+mj-lt"/>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MX" sz="2400" dirty="0">
                        <a:latin typeface="+mj-lt"/>
                        <a:cs typeface="Arial" panose="020B0604020202020204" pitchFamily="34" charset="0"/>
                      </a:endParaRPr>
                    </a:p>
                  </a:txBody>
                  <a:tcPr/>
                </a:tc>
                <a:tc>
                  <a:txBody>
                    <a:bodyPr/>
                    <a:lstStyle/>
                    <a:p>
                      <a:pPr algn="ctr"/>
                      <a:r>
                        <a:rPr lang="es-MX" sz="2400" dirty="0" smtClean="0">
                          <a:latin typeface="+mj-lt"/>
                          <a:cs typeface="Arial" panose="020B0604020202020204" pitchFamily="34" charset="0"/>
                        </a:rPr>
                        <a:t>53</a:t>
                      </a:r>
                    </a:p>
                    <a:p>
                      <a:pPr algn="ctr"/>
                      <a:r>
                        <a:rPr lang="es-MX" sz="2400" dirty="0" smtClean="0">
                          <a:latin typeface="+mj-lt"/>
                          <a:cs typeface="Arial" panose="020B0604020202020204" pitchFamily="34" charset="0"/>
                        </a:rPr>
                        <a:t>55</a:t>
                      </a:r>
                      <a:endParaRPr lang="es-MX" sz="2400" dirty="0">
                        <a:latin typeface="+mj-lt"/>
                        <a:cs typeface="Arial" panose="020B0604020202020204" pitchFamily="34" charset="0"/>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6676536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017914" y="626430"/>
            <a:ext cx="7024688" cy="1143000"/>
          </a:xfrm>
        </p:spPr>
        <p:txBody>
          <a:bodyPr>
            <a:normAutofit/>
          </a:bodyPr>
          <a:lstStyle/>
          <a:p>
            <a:pPr algn="ctr"/>
            <a:r>
              <a:rPr lang="es-MX" sz="5400" b="1" dirty="0" smtClean="0">
                <a:solidFill>
                  <a:schemeClr val="bg2">
                    <a:lumMod val="50000"/>
                  </a:schemeClr>
                </a:solidFill>
                <a:cs typeface="Arial" pitchFamily="34" charset="0"/>
              </a:rPr>
              <a:t>Objetivo</a:t>
            </a:r>
            <a:endParaRPr lang="es-MX" sz="5400" b="1" dirty="0">
              <a:solidFill>
                <a:schemeClr val="bg2">
                  <a:lumMod val="50000"/>
                </a:schemeClr>
              </a:solidFill>
              <a:cs typeface="Arial" pitchFamily="34" charset="0"/>
            </a:endParaRPr>
          </a:p>
        </p:txBody>
      </p:sp>
      <p:sp>
        <p:nvSpPr>
          <p:cNvPr id="3" name="2 Marcador de contenido"/>
          <p:cNvSpPr>
            <a:spLocks noGrp="1"/>
          </p:cNvSpPr>
          <p:nvPr>
            <p:ph idx="4294967295"/>
          </p:nvPr>
        </p:nvSpPr>
        <p:spPr>
          <a:xfrm>
            <a:off x="899592" y="2276872"/>
            <a:ext cx="7562329" cy="2862263"/>
          </a:xfrm>
        </p:spPr>
        <p:txBody>
          <a:bodyPr>
            <a:noAutofit/>
          </a:bodyPr>
          <a:lstStyle/>
          <a:p>
            <a:pPr marL="0" indent="0" algn="ctr">
              <a:lnSpc>
                <a:spcPct val="150000"/>
              </a:lnSpc>
              <a:spcBef>
                <a:spcPts val="0"/>
              </a:spcBef>
              <a:buNone/>
            </a:pPr>
            <a:r>
              <a:rPr lang="es-MX" sz="2800" dirty="0" smtClean="0">
                <a:latin typeface="+mj-lt"/>
                <a:cs typeface="Arial" pitchFamily="34" charset="0"/>
              </a:rPr>
              <a:t>Conocer y comprender los diferentes tipos de estudio que posee la investigación para aplicarlos en temas  específicos y de estudio, particularmente en el proyecto terminal de grado.</a:t>
            </a:r>
            <a:endParaRPr lang="es-MX" sz="2800" dirty="0">
              <a:latin typeface="+mj-lt"/>
              <a:cs typeface="Arial" pitchFamily="34" charset="0"/>
            </a:endParaRPr>
          </a:p>
        </p:txBody>
      </p:sp>
      <p:sp>
        <p:nvSpPr>
          <p:cNvPr id="5"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
        <p:nvSpPr>
          <p:cNvPr id="6" name="1 Marcador de pie de página"/>
          <p:cNvSpPr txBox="1">
            <a:spLocks/>
          </p:cNvSpPr>
          <p:nvPr/>
        </p:nvSpPr>
        <p:spPr>
          <a:xfrm>
            <a:off x="5187985" y="6160219"/>
            <a:ext cx="3502152" cy="365125"/>
          </a:xfrm>
          <a:prstGeom prst="rect">
            <a:avLst/>
          </a:prstGeom>
        </p:spPr>
        <p:txBody>
          <a:bodyPr vert="horz" lIns="91440" tIns="45720" rIns="91440" bIns="45720" rtlCol="0" anchor="ctr"/>
          <a:lstStyle>
            <a:defPPr>
              <a:defRPr lang="es-MX"/>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MX" smtClean="0"/>
              <a:t>8</a:t>
            </a:r>
            <a:endParaRPr lang="es-MX" dirty="0"/>
          </a:p>
        </p:txBody>
      </p:sp>
    </p:spTree>
    <p:extLst>
      <p:ext uri="{BB962C8B-B14F-4D97-AF65-F5344CB8AC3E}">
        <p14:creationId xmlns:p14="http://schemas.microsoft.com/office/powerpoint/2010/main" val="40017259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899592" y="1412776"/>
            <a:ext cx="7262192" cy="4121150"/>
          </a:xfrm>
        </p:spPr>
        <p:txBody>
          <a:bodyPr>
            <a:noAutofit/>
          </a:bodyPr>
          <a:lstStyle/>
          <a:p>
            <a:pPr marL="0" indent="0" algn="just">
              <a:lnSpc>
                <a:spcPct val="160000"/>
              </a:lnSpc>
              <a:spcBef>
                <a:spcPts val="0"/>
              </a:spcBef>
              <a:buNone/>
            </a:pPr>
            <a:r>
              <a:rPr lang="es-MX" sz="2500" dirty="0" smtClean="0"/>
              <a:t>El contexto que delimita el campo de la investigación, especifica los diferentes tipos de estudio</a:t>
            </a:r>
            <a:r>
              <a:rPr lang="es-MX" sz="2500" dirty="0"/>
              <a:t> </a:t>
            </a:r>
            <a:r>
              <a:rPr lang="es-MX" sz="2500" dirty="0" smtClean="0"/>
              <a:t>que se deben de comprender, lo anterior bajo esquemas de investigación en los cuales quien la realiza deberá de enfocar conocimientos para identificar que estructura metodológica será aplicada, por ello los estudiantes de la Maestría en Creación y Estrategias de Negocios a través del  conocimiento  podrán  establecer  relaciones directas</a:t>
            </a:r>
          </a:p>
          <a:p>
            <a:pPr marL="0" indent="0" algn="just">
              <a:lnSpc>
                <a:spcPct val="160000"/>
              </a:lnSpc>
              <a:spcBef>
                <a:spcPts val="0"/>
              </a:spcBef>
              <a:buNone/>
            </a:pPr>
            <a:endParaRPr lang="es-MX" sz="2500" dirty="0" smtClean="0"/>
          </a:p>
        </p:txBody>
      </p:sp>
      <p:sp>
        <p:nvSpPr>
          <p:cNvPr id="4" name="1 Título"/>
          <p:cNvSpPr txBox="1">
            <a:spLocks/>
          </p:cNvSpPr>
          <p:nvPr/>
        </p:nvSpPr>
        <p:spPr>
          <a:xfrm>
            <a:off x="673224" y="471364"/>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5400" b="1" dirty="0" smtClean="0">
                <a:solidFill>
                  <a:schemeClr val="bg2">
                    <a:lumMod val="50000"/>
                  </a:schemeClr>
                </a:solidFill>
                <a:cs typeface="Arial" pitchFamily="34" charset="0"/>
              </a:rPr>
              <a:t>Introducción</a:t>
            </a:r>
            <a:endParaRPr lang="es-MX" sz="5400" b="1" dirty="0">
              <a:solidFill>
                <a:schemeClr val="bg2">
                  <a:lumMod val="50000"/>
                </a:schemeClr>
              </a:solidFill>
              <a:cs typeface="Arial" pitchFamily="34" charset="0"/>
            </a:endParaRPr>
          </a:p>
        </p:txBody>
      </p:sp>
      <p:sp>
        <p:nvSpPr>
          <p:cNvPr id="6" name="4 Rectángulo"/>
          <p:cNvSpPr/>
          <p:nvPr/>
        </p:nvSpPr>
        <p:spPr>
          <a:xfrm>
            <a:off x="4788024" y="66700"/>
            <a:ext cx="324036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i="1" dirty="0" smtClean="0"/>
              <a:t>Aplicación del Conocimiento III</a:t>
            </a:r>
            <a:endParaRPr lang="es-MX" sz="1400" b="1" i="1" dirty="0"/>
          </a:p>
        </p:txBody>
      </p:sp>
    </p:spTree>
    <p:extLst>
      <p:ext uri="{BB962C8B-B14F-4D97-AF65-F5344CB8AC3E}">
        <p14:creationId xmlns:p14="http://schemas.microsoft.com/office/powerpoint/2010/main" val="19881099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á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á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á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2999</TotalTime>
  <Words>3606</Words>
  <Application>Microsoft Office PowerPoint</Application>
  <PresentationFormat>Presentación en pantalla (4:3)</PresentationFormat>
  <Paragraphs>469</Paragraphs>
  <Slides>65</Slides>
  <Notes>5</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65</vt:i4>
      </vt:variant>
    </vt:vector>
  </HeadingPairs>
  <TitlesOfParts>
    <vt:vector size="73" baseType="lpstr">
      <vt:lpstr>Arial</vt:lpstr>
      <vt:lpstr>Calibri</vt:lpstr>
      <vt:lpstr>Garamond</vt:lpstr>
      <vt:lpstr>Garamond (Títulos)</vt:lpstr>
      <vt:lpstr>Georgia</vt:lpstr>
      <vt:lpstr>Times New Roman</vt:lpstr>
      <vt:lpstr>Wingdings</vt:lpstr>
      <vt:lpstr>Orgánico</vt:lpstr>
      <vt:lpstr>Presentación de PowerPoint</vt:lpstr>
      <vt:lpstr>Presentación de PowerPoint</vt:lpstr>
      <vt:lpstr>UNIDAD I</vt:lpstr>
      <vt:lpstr>Presentación de PowerPoint</vt:lpstr>
      <vt:lpstr>Presentación de PowerPoint</vt:lpstr>
      <vt:lpstr>Presentación de PowerPoint</vt:lpstr>
      <vt:lpstr>Presentación de PowerPoint</vt:lpstr>
      <vt:lpstr>Objetivo</vt:lpstr>
      <vt:lpstr>Presentación de PowerPoint</vt:lpstr>
      <vt:lpstr>Presentación de PowerPoint</vt:lpstr>
      <vt:lpstr>Presentación de PowerPoint</vt:lpstr>
      <vt:lpstr>Presentación de PowerPoint</vt:lpstr>
      <vt:lpstr>1.1. ¿Qué se debe de considerar a la hora de investigar?</vt:lpstr>
      <vt:lpstr>Presentación de PowerPoint</vt:lpstr>
      <vt:lpstr>1.2. ¿ Por que es necesario definir el alcance? </vt:lpstr>
      <vt:lpstr>Presentación de PowerPoint</vt:lpstr>
      <vt:lpstr>Presentación de PowerPoint</vt:lpstr>
      <vt:lpstr>1.3. Objetivos de los estudios</vt:lpstr>
      <vt:lpstr>Presentación de PowerPoint</vt:lpstr>
      <vt:lpstr>Presentación de PowerPoint</vt:lpstr>
      <vt:lpstr>Presentación de PowerPoint</vt:lpstr>
      <vt:lpstr>1.1.1. ¿ En qué consiste el estudio exploratorio?</vt:lpstr>
      <vt:lpstr>1.1.2. Resultados que se logran al aplicarlo</vt:lpstr>
      <vt:lpstr>Presentación de PowerPoint</vt:lpstr>
      <vt:lpstr>Utilidad: Familiarizarse sobre fenómenos nuevos.     Establecer prioridades para estudios futuros.</vt:lpstr>
      <vt:lpstr>Presentación de PowerPoint</vt:lpstr>
      <vt:lpstr>Presentación de PowerPoint</vt:lpstr>
      <vt:lpstr>Presentación de PowerPoint</vt:lpstr>
      <vt:lpstr>Presentación de PowerPoint</vt:lpstr>
      <vt:lpstr>1.2.1 ¿ En qué consiste el estudio descriptivo?</vt:lpstr>
      <vt:lpstr>1.2.2. Resultados que se logran al aplicarlo</vt:lpstr>
      <vt:lpstr>Presentación de PowerPoint</vt:lpstr>
      <vt:lpstr>Utilidad: Mostar con precisión las dimensiones de un fenómeno.</vt:lpstr>
      <vt:lpstr>Presentación de PowerPoint</vt:lpstr>
      <vt:lpstr>Etapas </vt:lpstr>
      <vt:lpstr>Presentación de PowerPoint</vt:lpstr>
      <vt:lpstr>Presentación de PowerPoint</vt:lpstr>
      <vt:lpstr>1.3.1. ¿ En qué consiste el estudio correlacional?</vt:lpstr>
      <vt:lpstr>Presentación de PowerPoint</vt:lpstr>
      <vt:lpstr>Presentación de PowerPoint</vt:lpstr>
      <vt:lpstr>Presentación de PowerPoint</vt:lpstr>
      <vt:lpstr>1.3.3. Resultados que se logran al aplicarlo</vt:lpstr>
      <vt:lpstr>Presentación de PowerPoint</vt:lpstr>
      <vt:lpstr>Utilidad: Predecir el valor de una variable a partir del valor de otra relacionada.</vt:lpstr>
      <vt:lpstr>Presentación de PowerPoint</vt:lpstr>
      <vt:lpstr>Presentación de PowerPoint</vt:lpstr>
      <vt:lpstr>1.4.1 ¿ En qué consiste el estudio explicativo?</vt:lpstr>
      <vt:lpstr>Presentación de PowerPoint</vt:lpstr>
      <vt:lpstr>1.4.2. Resultados que se logran al aplicarlo</vt:lpstr>
      <vt:lpstr>Presentación de PowerPoint</vt:lpstr>
      <vt:lpstr>Utilidad: Explicar por qué ocurre un fenómeno y en qué condiciones se manifiesta.</vt:lpstr>
      <vt:lpstr>Presentación de PowerPoint</vt:lpstr>
      <vt:lpstr>Conclusiones</vt:lpstr>
      <vt:lpstr>Presentación de PowerPoint</vt:lpstr>
      <vt:lpstr>Fuentes de Información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II</dc:title>
  <dc:creator>SATELLITE</dc:creator>
  <cp:lastModifiedBy>AMPEC Systems</cp:lastModifiedBy>
  <cp:revision>312</cp:revision>
  <dcterms:created xsi:type="dcterms:W3CDTF">2014-03-08T17:03:55Z</dcterms:created>
  <dcterms:modified xsi:type="dcterms:W3CDTF">2018-09-28T17:15:49Z</dcterms:modified>
</cp:coreProperties>
</file>