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8" r:id="rId2"/>
    <p:sldId id="259" r:id="rId3"/>
    <p:sldId id="256" r:id="rId4"/>
    <p:sldId id="260" r:id="rId5"/>
    <p:sldId id="261" r:id="rId6"/>
    <p:sldId id="285" r:id="rId7"/>
    <p:sldId id="257" r:id="rId8"/>
    <p:sldId id="262" r:id="rId9"/>
    <p:sldId id="264" r:id="rId10"/>
    <p:sldId id="271" r:id="rId11"/>
    <p:sldId id="270" r:id="rId12"/>
    <p:sldId id="263" r:id="rId13"/>
    <p:sldId id="269" r:id="rId14"/>
    <p:sldId id="292" r:id="rId15"/>
    <p:sldId id="275" r:id="rId16"/>
    <p:sldId id="277" r:id="rId17"/>
    <p:sldId id="278" r:id="rId18"/>
    <p:sldId id="265" r:id="rId19"/>
    <p:sldId id="293" r:id="rId20"/>
    <p:sldId id="280" r:id="rId21"/>
    <p:sldId id="281" r:id="rId22"/>
    <p:sldId id="267" r:id="rId23"/>
    <p:sldId id="282" r:id="rId24"/>
    <p:sldId id="268" r:id="rId25"/>
    <p:sldId id="283" r:id="rId26"/>
    <p:sldId id="284" r:id="rId27"/>
    <p:sldId id="276" r:id="rId28"/>
    <p:sldId id="274" r:id="rId29"/>
    <p:sldId id="287" r:id="rId30"/>
    <p:sldId id="279" r:id="rId31"/>
    <p:sldId id="294" r:id="rId32"/>
    <p:sldId id="289" r:id="rId33"/>
    <p:sldId id="286" r:id="rId34"/>
    <p:sldId id="291"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1" Type="http://schemas.openxmlformats.org/officeDocument/2006/relationships/image" Target="../media/image8.png"/></Relationships>
</file>

<file path=ppt/diagrams/_rels/drawing1.xml.rels><?xml version="1.0" encoding="UTF-8" standalone="yes"?>
<Relationships xmlns="http://schemas.openxmlformats.org/package/2006/relationships"><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3CF655-BC45-4637-A06C-19AAC4F02BF7}" type="doc">
      <dgm:prSet loTypeId="urn:microsoft.com/office/officeart/2009/3/layout/PhasedProcess" loCatId="process" qsTypeId="urn:microsoft.com/office/officeart/2005/8/quickstyle/simple1" qsCatId="simple" csTypeId="urn:microsoft.com/office/officeart/2005/8/colors/accent1_2" csCatId="accent1" phldr="1"/>
      <dgm:spPr/>
      <dgm:t>
        <a:bodyPr/>
        <a:lstStyle/>
        <a:p>
          <a:endParaRPr lang="es-ES"/>
        </a:p>
      </dgm:t>
    </dgm:pt>
    <dgm:pt modelId="{B69CE6E6-8A78-475C-95FD-55EA8CA5B779}">
      <dgm:prSet phldrT="[Texto]" custT="1"/>
      <dgm:spPr/>
      <dgm:t>
        <a:bodyPr/>
        <a:lstStyle/>
        <a:p>
          <a:r>
            <a:rPr lang="es-MX" sz="1400" b="1" dirty="0" smtClean="0"/>
            <a:t>Delimita la situación que presenta el lugar en donde  se realiza la investigación.</a:t>
          </a:r>
          <a:endParaRPr lang="es-ES" sz="1400" b="1" dirty="0"/>
        </a:p>
      </dgm:t>
    </dgm:pt>
    <dgm:pt modelId="{B87DC87D-569C-4A82-B0BC-BD127E0A4C03}" type="parTrans" cxnId="{04AE9CF0-9854-40E1-83A9-A861C23581D8}">
      <dgm:prSet/>
      <dgm:spPr/>
      <dgm:t>
        <a:bodyPr/>
        <a:lstStyle/>
        <a:p>
          <a:endParaRPr lang="es-ES" sz="3200"/>
        </a:p>
      </dgm:t>
    </dgm:pt>
    <dgm:pt modelId="{401431BA-CAE1-4895-B384-39950F3BBEC2}" type="sibTrans" cxnId="{04AE9CF0-9854-40E1-83A9-A861C23581D8}">
      <dgm:prSet/>
      <dgm:spPr/>
      <dgm:t>
        <a:bodyPr/>
        <a:lstStyle/>
        <a:p>
          <a:endParaRPr lang="es-ES" sz="3200"/>
        </a:p>
      </dgm:t>
    </dgm:pt>
    <dgm:pt modelId="{83DA9197-8D68-48C7-9491-2475C06A10F1}">
      <dgm:prSet phldrT="[Texto]" custT="1"/>
      <dgm:spPr/>
      <dgm:t>
        <a:bodyPr/>
        <a:lstStyle/>
        <a:p>
          <a:r>
            <a:rPr lang="es-MX" sz="1400" b="1" dirty="0" smtClean="0"/>
            <a:t>Descripción con mayor profundidad el problema de investigación</a:t>
          </a:r>
          <a:endParaRPr lang="es-ES" sz="1400" b="1" dirty="0"/>
        </a:p>
      </dgm:t>
    </dgm:pt>
    <dgm:pt modelId="{C2549728-DB79-4B50-BD4F-124DFD3C1407}" type="parTrans" cxnId="{D2827B2B-46BA-4645-8676-FA12E7BB980B}">
      <dgm:prSet/>
      <dgm:spPr/>
      <dgm:t>
        <a:bodyPr/>
        <a:lstStyle/>
        <a:p>
          <a:endParaRPr lang="es-ES" sz="3200"/>
        </a:p>
      </dgm:t>
    </dgm:pt>
    <dgm:pt modelId="{6FE91691-5015-44EA-A11C-2500A9D2D8FF}" type="sibTrans" cxnId="{D2827B2B-46BA-4645-8676-FA12E7BB980B}">
      <dgm:prSet/>
      <dgm:spPr/>
      <dgm:t>
        <a:bodyPr/>
        <a:lstStyle/>
        <a:p>
          <a:endParaRPr lang="es-ES" sz="3200"/>
        </a:p>
      </dgm:t>
    </dgm:pt>
    <dgm:pt modelId="{7270CBC0-6C5E-408C-AFB6-7998E6224266}">
      <dgm:prSet phldrT="[Texto]" custT="1"/>
      <dgm:spPr/>
      <dgm:t>
        <a:bodyPr/>
        <a:lstStyle/>
        <a:p>
          <a:r>
            <a:rPr lang="es-MX" sz="1500" dirty="0" smtClean="0"/>
            <a:t>Descripción profunda del problema de investigación</a:t>
          </a:r>
          <a:endParaRPr lang="es-ES" sz="1500" b="1" dirty="0"/>
        </a:p>
      </dgm:t>
    </dgm:pt>
    <dgm:pt modelId="{2AC8978B-98C5-423B-8287-2234EBFC354E}" type="parTrans" cxnId="{09A35162-E8AD-493B-8A9B-2300750154AA}">
      <dgm:prSet/>
      <dgm:spPr/>
      <dgm:t>
        <a:bodyPr/>
        <a:lstStyle/>
        <a:p>
          <a:endParaRPr lang="es-ES" sz="3200"/>
        </a:p>
      </dgm:t>
    </dgm:pt>
    <dgm:pt modelId="{AD188FC7-5FB0-415A-8C38-911A5D44DC3A}" type="sibTrans" cxnId="{09A35162-E8AD-493B-8A9B-2300750154AA}">
      <dgm:prSet/>
      <dgm:spPr/>
      <dgm:t>
        <a:bodyPr/>
        <a:lstStyle/>
        <a:p>
          <a:endParaRPr lang="es-ES" sz="3200"/>
        </a:p>
      </dgm:t>
    </dgm:pt>
    <dgm:pt modelId="{75F7EC69-22DF-437F-8BB3-69DEBFA8AC0A}">
      <dgm:prSet phldrT="[Texto]" custT="1"/>
      <dgm:spPr/>
      <dgm:t>
        <a:bodyPr/>
        <a:lstStyle/>
        <a:p>
          <a:r>
            <a:rPr lang="es-ES" sz="3900" b="1" dirty="0" smtClean="0"/>
            <a:t>Marco contextual</a:t>
          </a:r>
          <a:endParaRPr lang="es-ES" sz="3900" b="1" dirty="0"/>
        </a:p>
      </dgm:t>
    </dgm:pt>
    <dgm:pt modelId="{9C4C71E6-CB90-456D-AC57-BF445B56CD46}" type="parTrans" cxnId="{BFF286BF-D284-48FD-B72B-94DAD25FF943}">
      <dgm:prSet/>
      <dgm:spPr/>
      <dgm:t>
        <a:bodyPr/>
        <a:lstStyle/>
        <a:p>
          <a:endParaRPr lang="es-ES" sz="3200"/>
        </a:p>
      </dgm:t>
    </dgm:pt>
    <dgm:pt modelId="{D608D1F7-A536-4972-B3CA-B7C20FA22822}" type="sibTrans" cxnId="{BFF286BF-D284-48FD-B72B-94DAD25FF943}">
      <dgm:prSet/>
      <dgm:spPr/>
      <dgm:t>
        <a:bodyPr/>
        <a:lstStyle/>
        <a:p>
          <a:endParaRPr lang="es-ES" sz="3200"/>
        </a:p>
      </dgm:t>
    </dgm:pt>
    <dgm:pt modelId="{7021B531-D84D-4C67-8E64-9AF6D4431323}">
      <dgm:prSet phldrT="[Texto]" custT="1"/>
      <dgm:spPr/>
      <dgm:t>
        <a:bodyPr/>
        <a:lstStyle/>
        <a:p>
          <a:r>
            <a:rPr lang="es-ES" sz="4800" dirty="0" smtClean="0">
              <a:solidFill>
                <a:schemeClr val="bg1"/>
              </a:solidFill>
            </a:rPr>
            <a:t>3</a:t>
          </a:r>
          <a:endParaRPr lang="es-ES" sz="4800" dirty="0">
            <a:solidFill>
              <a:schemeClr val="bg1"/>
            </a:solidFill>
          </a:endParaRPr>
        </a:p>
      </dgm:t>
    </dgm:pt>
    <dgm:pt modelId="{F53C5572-ABDB-4B88-B2C0-F4409E3EE48B}" type="sibTrans" cxnId="{EAB6E73A-4017-4545-9C23-865480495D02}">
      <dgm:prSet/>
      <dgm:spPr/>
      <dgm:t>
        <a:bodyPr/>
        <a:lstStyle/>
        <a:p>
          <a:endParaRPr lang="es-ES" sz="3200"/>
        </a:p>
      </dgm:t>
    </dgm:pt>
    <dgm:pt modelId="{72C61785-EAB2-4087-8F30-FEDF2A6041DD}" type="parTrans" cxnId="{EAB6E73A-4017-4545-9C23-865480495D02}">
      <dgm:prSet/>
      <dgm:spPr/>
      <dgm:t>
        <a:bodyPr/>
        <a:lstStyle/>
        <a:p>
          <a:endParaRPr lang="es-ES" sz="3200"/>
        </a:p>
      </dgm:t>
    </dgm:pt>
    <dgm:pt modelId="{FF27B9BF-8867-42C7-8D63-9A86372CBEFA}">
      <dgm:prSet phldrT="[Texto]" custT="1"/>
      <dgm:spPr/>
      <dgm:t>
        <a:bodyPr/>
        <a:lstStyle/>
        <a:p>
          <a:r>
            <a:rPr lang="es-ES" sz="4800" dirty="0" smtClean="0">
              <a:solidFill>
                <a:schemeClr val="bg1"/>
              </a:solidFill>
            </a:rPr>
            <a:t>2</a:t>
          </a:r>
          <a:endParaRPr lang="es-ES" sz="4800" dirty="0">
            <a:solidFill>
              <a:schemeClr val="bg1"/>
            </a:solidFill>
          </a:endParaRPr>
        </a:p>
      </dgm:t>
    </dgm:pt>
    <dgm:pt modelId="{0D1A9F21-3488-42BF-AC5E-35B19BF993E5}" type="sibTrans" cxnId="{E8CABBCC-B015-4135-B425-09A5B4B0660D}">
      <dgm:prSet/>
      <dgm:spPr/>
      <dgm:t>
        <a:bodyPr/>
        <a:lstStyle/>
        <a:p>
          <a:endParaRPr lang="es-ES" sz="3200"/>
        </a:p>
      </dgm:t>
    </dgm:pt>
    <dgm:pt modelId="{4F52FD6A-9A7B-45EC-84FA-CEE4712DB6F7}" type="parTrans" cxnId="{E8CABBCC-B015-4135-B425-09A5B4B0660D}">
      <dgm:prSet/>
      <dgm:spPr/>
      <dgm:t>
        <a:bodyPr/>
        <a:lstStyle/>
        <a:p>
          <a:endParaRPr lang="es-ES" sz="3200"/>
        </a:p>
      </dgm:t>
    </dgm:pt>
    <dgm:pt modelId="{434A0849-5901-49B7-B6FB-4BBD37F0E2CE}">
      <dgm:prSet phldrT="[Texto]" custT="1"/>
      <dgm:spPr/>
      <dgm:t>
        <a:bodyPr/>
        <a:lstStyle/>
        <a:p>
          <a:r>
            <a:rPr lang="es-ES" sz="4800" dirty="0" smtClean="0">
              <a:solidFill>
                <a:schemeClr val="bg1"/>
              </a:solidFill>
            </a:rPr>
            <a:t>1</a:t>
          </a:r>
          <a:endParaRPr lang="es-ES" sz="4800" dirty="0">
            <a:solidFill>
              <a:schemeClr val="bg1"/>
            </a:solidFill>
          </a:endParaRPr>
        </a:p>
      </dgm:t>
    </dgm:pt>
    <dgm:pt modelId="{D552EF6E-02BD-4110-B093-8DAC022137DE}" type="sibTrans" cxnId="{BE43E7F0-4690-4060-8EFC-00571AFE78D8}">
      <dgm:prSet/>
      <dgm:spPr/>
      <dgm:t>
        <a:bodyPr/>
        <a:lstStyle/>
        <a:p>
          <a:endParaRPr lang="es-ES" sz="3200"/>
        </a:p>
      </dgm:t>
    </dgm:pt>
    <dgm:pt modelId="{0786EE85-2B99-43D8-84FE-1EC0C5A2FB5A}" type="parTrans" cxnId="{BE43E7F0-4690-4060-8EFC-00571AFE78D8}">
      <dgm:prSet/>
      <dgm:spPr/>
      <dgm:t>
        <a:bodyPr/>
        <a:lstStyle/>
        <a:p>
          <a:endParaRPr lang="es-ES" sz="3200"/>
        </a:p>
      </dgm:t>
    </dgm:pt>
    <dgm:pt modelId="{5626A701-99E8-4BCD-9CB0-3B6F047D5022}" type="pres">
      <dgm:prSet presAssocID="{603CF655-BC45-4637-A06C-19AAC4F02BF7}" presName="Name0" presStyleCnt="0">
        <dgm:presLayoutVars>
          <dgm:chMax val="3"/>
          <dgm:chPref val="3"/>
          <dgm:bulletEnabled val="1"/>
          <dgm:dir/>
          <dgm:animLvl val="lvl"/>
        </dgm:presLayoutVars>
      </dgm:prSet>
      <dgm:spPr/>
      <dgm:t>
        <a:bodyPr/>
        <a:lstStyle/>
        <a:p>
          <a:endParaRPr lang="es-ES"/>
        </a:p>
      </dgm:t>
    </dgm:pt>
    <dgm:pt modelId="{4108274D-6443-45AC-9C8D-2CB8C8900539}" type="pres">
      <dgm:prSet presAssocID="{603CF655-BC45-4637-A06C-19AAC4F02BF7}" presName="arc1" presStyleLbl="node1" presStyleIdx="0" presStyleCnt="4" custLinFactNeighborX="6430" custLinFactNeighborY="3404"/>
      <dgm:spPr/>
    </dgm:pt>
    <dgm:pt modelId="{833951C1-B3DD-4DA1-950D-D1D8FB23AC4F}" type="pres">
      <dgm:prSet presAssocID="{603CF655-BC45-4637-A06C-19AAC4F02BF7}" presName="arc3" presStyleLbl="node1" presStyleIdx="1" presStyleCnt="4" custLinFactNeighborX="4104" custLinFactNeighborY="4205"/>
      <dgm:spPr/>
    </dgm:pt>
    <dgm:pt modelId="{1BD717DD-9BC4-414A-9E17-02764398727F}" type="pres">
      <dgm:prSet presAssocID="{603CF655-BC45-4637-A06C-19AAC4F02BF7}" presName="parentText2" presStyleLbl="revTx" presStyleIdx="0" presStyleCnt="3" custLinFactNeighborX="5064" custLinFactNeighborY="1922">
        <dgm:presLayoutVars>
          <dgm:chMax val="4"/>
          <dgm:chPref val="3"/>
          <dgm:bulletEnabled val="1"/>
        </dgm:presLayoutVars>
      </dgm:prSet>
      <dgm:spPr/>
      <dgm:t>
        <a:bodyPr/>
        <a:lstStyle/>
        <a:p>
          <a:endParaRPr lang="es-ES"/>
        </a:p>
      </dgm:t>
    </dgm:pt>
    <dgm:pt modelId="{7F08EC8E-2B08-4A75-BABC-93D468AF09EE}" type="pres">
      <dgm:prSet presAssocID="{603CF655-BC45-4637-A06C-19AAC4F02BF7}" presName="arc2" presStyleLbl="node1" presStyleIdx="2" presStyleCnt="4" custLinFactNeighborX="-3782" custLinFactNeighborY="757"/>
      <dgm:spPr/>
    </dgm:pt>
    <dgm:pt modelId="{B3657C05-4257-4B34-86BF-2387C8FD70D6}" type="pres">
      <dgm:prSet presAssocID="{603CF655-BC45-4637-A06C-19AAC4F02BF7}" presName="arc4" presStyleLbl="node1" presStyleIdx="3" presStyleCnt="4" custLinFactNeighborX="-6051"/>
      <dgm:spPr/>
    </dgm:pt>
    <dgm:pt modelId="{CF10918C-EEED-49C0-A0FE-2B484DEA3B89}" type="pres">
      <dgm:prSet presAssocID="{603CF655-BC45-4637-A06C-19AAC4F02BF7}" presName="parentText3" presStyleLbl="revTx" presStyleIdx="1" presStyleCnt="3">
        <dgm:presLayoutVars>
          <dgm:chMax val="1"/>
          <dgm:chPref val="1"/>
          <dgm:bulletEnabled val="1"/>
        </dgm:presLayoutVars>
      </dgm:prSet>
      <dgm:spPr/>
      <dgm:t>
        <a:bodyPr/>
        <a:lstStyle/>
        <a:p>
          <a:endParaRPr lang="es-ES"/>
        </a:p>
      </dgm:t>
    </dgm:pt>
    <dgm:pt modelId="{39FC3920-1342-45AA-964F-48A0272A3574}" type="pres">
      <dgm:prSet presAssocID="{603CF655-BC45-4637-A06C-19AAC4F02BF7}" presName="middleComposite" presStyleCnt="0"/>
      <dgm:spPr/>
    </dgm:pt>
    <dgm:pt modelId="{75DF549E-01AE-4004-ADEA-698187C84EFE}" type="pres">
      <dgm:prSet presAssocID="{7270CBC0-6C5E-408C-AFB6-7998E6224266}" presName="circ1" presStyleLbl="vennNode1" presStyleIdx="0" presStyleCnt="6" custScaleX="107667" custScaleY="51286"/>
      <dgm:spPr/>
      <dgm:t>
        <a:bodyPr/>
        <a:lstStyle/>
        <a:p>
          <a:endParaRPr lang="es-ES"/>
        </a:p>
      </dgm:t>
    </dgm:pt>
    <dgm:pt modelId="{F6F00F4B-8F82-48D3-A69A-6C2BFFF1132F}" type="pres">
      <dgm:prSet presAssocID="{7270CBC0-6C5E-408C-AFB6-7998E6224266}" presName="circ1Tx" presStyleLbl="revTx" presStyleIdx="1" presStyleCnt="3">
        <dgm:presLayoutVars>
          <dgm:chMax val="0"/>
          <dgm:chPref val="0"/>
        </dgm:presLayoutVars>
      </dgm:prSet>
      <dgm:spPr/>
      <dgm:t>
        <a:bodyPr/>
        <a:lstStyle/>
        <a:p>
          <a:endParaRPr lang="es-ES"/>
        </a:p>
      </dgm:t>
    </dgm:pt>
    <dgm:pt modelId="{DADF0C6D-ED86-49AF-A3B6-6D9359B761D3}" type="pres">
      <dgm:prSet presAssocID="{603CF655-BC45-4637-A06C-19AAC4F02BF7}" presName="leftComposite" presStyleCnt="0"/>
      <dgm:spPr/>
    </dgm:pt>
    <dgm:pt modelId="{90CCDD62-40B9-4E67-B0BD-CB7E39BBA665}" type="pres">
      <dgm:prSet presAssocID="{B69CE6E6-8A78-475C-95FD-55EA8CA5B779}" presName="childText1_1" presStyleLbl="vennNode1" presStyleIdx="1" presStyleCnt="6" custScaleX="178473" custLinFactNeighborX="-18867" custLinFactNeighborY="-4287">
        <dgm:presLayoutVars>
          <dgm:chMax val="0"/>
          <dgm:chPref val="0"/>
        </dgm:presLayoutVars>
      </dgm:prSet>
      <dgm:spPr/>
      <dgm:t>
        <a:bodyPr/>
        <a:lstStyle/>
        <a:p>
          <a:endParaRPr lang="es-ES"/>
        </a:p>
      </dgm:t>
    </dgm:pt>
    <dgm:pt modelId="{014CB26A-1CDD-4B09-BBC5-41D5546240E1}" type="pres">
      <dgm:prSet presAssocID="{B69CE6E6-8A78-475C-95FD-55EA8CA5B779}" presName="ellipse1" presStyleLbl="vennNode1" presStyleIdx="2" presStyleCnt="6"/>
      <dgm:spPr/>
    </dgm:pt>
    <dgm:pt modelId="{E3EC1655-1EA8-4B2C-83E4-0B60CDDDA475}" type="pres">
      <dgm:prSet presAssocID="{B69CE6E6-8A78-475C-95FD-55EA8CA5B779}" presName="ellipse2" presStyleLbl="vennNode1" presStyleIdx="3" presStyleCnt="6" custLinFactX="30466" custLinFactNeighborX="100000" custLinFactNeighborY="-94856"/>
      <dgm:spPr>
        <a:blipFill rotWithShape="0">
          <a:blip xmlns:r="http://schemas.openxmlformats.org/officeDocument/2006/relationships" r:embed="rId1"/>
          <a:stretch>
            <a:fillRect/>
          </a:stretch>
        </a:blipFill>
      </dgm:spPr>
      <dgm:t>
        <a:bodyPr/>
        <a:lstStyle/>
        <a:p>
          <a:endParaRPr lang="es-ES"/>
        </a:p>
      </dgm:t>
    </dgm:pt>
    <dgm:pt modelId="{7660704F-97A4-45D9-865A-70A382FC0011}" type="pres">
      <dgm:prSet presAssocID="{83DA9197-8D68-48C7-9491-2475C06A10F1}" presName="childText1_2" presStyleLbl="vennNode1" presStyleIdx="4" presStyleCnt="6" custScaleX="189799" custLinFactNeighborX="14560" custLinFactNeighborY="-6949">
        <dgm:presLayoutVars>
          <dgm:chMax val="0"/>
          <dgm:chPref val="0"/>
        </dgm:presLayoutVars>
      </dgm:prSet>
      <dgm:spPr/>
      <dgm:t>
        <a:bodyPr/>
        <a:lstStyle/>
        <a:p>
          <a:endParaRPr lang="es-ES"/>
        </a:p>
      </dgm:t>
    </dgm:pt>
    <dgm:pt modelId="{019FF1A1-E288-43D2-AC6D-1BE86301973B}" type="pres">
      <dgm:prSet presAssocID="{83DA9197-8D68-48C7-9491-2475C06A10F1}" presName="ellipse3" presStyleLbl="vennNode1" presStyleIdx="5" presStyleCnt="6"/>
      <dgm:spPr/>
    </dgm:pt>
    <dgm:pt modelId="{728EDD8D-33BB-4BCC-BDCC-7341E71DD6CA}" type="pres">
      <dgm:prSet presAssocID="{603CF655-BC45-4637-A06C-19AAC4F02BF7}" presName="rightChild" presStyleLbl="node2" presStyleIdx="0" presStyleCnt="1" custScaleX="159317" custLinFactNeighborX="7495" custLinFactNeighborY="3145">
        <dgm:presLayoutVars>
          <dgm:chMax val="0"/>
          <dgm:chPref val="0"/>
        </dgm:presLayoutVars>
      </dgm:prSet>
      <dgm:spPr/>
      <dgm:t>
        <a:bodyPr/>
        <a:lstStyle/>
        <a:p>
          <a:endParaRPr lang="es-ES"/>
        </a:p>
      </dgm:t>
    </dgm:pt>
    <dgm:pt modelId="{30745CD3-2D88-43A1-A741-A9108F7C90F5}" type="pres">
      <dgm:prSet presAssocID="{603CF655-BC45-4637-A06C-19AAC4F02BF7}" presName="parentText1" presStyleLbl="revTx" presStyleIdx="2" presStyleCnt="3">
        <dgm:presLayoutVars>
          <dgm:chMax val="4"/>
          <dgm:chPref val="3"/>
          <dgm:bulletEnabled val="1"/>
        </dgm:presLayoutVars>
      </dgm:prSet>
      <dgm:spPr/>
      <dgm:t>
        <a:bodyPr/>
        <a:lstStyle/>
        <a:p>
          <a:endParaRPr lang="es-ES"/>
        </a:p>
      </dgm:t>
    </dgm:pt>
  </dgm:ptLst>
  <dgm:cxnLst>
    <dgm:cxn modelId="{09A35162-E8AD-493B-8A9B-2300750154AA}" srcId="{FF27B9BF-8867-42C7-8D63-9A86372CBEFA}" destId="{7270CBC0-6C5E-408C-AFB6-7998E6224266}" srcOrd="0" destOrd="0" parTransId="{2AC8978B-98C5-423B-8287-2234EBFC354E}" sibTransId="{AD188FC7-5FB0-415A-8C38-911A5D44DC3A}"/>
    <dgm:cxn modelId="{EAB6E73A-4017-4545-9C23-865480495D02}" srcId="{603CF655-BC45-4637-A06C-19AAC4F02BF7}" destId="{7021B531-D84D-4C67-8E64-9AF6D4431323}" srcOrd="2" destOrd="0" parTransId="{72C61785-EAB2-4087-8F30-FEDF2A6041DD}" sibTransId="{F53C5572-ABDB-4B88-B2C0-F4409E3EE48B}"/>
    <dgm:cxn modelId="{128FA0C7-AF75-488F-BFD8-3B3FA63735E8}" type="presOf" srcId="{83DA9197-8D68-48C7-9491-2475C06A10F1}" destId="{7660704F-97A4-45D9-865A-70A382FC0011}" srcOrd="0" destOrd="0" presId="urn:microsoft.com/office/officeart/2009/3/layout/PhasedProcess"/>
    <dgm:cxn modelId="{763FEF66-28F5-4326-83DE-DC98A97EF970}" type="presOf" srcId="{FF27B9BF-8867-42C7-8D63-9A86372CBEFA}" destId="{1BD717DD-9BC4-414A-9E17-02764398727F}" srcOrd="0" destOrd="0" presId="urn:microsoft.com/office/officeart/2009/3/layout/PhasedProcess"/>
    <dgm:cxn modelId="{20FF97BE-EE76-4C9C-BE86-DE88EADA1438}" type="presOf" srcId="{75F7EC69-22DF-437F-8BB3-69DEBFA8AC0A}" destId="{728EDD8D-33BB-4BCC-BDCC-7341E71DD6CA}" srcOrd="0" destOrd="0" presId="urn:microsoft.com/office/officeart/2009/3/layout/PhasedProcess"/>
    <dgm:cxn modelId="{BFF286BF-D284-48FD-B72B-94DAD25FF943}" srcId="{7021B531-D84D-4C67-8E64-9AF6D4431323}" destId="{75F7EC69-22DF-437F-8BB3-69DEBFA8AC0A}" srcOrd="0" destOrd="0" parTransId="{9C4C71E6-CB90-456D-AC57-BF445B56CD46}" sibTransId="{D608D1F7-A536-4972-B3CA-B7C20FA22822}"/>
    <dgm:cxn modelId="{04099CE9-CED4-47B5-AEA7-C7677919E5FA}" type="presOf" srcId="{7270CBC0-6C5E-408C-AFB6-7998E6224266}" destId="{75DF549E-01AE-4004-ADEA-698187C84EFE}" srcOrd="0" destOrd="0" presId="urn:microsoft.com/office/officeart/2009/3/layout/PhasedProcess"/>
    <dgm:cxn modelId="{D2827B2B-46BA-4645-8676-FA12E7BB980B}" srcId="{434A0849-5901-49B7-B6FB-4BBD37F0E2CE}" destId="{83DA9197-8D68-48C7-9491-2475C06A10F1}" srcOrd="1" destOrd="0" parTransId="{C2549728-DB79-4B50-BD4F-124DFD3C1407}" sibTransId="{6FE91691-5015-44EA-A11C-2500A9D2D8FF}"/>
    <dgm:cxn modelId="{90649C87-85AD-48E3-9035-996F018DD620}" type="presOf" srcId="{B69CE6E6-8A78-475C-95FD-55EA8CA5B779}" destId="{90CCDD62-40B9-4E67-B0BD-CB7E39BBA665}" srcOrd="0" destOrd="0" presId="urn:microsoft.com/office/officeart/2009/3/layout/PhasedProcess"/>
    <dgm:cxn modelId="{C5B79E10-16A2-42E1-B543-A7B579A1A8F9}" type="presOf" srcId="{7021B531-D84D-4C67-8E64-9AF6D4431323}" destId="{CF10918C-EEED-49C0-A0FE-2B484DEA3B89}" srcOrd="0" destOrd="0" presId="urn:microsoft.com/office/officeart/2009/3/layout/PhasedProcess"/>
    <dgm:cxn modelId="{15D101AC-DAA7-4625-A01C-0DC6B7B957C1}" type="presOf" srcId="{603CF655-BC45-4637-A06C-19AAC4F02BF7}" destId="{5626A701-99E8-4BCD-9CB0-3B6F047D5022}" srcOrd="0" destOrd="0" presId="urn:microsoft.com/office/officeart/2009/3/layout/PhasedProcess"/>
    <dgm:cxn modelId="{337D976D-7574-49E6-9587-80DB0D8F3268}" type="presOf" srcId="{7270CBC0-6C5E-408C-AFB6-7998E6224266}" destId="{F6F00F4B-8F82-48D3-A69A-6C2BFFF1132F}" srcOrd="1" destOrd="0" presId="urn:microsoft.com/office/officeart/2009/3/layout/PhasedProcess"/>
    <dgm:cxn modelId="{E8CABBCC-B015-4135-B425-09A5B4B0660D}" srcId="{603CF655-BC45-4637-A06C-19AAC4F02BF7}" destId="{FF27B9BF-8867-42C7-8D63-9A86372CBEFA}" srcOrd="1" destOrd="0" parTransId="{4F52FD6A-9A7B-45EC-84FA-CEE4712DB6F7}" sibTransId="{0D1A9F21-3488-42BF-AC5E-35B19BF993E5}"/>
    <dgm:cxn modelId="{BE43E7F0-4690-4060-8EFC-00571AFE78D8}" srcId="{603CF655-BC45-4637-A06C-19AAC4F02BF7}" destId="{434A0849-5901-49B7-B6FB-4BBD37F0E2CE}" srcOrd="0" destOrd="0" parTransId="{0786EE85-2B99-43D8-84FE-1EC0C5A2FB5A}" sibTransId="{D552EF6E-02BD-4110-B093-8DAC022137DE}"/>
    <dgm:cxn modelId="{04AE9CF0-9854-40E1-83A9-A861C23581D8}" srcId="{434A0849-5901-49B7-B6FB-4BBD37F0E2CE}" destId="{B69CE6E6-8A78-475C-95FD-55EA8CA5B779}" srcOrd="0" destOrd="0" parTransId="{B87DC87D-569C-4A82-B0BC-BD127E0A4C03}" sibTransId="{401431BA-CAE1-4895-B384-39950F3BBEC2}"/>
    <dgm:cxn modelId="{56D1BFBC-BE4A-4750-ADB7-7699EBC74F19}" type="presOf" srcId="{434A0849-5901-49B7-B6FB-4BBD37F0E2CE}" destId="{30745CD3-2D88-43A1-A741-A9108F7C90F5}" srcOrd="0" destOrd="0" presId="urn:microsoft.com/office/officeart/2009/3/layout/PhasedProcess"/>
    <dgm:cxn modelId="{3BCF0532-616B-4828-A580-D31A593A2579}" type="presParOf" srcId="{5626A701-99E8-4BCD-9CB0-3B6F047D5022}" destId="{4108274D-6443-45AC-9C8D-2CB8C8900539}" srcOrd="0" destOrd="0" presId="urn:microsoft.com/office/officeart/2009/3/layout/PhasedProcess"/>
    <dgm:cxn modelId="{94EB0B40-889C-4311-ADD8-D77717321D81}" type="presParOf" srcId="{5626A701-99E8-4BCD-9CB0-3B6F047D5022}" destId="{833951C1-B3DD-4DA1-950D-D1D8FB23AC4F}" srcOrd="1" destOrd="0" presId="urn:microsoft.com/office/officeart/2009/3/layout/PhasedProcess"/>
    <dgm:cxn modelId="{A2EED2EA-7AE8-46AF-BFE9-DAB9CB13D16F}" type="presParOf" srcId="{5626A701-99E8-4BCD-9CB0-3B6F047D5022}" destId="{1BD717DD-9BC4-414A-9E17-02764398727F}" srcOrd="2" destOrd="0" presId="urn:microsoft.com/office/officeart/2009/3/layout/PhasedProcess"/>
    <dgm:cxn modelId="{4B9F42E8-AA6D-4627-88DE-F77D1D0CC8CD}" type="presParOf" srcId="{5626A701-99E8-4BCD-9CB0-3B6F047D5022}" destId="{7F08EC8E-2B08-4A75-BABC-93D468AF09EE}" srcOrd="3" destOrd="0" presId="urn:microsoft.com/office/officeart/2009/3/layout/PhasedProcess"/>
    <dgm:cxn modelId="{F4F7C848-D0A8-4E41-BC0F-DA0B3B428D90}" type="presParOf" srcId="{5626A701-99E8-4BCD-9CB0-3B6F047D5022}" destId="{B3657C05-4257-4B34-86BF-2387C8FD70D6}" srcOrd="4" destOrd="0" presId="urn:microsoft.com/office/officeart/2009/3/layout/PhasedProcess"/>
    <dgm:cxn modelId="{6CBA1640-645E-4FCC-9CBC-C19E76FA4DF8}" type="presParOf" srcId="{5626A701-99E8-4BCD-9CB0-3B6F047D5022}" destId="{CF10918C-EEED-49C0-A0FE-2B484DEA3B89}" srcOrd="5" destOrd="0" presId="urn:microsoft.com/office/officeart/2009/3/layout/PhasedProcess"/>
    <dgm:cxn modelId="{C5CCC462-1E4D-4EA4-AB71-15E29684046F}" type="presParOf" srcId="{5626A701-99E8-4BCD-9CB0-3B6F047D5022}" destId="{39FC3920-1342-45AA-964F-48A0272A3574}" srcOrd="6" destOrd="0" presId="urn:microsoft.com/office/officeart/2009/3/layout/PhasedProcess"/>
    <dgm:cxn modelId="{C6511856-3E9E-4487-B723-3C08F941ACE9}" type="presParOf" srcId="{39FC3920-1342-45AA-964F-48A0272A3574}" destId="{75DF549E-01AE-4004-ADEA-698187C84EFE}" srcOrd="0" destOrd="0" presId="urn:microsoft.com/office/officeart/2009/3/layout/PhasedProcess"/>
    <dgm:cxn modelId="{4457DB06-4B71-4DD2-AF43-8E92BB2E9C58}" type="presParOf" srcId="{39FC3920-1342-45AA-964F-48A0272A3574}" destId="{F6F00F4B-8F82-48D3-A69A-6C2BFFF1132F}" srcOrd="1" destOrd="0" presId="urn:microsoft.com/office/officeart/2009/3/layout/PhasedProcess"/>
    <dgm:cxn modelId="{B93587C4-13E9-44D7-9A21-32F6674BD6A7}" type="presParOf" srcId="{5626A701-99E8-4BCD-9CB0-3B6F047D5022}" destId="{DADF0C6D-ED86-49AF-A3B6-6D9359B761D3}" srcOrd="7" destOrd="0" presId="urn:microsoft.com/office/officeart/2009/3/layout/PhasedProcess"/>
    <dgm:cxn modelId="{CE1CA674-587F-4A2B-AEE4-4C0002AE178F}" type="presParOf" srcId="{DADF0C6D-ED86-49AF-A3B6-6D9359B761D3}" destId="{90CCDD62-40B9-4E67-B0BD-CB7E39BBA665}" srcOrd="0" destOrd="0" presId="urn:microsoft.com/office/officeart/2009/3/layout/PhasedProcess"/>
    <dgm:cxn modelId="{67447AB5-C3FD-4DFC-9F57-8603B487075B}" type="presParOf" srcId="{DADF0C6D-ED86-49AF-A3B6-6D9359B761D3}" destId="{014CB26A-1CDD-4B09-BBC5-41D5546240E1}" srcOrd="1" destOrd="0" presId="urn:microsoft.com/office/officeart/2009/3/layout/PhasedProcess"/>
    <dgm:cxn modelId="{BCEC3E48-7B9B-4340-B00C-291D5F11DE5F}" type="presParOf" srcId="{DADF0C6D-ED86-49AF-A3B6-6D9359B761D3}" destId="{E3EC1655-1EA8-4B2C-83E4-0B60CDDDA475}" srcOrd="2" destOrd="0" presId="urn:microsoft.com/office/officeart/2009/3/layout/PhasedProcess"/>
    <dgm:cxn modelId="{FFA9B797-FB25-46A1-BB05-5CBF02698DED}" type="presParOf" srcId="{DADF0C6D-ED86-49AF-A3B6-6D9359B761D3}" destId="{7660704F-97A4-45D9-865A-70A382FC0011}" srcOrd="3" destOrd="0" presId="urn:microsoft.com/office/officeart/2009/3/layout/PhasedProcess"/>
    <dgm:cxn modelId="{1661828A-1C38-47A8-8488-9F437B1C6A26}" type="presParOf" srcId="{DADF0C6D-ED86-49AF-A3B6-6D9359B761D3}" destId="{019FF1A1-E288-43D2-AC6D-1BE86301973B}" srcOrd="4" destOrd="0" presId="urn:microsoft.com/office/officeart/2009/3/layout/PhasedProcess"/>
    <dgm:cxn modelId="{963713BE-BDA1-4886-9958-3C1E109BD77A}" type="presParOf" srcId="{5626A701-99E8-4BCD-9CB0-3B6F047D5022}" destId="{728EDD8D-33BB-4BCC-BDCC-7341E71DD6CA}" srcOrd="8" destOrd="0" presId="urn:microsoft.com/office/officeart/2009/3/layout/PhasedProcess"/>
    <dgm:cxn modelId="{363DDA9D-A012-4DA4-89DC-DAC907596174}" type="presParOf" srcId="{5626A701-99E8-4BCD-9CB0-3B6F047D5022}" destId="{30745CD3-2D88-43A1-A741-A9108F7C90F5}" srcOrd="9" destOrd="0" presId="urn:microsoft.com/office/officeart/2009/3/layout/Phased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4F40D3-4E70-4C11-B28F-A8E267133EBA}" type="doc">
      <dgm:prSet loTypeId="urn:microsoft.com/office/officeart/2005/8/layout/bProcess3" loCatId="process" qsTypeId="urn:microsoft.com/office/officeart/2005/8/quickstyle/3d2" qsCatId="3D" csTypeId="urn:microsoft.com/office/officeart/2005/8/colors/colorful1" csCatId="colorful" phldr="1"/>
      <dgm:spPr/>
      <dgm:t>
        <a:bodyPr/>
        <a:lstStyle/>
        <a:p>
          <a:endParaRPr lang="es-ES"/>
        </a:p>
      </dgm:t>
    </dgm:pt>
    <dgm:pt modelId="{6A249556-6196-4F62-8143-3CD8C58C2EC4}">
      <dgm:prSet phldrT="[Texto]" custT="1"/>
      <dgm:spPr/>
      <dgm:t>
        <a:bodyPr/>
        <a:lstStyle/>
        <a:p>
          <a:r>
            <a:rPr lang="es-MX" sz="2000" b="1" dirty="0" smtClean="0"/>
            <a:t>Delimita el ámbito circunstancial</a:t>
          </a:r>
        </a:p>
      </dgm:t>
    </dgm:pt>
    <dgm:pt modelId="{688AAEE5-629D-47CA-8755-D6643B0A7E07}" type="parTrans" cxnId="{276A5AA4-7943-4F2D-A01F-7A6A77689BEB}">
      <dgm:prSet/>
      <dgm:spPr/>
      <dgm:t>
        <a:bodyPr/>
        <a:lstStyle/>
        <a:p>
          <a:endParaRPr lang="es-ES"/>
        </a:p>
      </dgm:t>
    </dgm:pt>
    <dgm:pt modelId="{7663DB38-13EA-4843-9858-5E65A6B7DCA3}" type="sibTrans" cxnId="{276A5AA4-7943-4F2D-A01F-7A6A77689BEB}">
      <dgm:prSet/>
      <dgm:spPr/>
      <dgm:t>
        <a:bodyPr/>
        <a:lstStyle/>
        <a:p>
          <a:endParaRPr lang="es-ES"/>
        </a:p>
      </dgm:t>
    </dgm:pt>
    <dgm:pt modelId="{8A6EE5A3-12C0-492C-BEC8-FFF715C68C70}">
      <dgm:prSet phldrT="[Texto]" custT="1"/>
      <dgm:spPr/>
      <dgm:t>
        <a:bodyPr/>
        <a:lstStyle/>
        <a:p>
          <a:r>
            <a:rPr lang="es-MX" sz="2000" b="1" dirty="0" smtClean="0"/>
            <a:t>Delimita el ambiente físico</a:t>
          </a:r>
          <a:endParaRPr lang="es-ES" sz="2000" dirty="0"/>
        </a:p>
      </dgm:t>
    </dgm:pt>
    <dgm:pt modelId="{F28C4FCB-52A9-421A-B9EA-749128745BCB}" type="parTrans" cxnId="{E7503BBD-6D36-4989-9628-300BEF9FEB64}">
      <dgm:prSet/>
      <dgm:spPr/>
      <dgm:t>
        <a:bodyPr/>
        <a:lstStyle/>
        <a:p>
          <a:endParaRPr lang="es-ES"/>
        </a:p>
      </dgm:t>
    </dgm:pt>
    <dgm:pt modelId="{16FB46CA-6615-46A9-9ABF-EFC9AD9F6DBF}" type="sibTrans" cxnId="{E7503BBD-6D36-4989-9628-300BEF9FEB64}">
      <dgm:prSet/>
      <dgm:spPr/>
      <dgm:t>
        <a:bodyPr/>
        <a:lstStyle/>
        <a:p>
          <a:endParaRPr lang="es-ES"/>
        </a:p>
      </dgm:t>
    </dgm:pt>
    <dgm:pt modelId="{96FC314B-BE21-45E3-B1CF-CFD2E01D58D4}">
      <dgm:prSet phldrT="[Texto]" custT="1"/>
      <dgm:spPr/>
      <dgm:t>
        <a:bodyPr/>
        <a:lstStyle/>
        <a:p>
          <a:r>
            <a:rPr lang="es-MX" sz="2000" b="1" dirty="0" smtClean="0"/>
            <a:t>Aportación de  particularidades y argumentos cualitativos del medio en el que se lleva a cabo la investigación</a:t>
          </a:r>
          <a:endParaRPr lang="es-ES" sz="2000" dirty="0"/>
        </a:p>
      </dgm:t>
    </dgm:pt>
    <dgm:pt modelId="{F3F41EBA-53E1-4B53-ABA2-55EA2BD208BC}" type="parTrans" cxnId="{7FDB68FE-E45D-4AAB-B4A0-6A93C51A0924}">
      <dgm:prSet/>
      <dgm:spPr/>
      <dgm:t>
        <a:bodyPr/>
        <a:lstStyle/>
        <a:p>
          <a:endParaRPr lang="es-ES"/>
        </a:p>
      </dgm:t>
    </dgm:pt>
    <dgm:pt modelId="{E8FCE7A3-2374-4835-AC97-9DE64DD08D7B}" type="sibTrans" cxnId="{7FDB68FE-E45D-4AAB-B4A0-6A93C51A0924}">
      <dgm:prSet/>
      <dgm:spPr/>
      <dgm:t>
        <a:bodyPr/>
        <a:lstStyle/>
        <a:p>
          <a:endParaRPr lang="es-ES"/>
        </a:p>
      </dgm:t>
    </dgm:pt>
    <dgm:pt modelId="{239AF435-C4F4-4BD3-ADA6-61EE71166042}" type="pres">
      <dgm:prSet presAssocID="{1A4F40D3-4E70-4C11-B28F-A8E267133EBA}" presName="Name0" presStyleCnt="0">
        <dgm:presLayoutVars>
          <dgm:dir/>
          <dgm:resizeHandles val="exact"/>
        </dgm:presLayoutVars>
      </dgm:prSet>
      <dgm:spPr/>
      <dgm:t>
        <a:bodyPr/>
        <a:lstStyle/>
        <a:p>
          <a:endParaRPr lang="es-ES"/>
        </a:p>
      </dgm:t>
    </dgm:pt>
    <dgm:pt modelId="{42A8D516-DE4C-4D3A-AC6B-4E288A2271E1}" type="pres">
      <dgm:prSet presAssocID="{6A249556-6196-4F62-8143-3CD8C58C2EC4}" presName="node" presStyleLbl="node1" presStyleIdx="0" presStyleCnt="3">
        <dgm:presLayoutVars>
          <dgm:bulletEnabled val="1"/>
        </dgm:presLayoutVars>
      </dgm:prSet>
      <dgm:spPr/>
      <dgm:t>
        <a:bodyPr/>
        <a:lstStyle/>
        <a:p>
          <a:endParaRPr lang="es-ES"/>
        </a:p>
      </dgm:t>
    </dgm:pt>
    <dgm:pt modelId="{A020475B-0BAA-4B97-9F88-4179942E3588}" type="pres">
      <dgm:prSet presAssocID="{7663DB38-13EA-4843-9858-5E65A6B7DCA3}" presName="sibTrans" presStyleLbl="sibTrans1D1" presStyleIdx="0" presStyleCnt="2"/>
      <dgm:spPr/>
      <dgm:t>
        <a:bodyPr/>
        <a:lstStyle/>
        <a:p>
          <a:endParaRPr lang="es-ES"/>
        </a:p>
      </dgm:t>
    </dgm:pt>
    <dgm:pt modelId="{A273388F-22CF-4E73-8FB2-F987365B6256}" type="pres">
      <dgm:prSet presAssocID="{7663DB38-13EA-4843-9858-5E65A6B7DCA3}" presName="connectorText" presStyleLbl="sibTrans1D1" presStyleIdx="0" presStyleCnt="2"/>
      <dgm:spPr/>
      <dgm:t>
        <a:bodyPr/>
        <a:lstStyle/>
        <a:p>
          <a:endParaRPr lang="es-ES"/>
        </a:p>
      </dgm:t>
    </dgm:pt>
    <dgm:pt modelId="{F31D9FBB-D835-4EE6-9A2C-C22D1E0F8549}" type="pres">
      <dgm:prSet presAssocID="{8A6EE5A3-12C0-492C-BEC8-FFF715C68C70}" presName="node" presStyleLbl="node1" presStyleIdx="1" presStyleCnt="3">
        <dgm:presLayoutVars>
          <dgm:bulletEnabled val="1"/>
        </dgm:presLayoutVars>
      </dgm:prSet>
      <dgm:spPr/>
      <dgm:t>
        <a:bodyPr/>
        <a:lstStyle/>
        <a:p>
          <a:endParaRPr lang="es-ES"/>
        </a:p>
      </dgm:t>
    </dgm:pt>
    <dgm:pt modelId="{C3B67280-6288-489E-AB59-FE9A4827EDCB}" type="pres">
      <dgm:prSet presAssocID="{16FB46CA-6615-46A9-9ABF-EFC9AD9F6DBF}" presName="sibTrans" presStyleLbl="sibTrans1D1" presStyleIdx="1" presStyleCnt="2"/>
      <dgm:spPr/>
      <dgm:t>
        <a:bodyPr/>
        <a:lstStyle/>
        <a:p>
          <a:endParaRPr lang="es-ES"/>
        </a:p>
      </dgm:t>
    </dgm:pt>
    <dgm:pt modelId="{4C1E5633-96A7-4EC3-8CE6-AA16B7A1F24D}" type="pres">
      <dgm:prSet presAssocID="{16FB46CA-6615-46A9-9ABF-EFC9AD9F6DBF}" presName="connectorText" presStyleLbl="sibTrans1D1" presStyleIdx="1" presStyleCnt="2"/>
      <dgm:spPr/>
      <dgm:t>
        <a:bodyPr/>
        <a:lstStyle/>
        <a:p>
          <a:endParaRPr lang="es-ES"/>
        </a:p>
      </dgm:t>
    </dgm:pt>
    <dgm:pt modelId="{751AEAE9-4B23-4F80-9A53-D1843647F70E}" type="pres">
      <dgm:prSet presAssocID="{96FC314B-BE21-45E3-B1CF-CFD2E01D58D4}" presName="node" presStyleLbl="node1" presStyleIdx="2" presStyleCnt="3">
        <dgm:presLayoutVars>
          <dgm:bulletEnabled val="1"/>
        </dgm:presLayoutVars>
      </dgm:prSet>
      <dgm:spPr/>
      <dgm:t>
        <a:bodyPr/>
        <a:lstStyle/>
        <a:p>
          <a:endParaRPr lang="es-ES"/>
        </a:p>
      </dgm:t>
    </dgm:pt>
  </dgm:ptLst>
  <dgm:cxnLst>
    <dgm:cxn modelId="{7FDB68FE-E45D-4AAB-B4A0-6A93C51A0924}" srcId="{1A4F40D3-4E70-4C11-B28F-A8E267133EBA}" destId="{96FC314B-BE21-45E3-B1CF-CFD2E01D58D4}" srcOrd="2" destOrd="0" parTransId="{F3F41EBA-53E1-4B53-ABA2-55EA2BD208BC}" sibTransId="{E8FCE7A3-2374-4835-AC97-9DE64DD08D7B}"/>
    <dgm:cxn modelId="{F8DD7B76-0FB0-429F-9AA8-AF4C9BE6923B}" type="presOf" srcId="{96FC314B-BE21-45E3-B1CF-CFD2E01D58D4}" destId="{751AEAE9-4B23-4F80-9A53-D1843647F70E}" srcOrd="0" destOrd="0" presId="urn:microsoft.com/office/officeart/2005/8/layout/bProcess3"/>
    <dgm:cxn modelId="{276A5AA4-7943-4F2D-A01F-7A6A77689BEB}" srcId="{1A4F40D3-4E70-4C11-B28F-A8E267133EBA}" destId="{6A249556-6196-4F62-8143-3CD8C58C2EC4}" srcOrd="0" destOrd="0" parTransId="{688AAEE5-629D-47CA-8755-D6643B0A7E07}" sibTransId="{7663DB38-13EA-4843-9858-5E65A6B7DCA3}"/>
    <dgm:cxn modelId="{B0B707F9-B943-42D8-A1E4-2169255081C9}" type="presOf" srcId="{16FB46CA-6615-46A9-9ABF-EFC9AD9F6DBF}" destId="{C3B67280-6288-489E-AB59-FE9A4827EDCB}" srcOrd="0" destOrd="0" presId="urn:microsoft.com/office/officeart/2005/8/layout/bProcess3"/>
    <dgm:cxn modelId="{802EBFA1-09C0-4937-ACEE-22637C04FF66}" type="presOf" srcId="{7663DB38-13EA-4843-9858-5E65A6B7DCA3}" destId="{A020475B-0BAA-4B97-9F88-4179942E3588}" srcOrd="0" destOrd="0" presId="urn:microsoft.com/office/officeart/2005/8/layout/bProcess3"/>
    <dgm:cxn modelId="{2E15E319-7C9D-4BF3-AC2B-009BAEF6D1E9}" type="presOf" srcId="{6A249556-6196-4F62-8143-3CD8C58C2EC4}" destId="{42A8D516-DE4C-4D3A-AC6B-4E288A2271E1}" srcOrd="0" destOrd="0" presId="urn:microsoft.com/office/officeart/2005/8/layout/bProcess3"/>
    <dgm:cxn modelId="{AF0BC667-996E-48D5-BE49-B0893D9CBECD}" type="presOf" srcId="{7663DB38-13EA-4843-9858-5E65A6B7DCA3}" destId="{A273388F-22CF-4E73-8FB2-F987365B6256}" srcOrd="1" destOrd="0" presId="urn:microsoft.com/office/officeart/2005/8/layout/bProcess3"/>
    <dgm:cxn modelId="{E7503BBD-6D36-4989-9628-300BEF9FEB64}" srcId="{1A4F40D3-4E70-4C11-B28F-A8E267133EBA}" destId="{8A6EE5A3-12C0-492C-BEC8-FFF715C68C70}" srcOrd="1" destOrd="0" parTransId="{F28C4FCB-52A9-421A-B9EA-749128745BCB}" sibTransId="{16FB46CA-6615-46A9-9ABF-EFC9AD9F6DBF}"/>
    <dgm:cxn modelId="{5D106664-893F-4F08-A13B-3FD9E01E2F8A}" type="presOf" srcId="{8A6EE5A3-12C0-492C-BEC8-FFF715C68C70}" destId="{F31D9FBB-D835-4EE6-9A2C-C22D1E0F8549}" srcOrd="0" destOrd="0" presId="urn:microsoft.com/office/officeart/2005/8/layout/bProcess3"/>
    <dgm:cxn modelId="{4153FC36-638D-4F84-B82A-FE5929B4D7A9}" type="presOf" srcId="{1A4F40D3-4E70-4C11-B28F-A8E267133EBA}" destId="{239AF435-C4F4-4BD3-ADA6-61EE71166042}" srcOrd="0" destOrd="0" presId="urn:microsoft.com/office/officeart/2005/8/layout/bProcess3"/>
    <dgm:cxn modelId="{2DB2DD2A-DB08-46AE-9756-5706F68E7AE0}" type="presOf" srcId="{16FB46CA-6615-46A9-9ABF-EFC9AD9F6DBF}" destId="{4C1E5633-96A7-4EC3-8CE6-AA16B7A1F24D}" srcOrd="1" destOrd="0" presId="urn:microsoft.com/office/officeart/2005/8/layout/bProcess3"/>
    <dgm:cxn modelId="{EA1A61D6-4900-4683-8975-EB7E9ABFED12}" type="presParOf" srcId="{239AF435-C4F4-4BD3-ADA6-61EE71166042}" destId="{42A8D516-DE4C-4D3A-AC6B-4E288A2271E1}" srcOrd="0" destOrd="0" presId="urn:microsoft.com/office/officeart/2005/8/layout/bProcess3"/>
    <dgm:cxn modelId="{1D65CD75-6204-443B-BB29-A488E0498F0B}" type="presParOf" srcId="{239AF435-C4F4-4BD3-ADA6-61EE71166042}" destId="{A020475B-0BAA-4B97-9F88-4179942E3588}" srcOrd="1" destOrd="0" presId="urn:microsoft.com/office/officeart/2005/8/layout/bProcess3"/>
    <dgm:cxn modelId="{5CFC4A4F-1C9E-4DD2-8B17-3D91A5E62832}" type="presParOf" srcId="{A020475B-0BAA-4B97-9F88-4179942E3588}" destId="{A273388F-22CF-4E73-8FB2-F987365B6256}" srcOrd="0" destOrd="0" presId="urn:microsoft.com/office/officeart/2005/8/layout/bProcess3"/>
    <dgm:cxn modelId="{A87F1BFA-E95C-4E55-9247-607BC2F64B5E}" type="presParOf" srcId="{239AF435-C4F4-4BD3-ADA6-61EE71166042}" destId="{F31D9FBB-D835-4EE6-9A2C-C22D1E0F8549}" srcOrd="2" destOrd="0" presId="urn:microsoft.com/office/officeart/2005/8/layout/bProcess3"/>
    <dgm:cxn modelId="{2B8ED297-8709-48A4-B4C0-3683F2D47F1D}" type="presParOf" srcId="{239AF435-C4F4-4BD3-ADA6-61EE71166042}" destId="{C3B67280-6288-489E-AB59-FE9A4827EDCB}" srcOrd="3" destOrd="0" presId="urn:microsoft.com/office/officeart/2005/8/layout/bProcess3"/>
    <dgm:cxn modelId="{6FF50142-3F99-405A-8683-8B119324EDDC}" type="presParOf" srcId="{C3B67280-6288-489E-AB59-FE9A4827EDCB}" destId="{4C1E5633-96A7-4EC3-8CE6-AA16B7A1F24D}" srcOrd="0" destOrd="0" presId="urn:microsoft.com/office/officeart/2005/8/layout/bProcess3"/>
    <dgm:cxn modelId="{0638F017-BAD7-4A90-AA1C-EDDC857CF602}" type="presParOf" srcId="{239AF435-C4F4-4BD3-ADA6-61EE71166042}" destId="{751AEAE9-4B23-4F80-9A53-D1843647F70E}" srcOrd="4"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EA607E-AE9E-4A29-B7D2-BF41CF66D832}" type="doc">
      <dgm:prSet loTypeId="urn:microsoft.com/office/officeart/2005/8/layout/hList3" loCatId="list" qsTypeId="urn:microsoft.com/office/officeart/2005/8/quickstyle/3d2" qsCatId="3D" csTypeId="urn:microsoft.com/office/officeart/2005/8/colors/accent1_5" csCatId="accent1" phldr="1"/>
      <dgm:spPr/>
      <dgm:t>
        <a:bodyPr/>
        <a:lstStyle/>
        <a:p>
          <a:endParaRPr lang="es-ES"/>
        </a:p>
      </dgm:t>
    </dgm:pt>
    <dgm:pt modelId="{4C3C1048-6485-4250-98AB-17E4B1683A0C}">
      <dgm:prSet phldrT="[Texto]"/>
      <dgm:spPr/>
      <dgm:t>
        <a:bodyPr/>
        <a:lstStyle/>
        <a:p>
          <a:r>
            <a:rPr lang="es-MX" dirty="0" smtClean="0"/>
            <a:t>Es importante considerar los siguientes pasos para definir de manera clara y concisa su desarrollo:</a:t>
          </a:r>
          <a:endParaRPr lang="es-ES" dirty="0"/>
        </a:p>
      </dgm:t>
    </dgm:pt>
    <dgm:pt modelId="{EDF553AA-5080-4ED3-926C-EF13EE1A28CE}" type="parTrans" cxnId="{014CFA32-B010-4E1D-9251-36E23CDA5DF5}">
      <dgm:prSet/>
      <dgm:spPr/>
      <dgm:t>
        <a:bodyPr/>
        <a:lstStyle/>
        <a:p>
          <a:endParaRPr lang="es-ES">
            <a:solidFill>
              <a:schemeClr val="tx1"/>
            </a:solidFill>
          </a:endParaRPr>
        </a:p>
      </dgm:t>
    </dgm:pt>
    <dgm:pt modelId="{3AFFDE2D-386D-45B4-823C-4DE58BC5441A}" type="sibTrans" cxnId="{014CFA32-B010-4E1D-9251-36E23CDA5DF5}">
      <dgm:prSet/>
      <dgm:spPr/>
      <dgm:t>
        <a:bodyPr/>
        <a:lstStyle/>
        <a:p>
          <a:endParaRPr lang="es-ES">
            <a:solidFill>
              <a:schemeClr val="tx1"/>
            </a:solidFill>
          </a:endParaRPr>
        </a:p>
      </dgm:t>
    </dgm:pt>
    <dgm:pt modelId="{56B6D7F6-F42B-4E3E-AC31-EA82D50BE875}">
      <dgm:prSet phldrT="[Texto]"/>
      <dgm:spPr/>
      <dgm:t>
        <a:bodyPr/>
        <a:lstStyle/>
        <a:p>
          <a:r>
            <a:rPr lang="es-MX" smtClean="0"/>
            <a:t>Ubicación del tiempo y espacio de la investigación. </a:t>
          </a:r>
          <a:endParaRPr lang="es-ES" dirty="0"/>
        </a:p>
      </dgm:t>
    </dgm:pt>
    <dgm:pt modelId="{D4BA9F2D-C97A-437B-A4E9-4376F78CE5A5}" type="parTrans" cxnId="{344F89DE-D6BE-4848-923F-788115D2E14E}">
      <dgm:prSet/>
      <dgm:spPr/>
      <dgm:t>
        <a:bodyPr/>
        <a:lstStyle/>
        <a:p>
          <a:endParaRPr lang="es-ES">
            <a:solidFill>
              <a:schemeClr val="tx1"/>
            </a:solidFill>
          </a:endParaRPr>
        </a:p>
      </dgm:t>
    </dgm:pt>
    <dgm:pt modelId="{7B191B92-F01D-4CBD-9CC6-C2B2EDACD447}" type="sibTrans" cxnId="{344F89DE-D6BE-4848-923F-788115D2E14E}">
      <dgm:prSet/>
      <dgm:spPr/>
      <dgm:t>
        <a:bodyPr/>
        <a:lstStyle/>
        <a:p>
          <a:endParaRPr lang="es-ES">
            <a:solidFill>
              <a:schemeClr val="tx1"/>
            </a:solidFill>
          </a:endParaRPr>
        </a:p>
      </dgm:t>
    </dgm:pt>
    <dgm:pt modelId="{374993ED-2400-466E-A509-9C12CD526E21}">
      <dgm:prSet phldrT="[Texto]"/>
      <dgm:spPr/>
      <dgm:t>
        <a:bodyPr/>
        <a:lstStyle/>
        <a:p>
          <a:r>
            <a:rPr lang="es-MX" smtClean="0"/>
            <a:t>El sujeto de estudio.</a:t>
          </a:r>
          <a:endParaRPr lang="es-ES" dirty="0"/>
        </a:p>
      </dgm:t>
    </dgm:pt>
    <dgm:pt modelId="{32C7E7E3-22CA-4D8E-8C80-1689B48A5B1A}" type="parTrans" cxnId="{8DF7A1D5-4696-4C7A-9763-FC2FF15FFC95}">
      <dgm:prSet/>
      <dgm:spPr/>
      <dgm:t>
        <a:bodyPr/>
        <a:lstStyle/>
        <a:p>
          <a:endParaRPr lang="es-ES">
            <a:solidFill>
              <a:schemeClr val="tx1"/>
            </a:solidFill>
          </a:endParaRPr>
        </a:p>
      </dgm:t>
    </dgm:pt>
    <dgm:pt modelId="{5FFE1BE0-8B13-41EE-99BE-850FA66D6784}" type="sibTrans" cxnId="{8DF7A1D5-4696-4C7A-9763-FC2FF15FFC95}">
      <dgm:prSet/>
      <dgm:spPr/>
      <dgm:t>
        <a:bodyPr/>
        <a:lstStyle/>
        <a:p>
          <a:endParaRPr lang="es-ES">
            <a:solidFill>
              <a:schemeClr val="tx1"/>
            </a:solidFill>
          </a:endParaRPr>
        </a:p>
      </dgm:t>
    </dgm:pt>
    <dgm:pt modelId="{7EF518ED-7D4F-40F8-A577-FCE591DD53B1}">
      <dgm:prSet phldrT="[Texto]"/>
      <dgm:spPr/>
      <dgm:t>
        <a:bodyPr/>
        <a:lstStyle/>
        <a:p>
          <a:r>
            <a:rPr lang="es-MX" smtClean="0"/>
            <a:t>Diagnóstico del sector en donde se realiza la investigación.</a:t>
          </a:r>
          <a:endParaRPr lang="es-ES" dirty="0"/>
        </a:p>
      </dgm:t>
    </dgm:pt>
    <dgm:pt modelId="{3FACCCA1-C146-4235-BAC0-AF8149B3F18E}" type="parTrans" cxnId="{33A80ECD-040D-4EF0-98A4-62E01EADF098}">
      <dgm:prSet/>
      <dgm:spPr/>
      <dgm:t>
        <a:bodyPr/>
        <a:lstStyle/>
        <a:p>
          <a:endParaRPr lang="es-ES">
            <a:solidFill>
              <a:schemeClr val="tx1"/>
            </a:solidFill>
          </a:endParaRPr>
        </a:p>
      </dgm:t>
    </dgm:pt>
    <dgm:pt modelId="{DA9E1FD9-6506-4AC9-AD49-98B01A459EA4}" type="sibTrans" cxnId="{33A80ECD-040D-4EF0-98A4-62E01EADF098}">
      <dgm:prSet/>
      <dgm:spPr/>
      <dgm:t>
        <a:bodyPr/>
        <a:lstStyle/>
        <a:p>
          <a:endParaRPr lang="es-ES">
            <a:solidFill>
              <a:schemeClr val="tx1"/>
            </a:solidFill>
          </a:endParaRPr>
        </a:p>
      </dgm:t>
    </dgm:pt>
    <dgm:pt modelId="{4574D950-1F5E-444C-BB29-DBF2B25B5F93}">
      <dgm:prSet phldrT="[Texto]"/>
      <dgm:spPr/>
      <dgm:t>
        <a:bodyPr/>
        <a:lstStyle/>
        <a:p>
          <a:r>
            <a:rPr lang="es-MX" smtClean="0"/>
            <a:t>Comprensión del problema de investigación</a:t>
          </a:r>
          <a:endParaRPr lang="es-ES" dirty="0"/>
        </a:p>
      </dgm:t>
    </dgm:pt>
    <dgm:pt modelId="{1FBCF58B-A7D1-4D5F-9F3A-C2A4D20DF232}" type="parTrans" cxnId="{49698805-D77B-4D33-9A68-201BDB989C6B}">
      <dgm:prSet/>
      <dgm:spPr/>
      <dgm:t>
        <a:bodyPr/>
        <a:lstStyle/>
        <a:p>
          <a:endParaRPr lang="es-ES">
            <a:solidFill>
              <a:schemeClr val="tx1"/>
            </a:solidFill>
          </a:endParaRPr>
        </a:p>
      </dgm:t>
    </dgm:pt>
    <dgm:pt modelId="{4166DFCC-D665-488C-A1D3-1AC9997AA27E}" type="sibTrans" cxnId="{49698805-D77B-4D33-9A68-201BDB989C6B}">
      <dgm:prSet/>
      <dgm:spPr/>
      <dgm:t>
        <a:bodyPr/>
        <a:lstStyle/>
        <a:p>
          <a:endParaRPr lang="es-ES">
            <a:solidFill>
              <a:schemeClr val="tx1"/>
            </a:solidFill>
          </a:endParaRPr>
        </a:p>
      </dgm:t>
    </dgm:pt>
    <dgm:pt modelId="{05C8D7D3-77AA-4B33-A3E3-FB6BAEAD73F5}" type="pres">
      <dgm:prSet presAssocID="{FFEA607E-AE9E-4A29-B7D2-BF41CF66D832}" presName="composite" presStyleCnt="0">
        <dgm:presLayoutVars>
          <dgm:chMax val="1"/>
          <dgm:dir/>
          <dgm:resizeHandles val="exact"/>
        </dgm:presLayoutVars>
      </dgm:prSet>
      <dgm:spPr/>
      <dgm:t>
        <a:bodyPr/>
        <a:lstStyle/>
        <a:p>
          <a:endParaRPr lang="es-ES"/>
        </a:p>
      </dgm:t>
    </dgm:pt>
    <dgm:pt modelId="{A48BD5F0-1216-4FF1-BF1C-0C8C7F289F36}" type="pres">
      <dgm:prSet presAssocID="{4C3C1048-6485-4250-98AB-17E4B1683A0C}" presName="roof" presStyleLbl="dkBgShp" presStyleIdx="0" presStyleCnt="2" custLinFactNeighborX="0" custLinFactNeighborY="-840"/>
      <dgm:spPr/>
      <dgm:t>
        <a:bodyPr/>
        <a:lstStyle/>
        <a:p>
          <a:endParaRPr lang="es-ES"/>
        </a:p>
      </dgm:t>
    </dgm:pt>
    <dgm:pt modelId="{6B1AD673-FEF8-4D19-AC42-13D1A2551116}" type="pres">
      <dgm:prSet presAssocID="{4C3C1048-6485-4250-98AB-17E4B1683A0C}" presName="pillars" presStyleCnt="0"/>
      <dgm:spPr/>
    </dgm:pt>
    <dgm:pt modelId="{E03F8542-57F5-4943-A4E0-1BC29E41B0E5}" type="pres">
      <dgm:prSet presAssocID="{4C3C1048-6485-4250-98AB-17E4B1683A0C}" presName="pillar1" presStyleLbl="node1" presStyleIdx="0" presStyleCnt="4">
        <dgm:presLayoutVars>
          <dgm:bulletEnabled val="1"/>
        </dgm:presLayoutVars>
      </dgm:prSet>
      <dgm:spPr/>
      <dgm:t>
        <a:bodyPr/>
        <a:lstStyle/>
        <a:p>
          <a:endParaRPr lang="es-ES"/>
        </a:p>
      </dgm:t>
    </dgm:pt>
    <dgm:pt modelId="{B2926D0D-983E-48CC-9FE9-B6A9452B2607}" type="pres">
      <dgm:prSet presAssocID="{374993ED-2400-466E-A509-9C12CD526E21}" presName="pillarX" presStyleLbl="node1" presStyleIdx="1" presStyleCnt="4">
        <dgm:presLayoutVars>
          <dgm:bulletEnabled val="1"/>
        </dgm:presLayoutVars>
      </dgm:prSet>
      <dgm:spPr/>
      <dgm:t>
        <a:bodyPr/>
        <a:lstStyle/>
        <a:p>
          <a:endParaRPr lang="es-ES"/>
        </a:p>
      </dgm:t>
    </dgm:pt>
    <dgm:pt modelId="{90CB9448-3C80-4A76-8DA0-A6A2A31E7F50}" type="pres">
      <dgm:prSet presAssocID="{7EF518ED-7D4F-40F8-A577-FCE591DD53B1}" presName="pillarX" presStyleLbl="node1" presStyleIdx="2" presStyleCnt="4">
        <dgm:presLayoutVars>
          <dgm:bulletEnabled val="1"/>
        </dgm:presLayoutVars>
      </dgm:prSet>
      <dgm:spPr/>
      <dgm:t>
        <a:bodyPr/>
        <a:lstStyle/>
        <a:p>
          <a:endParaRPr lang="es-ES"/>
        </a:p>
      </dgm:t>
    </dgm:pt>
    <dgm:pt modelId="{01F605F7-B07B-4813-8892-81A688D21F72}" type="pres">
      <dgm:prSet presAssocID="{4574D950-1F5E-444C-BB29-DBF2B25B5F93}" presName="pillarX" presStyleLbl="node1" presStyleIdx="3" presStyleCnt="4">
        <dgm:presLayoutVars>
          <dgm:bulletEnabled val="1"/>
        </dgm:presLayoutVars>
      </dgm:prSet>
      <dgm:spPr/>
      <dgm:t>
        <a:bodyPr/>
        <a:lstStyle/>
        <a:p>
          <a:endParaRPr lang="es-ES"/>
        </a:p>
      </dgm:t>
    </dgm:pt>
    <dgm:pt modelId="{56BE44D2-8DA3-4C4B-8586-DD8949286117}" type="pres">
      <dgm:prSet presAssocID="{4C3C1048-6485-4250-98AB-17E4B1683A0C}" presName="base" presStyleLbl="dkBgShp" presStyleIdx="1" presStyleCnt="2" custLinFactNeighborX="-168" custLinFactNeighborY="-31550"/>
      <dgm:spPr/>
    </dgm:pt>
  </dgm:ptLst>
  <dgm:cxnLst>
    <dgm:cxn modelId="{81832168-9042-4844-BE88-4AD69D808CA9}" type="presOf" srcId="{7EF518ED-7D4F-40F8-A577-FCE591DD53B1}" destId="{90CB9448-3C80-4A76-8DA0-A6A2A31E7F50}" srcOrd="0" destOrd="0" presId="urn:microsoft.com/office/officeart/2005/8/layout/hList3"/>
    <dgm:cxn modelId="{8DF7A1D5-4696-4C7A-9763-FC2FF15FFC95}" srcId="{4C3C1048-6485-4250-98AB-17E4B1683A0C}" destId="{374993ED-2400-466E-A509-9C12CD526E21}" srcOrd="1" destOrd="0" parTransId="{32C7E7E3-22CA-4D8E-8C80-1689B48A5B1A}" sibTransId="{5FFE1BE0-8B13-41EE-99BE-850FA66D6784}"/>
    <dgm:cxn modelId="{33A80ECD-040D-4EF0-98A4-62E01EADF098}" srcId="{4C3C1048-6485-4250-98AB-17E4B1683A0C}" destId="{7EF518ED-7D4F-40F8-A577-FCE591DD53B1}" srcOrd="2" destOrd="0" parTransId="{3FACCCA1-C146-4235-BAC0-AF8149B3F18E}" sibTransId="{DA9E1FD9-6506-4AC9-AD49-98B01A459EA4}"/>
    <dgm:cxn modelId="{014CFA32-B010-4E1D-9251-36E23CDA5DF5}" srcId="{FFEA607E-AE9E-4A29-B7D2-BF41CF66D832}" destId="{4C3C1048-6485-4250-98AB-17E4B1683A0C}" srcOrd="0" destOrd="0" parTransId="{EDF553AA-5080-4ED3-926C-EF13EE1A28CE}" sibTransId="{3AFFDE2D-386D-45B4-823C-4DE58BC5441A}"/>
    <dgm:cxn modelId="{0437CAC0-C356-4C61-9B6B-33B3CFD905E6}" type="presOf" srcId="{FFEA607E-AE9E-4A29-B7D2-BF41CF66D832}" destId="{05C8D7D3-77AA-4B33-A3E3-FB6BAEAD73F5}" srcOrd="0" destOrd="0" presId="urn:microsoft.com/office/officeart/2005/8/layout/hList3"/>
    <dgm:cxn modelId="{344F89DE-D6BE-4848-923F-788115D2E14E}" srcId="{4C3C1048-6485-4250-98AB-17E4B1683A0C}" destId="{56B6D7F6-F42B-4E3E-AC31-EA82D50BE875}" srcOrd="0" destOrd="0" parTransId="{D4BA9F2D-C97A-437B-A4E9-4376F78CE5A5}" sibTransId="{7B191B92-F01D-4CBD-9CC6-C2B2EDACD447}"/>
    <dgm:cxn modelId="{A811B295-B95F-4D2B-B0AC-83B86C8694CF}" type="presOf" srcId="{4574D950-1F5E-444C-BB29-DBF2B25B5F93}" destId="{01F605F7-B07B-4813-8892-81A688D21F72}" srcOrd="0" destOrd="0" presId="urn:microsoft.com/office/officeart/2005/8/layout/hList3"/>
    <dgm:cxn modelId="{9EE8D20C-953F-4448-9391-1338AF5AB528}" type="presOf" srcId="{56B6D7F6-F42B-4E3E-AC31-EA82D50BE875}" destId="{E03F8542-57F5-4943-A4E0-1BC29E41B0E5}" srcOrd="0" destOrd="0" presId="urn:microsoft.com/office/officeart/2005/8/layout/hList3"/>
    <dgm:cxn modelId="{88DB7E15-C545-4608-B966-912BA03C23BE}" type="presOf" srcId="{4C3C1048-6485-4250-98AB-17E4B1683A0C}" destId="{A48BD5F0-1216-4FF1-BF1C-0C8C7F289F36}" srcOrd="0" destOrd="0" presId="urn:microsoft.com/office/officeart/2005/8/layout/hList3"/>
    <dgm:cxn modelId="{247D0A8D-BAF1-4678-B5DF-A2C488F3BD10}" type="presOf" srcId="{374993ED-2400-466E-A509-9C12CD526E21}" destId="{B2926D0D-983E-48CC-9FE9-B6A9452B2607}" srcOrd="0" destOrd="0" presId="urn:microsoft.com/office/officeart/2005/8/layout/hList3"/>
    <dgm:cxn modelId="{49698805-D77B-4D33-9A68-201BDB989C6B}" srcId="{4C3C1048-6485-4250-98AB-17E4B1683A0C}" destId="{4574D950-1F5E-444C-BB29-DBF2B25B5F93}" srcOrd="3" destOrd="0" parTransId="{1FBCF58B-A7D1-4D5F-9F3A-C2A4D20DF232}" sibTransId="{4166DFCC-D665-488C-A1D3-1AC9997AA27E}"/>
    <dgm:cxn modelId="{4C77F364-53DA-4A76-9C76-F0BC288B0265}" type="presParOf" srcId="{05C8D7D3-77AA-4B33-A3E3-FB6BAEAD73F5}" destId="{A48BD5F0-1216-4FF1-BF1C-0C8C7F289F36}" srcOrd="0" destOrd="0" presId="urn:microsoft.com/office/officeart/2005/8/layout/hList3"/>
    <dgm:cxn modelId="{397D35AB-1617-4384-96A0-56C22E2AF5BA}" type="presParOf" srcId="{05C8D7D3-77AA-4B33-A3E3-FB6BAEAD73F5}" destId="{6B1AD673-FEF8-4D19-AC42-13D1A2551116}" srcOrd="1" destOrd="0" presId="urn:microsoft.com/office/officeart/2005/8/layout/hList3"/>
    <dgm:cxn modelId="{7C5BF63A-1F8F-4DBB-9321-74FF93B9038F}" type="presParOf" srcId="{6B1AD673-FEF8-4D19-AC42-13D1A2551116}" destId="{E03F8542-57F5-4943-A4E0-1BC29E41B0E5}" srcOrd="0" destOrd="0" presId="urn:microsoft.com/office/officeart/2005/8/layout/hList3"/>
    <dgm:cxn modelId="{5EA5A0AC-888C-4D70-91FE-5B7029C8A720}" type="presParOf" srcId="{6B1AD673-FEF8-4D19-AC42-13D1A2551116}" destId="{B2926D0D-983E-48CC-9FE9-B6A9452B2607}" srcOrd="1" destOrd="0" presId="urn:microsoft.com/office/officeart/2005/8/layout/hList3"/>
    <dgm:cxn modelId="{424F827C-200F-4E7D-A3FA-4F12EE18EDAE}" type="presParOf" srcId="{6B1AD673-FEF8-4D19-AC42-13D1A2551116}" destId="{90CB9448-3C80-4A76-8DA0-A6A2A31E7F50}" srcOrd="2" destOrd="0" presId="urn:microsoft.com/office/officeart/2005/8/layout/hList3"/>
    <dgm:cxn modelId="{C1291C1F-3979-4302-8B92-0CEA7AF5E54E}" type="presParOf" srcId="{6B1AD673-FEF8-4D19-AC42-13D1A2551116}" destId="{01F605F7-B07B-4813-8892-81A688D21F72}" srcOrd="3" destOrd="0" presId="urn:microsoft.com/office/officeart/2005/8/layout/hList3"/>
    <dgm:cxn modelId="{BF0027FD-AF3C-4B0A-A0F3-2632FA1F2539}" type="presParOf" srcId="{05C8D7D3-77AA-4B33-A3E3-FB6BAEAD73F5}" destId="{56BE44D2-8DA3-4C4B-8586-DD8949286117}"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67DEEE-A7CE-4F0A-BE50-3070D3C1CA2B}" type="doc">
      <dgm:prSet loTypeId="urn:microsoft.com/office/officeart/2005/8/layout/process4" loCatId="process" qsTypeId="urn:microsoft.com/office/officeart/2005/8/quickstyle/3d2" qsCatId="3D" csTypeId="urn:microsoft.com/office/officeart/2005/8/colors/accent1_5" csCatId="accent1" phldr="1"/>
      <dgm:spPr/>
      <dgm:t>
        <a:bodyPr/>
        <a:lstStyle/>
        <a:p>
          <a:endParaRPr lang="es-ES"/>
        </a:p>
      </dgm:t>
    </dgm:pt>
    <dgm:pt modelId="{0A141EB1-6873-4B64-B95D-C9B019EB1B0F}">
      <dgm:prSet phldrT="[Texto]" custT="1"/>
      <dgm:spPr/>
      <dgm:t>
        <a:bodyPr/>
        <a:lstStyle/>
        <a:p>
          <a:r>
            <a:rPr lang="es-ES" sz="4400" dirty="0" smtClean="0"/>
            <a:t>Fuente primarias</a:t>
          </a:r>
          <a:endParaRPr lang="es-ES" sz="4400" dirty="0"/>
        </a:p>
      </dgm:t>
    </dgm:pt>
    <dgm:pt modelId="{43DFF8F7-17B4-434B-99F3-95D125577998}" type="parTrans" cxnId="{8E07081E-2433-46EB-8973-C88CE6B07309}">
      <dgm:prSet/>
      <dgm:spPr/>
      <dgm:t>
        <a:bodyPr/>
        <a:lstStyle/>
        <a:p>
          <a:endParaRPr lang="es-ES"/>
        </a:p>
      </dgm:t>
    </dgm:pt>
    <dgm:pt modelId="{5D02311D-7D80-4CFB-9A91-8D20B64F1ADA}" type="sibTrans" cxnId="{8E07081E-2433-46EB-8973-C88CE6B07309}">
      <dgm:prSet/>
      <dgm:spPr/>
      <dgm:t>
        <a:bodyPr/>
        <a:lstStyle/>
        <a:p>
          <a:endParaRPr lang="es-ES"/>
        </a:p>
      </dgm:t>
    </dgm:pt>
    <dgm:pt modelId="{28739A8B-2988-41C9-973E-C78D290DCA35}">
      <dgm:prSet phldrT="[Texto]"/>
      <dgm:spPr/>
      <dgm:t>
        <a:bodyPr/>
        <a:lstStyle/>
        <a:p>
          <a:r>
            <a:rPr lang="es-ES" dirty="0" smtClean="0"/>
            <a:t>Aquellas fuentes oficiales que permitan abastecer de datos (</a:t>
          </a:r>
          <a:r>
            <a:rPr lang="es-ES_tradnl" dirty="0" smtClean="0"/>
            <a:t>contienen información nueva y original</a:t>
          </a:r>
          <a:r>
            <a:rPr lang="es-ES" dirty="0" smtClean="0"/>
            <a:t>) </a:t>
          </a:r>
          <a:endParaRPr lang="es-ES" dirty="0"/>
        </a:p>
      </dgm:t>
    </dgm:pt>
    <dgm:pt modelId="{357D1244-C68B-48DE-8801-F5F25441F6C6}" type="parTrans" cxnId="{D7ADF561-D767-4919-8C14-7D9BCF049459}">
      <dgm:prSet/>
      <dgm:spPr/>
      <dgm:t>
        <a:bodyPr/>
        <a:lstStyle/>
        <a:p>
          <a:endParaRPr lang="es-ES"/>
        </a:p>
      </dgm:t>
    </dgm:pt>
    <dgm:pt modelId="{49EF7C20-6C6E-4F94-80B2-73FCEF5A9F98}" type="sibTrans" cxnId="{D7ADF561-D767-4919-8C14-7D9BCF049459}">
      <dgm:prSet/>
      <dgm:spPr/>
      <dgm:t>
        <a:bodyPr/>
        <a:lstStyle/>
        <a:p>
          <a:endParaRPr lang="es-ES"/>
        </a:p>
      </dgm:t>
    </dgm:pt>
    <dgm:pt modelId="{8A40F236-8954-4E34-84E5-ED5AF44C5A30}">
      <dgm:prSet phldrT="[Texto]"/>
      <dgm:spPr/>
      <dgm:t>
        <a:bodyPr/>
        <a:lstStyle/>
        <a:p>
          <a:r>
            <a:rPr lang="es-ES" dirty="0" smtClean="0"/>
            <a:t>INEGI, FMI, BM, SG, ONU, entre otros.  </a:t>
          </a:r>
          <a:endParaRPr lang="es-ES" dirty="0"/>
        </a:p>
      </dgm:t>
    </dgm:pt>
    <dgm:pt modelId="{2381E27B-80B4-444F-A4B8-3BE0416F7DD3}" type="parTrans" cxnId="{41E5DC39-8AE7-4561-A0DA-FFADF83B903E}">
      <dgm:prSet/>
      <dgm:spPr/>
      <dgm:t>
        <a:bodyPr/>
        <a:lstStyle/>
        <a:p>
          <a:endParaRPr lang="es-ES"/>
        </a:p>
      </dgm:t>
    </dgm:pt>
    <dgm:pt modelId="{D85F24FD-B28B-4B09-9290-6FD22E0EB3C9}" type="sibTrans" cxnId="{41E5DC39-8AE7-4561-A0DA-FFADF83B903E}">
      <dgm:prSet/>
      <dgm:spPr/>
      <dgm:t>
        <a:bodyPr/>
        <a:lstStyle/>
        <a:p>
          <a:endParaRPr lang="es-ES"/>
        </a:p>
      </dgm:t>
    </dgm:pt>
    <dgm:pt modelId="{891D17A7-B71F-4634-A45B-B1761DCA988B}">
      <dgm:prSet phldrT="[Texto]"/>
      <dgm:spPr/>
      <dgm:t>
        <a:bodyPr/>
        <a:lstStyle/>
        <a:p>
          <a:r>
            <a:rPr lang="es-ES" dirty="0" smtClean="0"/>
            <a:t>Fuente secundarias</a:t>
          </a:r>
          <a:endParaRPr lang="es-ES" dirty="0"/>
        </a:p>
      </dgm:t>
    </dgm:pt>
    <dgm:pt modelId="{FBADE07C-999D-43A9-97B9-8DA87AFFA409}" type="parTrans" cxnId="{5B979683-D8F7-486A-862A-8C17F087A864}">
      <dgm:prSet/>
      <dgm:spPr/>
      <dgm:t>
        <a:bodyPr/>
        <a:lstStyle/>
        <a:p>
          <a:endParaRPr lang="es-ES"/>
        </a:p>
      </dgm:t>
    </dgm:pt>
    <dgm:pt modelId="{0FBEBEA7-E0E1-4E7F-9846-5ED8ED239A7C}" type="sibTrans" cxnId="{5B979683-D8F7-486A-862A-8C17F087A864}">
      <dgm:prSet/>
      <dgm:spPr/>
      <dgm:t>
        <a:bodyPr/>
        <a:lstStyle/>
        <a:p>
          <a:endParaRPr lang="es-ES"/>
        </a:p>
      </dgm:t>
    </dgm:pt>
    <dgm:pt modelId="{E99EE62A-53F5-4A1E-B632-23F2BEAF3464}">
      <dgm:prSet phldrT="[Texto]"/>
      <dgm:spPr/>
      <dgm:t>
        <a:bodyPr/>
        <a:lstStyle/>
        <a:p>
          <a:r>
            <a:rPr lang="es-ES" dirty="0" smtClean="0"/>
            <a:t>Documentos escritos que permitan vincular el tema (</a:t>
          </a:r>
          <a:r>
            <a:rPr lang="es-ES_tradnl" dirty="0" smtClean="0"/>
            <a:t>contienen información organizada, elaborada, producto de análisis</a:t>
          </a:r>
          <a:r>
            <a:rPr lang="es-ES" dirty="0" smtClean="0"/>
            <a:t>)</a:t>
          </a:r>
          <a:endParaRPr lang="es-ES" dirty="0"/>
        </a:p>
      </dgm:t>
    </dgm:pt>
    <dgm:pt modelId="{4A85B67E-EB04-46F6-86CC-1291C143382D}" type="parTrans" cxnId="{445EC629-72D0-4F77-A2C1-B7AE8C33C593}">
      <dgm:prSet/>
      <dgm:spPr/>
      <dgm:t>
        <a:bodyPr/>
        <a:lstStyle/>
        <a:p>
          <a:endParaRPr lang="es-ES"/>
        </a:p>
      </dgm:t>
    </dgm:pt>
    <dgm:pt modelId="{19E70279-C585-48E3-A3E5-190CB0A78EED}" type="sibTrans" cxnId="{445EC629-72D0-4F77-A2C1-B7AE8C33C593}">
      <dgm:prSet/>
      <dgm:spPr/>
      <dgm:t>
        <a:bodyPr/>
        <a:lstStyle/>
        <a:p>
          <a:endParaRPr lang="es-ES"/>
        </a:p>
      </dgm:t>
    </dgm:pt>
    <dgm:pt modelId="{69988B45-3246-4925-B4A5-EB162D1B23D3}">
      <dgm:prSet phldrT="[Texto]"/>
      <dgm:spPr/>
      <dgm:t>
        <a:bodyPr/>
        <a:lstStyle/>
        <a:p>
          <a:r>
            <a:rPr lang="es-ES_tradnl" dirty="0" smtClean="0"/>
            <a:t>enciclopedias, antologías, directorios, libros o artículos </a:t>
          </a:r>
          <a:endParaRPr lang="es-ES" dirty="0"/>
        </a:p>
      </dgm:t>
    </dgm:pt>
    <dgm:pt modelId="{9B0A8F83-B3E4-41A1-A55C-B3892CC519A4}" type="parTrans" cxnId="{BCA84471-DF99-4938-9087-3C0CBD8E0FFC}">
      <dgm:prSet/>
      <dgm:spPr/>
      <dgm:t>
        <a:bodyPr/>
        <a:lstStyle/>
        <a:p>
          <a:endParaRPr lang="es-ES"/>
        </a:p>
      </dgm:t>
    </dgm:pt>
    <dgm:pt modelId="{6708790A-C267-4CD3-B42E-6ADEC773CEC0}" type="sibTrans" cxnId="{BCA84471-DF99-4938-9087-3C0CBD8E0FFC}">
      <dgm:prSet/>
      <dgm:spPr/>
      <dgm:t>
        <a:bodyPr/>
        <a:lstStyle/>
        <a:p>
          <a:endParaRPr lang="es-ES"/>
        </a:p>
      </dgm:t>
    </dgm:pt>
    <dgm:pt modelId="{2F889331-D7AF-448D-A7BC-15EB8C4F0260}" type="pres">
      <dgm:prSet presAssocID="{0067DEEE-A7CE-4F0A-BE50-3070D3C1CA2B}" presName="Name0" presStyleCnt="0">
        <dgm:presLayoutVars>
          <dgm:dir/>
          <dgm:animLvl val="lvl"/>
          <dgm:resizeHandles val="exact"/>
        </dgm:presLayoutVars>
      </dgm:prSet>
      <dgm:spPr/>
      <dgm:t>
        <a:bodyPr/>
        <a:lstStyle/>
        <a:p>
          <a:endParaRPr lang="es-ES"/>
        </a:p>
      </dgm:t>
    </dgm:pt>
    <dgm:pt modelId="{17E7D115-7D86-457E-9C05-F4405891F280}" type="pres">
      <dgm:prSet presAssocID="{891D17A7-B71F-4634-A45B-B1761DCA988B}" presName="boxAndChildren" presStyleCnt="0"/>
      <dgm:spPr/>
    </dgm:pt>
    <dgm:pt modelId="{836566BD-A1EA-4163-8F38-279B018AA0EC}" type="pres">
      <dgm:prSet presAssocID="{891D17A7-B71F-4634-A45B-B1761DCA988B}" presName="parentTextBox" presStyleLbl="node1" presStyleIdx="0" presStyleCnt="2"/>
      <dgm:spPr/>
      <dgm:t>
        <a:bodyPr/>
        <a:lstStyle/>
        <a:p>
          <a:endParaRPr lang="es-ES"/>
        </a:p>
      </dgm:t>
    </dgm:pt>
    <dgm:pt modelId="{F9D80548-D746-4170-98A7-63585209E49E}" type="pres">
      <dgm:prSet presAssocID="{891D17A7-B71F-4634-A45B-B1761DCA988B}" presName="entireBox" presStyleLbl="node1" presStyleIdx="0" presStyleCnt="2"/>
      <dgm:spPr/>
      <dgm:t>
        <a:bodyPr/>
        <a:lstStyle/>
        <a:p>
          <a:endParaRPr lang="es-ES"/>
        </a:p>
      </dgm:t>
    </dgm:pt>
    <dgm:pt modelId="{F3B88668-21E7-4705-ACF0-F349BA5B7C38}" type="pres">
      <dgm:prSet presAssocID="{891D17A7-B71F-4634-A45B-B1761DCA988B}" presName="descendantBox" presStyleCnt="0"/>
      <dgm:spPr/>
    </dgm:pt>
    <dgm:pt modelId="{7846C7CC-4937-4A37-A961-02B76258420D}" type="pres">
      <dgm:prSet presAssocID="{E99EE62A-53F5-4A1E-B632-23F2BEAF3464}" presName="childTextBox" presStyleLbl="fgAccFollowNode1" presStyleIdx="0" presStyleCnt="4">
        <dgm:presLayoutVars>
          <dgm:bulletEnabled val="1"/>
        </dgm:presLayoutVars>
      </dgm:prSet>
      <dgm:spPr/>
      <dgm:t>
        <a:bodyPr/>
        <a:lstStyle/>
        <a:p>
          <a:endParaRPr lang="es-ES"/>
        </a:p>
      </dgm:t>
    </dgm:pt>
    <dgm:pt modelId="{8B223B78-04CC-4BAC-9CBA-853ACD91B5E4}" type="pres">
      <dgm:prSet presAssocID="{69988B45-3246-4925-B4A5-EB162D1B23D3}" presName="childTextBox" presStyleLbl="fgAccFollowNode1" presStyleIdx="1" presStyleCnt="4">
        <dgm:presLayoutVars>
          <dgm:bulletEnabled val="1"/>
        </dgm:presLayoutVars>
      </dgm:prSet>
      <dgm:spPr/>
      <dgm:t>
        <a:bodyPr/>
        <a:lstStyle/>
        <a:p>
          <a:endParaRPr lang="es-ES"/>
        </a:p>
      </dgm:t>
    </dgm:pt>
    <dgm:pt modelId="{5126FF5A-A4AA-4502-8568-106E91DE8FC3}" type="pres">
      <dgm:prSet presAssocID="{5D02311D-7D80-4CFB-9A91-8D20B64F1ADA}" presName="sp" presStyleCnt="0"/>
      <dgm:spPr/>
    </dgm:pt>
    <dgm:pt modelId="{A85A58D5-494F-48DD-B688-821A3168FE18}" type="pres">
      <dgm:prSet presAssocID="{0A141EB1-6873-4B64-B95D-C9B019EB1B0F}" presName="arrowAndChildren" presStyleCnt="0"/>
      <dgm:spPr/>
    </dgm:pt>
    <dgm:pt modelId="{25988E18-9344-4CF3-A8FF-FBEE10808EBD}" type="pres">
      <dgm:prSet presAssocID="{0A141EB1-6873-4B64-B95D-C9B019EB1B0F}" presName="parentTextArrow" presStyleLbl="node1" presStyleIdx="0" presStyleCnt="2"/>
      <dgm:spPr/>
      <dgm:t>
        <a:bodyPr/>
        <a:lstStyle/>
        <a:p>
          <a:endParaRPr lang="es-ES"/>
        </a:p>
      </dgm:t>
    </dgm:pt>
    <dgm:pt modelId="{8A2142B2-5BE5-4E90-ACDE-6D2E0FB3C32C}" type="pres">
      <dgm:prSet presAssocID="{0A141EB1-6873-4B64-B95D-C9B019EB1B0F}" presName="arrow" presStyleLbl="node1" presStyleIdx="1" presStyleCnt="2"/>
      <dgm:spPr/>
      <dgm:t>
        <a:bodyPr/>
        <a:lstStyle/>
        <a:p>
          <a:endParaRPr lang="es-ES"/>
        </a:p>
      </dgm:t>
    </dgm:pt>
    <dgm:pt modelId="{E8E04E5C-37E4-49D0-B154-A192AE8F55FA}" type="pres">
      <dgm:prSet presAssocID="{0A141EB1-6873-4B64-B95D-C9B019EB1B0F}" presName="descendantArrow" presStyleCnt="0"/>
      <dgm:spPr/>
    </dgm:pt>
    <dgm:pt modelId="{E131EEE7-C1B8-4BC7-B0EF-38BEAC279BD0}" type="pres">
      <dgm:prSet presAssocID="{28739A8B-2988-41C9-973E-C78D290DCA35}" presName="childTextArrow" presStyleLbl="fgAccFollowNode1" presStyleIdx="2" presStyleCnt="4">
        <dgm:presLayoutVars>
          <dgm:bulletEnabled val="1"/>
        </dgm:presLayoutVars>
      </dgm:prSet>
      <dgm:spPr/>
      <dgm:t>
        <a:bodyPr/>
        <a:lstStyle/>
        <a:p>
          <a:endParaRPr lang="es-ES"/>
        </a:p>
      </dgm:t>
    </dgm:pt>
    <dgm:pt modelId="{CE58B829-178F-45D5-9480-3B61B64AFCBB}" type="pres">
      <dgm:prSet presAssocID="{8A40F236-8954-4E34-84E5-ED5AF44C5A30}" presName="childTextArrow" presStyleLbl="fgAccFollowNode1" presStyleIdx="3" presStyleCnt="4">
        <dgm:presLayoutVars>
          <dgm:bulletEnabled val="1"/>
        </dgm:presLayoutVars>
      </dgm:prSet>
      <dgm:spPr/>
      <dgm:t>
        <a:bodyPr/>
        <a:lstStyle/>
        <a:p>
          <a:endParaRPr lang="es-ES"/>
        </a:p>
      </dgm:t>
    </dgm:pt>
  </dgm:ptLst>
  <dgm:cxnLst>
    <dgm:cxn modelId="{B717554C-5B3B-4844-BA50-EE4C5CFFFDDA}" type="presOf" srcId="{E99EE62A-53F5-4A1E-B632-23F2BEAF3464}" destId="{7846C7CC-4937-4A37-A961-02B76258420D}" srcOrd="0" destOrd="0" presId="urn:microsoft.com/office/officeart/2005/8/layout/process4"/>
    <dgm:cxn modelId="{5B979683-D8F7-486A-862A-8C17F087A864}" srcId="{0067DEEE-A7CE-4F0A-BE50-3070D3C1CA2B}" destId="{891D17A7-B71F-4634-A45B-B1761DCA988B}" srcOrd="1" destOrd="0" parTransId="{FBADE07C-999D-43A9-97B9-8DA87AFFA409}" sibTransId="{0FBEBEA7-E0E1-4E7F-9846-5ED8ED239A7C}"/>
    <dgm:cxn modelId="{5C73716D-FD09-4227-91B6-10115F4CCE4B}" type="presOf" srcId="{0A141EB1-6873-4B64-B95D-C9B019EB1B0F}" destId="{25988E18-9344-4CF3-A8FF-FBEE10808EBD}" srcOrd="0" destOrd="0" presId="urn:microsoft.com/office/officeart/2005/8/layout/process4"/>
    <dgm:cxn modelId="{60E125A9-7FA4-47FB-8A86-5A40DE735BB2}" type="presOf" srcId="{891D17A7-B71F-4634-A45B-B1761DCA988B}" destId="{836566BD-A1EA-4163-8F38-279B018AA0EC}" srcOrd="0" destOrd="0" presId="urn:microsoft.com/office/officeart/2005/8/layout/process4"/>
    <dgm:cxn modelId="{9F686DCE-20A3-48C2-9719-A893353FBC8D}" type="presOf" srcId="{891D17A7-B71F-4634-A45B-B1761DCA988B}" destId="{F9D80548-D746-4170-98A7-63585209E49E}" srcOrd="1" destOrd="0" presId="urn:microsoft.com/office/officeart/2005/8/layout/process4"/>
    <dgm:cxn modelId="{D7ADF561-D767-4919-8C14-7D9BCF049459}" srcId="{0A141EB1-6873-4B64-B95D-C9B019EB1B0F}" destId="{28739A8B-2988-41C9-973E-C78D290DCA35}" srcOrd="0" destOrd="0" parTransId="{357D1244-C68B-48DE-8801-F5F25441F6C6}" sibTransId="{49EF7C20-6C6E-4F94-80B2-73FCEF5A9F98}"/>
    <dgm:cxn modelId="{C4462C94-D619-44EC-9E86-F1A7F4EF72E6}" type="presOf" srcId="{8A40F236-8954-4E34-84E5-ED5AF44C5A30}" destId="{CE58B829-178F-45D5-9480-3B61B64AFCBB}" srcOrd="0" destOrd="0" presId="urn:microsoft.com/office/officeart/2005/8/layout/process4"/>
    <dgm:cxn modelId="{BE344289-2E3D-4A78-99E9-26B3674E50DE}" type="presOf" srcId="{69988B45-3246-4925-B4A5-EB162D1B23D3}" destId="{8B223B78-04CC-4BAC-9CBA-853ACD91B5E4}" srcOrd="0" destOrd="0" presId="urn:microsoft.com/office/officeart/2005/8/layout/process4"/>
    <dgm:cxn modelId="{BCA84471-DF99-4938-9087-3C0CBD8E0FFC}" srcId="{891D17A7-B71F-4634-A45B-B1761DCA988B}" destId="{69988B45-3246-4925-B4A5-EB162D1B23D3}" srcOrd="1" destOrd="0" parTransId="{9B0A8F83-B3E4-41A1-A55C-B3892CC519A4}" sibTransId="{6708790A-C267-4CD3-B42E-6ADEC773CEC0}"/>
    <dgm:cxn modelId="{445EC629-72D0-4F77-A2C1-B7AE8C33C593}" srcId="{891D17A7-B71F-4634-A45B-B1761DCA988B}" destId="{E99EE62A-53F5-4A1E-B632-23F2BEAF3464}" srcOrd="0" destOrd="0" parTransId="{4A85B67E-EB04-46F6-86CC-1291C143382D}" sibTransId="{19E70279-C585-48E3-A3E5-190CB0A78EED}"/>
    <dgm:cxn modelId="{41E5DC39-8AE7-4561-A0DA-FFADF83B903E}" srcId="{0A141EB1-6873-4B64-B95D-C9B019EB1B0F}" destId="{8A40F236-8954-4E34-84E5-ED5AF44C5A30}" srcOrd="1" destOrd="0" parTransId="{2381E27B-80B4-444F-A4B8-3BE0416F7DD3}" sibTransId="{D85F24FD-B28B-4B09-9290-6FD22E0EB3C9}"/>
    <dgm:cxn modelId="{D2B261F6-ABC5-4658-A5B9-6A1A39DB4BE2}" type="presOf" srcId="{0A141EB1-6873-4B64-B95D-C9B019EB1B0F}" destId="{8A2142B2-5BE5-4E90-ACDE-6D2E0FB3C32C}" srcOrd="1" destOrd="0" presId="urn:microsoft.com/office/officeart/2005/8/layout/process4"/>
    <dgm:cxn modelId="{8E07081E-2433-46EB-8973-C88CE6B07309}" srcId="{0067DEEE-A7CE-4F0A-BE50-3070D3C1CA2B}" destId="{0A141EB1-6873-4B64-B95D-C9B019EB1B0F}" srcOrd="0" destOrd="0" parTransId="{43DFF8F7-17B4-434B-99F3-95D125577998}" sibTransId="{5D02311D-7D80-4CFB-9A91-8D20B64F1ADA}"/>
    <dgm:cxn modelId="{C707A478-3839-46DB-A0D9-B53B454A7F84}" type="presOf" srcId="{0067DEEE-A7CE-4F0A-BE50-3070D3C1CA2B}" destId="{2F889331-D7AF-448D-A7BC-15EB8C4F0260}" srcOrd="0" destOrd="0" presId="urn:microsoft.com/office/officeart/2005/8/layout/process4"/>
    <dgm:cxn modelId="{3C00516A-DCCE-40D5-932E-A7142BA01A3B}" type="presOf" srcId="{28739A8B-2988-41C9-973E-C78D290DCA35}" destId="{E131EEE7-C1B8-4BC7-B0EF-38BEAC279BD0}" srcOrd="0" destOrd="0" presId="urn:microsoft.com/office/officeart/2005/8/layout/process4"/>
    <dgm:cxn modelId="{32E1F357-6C83-4F9E-B3EC-3B2DB2033DDD}" type="presParOf" srcId="{2F889331-D7AF-448D-A7BC-15EB8C4F0260}" destId="{17E7D115-7D86-457E-9C05-F4405891F280}" srcOrd="0" destOrd="0" presId="urn:microsoft.com/office/officeart/2005/8/layout/process4"/>
    <dgm:cxn modelId="{6B83829D-B66B-423B-A0E4-CC6BCAD50A77}" type="presParOf" srcId="{17E7D115-7D86-457E-9C05-F4405891F280}" destId="{836566BD-A1EA-4163-8F38-279B018AA0EC}" srcOrd="0" destOrd="0" presId="urn:microsoft.com/office/officeart/2005/8/layout/process4"/>
    <dgm:cxn modelId="{D1E8570D-B4D6-457D-A380-6CD8F9F2A9FF}" type="presParOf" srcId="{17E7D115-7D86-457E-9C05-F4405891F280}" destId="{F9D80548-D746-4170-98A7-63585209E49E}" srcOrd="1" destOrd="0" presId="urn:microsoft.com/office/officeart/2005/8/layout/process4"/>
    <dgm:cxn modelId="{B10FBC8E-5446-4AF0-BC75-437E10B76EEB}" type="presParOf" srcId="{17E7D115-7D86-457E-9C05-F4405891F280}" destId="{F3B88668-21E7-4705-ACF0-F349BA5B7C38}" srcOrd="2" destOrd="0" presId="urn:microsoft.com/office/officeart/2005/8/layout/process4"/>
    <dgm:cxn modelId="{46FFEC83-2EBE-4C8B-9F0D-87E53F1A965D}" type="presParOf" srcId="{F3B88668-21E7-4705-ACF0-F349BA5B7C38}" destId="{7846C7CC-4937-4A37-A961-02B76258420D}" srcOrd="0" destOrd="0" presId="urn:microsoft.com/office/officeart/2005/8/layout/process4"/>
    <dgm:cxn modelId="{FC518EC4-2F1F-4119-AE5C-226156EE8AE8}" type="presParOf" srcId="{F3B88668-21E7-4705-ACF0-F349BA5B7C38}" destId="{8B223B78-04CC-4BAC-9CBA-853ACD91B5E4}" srcOrd="1" destOrd="0" presId="urn:microsoft.com/office/officeart/2005/8/layout/process4"/>
    <dgm:cxn modelId="{501B2B68-22ED-4F25-87FA-C6D765B6E940}" type="presParOf" srcId="{2F889331-D7AF-448D-A7BC-15EB8C4F0260}" destId="{5126FF5A-A4AA-4502-8568-106E91DE8FC3}" srcOrd="1" destOrd="0" presId="urn:microsoft.com/office/officeart/2005/8/layout/process4"/>
    <dgm:cxn modelId="{5272A7D7-A91A-465B-A428-A2B671EB2C8B}" type="presParOf" srcId="{2F889331-D7AF-448D-A7BC-15EB8C4F0260}" destId="{A85A58D5-494F-48DD-B688-821A3168FE18}" srcOrd="2" destOrd="0" presId="urn:microsoft.com/office/officeart/2005/8/layout/process4"/>
    <dgm:cxn modelId="{1EA24A1B-5541-405E-B4EC-FA1E89B59CB6}" type="presParOf" srcId="{A85A58D5-494F-48DD-B688-821A3168FE18}" destId="{25988E18-9344-4CF3-A8FF-FBEE10808EBD}" srcOrd="0" destOrd="0" presId="urn:microsoft.com/office/officeart/2005/8/layout/process4"/>
    <dgm:cxn modelId="{B19DCD2D-4025-49AC-9A6D-54C4D04A41C5}" type="presParOf" srcId="{A85A58D5-494F-48DD-B688-821A3168FE18}" destId="{8A2142B2-5BE5-4E90-ACDE-6D2E0FB3C32C}" srcOrd="1" destOrd="0" presId="urn:microsoft.com/office/officeart/2005/8/layout/process4"/>
    <dgm:cxn modelId="{BD22DF2E-0CFB-4DB9-B2F6-4B3D7C2F4B75}" type="presParOf" srcId="{A85A58D5-494F-48DD-B688-821A3168FE18}" destId="{E8E04E5C-37E4-49D0-B154-A192AE8F55FA}" srcOrd="2" destOrd="0" presId="urn:microsoft.com/office/officeart/2005/8/layout/process4"/>
    <dgm:cxn modelId="{8F0A8469-C8AA-4DF7-976F-4567B5573D99}" type="presParOf" srcId="{E8E04E5C-37E4-49D0-B154-A192AE8F55FA}" destId="{E131EEE7-C1B8-4BC7-B0EF-38BEAC279BD0}" srcOrd="0" destOrd="0" presId="urn:microsoft.com/office/officeart/2005/8/layout/process4"/>
    <dgm:cxn modelId="{CF532227-5423-4CAB-A9EA-8545B7407D42}" type="presParOf" srcId="{E8E04E5C-37E4-49D0-B154-A192AE8F55FA}" destId="{CE58B829-178F-45D5-9480-3B61B64AFCBB}"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D40DCCF-36B7-497F-B923-D56A736AD18F}"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ES"/>
        </a:p>
      </dgm:t>
    </dgm:pt>
    <dgm:pt modelId="{7EF9B3E0-5546-455A-A34F-AFA93D3BF9E7}">
      <dgm:prSet phldrT="[Texto]" custT="1"/>
      <dgm:spPr/>
      <dgm:t>
        <a:bodyPr/>
        <a:lstStyle/>
        <a:p>
          <a:r>
            <a:rPr lang="es-ES" sz="2800" dirty="0" smtClean="0"/>
            <a:t>Evolución y desarrollo del objeto de estudio, desde distintos puntos de vista.</a:t>
          </a:r>
          <a:endParaRPr lang="es-ES" sz="2800" dirty="0"/>
        </a:p>
      </dgm:t>
    </dgm:pt>
    <dgm:pt modelId="{F4057984-9355-485B-99A3-B1C5FF3620BE}" type="parTrans" cxnId="{1D33D732-484F-4C19-9B33-E8D0DA821FDC}">
      <dgm:prSet/>
      <dgm:spPr/>
      <dgm:t>
        <a:bodyPr/>
        <a:lstStyle/>
        <a:p>
          <a:endParaRPr lang="es-ES"/>
        </a:p>
      </dgm:t>
    </dgm:pt>
    <dgm:pt modelId="{2342DDBA-F66E-4528-81BC-25E6740A3BF1}" type="sibTrans" cxnId="{1D33D732-484F-4C19-9B33-E8D0DA821FDC}">
      <dgm:prSet/>
      <dgm:spPr/>
      <dgm:t>
        <a:bodyPr/>
        <a:lstStyle/>
        <a:p>
          <a:endParaRPr lang="es-ES"/>
        </a:p>
      </dgm:t>
    </dgm:pt>
    <dgm:pt modelId="{D5301531-561A-471F-807F-F930C07ADFA1}">
      <dgm:prSet phldrT="[Texto]"/>
      <dgm:spPr/>
      <dgm:t>
        <a:bodyPr/>
        <a:lstStyle/>
        <a:p>
          <a:r>
            <a:rPr lang="es-ES" dirty="0" smtClean="0"/>
            <a:t>1</a:t>
          </a:r>
          <a:endParaRPr lang="es-ES" dirty="0"/>
        </a:p>
      </dgm:t>
    </dgm:pt>
    <dgm:pt modelId="{0213CFB9-6CBF-47B3-B01F-B2F8AFBE41DD}" type="parTrans" cxnId="{859C41FE-F24C-4299-96E0-C50BA3387A06}">
      <dgm:prSet/>
      <dgm:spPr/>
      <dgm:t>
        <a:bodyPr/>
        <a:lstStyle/>
        <a:p>
          <a:endParaRPr lang="es-ES"/>
        </a:p>
      </dgm:t>
    </dgm:pt>
    <dgm:pt modelId="{CBB45468-03D5-43FC-882F-791029E30245}" type="sibTrans" cxnId="{859C41FE-F24C-4299-96E0-C50BA3387A06}">
      <dgm:prSet/>
      <dgm:spPr/>
      <dgm:t>
        <a:bodyPr/>
        <a:lstStyle/>
        <a:p>
          <a:endParaRPr lang="es-ES"/>
        </a:p>
      </dgm:t>
    </dgm:pt>
    <dgm:pt modelId="{82DE6199-26C3-4583-9AB2-2B031B6E0DBF}">
      <dgm:prSet phldrT="[Texto]" custT="1"/>
      <dgm:spPr/>
      <dgm:t>
        <a:bodyPr/>
        <a:lstStyle/>
        <a:p>
          <a:r>
            <a:rPr lang="es-ES" sz="2800" dirty="0" smtClean="0"/>
            <a:t>Descripción de la evolución histórica del objeto de estudio.</a:t>
          </a:r>
          <a:endParaRPr lang="es-ES" sz="2800" dirty="0"/>
        </a:p>
      </dgm:t>
    </dgm:pt>
    <dgm:pt modelId="{0A5ACA9A-A343-4F2C-B56B-99944386B9BD}" type="parTrans" cxnId="{D7A74820-E5E0-4CAD-9190-11677E8E0AE3}">
      <dgm:prSet/>
      <dgm:spPr/>
      <dgm:t>
        <a:bodyPr/>
        <a:lstStyle/>
        <a:p>
          <a:endParaRPr lang="es-ES"/>
        </a:p>
      </dgm:t>
    </dgm:pt>
    <dgm:pt modelId="{8F3C8B0D-4D72-43F2-ABA6-3B6DDBE17CF5}" type="sibTrans" cxnId="{D7A74820-E5E0-4CAD-9190-11677E8E0AE3}">
      <dgm:prSet/>
      <dgm:spPr/>
      <dgm:t>
        <a:bodyPr/>
        <a:lstStyle/>
        <a:p>
          <a:endParaRPr lang="es-ES"/>
        </a:p>
      </dgm:t>
    </dgm:pt>
    <dgm:pt modelId="{F4421328-26A9-4FC3-8AB6-C38345598809}">
      <dgm:prSet phldrT="[Texto]"/>
      <dgm:spPr/>
      <dgm:t>
        <a:bodyPr/>
        <a:lstStyle/>
        <a:p>
          <a:r>
            <a:rPr lang="es-ES" dirty="0" smtClean="0"/>
            <a:t>2</a:t>
          </a:r>
          <a:endParaRPr lang="es-ES" dirty="0"/>
        </a:p>
      </dgm:t>
    </dgm:pt>
    <dgm:pt modelId="{5D890CB9-EC42-40A5-8992-DA4579E7B34B}" type="parTrans" cxnId="{426AA2AA-23DA-462C-9EC0-38A9E2FA4F20}">
      <dgm:prSet/>
      <dgm:spPr/>
      <dgm:t>
        <a:bodyPr/>
        <a:lstStyle/>
        <a:p>
          <a:endParaRPr lang="es-ES"/>
        </a:p>
      </dgm:t>
    </dgm:pt>
    <dgm:pt modelId="{8B6418BA-B440-4FC9-92BB-51DD6FD7C3CA}" type="sibTrans" cxnId="{426AA2AA-23DA-462C-9EC0-38A9E2FA4F20}">
      <dgm:prSet/>
      <dgm:spPr/>
      <dgm:t>
        <a:bodyPr/>
        <a:lstStyle/>
        <a:p>
          <a:endParaRPr lang="es-ES"/>
        </a:p>
      </dgm:t>
    </dgm:pt>
    <dgm:pt modelId="{323FB777-4E89-4731-B368-3EA6080929A1}" type="pres">
      <dgm:prSet presAssocID="{2D40DCCF-36B7-497F-B923-D56A736AD18F}" presName="linear" presStyleCnt="0">
        <dgm:presLayoutVars>
          <dgm:animLvl val="lvl"/>
          <dgm:resizeHandles val="exact"/>
        </dgm:presLayoutVars>
      </dgm:prSet>
      <dgm:spPr/>
      <dgm:t>
        <a:bodyPr/>
        <a:lstStyle/>
        <a:p>
          <a:endParaRPr lang="es-ES"/>
        </a:p>
      </dgm:t>
    </dgm:pt>
    <dgm:pt modelId="{DC3E0AF9-EEA6-41CE-B84C-08522DE3D399}" type="pres">
      <dgm:prSet presAssocID="{7EF9B3E0-5546-455A-A34F-AFA93D3BF9E7}" presName="parentText" presStyleLbl="node1" presStyleIdx="0" presStyleCnt="2">
        <dgm:presLayoutVars>
          <dgm:chMax val="0"/>
          <dgm:bulletEnabled val="1"/>
        </dgm:presLayoutVars>
      </dgm:prSet>
      <dgm:spPr/>
      <dgm:t>
        <a:bodyPr/>
        <a:lstStyle/>
        <a:p>
          <a:endParaRPr lang="es-ES"/>
        </a:p>
      </dgm:t>
    </dgm:pt>
    <dgm:pt modelId="{1ABA1282-65C7-463A-B4B5-B78071A61428}" type="pres">
      <dgm:prSet presAssocID="{7EF9B3E0-5546-455A-A34F-AFA93D3BF9E7}" presName="childText" presStyleLbl="revTx" presStyleIdx="0" presStyleCnt="2">
        <dgm:presLayoutVars>
          <dgm:bulletEnabled val="1"/>
        </dgm:presLayoutVars>
      </dgm:prSet>
      <dgm:spPr/>
      <dgm:t>
        <a:bodyPr/>
        <a:lstStyle/>
        <a:p>
          <a:endParaRPr lang="es-ES"/>
        </a:p>
      </dgm:t>
    </dgm:pt>
    <dgm:pt modelId="{A716D1CA-8C7F-4698-BAD7-5ADAC90675DF}" type="pres">
      <dgm:prSet presAssocID="{82DE6199-26C3-4583-9AB2-2B031B6E0DBF}" presName="parentText" presStyleLbl="node1" presStyleIdx="1" presStyleCnt="2">
        <dgm:presLayoutVars>
          <dgm:chMax val="0"/>
          <dgm:bulletEnabled val="1"/>
        </dgm:presLayoutVars>
      </dgm:prSet>
      <dgm:spPr/>
      <dgm:t>
        <a:bodyPr/>
        <a:lstStyle/>
        <a:p>
          <a:endParaRPr lang="es-ES"/>
        </a:p>
      </dgm:t>
    </dgm:pt>
    <dgm:pt modelId="{CCD779BC-7379-4F2F-8E63-35D44D0EAC57}" type="pres">
      <dgm:prSet presAssocID="{82DE6199-26C3-4583-9AB2-2B031B6E0DBF}" presName="childText" presStyleLbl="revTx" presStyleIdx="1" presStyleCnt="2">
        <dgm:presLayoutVars>
          <dgm:bulletEnabled val="1"/>
        </dgm:presLayoutVars>
      </dgm:prSet>
      <dgm:spPr/>
      <dgm:t>
        <a:bodyPr/>
        <a:lstStyle/>
        <a:p>
          <a:endParaRPr lang="es-ES"/>
        </a:p>
      </dgm:t>
    </dgm:pt>
  </dgm:ptLst>
  <dgm:cxnLst>
    <dgm:cxn modelId="{CF18FD43-B17D-4B5C-8758-852B37492938}" type="presOf" srcId="{F4421328-26A9-4FC3-8AB6-C38345598809}" destId="{CCD779BC-7379-4F2F-8E63-35D44D0EAC57}" srcOrd="0" destOrd="0" presId="urn:microsoft.com/office/officeart/2005/8/layout/vList2"/>
    <dgm:cxn modelId="{12B91E31-D805-44F7-B9FD-4CA9D53C3E95}" type="presOf" srcId="{7EF9B3E0-5546-455A-A34F-AFA93D3BF9E7}" destId="{DC3E0AF9-EEA6-41CE-B84C-08522DE3D399}" srcOrd="0" destOrd="0" presId="urn:microsoft.com/office/officeart/2005/8/layout/vList2"/>
    <dgm:cxn modelId="{2399A4E1-EC17-495F-9904-619C065DAE95}" type="presOf" srcId="{2D40DCCF-36B7-497F-B923-D56A736AD18F}" destId="{323FB777-4E89-4731-B368-3EA6080929A1}" srcOrd="0" destOrd="0" presId="urn:microsoft.com/office/officeart/2005/8/layout/vList2"/>
    <dgm:cxn modelId="{1D33D732-484F-4C19-9B33-E8D0DA821FDC}" srcId="{2D40DCCF-36B7-497F-B923-D56A736AD18F}" destId="{7EF9B3E0-5546-455A-A34F-AFA93D3BF9E7}" srcOrd="0" destOrd="0" parTransId="{F4057984-9355-485B-99A3-B1C5FF3620BE}" sibTransId="{2342DDBA-F66E-4528-81BC-25E6740A3BF1}"/>
    <dgm:cxn modelId="{AECC8F0D-3164-4702-8914-41E74A533702}" type="presOf" srcId="{D5301531-561A-471F-807F-F930C07ADFA1}" destId="{1ABA1282-65C7-463A-B4B5-B78071A61428}" srcOrd="0" destOrd="0" presId="urn:microsoft.com/office/officeart/2005/8/layout/vList2"/>
    <dgm:cxn modelId="{859C41FE-F24C-4299-96E0-C50BA3387A06}" srcId="{7EF9B3E0-5546-455A-A34F-AFA93D3BF9E7}" destId="{D5301531-561A-471F-807F-F930C07ADFA1}" srcOrd="0" destOrd="0" parTransId="{0213CFB9-6CBF-47B3-B01F-B2F8AFBE41DD}" sibTransId="{CBB45468-03D5-43FC-882F-791029E30245}"/>
    <dgm:cxn modelId="{426AA2AA-23DA-462C-9EC0-38A9E2FA4F20}" srcId="{82DE6199-26C3-4583-9AB2-2B031B6E0DBF}" destId="{F4421328-26A9-4FC3-8AB6-C38345598809}" srcOrd="0" destOrd="0" parTransId="{5D890CB9-EC42-40A5-8992-DA4579E7B34B}" sibTransId="{8B6418BA-B440-4FC9-92BB-51DD6FD7C3CA}"/>
    <dgm:cxn modelId="{ECCFC618-A8B2-4A5C-9535-4F93E0811239}" type="presOf" srcId="{82DE6199-26C3-4583-9AB2-2B031B6E0DBF}" destId="{A716D1CA-8C7F-4698-BAD7-5ADAC90675DF}" srcOrd="0" destOrd="0" presId="urn:microsoft.com/office/officeart/2005/8/layout/vList2"/>
    <dgm:cxn modelId="{D7A74820-E5E0-4CAD-9190-11677E8E0AE3}" srcId="{2D40DCCF-36B7-497F-B923-D56A736AD18F}" destId="{82DE6199-26C3-4583-9AB2-2B031B6E0DBF}" srcOrd="1" destOrd="0" parTransId="{0A5ACA9A-A343-4F2C-B56B-99944386B9BD}" sibTransId="{8F3C8B0D-4D72-43F2-ABA6-3B6DDBE17CF5}"/>
    <dgm:cxn modelId="{9C8F860D-4727-42CD-B9A5-EFE195D165E4}" type="presParOf" srcId="{323FB777-4E89-4731-B368-3EA6080929A1}" destId="{DC3E0AF9-EEA6-41CE-B84C-08522DE3D399}" srcOrd="0" destOrd="0" presId="urn:microsoft.com/office/officeart/2005/8/layout/vList2"/>
    <dgm:cxn modelId="{96B6A130-4272-4A4D-A7D8-5A63EB7F7474}" type="presParOf" srcId="{323FB777-4E89-4731-B368-3EA6080929A1}" destId="{1ABA1282-65C7-463A-B4B5-B78071A61428}" srcOrd="1" destOrd="0" presId="urn:microsoft.com/office/officeart/2005/8/layout/vList2"/>
    <dgm:cxn modelId="{F2DB02A5-7463-4B1E-8B50-722A8DFF2D03}" type="presParOf" srcId="{323FB777-4E89-4731-B368-3EA6080929A1}" destId="{A716D1CA-8C7F-4698-BAD7-5ADAC90675DF}" srcOrd="2" destOrd="0" presId="urn:microsoft.com/office/officeart/2005/8/layout/vList2"/>
    <dgm:cxn modelId="{BF823A33-29CF-4F51-A206-A52077E1BD5E}" type="presParOf" srcId="{323FB777-4E89-4731-B368-3EA6080929A1}" destId="{CCD779BC-7379-4F2F-8E63-35D44D0EAC5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08274D-6443-45AC-9C8D-2CB8C8900539}">
      <dsp:nvSpPr>
        <dsp:cNvPr id="0" name=""/>
        <dsp:cNvSpPr/>
      </dsp:nvSpPr>
      <dsp:spPr>
        <a:xfrm rot="5400000">
          <a:off x="244787" y="1103746"/>
          <a:ext cx="3801838" cy="3802422"/>
        </a:xfrm>
        <a:prstGeom prst="blockArc">
          <a:avLst>
            <a:gd name="adj1" fmla="val 13500000"/>
            <a:gd name="adj2" fmla="val 18900000"/>
            <a:gd name="adj3" fmla="val 496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3951C1-B3DD-4DA1-950D-D1D8FB23AC4F}">
      <dsp:nvSpPr>
        <dsp:cNvPr id="0" name=""/>
        <dsp:cNvSpPr/>
      </dsp:nvSpPr>
      <dsp:spPr>
        <a:xfrm rot="16200000">
          <a:off x="4069215" y="1134199"/>
          <a:ext cx="3801838" cy="3802422"/>
        </a:xfrm>
        <a:prstGeom prst="blockArc">
          <a:avLst>
            <a:gd name="adj1" fmla="val 13500000"/>
            <a:gd name="adj2" fmla="val 18900000"/>
            <a:gd name="adj3" fmla="val 496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D717DD-9BC4-414A-9E17-02764398727F}">
      <dsp:nvSpPr>
        <dsp:cNvPr id="0" name=""/>
        <dsp:cNvSpPr/>
      </dsp:nvSpPr>
      <dsp:spPr>
        <a:xfrm>
          <a:off x="4508897" y="4291727"/>
          <a:ext cx="2886620" cy="760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es-ES" sz="4800" kern="1200" dirty="0" smtClean="0">
              <a:solidFill>
                <a:schemeClr val="bg1"/>
              </a:solidFill>
            </a:rPr>
            <a:t>2</a:t>
          </a:r>
          <a:endParaRPr lang="es-ES" sz="4800" kern="1200" dirty="0">
            <a:solidFill>
              <a:schemeClr val="bg1"/>
            </a:solidFill>
          </a:endParaRPr>
        </a:p>
      </dsp:txBody>
      <dsp:txXfrm>
        <a:off x="4508897" y="4291727"/>
        <a:ext cx="2886620" cy="760611"/>
      </dsp:txXfrm>
    </dsp:sp>
    <dsp:sp modelId="{7F08EC8E-2B08-4A75-BABC-93D468AF09EE}">
      <dsp:nvSpPr>
        <dsp:cNvPr id="0" name=""/>
        <dsp:cNvSpPr/>
      </dsp:nvSpPr>
      <dsp:spPr>
        <a:xfrm rot="5400000">
          <a:off x="3647402" y="1003111"/>
          <a:ext cx="3801838" cy="3802422"/>
        </a:xfrm>
        <a:prstGeom prst="blockArc">
          <a:avLst>
            <a:gd name="adj1" fmla="val 13500000"/>
            <a:gd name="adj2" fmla="val 18900000"/>
            <a:gd name="adj3" fmla="val 496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657C05-4257-4B34-86BF-2387C8FD70D6}">
      <dsp:nvSpPr>
        <dsp:cNvPr id="0" name=""/>
        <dsp:cNvSpPr/>
      </dsp:nvSpPr>
      <dsp:spPr>
        <a:xfrm rot="16200000">
          <a:off x="7472846" y="974331"/>
          <a:ext cx="3801838" cy="3802422"/>
        </a:xfrm>
        <a:prstGeom prst="blockArc">
          <a:avLst>
            <a:gd name="adj1" fmla="val 13500000"/>
            <a:gd name="adj2" fmla="val 18900000"/>
            <a:gd name="adj3" fmla="val 496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10918C-EEED-49C0-A0FE-2B484DEA3B89}">
      <dsp:nvSpPr>
        <dsp:cNvPr id="0" name=""/>
        <dsp:cNvSpPr/>
      </dsp:nvSpPr>
      <dsp:spPr>
        <a:xfrm>
          <a:off x="7875214" y="4277108"/>
          <a:ext cx="2886620" cy="760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es-ES" sz="4800" kern="1200" dirty="0" smtClean="0">
              <a:solidFill>
                <a:schemeClr val="bg1"/>
              </a:solidFill>
            </a:rPr>
            <a:t>3</a:t>
          </a:r>
          <a:endParaRPr lang="es-ES" sz="4800" kern="1200" dirty="0">
            <a:solidFill>
              <a:schemeClr val="bg1"/>
            </a:solidFill>
          </a:endParaRPr>
        </a:p>
      </dsp:txBody>
      <dsp:txXfrm>
        <a:off x="7875214" y="4277108"/>
        <a:ext cx="2886620" cy="760611"/>
      </dsp:txXfrm>
    </dsp:sp>
    <dsp:sp modelId="{75DF549E-01AE-4004-ADEA-698187C84EFE}">
      <dsp:nvSpPr>
        <dsp:cNvPr id="0" name=""/>
        <dsp:cNvSpPr/>
      </dsp:nvSpPr>
      <dsp:spPr>
        <a:xfrm>
          <a:off x="4332233" y="2252274"/>
          <a:ext cx="2872808" cy="136843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kern="1200" dirty="0" smtClean="0"/>
            <a:t>Descripción profunda del problema de investigación</a:t>
          </a:r>
          <a:endParaRPr lang="es-ES" sz="1500" b="1" kern="1200" dirty="0"/>
        </a:p>
      </dsp:txBody>
      <dsp:txXfrm>
        <a:off x="4906795" y="2389117"/>
        <a:ext cx="1723685" cy="1094744"/>
      </dsp:txXfrm>
    </dsp:sp>
    <dsp:sp modelId="{90CCDD62-40B9-4E67-B0BD-CB7E39BBA665}">
      <dsp:nvSpPr>
        <dsp:cNvPr id="0" name=""/>
        <dsp:cNvSpPr/>
      </dsp:nvSpPr>
      <dsp:spPr>
        <a:xfrm>
          <a:off x="263853" y="1390952"/>
          <a:ext cx="2272698" cy="1273259"/>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Delimita la situación que presenta el lugar en donde  se realiza la investigación.</a:t>
          </a:r>
          <a:endParaRPr lang="es-ES" sz="1400" b="1" kern="1200" dirty="0"/>
        </a:p>
      </dsp:txBody>
      <dsp:txXfrm>
        <a:off x="596682" y="1577416"/>
        <a:ext cx="1607040" cy="900331"/>
      </dsp:txXfrm>
    </dsp:sp>
    <dsp:sp modelId="{014CB26A-1CDD-4B09-BBC5-41D5546240E1}">
      <dsp:nvSpPr>
        <dsp:cNvPr id="0" name=""/>
        <dsp:cNvSpPr/>
      </dsp:nvSpPr>
      <dsp:spPr>
        <a:xfrm>
          <a:off x="534187" y="2510023"/>
          <a:ext cx="625244" cy="625188"/>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3EC1655-1EA8-4B2C-83E4-0B60CDDDA475}">
      <dsp:nvSpPr>
        <dsp:cNvPr id="0" name=""/>
        <dsp:cNvSpPr/>
      </dsp:nvSpPr>
      <dsp:spPr>
        <a:xfrm>
          <a:off x="2856038" y="1350969"/>
          <a:ext cx="363760" cy="363869"/>
        </a:xfrm>
        <a:prstGeom prst="ellipse">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660704F-97A4-45D9-865A-70A382FC0011}">
      <dsp:nvSpPr>
        <dsp:cNvPr id="0" name=""/>
        <dsp:cNvSpPr/>
      </dsp:nvSpPr>
      <dsp:spPr>
        <a:xfrm>
          <a:off x="1393542" y="2467028"/>
          <a:ext cx="2416924" cy="1273259"/>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Descripción con mayor profundidad el problema de investigación</a:t>
          </a:r>
          <a:endParaRPr lang="es-ES" sz="1400" b="1" kern="1200" dirty="0"/>
        </a:p>
      </dsp:txBody>
      <dsp:txXfrm>
        <a:off x="1747492" y="2653492"/>
        <a:ext cx="1709024" cy="900331"/>
      </dsp:txXfrm>
    </dsp:sp>
    <dsp:sp modelId="{019FF1A1-E288-43D2-AC6D-1BE86301973B}">
      <dsp:nvSpPr>
        <dsp:cNvPr id="0" name=""/>
        <dsp:cNvSpPr/>
      </dsp:nvSpPr>
      <dsp:spPr>
        <a:xfrm>
          <a:off x="1913151" y="3906738"/>
          <a:ext cx="363760" cy="363869"/>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28EDD8D-33BB-4BCC-BDCC-7341E71DD6CA}">
      <dsp:nvSpPr>
        <dsp:cNvPr id="0" name=""/>
        <dsp:cNvSpPr/>
      </dsp:nvSpPr>
      <dsp:spPr>
        <a:xfrm>
          <a:off x="7710973" y="1830248"/>
          <a:ext cx="3537597" cy="222007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s-ES" sz="3900" b="1" kern="1200" dirty="0" smtClean="0"/>
            <a:t>Marco contextual</a:t>
          </a:r>
          <a:endParaRPr lang="es-ES" sz="3900" b="1" kern="1200" dirty="0"/>
        </a:p>
      </dsp:txBody>
      <dsp:txXfrm>
        <a:off x="8229042" y="2155370"/>
        <a:ext cx="2501459" cy="1569831"/>
      </dsp:txXfrm>
    </dsp:sp>
    <dsp:sp modelId="{30745CD3-2D88-43A1-A741-A9108F7C90F5}">
      <dsp:nvSpPr>
        <dsp:cNvPr id="0" name=""/>
        <dsp:cNvSpPr/>
      </dsp:nvSpPr>
      <dsp:spPr>
        <a:xfrm>
          <a:off x="714464" y="4277108"/>
          <a:ext cx="2886620" cy="760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es-ES" sz="4800" kern="1200" dirty="0" smtClean="0">
              <a:solidFill>
                <a:schemeClr val="bg1"/>
              </a:solidFill>
            </a:rPr>
            <a:t>1</a:t>
          </a:r>
          <a:endParaRPr lang="es-ES" sz="4800" kern="1200" dirty="0">
            <a:solidFill>
              <a:schemeClr val="bg1"/>
            </a:solidFill>
          </a:endParaRPr>
        </a:p>
      </dsp:txBody>
      <dsp:txXfrm>
        <a:off x="714464" y="4277108"/>
        <a:ext cx="2886620" cy="7606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20475B-0BAA-4B97-9F88-4179942E3588}">
      <dsp:nvSpPr>
        <dsp:cNvPr id="0" name=""/>
        <dsp:cNvSpPr/>
      </dsp:nvSpPr>
      <dsp:spPr>
        <a:xfrm>
          <a:off x="4049981" y="869491"/>
          <a:ext cx="668642" cy="91440"/>
        </a:xfrm>
        <a:custGeom>
          <a:avLst/>
          <a:gdLst/>
          <a:ahLst/>
          <a:cxnLst/>
          <a:rect l="0" t="0" r="0" b="0"/>
          <a:pathLst>
            <a:path>
              <a:moveTo>
                <a:pt x="0" y="45720"/>
              </a:moveTo>
              <a:lnTo>
                <a:pt x="668642" y="45720"/>
              </a:lnTo>
            </a:path>
          </a:pathLst>
        </a:custGeom>
        <a:noFill/>
        <a:ln w="12700" cap="flat" cmpd="sng" algn="ctr">
          <a:solidFill>
            <a:schemeClr val="accent2">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366821" y="911712"/>
        <a:ext cx="34962" cy="6999"/>
      </dsp:txXfrm>
    </dsp:sp>
    <dsp:sp modelId="{42A8D516-DE4C-4D3A-AC6B-4E288A2271E1}">
      <dsp:nvSpPr>
        <dsp:cNvPr id="0" name=""/>
        <dsp:cNvSpPr/>
      </dsp:nvSpPr>
      <dsp:spPr>
        <a:xfrm>
          <a:off x="1011595" y="3156"/>
          <a:ext cx="3040185" cy="1824111"/>
        </a:xfrm>
        <a:prstGeom prst="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t>Delimita el ámbito circunstancial</a:t>
          </a:r>
        </a:p>
      </dsp:txBody>
      <dsp:txXfrm>
        <a:off x="1011595" y="3156"/>
        <a:ext cx="3040185" cy="1824111"/>
      </dsp:txXfrm>
    </dsp:sp>
    <dsp:sp modelId="{C3B67280-6288-489E-AB59-FE9A4827EDCB}">
      <dsp:nvSpPr>
        <dsp:cNvPr id="0" name=""/>
        <dsp:cNvSpPr/>
      </dsp:nvSpPr>
      <dsp:spPr>
        <a:xfrm>
          <a:off x="2531688" y="1825467"/>
          <a:ext cx="3739428" cy="668642"/>
        </a:xfrm>
        <a:custGeom>
          <a:avLst/>
          <a:gdLst/>
          <a:ahLst/>
          <a:cxnLst/>
          <a:rect l="0" t="0" r="0" b="0"/>
          <a:pathLst>
            <a:path>
              <a:moveTo>
                <a:pt x="3739428" y="0"/>
              </a:moveTo>
              <a:lnTo>
                <a:pt x="3739428" y="351421"/>
              </a:lnTo>
              <a:lnTo>
                <a:pt x="0" y="351421"/>
              </a:lnTo>
              <a:lnTo>
                <a:pt x="0" y="668642"/>
              </a:lnTo>
            </a:path>
          </a:pathLst>
        </a:custGeom>
        <a:noFill/>
        <a:ln w="12700" cap="flat" cmpd="sng" algn="ctr">
          <a:solidFill>
            <a:schemeClr val="accent3">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306296" y="2156289"/>
        <a:ext cx="190212" cy="6999"/>
      </dsp:txXfrm>
    </dsp:sp>
    <dsp:sp modelId="{F31D9FBB-D835-4EE6-9A2C-C22D1E0F8549}">
      <dsp:nvSpPr>
        <dsp:cNvPr id="0" name=""/>
        <dsp:cNvSpPr/>
      </dsp:nvSpPr>
      <dsp:spPr>
        <a:xfrm>
          <a:off x="4751024" y="3156"/>
          <a:ext cx="3040185" cy="1824111"/>
        </a:xfrm>
        <a:prstGeom prst="rect">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t>Delimita el ambiente físico</a:t>
          </a:r>
          <a:endParaRPr lang="es-ES" sz="2000" kern="1200" dirty="0"/>
        </a:p>
      </dsp:txBody>
      <dsp:txXfrm>
        <a:off x="4751024" y="3156"/>
        <a:ext cx="3040185" cy="1824111"/>
      </dsp:txXfrm>
    </dsp:sp>
    <dsp:sp modelId="{751AEAE9-4B23-4F80-9A53-D1843647F70E}">
      <dsp:nvSpPr>
        <dsp:cNvPr id="0" name=""/>
        <dsp:cNvSpPr/>
      </dsp:nvSpPr>
      <dsp:spPr>
        <a:xfrm>
          <a:off x="1011595" y="2526510"/>
          <a:ext cx="3040185" cy="1824111"/>
        </a:xfrm>
        <a:prstGeom prst="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t>Aportación de  particularidades y argumentos cualitativos del medio en el que se lleva a cabo la investigación</a:t>
          </a:r>
          <a:endParaRPr lang="es-ES" sz="2000" kern="1200" dirty="0"/>
        </a:p>
      </dsp:txBody>
      <dsp:txXfrm>
        <a:off x="1011595" y="2526510"/>
        <a:ext cx="3040185" cy="18241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8BD5F0-1216-4FF1-BF1C-0C8C7F289F36}">
      <dsp:nvSpPr>
        <dsp:cNvPr id="0" name=""/>
        <dsp:cNvSpPr/>
      </dsp:nvSpPr>
      <dsp:spPr>
        <a:xfrm>
          <a:off x="0" y="0"/>
          <a:ext cx="8128000" cy="1625600"/>
        </a:xfrm>
        <a:prstGeom prst="rect">
          <a:avLst/>
        </a:prstGeom>
        <a:solidFill>
          <a:schemeClr val="accent1">
            <a:shade val="90000"/>
            <a:hueOff val="0"/>
            <a:satOff val="0"/>
            <a:lumOff val="0"/>
            <a:alphaOff val="0"/>
          </a:schemeClr>
        </a:soli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Es importante considerar los siguientes pasos para definir de manera clara y concisa su desarrollo:</a:t>
          </a:r>
          <a:endParaRPr lang="es-ES" sz="3200" kern="1200" dirty="0"/>
        </a:p>
      </dsp:txBody>
      <dsp:txXfrm>
        <a:off x="0" y="0"/>
        <a:ext cx="8128000" cy="1625600"/>
      </dsp:txXfrm>
    </dsp:sp>
    <dsp:sp modelId="{E03F8542-57F5-4943-A4E0-1BC29E41B0E5}">
      <dsp:nvSpPr>
        <dsp:cNvPr id="0" name=""/>
        <dsp:cNvSpPr/>
      </dsp:nvSpPr>
      <dsp:spPr>
        <a:xfrm>
          <a:off x="0" y="1625600"/>
          <a:ext cx="2032000" cy="3413760"/>
        </a:xfrm>
        <a:prstGeom prst="rect">
          <a:avLst/>
        </a:prstGeom>
        <a:gradFill rotWithShape="0">
          <a:gsLst>
            <a:gs pos="0">
              <a:schemeClr val="accent1">
                <a:alpha val="90000"/>
                <a:hueOff val="0"/>
                <a:satOff val="0"/>
                <a:lumOff val="0"/>
                <a:alphaOff val="0"/>
                <a:shade val="85000"/>
                <a:satMod val="130000"/>
              </a:schemeClr>
            </a:gs>
            <a:gs pos="34000">
              <a:schemeClr val="accent1">
                <a:alpha val="90000"/>
                <a:hueOff val="0"/>
                <a:satOff val="0"/>
                <a:lumOff val="0"/>
                <a:alphaOff val="0"/>
                <a:shade val="87000"/>
                <a:satMod val="125000"/>
              </a:schemeClr>
            </a:gs>
            <a:gs pos="70000">
              <a:schemeClr val="accent1">
                <a:alpha val="90000"/>
                <a:hueOff val="0"/>
                <a:satOff val="0"/>
                <a:lumOff val="0"/>
                <a:alphaOff val="0"/>
                <a:tint val="100000"/>
                <a:shade val="90000"/>
                <a:satMod val="130000"/>
              </a:schemeClr>
            </a:gs>
            <a:gs pos="100000">
              <a:schemeClr val="accent1">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smtClean="0"/>
            <a:t>Ubicación del tiempo y espacio de la investigación. </a:t>
          </a:r>
          <a:endParaRPr lang="es-ES" sz="2600" kern="1200" dirty="0"/>
        </a:p>
      </dsp:txBody>
      <dsp:txXfrm>
        <a:off x="0" y="1625600"/>
        <a:ext cx="2032000" cy="3413760"/>
      </dsp:txXfrm>
    </dsp:sp>
    <dsp:sp modelId="{B2926D0D-983E-48CC-9FE9-B6A9452B2607}">
      <dsp:nvSpPr>
        <dsp:cNvPr id="0" name=""/>
        <dsp:cNvSpPr/>
      </dsp:nvSpPr>
      <dsp:spPr>
        <a:xfrm>
          <a:off x="2032000" y="1625600"/>
          <a:ext cx="2032000" cy="3413760"/>
        </a:xfrm>
        <a:prstGeom prst="rect">
          <a:avLst/>
        </a:prstGeom>
        <a:gradFill rotWithShape="0">
          <a:gsLst>
            <a:gs pos="0">
              <a:schemeClr val="accent1">
                <a:alpha val="90000"/>
                <a:hueOff val="0"/>
                <a:satOff val="0"/>
                <a:lumOff val="0"/>
                <a:alphaOff val="-13333"/>
                <a:shade val="85000"/>
                <a:satMod val="130000"/>
              </a:schemeClr>
            </a:gs>
            <a:gs pos="34000">
              <a:schemeClr val="accent1">
                <a:alpha val="90000"/>
                <a:hueOff val="0"/>
                <a:satOff val="0"/>
                <a:lumOff val="0"/>
                <a:alphaOff val="-13333"/>
                <a:shade val="87000"/>
                <a:satMod val="125000"/>
              </a:schemeClr>
            </a:gs>
            <a:gs pos="70000">
              <a:schemeClr val="accent1">
                <a:alpha val="90000"/>
                <a:hueOff val="0"/>
                <a:satOff val="0"/>
                <a:lumOff val="0"/>
                <a:alphaOff val="-13333"/>
                <a:tint val="100000"/>
                <a:shade val="90000"/>
                <a:satMod val="130000"/>
              </a:schemeClr>
            </a:gs>
            <a:gs pos="100000">
              <a:schemeClr val="accent1">
                <a:alpha val="90000"/>
                <a:hueOff val="0"/>
                <a:satOff val="0"/>
                <a:lumOff val="0"/>
                <a:alphaOff val="-13333"/>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smtClean="0"/>
            <a:t>El sujeto de estudio.</a:t>
          </a:r>
          <a:endParaRPr lang="es-ES" sz="2600" kern="1200" dirty="0"/>
        </a:p>
      </dsp:txBody>
      <dsp:txXfrm>
        <a:off x="2032000" y="1625600"/>
        <a:ext cx="2032000" cy="3413760"/>
      </dsp:txXfrm>
    </dsp:sp>
    <dsp:sp modelId="{90CB9448-3C80-4A76-8DA0-A6A2A31E7F50}">
      <dsp:nvSpPr>
        <dsp:cNvPr id="0" name=""/>
        <dsp:cNvSpPr/>
      </dsp:nvSpPr>
      <dsp:spPr>
        <a:xfrm>
          <a:off x="4064000" y="1625600"/>
          <a:ext cx="2032000" cy="3413760"/>
        </a:xfrm>
        <a:prstGeom prst="rect">
          <a:avLst/>
        </a:prstGeom>
        <a:gradFill rotWithShape="0">
          <a:gsLst>
            <a:gs pos="0">
              <a:schemeClr val="accent1">
                <a:alpha val="90000"/>
                <a:hueOff val="0"/>
                <a:satOff val="0"/>
                <a:lumOff val="0"/>
                <a:alphaOff val="-26667"/>
                <a:shade val="85000"/>
                <a:satMod val="130000"/>
              </a:schemeClr>
            </a:gs>
            <a:gs pos="34000">
              <a:schemeClr val="accent1">
                <a:alpha val="90000"/>
                <a:hueOff val="0"/>
                <a:satOff val="0"/>
                <a:lumOff val="0"/>
                <a:alphaOff val="-26667"/>
                <a:shade val="87000"/>
                <a:satMod val="125000"/>
              </a:schemeClr>
            </a:gs>
            <a:gs pos="70000">
              <a:schemeClr val="accent1">
                <a:alpha val="90000"/>
                <a:hueOff val="0"/>
                <a:satOff val="0"/>
                <a:lumOff val="0"/>
                <a:alphaOff val="-26667"/>
                <a:tint val="100000"/>
                <a:shade val="90000"/>
                <a:satMod val="130000"/>
              </a:schemeClr>
            </a:gs>
            <a:gs pos="100000">
              <a:schemeClr val="accent1">
                <a:alpha val="90000"/>
                <a:hueOff val="0"/>
                <a:satOff val="0"/>
                <a:lumOff val="0"/>
                <a:alphaOff val="-26667"/>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smtClean="0"/>
            <a:t>Diagnóstico del sector en donde se realiza la investigación.</a:t>
          </a:r>
          <a:endParaRPr lang="es-ES" sz="2600" kern="1200" dirty="0"/>
        </a:p>
      </dsp:txBody>
      <dsp:txXfrm>
        <a:off x="4064000" y="1625600"/>
        <a:ext cx="2032000" cy="3413760"/>
      </dsp:txXfrm>
    </dsp:sp>
    <dsp:sp modelId="{01F605F7-B07B-4813-8892-81A688D21F72}">
      <dsp:nvSpPr>
        <dsp:cNvPr id="0" name=""/>
        <dsp:cNvSpPr/>
      </dsp:nvSpPr>
      <dsp:spPr>
        <a:xfrm>
          <a:off x="6095999" y="1625600"/>
          <a:ext cx="2032000" cy="3413760"/>
        </a:xfrm>
        <a:prstGeom prst="rect">
          <a:avLst/>
        </a:prstGeom>
        <a:gradFill rotWithShape="0">
          <a:gsLst>
            <a:gs pos="0">
              <a:schemeClr val="accent1">
                <a:alpha val="90000"/>
                <a:hueOff val="0"/>
                <a:satOff val="0"/>
                <a:lumOff val="0"/>
                <a:alphaOff val="-40000"/>
                <a:shade val="85000"/>
                <a:satMod val="130000"/>
              </a:schemeClr>
            </a:gs>
            <a:gs pos="34000">
              <a:schemeClr val="accent1">
                <a:alpha val="90000"/>
                <a:hueOff val="0"/>
                <a:satOff val="0"/>
                <a:lumOff val="0"/>
                <a:alphaOff val="-40000"/>
                <a:shade val="87000"/>
                <a:satMod val="125000"/>
              </a:schemeClr>
            </a:gs>
            <a:gs pos="70000">
              <a:schemeClr val="accent1">
                <a:alpha val="90000"/>
                <a:hueOff val="0"/>
                <a:satOff val="0"/>
                <a:lumOff val="0"/>
                <a:alphaOff val="-40000"/>
                <a:tint val="100000"/>
                <a:shade val="90000"/>
                <a:satMod val="130000"/>
              </a:schemeClr>
            </a:gs>
            <a:gs pos="100000">
              <a:schemeClr val="accent1">
                <a:alpha val="90000"/>
                <a:hueOff val="0"/>
                <a:satOff val="0"/>
                <a:lumOff val="0"/>
                <a:alphaOff val="-4000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smtClean="0"/>
            <a:t>Comprensión del problema de investigación</a:t>
          </a:r>
          <a:endParaRPr lang="es-ES" sz="2600" kern="1200" dirty="0"/>
        </a:p>
      </dsp:txBody>
      <dsp:txXfrm>
        <a:off x="6095999" y="1625600"/>
        <a:ext cx="2032000" cy="3413760"/>
      </dsp:txXfrm>
    </dsp:sp>
    <dsp:sp modelId="{56BE44D2-8DA3-4C4B-8586-DD8949286117}">
      <dsp:nvSpPr>
        <dsp:cNvPr id="0" name=""/>
        <dsp:cNvSpPr/>
      </dsp:nvSpPr>
      <dsp:spPr>
        <a:xfrm>
          <a:off x="0" y="4919689"/>
          <a:ext cx="8128000" cy="379306"/>
        </a:xfrm>
        <a:prstGeom prst="rect">
          <a:avLst/>
        </a:prstGeom>
        <a:solidFill>
          <a:schemeClr val="accent1">
            <a:shade val="90000"/>
            <a:hueOff val="0"/>
            <a:satOff val="0"/>
            <a:lumOff val="0"/>
            <a:alphaOff val="0"/>
          </a:schemeClr>
        </a:soli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D80548-D746-4170-98A7-63585209E49E}">
      <dsp:nvSpPr>
        <dsp:cNvPr id="0" name=""/>
        <dsp:cNvSpPr/>
      </dsp:nvSpPr>
      <dsp:spPr>
        <a:xfrm>
          <a:off x="0" y="3270452"/>
          <a:ext cx="8128000" cy="2145770"/>
        </a:xfrm>
        <a:prstGeom prst="rect">
          <a:avLst/>
        </a:prstGeom>
        <a:gradFill rotWithShape="0">
          <a:gsLst>
            <a:gs pos="0">
              <a:schemeClr val="accent1">
                <a:alpha val="90000"/>
                <a:hueOff val="0"/>
                <a:satOff val="0"/>
                <a:lumOff val="0"/>
                <a:alphaOff val="0"/>
                <a:shade val="85000"/>
                <a:satMod val="130000"/>
              </a:schemeClr>
            </a:gs>
            <a:gs pos="34000">
              <a:schemeClr val="accent1">
                <a:alpha val="90000"/>
                <a:hueOff val="0"/>
                <a:satOff val="0"/>
                <a:lumOff val="0"/>
                <a:alphaOff val="0"/>
                <a:shade val="87000"/>
                <a:satMod val="125000"/>
              </a:schemeClr>
            </a:gs>
            <a:gs pos="70000">
              <a:schemeClr val="accent1">
                <a:alpha val="90000"/>
                <a:hueOff val="0"/>
                <a:satOff val="0"/>
                <a:lumOff val="0"/>
                <a:alphaOff val="0"/>
                <a:tint val="100000"/>
                <a:shade val="90000"/>
                <a:satMod val="130000"/>
              </a:schemeClr>
            </a:gs>
            <a:gs pos="100000">
              <a:schemeClr val="accent1">
                <a:alpha val="9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91592" tIns="291592" rIns="291592" bIns="291592" numCol="1" spcCol="1270" anchor="ctr" anchorCtr="0">
          <a:noAutofit/>
        </a:bodyPr>
        <a:lstStyle/>
        <a:p>
          <a:pPr lvl="0" algn="ctr" defTabSz="1822450">
            <a:lnSpc>
              <a:spcPct val="90000"/>
            </a:lnSpc>
            <a:spcBef>
              <a:spcPct val="0"/>
            </a:spcBef>
            <a:spcAft>
              <a:spcPct val="35000"/>
            </a:spcAft>
          </a:pPr>
          <a:r>
            <a:rPr lang="es-ES" sz="4100" kern="1200" dirty="0" smtClean="0"/>
            <a:t>Fuente secundarias</a:t>
          </a:r>
          <a:endParaRPr lang="es-ES" sz="4100" kern="1200" dirty="0"/>
        </a:p>
      </dsp:txBody>
      <dsp:txXfrm>
        <a:off x="0" y="3270452"/>
        <a:ext cx="8128000" cy="1158716"/>
      </dsp:txXfrm>
    </dsp:sp>
    <dsp:sp modelId="{7846C7CC-4937-4A37-A961-02B76258420D}">
      <dsp:nvSpPr>
        <dsp:cNvPr id="0" name=""/>
        <dsp:cNvSpPr/>
      </dsp:nvSpPr>
      <dsp:spPr>
        <a:xfrm>
          <a:off x="0" y="4386253"/>
          <a:ext cx="4064000" cy="98705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a:lnSpc>
              <a:spcPct val="90000"/>
            </a:lnSpc>
            <a:spcBef>
              <a:spcPct val="0"/>
            </a:spcBef>
            <a:spcAft>
              <a:spcPct val="35000"/>
            </a:spcAft>
          </a:pPr>
          <a:r>
            <a:rPr lang="es-ES" sz="1700" kern="1200" dirty="0" smtClean="0"/>
            <a:t>Documentos escritos que permitan vincular el tema (</a:t>
          </a:r>
          <a:r>
            <a:rPr lang="es-ES_tradnl" sz="1700" kern="1200" dirty="0" smtClean="0"/>
            <a:t>contienen información organizada, elaborada, producto de análisis</a:t>
          </a:r>
          <a:r>
            <a:rPr lang="es-ES" sz="1700" kern="1200" dirty="0" smtClean="0"/>
            <a:t>)</a:t>
          </a:r>
          <a:endParaRPr lang="es-ES" sz="1700" kern="1200" dirty="0"/>
        </a:p>
      </dsp:txBody>
      <dsp:txXfrm>
        <a:off x="0" y="4386253"/>
        <a:ext cx="4064000" cy="987054"/>
      </dsp:txXfrm>
    </dsp:sp>
    <dsp:sp modelId="{8B223B78-04CC-4BAC-9CBA-853ACD91B5E4}">
      <dsp:nvSpPr>
        <dsp:cNvPr id="0" name=""/>
        <dsp:cNvSpPr/>
      </dsp:nvSpPr>
      <dsp:spPr>
        <a:xfrm>
          <a:off x="4064000" y="4386253"/>
          <a:ext cx="4064000" cy="987054"/>
        </a:xfrm>
        <a:prstGeom prst="rect">
          <a:avLst/>
        </a:prstGeom>
        <a:solidFill>
          <a:schemeClr val="accent1">
            <a:alpha val="90000"/>
            <a:tint val="40000"/>
            <a:hueOff val="0"/>
            <a:satOff val="0"/>
            <a:lumOff val="0"/>
            <a:alphaOff val="-13333"/>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a:lnSpc>
              <a:spcPct val="90000"/>
            </a:lnSpc>
            <a:spcBef>
              <a:spcPct val="0"/>
            </a:spcBef>
            <a:spcAft>
              <a:spcPct val="35000"/>
            </a:spcAft>
          </a:pPr>
          <a:r>
            <a:rPr lang="es-ES_tradnl" sz="1700" kern="1200" dirty="0" smtClean="0"/>
            <a:t>enciclopedias, antologías, directorios, libros o artículos </a:t>
          </a:r>
          <a:endParaRPr lang="es-ES" sz="1700" kern="1200" dirty="0"/>
        </a:p>
      </dsp:txBody>
      <dsp:txXfrm>
        <a:off x="4064000" y="4386253"/>
        <a:ext cx="4064000" cy="987054"/>
      </dsp:txXfrm>
    </dsp:sp>
    <dsp:sp modelId="{8A2142B2-5BE5-4E90-ACDE-6D2E0FB3C32C}">
      <dsp:nvSpPr>
        <dsp:cNvPr id="0" name=""/>
        <dsp:cNvSpPr/>
      </dsp:nvSpPr>
      <dsp:spPr>
        <a:xfrm rot="10800000">
          <a:off x="0" y="2443"/>
          <a:ext cx="8128000" cy="3300195"/>
        </a:xfrm>
        <a:prstGeom prst="upArrowCallout">
          <a:avLst/>
        </a:prstGeom>
        <a:gradFill rotWithShape="0">
          <a:gsLst>
            <a:gs pos="0">
              <a:schemeClr val="accent1">
                <a:alpha val="90000"/>
                <a:hueOff val="0"/>
                <a:satOff val="0"/>
                <a:lumOff val="0"/>
                <a:alphaOff val="-40000"/>
                <a:shade val="85000"/>
                <a:satMod val="130000"/>
              </a:schemeClr>
            </a:gs>
            <a:gs pos="34000">
              <a:schemeClr val="accent1">
                <a:alpha val="90000"/>
                <a:hueOff val="0"/>
                <a:satOff val="0"/>
                <a:lumOff val="0"/>
                <a:alphaOff val="-40000"/>
                <a:shade val="87000"/>
                <a:satMod val="125000"/>
              </a:schemeClr>
            </a:gs>
            <a:gs pos="70000">
              <a:schemeClr val="accent1">
                <a:alpha val="90000"/>
                <a:hueOff val="0"/>
                <a:satOff val="0"/>
                <a:lumOff val="0"/>
                <a:alphaOff val="-40000"/>
                <a:tint val="100000"/>
                <a:shade val="90000"/>
                <a:satMod val="130000"/>
              </a:schemeClr>
            </a:gs>
            <a:gs pos="100000">
              <a:schemeClr val="accent1">
                <a:alpha val="90000"/>
                <a:hueOff val="0"/>
                <a:satOff val="0"/>
                <a:lumOff val="0"/>
                <a:alphaOff val="-4000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12928" tIns="312928" rIns="312928" bIns="312928" numCol="1" spcCol="1270" anchor="ctr" anchorCtr="0">
          <a:noAutofit/>
        </a:bodyPr>
        <a:lstStyle/>
        <a:p>
          <a:pPr lvl="0" algn="ctr" defTabSz="1955800">
            <a:lnSpc>
              <a:spcPct val="90000"/>
            </a:lnSpc>
            <a:spcBef>
              <a:spcPct val="0"/>
            </a:spcBef>
            <a:spcAft>
              <a:spcPct val="35000"/>
            </a:spcAft>
          </a:pPr>
          <a:r>
            <a:rPr lang="es-ES" sz="4400" kern="1200" dirty="0" smtClean="0"/>
            <a:t>Fuente primarias</a:t>
          </a:r>
          <a:endParaRPr lang="es-ES" sz="4400" kern="1200" dirty="0"/>
        </a:p>
      </dsp:txBody>
      <dsp:txXfrm rot="-10800000">
        <a:off x="0" y="2443"/>
        <a:ext cx="8128000" cy="1158368"/>
      </dsp:txXfrm>
    </dsp:sp>
    <dsp:sp modelId="{E131EEE7-C1B8-4BC7-B0EF-38BEAC279BD0}">
      <dsp:nvSpPr>
        <dsp:cNvPr id="0" name=""/>
        <dsp:cNvSpPr/>
      </dsp:nvSpPr>
      <dsp:spPr>
        <a:xfrm>
          <a:off x="0" y="1160812"/>
          <a:ext cx="4064000" cy="986758"/>
        </a:xfrm>
        <a:prstGeom prst="rect">
          <a:avLst/>
        </a:prstGeom>
        <a:solidFill>
          <a:schemeClr val="accent1">
            <a:alpha val="90000"/>
            <a:tint val="40000"/>
            <a:hueOff val="0"/>
            <a:satOff val="0"/>
            <a:lumOff val="0"/>
            <a:alphaOff val="-26667"/>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a:lnSpc>
              <a:spcPct val="90000"/>
            </a:lnSpc>
            <a:spcBef>
              <a:spcPct val="0"/>
            </a:spcBef>
            <a:spcAft>
              <a:spcPct val="35000"/>
            </a:spcAft>
          </a:pPr>
          <a:r>
            <a:rPr lang="es-ES" sz="1700" kern="1200" dirty="0" smtClean="0"/>
            <a:t>Aquellas fuentes oficiales que permitan abastecer de datos (</a:t>
          </a:r>
          <a:r>
            <a:rPr lang="es-ES_tradnl" sz="1700" kern="1200" dirty="0" smtClean="0"/>
            <a:t>contienen información nueva y original</a:t>
          </a:r>
          <a:r>
            <a:rPr lang="es-ES" sz="1700" kern="1200" dirty="0" smtClean="0"/>
            <a:t>) </a:t>
          </a:r>
          <a:endParaRPr lang="es-ES" sz="1700" kern="1200" dirty="0"/>
        </a:p>
      </dsp:txBody>
      <dsp:txXfrm>
        <a:off x="0" y="1160812"/>
        <a:ext cx="4064000" cy="986758"/>
      </dsp:txXfrm>
    </dsp:sp>
    <dsp:sp modelId="{CE58B829-178F-45D5-9480-3B61B64AFCBB}">
      <dsp:nvSpPr>
        <dsp:cNvPr id="0" name=""/>
        <dsp:cNvSpPr/>
      </dsp:nvSpPr>
      <dsp:spPr>
        <a:xfrm>
          <a:off x="4064000" y="1160812"/>
          <a:ext cx="4064000" cy="986758"/>
        </a:xfrm>
        <a:prstGeom prst="rect">
          <a:avLst/>
        </a:prstGeom>
        <a:solidFill>
          <a:schemeClr val="accent1">
            <a:alpha val="90000"/>
            <a:tint val="40000"/>
            <a:hueOff val="0"/>
            <a:satOff val="0"/>
            <a:lumOff val="0"/>
            <a:alphaOff val="-4000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a:lnSpc>
              <a:spcPct val="90000"/>
            </a:lnSpc>
            <a:spcBef>
              <a:spcPct val="0"/>
            </a:spcBef>
            <a:spcAft>
              <a:spcPct val="35000"/>
            </a:spcAft>
          </a:pPr>
          <a:r>
            <a:rPr lang="es-ES" sz="1700" kern="1200" dirty="0" smtClean="0"/>
            <a:t>INEGI, FMI, BM, SG, ONU, entre otros.  </a:t>
          </a:r>
          <a:endParaRPr lang="es-ES" sz="1700" kern="1200" dirty="0"/>
        </a:p>
      </dsp:txBody>
      <dsp:txXfrm>
        <a:off x="4064000" y="1160812"/>
        <a:ext cx="4064000" cy="9867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E0AF9-EEA6-41CE-B84C-08522DE3D399}">
      <dsp:nvSpPr>
        <dsp:cNvPr id="0" name=""/>
        <dsp:cNvSpPr/>
      </dsp:nvSpPr>
      <dsp:spPr>
        <a:xfrm>
          <a:off x="0" y="11472"/>
          <a:ext cx="9316279" cy="110565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ES" sz="2800" kern="1200" dirty="0" smtClean="0"/>
            <a:t>Evolución y desarrollo del objeto de estudio, desde distintos puntos de vista.</a:t>
          </a:r>
          <a:endParaRPr lang="es-ES" sz="2800" kern="1200" dirty="0"/>
        </a:p>
      </dsp:txBody>
      <dsp:txXfrm>
        <a:off x="53973" y="65445"/>
        <a:ext cx="9208333" cy="997704"/>
      </dsp:txXfrm>
    </dsp:sp>
    <dsp:sp modelId="{1ABA1282-65C7-463A-B4B5-B78071A61428}">
      <dsp:nvSpPr>
        <dsp:cNvPr id="0" name=""/>
        <dsp:cNvSpPr/>
      </dsp:nvSpPr>
      <dsp:spPr>
        <a:xfrm>
          <a:off x="0" y="1117122"/>
          <a:ext cx="9316279" cy="894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5792" tIns="68580" rIns="384048" bIns="68580" numCol="1" spcCol="1270" anchor="t" anchorCtr="0">
          <a:noAutofit/>
        </a:bodyPr>
        <a:lstStyle/>
        <a:p>
          <a:pPr marL="285750" lvl="1" indent="-285750" algn="l" defTabSz="1866900">
            <a:lnSpc>
              <a:spcPct val="90000"/>
            </a:lnSpc>
            <a:spcBef>
              <a:spcPct val="0"/>
            </a:spcBef>
            <a:spcAft>
              <a:spcPct val="20000"/>
            </a:spcAft>
            <a:buChar char="••"/>
          </a:pPr>
          <a:r>
            <a:rPr lang="es-ES" sz="4200" kern="1200" dirty="0" smtClean="0"/>
            <a:t>1</a:t>
          </a:r>
          <a:endParaRPr lang="es-ES" sz="4200" kern="1200" dirty="0"/>
        </a:p>
      </dsp:txBody>
      <dsp:txXfrm>
        <a:off x="0" y="1117122"/>
        <a:ext cx="9316279" cy="894240"/>
      </dsp:txXfrm>
    </dsp:sp>
    <dsp:sp modelId="{A716D1CA-8C7F-4698-BAD7-5ADAC90675DF}">
      <dsp:nvSpPr>
        <dsp:cNvPr id="0" name=""/>
        <dsp:cNvSpPr/>
      </dsp:nvSpPr>
      <dsp:spPr>
        <a:xfrm>
          <a:off x="0" y="2011362"/>
          <a:ext cx="9316279" cy="1105650"/>
        </a:xfrm>
        <a:prstGeom prst="roundRect">
          <a:avLst/>
        </a:prstGeom>
        <a:solidFill>
          <a:schemeClr val="accent2">
            <a:hueOff val="39038"/>
            <a:satOff val="-26876"/>
            <a:lumOff val="-686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ES" sz="2800" kern="1200" dirty="0" smtClean="0"/>
            <a:t>Descripción de la evolución histórica del objeto de estudio.</a:t>
          </a:r>
          <a:endParaRPr lang="es-ES" sz="2800" kern="1200" dirty="0"/>
        </a:p>
      </dsp:txBody>
      <dsp:txXfrm>
        <a:off x="53973" y="2065335"/>
        <a:ext cx="9208333" cy="997704"/>
      </dsp:txXfrm>
    </dsp:sp>
    <dsp:sp modelId="{CCD779BC-7379-4F2F-8E63-35D44D0EAC57}">
      <dsp:nvSpPr>
        <dsp:cNvPr id="0" name=""/>
        <dsp:cNvSpPr/>
      </dsp:nvSpPr>
      <dsp:spPr>
        <a:xfrm>
          <a:off x="0" y="3117012"/>
          <a:ext cx="9316279" cy="894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5792" tIns="68580" rIns="384048" bIns="68580" numCol="1" spcCol="1270" anchor="t" anchorCtr="0">
          <a:noAutofit/>
        </a:bodyPr>
        <a:lstStyle/>
        <a:p>
          <a:pPr marL="285750" lvl="1" indent="-285750" algn="l" defTabSz="1866900">
            <a:lnSpc>
              <a:spcPct val="90000"/>
            </a:lnSpc>
            <a:spcBef>
              <a:spcPct val="0"/>
            </a:spcBef>
            <a:spcAft>
              <a:spcPct val="20000"/>
            </a:spcAft>
            <a:buChar char="••"/>
          </a:pPr>
          <a:r>
            <a:rPr lang="es-ES" sz="4200" kern="1200" dirty="0" smtClean="0"/>
            <a:t>2</a:t>
          </a:r>
          <a:endParaRPr lang="es-ES" sz="4200" kern="1200" dirty="0"/>
        </a:p>
      </dsp:txBody>
      <dsp:txXfrm>
        <a:off x="0" y="3117012"/>
        <a:ext cx="9316279" cy="894240"/>
      </dsp:txXfrm>
    </dsp:sp>
  </dsp:spTree>
</dsp:drawing>
</file>

<file path=ppt/diagrams/layout1.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E15FD1C0-210F-4BD3-ADDF-47482874198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DB6B13-D2A2-48B0-BA5F-39A221C6BC4D}"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2765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15FD1C0-210F-4BD3-ADDF-47482874198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DB6B13-D2A2-48B0-BA5F-39A221C6BC4D}" type="slidenum">
              <a:rPr lang="es-MX" smtClean="0"/>
              <a:t>‹Nº›</a:t>
            </a:fld>
            <a:endParaRPr lang="es-MX"/>
          </a:p>
        </p:txBody>
      </p:sp>
    </p:spTree>
    <p:extLst>
      <p:ext uri="{BB962C8B-B14F-4D97-AF65-F5344CB8AC3E}">
        <p14:creationId xmlns:p14="http://schemas.microsoft.com/office/powerpoint/2010/main" val="3748706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15FD1C0-210F-4BD3-ADDF-47482874198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DB6B13-D2A2-48B0-BA5F-39A221C6BC4D}" type="slidenum">
              <a:rPr lang="es-MX" smtClean="0"/>
              <a:t>‹Nº›</a:t>
            </a:fld>
            <a:endParaRPr lang="es-MX"/>
          </a:p>
        </p:txBody>
      </p:sp>
    </p:spTree>
    <p:extLst>
      <p:ext uri="{BB962C8B-B14F-4D97-AF65-F5344CB8AC3E}">
        <p14:creationId xmlns:p14="http://schemas.microsoft.com/office/powerpoint/2010/main" val="430627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15FD1C0-210F-4BD3-ADDF-47482874198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DB6B13-D2A2-48B0-BA5F-39A221C6BC4D}" type="slidenum">
              <a:rPr lang="es-MX" smtClean="0"/>
              <a:t>‹Nº›</a:t>
            </a:fld>
            <a:endParaRPr lang="es-MX"/>
          </a:p>
        </p:txBody>
      </p:sp>
    </p:spTree>
    <p:extLst>
      <p:ext uri="{BB962C8B-B14F-4D97-AF65-F5344CB8AC3E}">
        <p14:creationId xmlns:p14="http://schemas.microsoft.com/office/powerpoint/2010/main" val="3968299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E15FD1C0-210F-4BD3-ADDF-47482874198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DB6B13-D2A2-48B0-BA5F-39A221C6BC4D}"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6457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15FD1C0-210F-4BD3-ADDF-47482874198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DB6B13-D2A2-48B0-BA5F-39A221C6BC4D}" type="slidenum">
              <a:rPr lang="es-MX" smtClean="0"/>
              <a:t>‹Nº›</a:t>
            </a:fld>
            <a:endParaRPr lang="es-MX"/>
          </a:p>
        </p:txBody>
      </p:sp>
    </p:spTree>
    <p:extLst>
      <p:ext uri="{BB962C8B-B14F-4D97-AF65-F5344CB8AC3E}">
        <p14:creationId xmlns:p14="http://schemas.microsoft.com/office/powerpoint/2010/main" val="2057907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15FD1C0-210F-4BD3-ADDF-47482874198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EDB6B13-D2A2-48B0-BA5F-39A221C6BC4D}" type="slidenum">
              <a:rPr lang="es-MX" smtClean="0"/>
              <a:t>‹Nº›</a:t>
            </a:fld>
            <a:endParaRPr lang="es-MX"/>
          </a:p>
        </p:txBody>
      </p:sp>
    </p:spTree>
    <p:extLst>
      <p:ext uri="{BB962C8B-B14F-4D97-AF65-F5344CB8AC3E}">
        <p14:creationId xmlns:p14="http://schemas.microsoft.com/office/powerpoint/2010/main" val="3818415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15FD1C0-210F-4BD3-ADDF-47482874198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EDB6B13-D2A2-48B0-BA5F-39A221C6BC4D}" type="slidenum">
              <a:rPr lang="es-MX" smtClean="0"/>
              <a:t>‹Nº›</a:t>
            </a:fld>
            <a:endParaRPr lang="es-MX"/>
          </a:p>
        </p:txBody>
      </p:sp>
    </p:spTree>
    <p:extLst>
      <p:ext uri="{BB962C8B-B14F-4D97-AF65-F5344CB8AC3E}">
        <p14:creationId xmlns:p14="http://schemas.microsoft.com/office/powerpoint/2010/main" val="2188579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15FD1C0-210F-4BD3-ADDF-474828741984}" type="datetimeFigureOut">
              <a:rPr lang="es-MX" smtClean="0"/>
              <a:t>28/09/2018</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CEDB6B13-D2A2-48B0-BA5F-39A221C6BC4D}" type="slidenum">
              <a:rPr lang="es-MX" smtClean="0"/>
              <a:t>‹Nº›</a:t>
            </a:fld>
            <a:endParaRPr lang="es-MX"/>
          </a:p>
        </p:txBody>
      </p:sp>
    </p:spTree>
    <p:extLst>
      <p:ext uri="{BB962C8B-B14F-4D97-AF65-F5344CB8AC3E}">
        <p14:creationId xmlns:p14="http://schemas.microsoft.com/office/powerpoint/2010/main" val="3102548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15FD1C0-210F-4BD3-ADDF-474828741984}" type="datetimeFigureOut">
              <a:rPr lang="es-MX" smtClean="0"/>
              <a:t>28/09/2018</a:t>
            </a:fld>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EDB6B13-D2A2-48B0-BA5F-39A221C6BC4D}" type="slidenum">
              <a:rPr lang="es-MX" smtClean="0"/>
              <a:t>‹Nº›</a:t>
            </a:fld>
            <a:endParaRPr lang="es-MX"/>
          </a:p>
        </p:txBody>
      </p:sp>
    </p:spTree>
    <p:extLst>
      <p:ext uri="{BB962C8B-B14F-4D97-AF65-F5344CB8AC3E}">
        <p14:creationId xmlns:p14="http://schemas.microsoft.com/office/powerpoint/2010/main" val="1995938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E15FD1C0-210F-4BD3-ADDF-47482874198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DB6B13-D2A2-48B0-BA5F-39A221C6BC4D}" type="slidenum">
              <a:rPr lang="es-MX" smtClean="0"/>
              <a:t>‹Nº›</a:t>
            </a:fld>
            <a:endParaRPr lang="es-MX"/>
          </a:p>
        </p:txBody>
      </p:sp>
    </p:spTree>
    <p:extLst>
      <p:ext uri="{BB962C8B-B14F-4D97-AF65-F5344CB8AC3E}">
        <p14:creationId xmlns:p14="http://schemas.microsoft.com/office/powerpoint/2010/main" val="2468766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15FD1C0-210F-4BD3-ADDF-474828741984}" type="datetimeFigureOut">
              <a:rPr lang="es-MX" smtClean="0"/>
              <a:t>28/09/2018</a:t>
            </a:fld>
            <a:endParaRPr lang="es-MX"/>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EDB6B13-D2A2-48B0-BA5F-39A221C6BC4D}" type="slidenum">
              <a:rPr lang="es-MX" smtClean="0"/>
              <a:t>‹Nº›</a:t>
            </a:fld>
            <a:endParaRPr lang="es-MX"/>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00769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
        <p:nvSpPr>
          <p:cNvPr id="7" name="6 Rectángulo"/>
          <p:cNvSpPr/>
          <p:nvPr/>
        </p:nvSpPr>
        <p:spPr>
          <a:xfrm>
            <a:off x="0" y="0"/>
            <a:ext cx="12192000" cy="6858000"/>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1524000" y="0"/>
            <a:ext cx="9144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Uaemex"/>
          <p:cNvPicPr>
            <a:picLocks noChangeAspect="1" noChangeArrowheads="1"/>
          </p:cNvPicPr>
          <p:nvPr/>
        </p:nvPicPr>
        <p:blipFill>
          <a:blip r:embed="rId2"/>
          <a:srcRect/>
          <a:stretch>
            <a:fillRect/>
          </a:stretch>
        </p:blipFill>
        <p:spPr bwMode="auto">
          <a:xfrm>
            <a:off x="278905" y="191068"/>
            <a:ext cx="2490189" cy="2251881"/>
          </a:xfrm>
          <a:prstGeom prst="rect">
            <a:avLst/>
          </a:prstGeom>
          <a:noFill/>
          <a:ln w="9525">
            <a:noFill/>
            <a:miter lim="800000"/>
            <a:headEnd/>
            <a:tailEnd/>
          </a:ln>
        </p:spPr>
      </p:pic>
      <p:pic>
        <p:nvPicPr>
          <p:cNvPr id="10" name="Picture 3"/>
          <p:cNvPicPr>
            <a:picLocks noChangeAspect="1" noChangeArrowheads="1"/>
          </p:cNvPicPr>
          <p:nvPr/>
        </p:nvPicPr>
        <p:blipFill>
          <a:blip r:embed="rId3"/>
          <a:srcRect/>
          <a:stretch>
            <a:fillRect/>
          </a:stretch>
        </p:blipFill>
        <p:spPr bwMode="auto">
          <a:xfrm>
            <a:off x="8925839" y="3944202"/>
            <a:ext cx="2457270" cy="2590303"/>
          </a:xfrm>
          <a:prstGeom prst="rect">
            <a:avLst/>
          </a:prstGeom>
          <a:noFill/>
          <a:ln w="9525">
            <a:noFill/>
            <a:miter lim="800000"/>
            <a:headEnd/>
            <a:tailEnd/>
          </a:ln>
        </p:spPr>
      </p:pic>
    </p:spTree>
    <p:extLst>
      <p:ext uri="{BB962C8B-B14F-4D97-AF65-F5344CB8AC3E}">
        <p14:creationId xmlns:p14="http://schemas.microsoft.com/office/powerpoint/2010/main" val="211956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4909782" y="635987"/>
            <a:ext cx="6492240" cy="2625829"/>
          </a:xfrm>
        </p:spPr>
        <p:txBody>
          <a:bodyPr>
            <a:noAutofit/>
          </a:bodyPr>
          <a:lstStyle/>
          <a:p>
            <a:pPr algn="ctr">
              <a:lnSpc>
                <a:spcPct val="150000"/>
              </a:lnSpc>
              <a:spcBef>
                <a:spcPts val="0"/>
              </a:spcBef>
              <a:spcAft>
                <a:spcPts val="0"/>
              </a:spcAft>
            </a:pPr>
            <a:r>
              <a:rPr lang="es-MX" sz="3200" dirty="0" smtClean="0">
                <a:solidFill>
                  <a:schemeClr val="tx1"/>
                </a:solidFill>
              </a:rPr>
              <a:t>Es aquel que determina específicamente la descripción del sector, organización y/o lugar en donde se realizara la investigación; lo cual determina el paso práctico para focalizar lo que se desea evidenciar.</a:t>
            </a:r>
            <a:endParaRPr lang="es-MX" sz="3200" dirty="0">
              <a:solidFill>
                <a:schemeClr val="tx1"/>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61336" y="1952270"/>
            <a:ext cx="5238750" cy="31718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Rectángulo 8"/>
          <p:cNvSpPr/>
          <p:nvPr/>
        </p:nvSpPr>
        <p:spPr>
          <a:xfrm>
            <a:off x="5012368" y="5468284"/>
            <a:ext cx="6096000" cy="1143070"/>
          </a:xfrm>
          <a:prstGeom prst="rect">
            <a:avLst/>
          </a:prstGeom>
        </p:spPr>
        <p:txBody>
          <a:bodyPr>
            <a:spAutoFit/>
          </a:bodyPr>
          <a:lstStyle/>
          <a:p>
            <a:pPr algn="ctr">
              <a:lnSpc>
                <a:spcPct val="150000"/>
              </a:lnSpc>
              <a:spcBef>
                <a:spcPts val="0"/>
              </a:spcBef>
              <a:spcAft>
                <a:spcPts val="0"/>
              </a:spcAft>
            </a:pPr>
            <a:r>
              <a:rPr lang="es-MX" sz="2400" b="1" i="1" dirty="0" smtClean="0">
                <a:solidFill>
                  <a:schemeClr val="accent2"/>
                </a:solidFill>
              </a:rPr>
              <a:t>Toma </a:t>
            </a:r>
            <a:r>
              <a:rPr lang="es-MX" sz="2400" b="1" i="1" dirty="0">
                <a:solidFill>
                  <a:schemeClr val="accent2"/>
                </a:solidFill>
              </a:rPr>
              <a:t>elementos para las </a:t>
            </a:r>
            <a:r>
              <a:rPr lang="es-MX" sz="2400" b="1" i="1" dirty="0" smtClean="0">
                <a:solidFill>
                  <a:schemeClr val="accent2"/>
                </a:solidFill>
              </a:rPr>
              <a:t>definiciones que resultan ser operacionales</a:t>
            </a:r>
            <a:r>
              <a:rPr lang="es-MX" sz="2400" b="1" i="1" dirty="0">
                <a:solidFill>
                  <a:schemeClr val="accent2"/>
                </a:solidFill>
              </a:rPr>
              <a:t>.</a:t>
            </a:r>
          </a:p>
        </p:txBody>
      </p:sp>
      <p:sp>
        <p:nvSpPr>
          <p:cNvPr id="6" name="Rectángulo 5"/>
          <p:cNvSpPr/>
          <p:nvPr/>
        </p:nvSpPr>
        <p:spPr>
          <a:xfrm>
            <a:off x="653883" y="6233909"/>
            <a:ext cx="2808312" cy="4046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1400" dirty="0" smtClean="0"/>
              <a:t>(información, 2018)</a:t>
            </a:r>
            <a:endParaRPr lang="es-MX" sz="1400" dirty="0"/>
          </a:p>
        </p:txBody>
      </p:sp>
    </p:spTree>
    <p:extLst>
      <p:ext uri="{BB962C8B-B14F-4D97-AF65-F5344CB8AC3E}">
        <p14:creationId xmlns:p14="http://schemas.microsoft.com/office/powerpoint/2010/main" val="512844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87105" y="575657"/>
            <a:ext cx="10276764" cy="5262979"/>
          </a:xfrm>
          <a:prstGeom prst="rect">
            <a:avLst/>
          </a:prstGeom>
        </p:spPr>
        <p:txBody>
          <a:bodyPr wrap="square">
            <a:spAutoFit/>
          </a:bodyPr>
          <a:lstStyle/>
          <a:p>
            <a:pPr algn="just">
              <a:lnSpc>
                <a:spcPct val="150000"/>
              </a:lnSpc>
            </a:pPr>
            <a:r>
              <a:rPr lang="es-MX" sz="2800" dirty="0" smtClean="0"/>
              <a:t>El marco contextual, también es conocido como parte del planteamiento del problema. </a:t>
            </a:r>
          </a:p>
          <a:p>
            <a:pPr>
              <a:lnSpc>
                <a:spcPct val="150000"/>
              </a:lnSpc>
            </a:pPr>
            <a:endParaRPr lang="es-MX" sz="2800" dirty="0"/>
          </a:p>
          <a:p>
            <a:pPr algn="just">
              <a:lnSpc>
                <a:spcPct val="150000"/>
              </a:lnSpc>
            </a:pPr>
            <a:r>
              <a:rPr lang="es-MX" sz="2800" dirty="0" smtClean="0"/>
              <a:t>Para efectos de la investigación se le observa y se adopta ser una guía de la tarea y proceso de investigación; lo anterior con la intensión de dar seguimiento congruente y específico a lo que se desea investigar; por ello resulta ser una parte integral de la investigación que se realiza. (</a:t>
            </a:r>
            <a:r>
              <a:rPr lang="es-ES" sz="2800" dirty="0" smtClean="0"/>
              <a:t>Arias</a:t>
            </a:r>
            <a:r>
              <a:rPr lang="es-ES" sz="2800" dirty="0"/>
              <a:t>, </a:t>
            </a:r>
            <a:r>
              <a:rPr lang="es-ES" sz="2800" dirty="0" smtClean="0"/>
              <a:t>2000)</a:t>
            </a:r>
            <a:endParaRPr lang="es-MX" sz="2800" dirty="0"/>
          </a:p>
        </p:txBody>
      </p:sp>
    </p:spTree>
    <p:extLst>
      <p:ext uri="{BB962C8B-B14F-4D97-AF65-F5344CB8AC3E}">
        <p14:creationId xmlns:p14="http://schemas.microsoft.com/office/powerpoint/2010/main" val="1034279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014482" y="-564551"/>
            <a:ext cx="10545172" cy="3566091"/>
          </a:xfrm>
        </p:spPr>
        <p:txBody>
          <a:bodyPr>
            <a:noAutofit/>
          </a:bodyPr>
          <a:lstStyle/>
          <a:p>
            <a:pPr>
              <a:lnSpc>
                <a:spcPct val="150000"/>
              </a:lnSpc>
              <a:spcBef>
                <a:spcPts val="0"/>
              </a:spcBef>
              <a:spcAft>
                <a:spcPts val="0"/>
              </a:spcAft>
            </a:pPr>
            <a:endParaRPr lang="es-MX" sz="2800" dirty="0" smtClean="0">
              <a:solidFill>
                <a:schemeClr val="tx1"/>
              </a:solidFill>
            </a:endParaRPr>
          </a:p>
          <a:p>
            <a:pPr algn="just">
              <a:lnSpc>
                <a:spcPct val="150000"/>
              </a:lnSpc>
              <a:spcBef>
                <a:spcPts val="0"/>
              </a:spcBef>
              <a:spcAft>
                <a:spcPts val="0"/>
              </a:spcAft>
            </a:pPr>
            <a:r>
              <a:rPr lang="es-MX" sz="2800" dirty="0" smtClean="0">
                <a:solidFill>
                  <a:schemeClr val="tx1"/>
                </a:solidFill>
              </a:rPr>
              <a:t>Es </a:t>
            </a:r>
            <a:r>
              <a:rPr lang="es-MX" sz="2800" dirty="0">
                <a:solidFill>
                  <a:schemeClr val="tx1"/>
                </a:solidFill>
              </a:rPr>
              <a:t>una de las fases </a:t>
            </a:r>
            <a:r>
              <a:rPr lang="es-MX" sz="2800" dirty="0" smtClean="0">
                <a:solidFill>
                  <a:schemeClr val="tx1"/>
                </a:solidFill>
              </a:rPr>
              <a:t>que se determina por su importancia de interpretación interesante dentro de un </a:t>
            </a:r>
            <a:r>
              <a:rPr lang="es-MX" sz="2800" dirty="0">
                <a:solidFill>
                  <a:schemeClr val="tx1"/>
                </a:solidFill>
              </a:rPr>
              <a:t>trabajo de </a:t>
            </a:r>
            <a:r>
              <a:rPr lang="es-MX" sz="2800" dirty="0" smtClean="0">
                <a:solidFill>
                  <a:schemeClr val="tx1"/>
                </a:solidFill>
              </a:rPr>
              <a:t>investigación.</a:t>
            </a:r>
          </a:p>
          <a:p>
            <a:pPr lvl="0" algn="just">
              <a:lnSpc>
                <a:spcPct val="150000"/>
              </a:lnSpc>
              <a:spcBef>
                <a:spcPts val="0"/>
              </a:spcBef>
              <a:spcAft>
                <a:spcPts val="0"/>
              </a:spcAft>
            </a:pPr>
            <a:r>
              <a:rPr lang="es-MX" sz="2800" dirty="0" smtClean="0">
                <a:solidFill>
                  <a:schemeClr val="tx1"/>
                </a:solidFill>
              </a:rPr>
              <a:t>El marco contextual, </a:t>
            </a:r>
            <a:r>
              <a:rPr lang="es-MX" sz="2800" b="1" dirty="0" smtClean="0">
                <a:solidFill>
                  <a:schemeClr val="accent2"/>
                </a:solidFill>
              </a:rPr>
              <a:t>permite delinear el </a:t>
            </a:r>
            <a:r>
              <a:rPr lang="es-MX" sz="2800" b="1" dirty="0">
                <a:solidFill>
                  <a:schemeClr val="accent2"/>
                </a:solidFill>
              </a:rPr>
              <a:t>reflejo de lo que </a:t>
            </a:r>
            <a:r>
              <a:rPr lang="es-MX" sz="2800" b="1" dirty="0" smtClean="0">
                <a:solidFill>
                  <a:schemeClr val="accent2"/>
                </a:solidFill>
              </a:rPr>
              <a:t>el investigador ha encontrado </a:t>
            </a:r>
            <a:r>
              <a:rPr lang="es-MX" sz="2800" b="1" dirty="0">
                <a:solidFill>
                  <a:schemeClr val="accent2"/>
                </a:solidFill>
              </a:rPr>
              <a:t>en la teoría, </a:t>
            </a:r>
            <a:r>
              <a:rPr lang="es-MX" sz="2800" b="1" dirty="0" smtClean="0">
                <a:solidFill>
                  <a:schemeClr val="accent2"/>
                </a:solidFill>
              </a:rPr>
              <a:t>pero desde </a:t>
            </a:r>
            <a:r>
              <a:rPr lang="es-MX" sz="2800" b="1" dirty="0">
                <a:solidFill>
                  <a:schemeClr val="accent2"/>
                </a:solidFill>
              </a:rPr>
              <a:t>lo </a:t>
            </a:r>
            <a:r>
              <a:rPr lang="es-MX" sz="2800" b="1" dirty="0" smtClean="0">
                <a:solidFill>
                  <a:schemeClr val="accent2"/>
                </a:solidFill>
              </a:rPr>
              <a:t>práctico;</a:t>
            </a:r>
            <a:r>
              <a:rPr lang="es-MX" sz="2800" b="1" dirty="0" smtClean="0">
                <a:solidFill>
                  <a:schemeClr val="tx1"/>
                </a:solidFill>
              </a:rPr>
              <a:t> </a:t>
            </a:r>
            <a:r>
              <a:rPr lang="es-MX" sz="2800" dirty="0" smtClean="0">
                <a:solidFill>
                  <a:schemeClr val="tx1"/>
                </a:solidFill>
              </a:rPr>
              <a:t>es necesario en este caso evidenciar el </a:t>
            </a:r>
            <a:r>
              <a:rPr lang="es-MX" sz="2800" dirty="0">
                <a:solidFill>
                  <a:schemeClr val="tx1"/>
                </a:solidFill>
              </a:rPr>
              <a:t>planteamiento del problema que se ha realizado. </a:t>
            </a:r>
            <a:endParaRPr lang="es-MX" sz="2800" dirty="0" smtClean="0">
              <a:solidFill>
                <a:schemeClr val="tx1"/>
              </a:solidFill>
            </a:endParaRPr>
          </a:p>
          <a:p>
            <a:pPr lvl="0" algn="just">
              <a:lnSpc>
                <a:spcPct val="150000"/>
              </a:lnSpc>
              <a:spcBef>
                <a:spcPts val="0"/>
              </a:spcBef>
              <a:spcAft>
                <a:spcPts val="0"/>
              </a:spcAft>
            </a:pPr>
            <a:endParaRPr lang="es-MX" sz="2800" dirty="0" smtClean="0">
              <a:solidFill>
                <a:schemeClr val="tx1"/>
              </a:solidFill>
            </a:endParaRPr>
          </a:p>
          <a:p>
            <a:pPr algn="just">
              <a:lnSpc>
                <a:spcPct val="150000"/>
              </a:lnSpc>
              <a:spcBef>
                <a:spcPts val="0"/>
              </a:spcBef>
              <a:spcAft>
                <a:spcPts val="0"/>
              </a:spcAft>
            </a:pPr>
            <a:endParaRPr lang="es-MX" sz="2800" dirty="0" smtClean="0"/>
          </a:p>
          <a:p>
            <a:pPr algn="just">
              <a:lnSpc>
                <a:spcPct val="150000"/>
              </a:lnSpc>
              <a:spcBef>
                <a:spcPts val="0"/>
              </a:spcBef>
              <a:spcAft>
                <a:spcPts val="0"/>
              </a:spcAft>
            </a:pPr>
            <a:endParaRPr lang="es-MX" sz="2800" dirty="0"/>
          </a:p>
        </p:txBody>
      </p:sp>
      <p:pic>
        <p:nvPicPr>
          <p:cNvPr id="2" name="Imagen 1"/>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2187051" y="4019318"/>
            <a:ext cx="7072953" cy="21620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Marcador de contenido 2"/>
          <p:cNvSpPr txBox="1">
            <a:spLocks/>
          </p:cNvSpPr>
          <p:nvPr/>
        </p:nvSpPr>
        <p:spPr>
          <a:xfrm>
            <a:off x="2248466" y="4189170"/>
            <a:ext cx="6950122" cy="974450"/>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MX" sz="2800" b="1" dirty="0" smtClean="0">
                <a:solidFill>
                  <a:schemeClr val="accent2"/>
                </a:solidFill>
              </a:rPr>
              <a:t>Es la descripción física del entorno que acompaña un acontecimiento que es objeto de la investigación; significa que es el interés o el escenario, lo que hay alrededor del estudio </a:t>
            </a:r>
            <a:endParaRPr lang="es-MX" sz="2800" b="1" dirty="0">
              <a:solidFill>
                <a:schemeClr val="accent2"/>
              </a:solidFill>
            </a:endParaRPr>
          </a:p>
        </p:txBody>
      </p:sp>
      <p:sp>
        <p:nvSpPr>
          <p:cNvPr id="5" name="Rectángulo 4"/>
          <p:cNvSpPr/>
          <p:nvPr/>
        </p:nvSpPr>
        <p:spPr>
          <a:xfrm>
            <a:off x="4039593" y="6453336"/>
            <a:ext cx="2808312" cy="4046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1400" dirty="0" smtClean="0"/>
              <a:t>(contexto, 2018)</a:t>
            </a:r>
            <a:endParaRPr lang="es-MX" sz="1400" dirty="0"/>
          </a:p>
        </p:txBody>
      </p:sp>
    </p:spTree>
    <p:extLst>
      <p:ext uri="{BB962C8B-B14F-4D97-AF65-F5344CB8AC3E}">
        <p14:creationId xmlns:p14="http://schemas.microsoft.com/office/powerpoint/2010/main" val="3633346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lum bright="70000" contrast="-70000"/>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2141844" y="941695"/>
            <a:ext cx="7637655" cy="4293216"/>
          </a:xfrm>
          <a:prstGeom prst="rect">
            <a:avLst/>
          </a:prstGeom>
        </p:spPr>
      </p:pic>
      <p:sp>
        <p:nvSpPr>
          <p:cNvPr id="2" name="Rectángulo 1"/>
          <p:cNvSpPr/>
          <p:nvPr/>
        </p:nvSpPr>
        <p:spPr>
          <a:xfrm>
            <a:off x="1023583" y="709736"/>
            <a:ext cx="10153933" cy="5262979"/>
          </a:xfrm>
          <a:prstGeom prst="rect">
            <a:avLst/>
          </a:prstGeom>
        </p:spPr>
        <p:txBody>
          <a:bodyPr wrap="square">
            <a:spAutoFit/>
          </a:bodyPr>
          <a:lstStyle/>
          <a:p>
            <a:pPr algn="just">
              <a:lnSpc>
                <a:spcPct val="150000"/>
              </a:lnSpc>
            </a:pPr>
            <a:r>
              <a:rPr lang="es-MX" sz="2800" dirty="0" smtClean="0"/>
              <a:t>Contextualizar un trabajo de investigación es describir dónde, es decir el lugar o ambiente en que se ubica el fenómeno o problema de investigación que se ha detectado. </a:t>
            </a:r>
          </a:p>
          <a:p>
            <a:pPr algn="just">
              <a:lnSpc>
                <a:spcPct val="150000"/>
              </a:lnSpc>
            </a:pPr>
            <a:endParaRPr lang="es-MX" sz="2800" dirty="0" smtClean="0"/>
          </a:p>
          <a:p>
            <a:pPr algn="just">
              <a:lnSpc>
                <a:spcPct val="150000"/>
              </a:lnSpc>
            </a:pPr>
            <a:r>
              <a:rPr lang="es-MX" sz="2800" dirty="0" smtClean="0"/>
              <a:t>Se encarga de ubicar autores que han hablado del fenómeno en cuestión, lo que se ha investigado al respecto, los métodos o técnicas y los resultados a los que han llegado.</a:t>
            </a:r>
          </a:p>
          <a:p>
            <a:pPr>
              <a:lnSpc>
                <a:spcPct val="150000"/>
              </a:lnSpc>
            </a:pPr>
            <a:endParaRPr lang="es-MX" sz="2800" dirty="0"/>
          </a:p>
        </p:txBody>
      </p:sp>
      <p:sp>
        <p:nvSpPr>
          <p:cNvPr id="4" name="Rectángulo 3"/>
          <p:cNvSpPr/>
          <p:nvPr/>
        </p:nvSpPr>
        <p:spPr>
          <a:xfrm>
            <a:off x="4696393" y="6453336"/>
            <a:ext cx="2808312" cy="4046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1400" dirty="0" smtClean="0"/>
              <a:t>(recopilación, 2018)</a:t>
            </a:r>
            <a:endParaRPr lang="es-MX" sz="1400" dirty="0"/>
          </a:p>
        </p:txBody>
      </p:sp>
    </p:spTree>
    <p:extLst>
      <p:ext uri="{BB962C8B-B14F-4D97-AF65-F5344CB8AC3E}">
        <p14:creationId xmlns:p14="http://schemas.microsoft.com/office/powerpoint/2010/main" val="2702137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56346" y="689722"/>
            <a:ext cx="9444251" cy="4616648"/>
          </a:xfrm>
          <a:prstGeom prst="rect">
            <a:avLst/>
          </a:prstGeom>
        </p:spPr>
        <p:txBody>
          <a:bodyPr wrap="square">
            <a:spAutoFit/>
          </a:bodyPr>
          <a:lstStyle/>
          <a:p>
            <a:pPr marL="457200" indent="-457200">
              <a:lnSpc>
                <a:spcPct val="150000"/>
              </a:lnSpc>
              <a:buFont typeface="Wingdings" panose="05000000000000000000" pitchFamily="2" charset="2"/>
              <a:buChar char="ü"/>
            </a:pPr>
            <a:endParaRPr lang="es-MX" sz="2800" dirty="0"/>
          </a:p>
          <a:p>
            <a:pPr marL="457200" indent="-457200" algn="just">
              <a:lnSpc>
                <a:spcPct val="150000"/>
              </a:lnSpc>
              <a:buFont typeface="Wingdings" panose="05000000000000000000" pitchFamily="2" charset="2"/>
              <a:buChar char="ü"/>
            </a:pPr>
            <a:r>
              <a:rPr lang="es-MX" sz="2800" dirty="0" smtClean="0"/>
              <a:t>Su quehacer no es solo escribir, más bien es identificar la bibliografía junto con los lugares o centros de investigación, bibliotecas, información expedita veraz, consulta con expertos del tema   e indagación a través de la aplicación de las tecnologías de información y comunicación</a:t>
            </a:r>
            <a:r>
              <a:rPr lang="es-MX" sz="2800" dirty="0"/>
              <a:t>. (</a:t>
            </a:r>
            <a:r>
              <a:rPr lang="es-ES" sz="2800" dirty="0" err="1"/>
              <a:t>Blaxter</a:t>
            </a:r>
            <a:r>
              <a:rPr lang="es-ES" sz="2800" dirty="0"/>
              <a:t>, </a:t>
            </a:r>
            <a:r>
              <a:rPr lang="es-ES" sz="2800" dirty="0" smtClean="0"/>
              <a:t>Hughes </a:t>
            </a:r>
            <a:r>
              <a:rPr lang="es-ES" sz="2800" dirty="0"/>
              <a:t>y </a:t>
            </a:r>
            <a:r>
              <a:rPr lang="es-ES" sz="2800" dirty="0" err="1"/>
              <a:t>Tight</a:t>
            </a:r>
            <a:r>
              <a:rPr lang="es-ES" sz="2800" dirty="0"/>
              <a:t>, 2000). </a:t>
            </a:r>
            <a:endParaRPr lang="es-MX" sz="2800" dirty="0"/>
          </a:p>
        </p:txBody>
      </p:sp>
      <p:pic>
        <p:nvPicPr>
          <p:cNvPr id="4" name="Imagen 3"/>
          <p:cNvPicPr>
            <a:picLocks noChangeAspect="1"/>
          </p:cNvPicPr>
          <p:nvPr/>
        </p:nvPicPr>
        <p:blipFill>
          <a:blip r:embed="rId2"/>
          <a:stretch>
            <a:fillRect/>
          </a:stretch>
        </p:blipFill>
        <p:spPr>
          <a:xfrm>
            <a:off x="253085" y="1746810"/>
            <a:ext cx="2039738" cy="3036162"/>
          </a:xfrm>
          <a:prstGeom prst="rect">
            <a:avLst/>
          </a:prstGeom>
        </p:spPr>
      </p:pic>
      <p:sp>
        <p:nvSpPr>
          <p:cNvPr id="6" name="Rectángulo 5"/>
          <p:cNvSpPr/>
          <p:nvPr/>
        </p:nvSpPr>
        <p:spPr>
          <a:xfrm>
            <a:off x="-131202" y="4732680"/>
            <a:ext cx="2808312" cy="4046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1400" dirty="0" smtClean="0"/>
              <a:t>(trabajo, 2018)</a:t>
            </a:r>
            <a:endParaRPr lang="es-MX" sz="1400" dirty="0"/>
          </a:p>
        </p:txBody>
      </p:sp>
    </p:spTree>
    <p:extLst>
      <p:ext uri="{BB962C8B-B14F-4D97-AF65-F5344CB8AC3E}">
        <p14:creationId xmlns:p14="http://schemas.microsoft.com/office/powerpoint/2010/main" val="2169881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542197" y="-725488"/>
            <a:ext cx="10058400" cy="1450976"/>
          </a:xfrm>
        </p:spPr>
        <p:txBody>
          <a:bodyPr>
            <a:normAutofit/>
          </a:bodyPr>
          <a:lstStyle/>
          <a:p>
            <a:r>
              <a:rPr lang="es-MX" sz="4000" b="1" dirty="0" smtClean="0">
                <a:solidFill>
                  <a:schemeClr val="accent2"/>
                </a:solidFill>
              </a:rPr>
              <a:t>Elementos de Estudio en el Marco Contextual</a:t>
            </a:r>
            <a:endParaRPr lang="es-MX" sz="4000" b="1" dirty="0">
              <a:solidFill>
                <a:schemeClr val="accent2"/>
              </a:solidFill>
            </a:endParaRPr>
          </a:p>
        </p:txBody>
      </p:sp>
      <p:graphicFrame>
        <p:nvGraphicFramePr>
          <p:cNvPr id="4" name="Marcador de contenido 3"/>
          <p:cNvGraphicFramePr>
            <a:graphicFrameLocks noGrp="1"/>
          </p:cNvGraphicFramePr>
          <p:nvPr>
            <p:ph idx="4294967295"/>
            <p:extLst>
              <p:ext uri="{D42A27DB-BD31-4B8C-83A1-F6EECF244321}">
                <p14:modId xmlns:p14="http://schemas.microsoft.com/office/powerpoint/2010/main" val="1314250918"/>
              </p:ext>
            </p:extLst>
          </p:nvPr>
        </p:nvGraphicFramePr>
        <p:xfrm>
          <a:off x="1897039" y="1555846"/>
          <a:ext cx="8802806" cy="43537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3070747" y="968992"/>
            <a:ext cx="6250674" cy="354842"/>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dirty="0" smtClean="0"/>
              <a:t>Figura 2: Marco contextual</a:t>
            </a:r>
            <a:endParaRPr lang="es-MX" dirty="0"/>
          </a:p>
        </p:txBody>
      </p:sp>
      <p:sp>
        <p:nvSpPr>
          <p:cNvPr id="5" name="Rectángulo 4"/>
          <p:cNvSpPr/>
          <p:nvPr/>
        </p:nvSpPr>
        <p:spPr>
          <a:xfrm>
            <a:off x="3698544" y="5964215"/>
            <a:ext cx="6250674" cy="354842"/>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dirty="0" smtClean="0"/>
              <a:t>Fuente: Elaboración propia </a:t>
            </a:r>
            <a:r>
              <a:rPr lang="es-ES" dirty="0" err="1"/>
              <a:t>Blaxter</a:t>
            </a:r>
            <a:r>
              <a:rPr lang="es-ES" dirty="0"/>
              <a:t>, Hughes y </a:t>
            </a:r>
            <a:r>
              <a:rPr lang="es-ES" dirty="0" err="1" smtClean="0"/>
              <a:t>Tight</a:t>
            </a:r>
            <a:r>
              <a:rPr lang="es-ES" dirty="0" smtClean="0"/>
              <a:t> (2000</a:t>
            </a:r>
            <a:r>
              <a:rPr lang="es-ES" dirty="0"/>
              <a:t>)</a:t>
            </a:r>
            <a:r>
              <a:rPr lang="es-MX" dirty="0" smtClean="0"/>
              <a:t> </a:t>
            </a:r>
            <a:endParaRPr lang="es-MX" dirty="0"/>
          </a:p>
        </p:txBody>
      </p:sp>
    </p:spTree>
    <p:extLst>
      <p:ext uri="{BB962C8B-B14F-4D97-AF65-F5344CB8AC3E}">
        <p14:creationId xmlns:p14="http://schemas.microsoft.com/office/powerpoint/2010/main" val="2358879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084708830"/>
              </p:ext>
            </p:extLst>
          </p:nvPr>
        </p:nvGraphicFramePr>
        <p:xfrm>
          <a:off x="1862161" y="50130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ítulo 1"/>
          <p:cNvSpPr txBox="1">
            <a:spLocks/>
          </p:cNvSpPr>
          <p:nvPr/>
        </p:nvSpPr>
        <p:spPr>
          <a:xfrm>
            <a:off x="4427330" y="5363569"/>
            <a:ext cx="5562828" cy="90484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sz="3200" b="1" dirty="0">
                <a:solidFill>
                  <a:schemeClr val="bg1"/>
                </a:solidFill>
              </a:rPr>
              <a:t>¿</a:t>
            </a:r>
            <a:r>
              <a:rPr lang="es-MX" sz="3200" b="1" dirty="0" smtClean="0">
                <a:solidFill>
                  <a:schemeClr val="bg1"/>
                </a:solidFill>
              </a:rPr>
              <a:t>Cómo </a:t>
            </a:r>
            <a:r>
              <a:rPr lang="es-MX" sz="3200" b="1" dirty="0">
                <a:solidFill>
                  <a:schemeClr val="bg1"/>
                </a:solidFill>
              </a:rPr>
              <a:t>se elabora?</a:t>
            </a:r>
          </a:p>
        </p:txBody>
      </p:sp>
      <p:sp>
        <p:nvSpPr>
          <p:cNvPr id="5" name="Rectángulo 4"/>
          <p:cNvSpPr/>
          <p:nvPr/>
        </p:nvSpPr>
        <p:spPr>
          <a:xfrm>
            <a:off x="2869064" y="102214"/>
            <a:ext cx="6250674" cy="354842"/>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dirty="0" smtClean="0"/>
              <a:t>Figura 3: Pasos para realizar un marco conceptual </a:t>
            </a:r>
            <a:endParaRPr lang="es-MX" dirty="0"/>
          </a:p>
        </p:txBody>
      </p:sp>
      <p:sp>
        <p:nvSpPr>
          <p:cNvPr id="6" name="Rectángulo 5"/>
          <p:cNvSpPr/>
          <p:nvPr/>
        </p:nvSpPr>
        <p:spPr>
          <a:xfrm>
            <a:off x="3002508" y="5869471"/>
            <a:ext cx="6250674" cy="354842"/>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dirty="0" smtClean="0"/>
              <a:t>Fuente: Elaboración propia </a:t>
            </a:r>
            <a:r>
              <a:rPr lang="es-ES" dirty="0" err="1"/>
              <a:t>Blaxter</a:t>
            </a:r>
            <a:r>
              <a:rPr lang="es-ES" dirty="0"/>
              <a:t>, Hughes y </a:t>
            </a:r>
            <a:r>
              <a:rPr lang="es-ES" dirty="0" err="1" smtClean="0"/>
              <a:t>Tight</a:t>
            </a:r>
            <a:r>
              <a:rPr lang="es-ES" dirty="0" smtClean="0"/>
              <a:t> (2000</a:t>
            </a:r>
            <a:r>
              <a:rPr lang="es-ES" dirty="0"/>
              <a:t>)</a:t>
            </a:r>
            <a:r>
              <a:rPr lang="es-MX" dirty="0" smtClean="0"/>
              <a:t> </a:t>
            </a:r>
            <a:endParaRPr lang="es-MX" dirty="0"/>
          </a:p>
        </p:txBody>
      </p:sp>
    </p:spTree>
    <p:extLst>
      <p:ext uri="{BB962C8B-B14F-4D97-AF65-F5344CB8AC3E}">
        <p14:creationId xmlns:p14="http://schemas.microsoft.com/office/powerpoint/2010/main" val="4178045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598207229"/>
              </p:ext>
            </p:extLst>
          </p:nvPr>
        </p:nvGraphicFramePr>
        <p:xfrm>
          <a:off x="2032000" y="54224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2825087" y="9982"/>
            <a:ext cx="6250674" cy="354842"/>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dirty="0" smtClean="0"/>
              <a:t>Figura 4: Tipos de fuentes</a:t>
            </a:r>
            <a:endParaRPr lang="es-MX" dirty="0"/>
          </a:p>
        </p:txBody>
      </p:sp>
      <p:sp>
        <p:nvSpPr>
          <p:cNvPr id="7" name="Rectángulo 6"/>
          <p:cNvSpPr/>
          <p:nvPr/>
        </p:nvSpPr>
        <p:spPr>
          <a:xfrm>
            <a:off x="327547" y="5971400"/>
            <a:ext cx="12310280" cy="354842"/>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dirty="0" smtClean="0"/>
              <a:t>Fuente: Elaboración propia </a:t>
            </a:r>
            <a:r>
              <a:rPr lang="es-ES" dirty="0" smtClean="0"/>
              <a:t>Universidad de  Alcalá (2000</a:t>
            </a:r>
            <a:r>
              <a:rPr lang="es-ES" dirty="0"/>
              <a:t>)</a:t>
            </a:r>
            <a:r>
              <a:rPr lang="es-MX" dirty="0" smtClean="0"/>
              <a:t> </a:t>
            </a:r>
            <a:endParaRPr lang="es-MX" dirty="0"/>
          </a:p>
        </p:txBody>
      </p:sp>
    </p:spTree>
    <p:extLst>
      <p:ext uri="{BB962C8B-B14F-4D97-AF65-F5344CB8AC3E}">
        <p14:creationId xmlns:p14="http://schemas.microsoft.com/office/powerpoint/2010/main" val="6369056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509063" y="2644654"/>
            <a:ext cx="4472370" cy="2104767"/>
          </a:xfrm>
        </p:spPr>
        <p:style>
          <a:lnRef idx="2">
            <a:schemeClr val="accent2"/>
          </a:lnRef>
          <a:fillRef idx="1">
            <a:schemeClr val="lt1"/>
          </a:fillRef>
          <a:effectRef idx="0">
            <a:schemeClr val="accent2"/>
          </a:effectRef>
          <a:fontRef idx="minor">
            <a:schemeClr val="dk1"/>
          </a:fontRef>
        </p:style>
        <p:txBody>
          <a:bodyPr>
            <a:normAutofit/>
          </a:bodyPr>
          <a:lstStyle/>
          <a:p>
            <a:pPr algn="just"/>
            <a:r>
              <a:rPr lang="es-MX" sz="2800" b="1" i="1" dirty="0" smtClean="0"/>
              <a:t>“</a:t>
            </a:r>
            <a:r>
              <a:rPr lang="es-MX" sz="2800" b="1" i="1" dirty="0"/>
              <a:t>es una narración descriptiva de que como surge, evoluciona y se agudiza el problema de </a:t>
            </a:r>
            <a:r>
              <a:rPr lang="es-MX" sz="2800" b="1" i="1" dirty="0" smtClean="0"/>
              <a:t>investigación” </a:t>
            </a:r>
            <a:r>
              <a:rPr lang="es-MX" sz="2800" dirty="0" smtClean="0"/>
              <a:t>(Carrasco, 2009)</a:t>
            </a:r>
            <a:endParaRPr lang="es-MX" sz="2800" dirty="0"/>
          </a:p>
          <a:p>
            <a:pPr algn="just"/>
            <a:endParaRPr lang="es-MX" sz="2800" dirty="0"/>
          </a:p>
          <a:p>
            <a:pPr algn="just"/>
            <a:endParaRPr lang="es-MX" sz="2800" dirty="0" smtClean="0"/>
          </a:p>
          <a:p>
            <a:endParaRPr lang="es-MX" sz="2800" dirty="0" smtClean="0"/>
          </a:p>
          <a:p>
            <a:endParaRPr lang="es-MX" sz="2800" dirty="0" smtClean="0"/>
          </a:p>
          <a:p>
            <a:endParaRPr lang="es-MX" sz="2800" dirty="0"/>
          </a:p>
          <a:p>
            <a:endParaRPr lang="es-MX" sz="2800" dirty="0"/>
          </a:p>
        </p:txBody>
      </p:sp>
      <p:sp>
        <p:nvSpPr>
          <p:cNvPr id="4" name="Título 1"/>
          <p:cNvSpPr txBox="1">
            <a:spLocks/>
          </p:cNvSpPr>
          <p:nvPr/>
        </p:nvSpPr>
        <p:spPr>
          <a:xfrm>
            <a:off x="1097280" y="890391"/>
            <a:ext cx="10058400" cy="750627"/>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sz="5400" b="1"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1.2.- Marco histórico</a:t>
            </a:r>
            <a:endParaRPr lang="es-MX" sz="5400" b="1"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14" name="Marcador de contenido 2"/>
          <p:cNvSpPr>
            <a:spLocks noGrp="1"/>
          </p:cNvSpPr>
          <p:nvPr>
            <p:ph sz="half" idx="1"/>
          </p:nvPr>
        </p:nvSpPr>
        <p:spPr>
          <a:xfrm>
            <a:off x="6219282" y="1761082"/>
            <a:ext cx="5595126" cy="3142451"/>
          </a:xfrm>
        </p:spPr>
        <p:txBody>
          <a:bodyPr>
            <a:noAutofit/>
          </a:bodyPr>
          <a:lstStyle/>
          <a:p>
            <a:pPr algn="just">
              <a:lnSpc>
                <a:spcPct val="150000"/>
              </a:lnSpc>
              <a:spcBef>
                <a:spcPts val="0"/>
              </a:spcBef>
              <a:spcAft>
                <a:spcPts val="0"/>
              </a:spcAft>
            </a:pPr>
            <a:r>
              <a:rPr lang="es-MX" sz="2800" dirty="0" smtClean="0"/>
              <a:t>Es </a:t>
            </a:r>
            <a:r>
              <a:rPr lang="es-MX" sz="2800" dirty="0"/>
              <a:t>la demarcación de los hechos pasados en la que se establece cuáles han sido las diferentes fases por las que han pasado el objeto de estudio en el desarrollo hasta llegar al estado en que se encuentra al someterlo a investigación. </a:t>
            </a:r>
            <a:endParaRPr lang="es-MX" sz="2800" dirty="0" smtClean="0"/>
          </a:p>
          <a:p>
            <a:pPr>
              <a:lnSpc>
                <a:spcPct val="150000"/>
              </a:lnSpc>
              <a:spcBef>
                <a:spcPts val="0"/>
              </a:spcBef>
              <a:spcAft>
                <a:spcPts val="0"/>
              </a:spcAft>
            </a:pPr>
            <a:endParaRPr lang="es-MX" sz="2800" dirty="0" smtClean="0"/>
          </a:p>
          <a:p>
            <a:pPr>
              <a:lnSpc>
                <a:spcPct val="150000"/>
              </a:lnSpc>
              <a:spcBef>
                <a:spcPts val="0"/>
              </a:spcBef>
              <a:spcAft>
                <a:spcPts val="0"/>
              </a:spcAft>
            </a:pPr>
            <a:endParaRPr lang="es-MX" sz="2800" dirty="0" smtClean="0"/>
          </a:p>
          <a:p>
            <a:pPr>
              <a:lnSpc>
                <a:spcPct val="150000"/>
              </a:lnSpc>
              <a:spcBef>
                <a:spcPts val="0"/>
              </a:spcBef>
              <a:spcAft>
                <a:spcPts val="0"/>
              </a:spcAft>
            </a:pPr>
            <a:endParaRPr lang="es-MX" sz="2800" dirty="0"/>
          </a:p>
          <a:p>
            <a:pPr>
              <a:lnSpc>
                <a:spcPct val="150000"/>
              </a:lnSpc>
              <a:spcBef>
                <a:spcPts val="0"/>
              </a:spcBef>
              <a:spcAft>
                <a:spcPts val="0"/>
              </a:spcAft>
            </a:pPr>
            <a:endParaRPr lang="es-MX" sz="2800" dirty="0"/>
          </a:p>
        </p:txBody>
      </p:sp>
      <p:sp>
        <p:nvSpPr>
          <p:cNvPr id="15" name="Flecha derecha 14"/>
          <p:cNvSpPr/>
          <p:nvPr/>
        </p:nvSpPr>
        <p:spPr>
          <a:xfrm>
            <a:off x="5199798" y="3438954"/>
            <a:ext cx="940330" cy="6963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81219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3234520" y="758930"/>
            <a:ext cx="5356745" cy="4481810"/>
          </a:xfrm>
          <a:prstGeom prst="rect">
            <a:avLst/>
          </a:prstGeom>
        </p:spPr>
      </p:pic>
      <p:sp>
        <p:nvSpPr>
          <p:cNvPr id="14" name="Marcador de contenido 2"/>
          <p:cNvSpPr>
            <a:spLocks noGrp="1"/>
          </p:cNvSpPr>
          <p:nvPr>
            <p:ph sz="half" idx="4294967295"/>
          </p:nvPr>
        </p:nvSpPr>
        <p:spPr>
          <a:xfrm>
            <a:off x="1102056" y="487507"/>
            <a:ext cx="10334768" cy="1724025"/>
          </a:xfrm>
        </p:spPr>
        <p:txBody>
          <a:bodyPr>
            <a:noAutofit/>
          </a:bodyPr>
          <a:lstStyle/>
          <a:p>
            <a:pPr algn="just">
              <a:lnSpc>
                <a:spcPct val="150000"/>
              </a:lnSpc>
              <a:spcBef>
                <a:spcPts val="0"/>
              </a:spcBef>
              <a:spcAft>
                <a:spcPts val="0"/>
              </a:spcAft>
              <a:buFont typeface="Wingdings" panose="05000000000000000000" pitchFamily="2" charset="2"/>
              <a:buChar char="Ø"/>
            </a:pPr>
            <a:r>
              <a:rPr lang="es-MX" sz="2700" dirty="0" smtClean="0"/>
              <a:t>Se refiere </a:t>
            </a:r>
            <a:r>
              <a:rPr lang="es-MX" sz="2700" dirty="0"/>
              <a:t>a la relatoría de los estudios que han tenido el objeto de estudio, mencionando los hallazgos que a cada caso correspondan</a:t>
            </a:r>
            <a:r>
              <a:rPr lang="es-MX" sz="2700" dirty="0" smtClean="0"/>
              <a:t>.</a:t>
            </a:r>
          </a:p>
          <a:p>
            <a:pPr algn="just">
              <a:lnSpc>
                <a:spcPct val="150000"/>
              </a:lnSpc>
              <a:spcBef>
                <a:spcPts val="0"/>
              </a:spcBef>
              <a:spcAft>
                <a:spcPts val="0"/>
              </a:spcAft>
              <a:buFont typeface="Wingdings" panose="05000000000000000000" pitchFamily="2" charset="2"/>
              <a:buChar char="Ø"/>
            </a:pPr>
            <a:r>
              <a:rPr lang="es-MX" sz="2700" dirty="0" smtClean="0">
                <a:solidFill>
                  <a:schemeClr val="accent2"/>
                </a:solidFill>
              </a:rPr>
              <a:t>El </a:t>
            </a:r>
            <a:r>
              <a:rPr lang="es-MX" sz="2700" dirty="0">
                <a:solidFill>
                  <a:schemeClr val="accent2"/>
                </a:solidFill>
              </a:rPr>
              <a:t>marco puede </a:t>
            </a:r>
            <a:r>
              <a:rPr lang="es-MX" sz="2700" dirty="0" smtClean="0">
                <a:solidFill>
                  <a:schemeClr val="accent2"/>
                </a:solidFill>
              </a:rPr>
              <a:t>ayudar </a:t>
            </a:r>
            <a:r>
              <a:rPr lang="es-MX" sz="2700" dirty="0">
                <a:solidFill>
                  <a:schemeClr val="accent2"/>
                </a:solidFill>
              </a:rPr>
              <a:t>a comprender qué motivó a las personas a comportarse como lo hicieron</a:t>
            </a:r>
            <a:r>
              <a:rPr lang="es-MX" sz="2700" dirty="0" smtClean="0">
                <a:solidFill>
                  <a:schemeClr val="accent2"/>
                </a:solidFill>
              </a:rPr>
              <a:t>.</a:t>
            </a:r>
          </a:p>
          <a:p>
            <a:pPr algn="just">
              <a:lnSpc>
                <a:spcPct val="150000"/>
              </a:lnSpc>
              <a:spcBef>
                <a:spcPts val="0"/>
              </a:spcBef>
              <a:spcAft>
                <a:spcPts val="0"/>
              </a:spcAft>
              <a:buFont typeface="Wingdings" panose="05000000000000000000" pitchFamily="2" charset="2"/>
              <a:buChar char="Ø"/>
            </a:pPr>
            <a:r>
              <a:rPr lang="es-MX" sz="2700" dirty="0"/>
              <a:t>El marco busca proporcionar un trasfondo o panorama de la situación, y de quién está involucrado. </a:t>
            </a:r>
            <a:endParaRPr lang="es-MX" sz="2700" dirty="0" smtClean="0"/>
          </a:p>
          <a:p>
            <a:pPr algn="just">
              <a:lnSpc>
                <a:spcPct val="150000"/>
              </a:lnSpc>
              <a:spcBef>
                <a:spcPts val="0"/>
              </a:spcBef>
              <a:spcAft>
                <a:spcPts val="0"/>
              </a:spcAft>
              <a:buFont typeface="Wingdings" panose="05000000000000000000" pitchFamily="2" charset="2"/>
              <a:buChar char="Ø"/>
            </a:pPr>
            <a:r>
              <a:rPr lang="es-MX" sz="2700" dirty="0" smtClean="0">
                <a:solidFill>
                  <a:schemeClr val="accent2"/>
                </a:solidFill>
              </a:rPr>
              <a:t>El </a:t>
            </a:r>
            <a:r>
              <a:rPr lang="es-MX" sz="2700" dirty="0">
                <a:solidFill>
                  <a:schemeClr val="accent2"/>
                </a:solidFill>
              </a:rPr>
              <a:t>marco histórico </a:t>
            </a:r>
            <a:r>
              <a:rPr lang="es-MX" sz="2700" dirty="0" smtClean="0">
                <a:solidFill>
                  <a:schemeClr val="accent2"/>
                </a:solidFill>
              </a:rPr>
              <a:t>permite </a:t>
            </a:r>
            <a:r>
              <a:rPr lang="es-MX" sz="2700" dirty="0">
                <a:solidFill>
                  <a:schemeClr val="accent2"/>
                </a:solidFill>
              </a:rPr>
              <a:t>comprender las ideas y movimientos culturales, sociales, filosóficos y políticos prevalentes </a:t>
            </a:r>
            <a:r>
              <a:rPr lang="es-MX" sz="2700" dirty="0" smtClean="0">
                <a:solidFill>
                  <a:schemeClr val="accent2"/>
                </a:solidFill>
              </a:rPr>
              <a:t>en el objeto de estudio.</a:t>
            </a:r>
            <a:endParaRPr lang="es-MX" sz="2700" dirty="0">
              <a:solidFill>
                <a:schemeClr val="accent2"/>
              </a:solidFill>
            </a:endParaRPr>
          </a:p>
          <a:p>
            <a:pPr algn="just">
              <a:lnSpc>
                <a:spcPct val="150000"/>
              </a:lnSpc>
              <a:spcBef>
                <a:spcPts val="0"/>
              </a:spcBef>
              <a:spcAft>
                <a:spcPts val="0"/>
              </a:spcAft>
            </a:pPr>
            <a:endParaRPr lang="es-MX" sz="2700" dirty="0" smtClean="0"/>
          </a:p>
          <a:p>
            <a:pPr>
              <a:lnSpc>
                <a:spcPct val="150000"/>
              </a:lnSpc>
              <a:spcBef>
                <a:spcPts val="0"/>
              </a:spcBef>
              <a:spcAft>
                <a:spcPts val="0"/>
              </a:spcAft>
            </a:pPr>
            <a:endParaRPr lang="es-MX" sz="2700" dirty="0" smtClean="0"/>
          </a:p>
          <a:p>
            <a:pPr>
              <a:lnSpc>
                <a:spcPct val="150000"/>
              </a:lnSpc>
              <a:spcBef>
                <a:spcPts val="0"/>
              </a:spcBef>
              <a:spcAft>
                <a:spcPts val="0"/>
              </a:spcAft>
            </a:pPr>
            <a:endParaRPr lang="es-MX" sz="2700" dirty="0" smtClean="0"/>
          </a:p>
          <a:p>
            <a:pPr>
              <a:lnSpc>
                <a:spcPct val="150000"/>
              </a:lnSpc>
              <a:spcBef>
                <a:spcPts val="0"/>
              </a:spcBef>
              <a:spcAft>
                <a:spcPts val="0"/>
              </a:spcAft>
            </a:pPr>
            <a:endParaRPr lang="es-MX" sz="2700" dirty="0"/>
          </a:p>
          <a:p>
            <a:pPr>
              <a:lnSpc>
                <a:spcPct val="150000"/>
              </a:lnSpc>
              <a:spcBef>
                <a:spcPts val="0"/>
              </a:spcBef>
              <a:spcAft>
                <a:spcPts val="0"/>
              </a:spcAft>
            </a:pPr>
            <a:endParaRPr lang="es-MX" sz="2700" dirty="0"/>
          </a:p>
        </p:txBody>
      </p:sp>
      <p:sp>
        <p:nvSpPr>
          <p:cNvPr id="4" name="Rectángulo 3"/>
          <p:cNvSpPr/>
          <p:nvPr/>
        </p:nvSpPr>
        <p:spPr>
          <a:xfrm>
            <a:off x="4508736" y="6343115"/>
            <a:ext cx="2808312" cy="4046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1400" dirty="0" smtClean="0"/>
              <a:t>(estudio, 2018)</a:t>
            </a:r>
            <a:endParaRPr lang="es-MX" sz="1400" dirty="0"/>
          </a:p>
        </p:txBody>
      </p:sp>
    </p:spTree>
    <p:extLst>
      <p:ext uri="{BB962C8B-B14F-4D97-AF65-F5344CB8AC3E}">
        <p14:creationId xmlns:p14="http://schemas.microsoft.com/office/powerpoint/2010/main" val="2156218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6 CuadroTexto"/>
          <p:cNvSpPr txBox="1">
            <a:spLocks noGrp="1"/>
          </p:cNvSpPr>
          <p:nvPr>
            <p:ph type="ctrTitle" idx="4294967295"/>
          </p:nvPr>
        </p:nvSpPr>
        <p:spPr>
          <a:xfrm>
            <a:off x="1555846" y="582622"/>
            <a:ext cx="9990160" cy="5483809"/>
          </a:xfrm>
          <a:prstGeom prst="rect">
            <a:avLst/>
          </a:prstGeom>
          <a:noFill/>
        </p:spPr>
        <p:txBody>
          <a:bodyPr wrap="square">
            <a:spAutoFit/>
          </a:bodyPr>
          <a:lstStyle/>
          <a:p>
            <a:pPr algn="ctr">
              <a:defRPr/>
            </a:pPr>
            <a:r>
              <a:rPr lang="es-MX" sz="2800" b="1" dirty="0">
                <a:solidFill>
                  <a:schemeClr val="tx1"/>
                </a:solidFill>
                <a:latin typeface="Calibri" panose="020F0502020204030204" pitchFamily="34" charset="0"/>
                <a:cs typeface="Arial" pitchFamily="34" charset="0"/>
              </a:rPr>
              <a:t>UNIVERSIDAD AUTÓNOMA DEL ESTADO DE MÉXICO</a:t>
            </a:r>
            <a:br>
              <a:rPr lang="es-MX" sz="2800" b="1" dirty="0">
                <a:solidFill>
                  <a:schemeClr val="tx1"/>
                </a:solidFill>
                <a:latin typeface="Calibri" panose="020F0502020204030204" pitchFamily="34" charset="0"/>
                <a:cs typeface="Arial" pitchFamily="34" charset="0"/>
              </a:rPr>
            </a:br>
            <a:endParaRPr lang="es-MX" sz="2800" b="1" dirty="0">
              <a:solidFill>
                <a:schemeClr val="tx1"/>
              </a:solidFill>
              <a:latin typeface="Calibri" panose="020F0502020204030204" pitchFamily="34" charset="0"/>
              <a:cs typeface="Arial" pitchFamily="34" charset="0"/>
            </a:endParaRPr>
          </a:p>
          <a:p>
            <a:pPr algn="ctr">
              <a:defRPr/>
            </a:pPr>
            <a:r>
              <a:rPr lang="es-MX" sz="2800" b="1" dirty="0">
                <a:solidFill>
                  <a:schemeClr val="tx1"/>
                </a:solidFill>
                <a:latin typeface="Calibri" panose="020F0502020204030204" pitchFamily="34" charset="0"/>
                <a:cs typeface="Arial" pitchFamily="34" charset="0"/>
              </a:rPr>
              <a:t>FACULTAD DE ECONOMÍA</a:t>
            </a:r>
            <a:br>
              <a:rPr lang="es-MX" sz="2800" b="1" dirty="0">
                <a:solidFill>
                  <a:schemeClr val="tx1"/>
                </a:solidFill>
                <a:latin typeface="Calibri" panose="020F0502020204030204" pitchFamily="34" charset="0"/>
                <a:cs typeface="Arial" pitchFamily="34" charset="0"/>
              </a:rPr>
            </a:br>
            <a:r>
              <a:rPr lang="es-MX" sz="2800" b="1" dirty="0">
                <a:solidFill>
                  <a:schemeClr val="tx1"/>
                </a:solidFill>
                <a:latin typeface="Calibri" panose="020F0502020204030204" pitchFamily="34" charset="0"/>
                <a:cs typeface="Arial" pitchFamily="34" charset="0"/>
              </a:rPr>
              <a:t/>
            </a:r>
            <a:br>
              <a:rPr lang="es-MX" sz="2800" b="1" dirty="0">
                <a:solidFill>
                  <a:schemeClr val="tx1"/>
                </a:solidFill>
                <a:latin typeface="Calibri" panose="020F0502020204030204" pitchFamily="34" charset="0"/>
                <a:cs typeface="Arial" pitchFamily="34" charset="0"/>
              </a:rPr>
            </a:br>
            <a:r>
              <a:rPr lang="es-MX" sz="2800" b="1" dirty="0">
                <a:solidFill>
                  <a:schemeClr val="tx1"/>
                </a:solidFill>
                <a:latin typeface="Calibri" panose="020F0502020204030204" pitchFamily="34" charset="0"/>
                <a:cs typeface="Arial" pitchFamily="34" charset="0"/>
              </a:rPr>
              <a:t>MAESTRÍA EN CREACIÓN Y ESTRATEGIAS DE NEGOCIOS</a:t>
            </a:r>
            <a:br>
              <a:rPr lang="es-MX" sz="2800" b="1" dirty="0">
                <a:solidFill>
                  <a:schemeClr val="tx1"/>
                </a:solidFill>
                <a:latin typeface="Calibri" panose="020F0502020204030204" pitchFamily="34" charset="0"/>
                <a:cs typeface="Arial" pitchFamily="34" charset="0"/>
              </a:rPr>
            </a:br>
            <a:r>
              <a:rPr lang="es-MX" sz="2800" b="1" dirty="0">
                <a:solidFill>
                  <a:schemeClr val="tx1"/>
                </a:solidFill>
                <a:latin typeface="Calibri" panose="020F0502020204030204" pitchFamily="34" charset="0"/>
                <a:cs typeface="Arial" pitchFamily="34" charset="0"/>
              </a:rPr>
              <a:t/>
            </a:r>
            <a:br>
              <a:rPr lang="es-MX" sz="2800" b="1" dirty="0">
                <a:solidFill>
                  <a:schemeClr val="tx1"/>
                </a:solidFill>
                <a:latin typeface="Calibri" panose="020F0502020204030204" pitchFamily="34" charset="0"/>
                <a:cs typeface="Arial" pitchFamily="34" charset="0"/>
              </a:rPr>
            </a:br>
            <a:r>
              <a:rPr lang="es-MX" sz="2800" b="1" dirty="0">
                <a:solidFill>
                  <a:schemeClr val="tx1"/>
                </a:solidFill>
                <a:latin typeface="Calibri" panose="020F0502020204030204" pitchFamily="34" charset="0"/>
                <a:cs typeface="Arial" pitchFamily="34" charset="0"/>
              </a:rPr>
              <a:t>Unidad de Aprendizaje:</a:t>
            </a:r>
          </a:p>
          <a:p>
            <a:pPr algn="ctr">
              <a:defRPr/>
            </a:pPr>
            <a:r>
              <a:rPr lang="es-MX" sz="2800" b="1" dirty="0">
                <a:solidFill>
                  <a:schemeClr val="tx1"/>
                </a:solidFill>
                <a:latin typeface="Calibri" panose="020F0502020204030204" pitchFamily="34" charset="0"/>
                <a:cs typeface="Arial" pitchFamily="34" charset="0"/>
              </a:rPr>
              <a:t>«</a:t>
            </a:r>
            <a:r>
              <a:rPr lang="en-US" sz="2800" b="1" dirty="0">
                <a:solidFill>
                  <a:schemeClr val="tx1"/>
                </a:solidFill>
                <a:latin typeface="Calibri" panose="020F0502020204030204" pitchFamily="34" charset="0"/>
                <a:cs typeface="Arial" panose="020B0604020202020204" pitchFamily="34" charset="0"/>
              </a:rPr>
              <a:t>Aplicación del Conocimiento </a:t>
            </a:r>
            <a:r>
              <a:rPr lang="en-US" sz="2800" b="1" dirty="0" smtClean="0">
                <a:solidFill>
                  <a:schemeClr val="tx1"/>
                </a:solidFill>
                <a:latin typeface="Calibri" panose="020F0502020204030204" pitchFamily="34" charset="0"/>
                <a:cs typeface="Arial" panose="020B0604020202020204" pitchFamily="34" charset="0"/>
              </a:rPr>
              <a:t>II</a:t>
            </a:r>
            <a:r>
              <a:rPr lang="es-MX" sz="2800" b="1" dirty="0">
                <a:solidFill>
                  <a:schemeClr val="tx1"/>
                </a:solidFill>
                <a:latin typeface="Calibri" panose="020F0502020204030204" pitchFamily="34" charset="0"/>
                <a:cs typeface="Arial" pitchFamily="34" charset="0"/>
              </a:rPr>
              <a:t>»</a:t>
            </a:r>
          </a:p>
          <a:p>
            <a:pPr algn="ctr">
              <a:defRPr/>
            </a:pPr>
            <a:r>
              <a:rPr lang="es-MX" sz="2800" b="1" dirty="0" smtClean="0">
                <a:solidFill>
                  <a:schemeClr val="tx1"/>
                </a:solidFill>
                <a:latin typeface="Calibri" panose="020F0502020204030204" pitchFamily="34" charset="0"/>
                <a:cs typeface="Arial" pitchFamily="34" charset="0"/>
              </a:rPr>
              <a:t>(6 </a:t>
            </a:r>
            <a:r>
              <a:rPr lang="es-MX" sz="2800" b="1" dirty="0">
                <a:solidFill>
                  <a:schemeClr val="tx1"/>
                </a:solidFill>
                <a:latin typeface="Calibri" panose="020F0502020204030204" pitchFamily="34" charset="0"/>
                <a:cs typeface="Arial" pitchFamily="34" charset="0"/>
              </a:rPr>
              <a:t>Créditos)</a:t>
            </a:r>
            <a:br>
              <a:rPr lang="es-MX" sz="2800" b="1" dirty="0">
                <a:solidFill>
                  <a:schemeClr val="tx1"/>
                </a:solidFill>
                <a:latin typeface="Calibri" panose="020F0502020204030204" pitchFamily="34" charset="0"/>
                <a:cs typeface="Arial" pitchFamily="34" charset="0"/>
              </a:rPr>
            </a:br>
            <a:r>
              <a:rPr lang="es-MX" sz="2800" b="1" dirty="0">
                <a:solidFill>
                  <a:schemeClr val="tx1"/>
                </a:solidFill>
                <a:latin typeface="Calibri" panose="020F0502020204030204" pitchFamily="34" charset="0"/>
                <a:cs typeface="Arial" pitchFamily="34" charset="0"/>
              </a:rPr>
              <a:t>Clave: </a:t>
            </a:r>
            <a:r>
              <a:rPr lang="es-MX" sz="2800" b="1" dirty="0" smtClean="0">
                <a:solidFill>
                  <a:schemeClr val="tx1"/>
                </a:solidFill>
                <a:latin typeface="Calibri" panose="020F0502020204030204" pitchFamily="34" charset="0"/>
                <a:cs typeface="Arial" pitchFamily="34" charset="0"/>
              </a:rPr>
              <a:t>MC006</a:t>
            </a:r>
            <a:endParaRPr lang="es-MX" sz="2800" b="1" dirty="0">
              <a:solidFill>
                <a:schemeClr val="tx1"/>
              </a:solidFill>
              <a:latin typeface="Calibri" panose="020F0502020204030204" pitchFamily="34" charset="0"/>
              <a:cs typeface="Arial" pitchFamily="34" charset="0"/>
            </a:endParaRPr>
          </a:p>
          <a:p>
            <a:pPr algn="ctr">
              <a:defRPr/>
            </a:pPr>
            <a:r>
              <a:rPr lang="es-MX" sz="2800" b="1" dirty="0">
                <a:solidFill>
                  <a:schemeClr val="tx1"/>
                </a:solidFill>
                <a:latin typeface="Calibri" panose="020F0502020204030204" pitchFamily="34" charset="0"/>
                <a:cs typeface="Arial" pitchFamily="34" charset="0"/>
              </a:rPr>
              <a:t>Tema:</a:t>
            </a:r>
            <a:br>
              <a:rPr lang="es-MX" sz="2800" b="1" dirty="0">
                <a:solidFill>
                  <a:schemeClr val="tx1"/>
                </a:solidFill>
                <a:latin typeface="Calibri" panose="020F0502020204030204" pitchFamily="34" charset="0"/>
                <a:cs typeface="Arial" pitchFamily="34" charset="0"/>
              </a:rPr>
            </a:br>
            <a:r>
              <a:rPr lang="es-MX" sz="2800" b="1" dirty="0" smtClean="0">
                <a:solidFill>
                  <a:schemeClr val="tx1"/>
                </a:solidFill>
                <a:latin typeface="Calibri" panose="020F0502020204030204" pitchFamily="34" charset="0"/>
                <a:cs typeface="Arial" pitchFamily="34" charset="0"/>
              </a:rPr>
              <a:t>“</a:t>
            </a:r>
            <a:r>
              <a:rPr lang="es-MX" sz="2800" b="1" i="1" dirty="0">
                <a:solidFill>
                  <a:schemeClr val="tx1"/>
                </a:solidFill>
                <a:effectLst>
                  <a:outerShdw blurRad="38100" dist="38100" dir="2700000" algn="tl">
                    <a:srgbClr val="000000">
                      <a:alpha val="43137"/>
                    </a:srgbClr>
                  </a:outerShdw>
                </a:effectLst>
              </a:rPr>
              <a:t>Definición </a:t>
            </a:r>
            <a:r>
              <a:rPr lang="es-MX" sz="2800" b="1" i="1" dirty="0" smtClean="0">
                <a:solidFill>
                  <a:schemeClr val="tx1"/>
                </a:solidFill>
                <a:effectLst>
                  <a:outerShdw blurRad="38100" dist="38100" dir="2700000" algn="tl">
                    <a:srgbClr val="000000">
                      <a:alpha val="43137"/>
                    </a:srgbClr>
                  </a:outerShdw>
                </a:effectLst>
              </a:rPr>
              <a:t>del Marco Contextual </a:t>
            </a:r>
            <a:r>
              <a:rPr lang="es-MX" sz="2800" b="1" dirty="0" smtClean="0">
                <a:solidFill>
                  <a:schemeClr val="tx1"/>
                </a:solidFill>
              </a:rPr>
              <a:t>”</a:t>
            </a:r>
            <a:r>
              <a:rPr lang="es-MX" sz="2800" b="1" dirty="0">
                <a:solidFill>
                  <a:schemeClr val="tx1"/>
                </a:solidFill>
              </a:rPr>
              <a:t/>
            </a:r>
            <a:br>
              <a:rPr lang="es-MX" sz="2800" b="1" dirty="0">
                <a:solidFill>
                  <a:schemeClr val="tx1"/>
                </a:solidFill>
              </a:rPr>
            </a:br>
            <a:r>
              <a:rPr lang="es-MX" sz="2800" b="1" dirty="0">
                <a:solidFill>
                  <a:schemeClr val="tx1"/>
                </a:solidFill>
                <a:latin typeface="Calibri" panose="020F0502020204030204" pitchFamily="34" charset="0"/>
                <a:cs typeface="Arial" pitchFamily="34" charset="0"/>
              </a:rPr>
              <a:t>Elaboró: M. en D. N. Noelly Karla Sarracino Jiménez.</a:t>
            </a:r>
            <a:br>
              <a:rPr lang="es-MX" sz="2800" b="1" dirty="0">
                <a:solidFill>
                  <a:schemeClr val="tx1"/>
                </a:solidFill>
                <a:latin typeface="Calibri" panose="020F0502020204030204" pitchFamily="34" charset="0"/>
                <a:cs typeface="Arial" pitchFamily="34" charset="0"/>
              </a:rPr>
            </a:br>
            <a:r>
              <a:rPr lang="es-MX" sz="2800" b="1" dirty="0">
                <a:solidFill>
                  <a:schemeClr val="tx1"/>
                </a:solidFill>
                <a:latin typeface="Calibri" panose="020F0502020204030204" pitchFamily="34" charset="0"/>
                <a:cs typeface="Arial" pitchFamily="34" charset="0"/>
              </a:rPr>
              <a:t/>
            </a:r>
            <a:br>
              <a:rPr lang="es-MX" sz="2800" b="1" dirty="0">
                <a:solidFill>
                  <a:schemeClr val="tx1"/>
                </a:solidFill>
                <a:latin typeface="Calibri" panose="020F0502020204030204" pitchFamily="34" charset="0"/>
                <a:cs typeface="Arial" pitchFamily="34" charset="0"/>
              </a:rPr>
            </a:br>
            <a:r>
              <a:rPr lang="es-MX" sz="2400" b="1" dirty="0" smtClean="0">
                <a:solidFill>
                  <a:schemeClr val="tx1"/>
                </a:solidFill>
                <a:latin typeface="Calibri" panose="020F0502020204030204" pitchFamily="34" charset="0"/>
                <a:cs typeface="Arial" pitchFamily="34" charset="0"/>
              </a:rPr>
              <a:t>Mayo, 2018</a:t>
            </a:r>
            <a:endParaRPr lang="es-MX" sz="2400" b="1" dirty="0">
              <a:solidFill>
                <a:schemeClr val="tx1"/>
              </a:solidFill>
              <a:latin typeface="Calibri" panose="020F0502020204030204" pitchFamily="34" charset="0"/>
              <a:cs typeface="Arial" pitchFamily="34" charset="0"/>
            </a:endParaRPr>
          </a:p>
        </p:txBody>
      </p:sp>
      <p:grpSp>
        <p:nvGrpSpPr>
          <p:cNvPr id="2" name="Grupo 1">
            <a:extLst>
              <a:ext uri="{FF2B5EF4-FFF2-40B4-BE49-F238E27FC236}">
                <a16:creationId xmlns:a16="http://schemas.microsoft.com/office/drawing/2014/main" id="{8BD0404C-9B8E-4D18-8820-1AE29BDBEF7C}"/>
              </a:ext>
            </a:extLst>
          </p:cNvPr>
          <p:cNvGrpSpPr/>
          <p:nvPr/>
        </p:nvGrpSpPr>
        <p:grpSpPr>
          <a:xfrm>
            <a:off x="406976" y="1929786"/>
            <a:ext cx="985096" cy="1809702"/>
            <a:chOff x="474425" y="1254722"/>
            <a:chExt cx="713199" cy="1382190"/>
          </a:xfrm>
        </p:grpSpPr>
        <p:pic>
          <p:nvPicPr>
            <p:cNvPr id="7" name="Picture 2" descr="Resultado de imagen para uaem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425" y="1254722"/>
              <a:ext cx="713199" cy="60406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p:cNvPicPr>
              <a:picLocks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24094" y="2032112"/>
              <a:ext cx="599699" cy="604800"/>
            </a:xfrm>
            <a:prstGeom prst="rect">
              <a:avLst/>
            </a:prstGeom>
            <a:noFill/>
            <a:ln w="9525">
              <a:noFill/>
              <a:miter lim="800000"/>
              <a:headEnd/>
              <a:tailEnd/>
            </a:ln>
          </p:spPr>
        </p:pic>
      </p:grpSp>
    </p:spTree>
    <p:extLst>
      <p:ext uri="{BB962C8B-B14F-4D97-AF65-F5344CB8AC3E}">
        <p14:creationId xmlns:p14="http://schemas.microsoft.com/office/powerpoint/2010/main" val="1953165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dow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4677770" y="499507"/>
            <a:ext cx="6492240" cy="1957089"/>
          </a:xfrm>
        </p:spPr>
        <p:txBody>
          <a:bodyPr>
            <a:noAutofit/>
          </a:bodyPr>
          <a:lstStyle/>
          <a:p>
            <a:pPr algn="ctr"/>
            <a:r>
              <a:rPr lang="es-MX" sz="2800" b="1" dirty="0">
                <a:solidFill>
                  <a:schemeClr val="accent2"/>
                </a:solidFill>
              </a:rPr>
              <a:t>Cuando se requiere de señalar antecedentes de la problemática o de </a:t>
            </a:r>
            <a:r>
              <a:rPr lang="es-MX" sz="2800" b="1" dirty="0" smtClean="0">
                <a:solidFill>
                  <a:schemeClr val="accent2"/>
                </a:solidFill>
              </a:rPr>
              <a:t>estudios </a:t>
            </a:r>
            <a:r>
              <a:rPr lang="es-MX" sz="2800" b="1" dirty="0">
                <a:solidFill>
                  <a:schemeClr val="accent2"/>
                </a:solidFill>
              </a:rPr>
              <a:t>realizados sobre ésta</a:t>
            </a:r>
            <a:r>
              <a:rPr lang="es-MX" sz="2800" b="1" dirty="0" smtClean="0">
                <a:solidFill>
                  <a:schemeClr val="accent2"/>
                </a:solidFill>
              </a:rPr>
              <a:t>.</a:t>
            </a:r>
          </a:p>
          <a:p>
            <a:pPr algn="ctr"/>
            <a:endParaRPr lang="es-MX" sz="2800" dirty="0"/>
          </a:p>
          <a:p>
            <a:pPr marL="355600" indent="-355600" algn="just">
              <a:buFont typeface="Wingdings" panose="05000000000000000000" pitchFamily="2" charset="2"/>
              <a:buChar char="Ø"/>
            </a:pPr>
            <a:r>
              <a:rPr lang="es-MX" sz="2800" dirty="0"/>
              <a:t>Implica el análisis retrospectivo de un problema. </a:t>
            </a:r>
          </a:p>
          <a:p>
            <a:pPr marL="355600" indent="-355600" algn="just">
              <a:buFont typeface="Wingdings" panose="05000000000000000000" pitchFamily="2" charset="2"/>
              <a:buChar char="Ø"/>
            </a:pPr>
            <a:r>
              <a:rPr lang="es-MX" sz="2800" dirty="0"/>
              <a:t>Proceso que lo lleva al punto en el que se inicia la investigación.</a:t>
            </a:r>
          </a:p>
          <a:p>
            <a:pPr marL="355600" indent="-355600" algn="just">
              <a:buFont typeface="Wingdings" panose="05000000000000000000" pitchFamily="2" charset="2"/>
              <a:buChar char="Ø"/>
            </a:pPr>
            <a:r>
              <a:rPr lang="es-MX" sz="2800" dirty="0"/>
              <a:t> Necesario delimitar en el tiempo el alcance del análisis. </a:t>
            </a:r>
          </a:p>
          <a:p>
            <a:pPr marL="355600" indent="-355600" algn="just">
              <a:buFont typeface="Wingdings" panose="05000000000000000000" pitchFamily="2" charset="2"/>
              <a:buChar char="Ø"/>
            </a:pPr>
            <a:r>
              <a:rPr lang="es-MX" sz="2800" dirty="0"/>
              <a:t>No se trata de hacer otra investigación de larga duración, sino destacar la relación histórica de las </a:t>
            </a:r>
            <a:r>
              <a:rPr lang="es-MX" sz="2800" dirty="0" smtClean="0"/>
              <a:t>fases. </a:t>
            </a:r>
            <a:r>
              <a:rPr lang="es-MX" sz="2800" dirty="0"/>
              <a:t>       </a:t>
            </a:r>
          </a:p>
        </p:txBody>
      </p:sp>
      <p:sp>
        <p:nvSpPr>
          <p:cNvPr id="7" name="Marcador de texto 6"/>
          <p:cNvSpPr>
            <a:spLocks noGrp="1"/>
          </p:cNvSpPr>
          <p:nvPr>
            <p:ph type="body" sz="half" idx="2"/>
          </p:nvPr>
        </p:nvSpPr>
        <p:spPr>
          <a:xfrm>
            <a:off x="457200" y="232012"/>
            <a:ext cx="3200400" cy="5377156"/>
          </a:xfrm>
        </p:spPr>
        <p:txBody>
          <a:bodyPr>
            <a:normAutofit/>
          </a:bodyPr>
          <a:lstStyle/>
          <a:p>
            <a:pPr algn="ctr"/>
            <a:r>
              <a:rPr lang="es-MX" sz="3200" dirty="0"/>
              <a:t>El marco histórico es para ubicar en que </a:t>
            </a:r>
            <a:r>
              <a:rPr lang="es-MX" sz="3200" dirty="0" smtClean="0"/>
              <a:t>etapa de </a:t>
            </a:r>
            <a:r>
              <a:rPr lang="es-MX" sz="3200" dirty="0"/>
              <a:t>desarrollo se encuentra el problema que </a:t>
            </a:r>
            <a:r>
              <a:rPr lang="es-MX" sz="3200" dirty="0" smtClean="0"/>
              <a:t>se esta estudiando</a:t>
            </a:r>
            <a:endParaRPr lang="es-MX" sz="3200" dirty="0"/>
          </a:p>
          <a:p>
            <a:pPr algn="ctr"/>
            <a:endParaRPr lang="es-MX" sz="2800" dirty="0"/>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4067032"/>
            <a:ext cx="3375546" cy="253166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9" name="Rectángulo 8"/>
          <p:cNvSpPr/>
          <p:nvPr/>
        </p:nvSpPr>
        <p:spPr>
          <a:xfrm>
            <a:off x="1674781" y="6453336"/>
            <a:ext cx="2808312" cy="4046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1400" dirty="0" smtClean="0"/>
              <a:t>(libros, 2018)</a:t>
            </a:r>
            <a:endParaRPr lang="es-MX" sz="1400" dirty="0"/>
          </a:p>
        </p:txBody>
      </p:sp>
    </p:spTree>
    <p:extLst>
      <p:ext uri="{BB962C8B-B14F-4D97-AF65-F5344CB8AC3E}">
        <p14:creationId xmlns:p14="http://schemas.microsoft.com/office/powerpoint/2010/main" val="40201078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615071079"/>
              </p:ext>
            </p:extLst>
          </p:nvPr>
        </p:nvGraphicFramePr>
        <p:xfrm>
          <a:off x="1533692" y="1941797"/>
          <a:ext cx="9316279"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ítulo 1"/>
          <p:cNvSpPr txBox="1">
            <a:spLocks/>
          </p:cNvSpPr>
          <p:nvPr/>
        </p:nvSpPr>
        <p:spPr>
          <a:xfrm>
            <a:off x="1097280" y="890391"/>
            <a:ext cx="10058400" cy="750627"/>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sz="4400" b="1"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Características</a:t>
            </a:r>
            <a:endParaRPr lang="es-MX" sz="4400" b="1"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1966797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8222" y="904039"/>
            <a:ext cx="7896595" cy="736979"/>
          </a:xfrm>
        </p:spPr>
        <p:txBody>
          <a:bodyPr>
            <a:noAutofit/>
          </a:bodyPr>
          <a:lstStyle/>
          <a:p>
            <a:r>
              <a:rPr lang="es-MX" sz="5400" b="1"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1.3.- Marco geográfico</a:t>
            </a:r>
          </a:p>
        </p:txBody>
      </p:sp>
      <p:sp>
        <p:nvSpPr>
          <p:cNvPr id="3" name="Marcador de contenido 2"/>
          <p:cNvSpPr>
            <a:spLocks noGrp="1"/>
          </p:cNvSpPr>
          <p:nvPr>
            <p:ph idx="1"/>
          </p:nvPr>
        </p:nvSpPr>
        <p:spPr>
          <a:xfrm>
            <a:off x="1097280" y="1641018"/>
            <a:ext cx="10058400" cy="4023360"/>
          </a:xfrm>
        </p:spPr>
        <p:txBody>
          <a:bodyPr>
            <a:normAutofit/>
          </a:bodyPr>
          <a:lstStyle/>
          <a:p>
            <a:pPr algn="just"/>
            <a:endParaRPr lang="es-MX" sz="2400" dirty="0"/>
          </a:p>
          <a:p>
            <a:pPr algn="just"/>
            <a:endParaRPr lang="es-MX" sz="2400" dirty="0"/>
          </a:p>
          <a:p>
            <a:pPr algn="just"/>
            <a:endParaRPr lang="es-MX" sz="2400" dirty="0" smtClean="0"/>
          </a:p>
          <a:p>
            <a:endParaRPr lang="es-MX" sz="2400" dirty="0" smtClean="0"/>
          </a:p>
          <a:p>
            <a:endParaRPr lang="es-MX" sz="2400" dirty="0" smtClean="0"/>
          </a:p>
          <a:p>
            <a:endParaRPr lang="es-MX" sz="2400" dirty="0"/>
          </a:p>
          <a:p>
            <a:endParaRPr lang="es-MX" sz="2400" dirty="0"/>
          </a:p>
        </p:txBody>
      </p:sp>
      <p:sp>
        <p:nvSpPr>
          <p:cNvPr id="4" name="Título 1"/>
          <p:cNvSpPr txBox="1">
            <a:spLocks/>
          </p:cNvSpPr>
          <p:nvPr/>
        </p:nvSpPr>
        <p:spPr>
          <a:xfrm>
            <a:off x="1097280" y="2115402"/>
            <a:ext cx="10058400" cy="750627"/>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es-MX" sz="5400" b="1"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5" name="Rectángulo 4"/>
          <p:cNvSpPr/>
          <p:nvPr/>
        </p:nvSpPr>
        <p:spPr>
          <a:xfrm>
            <a:off x="873458" y="2251880"/>
            <a:ext cx="9975148" cy="3216265"/>
          </a:xfrm>
          <a:prstGeom prst="rect">
            <a:avLst/>
          </a:prstGeom>
        </p:spPr>
        <p:txBody>
          <a:bodyPr wrap="square">
            <a:spAutoFit/>
          </a:bodyPr>
          <a:lstStyle/>
          <a:p>
            <a:pPr algn="just"/>
            <a:r>
              <a:rPr lang="es-MX" sz="2900" dirty="0" smtClean="0"/>
              <a:t>Se refiere a la ubicación geográfica o territorial en el que se presenta el problema de estudio o se realiza la investigación.</a:t>
            </a:r>
          </a:p>
          <a:p>
            <a:pPr algn="just"/>
            <a:endParaRPr lang="es-MX" sz="2900" dirty="0" smtClean="0"/>
          </a:p>
          <a:p>
            <a:pPr algn="just"/>
            <a:r>
              <a:rPr lang="es-MX" sz="2900" dirty="0" smtClean="0"/>
              <a:t>Es el espacio o territorio el cual se define de manera precisa para identificar los fenómenos que inciden en el problema: municipio, ciudad, país. </a:t>
            </a:r>
            <a:r>
              <a:rPr lang="es-MX" sz="2900" dirty="0"/>
              <a:t>(</a:t>
            </a:r>
            <a:r>
              <a:rPr lang="es-ES" sz="2900" dirty="0"/>
              <a:t>Hernández, Fernández, &amp; Baptista, 2010). </a:t>
            </a:r>
            <a:endParaRPr lang="es-MX" sz="2900" dirty="0"/>
          </a:p>
          <a:p>
            <a:pPr algn="just"/>
            <a:endParaRPr lang="es-MX" sz="2900" dirty="0"/>
          </a:p>
        </p:txBody>
      </p:sp>
    </p:spTree>
    <p:extLst>
      <p:ext uri="{BB962C8B-B14F-4D97-AF65-F5344CB8AC3E}">
        <p14:creationId xmlns:p14="http://schemas.microsoft.com/office/powerpoint/2010/main" val="754691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01745" y="313899"/>
            <a:ext cx="10244010" cy="1562668"/>
          </a:xfrm>
        </p:spPr>
        <p:txBody>
          <a:bodyPr>
            <a:normAutofit/>
          </a:bodyPr>
          <a:lstStyle/>
          <a:p>
            <a:pPr algn="ctr"/>
            <a:r>
              <a:rPr lang="es-MX" sz="3000" dirty="0" smtClean="0"/>
              <a:t>En </a:t>
            </a:r>
            <a:r>
              <a:rPr lang="es-MX" sz="3000" dirty="0"/>
              <a:t>algunos casos es importante demarcar la zona geográfica donde se realizará el estudio, ya sea especificando las coordenadas geográficas o utilizando mapas y croquis</a:t>
            </a:r>
            <a:r>
              <a:rPr lang="es-MX" sz="3000" dirty="0" smtClean="0"/>
              <a:t>.</a:t>
            </a:r>
          </a:p>
          <a:p>
            <a:pPr algn="ctr"/>
            <a:endParaRPr lang="es-MX" sz="2800" dirty="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11737" y="2640839"/>
            <a:ext cx="3156223" cy="31535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Marcador de contenido 2"/>
          <p:cNvSpPr txBox="1">
            <a:spLocks/>
          </p:cNvSpPr>
          <p:nvPr/>
        </p:nvSpPr>
        <p:spPr>
          <a:xfrm>
            <a:off x="1001745" y="1876567"/>
            <a:ext cx="7081321" cy="590947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endParaRPr lang="es-MX" sz="2800" dirty="0" smtClean="0"/>
          </a:p>
          <a:p>
            <a:pPr algn="ctr"/>
            <a:r>
              <a:rPr lang="es-MX" sz="2800" dirty="0" smtClean="0"/>
              <a:t>Ejemplo:</a:t>
            </a:r>
          </a:p>
          <a:p>
            <a:pPr algn="just"/>
            <a:r>
              <a:rPr lang="es-MX" sz="2800" b="1" i="1" u="sng" dirty="0" smtClean="0"/>
              <a:t>El trabajo de  investigación se localiza en el municipio de Valle de Bravo</a:t>
            </a:r>
            <a:r>
              <a:rPr lang="es-MX" sz="2800" dirty="0" smtClean="0"/>
              <a:t>. La latitud de la ciudad de Valle de Bravo es </a:t>
            </a:r>
            <a:r>
              <a:rPr lang="es-MX" sz="2800" i="1" dirty="0" smtClean="0"/>
              <a:t>19.1833.</a:t>
            </a:r>
            <a:r>
              <a:rPr lang="es-MX" sz="2800" dirty="0" smtClean="0"/>
              <a:t> Valle de Bravo es un municipio situado en el Estado de México, México. Se encuentra en la orilla del lago de Avándaro, a 156 km al suroeste de México y 39, al oeste de Toluca.</a:t>
            </a:r>
            <a:endParaRPr lang="es-MX" sz="2800" dirty="0"/>
          </a:p>
        </p:txBody>
      </p:sp>
      <p:sp>
        <p:nvSpPr>
          <p:cNvPr id="7" name="Rectángulo 6"/>
          <p:cNvSpPr/>
          <p:nvPr/>
        </p:nvSpPr>
        <p:spPr>
          <a:xfrm>
            <a:off x="8785692" y="5843624"/>
            <a:ext cx="2808312" cy="4046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1400" dirty="0" smtClean="0"/>
              <a:t>(mapa, 2018)</a:t>
            </a:r>
            <a:endParaRPr lang="es-MX" sz="1400" dirty="0"/>
          </a:p>
        </p:txBody>
      </p:sp>
    </p:spTree>
    <p:extLst>
      <p:ext uri="{BB962C8B-B14F-4D97-AF65-F5344CB8AC3E}">
        <p14:creationId xmlns:p14="http://schemas.microsoft.com/office/powerpoint/2010/main" val="4499302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p:txBody>
          <a:bodyPr>
            <a:normAutofit/>
          </a:bodyPr>
          <a:lstStyle/>
          <a:p>
            <a:pPr algn="just"/>
            <a:endParaRPr lang="es-MX" sz="2400" dirty="0"/>
          </a:p>
          <a:p>
            <a:pPr algn="just"/>
            <a:endParaRPr lang="es-MX" sz="2400" dirty="0"/>
          </a:p>
          <a:p>
            <a:pPr algn="just"/>
            <a:endParaRPr lang="es-MX" sz="2400" dirty="0" smtClean="0"/>
          </a:p>
          <a:p>
            <a:endParaRPr lang="es-MX" sz="2400" dirty="0" smtClean="0"/>
          </a:p>
          <a:p>
            <a:endParaRPr lang="es-MX" sz="2400" dirty="0" smtClean="0"/>
          </a:p>
          <a:p>
            <a:endParaRPr lang="es-MX" sz="2400" dirty="0"/>
          </a:p>
          <a:p>
            <a:endParaRPr lang="es-MX" sz="2400" dirty="0"/>
          </a:p>
        </p:txBody>
      </p:sp>
      <p:sp>
        <p:nvSpPr>
          <p:cNvPr id="4" name="Marcador de contenido 3"/>
          <p:cNvSpPr>
            <a:spLocks noGrp="1"/>
          </p:cNvSpPr>
          <p:nvPr>
            <p:ph sz="half" idx="2"/>
          </p:nvPr>
        </p:nvSpPr>
        <p:spPr>
          <a:xfrm>
            <a:off x="1125939" y="2255167"/>
            <a:ext cx="9818199" cy="4112070"/>
          </a:xfrm>
        </p:spPr>
        <p:txBody>
          <a:bodyPr>
            <a:normAutofit/>
          </a:bodyPr>
          <a:lstStyle/>
          <a:p>
            <a:pPr algn="just"/>
            <a:r>
              <a:rPr lang="es-MX" sz="2800" dirty="0" smtClean="0"/>
              <a:t>La </a:t>
            </a:r>
            <a:r>
              <a:rPr lang="es-MX" sz="2800" dirty="0"/>
              <a:t>demografía trata de las características sociales de la población y de su desarrollo a través del tiempo. </a:t>
            </a:r>
            <a:endParaRPr lang="es-MX" sz="2800" dirty="0" smtClean="0"/>
          </a:p>
          <a:p>
            <a:pPr algn="just"/>
            <a:endParaRPr lang="es-MX" sz="2800" dirty="0"/>
          </a:p>
          <a:p>
            <a:pPr algn="just"/>
            <a:r>
              <a:rPr lang="es-MX" sz="2800" dirty="0" smtClean="0"/>
              <a:t>La demografía es </a:t>
            </a:r>
            <a:r>
              <a:rPr lang="es-MX" sz="2800" dirty="0"/>
              <a:t>el punto de partida del análisis de la población en el que se trata de medir con precisión las magnitudes demográficas. </a:t>
            </a:r>
          </a:p>
        </p:txBody>
      </p:sp>
      <p:sp>
        <p:nvSpPr>
          <p:cNvPr id="5" name="Título 1"/>
          <p:cNvSpPr txBox="1">
            <a:spLocks/>
          </p:cNvSpPr>
          <p:nvPr/>
        </p:nvSpPr>
        <p:spPr>
          <a:xfrm>
            <a:off x="1097280" y="890391"/>
            <a:ext cx="10058400" cy="750627"/>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sz="5400" b="1"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1.4.- Marco demográfico</a:t>
            </a:r>
            <a:endParaRPr lang="es-MX" sz="5400" b="1"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6998694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4294967295"/>
          </p:nvPr>
        </p:nvSpPr>
        <p:spPr>
          <a:xfrm>
            <a:off x="0" y="1846263"/>
            <a:ext cx="4938713" cy="4022725"/>
          </a:xfrm>
        </p:spPr>
        <p:txBody>
          <a:bodyPr>
            <a:normAutofit/>
          </a:bodyPr>
          <a:lstStyle/>
          <a:p>
            <a:pPr algn="just"/>
            <a:endParaRPr lang="es-MX" sz="2400" dirty="0">
              <a:solidFill>
                <a:schemeClr val="tx1"/>
              </a:solidFill>
            </a:endParaRPr>
          </a:p>
          <a:p>
            <a:pPr algn="just"/>
            <a:endParaRPr lang="es-MX" sz="2400" dirty="0">
              <a:solidFill>
                <a:schemeClr val="tx1"/>
              </a:solidFill>
            </a:endParaRPr>
          </a:p>
          <a:p>
            <a:pPr algn="just"/>
            <a:endParaRPr lang="es-MX" sz="2400" dirty="0" smtClean="0">
              <a:solidFill>
                <a:schemeClr val="tx1"/>
              </a:solidFill>
            </a:endParaRPr>
          </a:p>
          <a:p>
            <a:endParaRPr lang="es-MX" sz="2400" dirty="0" smtClean="0">
              <a:solidFill>
                <a:schemeClr val="tx1"/>
              </a:solidFill>
            </a:endParaRPr>
          </a:p>
          <a:p>
            <a:endParaRPr lang="es-MX" sz="2400" dirty="0" smtClean="0">
              <a:solidFill>
                <a:schemeClr val="tx1"/>
              </a:solidFill>
            </a:endParaRPr>
          </a:p>
          <a:p>
            <a:endParaRPr lang="es-MX" sz="2400" dirty="0">
              <a:solidFill>
                <a:schemeClr val="tx1"/>
              </a:solidFill>
            </a:endParaRPr>
          </a:p>
          <a:p>
            <a:endParaRPr lang="es-MX" sz="2400" dirty="0">
              <a:solidFill>
                <a:schemeClr val="tx1"/>
              </a:solidFill>
            </a:endParaRPr>
          </a:p>
        </p:txBody>
      </p:sp>
      <p:sp>
        <p:nvSpPr>
          <p:cNvPr id="4" name="Marcador de contenido 3"/>
          <p:cNvSpPr>
            <a:spLocks noGrp="1"/>
          </p:cNvSpPr>
          <p:nvPr>
            <p:ph sz="half" idx="4294967295"/>
          </p:nvPr>
        </p:nvSpPr>
        <p:spPr>
          <a:xfrm>
            <a:off x="409434" y="1245808"/>
            <a:ext cx="6441742" cy="4022725"/>
          </a:xfrm>
        </p:spPr>
        <p:txBody>
          <a:bodyPr>
            <a:noAutofit/>
          </a:bodyPr>
          <a:lstStyle/>
          <a:p>
            <a:pPr algn="just">
              <a:lnSpc>
                <a:spcPct val="150000"/>
              </a:lnSpc>
            </a:pPr>
            <a:r>
              <a:rPr lang="es-MX" sz="2800" dirty="0" smtClean="0">
                <a:solidFill>
                  <a:schemeClr val="tx1"/>
                </a:solidFill>
              </a:rPr>
              <a:t>El </a:t>
            </a:r>
            <a:r>
              <a:rPr lang="es-MX" sz="2800" b="1" dirty="0" smtClean="0">
                <a:solidFill>
                  <a:schemeClr val="accent2"/>
                </a:solidFill>
              </a:rPr>
              <a:t>marco demográfico </a:t>
            </a:r>
            <a:r>
              <a:rPr lang="es-MX" sz="2800" dirty="0" smtClean="0">
                <a:solidFill>
                  <a:schemeClr val="tx1"/>
                </a:solidFill>
              </a:rPr>
              <a:t>contiene </a:t>
            </a:r>
            <a:r>
              <a:rPr lang="es-MX" sz="2800" dirty="0">
                <a:solidFill>
                  <a:schemeClr val="tx1"/>
                </a:solidFill>
              </a:rPr>
              <a:t>las características demográficas pertinentes sobre la población a estudiar, entre ellas sexo, </a:t>
            </a:r>
            <a:r>
              <a:rPr lang="es-MX" sz="2800" dirty="0" smtClean="0">
                <a:solidFill>
                  <a:schemeClr val="tx1"/>
                </a:solidFill>
              </a:rPr>
              <a:t>estado civil, ocupación, estudios, edad</a:t>
            </a:r>
            <a:r>
              <a:rPr lang="es-MX" sz="2800" dirty="0">
                <a:solidFill>
                  <a:schemeClr val="tx1"/>
                </a:solidFill>
              </a:rPr>
              <a:t>, procedencia, </a:t>
            </a:r>
            <a:r>
              <a:rPr lang="es-MX" sz="2800" dirty="0" smtClean="0">
                <a:solidFill>
                  <a:schemeClr val="tx1"/>
                </a:solidFill>
              </a:rPr>
              <a:t>entre otras. </a:t>
            </a:r>
            <a:r>
              <a:rPr lang="es-MX" sz="2800" dirty="0">
                <a:solidFill>
                  <a:schemeClr val="tx1"/>
                </a:solidFill>
              </a:rPr>
              <a:t>Este marco es básico en el caso de un estudio con muestreo. </a:t>
            </a:r>
            <a:r>
              <a:rPr lang="es-MX" sz="2800" dirty="0" smtClean="0">
                <a:solidFill>
                  <a:schemeClr val="tx1"/>
                </a:solidFill>
              </a:rPr>
              <a:t>(</a:t>
            </a:r>
            <a:r>
              <a:rPr lang="es-ES" sz="2800" dirty="0" smtClean="0">
                <a:solidFill>
                  <a:schemeClr val="tx1"/>
                </a:solidFill>
              </a:rPr>
              <a:t>Davis</a:t>
            </a:r>
            <a:r>
              <a:rPr lang="es-ES" sz="2800" dirty="0">
                <a:solidFill>
                  <a:schemeClr val="tx1"/>
                </a:solidFill>
              </a:rPr>
              <a:t>, </a:t>
            </a:r>
            <a:r>
              <a:rPr lang="es-ES" sz="2800" dirty="0" smtClean="0">
                <a:solidFill>
                  <a:schemeClr val="tx1"/>
                </a:solidFill>
              </a:rPr>
              <a:t>2000</a:t>
            </a:r>
            <a:r>
              <a:rPr lang="es-ES" sz="2800" dirty="0">
                <a:solidFill>
                  <a:schemeClr val="tx1"/>
                </a:solidFill>
              </a:rPr>
              <a:t>)</a:t>
            </a:r>
            <a:endParaRPr lang="es-MX" sz="2800" dirty="0">
              <a:solidFill>
                <a:schemeClr val="tx1"/>
              </a:solidFill>
            </a:endParaRPr>
          </a:p>
        </p:txBody>
      </p:sp>
      <p:pic>
        <p:nvPicPr>
          <p:cNvPr id="6" name="Imagen 5"/>
          <p:cNvPicPr>
            <a:picLocks noChangeAspect="1"/>
          </p:cNvPicPr>
          <p:nvPr/>
        </p:nvPicPr>
        <p:blipFill>
          <a:blip r:embed="rId2"/>
          <a:stretch>
            <a:fillRect/>
          </a:stretch>
        </p:blipFill>
        <p:spPr>
          <a:xfrm>
            <a:off x="7260610" y="1705970"/>
            <a:ext cx="4570284" cy="35625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Rectángulo 6"/>
          <p:cNvSpPr/>
          <p:nvPr/>
        </p:nvSpPr>
        <p:spPr>
          <a:xfrm>
            <a:off x="8403555" y="5337222"/>
            <a:ext cx="2808312" cy="4046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1400" dirty="0" smtClean="0"/>
              <a:t>(demografía, 2018)</a:t>
            </a:r>
            <a:endParaRPr lang="es-MX" sz="1400" dirty="0"/>
          </a:p>
        </p:txBody>
      </p:sp>
    </p:spTree>
    <p:extLst>
      <p:ext uri="{BB962C8B-B14F-4D97-AF65-F5344CB8AC3E}">
        <p14:creationId xmlns:p14="http://schemas.microsoft.com/office/powerpoint/2010/main" val="3138446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arcador de contenido 9"/>
          <p:cNvSpPr>
            <a:spLocks noGrp="1"/>
          </p:cNvSpPr>
          <p:nvPr>
            <p:ph idx="1"/>
          </p:nvPr>
        </p:nvSpPr>
        <p:spPr>
          <a:xfrm>
            <a:off x="1066319" y="2940843"/>
            <a:ext cx="10058400" cy="1607150"/>
          </a:xfrm>
        </p:spPr>
        <p:txBody>
          <a:bodyPr>
            <a:noAutofit/>
          </a:bodyPr>
          <a:lstStyle/>
          <a:p>
            <a:pPr algn="just"/>
            <a:r>
              <a:rPr lang="es-MX" sz="2800" dirty="0">
                <a:solidFill>
                  <a:schemeClr val="tx1"/>
                </a:solidFill>
              </a:rPr>
              <a:t>El </a:t>
            </a:r>
            <a:r>
              <a:rPr lang="es-MX" sz="2800" dirty="0" smtClean="0">
                <a:solidFill>
                  <a:schemeClr val="tx1"/>
                </a:solidFill>
              </a:rPr>
              <a:t>muestreo </a:t>
            </a:r>
            <a:r>
              <a:rPr lang="es-MX" sz="2800" dirty="0">
                <a:solidFill>
                  <a:schemeClr val="tx1"/>
                </a:solidFill>
              </a:rPr>
              <a:t>es </a:t>
            </a:r>
            <a:r>
              <a:rPr lang="es-MX" sz="2800" dirty="0" smtClean="0">
                <a:solidFill>
                  <a:schemeClr val="tx1"/>
                </a:solidFill>
              </a:rPr>
              <a:t>una herramienta </a:t>
            </a:r>
            <a:r>
              <a:rPr lang="es-MX" sz="2800" dirty="0">
                <a:solidFill>
                  <a:schemeClr val="tx1"/>
                </a:solidFill>
              </a:rPr>
              <a:t>de la investigación </a:t>
            </a:r>
            <a:r>
              <a:rPr lang="es-MX" sz="2800" dirty="0" smtClean="0">
                <a:solidFill>
                  <a:schemeClr val="tx1"/>
                </a:solidFill>
              </a:rPr>
              <a:t>científica , </a:t>
            </a:r>
            <a:r>
              <a:rPr lang="es-MX" sz="2800" dirty="0">
                <a:solidFill>
                  <a:schemeClr val="tx1"/>
                </a:solidFill>
              </a:rPr>
              <a:t>cuya función </a:t>
            </a:r>
            <a:r>
              <a:rPr lang="es-MX" sz="2800" dirty="0" smtClean="0">
                <a:solidFill>
                  <a:schemeClr val="tx1"/>
                </a:solidFill>
              </a:rPr>
              <a:t>básica </a:t>
            </a:r>
            <a:r>
              <a:rPr lang="es-MX" sz="2800" dirty="0">
                <a:solidFill>
                  <a:schemeClr val="tx1"/>
                </a:solidFill>
              </a:rPr>
              <a:t>es determinar que parte de una </a:t>
            </a:r>
            <a:r>
              <a:rPr lang="es-MX" sz="2800" dirty="0" smtClean="0">
                <a:solidFill>
                  <a:schemeClr val="tx1"/>
                </a:solidFill>
              </a:rPr>
              <a:t>población debe examinarse, con </a:t>
            </a:r>
            <a:r>
              <a:rPr lang="es-MX" sz="2800" dirty="0">
                <a:solidFill>
                  <a:schemeClr val="tx1"/>
                </a:solidFill>
              </a:rPr>
              <a:t>la finalidad de hacer </a:t>
            </a:r>
            <a:r>
              <a:rPr lang="es-MX" sz="2800" dirty="0" smtClean="0">
                <a:solidFill>
                  <a:schemeClr val="tx1"/>
                </a:solidFill>
              </a:rPr>
              <a:t>inferencias </a:t>
            </a:r>
            <a:r>
              <a:rPr lang="es-MX" sz="2800" dirty="0">
                <a:solidFill>
                  <a:schemeClr val="tx1"/>
                </a:solidFill>
              </a:rPr>
              <a:t>sobre dicha </a:t>
            </a:r>
            <a:r>
              <a:rPr lang="es-MX" sz="2800" dirty="0" smtClean="0">
                <a:solidFill>
                  <a:schemeClr val="tx1"/>
                </a:solidFill>
              </a:rPr>
              <a:t>población.</a:t>
            </a:r>
          </a:p>
          <a:p>
            <a:pPr algn="just"/>
            <a:r>
              <a:rPr lang="es-MX" sz="2800" dirty="0">
                <a:solidFill>
                  <a:schemeClr val="tx1"/>
                </a:solidFill>
              </a:rPr>
              <a:t>La muestra debe lograr una representación adecuada de la población, en la que se reproduzca de la mejor manera los rasgos esenciales de dicha </a:t>
            </a:r>
            <a:r>
              <a:rPr lang="es-MX" sz="2800" dirty="0" smtClean="0">
                <a:solidFill>
                  <a:schemeClr val="tx1"/>
                </a:solidFill>
              </a:rPr>
              <a:t>población. </a:t>
            </a:r>
            <a:r>
              <a:rPr lang="es-MX" sz="2800" dirty="0">
                <a:solidFill>
                  <a:schemeClr val="tx1"/>
                </a:solidFill>
              </a:rPr>
              <a:t>(</a:t>
            </a:r>
            <a:r>
              <a:rPr lang="es-ES" sz="2800" dirty="0">
                <a:solidFill>
                  <a:schemeClr val="tx1"/>
                </a:solidFill>
              </a:rPr>
              <a:t>Campanario, 2008)</a:t>
            </a:r>
            <a:endParaRPr lang="es-MX" sz="2800" dirty="0">
              <a:solidFill>
                <a:schemeClr val="tx1"/>
              </a:solidFill>
            </a:endParaRPr>
          </a:p>
          <a:p>
            <a:endParaRPr lang="es-MX" sz="2800" dirty="0">
              <a:solidFill>
                <a:schemeClr val="tx1"/>
              </a:solidFill>
            </a:endParaRPr>
          </a:p>
        </p:txBody>
      </p:sp>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2398" y="214099"/>
            <a:ext cx="7334250" cy="2532388"/>
          </a:xfrm>
          <a:prstGeom prst="rect">
            <a:avLst/>
          </a:prstGeom>
        </p:spPr>
      </p:pic>
      <p:sp>
        <p:nvSpPr>
          <p:cNvPr id="13" name="Rectángulo 12"/>
          <p:cNvSpPr/>
          <p:nvPr/>
        </p:nvSpPr>
        <p:spPr>
          <a:xfrm>
            <a:off x="4391112" y="2341823"/>
            <a:ext cx="2808312" cy="4046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1400" dirty="0" smtClean="0"/>
              <a:t>(mapamundi, 2018)</a:t>
            </a:r>
            <a:endParaRPr lang="es-MX" sz="1400" dirty="0"/>
          </a:p>
        </p:txBody>
      </p:sp>
    </p:spTree>
    <p:extLst>
      <p:ext uri="{BB962C8B-B14F-4D97-AF65-F5344CB8AC3E}">
        <p14:creationId xmlns:p14="http://schemas.microsoft.com/office/powerpoint/2010/main" val="1884609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Conclusiones</a:t>
            </a:r>
            <a:endParaRPr lang="es-MX" b="1" dirty="0"/>
          </a:p>
        </p:txBody>
      </p:sp>
      <p:sp>
        <p:nvSpPr>
          <p:cNvPr id="3" name="Marcador de contenido 2"/>
          <p:cNvSpPr>
            <a:spLocks noGrp="1"/>
          </p:cNvSpPr>
          <p:nvPr>
            <p:ph idx="1"/>
          </p:nvPr>
        </p:nvSpPr>
        <p:spPr>
          <a:xfrm>
            <a:off x="956708" y="1886677"/>
            <a:ext cx="10316343" cy="1921048"/>
          </a:xfrm>
        </p:spPr>
        <p:txBody>
          <a:bodyPr>
            <a:noAutofit/>
          </a:bodyPr>
          <a:lstStyle/>
          <a:p>
            <a:pPr algn="just"/>
            <a:r>
              <a:rPr lang="es-MX" sz="2800" dirty="0" smtClean="0"/>
              <a:t>La investigación juega un papel importante para la humanidad, en este caso para quienes estudian y generan conocimiento que resulta ser un instrumento que permite establecer condiciones precisas de estudio.</a:t>
            </a:r>
          </a:p>
          <a:p>
            <a:pPr algn="just"/>
            <a:r>
              <a:rPr lang="es-MX" sz="2800" dirty="0" smtClean="0"/>
              <a:t>Dicho material argumentó al marco contextual, histórico, geográfico y demográfico como una vertiente a utilizar en la aplicación de investigaciones de tipo social, en las cuales se especifican las necesidades de comprender la ejecución de las mismas; por ello, resulta interesante delimitar de una manera propicia el área, y sujeto de estudio, mediante lo cual se logrará una capacidad de investigación pertinente y eficaz, para delimitar el problema.</a:t>
            </a:r>
            <a:endParaRPr lang="es-MX" sz="2800" dirty="0"/>
          </a:p>
        </p:txBody>
      </p:sp>
    </p:spTree>
    <p:extLst>
      <p:ext uri="{BB962C8B-B14F-4D97-AF65-F5344CB8AC3E}">
        <p14:creationId xmlns:p14="http://schemas.microsoft.com/office/powerpoint/2010/main" val="23885176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8665" y="-150125"/>
            <a:ext cx="10058400" cy="1450757"/>
          </a:xfrm>
        </p:spPr>
        <p:txBody>
          <a:bodyPr/>
          <a:lstStyle/>
          <a:p>
            <a:r>
              <a:rPr lang="es-MX" b="1" dirty="0" smtClean="0"/>
              <a:t>Referencia bibliográficas</a:t>
            </a:r>
            <a:endParaRPr lang="es-MX" b="1" dirty="0"/>
          </a:p>
        </p:txBody>
      </p:sp>
      <p:sp>
        <p:nvSpPr>
          <p:cNvPr id="3" name="Marcador de contenido 2"/>
          <p:cNvSpPr>
            <a:spLocks noGrp="1"/>
          </p:cNvSpPr>
          <p:nvPr>
            <p:ph idx="1"/>
          </p:nvPr>
        </p:nvSpPr>
        <p:spPr>
          <a:xfrm>
            <a:off x="709684" y="1778303"/>
            <a:ext cx="10473292" cy="4295758"/>
          </a:xfrm>
        </p:spPr>
        <p:txBody>
          <a:bodyPr>
            <a:noAutofit/>
          </a:bodyPr>
          <a:lstStyle/>
          <a:p>
            <a:pPr lvl="0" algn="just"/>
            <a:r>
              <a:rPr lang="es-ES" sz="2400" b="1" dirty="0">
                <a:solidFill>
                  <a:schemeClr val="tx1"/>
                </a:solidFill>
              </a:rPr>
              <a:t>Libros:</a:t>
            </a:r>
          </a:p>
          <a:p>
            <a:pPr algn="just">
              <a:buFont typeface="Wingdings" panose="05000000000000000000" pitchFamily="2" charset="2"/>
              <a:buChar char="Ø"/>
            </a:pPr>
            <a:r>
              <a:rPr lang="es-ES" sz="2400" dirty="0">
                <a:solidFill>
                  <a:schemeClr val="tx1"/>
                </a:solidFill>
              </a:rPr>
              <a:t>Arias, F. (2000). Introducción a la Metodología de Investigación en ciencias de la administración y del comportamiento. México: Trillas.</a:t>
            </a:r>
            <a:endParaRPr lang="es-MX" sz="2400" dirty="0">
              <a:solidFill>
                <a:schemeClr val="tx1"/>
              </a:solidFill>
            </a:endParaRPr>
          </a:p>
          <a:p>
            <a:pPr algn="just">
              <a:buFont typeface="Wingdings" panose="05000000000000000000" pitchFamily="2" charset="2"/>
              <a:buChar char="Ø"/>
            </a:pPr>
            <a:r>
              <a:rPr lang="es-ES" sz="2400" dirty="0" err="1">
                <a:solidFill>
                  <a:schemeClr val="tx1"/>
                </a:solidFill>
              </a:rPr>
              <a:t>Blaxter</a:t>
            </a:r>
            <a:r>
              <a:rPr lang="es-ES" sz="2400" dirty="0">
                <a:solidFill>
                  <a:schemeClr val="tx1"/>
                </a:solidFill>
              </a:rPr>
              <a:t>, L., Hughes, C., &amp; </a:t>
            </a:r>
            <a:r>
              <a:rPr lang="es-ES" sz="2400" dirty="0" err="1">
                <a:solidFill>
                  <a:schemeClr val="tx1"/>
                </a:solidFill>
              </a:rPr>
              <a:t>Tight</a:t>
            </a:r>
            <a:r>
              <a:rPr lang="es-ES" sz="2400" dirty="0">
                <a:solidFill>
                  <a:schemeClr val="tx1"/>
                </a:solidFill>
              </a:rPr>
              <a:t>, M. (2000). Cómo se hace una investigación (Primera ed.). Barcelona: </a:t>
            </a:r>
            <a:r>
              <a:rPr lang="es-ES" sz="2400" dirty="0" err="1">
                <a:solidFill>
                  <a:schemeClr val="tx1"/>
                </a:solidFill>
              </a:rPr>
              <a:t>Gedisa</a:t>
            </a:r>
            <a:r>
              <a:rPr lang="es-ES" sz="2400" dirty="0">
                <a:solidFill>
                  <a:schemeClr val="tx1"/>
                </a:solidFill>
              </a:rPr>
              <a:t>.</a:t>
            </a:r>
            <a:endParaRPr lang="es-MX" sz="2400" dirty="0">
              <a:solidFill>
                <a:schemeClr val="tx1"/>
              </a:solidFill>
            </a:endParaRPr>
          </a:p>
          <a:p>
            <a:pPr algn="just">
              <a:buFont typeface="Wingdings" panose="05000000000000000000" pitchFamily="2" charset="2"/>
              <a:buChar char="Ø"/>
            </a:pPr>
            <a:r>
              <a:rPr lang="es-MX" sz="2400" dirty="0">
                <a:solidFill>
                  <a:schemeClr val="tx1"/>
                </a:solidFill>
              </a:rPr>
              <a:t>Carrasco, S. Metodología de la Investigación Científica. Lima: editorial San Marcos, 2009, p. 156.</a:t>
            </a:r>
          </a:p>
          <a:p>
            <a:pPr algn="just">
              <a:buFont typeface="Wingdings" panose="05000000000000000000" pitchFamily="2" charset="2"/>
              <a:buChar char="Ø"/>
            </a:pPr>
            <a:r>
              <a:rPr lang="es-ES" sz="2400" dirty="0">
                <a:solidFill>
                  <a:schemeClr val="tx1"/>
                </a:solidFill>
              </a:rPr>
              <a:t>Davis, D. (2000). Investigación en administración para la toma de decisiones. México: Thomas editores.</a:t>
            </a:r>
            <a:endParaRPr lang="es-MX" sz="2400" dirty="0">
              <a:solidFill>
                <a:schemeClr val="tx1"/>
              </a:solidFill>
            </a:endParaRPr>
          </a:p>
          <a:p>
            <a:pPr algn="just">
              <a:buFont typeface="Wingdings" panose="05000000000000000000" pitchFamily="2" charset="2"/>
              <a:buChar char="Ø"/>
            </a:pPr>
            <a:r>
              <a:rPr lang="es-ES" sz="2400" dirty="0">
                <a:solidFill>
                  <a:schemeClr val="tx1"/>
                </a:solidFill>
              </a:rPr>
              <a:t>Hernández, R., Fernández, C., &amp; Baptista, P. (2010). Metodología de la investigación. Quinta edición. México: McGraw Hill.</a:t>
            </a:r>
            <a:endParaRPr lang="es-MX" sz="2400" dirty="0">
              <a:solidFill>
                <a:schemeClr val="tx1"/>
              </a:solidFill>
            </a:endParaRPr>
          </a:p>
          <a:p>
            <a:endParaRPr lang="es-MX" dirty="0">
              <a:solidFill>
                <a:schemeClr val="tx1"/>
              </a:solidFill>
              <a:latin typeface="+mj-lt"/>
            </a:endParaRPr>
          </a:p>
        </p:txBody>
      </p:sp>
    </p:spTree>
    <p:extLst>
      <p:ext uri="{BB962C8B-B14F-4D97-AF65-F5344CB8AC3E}">
        <p14:creationId xmlns:p14="http://schemas.microsoft.com/office/powerpoint/2010/main" val="11047372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899473" y="846825"/>
            <a:ext cx="10391775" cy="4203700"/>
          </a:xfrm>
        </p:spPr>
        <p:txBody>
          <a:bodyPr>
            <a:noAutofit/>
          </a:bodyPr>
          <a:lstStyle/>
          <a:p>
            <a:pPr marL="0" lvl="0" indent="0" algn="just">
              <a:buNone/>
            </a:pPr>
            <a:r>
              <a:rPr lang="es-ES" sz="2400" b="1" dirty="0" smtClean="0">
                <a:solidFill>
                  <a:schemeClr val="tx1"/>
                </a:solidFill>
                <a:cs typeface="Palatino"/>
              </a:rPr>
              <a:t>Documentos electrónicos:</a:t>
            </a:r>
          </a:p>
          <a:p>
            <a:pPr algn="just">
              <a:buFont typeface="Wingdings" panose="05000000000000000000" pitchFamily="2" charset="2"/>
              <a:buChar char="Ø"/>
            </a:pPr>
            <a:r>
              <a:rPr lang="es-ES" sz="2400" dirty="0" smtClean="0">
                <a:solidFill>
                  <a:schemeClr val="tx1"/>
                </a:solidFill>
                <a:cs typeface="Palatino"/>
              </a:rPr>
              <a:t>Campanario</a:t>
            </a:r>
            <a:r>
              <a:rPr lang="es-ES" sz="2400" dirty="0">
                <a:solidFill>
                  <a:schemeClr val="tx1"/>
                </a:solidFill>
                <a:cs typeface="Palatino"/>
              </a:rPr>
              <a:t>, J. (2008). Cómo escribir y publicar un artículo. Recuperado de http://</a:t>
            </a:r>
            <a:r>
              <a:rPr lang="es-ES" sz="2400" dirty="0" smtClean="0">
                <a:solidFill>
                  <a:schemeClr val="tx1"/>
                </a:solidFill>
                <a:cs typeface="Palatino"/>
              </a:rPr>
              <a:t>www2.uah.es/jmc/webpub/portada.html</a:t>
            </a:r>
          </a:p>
          <a:p>
            <a:pPr algn="just">
              <a:buFont typeface="Wingdings" panose="05000000000000000000" pitchFamily="2" charset="2"/>
              <a:buChar char="Ø"/>
            </a:pPr>
            <a:r>
              <a:rPr lang="es-MX" sz="2400" dirty="0">
                <a:solidFill>
                  <a:schemeClr val="tx1"/>
                </a:solidFill>
                <a:cs typeface="Palatino"/>
              </a:rPr>
              <a:t>Universidad de Alcalá: Tipos de Fuentes de </a:t>
            </a:r>
            <a:r>
              <a:rPr lang="es-MX" sz="2400" dirty="0" smtClean="0">
                <a:solidFill>
                  <a:schemeClr val="tx1"/>
                </a:solidFill>
                <a:cs typeface="Palatino"/>
              </a:rPr>
              <a:t>Información. </a:t>
            </a:r>
            <a:r>
              <a:rPr lang="es-ES" sz="2400" dirty="0">
                <a:solidFill>
                  <a:schemeClr val="tx1"/>
                </a:solidFill>
                <a:cs typeface="Palatino"/>
              </a:rPr>
              <a:t>Recuperado </a:t>
            </a:r>
            <a:r>
              <a:rPr lang="es-ES" sz="2400" dirty="0" smtClean="0">
                <a:solidFill>
                  <a:schemeClr val="tx1"/>
                </a:solidFill>
                <a:cs typeface="Palatino"/>
              </a:rPr>
              <a:t>de </a:t>
            </a:r>
            <a:r>
              <a:rPr lang="es-MX" sz="2400" dirty="0" smtClean="0">
                <a:solidFill>
                  <a:schemeClr val="tx1"/>
                </a:solidFill>
                <a:cs typeface="Palatino"/>
              </a:rPr>
              <a:t>http://</a:t>
            </a:r>
            <a:r>
              <a:rPr lang="es-MX" sz="2400" dirty="0">
                <a:solidFill>
                  <a:schemeClr val="tx1"/>
                </a:solidFill>
                <a:cs typeface="Palatino"/>
              </a:rPr>
              <a:t>www3.uah.es/bibliotecaformacion/BPOL/FUENTESDEINFORMACION/tipos_de_fuentes_de_informacin.html</a:t>
            </a:r>
          </a:p>
          <a:p>
            <a:pPr marL="0" lvl="0" indent="0" algn="just">
              <a:buNone/>
            </a:pPr>
            <a:endParaRPr lang="es-MX" sz="2400" dirty="0" smtClean="0">
              <a:solidFill>
                <a:schemeClr val="tx1"/>
              </a:solidFill>
              <a:cs typeface="Palatino"/>
            </a:endParaRPr>
          </a:p>
          <a:p>
            <a:pPr marL="0" lvl="0" indent="0" algn="just">
              <a:buNone/>
            </a:pPr>
            <a:r>
              <a:rPr lang="es-MX" sz="2400" b="1" dirty="0" smtClean="0">
                <a:solidFill>
                  <a:schemeClr val="tx1"/>
                </a:solidFill>
                <a:cs typeface="Palatino"/>
              </a:rPr>
              <a:t>Imágenes:</a:t>
            </a:r>
          </a:p>
          <a:p>
            <a:pPr lvl="0" algn="just">
              <a:buFont typeface="Wingdings" panose="05000000000000000000" pitchFamily="2" charset="2"/>
              <a:buChar char="Ø"/>
            </a:pPr>
            <a:r>
              <a:rPr lang="es-MX" sz="2400" dirty="0">
                <a:solidFill>
                  <a:schemeClr val="tx1"/>
                </a:solidFill>
              </a:rPr>
              <a:t>Contexto:  Recuperado de https://www.google.com/search?q=libros&amp;client=firefox-b-ab&amp;source=lnms&amp;tbm=isch&amp;sa=X&amp;ved=0ahUKEwiJk9eKy9fdAhVC1qwKHYEpDOEQ_AUICigB#imgrc=_W3L5PjfJv_pqM:</a:t>
            </a:r>
          </a:p>
          <a:p>
            <a:pPr algn="just">
              <a:buFont typeface="Wingdings" panose="05000000000000000000" pitchFamily="2" charset="2"/>
              <a:buChar char="Ø"/>
            </a:pPr>
            <a:endParaRPr lang="es-MX" sz="2400" dirty="0" smtClean="0">
              <a:solidFill>
                <a:schemeClr val="tx1"/>
              </a:solidFill>
              <a:cs typeface="Palatino"/>
            </a:endParaRPr>
          </a:p>
          <a:p>
            <a:pPr marL="0" lvl="0" indent="0">
              <a:buNone/>
            </a:pPr>
            <a:endParaRPr lang="es-MX" sz="2400" dirty="0" smtClean="0">
              <a:solidFill>
                <a:schemeClr val="tx1"/>
              </a:solidFill>
              <a:cs typeface="Palatino"/>
            </a:endParaRPr>
          </a:p>
          <a:p>
            <a:pPr marL="0" lvl="0" indent="0">
              <a:buNone/>
            </a:pPr>
            <a:endParaRPr lang="es-MX" sz="2400" dirty="0">
              <a:solidFill>
                <a:schemeClr val="tx1"/>
              </a:solidFill>
              <a:cs typeface="Palatino"/>
            </a:endParaRPr>
          </a:p>
          <a:p>
            <a:endParaRPr lang="es-MX" sz="2400" dirty="0">
              <a:solidFill>
                <a:schemeClr val="tx1"/>
              </a:solidFill>
            </a:endParaRPr>
          </a:p>
        </p:txBody>
      </p:sp>
    </p:spTree>
    <p:extLst>
      <p:ext uri="{BB962C8B-B14F-4D97-AF65-F5344CB8AC3E}">
        <p14:creationId xmlns:p14="http://schemas.microsoft.com/office/powerpoint/2010/main" val="3859659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1934493173"/>
              </p:ext>
            </p:extLst>
          </p:nvPr>
        </p:nvGraphicFramePr>
        <p:xfrm>
          <a:off x="13648" y="0"/>
          <a:ext cx="12192001" cy="7026161"/>
        </p:xfrm>
        <a:graphic>
          <a:graphicData uri="http://schemas.openxmlformats.org/drawingml/2006/table">
            <a:tbl>
              <a:tblPr firstRow="1" bandRow="1">
                <a:tableStyleId>{69012ECD-51FC-41F1-AA8D-1B2483CD663E}</a:tableStyleId>
              </a:tblPr>
              <a:tblGrid>
                <a:gridCol w="8016214">
                  <a:extLst>
                    <a:ext uri="{9D8B030D-6E8A-4147-A177-3AD203B41FA5}">
                      <a16:colId xmlns:a16="http://schemas.microsoft.com/office/drawing/2014/main" val="20000"/>
                    </a:ext>
                  </a:extLst>
                </a:gridCol>
                <a:gridCol w="2976331">
                  <a:extLst>
                    <a:ext uri="{9D8B030D-6E8A-4147-A177-3AD203B41FA5}">
                      <a16:colId xmlns:a16="http://schemas.microsoft.com/office/drawing/2014/main" val="20001"/>
                    </a:ext>
                  </a:extLst>
                </a:gridCol>
                <a:gridCol w="1199456">
                  <a:extLst>
                    <a:ext uri="{9D8B030D-6E8A-4147-A177-3AD203B41FA5}">
                      <a16:colId xmlns:a16="http://schemas.microsoft.com/office/drawing/2014/main" val="20002"/>
                    </a:ext>
                  </a:extLst>
                </a:gridCol>
              </a:tblGrid>
              <a:tr h="682887">
                <a:tc gridSpan="3">
                  <a:txBody>
                    <a:bodyPr/>
                    <a:lstStyle/>
                    <a:p>
                      <a:pPr algn="ctr"/>
                      <a:r>
                        <a:rPr lang="es-MX" sz="4000" dirty="0" smtClean="0"/>
                        <a:t>Índice</a:t>
                      </a:r>
                      <a:endParaRPr lang="es-MX" sz="40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742268">
                <a:tc>
                  <a:txBody>
                    <a:bodyPr/>
                    <a:lstStyle/>
                    <a:p>
                      <a:r>
                        <a:rPr lang="es-MX" sz="2400" dirty="0" smtClean="0"/>
                        <a:t>Objetivo</a:t>
                      </a:r>
                    </a:p>
                    <a:p>
                      <a:r>
                        <a:rPr lang="es-MX" sz="2400" dirty="0" smtClean="0"/>
                        <a:t>Introducción</a:t>
                      </a:r>
                      <a:endParaRPr lang="es-MX" sz="2400" b="1" dirty="0">
                        <a:latin typeface="+mj-lt"/>
                        <a:cs typeface="Arial" panose="020B0604020202020204" pitchFamily="34" charset="0"/>
                      </a:endParaRPr>
                    </a:p>
                  </a:txBody>
                  <a:tcPr/>
                </a:tc>
                <a:tc>
                  <a:txBody>
                    <a:bodyPr/>
                    <a:lstStyle/>
                    <a:p>
                      <a:r>
                        <a:rPr lang="es-MX" sz="2000"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lang="es-MX" sz="2000" dirty="0" smtClean="0"/>
                        <a:t>………………………</a:t>
                      </a:r>
                      <a:endParaRPr lang="es-MX" sz="2000" dirty="0">
                        <a:latin typeface="+mj-lt"/>
                        <a:cs typeface="Arial" panose="020B0604020202020204" pitchFamily="34" charset="0"/>
                      </a:endParaRPr>
                    </a:p>
                  </a:txBody>
                  <a:tcPr/>
                </a:tc>
                <a:tc>
                  <a:txBody>
                    <a:bodyPr/>
                    <a:lstStyle/>
                    <a:p>
                      <a:pPr algn="ctr"/>
                      <a:r>
                        <a:rPr lang="es-MX" sz="2200" dirty="0" smtClean="0">
                          <a:solidFill>
                            <a:schemeClr val="tx1"/>
                          </a:solidFill>
                        </a:rPr>
                        <a:t>4</a:t>
                      </a:r>
                    </a:p>
                    <a:p>
                      <a:pPr algn="ctr"/>
                      <a:r>
                        <a:rPr lang="es-MX" sz="2200" dirty="0" smtClean="0">
                          <a:solidFill>
                            <a:schemeClr val="tx1"/>
                          </a:solidFill>
                        </a:rPr>
                        <a:t>5</a:t>
                      </a:r>
                      <a:endParaRPr lang="es-MX" sz="2200" dirty="0">
                        <a:solidFill>
                          <a:schemeClr val="tx1"/>
                        </a:solidFill>
                        <a:latin typeface="+mj-lt"/>
                        <a:cs typeface="Arial" panose="020B0604020202020204" pitchFamily="34" charset="0"/>
                      </a:endParaRPr>
                    </a:p>
                  </a:txBody>
                  <a:tcPr/>
                </a:tc>
                <a:extLst>
                  <a:ext uri="{0D108BD9-81ED-4DB2-BD59-A6C34878D82A}">
                    <a16:rowId xmlns:a16="http://schemas.microsoft.com/office/drawing/2014/main" val="10001"/>
                  </a:ext>
                </a:extLst>
              </a:tr>
              <a:tr h="5502161">
                <a:tc>
                  <a:txBody>
                    <a:bodyPr/>
                    <a:lstStyle/>
                    <a:p>
                      <a:pPr marL="536575" lvl="1" indent="-361950"/>
                      <a:endParaRPr lang="es-MX" sz="2400" dirty="0" smtClean="0"/>
                    </a:p>
                    <a:p>
                      <a:pPr marL="536575" lvl="1" indent="-361950"/>
                      <a:r>
                        <a:rPr lang="es-MX" sz="2400" dirty="0" smtClean="0"/>
                        <a:t>Unidad 1. Definición de Marco Contextual </a:t>
                      </a:r>
                    </a:p>
                    <a:p>
                      <a:pPr marL="536575" lvl="1" indent="-361950"/>
                      <a:endParaRPr lang="es-MX" sz="2400" dirty="0" smtClean="0"/>
                    </a:p>
                    <a:p>
                      <a:pPr marL="723900" lvl="1" indent="80963"/>
                      <a:r>
                        <a:rPr lang="es-MX" sz="2400" dirty="0" smtClean="0"/>
                        <a:t>1.1. ¿Qué es un marco contextual? </a:t>
                      </a:r>
                    </a:p>
                    <a:p>
                      <a:pPr marL="723900" lvl="1" indent="80963"/>
                      <a:endParaRPr lang="es-MX" sz="2400" dirty="0" smtClean="0"/>
                    </a:p>
                    <a:p>
                      <a:pPr marL="723900" lvl="1" indent="80963"/>
                      <a:r>
                        <a:rPr lang="es-MX" sz="2400" dirty="0" smtClean="0"/>
                        <a:t>1.2. Marco histórico </a:t>
                      </a:r>
                    </a:p>
                    <a:p>
                      <a:pPr marL="723900" lvl="1" indent="80963"/>
                      <a:endParaRPr lang="es-MX" sz="2400" dirty="0" smtClean="0"/>
                    </a:p>
                    <a:p>
                      <a:pPr marL="1255713" lvl="1" indent="-450850"/>
                      <a:r>
                        <a:rPr lang="es-MX" sz="2400" dirty="0" smtClean="0"/>
                        <a:t>1.3. Marco geográfico </a:t>
                      </a:r>
                    </a:p>
                    <a:p>
                      <a:pPr marL="1255713" lvl="1" indent="-450850"/>
                      <a:endParaRPr lang="es-MX" sz="2400" b="0" kern="1200" dirty="0" smtClean="0">
                        <a:solidFill>
                          <a:schemeClr val="dk1"/>
                        </a:solidFill>
                        <a:effectLst/>
                        <a:latin typeface="+mn-lt"/>
                        <a:ea typeface="+mn-ea"/>
                        <a:cs typeface="+mn-cs"/>
                      </a:endParaRPr>
                    </a:p>
                    <a:p>
                      <a:pPr marL="1255713" lvl="1" indent="-450850"/>
                      <a:r>
                        <a:rPr lang="es-MX" sz="2400" b="0" kern="1200" dirty="0" smtClean="0">
                          <a:solidFill>
                            <a:schemeClr val="dk1"/>
                          </a:solidFill>
                          <a:effectLst/>
                          <a:latin typeface="+mn-lt"/>
                          <a:ea typeface="+mn-ea"/>
                          <a:cs typeface="+mn-cs"/>
                        </a:rPr>
                        <a:t>1.4. Marco demográfico </a:t>
                      </a:r>
                    </a:p>
                    <a:p>
                      <a:pPr marL="1255713" lvl="1" indent="-450850"/>
                      <a:endParaRPr lang="es-MX" sz="2400" b="0" kern="1200" dirty="0" smtClean="0">
                        <a:solidFill>
                          <a:schemeClr val="dk1"/>
                        </a:solidFill>
                        <a:effectLst/>
                        <a:latin typeface="+mn-lt"/>
                        <a:ea typeface="+mn-ea"/>
                        <a:cs typeface="+mn-cs"/>
                      </a:endParaRPr>
                    </a:p>
                    <a:p>
                      <a:pPr marL="1255713" lvl="1" indent="-1077913"/>
                      <a:r>
                        <a:rPr lang="es-MX" sz="2400" b="0" kern="1200" dirty="0" smtClean="0">
                          <a:solidFill>
                            <a:schemeClr val="dk1"/>
                          </a:solidFill>
                          <a:effectLst/>
                          <a:latin typeface="+mn-lt"/>
                          <a:ea typeface="+mn-ea"/>
                          <a:cs typeface="+mn-cs"/>
                        </a:rPr>
                        <a:t>Conclusiones</a:t>
                      </a:r>
                    </a:p>
                    <a:p>
                      <a:pPr marL="1255713" lvl="1" indent="-1077913"/>
                      <a:r>
                        <a:rPr lang="es-MX" sz="2400" b="0" kern="1200" dirty="0" smtClean="0">
                          <a:solidFill>
                            <a:schemeClr val="dk1"/>
                          </a:solidFill>
                          <a:effectLst/>
                          <a:latin typeface="+mn-lt"/>
                          <a:ea typeface="+mn-ea"/>
                          <a:cs typeface="+mn-cs"/>
                        </a:rPr>
                        <a:t>Referencias bibliográficas</a:t>
                      </a:r>
                      <a:endParaRPr lang="es-MX" sz="2400" b="0" kern="1200" dirty="0">
                        <a:solidFill>
                          <a:schemeClr val="dk1"/>
                        </a:solidFill>
                        <a:effectLst/>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200" dirty="0" smtClean="0"/>
                    </a:p>
                  </a:txBody>
                  <a:tcPr/>
                </a:tc>
                <a:tc>
                  <a:txBody>
                    <a:bodyPr/>
                    <a:lstStyle/>
                    <a:p>
                      <a:pPr algn="ctr"/>
                      <a:endParaRPr lang="es-MX" sz="2200" dirty="0" smtClean="0">
                        <a:solidFill>
                          <a:schemeClr val="tx1"/>
                        </a:solidFill>
                      </a:endParaRPr>
                    </a:p>
                    <a:p>
                      <a:pPr algn="ctr"/>
                      <a:r>
                        <a:rPr lang="es-MX" sz="2200" dirty="0" smtClean="0">
                          <a:solidFill>
                            <a:schemeClr val="tx1"/>
                          </a:solidFill>
                        </a:rPr>
                        <a:t>7</a:t>
                      </a:r>
                    </a:p>
                    <a:p>
                      <a:pPr algn="ctr"/>
                      <a:endParaRPr lang="es-MX" sz="2200" dirty="0" smtClean="0">
                        <a:solidFill>
                          <a:schemeClr val="tx1"/>
                        </a:solidFill>
                      </a:endParaRPr>
                    </a:p>
                    <a:p>
                      <a:pPr algn="ctr"/>
                      <a:r>
                        <a:rPr lang="es-MX" sz="2200" dirty="0" smtClean="0">
                          <a:solidFill>
                            <a:schemeClr val="tx1"/>
                          </a:solidFill>
                        </a:rPr>
                        <a:t>9</a:t>
                      </a:r>
                    </a:p>
                    <a:p>
                      <a:pPr algn="ctr"/>
                      <a:endParaRPr lang="es-MX" sz="2200" dirty="0" smtClean="0">
                        <a:solidFill>
                          <a:schemeClr val="tx1"/>
                        </a:solidFill>
                      </a:endParaRPr>
                    </a:p>
                    <a:p>
                      <a:pPr algn="ctr"/>
                      <a:r>
                        <a:rPr lang="es-MX" sz="2200" dirty="0" smtClean="0">
                          <a:solidFill>
                            <a:schemeClr val="tx1"/>
                          </a:solidFill>
                        </a:rPr>
                        <a:t>18</a:t>
                      </a:r>
                    </a:p>
                    <a:p>
                      <a:pPr algn="ctr"/>
                      <a:endParaRPr lang="es-MX" sz="2200" dirty="0" smtClean="0">
                        <a:solidFill>
                          <a:schemeClr val="tx1"/>
                        </a:solidFill>
                      </a:endParaRPr>
                    </a:p>
                    <a:p>
                      <a:pPr algn="ctr"/>
                      <a:r>
                        <a:rPr lang="es-MX" sz="2200" dirty="0" smtClean="0">
                          <a:solidFill>
                            <a:schemeClr val="tx1"/>
                          </a:solidFill>
                        </a:rPr>
                        <a:t>22</a:t>
                      </a:r>
                    </a:p>
                    <a:p>
                      <a:pPr marL="0" marR="0" indent="0" algn="ctr" defTabSz="914400" rtl="0" eaLnBrk="1" fontAlgn="auto" latinLnBrk="0" hangingPunct="1">
                        <a:lnSpc>
                          <a:spcPct val="100000"/>
                        </a:lnSpc>
                        <a:spcBef>
                          <a:spcPts val="0"/>
                        </a:spcBef>
                        <a:spcAft>
                          <a:spcPts val="0"/>
                        </a:spcAft>
                        <a:buClrTx/>
                        <a:buSzTx/>
                        <a:buFontTx/>
                        <a:buNone/>
                        <a:tabLst/>
                        <a:defRPr/>
                      </a:pPr>
                      <a:endParaRPr lang="es-MX" sz="220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MX" sz="2200" dirty="0" smtClean="0">
                          <a:solidFill>
                            <a:schemeClr val="tx1"/>
                          </a:solidFill>
                        </a:rPr>
                        <a:t>24</a:t>
                      </a:r>
                    </a:p>
                    <a:p>
                      <a:pPr algn="ctr"/>
                      <a:endParaRPr lang="es-MX" sz="2200" dirty="0" smtClean="0">
                        <a:solidFill>
                          <a:schemeClr val="tx1"/>
                        </a:solidFill>
                      </a:endParaRPr>
                    </a:p>
                    <a:p>
                      <a:pPr algn="ctr"/>
                      <a:endParaRPr lang="es-MX" sz="2200" dirty="0" smtClean="0">
                        <a:solidFill>
                          <a:schemeClr val="tx1"/>
                        </a:solidFill>
                      </a:endParaRPr>
                    </a:p>
                    <a:p>
                      <a:pPr algn="ctr"/>
                      <a:r>
                        <a:rPr lang="es-MX" sz="2200" dirty="0" smtClean="0">
                          <a:solidFill>
                            <a:schemeClr val="tx1"/>
                          </a:solidFill>
                        </a:rPr>
                        <a:t>27</a:t>
                      </a:r>
                    </a:p>
                    <a:p>
                      <a:pPr algn="ctr"/>
                      <a:r>
                        <a:rPr lang="es-MX" sz="2200" dirty="0" smtClean="0">
                          <a:solidFill>
                            <a:schemeClr val="tx1"/>
                          </a:solidFill>
                        </a:rPr>
                        <a:t>28</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2080492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668740" y="532263"/>
            <a:ext cx="10549720" cy="4759783"/>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20000"/>
              </a:lnSpc>
              <a:spcBef>
                <a:spcPts val="0"/>
              </a:spcBef>
              <a:spcAft>
                <a:spcPts val="0"/>
              </a:spcAft>
            </a:pPr>
            <a:r>
              <a:rPr lang="es-MX" sz="2400" dirty="0" smtClean="0"/>
              <a:t> </a:t>
            </a:r>
          </a:p>
          <a:p>
            <a:pPr marL="0" indent="0" algn="just">
              <a:lnSpc>
                <a:spcPct val="120000"/>
              </a:lnSpc>
              <a:spcBef>
                <a:spcPts val="0"/>
              </a:spcBef>
              <a:spcAft>
                <a:spcPts val="0"/>
              </a:spcAft>
              <a:buNone/>
            </a:pPr>
            <a:endParaRPr lang="es-MX" sz="2400" dirty="0">
              <a:solidFill>
                <a:schemeClr val="tx1"/>
              </a:solidFill>
              <a:cs typeface="Palatino"/>
            </a:endParaRPr>
          </a:p>
          <a:p>
            <a:pPr>
              <a:lnSpc>
                <a:spcPct val="120000"/>
              </a:lnSpc>
              <a:spcBef>
                <a:spcPts val="0"/>
              </a:spcBef>
              <a:spcAft>
                <a:spcPts val="0"/>
              </a:spcAft>
            </a:pPr>
            <a:endParaRPr lang="es-MX" sz="2400" dirty="0"/>
          </a:p>
        </p:txBody>
      </p:sp>
      <p:sp>
        <p:nvSpPr>
          <p:cNvPr id="2" name="Rectángulo 1"/>
          <p:cNvSpPr/>
          <p:nvPr/>
        </p:nvSpPr>
        <p:spPr>
          <a:xfrm>
            <a:off x="668740" y="532263"/>
            <a:ext cx="10754437" cy="5624745"/>
          </a:xfrm>
          <a:prstGeom prst="rect">
            <a:avLst/>
          </a:prstGeom>
        </p:spPr>
        <p:txBody>
          <a:bodyPr wrap="square">
            <a:spAutoFit/>
          </a:bodyPr>
          <a:lstStyle/>
          <a:p>
            <a:pPr marL="342900" lvl="0" indent="-342900">
              <a:lnSpc>
                <a:spcPct val="107000"/>
              </a:lnSpc>
              <a:spcAft>
                <a:spcPts val="0"/>
              </a:spcAft>
              <a:buClr>
                <a:schemeClr val="accent2"/>
              </a:buClr>
              <a:buFont typeface="Wingdings" panose="05000000000000000000" pitchFamily="2" charset="2"/>
              <a:buChar char="Ø"/>
            </a:pPr>
            <a:r>
              <a:rPr lang="es-MX" sz="2400" dirty="0">
                <a:latin typeface="Calibri" panose="020F0502020204030204" pitchFamily="34" charset="0"/>
                <a:ea typeface="Calibri" panose="020F0502020204030204" pitchFamily="34" charset="0"/>
                <a:cs typeface="Times New Roman" panose="02020603050405020304" pitchFamily="18" charset="0"/>
              </a:rPr>
              <a:t>Demografía: Recuperado de https://es.pngtree.com/freepng/vector-creative-design-illustrating-demographics_1642243.html</a:t>
            </a:r>
          </a:p>
          <a:p>
            <a:pPr marL="342900" lvl="0" indent="-342900">
              <a:lnSpc>
                <a:spcPct val="107000"/>
              </a:lnSpc>
              <a:spcAft>
                <a:spcPts val="0"/>
              </a:spcAft>
              <a:buClr>
                <a:schemeClr val="accent2"/>
              </a:buClr>
              <a:buFont typeface="Wingdings" panose="05000000000000000000" pitchFamily="2" charset="2"/>
              <a:buChar char="Ø"/>
            </a:pPr>
            <a:r>
              <a:rPr lang="es-MX" sz="2400" dirty="0">
                <a:latin typeface="Calibri" panose="020F0502020204030204" pitchFamily="34" charset="0"/>
                <a:ea typeface="Calibri" panose="020F0502020204030204" pitchFamily="34" charset="0"/>
                <a:cs typeface="Times New Roman" panose="02020603050405020304" pitchFamily="18" charset="0"/>
              </a:rPr>
              <a:t>Estudio: Recuperad de https://www.google.com/search?q=libros&amp;client=firefox-b-ab&amp;source=lnms&amp;tbm=isch&amp;sa=X&amp;ved=0ahUKEwiJk9eKy9fdAhVC1qwKHYEpDOEQ_AUICigB#imgrc=QK0Ogp-aILDwBM:</a:t>
            </a:r>
          </a:p>
          <a:p>
            <a:pPr marL="342900" lvl="0" indent="-342900">
              <a:lnSpc>
                <a:spcPct val="107000"/>
              </a:lnSpc>
              <a:spcAft>
                <a:spcPts val="0"/>
              </a:spcAft>
              <a:buClr>
                <a:schemeClr val="accent2"/>
              </a:buClr>
              <a:buFont typeface="Wingdings" panose="05000000000000000000" pitchFamily="2" charset="2"/>
              <a:buChar char="Ø"/>
            </a:pPr>
            <a:r>
              <a:rPr lang="es-MX" sz="2400" dirty="0">
                <a:latin typeface="Calibri" panose="020F0502020204030204" pitchFamily="34" charset="0"/>
                <a:ea typeface="Calibri" panose="020F0502020204030204" pitchFamily="34" charset="0"/>
                <a:cs typeface="Times New Roman" panose="02020603050405020304" pitchFamily="18" charset="0"/>
              </a:rPr>
              <a:t>Libros: Recuperado de https://</a:t>
            </a:r>
            <a:r>
              <a:rPr lang="es-MX" sz="2400" dirty="0" smtClean="0">
                <a:latin typeface="Calibri" panose="020F0502020204030204" pitchFamily="34" charset="0"/>
                <a:ea typeface="Calibri" panose="020F0502020204030204" pitchFamily="34" charset="0"/>
                <a:cs typeface="Times New Roman" panose="02020603050405020304" pitchFamily="18" charset="0"/>
              </a:rPr>
              <a:t>www.google.com/search?q=qu%C3%A9+es+el+marco+historico+de+la+investigaci%C3%B3n&amp;client=firefox-b-ab&amp;source=lnms&amp;tbm=isch&amp;sa=X&amp;ved=0ahUKEwiT-v7z-eLbAhUIgK0KHcWmAEU4FBD8BQgKKAE&amp;biw=1366&amp;bih=654#imgrc=edn7nTgNykN</a:t>
            </a:r>
          </a:p>
          <a:p>
            <a:pPr marL="342900" indent="-342900">
              <a:lnSpc>
                <a:spcPct val="107000"/>
              </a:lnSpc>
              <a:buClr>
                <a:schemeClr val="accent2"/>
              </a:buClr>
              <a:buFont typeface="Wingdings" panose="05000000000000000000" pitchFamily="2" charset="2"/>
              <a:buChar char="Ø"/>
            </a:pPr>
            <a:r>
              <a:rPr lang="es-MX" sz="2400" dirty="0">
                <a:latin typeface="Calibri" panose="020F0502020204030204" pitchFamily="34" charset="0"/>
                <a:ea typeface="Calibri" panose="020F0502020204030204" pitchFamily="34" charset="0"/>
                <a:cs typeface="Times New Roman" panose="02020603050405020304" pitchFamily="18" charset="0"/>
              </a:rPr>
              <a:t>Mapa: Recuperado de http://www.bicimapas.com.mx/El%20Mapa%20Valle%20de%20Bravo.htm</a:t>
            </a:r>
          </a:p>
          <a:p>
            <a:pPr marL="342900" lvl="0" indent="-342900">
              <a:lnSpc>
                <a:spcPct val="107000"/>
              </a:lnSpc>
              <a:spcAft>
                <a:spcPts val="0"/>
              </a:spcAft>
              <a:buClr>
                <a:schemeClr val="accent2"/>
              </a:buClr>
              <a:buFont typeface="Wingdings" panose="05000000000000000000" pitchFamily="2" charset="2"/>
              <a:buChar char="Ø"/>
            </a:pPr>
            <a:endParaRPr lang="es-MX"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585209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627797" y="122830"/>
            <a:ext cx="10549720" cy="4759783"/>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20000"/>
              </a:lnSpc>
              <a:spcBef>
                <a:spcPts val="0"/>
              </a:spcBef>
              <a:spcAft>
                <a:spcPts val="0"/>
              </a:spcAft>
            </a:pPr>
            <a:r>
              <a:rPr lang="es-MX" sz="2400" dirty="0" smtClean="0"/>
              <a:t> </a:t>
            </a:r>
          </a:p>
          <a:p>
            <a:pPr marL="0" indent="0" algn="just">
              <a:lnSpc>
                <a:spcPct val="120000"/>
              </a:lnSpc>
              <a:spcBef>
                <a:spcPts val="0"/>
              </a:spcBef>
              <a:spcAft>
                <a:spcPts val="0"/>
              </a:spcAft>
              <a:buNone/>
            </a:pPr>
            <a:endParaRPr lang="es-MX" sz="2400" dirty="0">
              <a:solidFill>
                <a:schemeClr val="tx1"/>
              </a:solidFill>
              <a:cs typeface="Palatino"/>
            </a:endParaRPr>
          </a:p>
          <a:p>
            <a:pPr>
              <a:lnSpc>
                <a:spcPct val="120000"/>
              </a:lnSpc>
              <a:spcBef>
                <a:spcPts val="0"/>
              </a:spcBef>
              <a:spcAft>
                <a:spcPts val="0"/>
              </a:spcAft>
            </a:pPr>
            <a:endParaRPr lang="es-MX" sz="2400" dirty="0"/>
          </a:p>
        </p:txBody>
      </p:sp>
      <p:sp>
        <p:nvSpPr>
          <p:cNvPr id="2" name="Rectángulo 1"/>
          <p:cNvSpPr/>
          <p:nvPr/>
        </p:nvSpPr>
        <p:spPr>
          <a:xfrm>
            <a:off x="709684" y="327596"/>
            <a:ext cx="10385946" cy="6629379"/>
          </a:xfrm>
          <a:prstGeom prst="rect">
            <a:avLst/>
          </a:prstGeom>
        </p:spPr>
        <p:txBody>
          <a:bodyPr wrap="square">
            <a:spAutoFit/>
          </a:bodyPr>
          <a:lstStyle/>
          <a:p>
            <a:pPr marL="342900" lvl="0" indent="-342900">
              <a:lnSpc>
                <a:spcPct val="107000"/>
              </a:lnSpc>
              <a:spcAft>
                <a:spcPts val="0"/>
              </a:spcAft>
              <a:buClr>
                <a:schemeClr val="accent2"/>
              </a:buClr>
              <a:buFont typeface="Wingdings" panose="05000000000000000000" pitchFamily="2" charset="2"/>
              <a:buChar char="Ø"/>
            </a:pPr>
            <a:r>
              <a:rPr lang="es-MX" sz="2400" dirty="0" smtClean="0">
                <a:ea typeface="Calibri" panose="020F0502020204030204" pitchFamily="34" charset="0"/>
                <a:cs typeface="Times New Roman" panose="02020603050405020304" pitchFamily="18" charset="0"/>
              </a:rPr>
              <a:t>Mapamundi</a:t>
            </a:r>
            <a:r>
              <a:rPr lang="es-MX" sz="2400" dirty="0">
                <a:ea typeface="Calibri" panose="020F0502020204030204" pitchFamily="34" charset="0"/>
                <a:cs typeface="Times New Roman" panose="02020603050405020304" pitchFamily="18" charset="0"/>
              </a:rPr>
              <a:t>: Recuperado de http://www.economiahoy.mx/internacional-eAm-mexico/noticias/8837497/12/17/La-poblacion-de-EEUU-aumenta-a-23-millones-y-la-mundial-alcanza-7444-millones.html</a:t>
            </a:r>
          </a:p>
          <a:p>
            <a:pPr marL="342900" lvl="0" indent="-342900">
              <a:lnSpc>
                <a:spcPct val="107000"/>
              </a:lnSpc>
              <a:spcAft>
                <a:spcPts val="0"/>
              </a:spcAft>
              <a:buClr>
                <a:schemeClr val="accent2"/>
              </a:buClr>
              <a:buFont typeface="Wingdings" panose="05000000000000000000" pitchFamily="2" charset="2"/>
              <a:buChar char="Ø"/>
            </a:pPr>
            <a:r>
              <a:rPr lang="es-MX" sz="2400" dirty="0">
                <a:ea typeface="Calibri" panose="020F0502020204030204" pitchFamily="34" charset="0"/>
                <a:cs typeface="Times New Roman" panose="02020603050405020304" pitchFamily="18" charset="0"/>
              </a:rPr>
              <a:t>Mente: Recuperado de https://sociologiaunivia.wordpress.com/2014/03/04/teoria-comprensiva_oa7M</a:t>
            </a:r>
          </a:p>
          <a:p>
            <a:pPr marL="342900" lvl="0" indent="-342900">
              <a:lnSpc>
                <a:spcPct val="107000"/>
              </a:lnSpc>
              <a:spcAft>
                <a:spcPts val="0"/>
              </a:spcAft>
              <a:buClr>
                <a:schemeClr val="accent2"/>
              </a:buClr>
              <a:buFont typeface="Wingdings" panose="05000000000000000000" pitchFamily="2" charset="2"/>
              <a:buChar char="Ø"/>
            </a:pPr>
            <a:r>
              <a:rPr lang="es-MX" sz="2400" dirty="0">
                <a:ea typeface="Calibri" panose="020F0502020204030204" pitchFamily="34" charset="0"/>
                <a:cs typeface="Times New Roman" panose="02020603050405020304" pitchFamily="18" charset="0"/>
              </a:rPr>
              <a:t>Recopilación: Recuperado de https://</a:t>
            </a:r>
            <a:r>
              <a:rPr lang="es-MX" sz="2400" dirty="0" smtClean="0">
                <a:ea typeface="Calibri" panose="020F0502020204030204" pitchFamily="34" charset="0"/>
                <a:cs typeface="Times New Roman" panose="02020603050405020304" pitchFamily="18" charset="0"/>
              </a:rPr>
              <a:t>www.google.com/search?q=libros&amp;client=firefox-b-ab&amp;source=lnms&amp;tbm=isch&amp;sa=X&amp;ved=0ahUKEwiJk9eKy9fdAhVC1qwKHYEpDOEQ_AUICigB#imgrc=hCRboNfSmjOTZM</a:t>
            </a:r>
          </a:p>
          <a:p>
            <a:pPr marL="342900" lvl="0" indent="-342900">
              <a:buClr>
                <a:schemeClr val="accent2"/>
              </a:buClr>
              <a:buFont typeface="Wingdings" panose="05000000000000000000" pitchFamily="2" charset="2"/>
              <a:buChar char="Ø"/>
            </a:pPr>
            <a:r>
              <a:rPr lang="es-MX" sz="2400" dirty="0"/>
              <a:t>Trabajo: Recuperado de https://www.google.com.mx/</a:t>
            </a:r>
            <a:r>
              <a:rPr lang="es-MX" sz="2400" dirty="0" err="1"/>
              <a:t>search?client</a:t>
            </a:r>
            <a:r>
              <a:rPr lang="es-MX" sz="2400" dirty="0"/>
              <a:t>=</a:t>
            </a:r>
            <a:r>
              <a:rPr lang="es-MX" sz="2400" dirty="0" err="1"/>
              <a:t>firefox-b&amp;dcr</a:t>
            </a:r>
            <a:r>
              <a:rPr lang="es-MX" sz="2400" dirty="0"/>
              <a:t>=0&amp;biw=1366&amp;bih=654&amp;tbm=</a:t>
            </a:r>
            <a:r>
              <a:rPr lang="es-MX" sz="2400" dirty="0" err="1"/>
              <a:t>isch&amp;sa</a:t>
            </a:r>
            <a:r>
              <a:rPr lang="es-MX" sz="2400" dirty="0"/>
              <a:t>=1&amp;ei=RO_MWtzjEOeN0gLxmITQCQ&amp;q=</a:t>
            </a:r>
            <a:r>
              <a:rPr lang="es-MX" sz="2400" dirty="0" err="1"/>
              <a:t>marco+contextual&amp;oq</a:t>
            </a:r>
            <a:r>
              <a:rPr lang="es-MX" sz="2400" dirty="0"/>
              <a:t>=</a:t>
            </a:r>
            <a:r>
              <a:rPr lang="es-MX" sz="2400" dirty="0" err="1"/>
              <a:t>marco+contextual&amp;gs_l</a:t>
            </a:r>
            <a:r>
              <a:rPr lang="es-MX" sz="2400" dirty="0"/>
              <a:t>=psy-ab.3..0i67k1l2j0l8.33740.36882.0.37580.18.10.0.0.0.0.216.1160.0j6j1.7.0....0...1c.1.64.psy-ab..13.5.840...0i30k1j0i24k1.0.b7d-g2ch7o4#imgrc=P1AOrfLZexK5NM:</a:t>
            </a:r>
          </a:p>
          <a:p>
            <a:pPr>
              <a:buClr>
                <a:schemeClr val="accent2"/>
              </a:buClr>
            </a:pPr>
            <a:r>
              <a:rPr lang="es-MX" sz="2400" dirty="0"/>
              <a:t> </a:t>
            </a:r>
          </a:p>
          <a:p>
            <a:pPr marL="342900" lvl="0" indent="-342900">
              <a:lnSpc>
                <a:spcPct val="107000"/>
              </a:lnSpc>
              <a:spcAft>
                <a:spcPts val="0"/>
              </a:spcAft>
              <a:buClr>
                <a:schemeClr val="accent2"/>
              </a:buClr>
              <a:buFont typeface="Wingdings" panose="05000000000000000000" pitchFamily="2" charset="2"/>
              <a:buChar char="Ø"/>
            </a:pPr>
            <a:endParaRPr lang="es-MX" sz="24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140680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2"/>
                </a:solidFill>
              </a:rPr>
              <a:t>Guion explicativo</a:t>
            </a:r>
            <a:endParaRPr lang="es-MX" b="1" dirty="0">
              <a:solidFill>
                <a:schemeClr val="accent2"/>
              </a:solidFill>
            </a:endParaRPr>
          </a:p>
        </p:txBody>
      </p:sp>
      <p:sp>
        <p:nvSpPr>
          <p:cNvPr id="3" name="Marcador de contenido 2"/>
          <p:cNvSpPr>
            <a:spLocks noGrp="1"/>
          </p:cNvSpPr>
          <p:nvPr>
            <p:ph idx="1"/>
          </p:nvPr>
        </p:nvSpPr>
        <p:spPr>
          <a:xfrm>
            <a:off x="1206462" y="1927621"/>
            <a:ext cx="10058400" cy="4023360"/>
          </a:xfrm>
        </p:spPr>
        <p:txBody>
          <a:bodyPr>
            <a:normAutofit/>
          </a:bodyPr>
          <a:lstStyle/>
          <a:p>
            <a:pPr marL="0" indent="0" algn="just">
              <a:lnSpc>
                <a:spcPct val="100000"/>
              </a:lnSpc>
              <a:buNone/>
            </a:pPr>
            <a:r>
              <a:rPr lang="es-MX" sz="2400" b="1" dirty="0">
                <a:solidFill>
                  <a:schemeClr val="tx1"/>
                </a:solidFill>
                <a:latin typeface="Calibri" panose="020F0502020204030204" pitchFamily="34" charset="0"/>
              </a:rPr>
              <a:t>PROPÓSITO:</a:t>
            </a:r>
            <a:r>
              <a:rPr lang="es-MX" sz="2400" dirty="0">
                <a:solidFill>
                  <a:schemeClr val="tx1"/>
                </a:solidFill>
                <a:latin typeface="Calibri" panose="020F0502020204030204" pitchFamily="34" charset="0"/>
              </a:rPr>
              <a:t> Dar a conocer al alumno de la Maestría en Creación y Estrategias de Negocios el proceso fehaciente de investigación científica con la intención de que se lleve a cabo su aplicación principalmente en la estructura de desarrollo </a:t>
            </a:r>
            <a:r>
              <a:rPr lang="es-MX" sz="2400" dirty="0" smtClean="0">
                <a:solidFill>
                  <a:schemeClr val="tx1"/>
                </a:solidFill>
                <a:latin typeface="Calibri" panose="020F0502020204030204" pitchFamily="34" charset="0"/>
              </a:rPr>
              <a:t>de los primeros dos capítulos del </a:t>
            </a:r>
            <a:r>
              <a:rPr lang="es-MX" sz="2400" dirty="0">
                <a:solidFill>
                  <a:schemeClr val="tx1"/>
                </a:solidFill>
                <a:latin typeface="Calibri" panose="020F0502020204030204" pitchFamily="34" charset="0"/>
              </a:rPr>
              <a:t>proyecto terminal de grado.</a:t>
            </a:r>
          </a:p>
          <a:p>
            <a:pPr marL="0" indent="0" algn="just">
              <a:lnSpc>
                <a:spcPct val="100000"/>
              </a:lnSpc>
              <a:buNone/>
            </a:pPr>
            <a:endParaRPr lang="es-MX" sz="2400" dirty="0">
              <a:solidFill>
                <a:schemeClr val="tx1"/>
              </a:solidFill>
              <a:latin typeface="Calibri" panose="020F0502020204030204" pitchFamily="34" charset="0"/>
            </a:endParaRPr>
          </a:p>
          <a:p>
            <a:pPr marL="0" indent="0" algn="just">
              <a:lnSpc>
                <a:spcPct val="100000"/>
              </a:lnSpc>
              <a:buNone/>
            </a:pPr>
            <a:r>
              <a:rPr lang="es-MX" sz="2400" dirty="0">
                <a:solidFill>
                  <a:schemeClr val="tx1"/>
                </a:solidFill>
                <a:latin typeface="Calibri" panose="020F0502020204030204" pitchFamily="34" charset="0"/>
              </a:rPr>
              <a:t>El material didáctico incluye los </a:t>
            </a:r>
            <a:r>
              <a:rPr lang="es-MX" sz="2400" dirty="0" smtClean="0">
                <a:solidFill>
                  <a:schemeClr val="tx1"/>
                </a:solidFill>
                <a:latin typeface="Calibri" panose="020F0502020204030204" pitchFamily="34" charset="0"/>
              </a:rPr>
              <a:t>de una investigación </a:t>
            </a:r>
            <a:r>
              <a:rPr lang="es-MX" sz="2400" dirty="0" smtClean="0">
                <a:solidFill>
                  <a:schemeClr val="tx1"/>
                </a:solidFill>
                <a:latin typeface="Calibri" panose="020F0502020204030204" pitchFamily="34" charset="0"/>
              </a:rPr>
              <a:t>contextual, </a:t>
            </a:r>
            <a:r>
              <a:rPr lang="es-MX" sz="2400" dirty="0" smtClean="0">
                <a:solidFill>
                  <a:schemeClr val="tx1"/>
                </a:solidFill>
                <a:latin typeface="Calibri" panose="020F0502020204030204" pitchFamily="34" charset="0"/>
              </a:rPr>
              <a:t>así como el marco histórico, geográfico y demográfico de una investigación.</a:t>
            </a:r>
            <a:endParaRPr lang="es-MX" sz="2400" dirty="0">
              <a:solidFill>
                <a:schemeClr val="tx1"/>
              </a:solidFill>
              <a:latin typeface="Calibri" panose="020F0502020204030204" pitchFamily="34" charset="0"/>
            </a:endParaRPr>
          </a:p>
          <a:p>
            <a:pPr marL="0" indent="0" algn="just">
              <a:lnSpc>
                <a:spcPct val="100000"/>
              </a:lnSpc>
              <a:buNone/>
            </a:pPr>
            <a:r>
              <a:rPr lang="es-MX" sz="2400" dirty="0">
                <a:solidFill>
                  <a:schemeClr val="tx1"/>
                </a:solidFill>
                <a:latin typeface="Calibri" panose="020F0502020204030204" pitchFamily="34" charset="0"/>
              </a:rPr>
              <a:t>La estructura metodológica está diseñada para que el material en general sea utilizado como guía y acompañamiento </a:t>
            </a:r>
            <a:r>
              <a:rPr lang="es-MX" sz="2400" dirty="0" smtClean="0">
                <a:solidFill>
                  <a:schemeClr val="tx1"/>
                </a:solidFill>
                <a:latin typeface="Calibri" panose="020F0502020204030204" pitchFamily="34" charset="0"/>
              </a:rPr>
              <a:t>del marco conceptual. </a:t>
            </a:r>
            <a:endParaRPr lang="es-MX" sz="2400" dirty="0">
              <a:solidFill>
                <a:schemeClr val="tx1"/>
              </a:solidFill>
              <a:latin typeface="Calibri" panose="020F0502020204030204" pitchFamily="34" charset="0"/>
            </a:endParaRPr>
          </a:p>
          <a:p>
            <a:endParaRPr lang="es-MX" sz="2400" dirty="0"/>
          </a:p>
        </p:txBody>
      </p:sp>
    </p:spTree>
    <p:extLst>
      <p:ext uri="{BB962C8B-B14F-4D97-AF65-F5344CB8AC3E}">
        <p14:creationId xmlns:p14="http://schemas.microsoft.com/office/powerpoint/2010/main" val="39291691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noAutofit/>
          </a:bodyPr>
          <a:lstStyle/>
          <a:p>
            <a:pPr marL="342900" lvl="1" indent="-342900" algn="just">
              <a:spcBef>
                <a:spcPts val="1200"/>
              </a:spcBef>
              <a:spcAft>
                <a:spcPts val="200"/>
              </a:spcAft>
              <a:buSzPct val="100000"/>
              <a:buFont typeface="Wingdings" panose="05000000000000000000" pitchFamily="2" charset="2"/>
              <a:buChar char="Ø"/>
            </a:pPr>
            <a:r>
              <a:rPr lang="es-MX" sz="2400" dirty="0">
                <a:solidFill>
                  <a:schemeClr val="tx1"/>
                </a:solidFill>
              </a:rPr>
              <a:t>De la diapositiva </a:t>
            </a:r>
            <a:r>
              <a:rPr lang="es-MX" sz="2400" dirty="0" err="1">
                <a:solidFill>
                  <a:schemeClr val="tx1"/>
                </a:solidFill>
              </a:rPr>
              <a:t>num</a:t>
            </a:r>
            <a:r>
              <a:rPr lang="es-MX" sz="2400" dirty="0">
                <a:solidFill>
                  <a:schemeClr val="tx1"/>
                </a:solidFill>
              </a:rPr>
              <a:t>. 1 a la </a:t>
            </a:r>
            <a:r>
              <a:rPr lang="es-MX" sz="2400" dirty="0" smtClean="0">
                <a:solidFill>
                  <a:schemeClr val="tx1"/>
                </a:solidFill>
              </a:rPr>
              <a:t>8 </a:t>
            </a:r>
            <a:r>
              <a:rPr lang="es-MX" sz="2400" dirty="0">
                <a:solidFill>
                  <a:schemeClr val="tx1"/>
                </a:solidFill>
              </a:rPr>
              <a:t>se da a conocer la presentación del trabajo, contenido, objetivo e introducción</a:t>
            </a:r>
            <a:r>
              <a:rPr lang="es-MX" sz="2400" dirty="0" smtClean="0">
                <a:solidFill>
                  <a:schemeClr val="tx1"/>
                </a:solidFill>
              </a:rPr>
              <a:t>.</a:t>
            </a:r>
          </a:p>
          <a:p>
            <a:pPr marL="342900" lvl="1" indent="-342900" algn="just">
              <a:spcBef>
                <a:spcPts val="1200"/>
              </a:spcBef>
              <a:spcAft>
                <a:spcPts val="200"/>
              </a:spcAft>
              <a:buSzPct val="100000"/>
              <a:buFont typeface="Wingdings" panose="05000000000000000000" pitchFamily="2" charset="2"/>
              <a:buChar char="Ø"/>
            </a:pPr>
            <a:r>
              <a:rPr lang="es-MX" sz="2400" dirty="0">
                <a:solidFill>
                  <a:schemeClr val="tx1"/>
                </a:solidFill>
              </a:rPr>
              <a:t>En la diapositiva </a:t>
            </a:r>
            <a:r>
              <a:rPr lang="es-MX" sz="2400" dirty="0" err="1">
                <a:solidFill>
                  <a:schemeClr val="tx1"/>
                </a:solidFill>
              </a:rPr>
              <a:t>num</a:t>
            </a:r>
            <a:r>
              <a:rPr lang="es-MX" sz="2400" dirty="0">
                <a:solidFill>
                  <a:schemeClr val="tx1"/>
                </a:solidFill>
              </a:rPr>
              <a:t>. </a:t>
            </a:r>
            <a:r>
              <a:rPr lang="es-MX" sz="2400" dirty="0" smtClean="0">
                <a:solidFill>
                  <a:schemeClr val="tx1"/>
                </a:solidFill>
              </a:rPr>
              <a:t>9 </a:t>
            </a:r>
            <a:r>
              <a:rPr lang="es-MX" sz="2400" dirty="0">
                <a:solidFill>
                  <a:schemeClr val="tx1"/>
                </a:solidFill>
              </a:rPr>
              <a:t>establece el primer tema del material: </a:t>
            </a:r>
            <a:r>
              <a:rPr lang="es-MX" sz="2400" dirty="0" smtClean="0">
                <a:solidFill>
                  <a:schemeClr val="tx1"/>
                </a:solidFill>
              </a:rPr>
              <a:t>marco conceptual.</a:t>
            </a:r>
          </a:p>
          <a:p>
            <a:pPr marL="342900" lvl="1" indent="-342900" algn="just">
              <a:spcBef>
                <a:spcPts val="1200"/>
              </a:spcBef>
              <a:spcAft>
                <a:spcPts val="200"/>
              </a:spcAft>
              <a:buSzPct val="100000"/>
              <a:buFont typeface="Wingdings" panose="05000000000000000000" pitchFamily="2" charset="2"/>
              <a:buChar char="Ø"/>
            </a:pPr>
            <a:r>
              <a:rPr lang="es-MX" sz="2400" dirty="0">
                <a:solidFill>
                  <a:schemeClr val="tx1"/>
                </a:solidFill>
              </a:rPr>
              <a:t>La diapositiva </a:t>
            </a:r>
            <a:r>
              <a:rPr lang="es-MX" sz="2400" dirty="0" err="1">
                <a:solidFill>
                  <a:schemeClr val="tx1"/>
                </a:solidFill>
              </a:rPr>
              <a:t>num</a:t>
            </a:r>
            <a:r>
              <a:rPr lang="es-MX" sz="2400" dirty="0">
                <a:solidFill>
                  <a:schemeClr val="tx1"/>
                </a:solidFill>
              </a:rPr>
              <a:t> </a:t>
            </a:r>
            <a:r>
              <a:rPr lang="es-MX" sz="2400" dirty="0" smtClean="0">
                <a:solidFill>
                  <a:schemeClr val="tx1"/>
                </a:solidFill>
              </a:rPr>
              <a:t>10 se establece la definición de marco conceptual.</a:t>
            </a:r>
          </a:p>
          <a:p>
            <a:pPr marL="342900" lvl="1" indent="-342900" algn="just">
              <a:spcBef>
                <a:spcPts val="1200"/>
              </a:spcBef>
              <a:spcAft>
                <a:spcPts val="200"/>
              </a:spcAft>
              <a:buSzPct val="100000"/>
              <a:buFont typeface="Wingdings" panose="05000000000000000000" pitchFamily="2" charset="2"/>
              <a:buChar char="Ø"/>
            </a:pPr>
            <a:r>
              <a:rPr lang="es-MX" sz="2400" dirty="0">
                <a:solidFill>
                  <a:schemeClr val="tx1"/>
                </a:solidFill>
              </a:rPr>
              <a:t>La diapositiva </a:t>
            </a:r>
            <a:r>
              <a:rPr lang="es-MX" sz="2400" dirty="0" err="1">
                <a:solidFill>
                  <a:schemeClr val="tx1"/>
                </a:solidFill>
              </a:rPr>
              <a:t>num</a:t>
            </a:r>
            <a:r>
              <a:rPr lang="es-MX" sz="2400" dirty="0">
                <a:solidFill>
                  <a:schemeClr val="tx1"/>
                </a:solidFill>
              </a:rPr>
              <a:t> 11 a la </a:t>
            </a:r>
            <a:r>
              <a:rPr lang="es-MX" sz="2400" dirty="0" smtClean="0">
                <a:solidFill>
                  <a:schemeClr val="tx1"/>
                </a:solidFill>
              </a:rPr>
              <a:t>14 se determinan aspectos generales </a:t>
            </a:r>
            <a:r>
              <a:rPr lang="es-MX" sz="2400" dirty="0">
                <a:solidFill>
                  <a:schemeClr val="tx1"/>
                </a:solidFill>
              </a:rPr>
              <a:t>y específicos</a:t>
            </a:r>
            <a:r>
              <a:rPr lang="es-MX" sz="2400" dirty="0" smtClean="0">
                <a:solidFill>
                  <a:schemeClr val="tx1"/>
                </a:solidFill>
              </a:rPr>
              <a:t> así como delimitación del marco conceptual.</a:t>
            </a:r>
          </a:p>
          <a:p>
            <a:pPr marL="342900" lvl="1" indent="-342900" algn="just">
              <a:spcBef>
                <a:spcPts val="1200"/>
              </a:spcBef>
              <a:spcAft>
                <a:spcPts val="200"/>
              </a:spcAft>
              <a:buSzPct val="100000"/>
              <a:buFont typeface="Wingdings" panose="05000000000000000000" pitchFamily="2" charset="2"/>
              <a:buChar char="Ø"/>
            </a:pPr>
            <a:r>
              <a:rPr lang="es-MX" sz="2400" dirty="0">
                <a:solidFill>
                  <a:schemeClr val="tx1"/>
                </a:solidFill>
              </a:rPr>
              <a:t>La diapositiva </a:t>
            </a:r>
            <a:r>
              <a:rPr lang="es-MX" sz="2400" dirty="0" err="1">
                <a:solidFill>
                  <a:schemeClr val="tx1"/>
                </a:solidFill>
              </a:rPr>
              <a:t>num</a:t>
            </a:r>
            <a:r>
              <a:rPr lang="es-MX" sz="2400" dirty="0">
                <a:solidFill>
                  <a:schemeClr val="tx1"/>
                </a:solidFill>
              </a:rPr>
              <a:t> 15 se caracterizan los elementos de estudio en el marco </a:t>
            </a:r>
            <a:r>
              <a:rPr lang="es-MX" sz="2400" dirty="0" smtClean="0">
                <a:solidFill>
                  <a:schemeClr val="tx1"/>
                </a:solidFill>
              </a:rPr>
              <a:t>contextual.</a:t>
            </a:r>
          </a:p>
          <a:p>
            <a:pPr marL="342900" lvl="1" indent="-342900" algn="just">
              <a:lnSpc>
                <a:spcPct val="100000"/>
              </a:lnSpc>
              <a:spcBef>
                <a:spcPts val="1200"/>
              </a:spcBef>
              <a:spcAft>
                <a:spcPts val="200"/>
              </a:spcAft>
              <a:buSzPct val="100000"/>
              <a:buFont typeface="Wingdings" panose="05000000000000000000" pitchFamily="2" charset="2"/>
              <a:buChar char="Ø"/>
            </a:pPr>
            <a:r>
              <a:rPr lang="es-MX" sz="2400" dirty="0">
                <a:solidFill>
                  <a:schemeClr val="tx1"/>
                </a:solidFill>
              </a:rPr>
              <a:t>La diapositiva </a:t>
            </a:r>
            <a:r>
              <a:rPr lang="es-MX" sz="2400" dirty="0" err="1">
                <a:solidFill>
                  <a:schemeClr val="tx1"/>
                </a:solidFill>
              </a:rPr>
              <a:t>num</a:t>
            </a:r>
            <a:r>
              <a:rPr lang="es-MX" sz="2400" dirty="0">
                <a:solidFill>
                  <a:schemeClr val="tx1"/>
                </a:solidFill>
              </a:rPr>
              <a:t> 16 se identifican los pasos para realizar </a:t>
            </a:r>
            <a:r>
              <a:rPr lang="es-MX" sz="2400" dirty="0" smtClean="0">
                <a:solidFill>
                  <a:schemeClr val="tx1"/>
                </a:solidFill>
              </a:rPr>
              <a:t>el tema de estudio.</a:t>
            </a:r>
            <a:endParaRPr lang="es-MX" sz="2400" dirty="0">
              <a:solidFill>
                <a:schemeClr val="tx1"/>
              </a:solidFill>
            </a:endParaRPr>
          </a:p>
          <a:p>
            <a:pPr marL="342900" lvl="1" indent="-342900" algn="just">
              <a:spcBef>
                <a:spcPts val="1200"/>
              </a:spcBef>
              <a:spcAft>
                <a:spcPts val="200"/>
              </a:spcAft>
              <a:buSzPct val="100000"/>
              <a:buFont typeface="Wingdings" panose="05000000000000000000" pitchFamily="2" charset="2"/>
              <a:buChar char="Ø"/>
            </a:pPr>
            <a:endParaRPr lang="es-MX" sz="2400" dirty="0">
              <a:solidFill>
                <a:schemeClr val="tx1"/>
              </a:solidFill>
            </a:endParaRPr>
          </a:p>
          <a:p>
            <a:pPr marL="342900" lvl="1" indent="-342900" algn="just">
              <a:spcBef>
                <a:spcPts val="1200"/>
              </a:spcBef>
              <a:spcAft>
                <a:spcPts val="200"/>
              </a:spcAft>
              <a:buSzPct val="100000"/>
              <a:buFont typeface="Wingdings" panose="05000000000000000000" pitchFamily="2" charset="2"/>
              <a:buChar char="Ø"/>
            </a:pPr>
            <a:endParaRPr lang="es-MX" sz="2400" dirty="0">
              <a:solidFill>
                <a:schemeClr val="tx1"/>
              </a:solidFill>
            </a:endParaRPr>
          </a:p>
          <a:p>
            <a:pPr marL="342900" lvl="1" indent="-342900" algn="just">
              <a:spcBef>
                <a:spcPts val="1200"/>
              </a:spcBef>
              <a:spcAft>
                <a:spcPts val="200"/>
              </a:spcAft>
              <a:buSzPct val="100000"/>
              <a:buFont typeface="Wingdings" panose="05000000000000000000" pitchFamily="2" charset="2"/>
              <a:buChar char="Ø"/>
            </a:pPr>
            <a:endParaRPr lang="es-MX" sz="2400" dirty="0" smtClean="0">
              <a:solidFill>
                <a:schemeClr val="tx1"/>
              </a:solidFill>
            </a:endParaRPr>
          </a:p>
          <a:p>
            <a:pPr marL="91440" lvl="1" indent="-91440" algn="just">
              <a:spcBef>
                <a:spcPts val="1200"/>
              </a:spcBef>
              <a:spcAft>
                <a:spcPts val="200"/>
              </a:spcAft>
              <a:buSzPct val="100000"/>
              <a:buFont typeface="Calibri" panose="020F0502020204030204" pitchFamily="34" charset="0"/>
              <a:buChar char=" "/>
            </a:pPr>
            <a:endParaRPr lang="es-MX" sz="2400" dirty="0">
              <a:solidFill>
                <a:schemeClr val="tx1"/>
              </a:solidFill>
            </a:endParaRPr>
          </a:p>
          <a:p>
            <a:pPr marL="91440" lvl="1" indent="-91440" algn="just">
              <a:spcBef>
                <a:spcPts val="1200"/>
              </a:spcBef>
              <a:spcAft>
                <a:spcPts val="200"/>
              </a:spcAft>
              <a:buSzPct val="100000"/>
              <a:buFont typeface="Calibri" panose="020F0502020204030204" pitchFamily="34" charset="0"/>
              <a:buChar char=" "/>
            </a:pPr>
            <a:endParaRPr lang="es-MX" sz="2400" dirty="0">
              <a:solidFill>
                <a:schemeClr val="tx1"/>
              </a:solidFill>
            </a:endParaRPr>
          </a:p>
          <a:p>
            <a:pPr marL="91440" lvl="1" indent="-91440" algn="just">
              <a:spcBef>
                <a:spcPts val="1200"/>
              </a:spcBef>
              <a:spcAft>
                <a:spcPts val="200"/>
              </a:spcAft>
              <a:buSzPct val="100000"/>
              <a:buFont typeface="Calibri" panose="020F0502020204030204" pitchFamily="34" charset="0"/>
              <a:buChar char=" "/>
            </a:pPr>
            <a:endParaRPr lang="es-MX" sz="2400" dirty="0">
              <a:solidFill>
                <a:schemeClr val="tx1"/>
              </a:solidFill>
            </a:endParaRPr>
          </a:p>
          <a:p>
            <a:endParaRPr lang="es-MX" sz="2400" dirty="0"/>
          </a:p>
        </p:txBody>
      </p:sp>
    </p:spTree>
    <p:extLst>
      <p:ext uri="{BB962C8B-B14F-4D97-AF65-F5344CB8AC3E}">
        <p14:creationId xmlns:p14="http://schemas.microsoft.com/office/powerpoint/2010/main" val="17656862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1097280" y="1845734"/>
            <a:ext cx="10462374" cy="4023360"/>
          </a:xfrm>
        </p:spPr>
        <p:txBody>
          <a:bodyPr>
            <a:noAutofit/>
          </a:bodyPr>
          <a:lstStyle/>
          <a:p>
            <a:pPr marL="342900" lvl="1" indent="-342900" algn="just">
              <a:spcBef>
                <a:spcPts val="1200"/>
              </a:spcBef>
              <a:spcAft>
                <a:spcPts val="200"/>
              </a:spcAft>
              <a:buSzPct val="100000"/>
              <a:buFont typeface="Wingdings" panose="05000000000000000000" pitchFamily="2" charset="2"/>
              <a:buChar char="Ø"/>
            </a:pPr>
            <a:r>
              <a:rPr lang="es-MX" sz="2400" dirty="0">
                <a:solidFill>
                  <a:schemeClr val="tx1"/>
                </a:solidFill>
              </a:rPr>
              <a:t>De la diapositiva </a:t>
            </a:r>
            <a:r>
              <a:rPr lang="es-MX" sz="2400" dirty="0" err="1">
                <a:solidFill>
                  <a:schemeClr val="tx1"/>
                </a:solidFill>
              </a:rPr>
              <a:t>num</a:t>
            </a:r>
            <a:r>
              <a:rPr lang="es-MX" sz="2400" dirty="0">
                <a:solidFill>
                  <a:schemeClr val="tx1"/>
                </a:solidFill>
              </a:rPr>
              <a:t>. </a:t>
            </a:r>
            <a:r>
              <a:rPr lang="es-MX" sz="2400" dirty="0" smtClean="0">
                <a:solidFill>
                  <a:schemeClr val="tx1"/>
                </a:solidFill>
              </a:rPr>
              <a:t>18 </a:t>
            </a:r>
            <a:r>
              <a:rPr lang="es-MX" sz="2400" dirty="0">
                <a:solidFill>
                  <a:schemeClr val="tx1"/>
                </a:solidFill>
              </a:rPr>
              <a:t>a la </a:t>
            </a:r>
            <a:r>
              <a:rPr lang="es-MX" sz="2400" dirty="0" smtClean="0">
                <a:solidFill>
                  <a:schemeClr val="tx1"/>
                </a:solidFill>
              </a:rPr>
              <a:t>19 </a:t>
            </a:r>
            <a:r>
              <a:rPr lang="es-MX" sz="2400" dirty="0">
                <a:solidFill>
                  <a:schemeClr val="tx1"/>
                </a:solidFill>
              </a:rPr>
              <a:t>se </a:t>
            </a:r>
            <a:r>
              <a:rPr lang="es-MX" sz="2400" dirty="0" smtClean="0">
                <a:solidFill>
                  <a:schemeClr val="tx1"/>
                </a:solidFill>
              </a:rPr>
              <a:t>presenta el marco histórico de una investigación.</a:t>
            </a:r>
          </a:p>
          <a:p>
            <a:pPr marL="342900" lvl="1" indent="-342900" algn="just">
              <a:spcBef>
                <a:spcPts val="1200"/>
              </a:spcBef>
              <a:spcAft>
                <a:spcPts val="200"/>
              </a:spcAft>
              <a:buSzPct val="100000"/>
              <a:buFont typeface="Wingdings" panose="05000000000000000000" pitchFamily="2" charset="2"/>
              <a:buChar char="Ø"/>
            </a:pPr>
            <a:r>
              <a:rPr lang="es-MX" sz="2400" dirty="0">
                <a:solidFill>
                  <a:schemeClr val="tx1"/>
                </a:solidFill>
              </a:rPr>
              <a:t>En la diapositiva </a:t>
            </a:r>
            <a:r>
              <a:rPr lang="es-MX" sz="2400" dirty="0" err="1">
                <a:solidFill>
                  <a:schemeClr val="tx1"/>
                </a:solidFill>
              </a:rPr>
              <a:t>num</a:t>
            </a:r>
            <a:r>
              <a:rPr lang="es-MX" sz="2400" dirty="0">
                <a:solidFill>
                  <a:schemeClr val="tx1"/>
                </a:solidFill>
              </a:rPr>
              <a:t>. </a:t>
            </a:r>
            <a:r>
              <a:rPr lang="es-MX" sz="2400" dirty="0" smtClean="0">
                <a:solidFill>
                  <a:schemeClr val="tx1"/>
                </a:solidFill>
              </a:rPr>
              <a:t>20 se establecen las características del marco histórico.</a:t>
            </a:r>
          </a:p>
          <a:p>
            <a:pPr marL="342900" lvl="1" indent="-342900" algn="just">
              <a:spcBef>
                <a:spcPts val="1200"/>
              </a:spcBef>
              <a:spcAft>
                <a:spcPts val="200"/>
              </a:spcAft>
              <a:buSzPct val="100000"/>
              <a:buFont typeface="Wingdings" panose="05000000000000000000" pitchFamily="2" charset="2"/>
              <a:buChar char="Ø"/>
            </a:pPr>
            <a:r>
              <a:rPr lang="es-MX" sz="2400" dirty="0">
                <a:solidFill>
                  <a:schemeClr val="tx1"/>
                </a:solidFill>
              </a:rPr>
              <a:t>La diapositiva </a:t>
            </a:r>
            <a:r>
              <a:rPr lang="es-MX" sz="2400" dirty="0" err="1">
                <a:solidFill>
                  <a:schemeClr val="tx1"/>
                </a:solidFill>
              </a:rPr>
              <a:t>num</a:t>
            </a:r>
            <a:r>
              <a:rPr lang="es-MX" sz="2400" dirty="0">
                <a:solidFill>
                  <a:schemeClr val="tx1"/>
                </a:solidFill>
              </a:rPr>
              <a:t> </a:t>
            </a:r>
            <a:r>
              <a:rPr lang="es-MX" sz="2400" dirty="0" smtClean="0">
                <a:solidFill>
                  <a:schemeClr val="tx1"/>
                </a:solidFill>
              </a:rPr>
              <a:t>21 a la 22 se hace hincapié al marco geográfico, concepto y sus características.</a:t>
            </a:r>
          </a:p>
          <a:p>
            <a:pPr marL="342900" lvl="1" indent="-342900" algn="just">
              <a:spcBef>
                <a:spcPts val="1200"/>
              </a:spcBef>
              <a:spcAft>
                <a:spcPts val="200"/>
              </a:spcAft>
              <a:buSzPct val="100000"/>
              <a:buFont typeface="Wingdings" panose="05000000000000000000" pitchFamily="2" charset="2"/>
              <a:buChar char="Ø"/>
            </a:pPr>
            <a:r>
              <a:rPr lang="es-MX" sz="2400" dirty="0">
                <a:solidFill>
                  <a:schemeClr val="tx1"/>
                </a:solidFill>
              </a:rPr>
              <a:t>La diapositiva </a:t>
            </a:r>
            <a:r>
              <a:rPr lang="es-MX" sz="2400" dirty="0" err="1">
                <a:solidFill>
                  <a:schemeClr val="tx1"/>
                </a:solidFill>
              </a:rPr>
              <a:t>num</a:t>
            </a:r>
            <a:r>
              <a:rPr lang="es-MX" sz="2400" dirty="0">
                <a:solidFill>
                  <a:schemeClr val="tx1"/>
                </a:solidFill>
              </a:rPr>
              <a:t> </a:t>
            </a:r>
            <a:r>
              <a:rPr lang="es-MX" sz="2400" dirty="0" smtClean="0">
                <a:solidFill>
                  <a:schemeClr val="tx1"/>
                </a:solidFill>
              </a:rPr>
              <a:t>23 a la 25 se determina el marco demográfico, características de las variables a y la conceptualización de demografía.</a:t>
            </a:r>
          </a:p>
          <a:p>
            <a:pPr marL="342900" lvl="1" indent="-342900" algn="just">
              <a:spcBef>
                <a:spcPts val="1200"/>
              </a:spcBef>
              <a:spcAft>
                <a:spcPts val="200"/>
              </a:spcAft>
              <a:buSzPct val="100000"/>
              <a:buFont typeface="Wingdings" panose="05000000000000000000" pitchFamily="2" charset="2"/>
              <a:buChar char="Ø"/>
            </a:pPr>
            <a:r>
              <a:rPr lang="es-MX" sz="2400" dirty="0" smtClean="0">
                <a:solidFill>
                  <a:schemeClr val="tx1"/>
                </a:solidFill>
              </a:rPr>
              <a:t>La diapositiva 26, desarrolla las conclusiones del tema.</a:t>
            </a:r>
          </a:p>
          <a:p>
            <a:pPr marL="342900" lvl="1" indent="-342900" algn="just">
              <a:spcBef>
                <a:spcPts val="1200"/>
              </a:spcBef>
              <a:spcAft>
                <a:spcPts val="200"/>
              </a:spcAft>
              <a:buSzPct val="100000"/>
              <a:buFont typeface="Wingdings" panose="05000000000000000000" pitchFamily="2" charset="2"/>
              <a:buChar char="Ø"/>
            </a:pPr>
            <a:r>
              <a:rPr lang="es-MX" sz="2400" dirty="0" smtClean="0">
                <a:solidFill>
                  <a:schemeClr val="tx1"/>
                </a:solidFill>
              </a:rPr>
              <a:t>La dispositiva </a:t>
            </a:r>
            <a:r>
              <a:rPr lang="es-MX" sz="2400" dirty="0" err="1" smtClean="0">
                <a:solidFill>
                  <a:schemeClr val="tx1"/>
                </a:solidFill>
              </a:rPr>
              <a:t>num</a:t>
            </a:r>
            <a:r>
              <a:rPr lang="es-MX" sz="2400" dirty="0" smtClean="0">
                <a:solidFill>
                  <a:schemeClr val="tx1"/>
                </a:solidFill>
              </a:rPr>
              <a:t> 27 a la 30, se hace referencia a las fuentes de consulta.</a:t>
            </a:r>
          </a:p>
          <a:p>
            <a:pPr marL="342900" lvl="1" indent="-342900" algn="just">
              <a:spcBef>
                <a:spcPts val="1200"/>
              </a:spcBef>
              <a:spcAft>
                <a:spcPts val="200"/>
              </a:spcAft>
              <a:buSzPct val="100000"/>
              <a:buFont typeface="Wingdings" panose="05000000000000000000" pitchFamily="2" charset="2"/>
              <a:buChar char="Ø"/>
            </a:pPr>
            <a:endParaRPr lang="es-MX" sz="2400" dirty="0" smtClean="0">
              <a:solidFill>
                <a:schemeClr val="tx1"/>
              </a:solidFill>
            </a:endParaRPr>
          </a:p>
          <a:p>
            <a:pPr marL="342900" lvl="1" indent="-342900" algn="just">
              <a:spcBef>
                <a:spcPts val="1200"/>
              </a:spcBef>
              <a:spcAft>
                <a:spcPts val="200"/>
              </a:spcAft>
              <a:buSzPct val="100000"/>
              <a:buFont typeface="Wingdings" panose="05000000000000000000" pitchFamily="2" charset="2"/>
              <a:buChar char="Ø"/>
            </a:pPr>
            <a:endParaRPr lang="es-MX" sz="2400" dirty="0">
              <a:solidFill>
                <a:schemeClr val="tx1"/>
              </a:solidFill>
            </a:endParaRPr>
          </a:p>
          <a:p>
            <a:endParaRPr lang="es-MX" sz="2400" dirty="0"/>
          </a:p>
        </p:txBody>
      </p:sp>
    </p:spTree>
    <p:extLst>
      <p:ext uri="{BB962C8B-B14F-4D97-AF65-F5344CB8AC3E}">
        <p14:creationId xmlns:p14="http://schemas.microsoft.com/office/powerpoint/2010/main" val="619436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 Subtítulo">
            <a:extLst>
              <a:ext uri="{FF2B5EF4-FFF2-40B4-BE49-F238E27FC236}">
                <a16:creationId xmlns:a16="http://schemas.microsoft.com/office/drawing/2014/main" id="{0148D3D9-6A66-4987-8D00-7DAEA61772E7}"/>
              </a:ext>
            </a:extLst>
          </p:cNvPr>
          <p:cNvSpPr txBox="1">
            <a:spLocks noChangeArrowheads="1"/>
          </p:cNvSpPr>
          <p:nvPr/>
        </p:nvSpPr>
        <p:spPr>
          <a:xfrm>
            <a:off x="1852900" y="1632571"/>
            <a:ext cx="8041726" cy="2229746"/>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50000"/>
              </a:lnSpc>
              <a:spcBef>
                <a:spcPts val="0"/>
              </a:spcBef>
              <a:spcAft>
                <a:spcPts val="0"/>
              </a:spcAft>
            </a:pPr>
            <a:r>
              <a:rPr lang="es-MX" sz="3200" dirty="0" smtClean="0">
                <a:cs typeface="Arial" pitchFamily="34" charset="0"/>
              </a:rPr>
              <a:t>Conocer y reconocer la importancia de la construcción del marco teórico en su contexto amplio para el desarrollo de trabajos de investigación y particularmente del proyecto de grado terminal.</a:t>
            </a:r>
            <a:endParaRPr lang="es-MX" altLang="es-MX" sz="3200" b="1" dirty="0">
              <a:effectLst>
                <a:outerShdw blurRad="38100" dist="38100" dir="2700000" algn="tl">
                  <a:srgbClr val="000000">
                    <a:alpha val="43137"/>
                  </a:srgbClr>
                </a:outerShdw>
              </a:effectLst>
            </a:endParaRPr>
          </a:p>
        </p:txBody>
      </p:sp>
      <p:sp>
        <p:nvSpPr>
          <p:cNvPr id="4" name="Título 1"/>
          <p:cNvSpPr txBox="1">
            <a:spLocks/>
          </p:cNvSpPr>
          <p:nvPr/>
        </p:nvSpPr>
        <p:spPr bwMode="black">
          <a:xfrm>
            <a:off x="4237702" y="567187"/>
            <a:ext cx="7221474" cy="1362113"/>
          </a:xfrm>
          <a:prstGeom prst="rect">
            <a:avLst/>
          </a:prstGeom>
        </p:spPr>
        <p:txBody>
          <a:bodyPr vert="horz" wrap="none" lIns="91440" tIns="45720" rIns="91440" bIns="45720" rtlCol="0" anchor="t">
            <a:normAutofit fontScale="97500"/>
          </a:bodyPr>
          <a:lstStyle>
            <a:lvl1pPr algn="l" defTabSz="685800" rtl="0" eaLnBrk="1" latinLnBrk="0" hangingPunct="1">
              <a:lnSpc>
                <a:spcPct val="90000"/>
              </a:lnSpc>
              <a:spcBef>
                <a:spcPct val="0"/>
              </a:spcBef>
              <a:buNone/>
              <a:defRPr sz="4500" b="1" kern="1200">
                <a:solidFill>
                  <a:schemeClr val="tx1"/>
                </a:solidFill>
                <a:latin typeface="+mj-lt"/>
                <a:ea typeface="+mj-ea"/>
                <a:cs typeface="+mj-cs"/>
              </a:defRPr>
            </a:lvl1pPr>
          </a:lstStyle>
          <a:p>
            <a:pPr algn="r" defTabSz="914400"/>
            <a:r>
              <a:rPr lang="en-US" sz="7000" spc="-300" dirty="0" smtClean="0">
                <a:ln w="22225">
                  <a:solidFill>
                    <a:schemeClr val="accent3"/>
                  </a:solidFill>
                  <a:prstDash val="solid"/>
                </a:ln>
                <a:solidFill>
                  <a:schemeClr val="accent1"/>
                </a:solidFill>
              </a:rPr>
              <a:t>Objetivo</a:t>
            </a:r>
            <a:endParaRPr lang="en-US" sz="7000" spc="-300" dirty="0">
              <a:ln w="22225">
                <a:solidFill>
                  <a:schemeClr val="accent3"/>
                </a:solidFill>
                <a:prstDash val="solid"/>
              </a:ln>
              <a:solidFill>
                <a:schemeClr val="accent1"/>
              </a:solidFill>
            </a:endParaRPr>
          </a:p>
        </p:txBody>
      </p:sp>
    </p:spTree>
    <p:extLst>
      <p:ext uri="{BB962C8B-B14F-4D97-AF65-F5344CB8AC3E}">
        <p14:creationId xmlns:p14="http://schemas.microsoft.com/office/powerpoint/2010/main" val="18684606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1132763" y="1332809"/>
            <a:ext cx="9880980" cy="3986213"/>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just">
              <a:lnSpc>
                <a:spcPct val="150000"/>
              </a:lnSpc>
              <a:spcBef>
                <a:spcPts val="0"/>
              </a:spcBef>
              <a:spcAft>
                <a:spcPts val="0"/>
              </a:spcAft>
              <a:buFont typeface="Calibri" panose="020F0502020204030204" pitchFamily="34" charset="0"/>
              <a:buNone/>
            </a:pPr>
            <a:r>
              <a:rPr lang="es-MX" sz="2800" dirty="0" smtClean="0">
                <a:solidFill>
                  <a:schemeClr val="tx1"/>
                </a:solidFill>
              </a:rPr>
              <a:t>La ciencia ha transformado el mundo de manera profunda y espectacular, a través de ella se ha descubierto la manera en que actualmente se conforma la vida diaria de los seres vivíos, por ello es de suma importancia conocer su origen y su necesidad por establecer lazos en procesos de estudio y más aún resulta como eje principal y base fundamental en estudios de posgrado saber y comprender la forma en que se lleva a cabo una investigación.</a:t>
            </a:r>
            <a:endParaRPr lang="es-MX" sz="2800" dirty="0">
              <a:solidFill>
                <a:schemeClr val="tx1"/>
              </a:solidFill>
            </a:endParaRPr>
          </a:p>
        </p:txBody>
      </p:sp>
      <p:sp>
        <p:nvSpPr>
          <p:cNvPr id="3" name="Título 1"/>
          <p:cNvSpPr txBox="1">
            <a:spLocks/>
          </p:cNvSpPr>
          <p:nvPr/>
        </p:nvSpPr>
        <p:spPr bwMode="black">
          <a:xfrm>
            <a:off x="2276032" y="365150"/>
            <a:ext cx="7221474" cy="1362113"/>
          </a:xfrm>
          <a:prstGeom prst="rect">
            <a:avLst/>
          </a:prstGeom>
        </p:spPr>
        <p:txBody>
          <a:bodyPr vert="horz" wrap="none" lIns="91440" tIns="45720" rIns="91440" bIns="45720" rtlCol="0" anchor="t">
            <a:normAutofit fontScale="97500"/>
          </a:bodyPr>
          <a:lstStyle>
            <a:lvl1pPr algn="l" defTabSz="685800" rtl="0" eaLnBrk="1" latinLnBrk="0" hangingPunct="1">
              <a:lnSpc>
                <a:spcPct val="90000"/>
              </a:lnSpc>
              <a:spcBef>
                <a:spcPct val="0"/>
              </a:spcBef>
              <a:buNone/>
              <a:defRPr sz="4500" b="1" kern="1200">
                <a:solidFill>
                  <a:schemeClr val="tx1"/>
                </a:solidFill>
                <a:latin typeface="+mj-lt"/>
                <a:ea typeface="+mj-ea"/>
                <a:cs typeface="+mj-cs"/>
              </a:defRPr>
            </a:lvl1pPr>
          </a:lstStyle>
          <a:p>
            <a:pPr algn="ctr" defTabSz="914400"/>
            <a:r>
              <a:rPr lang="en-US" sz="6800" spc="-300" dirty="0">
                <a:ln w="22225">
                  <a:solidFill>
                    <a:schemeClr val="accent3"/>
                  </a:solidFill>
                  <a:prstDash val="solid"/>
                </a:ln>
                <a:solidFill>
                  <a:schemeClr val="accent1"/>
                </a:solidFill>
              </a:rPr>
              <a:t>Introducción</a:t>
            </a:r>
          </a:p>
        </p:txBody>
      </p:sp>
    </p:spTree>
    <p:extLst>
      <p:ext uri="{BB962C8B-B14F-4D97-AF65-F5344CB8AC3E}">
        <p14:creationId xmlns:p14="http://schemas.microsoft.com/office/powerpoint/2010/main" val="2242590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1105468" y="800545"/>
            <a:ext cx="9880980" cy="3986213"/>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just">
              <a:lnSpc>
                <a:spcPct val="150000"/>
              </a:lnSpc>
              <a:spcBef>
                <a:spcPts val="0"/>
              </a:spcBef>
              <a:spcAft>
                <a:spcPts val="0"/>
              </a:spcAft>
              <a:buFont typeface="Calibri" panose="020F0502020204030204" pitchFamily="34" charset="0"/>
              <a:buNone/>
            </a:pPr>
            <a:r>
              <a:rPr lang="es-MX" sz="2800" dirty="0" smtClean="0">
                <a:solidFill>
                  <a:schemeClr val="tx1"/>
                </a:solidFill>
              </a:rPr>
              <a:t>Por tal motivo, el presente trabajo, especifica de manera genérica el marco contextual de una investigación, así como la importancia del marco histórico, geográfico y demográfico.</a:t>
            </a:r>
          </a:p>
          <a:p>
            <a:pPr marL="0" indent="0" algn="just">
              <a:lnSpc>
                <a:spcPct val="150000"/>
              </a:lnSpc>
              <a:spcBef>
                <a:spcPts val="0"/>
              </a:spcBef>
              <a:spcAft>
                <a:spcPts val="0"/>
              </a:spcAft>
              <a:buFont typeface="Calibri" panose="020F0502020204030204" pitchFamily="34" charset="0"/>
              <a:buNone/>
            </a:pPr>
            <a:endParaRPr lang="es-MX" sz="2800" dirty="0" smtClean="0">
              <a:solidFill>
                <a:schemeClr val="tx1"/>
              </a:solidFill>
            </a:endParaRPr>
          </a:p>
          <a:p>
            <a:pPr marL="0" indent="0" algn="just">
              <a:lnSpc>
                <a:spcPct val="150000"/>
              </a:lnSpc>
              <a:spcBef>
                <a:spcPts val="0"/>
              </a:spcBef>
              <a:spcAft>
                <a:spcPts val="0"/>
              </a:spcAft>
              <a:buFont typeface="Calibri" panose="020F0502020204030204" pitchFamily="34" charset="0"/>
              <a:buNone/>
            </a:pPr>
            <a:r>
              <a:rPr lang="es-MX" sz="2800" dirty="0" smtClean="0">
                <a:solidFill>
                  <a:schemeClr val="tx1"/>
                </a:solidFill>
              </a:rPr>
              <a:t>En este sentido el lector tendrá la oportunidad de vincular la necesidad de hacer uso y desarrollar dichas investigaciones con la intención de conformar trabajos y proyectos que capitalicen a la investigación del área de su estudio.</a:t>
            </a:r>
            <a:endParaRPr lang="es-MX" sz="2800" dirty="0">
              <a:solidFill>
                <a:schemeClr val="tx1"/>
              </a:solidFill>
            </a:endParaRPr>
          </a:p>
          <a:p>
            <a:pPr marL="0" indent="0" algn="just">
              <a:lnSpc>
                <a:spcPct val="150000"/>
              </a:lnSpc>
              <a:spcBef>
                <a:spcPts val="0"/>
              </a:spcBef>
              <a:spcAft>
                <a:spcPts val="0"/>
              </a:spcAft>
              <a:buFont typeface="Calibri" panose="020F0502020204030204" pitchFamily="34" charset="0"/>
              <a:buNone/>
            </a:pPr>
            <a:endParaRPr lang="es-MX" sz="2800" dirty="0">
              <a:solidFill>
                <a:schemeClr val="tx1"/>
              </a:solidFill>
            </a:endParaRPr>
          </a:p>
        </p:txBody>
      </p:sp>
    </p:spTree>
    <p:extLst>
      <p:ext uri="{BB962C8B-B14F-4D97-AF65-F5344CB8AC3E}">
        <p14:creationId xmlns:p14="http://schemas.microsoft.com/office/powerpoint/2010/main" val="1513719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290857" y="1267194"/>
            <a:ext cx="4894087" cy="822960"/>
          </a:xfrm>
        </p:spPr>
        <p:txBody>
          <a:bodyPr/>
          <a:lstStyle/>
          <a:p>
            <a:r>
              <a:rPr lang="es-MX" sz="8000" b="1" spc="0" dirty="0" smtClean="0">
                <a:ln w="22225">
                  <a:solidFill>
                    <a:schemeClr val="accent2"/>
                  </a:solidFill>
                  <a:prstDash val="solid"/>
                </a:ln>
                <a:solidFill>
                  <a:schemeClr val="accent2">
                    <a:lumMod val="40000"/>
                    <a:lumOff val="60000"/>
                  </a:schemeClr>
                </a:solidFill>
                <a:effectLst>
                  <a:reflection blurRad="6350" stA="55000" endA="300" endPos="45500" dir="5400000" sy="-100000" algn="bl" rotWithShape="0"/>
                </a:effectLst>
              </a:rPr>
              <a:t>Unidad II</a:t>
            </a:r>
            <a:endParaRPr lang="es-MX" sz="8000" b="1" spc="0" dirty="0">
              <a:ln w="22225">
                <a:solidFill>
                  <a:schemeClr val="accent2"/>
                </a:solidFill>
                <a:prstDash val="solid"/>
              </a:ln>
              <a:solidFill>
                <a:schemeClr val="accent2">
                  <a:lumMod val="40000"/>
                  <a:lumOff val="60000"/>
                </a:schemeClr>
              </a:solidFill>
              <a:effectLst>
                <a:reflection blurRad="6350" stA="55000" endA="300" endPos="45500" dir="5400000" sy="-100000" algn="bl" rotWithShape="0"/>
              </a:effectLst>
            </a:endParaRPr>
          </a:p>
        </p:txBody>
      </p:sp>
      <p:sp>
        <p:nvSpPr>
          <p:cNvPr id="6" name="Marcador de texto 5"/>
          <p:cNvSpPr>
            <a:spLocks noGrp="1"/>
          </p:cNvSpPr>
          <p:nvPr>
            <p:ph type="body" sz="half" idx="2"/>
          </p:nvPr>
        </p:nvSpPr>
        <p:spPr>
          <a:xfrm>
            <a:off x="1460311" y="2649360"/>
            <a:ext cx="9717206" cy="594360"/>
          </a:xfrm>
        </p:spPr>
        <p:txBody>
          <a:bodyPr>
            <a:noAutofit/>
          </a:bodyPr>
          <a:lstStyle/>
          <a:p>
            <a:pPr algn="ctr"/>
            <a:r>
              <a:rPr lang="es-MX" sz="5400" b="1" dirty="0" smtClean="0">
                <a:solidFill>
                  <a:schemeClr val="accent2"/>
                </a:solidFill>
              </a:rPr>
              <a:t>“Definición </a:t>
            </a:r>
            <a:r>
              <a:rPr lang="es-MX" sz="5400" b="1" dirty="0">
                <a:solidFill>
                  <a:schemeClr val="accent2"/>
                </a:solidFill>
              </a:rPr>
              <a:t>de </a:t>
            </a:r>
            <a:r>
              <a:rPr lang="es-MX" sz="5400" b="1" dirty="0" smtClean="0">
                <a:solidFill>
                  <a:schemeClr val="accent2"/>
                </a:solidFill>
              </a:rPr>
              <a:t>Marco Contextual”</a:t>
            </a:r>
            <a:endParaRPr lang="es-MX" sz="5400" b="1" dirty="0">
              <a:solidFill>
                <a:schemeClr val="accent2"/>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867" y="4991646"/>
            <a:ext cx="11963401" cy="1866354"/>
          </a:xfrm>
          <a:prstGeom prst="rect">
            <a:avLst/>
          </a:prstGeom>
        </p:spPr>
      </p:pic>
      <p:sp>
        <p:nvSpPr>
          <p:cNvPr id="9" name="Rectángulo 8"/>
          <p:cNvSpPr/>
          <p:nvPr/>
        </p:nvSpPr>
        <p:spPr>
          <a:xfrm>
            <a:off x="8225244" y="4322508"/>
            <a:ext cx="4083874" cy="584775"/>
          </a:xfrm>
          <a:prstGeom prst="rect">
            <a:avLst/>
          </a:prstGeom>
        </p:spPr>
        <p:txBody>
          <a:bodyPr wrap="none">
            <a:spAutoFit/>
          </a:bodyPr>
          <a:lstStyle/>
          <a:p>
            <a:pPr algn="ctr"/>
            <a:r>
              <a:rPr lang="es-MX" sz="1600" dirty="0" smtClean="0"/>
              <a:t>-Cada día sabemos más y entendemos menos- </a:t>
            </a:r>
          </a:p>
          <a:p>
            <a:pPr algn="ctr"/>
            <a:r>
              <a:rPr lang="es-MX" sz="1600" dirty="0" smtClean="0"/>
              <a:t>Einstein, Albert</a:t>
            </a:r>
            <a:endParaRPr lang="es-MX" sz="1600" dirty="0"/>
          </a:p>
        </p:txBody>
      </p:sp>
    </p:spTree>
    <p:extLst>
      <p:ext uri="{BB962C8B-B14F-4D97-AF65-F5344CB8AC3E}">
        <p14:creationId xmlns:p14="http://schemas.microsoft.com/office/powerpoint/2010/main" val="2319940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2192000" cy="6346209"/>
          </a:xfrm>
          <a:prstGeom prst="rect">
            <a:avLst/>
          </a:prstGeom>
        </p:spPr>
      </p:pic>
      <p:sp>
        <p:nvSpPr>
          <p:cNvPr id="6" name="Rectángulo 5"/>
          <p:cNvSpPr/>
          <p:nvPr/>
        </p:nvSpPr>
        <p:spPr>
          <a:xfrm>
            <a:off x="4991615" y="6453336"/>
            <a:ext cx="2808312" cy="404664"/>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sz="1400" dirty="0" smtClean="0"/>
              <a:t>(mente, 2018)</a:t>
            </a:r>
            <a:endParaRPr lang="es-MX" sz="1400" dirty="0"/>
          </a:p>
        </p:txBody>
      </p:sp>
    </p:spTree>
    <p:extLst>
      <p:ext uri="{BB962C8B-B14F-4D97-AF65-F5344CB8AC3E}">
        <p14:creationId xmlns:p14="http://schemas.microsoft.com/office/powerpoint/2010/main" val="2895017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390200830"/>
              </p:ext>
            </p:extLst>
          </p:nvPr>
        </p:nvGraphicFramePr>
        <p:xfrm>
          <a:off x="163774" y="804712"/>
          <a:ext cx="11505062" cy="6012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p:cNvSpPr>
            <a:spLocks noGrp="1"/>
          </p:cNvSpPr>
          <p:nvPr>
            <p:ph type="title"/>
          </p:nvPr>
        </p:nvSpPr>
        <p:spPr>
          <a:xfrm>
            <a:off x="1195089" y="448020"/>
            <a:ext cx="10735329" cy="750627"/>
          </a:xfrm>
        </p:spPr>
        <p:txBody>
          <a:bodyPr>
            <a:noAutofit/>
          </a:bodyPr>
          <a:lstStyle/>
          <a:p>
            <a:r>
              <a:rPr lang="es-MX" sz="5400" b="1"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 </a:t>
            </a:r>
            <a:r>
              <a:rPr lang="es-MX" sz="5400" b="1"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¿Qué </a:t>
            </a:r>
            <a:r>
              <a:rPr lang="es-MX" sz="5400" b="1"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es el marco </a:t>
            </a:r>
            <a:r>
              <a:rPr lang="es-MX" sz="5400" b="1"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contextual? </a:t>
            </a:r>
          </a:p>
        </p:txBody>
      </p:sp>
      <p:sp>
        <p:nvSpPr>
          <p:cNvPr id="6" name="Rectángulo 5"/>
          <p:cNvSpPr/>
          <p:nvPr/>
        </p:nvSpPr>
        <p:spPr>
          <a:xfrm>
            <a:off x="427630" y="5751478"/>
            <a:ext cx="11764370" cy="400110"/>
          </a:xfrm>
          <a:prstGeom prst="rect">
            <a:avLst/>
          </a:prstGeom>
        </p:spPr>
        <p:txBody>
          <a:bodyPr wrap="square">
            <a:spAutoFit/>
          </a:bodyPr>
          <a:lstStyle/>
          <a:p>
            <a:pPr algn="ctr"/>
            <a:r>
              <a:rPr lang="es-MX" sz="2000" dirty="0" smtClean="0">
                <a:effectLst/>
                <a:latin typeface="Arial" panose="020B0604020202020204" pitchFamily="34" charset="0"/>
              </a:rPr>
              <a:t>Referido a las dimensiones espaciales, temporales, ámbitos y focos donde se realiza la investigación. </a:t>
            </a:r>
            <a:endParaRPr lang="es-MX" sz="2000" dirty="0">
              <a:effectLst/>
              <a:latin typeface="Arial" panose="020B0604020202020204" pitchFamily="34" charset="0"/>
            </a:endParaRPr>
          </a:p>
        </p:txBody>
      </p:sp>
      <p:sp>
        <p:nvSpPr>
          <p:cNvPr id="7" name="Rectángulo 6"/>
          <p:cNvSpPr/>
          <p:nvPr/>
        </p:nvSpPr>
        <p:spPr>
          <a:xfrm>
            <a:off x="2920622" y="1864115"/>
            <a:ext cx="6250674" cy="354842"/>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dirty="0" smtClean="0"/>
              <a:t>Figura 1: Definición marco contextual</a:t>
            </a:r>
            <a:endParaRPr lang="es-MX" dirty="0"/>
          </a:p>
        </p:txBody>
      </p:sp>
      <p:sp>
        <p:nvSpPr>
          <p:cNvPr id="8" name="Rectángulo 7"/>
          <p:cNvSpPr/>
          <p:nvPr/>
        </p:nvSpPr>
        <p:spPr>
          <a:xfrm>
            <a:off x="3083030" y="5183899"/>
            <a:ext cx="6250674" cy="354842"/>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MX" dirty="0" smtClean="0"/>
              <a:t>Fuente: Elaboración propia </a:t>
            </a:r>
            <a:r>
              <a:rPr lang="es-ES" dirty="0" err="1"/>
              <a:t>Blaxter</a:t>
            </a:r>
            <a:r>
              <a:rPr lang="es-ES" dirty="0"/>
              <a:t>, Hughes y </a:t>
            </a:r>
            <a:r>
              <a:rPr lang="es-ES" dirty="0" err="1" smtClean="0"/>
              <a:t>Tight</a:t>
            </a:r>
            <a:r>
              <a:rPr lang="es-ES" dirty="0" smtClean="0"/>
              <a:t> (2000</a:t>
            </a:r>
            <a:r>
              <a:rPr lang="es-ES" dirty="0"/>
              <a:t>)</a:t>
            </a:r>
            <a:r>
              <a:rPr lang="es-MX" dirty="0" smtClean="0"/>
              <a:t> </a:t>
            </a:r>
            <a:endParaRPr lang="es-MX" dirty="0"/>
          </a:p>
        </p:txBody>
      </p:sp>
    </p:spTree>
    <p:extLst>
      <p:ext uri="{BB962C8B-B14F-4D97-AF65-F5344CB8AC3E}">
        <p14:creationId xmlns:p14="http://schemas.microsoft.com/office/powerpoint/2010/main" val="420398859"/>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1254</TotalTime>
  <Words>2098</Words>
  <Application>Microsoft Office PowerPoint</Application>
  <PresentationFormat>Panorámica</PresentationFormat>
  <Paragraphs>232</Paragraphs>
  <Slides>34</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34</vt:i4>
      </vt:variant>
    </vt:vector>
  </HeadingPairs>
  <TitlesOfParts>
    <vt:vector size="41" baseType="lpstr">
      <vt:lpstr>Arial</vt:lpstr>
      <vt:lpstr>Calibri</vt:lpstr>
      <vt:lpstr>Calibri Light</vt:lpstr>
      <vt:lpstr>Palatino</vt:lpstr>
      <vt:lpstr>Times New Roman</vt:lpstr>
      <vt:lpstr>Wingdings</vt:lpstr>
      <vt:lpstr>Retrospección</vt:lpstr>
      <vt:lpstr>Presentación de PowerPoint</vt:lpstr>
      <vt:lpstr>UNIVERSIDAD AUTÓNOMA DEL ESTADO DE MÉXICO  FACULTAD DE ECONOMÍA  MAESTRÍA EN CREACIÓN Y ESTRATEGIAS DE NEGOCIOS  Unidad de Aprendizaje: «Aplicación del Conocimiento II» (6 Créditos) Clave: MC006 Tema: “Definición del Marco Contextual ” Elaboró: M. en D. N. Noelly Karla Sarracino Jiménez.  Mayo, 2018</vt:lpstr>
      <vt:lpstr>Presentación de PowerPoint</vt:lpstr>
      <vt:lpstr>Presentación de PowerPoint</vt:lpstr>
      <vt:lpstr>Presentación de PowerPoint</vt:lpstr>
      <vt:lpstr>Presentación de PowerPoint</vt:lpstr>
      <vt:lpstr>Unidad II</vt:lpstr>
      <vt:lpstr>Presentación de PowerPoint</vt:lpstr>
      <vt:lpstr>1.1.- ¿Qué es el marco contextual? </vt:lpstr>
      <vt:lpstr>Presentación de PowerPoint</vt:lpstr>
      <vt:lpstr>Presentación de PowerPoint</vt:lpstr>
      <vt:lpstr>Presentación de PowerPoint</vt:lpstr>
      <vt:lpstr>Presentación de PowerPoint</vt:lpstr>
      <vt:lpstr>Presentación de PowerPoint</vt:lpstr>
      <vt:lpstr>Elementos de Estudio en el Marco Contextual</vt:lpstr>
      <vt:lpstr>Presentación de PowerPoint</vt:lpstr>
      <vt:lpstr>Presentación de PowerPoint</vt:lpstr>
      <vt:lpstr>Presentación de PowerPoint</vt:lpstr>
      <vt:lpstr>Presentación de PowerPoint</vt:lpstr>
      <vt:lpstr>Presentación de PowerPoint</vt:lpstr>
      <vt:lpstr>Presentación de PowerPoint</vt:lpstr>
      <vt:lpstr>1.3.- Marco geográfico</vt:lpstr>
      <vt:lpstr>Presentación de PowerPoint</vt:lpstr>
      <vt:lpstr>Presentación de PowerPoint</vt:lpstr>
      <vt:lpstr>Presentación de PowerPoint</vt:lpstr>
      <vt:lpstr>Presentación de PowerPoint</vt:lpstr>
      <vt:lpstr>Conclusiones</vt:lpstr>
      <vt:lpstr>Referencia bibliográficas</vt:lpstr>
      <vt:lpstr>Presentación de PowerPoint</vt:lpstr>
      <vt:lpstr>Presentación de PowerPoint</vt:lpstr>
      <vt:lpstr>Presentación de PowerPoint</vt:lpstr>
      <vt:lpstr>Guion explicativo</vt:lpstr>
      <vt:lpstr>Presentación de PowerPoint</vt:lpstr>
      <vt:lpstr>Presentación de PowerPoint</vt:lpstr>
    </vt:vector>
  </TitlesOfParts>
  <Company>www.ampecsystems.com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AMPEC Systems</dc:creator>
  <cp:lastModifiedBy>AMPEC Systems</cp:lastModifiedBy>
  <cp:revision>108</cp:revision>
  <dcterms:created xsi:type="dcterms:W3CDTF">2018-04-10T15:09:21Z</dcterms:created>
  <dcterms:modified xsi:type="dcterms:W3CDTF">2018-09-28T17:26:30Z</dcterms:modified>
</cp:coreProperties>
</file>