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omments/comment1.xml" ContentType="application/vnd.openxmlformats-officedocument.presentationml.comments+xml"/>
  <Override PartName="/ppt/comments/comment2.xml" ContentType="application/vnd.openxmlformats-officedocument.presentationml.comment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64" r:id="rId1"/>
  </p:sldMasterIdLst>
  <p:sldIdLst>
    <p:sldId id="286" r:id="rId2"/>
    <p:sldId id="327" r:id="rId3"/>
    <p:sldId id="328" r:id="rId4"/>
    <p:sldId id="329" r:id="rId5"/>
    <p:sldId id="330" r:id="rId6"/>
    <p:sldId id="331" r:id="rId7"/>
    <p:sldId id="287" r:id="rId8"/>
    <p:sldId id="289" r:id="rId9"/>
    <p:sldId id="288" r:id="rId10"/>
    <p:sldId id="275" r:id="rId11"/>
    <p:sldId id="276" r:id="rId12"/>
    <p:sldId id="291" r:id="rId13"/>
    <p:sldId id="277" r:id="rId14"/>
    <p:sldId id="278" r:id="rId15"/>
    <p:sldId id="274" r:id="rId16"/>
    <p:sldId id="279" r:id="rId17"/>
    <p:sldId id="282" r:id="rId18"/>
    <p:sldId id="281" r:id="rId19"/>
    <p:sldId id="283" r:id="rId20"/>
    <p:sldId id="284" r:id="rId21"/>
    <p:sldId id="285" r:id="rId22"/>
    <p:sldId id="310" r:id="rId23"/>
    <p:sldId id="305" r:id="rId24"/>
    <p:sldId id="306" r:id="rId25"/>
    <p:sldId id="307" r:id="rId26"/>
    <p:sldId id="264" r:id="rId27"/>
    <p:sldId id="308" r:id="rId28"/>
    <p:sldId id="258" r:id="rId29"/>
    <p:sldId id="298" r:id="rId30"/>
    <p:sldId id="260" r:id="rId31"/>
    <p:sldId id="263" r:id="rId32"/>
    <p:sldId id="259" r:id="rId33"/>
    <p:sldId id="262" r:id="rId34"/>
    <p:sldId id="267" r:id="rId35"/>
    <p:sldId id="266" r:id="rId36"/>
    <p:sldId id="261" r:id="rId37"/>
    <p:sldId id="293" r:id="rId38"/>
    <p:sldId id="296" r:id="rId39"/>
    <p:sldId id="295" r:id="rId40"/>
    <p:sldId id="294" r:id="rId41"/>
    <p:sldId id="299" r:id="rId42"/>
    <p:sldId id="300" r:id="rId43"/>
    <p:sldId id="301" r:id="rId44"/>
    <p:sldId id="302" r:id="rId45"/>
    <p:sldId id="303" r:id="rId46"/>
    <p:sldId id="304" r:id="rId47"/>
    <p:sldId id="309" r:id="rId48"/>
    <p:sldId id="324" r:id="rId49"/>
    <p:sldId id="326" r:id="rId50"/>
    <p:sldId id="332" r:id="rId51"/>
    <p:sldId id="311" r:id="rId52"/>
    <p:sldId id="312" r:id="rId53"/>
    <p:sldId id="325" r:id="rId54"/>
    <p:sldId id="333" r:id="rId55"/>
    <p:sldId id="334" r:id="rId56"/>
    <p:sldId id="335" r:id="rId57"/>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cos Hernandez Fragoso" initials="MHF" lastIdx="1" clrIdx="0">
    <p:extLst>
      <p:ext uri="{19B8F6BF-5375-455C-9EA6-DF929625EA0E}">
        <p15:presenceInfo xmlns:p15="http://schemas.microsoft.com/office/powerpoint/2012/main" userId="Marcos Hernandez Fragoso"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74" autoAdjust="0"/>
    <p:restoredTop sz="94622" autoAdjust="0"/>
  </p:normalViewPr>
  <p:slideViewPr>
    <p:cSldViewPr snapToGrid="0">
      <p:cViewPr varScale="1">
        <p:scale>
          <a:sx n="68" d="100"/>
          <a:sy n="68" d="100"/>
        </p:scale>
        <p:origin x="156" y="72"/>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8-09-28T20:07:15.313" idx="1">
    <p:pos x="10" y="10"/>
    <p:text/>
    <p:extLst>
      <p:ext uri="{C676402C-5697-4E1C-873F-D02D1690AC5C}">
        <p15:threadingInfo xmlns:p15="http://schemas.microsoft.com/office/powerpoint/2012/main" timeZoneBias="30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8-09-28T20:07:15.313" idx="1">
    <p:pos x="10" y="10"/>
    <p:text/>
    <p:extLst>
      <p:ext uri="{C676402C-5697-4E1C-873F-D02D1690AC5C}">
        <p15:threadingInfo xmlns:p15="http://schemas.microsoft.com/office/powerpoint/2012/main" timeZoneBias="300"/>
      </p:ext>
    </p:extLst>
  </p:cm>
</p:cmLst>
</file>

<file path=ppt/diagrams/_rels/data2.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image" Target="../media/image46.jpeg"/><Relationship Id="rId1" Type="http://schemas.openxmlformats.org/officeDocument/2006/relationships/image" Target="../media/image45.jpeg"/></Relationships>
</file>

<file path=ppt/diagrams/_rels/data3.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image" Target="../media/image49.jpeg"/><Relationship Id="rId1" Type="http://schemas.openxmlformats.org/officeDocument/2006/relationships/image" Target="../media/image48.jpg"/></Relationships>
</file>

<file path=ppt/diagrams/_rels/data4.xml.rels><?xml version="1.0" encoding="UTF-8" standalone="yes"?>
<Relationships xmlns="http://schemas.openxmlformats.org/package/2006/relationships"><Relationship Id="rId2" Type="http://schemas.openxmlformats.org/officeDocument/2006/relationships/image" Target="../media/image52.jpg"/><Relationship Id="rId1" Type="http://schemas.openxmlformats.org/officeDocument/2006/relationships/image" Target="../media/image51.jpg"/></Relationships>
</file>

<file path=ppt/diagrams/_rels/drawing2.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image" Target="../media/image46.jpeg"/><Relationship Id="rId1" Type="http://schemas.openxmlformats.org/officeDocument/2006/relationships/image" Target="../media/image45.jpeg"/></Relationships>
</file>

<file path=ppt/diagrams/_rels/drawing3.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image" Target="../media/image49.jpeg"/><Relationship Id="rId1" Type="http://schemas.openxmlformats.org/officeDocument/2006/relationships/image" Target="../media/image48.jpg"/></Relationships>
</file>

<file path=ppt/diagrams/_rels/drawing4.xml.rels><?xml version="1.0" encoding="UTF-8" standalone="yes"?>
<Relationships xmlns="http://schemas.openxmlformats.org/package/2006/relationships"><Relationship Id="rId2" Type="http://schemas.openxmlformats.org/officeDocument/2006/relationships/image" Target="../media/image52.jpg"/><Relationship Id="rId1" Type="http://schemas.openxmlformats.org/officeDocument/2006/relationships/image" Target="../media/image51.jp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3065474-6F78-4EFB-B377-EDC6F0203810}" type="doc">
      <dgm:prSet loTypeId="urn:microsoft.com/office/officeart/2005/8/layout/chevron2" loCatId="list" qsTypeId="urn:microsoft.com/office/officeart/2005/8/quickstyle/simple1" qsCatId="simple" csTypeId="urn:microsoft.com/office/officeart/2005/8/colors/colorful1" csCatId="colorful" phldr="1"/>
      <dgm:spPr/>
      <dgm:t>
        <a:bodyPr/>
        <a:lstStyle/>
        <a:p>
          <a:endParaRPr lang="es-ES"/>
        </a:p>
      </dgm:t>
    </dgm:pt>
    <dgm:pt modelId="{893E929A-1B00-4F78-9BE2-51180B17CFAB}">
      <dgm:prSet phldrT="[Texto]"/>
      <dgm:spPr/>
      <dgm:t>
        <a:bodyPr/>
        <a:lstStyle/>
        <a:p>
          <a:r>
            <a:rPr lang="es-ES" dirty="0"/>
            <a:t>Unidad I</a:t>
          </a:r>
        </a:p>
      </dgm:t>
    </dgm:pt>
    <dgm:pt modelId="{E5801086-FB47-41A5-AE43-5FE9CC2745B6}" type="parTrans" cxnId="{57013A24-0CB6-47C3-8DAC-947DA2AE40DF}">
      <dgm:prSet/>
      <dgm:spPr/>
      <dgm:t>
        <a:bodyPr/>
        <a:lstStyle/>
        <a:p>
          <a:endParaRPr lang="es-ES"/>
        </a:p>
      </dgm:t>
    </dgm:pt>
    <dgm:pt modelId="{DC9FA707-1D0A-45BC-9576-F7176C1F7E33}" type="sibTrans" cxnId="{57013A24-0CB6-47C3-8DAC-947DA2AE40DF}">
      <dgm:prSet/>
      <dgm:spPr/>
      <dgm:t>
        <a:bodyPr/>
        <a:lstStyle/>
        <a:p>
          <a:endParaRPr lang="es-ES"/>
        </a:p>
      </dgm:t>
    </dgm:pt>
    <dgm:pt modelId="{915B1552-4DBD-4715-B33C-390FE11F77A3}">
      <dgm:prSet phldrT="[Texto]"/>
      <dgm:spPr/>
      <dgm:t>
        <a:bodyPr/>
        <a:lstStyle/>
        <a:p>
          <a:r>
            <a:rPr lang="es-ES" dirty="0"/>
            <a:t>Análisis intrínseco del ser</a:t>
          </a:r>
        </a:p>
      </dgm:t>
    </dgm:pt>
    <dgm:pt modelId="{AB8B109F-C3A5-4DE0-BB65-20212B5B9FC5}" type="parTrans" cxnId="{73BCE95E-21E9-4113-927A-4BA8B4CF6442}">
      <dgm:prSet/>
      <dgm:spPr/>
      <dgm:t>
        <a:bodyPr/>
        <a:lstStyle/>
        <a:p>
          <a:endParaRPr lang="es-ES"/>
        </a:p>
      </dgm:t>
    </dgm:pt>
    <dgm:pt modelId="{DC73478D-2F13-4FD4-BBA8-95788BEEDEA3}" type="sibTrans" cxnId="{73BCE95E-21E9-4113-927A-4BA8B4CF6442}">
      <dgm:prSet/>
      <dgm:spPr/>
      <dgm:t>
        <a:bodyPr/>
        <a:lstStyle/>
        <a:p>
          <a:endParaRPr lang="es-ES"/>
        </a:p>
      </dgm:t>
    </dgm:pt>
    <dgm:pt modelId="{5C798045-B1BD-4BFE-8813-C0C86CCEB4EC}">
      <dgm:prSet phldrT="[Texto]"/>
      <dgm:spPr/>
      <dgm:t>
        <a:bodyPr/>
        <a:lstStyle/>
        <a:p>
          <a:r>
            <a:rPr lang="es-ES" dirty="0"/>
            <a:t>Unidad II</a:t>
          </a:r>
        </a:p>
      </dgm:t>
    </dgm:pt>
    <dgm:pt modelId="{0D7AF811-BCB2-4E2F-9D36-B507C84FB220}" type="parTrans" cxnId="{B809365A-FE2E-4D66-8DBF-128131230817}">
      <dgm:prSet/>
      <dgm:spPr/>
      <dgm:t>
        <a:bodyPr/>
        <a:lstStyle/>
        <a:p>
          <a:endParaRPr lang="es-ES"/>
        </a:p>
      </dgm:t>
    </dgm:pt>
    <dgm:pt modelId="{737BBC95-6E34-428B-B0D9-F5F310DCC8D6}" type="sibTrans" cxnId="{B809365A-FE2E-4D66-8DBF-128131230817}">
      <dgm:prSet/>
      <dgm:spPr/>
      <dgm:t>
        <a:bodyPr/>
        <a:lstStyle/>
        <a:p>
          <a:endParaRPr lang="es-ES"/>
        </a:p>
      </dgm:t>
    </dgm:pt>
    <dgm:pt modelId="{7FB9BC5C-9A62-4F1D-A66C-690F8392E765}">
      <dgm:prSet phldrT="[Texto]"/>
      <dgm:spPr/>
      <dgm:t>
        <a:bodyPr/>
        <a:lstStyle/>
        <a:p>
          <a:r>
            <a:rPr lang="es-ES" dirty="0"/>
            <a:t>Perspectiva de género en las organizaciones</a:t>
          </a:r>
        </a:p>
      </dgm:t>
    </dgm:pt>
    <dgm:pt modelId="{DF688927-D0B6-4684-9CAC-2E2243466207}" type="parTrans" cxnId="{01C02235-1EF8-494B-B4CA-5119D61172E0}">
      <dgm:prSet/>
      <dgm:spPr/>
      <dgm:t>
        <a:bodyPr/>
        <a:lstStyle/>
        <a:p>
          <a:endParaRPr lang="es-ES"/>
        </a:p>
      </dgm:t>
    </dgm:pt>
    <dgm:pt modelId="{BFB5DDEB-5C0E-4F25-A0A2-F909184463F9}" type="sibTrans" cxnId="{01C02235-1EF8-494B-B4CA-5119D61172E0}">
      <dgm:prSet/>
      <dgm:spPr/>
      <dgm:t>
        <a:bodyPr/>
        <a:lstStyle/>
        <a:p>
          <a:endParaRPr lang="es-ES"/>
        </a:p>
      </dgm:t>
    </dgm:pt>
    <dgm:pt modelId="{B8B2DADF-6D59-4C26-BA07-11CB427AF0CF}">
      <dgm:prSet phldrT="[Texto]"/>
      <dgm:spPr/>
      <dgm:t>
        <a:bodyPr/>
        <a:lstStyle/>
        <a:p>
          <a:r>
            <a:rPr lang="es-ES" dirty="0"/>
            <a:t>Unidad IV</a:t>
          </a:r>
        </a:p>
      </dgm:t>
    </dgm:pt>
    <dgm:pt modelId="{4EBB09E0-55EC-4B36-8AFB-2F3036CB2190}" type="parTrans" cxnId="{F946BAB7-54DD-497C-9AA4-D2900A212240}">
      <dgm:prSet/>
      <dgm:spPr/>
      <dgm:t>
        <a:bodyPr/>
        <a:lstStyle/>
        <a:p>
          <a:endParaRPr lang="es-ES"/>
        </a:p>
      </dgm:t>
    </dgm:pt>
    <dgm:pt modelId="{E2E8DACD-F9DD-4AEC-9D54-A9AEB10ADC0A}" type="sibTrans" cxnId="{F946BAB7-54DD-497C-9AA4-D2900A212240}">
      <dgm:prSet/>
      <dgm:spPr/>
      <dgm:t>
        <a:bodyPr/>
        <a:lstStyle/>
        <a:p>
          <a:endParaRPr lang="es-ES"/>
        </a:p>
      </dgm:t>
    </dgm:pt>
    <dgm:pt modelId="{5C1C6B6A-2634-42D6-A88E-5815566B49D1}">
      <dgm:prSet phldrT="[Texto]"/>
      <dgm:spPr/>
      <dgm:t>
        <a:bodyPr/>
        <a:lstStyle/>
        <a:p>
          <a:r>
            <a:rPr lang="es-ES" dirty="0"/>
            <a:t>Responsabilidad ética de las organizaciones</a:t>
          </a:r>
        </a:p>
      </dgm:t>
    </dgm:pt>
    <dgm:pt modelId="{19596A5A-2B6B-4DE7-B9C7-567C416797D6}" type="parTrans" cxnId="{A439DD85-2DEB-44A9-BB6C-712D86B82A94}">
      <dgm:prSet/>
      <dgm:spPr/>
      <dgm:t>
        <a:bodyPr/>
        <a:lstStyle/>
        <a:p>
          <a:endParaRPr lang="es-ES"/>
        </a:p>
      </dgm:t>
    </dgm:pt>
    <dgm:pt modelId="{C43E2DA1-EB84-4B13-86EE-5062E163CEBD}" type="sibTrans" cxnId="{A439DD85-2DEB-44A9-BB6C-712D86B82A94}">
      <dgm:prSet/>
      <dgm:spPr/>
      <dgm:t>
        <a:bodyPr/>
        <a:lstStyle/>
        <a:p>
          <a:endParaRPr lang="es-ES"/>
        </a:p>
      </dgm:t>
    </dgm:pt>
    <dgm:pt modelId="{07010FD4-1DF4-41B2-BCE3-6F7A25B1CA83}">
      <dgm:prSet/>
      <dgm:spPr/>
      <dgm:t>
        <a:bodyPr/>
        <a:lstStyle/>
        <a:p>
          <a:r>
            <a:rPr lang="es-ES" dirty="0"/>
            <a:t>Unidad III</a:t>
          </a:r>
        </a:p>
      </dgm:t>
    </dgm:pt>
    <dgm:pt modelId="{B8EC9049-957D-49F9-BB3C-D1E5B1F95D55}" type="parTrans" cxnId="{3757F49A-AC32-4479-AB1B-51C061B24CBA}">
      <dgm:prSet/>
      <dgm:spPr/>
      <dgm:t>
        <a:bodyPr/>
        <a:lstStyle/>
        <a:p>
          <a:endParaRPr lang="es-ES"/>
        </a:p>
      </dgm:t>
    </dgm:pt>
    <dgm:pt modelId="{10D9FC6F-3E4E-402F-BEC4-9FE0135B41CB}" type="sibTrans" cxnId="{3757F49A-AC32-4479-AB1B-51C061B24CBA}">
      <dgm:prSet/>
      <dgm:spPr/>
      <dgm:t>
        <a:bodyPr/>
        <a:lstStyle/>
        <a:p>
          <a:endParaRPr lang="es-ES"/>
        </a:p>
      </dgm:t>
    </dgm:pt>
    <dgm:pt modelId="{F82F6782-F8C6-4818-9880-49CC192C99E3}">
      <dgm:prSet/>
      <dgm:spPr/>
      <dgm:t>
        <a:bodyPr/>
        <a:lstStyle/>
        <a:p>
          <a:r>
            <a:rPr lang="es-ES" dirty="0"/>
            <a:t>Desarrollo sustentable en las organizaciones</a:t>
          </a:r>
        </a:p>
      </dgm:t>
    </dgm:pt>
    <dgm:pt modelId="{21895D4D-6565-4A7D-97F6-0A5DA3064E0E}" type="parTrans" cxnId="{0A92D209-6F57-4DE6-AC9A-4A88A57672E3}">
      <dgm:prSet/>
      <dgm:spPr/>
      <dgm:t>
        <a:bodyPr/>
        <a:lstStyle/>
        <a:p>
          <a:endParaRPr lang="es-ES"/>
        </a:p>
      </dgm:t>
    </dgm:pt>
    <dgm:pt modelId="{A5D4D9DD-542B-4A67-8F2C-6B18878BEDE0}" type="sibTrans" cxnId="{0A92D209-6F57-4DE6-AC9A-4A88A57672E3}">
      <dgm:prSet/>
      <dgm:spPr/>
      <dgm:t>
        <a:bodyPr/>
        <a:lstStyle/>
        <a:p>
          <a:endParaRPr lang="es-ES"/>
        </a:p>
      </dgm:t>
    </dgm:pt>
    <dgm:pt modelId="{8C9903FB-04D5-49A1-A044-FFFBDCEDB23E}" type="pres">
      <dgm:prSet presAssocID="{E3065474-6F78-4EFB-B377-EDC6F0203810}" presName="linearFlow" presStyleCnt="0">
        <dgm:presLayoutVars>
          <dgm:dir/>
          <dgm:animLvl val="lvl"/>
          <dgm:resizeHandles val="exact"/>
        </dgm:presLayoutVars>
      </dgm:prSet>
      <dgm:spPr/>
    </dgm:pt>
    <dgm:pt modelId="{0B7B8E95-080A-4877-B2D7-1447C938D43D}" type="pres">
      <dgm:prSet presAssocID="{893E929A-1B00-4F78-9BE2-51180B17CFAB}" presName="composite" presStyleCnt="0"/>
      <dgm:spPr/>
    </dgm:pt>
    <dgm:pt modelId="{951E3702-F6BA-4659-B159-A2C5C796E56E}" type="pres">
      <dgm:prSet presAssocID="{893E929A-1B00-4F78-9BE2-51180B17CFAB}" presName="parentText" presStyleLbl="alignNode1" presStyleIdx="0" presStyleCnt="4">
        <dgm:presLayoutVars>
          <dgm:chMax val="1"/>
          <dgm:bulletEnabled val="1"/>
        </dgm:presLayoutVars>
      </dgm:prSet>
      <dgm:spPr/>
    </dgm:pt>
    <dgm:pt modelId="{54209FAA-75F0-4CD7-885A-513FB7DF7D35}" type="pres">
      <dgm:prSet presAssocID="{893E929A-1B00-4F78-9BE2-51180B17CFAB}" presName="descendantText" presStyleLbl="alignAcc1" presStyleIdx="0" presStyleCnt="4">
        <dgm:presLayoutVars>
          <dgm:bulletEnabled val="1"/>
        </dgm:presLayoutVars>
      </dgm:prSet>
      <dgm:spPr/>
    </dgm:pt>
    <dgm:pt modelId="{5891007D-87D0-4F5F-800F-77BE4366118E}" type="pres">
      <dgm:prSet presAssocID="{DC9FA707-1D0A-45BC-9576-F7176C1F7E33}" presName="sp" presStyleCnt="0"/>
      <dgm:spPr/>
    </dgm:pt>
    <dgm:pt modelId="{4CFE237B-00E2-4F9D-9FAB-26E236C3D21C}" type="pres">
      <dgm:prSet presAssocID="{5C798045-B1BD-4BFE-8813-C0C86CCEB4EC}" presName="composite" presStyleCnt="0"/>
      <dgm:spPr/>
    </dgm:pt>
    <dgm:pt modelId="{63994CEB-635E-435A-A668-05115A5AA7C3}" type="pres">
      <dgm:prSet presAssocID="{5C798045-B1BD-4BFE-8813-C0C86CCEB4EC}" presName="parentText" presStyleLbl="alignNode1" presStyleIdx="1" presStyleCnt="4">
        <dgm:presLayoutVars>
          <dgm:chMax val="1"/>
          <dgm:bulletEnabled val="1"/>
        </dgm:presLayoutVars>
      </dgm:prSet>
      <dgm:spPr/>
    </dgm:pt>
    <dgm:pt modelId="{E2455D8B-D2E8-4EEC-8000-4630A8E4E051}" type="pres">
      <dgm:prSet presAssocID="{5C798045-B1BD-4BFE-8813-C0C86CCEB4EC}" presName="descendantText" presStyleLbl="alignAcc1" presStyleIdx="1" presStyleCnt="4">
        <dgm:presLayoutVars>
          <dgm:bulletEnabled val="1"/>
        </dgm:presLayoutVars>
      </dgm:prSet>
      <dgm:spPr/>
    </dgm:pt>
    <dgm:pt modelId="{2867DE7D-4AA0-47D4-8414-CB1E7D4C3306}" type="pres">
      <dgm:prSet presAssocID="{737BBC95-6E34-428B-B0D9-F5F310DCC8D6}" presName="sp" presStyleCnt="0"/>
      <dgm:spPr/>
    </dgm:pt>
    <dgm:pt modelId="{5CFC2455-A5F3-42CA-A31C-CBDBFC807404}" type="pres">
      <dgm:prSet presAssocID="{07010FD4-1DF4-41B2-BCE3-6F7A25B1CA83}" presName="composite" presStyleCnt="0"/>
      <dgm:spPr/>
    </dgm:pt>
    <dgm:pt modelId="{22E559DB-07B4-4045-A98A-D066F3AC617E}" type="pres">
      <dgm:prSet presAssocID="{07010FD4-1DF4-41B2-BCE3-6F7A25B1CA83}" presName="parentText" presStyleLbl="alignNode1" presStyleIdx="2" presStyleCnt="4">
        <dgm:presLayoutVars>
          <dgm:chMax val="1"/>
          <dgm:bulletEnabled val="1"/>
        </dgm:presLayoutVars>
      </dgm:prSet>
      <dgm:spPr/>
    </dgm:pt>
    <dgm:pt modelId="{D8A89FF4-4FAF-4630-BB93-807706234798}" type="pres">
      <dgm:prSet presAssocID="{07010FD4-1DF4-41B2-BCE3-6F7A25B1CA83}" presName="descendantText" presStyleLbl="alignAcc1" presStyleIdx="2" presStyleCnt="4">
        <dgm:presLayoutVars>
          <dgm:bulletEnabled val="1"/>
        </dgm:presLayoutVars>
      </dgm:prSet>
      <dgm:spPr/>
    </dgm:pt>
    <dgm:pt modelId="{F5FE30C2-7491-4F95-ADF0-38337842529B}" type="pres">
      <dgm:prSet presAssocID="{10D9FC6F-3E4E-402F-BEC4-9FE0135B41CB}" presName="sp" presStyleCnt="0"/>
      <dgm:spPr/>
    </dgm:pt>
    <dgm:pt modelId="{AC5AAEEB-040E-430B-B931-16D72776C51C}" type="pres">
      <dgm:prSet presAssocID="{B8B2DADF-6D59-4C26-BA07-11CB427AF0CF}" presName="composite" presStyleCnt="0"/>
      <dgm:spPr/>
    </dgm:pt>
    <dgm:pt modelId="{A0228BBF-E0B3-41C9-9121-917A07FA7576}" type="pres">
      <dgm:prSet presAssocID="{B8B2DADF-6D59-4C26-BA07-11CB427AF0CF}" presName="parentText" presStyleLbl="alignNode1" presStyleIdx="3" presStyleCnt="4">
        <dgm:presLayoutVars>
          <dgm:chMax val="1"/>
          <dgm:bulletEnabled val="1"/>
        </dgm:presLayoutVars>
      </dgm:prSet>
      <dgm:spPr/>
    </dgm:pt>
    <dgm:pt modelId="{E486EFB2-7D3F-4CB3-AB0F-E02F7A8FC6BA}" type="pres">
      <dgm:prSet presAssocID="{B8B2DADF-6D59-4C26-BA07-11CB427AF0CF}" presName="descendantText" presStyleLbl="alignAcc1" presStyleIdx="3" presStyleCnt="4">
        <dgm:presLayoutVars>
          <dgm:bulletEnabled val="1"/>
        </dgm:presLayoutVars>
      </dgm:prSet>
      <dgm:spPr/>
    </dgm:pt>
  </dgm:ptLst>
  <dgm:cxnLst>
    <dgm:cxn modelId="{7D2ED300-AED7-4B84-ADAF-74F1E08A3C7C}" type="presOf" srcId="{5C798045-B1BD-4BFE-8813-C0C86CCEB4EC}" destId="{63994CEB-635E-435A-A668-05115A5AA7C3}" srcOrd="0" destOrd="0" presId="urn:microsoft.com/office/officeart/2005/8/layout/chevron2"/>
    <dgm:cxn modelId="{0A92D209-6F57-4DE6-AC9A-4A88A57672E3}" srcId="{07010FD4-1DF4-41B2-BCE3-6F7A25B1CA83}" destId="{F82F6782-F8C6-4818-9880-49CC192C99E3}" srcOrd="0" destOrd="0" parTransId="{21895D4D-6565-4A7D-97F6-0A5DA3064E0E}" sibTransId="{A5D4D9DD-542B-4A67-8F2C-6B18878BEDE0}"/>
    <dgm:cxn modelId="{57013A24-0CB6-47C3-8DAC-947DA2AE40DF}" srcId="{E3065474-6F78-4EFB-B377-EDC6F0203810}" destId="{893E929A-1B00-4F78-9BE2-51180B17CFAB}" srcOrd="0" destOrd="0" parTransId="{E5801086-FB47-41A5-AE43-5FE9CC2745B6}" sibTransId="{DC9FA707-1D0A-45BC-9576-F7176C1F7E33}"/>
    <dgm:cxn modelId="{01C02235-1EF8-494B-B4CA-5119D61172E0}" srcId="{5C798045-B1BD-4BFE-8813-C0C86CCEB4EC}" destId="{7FB9BC5C-9A62-4F1D-A66C-690F8392E765}" srcOrd="0" destOrd="0" parTransId="{DF688927-D0B6-4684-9CAC-2E2243466207}" sibTransId="{BFB5DDEB-5C0E-4F25-A0A2-F909184463F9}"/>
    <dgm:cxn modelId="{73BCE95E-21E9-4113-927A-4BA8B4CF6442}" srcId="{893E929A-1B00-4F78-9BE2-51180B17CFAB}" destId="{915B1552-4DBD-4715-B33C-390FE11F77A3}" srcOrd="0" destOrd="0" parTransId="{AB8B109F-C3A5-4DE0-BB65-20212B5B9FC5}" sibTransId="{DC73478D-2F13-4FD4-BBA8-95788BEEDEA3}"/>
    <dgm:cxn modelId="{BC72F050-D255-4653-9776-C150E4E995D7}" type="presOf" srcId="{915B1552-4DBD-4715-B33C-390FE11F77A3}" destId="{54209FAA-75F0-4CD7-885A-513FB7DF7D35}" srcOrd="0" destOrd="0" presId="urn:microsoft.com/office/officeart/2005/8/layout/chevron2"/>
    <dgm:cxn modelId="{86C0A751-8E8A-4486-80EC-428EE935F20F}" type="presOf" srcId="{B8B2DADF-6D59-4C26-BA07-11CB427AF0CF}" destId="{A0228BBF-E0B3-41C9-9121-917A07FA7576}" srcOrd="0" destOrd="0" presId="urn:microsoft.com/office/officeart/2005/8/layout/chevron2"/>
    <dgm:cxn modelId="{12CB3176-5CD4-4956-BBB5-5C9BA026C351}" type="presOf" srcId="{5C1C6B6A-2634-42D6-A88E-5815566B49D1}" destId="{E486EFB2-7D3F-4CB3-AB0F-E02F7A8FC6BA}" srcOrd="0" destOrd="0" presId="urn:microsoft.com/office/officeart/2005/8/layout/chevron2"/>
    <dgm:cxn modelId="{B809365A-FE2E-4D66-8DBF-128131230817}" srcId="{E3065474-6F78-4EFB-B377-EDC6F0203810}" destId="{5C798045-B1BD-4BFE-8813-C0C86CCEB4EC}" srcOrd="1" destOrd="0" parTransId="{0D7AF811-BCB2-4E2F-9D36-B507C84FB220}" sibTransId="{737BBC95-6E34-428B-B0D9-F5F310DCC8D6}"/>
    <dgm:cxn modelId="{A439DD85-2DEB-44A9-BB6C-712D86B82A94}" srcId="{B8B2DADF-6D59-4C26-BA07-11CB427AF0CF}" destId="{5C1C6B6A-2634-42D6-A88E-5815566B49D1}" srcOrd="0" destOrd="0" parTransId="{19596A5A-2B6B-4DE7-B9C7-567C416797D6}" sibTransId="{C43E2DA1-EB84-4B13-86EE-5062E163CEBD}"/>
    <dgm:cxn modelId="{3757F49A-AC32-4479-AB1B-51C061B24CBA}" srcId="{E3065474-6F78-4EFB-B377-EDC6F0203810}" destId="{07010FD4-1DF4-41B2-BCE3-6F7A25B1CA83}" srcOrd="2" destOrd="0" parTransId="{B8EC9049-957D-49F9-BB3C-D1E5B1F95D55}" sibTransId="{10D9FC6F-3E4E-402F-BEC4-9FE0135B41CB}"/>
    <dgm:cxn modelId="{58CC6BA8-8BBF-4EDD-A21A-D7822AE4F22E}" type="presOf" srcId="{07010FD4-1DF4-41B2-BCE3-6F7A25B1CA83}" destId="{22E559DB-07B4-4045-A98A-D066F3AC617E}" srcOrd="0" destOrd="0" presId="urn:microsoft.com/office/officeart/2005/8/layout/chevron2"/>
    <dgm:cxn modelId="{F946BAB7-54DD-497C-9AA4-D2900A212240}" srcId="{E3065474-6F78-4EFB-B377-EDC6F0203810}" destId="{B8B2DADF-6D59-4C26-BA07-11CB427AF0CF}" srcOrd="3" destOrd="0" parTransId="{4EBB09E0-55EC-4B36-8AFB-2F3036CB2190}" sibTransId="{E2E8DACD-F9DD-4AEC-9D54-A9AEB10ADC0A}"/>
    <dgm:cxn modelId="{9D0518BA-3A64-46F5-9B17-80115EFC9C54}" type="presOf" srcId="{E3065474-6F78-4EFB-B377-EDC6F0203810}" destId="{8C9903FB-04D5-49A1-A044-FFFBDCEDB23E}" srcOrd="0" destOrd="0" presId="urn:microsoft.com/office/officeart/2005/8/layout/chevron2"/>
    <dgm:cxn modelId="{8D80BDCC-B5B9-4FE5-BDC2-4CCD20C72359}" type="presOf" srcId="{7FB9BC5C-9A62-4F1D-A66C-690F8392E765}" destId="{E2455D8B-D2E8-4EEC-8000-4630A8E4E051}" srcOrd="0" destOrd="0" presId="urn:microsoft.com/office/officeart/2005/8/layout/chevron2"/>
    <dgm:cxn modelId="{C0AA3AE0-57C3-43B3-B65F-5004EBDF0FCB}" type="presOf" srcId="{893E929A-1B00-4F78-9BE2-51180B17CFAB}" destId="{951E3702-F6BA-4659-B159-A2C5C796E56E}" srcOrd="0" destOrd="0" presId="urn:microsoft.com/office/officeart/2005/8/layout/chevron2"/>
    <dgm:cxn modelId="{CD2D5AE1-20C8-4FAC-9B51-80E56553D4D0}" type="presOf" srcId="{F82F6782-F8C6-4818-9880-49CC192C99E3}" destId="{D8A89FF4-4FAF-4630-BB93-807706234798}" srcOrd="0" destOrd="0" presId="urn:microsoft.com/office/officeart/2005/8/layout/chevron2"/>
    <dgm:cxn modelId="{7726A617-61C6-42A2-8E67-B013F817F072}" type="presParOf" srcId="{8C9903FB-04D5-49A1-A044-FFFBDCEDB23E}" destId="{0B7B8E95-080A-4877-B2D7-1447C938D43D}" srcOrd="0" destOrd="0" presId="urn:microsoft.com/office/officeart/2005/8/layout/chevron2"/>
    <dgm:cxn modelId="{29209F3A-1BB0-474A-9DC3-AED745C02473}" type="presParOf" srcId="{0B7B8E95-080A-4877-B2D7-1447C938D43D}" destId="{951E3702-F6BA-4659-B159-A2C5C796E56E}" srcOrd="0" destOrd="0" presId="urn:microsoft.com/office/officeart/2005/8/layout/chevron2"/>
    <dgm:cxn modelId="{429815EB-8A04-4C7D-9C77-75EF339EBA5B}" type="presParOf" srcId="{0B7B8E95-080A-4877-B2D7-1447C938D43D}" destId="{54209FAA-75F0-4CD7-885A-513FB7DF7D35}" srcOrd="1" destOrd="0" presId="urn:microsoft.com/office/officeart/2005/8/layout/chevron2"/>
    <dgm:cxn modelId="{EFC76252-8381-4B32-8770-A415E76FF9D1}" type="presParOf" srcId="{8C9903FB-04D5-49A1-A044-FFFBDCEDB23E}" destId="{5891007D-87D0-4F5F-800F-77BE4366118E}" srcOrd="1" destOrd="0" presId="urn:microsoft.com/office/officeart/2005/8/layout/chevron2"/>
    <dgm:cxn modelId="{91C83946-031D-4308-88B5-43BF3E410051}" type="presParOf" srcId="{8C9903FB-04D5-49A1-A044-FFFBDCEDB23E}" destId="{4CFE237B-00E2-4F9D-9FAB-26E236C3D21C}" srcOrd="2" destOrd="0" presId="urn:microsoft.com/office/officeart/2005/8/layout/chevron2"/>
    <dgm:cxn modelId="{D72165AB-E877-4591-B66B-233A1D99DFC4}" type="presParOf" srcId="{4CFE237B-00E2-4F9D-9FAB-26E236C3D21C}" destId="{63994CEB-635E-435A-A668-05115A5AA7C3}" srcOrd="0" destOrd="0" presId="urn:microsoft.com/office/officeart/2005/8/layout/chevron2"/>
    <dgm:cxn modelId="{7AFAC4FD-DB4E-403F-AEE1-3029A44EA294}" type="presParOf" srcId="{4CFE237B-00E2-4F9D-9FAB-26E236C3D21C}" destId="{E2455D8B-D2E8-4EEC-8000-4630A8E4E051}" srcOrd="1" destOrd="0" presId="urn:microsoft.com/office/officeart/2005/8/layout/chevron2"/>
    <dgm:cxn modelId="{9252A3C9-1E19-4786-9E3B-6CD10B872F1C}" type="presParOf" srcId="{8C9903FB-04D5-49A1-A044-FFFBDCEDB23E}" destId="{2867DE7D-4AA0-47D4-8414-CB1E7D4C3306}" srcOrd="3" destOrd="0" presId="urn:microsoft.com/office/officeart/2005/8/layout/chevron2"/>
    <dgm:cxn modelId="{FDAF9EF5-C7AE-4650-87BA-266C8B05374B}" type="presParOf" srcId="{8C9903FB-04D5-49A1-A044-FFFBDCEDB23E}" destId="{5CFC2455-A5F3-42CA-A31C-CBDBFC807404}" srcOrd="4" destOrd="0" presId="urn:microsoft.com/office/officeart/2005/8/layout/chevron2"/>
    <dgm:cxn modelId="{3D02E075-9EA6-434E-9FA6-1CF317AD6883}" type="presParOf" srcId="{5CFC2455-A5F3-42CA-A31C-CBDBFC807404}" destId="{22E559DB-07B4-4045-A98A-D066F3AC617E}" srcOrd="0" destOrd="0" presId="urn:microsoft.com/office/officeart/2005/8/layout/chevron2"/>
    <dgm:cxn modelId="{0FFC0D30-483A-4D19-93D6-23AFF569D86C}" type="presParOf" srcId="{5CFC2455-A5F3-42CA-A31C-CBDBFC807404}" destId="{D8A89FF4-4FAF-4630-BB93-807706234798}" srcOrd="1" destOrd="0" presId="urn:microsoft.com/office/officeart/2005/8/layout/chevron2"/>
    <dgm:cxn modelId="{A28E0EFE-2147-4080-BE30-1FA57A7F2643}" type="presParOf" srcId="{8C9903FB-04D5-49A1-A044-FFFBDCEDB23E}" destId="{F5FE30C2-7491-4F95-ADF0-38337842529B}" srcOrd="5" destOrd="0" presId="urn:microsoft.com/office/officeart/2005/8/layout/chevron2"/>
    <dgm:cxn modelId="{C634F094-5B4B-4B2F-8F4E-8CFF7873BAF7}" type="presParOf" srcId="{8C9903FB-04D5-49A1-A044-FFFBDCEDB23E}" destId="{AC5AAEEB-040E-430B-B931-16D72776C51C}" srcOrd="6" destOrd="0" presId="urn:microsoft.com/office/officeart/2005/8/layout/chevron2"/>
    <dgm:cxn modelId="{518EF866-EFBF-4771-BBC3-E01CE0C8D3B5}" type="presParOf" srcId="{AC5AAEEB-040E-430B-B931-16D72776C51C}" destId="{A0228BBF-E0B3-41C9-9121-917A07FA7576}" srcOrd="0" destOrd="0" presId="urn:microsoft.com/office/officeart/2005/8/layout/chevron2"/>
    <dgm:cxn modelId="{57E637D9-F475-4126-8D36-3DE94FEF312D}" type="presParOf" srcId="{AC5AAEEB-040E-430B-B931-16D72776C51C}" destId="{E486EFB2-7D3F-4CB3-AB0F-E02F7A8FC6BA}"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E4C2BDC-856F-4639-BE7C-7B86550765C9}" type="doc">
      <dgm:prSet loTypeId="urn:microsoft.com/office/officeart/2005/8/layout/vList4" loCatId="list" qsTypeId="urn:microsoft.com/office/officeart/2005/8/quickstyle/simple1" qsCatId="simple" csTypeId="urn:microsoft.com/office/officeart/2005/8/colors/colorful1" csCatId="colorful" phldr="1"/>
      <dgm:spPr/>
      <dgm:t>
        <a:bodyPr/>
        <a:lstStyle/>
        <a:p>
          <a:endParaRPr lang="es-MX"/>
        </a:p>
      </dgm:t>
    </dgm:pt>
    <dgm:pt modelId="{9C1556CF-5FF9-4AE5-AD39-D3A3AD87F9D5}">
      <dgm:prSet phldrT="[Texto]"/>
      <dgm:spPr/>
      <dgm:t>
        <a:bodyPr/>
        <a:lstStyle/>
        <a:p>
          <a:r>
            <a:rPr lang="es-MX" dirty="0"/>
            <a:t>Sócrates (470-399 </a:t>
          </a:r>
          <a:r>
            <a:rPr lang="es-MX" dirty="0" err="1"/>
            <a:t>a.c.</a:t>
          </a:r>
          <a:r>
            <a:rPr lang="es-MX" dirty="0"/>
            <a:t>)</a:t>
          </a:r>
        </a:p>
      </dgm:t>
    </dgm:pt>
    <dgm:pt modelId="{2F701AE3-B252-4F8F-B4BB-0BAC057BC358}" type="parTrans" cxnId="{E8137173-CA7E-4D87-9ED4-7EEC5138F9F2}">
      <dgm:prSet/>
      <dgm:spPr/>
      <dgm:t>
        <a:bodyPr/>
        <a:lstStyle/>
        <a:p>
          <a:endParaRPr lang="es-MX"/>
        </a:p>
      </dgm:t>
    </dgm:pt>
    <dgm:pt modelId="{742CF3A2-60A7-4A5A-AC83-D88DF183210D}" type="sibTrans" cxnId="{E8137173-CA7E-4D87-9ED4-7EEC5138F9F2}">
      <dgm:prSet/>
      <dgm:spPr/>
      <dgm:t>
        <a:bodyPr/>
        <a:lstStyle/>
        <a:p>
          <a:endParaRPr lang="es-MX"/>
        </a:p>
      </dgm:t>
    </dgm:pt>
    <dgm:pt modelId="{F9F5CEAB-D5C7-4E87-AD70-194A679AC3DB}">
      <dgm:prSet phldrT="[Texto]"/>
      <dgm:spPr/>
      <dgm:t>
        <a:bodyPr/>
        <a:lstStyle/>
        <a:p>
          <a:r>
            <a:rPr lang="es-MX" dirty="0"/>
            <a:t>El bien supremo es la sabiduría</a:t>
          </a:r>
        </a:p>
      </dgm:t>
    </dgm:pt>
    <dgm:pt modelId="{B1E2AEAD-E481-448B-B9FF-718F042AB6B2}" type="parTrans" cxnId="{64F591BC-A925-48CE-A80F-C2FD872938EA}">
      <dgm:prSet/>
      <dgm:spPr/>
      <dgm:t>
        <a:bodyPr/>
        <a:lstStyle/>
        <a:p>
          <a:endParaRPr lang="es-MX"/>
        </a:p>
      </dgm:t>
    </dgm:pt>
    <dgm:pt modelId="{FD95CE18-195C-489E-97BA-667FA8351714}" type="sibTrans" cxnId="{64F591BC-A925-48CE-A80F-C2FD872938EA}">
      <dgm:prSet/>
      <dgm:spPr/>
      <dgm:t>
        <a:bodyPr/>
        <a:lstStyle/>
        <a:p>
          <a:endParaRPr lang="es-MX"/>
        </a:p>
      </dgm:t>
    </dgm:pt>
    <dgm:pt modelId="{9665F70A-15D4-4510-B4F2-68B384B90562}">
      <dgm:prSet phldrT="[Texto]"/>
      <dgm:spPr/>
      <dgm:t>
        <a:bodyPr/>
        <a:lstStyle/>
        <a:p>
          <a:r>
            <a:rPr lang="es-MX" dirty="0"/>
            <a:t>Se pretende alcanzar el bien suprimiendo al ignorancia. “Somos malos porque somos ignorantes”</a:t>
          </a:r>
        </a:p>
      </dgm:t>
    </dgm:pt>
    <dgm:pt modelId="{470A8E7C-1582-4132-AAFA-3EAC81B03EB2}" type="parTrans" cxnId="{D4697655-F767-490E-A62D-6DE3229C1F44}">
      <dgm:prSet/>
      <dgm:spPr/>
      <dgm:t>
        <a:bodyPr/>
        <a:lstStyle/>
        <a:p>
          <a:endParaRPr lang="es-MX"/>
        </a:p>
      </dgm:t>
    </dgm:pt>
    <dgm:pt modelId="{E92F452E-336E-44A3-B6B9-DCCBB17566C3}" type="sibTrans" cxnId="{D4697655-F767-490E-A62D-6DE3229C1F44}">
      <dgm:prSet/>
      <dgm:spPr/>
      <dgm:t>
        <a:bodyPr/>
        <a:lstStyle/>
        <a:p>
          <a:endParaRPr lang="es-MX"/>
        </a:p>
      </dgm:t>
    </dgm:pt>
    <dgm:pt modelId="{3C33B650-A85E-4592-A04D-AAFA2E95DF11}">
      <dgm:prSet phldrT="[Texto]"/>
      <dgm:spPr/>
      <dgm:t>
        <a:bodyPr/>
        <a:lstStyle/>
        <a:p>
          <a:r>
            <a:rPr lang="es-MX" dirty="0"/>
            <a:t>Aristóteles (384-322 </a:t>
          </a:r>
          <a:r>
            <a:rPr lang="es-MX" dirty="0" err="1"/>
            <a:t>a.c.</a:t>
          </a:r>
          <a:r>
            <a:rPr lang="es-MX" dirty="0"/>
            <a:t>)</a:t>
          </a:r>
        </a:p>
      </dgm:t>
    </dgm:pt>
    <dgm:pt modelId="{D4D97620-9E58-4B17-B215-9FA8D9FF932F}" type="parTrans" cxnId="{ACA5B7AC-6A10-4ECE-9BF6-7670551FAD8D}">
      <dgm:prSet/>
      <dgm:spPr/>
      <dgm:t>
        <a:bodyPr/>
        <a:lstStyle/>
        <a:p>
          <a:endParaRPr lang="es-MX"/>
        </a:p>
      </dgm:t>
    </dgm:pt>
    <dgm:pt modelId="{DCB0B9E5-9F0A-4D6E-97AF-D246D331A111}" type="sibTrans" cxnId="{ACA5B7AC-6A10-4ECE-9BF6-7670551FAD8D}">
      <dgm:prSet/>
      <dgm:spPr/>
      <dgm:t>
        <a:bodyPr/>
        <a:lstStyle/>
        <a:p>
          <a:endParaRPr lang="es-MX"/>
        </a:p>
      </dgm:t>
    </dgm:pt>
    <dgm:pt modelId="{B32793DB-4B37-4AEA-8975-956D52C9DA2F}">
      <dgm:prSet phldrT="[Texto]"/>
      <dgm:spPr/>
      <dgm:t>
        <a:bodyPr/>
        <a:lstStyle/>
        <a:p>
          <a:r>
            <a:rPr lang="es-MX" dirty="0"/>
            <a:t>El bien supremo es al felicidad</a:t>
          </a:r>
        </a:p>
      </dgm:t>
    </dgm:pt>
    <dgm:pt modelId="{B99F73F1-439D-470F-9878-DA3AEBF96934}" type="parTrans" cxnId="{A1DFB32A-6AEB-4405-8A32-DC5438008A25}">
      <dgm:prSet/>
      <dgm:spPr/>
      <dgm:t>
        <a:bodyPr/>
        <a:lstStyle/>
        <a:p>
          <a:endParaRPr lang="es-MX"/>
        </a:p>
      </dgm:t>
    </dgm:pt>
    <dgm:pt modelId="{F544FC31-F6C1-4B8B-8AC7-98ECED0FD0F6}" type="sibTrans" cxnId="{A1DFB32A-6AEB-4405-8A32-DC5438008A25}">
      <dgm:prSet/>
      <dgm:spPr/>
      <dgm:t>
        <a:bodyPr/>
        <a:lstStyle/>
        <a:p>
          <a:endParaRPr lang="es-MX"/>
        </a:p>
      </dgm:t>
    </dgm:pt>
    <dgm:pt modelId="{F05FF4C3-F35C-45C3-80C1-BE913B5C43BF}">
      <dgm:prSet phldrT="[Texto]"/>
      <dgm:spPr/>
      <dgm:t>
        <a:bodyPr/>
        <a:lstStyle/>
        <a:p>
          <a:r>
            <a:rPr lang="es-MX" dirty="0"/>
            <a:t>Se pretende alcanzar el bien desarrollando la actividad propia del hombre, el conocimiento y mediante la virtud “comportamiento humano”</a:t>
          </a:r>
        </a:p>
      </dgm:t>
    </dgm:pt>
    <dgm:pt modelId="{10856D82-71D9-4456-8BF4-037371A6BFD2}" type="parTrans" cxnId="{005DD06D-C345-4DE0-AD1F-88A09159A177}">
      <dgm:prSet/>
      <dgm:spPr/>
      <dgm:t>
        <a:bodyPr/>
        <a:lstStyle/>
        <a:p>
          <a:endParaRPr lang="es-MX"/>
        </a:p>
      </dgm:t>
    </dgm:pt>
    <dgm:pt modelId="{980CFB5F-64C1-4933-90F1-AA55D8E3E144}" type="sibTrans" cxnId="{005DD06D-C345-4DE0-AD1F-88A09159A177}">
      <dgm:prSet/>
      <dgm:spPr/>
      <dgm:t>
        <a:bodyPr/>
        <a:lstStyle/>
        <a:p>
          <a:endParaRPr lang="es-MX"/>
        </a:p>
      </dgm:t>
    </dgm:pt>
    <dgm:pt modelId="{B5D94E19-00A7-426F-89F5-1BF21413D388}">
      <dgm:prSet phldrT="[Texto]"/>
      <dgm:spPr/>
      <dgm:t>
        <a:bodyPr/>
        <a:lstStyle/>
        <a:p>
          <a:r>
            <a:rPr lang="es-MX" dirty="0"/>
            <a:t>Platón (427-347 </a:t>
          </a:r>
          <a:r>
            <a:rPr lang="es-MX" dirty="0" err="1"/>
            <a:t>a.c.</a:t>
          </a:r>
          <a:r>
            <a:rPr lang="es-MX" dirty="0"/>
            <a:t>)</a:t>
          </a:r>
        </a:p>
      </dgm:t>
    </dgm:pt>
    <dgm:pt modelId="{6F7D6F66-4A9A-49D5-9F27-755EC7ADD8C0}" type="parTrans" cxnId="{B37CB755-564D-4A69-8725-3C9151CCA136}">
      <dgm:prSet/>
      <dgm:spPr/>
      <dgm:t>
        <a:bodyPr/>
        <a:lstStyle/>
        <a:p>
          <a:endParaRPr lang="es-MX"/>
        </a:p>
      </dgm:t>
    </dgm:pt>
    <dgm:pt modelId="{D4DC7BA2-23DE-4BC4-9EEE-995EE8BCB8E0}" type="sibTrans" cxnId="{B37CB755-564D-4A69-8725-3C9151CCA136}">
      <dgm:prSet/>
      <dgm:spPr/>
      <dgm:t>
        <a:bodyPr/>
        <a:lstStyle/>
        <a:p>
          <a:endParaRPr lang="es-MX"/>
        </a:p>
      </dgm:t>
    </dgm:pt>
    <dgm:pt modelId="{87FCDAB8-9531-47E4-A8D0-A3E230735EB2}">
      <dgm:prSet phldrT="[Texto]"/>
      <dgm:spPr/>
      <dgm:t>
        <a:bodyPr/>
        <a:lstStyle/>
        <a:p>
          <a:r>
            <a:rPr lang="es-MX" dirty="0"/>
            <a:t>La virtud es conocimiento  y este puede ser aprendido</a:t>
          </a:r>
        </a:p>
      </dgm:t>
    </dgm:pt>
    <dgm:pt modelId="{24F7B2AF-EFED-4F95-86AC-55E29488D217}" type="parTrans" cxnId="{BB1673D1-5DE8-4BDD-B701-963BFEB1789C}">
      <dgm:prSet/>
      <dgm:spPr/>
      <dgm:t>
        <a:bodyPr/>
        <a:lstStyle/>
        <a:p>
          <a:endParaRPr lang="es-MX"/>
        </a:p>
      </dgm:t>
    </dgm:pt>
    <dgm:pt modelId="{ED639B32-FFD9-45E4-BE9D-1B2805473534}" type="sibTrans" cxnId="{BB1673D1-5DE8-4BDD-B701-963BFEB1789C}">
      <dgm:prSet/>
      <dgm:spPr/>
      <dgm:t>
        <a:bodyPr/>
        <a:lstStyle/>
        <a:p>
          <a:endParaRPr lang="es-MX"/>
        </a:p>
      </dgm:t>
    </dgm:pt>
    <dgm:pt modelId="{A7892565-59FA-4E41-9EFC-A859A2AE16AF}">
      <dgm:prSet phldrT="[Texto]"/>
      <dgm:spPr/>
      <dgm:t>
        <a:bodyPr/>
        <a:lstStyle/>
        <a:p>
          <a:endParaRPr lang="es-MX" dirty="0"/>
        </a:p>
      </dgm:t>
    </dgm:pt>
    <dgm:pt modelId="{DA5FA825-00C0-4266-B52E-EAC8CB00D891}" type="parTrans" cxnId="{EF0CA992-13C2-4DA6-9678-EFC746F37BBF}">
      <dgm:prSet/>
      <dgm:spPr/>
      <dgm:t>
        <a:bodyPr/>
        <a:lstStyle/>
        <a:p>
          <a:endParaRPr lang="es-MX"/>
        </a:p>
      </dgm:t>
    </dgm:pt>
    <dgm:pt modelId="{0BF1658B-A0C3-4337-89DD-1403A15A7E36}" type="sibTrans" cxnId="{EF0CA992-13C2-4DA6-9678-EFC746F37BBF}">
      <dgm:prSet/>
      <dgm:spPr/>
      <dgm:t>
        <a:bodyPr/>
        <a:lstStyle/>
        <a:p>
          <a:endParaRPr lang="es-MX"/>
        </a:p>
      </dgm:t>
    </dgm:pt>
    <dgm:pt modelId="{7664600F-EA58-4CC5-B6AE-6618600680A3}">
      <dgm:prSet phldrT="[Texto]"/>
      <dgm:spPr/>
      <dgm:t>
        <a:bodyPr/>
        <a:lstStyle/>
        <a:p>
          <a:r>
            <a:rPr lang="es-MX" b="0" i="0" dirty="0"/>
            <a:t>la falta de virtud es equivalente, pues, a la ignorancia. Sólo quien conoce la Idea de Bien puede actuar correctamente,</a:t>
          </a:r>
          <a:endParaRPr lang="es-MX" dirty="0"/>
        </a:p>
      </dgm:t>
    </dgm:pt>
    <dgm:pt modelId="{DF68295D-2251-4304-BA1B-0DDBE122985C}" type="parTrans" cxnId="{F259C279-62DC-4DE0-93F4-A873D7B96D78}">
      <dgm:prSet/>
      <dgm:spPr/>
      <dgm:t>
        <a:bodyPr/>
        <a:lstStyle/>
        <a:p>
          <a:endParaRPr lang="es-MX"/>
        </a:p>
      </dgm:t>
    </dgm:pt>
    <dgm:pt modelId="{62FAB79D-7F91-431A-9CA9-C43F7E2745FA}" type="sibTrans" cxnId="{F259C279-62DC-4DE0-93F4-A873D7B96D78}">
      <dgm:prSet/>
      <dgm:spPr/>
      <dgm:t>
        <a:bodyPr/>
        <a:lstStyle/>
        <a:p>
          <a:endParaRPr lang="es-MX"/>
        </a:p>
      </dgm:t>
    </dgm:pt>
    <dgm:pt modelId="{A1D0BD2C-99C5-4329-8A19-38EAB0543FA7}" type="pres">
      <dgm:prSet presAssocID="{CE4C2BDC-856F-4639-BE7C-7B86550765C9}" presName="linear" presStyleCnt="0">
        <dgm:presLayoutVars>
          <dgm:dir/>
          <dgm:resizeHandles val="exact"/>
        </dgm:presLayoutVars>
      </dgm:prSet>
      <dgm:spPr/>
    </dgm:pt>
    <dgm:pt modelId="{56F4723B-0111-45EA-B1A6-E8D99D05C6AB}" type="pres">
      <dgm:prSet presAssocID="{9C1556CF-5FF9-4AE5-AD39-D3A3AD87F9D5}" presName="comp" presStyleCnt="0"/>
      <dgm:spPr/>
    </dgm:pt>
    <dgm:pt modelId="{182C0B36-E346-4A03-B733-FFAB8C72698E}" type="pres">
      <dgm:prSet presAssocID="{9C1556CF-5FF9-4AE5-AD39-D3A3AD87F9D5}" presName="box" presStyleLbl="node1" presStyleIdx="0" presStyleCnt="3"/>
      <dgm:spPr/>
    </dgm:pt>
    <dgm:pt modelId="{48C51D18-89DE-45FD-A9B2-97F6F45042FA}" type="pres">
      <dgm:prSet presAssocID="{9C1556CF-5FF9-4AE5-AD39-D3A3AD87F9D5}" presName="img" presStyleLbl="fgImgPlace1" presStyleIdx="0" presStyleCnt="3"/>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t="-12000" b="-12000"/>
          </a:stretch>
        </a:blipFill>
      </dgm:spPr>
    </dgm:pt>
    <dgm:pt modelId="{24ADBAC3-D704-4F00-9349-D26A7F8851D2}" type="pres">
      <dgm:prSet presAssocID="{9C1556CF-5FF9-4AE5-AD39-D3A3AD87F9D5}" presName="text" presStyleLbl="node1" presStyleIdx="0" presStyleCnt="3">
        <dgm:presLayoutVars>
          <dgm:bulletEnabled val="1"/>
        </dgm:presLayoutVars>
      </dgm:prSet>
      <dgm:spPr/>
    </dgm:pt>
    <dgm:pt modelId="{E29F995F-F341-43AB-BB54-3E5F65398FED}" type="pres">
      <dgm:prSet presAssocID="{742CF3A2-60A7-4A5A-AC83-D88DF183210D}" presName="spacer" presStyleCnt="0"/>
      <dgm:spPr/>
    </dgm:pt>
    <dgm:pt modelId="{0C1A164F-3980-4E20-B594-974B03926565}" type="pres">
      <dgm:prSet presAssocID="{3C33B650-A85E-4592-A04D-AAFA2E95DF11}" presName="comp" presStyleCnt="0"/>
      <dgm:spPr/>
    </dgm:pt>
    <dgm:pt modelId="{D10259FF-0992-48AC-93E7-D69A66EBCD36}" type="pres">
      <dgm:prSet presAssocID="{3C33B650-A85E-4592-A04D-AAFA2E95DF11}" presName="box" presStyleLbl="node1" presStyleIdx="1" presStyleCnt="3"/>
      <dgm:spPr/>
    </dgm:pt>
    <dgm:pt modelId="{63E30A6F-FE30-4EEE-A48B-C9660831E2E8}" type="pres">
      <dgm:prSet presAssocID="{3C33B650-A85E-4592-A04D-AAFA2E95DF11}" presName="img" presStyleLbl="fgImgPlace1" presStyleIdx="1" presStyleCnt="3"/>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t="-1000" b="-1000"/>
          </a:stretch>
        </a:blipFill>
      </dgm:spPr>
    </dgm:pt>
    <dgm:pt modelId="{885C854D-BFCB-4869-9C8A-9E8B8BE643D9}" type="pres">
      <dgm:prSet presAssocID="{3C33B650-A85E-4592-A04D-AAFA2E95DF11}" presName="text" presStyleLbl="node1" presStyleIdx="1" presStyleCnt="3">
        <dgm:presLayoutVars>
          <dgm:bulletEnabled val="1"/>
        </dgm:presLayoutVars>
      </dgm:prSet>
      <dgm:spPr/>
    </dgm:pt>
    <dgm:pt modelId="{A3BF6477-FA9C-4762-8A1B-478F44C2FA91}" type="pres">
      <dgm:prSet presAssocID="{DCB0B9E5-9F0A-4D6E-97AF-D246D331A111}" presName="spacer" presStyleCnt="0"/>
      <dgm:spPr/>
    </dgm:pt>
    <dgm:pt modelId="{B551EE41-58C9-4486-B741-5E6E7F485795}" type="pres">
      <dgm:prSet presAssocID="{B5D94E19-00A7-426F-89F5-1BF21413D388}" presName="comp" presStyleCnt="0"/>
      <dgm:spPr/>
    </dgm:pt>
    <dgm:pt modelId="{1B7BBF61-9BA6-4E7F-85A5-DDDBA37FDC06}" type="pres">
      <dgm:prSet presAssocID="{B5D94E19-00A7-426F-89F5-1BF21413D388}" presName="box" presStyleLbl="node1" presStyleIdx="2" presStyleCnt="3"/>
      <dgm:spPr/>
    </dgm:pt>
    <dgm:pt modelId="{B4893098-6236-4984-A544-65F66F332AB4}" type="pres">
      <dgm:prSet presAssocID="{B5D94E19-00A7-426F-89F5-1BF21413D388}" presName="img"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t="-41000" b="-41000"/>
          </a:stretch>
        </a:blipFill>
      </dgm:spPr>
    </dgm:pt>
    <dgm:pt modelId="{A509C8B8-0585-43E7-8B98-71412B22DE8C}" type="pres">
      <dgm:prSet presAssocID="{B5D94E19-00A7-426F-89F5-1BF21413D388}" presName="text" presStyleLbl="node1" presStyleIdx="2" presStyleCnt="3">
        <dgm:presLayoutVars>
          <dgm:bulletEnabled val="1"/>
        </dgm:presLayoutVars>
      </dgm:prSet>
      <dgm:spPr/>
    </dgm:pt>
  </dgm:ptLst>
  <dgm:cxnLst>
    <dgm:cxn modelId="{D10C5023-0B0B-4F86-BCBE-6E728A0B9994}" type="presOf" srcId="{B32793DB-4B37-4AEA-8975-956D52C9DA2F}" destId="{885C854D-BFCB-4869-9C8A-9E8B8BE643D9}" srcOrd="1" destOrd="1" presId="urn:microsoft.com/office/officeart/2005/8/layout/vList4"/>
    <dgm:cxn modelId="{1C5E802A-345E-4F8E-B358-F7EBFE41FFA9}" type="presOf" srcId="{3C33B650-A85E-4592-A04D-AAFA2E95DF11}" destId="{885C854D-BFCB-4869-9C8A-9E8B8BE643D9}" srcOrd="1" destOrd="0" presId="urn:microsoft.com/office/officeart/2005/8/layout/vList4"/>
    <dgm:cxn modelId="{A1DFB32A-6AEB-4405-8A32-DC5438008A25}" srcId="{3C33B650-A85E-4592-A04D-AAFA2E95DF11}" destId="{B32793DB-4B37-4AEA-8975-956D52C9DA2F}" srcOrd="0" destOrd="0" parTransId="{B99F73F1-439D-470F-9878-DA3AEBF96934}" sibTransId="{F544FC31-F6C1-4B8B-8AC7-98ECED0FD0F6}"/>
    <dgm:cxn modelId="{3E2A5F31-BF13-420C-A1D9-80A683450D92}" type="presOf" srcId="{87FCDAB8-9531-47E4-A8D0-A3E230735EB2}" destId="{1B7BBF61-9BA6-4E7F-85A5-DDDBA37FDC06}" srcOrd="0" destOrd="1" presId="urn:microsoft.com/office/officeart/2005/8/layout/vList4"/>
    <dgm:cxn modelId="{CA6BE864-7812-411E-824B-57FC6CA7CC98}" type="presOf" srcId="{CE4C2BDC-856F-4639-BE7C-7B86550765C9}" destId="{A1D0BD2C-99C5-4329-8A19-38EAB0543FA7}" srcOrd="0" destOrd="0" presId="urn:microsoft.com/office/officeart/2005/8/layout/vList4"/>
    <dgm:cxn modelId="{6FC45B6A-9C71-43F5-B0B2-F4A542805228}" type="presOf" srcId="{7664600F-EA58-4CC5-B6AE-6618600680A3}" destId="{1B7BBF61-9BA6-4E7F-85A5-DDDBA37FDC06}" srcOrd="0" destOrd="2" presId="urn:microsoft.com/office/officeart/2005/8/layout/vList4"/>
    <dgm:cxn modelId="{E442AC6B-E4FD-4E45-AB5F-210DDBB87E1D}" type="presOf" srcId="{87FCDAB8-9531-47E4-A8D0-A3E230735EB2}" destId="{A509C8B8-0585-43E7-8B98-71412B22DE8C}" srcOrd="1" destOrd="1" presId="urn:microsoft.com/office/officeart/2005/8/layout/vList4"/>
    <dgm:cxn modelId="{005DD06D-C345-4DE0-AD1F-88A09159A177}" srcId="{3C33B650-A85E-4592-A04D-AAFA2E95DF11}" destId="{F05FF4C3-F35C-45C3-80C1-BE913B5C43BF}" srcOrd="1" destOrd="0" parTransId="{10856D82-71D9-4456-8BF4-037371A6BFD2}" sibTransId="{980CFB5F-64C1-4933-90F1-AA55D8E3E144}"/>
    <dgm:cxn modelId="{359F1050-64BC-440A-8197-5B271B194E04}" type="presOf" srcId="{B5D94E19-00A7-426F-89F5-1BF21413D388}" destId="{A509C8B8-0585-43E7-8B98-71412B22DE8C}" srcOrd="1" destOrd="0" presId="urn:microsoft.com/office/officeart/2005/8/layout/vList4"/>
    <dgm:cxn modelId="{E8137173-CA7E-4D87-9ED4-7EEC5138F9F2}" srcId="{CE4C2BDC-856F-4639-BE7C-7B86550765C9}" destId="{9C1556CF-5FF9-4AE5-AD39-D3A3AD87F9D5}" srcOrd="0" destOrd="0" parTransId="{2F701AE3-B252-4F8F-B4BB-0BAC057BC358}" sibTransId="{742CF3A2-60A7-4A5A-AC83-D88DF183210D}"/>
    <dgm:cxn modelId="{D4697655-F767-490E-A62D-6DE3229C1F44}" srcId="{9C1556CF-5FF9-4AE5-AD39-D3A3AD87F9D5}" destId="{9665F70A-15D4-4510-B4F2-68B384B90562}" srcOrd="1" destOrd="0" parTransId="{470A8E7C-1582-4132-AAFA-3EAC81B03EB2}" sibTransId="{E92F452E-336E-44A3-B6B9-DCCBB17566C3}"/>
    <dgm:cxn modelId="{B37CB755-564D-4A69-8725-3C9151CCA136}" srcId="{CE4C2BDC-856F-4639-BE7C-7B86550765C9}" destId="{B5D94E19-00A7-426F-89F5-1BF21413D388}" srcOrd="2" destOrd="0" parTransId="{6F7D6F66-4A9A-49D5-9F27-755EC7ADD8C0}" sibTransId="{D4DC7BA2-23DE-4BC4-9EEE-995EE8BCB8E0}"/>
    <dgm:cxn modelId="{8F129779-E748-4A9A-A30C-025E6F5D63A6}" type="presOf" srcId="{7664600F-EA58-4CC5-B6AE-6618600680A3}" destId="{A509C8B8-0585-43E7-8B98-71412B22DE8C}" srcOrd="1" destOrd="2" presId="urn:microsoft.com/office/officeart/2005/8/layout/vList4"/>
    <dgm:cxn modelId="{F259C279-62DC-4DE0-93F4-A873D7B96D78}" srcId="{B5D94E19-00A7-426F-89F5-1BF21413D388}" destId="{7664600F-EA58-4CC5-B6AE-6618600680A3}" srcOrd="1" destOrd="0" parTransId="{DF68295D-2251-4304-BA1B-0DDBE122985C}" sibTransId="{62FAB79D-7F91-431A-9CA9-C43F7E2745FA}"/>
    <dgm:cxn modelId="{104D067F-622C-427B-84CE-7E00F87857AE}" type="presOf" srcId="{3C33B650-A85E-4592-A04D-AAFA2E95DF11}" destId="{D10259FF-0992-48AC-93E7-D69A66EBCD36}" srcOrd="0" destOrd="0" presId="urn:microsoft.com/office/officeart/2005/8/layout/vList4"/>
    <dgm:cxn modelId="{A76AF689-DC98-43CC-8318-F8773A38CEB7}" type="presOf" srcId="{F9F5CEAB-D5C7-4E87-AD70-194A679AC3DB}" destId="{24ADBAC3-D704-4F00-9349-D26A7F8851D2}" srcOrd="1" destOrd="1" presId="urn:microsoft.com/office/officeart/2005/8/layout/vList4"/>
    <dgm:cxn modelId="{3D44EE90-0C6D-43BC-A794-E5889EE2C276}" type="presOf" srcId="{A7892565-59FA-4E41-9EFC-A859A2AE16AF}" destId="{1B7BBF61-9BA6-4E7F-85A5-DDDBA37FDC06}" srcOrd="0" destOrd="3" presId="urn:microsoft.com/office/officeart/2005/8/layout/vList4"/>
    <dgm:cxn modelId="{95CC4391-F6F0-4AF2-82EE-0911BCAD71AD}" type="presOf" srcId="{9C1556CF-5FF9-4AE5-AD39-D3A3AD87F9D5}" destId="{24ADBAC3-D704-4F00-9349-D26A7F8851D2}" srcOrd="1" destOrd="0" presId="urn:microsoft.com/office/officeart/2005/8/layout/vList4"/>
    <dgm:cxn modelId="{EF0CA992-13C2-4DA6-9678-EFC746F37BBF}" srcId="{B5D94E19-00A7-426F-89F5-1BF21413D388}" destId="{A7892565-59FA-4E41-9EFC-A859A2AE16AF}" srcOrd="2" destOrd="0" parTransId="{DA5FA825-00C0-4266-B52E-EAC8CB00D891}" sibTransId="{0BF1658B-A0C3-4337-89DD-1403A15A7E36}"/>
    <dgm:cxn modelId="{931AB394-E5EC-450D-803C-6DE1BEE04D82}" type="presOf" srcId="{B5D94E19-00A7-426F-89F5-1BF21413D388}" destId="{1B7BBF61-9BA6-4E7F-85A5-DDDBA37FDC06}" srcOrd="0" destOrd="0" presId="urn:microsoft.com/office/officeart/2005/8/layout/vList4"/>
    <dgm:cxn modelId="{CDCD3D97-A3CD-4924-B4D2-21336B00C1F0}" type="presOf" srcId="{9665F70A-15D4-4510-B4F2-68B384B90562}" destId="{24ADBAC3-D704-4F00-9349-D26A7F8851D2}" srcOrd="1" destOrd="2" presId="urn:microsoft.com/office/officeart/2005/8/layout/vList4"/>
    <dgm:cxn modelId="{ACA5B7AC-6A10-4ECE-9BF6-7670551FAD8D}" srcId="{CE4C2BDC-856F-4639-BE7C-7B86550765C9}" destId="{3C33B650-A85E-4592-A04D-AAFA2E95DF11}" srcOrd="1" destOrd="0" parTransId="{D4D97620-9E58-4B17-B215-9FA8D9FF932F}" sibTransId="{DCB0B9E5-9F0A-4D6E-97AF-D246D331A111}"/>
    <dgm:cxn modelId="{3E2177B6-64D3-4AC2-A133-29843AFAE3BE}" type="presOf" srcId="{9665F70A-15D4-4510-B4F2-68B384B90562}" destId="{182C0B36-E346-4A03-B733-FFAB8C72698E}" srcOrd="0" destOrd="2" presId="urn:microsoft.com/office/officeart/2005/8/layout/vList4"/>
    <dgm:cxn modelId="{196E0BBA-4C40-4B48-A6DF-2EDFEBE4292E}" type="presOf" srcId="{9C1556CF-5FF9-4AE5-AD39-D3A3AD87F9D5}" destId="{182C0B36-E346-4A03-B733-FFAB8C72698E}" srcOrd="0" destOrd="0" presId="urn:microsoft.com/office/officeart/2005/8/layout/vList4"/>
    <dgm:cxn modelId="{64F591BC-A925-48CE-A80F-C2FD872938EA}" srcId="{9C1556CF-5FF9-4AE5-AD39-D3A3AD87F9D5}" destId="{F9F5CEAB-D5C7-4E87-AD70-194A679AC3DB}" srcOrd="0" destOrd="0" parTransId="{B1E2AEAD-E481-448B-B9FF-718F042AB6B2}" sibTransId="{FD95CE18-195C-489E-97BA-667FA8351714}"/>
    <dgm:cxn modelId="{08501DD0-3E85-420A-BD8E-05873747D6B8}" type="presOf" srcId="{B32793DB-4B37-4AEA-8975-956D52C9DA2F}" destId="{D10259FF-0992-48AC-93E7-D69A66EBCD36}" srcOrd="0" destOrd="1" presId="urn:microsoft.com/office/officeart/2005/8/layout/vList4"/>
    <dgm:cxn modelId="{BB1673D1-5DE8-4BDD-B701-963BFEB1789C}" srcId="{B5D94E19-00A7-426F-89F5-1BF21413D388}" destId="{87FCDAB8-9531-47E4-A8D0-A3E230735EB2}" srcOrd="0" destOrd="0" parTransId="{24F7B2AF-EFED-4F95-86AC-55E29488D217}" sibTransId="{ED639B32-FFD9-45E4-BE9D-1B2805473534}"/>
    <dgm:cxn modelId="{116BF4E3-4915-4C3F-A4E0-557081D61099}" type="presOf" srcId="{A7892565-59FA-4E41-9EFC-A859A2AE16AF}" destId="{A509C8B8-0585-43E7-8B98-71412B22DE8C}" srcOrd="1" destOrd="3" presId="urn:microsoft.com/office/officeart/2005/8/layout/vList4"/>
    <dgm:cxn modelId="{FAFA37E8-668C-4FA8-A53B-1305E879BB6D}" type="presOf" srcId="{F05FF4C3-F35C-45C3-80C1-BE913B5C43BF}" destId="{885C854D-BFCB-4869-9C8A-9E8B8BE643D9}" srcOrd="1" destOrd="2" presId="urn:microsoft.com/office/officeart/2005/8/layout/vList4"/>
    <dgm:cxn modelId="{9A9625EB-AEB2-4C1A-880E-56E94D4CFFF5}" type="presOf" srcId="{F05FF4C3-F35C-45C3-80C1-BE913B5C43BF}" destId="{D10259FF-0992-48AC-93E7-D69A66EBCD36}" srcOrd="0" destOrd="2" presId="urn:microsoft.com/office/officeart/2005/8/layout/vList4"/>
    <dgm:cxn modelId="{268580F7-E30C-46D8-9CB3-DD4DD42E4663}" type="presOf" srcId="{F9F5CEAB-D5C7-4E87-AD70-194A679AC3DB}" destId="{182C0B36-E346-4A03-B733-FFAB8C72698E}" srcOrd="0" destOrd="1" presId="urn:microsoft.com/office/officeart/2005/8/layout/vList4"/>
    <dgm:cxn modelId="{776A8A1E-D355-4B32-A98C-68CF599A491A}" type="presParOf" srcId="{A1D0BD2C-99C5-4329-8A19-38EAB0543FA7}" destId="{56F4723B-0111-45EA-B1A6-E8D99D05C6AB}" srcOrd="0" destOrd="0" presId="urn:microsoft.com/office/officeart/2005/8/layout/vList4"/>
    <dgm:cxn modelId="{3654B2B5-C7CA-4DA4-9987-97FCE908308D}" type="presParOf" srcId="{56F4723B-0111-45EA-B1A6-E8D99D05C6AB}" destId="{182C0B36-E346-4A03-B733-FFAB8C72698E}" srcOrd="0" destOrd="0" presId="urn:microsoft.com/office/officeart/2005/8/layout/vList4"/>
    <dgm:cxn modelId="{A4053F54-7B35-44C3-A42C-9B2AB4304D41}" type="presParOf" srcId="{56F4723B-0111-45EA-B1A6-E8D99D05C6AB}" destId="{48C51D18-89DE-45FD-A9B2-97F6F45042FA}" srcOrd="1" destOrd="0" presId="urn:microsoft.com/office/officeart/2005/8/layout/vList4"/>
    <dgm:cxn modelId="{94CAB12E-1185-4CFF-972C-7DE2A7DA5B64}" type="presParOf" srcId="{56F4723B-0111-45EA-B1A6-E8D99D05C6AB}" destId="{24ADBAC3-D704-4F00-9349-D26A7F8851D2}" srcOrd="2" destOrd="0" presId="urn:microsoft.com/office/officeart/2005/8/layout/vList4"/>
    <dgm:cxn modelId="{7CA6C4A1-329E-46E9-A796-F237896C5EBE}" type="presParOf" srcId="{A1D0BD2C-99C5-4329-8A19-38EAB0543FA7}" destId="{E29F995F-F341-43AB-BB54-3E5F65398FED}" srcOrd="1" destOrd="0" presId="urn:microsoft.com/office/officeart/2005/8/layout/vList4"/>
    <dgm:cxn modelId="{53930303-5219-4701-B471-E88DD43A0F81}" type="presParOf" srcId="{A1D0BD2C-99C5-4329-8A19-38EAB0543FA7}" destId="{0C1A164F-3980-4E20-B594-974B03926565}" srcOrd="2" destOrd="0" presId="urn:microsoft.com/office/officeart/2005/8/layout/vList4"/>
    <dgm:cxn modelId="{6EA806F9-AE18-46DD-ACCA-9B9AE411380D}" type="presParOf" srcId="{0C1A164F-3980-4E20-B594-974B03926565}" destId="{D10259FF-0992-48AC-93E7-D69A66EBCD36}" srcOrd="0" destOrd="0" presId="urn:microsoft.com/office/officeart/2005/8/layout/vList4"/>
    <dgm:cxn modelId="{B5A16D31-9961-4795-8586-1EFAA4BDE240}" type="presParOf" srcId="{0C1A164F-3980-4E20-B594-974B03926565}" destId="{63E30A6F-FE30-4EEE-A48B-C9660831E2E8}" srcOrd="1" destOrd="0" presId="urn:microsoft.com/office/officeart/2005/8/layout/vList4"/>
    <dgm:cxn modelId="{848857A2-70A8-42B6-B7A1-472E27F1B902}" type="presParOf" srcId="{0C1A164F-3980-4E20-B594-974B03926565}" destId="{885C854D-BFCB-4869-9C8A-9E8B8BE643D9}" srcOrd="2" destOrd="0" presId="urn:microsoft.com/office/officeart/2005/8/layout/vList4"/>
    <dgm:cxn modelId="{1A75A8CB-3528-4160-ABB9-18A2A939B623}" type="presParOf" srcId="{A1D0BD2C-99C5-4329-8A19-38EAB0543FA7}" destId="{A3BF6477-FA9C-4762-8A1B-478F44C2FA91}" srcOrd="3" destOrd="0" presId="urn:microsoft.com/office/officeart/2005/8/layout/vList4"/>
    <dgm:cxn modelId="{F1A0E305-AE80-4971-AFC3-8FE5BE181FED}" type="presParOf" srcId="{A1D0BD2C-99C5-4329-8A19-38EAB0543FA7}" destId="{B551EE41-58C9-4486-B741-5E6E7F485795}" srcOrd="4" destOrd="0" presId="urn:microsoft.com/office/officeart/2005/8/layout/vList4"/>
    <dgm:cxn modelId="{5E99DAD8-9561-4EFA-8B7F-E7E4EFA06820}" type="presParOf" srcId="{B551EE41-58C9-4486-B741-5E6E7F485795}" destId="{1B7BBF61-9BA6-4E7F-85A5-DDDBA37FDC06}" srcOrd="0" destOrd="0" presId="urn:microsoft.com/office/officeart/2005/8/layout/vList4"/>
    <dgm:cxn modelId="{3F1F38F9-D088-4D0B-8839-B755B1FBA98D}" type="presParOf" srcId="{B551EE41-58C9-4486-B741-5E6E7F485795}" destId="{B4893098-6236-4984-A544-65F66F332AB4}" srcOrd="1" destOrd="0" presId="urn:microsoft.com/office/officeart/2005/8/layout/vList4"/>
    <dgm:cxn modelId="{2B56069E-C69B-4D4F-B615-37EC8C5A8B72}" type="presParOf" srcId="{B551EE41-58C9-4486-B741-5E6E7F485795}" destId="{A509C8B8-0585-43E7-8B98-71412B22DE8C}"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256FAED-1B7D-493A-9AC6-914AE173171A}" type="doc">
      <dgm:prSet loTypeId="urn:microsoft.com/office/officeart/2005/8/layout/vList4" loCatId="list" qsTypeId="urn:microsoft.com/office/officeart/2005/8/quickstyle/simple1" qsCatId="simple" csTypeId="urn:microsoft.com/office/officeart/2005/8/colors/colorful2" csCatId="colorful" phldr="1"/>
      <dgm:spPr/>
      <dgm:t>
        <a:bodyPr/>
        <a:lstStyle/>
        <a:p>
          <a:endParaRPr lang="es-MX"/>
        </a:p>
      </dgm:t>
    </dgm:pt>
    <dgm:pt modelId="{B8B797F3-F1F3-4844-81D9-488EBADEFE71}">
      <dgm:prSet phldrT="[Texto]"/>
      <dgm:spPr/>
      <dgm:t>
        <a:bodyPr/>
        <a:lstStyle/>
        <a:p>
          <a:r>
            <a:rPr lang="es-MX" dirty="0"/>
            <a:t>Immanuel Kant (1724-1804)</a:t>
          </a:r>
        </a:p>
      </dgm:t>
    </dgm:pt>
    <dgm:pt modelId="{29657E50-8748-4956-AA9A-3913B2196ABE}" type="parTrans" cxnId="{04C37439-56B6-4E62-A658-25DC67634F2D}">
      <dgm:prSet/>
      <dgm:spPr/>
      <dgm:t>
        <a:bodyPr/>
        <a:lstStyle/>
        <a:p>
          <a:endParaRPr lang="es-MX"/>
        </a:p>
      </dgm:t>
    </dgm:pt>
    <dgm:pt modelId="{C5040544-4BA6-4129-B2C7-8D0687007F21}" type="sibTrans" cxnId="{04C37439-56B6-4E62-A658-25DC67634F2D}">
      <dgm:prSet/>
      <dgm:spPr/>
      <dgm:t>
        <a:bodyPr/>
        <a:lstStyle/>
        <a:p>
          <a:endParaRPr lang="es-MX"/>
        </a:p>
      </dgm:t>
    </dgm:pt>
    <dgm:pt modelId="{4B032DCE-CE8E-4162-96B8-AD2D8EA459AF}">
      <dgm:prSet phldrT="[Texto]"/>
      <dgm:spPr/>
      <dgm:t>
        <a:bodyPr/>
        <a:lstStyle/>
        <a:p>
          <a:r>
            <a:rPr lang="es-MX" b="0" i="0" dirty="0"/>
            <a:t>Lo bueno, está en la buena voluntad regida por la ley moral. (intención)</a:t>
          </a:r>
          <a:endParaRPr lang="es-MX" dirty="0"/>
        </a:p>
      </dgm:t>
    </dgm:pt>
    <dgm:pt modelId="{E096004F-208E-4380-B3C7-1EF18143CA2C}" type="parTrans" cxnId="{98DD9F06-9AA0-45FE-BA5D-DCB231B89821}">
      <dgm:prSet/>
      <dgm:spPr/>
      <dgm:t>
        <a:bodyPr/>
        <a:lstStyle/>
        <a:p>
          <a:endParaRPr lang="es-MX"/>
        </a:p>
      </dgm:t>
    </dgm:pt>
    <dgm:pt modelId="{5863FC48-FB0E-460A-945A-3CE01C4474E4}" type="sibTrans" cxnId="{98DD9F06-9AA0-45FE-BA5D-DCB231B89821}">
      <dgm:prSet/>
      <dgm:spPr/>
      <dgm:t>
        <a:bodyPr/>
        <a:lstStyle/>
        <a:p>
          <a:endParaRPr lang="es-MX"/>
        </a:p>
      </dgm:t>
    </dgm:pt>
    <dgm:pt modelId="{2BADFDC9-A9DF-4888-99B4-FD5EA9EF2700}">
      <dgm:prSet phldrT="[Texto]"/>
      <dgm:spPr/>
      <dgm:t>
        <a:bodyPr/>
        <a:lstStyle/>
        <a:p>
          <a:r>
            <a:rPr lang="es-MX" dirty="0"/>
            <a:t>Max Scheler (1874-1928)</a:t>
          </a:r>
        </a:p>
      </dgm:t>
    </dgm:pt>
    <dgm:pt modelId="{49FAEDC6-7F3A-438F-A509-5C5C6D35E34A}" type="parTrans" cxnId="{78699367-1AA1-4A7F-A387-A9DC64BC7A6A}">
      <dgm:prSet/>
      <dgm:spPr/>
      <dgm:t>
        <a:bodyPr/>
        <a:lstStyle/>
        <a:p>
          <a:endParaRPr lang="es-MX"/>
        </a:p>
      </dgm:t>
    </dgm:pt>
    <dgm:pt modelId="{7736757A-C6DC-492C-ABC8-FAAA68774609}" type="sibTrans" cxnId="{78699367-1AA1-4A7F-A387-A9DC64BC7A6A}">
      <dgm:prSet/>
      <dgm:spPr/>
      <dgm:t>
        <a:bodyPr/>
        <a:lstStyle/>
        <a:p>
          <a:endParaRPr lang="es-MX"/>
        </a:p>
      </dgm:t>
    </dgm:pt>
    <dgm:pt modelId="{1E6DD142-81D8-4EFB-9F89-AD3A49149D14}">
      <dgm:prSet phldrT="[Texto]"/>
      <dgm:spPr/>
      <dgm:t>
        <a:bodyPr/>
        <a:lstStyle/>
        <a:p>
          <a:r>
            <a:rPr lang="es-MX" dirty="0"/>
            <a:t>Los valores  se disponen en una jerarquía objetiva y absoluta,  desde los mas altos hasta los mas bajos, constituyendo una tabla de valores: Nivel más bajo están los valores sensibles de lo agradable y desagradable, en el siguiente nivel los valores vitales como la salud, en el siguiente a los valores espirituales: estéticos, jurídicos y del conocimiento de la verdad y en el cuarto nivel están los valores religiosos.</a:t>
          </a:r>
        </a:p>
      </dgm:t>
    </dgm:pt>
    <dgm:pt modelId="{04D1EFF5-DF80-48C2-B96E-D1F168511759}" type="parTrans" cxnId="{26D53989-ACC4-4101-84D2-32FEA8FD8785}">
      <dgm:prSet/>
      <dgm:spPr/>
      <dgm:t>
        <a:bodyPr/>
        <a:lstStyle/>
        <a:p>
          <a:endParaRPr lang="es-MX"/>
        </a:p>
      </dgm:t>
    </dgm:pt>
    <dgm:pt modelId="{6C7E62FF-BC39-467A-B908-A5968B413592}" type="sibTrans" cxnId="{26D53989-ACC4-4101-84D2-32FEA8FD8785}">
      <dgm:prSet/>
      <dgm:spPr/>
      <dgm:t>
        <a:bodyPr/>
        <a:lstStyle/>
        <a:p>
          <a:endParaRPr lang="es-MX"/>
        </a:p>
      </dgm:t>
    </dgm:pt>
    <dgm:pt modelId="{F437ED46-3CCE-4420-BFFB-7695BAFF6E32}">
      <dgm:prSet phldrT="[Texto]"/>
      <dgm:spPr/>
      <dgm:t>
        <a:bodyPr/>
        <a:lstStyle/>
        <a:p>
          <a:r>
            <a:rPr lang="es-MX" dirty="0" err="1"/>
            <a:t>Nicolai</a:t>
          </a:r>
          <a:r>
            <a:rPr lang="es-MX" dirty="0"/>
            <a:t> Hartmann (1882-1950)</a:t>
          </a:r>
        </a:p>
      </dgm:t>
    </dgm:pt>
    <dgm:pt modelId="{C5828290-C2C2-44A1-AD59-0D1A3B5A69BD}" type="parTrans" cxnId="{C18CE947-97DA-4CC1-B571-A8B920BECE6F}">
      <dgm:prSet/>
      <dgm:spPr/>
      <dgm:t>
        <a:bodyPr/>
        <a:lstStyle/>
        <a:p>
          <a:endParaRPr lang="es-MX"/>
        </a:p>
      </dgm:t>
    </dgm:pt>
    <dgm:pt modelId="{A2506023-446A-45FF-A702-06A0163DDB78}" type="sibTrans" cxnId="{C18CE947-97DA-4CC1-B571-A8B920BECE6F}">
      <dgm:prSet/>
      <dgm:spPr/>
      <dgm:t>
        <a:bodyPr/>
        <a:lstStyle/>
        <a:p>
          <a:endParaRPr lang="es-MX"/>
        </a:p>
      </dgm:t>
    </dgm:pt>
    <dgm:pt modelId="{8FCF5C4A-447D-4D30-B576-27C9B8DA68F0}">
      <dgm:prSet phldrT="[Texto]"/>
      <dgm:spPr/>
      <dgm:t>
        <a:bodyPr/>
        <a:lstStyle/>
        <a:p>
          <a:r>
            <a:rPr lang="es-MX" dirty="0"/>
            <a:t>Los valores no existen (los valores no «son» , sino «valen»), lo que existen son las valoraciones: lo que valoramos no son los objetos, sino las características de los objetos valorados: virtudes y defectos. No se valora el petróleo por ser petróleo sino por su utilidad, que es una característica. Si no fuera buen combustible no se le valoraría de la manera en que se le valora. </a:t>
          </a:r>
        </a:p>
      </dgm:t>
    </dgm:pt>
    <dgm:pt modelId="{D10183EF-420D-4759-8819-C07ABBA0B89C}" type="parTrans" cxnId="{39F3F564-E1DF-4CEE-9A7E-EFA315F1F371}">
      <dgm:prSet/>
      <dgm:spPr/>
      <dgm:t>
        <a:bodyPr/>
        <a:lstStyle/>
        <a:p>
          <a:endParaRPr lang="es-MX"/>
        </a:p>
      </dgm:t>
    </dgm:pt>
    <dgm:pt modelId="{EDBB8E0D-4843-474F-8E8B-C3042068E609}" type="sibTrans" cxnId="{39F3F564-E1DF-4CEE-9A7E-EFA315F1F371}">
      <dgm:prSet/>
      <dgm:spPr/>
      <dgm:t>
        <a:bodyPr/>
        <a:lstStyle/>
        <a:p>
          <a:endParaRPr lang="es-MX"/>
        </a:p>
      </dgm:t>
    </dgm:pt>
    <dgm:pt modelId="{A629468B-AA4D-4946-82E7-7650250F1865}">
      <dgm:prSet phldrT="[Texto]"/>
      <dgm:spPr/>
      <dgm:t>
        <a:bodyPr/>
        <a:lstStyle/>
        <a:p>
          <a:endParaRPr lang="es-MX" dirty="0"/>
        </a:p>
      </dgm:t>
    </dgm:pt>
    <dgm:pt modelId="{33F56603-86B1-497D-9850-5C7FF4D59697}" type="parTrans" cxnId="{B7D4D9F7-F355-488E-B480-F0915A028A85}">
      <dgm:prSet/>
      <dgm:spPr/>
      <dgm:t>
        <a:bodyPr/>
        <a:lstStyle/>
        <a:p>
          <a:endParaRPr lang="es-MX"/>
        </a:p>
      </dgm:t>
    </dgm:pt>
    <dgm:pt modelId="{C189E194-D945-45F1-B7C1-FD9FA9A7F387}" type="sibTrans" cxnId="{B7D4D9F7-F355-488E-B480-F0915A028A85}">
      <dgm:prSet/>
      <dgm:spPr/>
      <dgm:t>
        <a:bodyPr/>
        <a:lstStyle/>
        <a:p>
          <a:endParaRPr lang="es-MX"/>
        </a:p>
      </dgm:t>
    </dgm:pt>
    <dgm:pt modelId="{654D7065-C28E-435C-B68C-2B0EB5D56DA7}">
      <dgm:prSet phldrT="[Texto]"/>
      <dgm:spPr/>
      <dgm:t>
        <a:bodyPr/>
        <a:lstStyle/>
        <a:p>
          <a:r>
            <a:rPr lang="es-MX" b="0" i="0" dirty="0"/>
            <a:t>Si alguien actúa por temor y no por respeto al deber implícito en la ley moral, sus acciones no son morales. Tampoco lo serán aquellas que se realizan por accidente o como medio para obtener beneficios posteriores. </a:t>
          </a:r>
          <a:endParaRPr lang="es-MX" dirty="0"/>
        </a:p>
      </dgm:t>
    </dgm:pt>
    <dgm:pt modelId="{5030B5BF-E3F0-418F-B6DB-FD96A6F15899}" type="parTrans" cxnId="{42C5A758-416E-4A7A-B949-8313EFE61D4F}">
      <dgm:prSet/>
      <dgm:spPr/>
      <dgm:t>
        <a:bodyPr/>
        <a:lstStyle/>
        <a:p>
          <a:endParaRPr lang="es-MX"/>
        </a:p>
      </dgm:t>
    </dgm:pt>
    <dgm:pt modelId="{B6270157-359A-4F14-ACD0-24C4F5B50ACC}" type="sibTrans" cxnId="{42C5A758-416E-4A7A-B949-8313EFE61D4F}">
      <dgm:prSet/>
      <dgm:spPr/>
      <dgm:t>
        <a:bodyPr/>
        <a:lstStyle/>
        <a:p>
          <a:endParaRPr lang="es-MX"/>
        </a:p>
      </dgm:t>
    </dgm:pt>
    <dgm:pt modelId="{2CF1519C-30BB-428B-967B-2C5863513FE4}" type="pres">
      <dgm:prSet presAssocID="{E256FAED-1B7D-493A-9AC6-914AE173171A}" presName="linear" presStyleCnt="0">
        <dgm:presLayoutVars>
          <dgm:dir/>
          <dgm:resizeHandles val="exact"/>
        </dgm:presLayoutVars>
      </dgm:prSet>
      <dgm:spPr/>
    </dgm:pt>
    <dgm:pt modelId="{312185EF-A639-483C-93D4-C3742181FB12}" type="pres">
      <dgm:prSet presAssocID="{B8B797F3-F1F3-4844-81D9-488EBADEFE71}" presName="comp" presStyleCnt="0"/>
      <dgm:spPr/>
    </dgm:pt>
    <dgm:pt modelId="{4371B14A-7EDF-4840-881F-204D4A25F76C}" type="pres">
      <dgm:prSet presAssocID="{B8B797F3-F1F3-4844-81D9-488EBADEFE71}" presName="box" presStyleLbl="node1" presStyleIdx="0" presStyleCnt="3"/>
      <dgm:spPr/>
    </dgm:pt>
    <dgm:pt modelId="{5C9E96A5-5A20-4165-91A9-ABD3F2C33545}" type="pres">
      <dgm:prSet presAssocID="{B8B797F3-F1F3-4844-81D9-488EBADEFE71}" presName="img"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l="-24000" r="-24000"/>
          </a:stretch>
        </a:blipFill>
      </dgm:spPr>
    </dgm:pt>
    <dgm:pt modelId="{54542137-632A-432C-897E-4BB996A4FC6C}" type="pres">
      <dgm:prSet presAssocID="{B8B797F3-F1F3-4844-81D9-488EBADEFE71}" presName="text" presStyleLbl="node1" presStyleIdx="0" presStyleCnt="3">
        <dgm:presLayoutVars>
          <dgm:bulletEnabled val="1"/>
        </dgm:presLayoutVars>
      </dgm:prSet>
      <dgm:spPr/>
    </dgm:pt>
    <dgm:pt modelId="{DB2D40F9-9B27-4D07-B535-CE7B3F064429}" type="pres">
      <dgm:prSet presAssocID="{C5040544-4BA6-4129-B2C7-8D0687007F21}" presName="spacer" presStyleCnt="0"/>
      <dgm:spPr/>
    </dgm:pt>
    <dgm:pt modelId="{FAA4FCB0-87FD-4CC5-B7C5-5CC0DBF9677A}" type="pres">
      <dgm:prSet presAssocID="{2BADFDC9-A9DF-4888-99B4-FD5EA9EF2700}" presName="comp" presStyleCnt="0"/>
      <dgm:spPr/>
    </dgm:pt>
    <dgm:pt modelId="{2C5EB6F0-0D85-4291-A596-177DB9083395}" type="pres">
      <dgm:prSet presAssocID="{2BADFDC9-A9DF-4888-99B4-FD5EA9EF2700}" presName="box" presStyleLbl="node1" presStyleIdx="1" presStyleCnt="3"/>
      <dgm:spPr/>
    </dgm:pt>
    <dgm:pt modelId="{D7708073-D1E8-4B8B-ADA8-230210F7A0AE}" type="pres">
      <dgm:prSet presAssocID="{2BADFDC9-A9DF-4888-99B4-FD5EA9EF2700}" presName="img" presStyleLbl="fgImgPlace1" presStyleIdx="1" presStyleCnt="3"/>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16000" r="-16000"/>
          </a:stretch>
        </a:blipFill>
      </dgm:spPr>
    </dgm:pt>
    <dgm:pt modelId="{CF65ECD5-9C90-4222-A8A4-E7935EFA8AC0}" type="pres">
      <dgm:prSet presAssocID="{2BADFDC9-A9DF-4888-99B4-FD5EA9EF2700}" presName="text" presStyleLbl="node1" presStyleIdx="1" presStyleCnt="3">
        <dgm:presLayoutVars>
          <dgm:bulletEnabled val="1"/>
        </dgm:presLayoutVars>
      </dgm:prSet>
      <dgm:spPr/>
    </dgm:pt>
    <dgm:pt modelId="{94F7AB71-CE3B-437A-8283-3969B325155F}" type="pres">
      <dgm:prSet presAssocID="{7736757A-C6DC-492C-ABC8-FAAA68774609}" presName="spacer" presStyleCnt="0"/>
      <dgm:spPr/>
    </dgm:pt>
    <dgm:pt modelId="{D2888FD2-6CEE-4BF1-8151-A898E1785CA7}" type="pres">
      <dgm:prSet presAssocID="{F437ED46-3CCE-4420-BFFB-7695BAFF6E32}" presName="comp" presStyleCnt="0"/>
      <dgm:spPr/>
    </dgm:pt>
    <dgm:pt modelId="{D878999A-6537-4BD6-A85A-CA9A2E7DE25C}" type="pres">
      <dgm:prSet presAssocID="{F437ED46-3CCE-4420-BFFB-7695BAFF6E32}" presName="box" presStyleLbl="node1" presStyleIdx="2" presStyleCnt="3"/>
      <dgm:spPr/>
    </dgm:pt>
    <dgm:pt modelId="{3FDDF9C3-1833-4C68-8035-3BCEBB7766C3}" type="pres">
      <dgm:prSet presAssocID="{F437ED46-3CCE-4420-BFFB-7695BAFF6E32}" presName="img"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t="-30000" b="-30000"/>
          </a:stretch>
        </a:blipFill>
      </dgm:spPr>
    </dgm:pt>
    <dgm:pt modelId="{7A221842-1015-431E-81AE-CA5DA0361580}" type="pres">
      <dgm:prSet presAssocID="{F437ED46-3CCE-4420-BFFB-7695BAFF6E32}" presName="text" presStyleLbl="node1" presStyleIdx="2" presStyleCnt="3">
        <dgm:presLayoutVars>
          <dgm:bulletEnabled val="1"/>
        </dgm:presLayoutVars>
      </dgm:prSet>
      <dgm:spPr/>
    </dgm:pt>
  </dgm:ptLst>
  <dgm:cxnLst>
    <dgm:cxn modelId="{98DD9F06-9AA0-45FE-BA5D-DCB231B89821}" srcId="{B8B797F3-F1F3-4844-81D9-488EBADEFE71}" destId="{4B032DCE-CE8E-4162-96B8-AD2D8EA459AF}" srcOrd="0" destOrd="0" parTransId="{E096004F-208E-4380-B3C7-1EF18143CA2C}" sibTransId="{5863FC48-FB0E-460A-945A-3CE01C4474E4}"/>
    <dgm:cxn modelId="{6D4D870F-50FF-41BA-98F4-A05C8583A0B5}" type="presOf" srcId="{A629468B-AA4D-4946-82E7-7650250F1865}" destId="{54542137-632A-432C-897E-4BB996A4FC6C}" srcOrd="1" destOrd="3" presId="urn:microsoft.com/office/officeart/2005/8/layout/vList4"/>
    <dgm:cxn modelId="{E32F4218-E37A-438C-BE59-D2B617AAF61C}" type="presOf" srcId="{8FCF5C4A-447D-4D30-B576-27C9B8DA68F0}" destId="{7A221842-1015-431E-81AE-CA5DA0361580}" srcOrd="1" destOrd="1" presId="urn:microsoft.com/office/officeart/2005/8/layout/vList4"/>
    <dgm:cxn modelId="{9E9A3B21-EA27-41A5-8529-3FD16C144595}" type="presOf" srcId="{A629468B-AA4D-4946-82E7-7650250F1865}" destId="{4371B14A-7EDF-4840-881F-204D4A25F76C}" srcOrd="0" destOrd="3" presId="urn:microsoft.com/office/officeart/2005/8/layout/vList4"/>
    <dgm:cxn modelId="{ED4AFE24-91D0-45F3-808F-6EA22ED6A220}" type="presOf" srcId="{8FCF5C4A-447D-4D30-B576-27C9B8DA68F0}" destId="{D878999A-6537-4BD6-A85A-CA9A2E7DE25C}" srcOrd="0" destOrd="1" presId="urn:microsoft.com/office/officeart/2005/8/layout/vList4"/>
    <dgm:cxn modelId="{DACA3C39-D2A6-4411-8AF3-18EB51FA4B53}" type="presOf" srcId="{1E6DD142-81D8-4EFB-9F89-AD3A49149D14}" destId="{2C5EB6F0-0D85-4291-A596-177DB9083395}" srcOrd="0" destOrd="1" presId="urn:microsoft.com/office/officeart/2005/8/layout/vList4"/>
    <dgm:cxn modelId="{04C37439-56B6-4E62-A658-25DC67634F2D}" srcId="{E256FAED-1B7D-493A-9AC6-914AE173171A}" destId="{B8B797F3-F1F3-4844-81D9-488EBADEFE71}" srcOrd="0" destOrd="0" parTransId="{29657E50-8748-4956-AA9A-3913B2196ABE}" sibTransId="{C5040544-4BA6-4129-B2C7-8D0687007F21}"/>
    <dgm:cxn modelId="{DDC8AC44-61A8-4F5A-BC09-DA633C08AE07}" type="presOf" srcId="{F437ED46-3CCE-4420-BFFB-7695BAFF6E32}" destId="{D878999A-6537-4BD6-A85A-CA9A2E7DE25C}" srcOrd="0" destOrd="0" presId="urn:microsoft.com/office/officeart/2005/8/layout/vList4"/>
    <dgm:cxn modelId="{39F3F564-E1DF-4CEE-9A7E-EFA315F1F371}" srcId="{F437ED46-3CCE-4420-BFFB-7695BAFF6E32}" destId="{8FCF5C4A-447D-4D30-B576-27C9B8DA68F0}" srcOrd="0" destOrd="0" parTransId="{D10183EF-420D-4759-8819-C07ABBA0B89C}" sibTransId="{EDBB8E0D-4843-474F-8E8B-C3042068E609}"/>
    <dgm:cxn modelId="{783C6B67-24B4-428D-837E-738AE7CA4F70}" type="presOf" srcId="{4B032DCE-CE8E-4162-96B8-AD2D8EA459AF}" destId="{4371B14A-7EDF-4840-881F-204D4A25F76C}" srcOrd="0" destOrd="1" presId="urn:microsoft.com/office/officeart/2005/8/layout/vList4"/>
    <dgm:cxn modelId="{78699367-1AA1-4A7F-A387-A9DC64BC7A6A}" srcId="{E256FAED-1B7D-493A-9AC6-914AE173171A}" destId="{2BADFDC9-A9DF-4888-99B4-FD5EA9EF2700}" srcOrd="1" destOrd="0" parTransId="{49FAEDC6-7F3A-438F-A509-5C5C6D35E34A}" sibTransId="{7736757A-C6DC-492C-ABC8-FAAA68774609}"/>
    <dgm:cxn modelId="{C18CE947-97DA-4CC1-B571-A8B920BECE6F}" srcId="{E256FAED-1B7D-493A-9AC6-914AE173171A}" destId="{F437ED46-3CCE-4420-BFFB-7695BAFF6E32}" srcOrd="2" destOrd="0" parTransId="{C5828290-C2C2-44A1-AD59-0D1A3B5A69BD}" sibTransId="{A2506023-446A-45FF-A702-06A0163DDB78}"/>
    <dgm:cxn modelId="{50E5D472-F530-4A37-832C-A2BAD1A2DE08}" type="presOf" srcId="{B8B797F3-F1F3-4844-81D9-488EBADEFE71}" destId="{4371B14A-7EDF-4840-881F-204D4A25F76C}" srcOrd="0" destOrd="0" presId="urn:microsoft.com/office/officeart/2005/8/layout/vList4"/>
    <dgm:cxn modelId="{42C5A758-416E-4A7A-B949-8313EFE61D4F}" srcId="{B8B797F3-F1F3-4844-81D9-488EBADEFE71}" destId="{654D7065-C28E-435C-B68C-2B0EB5D56DA7}" srcOrd="1" destOrd="0" parTransId="{5030B5BF-E3F0-418F-B6DB-FD96A6F15899}" sibTransId="{B6270157-359A-4F14-ACD0-24C4F5B50ACC}"/>
    <dgm:cxn modelId="{26D53989-ACC4-4101-84D2-32FEA8FD8785}" srcId="{2BADFDC9-A9DF-4888-99B4-FD5EA9EF2700}" destId="{1E6DD142-81D8-4EFB-9F89-AD3A49149D14}" srcOrd="0" destOrd="0" parTransId="{04D1EFF5-DF80-48C2-B96E-D1F168511759}" sibTransId="{6C7E62FF-BC39-467A-B908-A5968B413592}"/>
    <dgm:cxn modelId="{92C1078F-B094-4F8F-A342-14E08497F364}" type="presOf" srcId="{F437ED46-3CCE-4420-BFFB-7695BAFF6E32}" destId="{7A221842-1015-431E-81AE-CA5DA0361580}" srcOrd="1" destOrd="0" presId="urn:microsoft.com/office/officeart/2005/8/layout/vList4"/>
    <dgm:cxn modelId="{AE109393-286E-4BFB-A4D5-D5471C5172B5}" type="presOf" srcId="{654D7065-C28E-435C-B68C-2B0EB5D56DA7}" destId="{4371B14A-7EDF-4840-881F-204D4A25F76C}" srcOrd="0" destOrd="2" presId="urn:microsoft.com/office/officeart/2005/8/layout/vList4"/>
    <dgm:cxn modelId="{B7178898-9B02-44F6-AB80-DFC7384FF78F}" type="presOf" srcId="{654D7065-C28E-435C-B68C-2B0EB5D56DA7}" destId="{54542137-632A-432C-897E-4BB996A4FC6C}" srcOrd="1" destOrd="2" presId="urn:microsoft.com/office/officeart/2005/8/layout/vList4"/>
    <dgm:cxn modelId="{E4FD38A8-D285-49AE-86F5-EA61DD93BC88}" type="presOf" srcId="{E256FAED-1B7D-493A-9AC6-914AE173171A}" destId="{2CF1519C-30BB-428B-967B-2C5863513FE4}" srcOrd="0" destOrd="0" presId="urn:microsoft.com/office/officeart/2005/8/layout/vList4"/>
    <dgm:cxn modelId="{2E1F8CAF-67BD-40CB-98DD-EDD0FD074A2F}" type="presOf" srcId="{4B032DCE-CE8E-4162-96B8-AD2D8EA459AF}" destId="{54542137-632A-432C-897E-4BB996A4FC6C}" srcOrd="1" destOrd="1" presId="urn:microsoft.com/office/officeart/2005/8/layout/vList4"/>
    <dgm:cxn modelId="{02B430B4-F123-410A-8899-1C65E8CD1A22}" type="presOf" srcId="{1E6DD142-81D8-4EFB-9F89-AD3A49149D14}" destId="{CF65ECD5-9C90-4222-A8A4-E7935EFA8AC0}" srcOrd="1" destOrd="1" presId="urn:microsoft.com/office/officeart/2005/8/layout/vList4"/>
    <dgm:cxn modelId="{344751D8-AE63-4B7D-85A6-77126EBF0C30}" type="presOf" srcId="{2BADFDC9-A9DF-4888-99B4-FD5EA9EF2700}" destId="{CF65ECD5-9C90-4222-A8A4-E7935EFA8AC0}" srcOrd="1" destOrd="0" presId="urn:microsoft.com/office/officeart/2005/8/layout/vList4"/>
    <dgm:cxn modelId="{AA90E2DC-EB7E-42C5-948A-8075A442D25C}" type="presOf" srcId="{2BADFDC9-A9DF-4888-99B4-FD5EA9EF2700}" destId="{2C5EB6F0-0D85-4291-A596-177DB9083395}" srcOrd="0" destOrd="0" presId="urn:microsoft.com/office/officeart/2005/8/layout/vList4"/>
    <dgm:cxn modelId="{0463A0E1-4F15-44F6-987C-7A2AE95C2F6E}" type="presOf" srcId="{B8B797F3-F1F3-4844-81D9-488EBADEFE71}" destId="{54542137-632A-432C-897E-4BB996A4FC6C}" srcOrd="1" destOrd="0" presId="urn:microsoft.com/office/officeart/2005/8/layout/vList4"/>
    <dgm:cxn modelId="{B7D4D9F7-F355-488E-B480-F0915A028A85}" srcId="{B8B797F3-F1F3-4844-81D9-488EBADEFE71}" destId="{A629468B-AA4D-4946-82E7-7650250F1865}" srcOrd="2" destOrd="0" parTransId="{33F56603-86B1-497D-9850-5C7FF4D59697}" sibTransId="{C189E194-D945-45F1-B7C1-FD9FA9A7F387}"/>
    <dgm:cxn modelId="{2FBBF42B-118F-4A5C-A21C-4F2666BC930B}" type="presParOf" srcId="{2CF1519C-30BB-428B-967B-2C5863513FE4}" destId="{312185EF-A639-483C-93D4-C3742181FB12}" srcOrd="0" destOrd="0" presId="urn:microsoft.com/office/officeart/2005/8/layout/vList4"/>
    <dgm:cxn modelId="{50001D65-1742-4E7C-B285-30DA4948C4BF}" type="presParOf" srcId="{312185EF-A639-483C-93D4-C3742181FB12}" destId="{4371B14A-7EDF-4840-881F-204D4A25F76C}" srcOrd="0" destOrd="0" presId="urn:microsoft.com/office/officeart/2005/8/layout/vList4"/>
    <dgm:cxn modelId="{68CC564C-6FD1-40F6-8F77-CE9842753DB3}" type="presParOf" srcId="{312185EF-A639-483C-93D4-C3742181FB12}" destId="{5C9E96A5-5A20-4165-91A9-ABD3F2C33545}" srcOrd="1" destOrd="0" presId="urn:microsoft.com/office/officeart/2005/8/layout/vList4"/>
    <dgm:cxn modelId="{15BE099B-5245-4483-9B8E-D12E569B35EA}" type="presParOf" srcId="{312185EF-A639-483C-93D4-C3742181FB12}" destId="{54542137-632A-432C-897E-4BB996A4FC6C}" srcOrd="2" destOrd="0" presId="urn:microsoft.com/office/officeart/2005/8/layout/vList4"/>
    <dgm:cxn modelId="{07B1E796-39E6-4D9A-82C0-AE478952ADEA}" type="presParOf" srcId="{2CF1519C-30BB-428B-967B-2C5863513FE4}" destId="{DB2D40F9-9B27-4D07-B535-CE7B3F064429}" srcOrd="1" destOrd="0" presId="urn:microsoft.com/office/officeart/2005/8/layout/vList4"/>
    <dgm:cxn modelId="{0FDFA4E5-3AFA-44F7-9DA8-94C3EF747C40}" type="presParOf" srcId="{2CF1519C-30BB-428B-967B-2C5863513FE4}" destId="{FAA4FCB0-87FD-4CC5-B7C5-5CC0DBF9677A}" srcOrd="2" destOrd="0" presId="urn:microsoft.com/office/officeart/2005/8/layout/vList4"/>
    <dgm:cxn modelId="{4B65DAC2-9D52-493A-BF3C-E0652A3CA329}" type="presParOf" srcId="{FAA4FCB0-87FD-4CC5-B7C5-5CC0DBF9677A}" destId="{2C5EB6F0-0D85-4291-A596-177DB9083395}" srcOrd="0" destOrd="0" presId="urn:microsoft.com/office/officeart/2005/8/layout/vList4"/>
    <dgm:cxn modelId="{B9E76592-4A30-40D8-BD85-ECBDDA0B9940}" type="presParOf" srcId="{FAA4FCB0-87FD-4CC5-B7C5-5CC0DBF9677A}" destId="{D7708073-D1E8-4B8B-ADA8-230210F7A0AE}" srcOrd="1" destOrd="0" presId="urn:microsoft.com/office/officeart/2005/8/layout/vList4"/>
    <dgm:cxn modelId="{50982A16-348B-42A2-8578-113261A1971C}" type="presParOf" srcId="{FAA4FCB0-87FD-4CC5-B7C5-5CC0DBF9677A}" destId="{CF65ECD5-9C90-4222-A8A4-E7935EFA8AC0}" srcOrd="2" destOrd="0" presId="urn:microsoft.com/office/officeart/2005/8/layout/vList4"/>
    <dgm:cxn modelId="{32CE9A51-5648-4063-B0CF-24220B56EB2B}" type="presParOf" srcId="{2CF1519C-30BB-428B-967B-2C5863513FE4}" destId="{94F7AB71-CE3B-437A-8283-3969B325155F}" srcOrd="3" destOrd="0" presId="urn:microsoft.com/office/officeart/2005/8/layout/vList4"/>
    <dgm:cxn modelId="{F251746A-CACA-472C-8C7A-1B3B93D30EAE}" type="presParOf" srcId="{2CF1519C-30BB-428B-967B-2C5863513FE4}" destId="{D2888FD2-6CEE-4BF1-8151-A898E1785CA7}" srcOrd="4" destOrd="0" presId="urn:microsoft.com/office/officeart/2005/8/layout/vList4"/>
    <dgm:cxn modelId="{050283B5-4CD0-49DD-B859-0711C5EE6022}" type="presParOf" srcId="{D2888FD2-6CEE-4BF1-8151-A898E1785CA7}" destId="{D878999A-6537-4BD6-A85A-CA9A2E7DE25C}" srcOrd="0" destOrd="0" presId="urn:microsoft.com/office/officeart/2005/8/layout/vList4"/>
    <dgm:cxn modelId="{CE49595A-912C-4D48-B432-DC2C19802DE8}" type="presParOf" srcId="{D2888FD2-6CEE-4BF1-8151-A898E1785CA7}" destId="{3FDDF9C3-1833-4C68-8035-3BCEBB7766C3}" srcOrd="1" destOrd="0" presId="urn:microsoft.com/office/officeart/2005/8/layout/vList4"/>
    <dgm:cxn modelId="{45E4DAF5-EDDC-44C5-A6AC-FADB84C6D22B}" type="presParOf" srcId="{D2888FD2-6CEE-4BF1-8151-A898E1785CA7}" destId="{7A221842-1015-431E-81AE-CA5DA0361580}"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256FAED-1B7D-493A-9AC6-914AE173171A}" type="doc">
      <dgm:prSet loTypeId="urn:microsoft.com/office/officeart/2005/8/layout/vList4" loCatId="list" qsTypeId="urn:microsoft.com/office/officeart/2005/8/quickstyle/simple1" qsCatId="simple" csTypeId="urn:microsoft.com/office/officeart/2005/8/colors/colorful2" csCatId="colorful" phldr="1"/>
      <dgm:spPr/>
      <dgm:t>
        <a:bodyPr/>
        <a:lstStyle/>
        <a:p>
          <a:endParaRPr lang="es-MX"/>
        </a:p>
      </dgm:t>
    </dgm:pt>
    <dgm:pt modelId="{B8B797F3-F1F3-4844-81D9-488EBADEFE71}">
      <dgm:prSet phldrT="[Texto]"/>
      <dgm:spPr/>
      <dgm:t>
        <a:bodyPr/>
        <a:lstStyle/>
        <a:p>
          <a:r>
            <a:rPr lang="es-MX" dirty="0"/>
            <a:t>Alfred Jules Ayer (1910-1989)</a:t>
          </a:r>
        </a:p>
      </dgm:t>
    </dgm:pt>
    <dgm:pt modelId="{29657E50-8748-4956-AA9A-3913B2196ABE}" type="parTrans" cxnId="{04C37439-56B6-4E62-A658-25DC67634F2D}">
      <dgm:prSet/>
      <dgm:spPr/>
      <dgm:t>
        <a:bodyPr/>
        <a:lstStyle/>
        <a:p>
          <a:endParaRPr lang="es-MX"/>
        </a:p>
      </dgm:t>
    </dgm:pt>
    <dgm:pt modelId="{C5040544-4BA6-4129-B2C7-8D0687007F21}" type="sibTrans" cxnId="{04C37439-56B6-4E62-A658-25DC67634F2D}">
      <dgm:prSet/>
      <dgm:spPr/>
      <dgm:t>
        <a:bodyPr/>
        <a:lstStyle/>
        <a:p>
          <a:endParaRPr lang="es-MX"/>
        </a:p>
      </dgm:t>
    </dgm:pt>
    <dgm:pt modelId="{2BADFDC9-A9DF-4888-99B4-FD5EA9EF2700}">
      <dgm:prSet phldrT="[Texto]"/>
      <dgm:spPr/>
      <dgm:t>
        <a:bodyPr/>
        <a:lstStyle/>
        <a:p>
          <a:r>
            <a:rPr lang="es-MX" dirty="0"/>
            <a:t>George Edward Moore (1873-1958)</a:t>
          </a:r>
        </a:p>
      </dgm:t>
    </dgm:pt>
    <dgm:pt modelId="{49FAEDC6-7F3A-438F-A509-5C5C6D35E34A}" type="parTrans" cxnId="{78699367-1AA1-4A7F-A387-A9DC64BC7A6A}">
      <dgm:prSet/>
      <dgm:spPr/>
      <dgm:t>
        <a:bodyPr/>
        <a:lstStyle/>
        <a:p>
          <a:endParaRPr lang="es-MX"/>
        </a:p>
      </dgm:t>
    </dgm:pt>
    <dgm:pt modelId="{7736757A-C6DC-492C-ABC8-FAAA68774609}" type="sibTrans" cxnId="{78699367-1AA1-4A7F-A387-A9DC64BC7A6A}">
      <dgm:prSet/>
      <dgm:spPr/>
      <dgm:t>
        <a:bodyPr/>
        <a:lstStyle/>
        <a:p>
          <a:endParaRPr lang="es-MX"/>
        </a:p>
      </dgm:t>
    </dgm:pt>
    <dgm:pt modelId="{A629468B-AA4D-4946-82E7-7650250F1865}">
      <dgm:prSet phldrT="[Texto]"/>
      <dgm:spPr/>
      <dgm:t>
        <a:bodyPr/>
        <a:lstStyle/>
        <a:p>
          <a:r>
            <a:rPr lang="es-MX" b="0" i="0" dirty="0"/>
            <a:t>Cuando hablamos de la Nada, Dios o el Ser, hablamos de sinsentidos. (positivismo lógico)</a:t>
          </a:r>
          <a:endParaRPr lang="es-MX" dirty="0"/>
        </a:p>
      </dgm:t>
    </dgm:pt>
    <dgm:pt modelId="{33F56603-86B1-497D-9850-5C7FF4D59697}" type="parTrans" cxnId="{B7D4D9F7-F355-488E-B480-F0915A028A85}">
      <dgm:prSet/>
      <dgm:spPr/>
      <dgm:t>
        <a:bodyPr/>
        <a:lstStyle/>
        <a:p>
          <a:endParaRPr lang="es-MX"/>
        </a:p>
      </dgm:t>
    </dgm:pt>
    <dgm:pt modelId="{C189E194-D945-45F1-B7C1-FD9FA9A7F387}" type="sibTrans" cxnId="{B7D4D9F7-F355-488E-B480-F0915A028A85}">
      <dgm:prSet/>
      <dgm:spPr/>
      <dgm:t>
        <a:bodyPr/>
        <a:lstStyle/>
        <a:p>
          <a:endParaRPr lang="es-MX"/>
        </a:p>
      </dgm:t>
    </dgm:pt>
    <dgm:pt modelId="{AB10075D-9F2C-4F76-9C8E-5617F69755F6}">
      <dgm:prSet phldrT="[Texto]"/>
      <dgm:spPr/>
      <dgm:t>
        <a:bodyPr/>
        <a:lstStyle/>
        <a:p>
          <a:r>
            <a:rPr lang="es-MX" b="0" i="0" dirty="0"/>
            <a:t>“Solo debemos basarnos en proposiciones verificables. La realidad intrascendente es un sinsentido”,</a:t>
          </a:r>
          <a:endParaRPr lang="es-MX" dirty="0"/>
        </a:p>
      </dgm:t>
    </dgm:pt>
    <dgm:pt modelId="{C4C95791-F742-4E4F-A28F-A5CA8FA8B8BE}" type="parTrans" cxnId="{A10B47CD-1F35-4368-8287-2BBFA3023440}">
      <dgm:prSet/>
      <dgm:spPr/>
      <dgm:t>
        <a:bodyPr/>
        <a:lstStyle/>
        <a:p>
          <a:endParaRPr lang="es-MX"/>
        </a:p>
      </dgm:t>
    </dgm:pt>
    <dgm:pt modelId="{EF91DD04-9566-4D5D-B67B-EE543449EBB7}" type="sibTrans" cxnId="{A10B47CD-1F35-4368-8287-2BBFA3023440}">
      <dgm:prSet/>
      <dgm:spPr/>
      <dgm:t>
        <a:bodyPr/>
        <a:lstStyle/>
        <a:p>
          <a:endParaRPr lang="es-MX"/>
        </a:p>
      </dgm:t>
    </dgm:pt>
    <dgm:pt modelId="{67363FC0-DBEE-413F-A53D-20D109850488}">
      <dgm:prSet phldrT="[Texto]"/>
      <dgm:spPr/>
      <dgm:t>
        <a:bodyPr/>
        <a:lstStyle/>
        <a:p>
          <a:r>
            <a:rPr lang="es-MX" b="0" i="0" dirty="0"/>
            <a:t>Sostiene que un enunciado es cognitivamente significativo sólo si, o posee un método de verificación empírica o es analítico</a:t>
          </a:r>
          <a:endParaRPr lang="es-MX" dirty="0"/>
        </a:p>
      </dgm:t>
    </dgm:pt>
    <dgm:pt modelId="{D6146F57-7BE4-415F-AB3E-D29B0ACEE0B9}" type="parTrans" cxnId="{B235AC5C-67F7-48DF-AB8B-F8E4AB619056}">
      <dgm:prSet/>
      <dgm:spPr/>
      <dgm:t>
        <a:bodyPr/>
        <a:lstStyle/>
        <a:p>
          <a:endParaRPr lang="es-MX"/>
        </a:p>
      </dgm:t>
    </dgm:pt>
    <dgm:pt modelId="{584C3579-FC83-403D-AE4E-0B45DC8846E0}" type="sibTrans" cxnId="{B235AC5C-67F7-48DF-AB8B-F8E4AB619056}">
      <dgm:prSet/>
      <dgm:spPr/>
      <dgm:t>
        <a:bodyPr/>
        <a:lstStyle/>
        <a:p>
          <a:endParaRPr lang="es-MX"/>
        </a:p>
      </dgm:t>
    </dgm:pt>
    <dgm:pt modelId="{C7FCFB74-0B13-49D9-85AA-1EDA0229EC0B}">
      <dgm:prSet phldrT="[Texto]"/>
      <dgm:spPr/>
      <dgm:t>
        <a:bodyPr/>
        <a:lstStyle/>
        <a:p>
          <a:r>
            <a:rPr lang="es-MX" b="0" i="0" dirty="0"/>
            <a:t>Debe pasar de ser un supuesto cuerpo de proposiciones a un método de análisis lógico de los enunciados de la ciencia)</a:t>
          </a:r>
          <a:endParaRPr lang="es-MX" dirty="0"/>
        </a:p>
      </dgm:t>
    </dgm:pt>
    <dgm:pt modelId="{C8D340D7-E1F7-4ECA-8549-B9875F6C8C54}" type="parTrans" cxnId="{ACE9561E-9385-4A67-9CC4-161E8D098882}">
      <dgm:prSet/>
      <dgm:spPr/>
      <dgm:t>
        <a:bodyPr/>
        <a:lstStyle/>
        <a:p>
          <a:endParaRPr lang="es-MX"/>
        </a:p>
      </dgm:t>
    </dgm:pt>
    <dgm:pt modelId="{E0E0FEAD-043F-413C-9CFC-443A07EE8845}" type="sibTrans" cxnId="{ACE9561E-9385-4A67-9CC4-161E8D098882}">
      <dgm:prSet/>
      <dgm:spPr/>
      <dgm:t>
        <a:bodyPr/>
        <a:lstStyle/>
        <a:p>
          <a:endParaRPr lang="es-MX"/>
        </a:p>
      </dgm:t>
    </dgm:pt>
    <dgm:pt modelId="{1E6DD142-81D8-4EFB-9F89-AD3A49149D14}">
      <dgm:prSet phldrT="[Texto]"/>
      <dgm:spPr/>
      <dgm:t>
        <a:bodyPr/>
        <a:lstStyle/>
        <a:p>
          <a:r>
            <a:rPr lang="es-MX" dirty="0"/>
            <a:t>Lo </a:t>
          </a:r>
          <a:r>
            <a:rPr lang="es-MX" b="0" i="0" dirty="0"/>
            <a:t> que signifique el término bien debe ser aprehendido de modo intuitivo.</a:t>
          </a:r>
          <a:endParaRPr lang="es-MX" dirty="0"/>
        </a:p>
      </dgm:t>
    </dgm:pt>
    <dgm:pt modelId="{6C7E62FF-BC39-467A-B908-A5968B413592}" type="sibTrans" cxnId="{26D53989-ACC4-4101-84D2-32FEA8FD8785}">
      <dgm:prSet/>
      <dgm:spPr/>
      <dgm:t>
        <a:bodyPr/>
        <a:lstStyle/>
        <a:p>
          <a:endParaRPr lang="es-MX"/>
        </a:p>
      </dgm:t>
    </dgm:pt>
    <dgm:pt modelId="{04D1EFF5-DF80-48C2-B96E-D1F168511759}" type="parTrans" cxnId="{26D53989-ACC4-4101-84D2-32FEA8FD8785}">
      <dgm:prSet/>
      <dgm:spPr/>
      <dgm:t>
        <a:bodyPr/>
        <a:lstStyle/>
        <a:p>
          <a:endParaRPr lang="es-MX"/>
        </a:p>
      </dgm:t>
    </dgm:pt>
    <dgm:pt modelId="{E1ED016C-F9A8-470E-AE4A-D3339577AD41}">
      <dgm:prSet phldrT="[Texto]"/>
      <dgm:spPr/>
      <dgm:t>
        <a:bodyPr/>
        <a:lstStyle/>
        <a:p>
          <a:r>
            <a:rPr lang="es-MX" dirty="0"/>
            <a:t>El termino “bueno” </a:t>
          </a:r>
          <a:r>
            <a:rPr lang="es-MX" b="0" i="0" dirty="0"/>
            <a:t>Se trata de un concepto que no puede explicarse a alguien a menos que previamente lo conozca, como sucede, por poner un ejemplo, con el concepto "amarillo"</a:t>
          </a:r>
          <a:endParaRPr lang="es-MX" dirty="0"/>
        </a:p>
      </dgm:t>
    </dgm:pt>
    <dgm:pt modelId="{EC907506-3847-4959-8F17-7B9A6C604838}" type="parTrans" cxnId="{F27DD793-7BC2-4415-978D-02C6E3695CD4}">
      <dgm:prSet/>
      <dgm:spPr/>
      <dgm:t>
        <a:bodyPr/>
        <a:lstStyle/>
        <a:p>
          <a:endParaRPr lang="es-MX"/>
        </a:p>
      </dgm:t>
    </dgm:pt>
    <dgm:pt modelId="{41F5A062-DFFC-4AB8-A354-89FBE58D1B1A}" type="sibTrans" cxnId="{F27DD793-7BC2-4415-978D-02C6E3695CD4}">
      <dgm:prSet/>
      <dgm:spPr/>
      <dgm:t>
        <a:bodyPr/>
        <a:lstStyle/>
        <a:p>
          <a:endParaRPr lang="es-MX"/>
        </a:p>
      </dgm:t>
    </dgm:pt>
    <dgm:pt modelId="{35890BAD-DACA-4706-B167-D4C8DF8D827C}">
      <dgm:prSet phldrT="[Texto]"/>
      <dgm:spPr/>
      <dgm:t>
        <a:bodyPr/>
        <a:lstStyle/>
        <a:p>
          <a:r>
            <a:rPr lang="es-MX" b="0" i="0" dirty="0"/>
            <a:t>Señala que la experiencia es resultado de conocer un mundo externo, no dependiente de la mente.</a:t>
          </a:r>
          <a:endParaRPr lang="es-MX" dirty="0"/>
        </a:p>
      </dgm:t>
    </dgm:pt>
    <dgm:pt modelId="{087BE178-7271-449A-8100-733753594D5C}" type="parTrans" cxnId="{514BF535-8E9F-41A4-9A59-DAD69DA322E3}">
      <dgm:prSet/>
      <dgm:spPr/>
      <dgm:t>
        <a:bodyPr/>
        <a:lstStyle/>
        <a:p>
          <a:endParaRPr lang="es-MX"/>
        </a:p>
      </dgm:t>
    </dgm:pt>
    <dgm:pt modelId="{1F86554E-C46F-4308-9D35-70A2EB511556}" type="sibTrans" cxnId="{514BF535-8E9F-41A4-9A59-DAD69DA322E3}">
      <dgm:prSet/>
      <dgm:spPr/>
      <dgm:t>
        <a:bodyPr/>
        <a:lstStyle/>
        <a:p>
          <a:endParaRPr lang="es-MX"/>
        </a:p>
      </dgm:t>
    </dgm:pt>
    <dgm:pt modelId="{F3952467-7981-47EA-896C-5AA943A9F75C}">
      <dgm:prSet phldrT="[Texto]"/>
      <dgm:spPr/>
      <dgm:t>
        <a:bodyPr/>
        <a:lstStyle/>
        <a:p>
          <a:r>
            <a:rPr lang="es-MX" b="0" i="0" dirty="0"/>
            <a:t>Estaba en contra de cualquier definición del bien que pudiera proponer una falacia naturalista, es decir, de ofrecer una definición de bien en términos de otra cosa, como el placer, la utilidad, etc., ya que esto no agota el sentido en que la palabra se usa normalmente</a:t>
          </a:r>
          <a:endParaRPr lang="es-MX" dirty="0"/>
        </a:p>
      </dgm:t>
    </dgm:pt>
    <dgm:pt modelId="{4356A846-6745-448C-8E94-93A73ADB3EEC}" type="parTrans" cxnId="{30B68360-3EB1-49D9-AC93-338C1064DD71}">
      <dgm:prSet/>
      <dgm:spPr/>
      <dgm:t>
        <a:bodyPr/>
        <a:lstStyle/>
        <a:p>
          <a:endParaRPr lang="es-MX"/>
        </a:p>
      </dgm:t>
    </dgm:pt>
    <dgm:pt modelId="{3EB3C965-AAD0-4A5E-8048-69ADAB0BC5F2}" type="sibTrans" cxnId="{30B68360-3EB1-49D9-AC93-338C1064DD71}">
      <dgm:prSet/>
      <dgm:spPr/>
      <dgm:t>
        <a:bodyPr/>
        <a:lstStyle/>
        <a:p>
          <a:endParaRPr lang="es-MX"/>
        </a:p>
      </dgm:t>
    </dgm:pt>
    <dgm:pt modelId="{2CF1519C-30BB-428B-967B-2C5863513FE4}" type="pres">
      <dgm:prSet presAssocID="{E256FAED-1B7D-493A-9AC6-914AE173171A}" presName="linear" presStyleCnt="0">
        <dgm:presLayoutVars>
          <dgm:dir/>
          <dgm:resizeHandles val="exact"/>
        </dgm:presLayoutVars>
      </dgm:prSet>
      <dgm:spPr/>
    </dgm:pt>
    <dgm:pt modelId="{312185EF-A639-483C-93D4-C3742181FB12}" type="pres">
      <dgm:prSet presAssocID="{B8B797F3-F1F3-4844-81D9-488EBADEFE71}" presName="comp" presStyleCnt="0"/>
      <dgm:spPr/>
    </dgm:pt>
    <dgm:pt modelId="{4371B14A-7EDF-4840-881F-204D4A25F76C}" type="pres">
      <dgm:prSet presAssocID="{B8B797F3-F1F3-4844-81D9-488EBADEFE71}" presName="box" presStyleLbl="node1" presStyleIdx="0" presStyleCnt="2"/>
      <dgm:spPr/>
    </dgm:pt>
    <dgm:pt modelId="{5C9E96A5-5A20-4165-91A9-ABD3F2C33545}" type="pres">
      <dgm:prSet presAssocID="{B8B797F3-F1F3-4844-81D9-488EBADEFE71}" presName="img" presStyleLbl="fgImgPlace1" presStyleIdx="0" presStyleCnt="2"/>
      <dgm:spPr>
        <a:blipFill>
          <a:blip xmlns:r="http://schemas.openxmlformats.org/officeDocument/2006/relationships" r:embed="rId1">
            <a:extLst>
              <a:ext uri="{28A0092B-C50C-407E-A947-70E740481C1C}">
                <a14:useLocalDpi xmlns:a14="http://schemas.microsoft.com/office/drawing/2010/main" val="0"/>
              </a:ext>
            </a:extLst>
          </a:blip>
          <a:srcRect/>
          <a:stretch>
            <a:fillRect l="-1000" r="-1000"/>
          </a:stretch>
        </a:blipFill>
      </dgm:spPr>
    </dgm:pt>
    <dgm:pt modelId="{54542137-632A-432C-897E-4BB996A4FC6C}" type="pres">
      <dgm:prSet presAssocID="{B8B797F3-F1F3-4844-81D9-488EBADEFE71}" presName="text" presStyleLbl="node1" presStyleIdx="0" presStyleCnt="2">
        <dgm:presLayoutVars>
          <dgm:bulletEnabled val="1"/>
        </dgm:presLayoutVars>
      </dgm:prSet>
      <dgm:spPr/>
    </dgm:pt>
    <dgm:pt modelId="{DB2D40F9-9B27-4D07-B535-CE7B3F064429}" type="pres">
      <dgm:prSet presAssocID="{C5040544-4BA6-4129-B2C7-8D0687007F21}" presName="spacer" presStyleCnt="0"/>
      <dgm:spPr/>
    </dgm:pt>
    <dgm:pt modelId="{FAA4FCB0-87FD-4CC5-B7C5-5CC0DBF9677A}" type="pres">
      <dgm:prSet presAssocID="{2BADFDC9-A9DF-4888-99B4-FD5EA9EF2700}" presName="comp" presStyleCnt="0"/>
      <dgm:spPr/>
    </dgm:pt>
    <dgm:pt modelId="{2C5EB6F0-0D85-4291-A596-177DB9083395}" type="pres">
      <dgm:prSet presAssocID="{2BADFDC9-A9DF-4888-99B4-FD5EA9EF2700}" presName="box" presStyleLbl="node1" presStyleIdx="1" presStyleCnt="2"/>
      <dgm:spPr/>
    </dgm:pt>
    <dgm:pt modelId="{D7708073-D1E8-4B8B-ADA8-230210F7A0AE}" type="pres">
      <dgm:prSet presAssocID="{2BADFDC9-A9DF-4888-99B4-FD5EA9EF2700}" presName="img" presStyleLbl="fgImgPlace1" presStyleIdx="1" presStyleCnt="2"/>
      <dgm:spPr>
        <a:blipFill>
          <a:blip xmlns:r="http://schemas.openxmlformats.org/officeDocument/2006/relationships" r:embed="rId2">
            <a:extLst>
              <a:ext uri="{28A0092B-C50C-407E-A947-70E740481C1C}">
                <a14:useLocalDpi xmlns:a14="http://schemas.microsoft.com/office/drawing/2010/main" val="0"/>
              </a:ext>
            </a:extLst>
          </a:blip>
          <a:srcRect/>
          <a:stretch>
            <a:fillRect l="-31000" r="-31000"/>
          </a:stretch>
        </a:blipFill>
      </dgm:spPr>
    </dgm:pt>
    <dgm:pt modelId="{CF65ECD5-9C90-4222-A8A4-E7935EFA8AC0}" type="pres">
      <dgm:prSet presAssocID="{2BADFDC9-A9DF-4888-99B4-FD5EA9EF2700}" presName="text" presStyleLbl="node1" presStyleIdx="1" presStyleCnt="2">
        <dgm:presLayoutVars>
          <dgm:bulletEnabled val="1"/>
        </dgm:presLayoutVars>
      </dgm:prSet>
      <dgm:spPr/>
    </dgm:pt>
  </dgm:ptLst>
  <dgm:cxnLst>
    <dgm:cxn modelId="{BE5BDE03-C9A8-4D4C-A6FA-878C650CBCDC}" type="presOf" srcId="{B8B797F3-F1F3-4844-81D9-488EBADEFE71}" destId="{54542137-632A-432C-897E-4BB996A4FC6C}" srcOrd="1" destOrd="0" presId="urn:microsoft.com/office/officeart/2005/8/layout/vList4"/>
    <dgm:cxn modelId="{3B881A04-2756-40F3-A009-8F6A8204E3C0}" type="presOf" srcId="{2BADFDC9-A9DF-4888-99B4-FD5EA9EF2700}" destId="{CF65ECD5-9C90-4222-A8A4-E7935EFA8AC0}" srcOrd="1" destOrd="0" presId="urn:microsoft.com/office/officeart/2005/8/layout/vList4"/>
    <dgm:cxn modelId="{889A2309-99CD-40B0-AB67-E95DC90E6EFA}" type="presOf" srcId="{C7FCFB74-0B13-49D9-85AA-1EDA0229EC0B}" destId="{54542137-632A-432C-897E-4BB996A4FC6C}" srcOrd="1" destOrd="4" presId="urn:microsoft.com/office/officeart/2005/8/layout/vList4"/>
    <dgm:cxn modelId="{ACE9561E-9385-4A67-9CC4-161E8D098882}" srcId="{B8B797F3-F1F3-4844-81D9-488EBADEFE71}" destId="{C7FCFB74-0B13-49D9-85AA-1EDA0229EC0B}" srcOrd="3" destOrd="0" parTransId="{C8D340D7-E1F7-4ECA-8549-B9875F6C8C54}" sibTransId="{E0E0FEAD-043F-413C-9CFC-443A07EE8845}"/>
    <dgm:cxn modelId="{44859421-87BF-4636-8B97-649292119604}" type="presOf" srcId="{E256FAED-1B7D-493A-9AC6-914AE173171A}" destId="{2CF1519C-30BB-428B-967B-2C5863513FE4}" srcOrd="0" destOrd="0" presId="urn:microsoft.com/office/officeart/2005/8/layout/vList4"/>
    <dgm:cxn modelId="{C52DAA28-DCEC-4A23-A670-0B5B1AB7C5F2}" type="presOf" srcId="{AB10075D-9F2C-4F76-9C8E-5617F69755F6}" destId="{4371B14A-7EDF-4840-881F-204D4A25F76C}" srcOrd="0" destOrd="2" presId="urn:microsoft.com/office/officeart/2005/8/layout/vList4"/>
    <dgm:cxn modelId="{514BF535-8E9F-41A4-9A59-DAD69DA322E3}" srcId="{2BADFDC9-A9DF-4888-99B4-FD5EA9EF2700}" destId="{35890BAD-DACA-4706-B167-D4C8DF8D827C}" srcOrd="2" destOrd="0" parTransId="{087BE178-7271-449A-8100-733753594D5C}" sibTransId="{1F86554E-C46F-4308-9D35-70A2EB511556}"/>
    <dgm:cxn modelId="{04C37439-56B6-4E62-A658-25DC67634F2D}" srcId="{E256FAED-1B7D-493A-9AC6-914AE173171A}" destId="{B8B797F3-F1F3-4844-81D9-488EBADEFE71}" srcOrd="0" destOrd="0" parTransId="{29657E50-8748-4956-AA9A-3913B2196ABE}" sibTransId="{C5040544-4BA6-4129-B2C7-8D0687007F21}"/>
    <dgm:cxn modelId="{2BFC623F-03A3-40B5-BFA3-6A224D160724}" type="presOf" srcId="{C7FCFB74-0B13-49D9-85AA-1EDA0229EC0B}" destId="{4371B14A-7EDF-4840-881F-204D4A25F76C}" srcOrd="0" destOrd="4" presId="urn:microsoft.com/office/officeart/2005/8/layout/vList4"/>
    <dgm:cxn modelId="{B235AC5C-67F7-48DF-AB8B-F8E4AB619056}" srcId="{B8B797F3-F1F3-4844-81D9-488EBADEFE71}" destId="{67363FC0-DBEE-413F-A53D-20D109850488}" srcOrd="2" destOrd="0" parTransId="{D6146F57-7BE4-415F-AB3E-D29B0ACEE0B9}" sibTransId="{584C3579-FC83-403D-AE4E-0B45DC8846E0}"/>
    <dgm:cxn modelId="{EDD1C65D-780B-483B-A45A-986E57D35480}" type="presOf" srcId="{1E6DD142-81D8-4EFB-9F89-AD3A49149D14}" destId="{2C5EB6F0-0D85-4291-A596-177DB9083395}" srcOrd="0" destOrd="1" presId="urn:microsoft.com/office/officeart/2005/8/layout/vList4"/>
    <dgm:cxn modelId="{30B68360-3EB1-49D9-AC93-338C1064DD71}" srcId="{2BADFDC9-A9DF-4888-99B4-FD5EA9EF2700}" destId="{F3952467-7981-47EA-896C-5AA943A9F75C}" srcOrd="3" destOrd="0" parTransId="{4356A846-6745-448C-8E94-93A73ADB3EEC}" sibTransId="{3EB3C965-AAD0-4A5E-8048-69ADAB0BC5F2}"/>
    <dgm:cxn modelId="{1987DA42-3975-4C79-B141-3234DBB3A200}" type="presOf" srcId="{35890BAD-DACA-4706-B167-D4C8DF8D827C}" destId="{2C5EB6F0-0D85-4291-A596-177DB9083395}" srcOrd="0" destOrd="3" presId="urn:microsoft.com/office/officeart/2005/8/layout/vList4"/>
    <dgm:cxn modelId="{78699367-1AA1-4A7F-A387-A9DC64BC7A6A}" srcId="{E256FAED-1B7D-493A-9AC6-914AE173171A}" destId="{2BADFDC9-A9DF-4888-99B4-FD5EA9EF2700}" srcOrd="1" destOrd="0" parTransId="{49FAEDC6-7F3A-438F-A509-5C5C6D35E34A}" sibTransId="{7736757A-C6DC-492C-ABC8-FAAA68774609}"/>
    <dgm:cxn modelId="{47D85B6B-CE49-45BF-B881-EA5FDB45E4AF}" type="presOf" srcId="{67363FC0-DBEE-413F-A53D-20D109850488}" destId="{4371B14A-7EDF-4840-881F-204D4A25F76C}" srcOrd="0" destOrd="3" presId="urn:microsoft.com/office/officeart/2005/8/layout/vList4"/>
    <dgm:cxn modelId="{1B801A6C-908F-4132-8EB3-B2B8509CC11D}" type="presOf" srcId="{67363FC0-DBEE-413F-A53D-20D109850488}" destId="{54542137-632A-432C-897E-4BB996A4FC6C}" srcOrd="1" destOrd="3" presId="urn:microsoft.com/office/officeart/2005/8/layout/vList4"/>
    <dgm:cxn modelId="{3CA8314C-EBF3-4596-AC08-9B7C34B78C98}" type="presOf" srcId="{A629468B-AA4D-4946-82E7-7650250F1865}" destId="{4371B14A-7EDF-4840-881F-204D4A25F76C}" srcOrd="0" destOrd="1" presId="urn:microsoft.com/office/officeart/2005/8/layout/vList4"/>
    <dgm:cxn modelId="{07F5C04D-8C70-4AB1-BD09-3951E020699D}" type="presOf" srcId="{E1ED016C-F9A8-470E-AE4A-D3339577AD41}" destId="{2C5EB6F0-0D85-4291-A596-177DB9083395}" srcOrd="0" destOrd="2" presId="urn:microsoft.com/office/officeart/2005/8/layout/vList4"/>
    <dgm:cxn modelId="{1DBBC459-882F-48D8-8D5E-29FD6BCCF8E3}" type="presOf" srcId="{E1ED016C-F9A8-470E-AE4A-D3339577AD41}" destId="{CF65ECD5-9C90-4222-A8A4-E7935EFA8AC0}" srcOrd="1" destOrd="2" presId="urn:microsoft.com/office/officeart/2005/8/layout/vList4"/>
    <dgm:cxn modelId="{72AD697B-F40C-4EB6-94C9-F18BA6620254}" type="presOf" srcId="{F3952467-7981-47EA-896C-5AA943A9F75C}" destId="{2C5EB6F0-0D85-4291-A596-177DB9083395}" srcOrd="0" destOrd="4" presId="urn:microsoft.com/office/officeart/2005/8/layout/vList4"/>
    <dgm:cxn modelId="{B208BF7C-DE32-4FC6-A567-CB4FE5139A5E}" type="presOf" srcId="{B8B797F3-F1F3-4844-81D9-488EBADEFE71}" destId="{4371B14A-7EDF-4840-881F-204D4A25F76C}" srcOrd="0" destOrd="0" presId="urn:microsoft.com/office/officeart/2005/8/layout/vList4"/>
    <dgm:cxn modelId="{26D53989-ACC4-4101-84D2-32FEA8FD8785}" srcId="{2BADFDC9-A9DF-4888-99B4-FD5EA9EF2700}" destId="{1E6DD142-81D8-4EFB-9F89-AD3A49149D14}" srcOrd="0" destOrd="0" parTransId="{04D1EFF5-DF80-48C2-B96E-D1F168511759}" sibTransId="{6C7E62FF-BC39-467A-B908-A5968B413592}"/>
    <dgm:cxn modelId="{F27DD793-7BC2-4415-978D-02C6E3695CD4}" srcId="{2BADFDC9-A9DF-4888-99B4-FD5EA9EF2700}" destId="{E1ED016C-F9A8-470E-AE4A-D3339577AD41}" srcOrd="1" destOrd="0" parTransId="{EC907506-3847-4959-8F17-7B9A6C604838}" sibTransId="{41F5A062-DFFC-4AB8-A354-89FBE58D1B1A}"/>
    <dgm:cxn modelId="{1EC04499-B215-4BCD-9781-3F0513FE8259}" type="presOf" srcId="{F3952467-7981-47EA-896C-5AA943A9F75C}" destId="{CF65ECD5-9C90-4222-A8A4-E7935EFA8AC0}" srcOrd="1" destOrd="4" presId="urn:microsoft.com/office/officeart/2005/8/layout/vList4"/>
    <dgm:cxn modelId="{68FEA8AF-7875-4F8F-89C1-B67FDBFDE619}" type="presOf" srcId="{35890BAD-DACA-4706-B167-D4C8DF8D827C}" destId="{CF65ECD5-9C90-4222-A8A4-E7935EFA8AC0}" srcOrd="1" destOrd="3" presId="urn:microsoft.com/office/officeart/2005/8/layout/vList4"/>
    <dgm:cxn modelId="{7C7003B1-93F2-49DD-B7A6-7709D8006D4A}" type="presOf" srcId="{A629468B-AA4D-4946-82E7-7650250F1865}" destId="{54542137-632A-432C-897E-4BB996A4FC6C}" srcOrd="1" destOrd="1" presId="urn:microsoft.com/office/officeart/2005/8/layout/vList4"/>
    <dgm:cxn modelId="{DF45A6B4-89ED-4045-B130-B06016D2E911}" type="presOf" srcId="{1E6DD142-81D8-4EFB-9F89-AD3A49149D14}" destId="{CF65ECD5-9C90-4222-A8A4-E7935EFA8AC0}" srcOrd="1" destOrd="1" presId="urn:microsoft.com/office/officeart/2005/8/layout/vList4"/>
    <dgm:cxn modelId="{A10B47CD-1F35-4368-8287-2BBFA3023440}" srcId="{B8B797F3-F1F3-4844-81D9-488EBADEFE71}" destId="{AB10075D-9F2C-4F76-9C8E-5617F69755F6}" srcOrd="1" destOrd="0" parTransId="{C4C95791-F742-4E4F-A28F-A5CA8FA8B8BE}" sibTransId="{EF91DD04-9566-4D5D-B67B-EE543449EBB7}"/>
    <dgm:cxn modelId="{3DF8B3D3-FBB4-4F04-B18C-AB37E2FADF0D}" type="presOf" srcId="{2BADFDC9-A9DF-4888-99B4-FD5EA9EF2700}" destId="{2C5EB6F0-0D85-4291-A596-177DB9083395}" srcOrd="0" destOrd="0" presId="urn:microsoft.com/office/officeart/2005/8/layout/vList4"/>
    <dgm:cxn modelId="{7F85A7D9-C3E7-4FDE-A41E-FF4E830116DC}" type="presOf" srcId="{AB10075D-9F2C-4F76-9C8E-5617F69755F6}" destId="{54542137-632A-432C-897E-4BB996A4FC6C}" srcOrd="1" destOrd="2" presId="urn:microsoft.com/office/officeart/2005/8/layout/vList4"/>
    <dgm:cxn modelId="{B7D4D9F7-F355-488E-B480-F0915A028A85}" srcId="{B8B797F3-F1F3-4844-81D9-488EBADEFE71}" destId="{A629468B-AA4D-4946-82E7-7650250F1865}" srcOrd="0" destOrd="0" parTransId="{33F56603-86B1-497D-9850-5C7FF4D59697}" sibTransId="{C189E194-D945-45F1-B7C1-FD9FA9A7F387}"/>
    <dgm:cxn modelId="{E9F94B43-9074-4EA0-BAB5-D8D27AB30A67}" type="presParOf" srcId="{2CF1519C-30BB-428B-967B-2C5863513FE4}" destId="{312185EF-A639-483C-93D4-C3742181FB12}" srcOrd="0" destOrd="0" presId="urn:microsoft.com/office/officeart/2005/8/layout/vList4"/>
    <dgm:cxn modelId="{D9AA7C3D-5946-4A7B-BDFD-AA28938AB737}" type="presParOf" srcId="{312185EF-A639-483C-93D4-C3742181FB12}" destId="{4371B14A-7EDF-4840-881F-204D4A25F76C}" srcOrd="0" destOrd="0" presId="urn:microsoft.com/office/officeart/2005/8/layout/vList4"/>
    <dgm:cxn modelId="{67F8DEBF-50B8-4C9C-83A1-9FBCBA56CBCF}" type="presParOf" srcId="{312185EF-A639-483C-93D4-C3742181FB12}" destId="{5C9E96A5-5A20-4165-91A9-ABD3F2C33545}" srcOrd="1" destOrd="0" presId="urn:microsoft.com/office/officeart/2005/8/layout/vList4"/>
    <dgm:cxn modelId="{AA304BEC-BEED-4D06-99A2-2C9A09D68A41}" type="presParOf" srcId="{312185EF-A639-483C-93D4-C3742181FB12}" destId="{54542137-632A-432C-897E-4BB996A4FC6C}" srcOrd="2" destOrd="0" presId="urn:microsoft.com/office/officeart/2005/8/layout/vList4"/>
    <dgm:cxn modelId="{E02AFB0E-A346-4506-A79D-39A528CF40DA}" type="presParOf" srcId="{2CF1519C-30BB-428B-967B-2C5863513FE4}" destId="{DB2D40F9-9B27-4D07-B535-CE7B3F064429}" srcOrd="1" destOrd="0" presId="urn:microsoft.com/office/officeart/2005/8/layout/vList4"/>
    <dgm:cxn modelId="{EEC84BB2-AE30-46B1-8995-722771B5E502}" type="presParOf" srcId="{2CF1519C-30BB-428B-967B-2C5863513FE4}" destId="{FAA4FCB0-87FD-4CC5-B7C5-5CC0DBF9677A}" srcOrd="2" destOrd="0" presId="urn:microsoft.com/office/officeart/2005/8/layout/vList4"/>
    <dgm:cxn modelId="{A622293B-3B97-45F5-9C16-43B17DDEB6EF}" type="presParOf" srcId="{FAA4FCB0-87FD-4CC5-B7C5-5CC0DBF9677A}" destId="{2C5EB6F0-0D85-4291-A596-177DB9083395}" srcOrd="0" destOrd="0" presId="urn:microsoft.com/office/officeart/2005/8/layout/vList4"/>
    <dgm:cxn modelId="{FF7D56D5-8BAE-41F3-B2B6-21616871CA2D}" type="presParOf" srcId="{FAA4FCB0-87FD-4CC5-B7C5-5CC0DBF9677A}" destId="{D7708073-D1E8-4B8B-ADA8-230210F7A0AE}" srcOrd="1" destOrd="0" presId="urn:microsoft.com/office/officeart/2005/8/layout/vList4"/>
    <dgm:cxn modelId="{079EBE94-F510-41B5-B554-8E5EA62A80E9}" type="presParOf" srcId="{FAA4FCB0-87FD-4CC5-B7C5-5CC0DBF9677A}" destId="{CF65ECD5-9C90-4222-A8A4-E7935EFA8AC0}"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1E3702-F6BA-4659-B159-A2C5C796E56E}">
      <dsp:nvSpPr>
        <dsp:cNvPr id="0" name=""/>
        <dsp:cNvSpPr/>
      </dsp:nvSpPr>
      <dsp:spPr>
        <a:xfrm rot="5400000">
          <a:off x="-203656" y="206910"/>
          <a:ext cx="1357710" cy="950397"/>
        </a:xfrm>
        <a:prstGeom prst="chevron">
          <a:avLst/>
        </a:prstGeom>
        <a:solidFill>
          <a:schemeClr val="accent2">
            <a:hueOff val="0"/>
            <a:satOff val="0"/>
            <a:lumOff val="0"/>
            <a:alphaOff val="0"/>
          </a:schemeClr>
        </a:solidFill>
        <a:ln w="15875"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s-ES" sz="1500" kern="1200" dirty="0"/>
            <a:t>Unidad I</a:t>
          </a:r>
        </a:p>
      </dsp:txBody>
      <dsp:txXfrm rot="-5400000">
        <a:off x="1" y="478453"/>
        <a:ext cx="950397" cy="407313"/>
      </dsp:txXfrm>
    </dsp:sp>
    <dsp:sp modelId="{54209FAA-75F0-4CD7-885A-513FB7DF7D35}">
      <dsp:nvSpPr>
        <dsp:cNvPr id="0" name=""/>
        <dsp:cNvSpPr/>
      </dsp:nvSpPr>
      <dsp:spPr>
        <a:xfrm rot="5400000">
          <a:off x="5015078" y="-4061427"/>
          <a:ext cx="882511" cy="9011874"/>
        </a:xfrm>
        <a:prstGeom prst="round2SameRect">
          <a:avLst/>
        </a:prstGeom>
        <a:solidFill>
          <a:schemeClr val="lt1">
            <a:alpha val="90000"/>
            <a:hueOff val="0"/>
            <a:satOff val="0"/>
            <a:lumOff val="0"/>
            <a:alphaOff val="0"/>
          </a:schemeClr>
        </a:solidFill>
        <a:ln w="15875"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3360" tIns="19050" rIns="19050" bIns="19050" numCol="1" spcCol="1270" anchor="ctr" anchorCtr="0">
          <a:noAutofit/>
        </a:bodyPr>
        <a:lstStyle/>
        <a:p>
          <a:pPr marL="285750" lvl="1" indent="-285750" algn="l" defTabSz="1333500">
            <a:lnSpc>
              <a:spcPct val="90000"/>
            </a:lnSpc>
            <a:spcBef>
              <a:spcPct val="0"/>
            </a:spcBef>
            <a:spcAft>
              <a:spcPct val="15000"/>
            </a:spcAft>
            <a:buChar char="•"/>
          </a:pPr>
          <a:r>
            <a:rPr lang="es-ES" sz="3000" kern="1200" dirty="0"/>
            <a:t>Análisis intrínseco del ser</a:t>
          </a:r>
        </a:p>
      </dsp:txBody>
      <dsp:txXfrm rot="-5400000">
        <a:off x="950397" y="46335"/>
        <a:ext cx="8968793" cy="796349"/>
      </dsp:txXfrm>
    </dsp:sp>
    <dsp:sp modelId="{63994CEB-635E-435A-A668-05115A5AA7C3}">
      <dsp:nvSpPr>
        <dsp:cNvPr id="0" name=""/>
        <dsp:cNvSpPr/>
      </dsp:nvSpPr>
      <dsp:spPr>
        <a:xfrm rot="5400000">
          <a:off x="-203656" y="1419191"/>
          <a:ext cx="1357710" cy="950397"/>
        </a:xfrm>
        <a:prstGeom prst="chevron">
          <a:avLst/>
        </a:prstGeom>
        <a:solidFill>
          <a:schemeClr val="accent3">
            <a:hueOff val="0"/>
            <a:satOff val="0"/>
            <a:lumOff val="0"/>
            <a:alphaOff val="0"/>
          </a:schemeClr>
        </a:solidFill>
        <a:ln w="15875"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s-ES" sz="1500" kern="1200" dirty="0"/>
            <a:t>Unidad II</a:t>
          </a:r>
        </a:p>
      </dsp:txBody>
      <dsp:txXfrm rot="-5400000">
        <a:off x="1" y="1690734"/>
        <a:ext cx="950397" cy="407313"/>
      </dsp:txXfrm>
    </dsp:sp>
    <dsp:sp modelId="{E2455D8B-D2E8-4EEC-8000-4630A8E4E051}">
      <dsp:nvSpPr>
        <dsp:cNvPr id="0" name=""/>
        <dsp:cNvSpPr/>
      </dsp:nvSpPr>
      <dsp:spPr>
        <a:xfrm rot="5400000">
          <a:off x="5015078" y="-2849146"/>
          <a:ext cx="882511" cy="9011874"/>
        </a:xfrm>
        <a:prstGeom prst="round2SameRect">
          <a:avLst/>
        </a:prstGeom>
        <a:solidFill>
          <a:schemeClr val="lt1">
            <a:alpha val="90000"/>
            <a:hueOff val="0"/>
            <a:satOff val="0"/>
            <a:lumOff val="0"/>
            <a:alphaOff val="0"/>
          </a:schemeClr>
        </a:solidFill>
        <a:ln w="15875"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3360" tIns="19050" rIns="19050" bIns="19050" numCol="1" spcCol="1270" anchor="ctr" anchorCtr="0">
          <a:noAutofit/>
        </a:bodyPr>
        <a:lstStyle/>
        <a:p>
          <a:pPr marL="285750" lvl="1" indent="-285750" algn="l" defTabSz="1333500">
            <a:lnSpc>
              <a:spcPct val="90000"/>
            </a:lnSpc>
            <a:spcBef>
              <a:spcPct val="0"/>
            </a:spcBef>
            <a:spcAft>
              <a:spcPct val="15000"/>
            </a:spcAft>
            <a:buChar char="•"/>
          </a:pPr>
          <a:r>
            <a:rPr lang="es-ES" sz="3000" kern="1200" dirty="0"/>
            <a:t>Perspectiva de género en las organizaciones</a:t>
          </a:r>
        </a:p>
      </dsp:txBody>
      <dsp:txXfrm rot="-5400000">
        <a:off x="950397" y="1258616"/>
        <a:ext cx="8968793" cy="796349"/>
      </dsp:txXfrm>
    </dsp:sp>
    <dsp:sp modelId="{22E559DB-07B4-4045-A98A-D066F3AC617E}">
      <dsp:nvSpPr>
        <dsp:cNvPr id="0" name=""/>
        <dsp:cNvSpPr/>
      </dsp:nvSpPr>
      <dsp:spPr>
        <a:xfrm rot="5400000">
          <a:off x="-203656" y="2631473"/>
          <a:ext cx="1357710" cy="950397"/>
        </a:xfrm>
        <a:prstGeom prst="chevron">
          <a:avLst/>
        </a:prstGeom>
        <a:solidFill>
          <a:schemeClr val="accent4">
            <a:hueOff val="0"/>
            <a:satOff val="0"/>
            <a:lumOff val="0"/>
            <a:alphaOff val="0"/>
          </a:schemeClr>
        </a:solidFill>
        <a:ln w="15875"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s-ES" sz="1500" kern="1200" dirty="0"/>
            <a:t>Unidad III</a:t>
          </a:r>
        </a:p>
      </dsp:txBody>
      <dsp:txXfrm rot="-5400000">
        <a:off x="1" y="2903016"/>
        <a:ext cx="950397" cy="407313"/>
      </dsp:txXfrm>
    </dsp:sp>
    <dsp:sp modelId="{D8A89FF4-4FAF-4630-BB93-807706234798}">
      <dsp:nvSpPr>
        <dsp:cNvPr id="0" name=""/>
        <dsp:cNvSpPr/>
      </dsp:nvSpPr>
      <dsp:spPr>
        <a:xfrm rot="5400000">
          <a:off x="5015078" y="-1636864"/>
          <a:ext cx="882511" cy="9011874"/>
        </a:xfrm>
        <a:prstGeom prst="round2SameRect">
          <a:avLst/>
        </a:prstGeom>
        <a:solidFill>
          <a:schemeClr val="lt1">
            <a:alpha val="90000"/>
            <a:hueOff val="0"/>
            <a:satOff val="0"/>
            <a:lumOff val="0"/>
            <a:alphaOff val="0"/>
          </a:schemeClr>
        </a:solidFill>
        <a:ln w="15875"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3360" tIns="19050" rIns="19050" bIns="19050" numCol="1" spcCol="1270" anchor="ctr" anchorCtr="0">
          <a:noAutofit/>
        </a:bodyPr>
        <a:lstStyle/>
        <a:p>
          <a:pPr marL="285750" lvl="1" indent="-285750" algn="l" defTabSz="1333500">
            <a:lnSpc>
              <a:spcPct val="90000"/>
            </a:lnSpc>
            <a:spcBef>
              <a:spcPct val="0"/>
            </a:spcBef>
            <a:spcAft>
              <a:spcPct val="15000"/>
            </a:spcAft>
            <a:buChar char="•"/>
          </a:pPr>
          <a:r>
            <a:rPr lang="es-ES" sz="3000" kern="1200" dirty="0"/>
            <a:t>Desarrollo sustentable en las organizaciones</a:t>
          </a:r>
        </a:p>
      </dsp:txBody>
      <dsp:txXfrm rot="-5400000">
        <a:off x="950397" y="2470898"/>
        <a:ext cx="8968793" cy="796349"/>
      </dsp:txXfrm>
    </dsp:sp>
    <dsp:sp modelId="{A0228BBF-E0B3-41C9-9121-917A07FA7576}">
      <dsp:nvSpPr>
        <dsp:cNvPr id="0" name=""/>
        <dsp:cNvSpPr/>
      </dsp:nvSpPr>
      <dsp:spPr>
        <a:xfrm rot="5400000">
          <a:off x="-203656" y="3843755"/>
          <a:ext cx="1357710" cy="950397"/>
        </a:xfrm>
        <a:prstGeom prst="chevron">
          <a:avLst/>
        </a:prstGeom>
        <a:solidFill>
          <a:schemeClr val="accent5">
            <a:hueOff val="0"/>
            <a:satOff val="0"/>
            <a:lumOff val="0"/>
            <a:alphaOff val="0"/>
          </a:schemeClr>
        </a:solidFill>
        <a:ln w="15875" cap="rnd"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s-ES" sz="1500" kern="1200" dirty="0"/>
            <a:t>Unidad IV</a:t>
          </a:r>
        </a:p>
      </dsp:txBody>
      <dsp:txXfrm rot="-5400000">
        <a:off x="1" y="4115298"/>
        <a:ext cx="950397" cy="407313"/>
      </dsp:txXfrm>
    </dsp:sp>
    <dsp:sp modelId="{E486EFB2-7D3F-4CB3-AB0F-E02F7A8FC6BA}">
      <dsp:nvSpPr>
        <dsp:cNvPr id="0" name=""/>
        <dsp:cNvSpPr/>
      </dsp:nvSpPr>
      <dsp:spPr>
        <a:xfrm rot="5400000">
          <a:off x="5015078" y="-424582"/>
          <a:ext cx="882511" cy="9011874"/>
        </a:xfrm>
        <a:prstGeom prst="round2SameRect">
          <a:avLst/>
        </a:prstGeom>
        <a:solidFill>
          <a:schemeClr val="lt1">
            <a:alpha val="90000"/>
            <a:hueOff val="0"/>
            <a:satOff val="0"/>
            <a:lumOff val="0"/>
            <a:alphaOff val="0"/>
          </a:schemeClr>
        </a:solidFill>
        <a:ln w="15875" cap="rnd"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3360" tIns="19050" rIns="19050" bIns="19050" numCol="1" spcCol="1270" anchor="ctr" anchorCtr="0">
          <a:noAutofit/>
        </a:bodyPr>
        <a:lstStyle/>
        <a:p>
          <a:pPr marL="285750" lvl="1" indent="-285750" algn="l" defTabSz="1333500">
            <a:lnSpc>
              <a:spcPct val="90000"/>
            </a:lnSpc>
            <a:spcBef>
              <a:spcPct val="0"/>
            </a:spcBef>
            <a:spcAft>
              <a:spcPct val="15000"/>
            </a:spcAft>
            <a:buChar char="•"/>
          </a:pPr>
          <a:r>
            <a:rPr lang="es-ES" sz="3000" kern="1200" dirty="0"/>
            <a:t>Responsabilidad ética de las organizaciones</a:t>
          </a:r>
        </a:p>
      </dsp:txBody>
      <dsp:txXfrm rot="-5400000">
        <a:off x="950397" y="3683180"/>
        <a:ext cx="8968793" cy="79634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2C0B36-E346-4A03-B733-FFAB8C72698E}">
      <dsp:nvSpPr>
        <dsp:cNvPr id="0" name=""/>
        <dsp:cNvSpPr/>
      </dsp:nvSpPr>
      <dsp:spPr>
        <a:xfrm>
          <a:off x="0" y="0"/>
          <a:ext cx="8128000" cy="1693333"/>
        </a:xfrm>
        <a:prstGeom prst="roundRect">
          <a:avLst>
            <a:gd name="adj" fmla="val 10000"/>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s-MX" sz="2000" kern="1200" dirty="0"/>
            <a:t>Sócrates (470-399 </a:t>
          </a:r>
          <a:r>
            <a:rPr lang="es-MX" sz="2000" kern="1200" dirty="0" err="1"/>
            <a:t>a.c.</a:t>
          </a:r>
          <a:r>
            <a:rPr lang="es-MX" sz="2000" kern="1200" dirty="0"/>
            <a:t>)</a:t>
          </a:r>
        </a:p>
        <a:p>
          <a:pPr marL="171450" lvl="1" indent="-171450" algn="l" defTabSz="711200">
            <a:lnSpc>
              <a:spcPct val="90000"/>
            </a:lnSpc>
            <a:spcBef>
              <a:spcPct val="0"/>
            </a:spcBef>
            <a:spcAft>
              <a:spcPct val="15000"/>
            </a:spcAft>
            <a:buChar char="•"/>
          </a:pPr>
          <a:r>
            <a:rPr lang="es-MX" sz="1600" kern="1200" dirty="0"/>
            <a:t>El bien supremo es la sabiduría</a:t>
          </a:r>
        </a:p>
        <a:p>
          <a:pPr marL="171450" lvl="1" indent="-171450" algn="l" defTabSz="711200">
            <a:lnSpc>
              <a:spcPct val="90000"/>
            </a:lnSpc>
            <a:spcBef>
              <a:spcPct val="0"/>
            </a:spcBef>
            <a:spcAft>
              <a:spcPct val="15000"/>
            </a:spcAft>
            <a:buChar char="•"/>
          </a:pPr>
          <a:r>
            <a:rPr lang="es-MX" sz="1600" kern="1200" dirty="0"/>
            <a:t>Se pretende alcanzar el bien suprimiendo al ignorancia. “Somos malos porque somos ignorantes”</a:t>
          </a:r>
        </a:p>
      </dsp:txBody>
      <dsp:txXfrm>
        <a:off x="1794933" y="0"/>
        <a:ext cx="6333066" cy="1693333"/>
      </dsp:txXfrm>
    </dsp:sp>
    <dsp:sp modelId="{48C51D18-89DE-45FD-A9B2-97F6F45042FA}">
      <dsp:nvSpPr>
        <dsp:cNvPr id="0" name=""/>
        <dsp:cNvSpPr/>
      </dsp:nvSpPr>
      <dsp:spPr>
        <a:xfrm>
          <a:off x="169333" y="169333"/>
          <a:ext cx="1625600" cy="1354666"/>
        </a:xfrm>
        <a:prstGeom prst="roundRect">
          <a:avLst>
            <a:gd name="adj" fmla="val 10000"/>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t="-12000" b="-12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10259FF-0992-48AC-93E7-D69A66EBCD36}">
      <dsp:nvSpPr>
        <dsp:cNvPr id="0" name=""/>
        <dsp:cNvSpPr/>
      </dsp:nvSpPr>
      <dsp:spPr>
        <a:xfrm>
          <a:off x="0" y="1862666"/>
          <a:ext cx="8128000" cy="1693333"/>
        </a:xfrm>
        <a:prstGeom prst="roundRect">
          <a:avLst>
            <a:gd name="adj" fmla="val 10000"/>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s-MX" sz="2000" kern="1200" dirty="0"/>
            <a:t>Aristóteles (384-322 </a:t>
          </a:r>
          <a:r>
            <a:rPr lang="es-MX" sz="2000" kern="1200" dirty="0" err="1"/>
            <a:t>a.c.</a:t>
          </a:r>
          <a:r>
            <a:rPr lang="es-MX" sz="2000" kern="1200" dirty="0"/>
            <a:t>)</a:t>
          </a:r>
        </a:p>
        <a:p>
          <a:pPr marL="171450" lvl="1" indent="-171450" algn="l" defTabSz="711200">
            <a:lnSpc>
              <a:spcPct val="90000"/>
            </a:lnSpc>
            <a:spcBef>
              <a:spcPct val="0"/>
            </a:spcBef>
            <a:spcAft>
              <a:spcPct val="15000"/>
            </a:spcAft>
            <a:buChar char="•"/>
          </a:pPr>
          <a:r>
            <a:rPr lang="es-MX" sz="1600" kern="1200" dirty="0"/>
            <a:t>El bien supremo es al felicidad</a:t>
          </a:r>
        </a:p>
        <a:p>
          <a:pPr marL="171450" lvl="1" indent="-171450" algn="l" defTabSz="711200">
            <a:lnSpc>
              <a:spcPct val="90000"/>
            </a:lnSpc>
            <a:spcBef>
              <a:spcPct val="0"/>
            </a:spcBef>
            <a:spcAft>
              <a:spcPct val="15000"/>
            </a:spcAft>
            <a:buChar char="•"/>
          </a:pPr>
          <a:r>
            <a:rPr lang="es-MX" sz="1600" kern="1200" dirty="0"/>
            <a:t>Se pretende alcanzar el bien desarrollando la actividad propia del hombre, el conocimiento y mediante la virtud “comportamiento humano”</a:t>
          </a:r>
        </a:p>
      </dsp:txBody>
      <dsp:txXfrm>
        <a:off x="1794933" y="1862666"/>
        <a:ext cx="6333066" cy="1693333"/>
      </dsp:txXfrm>
    </dsp:sp>
    <dsp:sp modelId="{63E30A6F-FE30-4EEE-A48B-C9660831E2E8}">
      <dsp:nvSpPr>
        <dsp:cNvPr id="0" name=""/>
        <dsp:cNvSpPr/>
      </dsp:nvSpPr>
      <dsp:spPr>
        <a:xfrm>
          <a:off x="169333" y="2032000"/>
          <a:ext cx="1625600" cy="1354666"/>
        </a:xfrm>
        <a:prstGeom prst="roundRect">
          <a:avLst>
            <a:gd name="adj" fmla="val 10000"/>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t="-1000" b="-1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B7BBF61-9BA6-4E7F-85A5-DDDBA37FDC06}">
      <dsp:nvSpPr>
        <dsp:cNvPr id="0" name=""/>
        <dsp:cNvSpPr/>
      </dsp:nvSpPr>
      <dsp:spPr>
        <a:xfrm>
          <a:off x="0" y="3725333"/>
          <a:ext cx="8128000" cy="1693333"/>
        </a:xfrm>
        <a:prstGeom prst="roundRect">
          <a:avLst>
            <a:gd name="adj" fmla="val 10000"/>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s-MX" sz="2000" kern="1200" dirty="0"/>
            <a:t>Platón (427-347 </a:t>
          </a:r>
          <a:r>
            <a:rPr lang="es-MX" sz="2000" kern="1200" dirty="0" err="1"/>
            <a:t>a.c.</a:t>
          </a:r>
          <a:r>
            <a:rPr lang="es-MX" sz="2000" kern="1200" dirty="0"/>
            <a:t>)</a:t>
          </a:r>
        </a:p>
        <a:p>
          <a:pPr marL="171450" lvl="1" indent="-171450" algn="l" defTabSz="711200">
            <a:lnSpc>
              <a:spcPct val="90000"/>
            </a:lnSpc>
            <a:spcBef>
              <a:spcPct val="0"/>
            </a:spcBef>
            <a:spcAft>
              <a:spcPct val="15000"/>
            </a:spcAft>
            <a:buChar char="•"/>
          </a:pPr>
          <a:r>
            <a:rPr lang="es-MX" sz="1600" kern="1200" dirty="0"/>
            <a:t>La virtud es conocimiento  y este puede ser aprendido</a:t>
          </a:r>
        </a:p>
        <a:p>
          <a:pPr marL="171450" lvl="1" indent="-171450" algn="l" defTabSz="711200">
            <a:lnSpc>
              <a:spcPct val="90000"/>
            </a:lnSpc>
            <a:spcBef>
              <a:spcPct val="0"/>
            </a:spcBef>
            <a:spcAft>
              <a:spcPct val="15000"/>
            </a:spcAft>
            <a:buChar char="•"/>
          </a:pPr>
          <a:r>
            <a:rPr lang="es-MX" sz="1600" b="0" i="0" kern="1200" dirty="0"/>
            <a:t>la falta de virtud es equivalente, pues, a la ignorancia. Sólo quien conoce la Idea de Bien puede actuar correctamente,</a:t>
          </a:r>
          <a:endParaRPr lang="es-MX" sz="1600" kern="1200" dirty="0"/>
        </a:p>
        <a:p>
          <a:pPr marL="171450" lvl="1" indent="-171450" algn="l" defTabSz="711200">
            <a:lnSpc>
              <a:spcPct val="90000"/>
            </a:lnSpc>
            <a:spcBef>
              <a:spcPct val="0"/>
            </a:spcBef>
            <a:spcAft>
              <a:spcPct val="15000"/>
            </a:spcAft>
            <a:buChar char="•"/>
          </a:pPr>
          <a:endParaRPr lang="es-MX" sz="1600" kern="1200" dirty="0"/>
        </a:p>
      </dsp:txBody>
      <dsp:txXfrm>
        <a:off x="1794933" y="3725333"/>
        <a:ext cx="6333066" cy="1693333"/>
      </dsp:txXfrm>
    </dsp:sp>
    <dsp:sp modelId="{B4893098-6236-4984-A544-65F66F332AB4}">
      <dsp:nvSpPr>
        <dsp:cNvPr id="0" name=""/>
        <dsp:cNvSpPr/>
      </dsp:nvSpPr>
      <dsp:spPr>
        <a:xfrm>
          <a:off x="169333" y="3894666"/>
          <a:ext cx="1625600" cy="1354666"/>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41000" b="-41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71B14A-7EDF-4840-881F-204D4A25F76C}">
      <dsp:nvSpPr>
        <dsp:cNvPr id="0" name=""/>
        <dsp:cNvSpPr/>
      </dsp:nvSpPr>
      <dsp:spPr>
        <a:xfrm>
          <a:off x="0" y="0"/>
          <a:ext cx="8128000" cy="1693333"/>
        </a:xfrm>
        <a:prstGeom prst="roundRect">
          <a:avLst>
            <a:gd name="adj" fmla="val 10000"/>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s-MX" sz="1700" kern="1200" dirty="0"/>
            <a:t>Immanuel Kant (1724-1804)</a:t>
          </a:r>
        </a:p>
        <a:p>
          <a:pPr marL="114300" lvl="1" indent="-114300" algn="l" defTabSz="577850">
            <a:lnSpc>
              <a:spcPct val="90000"/>
            </a:lnSpc>
            <a:spcBef>
              <a:spcPct val="0"/>
            </a:spcBef>
            <a:spcAft>
              <a:spcPct val="15000"/>
            </a:spcAft>
            <a:buChar char="•"/>
          </a:pPr>
          <a:r>
            <a:rPr lang="es-MX" sz="1300" b="0" i="0" kern="1200" dirty="0"/>
            <a:t>Lo bueno, está en la buena voluntad regida por la ley moral. (intención)</a:t>
          </a:r>
          <a:endParaRPr lang="es-MX" sz="1300" kern="1200" dirty="0"/>
        </a:p>
        <a:p>
          <a:pPr marL="114300" lvl="1" indent="-114300" algn="l" defTabSz="577850">
            <a:lnSpc>
              <a:spcPct val="90000"/>
            </a:lnSpc>
            <a:spcBef>
              <a:spcPct val="0"/>
            </a:spcBef>
            <a:spcAft>
              <a:spcPct val="15000"/>
            </a:spcAft>
            <a:buChar char="•"/>
          </a:pPr>
          <a:r>
            <a:rPr lang="es-MX" sz="1300" b="0" i="0" kern="1200" dirty="0"/>
            <a:t>Si alguien actúa por temor y no por respeto al deber implícito en la ley moral, sus acciones no son morales. Tampoco lo serán aquellas que se realizan por accidente o como medio para obtener beneficios posteriores. </a:t>
          </a:r>
          <a:endParaRPr lang="es-MX" sz="1300" kern="1200" dirty="0"/>
        </a:p>
        <a:p>
          <a:pPr marL="114300" lvl="1" indent="-114300" algn="l" defTabSz="577850">
            <a:lnSpc>
              <a:spcPct val="90000"/>
            </a:lnSpc>
            <a:spcBef>
              <a:spcPct val="0"/>
            </a:spcBef>
            <a:spcAft>
              <a:spcPct val="15000"/>
            </a:spcAft>
            <a:buChar char="•"/>
          </a:pPr>
          <a:endParaRPr lang="es-MX" sz="1300" kern="1200" dirty="0"/>
        </a:p>
      </dsp:txBody>
      <dsp:txXfrm>
        <a:off x="1794933" y="0"/>
        <a:ext cx="6333066" cy="1693333"/>
      </dsp:txXfrm>
    </dsp:sp>
    <dsp:sp modelId="{5C9E96A5-5A20-4165-91A9-ABD3F2C33545}">
      <dsp:nvSpPr>
        <dsp:cNvPr id="0" name=""/>
        <dsp:cNvSpPr/>
      </dsp:nvSpPr>
      <dsp:spPr>
        <a:xfrm>
          <a:off x="169333" y="169333"/>
          <a:ext cx="1625600" cy="1354666"/>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4000" r="-24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C5EB6F0-0D85-4291-A596-177DB9083395}">
      <dsp:nvSpPr>
        <dsp:cNvPr id="0" name=""/>
        <dsp:cNvSpPr/>
      </dsp:nvSpPr>
      <dsp:spPr>
        <a:xfrm>
          <a:off x="0" y="1862666"/>
          <a:ext cx="8128000" cy="1693333"/>
        </a:xfrm>
        <a:prstGeom prst="roundRect">
          <a:avLst>
            <a:gd name="adj" fmla="val 10000"/>
          </a:avLst>
        </a:prstGeom>
        <a:solidFill>
          <a:schemeClr val="accent2">
            <a:hueOff val="226582"/>
            <a:satOff val="-23996"/>
            <a:lumOff val="-588"/>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s-MX" sz="1700" kern="1200" dirty="0"/>
            <a:t>Max Scheler (1874-1928)</a:t>
          </a:r>
        </a:p>
        <a:p>
          <a:pPr marL="114300" lvl="1" indent="-114300" algn="l" defTabSz="577850">
            <a:lnSpc>
              <a:spcPct val="90000"/>
            </a:lnSpc>
            <a:spcBef>
              <a:spcPct val="0"/>
            </a:spcBef>
            <a:spcAft>
              <a:spcPct val="15000"/>
            </a:spcAft>
            <a:buChar char="•"/>
          </a:pPr>
          <a:r>
            <a:rPr lang="es-MX" sz="1300" kern="1200" dirty="0"/>
            <a:t>Los valores  se disponen en una jerarquía objetiva y absoluta,  desde los mas altos hasta los mas bajos, constituyendo una tabla de valores: Nivel más bajo están los valores sensibles de lo agradable y desagradable, en el siguiente nivel los valores vitales como la salud, en el siguiente a los valores espirituales: estéticos, jurídicos y del conocimiento de la verdad y en el cuarto nivel están los valores religiosos.</a:t>
          </a:r>
        </a:p>
      </dsp:txBody>
      <dsp:txXfrm>
        <a:off x="1794933" y="1862666"/>
        <a:ext cx="6333066" cy="1693333"/>
      </dsp:txXfrm>
    </dsp:sp>
    <dsp:sp modelId="{D7708073-D1E8-4B8B-ADA8-230210F7A0AE}">
      <dsp:nvSpPr>
        <dsp:cNvPr id="0" name=""/>
        <dsp:cNvSpPr/>
      </dsp:nvSpPr>
      <dsp:spPr>
        <a:xfrm>
          <a:off x="169333" y="2032000"/>
          <a:ext cx="1625600" cy="1354666"/>
        </a:xfrm>
        <a:prstGeom prst="roundRect">
          <a:avLst>
            <a:gd name="adj" fmla="val 10000"/>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16000" r="-16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878999A-6537-4BD6-A85A-CA9A2E7DE25C}">
      <dsp:nvSpPr>
        <dsp:cNvPr id="0" name=""/>
        <dsp:cNvSpPr/>
      </dsp:nvSpPr>
      <dsp:spPr>
        <a:xfrm>
          <a:off x="0" y="3725333"/>
          <a:ext cx="8128000" cy="1693333"/>
        </a:xfrm>
        <a:prstGeom prst="roundRect">
          <a:avLst>
            <a:gd name="adj" fmla="val 10000"/>
          </a:avLst>
        </a:prstGeom>
        <a:solidFill>
          <a:schemeClr val="accent2">
            <a:hueOff val="453165"/>
            <a:satOff val="-47993"/>
            <a:lumOff val="-1176"/>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s-MX" sz="1700" kern="1200" dirty="0" err="1"/>
            <a:t>Nicolai</a:t>
          </a:r>
          <a:r>
            <a:rPr lang="es-MX" sz="1700" kern="1200" dirty="0"/>
            <a:t> Hartmann (1882-1950)</a:t>
          </a:r>
        </a:p>
        <a:p>
          <a:pPr marL="114300" lvl="1" indent="-114300" algn="l" defTabSz="577850">
            <a:lnSpc>
              <a:spcPct val="90000"/>
            </a:lnSpc>
            <a:spcBef>
              <a:spcPct val="0"/>
            </a:spcBef>
            <a:spcAft>
              <a:spcPct val="15000"/>
            </a:spcAft>
            <a:buChar char="•"/>
          </a:pPr>
          <a:r>
            <a:rPr lang="es-MX" sz="1300" kern="1200" dirty="0"/>
            <a:t>Los valores no existen (los valores no «son» , sino «valen»), lo que existen son las valoraciones: lo que valoramos no son los objetos, sino las características de los objetos valorados: virtudes y defectos. No se valora el petróleo por ser petróleo sino por su utilidad, que es una característica. Si no fuera buen combustible no se le valoraría de la manera en que se le valora. </a:t>
          </a:r>
        </a:p>
      </dsp:txBody>
      <dsp:txXfrm>
        <a:off x="1794933" y="3725333"/>
        <a:ext cx="6333066" cy="1693333"/>
      </dsp:txXfrm>
    </dsp:sp>
    <dsp:sp modelId="{3FDDF9C3-1833-4C68-8035-3BCEBB7766C3}">
      <dsp:nvSpPr>
        <dsp:cNvPr id="0" name=""/>
        <dsp:cNvSpPr/>
      </dsp:nvSpPr>
      <dsp:spPr>
        <a:xfrm>
          <a:off x="169333" y="3894666"/>
          <a:ext cx="1625600" cy="1354666"/>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30000" b="-30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71B14A-7EDF-4840-881F-204D4A25F76C}">
      <dsp:nvSpPr>
        <dsp:cNvPr id="0" name=""/>
        <dsp:cNvSpPr/>
      </dsp:nvSpPr>
      <dsp:spPr>
        <a:xfrm>
          <a:off x="0" y="0"/>
          <a:ext cx="8128000" cy="2579687"/>
        </a:xfrm>
        <a:prstGeom prst="roundRect">
          <a:avLst>
            <a:gd name="adj" fmla="val 10000"/>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s-MX" sz="1700" kern="1200" dirty="0"/>
            <a:t>Alfred Jules Ayer (1910-1989)</a:t>
          </a:r>
        </a:p>
        <a:p>
          <a:pPr marL="114300" lvl="1" indent="-114300" algn="l" defTabSz="577850">
            <a:lnSpc>
              <a:spcPct val="90000"/>
            </a:lnSpc>
            <a:spcBef>
              <a:spcPct val="0"/>
            </a:spcBef>
            <a:spcAft>
              <a:spcPct val="15000"/>
            </a:spcAft>
            <a:buChar char="•"/>
          </a:pPr>
          <a:r>
            <a:rPr lang="es-MX" sz="1300" b="0" i="0" kern="1200" dirty="0"/>
            <a:t>Cuando hablamos de la Nada, Dios o el Ser, hablamos de sinsentidos. (positivismo lógico)</a:t>
          </a:r>
          <a:endParaRPr lang="es-MX" sz="1300" kern="1200" dirty="0"/>
        </a:p>
        <a:p>
          <a:pPr marL="114300" lvl="1" indent="-114300" algn="l" defTabSz="577850">
            <a:lnSpc>
              <a:spcPct val="90000"/>
            </a:lnSpc>
            <a:spcBef>
              <a:spcPct val="0"/>
            </a:spcBef>
            <a:spcAft>
              <a:spcPct val="15000"/>
            </a:spcAft>
            <a:buChar char="•"/>
          </a:pPr>
          <a:r>
            <a:rPr lang="es-MX" sz="1300" b="0" i="0" kern="1200" dirty="0"/>
            <a:t>“Solo debemos basarnos en proposiciones verificables. La realidad intrascendente es un sinsentido”,</a:t>
          </a:r>
          <a:endParaRPr lang="es-MX" sz="1300" kern="1200" dirty="0"/>
        </a:p>
        <a:p>
          <a:pPr marL="114300" lvl="1" indent="-114300" algn="l" defTabSz="577850">
            <a:lnSpc>
              <a:spcPct val="90000"/>
            </a:lnSpc>
            <a:spcBef>
              <a:spcPct val="0"/>
            </a:spcBef>
            <a:spcAft>
              <a:spcPct val="15000"/>
            </a:spcAft>
            <a:buChar char="•"/>
          </a:pPr>
          <a:r>
            <a:rPr lang="es-MX" sz="1300" b="0" i="0" kern="1200" dirty="0"/>
            <a:t>Sostiene que un enunciado es cognitivamente significativo sólo si, o posee un método de verificación empírica o es analítico</a:t>
          </a:r>
          <a:endParaRPr lang="es-MX" sz="1300" kern="1200" dirty="0"/>
        </a:p>
        <a:p>
          <a:pPr marL="114300" lvl="1" indent="-114300" algn="l" defTabSz="577850">
            <a:lnSpc>
              <a:spcPct val="90000"/>
            </a:lnSpc>
            <a:spcBef>
              <a:spcPct val="0"/>
            </a:spcBef>
            <a:spcAft>
              <a:spcPct val="15000"/>
            </a:spcAft>
            <a:buChar char="•"/>
          </a:pPr>
          <a:r>
            <a:rPr lang="es-MX" sz="1300" b="0" i="0" kern="1200" dirty="0"/>
            <a:t>Debe pasar de ser un supuesto cuerpo de proposiciones a un método de análisis lógico de los enunciados de la ciencia)</a:t>
          </a:r>
          <a:endParaRPr lang="es-MX" sz="1300" kern="1200" dirty="0"/>
        </a:p>
      </dsp:txBody>
      <dsp:txXfrm>
        <a:off x="1883568" y="0"/>
        <a:ext cx="6244431" cy="2579687"/>
      </dsp:txXfrm>
    </dsp:sp>
    <dsp:sp modelId="{5C9E96A5-5A20-4165-91A9-ABD3F2C33545}">
      <dsp:nvSpPr>
        <dsp:cNvPr id="0" name=""/>
        <dsp:cNvSpPr/>
      </dsp:nvSpPr>
      <dsp:spPr>
        <a:xfrm>
          <a:off x="257968" y="257968"/>
          <a:ext cx="1625600" cy="2063750"/>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000" r="-1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C5EB6F0-0D85-4291-A596-177DB9083395}">
      <dsp:nvSpPr>
        <dsp:cNvPr id="0" name=""/>
        <dsp:cNvSpPr/>
      </dsp:nvSpPr>
      <dsp:spPr>
        <a:xfrm>
          <a:off x="0" y="2837656"/>
          <a:ext cx="8128000" cy="2579687"/>
        </a:xfrm>
        <a:prstGeom prst="roundRect">
          <a:avLst>
            <a:gd name="adj" fmla="val 10000"/>
          </a:avLst>
        </a:prstGeom>
        <a:solidFill>
          <a:schemeClr val="accent2">
            <a:hueOff val="453165"/>
            <a:satOff val="-47993"/>
            <a:lumOff val="-1176"/>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s-MX" sz="1700" kern="1200" dirty="0"/>
            <a:t>George Edward Moore (1873-1958)</a:t>
          </a:r>
        </a:p>
        <a:p>
          <a:pPr marL="114300" lvl="1" indent="-114300" algn="l" defTabSz="577850">
            <a:lnSpc>
              <a:spcPct val="90000"/>
            </a:lnSpc>
            <a:spcBef>
              <a:spcPct val="0"/>
            </a:spcBef>
            <a:spcAft>
              <a:spcPct val="15000"/>
            </a:spcAft>
            <a:buChar char="•"/>
          </a:pPr>
          <a:r>
            <a:rPr lang="es-MX" sz="1300" kern="1200" dirty="0"/>
            <a:t>Lo </a:t>
          </a:r>
          <a:r>
            <a:rPr lang="es-MX" sz="1300" b="0" i="0" kern="1200" dirty="0"/>
            <a:t> que signifique el término bien debe ser aprehendido de modo intuitivo.</a:t>
          </a:r>
          <a:endParaRPr lang="es-MX" sz="1300" kern="1200" dirty="0"/>
        </a:p>
        <a:p>
          <a:pPr marL="114300" lvl="1" indent="-114300" algn="l" defTabSz="577850">
            <a:lnSpc>
              <a:spcPct val="90000"/>
            </a:lnSpc>
            <a:spcBef>
              <a:spcPct val="0"/>
            </a:spcBef>
            <a:spcAft>
              <a:spcPct val="15000"/>
            </a:spcAft>
            <a:buChar char="•"/>
          </a:pPr>
          <a:r>
            <a:rPr lang="es-MX" sz="1300" kern="1200" dirty="0"/>
            <a:t>El termino “bueno” </a:t>
          </a:r>
          <a:r>
            <a:rPr lang="es-MX" sz="1300" b="0" i="0" kern="1200" dirty="0"/>
            <a:t>Se trata de un concepto que no puede explicarse a alguien a menos que previamente lo conozca, como sucede, por poner un ejemplo, con el concepto "amarillo"</a:t>
          </a:r>
          <a:endParaRPr lang="es-MX" sz="1300" kern="1200" dirty="0"/>
        </a:p>
        <a:p>
          <a:pPr marL="114300" lvl="1" indent="-114300" algn="l" defTabSz="577850">
            <a:lnSpc>
              <a:spcPct val="90000"/>
            </a:lnSpc>
            <a:spcBef>
              <a:spcPct val="0"/>
            </a:spcBef>
            <a:spcAft>
              <a:spcPct val="15000"/>
            </a:spcAft>
            <a:buChar char="•"/>
          </a:pPr>
          <a:r>
            <a:rPr lang="es-MX" sz="1300" b="0" i="0" kern="1200" dirty="0"/>
            <a:t>Señala que la experiencia es resultado de conocer un mundo externo, no dependiente de la mente.</a:t>
          </a:r>
          <a:endParaRPr lang="es-MX" sz="1300" kern="1200" dirty="0"/>
        </a:p>
        <a:p>
          <a:pPr marL="114300" lvl="1" indent="-114300" algn="l" defTabSz="577850">
            <a:lnSpc>
              <a:spcPct val="90000"/>
            </a:lnSpc>
            <a:spcBef>
              <a:spcPct val="0"/>
            </a:spcBef>
            <a:spcAft>
              <a:spcPct val="15000"/>
            </a:spcAft>
            <a:buChar char="•"/>
          </a:pPr>
          <a:r>
            <a:rPr lang="es-MX" sz="1300" b="0" i="0" kern="1200" dirty="0"/>
            <a:t>Estaba en contra de cualquier definición del bien que pudiera proponer una falacia naturalista, es decir, de ofrecer una definición de bien en términos de otra cosa, como el placer, la utilidad, etc., ya que esto no agota el sentido en que la palabra se usa normalmente</a:t>
          </a:r>
          <a:endParaRPr lang="es-MX" sz="1300" kern="1200" dirty="0"/>
        </a:p>
      </dsp:txBody>
      <dsp:txXfrm>
        <a:off x="1883568" y="2837656"/>
        <a:ext cx="6244431" cy="2579687"/>
      </dsp:txXfrm>
    </dsp:sp>
    <dsp:sp modelId="{D7708073-D1E8-4B8B-ADA8-230210F7A0AE}">
      <dsp:nvSpPr>
        <dsp:cNvPr id="0" name=""/>
        <dsp:cNvSpPr/>
      </dsp:nvSpPr>
      <dsp:spPr>
        <a:xfrm>
          <a:off x="257968" y="3095625"/>
          <a:ext cx="1625600" cy="2063750"/>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31000" r="-31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0AFED4F8-6826-4C63-BC83-6372C2AFAA4F}"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B27AABA0-DD72-4A60-AD03-52D6032950B9}" type="slidenum">
              <a:rPr lang="es-MX" smtClean="0"/>
              <a:t>‹Nº›</a:t>
            </a:fld>
            <a:endParaRPr lang="es-MX"/>
          </a:p>
        </p:txBody>
      </p:sp>
    </p:spTree>
    <p:extLst>
      <p:ext uri="{BB962C8B-B14F-4D97-AF65-F5344CB8AC3E}">
        <p14:creationId xmlns:p14="http://schemas.microsoft.com/office/powerpoint/2010/main" val="8404430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0AFED4F8-6826-4C63-BC83-6372C2AFAA4F}"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B27AABA0-DD72-4A60-AD03-52D6032950B9}" type="slidenum">
              <a:rPr lang="es-MX" smtClean="0"/>
              <a:t>‹Nº›</a:t>
            </a:fld>
            <a:endParaRPr lang="es-MX"/>
          </a:p>
        </p:txBody>
      </p:sp>
    </p:spTree>
    <p:extLst>
      <p:ext uri="{BB962C8B-B14F-4D97-AF65-F5344CB8AC3E}">
        <p14:creationId xmlns:p14="http://schemas.microsoft.com/office/powerpoint/2010/main" val="23590039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0AFED4F8-6826-4C63-BC83-6372C2AFAA4F}"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B27AABA0-DD72-4A60-AD03-52D6032950B9}" type="slidenum">
              <a:rPr lang="es-MX" smtClean="0"/>
              <a:t>‹Nº›</a:t>
            </a:fld>
            <a:endParaRPr lang="es-MX"/>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7496946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el estilo de texto del patrón</a:t>
            </a:r>
          </a:p>
        </p:txBody>
      </p:sp>
      <p:sp>
        <p:nvSpPr>
          <p:cNvPr id="5" name="Date Placeholder 4"/>
          <p:cNvSpPr>
            <a:spLocks noGrp="1"/>
          </p:cNvSpPr>
          <p:nvPr>
            <p:ph type="dt" sz="half" idx="10"/>
          </p:nvPr>
        </p:nvSpPr>
        <p:spPr/>
        <p:txBody>
          <a:bodyPr/>
          <a:lstStyle/>
          <a:p>
            <a:fld id="{0AFED4F8-6826-4C63-BC83-6372C2AFAA4F}"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27AABA0-DD72-4A60-AD03-52D6032950B9}" type="slidenum">
              <a:rPr lang="es-MX" smtClean="0"/>
              <a:t>‹Nº›</a:t>
            </a:fld>
            <a:endParaRPr lang="es-MX"/>
          </a:p>
        </p:txBody>
      </p:sp>
    </p:spTree>
    <p:extLst>
      <p:ext uri="{BB962C8B-B14F-4D97-AF65-F5344CB8AC3E}">
        <p14:creationId xmlns:p14="http://schemas.microsoft.com/office/powerpoint/2010/main" val="11510551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el estilo de texto del patrón</a:t>
            </a:r>
          </a:p>
        </p:txBody>
      </p:sp>
      <p:sp>
        <p:nvSpPr>
          <p:cNvPr id="5" name="Date Placeholder 4"/>
          <p:cNvSpPr>
            <a:spLocks noGrp="1"/>
          </p:cNvSpPr>
          <p:nvPr>
            <p:ph type="dt" sz="half" idx="10"/>
          </p:nvPr>
        </p:nvSpPr>
        <p:spPr/>
        <p:txBody>
          <a:bodyPr/>
          <a:lstStyle/>
          <a:p>
            <a:fld id="{0AFED4F8-6826-4C63-BC83-6372C2AFAA4F}"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27AABA0-DD72-4A60-AD03-52D6032950B9}" type="slidenum">
              <a:rPr lang="es-MX" smtClean="0"/>
              <a:t>‹Nº›</a:t>
            </a:fld>
            <a:endParaRPr lang="es-MX"/>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1636405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el estilo de texto del patrón</a:t>
            </a:r>
          </a:p>
        </p:txBody>
      </p:sp>
      <p:sp>
        <p:nvSpPr>
          <p:cNvPr id="5" name="Date Placeholder 4"/>
          <p:cNvSpPr>
            <a:spLocks noGrp="1"/>
          </p:cNvSpPr>
          <p:nvPr>
            <p:ph type="dt" sz="half" idx="10"/>
          </p:nvPr>
        </p:nvSpPr>
        <p:spPr/>
        <p:txBody>
          <a:bodyPr/>
          <a:lstStyle/>
          <a:p>
            <a:fld id="{0AFED4F8-6826-4C63-BC83-6372C2AFAA4F}"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27AABA0-DD72-4A60-AD03-52D6032950B9}" type="slidenum">
              <a:rPr lang="es-MX" smtClean="0"/>
              <a:t>‹Nº›</a:t>
            </a:fld>
            <a:endParaRPr lang="es-MX"/>
          </a:p>
        </p:txBody>
      </p:sp>
    </p:spTree>
    <p:extLst>
      <p:ext uri="{BB962C8B-B14F-4D97-AF65-F5344CB8AC3E}">
        <p14:creationId xmlns:p14="http://schemas.microsoft.com/office/powerpoint/2010/main" val="10069415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0AFED4F8-6826-4C63-BC83-6372C2AFAA4F}"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27AABA0-DD72-4A60-AD03-52D6032950B9}" type="slidenum">
              <a:rPr lang="es-MX" smtClean="0"/>
              <a:t>‹Nº›</a:t>
            </a:fld>
            <a:endParaRPr lang="es-MX"/>
          </a:p>
        </p:txBody>
      </p:sp>
    </p:spTree>
    <p:extLst>
      <p:ext uri="{BB962C8B-B14F-4D97-AF65-F5344CB8AC3E}">
        <p14:creationId xmlns:p14="http://schemas.microsoft.com/office/powerpoint/2010/main" val="3293254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0AFED4F8-6826-4C63-BC83-6372C2AFAA4F}"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27AABA0-DD72-4A60-AD03-52D6032950B9}" type="slidenum">
              <a:rPr lang="es-MX" smtClean="0"/>
              <a:t>‹Nº›</a:t>
            </a:fld>
            <a:endParaRPr lang="es-MX"/>
          </a:p>
        </p:txBody>
      </p:sp>
    </p:spTree>
    <p:extLst>
      <p:ext uri="{BB962C8B-B14F-4D97-AF65-F5344CB8AC3E}">
        <p14:creationId xmlns:p14="http://schemas.microsoft.com/office/powerpoint/2010/main" val="37253445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0AFED4F8-6826-4C63-BC83-6372C2AFAA4F}"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27AABA0-DD72-4A60-AD03-52D6032950B9}" type="slidenum">
              <a:rPr lang="es-MX" smtClean="0"/>
              <a:t>‹Nº›</a:t>
            </a:fld>
            <a:endParaRPr lang="es-MX"/>
          </a:p>
        </p:txBody>
      </p:sp>
    </p:spTree>
    <p:extLst>
      <p:ext uri="{BB962C8B-B14F-4D97-AF65-F5344CB8AC3E}">
        <p14:creationId xmlns:p14="http://schemas.microsoft.com/office/powerpoint/2010/main" val="18029088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0AFED4F8-6826-4C63-BC83-6372C2AFAA4F}"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B27AABA0-DD72-4A60-AD03-52D6032950B9}" type="slidenum">
              <a:rPr lang="es-MX" smtClean="0"/>
              <a:t>‹Nº›</a:t>
            </a:fld>
            <a:endParaRPr lang="es-MX"/>
          </a:p>
        </p:txBody>
      </p:sp>
    </p:spTree>
    <p:extLst>
      <p:ext uri="{BB962C8B-B14F-4D97-AF65-F5344CB8AC3E}">
        <p14:creationId xmlns:p14="http://schemas.microsoft.com/office/powerpoint/2010/main" val="4222195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0AFED4F8-6826-4C63-BC83-6372C2AFAA4F}"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B27AABA0-DD72-4A60-AD03-52D6032950B9}" type="slidenum">
              <a:rPr lang="es-MX" smtClean="0"/>
              <a:t>‹Nº›</a:t>
            </a:fld>
            <a:endParaRPr lang="es-MX"/>
          </a:p>
        </p:txBody>
      </p:sp>
    </p:spTree>
    <p:extLst>
      <p:ext uri="{BB962C8B-B14F-4D97-AF65-F5344CB8AC3E}">
        <p14:creationId xmlns:p14="http://schemas.microsoft.com/office/powerpoint/2010/main" val="32310431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0AFED4F8-6826-4C63-BC83-6372C2AFAA4F}" type="datetimeFigureOut">
              <a:rPr lang="es-MX" smtClean="0"/>
              <a:t>28/09/2018</a:t>
            </a:fld>
            <a:endParaRPr lang="es-MX"/>
          </a:p>
        </p:txBody>
      </p:sp>
      <p:sp>
        <p:nvSpPr>
          <p:cNvPr id="8" name="Footer Placeholder 7"/>
          <p:cNvSpPr>
            <a:spLocks noGrp="1"/>
          </p:cNvSpPr>
          <p:nvPr>
            <p:ph type="ftr" sz="quarter" idx="11"/>
          </p:nvPr>
        </p:nvSpPr>
        <p:spPr/>
        <p:txBody>
          <a:bodyPr/>
          <a:lstStyle/>
          <a:p>
            <a:endParaRPr lang="es-MX"/>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B27AABA0-DD72-4A60-AD03-52D6032950B9}" type="slidenum">
              <a:rPr lang="es-MX" smtClean="0"/>
              <a:t>‹Nº›</a:t>
            </a:fld>
            <a:endParaRPr lang="es-MX"/>
          </a:p>
        </p:txBody>
      </p:sp>
    </p:spTree>
    <p:extLst>
      <p:ext uri="{BB962C8B-B14F-4D97-AF65-F5344CB8AC3E}">
        <p14:creationId xmlns:p14="http://schemas.microsoft.com/office/powerpoint/2010/main" val="17700110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0AFED4F8-6826-4C63-BC83-6372C2AFAA4F}" type="datetimeFigureOut">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B27AABA0-DD72-4A60-AD03-52D6032950B9}" type="slidenum">
              <a:rPr lang="es-MX" smtClean="0"/>
              <a:t>‹Nº›</a:t>
            </a:fld>
            <a:endParaRPr lang="es-MX"/>
          </a:p>
        </p:txBody>
      </p:sp>
    </p:spTree>
    <p:extLst>
      <p:ext uri="{BB962C8B-B14F-4D97-AF65-F5344CB8AC3E}">
        <p14:creationId xmlns:p14="http://schemas.microsoft.com/office/powerpoint/2010/main" val="5909686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FED4F8-6826-4C63-BC83-6372C2AFAA4F}" type="datetimeFigureOut">
              <a:rPr lang="es-MX" smtClean="0"/>
              <a:t>28/09/2018</a:t>
            </a:fld>
            <a:endParaRPr lang="es-MX"/>
          </a:p>
        </p:txBody>
      </p:sp>
      <p:sp>
        <p:nvSpPr>
          <p:cNvPr id="3" name="Footer Placeholder 2"/>
          <p:cNvSpPr>
            <a:spLocks noGrp="1"/>
          </p:cNvSpPr>
          <p:nvPr>
            <p:ph type="ftr" sz="quarter" idx="11"/>
          </p:nvPr>
        </p:nvSpPr>
        <p:spPr/>
        <p:txBody>
          <a:bodyPr/>
          <a:lstStyle/>
          <a:p>
            <a:endParaRPr lang="es-MX"/>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B27AABA0-DD72-4A60-AD03-52D6032950B9}" type="slidenum">
              <a:rPr lang="es-MX" smtClean="0"/>
              <a:t>‹Nº›</a:t>
            </a:fld>
            <a:endParaRPr lang="es-MX"/>
          </a:p>
        </p:txBody>
      </p:sp>
    </p:spTree>
    <p:extLst>
      <p:ext uri="{BB962C8B-B14F-4D97-AF65-F5344CB8AC3E}">
        <p14:creationId xmlns:p14="http://schemas.microsoft.com/office/powerpoint/2010/main" val="39823403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0AFED4F8-6826-4C63-BC83-6372C2AFAA4F}"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B27AABA0-DD72-4A60-AD03-52D6032950B9}" type="slidenum">
              <a:rPr lang="es-MX" smtClean="0"/>
              <a:t>‹Nº›</a:t>
            </a:fld>
            <a:endParaRPr lang="es-MX"/>
          </a:p>
        </p:txBody>
      </p:sp>
    </p:spTree>
    <p:extLst>
      <p:ext uri="{BB962C8B-B14F-4D97-AF65-F5344CB8AC3E}">
        <p14:creationId xmlns:p14="http://schemas.microsoft.com/office/powerpoint/2010/main" val="28250709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0AFED4F8-6826-4C63-BC83-6372C2AFAA4F}"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27AABA0-DD72-4A60-AD03-52D6032950B9}" type="slidenum">
              <a:rPr lang="es-MX" smtClean="0"/>
              <a:t>‹Nº›</a:t>
            </a:fld>
            <a:endParaRPr lang="es-MX"/>
          </a:p>
        </p:txBody>
      </p:sp>
    </p:spTree>
    <p:extLst>
      <p:ext uri="{BB962C8B-B14F-4D97-AF65-F5344CB8AC3E}">
        <p14:creationId xmlns:p14="http://schemas.microsoft.com/office/powerpoint/2010/main" val="42360667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0AFED4F8-6826-4C63-BC83-6372C2AFAA4F}" type="datetimeFigureOut">
              <a:rPr lang="es-MX" smtClean="0"/>
              <a:t>28/09/2018</a:t>
            </a:fld>
            <a:endParaRPr lang="es-MX"/>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B27AABA0-DD72-4A60-AD03-52D6032950B9}" type="slidenum">
              <a:rPr lang="es-MX" smtClean="0"/>
              <a:t>‹Nº›</a:t>
            </a:fld>
            <a:endParaRPr lang="es-MX"/>
          </a:p>
        </p:txBody>
      </p:sp>
    </p:spTree>
    <p:extLst>
      <p:ext uri="{BB962C8B-B14F-4D97-AF65-F5344CB8AC3E}">
        <p14:creationId xmlns:p14="http://schemas.microsoft.com/office/powerpoint/2010/main" val="3837770045"/>
      </p:ext>
    </p:extLst>
  </p:cSld>
  <p:clrMap bg1="lt1" tx1="dk1" bg2="lt2" tx2="dk2" accent1="accent1" accent2="accent2" accent3="accent3" accent4="accent4" accent5="accent5" accent6="accent6" hlink="hlink" folHlink="folHlink"/>
  <p:sldLayoutIdLst>
    <p:sldLayoutId id="2147484065" r:id="rId1"/>
    <p:sldLayoutId id="2147484066" r:id="rId2"/>
    <p:sldLayoutId id="2147484067" r:id="rId3"/>
    <p:sldLayoutId id="2147484068" r:id="rId4"/>
    <p:sldLayoutId id="2147484069" r:id="rId5"/>
    <p:sldLayoutId id="2147484070" r:id="rId6"/>
    <p:sldLayoutId id="2147484071" r:id="rId7"/>
    <p:sldLayoutId id="2147484072" r:id="rId8"/>
    <p:sldLayoutId id="2147484073" r:id="rId9"/>
    <p:sldLayoutId id="2147484074" r:id="rId10"/>
    <p:sldLayoutId id="2147484075" r:id="rId11"/>
    <p:sldLayoutId id="2147484076" r:id="rId12"/>
    <p:sldLayoutId id="2147484077" r:id="rId13"/>
    <p:sldLayoutId id="2147484078" r:id="rId14"/>
    <p:sldLayoutId id="2147484079" r:id="rId15"/>
    <p:sldLayoutId id="2147484080"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2.xml"/><Relationship Id="rId5" Type="http://schemas.openxmlformats.org/officeDocument/2006/relationships/image" Target="../media/image6.jpg"/><Relationship Id="rId4" Type="http://schemas.openxmlformats.org/officeDocument/2006/relationships/image" Target="../media/image5.jpg"/></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1.jpg"/><Relationship Id="rId5" Type="http://schemas.openxmlformats.org/officeDocument/2006/relationships/image" Target="../media/image20.jpg"/><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1.jp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2.jp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hyperlink" Target="https://www.google.com/url?sa=i&amp;rct=j&amp;q=&amp;esrc=s&amp;source=images&amp;cd=&amp;cad=rja&amp;uact=8&amp;ved=2ahUKEwiHyvyvy_rcAhVRKKwKHRLiDdQQjRx6BAgBEAU&amp;url=https://www.lifeder.com/frases-valores/&amp;psig=AOvVaw2qzPNQPkV-VcBrYwLD-Fhw&amp;ust=1534818659448094" TargetMode="Externa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comments" Target="../comments/comment2.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3066758" y="569741"/>
            <a:ext cx="8876712" cy="6035040"/>
          </a:xfrm>
        </p:spPr>
        <p:txBody>
          <a:bodyPr>
            <a:normAutofit fontScale="90000"/>
          </a:bodyPr>
          <a:lstStyle/>
          <a:p>
            <a:pPr algn="ctr"/>
            <a:r>
              <a:rPr lang="es-MX" sz="3100" b="1" dirty="0">
                <a:latin typeface="Arial" panose="020B0604020202020204" pitchFamily="34" charset="0"/>
                <a:cs typeface="Arial" panose="020B0604020202020204" pitchFamily="34" charset="0"/>
              </a:rPr>
              <a:t>Universidad Autónoma del Estado de México</a:t>
            </a:r>
            <a:br>
              <a:rPr lang="es-MX" sz="3100" b="1" dirty="0">
                <a:latin typeface="Arial" panose="020B0604020202020204" pitchFamily="34" charset="0"/>
                <a:cs typeface="Arial" panose="020B0604020202020204" pitchFamily="34" charset="0"/>
              </a:rPr>
            </a:br>
            <a:br>
              <a:rPr lang="es-MX" sz="3100" b="1" dirty="0">
                <a:latin typeface="Arial" panose="020B0604020202020204" pitchFamily="34" charset="0"/>
                <a:cs typeface="Arial" panose="020B0604020202020204" pitchFamily="34" charset="0"/>
              </a:rPr>
            </a:br>
            <a:r>
              <a:rPr lang="es-MX" sz="3100" b="1" dirty="0">
                <a:latin typeface="Arial" panose="020B0604020202020204" pitchFamily="34" charset="0"/>
                <a:cs typeface="Arial" panose="020B0604020202020204" pitchFamily="34" charset="0"/>
              </a:rPr>
              <a:t>Centro universitario UAEM Ecatepec</a:t>
            </a:r>
            <a:br>
              <a:rPr lang="es-MX" sz="3100" b="1" dirty="0">
                <a:latin typeface="Arial" panose="020B0604020202020204" pitchFamily="34" charset="0"/>
                <a:cs typeface="Arial" panose="020B0604020202020204" pitchFamily="34" charset="0"/>
              </a:rPr>
            </a:br>
            <a:br>
              <a:rPr lang="es-MX" sz="3100" b="1" dirty="0">
                <a:latin typeface="Arial" panose="020B0604020202020204" pitchFamily="34" charset="0"/>
                <a:cs typeface="Arial" panose="020B0604020202020204" pitchFamily="34" charset="0"/>
              </a:rPr>
            </a:br>
            <a:r>
              <a:rPr lang="es-MX" sz="3100" b="1" dirty="0">
                <a:latin typeface="Arial" panose="020B0604020202020204" pitchFamily="34" charset="0"/>
                <a:cs typeface="Arial" panose="020B0604020202020204" pitchFamily="34" charset="0"/>
              </a:rPr>
              <a:t>Unidad de Aprendizaje:</a:t>
            </a:r>
            <a:br>
              <a:rPr lang="es-MX" sz="3100" b="1" dirty="0">
                <a:latin typeface="Arial" panose="020B0604020202020204" pitchFamily="34" charset="0"/>
                <a:cs typeface="Arial" panose="020B0604020202020204" pitchFamily="34" charset="0"/>
              </a:rPr>
            </a:br>
            <a:r>
              <a:rPr lang="es-MX" sz="3100" b="1" dirty="0">
                <a:latin typeface="Arial" panose="020B0604020202020204" pitchFamily="34" charset="0"/>
                <a:cs typeface="Arial" panose="020B0604020202020204" pitchFamily="34" charset="0"/>
              </a:rPr>
              <a:t>Responsabilidad Social de las Organizaciones y Sustentabilidad </a:t>
            </a:r>
            <a:br>
              <a:rPr lang="es-MX" sz="3100" b="1" dirty="0">
                <a:latin typeface="Arial" panose="020B0604020202020204" pitchFamily="34" charset="0"/>
                <a:cs typeface="Arial" panose="020B0604020202020204" pitchFamily="34" charset="0"/>
              </a:rPr>
            </a:br>
            <a:br>
              <a:rPr lang="es-MX" sz="3100" b="1" dirty="0">
                <a:latin typeface="Arial" panose="020B0604020202020204" pitchFamily="34" charset="0"/>
                <a:cs typeface="Arial" panose="020B0604020202020204" pitchFamily="34" charset="0"/>
              </a:rPr>
            </a:br>
            <a:r>
              <a:rPr lang="es-MX" sz="3100" b="1" dirty="0">
                <a:latin typeface="Arial" panose="020B0604020202020204" pitchFamily="34" charset="0"/>
                <a:cs typeface="Arial" panose="020B0604020202020204" pitchFamily="34" charset="0"/>
              </a:rPr>
              <a:t>Presenta:</a:t>
            </a:r>
            <a:br>
              <a:rPr lang="es-MX" sz="3100" b="1" dirty="0">
                <a:latin typeface="Arial" panose="020B0604020202020204" pitchFamily="34" charset="0"/>
                <a:cs typeface="Arial" panose="020B0604020202020204" pitchFamily="34" charset="0"/>
              </a:rPr>
            </a:br>
            <a:r>
              <a:rPr lang="es-MX" sz="3100" b="1" dirty="0">
                <a:latin typeface="Arial" panose="020B0604020202020204" pitchFamily="34" charset="0"/>
                <a:cs typeface="Arial" panose="020B0604020202020204" pitchFamily="34" charset="0"/>
              </a:rPr>
              <a:t>M.A.F. Mayra Riveros Domínguez</a:t>
            </a:r>
            <a:br>
              <a:rPr lang="es-MX" sz="3100" b="1" dirty="0">
                <a:latin typeface="Arial" panose="020B0604020202020204" pitchFamily="34" charset="0"/>
                <a:cs typeface="Arial" panose="020B0604020202020204" pitchFamily="34" charset="0"/>
              </a:rPr>
            </a:br>
            <a:br>
              <a:rPr lang="es-MX" sz="3100" b="1" dirty="0">
                <a:latin typeface="Arial" panose="020B0604020202020204" pitchFamily="34" charset="0"/>
                <a:cs typeface="Arial" panose="020B0604020202020204" pitchFamily="34" charset="0"/>
              </a:rPr>
            </a:br>
            <a:br>
              <a:rPr lang="es-MX" sz="3100" b="1" dirty="0">
                <a:latin typeface="Arial" panose="020B0604020202020204" pitchFamily="34" charset="0"/>
                <a:cs typeface="Arial" panose="020B0604020202020204" pitchFamily="34" charset="0"/>
              </a:rPr>
            </a:br>
            <a:r>
              <a:rPr lang="es-MX" sz="3100" b="1" dirty="0">
                <a:latin typeface="Arial" panose="020B0604020202020204" pitchFamily="34" charset="0"/>
                <a:cs typeface="Arial" panose="020B0604020202020204" pitchFamily="34" charset="0"/>
              </a:rPr>
              <a:t>Ecatepec de Morelos, Estado de México 2018</a:t>
            </a:r>
            <a:br>
              <a:rPr lang="es-MX" sz="2400" dirty="0">
                <a:latin typeface="Arial" panose="020B0604020202020204" pitchFamily="34" charset="0"/>
                <a:cs typeface="Arial" panose="020B0604020202020204" pitchFamily="34" charset="0"/>
              </a:rPr>
            </a:br>
            <a:endParaRPr lang="es-MX" sz="2400" dirty="0">
              <a:latin typeface="Arial" panose="020B0604020202020204" pitchFamily="34" charset="0"/>
              <a:cs typeface="Arial" panose="020B0604020202020204" pitchFamily="34" charset="0"/>
            </a:endParaRPr>
          </a:p>
        </p:txBody>
      </p:sp>
      <p:sp>
        <p:nvSpPr>
          <p:cNvPr id="4" name="AutoShape 4" descr="Resultado de imagen para valores"/>
          <p:cNvSpPr>
            <a:spLocks noChangeAspect="1" noChangeArrowheads="1"/>
          </p:cNvSpPr>
          <p:nvPr/>
        </p:nvSpPr>
        <p:spPr bwMode="auto">
          <a:xfrm>
            <a:off x="2171944" y="2051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26" name="Picture 2" descr="Resultado de imagen para uaem">
            <a:extLst>
              <a:ext uri="{FF2B5EF4-FFF2-40B4-BE49-F238E27FC236}">
                <a16:creationId xmlns:a16="http://schemas.microsoft.com/office/drawing/2014/main" id="{68808238-3A85-4066-B3F4-2B13E618C4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3706" y="569741"/>
            <a:ext cx="2276475" cy="2009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98736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907286" y="630265"/>
            <a:ext cx="8915400" cy="555356"/>
          </a:xfrm>
        </p:spPr>
        <p:txBody>
          <a:bodyPr>
            <a:noAutofit/>
          </a:bodyPr>
          <a:lstStyle/>
          <a:p>
            <a:pPr marL="0" indent="0">
              <a:buNone/>
            </a:pPr>
            <a:r>
              <a:rPr lang="es-MX" sz="2400" dirty="0"/>
              <a:t>La preocupación por lo </a:t>
            </a:r>
            <a:r>
              <a:rPr lang="es-MX" sz="2400" b="1" i="1" dirty="0"/>
              <a:t>valioso </a:t>
            </a:r>
            <a:r>
              <a:rPr lang="es-MX" sz="2400" dirty="0"/>
              <a:t>ha estado presente siempre…</a:t>
            </a:r>
          </a:p>
        </p:txBody>
      </p:sp>
      <p:sp>
        <p:nvSpPr>
          <p:cNvPr id="4" name="3 CuadroTexto"/>
          <p:cNvSpPr txBox="1"/>
          <p:nvPr/>
        </p:nvSpPr>
        <p:spPr>
          <a:xfrm>
            <a:off x="964770" y="1586084"/>
            <a:ext cx="10422610" cy="369332"/>
          </a:xfrm>
          <a:prstGeom prst="rect">
            <a:avLst/>
          </a:prstGeom>
          <a:noFill/>
        </p:spPr>
        <p:txBody>
          <a:bodyPr wrap="square" rtlCol="0">
            <a:spAutoFit/>
          </a:bodyPr>
          <a:lstStyle/>
          <a:p>
            <a:r>
              <a:rPr lang="es-MX" dirty="0"/>
              <a:t>Época clásica		Filosofía medieval		Renacentista		Moderna</a:t>
            </a:r>
          </a:p>
        </p:txBody>
      </p:sp>
      <p:sp>
        <p:nvSpPr>
          <p:cNvPr id="5" name="4 CuadroTexto"/>
          <p:cNvSpPr txBox="1"/>
          <p:nvPr/>
        </p:nvSpPr>
        <p:spPr>
          <a:xfrm>
            <a:off x="592175" y="2036447"/>
            <a:ext cx="2495227" cy="1107996"/>
          </a:xfrm>
          <a:prstGeom prst="rect">
            <a:avLst/>
          </a:prstGeom>
          <a:noFill/>
        </p:spPr>
        <p:txBody>
          <a:bodyPr wrap="square" rtlCol="0">
            <a:spAutoFit/>
          </a:bodyPr>
          <a:lstStyle/>
          <a:p>
            <a:pPr algn="ctr"/>
            <a:r>
              <a:rPr lang="es-MX" sz="1200" dirty="0"/>
              <a:t>(Antes del siglo V a.C.)</a:t>
            </a:r>
          </a:p>
          <a:p>
            <a:r>
              <a:rPr lang="es-MX" sz="1200" dirty="0"/>
              <a:t>-Ideal de la belleza y perfección</a:t>
            </a:r>
          </a:p>
          <a:p>
            <a:r>
              <a:rPr lang="es-MX" sz="1200" dirty="0"/>
              <a:t>-Dioses inmortales y poderosos</a:t>
            </a:r>
          </a:p>
          <a:p>
            <a:endParaRPr lang="es-MX" dirty="0"/>
          </a:p>
        </p:txBody>
      </p:sp>
      <p:pic>
        <p:nvPicPr>
          <p:cNvPr id="6" name="5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7716" y="3594161"/>
            <a:ext cx="2769686" cy="2077264"/>
          </a:xfrm>
          <a:prstGeom prst="rect">
            <a:avLst/>
          </a:prstGeom>
        </p:spPr>
      </p:pic>
      <p:sp>
        <p:nvSpPr>
          <p:cNvPr id="7" name="6 CuadroTexto"/>
          <p:cNvSpPr txBox="1"/>
          <p:nvPr/>
        </p:nvSpPr>
        <p:spPr>
          <a:xfrm>
            <a:off x="3372766" y="2012019"/>
            <a:ext cx="2650207" cy="1015663"/>
          </a:xfrm>
          <a:prstGeom prst="rect">
            <a:avLst/>
          </a:prstGeom>
          <a:noFill/>
        </p:spPr>
        <p:txBody>
          <a:bodyPr wrap="square" rtlCol="0">
            <a:spAutoFit/>
          </a:bodyPr>
          <a:lstStyle/>
          <a:p>
            <a:pPr algn="ctr"/>
            <a:r>
              <a:rPr lang="es-MX" sz="1200" dirty="0"/>
              <a:t>(Siglo V al XV)</a:t>
            </a:r>
          </a:p>
          <a:p>
            <a:r>
              <a:rPr lang="es-MX" sz="1200" dirty="0"/>
              <a:t>-Relación entre la fe y la razón</a:t>
            </a:r>
          </a:p>
          <a:p>
            <a:r>
              <a:rPr lang="es-MX" sz="1200" dirty="0"/>
              <a:t>-Existencia y la naturaleza de Dios</a:t>
            </a:r>
          </a:p>
          <a:p>
            <a:r>
              <a:rPr lang="es-MX" sz="1200" dirty="0"/>
              <a:t>-Felicidad  del hombre</a:t>
            </a:r>
          </a:p>
        </p:txBody>
      </p:sp>
      <p:pic>
        <p:nvPicPr>
          <p:cNvPr id="8" name="7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19666" y="3594161"/>
            <a:ext cx="2956409" cy="2021638"/>
          </a:xfrm>
          <a:prstGeom prst="rect">
            <a:avLst/>
          </a:prstGeom>
        </p:spPr>
      </p:pic>
      <p:sp>
        <p:nvSpPr>
          <p:cNvPr id="9" name="8 CuadroTexto"/>
          <p:cNvSpPr txBox="1"/>
          <p:nvPr/>
        </p:nvSpPr>
        <p:spPr>
          <a:xfrm>
            <a:off x="6079211" y="1944114"/>
            <a:ext cx="3583982" cy="1569660"/>
          </a:xfrm>
          <a:prstGeom prst="rect">
            <a:avLst/>
          </a:prstGeom>
          <a:noFill/>
        </p:spPr>
        <p:txBody>
          <a:bodyPr wrap="square" rtlCol="0">
            <a:spAutoFit/>
          </a:bodyPr>
          <a:lstStyle/>
          <a:p>
            <a:pPr algn="ctr"/>
            <a:r>
              <a:rPr lang="es-MX" sz="1200" dirty="0"/>
              <a:t>(Siglo XV y XVI)</a:t>
            </a:r>
          </a:p>
          <a:p>
            <a:r>
              <a:rPr lang="es-MX" sz="1200" dirty="0"/>
              <a:t>-Resurgimiento de los valores sociales y éticos</a:t>
            </a:r>
          </a:p>
          <a:p>
            <a:r>
              <a:rPr lang="es-MX" sz="1200" dirty="0"/>
              <a:t>-Se elimina régimen feudal dando paso a la monarquía</a:t>
            </a:r>
          </a:p>
          <a:p>
            <a:r>
              <a:rPr lang="es-MX" sz="1200" dirty="0"/>
              <a:t>-Aparición de los primeros estados modernos</a:t>
            </a:r>
          </a:p>
          <a:p>
            <a:r>
              <a:rPr lang="es-MX" sz="1200" dirty="0"/>
              <a:t>-Hombre es el centro del universo y dueño de su propia destino (No Dios)</a:t>
            </a:r>
          </a:p>
          <a:p>
            <a:pPr algn="ctr"/>
            <a:endParaRPr lang="es-MX" sz="1200" dirty="0"/>
          </a:p>
        </p:txBody>
      </p:sp>
      <p:pic>
        <p:nvPicPr>
          <p:cNvPr id="10" name="9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61769" y="3594161"/>
            <a:ext cx="2187763" cy="2667154"/>
          </a:xfrm>
          <a:prstGeom prst="rect">
            <a:avLst/>
          </a:prstGeom>
        </p:spPr>
      </p:pic>
      <p:sp>
        <p:nvSpPr>
          <p:cNvPr id="11" name="10 CuadroTexto"/>
          <p:cNvSpPr txBox="1"/>
          <p:nvPr/>
        </p:nvSpPr>
        <p:spPr>
          <a:xfrm>
            <a:off x="9918915" y="2036447"/>
            <a:ext cx="1983783" cy="1569660"/>
          </a:xfrm>
          <a:prstGeom prst="rect">
            <a:avLst/>
          </a:prstGeom>
          <a:noFill/>
        </p:spPr>
        <p:txBody>
          <a:bodyPr wrap="square" rtlCol="0">
            <a:spAutoFit/>
          </a:bodyPr>
          <a:lstStyle/>
          <a:p>
            <a:r>
              <a:rPr lang="es-MX" sz="1200" dirty="0"/>
              <a:t>Siglo XV al XVIII</a:t>
            </a:r>
          </a:p>
          <a:p>
            <a:r>
              <a:rPr lang="es-MX" sz="1200" dirty="0"/>
              <a:t>-Descubrimiento de américa</a:t>
            </a:r>
          </a:p>
          <a:p>
            <a:r>
              <a:rPr lang="es-MX" sz="1200" dirty="0"/>
              <a:t>-Revolución industrial</a:t>
            </a:r>
          </a:p>
          <a:p>
            <a:r>
              <a:rPr lang="es-MX" sz="1200" dirty="0"/>
              <a:t>-Reforma religiosa</a:t>
            </a:r>
          </a:p>
          <a:p>
            <a:r>
              <a:rPr lang="es-MX" sz="1200" dirty="0"/>
              <a:t>-Fe en la razón humana</a:t>
            </a:r>
          </a:p>
          <a:p>
            <a:endParaRPr lang="es-MX" sz="1200" dirty="0"/>
          </a:p>
          <a:p>
            <a:endParaRPr lang="es-MX" sz="1200" dirty="0"/>
          </a:p>
        </p:txBody>
      </p:sp>
      <p:pic>
        <p:nvPicPr>
          <p:cNvPr id="12" name="11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33586" y="3872724"/>
            <a:ext cx="2937299" cy="1954639"/>
          </a:xfrm>
          <a:prstGeom prst="rect">
            <a:avLst/>
          </a:prstGeom>
        </p:spPr>
      </p:pic>
    </p:spTree>
    <p:extLst>
      <p:ext uri="{BB962C8B-B14F-4D97-AF65-F5344CB8AC3E}">
        <p14:creationId xmlns:p14="http://schemas.microsoft.com/office/powerpoint/2010/main" val="35937935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a:xfrm>
            <a:off x="1961531" y="1180454"/>
            <a:ext cx="4927466" cy="3777622"/>
          </a:xfrm>
        </p:spPr>
        <p:txBody>
          <a:bodyPr/>
          <a:lstStyle/>
          <a:p>
            <a:pPr marL="0" indent="0">
              <a:buNone/>
            </a:pPr>
            <a:r>
              <a:rPr lang="es-MX" dirty="0"/>
              <a:t>Edad contemporánea (siglo XXI):</a:t>
            </a:r>
          </a:p>
          <a:p>
            <a:pPr marL="0" indent="0">
              <a:buNone/>
            </a:pPr>
            <a:r>
              <a:rPr lang="es-MX" dirty="0"/>
              <a:t>Consumismo –Globalización</a:t>
            </a:r>
          </a:p>
          <a:p>
            <a:pPr marL="0" indent="0">
              <a:buNone/>
            </a:pPr>
            <a:r>
              <a:rPr lang="es-MX" dirty="0"/>
              <a:t>Seguridad (guerras, bombardeos), terrorismo</a:t>
            </a:r>
          </a:p>
          <a:p>
            <a:pPr marL="0" indent="0">
              <a:buNone/>
            </a:pPr>
            <a:r>
              <a:rPr lang="es-MX" dirty="0"/>
              <a:t>Rev. Tecnológica</a:t>
            </a:r>
          </a:p>
          <a:p>
            <a:pPr marL="0" indent="0">
              <a:buNone/>
            </a:pPr>
            <a:r>
              <a:rPr lang="es-MX" dirty="0"/>
              <a:t>Igualdad de derechos-discriminación por diferencias</a:t>
            </a:r>
          </a:p>
          <a:p>
            <a:pPr marL="0" indent="0">
              <a:buNone/>
            </a:pPr>
            <a:r>
              <a:rPr lang="es-MX" dirty="0"/>
              <a:t>Respeto a la  ecología</a:t>
            </a:r>
          </a:p>
          <a:p>
            <a:pPr marL="0" indent="0">
              <a:buNone/>
            </a:pPr>
            <a:endParaRPr lang="es-MX" dirty="0"/>
          </a:p>
          <a:p>
            <a:pPr marL="0" indent="0">
              <a:buNone/>
            </a:pPr>
            <a:endParaRPr lang="es-MX" dirty="0"/>
          </a:p>
          <a:p>
            <a:pPr marL="0" indent="0">
              <a:buNone/>
            </a:pPr>
            <a:endParaRPr lang="es-MX" dirty="0"/>
          </a:p>
          <a:p>
            <a:pPr marL="0" indent="0">
              <a:buNone/>
            </a:pPr>
            <a:endParaRPr lang="es-MX" dirty="0"/>
          </a:p>
          <a:p>
            <a:pPr marL="0" indent="0">
              <a:buNone/>
            </a:pPr>
            <a:endParaRPr lang="es-MX" dirty="0"/>
          </a:p>
          <a:p>
            <a:pPr marL="0" indent="0">
              <a:buNone/>
            </a:pPr>
            <a:endParaRPr lang="es-MX" dirty="0"/>
          </a:p>
          <a:p>
            <a:endParaRPr lang="es-MX" dirty="0"/>
          </a:p>
          <a:p>
            <a:endParaRPr lang="es-MX" dirty="0"/>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18068" y="1267469"/>
            <a:ext cx="4243841" cy="2824083"/>
          </a:xfrm>
          <a:prstGeom prst="rect">
            <a:avLst/>
          </a:prstGeom>
        </p:spPr>
      </p:pic>
    </p:spTree>
    <p:extLst>
      <p:ext uri="{BB962C8B-B14F-4D97-AF65-F5344CB8AC3E}">
        <p14:creationId xmlns:p14="http://schemas.microsoft.com/office/powerpoint/2010/main" val="10580267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960536" y="1472338"/>
            <a:ext cx="4911968" cy="3031099"/>
          </a:xfrm>
        </p:spPr>
        <p:txBody>
          <a:bodyPr>
            <a:normAutofit lnSpcReduction="10000"/>
          </a:bodyPr>
          <a:lstStyle/>
          <a:p>
            <a:pPr marL="0" indent="0" algn="just">
              <a:buNone/>
            </a:pPr>
            <a:endParaRPr lang="es-MX" dirty="0"/>
          </a:p>
          <a:p>
            <a:pPr marL="0" indent="0">
              <a:buNone/>
            </a:pPr>
            <a:r>
              <a:rPr lang="es-MX" sz="1500" dirty="0">
                <a:solidFill>
                  <a:srgbClr val="00B0F0"/>
                </a:solidFill>
              </a:rPr>
              <a:t>Los subjetivistas, la cual parte de la idea que es el sujeto quien otorga valor a las cosas. Las cosas por tanto no son valiosas en si mismas; es el ser humano quien crea el valor con su valoración.</a:t>
            </a:r>
          </a:p>
          <a:p>
            <a:pPr marL="0" indent="0" algn="just">
              <a:buNone/>
            </a:pPr>
            <a:endParaRPr lang="es-MX" sz="1500" dirty="0"/>
          </a:p>
          <a:p>
            <a:pPr marL="0" indent="0" algn="just">
              <a:buNone/>
            </a:pPr>
            <a:endParaRPr lang="es-MX" sz="1500" dirty="0"/>
          </a:p>
          <a:p>
            <a:pPr marL="0" indent="0" algn="just">
              <a:buNone/>
            </a:pPr>
            <a:r>
              <a:rPr lang="es-MX" sz="1500" dirty="0">
                <a:solidFill>
                  <a:srgbClr val="FF0000"/>
                </a:solidFill>
              </a:rPr>
              <a:t>Los objetivistas lo consideran como algo real o ideal que existe independientemente de la valoración del sujeto. Es el hombre quien descubre el valor de las cosas.</a:t>
            </a:r>
          </a:p>
        </p:txBody>
      </p:sp>
      <p:sp>
        <p:nvSpPr>
          <p:cNvPr id="2" name="1 CuadroTexto"/>
          <p:cNvSpPr txBox="1"/>
          <p:nvPr/>
        </p:nvSpPr>
        <p:spPr>
          <a:xfrm>
            <a:off x="7857641" y="3580108"/>
            <a:ext cx="3564610" cy="923330"/>
          </a:xfrm>
          <a:prstGeom prst="rect">
            <a:avLst/>
          </a:prstGeom>
          <a:noFill/>
        </p:spPr>
        <p:txBody>
          <a:bodyPr wrap="square" rtlCol="0">
            <a:spAutoFit/>
          </a:bodyPr>
          <a:lstStyle/>
          <a:p>
            <a:r>
              <a:rPr lang="es-MX" dirty="0" err="1">
                <a:solidFill>
                  <a:srgbClr val="FF0000"/>
                </a:solidFill>
              </a:rPr>
              <a:t>Ejm</a:t>
            </a:r>
            <a:r>
              <a:rPr lang="es-MX" dirty="0">
                <a:solidFill>
                  <a:srgbClr val="FF0000"/>
                </a:solidFill>
              </a:rPr>
              <a:t>. Un asesinato, aunque nadie lo condene, es siempre malo. </a:t>
            </a:r>
          </a:p>
        </p:txBody>
      </p:sp>
      <p:sp>
        <p:nvSpPr>
          <p:cNvPr id="4" name="3 CuadroTexto"/>
          <p:cNvSpPr txBox="1"/>
          <p:nvPr/>
        </p:nvSpPr>
        <p:spPr>
          <a:xfrm>
            <a:off x="1960536" y="4633993"/>
            <a:ext cx="8601559" cy="830997"/>
          </a:xfrm>
          <a:prstGeom prst="rect">
            <a:avLst/>
          </a:prstGeom>
          <a:noFill/>
        </p:spPr>
        <p:txBody>
          <a:bodyPr wrap="square" rtlCol="0">
            <a:spAutoFit/>
          </a:bodyPr>
          <a:lstStyle/>
          <a:p>
            <a:r>
              <a:rPr lang="es-MX" sz="1600" dirty="0">
                <a:solidFill>
                  <a:srgbClr val="FF0000"/>
                </a:solidFill>
              </a:rPr>
              <a:t>El objetivismo, en un extremo opuesto, argumenta que los valores son </a:t>
            </a:r>
            <a:r>
              <a:rPr lang="es-MX" sz="1600" b="1" dirty="0">
                <a:solidFill>
                  <a:srgbClr val="FF0000"/>
                </a:solidFill>
              </a:rPr>
              <a:t>descubiertos</a:t>
            </a:r>
            <a:r>
              <a:rPr lang="es-MX" sz="1600" dirty="0">
                <a:solidFill>
                  <a:srgbClr val="FF0000"/>
                </a:solidFill>
              </a:rPr>
              <a:t>, no atribuidos por nosotros a las cosas. El diamante siempre será más valioso que el grafito </a:t>
            </a:r>
            <a:r>
              <a:rPr lang="es-MX" sz="1600" b="1" dirty="0">
                <a:solidFill>
                  <a:srgbClr val="FF0000"/>
                </a:solidFill>
              </a:rPr>
              <a:t>por sus propiedades</a:t>
            </a:r>
            <a:r>
              <a:rPr lang="es-MX" sz="1600" dirty="0">
                <a:solidFill>
                  <a:srgbClr val="FF0000"/>
                </a:solidFill>
              </a:rPr>
              <a:t> objetivas de dureza, brillo y transparencia.</a:t>
            </a:r>
          </a:p>
        </p:txBody>
      </p:sp>
      <p:sp>
        <p:nvSpPr>
          <p:cNvPr id="5" name="4 CuadroTexto"/>
          <p:cNvSpPr txBox="1"/>
          <p:nvPr/>
        </p:nvSpPr>
        <p:spPr>
          <a:xfrm>
            <a:off x="7741403" y="2067710"/>
            <a:ext cx="3409628" cy="369332"/>
          </a:xfrm>
          <a:prstGeom prst="rect">
            <a:avLst/>
          </a:prstGeom>
          <a:noFill/>
        </p:spPr>
        <p:txBody>
          <a:bodyPr wrap="square" rtlCol="0">
            <a:spAutoFit/>
          </a:bodyPr>
          <a:lstStyle/>
          <a:p>
            <a:r>
              <a:rPr lang="es-MX" dirty="0">
                <a:solidFill>
                  <a:srgbClr val="00B0F0"/>
                </a:solidFill>
              </a:rPr>
              <a:t>Una película / Pintura</a:t>
            </a:r>
          </a:p>
        </p:txBody>
      </p:sp>
      <p:sp>
        <p:nvSpPr>
          <p:cNvPr id="6" name="5 CuadroTexto"/>
          <p:cNvSpPr txBox="1"/>
          <p:nvPr/>
        </p:nvSpPr>
        <p:spPr>
          <a:xfrm>
            <a:off x="2433235" y="511444"/>
            <a:ext cx="8717796" cy="923330"/>
          </a:xfrm>
          <a:prstGeom prst="rect">
            <a:avLst/>
          </a:prstGeom>
          <a:noFill/>
        </p:spPr>
        <p:txBody>
          <a:bodyPr wrap="square" rtlCol="0">
            <a:spAutoFit/>
          </a:bodyPr>
          <a:lstStyle/>
          <a:p>
            <a:r>
              <a:rPr lang="es-MX" dirty="0"/>
              <a:t>A partir del siglo XIX se da el surgimiento de dos grandes perspectivas axiológicas: el subjetivismo y el objetivismo de los valores. </a:t>
            </a:r>
          </a:p>
          <a:p>
            <a:endParaRPr lang="es-MX" dirty="0"/>
          </a:p>
        </p:txBody>
      </p:sp>
    </p:spTree>
    <p:extLst>
      <p:ext uri="{BB962C8B-B14F-4D97-AF65-F5344CB8AC3E}">
        <p14:creationId xmlns:p14="http://schemas.microsoft.com/office/powerpoint/2010/main" val="24668850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409903" y="1567703"/>
            <a:ext cx="5617141" cy="3777622"/>
          </a:xfrm>
        </p:spPr>
        <p:txBody>
          <a:bodyPr/>
          <a:lstStyle/>
          <a:p>
            <a:pPr marL="0" indent="0" algn="just">
              <a:buNone/>
            </a:pPr>
            <a:r>
              <a:rPr lang="es-MX" dirty="0"/>
              <a:t>En este contexto, emerge la figura de </a:t>
            </a:r>
            <a:r>
              <a:rPr lang="es-MX" b="1" dirty="0"/>
              <a:t>Robert S. Hartman</a:t>
            </a:r>
            <a:r>
              <a:rPr lang="es-MX" dirty="0"/>
              <a:t> (1910-1973). Fruto de su propia experiencia personal como víctima del nazismo alemán, Hartman consolidó la creencia en el valor infinito de la vida humana. Nominado al Nobel de la paz en 1973, acogió como objetivo en su vida responder a la pregunta </a:t>
            </a:r>
            <a:r>
              <a:rPr lang="es-MX" b="1" dirty="0"/>
              <a:t>¿qué es el bien?, </a:t>
            </a:r>
            <a:r>
              <a:rPr lang="es-MX" dirty="0"/>
              <a:t>y a ello dedicó sus esfuerzos en el pensamiento y la investigación, legándonos como herencia el desarrollo de la </a:t>
            </a:r>
            <a:r>
              <a:rPr lang="es-MX" b="1" dirty="0"/>
              <a:t>axiología formal</a:t>
            </a:r>
            <a:r>
              <a:rPr lang="es-MX" dirty="0"/>
              <a:t>.</a:t>
            </a: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2457" y="1097554"/>
            <a:ext cx="2988993" cy="4147032"/>
          </a:xfrm>
          <a:prstGeom prst="rect">
            <a:avLst/>
          </a:prstGeom>
        </p:spPr>
      </p:pic>
    </p:spTree>
    <p:extLst>
      <p:ext uri="{BB962C8B-B14F-4D97-AF65-F5344CB8AC3E}">
        <p14:creationId xmlns:p14="http://schemas.microsoft.com/office/powerpoint/2010/main" val="36082786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279246" y="986725"/>
            <a:ext cx="8915400" cy="3777622"/>
          </a:xfrm>
        </p:spPr>
        <p:txBody>
          <a:bodyPr>
            <a:normAutofit lnSpcReduction="10000"/>
          </a:bodyPr>
          <a:lstStyle/>
          <a:p>
            <a:pPr marL="0" indent="0">
              <a:buNone/>
            </a:pPr>
            <a:r>
              <a:rPr lang="es-MX" sz="2400" b="1" dirty="0"/>
              <a:t>Hartman propone como piedra angular de su Axiología Formal una definición lógica del valor</a:t>
            </a:r>
            <a:r>
              <a:rPr lang="es-MX" sz="2400" dirty="0"/>
              <a:t>:</a:t>
            </a:r>
          </a:p>
          <a:p>
            <a:pPr marL="0" indent="0">
              <a:buNone/>
            </a:pPr>
            <a:endParaRPr lang="es-MX" sz="2400" dirty="0"/>
          </a:p>
          <a:p>
            <a:r>
              <a:rPr lang="es-MX" sz="2400" i="1" dirty="0"/>
              <a:t>“Una cosa es buena si, y únicamente si, cumple con el conjunto de propiedades de la comprensión de su concepto”.</a:t>
            </a:r>
          </a:p>
          <a:p>
            <a:endParaRPr lang="es-MX" sz="2400" b="1" i="1" dirty="0"/>
          </a:p>
          <a:p>
            <a:r>
              <a:rPr lang="es-MX" sz="2400" dirty="0"/>
              <a:t> O dicho de otro modo </a:t>
            </a:r>
            <a:r>
              <a:rPr lang="es-MX" sz="2400" i="1" dirty="0"/>
              <a:t>“una cosa tiene valor según el grado en que cumple la comprensión de su concepto” </a:t>
            </a:r>
            <a:endParaRPr lang="es-MX" sz="2400" dirty="0"/>
          </a:p>
          <a:p>
            <a:endParaRPr lang="es-MX" dirty="0"/>
          </a:p>
        </p:txBody>
      </p:sp>
    </p:spTree>
    <p:extLst>
      <p:ext uri="{BB962C8B-B14F-4D97-AF65-F5344CB8AC3E}">
        <p14:creationId xmlns:p14="http://schemas.microsoft.com/office/powerpoint/2010/main" val="22089104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309248" y="526943"/>
            <a:ext cx="7304571" cy="897610"/>
          </a:xfrm>
        </p:spPr>
        <p:txBody>
          <a:bodyPr>
            <a:normAutofit/>
          </a:bodyPr>
          <a:lstStyle/>
          <a:p>
            <a:r>
              <a:rPr lang="es-MX" sz="2800" dirty="0"/>
              <a:t>Axiología:</a:t>
            </a:r>
          </a:p>
        </p:txBody>
      </p:sp>
      <p:sp>
        <p:nvSpPr>
          <p:cNvPr id="3" name="2 Marcador de contenido"/>
          <p:cNvSpPr>
            <a:spLocks noGrp="1"/>
          </p:cNvSpPr>
          <p:nvPr>
            <p:ph idx="1"/>
          </p:nvPr>
        </p:nvSpPr>
        <p:spPr>
          <a:xfrm>
            <a:off x="2163009" y="1428427"/>
            <a:ext cx="8915400" cy="1276027"/>
          </a:xfrm>
        </p:spPr>
        <p:txBody>
          <a:bodyPr>
            <a:normAutofit/>
          </a:bodyPr>
          <a:lstStyle/>
          <a:p>
            <a:pPr marL="0" indent="0" algn="just">
              <a:buNone/>
            </a:pPr>
            <a:r>
              <a:rPr lang="es-MX" sz="2400" dirty="0"/>
              <a:t>Según el diccionario de la RAE, axiología, del griego “</a:t>
            </a:r>
            <a:r>
              <a:rPr lang="es-MX" sz="2400" dirty="0" err="1"/>
              <a:t>axios</a:t>
            </a:r>
            <a:r>
              <a:rPr lang="es-MX" sz="2400" dirty="0"/>
              <a:t>” (digno, con valor), es la rama de la filosofía que se ocupa de la teoría de los valores.</a:t>
            </a:r>
          </a:p>
        </p:txBody>
      </p:sp>
      <p:sp>
        <p:nvSpPr>
          <p:cNvPr id="4" name="3 Flecha abajo"/>
          <p:cNvSpPr/>
          <p:nvPr/>
        </p:nvSpPr>
        <p:spPr>
          <a:xfrm>
            <a:off x="5463153" y="2766446"/>
            <a:ext cx="705173" cy="852407"/>
          </a:xfrm>
          <a:prstGeom prst="down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MX"/>
          </a:p>
        </p:txBody>
      </p:sp>
      <p:sp>
        <p:nvSpPr>
          <p:cNvPr id="5" name="4 CuadroTexto"/>
          <p:cNvSpPr txBox="1"/>
          <p:nvPr/>
        </p:nvSpPr>
        <p:spPr>
          <a:xfrm>
            <a:off x="3944317" y="3701465"/>
            <a:ext cx="4695987" cy="461665"/>
          </a:xfrm>
          <a:prstGeom prst="rect">
            <a:avLst/>
          </a:prstGeom>
          <a:noFill/>
        </p:spPr>
        <p:txBody>
          <a:bodyPr wrap="square" rtlCol="0">
            <a:spAutoFit/>
          </a:bodyPr>
          <a:lstStyle/>
          <a:p>
            <a:r>
              <a:rPr lang="es-MX" sz="2400" dirty="0"/>
              <a:t>«Conocimiento del valor»</a:t>
            </a:r>
          </a:p>
        </p:txBody>
      </p:sp>
    </p:spTree>
    <p:extLst>
      <p:ext uri="{BB962C8B-B14F-4D97-AF65-F5344CB8AC3E}">
        <p14:creationId xmlns:p14="http://schemas.microsoft.com/office/powerpoint/2010/main" val="28808414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472975" y="1102963"/>
            <a:ext cx="8915400" cy="3777622"/>
          </a:xfrm>
        </p:spPr>
        <p:txBody>
          <a:bodyPr>
            <a:noAutofit/>
          </a:bodyPr>
          <a:lstStyle/>
          <a:p>
            <a:pPr marL="0" indent="0" algn="ctr">
              <a:buNone/>
            </a:pPr>
            <a:r>
              <a:rPr lang="es-MX" sz="2400" dirty="0"/>
              <a:t>De aquí se deriva que el valor, la bondad, el bien, no son propiedades de las cosas en sí, sino de los conceptos con los que las nominamos; o, mejor aún, son propiedades de la relación entre las cosas y sus conceptos. La Axiología Formal, por tanto, está asentada en el pensamiento lógico del valor, en el análisis del significado de los conceptos con los que nominamos la realidad (filosofía del lenguaje) y la mayor o menor gradación de correspondencia entre el concepto y la cosa. El valor lógico analiza qué aspecto del significado es identificado con el valor.</a:t>
            </a:r>
          </a:p>
        </p:txBody>
      </p:sp>
    </p:spTree>
    <p:extLst>
      <p:ext uri="{BB962C8B-B14F-4D97-AF65-F5344CB8AC3E}">
        <p14:creationId xmlns:p14="http://schemas.microsoft.com/office/powerpoint/2010/main" val="29981096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2503972" y="932482"/>
            <a:ext cx="8915400" cy="1361267"/>
          </a:xfrm>
        </p:spPr>
        <p:txBody>
          <a:bodyPr/>
          <a:lstStyle/>
          <a:p>
            <a:pPr marL="0" indent="0">
              <a:buNone/>
            </a:pPr>
            <a:r>
              <a:rPr lang="es-MX" dirty="0"/>
              <a:t>Desde el axioma central de la Axiología Formal, Hartman, recurriendo a la clasificación tradicional que divide a los conceptos en tres clases, planteará las categorías o </a:t>
            </a:r>
            <a:r>
              <a:rPr lang="es-MX" b="1" dirty="0"/>
              <a:t>dimensiones axiológicas del valor clasificándolas en sistémica, extrínseca e intrínseca</a:t>
            </a:r>
            <a:r>
              <a:rPr lang="es-MX" dirty="0"/>
              <a:t>, así como la jerarquía entre ellas.</a:t>
            </a:r>
          </a:p>
          <a:p>
            <a:pPr marL="0" indent="0">
              <a:buNone/>
            </a:pPr>
            <a:endParaRPr lang="es-MX" dirty="0"/>
          </a:p>
          <a:p>
            <a:pPr marL="0" indent="0">
              <a:buNone/>
            </a:pPr>
            <a:endParaRPr lang="es-MX" dirty="0"/>
          </a:p>
        </p:txBody>
      </p:sp>
      <p:sp>
        <p:nvSpPr>
          <p:cNvPr id="3" name="2 CuadroTexto"/>
          <p:cNvSpPr txBox="1"/>
          <p:nvPr/>
        </p:nvSpPr>
        <p:spPr>
          <a:xfrm>
            <a:off x="1898542" y="2588218"/>
            <a:ext cx="9144000" cy="1754326"/>
          </a:xfrm>
          <a:prstGeom prst="rect">
            <a:avLst/>
          </a:prstGeom>
          <a:noFill/>
        </p:spPr>
        <p:txBody>
          <a:bodyPr wrap="square" rtlCol="0">
            <a:spAutoFit/>
          </a:bodyPr>
          <a:lstStyle/>
          <a:p>
            <a:pPr algn="ctr"/>
            <a:r>
              <a:rPr lang="es-MX" dirty="0"/>
              <a:t>Con el nacimiento a este mundo somos puro EXTRINSECO (un bebé), repletos de impulsos, necesidades, sensaciones corporales…. Progresivamente, nos vamos desarrollando en la conciencia de nuestro ser, de nuestra propia identidad, entramos en contacto con nuestro INTRINSECO. Más tardíamente, nos vamos reconociendo en la adecuación a las normas y pautas que nos regulan, en nuestro SISTEMICO.</a:t>
            </a: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24658" y="4696228"/>
            <a:ext cx="2619375" cy="1743075"/>
          </a:xfrm>
          <a:prstGeom prst="rect">
            <a:avLst/>
          </a:prstGeom>
        </p:spPr>
      </p:pic>
      <p:pic>
        <p:nvPicPr>
          <p:cNvPr id="5" name="4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21103" y="4696228"/>
            <a:ext cx="2952750" cy="1552575"/>
          </a:xfrm>
          <a:prstGeom prst="rect">
            <a:avLst/>
          </a:prstGeom>
        </p:spPr>
      </p:pic>
      <p:pic>
        <p:nvPicPr>
          <p:cNvPr id="6" name="5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16076" y="4620027"/>
            <a:ext cx="2676525" cy="1704975"/>
          </a:xfrm>
          <a:prstGeom prst="rect">
            <a:avLst/>
          </a:prstGeom>
        </p:spPr>
      </p:pic>
    </p:spTree>
    <p:extLst>
      <p:ext uri="{BB962C8B-B14F-4D97-AF65-F5344CB8AC3E}">
        <p14:creationId xmlns:p14="http://schemas.microsoft.com/office/powerpoint/2010/main" val="37354931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279057" y="963478"/>
            <a:ext cx="5136693" cy="4398936"/>
          </a:xfrm>
        </p:spPr>
        <p:txBody>
          <a:bodyPr>
            <a:normAutofit fontScale="77500" lnSpcReduction="20000"/>
          </a:bodyPr>
          <a:lstStyle/>
          <a:p>
            <a:r>
              <a:rPr lang="es-MX" sz="3300" b="1" dirty="0"/>
              <a:t>Ejemplo de las dimensiones valorativas :</a:t>
            </a:r>
          </a:p>
          <a:p>
            <a:pPr marL="0" indent="0">
              <a:buNone/>
            </a:pPr>
            <a:endParaRPr lang="es-MX" sz="3000" dirty="0"/>
          </a:p>
          <a:p>
            <a:pPr marL="0" indent="0" algn="ctr">
              <a:buNone/>
            </a:pPr>
            <a:r>
              <a:rPr lang="es-MX" sz="2800" dirty="0"/>
              <a:t>Para una mejor comprensión, recurriremos a un ejemplo sencillo. Elegiremos el concepto CABALLO. </a:t>
            </a:r>
          </a:p>
          <a:p>
            <a:pPr marL="0" indent="0" algn="ctr">
              <a:buNone/>
            </a:pPr>
            <a:endParaRPr lang="es-MX" sz="2800" dirty="0"/>
          </a:p>
          <a:p>
            <a:pPr marL="0" indent="0" algn="ctr">
              <a:buNone/>
            </a:pPr>
            <a:r>
              <a:rPr lang="es-MX" sz="2800" dirty="0"/>
              <a:t>Según el diccionario de la RAE  significa: </a:t>
            </a:r>
            <a:r>
              <a:rPr lang="es-MX" sz="2800" b="1" dirty="0"/>
              <a:t>“</a:t>
            </a:r>
            <a:r>
              <a:rPr lang="es-MX" sz="2800" b="1" i="1" dirty="0"/>
              <a:t>Mamífero del orden de los Perisodáctilos, solípedo, de cuello y cola poblados de cerdas largas y abundantes, que se domestica fácilmente.”</a:t>
            </a:r>
            <a:endParaRPr lang="es-MX" sz="2800" b="1" dirty="0"/>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3551" y="1480089"/>
            <a:ext cx="4229323" cy="3556860"/>
          </a:xfrm>
          <a:prstGeom prst="rect">
            <a:avLst/>
          </a:prstGeom>
        </p:spPr>
      </p:pic>
    </p:spTree>
    <p:extLst>
      <p:ext uri="{BB962C8B-B14F-4D97-AF65-F5344CB8AC3E}">
        <p14:creationId xmlns:p14="http://schemas.microsoft.com/office/powerpoint/2010/main" val="19743983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2085517" y="514027"/>
            <a:ext cx="8915400" cy="1090048"/>
          </a:xfrm>
        </p:spPr>
        <p:txBody>
          <a:bodyPr/>
          <a:lstStyle/>
          <a:p>
            <a:pPr marL="0" indent="0">
              <a:buNone/>
            </a:pPr>
            <a:r>
              <a:rPr lang="es-MX" dirty="0"/>
              <a:t>Tomando el axioma de Hartman, podemos realizar una valoración sistémica, extrínseca o intrínseca sobre cualquiera de los animales que existen y, de esta manera, poder considerar su valor dentro de la especie “caballo”.</a:t>
            </a:r>
          </a:p>
        </p:txBody>
      </p:sp>
      <p:sp>
        <p:nvSpPr>
          <p:cNvPr id="3" name="2 CuadroTexto"/>
          <p:cNvSpPr txBox="1"/>
          <p:nvPr/>
        </p:nvSpPr>
        <p:spPr>
          <a:xfrm>
            <a:off x="1782304" y="1805552"/>
            <a:ext cx="4928461" cy="3785652"/>
          </a:xfrm>
          <a:prstGeom prst="rect">
            <a:avLst/>
          </a:prstGeom>
          <a:noFill/>
        </p:spPr>
        <p:txBody>
          <a:bodyPr wrap="square" rtlCol="0">
            <a:spAutoFit/>
          </a:bodyPr>
          <a:lstStyle/>
          <a:p>
            <a:pPr algn="ctr"/>
            <a:r>
              <a:rPr lang="es-MX" sz="2400" dirty="0"/>
              <a:t>Desde una </a:t>
            </a:r>
            <a:r>
              <a:rPr lang="es-MX" sz="2400" b="1" dirty="0"/>
              <a:t>valoración sistémica</a:t>
            </a:r>
            <a:r>
              <a:rPr lang="es-MX" sz="2400" dirty="0"/>
              <a:t>, podremos decir que cualquier animal estará incluido en esta clase siempre y cuando cumpla con las propiedades que definen a la especie equina. Lo que hacemos es, por tanto, </a:t>
            </a:r>
            <a:r>
              <a:rPr lang="es-MX" sz="2400" b="1" dirty="0"/>
              <a:t>una valoración definitoria</a:t>
            </a:r>
            <a:r>
              <a:rPr lang="es-MX" sz="2400" dirty="0"/>
              <a:t>: un animal es caballo o, simplemente, no lo es.</a:t>
            </a:r>
          </a:p>
        </p:txBody>
      </p:sp>
      <p:sp>
        <p:nvSpPr>
          <p:cNvPr id="5" name="4 CuadroTexto"/>
          <p:cNvSpPr txBox="1"/>
          <p:nvPr/>
        </p:nvSpPr>
        <p:spPr>
          <a:xfrm>
            <a:off x="7605792" y="2518474"/>
            <a:ext cx="3409627" cy="3139321"/>
          </a:xfrm>
          <a:prstGeom prst="rect">
            <a:avLst/>
          </a:prstGeom>
          <a:noFill/>
        </p:spPr>
        <p:txBody>
          <a:bodyPr wrap="square" rtlCol="0">
            <a:spAutoFit/>
          </a:bodyPr>
          <a:lstStyle/>
          <a:p>
            <a:pPr marL="285750" indent="-285750">
              <a:buFont typeface="Wingdings" pitchFamily="2" charset="2"/>
              <a:buChar char="ü"/>
            </a:pPr>
            <a:r>
              <a:rPr lang="es-MX" dirty="0"/>
              <a:t>Mamífero del orden de los perisodáctilos</a:t>
            </a:r>
          </a:p>
          <a:p>
            <a:pPr marL="285750" indent="-285750">
              <a:buFont typeface="Wingdings" pitchFamily="2" charset="2"/>
              <a:buChar char="ü"/>
            </a:pPr>
            <a:endParaRPr lang="es-MX" dirty="0"/>
          </a:p>
          <a:p>
            <a:pPr marL="285750" indent="-285750">
              <a:buFont typeface="Wingdings" pitchFamily="2" charset="2"/>
              <a:buChar char="ü"/>
            </a:pPr>
            <a:r>
              <a:rPr lang="es-MX" dirty="0"/>
              <a:t>Solípedo</a:t>
            </a:r>
          </a:p>
          <a:p>
            <a:pPr marL="285750" indent="-285750">
              <a:buFont typeface="Wingdings" pitchFamily="2" charset="2"/>
              <a:buChar char="ü"/>
            </a:pPr>
            <a:endParaRPr lang="es-MX" dirty="0"/>
          </a:p>
          <a:p>
            <a:pPr marL="285750" indent="-285750">
              <a:buFont typeface="Wingdings" pitchFamily="2" charset="2"/>
              <a:buChar char="ü"/>
            </a:pPr>
            <a:r>
              <a:rPr lang="es-MX" dirty="0"/>
              <a:t>De cola y cuello poblados de cerdas largas </a:t>
            </a:r>
          </a:p>
          <a:p>
            <a:pPr marL="285750" indent="-285750">
              <a:buFont typeface="Wingdings" pitchFamily="2" charset="2"/>
              <a:buChar char="ü"/>
            </a:pPr>
            <a:endParaRPr lang="es-MX" dirty="0"/>
          </a:p>
          <a:p>
            <a:pPr marL="285750" indent="-285750">
              <a:buFont typeface="Wingdings" pitchFamily="2" charset="2"/>
              <a:buChar char="ü"/>
            </a:pPr>
            <a:r>
              <a:rPr lang="es-MX" dirty="0"/>
              <a:t>Domestica fácilmente</a:t>
            </a:r>
          </a:p>
          <a:p>
            <a:pPr marL="285750" indent="-285750">
              <a:buFont typeface="Wingdings" pitchFamily="2" charset="2"/>
              <a:buChar char="ü"/>
            </a:pPr>
            <a:endParaRPr lang="es-MX" dirty="0"/>
          </a:p>
          <a:p>
            <a:pPr marL="285750" indent="-285750">
              <a:buFont typeface="Wingdings" pitchFamily="2" charset="2"/>
              <a:buChar char="ü"/>
            </a:pPr>
            <a:endParaRPr lang="es-MX" dirty="0"/>
          </a:p>
        </p:txBody>
      </p:sp>
      <p:sp>
        <p:nvSpPr>
          <p:cNvPr id="6" name="5 CuadroTexto"/>
          <p:cNvSpPr txBox="1"/>
          <p:nvPr/>
        </p:nvSpPr>
        <p:spPr>
          <a:xfrm>
            <a:off x="8229600" y="1982468"/>
            <a:ext cx="2162014" cy="369332"/>
          </a:xfrm>
          <a:prstGeom prst="rect">
            <a:avLst/>
          </a:prstGeom>
          <a:noFill/>
        </p:spPr>
        <p:txBody>
          <a:bodyPr wrap="square" rtlCol="0">
            <a:spAutoFit/>
          </a:bodyPr>
          <a:lstStyle/>
          <a:p>
            <a:r>
              <a:rPr lang="es-MX" b="1" dirty="0"/>
              <a:t>Propiedades:</a:t>
            </a:r>
          </a:p>
        </p:txBody>
      </p:sp>
    </p:spTree>
    <p:extLst>
      <p:ext uri="{BB962C8B-B14F-4D97-AF65-F5344CB8AC3E}">
        <p14:creationId xmlns:p14="http://schemas.microsoft.com/office/powerpoint/2010/main" val="42094643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171944" y="1420836"/>
            <a:ext cx="9523826" cy="4332849"/>
          </a:xfrm>
        </p:spPr>
        <p:txBody>
          <a:bodyPr>
            <a:normAutofit fontScale="90000"/>
          </a:bodyPr>
          <a:lstStyle/>
          <a:p>
            <a:pPr algn="just"/>
            <a:br>
              <a:rPr lang="es-ES" sz="2800" dirty="0">
                <a:latin typeface="Arial" panose="020B0604020202020204" pitchFamily="34" charset="0"/>
                <a:cs typeface="Arial" panose="020B0604020202020204" pitchFamily="34" charset="0"/>
              </a:rPr>
            </a:br>
            <a:r>
              <a:rPr lang="es-ES" sz="3600" dirty="0">
                <a:latin typeface="Arial" panose="020B0604020202020204" pitchFamily="34" charset="0"/>
                <a:cs typeface="Arial" panose="020B0604020202020204" pitchFamily="34" charset="0"/>
              </a:rPr>
              <a:t>Presentación del  Programa de Estudio</a:t>
            </a:r>
            <a:br>
              <a:rPr lang="es-ES" sz="3600" dirty="0">
                <a:latin typeface="Arial" panose="020B0604020202020204" pitchFamily="34" charset="0"/>
                <a:cs typeface="Arial" panose="020B0604020202020204" pitchFamily="34" charset="0"/>
              </a:rPr>
            </a:br>
            <a:br>
              <a:rPr lang="es-ES" sz="3600" dirty="0">
                <a:latin typeface="Arial" panose="020B0604020202020204" pitchFamily="34" charset="0"/>
                <a:cs typeface="Arial" panose="020B0604020202020204" pitchFamily="34" charset="0"/>
              </a:rPr>
            </a:br>
            <a:r>
              <a:rPr lang="es-ES" sz="3100" dirty="0">
                <a:latin typeface="Arial" panose="020B0604020202020204" pitchFamily="34" charset="0"/>
                <a:cs typeface="Arial" panose="020B0604020202020204" pitchFamily="34" charset="0"/>
              </a:rPr>
              <a:t>La Unidad de Aprendizaje (UA) denominada Responsabilidad Social de las Organizaciones y Sustentabilidad, responde a las exigencias de índole internacional, nacional y estatal de coadyuvar en la formación de profesionistas de la Contaduría que sean ciudadanos críticos, analíticos y éticos.  Capaces de resolver problemas complejos de organizaciones privadas, públicas o sociales a través de la toma de decisiones basada en una visión multicultural, incluyente y con un estricto respeto a los derechos humanos. </a:t>
            </a:r>
            <a:endParaRPr lang="es-MX" sz="3100" dirty="0">
              <a:latin typeface="Arial" panose="020B0604020202020204" pitchFamily="34" charset="0"/>
              <a:cs typeface="Arial" panose="020B0604020202020204" pitchFamily="34" charset="0"/>
            </a:endParaRPr>
          </a:p>
        </p:txBody>
      </p:sp>
      <p:sp>
        <p:nvSpPr>
          <p:cNvPr id="4" name="AutoShape 4" descr="Resultado de imagen para valores"/>
          <p:cNvSpPr>
            <a:spLocks noChangeAspect="1" noChangeArrowheads="1"/>
          </p:cNvSpPr>
          <p:nvPr/>
        </p:nvSpPr>
        <p:spPr bwMode="auto">
          <a:xfrm>
            <a:off x="2171944" y="2051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Tree>
    <p:extLst>
      <p:ext uri="{BB962C8B-B14F-4D97-AF65-F5344CB8AC3E}">
        <p14:creationId xmlns:p14="http://schemas.microsoft.com/office/powerpoint/2010/main" val="3372314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946032" y="1087465"/>
            <a:ext cx="8915400" cy="2345410"/>
          </a:xfrm>
        </p:spPr>
        <p:txBody>
          <a:bodyPr/>
          <a:lstStyle/>
          <a:p>
            <a:pPr marL="0" indent="0" algn="just">
              <a:buNone/>
            </a:pPr>
            <a:r>
              <a:rPr lang="es-MX" dirty="0"/>
              <a:t>Desde una </a:t>
            </a:r>
            <a:r>
              <a:rPr lang="es-MX" b="1" dirty="0"/>
              <a:t>valoración extrínseca</a:t>
            </a:r>
            <a:r>
              <a:rPr lang="es-MX" dirty="0"/>
              <a:t>, consideraremos todas las propiedades concretas que se nos ocurran y que observemos que configuran la finita exposición de lo que es ser un caballo. Así, consideraremos el color, la raza, el tamaño, el tipo de pelo, etc. Dentro de la especie que denominamos y se ajusta al concepto “caballo” podremos comparar un animal con otro y decir que es mejor o peor en la medida en que tiene más o mejores propiedades que definen a esta especie de animal. Hacemos entonces una </a:t>
            </a:r>
            <a:r>
              <a:rPr lang="es-MX" b="1" dirty="0"/>
              <a:t>valoración expositiva.</a:t>
            </a: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5424" y="3402120"/>
            <a:ext cx="2619375" cy="1743075"/>
          </a:xfrm>
          <a:prstGeom prst="rect">
            <a:avLst/>
          </a:prstGeom>
        </p:spPr>
      </p:pic>
      <p:pic>
        <p:nvPicPr>
          <p:cNvPr id="5" name="4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79369" y="4668434"/>
            <a:ext cx="3229848" cy="1794360"/>
          </a:xfrm>
          <a:prstGeom prst="rect">
            <a:avLst/>
          </a:prstGeom>
        </p:spPr>
      </p:pic>
      <p:pic>
        <p:nvPicPr>
          <p:cNvPr id="6" name="5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53642" y="3282250"/>
            <a:ext cx="2762250" cy="1657350"/>
          </a:xfrm>
          <a:prstGeom prst="rect">
            <a:avLst/>
          </a:prstGeom>
        </p:spPr>
      </p:pic>
      <p:pic>
        <p:nvPicPr>
          <p:cNvPr id="7" name="6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766192" y="3968858"/>
            <a:ext cx="1943100" cy="2352675"/>
          </a:xfrm>
          <a:prstGeom prst="rect">
            <a:avLst/>
          </a:prstGeom>
        </p:spPr>
      </p:pic>
    </p:spTree>
    <p:extLst>
      <p:ext uri="{BB962C8B-B14F-4D97-AF65-F5344CB8AC3E}">
        <p14:creationId xmlns:p14="http://schemas.microsoft.com/office/powerpoint/2010/main" val="7686281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922786" y="684509"/>
            <a:ext cx="8915400" cy="2190427"/>
          </a:xfrm>
        </p:spPr>
        <p:txBody>
          <a:bodyPr/>
          <a:lstStyle/>
          <a:p>
            <a:pPr marL="0" indent="0" algn="just">
              <a:buNone/>
            </a:pPr>
            <a:r>
              <a:rPr lang="es-MX" dirty="0"/>
              <a:t>Desde una </a:t>
            </a:r>
            <a:r>
              <a:rPr lang="es-MX" b="1" dirty="0"/>
              <a:t>valoración intrínseca</a:t>
            </a:r>
            <a:r>
              <a:rPr lang="es-MX" dirty="0"/>
              <a:t>, lo que haremos será considerar el valor que tiene un caballo particular. Considerando que este caballo es un animal que pertenece a su clase (sistémica) y que cumple con las propiedades expuestas en su clase (extrínseca), este caballo concreto (por ejemplo, el mío) tiene unas características propias que lo definen como único e irrepetible: estuve en su nacimiento, lo he criado, le puse el nombre, salgo a pasear con él, etc. Hacemos ahora una </a:t>
            </a:r>
            <a:r>
              <a:rPr lang="es-MX" b="1" dirty="0"/>
              <a:t>valoración descriptiva y singular.</a:t>
            </a:r>
          </a:p>
        </p:txBody>
      </p:sp>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810" y="4793090"/>
            <a:ext cx="2619375" cy="1743075"/>
          </a:xfrm>
          <a:prstGeom prst="rect">
            <a:avLst/>
          </a:prstGeom>
        </p:spPr>
      </p:pic>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94841" y="2941042"/>
            <a:ext cx="2619375" cy="1743075"/>
          </a:xfrm>
          <a:prstGeom prst="rect">
            <a:avLst/>
          </a:prstGeom>
        </p:spPr>
      </p:pic>
      <p:pic>
        <p:nvPicPr>
          <p:cNvPr id="5" name="4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8786" y="2941041"/>
            <a:ext cx="2619375" cy="1743075"/>
          </a:xfrm>
          <a:prstGeom prst="rect">
            <a:avLst/>
          </a:prstGeom>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30699" y="4793086"/>
            <a:ext cx="2187278" cy="1652610"/>
          </a:xfrm>
          <a:prstGeom prst="rect">
            <a:avLst/>
          </a:prstGeom>
        </p:spPr>
      </p:pic>
      <p:pic>
        <p:nvPicPr>
          <p:cNvPr id="7" name="6 Imagen"/>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73729" y="2875177"/>
            <a:ext cx="2619375" cy="1743075"/>
          </a:xfrm>
          <a:prstGeom prst="rect">
            <a:avLst/>
          </a:prstGeom>
        </p:spPr>
      </p:pic>
    </p:spTree>
    <p:extLst>
      <p:ext uri="{BB962C8B-B14F-4D97-AF65-F5344CB8AC3E}">
        <p14:creationId xmlns:p14="http://schemas.microsoft.com/office/powerpoint/2010/main" val="3267639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5036056" y="434861"/>
            <a:ext cx="6834554" cy="5909310"/>
          </a:xfrm>
          <a:prstGeom prst="rect">
            <a:avLst/>
          </a:prstGeom>
          <a:noFill/>
        </p:spPr>
        <p:txBody>
          <a:bodyPr wrap="square" rtlCol="0">
            <a:spAutoFit/>
          </a:bodyPr>
          <a:lstStyle/>
          <a:p>
            <a:pPr algn="just"/>
            <a:r>
              <a:rPr lang="es-MX" b="1" dirty="0"/>
              <a:t>Sistémico:  (Concepto)</a:t>
            </a:r>
          </a:p>
          <a:p>
            <a:pPr algn="just"/>
            <a:r>
              <a:rPr lang="es-MX" b="1" dirty="0"/>
              <a:t>Perfil de puesto: </a:t>
            </a:r>
            <a:r>
              <a:rPr lang="es-MX" dirty="0"/>
              <a:t> es un método de recopilación de los requisitos y calificaciones personales exigidos para el cumplimiento satisfactorio de las tareas de un empleado dentro de una institución: nivel de estudios, experiencia, funciones del puesto, requisitos de instrucción y conocimientos, así como las aptitudes y características de personalidad requeridas. Además, el perfil de puesto se ha convertido en una herramienta sumamente útil en la administración y plantación exitosa de los Recursos humanos de las Instituciones de cualquier nivel.</a:t>
            </a:r>
            <a:r>
              <a:rPr lang="es-MX" b="1" dirty="0"/>
              <a:t> </a:t>
            </a:r>
          </a:p>
          <a:p>
            <a:pPr algn="just"/>
            <a:endParaRPr lang="es-MX" b="1" dirty="0"/>
          </a:p>
          <a:p>
            <a:pPr algn="just"/>
            <a:r>
              <a:rPr lang="es-MX" b="1" dirty="0" err="1"/>
              <a:t>Extrinseco</a:t>
            </a:r>
            <a:r>
              <a:rPr lang="es-MX" b="1" dirty="0"/>
              <a:t>: (clasificación)</a:t>
            </a:r>
          </a:p>
          <a:p>
            <a:pPr algn="just"/>
            <a:r>
              <a:rPr lang="es-MX" dirty="0"/>
              <a:t>Entrevista/selección</a:t>
            </a:r>
          </a:p>
          <a:p>
            <a:pPr algn="just"/>
            <a:r>
              <a:rPr lang="es-MX" dirty="0"/>
              <a:t>Lic. Administración; Lic. Finanzas Lic. Gestión de negocios Lic. Contaduría</a:t>
            </a:r>
          </a:p>
          <a:p>
            <a:pPr algn="just"/>
            <a:endParaRPr lang="es-MX" b="1" dirty="0"/>
          </a:p>
          <a:p>
            <a:pPr algn="just"/>
            <a:r>
              <a:rPr lang="es-MX" b="1" dirty="0"/>
              <a:t>Intrínseco: (valoración particular)</a:t>
            </a:r>
          </a:p>
          <a:p>
            <a:pPr algn="just"/>
            <a:r>
              <a:rPr lang="es-MX" dirty="0"/>
              <a:t>Se seleccionó al candidato de la Lic. En Contaduría ya que cumple con el perfil que busca la empresa para realizar las actividades definidas</a:t>
            </a:r>
            <a:r>
              <a:rPr lang="es-MX" b="1" dirty="0"/>
              <a:t>. </a:t>
            </a:r>
            <a:r>
              <a:rPr lang="es-MX" dirty="0"/>
              <a:t>(aptitudes y actitudes)</a:t>
            </a:r>
          </a:p>
        </p:txBody>
      </p:sp>
      <p:sp>
        <p:nvSpPr>
          <p:cNvPr id="2" name="AutoShape 2" descr="Resultado de imagen para valores naturales"/>
          <p:cNvSpPr>
            <a:spLocks noChangeAspect="1" noChangeArrowheads="1"/>
          </p:cNvSpPr>
          <p:nvPr/>
        </p:nvSpPr>
        <p:spPr bwMode="auto">
          <a:xfrm>
            <a:off x="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 name="AutoShape 4" descr="Resultado de imagen para valores naturales"/>
          <p:cNvSpPr>
            <a:spLocks noChangeAspect="1" noChangeArrowheads="1"/>
          </p:cNvSpPr>
          <p:nvPr/>
        </p:nvSpPr>
        <p:spPr bwMode="auto">
          <a:xfrm>
            <a:off x="15240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6" descr="Resultado de imagen para valores naturales"/>
          <p:cNvSpPr>
            <a:spLocks noChangeAspect="1" noChangeArrowheads="1"/>
          </p:cNvSpPr>
          <p:nvPr/>
        </p:nvSpPr>
        <p:spPr bwMode="auto">
          <a:xfrm>
            <a:off x="304800"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4 CuadroTexto"/>
          <p:cNvSpPr txBox="1"/>
          <p:nvPr/>
        </p:nvSpPr>
        <p:spPr>
          <a:xfrm>
            <a:off x="1354347" y="2492064"/>
            <a:ext cx="3045125" cy="1384995"/>
          </a:xfrm>
          <a:prstGeom prst="rect">
            <a:avLst/>
          </a:prstGeom>
          <a:noFill/>
        </p:spPr>
        <p:txBody>
          <a:bodyPr wrap="square" rtlCol="0">
            <a:spAutoFit/>
          </a:bodyPr>
          <a:lstStyle/>
          <a:p>
            <a:pPr algn="ctr"/>
            <a:r>
              <a:rPr lang="es-MX" sz="2800" dirty="0"/>
              <a:t>Dimensiones axiológicas del valor</a:t>
            </a:r>
          </a:p>
        </p:txBody>
      </p:sp>
    </p:spTree>
    <p:extLst>
      <p:ext uri="{BB962C8B-B14F-4D97-AF65-F5344CB8AC3E}">
        <p14:creationId xmlns:p14="http://schemas.microsoft.com/office/powerpoint/2010/main" val="4818843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115519" y="371960"/>
            <a:ext cx="8756542" cy="769441"/>
          </a:xfrm>
          <a:prstGeom prst="rect">
            <a:avLst/>
          </a:prstGeom>
          <a:noFill/>
        </p:spPr>
        <p:txBody>
          <a:bodyPr wrap="square" rtlCol="0">
            <a:spAutoFit/>
          </a:bodyPr>
          <a:lstStyle/>
          <a:p>
            <a:pPr algn="ctr"/>
            <a:r>
              <a:rPr lang="es-MX" sz="4400" dirty="0"/>
              <a:t>Valores</a:t>
            </a:r>
          </a:p>
        </p:txBody>
      </p:sp>
      <p:sp>
        <p:nvSpPr>
          <p:cNvPr id="3" name="2 CuadroTexto"/>
          <p:cNvSpPr txBox="1"/>
          <p:nvPr/>
        </p:nvSpPr>
        <p:spPr>
          <a:xfrm>
            <a:off x="2309247" y="1141401"/>
            <a:ext cx="8469824" cy="1569660"/>
          </a:xfrm>
          <a:prstGeom prst="rect">
            <a:avLst/>
          </a:prstGeom>
          <a:noFill/>
        </p:spPr>
        <p:txBody>
          <a:bodyPr wrap="square" rtlCol="0">
            <a:spAutoFit/>
          </a:bodyPr>
          <a:lstStyle/>
          <a:p>
            <a:r>
              <a:rPr lang="es-MX" sz="2400" dirty="0"/>
              <a:t>Son aquellos </a:t>
            </a:r>
            <a:r>
              <a:rPr lang="es-MX" sz="2400" b="1" dirty="0"/>
              <a:t>principios, virtudes o cualidades </a:t>
            </a:r>
            <a:r>
              <a:rPr lang="es-MX" sz="2400" dirty="0"/>
              <a:t>que caracterizan a una persona, una acción o un objeto que se consideran típicamente positivos o </a:t>
            </a:r>
            <a:r>
              <a:rPr lang="es-MX" sz="2400" b="1" dirty="0"/>
              <a:t>de gran importancia por un grupo social</a:t>
            </a:r>
            <a:r>
              <a:rPr lang="es-MX" sz="2400" dirty="0"/>
              <a:t>.</a:t>
            </a:r>
          </a:p>
        </p:txBody>
      </p:sp>
      <p:sp>
        <p:nvSpPr>
          <p:cNvPr id="4" name="3 CuadroTexto"/>
          <p:cNvSpPr txBox="1"/>
          <p:nvPr/>
        </p:nvSpPr>
        <p:spPr>
          <a:xfrm>
            <a:off x="2309247" y="3037668"/>
            <a:ext cx="4409268" cy="2554545"/>
          </a:xfrm>
          <a:prstGeom prst="rect">
            <a:avLst/>
          </a:prstGeom>
          <a:noFill/>
        </p:spPr>
        <p:txBody>
          <a:bodyPr wrap="square" rtlCol="0">
            <a:spAutoFit/>
          </a:bodyPr>
          <a:lstStyle/>
          <a:p>
            <a:pPr algn="ctr"/>
            <a:r>
              <a:rPr lang="es-MX" sz="2000" dirty="0"/>
              <a:t>Los valores son aquellas cualidades que se destacan en cada individuo y que, a su vez, le impulsan a actuar de una u otra manera porque forman parte de sus creencias, determinan sus conductas y expresan sus intereses y sentimientos.</a:t>
            </a:r>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56907" y="3001585"/>
            <a:ext cx="3304449" cy="2339104"/>
          </a:xfrm>
          <a:prstGeom prst="rect">
            <a:avLst/>
          </a:prstGeom>
        </p:spPr>
      </p:pic>
    </p:spTree>
    <p:extLst>
      <p:ext uri="{BB962C8B-B14F-4D97-AF65-F5344CB8AC3E}">
        <p14:creationId xmlns:p14="http://schemas.microsoft.com/office/powerpoint/2010/main" val="23005616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2001863" y="627091"/>
            <a:ext cx="3554279" cy="5016758"/>
          </a:xfrm>
          <a:prstGeom prst="rect">
            <a:avLst/>
          </a:prstGeom>
        </p:spPr>
        <p:txBody>
          <a:bodyPr wrap="square">
            <a:spAutoFit/>
          </a:bodyPr>
          <a:lstStyle/>
          <a:p>
            <a:pPr algn="ctr"/>
            <a:r>
              <a:rPr lang="es-MX" sz="3200" dirty="0"/>
              <a:t>Los valores </a:t>
            </a:r>
            <a:r>
              <a:rPr lang="es-MX" sz="3200" b="1" dirty="0"/>
              <a:t>definen los pensamientos de las personas y la manera en cómo desean vivir y compartir</a:t>
            </a:r>
            <a:r>
              <a:rPr lang="es-MX" sz="3200" dirty="0"/>
              <a:t> sus experiencias con quienes les rodean.</a:t>
            </a:r>
          </a:p>
        </p:txBody>
      </p:sp>
      <p:pic>
        <p:nvPicPr>
          <p:cNvPr id="7" name="6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22868" y="1602379"/>
            <a:ext cx="4900856" cy="2450428"/>
          </a:xfrm>
          <a:prstGeom prst="rect">
            <a:avLst/>
          </a:prstGeom>
        </p:spPr>
      </p:pic>
    </p:spTree>
    <p:extLst>
      <p:ext uri="{BB962C8B-B14F-4D97-AF65-F5344CB8AC3E}">
        <p14:creationId xmlns:p14="http://schemas.microsoft.com/office/powerpoint/2010/main" val="40952571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927384" y="1371601"/>
            <a:ext cx="3417375" cy="2585323"/>
          </a:xfrm>
          <a:prstGeom prst="rect">
            <a:avLst/>
          </a:prstGeom>
          <a:noFill/>
        </p:spPr>
        <p:txBody>
          <a:bodyPr wrap="square" rtlCol="0">
            <a:spAutoFit/>
          </a:bodyPr>
          <a:lstStyle/>
          <a:p>
            <a:pPr algn="ctr"/>
            <a:r>
              <a:rPr lang="es-MX" dirty="0"/>
              <a:t>La escala de valores es una </a:t>
            </a:r>
            <a:r>
              <a:rPr lang="es-MX" b="1" dirty="0"/>
              <a:t>lista en la que se establece el orden de importancia de los valores que cada individuo y grupo social consideren correctos</a:t>
            </a:r>
            <a:r>
              <a:rPr lang="es-MX" dirty="0"/>
              <a:t> como el respeto, la humildad, la tolerancia, la solidaridad y muchas otras. </a:t>
            </a:r>
          </a:p>
        </p:txBody>
      </p:sp>
      <p:sp>
        <p:nvSpPr>
          <p:cNvPr id="3" name="2 CuadroTexto"/>
          <p:cNvSpPr txBox="1"/>
          <p:nvPr/>
        </p:nvSpPr>
        <p:spPr>
          <a:xfrm>
            <a:off x="1573078" y="5160935"/>
            <a:ext cx="9593450" cy="923330"/>
          </a:xfrm>
          <a:prstGeom prst="rect">
            <a:avLst/>
          </a:prstGeom>
          <a:noFill/>
        </p:spPr>
        <p:txBody>
          <a:bodyPr wrap="square" rtlCol="0">
            <a:spAutoFit/>
          </a:bodyPr>
          <a:lstStyle/>
          <a:p>
            <a:r>
              <a:rPr lang="es-MX" b="1" dirty="0"/>
              <a:t>La escala de valores es modificable a través del tiempo</a:t>
            </a:r>
            <a:r>
              <a:rPr lang="es-MX" dirty="0"/>
              <a:t> y, según lo decida cada persona o sociedad, tomando en cuenta lo que se considere más importante desde el punto de vista moral y ético.</a:t>
            </a: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60845" y="480069"/>
            <a:ext cx="5572125" cy="4514850"/>
          </a:xfrm>
          <a:prstGeom prst="rect">
            <a:avLst/>
          </a:prstGeom>
        </p:spPr>
      </p:pic>
    </p:spTree>
    <p:extLst>
      <p:ext uri="{BB962C8B-B14F-4D97-AF65-F5344CB8AC3E}">
        <p14:creationId xmlns:p14="http://schemas.microsoft.com/office/powerpoint/2010/main" val="38728685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039777" y="861672"/>
            <a:ext cx="6834554" cy="523220"/>
          </a:xfrm>
          <a:prstGeom prst="rect">
            <a:avLst/>
          </a:prstGeom>
          <a:noFill/>
        </p:spPr>
        <p:txBody>
          <a:bodyPr wrap="square" rtlCol="0">
            <a:spAutoFit/>
          </a:bodyPr>
          <a:lstStyle/>
          <a:p>
            <a:pPr algn="ctr"/>
            <a:r>
              <a:rPr lang="es-MX" sz="2800" b="1" dirty="0"/>
              <a:t>Antivalores</a:t>
            </a:r>
          </a:p>
        </p:txBody>
      </p:sp>
      <p:sp>
        <p:nvSpPr>
          <p:cNvPr id="5" name="CuadroTexto 4"/>
          <p:cNvSpPr txBox="1"/>
          <p:nvPr/>
        </p:nvSpPr>
        <p:spPr>
          <a:xfrm>
            <a:off x="2901461" y="1773271"/>
            <a:ext cx="4806461" cy="461665"/>
          </a:xfrm>
          <a:prstGeom prst="rect">
            <a:avLst/>
          </a:prstGeom>
          <a:noFill/>
        </p:spPr>
        <p:txBody>
          <a:bodyPr wrap="square" rtlCol="0">
            <a:spAutoFit/>
          </a:bodyPr>
          <a:lstStyle/>
          <a:p>
            <a:pPr algn="ctr"/>
            <a:endParaRPr lang="es-MX" sz="2400" dirty="0"/>
          </a:p>
        </p:txBody>
      </p:sp>
      <p:sp>
        <p:nvSpPr>
          <p:cNvPr id="2" name="AutoShape 2" descr="Resultado de imagen para valores naturales"/>
          <p:cNvSpPr>
            <a:spLocks noChangeAspect="1" noChangeArrowheads="1"/>
          </p:cNvSpPr>
          <p:nvPr/>
        </p:nvSpPr>
        <p:spPr bwMode="auto">
          <a:xfrm>
            <a:off x="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 name="AutoShape 4" descr="Resultado de imagen para valores naturales"/>
          <p:cNvSpPr>
            <a:spLocks noChangeAspect="1" noChangeArrowheads="1"/>
          </p:cNvSpPr>
          <p:nvPr/>
        </p:nvSpPr>
        <p:spPr bwMode="auto">
          <a:xfrm>
            <a:off x="15240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6" descr="Resultado de imagen para valores naturales"/>
          <p:cNvSpPr>
            <a:spLocks noChangeAspect="1" noChangeArrowheads="1"/>
          </p:cNvSpPr>
          <p:nvPr/>
        </p:nvSpPr>
        <p:spPr bwMode="auto">
          <a:xfrm>
            <a:off x="304800"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7 Rectángulo"/>
          <p:cNvSpPr/>
          <p:nvPr/>
        </p:nvSpPr>
        <p:spPr>
          <a:xfrm>
            <a:off x="2149098" y="1445025"/>
            <a:ext cx="5142855" cy="2246769"/>
          </a:xfrm>
          <a:prstGeom prst="rect">
            <a:avLst/>
          </a:prstGeom>
        </p:spPr>
        <p:txBody>
          <a:bodyPr wrap="square">
            <a:spAutoFit/>
          </a:bodyPr>
          <a:lstStyle/>
          <a:p>
            <a:pPr algn="ctr"/>
            <a:r>
              <a:rPr lang="es-MX" sz="2000" dirty="0"/>
              <a:t>Son aquellas </a:t>
            </a:r>
            <a:r>
              <a:rPr lang="es-MX" sz="2000" b="1" dirty="0"/>
              <a:t>actitudes negativas que se oponen a lo que establecen los valores éticos y los valores morales que regulan y guían las conductas de las personas en la sociedad</a:t>
            </a:r>
            <a:r>
              <a:rPr lang="es-MX" sz="2000" dirty="0"/>
              <a:t>. La palabra, como tal, se forma con el prefijo </a:t>
            </a:r>
            <a:r>
              <a:rPr lang="es-MX" sz="2000" i="1" dirty="0"/>
              <a:t>anti</a:t>
            </a:r>
            <a:r>
              <a:rPr lang="es-MX" sz="2000" dirty="0"/>
              <a:t>-, que significa ‘opuesto’, y el sustantivo </a:t>
            </a:r>
            <a:r>
              <a:rPr lang="es-MX" sz="2000" i="1" dirty="0"/>
              <a:t>valor</a:t>
            </a:r>
            <a:r>
              <a:rPr lang="es-MX" sz="2000" dirty="0"/>
              <a:t>.</a:t>
            </a:r>
          </a:p>
        </p:txBody>
      </p:sp>
      <p:sp>
        <p:nvSpPr>
          <p:cNvPr id="9" name="8 CuadroTexto"/>
          <p:cNvSpPr txBox="1"/>
          <p:nvPr/>
        </p:nvSpPr>
        <p:spPr>
          <a:xfrm>
            <a:off x="2324746" y="4130298"/>
            <a:ext cx="4726983" cy="1477328"/>
          </a:xfrm>
          <a:prstGeom prst="rect">
            <a:avLst/>
          </a:prstGeom>
          <a:noFill/>
        </p:spPr>
        <p:txBody>
          <a:bodyPr wrap="square" rtlCol="0">
            <a:spAutoFit/>
          </a:bodyPr>
          <a:lstStyle/>
          <a:p>
            <a:pPr algn="ctr"/>
            <a:r>
              <a:rPr lang="es-MX" dirty="0"/>
              <a:t>Los antivalores conforman una serie de actitudes negativas, incluso, peligrosas, que se contraponen a su par opuesto, los valores, y que no reciben el apoyo de la sociedad en general.</a:t>
            </a:r>
          </a:p>
        </p:txBody>
      </p:sp>
      <p:sp>
        <p:nvSpPr>
          <p:cNvPr id="10" name="9 CuadroTexto"/>
          <p:cNvSpPr txBox="1"/>
          <p:nvPr/>
        </p:nvSpPr>
        <p:spPr>
          <a:xfrm>
            <a:off x="7874331" y="1445025"/>
            <a:ext cx="3625411" cy="4247317"/>
          </a:xfrm>
          <a:prstGeom prst="rect">
            <a:avLst/>
          </a:prstGeom>
          <a:noFill/>
        </p:spPr>
        <p:txBody>
          <a:bodyPr wrap="square" rtlCol="0">
            <a:spAutoFit/>
          </a:bodyPr>
          <a:lstStyle/>
          <a:p>
            <a:pPr algn="ctr"/>
            <a:r>
              <a:rPr lang="es-MX" b="1" dirty="0">
                <a:solidFill>
                  <a:srgbClr val="FF0000"/>
                </a:solidFill>
              </a:rPr>
              <a:t>Deshonestidad</a:t>
            </a:r>
          </a:p>
          <a:p>
            <a:pPr algn="ctr"/>
            <a:endParaRPr lang="es-MX" b="1" dirty="0">
              <a:solidFill>
                <a:srgbClr val="FF0000"/>
              </a:solidFill>
            </a:endParaRPr>
          </a:p>
          <a:p>
            <a:pPr algn="ctr"/>
            <a:r>
              <a:rPr lang="es-MX" b="1" dirty="0">
                <a:solidFill>
                  <a:srgbClr val="FF0000"/>
                </a:solidFill>
              </a:rPr>
              <a:t>Injusticia</a:t>
            </a:r>
          </a:p>
          <a:p>
            <a:pPr algn="ctr"/>
            <a:endParaRPr lang="es-MX" b="1" dirty="0">
              <a:solidFill>
                <a:srgbClr val="FF0000"/>
              </a:solidFill>
            </a:endParaRPr>
          </a:p>
          <a:p>
            <a:pPr algn="ctr"/>
            <a:r>
              <a:rPr lang="es-MX" b="1" dirty="0">
                <a:solidFill>
                  <a:srgbClr val="FF0000"/>
                </a:solidFill>
              </a:rPr>
              <a:t>Intransigencia</a:t>
            </a:r>
          </a:p>
          <a:p>
            <a:pPr algn="ctr"/>
            <a:endParaRPr lang="es-MX" b="1" dirty="0">
              <a:solidFill>
                <a:srgbClr val="FF0000"/>
              </a:solidFill>
            </a:endParaRPr>
          </a:p>
          <a:p>
            <a:pPr algn="ctr"/>
            <a:r>
              <a:rPr lang="es-MX" b="1" dirty="0">
                <a:solidFill>
                  <a:srgbClr val="FF0000"/>
                </a:solidFill>
              </a:rPr>
              <a:t>Intolerancia</a:t>
            </a:r>
          </a:p>
          <a:p>
            <a:pPr algn="ctr"/>
            <a:endParaRPr lang="es-MX" b="1" dirty="0">
              <a:solidFill>
                <a:srgbClr val="FF0000"/>
              </a:solidFill>
            </a:endParaRPr>
          </a:p>
          <a:p>
            <a:pPr algn="ctr"/>
            <a:r>
              <a:rPr lang="es-MX" b="1" dirty="0">
                <a:solidFill>
                  <a:srgbClr val="FF0000"/>
                </a:solidFill>
              </a:rPr>
              <a:t>Irrespeto</a:t>
            </a:r>
          </a:p>
          <a:p>
            <a:pPr algn="ctr"/>
            <a:endParaRPr lang="es-MX" b="1" dirty="0">
              <a:solidFill>
                <a:srgbClr val="FF0000"/>
              </a:solidFill>
            </a:endParaRPr>
          </a:p>
          <a:p>
            <a:pPr algn="ctr"/>
            <a:r>
              <a:rPr lang="es-MX" b="1" dirty="0">
                <a:solidFill>
                  <a:srgbClr val="FF0000"/>
                </a:solidFill>
              </a:rPr>
              <a:t>Irresponsabilidad</a:t>
            </a:r>
          </a:p>
          <a:p>
            <a:pPr algn="ctr"/>
            <a:endParaRPr lang="es-MX" b="1" dirty="0">
              <a:solidFill>
                <a:srgbClr val="FF0000"/>
              </a:solidFill>
            </a:endParaRPr>
          </a:p>
          <a:p>
            <a:pPr algn="ctr"/>
            <a:r>
              <a:rPr lang="es-MX" b="1" dirty="0">
                <a:solidFill>
                  <a:srgbClr val="FF0000"/>
                </a:solidFill>
              </a:rPr>
              <a:t>Arrogancia</a:t>
            </a:r>
          </a:p>
          <a:p>
            <a:pPr algn="ctr"/>
            <a:endParaRPr lang="es-MX" b="1" dirty="0">
              <a:solidFill>
                <a:srgbClr val="FF0000"/>
              </a:solidFill>
            </a:endParaRPr>
          </a:p>
          <a:p>
            <a:pPr algn="ctr"/>
            <a:r>
              <a:rPr lang="es-MX" b="1" dirty="0">
                <a:solidFill>
                  <a:srgbClr val="FF0000"/>
                </a:solidFill>
              </a:rPr>
              <a:t>Desigualdad</a:t>
            </a:r>
          </a:p>
        </p:txBody>
      </p:sp>
    </p:spTree>
    <p:extLst>
      <p:ext uri="{BB962C8B-B14F-4D97-AF65-F5344CB8AC3E}">
        <p14:creationId xmlns:p14="http://schemas.microsoft.com/office/powerpoint/2010/main" val="17876518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887415" y="398585"/>
            <a:ext cx="6834554" cy="1046440"/>
          </a:xfrm>
          <a:prstGeom prst="rect">
            <a:avLst/>
          </a:prstGeom>
          <a:noFill/>
        </p:spPr>
        <p:txBody>
          <a:bodyPr wrap="square" rtlCol="0">
            <a:spAutoFit/>
          </a:bodyPr>
          <a:lstStyle/>
          <a:p>
            <a:pPr algn="ctr"/>
            <a:r>
              <a:rPr lang="es-MX" sz="4400" b="1" dirty="0"/>
              <a:t>Valores Naturales:</a:t>
            </a:r>
          </a:p>
          <a:p>
            <a:endParaRPr lang="es-MX" b="1" dirty="0"/>
          </a:p>
        </p:txBody>
      </p:sp>
      <p:sp>
        <p:nvSpPr>
          <p:cNvPr id="5" name="CuadroTexto 4"/>
          <p:cNvSpPr txBox="1"/>
          <p:nvPr/>
        </p:nvSpPr>
        <p:spPr>
          <a:xfrm>
            <a:off x="2901461" y="1773271"/>
            <a:ext cx="4806461" cy="3785652"/>
          </a:xfrm>
          <a:prstGeom prst="rect">
            <a:avLst/>
          </a:prstGeom>
          <a:noFill/>
        </p:spPr>
        <p:txBody>
          <a:bodyPr wrap="square" rtlCol="0">
            <a:spAutoFit/>
          </a:bodyPr>
          <a:lstStyle/>
          <a:p>
            <a:pPr algn="ctr"/>
            <a:r>
              <a:rPr lang="es-MX" sz="2400" dirty="0"/>
              <a:t>Se encuentran relacionados con las necesidades básicas de la supervivencia de los seres humanos, entre ellos encontramos: La protección, el afecto, el aire, el agua, el fuego y  lo que se construye el ambiente mediante el cual se desarrolla la vida de los  seres humanos.</a:t>
            </a:r>
          </a:p>
        </p:txBody>
      </p:sp>
      <p:sp>
        <p:nvSpPr>
          <p:cNvPr id="2" name="AutoShape 2" descr="Resultado de imagen para valores naturales"/>
          <p:cNvSpPr>
            <a:spLocks noChangeAspect="1" noChangeArrowheads="1"/>
          </p:cNvSpPr>
          <p:nvPr/>
        </p:nvSpPr>
        <p:spPr bwMode="auto">
          <a:xfrm>
            <a:off x="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 name="AutoShape 4" descr="Resultado de imagen para valores naturales"/>
          <p:cNvSpPr>
            <a:spLocks noChangeAspect="1" noChangeArrowheads="1"/>
          </p:cNvSpPr>
          <p:nvPr/>
        </p:nvSpPr>
        <p:spPr bwMode="auto">
          <a:xfrm>
            <a:off x="15240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6" descr="Resultado de imagen para valores naturales"/>
          <p:cNvSpPr>
            <a:spLocks noChangeAspect="1" noChangeArrowheads="1"/>
          </p:cNvSpPr>
          <p:nvPr/>
        </p:nvSpPr>
        <p:spPr bwMode="auto">
          <a:xfrm>
            <a:off x="304800"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7" name="6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43055" y="1978293"/>
            <a:ext cx="2933730" cy="2818431"/>
          </a:xfrm>
          <a:prstGeom prst="rect">
            <a:avLst/>
          </a:prstGeom>
        </p:spPr>
      </p:pic>
    </p:spTree>
    <p:extLst>
      <p:ext uri="{BB962C8B-B14F-4D97-AF65-F5344CB8AC3E}">
        <p14:creationId xmlns:p14="http://schemas.microsoft.com/office/powerpoint/2010/main" val="18989998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994402" y="2370849"/>
            <a:ext cx="4740397" cy="1280890"/>
          </a:xfrm>
        </p:spPr>
        <p:txBody>
          <a:bodyPr>
            <a:noAutofit/>
          </a:bodyPr>
          <a:lstStyle/>
          <a:p>
            <a:pPr algn="ctr"/>
            <a:r>
              <a:rPr lang="es-MX" sz="2400" dirty="0"/>
              <a:t>Garantizan la  subsistencia del hombre en el medio donde habita, estos pueden ser los medios de producción, los medios de trabajo, los  bienes materiales, el dinero o fuentes de trabajo  dignos. </a:t>
            </a:r>
            <a:r>
              <a:rPr lang="es-MX" sz="2400" dirty="0" err="1"/>
              <a:t>Ejm</a:t>
            </a:r>
            <a:r>
              <a:rPr lang="es-MX" sz="2400" dirty="0"/>
              <a:t>: trabajo, ahorro, utilidad, desarrollo, productividad.</a:t>
            </a:r>
          </a:p>
        </p:txBody>
      </p:sp>
      <p:sp>
        <p:nvSpPr>
          <p:cNvPr id="4" name="CuadroTexto 3"/>
          <p:cNvSpPr txBox="1"/>
          <p:nvPr/>
        </p:nvSpPr>
        <p:spPr>
          <a:xfrm>
            <a:off x="6764215" y="562709"/>
            <a:ext cx="4970584" cy="1446550"/>
          </a:xfrm>
          <a:prstGeom prst="rect">
            <a:avLst/>
          </a:prstGeom>
          <a:noFill/>
        </p:spPr>
        <p:txBody>
          <a:bodyPr wrap="square" rtlCol="0">
            <a:spAutoFit/>
          </a:bodyPr>
          <a:lstStyle/>
          <a:p>
            <a:pPr algn="ctr"/>
            <a:r>
              <a:rPr lang="es-MX" sz="4400" b="1" dirty="0"/>
              <a:t>Valores económicos</a:t>
            </a:r>
          </a:p>
        </p:txBody>
      </p:sp>
      <p:sp>
        <p:nvSpPr>
          <p:cNvPr id="3" name="2 CuadroTexto"/>
          <p:cNvSpPr txBox="1"/>
          <p:nvPr/>
        </p:nvSpPr>
        <p:spPr>
          <a:xfrm>
            <a:off x="2440983" y="5886729"/>
            <a:ext cx="7741404" cy="369332"/>
          </a:xfrm>
          <a:prstGeom prst="rect">
            <a:avLst/>
          </a:prstGeom>
          <a:noFill/>
        </p:spPr>
        <p:txBody>
          <a:bodyPr wrap="square" rtlCol="0">
            <a:spAutoFit/>
          </a:bodyPr>
          <a:lstStyle/>
          <a:p>
            <a:r>
              <a:rPr lang="es-MX" dirty="0"/>
              <a:t>Proporciona todo lo que nos es útil; son valores de uso y cambio.</a:t>
            </a:r>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19424" y="1128195"/>
            <a:ext cx="2600325" cy="1762125"/>
          </a:xfrm>
          <a:prstGeom prst="rect">
            <a:avLst/>
          </a:prstGeom>
        </p:spPr>
      </p:pic>
      <p:pic>
        <p:nvPicPr>
          <p:cNvPr id="6" name="5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40916" y="3185144"/>
            <a:ext cx="2619375" cy="1743075"/>
          </a:xfrm>
          <a:prstGeom prst="rect">
            <a:avLst/>
          </a:prstGeom>
        </p:spPr>
      </p:pic>
    </p:spTree>
    <p:extLst>
      <p:ext uri="{BB962C8B-B14F-4D97-AF65-F5344CB8AC3E}">
        <p14:creationId xmlns:p14="http://schemas.microsoft.com/office/powerpoint/2010/main" val="12961336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53336" y="2059237"/>
            <a:ext cx="4740397" cy="1280890"/>
          </a:xfrm>
        </p:spPr>
        <p:txBody>
          <a:bodyPr>
            <a:noAutofit/>
          </a:bodyPr>
          <a:lstStyle/>
          <a:p>
            <a:pPr algn="ctr"/>
            <a:r>
              <a:rPr lang="es-MX" sz="2400" dirty="0"/>
              <a:t>Los valores religiosos son aquellos que representan los principios y las conductas adoptadas por las personas según la religión que profesan..</a:t>
            </a:r>
          </a:p>
        </p:txBody>
      </p:sp>
      <p:sp>
        <p:nvSpPr>
          <p:cNvPr id="4" name="CuadroTexto 3"/>
          <p:cNvSpPr txBox="1"/>
          <p:nvPr/>
        </p:nvSpPr>
        <p:spPr>
          <a:xfrm>
            <a:off x="1982988" y="725442"/>
            <a:ext cx="4970584" cy="769441"/>
          </a:xfrm>
          <a:prstGeom prst="rect">
            <a:avLst/>
          </a:prstGeom>
          <a:noFill/>
        </p:spPr>
        <p:txBody>
          <a:bodyPr wrap="square" rtlCol="0">
            <a:spAutoFit/>
          </a:bodyPr>
          <a:lstStyle/>
          <a:p>
            <a:pPr algn="ctr"/>
            <a:r>
              <a:rPr lang="es-MX" sz="4400" b="1" dirty="0"/>
              <a:t>Valores religiosos</a:t>
            </a:r>
          </a:p>
        </p:txBody>
      </p:sp>
      <p:pic>
        <p:nvPicPr>
          <p:cNvPr id="7" name="6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3572" y="2068539"/>
            <a:ext cx="4078798" cy="2131501"/>
          </a:xfrm>
          <a:prstGeom prst="rect">
            <a:avLst/>
          </a:prstGeom>
        </p:spPr>
      </p:pic>
      <p:sp>
        <p:nvSpPr>
          <p:cNvPr id="8" name="7 CuadroTexto"/>
          <p:cNvSpPr txBox="1"/>
          <p:nvPr/>
        </p:nvSpPr>
        <p:spPr>
          <a:xfrm>
            <a:off x="1982988" y="4742481"/>
            <a:ext cx="8486117" cy="646331"/>
          </a:xfrm>
          <a:prstGeom prst="rect">
            <a:avLst/>
          </a:prstGeom>
          <a:noFill/>
        </p:spPr>
        <p:txBody>
          <a:bodyPr wrap="square" rtlCol="0">
            <a:spAutoFit/>
          </a:bodyPr>
          <a:lstStyle/>
          <a:p>
            <a:r>
              <a:rPr lang="es-MX" dirty="0" err="1"/>
              <a:t>Ejm</a:t>
            </a:r>
            <a:r>
              <a:rPr lang="es-MX" dirty="0"/>
              <a:t>: amor, caridad, misericordia, compasión, bondad, etc.</a:t>
            </a:r>
          </a:p>
          <a:p>
            <a:endParaRPr lang="es-MX" dirty="0"/>
          </a:p>
        </p:txBody>
      </p:sp>
    </p:spTree>
    <p:extLst>
      <p:ext uri="{BB962C8B-B14F-4D97-AF65-F5344CB8AC3E}">
        <p14:creationId xmlns:p14="http://schemas.microsoft.com/office/powerpoint/2010/main" val="42633503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960929" y="928468"/>
            <a:ext cx="9523826" cy="3432516"/>
          </a:xfrm>
        </p:spPr>
        <p:txBody>
          <a:bodyPr>
            <a:normAutofit/>
          </a:bodyPr>
          <a:lstStyle/>
          <a:p>
            <a:pPr algn="just"/>
            <a:r>
              <a:rPr lang="es-ES" sz="3200" dirty="0">
                <a:latin typeface="Arial" panose="020B0604020202020204" pitchFamily="34" charset="0"/>
                <a:cs typeface="Arial" panose="020B0604020202020204" pitchFamily="34" charset="0"/>
              </a:rPr>
              <a:t>Objetivo</a:t>
            </a:r>
            <a:br>
              <a:rPr lang="es-ES" sz="2800" dirty="0">
                <a:latin typeface="Arial" panose="020B0604020202020204" pitchFamily="34" charset="0"/>
                <a:cs typeface="Arial" panose="020B0604020202020204" pitchFamily="34" charset="0"/>
              </a:rPr>
            </a:br>
            <a:br>
              <a:rPr lang="es-ES" sz="2800" dirty="0">
                <a:latin typeface="Arial" panose="020B0604020202020204" pitchFamily="34" charset="0"/>
                <a:cs typeface="Arial" panose="020B0604020202020204" pitchFamily="34" charset="0"/>
              </a:rPr>
            </a:br>
            <a:r>
              <a:rPr lang="es-ES" sz="2800" dirty="0">
                <a:latin typeface="Arial" panose="020B0604020202020204" pitchFamily="34" charset="0"/>
                <a:cs typeface="Arial" panose="020B0604020202020204" pitchFamily="34" charset="0"/>
              </a:rPr>
              <a:t>Estructurar un diagnóstico integral de las organizaciones en aspectos relativos a la ética, la equidad de género y la sustentabilidad, a través de un análisis axiológico </a:t>
            </a:r>
            <a:r>
              <a:rPr lang="es-ES" sz="2800" dirty="0" err="1">
                <a:latin typeface="Arial" panose="020B0604020202020204" pitchFamily="34" charset="0"/>
                <a:cs typeface="Arial" panose="020B0604020202020204" pitchFamily="34" charset="0"/>
              </a:rPr>
              <a:t>hartmaniano</a:t>
            </a:r>
            <a:r>
              <a:rPr lang="es-ES" sz="2800" dirty="0">
                <a:latin typeface="Arial" panose="020B0604020202020204" pitchFamily="34" charset="0"/>
                <a:cs typeface="Arial" panose="020B0604020202020204" pitchFamily="34" charset="0"/>
              </a:rPr>
              <a:t> que permita una visión crítica y analítica de la rentabilidad de estos elementos en las organizaciones. </a:t>
            </a:r>
            <a:endParaRPr lang="es-MX" sz="2800" dirty="0">
              <a:latin typeface="Arial" panose="020B0604020202020204" pitchFamily="34" charset="0"/>
              <a:cs typeface="Arial" panose="020B0604020202020204" pitchFamily="34" charset="0"/>
            </a:endParaRPr>
          </a:p>
        </p:txBody>
      </p:sp>
      <p:sp>
        <p:nvSpPr>
          <p:cNvPr id="4" name="AutoShape 4" descr="Resultado de imagen para valores"/>
          <p:cNvSpPr>
            <a:spLocks noChangeAspect="1" noChangeArrowheads="1"/>
          </p:cNvSpPr>
          <p:nvPr/>
        </p:nvSpPr>
        <p:spPr bwMode="auto">
          <a:xfrm>
            <a:off x="2171944" y="2051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Tree>
    <p:extLst>
      <p:ext uri="{BB962C8B-B14F-4D97-AF65-F5344CB8AC3E}">
        <p14:creationId xmlns:p14="http://schemas.microsoft.com/office/powerpoint/2010/main" val="15613967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64393" y="2693428"/>
            <a:ext cx="5323865" cy="2192215"/>
          </a:xfrm>
        </p:spPr>
        <p:txBody>
          <a:bodyPr>
            <a:normAutofit lnSpcReduction="10000"/>
          </a:bodyPr>
          <a:lstStyle/>
          <a:p>
            <a:pPr marL="0" indent="0" algn="ctr">
              <a:buNone/>
            </a:pPr>
            <a:r>
              <a:rPr lang="es-MX" sz="2400" dirty="0"/>
              <a:t>Son aquellos  que  contribuyen  a la  convivencia  del  hombre en la   sociedad, entre  estos encontramos la justicia, la paz, la  liberta, la democracia, la igualdad, la soberanía, etc.</a:t>
            </a:r>
          </a:p>
        </p:txBody>
      </p:sp>
      <p:sp>
        <p:nvSpPr>
          <p:cNvPr id="4" name="CuadroTexto 3"/>
          <p:cNvSpPr txBox="1"/>
          <p:nvPr/>
        </p:nvSpPr>
        <p:spPr>
          <a:xfrm>
            <a:off x="1594339" y="1137137"/>
            <a:ext cx="7432430" cy="769441"/>
          </a:xfrm>
          <a:prstGeom prst="rect">
            <a:avLst/>
          </a:prstGeom>
          <a:noFill/>
        </p:spPr>
        <p:txBody>
          <a:bodyPr wrap="square" rtlCol="0">
            <a:spAutoFit/>
          </a:bodyPr>
          <a:lstStyle/>
          <a:p>
            <a:r>
              <a:rPr lang="es-MX" sz="4400" b="1" dirty="0"/>
              <a:t>Valores políticos-sociales</a:t>
            </a:r>
          </a:p>
        </p:txBody>
      </p:sp>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28458" y="2069023"/>
            <a:ext cx="4001194" cy="3441027"/>
          </a:xfrm>
          <a:prstGeom prst="rect">
            <a:avLst/>
          </a:prstGeom>
        </p:spPr>
      </p:pic>
    </p:spTree>
    <p:extLst>
      <p:ext uri="{BB962C8B-B14F-4D97-AF65-F5344CB8AC3E}">
        <p14:creationId xmlns:p14="http://schemas.microsoft.com/office/powerpoint/2010/main" val="1995397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29509" y="846849"/>
            <a:ext cx="4745721" cy="829552"/>
          </a:xfrm>
        </p:spPr>
        <p:txBody>
          <a:bodyPr>
            <a:normAutofit/>
          </a:bodyPr>
          <a:lstStyle/>
          <a:p>
            <a:r>
              <a:rPr lang="es-MX" sz="4400" b="1" dirty="0"/>
              <a:t>Valores Estéticos</a:t>
            </a:r>
          </a:p>
        </p:txBody>
      </p:sp>
      <p:sp>
        <p:nvSpPr>
          <p:cNvPr id="3" name="Marcador de contenido 2"/>
          <p:cNvSpPr>
            <a:spLocks noGrp="1"/>
          </p:cNvSpPr>
          <p:nvPr>
            <p:ph idx="1"/>
          </p:nvPr>
        </p:nvSpPr>
        <p:spPr>
          <a:xfrm>
            <a:off x="2320940" y="1985969"/>
            <a:ext cx="4221896" cy="3777622"/>
          </a:xfrm>
        </p:spPr>
        <p:txBody>
          <a:bodyPr>
            <a:normAutofit/>
          </a:bodyPr>
          <a:lstStyle/>
          <a:p>
            <a:pPr marL="0" indent="0" algn="ctr">
              <a:buNone/>
            </a:pPr>
            <a:r>
              <a:rPr lang="es-MX" sz="2400" dirty="0"/>
              <a:t>Tiene por  objeto el estudio de la esencia  y la  percepción de la belleza</a:t>
            </a:r>
            <a:r>
              <a:rPr lang="es-MX" sz="2400" b="1" dirty="0"/>
              <a:t> </a:t>
            </a:r>
            <a:r>
              <a:rPr lang="es-MX" sz="2400" dirty="0"/>
              <a:t>y</a:t>
            </a:r>
            <a:r>
              <a:rPr lang="es-MX" sz="2400" b="1" dirty="0"/>
              <a:t> </a:t>
            </a:r>
            <a:r>
              <a:rPr lang="es-MX" sz="2400" dirty="0"/>
              <a:t>se encuentran relacionado con la belleza, la forma, la armonía, la gracia, elegancia, la distinción, el estilo, el encanto, el refinamiento, etc.</a:t>
            </a: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27414" y="2241199"/>
            <a:ext cx="2926193" cy="2926193"/>
          </a:xfrm>
          <a:prstGeom prst="rect">
            <a:avLst/>
          </a:prstGeom>
        </p:spPr>
      </p:pic>
    </p:spTree>
    <p:extLst>
      <p:ext uri="{BB962C8B-B14F-4D97-AF65-F5344CB8AC3E}">
        <p14:creationId xmlns:p14="http://schemas.microsoft.com/office/powerpoint/2010/main" val="24172952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137849" y="693058"/>
            <a:ext cx="6390665" cy="864721"/>
          </a:xfrm>
        </p:spPr>
        <p:txBody>
          <a:bodyPr>
            <a:normAutofit/>
          </a:bodyPr>
          <a:lstStyle/>
          <a:p>
            <a:r>
              <a:rPr lang="es-MX" sz="4400" b="1" dirty="0"/>
              <a:t>Valores éticos morales</a:t>
            </a:r>
          </a:p>
        </p:txBody>
      </p:sp>
      <p:sp>
        <p:nvSpPr>
          <p:cNvPr id="3" name="Marcador de contenido 2"/>
          <p:cNvSpPr>
            <a:spLocks noGrp="1"/>
          </p:cNvSpPr>
          <p:nvPr>
            <p:ph idx="1"/>
          </p:nvPr>
        </p:nvSpPr>
        <p:spPr>
          <a:xfrm>
            <a:off x="6019303" y="2242884"/>
            <a:ext cx="4374296" cy="1499957"/>
          </a:xfrm>
        </p:spPr>
        <p:txBody>
          <a:bodyPr>
            <a:normAutofit/>
          </a:bodyPr>
          <a:lstStyle/>
          <a:p>
            <a:pPr marL="0" indent="0" algn="ctr">
              <a:buNone/>
            </a:pPr>
            <a:r>
              <a:rPr lang="es-MX" sz="2400" dirty="0"/>
              <a:t>Están relacionados con la dignidad e integridad de los seres humanos.</a:t>
            </a:r>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93295" y="1761235"/>
            <a:ext cx="3600855" cy="3067395"/>
          </a:xfrm>
          <a:prstGeom prst="rect">
            <a:avLst/>
          </a:prstGeom>
        </p:spPr>
      </p:pic>
    </p:spTree>
    <p:extLst>
      <p:ext uri="{BB962C8B-B14F-4D97-AF65-F5344CB8AC3E}">
        <p14:creationId xmlns:p14="http://schemas.microsoft.com/office/powerpoint/2010/main" val="22713840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094260" y="1167539"/>
            <a:ext cx="8915400" cy="2141350"/>
          </a:xfrm>
        </p:spPr>
        <p:txBody>
          <a:bodyPr>
            <a:noAutofit/>
          </a:bodyPr>
          <a:lstStyle/>
          <a:p>
            <a:pPr marL="0" indent="0" algn="ctr">
              <a:buNone/>
            </a:pPr>
            <a:r>
              <a:rPr lang="es-MX" sz="2400" dirty="0"/>
              <a:t>Son la guía que nos ayuda a actuar de manera responsable, frente a diversas situaciones.</a:t>
            </a:r>
          </a:p>
          <a:p>
            <a:pPr marL="0" indent="0" algn="ctr">
              <a:buNone/>
            </a:pPr>
            <a:r>
              <a:rPr lang="es-MX" sz="2400" dirty="0"/>
              <a:t>Nos permiten percibir lo correcto o incorrecto, tanto para la humanidad (paz, justicia, ecología) como para el individuo (bondad, honradez, entre otros).</a:t>
            </a:r>
          </a:p>
        </p:txBody>
      </p:sp>
      <p:sp>
        <p:nvSpPr>
          <p:cNvPr id="4" name="CuadroTexto 3"/>
          <p:cNvSpPr txBox="1"/>
          <p:nvPr/>
        </p:nvSpPr>
        <p:spPr>
          <a:xfrm>
            <a:off x="2171752" y="441775"/>
            <a:ext cx="3915507" cy="523220"/>
          </a:xfrm>
          <a:prstGeom prst="rect">
            <a:avLst/>
          </a:prstGeom>
          <a:noFill/>
        </p:spPr>
        <p:txBody>
          <a:bodyPr wrap="square" rtlCol="0">
            <a:spAutoFit/>
          </a:bodyPr>
          <a:lstStyle/>
          <a:p>
            <a:r>
              <a:rPr lang="es-MX" sz="2800" dirty="0"/>
              <a:t>El valor ético</a:t>
            </a:r>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92735" y="3518357"/>
            <a:ext cx="3389045" cy="2255255"/>
          </a:xfrm>
          <a:prstGeom prst="rect">
            <a:avLst/>
          </a:prstGeom>
        </p:spPr>
      </p:pic>
    </p:spTree>
    <p:extLst>
      <p:ext uri="{BB962C8B-B14F-4D97-AF65-F5344CB8AC3E}">
        <p14:creationId xmlns:p14="http://schemas.microsoft.com/office/powerpoint/2010/main" val="339493120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171752" y="1291525"/>
            <a:ext cx="8915400" cy="1188204"/>
          </a:xfrm>
        </p:spPr>
        <p:txBody>
          <a:bodyPr>
            <a:noAutofit/>
          </a:bodyPr>
          <a:lstStyle/>
          <a:p>
            <a:pPr marL="0" indent="0" algn="ctr">
              <a:buNone/>
            </a:pPr>
            <a:r>
              <a:rPr lang="es-MX" sz="2400" dirty="0"/>
              <a:t>El valor moral te lleva a construirte como hombre, a hacerte más humano. Estos llevan a la persona a valorarse a si misma y a los demás, crecer en dignidad y tener una cultura humanista y trascendente. Este valor perfecciona a la persona, llevándolo a vivir en armonía, haciéndolo más humano, con mayor calidad como persona. </a:t>
            </a:r>
            <a:r>
              <a:rPr lang="es-MX" sz="2400" dirty="0" err="1"/>
              <a:t>Ejm</a:t>
            </a:r>
            <a:r>
              <a:rPr lang="es-MX" sz="2400" dirty="0"/>
              <a:t>:  honestidad, valentía, respeto, tolerancia, bondad,</a:t>
            </a:r>
          </a:p>
        </p:txBody>
      </p:sp>
      <p:sp>
        <p:nvSpPr>
          <p:cNvPr id="4" name="CuadroTexto 3"/>
          <p:cNvSpPr txBox="1"/>
          <p:nvPr/>
        </p:nvSpPr>
        <p:spPr>
          <a:xfrm>
            <a:off x="2171752" y="441775"/>
            <a:ext cx="3915507" cy="523220"/>
          </a:xfrm>
          <a:prstGeom prst="rect">
            <a:avLst/>
          </a:prstGeom>
          <a:noFill/>
        </p:spPr>
        <p:txBody>
          <a:bodyPr wrap="square" rtlCol="0">
            <a:spAutoFit/>
          </a:bodyPr>
          <a:lstStyle/>
          <a:p>
            <a:r>
              <a:rPr lang="es-MX" sz="2800" dirty="0"/>
              <a:t>El valor moral</a:t>
            </a:r>
          </a:p>
        </p:txBody>
      </p:sp>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4259" y="4163231"/>
            <a:ext cx="3221387" cy="1803977"/>
          </a:xfrm>
          <a:prstGeom prst="rect">
            <a:avLst/>
          </a:prstGeom>
        </p:spPr>
      </p:pic>
    </p:spTree>
    <p:extLst>
      <p:ext uri="{BB962C8B-B14F-4D97-AF65-F5344CB8AC3E}">
        <p14:creationId xmlns:p14="http://schemas.microsoft.com/office/powerpoint/2010/main" val="342719930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249243" y="1523999"/>
            <a:ext cx="8915400" cy="3355591"/>
          </a:xfrm>
        </p:spPr>
        <p:txBody>
          <a:bodyPr/>
          <a:lstStyle/>
          <a:p>
            <a:pPr marL="0" indent="0" algn="just">
              <a:buNone/>
            </a:pPr>
            <a:r>
              <a:rPr lang="es-MX" dirty="0"/>
              <a:t>La palabra moral deriva del termino griego </a:t>
            </a:r>
            <a:r>
              <a:rPr lang="es-MX" dirty="0" err="1"/>
              <a:t>moralis</a:t>
            </a:r>
            <a:r>
              <a:rPr lang="es-MX" dirty="0"/>
              <a:t>, haciendo referencia a costumbre, motivado a ello es que la moral surge por efecto de la propia repetición de un acto que la sociedad considera como bueno pero sobre todo necesario.</a:t>
            </a:r>
          </a:p>
          <a:p>
            <a:pPr marL="0" indent="0" algn="just">
              <a:buNone/>
            </a:pPr>
            <a:endParaRPr lang="es-MX" dirty="0"/>
          </a:p>
          <a:p>
            <a:pPr marL="0" indent="0" algn="just">
              <a:buNone/>
            </a:pPr>
            <a:r>
              <a:rPr lang="es-MX" dirty="0"/>
              <a:t>Por esta razón, es que la moral se basa en la permisión de actos que la propia cultura de la sociedad acepta.</a:t>
            </a:r>
          </a:p>
          <a:p>
            <a:pPr marL="0" indent="0">
              <a:buNone/>
            </a:pPr>
            <a:endParaRPr lang="es-MX" dirty="0"/>
          </a:p>
        </p:txBody>
      </p:sp>
      <p:sp>
        <p:nvSpPr>
          <p:cNvPr id="4" name="CuadroTexto 3"/>
          <p:cNvSpPr txBox="1"/>
          <p:nvPr/>
        </p:nvSpPr>
        <p:spPr>
          <a:xfrm>
            <a:off x="2249243" y="703385"/>
            <a:ext cx="3915507" cy="523220"/>
          </a:xfrm>
          <a:prstGeom prst="rect">
            <a:avLst/>
          </a:prstGeom>
          <a:noFill/>
        </p:spPr>
        <p:txBody>
          <a:bodyPr wrap="square" rtlCol="0">
            <a:spAutoFit/>
          </a:bodyPr>
          <a:lstStyle/>
          <a:p>
            <a:r>
              <a:rPr lang="es-MX" sz="2800" dirty="0"/>
              <a:t>La moral:</a:t>
            </a:r>
          </a:p>
        </p:txBody>
      </p:sp>
    </p:spTree>
    <p:extLst>
      <p:ext uri="{BB962C8B-B14F-4D97-AF65-F5344CB8AC3E}">
        <p14:creationId xmlns:p14="http://schemas.microsoft.com/office/powerpoint/2010/main" val="30163534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331304" y="1688123"/>
            <a:ext cx="8915400" cy="3777622"/>
          </a:xfrm>
        </p:spPr>
        <p:txBody>
          <a:bodyPr/>
          <a:lstStyle/>
          <a:p>
            <a:pPr marL="0" indent="0" algn="just">
              <a:buNone/>
            </a:pPr>
            <a:r>
              <a:rPr lang="es-MX" dirty="0"/>
              <a:t>La ética viene fundada por principios universales de obligatorio reconocimiento, los cuales preexiste al ser humano, es decir, la ética le viene impuesta a la persona de forma inmediata, de aquí que nos vamos  desarrollando con una noción intrínseca de lo que es bueno y malo.</a:t>
            </a:r>
          </a:p>
          <a:p>
            <a:pPr marL="0" indent="0" algn="just">
              <a:buNone/>
            </a:pPr>
            <a:endParaRPr lang="es-MX" dirty="0"/>
          </a:p>
          <a:p>
            <a:pPr marL="0" indent="0" algn="just">
              <a:buNone/>
            </a:pPr>
            <a:r>
              <a:rPr lang="es-MX" dirty="0"/>
              <a:t>Es por esta razón en que la clasificación de los valores hay que distinguir aquellos que son de peso general y que en todas las culturas tienen la misma representación, siendo en efecto mundialmente aceptados como necesarios y correctos para el desarrollo integral del sujeto.</a:t>
            </a:r>
          </a:p>
          <a:p>
            <a:endParaRPr lang="es-MX" dirty="0"/>
          </a:p>
        </p:txBody>
      </p:sp>
      <p:sp>
        <p:nvSpPr>
          <p:cNvPr id="4" name="CuadroTexto 3"/>
          <p:cNvSpPr txBox="1"/>
          <p:nvPr/>
        </p:nvSpPr>
        <p:spPr>
          <a:xfrm>
            <a:off x="2331304" y="797168"/>
            <a:ext cx="4067908" cy="523220"/>
          </a:xfrm>
          <a:prstGeom prst="rect">
            <a:avLst/>
          </a:prstGeom>
          <a:noFill/>
        </p:spPr>
        <p:txBody>
          <a:bodyPr wrap="square" rtlCol="0">
            <a:spAutoFit/>
          </a:bodyPr>
          <a:lstStyle/>
          <a:p>
            <a:r>
              <a:rPr lang="es-MX" sz="2800" dirty="0"/>
              <a:t>La ética:</a:t>
            </a:r>
          </a:p>
        </p:txBody>
      </p:sp>
    </p:spTree>
    <p:extLst>
      <p:ext uri="{BB962C8B-B14F-4D97-AF65-F5344CB8AC3E}">
        <p14:creationId xmlns:p14="http://schemas.microsoft.com/office/powerpoint/2010/main" val="144938444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1960534" y="956405"/>
            <a:ext cx="4052807" cy="5016758"/>
          </a:xfrm>
          <a:prstGeom prst="rect">
            <a:avLst/>
          </a:prstGeom>
          <a:noFill/>
        </p:spPr>
        <p:txBody>
          <a:bodyPr wrap="square" rtlCol="0">
            <a:spAutoFit/>
          </a:bodyPr>
          <a:lstStyle/>
          <a:p>
            <a:pPr algn="ctr"/>
            <a:r>
              <a:rPr lang="es-MX" sz="2000" dirty="0"/>
              <a:t>Es la capacidad de reconocer, apreciar y valorar a los otros teniendo en cuenta que todos somos válidos. El respeto es un valor que requiere de reciprocidad, lo que implica derechos y deberes para ambas partes.</a:t>
            </a:r>
          </a:p>
          <a:p>
            <a:pPr algn="ctr"/>
            <a:r>
              <a:rPr lang="es-MX" sz="2000" dirty="0"/>
              <a:t>El respeto requiere aprender a escuchar a los otros cuidando todas las formas de vida diferentes. Es un valor importante para la sociedad, ya que genera apoyo y solidaridad en el grupo social.</a:t>
            </a:r>
          </a:p>
          <a:p>
            <a:pPr algn="ctr"/>
            <a:endParaRPr lang="es-MX" sz="2000" dirty="0"/>
          </a:p>
        </p:txBody>
      </p:sp>
      <p:pic>
        <p:nvPicPr>
          <p:cNvPr id="7" name="6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11253" y="1836549"/>
            <a:ext cx="4538715" cy="3022784"/>
          </a:xfrm>
          <a:prstGeom prst="rect">
            <a:avLst/>
          </a:prstGeom>
        </p:spPr>
      </p:pic>
      <p:sp>
        <p:nvSpPr>
          <p:cNvPr id="8" name="7 CuadroTexto"/>
          <p:cNvSpPr txBox="1"/>
          <p:nvPr/>
        </p:nvSpPr>
        <p:spPr>
          <a:xfrm>
            <a:off x="7242403" y="694796"/>
            <a:ext cx="3076414" cy="523220"/>
          </a:xfrm>
          <a:prstGeom prst="rect">
            <a:avLst/>
          </a:prstGeom>
          <a:noFill/>
        </p:spPr>
        <p:txBody>
          <a:bodyPr wrap="square" rtlCol="0">
            <a:spAutoFit/>
          </a:bodyPr>
          <a:lstStyle/>
          <a:p>
            <a:pPr algn="ctr"/>
            <a:r>
              <a:rPr lang="es-MX" sz="2800" b="1" dirty="0"/>
              <a:t>Respeto</a:t>
            </a:r>
          </a:p>
        </p:txBody>
      </p:sp>
    </p:spTree>
    <p:extLst>
      <p:ext uri="{BB962C8B-B14F-4D97-AF65-F5344CB8AC3E}">
        <p14:creationId xmlns:p14="http://schemas.microsoft.com/office/powerpoint/2010/main" val="101707491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912244" y="1061635"/>
            <a:ext cx="4269783" cy="4678204"/>
          </a:xfrm>
          <a:prstGeom prst="rect">
            <a:avLst/>
          </a:prstGeom>
          <a:noFill/>
        </p:spPr>
        <p:txBody>
          <a:bodyPr wrap="square" rtlCol="0">
            <a:spAutoFit/>
          </a:bodyPr>
          <a:lstStyle/>
          <a:p>
            <a:pPr algn="ctr"/>
            <a:r>
              <a:rPr lang="es-MX" sz="2000" dirty="0"/>
              <a:t>Es uno de los valores fundamentales de la sociedad porque nos empuja a velar por la felicidad del otro. Las relaciones sociales se basan en los fundamentos de afectividad en las relaciones interpersonales que se mantienen en forma de amistad.</a:t>
            </a:r>
          </a:p>
          <a:p>
            <a:pPr algn="ctr"/>
            <a:r>
              <a:rPr lang="es-MX" sz="2000" dirty="0"/>
              <a:t>El amor es un valor que induce el bienestar en los otros, ya que nos esforzamos por agradar y querer a todos los individuos que componen nuestra sociedad.</a:t>
            </a:r>
          </a:p>
          <a:p>
            <a:endParaRPr lang="es-MX" dirty="0"/>
          </a:p>
        </p:txBody>
      </p:sp>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78251" y="2289893"/>
            <a:ext cx="4021810" cy="2678525"/>
          </a:xfrm>
          <a:prstGeom prst="rect">
            <a:avLst/>
          </a:prstGeom>
        </p:spPr>
      </p:pic>
      <p:sp>
        <p:nvSpPr>
          <p:cNvPr id="4" name="3 CuadroTexto"/>
          <p:cNvSpPr txBox="1"/>
          <p:nvPr/>
        </p:nvSpPr>
        <p:spPr>
          <a:xfrm>
            <a:off x="3386380" y="1297831"/>
            <a:ext cx="2541722" cy="523220"/>
          </a:xfrm>
          <a:prstGeom prst="rect">
            <a:avLst/>
          </a:prstGeom>
          <a:noFill/>
        </p:spPr>
        <p:txBody>
          <a:bodyPr wrap="square" rtlCol="0">
            <a:spAutoFit/>
          </a:bodyPr>
          <a:lstStyle/>
          <a:p>
            <a:pPr algn="ctr"/>
            <a:r>
              <a:rPr lang="es-MX" sz="2800" b="1" dirty="0"/>
              <a:t>Amor</a:t>
            </a:r>
          </a:p>
        </p:txBody>
      </p:sp>
    </p:spTree>
    <p:extLst>
      <p:ext uri="{BB962C8B-B14F-4D97-AF65-F5344CB8AC3E}">
        <p14:creationId xmlns:p14="http://schemas.microsoft.com/office/powerpoint/2010/main" val="130775013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115519" y="1588576"/>
            <a:ext cx="4068305" cy="4370427"/>
          </a:xfrm>
          <a:prstGeom prst="rect">
            <a:avLst/>
          </a:prstGeom>
          <a:noFill/>
        </p:spPr>
        <p:txBody>
          <a:bodyPr wrap="square" rtlCol="0">
            <a:spAutoFit/>
          </a:bodyPr>
          <a:lstStyle/>
          <a:p>
            <a:pPr algn="ctr"/>
            <a:r>
              <a:rPr lang="es-MX" sz="2000" dirty="0"/>
              <a:t>Es un valor que nos ayuda a realizarnos como personas. La libertad individual se enmarca dentro de lo social. Esta dinámica está íntimamente relacionada con el respeto y la responsabilidad.</a:t>
            </a:r>
          </a:p>
          <a:p>
            <a:pPr algn="ctr"/>
            <a:r>
              <a:rPr lang="es-MX" sz="2000" dirty="0"/>
              <a:t>Si una sociedad no tiene la libertad como uno de los valores más importantes, esta se torna represiva y dictatorial limitando la realización personal y social.</a:t>
            </a:r>
          </a:p>
          <a:p>
            <a:endParaRPr lang="es-MX" dirty="0"/>
          </a:p>
        </p:txBody>
      </p:sp>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51680" y="1805421"/>
            <a:ext cx="4762500" cy="3171825"/>
          </a:xfrm>
          <a:prstGeom prst="rect">
            <a:avLst/>
          </a:prstGeom>
        </p:spPr>
      </p:pic>
      <p:sp>
        <p:nvSpPr>
          <p:cNvPr id="4" name="3 CuadroTexto"/>
          <p:cNvSpPr txBox="1"/>
          <p:nvPr/>
        </p:nvSpPr>
        <p:spPr>
          <a:xfrm>
            <a:off x="2913681" y="798162"/>
            <a:ext cx="2301499" cy="523220"/>
          </a:xfrm>
          <a:prstGeom prst="rect">
            <a:avLst/>
          </a:prstGeom>
          <a:noFill/>
        </p:spPr>
        <p:txBody>
          <a:bodyPr wrap="square" rtlCol="0">
            <a:spAutoFit/>
          </a:bodyPr>
          <a:lstStyle/>
          <a:p>
            <a:pPr algn="ctr"/>
            <a:r>
              <a:rPr lang="es-MX" sz="2800" b="1" dirty="0"/>
              <a:t>Libertad</a:t>
            </a:r>
          </a:p>
        </p:txBody>
      </p:sp>
    </p:spTree>
    <p:extLst>
      <p:ext uri="{BB962C8B-B14F-4D97-AF65-F5344CB8AC3E}">
        <p14:creationId xmlns:p14="http://schemas.microsoft.com/office/powerpoint/2010/main" val="7435870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descr="Resultado de imagen para valores"/>
          <p:cNvSpPr>
            <a:spLocks noChangeAspect="1" noChangeArrowheads="1"/>
          </p:cNvSpPr>
          <p:nvPr/>
        </p:nvSpPr>
        <p:spPr bwMode="auto">
          <a:xfrm>
            <a:off x="2171944" y="2051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Título 4">
            <a:extLst>
              <a:ext uri="{FF2B5EF4-FFF2-40B4-BE49-F238E27FC236}">
                <a16:creationId xmlns:a16="http://schemas.microsoft.com/office/drawing/2014/main" id="{EE2BDA55-E700-4BC1-A773-645A115D0DA4}"/>
              </a:ext>
            </a:extLst>
          </p:cNvPr>
          <p:cNvSpPr>
            <a:spLocks noGrp="1"/>
          </p:cNvSpPr>
          <p:nvPr>
            <p:ph type="ctrTitle"/>
          </p:nvPr>
        </p:nvSpPr>
        <p:spPr>
          <a:xfrm>
            <a:off x="2743957" y="281354"/>
            <a:ext cx="8915399" cy="936901"/>
          </a:xfrm>
        </p:spPr>
        <p:txBody>
          <a:bodyPr>
            <a:normAutofit/>
          </a:bodyPr>
          <a:lstStyle/>
          <a:p>
            <a:pPr algn="ctr"/>
            <a:r>
              <a:rPr lang="es-ES" sz="3200" dirty="0">
                <a:latin typeface="Arial" panose="020B0604020202020204" pitchFamily="34" charset="0"/>
                <a:cs typeface="Arial" panose="020B0604020202020204" pitchFamily="34" charset="0"/>
              </a:rPr>
              <a:t>Secuencia didáctica</a:t>
            </a:r>
          </a:p>
        </p:txBody>
      </p:sp>
      <p:graphicFrame>
        <p:nvGraphicFramePr>
          <p:cNvPr id="6" name="Diagrama 5">
            <a:extLst>
              <a:ext uri="{FF2B5EF4-FFF2-40B4-BE49-F238E27FC236}">
                <a16:creationId xmlns:a16="http://schemas.microsoft.com/office/drawing/2014/main" id="{614D9655-DF37-4BD0-9E56-904AC6A767F9}"/>
              </a:ext>
            </a:extLst>
          </p:cNvPr>
          <p:cNvGraphicFramePr/>
          <p:nvPr>
            <p:extLst>
              <p:ext uri="{D42A27DB-BD31-4B8C-83A1-F6EECF244321}">
                <p14:modId xmlns:p14="http://schemas.microsoft.com/office/powerpoint/2010/main" val="2042952659"/>
              </p:ext>
            </p:extLst>
          </p:nvPr>
        </p:nvGraphicFramePr>
        <p:xfrm>
          <a:off x="1924928" y="1575583"/>
          <a:ext cx="9962272" cy="50010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0593602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912244" y="937647"/>
            <a:ext cx="4664990" cy="4893647"/>
          </a:xfrm>
          <a:prstGeom prst="rect">
            <a:avLst/>
          </a:prstGeom>
          <a:noFill/>
        </p:spPr>
        <p:txBody>
          <a:bodyPr wrap="square" rtlCol="0">
            <a:spAutoFit/>
          </a:bodyPr>
          <a:lstStyle/>
          <a:p>
            <a:pPr algn="ctr"/>
            <a:r>
              <a:rPr lang="es-MX" sz="2400" dirty="0"/>
              <a:t>Es un valor importante porque busca el equilibrio entre el propio bien y el de la sociedad. La justicia da a cada ciudadano lo que le corresponde para suplir sus necesidades básicas para que pueda aportar a la sociedad. La justicia implica conjugar la libertad individual, la igualdad y la interdependencia de cada miembro de una comunidad.</a:t>
            </a:r>
          </a:p>
        </p:txBody>
      </p:sp>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11016" y="2105254"/>
            <a:ext cx="3841488" cy="2558431"/>
          </a:xfrm>
          <a:prstGeom prst="rect">
            <a:avLst/>
          </a:prstGeom>
        </p:spPr>
      </p:pic>
      <p:sp>
        <p:nvSpPr>
          <p:cNvPr id="4" name="3 CuadroTexto"/>
          <p:cNvSpPr txBox="1"/>
          <p:nvPr/>
        </p:nvSpPr>
        <p:spPr>
          <a:xfrm>
            <a:off x="3161654" y="1193369"/>
            <a:ext cx="2278251" cy="523220"/>
          </a:xfrm>
          <a:prstGeom prst="rect">
            <a:avLst/>
          </a:prstGeom>
          <a:noFill/>
        </p:spPr>
        <p:txBody>
          <a:bodyPr wrap="square" rtlCol="0">
            <a:spAutoFit/>
          </a:bodyPr>
          <a:lstStyle/>
          <a:p>
            <a:pPr algn="ctr"/>
            <a:r>
              <a:rPr lang="es-MX" sz="2800" b="1" dirty="0"/>
              <a:t>Justicia</a:t>
            </a:r>
          </a:p>
        </p:txBody>
      </p:sp>
    </p:spTree>
    <p:extLst>
      <p:ext uri="{BB962C8B-B14F-4D97-AF65-F5344CB8AC3E}">
        <p14:creationId xmlns:p14="http://schemas.microsoft.com/office/powerpoint/2010/main" val="102360970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999281" y="1558626"/>
            <a:ext cx="3905571" cy="4524315"/>
          </a:xfrm>
          <a:prstGeom prst="rect">
            <a:avLst/>
          </a:prstGeom>
          <a:noFill/>
        </p:spPr>
        <p:txBody>
          <a:bodyPr wrap="square" rtlCol="0">
            <a:spAutoFit/>
          </a:bodyPr>
          <a:lstStyle/>
          <a:p>
            <a:pPr algn="ctr"/>
            <a:r>
              <a:rPr lang="es-MX" sz="2400" dirty="0"/>
              <a:t>Es el valor que concede dignidad, libertad y diversidad en una sociedad, asumiendo que todos somos diferentes. La tolerancia significa que abrazamos opiniones, estilos de vida y creencias diferentes a las nuestras para relacionarnos como seres humanos.</a:t>
            </a:r>
          </a:p>
        </p:txBody>
      </p:sp>
      <p:sp>
        <p:nvSpPr>
          <p:cNvPr id="3" name="2 CuadroTexto"/>
          <p:cNvSpPr txBox="1"/>
          <p:nvPr/>
        </p:nvSpPr>
        <p:spPr>
          <a:xfrm>
            <a:off x="2634710" y="829159"/>
            <a:ext cx="2634712" cy="523220"/>
          </a:xfrm>
          <a:prstGeom prst="rect">
            <a:avLst/>
          </a:prstGeom>
          <a:noFill/>
        </p:spPr>
        <p:txBody>
          <a:bodyPr wrap="square" rtlCol="0">
            <a:spAutoFit/>
          </a:bodyPr>
          <a:lstStyle/>
          <a:p>
            <a:pPr algn="ctr"/>
            <a:r>
              <a:rPr lang="es-MX" sz="2800" b="1" dirty="0"/>
              <a:t>Tolerancia</a:t>
            </a: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52600" y="2193010"/>
            <a:ext cx="4178913" cy="2783156"/>
          </a:xfrm>
          <a:prstGeom prst="rect">
            <a:avLst/>
          </a:prstGeom>
        </p:spPr>
      </p:pic>
    </p:spTree>
    <p:extLst>
      <p:ext uri="{BB962C8B-B14F-4D97-AF65-F5344CB8AC3E}">
        <p14:creationId xmlns:p14="http://schemas.microsoft.com/office/powerpoint/2010/main" val="70427193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827004" y="1309608"/>
            <a:ext cx="4099302" cy="4524315"/>
          </a:xfrm>
          <a:prstGeom prst="rect">
            <a:avLst/>
          </a:prstGeom>
          <a:noFill/>
        </p:spPr>
        <p:txBody>
          <a:bodyPr wrap="square" rtlCol="0">
            <a:spAutoFit/>
          </a:bodyPr>
          <a:lstStyle/>
          <a:p>
            <a:pPr algn="ctr"/>
            <a:r>
              <a:rPr lang="es-MX" sz="2400" dirty="0"/>
              <a:t>Es tratar a todos por igual, independiente de su clase social, raza, sexo o religión. La equidad es un valor fundamental para reforzar el respeto a las características particulares de cada individuo y dar un sentido más profundo a la justicia como derecho fundamental.</a:t>
            </a:r>
          </a:p>
        </p:txBody>
      </p:sp>
      <p:sp>
        <p:nvSpPr>
          <p:cNvPr id="3" name="2 CuadroTexto"/>
          <p:cNvSpPr txBox="1"/>
          <p:nvPr/>
        </p:nvSpPr>
        <p:spPr>
          <a:xfrm>
            <a:off x="7787899" y="559800"/>
            <a:ext cx="2177512" cy="523220"/>
          </a:xfrm>
          <a:prstGeom prst="rect">
            <a:avLst/>
          </a:prstGeom>
          <a:noFill/>
        </p:spPr>
        <p:txBody>
          <a:bodyPr wrap="square" rtlCol="0">
            <a:spAutoFit/>
          </a:bodyPr>
          <a:lstStyle/>
          <a:p>
            <a:pPr algn="ctr"/>
            <a:r>
              <a:rPr lang="es-MX" sz="2800" b="1" dirty="0"/>
              <a:t>Equidad</a:t>
            </a: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20353" y="1805552"/>
            <a:ext cx="4154659" cy="2750384"/>
          </a:xfrm>
          <a:prstGeom prst="rect">
            <a:avLst/>
          </a:prstGeom>
        </p:spPr>
      </p:pic>
    </p:spTree>
    <p:extLst>
      <p:ext uri="{BB962C8B-B14F-4D97-AF65-F5344CB8AC3E}">
        <p14:creationId xmlns:p14="http://schemas.microsoft.com/office/powerpoint/2010/main" val="12530135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076773" y="1371600"/>
            <a:ext cx="4122549" cy="4524315"/>
          </a:xfrm>
          <a:prstGeom prst="rect">
            <a:avLst/>
          </a:prstGeom>
          <a:noFill/>
        </p:spPr>
        <p:txBody>
          <a:bodyPr wrap="square" rtlCol="0">
            <a:spAutoFit/>
          </a:bodyPr>
          <a:lstStyle/>
          <a:p>
            <a:pPr algn="ctr"/>
            <a:r>
              <a:rPr lang="es-MX" sz="2400" dirty="0"/>
              <a:t>Es un valor que busca formas superiores de convivencia. Es un ideal que evita la hostilidad y la violencia que generan conflictos innecesarios. La paz es la base para la armonía consigo mismo y con los demás para tener una vida serena y tranquila agradeciendo la existencia.</a:t>
            </a:r>
          </a:p>
        </p:txBody>
      </p:sp>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71065" y="1797804"/>
            <a:ext cx="4399983" cy="2930389"/>
          </a:xfrm>
          <a:prstGeom prst="rect">
            <a:avLst/>
          </a:prstGeom>
        </p:spPr>
      </p:pic>
      <p:sp>
        <p:nvSpPr>
          <p:cNvPr id="4" name="3 CuadroTexto"/>
          <p:cNvSpPr txBox="1"/>
          <p:nvPr/>
        </p:nvSpPr>
        <p:spPr>
          <a:xfrm>
            <a:off x="3161654" y="712922"/>
            <a:ext cx="2316996" cy="523220"/>
          </a:xfrm>
          <a:prstGeom prst="rect">
            <a:avLst/>
          </a:prstGeom>
          <a:noFill/>
        </p:spPr>
        <p:txBody>
          <a:bodyPr wrap="square" rtlCol="0">
            <a:spAutoFit/>
          </a:bodyPr>
          <a:lstStyle/>
          <a:p>
            <a:pPr algn="ctr"/>
            <a:r>
              <a:rPr lang="es-MX" sz="2800" b="1" dirty="0"/>
              <a:t>Paz</a:t>
            </a:r>
          </a:p>
        </p:txBody>
      </p:sp>
    </p:spTree>
    <p:extLst>
      <p:ext uri="{BB962C8B-B14F-4D97-AF65-F5344CB8AC3E}">
        <p14:creationId xmlns:p14="http://schemas.microsoft.com/office/powerpoint/2010/main" val="10965992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362054" y="821411"/>
            <a:ext cx="5067946" cy="4893647"/>
          </a:xfrm>
          <a:prstGeom prst="rect">
            <a:avLst/>
          </a:prstGeom>
          <a:noFill/>
        </p:spPr>
        <p:txBody>
          <a:bodyPr wrap="square" rtlCol="0">
            <a:spAutoFit/>
          </a:bodyPr>
          <a:lstStyle/>
          <a:p>
            <a:pPr algn="ctr"/>
            <a:r>
              <a:rPr lang="es-MX" sz="2400" dirty="0"/>
              <a:t>Es un valor social que genera acciones de beneficio común y se refleja en la congruencia entre lo que se piensa y lo que se hace.</a:t>
            </a:r>
          </a:p>
          <a:p>
            <a:pPr algn="ctr"/>
            <a:r>
              <a:rPr lang="es-MX" sz="2400" dirty="0"/>
              <a:t>La honestidad propicia un ambiente de confianza si existe la sinceridad para uno y para los demás. La seguridad y credibilidad que la honestidad genera ayuda a la construcción de una sociedad que valora la verdad, sin engaños ni trampas.</a:t>
            </a:r>
          </a:p>
        </p:txBody>
      </p:sp>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1127" y="1906291"/>
            <a:ext cx="3876393" cy="2581678"/>
          </a:xfrm>
          <a:prstGeom prst="rect">
            <a:avLst/>
          </a:prstGeom>
        </p:spPr>
      </p:pic>
      <p:sp>
        <p:nvSpPr>
          <p:cNvPr id="4" name="3 CuadroTexto"/>
          <p:cNvSpPr txBox="1"/>
          <p:nvPr/>
        </p:nvSpPr>
        <p:spPr>
          <a:xfrm>
            <a:off x="2960176" y="914400"/>
            <a:ext cx="2533973" cy="523220"/>
          </a:xfrm>
          <a:prstGeom prst="rect">
            <a:avLst/>
          </a:prstGeom>
          <a:noFill/>
        </p:spPr>
        <p:txBody>
          <a:bodyPr wrap="square" rtlCol="0">
            <a:spAutoFit/>
          </a:bodyPr>
          <a:lstStyle/>
          <a:p>
            <a:pPr algn="ctr"/>
            <a:r>
              <a:rPr lang="es-MX" sz="2800" b="1" dirty="0"/>
              <a:t>Honestidad</a:t>
            </a:r>
          </a:p>
        </p:txBody>
      </p:sp>
    </p:spTree>
    <p:extLst>
      <p:ext uri="{BB962C8B-B14F-4D97-AF65-F5344CB8AC3E}">
        <p14:creationId xmlns:p14="http://schemas.microsoft.com/office/powerpoint/2010/main" val="197415375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844298" y="658678"/>
            <a:ext cx="4541003" cy="5262979"/>
          </a:xfrm>
          <a:prstGeom prst="rect">
            <a:avLst/>
          </a:prstGeom>
          <a:noFill/>
        </p:spPr>
        <p:txBody>
          <a:bodyPr wrap="square" rtlCol="0">
            <a:spAutoFit/>
          </a:bodyPr>
          <a:lstStyle/>
          <a:p>
            <a:pPr algn="ctr"/>
            <a:r>
              <a:rPr lang="es-MX" sz="2400" dirty="0"/>
              <a:t>Significa asumir las consecuencias de nuestros actos y cumplir con nuestros compromisos y obligaciones ante los demás.</a:t>
            </a:r>
          </a:p>
          <a:p>
            <a:pPr algn="ctr"/>
            <a:r>
              <a:rPr lang="es-MX" sz="2400" dirty="0"/>
              <a:t>La responsabilidad como valor nos hace conscientes sobre las implicaciones, los alcances y los aspectos críticos que conllevan nuestras acciones y decisiones tornando al ciudadano más maduro y más ético.</a:t>
            </a:r>
            <a:endParaRPr lang="es-MX" dirty="0"/>
          </a:p>
        </p:txBody>
      </p:sp>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37613" y="1883044"/>
            <a:ext cx="3842614" cy="2659089"/>
          </a:xfrm>
          <a:prstGeom prst="rect">
            <a:avLst/>
          </a:prstGeom>
        </p:spPr>
      </p:pic>
      <p:sp>
        <p:nvSpPr>
          <p:cNvPr id="4" name="3 CuadroTexto"/>
          <p:cNvSpPr txBox="1"/>
          <p:nvPr/>
        </p:nvSpPr>
        <p:spPr>
          <a:xfrm>
            <a:off x="7555423" y="1022888"/>
            <a:ext cx="3231397" cy="523220"/>
          </a:xfrm>
          <a:prstGeom prst="rect">
            <a:avLst/>
          </a:prstGeom>
          <a:noFill/>
        </p:spPr>
        <p:txBody>
          <a:bodyPr wrap="square" rtlCol="0">
            <a:spAutoFit/>
          </a:bodyPr>
          <a:lstStyle/>
          <a:p>
            <a:pPr algn="ctr"/>
            <a:r>
              <a:rPr lang="es-MX" sz="2800" b="1" dirty="0"/>
              <a:t>Responsabilidad</a:t>
            </a:r>
          </a:p>
        </p:txBody>
      </p:sp>
    </p:spTree>
    <p:extLst>
      <p:ext uri="{BB962C8B-B14F-4D97-AF65-F5344CB8AC3E}">
        <p14:creationId xmlns:p14="http://schemas.microsoft.com/office/powerpoint/2010/main" val="83180615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237708" y="953145"/>
            <a:ext cx="4207790" cy="4708981"/>
          </a:xfrm>
          <a:prstGeom prst="rect">
            <a:avLst/>
          </a:prstGeom>
          <a:noFill/>
        </p:spPr>
        <p:txBody>
          <a:bodyPr wrap="square" rtlCol="0">
            <a:spAutoFit/>
          </a:bodyPr>
          <a:lstStyle/>
          <a:p>
            <a:pPr algn="ctr"/>
            <a:r>
              <a:rPr lang="es-MX" sz="2000" dirty="0"/>
              <a:t>Es un valor que se relaciona con la formación de carácter. La lealtad es la fidelidad que se tiene en las acciones y comportamientos individuales y sociales para ser dueños de la propia voluntad.</a:t>
            </a:r>
          </a:p>
          <a:p>
            <a:pPr algn="ctr"/>
            <a:r>
              <a:rPr lang="es-MX" sz="2000" dirty="0"/>
              <a:t>La lealtad impulsa a la consecución de objetivos que caracteriza a un emprendedor, por ejemplo. Una persona leal conserva las amistades y relaciones por los valores que transmite sin conformarse con los placeres pasajeros.</a:t>
            </a:r>
            <a:endParaRPr lang="es-MX" dirty="0"/>
          </a:p>
        </p:txBody>
      </p:sp>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16865" y="1856692"/>
            <a:ext cx="4085830" cy="2721163"/>
          </a:xfrm>
          <a:prstGeom prst="rect">
            <a:avLst/>
          </a:prstGeom>
        </p:spPr>
      </p:pic>
      <p:sp>
        <p:nvSpPr>
          <p:cNvPr id="4" name="3 CuadroTexto"/>
          <p:cNvSpPr txBox="1"/>
          <p:nvPr/>
        </p:nvSpPr>
        <p:spPr>
          <a:xfrm>
            <a:off x="3432874" y="875654"/>
            <a:ext cx="2595966" cy="523220"/>
          </a:xfrm>
          <a:prstGeom prst="rect">
            <a:avLst/>
          </a:prstGeom>
          <a:noFill/>
        </p:spPr>
        <p:txBody>
          <a:bodyPr wrap="square" rtlCol="0">
            <a:spAutoFit/>
          </a:bodyPr>
          <a:lstStyle/>
          <a:p>
            <a:pPr algn="ctr"/>
            <a:r>
              <a:rPr lang="es-MX" sz="2800" b="1" dirty="0"/>
              <a:t>Lealtad</a:t>
            </a:r>
          </a:p>
        </p:txBody>
      </p:sp>
    </p:spTree>
    <p:extLst>
      <p:ext uri="{BB962C8B-B14F-4D97-AF65-F5344CB8AC3E}">
        <p14:creationId xmlns:p14="http://schemas.microsoft.com/office/powerpoint/2010/main" val="90445605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sultado de imagen para frases de valores">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6985" y="100738"/>
            <a:ext cx="10228289" cy="6567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539875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990642" y="1424198"/>
            <a:ext cx="9249196" cy="3539430"/>
          </a:xfrm>
          <a:prstGeom prst="rect">
            <a:avLst/>
          </a:prstGeom>
          <a:noFill/>
        </p:spPr>
        <p:txBody>
          <a:bodyPr wrap="square" rtlCol="0">
            <a:spAutoFit/>
          </a:bodyPr>
          <a:lstStyle/>
          <a:p>
            <a:pPr algn="ctr"/>
            <a:r>
              <a:rPr lang="es-MX" sz="2800" dirty="0">
                <a:latin typeface="Arial" pitchFamily="34" charset="0"/>
                <a:cs typeface="Arial" pitchFamily="34" charset="0"/>
              </a:rPr>
              <a:t>El hombre se mueve por valores. Esa es una radical humana, pues no lo hace el animal irracional, en cambio nosotros desde que estamos en poder de nuestra conciencia elegimos valorando: me despierto, valoro si me levanto porque ya es tarde o si no me levanto porque descanso otro poco, y elijo, valorando las opciones de desayuno, valoro si desayuno rápido porque voy tarde, o si desayuno bien y llego retrasado.</a:t>
            </a:r>
          </a:p>
        </p:txBody>
      </p:sp>
    </p:spTree>
    <p:extLst>
      <p:ext uri="{BB962C8B-B14F-4D97-AF65-F5344CB8AC3E}">
        <p14:creationId xmlns:p14="http://schemas.microsoft.com/office/powerpoint/2010/main" val="189432440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33C905FC-2464-498A-BE7B-923058A77595}"/>
              </a:ext>
            </a:extLst>
          </p:cNvPr>
          <p:cNvSpPr txBox="1"/>
          <p:nvPr/>
        </p:nvSpPr>
        <p:spPr>
          <a:xfrm>
            <a:off x="2433711" y="2213282"/>
            <a:ext cx="9101797" cy="2431435"/>
          </a:xfrm>
          <a:prstGeom prst="rect">
            <a:avLst/>
          </a:prstGeom>
          <a:noFill/>
        </p:spPr>
        <p:txBody>
          <a:bodyPr wrap="square" rtlCol="0">
            <a:spAutoFit/>
          </a:bodyPr>
          <a:lstStyle/>
          <a:p>
            <a:pPr algn="ctr"/>
            <a:r>
              <a:rPr lang="es-ES" sz="2800" i="1" dirty="0">
                <a:latin typeface="Arial" panose="020B0604020202020204" pitchFamily="34" charset="0"/>
                <a:cs typeface="Arial" panose="020B0604020202020204" pitchFamily="34" charset="0"/>
              </a:rPr>
              <a:t>“</a:t>
            </a:r>
            <a:r>
              <a:rPr lang="es-ES" sz="2800" dirty="0">
                <a:latin typeface="Arial" panose="020B0604020202020204" pitchFamily="34" charset="0"/>
                <a:cs typeface="Arial" panose="020B0604020202020204" pitchFamily="34" charset="0"/>
              </a:rPr>
              <a:t>El Yo o la identidad sería, por tanto, una instancia intermedia entre la biología de un individuo y el mundo que lo rodea</a:t>
            </a:r>
            <a:r>
              <a:rPr lang="es-ES" sz="2800" i="1" dirty="0">
                <a:latin typeface="Arial" panose="020B0604020202020204" pitchFamily="34" charset="0"/>
                <a:cs typeface="Arial" panose="020B0604020202020204" pitchFamily="34" charset="0"/>
              </a:rPr>
              <a:t>”</a:t>
            </a:r>
          </a:p>
          <a:p>
            <a:pPr algn="ctr"/>
            <a:endParaRPr lang="es-ES" sz="2800" i="1" dirty="0">
              <a:latin typeface="Arial" panose="020B0604020202020204" pitchFamily="34" charset="0"/>
              <a:cs typeface="Arial" panose="020B0604020202020204" pitchFamily="34" charset="0"/>
            </a:endParaRPr>
          </a:p>
          <a:p>
            <a:pPr algn="ctr"/>
            <a:endParaRPr lang="es-ES" sz="2000" i="1" dirty="0">
              <a:latin typeface="Arial" panose="020B0604020202020204" pitchFamily="34" charset="0"/>
              <a:cs typeface="Arial" panose="020B0604020202020204" pitchFamily="34" charset="0"/>
            </a:endParaRPr>
          </a:p>
          <a:p>
            <a:pPr algn="r"/>
            <a:r>
              <a:rPr lang="es-ES" sz="2000" i="1" dirty="0">
                <a:latin typeface="Arial" panose="020B0604020202020204" pitchFamily="34" charset="0"/>
                <a:cs typeface="Arial" panose="020B0604020202020204" pitchFamily="34" charset="0"/>
              </a:rPr>
              <a:t>Roberth S. Hartman</a:t>
            </a:r>
            <a:endParaRPr lang="es-ES" sz="2000" dirty="0">
              <a:latin typeface="Arial" panose="020B0604020202020204" pitchFamily="34" charset="0"/>
              <a:cs typeface="Arial" panose="020B0604020202020204" pitchFamily="34" charset="0"/>
            </a:endParaRPr>
          </a:p>
        </p:txBody>
      </p:sp>
      <p:sp>
        <p:nvSpPr>
          <p:cNvPr id="3" name="CuadroTexto 2">
            <a:extLst>
              <a:ext uri="{FF2B5EF4-FFF2-40B4-BE49-F238E27FC236}">
                <a16:creationId xmlns:a16="http://schemas.microsoft.com/office/drawing/2014/main" id="{5898C52D-701F-4CE9-AD8E-8F5B3D432F2C}"/>
              </a:ext>
            </a:extLst>
          </p:cNvPr>
          <p:cNvSpPr txBox="1"/>
          <p:nvPr/>
        </p:nvSpPr>
        <p:spPr>
          <a:xfrm>
            <a:off x="3303037" y="688215"/>
            <a:ext cx="6774024" cy="707886"/>
          </a:xfrm>
          <a:prstGeom prst="rect">
            <a:avLst/>
          </a:prstGeom>
          <a:noFill/>
        </p:spPr>
        <p:txBody>
          <a:bodyPr wrap="square" rtlCol="0">
            <a:spAutoFit/>
          </a:bodyPr>
          <a:lstStyle/>
          <a:p>
            <a:pPr algn="ctr"/>
            <a:r>
              <a:rPr lang="es-ES" sz="4000" dirty="0">
                <a:latin typeface="Arial" panose="020B0604020202020204" pitchFamily="34" charset="0"/>
                <a:cs typeface="Arial" panose="020B0604020202020204" pitchFamily="34" charset="0"/>
              </a:rPr>
              <a:t>¿Qué es el yo”</a:t>
            </a:r>
          </a:p>
        </p:txBody>
      </p:sp>
    </p:spTree>
    <p:extLst>
      <p:ext uri="{BB962C8B-B14F-4D97-AF65-F5344CB8AC3E}">
        <p14:creationId xmlns:p14="http://schemas.microsoft.com/office/powerpoint/2010/main" val="27476811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descr="Resultado de imagen para valores"/>
          <p:cNvSpPr>
            <a:spLocks noChangeAspect="1" noChangeArrowheads="1"/>
          </p:cNvSpPr>
          <p:nvPr/>
        </p:nvSpPr>
        <p:spPr bwMode="auto">
          <a:xfrm>
            <a:off x="2171944" y="2051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Título 4">
            <a:extLst>
              <a:ext uri="{FF2B5EF4-FFF2-40B4-BE49-F238E27FC236}">
                <a16:creationId xmlns:a16="http://schemas.microsoft.com/office/drawing/2014/main" id="{EE2BDA55-E700-4BC1-A773-645A115D0DA4}"/>
              </a:ext>
            </a:extLst>
          </p:cNvPr>
          <p:cNvSpPr>
            <a:spLocks noGrp="1"/>
          </p:cNvSpPr>
          <p:nvPr>
            <p:ph type="ctrTitle"/>
          </p:nvPr>
        </p:nvSpPr>
        <p:spPr>
          <a:xfrm>
            <a:off x="2476744" y="422031"/>
            <a:ext cx="8915399" cy="936901"/>
          </a:xfrm>
        </p:spPr>
        <p:txBody>
          <a:bodyPr>
            <a:normAutofit/>
          </a:bodyPr>
          <a:lstStyle/>
          <a:p>
            <a:pPr algn="ctr"/>
            <a:r>
              <a:rPr lang="es-ES" sz="3200" dirty="0">
                <a:latin typeface="Arial" panose="020B0604020202020204" pitchFamily="34" charset="0"/>
                <a:cs typeface="Arial" panose="020B0604020202020204" pitchFamily="34" charset="0"/>
              </a:rPr>
              <a:t>Contenido temático</a:t>
            </a:r>
          </a:p>
        </p:txBody>
      </p:sp>
      <p:sp>
        <p:nvSpPr>
          <p:cNvPr id="2" name="Rectángulo: esquinas redondeadas 1">
            <a:extLst>
              <a:ext uri="{FF2B5EF4-FFF2-40B4-BE49-F238E27FC236}">
                <a16:creationId xmlns:a16="http://schemas.microsoft.com/office/drawing/2014/main" id="{30C31292-61E1-485A-B3E6-92ABEBF974C6}"/>
              </a:ext>
            </a:extLst>
          </p:cNvPr>
          <p:cNvSpPr/>
          <p:nvPr/>
        </p:nvSpPr>
        <p:spPr>
          <a:xfrm>
            <a:off x="2954216" y="1854589"/>
            <a:ext cx="7835705" cy="350520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4800" dirty="0">
                <a:latin typeface="Arial" panose="020B0604020202020204" pitchFamily="34" charset="0"/>
                <a:cs typeface="Arial" panose="020B0604020202020204" pitchFamily="34" charset="0"/>
              </a:rPr>
              <a:t>Responsabilidad social de las organizaciones y sustentabilidad</a:t>
            </a:r>
          </a:p>
        </p:txBody>
      </p:sp>
    </p:spTree>
    <p:extLst>
      <p:ext uri="{BB962C8B-B14F-4D97-AF65-F5344CB8AC3E}">
        <p14:creationId xmlns:p14="http://schemas.microsoft.com/office/powerpoint/2010/main" val="301277170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33C905FC-2464-498A-BE7B-923058A77595}"/>
              </a:ext>
            </a:extLst>
          </p:cNvPr>
          <p:cNvSpPr txBox="1"/>
          <p:nvPr/>
        </p:nvSpPr>
        <p:spPr>
          <a:xfrm>
            <a:off x="2433711" y="1617785"/>
            <a:ext cx="9101797" cy="4708981"/>
          </a:xfrm>
          <a:prstGeom prst="rect">
            <a:avLst/>
          </a:prstGeom>
          <a:noFill/>
        </p:spPr>
        <p:txBody>
          <a:bodyPr wrap="square" rtlCol="0">
            <a:spAutoFit/>
          </a:bodyPr>
          <a:lstStyle/>
          <a:p>
            <a:pPr algn="ctr"/>
            <a:r>
              <a:rPr lang="es-ES" sz="2000" i="1" dirty="0">
                <a:latin typeface="Arial" panose="020B0604020202020204" pitchFamily="34" charset="0"/>
                <a:cs typeface="Arial" panose="020B0604020202020204" pitchFamily="34" charset="0"/>
              </a:rPr>
              <a:t>“Los alumnos me preguntan qué es exactamente ‘solo ser’. Les digo … ‘Mirad vuestro Ser interno, vuestro Ser humilde, es lo que hace que os laman los perros, eso es todo’. A lo que me refiero es que con nuestro Ser interno descendemos a lo más profundo de las raíces de la creación. Tenemos unidad con las cosas vivas. Así que los perros … vienen y te lamen. Otra señal de este Ser es la reacción de los niños. Mi mujer casi no puede entrar en una habitación con niños sin que se les suban todos por encima (conmigo los niños son más reservados, pero los perros me lamen sin contemplaciones). En la escuela todos habéis conocido algunos profesores con los que la clase entera era ruidosa y otros con los que la clase entera era tan silenciosa que podías oír caer un alfiler. Los niños perciben la Personalidad, respetan a una persona que se respeta a sí misma”. </a:t>
            </a:r>
          </a:p>
          <a:p>
            <a:pPr algn="ctr"/>
            <a:endParaRPr lang="es-ES" sz="2000" i="1" dirty="0">
              <a:latin typeface="Arial" panose="020B0604020202020204" pitchFamily="34" charset="0"/>
              <a:cs typeface="Arial" panose="020B0604020202020204" pitchFamily="34" charset="0"/>
            </a:endParaRPr>
          </a:p>
          <a:p>
            <a:pPr algn="ctr"/>
            <a:endParaRPr lang="es-ES" sz="2000" i="1" dirty="0">
              <a:latin typeface="Arial" panose="020B0604020202020204" pitchFamily="34" charset="0"/>
              <a:cs typeface="Arial" panose="020B0604020202020204" pitchFamily="34" charset="0"/>
            </a:endParaRPr>
          </a:p>
          <a:p>
            <a:pPr algn="r"/>
            <a:r>
              <a:rPr lang="es-ES" sz="2000" i="1" dirty="0">
                <a:latin typeface="Arial" panose="020B0604020202020204" pitchFamily="34" charset="0"/>
                <a:cs typeface="Arial" panose="020B0604020202020204" pitchFamily="34" charset="0"/>
              </a:rPr>
              <a:t>Roberth S. Hartman</a:t>
            </a:r>
            <a:endParaRPr lang="es-ES" sz="2000" dirty="0">
              <a:latin typeface="Arial" panose="020B0604020202020204" pitchFamily="34" charset="0"/>
              <a:cs typeface="Arial" panose="020B0604020202020204" pitchFamily="34" charset="0"/>
            </a:endParaRPr>
          </a:p>
        </p:txBody>
      </p:sp>
      <p:sp>
        <p:nvSpPr>
          <p:cNvPr id="3" name="CuadroTexto 2">
            <a:extLst>
              <a:ext uri="{FF2B5EF4-FFF2-40B4-BE49-F238E27FC236}">
                <a16:creationId xmlns:a16="http://schemas.microsoft.com/office/drawing/2014/main" id="{5898C52D-701F-4CE9-AD8E-8F5B3D432F2C}"/>
              </a:ext>
            </a:extLst>
          </p:cNvPr>
          <p:cNvSpPr txBox="1"/>
          <p:nvPr/>
        </p:nvSpPr>
        <p:spPr>
          <a:xfrm>
            <a:off x="3303037" y="688215"/>
            <a:ext cx="6774024" cy="707886"/>
          </a:xfrm>
          <a:prstGeom prst="rect">
            <a:avLst/>
          </a:prstGeom>
          <a:noFill/>
        </p:spPr>
        <p:txBody>
          <a:bodyPr wrap="square" rtlCol="0">
            <a:spAutoFit/>
          </a:bodyPr>
          <a:lstStyle/>
          <a:p>
            <a:pPr algn="ctr"/>
            <a:r>
              <a:rPr lang="es-ES" sz="4000" dirty="0">
                <a:latin typeface="Arial" panose="020B0604020202020204" pitchFamily="34" charset="0"/>
                <a:cs typeface="Arial" panose="020B0604020202020204" pitchFamily="34" charset="0"/>
              </a:rPr>
              <a:t>¿Qué es el ser”</a:t>
            </a:r>
          </a:p>
        </p:txBody>
      </p:sp>
    </p:spTree>
    <p:extLst>
      <p:ext uri="{BB962C8B-B14F-4D97-AF65-F5344CB8AC3E}">
        <p14:creationId xmlns:p14="http://schemas.microsoft.com/office/powerpoint/2010/main" val="97400929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7607466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3454284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6209183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descr="Resultado de imagen para valores"/>
          <p:cNvSpPr>
            <a:spLocks noChangeAspect="1" noChangeArrowheads="1"/>
          </p:cNvSpPr>
          <p:nvPr/>
        </p:nvSpPr>
        <p:spPr bwMode="auto">
          <a:xfrm>
            <a:off x="2171944" y="2051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Título 4">
            <a:extLst>
              <a:ext uri="{FF2B5EF4-FFF2-40B4-BE49-F238E27FC236}">
                <a16:creationId xmlns:a16="http://schemas.microsoft.com/office/drawing/2014/main" id="{EE2BDA55-E700-4BC1-A773-645A115D0DA4}"/>
              </a:ext>
            </a:extLst>
          </p:cNvPr>
          <p:cNvSpPr>
            <a:spLocks noGrp="1"/>
          </p:cNvSpPr>
          <p:nvPr>
            <p:ph type="ctrTitle"/>
          </p:nvPr>
        </p:nvSpPr>
        <p:spPr>
          <a:xfrm>
            <a:off x="2476744" y="422031"/>
            <a:ext cx="8915399" cy="936901"/>
          </a:xfrm>
        </p:spPr>
        <p:txBody>
          <a:bodyPr>
            <a:normAutofit/>
          </a:bodyPr>
          <a:lstStyle/>
          <a:p>
            <a:pPr algn="ctr"/>
            <a:r>
              <a:rPr lang="es-ES" sz="3200" dirty="0">
                <a:latin typeface="Arial" panose="020B0604020202020204" pitchFamily="34" charset="0"/>
                <a:cs typeface="Arial" panose="020B0604020202020204" pitchFamily="34" charset="0"/>
              </a:rPr>
              <a:t>Conclusión</a:t>
            </a:r>
          </a:p>
        </p:txBody>
      </p:sp>
      <p:sp>
        <p:nvSpPr>
          <p:cNvPr id="2" name="Rectángulo: esquinas redondeadas 1">
            <a:extLst>
              <a:ext uri="{FF2B5EF4-FFF2-40B4-BE49-F238E27FC236}">
                <a16:creationId xmlns:a16="http://schemas.microsoft.com/office/drawing/2014/main" id="{30C31292-61E1-485A-B3E6-92ABEBF974C6}"/>
              </a:ext>
            </a:extLst>
          </p:cNvPr>
          <p:cNvSpPr/>
          <p:nvPr/>
        </p:nvSpPr>
        <p:spPr>
          <a:xfrm>
            <a:off x="2324344" y="1617785"/>
            <a:ext cx="9538825" cy="414996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4800" dirty="0">
                <a:latin typeface="Arial" panose="020B0604020202020204" pitchFamily="34" charset="0"/>
                <a:cs typeface="Arial" panose="020B0604020202020204" pitchFamily="34" charset="0"/>
              </a:rPr>
              <a:t> </a:t>
            </a:r>
            <a:r>
              <a:rPr lang="es-ES" sz="3600" dirty="0">
                <a:latin typeface="Arial" panose="020B0604020202020204" pitchFamily="34" charset="0"/>
                <a:cs typeface="Arial" panose="020B0604020202020204" pitchFamily="34" charset="0"/>
              </a:rPr>
              <a:t>Los valores son esenciales para la convivencia sana y respetuosa de los seres humanos, por eso es indispensable conocer las bases y conceptos axiológicos de la ética</a:t>
            </a:r>
          </a:p>
        </p:txBody>
      </p:sp>
    </p:spTree>
    <p:extLst>
      <p:ext uri="{BB962C8B-B14F-4D97-AF65-F5344CB8AC3E}">
        <p14:creationId xmlns:p14="http://schemas.microsoft.com/office/powerpoint/2010/main" val="428410265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descr="Resultado de imagen para valores"/>
          <p:cNvSpPr>
            <a:spLocks noChangeAspect="1" noChangeArrowheads="1"/>
          </p:cNvSpPr>
          <p:nvPr/>
        </p:nvSpPr>
        <p:spPr bwMode="auto">
          <a:xfrm>
            <a:off x="2171944" y="2051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Título 4">
            <a:extLst>
              <a:ext uri="{FF2B5EF4-FFF2-40B4-BE49-F238E27FC236}">
                <a16:creationId xmlns:a16="http://schemas.microsoft.com/office/drawing/2014/main" id="{EE2BDA55-E700-4BC1-A773-645A115D0DA4}"/>
              </a:ext>
            </a:extLst>
          </p:cNvPr>
          <p:cNvSpPr>
            <a:spLocks noGrp="1"/>
          </p:cNvSpPr>
          <p:nvPr>
            <p:ph type="ctrTitle"/>
          </p:nvPr>
        </p:nvSpPr>
        <p:spPr>
          <a:xfrm>
            <a:off x="1914037" y="436098"/>
            <a:ext cx="9776215" cy="5500468"/>
          </a:xfrm>
        </p:spPr>
        <p:txBody>
          <a:bodyPr>
            <a:normAutofit fontScale="90000"/>
          </a:bodyPr>
          <a:lstStyle/>
          <a:p>
            <a:pPr algn="just"/>
            <a:r>
              <a:rPr lang="es-ES" sz="3200" dirty="0">
                <a:latin typeface="Arial" panose="020B0604020202020204" pitchFamily="34" charset="0"/>
                <a:cs typeface="Arial" panose="020B0604020202020204" pitchFamily="34" charset="0"/>
              </a:rPr>
              <a:t>Bibliografía</a:t>
            </a:r>
            <a:br>
              <a:rPr lang="es-ES" sz="3200" dirty="0">
                <a:latin typeface="Arial" panose="020B0604020202020204" pitchFamily="34" charset="0"/>
                <a:cs typeface="Arial" panose="020B0604020202020204" pitchFamily="34" charset="0"/>
              </a:rPr>
            </a:br>
            <a:br>
              <a:rPr lang="es-ES" sz="3200" dirty="0">
                <a:latin typeface="Arial" panose="020B0604020202020204" pitchFamily="34" charset="0"/>
                <a:cs typeface="Arial" panose="020B0604020202020204" pitchFamily="34" charset="0"/>
              </a:rPr>
            </a:br>
            <a:r>
              <a:rPr lang="es-ES" sz="3200" dirty="0">
                <a:latin typeface="Arial" panose="020B0604020202020204" pitchFamily="34" charset="0"/>
                <a:cs typeface="Arial" panose="020B0604020202020204" pitchFamily="34" charset="0"/>
              </a:rPr>
              <a:t>-</a:t>
            </a:r>
            <a:r>
              <a:rPr lang="es-ES" sz="2700" dirty="0" err="1">
                <a:latin typeface="Arial" panose="020B0604020202020204" pitchFamily="34" charset="0"/>
                <a:cs typeface="Arial" panose="020B0604020202020204" pitchFamily="34" charset="0"/>
              </a:rPr>
              <a:t>Conill</a:t>
            </a:r>
            <a:r>
              <a:rPr lang="es-ES" sz="2700" dirty="0">
                <a:latin typeface="Arial" panose="020B0604020202020204" pitchFamily="34" charset="0"/>
                <a:cs typeface="Arial" panose="020B0604020202020204" pitchFamily="34" charset="0"/>
              </a:rPr>
              <a:t>, J., y A, Cortina (1998) Democracia participativa y sociedad civil. Una ética empresarial. Madrid, Siglo del Hombre Editores. </a:t>
            </a:r>
            <a:br>
              <a:rPr lang="es-ES" sz="2700" dirty="0">
                <a:latin typeface="Arial" panose="020B0604020202020204" pitchFamily="34" charset="0"/>
                <a:cs typeface="Arial" panose="020B0604020202020204" pitchFamily="34" charset="0"/>
              </a:rPr>
            </a:br>
            <a:r>
              <a:rPr lang="es-ES" sz="2700" dirty="0">
                <a:latin typeface="Arial" panose="020B0604020202020204" pitchFamily="34" charset="0"/>
                <a:cs typeface="Arial" panose="020B0604020202020204" pitchFamily="34" charset="0"/>
              </a:rPr>
              <a:t>-Cortina, A., (2002) Por una ética del consumo en un mundo global. La ciudadanía del consumo en un mundo global. Madrid, </a:t>
            </a:r>
            <a:r>
              <a:rPr lang="es-ES" sz="2700" dirty="0" err="1">
                <a:latin typeface="Arial" panose="020B0604020202020204" pitchFamily="34" charset="0"/>
                <a:cs typeface="Arial" panose="020B0604020202020204" pitchFamily="34" charset="0"/>
              </a:rPr>
              <a:t>Tauros</a:t>
            </a:r>
            <a:r>
              <a:rPr lang="es-ES" sz="2700" dirty="0">
                <a:latin typeface="Arial" panose="020B0604020202020204" pitchFamily="34" charset="0"/>
                <a:cs typeface="Arial" panose="020B0604020202020204" pitchFamily="34" charset="0"/>
              </a:rPr>
              <a:t>-Pensamiento. </a:t>
            </a:r>
            <a:br>
              <a:rPr lang="es-ES" sz="2700" dirty="0">
                <a:latin typeface="Arial" panose="020B0604020202020204" pitchFamily="34" charset="0"/>
                <a:cs typeface="Arial" panose="020B0604020202020204" pitchFamily="34" charset="0"/>
              </a:rPr>
            </a:br>
            <a:r>
              <a:rPr lang="es-ES" sz="2700" dirty="0">
                <a:latin typeface="Arial" panose="020B0604020202020204" pitchFamily="34" charset="0"/>
                <a:cs typeface="Arial" panose="020B0604020202020204" pitchFamily="34" charset="0"/>
              </a:rPr>
              <a:t>-Cortina, A., (2003) Construir confianza: ética de la empresa en la sociedad de la información y las comunicaciones. Madrid, Ediciones Loyola.</a:t>
            </a:r>
            <a:br>
              <a:rPr lang="es-ES" sz="2700" dirty="0">
                <a:latin typeface="Arial" panose="020B0604020202020204" pitchFamily="34" charset="0"/>
                <a:cs typeface="Arial" panose="020B0604020202020204" pitchFamily="34" charset="0"/>
              </a:rPr>
            </a:br>
            <a:r>
              <a:rPr lang="es-ES" sz="2700" dirty="0">
                <a:latin typeface="Arial" panose="020B0604020202020204" pitchFamily="34" charset="0"/>
                <a:cs typeface="Arial" panose="020B0604020202020204" pitchFamily="34" charset="0"/>
              </a:rPr>
              <a:t>- Cortina, A., </a:t>
            </a:r>
            <a:r>
              <a:rPr lang="es-ES" sz="2700" dirty="0" err="1">
                <a:latin typeface="Arial" panose="020B0604020202020204" pitchFamily="34" charset="0"/>
                <a:cs typeface="Arial" panose="020B0604020202020204" pitchFamily="34" charset="0"/>
              </a:rPr>
              <a:t>Conill</a:t>
            </a:r>
            <a:r>
              <a:rPr lang="es-ES" sz="2700" dirty="0">
                <a:latin typeface="Arial" panose="020B0604020202020204" pitchFamily="34" charset="0"/>
                <a:cs typeface="Arial" panose="020B0604020202020204" pitchFamily="34" charset="0"/>
              </a:rPr>
              <a:t>, J (1994) Ética de la empresa. Claves para una nueva cultura empresarial, Madrid, Trotta.  </a:t>
            </a:r>
            <a:br>
              <a:rPr lang="es-ES" sz="2700" dirty="0">
                <a:latin typeface="Arial" panose="020B0604020202020204" pitchFamily="34" charset="0"/>
                <a:cs typeface="Arial" panose="020B0604020202020204" pitchFamily="34" charset="0"/>
              </a:rPr>
            </a:br>
            <a:r>
              <a:rPr lang="es-ES" sz="2700" dirty="0">
                <a:latin typeface="Arial" panose="020B0604020202020204" pitchFamily="34" charset="0"/>
                <a:cs typeface="Arial" panose="020B0604020202020204" pitchFamily="34" charset="0"/>
              </a:rPr>
              <a:t>-Cortina, A., (2013) ¿Para qué sirve realmente la ética? Madrid, Paidós.</a:t>
            </a:r>
          </a:p>
        </p:txBody>
      </p:sp>
    </p:spTree>
    <p:extLst>
      <p:ext uri="{BB962C8B-B14F-4D97-AF65-F5344CB8AC3E}">
        <p14:creationId xmlns:p14="http://schemas.microsoft.com/office/powerpoint/2010/main" val="238136177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descr="Resultado de imagen para valores"/>
          <p:cNvSpPr>
            <a:spLocks noChangeAspect="1" noChangeArrowheads="1"/>
          </p:cNvSpPr>
          <p:nvPr/>
        </p:nvSpPr>
        <p:spPr bwMode="auto">
          <a:xfrm>
            <a:off x="2171944" y="2051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Título 4">
            <a:extLst>
              <a:ext uri="{FF2B5EF4-FFF2-40B4-BE49-F238E27FC236}">
                <a16:creationId xmlns:a16="http://schemas.microsoft.com/office/drawing/2014/main" id="{EE2BDA55-E700-4BC1-A773-645A115D0DA4}"/>
              </a:ext>
            </a:extLst>
          </p:cNvPr>
          <p:cNvSpPr>
            <a:spLocks noGrp="1"/>
          </p:cNvSpPr>
          <p:nvPr>
            <p:ph type="ctrTitle"/>
          </p:nvPr>
        </p:nvSpPr>
        <p:spPr>
          <a:xfrm>
            <a:off x="1956240" y="309489"/>
            <a:ext cx="9776215" cy="6548511"/>
          </a:xfrm>
        </p:spPr>
        <p:txBody>
          <a:bodyPr>
            <a:normAutofit fontScale="90000"/>
          </a:bodyPr>
          <a:lstStyle/>
          <a:p>
            <a:pPr algn="just"/>
            <a:r>
              <a:rPr lang="es-ES" sz="3200" dirty="0">
                <a:latin typeface="Arial" panose="020B0604020202020204" pitchFamily="34" charset="0"/>
                <a:cs typeface="Arial" panose="020B0604020202020204" pitchFamily="34" charset="0"/>
              </a:rPr>
              <a:t>Bibliografía</a:t>
            </a:r>
            <a:br>
              <a:rPr lang="es-ES" sz="3200" dirty="0">
                <a:latin typeface="Arial" panose="020B0604020202020204" pitchFamily="34" charset="0"/>
                <a:cs typeface="Arial" panose="020B0604020202020204" pitchFamily="34" charset="0"/>
              </a:rPr>
            </a:br>
            <a:br>
              <a:rPr lang="es-ES" sz="3200" dirty="0">
                <a:latin typeface="Arial" panose="020B0604020202020204" pitchFamily="34" charset="0"/>
                <a:cs typeface="Arial" panose="020B0604020202020204" pitchFamily="34" charset="0"/>
              </a:rPr>
            </a:br>
            <a:r>
              <a:rPr lang="es-ES" sz="3200" dirty="0">
                <a:latin typeface="Arial" panose="020B0604020202020204" pitchFamily="34" charset="0"/>
                <a:cs typeface="Arial" panose="020B0604020202020204" pitchFamily="34" charset="0"/>
              </a:rPr>
              <a:t>-</a:t>
            </a:r>
            <a:r>
              <a:rPr lang="es-ES" sz="2700" dirty="0">
                <a:latin typeface="Arial" panose="020B0604020202020204" pitchFamily="34" charset="0"/>
                <a:cs typeface="Arial" panose="020B0604020202020204" pitchFamily="34" charset="0"/>
              </a:rPr>
              <a:t>Escobar, G., (2013) Ética. 7ª ed. México, Mc Graw Hill. </a:t>
            </a:r>
            <a:br>
              <a:rPr lang="es-ES" sz="2700" dirty="0">
                <a:latin typeface="Arial" panose="020B0604020202020204" pitchFamily="34" charset="0"/>
                <a:cs typeface="Arial" panose="020B0604020202020204" pitchFamily="34" charset="0"/>
              </a:rPr>
            </a:br>
            <a:r>
              <a:rPr lang="es-ES" sz="2700" dirty="0">
                <a:latin typeface="Arial" panose="020B0604020202020204" pitchFamily="34" charset="0"/>
                <a:cs typeface="Arial" panose="020B0604020202020204" pitchFamily="34" charset="0"/>
              </a:rPr>
              <a:t>-Frondizi, R., (1972) ¿Qué son los valores? Introducción a la Axiología. 3ª ed. México, FCE.  Hartman, R., (1965) El conocimiento del bien: crítica de la razón axiológica. México, FCE. </a:t>
            </a:r>
            <a:br>
              <a:rPr lang="es-ES" sz="2700" dirty="0">
                <a:latin typeface="Arial" panose="020B0604020202020204" pitchFamily="34" charset="0"/>
                <a:cs typeface="Arial" panose="020B0604020202020204" pitchFamily="34" charset="0"/>
              </a:rPr>
            </a:br>
            <a:r>
              <a:rPr lang="es-ES" sz="2700" dirty="0">
                <a:latin typeface="Arial" panose="020B0604020202020204" pitchFamily="34" charset="0"/>
                <a:cs typeface="Arial" panose="020B0604020202020204" pitchFamily="34" charset="0"/>
              </a:rPr>
              <a:t>-Hartman, R., (2011) </a:t>
            </a:r>
            <a:r>
              <a:rPr lang="es-ES" sz="2700" dirty="0" err="1">
                <a:latin typeface="Arial" panose="020B0604020202020204" pitchFamily="34" charset="0"/>
                <a:cs typeface="Arial" panose="020B0604020202020204" pitchFamily="34" charset="0"/>
              </a:rPr>
              <a:t>The</a:t>
            </a:r>
            <a:r>
              <a:rPr lang="es-ES" sz="2700" dirty="0">
                <a:latin typeface="Arial" panose="020B0604020202020204" pitchFamily="34" charset="0"/>
                <a:cs typeface="Arial" panose="020B0604020202020204" pitchFamily="34" charset="0"/>
              </a:rPr>
              <a:t> </a:t>
            </a:r>
            <a:r>
              <a:rPr lang="es-ES" sz="2700" dirty="0" err="1">
                <a:latin typeface="Arial" panose="020B0604020202020204" pitchFamily="34" charset="0"/>
                <a:cs typeface="Arial" panose="020B0604020202020204" pitchFamily="34" charset="0"/>
              </a:rPr>
              <a:t>structure</a:t>
            </a:r>
            <a:r>
              <a:rPr lang="es-ES" sz="2700" dirty="0">
                <a:latin typeface="Arial" panose="020B0604020202020204" pitchFamily="34" charset="0"/>
                <a:cs typeface="Arial" panose="020B0604020202020204" pitchFamily="34" charset="0"/>
              </a:rPr>
              <a:t> </a:t>
            </a:r>
            <a:r>
              <a:rPr lang="es-ES" sz="2700" dirty="0" err="1">
                <a:latin typeface="Arial" panose="020B0604020202020204" pitchFamily="34" charset="0"/>
                <a:cs typeface="Arial" panose="020B0604020202020204" pitchFamily="34" charset="0"/>
              </a:rPr>
              <a:t>of</a:t>
            </a:r>
            <a:r>
              <a:rPr lang="es-ES" sz="2700" dirty="0">
                <a:latin typeface="Arial" panose="020B0604020202020204" pitchFamily="34" charset="0"/>
                <a:cs typeface="Arial" panose="020B0604020202020204" pitchFamily="34" charset="0"/>
              </a:rPr>
              <a:t> </a:t>
            </a:r>
            <a:r>
              <a:rPr lang="es-ES" sz="2700" dirty="0" err="1">
                <a:latin typeface="Arial" panose="020B0604020202020204" pitchFamily="34" charset="0"/>
                <a:cs typeface="Arial" panose="020B0604020202020204" pitchFamily="34" charset="0"/>
              </a:rPr>
              <a:t>value</a:t>
            </a:r>
            <a:r>
              <a:rPr lang="es-ES" sz="2700" dirty="0">
                <a:latin typeface="Arial" panose="020B0604020202020204" pitchFamily="34" charset="0"/>
                <a:cs typeface="Arial" panose="020B0604020202020204" pitchFamily="34" charset="0"/>
              </a:rPr>
              <a:t>. </a:t>
            </a:r>
            <a:r>
              <a:rPr lang="es-ES" sz="2700" dirty="0" err="1">
                <a:latin typeface="Arial" panose="020B0604020202020204" pitchFamily="34" charset="0"/>
                <a:cs typeface="Arial" panose="020B0604020202020204" pitchFamily="34" charset="0"/>
              </a:rPr>
              <a:t>Foundations</a:t>
            </a:r>
            <a:r>
              <a:rPr lang="es-ES" sz="2700" dirty="0">
                <a:latin typeface="Arial" panose="020B0604020202020204" pitchFamily="34" charset="0"/>
                <a:cs typeface="Arial" panose="020B0604020202020204" pitchFamily="34" charset="0"/>
              </a:rPr>
              <a:t> </a:t>
            </a:r>
            <a:r>
              <a:rPr lang="es-ES" sz="2700" dirty="0" err="1">
                <a:latin typeface="Arial" panose="020B0604020202020204" pitchFamily="34" charset="0"/>
                <a:cs typeface="Arial" panose="020B0604020202020204" pitchFamily="34" charset="0"/>
              </a:rPr>
              <a:t>of</a:t>
            </a:r>
            <a:r>
              <a:rPr lang="es-ES" sz="2700" dirty="0">
                <a:latin typeface="Arial" panose="020B0604020202020204" pitchFamily="34" charset="0"/>
                <a:cs typeface="Arial" panose="020B0604020202020204" pitchFamily="34" charset="0"/>
              </a:rPr>
              <a:t> </a:t>
            </a:r>
            <a:r>
              <a:rPr lang="es-ES" sz="2700" dirty="0" err="1">
                <a:latin typeface="Arial" panose="020B0604020202020204" pitchFamily="34" charset="0"/>
                <a:cs typeface="Arial" panose="020B0604020202020204" pitchFamily="34" charset="0"/>
              </a:rPr>
              <a:t>Scientific</a:t>
            </a:r>
            <a:r>
              <a:rPr lang="es-ES" sz="2700" dirty="0">
                <a:latin typeface="Arial" panose="020B0604020202020204" pitchFamily="34" charset="0"/>
                <a:cs typeface="Arial" panose="020B0604020202020204" pitchFamily="34" charset="0"/>
              </a:rPr>
              <a:t> </a:t>
            </a:r>
            <a:r>
              <a:rPr lang="es-ES" sz="2700" dirty="0" err="1">
                <a:latin typeface="Arial" panose="020B0604020202020204" pitchFamily="34" charset="0"/>
                <a:cs typeface="Arial" panose="020B0604020202020204" pitchFamily="34" charset="0"/>
              </a:rPr>
              <a:t>Axiology</a:t>
            </a:r>
            <a:r>
              <a:rPr lang="es-ES" sz="2700" dirty="0">
                <a:latin typeface="Arial" panose="020B0604020202020204" pitchFamily="34" charset="0"/>
                <a:cs typeface="Arial" panose="020B0604020202020204" pitchFamily="34" charset="0"/>
              </a:rPr>
              <a:t> Pasadena, WIPF &amp; Stock Pub. </a:t>
            </a:r>
            <a:br>
              <a:rPr lang="es-ES" sz="2700" dirty="0">
                <a:latin typeface="Arial" panose="020B0604020202020204" pitchFamily="34" charset="0"/>
                <a:cs typeface="Arial" panose="020B0604020202020204" pitchFamily="34" charset="0"/>
              </a:rPr>
            </a:br>
            <a:r>
              <a:rPr lang="es-ES" sz="2700" dirty="0">
                <a:latin typeface="Arial" panose="020B0604020202020204" pitchFamily="34" charset="0"/>
                <a:cs typeface="Arial" panose="020B0604020202020204" pitchFamily="34" charset="0"/>
              </a:rPr>
              <a:t>-Hierro, G., (2014) Ética y feminismo. 3ª ed. México, UNAM. </a:t>
            </a:r>
            <a:br>
              <a:rPr lang="es-ES" sz="2700" dirty="0">
                <a:latin typeface="Arial" panose="020B0604020202020204" pitchFamily="34" charset="0"/>
                <a:cs typeface="Arial" panose="020B0604020202020204" pitchFamily="34" charset="0"/>
              </a:rPr>
            </a:br>
            <a:r>
              <a:rPr lang="es-ES" sz="2700" dirty="0">
                <a:latin typeface="Arial" panose="020B0604020202020204" pitchFamily="34" charset="0"/>
                <a:cs typeface="Arial" panose="020B0604020202020204" pitchFamily="34" charset="0"/>
              </a:rPr>
              <a:t>-González, J., (1996) El ethos, destino del hombre. México, UNAM-FCE. </a:t>
            </a:r>
            <a:br>
              <a:rPr lang="es-ES" sz="2700" dirty="0">
                <a:latin typeface="Arial" panose="020B0604020202020204" pitchFamily="34" charset="0"/>
                <a:cs typeface="Arial" panose="020B0604020202020204" pitchFamily="34" charset="0"/>
              </a:rPr>
            </a:br>
            <a:r>
              <a:rPr lang="es-ES" sz="2700" dirty="0">
                <a:latin typeface="Arial" panose="020B0604020202020204" pitchFamily="34" charset="0"/>
                <a:cs typeface="Arial" panose="020B0604020202020204" pitchFamily="34" charset="0"/>
              </a:rPr>
              <a:t>-Moore, E., (1903) Principio ético. New York, Mac </a:t>
            </a:r>
            <a:r>
              <a:rPr lang="es-ES" sz="2700" dirty="0" err="1">
                <a:latin typeface="Arial" panose="020B0604020202020204" pitchFamily="34" charset="0"/>
                <a:cs typeface="Arial" panose="020B0604020202020204" pitchFamily="34" charset="0"/>
              </a:rPr>
              <a:t>Millan</a:t>
            </a:r>
            <a:r>
              <a:rPr lang="es-ES" sz="2700" dirty="0">
                <a:latin typeface="Arial" panose="020B0604020202020204" pitchFamily="34" charset="0"/>
                <a:cs typeface="Arial" panose="020B0604020202020204" pitchFamily="34" charset="0"/>
              </a:rPr>
              <a:t>.</a:t>
            </a:r>
            <a:br>
              <a:rPr lang="es-ES" sz="2700" dirty="0">
                <a:latin typeface="Arial" panose="020B0604020202020204" pitchFamily="34" charset="0"/>
                <a:cs typeface="Arial" panose="020B0604020202020204" pitchFamily="34" charset="0"/>
              </a:rPr>
            </a:br>
            <a:r>
              <a:rPr lang="es-ES" sz="2700" dirty="0">
                <a:latin typeface="Arial" panose="020B0604020202020204" pitchFamily="34" charset="0"/>
                <a:cs typeface="Arial" panose="020B0604020202020204" pitchFamily="34" charset="0"/>
              </a:rPr>
              <a:t>-Platón, La República. Documento preparado por el programa de redes informáticas y productivas de la Universidad Nacional General San Martín.</a:t>
            </a:r>
            <a:br>
              <a:rPr lang="es-ES" sz="2700" dirty="0">
                <a:latin typeface="Arial" panose="020B0604020202020204" pitchFamily="34" charset="0"/>
                <a:cs typeface="Arial" panose="020B0604020202020204" pitchFamily="34" charset="0"/>
              </a:rPr>
            </a:br>
            <a:r>
              <a:rPr lang="es-ES" sz="2700" dirty="0">
                <a:latin typeface="Arial" panose="020B0604020202020204" pitchFamily="34" charset="0"/>
                <a:cs typeface="Arial" panose="020B0604020202020204" pitchFamily="34" charset="0"/>
              </a:rPr>
              <a:t> </a:t>
            </a:r>
            <a:br>
              <a:rPr lang="es-ES" sz="2700" dirty="0">
                <a:latin typeface="Arial" panose="020B0604020202020204" pitchFamily="34" charset="0"/>
                <a:cs typeface="Arial" panose="020B0604020202020204" pitchFamily="34" charset="0"/>
              </a:rPr>
            </a:br>
            <a:r>
              <a:rPr lang="es-ES" sz="3200" dirty="0">
                <a:latin typeface="Arial" panose="020B0604020202020204" pitchFamily="34" charset="0"/>
                <a:cs typeface="Arial" panose="020B0604020202020204" pitchFamily="34" charset="0"/>
              </a:rPr>
              <a:t> </a:t>
            </a:r>
            <a:endParaRPr lang="es-ES" sz="27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752755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descr="Resultado de imagen para valores"/>
          <p:cNvSpPr>
            <a:spLocks noChangeAspect="1" noChangeArrowheads="1"/>
          </p:cNvSpPr>
          <p:nvPr/>
        </p:nvSpPr>
        <p:spPr bwMode="auto">
          <a:xfrm>
            <a:off x="2171944" y="2051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Título 4">
            <a:extLst>
              <a:ext uri="{FF2B5EF4-FFF2-40B4-BE49-F238E27FC236}">
                <a16:creationId xmlns:a16="http://schemas.microsoft.com/office/drawing/2014/main" id="{EE2BDA55-E700-4BC1-A773-645A115D0DA4}"/>
              </a:ext>
            </a:extLst>
          </p:cNvPr>
          <p:cNvSpPr>
            <a:spLocks noGrp="1"/>
          </p:cNvSpPr>
          <p:nvPr>
            <p:ph type="ctrTitle"/>
          </p:nvPr>
        </p:nvSpPr>
        <p:spPr>
          <a:xfrm>
            <a:off x="2476744" y="422031"/>
            <a:ext cx="8915399" cy="936901"/>
          </a:xfrm>
        </p:spPr>
        <p:txBody>
          <a:bodyPr>
            <a:normAutofit/>
          </a:bodyPr>
          <a:lstStyle/>
          <a:p>
            <a:pPr algn="ctr"/>
            <a:r>
              <a:rPr lang="es-ES" sz="3200" dirty="0">
                <a:latin typeface="Arial" panose="020B0604020202020204" pitchFamily="34" charset="0"/>
                <a:cs typeface="Arial" panose="020B0604020202020204" pitchFamily="34" charset="0"/>
              </a:rPr>
              <a:t>Objetivo de la unidad de competencia</a:t>
            </a:r>
          </a:p>
        </p:txBody>
      </p:sp>
      <p:sp>
        <p:nvSpPr>
          <p:cNvPr id="2" name="Rectángulo: esquinas redondeadas 1">
            <a:extLst>
              <a:ext uri="{FF2B5EF4-FFF2-40B4-BE49-F238E27FC236}">
                <a16:creationId xmlns:a16="http://schemas.microsoft.com/office/drawing/2014/main" id="{30C31292-61E1-485A-B3E6-92ABEBF974C6}"/>
              </a:ext>
            </a:extLst>
          </p:cNvPr>
          <p:cNvSpPr/>
          <p:nvPr/>
        </p:nvSpPr>
        <p:spPr>
          <a:xfrm>
            <a:off x="2715064" y="1800665"/>
            <a:ext cx="9087729" cy="414996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4800" dirty="0">
                <a:latin typeface="Arial" panose="020B0604020202020204" pitchFamily="34" charset="0"/>
                <a:cs typeface="Arial" panose="020B0604020202020204" pitchFamily="34" charset="0"/>
              </a:rPr>
              <a:t> Describir el perfil axiológico del “yo” y del “ser” a través de la axiología formal de Roberth. S. Hartman para generar autoconciencia </a:t>
            </a:r>
          </a:p>
        </p:txBody>
      </p:sp>
    </p:spTree>
    <p:extLst>
      <p:ext uri="{BB962C8B-B14F-4D97-AF65-F5344CB8AC3E}">
        <p14:creationId xmlns:p14="http://schemas.microsoft.com/office/powerpoint/2010/main" val="32767347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2942491" y="492370"/>
            <a:ext cx="6834554" cy="1046440"/>
          </a:xfrm>
          <a:prstGeom prst="rect">
            <a:avLst/>
          </a:prstGeom>
          <a:noFill/>
        </p:spPr>
        <p:txBody>
          <a:bodyPr wrap="square" rtlCol="0">
            <a:spAutoFit/>
          </a:bodyPr>
          <a:lstStyle/>
          <a:p>
            <a:pPr algn="ctr"/>
            <a:r>
              <a:rPr lang="es-MX" sz="4400" b="1" dirty="0"/>
              <a:t>Valores :</a:t>
            </a:r>
          </a:p>
          <a:p>
            <a:endParaRPr lang="es-MX" b="1" dirty="0"/>
          </a:p>
        </p:txBody>
      </p:sp>
      <p:sp>
        <p:nvSpPr>
          <p:cNvPr id="5" name="CuadroTexto 4"/>
          <p:cNvSpPr txBox="1"/>
          <p:nvPr/>
        </p:nvSpPr>
        <p:spPr>
          <a:xfrm>
            <a:off x="2362199" y="1620872"/>
            <a:ext cx="9138139" cy="4524315"/>
          </a:xfrm>
          <a:prstGeom prst="rect">
            <a:avLst/>
          </a:prstGeom>
          <a:noFill/>
        </p:spPr>
        <p:txBody>
          <a:bodyPr wrap="square" rtlCol="0">
            <a:spAutoFit/>
          </a:bodyPr>
          <a:lstStyle/>
          <a:p>
            <a:pPr algn="ctr"/>
            <a:r>
              <a:rPr lang="es-MX" sz="2400" dirty="0"/>
              <a:t>Son los actos o virtudes que nos permiten interactuar o convivir con otros individuos; los cuales permiten tener una mejor sociedad. </a:t>
            </a:r>
          </a:p>
          <a:p>
            <a:pPr algn="ctr"/>
            <a:endParaRPr lang="es-MX" sz="2400" dirty="0"/>
          </a:p>
          <a:p>
            <a:pPr algn="ctr"/>
            <a:endParaRPr lang="es-MX" sz="2400" dirty="0"/>
          </a:p>
          <a:p>
            <a:pPr algn="ctr"/>
            <a:r>
              <a:rPr lang="es-MX" sz="2400" dirty="0"/>
              <a:t>Los valores humanos son universales, ya que se comparten entre todos (o la gran mayoría) de personas que habitan el planeta; sin importar cuáles son sus pensamientos religiosos, de dónde provienen (nacionalidad y cultura) y su historia. Además, permiten el bienestar y suelen transmitirse a las demás personas.</a:t>
            </a:r>
          </a:p>
          <a:p>
            <a:pPr algn="ctr"/>
            <a:endParaRPr lang="es-MX" sz="2400" dirty="0"/>
          </a:p>
        </p:txBody>
      </p:sp>
    </p:spTree>
    <p:extLst>
      <p:ext uri="{BB962C8B-B14F-4D97-AF65-F5344CB8AC3E}">
        <p14:creationId xmlns:p14="http://schemas.microsoft.com/office/powerpoint/2010/main" val="32895173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317991" y="1133960"/>
            <a:ext cx="4462517" cy="3777622"/>
          </a:xfrm>
        </p:spPr>
        <p:txBody>
          <a:bodyPr>
            <a:noAutofit/>
          </a:bodyPr>
          <a:lstStyle/>
          <a:p>
            <a:pPr marL="0" indent="0">
              <a:buNone/>
            </a:pPr>
            <a:r>
              <a:rPr lang="es-MX" sz="2800" dirty="0"/>
              <a:t>El valor es una cualidad o un atributo.</a:t>
            </a:r>
          </a:p>
          <a:p>
            <a:pPr marL="0" indent="0">
              <a:buNone/>
            </a:pPr>
            <a:endParaRPr lang="es-MX" sz="2800" dirty="0"/>
          </a:p>
          <a:p>
            <a:pPr marL="0" indent="0">
              <a:buNone/>
            </a:pPr>
            <a:r>
              <a:rPr lang="es-MX" sz="2800" b="1" dirty="0"/>
              <a:t>Es la cualidad que tiene un bien, una acción o una persona al tener cierto nivel de bienestar para un individuo.</a:t>
            </a:r>
            <a:br>
              <a:rPr lang="es-MX" sz="2800" dirty="0"/>
            </a:br>
            <a:br>
              <a:rPr lang="es-MX" sz="2800" dirty="0"/>
            </a:br>
            <a:endParaRPr lang="es-MX" sz="2800"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40656" y="2076773"/>
            <a:ext cx="4150181" cy="2695844"/>
          </a:xfrm>
          <a:prstGeom prst="rect">
            <a:avLst/>
          </a:prstGeom>
        </p:spPr>
      </p:pic>
    </p:spTree>
    <p:extLst>
      <p:ext uri="{BB962C8B-B14F-4D97-AF65-F5344CB8AC3E}">
        <p14:creationId xmlns:p14="http://schemas.microsoft.com/office/powerpoint/2010/main" val="38796122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2942491" y="492370"/>
            <a:ext cx="6834554" cy="1723549"/>
          </a:xfrm>
          <a:prstGeom prst="rect">
            <a:avLst/>
          </a:prstGeom>
          <a:noFill/>
        </p:spPr>
        <p:txBody>
          <a:bodyPr wrap="square" rtlCol="0">
            <a:spAutoFit/>
          </a:bodyPr>
          <a:lstStyle/>
          <a:p>
            <a:pPr algn="ctr"/>
            <a:r>
              <a:rPr lang="es-MX" sz="4400" b="1" dirty="0"/>
              <a:t>Importancia de los valores</a:t>
            </a:r>
          </a:p>
          <a:p>
            <a:endParaRPr lang="es-MX" b="1" dirty="0"/>
          </a:p>
        </p:txBody>
      </p:sp>
      <p:sp>
        <p:nvSpPr>
          <p:cNvPr id="5" name="CuadroTexto 4"/>
          <p:cNvSpPr txBox="1"/>
          <p:nvPr/>
        </p:nvSpPr>
        <p:spPr>
          <a:xfrm>
            <a:off x="2373922" y="2215919"/>
            <a:ext cx="9419493" cy="3785652"/>
          </a:xfrm>
          <a:prstGeom prst="rect">
            <a:avLst/>
          </a:prstGeom>
          <a:noFill/>
        </p:spPr>
        <p:txBody>
          <a:bodyPr wrap="square" rtlCol="0">
            <a:spAutoFit/>
          </a:bodyPr>
          <a:lstStyle/>
          <a:p>
            <a:pPr marL="342900" indent="-342900">
              <a:buFont typeface="Wingdings" panose="05000000000000000000" pitchFamily="2" charset="2"/>
              <a:buChar char="ü"/>
            </a:pPr>
            <a:r>
              <a:rPr lang="es-MX" sz="2400" dirty="0"/>
              <a:t>Rigen los comportamientos de los individuos y sus aspiraciones</a:t>
            </a:r>
          </a:p>
          <a:p>
            <a:pPr marL="342900" indent="-342900">
              <a:buFont typeface="Wingdings" panose="05000000000000000000" pitchFamily="2" charset="2"/>
              <a:buChar char="ü"/>
            </a:pPr>
            <a:r>
              <a:rPr lang="es-MX" sz="2400" dirty="0"/>
              <a:t>Pilares de la sociedad = permiten la convivencia (priorizar)</a:t>
            </a:r>
          </a:p>
          <a:p>
            <a:pPr marL="342900" indent="-342900">
              <a:buFont typeface="Wingdings" panose="05000000000000000000" pitchFamily="2" charset="2"/>
              <a:buChar char="ü"/>
            </a:pPr>
            <a:r>
              <a:rPr lang="es-MX" sz="2400" dirty="0"/>
              <a:t>Impartición: casa, escuela o grupos sociales</a:t>
            </a:r>
          </a:p>
          <a:p>
            <a:pPr marL="342900" indent="-342900">
              <a:buFont typeface="Wingdings" panose="05000000000000000000" pitchFamily="2" charset="2"/>
              <a:buChar char="ü"/>
            </a:pPr>
            <a:endParaRPr lang="es-MX" sz="2400" dirty="0"/>
          </a:p>
          <a:p>
            <a:pPr algn="ctr"/>
            <a:endParaRPr lang="es-MX" sz="2400" dirty="0"/>
          </a:p>
          <a:p>
            <a:pPr algn="ctr"/>
            <a:r>
              <a:rPr lang="es-MX" sz="2400" dirty="0"/>
              <a:t>Para el bienestar de una comunidad es necesario que existan normas compartidas que orienten el comportamiento de sus integrantes. De lo contrario, la comunidad no logra funcionar de manera satisfactoria para la mayoría.</a:t>
            </a:r>
          </a:p>
        </p:txBody>
      </p:sp>
    </p:spTree>
    <p:extLst>
      <p:ext uri="{BB962C8B-B14F-4D97-AF65-F5344CB8AC3E}">
        <p14:creationId xmlns:p14="http://schemas.microsoft.com/office/powerpoint/2010/main" val="220057940"/>
      </p:ext>
    </p:extLst>
  </p:cSld>
  <p:clrMapOvr>
    <a:masterClrMapping/>
  </p:clrMapOvr>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3106</TotalTime>
  <Words>3441</Words>
  <Application>Microsoft Office PowerPoint</Application>
  <PresentationFormat>Panorámica</PresentationFormat>
  <Paragraphs>228</Paragraphs>
  <Slides>56</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56</vt:i4>
      </vt:variant>
    </vt:vector>
  </HeadingPairs>
  <TitlesOfParts>
    <vt:vector size="61" baseType="lpstr">
      <vt:lpstr>Arial</vt:lpstr>
      <vt:lpstr>Century Gothic</vt:lpstr>
      <vt:lpstr>Wingdings</vt:lpstr>
      <vt:lpstr>Wingdings 3</vt:lpstr>
      <vt:lpstr>Espiral</vt:lpstr>
      <vt:lpstr>Universidad Autónoma del Estado de México  Centro universitario UAEM Ecatepec  Unidad de Aprendizaje: Responsabilidad Social de las Organizaciones y Sustentabilidad   Presenta: M.A.F. Mayra Riveros Domínguez   Ecatepec de Morelos, Estado de México 2018 </vt:lpstr>
      <vt:lpstr> Presentación del  Programa de Estudio  La Unidad de Aprendizaje (UA) denominada Responsabilidad Social de las Organizaciones y Sustentabilidad, responde a las exigencias de índole internacional, nacional y estatal de coadyuvar en la formación de profesionistas de la Contaduría que sean ciudadanos críticos, analíticos y éticos.  Capaces de resolver problemas complejos de organizaciones privadas, públicas o sociales a través de la toma de decisiones basada en una visión multicultural, incluyente y con un estricto respeto a los derechos humanos. </vt:lpstr>
      <vt:lpstr>Objetivo  Estructurar un diagnóstico integral de las organizaciones en aspectos relativos a la ética, la equidad de género y la sustentabilidad, a través de un análisis axiológico hartmaniano que permita una visión crítica y analítica de la rentabilidad de estos elementos en las organizaciones. </vt:lpstr>
      <vt:lpstr>Secuencia didáctica</vt:lpstr>
      <vt:lpstr>Contenido temático</vt:lpstr>
      <vt:lpstr>Objetivo de la unidad de competencia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Axiología: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Garantizan la  subsistencia del hombre en el medio donde habita, estos pueden ser los medios de producción, los medios de trabajo, los  bienes materiales, el dinero o fuentes de trabajo  dignos. Ejm: trabajo, ahorro, utilidad, desarrollo, productividad.</vt:lpstr>
      <vt:lpstr>Los valores religiosos son aquellos que representan los principios y las conductas adoptadas por las personas según la religión que profesan..</vt:lpstr>
      <vt:lpstr>Presentación de PowerPoint</vt:lpstr>
      <vt:lpstr>Valores Estéticos</vt:lpstr>
      <vt:lpstr>Valores éticos morales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Conclusión</vt:lpstr>
      <vt:lpstr>Bibliografía  -Conill, J., y A, Cortina (1998) Democracia participativa y sociedad civil. Una ética empresarial. Madrid, Siglo del Hombre Editores.  -Cortina, A., (2002) Por una ética del consumo en un mundo global. La ciudadanía del consumo en un mundo global. Madrid, Tauros-Pensamiento.  -Cortina, A., (2003) Construir confianza: ética de la empresa en la sociedad de la información y las comunicaciones. Madrid, Ediciones Loyola. - Cortina, A., Conill, J (1994) Ética de la empresa. Claves para una nueva cultura empresarial, Madrid, Trotta.   -Cortina, A., (2013) ¿Para qué sirve realmente la ética? Madrid, Paidós.</vt:lpstr>
      <vt:lpstr>Bibliografía  -Escobar, G., (2013) Ética. 7ª ed. México, Mc Graw Hill.  -Frondizi, R., (1972) ¿Qué son los valores? Introducción a la Axiología. 3ª ed. México, FCE.  Hartman, R., (1965) El conocimiento del bien: crítica de la razón axiológica. México, FCE.  -Hartman, R., (2011) The structure of value. Foundations of Scientific Axiology Pasadena, WIPF &amp; Stock Pub.  -Hierro, G., (2014) Ética y feminismo. 3ª ed. México, UNAM.  -González, J., (1996) El ethos, destino del hombre. México, UNAM-FCE.  -Moore, E., (1903) Principio ético. New York, Mac Millan. -Platón, La República. Documento preparado por el programa de redes informáticas y productivas de la Universidad Nacional General San Martín.    </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¿Qué son los valores?</dc:title>
  <dc:creator>Lic. Mayra</dc:creator>
  <cp:lastModifiedBy>Marcos Hernandez Fragoso</cp:lastModifiedBy>
  <cp:revision>131</cp:revision>
  <dcterms:created xsi:type="dcterms:W3CDTF">2018-08-09T21:22:51Z</dcterms:created>
  <dcterms:modified xsi:type="dcterms:W3CDTF">2018-09-29T01:42:22Z</dcterms:modified>
</cp:coreProperties>
</file>