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3" r:id="rId1"/>
  </p:sldMasterIdLst>
  <p:notesMasterIdLst>
    <p:notesMasterId r:id="rId41"/>
  </p:notesMasterIdLst>
  <p:sldIdLst>
    <p:sldId id="256" r:id="rId2"/>
    <p:sldId id="292" r:id="rId3"/>
    <p:sldId id="293" r:id="rId4"/>
    <p:sldId id="257" r:id="rId5"/>
    <p:sldId id="258" r:id="rId6"/>
    <p:sldId id="259" r:id="rId7"/>
    <p:sldId id="260" r:id="rId8"/>
    <p:sldId id="261" r:id="rId9"/>
    <p:sldId id="262" r:id="rId10"/>
    <p:sldId id="263" r:id="rId11"/>
    <p:sldId id="264" r:id="rId12"/>
    <p:sldId id="265" r:id="rId13"/>
    <p:sldId id="266" r:id="rId14"/>
    <p:sldId id="267" r:id="rId15"/>
    <p:sldId id="268" r:id="rId16"/>
    <p:sldId id="272" r:id="rId17"/>
    <p:sldId id="273" r:id="rId18"/>
    <p:sldId id="274" r:id="rId19"/>
    <p:sldId id="275" r:id="rId20"/>
    <p:sldId id="295" r:id="rId21"/>
    <p:sldId id="294"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69" r:id="rId38"/>
    <p:sldId id="270" r:id="rId39"/>
    <p:sldId id="271" r:id="rId4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B5B2263-F81F-4739-9131-33278944CFF2}" type="datetimeFigureOut">
              <a:rPr lang="es-MX" smtClean="0"/>
              <a:t>28/09/2018</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B5FAB94-FA8E-43C6-81D5-36E158EDC48D}" type="slidenum">
              <a:rPr lang="es-MX" smtClean="0"/>
              <a:t>‹Nº›</a:t>
            </a:fld>
            <a:endParaRPr lang="es-MX"/>
          </a:p>
        </p:txBody>
      </p:sp>
    </p:spTree>
    <p:extLst>
      <p:ext uri="{BB962C8B-B14F-4D97-AF65-F5344CB8AC3E}">
        <p14:creationId xmlns:p14="http://schemas.microsoft.com/office/powerpoint/2010/main" val="14050830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Freeform 28"/>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lumMod val="75000"/>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editar el estilo de subtítulo del patrón</a:t>
            </a:r>
            <a:endParaRPr lang="en-US" dirty="0"/>
          </a:p>
        </p:txBody>
      </p:sp>
      <p:sp>
        <p:nvSpPr>
          <p:cNvPr id="4" name="Date Placeholder 3"/>
          <p:cNvSpPr>
            <a:spLocks noGrp="1"/>
          </p:cNvSpPr>
          <p:nvPr>
            <p:ph type="dt" sz="half" idx="10"/>
          </p:nvPr>
        </p:nvSpPr>
        <p:spPr/>
        <p:txBody>
          <a:bodyPr/>
          <a:lstStyle/>
          <a:p>
            <a:fld id="{93C60C28-8D2B-4D59-A314-8C9E38B32E59}" type="datetime1">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106E408-416F-4A05-BDA9-4BEEB19B72A8}" type="slidenum">
              <a:rPr lang="es-MX" smtClean="0"/>
              <a:t>‹Nº›</a:t>
            </a:fld>
            <a:endParaRPr lang="es-MX"/>
          </a:p>
        </p:txBody>
      </p:sp>
    </p:spTree>
    <p:extLst>
      <p:ext uri="{BB962C8B-B14F-4D97-AF65-F5344CB8AC3E}">
        <p14:creationId xmlns:p14="http://schemas.microsoft.com/office/powerpoint/2010/main" val="238034482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CE7D24C9-96B6-4AF4-9680-A054BB3EC536}" type="datetime1">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106E408-416F-4A05-BDA9-4BEEB19B72A8}" type="slidenum">
              <a:rPr lang="es-MX" smtClean="0"/>
              <a:t>‹Nº›</a:t>
            </a:fld>
            <a:endParaRPr lang="es-MX"/>
          </a:p>
        </p:txBody>
      </p:sp>
    </p:spTree>
    <p:extLst>
      <p:ext uri="{BB962C8B-B14F-4D97-AF65-F5344CB8AC3E}">
        <p14:creationId xmlns:p14="http://schemas.microsoft.com/office/powerpoint/2010/main" val="4009779978"/>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Editar el estilo de texto del patrón</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CE7D24C9-96B6-4AF4-9680-A054BB3EC536}" type="datetime1">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106E408-416F-4A05-BDA9-4BEEB19B72A8}" type="slidenum">
              <a:rPr lang="es-MX" smtClean="0"/>
              <a:t>‹Nº›</a:t>
            </a:fld>
            <a:endParaRPr lang="es-MX"/>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658897467"/>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CE7D24C9-96B6-4AF4-9680-A054BB3EC536}" type="datetime1">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106E408-416F-4A05-BDA9-4BEEB19B72A8}" type="slidenum">
              <a:rPr lang="es-MX" smtClean="0"/>
              <a:t>‹Nº›</a:t>
            </a:fld>
            <a:endParaRPr lang="es-MX"/>
          </a:p>
        </p:txBody>
      </p:sp>
    </p:spTree>
    <p:extLst>
      <p:ext uri="{BB962C8B-B14F-4D97-AF65-F5344CB8AC3E}">
        <p14:creationId xmlns:p14="http://schemas.microsoft.com/office/powerpoint/2010/main" val="3819940581"/>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Editar el estilo de texto del patrón</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CE7D24C9-96B6-4AF4-9680-A054BB3EC536}" type="datetime1">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106E408-416F-4A05-BDA9-4BEEB19B72A8}" type="slidenum">
              <a:rPr lang="es-MX" smtClean="0"/>
              <a:t>‹Nº›</a:t>
            </a:fld>
            <a:endParaRPr lang="es-MX"/>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057600115"/>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Editar el estilo de texto del patrón</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CE7D24C9-96B6-4AF4-9680-A054BB3EC536}" type="datetime1">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106E408-416F-4A05-BDA9-4BEEB19B72A8}" type="slidenum">
              <a:rPr lang="es-MX" smtClean="0"/>
              <a:t>‹Nº›</a:t>
            </a:fld>
            <a:endParaRPr lang="es-MX"/>
          </a:p>
        </p:txBody>
      </p:sp>
    </p:spTree>
    <p:extLst>
      <p:ext uri="{BB962C8B-B14F-4D97-AF65-F5344CB8AC3E}">
        <p14:creationId xmlns:p14="http://schemas.microsoft.com/office/powerpoint/2010/main" val="3551543826"/>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E520554-E58E-40C5-9A61-C387BB43AF6D}" type="datetime1">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106E408-416F-4A05-BDA9-4BEEB19B72A8}" type="slidenum">
              <a:rPr lang="es-MX" smtClean="0"/>
              <a:t>‹Nº›</a:t>
            </a:fld>
            <a:endParaRPr lang="es-MX"/>
          </a:p>
        </p:txBody>
      </p:sp>
    </p:spTree>
    <p:extLst>
      <p:ext uri="{BB962C8B-B14F-4D97-AF65-F5344CB8AC3E}">
        <p14:creationId xmlns:p14="http://schemas.microsoft.com/office/powerpoint/2010/main" val="265446486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3B8822B9-9EEB-4157-A738-BBC5D026728A}" type="datetime1">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106E408-416F-4A05-BDA9-4BEEB19B72A8}" type="slidenum">
              <a:rPr lang="es-MX" smtClean="0"/>
              <a:t>‹Nº›</a:t>
            </a:fld>
            <a:endParaRPr lang="es-MX"/>
          </a:p>
        </p:txBody>
      </p:sp>
    </p:spTree>
    <p:extLst>
      <p:ext uri="{BB962C8B-B14F-4D97-AF65-F5344CB8AC3E}">
        <p14:creationId xmlns:p14="http://schemas.microsoft.com/office/powerpoint/2010/main" val="33780560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12AB2FC6-A761-473F-B83B-14FEE080E82B}" type="datetime1">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106E408-416F-4A05-BDA9-4BEEB19B72A8}" type="slidenum">
              <a:rPr lang="es-MX" smtClean="0"/>
              <a:t>‹Nº›</a:t>
            </a:fld>
            <a:endParaRPr lang="es-MX"/>
          </a:p>
        </p:txBody>
      </p:sp>
    </p:spTree>
    <p:extLst>
      <p:ext uri="{BB962C8B-B14F-4D97-AF65-F5344CB8AC3E}">
        <p14:creationId xmlns:p14="http://schemas.microsoft.com/office/powerpoint/2010/main" val="384697433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DC22BFA0-79D8-4720-8CAC-DA383701801A}" type="datetime1">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106E408-416F-4A05-BDA9-4BEEB19B72A8}" type="slidenum">
              <a:rPr lang="es-MX" smtClean="0"/>
              <a:t>‹Nº›</a:t>
            </a:fld>
            <a:endParaRPr lang="es-MX"/>
          </a:p>
        </p:txBody>
      </p:sp>
    </p:spTree>
    <p:extLst>
      <p:ext uri="{BB962C8B-B14F-4D97-AF65-F5344CB8AC3E}">
        <p14:creationId xmlns:p14="http://schemas.microsoft.com/office/powerpoint/2010/main" val="399485909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ECB3C0DE-F7B8-4E19-A6AB-9B222E34B2E6}" type="datetime1">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5106E408-416F-4A05-BDA9-4BEEB19B72A8}" type="slidenum">
              <a:rPr lang="es-MX" smtClean="0"/>
              <a:t>‹Nº›</a:t>
            </a:fld>
            <a:endParaRPr lang="es-MX"/>
          </a:p>
        </p:txBody>
      </p:sp>
    </p:spTree>
    <p:extLst>
      <p:ext uri="{BB962C8B-B14F-4D97-AF65-F5344CB8AC3E}">
        <p14:creationId xmlns:p14="http://schemas.microsoft.com/office/powerpoint/2010/main" val="122448121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EFA53E08-1D79-4BBF-8793-6C4FD803F057}" type="datetime1">
              <a:rPr lang="es-MX" smtClean="0"/>
              <a:t>28/09/2018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5106E408-416F-4A05-BDA9-4BEEB19B72A8}" type="slidenum">
              <a:rPr lang="es-MX" smtClean="0"/>
              <a:t>‹Nº›</a:t>
            </a:fld>
            <a:endParaRPr lang="es-MX"/>
          </a:p>
        </p:txBody>
      </p:sp>
    </p:spTree>
    <p:extLst>
      <p:ext uri="{BB962C8B-B14F-4D97-AF65-F5344CB8AC3E}">
        <p14:creationId xmlns:p14="http://schemas.microsoft.com/office/powerpoint/2010/main" val="329435341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CE7D24C9-96B6-4AF4-9680-A054BB3EC536}" type="datetime1">
              <a:rPr lang="es-MX" smtClean="0"/>
              <a:t>28/09/2018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5106E408-416F-4A05-BDA9-4BEEB19B72A8}" type="slidenum">
              <a:rPr lang="es-MX" smtClean="0"/>
              <a:t>‹Nº›</a:t>
            </a:fld>
            <a:endParaRPr lang="es-MX"/>
          </a:p>
        </p:txBody>
      </p:sp>
    </p:spTree>
    <p:extLst>
      <p:ext uri="{BB962C8B-B14F-4D97-AF65-F5344CB8AC3E}">
        <p14:creationId xmlns:p14="http://schemas.microsoft.com/office/powerpoint/2010/main" val="3377811862"/>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46F4CB8-817E-46FE-AD51-0D194EDC9848}" type="datetime1">
              <a:rPr lang="es-MX" smtClean="0"/>
              <a:t>28/09/2018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5106E408-416F-4A05-BDA9-4BEEB19B72A8}" type="slidenum">
              <a:rPr lang="es-MX" smtClean="0"/>
              <a:t>‹Nº›</a:t>
            </a:fld>
            <a:endParaRPr lang="es-MX"/>
          </a:p>
        </p:txBody>
      </p:sp>
    </p:spTree>
    <p:extLst>
      <p:ext uri="{BB962C8B-B14F-4D97-AF65-F5344CB8AC3E}">
        <p14:creationId xmlns:p14="http://schemas.microsoft.com/office/powerpoint/2010/main" val="205245633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Editar el estilo de texto del patrón</a:t>
            </a:r>
          </a:p>
        </p:txBody>
      </p:sp>
      <p:sp>
        <p:nvSpPr>
          <p:cNvPr id="5" name="Date Placeholder 4"/>
          <p:cNvSpPr>
            <a:spLocks noGrp="1"/>
          </p:cNvSpPr>
          <p:nvPr>
            <p:ph type="dt" sz="half" idx="10"/>
          </p:nvPr>
        </p:nvSpPr>
        <p:spPr/>
        <p:txBody>
          <a:bodyPr/>
          <a:lstStyle/>
          <a:p>
            <a:fld id="{A33DF8A2-974E-4512-A379-4B8A8EDAC509}" type="datetime1">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5106E408-416F-4A05-BDA9-4BEEB19B72A8}" type="slidenum">
              <a:rPr lang="es-MX" smtClean="0"/>
              <a:t>‹Nº›</a:t>
            </a:fld>
            <a:endParaRPr lang="es-MX"/>
          </a:p>
        </p:txBody>
      </p:sp>
    </p:spTree>
    <p:extLst>
      <p:ext uri="{BB962C8B-B14F-4D97-AF65-F5344CB8AC3E}">
        <p14:creationId xmlns:p14="http://schemas.microsoft.com/office/powerpoint/2010/main" val="312321159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5" name="Date Placeholder 4"/>
          <p:cNvSpPr>
            <a:spLocks noGrp="1"/>
          </p:cNvSpPr>
          <p:nvPr>
            <p:ph type="dt" sz="half" idx="10"/>
          </p:nvPr>
        </p:nvSpPr>
        <p:spPr/>
        <p:txBody>
          <a:bodyPr/>
          <a:lstStyle/>
          <a:p>
            <a:fld id="{31E007FC-F013-40C8-851A-F95EF1917736}" type="datetime1">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5106E408-416F-4A05-BDA9-4BEEB19B72A8}" type="slidenum">
              <a:rPr lang="es-MX" smtClean="0"/>
              <a:t>‹Nº›</a:t>
            </a:fld>
            <a:endParaRPr lang="es-MX"/>
          </a:p>
        </p:txBody>
      </p:sp>
    </p:spTree>
    <p:extLst>
      <p:ext uri="{BB962C8B-B14F-4D97-AF65-F5344CB8AC3E}">
        <p14:creationId xmlns:p14="http://schemas.microsoft.com/office/powerpoint/2010/main" val="390864595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cxnSp>
          <p:nvCxnSpPr>
            <p:cNvPr id="7" name="Straight Connector 6"/>
            <p:cNvCxnSpPr/>
            <p:nvPr/>
          </p:nvCxnSpPr>
          <p:spPr>
            <a:xfrm flipV="1">
              <a:off x="5130830" y="4175605"/>
              <a:ext cx="4022475" cy="2682396"/>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7042707"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9" name="Freeform 8"/>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CE7D24C9-96B6-4AF4-9680-A054BB3EC536}" type="datetime1">
              <a:rPr lang="es-MX" smtClean="0"/>
              <a:t>28/09/2018</a:t>
            </a:fld>
            <a:endParaRPr lang="es-MX"/>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5106E408-416F-4A05-BDA9-4BEEB19B72A8}" type="slidenum">
              <a:rPr lang="es-MX" smtClean="0"/>
              <a:t>‹Nº›</a:t>
            </a:fld>
            <a:endParaRPr lang="es-MX"/>
          </a:p>
        </p:txBody>
      </p:sp>
    </p:spTree>
    <p:extLst>
      <p:ext uri="{BB962C8B-B14F-4D97-AF65-F5344CB8AC3E}">
        <p14:creationId xmlns:p14="http://schemas.microsoft.com/office/powerpoint/2010/main" val="4014115963"/>
      </p:ext>
    </p:extLst>
  </p:cSld>
  <p:clrMap bg1="dk1" tx1="lt1" bg2="dk2" tx2="lt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 id="2147483726" r:id="rId13"/>
    <p:sldLayoutId id="2147483727" r:id="rId14"/>
    <p:sldLayoutId id="2147483728" r:id="rId15"/>
    <p:sldLayoutId id="2147483729" r:id="rId16"/>
  </p:sldLayoutIdLst>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hf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00608" y="2348880"/>
            <a:ext cx="7543800" cy="2017911"/>
          </a:xfrm>
        </p:spPr>
        <p:txBody>
          <a:bodyPr/>
          <a:lstStyle/>
          <a:p>
            <a:pPr algn="ctr"/>
            <a:r>
              <a:rPr lang="es-ES" sz="4000" dirty="0">
                <a:effectLst>
                  <a:outerShdw blurRad="38100" dist="38100" dir="2700000" algn="tl">
                    <a:srgbClr val="000000">
                      <a:alpha val="43137"/>
                    </a:srgbClr>
                  </a:outerShdw>
                </a:effectLst>
              </a:rPr>
              <a:t>CONTEXTO DE LA POLÍTICA MACROECONÓMICA</a:t>
            </a:r>
            <a:endParaRPr lang="es-MX" sz="4000" dirty="0">
              <a:effectLst>
                <a:outerShdw blurRad="38100" dist="38100" dir="2700000" algn="tl">
                  <a:srgbClr val="000000">
                    <a:alpha val="43137"/>
                  </a:srgbClr>
                </a:outerShdw>
              </a:effectLst>
            </a:endParaRPr>
          </a:p>
        </p:txBody>
      </p:sp>
      <p:sp>
        <p:nvSpPr>
          <p:cNvPr id="3" name="2 Subtítulo"/>
          <p:cNvSpPr>
            <a:spLocks noGrp="1"/>
          </p:cNvSpPr>
          <p:nvPr>
            <p:ph type="subTitle" idx="1"/>
          </p:nvPr>
        </p:nvSpPr>
        <p:spPr>
          <a:xfrm>
            <a:off x="467544" y="404664"/>
            <a:ext cx="8062912" cy="4752528"/>
          </a:xfrm>
        </p:spPr>
        <p:txBody>
          <a:bodyPr>
            <a:noAutofit/>
          </a:bodyPr>
          <a:lstStyle/>
          <a:p>
            <a:pPr algn="ctr"/>
            <a:r>
              <a:rPr lang="es-ES" sz="2400" dirty="0">
                <a:solidFill>
                  <a:schemeClr val="accent3">
                    <a:lumMod val="75000"/>
                  </a:schemeClr>
                </a:solidFill>
              </a:rPr>
              <a:t>Universidad Autónoma del Estado de México</a:t>
            </a:r>
            <a:br>
              <a:rPr lang="es-ES" sz="2400" dirty="0">
                <a:solidFill>
                  <a:schemeClr val="accent3">
                    <a:lumMod val="75000"/>
                  </a:schemeClr>
                </a:solidFill>
              </a:rPr>
            </a:br>
            <a:r>
              <a:rPr lang="es-ES" sz="2400" dirty="0">
                <a:solidFill>
                  <a:schemeClr val="accent3">
                    <a:lumMod val="75000"/>
                  </a:schemeClr>
                </a:solidFill>
              </a:rPr>
              <a:t>Facultad de Economía</a:t>
            </a:r>
            <a:br>
              <a:rPr lang="es-ES" sz="2400" dirty="0">
                <a:solidFill>
                  <a:schemeClr val="accent3">
                    <a:lumMod val="75000"/>
                  </a:schemeClr>
                </a:solidFill>
              </a:rPr>
            </a:br>
            <a:br>
              <a:rPr lang="es-ES" sz="2400" dirty="0">
                <a:solidFill>
                  <a:schemeClr val="accent3">
                    <a:lumMod val="75000"/>
                  </a:schemeClr>
                </a:solidFill>
              </a:rPr>
            </a:br>
            <a:r>
              <a:rPr lang="es-ES" sz="2400" dirty="0">
                <a:solidFill>
                  <a:schemeClr val="accent3">
                    <a:lumMod val="75000"/>
                  </a:schemeClr>
                </a:solidFill>
              </a:rPr>
              <a:t>Licenciatura en Economía </a:t>
            </a:r>
          </a:p>
          <a:p>
            <a:pPr algn="ctr"/>
            <a:endParaRPr lang="es-ES" sz="2400" dirty="0">
              <a:solidFill>
                <a:schemeClr val="accent3">
                  <a:lumMod val="75000"/>
                </a:schemeClr>
              </a:solidFill>
            </a:endParaRPr>
          </a:p>
          <a:p>
            <a:pPr algn="ctr"/>
            <a:r>
              <a:rPr lang="es-ES" sz="2400" dirty="0">
                <a:solidFill>
                  <a:schemeClr val="accent3">
                    <a:lumMod val="75000"/>
                  </a:schemeClr>
                </a:solidFill>
              </a:rPr>
              <a:t>Macroeconomía</a:t>
            </a:r>
          </a:p>
          <a:p>
            <a:pPr algn="ctr"/>
            <a:endParaRPr lang="es-ES" sz="2400" dirty="0">
              <a:solidFill>
                <a:schemeClr val="accent3">
                  <a:lumMod val="75000"/>
                </a:schemeClr>
              </a:solidFill>
            </a:endParaRPr>
          </a:p>
          <a:p>
            <a:pPr algn="ctr"/>
            <a:endParaRPr lang="es-ES" sz="2400" dirty="0">
              <a:solidFill>
                <a:schemeClr val="accent3">
                  <a:lumMod val="75000"/>
                </a:schemeClr>
              </a:solidFill>
            </a:endParaRPr>
          </a:p>
          <a:p>
            <a:pPr algn="ctr"/>
            <a:endParaRPr lang="es-ES" sz="2400" dirty="0">
              <a:solidFill>
                <a:schemeClr val="accent3">
                  <a:lumMod val="75000"/>
                </a:schemeClr>
              </a:solidFill>
            </a:endParaRPr>
          </a:p>
          <a:p>
            <a:pPr algn="ctr"/>
            <a:br>
              <a:rPr lang="es-ES" sz="2400" dirty="0">
                <a:solidFill>
                  <a:schemeClr val="accent3">
                    <a:lumMod val="75000"/>
                  </a:schemeClr>
                </a:solidFill>
              </a:rPr>
            </a:br>
            <a:r>
              <a:rPr lang="es-ES" sz="2400" dirty="0">
                <a:solidFill>
                  <a:schemeClr val="accent3">
                    <a:lumMod val="75000"/>
                  </a:schemeClr>
                </a:solidFill>
              </a:rPr>
              <a:t>Material didáctico: Visión sólo </a:t>
            </a:r>
            <a:r>
              <a:rPr lang="es-ES" sz="2400" dirty="0" err="1">
                <a:solidFill>
                  <a:schemeClr val="accent3">
                    <a:lumMod val="75000"/>
                  </a:schemeClr>
                </a:solidFill>
              </a:rPr>
              <a:t>proyectables</a:t>
            </a:r>
            <a:endParaRPr lang="es-MX" sz="2400" dirty="0">
              <a:solidFill>
                <a:schemeClr val="accent3">
                  <a:lumMod val="75000"/>
                </a:schemeClr>
              </a:solidFill>
            </a:endParaRPr>
          </a:p>
        </p:txBody>
      </p:sp>
      <p:sp>
        <p:nvSpPr>
          <p:cNvPr id="7" name="6 Marcador de número de diapositiva"/>
          <p:cNvSpPr>
            <a:spLocks noGrp="1"/>
          </p:cNvSpPr>
          <p:nvPr>
            <p:ph type="sldNum" sz="quarter" idx="12"/>
          </p:nvPr>
        </p:nvSpPr>
        <p:spPr/>
        <p:txBody>
          <a:bodyPr/>
          <a:lstStyle/>
          <a:p>
            <a:fld id="{5106E408-416F-4A05-BDA9-4BEEB19B72A8}" type="slidenum">
              <a:rPr lang="es-MX" smtClean="0"/>
              <a:t>1</a:t>
            </a:fld>
            <a:endParaRPr lang="es-MX"/>
          </a:p>
        </p:txBody>
      </p:sp>
      <p:sp>
        <p:nvSpPr>
          <p:cNvPr id="4" name="3 Rectángulo"/>
          <p:cNvSpPr/>
          <p:nvPr/>
        </p:nvSpPr>
        <p:spPr>
          <a:xfrm>
            <a:off x="2309569" y="5451546"/>
            <a:ext cx="4336828" cy="369332"/>
          </a:xfrm>
          <a:prstGeom prst="rect">
            <a:avLst/>
          </a:prstGeom>
        </p:spPr>
        <p:txBody>
          <a:bodyPr wrap="none">
            <a:spAutoFit/>
          </a:bodyPr>
          <a:lstStyle/>
          <a:p>
            <a:r>
              <a:rPr lang="es-ES" dirty="0"/>
              <a:t>Presenta: Mtro. Elías Eduardo Gutiérrez Alva</a:t>
            </a:r>
            <a:endParaRPr lang="es-MX" dirty="0"/>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784" y="116633"/>
            <a:ext cx="1079832" cy="9745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44408" y="44625"/>
            <a:ext cx="936104" cy="8939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7 CuadroTexto"/>
          <p:cNvSpPr txBox="1"/>
          <p:nvPr/>
        </p:nvSpPr>
        <p:spPr>
          <a:xfrm>
            <a:off x="3419872" y="6041363"/>
            <a:ext cx="2664296" cy="400110"/>
          </a:xfrm>
          <a:prstGeom prst="rect">
            <a:avLst/>
          </a:prstGeom>
          <a:noFill/>
        </p:spPr>
        <p:txBody>
          <a:bodyPr wrap="square" rtlCol="0">
            <a:spAutoFit/>
          </a:bodyPr>
          <a:lstStyle/>
          <a:p>
            <a:r>
              <a:rPr lang="es-ES" sz="2000" dirty="0"/>
              <a:t>Septiembre 2018</a:t>
            </a:r>
            <a:endParaRPr lang="es-MX" sz="2000" dirty="0"/>
          </a:p>
        </p:txBody>
      </p:sp>
    </p:spTree>
    <p:extLst>
      <p:ext uri="{BB962C8B-B14F-4D97-AF65-F5344CB8AC3E}">
        <p14:creationId xmlns:p14="http://schemas.microsoft.com/office/powerpoint/2010/main" val="175139064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267494"/>
            <a:ext cx="8640960" cy="1399032"/>
          </a:xfrm>
        </p:spPr>
        <p:txBody>
          <a:bodyPr/>
          <a:lstStyle/>
          <a:p>
            <a:pPr algn="ctr"/>
            <a:r>
              <a:rPr lang="es-ES" dirty="0"/>
              <a:t>CIENCIAS SOCIALES Y ACCIÓN</a:t>
            </a:r>
            <a:endParaRPr lang="es-MX" dirty="0"/>
          </a:p>
        </p:txBody>
      </p:sp>
      <p:sp>
        <p:nvSpPr>
          <p:cNvPr id="3" name="2 Marcador de contenido"/>
          <p:cNvSpPr>
            <a:spLocks noGrp="1"/>
          </p:cNvSpPr>
          <p:nvPr>
            <p:ph idx="1"/>
          </p:nvPr>
        </p:nvSpPr>
        <p:spPr/>
        <p:txBody>
          <a:bodyPr>
            <a:normAutofit/>
          </a:bodyPr>
          <a:lstStyle/>
          <a:p>
            <a:pPr marL="64008" indent="0" algn="just">
              <a:buNone/>
            </a:pPr>
            <a:r>
              <a:rPr lang="es-ES" dirty="0"/>
              <a:t>Con carácter general, la ciencia se considera un modo de conocimiento que aspira a formular —mediante lenguajes rigurosos y apropiados— las leyes por medio de las cuales se rigen los fenómenos. Las ciencias empíricas, en concreto, no sólo pretenden describir  un fenómeno, unos hechos, unos comportamientos, sino también, y sobre todo, explicar o entender cómo y por qué se produce. A la ciencia no le preocupa sólo el qué, cuándo y dónde, sino en definitiva y predominantemente el por qué de los fenómenos que investiga.</a:t>
            </a:r>
            <a:endParaRPr lang="es-MX"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10</a:t>
            </a:fld>
            <a:endParaRPr lang="es-MX"/>
          </a:p>
        </p:txBody>
      </p:sp>
    </p:spTree>
    <p:extLst>
      <p:ext uri="{BB962C8B-B14F-4D97-AF65-F5344CB8AC3E}">
        <p14:creationId xmlns:p14="http://schemas.microsoft.com/office/powerpoint/2010/main" val="115479606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Campo de las ciencias sociales </a:t>
            </a:r>
            <a:endParaRPr lang="es-MX" dirty="0"/>
          </a:p>
        </p:txBody>
      </p:sp>
      <p:sp>
        <p:nvSpPr>
          <p:cNvPr id="3" name="2 Marcador de contenido"/>
          <p:cNvSpPr>
            <a:spLocks noGrp="1"/>
          </p:cNvSpPr>
          <p:nvPr>
            <p:ph idx="1"/>
          </p:nvPr>
        </p:nvSpPr>
        <p:spPr/>
        <p:txBody>
          <a:bodyPr>
            <a:normAutofit/>
          </a:bodyPr>
          <a:lstStyle/>
          <a:p>
            <a:pPr algn="just"/>
            <a:r>
              <a:rPr lang="es-ES" dirty="0"/>
              <a:t>M. </a:t>
            </a:r>
            <a:r>
              <a:rPr lang="es-ES" dirty="0" err="1"/>
              <a:t>Duverger</a:t>
            </a:r>
            <a:r>
              <a:rPr lang="es-ES" dirty="0"/>
              <a:t> y T. S. </a:t>
            </a:r>
            <a:r>
              <a:rPr lang="es-ES" dirty="0" err="1"/>
              <a:t>Siney</a:t>
            </a:r>
            <a:r>
              <a:rPr lang="es-ES" dirty="0"/>
              <a:t> señalaron en el campo de las ciencias sociales la práctica se ve obligada a adelantarse a la teoría.</a:t>
            </a:r>
          </a:p>
          <a:p>
            <a:pPr algn="just"/>
            <a:r>
              <a:rPr lang="es-ES" dirty="0"/>
              <a:t>Las necesidades y exigencias sociales las que normalmente animan y demandan que se actúe en muchos terrenos, a pesar de que la teoría quizás no haya logrado explicar todavía muchos de los problemas y acontecimientos reales.</a:t>
            </a:r>
            <a:endParaRPr lang="es-MX"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11</a:t>
            </a:fld>
            <a:endParaRPr lang="es-MX"/>
          </a:p>
        </p:txBody>
      </p:sp>
    </p:spTree>
    <p:extLst>
      <p:ext uri="{BB962C8B-B14F-4D97-AF65-F5344CB8AC3E}">
        <p14:creationId xmlns:p14="http://schemas.microsoft.com/office/powerpoint/2010/main" val="401369303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a:t>La economía como ciencia orientada a la praxis</a:t>
            </a:r>
            <a:endParaRPr lang="es-MX" dirty="0"/>
          </a:p>
        </p:txBody>
      </p:sp>
      <p:sp>
        <p:nvSpPr>
          <p:cNvPr id="3" name="2 Marcador de contenido"/>
          <p:cNvSpPr>
            <a:spLocks noGrp="1"/>
          </p:cNvSpPr>
          <p:nvPr>
            <p:ph idx="1"/>
          </p:nvPr>
        </p:nvSpPr>
        <p:spPr/>
        <p:txBody>
          <a:bodyPr>
            <a:normAutofit/>
          </a:bodyPr>
          <a:lstStyle/>
          <a:p>
            <a:pPr marL="406908" indent="-342900" algn="just"/>
            <a:r>
              <a:rPr lang="es-ES" dirty="0"/>
              <a:t>El análisis del desarrollo de las distintas doctrinas económicas permite afirmar que la Economía ha sido y sigue siendo, con carácter general, una ciencia </a:t>
            </a:r>
            <a:r>
              <a:rPr lang="es-ES" dirty="0" err="1"/>
              <a:t>praxeológica</a:t>
            </a:r>
            <a:r>
              <a:rPr lang="es-ES" dirty="0"/>
              <a:t>.</a:t>
            </a:r>
          </a:p>
          <a:p>
            <a:pPr marL="406908" indent="-342900" algn="just"/>
            <a:r>
              <a:rPr lang="es-ES" dirty="0"/>
              <a:t>Una ciencia que genera un tipo de conocimientos que se orientan a la acción eficaz para gobernar las economías, evitando errores importantes, y para orientar sobre cómo pueden alcanzarse determinados objetivos. </a:t>
            </a:r>
            <a:endParaRPr lang="es-MX"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12</a:t>
            </a:fld>
            <a:endParaRPr lang="es-MX"/>
          </a:p>
        </p:txBody>
      </p:sp>
    </p:spTree>
    <p:extLst>
      <p:ext uri="{BB962C8B-B14F-4D97-AF65-F5344CB8AC3E}">
        <p14:creationId xmlns:p14="http://schemas.microsoft.com/office/powerpoint/2010/main" val="116082836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Relación entre teoría y praxis </a:t>
            </a:r>
            <a:endParaRPr lang="es-MX" dirty="0"/>
          </a:p>
        </p:txBody>
      </p:sp>
      <p:sp>
        <p:nvSpPr>
          <p:cNvPr id="3" name="2 Marcador de contenido"/>
          <p:cNvSpPr>
            <a:spLocks noGrp="1"/>
          </p:cNvSpPr>
          <p:nvPr>
            <p:ph idx="1"/>
          </p:nvPr>
        </p:nvSpPr>
        <p:spPr/>
        <p:txBody>
          <a:bodyPr>
            <a:normAutofit/>
          </a:bodyPr>
          <a:lstStyle/>
          <a:p>
            <a:pPr algn="just"/>
            <a:r>
              <a:rPr lang="es-ES" dirty="0"/>
              <a:t>Dentro de las ciencias sociales, el campo problemático de la Economía son las relaciones de producción, intercambio y distribución de bienes y servicios entre los agentes sociales. </a:t>
            </a:r>
          </a:p>
          <a:p>
            <a:pPr algn="just"/>
            <a:r>
              <a:rPr lang="es-ES" dirty="0"/>
              <a:t>De forma implícita, se parte del supuesto de que este tipo de actividades humanas responden a mecanismos cuyo adecuado conocimiento no sólo tiene un valor intrínseco, es decir, como especulación científica y avance del conocimiento humano, sino que puede favorecer su mejora y su posible regulación para alcanzar los fines que se consideren deseables en función de unos valores sociales aceptados con generalidad</a:t>
            </a:r>
            <a:endParaRPr lang="es-MX"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13</a:t>
            </a:fld>
            <a:endParaRPr lang="es-MX"/>
          </a:p>
        </p:txBody>
      </p:sp>
    </p:spTree>
    <p:extLst>
      <p:ext uri="{BB962C8B-B14F-4D97-AF65-F5344CB8AC3E}">
        <p14:creationId xmlns:p14="http://schemas.microsoft.com/office/powerpoint/2010/main" val="235756913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a:t>EL DEBATE ENTRE LO POSITIVO Y LO NORMATIVO</a:t>
            </a:r>
            <a:endParaRPr lang="es-MX" dirty="0"/>
          </a:p>
        </p:txBody>
      </p:sp>
      <p:sp>
        <p:nvSpPr>
          <p:cNvPr id="3" name="2 Marcador de contenido"/>
          <p:cNvSpPr>
            <a:spLocks noGrp="1"/>
          </p:cNvSpPr>
          <p:nvPr>
            <p:ph idx="1"/>
          </p:nvPr>
        </p:nvSpPr>
        <p:spPr/>
        <p:txBody>
          <a:bodyPr/>
          <a:lstStyle/>
          <a:p>
            <a:pPr marL="64008" indent="0" algn="just">
              <a:buNone/>
            </a:pPr>
            <a:r>
              <a:rPr lang="es-ES" dirty="0"/>
              <a:t>David Hume (1711-1780) figura casi siempre entre quienes primero defendieron la necesidad de </a:t>
            </a:r>
            <a:r>
              <a:rPr lang="es-ES" i="1" dirty="0"/>
              <a:t>separar</a:t>
            </a:r>
            <a:r>
              <a:rPr lang="es-ES" dirty="0"/>
              <a:t> claramente el campo del «ser», es decir, de lo que es, del mundo del «deber ser», equivalente a cómo se desea que las cosas sean o debieran ser.</a:t>
            </a:r>
            <a:endParaRPr lang="es-MX"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14</a:t>
            </a:fld>
            <a:endParaRPr lang="es-MX"/>
          </a:p>
        </p:txBody>
      </p:sp>
    </p:spTree>
    <p:extLst>
      <p:ext uri="{BB962C8B-B14F-4D97-AF65-F5344CB8AC3E}">
        <p14:creationId xmlns:p14="http://schemas.microsoft.com/office/powerpoint/2010/main" val="140717610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Regla de Hume</a:t>
            </a:r>
            <a:endParaRPr lang="es-MX" dirty="0"/>
          </a:p>
        </p:txBody>
      </p:sp>
      <p:sp>
        <p:nvSpPr>
          <p:cNvPr id="3" name="2 Marcador de contenido"/>
          <p:cNvSpPr>
            <a:spLocks noGrp="1"/>
          </p:cNvSpPr>
          <p:nvPr>
            <p:ph idx="1"/>
          </p:nvPr>
        </p:nvSpPr>
        <p:spPr/>
        <p:txBody>
          <a:bodyPr>
            <a:normAutofit/>
          </a:bodyPr>
          <a:lstStyle/>
          <a:p>
            <a:pPr algn="just"/>
            <a:r>
              <a:rPr lang="es-ES" dirty="0"/>
              <a:t>Implica la prohibición de discurrir directamente del </a:t>
            </a:r>
            <a:r>
              <a:rPr lang="es-ES" dirty="0">
                <a:effectLst>
                  <a:outerShdw blurRad="38100" dist="38100" dir="2700000" algn="tl">
                    <a:srgbClr val="000000">
                      <a:alpha val="43137"/>
                    </a:srgbClr>
                  </a:outerShdw>
                </a:effectLst>
              </a:rPr>
              <a:t>ser</a:t>
            </a:r>
            <a:r>
              <a:rPr lang="es-ES" dirty="0"/>
              <a:t> al </a:t>
            </a:r>
            <a:r>
              <a:rPr lang="es-ES" dirty="0">
                <a:effectLst>
                  <a:outerShdw blurRad="38100" dist="38100" dir="2700000" algn="tl">
                    <a:srgbClr val="000000">
                      <a:alpha val="43137"/>
                    </a:srgbClr>
                  </a:outerShdw>
                </a:effectLst>
              </a:rPr>
              <a:t>deber ser </a:t>
            </a:r>
            <a:r>
              <a:rPr lang="es-ES" dirty="0"/>
              <a:t>se convirtió en un punto de referencia para definir </a:t>
            </a:r>
            <a:r>
              <a:rPr lang="es-ES" dirty="0">
                <a:effectLst>
                  <a:outerShdw blurRad="38100" dist="38100" dir="2700000" algn="tl">
                    <a:srgbClr val="000000">
                      <a:alpha val="43137"/>
                    </a:srgbClr>
                  </a:outerShdw>
                </a:effectLst>
              </a:rPr>
              <a:t>hasta donde podía y hasta donde debía llegar el economista</a:t>
            </a:r>
            <a:r>
              <a:rPr lang="es-ES" dirty="0"/>
              <a:t>, o cualquier científico social.</a:t>
            </a:r>
          </a:p>
          <a:p>
            <a:pPr algn="just"/>
            <a:r>
              <a:rPr lang="es-ES" dirty="0"/>
              <a:t>El terreno que es propio ya del «arte», de la política; es decir, el de las recomendaciones o sugerencias prácticas, que sin duda están condicionadas por las preferencias y juicios de valor de quien las ofrece y donde con frecuencia se mezclan ya diferentes planteamientos ideológicos. </a:t>
            </a:r>
            <a:endParaRPr lang="es-MX"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15</a:t>
            </a:fld>
            <a:endParaRPr lang="es-MX"/>
          </a:p>
        </p:txBody>
      </p:sp>
    </p:spTree>
    <p:extLst>
      <p:ext uri="{BB962C8B-B14F-4D97-AF65-F5344CB8AC3E}">
        <p14:creationId xmlns:p14="http://schemas.microsoft.com/office/powerpoint/2010/main" val="30647038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Jeremy Bentham (1748 – 1832)</a:t>
            </a:r>
            <a:endParaRPr lang="es-MX" dirty="0"/>
          </a:p>
        </p:txBody>
      </p:sp>
      <p:sp>
        <p:nvSpPr>
          <p:cNvPr id="3" name="2 Marcador de contenido"/>
          <p:cNvSpPr>
            <a:spLocks noGrp="1"/>
          </p:cNvSpPr>
          <p:nvPr>
            <p:ph idx="1"/>
          </p:nvPr>
        </p:nvSpPr>
        <p:spPr/>
        <p:txBody>
          <a:bodyPr>
            <a:normAutofit fontScale="85000" lnSpcReduction="20000"/>
          </a:bodyPr>
          <a:lstStyle/>
          <a:p>
            <a:pPr algn="just"/>
            <a:r>
              <a:rPr lang="es-ES" sz="2400" dirty="0"/>
              <a:t>Formuló también la necesidad de diferenciar en Economía entre la «ciencia» y el «arte». </a:t>
            </a:r>
          </a:p>
          <a:p>
            <a:pPr algn="just"/>
            <a:r>
              <a:rPr lang="es-ES" sz="2400" dirty="0"/>
              <a:t>La primera fue considerada por él como un medio para la acción y ambas (ciencia y arte) formaban un todo: «entre el arte y la ciencia, en el campo del pensamiento y de la acción, no hay un solo lugar que pertenezca a uno solo de ellos con exclusión del otro. </a:t>
            </a:r>
          </a:p>
          <a:p>
            <a:pPr algn="just"/>
            <a:r>
              <a:rPr lang="es-ES" sz="2400" dirty="0"/>
              <a:t>En cualquier lugar en que se encuentre una parte de uno de ellos puede verse también una parte del otro; cualquier lugar ocupado por la ciencia o por el arte está ocupado por ambos: está ocupado por los dos en posesión conjunta...».</a:t>
            </a:r>
            <a:endParaRPr lang="es-MX" sz="2400"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16</a:t>
            </a:fld>
            <a:endParaRPr lang="es-MX"/>
          </a:p>
        </p:txBody>
      </p:sp>
    </p:spTree>
    <p:extLst>
      <p:ext uri="{BB962C8B-B14F-4D97-AF65-F5344CB8AC3E}">
        <p14:creationId xmlns:p14="http://schemas.microsoft.com/office/powerpoint/2010/main" val="349554273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09599" y="609600"/>
            <a:ext cx="6914729" cy="1320800"/>
          </a:xfrm>
        </p:spPr>
        <p:txBody>
          <a:bodyPr>
            <a:normAutofit fontScale="90000"/>
          </a:bodyPr>
          <a:lstStyle/>
          <a:p>
            <a:r>
              <a:rPr lang="es-ES" sz="4400" dirty="0"/>
              <a:t>J. Stuart </a:t>
            </a:r>
            <a:r>
              <a:rPr lang="es-ES" sz="4400" dirty="0" err="1"/>
              <a:t>Mill</a:t>
            </a:r>
            <a:r>
              <a:rPr lang="es-ES" sz="4400" dirty="0"/>
              <a:t> (1806-1873) y Nassau </a:t>
            </a:r>
            <a:r>
              <a:rPr lang="es-ES" sz="4400" dirty="0" err="1"/>
              <a:t>Senior</a:t>
            </a:r>
            <a:r>
              <a:rPr lang="es-ES" sz="4400" dirty="0"/>
              <a:t> (1790-1864)</a:t>
            </a:r>
            <a:endParaRPr lang="es-MX" dirty="0"/>
          </a:p>
        </p:txBody>
      </p:sp>
      <p:sp>
        <p:nvSpPr>
          <p:cNvPr id="3" name="2 Marcador de contenido"/>
          <p:cNvSpPr>
            <a:spLocks noGrp="1"/>
          </p:cNvSpPr>
          <p:nvPr>
            <p:ph idx="1"/>
          </p:nvPr>
        </p:nvSpPr>
        <p:spPr/>
        <p:txBody>
          <a:bodyPr>
            <a:normAutofit fontScale="92500" lnSpcReduction="10000"/>
          </a:bodyPr>
          <a:lstStyle/>
          <a:p>
            <a:pPr algn="just"/>
            <a:r>
              <a:rPr lang="es-ES" sz="2800" dirty="0"/>
              <a:t>Afirmaron de forma algo más contundente que otros autores contemporáneos la necesidad de separar la ciencia del arte en Economía, entendiendo este último como la «aplicación» de las predicciones de la ciencia, junto con los deseos sociales, para definir un cuerpo de reglas, una especie de código de política económica.</a:t>
            </a:r>
            <a:endParaRPr lang="es-MX" sz="2800"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17</a:t>
            </a:fld>
            <a:endParaRPr lang="es-MX"/>
          </a:p>
        </p:txBody>
      </p:sp>
    </p:spTree>
    <p:extLst>
      <p:ext uri="{BB962C8B-B14F-4D97-AF65-F5344CB8AC3E}">
        <p14:creationId xmlns:p14="http://schemas.microsoft.com/office/powerpoint/2010/main" val="202024691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09599" y="609600"/>
            <a:ext cx="7706817" cy="1320800"/>
          </a:xfrm>
        </p:spPr>
        <p:txBody>
          <a:bodyPr>
            <a:normAutofit fontScale="90000"/>
          </a:bodyPr>
          <a:lstStyle/>
          <a:p>
            <a:r>
              <a:rPr lang="es-ES" sz="4400" dirty="0"/>
              <a:t>John </a:t>
            </a:r>
            <a:r>
              <a:rPr lang="es-ES" sz="4400" dirty="0" err="1"/>
              <a:t>Neville</a:t>
            </a:r>
            <a:r>
              <a:rPr lang="es-ES" sz="4400" dirty="0"/>
              <a:t> Keynes (1852-1949)</a:t>
            </a:r>
            <a:endParaRPr lang="es-MX" dirty="0"/>
          </a:p>
        </p:txBody>
      </p:sp>
      <p:sp>
        <p:nvSpPr>
          <p:cNvPr id="3" name="2 Marcador de contenido"/>
          <p:cNvSpPr>
            <a:spLocks noGrp="1"/>
          </p:cNvSpPr>
          <p:nvPr>
            <p:ph idx="1"/>
          </p:nvPr>
        </p:nvSpPr>
        <p:spPr/>
        <p:txBody>
          <a:bodyPr>
            <a:normAutofit lnSpcReduction="10000"/>
          </a:bodyPr>
          <a:lstStyle/>
          <a:p>
            <a:pPr algn="just"/>
            <a:r>
              <a:rPr lang="es-ES" sz="2400" dirty="0"/>
              <a:t>Uno de los iniciadores de campo científico de la Economía. En su obra </a:t>
            </a:r>
            <a:r>
              <a:rPr lang="es-ES" sz="2400" i="1" dirty="0" err="1"/>
              <a:t>The</a:t>
            </a:r>
            <a:r>
              <a:rPr lang="es-ES" sz="2400" i="1" dirty="0"/>
              <a:t> </a:t>
            </a:r>
            <a:r>
              <a:rPr lang="es-ES" sz="2400" i="1" dirty="0" err="1"/>
              <a:t>Scope</a:t>
            </a:r>
            <a:r>
              <a:rPr lang="es-ES" sz="2400" i="1" dirty="0"/>
              <a:t> and </a:t>
            </a:r>
            <a:r>
              <a:rPr lang="es-ES" sz="2400" i="1" dirty="0" err="1"/>
              <a:t>method</a:t>
            </a:r>
            <a:r>
              <a:rPr lang="es-ES" sz="2400" i="1" dirty="0"/>
              <a:t> and </a:t>
            </a:r>
            <a:r>
              <a:rPr lang="es-ES" sz="2400" i="1" dirty="0" err="1"/>
              <a:t>Political</a:t>
            </a:r>
            <a:r>
              <a:rPr lang="es-ES" sz="2400" i="1" dirty="0"/>
              <a:t> </a:t>
            </a:r>
            <a:r>
              <a:rPr lang="es-ES" sz="2400" i="1" dirty="0" err="1"/>
              <a:t>Economy</a:t>
            </a:r>
            <a:r>
              <a:rPr lang="es-ES" sz="2400" i="1" dirty="0"/>
              <a:t> (1890), </a:t>
            </a:r>
            <a:r>
              <a:rPr lang="es-ES" sz="2400" dirty="0"/>
              <a:t>este autor propuso distinguir claramente entre la Economía Política, considerada como </a:t>
            </a:r>
            <a:r>
              <a:rPr lang="es-ES" sz="2400" dirty="0">
                <a:effectLst>
                  <a:outerShdw blurRad="38100" dist="38100" dir="2700000" algn="tl">
                    <a:srgbClr val="000000">
                      <a:alpha val="43137"/>
                    </a:srgbClr>
                  </a:outerShdw>
                </a:effectLst>
              </a:rPr>
              <a:t>ciencia positiva </a:t>
            </a:r>
            <a:r>
              <a:rPr lang="es-ES" sz="2400" dirty="0"/>
              <a:t>(el estudio del «ser», del «cómo son» las cosas, de los hechos), y Economía Aplicada, el llamado «arte», que debía definirse como una rama de la filosofía política y social interesada en las cuestiones económicas. </a:t>
            </a:r>
            <a:endParaRPr lang="es-MX" sz="2400"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18</a:t>
            </a:fld>
            <a:endParaRPr lang="es-MX"/>
          </a:p>
        </p:txBody>
      </p:sp>
    </p:spTree>
    <p:extLst>
      <p:ext uri="{BB962C8B-B14F-4D97-AF65-F5344CB8AC3E}">
        <p14:creationId xmlns:p14="http://schemas.microsoft.com/office/powerpoint/2010/main" val="411111324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Adam Smith afirma…</a:t>
            </a:r>
            <a:endParaRPr lang="es-MX" dirty="0"/>
          </a:p>
        </p:txBody>
      </p:sp>
      <p:sp>
        <p:nvSpPr>
          <p:cNvPr id="3" name="2 Marcador de contenido"/>
          <p:cNvSpPr>
            <a:spLocks noGrp="1"/>
          </p:cNvSpPr>
          <p:nvPr>
            <p:ph idx="1"/>
          </p:nvPr>
        </p:nvSpPr>
        <p:spPr/>
        <p:txBody>
          <a:bodyPr>
            <a:normAutofit lnSpcReduction="10000"/>
          </a:bodyPr>
          <a:lstStyle/>
          <a:p>
            <a:pPr algn="just"/>
            <a:r>
              <a:rPr lang="es-ES" sz="2400" dirty="0"/>
              <a:t>«Los economistas han estado siempre relacionados con la política; aunque a primera vista pudiera parecer que algunos se abstraían de toda consideración ética, en el fondo de su obra siempre pueden encontrarse prescripciones sobre normas económicas… para mejorar el bienestar de la sociedad o, cuando menos, para resolver algunos de los problemas con que ésta se enfrenta. Una actitud neutral y objetiva es insostenible».</a:t>
            </a:r>
            <a:endParaRPr lang="es-MX" sz="2400"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19</a:t>
            </a:fld>
            <a:endParaRPr lang="es-MX"/>
          </a:p>
        </p:txBody>
      </p:sp>
    </p:spTree>
    <p:extLst>
      <p:ext uri="{BB962C8B-B14F-4D97-AF65-F5344CB8AC3E}">
        <p14:creationId xmlns:p14="http://schemas.microsoft.com/office/powerpoint/2010/main" val="131675847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Guión explicativo</a:t>
            </a:r>
            <a:endParaRPr lang="es-MX" dirty="0"/>
          </a:p>
        </p:txBody>
      </p:sp>
      <p:sp>
        <p:nvSpPr>
          <p:cNvPr id="3" name="2 Marcador de contenido"/>
          <p:cNvSpPr>
            <a:spLocks noGrp="1"/>
          </p:cNvSpPr>
          <p:nvPr>
            <p:ph idx="1"/>
          </p:nvPr>
        </p:nvSpPr>
        <p:spPr/>
        <p:txBody>
          <a:bodyPr>
            <a:normAutofit/>
          </a:bodyPr>
          <a:lstStyle/>
          <a:p>
            <a:pPr algn="just"/>
            <a:r>
              <a:rPr lang="es-MX" dirty="0"/>
              <a:t>El siguiente material correspondiente a la tercera unidad, proporciona al alumno elementos relacionados con el origen del estudio de la política económica, para su comprensión como una rama de la ciencia económica. Se da énfasis a la contrastación y a su vez a la integración que hace la política económica al ámbito positivo y normativo de la economía.</a:t>
            </a:r>
          </a:p>
          <a:p>
            <a:pPr algn="just"/>
            <a:r>
              <a:rPr lang="es-MX" dirty="0"/>
              <a:t>El apoyo didáctico está conformado por la fundamentación teórica y una actividad para el alumno con la finalidad de que comprenda la importancia de la política económica para el estudio de la Macroeconomía. </a:t>
            </a:r>
          </a:p>
        </p:txBody>
      </p:sp>
      <p:sp>
        <p:nvSpPr>
          <p:cNvPr id="4" name="3 Marcador de número de diapositiva"/>
          <p:cNvSpPr>
            <a:spLocks noGrp="1"/>
          </p:cNvSpPr>
          <p:nvPr>
            <p:ph type="sldNum" sz="quarter" idx="12"/>
          </p:nvPr>
        </p:nvSpPr>
        <p:spPr/>
        <p:txBody>
          <a:bodyPr/>
          <a:lstStyle/>
          <a:p>
            <a:fld id="{5106E408-416F-4A05-BDA9-4BEEB19B72A8}" type="slidenum">
              <a:rPr lang="es-MX" smtClean="0"/>
              <a:t>2</a:t>
            </a:fld>
            <a:endParaRPr lang="es-MX"/>
          </a:p>
        </p:txBody>
      </p:sp>
    </p:spTree>
    <p:extLst>
      <p:ext uri="{BB962C8B-B14F-4D97-AF65-F5344CB8AC3E}">
        <p14:creationId xmlns:p14="http://schemas.microsoft.com/office/powerpoint/2010/main" val="310655515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En resumen lo positivo y lo normativo</a:t>
            </a:r>
            <a:endParaRPr lang="es-MX" dirty="0"/>
          </a:p>
        </p:txBody>
      </p:sp>
      <p:sp>
        <p:nvSpPr>
          <p:cNvPr id="3" name="2 Marcador de contenido"/>
          <p:cNvSpPr>
            <a:spLocks noGrp="1"/>
          </p:cNvSpPr>
          <p:nvPr>
            <p:ph idx="1"/>
          </p:nvPr>
        </p:nvSpPr>
        <p:spPr/>
        <p:txBody>
          <a:bodyPr/>
          <a:lstStyle/>
          <a:p>
            <a:endParaRPr lang="es-MX"/>
          </a:p>
        </p:txBody>
      </p:sp>
      <p:sp>
        <p:nvSpPr>
          <p:cNvPr id="4" name="3 Marcador de número de diapositiva"/>
          <p:cNvSpPr>
            <a:spLocks noGrp="1"/>
          </p:cNvSpPr>
          <p:nvPr>
            <p:ph type="sldNum" sz="quarter" idx="12"/>
          </p:nvPr>
        </p:nvSpPr>
        <p:spPr/>
        <p:txBody>
          <a:bodyPr/>
          <a:lstStyle/>
          <a:p>
            <a:fld id="{5106E408-416F-4A05-BDA9-4BEEB19B72A8}" type="slidenum">
              <a:rPr lang="es-MX" smtClean="0"/>
              <a:t>20</a:t>
            </a:fld>
            <a:endParaRPr lang="es-MX"/>
          </a:p>
        </p:txBody>
      </p:sp>
      <p:pic>
        <p:nvPicPr>
          <p:cNvPr id="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5573" t="56415" r="23768" b="13541"/>
          <a:stretch/>
        </p:blipFill>
        <p:spPr bwMode="auto">
          <a:xfrm>
            <a:off x="395536" y="1628800"/>
            <a:ext cx="7704856" cy="3888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7101044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Aproximación esquemática</a:t>
            </a:r>
            <a:endParaRPr lang="es-MX" dirty="0"/>
          </a:p>
        </p:txBody>
      </p:sp>
      <p:pic>
        <p:nvPicPr>
          <p:cNvPr id="1027" name="Picture 3"/>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34341" t="30747" r="23622" b="25915"/>
          <a:stretch/>
        </p:blipFill>
        <p:spPr bwMode="auto">
          <a:xfrm>
            <a:off x="827902" y="1556792"/>
            <a:ext cx="6775039" cy="45365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Marcador de número de diapositiva"/>
          <p:cNvSpPr>
            <a:spLocks noGrp="1"/>
          </p:cNvSpPr>
          <p:nvPr>
            <p:ph type="sldNum" sz="quarter" idx="12"/>
          </p:nvPr>
        </p:nvSpPr>
        <p:spPr/>
        <p:txBody>
          <a:bodyPr/>
          <a:lstStyle/>
          <a:p>
            <a:fld id="{5106E408-416F-4A05-BDA9-4BEEB19B72A8}" type="slidenum">
              <a:rPr lang="es-MX" smtClean="0"/>
              <a:t>21</a:t>
            </a:fld>
            <a:endParaRPr lang="es-MX"/>
          </a:p>
        </p:txBody>
      </p:sp>
    </p:spTree>
    <p:extLst>
      <p:ext uri="{BB962C8B-B14F-4D97-AF65-F5344CB8AC3E}">
        <p14:creationId xmlns:p14="http://schemas.microsoft.com/office/powerpoint/2010/main" val="250995448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Aproximaciones hacia la objetivación</a:t>
            </a:r>
            <a:endParaRPr lang="es-MX" dirty="0"/>
          </a:p>
        </p:txBody>
      </p:sp>
      <p:sp>
        <p:nvSpPr>
          <p:cNvPr id="3" name="2 Marcador de contenido"/>
          <p:cNvSpPr>
            <a:spLocks noGrp="1"/>
          </p:cNvSpPr>
          <p:nvPr>
            <p:ph idx="1"/>
          </p:nvPr>
        </p:nvSpPr>
        <p:spPr/>
        <p:txBody>
          <a:bodyPr>
            <a:normAutofit/>
          </a:bodyPr>
          <a:lstStyle/>
          <a:p>
            <a:pPr marL="406908" indent="-342900" algn="just"/>
            <a:r>
              <a:rPr lang="es-ES" dirty="0"/>
              <a:t>Las técnicas disponibles (modelos econométricos, de decisión, etc.) de las decisiones frente a posibles actuaciones alternativas (como los postulados de la Economía del Bienestar y sus derivaciones más recientes en el campo de la evaluación de proyectos), no hacen sino reforzar la idea de que el economista, la Ciencia Económica, no pueden dejar fuera de su «campo científico problemático» los problemas y decisiones de política económica. </a:t>
            </a:r>
            <a:endParaRPr lang="es-MX"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22</a:t>
            </a:fld>
            <a:endParaRPr lang="es-MX"/>
          </a:p>
        </p:txBody>
      </p:sp>
    </p:spTree>
    <p:extLst>
      <p:ext uri="{BB962C8B-B14F-4D97-AF65-F5344CB8AC3E}">
        <p14:creationId xmlns:p14="http://schemas.microsoft.com/office/powerpoint/2010/main" val="85427172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260648"/>
            <a:ext cx="8229600" cy="1399032"/>
          </a:xfrm>
        </p:spPr>
        <p:txBody>
          <a:bodyPr>
            <a:noAutofit/>
          </a:bodyPr>
          <a:lstStyle/>
          <a:p>
            <a:pPr algn="just"/>
            <a:r>
              <a:rPr lang="es-ES" sz="2800" dirty="0">
                <a:effectLst>
                  <a:outerShdw blurRad="38100" dist="38100" dir="2700000" algn="tl">
                    <a:srgbClr val="000000">
                      <a:alpha val="43137"/>
                    </a:srgbClr>
                  </a:outerShdw>
                </a:effectLst>
              </a:rPr>
              <a:t>De la economía política al sistema de ciencias económicas. La especialización científica como necesidad.</a:t>
            </a:r>
            <a:endParaRPr lang="es-MX" sz="2800" dirty="0">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457200" y="2204864"/>
            <a:ext cx="7787208" cy="4249944"/>
          </a:xfrm>
        </p:spPr>
        <p:txBody>
          <a:bodyPr>
            <a:normAutofit/>
          </a:bodyPr>
          <a:lstStyle/>
          <a:p>
            <a:pPr marL="406908" indent="-342900" algn="just"/>
            <a:r>
              <a:rPr lang="es-ES" dirty="0"/>
              <a:t>El análisis histórico muestra que el proceso de separación de las ciencias sociales en disciplinas particulares (Antropología, Economía, Demografía, Sociología, Ciencia Política...) ha sido el resultado de la propia complejidad de los hechos sociales, y por otra, de que los distintos enfoques metodológicos y las técnicas empleadas para observar tales hechos conducen obligadamente a la especialización.</a:t>
            </a:r>
            <a:endParaRPr lang="es-MX"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23</a:t>
            </a:fld>
            <a:endParaRPr lang="es-MX"/>
          </a:p>
        </p:txBody>
      </p:sp>
    </p:spTree>
    <p:extLst>
      <p:ext uri="{BB962C8B-B14F-4D97-AF65-F5344CB8AC3E}">
        <p14:creationId xmlns:p14="http://schemas.microsoft.com/office/powerpoint/2010/main" val="100395172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Sistema de ciencias económicas</a:t>
            </a:r>
            <a:endParaRPr lang="es-MX" dirty="0"/>
          </a:p>
        </p:txBody>
      </p:sp>
      <p:sp>
        <p:nvSpPr>
          <p:cNvPr id="3" name="2 Marcador de contenido"/>
          <p:cNvSpPr>
            <a:spLocks noGrp="1"/>
          </p:cNvSpPr>
          <p:nvPr>
            <p:ph idx="1"/>
          </p:nvPr>
        </p:nvSpPr>
        <p:spPr/>
        <p:txBody>
          <a:bodyPr/>
          <a:lstStyle/>
          <a:p>
            <a:pPr algn="just"/>
            <a:r>
              <a:rPr lang="es-ES" dirty="0"/>
              <a:t>En el ámbito de la Economía también se ha producido un claro proceso de especialización, que obliga a referirse actualmente a un «Sistema de Ciencias Económicas», que comprende un variado conjunto de disciplinas, más que a una Ciencia Económica </a:t>
            </a:r>
            <a:r>
              <a:rPr lang="es-ES" b="1" dirty="0"/>
              <a:t>única.</a:t>
            </a:r>
            <a:endParaRPr lang="es-MX"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24</a:t>
            </a:fld>
            <a:endParaRPr lang="es-MX"/>
          </a:p>
        </p:txBody>
      </p:sp>
    </p:spTree>
    <p:extLst>
      <p:ext uri="{BB962C8B-B14F-4D97-AF65-F5344CB8AC3E}">
        <p14:creationId xmlns:p14="http://schemas.microsoft.com/office/powerpoint/2010/main" val="248690259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Sociología del mundo científico</a:t>
            </a:r>
            <a:endParaRPr lang="es-MX" dirty="0"/>
          </a:p>
        </p:txBody>
      </p:sp>
      <p:sp>
        <p:nvSpPr>
          <p:cNvPr id="3" name="2 Marcador de contenido"/>
          <p:cNvSpPr>
            <a:spLocks noGrp="1"/>
          </p:cNvSpPr>
          <p:nvPr>
            <p:ph idx="1"/>
          </p:nvPr>
        </p:nvSpPr>
        <p:spPr/>
        <p:txBody>
          <a:bodyPr>
            <a:normAutofit/>
          </a:bodyPr>
          <a:lstStyle/>
          <a:p>
            <a:pPr marL="406908" indent="-342900" algn="just"/>
            <a:r>
              <a:rPr lang="es-ES" dirty="0"/>
              <a:t>La separación de la Economía Política tradicional en una serie de disciplinas más o menos autónomas ha tenido a veces un componente ligado a lo que ha dado en llamarse la «sociología del mundo científico», donde los distintos grupos de especialistas tienden a constituirse en colectivos que intentan definir, con mejor o peor fortuna, las fronteras de su especialidad. </a:t>
            </a:r>
            <a:endParaRPr lang="es-MX"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25</a:t>
            </a:fld>
            <a:endParaRPr lang="es-MX"/>
          </a:p>
        </p:txBody>
      </p:sp>
    </p:spTree>
    <p:extLst>
      <p:ext uri="{BB962C8B-B14F-4D97-AF65-F5344CB8AC3E}">
        <p14:creationId xmlns:p14="http://schemas.microsoft.com/office/powerpoint/2010/main" val="417018122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Economía política</a:t>
            </a:r>
            <a:endParaRPr lang="es-MX" dirty="0"/>
          </a:p>
        </p:txBody>
      </p:sp>
      <p:sp>
        <p:nvSpPr>
          <p:cNvPr id="3" name="2 Marcador de contenido"/>
          <p:cNvSpPr>
            <a:spLocks noGrp="1"/>
          </p:cNvSpPr>
          <p:nvPr>
            <p:ph idx="1"/>
          </p:nvPr>
        </p:nvSpPr>
        <p:spPr/>
        <p:txBody>
          <a:bodyPr>
            <a:normAutofit/>
          </a:bodyPr>
          <a:lstStyle/>
          <a:p>
            <a:pPr marL="406908" indent="-342900" algn="just"/>
            <a:r>
              <a:rPr lang="es-ES" dirty="0"/>
              <a:t>Las aportaciones de A. Smith, D. Ricardo, R. Malthus y J. Stuart </a:t>
            </a:r>
            <a:r>
              <a:rPr lang="es-ES" dirty="0" err="1"/>
              <a:t>Mill</a:t>
            </a:r>
            <a:r>
              <a:rPr lang="es-ES" dirty="0"/>
              <a:t>, entre otros, permitieron que la Economía Política reuniera en buena medida las condiciones que </a:t>
            </a:r>
            <a:r>
              <a:rPr lang="es-ES" dirty="0" err="1"/>
              <a:t>Nagel</a:t>
            </a:r>
            <a:r>
              <a:rPr lang="es-ES" dirty="0"/>
              <a:t> establece para la existencia de una ciencia social: </a:t>
            </a:r>
          </a:p>
          <a:p>
            <a:pPr marL="704088" lvl="1" indent="-342900" algn="just"/>
            <a:r>
              <a:rPr lang="es-ES" dirty="0"/>
              <a:t>Cierto grado de formalización</a:t>
            </a:r>
          </a:p>
          <a:p>
            <a:pPr marL="704088" lvl="1" indent="-342900" algn="just"/>
            <a:r>
              <a:rPr lang="es-ES" dirty="0"/>
              <a:t>Búsqueda de leyes</a:t>
            </a:r>
          </a:p>
          <a:p>
            <a:pPr marL="704088" lvl="1" indent="-342900" algn="just"/>
            <a:r>
              <a:rPr lang="es-ES" dirty="0"/>
              <a:t>Universalidad de las leyes propuestas</a:t>
            </a:r>
          </a:p>
          <a:p>
            <a:pPr marL="704088" lvl="1" indent="-342900" algn="just"/>
            <a:r>
              <a:rPr lang="es-ES" dirty="0"/>
              <a:t>Explicación causal de los hechos</a:t>
            </a:r>
          </a:p>
          <a:p>
            <a:pPr marL="704088" lvl="1" indent="-342900" algn="just"/>
            <a:r>
              <a:rPr lang="es-ES" dirty="0"/>
              <a:t>Contrastación de las hipótesis formuladas, y </a:t>
            </a:r>
          </a:p>
          <a:p>
            <a:pPr marL="704088" lvl="1" indent="-342900" algn="just"/>
            <a:r>
              <a:rPr lang="es-ES" dirty="0"/>
              <a:t>Capacidad de predicción.</a:t>
            </a:r>
            <a:endParaRPr lang="es-MX"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26</a:t>
            </a:fld>
            <a:endParaRPr lang="es-MX"/>
          </a:p>
        </p:txBody>
      </p:sp>
    </p:spTree>
    <p:extLst>
      <p:ext uri="{BB962C8B-B14F-4D97-AF65-F5344CB8AC3E}">
        <p14:creationId xmlns:p14="http://schemas.microsoft.com/office/powerpoint/2010/main" val="213009183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Enfoques metodológicos</a:t>
            </a:r>
            <a:endParaRPr lang="es-MX" dirty="0"/>
          </a:p>
        </p:txBody>
      </p:sp>
      <p:sp>
        <p:nvSpPr>
          <p:cNvPr id="3" name="2 Marcador de contenido"/>
          <p:cNvSpPr>
            <a:spLocks noGrp="1"/>
          </p:cNvSpPr>
          <p:nvPr>
            <p:ph idx="1"/>
          </p:nvPr>
        </p:nvSpPr>
        <p:spPr/>
        <p:txBody>
          <a:bodyPr/>
          <a:lstStyle/>
          <a:p>
            <a:pPr marL="406908" indent="-342900" algn="just"/>
            <a:r>
              <a:rPr lang="es-ES" dirty="0"/>
              <a:t>El propio desarrollo y aplicación de los tres grandes enfoques metodológicos (inductivo, deductivo y sintético) y la diferenciación de algunos «campos» específicos dentro de la Economía Política original han ido dando lugar al nacimiento de un conjunto de disciplinas económicas especializadas. </a:t>
            </a:r>
            <a:endParaRPr lang="es-MX"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27</a:t>
            </a:fld>
            <a:endParaRPr lang="es-MX"/>
          </a:p>
        </p:txBody>
      </p:sp>
    </p:spTree>
    <p:extLst>
      <p:ext uri="{BB962C8B-B14F-4D97-AF65-F5344CB8AC3E}">
        <p14:creationId xmlns:p14="http://schemas.microsoft.com/office/powerpoint/2010/main" val="48188691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Economía Aplicada</a:t>
            </a:r>
            <a:endParaRPr lang="es-MX" dirty="0"/>
          </a:p>
        </p:txBody>
      </p:sp>
      <p:sp>
        <p:nvSpPr>
          <p:cNvPr id="3" name="2 Marcador de contenido"/>
          <p:cNvSpPr>
            <a:spLocks noGrp="1"/>
          </p:cNvSpPr>
          <p:nvPr>
            <p:ph idx="1"/>
          </p:nvPr>
        </p:nvSpPr>
        <p:spPr/>
        <p:txBody>
          <a:bodyPr>
            <a:normAutofit/>
          </a:bodyPr>
          <a:lstStyle/>
          <a:p>
            <a:pPr marL="406908" indent="-342900" algn="just"/>
            <a:r>
              <a:rPr lang="es-ES" dirty="0"/>
              <a:t>Durante años los estudios y trabajos relativos de la Hacienda Pública, en cuanto actividad financiera del Estado, la Política Económica, y los estudios de Estructura e Instituciones Económicas, que en algunos ámbitos académicos (el germánico y el latino) constituyen ramas independientes, mientras que en otros (los del entorno anglosajón).</a:t>
            </a:r>
            <a:endParaRPr lang="es-MX"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28</a:t>
            </a:fld>
            <a:endParaRPr lang="es-MX"/>
          </a:p>
        </p:txBody>
      </p:sp>
    </p:spTree>
    <p:extLst>
      <p:ext uri="{BB962C8B-B14F-4D97-AF65-F5344CB8AC3E}">
        <p14:creationId xmlns:p14="http://schemas.microsoft.com/office/powerpoint/2010/main" val="348599553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Ciencias económicas</a:t>
            </a:r>
            <a:endParaRPr lang="es-MX" dirty="0"/>
          </a:p>
        </p:txBody>
      </p:sp>
      <p:sp>
        <p:nvSpPr>
          <p:cNvPr id="3" name="2 Marcador de contenido"/>
          <p:cNvSpPr>
            <a:spLocks noGrp="1"/>
          </p:cNvSpPr>
          <p:nvPr>
            <p:ph idx="1"/>
          </p:nvPr>
        </p:nvSpPr>
        <p:spPr/>
        <p:txBody>
          <a:bodyPr/>
          <a:lstStyle/>
          <a:p>
            <a:pPr marL="406908" indent="-342900" algn="just"/>
            <a:r>
              <a:rPr lang="es-ES" dirty="0"/>
              <a:t>No deben quedar fuera de las «ciencias económicas» todas aquellas disciplinas cuyo punto de referencia es la empresa, su organización, el control y la promoción de sus actividades, aunque por su objeto y sus características tienden a agruparse bajo la denominación genérica de «ciencias empresariales». </a:t>
            </a:r>
            <a:endParaRPr lang="es-MX"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29</a:t>
            </a:fld>
            <a:endParaRPr lang="es-MX"/>
          </a:p>
        </p:txBody>
      </p:sp>
    </p:spTree>
    <p:extLst>
      <p:ext uri="{BB962C8B-B14F-4D97-AF65-F5344CB8AC3E}">
        <p14:creationId xmlns:p14="http://schemas.microsoft.com/office/powerpoint/2010/main" val="175506313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Introducción </a:t>
            </a:r>
            <a:endParaRPr lang="es-MX" dirty="0"/>
          </a:p>
        </p:txBody>
      </p:sp>
      <p:sp>
        <p:nvSpPr>
          <p:cNvPr id="3" name="2 Marcador de contenido"/>
          <p:cNvSpPr>
            <a:spLocks noGrp="1"/>
          </p:cNvSpPr>
          <p:nvPr>
            <p:ph idx="1"/>
          </p:nvPr>
        </p:nvSpPr>
        <p:spPr/>
        <p:txBody>
          <a:bodyPr/>
          <a:lstStyle/>
          <a:p>
            <a:pPr algn="just"/>
            <a:r>
              <a:rPr lang="es-ES" dirty="0"/>
              <a:t>El ámbito de la Política Económica se da entre el entorno positivo y normativo de la ciencia económica, dando particular atención al entorno y delimitación del campo de acción de la política monetaria y la política fiscal, para posteriormente abordar los principales elementos teóricos de las diferentes escuelas de pensamiento económico vinculadas con la </a:t>
            </a:r>
            <a:r>
              <a:rPr lang="es-ES" dirty="0" err="1"/>
              <a:t>macroeoconomía</a:t>
            </a:r>
            <a:r>
              <a:rPr lang="es-ES" dirty="0"/>
              <a:t>.</a:t>
            </a:r>
          </a:p>
          <a:p>
            <a:pPr algn="just"/>
            <a:r>
              <a:rPr lang="es-ES" dirty="0"/>
              <a:t>Es por ello que el objetivo es que el alumno conozca los antecedentes teóricos de la política económica, que son la base para el desarrollo de la asignatura de Macroeconomía.</a:t>
            </a:r>
            <a:endParaRPr lang="es-MX"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3</a:t>
            </a:fld>
            <a:endParaRPr lang="es-MX"/>
          </a:p>
        </p:txBody>
      </p:sp>
    </p:spTree>
    <p:extLst>
      <p:ext uri="{BB962C8B-B14F-4D97-AF65-F5344CB8AC3E}">
        <p14:creationId xmlns:p14="http://schemas.microsoft.com/office/powerpoint/2010/main" val="319182584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Teoría económica</a:t>
            </a:r>
            <a:endParaRPr lang="es-MX" dirty="0"/>
          </a:p>
        </p:txBody>
      </p:sp>
      <p:sp>
        <p:nvSpPr>
          <p:cNvPr id="3" name="2 Marcador de contenido"/>
          <p:cNvSpPr>
            <a:spLocks noGrp="1"/>
          </p:cNvSpPr>
          <p:nvPr>
            <p:ph idx="1"/>
          </p:nvPr>
        </p:nvSpPr>
        <p:spPr>
          <a:xfrm>
            <a:off x="609598" y="1484784"/>
            <a:ext cx="7058745" cy="4556579"/>
          </a:xfrm>
        </p:spPr>
        <p:txBody>
          <a:bodyPr>
            <a:noAutofit/>
          </a:bodyPr>
          <a:lstStyle/>
          <a:p>
            <a:pPr marL="406908" indent="-342900" algn="just"/>
            <a:r>
              <a:rPr lang="es-ES" sz="2000" dirty="0"/>
              <a:t>La Economía se presenta como un sistema de disciplinas relativamente autónomas, aunque con una identidad de fundamentos o elementos básicos. </a:t>
            </a:r>
          </a:p>
          <a:p>
            <a:pPr marL="406908" indent="-342900" algn="just"/>
            <a:r>
              <a:rPr lang="es-ES" sz="2000" dirty="0"/>
              <a:t>Los estudios de carácter teórico —llámese su resultado Teoría Económica o Análisis Económico— constituyen y deben constituir el «eje» del sistema. </a:t>
            </a:r>
          </a:p>
          <a:p>
            <a:pPr marL="406908" indent="-342900" algn="just"/>
            <a:r>
              <a:rPr lang="es-ES" sz="2000" dirty="0"/>
              <a:t>Surgen las «leyes», las «teorías» y los «modelos» teóricos, que acaban constituyendo lo que Joan Robinson, en una frase feliz, calificó como la box of </a:t>
            </a:r>
            <a:r>
              <a:rPr lang="es-ES" sz="2000" dirty="0" err="1"/>
              <a:t>tools</a:t>
            </a:r>
            <a:r>
              <a:rPr lang="es-ES" sz="2000" dirty="0"/>
              <a:t>; es decir, la «caja de herramientas», con la que cuenta el economista para comprender los hechos y fenómenos económicos y para diseñar las políticas económicas más adecuadas para encauzarlos o resolverlos. </a:t>
            </a:r>
            <a:endParaRPr lang="es-MX" sz="2000"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30</a:t>
            </a:fld>
            <a:endParaRPr lang="es-MX"/>
          </a:p>
        </p:txBody>
      </p:sp>
    </p:spTree>
    <p:extLst>
      <p:ext uri="{BB962C8B-B14F-4D97-AF65-F5344CB8AC3E}">
        <p14:creationId xmlns:p14="http://schemas.microsoft.com/office/powerpoint/2010/main" val="195856553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267494"/>
            <a:ext cx="7632848" cy="1793354"/>
          </a:xfrm>
        </p:spPr>
        <p:txBody>
          <a:bodyPr>
            <a:noAutofit/>
          </a:bodyPr>
          <a:lstStyle/>
          <a:p>
            <a:pPr algn="just"/>
            <a:r>
              <a:rPr lang="es-ES" sz="3200" dirty="0"/>
              <a:t>Concepto, ámbito y relaciones de la política económica con otras disciplinas.</a:t>
            </a:r>
            <a:endParaRPr lang="es-MX" sz="3200" dirty="0"/>
          </a:p>
        </p:txBody>
      </p:sp>
      <p:sp>
        <p:nvSpPr>
          <p:cNvPr id="3" name="2 Marcador de contenido"/>
          <p:cNvSpPr>
            <a:spLocks noGrp="1"/>
          </p:cNvSpPr>
          <p:nvPr>
            <p:ph idx="1"/>
          </p:nvPr>
        </p:nvSpPr>
        <p:spPr>
          <a:xfrm>
            <a:off x="457200" y="2060848"/>
            <a:ext cx="7283152" cy="3889904"/>
          </a:xfrm>
        </p:spPr>
        <p:txBody>
          <a:bodyPr/>
          <a:lstStyle/>
          <a:p>
            <a:pPr marL="406908" indent="-342900" algn="just"/>
            <a:r>
              <a:rPr lang="es-ES" dirty="0"/>
              <a:t>Con los términos «política económica» se designa generalmente la aplicación de determinadas medidas que realizan las autoridades para conseguir unos determinados fines. </a:t>
            </a:r>
            <a:endParaRPr lang="es-MX"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31</a:t>
            </a:fld>
            <a:endParaRPr lang="es-MX"/>
          </a:p>
        </p:txBody>
      </p:sp>
    </p:spTree>
    <p:extLst>
      <p:ext uri="{BB962C8B-B14F-4D97-AF65-F5344CB8AC3E}">
        <p14:creationId xmlns:p14="http://schemas.microsoft.com/office/powerpoint/2010/main" val="200219292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Política económica </a:t>
            </a:r>
            <a:endParaRPr lang="es-MX" dirty="0"/>
          </a:p>
        </p:txBody>
      </p:sp>
      <p:sp>
        <p:nvSpPr>
          <p:cNvPr id="3" name="2 Marcador de contenido"/>
          <p:cNvSpPr>
            <a:spLocks noGrp="1"/>
          </p:cNvSpPr>
          <p:nvPr>
            <p:ph idx="1"/>
          </p:nvPr>
        </p:nvSpPr>
        <p:spPr/>
        <p:txBody>
          <a:bodyPr>
            <a:normAutofit fontScale="70000" lnSpcReduction="20000"/>
          </a:bodyPr>
          <a:lstStyle/>
          <a:p>
            <a:pPr marL="64008" indent="0" algn="just">
              <a:buNone/>
            </a:pPr>
            <a:r>
              <a:rPr lang="es-ES" sz="2600" dirty="0"/>
              <a:t>Las definiciones más conocidas:</a:t>
            </a:r>
          </a:p>
          <a:p>
            <a:pPr marL="578358" indent="-514350" algn="just">
              <a:buAutoNum type="arabicPeriod"/>
            </a:pPr>
            <a:r>
              <a:rPr lang="es-ES" sz="2600" dirty="0"/>
              <a:t>Se afirma que la política económica es siempre el resultado de una decisión de la autoridad (la cual puede definirse con carácter más o menos amplio; desde el gobierno, hasta otros niveles inferiores).</a:t>
            </a:r>
          </a:p>
          <a:p>
            <a:pPr marL="578358" indent="-514350" algn="just">
              <a:buAutoNum type="arabicPeriod"/>
            </a:pPr>
            <a:r>
              <a:rPr lang="es-ES" sz="2600" dirty="0"/>
              <a:t>Es siempre una acción deliberada por parte de dicha autoridad; incluso cuando aparentemente no se «hace» política económica.</a:t>
            </a:r>
          </a:p>
          <a:p>
            <a:pPr marL="578358" indent="-514350" algn="just">
              <a:buAutoNum type="arabicPeriod"/>
            </a:pPr>
            <a:r>
              <a:rPr lang="es-ES" sz="2600" dirty="0"/>
              <a:t>Toma como referencia unos fines u objetivos deseados, y para lograrlos emplea determinados medios o instrumentos. De hecho, J. </a:t>
            </a:r>
            <a:r>
              <a:rPr lang="es-ES" sz="2600" dirty="0" err="1"/>
              <a:t>Tinbergen</a:t>
            </a:r>
            <a:r>
              <a:rPr lang="es-ES" sz="2600" dirty="0"/>
              <a:t> afirmó en su día que «la política económica consiste en la variación deliberada de los medios para alcanzar ciertos objetivos».</a:t>
            </a:r>
          </a:p>
          <a:p>
            <a:pPr marL="578358" indent="-514350">
              <a:buAutoNum type="arabicPeriod"/>
            </a:pPr>
            <a:endParaRPr lang="es-MX"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32</a:t>
            </a:fld>
            <a:endParaRPr lang="es-MX"/>
          </a:p>
        </p:txBody>
      </p:sp>
    </p:spTree>
    <p:extLst>
      <p:ext uri="{BB962C8B-B14F-4D97-AF65-F5344CB8AC3E}">
        <p14:creationId xmlns:p14="http://schemas.microsoft.com/office/powerpoint/2010/main" val="233770457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Sistema de ciencias económicas </a:t>
            </a:r>
            <a:endParaRPr lang="es-MX" dirty="0"/>
          </a:p>
        </p:txBody>
      </p:sp>
      <p:sp>
        <p:nvSpPr>
          <p:cNvPr id="3" name="2 Marcador de contenido"/>
          <p:cNvSpPr>
            <a:spLocks noGrp="1"/>
          </p:cNvSpPr>
          <p:nvPr>
            <p:ph idx="1"/>
          </p:nvPr>
        </p:nvSpPr>
        <p:spPr/>
        <p:txBody>
          <a:bodyPr>
            <a:normAutofit fontScale="85000" lnSpcReduction="20000"/>
          </a:bodyPr>
          <a:lstStyle/>
          <a:p>
            <a:pPr marL="521208" indent="-457200" algn="just"/>
            <a:r>
              <a:rPr lang="es-ES" sz="2800" dirty="0"/>
              <a:t>El análisis de los problemas básicos que plantea la elaboración de las políticas económicas, sus objetivos, instrumentos, conflictos y resultados comparados es lo que constituye el objeto de la Política Económica, en cuanto disciplina integrada en lo que anteriormente hemos descrito como el «Sistema de Ciencias Económicas», dentro del grupo de materias que ordinariamente se califican como Economía Aplicada. </a:t>
            </a:r>
            <a:endParaRPr lang="es-MX" sz="2800"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33</a:t>
            </a:fld>
            <a:endParaRPr lang="es-MX"/>
          </a:p>
        </p:txBody>
      </p:sp>
    </p:spTree>
    <p:extLst>
      <p:ext uri="{BB962C8B-B14F-4D97-AF65-F5344CB8AC3E}">
        <p14:creationId xmlns:p14="http://schemas.microsoft.com/office/powerpoint/2010/main" val="259580583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Política económica</a:t>
            </a:r>
            <a:endParaRPr lang="es-MX" dirty="0"/>
          </a:p>
        </p:txBody>
      </p:sp>
      <p:sp>
        <p:nvSpPr>
          <p:cNvPr id="3" name="2 Marcador de contenido"/>
          <p:cNvSpPr>
            <a:spLocks noGrp="1"/>
          </p:cNvSpPr>
          <p:nvPr>
            <p:ph idx="1"/>
          </p:nvPr>
        </p:nvSpPr>
        <p:spPr/>
        <p:txBody>
          <a:bodyPr>
            <a:normAutofit/>
          </a:bodyPr>
          <a:lstStyle/>
          <a:p>
            <a:pPr algn="just"/>
            <a:r>
              <a:rPr lang="es-ES" dirty="0"/>
              <a:t>Como disciplina se ha ido consolidando y hay coincidencia en señalar que abarca desde la simple exposición y análisis de medidas políticas pasadas y presentes, hasta el análisis de los móviles y deseos político-sociales, pasando por investigaciones históricas y estadísticas sobre los efectos reales de ciertas medidas ya adoptadas o los posibles efectos de otras medidas alternativas. </a:t>
            </a:r>
            <a:endParaRPr lang="es-MX"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34</a:t>
            </a:fld>
            <a:endParaRPr lang="es-MX"/>
          </a:p>
        </p:txBody>
      </p:sp>
    </p:spTree>
    <p:extLst>
      <p:ext uri="{BB962C8B-B14F-4D97-AF65-F5344CB8AC3E}">
        <p14:creationId xmlns:p14="http://schemas.microsoft.com/office/powerpoint/2010/main" val="372333219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Estudios teóricos</a:t>
            </a:r>
            <a:endParaRPr lang="es-MX" dirty="0"/>
          </a:p>
        </p:txBody>
      </p:sp>
      <p:sp>
        <p:nvSpPr>
          <p:cNvPr id="3" name="2 Marcador de contenido"/>
          <p:cNvSpPr>
            <a:spLocks noGrp="1"/>
          </p:cNvSpPr>
          <p:nvPr>
            <p:ph idx="1"/>
          </p:nvPr>
        </p:nvSpPr>
        <p:spPr>
          <a:xfrm>
            <a:off x="609598" y="1340768"/>
            <a:ext cx="6986737" cy="4700595"/>
          </a:xfrm>
        </p:spPr>
        <p:txBody>
          <a:bodyPr>
            <a:normAutofit/>
          </a:bodyPr>
          <a:lstStyle/>
          <a:p>
            <a:pPr marL="406908" indent="-342900" algn="just"/>
            <a:r>
              <a:rPr lang="es-ES" dirty="0"/>
              <a:t>Los estudios teóricos de Economía definen y discuten el marco socioeconómico en el que se desenvuelven:</a:t>
            </a:r>
          </a:p>
          <a:p>
            <a:pPr marL="704088" lvl="1" indent="-342900" algn="just"/>
            <a:r>
              <a:rPr lang="es-ES" dirty="0"/>
              <a:t>Las políticas económicas concretas, la elaboración de las políticas</a:t>
            </a:r>
          </a:p>
          <a:p>
            <a:pPr marL="704088" lvl="1" indent="-342900" algn="just"/>
            <a:r>
              <a:rPr lang="es-ES" dirty="0"/>
              <a:t>Sus fases y los agentes que participan en la misma</a:t>
            </a:r>
          </a:p>
          <a:p>
            <a:pPr marL="704088" lvl="1" indent="-342900" algn="just"/>
            <a:r>
              <a:rPr lang="es-ES" dirty="0"/>
              <a:t>El contenido de los fines y objetivos perseguidos</a:t>
            </a:r>
          </a:p>
          <a:p>
            <a:pPr marL="704088" lvl="1" indent="-342900" algn="just"/>
            <a:r>
              <a:rPr lang="es-ES" dirty="0"/>
              <a:t>Los medios o instrumentos que están disponibles</a:t>
            </a:r>
          </a:p>
          <a:p>
            <a:pPr marL="704088" lvl="1" indent="-342900" algn="just"/>
            <a:r>
              <a:rPr lang="es-ES" dirty="0"/>
              <a:t>La consistencia o inconsistencia entre los diversos fines, y entre los fines y los medios</a:t>
            </a:r>
          </a:p>
          <a:p>
            <a:pPr marL="704088" lvl="1" indent="-342900" algn="just"/>
            <a:r>
              <a:rPr lang="es-ES" dirty="0"/>
              <a:t>La modelización de las relaciones entre ellos, el análisis de los efectos indirectos de las medidas, desde una perspectiva general.</a:t>
            </a:r>
            <a:endParaRPr lang="es-MX"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35</a:t>
            </a:fld>
            <a:endParaRPr lang="es-MX"/>
          </a:p>
        </p:txBody>
      </p:sp>
    </p:spTree>
    <p:extLst>
      <p:ext uri="{BB962C8B-B14F-4D97-AF65-F5344CB8AC3E}">
        <p14:creationId xmlns:p14="http://schemas.microsoft.com/office/powerpoint/2010/main" val="71754327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En resumen </a:t>
            </a:r>
            <a:endParaRPr lang="es-MX" dirty="0"/>
          </a:p>
        </p:txBody>
      </p:sp>
      <p:sp>
        <p:nvSpPr>
          <p:cNvPr id="3" name="2 Marcador de contenido"/>
          <p:cNvSpPr>
            <a:spLocks noGrp="1"/>
          </p:cNvSpPr>
          <p:nvPr>
            <p:ph idx="1"/>
          </p:nvPr>
        </p:nvSpPr>
        <p:spPr/>
        <p:txBody>
          <a:bodyPr/>
          <a:lstStyle/>
          <a:p>
            <a:pPr algn="just"/>
            <a:r>
              <a:rPr lang="es-ES" dirty="0"/>
              <a:t>Dentro del «Sistema de Ciencias Económicas», la Política Económica es especialmente tributaria de la Teoría Económica (Análisis Económico) y de otras ramas analíticas e instrumentales.</a:t>
            </a:r>
          </a:p>
          <a:p>
            <a:pPr algn="just"/>
            <a:r>
              <a:rPr lang="es-ES" dirty="0"/>
              <a:t>Como disciplina fronteriza que es, tiene también una estrecha relación con la Ciencia Política. </a:t>
            </a:r>
            <a:endParaRPr lang="es-MX"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36</a:t>
            </a:fld>
            <a:endParaRPr lang="es-MX"/>
          </a:p>
        </p:txBody>
      </p:sp>
    </p:spTree>
    <p:extLst>
      <p:ext uri="{BB962C8B-B14F-4D97-AF65-F5344CB8AC3E}">
        <p14:creationId xmlns:p14="http://schemas.microsoft.com/office/powerpoint/2010/main" val="352886414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Actividad </a:t>
            </a:r>
            <a:endParaRPr lang="es-MX" dirty="0"/>
          </a:p>
        </p:txBody>
      </p:sp>
      <p:sp>
        <p:nvSpPr>
          <p:cNvPr id="3" name="2 Marcador de contenido"/>
          <p:cNvSpPr>
            <a:spLocks noGrp="1"/>
          </p:cNvSpPr>
          <p:nvPr>
            <p:ph idx="1"/>
          </p:nvPr>
        </p:nvSpPr>
        <p:spPr>
          <a:xfrm>
            <a:off x="609598" y="1484784"/>
            <a:ext cx="6842721" cy="4556579"/>
          </a:xfrm>
        </p:spPr>
        <p:txBody>
          <a:bodyPr>
            <a:normAutofit fontScale="92500" lnSpcReduction="10000"/>
          </a:bodyPr>
          <a:lstStyle/>
          <a:p>
            <a:r>
              <a:rPr lang="es-ES" dirty="0"/>
              <a:t>Investiga la importancia de los siguientes conceptos para el estudio de la política macroeconómica.</a:t>
            </a:r>
            <a:endParaRPr lang="es-MX" dirty="0"/>
          </a:p>
          <a:p>
            <a:pPr lvl="1"/>
            <a:r>
              <a:rPr lang="es-MX" dirty="0"/>
              <a:t>Ciencias empíricas o factuales.</a:t>
            </a:r>
          </a:p>
          <a:p>
            <a:pPr lvl="1"/>
            <a:r>
              <a:rPr lang="es-MX" dirty="0"/>
              <a:t>Ciencias sociales.</a:t>
            </a:r>
          </a:p>
          <a:p>
            <a:pPr lvl="1"/>
            <a:r>
              <a:rPr lang="es-ES" dirty="0"/>
              <a:t>Teoría y acción en las ciencias sociales.</a:t>
            </a:r>
          </a:p>
          <a:p>
            <a:pPr lvl="1"/>
            <a:r>
              <a:rPr lang="es-MX" dirty="0"/>
              <a:t>Regla de Hume.</a:t>
            </a:r>
          </a:p>
          <a:p>
            <a:pPr lvl="1"/>
            <a:r>
              <a:rPr lang="es-MX" dirty="0"/>
              <a:t>Lo positivo en economía.</a:t>
            </a:r>
          </a:p>
          <a:p>
            <a:pPr lvl="1"/>
            <a:r>
              <a:rPr lang="es-MX" dirty="0"/>
              <a:t>Lo normativo en economía.</a:t>
            </a:r>
          </a:p>
          <a:p>
            <a:pPr lvl="1"/>
            <a:r>
              <a:rPr lang="es-ES" dirty="0"/>
              <a:t>Posiciones de </a:t>
            </a:r>
            <a:r>
              <a:rPr lang="es-ES" dirty="0" err="1"/>
              <a:t>Myrdal</a:t>
            </a:r>
            <a:r>
              <a:rPr lang="es-ES" dirty="0"/>
              <a:t> y </a:t>
            </a:r>
            <a:r>
              <a:rPr lang="es-ES" dirty="0" err="1"/>
              <a:t>Robbins</a:t>
            </a:r>
            <a:r>
              <a:rPr lang="es-ES" dirty="0"/>
              <a:t>.</a:t>
            </a:r>
          </a:p>
          <a:p>
            <a:pPr lvl="1"/>
            <a:r>
              <a:rPr lang="es-ES" dirty="0"/>
              <a:t>La especialización en las ciencias </a:t>
            </a:r>
            <a:r>
              <a:rPr lang="es-MX" dirty="0"/>
              <a:t>económicas.</a:t>
            </a:r>
          </a:p>
          <a:p>
            <a:pPr lvl="1"/>
            <a:r>
              <a:rPr lang="es-MX" dirty="0"/>
              <a:t>La política económica como «praxis».</a:t>
            </a:r>
          </a:p>
          <a:p>
            <a:pPr lvl="1"/>
            <a:r>
              <a:rPr lang="es-ES" dirty="0"/>
              <a:t>La política económica como parte del sistema de ciencias económicas.</a:t>
            </a:r>
          </a:p>
          <a:p>
            <a:pPr lvl="1"/>
            <a:r>
              <a:rPr lang="es-MX" dirty="0"/>
              <a:t>La política económica como disciplina: contenido y concepto.</a:t>
            </a:r>
          </a:p>
        </p:txBody>
      </p:sp>
      <p:sp>
        <p:nvSpPr>
          <p:cNvPr id="4" name="3 Marcador de número de diapositiva"/>
          <p:cNvSpPr>
            <a:spLocks noGrp="1"/>
          </p:cNvSpPr>
          <p:nvPr>
            <p:ph type="sldNum" sz="quarter" idx="12"/>
          </p:nvPr>
        </p:nvSpPr>
        <p:spPr/>
        <p:txBody>
          <a:bodyPr/>
          <a:lstStyle/>
          <a:p>
            <a:fld id="{5106E408-416F-4A05-BDA9-4BEEB19B72A8}" type="slidenum">
              <a:rPr lang="es-MX" smtClean="0"/>
              <a:t>37</a:t>
            </a:fld>
            <a:endParaRPr lang="es-MX"/>
          </a:p>
        </p:txBody>
      </p:sp>
    </p:spTree>
    <p:extLst>
      <p:ext uri="{BB962C8B-B14F-4D97-AF65-F5344CB8AC3E}">
        <p14:creationId xmlns:p14="http://schemas.microsoft.com/office/powerpoint/2010/main" val="50193222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Conclusiones </a:t>
            </a:r>
            <a:endParaRPr lang="es-MX" dirty="0"/>
          </a:p>
        </p:txBody>
      </p:sp>
      <p:sp>
        <p:nvSpPr>
          <p:cNvPr id="3" name="2 Marcador de contenido"/>
          <p:cNvSpPr>
            <a:spLocks noGrp="1"/>
          </p:cNvSpPr>
          <p:nvPr>
            <p:ph idx="1"/>
          </p:nvPr>
        </p:nvSpPr>
        <p:spPr/>
        <p:txBody>
          <a:bodyPr/>
          <a:lstStyle/>
          <a:p>
            <a:r>
              <a:rPr lang="es-MX" dirty="0"/>
              <a:t>La aplicación inmediata de la macroeconomía y sus postulados teóricos lo constituye la Política Macroeconómica.</a:t>
            </a:r>
          </a:p>
          <a:p>
            <a:r>
              <a:rPr lang="es-MX" dirty="0"/>
              <a:t>La Política Macroeconómica se ubica en el entorno de estudio de la Política Económica.</a:t>
            </a:r>
          </a:p>
          <a:p>
            <a:r>
              <a:rPr lang="es-MX" dirty="0"/>
              <a:t>La Política Macroeconómica fusiona la parte positiva de la ciencia económica (en este caso, llamada Teoría Macroeconómica) con la parte normativa.</a:t>
            </a:r>
          </a:p>
          <a:p>
            <a:r>
              <a:rPr lang="es-MX" dirty="0"/>
              <a:t>El elemento positivo incluye elementos teóricos propios de la ciencia económica, mientras que lo normativo se relaciona con la acción, aplicación, práctica.</a:t>
            </a:r>
          </a:p>
        </p:txBody>
      </p:sp>
      <p:sp>
        <p:nvSpPr>
          <p:cNvPr id="4" name="3 Marcador de número de diapositiva"/>
          <p:cNvSpPr>
            <a:spLocks noGrp="1"/>
          </p:cNvSpPr>
          <p:nvPr>
            <p:ph type="sldNum" sz="quarter" idx="12"/>
          </p:nvPr>
        </p:nvSpPr>
        <p:spPr/>
        <p:txBody>
          <a:bodyPr/>
          <a:lstStyle/>
          <a:p>
            <a:fld id="{5106E408-416F-4A05-BDA9-4BEEB19B72A8}" type="slidenum">
              <a:rPr lang="es-MX" smtClean="0"/>
              <a:t>38</a:t>
            </a:fld>
            <a:endParaRPr lang="es-MX"/>
          </a:p>
        </p:txBody>
      </p:sp>
    </p:spTree>
    <p:extLst>
      <p:ext uri="{BB962C8B-B14F-4D97-AF65-F5344CB8AC3E}">
        <p14:creationId xmlns:p14="http://schemas.microsoft.com/office/powerpoint/2010/main" val="366837196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Referencias bibliográficas </a:t>
            </a:r>
            <a:endParaRPr lang="es-MX" dirty="0"/>
          </a:p>
        </p:txBody>
      </p:sp>
      <p:sp>
        <p:nvSpPr>
          <p:cNvPr id="3" name="2 Marcador de contenido"/>
          <p:cNvSpPr>
            <a:spLocks noGrp="1"/>
          </p:cNvSpPr>
          <p:nvPr>
            <p:ph idx="1"/>
          </p:nvPr>
        </p:nvSpPr>
        <p:spPr/>
        <p:txBody>
          <a:bodyPr/>
          <a:lstStyle/>
          <a:p>
            <a:r>
              <a:rPr lang="es-ES" dirty="0"/>
              <a:t>Cuadrado, J. (2010). Política Económica. 5a Ed. México: Mc. Graw. Hill, México- </a:t>
            </a:r>
            <a:endParaRPr lang="es-MX" dirty="0"/>
          </a:p>
          <a:p>
            <a:r>
              <a:rPr lang="es-MX" dirty="0" err="1"/>
              <a:t>Dornbusch</a:t>
            </a:r>
            <a:r>
              <a:rPr lang="es-MX" dirty="0"/>
              <a:t>, R., Fischer, S. y </a:t>
            </a:r>
            <a:r>
              <a:rPr lang="es-MX" dirty="0" err="1"/>
              <a:t>Startz</a:t>
            </a:r>
            <a:r>
              <a:rPr lang="es-MX" dirty="0"/>
              <a:t>, R. (2015). Macroeconomía</a:t>
            </a:r>
            <a:r>
              <a:rPr lang="es-MX" b="1" dirty="0"/>
              <a:t>, </a:t>
            </a:r>
            <a:r>
              <a:rPr lang="es-MX" dirty="0"/>
              <a:t>12ª. Ed. Mc Graw Hill, México.</a:t>
            </a:r>
          </a:p>
        </p:txBody>
      </p:sp>
      <p:sp>
        <p:nvSpPr>
          <p:cNvPr id="4" name="3 Marcador de número de diapositiva"/>
          <p:cNvSpPr>
            <a:spLocks noGrp="1"/>
          </p:cNvSpPr>
          <p:nvPr>
            <p:ph type="sldNum" sz="quarter" idx="12"/>
          </p:nvPr>
        </p:nvSpPr>
        <p:spPr/>
        <p:txBody>
          <a:bodyPr/>
          <a:lstStyle/>
          <a:p>
            <a:fld id="{5106E408-416F-4A05-BDA9-4BEEB19B72A8}" type="slidenum">
              <a:rPr lang="es-MX" smtClean="0"/>
              <a:t>39</a:t>
            </a:fld>
            <a:endParaRPr lang="es-MX"/>
          </a:p>
        </p:txBody>
      </p:sp>
    </p:spTree>
    <p:extLst>
      <p:ext uri="{BB962C8B-B14F-4D97-AF65-F5344CB8AC3E}">
        <p14:creationId xmlns:p14="http://schemas.microsoft.com/office/powerpoint/2010/main" val="317765957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a:t>Economía y política económica</a:t>
            </a:r>
            <a:endParaRPr lang="es-MX" dirty="0"/>
          </a:p>
        </p:txBody>
      </p:sp>
      <p:sp>
        <p:nvSpPr>
          <p:cNvPr id="3" name="2 Marcador de contenido"/>
          <p:cNvSpPr>
            <a:spLocks noGrp="1"/>
          </p:cNvSpPr>
          <p:nvPr>
            <p:ph idx="1"/>
          </p:nvPr>
        </p:nvSpPr>
        <p:spPr/>
        <p:txBody>
          <a:bodyPr>
            <a:normAutofit lnSpcReduction="10000"/>
          </a:bodyPr>
          <a:lstStyle/>
          <a:p>
            <a:pPr marL="64008" indent="0" algn="just">
              <a:buNone/>
            </a:pPr>
            <a:r>
              <a:rPr lang="es-ES" dirty="0"/>
              <a:t>LAS CIENCIAS SOCIALES Y SU VOCACIÓN A LA ACCIÓN.</a:t>
            </a:r>
          </a:p>
          <a:p>
            <a:pPr marL="64008" indent="0" algn="just">
              <a:buNone/>
            </a:pPr>
            <a:endParaRPr lang="es-ES" dirty="0"/>
          </a:p>
          <a:p>
            <a:pPr algn="just"/>
            <a:r>
              <a:rPr lang="es-ES" dirty="0"/>
              <a:t>Distinción entre </a:t>
            </a:r>
            <a:r>
              <a:rPr lang="es-ES" b="1" dirty="0"/>
              <a:t>ciencias formales </a:t>
            </a:r>
            <a:r>
              <a:rPr lang="es-ES" dirty="0"/>
              <a:t>y </a:t>
            </a:r>
            <a:r>
              <a:rPr lang="es-ES" b="1" dirty="0"/>
              <a:t>ciencias empíricas y facultades</a:t>
            </a:r>
            <a:r>
              <a:rPr lang="es-ES" dirty="0"/>
              <a:t>.</a:t>
            </a:r>
          </a:p>
          <a:p>
            <a:pPr algn="just"/>
            <a:endParaRPr lang="es-ES" dirty="0"/>
          </a:p>
          <a:p>
            <a:pPr marL="64008" indent="0" algn="just">
              <a:buNone/>
            </a:pPr>
            <a:r>
              <a:rPr lang="es-ES" dirty="0"/>
              <a:t>Las ciencias formales suelen integrarse todas aquellas áreas científicas que se caracterizan por el hecho de que tanto su enfoque básico como sus estructuras son esencialmente formales, lo que implica que su construcción y aceptación no precisan del contraste con la realidad, algo que sucede, por ejemplo, en el caso de la Matemática pura o en el de la Lógica formal.</a:t>
            </a:r>
          </a:p>
        </p:txBody>
      </p:sp>
      <p:sp>
        <p:nvSpPr>
          <p:cNvPr id="4" name="3 Marcador de número de diapositiva"/>
          <p:cNvSpPr>
            <a:spLocks noGrp="1"/>
          </p:cNvSpPr>
          <p:nvPr>
            <p:ph type="sldNum" sz="quarter" idx="12"/>
          </p:nvPr>
        </p:nvSpPr>
        <p:spPr/>
        <p:txBody>
          <a:bodyPr/>
          <a:lstStyle/>
          <a:p>
            <a:fld id="{5106E408-416F-4A05-BDA9-4BEEB19B72A8}" type="slidenum">
              <a:rPr lang="es-MX" smtClean="0"/>
              <a:t>4</a:t>
            </a:fld>
            <a:endParaRPr lang="es-MX"/>
          </a:p>
        </p:txBody>
      </p:sp>
    </p:spTree>
    <p:extLst>
      <p:ext uri="{BB962C8B-B14F-4D97-AF65-F5344CB8AC3E}">
        <p14:creationId xmlns:p14="http://schemas.microsoft.com/office/powerpoint/2010/main" val="394253135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Ciencias empíricas  </a:t>
            </a:r>
            <a:endParaRPr lang="es-MX" dirty="0"/>
          </a:p>
        </p:txBody>
      </p:sp>
      <p:sp>
        <p:nvSpPr>
          <p:cNvPr id="3" name="2 Marcador de contenido"/>
          <p:cNvSpPr>
            <a:spLocks noGrp="1"/>
          </p:cNvSpPr>
          <p:nvPr>
            <p:ph idx="1"/>
          </p:nvPr>
        </p:nvSpPr>
        <p:spPr/>
        <p:txBody>
          <a:bodyPr>
            <a:normAutofit fontScale="70000" lnSpcReduction="20000"/>
          </a:bodyPr>
          <a:lstStyle/>
          <a:p>
            <a:pPr marL="64008" indent="0" algn="just">
              <a:buNone/>
            </a:pPr>
            <a:r>
              <a:rPr lang="es-ES" dirty="0"/>
              <a:t>Las ciencias empíricas, su característica esencial es que toman como punto de partida la realidad. </a:t>
            </a:r>
          </a:p>
          <a:p>
            <a:pPr marL="64008" indent="0" algn="just">
              <a:buNone/>
            </a:pPr>
            <a:r>
              <a:rPr lang="es-ES" dirty="0"/>
              <a:t>Las tres características más destacables de las ciencias empíricas son: </a:t>
            </a:r>
          </a:p>
          <a:p>
            <a:pPr marL="578358" indent="-514350" algn="just">
              <a:buAutoNum type="arabicPeriod"/>
            </a:pPr>
            <a:r>
              <a:rPr lang="es-ES" sz="2800" dirty="0"/>
              <a:t>Basan en juicios dictados por la experiencia.</a:t>
            </a:r>
          </a:p>
          <a:p>
            <a:pPr marL="578358" indent="-514350" algn="just">
              <a:buAutoNum type="arabicPeriod"/>
            </a:pPr>
            <a:r>
              <a:rPr lang="es-ES" sz="2800" dirty="0"/>
              <a:t>Contienen proposiciones que se sujetan siempre a verificación, lo que implica que la observación de los hechos desempeña un papel insustituible.</a:t>
            </a:r>
          </a:p>
          <a:p>
            <a:pPr marL="578358" indent="-514350" algn="just">
              <a:buAutoNum type="arabicPeriod"/>
            </a:pPr>
            <a:r>
              <a:rPr lang="es-ES" sz="2800" dirty="0"/>
              <a:t>Establecimiento de </a:t>
            </a:r>
            <a:r>
              <a:rPr lang="es-ES" sz="2800" i="1" dirty="0"/>
              <a:t>leyes</a:t>
            </a:r>
            <a:r>
              <a:rPr lang="es-ES" sz="2800" dirty="0"/>
              <a:t>, por lo general establecidas a partir del análisis de la realidad o del fenómeno observado y con capacidad para anticipar el futuro del fenómeno analizado.</a:t>
            </a:r>
            <a:endParaRPr lang="es-MX" sz="2800"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5</a:t>
            </a:fld>
            <a:endParaRPr lang="es-MX"/>
          </a:p>
        </p:txBody>
      </p:sp>
    </p:spTree>
    <p:extLst>
      <p:ext uri="{BB962C8B-B14F-4D97-AF65-F5344CB8AC3E}">
        <p14:creationId xmlns:p14="http://schemas.microsoft.com/office/powerpoint/2010/main" val="53492515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a:t>Ciencias sociales como ciencias empíricas</a:t>
            </a:r>
            <a:endParaRPr lang="es-MX" dirty="0"/>
          </a:p>
        </p:txBody>
      </p:sp>
      <p:sp>
        <p:nvSpPr>
          <p:cNvPr id="3" name="2 Marcador de contenido"/>
          <p:cNvSpPr>
            <a:spLocks noGrp="1"/>
          </p:cNvSpPr>
          <p:nvPr>
            <p:ph idx="1"/>
          </p:nvPr>
        </p:nvSpPr>
        <p:spPr/>
        <p:txBody>
          <a:bodyPr>
            <a:normAutofit fontScale="77500" lnSpcReduction="20000"/>
          </a:bodyPr>
          <a:lstStyle/>
          <a:p>
            <a:pPr algn="just"/>
            <a:r>
              <a:rPr lang="es-ES" b="1" dirty="0"/>
              <a:t>Ciencias sociales </a:t>
            </a:r>
            <a:r>
              <a:rPr lang="es-ES" dirty="0"/>
              <a:t>incluyen un conjunto de campos analíticos cuyo centro lo ocupan el hombre, como individuo, y la sociedad en su conjunto, así como sus interrelaciones, comportamientos, actitudes, entre otros.</a:t>
            </a:r>
          </a:p>
          <a:p>
            <a:pPr marL="64008" indent="0" algn="just">
              <a:buNone/>
            </a:pPr>
            <a:endParaRPr lang="es-ES" dirty="0"/>
          </a:p>
          <a:p>
            <a:pPr marL="64008" indent="0" algn="just">
              <a:buNone/>
            </a:pPr>
            <a:r>
              <a:rPr lang="es-ES" dirty="0"/>
              <a:t>Hay al menos tres cuestiones importantes que se plantean:</a:t>
            </a:r>
          </a:p>
          <a:p>
            <a:pPr algn="just"/>
            <a:r>
              <a:rPr lang="es-MX" dirty="0"/>
              <a:t>¿Se pueden considerar realmente a las ciencias sociales como ciencias?</a:t>
            </a:r>
          </a:p>
          <a:p>
            <a:pPr algn="just"/>
            <a:r>
              <a:rPr lang="es-ES" dirty="0"/>
              <a:t>¿Forman parte, en todo caso, de las ciencias empíricas?</a:t>
            </a:r>
          </a:p>
          <a:p>
            <a:pPr algn="just"/>
            <a:r>
              <a:rPr lang="es-ES" dirty="0"/>
              <a:t>¿En qué medida pueden equipararse a las ciencias empíricas más reconocidas, como la Física, la Química, la Biología, la Geología y otras «ciencias naturales»? </a:t>
            </a:r>
          </a:p>
          <a:p>
            <a:pPr algn="just"/>
            <a:endParaRPr lang="es-ES" dirty="0"/>
          </a:p>
          <a:p>
            <a:pPr marL="64008" indent="0" algn="just">
              <a:buNone/>
            </a:pPr>
            <a:r>
              <a:rPr lang="es-ES" dirty="0"/>
              <a:t>La inclusión de las llamadas ciencias sociales entre las ciencias </a:t>
            </a:r>
          </a:p>
          <a:p>
            <a:pPr marL="64008" indent="0">
              <a:buNone/>
            </a:pPr>
            <a:endParaRPr lang="es-ES" dirty="0"/>
          </a:p>
          <a:p>
            <a:pPr marL="64008" indent="0">
              <a:buNone/>
            </a:pPr>
            <a:r>
              <a:rPr lang="es-ES" dirty="0"/>
              <a:t> </a:t>
            </a:r>
            <a:endParaRPr lang="es-MX"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6</a:t>
            </a:fld>
            <a:endParaRPr lang="es-MX"/>
          </a:p>
        </p:txBody>
      </p:sp>
    </p:spTree>
    <p:extLst>
      <p:ext uri="{BB962C8B-B14F-4D97-AF65-F5344CB8AC3E}">
        <p14:creationId xmlns:p14="http://schemas.microsoft.com/office/powerpoint/2010/main" val="1342374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Ciencias sociales</a:t>
            </a:r>
            <a:endParaRPr lang="es-MX" dirty="0"/>
          </a:p>
        </p:txBody>
      </p:sp>
      <p:sp>
        <p:nvSpPr>
          <p:cNvPr id="3" name="2 Marcador de contenido"/>
          <p:cNvSpPr>
            <a:spLocks noGrp="1"/>
          </p:cNvSpPr>
          <p:nvPr>
            <p:ph idx="1"/>
          </p:nvPr>
        </p:nvSpPr>
        <p:spPr/>
        <p:txBody>
          <a:bodyPr>
            <a:normAutofit/>
          </a:bodyPr>
          <a:lstStyle/>
          <a:p>
            <a:pPr algn="just"/>
            <a:r>
              <a:rPr lang="es-ES" dirty="0"/>
              <a:t>Para Q. Gibson, las ciencias sociales tienen por objeto «al hombre en cuanto ser social, sus acciones, sus reacciones, sus relaciones y el propio acontecer social».</a:t>
            </a:r>
          </a:p>
          <a:p>
            <a:pPr algn="just"/>
            <a:r>
              <a:rPr lang="es-ES" dirty="0"/>
              <a:t>M. </a:t>
            </a:r>
            <a:r>
              <a:rPr lang="es-ES" dirty="0" err="1"/>
              <a:t>Duverger</a:t>
            </a:r>
            <a:r>
              <a:rPr lang="es-ES" dirty="0"/>
              <a:t> sugirió de forma mucho más sintética: «las ciencias sociales son las ciencias de los fenómenos sociales». </a:t>
            </a:r>
            <a:endParaRPr lang="es-MX"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7</a:t>
            </a:fld>
            <a:endParaRPr lang="es-MX"/>
          </a:p>
        </p:txBody>
      </p:sp>
    </p:spTree>
    <p:extLst>
      <p:ext uri="{BB962C8B-B14F-4D97-AF65-F5344CB8AC3E}">
        <p14:creationId xmlns:p14="http://schemas.microsoft.com/office/powerpoint/2010/main" val="346970088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a:t>Problemas de los fenómenos sociales.</a:t>
            </a:r>
            <a:endParaRPr lang="es-MX" dirty="0"/>
          </a:p>
        </p:txBody>
      </p:sp>
      <p:sp>
        <p:nvSpPr>
          <p:cNvPr id="3" name="2 Marcador de contenido"/>
          <p:cNvSpPr>
            <a:spLocks noGrp="1"/>
          </p:cNvSpPr>
          <p:nvPr>
            <p:ph idx="1"/>
          </p:nvPr>
        </p:nvSpPr>
        <p:spPr/>
        <p:txBody>
          <a:bodyPr>
            <a:normAutofit lnSpcReduction="10000"/>
          </a:bodyPr>
          <a:lstStyle/>
          <a:p>
            <a:pPr marL="578358" indent="-514350" algn="just">
              <a:buFont typeface="+mj-lt"/>
              <a:buAutoNum type="arabicPeriod"/>
            </a:pPr>
            <a:r>
              <a:rPr lang="es-ES" dirty="0"/>
              <a:t>La propia complejidad de esos mismos problemas que son objeto de análisis, donde no siempre es fácil delimitar sus diversos elementos y donde la incorporación de SUPUESTOS simplificadores y la realización de abstracciones resulta bastante más arriesgada que en las ciencias físicas.</a:t>
            </a:r>
          </a:p>
          <a:p>
            <a:pPr marL="578358" indent="-514350" algn="just">
              <a:buFont typeface="+mj-lt"/>
              <a:buAutoNum type="arabicPeriod"/>
            </a:pPr>
            <a:endParaRPr lang="es-ES" dirty="0"/>
          </a:p>
          <a:p>
            <a:pPr marL="578358" indent="-514350" algn="just">
              <a:buFont typeface="+mj-lt"/>
              <a:buAutoNum type="arabicPeriod"/>
            </a:pPr>
            <a:r>
              <a:rPr lang="es-ES" dirty="0"/>
              <a:t>Dificultad que tienen las ciencias sociales para establecer Leyes Generales sobre los hechos y comportamientos sociales; al menos, leyes que No sean de carácter probabilístico, como las que generalmente dominan en el ámbito de los estudios económicos, cuyo nivel de cumplimiento resulta a veces muy reducido o está condicionado.</a:t>
            </a:r>
            <a:endParaRPr lang="es-MX"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8</a:t>
            </a:fld>
            <a:endParaRPr lang="es-MX"/>
          </a:p>
        </p:txBody>
      </p:sp>
    </p:spTree>
    <p:extLst>
      <p:ext uri="{BB962C8B-B14F-4D97-AF65-F5344CB8AC3E}">
        <p14:creationId xmlns:p14="http://schemas.microsoft.com/office/powerpoint/2010/main" val="388469473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Otros problemas </a:t>
            </a:r>
            <a:endParaRPr lang="es-MX" dirty="0"/>
          </a:p>
        </p:txBody>
      </p:sp>
      <p:sp>
        <p:nvSpPr>
          <p:cNvPr id="3" name="2 Marcador de contenido"/>
          <p:cNvSpPr>
            <a:spLocks noGrp="1"/>
          </p:cNvSpPr>
          <p:nvPr>
            <p:ph idx="1"/>
          </p:nvPr>
        </p:nvSpPr>
        <p:spPr>
          <a:xfrm>
            <a:off x="609599" y="1484784"/>
            <a:ext cx="6347714" cy="4556579"/>
          </a:xfrm>
        </p:spPr>
        <p:txBody>
          <a:bodyPr>
            <a:noAutofit/>
          </a:bodyPr>
          <a:lstStyle/>
          <a:p>
            <a:pPr marL="578358" indent="-514350" algn="just">
              <a:buAutoNum type="arabicPeriod"/>
            </a:pPr>
            <a:r>
              <a:rPr lang="es-ES" sz="1600" dirty="0"/>
              <a:t>Las dificultades para cuantificar los hechos y conductas sociales, tan impregnados siempre de aspectos cualitativos. </a:t>
            </a:r>
          </a:p>
          <a:p>
            <a:pPr marL="578358" indent="-514350" algn="just">
              <a:buAutoNum type="arabicPeriod"/>
            </a:pPr>
            <a:r>
              <a:rPr lang="es-ES" sz="1600" dirty="0"/>
              <a:t>El componente imprevisible de las reacciones humanas, ligado a la libertad. </a:t>
            </a:r>
          </a:p>
          <a:p>
            <a:pPr marL="578358" indent="-514350" algn="just">
              <a:buAutoNum type="arabicPeriod"/>
            </a:pPr>
            <a:r>
              <a:rPr lang="es-ES" sz="1600" dirty="0"/>
              <a:t>La dificultad de experimentar. </a:t>
            </a:r>
          </a:p>
          <a:p>
            <a:pPr marL="578358" indent="-514350" algn="just">
              <a:buAutoNum type="arabicPeriod"/>
            </a:pPr>
            <a:r>
              <a:rPr lang="es-ES" sz="1600" dirty="0"/>
              <a:t>La formulación de predicciones de carácter social o económico genera a veces cambios de comportamiento a nivel individual y social como respuesta a la interpretación que se está dando a los hechos. </a:t>
            </a:r>
          </a:p>
          <a:p>
            <a:pPr marL="578358" indent="-514350" algn="just">
              <a:buAutoNum type="arabicPeriod"/>
            </a:pPr>
            <a:r>
              <a:rPr lang="es-ES" sz="1600" dirty="0"/>
              <a:t>La relatividad histórica de los fenómenos sociales, ello resulta bastante incierto en la realidad, donde los cambios sociales, culturales, políticos, entre otros, acaban haciendo que cada problema o hecho social objeto de análisis,</a:t>
            </a:r>
          </a:p>
          <a:p>
            <a:pPr marL="578358" indent="-514350" algn="just">
              <a:buAutoNum type="arabicPeriod"/>
            </a:pPr>
            <a:r>
              <a:rPr lang="es-ES" sz="1600" dirty="0"/>
              <a:t>La identificación terminológica.</a:t>
            </a:r>
          </a:p>
          <a:p>
            <a:pPr marL="578358" indent="-514350" algn="just">
              <a:buAutoNum type="arabicPeriod"/>
            </a:pPr>
            <a:r>
              <a:rPr lang="es-ES" sz="1600" dirty="0"/>
              <a:t>Las corrientes interpretativas discrepantes, e irreconciliables.</a:t>
            </a:r>
            <a:endParaRPr lang="es-MX" sz="1600"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9</a:t>
            </a:fld>
            <a:endParaRPr lang="es-MX"/>
          </a:p>
        </p:txBody>
      </p:sp>
    </p:spTree>
    <p:extLst>
      <p:ext uri="{BB962C8B-B14F-4D97-AF65-F5344CB8AC3E}">
        <p14:creationId xmlns:p14="http://schemas.microsoft.com/office/powerpoint/2010/main" val="263878906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theme/theme1.xml><?xml version="1.0" encoding="utf-8"?>
<a:theme xmlns:a="http://schemas.openxmlformats.org/drawingml/2006/main" name="Faceta">
  <a:themeElements>
    <a:clrScheme name="Faceta">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8C59B386-999D-4CB6-B907-9F3997C027CC}"/>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882</TotalTime>
  <Words>2986</Words>
  <Application>Microsoft Office PowerPoint</Application>
  <PresentationFormat>Presentación en pantalla (4:3)</PresentationFormat>
  <Paragraphs>190</Paragraphs>
  <Slides>39</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39</vt:i4>
      </vt:variant>
    </vt:vector>
  </HeadingPairs>
  <TitlesOfParts>
    <vt:vector size="44" baseType="lpstr">
      <vt:lpstr>Arial</vt:lpstr>
      <vt:lpstr>Calibri</vt:lpstr>
      <vt:lpstr>Trebuchet MS</vt:lpstr>
      <vt:lpstr>Wingdings 3</vt:lpstr>
      <vt:lpstr>Faceta</vt:lpstr>
      <vt:lpstr>CONTEXTO DE LA POLÍTICA MACROECONÓMICA</vt:lpstr>
      <vt:lpstr>Guión explicativo</vt:lpstr>
      <vt:lpstr>Introducción </vt:lpstr>
      <vt:lpstr>Economía y política económica</vt:lpstr>
      <vt:lpstr>Ciencias empíricas  </vt:lpstr>
      <vt:lpstr>Ciencias sociales como ciencias empíricas</vt:lpstr>
      <vt:lpstr>Ciencias sociales</vt:lpstr>
      <vt:lpstr>Problemas de los fenómenos sociales.</vt:lpstr>
      <vt:lpstr>Otros problemas </vt:lpstr>
      <vt:lpstr>CIENCIAS SOCIALES Y ACCIÓN</vt:lpstr>
      <vt:lpstr>Campo de las ciencias sociales </vt:lpstr>
      <vt:lpstr>La economía como ciencia orientada a la praxis</vt:lpstr>
      <vt:lpstr>Relación entre teoría y praxis </vt:lpstr>
      <vt:lpstr>EL DEBATE ENTRE LO POSITIVO Y LO NORMATIVO</vt:lpstr>
      <vt:lpstr>Regla de Hume</vt:lpstr>
      <vt:lpstr>Jeremy Bentham (1748 – 1832)</vt:lpstr>
      <vt:lpstr>J. Stuart Mill (1806-1873) y Nassau Senior (1790-1864)</vt:lpstr>
      <vt:lpstr>John Neville Keynes (1852-1949)</vt:lpstr>
      <vt:lpstr>Adam Smith afirma…</vt:lpstr>
      <vt:lpstr>En resumen lo positivo y lo normativo</vt:lpstr>
      <vt:lpstr>Aproximación esquemática</vt:lpstr>
      <vt:lpstr>Aproximaciones hacia la objetivación</vt:lpstr>
      <vt:lpstr>De la economía política al sistema de ciencias económicas. La especialización científica como necesidad.</vt:lpstr>
      <vt:lpstr>Sistema de ciencias económicas</vt:lpstr>
      <vt:lpstr>Sociología del mundo científico</vt:lpstr>
      <vt:lpstr>Economía política</vt:lpstr>
      <vt:lpstr>Enfoques metodológicos</vt:lpstr>
      <vt:lpstr>Economía Aplicada</vt:lpstr>
      <vt:lpstr>Ciencias económicas</vt:lpstr>
      <vt:lpstr>Teoría económica</vt:lpstr>
      <vt:lpstr>Concepto, ámbito y relaciones de la política económica con otras disciplinas.</vt:lpstr>
      <vt:lpstr>Política económica </vt:lpstr>
      <vt:lpstr>Sistema de ciencias económicas </vt:lpstr>
      <vt:lpstr>Política económica</vt:lpstr>
      <vt:lpstr>Estudios teóricos</vt:lpstr>
      <vt:lpstr>En resumen </vt:lpstr>
      <vt:lpstr>Actividad </vt:lpstr>
      <vt:lpstr>Conclusiones </vt:lpstr>
      <vt:lpstr>Referencias bibliográficas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POLÍTICA ECONÓMICA</dc:title>
  <dc:creator>DELL PC</dc:creator>
  <cp:lastModifiedBy>Dra. en A. Elizabeth Adriana Santamaría Mendoza</cp:lastModifiedBy>
  <cp:revision>45</cp:revision>
  <dcterms:created xsi:type="dcterms:W3CDTF">2017-10-13T17:02:25Z</dcterms:created>
  <dcterms:modified xsi:type="dcterms:W3CDTF">2018-09-29T02:15:00Z</dcterms:modified>
</cp:coreProperties>
</file>