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64" r:id="rId4"/>
    <p:sldId id="276" r:id="rId5"/>
    <p:sldId id="277" r:id="rId6"/>
    <p:sldId id="278" r:id="rId7"/>
    <p:sldId id="279" r:id="rId8"/>
    <p:sldId id="280" r:id="rId9"/>
    <p:sldId id="281" r:id="rId10"/>
    <p:sldId id="282" r:id="rId11"/>
    <p:sldId id="283" r:id="rId12"/>
    <p:sldId id="284" r:id="rId13"/>
    <p:sldId id="285" r:id="rId14"/>
    <p:sldId id="286" r:id="rId15"/>
    <p:sldId id="287" r:id="rId16"/>
    <p:sldId id="288" r:id="rId17"/>
    <p:sldId id="289" r:id="rId18"/>
    <p:sldId id="290" r:id="rId19"/>
    <p:sldId id="275" r:id="rId20"/>
    <p:sldId id="259" r:id="rId21"/>
    <p:sldId id="265" r:id="rId22"/>
    <p:sldId id="291" r:id="rId23"/>
    <p:sldId id="267" r:id="rId24"/>
    <p:sldId id="268" r:id="rId25"/>
    <p:sldId id="269" r:id="rId26"/>
    <p:sldId id="260" r:id="rId27"/>
    <p:sldId id="292" r:id="rId28"/>
    <p:sldId id="261" r:id="rId29"/>
    <p:sldId id="262" r:id="rId30"/>
    <p:sldId id="270" r:id="rId31"/>
    <p:sldId id="294" r:id="rId32"/>
    <p:sldId id="293" r:id="rId33"/>
    <p:sldId id="295" r:id="rId34"/>
    <p:sldId id="272" r:id="rId35"/>
    <p:sldId id="273" r:id="rId36"/>
    <p:sldId id="274" r:id="rId3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5132" y="2059012"/>
            <a:ext cx="9146751"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274319" y="2166365"/>
            <a:ext cx="8603674" cy="1739347"/>
          </a:xfrm>
        </p:spPr>
        <p:txBody>
          <a:bodyPr tIns="45720" bIns="45720" anchor="ctr">
            <a:normAutofit/>
          </a:bodyPr>
          <a:lstStyle>
            <a:lvl1pPr algn="ctr">
              <a:lnSpc>
                <a:spcPct val="80000"/>
              </a:lnSpc>
              <a:defRPr sz="6000" spc="0" baseline="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3970315"/>
            <a:ext cx="6858000" cy="1309255"/>
          </a:xfrm>
        </p:spPr>
        <p:txBody>
          <a:bodyPr>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editar el estilo de subtítulo del patrón</a:t>
            </a:r>
            <a:endParaRPr lang="en-US" dirty="0"/>
          </a:p>
        </p:txBody>
      </p:sp>
      <p:sp>
        <p:nvSpPr>
          <p:cNvPr id="4" name="Date Placeholder 3"/>
          <p:cNvSpPr>
            <a:spLocks noGrp="1"/>
          </p:cNvSpPr>
          <p:nvPr>
            <p:ph type="dt" sz="half" idx="10"/>
          </p:nvPr>
        </p:nvSpPr>
        <p:spPr/>
        <p:txBody>
          <a:bodyPr/>
          <a:lstStyle/>
          <a:p>
            <a:fld id="{6D082BE9-2AC5-4F2D-9DEB-E96382E16778}"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D80DC42-E677-4C11-AA8D-63BB1DED79BB}" type="slidenum">
              <a:rPr lang="es-MX" smtClean="0"/>
              <a:t>‹Nº›</a:t>
            </a:fld>
            <a:endParaRPr lang="es-MX"/>
          </a:p>
        </p:txBody>
      </p:sp>
    </p:spTree>
    <p:extLst>
      <p:ext uri="{BB962C8B-B14F-4D97-AF65-F5344CB8AC3E}">
        <p14:creationId xmlns:p14="http://schemas.microsoft.com/office/powerpoint/2010/main" val="3334272560"/>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D082BE9-2AC5-4F2D-9DEB-E96382E16778}"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D80DC42-E677-4C11-AA8D-63BB1DED79BB}" type="slidenum">
              <a:rPr lang="es-MX" smtClean="0"/>
              <a:t>‹Nº›</a:t>
            </a:fld>
            <a:endParaRPr lang="es-MX"/>
          </a:p>
        </p:txBody>
      </p:sp>
    </p:spTree>
    <p:extLst>
      <p:ext uri="{BB962C8B-B14F-4D97-AF65-F5344CB8AC3E}">
        <p14:creationId xmlns:p14="http://schemas.microsoft.com/office/powerpoint/2010/main" val="89668910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6764484" y="0"/>
            <a:ext cx="20574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870468" y="609600"/>
            <a:ext cx="1801785" cy="5638800"/>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0" y="609600"/>
            <a:ext cx="5979968" cy="5638800"/>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a:xfrm>
            <a:off x="628650" y="6422855"/>
            <a:ext cx="2057397" cy="365125"/>
          </a:xfrm>
        </p:spPr>
        <p:txBody>
          <a:bodyPr/>
          <a:lstStyle/>
          <a:p>
            <a:fld id="{6D082BE9-2AC5-4F2D-9DEB-E96382E16778}" type="datetimeFigureOut">
              <a:rPr lang="es-MX" smtClean="0"/>
              <a:t>28/09/2018</a:t>
            </a:fld>
            <a:endParaRPr lang="es-MX"/>
          </a:p>
        </p:txBody>
      </p:sp>
      <p:sp>
        <p:nvSpPr>
          <p:cNvPr id="5" name="Footer Placeholder 4"/>
          <p:cNvSpPr>
            <a:spLocks noGrp="1"/>
          </p:cNvSpPr>
          <p:nvPr>
            <p:ph type="ftr" sz="quarter" idx="11"/>
          </p:nvPr>
        </p:nvSpPr>
        <p:spPr>
          <a:xfrm>
            <a:off x="2832102" y="6422855"/>
            <a:ext cx="3209752" cy="365125"/>
          </a:xfrm>
        </p:spPr>
        <p:txBody>
          <a:bodyPr/>
          <a:lstStyle/>
          <a:p>
            <a:endParaRPr lang="es-MX"/>
          </a:p>
        </p:txBody>
      </p:sp>
      <p:sp>
        <p:nvSpPr>
          <p:cNvPr id="6" name="Slide Number Placeholder 5"/>
          <p:cNvSpPr>
            <a:spLocks noGrp="1"/>
          </p:cNvSpPr>
          <p:nvPr>
            <p:ph type="sldNum" sz="quarter" idx="12"/>
          </p:nvPr>
        </p:nvSpPr>
        <p:spPr>
          <a:xfrm>
            <a:off x="6054787" y="6422855"/>
            <a:ext cx="659819" cy="365125"/>
          </a:xfrm>
        </p:spPr>
        <p:txBody>
          <a:bodyPr/>
          <a:lstStyle/>
          <a:p>
            <a:fld id="{2D80DC42-E677-4C11-AA8D-63BB1DED79BB}" type="slidenum">
              <a:rPr lang="es-MX" smtClean="0"/>
              <a:t>‹Nº›</a:t>
            </a:fld>
            <a:endParaRPr lang="es-MX"/>
          </a:p>
        </p:txBody>
      </p:sp>
    </p:spTree>
    <p:extLst>
      <p:ext uri="{BB962C8B-B14F-4D97-AF65-F5344CB8AC3E}">
        <p14:creationId xmlns:p14="http://schemas.microsoft.com/office/powerpoint/2010/main" val="200981232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D082BE9-2AC5-4F2D-9DEB-E96382E16778}"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D80DC42-E677-4C11-AA8D-63BB1DED79BB}" type="slidenum">
              <a:rPr lang="es-MX" smtClean="0"/>
              <a:t>‹Nº›</a:t>
            </a:fld>
            <a:endParaRPr lang="es-MX"/>
          </a:p>
        </p:txBody>
      </p:sp>
    </p:spTree>
    <p:extLst>
      <p:ext uri="{BB962C8B-B14F-4D97-AF65-F5344CB8AC3E}">
        <p14:creationId xmlns:p14="http://schemas.microsoft.com/office/powerpoint/2010/main" val="193599516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1"/>
      </p:bgRef>
    </p:bg>
    <p:spTree>
      <p:nvGrpSpPr>
        <p:cNvPr id="1" name=""/>
        <p:cNvGrpSpPr/>
        <p:nvPr/>
      </p:nvGrpSpPr>
      <p:grpSpPr>
        <a:xfrm>
          <a:off x="0" y="0"/>
          <a:ext cx="0" cy="0"/>
          <a:chOff x="0" y="0"/>
          <a:chExt cx="0" cy="0"/>
        </a:xfrm>
      </p:grpSpPr>
      <p:sp>
        <p:nvSpPr>
          <p:cNvPr id="7" name="Rectangle 6"/>
          <p:cNvSpPr/>
          <p:nvPr/>
        </p:nvSpPr>
        <p:spPr>
          <a:xfrm>
            <a:off x="-5132" y="2059012"/>
            <a:ext cx="9146751"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24893" y="2208879"/>
            <a:ext cx="7886700" cy="1676400"/>
          </a:xfrm>
        </p:spPr>
        <p:txBody>
          <a:bodyPr anchor="ctr">
            <a:noAutofit/>
          </a:bodyPr>
          <a:lstStyle>
            <a:lvl1pPr algn="ctr">
              <a:lnSpc>
                <a:spcPct val="80000"/>
              </a:lnSpc>
              <a:defRPr sz="6000" b="0" spc="0" baseline="0">
                <a:solidFill>
                  <a:schemeClr val="bg1"/>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4893" y="3984400"/>
            <a:ext cx="7886700" cy="1174639"/>
          </a:xfrm>
        </p:spPr>
        <p:txBody>
          <a:bodyPr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lvl1pPr>
              <a:defRPr>
                <a:solidFill>
                  <a:schemeClr val="tx2"/>
                </a:solidFill>
              </a:defRPr>
            </a:lvl1pPr>
          </a:lstStyle>
          <a:p>
            <a:fld id="{6D082BE9-2AC5-4F2D-9DEB-E96382E16778}" type="datetimeFigureOut">
              <a:rPr lang="es-MX" smtClean="0"/>
              <a:t>28/09/2018</a:t>
            </a:fld>
            <a:endParaRPr lang="es-MX"/>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s-MX"/>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2D80DC42-E677-4C11-AA8D-63BB1DED79BB}" type="slidenum">
              <a:rPr lang="es-MX" smtClean="0"/>
              <a:t>‹Nº›</a:t>
            </a:fld>
            <a:endParaRPr lang="es-MX"/>
          </a:p>
        </p:txBody>
      </p:sp>
    </p:spTree>
    <p:extLst>
      <p:ext uri="{BB962C8B-B14F-4D97-AF65-F5344CB8AC3E}">
        <p14:creationId xmlns:p14="http://schemas.microsoft.com/office/powerpoint/2010/main" val="374166601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85797" y="2011680"/>
            <a:ext cx="365760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800600" y="2011680"/>
            <a:ext cx="365760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6D082BE9-2AC5-4F2D-9DEB-E96382E16778}"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D80DC42-E677-4C11-AA8D-63BB1DED79BB}" type="slidenum">
              <a:rPr lang="es-MX" smtClean="0"/>
              <a:t>‹Nº›</a:t>
            </a:fld>
            <a:endParaRPr lang="es-MX"/>
          </a:p>
        </p:txBody>
      </p:sp>
    </p:spTree>
    <p:extLst>
      <p:ext uri="{BB962C8B-B14F-4D97-AF65-F5344CB8AC3E}">
        <p14:creationId xmlns:p14="http://schemas.microsoft.com/office/powerpoint/2010/main" val="225041499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85800" y="1913470"/>
            <a:ext cx="3657600" cy="743094"/>
          </a:xfrm>
        </p:spPr>
        <p:txBody>
          <a:bodyPr anchor="ct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Content Placeholder 3"/>
          <p:cNvSpPr>
            <a:spLocks noGrp="1"/>
          </p:cNvSpPr>
          <p:nvPr>
            <p:ph sz="half" idx="2"/>
          </p:nvPr>
        </p:nvSpPr>
        <p:spPr>
          <a:xfrm>
            <a:off x="685800" y="2656566"/>
            <a:ext cx="365760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800428" y="1913470"/>
            <a:ext cx="3657600" cy="743094"/>
          </a:xfrm>
        </p:spPr>
        <p:txBody>
          <a:bodyPr anchor="ct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Content Placeholder 5"/>
          <p:cNvSpPr>
            <a:spLocks noGrp="1"/>
          </p:cNvSpPr>
          <p:nvPr>
            <p:ph sz="quarter" idx="4"/>
          </p:nvPr>
        </p:nvSpPr>
        <p:spPr>
          <a:xfrm>
            <a:off x="4800428" y="2656564"/>
            <a:ext cx="365760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6D082BE9-2AC5-4F2D-9DEB-E96382E16778}" type="datetimeFigureOut">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2D80DC42-E677-4C11-AA8D-63BB1DED79BB}" type="slidenum">
              <a:rPr lang="es-MX" smtClean="0"/>
              <a:t>‹Nº›</a:t>
            </a:fld>
            <a:endParaRPr lang="es-MX"/>
          </a:p>
        </p:txBody>
      </p:sp>
    </p:spTree>
    <p:extLst>
      <p:ext uri="{BB962C8B-B14F-4D97-AF65-F5344CB8AC3E}">
        <p14:creationId xmlns:p14="http://schemas.microsoft.com/office/powerpoint/2010/main" val="330672022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6D082BE9-2AC5-4F2D-9DEB-E96382E16778}"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2D80DC42-E677-4C11-AA8D-63BB1DED79BB}" type="slidenum">
              <a:rPr lang="es-MX" smtClean="0"/>
              <a:t>‹Nº›</a:t>
            </a:fld>
            <a:endParaRPr lang="es-MX"/>
          </a:p>
        </p:txBody>
      </p:sp>
    </p:spTree>
    <p:extLst>
      <p:ext uri="{BB962C8B-B14F-4D97-AF65-F5344CB8AC3E}">
        <p14:creationId xmlns:p14="http://schemas.microsoft.com/office/powerpoint/2010/main" val="34646755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082BE9-2AC5-4F2D-9DEB-E96382E16778}" type="datetimeFigureOut">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2D80DC42-E677-4C11-AA8D-63BB1DED79BB}" type="slidenum">
              <a:rPr lang="es-MX" smtClean="0"/>
              <a:t>‹Nº›</a:t>
            </a:fld>
            <a:endParaRPr lang="es-MX"/>
          </a:p>
        </p:txBody>
      </p:sp>
    </p:spTree>
    <p:extLst>
      <p:ext uri="{BB962C8B-B14F-4D97-AF65-F5344CB8AC3E}">
        <p14:creationId xmlns:p14="http://schemas.microsoft.com/office/powerpoint/2010/main" val="356927845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a:xfrm>
            <a:off x="685800" y="2148840"/>
            <a:ext cx="4572000" cy="38404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5892568" y="2147487"/>
            <a:ext cx="2560320" cy="3432319"/>
          </a:xfrm>
        </p:spPr>
        <p:txBody>
          <a:bodyPr>
            <a:normAutofit/>
          </a:bodyPr>
          <a:lstStyle>
            <a:lvl1pPr marL="0" indent="0">
              <a:lnSpc>
                <a:spcPct val="95000"/>
              </a:lnSpc>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p>
            <a:fld id="{6D082BE9-2AC5-4F2D-9DEB-E96382E16778}"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D80DC42-E677-4C11-AA8D-63BB1DED79BB}" type="slidenum">
              <a:rPr lang="es-MX" smtClean="0"/>
              <a:t>‹Nº›</a:t>
            </a:fld>
            <a:endParaRPr lang="es-MX"/>
          </a:p>
        </p:txBody>
      </p:sp>
    </p:spTree>
    <p:extLst>
      <p:ext uri="{BB962C8B-B14F-4D97-AF65-F5344CB8AC3E}">
        <p14:creationId xmlns:p14="http://schemas.microsoft.com/office/powerpoint/2010/main" val="318791889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85800" y="2211494"/>
            <a:ext cx="4754880" cy="384048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5885351" y="2150621"/>
            <a:ext cx="2560320" cy="3429000"/>
          </a:xfrm>
        </p:spPr>
        <p:txBody>
          <a:bodyPr>
            <a:normAutofit/>
          </a:bodyPr>
          <a:lstStyle>
            <a:lvl1pPr marL="0" indent="0">
              <a:lnSpc>
                <a:spcPct val="95000"/>
              </a:lnSpc>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p>
            <a:fld id="{6D082BE9-2AC5-4F2D-9DEB-E96382E16778}"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D80DC42-E677-4C11-AA8D-63BB1DED79BB}" type="slidenum">
              <a:rPr lang="es-MX" smtClean="0"/>
              <a:t>‹Nº›</a:t>
            </a:fld>
            <a:endParaRPr lang="es-MX"/>
          </a:p>
        </p:txBody>
      </p:sp>
    </p:spTree>
    <p:extLst>
      <p:ext uri="{BB962C8B-B14F-4D97-AF65-F5344CB8AC3E}">
        <p14:creationId xmlns:p14="http://schemas.microsoft.com/office/powerpoint/2010/main" val="100618594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362" y="176109"/>
            <a:ext cx="9141714"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685019" y="284176"/>
            <a:ext cx="7772400" cy="1508760"/>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85019" y="2011680"/>
            <a:ext cx="7772400" cy="4206240"/>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81557" y="6422855"/>
            <a:ext cx="2595043" cy="365125"/>
          </a:xfrm>
          <a:prstGeom prst="rect">
            <a:avLst/>
          </a:prstGeom>
        </p:spPr>
        <p:txBody>
          <a:bodyPr vert="horz" lIns="91440" tIns="45720" rIns="45720" bIns="45720" rtlCol="0" anchor="ctr"/>
          <a:lstStyle>
            <a:lvl1pPr algn="l">
              <a:defRPr sz="1050">
                <a:solidFill>
                  <a:schemeClr val="tx1"/>
                </a:solidFill>
              </a:defRPr>
            </a:lvl1pPr>
          </a:lstStyle>
          <a:p>
            <a:fld id="{6D082BE9-2AC5-4F2D-9DEB-E96382E16778}" type="datetimeFigureOut">
              <a:rPr lang="es-MX" smtClean="0"/>
              <a:t>28/09/2018</a:t>
            </a:fld>
            <a:endParaRPr lang="es-MX"/>
          </a:p>
        </p:txBody>
      </p:sp>
      <p:sp>
        <p:nvSpPr>
          <p:cNvPr id="5" name="Footer Placeholder 4"/>
          <p:cNvSpPr>
            <a:spLocks noGrp="1"/>
          </p:cNvSpPr>
          <p:nvPr>
            <p:ph type="ftr" sz="quarter" idx="3"/>
          </p:nvPr>
        </p:nvSpPr>
        <p:spPr>
          <a:xfrm>
            <a:off x="4191000" y="6422855"/>
            <a:ext cx="4060627" cy="365125"/>
          </a:xfrm>
          <a:prstGeom prst="rect">
            <a:avLst/>
          </a:prstGeom>
        </p:spPr>
        <p:txBody>
          <a:bodyPr vert="horz" lIns="91440" tIns="45720" rIns="91440" bIns="45720" rtlCol="0" anchor="ctr"/>
          <a:lstStyle>
            <a:lvl1pPr algn="r">
              <a:defRPr sz="1050">
                <a:solidFill>
                  <a:schemeClr val="tx1"/>
                </a:solidFill>
              </a:defRPr>
            </a:lvl1pPr>
          </a:lstStyle>
          <a:p>
            <a:endParaRPr lang="es-MX"/>
          </a:p>
        </p:txBody>
      </p:sp>
      <p:sp>
        <p:nvSpPr>
          <p:cNvPr id="6" name="Slide Number Placeholder 5"/>
          <p:cNvSpPr>
            <a:spLocks noGrp="1"/>
          </p:cNvSpPr>
          <p:nvPr>
            <p:ph type="sldNum" sz="quarter" idx="4"/>
          </p:nvPr>
        </p:nvSpPr>
        <p:spPr>
          <a:xfrm>
            <a:off x="8265139" y="6422855"/>
            <a:ext cx="709698" cy="365125"/>
          </a:xfrm>
          <a:prstGeom prst="rect">
            <a:avLst/>
          </a:prstGeom>
        </p:spPr>
        <p:txBody>
          <a:bodyPr vert="horz" lIns="45720" tIns="45720" rIns="91440" bIns="45720" rtlCol="0" anchor="ctr"/>
          <a:lstStyle>
            <a:lvl1pPr algn="l">
              <a:defRPr sz="1200" b="0">
                <a:solidFill>
                  <a:schemeClr val="tx1"/>
                </a:solidFill>
              </a:defRPr>
            </a:lvl1pPr>
          </a:lstStyle>
          <a:p>
            <a:fld id="{2D80DC42-E677-4C11-AA8D-63BB1DED79BB}" type="slidenum">
              <a:rPr lang="es-MX" smtClean="0"/>
              <a:t>‹Nº›</a:t>
            </a:fld>
            <a:endParaRPr lang="es-MX"/>
          </a:p>
        </p:txBody>
      </p:sp>
    </p:spTree>
    <p:extLst>
      <p:ext uri="{BB962C8B-B14F-4D97-AF65-F5344CB8AC3E}">
        <p14:creationId xmlns:p14="http://schemas.microsoft.com/office/powerpoint/2010/main" val="4184277072"/>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xStyles>
    <p:title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55576" y="2060849"/>
            <a:ext cx="7920880" cy="1728191"/>
          </a:xfrm>
        </p:spPr>
        <p:txBody>
          <a:bodyPr>
            <a:normAutofit fontScale="90000"/>
          </a:bodyPr>
          <a:lstStyle/>
          <a:p>
            <a:r>
              <a:rPr lang="es-ES" sz="4800" dirty="0">
                <a:solidFill>
                  <a:srgbClr val="0070C0"/>
                </a:solidFill>
              </a:rPr>
              <a:t>POLÍTICA MACROECONÓMICA Y TIPO DE CAMBIO FLEXIBLE</a:t>
            </a:r>
            <a:endParaRPr lang="es-MX" sz="4800" dirty="0">
              <a:solidFill>
                <a:srgbClr val="0070C0"/>
              </a:solidFill>
            </a:endParaRPr>
          </a:p>
        </p:txBody>
      </p:sp>
      <p:sp>
        <p:nvSpPr>
          <p:cNvPr id="3" name="2 Subtítulo"/>
          <p:cNvSpPr>
            <a:spLocks noGrp="1"/>
          </p:cNvSpPr>
          <p:nvPr>
            <p:ph type="subTitle" idx="1"/>
          </p:nvPr>
        </p:nvSpPr>
        <p:spPr>
          <a:xfrm>
            <a:off x="1403648" y="489634"/>
            <a:ext cx="6400800" cy="5303658"/>
          </a:xfrm>
        </p:spPr>
        <p:txBody>
          <a:bodyPr>
            <a:noAutofit/>
          </a:bodyPr>
          <a:lstStyle/>
          <a:p>
            <a:r>
              <a:rPr lang="es-ES" sz="2800" dirty="0"/>
              <a:t>Universidad Autónoma del Estado de México</a:t>
            </a:r>
            <a:br>
              <a:rPr lang="es-ES" sz="2800" dirty="0"/>
            </a:br>
            <a:r>
              <a:rPr lang="es-ES" sz="2800" dirty="0"/>
              <a:t>Facultad de Economía</a:t>
            </a:r>
          </a:p>
          <a:p>
            <a:endParaRPr lang="es-ES" sz="2800" dirty="0"/>
          </a:p>
          <a:p>
            <a:endParaRPr lang="es-ES" sz="2800" dirty="0"/>
          </a:p>
          <a:p>
            <a:endParaRPr lang="es-ES" sz="2800" dirty="0"/>
          </a:p>
          <a:p>
            <a:endParaRPr lang="es-ES" sz="2800" dirty="0"/>
          </a:p>
          <a:p>
            <a:r>
              <a:rPr lang="es-ES" sz="2800" dirty="0"/>
              <a:t>Licenciatura en Economía </a:t>
            </a:r>
            <a:br>
              <a:rPr lang="es-ES" sz="2400" dirty="0"/>
            </a:br>
            <a:endParaRPr lang="es-ES" sz="2400" dirty="0"/>
          </a:p>
          <a:p>
            <a:r>
              <a:rPr lang="es-ES" sz="2800" dirty="0"/>
              <a:t>Macroeconomía </a:t>
            </a:r>
            <a:endParaRPr lang="es-ES" sz="2400" dirty="0"/>
          </a:p>
          <a:p>
            <a:br>
              <a:rPr lang="es-ES" sz="2400" dirty="0"/>
            </a:br>
            <a:br>
              <a:rPr lang="es-ES" sz="2400" dirty="0"/>
            </a:br>
            <a:endParaRPr lang="es-ES" sz="2400" dirty="0"/>
          </a:p>
          <a:p>
            <a:endParaRPr lang="es-ES" sz="2400" dirty="0"/>
          </a:p>
          <a:p>
            <a:endParaRPr lang="es-ES" sz="2400" dirty="0"/>
          </a:p>
          <a:p>
            <a:endParaRPr lang="es-ES" sz="2400" dirty="0"/>
          </a:p>
          <a:p>
            <a:endParaRPr lang="es-ES" sz="2400" dirty="0"/>
          </a:p>
          <a:p>
            <a:endParaRPr lang="es-ES" sz="2400" dirty="0"/>
          </a:p>
          <a:p>
            <a:endParaRPr lang="es-ES" sz="2400" dirty="0"/>
          </a:p>
          <a:p>
            <a:br>
              <a:rPr lang="es-ES" sz="2400" dirty="0"/>
            </a:br>
            <a:r>
              <a:rPr lang="es-ES" sz="2400" dirty="0"/>
              <a:t>Material didáctico: Visón sólo </a:t>
            </a:r>
            <a:r>
              <a:rPr lang="es-ES" sz="2400" dirty="0" err="1"/>
              <a:t>proyectable</a:t>
            </a:r>
            <a:endParaRPr lang="es-MX" sz="2000" dirty="0"/>
          </a:p>
        </p:txBody>
      </p:sp>
      <p:sp>
        <p:nvSpPr>
          <p:cNvPr id="4" name="3 Rectángulo"/>
          <p:cNvSpPr/>
          <p:nvPr/>
        </p:nvSpPr>
        <p:spPr>
          <a:xfrm>
            <a:off x="1835696" y="5703639"/>
            <a:ext cx="5184304" cy="461665"/>
          </a:xfrm>
          <a:prstGeom prst="rect">
            <a:avLst/>
          </a:prstGeom>
        </p:spPr>
        <p:txBody>
          <a:bodyPr wrap="none">
            <a:spAutoFit/>
          </a:bodyPr>
          <a:lstStyle/>
          <a:p>
            <a:r>
              <a:rPr lang="es-ES" sz="2400" dirty="0"/>
              <a:t>Presenta: Mtro. Elías Eduardo Gutiérrez Alva</a:t>
            </a:r>
            <a:endParaRPr lang="es-MX" sz="2400" dirty="0"/>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84" y="116633"/>
            <a:ext cx="1079832" cy="974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44408" y="44625"/>
            <a:ext cx="936104" cy="8939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6 CuadroTexto"/>
          <p:cNvSpPr txBox="1"/>
          <p:nvPr/>
        </p:nvSpPr>
        <p:spPr>
          <a:xfrm>
            <a:off x="6300192" y="6165304"/>
            <a:ext cx="2592288" cy="461665"/>
          </a:xfrm>
          <a:prstGeom prst="rect">
            <a:avLst/>
          </a:prstGeom>
          <a:noFill/>
        </p:spPr>
        <p:txBody>
          <a:bodyPr wrap="square" rtlCol="0">
            <a:spAutoFit/>
          </a:bodyPr>
          <a:lstStyle/>
          <a:p>
            <a:r>
              <a:rPr lang="es-ES" sz="2400" dirty="0"/>
              <a:t>Septiembre 2018</a:t>
            </a:r>
            <a:endParaRPr lang="es-MX" sz="2400" dirty="0"/>
          </a:p>
        </p:txBody>
      </p:sp>
    </p:spTree>
    <p:extLst>
      <p:ext uri="{BB962C8B-B14F-4D97-AF65-F5344CB8AC3E}">
        <p14:creationId xmlns:p14="http://schemas.microsoft.com/office/powerpoint/2010/main" val="245055780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b="1" dirty="0"/>
              <a:t>Mercado monetario (sector monetario)</a:t>
            </a:r>
            <a:endParaRPr lang="es-MX" dirty="0"/>
          </a:p>
        </p:txBody>
      </p:sp>
      <p:sp>
        <p:nvSpPr>
          <p:cNvPr id="3" name="2 Marcador de contenido"/>
          <p:cNvSpPr>
            <a:spLocks noGrp="1"/>
          </p:cNvSpPr>
          <p:nvPr>
            <p:ph idx="1"/>
          </p:nvPr>
        </p:nvSpPr>
        <p:spPr/>
        <p:txBody>
          <a:bodyPr/>
          <a:lstStyle/>
          <a:p>
            <a:pPr algn="just"/>
            <a:r>
              <a:rPr lang="es-ES" dirty="0"/>
              <a:t>El equilibrio en el sector monetario se mantiene  igual, es decir, la demanda de dinero,  </a:t>
            </a:r>
            <a:r>
              <a:rPr lang="es-ES" i="1" dirty="0"/>
              <a:t>L</a:t>
            </a:r>
            <a:r>
              <a:rPr lang="es-ES" dirty="0"/>
              <a:t>, depende negativamente del tipo de interés y positivamente del nivel de renta. </a:t>
            </a:r>
          </a:p>
          <a:p>
            <a:r>
              <a:rPr lang="es-ES" dirty="0"/>
              <a:t>En términos matemáticos:</a:t>
            </a:r>
          </a:p>
          <a:p>
            <a:pPr marL="0" indent="0" algn="ctr">
              <a:buNone/>
            </a:pPr>
            <a:r>
              <a:rPr lang="es-ES" i="1" dirty="0"/>
              <a:t>M/P= L(i, Y)	</a:t>
            </a:r>
            <a:r>
              <a:rPr lang="es-ES" dirty="0"/>
              <a:t>(3)</a:t>
            </a:r>
          </a:p>
          <a:p>
            <a:pPr marL="0" indent="0">
              <a:buNone/>
            </a:pPr>
            <a:endParaRPr lang="es-ES" dirty="0"/>
          </a:p>
        </p:txBody>
      </p:sp>
      <p:sp>
        <p:nvSpPr>
          <p:cNvPr id="4" name="3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10</a:t>
            </a:fld>
            <a:endParaRPr lang="es-MX"/>
          </a:p>
        </p:txBody>
      </p:sp>
    </p:spTree>
    <p:extLst>
      <p:ext uri="{BB962C8B-B14F-4D97-AF65-F5344CB8AC3E}">
        <p14:creationId xmlns:p14="http://schemas.microsoft.com/office/powerpoint/2010/main" val="357223421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Continuación </a:t>
            </a:r>
            <a:endParaRPr lang="es-MX" dirty="0"/>
          </a:p>
        </p:txBody>
      </p:sp>
      <p:sp>
        <p:nvSpPr>
          <p:cNvPr id="3" name="2 Marcador de contenido"/>
          <p:cNvSpPr>
            <a:spLocks noGrp="1"/>
          </p:cNvSpPr>
          <p:nvPr>
            <p:ph idx="1"/>
          </p:nvPr>
        </p:nvSpPr>
        <p:spPr/>
        <p:txBody>
          <a:bodyPr>
            <a:normAutofit/>
          </a:bodyPr>
          <a:lstStyle/>
          <a:p>
            <a:pPr algn="just"/>
            <a:r>
              <a:rPr lang="es-ES" dirty="0"/>
              <a:t>Todas las posibles combinaciones de </a:t>
            </a:r>
            <a:r>
              <a:rPr lang="es-ES" i="1" dirty="0"/>
              <a:t>i </a:t>
            </a:r>
            <a:r>
              <a:rPr lang="es-ES" dirty="0"/>
              <a:t>e </a:t>
            </a:r>
            <a:r>
              <a:rPr lang="es-ES" i="1" dirty="0"/>
              <a:t>Y </a:t>
            </a:r>
            <a:r>
              <a:rPr lang="es-ES" dirty="0"/>
              <a:t>para las cuales se cumple la ecuación (3) esta dado por la curva </a:t>
            </a:r>
            <a:r>
              <a:rPr lang="es-ES" i="1" dirty="0"/>
              <a:t>LM</a:t>
            </a:r>
            <a:r>
              <a:rPr lang="es-ES" dirty="0"/>
              <a:t>, representada para un valor dado de </a:t>
            </a:r>
            <a:r>
              <a:rPr lang="es-ES" i="1" dirty="0"/>
              <a:t>M </a:t>
            </a:r>
            <a:r>
              <a:rPr lang="es-ES" dirty="0"/>
              <a:t>y con pendiente positiva.</a:t>
            </a:r>
          </a:p>
          <a:p>
            <a:pPr algn="just"/>
            <a:r>
              <a:rPr lang="es-ES" dirty="0"/>
              <a:t>Si aumentan los tipos de interés, la demanda de dinero disminuye, con lo que para restablecer el equilibrio en el mercado de dinero se necesitará un aumento de </a:t>
            </a:r>
            <a:r>
              <a:rPr lang="es-ES" i="1" dirty="0"/>
              <a:t>Y</a:t>
            </a:r>
            <a:r>
              <a:rPr lang="es-ES" dirty="0"/>
              <a:t>.</a:t>
            </a:r>
            <a:endParaRPr lang="es-MX" dirty="0"/>
          </a:p>
        </p:txBody>
      </p:sp>
      <p:sp>
        <p:nvSpPr>
          <p:cNvPr id="4" name="3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11</a:t>
            </a:fld>
            <a:endParaRPr lang="es-MX"/>
          </a:p>
        </p:txBody>
      </p:sp>
    </p:spTree>
    <p:extLst>
      <p:ext uri="{BB962C8B-B14F-4D97-AF65-F5344CB8AC3E}">
        <p14:creationId xmlns:p14="http://schemas.microsoft.com/office/powerpoint/2010/main" val="130435151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Gráficamente </a:t>
            </a:r>
            <a:endParaRPr lang="es-MX" dirty="0"/>
          </a:p>
        </p:txBody>
      </p:sp>
      <p:pic>
        <p:nvPicPr>
          <p:cNvPr id="4"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45053" t="22852" r="28090" b="26556"/>
          <a:stretch/>
        </p:blipFill>
        <p:spPr bwMode="auto">
          <a:xfrm>
            <a:off x="1115616" y="1666567"/>
            <a:ext cx="6192688" cy="41386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12</a:t>
            </a:fld>
            <a:endParaRPr lang="es-MX"/>
          </a:p>
        </p:txBody>
      </p:sp>
    </p:spTree>
    <p:extLst>
      <p:ext uri="{BB962C8B-B14F-4D97-AF65-F5344CB8AC3E}">
        <p14:creationId xmlns:p14="http://schemas.microsoft.com/office/powerpoint/2010/main" val="355405202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Sector exterior</a:t>
            </a:r>
            <a:endParaRPr lang="es-MX" dirty="0"/>
          </a:p>
        </p:txBody>
      </p:sp>
      <p:sp>
        <p:nvSpPr>
          <p:cNvPr id="3" name="2 Marcador de contenido"/>
          <p:cNvSpPr>
            <a:spLocks noGrp="1"/>
          </p:cNvSpPr>
          <p:nvPr>
            <p:ph idx="1"/>
          </p:nvPr>
        </p:nvSpPr>
        <p:spPr/>
        <p:txBody>
          <a:bodyPr>
            <a:normAutofit/>
          </a:bodyPr>
          <a:lstStyle/>
          <a:p>
            <a:r>
              <a:rPr lang="es-ES" dirty="0"/>
              <a:t>La cuarta relación básica del modelo es: </a:t>
            </a:r>
          </a:p>
          <a:p>
            <a:pPr marL="0" indent="0" algn="ctr">
              <a:buNone/>
            </a:pPr>
            <a:r>
              <a:rPr lang="es-ES" i="1" dirty="0"/>
              <a:t>i = i*	</a:t>
            </a:r>
            <a:r>
              <a:rPr lang="es-ES" dirty="0"/>
              <a:t>(4)</a:t>
            </a:r>
            <a:endParaRPr lang="es-ES" i="1" dirty="0"/>
          </a:p>
          <a:p>
            <a:pPr algn="just"/>
            <a:r>
              <a:rPr lang="es-ES" dirty="0"/>
              <a:t>Si existe perfecta movilidad del capital, el tipo de interés nacional (</a:t>
            </a:r>
            <a:r>
              <a:rPr lang="es-ES" i="1" dirty="0"/>
              <a:t>i</a:t>
            </a:r>
            <a:r>
              <a:rPr lang="es-ES" dirty="0"/>
              <a:t>) será igual al tipo de interés mundial (</a:t>
            </a:r>
            <a:r>
              <a:rPr lang="es-ES" i="1" dirty="0"/>
              <a:t>i*</a:t>
            </a:r>
            <a:r>
              <a:rPr lang="es-ES" dirty="0"/>
              <a:t>), suponiendo una pequeña economía abierta y precio-aceptante en los mercados financieros internacionales. </a:t>
            </a:r>
          </a:p>
        </p:txBody>
      </p:sp>
      <p:sp>
        <p:nvSpPr>
          <p:cNvPr id="4" name="3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13</a:t>
            </a:fld>
            <a:endParaRPr lang="es-MX"/>
          </a:p>
        </p:txBody>
      </p:sp>
    </p:spTree>
    <p:extLst>
      <p:ext uri="{BB962C8B-B14F-4D97-AF65-F5344CB8AC3E}">
        <p14:creationId xmlns:p14="http://schemas.microsoft.com/office/powerpoint/2010/main" val="419494486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Gráficamente  </a:t>
            </a:r>
            <a:endParaRPr lang="es-MX" dirty="0"/>
          </a:p>
        </p:txBody>
      </p:sp>
      <p:sp>
        <p:nvSpPr>
          <p:cNvPr id="3" name="2 Marcador de contenido"/>
          <p:cNvSpPr>
            <a:spLocks noGrp="1"/>
          </p:cNvSpPr>
          <p:nvPr>
            <p:ph idx="1"/>
          </p:nvPr>
        </p:nvSpPr>
        <p:spPr/>
        <p:txBody>
          <a:bodyPr/>
          <a:lstStyle/>
          <a:p>
            <a:pPr algn="just"/>
            <a:r>
              <a:rPr lang="es-ES" dirty="0"/>
              <a:t>La igualdad de (4) implica una relación negativa entre el tipo de interés y el tipo de cambio: </a:t>
            </a:r>
          </a:p>
          <a:p>
            <a:pPr lvl="1" algn="just"/>
            <a:r>
              <a:rPr lang="es-ES" dirty="0"/>
              <a:t>Un incremento del tipo de interés trae consigo un incremento del valor de la moneda nacional y una disminución del tipo de interés conlleva una pérdida de valor del tipo de cambio.</a:t>
            </a:r>
            <a:endParaRPr lang="es-MX" dirty="0"/>
          </a:p>
          <a:p>
            <a:endParaRPr lang="es-MX" dirty="0"/>
          </a:p>
        </p:txBody>
      </p:sp>
      <p:sp>
        <p:nvSpPr>
          <p:cNvPr id="4" name="3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14</a:t>
            </a:fld>
            <a:endParaRPr lang="es-MX"/>
          </a:p>
        </p:txBody>
      </p:sp>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67393" t="23069" r="10633" b="26122"/>
          <a:stretch/>
        </p:blipFill>
        <p:spPr bwMode="auto">
          <a:xfrm>
            <a:off x="1763688" y="3717032"/>
            <a:ext cx="4464496" cy="29250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916993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Continuación del sector exterior</a:t>
            </a:r>
            <a:endParaRPr lang="es-MX" dirty="0"/>
          </a:p>
        </p:txBody>
      </p:sp>
      <p:sp>
        <p:nvSpPr>
          <p:cNvPr id="3" name="2 Marcador de contenido"/>
          <p:cNvSpPr>
            <a:spLocks noGrp="1"/>
          </p:cNvSpPr>
          <p:nvPr>
            <p:ph idx="1"/>
          </p:nvPr>
        </p:nvSpPr>
        <p:spPr/>
        <p:txBody>
          <a:bodyPr>
            <a:normAutofit/>
          </a:bodyPr>
          <a:lstStyle/>
          <a:p>
            <a:pPr algn="just"/>
            <a:r>
              <a:rPr lang="es-ES" dirty="0"/>
              <a:t>La representación del equilibrio del sector exterior por la curva </a:t>
            </a:r>
            <a:r>
              <a:rPr lang="es-ES" i="1" dirty="0"/>
              <a:t>BP , </a:t>
            </a:r>
            <a:r>
              <a:rPr lang="es-ES" dirty="0"/>
              <a:t>en el caso particular del modelo </a:t>
            </a:r>
            <a:r>
              <a:rPr lang="es-ES" dirty="0" err="1"/>
              <a:t>Mundell</a:t>
            </a:r>
            <a:r>
              <a:rPr lang="es-ES" dirty="0"/>
              <a:t>-Fleming es aquel en que la curva </a:t>
            </a:r>
            <a:r>
              <a:rPr lang="es-ES" i="1" dirty="0"/>
              <a:t>BP </a:t>
            </a:r>
            <a:r>
              <a:rPr lang="es-ES" dirty="0"/>
              <a:t>es una línea horizontal.</a:t>
            </a:r>
          </a:p>
          <a:p>
            <a:pPr algn="just"/>
            <a:r>
              <a:rPr lang="es-ES" dirty="0"/>
              <a:t>El supuesto de perfecta movilidad del capital implica que sólo haya un nivel de </a:t>
            </a:r>
            <a:r>
              <a:rPr lang="es-ES" i="1" dirty="0"/>
              <a:t>i </a:t>
            </a:r>
            <a:r>
              <a:rPr lang="es-ES" dirty="0"/>
              <a:t>para el cual la balanza de pagos está en equilibrio. </a:t>
            </a:r>
          </a:p>
          <a:p>
            <a:pPr algn="just"/>
            <a:r>
              <a:rPr lang="es-ES" dirty="0"/>
              <a:t>Si el tipo de interés fuera más bajo, se producirían unas salidas de capital superiores a cualquier posible superávit en la balanza por cuenta corriente, y sucedería lo opuesto en el caso de que el tipo de interés </a:t>
            </a:r>
            <a:r>
              <a:rPr lang="es-MX" dirty="0"/>
              <a:t>fuese más alto.</a:t>
            </a:r>
          </a:p>
        </p:txBody>
      </p:sp>
      <p:sp>
        <p:nvSpPr>
          <p:cNvPr id="4" name="3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15</a:t>
            </a:fld>
            <a:endParaRPr lang="es-MX"/>
          </a:p>
        </p:txBody>
      </p:sp>
    </p:spTree>
    <p:extLst>
      <p:ext uri="{BB962C8B-B14F-4D97-AF65-F5344CB8AC3E}">
        <p14:creationId xmlns:p14="http://schemas.microsoft.com/office/powerpoint/2010/main" val="151707160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En resumen</a:t>
            </a:r>
            <a:endParaRPr lang="es-MX" dirty="0"/>
          </a:p>
        </p:txBody>
      </p:sp>
      <p:sp>
        <p:nvSpPr>
          <p:cNvPr id="3" name="2 Marcador de contenido"/>
          <p:cNvSpPr>
            <a:spLocks noGrp="1"/>
          </p:cNvSpPr>
          <p:nvPr>
            <p:ph idx="1"/>
          </p:nvPr>
        </p:nvSpPr>
        <p:spPr/>
        <p:txBody>
          <a:bodyPr/>
          <a:lstStyle/>
          <a:p>
            <a:pPr algn="just"/>
            <a:r>
              <a:rPr lang="es-ES" dirty="0"/>
              <a:t>Partiendo del modelo </a:t>
            </a:r>
            <a:r>
              <a:rPr lang="es-ES" dirty="0" err="1"/>
              <a:t>Mundell</a:t>
            </a:r>
            <a:r>
              <a:rPr lang="es-ES" dirty="0"/>
              <a:t>-Fleming, de todos los elementos conceptuales necesarios para poder abordar el análisis de las políticas monetaria y fiscal en una economía abierta cuando existen transacciones de capital, tanto cuando el tipo de cambio.</a:t>
            </a:r>
            <a:endParaRPr lang="es-MX" dirty="0"/>
          </a:p>
        </p:txBody>
      </p:sp>
      <p:sp>
        <p:nvSpPr>
          <p:cNvPr id="4" name="3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16</a:t>
            </a:fld>
            <a:endParaRPr lang="es-MX"/>
          </a:p>
        </p:txBody>
      </p:sp>
    </p:spTree>
    <p:extLst>
      <p:ext uri="{BB962C8B-B14F-4D97-AF65-F5344CB8AC3E}">
        <p14:creationId xmlns:p14="http://schemas.microsoft.com/office/powerpoint/2010/main" val="421173263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recordando</a:t>
            </a:r>
            <a:endParaRPr lang="es-MX" dirty="0"/>
          </a:p>
        </p:txBody>
      </p:sp>
      <p:sp>
        <p:nvSpPr>
          <p:cNvPr id="3" name="2 Marcador de contenido"/>
          <p:cNvSpPr>
            <a:spLocks noGrp="1"/>
          </p:cNvSpPr>
          <p:nvPr>
            <p:ph idx="1"/>
          </p:nvPr>
        </p:nvSpPr>
        <p:spPr/>
        <p:txBody>
          <a:bodyPr>
            <a:normAutofit/>
          </a:bodyPr>
          <a:lstStyle/>
          <a:p>
            <a:pPr algn="just"/>
            <a:r>
              <a:rPr lang="es-ES" dirty="0"/>
              <a:t>La </a:t>
            </a:r>
            <a:r>
              <a:rPr lang="es-ES" b="1" dirty="0"/>
              <a:t>curva </a:t>
            </a:r>
            <a:r>
              <a:rPr lang="es-ES" b="1" i="1" dirty="0"/>
              <a:t>IS </a:t>
            </a:r>
            <a:r>
              <a:rPr lang="es-ES" dirty="0"/>
              <a:t>representa las combinaciones de tipos de interés (</a:t>
            </a:r>
            <a:r>
              <a:rPr lang="es-ES" i="1" dirty="0"/>
              <a:t>i</a:t>
            </a:r>
            <a:r>
              <a:rPr lang="es-ES" dirty="0"/>
              <a:t>) y de renta (</a:t>
            </a:r>
            <a:r>
              <a:rPr lang="es-ES" i="1" dirty="0"/>
              <a:t>Y</a:t>
            </a:r>
            <a:r>
              <a:rPr lang="es-ES" dirty="0"/>
              <a:t>) que equilibran el mercado de bienes.</a:t>
            </a:r>
          </a:p>
          <a:p>
            <a:pPr algn="just"/>
            <a:r>
              <a:rPr lang="es-ES" dirty="0"/>
              <a:t>La </a:t>
            </a:r>
            <a:r>
              <a:rPr lang="es-ES" b="1" dirty="0"/>
              <a:t>curva </a:t>
            </a:r>
            <a:r>
              <a:rPr lang="es-ES" b="1" i="1" dirty="0"/>
              <a:t>LM </a:t>
            </a:r>
            <a:r>
              <a:rPr lang="es-ES" dirty="0"/>
              <a:t>señala las combinaciones de </a:t>
            </a:r>
            <a:r>
              <a:rPr lang="es-ES" i="1" dirty="0"/>
              <a:t>i </a:t>
            </a:r>
            <a:r>
              <a:rPr lang="es-ES" dirty="0"/>
              <a:t>y de (</a:t>
            </a:r>
            <a:r>
              <a:rPr lang="es-ES" i="1" dirty="0"/>
              <a:t>Y) </a:t>
            </a:r>
            <a:r>
              <a:rPr lang="es-ES" dirty="0"/>
              <a:t>que representan puntos de equilibrio en el mercado monetario.</a:t>
            </a:r>
          </a:p>
          <a:p>
            <a:pPr algn="just"/>
            <a:r>
              <a:rPr lang="es-ES" dirty="0"/>
              <a:t>• La </a:t>
            </a:r>
            <a:r>
              <a:rPr lang="es-ES" b="1" dirty="0"/>
              <a:t>curva </a:t>
            </a:r>
            <a:r>
              <a:rPr lang="es-ES" b="1" i="1" dirty="0"/>
              <a:t>BP </a:t>
            </a:r>
            <a:r>
              <a:rPr lang="es-ES" dirty="0"/>
              <a:t>indica las combinaciones de </a:t>
            </a:r>
            <a:r>
              <a:rPr lang="es-ES" i="1" dirty="0"/>
              <a:t>i </a:t>
            </a:r>
            <a:r>
              <a:rPr lang="es-ES" dirty="0"/>
              <a:t>y de </a:t>
            </a:r>
            <a:r>
              <a:rPr lang="es-ES" i="1" dirty="0"/>
              <a:t>Y </a:t>
            </a:r>
            <a:r>
              <a:rPr lang="es-ES" dirty="0"/>
              <a:t>que igualan la oferta y la demanda en el mercado de divisas para un tipo de cambio determinado.</a:t>
            </a:r>
            <a:endParaRPr lang="es-MX" dirty="0"/>
          </a:p>
        </p:txBody>
      </p:sp>
      <p:sp>
        <p:nvSpPr>
          <p:cNvPr id="4" name="3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17</a:t>
            </a:fld>
            <a:endParaRPr lang="es-MX"/>
          </a:p>
        </p:txBody>
      </p:sp>
    </p:spTree>
    <p:extLst>
      <p:ext uri="{BB962C8B-B14F-4D97-AF65-F5344CB8AC3E}">
        <p14:creationId xmlns:p14="http://schemas.microsoft.com/office/powerpoint/2010/main" val="293120881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Resumen gráfico</a:t>
            </a:r>
            <a:endParaRPr lang="es-MX" dirty="0"/>
          </a:p>
        </p:txBody>
      </p:sp>
      <p:pic>
        <p:nvPicPr>
          <p:cNvPr id="5122"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33376" t="18130" r="14879" b="23342"/>
          <a:stretch/>
        </p:blipFill>
        <p:spPr bwMode="auto">
          <a:xfrm>
            <a:off x="2267744" y="2858165"/>
            <a:ext cx="5040560" cy="3205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18</a:t>
            </a:fld>
            <a:endParaRPr lang="es-MX"/>
          </a:p>
        </p:txBody>
      </p:sp>
      <p:sp>
        <p:nvSpPr>
          <p:cNvPr id="4" name="3 CuadroTexto"/>
          <p:cNvSpPr txBox="1"/>
          <p:nvPr/>
        </p:nvSpPr>
        <p:spPr>
          <a:xfrm>
            <a:off x="467544" y="1816350"/>
            <a:ext cx="7344816" cy="830997"/>
          </a:xfrm>
          <a:prstGeom prst="rect">
            <a:avLst/>
          </a:prstGeom>
          <a:noFill/>
        </p:spPr>
        <p:txBody>
          <a:bodyPr wrap="square" rtlCol="0">
            <a:spAutoFit/>
          </a:bodyPr>
          <a:lstStyle/>
          <a:p>
            <a:pPr algn="just"/>
            <a:r>
              <a:rPr lang="es-ES" sz="2400" dirty="0"/>
              <a:t>Equilibrio en los mercados de bienes y de dinero y la balanza de pagos</a:t>
            </a:r>
            <a:endParaRPr lang="es-MX" sz="2400" dirty="0"/>
          </a:p>
        </p:txBody>
      </p:sp>
    </p:spTree>
    <p:extLst>
      <p:ext uri="{BB962C8B-B14F-4D97-AF65-F5344CB8AC3E}">
        <p14:creationId xmlns:p14="http://schemas.microsoft.com/office/powerpoint/2010/main" val="282550340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noAutofit/>
          </a:bodyPr>
          <a:lstStyle/>
          <a:p>
            <a:r>
              <a:rPr lang="es-ES" sz="4000" b="1" dirty="0"/>
              <a:t>EL FUNCIONAMIENTO DE LAS POLÍTICAS MONETARIA</a:t>
            </a:r>
            <a:br>
              <a:rPr lang="es-ES" sz="4000" b="1" dirty="0"/>
            </a:br>
            <a:r>
              <a:rPr lang="es-ES" sz="4000" b="1" dirty="0"/>
              <a:t>Y FISCAL CON TIPOS DE CAMBIO FLEXIBLES</a:t>
            </a:r>
            <a:endParaRPr lang="es-MX" sz="4000" dirty="0"/>
          </a:p>
        </p:txBody>
      </p:sp>
      <p:sp>
        <p:nvSpPr>
          <p:cNvPr id="7" name="6 Marcador de texto"/>
          <p:cNvSpPr>
            <a:spLocks noGrp="1"/>
          </p:cNvSpPr>
          <p:nvPr>
            <p:ph type="body" idx="1"/>
          </p:nvPr>
        </p:nvSpPr>
        <p:spPr/>
        <p:txBody>
          <a:bodyPr/>
          <a:lstStyle/>
          <a:p>
            <a:endParaRPr lang="es-MX"/>
          </a:p>
        </p:txBody>
      </p:sp>
    </p:spTree>
    <p:extLst>
      <p:ext uri="{BB962C8B-B14F-4D97-AF65-F5344CB8AC3E}">
        <p14:creationId xmlns:p14="http://schemas.microsoft.com/office/powerpoint/2010/main" val="362756919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Guión explicativo</a:t>
            </a:r>
            <a:endParaRPr lang="es-MX" dirty="0"/>
          </a:p>
        </p:txBody>
      </p:sp>
      <p:sp>
        <p:nvSpPr>
          <p:cNvPr id="3" name="2 Marcador de contenido"/>
          <p:cNvSpPr>
            <a:spLocks noGrp="1"/>
          </p:cNvSpPr>
          <p:nvPr>
            <p:ph idx="1"/>
          </p:nvPr>
        </p:nvSpPr>
        <p:spPr/>
        <p:txBody>
          <a:bodyPr>
            <a:normAutofit/>
          </a:bodyPr>
          <a:lstStyle/>
          <a:p>
            <a:pPr algn="just"/>
            <a:r>
              <a:rPr lang="es-MX" dirty="0"/>
              <a:t>El siguiente material expone los principales aspectos teóricos vinculados a la política macroeconómica (fiscal y monetaria) en el ámbito de tipos de cambio flexibles y la </a:t>
            </a:r>
            <a:r>
              <a:rPr lang="es-ES" dirty="0"/>
              <a:t>movilidad perfecto de capital</a:t>
            </a:r>
            <a:r>
              <a:rPr lang="es-MX" dirty="0"/>
              <a:t>, tema de la quinta unidad, en la cual se busca que el alumno identifique los principales efectos de la expansión fiscal y monetaria en variables macroeconómicas clave de un país que cuenta con un tipo de cambio flexible. </a:t>
            </a:r>
          </a:p>
          <a:p>
            <a:pPr algn="just"/>
            <a:r>
              <a:rPr lang="es-MX" dirty="0"/>
              <a:t>El apoyo didáctico está conformado por la fundamentación teórica y una actividad para el alumno con la finalidad de que comprenda la importancia de la política macroeconómica en países que mantienen un régimen de tipo de cambio flexible y perfecta </a:t>
            </a:r>
            <a:r>
              <a:rPr lang="es-MX" dirty="0" err="1"/>
              <a:t>mo</a:t>
            </a:r>
            <a:r>
              <a:rPr lang="es-ES" dirty="0" err="1"/>
              <a:t>vilidad</a:t>
            </a:r>
            <a:r>
              <a:rPr lang="es-ES" dirty="0"/>
              <a:t> de capital</a:t>
            </a:r>
            <a:r>
              <a:rPr lang="es-MX" dirty="0"/>
              <a:t>.</a:t>
            </a:r>
          </a:p>
          <a:p>
            <a:endParaRPr lang="es-MX" dirty="0"/>
          </a:p>
        </p:txBody>
      </p:sp>
    </p:spTree>
    <p:extLst>
      <p:ext uri="{BB962C8B-B14F-4D97-AF65-F5344CB8AC3E}">
        <p14:creationId xmlns:p14="http://schemas.microsoft.com/office/powerpoint/2010/main" val="105794885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a:t>Los tipo de cambio en la macroeconomía</a:t>
            </a:r>
            <a:endParaRPr lang="es-MX" dirty="0"/>
          </a:p>
        </p:txBody>
      </p:sp>
      <p:sp>
        <p:nvSpPr>
          <p:cNvPr id="3" name="2 Marcador de contenido"/>
          <p:cNvSpPr>
            <a:spLocks noGrp="1"/>
          </p:cNvSpPr>
          <p:nvPr>
            <p:ph idx="1"/>
          </p:nvPr>
        </p:nvSpPr>
        <p:spPr/>
        <p:txBody>
          <a:bodyPr>
            <a:normAutofit/>
          </a:bodyPr>
          <a:lstStyle/>
          <a:p>
            <a:pPr algn="just"/>
            <a:r>
              <a:rPr lang="es-ES" dirty="0"/>
              <a:t>Desde un punto de vista macroeconómico, con tipos de cambio flexibles, en cualquier desequilibrio en la balanza por cuenta corriente es automáticamente compensado por un saldo contrario en la balanza de capitales. </a:t>
            </a:r>
          </a:p>
          <a:p>
            <a:pPr algn="just"/>
            <a:r>
              <a:rPr lang="es-ES" dirty="0"/>
              <a:t>En este sentido, las políticas monetaria y fiscal en un sistema de tipos de cambio flexibles operarían teniendo en cuenta las siguientes premisas:</a:t>
            </a:r>
            <a:endParaRPr lang="es-MX" dirty="0"/>
          </a:p>
        </p:txBody>
      </p:sp>
    </p:spTree>
    <p:extLst>
      <p:ext uri="{BB962C8B-B14F-4D97-AF65-F5344CB8AC3E}">
        <p14:creationId xmlns:p14="http://schemas.microsoft.com/office/powerpoint/2010/main" val="165014264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a) Tipo de cambio</a:t>
            </a:r>
            <a:endParaRPr lang="es-MX" dirty="0"/>
          </a:p>
        </p:txBody>
      </p:sp>
      <p:sp>
        <p:nvSpPr>
          <p:cNvPr id="3" name="2 Marcador de contenido"/>
          <p:cNvSpPr>
            <a:spLocks noGrp="1"/>
          </p:cNvSpPr>
          <p:nvPr>
            <p:ph idx="1"/>
          </p:nvPr>
        </p:nvSpPr>
        <p:spPr/>
        <p:txBody>
          <a:bodyPr>
            <a:normAutofit/>
          </a:bodyPr>
          <a:lstStyle/>
          <a:p>
            <a:r>
              <a:rPr lang="es-ES" dirty="0"/>
              <a:t>El tipo de cambio variable con influencia en la competitividad exterior de la economía, si los precios están dados entonces: </a:t>
            </a:r>
          </a:p>
          <a:p>
            <a:pPr lvl="1" algn="just"/>
            <a:r>
              <a:rPr lang="es-ES" dirty="0"/>
              <a:t>Un tipo de cambio traería consigo un aumento de la competitividad, y </a:t>
            </a:r>
          </a:p>
          <a:p>
            <a:pPr lvl="1"/>
            <a:r>
              <a:rPr lang="es-ES" dirty="0"/>
              <a:t>Una ocasionaría una pérdida, al menos a corto plazo.</a:t>
            </a:r>
          </a:p>
          <a:p>
            <a:pPr lvl="1"/>
            <a:endParaRPr lang="es-MX" dirty="0"/>
          </a:p>
        </p:txBody>
      </p:sp>
    </p:spTree>
    <p:extLst>
      <p:ext uri="{BB962C8B-B14F-4D97-AF65-F5344CB8AC3E}">
        <p14:creationId xmlns:p14="http://schemas.microsoft.com/office/powerpoint/2010/main" val="99951125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b) Cantidad de dinero: exógena </a:t>
            </a:r>
            <a:endParaRPr lang="es-MX" dirty="0"/>
          </a:p>
        </p:txBody>
      </p:sp>
      <p:sp>
        <p:nvSpPr>
          <p:cNvPr id="3" name="2 Marcador de contenido"/>
          <p:cNvSpPr>
            <a:spLocks noGrp="1"/>
          </p:cNvSpPr>
          <p:nvPr>
            <p:ph idx="1"/>
          </p:nvPr>
        </p:nvSpPr>
        <p:spPr/>
        <p:txBody>
          <a:bodyPr/>
          <a:lstStyle/>
          <a:p>
            <a:pPr algn="just"/>
            <a:r>
              <a:rPr lang="es-ES" dirty="0"/>
              <a:t>Al flotar el tipo de cambio el Banco Central puede determinar el nivel de la oferta monetaria y la posición de la curva </a:t>
            </a:r>
            <a:r>
              <a:rPr lang="es-ES" i="1" dirty="0"/>
              <a:t>LM</a:t>
            </a:r>
            <a:r>
              <a:rPr lang="es-ES" dirty="0"/>
              <a:t>.</a:t>
            </a:r>
          </a:p>
          <a:p>
            <a:pPr algn="just"/>
            <a:r>
              <a:rPr lang="es-ES" dirty="0"/>
              <a:t>La curva IS se desplazará a la derecha cuando el tipo de cambio se deprecia, en consecuencia se tendría un aumento de las exportaciones, y a la izquierda cuando el tipo de cambio se aprecia, es decir, una disminución de las exportaciones. </a:t>
            </a:r>
            <a:endParaRPr lang="es-MX" dirty="0"/>
          </a:p>
        </p:txBody>
      </p:sp>
    </p:spTree>
    <p:extLst>
      <p:ext uri="{BB962C8B-B14F-4D97-AF65-F5344CB8AC3E}">
        <p14:creationId xmlns:p14="http://schemas.microsoft.com/office/powerpoint/2010/main" val="416745197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 Sensibilidad del sector externo </a:t>
            </a:r>
            <a:endParaRPr lang="es-MX" dirty="0"/>
          </a:p>
        </p:txBody>
      </p:sp>
      <p:sp>
        <p:nvSpPr>
          <p:cNvPr id="3" name="2 Marcador de contenido"/>
          <p:cNvSpPr>
            <a:spLocks noGrp="1"/>
          </p:cNvSpPr>
          <p:nvPr>
            <p:ph idx="1"/>
          </p:nvPr>
        </p:nvSpPr>
        <p:spPr/>
        <p:txBody>
          <a:bodyPr>
            <a:normAutofit/>
          </a:bodyPr>
          <a:lstStyle/>
          <a:p>
            <a:pPr algn="just"/>
            <a:r>
              <a:rPr lang="es-ES" dirty="0"/>
              <a:t>El sector exterior</a:t>
            </a:r>
            <a:r>
              <a:rPr lang="es-ES" i="1" dirty="0"/>
              <a:t> es sensible  </a:t>
            </a:r>
            <a:r>
              <a:rPr lang="es-ES" dirty="0"/>
              <a:t>a las diferencias entre el tipo de interés nacional y el mundial; lo que en un contexto de alta movilidad internacional del capital </a:t>
            </a:r>
            <a:r>
              <a:rPr lang="es-MX" dirty="0"/>
              <a:t>implica que:</a:t>
            </a:r>
          </a:p>
          <a:p>
            <a:pPr lvl="1" algn="just"/>
            <a:r>
              <a:rPr lang="es-ES" dirty="0"/>
              <a:t>Los puntos situados por encima de la línea corresponden a un superávit de la Balanza de pagos y los situados por debajo a un déficit.</a:t>
            </a:r>
          </a:p>
          <a:p>
            <a:pPr lvl="1" algn="just"/>
            <a:r>
              <a:rPr lang="es-ES" dirty="0"/>
              <a:t>Si el tipo de interés nacional fuera más bajo que el mundial, se producirían grandes flujos de salida de capital que eliminarían cualquier superávit por </a:t>
            </a:r>
            <a:r>
              <a:rPr lang="es-MX" dirty="0"/>
              <a:t>cuenta corriente.</a:t>
            </a:r>
          </a:p>
          <a:p>
            <a:pPr lvl="1" algn="just"/>
            <a:r>
              <a:rPr lang="es-ES" dirty="0"/>
              <a:t>Si fuera más alto que el del resto del mundo, los flujos de entrada de capital eliminarían cualquier déficit por cuenta corriente.</a:t>
            </a:r>
            <a:endParaRPr lang="es-MX" dirty="0"/>
          </a:p>
        </p:txBody>
      </p:sp>
    </p:spTree>
    <p:extLst>
      <p:ext uri="{BB962C8B-B14F-4D97-AF65-F5344CB8AC3E}">
        <p14:creationId xmlns:p14="http://schemas.microsoft.com/office/powerpoint/2010/main" val="1054730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a:t>Política monetaria y los tipos de cambio flexibles</a:t>
            </a:r>
            <a:endParaRPr lang="es-MX" dirty="0"/>
          </a:p>
        </p:txBody>
      </p:sp>
      <p:pic>
        <p:nvPicPr>
          <p:cNvPr id="1026"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33776" t="22606" r="18596" b="19344"/>
          <a:stretch/>
        </p:blipFill>
        <p:spPr bwMode="auto">
          <a:xfrm>
            <a:off x="2123728" y="1556792"/>
            <a:ext cx="4608512" cy="2812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971600" y="4509120"/>
            <a:ext cx="7344816" cy="1938992"/>
          </a:xfrm>
          <a:prstGeom prst="rect">
            <a:avLst/>
          </a:prstGeom>
          <a:noFill/>
        </p:spPr>
        <p:txBody>
          <a:bodyPr wrap="square" rtlCol="0">
            <a:spAutoFit/>
          </a:bodyPr>
          <a:lstStyle/>
          <a:p>
            <a:pPr marL="342900" indent="-342900" algn="just">
              <a:buFont typeface="Arial" pitchFamily="34" charset="0"/>
              <a:buChar char="•"/>
            </a:pPr>
            <a:r>
              <a:rPr lang="es-ES" sz="2400" dirty="0"/>
              <a:t>En una política monetaria expansiva, la curva se desplazará hacia la derecha. La incidencia de dicha medida se sitúa en el punto </a:t>
            </a:r>
            <a:r>
              <a:rPr lang="es-ES" sz="2000" i="1" dirty="0"/>
              <a:t>E</a:t>
            </a:r>
            <a:r>
              <a:rPr lang="es-ES" sz="2400" i="1" dirty="0"/>
              <a:t>´</a:t>
            </a:r>
            <a:r>
              <a:rPr lang="es-ES" sz="2400" dirty="0"/>
              <a:t> con una expansión de </a:t>
            </a:r>
            <a:r>
              <a:rPr lang="es-ES" sz="2400" i="1" dirty="0"/>
              <a:t>Y</a:t>
            </a:r>
            <a:r>
              <a:rPr lang="es-ES" sz="2400" dirty="0"/>
              <a:t> </a:t>
            </a:r>
            <a:r>
              <a:rPr lang="es-ES" sz="2400" dirty="0" err="1"/>
              <a:t>y</a:t>
            </a:r>
            <a:r>
              <a:rPr lang="es-ES" sz="2400" dirty="0"/>
              <a:t> una disminución en </a:t>
            </a:r>
            <a:r>
              <a:rPr lang="es-ES" sz="2400" i="1" dirty="0"/>
              <a:t>i</a:t>
            </a:r>
            <a:r>
              <a:rPr lang="es-ES" sz="2400" dirty="0"/>
              <a:t>. </a:t>
            </a:r>
          </a:p>
          <a:p>
            <a:pPr marL="342900" indent="-342900" algn="just">
              <a:buFont typeface="Arial" pitchFamily="34" charset="0"/>
              <a:buChar char="•"/>
            </a:pPr>
            <a:r>
              <a:rPr lang="es-ES" sz="2400" dirty="0"/>
              <a:t>El descenso del tipo de interés provoca unas salidas de capitales que originan una depreciación del tipo de cambio.</a:t>
            </a:r>
            <a:endParaRPr lang="es-MX" sz="2400" dirty="0"/>
          </a:p>
        </p:txBody>
      </p:sp>
    </p:spTree>
    <p:extLst>
      <p:ext uri="{BB962C8B-B14F-4D97-AF65-F5344CB8AC3E}">
        <p14:creationId xmlns:p14="http://schemas.microsoft.com/office/powerpoint/2010/main" val="297740017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a:t>Continuación </a:t>
            </a:r>
            <a:endParaRPr lang="es-MX" dirty="0"/>
          </a:p>
        </p:txBody>
      </p:sp>
      <p:sp>
        <p:nvSpPr>
          <p:cNvPr id="3" name="2 Marcador de contenido"/>
          <p:cNvSpPr>
            <a:spLocks noGrp="1"/>
          </p:cNvSpPr>
          <p:nvPr>
            <p:ph idx="1"/>
          </p:nvPr>
        </p:nvSpPr>
        <p:spPr/>
        <p:txBody>
          <a:bodyPr>
            <a:normAutofit/>
          </a:bodyPr>
          <a:lstStyle/>
          <a:p>
            <a:pPr algn="just"/>
            <a:r>
              <a:rPr lang="es-ES" dirty="0"/>
              <a:t>La depreciación afecta a su vez positivamente a la  competitividad de los productos de exportación del país en cuestión, por lo que el incremento de las exportaciones netas hace que la curva </a:t>
            </a:r>
            <a:r>
              <a:rPr lang="es-ES" i="1" dirty="0"/>
              <a:t>IS</a:t>
            </a:r>
            <a:r>
              <a:rPr lang="es-ES" dirty="0"/>
              <a:t> se desplace hacia arriba y a la derecha, hasta finalizar en el nuevo punto de equilibrio </a:t>
            </a:r>
            <a:r>
              <a:rPr lang="es-ES" i="1" dirty="0"/>
              <a:t>E´´</a:t>
            </a:r>
            <a:r>
              <a:rPr lang="es-ES" dirty="0"/>
              <a:t>, en donde la producción y la renta han aumentado. </a:t>
            </a:r>
          </a:p>
          <a:p>
            <a:pPr algn="just"/>
            <a:r>
              <a:rPr lang="es-ES" dirty="0"/>
              <a:t>Cuando los tipos de cambio son flexibles, la política monetaria es eficaz para incidir sobre el nivel de renta vía del tipo de cambio y no del tipo de interés.</a:t>
            </a:r>
          </a:p>
        </p:txBody>
      </p:sp>
    </p:spTree>
    <p:extLst>
      <p:ext uri="{BB962C8B-B14F-4D97-AF65-F5344CB8AC3E}">
        <p14:creationId xmlns:p14="http://schemas.microsoft.com/office/powerpoint/2010/main" val="346743488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a:t>La política fiscal y los tipos de cambio flexibles</a:t>
            </a:r>
            <a:endParaRPr lang="es-MX" dirty="0"/>
          </a:p>
        </p:txBody>
      </p:sp>
      <p:sp>
        <p:nvSpPr>
          <p:cNvPr id="3" name="2 Marcador de contenido"/>
          <p:cNvSpPr>
            <a:spLocks noGrp="1"/>
          </p:cNvSpPr>
          <p:nvPr>
            <p:ph idx="1"/>
          </p:nvPr>
        </p:nvSpPr>
        <p:spPr>
          <a:xfrm>
            <a:off x="914400" y="1447800"/>
            <a:ext cx="7772400" cy="4933528"/>
          </a:xfrm>
        </p:spPr>
        <p:txBody>
          <a:bodyPr>
            <a:normAutofit fontScale="70000" lnSpcReduction="20000"/>
          </a:bodyPr>
          <a:lstStyle/>
          <a:p>
            <a:endParaRPr lang="es-ES" dirty="0"/>
          </a:p>
          <a:p>
            <a:endParaRPr lang="es-ES" dirty="0"/>
          </a:p>
          <a:p>
            <a:endParaRPr lang="es-ES" dirty="0"/>
          </a:p>
          <a:p>
            <a:endParaRPr lang="es-ES" dirty="0"/>
          </a:p>
          <a:p>
            <a:endParaRPr lang="es-ES" dirty="0"/>
          </a:p>
          <a:p>
            <a:endParaRPr lang="es-ES" dirty="0"/>
          </a:p>
          <a:p>
            <a:endParaRPr lang="es-ES" dirty="0"/>
          </a:p>
          <a:p>
            <a:endParaRPr lang="es-ES" dirty="0"/>
          </a:p>
          <a:p>
            <a:endParaRPr lang="es-ES" dirty="0"/>
          </a:p>
          <a:p>
            <a:endParaRPr lang="es-ES" dirty="0"/>
          </a:p>
          <a:p>
            <a:endParaRPr lang="es-ES" dirty="0"/>
          </a:p>
          <a:p>
            <a:pPr algn="just"/>
            <a:r>
              <a:rPr lang="es-ES" dirty="0"/>
              <a:t>Si la política fiscal es expansiva (incremento del gasto público), la curva se desplazará hacia la derecha, situándose en el punto </a:t>
            </a:r>
            <a:r>
              <a:rPr lang="es-ES" i="1" dirty="0"/>
              <a:t>E´ </a:t>
            </a:r>
            <a:r>
              <a:rPr lang="es-ES" dirty="0"/>
              <a:t>con valores más altos de </a:t>
            </a:r>
            <a:r>
              <a:rPr lang="es-ES" i="1" dirty="0"/>
              <a:t>i</a:t>
            </a:r>
            <a:r>
              <a:rPr lang="es-ES" dirty="0"/>
              <a:t> e </a:t>
            </a:r>
            <a:r>
              <a:rPr lang="es-ES" i="1" dirty="0"/>
              <a:t>Y</a:t>
            </a:r>
            <a:r>
              <a:rPr lang="es-ES" dirty="0"/>
              <a:t>. </a:t>
            </a:r>
          </a:p>
          <a:p>
            <a:pPr algn="just"/>
            <a:r>
              <a:rPr lang="es-ES" dirty="0"/>
              <a:t>El tipo de interés nacional (</a:t>
            </a:r>
            <a:r>
              <a:rPr lang="es-ES" i="1" dirty="0"/>
              <a:t>i</a:t>
            </a:r>
            <a:r>
              <a:rPr lang="es-ES" dirty="0"/>
              <a:t>) no puede superar el mundial (</a:t>
            </a:r>
            <a:r>
              <a:rPr lang="es-ES" i="1" dirty="0"/>
              <a:t>i*</a:t>
            </a:r>
            <a:r>
              <a:rPr lang="es-ES" dirty="0"/>
              <a:t>). </a:t>
            </a:r>
            <a:endParaRPr lang="es-MX" dirty="0"/>
          </a:p>
        </p:txBody>
      </p:sp>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6544" t="25544" r="19858" b="23054"/>
          <a:stretch/>
        </p:blipFill>
        <p:spPr bwMode="auto">
          <a:xfrm>
            <a:off x="1990251" y="1832424"/>
            <a:ext cx="5161936" cy="2886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7333616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Continuación </a:t>
            </a:r>
            <a:endParaRPr lang="es-MX" dirty="0"/>
          </a:p>
        </p:txBody>
      </p:sp>
      <p:sp>
        <p:nvSpPr>
          <p:cNvPr id="3" name="2 Marcador de contenido"/>
          <p:cNvSpPr>
            <a:spLocks noGrp="1"/>
          </p:cNvSpPr>
          <p:nvPr>
            <p:ph idx="1"/>
          </p:nvPr>
        </p:nvSpPr>
        <p:spPr/>
        <p:txBody>
          <a:bodyPr>
            <a:normAutofit/>
          </a:bodyPr>
          <a:lstStyle/>
          <a:p>
            <a:pPr algn="just"/>
            <a:r>
              <a:rPr lang="es-ES" dirty="0"/>
              <a:t>En esta situación se producirían unas entradas de capital que provocarían:</a:t>
            </a:r>
          </a:p>
          <a:p>
            <a:pPr lvl="1" algn="just"/>
            <a:r>
              <a:rPr lang="es-ES" dirty="0"/>
              <a:t> Apreciación del tipo de cambio,</a:t>
            </a:r>
          </a:p>
          <a:p>
            <a:pPr lvl="1" algn="just"/>
            <a:r>
              <a:rPr lang="es-ES" dirty="0"/>
              <a:t>Pérdida de competitividad</a:t>
            </a:r>
          </a:p>
          <a:p>
            <a:pPr lvl="1" algn="just"/>
            <a:r>
              <a:rPr lang="es-ES" dirty="0"/>
              <a:t>Un desplazamiento en dirección opuesta de la curva hasta su posición inicial. </a:t>
            </a:r>
          </a:p>
          <a:p>
            <a:pPr algn="just"/>
            <a:r>
              <a:rPr lang="es-ES" dirty="0"/>
              <a:t>El deterioro de la balanza comercial contrarresta en su totalidad el efecto expansivo inicial de la política fiscal. </a:t>
            </a:r>
          </a:p>
        </p:txBody>
      </p:sp>
    </p:spTree>
    <p:extLst>
      <p:ext uri="{BB962C8B-B14F-4D97-AF65-F5344CB8AC3E}">
        <p14:creationId xmlns:p14="http://schemas.microsoft.com/office/powerpoint/2010/main" val="172457496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En resumen </a:t>
            </a:r>
            <a:endParaRPr lang="es-MX" dirty="0"/>
          </a:p>
        </p:txBody>
      </p:sp>
      <p:sp>
        <p:nvSpPr>
          <p:cNvPr id="3" name="2 Marcador de contenido"/>
          <p:cNvSpPr>
            <a:spLocks noGrp="1"/>
          </p:cNvSpPr>
          <p:nvPr>
            <p:ph idx="1"/>
          </p:nvPr>
        </p:nvSpPr>
        <p:spPr/>
        <p:txBody>
          <a:bodyPr/>
          <a:lstStyle/>
          <a:p>
            <a:pPr algn="just"/>
            <a:r>
              <a:rPr lang="es-MX" dirty="0"/>
              <a:t>Bajo un sistema de tipos de cambio flexibles, la política fiscal es ineficaz, puesto que su efecto expansivo es contrarrestado por el desequilibrio que origina en el sector exterior, al expandirse las importaciones y contraerse las exportaciones. </a:t>
            </a:r>
          </a:p>
          <a:p>
            <a:endParaRPr lang="es-MX" dirty="0"/>
          </a:p>
        </p:txBody>
      </p:sp>
    </p:spTree>
    <p:extLst>
      <p:ext uri="{BB962C8B-B14F-4D97-AF65-F5344CB8AC3E}">
        <p14:creationId xmlns:p14="http://schemas.microsoft.com/office/powerpoint/2010/main" val="83203012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274638"/>
            <a:ext cx="8352928" cy="1143000"/>
          </a:xfrm>
        </p:spPr>
        <p:txBody>
          <a:bodyPr>
            <a:normAutofit fontScale="90000"/>
          </a:bodyPr>
          <a:lstStyle/>
          <a:p>
            <a:r>
              <a:rPr lang="es-ES" dirty="0"/>
              <a:t>Funcionamiento de las políticas monetaria y fiscal en una economía abierta</a:t>
            </a:r>
            <a:endParaRPr lang="es-MX" dirty="0"/>
          </a:p>
        </p:txBody>
      </p:sp>
      <p:pic>
        <p:nvPicPr>
          <p:cNvPr id="1026"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25047" t="21593" r="21821" b="9555"/>
          <a:stretch/>
        </p:blipFill>
        <p:spPr bwMode="auto">
          <a:xfrm>
            <a:off x="611560" y="1772816"/>
            <a:ext cx="8280920" cy="439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4742951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Introducción </a:t>
            </a:r>
            <a:endParaRPr lang="es-MX" dirty="0"/>
          </a:p>
        </p:txBody>
      </p:sp>
      <p:sp>
        <p:nvSpPr>
          <p:cNvPr id="3" name="2 Marcador de contenido"/>
          <p:cNvSpPr>
            <a:spLocks noGrp="1"/>
          </p:cNvSpPr>
          <p:nvPr>
            <p:ph idx="1"/>
          </p:nvPr>
        </p:nvSpPr>
        <p:spPr/>
        <p:txBody>
          <a:bodyPr/>
          <a:lstStyle/>
          <a:p>
            <a:pPr algn="just"/>
            <a:r>
              <a:rPr lang="es-MX" dirty="0"/>
              <a:t>En el ámbito del régimen de tipo de cambio flexible el Banco Central permite que las fuerzas del mercado cambiario influyan en el valor del tipo de cambio, lo cual condiciona en forma específica los resultados de la política fiscal y monetaria y de sus efectos en variables macroeconómicas clave, como lo son: la producción, las tasas de interés y el nivel de precios.</a:t>
            </a:r>
          </a:p>
          <a:p>
            <a:pPr algn="just"/>
            <a:r>
              <a:rPr lang="es-MX" dirty="0"/>
              <a:t> El objetivo general se centra en que el alumno describa los principales efectos de las políticas fiscales y monetarias en una nación con un régimen de tipo de cambio flexible. </a:t>
            </a:r>
          </a:p>
          <a:p>
            <a:endParaRPr lang="es-MX" dirty="0"/>
          </a:p>
        </p:txBody>
      </p:sp>
    </p:spTree>
    <p:extLst>
      <p:ext uri="{BB962C8B-B14F-4D97-AF65-F5344CB8AC3E}">
        <p14:creationId xmlns:p14="http://schemas.microsoft.com/office/powerpoint/2010/main" val="266424063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200" dirty="0"/>
              <a:t>LOS DILEMAS DE LA POLÍTICA ECONÓMICA </a:t>
            </a:r>
            <a:r>
              <a:rPr lang="es-MX" sz="3200" dirty="0"/>
              <a:t>EN UNA ECONOMÍA ABIERTA</a:t>
            </a:r>
          </a:p>
        </p:txBody>
      </p:sp>
      <p:sp>
        <p:nvSpPr>
          <p:cNvPr id="3" name="2 Marcador de contenido"/>
          <p:cNvSpPr>
            <a:spLocks noGrp="1"/>
          </p:cNvSpPr>
          <p:nvPr>
            <p:ph idx="1"/>
          </p:nvPr>
        </p:nvSpPr>
        <p:spPr/>
        <p:txBody>
          <a:bodyPr>
            <a:normAutofit/>
          </a:bodyPr>
          <a:lstStyle/>
          <a:p>
            <a:r>
              <a:rPr lang="es-ES" dirty="0"/>
              <a:t>1er dilema: ¿Qué sistema de tipos de cambio es más adecuado para una economía abierta: el fijo o el flexible?</a:t>
            </a:r>
          </a:p>
          <a:p>
            <a:r>
              <a:rPr lang="es-ES" dirty="0"/>
              <a:t>2do dilema: Equilibrio interno versus equilibrio externo</a:t>
            </a:r>
          </a:p>
          <a:p>
            <a:endParaRPr lang="es-ES" dirty="0"/>
          </a:p>
          <a:p>
            <a:r>
              <a:rPr lang="es-ES" dirty="0"/>
              <a:t>A continuación se describen:</a:t>
            </a:r>
          </a:p>
        </p:txBody>
      </p:sp>
    </p:spTree>
    <p:extLst>
      <p:ext uri="{BB962C8B-B14F-4D97-AF65-F5344CB8AC3E}">
        <p14:creationId xmlns:p14="http://schemas.microsoft.com/office/powerpoint/2010/main" val="286630013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188640"/>
            <a:ext cx="7772400" cy="1719064"/>
          </a:xfrm>
        </p:spPr>
        <p:txBody>
          <a:bodyPr>
            <a:normAutofit fontScale="90000"/>
          </a:bodyPr>
          <a:lstStyle/>
          <a:p>
            <a:r>
              <a:rPr lang="es-ES" sz="3200" dirty="0"/>
              <a:t>1er dilema: ¿Qué sistema de tipos de cambio es más adecuado para una economía abierta: el fijo o el flexible?</a:t>
            </a:r>
            <a:endParaRPr lang="es-MX" sz="3200" dirty="0"/>
          </a:p>
        </p:txBody>
      </p:sp>
      <p:sp>
        <p:nvSpPr>
          <p:cNvPr id="3" name="2 Marcador de contenido"/>
          <p:cNvSpPr>
            <a:spLocks noGrp="1"/>
          </p:cNvSpPr>
          <p:nvPr>
            <p:ph idx="1"/>
          </p:nvPr>
        </p:nvSpPr>
        <p:spPr>
          <a:xfrm>
            <a:off x="914400" y="1988840"/>
            <a:ext cx="7772400" cy="4030960"/>
          </a:xfrm>
        </p:spPr>
        <p:txBody>
          <a:bodyPr>
            <a:normAutofit fontScale="92500" lnSpcReduction="10000"/>
          </a:bodyPr>
          <a:lstStyle/>
          <a:p>
            <a:pPr algn="just"/>
            <a:r>
              <a:rPr lang="es-ES" dirty="0"/>
              <a:t>Las políticas de tipo de cambio pretenden solucionar un problema fundamental: la variabilidad. </a:t>
            </a:r>
          </a:p>
          <a:p>
            <a:pPr algn="just"/>
            <a:r>
              <a:rPr lang="es-ES" dirty="0"/>
              <a:t>Pueden diferenciarse dos clases de variabilidad del tipo de cambio:</a:t>
            </a:r>
          </a:p>
          <a:p>
            <a:pPr lvl="1" algn="just"/>
            <a:r>
              <a:rPr lang="es-ES" dirty="0"/>
              <a:t>La primera supone la oscilación de los tipos de cambio durante un período corto de tiempo (día a día, mes a mes), como cualquier clase de activo. </a:t>
            </a:r>
          </a:p>
          <a:p>
            <a:pPr lvl="1" algn="just"/>
            <a:r>
              <a:rPr lang="es-ES" dirty="0"/>
              <a:t>La desalineación consiste en la desviación persistente de un tipo de cambio respecto a su nivel competitivo a largo plazo.</a:t>
            </a:r>
          </a:p>
          <a:p>
            <a:pPr algn="just"/>
            <a:r>
              <a:rPr lang="es-ES" dirty="0"/>
              <a:t>Los costes de la desalineación son muy superiores a los ocasionados por la variabilidad. </a:t>
            </a:r>
          </a:p>
          <a:p>
            <a:pPr algn="just"/>
            <a:r>
              <a:rPr lang="es-ES" dirty="0"/>
              <a:t>En este sentido, ¿qué papel pueden jugar las políticas cambiarias? Los análisis tradicionales de dichas políticas han girado en torno a la elección entre tipos de cambio fijos o flexibles.</a:t>
            </a:r>
          </a:p>
          <a:p>
            <a:pPr algn="just"/>
            <a:endParaRPr lang="es-MX" dirty="0"/>
          </a:p>
        </p:txBody>
      </p:sp>
    </p:spTree>
    <p:extLst>
      <p:ext uri="{BB962C8B-B14F-4D97-AF65-F5344CB8AC3E}">
        <p14:creationId xmlns:p14="http://schemas.microsoft.com/office/powerpoint/2010/main" val="187571927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a:t>Defensores de un sistema de tipos flexibles </a:t>
            </a:r>
            <a:endParaRPr lang="es-MX" dirty="0"/>
          </a:p>
        </p:txBody>
      </p:sp>
      <p:sp>
        <p:nvSpPr>
          <p:cNvPr id="3" name="2 Marcador de contenido"/>
          <p:cNvSpPr>
            <a:spLocks noGrp="1"/>
          </p:cNvSpPr>
          <p:nvPr>
            <p:ph idx="1"/>
          </p:nvPr>
        </p:nvSpPr>
        <p:spPr>
          <a:xfrm>
            <a:off x="685019" y="1916832"/>
            <a:ext cx="7991437" cy="4102968"/>
          </a:xfrm>
        </p:spPr>
        <p:txBody>
          <a:bodyPr>
            <a:normAutofit fontScale="92500"/>
          </a:bodyPr>
          <a:lstStyle/>
          <a:p>
            <a:pPr marL="514350" indent="-514350" algn="just">
              <a:buFont typeface="+mj-lt"/>
              <a:buAutoNum type="arabicPeriod"/>
            </a:pPr>
            <a:r>
              <a:rPr lang="es-MX" dirty="0"/>
              <a:t>Los tipos flexibles permitirían a los países controlar sus propias ofertas monetarias, puesto que no habría variación en el componente exterior de la base monetaria. </a:t>
            </a:r>
          </a:p>
          <a:p>
            <a:pPr marL="514350" indent="-514350" algn="just">
              <a:buFont typeface="+mj-lt"/>
              <a:buAutoNum type="arabicPeriod"/>
            </a:pPr>
            <a:r>
              <a:rPr lang="es-MX" dirty="0"/>
              <a:t>Los tipos flexibles harían que la política monetaria expansionistas operara más sobre el output real y el empleo por la vía de los efectos positivos de la depreciación, inducida en las exportaciones netas. </a:t>
            </a:r>
          </a:p>
          <a:p>
            <a:pPr marL="514350" indent="-514350" algn="just">
              <a:buFont typeface="+mj-lt"/>
              <a:buAutoNum type="arabicPeriod"/>
            </a:pPr>
            <a:r>
              <a:rPr lang="es-MX" dirty="0"/>
              <a:t>Los tipos flexibles aíslan a un país de las perturbaciones en el exterior, pero </a:t>
            </a:r>
            <a:r>
              <a:rPr lang="es-ES" dirty="0"/>
              <a:t>hacen soportar completamente las consecuencias de las perturbaciones que se originan en el propio país.</a:t>
            </a:r>
          </a:p>
          <a:p>
            <a:pPr marL="514350" indent="-514350" algn="just">
              <a:buFont typeface="+mj-lt"/>
              <a:buAutoNum type="arabicPeriod"/>
            </a:pPr>
            <a:r>
              <a:rPr lang="es-MX" dirty="0"/>
              <a:t>La flexibilidad de los tipos de cambio permite y posibilita los ajustes en el sector real de la economía.</a:t>
            </a:r>
          </a:p>
        </p:txBody>
      </p:sp>
    </p:spTree>
    <p:extLst>
      <p:ext uri="{BB962C8B-B14F-4D97-AF65-F5344CB8AC3E}">
        <p14:creationId xmlns:p14="http://schemas.microsoft.com/office/powerpoint/2010/main" val="2325580280"/>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a:t>Desventajas de la flexibilidad cambiaria</a:t>
            </a:r>
            <a:endParaRPr lang="es-MX" dirty="0"/>
          </a:p>
        </p:txBody>
      </p:sp>
      <p:sp>
        <p:nvSpPr>
          <p:cNvPr id="3" name="2 Marcador de contenido"/>
          <p:cNvSpPr>
            <a:spLocks noGrp="1"/>
          </p:cNvSpPr>
          <p:nvPr>
            <p:ph idx="1"/>
          </p:nvPr>
        </p:nvSpPr>
        <p:spPr/>
        <p:txBody>
          <a:bodyPr>
            <a:normAutofit/>
          </a:bodyPr>
          <a:lstStyle/>
          <a:p>
            <a:pPr marL="514350" indent="-514350" algn="just">
              <a:buFont typeface="+mj-lt"/>
              <a:buAutoNum type="arabicPeriod"/>
            </a:pPr>
            <a:r>
              <a:rPr lang="es-MX" dirty="0"/>
              <a:t>Propicia una excesiva volatilidad cambiaria que genera incertidumbre, la cual </a:t>
            </a:r>
            <a:r>
              <a:rPr lang="es-ES" dirty="0"/>
              <a:t>a medio y largo plazo tenderá a reducir el volumen de comercio internacional y desalentará los flujos de capital, todo lo cual afectará negativamente al crecimiento y el desarrollo económicos de los diferentes países.</a:t>
            </a:r>
          </a:p>
          <a:p>
            <a:pPr marL="514350" indent="-514350" algn="just">
              <a:buFont typeface="+mj-lt"/>
              <a:buAutoNum type="arabicPeriod"/>
            </a:pPr>
            <a:r>
              <a:rPr lang="es-ES" dirty="0"/>
              <a:t>Es un sistema cambiario más inflacionario. Fundamentalmente porque no impone una disciplina monetaria a las autoridades económicas.</a:t>
            </a:r>
          </a:p>
          <a:p>
            <a:pPr marL="514350" indent="-514350" algn="just">
              <a:buFont typeface="+mj-lt"/>
              <a:buAutoNum type="arabicPeriod"/>
            </a:pPr>
            <a:r>
              <a:rPr lang="es-ES" dirty="0"/>
              <a:t>No facilita el ajuste de los desequilibrios en las balanzas de pagos, incrementando la brecha existente entre la Balanza de pagos real y la de equilibrio.</a:t>
            </a:r>
            <a:endParaRPr lang="es-MX" dirty="0"/>
          </a:p>
        </p:txBody>
      </p:sp>
    </p:spTree>
    <p:extLst>
      <p:ext uri="{BB962C8B-B14F-4D97-AF65-F5344CB8AC3E}">
        <p14:creationId xmlns:p14="http://schemas.microsoft.com/office/powerpoint/2010/main" val="320056369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Actividad </a:t>
            </a:r>
            <a:endParaRPr lang="es-MX" dirty="0"/>
          </a:p>
        </p:txBody>
      </p:sp>
      <p:sp>
        <p:nvSpPr>
          <p:cNvPr id="3" name="2 Marcador de contenido"/>
          <p:cNvSpPr>
            <a:spLocks noGrp="1"/>
          </p:cNvSpPr>
          <p:nvPr>
            <p:ph idx="1"/>
          </p:nvPr>
        </p:nvSpPr>
        <p:spPr/>
        <p:txBody>
          <a:bodyPr/>
          <a:lstStyle/>
          <a:p>
            <a:pPr algn="just"/>
            <a:r>
              <a:rPr lang="es-ES" dirty="0"/>
              <a:t>Realiza un estudio sobre el tipo de cambio flexible y su impacto en la economía mexicana a partir de la apertura comercial en 1986.</a:t>
            </a:r>
            <a:endParaRPr lang="es-MX" dirty="0"/>
          </a:p>
        </p:txBody>
      </p:sp>
    </p:spTree>
    <p:extLst>
      <p:ext uri="{BB962C8B-B14F-4D97-AF65-F5344CB8AC3E}">
        <p14:creationId xmlns:p14="http://schemas.microsoft.com/office/powerpoint/2010/main" val="50193222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Conclusiones </a:t>
            </a:r>
            <a:endParaRPr lang="es-MX" dirty="0"/>
          </a:p>
        </p:txBody>
      </p:sp>
      <p:sp>
        <p:nvSpPr>
          <p:cNvPr id="3" name="2 Marcador de contenido"/>
          <p:cNvSpPr>
            <a:spLocks noGrp="1"/>
          </p:cNvSpPr>
          <p:nvPr>
            <p:ph idx="1"/>
          </p:nvPr>
        </p:nvSpPr>
        <p:spPr/>
        <p:txBody>
          <a:bodyPr/>
          <a:lstStyle/>
          <a:p>
            <a:pPr algn="just"/>
            <a:r>
              <a:rPr lang="es-ES" dirty="0"/>
              <a:t>Las coordenadas básicas del sector exterior (régimen de tipo de cambio, movilidad del capital, etc.) ejercen una influencia decisiva en la instrumentación de la </a:t>
            </a:r>
            <a:r>
              <a:rPr lang="es-MX" dirty="0"/>
              <a:t>política económica. A tales efectos, el modelo </a:t>
            </a:r>
            <a:r>
              <a:rPr lang="es-MX" dirty="0" err="1"/>
              <a:t>Mundell</a:t>
            </a:r>
            <a:r>
              <a:rPr lang="es-MX" dirty="0"/>
              <a:t>-Fleming es instructivo.</a:t>
            </a:r>
            <a:endParaRPr lang="es-ES" dirty="0"/>
          </a:p>
          <a:p>
            <a:pPr algn="just"/>
            <a:r>
              <a:rPr lang="es-ES" dirty="0"/>
              <a:t>Con tipos de cambio flexibles, la política monetaria es muy eficaz y la política fiscal ineficaz en cuanto a sus posibilidades de afectar al nivel de producción.</a:t>
            </a:r>
            <a:endParaRPr lang="es-MX" dirty="0"/>
          </a:p>
        </p:txBody>
      </p:sp>
    </p:spTree>
    <p:extLst>
      <p:ext uri="{BB962C8B-B14F-4D97-AF65-F5344CB8AC3E}">
        <p14:creationId xmlns:p14="http://schemas.microsoft.com/office/powerpoint/2010/main" val="366837196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Referencias bibliográficas </a:t>
            </a:r>
            <a:endParaRPr lang="es-MX" dirty="0"/>
          </a:p>
        </p:txBody>
      </p:sp>
      <p:sp>
        <p:nvSpPr>
          <p:cNvPr id="3" name="2 Marcador de contenido"/>
          <p:cNvSpPr>
            <a:spLocks noGrp="1"/>
          </p:cNvSpPr>
          <p:nvPr>
            <p:ph idx="1"/>
          </p:nvPr>
        </p:nvSpPr>
        <p:spPr/>
        <p:txBody>
          <a:bodyPr/>
          <a:lstStyle/>
          <a:p>
            <a:r>
              <a:rPr lang="es-ES" dirty="0"/>
              <a:t>Cuadrado, J. (2010). Política Económica. 5a </a:t>
            </a:r>
            <a:r>
              <a:rPr lang="es-ES" dirty="0" err="1"/>
              <a:t>edición.Mc</a:t>
            </a:r>
            <a:r>
              <a:rPr lang="es-ES" dirty="0"/>
              <a:t>. Graw. Hill, México-</a:t>
            </a:r>
          </a:p>
          <a:p>
            <a:r>
              <a:rPr lang="es-MX" dirty="0" err="1"/>
              <a:t>Dornbusch</a:t>
            </a:r>
            <a:r>
              <a:rPr lang="es-MX" dirty="0"/>
              <a:t>, R., Fischer, S. y </a:t>
            </a:r>
            <a:r>
              <a:rPr lang="es-MX" dirty="0" err="1"/>
              <a:t>Startz</a:t>
            </a:r>
            <a:r>
              <a:rPr lang="es-MX" dirty="0"/>
              <a:t>, R. (2015). Macroeconomía</a:t>
            </a:r>
            <a:r>
              <a:rPr lang="es-MX" b="1" dirty="0"/>
              <a:t>, </a:t>
            </a:r>
            <a:r>
              <a:rPr lang="es-MX" dirty="0"/>
              <a:t>12ª. Ed. Mc Graw Hill, México.</a:t>
            </a:r>
          </a:p>
          <a:p>
            <a:endParaRPr lang="es-MX" dirty="0"/>
          </a:p>
        </p:txBody>
      </p:sp>
    </p:spTree>
    <p:extLst>
      <p:ext uri="{BB962C8B-B14F-4D97-AF65-F5344CB8AC3E}">
        <p14:creationId xmlns:p14="http://schemas.microsoft.com/office/powerpoint/2010/main" val="317765957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003232" cy="1143000"/>
          </a:xfrm>
        </p:spPr>
        <p:txBody>
          <a:bodyPr>
            <a:noAutofit/>
          </a:bodyPr>
          <a:lstStyle/>
          <a:p>
            <a:r>
              <a:rPr lang="es-ES" sz="2800" dirty="0"/>
              <a:t>LA POLÍTICA ECONÓMICA EN UNA ECONOMÍA ABIERTA:</a:t>
            </a:r>
            <a:br>
              <a:rPr lang="es-ES" sz="2800" dirty="0"/>
            </a:br>
            <a:r>
              <a:rPr lang="es-MX" sz="2800" dirty="0"/>
              <a:t>EL MODELO MUNDELL-FLEMING (IS-LM-BP)</a:t>
            </a:r>
          </a:p>
        </p:txBody>
      </p:sp>
      <p:sp>
        <p:nvSpPr>
          <p:cNvPr id="3" name="2 Marcador de contenido"/>
          <p:cNvSpPr>
            <a:spLocks noGrp="1"/>
          </p:cNvSpPr>
          <p:nvPr>
            <p:ph idx="1"/>
          </p:nvPr>
        </p:nvSpPr>
        <p:spPr/>
        <p:txBody>
          <a:bodyPr>
            <a:normAutofit/>
          </a:bodyPr>
          <a:lstStyle/>
          <a:p>
            <a:pPr algn="just"/>
            <a:r>
              <a:rPr lang="es-ES" dirty="0"/>
              <a:t>El análisis de las políticas monetaria y fiscal en una economía abierta, bajo condiciones de alta movilidad del capital, se ha basado en el modelo </a:t>
            </a:r>
            <a:r>
              <a:rPr lang="es-ES" dirty="0" err="1"/>
              <a:t>Mundell</a:t>
            </a:r>
            <a:r>
              <a:rPr lang="es-ES" dirty="0"/>
              <a:t>-Fleming, que no es otra cosa que una ampliación del modelo IS – LM, incluyendo el sector exterior. </a:t>
            </a:r>
            <a:endParaRPr lang="es-MX" dirty="0"/>
          </a:p>
        </p:txBody>
      </p:sp>
      <p:sp>
        <p:nvSpPr>
          <p:cNvPr id="4" name="3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4</a:t>
            </a:fld>
            <a:endParaRPr lang="es-MX"/>
          </a:p>
        </p:txBody>
      </p:sp>
    </p:spTree>
    <p:extLst>
      <p:ext uri="{BB962C8B-B14F-4D97-AF65-F5344CB8AC3E}">
        <p14:creationId xmlns:p14="http://schemas.microsoft.com/office/powerpoint/2010/main" val="278434009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Dos importantes cuestiones del Modelo </a:t>
            </a:r>
            <a:r>
              <a:rPr lang="es-ES" dirty="0" err="1"/>
              <a:t>Mundell</a:t>
            </a:r>
            <a:r>
              <a:rPr lang="es-ES" dirty="0"/>
              <a:t>-Fleming:</a:t>
            </a:r>
            <a:endParaRPr lang="es-MX" dirty="0"/>
          </a:p>
        </p:txBody>
      </p:sp>
      <p:sp>
        <p:nvSpPr>
          <p:cNvPr id="3" name="2 Marcador de contenido"/>
          <p:cNvSpPr>
            <a:spLocks noGrp="1"/>
          </p:cNvSpPr>
          <p:nvPr>
            <p:ph idx="1"/>
          </p:nvPr>
        </p:nvSpPr>
        <p:spPr/>
        <p:txBody>
          <a:bodyPr>
            <a:normAutofit/>
          </a:bodyPr>
          <a:lstStyle/>
          <a:p>
            <a:pPr marL="514350" indent="-514350" algn="just">
              <a:buFont typeface="+mj-lt"/>
              <a:buAutoNum type="alphaLcParenR"/>
            </a:pPr>
            <a:r>
              <a:rPr lang="es-ES" dirty="0"/>
              <a:t>Se produce la igualación internacional de los tipos de interés nominales, al suponer expectativas estáticas sobre el tipo de cambio.</a:t>
            </a:r>
          </a:p>
          <a:p>
            <a:pPr marL="514350" indent="-514350" algn="just">
              <a:buFont typeface="+mj-lt"/>
              <a:buAutoNum type="alphaLcParenR"/>
            </a:pPr>
            <a:r>
              <a:rPr lang="es-ES" dirty="0"/>
              <a:t>El tipo de cambio influye en el equilibrio macroeconómico, pues al estar dados los precios internos (ausencia de inflación) y externos (los tipos de cambio nominal y real oscilan en el mismo sentido), las variaciones del tipo de cambio afectan a los términos de intercambio, es decir, a la competitividad exterior </a:t>
            </a:r>
            <a:r>
              <a:rPr lang="es-MX" dirty="0"/>
              <a:t>de la economía.</a:t>
            </a:r>
          </a:p>
        </p:txBody>
      </p:sp>
      <p:sp>
        <p:nvSpPr>
          <p:cNvPr id="4" name="3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5</a:t>
            </a:fld>
            <a:endParaRPr lang="es-MX"/>
          </a:p>
        </p:txBody>
      </p:sp>
    </p:spTree>
    <p:extLst>
      <p:ext uri="{BB962C8B-B14F-4D97-AF65-F5344CB8AC3E}">
        <p14:creationId xmlns:p14="http://schemas.microsoft.com/office/powerpoint/2010/main" val="136368720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1210146"/>
          </a:xfrm>
        </p:spPr>
        <p:txBody>
          <a:bodyPr>
            <a:noAutofit/>
          </a:bodyPr>
          <a:lstStyle/>
          <a:p>
            <a:r>
              <a:rPr lang="es-ES" sz="2800" dirty="0"/>
              <a:t>Sectores que estudia el modelo </a:t>
            </a:r>
            <a:r>
              <a:rPr lang="es-ES" sz="2800" dirty="0" err="1"/>
              <a:t>Mundell</a:t>
            </a:r>
            <a:r>
              <a:rPr lang="es-ES" sz="2800" dirty="0"/>
              <a:t> – Fleming en una economía abierta</a:t>
            </a:r>
            <a:endParaRPr lang="es-MX" sz="2800" dirty="0"/>
          </a:p>
        </p:txBody>
      </p:sp>
      <p:sp>
        <p:nvSpPr>
          <p:cNvPr id="3" name="2 Marcador de contenido"/>
          <p:cNvSpPr>
            <a:spLocks noGrp="1"/>
          </p:cNvSpPr>
          <p:nvPr>
            <p:ph idx="1"/>
          </p:nvPr>
        </p:nvSpPr>
        <p:spPr/>
        <p:txBody>
          <a:bodyPr/>
          <a:lstStyle/>
          <a:p>
            <a:r>
              <a:rPr lang="es-ES" dirty="0"/>
              <a:t>Sector real </a:t>
            </a:r>
          </a:p>
          <a:p>
            <a:r>
              <a:rPr lang="es-ES" dirty="0"/>
              <a:t>Sector monetario</a:t>
            </a:r>
          </a:p>
          <a:p>
            <a:r>
              <a:rPr lang="es-ES" dirty="0"/>
              <a:t>Sector exterior</a:t>
            </a:r>
            <a:endParaRPr lang="es-MX" dirty="0"/>
          </a:p>
        </p:txBody>
      </p:sp>
      <p:sp>
        <p:nvSpPr>
          <p:cNvPr id="5" name="4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6</a:t>
            </a:fld>
            <a:endParaRPr lang="es-MX"/>
          </a:p>
        </p:txBody>
      </p:sp>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4937" t="21875" r="9927" b="18235"/>
          <a:stretch/>
        </p:blipFill>
        <p:spPr bwMode="auto">
          <a:xfrm>
            <a:off x="665637" y="3573016"/>
            <a:ext cx="7218731" cy="28277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0204555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a:t>Mercado de bienes y servicios (sector real)</a:t>
            </a:r>
            <a:endParaRPr lang="es-MX" dirty="0"/>
          </a:p>
        </p:txBody>
      </p:sp>
      <p:sp>
        <p:nvSpPr>
          <p:cNvPr id="3" name="2 Marcador de contenido"/>
          <p:cNvSpPr>
            <a:spLocks noGrp="1"/>
          </p:cNvSpPr>
          <p:nvPr>
            <p:ph idx="1"/>
          </p:nvPr>
        </p:nvSpPr>
        <p:spPr/>
        <p:txBody>
          <a:bodyPr>
            <a:normAutofit/>
          </a:bodyPr>
          <a:lstStyle/>
          <a:p>
            <a:pPr algn="just"/>
            <a:r>
              <a:rPr lang="es-ES" dirty="0"/>
              <a:t>En una economía abierta, una parte de la producción interior se vende a extranjeros [exportaciones (X)] y una parte del gasto de los residente nacionales se destina a comprar bienes extranjeros [importaciones (M)], resultando por diferencia entre ambos conceptos (X– M) un saldo que vamos a denominar exportaciones netas (XN), que están relacionadas de forma inversa con el tipo de cambio (</a:t>
            </a:r>
            <a:r>
              <a:rPr lang="es-ES" i="1" dirty="0"/>
              <a:t>e</a:t>
            </a:r>
            <a:r>
              <a:rPr lang="es-ES" dirty="0"/>
              <a:t>) de la moneda nacional.</a:t>
            </a:r>
          </a:p>
        </p:txBody>
      </p:sp>
      <p:sp>
        <p:nvSpPr>
          <p:cNvPr id="4" name="3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7</a:t>
            </a:fld>
            <a:endParaRPr lang="es-MX"/>
          </a:p>
        </p:txBody>
      </p:sp>
    </p:spTree>
    <p:extLst>
      <p:ext uri="{BB962C8B-B14F-4D97-AF65-F5344CB8AC3E}">
        <p14:creationId xmlns:p14="http://schemas.microsoft.com/office/powerpoint/2010/main" val="289467606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Matemáticamente</a:t>
            </a:r>
            <a:endParaRPr lang="es-MX" dirty="0"/>
          </a:p>
        </p:txBody>
      </p:sp>
      <p:sp>
        <p:nvSpPr>
          <p:cNvPr id="3" name="2 Marcador de contenido"/>
          <p:cNvSpPr>
            <a:spLocks noGrp="1"/>
          </p:cNvSpPr>
          <p:nvPr>
            <p:ph idx="1"/>
          </p:nvPr>
        </p:nvSpPr>
        <p:spPr/>
        <p:txBody>
          <a:bodyPr>
            <a:normAutofit/>
          </a:bodyPr>
          <a:lstStyle/>
          <a:p>
            <a:r>
              <a:rPr lang="es-ES" dirty="0"/>
              <a:t>El equilibrio en este mercado puede expresarse como:  </a:t>
            </a:r>
          </a:p>
          <a:p>
            <a:pPr marL="0" indent="0" algn="ctr">
              <a:buNone/>
            </a:pPr>
            <a:r>
              <a:rPr lang="es-ES" dirty="0"/>
              <a:t>Y = C+I+G+XN	(1)</a:t>
            </a:r>
            <a:endParaRPr lang="es-MX" dirty="0"/>
          </a:p>
          <a:p>
            <a:pPr algn="just"/>
            <a:r>
              <a:rPr lang="es-ES" dirty="0"/>
              <a:t>En forma de función, la curva </a:t>
            </a:r>
            <a:r>
              <a:rPr lang="es-ES" i="1" dirty="0"/>
              <a:t>IS </a:t>
            </a:r>
            <a:r>
              <a:rPr lang="es-ES" dirty="0"/>
              <a:t>puede representarse como:</a:t>
            </a:r>
          </a:p>
          <a:p>
            <a:pPr marL="0" indent="0" algn="ctr">
              <a:buNone/>
            </a:pPr>
            <a:r>
              <a:rPr lang="es-MX" i="1" dirty="0"/>
              <a:t>Y = C(Y – T) + I(i) + G + XN(e)	</a:t>
            </a:r>
            <a:r>
              <a:rPr lang="es-MX" dirty="0"/>
              <a:t>(2)</a:t>
            </a:r>
          </a:p>
          <a:p>
            <a:pPr algn="just"/>
            <a:r>
              <a:rPr lang="es-ES" dirty="0"/>
              <a:t>Existen numerosas combinaciones de </a:t>
            </a:r>
            <a:r>
              <a:rPr lang="es-ES" i="1" dirty="0"/>
              <a:t>i </a:t>
            </a:r>
            <a:r>
              <a:rPr lang="es-ES" dirty="0"/>
              <a:t>e </a:t>
            </a:r>
            <a:r>
              <a:rPr lang="es-ES" i="1" dirty="0"/>
              <a:t>Y </a:t>
            </a:r>
            <a:r>
              <a:rPr lang="es-ES" dirty="0"/>
              <a:t>para las cuales la expresión (2) se cumple.</a:t>
            </a:r>
          </a:p>
        </p:txBody>
      </p:sp>
      <p:sp>
        <p:nvSpPr>
          <p:cNvPr id="4" name="3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8</a:t>
            </a:fld>
            <a:endParaRPr lang="es-MX"/>
          </a:p>
        </p:txBody>
      </p:sp>
    </p:spTree>
    <p:extLst>
      <p:ext uri="{BB962C8B-B14F-4D97-AF65-F5344CB8AC3E}">
        <p14:creationId xmlns:p14="http://schemas.microsoft.com/office/powerpoint/2010/main" val="297337877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Gráficamente </a:t>
            </a:r>
            <a:endParaRPr lang="es-MX" dirty="0"/>
          </a:p>
        </p:txBody>
      </p:sp>
      <p:pic>
        <p:nvPicPr>
          <p:cNvPr id="4"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25331" t="22417" r="49698" b="25689"/>
          <a:stretch/>
        </p:blipFill>
        <p:spPr bwMode="auto">
          <a:xfrm>
            <a:off x="752168" y="1340768"/>
            <a:ext cx="7276216" cy="35248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9</a:t>
            </a:fld>
            <a:endParaRPr lang="es-MX"/>
          </a:p>
        </p:txBody>
      </p:sp>
      <p:sp>
        <p:nvSpPr>
          <p:cNvPr id="3" name="2 CuadroTexto"/>
          <p:cNvSpPr txBox="1"/>
          <p:nvPr/>
        </p:nvSpPr>
        <p:spPr>
          <a:xfrm>
            <a:off x="755576" y="4941168"/>
            <a:ext cx="7272808" cy="1631216"/>
          </a:xfrm>
          <a:prstGeom prst="rect">
            <a:avLst/>
          </a:prstGeom>
          <a:noFill/>
        </p:spPr>
        <p:txBody>
          <a:bodyPr wrap="square" rtlCol="0">
            <a:spAutoFit/>
          </a:bodyPr>
          <a:lstStyle/>
          <a:p>
            <a:pPr algn="just"/>
            <a:r>
              <a:rPr lang="es-ES" sz="2000" dirty="0"/>
              <a:t>La curva IS, que sigue manteniendo una pendiente negativa, ya que una disminución de los tipos de interés provoca una aumento de A, necesitándose un aumento de Y</a:t>
            </a:r>
            <a:r>
              <a:rPr lang="es-ES" sz="2000" i="1" dirty="0"/>
              <a:t> </a:t>
            </a:r>
            <a:r>
              <a:rPr lang="es-ES" sz="2000" dirty="0"/>
              <a:t>para restaurar el equilibrio.</a:t>
            </a:r>
          </a:p>
          <a:p>
            <a:endParaRPr lang="es-MX" sz="2000" dirty="0"/>
          </a:p>
        </p:txBody>
      </p:sp>
    </p:spTree>
    <p:extLst>
      <p:ext uri="{BB962C8B-B14F-4D97-AF65-F5344CB8AC3E}">
        <p14:creationId xmlns:p14="http://schemas.microsoft.com/office/powerpoint/2010/main" val="55913908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 bandas">
  <a:themeElements>
    <a:clrScheme name="Con bandas">
      <a:dk1>
        <a:srgbClr val="2C2C2C"/>
      </a:dk1>
      <a:lt1>
        <a:srgbClr val="FFFFFF"/>
      </a:lt1>
      <a:dk2>
        <a:srgbClr val="099BDD"/>
      </a:dk2>
      <a:lt2>
        <a:srgbClr val="F2F2F2"/>
      </a:lt2>
      <a:accent1>
        <a:srgbClr val="FFC000"/>
      </a:accent1>
      <a:accent2>
        <a:srgbClr val="A5D028"/>
      </a:accent2>
      <a:accent3>
        <a:srgbClr val="08CC78"/>
      </a:accent3>
      <a:accent4>
        <a:srgbClr val="F24099"/>
      </a:accent4>
      <a:accent5>
        <a:srgbClr val="828288"/>
      </a:accent5>
      <a:accent6>
        <a:srgbClr val="F56617"/>
      </a:accent6>
      <a:hlink>
        <a:srgbClr val="005DBA"/>
      </a:hlink>
      <a:folHlink>
        <a:srgbClr val="6C606A"/>
      </a:folHlink>
    </a:clrScheme>
    <a:fontScheme name="Con banda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Con bandas">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9792607F-9579-4224-82FF-9C88C3E1E53D}"/>
    </a:ext>
  </a:extLst>
</a:theme>
</file>

<file path=docProps/app.xml><?xml version="1.0" encoding="utf-8"?>
<Properties xmlns="http://schemas.openxmlformats.org/officeDocument/2006/extended-properties" xmlns:vt="http://schemas.openxmlformats.org/officeDocument/2006/docPropsVTypes">
  <Template>TM03090430[[fn=Con bandas]]</Template>
  <TotalTime>711</TotalTime>
  <Words>2209</Words>
  <Application>Microsoft Office PowerPoint</Application>
  <PresentationFormat>Presentación en pantalla (4:3)</PresentationFormat>
  <Paragraphs>159</Paragraphs>
  <Slides>36</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36</vt:i4>
      </vt:variant>
    </vt:vector>
  </HeadingPairs>
  <TitlesOfParts>
    <vt:vector size="40" baseType="lpstr">
      <vt:lpstr>Arial</vt:lpstr>
      <vt:lpstr>Corbel</vt:lpstr>
      <vt:lpstr>Wingdings</vt:lpstr>
      <vt:lpstr>Con bandas</vt:lpstr>
      <vt:lpstr>POLÍTICA MACROECONÓMICA Y TIPO DE CAMBIO FLEXIBLE</vt:lpstr>
      <vt:lpstr>Guión explicativo</vt:lpstr>
      <vt:lpstr>Introducción </vt:lpstr>
      <vt:lpstr>LA POLÍTICA ECONÓMICA EN UNA ECONOMÍA ABIERTA: EL MODELO MUNDELL-FLEMING (IS-LM-BP)</vt:lpstr>
      <vt:lpstr>Dos importantes cuestiones del Modelo Mundell-Fleming:</vt:lpstr>
      <vt:lpstr>Sectores que estudia el modelo Mundell – Fleming en una economía abierta</vt:lpstr>
      <vt:lpstr>Mercado de bienes y servicios (sector real)</vt:lpstr>
      <vt:lpstr>Matemáticamente</vt:lpstr>
      <vt:lpstr>Gráficamente </vt:lpstr>
      <vt:lpstr>Mercado monetario (sector monetario)</vt:lpstr>
      <vt:lpstr>Continuación </vt:lpstr>
      <vt:lpstr>Gráficamente </vt:lpstr>
      <vt:lpstr>Sector exterior</vt:lpstr>
      <vt:lpstr>Gráficamente  </vt:lpstr>
      <vt:lpstr>Continuación del sector exterior</vt:lpstr>
      <vt:lpstr>En resumen</vt:lpstr>
      <vt:lpstr>recordando</vt:lpstr>
      <vt:lpstr>Resumen gráfico</vt:lpstr>
      <vt:lpstr>EL FUNCIONAMIENTO DE LAS POLÍTICAS MONETARIA Y FISCAL CON TIPOS DE CAMBIO FLEXIBLES</vt:lpstr>
      <vt:lpstr>Los tipo de cambio en la macroeconomía</vt:lpstr>
      <vt:lpstr>a) Tipo de cambio</vt:lpstr>
      <vt:lpstr>b) Cantidad de dinero: exógena </vt:lpstr>
      <vt:lpstr>c) Sensibilidad del sector externo </vt:lpstr>
      <vt:lpstr>Política monetaria y los tipos de cambio flexibles</vt:lpstr>
      <vt:lpstr>Continuación </vt:lpstr>
      <vt:lpstr>La política fiscal y los tipos de cambio flexibles</vt:lpstr>
      <vt:lpstr>Continuación </vt:lpstr>
      <vt:lpstr>En resumen </vt:lpstr>
      <vt:lpstr>Funcionamiento de las políticas monetaria y fiscal en una economía abierta</vt:lpstr>
      <vt:lpstr>LOS DILEMAS DE LA POLÍTICA ECONÓMICA EN UNA ECONOMÍA ABIERTA</vt:lpstr>
      <vt:lpstr>1er dilema: ¿Qué sistema de tipos de cambio es más adecuado para una economía abierta: el fijo o el flexible?</vt:lpstr>
      <vt:lpstr>Defensores de un sistema de tipos flexibles </vt:lpstr>
      <vt:lpstr>Desventajas de la flexibilidad cambiaria</vt:lpstr>
      <vt:lpstr>Actividad </vt:lpstr>
      <vt:lpstr>Conclusiones </vt:lpstr>
      <vt:lpstr>Referencias bibliográficas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Tipos de cabio flexible y Movilidad del capital</dc:title>
  <dc:creator>DELL PC</dc:creator>
  <cp:lastModifiedBy>Dra. en A. Elizabeth Adriana Santamaría Mendoza</cp:lastModifiedBy>
  <cp:revision>32</cp:revision>
  <dcterms:created xsi:type="dcterms:W3CDTF">2017-10-16T19:39:27Z</dcterms:created>
  <dcterms:modified xsi:type="dcterms:W3CDTF">2018-09-29T02:20:55Z</dcterms:modified>
</cp:coreProperties>
</file>