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43"/>
  </p:notesMasterIdLst>
  <p:sldIdLst>
    <p:sldId id="256" r:id="rId2"/>
    <p:sldId id="257" r:id="rId3"/>
    <p:sldId id="258" r:id="rId4"/>
    <p:sldId id="273" r:id="rId5"/>
    <p:sldId id="274" r:id="rId6"/>
    <p:sldId id="288" r:id="rId7"/>
    <p:sldId id="276" r:id="rId8"/>
    <p:sldId id="277" r:id="rId9"/>
    <p:sldId id="289" r:id="rId10"/>
    <p:sldId id="278" r:id="rId11"/>
    <p:sldId id="279" r:id="rId12"/>
    <p:sldId id="290" r:id="rId13"/>
    <p:sldId id="280" r:id="rId14"/>
    <p:sldId id="295" r:id="rId15"/>
    <p:sldId id="281" r:id="rId16"/>
    <p:sldId id="282" r:id="rId17"/>
    <p:sldId id="283" r:id="rId18"/>
    <p:sldId id="284" r:id="rId19"/>
    <p:sldId id="296" r:id="rId20"/>
    <p:sldId id="285" r:id="rId21"/>
    <p:sldId id="298" r:id="rId22"/>
    <p:sldId id="297" r:id="rId23"/>
    <p:sldId id="299" r:id="rId24"/>
    <p:sldId id="286" r:id="rId25"/>
    <p:sldId id="301" r:id="rId26"/>
    <p:sldId id="287" r:id="rId27"/>
    <p:sldId id="300" r:id="rId28"/>
    <p:sldId id="261" r:id="rId29"/>
    <p:sldId id="302" r:id="rId30"/>
    <p:sldId id="263" r:id="rId31"/>
    <p:sldId id="259" r:id="rId32"/>
    <p:sldId id="265" r:id="rId33"/>
    <p:sldId id="266" r:id="rId34"/>
    <p:sldId id="267" r:id="rId35"/>
    <p:sldId id="268" r:id="rId36"/>
    <p:sldId id="269" r:id="rId37"/>
    <p:sldId id="271" r:id="rId38"/>
    <p:sldId id="272" r:id="rId39"/>
    <p:sldId id="292" r:id="rId40"/>
    <p:sldId id="293" r:id="rId41"/>
    <p:sldId id="294"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6B6BA9-19F0-4DA0-AE52-C7A526B9539E}" type="datetimeFigureOut">
              <a:rPr lang="es-MX" smtClean="0"/>
              <a:t>28/09/2018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37D9B7-50A4-4AA0-A2F1-A842819B1BF4}" type="slidenum">
              <a:rPr lang="es-MX" smtClean="0"/>
              <a:t>‹Nº›</a:t>
            </a:fld>
            <a:endParaRPr lang="es-MX"/>
          </a:p>
        </p:txBody>
      </p:sp>
    </p:spTree>
    <p:extLst>
      <p:ext uri="{BB962C8B-B14F-4D97-AF65-F5344CB8AC3E}">
        <p14:creationId xmlns:p14="http://schemas.microsoft.com/office/powerpoint/2010/main" val="3142855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8EB584C5-5329-4A4E-B779-241B538E59CB}"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3501561004"/>
      </p:ext>
    </p:extLst>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1445EE25-1534-48F3-8F0C-9688B35AC216}"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18927643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1445EE25-1534-48F3-8F0C-9688B35AC216}"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645924190"/>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1445EE25-1534-48F3-8F0C-9688B35AC216}"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25F13CF-71CB-4626-8E1A-468B046DEC4C}" type="slidenum">
              <a:rPr lang="es-MX" smtClean="0"/>
              <a:t>‹Nº›</a:t>
            </a:fld>
            <a:endParaRPr lang="es-MX"/>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745282077"/>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1445EE25-1534-48F3-8F0C-9688B35AC216}"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3366094598"/>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1445EE25-1534-48F3-8F0C-9688B35AC216}" type="datetime1">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19358425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1445EE25-1534-48F3-8F0C-9688B35AC216}" type="datetime1">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3600739601"/>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07EE016-5751-4504-B2AC-51B10339E577}"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244306491"/>
      </p:ext>
    </p:extLst>
  </p:cSld>
  <p:clrMapOvr>
    <a:masterClrMapping/>
  </p:clrMapOvr>
  <p:transition spd="slow">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122D59C-EA46-4878-B050-582FD542FACF}"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814383550"/>
      </p:ext>
    </p:extLst>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DDE4A3C-04B3-4F25-8189-0F14C3D88EE5}"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4033837399"/>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5330363-8657-44F1-AD09-969BB1C4C0CE}"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1911492712"/>
      </p:ext>
    </p:extLst>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F9F861E-0B81-48CA-B79E-08A70995BC6A}"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4199296614"/>
      </p:ext>
    </p:extLst>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2" name="Content Placeholder 3"/>
          <p:cNvSpPr>
            <a:spLocks noGrp="1"/>
          </p:cNvSpPr>
          <p:nvPr>
            <p:ph sz="quarter" idx="13"/>
          </p:nvPr>
        </p:nvSpPr>
        <p:spPr>
          <a:xfrm>
            <a:off x="685331" y="3051013"/>
            <a:ext cx="3829520" cy="274018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13" name="Content Placeholder 5"/>
          <p:cNvSpPr>
            <a:spLocks noGrp="1"/>
          </p:cNvSpPr>
          <p:nvPr>
            <p:ph sz="quarter" idx="14"/>
          </p:nvPr>
        </p:nvSpPr>
        <p:spPr>
          <a:xfrm>
            <a:off x="4629150" y="3051013"/>
            <a:ext cx="3829051" cy="274018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5867B0BD-EF14-40FA-BCE2-326D8767A5A1}" type="datetime1">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4133601687"/>
      </p:ext>
    </p:extLst>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445EE25-1534-48F3-8F0C-9688B35AC216}" type="datetime1">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758103906"/>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62398DA7-E5EB-4FA0-BCF8-D201D1A21380}" type="datetime1">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828535239"/>
      </p:ext>
    </p:extLst>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8E54E46B-759D-4E42-BAAC-F237E6641C9F}"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1622061900"/>
      </p:ext>
    </p:extLst>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37E5AEA9-4301-43CF-B31E-D09E1CE824D1}"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25F13CF-71CB-4626-8E1A-468B046DEC4C}" type="slidenum">
              <a:rPr lang="es-MX" smtClean="0"/>
              <a:t>‹Nº›</a:t>
            </a:fld>
            <a:endParaRPr lang="es-MX"/>
          </a:p>
        </p:txBody>
      </p:sp>
    </p:spTree>
    <p:extLst>
      <p:ext uri="{BB962C8B-B14F-4D97-AF65-F5344CB8AC3E}">
        <p14:creationId xmlns:p14="http://schemas.microsoft.com/office/powerpoint/2010/main" val="3139894533"/>
      </p:ext>
    </p:extLst>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445EE25-1534-48F3-8F0C-9688B35AC216}" type="datetime1">
              <a:rPr lang="es-MX" smtClean="0"/>
              <a:t>28/09/2018</a:t>
            </a:fld>
            <a:endParaRPr lang="es-MX"/>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s-MX"/>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125F13CF-71CB-4626-8E1A-468B046DEC4C}" type="slidenum">
              <a:rPr lang="es-MX" smtClean="0"/>
              <a:t>‹Nº›</a:t>
            </a:fld>
            <a:endParaRPr lang="es-MX"/>
          </a:p>
        </p:txBody>
      </p:sp>
    </p:spTree>
    <p:extLst>
      <p:ext uri="{BB962C8B-B14F-4D97-AF65-F5344CB8AC3E}">
        <p14:creationId xmlns:p14="http://schemas.microsoft.com/office/powerpoint/2010/main" val="66635384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transition spd="slow">
    <p:randomBar dir="vert"/>
  </p:transition>
  <p:hf hdr="0" ft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348630" y="3105835"/>
            <a:ext cx="6517482" cy="2509213"/>
          </a:xfrm>
        </p:spPr>
        <p:txBody>
          <a:bodyPr>
            <a:normAutofit/>
          </a:bodyPr>
          <a:lstStyle/>
          <a:p>
            <a:r>
              <a:rPr lang="es-ES" dirty="0"/>
              <a:t>Tipo de cambio fijo y política macroeconómica </a:t>
            </a:r>
            <a:endParaRPr lang="es-MX" dirty="0"/>
          </a:p>
        </p:txBody>
      </p:sp>
      <p:sp>
        <p:nvSpPr>
          <p:cNvPr id="3" name="2 Subtítulo"/>
          <p:cNvSpPr>
            <a:spLocks noGrp="1"/>
          </p:cNvSpPr>
          <p:nvPr>
            <p:ph type="subTitle" idx="1"/>
          </p:nvPr>
        </p:nvSpPr>
        <p:spPr>
          <a:xfrm>
            <a:off x="1819064" y="405427"/>
            <a:ext cx="6172200" cy="2700408"/>
          </a:xfrm>
        </p:spPr>
        <p:txBody>
          <a:bodyPr>
            <a:normAutofit fontScale="85000" lnSpcReduction="10000"/>
          </a:bodyPr>
          <a:lstStyle/>
          <a:p>
            <a:pPr algn="ctr"/>
            <a:r>
              <a:rPr lang="es-ES" dirty="0"/>
              <a:t>Universidad Autónoma del Estado de México</a:t>
            </a:r>
            <a:br>
              <a:rPr lang="es-ES" dirty="0"/>
            </a:br>
            <a:r>
              <a:rPr lang="es-ES" dirty="0"/>
              <a:t>Facultad de Economía</a:t>
            </a:r>
            <a:br>
              <a:rPr lang="es-ES" dirty="0"/>
            </a:br>
            <a:br>
              <a:rPr lang="es-ES" dirty="0"/>
            </a:br>
            <a:r>
              <a:rPr lang="es-ES" dirty="0"/>
              <a:t>Licenciatura en Negocios  Internacionales Bilingüe</a:t>
            </a:r>
            <a:br>
              <a:rPr lang="es-ES" dirty="0"/>
            </a:br>
            <a:br>
              <a:rPr lang="es-ES" dirty="0"/>
            </a:br>
            <a:r>
              <a:rPr lang="es-ES" dirty="0"/>
              <a:t>Macroeconomía 2 </a:t>
            </a:r>
            <a:br>
              <a:rPr lang="es-ES" dirty="0"/>
            </a:br>
            <a:br>
              <a:rPr lang="es-ES" dirty="0"/>
            </a:br>
            <a:r>
              <a:rPr lang="es-ES" dirty="0"/>
              <a:t>Material didáctico: Visón sólo </a:t>
            </a:r>
            <a:r>
              <a:rPr lang="es-ES" dirty="0" err="1"/>
              <a:t>proyectables</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a:t>
            </a:fld>
            <a:endParaRPr lang="es-MX"/>
          </a:p>
        </p:txBody>
      </p:sp>
      <p:sp>
        <p:nvSpPr>
          <p:cNvPr id="5" name="4 Rectángulo"/>
          <p:cNvSpPr/>
          <p:nvPr/>
        </p:nvSpPr>
        <p:spPr>
          <a:xfrm>
            <a:off x="2627784" y="5877272"/>
            <a:ext cx="5238328" cy="923330"/>
          </a:xfrm>
          <a:prstGeom prst="rect">
            <a:avLst/>
          </a:prstGeom>
        </p:spPr>
        <p:txBody>
          <a:bodyPr wrap="square">
            <a:spAutoFit/>
          </a:bodyPr>
          <a:lstStyle/>
          <a:p>
            <a:r>
              <a:rPr lang="es-ES" dirty="0"/>
              <a:t>Presenta: Mtro. Elías Eduardo Gutiérrez Alva</a:t>
            </a:r>
          </a:p>
          <a:p>
            <a:endParaRPr lang="es-ES" dirty="0"/>
          </a:p>
          <a:p>
            <a:pPr algn="r"/>
            <a:r>
              <a:rPr lang="es-ES" dirty="0"/>
              <a:t>SEPTIEMBRE 2018</a:t>
            </a:r>
            <a:endParaRPr lang="es-MX"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9421978"/>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t>Mercado monetario (sector monetario)</a:t>
            </a:r>
            <a:endParaRPr lang="es-MX" dirty="0"/>
          </a:p>
        </p:txBody>
      </p:sp>
      <p:sp>
        <p:nvSpPr>
          <p:cNvPr id="3" name="2 Marcador de contenido"/>
          <p:cNvSpPr>
            <a:spLocks noGrp="1"/>
          </p:cNvSpPr>
          <p:nvPr>
            <p:ph sz="quarter" idx="13"/>
          </p:nvPr>
        </p:nvSpPr>
        <p:spPr/>
        <p:txBody>
          <a:bodyPr/>
          <a:lstStyle/>
          <a:p>
            <a:pPr algn="just"/>
            <a:r>
              <a:rPr lang="es-ES" dirty="0"/>
              <a:t>El equilibrio en el sector monetario se mantiene  igual, es decir, la demanda de dinero,  </a:t>
            </a:r>
            <a:r>
              <a:rPr lang="es-ES" i="1" dirty="0"/>
              <a:t>L</a:t>
            </a:r>
            <a:r>
              <a:rPr lang="es-ES" dirty="0"/>
              <a:t>, depende negativamente del tipo de interés y positivamente del nivel de renta. </a:t>
            </a:r>
          </a:p>
          <a:p>
            <a:r>
              <a:rPr lang="es-ES" dirty="0"/>
              <a:t>En términos matemáticos:</a:t>
            </a:r>
          </a:p>
          <a:p>
            <a:pPr marL="0" indent="0" algn="ctr">
              <a:buNone/>
            </a:pPr>
            <a:r>
              <a:rPr lang="es-ES" i="1" dirty="0"/>
              <a:t>M/P= L(i, Y)	</a:t>
            </a:r>
            <a:r>
              <a:rPr lang="es-ES" dirty="0"/>
              <a:t>(3)</a:t>
            </a:r>
          </a:p>
          <a:p>
            <a:pPr marL="0" indent="0">
              <a:buNone/>
            </a:pPr>
            <a:endParaRPr lang="es-ES"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10</a:t>
            </a:fld>
            <a:endParaRPr lang="es-MX"/>
          </a:p>
        </p:txBody>
      </p:sp>
    </p:spTree>
    <p:extLst>
      <p:ext uri="{BB962C8B-B14F-4D97-AF65-F5344CB8AC3E}">
        <p14:creationId xmlns:p14="http://schemas.microsoft.com/office/powerpoint/2010/main" val="1544945243"/>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a:t>
            </a:r>
            <a:endParaRPr lang="es-MX" dirty="0"/>
          </a:p>
        </p:txBody>
      </p:sp>
      <p:sp>
        <p:nvSpPr>
          <p:cNvPr id="3" name="2 Marcador de contenido"/>
          <p:cNvSpPr>
            <a:spLocks noGrp="1"/>
          </p:cNvSpPr>
          <p:nvPr>
            <p:ph sz="quarter" idx="13"/>
          </p:nvPr>
        </p:nvSpPr>
        <p:spPr/>
        <p:txBody>
          <a:bodyPr>
            <a:normAutofit/>
          </a:bodyPr>
          <a:lstStyle/>
          <a:p>
            <a:pPr algn="just"/>
            <a:r>
              <a:rPr lang="es-ES" dirty="0"/>
              <a:t>Todas las posibles combinaciones de </a:t>
            </a:r>
            <a:r>
              <a:rPr lang="es-ES" i="1" dirty="0"/>
              <a:t>i </a:t>
            </a:r>
            <a:r>
              <a:rPr lang="es-ES" dirty="0"/>
              <a:t>e </a:t>
            </a:r>
            <a:r>
              <a:rPr lang="es-ES" i="1" dirty="0"/>
              <a:t>Y </a:t>
            </a:r>
            <a:r>
              <a:rPr lang="es-ES" dirty="0"/>
              <a:t>para las cuales se cumple la ecuación (3) esta dado por la curva </a:t>
            </a:r>
            <a:r>
              <a:rPr lang="es-ES" i="1" dirty="0"/>
              <a:t>LM</a:t>
            </a:r>
            <a:r>
              <a:rPr lang="es-ES" dirty="0"/>
              <a:t>, representada para un valor dado de </a:t>
            </a:r>
            <a:r>
              <a:rPr lang="es-ES" i="1" dirty="0"/>
              <a:t>M </a:t>
            </a:r>
            <a:r>
              <a:rPr lang="es-ES" dirty="0"/>
              <a:t>y con pendiente positiva.</a:t>
            </a:r>
          </a:p>
          <a:p>
            <a:pPr algn="just"/>
            <a:r>
              <a:rPr lang="es-ES" dirty="0"/>
              <a:t>Si aumentan los tipos de interés, la demanda de dinero disminuye, con lo que para restablecer el equilibrio en el mercado de dinero se necesitará un aumento de </a:t>
            </a:r>
            <a:r>
              <a:rPr lang="es-ES" i="1" dirty="0"/>
              <a:t>Y</a:t>
            </a:r>
            <a:r>
              <a:rPr lang="es-ES" dirty="0"/>
              <a:t>.</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11</a:t>
            </a:fld>
            <a:endParaRPr lang="es-MX"/>
          </a:p>
        </p:txBody>
      </p:sp>
    </p:spTree>
    <p:extLst>
      <p:ext uri="{BB962C8B-B14F-4D97-AF65-F5344CB8AC3E}">
        <p14:creationId xmlns:p14="http://schemas.microsoft.com/office/powerpoint/2010/main" val="714156438"/>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a:t>
            </a:r>
            <a:endParaRPr lang="es-MX" dirty="0"/>
          </a:p>
        </p:txBody>
      </p:sp>
      <p:pic>
        <p:nvPicPr>
          <p:cNvPr id="4" name="Picture 2"/>
          <p:cNvPicPr>
            <a:picLocks noGrp="1" noChangeAspect="1" noChangeArrowheads="1"/>
          </p:cNvPicPr>
          <p:nvPr>
            <p:ph sz="quarter" idx="13"/>
          </p:nvPr>
        </p:nvPicPr>
        <p:blipFill rotWithShape="1">
          <a:blip r:embed="rId2">
            <a:extLst>
              <a:ext uri="{28A0092B-C50C-407E-A947-70E740481C1C}">
                <a14:useLocalDpi xmlns:a14="http://schemas.microsoft.com/office/drawing/2010/main" val="0"/>
              </a:ext>
            </a:extLst>
          </a:blip>
          <a:srcRect l="45053" t="22852" r="28090" b="26556"/>
          <a:stretch/>
        </p:blipFill>
        <p:spPr bwMode="auto">
          <a:xfrm>
            <a:off x="1115616" y="1666567"/>
            <a:ext cx="6192688" cy="4138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25F13CF-71CB-4626-8E1A-468B046DEC4C}" type="slidenum">
              <a:rPr lang="es-MX" smtClean="0"/>
              <a:t>12</a:t>
            </a:fld>
            <a:endParaRPr lang="es-MX"/>
          </a:p>
        </p:txBody>
      </p:sp>
    </p:spTree>
    <p:extLst>
      <p:ext uri="{BB962C8B-B14F-4D97-AF65-F5344CB8AC3E}">
        <p14:creationId xmlns:p14="http://schemas.microsoft.com/office/powerpoint/2010/main" val="2856724645"/>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Sector exterior</a:t>
            </a:r>
            <a:endParaRPr lang="es-MX" dirty="0"/>
          </a:p>
        </p:txBody>
      </p:sp>
      <p:sp>
        <p:nvSpPr>
          <p:cNvPr id="3" name="2 Marcador de contenido"/>
          <p:cNvSpPr>
            <a:spLocks noGrp="1"/>
          </p:cNvSpPr>
          <p:nvPr>
            <p:ph sz="quarter" idx="13"/>
          </p:nvPr>
        </p:nvSpPr>
        <p:spPr/>
        <p:txBody>
          <a:bodyPr>
            <a:normAutofit/>
          </a:bodyPr>
          <a:lstStyle/>
          <a:p>
            <a:r>
              <a:rPr lang="es-ES" dirty="0"/>
              <a:t>La cuarta relación básica del modelo es: </a:t>
            </a:r>
          </a:p>
          <a:p>
            <a:pPr marL="0" indent="0" algn="ctr">
              <a:buNone/>
            </a:pPr>
            <a:r>
              <a:rPr lang="es-ES" i="1" dirty="0"/>
              <a:t>i = i*	</a:t>
            </a:r>
            <a:r>
              <a:rPr lang="es-ES" dirty="0"/>
              <a:t>(4)</a:t>
            </a:r>
            <a:endParaRPr lang="es-ES" i="1" dirty="0"/>
          </a:p>
          <a:p>
            <a:pPr algn="just"/>
            <a:r>
              <a:rPr lang="es-ES" dirty="0"/>
              <a:t>Si existe perfecta movilidad del capital, el tipo de interés nacional (</a:t>
            </a:r>
            <a:r>
              <a:rPr lang="es-ES" i="1" dirty="0"/>
              <a:t>i</a:t>
            </a:r>
            <a:r>
              <a:rPr lang="es-ES" dirty="0"/>
              <a:t>) será igual al tipo de interés mundial (</a:t>
            </a:r>
            <a:r>
              <a:rPr lang="es-ES" i="1" dirty="0"/>
              <a:t>i*</a:t>
            </a:r>
            <a:r>
              <a:rPr lang="es-ES" dirty="0"/>
              <a:t>), suponiendo una pequeña economía abierta y precio-aceptante en los mercados financieros internacionales. </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13</a:t>
            </a:fld>
            <a:endParaRPr lang="es-MX"/>
          </a:p>
        </p:txBody>
      </p:sp>
    </p:spTree>
    <p:extLst>
      <p:ext uri="{BB962C8B-B14F-4D97-AF65-F5344CB8AC3E}">
        <p14:creationId xmlns:p14="http://schemas.microsoft.com/office/powerpoint/2010/main" val="612832251"/>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a:t>
            </a:r>
            <a:endParaRPr lang="es-MX" dirty="0"/>
          </a:p>
        </p:txBody>
      </p:sp>
      <p:sp>
        <p:nvSpPr>
          <p:cNvPr id="3" name="2 Marcador de contenido"/>
          <p:cNvSpPr>
            <a:spLocks noGrp="1"/>
          </p:cNvSpPr>
          <p:nvPr>
            <p:ph sz="quarter" idx="13"/>
          </p:nvPr>
        </p:nvSpPr>
        <p:spPr/>
        <p:txBody>
          <a:bodyPr/>
          <a:lstStyle/>
          <a:p>
            <a:pPr algn="just"/>
            <a:r>
              <a:rPr lang="es-ES" dirty="0"/>
              <a:t>La igualdad de (4) implica una relación negativa entre el tipo de interés y el tipo de cambio: </a:t>
            </a:r>
          </a:p>
          <a:p>
            <a:pPr lvl="1" algn="just"/>
            <a:r>
              <a:rPr lang="es-ES" dirty="0"/>
              <a:t>Un incremento del tipo de interés trae consigo un incremento del valor de la moneda nacional y una disminución del tipo de interés conlleva una pérdida de valor del tipo de cambio.</a:t>
            </a:r>
            <a:endParaRPr lang="es-MX" dirty="0"/>
          </a:p>
          <a:p>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14</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7393" t="23069" r="10633" b="26122"/>
          <a:stretch/>
        </p:blipFill>
        <p:spPr bwMode="auto">
          <a:xfrm>
            <a:off x="2972664" y="4509120"/>
            <a:ext cx="3255520" cy="2132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100264"/>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del sector exterior</a:t>
            </a:r>
            <a:endParaRPr lang="es-MX" dirty="0"/>
          </a:p>
        </p:txBody>
      </p:sp>
      <p:sp>
        <p:nvSpPr>
          <p:cNvPr id="3" name="2 Marcador de contenido"/>
          <p:cNvSpPr>
            <a:spLocks noGrp="1"/>
          </p:cNvSpPr>
          <p:nvPr>
            <p:ph sz="quarter" idx="13"/>
          </p:nvPr>
        </p:nvSpPr>
        <p:spPr/>
        <p:txBody>
          <a:bodyPr>
            <a:normAutofit fontScale="92500" lnSpcReduction="20000"/>
          </a:bodyPr>
          <a:lstStyle/>
          <a:p>
            <a:pPr algn="just"/>
            <a:r>
              <a:rPr lang="es-ES" dirty="0"/>
              <a:t>La representación del equilibrio del sector exterior por la curva </a:t>
            </a:r>
            <a:r>
              <a:rPr lang="es-ES" i="1" dirty="0"/>
              <a:t>BP , </a:t>
            </a:r>
            <a:r>
              <a:rPr lang="es-ES" dirty="0"/>
              <a:t>en el caso particular del modelo </a:t>
            </a:r>
            <a:r>
              <a:rPr lang="es-ES" dirty="0" err="1"/>
              <a:t>Mundell</a:t>
            </a:r>
            <a:r>
              <a:rPr lang="es-ES" dirty="0"/>
              <a:t>-Fleming es aquel en que la curva </a:t>
            </a:r>
            <a:r>
              <a:rPr lang="es-ES" i="1" dirty="0"/>
              <a:t>BP </a:t>
            </a:r>
            <a:r>
              <a:rPr lang="es-ES" dirty="0"/>
              <a:t>es una línea horizontal.</a:t>
            </a:r>
          </a:p>
          <a:p>
            <a:pPr algn="just"/>
            <a:r>
              <a:rPr lang="es-ES" dirty="0"/>
              <a:t>El supuesto de perfecta movilidad del capital implica que sólo haya un nivel de </a:t>
            </a:r>
            <a:r>
              <a:rPr lang="es-ES" i="1" dirty="0"/>
              <a:t>i </a:t>
            </a:r>
            <a:r>
              <a:rPr lang="es-ES" dirty="0"/>
              <a:t>para el cual la balanza de pagos está en equilibrio. </a:t>
            </a:r>
          </a:p>
          <a:p>
            <a:pPr algn="just"/>
            <a:r>
              <a:rPr lang="es-ES" dirty="0"/>
              <a:t>Si el tipo de interés fuera más bajo, se producirían unas salidas de capital superiores a cualquier posible superávit en la balanza por cuenta corriente, y sucedería lo opuesto en el caso de que el tipo de interés </a:t>
            </a:r>
            <a:r>
              <a:rPr lang="es-MX" dirty="0"/>
              <a:t>fuese más alto.</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15</a:t>
            </a:fld>
            <a:endParaRPr lang="es-MX"/>
          </a:p>
        </p:txBody>
      </p:sp>
    </p:spTree>
    <p:extLst>
      <p:ext uri="{BB962C8B-B14F-4D97-AF65-F5344CB8AC3E}">
        <p14:creationId xmlns:p14="http://schemas.microsoft.com/office/powerpoint/2010/main" val="2876114325"/>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 resumen</a:t>
            </a:r>
            <a:endParaRPr lang="es-MX" dirty="0"/>
          </a:p>
        </p:txBody>
      </p:sp>
      <p:sp>
        <p:nvSpPr>
          <p:cNvPr id="3" name="2 Marcador de contenido"/>
          <p:cNvSpPr>
            <a:spLocks noGrp="1"/>
          </p:cNvSpPr>
          <p:nvPr>
            <p:ph sz="quarter" idx="13"/>
          </p:nvPr>
        </p:nvSpPr>
        <p:spPr/>
        <p:txBody>
          <a:bodyPr/>
          <a:lstStyle/>
          <a:p>
            <a:pPr algn="just"/>
            <a:r>
              <a:rPr lang="es-ES" dirty="0"/>
              <a:t>Partiendo del modelo </a:t>
            </a:r>
            <a:r>
              <a:rPr lang="es-ES" dirty="0" err="1"/>
              <a:t>Mundell</a:t>
            </a:r>
            <a:r>
              <a:rPr lang="es-ES" dirty="0"/>
              <a:t>-Fleming, de todos los elementos conceptuales necesarios para poder abordar el análisis de las políticas monetaria y fiscal en una economía abierta cuando existen transacciones de capital, tanto cuando el tipo de cambio.</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16</a:t>
            </a:fld>
            <a:endParaRPr lang="es-MX"/>
          </a:p>
        </p:txBody>
      </p:sp>
    </p:spTree>
    <p:extLst>
      <p:ext uri="{BB962C8B-B14F-4D97-AF65-F5344CB8AC3E}">
        <p14:creationId xmlns:p14="http://schemas.microsoft.com/office/powerpoint/2010/main" val="2548702825"/>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recordando</a:t>
            </a:r>
            <a:endParaRPr lang="es-MX" dirty="0"/>
          </a:p>
        </p:txBody>
      </p:sp>
      <p:sp>
        <p:nvSpPr>
          <p:cNvPr id="3" name="2 Marcador de contenido"/>
          <p:cNvSpPr>
            <a:spLocks noGrp="1"/>
          </p:cNvSpPr>
          <p:nvPr>
            <p:ph sz="quarter" idx="13"/>
          </p:nvPr>
        </p:nvSpPr>
        <p:spPr/>
        <p:txBody>
          <a:bodyPr>
            <a:normAutofit/>
          </a:bodyPr>
          <a:lstStyle/>
          <a:p>
            <a:pPr algn="just"/>
            <a:r>
              <a:rPr lang="es-ES" dirty="0"/>
              <a:t>La </a:t>
            </a:r>
            <a:r>
              <a:rPr lang="es-ES" b="1" dirty="0"/>
              <a:t>curva </a:t>
            </a:r>
            <a:r>
              <a:rPr lang="es-ES" b="1" i="1" dirty="0"/>
              <a:t>IS </a:t>
            </a:r>
            <a:r>
              <a:rPr lang="es-ES" dirty="0"/>
              <a:t>representa las combinaciones de tipos de interés (</a:t>
            </a:r>
            <a:r>
              <a:rPr lang="es-ES" i="1" dirty="0"/>
              <a:t>i</a:t>
            </a:r>
            <a:r>
              <a:rPr lang="es-ES" dirty="0"/>
              <a:t>) y de renta (</a:t>
            </a:r>
            <a:r>
              <a:rPr lang="es-ES" i="1" dirty="0"/>
              <a:t>Y</a:t>
            </a:r>
            <a:r>
              <a:rPr lang="es-ES" dirty="0"/>
              <a:t>) que equilibran el mercado de bienes.</a:t>
            </a:r>
          </a:p>
          <a:p>
            <a:pPr algn="just"/>
            <a:r>
              <a:rPr lang="es-ES" dirty="0"/>
              <a:t>La </a:t>
            </a:r>
            <a:r>
              <a:rPr lang="es-ES" b="1" dirty="0"/>
              <a:t>curva </a:t>
            </a:r>
            <a:r>
              <a:rPr lang="es-ES" b="1" i="1" dirty="0"/>
              <a:t>LM </a:t>
            </a:r>
            <a:r>
              <a:rPr lang="es-ES" dirty="0"/>
              <a:t>señala las combinaciones de </a:t>
            </a:r>
            <a:r>
              <a:rPr lang="es-ES" i="1" dirty="0"/>
              <a:t>i </a:t>
            </a:r>
            <a:r>
              <a:rPr lang="es-ES" dirty="0"/>
              <a:t>y de (</a:t>
            </a:r>
            <a:r>
              <a:rPr lang="es-ES" i="1" dirty="0"/>
              <a:t>Y) </a:t>
            </a:r>
            <a:r>
              <a:rPr lang="es-ES" dirty="0"/>
              <a:t>que representan puntos de equilibrio en el mercado monetario.</a:t>
            </a:r>
          </a:p>
          <a:p>
            <a:pPr algn="just"/>
            <a:r>
              <a:rPr lang="es-ES" dirty="0"/>
              <a:t>• La </a:t>
            </a:r>
            <a:r>
              <a:rPr lang="es-ES" b="1" dirty="0"/>
              <a:t>curva </a:t>
            </a:r>
            <a:r>
              <a:rPr lang="es-ES" b="1" i="1" dirty="0"/>
              <a:t>BP </a:t>
            </a:r>
            <a:r>
              <a:rPr lang="es-ES" dirty="0"/>
              <a:t>indica las combinaciones de </a:t>
            </a:r>
            <a:r>
              <a:rPr lang="es-ES" i="1" dirty="0"/>
              <a:t>i </a:t>
            </a:r>
            <a:r>
              <a:rPr lang="es-ES" dirty="0"/>
              <a:t>y de </a:t>
            </a:r>
            <a:r>
              <a:rPr lang="es-ES" i="1" dirty="0"/>
              <a:t>Y </a:t>
            </a:r>
            <a:r>
              <a:rPr lang="es-ES" dirty="0"/>
              <a:t>que igualan la oferta y la demanda en el mercado de divisas para un tipo de cambio determinado.</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17</a:t>
            </a:fld>
            <a:endParaRPr lang="es-MX"/>
          </a:p>
        </p:txBody>
      </p:sp>
    </p:spTree>
    <p:extLst>
      <p:ext uri="{BB962C8B-B14F-4D97-AF65-F5344CB8AC3E}">
        <p14:creationId xmlns:p14="http://schemas.microsoft.com/office/powerpoint/2010/main" val="2003586331"/>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Resumen gráfico</a:t>
            </a:r>
            <a:endParaRPr lang="es-MX" dirty="0"/>
          </a:p>
        </p:txBody>
      </p:sp>
      <p:pic>
        <p:nvPicPr>
          <p:cNvPr id="5122" name="Picture 2"/>
          <p:cNvPicPr>
            <a:picLocks noGrp="1" noChangeAspect="1" noChangeArrowheads="1"/>
          </p:cNvPicPr>
          <p:nvPr>
            <p:ph sz="quarter" idx="13"/>
          </p:nvPr>
        </p:nvPicPr>
        <p:blipFill rotWithShape="1">
          <a:blip r:embed="rId2">
            <a:extLst>
              <a:ext uri="{28A0092B-C50C-407E-A947-70E740481C1C}">
                <a14:useLocalDpi xmlns:a14="http://schemas.microsoft.com/office/drawing/2010/main" val="0"/>
              </a:ext>
            </a:extLst>
          </a:blip>
          <a:srcRect l="34630" t="18398" r="21625" b="22721"/>
          <a:stretch/>
        </p:blipFill>
        <p:spPr bwMode="auto">
          <a:xfrm>
            <a:off x="2684362" y="2996952"/>
            <a:ext cx="3615830"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25F13CF-71CB-4626-8E1A-468B046DEC4C}" type="slidenum">
              <a:rPr lang="es-MX" smtClean="0"/>
              <a:t>18</a:t>
            </a:fld>
            <a:endParaRPr lang="es-MX"/>
          </a:p>
        </p:txBody>
      </p:sp>
      <p:sp>
        <p:nvSpPr>
          <p:cNvPr id="4" name="3 CuadroTexto"/>
          <p:cNvSpPr txBox="1"/>
          <p:nvPr/>
        </p:nvSpPr>
        <p:spPr>
          <a:xfrm>
            <a:off x="539552" y="1556792"/>
            <a:ext cx="7344816" cy="830997"/>
          </a:xfrm>
          <a:prstGeom prst="rect">
            <a:avLst/>
          </a:prstGeom>
          <a:noFill/>
        </p:spPr>
        <p:txBody>
          <a:bodyPr wrap="square" rtlCol="0">
            <a:spAutoFit/>
          </a:bodyPr>
          <a:lstStyle/>
          <a:p>
            <a:pPr algn="just"/>
            <a:r>
              <a:rPr lang="es-ES" sz="2400" dirty="0"/>
              <a:t>Equilibrio en los mercados de bienes y de dinero y la balanza de pagos</a:t>
            </a:r>
            <a:endParaRPr lang="es-MX" sz="2400" dirty="0"/>
          </a:p>
        </p:txBody>
      </p:sp>
    </p:spTree>
    <p:extLst>
      <p:ext uri="{BB962C8B-B14F-4D97-AF65-F5344CB8AC3E}">
        <p14:creationId xmlns:p14="http://schemas.microsoft.com/office/powerpoint/2010/main" val="343391708"/>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a:t>Funcionamiento de las políticas monetaria y fiscal con tipos de cambio fijos</a:t>
            </a:r>
            <a:endParaRPr lang="es-MX" dirty="0"/>
          </a:p>
        </p:txBody>
      </p:sp>
      <p:sp>
        <p:nvSpPr>
          <p:cNvPr id="6" name="5 Marcador de texto"/>
          <p:cNvSpPr>
            <a:spLocks noGrp="1"/>
          </p:cNvSpPr>
          <p:nvPr>
            <p:ph type="body" idx="1"/>
          </p:nvPr>
        </p:nvSpPr>
        <p:spPr/>
        <p:txBody>
          <a:bodyPr/>
          <a:lstStyle/>
          <a:p>
            <a:endParaRPr lang="es-MX"/>
          </a:p>
        </p:txBody>
      </p:sp>
      <p:sp>
        <p:nvSpPr>
          <p:cNvPr id="4" name="3 Marcador de número de diapositiva"/>
          <p:cNvSpPr>
            <a:spLocks noGrp="1"/>
          </p:cNvSpPr>
          <p:nvPr>
            <p:ph type="sldNum" sz="quarter" idx="12"/>
          </p:nvPr>
        </p:nvSpPr>
        <p:spPr/>
        <p:txBody>
          <a:bodyPr/>
          <a:lstStyle/>
          <a:p>
            <a:fld id="{125F13CF-71CB-4626-8E1A-468B046DEC4C}" type="slidenum">
              <a:rPr lang="es-MX" smtClean="0"/>
              <a:t>19</a:t>
            </a:fld>
            <a:endParaRPr lang="es-MX"/>
          </a:p>
        </p:txBody>
      </p:sp>
    </p:spTree>
    <p:extLst>
      <p:ext uri="{BB962C8B-B14F-4D97-AF65-F5344CB8AC3E}">
        <p14:creationId xmlns:p14="http://schemas.microsoft.com/office/powerpoint/2010/main" val="4056945635"/>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GUIÓN EXPLICATIVO</a:t>
            </a:r>
            <a:endParaRPr lang="es-MX" dirty="0"/>
          </a:p>
        </p:txBody>
      </p:sp>
      <p:sp>
        <p:nvSpPr>
          <p:cNvPr id="3" name="2 Marcador de contenido"/>
          <p:cNvSpPr>
            <a:spLocks noGrp="1"/>
          </p:cNvSpPr>
          <p:nvPr>
            <p:ph sz="quarter" idx="13"/>
          </p:nvPr>
        </p:nvSpPr>
        <p:spPr/>
        <p:txBody>
          <a:bodyPr>
            <a:normAutofit fontScale="92500" lnSpcReduction="10000"/>
          </a:bodyPr>
          <a:lstStyle/>
          <a:p>
            <a:pPr algn="just"/>
            <a:r>
              <a:rPr lang="es-MX" dirty="0"/>
              <a:t>El siguiente material expone los principales aspectos teóricos de: </a:t>
            </a:r>
            <a:r>
              <a:rPr lang="es-ES" dirty="0"/>
              <a:t>La política de estabilización con tipos de cambio fijos y movilidad de capital</a:t>
            </a:r>
            <a:r>
              <a:rPr lang="es-MX" dirty="0"/>
              <a:t>, tema de la quinta unidad, en la cual se busca que el alumno identifique la importancia del tipo de cambio fijo en la movilidad de capital en el sector externo de un país. </a:t>
            </a:r>
          </a:p>
          <a:p>
            <a:pPr algn="just"/>
            <a:r>
              <a:rPr lang="es-MX" dirty="0"/>
              <a:t>El apoyo didáctico está conformado por la fundamentación teórica y una actividad para el alumno con la finalidad de que comprenda la importancia de la</a:t>
            </a:r>
            <a:r>
              <a:rPr lang="es-ES" dirty="0"/>
              <a:t> política de estabilización con tipos de cambio fijos y movilidad de capital</a:t>
            </a:r>
            <a:r>
              <a:rPr lang="es-MX" dirty="0"/>
              <a:t>.</a:t>
            </a:r>
          </a:p>
          <a:p>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a:t>
            </a:fld>
            <a:endParaRPr lang="es-MX"/>
          </a:p>
        </p:txBody>
      </p:sp>
    </p:spTree>
    <p:extLst>
      <p:ext uri="{BB962C8B-B14F-4D97-AF65-F5344CB8AC3E}">
        <p14:creationId xmlns:p14="http://schemas.microsoft.com/office/powerpoint/2010/main" val="1973436836"/>
      </p:ext>
    </p:extLst>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CUESTIONES CONCEPTUALES PREVIAS</a:t>
            </a:r>
          </a:p>
        </p:txBody>
      </p:sp>
      <p:sp>
        <p:nvSpPr>
          <p:cNvPr id="3" name="2 Marcador de contenido"/>
          <p:cNvSpPr>
            <a:spLocks noGrp="1"/>
          </p:cNvSpPr>
          <p:nvPr>
            <p:ph sz="quarter" idx="13"/>
          </p:nvPr>
        </p:nvSpPr>
        <p:spPr/>
        <p:txBody>
          <a:bodyPr>
            <a:normAutofit/>
          </a:bodyPr>
          <a:lstStyle/>
          <a:p>
            <a:pPr algn="just"/>
            <a:r>
              <a:rPr lang="es-ES" dirty="0"/>
              <a:t>El estado frente al exterior de una economía abierta se observa a través de un registro básico: la balanza de pagos; y de una variable fundamental: el tipo de cambio.</a:t>
            </a:r>
          </a:p>
          <a:p>
            <a:pPr algn="just"/>
            <a:r>
              <a:rPr lang="es-ES" dirty="0"/>
              <a:t>La </a:t>
            </a:r>
            <a:r>
              <a:rPr lang="es-ES" b="1" dirty="0"/>
              <a:t>balanza de pagos </a:t>
            </a:r>
            <a:r>
              <a:rPr lang="es-ES" dirty="0"/>
              <a:t>es el registro contable de los intercambios y las operaciones que un país realiza con el resto del mundo durante un período de </a:t>
            </a:r>
            <a:r>
              <a:rPr lang="es-MX" dirty="0"/>
              <a:t>tiempo determinado.</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20</a:t>
            </a:fld>
            <a:endParaRPr lang="es-MX"/>
          </a:p>
        </p:txBody>
      </p:sp>
    </p:spTree>
    <p:extLst>
      <p:ext uri="{BB962C8B-B14F-4D97-AF65-F5344CB8AC3E}">
        <p14:creationId xmlns:p14="http://schemas.microsoft.com/office/powerpoint/2010/main" val="3158878958"/>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a:t>
            </a:r>
            <a:endParaRPr lang="es-MX" dirty="0"/>
          </a:p>
        </p:txBody>
      </p:sp>
      <p:sp>
        <p:nvSpPr>
          <p:cNvPr id="3" name="2 Marcador de contenido"/>
          <p:cNvSpPr>
            <a:spLocks noGrp="1"/>
          </p:cNvSpPr>
          <p:nvPr>
            <p:ph sz="quarter" idx="13"/>
          </p:nvPr>
        </p:nvSpPr>
        <p:spPr/>
        <p:txBody>
          <a:bodyPr/>
          <a:lstStyle/>
          <a:p>
            <a:pPr algn="just"/>
            <a:r>
              <a:rPr lang="es-ES" dirty="0"/>
              <a:t>La balanza de pagos es un documento contable por adoptar la técnica de partida doble, al registrar las relaciones económicas entre un país y el resto del mundo, tiene dos consecuencias:</a:t>
            </a:r>
          </a:p>
          <a:p>
            <a:pPr marL="822960" lvl="1" indent="-457200" algn="just">
              <a:buFont typeface="+mj-lt"/>
              <a:buAutoNum type="arabicPeriod"/>
            </a:pPr>
            <a:r>
              <a:rPr lang="es-ES" dirty="0"/>
              <a:t>Toda transacción entre un país y el resto del mundo da lugar a dos anotaciones contables: una en la columna de ingresos y otra en la de pagos. </a:t>
            </a:r>
          </a:p>
          <a:p>
            <a:pPr marL="822960" lvl="1" indent="-457200" algn="just">
              <a:buFont typeface="+mj-lt"/>
              <a:buAutoNum type="arabicPeriod"/>
            </a:pPr>
            <a:r>
              <a:rPr lang="es-ES" dirty="0"/>
              <a:t>El saldo contable ha de ser obligatoriamente </a:t>
            </a:r>
            <a:r>
              <a:rPr lang="es-MX" dirty="0"/>
              <a:t>cero.</a:t>
            </a:r>
          </a:p>
          <a:p>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21</a:t>
            </a:fld>
            <a:endParaRPr lang="es-MX"/>
          </a:p>
        </p:txBody>
      </p:sp>
    </p:spTree>
    <p:extLst>
      <p:ext uri="{BB962C8B-B14F-4D97-AF65-F5344CB8AC3E}">
        <p14:creationId xmlns:p14="http://schemas.microsoft.com/office/powerpoint/2010/main" val="2157025712"/>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3"/>
          </p:nvPr>
        </p:nvSpPr>
        <p:spPr/>
        <p:txBody>
          <a:bodyPr>
            <a:normAutofit fontScale="85000" lnSpcReduction="20000"/>
          </a:bodyPr>
          <a:lstStyle/>
          <a:p>
            <a:pPr algn="just"/>
            <a:r>
              <a:rPr lang="es-ES" dirty="0"/>
              <a:t>El obligado equilibrio contable no posibilita establecer </a:t>
            </a:r>
            <a:r>
              <a:rPr lang="es-MX" dirty="0"/>
              <a:t>el equilibrio o desequilibrio económico de </a:t>
            </a:r>
            <a:r>
              <a:rPr lang="es-ES" dirty="0"/>
              <a:t>una balanza de pagos, que es el relevante a efectos analíticos. </a:t>
            </a:r>
          </a:p>
          <a:p>
            <a:pPr algn="just"/>
            <a:r>
              <a:rPr lang="es-ES" dirty="0"/>
              <a:t>El mecanismo para determinar la situación económica de la balanza de pagos sería el siguiente: el saldo contable es cero.</a:t>
            </a:r>
          </a:p>
          <a:p>
            <a:pPr algn="just"/>
            <a:r>
              <a:rPr lang="es-ES" dirty="0"/>
              <a:t>Se aísla un conjunto de operaciones o transacciones autónomas dentro de la balanza de pagos y determinar cuál es su saldo y se hace coincidir éste con el general de la balanza de pagos; mientras que el resto de operaciones o, transacciones </a:t>
            </a:r>
            <a:r>
              <a:rPr lang="es-ES" dirty="0" err="1"/>
              <a:t>acomodantes</a:t>
            </a:r>
            <a:r>
              <a:rPr lang="es-ES" dirty="0"/>
              <a:t>, de la balanza de pagos tendrán el signo contrario y, por tanto, el carácter de ser </a:t>
            </a:r>
            <a:r>
              <a:rPr lang="es-MX" dirty="0"/>
              <a:t>financiadoras de las anteriores.</a:t>
            </a:r>
          </a:p>
          <a:p>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22</a:t>
            </a:fld>
            <a:endParaRPr lang="es-MX"/>
          </a:p>
        </p:txBody>
      </p:sp>
    </p:spTree>
    <p:extLst>
      <p:ext uri="{BB962C8B-B14F-4D97-AF65-F5344CB8AC3E}">
        <p14:creationId xmlns:p14="http://schemas.microsoft.com/office/powerpoint/2010/main" val="3346683332"/>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Balanza por cuenta corriente </a:t>
            </a:r>
            <a:endParaRPr lang="es-MX" dirty="0"/>
          </a:p>
        </p:txBody>
      </p:sp>
      <p:sp>
        <p:nvSpPr>
          <p:cNvPr id="3" name="2 Marcador de contenido"/>
          <p:cNvSpPr>
            <a:spLocks noGrp="1"/>
          </p:cNvSpPr>
          <p:nvPr>
            <p:ph sz="quarter" idx="13"/>
          </p:nvPr>
        </p:nvSpPr>
        <p:spPr/>
        <p:txBody>
          <a:bodyPr/>
          <a:lstStyle/>
          <a:p>
            <a:pPr algn="just"/>
            <a:r>
              <a:rPr lang="es-ES" dirty="0"/>
              <a:t>Consistente en situar de un lado las operaciones que integran la cuenta corriente (mercancías, servicios, rentas y transferencias corrientes) y</a:t>
            </a:r>
            <a:r>
              <a:rPr lang="es-ES" i="1" dirty="0"/>
              <a:t> </a:t>
            </a:r>
            <a:r>
              <a:rPr lang="es-ES" dirty="0"/>
              <a:t>por el otro lado, el resto de las operaciones con el exterior (cuenta de capital, cuenta financiera y la rúbrica de </a:t>
            </a:r>
            <a:r>
              <a:rPr lang="es-ES" i="1" dirty="0"/>
              <a:t>errores y omisiones</a:t>
            </a:r>
            <a:r>
              <a:rPr lang="es-ES" dirty="0"/>
              <a:t>). </a:t>
            </a:r>
          </a:p>
          <a:p>
            <a:pPr algn="just"/>
            <a:r>
              <a:rPr lang="es-ES" dirty="0"/>
              <a:t>La balanza de pagos está en equilibrio o desequilibrio económicos, según que el saldo de la balanza por cuenta corriente sea </a:t>
            </a:r>
            <a:r>
              <a:rPr lang="es-MX" dirty="0"/>
              <a:t>superavitario o deficitario.</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23</a:t>
            </a:fld>
            <a:endParaRPr lang="es-MX"/>
          </a:p>
        </p:txBody>
      </p:sp>
    </p:spTree>
    <p:extLst>
      <p:ext uri="{BB962C8B-B14F-4D97-AF65-F5344CB8AC3E}">
        <p14:creationId xmlns:p14="http://schemas.microsoft.com/office/powerpoint/2010/main" val="3545961012"/>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TIPO DE CAMBIO EN UNA ECONOMÍA ABIERTA </a:t>
            </a:r>
            <a:endParaRPr lang="es-MX" dirty="0"/>
          </a:p>
        </p:txBody>
      </p:sp>
      <p:sp>
        <p:nvSpPr>
          <p:cNvPr id="3" name="2 Marcador de contenido"/>
          <p:cNvSpPr>
            <a:spLocks noGrp="1"/>
          </p:cNvSpPr>
          <p:nvPr>
            <p:ph sz="quarter" idx="13"/>
          </p:nvPr>
        </p:nvSpPr>
        <p:spPr/>
        <p:txBody>
          <a:bodyPr>
            <a:normAutofit lnSpcReduction="10000"/>
          </a:bodyPr>
          <a:lstStyle/>
          <a:p>
            <a:pPr algn="just"/>
            <a:r>
              <a:rPr lang="es-ES" dirty="0"/>
              <a:t>El </a:t>
            </a:r>
            <a:r>
              <a:rPr lang="es-ES" b="1" dirty="0"/>
              <a:t>tipo de cambio </a:t>
            </a:r>
            <a:r>
              <a:rPr lang="es-ES" dirty="0"/>
              <a:t>es el precio de una moneda nacional en términos de otra. </a:t>
            </a:r>
          </a:p>
          <a:p>
            <a:pPr algn="just"/>
            <a:r>
              <a:rPr lang="es-ES" dirty="0"/>
              <a:t>Las monedas extranjeras reciben el nombre de </a:t>
            </a:r>
            <a:r>
              <a:rPr lang="es-ES" i="1" dirty="0"/>
              <a:t>divisas</a:t>
            </a:r>
            <a:r>
              <a:rPr lang="es-ES" dirty="0"/>
              <a:t>. </a:t>
            </a:r>
          </a:p>
          <a:p>
            <a:pPr algn="just"/>
            <a:r>
              <a:rPr lang="es-ES" dirty="0"/>
              <a:t>Los intercambios de unas monedas por otras se realizan en los </a:t>
            </a:r>
            <a:r>
              <a:rPr lang="es-ES" i="1" dirty="0"/>
              <a:t>mercados de divisas</a:t>
            </a:r>
            <a:r>
              <a:rPr lang="es-ES" dirty="0"/>
              <a:t>: los residentes del país demandan divisas a cambio de moneda nacional para adquirir bienes, servicios y activos extranjeros, mientras que los no residentes ofrecen divisas a cambio de moneda nacional para adquirir mercancías, servicios y activos </a:t>
            </a:r>
            <a:r>
              <a:rPr lang="es-MX" dirty="0"/>
              <a:t>nacionales. </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24</a:t>
            </a:fld>
            <a:endParaRPr lang="es-MX"/>
          </a:p>
        </p:txBody>
      </p:sp>
    </p:spTree>
    <p:extLst>
      <p:ext uri="{BB962C8B-B14F-4D97-AF65-F5344CB8AC3E}">
        <p14:creationId xmlns:p14="http://schemas.microsoft.com/office/powerpoint/2010/main" val="466323603"/>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TIPO DE CAMBIO FLEXIBLE</a:t>
            </a:r>
            <a:endParaRPr lang="es-MX" dirty="0"/>
          </a:p>
        </p:txBody>
      </p:sp>
      <p:sp>
        <p:nvSpPr>
          <p:cNvPr id="3" name="2 Marcador de contenido"/>
          <p:cNvSpPr>
            <a:spLocks noGrp="1"/>
          </p:cNvSpPr>
          <p:nvPr>
            <p:ph sz="quarter" idx="13"/>
          </p:nvPr>
        </p:nvSpPr>
        <p:spPr>
          <a:xfrm>
            <a:off x="457200" y="1600200"/>
            <a:ext cx="7467600" cy="4997152"/>
          </a:xfrm>
        </p:spPr>
        <p:txBody>
          <a:bodyPr>
            <a:normAutofit/>
          </a:bodyPr>
          <a:lstStyle/>
          <a:p>
            <a:pPr algn="just"/>
            <a:r>
              <a:rPr lang="es-ES" dirty="0"/>
              <a:t>Según el sistema de determinación del valor de las divisas, se puede distinguir entre </a:t>
            </a:r>
            <a:r>
              <a:rPr lang="es-ES" i="1" dirty="0"/>
              <a:t>tipos de cambio </a:t>
            </a:r>
            <a:r>
              <a:rPr lang="es-MX" i="1" dirty="0"/>
              <a:t>flexibles y fijos.</a:t>
            </a:r>
          </a:p>
          <a:p>
            <a:pPr algn="just"/>
            <a:r>
              <a:rPr lang="es-ES" b="1" dirty="0"/>
              <a:t>Tipo de cambio flexible </a:t>
            </a:r>
            <a:r>
              <a:rPr lang="es-ES" dirty="0"/>
              <a:t>es la fluctuación libre de una moneda en los mercados de </a:t>
            </a:r>
            <a:r>
              <a:rPr lang="es-MX" dirty="0"/>
              <a:t>divisas; su valor viene determinado por </a:t>
            </a:r>
            <a:r>
              <a:rPr lang="es-ES" dirty="0"/>
              <a:t>la oferta y demanda de la moneda. </a:t>
            </a:r>
          </a:p>
          <a:p>
            <a:pPr algn="just"/>
            <a:r>
              <a:rPr lang="es-ES" dirty="0"/>
              <a:t>Se dan dos fenómenos:</a:t>
            </a:r>
          </a:p>
          <a:p>
            <a:pPr lvl="1" algn="just"/>
            <a:r>
              <a:rPr lang="es-ES" b="1" i="1" dirty="0"/>
              <a:t>Apreciación</a:t>
            </a:r>
            <a:r>
              <a:rPr lang="es-ES" dirty="0"/>
              <a:t> oscilación es al alza. </a:t>
            </a:r>
          </a:p>
          <a:p>
            <a:pPr lvl="1" algn="just"/>
            <a:r>
              <a:rPr lang="es-ES" b="1" i="1" dirty="0"/>
              <a:t>Depreciación </a:t>
            </a:r>
            <a:r>
              <a:rPr lang="es-ES" dirty="0"/>
              <a:t>oscilación es a la baja.</a:t>
            </a:r>
          </a:p>
          <a:p>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25</a:t>
            </a:fld>
            <a:endParaRPr lang="es-MX"/>
          </a:p>
        </p:txBody>
      </p:sp>
    </p:spTree>
    <p:extLst>
      <p:ext uri="{BB962C8B-B14F-4D97-AF65-F5344CB8AC3E}">
        <p14:creationId xmlns:p14="http://schemas.microsoft.com/office/powerpoint/2010/main" val="107812029"/>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TIPO DE CAMBIO FIJO</a:t>
            </a:r>
            <a:endParaRPr lang="es-MX" dirty="0"/>
          </a:p>
        </p:txBody>
      </p:sp>
      <p:sp>
        <p:nvSpPr>
          <p:cNvPr id="3" name="2 Marcador de contenido"/>
          <p:cNvSpPr>
            <a:spLocks noGrp="1"/>
          </p:cNvSpPr>
          <p:nvPr>
            <p:ph sz="quarter" idx="13"/>
          </p:nvPr>
        </p:nvSpPr>
        <p:spPr/>
        <p:txBody>
          <a:bodyPr>
            <a:normAutofit/>
          </a:bodyPr>
          <a:lstStyle/>
          <a:p>
            <a:pPr algn="just"/>
            <a:r>
              <a:rPr lang="es-ES" dirty="0"/>
              <a:t>Valor de una moneda está determinado, respaldado y mantenido por el Banco Central del país.</a:t>
            </a:r>
          </a:p>
          <a:p>
            <a:pPr algn="just"/>
            <a:r>
              <a:rPr lang="es-ES" dirty="0"/>
              <a:t>Aunque el tipo de cambio sea fijo no significa que su valor sea inalterable, por lo que las autoridades monetarias pueden modificar el valor de referencia de su moneda: </a:t>
            </a:r>
          </a:p>
          <a:p>
            <a:pPr lvl="1" algn="just"/>
            <a:r>
              <a:rPr lang="es-ES" dirty="0"/>
              <a:t>Si la modificación es al alza se esta ante una </a:t>
            </a:r>
            <a:r>
              <a:rPr lang="es-ES" b="1" i="1" dirty="0"/>
              <a:t>revaluación </a:t>
            </a:r>
          </a:p>
          <a:p>
            <a:pPr lvl="1" algn="just"/>
            <a:r>
              <a:rPr lang="es-ES" dirty="0"/>
              <a:t>Si es a la </a:t>
            </a:r>
            <a:r>
              <a:rPr lang="es-MX" dirty="0"/>
              <a:t>baja es una </a:t>
            </a:r>
            <a:r>
              <a:rPr lang="es-MX" b="1" i="1" dirty="0"/>
              <a:t>devaluación</a:t>
            </a:r>
            <a:r>
              <a:rPr lang="es-MX" dirty="0"/>
              <a:t>.</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26</a:t>
            </a:fld>
            <a:endParaRPr lang="es-MX"/>
          </a:p>
        </p:txBody>
      </p:sp>
    </p:spTree>
    <p:extLst>
      <p:ext uri="{BB962C8B-B14F-4D97-AF65-F5344CB8AC3E}">
        <p14:creationId xmlns:p14="http://schemas.microsoft.com/office/powerpoint/2010/main" val="1542615111"/>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TIPO DE CAMBIO NOMINAL Y REAL </a:t>
            </a:r>
            <a:endParaRPr lang="es-MX" dirty="0"/>
          </a:p>
        </p:txBody>
      </p:sp>
      <p:sp>
        <p:nvSpPr>
          <p:cNvPr id="3" name="2 Marcador de contenido"/>
          <p:cNvSpPr>
            <a:spLocks noGrp="1"/>
          </p:cNvSpPr>
          <p:nvPr>
            <p:ph sz="quarter" idx="13"/>
          </p:nvPr>
        </p:nvSpPr>
        <p:spPr/>
        <p:txBody>
          <a:bodyPr/>
          <a:lstStyle/>
          <a:p>
            <a:pPr algn="just"/>
            <a:r>
              <a:rPr lang="es-ES" dirty="0"/>
              <a:t>El </a:t>
            </a:r>
            <a:r>
              <a:rPr lang="es-ES" b="1" dirty="0"/>
              <a:t>tipo de cambio nominal </a:t>
            </a:r>
            <a:r>
              <a:rPr lang="es-ES" dirty="0"/>
              <a:t>es el precio de una moneda en términos de otra. </a:t>
            </a:r>
          </a:p>
          <a:p>
            <a:pPr algn="just"/>
            <a:r>
              <a:rPr lang="es-ES" dirty="0"/>
              <a:t>El </a:t>
            </a:r>
            <a:r>
              <a:rPr lang="es-ES" b="1" dirty="0"/>
              <a:t>tipo de cambio real </a:t>
            </a:r>
            <a:r>
              <a:rPr lang="es-ES" dirty="0"/>
              <a:t>es </a:t>
            </a:r>
            <a:r>
              <a:rPr lang="es-MX" dirty="0"/>
              <a:t>el tipo de cambio nominal ajustado para compensar </a:t>
            </a:r>
            <a:r>
              <a:rPr lang="es-ES" dirty="0"/>
              <a:t>los diferenciales de inflación entre un país y otro.</a:t>
            </a:r>
          </a:p>
          <a:p>
            <a:pPr algn="just"/>
            <a:r>
              <a:rPr lang="es-ES" dirty="0"/>
              <a:t>El tipo de cambio real es un indicador de la competitividad de una economía.</a:t>
            </a:r>
            <a:endParaRPr lang="es-MX" dirty="0"/>
          </a:p>
          <a:p>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27</a:t>
            </a:fld>
            <a:endParaRPr lang="es-MX"/>
          </a:p>
        </p:txBody>
      </p:sp>
    </p:spTree>
    <p:extLst>
      <p:ext uri="{BB962C8B-B14F-4D97-AF65-F5344CB8AC3E}">
        <p14:creationId xmlns:p14="http://schemas.microsoft.com/office/powerpoint/2010/main" val="127977769"/>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LAS POLÍTICAS MONETARIA</a:t>
            </a:r>
            <a:br>
              <a:rPr lang="es-ES" dirty="0"/>
            </a:br>
            <a:r>
              <a:rPr lang="es-ES" dirty="0"/>
              <a:t>Y FISCAL CON TIPOS DE CAMBIO FIJOS</a:t>
            </a:r>
            <a:endParaRPr lang="es-MX" dirty="0"/>
          </a:p>
        </p:txBody>
      </p:sp>
      <p:sp>
        <p:nvSpPr>
          <p:cNvPr id="3" name="2 Marcador de contenido"/>
          <p:cNvSpPr>
            <a:spLocks noGrp="1"/>
          </p:cNvSpPr>
          <p:nvPr>
            <p:ph sz="quarter" idx="13"/>
          </p:nvPr>
        </p:nvSpPr>
        <p:spPr/>
        <p:txBody>
          <a:bodyPr>
            <a:normAutofit/>
          </a:bodyPr>
          <a:lstStyle/>
          <a:p>
            <a:pPr algn="just"/>
            <a:r>
              <a:rPr lang="es-ES" dirty="0"/>
              <a:t>Cuando el régimen cambiario existente en una economía es fijo, el banco emisor, utilizando las reservas, debe cubrir las demandas de divisas y de moneda nacional que se ocasionen como consecuencia del saldo de la Balanza de pagos a un tipo de cambio determinado. </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28</a:t>
            </a:fld>
            <a:endParaRPr lang="es-MX"/>
          </a:p>
        </p:txBody>
      </p:sp>
    </p:spTree>
    <p:extLst>
      <p:ext uri="{BB962C8B-B14F-4D97-AF65-F5344CB8AC3E}">
        <p14:creationId xmlns:p14="http://schemas.microsoft.com/office/powerpoint/2010/main" val="2700203954"/>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a:t>
            </a:r>
            <a:endParaRPr lang="es-MX" dirty="0"/>
          </a:p>
        </p:txBody>
      </p:sp>
      <p:sp>
        <p:nvSpPr>
          <p:cNvPr id="3" name="2 Marcador de contenido"/>
          <p:cNvSpPr>
            <a:spLocks noGrp="1"/>
          </p:cNvSpPr>
          <p:nvPr>
            <p:ph sz="quarter" idx="13"/>
          </p:nvPr>
        </p:nvSpPr>
        <p:spPr/>
        <p:txBody>
          <a:bodyPr/>
          <a:lstStyle/>
          <a:p>
            <a:pPr algn="just"/>
            <a:r>
              <a:rPr lang="es-ES" dirty="0"/>
              <a:t>Los desequilibrios de la Balanza de pagos no se sostienen indefinidamente, ya que la financiación de los déficit exige que el país utilice sus reservas de divisas y éstas tienen un límite. </a:t>
            </a:r>
          </a:p>
          <a:p>
            <a:pPr algn="just"/>
            <a:r>
              <a:rPr lang="es-ES" dirty="0"/>
              <a:t>Un superávit exterior permanente y creciente pues tendría lugar una revaluación excesiva del tipo de cambio, lo que acabaría también perjudicando a la balanza comercial.</a:t>
            </a:r>
            <a:endParaRPr lang="es-MX" dirty="0"/>
          </a:p>
          <a:p>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29</a:t>
            </a:fld>
            <a:endParaRPr lang="es-MX"/>
          </a:p>
        </p:txBody>
      </p:sp>
    </p:spTree>
    <p:extLst>
      <p:ext uri="{BB962C8B-B14F-4D97-AF65-F5344CB8AC3E}">
        <p14:creationId xmlns:p14="http://schemas.microsoft.com/office/powerpoint/2010/main" val="899368769"/>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INTRODUCCIÓN </a:t>
            </a:r>
            <a:endParaRPr lang="es-MX" dirty="0"/>
          </a:p>
        </p:txBody>
      </p:sp>
      <p:sp>
        <p:nvSpPr>
          <p:cNvPr id="3" name="2 Marcador de contenido"/>
          <p:cNvSpPr>
            <a:spLocks noGrp="1"/>
          </p:cNvSpPr>
          <p:nvPr>
            <p:ph sz="quarter" idx="13"/>
          </p:nvPr>
        </p:nvSpPr>
        <p:spPr/>
        <p:txBody>
          <a:bodyPr>
            <a:normAutofit fontScale="92500" lnSpcReduction="20000"/>
          </a:bodyPr>
          <a:lstStyle/>
          <a:p>
            <a:pPr algn="just"/>
            <a:r>
              <a:rPr lang="es-ES" dirty="0"/>
              <a:t>La economía de un país, actualmente, tiene interdependencia con el sector exterior, sin embargo, debe generar las políticas económicas de acuerdo al comportamiento de la economía en relación con el objetivo del gobierno. </a:t>
            </a:r>
          </a:p>
          <a:p>
            <a:pPr algn="just"/>
            <a:r>
              <a:rPr lang="es-ES" dirty="0"/>
              <a:t>El tipo de cambio fijo tiene como finalidad ayudar a que la balanza de pagos se apegue a los objetivos macroeconómicos.</a:t>
            </a:r>
          </a:p>
          <a:p>
            <a:pPr algn="just"/>
            <a:r>
              <a:rPr lang="es-ES" dirty="0"/>
              <a:t>Por lo anterior, el objetivo de este material didáctico es que el alumno comprenda el funcionamiento de la política de estabilización con tipos de cambio fijos y movilidad de capital. </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a:t>
            </a:fld>
            <a:endParaRPr lang="es-MX"/>
          </a:p>
        </p:txBody>
      </p:sp>
    </p:spTree>
    <p:extLst>
      <p:ext uri="{BB962C8B-B14F-4D97-AF65-F5344CB8AC3E}">
        <p14:creationId xmlns:p14="http://schemas.microsoft.com/office/powerpoint/2010/main" val="2717126630"/>
      </p:ext>
    </p:extLst>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¿Cómo operan las políticas monetarias y fiscal cuando el tipo de cambio es fijo?</a:t>
            </a:r>
            <a:endParaRPr lang="es-MX" dirty="0"/>
          </a:p>
        </p:txBody>
      </p:sp>
      <p:sp>
        <p:nvSpPr>
          <p:cNvPr id="3" name="2 Marcador de contenido"/>
          <p:cNvSpPr>
            <a:spLocks noGrp="1"/>
          </p:cNvSpPr>
          <p:nvPr>
            <p:ph sz="quarter" idx="13"/>
          </p:nvPr>
        </p:nvSpPr>
        <p:spPr/>
        <p:txBody>
          <a:bodyPr>
            <a:normAutofit lnSpcReduction="10000"/>
          </a:bodyPr>
          <a:lstStyle/>
          <a:p>
            <a:pPr algn="just"/>
            <a:r>
              <a:rPr lang="es-MX" dirty="0"/>
              <a:t>Se consideran diferentes escenarios: </a:t>
            </a:r>
          </a:p>
          <a:p>
            <a:pPr lvl="1" algn="just"/>
            <a:r>
              <a:rPr lang="es-MX" dirty="0"/>
              <a:t>Existencia o no de rigidez de precios internos</a:t>
            </a:r>
          </a:p>
          <a:p>
            <a:pPr lvl="1" algn="just"/>
            <a:r>
              <a:rPr lang="es-MX" dirty="0"/>
              <a:t>Presencia o ausencia de movimientos de capital a nivel internacional</a:t>
            </a:r>
          </a:p>
          <a:p>
            <a:pPr algn="just"/>
            <a:r>
              <a:rPr lang="es-ES" dirty="0"/>
              <a:t>La actual configuración de la economía internacional lleva a elegir como escenario más adecuado el que supone una alta o perfecta movilidad internacional del factor capital, por lo que el contexto teórico será el modelo </a:t>
            </a:r>
            <a:r>
              <a:rPr lang="es-ES" i="1" dirty="0"/>
              <a:t>IS-LM</a:t>
            </a:r>
            <a:r>
              <a:rPr lang="es-ES" dirty="0"/>
              <a:t> de </a:t>
            </a:r>
            <a:r>
              <a:rPr lang="es-MX" dirty="0"/>
              <a:t>una economía abierta.</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30</a:t>
            </a:fld>
            <a:endParaRPr lang="es-MX"/>
          </a:p>
        </p:txBody>
      </p:sp>
    </p:spTree>
    <p:extLst>
      <p:ext uri="{BB962C8B-B14F-4D97-AF65-F5344CB8AC3E}">
        <p14:creationId xmlns:p14="http://schemas.microsoft.com/office/powerpoint/2010/main" val="2133324671"/>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POLÍTICA MONETARIA Y TIPOS DE CAMBIO FIJOS </a:t>
            </a:r>
            <a:endParaRPr lang="es-MX" dirty="0"/>
          </a:p>
        </p:txBody>
      </p:sp>
      <p:sp>
        <p:nvSpPr>
          <p:cNvPr id="3" name="2 Marcador de contenido"/>
          <p:cNvSpPr>
            <a:spLocks noGrp="1"/>
          </p:cNvSpPr>
          <p:nvPr>
            <p:ph sz="quarter" idx="13"/>
          </p:nvPr>
        </p:nvSpPr>
        <p:spPr/>
        <p:txBody>
          <a:bodyPr>
            <a:normAutofit fontScale="47500" lnSpcReduction="20000"/>
          </a:bodyPr>
          <a:lstStyle/>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pPr algn="just"/>
            <a:r>
              <a:rPr lang="es-ES" dirty="0"/>
              <a:t>Se supone que la economía se encuentra inicialmente en el punto </a:t>
            </a:r>
            <a:r>
              <a:rPr lang="es-ES" i="1" dirty="0"/>
              <a:t>E</a:t>
            </a:r>
            <a:r>
              <a:rPr lang="es-ES" dirty="0"/>
              <a:t>, donde se hallan en equilibrio los mercados de bienes, monetario y la Balanza de pagos, cualquier punto situado por debajo de la línea </a:t>
            </a:r>
            <a:r>
              <a:rPr lang="es-ES" i="1" dirty="0"/>
              <a:t>BP </a:t>
            </a:r>
            <a:r>
              <a:rPr lang="es-ES" dirty="0"/>
              <a:t>se señala un déficit en la Balanza de pagos y todo punto por encima indica un superávit en las </a:t>
            </a:r>
            <a:r>
              <a:rPr lang="es-MX" dirty="0"/>
              <a:t>cuentas exteriores.</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31</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935" t="26458" r="10551" b="18571"/>
          <a:stretch/>
        </p:blipFill>
        <p:spPr bwMode="auto">
          <a:xfrm>
            <a:off x="811161" y="1592826"/>
            <a:ext cx="5412658" cy="3023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5875975"/>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a:t>
            </a:r>
            <a:endParaRPr lang="es-MX" dirty="0"/>
          </a:p>
        </p:txBody>
      </p:sp>
      <p:sp>
        <p:nvSpPr>
          <p:cNvPr id="3" name="2 Marcador de contenido"/>
          <p:cNvSpPr>
            <a:spLocks noGrp="1"/>
          </p:cNvSpPr>
          <p:nvPr>
            <p:ph sz="quarter" idx="13"/>
          </p:nvPr>
        </p:nvSpPr>
        <p:spPr/>
        <p:txBody>
          <a:bodyPr>
            <a:normAutofit/>
          </a:bodyPr>
          <a:lstStyle/>
          <a:p>
            <a:pPr algn="just"/>
            <a:r>
              <a:rPr lang="es-ES" dirty="0"/>
              <a:t>Si el Banco Central decide la práctica de una política monetaria expansiva (incremento de la cantidad de dinero), la curva </a:t>
            </a:r>
            <a:r>
              <a:rPr lang="es-ES" i="1" dirty="0"/>
              <a:t>LM </a:t>
            </a:r>
            <a:r>
              <a:rPr lang="es-ES" dirty="0"/>
              <a:t>se desplaza hacia la derecha y en sentido descendente, lo que conduce a la economía al punto E´, donde el tipo de interés nacional es inferior al mundial; la renta se incrementa.</a:t>
            </a:r>
          </a:p>
          <a:p>
            <a:pPr algn="just"/>
            <a:r>
              <a:rPr lang="es-ES" dirty="0"/>
              <a:t>La Balanza de pagos </a:t>
            </a:r>
            <a:r>
              <a:rPr lang="es-MX" dirty="0"/>
              <a:t>pasa a </a:t>
            </a:r>
            <a:r>
              <a:rPr lang="es-ES" dirty="0"/>
              <a:t>una situación de déficit y se desencadenan presiones a la baja sobre el tipo </a:t>
            </a:r>
            <a:r>
              <a:rPr lang="es-MX" dirty="0"/>
              <a:t>de cambio.</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32</a:t>
            </a:fld>
            <a:endParaRPr lang="es-MX"/>
          </a:p>
        </p:txBody>
      </p:sp>
    </p:spTree>
    <p:extLst>
      <p:ext uri="{BB962C8B-B14F-4D97-AF65-F5344CB8AC3E}">
        <p14:creationId xmlns:p14="http://schemas.microsoft.com/office/powerpoint/2010/main" val="4088190686"/>
      </p:ext>
    </p:extLst>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a:t>
            </a:r>
            <a:endParaRPr lang="es-MX" dirty="0"/>
          </a:p>
        </p:txBody>
      </p:sp>
      <p:sp>
        <p:nvSpPr>
          <p:cNvPr id="3" name="2 Marcador de contenido"/>
          <p:cNvSpPr>
            <a:spLocks noGrp="1"/>
          </p:cNvSpPr>
          <p:nvPr>
            <p:ph sz="quarter" idx="13"/>
          </p:nvPr>
        </p:nvSpPr>
        <p:spPr/>
        <p:txBody>
          <a:bodyPr/>
          <a:lstStyle/>
          <a:p>
            <a:pPr algn="just"/>
            <a:r>
              <a:rPr lang="es-ES" dirty="0"/>
              <a:t>El restablecimiento del equilibrio en la economía, la vuelta al punto </a:t>
            </a:r>
            <a:r>
              <a:rPr lang="es-ES" i="1" dirty="0"/>
              <a:t>E</a:t>
            </a:r>
            <a:r>
              <a:rPr lang="es-ES" dirty="0"/>
              <a:t>, requerirá por parte del Banco Central, si es que con anticipación las salidas de capital no han contrarrestado la expansión monetaria, una reducción de la cantidad de dinero hasta que la economía retorne al punto </a:t>
            </a:r>
            <a:r>
              <a:rPr lang="es-ES" i="1" dirty="0"/>
              <a:t>E</a:t>
            </a:r>
            <a:r>
              <a:rPr lang="es-ES" dirty="0"/>
              <a:t>, donde se logra el equilibrio externo.</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33</a:t>
            </a:fld>
            <a:endParaRPr lang="es-MX"/>
          </a:p>
        </p:txBody>
      </p:sp>
    </p:spTree>
    <p:extLst>
      <p:ext uri="{BB962C8B-B14F-4D97-AF65-F5344CB8AC3E}">
        <p14:creationId xmlns:p14="http://schemas.microsoft.com/office/powerpoint/2010/main" val="2949281617"/>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 resumen </a:t>
            </a:r>
            <a:endParaRPr lang="es-MX" dirty="0"/>
          </a:p>
        </p:txBody>
      </p:sp>
      <p:sp>
        <p:nvSpPr>
          <p:cNvPr id="3" name="2 Marcador de contenido"/>
          <p:cNvSpPr>
            <a:spLocks noGrp="1"/>
          </p:cNvSpPr>
          <p:nvPr>
            <p:ph sz="quarter" idx="13"/>
          </p:nvPr>
        </p:nvSpPr>
        <p:spPr/>
        <p:txBody>
          <a:bodyPr>
            <a:normAutofit lnSpcReduction="10000"/>
          </a:bodyPr>
          <a:lstStyle/>
          <a:p>
            <a:pPr algn="just"/>
            <a:r>
              <a:rPr lang="es-ES" dirty="0"/>
              <a:t>Cuando el tipo de cambio es fijo y la movilidad del capital es alta, la política monetaria no es efectiva para desplazar la demanda agregada y conduce a un desequilibrio en la Balanza de pagos.</a:t>
            </a:r>
          </a:p>
          <a:p>
            <a:pPr algn="just"/>
            <a:r>
              <a:rPr lang="es-ES" dirty="0"/>
              <a:t>Surge un conflicto entre los equilibrios </a:t>
            </a:r>
            <a:r>
              <a:rPr lang="es-MX" dirty="0"/>
              <a:t>interno y externo de la economía: </a:t>
            </a:r>
          </a:p>
          <a:p>
            <a:pPr lvl="1" algn="just"/>
            <a:r>
              <a:rPr lang="es-MX" dirty="0"/>
              <a:t>Cuando el tipo de cambio es fijo y la movilidad de capital alta, la política monetaria no es un instrumento eficaz para influir en los niveles de producción. </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34</a:t>
            </a:fld>
            <a:endParaRPr lang="es-MX"/>
          </a:p>
        </p:txBody>
      </p:sp>
    </p:spTree>
    <p:extLst>
      <p:ext uri="{BB962C8B-B14F-4D97-AF65-F5344CB8AC3E}">
        <p14:creationId xmlns:p14="http://schemas.microsoft.com/office/powerpoint/2010/main" val="4182702218"/>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Política fiscal y tipos de cambio fijos</a:t>
            </a:r>
            <a:endParaRPr lang="es-MX" dirty="0"/>
          </a:p>
        </p:txBody>
      </p:sp>
      <p:sp>
        <p:nvSpPr>
          <p:cNvPr id="3" name="2 Marcador de contenido"/>
          <p:cNvSpPr>
            <a:spLocks noGrp="1"/>
          </p:cNvSpPr>
          <p:nvPr>
            <p:ph sz="quarter" idx="13"/>
          </p:nvPr>
        </p:nvSpPr>
        <p:spPr/>
        <p:txBody>
          <a:bodyPr>
            <a:normAutofit/>
          </a:bodyPr>
          <a:lstStyle/>
          <a:p>
            <a:pPr algn="just"/>
            <a:r>
              <a:rPr lang="es-ES" dirty="0"/>
              <a:t>Si en el caso anterior, la política monetaria no es el instrumento más adecuado para alcanzar el equilibrio interno cuando los tipos son fijos y el capital móvil, en la política fisca es caso contrario. </a:t>
            </a:r>
          </a:p>
          <a:p>
            <a:pPr algn="just"/>
            <a:r>
              <a:rPr lang="es-ES" dirty="0"/>
              <a:t>La política fiscal es un instrumento eficaz para la consecución del equilibrio interno, si el sistema cambiario es fijo y existen transacciones de capital.</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35</a:t>
            </a:fld>
            <a:endParaRPr lang="es-MX"/>
          </a:p>
        </p:txBody>
      </p:sp>
    </p:spTree>
    <p:extLst>
      <p:ext uri="{BB962C8B-B14F-4D97-AF65-F5344CB8AC3E}">
        <p14:creationId xmlns:p14="http://schemas.microsoft.com/office/powerpoint/2010/main" val="199893822"/>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Política fiscal y tipos de cambio fijos</a:t>
            </a:r>
            <a:endParaRPr lang="es-MX" dirty="0"/>
          </a:p>
        </p:txBody>
      </p:sp>
      <p:sp>
        <p:nvSpPr>
          <p:cNvPr id="3" name="2 Marcador de contenido"/>
          <p:cNvSpPr>
            <a:spLocks noGrp="1"/>
          </p:cNvSpPr>
          <p:nvPr>
            <p:ph sz="quarter" idx="13"/>
          </p:nvPr>
        </p:nvSpPr>
        <p:spPr/>
        <p:txBody>
          <a:bodyPr>
            <a:normAutofit fontScale="55000" lnSpcReduction="20000"/>
          </a:bodyPr>
          <a:lstStyle/>
          <a:p>
            <a:endParaRPr lang="es-ES" dirty="0"/>
          </a:p>
          <a:p>
            <a:endParaRPr lang="es-ES" dirty="0"/>
          </a:p>
          <a:p>
            <a:endParaRPr lang="es-ES" dirty="0"/>
          </a:p>
          <a:p>
            <a:endParaRPr lang="es-ES" dirty="0"/>
          </a:p>
          <a:p>
            <a:endParaRPr lang="es-ES" dirty="0"/>
          </a:p>
          <a:p>
            <a:endParaRPr lang="es-ES" dirty="0"/>
          </a:p>
          <a:p>
            <a:endParaRPr lang="es-ES" dirty="0"/>
          </a:p>
          <a:p>
            <a:endParaRPr lang="es-ES" dirty="0"/>
          </a:p>
          <a:p>
            <a:pPr algn="just"/>
            <a:r>
              <a:rPr lang="es-ES" dirty="0"/>
              <a:t>Suponiendo que las autoridades económicas del país deciden incrementar el gasto público. Esta acción desplaza la curva </a:t>
            </a:r>
            <a:r>
              <a:rPr lang="es-ES" i="1" dirty="0"/>
              <a:t>IS </a:t>
            </a:r>
            <a:r>
              <a:rPr lang="es-ES" dirty="0"/>
              <a:t>hacia la derecha y en sentido ascendente, por lo que en el punto </a:t>
            </a:r>
            <a:r>
              <a:rPr lang="es-ES" i="1" dirty="0"/>
              <a:t>E´ </a:t>
            </a:r>
            <a:r>
              <a:rPr lang="es-ES" dirty="0"/>
              <a:t>se habrán incrementado, con respecto a la situación inicial </a:t>
            </a:r>
            <a:r>
              <a:rPr lang="es-ES" i="1" dirty="0"/>
              <a:t>E</a:t>
            </a:r>
            <a:r>
              <a:rPr lang="es-ES" dirty="0"/>
              <a:t>, tanto el tipo de interés como la renta, y al estar situado dicho punto por encima de la línea </a:t>
            </a:r>
            <a:r>
              <a:rPr lang="es-ES" i="1" dirty="0"/>
              <a:t>BP</a:t>
            </a:r>
            <a:r>
              <a:rPr lang="es-ES" dirty="0"/>
              <a:t>, la Balanza de pagos registraría un superávit.</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36</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798" t="26912" r="11520" b="16180"/>
          <a:stretch/>
        </p:blipFill>
        <p:spPr bwMode="auto">
          <a:xfrm>
            <a:off x="2123728" y="1628800"/>
            <a:ext cx="4232787"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1383894"/>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a:t>
            </a:r>
            <a:endParaRPr lang="es-MX" dirty="0"/>
          </a:p>
        </p:txBody>
      </p:sp>
      <p:sp>
        <p:nvSpPr>
          <p:cNvPr id="3" name="2 Marcador de contenido"/>
          <p:cNvSpPr>
            <a:spLocks noGrp="1"/>
          </p:cNvSpPr>
          <p:nvPr>
            <p:ph sz="quarter" idx="13"/>
          </p:nvPr>
        </p:nvSpPr>
        <p:spPr/>
        <p:txBody>
          <a:bodyPr>
            <a:normAutofit lnSpcReduction="10000"/>
          </a:bodyPr>
          <a:lstStyle/>
          <a:p>
            <a:pPr algn="just"/>
            <a:r>
              <a:rPr lang="es-ES" dirty="0"/>
              <a:t>En una economía abierta donde el capital es perfectamente móvil, se produciría una presión al alza sobre el tipo de cambio que conducirá a una entrada de capitales. </a:t>
            </a:r>
          </a:p>
          <a:p>
            <a:pPr algn="just"/>
            <a:r>
              <a:rPr lang="es-ES" dirty="0"/>
              <a:t>Dado que el tipo de cambio es fijo y, por ende, la cantidad de dinero es </a:t>
            </a:r>
            <a:r>
              <a:rPr lang="es-ES" i="1" dirty="0"/>
              <a:t>endógena </a:t>
            </a:r>
            <a:r>
              <a:rPr lang="es-ES" dirty="0"/>
              <a:t>(el Banco Central ha de cubrir la demanda de la moneda nacional y de divisas que se produzca al tipo de cambio fijo), la economía encontrará un nuevo punto de equilibrio en E´´, al desplazarse la curva </a:t>
            </a:r>
            <a:r>
              <a:rPr lang="es-ES" i="1" dirty="0"/>
              <a:t>LM </a:t>
            </a:r>
            <a:r>
              <a:rPr lang="es-ES" dirty="0"/>
              <a:t>hacia la derecha.</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37</a:t>
            </a:fld>
            <a:endParaRPr lang="es-MX"/>
          </a:p>
        </p:txBody>
      </p:sp>
    </p:spTree>
    <p:extLst>
      <p:ext uri="{BB962C8B-B14F-4D97-AF65-F5344CB8AC3E}">
        <p14:creationId xmlns:p14="http://schemas.microsoft.com/office/powerpoint/2010/main" val="1303863292"/>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 RESUMEN </a:t>
            </a:r>
            <a:endParaRPr lang="es-MX" dirty="0"/>
          </a:p>
        </p:txBody>
      </p:sp>
      <p:sp>
        <p:nvSpPr>
          <p:cNvPr id="3" name="2 Marcador de contenido"/>
          <p:cNvSpPr>
            <a:spLocks noGrp="1"/>
          </p:cNvSpPr>
          <p:nvPr>
            <p:ph sz="quarter" idx="13"/>
          </p:nvPr>
        </p:nvSpPr>
        <p:spPr/>
        <p:txBody>
          <a:bodyPr>
            <a:normAutofit/>
          </a:bodyPr>
          <a:lstStyle/>
          <a:p>
            <a:pPr algn="just"/>
            <a:r>
              <a:rPr lang="es-MX" dirty="0"/>
              <a:t>De acuerdo con los supuestos del modelo, cuando el tipo de cambio es fijo y el capital se mueve sin trabas, la política fiscal es muy eficaz para incrementar el nivel de producción, puesto que al ser el tipo de cambio fijo y la cantidad de dinero endógena, el incremento se obtiene sin incurrir en un desequilibrio exterior  puesto que al producirse una acomodación monetaria no varía ni el tipo de interés ni el tipo de cambio.</a:t>
            </a:r>
            <a:endParaRPr lang="es-MX" i="1"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38</a:t>
            </a:fld>
            <a:endParaRPr lang="es-MX"/>
          </a:p>
        </p:txBody>
      </p:sp>
    </p:spTree>
    <p:extLst>
      <p:ext uri="{BB962C8B-B14F-4D97-AF65-F5344CB8AC3E}">
        <p14:creationId xmlns:p14="http://schemas.microsoft.com/office/powerpoint/2010/main" val="1127743624"/>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Actividad </a:t>
            </a:r>
            <a:endParaRPr lang="es-MX" dirty="0"/>
          </a:p>
        </p:txBody>
      </p:sp>
      <p:sp>
        <p:nvSpPr>
          <p:cNvPr id="3" name="2 Marcador de contenido"/>
          <p:cNvSpPr>
            <a:spLocks noGrp="1"/>
          </p:cNvSpPr>
          <p:nvPr>
            <p:ph sz="quarter" idx="13"/>
          </p:nvPr>
        </p:nvSpPr>
        <p:spPr/>
        <p:txBody>
          <a:bodyPr/>
          <a:lstStyle/>
          <a:p>
            <a:pPr algn="just"/>
            <a:r>
              <a:rPr lang="es-ES" dirty="0"/>
              <a:t>Realiza un estudio sobre el tipo de cambio fijo y su impacto en la economía nacional de 1980 a 2000.</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39</a:t>
            </a:fld>
            <a:endParaRPr lang="es-MX"/>
          </a:p>
        </p:txBody>
      </p:sp>
    </p:spTree>
    <p:extLst>
      <p:ext uri="{BB962C8B-B14F-4D97-AF65-F5344CB8AC3E}">
        <p14:creationId xmlns:p14="http://schemas.microsoft.com/office/powerpoint/2010/main" val="3992338156"/>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03232" cy="1143000"/>
          </a:xfrm>
        </p:spPr>
        <p:txBody>
          <a:bodyPr>
            <a:normAutofit fontScale="90000"/>
          </a:bodyPr>
          <a:lstStyle/>
          <a:p>
            <a:r>
              <a:rPr lang="es-ES" dirty="0"/>
              <a:t>LA POLÍTICA ECONÓMICA EN UNA ECONOMÍA ABIERTA:</a:t>
            </a:r>
            <a:br>
              <a:rPr lang="es-ES" dirty="0"/>
            </a:br>
            <a:r>
              <a:rPr lang="es-MX" dirty="0"/>
              <a:t>EL MODELO MUNDELL-FLEMING (IS-LM)</a:t>
            </a:r>
          </a:p>
        </p:txBody>
      </p:sp>
      <p:sp>
        <p:nvSpPr>
          <p:cNvPr id="3" name="2 Marcador de contenido"/>
          <p:cNvSpPr>
            <a:spLocks noGrp="1"/>
          </p:cNvSpPr>
          <p:nvPr>
            <p:ph sz="quarter" idx="13"/>
          </p:nvPr>
        </p:nvSpPr>
        <p:spPr/>
        <p:txBody>
          <a:bodyPr>
            <a:normAutofit/>
          </a:bodyPr>
          <a:lstStyle/>
          <a:p>
            <a:pPr algn="just"/>
            <a:r>
              <a:rPr lang="es-ES" dirty="0"/>
              <a:t>El análisis de las políticas monetaria y fiscal en una economía abierta, bajo condiciones de alta movilidad del capital, se ha basado en el modelo </a:t>
            </a:r>
            <a:r>
              <a:rPr lang="es-ES" dirty="0" err="1"/>
              <a:t>Mundell</a:t>
            </a:r>
            <a:r>
              <a:rPr lang="es-ES" dirty="0"/>
              <a:t>-Fleming, que no es otra cosa que una ampliación del modelo IS – LM, incluyendo el sector exterior. </a:t>
            </a:r>
            <a:endParaRPr lang="es-MX" dirty="0"/>
          </a:p>
        </p:txBody>
      </p:sp>
      <p:sp>
        <p:nvSpPr>
          <p:cNvPr id="4" name="3 Marcador de número de diapositiva"/>
          <p:cNvSpPr>
            <a:spLocks noGrp="1"/>
          </p:cNvSpPr>
          <p:nvPr>
            <p:ph type="sldNum" sz="quarter" idx="12"/>
          </p:nvPr>
        </p:nvSpPr>
        <p:spPr/>
        <p:txBody>
          <a:bodyPr/>
          <a:lstStyle/>
          <a:p>
            <a:fld id="{125F13CF-71CB-4626-8E1A-468B046DEC4C}" type="slidenum">
              <a:rPr lang="es-MX" smtClean="0"/>
              <a:t>4</a:t>
            </a:fld>
            <a:endParaRPr lang="es-MX"/>
          </a:p>
        </p:txBody>
      </p:sp>
    </p:spTree>
    <p:extLst>
      <p:ext uri="{BB962C8B-B14F-4D97-AF65-F5344CB8AC3E}">
        <p14:creationId xmlns:p14="http://schemas.microsoft.com/office/powerpoint/2010/main" val="1453154567"/>
      </p:ext>
    </p:extLst>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Conclusiones </a:t>
            </a:r>
            <a:endParaRPr lang="es-MX" dirty="0"/>
          </a:p>
        </p:txBody>
      </p:sp>
      <p:sp>
        <p:nvSpPr>
          <p:cNvPr id="3" name="2 Marcador de contenido"/>
          <p:cNvSpPr>
            <a:spLocks noGrp="1"/>
          </p:cNvSpPr>
          <p:nvPr>
            <p:ph sz="quarter" idx="13"/>
          </p:nvPr>
        </p:nvSpPr>
        <p:spPr/>
        <p:txBody>
          <a:bodyPr>
            <a:normAutofit fontScale="85000" lnSpcReduction="20000"/>
          </a:bodyPr>
          <a:lstStyle/>
          <a:p>
            <a:pPr algn="just"/>
            <a:r>
              <a:rPr lang="es-ES" dirty="0"/>
              <a:t>La apertura al exterior y la movilidad internacional de los capitales establecen una serie de restricciones para cualquier economía, que se sustancian en que toda economía abierta ha de guardar una elevada disciplina macroeconómica; de forma que sus variables básicas (precios, finanzas públicas, tipos de interés, etc.) no difieran de las registradas por los países con los cuales tiene relaciones económicas, </a:t>
            </a:r>
            <a:r>
              <a:rPr lang="es-MX" dirty="0"/>
              <a:t>comerciales y financieras.</a:t>
            </a:r>
            <a:endParaRPr lang="es-ES" dirty="0"/>
          </a:p>
          <a:p>
            <a:pPr algn="just"/>
            <a:r>
              <a:rPr lang="es-ES" dirty="0"/>
              <a:t>Con tipos de cambio fijos y movilidad perfecta del capital, la política monetaria carece de influencia sobre la producción.</a:t>
            </a:r>
          </a:p>
          <a:p>
            <a:pPr algn="just"/>
            <a:r>
              <a:rPr lang="es-ES" dirty="0"/>
              <a:t>La política fiscal es muy eficaz con tipos de cambio fijos y alta movilidad del </a:t>
            </a:r>
            <a:r>
              <a:rPr lang="es-MX" dirty="0"/>
              <a:t>capital.</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40</a:t>
            </a:fld>
            <a:endParaRPr lang="es-MX"/>
          </a:p>
        </p:txBody>
      </p:sp>
    </p:spTree>
    <p:extLst>
      <p:ext uri="{BB962C8B-B14F-4D97-AF65-F5344CB8AC3E}">
        <p14:creationId xmlns:p14="http://schemas.microsoft.com/office/powerpoint/2010/main" val="702881238"/>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Referencias bibliográficas </a:t>
            </a:r>
            <a:endParaRPr lang="es-MX" dirty="0"/>
          </a:p>
        </p:txBody>
      </p:sp>
      <p:sp>
        <p:nvSpPr>
          <p:cNvPr id="3" name="2 Marcador de contenido"/>
          <p:cNvSpPr>
            <a:spLocks noGrp="1"/>
          </p:cNvSpPr>
          <p:nvPr>
            <p:ph sz="quarter" idx="13"/>
          </p:nvPr>
        </p:nvSpPr>
        <p:spPr/>
        <p:txBody>
          <a:bodyPr/>
          <a:lstStyle/>
          <a:p>
            <a:r>
              <a:rPr lang="es-ES" dirty="0"/>
              <a:t>Cuadrado, J. (2010). Política Económica. 5a edición. Mc. Graw. Hill. MÉXICO </a:t>
            </a:r>
          </a:p>
          <a:p>
            <a:r>
              <a:rPr lang="es-MX" dirty="0" err="1"/>
              <a:t>Dornbusch</a:t>
            </a:r>
            <a:r>
              <a:rPr lang="es-MX" dirty="0"/>
              <a:t>, R., Fischer, S. y </a:t>
            </a:r>
            <a:r>
              <a:rPr lang="es-MX" dirty="0" err="1"/>
              <a:t>Startz</a:t>
            </a:r>
            <a:r>
              <a:rPr lang="es-MX" dirty="0"/>
              <a:t>, R. (2015). Macroeconomía</a:t>
            </a:r>
            <a:r>
              <a:rPr lang="es-MX" b="1" dirty="0"/>
              <a:t>, </a:t>
            </a:r>
            <a:r>
              <a:rPr lang="es-MX" dirty="0"/>
              <a:t>12ª. Ed. Mc Graw Hill, México.</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41</a:t>
            </a:fld>
            <a:endParaRPr lang="es-MX"/>
          </a:p>
        </p:txBody>
      </p:sp>
    </p:spTree>
    <p:extLst>
      <p:ext uri="{BB962C8B-B14F-4D97-AF65-F5344CB8AC3E}">
        <p14:creationId xmlns:p14="http://schemas.microsoft.com/office/powerpoint/2010/main" val="1510032537"/>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Dos importantes cuestiones del Modelo </a:t>
            </a:r>
            <a:r>
              <a:rPr lang="es-ES" dirty="0" err="1"/>
              <a:t>Mundell</a:t>
            </a:r>
            <a:r>
              <a:rPr lang="es-ES" dirty="0"/>
              <a:t>-Fleming:</a:t>
            </a:r>
            <a:endParaRPr lang="es-MX" dirty="0"/>
          </a:p>
        </p:txBody>
      </p:sp>
      <p:sp>
        <p:nvSpPr>
          <p:cNvPr id="3" name="2 Marcador de contenido"/>
          <p:cNvSpPr>
            <a:spLocks noGrp="1"/>
          </p:cNvSpPr>
          <p:nvPr>
            <p:ph sz="quarter" idx="13"/>
          </p:nvPr>
        </p:nvSpPr>
        <p:spPr/>
        <p:txBody>
          <a:bodyPr>
            <a:normAutofit fontScale="92500"/>
          </a:bodyPr>
          <a:lstStyle/>
          <a:p>
            <a:pPr marL="514350" indent="-514350" algn="just">
              <a:buFont typeface="+mj-lt"/>
              <a:buAutoNum type="alphaLcParenR"/>
            </a:pPr>
            <a:r>
              <a:rPr lang="es-ES" dirty="0"/>
              <a:t>Se produce la igualación internacional de los tipos de interés nominales, al suponer expectativas estáticas sobre el tipo de cambio.</a:t>
            </a:r>
          </a:p>
          <a:p>
            <a:pPr marL="514350" indent="-514350" algn="just">
              <a:buFont typeface="+mj-lt"/>
              <a:buAutoNum type="alphaLcParenR"/>
            </a:pPr>
            <a:r>
              <a:rPr lang="es-ES" dirty="0"/>
              <a:t>El tipo de cambio influye en el equilibrio macroeconómico, pues al estar dados los precios internos (ausencia de inflación) y externos (los tipos de cambio nominal y real oscilan en el mismo sentido), las variaciones del tipo de cambio afectan a los términos de intercambio, es decir, a la competitividad exterior </a:t>
            </a:r>
            <a:r>
              <a:rPr lang="es-MX" dirty="0"/>
              <a:t>de la economía.</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5</a:t>
            </a:fld>
            <a:endParaRPr lang="es-MX"/>
          </a:p>
        </p:txBody>
      </p:sp>
    </p:spTree>
    <p:extLst>
      <p:ext uri="{BB962C8B-B14F-4D97-AF65-F5344CB8AC3E}">
        <p14:creationId xmlns:p14="http://schemas.microsoft.com/office/powerpoint/2010/main" val="1852109591"/>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210146"/>
          </a:xfrm>
        </p:spPr>
        <p:txBody>
          <a:bodyPr>
            <a:noAutofit/>
          </a:bodyPr>
          <a:lstStyle/>
          <a:p>
            <a:r>
              <a:rPr lang="es-ES" sz="2800" dirty="0"/>
              <a:t>Sectores que estudia el modelo </a:t>
            </a:r>
            <a:r>
              <a:rPr lang="es-ES" sz="2800" dirty="0" err="1"/>
              <a:t>Mundell</a:t>
            </a:r>
            <a:r>
              <a:rPr lang="es-ES" sz="2800" dirty="0"/>
              <a:t> – Fleming en una economía abierta</a:t>
            </a:r>
            <a:endParaRPr lang="es-MX" sz="2800" dirty="0"/>
          </a:p>
        </p:txBody>
      </p:sp>
      <p:sp>
        <p:nvSpPr>
          <p:cNvPr id="3" name="2 Marcador de contenido"/>
          <p:cNvSpPr>
            <a:spLocks noGrp="1"/>
          </p:cNvSpPr>
          <p:nvPr>
            <p:ph sz="quarter" idx="13"/>
          </p:nvPr>
        </p:nvSpPr>
        <p:spPr/>
        <p:txBody>
          <a:bodyPr/>
          <a:lstStyle/>
          <a:p>
            <a:r>
              <a:rPr lang="es-ES" dirty="0"/>
              <a:t>Sector real </a:t>
            </a:r>
          </a:p>
          <a:p>
            <a:r>
              <a:rPr lang="es-ES" dirty="0"/>
              <a:t>Sector monetario</a:t>
            </a:r>
          </a:p>
          <a:p>
            <a:r>
              <a:rPr lang="es-ES" dirty="0"/>
              <a:t>Sector exterior</a:t>
            </a:r>
            <a:endParaRPr lang="es-MX" dirty="0"/>
          </a:p>
        </p:txBody>
      </p:sp>
      <p:sp>
        <p:nvSpPr>
          <p:cNvPr id="5" name="4 Marcador de número de diapositiva"/>
          <p:cNvSpPr>
            <a:spLocks noGrp="1"/>
          </p:cNvSpPr>
          <p:nvPr>
            <p:ph type="sldNum" sz="quarter" idx="12"/>
          </p:nvPr>
        </p:nvSpPr>
        <p:spPr/>
        <p:txBody>
          <a:bodyPr/>
          <a:lstStyle/>
          <a:p>
            <a:fld id="{125F13CF-71CB-4626-8E1A-468B046DEC4C}" type="slidenum">
              <a:rPr lang="es-MX" smtClean="0"/>
              <a:t>6</a:t>
            </a:fld>
            <a:endParaRPr lang="es-MX"/>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937" t="21875" r="9927" b="18235"/>
          <a:stretch/>
        </p:blipFill>
        <p:spPr bwMode="auto">
          <a:xfrm>
            <a:off x="1259632" y="3805700"/>
            <a:ext cx="6624736" cy="2595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3393759"/>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Mercado de bienes y servicios (sector real)</a:t>
            </a:r>
            <a:endParaRPr lang="es-MX" dirty="0"/>
          </a:p>
        </p:txBody>
      </p:sp>
      <p:sp>
        <p:nvSpPr>
          <p:cNvPr id="3" name="2 Marcador de contenido"/>
          <p:cNvSpPr>
            <a:spLocks noGrp="1"/>
          </p:cNvSpPr>
          <p:nvPr>
            <p:ph sz="quarter" idx="13"/>
          </p:nvPr>
        </p:nvSpPr>
        <p:spPr/>
        <p:txBody>
          <a:bodyPr>
            <a:normAutofit/>
          </a:bodyPr>
          <a:lstStyle/>
          <a:p>
            <a:pPr algn="just"/>
            <a:r>
              <a:rPr lang="es-ES" dirty="0"/>
              <a:t>En una economía abierta, una parte de la producción interior se vende a extranjeros [exportaciones (X)] y una parte del gasto de los residente nacionales se destina a comprar bienes extranjeros [importaciones (M)], resultando por diferencia entre ambos conceptos (X– M) un saldo que vamos a denominar exportaciones netas (XN), que están relacionadas de forma inversa con el tipo de cambio (</a:t>
            </a:r>
            <a:r>
              <a:rPr lang="es-ES" i="1" dirty="0"/>
              <a:t>e</a:t>
            </a:r>
            <a:r>
              <a:rPr lang="es-ES" dirty="0"/>
              <a:t>) de la moneda nacional.</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7</a:t>
            </a:fld>
            <a:endParaRPr lang="es-MX"/>
          </a:p>
        </p:txBody>
      </p:sp>
    </p:spTree>
    <p:extLst>
      <p:ext uri="{BB962C8B-B14F-4D97-AF65-F5344CB8AC3E}">
        <p14:creationId xmlns:p14="http://schemas.microsoft.com/office/powerpoint/2010/main" val="936461646"/>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Matemáticamente</a:t>
            </a:r>
            <a:endParaRPr lang="es-MX" dirty="0"/>
          </a:p>
        </p:txBody>
      </p:sp>
      <p:sp>
        <p:nvSpPr>
          <p:cNvPr id="3" name="2 Marcador de contenido"/>
          <p:cNvSpPr>
            <a:spLocks noGrp="1"/>
          </p:cNvSpPr>
          <p:nvPr>
            <p:ph sz="quarter" idx="13"/>
          </p:nvPr>
        </p:nvSpPr>
        <p:spPr/>
        <p:txBody>
          <a:bodyPr>
            <a:normAutofit/>
          </a:bodyPr>
          <a:lstStyle/>
          <a:p>
            <a:r>
              <a:rPr lang="es-ES" dirty="0"/>
              <a:t>El equilibrio en este mercado puede expresarse como:  </a:t>
            </a:r>
          </a:p>
          <a:p>
            <a:pPr marL="0" indent="0" algn="ctr">
              <a:buNone/>
            </a:pPr>
            <a:r>
              <a:rPr lang="es-ES" dirty="0"/>
              <a:t>Y = C+I+G+XN	(1)</a:t>
            </a:r>
            <a:endParaRPr lang="es-MX" dirty="0"/>
          </a:p>
          <a:p>
            <a:pPr algn="just"/>
            <a:r>
              <a:rPr lang="es-ES" dirty="0"/>
              <a:t>En forma de función, la curva </a:t>
            </a:r>
            <a:r>
              <a:rPr lang="es-ES" i="1" dirty="0"/>
              <a:t>IS </a:t>
            </a:r>
            <a:r>
              <a:rPr lang="es-ES" dirty="0"/>
              <a:t>puede representarse como:</a:t>
            </a:r>
          </a:p>
          <a:p>
            <a:pPr marL="0" indent="0" algn="ctr">
              <a:buNone/>
            </a:pPr>
            <a:r>
              <a:rPr lang="es-MX" i="1" dirty="0"/>
              <a:t>Y = C(Y – T) + I(i) + G + XN(e)	</a:t>
            </a:r>
            <a:r>
              <a:rPr lang="es-MX" dirty="0"/>
              <a:t>(2)</a:t>
            </a:r>
          </a:p>
          <a:p>
            <a:pPr algn="just"/>
            <a:r>
              <a:rPr lang="es-ES" dirty="0"/>
              <a:t>Existen numerosas combinaciones de </a:t>
            </a:r>
            <a:r>
              <a:rPr lang="es-ES" i="1" dirty="0"/>
              <a:t>i </a:t>
            </a:r>
            <a:r>
              <a:rPr lang="es-ES" dirty="0"/>
              <a:t>e </a:t>
            </a:r>
            <a:r>
              <a:rPr lang="es-ES" i="1" dirty="0"/>
              <a:t>Y </a:t>
            </a:r>
            <a:r>
              <a:rPr lang="es-ES" dirty="0"/>
              <a:t>para las cuales la expresión (2) se cumple.</a:t>
            </a:r>
          </a:p>
        </p:txBody>
      </p:sp>
      <p:sp>
        <p:nvSpPr>
          <p:cNvPr id="4" name="3 Marcador de número de diapositiva"/>
          <p:cNvSpPr>
            <a:spLocks noGrp="1"/>
          </p:cNvSpPr>
          <p:nvPr>
            <p:ph type="sldNum" sz="quarter" idx="12"/>
          </p:nvPr>
        </p:nvSpPr>
        <p:spPr/>
        <p:txBody>
          <a:bodyPr/>
          <a:lstStyle/>
          <a:p>
            <a:fld id="{125F13CF-71CB-4626-8E1A-468B046DEC4C}" type="slidenum">
              <a:rPr lang="es-MX" smtClean="0"/>
              <a:t>8</a:t>
            </a:fld>
            <a:endParaRPr lang="es-MX"/>
          </a:p>
        </p:txBody>
      </p:sp>
    </p:spTree>
    <p:extLst>
      <p:ext uri="{BB962C8B-B14F-4D97-AF65-F5344CB8AC3E}">
        <p14:creationId xmlns:p14="http://schemas.microsoft.com/office/powerpoint/2010/main" val="1401444384"/>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a:t>
            </a:r>
            <a:endParaRPr lang="es-MX" dirty="0"/>
          </a:p>
        </p:txBody>
      </p:sp>
      <p:pic>
        <p:nvPicPr>
          <p:cNvPr id="4" name="Picture 2"/>
          <p:cNvPicPr>
            <a:picLocks noGrp="1" noChangeAspect="1" noChangeArrowheads="1"/>
          </p:cNvPicPr>
          <p:nvPr>
            <p:ph sz="quarter" idx="13"/>
          </p:nvPr>
        </p:nvPicPr>
        <p:blipFill rotWithShape="1">
          <a:blip r:embed="rId2">
            <a:extLst>
              <a:ext uri="{28A0092B-C50C-407E-A947-70E740481C1C}">
                <a14:useLocalDpi xmlns:a14="http://schemas.microsoft.com/office/drawing/2010/main" val="0"/>
              </a:ext>
            </a:extLst>
          </a:blip>
          <a:srcRect l="25331" t="22417" r="49698" b="25689"/>
          <a:stretch/>
        </p:blipFill>
        <p:spPr bwMode="auto">
          <a:xfrm>
            <a:off x="1907704" y="1900552"/>
            <a:ext cx="6120680" cy="2965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a:xfrm>
            <a:off x="7885509" y="5944195"/>
            <a:ext cx="573161" cy="365125"/>
          </a:xfrm>
        </p:spPr>
        <p:txBody>
          <a:bodyPr/>
          <a:lstStyle/>
          <a:p>
            <a:fld id="{125F13CF-71CB-4626-8E1A-468B046DEC4C}" type="slidenum">
              <a:rPr lang="es-MX" smtClean="0"/>
              <a:t>9</a:t>
            </a:fld>
            <a:endParaRPr lang="es-MX"/>
          </a:p>
        </p:txBody>
      </p:sp>
      <p:sp>
        <p:nvSpPr>
          <p:cNvPr id="3" name="2 CuadroTexto"/>
          <p:cNvSpPr txBox="1"/>
          <p:nvPr/>
        </p:nvSpPr>
        <p:spPr>
          <a:xfrm>
            <a:off x="755576" y="4941168"/>
            <a:ext cx="7272808" cy="1631216"/>
          </a:xfrm>
          <a:prstGeom prst="rect">
            <a:avLst/>
          </a:prstGeom>
          <a:noFill/>
        </p:spPr>
        <p:txBody>
          <a:bodyPr wrap="square" rtlCol="0">
            <a:spAutoFit/>
          </a:bodyPr>
          <a:lstStyle/>
          <a:p>
            <a:pPr algn="just"/>
            <a:r>
              <a:rPr lang="es-ES" sz="2000" dirty="0"/>
              <a:t>La curva IS, que sigue manteniendo una pendiente negativa, ya que una disminución de los tipos de interés provoca una aumento de A, necesitándose un aumento de Y</a:t>
            </a:r>
            <a:r>
              <a:rPr lang="es-ES" sz="2000" i="1" dirty="0"/>
              <a:t> </a:t>
            </a:r>
            <a:r>
              <a:rPr lang="es-ES" sz="2000" dirty="0"/>
              <a:t>para restaurar el equilibrio.</a:t>
            </a:r>
          </a:p>
          <a:p>
            <a:endParaRPr lang="es-MX" sz="2000" dirty="0"/>
          </a:p>
        </p:txBody>
      </p:sp>
    </p:spTree>
    <p:extLst>
      <p:ext uri="{BB962C8B-B14F-4D97-AF65-F5344CB8AC3E}">
        <p14:creationId xmlns:p14="http://schemas.microsoft.com/office/powerpoint/2010/main" val="1043398945"/>
      </p:ext>
    </p:extLst>
  </p:cSld>
  <p:clrMapOvr>
    <a:masterClrMapping/>
  </p:clrMapOvr>
  <p:transition spd="slow">
    <p:randomBar dir="vert"/>
  </p:transition>
</p:sld>
</file>

<file path=ppt/theme/theme1.xml><?xml version="1.0" encoding="utf-8"?>
<a:theme xmlns:a="http://schemas.openxmlformats.org/drawingml/2006/main" name="Gota">
  <a:themeElements>
    <a:clrScheme name="Got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TM04033925[[fn=Gota]]</Template>
  <TotalTime>471</TotalTime>
  <Words>2647</Words>
  <Application>Microsoft Office PowerPoint</Application>
  <PresentationFormat>Presentación en pantalla (4:3)</PresentationFormat>
  <Paragraphs>190</Paragraphs>
  <Slides>41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41</vt:i4>
      </vt:variant>
    </vt:vector>
  </HeadingPairs>
  <TitlesOfParts>
    <vt:vector size="45" baseType="lpstr">
      <vt:lpstr>Arial</vt:lpstr>
      <vt:lpstr>Calibri</vt:lpstr>
      <vt:lpstr>Tw Cen MT</vt:lpstr>
      <vt:lpstr>Gota</vt:lpstr>
      <vt:lpstr>Tipo de cambio fijo y política macroeconómica </vt:lpstr>
      <vt:lpstr>GUIÓN EXPLICATIVO</vt:lpstr>
      <vt:lpstr>INTRODUCCIÓN </vt:lpstr>
      <vt:lpstr>LA POLÍTICA ECONÓMICA EN UNA ECONOMÍA ABIERTA: EL MODELO MUNDELL-FLEMING (IS-LM)</vt:lpstr>
      <vt:lpstr>Dos importantes cuestiones del Modelo Mundell-Fleming:</vt:lpstr>
      <vt:lpstr>Sectores que estudia el modelo Mundell – Fleming en una economía abierta</vt:lpstr>
      <vt:lpstr>Mercado de bienes y servicios (sector real)</vt:lpstr>
      <vt:lpstr>Matemáticamente</vt:lpstr>
      <vt:lpstr>Gráficamente </vt:lpstr>
      <vt:lpstr>Mercado monetario (sector monetario)</vt:lpstr>
      <vt:lpstr>Continuación </vt:lpstr>
      <vt:lpstr>Gráficamente </vt:lpstr>
      <vt:lpstr>Sector exterior</vt:lpstr>
      <vt:lpstr>Gráficamente  </vt:lpstr>
      <vt:lpstr>Continuación del sector exterior</vt:lpstr>
      <vt:lpstr>En resumen</vt:lpstr>
      <vt:lpstr>recordando</vt:lpstr>
      <vt:lpstr>Resumen gráfico</vt:lpstr>
      <vt:lpstr>Funcionamiento de las políticas monetaria y fiscal con tipos de cambio fijos</vt:lpstr>
      <vt:lpstr>CUESTIONES CONCEPTUALES PREVIAS</vt:lpstr>
      <vt:lpstr>Continuación </vt:lpstr>
      <vt:lpstr>Presentación de PowerPoint</vt:lpstr>
      <vt:lpstr>Balanza por cuenta corriente </vt:lpstr>
      <vt:lpstr>TIPO DE CAMBIO EN UNA ECONOMÍA ABIERTA </vt:lpstr>
      <vt:lpstr>TIPO DE CAMBIO FLEXIBLE</vt:lpstr>
      <vt:lpstr>TIPO DE CAMBIO FIJO</vt:lpstr>
      <vt:lpstr>TIPO DE CAMBIO NOMINAL Y REAL </vt:lpstr>
      <vt:lpstr>LAS POLÍTICAS MONETARIA Y FISCAL CON TIPOS DE CAMBIO FIJOS</vt:lpstr>
      <vt:lpstr>Continuación </vt:lpstr>
      <vt:lpstr>¿Cómo operan las políticas monetarias y fiscal cuando el tipo de cambio es fijo?</vt:lpstr>
      <vt:lpstr>POLÍTICA MONETARIA Y TIPOS DE CAMBIO FIJOS </vt:lpstr>
      <vt:lpstr>Continuación </vt:lpstr>
      <vt:lpstr>Continuación </vt:lpstr>
      <vt:lpstr>En resumen </vt:lpstr>
      <vt:lpstr>Política fiscal y tipos de cambio fijos</vt:lpstr>
      <vt:lpstr>Gráficamente Política fiscal y tipos de cambio fijos</vt:lpstr>
      <vt:lpstr>Continuación </vt:lpstr>
      <vt:lpstr>EN RESUMEN </vt:lpstr>
      <vt:lpstr>Actividad </vt:lpstr>
      <vt:lpstr>Conclusiones </vt:lpstr>
      <vt:lpstr>Referencias bibliográficas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política de estabilización con tipos de cambio fijos y movilidad de capital.</dc:title>
  <dc:creator>DELL PC</dc:creator>
  <cp:lastModifiedBy>Dra. en A. Elizabeth Adriana Santamaría Mendoza</cp:lastModifiedBy>
  <cp:revision>55</cp:revision>
  <dcterms:created xsi:type="dcterms:W3CDTF">2017-10-16T18:07:07Z</dcterms:created>
  <dcterms:modified xsi:type="dcterms:W3CDTF">2018-09-29T02:18:27Z</dcterms:modified>
</cp:coreProperties>
</file>