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8"/>
  </p:notesMasterIdLst>
  <p:sldIdLst>
    <p:sldId id="256" r:id="rId2"/>
    <p:sldId id="257" r:id="rId3"/>
    <p:sldId id="309" r:id="rId4"/>
    <p:sldId id="308" r:id="rId5"/>
    <p:sldId id="310" r:id="rId6"/>
    <p:sldId id="311" r:id="rId7"/>
    <p:sldId id="312" r:id="rId8"/>
    <p:sldId id="313" r:id="rId9"/>
    <p:sldId id="334" r:id="rId10"/>
    <p:sldId id="314" r:id="rId11"/>
    <p:sldId id="335" r:id="rId12"/>
    <p:sldId id="315" r:id="rId13"/>
    <p:sldId id="316" r:id="rId14"/>
    <p:sldId id="317" r:id="rId15"/>
    <p:sldId id="318" r:id="rId16"/>
    <p:sldId id="328" r:id="rId17"/>
    <p:sldId id="329" r:id="rId18"/>
    <p:sldId id="330" r:id="rId19"/>
    <p:sldId id="319" r:id="rId20"/>
    <p:sldId id="320" r:id="rId21"/>
    <p:sldId id="321" r:id="rId22"/>
    <p:sldId id="322" r:id="rId23"/>
    <p:sldId id="323" r:id="rId24"/>
    <p:sldId id="324" r:id="rId25"/>
    <p:sldId id="325" r:id="rId26"/>
    <p:sldId id="326" r:id="rId27"/>
    <p:sldId id="327" r:id="rId28"/>
    <p:sldId id="331" r:id="rId29"/>
    <p:sldId id="258" r:id="rId30"/>
    <p:sldId id="259" r:id="rId31"/>
    <p:sldId id="260" r:id="rId32"/>
    <p:sldId id="261" r:id="rId33"/>
    <p:sldId id="262" r:id="rId34"/>
    <p:sldId id="263" r:id="rId35"/>
    <p:sldId id="264" r:id="rId36"/>
    <p:sldId id="265" r:id="rId37"/>
    <p:sldId id="266" r:id="rId38"/>
    <p:sldId id="267" r:id="rId39"/>
    <p:sldId id="268" r:id="rId40"/>
    <p:sldId id="269" r:id="rId41"/>
    <p:sldId id="270" r:id="rId42"/>
    <p:sldId id="271" r:id="rId43"/>
    <p:sldId id="272" r:id="rId44"/>
    <p:sldId id="336" r:id="rId45"/>
    <p:sldId id="332" r:id="rId46"/>
    <p:sldId id="333" r:id="rId4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649593-D2A6-4411-AB21-29B6ED29EDC3}"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s-MX"/>
        </a:p>
      </dgm:t>
    </dgm:pt>
    <dgm:pt modelId="{5ED13F33-2D8C-4B2A-80B4-CBB3854DA457}">
      <dgm:prSet phldrT="[Texto]"/>
      <dgm:spPr/>
      <dgm:t>
        <a:bodyPr/>
        <a:lstStyle/>
        <a:p>
          <a:r>
            <a:rPr lang="es-ES" dirty="0"/>
            <a:t>Coyuntural. </a:t>
          </a:r>
          <a:endParaRPr lang="es-MX" dirty="0"/>
        </a:p>
      </dgm:t>
    </dgm:pt>
    <dgm:pt modelId="{477D5C2C-E83E-4CA5-9848-CAEAB538DE50}" type="parTrans" cxnId="{5FF2192E-9408-4453-B70B-AAA49CAF1F2B}">
      <dgm:prSet/>
      <dgm:spPr/>
      <dgm:t>
        <a:bodyPr/>
        <a:lstStyle/>
        <a:p>
          <a:endParaRPr lang="es-MX"/>
        </a:p>
      </dgm:t>
    </dgm:pt>
    <dgm:pt modelId="{597F7F14-D8CC-4487-9DF7-42BA8593635F}" type="sibTrans" cxnId="{5FF2192E-9408-4453-B70B-AAA49CAF1F2B}">
      <dgm:prSet/>
      <dgm:spPr/>
      <dgm:t>
        <a:bodyPr/>
        <a:lstStyle/>
        <a:p>
          <a:endParaRPr lang="es-MX"/>
        </a:p>
      </dgm:t>
    </dgm:pt>
    <dgm:pt modelId="{B931913C-B2F0-4194-8D26-A60AD80829D8}">
      <dgm:prSet/>
      <dgm:spPr/>
      <dgm:t>
        <a:bodyPr/>
        <a:lstStyle/>
        <a:p>
          <a:r>
            <a:rPr lang="es-ES" dirty="0"/>
            <a:t>Estructural. </a:t>
          </a:r>
          <a:endParaRPr lang="es-MX" dirty="0"/>
        </a:p>
      </dgm:t>
    </dgm:pt>
    <dgm:pt modelId="{90D5F9AB-920B-4B6D-8A4F-5B6B3E37DE41}" type="parTrans" cxnId="{AAAA42EE-C967-4168-BDB7-9F71D197FCD5}">
      <dgm:prSet/>
      <dgm:spPr/>
      <dgm:t>
        <a:bodyPr/>
        <a:lstStyle/>
        <a:p>
          <a:endParaRPr lang="es-MX"/>
        </a:p>
      </dgm:t>
    </dgm:pt>
    <dgm:pt modelId="{FE662434-A4EA-4CFF-872C-46CB55F79D0C}" type="sibTrans" cxnId="{AAAA42EE-C967-4168-BDB7-9F71D197FCD5}">
      <dgm:prSet/>
      <dgm:spPr/>
      <dgm:t>
        <a:bodyPr/>
        <a:lstStyle/>
        <a:p>
          <a:endParaRPr lang="es-MX"/>
        </a:p>
      </dgm:t>
    </dgm:pt>
    <dgm:pt modelId="{F0AD24B6-194B-4645-A015-42F98BD7936F}">
      <dgm:prSet/>
      <dgm:spPr/>
      <dgm:t>
        <a:bodyPr/>
        <a:lstStyle/>
        <a:p>
          <a:pPr algn="just"/>
          <a:r>
            <a:rPr lang="es-ES" dirty="0"/>
            <a:t>Su naturaleza es crónica y tiende a persistir a lo largo del tiempo, dado que su origen se encuentra en factores de tipo estructural inherentes al funcionamiento de la economía. </a:t>
          </a:r>
          <a:endParaRPr lang="es-MX" dirty="0"/>
        </a:p>
      </dgm:t>
    </dgm:pt>
    <dgm:pt modelId="{472423AA-8B9C-4550-A546-1B347081D29D}" type="parTrans" cxnId="{DD0BBEA7-F75A-48F8-AEFD-314F8C503280}">
      <dgm:prSet/>
      <dgm:spPr/>
      <dgm:t>
        <a:bodyPr/>
        <a:lstStyle/>
        <a:p>
          <a:endParaRPr lang="es-MX"/>
        </a:p>
      </dgm:t>
    </dgm:pt>
    <dgm:pt modelId="{7316B2C0-BA63-432C-ABC9-8AC6B76D0FFA}" type="sibTrans" cxnId="{DD0BBEA7-F75A-48F8-AEFD-314F8C503280}">
      <dgm:prSet/>
      <dgm:spPr/>
      <dgm:t>
        <a:bodyPr/>
        <a:lstStyle/>
        <a:p>
          <a:endParaRPr lang="es-MX"/>
        </a:p>
      </dgm:t>
    </dgm:pt>
    <dgm:pt modelId="{B44843AF-BA58-4522-AA03-684635743BD8}">
      <dgm:prSet phldrT="[Texto]"/>
      <dgm:spPr/>
      <dgm:t>
        <a:bodyPr/>
        <a:lstStyle/>
        <a:p>
          <a:pPr algn="just"/>
          <a:r>
            <a:rPr lang="es-ES" dirty="0"/>
            <a:t>Tiene una duración temporal determinada y está ocasionado por factores </a:t>
          </a:r>
          <a:r>
            <a:rPr lang="es-MX" dirty="0"/>
            <a:t>cíclicos y/o esporádicos. </a:t>
          </a:r>
        </a:p>
      </dgm:t>
    </dgm:pt>
    <dgm:pt modelId="{2A6C632B-2A1E-4904-B7CC-52A5501987FC}" type="parTrans" cxnId="{C44815E8-D585-46EF-BA5F-9B9243FAE84F}">
      <dgm:prSet/>
      <dgm:spPr/>
      <dgm:t>
        <a:bodyPr/>
        <a:lstStyle/>
        <a:p>
          <a:endParaRPr lang="es-MX"/>
        </a:p>
      </dgm:t>
    </dgm:pt>
    <dgm:pt modelId="{913EE576-45BC-49AC-931B-9D668844AB9D}" type="sibTrans" cxnId="{C44815E8-D585-46EF-BA5F-9B9243FAE84F}">
      <dgm:prSet/>
      <dgm:spPr/>
      <dgm:t>
        <a:bodyPr/>
        <a:lstStyle/>
        <a:p>
          <a:endParaRPr lang="es-MX"/>
        </a:p>
      </dgm:t>
    </dgm:pt>
    <dgm:pt modelId="{DBAB5950-ED42-4688-A4D5-9C2DA3D99409}">
      <dgm:prSet phldrT="[Texto]"/>
      <dgm:spPr/>
      <dgm:t>
        <a:bodyPr/>
        <a:lstStyle/>
        <a:p>
          <a:pPr algn="just"/>
          <a:r>
            <a:rPr lang="es-MX" dirty="0"/>
            <a:t>Este tipo de desajuste es financiado en vez de corregido.</a:t>
          </a:r>
        </a:p>
      </dgm:t>
    </dgm:pt>
    <dgm:pt modelId="{47783D27-B89E-4F88-966F-2275C4622AE2}" type="parTrans" cxnId="{82FB7D8D-15B9-456B-AAB6-A46150D16037}">
      <dgm:prSet/>
      <dgm:spPr/>
      <dgm:t>
        <a:bodyPr/>
        <a:lstStyle/>
        <a:p>
          <a:endParaRPr lang="es-MX"/>
        </a:p>
      </dgm:t>
    </dgm:pt>
    <dgm:pt modelId="{40DDD39B-AAF7-42D5-84D3-5EBB5009DE85}" type="sibTrans" cxnId="{82FB7D8D-15B9-456B-AAB6-A46150D16037}">
      <dgm:prSet/>
      <dgm:spPr/>
      <dgm:t>
        <a:bodyPr/>
        <a:lstStyle/>
        <a:p>
          <a:endParaRPr lang="es-MX"/>
        </a:p>
      </dgm:t>
    </dgm:pt>
    <dgm:pt modelId="{C86427BA-DFB4-4A3F-AC40-4852E9317303}">
      <dgm:prSet/>
      <dgm:spPr/>
      <dgm:t>
        <a:bodyPr/>
        <a:lstStyle/>
        <a:p>
          <a:pPr algn="just"/>
          <a:r>
            <a:rPr lang="es-ES" dirty="0"/>
            <a:t>Este tipo de desequilibrio, antes o después, ha de ser corregido, puesto que su financiación sería muy costosa para un país</a:t>
          </a:r>
          <a:endParaRPr lang="es-MX" dirty="0"/>
        </a:p>
      </dgm:t>
    </dgm:pt>
    <dgm:pt modelId="{3CF91E87-E147-4C9A-90A5-09271F7DFC67}" type="parTrans" cxnId="{713D2355-0169-420F-8AB0-B27FA8C06639}">
      <dgm:prSet/>
      <dgm:spPr/>
      <dgm:t>
        <a:bodyPr/>
        <a:lstStyle/>
        <a:p>
          <a:endParaRPr lang="es-MX"/>
        </a:p>
      </dgm:t>
    </dgm:pt>
    <dgm:pt modelId="{22B22E27-21AE-4A36-B07C-DE4FCE9D9A58}" type="sibTrans" cxnId="{713D2355-0169-420F-8AB0-B27FA8C06639}">
      <dgm:prSet/>
      <dgm:spPr/>
      <dgm:t>
        <a:bodyPr/>
        <a:lstStyle/>
        <a:p>
          <a:endParaRPr lang="es-MX"/>
        </a:p>
      </dgm:t>
    </dgm:pt>
    <dgm:pt modelId="{5B6EED94-7C99-4CE0-9B26-CA997DB1E5F0}" type="pres">
      <dgm:prSet presAssocID="{3A649593-D2A6-4411-AB21-29B6ED29EDC3}" presName="linear" presStyleCnt="0">
        <dgm:presLayoutVars>
          <dgm:animLvl val="lvl"/>
          <dgm:resizeHandles val="exact"/>
        </dgm:presLayoutVars>
      </dgm:prSet>
      <dgm:spPr/>
    </dgm:pt>
    <dgm:pt modelId="{3853BCCF-E2CA-4BEF-98E7-34F0571CB83F}" type="pres">
      <dgm:prSet presAssocID="{5ED13F33-2D8C-4B2A-80B4-CBB3854DA457}" presName="parentText" presStyleLbl="node1" presStyleIdx="0" presStyleCnt="2">
        <dgm:presLayoutVars>
          <dgm:chMax val="0"/>
          <dgm:bulletEnabled val="1"/>
        </dgm:presLayoutVars>
      </dgm:prSet>
      <dgm:spPr/>
    </dgm:pt>
    <dgm:pt modelId="{F953D47B-45FA-4670-BC45-340BD8FF6E8A}" type="pres">
      <dgm:prSet presAssocID="{5ED13F33-2D8C-4B2A-80B4-CBB3854DA457}" presName="childText" presStyleLbl="revTx" presStyleIdx="0" presStyleCnt="2">
        <dgm:presLayoutVars>
          <dgm:bulletEnabled val="1"/>
        </dgm:presLayoutVars>
      </dgm:prSet>
      <dgm:spPr/>
    </dgm:pt>
    <dgm:pt modelId="{EFA8965D-59F7-4489-997F-97850186FC67}" type="pres">
      <dgm:prSet presAssocID="{B931913C-B2F0-4194-8D26-A60AD80829D8}" presName="parentText" presStyleLbl="node1" presStyleIdx="1" presStyleCnt="2">
        <dgm:presLayoutVars>
          <dgm:chMax val="0"/>
          <dgm:bulletEnabled val="1"/>
        </dgm:presLayoutVars>
      </dgm:prSet>
      <dgm:spPr/>
    </dgm:pt>
    <dgm:pt modelId="{56FCE9CD-166F-4976-A898-27BEF9F92A16}" type="pres">
      <dgm:prSet presAssocID="{B931913C-B2F0-4194-8D26-A60AD80829D8}" presName="childText" presStyleLbl="revTx" presStyleIdx="1" presStyleCnt="2">
        <dgm:presLayoutVars>
          <dgm:bulletEnabled val="1"/>
        </dgm:presLayoutVars>
      </dgm:prSet>
      <dgm:spPr/>
    </dgm:pt>
  </dgm:ptLst>
  <dgm:cxnLst>
    <dgm:cxn modelId="{713D2355-0169-420F-8AB0-B27FA8C06639}" srcId="{B931913C-B2F0-4194-8D26-A60AD80829D8}" destId="{C86427BA-DFB4-4A3F-AC40-4852E9317303}" srcOrd="1" destOrd="0" parTransId="{3CF91E87-E147-4C9A-90A5-09271F7DFC67}" sibTransId="{22B22E27-21AE-4A36-B07C-DE4FCE9D9A58}"/>
    <dgm:cxn modelId="{5BCDD44A-3822-4F38-BC32-490CCD1695C0}" type="presOf" srcId="{5ED13F33-2D8C-4B2A-80B4-CBB3854DA457}" destId="{3853BCCF-E2CA-4BEF-98E7-34F0571CB83F}" srcOrd="0" destOrd="0" presId="urn:microsoft.com/office/officeart/2005/8/layout/vList2"/>
    <dgm:cxn modelId="{AE1EB42D-00D7-4C63-AFE4-6D6DEAE3ADBE}" type="presOf" srcId="{DBAB5950-ED42-4688-A4D5-9C2DA3D99409}" destId="{F953D47B-45FA-4670-BC45-340BD8FF6E8A}" srcOrd="0" destOrd="1" presId="urn:microsoft.com/office/officeart/2005/8/layout/vList2"/>
    <dgm:cxn modelId="{AC680216-6630-4739-9E64-34F3C00884D5}" type="presOf" srcId="{B931913C-B2F0-4194-8D26-A60AD80829D8}" destId="{EFA8965D-59F7-4489-997F-97850186FC67}" srcOrd="0" destOrd="0" presId="urn:microsoft.com/office/officeart/2005/8/layout/vList2"/>
    <dgm:cxn modelId="{591C33BF-D9C1-4C1B-8E90-D560824EBAFF}" type="presOf" srcId="{C86427BA-DFB4-4A3F-AC40-4852E9317303}" destId="{56FCE9CD-166F-4976-A898-27BEF9F92A16}" srcOrd="0" destOrd="1" presId="urn:microsoft.com/office/officeart/2005/8/layout/vList2"/>
    <dgm:cxn modelId="{5E5BBC91-93CB-43EA-92E5-F33649A64B05}" type="presOf" srcId="{B44843AF-BA58-4522-AA03-684635743BD8}" destId="{F953D47B-45FA-4670-BC45-340BD8FF6E8A}" srcOrd="0" destOrd="0" presId="urn:microsoft.com/office/officeart/2005/8/layout/vList2"/>
    <dgm:cxn modelId="{82FB7D8D-15B9-456B-AAB6-A46150D16037}" srcId="{5ED13F33-2D8C-4B2A-80B4-CBB3854DA457}" destId="{DBAB5950-ED42-4688-A4D5-9C2DA3D99409}" srcOrd="1" destOrd="0" parTransId="{47783D27-B89E-4F88-966F-2275C4622AE2}" sibTransId="{40DDD39B-AAF7-42D5-84D3-5EBB5009DE85}"/>
    <dgm:cxn modelId="{AAAA42EE-C967-4168-BDB7-9F71D197FCD5}" srcId="{3A649593-D2A6-4411-AB21-29B6ED29EDC3}" destId="{B931913C-B2F0-4194-8D26-A60AD80829D8}" srcOrd="1" destOrd="0" parTransId="{90D5F9AB-920B-4B6D-8A4F-5B6B3E37DE41}" sibTransId="{FE662434-A4EA-4CFF-872C-46CB55F79D0C}"/>
    <dgm:cxn modelId="{C44815E8-D585-46EF-BA5F-9B9243FAE84F}" srcId="{5ED13F33-2D8C-4B2A-80B4-CBB3854DA457}" destId="{B44843AF-BA58-4522-AA03-684635743BD8}" srcOrd="0" destOrd="0" parTransId="{2A6C632B-2A1E-4904-B7CC-52A5501987FC}" sibTransId="{913EE576-45BC-49AC-931B-9D668844AB9D}"/>
    <dgm:cxn modelId="{C0860384-78D3-480C-904C-5D9B6D512159}" type="presOf" srcId="{3A649593-D2A6-4411-AB21-29B6ED29EDC3}" destId="{5B6EED94-7C99-4CE0-9B26-CA997DB1E5F0}" srcOrd="0" destOrd="0" presId="urn:microsoft.com/office/officeart/2005/8/layout/vList2"/>
    <dgm:cxn modelId="{9EEBF0BE-1E8D-4DA0-8EEF-18C64B8547BE}" type="presOf" srcId="{F0AD24B6-194B-4645-A015-42F98BD7936F}" destId="{56FCE9CD-166F-4976-A898-27BEF9F92A16}" srcOrd="0" destOrd="0" presId="urn:microsoft.com/office/officeart/2005/8/layout/vList2"/>
    <dgm:cxn modelId="{5FF2192E-9408-4453-B70B-AAA49CAF1F2B}" srcId="{3A649593-D2A6-4411-AB21-29B6ED29EDC3}" destId="{5ED13F33-2D8C-4B2A-80B4-CBB3854DA457}" srcOrd="0" destOrd="0" parTransId="{477D5C2C-E83E-4CA5-9848-CAEAB538DE50}" sibTransId="{597F7F14-D8CC-4487-9DF7-42BA8593635F}"/>
    <dgm:cxn modelId="{DD0BBEA7-F75A-48F8-AEFD-314F8C503280}" srcId="{B931913C-B2F0-4194-8D26-A60AD80829D8}" destId="{F0AD24B6-194B-4645-A015-42F98BD7936F}" srcOrd="0" destOrd="0" parTransId="{472423AA-8B9C-4550-A546-1B347081D29D}" sibTransId="{7316B2C0-BA63-432C-ABC9-8AC6B76D0FFA}"/>
    <dgm:cxn modelId="{29F5B120-F019-4B56-B0F2-74DE41D470A2}" type="presParOf" srcId="{5B6EED94-7C99-4CE0-9B26-CA997DB1E5F0}" destId="{3853BCCF-E2CA-4BEF-98E7-34F0571CB83F}" srcOrd="0" destOrd="0" presId="urn:microsoft.com/office/officeart/2005/8/layout/vList2"/>
    <dgm:cxn modelId="{E5E72181-EBB3-457A-8202-C2914C02BDB8}" type="presParOf" srcId="{5B6EED94-7C99-4CE0-9B26-CA997DB1E5F0}" destId="{F953D47B-45FA-4670-BC45-340BD8FF6E8A}" srcOrd="1" destOrd="0" presId="urn:microsoft.com/office/officeart/2005/8/layout/vList2"/>
    <dgm:cxn modelId="{4F174662-E2EA-491D-AA40-5B1A5B01223C}" type="presParOf" srcId="{5B6EED94-7C99-4CE0-9B26-CA997DB1E5F0}" destId="{EFA8965D-59F7-4489-997F-97850186FC67}" srcOrd="2" destOrd="0" presId="urn:microsoft.com/office/officeart/2005/8/layout/vList2"/>
    <dgm:cxn modelId="{FA3572E7-6763-4339-AB96-DF8CFD7B2428}" type="presParOf" srcId="{5B6EED94-7C99-4CE0-9B26-CA997DB1E5F0}" destId="{56FCE9CD-166F-4976-A898-27BEF9F92A16}"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53BCCF-E2CA-4BEF-98E7-34F0571CB83F}">
      <dsp:nvSpPr>
        <dsp:cNvPr id="0" name=""/>
        <dsp:cNvSpPr/>
      </dsp:nvSpPr>
      <dsp:spPr>
        <a:xfrm>
          <a:off x="0" y="45055"/>
          <a:ext cx="8064896" cy="551655"/>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s-ES" sz="2300" kern="1200" dirty="0"/>
            <a:t>Coyuntural. </a:t>
          </a:r>
          <a:endParaRPr lang="es-MX" sz="2300" kern="1200" dirty="0"/>
        </a:p>
      </dsp:txBody>
      <dsp:txXfrm>
        <a:off x="26930" y="71985"/>
        <a:ext cx="8011036" cy="497795"/>
      </dsp:txXfrm>
    </dsp:sp>
    <dsp:sp modelId="{F953D47B-45FA-4670-BC45-340BD8FF6E8A}">
      <dsp:nvSpPr>
        <dsp:cNvPr id="0" name=""/>
        <dsp:cNvSpPr/>
      </dsp:nvSpPr>
      <dsp:spPr>
        <a:xfrm>
          <a:off x="0" y="596710"/>
          <a:ext cx="8064896" cy="8807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60" tIns="29210" rIns="163576" bIns="29210" numCol="1" spcCol="1270" anchor="t" anchorCtr="0">
          <a:noAutofit/>
        </a:bodyPr>
        <a:lstStyle/>
        <a:p>
          <a:pPr marL="171450" lvl="1" indent="-171450" algn="just" defTabSz="800100">
            <a:lnSpc>
              <a:spcPct val="90000"/>
            </a:lnSpc>
            <a:spcBef>
              <a:spcPct val="0"/>
            </a:spcBef>
            <a:spcAft>
              <a:spcPct val="20000"/>
            </a:spcAft>
            <a:buChar char="•"/>
          </a:pPr>
          <a:r>
            <a:rPr lang="es-ES" sz="1800" kern="1200" dirty="0"/>
            <a:t>Tiene una duración temporal determinada y está ocasionado por factores </a:t>
          </a:r>
          <a:r>
            <a:rPr lang="es-MX" sz="1800" kern="1200" dirty="0"/>
            <a:t>cíclicos y/o esporádicos. </a:t>
          </a:r>
        </a:p>
        <a:p>
          <a:pPr marL="171450" lvl="1" indent="-171450" algn="just" defTabSz="800100">
            <a:lnSpc>
              <a:spcPct val="90000"/>
            </a:lnSpc>
            <a:spcBef>
              <a:spcPct val="0"/>
            </a:spcBef>
            <a:spcAft>
              <a:spcPct val="20000"/>
            </a:spcAft>
            <a:buChar char="•"/>
          </a:pPr>
          <a:r>
            <a:rPr lang="es-MX" sz="1800" kern="1200" dirty="0"/>
            <a:t>Este tipo de desajuste es financiado en vez de corregido.</a:t>
          </a:r>
        </a:p>
      </dsp:txBody>
      <dsp:txXfrm>
        <a:off x="0" y="596710"/>
        <a:ext cx="8064896" cy="880785"/>
      </dsp:txXfrm>
    </dsp:sp>
    <dsp:sp modelId="{EFA8965D-59F7-4489-997F-97850186FC67}">
      <dsp:nvSpPr>
        <dsp:cNvPr id="0" name=""/>
        <dsp:cNvSpPr/>
      </dsp:nvSpPr>
      <dsp:spPr>
        <a:xfrm>
          <a:off x="0" y="1477495"/>
          <a:ext cx="8064896" cy="551655"/>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s-ES" sz="2300" kern="1200" dirty="0"/>
            <a:t>Estructural. </a:t>
          </a:r>
          <a:endParaRPr lang="es-MX" sz="2300" kern="1200" dirty="0"/>
        </a:p>
      </dsp:txBody>
      <dsp:txXfrm>
        <a:off x="26930" y="1504425"/>
        <a:ext cx="8011036" cy="497795"/>
      </dsp:txXfrm>
    </dsp:sp>
    <dsp:sp modelId="{56FCE9CD-166F-4976-A898-27BEF9F92A16}">
      <dsp:nvSpPr>
        <dsp:cNvPr id="0" name=""/>
        <dsp:cNvSpPr/>
      </dsp:nvSpPr>
      <dsp:spPr>
        <a:xfrm>
          <a:off x="0" y="2029150"/>
          <a:ext cx="8064896" cy="1380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60" tIns="29210" rIns="163576" bIns="29210" numCol="1" spcCol="1270" anchor="t" anchorCtr="0">
          <a:noAutofit/>
        </a:bodyPr>
        <a:lstStyle/>
        <a:p>
          <a:pPr marL="171450" lvl="1" indent="-171450" algn="just" defTabSz="800100">
            <a:lnSpc>
              <a:spcPct val="90000"/>
            </a:lnSpc>
            <a:spcBef>
              <a:spcPct val="0"/>
            </a:spcBef>
            <a:spcAft>
              <a:spcPct val="20000"/>
            </a:spcAft>
            <a:buChar char="•"/>
          </a:pPr>
          <a:r>
            <a:rPr lang="es-ES" sz="1800" kern="1200" dirty="0"/>
            <a:t>Su naturaleza es crónica y tiende a persistir a lo largo del tiempo, dado que su origen se encuentra en factores de tipo estructural inherentes al funcionamiento de la economía. </a:t>
          </a:r>
          <a:endParaRPr lang="es-MX" sz="1800" kern="1200" dirty="0"/>
        </a:p>
        <a:p>
          <a:pPr marL="171450" lvl="1" indent="-171450" algn="just" defTabSz="800100">
            <a:lnSpc>
              <a:spcPct val="90000"/>
            </a:lnSpc>
            <a:spcBef>
              <a:spcPct val="0"/>
            </a:spcBef>
            <a:spcAft>
              <a:spcPct val="20000"/>
            </a:spcAft>
            <a:buChar char="•"/>
          </a:pPr>
          <a:r>
            <a:rPr lang="es-ES" sz="1800" kern="1200" dirty="0"/>
            <a:t>Este tipo de desequilibrio, antes o después, ha de ser corregido, puesto que su financiación sería muy costosa para un país</a:t>
          </a:r>
          <a:endParaRPr lang="es-MX" sz="1800" kern="1200" dirty="0"/>
        </a:p>
      </dsp:txBody>
      <dsp:txXfrm>
        <a:off x="0" y="2029150"/>
        <a:ext cx="8064896" cy="138069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44C410-DD27-4826-B958-3401B8B309E5}" type="datetimeFigureOut">
              <a:rPr lang="es-MX" smtClean="0"/>
              <a:t>28/09/2018</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322A67-623C-4CFF-81BE-EE31C7B65AD5}" type="slidenum">
              <a:rPr lang="es-MX" smtClean="0"/>
              <a:t>‹Nº›</a:t>
            </a:fld>
            <a:endParaRPr lang="es-MX"/>
          </a:p>
        </p:txBody>
      </p:sp>
    </p:spTree>
    <p:extLst>
      <p:ext uri="{BB962C8B-B14F-4D97-AF65-F5344CB8AC3E}">
        <p14:creationId xmlns:p14="http://schemas.microsoft.com/office/powerpoint/2010/main" val="479323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9" name="Rectangle 8"/>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866440" y="2226503"/>
            <a:ext cx="5917679" cy="2550877"/>
          </a:xfrm>
        </p:spPr>
        <p:txBody>
          <a:bodyPr anchor="b"/>
          <a:lstStyle>
            <a:lvl1pPr>
              <a:defRPr sz="48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66440" y="4777380"/>
            <a:ext cx="591767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editar el estilo de subtítulo del patrón</a:t>
            </a:r>
            <a:endParaRPr lang="en-US" dirty="0"/>
          </a:p>
        </p:txBody>
      </p:sp>
      <p:sp>
        <p:nvSpPr>
          <p:cNvPr id="4" name="Date Placeholder 3"/>
          <p:cNvSpPr>
            <a:spLocks noGrp="1"/>
          </p:cNvSpPr>
          <p:nvPr>
            <p:ph type="dt" sz="half" idx="10"/>
          </p:nvPr>
        </p:nvSpPr>
        <p:spPr bwMode="gray">
          <a:xfrm rot="5400000">
            <a:off x="7498080" y="1828800"/>
            <a:ext cx="990599" cy="228659"/>
          </a:xfrm>
        </p:spPr>
        <p:txBody>
          <a:bodyPr anchor="t"/>
          <a:lstStyle>
            <a:lvl1pPr algn="l">
              <a:defRPr b="0" i="0">
                <a:solidFill>
                  <a:schemeClr val="bg1">
                    <a:alpha val="60000"/>
                  </a:schemeClr>
                </a:solidFill>
              </a:defRPr>
            </a:lvl1pPr>
          </a:lstStyle>
          <a:p>
            <a:fld id="{EF2C05E4-5DA3-4891-B51A-A519BF2EDCCC}" type="datetime1">
              <a:rPr lang="es-MX" smtClean="0"/>
              <a:t>28/09/2018</a:t>
            </a:fld>
            <a:endParaRPr lang="es-MX"/>
          </a:p>
        </p:txBody>
      </p:sp>
      <p:sp>
        <p:nvSpPr>
          <p:cNvPr id="5" name="Footer Placeholder 4"/>
          <p:cNvSpPr>
            <a:spLocks noGrp="1"/>
          </p:cNvSpPr>
          <p:nvPr>
            <p:ph type="ftr" sz="quarter" idx="11"/>
          </p:nvPr>
        </p:nvSpPr>
        <p:spPr bwMode="gray">
          <a:xfrm rot="5400000">
            <a:off x="6236208" y="3264408"/>
            <a:ext cx="3859795" cy="228660"/>
          </a:xfrm>
        </p:spPr>
        <p:txBody>
          <a:bodyPr/>
          <a:lstStyle>
            <a:lvl1pPr>
              <a:defRPr b="0" i="0">
                <a:solidFill>
                  <a:schemeClr val="bg1">
                    <a:alpha val="60000"/>
                  </a:schemeClr>
                </a:solidFill>
              </a:defRPr>
            </a:lvl1pPr>
          </a:lstStyle>
          <a:p>
            <a:endParaRPr lang="es-MX"/>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BF9EE9EF-066A-49CE-A79D-8A5BCE414D8C}" type="slidenum">
              <a:rPr lang="es-MX" smtClean="0"/>
              <a:t>‹Nº›</a:t>
            </a:fld>
            <a:endParaRPr lang="es-MX"/>
          </a:p>
        </p:txBody>
      </p:sp>
    </p:spTree>
    <p:extLst>
      <p:ext uri="{BB962C8B-B14F-4D97-AF65-F5344CB8AC3E}">
        <p14:creationId xmlns:p14="http://schemas.microsoft.com/office/powerpoint/2010/main" val="51606138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Imagen panorámica con descripció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D1DD6C32-A74B-42FD-88CE-B9270632D3C0}" type="datetime1">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BF9EE9EF-066A-49CE-A79D-8A5BCE414D8C}" type="slidenum">
              <a:rPr lang="es-MX" smtClean="0"/>
              <a:t>‹Nº›</a:t>
            </a:fld>
            <a:endParaRPr lang="es-MX"/>
          </a:p>
        </p:txBody>
      </p:sp>
    </p:spTree>
    <p:extLst>
      <p:ext uri="{BB962C8B-B14F-4D97-AF65-F5344CB8AC3E}">
        <p14:creationId xmlns:p14="http://schemas.microsoft.com/office/powerpoint/2010/main" val="1862108149"/>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927100"/>
            <a:ext cx="6422005" cy="1692720"/>
          </a:xfrm>
        </p:spPr>
        <p:txBody>
          <a:bodyPr/>
          <a:lstStyle>
            <a:lvl1pPr>
              <a:defRPr sz="3600"/>
            </a:lvl1pPr>
          </a:lstStyle>
          <a:p>
            <a:r>
              <a:rPr lang="es-ES"/>
              <a:t>Haga clic para modificar el estilo de título del patrón</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4" name="Date Placeholder 3"/>
          <p:cNvSpPr>
            <a:spLocks noGrp="1"/>
          </p:cNvSpPr>
          <p:nvPr>
            <p:ph type="dt" sz="half" idx="10"/>
          </p:nvPr>
        </p:nvSpPr>
        <p:spPr/>
        <p:txBody>
          <a:bodyPr/>
          <a:lstStyle/>
          <a:p>
            <a:fld id="{D1DD6C32-A74B-42FD-88CE-B9270632D3C0}"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F9EE9EF-066A-49CE-A79D-8A5BCE414D8C}" type="slidenum">
              <a:rPr lang="es-MX" smtClean="0"/>
              <a:t>‹Nº›</a:t>
            </a:fld>
            <a:endParaRPr lang="es-MX"/>
          </a:p>
        </p:txBody>
      </p:sp>
    </p:spTree>
    <p:extLst>
      <p:ext uri="{BB962C8B-B14F-4D97-AF65-F5344CB8AC3E}">
        <p14:creationId xmlns:p14="http://schemas.microsoft.com/office/powerpoint/2010/main" val="673257295"/>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sp>
      </p:grpSp>
      <p:sp>
        <p:nvSpPr>
          <p:cNvPr id="23" name="TextBox 22"/>
          <p:cNvSpPr txBox="1"/>
          <p:nvPr/>
        </p:nvSpPr>
        <p:spPr bwMode="gray">
          <a:xfrm>
            <a:off x="647430" y="651690"/>
            <a:ext cx="601591"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14" name="TextBox 13"/>
          <p:cNvSpPr txBox="1"/>
          <p:nvPr/>
        </p:nvSpPr>
        <p:spPr bwMode="gray">
          <a:xfrm>
            <a:off x="7069418" y="2900292"/>
            <a:ext cx="619063"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28060" y="927099"/>
            <a:ext cx="6160385" cy="2882179"/>
          </a:xfrm>
        </p:spPr>
        <p:txBody>
          <a:bodyPr anchor="ctr"/>
          <a:lstStyle>
            <a:lvl1pPr>
              <a:defRPr sz="3600"/>
            </a:lvl1pPr>
          </a:lstStyle>
          <a:p>
            <a:r>
              <a:rPr lang="es-ES"/>
              <a:t>Haga clic para modificar el estilo de título del patrón</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4" name="Date Placeholder 3"/>
          <p:cNvSpPr>
            <a:spLocks noGrp="1"/>
          </p:cNvSpPr>
          <p:nvPr>
            <p:ph type="dt" sz="half" idx="10"/>
          </p:nvPr>
        </p:nvSpPr>
        <p:spPr/>
        <p:txBody>
          <a:bodyPr/>
          <a:lstStyle/>
          <a:p>
            <a:fld id="{D1DD6C32-A74B-42FD-88CE-B9270632D3C0}"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F9EE9EF-066A-49CE-A79D-8A5BCE414D8C}" type="slidenum">
              <a:rPr lang="es-MX" smtClean="0"/>
              <a:t>‹Nº›</a:t>
            </a:fld>
            <a:endParaRPr lang="es-MX"/>
          </a:p>
        </p:txBody>
      </p:sp>
    </p:spTree>
    <p:extLst>
      <p:ext uri="{BB962C8B-B14F-4D97-AF65-F5344CB8AC3E}">
        <p14:creationId xmlns:p14="http://schemas.microsoft.com/office/powerpoint/2010/main" val="2594630064"/>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grpSp>
        <p:nvGrpSpPr>
          <p:cNvPr id="9" name="Group 8"/>
          <p:cNvGrpSpPr/>
          <p:nvPr/>
        </p:nvGrpSpPr>
        <p:grpSpPr>
          <a:xfrm>
            <a:off x="-1588" y="0"/>
            <a:ext cx="9145588" cy="6860798"/>
            <a:chOff x="-1588" y="0"/>
            <a:chExt cx="9145588" cy="6860798"/>
          </a:xfrm>
        </p:grpSpPr>
        <p:sp>
          <p:nvSpPr>
            <p:cNvPr id="10" name="Rectangle 9"/>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66441" y="5024908"/>
            <a:ext cx="6422004" cy="994891"/>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D1DD6C32-A74B-42FD-88CE-B9270632D3C0}"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F9EE9EF-066A-49CE-A79D-8A5BCE414D8C}" type="slidenum">
              <a:rPr lang="es-MX" smtClean="0"/>
              <a:t>‹Nº›</a:t>
            </a:fld>
            <a:endParaRPr lang="es-MX"/>
          </a:p>
        </p:txBody>
      </p:sp>
    </p:spTree>
    <p:extLst>
      <p:ext uri="{BB962C8B-B14F-4D97-AF65-F5344CB8AC3E}">
        <p14:creationId xmlns:p14="http://schemas.microsoft.com/office/powerpoint/2010/main" val="4294101259"/>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423593" cy="709864"/>
          </a:xfrm>
        </p:spPr>
        <p:txBody>
          <a:bodyPr/>
          <a:lstStyle>
            <a:lvl1pPr>
              <a:defRPr sz="3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2" name="Text Placeholder 3"/>
          <p:cNvSpPr>
            <a:spLocks noGrp="1"/>
          </p:cNvSpPr>
          <p:nvPr>
            <p:ph type="body" sz="half" idx="15"/>
          </p:nvPr>
        </p:nvSpPr>
        <p:spPr>
          <a:xfrm>
            <a:off x="866440" y="3147164"/>
            <a:ext cx="2313432"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3" name="Text Placeholder 3"/>
          <p:cNvSpPr>
            <a:spLocks noGrp="1"/>
          </p:cNvSpPr>
          <p:nvPr>
            <p:ph type="body" sz="half" idx="16"/>
          </p:nvPr>
        </p:nvSpPr>
        <p:spPr>
          <a:xfrm>
            <a:off x="3408471" y="3147164"/>
            <a:ext cx="2318918"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4" name="Text Placeholder 3"/>
          <p:cNvSpPr>
            <a:spLocks noGrp="1"/>
          </p:cNvSpPr>
          <p:nvPr>
            <p:ph type="body" sz="half" idx="17"/>
          </p:nvPr>
        </p:nvSpPr>
        <p:spPr>
          <a:xfrm>
            <a:off x="5960935" y="3147164"/>
            <a:ext cx="2316625"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cxnSp>
        <p:nvCxnSpPr>
          <p:cNvPr id="17" name="Straight Connector 16"/>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D1DD6C32-A74B-42FD-88CE-B9270632D3C0}" type="datetime1">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BF9EE9EF-066A-49CE-A79D-8A5BCE414D8C}" type="slidenum">
              <a:rPr lang="es-MX" smtClean="0"/>
              <a:t>‹Nº›</a:t>
            </a:fld>
            <a:endParaRPr lang="es-MX"/>
          </a:p>
        </p:txBody>
      </p:sp>
    </p:spTree>
    <p:extLst>
      <p:ext uri="{BB962C8B-B14F-4D97-AF65-F5344CB8AC3E}">
        <p14:creationId xmlns:p14="http://schemas.microsoft.com/office/powerpoint/2010/main" val="1153859256"/>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345260" cy="709864"/>
          </a:xfrm>
        </p:spPr>
        <p:txBody>
          <a:bodyPr/>
          <a:lstStyle>
            <a:lvl1pPr>
              <a:defRPr sz="3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3" name="Text Placeholder 3"/>
          <p:cNvSpPr>
            <a:spLocks noGrp="1"/>
          </p:cNvSpPr>
          <p:nvPr>
            <p:ph type="body" sz="half" idx="18"/>
          </p:nvPr>
        </p:nvSpPr>
        <p:spPr>
          <a:xfrm>
            <a:off x="866439" y="4837558"/>
            <a:ext cx="231343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19"/>
          </p:nvPr>
        </p:nvSpPr>
        <p:spPr>
          <a:xfrm>
            <a:off x="3411125" y="484820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7" name="Text Placeholder 3"/>
          <p:cNvSpPr>
            <a:spLocks noGrp="1"/>
          </p:cNvSpPr>
          <p:nvPr>
            <p:ph type="body" sz="half" idx="20"/>
          </p:nvPr>
        </p:nvSpPr>
        <p:spPr>
          <a:xfrm>
            <a:off x="5958642" y="483755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cxnSp>
        <p:nvCxnSpPr>
          <p:cNvPr id="40" name="Straight Connector 39"/>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D1DD6C32-A74B-42FD-88CE-B9270632D3C0}" type="datetime1">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BF9EE9EF-066A-49CE-A79D-8A5BCE414D8C}" type="slidenum">
              <a:rPr lang="es-MX" smtClean="0"/>
              <a:t>‹Nº›</a:t>
            </a:fld>
            <a:endParaRPr lang="es-MX"/>
          </a:p>
        </p:txBody>
      </p:sp>
    </p:spTree>
    <p:extLst>
      <p:ext uri="{BB962C8B-B14F-4D97-AF65-F5344CB8AC3E}">
        <p14:creationId xmlns:p14="http://schemas.microsoft.com/office/powerpoint/2010/main" val="2539924477"/>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7621301" y="6387910"/>
            <a:ext cx="990599" cy="228659"/>
          </a:xfrm>
        </p:spPr>
        <p:txBody>
          <a:bodyPr/>
          <a:lstStyle/>
          <a:p>
            <a:fld id="{CEC26726-B426-4D69-813C-BDBFA3BD551D}" type="datetime1">
              <a:rPr lang="es-MX" smtClean="0"/>
              <a:t>28/09/2018</a:t>
            </a:fld>
            <a:endParaRPr lang="es-MX"/>
          </a:p>
        </p:txBody>
      </p:sp>
      <p:sp>
        <p:nvSpPr>
          <p:cNvPr id="5" name="Footer Placeholder 4"/>
          <p:cNvSpPr>
            <a:spLocks noGrp="1"/>
          </p:cNvSpPr>
          <p:nvPr>
            <p:ph type="ftr" sz="quarter" idx="11"/>
          </p:nvPr>
        </p:nvSpPr>
        <p:spPr>
          <a:xfrm>
            <a:off x="516133" y="6387910"/>
            <a:ext cx="3859795" cy="228660"/>
          </a:xfrm>
        </p:spPr>
        <p:txBody>
          <a:bodyPr/>
          <a:lstStyle/>
          <a:p>
            <a:endParaRPr lang="es-MX"/>
          </a:p>
        </p:txBody>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F9EE9EF-066A-49CE-A79D-8A5BCE414D8C}" type="slidenum">
              <a:rPr lang="es-MX" smtClean="0"/>
              <a:t>‹Nº›</a:t>
            </a:fld>
            <a:endParaRPr lang="es-MX"/>
          </a:p>
        </p:txBody>
      </p:sp>
    </p:spTree>
    <p:extLst>
      <p:ext uri="{BB962C8B-B14F-4D97-AF65-F5344CB8AC3E}">
        <p14:creationId xmlns:p14="http://schemas.microsoft.com/office/powerpoint/2010/main" val="329845972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7" name="Group 6"/>
          <p:cNvGrpSpPr/>
          <p:nvPr/>
        </p:nvGrpSpPr>
        <p:grpSpPr>
          <a:xfrm>
            <a:off x="-1588" y="0"/>
            <a:ext cx="9120420" cy="6860798"/>
            <a:chOff x="-1588" y="0"/>
            <a:chExt cx="9120420" cy="6860798"/>
          </a:xfrm>
        </p:grpSpPr>
        <p:sp>
          <p:nvSpPr>
            <p:cNvPr id="11" name="Rectangle 10"/>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sp>
      <p:sp>
        <p:nvSpPr>
          <p:cNvPr id="2" name="Vertical Title 1"/>
          <p:cNvSpPr>
            <a:spLocks noGrp="1"/>
          </p:cNvSpPr>
          <p:nvPr>
            <p:ph type="title" orient="vert"/>
          </p:nvPr>
        </p:nvSpPr>
        <p:spPr>
          <a:xfrm>
            <a:off x="6174928" y="1447799"/>
            <a:ext cx="1113516" cy="4572001"/>
          </a:xfrm>
        </p:spPr>
        <p:txBody>
          <a:bodyPr vert="eaVert" anchor="ctr"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384FB18-A664-44ED-872D-C78FA32351B4}" type="datetime1">
              <a:rPr lang="es-MX" smtClean="0"/>
              <a:t>28/09/2018</a:t>
            </a:fld>
            <a:endParaRPr lang="es-MX"/>
          </a:p>
        </p:txBody>
      </p:sp>
      <p:sp>
        <p:nvSpPr>
          <p:cNvPr id="5" name="Footer Placeholder 4"/>
          <p:cNvSpPr>
            <a:spLocks noGrp="1"/>
          </p:cNvSpPr>
          <p:nvPr>
            <p:ph type="ftr" sz="quarter" idx="11"/>
          </p:nvPr>
        </p:nvSpPr>
        <p:spPr>
          <a:xfrm>
            <a:off x="538546" y="6365498"/>
            <a:ext cx="3859795" cy="228660"/>
          </a:xfrm>
        </p:spPr>
        <p:txBody>
          <a:bodyPr/>
          <a:lstStyle/>
          <a:p>
            <a:endParaRPr lang="es-MX"/>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F9EE9EF-066A-49CE-A79D-8A5BCE414D8C}" type="slidenum">
              <a:rPr lang="es-MX" smtClean="0"/>
              <a:t>‹Nº›</a:t>
            </a:fld>
            <a:endParaRPr lang="es-MX"/>
          </a:p>
        </p:txBody>
      </p:sp>
    </p:spTree>
    <p:extLst>
      <p:ext uri="{BB962C8B-B14F-4D97-AF65-F5344CB8AC3E}">
        <p14:creationId xmlns:p14="http://schemas.microsoft.com/office/powerpoint/2010/main" val="225252665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nchor="ctr"/>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1E86828-347F-433B-AF19-F01E3F1C123D}"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BF9EE9EF-066A-49CE-A79D-8A5BCE414D8C}" type="slidenum">
              <a:rPr lang="es-MX" smtClean="0"/>
              <a:t>‹Nº›</a:t>
            </a:fld>
            <a:endParaRPr lang="es-MX"/>
          </a:p>
        </p:txBody>
      </p:sp>
    </p:spTree>
    <p:extLst>
      <p:ext uri="{BB962C8B-B14F-4D97-AF65-F5344CB8AC3E}">
        <p14:creationId xmlns:p14="http://schemas.microsoft.com/office/powerpoint/2010/main" val="187142484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7" name="Group 6"/>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77534" y="2257588"/>
            <a:ext cx="3090672" cy="3020344"/>
          </a:xfrm>
        </p:spPr>
        <p:txBody>
          <a:bodyPr anchor="ctr"/>
          <a:lstStyle>
            <a:lvl1pPr algn="l">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766B2C3E-9EDB-47A0-B411-EB22635B4CAA}"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BF9EE9EF-066A-49CE-A79D-8A5BCE414D8C}" type="slidenum">
              <a:rPr lang="es-MX" smtClean="0"/>
              <a:t>‹Nº›</a:t>
            </a:fld>
            <a:endParaRPr lang="es-MX"/>
          </a:p>
        </p:txBody>
      </p:sp>
    </p:spTree>
    <p:extLst>
      <p:ext uri="{BB962C8B-B14F-4D97-AF65-F5344CB8AC3E}">
        <p14:creationId xmlns:p14="http://schemas.microsoft.com/office/powerpoint/2010/main" val="3635296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s-ES"/>
              <a:t>Haga clic para modificar el estilo de título del patrón</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FC66A544-42F7-48B7-BA56-CB868E9802F0}" type="datetime1">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BF9EE9EF-066A-49CE-A79D-8A5BCE414D8C}" type="slidenum">
              <a:rPr lang="es-MX" smtClean="0"/>
              <a:t>‹Nº›</a:t>
            </a:fld>
            <a:endParaRPr lang="es-MX"/>
          </a:p>
        </p:txBody>
      </p:sp>
    </p:spTree>
    <p:extLst>
      <p:ext uri="{BB962C8B-B14F-4D97-AF65-F5344CB8AC3E}">
        <p14:creationId xmlns:p14="http://schemas.microsoft.com/office/powerpoint/2010/main" val="380482788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D796C818-2E44-4253-8E93-E8BAA05E596B}" type="datetime1">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BF9EE9EF-066A-49CE-A79D-8A5BCE414D8C}" type="slidenum">
              <a:rPr lang="es-MX" smtClean="0"/>
              <a:t>‹Nº›</a:t>
            </a:fld>
            <a:endParaRPr lang="es-MX"/>
          </a:p>
        </p:txBody>
      </p:sp>
    </p:spTree>
    <p:extLst>
      <p:ext uri="{BB962C8B-B14F-4D97-AF65-F5344CB8AC3E}">
        <p14:creationId xmlns:p14="http://schemas.microsoft.com/office/powerpoint/2010/main" val="107585925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D1DD6C32-A74B-42FD-88CE-B9270632D3C0}" type="datetime1">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BF9EE9EF-066A-49CE-A79D-8A5BCE414D8C}" type="slidenum">
              <a:rPr lang="es-MX" smtClean="0"/>
              <a:t>‹Nº›</a:t>
            </a:fld>
            <a:endParaRPr lang="es-MX"/>
          </a:p>
        </p:txBody>
      </p:sp>
    </p:spTree>
    <p:extLst>
      <p:ext uri="{BB962C8B-B14F-4D97-AF65-F5344CB8AC3E}">
        <p14:creationId xmlns:p14="http://schemas.microsoft.com/office/powerpoint/2010/main" val="1635057"/>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Rectangle 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fld id="{CFAD3EF1-0A02-423C-927C-5E653FD15778}" type="datetime1">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a:xfrm>
            <a:off x="7678616" y="295730"/>
            <a:ext cx="791308" cy="767687"/>
          </a:xfrm>
          <a:prstGeom prst="rect">
            <a:avLst/>
          </a:prstGeom>
        </p:spPr>
        <p:txBody>
          <a:bodyPr/>
          <a:lstStyle>
            <a:lvl1pPr algn="ctr">
              <a:defRPr sz="2800"/>
            </a:lvl1pPr>
          </a:lstStyle>
          <a:p>
            <a:fld id="{BF9EE9EF-066A-49CE-A79D-8A5BCE414D8C}" type="slidenum">
              <a:rPr lang="es-MX" smtClean="0"/>
              <a:t>‹Nº›</a:t>
            </a:fld>
            <a:endParaRPr lang="es-MX"/>
          </a:p>
        </p:txBody>
      </p:sp>
    </p:spTree>
    <p:extLst>
      <p:ext uri="{BB962C8B-B14F-4D97-AF65-F5344CB8AC3E}">
        <p14:creationId xmlns:p14="http://schemas.microsoft.com/office/powerpoint/2010/main" val="92887133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EDBE4C46-6B02-4814-B266-CD17F7C05F9B}" type="datetime1">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BF9EE9EF-066A-49CE-A79D-8A5BCE414D8C}" type="slidenum">
              <a:rPr lang="es-MX" smtClean="0"/>
              <a:t>‹Nº›</a:t>
            </a:fld>
            <a:endParaRPr lang="es-MX"/>
          </a:p>
        </p:txBody>
      </p:sp>
    </p:spTree>
    <p:extLst>
      <p:ext uri="{BB962C8B-B14F-4D97-AF65-F5344CB8AC3E}">
        <p14:creationId xmlns:p14="http://schemas.microsoft.com/office/powerpoint/2010/main" val="15779286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31457E93-09DC-477D-8E0D-499B690C0CC5}" type="datetime1">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BF9EE9EF-066A-49CE-A79D-8A5BCE414D8C}" type="slidenum">
              <a:rPr lang="es-MX" smtClean="0"/>
              <a:t>‹Nº›</a:t>
            </a:fld>
            <a:endParaRPr lang="es-MX"/>
          </a:p>
        </p:txBody>
      </p:sp>
    </p:spTree>
    <p:extLst>
      <p:ext uri="{BB962C8B-B14F-4D97-AF65-F5344CB8AC3E}">
        <p14:creationId xmlns:p14="http://schemas.microsoft.com/office/powerpoint/2010/main" val="219557100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14" name="Rectangle 13"/>
            <p:cNvSpPr/>
            <p:nvPr/>
          </p:nvSpPr>
          <p:spPr>
            <a:xfrm>
              <a:off x="0" y="0"/>
              <a:ext cx="9118832"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5260" cy="709865"/>
          </a:xfrm>
          <a:prstGeom prst="rect">
            <a:avLst/>
          </a:prstGeom>
        </p:spPr>
        <p:txBody>
          <a:bodyPr vert="horz" lIns="91440" tIns="45720" rIns="91440" bIns="45720" rtlCol="0" anchor="ctr">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64382" y="2489200"/>
            <a:ext cx="6345260" cy="3530600"/>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574443" y="6365498"/>
            <a:ext cx="990599" cy="228659"/>
          </a:xfrm>
          <a:prstGeom prst="rect">
            <a:avLst/>
          </a:prstGeom>
        </p:spPr>
        <p:txBody>
          <a:bodyPr vert="horz" lIns="91440" tIns="45720" rIns="91440" bIns="45720" rtlCol="0" anchor="b"/>
          <a:lstStyle>
            <a:lvl1pPr algn="r">
              <a:defRPr sz="900" b="1" i="0">
                <a:solidFill>
                  <a:schemeClr val="accent1"/>
                </a:solidFill>
              </a:defRPr>
            </a:lvl1pPr>
          </a:lstStyle>
          <a:p>
            <a:fld id="{D1DD6C32-A74B-42FD-88CE-B9270632D3C0}" type="datetime1">
              <a:rPr lang="es-MX" smtClean="0"/>
              <a:t>28/09/2018</a:t>
            </a:fld>
            <a:endParaRPr lang="es-MX"/>
          </a:p>
        </p:txBody>
      </p:sp>
      <p:sp>
        <p:nvSpPr>
          <p:cNvPr id="5" name="Footer Placeholder 4"/>
          <p:cNvSpPr>
            <a:spLocks noGrp="1"/>
          </p:cNvSpPr>
          <p:nvPr>
            <p:ph type="ftr" sz="quarter" idx="3"/>
          </p:nvPr>
        </p:nvSpPr>
        <p:spPr>
          <a:xfrm>
            <a:off x="590843" y="6365497"/>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lang="es-MX"/>
          </a:p>
        </p:txBody>
      </p:sp>
      <p:sp>
        <p:nvSpPr>
          <p:cNvPr id="26" name="Rectangle 2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fld id="{BF9EE9EF-066A-49CE-A79D-8A5BCE414D8C}" type="slidenum">
              <a:rPr lang="es-MX" smtClean="0"/>
              <a:t>‹Nº›</a:t>
            </a:fld>
            <a:endParaRPr lang="es-MX"/>
          </a:p>
        </p:txBody>
      </p:sp>
    </p:spTree>
    <p:extLst>
      <p:ext uri="{BB962C8B-B14F-4D97-AF65-F5344CB8AC3E}">
        <p14:creationId xmlns:p14="http://schemas.microsoft.com/office/powerpoint/2010/main" val="262291391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hf hdr="0" ftr="0" dt="0"/>
  <p:txStyles>
    <p:titleStyle>
      <a:lvl1pPr algn="l" defTabSz="457200" rtl="0" eaLnBrk="1" latinLnBrk="0" hangingPunct="1">
        <a:spcBef>
          <a:spcPct val="0"/>
        </a:spcBef>
        <a:buNone/>
        <a:defRPr sz="3200"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75700" y="2751367"/>
            <a:ext cx="7772400" cy="1829761"/>
          </a:xfrm>
        </p:spPr>
        <p:txBody>
          <a:bodyPr>
            <a:noAutofit/>
          </a:bodyPr>
          <a:lstStyle/>
          <a:p>
            <a:pPr algn="ctr"/>
            <a:r>
              <a:rPr lang="es-ES" sz="2800" dirty="0"/>
              <a:t>La Economía Abierta</a:t>
            </a:r>
            <a:br>
              <a:rPr lang="es-ES" sz="2800" dirty="0"/>
            </a:br>
            <a:endParaRPr lang="es-MX" sz="2800" dirty="0"/>
          </a:p>
        </p:txBody>
      </p:sp>
      <p:sp>
        <p:nvSpPr>
          <p:cNvPr id="3" name="2 Subtítulo"/>
          <p:cNvSpPr>
            <a:spLocks noGrp="1"/>
          </p:cNvSpPr>
          <p:nvPr>
            <p:ph type="subTitle" idx="1"/>
          </p:nvPr>
        </p:nvSpPr>
        <p:spPr>
          <a:xfrm>
            <a:off x="1025820" y="5517232"/>
            <a:ext cx="7702624" cy="590223"/>
          </a:xfrm>
        </p:spPr>
        <p:txBody>
          <a:bodyPr>
            <a:normAutofit fontScale="85000" lnSpcReduction="20000"/>
          </a:bodyPr>
          <a:lstStyle/>
          <a:p>
            <a:r>
              <a:rPr lang="es-ES" dirty="0"/>
              <a:t>Presenta: Mtro. Elías Eduardo Gutiérrez Alva</a:t>
            </a:r>
          </a:p>
          <a:p>
            <a:r>
              <a:rPr lang="es-ES" dirty="0"/>
              <a:t>SEPTIEMBRE  2018</a:t>
            </a:r>
            <a:endParaRPr lang="es-MX" dirty="0"/>
          </a:p>
        </p:txBody>
      </p:sp>
      <p:sp>
        <p:nvSpPr>
          <p:cNvPr id="7" name="6 Marcador de número de diapositiva"/>
          <p:cNvSpPr>
            <a:spLocks noGrp="1"/>
          </p:cNvSpPr>
          <p:nvPr>
            <p:ph type="sldNum" sz="quarter" idx="12"/>
          </p:nvPr>
        </p:nvSpPr>
        <p:spPr/>
        <p:txBody>
          <a:bodyPr/>
          <a:lstStyle/>
          <a:p>
            <a:fld id="{BF9EE9EF-066A-49CE-A79D-8A5BCE414D8C}" type="slidenum">
              <a:rPr lang="es-MX" smtClean="0"/>
              <a:t>1</a:t>
            </a:fld>
            <a:endParaRPr lang="es-MX"/>
          </a:p>
        </p:txBody>
      </p:sp>
      <p:sp>
        <p:nvSpPr>
          <p:cNvPr id="4" name="3 Rectángulo"/>
          <p:cNvSpPr/>
          <p:nvPr/>
        </p:nvSpPr>
        <p:spPr>
          <a:xfrm>
            <a:off x="1022728" y="764704"/>
            <a:ext cx="6624736" cy="4154984"/>
          </a:xfrm>
          <a:prstGeom prst="rect">
            <a:avLst/>
          </a:prstGeom>
        </p:spPr>
        <p:txBody>
          <a:bodyPr wrap="square">
            <a:spAutoFit/>
          </a:bodyPr>
          <a:lstStyle/>
          <a:p>
            <a:pPr algn="ctr"/>
            <a:r>
              <a:rPr lang="es-ES" sz="2400" dirty="0">
                <a:solidFill>
                  <a:schemeClr val="bg1"/>
                </a:solidFill>
              </a:rPr>
              <a:t>Universidad Autónoma del Estado de México</a:t>
            </a:r>
            <a:br>
              <a:rPr lang="es-ES" sz="2400" dirty="0">
                <a:solidFill>
                  <a:schemeClr val="bg1"/>
                </a:solidFill>
              </a:rPr>
            </a:br>
            <a:r>
              <a:rPr lang="es-ES" sz="2400" dirty="0">
                <a:solidFill>
                  <a:schemeClr val="bg1"/>
                </a:solidFill>
              </a:rPr>
              <a:t>Facultad de Economía</a:t>
            </a:r>
            <a:br>
              <a:rPr lang="es-ES" sz="2400" dirty="0">
                <a:solidFill>
                  <a:schemeClr val="bg1"/>
                </a:solidFill>
              </a:rPr>
            </a:br>
            <a:br>
              <a:rPr lang="es-ES" sz="2400" dirty="0">
                <a:solidFill>
                  <a:schemeClr val="bg1"/>
                </a:solidFill>
              </a:rPr>
            </a:br>
            <a:r>
              <a:rPr lang="es-ES" sz="2400" dirty="0">
                <a:solidFill>
                  <a:schemeClr val="bg1"/>
                </a:solidFill>
              </a:rPr>
              <a:t>Licenciatura en Negocios Internacionales Bilingüe</a:t>
            </a:r>
            <a:br>
              <a:rPr lang="es-ES" sz="2400" dirty="0">
                <a:solidFill>
                  <a:schemeClr val="bg1"/>
                </a:solidFill>
              </a:rPr>
            </a:br>
            <a:r>
              <a:rPr lang="es-ES" sz="2400" dirty="0">
                <a:solidFill>
                  <a:schemeClr val="bg1"/>
                </a:solidFill>
              </a:rPr>
              <a:t>Macroeconomía  2</a:t>
            </a:r>
          </a:p>
          <a:p>
            <a:pPr algn="ctr"/>
            <a:endParaRPr lang="es-ES" sz="2400" dirty="0">
              <a:solidFill>
                <a:schemeClr val="bg1"/>
              </a:solidFill>
            </a:endParaRPr>
          </a:p>
          <a:p>
            <a:pPr algn="ctr"/>
            <a:endParaRPr lang="es-ES" sz="2400" dirty="0">
              <a:solidFill>
                <a:schemeClr val="bg1"/>
              </a:solidFill>
            </a:endParaRPr>
          </a:p>
          <a:p>
            <a:pPr algn="ctr"/>
            <a:endParaRPr lang="es-ES" sz="2400" dirty="0">
              <a:solidFill>
                <a:schemeClr val="bg1"/>
              </a:solidFill>
            </a:endParaRPr>
          </a:p>
          <a:p>
            <a:pPr algn="ctr"/>
            <a:r>
              <a:rPr lang="es-ES" sz="2400" dirty="0">
                <a:solidFill>
                  <a:schemeClr val="bg1"/>
                </a:solidFill>
              </a:rPr>
              <a:t>Material didáctico: Visón sólo </a:t>
            </a:r>
            <a:r>
              <a:rPr lang="es-ES" sz="2400" dirty="0" err="1">
                <a:solidFill>
                  <a:schemeClr val="bg1"/>
                </a:solidFill>
              </a:rPr>
              <a:t>proyectables</a:t>
            </a:r>
            <a:endParaRPr lang="es-MX" sz="2400" dirty="0">
              <a:solidFill>
                <a:schemeClr val="bg1"/>
              </a:solidFill>
            </a:endParaRP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84" y="116633"/>
            <a:ext cx="1079832" cy="974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4408" y="44625"/>
            <a:ext cx="936104" cy="893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763977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Internacionalización de la actividad económica </a:t>
            </a:r>
            <a:endParaRPr lang="es-MX" dirty="0"/>
          </a:p>
        </p:txBody>
      </p:sp>
      <p:sp>
        <p:nvSpPr>
          <p:cNvPr id="3" name="2 Marcador de contenido"/>
          <p:cNvSpPr>
            <a:spLocks noGrp="1"/>
          </p:cNvSpPr>
          <p:nvPr>
            <p:ph idx="1"/>
          </p:nvPr>
        </p:nvSpPr>
        <p:spPr>
          <a:xfrm>
            <a:off x="467544" y="2489200"/>
            <a:ext cx="8208912" cy="3530600"/>
          </a:xfrm>
        </p:spPr>
        <p:txBody>
          <a:bodyPr>
            <a:normAutofit/>
          </a:bodyPr>
          <a:lstStyle/>
          <a:p>
            <a:pPr algn="just"/>
            <a:r>
              <a:rPr lang="es-ES" dirty="0"/>
              <a:t>Los problemas económicos trascienden el reducido marco de las fronteras nacionales y se modifica la instrumentación </a:t>
            </a:r>
            <a:r>
              <a:rPr lang="es-MX" dirty="0"/>
              <a:t>de la política económica.</a:t>
            </a:r>
          </a:p>
          <a:p>
            <a:pPr algn="just"/>
            <a:r>
              <a:rPr lang="es-ES" dirty="0"/>
              <a:t>En este sentido, la intensidad y el elevado volumen de los intercambios internacionales de bienes y servicios, así como el alto grado de movilidad alcanzado por los factores productivos, en especial el capital, han desembocado en una acusada interdependencia de las economías nacionales, lo que se traduce en la necesidad de una coordinación internacional de las políticas económicas.</a:t>
            </a:r>
          </a:p>
        </p:txBody>
      </p:sp>
      <p:sp>
        <p:nvSpPr>
          <p:cNvPr id="4" name="3 Marcador de número de diapositiva"/>
          <p:cNvSpPr>
            <a:spLocks noGrp="1"/>
          </p:cNvSpPr>
          <p:nvPr>
            <p:ph type="sldNum" sz="quarter" idx="12"/>
          </p:nvPr>
        </p:nvSpPr>
        <p:spPr/>
        <p:txBody>
          <a:bodyPr/>
          <a:lstStyle/>
          <a:p>
            <a:fld id="{BF9EE9EF-066A-49CE-A79D-8A5BCE414D8C}" type="slidenum">
              <a:rPr lang="es-MX" smtClean="0"/>
              <a:t>10</a:t>
            </a:fld>
            <a:endParaRPr lang="es-MX"/>
          </a:p>
        </p:txBody>
      </p:sp>
    </p:spTree>
    <p:extLst>
      <p:ext uri="{BB962C8B-B14F-4D97-AF65-F5344CB8AC3E}">
        <p14:creationId xmlns:p14="http://schemas.microsoft.com/office/powerpoint/2010/main" val="17176011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ES" dirty="0"/>
              <a:t>Restricciones a la política económica</a:t>
            </a:r>
            <a:endParaRPr lang="es-MX" dirty="0"/>
          </a:p>
        </p:txBody>
      </p:sp>
      <p:sp>
        <p:nvSpPr>
          <p:cNvPr id="2" name="1 Marcador de contenido"/>
          <p:cNvSpPr>
            <a:spLocks noGrp="1"/>
          </p:cNvSpPr>
          <p:nvPr>
            <p:ph idx="1"/>
          </p:nvPr>
        </p:nvSpPr>
        <p:spPr>
          <a:xfrm>
            <a:off x="467544" y="2489200"/>
            <a:ext cx="8136904" cy="3530600"/>
          </a:xfrm>
        </p:spPr>
        <p:txBody>
          <a:bodyPr>
            <a:normAutofit fontScale="92500" lnSpcReduction="10000"/>
          </a:bodyPr>
          <a:lstStyle/>
          <a:p>
            <a:pPr marL="624078" indent="-514350" algn="just">
              <a:buFont typeface="+mj-lt"/>
              <a:buAutoNum type="arabicPeriod"/>
            </a:pPr>
            <a:r>
              <a:rPr lang="es-ES" dirty="0"/>
              <a:t>El principio de paridad del poder adquisitivo</a:t>
            </a:r>
            <a:r>
              <a:rPr lang="es-MX" dirty="0"/>
              <a:t>, el </a:t>
            </a:r>
            <a:r>
              <a:rPr lang="es-ES" dirty="0"/>
              <a:t>comercio internacional determina que el nivel general de precios no pueda diferir del registrado por los países con los que comercia.</a:t>
            </a:r>
          </a:p>
          <a:p>
            <a:pPr marL="624078" indent="-514350" algn="just">
              <a:buFont typeface="+mj-lt"/>
              <a:buAutoNum type="arabicPeriod"/>
            </a:pPr>
            <a:r>
              <a:rPr lang="es-ES" dirty="0"/>
              <a:t>El elevado grado de movilidad del capital existente en la actualidad </a:t>
            </a:r>
            <a:r>
              <a:rPr lang="es-MX" dirty="0"/>
              <a:t>renueva el principio de la paridad de tipos de interés</a:t>
            </a:r>
            <a:r>
              <a:rPr lang="es-ES" dirty="0"/>
              <a:t>.</a:t>
            </a:r>
          </a:p>
          <a:p>
            <a:pPr marL="624078" indent="-514350" algn="just">
              <a:buFont typeface="+mj-lt"/>
              <a:buAutoNum type="arabicPeriod"/>
            </a:pPr>
            <a:r>
              <a:rPr lang="es-ES" dirty="0"/>
              <a:t>El volumen y la fluidez de los movimientos de capital actualiza el enfoque monetario de la balanza de pagos</a:t>
            </a:r>
            <a:r>
              <a:rPr lang="es-MX" dirty="0"/>
              <a:t>, ya que cualquier distorsión, sea expansión </a:t>
            </a:r>
            <a:r>
              <a:rPr lang="es-ES" dirty="0"/>
              <a:t> o contracción monetaria, influye directamente sobre los tipos de interés, los niveles de gasto y de precios, y las balanzas corriente y de capitales.</a:t>
            </a:r>
          </a:p>
          <a:p>
            <a:pPr marL="624078" indent="-514350" algn="just">
              <a:buFont typeface="+mj-lt"/>
              <a:buAutoNum type="arabicPeriod"/>
            </a:pPr>
            <a:r>
              <a:rPr lang="es-ES" dirty="0"/>
              <a:t>En una economía tan globalizada como la actual, las expectativas de los diferentes agentes económicos </a:t>
            </a:r>
            <a:r>
              <a:rPr lang="es-MX" dirty="0"/>
              <a:t>juegan un papel relevante en varios </a:t>
            </a:r>
            <a:r>
              <a:rPr lang="es-ES" dirty="0"/>
              <a:t>sentidos.</a:t>
            </a:r>
            <a:endParaRPr lang="es-MX" dirty="0"/>
          </a:p>
          <a:p>
            <a:pPr algn="just"/>
            <a:endParaRPr lang="es-MX" dirty="0"/>
          </a:p>
        </p:txBody>
      </p:sp>
      <p:sp>
        <p:nvSpPr>
          <p:cNvPr id="3" name="2 Marcador de número de diapositiva"/>
          <p:cNvSpPr>
            <a:spLocks noGrp="1"/>
          </p:cNvSpPr>
          <p:nvPr>
            <p:ph type="sldNum" sz="quarter" idx="12"/>
          </p:nvPr>
        </p:nvSpPr>
        <p:spPr/>
        <p:txBody>
          <a:bodyPr/>
          <a:lstStyle/>
          <a:p>
            <a:fld id="{BF9EE9EF-066A-49CE-A79D-8A5BCE414D8C}" type="slidenum">
              <a:rPr lang="es-MX" smtClean="0"/>
              <a:t>11</a:t>
            </a:fld>
            <a:endParaRPr lang="es-MX"/>
          </a:p>
        </p:txBody>
      </p:sp>
    </p:spTree>
    <p:extLst>
      <p:ext uri="{BB962C8B-B14F-4D97-AF65-F5344CB8AC3E}">
        <p14:creationId xmlns:p14="http://schemas.microsoft.com/office/powerpoint/2010/main" val="274429493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Dos lecciones de política económica</a:t>
            </a:r>
            <a:endParaRPr lang="es-MX" dirty="0"/>
          </a:p>
        </p:txBody>
      </p:sp>
      <p:sp>
        <p:nvSpPr>
          <p:cNvPr id="3" name="2 Marcador de contenido"/>
          <p:cNvSpPr>
            <a:spLocks noGrp="1"/>
          </p:cNvSpPr>
          <p:nvPr>
            <p:ph idx="1"/>
          </p:nvPr>
        </p:nvSpPr>
        <p:spPr>
          <a:xfrm>
            <a:off x="467544" y="2489200"/>
            <a:ext cx="8208912" cy="3530600"/>
          </a:xfrm>
        </p:spPr>
        <p:txBody>
          <a:bodyPr>
            <a:normAutofit/>
          </a:bodyPr>
          <a:lstStyle/>
          <a:p>
            <a:pPr marL="624078" indent="-514350" algn="just">
              <a:buFont typeface="+mj-lt"/>
              <a:buAutoNum type="arabicPeriod"/>
            </a:pPr>
            <a:r>
              <a:rPr lang="es-ES" dirty="0"/>
              <a:t>Que toda economía abierta al exterior ha de guardar una estricta disciplina macroeconómica, de tal manera que no registre divergencias en sus principales variables económicas (precios, tipos de interés, finanzas públicas, etc.) con respecto a los países de su entorno. </a:t>
            </a:r>
          </a:p>
          <a:p>
            <a:pPr marL="624078" indent="-514350" algn="just">
              <a:buFont typeface="+mj-lt"/>
              <a:buAutoNum type="arabicPeriod"/>
            </a:pPr>
            <a:r>
              <a:rPr lang="es-ES" dirty="0"/>
              <a:t>Que en un mundo como el actual, de una alta movilidad internacional del capital, la política económica autónoma es inviable. </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12</a:t>
            </a:fld>
            <a:endParaRPr lang="es-MX"/>
          </a:p>
        </p:txBody>
      </p:sp>
    </p:spTree>
    <p:extLst>
      <p:ext uri="{BB962C8B-B14F-4D97-AF65-F5344CB8AC3E}">
        <p14:creationId xmlns:p14="http://schemas.microsoft.com/office/powerpoint/2010/main" val="244342959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Apertura al exterior</a:t>
            </a:r>
            <a:endParaRPr lang="es-MX" dirty="0"/>
          </a:p>
        </p:txBody>
      </p:sp>
      <p:sp>
        <p:nvSpPr>
          <p:cNvPr id="3" name="2 Marcador de contenido"/>
          <p:cNvSpPr>
            <a:spLocks noGrp="1"/>
          </p:cNvSpPr>
          <p:nvPr>
            <p:ph idx="1"/>
          </p:nvPr>
        </p:nvSpPr>
        <p:spPr>
          <a:xfrm>
            <a:off x="467544" y="2489200"/>
            <a:ext cx="8208912" cy="3530600"/>
          </a:xfrm>
        </p:spPr>
        <p:txBody>
          <a:bodyPr>
            <a:normAutofit/>
          </a:bodyPr>
          <a:lstStyle/>
          <a:p>
            <a:pPr algn="just"/>
            <a:r>
              <a:rPr lang="es-ES" dirty="0"/>
              <a:t>Una economía supone desviar el centro de gravedad del análisis económico, con los registros internos y en los diferenciales existentes entre las variables macroeconómicas internas y las correspondientes a los países con los cuales intercambiamos </a:t>
            </a:r>
            <a:r>
              <a:rPr lang="es-MX" dirty="0"/>
              <a:t>bienes, servicios y capitales.</a:t>
            </a:r>
          </a:p>
        </p:txBody>
      </p:sp>
      <p:sp>
        <p:nvSpPr>
          <p:cNvPr id="4" name="3 Marcador de número de diapositiva"/>
          <p:cNvSpPr>
            <a:spLocks noGrp="1"/>
          </p:cNvSpPr>
          <p:nvPr>
            <p:ph type="sldNum" sz="quarter" idx="12"/>
          </p:nvPr>
        </p:nvSpPr>
        <p:spPr/>
        <p:txBody>
          <a:bodyPr/>
          <a:lstStyle/>
          <a:p>
            <a:fld id="{BF9EE9EF-066A-49CE-A79D-8A5BCE414D8C}" type="slidenum">
              <a:rPr lang="es-MX" smtClean="0"/>
              <a:t>13</a:t>
            </a:fld>
            <a:endParaRPr lang="es-MX"/>
          </a:p>
        </p:txBody>
      </p:sp>
    </p:spTree>
    <p:extLst>
      <p:ext uri="{BB962C8B-B14F-4D97-AF65-F5344CB8AC3E}">
        <p14:creationId xmlns:p14="http://schemas.microsoft.com/office/powerpoint/2010/main" val="298526074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927098"/>
            <a:ext cx="7848872" cy="709865"/>
          </a:xfrm>
        </p:spPr>
        <p:txBody>
          <a:bodyPr>
            <a:noAutofit/>
          </a:bodyPr>
          <a:lstStyle/>
          <a:p>
            <a:r>
              <a:rPr lang="es-MX" sz="2400" b="1" dirty="0"/>
              <a:t>EL DESEQUILIBRIO EXTERIOR: SIGNIFICADO</a:t>
            </a:r>
            <a:br>
              <a:rPr lang="es-MX" sz="2400" b="1" dirty="0"/>
            </a:br>
            <a:r>
              <a:rPr lang="es-MX" sz="2400" b="1" dirty="0"/>
              <a:t>MACROECONÓMICO, FACTORES CAUSANTES</a:t>
            </a:r>
            <a:br>
              <a:rPr lang="es-MX" sz="2400" b="1" dirty="0"/>
            </a:br>
            <a:r>
              <a:rPr lang="es-MX" sz="2400" b="1" dirty="0"/>
              <a:t>Y ALTERNATIVAS DE POLÍTICA ECONÓMICA</a:t>
            </a:r>
            <a:endParaRPr lang="es-MX" sz="2400" dirty="0"/>
          </a:p>
        </p:txBody>
      </p:sp>
      <p:sp>
        <p:nvSpPr>
          <p:cNvPr id="3" name="2 Marcador de contenido"/>
          <p:cNvSpPr>
            <a:spLocks noGrp="1"/>
          </p:cNvSpPr>
          <p:nvPr>
            <p:ph idx="1"/>
          </p:nvPr>
        </p:nvSpPr>
        <p:spPr>
          <a:xfrm>
            <a:off x="457200" y="2348880"/>
            <a:ext cx="8147248" cy="3658411"/>
          </a:xfrm>
        </p:spPr>
        <p:txBody>
          <a:bodyPr>
            <a:normAutofit/>
          </a:bodyPr>
          <a:lstStyle/>
          <a:p>
            <a:pPr algn="just"/>
            <a:r>
              <a:rPr lang="es-ES" dirty="0"/>
              <a:t>La Política Económica se ha centrado tradicionalmente en el estudio de dos casos concretos: el equilibrio interno y el equilibrio externo. </a:t>
            </a:r>
          </a:p>
          <a:p>
            <a:pPr algn="just"/>
            <a:r>
              <a:rPr lang="es-ES" dirty="0"/>
              <a:t>El equilibrio interno es aquella situación en la que una economía alcanza el pleno empleo con estabilidad de precios. </a:t>
            </a:r>
          </a:p>
          <a:p>
            <a:pPr algn="just"/>
            <a:r>
              <a:rPr lang="es-ES" dirty="0"/>
              <a:t>El equilibrio externo se asimila al equilibrio de la balanza de pagos.</a:t>
            </a:r>
          </a:p>
          <a:p>
            <a:pPr algn="just"/>
            <a:r>
              <a:rPr lang="es-ES" dirty="0"/>
              <a:t>Hasta no hace mucho tiempo ambas situaciones se analizaban por separado, ignorando las evidentes interrelaciones existentes. </a:t>
            </a:r>
          </a:p>
        </p:txBody>
      </p:sp>
      <p:sp>
        <p:nvSpPr>
          <p:cNvPr id="4" name="3 Marcador de número de diapositiva"/>
          <p:cNvSpPr>
            <a:spLocks noGrp="1"/>
          </p:cNvSpPr>
          <p:nvPr>
            <p:ph type="sldNum" sz="quarter" idx="12"/>
          </p:nvPr>
        </p:nvSpPr>
        <p:spPr/>
        <p:txBody>
          <a:bodyPr/>
          <a:lstStyle/>
          <a:p>
            <a:fld id="{BF9EE9EF-066A-49CE-A79D-8A5BCE414D8C}" type="slidenum">
              <a:rPr lang="es-MX" smtClean="0"/>
              <a:t>14</a:t>
            </a:fld>
            <a:endParaRPr lang="es-MX"/>
          </a:p>
        </p:txBody>
      </p:sp>
    </p:spTree>
    <p:extLst>
      <p:ext uri="{BB962C8B-B14F-4D97-AF65-F5344CB8AC3E}">
        <p14:creationId xmlns:p14="http://schemas.microsoft.com/office/powerpoint/2010/main" val="223451780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Desequilibrio externo</a:t>
            </a:r>
            <a:endParaRPr lang="es-MX" dirty="0"/>
          </a:p>
        </p:txBody>
      </p:sp>
      <p:sp>
        <p:nvSpPr>
          <p:cNvPr id="3" name="2 Marcador de contenido"/>
          <p:cNvSpPr>
            <a:spLocks noGrp="1"/>
          </p:cNvSpPr>
          <p:nvPr>
            <p:ph idx="1"/>
          </p:nvPr>
        </p:nvSpPr>
        <p:spPr>
          <a:xfrm>
            <a:off x="467544" y="2489200"/>
            <a:ext cx="8136904" cy="3530600"/>
          </a:xfrm>
        </p:spPr>
        <p:txBody>
          <a:bodyPr>
            <a:normAutofit/>
          </a:bodyPr>
          <a:lstStyle/>
          <a:p>
            <a:pPr algn="just"/>
            <a:r>
              <a:rPr lang="es-ES" dirty="0"/>
              <a:t>Se relaciona con el desajuste del sector exterior de la economía.</a:t>
            </a:r>
          </a:p>
          <a:p>
            <a:pPr algn="just"/>
            <a:r>
              <a:rPr lang="es-MX" dirty="0"/>
              <a:t>Un déficit por cuenta corriente supone, desde el punto de vista macroeconómico, que el ahorro nacional no es suficiente para financiar la inversión y/o gasto público, por lo que se tiene que recurrir al ahorro exterior para poder financiarlo. </a:t>
            </a:r>
            <a:endParaRPr lang="es-MX" i="1"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15</a:t>
            </a:fld>
            <a:endParaRPr lang="es-MX"/>
          </a:p>
        </p:txBody>
      </p:sp>
    </p:spTree>
    <p:extLst>
      <p:ext uri="{BB962C8B-B14F-4D97-AF65-F5344CB8AC3E}">
        <p14:creationId xmlns:p14="http://schemas.microsoft.com/office/powerpoint/2010/main" val="7054616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S" dirty="0"/>
              <a:t>Identidad básica </a:t>
            </a:r>
            <a:r>
              <a:rPr lang="es-MX" dirty="0"/>
              <a:t>de una economía abierta:</a:t>
            </a:r>
          </a:p>
        </p:txBody>
      </p:sp>
      <p:sp>
        <p:nvSpPr>
          <p:cNvPr id="2" name="1 Marcador de contenido"/>
          <p:cNvSpPr>
            <a:spLocks noGrp="1"/>
          </p:cNvSpPr>
          <p:nvPr>
            <p:ph idx="1"/>
          </p:nvPr>
        </p:nvSpPr>
        <p:spPr/>
        <p:txBody>
          <a:bodyPr>
            <a:normAutofit lnSpcReduction="10000"/>
          </a:bodyPr>
          <a:lstStyle/>
          <a:p>
            <a:r>
              <a:rPr lang="es-ES" dirty="0"/>
              <a:t>Matemáticamente </a:t>
            </a:r>
          </a:p>
          <a:p>
            <a:pPr marL="109728" indent="0">
              <a:buNone/>
            </a:pPr>
            <a:r>
              <a:rPr lang="es-ES" dirty="0"/>
              <a:t>Y = C + I + G + X – M 	(1)</a:t>
            </a:r>
          </a:p>
          <a:p>
            <a:pPr marL="109728" indent="0">
              <a:buNone/>
            </a:pPr>
            <a:r>
              <a:rPr lang="es-ES" dirty="0"/>
              <a:t>Donde</a:t>
            </a:r>
          </a:p>
          <a:p>
            <a:pPr marL="109728" indent="0">
              <a:buNone/>
            </a:pPr>
            <a:r>
              <a:rPr lang="es-ES" dirty="0"/>
              <a:t>Y = Renta nacional </a:t>
            </a:r>
          </a:p>
          <a:p>
            <a:pPr marL="109728" indent="0">
              <a:buNone/>
            </a:pPr>
            <a:r>
              <a:rPr lang="es-ES" dirty="0"/>
              <a:t>C = Consumo privado</a:t>
            </a:r>
          </a:p>
          <a:p>
            <a:pPr marL="109728" indent="0">
              <a:buNone/>
            </a:pPr>
            <a:r>
              <a:rPr lang="es-ES" dirty="0"/>
              <a:t>I = Inversión privada </a:t>
            </a:r>
          </a:p>
          <a:p>
            <a:pPr marL="109728" indent="0">
              <a:buNone/>
            </a:pPr>
            <a:r>
              <a:rPr lang="es-ES" dirty="0"/>
              <a:t>G = Gasto de público total</a:t>
            </a:r>
          </a:p>
          <a:p>
            <a:pPr marL="109728" indent="0">
              <a:buNone/>
            </a:pPr>
            <a:r>
              <a:rPr lang="es-ES" dirty="0"/>
              <a:t>X = Exportaciones de bienes y servicios</a:t>
            </a:r>
          </a:p>
          <a:p>
            <a:pPr marL="109728" indent="0">
              <a:buNone/>
            </a:pPr>
            <a:r>
              <a:rPr lang="es-ES" dirty="0"/>
              <a:t>M = Importaciones de bienes y servicios</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16</a:t>
            </a:fld>
            <a:endParaRPr lang="es-MX"/>
          </a:p>
        </p:txBody>
      </p:sp>
    </p:spTree>
    <p:extLst>
      <p:ext uri="{BB962C8B-B14F-4D97-AF65-F5344CB8AC3E}">
        <p14:creationId xmlns:p14="http://schemas.microsoft.com/office/powerpoint/2010/main" val="100584016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a:t>Se considera </a:t>
            </a:r>
            <a:endParaRPr lang="es-MX" dirty="0"/>
          </a:p>
        </p:txBody>
      </p:sp>
      <p:sp>
        <p:nvSpPr>
          <p:cNvPr id="2" name="1 Marcador de contenido"/>
          <p:cNvSpPr>
            <a:spLocks noGrp="1"/>
          </p:cNvSpPr>
          <p:nvPr>
            <p:ph idx="1"/>
          </p:nvPr>
        </p:nvSpPr>
        <p:spPr>
          <a:xfrm>
            <a:off x="539552" y="2489200"/>
            <a:ext cx="8064896" cy="3530600"/>
          </a:xfrm>
        </p:spPr>
        <p:txBody>
          <a:bodyPr>
            <a:normAutofit/>
          </a:bodyPr>
          <a:lstStyle/>
          <a:p>
            <a:pPr marL="109728" indent="0">
              <a:buNone/>
            </a:pPr>
            <a:r>
              <a:rPr lang="es-ES" dirty="0"/>
              <a:t>Si C + I +G = Absorción de los residentes 	(A)</a:t>
            </a:r>
          </a:p>
          <a:p>
            <a:pPr marL="109728" indent="0">
              <a:buNone/>
            </a:pPr>
            <a:r>
              <a:rPr lang="es-ES" dirty="0"/>
              <a:t>Entonces </a:t>
            </a:r>
          </a:p>
          <a:p>
            <a:pPr marL="109728" indent="0">
              <a:buNone/>
            </a:pPr>
            <a:r>
              <a:rPr lang="es-ES" dirty="0"/>
              <a:t>Y = A + X – M		(2)</a:t>
            </a:r>
          </a:p>
          <a:p>
            <a:pPr marL="109728" indent="0">
              <a:buNone/>
            </a:pPr>
            <a:r>
              <a:rPr lang="es-ES" dirty="0"/>
              <a:t>Por lo tanto</a:t>
            </a:r>
          </a:p>
          <a:p>
            <a:pPr marL="109728" indent="0">
              <a:buNone/>
            </a:pPr>
            <a:r>
              <a:rPr lang="es-ES" dirty="0"/>
              <a:t>Y – A = X – M		(3)</a:t>
            </a:r>
          </a:p>
          <a:p>
            <a:pPr marL="109728" indent="0" algn="just">
              <a:buNone/>
            </a:pPr>
            <a:r>
              <a:rPr lang="es-ES" dirty="0"/>
              <a:t>Lo que significa que un saldo deficitario en la balanza de bienes y servicios (M</a:t>
            </a:r>
            <a:r>
              <a:rPr lang="es-ES" i="1" dirty="0"/>
              <a:t> </a:t>
            </a:r>
            <a:r>
              <a:rPr lang="es-ES" dirty="0"/>
              <a:t>&gt; X) implica que el gasto total supera a la renta total (A</a:t>
            </a:r>
            <a:r>
              <a:rPr lang="es-ES" i="1" dirty="0"/>
              <a:t> </a:t>
            </a:r>
            <a:r>
              <a:rPr lang="es-ES" dirty="0"/>
              <a:t>&gt; Y). En consecuencia, la corrección del déficit deberá de basarse en la instrumentación de las medidas para equiparar renta </a:t>
            </a:r>
            <a:r>
              <a:rPr lang="es-MX" dirty="0"/>
              <a:t>y gasto.</a:t>
            </a:r>
            <a:endParaRPr lang="es-ES" dirty="0"/>
          </a:p>
          <a:p>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17</a:t>
            </a:fld>
            <a:endParaRPr lang="es-MX"/>
          </a:p>
        </p:txBody>
      </p:sp>
    </p:spTree>
    <p:extLst>
      <p:ext uri="{BB962C8B-B14F-4D97-AF65-F5344CB8AC3E}">
        <p14:creationId xmlns:p14="http://schemas.microsoft.com/office/powerpoint/2010/main" val="222798844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a:t>Continuación </a:t>
            </a:r>
            <a:endParaRPr lang="es-MX" dirty="0"/>
          </a:p>
        </p:txBody>
      </p:sp>
      <p:sp>
        <p:nvSpPr>
          <p:cNvPr id="2" name="1 Marcador de contenido"/>
          <p:cNvSpPr>
            <a:spLocks noGrp="1"/>
          </p:cNvSpPr>
          <p:nvPr>
            <p:ph idx="1"/>
          </p:nvPr>
        </p:nvSpPr>
        <p:spPr>
          <a:xfrm>
            <a:off x="467544" y="2489200"/>
            <a:ext cx="8208912" cy="3530600"/>
          </a:xfrm>
        </p:spPr>
        <p:txBody>
          <a:bodyPr>
            <a:normAutofit fontScale="85000" lnSpcReduction="20000"/>
          </a:bodyPr>
          <a:lstStyle/>
          <a:p>
            <a:pPr algn="just"/>
            <a:r>
              <a:rPr lang="es-ES" dirty="0"/>
              <a:t>Si en (1) se deduce de los dos miembros de la identidad los impuestos netos de transferencias internas (</a:t>
            </a:r>
            <a:r>
              <a:rPr lang="es-ES" i="1" dirty="0"/>
              <a:t>T</a:t>
            </a:r>
            <a:r>
              <a:rPr lang="es-ES" dirty="0"/>
              <a:t>) y se añade a los dos miembros las transferencias netas internacionales </a:t>
            </a:r>
            <a:r>
              <a:rPr lang="es-MX" dirty="0"/>
              <a:t>corrientes (</a:t>
            </a:r>
            <a:r>
              <a:rPr lang="es-MX" i="1" dirty="0"/>
              <a:t>R</a:t>
            </a:r>
            <a:r>
              <a:rPr lang="es-MX" dirty="0"/>
              <a:t>). Se tendría que:</a:t>
            </a:r>
          </a:p>
          <a:p>
            <a:pPr marL="109728" indent="0" algn="just">
              <a:buNone/>
            </a:pPr>
            <a:r>
              <a:rPr lang="es-MX" i="1" dirty="0"/>
              <a:t>Y + R +T = C + I + (T – G) + (X + R – M)</a:t>
            </a:r>
          </a:p>
          <a:p>
            <a:pPr marL="109728" indent="0" algn="just">
              <a:buNone/>
            </a:pPr>
            <a:r>
              <a:rPr lang="es-ES" i="1" dirty="0"/>
              <a:t>Donde </a:t>
            </a:r>
          </a:p>
          <a:p>
            <a:pPr marL="109728" indent="0" algn="just">
              <a:buNone/>
            </a:pPr>
            <a:r>
              <a:rPr lang="es-MX" i="1" dirty="0"/>
              <a:t>Y + R +T = Renta disponible de los residentes</a:t>
            </a:r>
          </a:p>
          <a:p>
            <a:pPr marL="109728" indent="0" algn="just">
              <a:buNone/>
            </a:pPr>
            <a:r>
              <a:rPr lang="es-MX" i="1" dirty="0"/>
              <a:t>T – G = Saldo presupuestario </a:t>
            </a:r>
          </a:p>
          <a:p>
            <a:pPr marL="109728" indent="0" algn="just">
              <a:buNone/>
            </a:pPr>
            <a:r>
              <a:rPr lang="es-MX" i="1" dirty="0"/>
              <a:t>X + R – M = Saldo por cuenta corriente</a:t>
            </a:r>
          </a:p>
          <a:p>
            <a:pPr marL="109728" indent="0" algn="just">
              <a:buNone/>
            </a:pPr>
            <a:r>
              <a:rPr lang="es-ES" i="1" dirty="0"/>
              <a:t>Ahorro se considera </a:t>
            </a:r>
          </a:p>
          <a:p>
            <a:pPr marL="109728" indent="0" algn="just">
              <a:buNone/>
            </a:pPr>
            <a:r>
              <a:rPr lang="es-ES" i="1" dirty="0"/>
              <a:t>S = Y + R – T –C </a:t>
            </a:r>
          </a:p>
          <a:p>
            <a:pPr marL="109728" indent="0" algn="just">
              <a:buNone/>
            </a:pPr>
            <a:r>
              <a:rPr lang="es-ES" i="1" dirty="0"/>
              <a:t>La expresión (4) se expresa de la siguiente forma</a:t>
            </a:r>
          </a:p>
          <a:p>
            <a:pPr marL="109728" indent="0" algn="just">
              <a:buNone/>
            </a:pPr>
            <a:r>
              <a:rPr lang="es-ES" i="1" dirty="0"/>
              <a:t>Saldo cuenta corriente = (S – I) + (T – G)</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18</a:t>
            </a:fld>
            <a:endParaRPr lang="es-MX"/>
          </a:p>
        </p:txBody>
      </p:sp>
    </p:spTree>
    <p:extLst>
      <p:ext uri="{BB962C8B-B14F-4D97-AF65-F5344CB8AC3E}">
        <p14:creationId xmlns:p14="http://schemas.microsoft.com/office/powerpoint/2010/main" val="220433868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200" dirty="0"/>
              <a:t>Factor externo que origina desequilibrio en la balanza de pagos</a:t>
            </a:r>
            <a:endParaRPr lang="es-MX" sz="3200" dirty="0"/>
          </a:p>
        </p:txBody>
      </p:sp>
      <p:sp>
        <p:nvSpPr>
          <p:cNvPr id="3" name="2 Marcador de contenido"/>
          <p:cNvSpPr>
            <a:spLocks noGrp="1"/>
          </p:cNvSpPr>
          <p:nvPr>
            <p:ph idx="1"/>
          </p:nvPr>
        </p:nvSpPr>
        <p:spPr>
          <a:xfrm>
            <a:off x="395536" y="2489200"/>
            <a:ext cx="8208912" cy="3530600"/>
          </a:xfrm>
        </p:spPr>
        <p:txBody>
          <a:bodyPr>
            <a:normAutofit fontScale="92500" lnSpcReduction="10000"/>
          </a:bodyPr>
          <a:lstStyle/>
          <a:p>
            <a:pPr algn="just"/>
            <a:r>
              <a:rPr lang="es-ES" dirty="0"/>
              <a:t>Por el déficit por cuenta corriente, es un reflejo de los desequilibrios internos de la economía en relación con los países con los cuales intercambia bienes, servicios y capitales.</a:t>
            </a:r>
          </a:p>
          <a:p>
            <a:pPr algn="just"/>
            <a:r>
              <a:rPr lang="es-ES" dirty="0"/>
              <a:t>Los factores causantes de un desequilibrio externo </a:t>
            </a:r>
            <a:r>
              <a:rPr lang="es-MX" dirty="0"/>
              <a:t>pueden ser clasificados como exteriores o interiores.</a:t>
            </a:r>
          </a:p>
          <a:p>
            <a:pPr algn="just"/>
            <a:r>
              <a:rPr lang="es-ES" dirty="0"/>
              <a:t>El principal factor externo que puede incidir negativamente sobre la balanza por cuenta corriente es el deterioro de la relación real de intercambio, debido a la incidencia de shocks de oferta adversos, como ocurrió durante la década de los setenta como consecuencia de las drásticas subidas del precio de los productos energéticos. </a:t>
            </a:r>
          </a:p>
          <a:p>
            <a:pPr algn="just"/>
            <a:r>
              <a:rPr lang="es-ES" dirty="0"/>
              <a:t>En este caso, el deterioro de la relación real de intercambio pone de relieve una pérdida notable de competitividad, conjuntamente con un empobrecimiento del país en términos relativos. </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19</a:t>
            </a:fld>
            <a:endParaRPr lang="es-MX"/>
          </a:p>
        </p:txBody>
      </p:sp>
    </p:spTree>
    <p:extLst>
      <p:ext uri="{BB962C8B-B14F-4D97-AF65-F5344CB8AC3E}">
        <p14:creationId xmlns:p14="http://schemas.microsoft.com/office/powerpoint/2010/main" val="35468465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Guión explicativo</a:t>
            </a:r>
            <a:endParaRPr lang="es-MX" dirty="0"/>
          </a:p>
        </p:txBody>
      </p:sp>
      <p:sp>
        <p:nvSpPr>
          <p:cNvPr id="3" name="2 Marcador de contenido"/>
          <p:cNvSpPr>
            <a:spLocks noGrp="1"/>
          </p:cNvSpPr>
          <p:nvPr>
            <p:ph idx="1"/>
          </p:nvPr>
        </p:nvSpPr>
        <p:spPr/>
        <p:txBody>
          <a:bodyPr>
            <a:normAutofit/>
          </a:bodyPr>
          <a:lstStyle/>
          <a:p>
            <a:pPr algn="just"/>
            <a:r>
              <a:rPr lang="es-MX" dirty="0"/>
              <a:t>El siguiente material expone los principales aspectos teóricos del Modelo de economía abierta, tema de la segunda unidad, en la cual se busca que el alumno identifique el comprenda el tema antes mencionado. </a:t>
            </a:r>
          </a:p>
          <a:p>
            <a:pPr algn="just"/>
            <a:r>
              <a:rPr lang="es-MX" dirty="0"/>
              <a:t>El apoyo didáctico está conformado por la fundamentación teórica y una actividad para el alumno con la finalidad de que comprenda la importancia del Modelo economía abierta.</a:t>
            </a:r>
          </a:p>
        </p:txBody>
      </p:sp>
      <p:sp>
        <p:nvSpPr>
          <p:cNvPr id="4" name="3 Marcador de número de diapositiva"/>
          <p:cNvSpPr>
            <a:spLocks noGrp="1"/>
          </p:cNvSpPr>
          <p:nvPr>
            <p:ph type="sldNum" sz="quarter" idx="12"/>
          </p:nvPr>
        </p:nvSpPr>
        <p:spPr/>
        <p:txBody>
          <a:bodyPr/>
          <a:lstStyle/>
          <a:p>
            <a:fld id="{BF9EE9EF-066A-49CE-A79D-8A5BCE414D8C}" type="slidenum">
              <a:rPr lang="es-MX" smtClean="0"/>
              <a:t>2</a:t>
            </a:fld>
            <a:endParaRPr lang="es-MX"/>
          </a:p>
        </p:txBody>
      </p:sp>
    </p:spTree>
    <p:extLst>
      <p:ext uri="{BB962C8B-B14F-4D97-AF65-F5344CB8AC3E}">
        <p14:creationId xmlns:p14="http://schemas.microsoft.com/office/powerpoint/2010/main" val="241626315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200" dirty="0"/>
              <a:t>Factores internos que originan desequilibrios en la balanza de pagos</a:t>
            </a:r>
            <a:endParaRPr lang="es-MX" sz="3200" dirty="0"/>
          </a:p>
        </p:txBody>
      </p:sp>
      <p:sp>
        <p:nvSpPr>
          <p:cNvPr id="3" name="2 Marcador de contenido"/>
          <p:cNvSpPr>
            <a:spLocks noGrp="1"/>
          </p:cNvSpPr>
          <p:nvPr>
            <p:ph idx="1"/>
          </p:nvPr>
        </p:nvSpPr>
        <p:spPr>
          <a:xfrm>
            <a:off x="467544" y="2489200"/>
            <a:ext cx="8136904" cy="3530600"/>
          </a:xfrm>
        </p:spPr>
        <p:txBody>
          <a:bodyPr>
            <a:normAutofit fontScale="92500" lnSpcReduction="10000"/>
          </a:bodyPr>
          <a:lstStyle/>
          <a:p>
            <a:pPr marL="624078" indent="-514350" algn="just">
              <a:buFont typeface="+mj-lt"/>
              <a:buAutoNum type="arabicPeriod"/>
            </a:pPr>
            <a:r>
              <a:rPr lang="es-MX" dirty="0"/>
              <a:t>Diferencial de inflación existente entre un país </a:t>
            </a:r>
            <a:r>
              <a:rPr lang="es-ES" dirty="0"/>
              <a:t>y sus competidores, se producirá una pérdida de competitividad, observable en la apreciación del tipo de cambio efectivo real, deteriorará la balanza </a:t>
            </a:r>
            <a:r>
              <a:rPr lang="es-MX" dirty="0"/>
              <a:t>por cuenta corriente.</a:t>
            </a:r>
          </a:p>
          <a:p>
            <a:pPr marL="624078" indent="-514350" algn="just">
              <a:buFont typeface="+mj-lt"/>
              <a:buAutoNum type="arabicPeriod"/>
            </a:pPr>
            <a:r>
              <a:rPr lang="es-ES" dirty="0"/>
              <a:t>Déficit por cuenta corriente es el déficit público. Para ello se parte de la conocida identidad contable de que el saldo de la balanza por cuenta corriente es igual a la diferencia entre ahorro e inversión nacional, esto es, entre renta nacional y gasto. La relación entre déficit público y déficit corriente  dependiendo de la vía que se elija para financiar el déficit público, pueden desencadenarse efectos negativos sobre el sector exterior, ya que la financiación del desequilibrio presupuestario incidirá en la tasa de inflación, los tipos de interés, la instrumentación de la política monetaria, entre otros.</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20</a:t>
            </a:fld>
            <a:endParaRPr lang="es-MX"/>
          </a:p>
        </p:txBody>
      </p:sp>
    </p:spTree>
    <p:extLst>
      <p:ext uri="{BB962C8B-B14F-4D97-AF65-F5344CB8AC3E}">
        <p14:creationId xmlns:p14="http://schemas.microsoft.com/office/powerpoint/2010/main" val="398306364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Análisis </a:t>
            </a:r>
            <a:endParaRPr lang="es-MX" dirty="0"/>
          </a:p>
        </p:txBody>
      </p:sp>
      <p:sp>
        <p:nvSpPr>
          <p:cNvPr id="3" name="2 Marcador de contenido"/>
          <p:cNvSpPr>
            <a:spLocks noGrp="1"/>
          </p:cNvSpPr>
          <p:nvPr>
            <p:ph idx="1"/>
          </p:nvPr>
        </p:nvSpPr>
        <p:spPr>
          <a:xfrm>
            <a:off x="467544" y="2489200"/>
            <a:ext cx="8136904" cy="3530600"/>
          </a:xfrm>
        </p:spPr>
        <p:txBody>
          <a:bodyPr>
            <a:normAutofit/>
          </a:bodyPr>
          <a:lstStyle/>
          <a:p>
            <a:pPr algn="just"/>
            <a:r>
              <a:rPr lang="es-ES" dirty="0"/>
              <a:t>Ante una grave situación en la balanza de pagos se realiza un análisis sobre sus posibles causas, tanto internas como externas.</a:t>
            </a:r>
          </a:p>
          <a:p>
            <a:pPr algn="just"/>
            <a:r>
              <a:rPr lang="es-ES" dirty="0"/>
              <a:t>El margen de actuación de la política económica es amplio y variado. </a:t>
            </a:r>
          </a:p>
          <a:p>
            <a:pPr algn="just"/>
            <a:r>
              <a:rPr lang="es-ES" dirty="0"/>
              <a:t>La Política Económica se ve contrariada al ajuste de ciertas variables, con objeto de tratar de acomodar la situación interna de la economía al factor o factores exógenos que han determinado el deterioro de la balanza </a:t>
            </a:r>
            <a:r>
              <a:rPr lang="es-MX" dirty="0"/>
              <a:t>de pagos.</a:t>
            </a:r>
          </a:p>
        </p:txBody>
      </p:sp>
      <p:sp>
        <p:nvSpPr>
          <p:cNvPr id="4" name="3 Marcador de número de diapositiva"/>
          <p:cNvSpPr>
            <a:spLocks noGrp="1"/>
          </p:cNvSpPr>
          <p:nvPr>
            <p:ph type="sldNum" sz="quarter" idx="12"/>
          </p:nvPr>
        </p:nvSpPr>
        <p:spPr/>
        <p:txBody>
          <a:bodyPr/>
          <a:lstStyle/>
          <a:p>
            <a:fld id="{BF9EE9EF-066A-49CE-A79D-8A5BCE414D8C}" type="slidenum">
              <a:rPr lang="es-MX" smtClean="0"/>
              <a:t>21</a:t>
            </a:fld>
            <a:endParaRPr lang="es-MX"/>
          </a:p>
        </p:txBody>
      </p:sp>
    </p:spTree>
    <p:extLst>
      <p:ext uri="{BB962C8B-B14F-4D97-AF65-F5344CB8AC3E}">
        <p14:creationId xmlns:p14="http://schemas.microsoft.com/office/powerpoint/2010/main" val="28406255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Posibles alternativas </a:t>
            </a:r>
            <a:endParaRPr lang="es-MX" dirty="0"/>
          </a:p>
        </p:txBody>
      </p:sp>
      <p:sp>
        <p:nvSpPr>
          <p:cNvPr id="3" name="2 Marcador de contenido"/>
          <p:cNvSpPr>
            <a:spLocks noGrp="1"/>
          </p:cNvSpPr>
          <p:nvPr>
            <p:ph idx="1"/>
          </p:nvPr>
        </p:nvSpPr>
        <p:spPr>
          <a:xfrm>
            <a:off x="395536" y="2489200"/>
            <a:ext cx="8280920" cy="3530600"/>
          </a:xfrm>
        </p:spPr>
        <p:txBody>
          <a:bodyPr>
            <a:normAutofit/>
          </a:bodyPr>
          <a:lstStyle/>
          <a:p>
            <a:pPr algn="just"/>
            <a:r>
              <a:rPr lang="es-MX" dirty="0"/>
              <a:t>Ajustar las variables internas que han producido el desequilibrio externo.</a:t>
            </a:r>
          </a:p>
          <a:p>
            <a:pPr algn="just"/>
            <a:r>
              <a:rPr lang="es-MX" dirty="0"/>
              <a:t>Financiar el desequilibrio, ya sea acudiendo a los mercados exteriores, o si esto </a:t>
            </a:r>
            <a:r>
              <a:rPr lang="es-ES" dirty="0"/>
              <a:t>no es posible, utilizando hasta donde se estime oportuno y recomendable las reservas </a:t>
            </a:r>
            <a:r>
              <a:rPr lang="es-MX" dirty="0"/>
              <a:t>de divisas.</a:t>
            </a:r>
          </a:p>
          <a:p>
            <a:pPr algn="just"/>
            <a:r>
              <a:rPr lang="es-ES" dirty="0"/>
              <a:t>La Política Económica puede optar a favor de que el tipo de cambio se adapte con flexibilidad a las variaciones entre las variables reales y monetarias, </a:t>
            </a:r>
            <a:r>
              <a:rPr lang="es-MX" dirty="0"/>
              <a:t>tanto internas como externas.</a:t>
            </a:r>
          </a:p>
        </p:txBody>
      </p:sp>
      <p:sp>
        <p:nvSpPr>
          <p:cNvPr id="4" name="3 Marcador de número de diapositiva"/>
          <p:cNvSpPr>
            <a:spLocks noGrp="1"/>
          </p:cNvSpPr>
          <p:nvPr>
            <p:ph type="sldNum" sz="quarter" idx="12"/>
          </p:nvPr>
        </p:nvSpPr>
        <p:spPr/>
        <p:txBody>
          <a:bodyPr/>
          <a:lstStyle/>
          <a:p>
            <a:fld id="{BF9EE9EF-066A-49CE-A79D-8A5BCE414D8C}" type="slidenum">
              <a:rPr lang="es-MX" smtClean="0"/>
              <a:t>22</a:t>
            </a:fld>
            <a:endParaRPr lang="es-MX"/>
          </a:p>
        </p:txBody>
      </p:sp>
    </p:spTree>
    <p:extLst>
      <p:ext uri="{BB962C8B-B14F-4D97-AF65-F5344CB8AC3E}">
        <p14:creationId xmlns:p14="http://schemas.microsoft.com/office/powerpoint/2010/main" val="324329130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Desequilibrios exteriores</a:t>
            </a:r>
            <a:endParaRPr lang="es-MX"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1822608174"/>
              </p:ext>
            </p:extLst>
          </p:nvPr>
        </p:nvGraphicFramePr>
        <p:xfrm>
          <a:off x="539552" y="2564904"/>
          <a:ext cx="8064896" cy="34548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BF9EE9EF-066A-49CE-A79D-8A5BCE414D8C}" type="slidenum">
              <a:rPr lang="es-MX" smtClean="0"/>
              <a:t>23</a:t>
            </a:fld>
            <a:endParaRPr lang="es-MX"/>
          </a:p>
        </p:txBody>
      </p:sp>
    </p:spTree>
    <p:extLst>
      <p:ext uri="{BB962C8B-B14F-4D97-AF65-F5344CB8AC3E}">
        <p14:creationId xmlns:p14="http://schemas.microsoft.com/office/powerpoint/2010/main" val="8127552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Déficit crónicos</a:t>
            </a:r>
            <a:endParaRPr lang="es-MX" dirty="0"/>
          </a:p>
        </p:txBody>
      </p:sp>
      <p:sp>
        <p:nvSpPr>
          <p:cNvPr id="3" name="2 Marcador de contenido"/>
          <p:cNvSpPr>
            <a:spLocks noGrp="1"/>
          </p:cNvSpPr>
          <p:nvPr>
            <p:ph idx="1"/>
          </p:nvPr>
        </p:nvSpPr>
        <p:spPr>
          <a:xfrm>
            <a:off x="467544" y="2489200"/>
            <a:ext cx="8208912" cy="3530600"/>
          </a:xfrm>
        </p:spPr>
        <p:txBody>
          <a:bodyPr>
            <a:normAutofit/>
          </a:bodyPr>
          <a:lstStyle/>
          <a:p>
            <a:pPr algn="just"/>
            <a:r>
              <a:rPr lang="es-ES" dirty="0"/>
              <a:t>Pueden ser compatible con diferentes esquemas de financiación de los mismos y con diversos grados de sostenibilidad, ello se refleja en la balanza de capitales.</a:t>
            </a:r>
          </a:p>
          <a:p>
            <a:pPr algn="just"/>
            <a:r>
              <a:rPr lang="es-ES" dirty="0"/>
              <a:t>Teniendo en cuenta la libertad de movimientos de capital, una economía tiene varias opciones de política económica</a:t>
            </a:r>
            <a:r>
              <a:rPr lang="es-MX" dirty="0"/>
              <a:t>, que determinarán si un desequilibrio exterior es financiable </a:t>
            </a:r>
            <a:r>
              <a:rPr lang="es-ES" dirty="0"/>
              <a:t>y/o sostenible en el tiempo, o bien si es preciso proceder a su ajuste</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24</a:t>
            </a:fld>
            <a:endParaRPr lang="es-MX"/>
          </a:p>
        </p:txBody>
      </p:sp>
    </p:spTree>
    <p:extLst>
      <p:ext uri="{BB962C8B-B14F-4D97-AF65-F5344CB8AC3E}">
        <p14:creationId xmlns:p14="http://schemas.microsoft.com/office/powerpoint/2010/main" val="396060509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Opción 1</a:t>
            </a:r>
            <a:endParaRPr lang="es-MX" dirty="0"/>
          </a:p>
        </p:txBody>
      </p:sp>
      <p:sp>
        <p:nvSpPr>
          <p:cNvPr id="3" name="2 Marcador de contenido"/>
          <p:cNvSpPr>
            <a:spLocks noGrp="1"/>
          </p:cNvSpPr>
          <p:nvPr>
            <p:ph idx="1"/>
          </p:nvPr>
        </p:nvSpPr>
        <p:spPr>
          <a:xfrm>
            <a:off x="539552" y="2489200"/>
            <a:ext cx="8064896" cy="3530600"/>
          </a:xfrm>
        </p:spPr>
        <p:txBody>
          <a:bodyPr>
            <a:normAutofit/>
          </a:bodyPr>
          <a:lstStyle/>
          <a:p>
            <a:pPr algn="just"/>
            <a:r>
              <a:rPr lang="es-ES" dirty="0"/>
              <a:t>Puede ocurrir que el volumen neto de fondos resultante de los flujos de entrada y de salida de capitales no sea suficiente para financiar un volumen dado de déficit exterior, habría que acudir a las reservas, y dado que no son inagotables, a la puesta en marcha de medidas correctoras del desequilibrio exterior. </a:t>
            </a:r>
          </a:p>
          <a:p>
            <a:pPr algn="just"/>
            <a:r>
              <a:rPr lang="es-ES" dirty="0"/>
              <a:t>El déficit exterior no es ni financiable ni sostenible: es obligado proceder a un </a:t>
            </a:r>
            <a:r>
              <a:rPr lang="es-MX" dirty="0"/>
              <a:t>ajuste.</a:t>
            </a:r>
          </a:p>
        </p:txBody>
      </p:sp>
      <p:sp>
        <p:nvSpPr>
          <p:cNvPr id="4" name="3 Marcador de número de diapositiva"/>
          <p:cNvSpPr>
            <a:spLocks noGrp="1"/>
          </p:cNvSpPr>
          <p:nvPr>
            <p:ph type="sldNum" sz="quarter" idx="12"/>
          </p:nvPr>
        </p:nvSpPr>
        <p:spPr/>
        <p:txBody>
          <a:bodyPr/>
          <a:lstStyle/>
          <a:p>
            <a:fld id="{BF9EE9EF-066A-49CE-A79D-8A5BCE414D8C}" type="slidenum">
              <a:rPr lang="es-MX" smtClean="0"/>
              <a:t>25</a:t>
            </a:fld>
            <a:endParaRPr lang="es-MX"/>
          </a:p>
        </p:txBody>
      </p:sp>
    </p:spTree>
    <p:extLst>
      <p:ext uri="{BB962C8B-B14F-4D97-AF65-F5344CB8AC3E}">
        <p14:creationId xmlns:p14="http://schemas.microsoft.com/office/powerpoint/2010/main" val="304452715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Opción 2</a:t>
            </a:r>
            <a:endParaRPr lang="es-MX" dirty="0"/>
          </a:p>
        </p:txBody>
      </p:sp>
      <p:sp>
        <p:nvSpPr>
          <p:cNvPr id="3" name="2 Marcador de contenido"/>
          <p:cNvSpPr>
            <a:spLocks noGrp="1"/>
          </p:cNvSpPr>
          <p:nvPr>
            <p:ph idx="1"/>
          </p:nvPr>
        </p:nvSpPr>
        <p:spPr>
          <a:xfrm>
            <a:off x="467544" y="2489200"/>
            <a:ext cx="8136904" cy="3530600"/>
          </a:xfrm>
        </p:spPr>
        <p:txBody>
          <a:bodyPr>
            <a:normAutofit/>
          </a:bodyPr>
          <a:lstStyle/>
          <a:p>
            <a:pPr algn="just"/>
            <a:r>
              <a:rPr lang="es-ES" dirty="0"/>
              <a:t>El volumen neto de fondos es suficiente para financiar el déficit por cuenta corriente, si la naturaleza de los ellos fuese altamente volátil y especulativa. </a:t>
            </a:r>
          </a:p>
          <a:p>
            <a:pPr algn="just"/>
            <a:r>
              <a:rPr lang="es-ES" dirty="0"/>
              <a:t>El desequilibrio exterior podría ser financiable pero no sostenible, porque variaciones en la coyuntura económica pueden desencadenar salidas de capitales en busca de una mayor rentabilidad, y porque este tipo de capitales, por su especial naturaleza, no son correctores de los problemas del sector exterior.</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26</a:t>
            </a:fld>
            <a:endParaRPr lang="es-MX"/>
          </a:p>
        </p:txBody>
      </p:sp>
    </p:spTree>
    <p:extLst>
      <p:ext uri="{BB962C8B-B14F-4D97-AF65-F5344CB8AC3E}">
        <p14:creationId xmlns:p14="http://schemas.microsoft.com/office/powerpoint/2010/main" val="67851056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Opción 3</a:t>
            </a:r>
            <a:endParaRPr lang="es-MX" dirty="0"/>
          </a:p>
        </p:txBody>
      </p:sp>
      <p:sp>
        <p:nvSpPr>
          <p:cNvPr id="3" name="2 Marcador de contenido"/>
          <p:cNvSpPr>
            <a:spLocks noGrp="1"/>
          </p:cNvSpPr>
          <p:nvPr>
            <p:ph idx="1"/>
          </p:nvPr>
        </p:nvSpPr>
        <p:spPr>
          <a:xfrm>
            <a:off x="539552" y="2489200"/>
            <a:ext cx="8064896" cy="3530600"/>
          </a:xfrm>
        </p:spPr>
        <p:txBody>
          <a:bodyPr>
            <a:normAutofit/>
          </a:bodyPr>
          <a:lstStyle/>
          <a:p>
            <a:pPr algn="just"/>
            <a:r>
              <a:rPr lang="es-ES" dirty="0"/>
              <a:t>El volumen neto de fondos obtenido del exterior fuese suficiente para financiar el déficit por cuenta corriente, y que los capitales predominantes fuesen de naturaleza estable. </a:t>
            </a:r>
          </a:p>
          <a:p>
            <a:pPr algn="just"/>
            <a:r>
              <a:rPr lang="es-ES" dirty="0"/>
              <a:t>El déficit exterior sería financiable y sostenible a corto y medio plazo, pero no a largo plazo; la balanza de capitales coherente con esta situación estaría dominada por capitales a largo plazo y por inversiones </a:t>
            </a:r>
            <a:r>
              <a:rPr lang="es-MX" dirty="0"/>
              <a:t>directas.</a:t>
            </a:r>
          </a:p>
        </p:txBody>
      </p:sp>
      <p:sp>
        <p:nvSpPr>
          <p:cNvPr id="4" name="3 Marcador de número de diapositiva"/>
          <p:cNvSpPr>
            <a:spLocks noGrp="1"/>
          </p:cNvSpPr>
          <p:nvPr>
            <p:ph type="sldNum" sz="quarter" idx="12"/>
          </p:nvPr>
        </p:nvSpPr>
        <p:spPr/>
        <p:txBody>
          <a:bodyPr/>
          <a:lstStyle/>
          <a:p>
            <a:fld id="{BF9EE9EF-066A-49CE-A79D-8A5BCE414D8C}" type="slidenum">
              <a:rPr lang="es-MX" smtClean="0"/>
              <a:t>27</a:t>
            </a:fld>
            <a:endParaRPr lang="es-MX"/>
          </a:p>
        </p:txBody>
      </p:sp>
    </p:spTree>
    <p:extLst>
      <p:ext uri="{BB962C8B-B14F-4D97-AF65-F5344CB8AC3E}">
        <p14:creationId xmlns:p14="http://schemas.microsoft.com/office/powerpoint/2010/main" val="118307939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a:t>Opciones de política económica</a:t>
            </a:r>
            <a:endParaRPr lang="es-MX" dirty="0"/>
          </a:p>
        </p:txBody>
      </p:sp>
      <p:sp>
        <p:nvSpPr>
          <p:cNvPr id="2" name="1 Marcador de contenido"/>
          <p:cNvSpPr>
            <a:spLocks noGrp="1"/>
          </p:cNvSpPr>
          <p:nvPr>
            <p:ph idx="1"/>
          </p:nvPr>
        </p:nvSpPr>
        <p:spPr>
          <a:xfrm>
            <a:off x="864382" y="2489200"/>
            <a:ext cx="7308018" cy="3530600"/>
          </a:xfrm>
        </p:spPr>
        <p:txBody>
          <a:bodyPr/>
          <a:lstStyle/>
          <a:p>
            <a:endParaRPr lang="es-ES" dirty="0"/>
          </a:p>
          <a:p>
            <a:endParaRPr lang="es-ES" dirty="0"/>
          </a:p>
          <a:p>
            <a:endParaRPr lang="es-ES" dirty="0"/>
          </a:p>
          <a:p>
            <a:pPr algn="just"/>
            <a:endParaRPr lang="es-ES" dirty="0"/>
          </a:p>
          <a:p>
            <a:pPr algn="just"/>
            <a:endParaRPr lang="es-ES" dirty="0"/>
          </a:p>
          <a:p>
            <a:pPr algn="just"/>
            <a:r>
              <a:rPr lang="es-ES" dirty="0"/>
              <a:t>Más tarde o más temprano todo desequilibrio grave del sector exterior habrá de ser corregido mediante la adopción de las medidas de política económicas adecuadas. </a:t>
            </a:r>
            <a:endParaRPr lang="es-MX" dirty="0"/>
          </a:p>
        </p:txBody>
      </p:sp>
      <p:sp>
        <p:nvSpPr>
          <p:cNvPr id="5" name="4 Marcador de número de diapositiva"/>
          <p:cNvSpPr>
            <a:spLocks noGrp="1"/>
          </p:cNvSpPr>
          <p:nvPr>
            <p:ph type="sldNum" sz="quarter" idx="12"/>
          </p:nvPr>
        </p:nvSpPr>
        <p:spPr/>
        <p:txBody>
          <a:bodyPr/>
          <a:lstStyle/>
          <a:p>
            <a:fld id="{BF9EE9EF-066A-49CE-A79D-8A5BCE414D8C}" type="slidenum">
              <a:rPr lang="es-MX" smtClean="0"/>
              <a:t>28</a:t>
            </a:fld>
            <a:endParaRPr lang="es-MX"/>
          </a:p>
        </p:txBody>
      </p:sp>
      <p:graphicFrame>
        <p:nvGraphicFramePr>
          <p:cNvPr id="4" name="3 Tabla"/>
          <p:cNvGraphicFramePr>
            <a:graphicFrameLocks noGrp="1"/>
          </p:cNvGraphicFramePr>
          <p:nvPr>
            <p:extLst>
              <p:ext uri="{D42A27DB-BD31-4B8C-83A1-F6EECF244321}">
                <p14:modId xmlns:p14="http://schemas.microsoft.com/office/powerpoint/2010/main" val="1425393728"/>
              </p:ext>
            </p:extLst>
          </p:nvPr>
        </p:nvGraphicFramePr>
        <p:xfrm>
          <a:off x="1259632" y="2489200"/>
          <a:ext cx="6096000" cy="175260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336272">
                <a:tc>
                  <a:txBody>
                    <a:bodyPr/>
                    <a:lstStyle/>
                    <a:p>
                      <a:endParaRPr lang="es-MX" dirty="0"/>
                    </a:p>
                  </a:txBody>
                  <a:tcPr/>
                </a:tc>
                <a:tc>
                  <a:txBody>
                    <a:bodyPr/>
                    <a:lstStyle/>
                    <a:p>
                      <a:r>
                        <a:rPr lang="es-ES" dirty="0"/>
                        <a:t>¿Déficit financiable</a:t>
                      </a:r>
                      <a:endParaRPr lang="es-MX" dirty="0"/>
                    </a:p>
                  </a:txBody>
                  <a:tcPr/>
                </a:tc>
                <a:tc>
                  <a:txBody>
                    <a:bodyPr/>
                    <a:lstStyle/>
                    <a:p>
                      <a:r>
                        <a:rPr lang="es-ES" dirty="0"/>
                        <a:t>¿Déficit sostenible?</a:t>
                      </a:r>
                      <a:endParaRPr lang="es-MX" dirty="0"/>
                    </a:p>
                  </a:txBody>
                  <a:tcPr/>
                </a:tc>
                <a:extLst>
                  <a:ext uri="{0D108BD9-81ED-4DB2-BD59-A6C34878D82A}">
                    <a16:rowId xmlns:a16="http://schemas.microsoft.com/office/drawing/2014/main" val="10000"/>
                  </a:ext>
                </a:extLst>
              </a:tr>
              <a:tr h="370840">
                <a:tc>
                  <a:txBody>
                    <a:bodyPr/>
                    <a:lstStyle/>
                    <a:p>
                      <a:r>
                        <a:rPr lang="es-ES" dirty="0"/>
                        <a:t>Opción 1</a:t>
                      </a:r>
                      <a:endParaRPr lang="es-MX" dirty="0"/>
                    </a:p>
                  </a:txBody>
                  <a:tcPr/>
                </a:tc>
                <a:tc>
                  <a:txBody>
                    <a:bodyPr/>
                    <a:lstStyle/>
                    <a:p>
                      <a:pPr algn="ctr"/>
                      <a:r>
                        <a:rPr lang="es-ES" dirty="0"/>
                        <a:t>No </a:t>
                      </a:r>
                      <a:endParaRPr lang="es-MX" dirty="0"/>
                    </a:p>
                  </a:txBody>
                  <a:tcPr/>
                </a:tc>
                <a:tc>
                  <a:txBody>
                    <a:bodyPr/>
                    <a:lstStyle/>
                    <a:p>
                      <a:pPr algn="ctr"/>
                      <a:r>
                        <a:rPr lang="es-ES" dirty="0"/>
                        <a:t>No </a:t>
                      </a:r>
                      <a:endParaRPr lang="es-MX" dirty="0"/>
                    </a:p>
                  </a:txBody>
                  <a:tcPr/>
                </a:tc>
                <a:extLst>
                  <a:ext uri="{0D108BD9-81ED-4DB2-BD59-A6C34878D82A}">
                    <a16:rowId xmlns:a16="http://schemas.microsoft.com/office/drawing/2014/main" val="10001"/>
                  </a:ext>
                </a:extLst>
              </a:tr>
              <a:tr h="370840">
                <a:tc>
                  <a:txBody>
                    <a:bodyPr/>
                    <a:lstStyle/>
                    <a:p>
                      <a:r>
                        <a:rPr lang="es-ES" dirty="0"/>
                        <a:t>Opción 2</a:t>
                      </a:r>
                      <a:endParaRPr lang="es-MX" dirty="0"/>
                    </a:p>
                  </a:txBody>
                  <a:tcPr/>
                </a:tc>
                <a:tc>
                  <a:txBody>
                    <a:bodyPr/>
                    <a:lstStyle/>
                    <a:p>
                      <a:pPr algn="ctr"/>
                      <a:r>
                        <a:rPr lang="es-ES" dirty="0"/>
                        <a:t>Si </a:t>
                      </a:r>
                      <a:endParaRPr lang="es-MX" dirty="0"/>
                    </a:p>
                  </a:txBody>
                  <a:tcPr/>
                </a:tc>
                <a:tc>
                  <a:txBody>
                    <a:bodyPr/>
                    <a:lstStyle/>
                    <a:p>
                      <a:pPr algn="ctr"/>
                      <a:r>
                        <a:rPr lang="es-ES" dirty="0"/>
                        <a:t>No</a:t>
                      </a:r>
                      <a:endParaRPr lang="es-MX" dirty="0"/>
                    </a:p>
                  </a:txBody>
                  <a:tcPr/>
                </a:tc>
                <a:extLst>
                  <a:ext uri="{0D108BD9-81ED-4DB2-BD59-A6C34878D82A}">
                    <a16:rowId xmlns:a16="http://schemas.microsoft.com/office/drawing/2014/main" val="10002"/>
                  </a:ext>
                </a:extLst>
              </a:tr>
              <a:tr h="370840">
                <a:tc>
                  <a:txBody>
                    <a:bodyPr/>
                    <a:lstStyle/>
                    <a:p>
                      <a:r>
                        <a:rPr lang="es-ES" dirty="0"/>
                        <a:t>Opción 3</a:t>
                      </a:r>
                      <a:endParaRPr lang="es-MX" dirty="0"/>
                    </a:p>
                  </a:txBody>
                  <a:tcPr/>
                </a:tc>
                <a:tc>
                  <a:txBody>
                    <a:bodyPr/>
                    <a:lstStyle/>
                    <a:p>
                      <a:pPr algn="ctr"/>
                      <a:r>
                        <a:rPr lang="es-ES" dirty="0"/>
                        <a:t>Si </a:t>
                      </a:r>
                      <a:endParaRPr lang="es-MX" dirty="0"/>
                    </a:p>
                  </a:txBody>
                  <a:tcPr/>
                </a:tc>
                <a:tc>
                  <a:txBody>
                    <a:bodyPr/>
                    <a:lstStyle/>
                    <a:p>
                      <a:pPr algn="ctr"/>
                      <a:r>
                        <a:rPr lang="es-ES" dirty="0"/>
                        <a:t>Si </a:t>
                      </a:r>
                      <a:endParaRPr lang="es-MX"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73508919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003232" cy="1858218"/>
          </a:xfrm>
        </p:spPr>
        <p:txBody>
          <a:bodyPr>
            <a:noAutofit/>
          </a:bodyPr>
          <a:lstStyle/>
          <a:p>
            <a:r>
              <a:rPr lang="es-ES" sz="2400" dirty="0"/>
              <a:t>LA POLÍTICA ECONÓMICA EN UNA ECONOMÍA ABIERTA:</a:t>
            </a:r>
            <a:br>
              <a:rPr lang="es-ES" sz="2400" dirty="0"/>
            </a:br>
            <a:r>
              <a:rPr lang="es-MX" sz="2400" dirty="0"/>
              <a:t>EL MODELO MUNDELL-FLEMING (IS-LM)</a:t>
            </a:r>
          </a:p>
        </p:txBody>
      </p:sp>
      <p:sp>
        <p:nvSpPr>
          <p:cNvPr id="3" name="2 Marcador de contenido"/>
          <p:cNvSpPr>
            <a:spLocks noGrp="1"/>
          </p:cNvSpPr>
          <p:nvPr>
            <p:ph idx="1"/>
          </p:nvPr>
        </p:nvSpPr>
        <p:spPr>
          <a:xfrm>
            <a:off x="457200" y="2489200"/>
            <a:ext cx="8147248" cy="3530600"/>
          </a:xfrm>
        </p:spPr>
        <p:txBody>
          <a:bodyPr>
            <a:normAutofit/>
          </a:bodyPr>
          <a:lstStyle/>
          <a:p>
            <a:pPr algn="just"/>
            <a:r>
              <a:rPr lang="es-ES" dirty="0"/>
              <a:t>El análisis de las políticas monetaria y fiscal en una economía abierta, bajo condiciones de alta movilidad del capital, se ha basado en el modelo </a:t>
            </a:r>
            <a:r>
              <a:rPr lang="es-ES" dirty="0" err="1"/>
              <a:t>Mundell</a:t>
            </a:r>
            <a:r>
              <a:rPr lang="es-ES" dirty="0"/>
              <a:t>-Fleming, que no es otra cosa que una ampliación del modelo IS – LM, incluyendo el sector exterior. </a:t>
            </a:r>
            <a:endParaRPr lang="es-MX" dirty="0"/>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29</a:t>
            </a:fld>
            <a:endParaRPr lang="es-MX"/>
          </a:p>
        </p:txBody>
      </p:sp>
    </p:spTree>
    <p:extLst>
      <p:ext uri="{BB962C8B-B14F-4D97-AF65-F5344CB8AC3E}">
        <p14:creationId xmlns:p14="http://schemas.microsoft.com/office/powerpoint/2010/main" val="251705006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Introducción </a:t>
            </a:r>
            <a:endParaRPr lang="es-MX" dirty="0"/>
          </a:p>
        </p:txBody>
      </p:sp>
      <p:sp>
        <p:nvSpPr>
          <p:cNvPr id="3" name="2 Marcador de contenido"/>
          <p:cNvSpPr>
            <a:spLocks noGrp="1"/>
          </p:cNvSpPr>
          <p:nvPr>
            <p:ph idx="1"/>
          </p:nvPr>
        </p:nvSpPr>
        <p:spPr/>
        <p:txBody>
          <a:bodyPr/>
          <a:lstStyle/>
          <a:p>
            <a:pPr algn="just"/>
            <a:r>
              <a:rPr lang="es-ES" dirty="0"/>
              <a:t>El ámbito de análisis económico se extiende al sector externo, con elementos relacionados con la balanza de pagos, tipo de cambio, movilidad de capital, así como el estudio del modelo IS-LM para una economía abierta. </a:t>
            </a:r>
          </a:p>
          <a:p>
            <a:pPr algn="just"/>
            <a:r>
              <a:rPr lang="es-ES" dirty="0"/>
              <a:t>El objetivo de la unidad es que el alumno comprenda y analice los efectos de política económica en una economía abierta con tipo de cambio fijo y flexible.</a:t>
            </a:r>
          </a:p>
          <a:p>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3</a:t>
            </a:fld>
            <a:endParaRPr lang="es-MX"/>
          </a:p>
        </p:txBody>
      </p:sp>
    </p:spTree>
    <p:extLst>
      <p:ext uri="{BB962C8B-B14F-4D97-AF65-F5344CB8AC3E}">
        <p14:creationId xmlns:p14="http://schemas.microsoft.com/office/powerpoint/2010/main" val="97883204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Dos importantes cuestiones del Modelo </a:t>
            </a:r>
            <a:r>
              <a:rPr lang="es-ES" dirty="0" err="1"/>
              <a:t>Mundell</a:t>
            </a:r>
            <a:r>
              <a:rPr lang="es-ES" dirty="0"/>
              <a:t>-Fleming:</a:t>
            </a:r>
            <a:endParaRPr lang="es-MX" dirty="0"/>
          </a:p>
        </p:txBody>
      </p:sp>
      <p:sp>
        <p:nvSpPr>
          <p:cNvPr id="3" name="2 Marcador de contenido"/>
          <p:cNvSpPr>
            <a:spLocks noGrp="1"/>
          </p:cNvSpPr>
          <p:nvPr>
            <p:ph idx="1"/>
          </p:nvPr>
        </p:nvSpPr>
        <p:spPr>
          <a:xfrm>
            <a:off x="395536" y="2489200"/>
            <a:ext cx="8208912" cy="3530600"/>
          </a:xfrm>
        </p:spPr>
        <p:txBody>
          <a:bodyPr>
            <a:normAutofit/>
          </a:bodyPr>
          <a:lstStyle/>
          <a:p>
            <a:pPr marL="514350" indent="-514350" algn="just">
              <a:buFont typeface="+mj-lt"/>
              <a:buAutoNum type="alphaLcParenR"/>
            </a:pPr>
            <a:r>
              <a:rPr lang="es-ES" dirty="0"/>
              <a:t>Se produce la igualación internacional de los tipos de interés nominales, al suponer expectativas estáticas sobre el tipo de cambio.</a:t>
            </a:r>
          </a:p>
          <a:p>
            <a:pPr marL="514350" indent="-514350" algn="just">
              <a:buFont typeface="+mj-lt"/>
              <a:buAutoNum type="alphaLcParenR"/>
            </a:pPr>
            <a:r>
              <a:rPr lang="es-ES" dirty="0"/>
              <a:t>El tipo de cambio influye en el equilibrio macroeconómico, pues al estar dados los precios internos (ausencia de inflación) y externos (los tipos de cambio nominal y real oscilan en el mismo sentido), las variaciones del tipo de cambio afectan a los términos de intercambio, es decir, a la competitividad exterior </a:t>
            </a:r>
            <a:r>
              <a:rPr lang="es-MX" dirty="0"/>
              <a:t>de la economía.</a:t>
            </a:r>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30</a:t>
            </a:fld>
            <a:endParaRPr lang="es-MX"/>
          </a:p>
        </p:txBody>
      </p:sp>
    </p:spTree>
    <p:extLst>
      <p:ext uri="{BB962C8B-B14F-4D97-AF65-F5344CB8AC3E}">
        <p14:creationId xmlns:p14="http://schemas.microsoft.com/office/powerpoint/2010/main" val="77819445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210146"/>
          </a:xfrm>
        </p:spPr>
        <p:txBody>
          <a:bodyPr>
            <a:noAutofit/>
          </a:bodyPr>
          <a:lstStyle/>
          <a:p>
            <a:r>
              <a:rPr lang="es-ES" sz="2800" dirty="0"/>
              <a:t>Sectores que estudia el modelo </a:t>
            </a:r>
            <a:r>
              <a:rPr lang="es-ES" sz="2800" dirty="0" err="1"/>
              <a:t>Mundell</a:t>
            </a:r>
            <a:r>
              <a:rPr lang="es-ES" sz="2800" dirty="0"/>
              <a:t> – Fleming en una economía abierta</a:t>
            </a:r>
            <a:endParaRPr lang="es-MX" sz="2800" dirty="0"/>
          </a:p>
        </p:txBody>
      </p:sp>
      <p:sp>
        <p:nvSpPr>
          <p:cNvPr id="3" name="2 Marcador de contenido"/>
          <p:cNvSpPr>
            <a:spLocks noGrp="1"/>
          </p:cNvSpPr>
          <p:nvPr>
            <p:ph idx="1"/>
          </p:nvPr>
        </p:nvSpPr>
        <p:spPr/>
        <p:txBody>
          <a:bodyPr/>
          <a:lstStyle/>
          <a:p>
            <a:r>
              <a:rPr lang="es-ES" dirty="0"/>
              <a:t>Sector real </a:t>
            </a:r>
          </a:p>
          <a:p>
            <a:r>
              <a:rPr lang="es-ES" dirty="0"/>
              <a:t>Sector monetario</a:t>
            </a:r>
          </a:p>
          <a:p>
            <a:r>
              <a:rPr lang="es-ES" dirty="0"/>
              <a:t>Sector exterior</a:t>
            </a:r>
            <a:endParaRPr lang="es-MX" dirty="0"/>
          </a:p>
        </p:txBody>
      </p:sp>
      <p:sp>
        <p:nvSpPr>
          <p:cNvPr id="5" name="4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31</a:t>
            </a:fld>
            <a:endParaRPr lang="es-MX"/>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4937" t="21875" r="9927" b="18235"/>
          <a:stretch/>
        </p:blipFill>
        <p:spPr bwMode="auto">
          <a:xfrm>
            <a:off x="955248" y="3789040"/>
            <a:ext cx="7218731" cy="2827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039206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Mercado de bienes y servicios (sector real)</a:t>
            </a:r>
            <a:endParaRPr lang="es-MX" dirty="0"/>
          </a:p>
        </p:txBody>
      </p:sp>
      <p:sp>
        <p:nvSpPr>
          <p:cNvPr id="3" name="2 Marcador de contenido"/>
          <p:cNvSpPr>
            <a:spLocks noGrp="1"/>
          </p:cNvSpPr>
          <p:nvPr>
            <p:ph idx="1"/>
          </p:nvPr>
        </p:nvSpPr>
        <p:spPr>
          <a:xfrm>
            <a:off x="467544" y="2489200"/>
            <a:ext cx="8136904" cy="3530600"/>
          </a:xfrm>
        </p:spPr>
        <p:txBody>
          <a:bodyPr>
            <a:normAutofit/>
          </a:bodyPr>
          <a:lstStyle/>
          <a:p>
            <a:pPr algn="just"/>
            <a:r>
              <a:rPr lang="es-ES" dirty="0"/>
              <a:t>En una economía abierta, una parte de la producción interior se vende a extranjeros [exportaciones (X)] y una parte del gasto de los residente nacionales se destina a comprar bienes extranjeros [importaciones (M)], resultando por diferencia entre ambos conceptos (X– M) un saldo que vamos a denominar exportaciones netas (XN), que están relacionadas de forma inversa con el tipo de cambio (</a:t>
            </a:r>
            <a:r>
              <a:rPr lang="es-ES" i="1" dirty="0"/>
              <a:t>e</a:t>
            </a:r>
            <a:r>
              <a:rPr lang="es-ES" dirty="0"/>
              <a:t>) de la moneda nacional.</a:t>
            </a:r>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32</a:t>
            </a:fld>
            <a:endParaRPr lang="es-MX"/>
          </a:p>
        </p:txBody>
      </p:sp>
    </p:spTree>
    <p:extLst>
      <p:ext uri="{BB962C8B-B14F-4D97-AF65-F5344CB8AC3E}">
        <p14:creationId xmlns:p14="http://schemas.microsoft.com/office/powerpoint/2010/main" val="150723100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Matemáticamente</a:t>
            </a:r>
            <a:endParaRPr lang="es-MX" dirty="0"/>
          </a:p>
        </p:txBody>
      </p:sp>
      <p:sp>
        <p:nvSpPr>
          <p:cNvPr id="3" name="2 Marcador de contenido"/>
          <p:cNvSpPr>
            <a:spLocks noGrp="1"/>
          </p:cNvSpPr>
          <p:nvPr>
            <p:ph idx="1"/>
          </p:nvPr>
        </p:nvSpPr>
        <p:spPr>
          <a:xfrm>
            <a:off x="864382" y="2489200"/>
            <a:ext cx="7874234" cy="3530600"/>
          </a:xfrm>
        </p:spPr>
        <p:txBody>
          <a:bodyPr>
            <a:normAutofit/>
          </a:bodyPr>
          <a:lstStyle/>
          <a:p>
            <a:r>
              <a:rPr lang="es-ES" dirty="0"/>
              <a:t>El equilibrio en este mercado puede expresarse como:  </a:t>
            </a:r>
          </a:p>
          <a:p>
            <a:pPr marL="0" indent="0" algn="ctr">
              <a:buNone/>
            </a:pPr>
            <a:r>
              <a:rPr lang="es-ES" dirty="0"/>
              <a:t>Y = C+I+G+XN	(1)</a:t>
            </a:r>
            <a:endParaRPr lang="es-MX" dirty="0"/>
          </a:p>
          <a:p>
            <a:pPr algn="just"/>
            <a:r>
              <a:rPr lang="es-ES" dirty="0"/>
              <a:t>En forma de función, la curva </a:t>
            </a:r>
            <a:r>
              <a:rPr lang="es-ES" i="1" dirty="0"/>
              <a:t>IS </a:t>
            </a:r>
            <a:r>
              <a:rPr lang="es-ES" dirty="0"/>
              <a:t>puede representarse como:</a:t>
            </a:r>
          </a:p>
          <a:p>
            <a:pPr marL="0" indent="0" algn="ctr">
              <a:buNone/>
            </a:pPr>
            <a:r>
              <a:rPr lang="es-MX" i="1" dirty="0"/>
              <a:t>Y = C(Y – T) + I(i) + G + XN(e)	</a:t>
            </a:r>
            <a:r>
              <a:rPr lang="es-MX" dirty="0"/>
              <a:t>(2)</a:t>
            </a:r>
          </a:p>
          <a:p>
            <a:pPr algn="just"/>
            <a:r>
              <a:rPr lang="es-ES" dirty="0"/>
              <a:t>Existen numerosas combinaciones de </a:t>
            </a:r>
            <a:r>
              <a:rPr lang="es-ES" i="1" dirty="0"/>
              <a:t>i </a:t>
            </a:r>
            <a:r>
              <a:rPr lang="es-ES" dirty="0"/>
              <a:t>e </a:t>
            </a:r>
            <a:r>
              <a:rPr lang="es-ES" i="1" dirty="0"/>
              <a:t>Y </a:t>
            </a:r>
            <a:r>
              <a:rPr lang="es-ES" dirty="0"/>
              <a:t>para las cuales la expresión (2) se cumple.</a:t>
            </a:r>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33</a:t>
            </a:fld>
            <a:endParaRPr lang="es-MX"/>
          </a:p>
        </p:txBody>
      </p:sp>
    </p:spTree>
    <p:extLst>
      <p:ext uri="{BB962C8B-B14F-4D97-AF65-F5344CB8AC3E}">
        <p14:creationId xmlns:p14="http://schemas.microsoft.com/office/powerpoint/2010/main" val="65791976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Gráficamente </a:t>
            </a:r>
            <a:endParaRPr lang="es-MX" dirty="0"/>
          </a:p>
        </p:txBody>
      </p:sp>
      <p:pic>
        <p:nvPicPr>
          <p:cNvPr id="4"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5331" t="22417" r="49698" b="25689"/>
          <a:stretch/>
        </p:blipFill>
        <p:spPr bwMode="auto">
          <a:xfrm>
            <a:off x="1475656" y="2276872"/>
            <a:ext cx="6552728" cy="2886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34</a:t>
            </a:fld>
            <a:endParaRPr lang="es-MX"/>
          </a:p>
        </p:txBody>
      </p:sp>
      <p:sp>
        <p:nvSpPr>
          <p:cNvPr id="3" name="2 CuadroTexto"/>
          <p:cNvSpPr txBox="1"/>
          <p:nvPr/>
        </p:nvSpPr>
        <p:spPr>
          <a:xfrm>
            <a:off x="467544" y="5110152"/>
            <a:ext cx="8271072" cy="1631216"/>
          </a:xfrm>
          <a:prstGeom prst="rect">
            <a:avLst/>
          </a:prstGeom>
          <a:noFill/>
        </p:spPr>
        <p:txBody>
          <a:bodyPr wrap="square" rtlCol="0">
            <a:spAutoFit/>
          </a:bodyPr>
          <a:lstStyle/>
          <a:p>
            <a:pPr algn="just"/>
            <a:r>
              <a:rPr lang="es-ES" sz="2000" dirty="0"/>
              <a:t>La curva IS, que sigue manteniendo una pendiente negativa, ya que una disminución de los tipos de interés provoca una aumento de A, necesitándose un aumento de Y</a:t>
            </a:r>
            <a:r>
              <a:rPr lang="es-ES" sz="2000" i="1" dirty="0"/>
              <a:t> </a:t>
            </a:r>
            <a:r>
              <a:rPr lang="es-ES" sz="2000" dirty="0"/>
              <a:t>para restaurar el equilibrio.</a:t>
            </a:r>
          </a:p>
          <a:p>
            <a:endParaRPr lang="es-MX" sz="2000" dirty="0"/>
          </a:p>
        </p:txBody>
      </p:sp>
    </p:spTree>
    <p:extLst>
      <p:ext uri="{BB962C8B-B14F-4D97-AF65-F5344CB8AC3E}">
        <p14:creationId xmlns:p14="http://schemas.microsoft.com/office/powerpoint/2010/main" val="246677611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Mercado monetario (sector monetario)</a:t>
            </a:r>
            <a:endParaRPr lang="es-MX" dirty="0"/>
          </a:p>
        </p:txBody>
      </p:sp>
      <p:sp>
        <p:nvSpPr>
          <p:cNvPr id="3" name="2 Marcador de contenido"/>
          <p:cNvSpPr>
            <a:spLocks noGrp="1"/>
          </p:cNvSpPr>
          <p:nvPr>
            <p:ph idx="1"/>
          </p:nvPr>
        </p:nvSpPr>
        <p:spPr>
          <a:xfrm>
            <a:off x="467544" y="2489200"/>
            <a:ext cx="8271072" cy="3530600"/>
          </a:xfrm>
        </p:spPr>
        <p:txBody>
          <a:bodyPr/>
          <a:lstStyle/>
          <a:p>
            <a:pPr algn="just"/>
            <a:r>
              <a:rPr lang="es-ES" dirty="0"/>
              <a:t>El equilibrio en el sector monetario se mantiene  igual, es decir, la demanda de dinero,  </a:t>
            </a:r>
            <a:r>
              <a:rPr lang="es-ES" i="1" dirty="0"/>
              <a:t>L</a:t>
            </a:r>
            <a:r>
              <a:rPr lang="es-ES" dirty="0"/>
              <a:t>, depende negativamente del tipo de interés y positivamente del nivel de renta. </a:t>
            </a:r>
          </a:p>
          <a:p>
            <a:r>
              <a:rPr lang="es-ES" dirty="0"/>
              <a:t>En términos matemáticos:</a:t>
            </a:r>
          </a:p>
          <a:p>
            <a:pPr marL="0" indent="0" algn="ctr">
              <a:buNone/>
            </a:pPr>
            <a:r>
              <a:rPr lang="es-ES" i="1" dirty="0"/>
              <a:t>M/P= L(i, Y)	</a:t>
            </a:r>
            <a:r>
              <a:rPr lang="es-ES" dirty="0"/>
              <a:t>(3)</a:t>
            </a:r>
          </a:p>
          <a:p>
            <a:pPr marL="0" indent="0">
              <a:buNone/>
            </a:pPr>
            <a:endParaRPr lang="es-ES" dirty="0"/>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35</a:t>
            </a:fld>
            <a:endParaRPr lang="es-MX"/>
          </a:p>
        </p:txBody>
      </p:sp>
    </p:spTree>
    <p:extLst>
      <p:ext uri="{BB962C8B-B14F-4D97-AF65-F5344CB8AC3E}">
        <p14:creationId xmlns:p14="http://schemas.microsoft.com/office/powerpoint/2010/main" val="350918471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Continuación </a:t>
            </a:r>
            <a:endParaRPr lang="es-MX" dirty="0"/>
          </a:p>
        </p:txBody>
      </p:sp>
      <p:sp>
        <p:nvSpPr>
          <p:cNvPr id="3" name="2 Marcador de contenido"/>
          <p:cNvSpPr>
            <a:spLocks noGrp="1"/>
          </p:cNvSpPr>
          <p:nvPr>
            <p:ph idx="1"/>
          </p:nvPr>
        </p:nvSpPr>
        <p:spPr>
          <a:xfrm>
            <a:off x="467544" y="2348880"/>
            <a:ext cx="8136904" cy="3530600"/>
          </a:xfrm>
        </p:spPr>
        <p:txBody>
          <a:bodyPr>
            <a:normAutofit/>
          </a:bodyPr>
          <a:lstStyle/>
          <a:p>
            <a:pPr algn="just"/>
            <a:r>
              <a:rPr lang="es-ES" dirty="0"/>
              <a:t>Todas las posibles combinaciones de </a:t>
            </a:r>
            <a:r>
              <a:rPr lang="es-ES" i="1" dirty="0"/>
              <a:t>i </a:t>
            </a:r>
            <a:r>
              <a:rPr lang="es-ES" dirty="0"/>
              <a:t>e </a:t>
            </a:r>
            <a:r>
              <a:rPr lang="es-ES" i="1" dirty="0"/>
              <a:t>Y </a:t>
            </a:r>
            <a:r>
              <a:rPr lang="es-ES" dirty="0"/>
              <a:t>para las cuales se cumple la ecuación (3) esta dado por la curva </a:t>
            </a:r>
            <a:r>
              <a:rPr lang="es-ES" i="1" dirty="0"/>
              <a:t>LM</a:t>
            </a:r>
            <a:r>
              <a:rPr lang="es-ES" dirty="0"/>
              <a:t>, representada para un valor dado de </a:t>
            </a:r>
            <a:r>
              <a:rPr lang="es-ES" i="1" dirty="0"/>
              <a:t>M </a:t>
            </a:r>
            <a:r>
              <a:rPr lang="es-ES" dirty="0"/>
              <a:t>y con pendiente positiva.</a:t>
            </a:r>
          </a:p>
          <a:p>
            <a:pPr algn="just"/>
            <a:r>
              <a:rPr lang="es-ES" dirty="0"/>
              <a:t>Si aumentan los tipos de interés, la demanda de dinero disminuye, con lo que para restablecer el equilibrio en el mercado de dinero se necesitará un aumento de </a:t>
            </a:r>
            <a:r>
              <a:rPr lang="es-ES" i="1" dirty="0"/>
              <a:t>Y</a:t>
            </a:r>
            <a:r>
              <a:rPr lang="es-ES" dirty="0"/>
              <a:t>.</a:t>
            </a:r>
            <a:endParaRPr lang="es-MX" dirty="0"/>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36</a:t>
            </a:fld>
            <a:endParaRPr lang="es-MX"/>
          </a:p>
        </p:txBody>
      </p:sp>
    </p:spTree>
    <p:extLst>
      <p:ext uri="{BB962C8B-B14F-4D97-AF65-F5344CB8AC3E}">
        <p14:creationId xmlns:p14="http://schemas.microsoft.com/office/powerpoint/2010/main" val="204821501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Gráficamente </a:t>
            </a:r>
            <a:endParaRPr lang="es-MX" dirty="0"/>
          </a:p>
        </p:txBody>
      </p:sp>
      <p:pic>
        <p:nvPicPr>
          <p:cNvPr id="4"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45053" t="22852" r="28090" b="26556"/>
          <a:stretch/>
        </p:blipFill>
        <p:spPr bwMode="auto">
          <a:xfrm>
            <a:off x="2123728" y="2340308"/>
            <a:ext cx="5184576" cy="3464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37</a:t>
            </a:fld>
            <a:endParaRPr lang="es-MX"/>
          </a:p>
        </p:txBody>
      </p:sp>
    </p:spTree>
    <p:extLst>
      <p:ext uri="{BB962C8B-B14F-4D97-AF65-F5344CB8AC3E}">
        <p14:creationId xmlns:p14="http://schemas.microsoft.com/office/powerpoint/2010/main" val="310524906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Sector exterior</a:t>
            </a:r>
            <a:endParaRPr lang="es-MX" dirty="0"/>
          </a:p>
        </p:txBody>
      </p:sp>
      <p:sp>
        <p:nvSpPr>
          <p:cNvPr id="3" name="2 Marcador de contenido"/>
          <p:cNvSpPr>
            <a:spLocks noGrp="1"/>
          </p:cNvSpPr>
          <p:nvPr>
            <p:ph idx="1"/>
          </p:nvPr>
        </p:nvSpPr>
        <p:spPr>
          <a:xfrm>
            <a:off x="467544" y="2489200"/>
            <a:ext cx="8064896" cy="3530600"/>
          </a:xfrm>
        </p:spPr>
        <p:txBody>
          <a:bodyPr>
            <a:normAutofit/>
          </a:bodyPr>
          <a:lstStyle/>
          <a:p>
            <a:r>
              <a:rPr lang="es-ES" dirty="0"/>
              <a:t>La cuarta relación básica del modelo es: </a:t>
            </a:r>
          </a:p>
          <a:p>
            <a:pPr marL="0" indent="0" algn="ctr">
              <a:buNone/>
            </a:pPr>
            <a:r>
              <a:rPr lang="es-ES" i="1" dirty="0"/>
              <a:t>i = i*	</a:t>
            </a:r>
            <a:r>
              <a:rPr lang="es-ES" dirty="0"/>
              <a:t>(4)</a:t>
            </a:r>
            <a:endParaRPr lang="es-ES" i="1" dirty="0"/>
          </a:p>
          <a:p>
            <a:pPr algn="just"/>
            <a:r>
              <a:rPr lang="es-ES" dirty="0"/>
              <a:t>Si existe perfecta movilidad del capital, el tipo de interés nacional (</a:t>
            </a:r>
            <a:r>
              <a:rPr lang="es-ES" i="1" dirty="0"/>
              <a:t>i</a:t>
            </a:r>
            <a:r>
              <a:rPr lang="es-ES" dirty="0"/>
              <a:t>) será igual al tipo de interés mundial (</a:t>
            </a:r>
            <a:r>
              <a:rPr lang="es-ES" i="1" dirty="0"/>
              <a:t>i*</a:t>
            </a:r>
            <a:r>
              <a:rPr lang="es-ES" dirty="0"/>
              <a:t>), suponiendo una pequeña economía abierta y precio-aceptante en los mercados financieros internacionales. </a:t>
            </a:r>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38</a:t>
            </a:fld>
            <a:endParaRPr lang="es-MX"/>
          </a:p>
        </p:txBody>
      </p:sp>
    </p:spTree>
    <p:extLst>
      <p:ext uri="{BB962C8B-B14F-4D97-AF65-F5344CB8AC3E}">
        <p14:creationId xmlns:p14="http://schemas.microsoft.com/office/powerpoint/2010/main" val="25429773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Gráficamente  </a:t>
            </a:r>
            <a:endParaRPr lang="es-MX" dirty="0"/>
          </a:p>
        </p:txBody>
      </p:sp>
      <p:sp>
        <p:nvSpPr>
          <p:cNvPr id="3" name="2 Marcador de contenido"/>
          <p:cNvSpPr>
            <a:spLocks noGrp="1"/>
          </p:cNvSpPr>
          <p:nvPr>
            <p:ph idx="1"/>
          </p:nvPr>
        </p:nvSpPr>
        <p:spPr>
          <a:xfrm>
            <a:off x="467544" y="2489200"/>
            <a:ext cx="8136904" cy="3530600"/>
          </a:xfrm>
        </p:spPr>
        <p:txBody>
          <a:bodyPr/>
          <a:lstStyle/>
          <a:p>
            <a:pPr algn="just"/>
            <a:r>
              <a:rPr lang="es-ES" dirty="0"/>
              <a:t>La igualdad de (4) implica una relación negativa entre el tipo de interés y el tipo de cambio: </a:t>
            </a:r>
          </a:p>
          <a:p>
            <a:pPr lvl="1" algn="just"/>
            <a:r>
              <a:rPr lang="es-ES" dirty="0"/>
              <a:t>Un incremento del tipo de interés trae consigo un incremento del valor de la moneda nacional y una disminución del tipo de interés conlleva una pérdida de valor del tipo de cambio.</a:t>
            </a:r>
            <a:endParaRPr lang="es-MX" dirty="0"/>
          </a:p>
          <a:p>
            <a:endParaRPr lang="es-MX" dirty="0"/>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39</a:t>
            </a:fld>
            <a:endParaRPr lang="es-MX"/>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7393" t="23069" r="10633" b="26122"/>
          <a:stretch/>
        </p:blipFill>
        <p:spPr bwMode="auto">
          <a:xfrm>
            <a:off x="1763688" y="4077072"/>
            <a:ext cx="4464496" cy="256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339360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Problemática </a:t>
            </a:r>
            <a:endParaRPr lang="es-MX" dirty="0"/>
          </a:p>
        </p:txBody>
      </p:sp>
      <p:sp>
        <p:nvSpPr>
          <p:cNvPr id="3" name="2 Marcador de contenido"/>
          <p:cNvSpPr>
            <a:spLocks noGrp="1"/>
          </p:cNvSpPr>
          <p:nvPr>
            <p:ph idx="1"/>
          </p:nvPr>
        </p:nvSpPr>
        <p:spPr>
          <a:xfrm>
            <a:off x="467544" y="2489200"/>
            <a:ext cx="8002380" cy="3530600"/>
          </a:xfrm>
        </p:spPr>
        <p:txBody>
          <a:bodyPr>
            <a:normAutofit fontScale="92500" lnSpcReduction="20000"/>
          </a:bodyPr>
          <a:lstStyle/>
          <a:p>
            <a:pPr algn="just"/>
            <a:r>
              <a:rPr lang="es-ES" dirty="0"/>
              <a:t>Las cuestiones relacionadas con el ámbito exterior de la economía ocupaban un segundo plano. </a:t>
            </a:r>
          </a:p>
          <a:p>
            <a:pPr algn="just"/>
            <a:r>
              <a:rPr lang="es-ES" dirty="0"/>
              <a:t>El bajo grado de interdependencia económica entre los diferentes países suponía que la política económica nacional suficiente. </a:t>
            </a:r>
          </a:p>
          <a:p>
            <a:pPr algn="just"/>
            <a:r>
              <a:rPr lang="es-ES" dirty="0"/>
              <a:t>No existía un amplio análisis de política macroeconómica, a la problemática económica exterior, sólo el efecto de ampliar el clásico modelo IS-LM con la obtención de la curva BP.</a:t>
            </a:r>
          </a:p>
          <a:p>
            <a:pPr algn="just"/>
            <a:r>
              <a:rPr lang="es-ES" dirty="0"/>
              <a:t>El equilibrio de las cuentas exteriores no es solamente un dato básico y el resultado de las relaciones existentes entre las principales variables macroeconómicas internas y dada la globalización y la interdependencia económicas, el sector exterior se configura en la actualidad como el núcleo donde se concentran las potencialidades y las restricciones de cualquier economía nacional, además de que se une con el resto de economías.</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4</a:t>
            </a:fld>
            <a:endParaRPr lang="es-MX"/>
          </a:p>
        </p:txBody>
      </p:sp>
    </p:spTree>
    <p:extLst>
      <p:ext uri="{BB962C8B-B14F-4D97-AF65-F5344CB8AC3E}">
        <p14:creationId xmlns:p14="http://schemas.microsoft.com/office/powerpoint/2010/main" val="258603555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Continuación del sector exterior</a:t>
            </a:r>
            <a:endParaRPr lang="es-MX" dirty="0"/>
          </a:p>
        </p:txBody>
      </p:sp>
      <p:sp>
        <p:nvSpPr>
          <p:cNvPr id="3" name="2 Marcador de contenido"/>
          <p:cNvSpPr>
            <a:spLocks noGrp="1"/>
          </p:cNvSpPr>
          <p:nvPr>
            <p:ph idx="1"/>
          </p:nvPr>
        </p:nvSpPr>
        <p:spPr>
          <a:xfrm>
            <a:off x="539552" y="2489200"/>
            <a:ext cx="8064896" cy="3530600"/>
          </a:xfrm>
        </p:spPr>
        <p:txBody>
          <a:bodyPr>
            <a:normAutofit/>
          </a:bodyPr>
          <a:lstStyle/>
          <a:p>
            <a:pPr algn="just"/>
            <a:r>
              <a:rPr lang="es-ES" dirty="0"/>
              <a:t>La representación del equilibrio del sector exterior por la curva </a:t>
            </a:r>
            <a:r>
              <a:rPr lang="es-ES" i="1" dirty="0"/>
              <a:t>BP , </a:t>
            </a:r>
            <a:r>
              <a:rPr lang="es-ES" dirty="0"/>
              <a:t>en el caso particular del modelo </a:t>
            </a:r>
            <a:r>
              <a:rPr lang="es-ES" dirty="0" err="1"/>
              <a:t>Mundell</a:t>
            </a:r>
            <a:r>
              <a:rPr lang="es-ES" dirty="0"/>
              <a:t>-Fleming es aquel en que la curva </a:t>
            </a:r>
            <a:r>
              <a:rPr lang="es-ES" i="1" dirty="0"/>
              <a:t>BP </a:t>
            </a:r>
            <a:r>
              <a:rPr lang="es-ES" dirty="0"/>
              <a:t>es una línea horizontal.</a:t>
            </a:r>
          </a:p>
          <a:p>
            <a:pPr algn="just"/>
            <a:r>
              <a:rPr lang="es-ES" dirty="0"/>
              <a:t>El supuesto de perfecta movilidad del capital implica que sólo haya un nivel de </a:t>
            </a:r>
            <a:r>
              <a:rPr lang="es-ES" i="1" dirty="0"/>
              <a:t>i </a:t>
            </a:r>
            <a:r>
              <a:rPr lang="es-ES" dirty="0"/>
              <a:t>para el cual la balanza de pagos está en equilibrio. </a:t>
            </a:r>
          </a:p>
          <a:p>
            <a:pPr algn="just"/>
            <a:r>
              <a:rPr lang="es-ES" dirty="0"/>
              <a:t>Si el tipo de interés fuera más bajo, se producirían unas salidas de capital superiores a cualquier posible superávit en la balanza por cuenta corriente, y sucedería lo opuesto en el caso de que el tipo de interés </a:t>
            </a:r>
            <a:r>
              <a:rPr lang="es-MX" dirty="0"/>
              <a:t>fuese más alto.</a:t>
            </a:r>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40</a:t>
            </a:fld>
            <a:endParaRPr lang="es-MX"/>
          </a:p>
        </p:txBody>
      </p:sp>
    </p:spTree>
    <p:extLst>
      <p:ext uri="{BB962C8B-B14F-4D97-AF65-F5344CB8AC3E}">
        <p14:creationId xmlns:p14="http://schemas.microsoft.com/office/powerpoint/2010/main" val="166039166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En resumen</a:t>
            </a:r>
            <a:endParaRPr lang="es-MX" dirty="0"/>
          </a:p>
        </p:txBody>
      </p:sp>
      <p:sp>
        <p:nvSpPr>
          <p:cNvPr id="3" name="2 Marcador de contenido"/>
          <p:cNvSpPr>
            <a:spLocks noGrp="1"/>
          </p:cNvSpPr>
          <p:nvPr>
            <p:ph idx="1"/>
          </p:nvPr>
        </p:nvSpPr>
        <p:spPr>
          <a:xfrm>
            <a:off x="539552" y="2489200"/>
            <a:ext cx="8064896" cy="3530600"/>
          </a:xfrm>
        </p:spPr>
        <p:txBody>
          <a:bodyPr/>
          <a:lstStyle/>
          <a:p>
            <a:pPr algn="just"/>
            <a:r>
              <a:rPr lang="es-ES" dirty="0"/>
              <a:t>Partiendo del modelo </a:t>
            </a:r>
            <a:r>
              <a:rPr lang="es-ES" dirty="0" err="1"/>
              <a:t>Mundell</a:t>
            </a:r>
            <a:r>
              <a:rPr lang="es-ES" dirty="0"/>
              <a:t>-Fleming, de todos los elementos conceptuales necesarios para poder abordar el análisis de las políticas monetaria y fiscal en una economía abierta cuando existen transacciones de capital, tanto cuando el tipo de cambio.</a:t>
            </a:r>
            <a:endParaRPr lang="es-MX" dirty="0"/>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41</a:t>
            </a:fld>
            <a:endParaRPr lang="es-MX"/>
          </a:p>
        </p:txBody>
      </p:sp>
    </p:spTree>
    <p:extLst>
      <p:ext uri="{BB962C8B-B14F-4D97-AF65-F5344CB8AC3E}">
        <p14:creationId xmlns:p14="http://schemas.microsoft.com/office/powerpoint/2010/main" val="352870238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recordando</a:t>
            </a:r>
            <a:endParaRPr lang="es-MX" dirty="0"/>
          </a:p>
        </p:txBody>
      </p:sp>
      <p:sp>
        <p:nvSpPr>
          <p:cNvPr id="3" name="2 Marcador de contenido"/>
          <p:cNvSpPr>
            <a:spLocks noGrp="1"/>
          </p:cNvSpPr>
          <p:nvPr>
            <p:ph idx="1"/>
          </p:nvPr>
        </p:nvSpPr>
        <p:spPr>
          <a:xfrm>
            <a:off x="467544" y="2489200"/>
            <a:ext cx="8136904" cy="3530600"/>
          </a:xfrm>
        </p:spPr>
        <p:txBody>
          <a:bodyPr>
            <a:normAutofit/>
          </a:bodyPr>
          <a:lstStyle/>
          <a:p>
            <a:pPr algn="just"/>
            <a:r>
              <a:rPr lang="es-ES" dirty="0"/>
              <a:t>La </a:t>
            </a:r>
            <a:r>
              <a:rPr lang="es-ES" b="1" dirty="0"/>
              <a:t>curva </a:t>
            </a:r>
            <a:r>
              <a:rPr lang="es-ES" b="1" i="1" dirty="0"/>
              <a:t>IS </a:t>
            </a:r>
            <a:r>
              <a:rPr lang="es-ES" dirty="0"/>
              <a:t>representa las combinaciones de tipos de interés (</a:t>
            </a:r>
            <a:r>
              <a:rPr lang="es-ES" i="1" dirty="0"/>
              <a:t>i</a:t>
            </a:r>
            <a:r>
              <a:rPr lang="es-ES" dirty="0"/>
              <a:t>) y de renta (</a:t>
            </a:r>
            <a:r>
              <a:rPr lang="es-ES" i="1" dirty="0"/>
              <a:t>Y</a:t>
            </a:r>
            <a:r>
              <a:rPr lang="es-ES" dirty="0"/>
              <a:t>) que equilibran el mercado de bienes.</a:t>
            </a:r>
          </a:p>
          <a:p>
            <a:pPr algn="just"/>
            <a:r>
              <a:rPr lang="es-ES" dirty="0"/>
              <a:t>La </a:t>
            </a:r>
            <a:r>
              <a:rPr lang="es-ES" b="1" dirty="0"/>
              <a:t>curva </a:t>
            </a:r>
            <a:r>
              <a:rPr lang="es-ES" b="1" i="1" dirty="0"/>
              <a:t>LM </a:t>
            </a:r>
            <a:r>
              <a:rPr lang="es-ES" dirty="0"/>
              <a:t>señala las combinaciones de </a:t>
            </a:r>
            <a:r>
              <a:rPr lang="es-ES" i="1" dirty="0"/>
              <a:t>i </a:t>
            </a:r>
            <a:r>
              <a:rPr lang="es-ES" dirty="0"/>
              <a:t>y de (</a:t>
            </a:r>
            <a:r>
              <a:rPr lang="es-ES" i="1" dirty="0"/>
              <a:t>Y) </a:t>
            </a:r>
            <a:r>
              <a:rPr lang="es-ES" dirty="0"/>
              <a:t>que representan puntos de equilibrio en el mercado monetario.</a:t>
            </a:r>
          </a:p>
          <a:p>
            <a:pPr algn="just"/>
            <a:r>
              <a:rPr lang="es-ES" dirty="0"/>
              <a:t>• La </a:t>
            </a:r>
            <a:r>
              <a:rPr lang="es-ES" b="1" dirty="0"/>
              <a:t>curva </a:t>
            </a:r>
            <a:r>
              <a:rPr lang="es-ES" b="1" i="1" dirty="0"/>
              <a:t>BP </a:t>
            </a:r>
            <a:r>
              <a:rPr lang="es-ES" dirty="0"/>
              <a:t>indica las combinaciones de </a:t>
            </a:r>
            <a:r>
              <a:rPr lang="es-ES" i="1" dirty="0"/>
              <a:t>i </a:t>
            </a:r>
            <a:r>
              <a:rPr lang="es-ES" dirty="0"/>
              <a:t>y de </a:t>
            </a:r>
            <a:r>
              <a:rPr lang="es-ES" i="1" dirty="0"/>
              <a:t>Y </a:t>
            </a:r>
            <a:r>
              <a:rPr lang="es-ES" dirty="0"/>
              <a:t>que igualan la oferta y la demanda en el mercado de divisas para un tipo de cambio determinado.</a:t>
            </a:r>
            <a:endParaRPr lang="es-MX" dirty="0"/>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42</a:t>
            </a:fld>
            <a:endParaRPr lang="es-MX"/>
          </a:p>
        </p:txBody>
      </p:sp>
    </p:spTree>
    <p:extLst>
      <p:ext uri="{BB962C8B-B14F-4D97-AF65-F5344CB8AC3E}">
        <p14:creationId xmlns:p14="http://schemas.microsoft.com/office/powerpoint/2010/main" val="34506659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Resumen gráfico</a:t>
            </a:r>
            <a:endParaRPr lang="es-MX" dirty="0"/>
          </a:p>
        </p:txBody>
      </p:sp>
      <p:pic>
        <p:nvPicPr>
          <p:cNvPr id="5122"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33376" t="18130" r="14879" b="23342"/>
          <a:stretch/>
        </p:blipFill>
        <p:spPr bwMode="auto">
          <a:xfrm>
            <a:off x="1665026" y="3109361"/>
            <a:ext cx="5544616" cy="3526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43</a:t>
            </a:fld>
            <a:endParaRPr lang="es-MX"/>
          </a:p>
        </p:txBody>
      </p:sp>
      <p:sp>
        <p:nvSpPr>
          <p:cNvPr id="4" name="3 CuadroTexto"/>
          <p:cNvSpPr txBox="1"/>
          <p:nvPr/>
        </p:nvSpPr>
        <p:spPr>
          <a:xfrm>
            <a:off x="611560" y="2276872"/>
            <a:ext cx="7344816" cy="830997"/>
          </a:xfrm>
          <a:prstGeom prst="rect">
            <a:avLst/>
          </a:prstGeom>
          <a:noFill/>
        </p:spPr>
        <p:txBody>
          <a:bodyPr wrap="square" rtlCol="0">
            <a:spAutoFit/>
          </a:bodyPr>
          <a:lstStyle/>
          <a:p>
            <a:pPr algn="just"/>
            <a:r>
              <a:rPr lang="es-ES" sz="2400" dirty="0"/>
              <a:t>Equilibrio en los mercados de bienes y de dinero y la balanza de pagos</a:t>
            </a:r>
            <a:endParaRPr lang="es-MX" sz="2400" dirty="0"/>
          </a:p>
        </p:txBody>
      </p:sp>
    </p:spTree>
    <p:extLst>
      <p:ext uri="{BB962C8B-B14F-4D97-AF65-F5344CB8AC3E}">
        <p14:creationId xmlns:p14="http://schemas.microsoft.com/office/powerpoint/2010/main" val="133345225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ES" dirty="0"/>
              <a:t>Actividad </a:t>
            </a:r>
            <a:endParaRPr lang="es-MX" dirty="0"/>
          </a:p>
        </p:txBody>
      </p:sp>
      <p:sp>
        <p:nvSpPr>
          <p:cNvPr id="2" name="1 Marcador de contenido"/>
          <p:cNvSpPr>
            <a:spLocks noGrp="1"/>
          </p:cNvSpPr>
          <p:nvPr>
            <p:ph idx="1"/>
          </p:nvPr>
        </p:nvSpPr>
        <p:spPr/>
        <p:txBody>
          <a:bodyPr>
            <a:normAutofit fontScale="92500" lnSpcReduction="20000"/>
          </a:bodyPr>
          <a:lstStyle/>
          <a:p>
            <a:r>
              <a:rPr lang="es-ES" dirty="0"/>
              <a:t>Define los siguientes términos clave:</a:t>
            </a:r>
          </a:p>
          <a:p>
            <a:pPr lvl="1"/>
            <a:r>
              <a:rPr lang="es-MX" dirty="0"/>
              <a:t>Economía abierta.</a:t>
            </a:r>
          </a:p>
          <a:p>
            <a:pPr lvl="1"/>
            <a:r>
              <a:rPr lang="es-MX" dirty="0"/>
              <a:t>Tipo de cambio.</a:t>
            </a:r>
          </a:p>
          <a:p>
            <a:pPr lvl="1"/>
            <a:r>
              <a:rPr lang="es-MX" dirty="0"/>
              <a:t>Tipo de cambio fijo.</a:t>
            </a:r>
          </a:p>
          <a:p>
            <a:pPr lvl="1"/>
            <a:r>
              <a:rPr lang="es-MX" dirty="0"/>
              <a:t>Tipo de cambio flexible.</a:t>
            </a:r>
          </a:p>
          <a:p>
            <a:pPr lvl="1"/>
            <a:r>
              <a:rPr lang="es-MX" dirty="0"/>
              <a:t>Equilibrio interno.</a:t>
            </a:r>
          </a:p>
          <a:p>
            <a:pPr lvl="1"/>
            <a:r>
              <a:rPr lang="es-MX" dirty="0"/>
              <a:t>Equilibrio externo.</a:t>
            </a:r>
          </a:p>
          <a:p>
            <a:pPr lvl="1"/>
            <a:r>
              <a:rPr lang="es-MX" dirty="0"/>
              <a:t>Ajuste exterior.</a:t>
            </a:r>
          </a:p>
          <a:p>
            <a:pPr lvl="1"/>
            <a:r>
              <a:rPr lang="es-MX" dirty="0"/>
              <a:t>Dilema de política económica.</a:t>
            </a:r>
          </a:p>
          <a:p>
            <a:pPr lvl="1"/>
            <a:r>
              <a:rPr lang="es-MX" dirty="0"/>
              <a:t>Expansión fiscal.</a:t>
            </a:r>
          </a:p>
          <a:p>
            <a:pPr lvl="1"/>
            <a:r>
              <a:rPr lang="es-MX" dirty="0"/>
              <a:t>Expansión monetaria.</a:t>
            </a:r>
          </a:p>
        </p:txBody>
      </p:sp>
      <p:sp>
        <p:nvSpPr>
          <p:cNvPr id="3" name="2 Marcador de número de diapositiva"/>
          <p:cNvSpPr>
            <a:spLocks noGrp="1"/>
          </p:cNvSpPr>
          <p:nvPr>
            <p:ph type="sldNum" sz="quarter" idx="12"/>
          </p:nvPr>
        </p:nvSpPr>
        <p:spPr/>
        <p:txBody>
          <a:bodyPr/>
          <a:lstStyle/>
          <a:p>
            <a:fld id="{BF9EE9EF-066A-49CE-A79D-8A5BCE414D8C}" type="slidenum">
              <a:rPr lang="es-MX" smtClean="0"/>
              <a:t>44</a:t>
            </a:fld>
            <a:endParaRPr lang="es-MX"/>
          </a:p>
        </p:txBody>
      </p:sp>
    </p:spTree>
    <p:extLst>
      <p:ext uri="{BB962C8B-B14F-4D97-AF65-F5344CB8AC3E}">
        <p14:creationId xmlns:p14="http://schemas.microsoft.com/office/powerpoint/2010/main" val="3017733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a:t>Conclusiones </a:t>
            </a:r>
            <a:endParaRPr lang="es-MX" dirty="0"/>
          </a:p>
        </p:txBody>
      </p:sp>
      <p:sp>
        <p:nvSpPr>
          <p:cNvPr id="2" name="1 Marcador de contenido"/>
          <p:cNvSpPr>
            <a:spLocks noGrp="1"/>
          </p:cNvSpPr>
          <p:nvPr>
            <p:ph idx="1"/>
          </p:nvPr>
        </p:nvSpPr>
        <p:spPr>
          <a:xfrm>
            <a:off x="539552" y="2489200"/>
            <a:ext cx="8064896" cy="3530600"/>
          </a:xfrm>
        </p:spPr>
        <p:txBody>
          <a:bodyPr>
            <a:normAutofit/>
          </a:bodyPr>
          <a:lstStyle/>
          <a:p>
            <a:pPr algn="just"/>
            <a:r>
              <a:rPr lang="es-ES" dirty="0"/>
              <a:t>La apertura al exterior y la movilidad internacional de los capitales establecen una serie de restricciones para cualquier economía, que se sustancian en que toda economía abierta ha de guardar una elevada disciplina macroeconómica; de forma que sus variables básicas (precios, finanzas públicas, tipos de interés, etc.) no difieran de las registradas por los países con los cuales tiene relaciones económicas, </a:t>
            </a:r>
            <a:r>
              <a:rPr lang="es-MX" dirty="0"/>
              <a:t>comerciales y financieras.</a:t>
            </a:r>
          </a:p>
        </p:txBody>
      </p:sp>
      <p:sp>
        <p:nvSpPr>
          <p:cNvPr id="4" name="3 Marcador de número de diapositiva"/>
          <p:cNvSpPr>
            <a:spLocks noGrp="1"/>
          </p:cNvSpPr>
          <p:nvPr>
            <p:ph type="sldNum" sz="quarter" idx="12"/>
          </p:nvPr>
        </p:nvSpPr>
        <p:spPr/>
        <p:txBody>
          <a:bodyPr/>
          <a:lstStyle/>
          <a:p>
            <a:fld id="{BF9EE9EF-066A-49CE-A79D-8A5BCE414D8C}" type="slidenum">
              <a:rPr lang="es-MX" smtClean="0"/>
              <a:t>45</a:t>
            </a:fld>
            <a:endParaRPr lang="es-MX"/>
          </a:p>
        </p:txBody>
      </p:sp>
    </p:spTree>
    <p:extLst>
      <p:ext uri="{BB962C8B-B14F-4D97-AF65-F5344CB8AC3E}">
        <p14:creationId xmlns:p14="http://schemas.microsoft.com/office/powerpoint/2010/main" val="6530627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a:t>Referencias bibliográficas</a:t>
            </a:r>
            <a:endParaRPr lang="es-MX" dirty="0"/>
          </a:p>
        </p:txBody>
      </p:sp>
      <p:sp>
        <p:nvSpPr>
          <p:cNvPr id="2" name="1 Marcador de contenido"/>
          <p:cNvSpPr>
            <a:spLocks noGrp="1"/>
          </p:cNvSpPr>
          <p:nvPr>
            <p:ph idx="1"/>
          </p:nvPr>
        </p:nvSpPr>
        <p:spPr>
          <a:xfrm>
            <a:off x="539552" y="2489200"/>
            <a:ext cx="8064896" cy="3530600"/>
          </a:xfrm>
        </p:spPr>
        <p:txBody>
          <a:bodyPr/>
          <a:lstStyle/>
          <a:p>
            <a:r>
              <a:rPr lang="es-ES" dirty="0"/>
              <a:t>Cuadrado, J. (2010). Política Económica. 5a edición, Mc. Graw Hill. México. </a:t>
            </a:r>
            <a:endParaRPr lang="es-MX" dirty="0"/>
          </a:p>
          <a:p>
            <a:r>
              <a:rPr lang="es-MX" dirty="0" err="1"/>
              <a:t>Dornbusch</a:t>
            </a:r>
            <a:r>
              <a:rPr lang="es-MX" dirty="0"/>
              <a:t>, R. et al. (2015). Macroeconomía</a:t>
            </a:r>
            <a:r>
              <a:rPr lang="es-MX" b="1" dirty="0"/>
              <a:t>, </a:t>
            </a:r>
            <a:r>
              <a:rPr lang="es-MX" dirty="0"/>
              <a:t>12ª. Ed.  Mc Graw Hill</a:t>
            </a:r>
            <a:r>
              <a:rPr lang="es-MX"/>
              <a:t>, México- </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46</a:t>
            </a:fld>
            <a:endParaRPr lang="es-MX"/>
          </a:p>
        </p:txBody>
      </p:sp>
    </p:spTree>
    <p:extLst>
      <p:ext uri="{BB962C8B-B14F-4D97-AF65-F5344CB8AC3E}">
        <p14:creationId xmlns:p14="http://schemas.microsoft.com/office/powerpoint/2010/main" val="276789761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Sector exterior de un país</a:t>
            </a:r>
            <a:endParaRPr lang="es-MX" dirty="0"/>
          </a:p>
        </p:txBody>
      </p:sp>
      <p:sp>
        <p:nvSpPr>
          <p:cNvPr id="3" name="2 Marcador de contenido"/>
          <p:cNvSpPr>
            <a:spLocks noGrp="1"/>
          </p:cNvSpPr>
          <p:nvPr>
            <p:ph idx="1"/>
          </p:nvPr>
        </p:nvSpPr>
        <p:spPr>
          <a:xfrm>
            <a:off x="467544" y="2489200"/>
            <a:ext cx="8208912" cy="3530600"/>
          </a:xfrm>
        </p:spPr>
        <p:txBody>
          <a:bodyPr>
            <a:normAutofit fontScale="92500" lnSpcReduction="10000"/>
          </a:bodyPr>
          <a:lstStyle/>
          <a:p>
            <a:pPr algn="just"/>
            <a:r>
              <a:rPr lang="es-ES" dirty="0"/>
              <a:t>La relaciones comerciales y financieras con otros países tiene una influencia decisiva sobre múltiples variables y cuestiones económicas: el consumo, la inversión, el ahorro, el empleo, la asignación de recursos, los precios, entre otros. </a:t>
            </a:r>
          </a:p>
          <a:p>
            <a:pPr algn="just"/>
            <a:r>
              <a:rPr lang="es-ES" dirty="0"/>
              <a:t>Las relaciones económicas exteriores imponen restricciones</a:t>
            </a:r>
            <a:r>
              <a:rPr lang="es-ES" i="1" dirty="0"/>
              <a:t> </a:t>
            </a:r>
            <a:r>
              <a:rPr lang="es-ES" dirty="0"/>
              <a:t>a las políticas económicas nacionales.</a:t>
            </a:r>
          </a:p>
          <a:p>
            <a:pPr algn="just"/>
            <a:r>
              <a:rPr lang="es-ES" dirty="0"/>
              <a:t>La efectividad y la combinación de las principales políticas económicas instrumentales depende de si el régimen de tipos de cambio es fijo o flexible; la libertad de los movimientos de capital tiene unos efectos determinantes sobre los tipos de interés, el ahorro, la inversión y la estructura financiera de los déficit público y exterior; la pertenencia a una unión aduanera o a una unión económica limita la utilización de determinados instrumentos de política económica  como los aranceles</a:t>
            </a:r>
            <a:r>
              <a:rPr lang="es-MX" dirty="0"/>
              <a:t>.</a:t>
            </a:r>
          </a:p>
        </p:txBody>
      </p:sp>
      <p:sp>
        <p:nvSpPr>
          <p:cNvPr id="4" name="3 Marcador de número de diapositiva"/>
          <p:cNvSpPr>
            <a:spLocks noGrp="1"/>
          </p:cNvSpPr>
          <p:nvPr>
            <p:ph type="sldNum" sz="quarter" idx="12"/>
          </p:nvPr>
        </p:nvSpPr>
        <p:spPr/>
        <p:txBody>
          <a:bodyPr/>
          <a:lstStyle/>
          <a:p>
            <a:fld id="{BF9EE9EF-066A-49CE-A79D-8A5BCE414D8C}" type="slidenum">
              <a:rPr lang="es-MX" smtClean="0"/>
              <a:t>5</a:t>
            </a:fld>
            <a:endParaRPr lang="es-MX"/>
          </a:p>
        </p:txBody>
      </p:sp>
    </p:spTree>
    <p:extLst>
      <p:ext uri="{BB962C8B-B14F-4D97-AF65-F5344CB8AC3E}">
        <p14:creationId xmlns:p14="http://schemas.microsoft.com/office/powerpoint/2010/main" val="24530606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Interrogantes </a:t>
            </a:r>
            <a:endParaRPr lang="es-MX" dirty="0"/>
          </a:p>
        </p:txBody>
      </p:sp>
      <p:sp>
        <p:nvSpPr>
          <p:cNvPr id="3" name="2 Marcador de contenido"/>
          <p:cNvSpPr>
            <a:spLocks noGrp="1"/>
          </p:cNvSpPr>
          <p:nvPr>
            <p:ph idx="1"/>
          </p:nvPr>
        </p:nvSpPr>
        <p:spPr>
          <a:xfrm>
            <a:off x="395536" y="2489200"/>
            <a:ext cx="8208912" cy="3530600"/>
          </a:xfrm>
        </p:spPr>
        <p:txBody>
          <a:bodyPr>
            <a:normAutofit/>
          </a:bodyPr>
          <a:lstStyle/>
          <a:p>
            <a:pPr algn="just"/>
            <a:r>
              <a:rPr lang="es-ES" dirty="0"/>
              <a:t>¿Qué restricciones ha de afrontar una economía abierta en un contexto de libertad de movimientos de capital? </a:t>
            </a:r>
          </a:p>
          <a:p>
            <a:pPr algn="just"/>
            <a:r>
              <a:rPr lang="es-ES" dirty="0"/>
              <a:t>¿Cuál es el significado macroeconómico y cuáles son los factores causantes de un desequilibrio exterior? </a:t>
            </a:r>
          </a:p>
          <a:p>
            <a:pPr algn="just"/>
            <a:r>
              <a:rPr lang="es-ES" dirty="0"/>
              <a:t>¿Para qué objetivos es adecuada la utilización de la política fiscal, teniendo en cuenta el grado de movilidad internacional del capital, cuando los tipos de cambio son fijos o variables? </a:t>
            </a:r>
          </a:p>
          <a:p>
            <a:pPr algn="just"/>
            <a:r>
              <a:rPr lang="es-ES" dirty="0"/>
              <a:t>¿Bajo qué circunstancias—sistema cambiario, movimientos de capitales, flexibilidad de precios— sería conveniente la instrumentación de la política monetaria para reducir los desequilibrios de </a:t>
            </a:r>
            <a:r>
              <a:rPr lang="es-MX" dirty="0"/>
              <a:t>una economía?</a:t>
            </a:r>
          </a:p>
        </p:txBody>
      </p:sp>
      <p:sp>
        <p:nvSpPr>
          <p:cNvPr id="4" name="3 Marcador de número de diapositiva"/>
          <p:cNvSpPr>
            <a:spLocks noGrp="1"/>
          </p:cNvSpPr>
          <p:nvPr>
            <p:ph type="sldNum" sz="quarter" idx="12"/>
          </p:nvPr>
        </p:nvSpPr>
        <p:spPr/>
        <p:txBody>
          <a:bodyPr/>
          <a:lstStyle/>
          <a:p>
            <a:fld id="{BF9EE9EF-066A-49CE-A79D-8A5BCE414D8C}" type="slidenum">
              <a:rPr lang="es-MX" smtClean="0"/>
              <a:t>6</a:t>
            </a:fld>
            <a:endParaRPr lang="es-MX"/>
          </a:p>
        </p:txBody>
      </p:sp>
    </p:spTree>
    <p:extLst>
      <p:ext uri="{BB962C8B-B14F-4D97-AF65-F5344CB8AC3E}">
        <p14:creationId xmlns:p14="http://schemas.microsoft.com/office/powerpoint/2010/main" val="8086881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2800" b="1" dirty="0"/>
              <a:t>LA INTERNACIONALIZACIÓN</a:t>
            </a:r>
            <a:br>
              <a:rPr lang="es-MX" sz="2800" b="1" dirty="0"/>
            </a:br>
            <a:r>
              <a:rPr lang="es-MX" sz="2800" b="1" dirty="0"/>
              <a:t>DE LA ACTIVIDAD ECONÓMICA:</a:t>
            </a:r>
            <a:br>
              <a:rPr lang="es-MX" sz="2800" b="1" dirty="0"/>
            </a:br>
            <a:r>
              <a:rPr lang="es-ES" sz="2800" b="1" dirty="0"/>
              <a:t>RESTRICCIONES DE UNA ECONOMÍA ABIERTA</a:t>
            </a:r>
            <a:endParaRPr lang="es-MX" sz="2800" dirty="0"/>
          </a:p>
        </p:txBody>
      </p:sp>
      <p:sp>
        <p:nvSpPr>
          <p:cNvPr id="3" name="2 Marcador de contenido"/>
          <p:cNvSpPr>
            <a:spLocks noGrp="1"/>
          </p:cNvSpPr>
          <p:nvPr>
            <p:ph idx="1"/>
          </p:nvPr>
        </p:nvSpPr>
        <p:spPr>
          <a:xfrm>
            <a:off x="467544" y="2489200"/>
            <a:ext cx="8208912" cy="3604096"/>
          </a:xfrm>
        </p:spPr>
        <p:txBody>
          <a:bodyPr>
            <a:normAutofit fontScale="92500"/>
          </a:bodyPr>
          <a:lstStyle/>
          <a:p>
            <a:pPr algn="just"/>
            <a:r>
              <a:rPr lang="es-MX" dirty="0"/>
              <a:t>Cambios en la posición relativa de los países en la economía mundial y la aparición de nuevas áreas de crecimiento. </a:t>
            </a:r>
            <a:endParaRPr lang="es-ES" dirty="0"/>
          </a:p>
          <a:p>
            <a:pPr algn="just"/>
            <a:r>
              <a:rPr lang="es-MX" dirty="0"/>
              <a:t>Se presentan divergencias </a:t>
            </a:r>
            <a:r>
              <a:rPr lang="es-ES" dirty="0"/>
              <a:t>en las tasas de productividad y en el cambio tecnológico.</a:t>
            </a:r>
          </a:p>
          <a:p>
            <a:pPr algn="just"/>
            <a:r>
              <a:rPr lang="es-MX" dirty="0"/>
              <a:t>Acentuación de las transformación en la estructura sectorial de la producción, del empleo y del comercio internacional.</a:t>
            </a:r>
          </a:p>
          <a:p>
            <a:pPr algn="just"/>
            <a:r>
              <a:rPr lang="es-ES" dirty="0"/>
              <a:t>El fenómeno de la </a:t>
            </a:r>
            <a:r>
              <a:rPr lang="es-ES" dirty="0" err="1"/>
              <a:t>terciarización</a:t>
            </a:r>
            <a:r>
              <a:rPr lang="es-ES" dirty="0"/>
              <a:t> de la economía internacional y la pérdida de importancia relativa de los sectores agrario e industrial, en términos de valor añadido, puestos de trabajo y flujos comerciales. </a:t>
            </a:r>
          </a:p>
          <a:p>
            <a:pPr algn="just"/>
            <a:r>
              <a:rPr lang="es-ES" dirty="0"/>
              <a:t>Las ventajas competitivas de los mercados industriales a los de servicios; propician una nueva tecnología: la información y el conocimiento.</a:t>
            </a:r>
          </a:p>
          <a:p>
            <a:pPr algn="just"/>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7</a:t>
            </a:fld>
            <a:endParaRPr lang="es-MX"/>
          </a:p>
        </p:txBody>
      </p:sp>
    </p:spTree>
    <p:extLst>
      <p:ext uri="{BB962C8B-B14F-4D97-AF65-F5344CB8AC3E}">
        <p14:creationId xmlns:p14="http://schemas.microsoft.com/office/powerpoint/2010/main" val="39166465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Economía real y economía financiera </a:t>
            </a:r>
            <a:endParaRPr lang="es-MX" dirty="0"/>
          </a:p>
        </p:txBody>
      </p:sp>
      <p:sp>
        <p:nvSpPr>
          <p:cNvPr id="3" name="2 Marcador de contenido"/>
          <p:cNvSpPr>
            <a:spLocks noGrp="1"/>
          </p:cNvSpPr>
          <p:nvPr>
            <p:ph idx="1"/>
          </p:nvPr>
        </p:nvSpPr>
        <p:spPr>
          <a:xfrm>
            <a:off x="467544" y="2489200"/>
            <a:ext cx="8136904" cy="3530600"/>
          </a:xfrm>
        </p:spPr>
        <p:txBody>
          <a:bodyPr>
            <a:normAutofit/>
          </a:bodyPr>
          <a:lstStyle/>
          <a:p>
            <a:pPr algn="just"/>
            <a:r>
              <a:rPr lang="es-MX" dirty="0"/>
              <a:t>Este fenómeno se </a:t>
            </a:r>
            <a:r>
              <a:rPr lang="es-ES" dirty="0"/>
              <a:t>refleja en dos hechos. </a:t>
            </a:r>
          </a:p>
          <a:p>
            <a:pPr lvl="1" algn="just"/>
            <a:r>
              <a:rPr lang="es-ES" dirty="0"/>
              <a:t>La desconexión geográfica entre las decisiones de producción y el empleo; esta separación, unida a la creciente sustitución de trabajo por capital, ha provocado una caída de los costes laborales unitarios en muchos países y un aumento de la productividad del factor trabajo. </a:t>
            </a:r>
          </a:p>
          <a:p>
            <a:pPr lvl="1" algn="just"/>
            <a:r>
              <a:rPr lang="es-ES" dirty="0"/>
              <a:t>Por otro lado, la notable diferencia entre el volumen de los flujos de capital y el de los flujos de bienes y servicios, lo que ha creado no pocos desajustes en la economía internacional y ha dotado de una alta inestabilidad a los mercados financieros y a los tipos de cambio.</a:t>
            </a:r>
          </a:p>
        </p:txBody>
      </p:sp>
      <p:sp>
        <p:nvSpPr>
          <p:cNvPr id="4" name="3 Marcador de número de diapositiva"/>
          <p:cNvSpPr>
            <a:spLocks noGrp="1"/>
          </p:cNvSpPr>
          <p:nvPr>
            <p:ph type="sldNum" sz="quarter" idx="12"/>
          </p:nvPr>
        </p:nvSpPr>
        <p:spPr/>
        <p:txBody>
          <a:bodyPr/>
          <a:lstStyle/>
          <a:p>
            <a:fld id="{BF9EE9EF-066A-49CE-A79D-8A5BCE414D8C}" type="slidenum">
              <a:rPr lang="es-MX" smtClean="0"/>
              <a:t>8</a:t>
            </a:fld>
            <a:endParaRPr lang="es-MX"/>
          </a:p>
        </p:txBody>
      </p:sp>
    </p:spTree>
    <p:extLst>
      <p:ext uri="{BB962C8B-B14F-4D97-AF65-F5344CB8AC3E}">
        <p14:creationId xmlns:p14="http://schemas.microsoft.com/office/powerpoint/2010/main" val="14231126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ES" dirty="0"/>
              <a:t>Internacionalización e interdependencia </a:t>
            </a:r>
            <a:endParaRPr lang="es-MX" dirty="0"/>
          </a:p>
        </p:txBody>
      </p:sp>
      <p:sp>
        <p:nvSpPr>
          <p:cNvPr id="2" name="1 Marcador de contenido"/>
          <p:cNvSpPr>
            <a:spLocks noGrp="1"/>
          </p:cNvSpPr>
          <p:nvPr>
            <p:ph idx="1"/>
          </p:nvPr>
        </p:nvSpPr>
        <p:spPr>
          <a:xfrm>
            <a:off x="539552" y="2489200"/>
            <a:ext cx="8136904" cy="3530600"/>
          </a:xfrm>
        </p:spPr>
        <p:txBody>
          <a:bodyPr>
            <a:normAutofit/>
          </a:bodyPr>
          <a:lstStyle/>
          <a:p>
            <a:pPr algn="just"/>
            <a:r>
              <a:rPr lang="es-MX" dirty="0"/>
              <a:t>En </a:t>
            </a:r>
            <a:r>
              <a:rPr lang="es-ES" dirty="0"/>
              <a:t>los últimos años se ha intensificado el proceso de mundialización de los mercados, tanto de bienes y servicios como de activos financieros.</a:t>
            </a:r>
          </a:p>
          <a:p>
            <a:pPr algn="just"/>
            <a:r>
              <a:rPr lang="es-MX" dirty="0"/>
              <a:t>Consolidación y avance de los procesos de integración económica. </a:t>
            </a:r>
          </a:p>
          <a:p>
            <a:pPr algn="just"/>
            <a:r>
              <a:rPr lang="es-MX" dirty="0"/>
              <a:t>El ejemplo </a:t>
            </a:r>
            <a:r>
              <a:rPr lang="es-ES" dirty="0"/>
              <a:t>más característico es el de la Unión Europea, que ha pasado de una Unión Aduanera y Mercado Común a poder constituirse en una Unión Económica y Monetaria, con una moneda y un mercado únicos, lo que lleva consigo una convergencia de las políticas económicas nacionales dentro de una zona de estabilidad cambiaria.</a:t>
            </a:r>
            <a:endParaRPr lang="es-MX" dirty="0"/>
          </a:p>
          <a:p>
            <a:endParaRPr lang="es-MX" dirty="0"/>
          </a:p>
        </p:txBody>
      </p:sp>
      <p:sp>
        <p:nvSpPr>
          <p:cNvPr id="3" name="2 Marcador de número de diapositiva"/>
          <p:cNvSpPr>
            <a:spLocks noGrp="1"/>
          </p:cNvSpPr>
          <p:nvPr>
            <p:ph type="sldNum" sz="quarter" idx="12"/>
          </p:nvPr>
        </p:nvSpPr>
        <p:spPr/>
        <p:txBody>
          <a:bodyPr/>
          <a:lstStyle/>
          <a:p>
            <a:fld id="{BF9EE9EF-066A-49CE-A79D-8A5BCE414D8C}" type="slidenum">
              <a:rPr lang="es-MX" smtClean="0"/>
              <a:t>9</a:t>
            </a:fld>
            <a:endParaRPr lang="es-MX"/>
          </a:p>
        </p:txBody>
      </p:sp>
    </p:spTree>
    <p:extLst>
      <p:ext uri="{BB962C8B-B14F-4D97-AF65-F5344CB8AC3E}">
        <p14:creationId xmlns:p14="http://schemas.microsoft.com/office/powerpoint/2010/main" val="304741743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la de reuniones Ion">
  <a:themeElements>
    <a:clrScheme name="Sala de reuniones Ion">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Sala de reuniones 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ala de reuniones 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 Boardroom</Template>
  <TotalTime>360</TotalTime>
  <Words>3328</Words>
  <Application>Microsoft Office PowerPoint</Application>
  <PresentationFormat>Presentación en pantalla (4:3)</PresentationFormat>
  <Paragraphs>253</Paragraphs>
  <Slides>46</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46</vt:i4>
      </vt:variant>
    </vt:vector>
  </HeadingPairs>
  <TitlesOfParts>
    <vt:vector size="51" baseType="lpstr">
      <vt:lpstr>Arial</vt:lpstr>
      <vt:lpstr>Calibri</vt:lpstr>
      <vt:lpstr>Century Gothic</vt:lpstr>
      <vt:lpstr>Wingdings 3</vt:lpstr>
      <vt:lpstr>Sala de reuniones Ion</vt:lpstr>
      <vt:lpstr>La Economía Abierta </vt:lpstr>
      <vt:lpstr>Guión explicativo</vt:lpstr>
      <vt:lpstr>Introducción </vt:lpstr>
      <vt:lpstr>Problemática </vt:lpstr>
      <vt:lpstr>Sector exterior de un país</vt:lpstr>
      <vt:lpstr>Interrogantes </vt:lpstr>
      <vt:lpstr>LA INTERNACIONALIZACIÓN DE LA ACTIVIDAD ECONÓMICA: RESTRICCIONES DE UNA ECONOMÍA ABIERTA</vt:lpstr>
      <vt:lpstr>Economía real y economía financiera </vt:lpstr>
      <vt:lpstr>Internacionalización e interdependencia </vt:lpstr>
      <vt:lpstr>Internacionalización de la actividad económica </vt:lpstr>
      <vt:lpstr>Restricciones a la política económica</vt:lpstr>
      <vt:lpstr>Dos lecciones de política económica</vt:lpstr>
      <vt:lpstr>Apertura al exterior</vt:lpstr>
      <vt:lpstr>EL DESEQUILIBRIO EXTERIOR: SIGNIFICADO MACROECONÓMICO, FACTORES CAUSANTES Y ALTERNATIVAS DE POLÍTICA ECONÓMICA</vt:lpstr>
      <vt:lpstr>Desequilibrio externo</vt:lpstr>
      <vt:lpstr>Identidad básica de una economía abierta:</vt:lpstr>
      <vt:lpstr>Se considera </vt:lpstr>
      <vt:lpstr>Continuación </vt:lpstr>
      <vt:lpstr>Factor externo que origina desequilibrio en la balanza de pagos</vt:lpstr>
      <vt:lpstr>Factores internos que originan desequilibrios en la balanza de pagos</vt:lpstr>
      <vt:lpstr>Análisis </vt:lpstr>
      <vt:lpstr>Posibles alternativas </vt:lpstr>
      <vt:lpstr>Desequilibrios exteriores</vt:lpstr>
      <vt:lpstr>Déficit crónicos</vt:lpstr>
      <vt:lpstr>Opción 1</vt:lpstr>
      <vt:lpstr>Opción 2</vt:lpstr>
      <vt:lpstr>Opción 3</vt:lpstr>
      <vt:lpstr>Opciones de política económica</vt:lpstr>
      <vt:lpstr>LA POLÍTICA ECONÓMICA EN UNA ECONOMÍA ABIERTA: EL MODELO MUNDELL-FLEMING (IS-LM)</vt:lpstr>
      <vt:lpstr>Dos importantes cuestiones del Modelo Mundell-Fleming:</vt:lpstr>
      <vt:lpstr>Sectores que estudia el modelo Mundell – Fleming en una economía abierta</vt:lpstr>
      <vt:lpstr>Mercado de bienes y servicios (sector real)</vt:lpstr>
      <vt:lpstr>Matemáticamente</vt:lpstr>
      <vt:lpstr>Gráficamente </vt:lpstr>
      <vt:lpstr>Mercado monetario (sector monetario)</vt:lpstr>
      <vt:lpstr>Continuación </vt:lpstr>
      <vt:lpstr>Gráficamente </vt:lpstr>
      <vt:lpstr>Sector exterior</vt:lpstr>
      <vt:lpstr>Gráficamente  </vt:lpstr>
      <vt:lpstr>Continuación del sector exterior</vt:lpstr>
      <vt:lpstr>En resumen</vt:lpstr>
      <vt:lpstr>recordando</vt:lpstr>
      <vt:lpstr>Resumen gráfico</vt:lpstr>
      <vt:lpstr>Actividad </vt:lpstr>
      <vt:lpstr>Conclusiones </vt:lpstr>
      <vt:lpstr>Referencias bibliográficas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Tipos de cambio en una economía abierta</dc:title>
  <dc:creator>DELL PC</dc:creator>
  <cp:lastModifiedBy>Dra. en A. Elizabeth Adriana Santamaría Mendoza</cp:lastModifiedBy>
  <cp:revision>45</cp:revision>
  <dcterms:created xsi:type="dcterms:W3CDTF">2017-10-17T21:40:53Z</dcterms:created>
  <dcterms:modified xsi:type="dcterms:W3CDTF">2018-09-29T02:19:39Z</dcterms:modified>
</cp:coreProperties>
</file>