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0"/>
  </p:notesMasterIdLst>
  <p:sldIdLst>
    <p:sldId id="360" r:id="rId2"/>
    <p:sldId id="361" r:id="rId3"/>
    <p:sldId id="362" r:id="rId4"/>
    <p:sldId id="363" r:id="rId5"/>
    <p:sldId id="364" r:id="rId6"/>
    <p:sldId id="307" r:id="rId7"/>
    <p:sldId id="308" r:id="rId8"/>
    <p:sldId id="309" r:id="rId9"/>
    <p:sldId id="310" r:id="rId10"/>
    <p:sldId id="322" r:id="rId11"/>
    <p:sldId id="311" r:id="rId12"/>
    <p:sldId id="312" r:id="rId13"/>
    <p:sldId id="313" r:id="rId14"/>
    <p:sldId id="314" r:id="rId15"/>
    <p:sldId id="315" r:id="rId16"/>
    <p:sldId id="323" r:id="rId17"/>
    <p:sldId id="316" r:id="rId18"/>
    <p:sldId id="324" r:id="rId19"/>
    <p:sldId id="317" r:id="rId20"/>
    <p:sldId id="318" r:id="rId21"/>
    <p:sldId id="325" r:id="rId22"/>
    <p:sldId id="319" r:id="rId23"/>
    <p:sldId id="320" r:id="rId24"/>
    <p:sldId id="321" r:id="rId25"/>
    <p:sldId id="326" r:id="rId26"/>
    <p:sldId id="331" r:id="rId27"/>
    <p:sldId id="327" r:id="rId28"/>
    <p:sldId id="328" r:id="rId29"/>
    <p:sldId id="332" r:id="rId30"/>
    <p:sldId id="333" r:id="rId31"/>
    <p:sldId id="334" r:id="rId32"/>
    <p:sldId id="357" r:id="rId33"/>
    <p:sldId id="336" r:id="rId34"/>
    <p:sldId id="337" r:id="rId35"/>
    <p:sldId id="338" r:id="rId36"/>
    <p:sldId id="339" r:id="rId37"/>
    <p:sldId id="340" r:id="rId38"/>
    <p:sldId id="341" r:id="rId39"/>
    <p:sldId id="342" r:id="rId40"/>
    <p:sldId id="343" r:id="rId41"/>
    <p:sldId id="344" r:id="rId42"/>
    <p:sldId id="345" r:id="rId43"/>
    <p:sldId id="346" r:id="rId44"/>
    <p:sldId id="347" r:id="rId45"/>
    <p:sldId id="358" r:id="rId46"/>
    <p:sldId id="359" r:id="rId47"/>
    <p:sldId id="365" r:id="rId48"/>
    <p:sldId id="366"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82F"/>
    <a:srgbClr val="FF0066"/>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1" d="100"/>
          <a:sy n="71" d="100"/>
        </p:scale>
        <p:origin x="576"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76D8A1-6233-4B48-A019-93BA3D141514}" type="datetimeFigureOut">
              <a:rPr lang="es-MX" smtClean="0"/>
              <a:t>28/09/2018</a:t>
            </a:fld>
            <a:endParaRPr lang="es-MX"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F56D7A-20BC-4C79-BB8C-ACBBCFA41A7B}" type="slidenum">
              <a:rPr lang="es-MX" smtClean="0"/>
              <a:t>‹Nº›</a:t>
            </a:fld>
            <a:endParaRPr lang="es-MX" dirty="0"/>
          </a:p>
        </p:txBody>
      </p:sp>
    </p:spTree>
    <p:extLst>
      <p:ext uri="{BB962C8B-B14F-4D97-AF65-F5344CB8AC3E}">
        <p14:creationId xmlns:p14="http://schemas.microsoft.com/office/powerpoint/2010/main" val="3974289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BB26880-BF50-4CB0-A25B-1C7989E6375D}" type="slidenum">
              <a:rPr lang="es-MX" smtClean="0"/>
              <a:pPr/>
              <a:t>1</a:t>
            </a:fld>
            <a:endParaRPr lang="es-MX" dirty="0"/>
          </a:p>
        </p:txBody>
      </p:sp>
    </p:spTree>
    <p:extLst>
      <p:ext uri="{BB962C8B-B14F-4D97-AF65-F5344CB8AC3E}">
        <p14:creationId xmlns:p14="http://schemas.microsoft.com/office/powerpoint/2010/main" val="331171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9/28/2018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‹Nº›</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9/28/2018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9/28/2018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‹Nº›</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631505" y="1125266"/>
            <a:ext cx="8696325" cy="769441"/>
          </a:xfrm>
          <a:prstGeom prst="rect">
            <a:avLst/>
          </a:prstGeom>
          <a:noFill/>
        </p:spPr>
        <p:txBody>
          <a:bodyPr wrap="square" rtlCol="0">
            <a:spAutoFit/>
          </a:bodyPr>
          <a:lstStyle/>
          <a:p>
            <a:pPr algn="ctr"/>
            <a:r>
              <a:rPr lang="es-MX" sz="2400" b="1" dirty="0">
                <a:latin typeface="Arial" panose="020B0604020202020204" pitchFamily="34" charset="0"/>
                <a:cs typeface="Arial" panose="020B0604020202020204" pitchFamily="34" charset="0"/>
              </a:rPr>
              <a:t>Universidad Autónoma del Estado de México </a:t>
            </a:r>
          </a:p>
          <a:p>
            <a:pPr algn="ctr"/>
            <a:r>
              <a:rPr lang="es-MX" sz="2000" b="1" dirty="0">
                <a:latin typeface="Arial" panose="020B0604020202020204" pitchFamily="34" charset="0"/>
                <a:cs typeface="Arial" panose="020B0604020202020204" pitchFamily="34" charset="0"/>
              </a:rPr>
              <a:t>Centro Universitario UAEM Valle de Chalco </a:t>
            </a:r>
          </a:p>
        </p:txBody>
      </p:sp>
      <p:sp>
        <p:nvSpPr>
          <p:cNvPr id="7" name="CuadroTexto 6"/>
          <p:cNvSpPr txBox="1"/>
          <p:nvPr/>
        </p:nvSpPr>
        <p:spPr>
          <a:xfrm>
            <a:off x="2278597" y="2233710"/>
            <a:ext cx="7616205" cy="3108543"/>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Finanzas Públicas </a:t>
            </a:r>
            <a:endParaRPr lang="es-MX" sz="2800" b="1" dirty="0" smtClean="0">
              <a:latin typeface="Arial" panose="020B0604020202020204" pitchFamily="34" charset="0"/>
              <a:cs typeface="Arial" panose="020B0604020202020204" pitchFamily="34" charset="0"/>
            </a:endParaRPr>
          </a:p>
          <a:p>
            <a:pPr algn="ctr"/>
            <a:r>
              <a:rPr lang="es-MX" sz="2800" b="1" dirty="0" smtClean="0">
                <a:latin typeface="Arial" panose="020B0604020202020204" pitchFamily="34" charset="0"/>
                <a:cs typeface="Arial" panose="020B0604020202020204" pitchFamily="34" charset="0"/>
              </a:rPr>
              <a:t>Número de créditos: 6</a:t>
            </a:r>
            <a:endParaRPr lang="es-MX" sz="2800" b="1" dirty="0">
              <a:latin typeface="Arial" panose="020B0604020202020204" pitchFamily="34" charset="0"/>
              <a:cs typeface="Arial" panose="020B0604020202020204" pitchFamily="34" charset="0"/>
            </a:endParaRPr>
          </a:p>
          <a:p>
            <a:pPr algn="ctr"/>
            <a:endParaRPr lang="es-MX" sz="2800" b="1" dirty="0">
              <a:latin typeface="Arial" panose="020B0604020202020204" pitchFamily="34" charset="0"/>
              <a:cs typeface="Arial" panose="020B0604020202020204" pitchFamily="34" charset="0"/>
            </a:endParaRPr>
          </a:p>
          <a:p>
            <a:pPr algn="ctr"/>
            <a:r>
              <a:rPr lang="es-MX" sz="2800" b="1" dirty="0">
                <a:latin typeface="Arial" panose="020B0604020202020204" pitchFamily="34" charset="0"/>
                <a:cs typeface="Arial" panose="020B0604020202020204" pitchFamily="34" charset="0"/>
              </a:rPr>
              <a:t>Licenciatura en Contaduría</a:t>
            </a:r>
          </a:p>
          <a:p>
            <a:pPr algn="ctr"/>
            <a:r>
              <a:rPr lang="es-MX" b="1" dirty="0">
                <a:latin typeface="Arial" panose="020B0604020202020204" pitchFamily="34" charset="0"/>
                <a:cs typeface="Arial" panose="020B0604020202020204" pitchFamily="34" charset="0"/>
              </a:rPr>
              <a:t>Periodo escolar: </a:t>
            </a:r>
            <a:r>
              <a:rPr lang="es-MX" b="1" dirty="0" smtClean="0">
                <a:latin typeface="Arial" panose="020B0604020202020204" pitchFamily="34" charset="0"/>
                <a:cs typeface="Arial" panose="020B0604020202020204" pitchFamily="34" charset="0"/>
              </a:rPr>
              <a:t>2018A (Febrero </a:t>
            </a:r>
            <a:r>
              <a:rPr lang="es-MX" b="1" dirty="0">
                <a:latin typeface="Arial" panose="020B0604020202020204" pitchFamily="34" charset="0"/>
                <a:cs typeface="Arial" panose="020B0604020202020204" pitchFamily="34" charset="0"/>
              </a:rPr>
              <a:t>– </a:t>
            </a:r>
            <a:r>
              <a:rPr lang="es-MX" b="1" dirty="0" smtClean="0">
                <a:latin typeface="Arial" panose="020B0604020202020204" pitchFamily="34" charset="0"/>
                <a:cs typeface="Arial" panose="020B0604020202020204" pitchFamily="34" charset="0"/>
              </a:rPr>
              <a:t>Julio 2018)</a:t>
            </a:r>
          </a:p>
          <a:p>
            <a:pPr algn="ctr"/>
            <a:endParaRPr lang="es-MX" b="1" dirty="0">
              <a:latin typeface="Arial" panose="020B0604020202020204" pitchFamily="34" charset="0"/>
              <a:cs typeface="Arial" panose="020B0604020202020204" pitchFamily="34" charset="0"/>
            </a:endParaRPr>
          </a:p>
          <a:p>
            <a:pPr algn="ctr"/>
            <a:r>
              <a:rPr lang="es-MX" sz="2400" b="1" dirty="0" smtClean="0">
                <a:latin typeface="Arial" panose="020B0604020202020204" pitchFamily="34" charset="0"/>
                <a:cs typeface="Arial" panose="020B0604020202020204" pitchFamily="34" charset="0"/>
              </a:rPr>
              <a:t>“Clasificación de los ingresos de acuerdo a la Ley de Ingresos de </a:t>
            </a:r>
            <a:r>
              <a:rPr lang="es-MX" sz="2400" b="1" smtClean="0">
                <a:latin typeface="Arial" panose="020B0604020202020204" pitchFamily="34" charset="0"/>
                <a:cs typeface="Arial" panose="020B0604020202020204" pitchFamily="34" charset="0"/>
              </a:rPr>
              <a:t>la Federación</a:t>
            </a:r>
            <a:r>
              <a:rPr lang="es-MX" sz="2400" b="1" dirty="0" smtClean="0">
                <a:latin typeface="Arial" panose="020B0604020202020204" pitchFamily="34" charset="0"/>
                <a:cs typeface="Arial" panose="020B0604020202020204" pitchFamily="34" charset="0"/>
              </a:rPr>
              <a:t>” </a:t>
            </a:r>
            <a:endParaRPr lang="es-MX" sz="2400" b="1" dirty="0">
              <a:latin typeface="Arial" panose="020B0604020202020204" pitchFamily="34" charset="0"/>
              <a:cs typeface="Arial" panose="020B0604020202020204" pitchFamily="34" charset="0"/>
            </a:endParaRPr>
          </a:p>
        </p:txBody>
      </p:sp>
      <p:sp>
        <p:nvSpPr>
          <p:cNvPr id="8" name="Rectángulo 7"/>
          <p:cNvSpPr/>
          <p:nvPr/>
        </p:nvSpPr>
        <p:spPr>
          <a:xfrm>
            <a:off x="3316581" y="5324133"/>
            <a:ext cx="5553123" cy="461665"/>
          </a:xfrm>
          <a:prstGeom prst="rect">
            <a:avLst/>
          </a:prstGeom>
        </p:spPr>
        <p:txBody>
          <a:bodyPr wrap="none">
            <a:spAutoFit/>
          </a:bodyPr>
          <a:lstStyle/>
          <a:p>
            <a:pPr algn="ctr"/>
            <a:r>
              <a:rPr lang="es-MX" sz="2400" b="1" dirty="0">
                <a:latin typeface="Arial" panose="020B0604020202020204" pitchFamily="34" charset="0"/>
                <a:cs typeface="Arial" panose="020B0604020202020204" pitchFamily="34" charset="0"/>
              </a:rPr>
              <a:t>Material de apoyo visual proyectable</a:t>
            </a:r>
          </a:p>
        </p:txBody>
      </p:sp>
      <p:sp>
        <p:nvSpPr>
          <p:cNvPr id="9" name="CuadroTexto 8"/>
          <p:cNvSpPr txBox="1"/>
          <p:nvPr/>
        </p:nvSpPr>
        <p:spPr>
          <a:xfrm>
            <a:off x="8817525" y="6414096"/>
            <a:ext cx="2808312" cy="400110"/>
          </a:xfrm>
          <a:prstGeom prst="rect">
            <a:avLst/>
          </a:prstGeom>
          <a:noFill/>
        </p:spPr>
        <p:txBody>
          <a:bodyPr wrap="square" rtlCol="0">
            <a:spAutoFit/>
          </a:bodyPr>
          <a:lstStyle/>
          <a:p>
            <a:pPr algn="ctr"/>
            <a:r>
              <a:rPr lang="es-MX" sz="2000" b="1" dirty="0" smtClean="0">
                <a:latin typeface="Arial" panose="020B0604020202020204" pitchFamily="34" charset="0"/>
                <a:cs typeface="Arial" panose="020B0604020202020204" pitchFamily="34" charset="0"/>
              </a:rPr>
              <a:t>Septiembre 2018</a:t>
            </a:r>
            <a:endParaRPr lang="es-MX" sz="2000" b="1" dirty="0">
              <a:latin typeface="Arial" panose="020B0604020202020204" pitchFamily="34" charset="0"/>
              <a:cs typeface="Arial" panose="020B0604020202020204" pitchFamily="34" charset="0"/>
            </a:endParaRPr>
          </a:p>
        </p:txBody>
      </p:sp>
      <p:sp>
        <p:nvSpPr>
          <p:cNvPr id="10" name="CuadroTexto 9"/>
          <p:cNvSpPr txBox="1"/>
          <p:nvPr/>
        </p:nvSpPr>
        <p:spPr>
          <a:xfrm>
            <a:off x="6268742" y="5970464"/>
            <a:ext cx="5040560" cy="400110"/>
          </a:xfrm>
          <a:prstGeom prst="rect">
            <a:avLst/>
          </a:prstGeom>
          <a:noFill/>
        </p:spPr>
        <p:txBody>
          <a:bodyPr wrap="square" rtlCol="0">
            <a:spAutoFit/>
          </a:bodyPr>
          <a:lstStyle/>
          <a:p>
            <a:pPr algn="r"/>
            <a:r>
              <a:rPr lang="es-MX" sz="2000" b="1" dirty="0">
                <a:latin typeface="Arial" panose="020B0604020202020204" pitchFamily="34" charset="0"/>
                <a:cs typeface="Arial" panose="020B0604020202020204" pitchFamily="34" charset="0"/>
              </a:rPr>
              <a:t>Dra. en A.D. Verónica Loera Suárez </a:t>
            </a:r>
          </a:p>
        </p:txBody>
      </p:sp>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71734"/>
            <a:ext cx="12173398" cy="1053531"/>
          </a:xfrm>
          <a:prstGeom prst="rect">
            <a:avLst/>
          </a:prstGeom>
        </p:spPr>
      </p:pic>
      <p:pic>
        <p:nvPicPr>
          <p:cNvPr id="14" name="Picture 11" descr="IMAGENinstXICOcolor"/>
          <p:cNvPicPr>
            <a:picLocks noChangeAspect="1" noChangeArrowheads="1"/>
          </p:cNvPicPr>
          <p:nvPr/>
        </p:nvPicPr>
        <p:blipFill>
          <a:blip r:embed="rId4">
            <a:lum bright="6000"/>
            <a:extLst>
              <a:ext uri="{28A0092B-C50C-407E-A947-70E740481C1C}">
                <a14:useLocalDpi xmlns:a14="http://schemas.microsoft.com/office/drawing/2010/main" val="0"/>
              </a:ext>
            </a:extLst>
          </a:blip>
          <a:srcRect/>
          <a:stretch>
            <a:fillRect/>
          </a:stretch>
        </p:blipFill>
        <p:spPr bwMode="auto">
          <a:xfrm>
            <a:off x="11309302" y="5601132"/>
            <a:ext cx="864096" cy="125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0482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59727" y="2542478"/>
            <a:ext cx="9645805" cy="1200329"/>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Clasificación por ingresos tributarios y no tributarios </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00074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05209" y="384960"/>
            <a:ext cx="7781581" cy="1951496"/>
          </a:xfrm>
          <a:prstGeom prst="rect">
            <a:avLst/>
          </a:prstGeom>
        </p:spPr>
        <p:txBody>
          <a:bodyPr wrap="square">
            <a:spAutoFit/>
          </a:bodyPr>
          <a:lstStyle/>
          <a:p>
            <a:pPr algn="ctr">
              <a:lnSpc>
                <a:spcPct val="150000"/>
              </a:lnSpc>
              <a:spcBef>
                <a:spcPts val="1500"/>
              </a:spcBef>
              <a:spcAft>
                <a:spcPts val="1700"/>
              </a:spcAft>
            </a:pPr>
            <a:r>
              <a:rPr lang="es-ES" sz="2800" b="1" dirty="0">
                <a:solidFill>
                  <a:srgbClr val="339966"/>
                </a:solidFill>
                <a:latin typeface="Arial" panose="020B0604020202020204" pitchFamily="34" charset="0"/>
                <a:ea typeface="Times New Roman"/>
                <a:cs typeface="Arial" panose="020B0604020202020204" pitchFamily="34" charset="0"/>
              </a:rPr>
              <a:t>¿Cuáles son los ingresos tributarios y no tributarios?</a:t>
            </a:r>
            <a:r>
              <a:rPr lang="es-MX" sz="2800" b="1" dirty="0">
                <a:solidFill>
                  <a:srgbClr val="3C3C3C"/>
                </a:solidFill>
                <a:latin typeface="Arial" panose="020B0604020202020204" pitchFamily="34" charset="0"/>
                <a:ea typeface="Times New Roman"/>
                <a:cs typeface="Arial" panose="020B0604020202020204" pitchFamily="34" charset="0"/>
              </a:rPr>
              <a:t/>
            </a:r>
            <a:br>
              <a:rPr lang="es-MX" sz="2800" b="1" dirty="0">
                <a:solidFill>
                  <a:srgbClr val="3C3C3C"/>
                </a:solidFill>
                <a:latin typeface="Arial" panose="020B0604020202020204" pitchFamily="34" charset="0"/>
                <a:ea typeface="Times New Roman"/>
                <a:cs typeface="Arial" panose="020B0604020202020204" pitchFamily="34" charset="0"/>
              </a:rPr>
            </a:br>
            <a:endParaRPr lang="es-MX" sz="2800" b="1" dirty="0">
              <a:effectLst/>
              <a:latin typeface="Arial" panose="020B0604020202020204" pitchFamily="34" charset="0"/>
              <a:ea typeface="Calibri"/>
              <a:cs typeface="Arial" panose="020B0604020202020204" pitchFamily="34" charset="0"/>
            </a:endParaRPr>
          </a:p>
        </p:txBody>
      </p:sp>
      <p:sp>
        <p:nvSpPr>
          <p:cNvPr id="5" name="4 CuadroTexto"/>
          <p:cNvSpPr txBox="1"/>
          <p:nvPr/>
        </p:nvSpPr>
        <p:spPr>
          <a:xfrm>
            <a:off x="1454226" y="2081823"/>
            <a:ext cx="9617726" cy="3539430"/>
          </a:xfrm>
          <a:prstGeom prst="rect">
            <a:avLst/>
          </a:prstGeom>
          <a:noFill/>
        </p:spPr>
        <p:txBody>
          <a:bodyPr wrap="square" rtlCol="0">
            <a:spAutoFit/>
          </a:bodyPr>
          <a:lstStyle/>
          <a:p>
            <a:r>
              <a:rPr lang="es-MX" sz="2800" dirty="0" smtClean="0">
                <a:latin typeface="Arial" panose="020B0604020202020204" pitchFamily="34" charset="0"/>
                <a:cs typeface="Arial" panose="020B0604020202020204" pitchFamily="34" charset="0"/>
              </a:rPr>
              <a:t>Es una forma de clasificar los ingresos con base en su procedencia.</a:t>
            </a:r>
          </a:p>
          <a:p>
            <a:endParaRPr lang="es-MX" sz="2800" dirty="0">
              <a:latin typeface="Arial" panose="020B0604020202020204" pitchFamily="34" charset="0"/>
              <a:cs typeface="Arial" panose="020B0604020202020204" pitchFamily="34" charset="0"/>
            </a:endParaRPr>
          </a:p>
          <a:p>
            <a:pPr algn="just"/>
            <a:r>
              <a:rPr lang="es-ES" sz="2800" dirty="0">
                <a:latin typeface="Arial" panose="020B0604020202020204" pitchFamily="34" charset="0"/>
                <a:cs typeface="Arial" panose="020B0604020202020204" pitchFamily="34" charset="0"/>
              </a:rPr>
              <a:t>Comúnmente conocidos como impuestos, los ingresos tributarios son una de las fuentes de ingreso del Estado. Se trata de transferencias unilaterales que realizan las empresas y las familias a sus respectivos gobiernos y su principal característica es que son </a:t>
            </a:r>
            <a:r>
              <a:rPr lang="es-ES" sz="2800" dirty="0" smtClean="0">
                <a:latin typeface="Arial" panose="020B0604020202020204" pitchFamily="34" charset="0"/>
                <a:cs typeface="Arial" panose="020B0604020202020204" pitchFamily="34" charset="0"/>
              </a:rPr>
              <a:t>obligatorios.</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53693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7850" y="365775"/>
            <a:ext cx="6316338" cy="6124754"/>
          </a:xfrm>
          <a:prstGeom prst="rect">
            <a:avLst/>
          </a:prstGeom>
        </p:spPr>
        <p:txBody>
          <a:bodyPr wrap="square">
            <a:spAutoFit/>
          </a:bodyPr>
          <a:lstStyle/>
          <a:p>
            <a:pPr algn="just"/>
            <a:r>
              <a:rPr lang="es-ES" sz="2800" b="1" dirty="0" smtClean="0">
                <a:latin typeface="Arial" panose="020B0604020202020204" pitchFamily="34" charset="0"/>
                <a:cs typeface="Arial" panose="020B0604020202020204" pitchFamily="34" charset="0"/>
              </a:rPr>
              <a:t>Son </a:t>
            </a:r>
            <a:r>
              <a:rPr lang="es-ES" sz="2800" b="1" dirty="0">
                <a:latin typeface="Arial" panose="020B0604020202020204" pitchFamily="34" charset="0"/>
                <a:cs typeface="Arial" panose="020B0604020202020204" pitchFamily="34" charset="0"/>
              </a:rPr>
              <a:t>ingresos “tributarios</a:t>
            </a:r>
            <a:r>
              <a:rPr lang="es-ES" sz="2800" b="1" dirty="0" smtClean="0">
                <a:latin typeface="Arial" panose="020B0604020202020204" pitchFamily="34" charset="0"/>
                <a:cs typeface="Arial" panose="020B0604020202020204" pitchFamily="34" charset="0"/>
              </a:rPr>
              <a:t>”:</a:t>
            </a:r>
          </a:p>
          <a:p>
            <a:pPr algn="just"/>
            <a:endParaRPr lang="es-ES" sz="2800" b="1" dirty="0">
              <a:latin typeface="Arial" panose="020B0604020202020204" pitchFamily="34" charset="0"/>
              <a:cs typeface="Arial" panose="020B0604020202020204" pitchFamily="34" charset="0"/>
            </a:endParaRPr>
          </a:p>
          <a:p>
            <a:pPr algn="just">
              <a:lnSpc>
                <a:spcPct val="150000"/>
              </a:lnSpc>
            </a:pPr>
            <a:r>
              <a:rPr lang="es-ES" sz="2800" dirty="0" smtClean="0">
                <a:latin typeface="Arial" panose="020B0604020202020204" pitchFamily="34" charset="0"/>
                <a:cs typeface="Arial" panose="020B0604020202020204" pitchFamily="34" charset="0"/>
              </a:rPr>
              <a:t>1.- El </a:t>
            </a:r>
            <a:r>
              <a:rPr lang="es-ES" sz="2800" dirty="0">
                <a:latin typeface="Arial" panose="020B0604020202020204" pitchFamily="34" charset="0"/>
                <a:cs typeface="Arial" panose="020B0604020202020204" pitchFamily="34" charset="0"/>
              </a:rPr>
              <a:t>Impuesto Sobre la Renta (ISR), </a:t>
            </a:r>
            <a:endParaRPr lang="es-ES" sz="2800" dirty="0" smtClean="0">
              <a:latin typeface="Arial" panose="020B0604020202020204" pitchFamily="34" charset="0"/>
              <a:cs typeface="Arial" panose="020B0604020202020204" pitchFamily="34" charset="0"/>
            </a:endParaRPr>
          </a:p>
          <a:p>
            <a:pPr algn="just">
              <a:lnSpc>
                <a:spcPct val="150000"/>
              </a:lnSpc>
            </a:pPr>
            <a:r>
              <a:rPr lang="es-ES" sz="2800" dirty="0" smtClean="0">
                <a:latin typeface="Arial" panose="020B0604020202020204" pitchFamily="34" charset="0"/>
                <a:cs typeface="Arial" panose="020B0604020202020204" pitchFamily="34" charset="0"/>
              </a:rPr>
              <a:t>2.- Impuesto </a:t>
            </a:r>
            <a:r>
              <a:rPr lang="es-ES" sz="2800" dirty="0">
                <a:latin typeface="Arial" panose="020B0604020202020204" pitchFamily="34" charset="0"/>
                <a:cs typeface="Arial" panose="020B0604020202020204" pitchFamily="34" charset="0"/>
              </a:rPr>
              <a:t>al Valor Agregado (IVA</a:t>
            </a:r>
            <a:r>
              <a:rPr lang="es-ES" sz="2800" dirty="0" smtClean="0">
                <a:latin typeface="Arial" panose="020B0604020202020204" pitchFamily="34" charset="0"/>
                <a:cs typeface="Arial" panose="020B0604020202020204" pitchFamily="34" charset="0"/>
              </a:rPr>
              <a:t>),</a:t>
            </a:r>
          </a:p>
          <a:p>
            <a:pPr algn="just">
              <a:lnSpc>
                <a:spcPct val="150000"/>
              </a:lnSpc>
            </a:pPr>
            <a:r>
              <a:rPr lang="es-ES" sz="2800" dirty="0" smtClean="0">
                <a:latin typeface="Arial" panose="020B0604020202020204" pitchFamily="34" charset="0"/>
                <a:cs typeface="Arial" panose="020B0604020202020204" pitchFamily="34" charset="0"/>
              </a:rPr>
              <a:t>3.-Impuesto </a:t>
            </a:r>
            <a:r>
              <a:rPr lang="es-ES" sz="2800" dirty="0">
                <a:latin typeface="Arial" panose="020B0604020202020204" pitchFamily="34" charset="0"/>
                <a:cs typeface="Arial" panose="020B0604020202020204" pitchFamily="34" charset="0"/>
              </a:rPr>
              <a:t>Especial sobre Producción y Servicios (IEPS</a:t>
            </a:r>
            <a:r>
              <a:rPr lang="es-ES" sz="2800" dirty="0" smtClean="0">
                <a:latin typeface="Arial" panose="020B0604020202020204" pitchFamily="34" charset="0"/>
                <a:cs typeface="Arial" panose="020B0604020202020204" pitchFamily="34" charset="0"/>
              </a:rPr>
              <a:t>),</a:t>
            </a:r>
          </a:p>
          <a:p>
            <a:pPr algn="just">
              <a:lnSpc>
                <a:spcPct val="150000"/>
              </a:lnSpc>
            </a:pPr>
            <a:r>
              <a:rPr lang="es-ES" sz="2800" dirty="0" smtClean="0">
                <a:latin typeface="Arial" panose="020B0604020202020204" pitchFamily="34" charset="0"/>
                <a:cs typeface="Arial" panose="020B0604020202020204" pitchFamily="34" charset="0"/>
              </a:rPr>
              <a:t>4.-Los </a:t>
            </a:r>
            <a:r>
              <a:rPr lang="es-ES" sz="2800" dirty="0">
                <a:latin typeface="Arial" panose="020B0604020202020204" pitchFamily="34" charset="0"/>
                <a:cs typeface="Arial" panose="020B0604020202020204" pitchFamily="34" charset="0"/>
              </a:rPr>
              <a:t>impuestos a la importación</a:t>
            </a:r>
            <a:r>
              <a:rPr lang="es-ES" sz="2800" dirty="0" smtClean="0">
                <a:latin typeface="Arial" panose="020B0604020202020204" pitchFamily="34" charset="0"/>
                <a:cs typeface="Arial" panose="020B0604020202020204" pitchFamily="34" charset="0"/>
              </a:rPr>
              <a:t>,</a:t>
            </a:r>
          </a:p>
          <a:p>
            <a:pPr algn="just">
              <a:lnSpc>
                <a:spcPct val="150000"/>
              </a:lnSpc>
            </a:pPr>
            <a:r>
              <a:rPr lang="es-ES" sz="2800" dirty="0" smtClean="0">
                <a:latin typeface="Arial" panose="020B0604020202020204" pitchFamily="34" charset="0"/>
                <a:cs typeface="Arial" panose="020B0604020202020204" pitchFamily="34" charset="0"/>
              </a:rPr>
              <a:t>5.- Impuesto </a:t>
            </a:r>
            <a:r>
              <a:rPr lang="es-ES" sz="2800" dirty="0">
                <a:latin typeface="Arial" panose="020B0604020202020204" pitchFamily="34" charset="0"/>
                <a:cs typeface="Arial" panose="020B0604020202020204" pitchFamily="34" charset="0"/>
              </a:rPr>
              <a:t>por la Actividad de Exploración y Extracción de Hidrocarburos (IAEEH), entre otros.</a:t>
            </a:r>
            <a:endParaRPr lang="es-MX" sz="2800" dirty="0">
              <a:latin typeface="Arial" panose="020B0604020202020204" pitchFamily="34" charset="0"/>
              <a:cs typeface="Arial" panose="020B0604020202020204" pitchFamily="34" charset="0"/>
            </a:endParaRPr>
          </a:p>
        </p:txBody>
      </p:sp>
      <p:sp>
        <p:nvSpPr>
          <p:cNvPr id="3" name="AutoShape 2" descr="Resultado de imagen para iv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1268" name="Picture 4" descr="Resultado de imagen para 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7221" y="2068688"/>
            <a:ext cx="4284222" cy="2895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5369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mx.mexicox.gob.mx/assets/courseware/8f024ff002e36f1cae382c6f1cd26653/asset-v1:SHCP-UNAM+FINA17072x+2017_07+type@asset+block/u3t3_recuadro.png"/>
          <p:cNvPicPr/>
          <p:nvPr/>
        </p:nvPicPr>
        <p:blipFill>
          <a:blip r:embed="rId2">
            <a:extLst>
              <a:ext uri="{28A0092B-C50C-407E-A947-70E740481C1C}">
                <a14:useLocalDpi xmlns:a14="http://schemas.microsoft.com/office/drawing/2010/main" val="0"/>
              </a:ext>
            </a:extLst>
          </a:blip>
          <a:srcRect/>
          <a:stretch>
            <a:fillRect/>
          </a:stretch>
        </p:blipFill>
        <p:spPr bwMode="auto">
          <a:xfrm>
            <a:off x="2300661" y="224883"/>
            <a:ext cx="7702654" cy="6244640"/>
          </a:xfrm>
          <a:prstGeom prst="rect">
            <a:avLst/>
          </a:prstGeom>
          <a:noFill/>
          <a:ln>
            <a:noFill/>
          </a:ln>
        </p:spPr>
      </p:pic>
    </p:spTree>
    <p:extLst>
      <p:ext uri="{BB962C8B-B14F-4D97-AF65-F5344CB8AC3E}">
        <p14:creationId xmlns:p14="http://schemas.microsoft.com/office/powerpoint/2010/main" val="23753693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1633" y="994096"/>
            <a:ext cx="5672347" cy="4700958"/>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82767" y="2278649"/>
            <a:ext cx="6096000" cy="1815882"/>
          </a:xfrm>
          <a:prstGeom prst="rect">
            <a:avLst/>
          </a:prstGeom>
        </p:spPr>
        <p:txBody>
          <a:bodyPr>
            <a:spAutoFit/>
          </a:bodyPr>
          <a:lstStyle/>
          <a:p>
            <a:pPr algn="just"/>
            <a:r>
              <a:rPr lang="es-MX" sz="2800" dirty="0">
                <a:latin typeface="Arial" panose="020B0604020202020204" pitchFamily="34" charset="0"/>
                <a:cs typeface="Arial" panose="020B0604020202020204" pitchFamily="34" charset="0"/>
              </a:rPr>
              <a:t>El sistema tributario se puede clasificar en progresivo o regresivo dependiendo del tipo de impuesto que se establezca.</a:t>
            </a:r>
          </a:p>
        </p:txBody>
      </p:sp>
    </p:spTree>
    <p:extLst>
      <p:ext uri="{BB962C8B-B14F-4D97-AF65-F5344CB8AC3E}">
        <p14:creationId xmlns:p14="http://schemas.microsoft.com/office/powerpoint/2010/main" val="2375369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mx.mexicox.gob.mx/assets/courseware/e506439fc0d5c9d50d44532b8827a139/asset-v1:SHCP-UNAM+FINA17072x+2017_07+type@asset+block/U3T3_01.png"/>
          <p:cNvPicPr/>
          <p:nvPr/>
        </p:nvPicPr>
        <p:blipFill>
          <a:blip r:embed="rId2">
            <a:extLst>
              <a:ext uri="{28A0092B-C50C-407E-A947-70E740481C1C}">
                <a14:useLocalDpi xmlns:a14="http://schemas.microsoft.com/office/drawing/2010/main" val="0"/>
              </a:ext>
            </a:extLst>
          </a:blip>
          <a:srcRect/>
          <a:stretch>
            <a:fillRect/>
          </a:stretch>
        </p:blipFill>
        <p:spPr bwMode="auto">
          <a:xfrm>
            <a:off x="470795" y="738130"/>
            <a:ext cx="5511364" cy="4861759"/>
          </a:xfrm>
          <a:prstGeom prst="rect">
            <a:avLst/>
          </a:prstGeom>
          <a:noFill/>
          <a:ln>
            <a:noFill/>
          </a:ln>
        </p:spPr>
      </p:pic>
      <p:sp>
        <p:nvSpPr>
          <p:cNvPr id="5" name="CuadroTexto 1"/>
          <p:cNvSpPr txBox="1"/>
          <p:nvPr/>
        </p:nvSpPr>
        <p:spPr>
          <a:xfrm>
            <a:off x="6290630" y="2845843"/>
            <a:ext cx="5506419"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¿En que consiste?</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5369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mx.mexicox.gob.mx/assets/courseware/e506439fc0d5c9d50d44532b8827a139/asset-v1:SHCP-UNAM+FINA17072x+2017_07+type@asset+block/U3T3_01.png"/>
          <p:cNvPicPr/>
          <p:nvPr/>
        </p:nvPicPr>
        <p:blipFill>
          <a:blip r:embed="rId2">
            <a:extLst>
              <a:ext uri="{28A0092B-C50C-407E-A947-70E740481C1C}">
                <a14:useLocalDpi xmlns:a14="http://schemas.microsoft.com/office/drawing/2010/main" val="0"/>
              </a:ext>
            </a:extLst>
          </a:blip>
          <a:srcRect/>
          <a:stretch>
            <a:fillRect/>
          </a:stretch>
        </p:blipFill>
        <p:spPr bwMode="auto">
          <a:xfrm>
            <a:off x="470795" y="1498294"/>
            <a:ext cx="4442728" cy="4101595"/>
          </a:xfrm>
          <a:prstGeom prst="rect">
            <a:avLst/>
          </a:prstGeom>
          <a:noFill/>
          <a:ln>
            <a:noFill/>
          </a:ln>
        </p:spPr>
      </p:pic>
      <p:sp>
        <p:nvSpPr>
          <p:cNvPr id="4" name="3 Rectángulo"/>
          <p:cNvSpPr/>
          <p:nvPr/>
        </p:nvSpPr>
        <p:spPr>
          <a:xfrm>
            <a:off x="5262391" y="1930162"/>
            <a:ext cx="6580742" cy="3619196"/>
          </a:xfrm>
          <a:prstGeom prst="rect">
            <a:avLst/>
          </a:prstGeom>
        </p:spPr>
        <p:txBody>
          <a:bodyPr wrap="square">
            <a:spAutoFit/>
          </a:bodyPr>
          <a:lstStyle/>
          <a:p>
            <a:pPr algn="just">
              <a:lnSpc>
                <a:spcPct val="150000"/>
              </a:lnSpc>
            </a:pPr>
            <a:r>
              <a:rPr lang="es-MX" sz="2600" dirty="0">
                <a:latin typeface="Arial" panose="020B0604020202020204" pitchFamily="34" charset="0"/>
                <a:cs typeface="Arial" panose="020B0604020202020204" pitchFamily="34" charset="0"/>
              </a:rPr>
              <a:t>Es aquel en el que paga más quien gana más ya que se establece un régimen diferenciado de tasas en función del nivel de ingreso (ejemplo: el impuesto sobre la renta). Este tipo de impuesto es sobre el ingreso de las personas físicas y morales</a:t>
            </a:r>
            <a:r>
              <a:rPr lang="es-MX" sz="2600" dirty="0" smtClean="0">
                <a:latin typeface="Arial" panose="020B0604020202020204" pitchFamily="34" charset="0"/>
                <a:cs typeface="Arial" panose="020B0604020202020204" pitchFamily="34" charset="0"/>
              </a:rPr>
              <a:t>:</a:t>
            </a:r>
            <a:endParaRPr lang="es-MX"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6558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6496" y="37953"/>
            <a:ext cx="7968867" cy="2677656"/>
          </a:xfrm>
          <a:prstGeom prst="rect">
            <a:avLst/>
          </a:prstGeom>
        </p:spPr>
        <p:txBody>
          <a:bodyPr wrap="square">
            <a:spAutoFit/>
          </a:bodyPr>
          <a:lstStyle/>
          <a:p>
            <a:pPr algn="just">
              <a:lnSpc>
                <a:spcPct val="150000"/>
              </a:lnSpc>
            </a:pPr>
            <a:r>
              <a:rPr lang="es-MX" sz="2800" dirty="0">
                <a:latin typeface="Arial" panose="020B0604020202020204" pitchFamily="34" charset="0"/>
                <a:cs typeface="Arial" panose="020B0604020202020204" pitchFamily="34" charset="0"/>
              </a:rPr>
              <a:t>Algunos planteamientos consideran en el mismo sentido a las contribuciones a la seguridad social; sin embargo, éstas garantizan un servicio público de atención médica o retiro al trabajador. </a:t>
            </a:r>
          </a:p>
        </p:txBody>
      </p:sp>
      <p:pic>
        <p:nvPicPr>
          <p:cNvPr id="7170" name="Picture 2" descr="Resultado de imagen para seguridad soc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5363" y="2423710"/>
            <a:ext cx="3683351" cy="3599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5369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44039" y="2887682"/>
            <a:ext cx="7998245" cy="3970318"/>
          </a:xfrm>
          <a:prstGeom prst="rect">
            <a:avLst/>
          </a:prstGeom>
        </p:spPr>
        <p:txBody>
          <a:bodyPr wrap="square">
            <a:spAutoFit/>
          </a:bodyPr>
          <a:lstStyle/>
          <a:p>
            <a:pPr algn="just">
              <a:lnSpc>
                <a:spcPct val="150000"/>
              </a:lnSpc>
            </a:pPr>
            <a:r>
              <a:rPr lang="es-MX" sz="2800" dirty="0" smtClean="0">
                <a:latin typeface="Arial" panose="020B0604020202020204" pitchFamily="34" charset="0"/>
                <a:cs typeface="Arial" panose="020B0604020202020204" pitchFamily="34" charset="0"/>
              </a:rPr>
              <a:t>Existen discusiones que señalan que </a:t>
            </a:r>
            <a:r>
              <a:rPr lang="es-MX" sz="2800" dirty="0">
                <a:latin typeface="Arial" panose="020B0604020202020204" pitchFamily="34" charset="0"/>
                <a:cs typeface="Arial" panose="020B0604020202020204" pitchFamily="34" charset="0"/>
              </a:rPr>
              <a:t>un impuesto al ingreso se traduce en una reducción del ingreso personal y familiar, así como en una merma a las ganancias de las empresas, situación que afecta el ingreso disponible y las decisiones de ahorro e inversión.</a:t>
            </a:r>
          </a:p>
        </p:txBody>
      </p:sp>
      <p:sp>
        <p:nvSpPr>
          <p:cNvPr id="4" name="AutoShape 2" descr="Resultado de imagen para reducciÃ³n del ingres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6388" name="Picture 4" descr="Resultado de imagen para reducciÃ³n del ingreso mexic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60338"/>
            <a:ext cx="5376231" cy="2822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7053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mx.mexicox.gob.mx/assets/courseware/88ab55f9048f7e413d48cc5a631bfc14/asset-v1:SHCP-UNAM+FINA17072x+2017_07+type@asset+block/U3T3_02.png"/>
          <p:cNvPicPr/>
          <p:nvPr/>
        </p:nvPicPr>
        <p:blipFill>
          <a:blip r:embed="rId2">
            <a:extLst>
              <a:ext uri="{28A0092B-C50C-407E-A947-70E740481C1C}">
                <a14:useLocalDpi xmlns:a14="http://schemas.microsoft.com/office/drawing/2010/main" val="0"/>
              </a:ext>
            </a:extLst>
          </a:blip>
          <a:srcRect/>
          <a:stretch>
            <a:fillRect/>
          </a:stretch>
        </p:blipFill>
        <p:spPr bwMode="auto">
          <a:xfrm>
            <a:off x="6339044" y="801215"/>
            <a:ext cx="5140532" cy="4999990"/>
          </a:xfrm>
          <a:prstGeom prst="rect">
            <a:avLst/>
          </a:prstGeom>
          <a:noFill/>
          <a:ln>
            <a:noFill/>
          </a:ln>
        </p:spPr>
      </p:pic>
      <p:sp>
        <p:nvSpPr>
          <p:cNvPr id="3" name="CuadroTexto 1"/>
          <p:cNvSpPr txBox="1"/>
          <p:nvPr/>
        </p:nvSpPr>
        <p:spPr>
          <a:xfrm>
            <a:off x="661011" y="2834826"/>
            <a:ext cx="5506419"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¿En que consiste?</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5369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3096344" cy="523220"/>
          </a:xfrm>
          <a:prstGeom prst="rect">
            <a:avLst/>
          </a:prstGeom>
          <a:solidFill>
            <a:schemeClr val="accent6">
              <a:lumMod val="75000"/>
            </a:schemeClr>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Contenido </a:t>
            </a:r>
            <a:endParaRPr lang="es-MX" b="1" dirty="0">
              <a:solidFill>
                <a:schemeClr val="bg1"/>
              </a:solidFill>
              <a:latin typeface="Arial" panose="020B0604020202020204" pitchFamily="34" charset="0"/>
              <a:cs typeface="Arial" panose="020B0604020202020204" pitchFamily="34" charset="0"/>
            </a:endParaRPr>
          </a:p>
        </p:txBody>
      </p:sp>
      <p:sp>
        <p:nvSpPr>
          <p:cNvPr id="2" name="CuadroTexto 1"/>
          <p:cNvSpPr txBox="1"/>
          <p:nvPr/>
        </p:nvSpPr>
        <p:spPr>
          <a:xfrm>
            <a:off x="605118" y="536667"/>
            <a:ext cx="11134164" cy="6370975"/>
          </a:xfrm>
          <a:prstGeom prst="rect">
            <a:avLst/>
          </a:prstGeom>
          <a:solidFill>
            <a:schemeClr val="accent6">
              <a:lumMod val="75000"/>
            </a:schemeClr>
          </a:solidFill>
        </p:spPr>
        <p:txBody>
          <a:bodyPr wrap="square" rtlCol="0">
            <a:spAutoFit/>
          </a:bodyPr>
          <a:lstStyle/>
          <a:p>
            <a:r>
              <a:rPr lang="es-MX" sz="2400" b="1" dirty="0">
                <a:solidFill>
                  <a:schemeClr val="bg1"/>
                </a:solidFill>
                <a:latin typeface="Arial" panose="020B0604020202020204" pitchFamily="34" charset="0"/>
                <a:cs typeface="Arial" panose="020B0604020202020204" pitchFamily="34" charset="0"/>
              </a:rPr>
              <a:t>Justificación</a:t>
            </a:r>
          </a:p>
          <a:p>
            <a:r>
              <a:rPr lang="es-MX" sz="2400" b="1" dirty="0">
                <a:solidFill>
                  <a:schemeClr val="bg1"/>
                </a:solidFill>
                <a:latin typeface="Arial" panose="020B0604020202020204" pitchFamily="34" charset="0"/>
                <a:cs typeface="Arial" panose="020B0604020202020204" pitchFamily="34" charset="0"/>
              </a:rPr>
              <a:t>Guía para su uso </a:t>
            </a:r>
          </a:p>
          <a:p>
            <a:r>
              <a:rPr lang="es-MX" sz="2400" b="1" dirty="0">
                <a:solidFill>
                  <a:schemeClr val="bg1"/>
                </a:solidFill>
                <a:latin typeface="Arial" panose="020B0604020202020204" pitchFamily="34" charset="0"/>
                <a:cs typeface="Arial" panose="020B0604020202020204" pitchFamily="34" charset="0"/>
              </a:rPr>
              <a:t>Portada </a:t>
            </a:r>
          </a:p>
          <a:p>
            <a:pPr marL="457200" indent="-457200">
              <a:buAutoNum type="arabicPeriod"/>
            </a:pPr>
            <a:r>
              <a:rPr lang="es-MX" sz="2400" b="1" dirty="0">
                <a:solidFill>
                  <a:schemeClr val="bg1"/>
                </a:solidFill>
                <a:latin typeface="Arial" panose="020B0604020202020204" pitchFamily="34" charset="0"/>
                <a:cs typeface="Arial" panose="020B0604020202020204" pitchFamily="34" charset="0"/>
              </a:rPr>
              <a:t>Clasificación de los ingresos públicos</a:t>
            </a:r>
          </a:p>
          <a:p>
            <a:pPr marL="457200" indent="-457200">
              <a:buFontTx/>
              <a:buAutoNum type="arabicPeriod"/>
            </a:pPr>
            <a:r>
              <a:rPr lang="es-MX" sz="2400" b="1" dirty="0">
                <a:solidFill>
                  <a:schemeClr val="bg1"/>
                </a:solidFill>
                <a:latin typeface="Arial" panose="020B0604020202020204" pitchFamily="34" charset="0"/>
                <a:cs typeface="Arial" panose="020B0604020202020204" pitchFamily="34" charset="0"/>
              </a:rPr>
              <a:t>Clasificación por ingresos tributarios y no </a:t>
            </a:r>
            <a:r>
              <a:rPr lang="es-MX" sz="2400" b="1" dirty="0" smtClean="0">
                <a:solidFill>
                  <a:schemeClr val="bg1"/>
                </a:solidFill>
                <a:latin typeface="Arial" panose="020B0604020202020204" pitchFamily="34" charset="0"/>
                <a:cs typeface="Arial" panose="020B0604020202020204" pitchFamily="34" charset="0"/>
              </a:rPr>
              <a:t>tributarios</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Impuesto progresivo</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Impuesto regresivo  </a:t>
            </a:r>
            <a:endParaRPr lang="es-MX" sz="2400" b="1" dirty="0">
              <a:solidFill>
                <a:schemeClr val="bg1"/>
              </a:solidFill>
              <a:latin typeface="Arial" panose="020B0604020202020204" pitchFamily="34" charset="0"/>
              <a:cs typeface="Arial" panose="020B0604020202020204" pitchFamily="34" charset="0"/>
            </a:endParaRPr>
          </a:p>
          <a:p>
            <a:r>
              <a:rPr lang="es-MX" sz="2400" b="1" dirty="0">
                <a:solidFill>
                  <a:schemeClr val="bg1"/>
                </a:solidFill>
                <a:latin typeface="Arial" panose="020B0604020202020204" pitchFamily="34" charset="0"/>
                <a:cs typeface="Arial" panose="020B0604020202020204" pitchFamily="34" charset="0"/>
              </a:rPr>
              <a:t>3. Otros tipos de impuestos</a:t>
            </a:r>
          </a:p>
          <a:p>
            <a:r>
              <a:rPr lang="es-MX" sz="2400" b="1" dirty="0">
                <a:solidFill>
                  <a:schemeClr val="bg1"/>
                </a:solidFill>
                <a:latin typeface="Arial" panose="020B0604020202020204" pitchFamily="34" charset="0"/>
                <a:cs typeface="Arial" panose="020B0604020202020204" pitchFamily="34" charset="0"/>
              </a:rPr>
              <a:t>4. Principios generales del sistema tributario</a:t>
            </a:r>
          </a:p>
          <a:p>
            <a:r>
              <a:rPr lang="es-MX" sz="2400" b="1" dirty="0">
                <a:solidFill>
                  <a:schemeClr val="bg1"/>
                </a:solidFill>
                <a:latin typeface="Arial" panose="020B0604020202020204" pitchFamily="34" charset="0"/>
                <a:cs typeface="Arial" panose="020B0604020202020204" pitchFamily="34" charset="0"/>
              </a:rPr>
              <a:t>5. Ingresos no tributarios </a:t>
            </a:r>
          </a:p>
          <a:p>
            <a:pPr marL="342900" indent="-342900">
              <a:buFont typeface="Wingdings" panose="05000000000000000000" pitchFamily="2" charset="2"/>
              <a:buChar char="ü"/>
            </a:pPr>
            <a:r>
              <a:rPr lang="es-ES" sz="2400" b="1" dirty="0">
                <a:solidFill>
                  <a:schemeClr val="bg1"/>
                </a:solidFill>
                <a:latin typeface="Arial" panose="020B0604020202020204" pitchFamily="34" charset="0"/>
                <a:cs typeface="Arial" panose="020B0604020202020204" pitchFamily="34" charset="0"/>
              </a:rPr>
              <a:t>Productos</a:t>
            </a:r>
          </a:p>
          <a:p>
            <a:pPr marL="342900" indent="-342900">
              <a:buFont typeface="Wingdings" panose="05000000000000000000" pitchFamily="2" charset="2"/>
              <a:buChar char="ü"/>
            </a:pPr>
            <a:r>
              <a:rPr lang="es-ES" sz="2400" b="1" dirty="0">
                <a:solidFill>
                  <a:schemeClr val="bg1"/>
                </a:solidFill>
                <a:latin typeface="Arial" panose="020B0604020202020204" pitchFamily="34" charset="0"/>
                <a:cs typeface="Arial" panose="020B0604020202020204" pitchFamily="34" charset="0"/>
              </a:rPr>
              <a:t>Derechos </a:t>
            </a:r>
          </a:p>
          <a:p>
            <a:pPr marL="342900" indent="-342900">
              <a:buFont typeface="Wingdings" panose="05000000000000000000" pitchFamily="2" charset="2"/>
              <a:buChar char="ü"/>
            </a:pPr>
            <a:r>
              <a:rPr lang="es-ES" sz="2400" b="1" dirty="0">
                <a:solidFill>
                  <a:schemeClr val="bg1"/>
                </a:solidFill>
                <a:latin typeface="Arial" panose="020B0604020202020204" pitchFamily="34" charset="0"/>
                <a:cs typeface="Arial" panose="020B0604020202020204" pitchFamily="34" charset="0"/>
              </a:rPr>
              <a:t>Aprovechamientos </a:t>
            </a:r>
          </a:p>
          <a:p>
            <a:r>
              <a:rPr lang="es-ES" sz="2400" b="1" dirty="0">
                <a:solidFill>
                  <a:schemeClr val="bg1"/>
                </a:solidFill>
                <a:latin typeface="Arial" panose="020B0604020202020204" pitchFamily="34" charset="0"/>
                <a:cs typeface="Arial" panose="020B0604020202020204" pitchFamily="34" charset="0"/>
              </a:rPr>
              <a:t>6. Ingresos de organismos y empresas </a:t>
            </a:r>
          </a:p>
          <a:p>
            <a:r>
              <a:rPr lang="es-ES" sz="2400" b="1" dirty="0">
                <a:solidFill>
                  <a:schemeClr val="bg1"/>
                </a:solidFill>
                <a:latin typeface="Arial" panose="020B0604020202020204" pitchFamily="34" charset="0"/>
                <a:cs typeface="Arial" panose="020B0604020202020204" pitchFamily="34" charset="0"/>
              </a:rPr>
              <a:t>7. </a:t>
            </a:r>
            <a:r>
              <a:rPr lang="es-ES" sz="2400" b="1" dirty="0">
                <a:solidFill>
                  <a:schemeClr val="bg1"/>
                </a:solidFill>
                <a:latin typeface="Arial" panose="020B0604020202020204" pitchFamily="34" charset="0"/>
                <a:cs typeface="Arial" panose="020B0604020202020204" pitchFamily="34" charset="0"/>
              </a:rPr>
              <a:t>Clasificación por ingresos petroleros y no petroleros </a:t>
            </a:r>
          </a:p>
          <a:p>
            <a:pPr lvl="1"/>
            <a:r>
              <a:rPr lang="es-ES" sz="2400" b="1" dirty="0">
                <a:solidFill>
                  <a:schemeClr val="bg1"/>
                </a:solidFill>
                <a:latin typeface="Arial" panose="020B0604020202020204" pitchFamily="34" charset="0"/>
                <a:cs typeface="Arial" panose="020B0604020202020204" pitchFamily="34" charset="0"/>
              </a:rPr>
              <a:t>Conclusiones </a:t>
            </a:r>
          </a:p>
          <a:p>
            <a:pPr lvl="1"/>
            <a:r>
              <a:rPr lang="es-ES" sz="2400" b="1" dirty="0">
                <a:solidFill>
                  <a:schemeClr val="bg1"/>
                </a:solidFill>
                <a:latin typeface="Arial" panose="020B0604020202020204" pitchFamily="34" charset="0"/>
                <a:cs typeface="Arial" panose="020B0604020202020204" pitchFamily="34" charset="0"/>
              </a:rPr>
              <a:t>Bibliografía </a:t>
            </a:r>
            <a:r>
              <a:rPr lang="es-ES" sz="2400" b="1" dirty="0">
                <a:solidFill>
                  <a:schemeClr val="bg1"/>
                </a:solidFill>
                <a:latin typeface="Arial" panose="020B0604020202020204" pitchFamily="34" charset="0"/>
                <a:cs typeface="Arial" panose="020B0604020202020204" pitchFamily="34" charset="0"/>
              </a:rPr>
              <a:t> </a:t>
            </a:r>
            <a:endParaRPr lang="es-MX"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79924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6833" y="604995"/>
            <a:ext cx="7484126" cy="5693866"/>
          </a:xfrm>
          <a:prstGeom prst="rect">
            <a:avLst/>
          </a:prstGeom>
        </p:spPr>
        <p:txBody>
          <a:bodyPr wrap="square">
            <a:spAutoFit/>
          </a:bodyPr>
          <a:lstStyle/>
          <a:p>
            <a:pPr algn="just"/>
            <a:r>
              <a:rPr lang="es-MX" sz="2800" dirty="0">
                <a:latin typeface="Arial" panose="020B0604020202020204" pitchFamily="34" charset="0"/>
                <a:cs typeface="Arial" panose="020B0604020202020204" pitchFamily="34" charset="0"/>
              </a:rPr>
              <a:t>Se orienta a gravar el consumo, por ejemplo, el Impuesto al Valor Agregado (IVA). Se trata de un impuesto específico a productos. De esta forma, cuando las familias y las empresas optan por adquirir un bien, pagan una cuota impositiva en función del precio de dichos bienes o servicios. Al aplicarse una tasa general, pagan el mismo porcentaje aquéllos que tienen una mayor capacidad de compra que los que no la tienen, lo que lo hace un impuesto regresivo, pues se grava por igual a capacidades de compra desiguales.</a:t>
            </a:r>
          </a:p>
        </p:txBody>
      </p:sp>
      <p:pic>
        <p:nvPicPr>
          <p:cNvPr id="3" name="2 Imagen" descr="http://mx.mexicox.gob.mx/assets/courseware/88ab55f9048f7e413d48cc5a631bfc14/asset-v1:SHCP-UNAM+FINA17072x+2017_07+type@asset+block/U3T3_02.png"/>
          <p:cNvPicPr/>
          <p:nvPr/>
        </p:nvPicPr>
        <p:blipFill>
          <a:blip r:embed="rId2">
            <a:extLst>
              <a:ext uri="{28A0092B-C50C-407E-A947-70E740481C1C}">
                <a14:useLocalDpi xmlns:a14="http://schemas.microsoft.com/office/drawing/2010/main" val="0"/>
              </a:ext>
            </a:extLst>
          </a:blip>
          <a:srcRect/>
          <a:stretch>
            <a:fillRect/>
          </a:stretch>
        </p:blipFill>
        <p:spPr bwMode="auto">
          <a:xfrm>
            <a:off x="8053328" y="1366092"/>
            <a:ext cx="3536415" cy="3752068"/>
          </a:xfrm>
          <a:prstGeom prst="rect">
            <a:avLst/>
          </a:prstGeom>
          <a:noFill/>
          <a:ln>
            <a:noFill/>
          </a:ln>
        </p:spPr>
      </p:pic>
    </p:spTree>
    <p:extLst>
      <p:ext uri="{BB962C8B-B14F-4D97-AF65-F5344CB8AC3E}">
        <p14:creationId xmlns:p14="http://schemas.microsoft.com/office/powerpoint/2010/main" val="2375369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59727" y="2542478"/>
            <a:ext cx="9645805"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Otros tipos de impuestos </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1324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59036" y="584538"/>
            <a:ext cx="6096000" cy="5693866"/>
          </a:xfrm>
          <a:prstGeom prst="rect">
            <a:avLst/>
          </a:prstGeom>
        </p:spPr>
        <p:txBody>
          <a:bodyPr>
            <a:spAutoFit/>
          </a:bodyPr>
          <a:lstStyle/>
          <a:p>
            <a:pPr algn="just"/>
            <a:r>
              <a:rPr lang="es-MX" sz="2800" b="1" dirty="0">
                <a:latin typeface="Arial" panose="020B0604020202020204" pitchFamily="34" charset="0"/>
                <a:cs typeface="Arial" panose="020B0604020202020204" pitchFamily="34" charset="0"/>
              </a:rPr>
              <a:t>*</a:t>
            </a:r>
            <a:r>
              <a:rPr lang="es-MX" sz="2800" b="1" dirty="0">
                <a:solidFill>
                  <a:srgbClr val="00682F"/>
                </a:solidFill>
                <a:latin typeface="Arial" panose="020B0604020202020204" pitchFamily="34" charset="0"/>
                <a:cs typeface="Arial" panose="020B0604020202020204" pitchFamily="34" charset="0"/>
              </a:rPr>
              <a:t> Impuestos verdes.</a:t>
            </a:r>
            <a:r>
              <a:rPr lang="es-ES" sz="2800" b="1" dirty="0">
                <a:solidFill>
                  <a:srgbClr val="00682F"/>
                </a:solidFill>
                <a:latin typeface="Arial" panose="020B0604020202020204" pitchFamily="34" charset="0"/>
                <a:cs typeface="Arial" panose="020B0604020202020204" pitchFamily="34" charset="0"/>
              </a:rPr>
              <a:t> </a:t>
            </a:r>
            <a:endParaRPr lang="es-ES" sz="2800" b="1" dirty="0" smtClean="0">
              <a:solidFill>
                <a:srgbClr val="00682F"/>
              </a:solidFill>
              <a:latin typeface="Arial" panose="020B0604020202020204" pitchFamily="34" charset="0"/>
              <a:cs typeface="Arial" panose="020B0604020202020204" pitchFamily="34" charset="0"/>
            </a:endParaRPr>
          </a:p>
          <a:p>
            <a:pPr algn="just"/>
            <a:r>
              <a:rPr lang="es-ES" sz="2800" dirty="0" smtClean="0">
                <a:latin typeface="Arial" panose="020B0604020202020204" pitchFamily="34" charset="0"/>
                <a:cs typeface="Arial" panose="020B0604020202020204" pitchFamily="34" charset="0"/>
              </a:rPr>
              <a:t>Se </a:t>
            </a:r>
            <a:r>
              <a:rPr lang="es-ES" sz="2800" dirty="0">
                <a:latin typeface="Arial" panose="020B0604020202020204" pitchFamily="34" charset="0"/>
                <a:cs typeface="Arial" panose="020B0604020202020204" pitchFamily="34" charset="0"/>
              </a:rPr>
              <a:t>diseñan con el objetivo de desalentar actividades que dañan el medio ambiente y buscan castigar a las empresas o los productos que lo hacen. El aumento del impuesto encarece su precio final y por lo tanto se desalienta su consumo; o bien se le obliga a pagar a quien contamina, y esos recursos se pueden destinar a la remediación ambiental o para cubrir los gastos generados por la contaminación.</a:t>
            </a:r>
            <a:endParaRPr lang="es-MX" sz="2800" dirty="0">
              <a:latin typeface="Arial" panose="020B0604020202020204" pitchFamily="34" charset="0"/>
              <a:cs typeface="Arial" panose="020B0604020202020204" pitchFamily="34" charset="0"/>
            </a:endParaRPr>
          </a:p>
        </p:txBody>
      </p:sp>
      <p:pic>
        <p:nvPicPr>
          <p:cNvPr id="4098" name="Picture 2" descr="Resultado de imagen para impuestos verd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2776" y="1826508"/>
            <a:ext cx="5524500" cy="320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53693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47133" y="2011089"/>
            <a:ext cx="6096000" cy="3108543"/>
          </a:xfrm>
          <a:prstGeom prst="rect">
            <a:avLst/>
          </a:prstGeom>
        </p:spPr>
        <p:txBody>
          <a:bodyPr>
            <a:spAutoFit/>
          </a:bodyPr>
          <a:lstStyle/>
          <a:p>
            <a:pPr algn="just"/>
            <a:r>
              <a:rPr lang="es-MX" sz="2800" b="1" dirty="0">
                <a:latin typeface="Arial" panose="020B0604020202020204" pitchFamily="34" charset="0"/>
                <a:cs typeface="Arial" panose="020B0604020202020204" pitchFamily="34" charset="0"/>
              </a:rPr>
              <a:t> * Impuestos especiales.</a:t>
            </a:r>
            <a:r>
              <a:rPr lang="es-ES" sz="2800" dirty="0">
                <a:latin typeface="Arial" panose="020B0604020202020204" pitchFamily="34" charset="0"/>
                <a:cs typeface="Arial" panose="020B0604020202020204" pitchFamily="34" charset="0"/>
              </a:rPr>
              <a:t> </a:t>
            </a:r>
            <a:endParaRPr lang="es-ES" sz="2800" dirty="0" smtClean="0">
              <a:latin typeface="Arial" panose="020B0604020202020204" pitchFamily="34" charset="0"/>
              <a:cs typeface="Arial" panose="020B0604020202020204" pitchFamily="34" charset="0"/>
            </a:endParaRPr>
          </a:p>
          <a:p>
            <a:pPr algn="just"/>
            <a:r>
              <a:rPr lang="es-ES" sz="2800" dirty="0" smtClean="0">
                <a:latin typeface="Arial" panose="020B0604020202020204" pitchFamily="34" charset="0"/>
                <a:cs typeface="Arial" panose="020B0604020202020204" pitchFamily="34" charset="0"/>
              </a:rPr>
              <a:t>Se </a:t>
            </a:r>
            <a:r>
              <a:rPr lang="es-ES" sz="2800" dirty="0">
                <a:latin typeface="Arial" panose="020B0604020202020204" pitchFamily="34" charset="0"/>
                <a:cs typeface="Arial" panose="020B0604020202020204" pitchFamily="34" charset="0"/>
              </a:rPr>
              <a:t>aplican a determinados productos y servicios, por ejemplo, el Impuesto Especial sobre Producción y Servicios(IEPS) que grava el alcohol y el tabaco, por tratarse de productos que dañan la salud.</a:t>
            </a:r>
            <a:endParaRPr lang="es-MX" sz="2800" dirty="0">
              <a:latin typeface="Arial" panose="020B0604020202020204" pitchFamily="34" charset="0"/>
              <a:cs typeface="Arial" panose="020B0604020202020204" pitchFamily="34" charset="0"/>
            </a:endParaRPr>
          </a:p>
        </p:txBody>
      </p:sp>
      <p:pic>
        <p:nvPicPr>
          <p:cNvPr id="3074" name="Picture 2" descr="Resultado de imagen para i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489" y="1899377"/>
            <a:ext cx="5238750" cy="3495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5369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24277" y="536383"/>
            <a:ext cx="8817169" cy="5262979"/>
          </a:xfrm>
          <a:prstGeom prst="rect">
            <a:avLst/>
          </a:prstGeom>
        </p:spPr>
        <p:txBody>
          <a:bodyPr wrap="square">
            <a:spAutoFit/>
          </a:bodyPr>
          <a:lstStyle/>
          <a:p>
            <a:pPr algn="just"/>
            <a:r>
              <a:rPr lang="es-MX" sz="2800" dirty="0">
                <a:latin typeface="Arial" panose="020B0604020202020204" pitchFamily="34" charset="0"/>
                <a:cs typeface="Arial" panose="020B0604020202020204" pitchFamily="34" charset="0"/>
              </a:rPr>
              <a:t>Estos tipos de impuestos no tienen necesariamente fines recaudatorios. Su finalidad es corregir externalidades negativas o modular conductas que afectan la salud pública. Un ejemplo de externalidad negativa es cuando se favorece la producción y consumo de determinado tipo de automóviles con lo que se genera empleo y mejora el ingreso de los trabajadores y de las empresas involucradas, pero si esto genera una gran contaminación se genera un efecto negativo sobre la población. Para aminorar este efecto se puede imponer un impuesto especial a la compra de los automóviles más contaminantes.</a:t>
            </a:r>
          </a:p>
        </p:txBody>
      </p:sp>
    </p:spTree>
    <p:extLst>
      <p:ext uri="{BB962C8B-B14F-4D97-AF65-F5344CB8AC3E}">
        <p14:creationId xmlns:p14="http://schemas.microsoft.com/office/powerpoint/2010/main" val="23753693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Imagen 16" descr="http://mx.mexicox.gob.mx/assets/courseware/555f6e2795c3d00ba0da703b0fe303b5/asset-v1:SHCP-UNAM+FINA17072x+2017_07+type@asset+block/U3T3-2_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2362" y="228600"/>
            <a:ext cx="1828707" cy="3993698"/>
          </a:xfrm>
          <a:prstGeom prst="rect">
            <a:avLst/>
          </a:prstGeom>
          <a:noFill/>
          <a:extLst>
            <a:ext uri="{909E8E84-426E-40DD-AFC4-6F175D3DCCD1}">
              <a14:hiddenFill xmlns:a14="http://schemas.microsoft.com/office/drawing/2010/main">
                <a:solidFill>
                  <a:srgbClr val="FFFFFF"/>
                </a:solidFill>
              </a14:hiddenFill>
            </a:ext>
          </a:extLst>
        </p:spPr>
      </p:pic>
      <p:pic>
        <p:nvPicPr>
          <p:cNvPr id="22530" name="Imagen 15" descr="http://mx.mexicox.gob.mx/assets/courseware/74c44041e1c3eb8954dc9fd3d3f5cb42/asset-v1:SHCP-UNAM+FINA17072x+2017_07+type@asset+block/U3T3-2_0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4777" y="228600"/>
            <a:ext cx="1828707" cy="3993698"/>
          </a:xfrm>
          <a:prstGeom prst="rect">
            <a:avLst/>
          </a:prstGeom>
          <a:noFill/>
          <a:extLst>
            <a:ext uri="{909E8E84-426E-40DD-AFC4-6F175D3DCCD1}">
              <a14:hiddenFill xmlns:a14="http://schemas.microsoft.com/office/drawing/2010/main">
                <a:solidFill>
                  <a:srgbClr val="FFFFFF"/>
                </a:solidFill>
              </a14:hiddenFill>
            </a:ext>
          </a:extLst>
        </p:spPr>
      </p:pic>
      <p:pic>
        <p:nvPicPr>
          <p:cNvPr id="22536" name="Imagen 14" descr="http://mx.mexicox.gob.mx/assets/courseware/e66bf71738b3325fa987595c9d6294fa/asset-v1:SHCP-UNAM+FINA17072x+2017_07+type@asset+block/U3T3-2_0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3484" y="237776"/>
            <a:ext cx="1828707" cy="3993698"/>
          </a:xfrm>
          <a:prstGeom prst="rect">
            <a:avLst/>
          </a:prstGeom>
          <a:noFill/>
          <a:extLst>
            <a:ext uri="{909E8E84-426E-40DD-AFC4-6F175D3DCCD1}">
              <a14:hiddenFill xmlns:a14="http://schemas.microsoft.com/office/drawing/2010/main">
                <a:solidFill>
                  <a:srgbClr val="FFFFFF"/>
                </a:solidFill>
              </a14:hiddenFill>
            </a:ext>
          </a:extLst>
        </p:spPr>
      </p:pic>
      <p:pic>
        <p:nvPicPr>
          <p:cNvPr id="22531" name="Imagen 13" descr="http://mx.mexicox.gob.mx/assets/courseware/0bb156cb9ff2eb9d82a2b8f9348ba65c/asset-v1:SHCP-UNAM+FINA17072x+2017_07+type@asset+block/U3T3-2_04.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2190" y="237776"/>
            <a:ext cx="1828707" cy="3993698"/>
          </a:xfrm>
          <a:prstGeom prst="rect">
            <a:avLst/>
          </a:prstGeom>
          <a:noFill/>
          <a:extLst>
            <a:ext uri="{909E8E84-426E-40DD-AFC4-6F175D3DCCD1}">
              <a14:hiddenFill xmlns:a14="http://schemas.microsoft.com/office/drawing/2010/main">
                <a:solidFill>
                  <a:srgbClr val="FFFFFF"/>
                </a:solidFill>
              </a14:hiddenFill>
            </a:ext>
          </a:extLst>
        </p:spPr>
      </p:pic>
      <p:pic>
        <p:nvPicPr>
          <p:cNvPr id="22532" name="Imagen 12" descr="http://mx.mexicox.gob.mx/assets/courseware/331d648ab7962b993659678ba9eca645/asset-v1:SHCP-UNAM+FINA17072x+2017_07+type@asset+block/U3T3-2_05.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24605" y="230895"/>
            <a:ext cx="1828707" cy="3973052"/>
          </a:xfrm>
          <a:prstGeom prst="rect">
            <a:avLst/>
          </a:prstGeom>
          <a:noFill/>
          <a:extLst>
            <a:ext uri="{909E8E84-426E-40DD-AFC4-6F175D3DCCD1}">
              <a14:hiddenFill xmlns:a14="http://schemas.microsoft.com/office/drawing/2010/main">
                <a:solidFill>
                  <a:srgbClr val="FFFFFF"/>
                </a:solidFill>
              </a14:hiddenFill>
            </a:ext>
          </a:extLst>
        </p:spPr>
      </p:pic>
      <p:sp>
        <p:nvSpPr>
          <p:cNvPr id="2" name="Cuadro de texto 2"/>
          <p:cNvSpPr txBox="1">
            <a:spLocks noChangeArrowheads="1"/>
          </p:cNvSpPr>
          <p:nvPr/>
        </p:nvSpPr>
        <p:spPr bwMode="auto">
          <a:xfrm>
            <a:off x="1629927" y="4203947"/>
            <a:ext cx="1627101" cy="15696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Que tenga capacidad de adaptaci</a:t>
            </a:r>
            <a:r>
              <a:rPr kumimoji="0" lang="es-MX" altLang="es-MX" sz="1600" b="0" i="0" u="none" strike="noStrike" cap="none" normalizeH="0" baseline="0" dirty="0" smtClean="0">
                <a:ln>
                  <a:noFill/>
                </a:ln>
                <a:solidFill>
                  <a:schemeClr val="tx1"/>
                </a:solidFill>
                <a:effectLst/>
                <a:latin typeface="Calibri"/>
                <a:ea typeface="Calibri" pitchFamily="34" charset="0"/>
                <a:cs typeface="Tahoma" pitchFamily="34" charset="0"/>
              </a:rPr>
              <a:t>ó</a:t>
            </a: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n en situaciones cambiantes del entorno.</a:t>
            </a:r>
            <a:endParaRPr kumimoji="0" lang="es-MX" altLang="es-MX"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 Box 7"/>
          <p:cNvSpPr txBox="1">
            <a:spLocks noChangeArrowheads="1"/>
          </p:cNvSpPr>
          <p:nvPr/>
        </p:nvSpPr>
        <p:spPr bwMode="auto">
          <a:xfrm>
            <a:off x="7132340" y="4206240"/>
            <a:ext cx="1627100" cy="132343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Que sea claro y transparente para rendir cuentas a la sociedad.</a:t>
            </a:r>
            <a:endParaRPr kumimoji="0" lang="es-MX" altLang="es-MX"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9"/>
          <p:cNvSpPr txBox="1">
            <a:spLocks noChangeArrowheads="1"/>
          </p:cNvSpPr>
          <p:nvPr/>
        </p:nvSpPr>
        <p:spPr bwMode="auto">
          <a:xfrm>
            <a:off x="5281232" y="4203947"/>
            <a:ext cx="1627101" cy="206210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Entendida como un factor que evite distorsiones y permita el aprovechamiento </a:t>
            </a:r>
            <a:r>
              <a:rPr kumimoji="0" lang="es-MX" altLang="es-MX" sz="1600" b="0" i="0" u="none" strike="noStrike" cap="none" normalizeH="0" baseline="0" dirty="0" smtClean="0">
                <a:ln>
                  <a:noFill/>
                </a:ln>
                <a:solidFill>
                  <a:schemeClr val="tx1"/>
                </a:solidFill>
                <a:effectLst/>
                <a:latin typeface="Calibri"/>
                <a:ea typeface="Calibri" pitchFamily="34" charset="0"/>
                <a:cs typeface="Tahoma" pitchFamily="34" charset="0"/>
              </a:rPr>
              <a:t>ó</a:t>
            </a: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ptimo de los recursos.</a:t>
            </a:r>
            <a:endParaRPr kumimoji="0" lang="es-MX" altLang="es-MX"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 Box 6"/>
          <p:cNvSpPr txBox="1">
            <a:spLocks noChangeArrowheads="1"/>
          </p:cNvSpPr>
          <p:nvPr/>
        </p:nvSpPr>
        <p:spPr bwMode="auto">
          <a:xfrm>
            <a:off x="3450490" y="4203947"/>
            <a:ext cx="1627100" cy="15696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Que sea f</a:t>
            </a:r>
            <a:r>
              <a:rPr kumimoji="0" lang="es-MX" altLang="es-MX" sz="1600" b="0" i="0" u="none" strike="noStrike" cap="none" normalizeH="0" baseline="0" dirty="0" smtClean="0">
                <a:ln>
                  <a:noFill/>
                </a:ln>
                <a:solidFill>
                  <a:schemeClr val="tx1"/>
                </a:solidFill>
                <a:effectLst/>
                <a:latin typeface="Calibri"/>
                <a:ea typeface="Calibri" pitchFamily="34" charset="0"/>
                <a:cs typeface="Tahoma" pitchFamily="34" charset="0"/>
              </a:rPr>
              <a:t>á</a:t>
            </a: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cil de contabilizar y administrar minimizando los costos de gesti</a:t>
            </a:r>
            <a:r>
              <a:rPr kumimoji="0" lang="es-MX" altLang="es-MX" sz="1600" b="0" i="0" u="none" strike="noStrike" cap="none" normalizeH="0" baseline="0" dirty="0" smtClean="0">
                <a:ln>
                  <a:noFill/>
                </a:ln>
                <a:solidFill>
                  <a:schemeClr val="tx1"/>
                </a:solidFill>
                <a:effectLst/>
                <a:latin typeface="Calibri"/>
                <a:ea typeface="Calibri" pitchFamily="34" charset="0"/>
                <a:cs typeface="Tahoma" pitchFamily="34" charset="0"/>
              </a:rPr>
              <a:t>ó</a:t>
            </a: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n.</a:t>
            </a:r>
            <a:endParaRPr kumimoji="0" lang="es-MX" altLang="es-MX"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10"/>
          <p:cNvSpPr txBox="1">
            <a:spLocks noChangeArrowheads="1"/>
          </p:cNvSpPr>
          <p:nvPr/>
        </p:nvSpPr>
        <p:spPr bwMode="auto">
          <a:xfrm>
            <a:off x="8914208" y="4206240"/>
            <a:ext cx="1627101" cy="230832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Que trate de manera equivalente a similares y que recaude m</a:t>
            </a:r>
            <a:r>
              <a:rPr kumimoji="0" lang="es-MX" altLang="es-MX" sz="1600" b="0" i="0" u="none" strike="noStrike" cap="none" normalizeH="0" baseline="0" dirty="0" smtClean="0">
                <a:ln>
                  <a:noFill/>
                </a:ln>
                <a:solidFill>
                  <a:schemeClr val="tx1"/>
                </a:solidFill>
                <a:effectLst/>
                <a:latin typeface="Calibri"/>
                <a:ea typeface="Calibri" pitchFamily="34" charset="0"/>
                <a:cs typeface="Tahoma" pitchFamily="34" charset="0"/>
              </a:rPr>
              <a:t>á</a:t>
            </a:r>
            <a:r>
              <a:rPr kumimoji="0" lang="es-MX" altLang="es-MX"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s de quien mayor capacidad tiene para soportar la carga tributaria</a:t>
            </a:r>
            <a:endParaRPr kumimoji="0" lang="es-MX" altLang="es-MX"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dirty="0"/>
          </a:p>
        </p:txBody>
      </p:sp>
      <p:sp>
        <p:nvSpPr>
          <p:cNvPr id="8" name="Rectangle 17"/>
          <p:cNvSpPr>
            <a:spLocks noChangeArrowheads="1"/>
          </p:cNvSpPr>
          <p:nvPr/>
        </p:nvSpPr>
        <p:spPr bwMode="auto">
          <a:xfrm>
            <a:off x="0" y="45720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9812497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59727" y="2542478"/>
            <a:ext cx="9645805"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Ingresos no tributarios </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437430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32449" y="283372"/>
            <a:ext cx="5321755" cy="1200329"/>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¿Qué son los ingresos no tributarios? </a:t>
            </a:r>
            <a:endParaRPr lang="es-MX" sz="3600" b="1" dirty="0">
              <a:solidFill>
                <a:schemeClr val="bg1"/>
              </a:solidFill>
              <a:latin typeface="Arial" panose="020B0604020202020204" pitchFamily="34" charset="0"/>
              <a:cs typeface="Arial" panose="020B0604020202020204" pitchFamily="34" charset="0"/>
            </a:endParaRPr>
          </a:p>
        </p:txBody>
      </p:sp>
      <p:sp>
        <p:nvSpPr>
          <p:cNvPr id="3" name="Rectángulo 2"/>
          <p:cNvSpPr/>
          <p:nvPr/>
        </p:nvSpPr>
        <p:spPr>
          <a:xfrm>
            <a:off x="245327" y="2439125"/>
            <a:ext cx="6096000" cy="2597827"/>
          </a:xfrm>
          <a:prstGeom prst="rect">
            <a:avLst/>
          </a:prstGeom>
        </p:spPr>
        <p:txBody>
          <a:bodyPr>
            <a:spAutoFit/>
          </a:bodyPr>
          <a:lstStyle/>
          <a:p>
            <a:pPr algn="just">
              <a:lnSpc>
                <a:spcPct val="150000"/>
              </a:lnSpc>
              <a:spcAft>
                <a:spcPts val="1700"/>
              </a:spcAft>
            </a:pPr>
            <a:r>
              <a:rPr lang="es-ES"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Son los pagos no obligatorios y que generan una contraprestación inmediata: productos, derechos, aprovechamientos y financiamiento.</a:t>
            </a:r>
            <a:endParaRPr lang="es-MX" sz="28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4" name="Picture 2" descr="Resultado de imagen para regulaciÃ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9404" y="2003612"/>
            <a:ext cx="5108035" cy="3831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12497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88630" y="794360"/>
            <a:ext cx="5321755"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Productos </a:t>
            </a:r>
            <a:endParaRPr lang="es-MX" sz="3600" b="1" dirty="0">
              <a:solidFill>
                <a:schemeClr val="bg1"/>
              </a:solidFill>
              <a:latin typeface="Arial" panose="020B0604020202020204" pitchFamily="34" charset="0"/>
              <a:cs typeface="Arial" panose="020B0604020202020204" pitchFamily="34" charset="0"/>
            </a:endParaRPr>
          </a:p>
        </p:txBody>
      </p:sp>
      <p:pic>
        <p:nvPicPr>
          <p:cNvPr id="3" name="Imagen 2" descr="http://mx.mexicox.gob.mx/assets/courseware/aba5e7476bdbaa72075806018cbce4b3/asset-v1:SHCP-UNAM+FINA17072x+2017_07+type@asset+block/U3e3_01.png"/>
          <p:cNvPicPr/>
          <p:nvPr/>
        </p:nvPicPr>
        <p:blipFill>
          <a:blip r:embed="rId2">
            <a:extLst>
              <a:ext uri="{28A0092B-C50C-407E-A947-70E740481C1C}">
                <a14:useLocalDpi xmlns:a14="http://schemas.microsoft.com/office/drawing/2010/main" val="0"/>
              </a:ext>
            </a:extLst>
          </a:blip>
          <a:srcRect/>
          <a:stretch>
            <a:fillRect/>
          </a:stretch>
        </p:blipFill>
        <p:spPr bwMode="auto">
          <a:xfrm>
            <a:off x="977394" y="1990165"/>
            <a:ext cx="3944229" cy="3392974"/>
          </a:xfrm>
          <a:prstGeom prst="rect">
            <a:avLst/>
          </a:prstGeom>
          <a:noFill/>
          <a:ln>
            <a:noFill/>
          </a:ln>
        </p:spPr>
      </p:pic>
      <p:sp>
        <p:nvSpPr>
          <p:cNvPr id="4" name="Rectángulo 3"/>
          <p:cNvSpPr/>
          <p:nvPr/>
        </p:nvSpPr>
        <p:spPr>
          <a:xfrm>
            <a:off x="5307105" y="1990165"/>
            <a:ext cx="6096000" cy="3620158"/>
          </a:xfrm>
          <a:prstGeom prst="rect">
            <a:avLst/>
          </a:prstGeom>
        </p:spPr>
        <p:txBody>
          <a:bodyPr>
            <a:spAutoFit/>
          </a:bodyPr>
          <a:lstStyle/>
          <a:p>
            <a:pPr algn="just">
              <a:lnSpc>
                <a:spcPct val="107000"/>
              </a:lnSpc>
              <a:spcAft>
                <a:spcPts val="800"/>
              </a:spcAft>
            </a:pPr>
            <a:r>
              <a:rPr lang="es-MX" sz="2400" dirty="0">
                <a:latin typeface="Arial" panose="020B0604020202020204" pitchFamily="34" charset="0"/>
                <a:ea typeface="Calibri" panose="020F0502020204030204" pitchFamily="34" charset="0"/>
                <a:cs typeface="Arial" panose="020B0604020202020204" pitchFamily="34" charset="0"/>
              </a:rPr>
              <a:t>Son los ingresos que provienen de la venta de bienes públicos y servicios generados por entidades y empresas públicas. Estos recursos son transferidos al Erario Federal, Estatal o Municipal. Los ingresos que reciben los gobiernos vía tasa de interés, por depósitos en la banca comercial o por inversiones financieras, se consideran productos financieros.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812497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75183" y="202689"/>
            <a:ext cx="5321755"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Derechos</a:t>
            </a:r>
            <a:endParaRPr lang="es-MX" sz="3600" b="1" dirty="0">
              <a:solidFill>
                <a:schemeClr val="bg1"/>
              </a:solidFill>
              <a:latin typeface="Arial" panose="020B0604020202020204" pitchFamily="34" charset="0"/>
              <a:cs typeface="Arial" panose="020B0604020202020204" pitchFamily="34" charset="0"/>
            </a:endParaRPr>
          </a:p>
        </p:txBody>
      </p:sp>
      <p:sp>
        <p:nvSpPr>
          <p:cNvPr id="4" name="Rectángulo 3"/>
          <p:cNvSpPr/>
          <p:nvPr/>
        </p:nvSpPr>
        <p:spPr>
          <a:xfrm>
            <a:off x="5280210" y="740171"/>
            <a:ext cx="6633883" cy="5632311"/>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Son los ingresos que se obtienen por permitir que un tercero, público o privado, explote un bien de carácter nacional o público. Es el caso de los derechos por la explotación de petróleo, del agua o del espacio aéreo. En México, por ejemplo, el pago de derechos petroleros que realiza la paraestatal Petróleos Mexicanos (Pemex) es fundamental para el gobierno; es la principal fuente de ingreso del Gobierno Federal.</a:t>
            </a:r>
          </a:p>
        </p:txBody>
      </p:sp>
      <p:pic>
        <p:nvPicPr>
          <p:cNvPr id="5" name="Imagen 4" descr="http://mx.mexicox.gob.mx/assets/courseware/8bac4e9361b436b4ab5b064bb4749a2a/asset-v1:SHCP-UNAM+FINA17072x+2017_07+type@asset+block/U3e3_02.png"/>
          <p:cNvPicPr/>
          <p:nvPr/>
        </p:nvPicPr>
        <p:blipFill>
          <a:blip r:embed="rId2">
            <a:extLst>
              <a:ext uri="{28A0092B-C50C-407E-A947-70E740481C1C}">
                <a14:useLocalDpi xmlns:a14="http://schemas.microsoft.com/office/drawing/2010/main" val="0"/>
              </a:ext>
            </a:extLst>
          </a:blip>
          <a:srcRect/>
          <a:stretch>
            <a:fillRect/>
          </a:stretch>
        </p:blipFill>
        <p:spPr bwMode="auto">
          <a:xfrm>
            <a:off x="829476" y="1828800"/>
            <a:ext cx="3675288" cy="3971197"/>
          </a:xfrm>
          <a:prstGeom prst="rect">
            <a:avLst/>
          </a:prstGeom>
          <a:noFill/>
          <a:ln>
            <a:noFill/>
          </a:ln>
        </p:spPr>
      </p:pic>
    </p:spTree>
    <p:extLst>
      <p:ext uri="{BB962C8B-B14F-4D97-AF65-F5344CB8AC3E}">
        <p14:creationId xmlns:p14="http://schemas.microsoft.com/office/powerpoint/2010/main" val="3936618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1305" y="0"/>
            <a:ext cx="4176464" cy="523220"/>
          </a:xfrm>
          <a:prstGeom prst="rect">
            <a:avLst/>
          </a:prstGeom>
          <a:solidFill>
            <a:schemeClr val="accent6">
              <a:lumMod val="75000"/>
            </a:schemeClr>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Justificación </a:t>
            </a:r>
            <a:r>
              <a:rPr lang="es-MX" sz="2800" b="1" dirty="0" smtClean="0">
                <a:solidFill>
                  <a:schemeClr val="bg1"/>
                </a:solidFill>
                <a:latin typeface="Arial" panose="020B0604020202020204" pitchFamily="34" charset="0"/>
                <a:cs typeface="Arial" panose="020B0604020202020204" pitchFamily="34" charset="0"/>
              </a:rPr>
              <a:t> </a:t>
            </a:r>
            <a:endParaRPr lang="es-MX" b="1" dirty="0">
              <a:solidFill>
                <a:schemeClr val="bg1"/>
              </a:solidFill>
              <a:latin typeface="Arial" panose="020B0604020202020204" pitchFamily="34" charset="0"/>
              <a:cs typeface="Arial" panose="020B0604020202020204" pitchFamily="34" charset="0"/>
            </a:endParaRPr>
          </a:p>
        </p:txBody>
      </p:sp>
      <p:sp>
        <p:nvSpPr>
          <p:cNvPr id="2" name="CuadroTexto 1"/>
          <p:cNvSpPr txBox="1"/>
          <p:nvPr/>
        </p:nvSpPr>
        <p:spPr>
          <a:xfrm>
            <a:off x="591671" y="860612"/>
            <a:ext cx="11107270" cy="5078313"/>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La materia de </a:t>
            </a:r>
            <a:r>
              <a:rPr lang="es-MX" sz="2400" b="1" dirty="0" smtClean="0">
                <a:latin typeface="Arial" panose="020B0604020202020204" pitchFamily="34" charset="0"/>
                <a:cs typeface="Arial" panose="020B0604020202020204" pitchFamily="34" charset="0"/>
              </a:rPr>
              <a:t>finanzas públicas es </a:t>
            </a:r>
            <a:r>
              <a:rPr lang="es-MX" sz="2400" b="1" dirty="0" smtClean="0">
                <a:latin typeface="Arial" panose="020B0604020202020204" pitchFamily="34" charset="0"/>
                <a:cs typeface="Arial" panose="020B0604020202020204" pitchFamily="34" charset="0"/>
              </a:rPr>
              <a:t>una unidad de aprendizaje optativa que tiene la finalidad de aportar al perfil de egreso de los licenciados en contaduría, los conocimientos que les permitan colaborar en el ámbito de la administración pública, toda vez que forma parte del campo laboral en el que pueden desempeñarse. </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El presente material didáctico fue creado para facilitar a los estudiantes la comprensión </a:t>
            </a:r>
            <a:r>
              <a:rPr lang="es-MX" sz="2400" b="1" dirty="0" smtClean="0">
                <a:latin typeface="Arial" panose="020B0604020202020204" pitchFamily="34" charset="0"/>
                <a:cs typeface="Arial" panose="020B0604020202020204" pitchFamily="34" charset="0"/>
              </a:rPr>
              <a:t>del tema “Clasificación de los ingresos de acuerdo a la Ley de Ingresos de la Federac</a:t>
            </a:r>
            <a:r>
              <a:rPr lang="es-MX" sz="2400" b="1" dirty="0" smtClean="0">
                <a:latin typeface="Arial" panose="020B0604020202020204" pitchFamily="34" charset="0"/>
                <a:cs typeface="Arial" panose="020B0604020202020204" pitchFamily="34" charset="0"/>
              </a:rPr>
              <a:t>ión</a:t>
            </a:r>
            <a:r>
              <a:rPr lang="es-MX" sz="2400" b="1" dirty="0" smtClean="0">
                <a:latin typeface="Arial" panose="020B0604020202020204" pitchFamily="34" charset="0"/>
                <a:cs typeface="Arial" panose="020B0604020202020204" pitchFamily="34" charset="0"/>
              </a:rPr>
              <a:t>”</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01420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75183" y="202689"/>
            <a:ext cx="5321755"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Aprovechamientos </a:t>
            </a:r>
            <a:endParaRPr lang="es-MX" sz="3600" b="1" dirty="0">
              <a:solidFill>
                <a:schemeClr val="bg1"/>
              </a:solidFill>
              <a:latin typeface="Arial" panose="020B0604020202020204" pitchFamily="34" charset="0"/>
              <a:cs typeface="Arial" panose="020B0604020202020204" pitchFamily="34" charset="0"/>
            </a:endParaRPr>
          </a:p>
        </p:txBody>
      </p:sp>
      <p:sp>
        <p:nvSpPr>
          <p:cNvPr id="4" name="Rectángulo 3"/>
          <p:cNvSpPr/>
          <p:nvPr/>
        </p:nvSpPr>
        <p:spPr>
          <a:xfrm>
            <a:off x="5226422" y="1790856"/>
            <a:ext cx="6633883" cy="3347840"/>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Son los ingresos provenientes de las actividades de derecho público que realiza el gobierno y que recibe en forma de recargos, intereses moratorios o multas, o cualquier otro ingreso propio no clasificable como impuesto, derecho o producto.</a:t>
            </a:r>
          </a:p>
        </p:txBody>
      </p:sp>
      <p:pic>
        <p:nvPicPr>
          <p:cNvPr id="6" name="Imagen 5" descr="http://mx.mexicox.gob.mx/assets/courseware/21ba4793821928d9c93d27654cf6bbd5/asset-v1:SHCP-UNAM+FINA17072x+2017_07+type@asset+block/U3e3_03.png"/>
          <p:cNvPicPr/>
          <p:nvPr/>
        </p:nvPicPr>
        <p:blipFill>
          <a:blip r:embed="rId2">
            <a:extLst>
              <a:ext uri="{28A0092B-C50C-407E-A947-70E740481C1C}">
                <a14:useLocalDpi xmlns:a14="http://schemas.microsoft.com/office/drawing/2010/main" val="0"/>
              </a:ext>
            </a:extLst>
          </a:blip>
          <a:srcRect/>
          <a:stretch>
            <a:fillRect/>
          </a:stretch>
        </p:blipFill>
        <p:spPr bwMode="auto">
          <a:xfrm>
            <a:off x="681560" y="1385048"/>
            <a:ext cx="4320745" cy="4159456"/>
          </a:xfrm>
          <a:prstGeom prst="rect">
            <a:avLst/>
          </a:prstGeom>
          <a:noFill/>
          <a:ln>
            <a:noFill/>
          </a:ln>
        </p:spPr>
      </p:pic>
    </p:spTree>
    <p:extLst>
      <p:ext uri="{BB962C8B-B14F-4D97-AF65-F5344CB8AC3E}">
        <p14:creationId xmlns:p14="http://schemas.microsoft.com/office/powerpoint/2010/main" val="18560441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15221" y="417843"/>
            <a:ext cx="9645805"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Ingresos de organismos y empresas </a:t>
            </a:r>
            <a:endParaRPr lang="es-MX" sz="3600" b="1" dirty="0">
              <a:solidFill>
                <a:schemeClr val="bg1"/>
              </a:solidFill>
              <a:latin typeface="Arial" panose="020B0604020202020204" pitchFamily="34" charset="0"/>
              <a:cs typeface="Arial" panose="020B0604020202020204" pitchFamily="34" charset="0"/>
            </a:endParaRPr>
          </a:p>
        </p:txBody>
      </p:sp>
      <p:sp>
        <p:nvSpPr>
          <p:cNvPr id="3" name="Rectángulo 2"/>
          <p:cNvSpPr/>
          <p:nvPr/>
        </p:nvSpPr>
        <p:spPr>
          <a:xfrm>
            <a:off x="439270" y="1736527"/>
            <a:ext cx="11326905" cy="3970318"/>
          </a:xfrm>
          <a:prstGeom prst="rect">
            <a:avLst/>
          </a:prstGeom>
        </p:spPr>
        <p:txBody>
          <a:bodyPr wrap="square">
            <a:spAutoFit/>
          </a:bodyPr>
          <a:lstStyle/>
          <a:p>
            <a:pPr algn="just">
              <a:lnSpc>
                <a:spcPct val="150000"/>
              </a:lnSpc>
              <a:spcBef>
                <a:spcPts val="600"/>
              </a:spcBef>
              <a:spcAft>
                <a:spcPts val="600"/>
              </a:spcAft>
            </a:pPr>
            <a:r>
              <a:rPr lang="es-ES" sz="2400" dirty="0">
                <a:latin typeface="Arial" panose="020B0604020202020204" pitchFamily="34" charset="0"/>
                <a:ea typeface="Times New Roman" panose="02020603050405020304" pitchFamily="18" charset="0"/>
                <a:cs typeface="Arial" panose="020B0604020202020204" pitchFamily="34" charset="0"/>
              </a:rPr>
              <a:t>Incluye las cuotas y aportaciones de seguridad social integrado por aportaciones para fondos de vivienda, cuotas de seguridad social, cuentas de ahorro para el retiro y otras cuotas y aportaciones para la seguridad social  de trabajadores y fuerzas armadas. Este rubro también incluye la venta de bienes y servicios de organismos descentralizados, ingresos de operación de empresas productivas del Estado y de empresas de participación estatal e ingresos por venta de bienes y servicios producidos en establecimientos del Gobierno Central.</a:t>
            </a:r>
            <a:endParaRPr lang="es-MX"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7856687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59727" y="2542478"/>
            <a:ext cx="9645805" cy="1200329"/>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Clasificación por ingresos petroleros y no petroleros </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66812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5483" y="513780"/>
            <a:ext cx="6943164" cy="5262979"/>
          </a:xfrm>
          <a:prstGeom prst="rect">
            <a:avLst/>
          </a:prstGeom>
        </p:spPr>
        <p:txBody>
          <a:bodyPr wrap="square">
            <a:spAutoFit/>
          </a:bodyPr>
          <a:lstStyle/>
          <a:p>
            <a:pPr algn="just">
              <a:lnSpc>
                <a:spcPct val="150000"/>
              </a:lnSpc>
              <a:spcBef>
                <a:spcPts val="600"/>
              </a:spcBef>
              <a:spcAft>
                <a:spcPts val="600"/>
              </a:spcAft>
            </a:pPr>
            <a:r>
              <a:rPr lang="es-MX" sz="2800" dirty="0">
                <a:latin typeface="Arial" panose="020B0604020202020204" pitchFamily="34" charset="0"/>
                <a:ea typeface="Times New Roman" panose="02020603050405020304" pitchFamily="18" charset="0"/>
                <a:cs typeface="Arial" panose="020B0604020202020204" pitchFamily="34" charset="0"/>
              </a:rPr>
              <a:t>La producción de petróleo en México ha sido un factor fundamental para el desarrollo económico contemporáneo del país y para el comportamiento de las finanzas públicas. Esta condición estructural de la economía mexicana ha motivado una clasificación de los ingresos en petroleros y no petroleros.</a:t>
            </a:r>
            <a:endParaRPr lang="es-MX" sz="28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3" name="Picture 6" descr="Resultado de imagen para ingresos publ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0449" y="1498308"/>
            <a:ext cx="4661210" cy="3293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10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12376" y="163353"/>
            <a:ext cx="6096000" cy="2308324"/>
          </a:xfrm>
          <a:prstGeom prst="rect">
            <a:avLst/>
          </a:prstGeom>
          <a:solidFill>
            <a:srgbClr val="0070C0"/>
          </a:solidFill>
        </p:spPr>
        <p:txBody>
          <a:bodyPr>
            <a:spAutoFit/>
          </a:bodyPr>
          <a:lstStyle/>
          <a:p>
            <a:pPr algn="just">
              <a:lnSpc>
                <a:spcPct val="150000"/>
              </a:lnSpc>
              <a:spcBef>
                <a:spcPts val="1500"/>
              </a:spcBef>
              <a:spcAft>
                <a:spcPts val="1700"/>
              </a:spcAft>
            </a:pPr>
            <a:r>
              <a:rPr lang="es-ES"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Los ingresos petroleros son los que el gobierno mexicano obtiene por la extracción, producción y refinación de petróleo. </a:t>
            </a:r>
            <a:endParaRPr lang="es-MX" sz="24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3" name="Rectángulo 2"/>
          <p:cNvSpPr/>
          <p:nvPr/>
        </p:nvSpPr>
        <p:spPr>
          <a:xfrm>
            <a:off x="6104964" y="2619594"/>
            <a:ext cx="5809129" cy="3416320"/>
          </a:xfrm>
          <a:prstGeom prst="rect">
            <a:avLst/>
          </a:prstGeom>
          <a:solidFill>
            <a:srgbClr val="002060"/>
          </a:solidFill>
        </p:spPr>
        <p:txBody>
          <a:bodyPr wrap="square">
            <a:spAutoFit/>
          </a:bodyPr>
          <a:lstStyle/>
          <a:p>
            <a:pPr algn="just">
              <a:lnSpc>
                <a:spcPct val="150000"/>
              </a:lnSpc>
              <a:spcBef>
                <a:spcPts val="1500"/>
              </a:spcBef>
              <a:spcAft>
                <a:spcPts val="1700"/>
              </a:spcAft>
            </a:pPr>
            <a:r>
              <a:rPr lang="es-ES"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Los ingresos no petroleros son todos aquellos que el gobierno obtiene por otras fuentes, por ejemplo, el impuesto sobre la renta, el valor agregado, derechos, productos y </a:t>
            </a:r>
            <a:r>
              <a:rPr lang="es-ES"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aprovechamientos</a:t>
            </a:r>
            <a:r>
              <a:rPr lang="es-ES"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a:t>
            </a:r>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502960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http://mx.mexicox.gob.mx/assets/courseware/37e017ff6d9a52b7e6a62b0397cfb4e7/asset-v1:SHCP-UNAM+FINA17072x+2017_07+type@asset+block/u3t4_ref_ene.png"/>
          <p:cNvPicPr/>
          <p:nvPr/>
        </p:nvPicPr>
        <p:blipFill>
          <a:blip r:embed="rId2">
            <a:extLst>
              <a:ext uri="{28A0092B-C50C-407E-A947-70E740481C1C}">
                <a14:useLocalDpi xmlns:a14="http://schemas.microsoft.com/office/drawing/2010/main" val="0"/>
              </a:ext>
            </a:extLst>
          </a:blip>
          <a:srcRect/>
          <a:stretch>
            <a:fillRect/>
          </a:stretch>
        </p:blipFill>
        <p:spPr bwMode="auto">
          <a:xfrm>
            <a:off x="2342832" y="0"/>
            <a:ext cx="7392839" cy="6858000"/>
          </a:xfrm>
          <a:prstGeom prst="rect">
            <a:avLst/>
          </a:prstGeom>
          <a:noFill/>
          <a:ln>
            <a:noFill/>
          </a:ln>
        </p:spPr>
      </p:pic>
    </p:spTree>
    <p:extLst>
      <p:ext uri="{BB962C8B-B14F-4D97-AF65-F5344CB8AC3E}">
        <p14:creationId xmlns:p14="http://schemas.microsoft.com/office/powerpoint/2010/main" val="27249361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82271" y="551329"/>
            <a:ext cx="8892988" cy="5416868"/>
          </a:xfrm>
          <a:prstGeom prst="rect">
            <a:avLst/>
          </a:prstGeom>
        </p:spPr>
        <p:txBody>
          <a:bodyPr wrap="square">
            <a:spAutoFit/>
          </a:bodyPr>
          <a:lstStyle/>
          <a:p>
            <a:pPr algn="just">
              <a:lnSpc>
                <a:spcPct val="150000"/>
              </a:lnSpc>
              <a:spcBef>
                <a:spcPts val="600"/>
              </a:spcBef>
              <a:spcAft>
                <a:spcPts val="600"/>
              </a:spcAft>
            </a:pPr>
            <a:r>
              <a:rPr lang="es-MX" sz="2800" dirty="0">
                <a:latin typeface="Arial" panose="020B0604020202020204" pitchFamily="34" charset="0"/>
                <a:ea typeface="Times New Roman" panose="02020603050405020304" pitchFamily="18" charset="0"/>
                <a:cs typeface="Arial" panose="020B0604020202020204" pitchFamily="34" charset="0"/>
              </a:rPr>
              <a:t>La Reforma Energética aprobada en 2013 preservó la propiedad de la Nación sobre los energéticos del subsuelo, pero permite la exploración y extracción de hidrocarburos por particulares. Con ello Pemex y la Comisión Federal de Electricidad (CFE) pasaron a ser empresas productivas del Estado.</a:t>
            </a:r>
          </a:p>
          <a:p>
            <a:pPr algn="just">
              <a:lnSpc>
                <a:spcPct val="150000"/>
              </a:lnSpc>
              <a:spcBef>
                <a:spcPts val="600"/>
              </a:spcBef>
              <a:spcAft>
                <a:spcPts val="600"/>
              </a:spcAft>
            </a:pPr>
            <a:r>
              <a:rPr lang="es-MX" sz="2800" spc="10" dirty="0">
                <a:latin typeface="Arial" panose="020B0604020202020204" pitchFamily="34" charset="0"/>
                <a:ea typeface="Times New Roman" panose="02020603050405020304" pitchFamily="18" charset="0"/>
                <a:cs typeface="Arial" panose="020B0604020202020204" pitchFamily="34" charset="0"/>
              </a:rPr>
              <a:t>Pemex transferirá 4.7% del PIB al Presupuesto de Egresos de la Federación (PEF).</a:t>
            </a:r>
            <a:endParaRPr lang="es-MX" sz="28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655084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45142" y="222248"/>
            <a:ext cx="6096000" cy="1450654"/>
          </a:xfrm>
          <a:prstGeom prst="rect">
            <a:avLst/>
          </a:prstGeom>
          <a:solidFill>
            <a:srgbClr val="002060"/>
          </a:solidFill>
        </p:spPr>
        <p:txBody>
          <a:bodyPr>
            <a:spAutoFit/>
          </a:bodyPr>
          <a:lstStyle/>
          <a:p>
            <a:pPr algn="just">
              <a:lnSpc>
                <a:spcPct val="107000"/>
              </a:lnSpc>
              <a:spcAft>
                <a:spcPts val="1700"/>
              </a:spcAft>
            </a:pPr>
            <a:r>
              <a:rPr lang="es-MX" sz="2800" b="1" dirty="0">
                <a:solidFill>
                  <a:schemeClr val="bg1"/>
                </a:solidFill>
                <a:latin typeface="Arial" panose="020B0604020202020204" pitchFamily="34" charset="0"/>
                <a:ea typeface="Times New Roman" panose="02020603050405020304" pitchFamily="18" charset="0"/>
                <a:cs typeface="Arial" panose="020B0604020202020204" pitchFamily="34" charset="0"/>
              </a:rPr>
              <a:t>El régimen fiscal de PEMEX se integra por la obligación de pago de tres Derechos:</a:t>
            </a:r>
            <a:endParaRPr lang="es-MX" sz="2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3" name="Imagen 2" descr="http://mx.mexicox.gob.mx/assets/courseware/4c954dbc7bf7d7b78d404c4a8b28b9f1/asset-v1:SHCP-UNAM+FINA17072x+2017_07+type@asset+block/U3e4_01.png"/>
          <p:cNvPicPr/>
          <p:nvPr/>
        </p:nvPicPr>
        <p:blipFill>
          <a:blip r:embed="rId2">
            <a:extLst>
              <a:ext uri="{28A0092B-C50C-407E-A947-70E740481C1C}">
                <a14:useLocalDpi xmlns:a14="http://schemas.microsoft.com/office/drawing/2010/main" val="0"/>
              </a:ext>
            </a:extLst>
          </a:blip>
          <a:srcRect/>
          <a:stretch>
            <a:fillRect/>
          </a:stretch>
        </p:blipFill>
        <p:spPr bwMode="auto">
          <a:xfrm>
            <a:off x="675397" y="2205319"/>
            <a:ext cx="3748685" cy="3433314"/>
          </a:xfrm>
          <a:prstGeom prst="rect">
            <a:avLst/>
          </a:prstGeom>
          <a:noFill/>
          <a:ln>
            <a:noFill/>
          </a:ln>
        </p:spPr>
      </p:pic>
      <p:pic>
        <p:nvPicPr>
          <p:cNvPr id="4" name="Imagen 3" descr="http://mx.mexicox.gob.mx/assets/courseware/214f2935c89e118a660d745c960ef66c/asset-v1:SHCP-UNAM+FINA17072x+2017_07+type@asset+block/U3e4_02.png"/>
          <p:cNvPicPr/>
          <p:nvPr/>
        </p:nvPicPr>
        <p:blipFill>
          <a:blip r:embed="rId3">
            <a:extLst>
              <a:ext uri="{28A0092B-C50C-407E-A947-70E740481C1C}">
                <a14:useLocalDpi xmlns:a14="http://schemas.microsoft.com/office/drawing/2010/main" val="0"/>
              </a:ext>
            </a:extLst>
          </a:blip>
          <a:srcRect/>
          <a:stretch>
            <a:fillRect/>
          </a:stretch>
        </p:blipFill>
        <p:spPr bwMode="auto">
          <a:xfrm>
            <a:off x="4558552" y="2205319"/>
            <a:ext cx="3146612" cy="3433314"/>
          </a:xfrm>
          <a:prstGeom prst="rect">
            <a:avLst/>
          </a:prstGeom>
          <a:noFill/>
          <a:ln>
            <a:noFill/>
          </a:ln>
        </p:spPr>
      </p:pic>
      <p:pic>
        <p:nvPicPr>
          <p:cNvPr id="5" name="Imagen 4" descr="http://mx.mexicox.gob.mx/assets/courseware/17404992c58cb9a477e9fd2893eb8cc2/asset-v1:SHCP-UNAM+FINA17072x+2017_07+type@asset+block/U3e4_03.png"/>
          <p:cNvPicPr/>
          <p:nvPr/>
        </p:nvPicPr>
        <p:blipFill>
          <a:blip r:embed="rId4">
            <a:extLst>
              <a:ext uri="{28A0092B-C50C-407E-A947-70E740481C1C}">
                <a14:useLocalDpi xmlns:a14="http://schemas.microsoft.com/office/drawing/2010/main" val="0"/>
              </a:ext>
            </a:extLst>
          </a:blip>
          <a:srcRect/>
          <a:stretch>
            <a:fillRect/>
          </a:stretch>
        </p:blipFill>
        <p:spPr bwMode="auto">
          <a:xfrm>
            <a:off x="7839634" y="2205319"/>
            <a:ext cx="3240742" cy="3433314"/>
          </a:xfrm>
          <a:prstGeom prst="rect">
            <a:avLst/>
          </a:prstGeom>
          <a:noFill/>
          <a:ln>
            <a:noFill/>
          </a:ln>
        </p:spPr>
      </p:pic>
    </p:spTree>
    <p:extLst>
      <p:ext uri="{BB962C8B-B14F-4D97-AF65-F5344CB8AC3E}">
        <p14:creationId xmlns:p14="http://schemas.microsoft.com/office/powerpoint/2010/main" val="26500434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http://mx.mexicox.gob.mx/assets/courseware/4c954dbc7bf7d7b78d404c4a8b28b9f1/asset-v1:SHCP-UNAM+FINA17072x+2017_07+type@asset+block/U3e4_01.png"/>
          <p:cNvPicPr/>
          <p:nvPr/>
        </p:nvPicPr>
        <p:blipFill>
          <a:blip r:embed="rId2">
            <a:extLst>
              <a:ext uri="{28A0092B-C50C-407E-A947-70E740481C1C}">
                <a14:useLocalDpi xmlns:a14="http://schemas.microsoft.com/office/drawing/2010/main" val="0"/>
              </a:ext>
            </a:extLst>
          </a:blip>
          <a:srcRect/>
          <a:stretch>
            <a:fillRect/>
          </a:stretch>
        </p:blipFill>
        <p:spPr bwMode="auto">
          <a:xfrm>
            <a:off x="581268" y="1909483"/>
            <a:ext cx="3748685" cy="3433314"/>
          </a:xfrm>
          <a:prstGeom prst="rect">
            <a:avLst/>
          </a:prstGeom>
          <a:noFill/>
          <a:ln>
            <a:noFill/>
          </a:ln>
        </p:spPr>
      </p:pic>
      <p:sp>
        <p:nvSpPr>
          <p:cNvPr id="3" name="Rectángulo 2"/>
          <p:cNvSpPr/>
          <p:nvPr/>
        </p:nvSpPr>
        <p:spPr>
          <a:xfrm>
            <a:off x="4903694" y="1909483"/>
            <a:ext cx="6096000" cy="2700419"/>
          </a:xfrm>
          <a:prstGeom prst="rect">
            <a:avLst/>
          </a:prstGeom>
        </p:spPr>
        <p:txBody>
          <a:bodyPr>
            <a:spAutoFit/>
          </a:bodyPr>
          <a:lstStyle/>
          <a:p>
            <a:pPr algn="just">
              <a:lnSpc>
                <a:spcPct val="150000"/>
              </a:lnSpc>
              <a:spcAft>
                <a:spcPts val="750"/>
              </a:spcAft>
            </a:pPr>
            <a:r>
              <a:rPr lang="es-MX" sz="2800" b="1" dirty="0">
                <a:solidFill>
                  <a:srgbClr val="3C3C3C"/>
                </a:solidFill>
                <a:latin typeface="Arial" panose="020B0604020202020204" pitchFamily="34" charset="0"/>
                <a:ea typeface="Times New Roman" panose="02020603050405020304" pitchFamily="18" charset="0"/>
                <a:cs typeface="Arial" panose="020B0604020202020204" pitchFamily="34" charset="0"/>
              </a:rPr>
              <a:t>Derecho por utilidad compartida</a:t>
            </a:r>
            <a:endParaRPr lang="es-MX" sz="28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1700"/>
              </a:spcAft>
            </a:pPr>
            <a:r>
              <a:rPr lang="es-MX"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65% sobre el valor de los hidrocarburos, menos las deducciones permitidas.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186306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http://mx.mexicox.gob.mx/assets/courseware/214f2935c89e118a660d745c960ef66c/asset-v1:SHCP-UNAM+FINA17072x+2017_07+type@asset+block/U3e4_02.png"/>
          <p:cNvPicPr/>
          <p:nvPr/>
        </p:nvPicPr>
        <p:blipFill>
          <a:blip r:embed="rId2">
            <a:extLst>
              <a:ext uri="{28A0092B-C50C-407E-A947-70E740481C1C}">
                <a14:useLocalDpi xmlns:a14="http://schemas.microsoft.com/office/drawing/2010/main" val="0"/>
              </a:ext>
            </a:extLst>
          </a:blip>
          <a:srcRect/>
          <a:stretch>
            <a:fillRect/>
          </a:stretch>
        </p:blipFill>
        <p:spPr bwMode="auto">
          <a:xfrm>
            <a:off x="887505" y="1976719"/>
            <a:ext cx="3146612" cy="3433314"/>
          </a:xfrm>
          <a:prstGeom prst="rect">
            <a:avLst/>
          </a:prstGeom>
          <a:noFill/>
          <a:ln>
            <a:noFill/>
          </a:ln>
        </p:spPr>
      </p:pic>
      <p:sp>
        <p:nvSpPr>
          <p:cNvPr id="3" name="Rectángulo 2"/>
          <p:cNvSpPr/>
          <p:nvPr/>
        </p:nvSpPr>
        <p:spPr>
          <a:xfrm>
            <a:off x="4661646" y="1761566"/>
            <a:ext cx="6096000" cy="3346750"/>
          </a:xfrm>
          <a:prstGeom prst="rect">
            <a:avLst/>
          </a:prstGeom>
        </p:spPr>
        <p:txBody>
          <a:bodyPr>
            <a:spAutoFit/>
          </a:bodyPr>
          <a:lstStyle/>
          <a:p>
            <a:pPr algn="ctr">
              <a:lnSpc>
                <a:spcPct val="150000"/>
              </a:lnSpc>
              <a:spcAft>
                <a:spcPts val="750"/>
              </a:spcAft>
            </a:pPr>
            <a:r>
              <a:rPr lang="es-MX" sz="2800" b="1" dirty="0">
                <a:solidFill>
                  <a:srgbClr val="3C3C3C"/>
                </a:solidFill>
                <a:latin typeface="Arial" panose="020B0604020202020204" pitchFamily="34" charset="0"/>
                <a:ea typeface="Times New Roman" panose="02020603050405020304" pitchFamily="18" charset="0"/>
                <a:cs typeface="Arial" panose="020B0604020202020204" pitchFamily="34" charset="0"/>
              </a:rPr>
              <a:t>Derecho de extracción de hidrocarburos</a:t>
            </a:r>
            <a:endParaRPr lang="es-MX" sz="2800" dirty="0">
              <a:latin typeface="Arial" panose="020B0604020202020204" pitchFamily="34" charset="0"/>
              <a:ea typeface="Calibri" panose="020F0502020204030204" pitchFamily="34" charset="0"/>
              <a:cs typeface="Arial" panose="020B0604020202020204" pitchFamily="34" charset="0"/>
            </a:endParaRPr>
          </a:p>
          <a:p>
            <a:pPr algn="ctr">
              <a:lnSpc>
                <a:spcPct val="150000"/>
              </a:lnSpc>
              <a:spcAft>
                <a:spcPts val="1700"/>
              </a:spcAft>
            </a:pPr>
            <a:r>
              <a:rPr lang="es-MX"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Se aplicará una tasa fija sobre los ingresos totales obtenidos por la producción de hidrocarburos.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70453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1305" y="0"/>
            <a:ext cx="4176464" cy="523220"/>
          </a:xfrm>
          <a:prstGeom prst="rect">
            <a:avLst/>
          </a:prstGeom>
          <a:solidFill>
            <a:schemeClr val="accent6">
              <a:lumMod val="75000"/>
            </a:schemeClr>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Justificación </a:t>
            </a:r>
            <a:r>
              <a:rPr lang="es-MX" sz="2800" b="1" dirty="0" smtClean="0">
                <a:solidFill>
                  <a:schemeClr val="bg1"/>
                </a:solidFill>
                <a:latin typeface="Arial" panose="020B0604020202020204" pitchFamily="34" charset="0"/>
                <a:cs typeface="Arial" panose="020B0604020202020204" pitchFamily="34" charset="0"/>
              </a:rPr>
              <a:t> </a:t>
            </a:r>
            <a:endParaRPr lang="es-MX" b="1" dirty="0">
              <a:solidFill>
                <a:schemeClr val="bg1"/>
              </a:solidFill>
              <a:latin typeface="Arial" panose="020B0604020202020204" pitchFamily="34" charset="0"/>
              <a:cs typeface="Arial" panose="020B0604020202020204" pitchFamily="34" charset="0"/>
            </a:endParaRPr>
          </a:p>
        </p:txBody>
      </p:sp>
      <p:sp>
        <p:nvSpPr>
          <p:cNvPr id="2" name="CuadroTexto 1"/>
          <p:cNvSpPr txBox="1"/>
          <p:nvPr/>
        </p:nvSpPr>
        <p:spPr>
          <a:xfrm>
            <a:off x="551330" y="1249361"/>
            <a:ext cx="11107270" cy="5078313"/>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Se inicia mencionado </a:t>
            </a:r>
            <a:r>
              <a:rPr lang="es-MX" sz="2400" b="1" dirty="0" smtClean="0">
                <a:latin typeface="Arial" panose="020B0604020202020204" pitchFamily="34" charset="0"/>
                <a:cs typeface="Arial" panose="020B0604020202020204" pitchFamily="34" charset="0"/>
              </a:rPr>
              <a:t>la clasificació</a:t>
            </a:r>
            <a:r>
              <a:rPr lang="es-MX" sz="2400" b="1" dirty="0" smtClean="0">
                <a:latin typeface="Arial" panose="020B0604020202020204" pitchFamily="34" charset="0"/>
                <a:cs typeface="Arial" panose="020B0604020202020204" pitchFamily="34" charset="0"/>
              </a:rPr>
              <a:t>n de los ingresos públicos de acuerdo a la LIF, para posteriormente explicar cada uno de ellos, así como los conceptos que los integran. </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A través de este tema, los estudiantes podrán vincular el aspecto teórico con la práctica que como ciudadanos experimentan al contribuir para cubrir el gasto público del país. </a:t>
            </a:r>
            <a:endParaRPr lang="es-MX" sz="2400" b="1" dirty="0" smtClean="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90299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http://mx.mexicox.gob.mx/assets/courseware/17404992c58cb9a477e9fd2893eb8cc2/asset-v1:SHCP-UNAM+FINA17072x+2017_07+type@asset+block/U3e4_03.png"/>
          <p:cNvPicPr/>
          <p:nvPr/>
        </p:nvPicPr>
        <p:blipFill>
          <a:blip r:embed="rId2">
            <a:extLst>
              <a:ext uri="{28A0092B-C50C-407E-A947-70E740481C1C}">
                <a14:useLocalDpi xmlns:a14="http://schemas.microsoft.com/office/drawing/2010/main" val="0"/>
              </a:ext>
            </a:extLst>
          </a:blip>
          <a:srcRect/>
          <a:stretch>
            <a:fillRect/>
          </a:stretch>
        </p:blipFill>
        <p:spPr bwMode="auto">
          <a:xfrm>
            <a:off x="954740" y="1963272"/>
            <a:ext cx="3240742" cy="3433314"/>
          </a:xfrm>
          <a:prstGeom prst="rect">
            <a:avLst/>
          </a:prstGeom>
          <a:noFill/>
          <a:ln>
            <a:noFill/>
          </a:ln>
        </p:spPr>
      </p:pic>
      <p:sp>
        <p:nvSpPr>
          <p:cNvPr id="3" name="Rectángulo 2"/>
          <p:cNvSpPr/>
          <p:nvPr/>
        </p:nvSpPr>
        <p:spPr>
          <a:xfrm>
            <a:off x="4728883" y="1850866"/>
            <a:ext cx="6096000" cy="3346750"/>
          </a:xfrm>
          <a:prstGeom prst="rect">
            <a:avLst/>
          </a:prstGeom>
        </p:spPr>
        <p:txBody>
          <a:bodyPr>
            <a:spAutoFit/>
          </a:bodyPr>
          <a:lstStyle/>
          <a:p>
            <a:pPr algn="ctr">
              <a:lnSpc>
                <a:spcPct val="150000"/>
              </a:lnSpc>
              <a:spcAft>
                <a:spcPts val="750"/>
              </a:spcAft>
            </a:pPr>
            <a:r>
              <a:rPr lang="es-MX" sz="2800" b="1" dirty="0">
                <a:solidFill>
                  <a:srgbClr val="3C3C3C"/>
                </a:solidFill>
                <a:latin typeface="Arial" panose="020B0604020202020204" pitchFamily="34" charset="0"/>
                <a:ea typeface="Times New Roman" panose="02020603050405020304" pitchFamily="18" charset="0"/>
                <a:cs typeface="Arial" panose="020B0604020202020204" pitchFamily="34" charset="0"/>
              </a:rPr>
              <a:t>Derecho de exploración de hidrocarburos</a:t>
            </a:r>
            <a:endParaRPr lang="es-MX" sz="2800" b="1" dirty="0">
              <a:latin typeface="Arial" panose="020B0604020202020204" pitchFamily="34" charset="0"/>
              <a:ea typeface="Times New Roman" panose="02020603050405020304" pitchFamily="18" charset="0"/>
              <a:cs typeface="Arial" panose="020B0604020202020204" pitchFamily="34" charset="0"/>
            </a:endParaRPr>
          </a:p>
          <a:p>
            <a:pPr algn="ctr">
              <a:lnSpc>
                <a:spcPct val="150000"/>
              </a:lnSpc>
              <a:spcAft>
                <a:spcPts val="1700"/>
              </a:spcAft>
            </a:pPr>
            <a:r>
              <a:rPr lang="es-MX"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Se pagará mensualmente un monto en pesos, actualizable cada año, por km2 en las áreas de exploración).</a:t>
            </a:r>
            <a:endParaRPr lang="es-MX" sz="28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883118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51211" y="384737"/>
            <a:ext cx="8556811" cy="5909310"/>
          </a:xfrm>
          <a:prstGeom prst="rect">
            <a:avLst/>
          </a:prstGeom>
        </p:spPr>
        <p:txBody>
          <a:bodyPr wrap="square">
            <a:spAutoFit/>
          </a:bodyPr>
          <a:lstStyle/>
          <a:p>
            <a:pPr algn="just">
              <a:lnSpc>
                <a:spcPct val="150000"/>
              </a:lnSpc>
              <a:spcAft>
                <a:spcPts val="0"/>
              </a:spcAft>
            </a:pPr>
            <a:r>
              <a:rPr lang="es-MX" sz="2800" dirty="0">
                <a:solidFill>
                  <a:srgbClr val="3C3C3C"/>
                </a:solidFill>
                <a:latin typeface="Arial" panose="020B0604020202020204" pitchFamily="34" charset="0"/>
                <a:ea typeface="Calibri" panose="020F0502020204030204" pitchFamily="34" charset="0"/>
                <a:cs typeface="Arial" panose="020B0604020202020204" pitchFamily="34" charset="0"/>
              </a:rPr>
              <a:t>El Fondo Mexicano del Petróleo (FMP) se encarga de construir y administrar una reserva de ahorro de largo plazo, esto únicamente cuando los ingresos petroleros del país superen el  4.7% como porcentaje del PIB en un ejercicio fiscal. Para el año 2016  los recursos recibidos por el FMP  fueron de $308 mil millones de pesos, equivalentes al 1.6% del PIB, por lo que no fue posible destinar recursos a la reserva de ahorro de largo plazo (FMP, 2017).  </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603234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456" y="-12551"/>
            <a:ext cx="5059708" cy="6870551"/>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6144" y="1042594"/>
            <a:ext cx="6200090" cy="4760259"/>
          </a:xfrm>
          <a:prstGeom prst="rect">
            <a:avLst/>
          </a:prstGeom>
        </p:spPr>
      </p:pic>
    </p:spTree>
    <p:extLst>
      <p:ext uri="{BB962C8B-B14F-4D97-AF65-F5344CB8AC3E}">
        <p14:creationId xmlns:p14="http://schemas.microsoft.com/office/powerpoint/2010/main" val="2173899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80751" y="767466"/>
            <a:ext cx="9645805"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Ejercicio </a:t>
            </a:r>
            <a:endParaRPr lang="es-MX" sz="3600" b="1" dirty="0">
              <a:solidFill>
                <a:schemeClr val="bg1"/>
              </a:solidFill>
              <a:latin typeface="Arial" panose="020B0604020202020204" pitchFamily="34" charset="0"/>
              <a:cs typeface="Arial" panose="020B0604020202020204" pitchFamily="34" charset="0"/>
            </a:endParaRPr>
          </a:p>
        </p:txBody>
      </p:sp>
      <p:sp>
        <p:nvSpPr>
          <p:cNvPr id="3" name="CuadroTexto 2"/>
          <p:cNvSpPr txBox="1"/>
          <p:nvPr/>
        </p:nvSpPr>
        <p:spPr>
          <a:xfrm>
            <a:off x="509676" y="2447366"/>
            <a:ext cx="11187953" cy="954107"/>
          </a:xfrm>
          <a:prstGeom prst="rect">
            <a:avLst/>
          </a:prstGeom>
          <a:noFill/>
        </p:spPr>
        <p:txBody>
          <a:bodyPr wrap="square" rtlCol="0">
            <a:spAutoFit/>
          </a:bodyPr>
          <a:lstStyle/>
          <a:p>
            <a:pPr algn="just"/>
            <a:r>
              <a:rPr lang="es-MX" sz="2800" dirty="0" smtClean="0">
                <a:latin typeface="Arial" panose="020B0604020202020204" pitchFamily="34" charset="0"/>
                <a:cs typeface="Arial" panose="020B0604020202020204" pitchFamily="34" charset="0"/>
              </a:rPr>
              <a:t>De acuerdo a los temas revisados, relaciona ambas columna de forma correcta.</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32352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1"/>
            <a:ext cx="6096000" cy="6740307"/>
          </a:xfrm>
          <a:prstGeom prst="rect">
            <a:avLst/>
          </a:prstGeom>
          <a:solidFill>
            <a:srgbClr val="002060"/>
          </a:solidFill>
        </p:spPr>
        <p:txBody>
          <a:bodyPr>
            <a:spAutoFit/>
          </a:bodyPr>
          <a:lstStyle/>
          <a:p>
            <a:pPr marL="457200" indent="-457200" algn="just">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La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Ley de Ingresos de la Federación estipula la siguiente clasificación</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Es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la forma tradicional de clasificar los ingresos</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Son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ingresos denominados </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tributarios</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Es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aquél en el que paga más quien </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gana más</a:t>
            </a:r>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Impuesto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orientado a gravar el consumo</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Son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ingresos no tributarios</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Son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ingresos no </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petroleros</a:t>
            </a:r>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
        <p:nvSpPr>
          <p:cNvPr id="4" name="Rectángulo 3"/>
          <p:cNvSpPr/>
          <p:nvPr/>
        </p:nvSpPr>
        <p:spPr>
          <a:xfrm>
            <a:off x="6252881" y="369331"/>
            <a:ext cx="5804647" cy="6370975"/>
          </a:xfrm>
          <a:prstGeom prst="rect">
            <a:avLst/>
          </a:prstGeom>
          <a:solidFill>
            <a:schemeClr val="accent1">
              <a:lumMod val="75000"/>
            </a:schemeClr>
          </a:solidFill>
        </p:spPr>
        <p:txBody>
          <a:bodyPr wrap="square">
            <a:spAutoFit/>
          </a:bodyPr>
          <a:lstStyle/>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  ISR, IVA, los Derechos, Productos y Aprovechamientos</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 Los productos, derechos y aprovechamientos</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 Impuesto regresivo </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 Impuesto progresivo </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 ISR, IVA, IEPS</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 Ingresos tributarios y no tributarios</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 Institucionales; petroleros y no petroleros; tributarios y no tributarios.    </a:t>
            </a:r>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608018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53857" y="2434901"/>
            <a:ext cx="9645805" cy="646331"/>
          </a:xfrm>
          <a:prstGeom prst="rect">
            <a:avLst/>
          </a:prstGeom>
          <a:solidFill>
            <a:srgbClr val="0070C0"/>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Ejercicio con respuestas  </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51563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1"/>
            <a:ext cx="6096000" cy="6740307"/>
          </a:xfrm>
          <a:prstGeom prst="rect">
            <a:avLst/>
          </a:prstGeom>
          <a:solidFill>
            <a:srgbClr val="002060"/>
          </a:solidFill>
        </p:spPr>
        <p:txBody>
          <a:bodyPr>
            <a:spAutoFit/>
          </a:bodyPr>
          <a:lstStyle/>
          <a:p>
            <a:pPr marL="457200" indent="-457200" algn="just">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La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Ley de Ingresos de la Federación estipula la siguiente clasificación</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Es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la forma tradicional de clasificar los ingresos</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Son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ingresos denominados </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tributarios</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Es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aquél en el que paga más quien gana</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Impuesto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orientado a gravar el consumo</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Son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ingresos no tributarios</a:t>
            </a:r>
          </a:p>
          <a:p>
            <a:pPr marL="457200" indent="-457200" algn="just">
              <a:buFontTx/>
              <a:buAutoNum type="arabicPeriod"/>
            </a:pPr>
            <a:endPar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Tx/>
              <a:buAutoNum type="arabicPeriod"/>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Son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ingresos no </a:t>
            </a: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petroleros</a:t>
            </a:r>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
        <p:nvSpPr>
          <p:cNvPr id="4" name="Rectángulo 3"/>
          <p:cNvSpPr/>
          <p:nvPr/>
        </p:nvSpPr>
        <p:spPr>
          <a:xfrm>
            <a:off x="6252881" y="369331"/>
            <a:ext cx="5804647" cy="6370975"/>
          </a:xfrm>
          <a:prstGeom prst="rect">
            <a:avLst/>
          </a:prstGeom>
          <a:solidFill>
            <a:schemeClr val="accent1">
              <a:lumMod val="75000"/>
            </a:schemeClr>
          </a:solidFill>
        </p:spPr>
        <p:txBody>
          <a:bodyPr wrap="square">
            <a:spAutoFit/>
          </a:bodyPr>
          <a:lstStyle/>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7  )  ISR, IVA, los Derechos, Productos y Aprovechamientos</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( 6 ) Los productos, derechos y aprovechamientos</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5    ) Impuesto regresivo </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4   ) Impuesto progresivo </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3   ) ISR, IVA, IEPS</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2  ) Ingresos tributarios y no tributarios</a:t>
            </a:r>
          </a:p>
          <a:p>
            <a:pPr algn="just"/>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   1  ) Institucionales; petroleros y no petroleros; tributarios y no tributarios.    </a:t>
            </a:r>
            <a:endPar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5056318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7858" y="0"/>
            <a:ext cx="4176464" cy="523220"/>
          </a:xfrm>
          <a:prstGeom prst="rect">
            <a:avLst/>
          </a:prstGeom>
          <a:solidFill>
            <a:schemeClr val="accent6">
              <a:lumMod val="75000"/>
            </a:schemeClr>
          </a:solidFill>
        </p:spPr>
        <p:txBody>
          <a:bodyPr wrap="square" rtlCol="0">
            <a:spAutoFit/>
          </a:bodyPr>
          <a:lstStyle/>
          <a:p>
            <a:pPr algn="ctr"/>
            <a:r>
              <a:rPr lang="es-MX" sz="2800" b="1" dirty="0" smtClean="0">
                <a:solidFill>
                  <a:schemeClr val="bg1"/>
                </a:solidFill>
                <a:latin typeface="Arial" panose="020B0604020202020204" pitchFamily="34" charset="0"/>
                <a:cs typeface="Arial" panose="020B0604020202020204" pitchFamily="34" charset="0"/>
              </a:rPr>
              <a:t>Conclusiones </a:t>
            </a:r>
            <a:endParaRPr lang="es-MX" b="1" dirty="0">
              <a:solidFill>
                <a:schemeClr val="bg1"/>
              </a:solidFill>
              <a:latin typeface="Arial" panose="020B0604020202020204" pitchFamily="34" charset="0"/>
              <a:cs typeface="Arial" panose="020B0604020202020204" pitchFamily="34" charset="0"/>
            </a:endParaRPr>
          </a:p>
        </p:txBody>
      </p:sp>
      <p:sp>
        <p:nvSpPr>
          <p:cNvPr id="2" name="CuadroTexto 1"/>
          <p:cNvSpPr txBox="1"/>
          <p:nvPr/>
        </p:nvSpPr>
        <p:spPr>
          <a:xfrm>
            <a:off x="739588" y="699248"/>
            <a:ext cx="10703859" cy="5078313"/>
          </a:xfrm>
          <a:prstGeom prst="rect">
            <a:avLst/>
          </a:prstGeom>
          <a:noFill/>
        </p:spPr>
        <p:txBody>
          <a:bodyPr wrap="square" rtlCol="0">
            <a:spAutoFit/>
          </a:bodyPr>
          <a:lstStyle/>
          <a:p>
            <a:pPr algn="just">
              <a:lnSpc>
                <a:spcPct val="150000"/>
              </a:lnSpc>
            </a:pPr>
            <a:r>
              <a:rPr lang="es-MX" sz="2400" dirty="0" smtClean="0">
                <a:latin typeface="Arial" panose="020B0604020202020204" pitchFamily="34" charset="0"/>
                <a:cs typeface="Arial" panose="020B0604020202020204" pitchFamily="34" charset="0"/>
              </a:rPr>
              <a:t>Los profesionistas del área contable pueden desempeñarse en el ámbito privado o público, poniendo en practica sus conocimientos para prevenir y solucionar problemas, es por ello, que a través de la unidad de aprendizaje </a:t>
            </a:r>
            <a:r>
              <a:rPr lang="es-MX" sz="2400" dirty="0" smtClean="0">
                <a:latin typeface="Arial" panose="020B0604020202020204" pitchFamily="34" charset="0"/>
                <a:cs typeface="Arial" panose="020B0604020202020204" pitchFamily="34" charset="0"/>
              </a:rPr>
              <a:t>“Finanzas públicas”, </a:t>
            </a:r>
            <a:r>
              <a:rPr lang="es-MX" sz="2400" dirty="0" smtClean="0">
                <a:latin typeface="Arial" panose="020B0604020202020204" pitchFamily="34" charset="0"/>
                <a:cs typeface="Arial" panose="020B0604020202020204" pitchFamily="34" charset="0"/>
              </a:rPr>
              <a:t>los estudiantes aplicaran los conocimientos adquiridos respecto </a:t>
            </a:r>
            <a:r>
              <a:rPr lang="es-MX" sz="2400" dirty="0" smtClean="0">
                <a:latin typeface="Arial" panose="020B0604020202020204" pitchFamily="34" charset="0"/>
                <a:cs typeface="Arial" panose="020B0604020202020204" pitchFamily="34" charset="0"/>
              </a:rPr>
              <a:t>al manejo de los recursos financieros en el ámbito gubernamental. </a:t>
            </a:r>
            <a:endParaRPr lang="es-MX" sz="2400" dirty="0" smtClean="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Los conocimientos de esta unidad de aprendizaje le permitirán al licenciado en contaduría, contribuir para lograr la eficiencia en instituciones publicas y con ello cuidar los recursos que provienen de la sociedad. </a:t>
            </a:r>
          </a:p>
        </p:txBody>
      </p:sp>
    </p:spTree>
    <p:extLst>
      <p:ext uri="{BB962C8B-B14F-4D97-AF65-F5344CB8AC3E}">
        <p14:creationId xmlns:p14="http://schemas.microsoft.com/office/powerpoint/2010/main" val="39306697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7857" y="0"/>
            <a:ext cx="4176464" cy="523220"/>
          </a:xfrm>
          <a:prstGeom prst="rect">
            <a:avLst/>
          </a:prstGeom>
          <a:solidFill>
            <a:schemeClr val="accent6">
              <a:lumMod val="75000"/>
            </a:schemeClr>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Bibliografía </a:t>
            </a:r>
            <a:endParaRPr lang="es-MX" b="1" dirty="0">
              <a:solidFill>
                <a:schemeClr val="bg1"/>
              </a:solidFill>
              <a:latin typeface="Arial" panose="020B0604020202020204" pitchFamily="34" charset="0"/>
              <a:cs typeface="Arial" panose="020B0604020202020204" pitchFamily="34" charset="0"/>
            </a:endParaRPr>
          </a:p>
        </p:txBody>
      </p:sp>
      <p:sp>
        <p:nvSpPr>
          <p:cNvPr id="4" name="Marcador de contenido 2"/>
          <p:cNvSpPr txBox="1">
            <a:spLocks/>
          </p:cNvSpPr>
          <p:nvPr/>
        </p:nvSpPr>
        <p:spPr>
          <a:xfrm>
            <a:off x="569259" y="1360144"/>
            <a:ext cx="10887634" cy="3318936"/>
          </a:xfrm>
          <a:prstGeom prst="rect">
            <a:avLst/>
          </a:prstGeom>
        </p:spPr>
        <p:txBody>
          <a:bodyPr vert="horz" lIns="91440" tIns="45720" rIns="91440" bIns="45720" rtlCol="0" anchor="t">
            <a:noAutofit/>
          </a:bodyPr>
          <a:lstStyle>
            <a:lvl1pPr marL="0" indent="0" algn="ctr" defTabSz="457200" rtl="0" eaLnBrk="1" latinLnBrk="0" hangingPunct="1">
              <a:spcBef>
                <a:spcPct val="20000"/>
              </a:spcBef>
              <a:spcAft>
                <a:spcPts val="600"/>
              </a:spcAft>
              <a:buClr>
                <a:schemeClr val="accent1"/>
              </a:buClr>
              <a:buSzPct val="11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buClr>
              <a:buSzPct val="11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buClr>
              <a:buSzPct val="11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buClr>
              <a:buSzPct val="11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9pPr>
          </a:lstStyle>
          <a:p>
            <a:pPr algn="just"/>
            <a:r>
              <a:rPr lang="es-ES" sz="2000" b="1" dirty="0" smtClean="0">
                <a:latin typeface="Arial" panose="020B0604020202020204" pitchFamily="34" charset="0"/>
                <a:cs typeface="Arial" panose="020B0604020202020204" pitchFamily="34" charset="0"/>
              </a:rPr>
              <a:t>1.- Ley </a:t>
            </a:r>
            <a:r>
              <a:rPr lang="es-ES" sz="2000" b="1" dirty="0" smtClean="0">
                <a:latin typeface="Arial" panose="020B0604020202020204" pitchFamily="34" charset="0"/>
                <a:cs typeface="Arial" panose="020B0604020202020204" pitchFamily="34" charset="0"/>
              </a:rPr>
              <a:t>de Ingresos Federal 2018</a:t>
            </a:r>
            <a:endParaRPr lang="es-ES" sz="2000" b="1" dirty="0" smtClean="0">
              <a:latin typeface="Arial" panose="020B0604020202020204" pitchFamily="34" charset="0"/>
              <a:cs typeface="Arial" panose="020B0604020202020204" pitchFamily="34" charset="0"/>
            </a:endParaRPr>
          </a:p>
          <a:p>
            <a:pPr algn="just"/>
            <a:endParaRPr lang="es-ES" sz="2000" b="1" dirty="0" smtClean="0">
              <a:latin typeface="Arial" panose="020B0604020202020204" pitchFamily="34" charset="0"/>
              <a:cs typeface="Arial" panose="020B0604020202020204" pitchFamily="34" charset="0"/>
            </a:endParaRPr>
          </a:p>
          <a:p>
            <a:pPr algn="just"/>
            <a:endParaRPr lang="es-MX" sz="2000" dirty="0"/>
          </a:p>
          <a:p>
            <a:pPr algn="just"/>
            <a:endParaRPr lang="es-MX"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7351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1305" y="0"/>
            <a:ext cx="4176464" cy="523220"/>
          </a:xfrm>
          <a:prstGeom prst="rect">
            <a:avLst/>
          </a:prstGeom>
          <a:solidFill>
            <a:schemeClr val="accent6">
              <a:lumMod val="75000"/>
            </a:schemeClr>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Guía para su uso</a:t>
            </a:r>
            <a:endParaRPr lang="es-MX" b="1" dirty="0">
              <a:solidFill>
                <a:schemeClr val="bg1"/>
              </a:solidFill>
              <a:latin typeface="Arial" panose="020B0604020202020204" pitchFamily="34" charset="0"/>
              <a:cs typeface="Arial" panose="020B0604020202020204" pitchFamily="34" charset="0"/>
            </a:endParaRPr>
          </a:p>
        </p:txBody>
      </p:sp>
      <p:sp>
        <p:nvSpPr>
          <p:cNvPr id="3" name="CuadroTexto 2"/>
          <p:cNvSpPr txBox="1"/>
          <p:nvPr/>
        </p:nvSpPr>
        <p:spPr>
          <a:xfrm>
            <a:off x="537884" y="1182679"/>
            <a:ext cx="11107270" cy="5078313"/>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La estructura del material esta diseñada de forma que facilite al estudiante el abordar y comprender </a:t>
            </a:r>
            <a:r>
              <a:rPr lang="es-MX" sz="2400" b="1" dirty="0" smtClean="0">
                <a:latin typeface="Arial" panose="020B0604020202020204" pitchFamily="34" charset="0"/>
                <a:cs typeface="Arial" panose="020B0604020202020204" pitchFamily="34" charset="0"/>
              </a:rPr>
              <a:t>el tema. </a:t>
            </a:r>
            <a:endParaRPr lang="es-MX" sz="2400" b="1" dirty="0" smtClean="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Se inicia mencionando </a:t>
            </a:r>
            <a:r>
              <a:rPr lang="es-MX" sz="2400" b="1" dirty="0" smtClean="0">
                <a:latin typeface="Arial" panose="020B0604020202020204" pitchFamily="34" charset="0"/>
                <a:cs typeface="Arial" panose="020B0604020202020204" pitchFamily="34" charset="0"/>
              </a:rPr>
              <a:t>la clasificación de los ingresos, de acuerdo a lo establecido en el artículo primero de la Ley de Ingresos Federal, para posteriormente explicar cada uno de ellos, con sus respectivos ejemplos. </a:t>
            </a:r>
            <a:endParaRPr lang="es-MX" sz="2400" b="1" dirty="0" smtClean="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Para finalizar, se presenta una propuesta de ejercicio con la finalidad de reforzar la comprensión </a:t>
            </a:r>
            <a:r>
              <a:rPr lang="es-MX" sz="2400" b="1" dirty="0" smtClean="0">
                <a:latin typeface="Arial" panose="020B0604020202020204" pitchFamily="34" charset="0"/>
                <a:cs typeface="Arial" panose="020B0604020202020204" pitchFamily="34" charset="0"/>
              </a:rPr>
              <a:t>del tema presentado.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25264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003933" y="2372123"/>
            <a:ext cx="6096000" cy="1475404"/>
          </a:xfrm>
          <a:prstGeom prst="rect">
            <a:avLst/>
          </a:prstGeom>
        </p:spPr>
        <p:txBody>
          <a:bodyPr>
            <a:spAutoFit/>
          </a:bodyPr>
          <a:lstStyle/>
          <a:p>
            <a:pPr algn="ctr">
              <a:lnSpc>
                <a:spcPct val="107000"/>
              </a:lnSpc>
              <a:spcAft>
                <a:spcPts val="0"/>
              </a:spcAft>
            </a:pPr>
            <a:r>
              <a:rPr lang="es-MX" sz="2800" b="1" dirty="0">
                <a:solidFill>
                  <a:srgbClr val="339966"/>
                </a:solidFill>
                <a:latin typeface="Arial" panose="020B0604020202020204" pitchFamily="34" charset="0"/>
                <a:ea typeface="Times New Roman"/>
                <a:cs typeface="Arial" panose="020B0604020202020204" pitchFamily="34" charset="0"/>
              </a:rPr>
              <a:t>Clasificación </a:t>
            </a:r>
            <a:r>
              <a:rPr lang="es-MX" sz="2800" b="1" dirty="0" smtClean="0">
                <a:solidFill>
                  <a:srgbClr val="339966"/>
                </a:solidFill>
                <a:latin typeface="Arial" panose="020B0604020202020204" pitchFamily="34" charset="0"/>
                <a:ea typeface="Times New Roman"/>
                <a:cs typeface="Arial" panose="020B0604020202020204" pitchFamily="34" charset="0"/>
              </a:rPr>
              <a:t> de los ingresos de acuerdo a la Ley </a:t>
            </a:r>
            <a:r>
              <a:rPr lang="es-MX" sz="2800" b="1" dirty="0">
                <a:solidFill>
                  <a:srgbClr val="339966"/>
                </a:solidFill>
                <a:latin typeface="Arial" panose="020B0604020202020204" pitchFamily="34" charset="0"/>
                <a:ea typeface="Times New Roman"/>
                <a:cs typeface="Arial" panose="020B0604020202020204" pitchFamily="34" charset="0"/>
              </a:rPr>
              <a:t>de Ingresos de la Federación (LIF)</a:t>
            </a:r>
            <a:endParaRPr lang="es-MX" sz="2800" dirty="0">
              <a:effectLst/>
              <a:latin typeface="Arial" panose="020B0604020202020204" pitchFamily="34" charset="0"/>
              <a:ea typeface="Calibri"/>
              <a:cs typeface="Arial" panose="020B0604020202020204" pitchFamily="34" charset="0"/>
            </a:endParaRPr>
          </a:p>
        </p:txBody>
      </p:sp>
      <p:pic>
        <p:nvPicPr>
          <p:cNvPr id="1026" name="Picture 2" descr="Resultado de imagen para ley de ingresos de la feder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0592" y="2372123"/>
            <a:ext cx="2057400" cy="28289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ley de ingresos de la federa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192470"/>
            <a:ext cx="3219450" cy="1419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9041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24289" y="465572"/>
            <a:ext cx="6096000" cy="5262979"/>
          </a:xfrm>
          <a:prstGeom prst="rect">
            <a:avLst/>
          </a:prstGeom>
        </p:spPr>
        <p:txBody>
          <a:bodyPr>
            <a:spAutoFit/>
          </a:bodyPr>
          <a:lstStyle/>
          <a:p>
            <a:pPr algn="just"/>
            <a:r>
              <a:rPr lang="es-ES" sz="2800" dirty="0">
                <a:latin typeface="Arial" panose="020B0604020202020204" pitchFamily="34" charset="0"/>
                <a:cs typeface="Arial" panose="020B0604020202020204" pitchFamily="34" charset="0"/>
              </a:rPr>
              <a:t>Los ingresos públicos establecidos en la Ley de Ingresos de la Federación (LIF) se pueden clasificar de tres maneras: </a:t>
            </a:r>
            <a:endParaRPr lang="es-ES" sz="2800" dirty="0" smtClean="0">
              <a:latin typeface="Arial" panose="020B0604020202020204" pitchFamily="34" charset="0"/>
              <a:cs typeface="Arial" panose="020B0604020202020204" pitchFamily="34" charset="0"/>
            </a:endParaRPr>
          </a:p>
          <a:p>
            <a:pPr algn="just"/>
            <a:endParaRPr lang="es-ES" sz="2800" dirty="0">
              <a:latin typeface="Arial" panose="020B0604020202020204" pitchFamily="34" charset="0"/>
              <a:cs typeface="Arial" panose="020B0604020202020204" pitchFamily="34" charset="0"/>
            </a:endParaRPr>
          </a:p>
          <a:p>
            <a:pPr algn="just"/>
            <a:r>
              <a:rPr lang="es-ES" sz="2800" dirty="0" smtClean="0">
                <a:latin typeface="Arial" panose="020B0604020202020204" pitchFamily="34" charset="0"/>
                <a:cs typeface="Arial" panose="020B0604020202020204" pitchFamily="34" charset="0"/>
              </a:rPr>
              <a:t>1.- Institucional </a:t>
            </a:r>
            <a:r>
              <a:rPr lang="es-ES" sz="2800" dirty="0">
                <a:latin typeface="Arial" panose="020B0604020202020204" pitchFamily="34" charset="0"/>
                <a:cs typeface="Arial" panose="020B0604020202020204" pitchFamily="34" charset="0"/>
              </a:rPr>
              <a:t>(que incluye los ingresos tributarios y no tributarios que recaudan las entidades del Gobierno Federal y de los organismos y empresas públicas</a:t>
            </a:r>
            <a:r>
              <a:rPr lang="es-ES" sz="2800" dirty="0" smtClean="0">
                <a:latin typeface="Arial" panose="020B0604020202020204" pitchFamily="34" charset="0"/>
                <a:cs typeface="Arial" panose="020B0604020202020204" pitchFamily="34" charset="0"/>
              </a:rPr>
              <a:t>),</a:t>
            </a:r>
          </a:p>
          <a:p>
            <a:pPr algn="just"/>
            <a:r>
              <a:rPr lang="es-ES" sz="2800" dirty="0" smtClean="0">
                <a:latin typeface="Arial" panose="020B0604020202020204" pitchFamily="34" charset="0"/>
                <a:cs typeface="Arial" panose="020B0604020202020204" pitchFamily="34" charset="0"/>
              </a:rPr>
              <a:t>2.-Petroleros </a:t>
            </a:r>
            <a:r>
              <a:rPr lang="es-ES" sz="2800" dirty="0">
                <a:latin typeface="Arial" panose="020B0604020202020204" pitchFamily="34" charset="0"/>
                <a:cs typeface="Arial" panose="020B0604020202020204" pitchFamily="34" charset="0"/>
              </a:rPr>
              <a:t>y no petroleros, o </a:t>
            </a:r>
            <a:endParaRPr lang="es-ES" sz="2800" dirty="0" smtClean="0">
              <a:latin typeface="Arial" panose="020B0604020202020204" pitchFamily="34" charset="0"/>
              <a:cs typeface="Arial" panose="020B0604020202020204" pitchFamily="34" charset="0"/>
            </a:endParaRPr>
          </a:p>
          <a:p>
            <a:pPr algn="just"/>
            <a:r>
              <a:rPr lang="es-ES" sz="2800" dirty="0" smtClean="0">
                <a:latin typeface="Arial" panose="020B0604020202020204" pitchFamily="34" charset="0"/>
                <a:cs typeface="Arial" panose="020B0604020202020204" pitchFamily="34" charset="0"/>
              </a:rPr>
              <a:t>3.-Tributarios </a:t>
            </a:r>
            <a:r>
              <a:rPr lang="es-ES" sz="2800" dirty="0">
                <a:latin typeface="Arial" panose="020B0604020202020204" pitchFamily="34" charset="0"/>
                <a:cs typeface="Arial" panose="020B0604020202020204" pitchFamily="34" charset="0"/>
              </a:rPr>
              <a:t>y no tributarios. </a:t>
            </a:r>
            <a:endParaRPr lang="es-MX" sz="2800" dirty="0">
              <a:latin typeface="Arial" panose="020B0604020202020204" pitchFamily="34" charset="0"/>
              <a:cs typeface="Arial" panose="020B0604020202020204" pitchFamily="34" charset="0"/>
            </a:endParaRPr>
          </a:p>
        </p:txBody>
      </p:sp>
      <p:pic>
        <p:nvPicPr>
          <p:cNvPr id="15362" name="Picture 2" descr="Resultado de imagen para ingresos petrol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8235" y="3249974"/>
            <a:ext cx="4595771" cy="2585121"/>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Resultado de imagen para ingresos tributari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3326" y="638978"/>
            <a:ext cx="4580680" cy="2290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7503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mx.mexicox.gob.mx/assets/courseware/83efeff284a9971aa94d58658dc72bf5/asset-v1:SHCP-UNAM+FINA17072x+2017_07+type@asset+block/u3t2_esquema_ingreso_publico.png"/>
          <p:cNvPicPr/>
          <p:nvPr/>
        </p:nvPicPr>
        <p:blipFill>
          <a:blip r:embed="rId2">
            <a:extLst>
              <a:ext uri="{28A0092B-C50C-407E-A947-70E740481C1C}">
                <a14:useLocalDpi xmlns:a14="http://schemas.microsoft.com/office/drawing/2010/main" val="0"/>
              </a:ext>
            </a:extLst>
          </a:blip>
          <a:srcRect/>
          <a:stretch>
            <a:fillRect/>
          </a:stretch>
        </p:blipFill>
        <p:spPr bwMode="auto">
          <a:xfrm>
            <a:off x="1796878" y="286439"/>
            <a:ext cx="9087787" cy="5609628"/>
          </a:xfrm>
          <a:prstGeom prst="rect">
            <a:avLst/>
          </a:prstGeom>
          <a:noFill/>
          <a:ln>
            <a:noFill/>
          </a:ln>
        </p:spPr>
      </p:pic>
    </p:spTree>
    <p:extLst>
      <p:ext uri="{BB962C8B-B14F-4D97-AF65-F5344CB8AC3E}">
        <p14:creationId xmlns:p14="http://schemas.microsoft.com/office/powerpoint/2010/main" val="2375369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Resultado de imagen para impues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1961" y="2094065"/>
            <a:ext cx="4284222" cy="321316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661013" y="148123"/>
            <a:ext cx="11116017" cy="6555641"/>
          </a:xfrm>
          <a:prstGeom prst="rect">
            <a:avLst/>
          </a:prstGeom>
        </p:spPr>
        <p:txBody>
          <a:bodyPr wrap="square">
            <a:spAutoFit/>
          </a:bodyPr>
          <a:lstStyle/>
          <a:p>
            <a:pPr algn="just"/>
            <a:r>
              <a:rPr lang="es-ES" sz="2800" dirty="0">
                <a:latin typeface="Arial" panose="020B0604020202020204" pitchFamily="34" charset="0"/>
                <a:cs typeface="Arial" panose="020B0604020202020204" pitchFamily="34" charset="0"/>
              </a:rPr>
              <a:t>La LIF para su ejercicio fiscal de </a:t>
            </a:r>
            <a:r>
              <a:rPr lang="es-ES" sz="2800" dirty="0" smtClean="0">
                <a:latin typeface="Arial" panose="020B0604020202020204" pitchFamily="34" charset="0"/>
                <a:cs typeface="Arial" panose="020B0604020202020204" pitchFamily="34" charset="0"/>
              </a:rPr>
              <a:t>2018 </a:t>
            </a:r>
            <a:r>
              <a:rPr lang="es-ES" sz="2800" dirty="0">
                <a:latin typeface="Arial" panose="020B0604020202020204" pitchFamily="34" charset="0"/>
                <a:cs typeface="Arial" panose="020B0604020202020204" pitchFamily="34" charset="0"/>
              </a:rPr>
              <a:t>en su Capítulo I “De los ingresos y el Endeudamiento Público”, </a:t>
            </a:r>
            <a:r>
              <a:rPr lang="es-MX" sz="2800" dirty="0">
                <a:latin typeface="Arial" panose="020B0604020202020204" pitchFamily="34" charset="0"/>
                <a:cs typeface="Arial" panose="020B0604020202020204" pitchFamily="34" charset="0"/>
              </a:rPr>
              <a:t>artículo </a:t>
            </a:r>
            <a:r>
              <a:rPr lang="es-MX" sz="2800" dirty="0" smtClean="0">
                <a:latin typeface="Arial" panose="020B0604020202020204" pitchFamily="34" charset="0"/>
                <a:cs typeface="Arial" panose="020B0604020202020204" pitchFamily="34" charset="0"/>
              </a:rPr>
              <a:t>1, refiere </a:t>
            </a:r>
            <a:r>
              <a:rPr lang="es-MX" sz="2800" dirty="0">
                <a:latin typeface="Arial" panose="020B0604020202020204" pitchFamily="34" charset="0"/>
                <a:cs typeface="Arial" panose="020B0604020202020204" pitchFamily="34" charset="0"/>
              </a:rPr>
              <a:t>que la Federación percibirá los ingresos provenientes del Gobierno Federal, organismos y empresas públicas derivados de financiamiento como</a:t>
            </a:r>
            <a:r>
              <a:rPr lang="es-MX" sz="2800" dirty="0" smtClean="0">
                <a:latin typeface="Arial" panose="020B0604020202020204" pitchFamily="34" charset="0"/>
                <a:cs typeface="Arial" panose="020B0604020202020204" pitchFamily="34" charset="0"/>
              </a:rPr>
              <a:t>:</a:t>
            </a:r>
          </a:p>
          <a:p>
            <a:pPr lvl="0" algn="just"/>
            <a:endParaRPr lang="es-ES" sz="2800" dirty="0" smtClean="0">
              <a:latin typeface="Arial" panose="020B0604020202020204" pitchFamily="34" charset="0"/>
              <a:cs typeface="Arial" panose="020B0604020202020204" pitchFamily="34" charset="0"/>
            </a:endParaRPr>
          </a:p>
          <a:p>
            <a:pPr marL="514350" lvl="0" indent="-514350" algn="just">
              <a:buFont typeface="+mj-lt"/>
              <a:buAutoNum type="alphaLcPeriod"/>
            </a:pPr>
            <a:r>
              <a:rPr lang="es-ES" sz="2800" dirty="0" smtClean="0">
                <a:latin typeface="Arial" panose="020B0604020202020204" pitchFamily="34" charset="0"/>
                <a:cs typeface="Arial" panose="020B0604020202020204" pitchFamily="34" charset="0"/>
              </a:rPr>
              <a:t>Impuestos</a:t>
            </a:r>
            <a:endParaRPr lang="es-MX" sz="2800" dirty="0">
              <a:latin typeface="Arial" panose="020B0604020202020204" pitchFamily="34" charset="0"/>
              <a:cs typeface="Arial" panose="020B0604020202020204" pitchFamily="34" charset="0"/>
            </a:endParaRPr>
          </a:p>
          <a:p>
            <a:pPr marL="514350" lvl="0" indent="-514350" algn="just">
              <a:buFont typeface="+mj-lt"/>
              <a:buAutoNum type="alphaLcPeriod"/>
            </a:pPr>
            <a:r>
              <a:rPr lang="es-ES" sz="2800" dirty="0" smtClean="0">
                <a:latin typeface="Arial" panose="020B0604020202020204" pitchFamily="34" charset="0"/>
                <a:cs typeface="Arial" panose="020B0604020202020204" pitchFamily="34" charset="0"/>
              </a:rPr>
              <a:t>Contribuciones </a:t>
            </a:r>
            <a:r>
              <a:rPr lang="es-ES" sz="2800" dirty="0">
                <a:latin typeface="Arial" panose="020B0604020202020204" pitchFamily="34" charset="0"/>
                <a:cs typeface="Arial" panose="020B0604020202020204" pitchFamily="34" charset="0"/>
              </a:rPr>
              <a:t>de </a:t>
            </a:r>
            <a:r>
              <a:rPr lang="es-ES" sz="2800" dirty="0" smtClean="0">
                <a:latin typeface="Arial" panose="020B0604020202020204" pitchFamily="34" charset="0"/>
                <a:cs typeface="Arial" panose="020B0604020202020204" pitchFamily="34" charset="0"/>
              </a:rPr>
              <a:t>mejoras</a:t>
            </a:r>
          </a:p>
          <a:p>
            <a:pPr marL="514350" lvl="0" indent="-514350" algn="just">
              <a:buFont typeface="+mj-lt"/>
              <a:buAutoNum type="alphaLcPeriod"/>
            </a:pPr>
            <a:r>
              <a:rPr lang="es-ES" sz="2800" dirty="0" smtClean="0">
                <a:latin typeface="Arial" panose="020B0604020202020204" pitchFamily="34" charset="0"/>
                <a:cs typeface="Arial" panose="020B0604020202020204" pitchFamily="34" charset="0"/>
              </a:rPr>
              <a:t>Derechos</a:t>
            </a:r>
            <a:endParaRPr lang="es-MX" sz="2800" dirty="0">
              <a:latin typeface="Arial" panose="020B0604020202020204" pitchFamily="34" charset="0"/>
              <a:cs typeface="Arial" panose="020B0604020202020204" pitchFamily="34" charset="0"/>
            </a:endParaRPr>
          </a:p>
          <a:p>
            <a:pPr marL="514350" lvl="0" indent="-514350" algn="just">
              <a:buFont typeface="+mj-lt"/>
              <a:buAutoNum type="alphaLcPeriod"/>
            </a:pPr>
            <a:r>
              <a:rPr lang="es-ES" sz="2800" dirty="0" smtClean="0">
                <a:latin typeface="Arial" panose="020B0604020202020204" pitchFamily="34" charset="0"/>
                <a:cs typeface="Arial" panose="020B0604020202020204" pitchFamily="34" charset="0"/>
              </a:rPr>
              <a:t>Productos</a:t>
            </a:r>
            <a:endParaRPr lang="es-MX" sz="2800" dirty="0">
              <a:latin typeface="Arial" panose="020B0604020202020204" pitchFamily="34" charset="0"/>
              <a:cs typeface="Arial" panose="020B0604020202020204" pitchFamily="34" charset="0"/>
            </a:endParaRPr>
          </a:p>
          <a:p>
            <a:pPr marL="514350" lvl="0" indent="-514350" algn="just">
              <a:buFont typeface="+mj-lt"/>
              <a:buAutoNum type="alphaLcPeriod"/>
            </a:pPr>
            <a:r>
              <a:rPr lang="es-ES" sz="2800" dirty="0" smtClean="0">
                <a:latin typeface="Arial" panose="020B0604020202020204" pitchFamily="34" charset="0"/>
                <a:cs typeface="Arial" panose="020B0604020202020204" pitchFamily="34" charset="0"/>
              </a:rPr>
              <a:t>Aprovechamientos</a:t>
            </a:r>
            <a:endParaRPr lang="es-MX" sz="2800" dirty="0">
              <a:latin typeface="Arial" panose="020B0604020202020204" pitchFamily="34" charset="0"/>
              <a:cs typeface="Arial" panose="020B0604020202020204" pitchFamily="34" charset="0"/>
            </a:endParaRPr>
          </a:p>
          <a:p>
            <a:pPr marL="514350" lvl="0" indent="-514350" algn="just">
              <a:buFont typeface="+mj-lt"/>
              <a:buAutoNum type="alphaLcPeriod"/>
            </a:pPr>
            <a:r>
              <a:rPr lang="es-ES" sz="2800" dirty="0" smtClean="0">
                <a:latin typeface="Arial" panose="020B0604020202020204" pitchFamily="34" charset="0"/>
                <a:cs typeface="Arial" panose="020B0604020202020204" pitchFamily="34" charset="0"/>
              </a:rPr>
              <a:t>Cuotas </a:t>
            </a:r>
            <a:r>
              <a:rPr lang="es-ES" sz="2800" dirty="0">
                <a:latin typeface="Arial" panose="020B0604020202020204" pitchFamily="34" charset="0"/>
                <a:cs typeface="Arial" panose="020B0604020202020204" pitchFamily="34" charset="0"/>
              </a:rPr>
              <a:t>y aportaciones de seguridad social</a:t>
            </a:r>
            <a:endParaRPr lang="es-MX" sz="2800" dirty="0">
              <a:latin typeface="Arial" panose="020B0604020202020204" pitchFamily="34" charset="0"/>
              <a:cs typeface="Arial" panose="020B0604020202020204" pitchFamily="34" charset="0"/>
            </a:endParaRPr>
          </a:p>
          <a:p>
            <a:pPr marL="514350" lvl="0" indent="-514350" algn="just">
              <a:buFont typeface="+mj-lt"/>
              <a:buAutoNum type="alphaLcPeriod"/>
            </a:pPr>
            <a:r>
              <a:rPr lang="es-MX" sz="2800" dirty="0" smtClean="0">
                <a:latin typeface="Arial" panose="020B0604020202020204" pitchFamily="34" charset="0"/>
                <a:cs typeface="Arial" panose="020B0604020202020204" pitchFamily="34" charset="0"/>
              </a:rPr>
              <a:t>Ingresos </a:t>
            </a:r>
            <a:r>
              <a:rPr lang="es-MX" sz="2800" dirty="0">
                <a:latin typeface="Arial" panose="020B0604020202020204" pitchFamily="34" charset="0"/>
                <a:cs typeface="Arial" panose="020B0604020202020204" pitchFamily="34" charset="0"/>
              </a:rPr>
              <a:t>por ventas de bienes y servicios</a:t>
            </a:r>
          </a:p>
          <a:p>
            <a:pPr marL="514350" lvl="0" indent="-514350" algn="just">
              <a:buFont typeface="+mj-lt"/>
              <a:buAutoNum type="alphaLcPeriod"/>
            </a:pPr>
            <a:r>
              <a:rPr lang="es-MX" sz="2800" dirty="0">
                <a:latin typeface="Arial" panose="020B0604020202020204" pitchFamily="34" charset="0"/>
                <a:cs typeface="Arial" panose="020B0604020202020204" pitchFamily="34" charset="0"/>
              </a:rPr>
              <a:t> Deuda </a:t>
            </a:r>
            <a:r>
              <a:rPr lang="es-MX" sz="2800" dirty="0" smtClean="0">
                <a:latin typeface="Arial" panose="020B0604020202020204" pitchFamily="34" charset="0"/>
                <a:cs typeface="Arial" panose="020B0604020202020204" pitchFamily="34" charset="0"/>
              </a:rPr>
              <a:t>interna</a:t>
            </a:r>
            <a:endParaRPr lang="es-MX" sz="2800" dirty="0">
              <a:latin typeface="Arial" panose="020B0604020202020204" pitchFamily="34" charset="0"/>
              <a:cs typeface="Arial" panose="020B0604020202020204" pitchFamily="34" charset="0"/>
            </a:endParaRPr>
          </a:p>
          <a:p>
            <a:pPr marL="514350" lvl="0" indent="-514350" algn="just">
              <a:buFont typeface="+mj-lt"/>
              <a:buAutoNum type="alphaLcPeriod"/>
            </a:pPr>
            <a:r>
              <a:rPr lang="es-MX" sz="2800" dirty="0">
                <a:latin typeface="Arial" panose="020B0604020202020204" pitchFamily="34" charset="0"/>
                <a:cs typeface="Arial" panose="020B0604020202020204" pitchFamily="34" charset="0"/>
              </a:rPr>
              <a:t> Deuda externa</a:t>
            </a:r>
            <a:r>
              <a:rPr lang="es-ES" sz="2800" dirty="0">
                <a:latin typeface="Arial" panose="020B0604020202020204" pitchFamily="34" charset="0"/>
                <a:cs typeface="Arial" panose="020B0604020202020204" pitchFamily="34" charset="0"/>
              </a:rPr>
              <a:t>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5369349"/>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TM10001114[[fn=Galería]]</Template>
  <TotalTime>346</TotalTime>
  <Words>1887</Words>
  <Application>Microsoft Office PowerPoint</Application>
  <PresentationFormat>Panorámica</PresentationFormat>
  <Paragraphs>181</Paragraphs>
  <Slides>48</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48</vt:i4>
      </vt:variant>
    </vt:vector>
  </HeadingPairs>
  <TitlesOfParts>
    <vt:vector size="55" baseType="lpstr">
      <vt:lpstr>Arial</vt:lpstr>
      <vt:lpstr>Calibri</vt:lpstr>
      <vt:lpstr>Gill Sans MT</vt:lpstr>
      <vt:lpstr>Tahoma</vt:lpstr>
      <vt:lpstr>Times New Roman</vt:lpstr>
      <vt:lpstr>Wingdings</vt:lpstr>
      <vt:lpstr>Gallery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Regulación, competencia y empresa pública.</dc:title>
  <dc:creator>pc</dc:creator>
  <cp:lastModifiedBy>VERONICA</cp:lastModifiedBy>
  <cp:revision>69</cp:revision>
  <dcterms:created xsi:type="dcterms:W3CDTF">2018-05-16T01:54:16Z</dcterms:created>
  <dcterms:modified xsi:type="dcterms:W3CDTF">2018-09-29T04:34:50Z</dcterms:modified>
</cp:coreProperties>
</file>