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374" r:id="rId2"/>
    <p:sldId id="375" r:id="rId3"/>
    <p:sldId id="376" r:id="rId4"/>
    <p:sldId id="377" r:id="rId5"/>
    <p:sldId id="378" r:id="rId6"/>
    <p:sldId id="256" r:id="rId7"/>
    <p:sldId id="317" r:id="rId8"/>
    <p:sldId id="314" r:id="rId9"/>
    <p:sldId id="257" r:id="rId10"/>
    <p:sldId id="316" r:id="rId11"/>
    <p:sldId id="318" r:id="rId12"/>
    <p:sldId id="315" r:id="rId13"/>
    <p:sldId id="319" r:id="rId14"/>
    <p:sldId id="320" r:id="rId15"/>
    <p:sldId id="321" r:id="rId16"/>
    <p:sldId id="322" r:id="rId17"/>
    <p:sldId id="323" r:id="rId18"/>
    <p:sldId id="324" r:id="rId19"/>
    <p:sldId id="325" r:id="rId20"/>
    <p:sldId id="326" r:id="rId21"/>
    <p:sldId id="327" r:id="rId22"/>
    <p:sldId id="331" r:id="rId23"/>
    <p:sldId id="332" r:id="rId24"/>
    <p:sldId id="333" r:id="rId25"/>
    <p:sldId id="334" r:id="rId26"/>
    <p:sldId id="335" r:id="rId27"/>
    <p:sldId id="336" r:id="rId28"/>
    <p:sldId id="337" r:id="rId29"/>
    <p:sldId id="338" r:id="rId30"/>
    <p:sldId id="339" r:id="rId31"/>
    <p:sldId id="340" r:id="rId32"/>
    <p:sldId id="341" r:id="rId33"/>
    <p:sldId id="328" r:id="rId34"/>
    <p:sldId id="329" r:id="rId35"/>
    <p:sldId id="330" r:id="rId36"/>
    <p:sldId id="342" r:id="rId37"/>
    <p:sldId id="343" r:id="rId38"/>
    <p:sldId id="344" r:id="rId39"/>
    <p:sldId id="305" r:id="rId40"/>
    <p:sldId id="348" r:id="rId41"/>
    <p:sldId id="345" r:id="rId42"/>
    <p:sldId id="350" r:id="rId43"/>
    <p:sldId id="352" r:id="rId44"/>
    <p:sldId id="354" r:id="rId45"/>
    <p:sldId id="346" r:id="rId46"/>
    <p:sldId id="349" r:id="rId47"/>
    <p:sldId id="347" r:id="rId48"/>
    <p:sldId id="351" r:id="rId49"/>
    <p:sldId id="353" r:id="rId50"/>
    <p:sldId id="355" r:id="rId51"/>
    <p:sldId id="380" r:id="rId52"/>
    <p:sldId id="381" r:id="rId5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autoAdjust="0"/>
  </p:normalViewPr>
  <p:slideViewPr>
    <p:cSldViewPr snapToGrid="0">
      <p:cViewPr varScale="1">
        <p:scale>
          <a:sx n="71" d="100"/>
          <a:sy n="71" d="100"/>
        </p:scale>
        <p:origin x="618" y="54"/>
      </p:cViewPr>
      <p:guideLst>
        <p:guide orient="horz" pos="2160"/>
        <p:guide pos="3840"/>
      </p:guideLst>
    </p:cSldViewPr>
  </p:slideViewPr>
  <p:outlineViewPr>
    <p:cViewPr>
      <p:scale>
        <a:sx n="33" d="100"/>
        <a:sy n="33" d="100"/>
      </p:scale>
      <p:origin x="0" y="22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861210-1ADB-4F39-9871-29EF29ADC1D9}" type="doc">
      <dgm:prSet loTypeId="urn:microsoft.com/office/officeart/2009/layout/CircleArrowProcess" loCatId="process" qsTypeId="urn:microsoft.com/office/officeart/2005/8/quickstyle/simple1" qsCatId="simple" csTypeId="urn:microsoft.com/office/officeart/2005/8/colors/colorful1" csCatId="colorful" phldr="1"/>
      <dgm:spPr/>
      <dgm:t>
        <a:bodyPr/>
        <a:lstStyle/>
        <a:p>
          <a:endParaRPr lang="es-MX"/>
        </a:p>
      </dgm:t>
    </dgm:pt>
    <dgm:pt modelId="{A4921875-1F5D-4261-A1C8-ABBA17FC4C2A}">
      <dgm:prSet phldrT="[Texto]" custT="1"/>
      <dgm:spPr/>
      <dgm:t>
        <a:bodyPr/>
        <a:lstStyle/>
        <a:p>
          <a:r>
            <a:rPr lang="es-MX" sz="1800" b="1" dirty="0" smtClean="0">
              <a:latin typeface="Arial" panose="020B0604020202020204" pitchFamily="34" charset="0"/>
              <a:cs typeface="Arial" panose="020B0604020202020204" pitchFamily="34" charset="0"/>
            </a:rPr>
            <a:t>Título primero</a:t>
          </a:r>
        </a:p>
        <a:p>
          <a:r>
            <a:rPr lang="es-MX" sz="1800" b="1" dirty="0" smtClean="0">
              <a:latin typeface="Arial" panose="020B0604020202020204" pitchFamily="34" charset="0"/>
              <a:cs typeface="Arial" panose="020B0604020202020204" pitchFamily="34" charset="0"/>
            </a:rPr>
            <a:t>Objetivo y definiciones de la ley </a:t>
          </a:r>
          <a:endParaRPr lang="es-MX" sz="1800" b="1" dirty="0">
            <a:latin typeface="Arial" panose="020B0604020202020204" pitchFamily="34" charset="0"/>
            <a:cs typeface="Arial" panose="020B0604020202020204" pitchFamily="34" charset="0"/>
          </a:endParaRPr>
        </a:p>
      </dgm:t>
    </dgm:pt>
    <dgm:pt modelId="{C99AF6A1-B305-4271-A969-4CC2831ADD08}" type="parTrans" cxnId="{C7C85016-9029-4EC5-9A1B-1EC742803BD3}">
      <dgm:prSet/>
      <dgm:spPr/>
      <dgm:t>
        <a:bodyPr/>
        <a:lstStyle/>
        <a:p>
          <a:endParaRPr lang="es-MX"/>
        </a:p>
      </dgm:t>
    </dgm:pt>
    <dgm:pt modelId="{6D9B6459-E150-4703-9CE1-D9B3F8481549}" type="sibTrans" cxnId="{C7C85016-9029-4EC5-9A1B-1EC742803BD3}">
      <dgm:prSet/>
      <dgm:spPr/>
      <dgm:t>
        <a:bodyPr/>
        <a:lstStyle/>
        <a:p>
          <a:endParaRPr lang="es-MX"/>
        </a:p>
      </dgm:t>
    </dgm:pt>
    <dgm:pt modelId="{15F63EF4-FD96-4528-B2EC-743C1C8BD003}">
      <dgm:prSet phldrT="[Texto]" custT="1"/>
      <dgm:spPr/>
      <dgm:t>
        <a:bodyPr/>
        <a:lstStyle/>
        <a:p>
          <a:r>
            <a:rPr lang="es-MX" sz="1800" b="1" dirty="0" smtClean="0">
              <a:latin typeface="Arial" panose="020B0604020202020204" pitchFamily="34" charset="0"/>
              <a:cs typeface="Arial" panose="020B0604020202020204" pitchFamily="34" charset="0"/>
            </a:rPr>
            <a:t>Título segundo</a:t>
          </a:r>
        </a:p>
        <a:p>
          <a:r>
            <a:rPr lang="es-MX" sz="1800" b="1" dirty="0" smtClean="0">
              <a:latin typeface="Arial" panose="020B0604020202020204" pitchFamily="34" charset="0"/>
              <a:cs typeface="Arial" panose="020B0604020202020204" pitchFamily="34" charset="0"/>
            </a:rPr>
            <a:t>De la rectoría de la armonización contable </a:t>
          </a:r>
          <a:endParaRPr lang="es-MX" sz="1800" dirty="0"/>
        </a:p>
      </dgm:t>
    </dgm:pt>
    <dgm:pt modelId="{63D89D1A-CB97-4B00-9054-A11D445594D5}" type="parTrans" cxnId="{AC6298FA-9AFA-4317-8855-30014636D49B}">
      <dgm:prSet/>
      <dgm:spPr/>
      <dgm:t>
        <a:bodyPr/>
        <a:lstStyle/>
        <a:p>
          <a:endParaRPr lang="es-MX"/>
        </a:p>
      </dgm:t>
    </dgm:pt>
    <dgm:pt modelId="{E67B8E6D-FDE8-4C58-B2D9-073A23F17C08}" type="sibTrans" cxnId="{AC6298FA-9AFA-4317-8855-30014636D49B}">
      <dgm:prSet/>
      <dgm:spPr/>
      <dgm:t>
        <a:bodyPr/>
        <a:lstStyle/>
        <a:p>
          <a:endParaRPr lang="es-MX"/>
        </a:p>
      </dgm:t>
    </dgm:pt>
    <dgm:pt modelId="{97E512E3-47EE-4B56-BDBC-065186C825E2}">
      <dgm:prSet phldrT="[Texto]" custT="1"/>
      <dgm:spPr/>
      <dgm:t>
        <a:bodyPr/>
        <a:lstStyle/>
        <a:p>
          <a:r>
            <a:rPr lang="es-MX" sz="1800" b="1" dirty="0" smtClean="0">
              <a:latin typeface="Arial" panose="020B0604020202020204" pitchFamily="34" charset="0"/>
              <a:cs typeface="Arial" panose="020B0604020202020204" pitchFamily="34" charset="0"/>
            </a:rPr>
            <a:t>Título Tercero</a:t>
          </a:r>
        </a:p>
        <a:p>
          <a:r>
            <a:rPr lang="es-MX" sz="1800" b="1" dirty="0" smtClean="0">
              <a:latin typeface="Arial" panose="020B0604020202020204" pitchFamily="34" charset="0"/>
              <a:cs typeface="Arial" panose="020B0604020202020204" pitchFamily="34" charset="0"/>
            </a:rPr>
            <a:t>De la contabilidad gubernamental </a:t>
          </a:r>
          <a:endParaRPr lang="es-MX" sz="1800" dirty="0"/>
        </a:p>
      </dgm:t>
    </dgm:pt>
    <dgm:pt modelId="{935AFE0B-C190-4A00-AFCA-EE489CB3AAD8}" type="parTrans" cxnId="{778C3E2B-D797-4DD9-B467-2076FEE85BFC}">
      <dgm:prSet/>
      <dgm:spPr/>
      <dgm:t>
        <a:bodyPr/>
        <a:lstStyle/>
        <a:p>
          <a:endParaRPr lang="es-MX"/>
        </a:p>
      </dgm:t>
    </dgm:pt>
    <dgm:pt modelId="{54B10BFD-069D-4B61-A385-87C8E81F96E3}" type="sibTrans" cxnId="{778C3E2B-D797-4DD9-B467-2076FEE85BFC}">
      <dgm:prSet/>
      <dgm:spPr/>
      <dgm:t>
        <a:bodyPr/>
        <a:lstStyle/>
        <a:p>
          <a:endParaRPr lang="es-MX"/>
        </a:p>
      </dgm:t>
    </dgm:pt>
    <dgm:pt modelId="{A9F0B34C-222F-4DCD-A095-076E664FA42A}" type="pres">
      <dgm:prSet presAssocID="{4D861210-1ADB-4F39-9871-29EF29ADC1D9}" presName="Name0" presStyleCnt="0">
        <dgm:presLayoutVars>
          <dgm:chMax val="7"/>
          <dgm:chPref val="7"/>
          <dgm:dir/>
          <dgm:animLvl val="lvl"/>
        </dgm:presLayoutVars>
      </dgm:prSet>
      <dgm:spPr/>
      <dgm:t>
        <a:bodyPr/>
        <a:lstStyle/>
        <a:p>
          <a:endParaRPr lang="es-MX"/>
        </a:p>
      </dgm:t>
    </dgm:pt>
    <dgm:pt modelId="{088E0C23-31AF-4D2C-9DD5-C751F8B51167}" type="pres">
      <dgm:prSet presAssocID="{A4921875-1F5D-4261-A1C8-ABBA17FC4C2A}" presName="Accent1" presStyleCnt="0"/>
      <dgm:spPr/>
    </dgm:pt>
    <dgm:pt modelId="{CFF82D27-4884-4513-98BA-0F914FABAE8E}" type="pres">
      <dgm:prSet presAssocID="{A4921875-1F5D-4261-A1C8-ABBA17FC4C2A}" presName="Accent" presStyleLbl="node1" presStyleIdx="0" presStyleCnt="3"/>
      <dgm:spPr/>
      <dgm:t>
        <a:bodyPr/>
        <a:lstStyle/>
        <a:p>
          <a:endParaRPr lang="es-MX"/>
        </a:p>
      </dgm:t>
    </dgm:pt>
    <dgm:pt modelId="{44F406B7-9F1A-4933-AE24-B449B2474386}" type="pres">
      <dgm:prSet presAssocID="{A4921875-1F5D-4261-A1C8-ABBA17FC4C2A}" presName="Parent1" presStyleLbl="revTx" presStyleIdx="0" presStyleCnt="3" custScaleX="187498" custLinFactNeighborY="-17211">
        <dgm:presLayoutVars>
          <dgm:chMax val="1"/>
          <dgm:chPref val="1"/>
          <dgm:bulletEnabled val="1"/>
        </dgm:presLayoutVars>
      </dgm:prSet>
      <dgm:spPr/>
      <dgm:t>
        <a:bodyPr/>
        <a:lstStyle/>
        <a:p>
          <a:endParaRPr lang="es-MX"/>
        </a:p>
      </dgm:t>
    </dgm:pt>
    <dgm:pt modelId="{9A46F10D-4487-4B1C-9DBF-3CD8C2B2239B}" type="pres">
      <dgm:prSet presAssocID="{15F63EF4-FD96-4528-B2EC-743C1C8BD003}" presName="Accent2" presStyleCnt="0"/>
      <dgm:spPr/>
    </dgm:pt>
    <dgm:pt modelId="{5E030F99-2000-45A8-9464-80BF8CA89F8F}" type="pres">
      <dgm:prSet presAssocID="{15F63EF4-FD96-4528-B2EC-743C1C8BD003}" presName="Accent" presStyleLbl="node1" presStyleIdx="1" presStyleCnt="3"/>
      <dgm:spPr/>
    </dgm:pt>
    <dgm:pt modelId="{2C396425-649E-49C8-A41A-7DD7D64F8549}" type="pres">
      <dgm:prSet presAssocID="{15F63EF4-FD96-4528-B2EC-743C1C8BD003}" presName="Parent2" presStyleLbl="revTx" presStyleIdx="1" presStyleCnt="3" custScaleX="195508">
        <dgm:presLayoutVars>
          <dgm:chMax val="1"/>
          <dgm:chPref val="1"/>
          <dgm:bulletEnabled val="1"/>
        </dgm:presLayoutVars>
      </dgm:prSet>
      <dgm:spPr/>
      <dgm:t>
        <a:bodyPr/>
        <a:lstStyle/>
        <a:p>
          <a:endParaRPr lang="es-MX"/>
        </a:p>
      </dgm:t>
    </dgm:pt>
    <dgm:pt modelId="{3816F40D-F3F4-4EF0-BABB-41E42EBBF5F0}" type="pres">
      <dgm:prSet presAssocID="{97E512E3-47EE-4B56-BDBC-065186C825E2}" presName="Accent3" presStyleCnt="0"/>
      <dgm:spPr/>
    </dgm:pt>
    <dgm:pt modelId="{12EBEC31-CC00-426D-9324-BD86E2498BED}" type="pres">
      <dgm:prSet presAssocID="{97E512E3-47EE-4B56-BDBC-065186C825E2}" presName="Accent" presStyleLbl="node1" presStyleIdx="2" presStyleCnt="3"/>
      <dgm:spPr/>
    </dgm:pt>
    <dgm:pt modelId="{A416C6C0-A504-46A2-9E09-78BA11B31FF9}" type="pres">
      <dgm:prSet presAssocID="{97E512E3-47EE-4B56-BDBC-065186C825E2}" presName="Parent3" presStyleLbl="revTx" presStyleIdx="2" presStyleCnt="3" custScaleX="231092">
        <dgm:presLayoutVars>
          <dgm:chMax val="1"/>
          <dgm:chPref val="1"/>
          <dgm:bulletEnabled val="1"/>
        </dgm:presLayoutVars>
      </dgm:prSet>
      <dgm:spPr/>
      <dgm:t>
        <a:bodyPr/>
        <a:lstStyle/>
        <a:p>
          <a:endParaRPr lang="es-MX"/>
        </a:p>
      </dgm:t>
    </dgm:pt>
  </dgm:ptLst>
  <dgm:cxnLst>
    <dgm:cxn modelId="{6CB90391-AA56-4F7B-A5DE-6D0618121EB7}" type="presOf" srcId="{97E512E3-47EE-4B56-BDBC-065186C825E2}" destId="{A416C6C0-A504-46A2-9E09-78BA11B31FF9}" srcOrd="0" destOrd="0" presId="urn:microsoft.com/office/officeart/2009/layout/CircleArrowProcess"/>
    <dgm:cxn modelId="{AC6298FA-9AFA-4317-8855-30014636D49B}" srcId="{4D861210-1ADB-4F39-9871-29EF29ADC1D9}" destId="{15F63EF4-FD96-4528-B2EC-743C1C8BD003}" srcOrd="1" destOrd="0" parTransId="{63D89D1A-CB97-4B00-9054-A11D445594D5}" sibTransId="{E67B8E6D-FDE8-4C58-B2D9-073A23F17C08}"/>
    <dgm:cxn modelId="{778C3E2B-D797-4DD9-B467-2076FEE85BFC}" srcId="{4D861210-1ADB-4F39-9871-29EF29ADC1D9}" destId="{97E512E3-47EE-4B56-BDBC-065186C825E2}" srcOrd="2" destOrd="0" parTransId="{935AFE0B-C190-4A00-AFCA-EE489CB3AAD8}" sibTransId="{54B10BFD-069D-4B61-A385-87C8E81F96E3}"/>
    <dgm:cxn modelId="{C7C85016-9029-4EC5-9A1B-1EC742803BD3}" srcId="{4D861210-1ADB-4F39-9871-29EF29ADC1D9}" destId="{A4921875-1F5D-4261-A1C8-ABBA17FC4C2A}" srcOrd="0" destOrd="0" parTransId="{C99AF6A1-B305-4271-A969-4CC2831ADD08}" sibTransId="{6D9B6459-E150-4703-9CE1-D9B3F8481549}"/>
    <dgm:cxn modelId="{356906C3-2C1C-4A34-B87D-AC1B78BE6584}" type="presOf" srcId="{15F63EF4-FD96-4528-B2EC-743C1C8BD003}" destId="{2C396425-649E-49C8-A41A-7DD7D64F8549}" srcOrd="0" destOrd="0" presId="urn:microsoft.com/office/officeart/2009/layout/CircleArrowProcess"/>
    <dgm:cxn modelId="{74A61AB3-6A4B-438B-881B-C6084038F399}" type="presOf" srcId="{4D861210-1ADB-4F39-9871-29EF29ADC1D9}" destId="{A9F0B34C-222F-4DCD-A095-076E664FA42A}" srcOrd="0" destOrd="0" presId="urn:microsoft.com/office/officeart/2009/layout/CircleArrowProcess"/>
    <dgm:cxn modelId="{FC41A4D5-8838-4215-B3D8-2D6FD7B7FE63}" type="presOf" srcId="{A4921875-1F5D-4261-A1C8-ABBA17FC4C2A}" destId="{44F406B7-9F1A-4933-AE24-B449B2474386}" srcOrd="0" destOrd="0" presId="urn:microsoft.com/office/officeart/2009/layout/CircleArrowProcess"/>
    <dgm:cxn modelId="{3A0363A6-1F18-4453-8E90-61A3A76438F0}" type="presParOf" srcId="{A9F0B34C-222F-4DCD-A095-076E664FA42A}" destId="{088E0C23-31AF-4D2C-9DD5-C751F8B51167}" srcOrd="0" destOrd="0" presId="urn:microsoft.com/office/officeart/2009/layout/CircleArrowProcess"/>
    <dgm:cxn modelId="{30D35920-142D-4752-B62A-4EF507A4DA6C}" type="presParOf" srcId="{088E0C23-31AF-4D2C-9DD5-C751F8B51167}" destId="{CFF82D27-4884-4513-98BA-0F914FABAE8E}" srcOrd="0" destOrd="0" presId="urn:microsoft.com/office/officeart/2009/layout/CircleArrowProcess"/>
    <dgm:cxn modelId="{96B4C034-1A21-4992-A07D-4CDFA1E5E2F3}" type="presParOf" srcId="{A9F0B34C-222F-4DCD-A095-076E664FA42A}" destId="{44F406B7-9F1A-4933-AE24-B449B2474386}" srcOrd="1" destOrd="0" presId="urn:microsoft.com/office/officeart/2009/layout/CircleArrowProcess"/>
    <dgm:cxn modelId="{5BC95284-1E18-4A82-A766-DED4B7F0357F}" type="presParOf" srcId="{A9F0B34C-222F-4DCD-A095-076E664FA42A}" destId="{9A46F10D-4487-4B1C-9DBF-3CD8C2B2239B}" srcOrd="2" destOrd="0" presId="urn:microsoft.com/office/officeart/2009/layout/CircleArrowProcess"/>
    <dgm:cxn modelId="{3A96C801-CD2A-46FC-ADE8-6307E1C20487}" type="presParOf" srcId="{9A46F10D-4487-4B1C-9DBF-3CD8C2B2239B}" destId="{5E030F99-2000-45A8-9464-80BF8CA89F8F}" srcOrd="0" destOrd="0" presId="urn:microsoft.com/office/officeart/2009/layout/CircleArrowProcess"/>
    <dgm:cxn modelId="{EBD57606-2DD7-4684-BA85-ADE1DF0F3BE3}" type="presParOf" srcId="{A9F0B34C-222F-4DCD-A095-076E664FA42A}" destId="{2C396425-649E-49C8-A41A-7DD7D64F8549}" srcOrd="3" destOrd="0" presId="urn:microsoft.com/office/officeart/2009/layout/CircleArrowProcess"/>
    <dgm:cxn modelId="{6C0BDEFC-9307-4DE5-9469-7DEA705D0AB6}" type="presParOf" srcId="{A9F0B34C-222F-4DCD-A095-076E664FA42A}" destId="{3816F40D-F3F4-4EF0-BABB-41E42EBBF5F0}" srcOrd="4" destOrd="0" presId="urn:microsoft.com/office/officeart/2009/layout/CircleArrowProcess"/>
    <dgm:cxn modelId="{7FFB73F0-41A9-46E9-A550-34580F1EA0D6}" type="presParOf" srcId="{3816F40D-F3F4-4EF0-BABB-41E42EBBF5F0}" destId="{12EBEC31-CC00-426D-9324-BD86E2498BED}" srcOrd="0" destOrd="0" presId="urn:microsoft.com/office/officeart/2009/layout/CircleArrowProcess"/>
    <dgm:cxn modelId="{5381002D-A274-42B0-BC8C-BCED2788B1F8}" type="presParOf" srcId="{A9F0B34C-222F-4DCD-A095-076E664FA42A}" destId="{A416C6C0-A504-46A2-9E09-78BA11B31FF9}"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861210-1ADB-4F39-9871-29EF29ADC1D9}" type="doc">
      <dgm:prSet loTypeId="urn:microsoft.com/office/officeart/2009/layout/CircleArrowProcess" loCatId="process" qsTypeId="urn:microsoft.com/office/officeart/2005/8/quickstyle/simple1" qsCatId="simple" csTypeId="urn:microsoft.com/office/officeart/2005/8/colors/colorful4" csCatId="colorful" phldr="1"/>
      <dgm:spPr/>
      <dgm:t>
        <a:bodyPr/>
        <a:lstStyle/>
        <a:p>
          <a:endParaRPr lang="es-MX"/>
        </a:p>
      </dgm:t>
    </dgm:pt>
    <dgm:pt modelId="{A4921875-1F5D-4261-A1C8-ABBA17FC4C2A}">
      <dgm:prSet phldrT="[Texto]" custT="1"/>
      <dgm:spPr/>
      <dgm:t>
        <a:bodyPr/>
        <a:lstStyle/>
        <a:p>
          <a:r>
            <a:rPr lang="es-MX" sz="1800" b="1" dirty="0" smtClean="0">
              <a:latin typeface="Arial" panose="020B0604020202020204" pitchFamily="34" charset="0"/>
              <a:cs typeface="Arial" panose="020B0604020202020204" pitchFamily="34" charset="0"/>
            </a:rPr>
            <a:t>Título cuarto</a:t>
          </a:r>
        </a:p>
        <a:p>
          <a:r>
            <a:rPr lang="es-MX" sz="1800" b="1" dirty="0" smtClean="0">
              <a:latin typeface="Arial" panose="020B0604020202020204" pitchFamily="34" charset="0"/>
              <a:cs typeface="Arial" panose="020B0604020202020204" pitchFamily="34" charset="0"/>
            </a:rPr>
            <a:t>De la información financiera gubernamental y la cuenta pública </a:t>
          </a:r>
          <a:endParaRPr lang="es-MX" sz="1800" b="1" dirty="0">
            <a:latin typeface="Arial" panose="020B0604020202020204" pitchFamily="34" charset="0"/>
            <a:cs typeface="Arial" panose="020B0604020202020204" pitchFamily="34" charset="0"/>
          </a:endParaRPr>
        </a:p>
      </dgm:t>
    </dgm:pt>
    <dgm:pt modelId="{C99AF6A1-B305-4271-A969-4CC2831ADD08}" type="parTrans" cxnId="{C7C85016-9029-4EC5-9A1B-1EC742803BD3}">
      <dgm:prSet/>
      <dgm:spPr/>
      <dgm:t>
        <a:bodyPr/>
        <a:lstStyle/>
        <a:p>
          <a:endParaRPr lang="es-MX"/>
        </a:p>
      </dgm:t>
    </dgm:pt>
    <dgm:pt modelId="{6D9B6459-E150-4703-9CE1-D9B3F8481549}" type="sibTrans" cxnId="{C7C85016-9029-4EC5-9A1B-1EC742803BD3}">
      <dgm:prSet/>
      <dgm:spPr/>
      <dgm:t>
        <a:bodyPr/>
        <a:lstStyle/>
        <a:p>
          <a:endParaRPr lang="es-MX"/>
        </a:p>
      </dgm:t>
    </dgm:pt>
    <dgm:pt modelId="{15F63EF4-FD96-4528-B2EC-743C1C8BD003}">
      <dgm:prSet phldrT="[Texto]" custT="1"/>
      <dgm:spPr/>
      <dgm:t>
        <a:bodyPr/>
        <a:lstStyle/>
        <a:p>
          <a:r>
            <a:rPr lang="es-MX" sz="1800" b="1" dirty="0" smtClean="0">
              <a:latin typeface="Arial" panose="020B0604020202020204" pitchFamily="34" charset="0"/>
              <a:cs typeface="Arial" panose="020B0604020202020204" pitchFamily="34" charset="0"/>
            </a:rPr>
            <a:t>Título quinto</a:t>
          </a:r>
        </a:p>
        <a:p>
          <a:r>
            <a:rPr lang="es-MX" sz="1800" b="1" dirty="0" smtClean="0">
              <a:latin typeface="Arial" panose="020B0604020202020204" pitchFamily="34" charset="0"/>
              <a:cs typeface="Arial" panose="020B0604020202020204" pitchFamily="34" charset="0"/>
            </a:rPr>
            <a:t>De transparencia y difusión de la información financiera </a:t>
          </a:r>
          <a:endParaRPr lang="es-MX" sz="1800" dirty="0"/>
        </a:p>
      </dgm:t>
    </dgm:pt>
    <dgm:pt modelId="{63D89D1A-CB97-4B00-9054-A11D445594D5}" type="parTrans" cxnId="{AC6298FA-9AFA-4317-8855-30014636D49B}">
      <dgm:prSet/>
      <dgm:spPr/>
      <dgm:t>
        <a:bodyPr/>
        <a:lstStyle/>
        <a:p>
          <a:endParaRPr lang="es-MX"/>
        </a:p>
      </dgm:t>
    </dgm:pt>
    <dgm:pt modelId="{E67B8E6D-FDE8-4C58-B2D9-073A23F17C08}" type="sibTrans" cxnId="{AC6298FA-9AFA-4317-8855-30014636D49B}">
      <dgm:prSet/>
      <dgm:spPr/>
      <dgm:t>
        <a:bodyPr/>
        <a:lstStyle/>
        <a:p>
          <a:endParaRPr lang="es-MX"/>
        </a:p>
      </dgm:t>
    </dgm:pt>
    <dgm:pt modelId="{97E512E3-47EE-4B56-BDBC-065186C825E2}">
      <dgm:prSet phldrT="[Texto]" custT="1"/>
      <dgm:spPr/>
      <dgm:t>
        <a:bodyPr/>
        <a:lstStyle/>
        <a:p>
          <a:r>
            <a:rPr lang="es-MX" sz="1800" b="1" dirty="0" smtClean="0">
              <a:latin typeface="Arial" panose="020B0604020202020204" pitchFamily="34" charset="0"/>
              <a:cs typeface="Arial" panose="020B0604020202020204" pitchFamily="34" charset="0"/>
            </a:rPr>
            <a:t>Título sexto </a:t>
          </a:r>
        </a:p>
        <a:p>
          <a:r>
            <a:rPr lang="es-MX" sz="1800" b="1" dirty="0" smtClean="0">
              <a:latin typeface="Arial" panose="020B0604020202020204" pitchFamily="34" charset="0"/>
              <a:cs typeface="Arial" panose="020B0604020202020204" pitchFamily="34" charset="0"/>
            </a:rPr>
            <a:t>De las sanciones </a:t>
          </a:r>
          <a:endParaRPr lang="es-MX" sz="1800" dirty="0"/>
        </a:p>
      </dgm:t>
    </dgm:pt>
    <dgm:pt modelId="{935AFE0B-C190-4A00-AFCA-EE489CB3AAD8}" type="parTrans" cxnId="{778C3E2B-D797-4DD9-B467-2076FEE85BFC}">
      <dgm:prSet/>
      <dgm:spPr/>
      <dgm:t>
        <a:bodyPr/>
        <a:lstStyle/>
        <a:p>
          <a:endParaRPr lang="es-MX"/>
        </a:p>
      </dgm:t>
    </dgm:pt>
    <dgm:pt modelId="{54B10BFD-069D-4B61-A385-87C8E81F96E3}" type="sibTrans" cxnId="{778C3E2B-D797-4DD9-B467-2076FEE85BFC}">
      <dgm:prSet/>
      <dgm:spPr/>
      <dgm:t>
        <a:bodyPr/>
        <a:lstStyle/>
        <a:p>
          <a:endParaRPr lang="es-MX"/>
        </a:p>
      </dgm:t>
    </dgm:pt>
    <dgm:pt modelId="{A9F0B34C-222F-4DCD-A095-076E664FA42A}" type="pres">
      <dgm:prSet presAssocID="{4D861210-1ADB-4F39-9871-29EF29ADC1D9}" presName="Name0" presStyleCnt="0">
        <dgm:presLayoutVars>
          <dgm:chMax val="7"/>
          <dgm:chPref val="7"/>
          <dgm:dir/>
          <dgm:animLvl val="lvl"/>
        </dgm:presLayoutVars>
      </dgm:prSet>
      <dgm:spPr/>
      <dgm:t>
        <a:bodyPr/>
        <a:lstStyle/>
        <a:p>
          <a:endParaRPr lang="es-MX"/>
        </a:p>
      </dgm:t>
    </dgm:pt>
    <dgm:pt modelId="{088E0C23-31AF-4D2C-9DD5-C751F8B51167}" type="pres">
      <dgm:prSet presAssocID="{A4921875-1F5D-4261-A1C8-ABBA17FC4C2A}" presName="Accent1" presStyleCnt="0"/>
      <dgm:spPr/>
    </dgm:pt>
    <dgm:pt modelId="{CFF82D27-4884-4513-98BA-0F914FABAE8E}" type="pres">
      <dgm:prSet presAssocID="{A4921875-1F5D-4261-A1C8-ABBA17FC4C2A}" presName="Accent" presStyleLbl="node1" presStyleIdx="0" presStyleCnt="3"/>
      <dgm:spPr/>
      <dgm:t>
        <a:bodyPr/>
        <a:lstStyle/>
        <a:p>
          <a:endParaRPr lang="es-MX"/>
        </a:p>
      </dgm:t>
    </dgm:pt>
    <dgm:pt modelId="{44F406B7-9F1A-4933-AE24-B449B2474386}" type="pres">
      <dgm:prSet presAssocID="{A4921875-1F5D-4261-A1C8-ABBA17FC4C2A}" presName="Parent1" presStyleLbl="revTx" presStyleIdx="0" presStyleCnt="3" custScaleX="300300" custLinFactNeighborY="-17211">
        <dgm:presLayoutVars>
          <dgm:chMax val="1"/>
          <dgm:chPref val="1"/>
          <dgm:bulletEnabled val="1"/>
        </dgm:presLayoutVars>
      </dgm:prSet>
      <dgm:spPr/>
      <dgm:t>
        <a:bodyPr/>
        <a:lstStyle/>
        <a:p>
          <a:endParaRPr lang="es-MX"/>
        </a:p>
      </dgm:t>
    </dgm:pt>
    <dgm:pt modelId="{9A46F10D-4487-4B1C-9DBF-3CD8C2B2239B}" type="pres">
      <dgm:prSet presAssocID="{15F63EF4-FD96-4528-B2EC-743C1C8BD003}" presName="Accent2" presStyleCnt="0"/>
      <dgm:spPr/>
    </dgm:pt>
    <dgm:pt modelId="{5E030F99-2000-45A8-9464-80BF8CA89F8F}" type="pres">
      <dgm:prSet presAssocID="{15F63EF4-FD96-4528-B2EC-743C1C8BD003}" presName="Accent" presStyleLbl="node1" presStyleIdx="1" presStyleCnt="3"/>
      <dgm:spPr/>
    </dgm:pt>
    <dgm:pt modelId="{2C396425-649E-49C8-A41A-7DD7D64F8549}" type="pres">
      <dgm:prSet presAssocID="{15F63EF4-FD96-4528-B2EC-743C1C8BD003}" presName="Parent2" presStyleLbl="revTx" presStyleIdx="1" presStyleCnt="3" custScaleX="286786">
        <dgm:presLayoutVars>
          <dgm:chMax val="1"/>
          <dgm:chPref val="1"/>
          <dgm:bulletEnabled val="1"/>
        </dgm:presLayoutVars>
      </dgm:prSet>
      <dgm:spPr/>
      <dgm:t>
        <a:bodyPr/>
        <a:lstStyle/>
        <a:p>
          <a:endParaRPr lang="es-MX"/>
        </a:p>
      </dgm:t>
    </dgm:pt>
    <dgm:pt modelId="{3816F40D-F3F4-4EF0-BABB-41E42EBBF5F0}" type="pres">
      <dgm:prSet presAssocID="{97E512E3-47EE-4B56-BDBC-065186C825E2}" presName="Accent3" presStyleCnt="0"/>
      <dgm:spPr/>
    </dgm:pt>
    <dgm:pt modelId="{12EBEC31-CC00-426D-9324-BD86E2498BED}" type="pres">
      <dgm:prSet presAssocID="{97E512E3-47EE-4B56-BDBC-065186C825E2}" presName="Accent" presStyleLbl="node1" presStyleIdx="2" presStyleCnt="3"/>
      <dgm:spPr/>
    </dgm:pt>
    <dgm:pt modelId="{A416C6C0-A504-46A2-9E09-78BA11B31FF9}" type="pres">
      <dgm:prSet presAssocID="{97E512E3-47EE-4B56-BDBC-065186C825E2}" presName="Parent3" presStyleLbl="revTx" presStyleIdx="2" presStyleCnt="3" custScaleX="231092">
        <dgm:presLayoutVars>
          <dgm:chMax val="1"/>
          <dgm:chPref val="1"/>
          <dgm:bulletEnabled val="1"/>
        </dgm:presLayoutVars>
      </dgm:prSet>
      <dgm:spPr/>
      <dgm:t>
        <a:bodyPr/>
        <a:lstStyle/>
        <a:p>
          <a:endParaRPr lang="es-MX"/>
        </a:p>
      </dgm:t>
    </dgm:pt>
  </dgm:ptLst>
  <dgm:cxnLst>
    <dgm:cxn modelId="{6A573B21-059F-4089-974F-A148884E8847}" type="presOf" srcId="{A4921875-1F5D-4261-A1C8-ABBA17FC4C2A}" destId="{44F406B7-9F1A-4933-AE24-B449B2474386}" srcOrd="0" destOrd="0" presId="urn:microsoft.com/office/officeart/2009/layout/CircleArrowProcess"/>
    <dgm:cxn modelId="{6BE3FF6E-9079-48BC-99F6-9B75B3A5E374}" type="presOf" srcId="{15F63EF4-FD96-4528-B2EC-743C1C8BD003}" destId="{2C396425-649E-49C8-A41A-7DD7D64F8549}" srcOrd="0" destOrd="0" presId="urn:microsoft.com/office/officeart/2009/layout/CircleArrowProcess"/>
    <dgm:cxn modelId="{D88931E0-7547-4863-999A-3D87C039C7F5}" type="presOf" srcId="{97E512E3-47EE-4B56-BDBC-065186C825E2}" destId="{A416C6C0-A504-46A2-9E09-78BA11B31FF9}" srcOrd="0" destOrd="0" presId="urn:microsoft.com/office/officeart/2009/layout/CircleArrowProcess"/>
    <dgm:cxn modelId="{AF6BD044-7222-4BAA-AAA5-E5EF33E66C32}" type="presOf" srcId="{4D861210-1ADB-4F39-9871-29EF29ADC1D9}" destId="{A9F0B34C-222F-4DCD-A095-076E664FA42A}" srcOrd="0" destOrd="0" presId="urn:microsoft.com/office/officeart/2009/layout/CircleArrowProcess"/>
    <dgm:cxn modelId="{AC6298FA-9AFA-4317-8855-30014636D49B}" srcId="{4D861210-1ADB-4F39-9871-29EF29ADC1D9}" destId="{15F63EF4-FD96-4528-B2EC-743C1C8BD003}" srcOrd="1" destOrd="0" parTransId="{63D89D1A-CB97-4B00-9054-A11D445594D5}" sibTransId="{E67B8E6D-FDE8-4C58-B2D9-073A23F17C08}"/>
    <dgm:cxn modelId="{778C3E2B-D797-4DD9-B467-2076FEE85BFC}" srcId="{4D861210-1ADB-4F39-9871-29EF29ADC1D9}" destId="{97E512E3-47EE-4B56-BDBC-065186C825E2}" srcOrd="2" destOrd="0" parTransId="{935AFE0B-C190-4A00-AFCA-EE489CB3AAD8}" sibTransId="{54B10BFD-069D-4B61-A385-87C8E81F96E3}"/>
    <dgm:cxn modelId="{C7C85016-9029-4EC5-9A1B-1EC742803BD3}" srcId="{4D861210-1ADB-4F39-9871-29EF29ADC1D9}" destId="{A4921875-1F5D-4261-A1C8-ABBA17FC4C2A}" srcOrd="0" destOrd="0" parTransId="{C99AF6A1-B305-4271-A969-4CC2831ADD08}" sibTransId="{6D9B6459-E150-4703-9CE1-D9B3F8481549}"/>
    <dgm:cxn modelId="{6810565F-C065-4F20-91B4-5C9383573171}" type="presParOf" srcId="{A9F0B34C-222F-4DCD-A095-076E664FA42A}" destId="{088E0C23-31AF-4D2C-9DD5-C751F8B51167}" srcOrd="0" destOrd="0" presId="urn:microsoft.com/office/officeart/2009/layout/CircleArrowProcess"/>
    <dgm:cxn modelId="{3DFE712B-26A8-41F3-91C2-7DF0846CFFD7}" type="presParOf" srcId="{088E0C23-31AF-4D2C-9DD5-C751F8B51167}" destId="{CFF82D27-4884-4513-98BA-0F914FABAE8E}" srcOrd="0" destOrd="0" presId="urn:microsoft.com/office/officeart/2009/layout/CircleArrowProcess"/>
    <dgm:cxn modelId="{08EE6AEA-BA04-4E95-89D2-34BD079E2FF0}" type="presParOf" srcId="{A9F0B34C-222F-4DCD-A095-076E664FA42A}" destId="{44F406B7-9F1A-4933-AE24-B449B2474386}" srcOrd="1" destOrd="0" presId="urn:microsoft.com/office/officeart/2009/layout/CircleArrowProcess"/>
    <dgm:cxn modelId="{E129DFD8-4716-4561-AC6B-2F767E91A152}" type="presParOf" srcId="{A9F0B34C-222F-4DCD-A095-076E664FA42A}" destId="{9A46F10D-4487-4B1C-9DBF-3CD8C2B2239B}" srcOrd="2" destOrd="0" presId="urn:microsoft.com/office/officeart/2009/layout/CircleArrowProcess"/>
    <dgm:cxn modelId="{E92A19FB-D456-40B4-919E-062719A848DF}" type="presParOf" srcId="{9A46F10D-4487-4B1C-9DBF-3CD8C2B2239B}" destId="{5E030F99-2000-45A8-9464-80BF8CA89F8F}" srcOrd="0" destOrd="0" presId="urn:microsoft.com/office/officeart/2009/layout/CircleArrowProcess"/>
    <dgm:cxn modelId="{144CD45C-EDAA-49A6-A367-4D305F67D961}" type="presParOf" srcId="{A9F0B34C-222F-4DCD-A095-076E664FA42A}" destId="{2C396425-649E-49C8-A41A-7DD7D64F8549}" srcOrd="3" destOrd="0" presId="urn:microsoft.com/office/officeart/2009/layout/CircleArrowProcess"/>
    <dgm:cxn modelId="{21E1A041-B510-4E78-A8DA-EBCE369D0C1A}" type="presParOf" srcId="{A9F0B34C-222F-4DCD-A095-076E664FA42A}" destId="{3816F40D-F3F4-4EF0-BABB-41E42EBBF5F0}" srcOrd="4" destOrd="0" presId="urn:microsoft.com/office/officeart/2009/layout/CircleArrowProcess"/>
    <dgm:cxn modelId="{ABCB5279-1BD8-476A-876C-59C23ECED79B}" type="presParOf" srcId="{3816F40D-F3F4-4EF0-BABB-41E42EBBF5F0}" destId="{12EBEC31-CC00-426D-9324-BD86E2498BED}" srcOrd="0" destOrd="0" presId="urn:microsoft.com/office/officeart/2009/layout/CircleArrowProcess"/>
    <dgm:cxn modelId="{8EC69C90-E63F-4D08-A509-8FAC5E2C943F}" type="presParOf" srcId="{A9F0B34C-222F-4DCD-A095-076E664FA42A}" destId="{A416C6C0-A504-46A2-9E09-78BA11B31FF9}" srcOrd="5"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F82D27-4884-4513-98BA-0F914FABAE8E}">
      <dsp:nvSpPr>
        <dsp:cNvPr id="0" name=""/>
        <dsp:cNvSpPr/>
      </dsp:nvSpPr>
      <dsp:spPr>
        <a:xfrm>
          <a:off x="1848798" y="0"/>
          <a:ext cx="2608149" cy="2608546"/>
        </a:xfrm>
        <a:prstGeom prst="circularArrow">
          <a:avLst>
            <a:gd name="adj1" fmla="val 10980"/>
            <a:gd name="adj2" fmla="val 1142322"/>
            <a:gd name="adj3" fmla="val 4500000"/>
            <a:gd name="adj4" fmla="val 10800000"/>
            <a:gd name="adj5" fmla="val 125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F406B7-9F1A-4933-AE24-B449B2474386}">
      <dsp:nvSpPr>
        <dsp:cNvPr id="0" name=""/>
        <dsp:cNvSpPr/>
      </dsp:nvSpPr>
      <dsp:spPr>
        <a:xfrm>
          <a:off x="1791231" y="817074"/>
          <a:ext cx="2717405"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Título primero</a:t>
          </a:r>
        </a:p>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Objetivo y definiciones de la ley </a:t>
          </a:r>
          <a:endParaRPr lang="es-MX" sz="1800" b="1" kern="1200" dirty="0">
            <a:latin typeface="Arial" panose="020B0604020202020204" pitchFamily="34" charset="0"/>
            <a:cs typeface="Arial" panose="020B0604020202020204" pitchFamily="34" charset="0"/>
          </a:endParaRPr>
        </a:p>
      </dsp:txBody>
      <dsp:txXfrm>
        <a:off x="1791231" y="817074"/>
        <a:ext cx="2717405" cy="724475"/>
      </dsp:txXfrm>
    </dsp:sp>
    <dsp:sp modelId="{5E030F99-2000-45A8-9464-80BF8CA89F8F}">
      <dsp:nvSpPr>
        <dsp:cNvPr id="0" name=""/>
        <dsp:cNvSpPr/>
      </dsp:nvSpPr>
      <dsp:spPr>
        <a:xfrm>
          <a:off x="1124394" y="1498803"/>
          <a:ext cx="2608149" cy="2608546"/>
        </a:xfrm>
        <a:prstGeom prst="leftCircularArrow">
          <a:avLst>
            <a:gd name="adj1" fmla="val 10980"/>
            <a:gd name="adj2" fmla="val 1142322"/>
            <a:gd name="adj3" fmla="val 6300000"/>
            <a:gd name="adj4" fmla="val 18900000"/>
            <a:gd name="adj5" fmla="val 125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396425-649E-49C8-A41A-7DD7D64F8549}">
      <dsp:nvSpPr>
        <dsp:cNvPr id="0" name=""/>
        <dsp:cNvSpPr/>
      </dsp:nvSpPr>
      <dsp:spPr>
        <a:xfrm>
          <a:off x="1011721" y="2449237"/>
          <a:ext cx="2833494"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Título segundo</a:t>
          </a:r>
        </a:p>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De la rectoría de la armonización contable </a:t>
          </a:r>
          <a:endParaRPr lang="es-MX" sz="1800" kern="1200" dirty="0"/>
        </a:p>
      </dsp:txBody>
      <dsp:txXfrm>
        <a:off x="1011721" y="2449237"/>
        <a:ext cx="2833494" cy="724475"/>
      </dsp:txXfrm>
    </dsp:sp>
    <dsp:sp modelId="{12EBEC31-CC00-426D-9324-BD86E2498BED}">
      <dsp:nvSpPr>
        <dsp:cNvPr id="0" name=""/>
        <dsp:cNvSpPr/>
      </dsp:nvSpPr>
      <dsp:spPr>
        <a:xfrm>
          <a:off x="2034430" y="3176964"/>
          <a:ext cx="2240804" cy="2241702"/>
        </a:xfrm>
        <a:prstGeom prst="blockArc">
          <a:avLst>
            <a:gd name="adj1" fmla="val 13500000"/>
            <a:gd name="adj2" fmla="val 10800000"/>
            <a:gd name="adj3" fmla="val 1274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16C6C0-A504-46A2-9E09-78BA11B31FF9}">
      <dsp:nvSpPr>
        <dsp:cNvPr id="0" name=""/>
        <dsp:cNvSpPr/>
      </dsp:nvSpPr>
      <dsp:spPr>
        <a:xfrm>
          <a:off x="1478756" y="3958878"/>
          <a:ext cx="3349212"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Título Tercero</a:t>
          </a:r>
        </a:p>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De la contabilidad gubernamental </a:t>
          </a:r>
          <a:endParaRPr lang="es-MX" sz="1800" kern="1200" dirty="0"/>
        </a:p>
      </dsp:txBody>
      <dsp:txXfrm>
        <a:off x="1478756" y="3958878"/>
        <a:ext cx="3349212" cy="7244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F82D27-4884-4513-98BA-0F914FABAE8E}">
      <dsp:nvSpPr>
        <dsp:cNvPr id="0" name=""/>
        <dsp:cNvSpPr/>
      </dsp:nvSpPr>
      <dsp:spPr>
        <a:xfrm>
          <a:off x="1930477" y="0"/>
          <a:ext cx="2608149" cy="2608546"/>
        </a:xfrm>
        <a:prstGeom prst="circularArrow">
          <a:avLst>
            <a:gd name="adj1" fmla="val 10980"/>
            <a:gd name="adj2" fmla="val 1142322"/>
            <a:gd name="adj3" fmla="val 4500000"/>
            <a:gd name="adj4" fmla="val 10800000"/>
            <a:gd name="adj5" fmla="val 125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F406B7-9F1A-4933-AE24-B449B2474386}">
      <dsp:nvSpPr>
        <dsp:cNvPr id="0" name=""/>
        <dsp:cNvSpPr/>
      </dsp:nvSpPr>
      <dsp:spPr>
        <a:xfrm>
          <a:off x="1055492" y="817074"/>
          <a:ext cx="4352243"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Título cuarto</a:t>
          </a:r>
        </a:p>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De la información financiera gubernamental y la cuenta pública </a:t>
          </a:r>
          <a:endParaRPr lang="es-MX" sz="1800" b="1" kern="1200" dirty="0">
            <a:latin typeface="Arial" panose="020B0604020202020204" pitchFamily="34" charset="0"/>
            <a:cs typeface="Arial" panose="020B0604020202020204" pitchFamily="34" charset="0"/>
          </a:endParaRPr>
        </a:p>
      </dsp:txBody>
      <dsp:txXfrm>
        <a:off x="1055492" y="817074"/>
        <a:ext cx="4352243" cy="724475"/>
      </dsp:txXfrm>
    </dsp:sp>
    <dsp:sp modelId="{5E030F99-2000-45A8-9464-80BF8CA89F8F}">
      <dsp:nvSpPr>
        <dsp:cNvPr id="0" name=""/>
        <dsp:cNvSpPr/>
      </dsp:nvSpPr>
      <dsp:spPr>
        <a:xfrm>
          <a:off x="1206073" y="1498803"/>
          <a:ext cx="2608149" cy="2608546"/>
        </a:xfrm>
        <a:prstGeom prst="leftCircularArrow">
          <a:avLst>
            <a:gd name="adj1" fmla="val 10980"/>
            <a:gd name="adj2" fmla="val 1142322"/>
            <a:gd name="adj3" fmla="val 6300000"/>
            <a:gd name="adj4" fmla="val 18900000"/>
            <a:gd name="adj5" fmla="val 12500"/>
          </a:avLst>
        </a:prstGeom>
        <a:solidFill>
          <a:schemeClr val="accent4">
            <a:hueOff val="-455917"/>
            <a:satOff val="-2303"/>
            <a:lumOff val="-323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396425-649E-49C8-A41A-7DD7D64F8549}">
      <dsp:nvSpPr>
        <dsp:cNvPr id="0" name=""/>
        <dsp:cNvSpPr/>
      </dsp:nvSpPr>
      <dsp:spPr>
        <a:xfrm>
          <a:off x="431955" y="2449237"/>
          <a:ext cx="4156384"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Título quinto</a:t>
          </a:r>
        </a:p>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De transparencia y difusión de la información financiera </a:t>
          </a:r>
          <a:endParaRPr lang="es-MX" sz="1800" kern="1200" dirty="0"/>
        </a:p>
      </dsp:txBody>
      <dsp:txXfrm>
        <a:off x="431955" y="2449237"/>
        <a:ext cx="4156384" cy="724475"/>
      </dsp:txXfrm>
    </dsp:sp>
    <dsp:sp modelId="{12EBEC31-CC00-426D-9324-BD86E2498BED}">
      <dsp:nvSpPr>
        <dsp:cNvPr id="0" name=""/>
        <dsp:cNvSpPr/>
      </dsp:nvSpPr>
      <dsp:spPr>
        <a:xfrm>
          <a:off x="2116109" y="3176964"/>
          <a:ext cx="2240804" cy="2241702"/>
        </a:xfrm>
        <a:prstGeom prst="blockArc">
          <a:avLst>
            <a:gd name="adj1" fmla="val 13500000"/>
            <a:gd name="adj2" fmla="val 10800000"/>
            <a:gd name="adj3" fmla="val 12740"/>
          </a:avLst>
        </a:prstGeom>
        <a:solidFill>
          <a:schemeClr val="accent4">
            <a:hueOff val="-911834"/>
            <a:satOff val="-4605"/>
            <a:lumOff val="-647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16C6C0-A504-46A2-9E09-78BA11B31FF9}">
      <dsp:nvSpPr>
        <dsp:cNvPr id="0" name=""/>
        <dsp:cNvSpPr/>
      </dsp:nvSpPr>
      <dsp:spPr>
        <a:xfrm>
          <a:off x="1560435" y="3958878"/>
          <a:ext cx="3349212"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Título sexto </a:t>
          </a:r>
        </a:p>
        <a:p>
          <a:pPr lvl="0" algn="ctr" defTabSz="80010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De las sanciones </a:t>
          </a:r>
          <a:endParaRPr lang="es-MX" sz="1800" kern="1200" dirty="0"/>
        </a:p>
      </dsp:txBody>
      <dsp:txXfrm>
        <a:off x="1560435" y="3958878"/>
        <a:ext cx="3349212" cy="724475"/>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6A6076-6AF2-4F1A-9513-0A853B5FC7AD}" type="datetimeFigureOut">
              <a:rPr lang="es-MX" smtClean="0"/>
              <a:t>28/09/2018</a:t>
            </a:fld>
            <a:endParaRPr lang="es-MX"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7EF409-FD45-4E12-9360-CF0074D4F6B8}" type="slidenum">
              <a:rPr lang="es-MX" smtClean="0"/>
              <a:t>‹Nº›</a:t>
            </a:fld>
            <a:endParaRPr lang="es-MX" dirty="0"/>
          </a:p>
        </p:txBody>
      </p:sp>
    </p:spTree>
    <p:extLst>
      <p:ext uri="{BB962C8B-B14F-4D97-AF65-F5344CB8AC3E}">
        <p14:creationId xmlns:p14="http://schemas.microsoft.com/office/powerpoint/2010/main" val="281869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BB26880-BF50-4CB0-A25B-1C7989E6375D}" type="slidenum">
              <a:rPr lang="es-MX" smtClean="0"/>
              <a:pPr/>
              <a:t>1</a:t>
            </a:fld>
            <a:endParaRPr lang="es-MX" dirty="0"/>
          </a:p>
        </p:txBody>
      </p:sp>
    </p:spTree>
    <p:extLst>
      <p:ext uri="{BB962C8B-B14F-4D97-AF65-F5344CB8AC3E}">
        <p14:creationId xmlns:p14="http://schemas.microsoft.com/office/powerpoint/2010/main" val="1991156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1357433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1808523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85365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1359028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295227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213150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2200608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3357288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3883869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237718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2458670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3747456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560913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4005583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2430791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797F7CD-E955-482D-ABDE-0F3E05C2711C}"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0858A6B2-4D56-47BD-BE0E-355168D27889}" type="slidenum">
              <a:rPr lang="es-MX" smtClean="0"/>
              <a:t>‹Nº›</a:t>
            </a:fld>
            <a:endParaRPr lang="es-MX" dirty="0"/>
          </a:p>
        </p:txBody>
      </p:sp>
    </p:spTree>
    <p:extLst>
      <p:ext uri="{BB962C8B-B14F-4D97-AF65-F5344CB8AC3E}">
        <p14:creationId xmlns:p14="http://schemas.microsoft.com/office/powerpoint/2010/main" val="3882998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797F7CD-E955-482D-ABDE-0F3E05C2711C}" type="datetimeFigureOut">
              <a:rPr lang="es-MX" smtClean="0"/>
              <a:t>28/09/2018</a:t>
            </a:fld>
            <a:endParaRPr lang="es-MX"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858A6B2-4D56-47BD-BE0E-355168D27889}" type="slidenum">
              <a:rPr lang="es-MX" smtClean="0"/>
              <a:t>‹Nº›</a:t>
            </a:fld>
            <a:endParaRPr lang="es-MX" dirty="0"/>
          </a:p>
        </p:txBody>
      </p:sp>
    </p:spTree>
    <p:extLst>
      <p:ext uri="{BB962C8B-B14F-4D97-AF65-F5344CB8AC3E}">
        <p14:creationId xmlns:p14="http://schemas.microsoft.com/office/powerpoint/2010/main" val="9069846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hacienda.gob.mx/ApartadosHaciendaParaTodos/aportaciones/28/participaciones.html"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hacienda.gob.mx/ApartadosHaciendaParaTodos/aportaciones/33/aportaciones.html"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hyperlink" Target="http://www.conac.gob.mx/es/CONAC/Normatividad_Vigente" TargetMode="External"/><Relationship Id="rId2" Type="http://schemas.openxmlformats.org/officeDocument/2006/relationships/hyperlink" Target="http://hacienda.gob.mx/ApartadosHaciendaParaTodos/aportaciones/33/aportaciones.html" TargetMode="External"/><Relationship Id="rId1" Type="http://schemas.openxmlformats.org/officeDocument/2006/relationships/slideLayout" Target="../slideLayouts/slideLayout1.xml"/><Relationship Id="rId4" Type="http://schemas.openxmlformats.org/officeDocument/2006/relationships/hyperlink" Target="http://hacienda.gob.mx/ApartadosHaciendaParaTodos/aportaciones/28/participaciones.htm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conac.gob.mx/es/CONAC/Normatividad_Vigent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631505" y="1125266"/>
            <a:ext cx="8696325" cy="769441"/>
          </a:xfrm>
          <a:prstGeom prst="rect">
            <a:avLst/>
          </a:prstGeom>
          <a:noFill/>
        </p:spPr>
        <p:txBody>
          <a:bodyPr wrap="square" rtlCol="0">
            <a:spAutoFit/>
          </a:bodyPr>
          <a:lstStyle/>
          <a:p>
            <a:pPr algn="ctr"/>
            <a:r>
              <a:rPr lang="es-MX" sz="2400" b="1" dirty="0">
                <a:latin typeface="Arial" panose="020B0604020202020204" pitchFamily="34" charset="0"/>
                <a:cs typeface="Arial" panose="020B0604020202020204" pitchFamily="34" charset="0"/>
              </a:rPr>
              <a:t>Universidad Autónoma del Estado de México </a:t>
            </a:r>
          </a:p>
          <a:p>
            <a:pPr algn="ctr"/>
            <a:r>
              <a:rPr lang="es-MX" sz="2000" b="1" dirty="0">
                <a:latin typeface="Arial" panose="020B0604020202020204" pitchFamily="34" charset="0"/>
                <a:cs typeface="Arial" panose="020B0604020202020204" pitchFamily="34" charset="0"/>
              </a:rPr>
              <a:t>Centro Universitario UAEM Valle de Chalco </a:t>
            </a:r>
          </a:p>
        </p:txBody>
      </p:sp>
      <p:sp>
        <p:nvSpPr>
          <p:cNvPr id="7" name="CuadroTexto 6"/>
          <p:cNvSpPr txBox="1"/>
          <p:nvPr/>
        </p:nvSpPr>
        <p:spPr>
          <a:xfrm>
            <a:off x="2278597" y="2233710"/>
            <a:ext cx="7616205" cy="3108543"/>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Contabilidad Gubernamental </a:t>
            </a:r>
            <a:endParaRPr lang="es-MX" sz="2800" b="1" dirty="0" smtClean="0">
              <a:latin typeface="Arial" panose="020B0604020202020204" pitchFamily="34" charset="0"/>
              <a:cs typeface="Arial" panose="020B0604020202020204" pitchFamily="34" charset="0"/>
            </a:endParaRPr>
          </a:p>
          <a:p>
            <a:pPr algn="ctr"/>
            <a:r>
              <a:rPr lang="es-MX" sz="2800" b="1" dirty="0" smtClean="0">
                <a:latin typeface="Arial" panose="020B0604020202020204" pitchFamily="34" charset="0"/>
                <a:cs typeface="Arial" panose="020B0604020202020204" pitchFamily="34" charset="0"/>
              </a:rPr>
              <a:t>Número de créditos: 6</a:t>
            </a:r>
            <a:endParaRPr lang="es-MX" sz="2800" b="1" dirty="0">
              <a:latin typeface="Arial" panose="020B0604020202020204" pitchFamily="34" charset="0"/>
              <a:cs typeface="Arial" panose="020B0604020202020204" pitchFamily="34" charset="0"/>
            </a:endParaRPr>
          </a:p>
          <a:p>
            <a:pPr algn="ctr"/>
            <a:endParaRPr lang="es-MX" sz="2800" b="1" dirty="0">
              <a:latin typeface="Arial" panose="020B0604020202020204" pitchFamily="34" charset="0"/>
              <a:cs typeface="Arial" panose="020B0604020202020204" pitchFamily="34" charset="0"/>
            </a:endParaRPr>
          </a:p>
          <a:p>
            <a:pPr algn="ctr"/>
            <a:r>
              <a:rPr lang="es-MX" sz="2800" b="1" dirty="0">
                <a:latin typeface="Arial" panose="020B0604020202020204" pitchFamily="34" charset="0"/>
                <a:cs typeface="Arial" panose="020B0604020202020204" pitchFamily="34" charset="0"/>
              </a:rPr>
              <a:t>Licenciatura en Contaduría</a:t>
            </a:r>
          </a:p>
          <a:p>
            <a:pPr algn="ctr"/>
            <a:r>
              <a:rPr lang="es-MX" b="1" dirty="0">
                <a:latin typeface="Arial" panose="020B0604020202020204" pitchFamily="34" charset="0"/>
                <a:cs typeface="Arial" panose="020B0604020202020204" pitchFamily="34" charset="0"/>
              </a:rPr>
              <a:t>Periodo escolar: </a:t>
            </a:r>
            <a:r>
              <a:rPr lang="es-MX" b="1" dirty="0" smtClean="0">
                <a:latin typeface="Arial" panose="020B0604020202020204" pitchFamily="34" charset="0"/>
                <a:cs typeface="Arial" panose="020B0604020202020204" pitchFamily="34" charset="0"/>
              </a:rPr>
              <a:t>2018A (Febrero </a:t>
            </a:r>
            <a:r>
              <a:rPr lang="es-MX" b="1" dirty="0">
                <a:latin typeface="Arial" panose="020B0604020202020204" pitchFamily="34" charset="0"/>
                <a:cs typeface="Arial" panose="020B0604020202020204" pitchFamily="34" charset="0"/>
              </a:rPr>
              <a:t>– </a:t>
            </a:r>
            <a:r>
              <a:rPr lang="es-MX" b="1" dirty="0" smtClean="0">
                <a:latin typeface="Arial" panose="020B0604020202020204" pitchFamily="34" charset="0"/>
                <a:cs typeface="Arial" panose="020B0604020202020204" pitchFamily="34" charset="0"/>
              </a:rPr>
              <a:t>Julio 2018)</a:t>
            </a:r>
            <a:endParaRPr lang="es-MX" b="1" dirty="0" smtClean="0">
              <a:latin typeface="Arial" panose="020B0604020202020204" pitchFamily="34" charset="0"/>
              <a:cs typeface="Arial" panose="020B0604020202020204" pitchFamily="34" charset="0"/>
            </a:endParaRPr>
          </a:p>
          <a:p>
            <a:pPr algn="ctr"/>
            <a:endParaRPr lang="es-MX" b="1" dirty="0">
              <a:latin typeface="Arial" panose="020B0604020202020204" pitchFamily="34" charset="0"/>
              <a:cs typeface="Arial" panose="020B0604020202020204" pitchFamily="34" charset="0"/>
            </a:endParaRPr>
          </a:p>
          <a:p>
            <a:pPr algn="ctr"/>
            <a:r>
              <a:rPr lang="es-MX" sz="2400" b="1" dirty="0" smtClean="0">
                <a:latin typeface="Arial" panose="020B0604020202020204" pitchFamily="34" charset="0"/>
                <a:cs typeface="Arial" panose="020B0604020202020204" pitchFamily="34" charset="0"/>
              </a:rPr>
              <a:t>“</a:t>
            </a:r>
            <a:r>
              <a:rPr lang="es-MX" sz="2400" b="1" dirty="0">
                <a:latin typeface="Arial" panose="020B0604020202020204" pitchFamily="34" charset="0"/>
                <a:cs typeface="Arial" panose="020B0604020202020204" pitchFamily="34" charset="0"/>
              </a:rPr>
              <a:t>Contabilidad Gubernamental y Consejo de Nacional de Armonización Contable (CONAC</a:t>
            </a:r>
            <a:r>
              <a:rPr lang="es-MX" sz="2400" b="1" dirty="0" smtClean="0">
                <a:latin typeface="Arial" panose="020B0604020202020204" pitchFamily="34" charset="0"/>
                <a:cs typeface="Arial" panose="020B0604020202020204" pitchFamily="34" charset="0"/>
              </a:rPr>
              <a:t>)”</a:t>
            </a:r>
            <a:r>
              <a:rPr lang="es-MX" sz="2400" b="1" dirty="0" smtClean="0">
                <a:latin typeface="Arial" panose="020B0604020202020204" pitchFamily="34" charset="0"/>
                <a:cs typeface="Arial" panose="020B0604020202020204" pitchFamily="34" charset="0"/>
              </a:rPr>
              <a:t> </a:t>
            </a:r>
            <a:endParaRPr lang="es-MX" sz="2400" b="1" dirty="0">
              <a:latin typeface="Arial" panose="020B0604020202020204" pitchFamily="34" charset="0"/>
              <a:cs typeface="Arial" panose="020B0604020202020204" pitchFamily="34" charset="0"/>
            </a:endParaRPr>
          </a:p>
        </p:txBody>
      </p:sp>
      <p:sp>
        <p:nvSpPr>
          <p:cNvPr id="8" name="Rectángulo 7"/>
          <p:cNvSpPr/>
          <p:nvPr/>
        </p:nvSpPr>
        <p:spPr>
          <a:xfrm>
            <a:off x="3316581" y="5324133"/>
            <a:ext cx="5553123" cy="461665"/>
          </a:xfrm>
          <a:prstGeom prst="rect">
            <a:avLst/>
          </a:prstGeom>
        </p:spPr>
        <p:txBody>
          <a:bodyPr wrap="none">
            <a:spAutoFit/>
          </a:bodyPr>
          <a:lstStyle/>
          <a:p>
            <a:pPr algn="ctr"/>
            <a:r>
              <a:rPr lang="es-MX" sz="2400" b="1" dirty="0">
                <a:latin typeface="Arial" panose="020B0604020202020204" pitchFamily="34" charset="0"/>
                <a:cs typeface="Arial" panose="020B0604020202020204" pitchFamily="34" charset="0"/>
              </a:rPr>
              <a:t>Material de apoyo visual proyectable</a:t>
            </a:r>
          </a:p>
        </p:txBody>
      </p:sp>
      <p:sp>
        <p:nvSpPr>
          <p:cNvPr id="9" name="CuadroTexto 8"/>
          <p:cNvSpPr txBox="1"/>
          <p:nvPr/>
        </p:nvSpPr>
        <p:spPr>
          <a:xfrm>
            <a:off x="8817525" y="6414096"/>
            <a:ext cx="2808312" cy="400110"/>
          </a:xfrm>
          <a:prstGeom prst="rect">
            <a:avLst/>
          </a:prstGeom>
          <a:noFill/>
        </p:spPr>
        <p:txBody>
          <a:bodyPr wrap="square" rtlCol="0">
            <a:spAutoFit/>
          </a:bodyPr>
          <a:lstStyle/>
          <a:p>
            <a:pPr algn="ctr"/>
            <a:r>
              <a:rPr lang="es-MX" sz="2000" b="1" dirty="0" smtClean="0">
                <a:latin typeface="Arial" panose="020B0604020202020204" pitchFamily="34" charset="0"/>
                <a:cs typeface="Arial" panose="020B0604020202020204" pitchFamily="34" charset="0"/>
              </a:rPr>
              <a:t>Septiembre 2018</a:t>
            </a:r>
            <a:endParaRPr lang="es-MX" sz="2000" b="1" dirty="0">
              <a:latin typeface="Arial" panose="020B0604020202020204" pitchFamily="34" charset="0"/>
              <a:cs typeface="Arial" panose="020B0604020202020204" pitchFamily="34" charset="0"/>
            </a:endParaRPr>
          </a:p>
        </p:txBody>
      </p:sp>
      <p:sp>
        <p:nvSpPr>
          <p:cNvPr id="10" name="CuadroTexto 9"/>
          <p:cNvSpPr txBox="1"/>
          <p:nvPr/>
        </p:nvSpPr>
        <p:spPr>
          <a:xfrm>
            <a:off x="6268742" y="5970464"/>
            <a:ext cx="5040560" cy="400110"/>
          </a:xfrm>
          <a:prstGeom prst="rect">
            <a:avLst/>
          </a:prstGeom>
          <a:noFill/>
        </p:spPr>
        <p:txBody>
          <a:bodyPr wrap="square" rtlCol="0">
            <a:spAutoFit/>
          </a:bodyPr>
          <a:lstStyle/>
          <a:p>
            <a:pPr algn="r"/>
            <a:r>
              <a:rPr lang="es-MX" sz="2000" b="1" dirty="0">
                <a:latin typeface="Arial" panose="020B0604020202020204" pitchFamily="34" charset="0"/>
                <a:cs typeface="Arial" panose="020B0604020202020204" pitchFamily="34" charset="0"/>
              </a:rPr>
              <a:t>Dra. en A.D. Verónica Loera Suárez </a:t>
            </a:r>
          </a:p>
        </p:txBody>
      </p:sp>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71734"/>
            <a:ext cx="12173398" cy="1053531"/>
          </a:xfrm>
          <a:prstGeom prst="rect">
            <a:avLst/>
          </a:prstGeom>
        </p:spPr>
      </p:pic>
      <p:pic>
        <p:nvPicPr>
          <p:cNvPr id="14" name="Picture 11" descr="IMAGENinstXICOcolor"/>
          <p:cNvPicPr>
            <a:picLocks noChangeAspect="1" noChangeArrowheads="1"/>
          </p:cNvPicPr>
          <p:nvPr/>
        </p:nvPicPr>
        <p:blipFill>
          <a:blip r:embed="rId4">
            <a:lum bright="6000"/>
            <a:extLst>
              <a:ext uri="{28A0092B-C50C-407E-A947-70E740481C1C}">
                <a14:useLocalDpi xmlns:a14="http://schemas.microsoft.com/office/drawing/2010/main" val="0"/>
              </a:ext>
            </a:extLst>
          </a:blip>
          <a:srcRect/>
          <a:stretch>
            <a:fillRect/>
          </a:stretch>
        </p:blipFill>
        <p:spPr bwMode="auto">
          <a:xfrm>
            <a:off x="11309302" y="5601132"/>
            <a:ext cx="864096" cy="125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4320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259134" y="160337"/>
            <a:ext cx="9305364" cy="861774"/>
          </a:xfrm>
          <a:prstGeom prst="rect">
            <a:avLst/>
          </a:prstGeom>
          <a:solidFill>
            <a:schemeClr val="accent1">
              <a:lumMod val="50000"/>
            </a:schemeClr>
          </a:solidFill>
        </p:spPr>
        <p:txBody>
          <a:bodyPr wrap="square" rtlCol="0">
            <a:spAutoFit/>
          </a:bodyPr>
          <a:lstStyle/>
          <a:p>
            <a:pPr algn="ctr"/>
            <a:r>
              <a:rPr lang="es-MX" sz="3200" dirty="0" smtClean="0">
                <a:solidFill>
                  <a:schemeClr val="bg1"/>
                </a:solidFill>
                <a:latin typeface="Arial" panose="020B0604020202020204" pitchFamily="34" charset="0"/>
                <a:cs typeface="Arial" panose="020B0604020202020204" pitchFamily="34" charset="0"/>
              </a:rPr>
              <a:t>¿Qué es la armonización? </a:t>
            </a:r>
          </a:p>
          <a:p>
            <a:pPr algn="ctr"/>
            <a:r>
              <a:rPr lang="es-MX" dirty="0" smtClean="0">
                <a:solidFill>
                  <a:schemeClr val="bg1"/>
                </a:solidFill>
                <a:latin typeface="Arial" panose="020B0604020202020204" pitchFamily="34" charset="0"/>
                <a:cs typeface="Arial" panose="020B0604020202020204" pitchFamily="34" charset="0"/>
              </a:rPr>
              <a:t>Art. 4 LGCB Frac. I</a:t>
            </a:r>
            <a:endParaRPr lang="es-MX"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4275860" y="1487059"/>
            <a:ext cx="7782790" cy="4456348"/>
          </a:xfrm>
          <a:prstGeom prst="rect">
            <a:avLst/>
          </a:prstGeom>
        </p:spPr>
        <p:txBody>
          <a:bodyPr wrap="square">
            <a:spAutoFit/>
          </a:bodyPr>
          <a:lstStyle/>
          <a:p>
            <a:pPr algn="just">
              <a:lnSpc>
                <a:spcPct val="150000"/>
              </a:lnSpc>
            </a:pPr>
            <a:r>
              <a:rPr lang="es-MX" sz="2400" dirty="0">
                <a:latin typeface="Arial" panose="020B0604020202020204" pitchFamily="34" charset="0"/>
                <a:cs typeface="Arial" panose="020B0604020202020204" pitchFamily="34" charset="0"/>
              </a:rPr>
              <a:t>L</a:t>
            </a:r>
            <a:r>
              <a:rPr lang="es-MX" sz="2400" dirty="0" smtClean="0">
                <a:latin typeface="Arial" panose="020B0604020202020204" pitchFamily="34" charset="0"/>
                <a:cs typeface="Arial" panose="020B0604020202020204" pitchFamily="34" charset="0"/>
              </a:rPr>
              <a:t>a </a:t>
            </a:r>
            <a:r>
              <a:rPr lang="es-MX" sz="2400" dirty="0">
                <a:latin typeface="Arial" panose="020B0604020202020204" pitchFamily="34" charset="0"/>
                <a:cs typeface="Arial" panose="020B0604020202020204" pitchFamily="34" charset="0"/>
              </a:rPr>
              <a:t>revisión, reestructuración y compatibilización de los modelos contables vigentes a nivel nacional, a partir de la adecuación y fortalecimiento de las disposiciones jurídicas que las rigen, de los procedimientos para el registro de las operaciones, de la información que deben generar los sistemas de contabilidad gubernamental, y de las características y contenido de los principales informes de rendición de </a:t>
            </a:r>
            <a:r>
              <a:rPr lang="es-MX" sz="2400" dirty="0" smtClean="0">
                <a:latin typeface="Arial" panose="020B0604020202020204" pitchFamily="34" charset="0"/>
                <a:cs typeface="Arial" panose="020B0604020202020204" pitchFamily="34" charset="0"/>
              </a:rPr>
              <a:t>cuentas. </a:t>
            </a:r>
            <a:endParaRPr lang="es-MX" sz="2400" dirty="0">
              <a:latin typeface="Arial" panose="020B0604020202020204" pitchFamily="34" charset="0"/>
              <a:cs typeface="Arial" panose="020B0604020202020204" pitchFamily="34" charset="0"/>
            </a:endParaRPr>
          </a:p>
        </p:txBody>
      </p:sp>
      <p:sp>
        <p:nvSpPr>
          <p:cNvPr id="3" name="AutoShape 2" descr="Resultado de imagen para macroeconom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5" name="AutoShape 4" descr="Resultado de imagen para macroeconom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6" name="AutoShape 6" descr="Resultado de imagen para macroeconomi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669" y="1456763"/>
            <a:ext cx="4125191" cy="2214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75" y="4124533"/>
            <a:ext cx="3695700" cy="156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2492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3"/>
          <p:cNvSpPr txBox="1"/>
          <p:nvPr/>
        </p:nvSpPr>
        <p:spPr>
          <a:xfrm>
            <a:off x="1305792" y="100"/>
            <a:ext cx="9305364" cy="954107"/>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¿Quienes son sujetos obligados a llevar contabilidad gubernamental?</a:t>
            </a:r>
            <a:endParaRPr lang="es-MX" sz="2800" dirty="0">
              <a:solidFill>
                <a:schemeClr val="bg1"/>
              </a:solidFill>
              <a:latin typeface="Arial" panose="020B0604020202020204" pitchFamily="34" charset="0"/>
              <a:cs typeface="Arial" panose="020B0604020202020204" pitchFamily="34" charset="0"/>
            </a:endParaRPr>
          </a:p>
        </p:txBody>
      </p:sp>
      <p:sp>
        <p:nvSpPr>
          <p:cNvPr id="8" name="7 CuadroTexto"/>
          <p:cNvSpPr txBox="1"/>
          <p:nvPr/>
        </p:nvSpPr>
        <p:spPr>
          <a:xfrm>
            <a:off x="9954490" y="6334780"/>
            <a:ext cx="2237509" cy="523220"/>
          </a:xfrm>
          <a:prstGeom prst="rect">
            <a:avLst/>
          </a:prstGeom>
          <a:solidFill>
            <a:srgbClr val="002060"/>
          </a:solidFill>
        </p:spPr>
        <p:txBody>
          <a:bodyPr wrap="square" rtlCol="0">
            <a:spAutoFit/>
          </a:bodyPr>
          <a:lstStyle/>
          <a:p>
            <a:pPr algn="ctr"/>
            <a:r>
              <a:rPr lang="es-MX" sz="2800" dirty="0" smtClean="0">
                <a:solidFill>
                  <a:schemeClr val="bg1"/>
                </a:solidFill>
              </a:rPr>
              <a:t>Transitorios</a:t>
            </a:r>
            <a:endParaRPr lang="es-MX" sz="2800" dirty="0">
              <a:solidFill>
                <a:schemeClr val="bg1"/>
              </a:solidFill>
            </a:endParaRPr>
          </a:p>
        </p:txBody>
      </p:sp>
      <p:sp>
        <p:nvSpPr>
          <p:cNvPr id="7" name="10 Proceso"/>
          <p:cNvSpPr/>
          <p:nvPr/>
        </p:nvSpPr>
        <p:spPr>
          <a:xfrm>
            <a:off x="832870" y="1193715"/>
            <a:ext cx="10251207" cy="5141065"/>
          </a:xfrm>
          <a:prstGeom prst="flowChartProcess">
            <a:avLst/>
          </a:prstGeom>
          <a:solidFill>
            <a:schemeClr val="accent5">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anose="020B0604020202020204" pitchFamily="34" charset="0"/>
              <a:buChar char="•"/>
            </a:pPr>
            <a:r>
              <a:rPr lang="es-ES" sz="2800" dirty="0" smtClean="0">
                <a:latin typeface="Arial" panose="020B0604020202020204" pitchFamily="34" charset="0"/>
                <a:cs typeface="Arial" panose="020B0604020202020204" pitchFamily="34" charset="0"/>
              </a:rPr>
              <a:t>L</a:t>
            </a:r>
            <a:r>
              <a:rPr lang="x-none" sz="2800" dirty="0">
                <a:latin typeface="Arial" panose="020B0604020202020204" pitchFamily="34" charset="0"/>
                <a:cs typeface="Arial" panose="020B0604020202020204" pitchFamily="34" charset="0"/>
              </a:rPr>
              <a:t>os poderes Ejecutivo, Legislativo y Judicial de la </a:t>
            </a:r>
            <a:r>
              <a:rPr lang="x-none" sz="2800" dirty="0" smtClean="0">
                <a:latin typeface="Arial" panose="020B0604020202020204" pitchFamily="34" charset="0"/>
                <a:cs typeface="Arial" panose="020B0604020202020204" pitchFamily="34" charset="0"/>
              </a:rPr>
              <a:t>Federación</a:t>
            </a:r>
            <a:r>
              <a:rPr lang="es-ES" sz="2800" dirty="0" smtClean="0">
                <a:latin typeface="Arial" panose="020B0604020202020204" pitchFamily="34" charset="0"/>
                <a:cs typeface="Arial" panose="020B0604020202020204" pitchFamily="34" charset="0"/>
              </a:rPr>
              <a:t>.</a:t>
            </a:r>
            <a:r>
              <a:rPr lang="x-none" sz="2800" dirty="0" smtClean="0">
                <a:latin typeface="Arial" panose="020B0604020202020204" pitchFamily="34" charset="0"/>
                <a:cs typeface="Arial" panose="020B0604020202020204" pitchFamily="34" charset="0"/>
              </a:rPr>
              <a:t> </a:t>
            </a:r>
            <a:endParaRPr lang="es-ES" sz="2800" dirty="0" smtClean="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s-ES" sz="2800" dirty="0">
                <a:latin typeface="Arial" panose="020B0604020202020204" pitchFamily="34" charset="0"/>
                <a:cs typeface="Arial" panose="020B0604020202020204" pitchFamily="34" charset="0"/>
              </a:rPr>
              <a:t>L</a:t>
            </a:r>
            <a:r>
              <a:rPr lang="x-none" sz="2800" dirty="0" smtClean="0">
                <a:latin typeface="Arial" panose="020B0604020202020204" pitchFamily="34" charset="0"/>
                <a:cs typeface="Arial" panose="020B0604020202020204" pitchFamily="34" charset="0"/>
              </a:rPr>
              <a:t>os </a:t>
            </a:r>
            <a:r>
              <a:rPr lang="x-none" sz="2800" dirty="0">
                <a:latin typeface="Arial" panose="020B0604020202020204" pitchFamily="34" charset="0"/>
                <a:cs typeface="Arial" panose="020B0604020202020204" pitchFamily="34" charset="0"/>
              </a:rPr>
              <a:t>estados </a:t>
            </a:r>
            <a:r>
              <a:rPr lang="x-none" sz="2800">
                <a:latin typeface="Arial" panose="020B0604020202020204" pitchFamily="34" charset="0"/>
                <a:cs typeface="Arial" panose="020B0604020202020204" pitchFamily="34" charset="0"/>
              </a:rPr>
              <a:t>y </a:t>
            </a:r>
            <a:r>
              <a:rPr lang="es-MX" sz="2800" dirty="0" smtClean="0">
                <a:latin typeface="Arial" panose="020B0604020202020204" pitchFamily="34" charset="0"/>
                <a:cs typeface="Arial" panose="020B0604020202020204" pitchFamily="34" charset="0"/>
              </a:rPr>
              <a:t>la Ciudad de México</a:t>
            </a:r>
            <a:r>
              <a:rPr lang="es-ES" sz="2800" dirty="0" smtClean="0">
                <a:latin typeface="Arial" panose="020B0604020202020204" pitchFamily="34" charset="0"/>
                <a:cs typeface="Arial" panose="020B0604020202020204" pitchFamily="34" charset="0"/>
              </a:rPr>
              <a:t>.</a:t>
            </a:r>
          </a:p>
          <a:p>
            <a:pPr marL="457200" indent="-457200">
              <a:buFont typeface="Arial" panose="020B0604020202020204" pitchFamily="34" charset="0"/>
              <a:buChar char="•"/>
            </a:pPr>
            <a:r>
              <a:rPr lang="es-ES" sz="2800" dirty="0" smtClean="0">
                <a:latin typeface="Arial" panose="020B0604020202020204" pitchFamily="34" charset="0"/>
                <a:cs typeface="Arial" panose="020B0604020202020204" pitchFamily="34" charset="0"/>
              </a:rPr>
              <a:t>L</a:t>
            </a:r>
            <a:r>
              <a:rPr lang="x-none" sz="2800" dirty="0" smtClean="0">
                <a:latin typeface="Arial" panose="020B0604020202020204" pitchFamily="34" charset="0"/>
                <a:cs typeface="Arial" panose="020B0604020202020204" pitchFamily="34" charset="0"/>
              </a:rPr>
              <a:t>os </a:t>
            </a:r>
            <a:r>
              <a:rPr lang="x-none" sz="2800" dirty="0">
                <a:latin typeface="Arial" panose="020B0604020202020204" pitchFamily="34" charset="0"/>
                <a:cs typeface="Arial" panose="020B0604020202020204" pitchFamily="34" charset="0"/>
              </a:rPr>
              <a:t>ayuntamientos de los </a:t>
            </a:r>
            <a:r>
              <a:rPr lang="x-none" sz="2800" dirty="0" smtClean="0">
                <a:latin typeface="Arial" panose="020B0604020202020204" pitchFamily="34" charset="0"/>
                <a:cs typeface="Arial" panose="020B0604020202020204" pitchFamily="34" charset="0"/>
              </a:rPr>
              <a:t>municipios</a:t>
            </a:r>
            <a:r>
              <a:rPr lang="es-ES" sz="2800" dirty="0" smtClean="0">
                <a:latin typeface="Arial" panose="020B0604020202020204" pitchFamily="34" charset="0"/>
                <a:cs typeface="Arial" panose="020B0604020202020204" pitchFamily="34" charset="0"/>
              </a:rPr>
              <a:t>.</a:t>
            </a:r>
            <a:r>
              <a:rPr lang="x-none" sz="2800" dirty="0" smtClean="0">
                <a:latin typeface="Arial" panose="020B0604020202020204" pitchFamily="34" charset="0"/>
                <a:cs typeface="Arial" panose="020B0604020202020204" pitchFamily="34" charset="0"/>
              </a:rPr>
              <a:t> </a:t>
            </a:r>
            <a:endParaRPr lang="es-ES" sz="2800" dirty="0" smtClean="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s-ES" sz="2800" dirty="0" smtClean="0">
                <a:latin typeface="Arial" panose="020B0604020202020204" pitchFamily="34" charset="0"/>
                <a:cs typeface="Arial" panose="020B0604020202020204" pitchFamily="34" charset="0"/>
              </a:rPr>
              <a:t>L</a:t>
            </a:r>
            <a:r>
              <a:rPr lang="x-none" sz="2800" dirty="0" smtClean="0">
                <a:latin typeface="Arial" panose="020B0604020202020204" pitchFamily="34" charset="0"/>
                <a:cs typeface="Arial" panose="020B0604020202020204" pitchFamily="34" charset="0"/>
              </a:rPr>
              <a:t>as </a:t>
            </a:r>
            <a:r>
              <a:rPr lang="x-none" sz="2800" dirty="0">
                <a:latin typeface="Arial" panose="020B0604020202020204" pitchFamily="34" charset="0"/>
                <a:cs typeface="Arial" panose="020B0604020202020204" pitchFamily="34" charset="0"/>
              </a:rPr>
              <a:t>entidades de la administración pública paraestatal, ya sean federales, estatales o </a:t>
            </a:r>
            <a:r>
              <a:rPr lang="x-none" sz="2800" dirty="0" smtClean="0">
                <a:latin typeface="Arial" panose="020B0604020202020204" pitchFamily="34" charset="0"/>
                <a:cs typeface="Arial" panose="020B0604020202020204" pitchFamily="34" charset="0"/>
              </a:rPr>
              <a:t>municipales</a:t>
            </a:r>
            <a:r>
              <a:rPr lang="es-ES" sz="2800" dirty="0" smtClean="0">
                <a:latin typeface="Arial" panose="020B0604020202020204" pitchFamily="34" charset="0"/>
                <a:cs typeface="Arial" panose="020B0604020202020204" pitchFamily="34" charset="0"/>
              </a:rPr>
              <a:t>.</a:t>
            </a:r>
          </a:p>
          <a:p>
            <a:pPr marL="457200" indent="-457200">
              <a:buFont typeface="Arial" panose="020B0604020202020204" pitchFamily="34" charset="0"/>
              <a:buChar char="•"/>
            </a:pPr>
            <a:r>
              <a:rPr lang="es-ES" sz="2800" dirty="0" smtClean="0">
                <a:latin typeface="Arial" panose="020B0604020202020204" pitchFamily="34" charset="0"/>
                <a:cs typeface="Arial" panose="020B0604020202020204" pitchFamily="34" charset="0"/>
              </a:rPr>
              <a:t>L</a:t>
            </a:r>
            <a:r>
              <a:rPr lang="x-none" sz="2800" dirty="0" smtClean="0">
                <a:latin typeface="Arial" panose="020B0604020202020204" pitchFamily="34" charset="0"/>
                <a:cs typeface="Arial" panose="020B0604020202020204" pitchFamily="34" charset="0"/>
              </a:rPr>
              <a:t>os </a:t>
            </a:r>
            <a:r>
              <a:rPr lang="x-none" sz="2800" dirty="0">
                <a:latin typeface="Arial" panose="020B0604020202020204" pitchFamily="34" charset="0"/>
                <a:cs typeface="Arial" panose="020B0604020202020204" pitchFamily="34" charset="0"/>
              </a:rPr>
              <a:t>órganos autónomos federales y </a:t>
            </a:r>
            <a:r>
              <a:rPr lang="x-none" sz="2800" dirty="0" smtClean="0">
                <a:latin typeface="Arial" panose="020B0604020202020204" pitchFamily="34" charset="0"/>
                <a:cs typeface="Arial" panose="020B0604020202020204" pitchFamily="34" charset="0"/>
              </a:rPr>
              <a:t>estatales</a:t>
            </a:r>
            <a:r>
              <a:rPr lang="x-none" sz="2800" dirty="0">
                <a:latin typeface="Arial" panose="020B0604020202020204" pitchFamily="34" charset="0"/>
                <a:cs typeface="Arial" panose="020B0604020202020204" pitchFamily="34" charset="0"/>
              </a:rPr>
              <a:t>.</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30183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3"/>
          <p:cNvSpPr txBox="1"/>
          <p:nvPr/>
        </p:nvSpPr>
        <p:spPr>
          <a:xfrm>
            <a:off x="1305792" y="100"/>
            <a:ext cx="9305364" cy="1200329"/>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Estructura de la Ley general de contabilidad gubernamental </a:t>
            </a:r>
          </a:p>
          <a:p>
            <a:pPr algn="ctr"/>
            <a:r>
              <a:rPr lang="es-MX" sz="1600" dirty="0" smtClean="0">
                <a:solidFill>
                  <a:schemeClr val="bg1"/>
                </a:solidFill>
                <a:latin typeface="Arial" panose="020B0604020202020204" pitchFamily="34" charset="0"/>
                <a:cs typeface="Arial" panose="020B0604020202020204" pitchFamily="34" charset="0"/>
              </a:rPr>
              <a:t>Última reforma 30-01-2018</a:t>
            </a:r>
            <a:endParaRPr lang="es-MX" sz="1600" dirty="0">
              <a:solidFill>
                <a:schemeClr val="bg1"/>
              </a:solidFill>
              <a:latin typeface="Arial" panose="020B0604020202020204" pitchFamily="34" charset="0"/>
              <a:cs typeface="Arial" panose="020B0604020202020204" pitchFamily="34" charset="0"/>
            </a:endParaRPr>
          </a:p>
        </p:txBody>
      </p:sp>
      <p:graphicFrame>
        <p:nvGraphicFramePr>
          <p:cNvPr id="5" name="4 Diagrama"/>
          <p:cNvGraphicFramePr/>
          <p:nvPr>
            <p:extLst>
              <p:ext uri="{D42A27DB-BD31-4B8C-83A1-F6EECF244321}">
                <p14:modId xmlns:p14="http://schemas.microsoft.com/office/powerpoint/2010/main" val="2831508992"/>
              </p:ext>
            </p:extLst>
          </p:nvPr>
        </p:nvGraphicFramePr>
        <p:xfrm>
          <a:off x="295430" y="1106821"/>
          <a:ext cx="5839691"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9 Diagrama"/>
          <p:cNvGraphicFramePr/>
          <p:nvPr>
            <p:extLst>
              <p:ext uri="{D42A27DB-BD31-4B8C-83A1-F6EECF244321}">
                <p14:modId xmlns:p14="http://schemas.microsoft.com/office/powerpoint/2010/main" val="3464784035"/>
              </p:ext>
            </p:extLst>
          </p:nvPr>
        </p:nvGraphicFramePr>
        <p:xfrm>
          <a:off x="5771436" y="1075763"/>
          <a:ext cx="5839691"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7 CuadroTexto"/>
          <p:cNvSpPr txBox="1"/>
          <p:nvPr/>
        </p:nvSpPr>
        <p:spPr>
          <a:xfrm>
            <a:off x="9954490" y="6334780"/>
            <a:ext cx="2237509" cy="523220"/>
          </a:xfrm>
          <a:prstGeom prst="rect">
            <a:avLst/>
          </a:prstGeom>
          <a:solidFill>
            <a:srgbClr val="002060"/>
          </a:solidFill>
        </p:spPr>
        <p:txBody>
          <a:bodyPr wrap="square" rtlCol="0">
            <a:spAutoFit/>
          </a:bodyPr>
          <a:lstStyle/>
          <a:p>
            <a:pPr algn="ctr"/>
            <a:r>
              <a:rPr lang="es-MX" sz="2800" dirty="0" smtClean="0">
                <a:solidFill>
                  <a:schemeClr val="bg1"/>
                </a:solidFill>
              </a:rPr>
              <a:t>Transitorios</a:t>
            </a:r>
            <a:endParaRPr lang="es-MX" sz="2800" dirty="0">
              <a:solidFill>
                <a:schemeClr val="bg1"/>
              </a:solidFill>
            </a:endParaRPr>
          </a:p>
        </p:txBody>
      </p:sp>
    </p:spTree>
    <p:extLst>
      <p:ext uri="{BB962C8B-B14F-4D97-AF65-F5344CB8AC3E}">
        <p14:creationId xmlns:p14="http://schemas.microsoft.com/office/powerpoint/2010/main" val="42273960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874326" y="723110"/>
            <a:ext cx="6096000" cy="5262979"/>
          </a:xfrm>
          <a:prstGeom prst="rect">
            <a:avLst/>
          </a:prstGeom>
          <a:solidFill>
            <a:schemeClr val="accent4">
              <a:lumMod val="50000"/>
            </a:schemeClr>
          </a:solidFill>
        </p:spPr>
        <p:txBody>
          <a:bodyPr>
            <a:spAutoFit/>
          </a:bodyPr>
          <a:lstStyle/>
          <a:p>
            <a:pPr algn="ctr"/>
            <a:r>
              <a:rPr lang="es-MX" sz="2400" dirty="0" smtClean="0">
                <a:solidFill>
                  <a:schemeClr val="bg1"/>
                </a:solidFill>
                <a:latin typeface="Arial" panose="020B0604020202020204" pitchFamily="34" charset="0"/>
                <a:cs typeface="Arial" panose="020B0604020202020204" pitchFamily="34" charset="0"/>
              </a:rPr>
              <a:t> </a:t>
            </a:r>
            <a:r>
              <a:rPr lang="es-MX" sz="2400" b="1" dirty="0">
                <a:solidFill>
                  <a:schemeClr val="bg1"/>
                </a:solidFill>
                <a:latin typeface="Arial" panose="020B0604020202020204" pitchFamily="34" charset="0"/>
                <a:cs typeface="Arial" panose="020B0604020202020204" pitchFamily="34" charset="0"/>
              </a:rPr>
              <a:t>TÍTULO SEGUNDO </a:t>
            </a:r>
            <a:endParaRPr lang="es-MX" sz="2400" dirty="0">
              <a:solidFill>
                <a:schemeClr val="bg1"/>
              </a:solidFill>
              <a:latin typeface="Arial" panose="020B0604020202020204" pitchFamily="34" charset="0"/>
              <a:cs typeface="Arial" panose="020B0604020202020204" pitchFamily="34" charset="0"/>
            </a:endParaRPr>
          </a:p>
          <a:p>
            <a:pPr algn="ctr"/>
            <a:r>
              <a:rPr lang="es-MX" sz="2400" b="1" dirty="0">
                <a:solidFill>
                  <a:schemeClr val="bg1"/>
                </a:solidFill>
                <a:latin typeface="Arial" panose="020B0604020202020204" pitchFamily="34" charset="0"/>
                <a:cs typeface="Arial" panose="020B0604020202020204" pitchFamily="34" charset="0"/>
              </a:rPr>
              <a:t>De la Rectoría de la Armonización Contable </a:t>
            </a:r>
            <a:endParaRPr lang="es-MX" sz="2400" dirty="0">
              <a:solidFill>
                <a:schemeClr val="bg1"/>
              </a:solidFill>
              <a:latin typeface="Arial" panose="020B0604020202020204" pitchFamily="34" charset="0"/>
              <a:cs typeface="Arial" panose="020B0604020202020204" pitchFamily="34" charset="0"/>
            </a:endParaRPr>
          </a:p>
          <a:p>
            <a:pPr algn="ctr"/>
            <a:r>
              <a:rPr lang="es-MX" sz="2400" b="1" dirty="0">
                <a:solidFill>
                  <a:schemeClr val="bg1"/>
                </a:solidFill>
                <a:latin typeface="Arial" panose="020B0604020202020204" pitchFamily="34" charset="0"/>
                <a:cs typeface="Arial" panose="020B0604020202020204" pitchFamily="34" charset="0"/>
              </a:rPr>
              <a:t>CAPÍTULO I </a:t>
            </a:r>
            <a:endParaRPr lang="es-MX" sz="2400" dirty="0">
              <a:solidFill>
                <a:schemeClr val="bg1"/>
              </a:solidFill>
              <a:latin typeface="Arial" panose="020B0604020202020204" pitchFamily="34" charset="0"/>
              <a:cs typeface="Arial" panose="020B0604020202020204" pitchFamily="34" charset="0"/>
            </a:endParaRPr>
          </a:p>
          <a:p>
            <a:pPr algn="just"/>
            <a:r>
              <a:rPr lang="es-MX" sz="2400" b="1" dirty="0">
                <a:solidFill>
                  <a:schemeClr val="bg1"/>
                </a:solidFill>
                <a:latin typeface="Arial" panose="020B0604020202020204" pitchFamily="34" charset="0"/>
                <a:cs typeface="Arial" panose="020B0604020202020204" pitchFamily="34" charset="0"/>
              </a:rPr>
              <a:t>Del Consejo Nacional de Armonización Contable </a:t>
            </a:r>
            <a:endParaRPr lang="es-MX" sz="2400" b="1" dirty="0" smtClean="0">
              <a:solidFill>
                <a:schemeClr val="bg1"/>
              </a:solidFill>
              <a:latin typeface="Arial" panose="020B0604020202020204" pitchFamily="34" charset="0"/>
              <a:cs typeface="Arial" panose="020B0604020202020204" pitchFamily="34" charset="0"/>
            </a:endParaRPr>
          </a:p>
          <a:p>
            <a:pPr algn="ctr"/>
            <a:r>
              <a:rPr lang="es-MX" sz="2400" b="1" dirty="0">
                <a:solidFill>
                  <a:schemeClr val="bg1"/>
                </a:solidFill>
                <a:latin typeface="Arial" panose="020B0604020202020204" pitchFamily="34" charset="0"/>
                <a:cs typeface="Arial" panose="020B0604020202020204" pitchFamily="34" charset="0"/>
              </a:rPr>
              <a:t>CAPÍTULO II </a:t>
            </a:r>
          </a:p>
          <a:p>
            <a:pPr algn="just"/>
            <a:r>
              <a:rPr lang="es-MX" sz="2400" b="1" dirty="0">
                <a:solidFill>
                  <a:schemeClr val="bg1"/>
                </a:solidFill>
                <a:latin typeface="Arial" panose="020B0604020202020204" pitchFamily="34" charset="0"/>
                <a:cs typeface="Arial" panose="020B0604020202020204" pitchFamily="34" charset="0"/>
              </a:rPr>
              <a:t>Del Secretario Técnico </a:t>
            </a:r>
          </a:p>
          <a:p>
            <a:pPr algn="ctr"/>
            <a:r>
              <a:rPr lang="es-MX" sz="2400" b="1" dirty="0">
                <a:solidFill>
                  <a:schemeClr val="bg1"/>
                </a:solidFill>
                <a:latin typeface="Arial" panose="020B0604020202020204" pitchFamily="34" charset="0"/>
                <a:cs typeface="Arial" panose="020B0604020202020204" pitchFamily="34" charset="0"/>
              </a:rPr>
              <a:t>CAPÍTULO III </a:t>
            </a:r>
          </a:p>
          <a:p>
            <a:pPr algn="just"/>
            <a:r>
              <a:rPr lang="es-MX" sz="2400" b="1" dirty="0">
                <a:solidFill>
                  <a:schemeClr val="bg1"/>
                </a:solidFill>
                <a:latin typeface="Arial" panose="020B0604020202020204" pitchFamily="34" charset="0"/>
                <a:cs typeface="Arial" panose="020B0604020202020204" pitchFamily="34" charset="0"/>
              </a:rPr>
              <a:t>Del Comité Consultivo </a:t>
            </a:r>
          </a:p>
          <a:p>
            <a:pPr algn="ctr"/>
            <a:r>
              <a:rPr lang="es-MX" sz="2400" b="1" dirty="0">
                <a:solidFill>
                  <a:schemeClr val="bg1"/>
                </a:solidFill>
                <a:latin typeface="Arial" panose="020B0604020202020204" pitchFamily="34" charset="0"/>
                <a:cs typeface="Arial" panose="020B0604020202020204" pitchFamily="34" charset="0"/>
              </a:rPr>
              <a:t>CAPÍTULO IV </a:t>
            </a:r>
          </a:p>
          <a:p>
            <a:pPr algn="just"/>
            <a:r>
              <a:rPr lang="es-MX" sz="2400" b="1" dirty="0">
                <a:solidFill>
                  <a:schemeClr val="bg1"/>
                </a:solidFill>
                <a:latin typeface="Arial" panose="020B0604020202020204" pitchFamily="34" charset="0"/>
                <a:cs typeface="Arial" panose="020B0604020202020204" pitchFamily="34" charset="0"/>
              </a:rPr>
              <a:t>Del Procedimiento para la Emisión de Disposiciones y para el Seguimiento de su Cumplimiento </a:t>
            </a:r>
          </a:p>
        </p:txBody>
      </p:sp>
      <p:sp>
        <p:nvSpPr>
          <p:cNvPr id="5" name="CuadroTexto 3"/>
          <p:cNvSpPr txBox="1"/>
          <p:nvPr/>
        </p:nvSpPr>
        <p:spPr>
          <a:xfrm>
            <a:off x="20782" y="20882"/>
            <a:ext cx="585354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Estructura de la LGCG</a:t>
            </a:r>
            <a:endParaRPr lang="es-MX" sz="2800" dirty="0">
              <a:solidFill>
                <a:schemeClr val="bg1"/>
              </a:solidFill>
              <a:latin typeface="Arial" panose="020B0604020202020204" pitchFamily="34" charset="0"/>
              <a:cs typeface="Arial" panose="020B0604020202020204" pitchFamily="34" charset="0"/>
            </a:endParaRPr>
          </a:p>
        </p:txBody>
      </p:sp>
      <p:sp>
        <p:nvSpPr>
          <p:cNvPr id="6" name="5 Rectángulo"/>
          <p:cNvSpPr/>
          <p:nvPr/>
        </p:nvSpPr>
        <p:spPr>
          <a:xfrm>
            <a:off x="173182" y="741954"/>
            <a:ext cx="5500254" cy="1938992"/>
          </a:xfrm>
          <a:prstGeom prst="rect">
            <a:avLst/>
          </a:prstGeom>
          <a:solidFill>
            <a:srgbClr val="00B0F0"/>
          </a:solidFill>
        </p:spPr>
        <p:txBody>
          <a:bodyPr wrap="square">
            <a:spAutoFit/>
          </a:bodyPr>
          <a:lstStyle/>
          <a:p>
            <a:pPr algn="ctr"/>
            <a:r>
              <a:rPr lang="es-MX" sz="2400" dirty="0" smtClean="0">
                <a:solidFill>
                  <a:schemeClr val="bg1"/>
                </a:solidFill>
                <a:latin typeface="Arial" panose="020B0604020202020204" pitchFamily="34" charset="0"/>
                <a:cs typeface="Arial" panose="020B0604020202020204" pitchFamily="34" charset="0"/>
              </a:rPr>
              <a:t> </a:t>
            </a:r>
            <a:r>
              <a:rPr lang="es-MX" sz="2400" b="1" dirty="0">
                <a:solidFill>
                  <a:schemeClr val="bg1"/>
                </a:solidFill>
                <a:latin typeface="Arial" panose="020B0604020202020204" pitchFamily="34" charset="0"/>
                <a:cs typeface="Arial" panose="020B0604020202020204" pitchFamily="34" charset="0"/>
              </a:rPr>
              <a:t>TÍTULO PRIMERO </a:t>
            </a:r>
            <a:endParaRPr lang="es-MX" sz="2400" dirty="0">
              <a:solidFill>
                <a:schemeClr val="bg1"/>
              </a:solidFill>
              <a:latin typeface="Arial" panose="020B0604020202020204" pitchFamily="34" charset="0"/>
              <a:cs typeface="Arial" panose="020B0604020202020204" pitchFamily="34" charset="0"/>
            </a:endParaRPr>
          </a:p>
          <a:p>
            <a:pPr algn="ctr"/>
            <a:r>
              <a:rPr lang="es-MX" sz="2400" b="1" dirty="0">
                <a:solidFill>
                  <a:schemeClr val="bg1"/>
                </a:solidFill>
                <a:latin typeface="Arial" panose="020B0604020202020204" pitchFamily="34" charset="0"/>
                <a:cs typeface="Arial" panose="020B0604020202020204" pitchFamily="34" charset="0"/>
              </a:rPr>
              <a:t>Objeto y Definiciones de la </a:t>
            </a:r>
            <a:r>
              <a:rPr lang="es-MX" sz="2400" b="1" dirty="0" smtClean="0">
                <a:solidFill>
                  <a:schemeClr val="bg1"/>
                </a:solidFill>
                <a:latin typeface="Arial" panose="020B0604020202020204" pitchFamily="34" charset="0"/>
                <a:cs typeface="Arial" panose="020B0604020202020204" pitchFamily="34" charset="0"/>
              </a:rPr>
              <a:t>Ley</a:t>
            </a:r>
          </a:p>
          <a:p>
            <a:pPr algn="ctr"/>
            <a:r>
              <a:rPr lang="es-MX" sz="2400" b="1" dirty="0" smtClean="0">
                <a:solidFill>
                  <a:schemeClr val="bg1"/>
                </a:solidFill>
                <a:latin typeface="Arial" panose="020B0604020202020204" pitchFamily="34" charset="0"/>
                <a:cs typeface="Arial" panose="020B0604020202020204" pitchFamily="34" charset="0"/>
              </a:rPr>
              <a:t> </a:t>
            </a:r>
            <a:endParaRPr lang="es-MX" sz="2400" dirty="0">
              <a:solidFill>
                <a:schemeClr val="bg1"/>
              </a:solidFill>
              <a:latin typeface="Arial" panose="020B0604020202020204" pitchFamily="34" charset="0"/>
              <a:cs typeface="Arial" panose="020B0604020202020204" pitchFamily="34" charset="0"/>
            </a:endParaRPr>
          </a:p>
          <a:p>
            <a:pPr algn="ctr"/>
            <a:r>
              <a:rPr lang="es-MX" sz="2400" b="1" dirty="0">
                <a:solidFill>
                  <a:schemeClr val="bg1"/>
                </a:solidFill>
                <a:latin typeface="Arial" panose="020B0604020202020204" pitchFamily="34" charset="0"/>
                <a:cs typeface="Arial" panose="020B0604020202020204" pitchFamily="34" charset="0"/>
              </a:rPr>
              <a:t>CAPÍTULO ÚNICO </a:t>
            </a:r>
            <a:endParaRPr lang="es-MX" sz="2400" dirty="0">
              <a:solidFill>
                <a:schemeClr val="bg1"/>
              </a:solidFill>
              <a:latin typeface="Arial" panose="020B0604020202020204" pitchFamily="34" charset="0"/>
              <a:cs typeface="Arial" panose="020B0604020202020204" pitchFamily="34" charset="0"/>
            </a:endParaRPr>
          </a:p>
          <a:p>
            <a:pPr algn="just"/>
            <a:r>
              <a:rPr lang="es-MX" sz="2400" b="1" dirty="0">
                <a:solidFill>
                  <a:schemeClr val="bg1"/>
                </a:solidFill>
                <a:latin typeface="Arial" panose="020B0604020202020204" pitchFamily="34" charset="0"/>
                <a:cs typeface="Arial" panose="020B0604020202020204" pitchFamily="34" charset="0"/>
              </a:rPr>
              <a:t>Disposiciones Generales </a:t>
            </a:r>
            <a:endParaRPr lang="es-MX"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72957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874326" y="723110"/>
            <a:ext cx="6096000" cy="3785652"/>
          </a:xfrm>
          <a:prstGeom prst="rect">
            <a:avLst/>
          </a:prstGeom>
          <a:solidFill>
            <a:schemeClr val="bg1">
              <a:lumMod val="50000"/>
            </a:schemeClr>
          </a:solidFill>
        </p:spPr>
        <p:txBody>
          <a:bodyPr>
            <a:spAutoFit/>
          </a:bodyPr>
          <a:lstStyle/>
          <a:p>
            <a:pPr algn="ctr"/>
            <a:r>
              <a:rPr lang="es-MX" sz="2400" dirty="0" smtClean="0">
                <a:solidFill>
                  <a:schemeClr val="bg1"/>
                </a:solidFill>
                <a:latin typeface="Arial" panose="020B0604020202020204" pitchFamily="34" charset="0"/>
                <a:cs typeface="Arial" panose="020B0604020202020204" pitchFamily="34" charset="0"/>
              </a:rPr>
              <a:t> </a:t>
            </a:r>
            <a:r>
              <a:rPr lang="es-MX" sz="2400" b="1" dirty="0">
                <a:solidFill>
                  <a:schemeClr val="bg1"/>
                </a:solidFill>
                <a:latin typeface="Arial" panose="020B0604020202020204" pitchFamily="34" charset="0"/>
                <a:cs typeface="Arial" panose="020B0604020202020204" pitchFamily="34" charset="0"/>
              </a:rPr>
              <a:t>TÍTULO CUARTO </a:t>
            </a:r>
            <a:endParaRPr lang="es-MX" sz="2400" dirty="0">
              <a:solidFill>
                <a:schemeClr val="bg1"/>
              </a:solidFill>
              <a:latin typeface="Arial" panose="020B0604020202020204" pitchFamily="34" charset="0"/>
              <a:cs typeface="Arial" panose="020B0604020202020204" pitchFamily="34" charset="0"/>
            </a:endParaRPr>
          </a:p>
          <a:p>
            <a:pPr algn="ctr"/>
            <a:r>
              <a:rPr lang="es-MX" sz="2400" b="1" dirty="0">
                <a:solidFill>
                  <a:schemeClr val="bg1"/>
                </a:solidFill>
                <a:latin typeface="Arial" panose="020B0604020202020204" pitchFamily="34" charset="0"/>
                <a:cs typeface="Arial" panose="020B0604020202020204" pitchFamily="34" charset="0"/>
              </a:rPr>
              <a:t>De la Información Financiera Gubernamental y la Cuenta Pública </a:t>
            </a:r>
            <a:endParaRPr lang="es-MX" sz="2400" dirty="0">
              <a:solidFill>
                <a:schemeClr val="bg1"/>
              </a:solidFill>
              <a:latin typeface="Arial" panose="020B0604020202020204" pitchFamily="34" charset="0"/>
              <a:cs typeface="Arial" panose="020B0604020202020204" pitchFamily="34" charset="0"/>
            </a:endParaRPr>
          </a:p>
          <a:p>
            <a:endParaRPr lang="es-MX" sz="2400" b="1" dirty="0" smtClean="0">
              <a:solidFill>
                <a:schemeClr val="bg1"/>
              </a:solidFill>
              <a:latin typeface="Arial" panose="020B0604020202020204" pitchFamily="34" charset="0"/>
              <a:cs typeface="Arial" panose="020B0604020202020204" pitchFamily="34" charset="0"/>
            </a:endParaRPr>
          </a:p>
          <a:p>
            <a:pPr algn="ctr"/>
            <a:r>
              <a:rPr lang="es-MX" sz="2400" b="1" dirty="0" smtClean="0">
                <a:solidFill>
                  <a:schemeClr val="bg1"/>
                </a:solidFill>
                <a:latin typeface="Arial" panose="020B0604020202020204" pitchFamily="34" charset="0"/>
                <a:cs typeface="Arial" panose="020B0604020202020204" pitchFamily="34" charset="0"/>
              </a:rPr>
              <a:t>CAPÍTULO </a:t>
            </a:r>
            <a:r>
              <a:rPr lang="es-MX" sz="2400" b="1" dirty="0">
                <a:solidFill>
                  <a:schemeClr val="bg1"/>
                </a:solidFill>
                <a:latin typeface="Arial" panose="020B0604020202020204" pitchFamily="34" charset="0"/>
                <a:cs typeface="Arial" panose="020B0604020202020204" pitchFamily="34" charset="0"/>
              </a:rPr>
              <a:t>I </a:t>
            </a:r>
            <a:endParaRPr lang="es-MX" sz="2400" b="1" dirty="0" smtClean="0">
              <a:solidFill>
                <a:schemeClr val="bg1"/>
              </a:solidFill>
              <a:latin typeface="Arial" panose="020B0604020202020204" pitchFamily="34" charset="0"/>
              <a:cs typeface="Arial" panose="020B0604020202020204" pitchFamily="34" charset="0"/>
            </a:endParaRPr>
          </a:p>
          <a:p>
            <a:pPr algn="just"/>
            <a:r>
              <a:rPr lang="es-MX" sz="2400" b="1" dirty="0" smtClean="0">
                <a:solidFill>
                  <a:schemeClr val="bg1"/>
                </a:solidFill>
                <a:latin typeface="Arial" panose="020B0604020202020204" pitchFamily="34" charset="0"/>
                <a:cs typeface="Arial" panose="020B0604020202020204" pitchFamily="34" charset="0"/>
              </a:rPr>
              <a:t>De la </a:t>
            </a:r>
            <a:r>
              <a:rPr lang="es-MX" sz="2400" b="1" dirty="0">
                <a:solidFill>
                  <a:schemeClr val="bg1"/>
                </a:solidFill>
                <a:latin typeface="Arial" panose="020B0604020202020204" pitchFamily="34" charset="0"/>
                <a:cs typeface="Arial" panose="020B0604020202020204" pitchFamily="34" charset="0"/>
              </a:rPr>
              <a:t>Información Financiera Gubernamental </a:t>
            </a:r>
            <a:endParaRPr lang="es-MX" sz="2400" b="1" dirty="0" smtClean="0">
              <a:solidFill>
                <a:schemeClr val="bg1"/>
              </a:solidFill>
              <a:latin typeface="Arial" panose="020B0604020202020204" pitchFamily="34" charset="0"/>
              <a:cs typeface="Arial" panose="020B0604020202020204" pitchFamily="34" charset="0"/>
            </a:endParaRPr>
          </a:p>
          <a:p>
            <a:pPr algn="ctr"/>
            <a:endParaRPr lang="es-MX" sz="2400" b="1" dirty="0" smtClean="0">
              <a:solidFill>
                <a:schemeClr val="bg1"/>
              </a:solidFill>
              <a:latin typeface="Arial" panose="020B0604020202020204" pitchFamily="34" charset="0"/>
              <a:cs typeface="Arial" panose="020B0604020202020204" pitchFamily="34" charset="0"/>
            </a:endParaRPr>
          </a:p>
          <a:p>
            <a:pPr algn="ctr"/>
            <a:r>
              <a:rPr lang="es-MX" sz="2400" b="1" dirty="0" smtClean="0">
                <a:solidFill>
                  <a:schemeClr val="bg1"/>
                </a:solidFill>
                <a:latin typeface="Arial" panose="020B0604020202020204" pitchFamily="34" charset="0"/>
                <a:cs typeface="Arial" panose="020B0604020202020204" pitchFamily="34" charset="0"/>
              </a:rPr>
              <a:t>CAPÍTULO </a:t>
            </a:r>
            <a:r>
              <a:rPr lang="es-MX" sz="2400" b="1" dirty="0">
                <a:solidFill>
                  <a:schemeClr val="bg1"/>
                </a:solidFill>
                <a:latin typeface="Arial" panose="020B0604020202020204" pitchFamily="34" charset="0"/>
                <a:cs typeface="Arial" panose="020B0604020202020204" pitchFamily="34" charset="0"/>
              </a:rPr>
              <a:t>II </a:t>
            </a:r>
            <a:endParaRPr lang="es-MX" sz="2400" dirty="0">
              <a:solidFill>
                <a:schemeClr val="bg1"/>
              </a:solidFill>
              <a:latin typeface="Arial" panose="020B0604020202020204" pitchFamily="34" charset="0"/>
              <a:cs typeface="Arial" panose="020B0604020202020204" pitchFamily="34" charset="0"/>
            </a:endParaRPr>
          </a:p>
          <a:p>
            <a:pPr algn="just"/>
            <a:r>
              <a:rPr lang="es-MX" sz="2400" b="1" dirty="0">
                <a:solidFill>
                  <a:schemeClr val="bg1"/>
                </a:solidFill>
                <a:latin typeface="Arial" panose="020B0604020202020204" pitchFamily="34" charset="0"/>
                <a:cs typeface="Arial" panose="020B0604020202020204" pitchFamily="34" charset="0"/>
              </a:rPr>
              <a:t>Del Contenido de la Cuenta Pública </a:t>
            </a:r>
          </a:p>
        </p:txBody>
      </p:sp>
      <p:sp>
        <p:nvSpPr>
          <p:cNvPr id="5" name="CuadroTexto 3"/>
          <p:cNvSpPr txBox="1"/>
          <p:nvPr/>
        </p:nvSpPr>
        <p:spPr>
          <a:xfrm>
            <a:off x="20782" y="20882"/>
            <a:ext cx="585354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Estructura de la LGCG</a:t>
            </a:r>
            <a:endParaRPr lang="es-MX" sz="2800" dirty="0">
              <a:solidFill>
                <a:schemeClr val="bg1"/>
              </a:solidFill>
              <a:latin typeface="Arial" panose="020B0604020202020204" pitchFamily="34" charset="0"/>
              <a:cs typeface="Arial" panose="020B0604020202020204" pitchFamily="34" charset="0"/>
            </a:endParaRPr>
          </a:p>
        </p:txBody>
      </p:sp>
      <p:sp>
        <p:nvSpPr>
          <p:cNvPr id="6" name="5 Rectángulo"/>
          <p:cNvSpPr/>
          <p:nvPr/>
        </p:nvSpPr>
        <p:spPr>
          <a:xfrm>
            <a:off x="173182" y="741954"/>
            <a:ext cx="5500254" cy="4893647"/>
          </a:xfrm>
          <a:prstGeom prst="rect">
            <a:avLst/>
          </a:prstGeom>
          <a:solidFill>
            <a:schemeClr val="accent5">
              <a:lumMod val="60000"/>
              <a:lumOff val="40000"/>
            </a:schemeClr>
          </a:solidFill>
        </p:spPr>
        <p:txBody>
          <a:bodyPr wrap="square">
            <a:spAutoFit/>
          </a:bodyPr>
          <a:lstStyle/>
          <a:p>
            <a:pPr algn="ctr"/>
            <a:r>
              <a:rPr lang="es-MX" sz="2400" dirty="0" smtClean="0">
                <a:solidFill>
                  <a:schemeClr val="bg1"/>
                </a:solidFill>
                <a:latin typeface="Arial" panose="020B0604020202020204" pitchFamily="34" charset="0"/>
                <a:cs typeface="Arial" panose="020B0604020202020204" pitchFamily="34" charset="0"/>
              </a:rPr>
              <a:t> </a:t>
            </a:r>
            <a:r>
              <a:rPr lang="es-MX" sz="2400" b="1" dirty="0">
                <a:solidFill>
                  <a:schemeClr val="bg1"/>
                </a:solidFill>
                <a:latin typeface="Arial" panose="020B0604020202020204" pitchFamily="34" charset="0"/>
                <a:cs typeface="Arial" panose="020B0604020202020204" pitchFamily="34" charset="0"/>
              </a:rPr>
              <a:t>TÍTULO </a:t>
            </a:r>
            <a:r>
              <a:rPr lang="es-MX" sz="2400" b="1" dirty="0" smtClean="0">
                <a:solidFill>
                  <a:schemeClr val="bg1"/>
                </a:solidFill>
                <a:latin typeface="Arial" panose="020B0604020202020204" pitchFamily="34" charset="0"/>
                <a:cs typeface="Arial" panose="020B0604020202020204" pitchFamily="34" charset="0"/>
              </a:rPr>
              <a:t>TERCERO </a:t>
            </a:r>
            <a:endParaRPr lang="es-MX" sz="2400" dirty="0">
              <a:solidFill>
                <a:schemeClr val="bg1"/>
              </a:solidFill>
              <a:latin typeface="Arial" panose="020B0604020202020204" pitchFamily="34" charset="0"/>
              <a:cs typeface="Arial" panose="020B0604020202020204" pitchFamily="34" charset="0"/>
            </a:endParaRPr>
          </a:p>
          <a:p>
            <a:pPr algn="ctr"/>
            <a:r>
              <a:rPr lang="es-MX" sz="2400" b="1" dirty="0">
                <a:solidFill>
                  <a:schemeClr val="bg1"/>
                </a:solidFill>
                <a:latin typeface="Arial" panose="020B0604020202020204" pitchFamily="34" charset="0"/>
                <a:cs typeface="Arial" panose="020B0604020202020204" pitchFamily="34" charset="0"/>
              </a:rPr>
              <a:t>De la Contabilidad Gubernamental </a:t>
            </a:r>
            <a:endParaRPr lang="es-MX" sz="2400" dirty="0">
              <a:solidFill>
                <a:schemeClr val="bg1"/>
              </a:solidFill>
              <a:latin typeface="Arial" panose="020B0604020202020204" pitchFamily="34" charset="0"/>
              <a:cs typeface="Arial" panose="020B0604020202020204" pitchFamily="34" charset="0"/>
            </a:endParaRPr>
          </a:p>
          <a:p>
            <a:pPr algn="ctr"/>
            <a:endParaRPr lang="es-MX" sz="2400" b="1" dirty="0" smtClean="0">
              <a:solidFill>
                <a:schemeClr val="bg1"/>
              </a:solidFill>
              <a:latin typeface="Arial" panose="020B0604020202020204" pitchFamily="34" charset="0"/>
              <a:cs typeface="Arial" panose="020B0604020202020204" pitchFamily="34" charset="0"/>
            </a:endParaRPr>
          </a:p>
          <a:p>
            <a:pPr algn="ctr"/>
            <a:r>
              <a:rPr lang="es-MX" sz="2400" b="1" dirty="0" smtClean="0">
                <a:solidFill>
                  <a:schemeClr val="bg1"/>
                </a:solidFill>
                <a:latin typeface="Arial" panose="020B0604020202020204" pitchFamily="34" charset="0"/>
                <a:cs typeface="Arial" panose="020B0604020202020204" pitchFamily="34" charset="0"/>
              </a:rPr>
              <a:t>CAPÍTULO </a:t>
            </a:r>
            <a:r>
              <a:rPr lang="es-MX" sz="2400" b="1" dirty="0">
                <a:solidFill>
                  <a:schemeClr val="bg1"/>
                </a:solidFill>
                <a:latin typeface="Arial" panose="020B0604020202020204" pitchFamily="34" charset="0"/>
                <a:cs typeface="Arial" panose="020B0604020202020204" pitchFamily="34" charset="0"/>
              </a:rPr>
              <a:t>I </a:t>
            </a:r>
            <a:endParaRPr lang="es-MX" sz="2400" dirty="0">
              <a:solidFill>
                <a:schemeClr val="bg1"/>
              </a:solidFill>
              <a:latin typeface="Arial" panose="020B0604020202020204" pitchFamily="34" charset="0"/>
              <a:cs typeface="Arial" panose="020B0604020202020204" pitchFamily="34" charset="0"/>
            </a:endParaRPr>
          </a:p>
          <a:p>
            <a:pPr algn="just"/>
            <a:r>
              <a:rPr lang="es-MX" sz="2400" b="1" dirty="0">
                <a:solidFill>
                  <a:schemeClr val="bg1"/>
                </a:solidFill>
                <a:latin typeface="Arial" panose="020B0604020202020204" pitchFamily="34" charset="0"/>
                <a:cs typeface="Arial" panose="020B0604020202020204" pitchFamily="34" charset="0"/>
              </a:rPr>
              <a:t>Del Sistema de Contabilidad Gubernamental </a:t>
            </a:r>
            <a:endParaRPr lang="es-MX" sz="2400" b="1" dirty="0" smtClean="0">
              <a:solidFill>
                <a:schemeClr val="bg1"/>
              </a:solidFill>
              <a:latin typeface="Arial" panose="020B0604020202020204" pitchFamily="34" charset="0"/>
              <a:cs typeface="Arial" panose="020B0604020202020204" pitchFamily="34" charset="0"/>
            </a:endParaRPr>
          </a:p>
          <a:p>
            <a:pPr algn="ctr"/>
            <a:endParaRPr lang="es-MX" sz="2400" b="1" dirty="0" smtClean="0">
              <a:solidFill>
                <a:schemeClr val="bg1"/>
              </a:solidFill>
              <a:latin typeface="Arial" panose="020B0604020202020204" pitchFamily="34" charset="0"/>
              <a:cs typeface="Arial" panose="020B0604020202020204" pitchFamily="34" charset="0"/>
            </a:endParaRPr>
          </a:p>
          <a:p>
            <a:pPr algn="ctr"/>
            <a:r>
              <a:rPr lang="es-MX" sz="2400" b="1" dirty="0" smtClean="0">
                <a:solidFill>
                  <a:schemeClr val="bg1"/>
                </a:solidFill>
                <a:latin typeface="Arial" panose="020B0604020202020204" pitchFamily="34" charset="0"/>
                <a:cs typeface="Arial" panose="020B0604020202020204" pitchFamily="34" charset="0"/>
              </a:rPr>
              <a:t>CAPÍTULO </a:t>
            </a:r>
            <a:r>
              <a:rPr lang="es-MX" sz="2400" b="1" dirty="0">
                <a:solidFill>
                  <a:schemeClr val="bg1"/>
                </a:solidFill>
                <a:latin typeface="Arial" panose="020B0604020202020204" pitchFamily="34" charset="0"/>
                <a:cs typeface="Arial" panose="020B0604020202020204" pitchFamily="34" charset="0"/>
              </a:rPr>
              <a:t>II </a:t>
            </a:r>
            <a:endParaRPr lang="es-MX" sz="2400" dirty="0">
              <a:solidFill>
                <a:schemeClr val="bg1"/>
              </a:solidFill>
              <a:latin typeface="Arial" panose="020B0604020202020204" pitchFamily="34" charset="0"/>
              <a:cs typeface="Arial" panose="020B0604020202020204" pitchFamily="34" charset="0"/>
            </a:endParaRPr>
          </a:p>
          <a:p>
            <a:pPr algn="just"/>
            <a:r>
              <a:rPr lang="es-MX" sz="2400" b="1" dirty="0">
                <a:solidFill>
                  <a:schemeClr val="bg1"/>
                </a:solidFill>
                <a:latin typeface="Arial" panose="020B0604020202020204" pitchFamily="34" charset="0"/>
                <a:cs typeface="Arial" panose="020B0604020202020204" pitchFamily="34" charset="0"/>
              </a:rPr>
              <a:t>Del Registro Patrimonial </a:t>
            </a:r>
            <a:endParaRPr lang="es-MX" sz="2400" b="1" dirty="0" smtClean="0">
              <a:solidFill>
                <a:schemeClr val="bg1"/>
              </a:solidFill>
              <a:latin typeface="Arial" panose="020B0604020202020204" pitchFamily="34" charset="0"/>
              <a:cs typeface="Arial" panose="020B0604020202020204" pitchFamily="34" charset="0"/>
            </a:endParaRPr>
          </a:p>
          <a:p>
            <a:pPr algn="ctr"/>
            <a:endParaRPr lang="es-MX" sz="2400" b="1" dirty="0" smtClean="0">
              <a:solidFill>
                <a:schemeClr val="bg1"/>
              </a:solidFill>
              <a:latin typeface="Arial" panose="020B0604020202020204" pitchFamily="34" charset="0"/>
              <a:cs typeface="Arial" panose="020B0604020202020204" pitchFamily="34" charset="0"/>
            </a:endParaRPr>
          </a:p>
          <a:p>
            <a:pPr algn="ctr"/>
            <a:r>
              <a:rPr lang="es-MX" sz="2400" b="1" dirty="0" smtClean="0">
                <a:solidFill>
                  <a:schemeClr val="bg1"/>
                </a:solidFill>
                <a:latin typeface="Arial" panose="020B0604020202020204" pitchFamily="34" charset="0"/>
                <a:cs typeface="Arial" panose="020B0604020202020204" pitchFamily="34" charset="0"/>
              </a:rPr>
              <a:t>CAPÍTULO </a:t>
            </a:r>
            <a:r>
              <a:rPr lang="es-MX" sz="2400" b="1" dirty="0">
                <a:solidFill>
                  <a:schemeClr val="bg1"/>
                </a:solidFill>
                <a:latin typeface="Arial" panose="020B0604020202020204" pitchFamily="34" charset="0"/>
                <a:cs typeface="Arial" panose="020B0604020202020204" pitchFamily="34" charset="0"/>
              </a:rPr>
              <a:t>III </a:t>
            </a:r>
            <a:endParaRPr lang="es-MX" sz="2400" dirty="0">
              <a:solidFill>
                <a:schemeClr val="bg1"/>
              </a:solidFill>
              <a:latin typeface="Arial" panose="020B0604020202020204" pitchFamily="34" charset="0"/>
              <a:cs typeface="Arial" panose="020B0604020202020204" pitchFamily="34" charset="0"/>
            </a:endParaRPr>
          </a:p>
          <a:p>
            <a:pPr algn="just"/>
            <a:r>
              <a:rPr lang="es-MX" sz="2400" b="1" dirty="0">
                <a:solidFill>
                  <a:schemeClr val="bg1"/>
                </a:solidFill>
                <a:latin typeface="Arial" panose="020B0604020202020204" pitchFamily="34" charset="0"/>
                <a:cs typeface="Arial" panose="020B0604020202020204" pitchFamily="34" charset="0"/>
              </a:rPr>
              <a:t>Del Registro Contable de las Operaciones </a:t>
            </a:r>
            <a:endParaRPr lang="es-MX"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70917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874326" y="723110"/>
            <a:ext cx="6096000" cy="1938992"/>
          </a:xfrm>
          <a:prstGeom prst="rect">
            <a:avLst/>
          </a:prstGeom>
          <a:solidFill>
            <a:schemeClr val="accent4">
              <a:lumMod val="50000"/>
            </a:schemeClr>
          </a:solidFill>
        </p:spPr>
        <p:txBody>
          <a:bodyPr>
            <a:spAutoFit/>
          </a:bodyPr>
          <a:lstStyle/>
          <a:p>
            <a:pPr algn="ctr"/>
            <a:r>
              <a:rPr lang="es-MX" sz="2400" b="1" dirty="0">
                <a:solidFill>
                  <a:schemeClr val="bg1"/>
                </a:solidFill>
                <a:latin typeface="Arial" panose="020B0604020202020204" pitchFamily="34" charset="0"/>
                <a:cs typeface="Arial" panose="020B0604020202020204" pitchFamily="34" charset="0"/>
              </a:rPr>
              <a:t>TÍTULO SEXTO </a:t>
            </a:r>
            <a:endParaRPr lang="es-MX" sz="2400" dirty="0">
              <a:solidFill>
                <a:schemeClr val="bg1"/>
              </a:solidFill>
              <a:latin typeface="Arial" panose="020B0604020202020204" pitchFamily="34" charset="0"/>
              <a:cs typeface="Arial" panose="020B0604020202020204" pitchFamily="34" charset="0"/>
            </a:endParaRPr>
          </a:p>
          <a:p>
            <a:pPr algn="ctr"/>
            <a:r>
              <a:rPr lang="es-MX" sz="2400" b="1" dirty="0">
                <a:solidFill>
                  <a:schemeClr val="bg1"/>
                </a:solidFill>
                <a:latin typeface="Arial" panose="020B0604020202020204" pitchFamily="34" charset="0"/>
                <a:cs typeface="Arial" panose="020B0604020202020204" pitchFamily="34" charset="0"/>
              </a:rPr>
              <a:t>De las Sanciones </a:t>
            </a:r>
            <a:endParaRPr lang="es-MX" sz="2400" b="1" dirty="0" smtClean="0">
              <a:solidFill>
                <a:schemeClr val="bg1"/>
              </a:solidFill>
              <a:latin typeface="Arial" panose="020B0604020202020204" pitchFamily="34" charset="0"/>
              <a:cs typeface="Arial" panose="020B0604020202020204" pitchFamily="34" charset="0"/>
            </a:endParaRPr>
          </a:p>
          <a:p>
            <a:pPr algn="ctr"/>
            <a:endParaRPr lang="es-MX" sz="2400" b="1" dirty="0" smtClean="0">
              <a:solidFill>
                <a:schemeClr val="bg1"/>
              </a:solidFill>
              <a:latin typeface="Arial" panose="020B0604020202020204" pitchFamily="34" charset="0"/>
              <a:cs typeface="Arial" panose="020B0604020202020204" pitchFamily="34" charset="0"/>
            </a:endParaRPr>
          </a:p>
          <a:p>
            <a:pPr algn="ctr"/>
            <a:r>
              <a:rPr lang="es-MX" sz="2400" b="1" dirty="0" smtClean="0">
                <a:solidFill>
                  <a:schemeClr val="bg1"/>
                </a:solidFill>
                <a:latin typeface="Arial" panose="020B0604020202020204" pitchFamily="34" charset="0"/>
                <a:cs typeface="Arial" panose="020B0604020202020204" pitchFamily="34" charset="0"/>
              </a:rPr>
              <a:t>CAPÍTULO </a:t>
            </a:r>
          </a:p>
          <a:p>
            <a:pPr algn="ctr"/>
            <a:r>
              <a:rPr lang="es-MX" sz="2400" b="1" dirty="0" smtClean="0">
                <a:solidFill>
                  <a:schemeClr val="bg1"/>
                </a:solidFill>
                <a:latin typeface="Arial" panose="020B0604020202020204" pitchFamily="34" charset="0"/>
                <a:cs typeface="Arial" panose="020B0604020202020204" pitchFamily="34" charset="0"/>
              </a:rPr>
              <a:t>Único</a:t>
            </a:r>
            <a:endParaRPr lang="es-MX" sz="2400" b="1" dirty="0">
              <a:solidFill>
                <a:schemeClr val="bg1"/>
              </a:solidFill>
              <a:latin typeface="Arial" panose="020B0604020202020204" pitchFamily="34" charset="0"/>
              <a:cs typeface="Arial" panose="020B0604020202020204" pitchFamily="34" charset="0"/>
            </a:endParaRPr>
          </a:p>
        </p:txBody>
      </p:sp>
      <p:sp>
        <p:nvSpPr>
          <p:cNvPr id="5" name="CuadroTexto 3"/>
          <p:cNvSpPr txBox="1"/>
          <p:nvPr/>
        </p:nvSpPr>
        <p:spPr>
          <a:xfrm>
            <a:off x="20782" y="20882"/>
            <a:ext cx="585354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Estructura de la LGCG</a:t>
            </a:r>
            <a:endParaRPr lang="es-MX" sz="2800" dirty="0">
              <a:solidFill>
                <a:schemeClr val="bg1"/>
              </a:solidFill>
              <a:latin typeface="Arial" panose="020B0604020202020204" pitchFamily="34" charset="0"/>
              <a:cs typeface="Arial" panose="020B0604020202020204" pitchFamily="34" charset="0"/>
            </a:endParaRPr>
          </a:p>
        </p:txBody>
      </p:sp>
      <p:sp>
        <p:nvSpPr>
          <p:cNvPr id="6" name="5 Rectángulo"/>
          <p:cNvSpPr/>
          <p:nvPr/>
        </p:nvSpPr>
        <p:spPr>
          <a:xfrm>
            <a:off x="20782" y="610136"/>
            <a:ext cx="5500254" cy="6247864"/>
          </a:xfrm>
          <a:prstGeom prst="rect">
            <a:avLst/>
          </a:prstGeom>
          <a:solidFill>
            <a:schemeClr val="accent2">
              <a:lumMod val="75000"/>
            </a:schemeClr>
          </a:solidFill>
        </p:spPr>
        <p:txBody>
          <a:bodyPr wrap="square">
            <a:spAutoFit/>
          </a:bodyPr>
          <a:lstStyle/>
          <a:p>
            <a:pPr algn="ctr"/>
            <a:r>
              <a:rPr lang="es-MX" sz="2000" b="1" dirty="0">
                <a:solidFill>
                  <a:schemeClr val="bg1"/>
                </a:solidFill>
                <a:latin typeface="Arial" panose="020B0604020202020204" pitchFamily="34" charset="0"/>
                <a:cs typeface="Arial" panose="020B0604020202020204" pitchFamily="34" charset="0"/>
              </a:rPr>
              <a:t>TÍTULO QUINTO </a:t>
            </a:r>
            <a:endParaRPr lang="es-MX" sz="2000" dirty="0">
              <a:solidFill>
                <a:schemeClr val="bg1"/>
              </a:solidFill>
              <a:latin typeface="Arial" panose="020B0604020202020204" pitchFamily="34" charset="0"/>
              <a:cs typeface="Arial" panose="020B0604020202020204" pitchFamily="34" charset="0"/>
            </a:endParaRPr>
          </a:p>
          <a:p>
            <a:pPr algn="ctr"/>
            <a:r>
              <a:rPr lang="es-MX" sz="2000" b="1" dirty="0">
                <a:solidFill>
                  <a:schemeClr val="bg1"/>
                </a:solidFill>
                <a:latin typeface="Arial" panose="020B0604020202020204" pitchFamily="34" charset="0"/>
                <a:cs typeface="Arial" panose="020B0604020202020204" pitchFamily="34" charset="0"/>
              </a:rPr>
              <a:t>De la Transparencia y Difusión de la Información Financiera </a:t>
            </a:r>
            <a:endParaRPr lang="es-MX" sz="2000" b="1" dirty="0" smtClean="0">
              <a:solidFill>
                <a:schemeClr val="bg1"/>
              </a:solidFill>
              <a:latin typeface="Arial" panose="020B0604020202020204" pitchFamily="34" charset="0"/>
              <a:cs typeface="Arial" panose="020B0604020202020204" pitchFamily="34" charset="0"/>
            </a:endParaRPr>
          </a:p>
          <a:p>
            <a:pPr algn="ctr"/>
            <a:r>
              <a:rPr lang="es-MX" sz="2000" b="1" dirty="0">
                <a:solidFill>
                  <a:schemeClr val="bg1"/>
                </a:solidFill>
                <a:latin typeface="Arial" panose="020B0604020202020204" pitchFamily="34" charset="0"/>
                <a:cs typeface="Arial" panose="020B0604020202020204" pitchFamily="34" charset="0"/>
              </a:rPr>
              <a:t>CAPÍTULO I </a:t>
            </a:r>
            <a:endParaRPr lang="es-MX" sz="2000" dirty="0">
              <a:solidFill>
                <a:schemeClr val="bg1"/>
              </a:solidFill>
              <a:latin typeface="Arial" panose="020B0604020202020204" pitchFamily="34" charset="0"/>
              <a:cs typeface="Arial" panose="020B0604020202020204" pitchFamily="34" charset="0"/>
            </a:endParaRPr>
          </a:p>
          <a:p>
            <a:pPr algn="just"/>
            <a:r>
              <a:rPr lang="es-MX" sz="2000" b="1" dirty="0">
                <a:solidFill>
                  <a:schemeClr val="bg1"/>
                </a:solidFill>
                <a:latin typeface="Arial" panose="020B0604020202020204" pitchFamily="34" charset="0"/>
                <a:cs typeface="Arial" panose="020B0604020202020204" pitchFamily="34" charset="0"/>
              </a:rPr>
              <a:t>Disposiciones Generales </a:t>
            </a:r>
            <a:endParaRPr lang="es-MX" sz="2000" b="1" dirty="0" smtClean="0">
              <a:solidFill>
                <a:schemeClr val="bg1"/>
              </a:solidFill>
              <a:latin typeface="Arial" panose="020B0604020202020204" pitchFamily="34" charset="0"/>
              <a:cs typeface="Arial" panose="020B0604020202020204" pitchFamily="34" charset="0"/>
            </a:endParaRPr>
          </a:p>
          <a:p>
            <a:pPr algn="ctr"/>
            <a:r>
              <a:rPr lang="es-MX" sz="2000" b="1" dirty="0">
                <a:solidFill>
                  <a:schemeClr val="bg1"/>
                </a:solidFill>
                <a:latin typeface="Arial" panose="020B0604020202020204" pitchFamily="34" charset="0"/>
                <a:cs typeface="Arial" panose="020B0604020202020204" pitchFamily="34" charset="0"/>
              </a:rPr>
              <a:t>CAPÍTULO II </a:t>
            </a:r>
            <a:endParaRPr lang="es-MX" sz="2000" dirty="0">
              <a:solidFill>
                <a:schemeClr val="bg1"/>
              </a:solidFill>
              <a:latin typeface="Arial" panose="020B0604020202020204" pitchFamily="34" charset="0"/>
              <a:cs typeface="Arial" panose="020B0604020202020204" pitchFamily="34" charset="0"/>
            </a:endParaRPr>
          </a:p>
          <a:p>
            <a:pPr algn="just"/>
            <a:r>
              <a:rPr lang="es-MX" sz="2000" b="1" dirty="0">
                <a:solidFill>
                  <a:schemeClr val="bg1"/>
                </a:solidFill>
                <a:latin typeface="Arial" panose="020B0604020202020204" pitchFamily="34" charset="0"/>
                <a:cs typeface="Arial" panose="020B0604020202020204" pitchFamily="34" charset="0"/>
              </a:rPr>
              <a:t>De la Información Financiera Relativa a la Elaboración de las Iniciativas de Ley de Ingresos y los Proyectos de Presupuesto de Egresos </a:t>
            </a:r>
            <a:endParaRPr lang="es-MX" sz="2000" b="1" dirty="0" smtClean="0">
              <a:solidFill>
                <a:schemeClr val="bg1"/>
              </a:solidFill>
              <a:latin typeface="Arial" panose="020B0604020202020204" pitchFamily="34" charset="0"/>
              <a:cs typeface="Arial" panose="020B0604020202020204" pitchFamily="34" charset="0"/>
            </a:endParaRPr>
          </a:p>
          <a:p>
            <a:pPr algn="ctr"/>
            <a:r>
              <a:rPr lang="es-MX" sz="2000" b="1" dirty="0">
                <a:solidFill>
                  <a:schemeClr val="bg1"/>
                </a:solidFill>
                <a:latin typeface="Arial" panose="020B0604020202020204" pitchFamily="34" charset="0"/>
                <a:cs typeface="Arial" panose="020B0604020202020204" pitchFamily="34" charset="0"/>
              </a:rPr>
              <a:t>CAPÍTULO III </a:t>
            </a:r>
            <a:endParaRPr lang="es-MX" sz="2000" dirty="0">
              <a:solidFill>
                <a:schemeClr val="bg1"/>
              </a:solidFill>
              <a:latin typeface="Arial" panose="020B0604020202020204" pitchFamily="34" charset="0"/>
              <a:cs typeface="Arial" panose="020B0604020202020204" pitchFamily="34" charset="0"/>
            </a:endParaRPr>
          </a:p>
          <a:p>
            <a:pPr algn="just"/>
            <a:r>
              <a:rPr lang="es-MX" sz="2000" b="1" dirty="0">
                <a:solidFill>
                  <a:schemeClr val="bg1"/>
                </a:solidFill>
                <a:latin typeface="Arial" panose="020B0604020202020204" pitchFamily="34" charset="0"/>
                <a:cs typeface="Arial" panose="020B0604020202020204" pitchFamily="34" charset="0"/>
              </a:rPr>
              <a:t>De la Información Financiera Relativa a la Aprobación de las Leyes de Ingresos y de los Presupuestos de Egresos </a:t>
            </a:r>
            <a:endParaRPr lang="es-MX" sz="2000" b="1" dirty="0" smtClean="0">
              <a:solidFill>
                <a:schemeClr val="bg1"/>
              </a:solidFill>
              <a:latin typeface="Arial" panose="020B0604020202020204" pitchFamily="34" charset="0"/>
              <a:cs typeface="Arial" panose="020B0604020202020204" pitchFamily="34" charset="0"/>
            </a:endParaRPr>
          </a:p>
          <a:p>
            <a:pPr algn="ctr"/>
            <a:r>
              <a:rPr lang="es-MX" sz="2000" b="1" dirty="0">
                <a:solidFill>
                  <a:schemeClr val="bg1"/>
                </a:solidFill>
                <a:latin typeface="Arial" panose="020B0604020202020204" pitchFamily="34" charset="0"/>
                <a:cs typeface="Arial" panose="020B0604020202020204" pitchFamily="34" charset="0"/>
              </a:rPr>
              <a:t>CAPÍTULO IV </a:t>
            </a:r>
            <a:endParaRPr lang="es-MX" sz="2000" dirty="0">
              <a:solidFill>
                <a:schemeClr val="bg1"/>
              </a:solidFill>
              <a:latin typeface="Arial" panose="020B0604020202020204" pitchFamily="34" charset="0"/>
              <a:cs typeface="Arial" panose="020B0604020202020204" pitchFamily="34" charset="0"/>
            </a:endParaRPr>
          </a:p>
          <a:p>
            <a:pPr algn="just"/>
            <a:r>
              <a:rPr lang="es-MX" sz="2000" b="1" dirty="0">
                <a:solidFill>
                  <a:schemeClr val="bg1"/>
                </a:solidFill>
                <a:latin typeface="Arial" panose="020B0604020202020204" pitchFamily="34" charset="0"/>
                <a:cs typeface="Arial" panose="020B0604020202020204" pitchFamily="34" charset="0"/>
              </a:rPr>
              <a:t>De la Información Relativa al Ejercicio Presupuestario </a:t>
            </a:r>
            <a:endParaRPr lang="es-MX" sz="2000" b="1" dirty="0" smtClean="0">
              <a:solidFill>
                <a:schemeClr val="bg1"/>
              </a:solidFill>
              <a:latin typeface="Arial" panose="020B0604020202020204" pitchFamily="34" charset="0"/>
              <a:cs typeface="Arial" panose="020B0604020202020204" pitchFamily="34" charset="0"/>
            </a:endParaRPr>
          </a:p>
          <a:p>
            <a:pPr algn="ctr"/>
            <a:r>
              <a:rPr lang="es-MX" sz="2000" b="1" dirty="0">
                <a:solidFill>
                  <a:schemeClr val="bg1"/>
                </a:solidFill>
                <a:latin typeface="Arial" panose="020B0604020202020204" pitchFamily="34" charset="0"/>
                <a:cs typeface="Arial" panose="020B0604020202020204" pitchFamily="34" charset="0"/>
              </a:rPr>
              <a:t>CAPÍTULO V </a:t>
            </a:r>
            <a:endParaRPr lang="es-MX" sz="2000" dirty="0">
              <a:solidFill>
                <a:schemeClr val="bg1"/>
              </a:solidFill>
              <a:latin typeface="Arial" panose="020B0604020202020204" pitchFamily="34" charset="0"/>
              <a:cs typeface="Arial" panose="020B0604020202020204" pitchFamily="34" charset="0"/>
            </a:endParaRPr>
          </a:p>
          <a:p>
            <a:pPr algn="just"/>
            <a:r>
              <a:rPr lang="es-MX" sz="2000" b="1" dirty="0">
                <a:solidFill>
                  <a:schemeClr val="bg1"/>
                </a:solidFill>
                <a:latin typeface="Arial" panose="020B0604020202020204" pitchFamily="34" charset="0"/>
                <a:cs typeface="Arial" panose="020B0604020202020204" pitchFamily="34" charset="0"/>
              </a:rPr>
              <a:t>De la Información Financiera Relativa a la Evaluación y Rendición de Cuentas </a:t>
            </a:r>
            <a:endParaRPr lang="es-MX"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5189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4"/>
          <p:cNvGrpSpPr/>
          <p:nvPr/>
        </p:nvGrpSpPr>
        <p:grpSpPr>
          <a:xfrm>
            <a:off x="1801751" y="821504"/>
            <a:ext cx="9335225" cy="5394337"/>
            <a:chOff x="1271815" y="1983650"/>
            <a:chExt cx="6480720" cy="3065530"/>
          </a:xfrm>
        </p:grpSpPr>
        <p:sp>
          <p:nvSpPr>
            <p:cNvPr id="5" name="2 Rectángulo"/>
            <p:cNvSpPr/>
            <p:nvPr/>
          </p:nvSpPr>
          <p:spPr>
            <a:xfrm>
              <a:off x="2208870" y="1983650"/>
              <a:ext cx="4441778" cy="93610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sz="2800" dirty="0" smtClean="0"/>
                <a:t>MARCO DE INFORMACIÓN FINANCIERA APLICABLE A LOS ENTES PUBLICOS. </a:t>
              </a:r>
              <a:endParaRPr lang="es-MX" sz="2800" dirty="0"/>
            </a:p>
          </p:txBody>
        </p:sp>
        <p:sp>
          <p:nvSpPr>
            <p:cNvPr id="6" name="7 Rectángulo redondeado"/>
            <p:cNvSpPr/>
            <p:nvPr/>
          </p:nvSpPr>
          <p:spPr>
            <a:xfrm>
              <a:off x="1271815" y="3681028"/>
              <a:ext cx="6480720" cy="1368152"/>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285750" indent="-285750" algn="ctr">
                <a:buFont typeface="Arial" panose="020B0604020202020204" pitchFamily="34" charset="0"/>
                <a:buChar char="•"/>
              </a:pPr>
              <a:r>
                <a:rPr lang="es-ES" sz="3600" dirty="0" smtClean="0"/>
                <a:t>Ley General de Contabilidad Gubernamental. </a:t>
              </a:r>
            </a:p>
            <a:p>
              <a:pPr marL="285750" indent="-285750" algn="ctr">
                <a:buFont typeface="Arial" panose="020B0604020202020204" pitchFamily="34" charset="0"/>
                <a:buChar char="•"/>
              </a:pPr>
              <a:r>
                <a:rPr lang="es-ES" sz="3600" dirty="0" smtClean="0"/>
                <a:t>Documentos normativos emitidos por el CONAC</a:t>
              </a:r>
              <a:endParaRPr lang="es-MX" sz="3600" dirty="0"/>
            </a:p>
          </p:txBody>
        </p:sp>
      </p:grpSp>
    </p:spTree>
    <p:extLst>
      <p:ext uri="{BB962C8B-B14F-4D97-AF65-F5344CB8AC3E}">
        <p14:creationId xmlns:p14="http://schemas.microsoft.com/office/powerpoint/2010/main" val="27009576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5"/>
          <p:cNvGrpSpPr/>
          <p:nvPr/>
        </p:nvGrpSpPr>
        <p:grpSpPr>
          <a:xfrm>
            <a:off x="577214" y="282389"/>
            <a:ext cx="10347460" cy="6936559"/>
            <a:chOff x="271536" y="1347531"/>
            <a:chExt cx="8712968" cy="5866930"/>
          </a:xfrm>
        </p:grpSpPr>
        <p:sp>
          <p:nvSpPr>
            <p:cNvPr id="5" name="10 Proceso"/>
            <p:cNvSpPr/>
            <p:nvPr/>
          </p:nvSpPr>
          <p:spPr>
            <a:xfrm>
              <a:off x="271536" y="2016991"/>
              <a:ext cx="8712968" cy="4392488"/>
            </a:xfrm>
            <a:prstGeom prst="flowChart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anose="020B0604020202020204" pitchFamily="34" charset="0"/>
                <a:buChar char="•"/>
              </a:pPr>
              <a:endParaRPr lang="es-MX" sz="3200" b="1" dirty="0">
                <a:solidFill>
                  <a:schemeClr val="bg1"/>
                </a:solidFill>
                <a:latin typeface="Arial" panose="020B0604020202020204" pitchFamily="34" charset="0"/>
                <a:cs typeface="Arial" panose="020B0604020202020204" pitchFamily="34" charset="0"/>
              </a:endParaRPr>
            </a:p>
          </p:txBody>
        </p:sp>
        <p:grpSp>
          <p:nvGrpSpPr>
            <p:cNvPr id="6" name="Grupo 1"/>
            <p:cNvGrpSpPr/>
            <p:nvPr/>
          </p:nvGrpSpPr>
          <p:grpSpPr>
            <a:xfrm>
              <a:off x="271536" y="1347531"/>
              <a:ext cx="8712968" cy="5866930"/>
              <a:chOff x="271536" y="1347531"/>
              <a:chExt cx="8712968" cy="5866930"/>
            </a:xfrm>
          </p:grpSpPr>
          <p:sp>
            <p:nvSpPr>
              <p:cNvPr id="7" name="1 Rectángulo"/>
              <p:cNvSpPr/>
              <p:nvPr/>
            </p:nvSpPr>
            <p:spPr>
              <a:xfrm>
                <a:off x="271536" y="1347531"/>
                <a:ext cx="7349446" cy="6707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smtClean="0">
                    <a:solidFill>
                      <a:schemeClr val="bg1"/>
                    </a:solidFill>
                    <a:latin typeface="Arial" panose="020B0604020202020204" pitchFamily="34" charset="0"/>
                    <a:cs typeface="Arial" panose="020B0604020202020204" pitchFamily="34" charset="0"/>
                  </a:rPr>
                  <a:t>ELEMENTOS CLAVE DEL </a:t>
                </a:r>
                <a:r>
                  <a:rPr lang="es-ES" sz="2800" b="1" dirty="0" smtClean="0">
                    <a:solidFill>
                      <a:schemeClr val="bg1"/>
                    </a:solidFill>
                    <a:latin typeface="Arial" panose="020B0604020202020204" pitchFamily="34" charset="0"/>
                    <a:cs typeface="Arial" panose="020B0604020202020204" pitchFamily="34" charset="0"/>
                  </a:rPr>
                  <a:t>PROCESO DE CONTABILIDAD GUBERNAMENTAL </a:t>
                </a:r>
                <a:endParaRPr lang="es-MX" sz="2800" b="1" dirty="0">
                  <a:solidFill>
                    <a:schemeClr val="bg1"/>
                  </a:solidFill>
                  <a:latin typeface="Arial" panose="020B0604020202020204" pitchFamily="34" charset="0"/>
                  <a:cs typeface="Arial" panose="020B0604020202020204" pitchFamily="34" charset="0"/>
                </a:endParaRPr>
              </a:p>
            </p:txBody>
          </p:sp>
          <p:sp>
            <p:nvSpPr>
              <p:cNvPr id="8" name="8 CuadroTexto"/>
              <p:cNvSpPr txBox="1"/>
              <p:nvPr/>
            </p:nvSpPr>
            <p:spPr>
              <a:xfrm>
                <a:off x="896537" y="2320814"/>
                <a:ext cx="8087967" cy="4893647"/>
              </a:xfrm>
              <a:prstGeom prst="rect">
                <a:avLst/>
              </a:prstGeom>
              <a:noFill/>
            </p:spPr>
            <p:txBody>
              <a:bodyPr wrap="square" rtlCol="0">
                <a:spAutoFit/>
              </a:bodyPr>
              <a:lstStyle/>
              <a:p>
                <a:pPr>
                  <a:buFont typeface="Wingdings" pitchFamily="2" charset="2"/>
                  <a:buChar char="q"/>
                </a:pPr>
                <a:r>
                  <a:rPr lang="es-MX" sz="2800" b="1" dirty="0" smtClean="0">
                    <a:solidFill>
                      <a:schemeClr val="bg1"/>
                    </a:solidFill>
                    <a:latin typeface="Arial" panose="020B0604020202020204" pitchFamily="34" charset="0"/>
                    <a:cs typeface="Arial" panose="020B0604020202020204" pitchFamily="34" charset="0"/>
                  </a:rPr>
                  <a:t> Clave Presupuestaria</a:t>
                </a:r>
                <a:endParaRPr lang="x-none" sz="2800" b="1" dirty="0" smtClean="0">
                  <a:solidFill>
                    <a:schemeClr val="bg1"/>
                  </a:solidFill>
                  <a:latin typeface="Arial" panose="020B0604020202020204" pitchFamily="34" charset="0"/>
                  <a:cs typeface="Arial" panose="020B0604020202020204" pitchFamily="34" charset="0"/>
                </a:endParaRPr>
              </a:p>
              <a:p>
                <a:pPr>
                  <a:buFont typeface="Wingdings" pitchFamily="2" charset="2"/>
                  <a:buChar char="q"/>
                </a:pPr>
                <a:endParaRPr lang="x-none" sz="2800" b="1" dirty="0">
                  <a:solidFill>
                    <a:schemeClr val="bg1"/>
                  </a:solidFill>
                  <a:latin typeface="Arial" panose="020B0604020202020204" pitchFamily="34" charset="0"/>
                  <a:cs typeface="Arial" panose="020B0604020202020204" pitchFamily="34" charset="0"/>
                </a:endParaRPr>
              </a:p>
              <a:p>
                <a:pPr>
                  <a:buFont typeface="Wingdings" pitchFamily="2" charset="2"/>
                  <a:buChar char="q"/>
                </a:pPr>
                <a:r>
                  <a:rPr lang="x-none" sz="2800" b="1" dirty="0" smtClean="0">
                    <a:solidFill>
                      <a:schemeClr val="bg1"/>
                    </a:solidFill>
                    <a:latin typeface="Arial" panose="020B0604020202020204" pitchFamily="34" charset="0"/>
                    <a:cs typeface="Arial" panose="020B0604020202020204" pitchFamily="34" charset="0"/>
                  </a:rPr>
                  <a:t> </a:t>
                </a:r>
                <a:r>
                  <a:rPr lang="es-MX" sz="2800" b="1" dirty="0">
                    <a:solidFill>
                      <a:schemeClr val="bg1"/>
                    </a:solidFill>
                    <a:latin typeface="Arial" panose="020B0604020202020204" pitchFamily="34" charset="0"/>
                    <a:cs typeface="Arial" panose="020B0604020202020204" pitchFamily="34" charset="0"/>
                  </a:rPr>
                  <a:t>Momentos Contables</a:t>
                </a:r>
              </a:p>
              <a:p>
                <a:endParaRPr lang="es-MX" sz="2800" b="1" dirty="0" smtClean="0">
                  <a:solidFill>
                    <a:schemeClr val="bg1"/>
                  </a:solidFill>
                  <a:latin typeface="Arial" panose="020B0604020202020204" pitchFamily="34" charset="0"/>
                  <a:cs typeface="Arial" panose="020B0604020202020204" pitchFamily="34" charset="0"/>
                </a:endParaRPr>
              </a:p>
              <a:p>
                <a:pPr>
                  <a:buFont typeface="Wingdings" pitchFamily="2" charset="2"/>
                  <a:buChar char="q"/>
                </a:pPr>
                <a:r>
                  <a:rPr lang="es-MX" sz="2800" b="1" dirty="0" smtClean="0">
                    <a:solidFill>
                      <a:schemeClr val="bg1"/>
                    </a:solidFill>
                    <a:latin typeface="Arial" panose="020B0604020202020204" pitchFamily="34" charset="0"/>
                    <a:cs typeface="Arial" panose="020B0604020202020204" pitchFamily="34" charset="0"/>
                  </a:rPr>
                  <a:t> </a:t>
                </a:r>
                <a:r>
                  <a:rPr lang="es-MX" sz="2800" b="1" dirty="0">
                    <a:solidFill>
                      <a:schemeClr val="bg1"/>
                    </a:solidFill>
                    <a:latin typeface="Arial" panose="020B0604020202020204" pitchFamily="34" charset="0"/>
                    <a:cs typeface="Arial" panose="020B0604020202020204" pitchFamily="34" charset="0"/>
                  </a:rPr>
                  <a:t>Centros de </a:t>
                </a:r>
                <a:r>
                  <a:rPr lang="es-MX" sz="2800" b="1" dirty="0" smtClean="0">
                    <a:solidFill>
                      <a:schemeClr val="bg1"/>
                    </a:solidFill>
                    <a:latin typeface="Arial" panose="020B0604020202020204" pitchFamily="34" charset="0"/>
                    <a:cs typeface="Arial" panose="020B0604020202020204" pitchFamily="34" charset="0"/>
                  </a:rPr>
                  <a:t>Registro</a:t>
                </a:r>
                <a:endParaRPr lang="x-none" sz="2800" b="1" dirty="0" smtClean="0">
                  <a:solidFill>
                    <a:schemeClr val="bg1"/>
                  </a:solidFill>
                  <a:latin typeface="Arial" panose="020B0604020202020204" pitchFamily="34" charset="0"/>
                  <a:cs typeface="Arial" panose="020B0604020202020204" pitchFamily="34" charset="0"/>
                </a:endParaRPr>
              </a:p>
              <a:p>
                <a:pPr>
                  <a:buFont typeface="Wingdings" pitchFamily="2" charset="2"/>
                  <a:buChar char="q"/>
                </a:pPr>
                <a:endParaRPr lang="es-MX" sz="2800" b="1" dirty="0" smtClean="0">
                  <a:solidFill>
                    <a:schemeClr val="bg1"/>
                  </a:solidFill>
                  <a:latin typeface="Arial" panose="020B0604020202020204" pitchFamily="34" charset="0"/>
                  <a:cs typeface="Arial" panose="020B0604020202020204" pitchFamily="34" charset="0"/>
                </a:endParaRPr>
              </a:p>
              <a:p>
                <a:pPr>
                  <a:buFont typeface="Wingdings" pitchFamily="2" charset="2"/>
                  <a:buChar char="q"/>
                </a:pPr>
                <a:r>
                  <a:rPr lang="es-MX" sz="2800" b="1" dirty="0" smtClean="0">
                    <a:solidFill>
                      <a:schemeClr val="bg1"/>
                    </a:solidFill>
                    <a:latin typeface="Arial" panose="020B0604020202020204" pitchFamily="34" charset="0"/>
                    <a:cs typeface="Arial" panose="020B0604020202020204" pitchFamily="34" charset="0"/>
                  </a:rPr>
                  <a:t> </a:t>
                </a:r>
                <a:r>
                  <a:rPr lang="es-MX" sz="2800" b="1" dirty="0">
                    <a:solidFill>
                      <a:schemeClr val="bg1"/>
                    </a:solidFill>
                    <a:latin typeface="Arial" panose="020B0604020202020204" pitchFamily="34" charset="0"/>
                    <a:cs typeface="Arial" panose="020B0604020202020204" pitchFamily="34" charset="0"/>
                  </a:rPr>
                  <a:t>Matrices </a:t>
                </a:r>
                <a:r>
                  <a:rPr lang="x-none" sz="2800" b="1" dirty="0">
                    <a:solidFill>
                      <a:schemeClr val="bg1"/>
                    </a:solidFill>
                    <a:latin typeface="Arial" panose="020B0604020202020204" pitchFamily="34" charset="0"/>
                    <a:cs typeface="Arial" panose="020B0604020202020204" pitchFamily="34" charset="0"/>
                  </a:rPr>
                  <a:t>d</a:t>
                </a:r>
                <a:r>
                  <a:rPr lang="es-MX" sz="2800" b="1" dirty="0">
                    <a:solidFill>
                      <a:schemeClr val="bg1"/>
                    </a:solidFill>
                    <a:latin typeface="Arial" panose="020B0604020202020204" pitchFamily="34" charset="0"/>
                    <a:cs typeface="Arial" panose="020B0604020202020204" pitchFamily="34" charset="0"/>
                  </a:rPr>
                  <a:t>e </a:t>
                </a:r>
                <a:r>
                  <a:rPr lang="es-MX" sz="2800" b="1" dirty="0" smtClean="0">
                    <a:solidFill>
                      <a:schemeClr val="bg1"/>
                    </a:solidFill>
                    <a:latin typeface="Arial" panose="020B0604020202020204" pitchFamily="34" charset="0"/>
                    <a:cs typeface="Arial" panose="020B0604020202020204" pitchFamily="34" charset="0"/>
                  </a:rPr>
                  <a:t>Conversión</a:t>
                </a:r>
              </a:p>
              <a:p>
                <a:endParaRPr lang="es-MX" sz="2800" b="1" dirty="0" smtClean="0">
                  <a:solidFill>
                    <a:schemeClr val="bg1"/>
                  </a:solidFill>
                  <a:latin typeface="Arial" panose="020B0604020202020204" pitchFamily="34" charset="0"/>
                  <a:cs typeface="Arial" panose="020B0604020202020204" pitchFamily="34" charset="0"/>
                </a:endParaRPr>
              </a:p>
              <a:p>
                <a:pPr>
                  <a:buFont typeface="Wingdings" pitchFamily="2" charset="2"/>
                  <a:buChar char="q"/>
                </a:pPr>
                <a:r>
                  <a:rPr lang="es-MX" sz="2800" b="1" dirty="0" smtClean="0">
                    <a:solidFill>
                      <a:schemeClr val="bg1"/>
                    </a:solidFill>
                    <a:latin typeface="Arial" panose="020B0604020202020204" pitchFamily="34" charset="0"/>
                    <a:cs typeface="Arial" panose="020B0604020202020204" pitchFamily="34" charset="0"/>
                  </a:rPr>
                  <a:t> </a:t>
                </a:r>
                <a:r>
                  <a:rPr lang="x-none" sz="2800" b="1" dirty="0" smtClean="0">
                    <a:solidFill>
                      <a:schemeClr val="bg1"/>
                    </a:solidFill>
                    <a:latin typeface="Arial" panose="020B0604020202020204" pitchFamily="34" charset="0"/>
                    <a:cs typeface="Arial" panose="020B0604020202020204" pitchFamily="34" charset="0"/>
                  </a:rPr>
                  <a:t>Cuentas de Orden Presupuestarias (Control Global)</a:t>
                </a:r>
                <a:endParaRPr lang="es-MX" sz="2800" b="1" dirty="0" smtClean="0">
                  <a:solidFill>
                    <a:schemeClr val="bg1"/>
                  </a:solidFill>
                  <a:latin typeface="Arial" panose="020B0604020202020204" pitchFamily="34" charset="0"/>
                  <a:cs typeface="Arial" panose="020B0604020202020204" pitchFamily="34" charset="0"/>
                </a:endParaRPr>
              </a:p>
              <a:p>
                <a:endParaRPr lang="es-MX" sz="2800" b="1" dirty="0" smtClean="0">
                  <a:solidFill>
                    <a:schemeClr val="bg1"/>
                  </a:solidFill>
                  <a:latin typeface="Arial" panose="020B0604020202020204" pitchFamily="34" charset="0"/>
                  <a:cs typeface="Arial" panose="020B0604020202020204" pitchFamily="34" charset="0"/>
                </a:endParaRPr>
              </a:p>
              <a:p>
                <a:pPr>
                  <a:buFont typeface="Wingdings" pitchFamily="2" charset="2"/>
                  <a:buChar char="q"/>
                </a:pPr>
                <a:r>
                  <a:rPr lang="es-MX" sz="2800" b="1" dirty="0" smtClean="0">
                    <a:solidFill>
                      <a:schemeClr val="bg1"/>
                    </a:solidFill>
                    <a:latin typeface="Arial" panose="020B0604020202020204" pitchFamily="34" charset="0"/>
                    <a:cs typeface="Arial" panose="020B0604020202020204" pitchFamily="34" charset="0"/>
                  </a:rPr>
                  <a:t> </a:t>
                </a:r>
                <a:r>
                  <a:rPr lang="x-none" sz="2800" b="1" dirty="0" smtClean="0">
                    <a:solidFill>
                      <a:schemeClr val="bg1"/>
                    </a:solidFill>
                    <a:latin typeface="Arial" panose="020B0604020202020204" pitchFamily="34" charset="0"/>
                    <a:cs typeface="Arial" panose="020B0604020202020204" pitchFamily="34" charset="0"/>
                  </a:rPr>
                  <a:t>Sistema Integral de Información.</a:t>
                </a:r>
                <a:endParaRPr lang="es-MX" sz="2800" b="1" dirty="0">
                  <a:solidFill>
                    <a:schemeClr val="bg1"/>
                  </a:solidFill>
                  <a:latin typeface="Arial" panose="020B0604020202020204" pitchFamily="34" charset="0"/>
                  <a:cs typeface="Arial" panose="020B0604020202020204" pitchFamily="34" charset="0"/>
                </a:endParaRPr>
              </a:p>
              <a:p>
                <a:endParaRPr lang="es-ES" sz="2800" b="1" dirty="0">
                  <a:solidFill>
                    <a:schemeClr val="bg1"/>
                  </a:solidFill>
                  <a:latin typeface="Arial" panose="020B0604020202020204" pitchFamily="34" charset="0"/>
                  <a:cs typeface="Arial" panose="020B0604020202020204" pitchFamily="34" charset="0"/>
                </a:endParaRPr>
              </a:p>
              <a:p>
                <a:pPr>
                  <a:buFont typeface="Wingdings" pitchFamily="2" charset="2"/>
                  <a:buChar char="q"/>
                </a:pPr>
                <a:endParaRPr lang="es-MX" sz="2800" b="1" dirty="0" smtClean="0">
                  <a:solidFill>
                    <a:schemeClr val="bg1"/>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882901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1"/>
          <p:cNvGrpSpPr/>
          <p:nvPr/>
        </p:nvGrpSpPr>
        <p:grpSpPr>
          <a:xfrm>
            <a:off x="755192" y="412123"/>
            <a:ext cx="9928850" cy="6065019"/>
            <a:chOff x="258924" y="1827668"/>
            <a:chExt cx="8357012" cy="3999844"/>
          </a:xfrm>
        </p:grpSpPr>
        <p:sp>
          <p:nvSpPr>
            <p:cNvPr id="4" name="1 Rectángulo"/>
            <p:cNvSpPr/>
            <p:nvPr/>
          </p:nvSpPr>
          <p:spPr>
            <a:xfrm>
              <a:off x="258924" y="1827668"/>
              <a:ext cx="5609220"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b="1" dirty="0" smtClean="0">
                  <a:solidFill>
                    <a:schemeClr val="tx1"/>
                  </a:solidFill>
                  <a:latin typeface="Arial" panose="020B0604020202020204" pitchFamily="34" charset="0"/>
                  <a:cs typeface="Arial" panose="020B0604020202020204" pitchFamily="34" charset="0"/>
                </a:rPr>
                <a:t>CLAVE PRESUPUESTARIA</a:t>
              </a:r>
              <a:r>
                <a:rPr lang="es-ES" sz="3200" dirty="0" smtClean="0">
                  <a:solidFill>
                    <a:schemeClr val="tx1"/>
                  </a:solidFill>
                  <a:latin typeface="Arial" panose="020B0604020202020204" pitchFamily="34" charset="0"/>
                  <a:cs typeface="Arial" panose="020B0604020202020204" pitchFamily="34" charset="0"/>
                </a:rPr>
                <a:t>.</a:t>
              </a:r>
              <a:endParaRPr lang="es-MX" sz="3200" dirty="0">
                <a:solidFill>
                  <a:schemeClr val="tx1"/>
                </a:solidFill>
                <a:latin typeface="Arial" panose="020B0604020202020204" pitchFamily="34" charset="0"/>
                <a:cs typeface="Arial" panose="020B0604020202020204" pitchFamily="34" charset="0"/>
              </a:endParaRPr>
            </a:p>
          </p:txBody>
        </p:sp>
        <p:sp>
          <p:nvSpPr>
            <p:cNvPr id="5" name="9 CuadroTexto"/>
            <p:cNvSpPr txBox="1"/>
            <p:nvPr/>
          </p:nvSpPr>
          <p:spPr>
            <a:xfrm>
              <a:off x="614880" y="2924944"/>
              <a:ext cx="8001056" cy="2902568"/>
            </a:xfrm>
            <a:prstGeom prst="rect">
              <a:avLst/>
            </a:prstGeom>
            <a:noFill/>
          </p:spPr>
          <p:txBody>
            <a:bodyPr wrap="square" rtlCol="0">
              <a:spAutoFit/>
            </a:bodyPr>
            <a:lstStyle/>
            <a:p>
              <a:pPr>
                <a:buFont typeface="Wingdings" pitchFamily="2" charset="2"/>
                <a:buChar char="q"/>
              </a:pPr>
              <a:r>
                <a:rPr lang="es-MX" sz="3600" dirty="0" smtClean="0">
                  <a:latin typeface="Arial" panose="020B0604020202020204" pitchFamily="34" charset="0"/>
                  <a:cs typeface="Arial" panose="020B0604020202020204" pitchFamily="34" charset="0"/>
                </a:rPr>
                <a:t> Su estructura es la base  de los registros y de la generación de reportes.</a:t>
              </a:r>
            </a:p>
            <a:p>
              <a:endParaRPr lang="es-ES" sz="3600" dirty="0" smtClean="0">
                <a:latin typeface="Arial" panose="020B0604020202020204" pitchFamily="34" charset="0"/>
                <a:cs typeface="Arial" panose="020B0604020202020204" pitchFamily="34" charset="0"/>
              </a:endParaRPr>
            </a:p>
            <a:p>
              <a:endParaRPr lang="es-MX" sz="3600" dirty="0" smtClean="0">
                <a:latin typeface="Arial" panose="020B0604020202020204" pitchFamily="34" charset="0"/>
                <a:cs typeface="Arial" panose="020B0604020202020204" pitchFamily="34" charset="0"/>
              </a:endParaRPr>
            </a:p>
            <a:p>
              <a:pPr>
                <a:buFont typeface="Wingdings" pitchFamily="2" charset="2"/>
                <a:buChar char="q"/>
              </a:pPr>
              <a:r>
                <a:rPr lang="es-MX" sz="3600" dirty="0" smtClean="0">
                  <a:latin typeface="Arial" panose="020B0604020202020204" pitchFamily="34" charset="0"/>
                  <a:cs typeface="Arial" panose="020B0604020202020204" pitchFamily="34" charset="0"/>
                </a:rPr>
                <a:t> Se integra con los clasificadores presupuestarios</a:t>
              </a:r>
              <a:r>
                <a:rPr lang="es-MX" sz="3200" dirty="0" smtClean="0">
                  <a:latin typeface="Arial" panose="020B0604020202020204" pitchFamily="34" charset="0"/>
                  <a:cs typeface="Arial" panose="020B0604020202020204" pitchFamily="34" charset="0"/>
                </a:rPr>
                <a:t>.</a:t>
              </a:r>
            </a:p>
            <a:p>
              <a:endParaRPr lang="es-MX" sz="3200" dirty="0" smtClean="0">
                <a:latin typeface="Arial" panose="020B0604020202020204" pitchFamily="34" charset="0"/>
                <a:cs typeface="Arial" panose="020B0604020202020204" pitchFamily="34" charset="0"/>
              </a:endParaRPr>
            </a:p>
            <a:p>
              <a:endParaRPr lang="es-MX" sz="32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810276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358" y="116632"/>
            <a:ext cx="12094641" cy="6552728"/>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10276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0"/>
            <a:ext cx="3096344" cy="523220"/>
          </a:xfrm>
          <a:prstGeom prst="rect">
            <a:avLst/>
          </a:prstGeom>
          <a:solidFill>
            <a:schemeClr val="accent6">
              <a:lumMod val="75000"/>
            </a:schemeClr>
          </a:solidFill>
        </p:spPr>
        <p:txBody>
          <a:bodyPr wrap="square" rtlCol="0">
            <a:spAutoFit/>
          </a:bodyPr>
          <a:lstStyle/>
          <a:p>
            <a:pPr algn="ctr"/>
            <a:r>
              <a:rPr lang="es-MX" sz="2800" b="1" dirty="0">
                <a:latin typeface="Arial" panose="020B0604020202020204" pitchFamily="34" charset="0"/>
                <a:cs typeface="Arial" panose="020B0604020202020204" pitchFamily="34" charset="0"/>
              </a:rPr>
              <a:t>Contenido </a:t>
            </a:r>
            <a:endParaRPr lang="es-MX" b="1" dirty="0">
              <a:latin typeface="Arial" panose="020B0604020202020204" pitchFamily="34" charset="0"/>
              <a:cs typeface="Arial" panose="020B0604020202020204" pitchFamily="34" charset="0"/>
            </a:endParaRPr>
          </a:p>
        </p:txBody>
      </p:sp>
      <p:sp>
        <p:nvSpPr>
          <p:cNvPr id="2" name="CuadroTexto 1"/>
          <p:cNvSpPr txBox="1"/>
          <p:nvPr/>
        </p:nvSpPr>
        <p:spPr>
          <a:xfrm>
            <a:off x="591671" y="739588"/>
            <a:ext cx="11134164" cy="6370975"/>
          </a:xfrm>
          <a:prstGeom prst="rect">
            <a:avLst/>
          </a:prstGeom>
          <a:solidFill>
            <a:schemeClr val="accent6">
              <a:lumMod val="75000"/>
            </a:schemeClr>
          </a:solidFill>
        </p:spPr>
        <p:txBody>
          <a:bodyPr wrap="square" rtlCol="0">
            <a:spAutoFit/>
          </a:bodyPr>
          <a:lstStyle/>
          <a:p>
            <a:r>
              <a:rPr lang="es-MX" sz="2400" dirty="0" smtClean="0">
                <a:latin typeface="Arial" panose="020B0604020202020204" pitchFamily="34" charset="0"/>
                <a:cs typeface="Arial" panose="020B0604020202020204" pitchFamily="34" charset="0"/>
              </a:rPr>
              <a:t>Justificación</a:t>
            </a:r>
          </a:p>
          <a:p>
            <a:r>
              <a:rPr lang="es-MX" sz="2400" dirty="0" smtClean="0">
                <a:latin typeface="Arial" panose="020B0604020202020204" pitchFamily="34" charset="0"/>
                <a:cs typeface="Arial" panose="020B0604020202020204" pitchFamily="34" charset="0"/>
              </a:rPr>
              <a:t>Guía para su uso </a:t>
            </a:r>
          </a:p>
          <a:p>
            <a:r>
              <a:rPr lang="es-MX" sz="2400" dirty="0" smtClean="0">
                <a:latin typeface="Arial" panose="020B0604020202020204" pitchFamily="34" charset="0"/>
                <a:cs typeface="Arial" panose="020B0604020202020204" pitchFamily="34" charset="0"/>
              </a:rPr>
              <a:t>Portada </a:t>
            </a:r>
          </a:p>
          <a:p>
            <a:pPr marL="457200" indent="-457200">
              <a:buAutoNum type="arabicPeriod"/>
            </a:pPr>
            <a:r>
              <a:rPr lang="es-MX" sz="2400" dirty="0" smtClean="0">
                <a:latin typeface="Arial" panose="020B0604020202020204" pitchFamily="34" charset="0"/>
                <a:cs typeface="Arial" panose="020B0604020202020204" pitchFamily="34" charset="0"/>
              </a:rPr>
              <a:t>Secuencia y objetivos contabilidad gubernamental </a:t>
            </a:r>
            <a:endParaRPr lang="es-MX" sz="2400" dirty="0" smtClean="0">
              <a:latin typeface="Arial" panose="020B0604020202020204" pitchFamily="34" charset="0"/>
              <a:cs typeface="Arial" panose="020B0604020202020204" pitchFamily="34" charset="0"/>
            </a:endParaRPr>
          </a:p>
          <a:p>
            <a:pPr marL="457200" indent="-457200">
              <a:buAutoNum type="arabicPeriod"/>
            </a:pPr>
            <a:r>
              <a:rPr lang="es-MX" sz="2400" dirty="0" smtClean="0">
                <a:latin typeface="Arial" panose="020B0604020202020204" pitchFamily="34" charset="0"/>
                <a:cs typeface="Arial" panose="020B0604020202020204" pitchFamily="34" charset="0"/>
              </a:rPr>
              <a:t>Concepto de contabilidad gubernamental </a:t>
            </a:r>
            <a:endParaRPr lang="es-MX" sz="2400" dirty="0" smtClean="0">
              <a:latin typeface="Arial" panose="020B0604020202020204" pitchFamily="34" charset="0"/>
              <a:cs typeface="Arial" panose="020B0604020202020204" pitchFamily="34" charset="0"/>
            </a:endParaRPr>
          </a:p>
          <a:p>
            <a:pPr marL="457200" indent="-457200">
              <a:buAutoNum type="arabicPeriod"/>
            </a:pPr>
            <a:r>
              <a:rPr lang="es-MX" sz="2400" dirty="0" smtClean="0">
                <a:latin typeface="Arial" panose="020B0604020202020204" pitchFamily="34" charset="0"/>
                <a:cs typeface="Arial" panose="020B0604020202020204" pitchFamily="34" charset="0"/>
              </a:rPr>
              <a:t>¿</a:t>
            </a:r>
            <a:r>
              <a:rPr lang="es-MX" sz="2400" dirty="0" smtClean="0">
                <a:latin typeface="Arial" panose="020B0604020202020204" pitchFamily="34" charset="0"/>
                <a:cs typeface="Arial" panose="020B0604020202020204" pitchFamily="34" charset="0"/>
              </a:rPr>
              <a:t>Qué es la a</a:t>
            </a:r>
            <a:r>
              <a:rPr lang="es-MX" sz="2400" dirty="0" smtClean="0">
                <a:latin typeface="Arial" panose="020B0604020202020204" pitchFamily="34" charset="0"/>
                <a:cs typeface="Arial" panose="020B0604020202020204" pitchFamily="34" charset="0"/>
              </a:rPr>
              <a:t>rmonización? </a:t>
            </a:r>
            <a:endParaRPr lang="es-MX" sz="2400" dirty="0" smtClean="0">
              <a:latin typeface="Arial" panose="020B0604020202020204" pitchFamily="34" charset="0"/>
              <a:cs typeface="Arial" panose="020B0604020202020204" pitchFamily="34" charset="0"/>
            </a:endParaRPr>
          </a:p>
          <a:p>
            <a:pPr marL="457200" indent="-457200">
              <a:buAutoNum type="arabicPeriod"/>
            </a:pPr>
            <a:r>
              <a:rPr lang="es-MX" sz="2400" dirty="0" smtClean="0">
                <a:latin typeface="Arial" panose="020B0604020202020204" pitchFamily="34" charset="0"/>
                <a:cs typeface="Arial" panose="020B0604020202020204" pitchFamily="34" charset="0"/>
              </a:rPr>
              <a:t>Sujetos obligados a llevar contabilidad gubernamental </a:t>
            </a:r>
            <a:endParaRPr lang="es-MX" sz="2400" dirty="0" smtClean="0">
              <a:latin typeface="Arial" panose="020B0604020202020204" pitchFamily="34" charset="0"/>
              <a:cs typeface="Arial" panose="020B0604020202020204" pitchFamily="34" charset="0"/>
            </a:endParaRPr>
          </a:p>
          <a:p>
            <a:pPr marL="457200" indent="-457200">
              <a:buAutoNum type="arabicPeriod"/>
            </a:pPr>
            <a:r>
              <a:rPr lang="es-MX" sz="2400" dirty="0" smtClean="0">
                <a:latin typeface="Arial" panose="020B0604020202020204" pitchFamily="34" charset="0"/>
                <a:cs typeface="Arial" panose="020B0604020202020204" pitchFamily="34" charset="0"/>
              </a:rPr>
              <a:t>Estructura de la Ley General de Contabilidad Gubernamental </a:t>
            </a:r>
            <a:endParaRPr lang="es-MX" sz="2400" dirty="0" smtClean="0">
              <a:latin typeface="Arial" panose="020B0604020202020204" pitchFamily="34" charset="0"/>
              <a:cs typeface="Arial" panose="020B0604020202020204" pitchFamily="34" charset="0"/>
            </a:endParaRPr>
          </a:p>
          <a:p>
            <a:pPr marL="457200" indent="-457200">
              <a:buAutoNum type="arabicPeriod"/>
            </a:pPr>
            <a:r>
              <a:rPr lang="es-MX" sz="2400" dirty="0" smtClean="0">
                <a:latin typeface="Arial" panose="020B0604020202020204" pitchFamily="34" charset="0"/>
                <a:cs typeface="Arial" panose="020B0604020202020204" pitchFamily="34" charset="0"/>
              </a:rPr>
              <a:t>Marco de información financiera para los entes públicos </a:t>
            </a:r>
          </a:p>
          <a:p>
            <a:pPr marL="457200" indent="-457200">
              <a:buAutoNum type="arabicPeriod"/>
            </a:pPr>
            <a:r>
              <a:rPr lang="es-MX" sz="2400" dirty="0" smtClean="0">
                <a:latin typeface="Arial" panose="020B0604020202020204" pitchFamily="34" charset="0"/>
                <a:cs typeface="Arial" panose="020B0604020202020204" pitchFamily="34" charset="0"/>
              </a:rPr>
              <a:t>Elementos clave del proceso de contabilidad gubernamental</a:t>
            </a:r>
          </a:p>
          <a:p>
            <a:pPr marL="342900" indent="-342900">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Clave presupuestaria</a:t>
            </a:r>
          </a:p>
          <a:p>
            <a:pPr marL="342900" indent="-342900">
              <a:buFont typeface="Wingdings" panose="05000000000000000000" pitchFamily="2" charset="2"/>
              <a:buChar char="ü"/>
            </a:pPr>
            <a:r>
              <a:rPr lang="es-MX" sz="2400" dirty="0" smtClean="0">
                <a:latin typeface="Arial" panose="020B0604020202020204" pitchFamily="34" charset="0"/>
                <a:cs typeface="Arial" panose="020B0604020202020204" pitchFamily="34" charset="0"/>
              </a:rPr>
              <a:t>Momentos contables </a:t>
            </a:r>
          </a:p>
          <a:p>
            <a:r>
              <a:rPr lang="es-MX" sz="2400" dirty="0" smtClean="0">
                <a:latin typeface="Arial" panose="020B0604020202020204" pitchFamily="34" charset="0"/>
                <a:cs typeface="Arial" panose="020B0604020202020204" pitchFamily="34" charset="0"/>
              </a:rPr>
              <a:t>8. ¿Qué son las participaciones?</a:t>
            </a:r>
          </a:p>
          <a:p>
            <a:r>
              <a:rPr lang="es-MX" sz="2400" dirty="0" smtClean="0">
                <a:latin typeface="Arial" panose="020B0604020202020204" pitchFamily="34" charset="0"/>
                <a:cs typeface="Arial" panose="020B0604020202020204" pitchFamily="34" charset="0"/>
              </a:rPr>
              <a:t>9. ¿Qué son las aportaciones?</a:t>
            </a:r>
            <a:endParaRPr lang="es-MX" sz="2400" dirty="0" smtClean="0">
              <a:latin typeface="Arial" panose="020B0604020202020204" pitchFamily="34" charset="0"/>
              <a:cs typeface="Arial" panose="020B0604020202020204" pitchFamily="34" charset="0"/>
            </a:endParaRPr>
          </a:p>
          <a:p>
            <a:pPr lvl="1"/>
            <a:endParaRPr lang="es-ES" sz="2400" dirty="0" smtClean="0">
              <a:latin typeface="Arial" panose="020B0604020202020204" pitchFamily="34" charset="0"/>
              <a:cs typeface="Arial" panose="020B0604020202020204" pitchFamily="34" charset="0"/>
            </a:endParaRPr>
          </a:p>
          <a:p>
            <a:pPr lvl="1"/>
            <a:r>
              <a:rPr lang="es-ES" sz="2400" dirty="0" smtClean="0">
                <a:latin typeface="Arial" panose="020B0604020202020204" pitchFamily="34" charset="0"/>
                <a:cs typeface="Arial" panose="020B0604020202020204" pitchFamily="34" charset="0"/>
              </a:rPr>
              <a:t>Conclusiones </a:t>
            </a:r>
          </a:p>
          <a:p>
            <a:pPr lvl="1"/>
            <a:r>
              <a:rPr lang="es-ES" sz="2400" dirty="0" smtClean="0">
                <a:latin typeface="Arial" panose="020B0604020202020204" pitchFamily="34" charset="0"/>
                <a:cs typeface="Arial" panose="020B0604020202020204" pitchFamily="34" charset="0"/>
              </a:rPr>
              <a:t>Bibliografía </a:t>
            </a:r>
            <a:r>
              <a:rPr lang="es-ES" sz="2400" dirty="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79729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1 Rectángulo"/>
          <p:cNvSpPr/>
          <p:nvPr/>
        </p:nvSpPr>
        <p:spPr>
          <a:xfrm>
            <a:off x="683505" y="3880510"/>
            <a:ext cx="1156347" cy="2478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endParaRPr lang="es-ES" sz="2400" dirty="0" smtClean="0">
              <a:latin typeface="Arial" panose="020B0604020202020204" pitchFamily="34" charset="0"/>
              <a:cs typeface="Arial" panose="020B0604020202020204" pitchFamily="34" charset="0"/>
            </a:endParaRPr>
          </a:p>
          <a:p>
            <a:pPr algn="ctr"/>
            <a:r>
              <a:rPr lang="es-ES" sz="2400" dirty="0" smtClean="0">
                <a:latin typeface="Arial" panose="020B0604020202020204" pitchFamily="34" charset="0"/>
                <a:cs typeface="Arial" panose="020B0604020202020204" pitchFamily="34" charset="0"/>
              </a:rPr>
              <a:t>EGRESO</a:t>
            </a:r>
          </a:p>
          <a:p>
            <a:pPr algn="ctr"/>
            <a:endParaRPr lang="es-MX" sz="2400" dirty="0">
              <a:latin typeface="Arial" panose="020B0604020202020204" pitchFamily="34" charset="0"/>
              <a:cs typeface="Arial" panose="020B0604020202020204" pitchFamily="34" charset="0"/>
            </a:endParaRPr>
          </a:p>
        </p:txBody>
      </p:sp>
      <p:sp>
        <p:nvSpPr>
          <p:cNvPr id="5" name="12 Rectángulo"/>
          <p:cNvSpPr/>
          <p:nvPr/>
        </p:nvSpPr>
        <p:spPr>
          <a:xfrm>
            <a:off x="683505" y="461792"/>
            <a:ext cx="1156345" cy="29837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s-ES" sz="2400" dirty="0" smtClean="0">
                <a:latin typeface="Arial" panose="020B0604020202020204" pitchFamily="34" charset="0"/>
                <a:cs typeface="Arial" panose="020B0604020202020204" pitchFamily="34" charset="0"/>
              </a:rPr>
              <a:t>INGRESO</a:t>
            </a:r>
            <a:endParaRPr lang="es-MX" sz="2400" dirty="0">
              <a:latin typeface="Arial" panose="020B0604020202020204" pitchFamily="34" charset="0"/>
              <a:cs typeface="Arial" panose="020B0604020202020204" pitchFamily="34" charset="0"/>
            </a:endParaRPr>
          </a:p>
        </p:txBody>
      </p:sp>
      <p:sp>
        <p:nvSpPr>
          <p:cNvPr id="6" name="19 Rectángulo redondeado"/>
          <p:cNvSpPr/>
          <p:nvPr/>
        </p:nvSpPr>
        <p:spPr>
          <a:xfrm>
            <a:off x="3326517" y="69121"/>
            <a:ext cx="544205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smtClean="0">
                <a:latin typeface="Arial" panose="020B0604020202020204" pitchFamily="34" charset="0"/>
                <a:cs typeface="Arial" panose="020B0604020202020204" pitchFamily="34" charset="0"/>
              </a:rPr>
              <a:t>MOMENTOS CONTABLES</a:t>
            </a:r>
            <a:endParaRPr lang="es-MX" sz="2400" dirty="0">
              <a:latin typeface="Arial" panose="020B0604020202020204" pitchFamily="34" charset="0"/>
              <a:cs typeface="Arial" panose="020B0604020202020204" pitchFamily="34" charset="0"/>
            </a:endParaRPr>
          </a:p>
        </p:txBody>
      </p:sp>
      <p:graphicFrame>
        <p:nvGraphicFramePr>
          <p:cNvPr id="7" name="6 Tabla"/>
          <p:cNvGraphicFramePr>
            <a:graphicFrameLocks noGrp="1"/>
          </p:cNvGraphicFramePr>
          <p:nvPr>
            <p:extLst>
              <p:ext uri="{D42A27DB-BD31-4B8C-83A1-F6EECF244321}">
                <p14:modId xmlns:p14="http://schemas.microsoft.com/office/powerpoint/2010/main" val="4196795192"/>
              </p:ext>
            </p:extLst>
          </p:nvPr>
        </p:nvGraphicFramePr>
        <p:xfrm>
          <a:off x="2187864" y="667710"/>
          <a:ext cx="8128000" cy="2286000"/>
        </p:xfrm>
        <a:graphic>
          <a:graphicData uri="http://schemas.openxmlformats.org/drawingml/2006/table">
            <a:tbl>
              <a:tblPr firstRow="1" bandRow="1">
                <a:tableStyleId>{5C22544A-7EE6-4342-B048-85BDC9FD1C3A}</a:tableStyleId>
              </a:tblPr>
              <a:tblGrid>
                <a:gridCol w="4064000"/>
                <a:gridCol w="4064000"/>
              </a:tblGrid>
              <a:tr h="370840">
                <a:tc>
                  <a:txBody>
                    <a:bodyPr/>
                    <a:lstStyle/>
                    <a:p>
                      <a:pPr algn="ctr"/>
                      <a:r>
                        <a:rPr lang="es-MX" sz="2400" dirty="0" smtClean="0">
                          <a:latin typeface="Arial" panose="020B0604020202020204" pitchFamily="34" charset="0"/>
                          <a:cs typeface="Arial" panose="020B0604020202020204" pitchFamily="34" charset="0"/>
                        </a:rPr>
                        <a:t>Registro presupuestal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Registro contable </a:t>
                      </a:r>
                      <a:endParaRPr lang="es-MX" sz="2400" dirty="0">
                        <a:latin typeface="Arial" panose="020B0604020202020204" pitchFamily="34" charset="0"/>
                        <a:cs typeface="Arial" panose="020B0604020202020204" pitchFamily="34" charset="0"/>
                      </a:endParaRPr>
                    </a:p>
                  </a:txBody>
                  <a:tcPr/>
                </a:tc>
              </a:tr>
              <a:tr h="370840">
                <a:tc>
                  <a:txBody>
                    <a:bodyPr/>
                    <a:lstStyle/>
                    <a:p>
                      <a:pPr algn="ctr"/>
                      <a:r>
                        <a:rPr lang="es-MX" sz="2400" dirty="0" smtClean="0">
                          <a:latin typeface="Arial" panose="020B0604020202020204" pitchFamily="34" charset="0"/>
                          <a:cs typeface="Arial" panose="020B0604020202020204" pitchFamily="34" charset="0"/>
                        </a:rPr>
                        <a:t>Estimado</a:t>
                      </a:r>
                      <a:endParaRPr lang="es-MX" sz="2400" dirty="0">
                        <a:latin typeface="Arial" panose="020B0604020202020204" pitchFamily="34" charset="0"/>
                        <a:cs typeface="Arial" panose="020B0604020202020204" pitchFamily="34" charset="0"/>
                      </a:endParaRPr>
                    </a:p>
                  </a:txBody>
                  <a:tcPr/>
                </a:tc>
                <a:tc>
                  <a:txBody>
                    <a:bodyPr/>
                    <a:lstStyle/>
                    <a:p>
                      <a:pPr algn="ctr"/>
                      <a:endParaRPr lang="es-MX" sz="2400" dirty="0">
                        <a:latin typeface="Arial" panose="020B0604020202020204" pitchFamily="34" charset="0"/>
                        <a:cs typeface="Arial" panose="020B0604020202020204" pitchFamily="34" charset="0"/>
                      </a:endParaRPr>
                    </a:p>
                  </a:txBody>
                  <a:tcPr/>
                </a:tc>
              </a:tr>
              <a:tr h="370840">
                <a:tc>
                  <a:txBody>
                    <a:bodyPr/>
                    <a:lstStyle/>
                    <a:p>
                      <a:pPr algn="ctr"/>
                      <a:r>
                        <a:rPr lang="es-MX" sz="2400" dirty="0" smtClean="0">
                          <a:latin typeface="Arial" panose="020B0604020202020204" pitchFamily="34" charset="0"/>
                          <a:cs typeface="Arial" panose="020B0604020202020204" pitchFamily="34" charset="0"/>
                        </a:rPr>
                        <a:t>Modificado </a:t>
                      </a:r>
                      <a:endParaRPr lang="es-MX" sz="2400" dirty="0">
                        <a:latin typeface="Arial" panose="020B0604020202020204" pitchFamily="34" charset="0"/>
                        <a:cs typeface="Arial" panose="020B0604020202020204" pitchFamily="34" charset="0"/>
                      </a:endParaRPr>
                    </a:p>
                  </a:txBody>
                  <a:tcPr/>
                </a:tc>
                <a:tc>
                  <a:txBody>
                    <a:bodyPr/>
                    <a:lstStyle/>
                    <a:p>
                      <a:pPr algn="ctr"/>
                      <a:endParaRPr lang="es-MX" sz="2400" dirty="0">
                        <a:latin typeface="Arial" panose="020B0604020202020204" pitchFamily="34" charset="0"/>
                        <a:cs typeface="Arial" panose="020B0604020202020204" pitchFamily="34" charset="0"/>
                      </a:endParaRPr>
                    </a:p>
                  </a:txBody>
                  <a:tcPr/>
                </a:tc>
              </a:tr>
              <a:tr h="370840">
                <a:tc>
                  <a:txBody>
                    <a:bodyPr/>
                    <a:lstStyle/>
                    <a:p>
                      <a:pPr algn="ctr"/>
                      <a:r>
                        <a:rPr lang="es-MX" sz="2400" dirty="0" smtClean="0">
                          <a:latin typeface="Arial" panose="020B0604020202020204" pitchFamily="34" charset="0"/>
                          <a:cs typeface="Arial" panose="020B0604020202020204" pitchFamily="34" charset="0"/>
                        </a:rPr>
                        <a:t>Devengado</a:t>
                      </a:r>
                      <a:r>
                        <a:rPr lang="es-MX" sz="2400" baseline="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Devengado </a:t>
                      </a:r>
                      <a:endParaRPr lang="es-MX" sz="2400" dirty="0">
                        <a:latin typeface="Arial" panose="020B0604020202020204" pitchFamily="34" charset="0"/>
                        <a:cs typeface="Arial" panose="020B0604020202020204" pitchFamily="34" charset="0"/>
                      </a:endParaRPr>
                    </a:p>
                  </a:txBody>
                  <a:tcPr/>
                </a:tc>
              </a:tr>
              <a:tr h="370840">
                <a:tc>
                  <a:txBody>
                    <a:bodyPr/>
                    <a:lstStyle/>
                    <a:p>
                      <a:pPr algn="ctr"/>
                      <a:r>
                        <a:rPr lang="es-MX" sz="2400" dirty="0" smtClean="0">
                          <a:latin typeface="Arial" panose="020B0604020202020204" pitchFamily="34" charset="0"/>
                          <a:cs typeface="Arial" panose="020B0604020202020204" pitchFamily="34" charset="0"/>
                        </a:rPr>
                        <a:t>Recaudado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Recaudado </a:t>
                      </a:r>
                      <a:endParaRPr lang="es-MX" sz="2400" dirty="0">
                        <a:latin typeface="Arial" panose="020B0604020202020204" pitchFamily="34" charset="0"/>
                        <a:cs typeface="Arial" panose="020B0604020202020204" pitchFamily="34" charset="0"/>
                      </a:endParaRPr>
                    </a:p>
                  </a:txBody>
                  <a:tcPr/>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1835722972"/>
              </p:ext>
            </p:extLst>
          </p:nvPr>
        </p:nvGraphicFramePr>
        <p:xfrm>
          <a:off x="2194792" y="3631126"/>
          <a:ext cx="8128000" cy="3200400"/>
        </p:xfrm>
        <a:graphic>
          <a:graphicData uri="http://schemas.openxmlformats.org/drawingml/2006/table">
            <a:tbl>
              <a:tblPr firstRow="1" bandRow="1">
                <a:tableStyleId>{5C22544A-7EE6-4342-B048-85BDC9FD1C3A}</a:tableStyleId>
              </a:tblPr>
              <a:tblGrid>
                <a:gridCol w="4064000"/>
                <a:gridCol w="4064000"/>
              </a:tblGrid>
              <a:tr h="370840">
                <a:tc>
                  <a:txBody>
                    <a:bodyPr/>
                    <a:lstStyle/>
                    <a:p>
                      <a:pPr algn="ctr"/>
                      <a:r>
                        <a:rPr lang="es-MX" sz="2400" dirty="0" smtClean="0">
                          <a:latin typeface="Arial" panose="020B0604020202020204" pitchFamily="34" charset="0"/>
                          <a:cs typeface="Arial" panose="020B0604020202020204" pitchFamily="34" charset="0"/>
                        </a:rPr>
                        <a:t>Registro presupuestal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Registro contable </a:t>
                      </a:r>
                      <a:endParaRPr lang="es-MX" sz="2400" dirty="0">
                        <a:latin typeface="Arial" panose="020B0604020202020204" pitchFamily="34" charset="0"/>
                        <a:cs typeface="Arial" panose="020B0604020202020204" pitchFamily="34" charset="0"/>
                      </a:endParaRPr>
                    </a:p>
                  </a:txBody>
                  <a:tcPr/>
                </a:tc>
              </a:tr>
              <a:tr h="370840">
                <a:tc>
                  <a:txBody>
                    <a:bodyPr/>
                    <a:lstStyle/>
                    <a:p>
                      <a:pPr algn="ctr"/>
                      <a:r>
                        <a:rPr lang="es-MX" sz="2400" dirty="0" smtClean="0">
                          <a:latin typeface="Arial" panose="020B0604020202020204" pitchFamily="34" charset="0"/>
                          <a:cs typeface="Arial" panose="020B0604020202020204" pitchFamily="34" charset="0"/>
                        </a:rPr>
                        <a:t>Aprobado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N/A</a:t>
                      </a:r>
                      <a:endParaRPr lang="es-MX" sz="2400" dirty="0">
                        <a:latin typeface="Arial" panose="020B0604020202020204" pitchFamily="34" charset="0"/>
                        <a:cs typeface="Arial" panose="020B0604020202020204" pitchFamily="34" charset="0"/>
                      </a:endParaRPr>
                    </a:p>
                  </a:txBody>
                  <a:tcPr/>
                </a:tc>
              </a:tr>
              <a:tr h="370840">
                <a:tc>
                  <a:txBody>
                    <a:bodyPr/>
                    <a:lstStyle/>
                    <a:p>
                      <a:pPr algn="ctr"/>
                      <a:r>
                        <a:rPr lang="es-MX" sz="2400" dirty="0" smtClean="0">
                          <a:latin typeface="Arial" panose="020B0604020202020204" pitchFamily="34" charset="0"/>
                          <a:cs typeface="Arial" panose="020B0604020202020204" pitchFamily="34" charset="0"/>
                        </a:rPr>
                        <a:t>Modificado </a:t>
                      </a:r>
                      <a:endParaRPr lang="es-MX" sz="2400" dirty="0">
                        <a:latin typeface="Arial" panose="020B0604020202020204" pitchFamily="34" charset="0"/>
                        <a:cs typeface="Arial" panose="020B0604020202020204" pitchFamily="34" charset="0"/>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400" dirty="0" smtClean="0">
                          <a:latin typeface="Arial" panose="020B0604020202020204" pitchFamily="34" charset="0"/>
                          <a:cs typeface="Arial" panose="020B0604020202020204" pitchFamily="34" charset="0"/>
                        </a:rPr>
                        <a:t>N/A</a:t>
                      </a:r>
                    </a:p>
                  </a:txBody>
                  <a:tcPr/>
                </a:tc>
              </a:tr>
              <a:tr h="370840">
                <a:tc>
                  <a:txBody>
                    <a:bodyPr/>
                    <a:lstStyle/>
                    <a:p>
                      <a:pPr algn="ctr"/>
                      <a:r>
                        <a:rPr lang="es-MX" sz="2400" dirty="0" smtClean="0">
                          <a:latin typeface="Arial" panose="020B0604020202020204" pitchFamily="34" charset="0"/>
                          <a:cs typeface="Arial" panose="020B0604020202020204" pitchFamily="34" charset="0"/>
                        </a:rPr>
                        <a:t>Comprometido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Comprometido </a:t>
                      </a:r>
                      <a:endParaRPr lang="es-MX" sz="2400" dirty="0">
                        <a:latin typeface="Arial" panose="020B0604020202020204" pitchFamily="34" charset="0"/>
                        <a:cs typeface="Arial" panose="020B0604020202020204" pitchFamily="34" charset="0"/>
                      </a:endParaRPr>
                    </a:p>
                  </a:txBody>
                  <a:tcPr/>
                </a:tc>
              </a:tr>
              <a:tr h="370840">
                <a:tc>
                  <a:txBody>
                    <a:bodyPr/>
                    <a:lstStyle/>
                    <a:p>
                      <a:pPr algn="ctr"/>
                      <a:r>
                        <a:rPr lang="es-MX" sz="2400" dirty="0" smtClean="0">
                          <a:latin typeface="Arial" panose="020B0604020202020204" pitchFamily="34" charset="0"/>
                          <a:cs typeface="Arial" panose="020B0604020202020204" pitchFamily="34" charset="0"/>
                        </a:rPr>
                        <a:t>Devengado</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Devengado </a:t>
                      </a:r>
                      <a:endParaRPr lang="es-MX" sz="2400" dirty="0">
                        <a:latin typeface="Arial" panose="020B0604020202020204" pitchFamily="34" charset="0"/>
                        <a:cs typeface="Arial" panose="020B0604020202020204" pitchFamily="34" charset="0"/>
                      </a:endParaRPr>
                    </a:p>
                  </a:txBody>
                  <a:tcPr/>
                </a:tc>
              </a:tr>
              <a:tr h="370840">
                <a:tc>
                  <a:txBody>
                    <a:bodyPr/>
                    <a:lstStyle/>
                    <a:p>
                      <a:pPr algn="ctr"/>
                      <a:r>
                        <a:rPr lang="es-MX" sz="2400" dirty="0" smtClean="0">
                          <a:latin typeface="Arial" panose="020B0604020202020204" pitchFamily="34" charset="0"/>
                          <a:cs typeface="Arial" panose="020B0604020202020204" pitchFamily="34" charset="0"/>
                        </a:rPr>
                        <a:t>Ejercido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N/A </a:t>
                      </a:r>
                      <a:endParaRPr lang="es-MX" sz="2400" dirty="0">
                        <a:latin typeface="Arial" panose="020B0604020202020204" pitchFamily="34" charset="0"/>
                        <a:cs typeface="Arial" panose="020B0604020202020204" pitchFamily="34" charset="0"/>
                      </a:endParaRPr>
                    </a:p>
                  </a:txBody>
                  <a:tcPr/>
                </a:tc>
              </a:tr>
              <a:tr h="370840">
                <a:tc>
                  <a:txBody>
                    <a:bodyPr/>
                    <a:lstStyle/>
                    <a:p>
                      <a:pPr algn="ctr"/>
                      <a:r>
                        <a:rPr lang="es-MX" sz="2400" dirty="0" smtClean="0">
                          <a:latin typeface="Arial" panose="020B0604020202020204" pitchFamily="34" charset="0"/>
                          <a:cs typeface="Arial" panose="020B0604020202020204" pitchFamily="34" charset="0"/>
                        </a:rPr>
                        <a:t>Pagado </a:t>
                      </a:r>
                      <a:endParaRPr lang="es-MX" sz="2400" dirty="0">
                        <a:latin typeface="Arial" panose="020B0604020202020204" pitchFamily="34" charset="0"/>
                        <a:cs typeface="Arial" panose="020B0604020202020204" pitchFamily="34" charset="0"/>
                      </a:endParaRPr>
                    </a:p>
                  </a:txBody>
                  <a:tcPr/>
                </a:tc>
                <a:tc>
                  <a:txBody>
                    <a:bodyPr/>
                    <a:lstStyle/>
                    <a:p>
                      <a:pPr algn="ctr"/>
                      <a:r>
                        <a:rPr lang="es-MX" sz="2400" dirty="0" smtClean="0">
                          <a:latin typeface="Arial" panose="020B0604020202020204" pitchFamily="34" charset="0"/>
                          <a:cs typeface="Arial" panose="020B0604020202020204" pitchFamily="34" charset="0"/>
                        </a:rPr>
                        <a:t>Pagado </a:t>
                      </a:r>
                      <a:endParaRPr lang="es-MX" sz="2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381027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388919" y="261710"/>
            <a:ext cx="930536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Momentos contables del egreso </a:t>
            </a:r>
            <a:endParaRPr lang="es-MX" sz="1600"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2209801" y="1106732"/>
            <a:ext cx="7838208" cy="5078313"/>
          </a:xfrm>
          <a:prstGeom prst="rect">
            <a:avLst/>
          </a:prstGeom>
          <a:solidFill>
            <a:schemeClr val="accent5">
              <a:lumMod val="40000"/>
              <a:lumOff val="60000"/>
            </a:schemeClr>
          </a:solidFill>
        </p:spPr>
        <p:txBody>
          <a:bodyPr wrap="square">
            <a:spAutoFit/>
          </a:bodyPr>
          <a:lstStyle/>
          <a:p>
            <a:pPr algn="just">
              <a:lnSpc>
                <a:spcPct val="150000"/>
              </a:lnSpc>
            </a:pPr>
            <a:r>
              <a:rPr lang="es-MX" sz="2400" b="1" dirty="0">
                <a:latin typeface="Arial" panose="020B0604020202020204" pitchFamily="34" charset="0"/>
                <a:cs typeface="Arial" panose="020B0604020202020204" pitchFamily="34" charset="0"/>
              </a:rPr>
              <a:t>Gasto </a:t>
            </a:r>
            <a:r>
              <a:rPr lang="es-MX" sz="2400" b="1" dirty="0" smtClean="0">
                <a:latin typeface="Arial" panose="020B0604020202020204" pitchFamily="34" charset="0"/>
                <a:cs typeface="Arial" panose="020B0604020202020204" pitchFamily="34" charset="0"/>
              </a:rPr>
              <a:t>Aprobado</a:t>
            </a:r>
          </a:p>
          <a:p>
            <a:pPr algn="just">
              <a:lnSpc>
                <a:spcPct val="150000"/>
              </a:lnSpc>
            </a:pPr>
            <a:r>
              <a:rPr lang="es-MX" sz="2400" dirty="0" smtClean="0">
                <a:latin typeface="Arial" panose="020B0604020202020204" pitchFamily="34" charset="0"/>
                <a:cs typeface="Arial" panose="020B0604020202020204" pitchFamily="34" charset="0"/>
              </a:rPr>
              <a:t>(</a:t>
            </a:r>
            <a:r>
              <a:rPr lang="es-MX" sz="2400" dirty="0">
                <a:latin typeface="Arial" panose="020B0604020202020204" pitchFamily="34" charset="0"/>
                <a:cs typeface="Arial" panose="020B0604020202020204" pitchFamily="34" charset="0"/>
              </a:rPr>
              <a:t>Cuenta Presupuestal 8.2.1 Presupuesto de Egresos Aprobado): </a:t>
            </a:r>
            <a:endParaRPr lang="es-MX" sz="2400" dirty="0" smtClean="0">
              <a:latin typeface="Arial" panose="020B0604020202020204" pitchFamily="34" charset="0"/>
              <a:cs typeface="Arial" panose="020B0604020202020204" pitchFamily="34" charset="0"/>
            </a:endParaRPr>
          </a:p>
          <a:p>
            <a:pPr marL="457200" indent="-457200" algn="just">
              <a:lnSpc>
                <a:spcPct val="150000"/>
              </a:lnSpc>
              <a:buAutoNum type="alphaLcParenR"/>
            </a:pPr>
            <a:r>
              <a:rPr lang="es-MX" sz="2400" dirty="0" smtClean="0">
                <a:latin typeface="Arial" panose="020B0604020202020204" pitchFamily="34" charset="0"/>
                <a:cs typeface="Arial" panose="020B0604020202020204" pitchFamily="34" charset="0"/>
              </a:rPr>
              <a:t>Artículo </a:t>
            </a:r>
            <a:r>
              <a:rPr lang="es-MX" sz="2400" dirty="0">
                <a:latin typeface="Arial" panose="020B0604020202020204" pitchFamily="34" charset="0"/>
                <a:cs typeface="Arial" panose="020B0604020202020204" pitchFamily="34" charset="0"/>
              </a:rPr>
              <a:t>Primero Fracción VII.- El momento contable del gasto aprobado es el que refleja las asignaciones presupuestarias anuales comprometidas en el Presupuesto de Egresos. </a:t>
            </a:r>
            <a:endParaRPr lang="es-MX" sz="2400" dirty="0" smtClean="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Por </a:t>
            </a:r>
            <a:r>
              <a:rPr lang="es-MX" sz="2400" dirty="0">
                <a:latin typeface="Arial" panose="020B0604020202020204" pitchFamily="34" charset="0"/>
                <a:cs typeface="Arial" panose="020B0604020202020204" pitchFamily="34" charset="0"/>
              </a:rPr>
              <a:t>su parte, la Ley General de Contabilidad Gubernamental no define este momento contable.</a:t>
            </a:r>
          </a:p>
        </p:txBody>
      </p:sp>
    </p:spTree>
    <p:extLst>
      <p:ext uri="{BB962C8B-B14F-4D97-AF65-F5344CB8AC3E}">
        <p14:creationId xmlns:p14="http://schemas.microsoft.com/office/powerpoint/2010/main" val="23810276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388919" y="100"/>
            <a:ext cx="930536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Momentos contables del egreso </a:t>
            </a:r>
            <a:endParaRPr lang="es-MX" sz="1600"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654628" y="671691"/>
            <a:ext cx="11107881" cy="6186309"/>
          </a:xfrm>
          <a:prstGeom prst="rect">
            <a:avLst/>
          </a:prstGeom>
          <a:solidFill>
            <a:schemeClr val="accent5">
              <a:lumMod val="40000"/>
              <a:lumOff val="60000"/>
            </a:schemeClr>
          </a:solidFill>
        </p:spPr>
        <p:txBody>
          <a:bodyPr wrap="square">
            <a:spAutoFit/>
          </a:bodyPr>
          <a:lstStyle/>
          <a:p>
            <a:pPr algn="just">
              <a:lnSpc>
                <a:spcPct val="150000"/>
              </a:lnSpc>
            </a:pPr>
            <a:r>
              <a:rPr lang="es-MX" sz="2400" b="1" dirty="0">
                <a:latin typeface="Arial" panose="020B0604020202020204" pitchFamily="34" charset="0"/>
                <a:cs typeface="Arial" panose="020B0604020202020204" pitchFamily="34" charset="0"/>
              </a:rPr>
              <a:t>Gasto </a:t>
            </a:r>
            <a:r>
              <a:rPr lang="es-MX" sz="2400" b="1" dirty="0" smtClean="0">
                <a:latin typeface="Arial" panose="020B0604020202020204" pitchFamily="34" charset="0"/>
                <a:cs typeface="Arial" panose="020B0604020202020204" pitchFamily="34" charset="0"/>
              </a:rPr>
              <a:t>Modificado</a:t>
            </a:r>
          </a:p>
          <a:p>
            <a:pPr algn="just">
              <a:lnSpc>
                <a:spcPct val="150000"/>
              </a:lnSpc>
            </a:pPr>
            <a:r>
              <a:rPr lang="es-MX" sz="2400" dirty="0">
                <a:latin typeface="Arial" panose="020B0604020202020204" pitchFamily="34" charset="0"/>
                <a:cs typeface="Arial" panose="020B0604020202020204" pitchFamily="34" charset="0"/>
              </a:rPr>
              <a:t>(Cuenta Presupuestal 8.2.3 Presupuesto de Egresos Modificado</a:t>
            </a:r>
            <a:r>
              <a:rPr lang="es-MX" sz="2400" dirty="0" smtClean="0">
                <a:latin typeface="Arial" panose="020B0604020202020204" pitchFamily="34" charset="0"/>
                <a:cs typeface="Arial" panose="020B0604020202020204" pitchFamily="34" charset="0"/>
              </a:rPr>
              <a:t>)</a:t>
            </a:r>
          </a:p>
          <a:p>
            <a:pPr algn="just">
              <a:lnSpc>
                <a:spcPct val="150000"/>
              </a:lnSpc>
            </a:pPr>
            <a:r>
              <a:rPr lang="es-MX" sz="2400" dirty="0" smtClean="0">
                <a:latin typeface="Arial" panose="020B0604020202020204" pitchFamily="34" charset="0"/>
                <a:cs typeface="Arial" panose="020B0604020202020204" pitchFamily="34" charset="0"/>
              </a:rPr>
              <a:t>Definición </a:t>
            </a:r>
            <a:r>
              <a:rPr lang="es-MX" sz="2400" dirty="0">
                <a:latin typeface="Arial" panose="020B0604020202020204" pitchFamily="34" charset="0"/>
                <a:cs typeface="Arial" panose="020B0604020202020204" pitchFamily="34" charset="0"/>
              </a:rPr>
              <a:t>El Artículo Primero Fracción VIII del Acuerdo del CONAC define como gasto modificado “el momento contable que refleja la asignación presupuestaria que resulta de incorporar, en su caso, las adecuaciones presupuestarias al presupuesto aprobado”. </a:t>
            </a:r>
            <a:endParaRPr lang="es-MX" sz="2400" dirty="0" smtClean="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Tampoco </a:t>
            </a:r>
            <a:r>
              <a:rPr lang="es-MX" sz="2400" dirty="0">
                <a:latin typeface="Arial" panose="020B0604020202020204" pitchFamily="34" charset="0"/>
                <a:cs typeface="Arial" panose="020B0604020202020204" pitchFamily="34" charset="0"/>
              </a:rPr>
              <a:t>en este caso la Ley General de Contabilidad Gubernamental define este momento contable. Igual que el momento de “Gasto Aprobado”, el Gasto Modificado sólo es de naturaleza presupuestal, no patrimonial, por lo que únicamente se afectarán las cuentas de orden presupuestarias de Presupuesto Modificado y Presupuesto Por ejercer</a:t>
            </a:r>
          </a:p>
        </p:txBody>
      </p:sp>
    </p:spTree>
    <p:extLst>
      <p:ext uri="{BB962C8B-B14F-4D97-AF65-F5344CB8AC3E}">
        <p14:creationId xmlns:p14="http://schemas.microsoft.com/office/powerpoint/2010/main" val="33676236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388919" y="100"/>
            <a:ext cx="930536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Momentos contables del egreso </a:t>
            </a:r>
            <a:endParaRPr lang="es-MX" sz="1600"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654628" y="671691"/>
            <a:ext cx="11107881" cy="6186309"/>
          </a:xfrm>
          <a:prstGeom prst="rect">
            <a:avLst/>
          </a:prstGeom>
          <a:solidFill>
            <a:schemeClr val="accent5">
              <a:lumMod val="40000"/>
              <a:lumOff val="60000"/>
            </a:schemeClr>
          </a:solidFill>
        </p:spPr>
        <p:txBody>
          <a:bodyPr wrap="square">
            <a:spAutoFit/>
          </a:bodyPr>
          <a:lstStyle/>
          <a:p>
            <a:pPr algn="just">
              <a:lnSpc>
                <a:spcPct val="150000"/>
              </a:lnSpc>
            </a:pPr>
            <a:r>
              <a:rPr lang="es-MX" sz="2400" b="1" dirty="0">
                <a:latin typeface="Arial" panose="020B0604020202020204" pitchFamily="34" charset="0"/>
                <a:cs typeface="Arial" panose="020B0604020202020204" pitchFamily="34" charset="0"/>
              </a:rPr>
              <a:t>Gasto </a:t>
            </a:r>
            <a:r>
              <a:rPr lang="es-MX" sz="2400" b="1" dirty="0" smtClean="0">
                <a:latin typeface="Arial" panose="020B0604020202020204" pitchFamily="34" charset="0"/>
                <a:cs typeface="Arial" panose="020B0604020202020204" pitchFamily="34" charset="0"/>
              </a:rPr>
              <a:t>Comprometido </a:t>
            </a:r>
          </a:p>
          <a:p>
            <a:pPr algn="just">
              <a:lnSpc>
                <a:spcPct val="150000"/>
              </a:lnSpc>
            </a:pPr>
            <a:r>
              <a:rPr lang="es-MX" sz="2400" dirty="0">
                <a:latin typeface="Arial" panose="020B0604020202020204" pitchFamily="34" charset="0"/>
                <a:cs typeface="Arial" panose="020B0604020202020204" pitchFamily="34" charset="0"/>
              </a:rPr>
              <a:t>(Cuenta Presupuestal 8.2.4 Presupuesto de Egresos comprometido) </a:t>
            </a:r>
            <a:endParaRPr lang="es-MX" sz="2400" dirty="0" smtClean="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Definición</a:t>
            </a:r>
            <a:r>
              <a:rPr lang="es-MX" sz="2400" dirty="0">
                <a:latin typeface="Arial" panose="020B0604020202020204" pitchFamily="34" charset="0"/>
                <a:cs typeface="Arial" panose="020B0604020202020204" pitchFamily="34" charset="0"/>
              </a:rPr>
              <a:t>: Tanto la Ley General de Contabilidad Gubernamental (LGCG), en la Fracción XIV del Artículo 4, como la Fracción IX del Artículo Primero del Acuerdo del CONAC sobre los momentos contables del egreso, definen el Gasto Comprometido como “el momento contable del gasto que refleja la aprobación por autoridad competente de un acto administrativo, u otro instrumento jurídico que formaliza una relación jurídica con terceros para la adquisición de bienes y servicios o ejecución de obras. En el caso de las obras a ejecutarse o de bienes y servicios a recibirse durante varios ejercicios, el compromiso será registrado por la parte que se ejecutará o recibirá, durante cada ejercicio”.</a:t>
            </a:r>
          </a:p>
        </p:txBody>
      </p:sp>
    </p:spTree>
    <p:extLst>
      <p:ext uri="{BB962C8B-B14F-4D97-AF65-F5344CB8AC3E}">
        <p14:creationId xmlns:p14="http://schemas.microsoft.com/office/powerpoint/2010/main" val="36918495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388919" y="100"/>
            <a:ext cx="930536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Momentos contables del egreso </a:t>
            </a:r>
            <a:endParaRPr lang="es-MX" sz="1600"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654628" y="671691"/>
            <a:ext cx="11107881" cy="5078313"/>
          </a:xfrm>
          <a:prstGeom prst="rect">
            <a:avLst/>
          </a:prstGeom>
          <a:solidFill>
            <a:schemeClr val="accent5">
              <a:lumMod val="40000"/>
              <a:lumOff val="60000"/>
            </a:schemeClr>
          </a:solidFill>
        </p:spPr>
        <p:txBody>
          <a:bodyPr wrap="square">
            <a:spAutoFit/>
          </a:bodyPr>
          <a:lstStyle/>
          <a:p>
            <a:pPr algn="just">
              <a:lnSpc>
                <a:spcPct val="150000"/>
              </a:lnSpc>
            </a:pPr>
            <a:r>
              <a:rPr lang="es-MX" sz="2400" b="1" dirty="0">
                <a:latin typeface="Arial" panose="020B0604020202020204" pitchFamily="34" charset="0"/>
                <a:cs typeface="Arial" panose="020B0604020202020204" pitchFamily="34" charset="0"/>
              </a:rPr>
              <a:t>Gasto </a:t>
            </a:r>
            <a:r>
              <a:rPr lang="es-MX" sz="2400" b="1" dirty="0" smtClean="0">
                <a:latin typeface="Arial" panose="020B0604020202020204" pitchFamily="34" charset="0"/>
                <a:cs typeface="Arial" panose="020B0604020202020204" pitchFamily="34" charset="0"/>
              </a:rPr>
              <a:t>Devengado </a:t>
            </a:r>
          </a:p>
          <a:p>
            <a:pPr algn="just">
              <a:lnSpc>
                <a:spcPct val="150000"/>
              </a:lnSpc>
            </a:pPr>
            <a:r>
              <a:rPr lang="es-MX" sz="2400" dirty="0"/>
              <a:t>(Cuenta Presupuestal 8.2.5 Presupuesto de Egresos Devengado</a:t>
            </a:r>
            <a:r>
              <a:rPr lang="es-MX" sz="2400" dirty="0" smtClean="0"/>
              <a:t>)</a:t>
            </a:r>
          </a:p>
          <a:p>
            <a:pPr algn="just">
              <a:lnSpc>
                <a:spcPct val="150000"/>
              </a:lnSpc>
            </a:pPr>
            <a:r>
              <a:rPr lang="es-MX" sz="2400" dirty="0" smtClean="0"/>
              <a:t>Definición</a:t>
            </a:r>
            <a:r>
              <a:rPr lang="es-MX" sz="2400" dirty="0"/>
              <a:t>: </a:t>
            </a:r>
            <a:endParaRPr lang="es-MX" sz="2400" dirty="0" smtClean="0"/>
          </a:p>
          <a:p>
            <a:pPr marL="457200" indent="-457200" algn="just">
              <a:lnSpc>
                <a:spcPct val="150000"/>
              </a:lnSpc>
              <a:buAutoNum type="alphaLcParenR"/>
            </a:pPr>
            <a:r>
              <a:rPr lang="es-MX" sz="2400" dirty="0" smtClean="0"/>
              <a:t>Ley </a:t>
            </a:r>
            <a:r>
              <a:rPr lang="es-MX" sz="2400" dirty="0"/>
              <a:t>General de Contabilidad Gubernamental La Fracción XV del Artículo 4 de la LGCG define como gasto devengado “el momento contable del gasto que refleja el reconocimiento de una obligación de pago a favor de terceros por la recepción de conformidad de bienes, servicios y obras oportunamente contratados; así como de las obligaciones que derivan de tratados, leyes, decretos, resoluciones y sentencias definitivas</a:t>
            </a:r>
            <a:r>
              <a:rPr lang="es-MX" sz="2400" dirty="0" smtClean="0"/>
              <a:t>”</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33092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388919" y="100"/>
            <a:ext cx="930536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Momentos contables del egreso </a:t>
            </a:r>
            <a:endParaRPr lang="es-MX" sz="1600"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654628" y="671691"/>
            <a:ext cx="11107881" cy="2308324"/>
          </a:xfrm>
          <a:prstGeom prst="rect">
            <a:avLst/>
          </a:prstGeom>
          <a:solidFill>
            <a:schemeClr val="accent5">
              <a:lumMod val="40000"/>
              <a:lumOff val="60000"/>
            </a:schemeClr>
          </a:solidFill>
        </p:spPr>
        <p:txBody>
          <a:bodyPr wrap="square">
            <a:spAutoFit/>
          </a:bodyPr>
          <a:lstStyle/>
          <a:p>
            <a:pPr algn="just">
              <a:lnSpc>
                <a:spcPct val="150000"/>
              </a:lnSpc>
            </a:pPr>
            <a:r>
              <a:rPr lang="es-MX" sz="2400" b="1" dirty="0">
                <a:latin typeface="Arial" panose="020B0604020202020204" pitchFamily="34" charset="0"/>
                <a:cs typeface="Arial" panose="020B0604020202020204" pitchFamily="34" charset="0"/>
              </a:rPr>
              <a:t>Gasto </a:t>
            </a:r>
            <a:r>
              <a:rPr lang="es-MX" sz="2400" b="1" dirty="0" smtClean="0">
                <a:latin typeface="Arial" panose="020B0604020202020204" pitchFamily="34" charset="0"/>
                <a:cs typeface="Arial" panose="020B0604020202020204" pitchFamily="34" charset="0"/>
              </a:rPr>
              <a:t>Devengado </a:t>
            </a:r>
          </a:p>
          <a:p>
            <a:pPr algn="just">
              <a:lnSpc>
                <a:spcPct val="150000"/>
              </a:lnSpc>
            </a:pPr>
            <a:r>
              <a:rPr lang="es-MX" sz="2400" dirty="0" smtClean="0"/>
              <a:t>b) Acuerdo </a:t>
            </a:r>
            <a:r>
              <a:rPr lang="es-MX" sz="2400" dirty="0"/>
              <a:t>del CONAC, Artículo Primero Fracción X De la misma forma que en el momento contable anterior (gasto comprometido), en el Acuerdo del CONAC sobre el gasto devengado su definición es igual que la establecida por la LGCG.</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08238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285010" y="523320"/>
            <a:ext cx="930536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Momentos contables del egreso </a:t>
            </a:r>
            <a:endParaRPr lang="es-MX" sz="1600"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571500" y="1502964"/>
            <a:ext cx="11107881" cy="3970318"/>
          </a:xfrm>
          <a:prstGeom prst="rect">
            <a:avLst/>
          </a:prstGeom>
          <a:solidFill>
            <a:schemeClr val="accent5">
              <a:lumMod val="40000"/>
              <a:lumOff val="60000"/>
            </a:schemeClr>
          </a:solidFill>
        </p:spPr>
        <p:txBody>
          <a:bodyPr wrap="square">
            <a:spAutoFit/>
          </a:bodyPr>
          <a:lstStyle/>
          <a:p>
            <a:pPr algn="just">
              <a:lnSpc>
                <a:spcPct val="150000"/>
              </a:lnSpc>
            </a:pPr>
            <a:r>
              <a:rPr lang="es-MX" sz="2400" b="1" dirty="0">
                <a:latin typeface="Arial" panose="020B0604020202020204" pitchFamily="34" charset="0"/>
                <a:cs typeface="Arial" panose="020B0604020202020204" pitchFamily="34" charset="0"/>
              </a:rPr>
              <a:t>Gasto </a:t>
            </a:r>
            <a:r>
              <a:rPr lang="es-MX" sz="2400" b="1" dirty="0" smtClean="0">
                <a:latin typeface="Arial" panose="020B0604020202020204" pitchFamily="34" charset="0"/>
                <a:cs typeface="Arial" panose="020B0604020202020204" pitchFamily="34" charset="0"/>
              </a:rPr>
              <a:t>Ejercido </a:t>
            </a:r>
          </a:p>
          <a:p>
            <a:pPr algn="just">
              <a:lnSpc>
                <a:spcPct val="150000"/>
              </a:lnSpc>
            </a:pPr>
            <a:r>
              <a:rPr lang="es-MX" sz="2400" dirty="0"/>
              <a:t>(Cuenta Presupuestal 8.2.6 Presupuesto de Egresos Ejercido) </a:t>
            </a:r>
            <a:endParaRPr lang="es-MX" sz="2400" dirty="0" smtClean="0"/>
          </a:p>
          <a:p>
            <a:pPr algn="just">
              <a:lnSpc>
                <a:spcPct val="150000"/>
              </a:lnSpc>
            </a:pPr>
            <a:r>
              <a:rPr lang="es-MX" sz="2400" dirty="0" smtClean="0"/>
              <a:t>Definición:</a:t>
            </a:r>
          </a:p>
          <a:p>
            <a:pPr algn="just">
              <a:lnSpc>
                <a:spcPct val="150000"/>
              </a:lnSpc>
            </a:pPr>
            <a:r>
              <a:rPr lang="es-MX" sz="2400" dirty="0" smtClean="0"/>
              <a:t>a</a:t>
            </a:r>
            <a:r>
              <a:rPr lang="es-MX" sz="2400" dirty="0"/>
              <a:t>) Ley General de Contabilidad Gubernamental. Respecto al gasto ejercido, la Fracción XVI del Artículo 4 de la LGCG lo define como “el momento contable del gasto que refleja la emisión de una cuenta por liquidar certificada debidamente aprobada por la autoridad competente”.</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90613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285010" y="523320"/>
            <a:ext cx="930536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Momentos contables del egreso </a:t>
            </a:r>
            <a:endParaRPr lang="es-MX" sz="1600"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571500" y="1502964"/>
            <a:ext cx="11107881" cy="3416320"/>
          </a:xfrm>
          <a:prstGeom prst="rect">
            <a:avLst/>
          </a:prstGeom>
          <a:solidFill>
            <a:schemeClr val="accent5">
              <a:lumMod val="40000"/>
              <a:lumOff val="60000"/>
            </a:schemeClr>
          </a:solidFill>
        </p:spPr>
        <p:txBody>
          <a:bodyPr wrap="square">
            <a:spAutoFit/>
          </a:bodyPr>
          <a:lstStyle/>
          <a:p>
            <a:pPr algn="just">
              <a:lnSpc>
                <a:spcPct val="150000"/>
              </a:lnSpc>
            </a:pPr>
            <a:r>
              <a:rPr lang="es-MX" sz="2400" b="1" dirty="0">
                <a:latin typeface="Arial" panose="020B0604020202020204" pitchFamily="34" charset="0"/>
                <a:cs typeface="Arial" panose="020B0604020202020204" pitchFamily="34" charset="0"/>
              </a:rPr>
              <a:t>Gasto </a:t>
            </a:r>
            <a:r>
              <a:rPr lang="es-MX" sz="2400" b="1" dirty="0" smtClean="0">
                <a:latin typeface="Arial" panose="020B0604020202020204" pitchFamily="34" charset="0"/>
                <a:cs typeface="Arial" panose="020B0604020202020204" pitchFamily="34" charset="0"/>
              </a:rPr>
              <a:t>Ejercido </a:t>
            </a:r>
          </a:p>
          <a:p>
            <a:pPr algn="just">
              <a:lnSpc>
                <a:spcPct val="150000"/>
              </a:lnSpc>
            </a:pPr>
            <a:r>
              <a:rPr lang="es-MX" sz="2400" dirty="0"/>
              <a:t>b) Acuerdo del CONAC, Artículo Primero Fracción XI Por su parte, en la Fracción XI del Artículo Primero del Acuerdo del CONAC, el gasto ejercido es definido como “el momento contable que refleja la emisión de una cuenta por liquidar certificada o documento equivalente debidamente aprobado por la autoridad competente”.</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10303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285010" y="523320"/>
            <a:ext cx="9305364" cy="523220"/>
          </a:xfrm>
          <a:prstGeom prst="rect">
            <a:avLst/>
          </a:prstGeom>
          <a:solidFill>
            <a:srgbClr val="002060"/>
          </a:solidFill>
        </p:spPr>
        <p:txBody>
          <a:bodyPr wrap="square" rtlCol="0">
            <a:spAutoFit/>
          </a:bodyPr>
          <a:lstStyle/>
          <a:p>
            <a:pPr algn="ctr"/>
            <a:r>
              <a:rPr lang="es-MX" sz="2800" dirty="0" smtClean="0">
                <a:solidFill>
                  <a:schemeClr val="bg1"/>
                </a:solidFill>
                <a:latin typeface="Arial" panose="020B0604020202020204" pitchFamily="34" charset="0"/>
                <a:cs typeface="Arial" panose="020B0604020202020204" pitchFamily="34" charset="0"/>
              </a:rPr>
              <a:t>Momentos contables del egreso </a:t>
            </a:r>
            <a:endParaRPr lang="es-MX" sz="1600"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571500" y="1357491"/>
            <a:ext cx="11107881" cy="5078313"/>
          </a:xfrm>
          <a:prstGeom prst="rect">
            <a:avLst/>
          </a:prstGeom>
          <a:solidFill>
            <a:schemeClr val="accent5">
              <a:lumMod val="40000"/>
              <a:lumOff val="60000"/>
            </a:schemeClr>
          </a:solidFill>
        </p:spPr>
        <p:txBody>
          <a:bodyPr wrap="square">
            <a:spAutoFit/>
          </a:bodyPr>
          <a:lstStyle/>
          <a:p>
            <a:pPr algn="just">
              <a:lnSpc>
                <a:spcPct val="150000"/>
              </a:lnSpc>
            </a:pPr>
            <a:r>
              <a:rPr lang="es-MX" sz="2400" b="1" dirty="0">
                <a:latin typeface="Arial" panose="020B0604020202020204" pitchFamily="34" charset="0"/>
                <a:cs typeface="Arial" panose="020B0604020202020204" pitchFamily="34" charset="0"/>
              </a:rPr>
              <a:t>Gasto </a:t>
            </a:r>
            <a:r>
              <a:rPr lang="es-MX" sz="2400" b="1" dirty="0" smtClean="0">
                <a:latin typeface="Arial" panose="020B0604020202020204" pitchFamily="34" charset="0"/>
                <a:cs typeface="Arial" panose="020B0604020202020204" pitchFamily="34" charset="0"/>
              </a:rPr>
              <a:t>Pagado</a:t>
            </a:r>
          </a:p>
          <a:p>
            <a:pPr algn="just">
              <a:lnSpc>
                <a:spcPct val="150000"/>
              </a:lnSpc>
            </a:pPr>
            <a:r>
              <a:rPr lang="es-MX" sz="2400" dirty="0" smtClean="0"/>
              <a:t>(</a:t>
            </a:r>
            <a:r>
              <a:rPr lang="es-MX" sz="2400" dirty="0"/>
              <a:t>Cuenta Presupuestal 8.2.7 Presupuesto de Egresos Pagado) </a:t>
            </a:r>
            <a:endParaRPr lang="es-MX" sz="2400" dirty="0" smtClean="0"/>
          </a:p>
          <a:p>
            <a:pPr algn="just">
              <a:lnSpc>
                <a:spcPct val="150000"/>
              </a:lnSpc>
            </a:pPr>
            <a:r>
              <a:rPr lang="es-MX" sz="2400" dirty="0" smtClean="0"/>
              <a:t>Definición:</a:t>
            </a:r>
          </a:p>
          <a:p>
            <a:pPr algn="just">
              <a:lnSpc>
                <a:spcPct val="150000"/>
              </a:lnSpc>
            </a:pPr>
            <a:r>
              <a:rPr lang="es-MX" sz="2400" dirty="0"/>
              <a:t>En lo concerniente al gasto pagado, tanto la Ley General de Contabilidad Gubernamental en la Fracción XVII del Artículo 4, como la Fracción XII del Artículo Primero del Acuerdo del CONAC sobre los momentos contables del egreso, definen el gasto pagado como “el momento contable del gasto que refleja la cancelación total o parcial de las obligaciones de pago, que se concreta mediante el desembolso de efectivo o cualquier otro medio de pago”.</a:t>
            </a:r>
            <a:endParaRPr lang="es-MX" sz="2400" dirty="0" smtClean="0"/>
          </a:p>
        </p:txBody>
      </p:sp>
    </p:spTree>
    <p:extLst>
      <p:ext uri="{BB962C8B-B14F-4D97-AF65-F5344CB8AC3E}">
        <p14:creationId xmlns:p14="http://schemas.microsoft.com/office/powerpoint/2010/main" val="33095762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325351" y="267826"/>
            <a:ext cx="9305364" cy="584775"/>
          </a:xfrm>
          <a:prstGeom prst="rect">
            <a:avLst/>
          </a:prstGeom>
          <a:solidFill>
            <a:schemeClr val="accent5">
              <a:lumMod val="75000"/>
            </a:schemeClr>
          </a:solidFill>
        </p:spPr>
        <p:txBody>
          <a:bodyPr wrap="square" rtlCol="0">
            <a:spAutoFit/>
          </a:bodyPr>
          <a:lstStyle/>
          <a:p>
            <a:pPr algn="ctr"/>
            <a:r>
              <a:rPr lang="es-MX" sz="3200" b="1" dirty="0" smtClean="0">
                <a:solidFill>
                  <a:schemeClr val="bg1"/>
                </a:solidFill>
                <a:latin typeface="Arial" panose="020B0604020202020204" pitchFamily="34" charset="0"/>
                <a:cs typeface="Arial" panose="020B0604020202020204" pitchFamily="34" charset="0"/>
              </a:rPr>
              <a:t>Momentos contables del ingreso </a:t>
            </a:r>
            <a:endParaRPr lang="es-MX" sz="3200" b="1"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611841" y="1101997"/>
            <a:ext cx="11107881" cy="5539978"/>
          </a:xfrm>
          <a:prstGeom prst="rect">
            <a:avLst/>
          </a:prstGeom>
          <a:solidFill>
            <a:schemeClr val="accent4">
              <a:lumMod val="60000"/>
              <a:lumOff val="40000"/>
            </a:schemeClr>
          </a:solidFill>
        </p:spPr>
        <p:txBody>
          <a:bodyPr wrap="square">
            <a:spAutoFit/>
          </a:bodyPr>
          <a:lstStyle/>
          <a:p>
            <a:pPr algn="just">
              <a:lnSpc>
                <a:spcPct val="150000"/>
              </a:lnSpc>
            </a:pPr>
            <a:r>
              <a:rPr lang="es-MX" sz="2400" b="1" dirty="0" smtClean="0">
                <a:latin typeface="Arial" panose="020B0604020202020204" pitchFamily="34" charset="0"/>
                <a:cs typeface="Arial" panose="020B0604020202020204" pitchFamily="34" charset="0"/>
              </a:rPr>
              <a:t>Estimado </a:t>
            </a:r>
          </a:p>
          <a:p>
            <a:endParaRPr lang="es-MX" sz="2400" dirty="0"/>
          </a:p>
          <a:p>
            <a:pPr algn="just">
              <a:lnSpc>
                <a:spcPct val="150000"/>
              </a:lnSpc>
            </a:pPr>
            <a:r>
              <a:rPr lang="es-MX" sz="2800" dirty="0" smtClean="0">
                <a:latin typeface="Arial" panose="020B0604020202020204" pitchFamily="34" charset="0"/>
                <a:cs typeface="Arial" panose="020B0604020202020204" pitchFamily="34" charset="0"/>
              </a:rPr>
              <a:t>El </a:t>
            </a:r>
            <a:r>
              <a:rPr lang="es-MX" sz="2800" dirty="0">
                <a:latin typeface="Arial" panose="020B0604020202020204" pitchFamily="34" charset="0"/>
                <a:cs typeface="Arial" panose="020B0604020202020204" pitchFamily="34" charset="0"/>
              </a:rPr>
              <a:t>ingreso estimado es el momento contable que refleja la asignación presupuestaria que se aprueba anualmente en la Ley de Ingresos, e incluyen los impuestos, cuotas y aportaciones de seguridad social, contribuciones de mejoras, derechos, productos, aprovechamientos, financiamientos internos y externos; así como de la venta de bienes y servicios, además de participaciones, aportaciones, recursos convenidos, y otros ingresos. </a:t>
            </a:r>
            <a:endParaRPr lang="es-MX" sz="28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87783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1305" y="0"/>
            <a:ext cx="4176464" cy="523220"/>
          </a:xfrm>
          <a:prstGeom prst="rect">
            <a:avLst/>
          </a:prstGeom>
          <a:solidFill>
            <a:schemeClr val="accent6">
              <a:lumMod val="75000"/>
            </a:schemeClr>
          </a:solidFill>
        </p:spPr>
        <p:txBody>
          <a:bodyPr wrap="square" rtlCol="0">
            <a:spAutoFit/>
          </a:bodyPr>
          <a:lstStyle/>
          <a:p>
            <a:pPr algn="ctr"/>
            <a:r>
              <a:rPr lang="es-MX" sz="2800" b="1" dirty="0">
                <a:latin typeface="Arial" panose="020B0604020202020204" pitchFamily="34" charset="0"/>
                <a:cs typeface="Arial" panose="020B0604020202020204" pitchFamily="34" charset="0"/>
              </a:rPr>
              <a:t>Justificación </a:t>
            </a:r>
            <a:r>
              <a:rPr lang="es-MX" sz="2800" b="1" dirty="0" smtClean="0">
                <a:latin typeface="Arial" panose="020B0604020202020204" pitchFamily="34" charset="0"/>
                <a:cs typeface="Arial" panose="020B0604020202020204" pitchFamily="34" charset="0"/>
              </a:rPr>
              <a:t> </a:t>
            </a:r>
            <a:endParaRPr lang="es-MX" b="1" dirty="0">
              <a:latin typeface="Arial" panose="020B0604020202020204" pitchFamily="34" charset="0"/>
              <a:cs typeface="Arial" panose="020B0604020202020204" pitchFamily="34" charset="0"/>
            </a:endParaRPr>
          </a:p>
        </p:txBody>
      </p:sp>
      <p:sp>
        <p:nvSpPr>
          <p:cNvPr id="2" name="CuadroTexto 1"/>
          <p:cNvSpPr txBox="1"/>
          <p:nvPr/>
        </p:nvSpPr>
        <p:spPr>
          <a:xfrm>
            <a:off x="591671" y="860612"/>
            <a:ext cx="11107270" cy="5632311"/>
          </a:xfrm>
          <a:prstGeom prst="rect">
            <a:avLst/>
          </a:prstGeom>
          <a:noFill/>
        </p:spPr>
        <p:txBody>
          <a:bodyPr wrap="square" rtlCol="0">
            <a:spAutoFit/>
          </a:bodyPr>
          <a:lstStyle/>
          <a:p>
            <a:pPr algn="just">
              <a:lnSpc>
                <a:spcPct val="150000"/>
              </a:lnSpc>
            </a:pPr>
            <a:r>
              <a:rPr lang="es-MX" sz="2400" b="1" dirty="0" smtClean="0">
                <a:latin typeface="Arial" panose="020B0604020202020204" pitchFamily="34" charset="0"/>
                <a:cs typeface="Arial" panose="020B0604020202020204" pitchFamily="34" charset="0"/>
              </a:rPr>
              <a:t>La materia de </a:t>
            </a:r>
            <a:r>
              <a:rPr lang="es-MX" sz="2400" b="1" dirty="0" smtClean="0">
                <a:latin typeface="Arial" panose="020B0604020202020204" pitchFamily="34" charset="0"/>
                <a:cs typeface="Arial" panose="020B0604020202020204" pitchFamily="34" charset="0"/>
              </a:rPr>
              <a:t>contabilidad gubernamental es </a:t>
            </a:r>
            <a:r>
              <a:rPr lang="es-MX" sz="2400" b="1" dirty="0" smtClean="0">
                <a:latin typeface="Arial" panose="020B0604020202020204" pitchFamily="34" charset="0"/>
                <a:cs typeface="Arial" panose="020B0604020202020204" pitchFamily="34" charset="0"/>
              </a:rPr>
              <a:t>una unidad de aprendizaje optativa que tiene la finalidad de aportar al perfil de egreso de los licenciados en contaduría, </a:t>
            </a:r>
            <a:r>
              <a:rPr lang="es-MX" sz="2400" b="1" dirty="0" smtClean="0">
                <a:latin typeface="Arial" panose="020B0604020202020204" pitchFamily="34" charset="0"/>
                <a:cs typeface="Arial" panose="020B0604020202020204" pitchFamily="34" charset="0"/>
              </a:rPr>
              <a:t>los conocimientos que les permitan colaborar en el ámbito de la administración pública, toda vez que forma parte del campo laboral en el que pueden desempeñarse. </a:t>
            </a:r>
            <a:endParaRPr lang="es-MX" sz="2400" b="1" dirty="0" smtClean="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El presente material didáctico fue creado para facilitar a los estudiantes la comprensión de </a:t>
            </a:r>
            <a:r>
              <a:rPr lang="es-MX" sz="2400" b="1" dirty="0" smtClean="0">
                <a:latin typeface="Arial" panose="020B0604020202020204" pitchFamily="34" charset="0"/>
                <a:cs typeface="Arial" panose="020B0604020202020204" pitchFamily="34" charset="0"/>
              </a:rPr>
              <a:t>dos </a:t>
            </a:r>
            <a:r>
              <a:rPr lang="es-MX" sz="2400" b="1" dirty="0" smtClean="0">
                <a:latin typeface="Arial" panose="020B0604020202020204" pitchFamily="34" charset="0"/>
                <a:cs typeface="Arial" panose="020B0604020202020204" pitchFamily="34" charset="0"/>
              </a:rPr>
              <a:t>temas que son: </a:t>
            </a:r>
            <a:r>
              <a:rPr lang="es-MX" sz="2400" b="1" dirty="0" smtClean="0">
                <a:latin typeface="Arial" panose="020B0604020202020204" pitchFamily="34" charset="0"/>
                <a:cs typeface="Arial" panose="020B0604020202020204" pitchFamily="34" charset="0"/>
              </a:rPr>
              <a:t>concepto de contabilidad gubernamental y la estructura de la ley que la regula. </a:t>
            </a:r>
            <a:endParaRPr lang="es-MX" sz="2400" b="1" dirty="0" smtClean="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31205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285010" y="523320"/>
            <a:ext cx="9305364" cy="584775"/>
          </a:xfrm>
          <a:prstGeom prst="rect">
            <a:avLst/>
          </a:prstGeom>
          <a:solidFill>
            <a:schemeClr val="accent5">
              <a:lumMod val="75000"/>
            </a:schemeClr>
          </a:solidFill>
        </p:spPr>
        <p:txBody>
          <a:bodyPr wrap="square" rtlCol="0">
            <a:spAutoFit/>
          </a:bodyPr>
          <a:lstStyle/>
          <a:p>
            <a:pPr algn="ctr"/>
            <a:r>
              <a:rPr lang="es-MX" sz="3200" b="1" dirty="0" smtClean="0">
                <a:solidFill>
                  <a:schemeClr val="bg1"/>
                </a:solidFill>
                <a:latin typeface="Arial" panose="020B0604020202020204" pitchFamily="34" charset="0"/>
                <a:cs typeface="Arial" panose="020B0604020202020204" pitchFamily="34" charset="0"/>
              </a:rPr>
              <a:t>Momentos contables del ingreso </a:t>
            </a:r>
            <a:endParaRPr lang="es-MX" sz="3200" b="1"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571500" y="1357491"/>
            <a:ext cx="11107881" cy="2954655"/>
          </a:xfrm>
          <a:prstGeom prst="rect">
            <a:avLst/>
          </a:prstGeom>
          <a:solidFill>
            <a:schemeClr val="accent4">
              <a:lumMod val="60000"/>
              <a:lumOff val="40000"/>
            </a:schemeClr>
          </a:solidFill>
        </p:spPr>
        <p:txBody>
          <a:bodyPr wrap="square">
            <a:spAutoFit/>
          </a:bodyPr>
          <a:lstStyle/>
          <a:p>
            <a:pPr algn="just">
              <a:lnSpc>
                <a:spcPct val="150000"/>
              </a:lnSpc>
            </a:pPr>
            <a:r>
              <a:rPr lang="es-MX" sz="2400" b="1" dirty="0" smtClean="0">
                <a:latin typeface="Arial" panose="020B0604020202020204" pitchFamily="34" charset="0"/>
                <a:cs typeface="Arial" panose="020B0604020202020204" pitchFamily="34" charset="0"/>
              </a:rPr>
              <a:t>Modificado </a:t>
            </a:r>
          </a:p>
          <a:p>
            <a:endParaRPr lang="es-MX" sz="2400" dirty="0"/>
          </a:p>
          <a:p>
            <a:pPr algn="just">
              <a:lnSpc>
                <a:spcPct val="150000"/>
              </a:lnSpc>
            </a:pPr>
            <a:r>
              <a:rPr lang="es-MX" sz="2800" dirty="0" smtClean="0">
                <a:latin typeface="Arial" panose="020B0604020202020204" pitchFamily="34" charset="0"/>
                <a:cs typeface="Arial" panose="020B0604020202020204" pitchFamily="34" charset="0"/>
              </a:rPr>
              <a:t>El </a:t>
            </a:r>
            <a:r>
              <a:rPr lang="es-MX" sz="2800" dirty="0">
                <a:latin typeface="Arial" panose="020B0604020202020204" pitchFamily="34" charset="0"/>
                <a:cs typeface="Arial" panose="020B0604020202020204" pitchFamily="34" charset="0"/>
              </a:rPr>
              <a:t>ingreso modificado es el momento contable que refleja las adecuaciones presupuestarias que resultan de los incrementos y decrementos a la Ley de Ingresos estimada. </a:t>
            </a:r>
            <a:r>
              <a:rPr lang="es-MX" sz="2800"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7035104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311904" y="13447"/>
            <a:ext cx="9305364" cy="584775"/>
          </a:xfrm>
          <a:prstGeom prst="rect">
            <a:avLst/>
          </a:prstGeom>
          <a:solidFill>
            <a:schemeClr val="accent5">
              <a:lumMod val="75000"/>
            </a:schemeClr>
          </a:solidFill>
        </p:spPr>
        <p:txBody>
          <a:bodyPr wrap="square" rtlCol="0">
            <a:spAutoFit/>
          </a:bodyPr>
          <a:lstStyle/>
          <a:p>
            <a:pPr algn="ctr"/>
            <a:r>
              <a:rPr lang="es-MX" sz="3200" b="1" dirty="0" smtClean="0">
                <a:solidFill>
                  <a:schemeClr val="bg1"/>
                </a:solidFill>
                <a:latin typeface="Arial" panose="020B0604020202020204" pitchFamily="34" charset="0"/>
                <a:cs typeface="Arial" panose="020B0604020202020204" pitchFamily="34" charset="0"/>
              </a:rPr>
              <a:t>Momentos contables del ingreso </a:t>
            </a:r>
            <a:endParaRPr lang="es-MX" sz="3200" b="1"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349624" y="1055421"/>
            <a:ext cx="11591364" cy="5262979"/>
          </a:xfrm>
          <a:prstGeom prst="rect">
            <a:avLst/>
          </a:prstGeom>
          <a:solidFill>
            <a:schemeClr val="accent4">
              <a:lumMod val="60000"/>
              <a:lumOff val="40000"/>
            </a:schemeClr>
          </a:solidFill>
        </p:spPr>
        <p:txBody>
          <a:bodyPr wrap="square">
            <a:spAutoFit/>
          </a:bodyPr>
          <a:lstStyle/>
          <a:p>
            <a:pPr algn="just">
              <a:lnSpc>
                <a:spcPct val="150000"/>
              </a:lnSpc>
            </a:pPr>
            <a:r>
              <a:rPr lang="es-MX" sz="2800" b="1" dirty="0" smtClean="0">
                <a:latin typeface="Arial" panose="020B0604020202020204" pitchFamily="34" charset="0"/>
                <a:cs typeface="Arial" panose="020B0604020202020204" pitchFamily="34" charset="0"/>
              </a:rPr>
              <a:t>Devengado </a:t>
            </a:r>
          </a:p>
          <a:p>
            <a:pPr algn="just">
              <a:lnSpc>
                <a:spcPct val="150000"/>
              </a:lnSpc>
            </a:pPr>
            <a:r>
              <a:rPr lang="es-MX" sz="2800" dirty="0" smtClean="0">
                <a:latin typeface="Arial" panose="020B0604020202020204" pitchFamily="34" charset="0"/>
                <a:cs typeface="Arial" panose="020B0604020202020204" pitchFamily="34" charset="0"/>
              </a:rPr>
              <a:t>El </a:t>
            </a:r>
            <a:r>
              <a:rPr lang="es-MX" sz="2800" dirty="0">
                <a:latin typeface="Arial" panose="020B0604020202020204" pitchFamily="34" charset="0"/>
                <a:cs typeface="Arial" panose="020B0604020202020204" pitchFamily="34" charset="0"/>
              </a:rPr>
              <a:t>ingreso devengado es el momento contable que se realiza cuando existe jurídicamente el derecho de cobro de los impuestos, cuotas y aportaciones de seguridad social, contribuciones de mejoras, derechos, productos, aprovechamientos, financiamientos internos y externos; así como de la venta de bienes y servicios, además de participaciones, aportaciones, recursos convenidos, y otros ingresos por parte de los entes públicos. </a:t>
            </a:r>
            <a:endParaRPr lang="es-MX" sz="28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28017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p:cNvSpPr txBox="1"/>
          <p:nvPr/>
        </p:nvSpPr>
        <p:spPr>
          <a:xfrm>
            <a:off x="1271563" y="146802"/>
            <a:ext cx="9305364" cy="584775"/>
          </a:xfrm>
          <a:prstGeom prst="rect">
            <a:avLst/>
          </a:prstGeom>
          <a:solidFill>
            <a:schemeClr val="accent5">
              <a:lumMod val="75000"/>
            </a:schemeClr>
          </a:solidFill>
        </p:spPr>
        <p:txBody>
          <a:bodyPr wrap="square" rtlCol="0">
            <a:spAutoFit/>
          </a:bodyPr>
          <a:lstStyle/>
          <a:p>
            <a:pPr algn="ctr"/>
            <a:r>
              <a:rPr lang="es-MX" sz="3200" b="1" dirty="0" smtClean="0">
                <a:solidFill>
                  <a:schemeClr val="bg1"/>
                </a:solidFill>
                <a:latin typeface="Arial" panose="020B0604020202020204" pitchFamily="34" charset="0"/>
                <a:cs typeface="Arial" panose="020B0604020202020204" pitchFamily="34" charset="0"/>
              </a:rPr>
              <a:t>Momentos contables del ingreso </a:t>
            </a:r>
            <a:endParaRPr lang="es-MX" sz="3200" b="1" dirty="0">
              <a:solidFill>
                <a:schemeClr val="bg1"/>
              </a:solidFill>
              <a:latin typeface="Arial" panose="020B0604020202020204" pitchFamily="34" charset="0"/>
              <a:cs typeface="Arial" panose="020B0604020202020204" pitchFamily="34" charset="0"/>
            </a:endParaRPr>
          </a:p>
        </p:txBody>
      </p:sp>
      <p:sp>
        <p:nvSpPr>
          <p:cNvPr id="3" name="2 Rectángulo"/>
          <p:cNvSpPr/>
          <p:nvPr/>
        </p:nvSpPr>
        <p:spPr>
          <a:xfrm>
            <a:off x="611841" y="940632"/>
            <a:ext cx="11107881" cy="5632311"/>
          </a:xfrm>
          <a:prstGeom prst="rect">
            <a:avLst/>
          </a:prstGeom>
          <a:solidFill>
            <a:schemeClr val="accent4">
              <a:lumMod val="60000"/>
              <a:lumOff val="40000"/>
            </a:schemeClr>
          </a:solidFill>
        </p:spPr>
        <p:txBody>
          <a:bodyPr wrap="square">
            <a:spAutoFit/>
          </a:bodyPr>
          <a:lstStyle/>
          <a:p>
            <a:pPr algn="just">
              <a:lnSpc>
                <a:spcPct val="150000"/>
              </a:lnSpc>
            </a:pPr>
            <a:r>
              <a:rPr lang="es-MX" sz="2800" b="1" dirty="0" smtClean="0">
                <a:latin typeface="Arial" panose="020B0604020202020204" pitchFamily="34" charset="0"/>
                <a:cs typeface="Arial" panose="020B0604020202020204" pitchFamily="34" charset="0"/>
              </a:rPr>
              <a:t>Recaudado </a:t>
            </a:r>
          </a:p>
          <a:p>
            <a:endParaRPr lang="es-MX" sz="2400" dirty="0"/>
          </a:p>
          <a:p>
            <a:pPr algn="just">
              <a:lnSpc>
                <a:spcPct val="150000"/>
              </a:lnSpc>
            </a:pPr>
            <a:r>
              <a:rPr lang="es-MX" sz="2800" dirty="0" smtClean="0">
                <a:latin typeface="Arial" panose="020B0604020202020204" pitchFamily="34" charset="0"/>
                <a:cs typeface="Arial" panose="020B0604020202020204" pitchFamily="34" charset="0"/>
              </a:rPr>
              <a:t>El </a:t>
            </a:r>
            <a:r>
              <a:rPr lang="es-MX" sz="2800" dirty="0">
                <a:latin typeface="Arial" panose="020B0604020202020204" pitchFamily="34" charset="0"/>
                <a:cs typeface="Arial" panose="020B0604020202020204" pitchFamily="34" charset="0"/>
              </a:rPr>
              <a:t>ingreso recaudado es el momento contable que refleja el cobro en efectivo o cualquier otro medio de pago de los impuestos, cuotas y aportaciones de seguridad social, contribuciones de mejoras, derechos, productos, aprovechamientos, financiamientos internos y externos; así como de la venta de bienes y servicios, además de participaciones, aportaciones, recursos convenidos, y otros ingresos por parte de los entes públicos. </a:t>
            </a:r>
            <a:endParaRPr lang="es-MX" sz="28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03358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48146" y="799585"/>
            <a:ext cx="10515600" cy="769441"/>
          </a:xfrm>
          <a:prstGeom prst="rect">
            <a:avLst/>
          </a:prstGeom>
          <a:solidFill>
            <a:schemeClr val="accent1">
              <a:lumMod val="50000"/>
            </a:schemeClr>
          </a:solidFill>
        </p:spPr>
        <p:txBody>
          <a:bodyPr wrap="square" rtlCol="0">
            <a:spAutoFit/>
          </a:bodyPr>
          <a:lstStyle/>
          <a:p>
            <a:pPr algn="ctr"/>
            <a:r>
              <a:rPr lang="es-MX" sz="4400" dirty="0" smtClean="0">
                <a:solidFill>
                  <a:schemeClr val="bg1"/>
                </a:solidFill>
                <a:latin typeface="Arial" panose="020B0604020202020204" pitchFamily="34" charset="0"/>
                <a:cs typeface="Arial" panose="020B0604020202020204" pitchFamily="34" charset="0"/>
              </a:rPr>
              <a:t>¿Qué son las participaciones? </a:t>
            </a:r>
            <a:endParaRPr lang="es-MX" sz="4400" dirty="0">
              <a:solidFill>
                <a:schemeClr val="bg1"/>
              </a:solidFill>
              <a:latin typeface="Arial" panose="020B0604020202020204" pitchFamily="34" charset="0"/>
              <a:cs typeface="Arial" panose="020B0604020202020204" pitchFamily="34" charset="0"/>
            </a:endParaRPr>
          </a:p>
        </p:txBody>
      </p:sp>
      <p:sp>
        <p:nvSpPr>
          <p:cNvPr id="3" name="AutoShape 2" descr="Resultado de imagen para participacion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3390" y="2026227"/>
            <a:ext cx="3794385" cy="25249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9526" y="3648215"/>
            <a:ext cx="4889789" cy="2489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647700" y="5814395"/>
            <a:ext cx="6096000" cy="923330"/>
          </a:xfrm>
          <a:prstGeom prst="rect">
            <a:avLst/>
          </a:prstGeom>
        </p:spPr>
        <p:txBody>
          <a:bodyPr>
            <a:spAutoFit/>
          </a:bodyPr>
          <a:lstStyle/>
          <a:p>
            <a:r>
              <a:rPr lang="es-MX" dirty="0">
                <a:hlinkClick r:id="rId4"/>
              </a:rPr>
              <a:t>http://</a:t>
            </a:r>
            <a:r>
              <a:rPr lang="es-MX" dirty="0" smtClean="0">
                <a:hlinkClick r:id="rId4"/>
              </a:rPr>
              <a:t>hacienda.gob.mx/ApartadosHaciendaParaTodos/aportaciones/28/participaciones.html</a:t>
            </a:r>
            <a:endParaRPr lang="es-MX" dirty="0" smtClean="0"/>
          </a:p>
          <a:p>
            <a:endParaRPr lang="es-MX" dirty="0"/>
          </a:p>
        </p:txBody>
      </p:sp>
    </p:spTree>
    <p:extLst>
      <p:ext uri="{BB962C8B-B14F-4D97-AF65-F5344CB8AC3E}">
        <p14:creationId xmlns:p14="http://schemas.microsoft.com/office/powerpoint/2010/main" val="23810276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67146" y="393945"/>
            <a:ext cx="6096000" cy="4401205"/>
          </a:xfrm>
          <a:prstGeom prst="rect">
            <a:avLst/>
          </a:prstGeom>
        </p:spPr>
        <p:txBody>
          <a:bodyPr>
            <a:spAutoFit/>
          </a:bodyPr>
          <a:lstStyle/>
          <a:p>
            <a:pPr algn="just"/>
            <a:r>
              <a:rPr lang="es-MX" sz="2800" dirty="0">
                <a:latin typeface="Arial" panose="020B0604020202020204" pitchFamily="34" charset="0"/>
                <a:cs typeface="Arial" panose="020B0604020202020204" pitchFamily="34" charset="0"/>
              </a:rPr>
              <a:t>Las Participaciones a Entidades Federativas o Ramo 28 son los recursos asignados a los estados y los municipios en los términos establecidos por la </a:t>
            </a:r>
            <a:r>
              <a:rPr lang="es-MX" sz="2800" dirty="0" smtClean="0">
                <a:latin typeface="Arial" panose="020B0604020202020204" pitchFamily="34" charset="0"/>
                <a:cs typeface="Arial" panose="020B0604020202020204" pitchFamily="34" charset="0"/>
              </a:rPr>
              <a:t>Ley de Coordinación Fiscal (LCF) </a:t>
            </a:r>
            <a:r>
              <a:rPr lang="es-MX" sz="2800" dirty="0">
                <a:latin typeface="Arial" panose="020B0604020202020204" pitchFamily="34" charset="0"/>
                <a:cs typeface="Arial" panose="020B0604020202020204" pitchFamily="34" charset="0"/>
              </a:rPr>
              <a:t>y los Convenios de Adhesión al Sistema de Coordinación Fiscal y de Colaboración Administrativa en Materia Fiscal Federal.</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8428" y="3148445"/>
            <a:ext cx="5263853" cy="3503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10276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74964" y="681749"/>
            <a:ext cx="6096000" cy="5632311"/>
          </a:xfrm>
          <a:prstGeom prst="rect">
            <a:avLst/>
          </a:prstGeom>
        </p:spPr>
        <p:txBody>
          <a:bodyPr>
            <a:spAutoFit/>
          </a:bodyPr>
          <a:lstStyle/>
          <a:p>
            <a:pPr algn="just"/>
            <a:r>
              <a:rPr lang="es-MX" sz="2400" dirty="0">
                <a:latin typeface="Arial" panose="020B0604020202020204" pitchFamily="34" charset="0"/>
                <a:cs typeface="Arial" panose="020B0604020202020204" pitchFamily="34" charset="0"/>
              </a:rPr>
              <a:t>Las participaciones en ingresos federales y los incentivos que se entregan a las entidades federativas y municipios, se hace a través de los fondos siguientes</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Fondo General de Participaciones</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Fondo de Fomento Municipal Impuesto Especial sobre Producción y Servicios</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Fondo de Fiscalización</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Fondo de Compensación</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Fondo de Extracción de Hidrocarburos</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Fondo de Compensación del Impuesto sobre Automóviles Nuevos</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El 0.136 por ciento de la </a:t>
            </a:r>
            <a:r>
              <a:rPr lang="es-MX" sz="2400" dirty="0" smtClean="0">
                <a:latin typeface="Arial" panose="020B0604020202020204" pitchFamily="34" charset="0"/>
                <a:cs typeface="Arial" panose="020B0604020202020204" pitchFamily="34" charset="0"/>
              </a:rPr>
              <a:t>Recaudación Federal Participable (RFP)</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10276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48146" y="799585"/>
            <a:ext cx="10515600" cy="769441"/>
          </a:xfrm>
          <a:prstGeom prst="rect">
            <a:avLst/>
          </a:prstGeom>
          <a:solidFill>
            <a:schemeClr val="accent1">
              <a:lumMod val="50000"/>
            </a:schemeClr>
          </a:solidFill>
        </p:spPr>
        <p:txBody>
          <a:bodyPr wrap="square" rtlCol="0">
            <a:spAutoFit/>
          </a:bodyPr>
          <a:lstStyle/>
          <a:p>
            <a:pPr algn="ctr"/>
            <a:r>
              <a:rPr lang="es-MX" sz="4400" dirty="0" smtClean="0">
                <a:solidFill>
                  <a:schemeClr val="bg1"/>
                </a:solidFill>
                <a:latin typeface="Arial" panose="020B0604020202020204" pitchFamily="34" charset="0"/>
                <a:cs typeface="Arial" panose="020B0604020202020204" pitchFamily="34" charset="0"/>
              </a:rPr>
              <a:t>¿Qué son las aportaciones? </a:t>
            </a:r>
            <a:endParaRPr lang="es-MX" sz="4400" dirty="0">
              <a:solidFill>
                <a:schemeClr val="bg1"/>
              </a:solidFill>
              <a:latin typeface="Arial" panose="020B0604020202020204" pitchFamily="34" charset="0"/>
              <a:cs typeface="Arial" panose="020B0604020202020204" pitchFamily="34" charset="0"/>
            </a:endParaRPr>
          </a:p>
        </p:txBody>
      </p:sp>
      <p:sp>
        <p:nvSpPr>
          <p:cNvPr id="3" name="AutoShape 2" descr="Resultado de imagen para participacion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6571" y="1991591"/>
            <a:ext cx="523875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6005946" y="6049926"/>
            <a:ext cx="6096000" cy="923330"/>
          </a:xfrm>
          <a:prstGeom prst="rect">
            <a:avLst/>
          </a:prstGeom>
        </p:spPr>
        <p:txBody>
          <a:bodyPr>
            <a:spAutoFit/>
          </a:bodyPr>
          <a:lstStyle/>
          <a:p>
            <a:r>
              <a:rPr lang="es-MX" dirty="0">
                <a:hlinkClick r:id="rId3"/>
              </a:rPr>
              <a:t>http://</a:t>
            </a:r>
            <a:r>
              <a:rPr lang="es-MX" dirty="0" smtClean="0">
                <a:hlinkClick r:id="rId3"/>
              </a:rPr>
              <a:t>hacienda.gob.mx/ApartadosHaciendaParaTodos/aportaciones/33/aportaciones.html</a:t>
            </a:r>
            <a:endParaRPr lang="es-MX" dirty="0" smtClean="0"/>
          </a:p>
          <a:p>
            <a:endParaRPr lang="es-MX" dirty="0" smtClean="0"/>
          </a:p>
        </p:txBody>
      </p:sp>
    </p:spTree>
    <p:extLst>
      <p:ext uri="{BB962C8B-B14F-4D97-AF65-F5344CB8AC3E}">
        <p14:creationId xmlns:p14="http://schemas.microsoft.com/office/powerpoint/2010/main" val="36862080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67146" y="393945"/>
            <a:ext cx="6096000" cy="6370975"/>
          </a:xfrm>
          <a:prstGeom prst="rect">
            <a:avLst/>
          </a:prstGeom>
        </p:spPr>
        <p:txBody>
          <a:bodyPr>
            <a:spAutoFit/>
          </a:bodyPr>
          <a:lstStyle/>
          <a:p>
            <a:pPr algn="just"/>
            <a:r>
              <a:rPr lang="es-MX" sz="2400" dirty="0">
                <a:latin typeface="Arial" panose="020B0604020202020204" pitchFamily="34" charset="0"/>
                <a:cs typeface="Arial" panose="020B0604020202020204" pitchFamily="34" charset="0"/>
              </a:rPr>
              <a:t>Las Aportaciones Federales para Entidades Federativas y Municipios o Ramo 33  es el mecanismo presupuestario diseñado para transferir a los estados y municipios recursos que les permitan fortalecer su capacidad de respuesta y atender demandas de gobierno en los rubros de</a:t>
            </a:r>
            <a:r>
              <a:rPr lang="es-MX" sz="2400" dirty="0" smtClean="0">
                <a:latin typeface="Arial" panose="020B0604020202020204" pitchFamily="34" charset="0"/>
                <a:cs typeface="Arial" panose="020B0604020202020204" pitchFamily="34" charset="0"/>
              </a:rPr>
              <a:t>:</a:t>
            </a:r>
          </a:p>
          <a:p>
            <a:pPr algn="just"/>
            <a:endParaRPr lang="es-MX"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Educación</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Salud</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Infraestructura básica</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Fortalecimiento financiero y seguridad pública</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Programas alimenticios y de asistencia social</a:t>
            </a:r>
          </a:p>
          <a:p>
            <a:pPr marL="342900" indent="-342900"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Infraestructura educativa</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8428" y="3148445"/>
            <a:ext cx="5263853" cy="3503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93894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30826" y="557059"/>
            <a:ext cx="10688783" cy="6186309"/>
          </a:xfrm>
          <a:prstGeom prst="rect">
            <a:avLst/>
          </a:prstGeom>
        </p:spPr>
        <p:txBody>
          <a:bodyPr wrap="square">
            <a:spAutoFit/>
          </a:bodyPr>
          <a:lstStyle/>
          <a:p>
            <a:pPr marL="514350" indent="-514350" algn="just">
              <a:lnSpc>
                <a:spcPct val="150000"/>
              </a:lnSpc>
              <a:buAutoNum type="romanUcPeriod"/>
            </a:pPr>
            <a:r>
              <a:rPr lang="es-MX" sz="2400" dirty="0" smtClean="0">
                <a:latin typeface="Arial" panose="020B0604020202020204" pitchFamily="34" charset="0"/>
                <a:cs typeface="Arial" panose="020B0604020202020204" pitchFamily="34" charset="0"/>
              </a:rPr>
              <a:t>Fondo </a:t>
            </a:r>
            <a:r>
              <a:rPr lang="es-MX" sz="2400" dirty="0">
                <a:latin typeface="Arial" panose="020B0604020202020204" pitchFamily="34" charset="0"/>
                <a:cs typeface="Arial" panose="020B0604020202020204" pitchFamily="34" charset="0"/>
              </a:rPr>
              <a:t>de Aportaciones para la Educación Básica y Normal; </a:t>
            </a:r>
            <a:endParaRPr lang="es-MX" sz="2400" dirty="0" smtClean="0">
              <a:latin typeface="Arial" panose="020B0604020202020204" pitchFamily="34" charset="0"/>
              <a:cs typeface="Arial" panose="020B0604020202020204" pitchFamily="34" charset="0"/>
            </a:endParaRPr>
          </a:p>
          <a:p>
            <a:pPr marL="514350" indent="-514350" algn="just">
              <a:lnSpc>
                <a:spcPct val="150000"/>
              </a:lnSpc>
              <a:buAutoNum type="romanUcPeriod"/>
            </a:pPr>
            <a:r>
              <a:rPr lang="es-MX" sz="2400" dirty="0" smtClean="0">
                <a:latin typeface="Arial" panose="020B0604020202020204" pitchFamily="34" charset="0"/>
                <a:cs typeface="Arial" panose="020B0604020202020204" pitchFamily="34" charset="0"/>
              </a:rPr>
              <a:t>Fondo </a:t>
            </a:r>
            <a:r>
              <a:rPr lang="es-MX" sz="2400" dirty="0">
                <a:latin typeface="Arial" panose="020B0604020202020204" pitchFamily="34" charset="0"/>
                <a:cs typeface="Arial" panose="020B0604020202020204" pitchFamily="34" charset="0"/>
              </a:rPr>
              <a:t>de Aportaciones para los Servicios de Salud; </a:t>
            </a:r>
            <a:endParaRPr lang="es-MX" sz="2400" dirty="0" smtClean="0">
              <a:latin typeface="Arial" panose="020B0604020202020204" pitchFamily="34" charset="0"/>
              <a:cs typeface="Arial" panose="020B0604020202020204" pitchFamily="34" charset="0"/>
            </a:endParaRPr>
          </a:p>
          <a:p>
            <a:pPr marL="514350" indent="-514350" algn="just">
              <a:lnSpc>
                <a:spcPct val="150000"/>
              </a:lnSpc>
              <a:buAutoNum type="romanUcPeriod"/>
            </a:pPr>
            <a:r>
              <a:rPr lang="es-MX" sz="2400" dirty="0" smtClean="0">
                <a:latin typeface="Arial" panose="020B0604020202020204" pitchFamily="34" charset="0"/>
                <a:cs typeface="Arial" panose="020B0604020202020204" pitchFamily="34" charset="0"/>
              </a:rPr>
              <a:t>Fondo </a:t>
            </a:r>
            <a:r>
              <a:rPr lang="es-MX" sz="2400" dirty="0">
                <a:latin typeface="Arial" panose="020B0604020202020204" pitchFamily="34" charset="0"/>
                <a:cs typeface="Arial" panose="020B0604020202020204" pitchFamily="34" charset="0"/>
              </a:rPr>
              <a:t>de Aportaciones para la Infraestructura Social; </a:t>
            </a:r>
            <a:endParaRPr lang="es-MX" sz="2400" dirty="0" smtClean="0">
              <a:latin typeface="Arial" panose="020B0604020202020204" pitchFamily="34" charset="0"/>
              <a:cs typeface="Arial" panose="020B0604020202020204" pitchFamily="34" charset="0"/>
            </a:endParaRPr>
          </a:p>
          <a:p>
            <a:pPr marL="514350" indent="-514350" algn="just">
              <a:lnSpc>
                <a:spcPct val="150000"/>
              </a:lnSpc>
              <a:buAutoNum type="romanUcPeriod"/>
            </a:pPr>
            <a:r>
              <a:rPr lang="es-MX" sz="2400" dirty="0" smtClean="0">
                <a:latin typeface="Arial" panose="020B0604020202020204" pitchFamily="34" charset="0"/>
                <a:cs typeface="Arial" panose="020B0604020202020204" pitchFamily="34" charset="0"/>
              </a:rPr>
              <a:t>Fondo </a:t>
            </a:r>
            <a:r>
              <a:rPr lang="es-MX" sz="2400" dirty="0">
                <a:latin typeface="Arial" panose="020B0604020202020204" pitchFamily="34" charset="0"/>
                <a:cs typeface="Arial" panose="020B0604020202020204" pitchFamily="34" charset="0"/>
              </a:rPr>
              <a:t>de Aportaciones para el Fortalecimiento de los Municipios y de las Demarcaciones Territoriales del Distrito Federal; </a:t>
            </a:r>
            <a:endParaRPr lang="es-MX" sz="2400" dirty="0" smtClean="0">
              <a:latin typeface="Arial" panose="020B0604020202020204" pitchFamily="34" charset="0"/>
              <a:cs typeface="Arial" panose="020B0604020202020204" pitchFamily="34" charset="0"/>
            </a:endParaRPr>
          </a:p>
          <a:p>
            <a:pPr marL="514350" indent="-514350" algn="just">
              <a:lnSpc>
                <a:spcPct val="150000"/>
              </a:lnSpc>
              <a:buAutoNum type="romanUcPeriod"/>
            </a:pPr>
            <a:r>
              <a:rPr lang="es-MX" sz="2400" dirty="0" smtClean="0">
                <a:latin typeface="Arial" panose="020B0604020202020204" pitchFamily="34" charset="0"/>
                <a:cs typeface="Arial" panose="020B0604020202020204" pitchFamily="34" charset="0"/>
              </a:rPr>
              <a:t>Fondo </a:t>
            </a:r>
            <a:r>
              <a:rPr lang="es-MX" sz="2400" dirty="0">
                <a:latin typeface="Arial" panose="020B0604020202020204" pitchFamily="34" charset="0"/>
                <a:cs typeface="Arial" panose="020B0604020202020204" pitchFamily="34" charset="0"/>
              </a:rPr>
              <a:t>de Aportaciones Múltiples</a:t>
            </a:r>
            <a:r>
              <a:rPr lang="es-MX" sz="2400" dirty="0" smtClean="0">
                <a:latin typeface="Arial" panose="020B0604020202020204" pitchFamily="34" charset="0"/>
                <a:cs typeface="Arial" panose="020B0604020202020204" pitchFamily="34" charset="0"/>
              </a:rPr>
              <a:t>.</a:t>
            </a:r>
          </a:p>
          <a:p>
            <a:pPr marL="514350" indent="-514350" algn="just">
              <a:lnSpc>
                <a:spcPct val="150000"/>
              </a:lnSpc>
              <a:buAutoNum type="romanUcPeriod"/>
            </a:pPr>
            <a:r>
              <a:rPr lang="es-MX" sz="2400" dirty="0" smtClean="0">
                <a:latin typeface="Arial" panose="020B0604020202020204" pitchFamily="34" charset="0"/>
                <a:cs typeface="Arial" panose="020B0604020202020204" pitchFamily="34" charset="0"/>
              </a:rPr>
              <a:t>Fondo </a:t>
            </a:r>
            <a:r>
              <a:rPr lang="es-MX" sz="2400" dirty="0">
                <a:latin typeface="Arial" panose="020B0604020202020204" pitchFamily="34" charset="0"/>
                <a:cs typeface="Arial" panose="020B0604020202020204" pitchFamily="34" charset="0"/>
              </a:rPr>
              <a:t>de Aportaciones para la Educación Tecnológica y de Adultos. </a:t>
            </a:r>
            <a:endParaRPr lang="es-MX" sz="2400" dirty="0" smtClean="0">
              <a:latin typeface="Arial" panose="020B0604020202020204" pitchFamily="34" charset="0"/>
              <a:cs typeface="Arial" panose="020B0604020202020204" pitchFamily="34" charset="0"/>
            </a:endParaRPr>
          </a:p>
          <a:p>
            <a:pPr marL="514350" indent="-514350" algn="just">
              <a:lnSpc>
                <a:spcPct val="150000"/>
              </a:lnSpc>
              <a:buAutoNum type="romanUcPeriod"/>
            </a:pPr>
            <a:r>
              <a:rPr lang="es-MX" sz="2400" dirty="0" smtClean="0">
                <a:latin typeface="Arial" panose="020B0604020202020204" pitchFamily="34" charset="0"/>
                <a:cs typeface="Arial" panose="020B0604020202020204" pitchFamily="34" charset="0"/>
              </a:rPr>
              <a:t>Fondo </a:t>
            </a:r>
            <a:r>
              <a:rPr lang="es-MX" sz="2400" dirty="0">
                <a:latin typeface="Arial" panose="020B0604020202020204" pitchFamily="34" charset="0"/>
                <a:cs typeface="Arial" panose="020B0604020202020204" pitchFamily="34" charset="0"/>
              </a:rPr>
              <a:t>de Aportaciones para la Seguridad Pública de los Estados y del Distrito Federal</a:t>
            </a:r>
            <a:r>
              <a:rPr lang="es-MX" sz="2400" dirty="0" smtClean="0">
                <a:latin typeface="Arial" panose="020B0604020202020204" pitchFamily="34" charset="0"/>
                <a:cs typeface="Arial" panose="020B0604020202020204" pitchFamily="34" charset="0"/>
              </a:rPr>
              <a:t>.</a:t>
            </a:r>
          </a:p>
          <a:p>
            <a:pPr marL="514350" indent="-514350" algn="just">
              <a:lnSpc>
                <a:spcPct val="150000"/>
              </a:lnSpc>
              <a:buAutoNum type="romanUcPeriod"/>
            </a:pPr>
            <a:r>
              <a:rPr lang="es-MX" sz="2400" dirty="0" smtClean="0">
                <a:latin typeface="Arial" panose="020B0604020202020204" pitchFamily="34" charset="0"/>
                <a:cs typeface="Arial" panose="020B0604020202020204" pitchFamily="34" charset="0"/>
              </a:rPr>
              <a:t>Fondo </a:t>
            </a:r>
            <a:r>
              <a:rPr lang="es-MX" sz="2400" dirty="0">
                <a:latin typeface="Arial" panose="020B0604020202020204" pitchFamily="34" charset="0"/>
                <a:cs typeface="Arial" panose="020B0604020202020204" pitchFamily="34" charset="0"/>
              </a:rPr>
              <a:t>de Aportaciones para el Fortalecimiento de las Entidades Federativas. </a:t>
            </a:r>
          </a:p>
        </p:txBody>
      </p:sp>
    </p:spTree>
    <p:extLst>
      <p:ext uri="{BB962C8B-B14F-4D97-AF65-F5344CB8AC3E}">
        <p14:creationId xmlns:p14="http://schemas.microsoft.com/office/powerpoint/2010/main" val="36930787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425387" y="2097740"/>
            <a:ext cx="9305364" cy="1569660"/>
          </a:xfrm>
          <a:prstGeom prst="rect">
            <a:avLst/>
          </a:prstGeom>
          <a:solidFill>
            <a:schemeClr val="accent4">
              <a:lumMod val="50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Actividad 1</a:t>
            </a:r>
          </a:p>
          <a:p>
            <a:pPr algn="ctr"/>
            <a:r>
              <a:rPr lang="es-MX" sz="4800" dirty="0" smtClean="0">
                <a:solidFill>
                  <a:schemeClr val="bg1"/>
                </a:solidFill>
                <a:latin typeface="Arial" panose="020B0604020202020204" pitchFamily="34" charset="0"/>
                <a:cs typeface="Arial" panose="020B0604020202020204" pitchFamily="34" charset="0"/>
              </a:rPr>
              <a:t>Momentos contables </a:t>
            </a:r>
          </a:p>
        </p:txBody>
      </p:sp>
    </p:spTree>
    <p:extLst>
      <p:ext uri="{BB962C8B-B14F-4D97-AF65-F5344CB8AC3E}">
        <p14:creationId xmlns:p14="http://schemas.microsoft.com/office/powerpoint/2010/main" val="1384662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1305" y="0"/>
            <a:ext cx="4176464" cy="523220"/>
          </a:xfrm>
          <a:prstGeom prst="rect">
            <a:avLst/>
          </a:prstGeom>
          <a:solidFill>
            <a:schemeClr val="accent6">
              <a:lumMod val="75000"/>
            </a:schemeClr>
          </a:solidFill>
        </p:spPr>
        <p:txBody>
          <a:bodyPr wrap="square" rtlCol="0">
            <a:spAutoFit/>
          </a:bodyPr>
          <a:lstStyle/>
          <a:p>
            <a:pPr algn="ctr"/>
            <a:r>
              <a:rPr lang="es-MX" sz="2800" b="1" dirty="0">
                <a:latin typeface="Arial" panose="020B0604020202020204" pitchFamily="34" charset="0"/>
                <a:cs typeface="Arial" panose="020B0604020202020204" pitchFamily="34" charset="0"/>
              </a:rPr>
              <a:t>Justificación </a:t>
            </a:r>
            <a:r>
              <a:rPr lang="es-MX" sz="2800" b="1" dirty="0" smtClean="0">
                <a:latin typeface="Arial" panose="020B0604020202020204" pitchFamily="34" charset="0"/>
                <a:cs typeface="Arial" panose="020B0604020202020204" pitchFamily="34" charset="0"/>
              </a:rPr>
              <a:t> </a:t>
            </a:r>
            <a:endParaRPr lang="es-MX" b="1" dirty="0">
              <a:latin typeface="Arial" panose="020B0604020202020204" pitchFamily="34" charset="0"/>
              <a:cs typeface="Arial" panose="020B0604020202020204" pitchFamily="34" charset="0"/>
            </a:endParaRPr>
          </a:p>
        </p:txBody>
      </p:sp>
      <p:sp>
        <p:nvSpPr>
          <p:cNvPr id="2" name="CuadroTexto 1"/>
          <p:cNvSpPr txBox="1"/>
          <p:nvPr/>
        </p:nvSpPr>
        <p:spPr>
          <a:xfrm>
            <a:off x="578224" y="536667"/>
            <a:ext cx="11107270" cy="6186309"/>
          </a:xfrm>
          <a:prstGeom prst="rect">
            <a:avLst/>
          </a:prstGeom>
          <a:noFill/>
        </p:spPr>
        <p:txBody>
          <a:bodyPr wrap="square" rtlCol="0">
            <a:spAutoFit/>
          </a:bodyPr>
          <a:lstStyle/>
          <a:p>
            <a:pPr algn="just">
              <a:lnSpc>
                <a:spcPct val="150000"/>
              </a:lnSpc>
            </a:pPr>
            <a:r>
              <a:rPr lang="es-MX" sz="2400" b="1" dirty="0" smtClean="0">
                <a:latin typeface="Arial" panose="020B0604020202020204" pitchFamily="34" charset="0"/>
                <a:cs typeface="Arial" panose="020B0604020202020204" pitchFamily="34" charset="0"/>
              </a:rPr>
              <a:t>Se inicia mencionado </a:t>
            </a:r>
            <a:r>
              <a:rPr lang="es-MX" sz="2400" b="1" dirty="0" smtClean="0">
                <a:latin typeface="Arial" panose="020B0604020202020204" pitchFamily="34" charset="0"/>
                <a:cs typeface="Arial" panose="020B0604020202020204" pitchFamily="34" charset="0"/>
              </a:rPr>
              <a:t>la secuencia y los objetivos de la contabilidad gubernamental, así como la fuente en la que se puede encontrar el fundamento legal de las actividades que se llevan a cabo en la administración pública. </a:t>
            </a:r>
            <a:endParaRPr lang="es-MX" sz="2400" b="1" dirty="0" smtClean="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Posteriormente se </a:t>
            </a:r>
            <a:r>
              <a:rPr lang="es-MX" sz="2400" b="1" dirty="0" smtClean="0">
                <a:latin typeface="Arial" panose="020B0604020202020204" pitchFamily="34" charset="0"/>
                <a:cs typeface="Arial" panose="020B0604020202020204" pitchFamily="34" charset="0"/>
              </a:rPr>
              <a:t>menciona el concepto de contabilidad gubernamental de acuerdo a la Ley General de Contabilidad Gubernamental, así como el concepto de la armonización contable, para posteriormente presentar la estructura de la Ley.</a:t>
            </a: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Se concluye con dos ejercicios para reforzar la comprensión de los temas.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06150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6032421"/>
          </a:xfrm>
          <a:prstGeom prst="rect">
            <a:avLst/>
          </a:prstGeom>
          <a:noFill/>
        </p:spPr>
        <p:txBody>
          <a:bodyPr wrap="square" rtlCol="0">
            <a:spAutoFit/>
          </a:bodyPr>
          <a:lstStyle/>
          <a:p>
            <a:r>
              <a:rPr lang="es-MX" sz="2800" dirty="0" smtClean="0">
                <a:latin typeface="Arial" panose="020B0604020202020204" pitchFamily="34" charset="0"/>
                <a:cs typeface="Arial" panose="020B0604020202020204" pitchFamily="34" charset="0"/>
              </a:rPr>
              <a:t>Contesta las siguientes preguntas, eligiendo la respuesta correcta: </a:t>
            </a:r>
          </a:p>
          <a:p>
            <a:endParaRPr lang="es-MX" sz="28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1.- Sujetos obligados a llevar contabilidad gubernamental </a:t>
            </a:r>
          </a:p>
          <a:p>
            <a:endParaRPr lang="es-MX" sz="28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     )  </a:t>
            </a:r>
            <a:r>
              <a:rPr lang="es-MX" sz="2200" dirty="0" smtClean="0">
                <a:latin typeface="Arial" panose="020B0604020202020204" pitchFamily="34" charset="0"/>
                <a:cs typeface="Arial" panose="020B0604020202020204" pitchFamily="34" charset="0"/>
              </a:rPr>
              <a:t>Todos los funcionarios de la administración pública Federal, Estatal y Municipal </a:t>
            </a:r>
          </a:p>
          <a:p>
            <a:pPr algn="just"/>
            <a:r>
              <a:rPr lang="es-MX" sz="2800" dirty="0" smtClean="0">
                <a:latin typeface="Arial" panose="020B0604020202020204" pitchFamily="34" charset="0"/>
                <a:cs typeface="Arial" panose="020B0604020202020204" pitchFamily="34" charset="0"/>
              </a:rPr>
              <a:t>(     ) </a:t>
            </a:r>
            <a:r>
              <a:rPr lang="es-MX" sz="2200" dirty="0" smtClean="0">
                <a:latin typeface="Arial" panose="020B0604020202020204" pitchFamily="34" charset="0"/>
                <a:cs typeface="Arial" panose="020B0604020202020204" pitchFamily="34" charset="0"/>
              </a:rPr>
              <a:t>Los poderes ejecutivo, legislativo y judicial; los estados y la ciudad de México, los Municipios.</a:t>
            </a:r>
          </a:p>
          <a:p>
            <a:r>
              <a:rPr lang="es-MX" sz="2800" dirty="0" smtClean="0">
                <a:latin typeface="Arial" panose="020B0604020202020204" pitchFamily="34" charset="0"/>
                <a:cs typeface="Arial" panose="020B0604020202020204" pitchFamily="34" charset="0"/>
              </a:rPr>
              <a:t>(     )  </a:t>
            </a:r>
            <a:r>
              <a:rPr lang="es-MX" sz="2200" dirty="0">
                <a:latin typeface="Arial" panose="020B0604020202020204" pitchFamily="34" charset="0"/>
                <a:cs typeface="Arial" panose="020B0604020202020204" pitchFamily="34" charset="0"/>
              </a:rPr>
              <a:t>Las organizaciones publicas y privadas  </a:t>
            </a:r>
          </a:p>
          <a:p>
            <a:endParaRPr lang="es-MX" sz="22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2.- Menciona cuál es el marco de información financiera aplicable a los entes públicos: </a:t>
            </a: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Constitución política, CFF, LISR y LIVA </a:t>
            </a:r>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LGCG y Documentos normativos emitidos por el CONAC</a:t>
            </a:r>
          </a:p>
          <a:p>
            <a:r>
              <a:rPr lang="es-MX" sz="2800" dirty="0" smtClean="0">
                <a:latin typeface="Arial" panose="020B0604020202020204" pitchFamily="34" charset="0"/>
                <a:cs typeface="Arial" panose="020B0604020202020204" pitchFamily="34" charset="0"/>
              </a:rPr>
              <a:t>(     </a:t>
            </a: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Ley General de Contabilidad Gubernamental (LGCG)</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23767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5693866"/>
          </a:xfrm>
          <a:prstGeom prst="rect">
            <a:avLst/>
          </a:prstGeom>
          <a:noFill/>
        </p:spPr>
        <p:txBody>
          <a:bodyPr wrap="square" rtlCol="0">
            <a:spAutoFit/>
          </a:bodyPr>
          <a:lstStyle/>
          <a:p>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3</a:t>
            </a:r>
            <a:r>
              <a:rPr lang="es-MX" sz="2800" dirty="0" smtClean="0">
                <a:latin typeface="Arial" panose="020B0604020202020204" pitchFamily="34" charset="0"/>
                <a:cs typeface="Arial" panose="020B0604020202020204" pitchFamily="34" charset="0"/>
              </a:rPr>
              <a:t>.- Menciona la clasificación general de los momentos contables del ingreso y egreso:</a:t>
            </a:r>
          </a:p>
          <a:p>
            <a:endParaRPr lang="es-MX" sz="28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     )  Registro contable y financiero </a:t>
            </a:r>
          </a:p>
          <a:p>
            <a:r>
              <a:rPr lang="es-MX" sz="2800" dirty="0" smtClean="0">
                <a:latin typeface="Arial" panose="020B0604020202020204" pitchFamily="34" charset="0"/>
                <a:cs typeface="Arial" panose="020B0604020202020204" pitchFamily="34" charset="0"/>
              </a:rPr>
              <a:t>(     )  Registro patrimonial y corriente </a:t>
            </a:r>
          </a:p>
          <a:p>
            <a:r>
              <a:rPr lang="es-MX" sz="2800" dirty="0" smtClean="0">
                <a:latin typeface="Arial" panose="020B0604020202020204" pitchFamily="34" charset="0"/>
                <a:cs typeface="Arial" panose="020B0604020202020204" pitchFamily="34" charset="0"/>
              </a:rPr>
              <a:t>(     )  Registro presupuestal y contable </a:t>
            </a:r>
          </a:p>
          <a:p>
            <a:endParaRPr lang="es-MX" sz="28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4.- Los momentos contables en el ingreso respecto al registro presupuestal son: </a:t>
            </a: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Aprobado, recaudado, ejercido y pagado </a:t>
            </a:r>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Estimado, Modificado, Devengado y Recaudado </a:t>
            </a:r>
          </a:p>
          <a:p>
            <a:r>
              <a:rPr lang="es-MX" sz="2800" dirty="0" smtClean="0">
                <a:latin typeface="Arial" panose="020B0604020202020204" pitchFamily="34" charset="0"/>
                <a:cs typeface="Arial" panose="020B0604020202020204" pitchFamily="34" charset="0"/>
              </a:rPr>
              <a:t>(     </a:t>
            </a: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Estimado, Modificado, Comprometido y Recaudado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7887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5201424"/>
          </a:xfrm>
          <a:prstGeom prst="rect">
            <a:avLst/>
          </a:prstGeom>
          <a:noFill/>
        </p:spPr>
        <p:txBody>
          <a:bodyPr wrap="square" rtlCol="0">
            <a:spAutoFit/>
          </a:bodyPr>
          <a:lstStyle/>
          <a:p>
            <a:endParaRPr lang="es-MX" sz="28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5.- </a:t>
            </a:r>
            <a:r>
              <a:rPr lang="es-MX" sz="2800" dirty="0">
                <a:latin typeface="Arial" panose="020B0604020202020204" pitchFamily="34" charset="0"/>
                <a:cs typeface="Arial" panose="020B0604020202020204" pitchFamily="34" charset="0"/>
              </a:rPr>
              <a:t>Los momentos contables en el </a:t>
            </a:r>
            <a:r>
              <a:rPr lang="es-MX" sz="2800" dirty="0" smtClean="0">
                <a:latin typeface="Arial" panose="020B0604020202020204" pitchFamily="34" charset="0"/>
                <a:cs typeface="Arial" panose="020B0604020202020204" pitchFamily="34" charset="0"/>
              </a:rPr>
              <a:t>egreso </a:t>
            </a:r>
            <a:r>
              <a:rPr lang="es-MX" sz="2800" dirty="0">
                <a:latin typeface="Arial" panose="020B0604020202020204" pitchFamily="34" charset="0"/>
                <a:cs typeface="Arial" panose="020B0604020202020204" pitchFamily="34" charset="0"/>
              </a:rPr>
              <a:t>respecto al registro presupuestal son </a:t>
            </a:r>
            <a:r>
              <a:rPr lang="es-MX" sz="2800" dirty="0" smtClean="0">
                <a:latin typeface="Arial" panose="020B0604020202020204" pitchFamily="34" charset="0"/>
                <a:cs typeface="Arial" panose="020B0604020202020204" pitchFamily="34" charset="0"/>
              </a:rPr>
              <a:t>:</a:t>
            </a:r>
          </a:p>
          <a:p>
            <a:endParaRPr lang="es-MX" sz="28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     )  </a:t>
            </a:r>
            <a:r>
              <a:rPr lang="es-MX" sz="2400" dirty="0" smtClean="0">
                <a:latin typeface="Arial" panose="020B0604020202020204" pitchFamily="34" charset="0"/>
                <a:cs typeface="Arial" panose="020B0604020202020204" pitchFamily="34" charset="0"/>
              </a:rPr>
              <a:t>Aprobado, Modificado, Comprometido, Devengado, Ejercido y Pagado </a:t>
            </a:r>
          </a:p>
          <a:p>
            <a:pPr algn="just"/>
            <a:r>
              <a:rPr lang="es-MX" sz="2800" dirty="0" smtClean="0">
                <a:latin typeface="Arial" panose="020B0604020202020204" pitchFamily="34" charset="0"/>
                <a:cs typeface="Arial" panose="020B0604020202020204" pitchFamily="34" charset="0"/>
              </a:rPr>
              <a:t>(     )  </a:t>
            </a:r>
            <a:r>
              <a:rPr lang="es-MX" sz="2400" dirty="0" smtClean="0">
                <a:latin typeface="Arial" panose="020B0604020202020204" pitchFamily="34" charset="0"/>
                <a:cs typeface="Arial" panose="020B0604020202020204" pitchFamily="34" charset="0"/>
              </a:rPr>
              <a:t>Estimado, </a:t>
            </a:r>
            <a:r>
              <a:rPr lang="es-MX" sz="2400" dirty="0">
                <a:latin typeface="Arial" panose="020B0604020202020204" pitchFamily="34" charset="0"/>
                <a:cs typeface="Arial" panose="020B0604020202020204" pitchFamily="34" charset="0"/>
              </a:rPr>
              <a:t>Modificado, Comprometido, Devengado, </a:t>
            </a:r>
            <a:r>
              <a:rPr lang="es-MX" sz="2400" dirty="0" smtClean="0">
                <a:latin typeface="Arial" panose="020B0604020202020204" pitchFamily="34" charset="0"/>
                <a:cs typeface="Arial" panose="020B0604020202020204" pitchFamily="34" charset="0"/>
              </a:rPr>
              <a:t>Recaudado </a:t>
            </a:r>
            <a:r>
              <a:rPr lang="es-MX" sz="2400" dirty="0">
                <a:latin typeface="Arial" panose="020B0604020202020204" pitchFamily="34" charset="0"/>
                <a:cs typeface="Arial" panose="020B0604020202020204" pitchFamily="34" charset="0"/>
              </a:rPr>
              <a:t>y Pagado </a:t>
            </a:r>
          </a:p>
          <a:p>
            <a:r>
              <a:rPr lang="es-MX" sz="2800" dirty="0" smtClean="0">
                <a:latin typeface="Arial" panose="020B0604020202020204" pitchFamily="34" charset="0"/>
                <a:cs typeface="Arial" panose="020B0604020202020204" pitchFamily="34" charset="0"/>
              </a:rPr>
              <a:t>(     ) </a:t>
            </a:r>
            <a:r>
              <a:rPr lang="es-MX" sz="2400" dirty="0">
                <a:latin typeface="Arial" panose="020B0604020202020204" pitchFamily="34" charset="0"/>
                <a:cs typeface="Arial" panose="020B0604020202020204" pitchFamily="34" charset="0"/>
              </a:rPr>
              <a:t>Aprobado, Modificado, Comprometido, </a:t>
            </a:r>
            <a:r>
              <a:rPr lang="es-MX" sz="2400" dirty="0" smtClean="0">
                <a:latin typeface="Arial" panose="020B0604020202020204" pitchFamily="34" charset="0"/>
                <a:cs typeface="Arial" panose="020B0604020202020204" pitchFamily="34" charset="0"/>
              </a:rPr>
              <a:t>Recaudado y </a:t>
            </a:r>
            <a:r>
              <a:rPr lang="es-MX" sz="2400" dirty="0">
                <a:latin typeface="Arial" panose="020B0604020202020204" pitchFamily="34" charset="0"/>
                <a:cs typeface="Arial" panose="020B0604020202020204" pitchFamily="34" charset="0"/>
              </a:rPr>
              <a:t>Pagado </a:t>
            </a:r>
            <a:endParaRPr lang="es-MX" sz="2400" dirty="0" smtClean="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6.- Los momentos en el registro contable del ingreso son: </a:t>
            </a: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Devengado y Pagado </a:t>
            </a:r>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Aprobado y Ejercido </a:t>
            </a:r>
          </a:p>
          <a:p>
            <a:r>
              <a:rPr lang="es-MX" sz="2800" dirty="0" smtClean="0">
                <a:latin typeface="Arial" panose="020B0604020202020204" pitchFamily="34" charset="0"/>
                <a:cs typeface="Arial" panose="020B0604020202020204" pitchFamily="34" charset="0"/>
              </a:rPr>
              <a:t>(     </a:t>
            </a: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Devengado y Recaudado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93251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3046988"/>
          </a:xfrm>
          <a:prstGeom prst="rect">
            <a:avLst/>
          </a:prstGeom>
          <a:noFill/>
        </p:spPr>
        <p:txBody>
          <a:bodyPr wrap="square" rtlCol="0">
            <a:spAutoFit/>
          </a:bodyPr>
          <a:lstStyle/>
          <a:p>
            <a:endParaRPr lang="es-MX" sz="28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7.- </a:t>
            </a:r>
            <a:r>
              <a:rPr lang="es-MX" sz="2800" dirty="0">
                <a:latin typeface="Arial" panose="020B0604020202020204" pitchFamily="34" charset="0"/>
                <a:cs typeface="Arial" panose="020B0604020202020204" pitchFamily="34" charset="0"/>
              </a:rPr>
              <a:t>Los momentos en el registro contable del </a:t>
            </a:r>
            <a:r>
              <a:rPr lang="es-MX" sz="2800" dirty="0" smtClean="0">
                <a:latin typeface="Arial" panose="020B0604020202020204" pitchFamily="34" charset="0"/>
                <a:cs typeface="Arial" panose="020B0604020202020204" pitchFamily="34" charset="0"/>
              </a:rPr>
              <a:t>egreso son:</a:t>
            </a:r>
          </a:p>
          <a:p>
            <a:endParaRPr lang="es-MX" sz="28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     )  </a:t>
            </a:r>
            <a:r>
              <a:rPr lang="es-MX" sz="2400" dirty="0" smtClean="0">
                <a:latin typeface="Arial" panose="020B0604020202020204" pitchFamily="34" charset="0"/>
                <a:cs typeface="Arial" panose="020B0604020202020204" pitchFamily="34" charset="0"/>
              </a:rPr>
              <a:t>Aprobado, Devengado, Ejercido y Pagado </a:t>
            </a:r>
          </a:p>
          <a:p>
            <a:pPr algn="just"/>
            <a:r>
              <a:rPr lang="es-MX" sz="2800" dirty="0" smtClean="0">
                <a:latin typeface="Arial" panose="020B0604020202020204" pitchFamily="34" charset="0"/>
                <a:cs typeface="Arial" panose="020B0604020202020204" pitchFamily="34" charset="0"/>
              </a:rPr>
              <a:t>(     )  </a:t>
            </a:r>
            <a:r>
              <a:rPr lang="es-MX" sz="2400" dirty="0" smtClean="0">
                <a:latin typeface="Arial" panose="020B0604020202020204" pitchFamily="34" charset="0"/>
                <a:cs typeface="Arial" panose="020B0604020202020204" pitchFamily="34" charset="0"/>
              </a:rPr>
              <a:t>Comprometido, Devengado, Ejercido y Pagado </a:t>
            </a:r>
            <a:endParaRPr lang="es-MX" sz="24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     )  </a:t>
            </a:r>
            <a:r>
              <a:rPr lang="es-MX" sz="2400" dirty="0" smtClean="0">
                <a:latin typeface="Arial" panose="020B0604020202020204" pitchFamily="34" charset="0"/>
                <a:cs typeface="Arial" panose="020B0604020202020204" pitchFamily="34" charset="0"/>
              </a:rPr>
              <a:t>Modificado</a:t>
            </a:r>
            <a:r>
              <a:rPr lang="es-MX" sz="2400" dirty="0">
                <a:latin typeface="Arial" panose="020B0604020202020204" pitchFamily="34" charset="0"/>
                <a:cs typeface="Arial" panose="020B0604020202020204" pitchFamily="34" charset="0"/>
              </a:rPr>
              <a:t>, Comprometido, </a:t>
            </a:r>
            <a:r>
              <a:rPr lang="es-MX" sz="2400" dirty="0" smtClean="0">
                <a:latin typeface="Arial" panose="020B0604020202020204" pitchFamily="34" charset="0"/>
                <a:cs typeface="Arial" panose="020B0604020202020204" pitchFamily="34" charset="0"/>
              </a:rPr>
              <a:t>Devengado y </a:t>
            </a:r>
            <a:r>
              <a:rPr lang="es-MX" sz="2400" dirty="0">
                <a:latin typeface="Arial" panose="020B0604020202020204" pitchFamily="34" charset="0"/>
                <a:cs typeface="Arial" panose="020B0604020202020204" pitchFamily="34" charset="0"/>
              </a:rPr>
              <a:t>Pagado </a:t>
            </a:r>
            <a:endParaRPr lang="es-MX" sz="2400" dirty="0" smtClean="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16417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6001643"/>
          </a:xfrm>
          <a:prstGeom prst="rect">
            <a:avLst/>
          </a:prstGeom>
          <a:noFill/>
        </p:spPr>
        <p:txBody>
          <a:bodyPr wrap="square" numCol="2" rtlCol="0">
            <a:spAutoFit/>
          </a:bodyPr>
          <a:lstStyle/>
          <a:p>
            <a:pPr algn="just"/>
            <a:r>
              <a:rPr lang="es-MX" sz="2800" dirty="0" smtClean="0">
                <a:latin typeface="Arial" panose="020B0604020202020204" pitchFamily="34" charset="0"/>
                <a:cs typeface="Arial" panose="020B0604020202020204" pitchFamily="34" charset="0"/>
              </a:rPr>
              <a:t>8.- Relaciona ambas columnas de forma correcta. </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1. Las participaciones también son denominadas como:   </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2. Las aportaciones también son denominadas como: </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3. Mecanismo </a:t>
            </a:r>
            <a:r>
              <a:rPr lang="es-MX" sz="2400" dirty="0">
                <a:latin typeface="Arial" panose="020B0604020202020204" pitchFamily="34" charset="0"/>
                <a:cs typeface="Arial" panose="020B0604020202020204" pitchFamily="34" charset="0"/>
              </a:rPr>
              <a:t>presupuestario diseñado para transferir a los estados y municipios recursos que les permitan fortalecer su capacidad de respuesta y atender demandas de gobierno en los rubros </a:t>
            </a:r>
            <a:r>
              <a:rPr lang="es-MX" sz="2400" dirty="0" smtClean="0">
                <a:latin typeface="Arial" panose="020B0604020202020204" pitchFamily="34" charset="0"/>
                <a:cs typeface="Arial" panose="020B0604020202020204" pitchFamily="34" charset="0"/>
              </a:rPr>
              <a:t>de Educación, Salud, etc.</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4. Recursos </a:t>
            </a:r>
            <a:r>
              <a:rPr lang="es-MX" sz="2400" dirty="0">
                <a:latin typeface="Arial" panose="020B0604020202020204" pitchFamily="34" charset="0"/>
                <a:cs typeface="Arial" panose="020B0604020202020204" pitchFamily="34" charset="0"/>
              </a:rPr>
              <a:t>asignados a los estados y los municipios en los términos establecidos por la Ley de Coordinación Fiscal (LCF)</a:t>
            </a:r>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a:t>
            </a:r>
          </a:p>
          <a:p>
            <a:pPr algn="just"/>
            <a:endParaRPr lang="es-MX" sz="2400" dirty="0">
              <a:latin typeface="Arial" panose="020B0604020202020204" pitchFamily="34" charset="0"/>
              <a:cs typeface="Arial" panose="020B0604020202020204" pitchFamily="34" charset="0"/>
            </a:endParaRP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  Ramo 33</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  Aportaciones </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  Ramo 28</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  Participaciones </a:t>
            </a:r>
          </a:p>
          <a:p>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19539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465728" y="2084293"/>
            <a:ext cx="9305364" cy="2308324"/>
          </a:xfrm>
          <a:prstGeom prst="rect">
            <a:avLst/>
          </a:prstGeom>
          <a:solidFill>
            <a:schemeClr val="accent4">
              <a:lumMod val="50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Actividad 1</a:t>
            </a:r>
          </a:p>
          <a:p>
            <a:pPr algn="ctr"/>
            <a:r>
              <a:rPr lang="es-MX" sz="4800" dirty="0" smtClean="0">
                <a:solidFill>
                  <a:schemeClr val="bg1"/>
                </a:solidFill>
                <a:latin typeface="Arial" panose="020B0604020202020204" pitchFamily="34" charset="0"/>
                <a:cs typeface="Arial" panose="020B0604020202020204" pitchFamily="34" charset="0"/>
              </a:rPr>
              <a:t>Momentos contables </a:t>
            </a:r>
          </a:p>
          <a:p>
            <a:pPr algn="ctr"/>
            <a:r>
              <a:rPr lang="es-MX" sz="4800" dirty="0" smtClean="0">
                <a:solidFill>
                  <a:schemeClr val="bg1"/>
                </a:solidFill>
                <a:latin typeface="Arial" panose="020B0604020202020204" pitchFamily="34" charset="0"/>
                <a:cs typeface="Arial" panose="020B0604020202020204" pitchFamily="34" charset="0"/>
              </a:rPr>
              <a:t>Ejercicio resuelto </a:t>
            </a:r>
          </a:p>
        </p:txBody>
      </p:sp>
    </p:spTree>
    <p:extLst>
      <p:ext uri="{BB962C8B-B14F-4D97-AF65-F5344CB8AC3E}">
        <p14:creationId xmlns:p14="http://schemas.microsoft.com/office/powerpoint/2010/main" val="72698872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6032421"/>
          </a:xfrm>
          <a:prstGeom prst="rect">
            <a:avLst/>
          </a:prstGeom>
          <a:noFill/>
        </p:spPr>
        <p:txBody>
          <a:bodyPr wrap="square" rtlCol="0">
            <a:spAutoFit/>
          </a:bodyPr>
          <a:lstStyle/>
          <a:p>
            <a:r>
              <a:rPr lang="es-MX" sz="2800" dirty="0" smtClean="0">
                <a:latin typeface="Arial" panose="020B0604020202020204" pitchFamily="34" charset="0"/>
                <a:cs typeface="Arial" panose="020B0604020202020204" pitchFamily="34" charset="0"/>
              </a:rPr>
              <a:t>Contesta las siguientes preguntas, eligiendo la respuesta correcta: </a:t>
            </a:r>
          </a:p>
          <a:p>
            <a:endParaRPr lang="es-MX" sz="28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1.- Sujetos obligados a llevar contabilidad</a:t>
            </a:r>
          </a:p>
          <a:p>
            <a:endParaRPr lang="es-MX" sz="28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     )  </a:t>
            </a:r>
            <a:r>
              <a:rPr lang="es-MX" sz="2200" dirty="0" smtClean="0">
                <a:latin typeface="Arial" panose="020B0604020202020204" pitchFamily="34" charset="0"/>
                <a:cs typeface="Arial" panose="020B0604020202020204" pitchFamily="34" charset="0"/>
              </a:rPr>
              <a:t>Todos los funcionarios de la administración pública Federal, Estatal y Municipal </a:t>
            </a:r>
          </a:p>
          <a:p>
            <a:pPr algn="just"/>
            <a:r>
              <a:rPr lang="es-MX" sz="2800" dirty="0" smtClean="0">
                <a:latin typeface="Arial" panose="020B0604020202020204" pitchFamily="34" charset="0"/>
                <a:cs typeface="Arial" panose="020B0604020202020204" pitchFamily="34" charset="0"/>
              </a:rPr>
              <a:t>(   X  ) </a:t>
            </a:r>
            <a:r>
              <a:rPr lang="es-MX" sz="2200" dirty="0" smtClean="0">
                <a:latin typeface="Arial" panose="020B0604020202020204" pitchFamily="34" charset="0"/>
                <a:cs typeface="Arial" panose="020B0604020202020204" pitchFamily="34" charset="0"/>
              </a:rPr>
              <a:t>Los poderes ejecutivo, legislativo y judicial; los estados y la ciudad de México, los Municipios.</a:t>
            </a:r>
          </a:p>
          <a:p>
            <a:r>
              <a:rPr lang="es-MX" sz="2800" dirty="0" smtClean="0">
                <a:latin typeface="Arial" panose="020B0604020202020204" pitchFamily="34" charset="0"/>
                <a:cs typeface="Arial" panose="020B0604020202020204" pitchFamily="34" charset="0"/>
              </a:rPr>
              <a:t>(     )  Las organizaciones publicas y privadas  </a:t>
            </a:r>
          </a:p>
          <a:p>
            <a:endParaRPr lang="es-MX" sz="28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2.- Menciona cuál es el marco de información financiera aplicable a los entes públicos: </a:t>
            </a: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Constitución política, CFF, LISR y LIVA </a:t>
            </a:r>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X  </a:t>
            </a: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LGCG y Documentos normativos emitidos por el CONAC</a:t>
            </a:r>
          </a:p>
          <a:p>
            <a:r>
              <a:rPr lang="es-MX" sz="2800" dirty="0" smtClean="0">
                <a:latin typeface="Arial" panose="020B0604020202020204" pitchFamily="34" charset="0"/>
                <a:cs typeface="Arial" panose="020B0604020202020204" pitchFamily="34" charset="0"/>
              </a:rPr>
              <a:t>(     </a:t>
            </a: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Ley General de Contabilidad Gubernamental (LGCG)</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27922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5262979"/>
          </a:xfrm>
          <a:prstGeom prst="rect">
            <a:avLst/>
          </a:prstGeom>
          <a:noFill/>
        </p:spPr>
        <p:txBody>
          <a:bodyPr wrap="square" rtlCol="0">
            <a:spAutoFit/>
          </a:bodyPr>
          <a:lstStyle/>
          <a:p>
            <a:r>
              <a:rPr lang="es-MX" sz="2800" dirty="0" smtClean="0">
                <a:latin typeface="Arial" panose="020B0604020202020204" pitchFamily="34" charset="0"/>
                <a:cs typeface="Arial" panose="020B0604020202020204" pitchFamily="34" charset="0"/>
              </a:rPr>
              <a:t>3.- Menciona la clasificación general de los momentos contables del ingreso y egreso:</a:t>
            </a:r>
          </a:p>
          <a:p>
            <a:endParaRPr lang="es-MX" sz="28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     )  Registro contable y financiero </a:t>
            </a:r>
          </a:p>
          <a:p>
            <a:r>
              <a:rPr lang="es-MX" sz="2800" dirty="0" smtClean="0">
                <a:latin typeface="Arial" panose="020B0604020202020204" pitchFamily="34" charset="0"/>
                <a:cs typeface="Arial" panose="020B0604020202020204" pitchFamily="34" charset="0"/>
              </a:rPr>
              <a:t>(     )  Registro patrimonial y corriente </a:t>
            </a:r>
          </a:p>
          <a:p>
            <a:r>
              <a:rPr lang="es-MX" sz="2800" dirty="0" smtClean="0">
                <a:latin typeface="Arial" panose="020B0604020202020204" pitchFamily="34" charset="0"/>
                <a:cs typeface="Arial" panose="020B0604020202020204" pitchFamily="34" charset="0"/>
              </a:rPr>
              <a:t>(  X   )  Registro presupuestal y contable </a:t>
            </a:r>
          </a:p>
          <a:p>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4</a:t>
            </a:r>
            <a:r>
              <a:rPr lang="es-MX" sz="2800" dirty="0" smtClean="0">
                <a:latin typeface="Arial" panose="020B0604020202020204" pitchFamily="34" charset="0"/>
                <a:cs typeface="Arial" panose="020B0604020202020204" pitchFamily="34" charset="0"/>
              </a:rPr>
              <a:t>.- Los momentos contables en el ingreso respecto al registro presupuestal son: </a:t>
            </a: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Aprobado, recaudado, ejercido y pagado </a:t>
            </a:r>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X   </a:t>
            </a: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Estimado, Modificado, Devengado y Recaudado </a:t>
            </a:r>
          </a:p>
          <a:p>
            <a:r>
              <a:rPr lang="es-MX" sz="2800" dirty="0" smtClean="0">
                <a:latin typeface="Arial" panose="020B0604020202020204" pitchFamily="34" charset="0"/>
                <a:cs typeface="Arial" panose="020B0604020202020204" pitchFamily="34" charset="0"/>
              </a:rPr>
              <a:t>(     </a:t>
            </a: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Estimado, Modificado, Comprometido y Recaudado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55628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5201424"/>
          </a:xfrm>
          <a:prstGeom prst="rect">
            <a:avLst/>
          </a:prstGeom>
          <a:noFill/>
        </p:spPr>
        <p:txBody>
          <a:bodyPr wrap="square" rtlCol="0">
            <a:spAutoFit/>
          </a:bodyPr>
          <a:lstStyle/>
          <a:p>
            <a:endParaRPr lang="es-MX" sz="28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5.- </a:t>
            </a:r>
            <a:r>
              <a:rPr lang="es-MX" sz="2800" dirty="0">
                <a:latin typeface="Arial" panose="020B0604020202020204" pitchFamily="34" charset="0"/>
                <a:cs typeface="Arial" panose="020B0604020202020204" pitchFamily="34" charset="0"/>
              </a:rPr>
              <a:t>Los momentos contables en el </a:t>
            </a:r>
            <a:r>
              <a:rPr lang="es-MX" sz="2800" dirty="0" smtClean="0">
                <a:latin typeface="Arial" panose="020B0604020202020204" pitchFamily="34" charset="0"/>
                <a:cs typeface="Arial" panose="020B0604020202020204" pitchFamily="34" charset="0"/>
              </a:rPr>
              <a:t>egreso </a:t>
            </a:r>
            <a:r>
              <a:rPr lang="es-MX" sz="2800" dirty="0">
                <a:latin typeface="Arial" panose="020B0604020202020204" pitchFamily="34" charset="0"/>
                <a:cs typeface="Arial" panose="020B0604020202020204" pitchFamily="34" charset="0"/>
              </a:rPr>
              <a:t>respecto al registro presupuestal son </a:t>
            </a:r>
            <a:r>
              <a:rPr lang="es-MX" sz="2800" dirty="0" smtClean="0">
                <a:latin typeface="Arial" panose="020B0604020202020204" pitchFamily="34" charset="0"/>
                <a:cs typeface="Arial" panose="020B0604020202020204" pitchFamily="34" charset="0"/>
              </a:rPr>
              <a:t>:</a:t>
            </a:r>
          </a:p>
          <a:p>
            <a:endParaRPr lang="es-MX" sz="28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  X )  </a:t>
            </a:r>
            <a:r>
              <a:rPr lang="es-MX" sz="2400" dirty="0" smtClean="0">
                <a:latin typeface="Arial" panose="020B0604020202020204" pitchFamily="34" charset="0"/>
                <a:cs typeface="Arial" panose="020B0604020202020204" pitchFamily="34" charset="0"/>
              </a:rPr>
              <a:t>Aprobado, Modificado, Comprometido, Devengado, Ejercido y Pagado </a:t>
            </a:r>
          </a:p>
          <a:p>
            <a:pPr algn="just"/>
            <a:r>
              <a:rPr lang="es-MX" sz="2800" dirty="0" smtClean="0">
                <a:latin typeface="Arial" panose="020B0604020202020204" pitchFamily="34" charset="0"/>
                <a:cs typeface="Arial" panose="020B0604020202020204" pitchFamily="34" charset="0"/>
              </a:rPr>
              <a:t>(     )  </a:t>
            </a:r>
            <a:r>
              <a:rPr lang="es-MX" sz="2400" dirty="0" smtClean="0">
                <a:latin typeface="Arial" panose="020B0604020202020204" pitchFamily="34" charset="0"/>
                <a:cs typeface="Arial" panose="020B0604020202020204" pitchFamily="34" charset="0"/>
              </a:rPr>
              <a:t>Estimado, </a:t>
            </a:r>
            <a:r>
              <a:rPr lang="es-MX" sz="2400" dirty="0">
                <a:latin typeface="Arial" panose="020B0604020202020204" pitchFamily="34" charset="0"/>
                <a:cs typeface="Arial" panose="020B0604020202020204" pitchFamily="34" charset="0"/>
              </a:rPr>
              <a:t>Modificado, Comprometido, Devengado, </a:t>
            </a:r>
            <a:r>
              <a:rPr lang="es-MX" sz="2400" dirty="0" smtClean="0">
                <a:latin typeface="Arial" panose="020B0604020202020204" pitchFamily="34" charset="0"/>
                <a:cs typeface="Arial" panose="020B0604020202020204" pitchFamily="34" charset="0"/>
              </a:rPr>
              <a:t>Recaudado </a:t>
            </a:r>
            <a:r>
              <a:rPr lang="es-MX" sz="2400" dirty="0">
                <a:latin typeface="Arial" panose="020B0604020202020204" pitchFamily="34" charset="0"/>
                <a:cs typeface="Arial" panose="020B0604020202020204" pitchFamily="34" charset="0"/>
              </a:rPr>
              <a:t>y Pagado </a:t>
            </a:r>
          </a:p>
          <a:p>
            <a:r>
              <a:rPr lang="es-MX" sz="2800" dirty="0" smtClean="0">
                <a:latin typeface="Arial" panose="020B0604020202020204" pitchFamily="34" charset="0"/>
                <a:cs typeface="Arial" panose="020B0604020202020204" pitchFamily="34" charset="0"/>
              </a:rPr>
              <a:t>(     ) </a:t>
            </a:r>
            <a:r>
              <a:rPr lang="es-MX" sz="2400" dirty="0">
                <a:latin typeface="Arial" panose="020B0604020202020204" pitchFamily="34" charset="0"/>
                <a:cs typeface="Arial" panose="020B0604020202020204" pitchFamily="34" charset="0"/>
              </a:rPr>
              <a:t>Aprobado, Modificado, Comprometido, </a:t>
            </a:r>
            <a:r>
              <a:rPr lang="es-MX" sz="2400" dirty="0" smtClean="0">
                <a:latin typeface="Arial" panose="020B0604020202020204" pitchFamily="34" charset="0"/>
                <a:cs typeface="Arial" panose="020B0604020202020204" pitchFamily="34" charset="0"/>
              </a:rPr>
              <a:t>Recaudado y </a:t>
            </a:r>
            <a:r>
              <a:rPr lang="es-MX" sz="2400" dirty="0">
                <a:latin typeface="Arial" panose="020B0604020202020204" pitchFamily="34" charset="0"/>
                <a:cs typeface="Arial" panose="020B0604020202020204" pitchFamily="34" charset="0"/>
              </a:rPr>
              <a:t>Pagado </a:t>
            </a:r>
            <a:endParaRPr lang="es-MX" sz="2400" dirty="0" smtClean="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6.- Los momentos en el registro contable del ingreso son: </a:t>
            </a: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Devengado y Pagado </a:t>
            </a:r>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     )  </a:t>
            </a:r>
            <a:r>
              <a:rPr lang="es-MX" sz="2800" dirty="0" smtClean="0">
                <a:latin typeface="Arial" panose="020B0604020202020204" pitchFamily="34" charset="0"/>
                <a:cs typeface="Arial" panose="020B0604020202020204" pitchFamily="34" charset="0"/>
              </a:rPr>
              <a:t>Aprobado y Ejercido </a:t>
            </a:r>
          </a:p>
          <a:p>
            <a:r>
              <a:rPr lang="es-MX" sz="2800" dirty="0" smtClean="0">
                <a:latin typeface="Arial" panose="020B0604020202020204" pitchFamily="34" charset="0"/>
                <a:cs typeface="Arial" panose="020B0604020202020204" pitchFamily="34" charset="0"/>
              </a:rPr>
              <a:t>(  X   </a:t>
            </a:r>
            <a:r>
              <a:rPr lang="es-MX" sz="2800" dirty="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Devengado y Recaudado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78933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3046988"/>
          </a:xfrm>
          <a:prstGeom prst="rect">
            <a:avLst/>
          </a:prstGeom>
          <a:noFill/>
        </p:spPr>
        <p:txBody>
          <a:bodyPr wrap="square" rtlCol="0">
            <a:spAutoFit/>
          </a:bodyPr>
          <a:lstStyle/>
          <a:p>
            <a:endParaRPr lang="es-MX" sz="28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7.- </a:t>
            </a:r>
            <a:r>
              <a:rPr lang="es-MX" sz="2800" dirty="0">
                <a:latin typeface="Arial" panose="020B0604020202020204" pitchFamily="34" charset="0"/>
                <a:cs typeface="Arial" panose="020B0604020202020204" pitchFamily="34" charset="0"/>
              </a:rPr>
              <a:t>Los momentos en el registro contable del </a:t>
            </a:r>
            <a:r>
              <a:rPr lang="es-MX" sz="2800" dirty="0" smtClean="0">
                <a:latin typeface="Arial" panose="020B0604020202020204" pitchFamily="34" charset="0"/>
                <a:cs typeface="Arial" panose="020B0604020202020204" pitchFamily="34" charset="0"/>
              </a:rPr>
              <a:t>egreso son:</a:t>
            </a:r>
          </a:p>
          <a:p>
            <a:endParaRPr lang="es-MX" sz="2800" dirty="0">
              <a:latin typeface="Arial" panose="020B0604020202020204" pitchFamily="34" charset="0"/>
              <a:cs typeface="Arial" panose="020B0604020202020204" pitchFamily="34" charset="0"/>
            </a:endParaRPr>
          </a:p>
          <a:p>
            <a:pPr algn="just"/>
            <a:r>
              <a:rPr lang="es-MX" sz="2800" dirty="0" smtClean="0">
                <a:latin typeface="Arial" panose="020B0604020202020204" pitchFamily="34" charset="0"/>
                <a:cs typeface="Arial" panose="020B0604020202020204" pitchFamily="34" charset="0"/>
              </a:rPr>
              <a:t>(     )  </a:t>
            </a:r>
            <a:r>
              <a:rPr lang="es-MX" sz="2400" dirty="0" smtClean="0">
                <a:latin typeface="Arial" panose="020B0604020202020204" pitchFamily="34" charset="0"/>
                <a:cs typeface="Arial" panose="020B0604020202020204" pitchFamily="34" charset="0"/>
              </a:rPr>
              <a:t>Aprobado, Devengado, Ejercido y Pagado </a:t>
            </a:r>
          </a:p>
          <a:p>
            <a:pPr algn="just"/>
            <a:r>
              <a:rPr lang="es-MX" sz="2800" dirty="0" smtClean="0">
                <a:latin typeface="Arial" panose="020B0604020202020204" pitchFamily="34" charset="0"/>
                <a:cs typeface="Arial" panose="020B0604020202020204" pitchFamily="34" charset="0"/>
              </a:rPr>
              <a:t>(  X  )  </a:t>
            </a:r>
            <a:r>
              <a:rPr lang="es-MX" sz="2400" dirty="0" smtClean="0">
                <a:latin typeface="Arial" panose="020B0604020202020204" pitchFamily="34" charset="0"/>
                <a:cs typeface="Arial" panose="020B0604020202020204" pitchFamily="34" charset="0"/>
              </a:rPr>
              <a:t>Comprometido, Devengado, Ejercido y Pagado </a:t>
            </a:r>
            <a:endParaRPr lang="es-MX" sz="2400" dirty="0">
              <a:latin typeface="Arial" panose="020B0604020202020204" pitchFamily="34" charset="0"/>
              <a:cs typeface="Arial" panose="020B0604020202020204" pitchFamily="34" charset="0"/>
            </a:endParaRPr>
          </a:p>
          <a:p>
            <a:r>
              <a:rPr lang="es-MX" sz="2800" dirty="0" smtClean="0">
                <a:latin typeface="Arial" panose="020B0604020202020204" pitchFamily="34" charset="0"/>
                <a:cs typeface="Arial" panose="020B0604020202020204" pitchFamily="34" charset="0"/>
              </a:rPr>
              <a:t>(     )  </a:t>
            </a:r>
            <a:r>
              <a:rPr lang="es-MX" sz="2400" dirty="0" smtClean="0">
                <a:latin typeface="Arial" panose="020B0604020202020204" pitchFamily="34" charset="0"/>
                <a:cs typeface="Arial" panose="020B0604020202020204" pitchFamily="34" charset="0"/>
              </a:rPr>
              <a:t>Modificado</a:t>
            </a:r>
            <a:r>
              <a:rPr lang="es-MX" sz="2400" dirty="0">
                <a:latin typeface="Arial" panose="020B0604020202020204" pitchFamily="34" charset="0"/>
                <a:cs typeface="Arial" panose="020B0604020202020204" pitchFamily="34" charset="0"/>
              </a:rPr>
              <a:t>, Comprometido, </a:t>
            </a:r>
            <a:r>
              <a:rPr lang="es-MX" sz="2400" dirty="0" smtClean="0">
                <a:latin typeface="Arial" panose="020B0604020202020204" pitchFamily="34" charset="0"/>
                <a:cs typeface="Arial" panose="020B0604020202020204" pitchFamily="34" charset="0"/>
              </a:rPr>
              <a:t>Devengado y </a:t>
            </a:r>
            <a:r>
              <a:rPr lang="es-MX" sz="2400" dirty="0">
                <a:latin typeface="Arial" panose="020B0604020202020204" pitchFamily="34" charset="0"/>
                <a:cs typeface="Arial" panose="020B0604020202020204" pitchFamily="34" charset="0"/>
              </a:rPr>
              <a:t>Pagado </a:t>
            </a:r>
            <a:endParaRPr lang="es-MX" sz="2400" dirty="0" smtClean="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5828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1305" y="0"/>
            <a:ext cx="4176464" cy="523220"/>
          </a:xfrm>
          <a:prstGeom prst="rect">
            <a:avLst/>
          </a:prstGeom>
          <a:solidFill>
            <a:schemeClr val="accent6">
              <a:lumMod val="75000"/>
            </a:schemeClr>
          </a:solidFill>
        </p:spPr>
        <p:txBody>
          <a:bodyPr wrap="square" rtlCol="0">
            <a:spAutoFit/>
          </a:bodyPr>
          <a:lstStyle/>
          <a:p>
            <a:pPr algn="ctr"/>
            <a:r>
              <a:rPr lang="es-MX" sz="2800" b="1" dirty="0">
                <a:latin typeface="Arial" panose="020B0604020202020204" pitchFamily="34" charset="0"/>
                <a:cs typeface="Arial" panose="020B0604020202020204" pitchFamily="34" charset="0"/>
              </a:rPr>
              <a:t>Guía para su uso</a:t>
            </a:r>
            <a:endParaRPr lang="es-MX" b="1" dirty="0">
              <a:latin typeface="Arial" panose="020B0604020202020204" pitchFamily="34" charset="0"/>
              <a:cs typeface="Arial" panose="020B0604020202020204" pitchFamily="34" charset="0"/>
            </a:endParaRPr>
          </a:p>
        </p:txBody>
      </p:sp>
      <p:sp>
        <p:nvSpPr>
          <p:cNvPr id="3" name="CuadroTexto 2"/>
          <p:cNvSpPr txBox="1"/>
          <p:nvPr/>
        </p:nvSpPr>
        <p:spPr>
          <a:xfrm>
            <a:off x="564777" y="671691"/>
            <a:ext cx="11107270" cy="6186309"/>
          </a:xfrm>
          <a:prstGeom prst="rect">
            <a:avLst/>
          </a:prstGeom>
          <a:noFill/>
        </p:spPr>
        <p:txBody>
          <a:bodyPr wrap="square" rtlCol="0">
            <a:spAutoFit/>
          </a:bodyPr>
          <a:lstStyle/>
          <a:p>
            <a:pPr algn="just">
              <a:lnSpc>
                <a:spcPct val="150000"/>
              </a:lnSpc>
            </a:pPr>
            <a:r>
              <a:rPr lang="es-MX" sz="2400" b="1" dirty="0" smtClean="0">
                <a:latin typeface="Arial" panose="020B0604020202020204" pitchFamily="34" charset="0"/>
                <a:cs typeface="Arial" panose="020B0604020202020204" pitchFamily="34" charset="0"/>
              </a:rPr>
              <a:t>La estructura del material esta diseñada de forma que facilite al estudiante el abordar y comprender los temas. </a:t>
            </a: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Se inicia mencionando </a:t>
            </a:r>
            <a:r>
              <a:rPr lang="es-MX" sz="2400" b="1" dirty="0" smtClean="0">
                <a:latin typeface="Arial" panose="020B0604020202020204" pitchFamily="34" charset="0"/>
                <a:cs typeface="Arial" panose="020B0604020202020204" pitchFamily="34" charset="0"/>
              </a:rPr>
              <a:t>el fundamento legal que regula las actividades de la administración pública, así como la página de internet en la que puede consultarse, para posteriormente abordar algunas definiciones que se mencionan en la Ley General de Contabilidad Gubernamental, así como su estructura. </a:t>
            </a: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Para finalizar, se presenta una propuesta de ejercicio con la finalidad de reforzar la comprensión de los temas presentados.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62235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91671" y="336176"/>
            <a:ext cx="11187953" cy="6001643"/>
          </a:xfrm>
          <a:prstGeom prst="rect">
            <a:avLst/>
          </a:prstGeom>
          <a:noFill/>
        </p:spPr>
        <p:txBody>
          <a:bodyPr wrap="square" numCol="2" rtlCol="0">
            <a:spAutoFit/>
          </a:bodyPr>
          <a:lstStyle/>
          <a:p>
            <a:pPr algn="just"/>
            <a:r>
              <a:rPr lang="es-MX" sz="2800" dirty="0" smtClean="0">
                <a:latin typeface="Arial" panose="020B0604020202020204" pitchFamily="34" charset="0"/>
                <a:cs typeface="Arial" panose="020B0604020202020204" pitchFamily="34" charset="0"/>
              </a:rPr>
              <a:t>8.- Relaciona ambas columnas de forma correcta. </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1. Las participaciones también son denominadas como:   </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2. Las aportaciones también son denominadas como: </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3. Mecanismo </a:t>
            </a:r>
            <a:r>
              <a:rPr lang="es-MX" sz="2400" dirty="0">
                <a:latin typeface="Arial" panose="020B0604020202020204" pitchFamily="34" charset="0"/>
                <a:cs typeface="Arial" panose="020B0604020202020204" pitchFamily="34" charset="0"/>
              </a:rPr>
              <a:t>presupuestario diseñado para transferir a los estados y municipios recursos que les permitan fortalecer su capacidad de respuesta y atender demandas de gobierno en los rubros </a:t>
            </a:r>
            <a:r>
              <a:rPr lang="es-MX" sz="2400" dirty="0" smtClean="0">
                <a:latin typeface="Arial" panose="020B0604020202020204" pitchFamily="34" charset="0"/>
                <a:cs typeface="Arial" panose="020B0604020202020204" pitchFamily="34" charset="0"/>
              </a:rPr>
              <a:t>de Educación, Salud, etc.</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4. Recursos </a:t>
            </a:r>
            <a:r>
              <a:rPr lang="es-MX" sz="2400" dirty="0">
                <a:latin typeface="Arial" panose="020B0604020202020204" pitchFamily="34" charset="0"/>
                <a:cs typeface="Arial" panose="020B0604020202020204" pitchFamily="34" charset="0"/>
              </a:rPr>
              <a:t>asignados a los estados y los municipios en los términos establecidos por la Ley de Coordinación Fiscal (LCF)</a:t>
            </a:r>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a:t>
            </a:r>
          </a:p>
          <a:p>
            <a:pPr algn="just"/>
            <a:endParaRPr lang="es-MX" sz="2400" dirty="0">
              <a:latin typeface="Arial" panose="020B0604020202020204" pitchFamily="34" charset="0"/>
              <a:cs typeface="Arial" panose="020B0604020202020204" pitchFamily="34" charset="0"/>
            </a:endParaRP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2   )  Ramo 33</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3   )  Aportaciones </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1   )  Ramo 28</a:t>
            </a: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4   )  Participaciones </a:t>
            </a:r>
          </a:p>
          <a:p>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72577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7858" y="0"/>
            <a:ext cx="4176464" cy="523220"/>
          </a:xfrm>
          <a:prstGeom prst="rect">
            <a:avLst/>
          </a:prstGeom>
          <a:solidFill>
            <a:schemeClr val="accent6">
              <a:lumMod val="75000"/>
            </a:schemeClr>
          </a:solidFill>
        </p:spPr>
        <p:txBody>
          <a:bodyPr wrap="square" rtlCol="0">
            <a:spAutoFit/>
          </a:bodyPr>
          <a:lstStyle/>
          <a:p>
            <a:pPr algn="ctr"/>
            <a:r>
              <a:rPr lang="es-MX" sz="2800" b="1" dirty="0" smtClean="0">
                <a:latin typeface="Arial" panose="020B0604020202020204" pitchFamily="34" charset="0"/>
                <a:cs typeface="Arial" panose="020B0604020202020204" pitchFamily="34" charset="0"/>
              </a:rPr>
              <a:t>Conclusiones </a:t>
            </a:r>
            <a:endParaRPr lang="es-MX" b="1" dirty="0">
              <a:latin typeface="Arial" panose="020B0604020202020204" pitchFamily="34" charset="0"/>
              <a:cs typeface="Arial" panose="020B0604020202020204" pitchFamily="34" charset="0"/>
            </a:endParaRPr>
          </a:p>
        </p:txBody>
      </p:sp>
      <p:sp>
        <p:nvSpPr>
          <p:cNvPr id="2" name="CuadroTexto 1"/>
          <p:cNvSpPr txBox="1"/>
          <p:nvPr/>
        </p:nvSpPr>
        <p:spPr>
          <a:xfrm>
            <a:off x="739588" y="699248"/>
            <a:ext cx="10703859" cy="5632311"/>
          </a:xfrm>
          <a:prstGeom prst="rect">
            <a:avLst/>
          </a:prstGeom>
          <a:noFill/>
        </p:spPr>
        <p:txBody>
          <a:bodyPr wrap="square" rtlCol="0">
            <a:spAutoFit/>
          </a:bodyPr>
          <a:lstStyle/>
          <a:p>
            <a:pPr algn="just">
              <a:lnSpc>
                <a:spcPct val="150000"/>
              </a:lnSpc>
            </a:pPr>
            <a:r>
              <a:rPr lang="es-MX" sz="2400" dirty="0" smtClean="0">
                <a:latin typeface="Arial" panose="020B0604020202020204" pitchFamily="34" charset="0"/>
                <a:cs typeface="Arial" panose="020B0604020202020204" pitchFamily="34" charset="0"/>
              </a:rPr>
              <a:t>Los profesionistas del área contable pueden desempeñarse en el ámbito privado o público, poniendo en practica sus conocimientos para prevenir y solucionar problemas, es por ello, que a través de la unidad de aprendizaje “Contabilidad gubernamental”, los estudiantes aplicaran los conocimientos adquiridos respecto al </a:t>
            </a:r>
            <a:r>
              <a:rPr lang="es-MX" sz="2400" smtClean="0">
                <a:latin typeface="Arial" panose="020B0604020202020204" pitchFamily="34" charset="0"/>
                <a:cs typeface="Arial" panose="020B0604020202020204" pitchFamily="34" charset="0"/>
              </a:rPr>
              <a:t>registro contable en </a:t>
            </a:r>
            <a:r>
              <a:rPr lang="es-MX" sz="2400" dirty="0" smtClean="0">
                <a:latin typeface="Arial" panose="020B0604020202020204" pitchFamily="34" charset="0"/>
                <a:cs typeface="Arial" panose="020B0604020202020204" pitchFamily="34" charset="0"/>
              </a:rPr>
              <a:t>el sector público, al identificar las características y marco legal que regula las actividades de este </a:t>
            </a:r>
            <a:r>
              <a:rPr lang="es-MX" sz="2400" smtClean="0">
                <a:latin typeface="Arial" panose="020B0604020202020204" pitchFamily="34" charset="0"/>
                <a:cs typeface="Arial" panose="020B0604020202020204" pitchFamily="34" charset="0"/>
              </a:rPr>
              <a:t>sector.</a:t>
            </a:r>
          </a:p>
          <a:p>
            <a:pPr algn="just">
              <a:lnSpc>
                <a:spcPct val="150000"/>
              </a:lnSpc>
            </a:pPr>
            <a:r>
              <a:rPr lang="es-MX" sz="240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lnSpc>
                <a:spcPct val="150000"/>
              </a:lnSpc>
            </a:pPr>
            <a:r>
              <a:rPr lang="es-MX" sz="2400" dirty="0" smtClean="0">
                <a:latin typeface="Arial" panose="020B0604020202020204" pitchFamily="34" charset="0"/>
                <a:cs typeface="Arial" panose="020B0604020202020204" pitchFamily="34" charset="0"/>
              </a:rPr>
              <a:t>Los conocimientos de esta unidad de aprendizaje le permitirán al licenciado en contaduría, contribuir para lograr la eficiencia en instituciones publicas y con ello cuidar los recursos que provienen de la sociedad. </a:t>
            </a:r>
            <a:endParaRPr lang="es-MX"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46330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7857" y="0"/>
            <a:ext cx="4176464" cy="523220"/>
          </a:xfrm>
          <a:prstGeom prst="rect">
            <a:avLst/>
          </a:prstGeom>
          <a:solidFill>
            <a:schemeClr val="accent6">
              <a:lumMod val="75000"/>
            </a:schemeClr>
          </a:solidFill>
        </p:spPr>
        <p:txBody>
          <a:bodyPr wrap="square" rtlCol="0">
            <a:spAutoFit/>
          </a:bodyPr>
          <a:lstStyle/>
          <a:p>
            <a:pPr algn="ctr"/>
            <a:r>
              <a:rPr lang="es-MX" sz="2800" b="1" dirty="0">
                <a:latin typeface="Arial" panose="020B0604020202020204" pitchFamily="34" charset="0"/>
                <a:cs typeface="Arial" panose="020B0604020202020204" pitchFamily="34" charset="0"/>
              </a:rPr>
              <a:t>Bibliografía </a:t>
            </a:r>
            <a:endParaRPr lang="es-MX" b="1" dirty="0">
              <a:latin typeface="Arial" panose="020B0604020202020204" pitchFamily="34" charset="0"/>
              <a:cs typeface="Arial" panose="020B0604020202020204" pitchFamily="34" charset="0"/>
            </a:endParaRPr>
          </a:p>
        </p:txBody>
      </p:sp>
      <p:sp>
        <p:nvSpPr>
          <p:cNvPr id="4" name="Marcador de contenido 2"/>
          <p:cNvSpPr txBox="1">
            <a:spLocks/>
          </p:cNvSpPr>
          <p:nvPr/>
        </p:nvSpPr>
        <p:spPr>
          <a:xfrm>
            <a:off x="569259" y="1360144"/>
            <a:ext cx="10887634" cy="3318936"/>
          </a:xfrm>
          <a:prstGeom prst="rect">
            <a:avLst/>
          </a:prstGeom>
        </p:spPr>
        <p:txBody>
          <a:bodyPr vert="horz" lIns="91440" tIns="45720" rIns="91440" bIns="45720" rtlCol="0" anchor="t">
            <a:noAutofit/>
          </a:bodyPr>
          <a:lstStyle>
            <a:lvl1pPr marL="0" indent="0" algn="ctr" defTabSz="457200" rtl="0" eaLnBrk="1" latinLnBrk="0" hangingPunct="1">
              <a:spcBef>
                <a:spcPct val="20000"/>
              </a:spcBef>
              <a:spcAft>
                <a:spcPts val="600"/>
              </a:spcAft>
              <a:buClr>
                <a:schemeClr val="accent1"/>
              </a:buClr>
              <a:buSzPct val="11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buClr>
              <a:buSzPct val="11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buClr>
              <a:buSzPct val="11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buClr>
              <a:buSzPct val="11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9pPr>
          </a:lstStyle>
          <a:p>
            <a:pPr algn="just"/>
            <a:r>
              <a:rPr lang="es-ES" sz="2000" b="1" dirty="0" smtClean="0">
                <a:latin typeface="Arial" panose="020B0604020202020204" pitchFamily="34" charset="0"/>
                <a:cs typeface="Arial" panose="020B0604020202020204" pitchFamily="34" charset="0"/>
              </a:rPr>
              <a:t>1.- Ley General de Contabilidad Gubernamental.</a:t>
            </a:r>
          </a:p>
          <a:p>
            <a:pPr algn="just"/>
            <a:endParaRPr lang="es-ES" sz="2000" b="1" dirty="0" smtClean="0">
              <a:latin typeface="Arial" panose="020B0604020202020204" pitchFamily="34" charset="0"/>
              <a:cs typeface="Arial" panose="020B0604020202020204" pitchFamily="34" charset="0"/>
            </a:endParaRPr>
          </a:p>
          <a:p>
            <a:pPr algn="just"/>
            <a:r>
              <a:rPr lang="es-ES" sz="2000" b="1" dirty="0" smtClean="0">
                <a:latin typeface="Arial" panose="020B0604020202020204" pitchFamily="34" charset="0"/>
                <a:cs typeface="Arial" panose="020B0604020202020204" pitchFamily="34" charset="0"/>
              </a:rPr>
              <a:t>2.- Aportaciones Federales. Disponible en:</a:t>
            </a:r>
          </a:p>
          <a:p>
            <a:pPr algn="just"/>
            <a:r>
              <a:rPr lang="es-MX" sz="2000" dirty="0">
                <a:hlinkClick r:id="rId2"/>
              </a:rPr>
              <a:t>http://</a:t>
            </a:r>
            <a:r>
              <a:rPr lang="es-MX" sz="2000" dirty="0" smtClean="0">
                <a:hlinkClick r:id="rId2"/>
              </a:rPr>
              <a:t>hacienda.gob.mx/ApartadosHaciendaParaTodos/aportaciones/33/aportaciones.html</a:t>
            </a:r>
            <a:endParaRPr lang="es-MX" sz="2000" dirty="0" smtClean="0"/>
          </a:p>
          <a:p>
            <a:pPr algn="just"/>
            <a:endParaRPr lang="es-MX" sz="2000" dirty="0"/>
          </a:p>
          <a:p>
            <a:pPr algn="just"/>
            <a:r>
              <a:rPr lang="es-MX" sz="2000" b="1" dirty="0">
                <a:latin typeface="Arial" panose="020B0604020202020204" pitchFamily="34" charset="0"/>
                <a:cs typeface="Arial" panose="020B0604020202020204" pitchFamily="34" charset="0"/>
              </a:rPr>
              <a:t>3.- Consejo Nacional de Armonización Contable. Disponible en:</a:t>
            </a:r>
          </a:p>
          <a:p>
            <a:pPr algn="just"/>
            <a:r>
              <a:rPr lang="es-MX" sz="2000" dirty="0">
                <a:hlinkClick r:id="rId3"/>
              </a:rPr>
              <a:t>http://www.conac.gob.mx/es/CONAC/Normatividad_Vigente</a:t>
            </a:r>
            <a:endParaRPr lang="es-MX" sz="2000" dirty="0"/>
          </a:p>
          <a:p>
            <a:pPr algn="just"/>
            <a:endParaRPr lang="es-MX" sz="2000" dirty="0" smtClean="0"/>
          </a:p>
          <a:p>
            <a:pPr algn="just"/>
            <a:r>
              <a:rPr lang="es-MX" sz="2000" b="1" dirty="0" smtClean="0">
                <a:latin typeface="Arial" panose="020B0604020202020204" pitchFamily="34" charset="0"/>
                <a:cs typeface="Arial" panose="020B0604020202020204" pitchFamily="34" charset="0"/>
              </a:rPr>
              <a:t>4.- </a:t>
            </a:r>
            <a:r>
              <a:rPr lang="es-MX" sz="2000" b="1" dirty="0">
                <a:latin typeface="Arial" panose="020B0604020202020204" pitchFamily="34" charset="0"/>
                <a:cs typeface="Arial" panose="020B0604020202020204" pitchFamily="34" charset="0"/>
              </a:rPr>
              <a:t>Participaciones Federales. </a:t>
            </a:r>
            <a:r>
              <a:rPr lang="es-MX" sz="2000" b="1" dirty="0">
                <a:latin typeface="Arial" panose="020B0604020202020204" pitchFamily="34" charset="0"/>
                <a:cs typeface="Arial" panose="020B0604020202020204" pitchFamily="34" charset="0"/>
              </a:rPr>
              <a:t>Disponible en:</a:t>
            </a:r>
          </a:p>
          <a:p>
            <a:pPr algn="just"/>
            <a:r>
              <a:rPr lang="es-MX" sz="2000" dirty="0">
                <a:hlinkClick r:id="rId4"/>
              </a:rPr>
              <a:t>http://hacienda.gob.mx/ApartadosHaciendaParaTodos/aportaciones/28/participaciones.html</a:t>
            </a:r>
            <a:endParaRPr lang="es-MX" sz="2000" dirty="0"/>
          </a:p>
          <a:p>
            <a:pPr algn="just"/>
            <a:endParaRPr lang="es-MX" sz="2000" dirty="0"/>
          </a:p>
          <a:p>
            <a:pPr algn="just"/>
            <a:endParaRPr lang="es-MX"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9400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524000" y="1314500"/>
            <a:ext cx="9305364" cy="2308324"/>
          </a:xfrm>
          <a:prstGeom prst="rect">
            <a:avLst/>
          </a:prstGeom>
          <a:solidFill>
            <a:schemeClr val="accent1">
              <a:lumMod val="50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Contabilidad Gubernamental y Consejo de Nacional de Armonización Contable (CONAC)</a:t>
            </a:r>
            <a:endParaRPr lang="es-MX" sz="4800" dirty="0">
              <a:solidFill>
                <a:schemeClr val="bg1"/>
              </a:solidFill>
              <a:latin typeface="Arial" panose="020B0604020202020204" pitchFamily="34" charset="0"/>
              <a:cs typeface="Arial" panose="020B0604020202020204" pitchFamily="34" charset="0"/>
            </a:endParaRPr>
          </a:p>
        </p:txBody>
      </p:sp>
      <p:sp>
        <p:nvSpPr>
          <p:cNvPr id="2" name="AutoShape 2" descr="Resultado de imagen para macroeconom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3" name="AutoShape 4" descr="Resultado de imagen para politica macroeconÃ³mic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4587" y="4355089"/>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673" y="4574164"/>
            <a:ext cx="4229100" cy="107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9046" y="4312227"/>
            <a:ext cx="2714625" cy="168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98102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2617" y="1200710"/>
            <a:ext cx="10833100" cy="550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p:cNvSpPr txBox="1"/>
          <p:nvPr/>
        </p:nvSpPr>
        <p:spPr>
          <a:xfrm>
            <a:off x="1362635" y="279505"/>
            <a:ext cx="9305364" cy="584775"/>
          </a:xfrm>
          <a:prstGeom prst="rect">
            <a:avLst/>
          </a:prstGeom>
          <a:solidFill>
            <a:schemeClr val="accent1">
              <a:lumMod val="50000"/>
            </a:schemeClr>
          </a:solidFill>
        </p:spPr>
        <p:txBody>
          <a:bodyPr wrap="square" rtlCol="0">
            <a:spAutoFit/>
          </a:bodyPr>
          <a:lstStyle/>
          <a:p>
            <a:pPr algn="ctr"/>
            <a:r>
              <a:rPr lang="es-MX" sz="3200" b="1" dirty="0" smtClean="0">
                <a:solidFill>
                  <a:schemeClr val="bg1"/>
                </a:solidFill>
                <a:latin typeface="Arial" panose="020B0604020202020204" pitchFamily="34" charset="0"/>
                <a:cs typeface="Arial" panose="020B0604020202020204" pitchFamily="34" charset="0"/>
              </a:rPr>
              <a:t>Secuencia y objetivos</a:t>
            </a:r>
            <a:endParaRPr lang="es-MX"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33365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302327" y="5985439"/>
            <a:ext cx="9639300" cy="830997"/>
          </a:xfrm>
          <a:prstGeom prst="rect">
            <a:avLst/>
          </a:prstGeom>
          <a:solidFill>
            <a:srgbClr val="002060"/>
          </a:solidFill>
        </p:spPr>
        <p:txBody>
          <a:bodyPr wrap="square">
            <a:spAutoFit/>
          </a:bodyPr>
          <a:lstStyle/>
          <a:p>
            <a:pPr algn="ctr"/>
            <a:r>
              <a:rPr lang="es-MX" sz="2400" dirty="0">
                <a:latin typeface="Arial" panose="020B0604020202020204" pitchFamily="34" charset="0"/>
                <a:cs typeface="Arial" panose="020B0604020202020204" pitchFamily="34" charset="0"/>
                <a:hlinkClick r:id="rId2"/>
              </a:rPr>
              <a:t>http://</a:t>
            </a:r>
            <a:r>
              <a:rPr lang="es-MX" sz="2400" dirty="0" smtClean="0">
                <a:latin typeface="Arial" panose="020B0604020202020204" pitchFamily="34" charset="0"/>
                <a:cs typeface="Arial" panose="020B0604020202020204" pitchFamily="34" charset="0"/>
                <a:hlinkClick r:id="rId2"/>
              </a:rPr>
              <a:t>www.conac.gob.mx/es/CONAC/Normatividad_Vigente</a:t>
            </a:r>
            <a:endParaRPr lang="es-MX" sz="2400" dirty="0" smtClean="0">
              <a:latin typeface="Arial" panose="020B0604020202020204" pitchFamily="34" charset="0"/>
              <a:cs typeface="Arial" panose="020B0604020202020204" pitchFamily="34" charset="0"/>
            </a:endParaRPr>
          </a:p>
          <a:p>
            <a:pPr algn="ctr"/>
            <a:endParaRPr lang="es-MX" sz="2400"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583" y="13356"/>
            <a:ext cx="10557163" cy="5938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04697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259134" y="160337"/>
            <a:ext cx="9305364" cy="861774"/>
          </a:xfrm>
          <a:prstGeom prst="rect">
            <a:avLst/>
          </a:prstGeom>
          <a:solidFill>
            <a:schemeClr val="accent1">
              <a:lumMod val="50000"/>
            </a:schemeClr>
          </a:solidFill>
        </p:spPr>
        <p:txBody>
          <a:bodyPr wrap="square" rtlCol="0">
            <a:spAutoFit/>
          </a:bodyPr>
          <a:lstStyle/>
          <a:p>
            <a:pPr algn="ctr"/>
            <a:r>
              <a:rPr lang="es-MX" sz="3200" dirty="0" smtClean="0">
                <a:solidFill>
                  <a:schemeClr val="bg1"/>
                </a:solidFill>
                <a:latin typeface="Arial" panose="020B0604020202020204" pitchFamily="34" charset="0"/>
                <a:cs typeface="Arial" panose="020B0604020202020204" pitchFamily="34" charset="0"/>
              </a:rPr>
              <a:t>¿Qué es la contabilidad gubernamental? </a:t>
            </a:r>
          </a:p>
          <a:p>
            <a:pPr algn="ctr"/>
            <a:r>
              <a:rPr lang="es-MX" dirty="0" smtClean="0">
                <a:solidFill>
                  <a:schemeClr val="bg1"/>
                </a:solidFill>
                <a:latin typeface="Arial" panose="020B0604020202020204" pitchFamily="34" charset="0"/>
                <a:cs typeface="Arial" panose="020B0604020202020204" pitchFamily="34" charset="0"/>
              </a:rPr>
              <a:t>Art. 4 LGCB Frac. IV</a:t>
            </a:r>
            <a:endParaRPr lang="es-MX"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384465" y="1225689"/>
            <a:ext cx="7782790" cy="5632311"/>
          </a:xfrm>
          <a:prstGeom prst="rect">
            <a:avLst/>
          </a:prstGeom>
        </p:spPr>
        <p:txBody>
          <a:bodyPr wrap="square">
            <a:spAutoFit/>
          </a:bodyPr>
          <a:lstStyle/>
          <a:p>
            <a:pPr algn="just">
              <a:lnSpc>
                <a:spcPct val="150000"/>
              </a:lnSpc>
            </a:pPr>
            <a:r>
              <a:rPr lang="es-MX" sz="2400" dirty="0" smtClean="0">
                <a:latin typeface="Arial" panose="020B0604020202020204" pitchFamily="34" charset="0"/>
                <a:cs typeface="Arial" panose="020B0604020202020204" pitchFamily="34" charset="0"/>
              </a:rPr>
              <a:t>Es la </a:t>
            </a:r>
            <a:r>
              <a:rPr lang="es-MX" sz="2400" dirty="0">
                <a:latin typeface="Arial" panose="020B0604020202020204" pitchFamily="34" charset="0"/>
                <a:cs typeface="Arial" panose="020B0604020202020204" pitchFamily="34" charset="0"/>
              </a:rPr>
              <a:t>técnica que sustenta los sistemas de contabilidad gubernamental y que se utiliza para el registro de las transacciones que llevan a cabo los entes públicos, expresados en términos monetarios, captando los diversos eventos económicos identificables y cuantificables que afectan los bienes e inversiones, las obligaciones y pasivos, así como el propio patrimonio, con el fin de generar información financiera que facilite la toma de decisiones y un apoyo confiable en la administración de los recursos públicos </a:t>
            </a:r>
          </a:p>
        </p:txBody>
      </p:sp>
      <p:sp>
        <p:nvSpPr>
          <p:cNvPr id="3" name="AutoShape 2" descr="Resultado de imagen para macroeconom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5" name="AutoShape 4" descr="Resultado de imagen para macroeconom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6" name="AutoShape 6" descr="Resultado de imagen para macroeconomi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4211" y="1980833"/>
            <a:ext cx="3396962" cy="3351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041073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692</TotalTime>
  <Words>3185</Words>
  <Application>Microsoft Office PowerPoint</Application>
  <PresentationFormat>Panorámica</PresentationFormat>
  <Paragraphs>395</Paragraphs>
  <Slides>52</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52</vt:i4>
      </vt:variant>
    </vt:vector>
  </HeadingPairs>
  <TitlesOfParts>
    <vt:vector size="58" baseType="lpstr">
      <vt:lpstr>Arial</vt:lpstr>
      <vt:lpstr>Calibri</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VERONICA</dc:creator>
  <cp:lastModifiedBy>VERONICA</cp:lastModifiedBy>
  <cp:revision>79</cp:revision>
  <dcterms:created xsi:type="dcterms:W3CDTF">2018-04-18T01:39:54Z</dcterms:created>
  <dcterms:modified xsi:type="dcterms:W3CDTF">2018-09-29T03:56:17Z</dcterms:modified>
</cp:coreProperties>
</file>