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9" r:id="rId2"/>
    <p:sldId id="332" r:id="rId3"/>
    <p:sldId id="333" r:id="rId4"/>
    <p:sldId id="335" r:id="rId5"/>
    <p:sldId id="336" r:id="rId6"/>
    <p:sldId id="318" r:id="rId7"/>
    <p:sldId id="324" r:id="rId8"/>
    <p:sldId id="319" r:id="rId9"/>
    <p:sldId id="320" r:id="rId10"/>
    <p:sldId id="321" r:id="rId11"/>
    <p:sldId id="322" r:id="rId12"/>
    <p:sldId id="323" r:id="rId13"/>
    <p:sldId id="325" r:id="rId14"/>
    <p:sldId id="326" r:id="rId15"/>
    <p:sldId id="329" r:id="rId16"/>
    <p:sldId id="330" r:id="rId17"/>
    <p:sldId id="327" r:id="rId18"/>
    <p:sldId id="328" r:id="rId19"/>
    <p:sldId id="352" r:id="rId20"/>
    <p:sldId id="340" r:id="rId21"/>
    <p:sldId id="341" r:id="rId22"/>
    <p:sldId id="342" r:id="rId23"/>
    <p:sldId id="343" r:id="rId24"/>
    <p:sldId id="344" r:id="rId25"/>
    <p:sldId id="345" r:id="rId26"/>
    <p:sldId id="346" r:id="rId27"/>
    <p:sldId id="347" r:id="rId28"/>
    <p:sldId id="348" r:id="rId29"/>
    <p:sldId id="349" r:id="rId30"/>
    <p:sldId id="351" r:id="rId31"/>
    <p:sldId id="353"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3300"/>
    <a:srgbClr val="FF9933"/>
    <a:srgbClr val="A50021"/>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0" d="100"/>
          <a:sy n="70" d="100"/>
        </p:scale>
        <p:origin x="76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251665B-C24A-4702-B522-6A4334602E03}" type="datetimeFigureOut">
              <a:rPr lang="en-US" smtClean="0"/>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es-ES_tradnl" smtClean="0"/>
              <a:t>Click to edit Master title style</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dirty="0"/>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es-ES_tradnl" smtClean="0"/>
              <a:t>Click to edit Master title style</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t>9/28/2018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s-ES_tradnl" smtClean="0"/>
              <a:t>Click to edit Master title style</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t>9/28/2018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es-ES_tradnl" smtClean="0"/>
              <a:t>Click to edit Master title style</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t>9/28/2018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5" name="Date Placeholder 4"/>
          <p:cNvSpPr>
            <a:spLocks noGrp="1"/>
          </p:cNvSpPr>
          <p:nvPr>
            <p:ph type="dt" sz="half" idx="10"/>
          </p:nvPr>
        </p:nvSpPr>
        <p:spPr/>
        <p:txBody>
          <a:bodyPr/>
          <a:lstStyle/>
          <a:p>
            <a:fld id="{4251665B-C24A-4702-B522-6A4334602E03}" type="datetimeFigureOut">
              <a:rPr lang="en-US" smtClean="0"/>
              <a:t>9/28/2018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es-ES_tradnl" smtClean="0"/>
              <a:t>Click to edit Master title style</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es-ES_tradnl" smtClean="0"/>
              <a:t>Drag picture to placeholder or click icon to add</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3 Pictures with Caption">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s-ES_tradnl" smtClean="0"/>
              <a:t>Click to edit Master title style</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t>9/28/2018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smtClean="0"/>
              <a:t>Click to edit Master title style</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lvl5pPr>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es-ES_tradnl" smtClean="0"/>
              <a:t>Click to edit Master title style</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4251665B-C24A-4702-B522-6A4334602E03}" type="datetimeFigureOut">
              <a:rPr lang="en-US" smtClean="0"/>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es-ES_tradnl" smtClean="0"/>
              <a:t>Drag picture to placeholder or click icon to add</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dirty="0"/>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es-ES_tradnl" smtClean="0"/>
              <a:t>Click to edit Master 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es-ES_tradnl" smtClean="0"/>
              <a:t>Click to edit Master title style</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es-ES_tradnl" smtClean="0"/>
              <a:t>Click to edit Master text styles</a:t>
            </a:r>
          </a:p>
        </p:txBody>
      </p:sp>
      <p:sp>
        <p:nvSpPr>
          <p:cNvPr id="4" name="Date Placeholder 3"/>
          <p:cNvSpPr>
            <a:spLocks noGrp="1"/>
          </p:cNvSpPr>
          <p:nvPr>
            <p:ph type="dt" sz="half" idx="10"/>
          </p:nvPr>
        </p:nvSpPr>
        <p:spPr/>
        <p:txBody>
          <a:bodyPr/>
          <a:lstStyle/>
          <a:p>
            <a:fld id="{4251665B-C24A-4702-B522-6A4334602E03}" type="datetimeFigureOut">
              <a:rPr lang="en-US" smtClean="0"/>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es-ES_tradnl" smtClean="0"/>
              <a:t>Drag picture to placeholder or click icon to add</a:t>
            </a:r>
            <a:endParaRPr/>
          </a:p>
        </p:txBody>
      </p:sp>
      <p:sp>
        <p:nvSpPr>
          <p:cNvPr id="4" name="Date Placeholder 3"/>
          <p:cNvSpPr>
            <a:spLocks noGrp="1"/>
          </p:cNvSpPr>
          <p:nvPr>
            <p:ph type="dt" sz="half" idx="10"/>
          </p:nvPr>
        </p:nvSpPr>
        <p:spPr/>
        <p:txBody>
          <a:bodyPr/>
          <a:lstStyle/>
          <a:p>
            <a:fld id="{4251665B-C24A-4702-B522-6A4334602E03}" type="datetimeFigureOut">
              <a:rPr lang="en-US" smtClean="0"/>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es-ES_tradnl" smtClean="0"/>
              <a:t>Click to edit Master title style</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smtClean="0"/>
              <a:t>Click to edit Master title style</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5" name="Date Placeholder 4"/>
          <p:cNvSpPr>
            <a:spLocks noGrp="1"/>
          </p:cNvSpPr>
          <p:nvPr>
            <p:ph type="dt" sz="half" idx="10"/>
          </p:nvPr>
        </p:nvSpPr>
        <p:spPr/>
        <p:txBody>
          <a:bodyPr/>
          <a:lstStyle/>
          <a:p>
            <a:fld id="{4251665B-C24A-4702-B522-6A4334602E03}" type="datetimeFigureOut">
              <a:rPr lang="en-US" smtClean="0"/>
              <a:t>9/28/2018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es-ES_tradnl" smtClean="0"/>
              <a:t>Click to edit Master title style</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7" name="Date Placeholder 6"/>
          <p:cNvSpPr>
            <a:spLocks noGrp="1"/>
          </p:cNvSpPr>
          <p:nvPr>
            <p:ph type="dt" sz="half" idx="10"/>
          </p:nvPr>
        </p:nvSpPr>
        <p:spPr/>
        <p:txBody>
          <a:bodyPr/>
          <a:lstStyle/>
          <a:p>
            <a:fld id="{4251665B-C24A-4702-B522-6A4334602E03}" type="datetimeFigureOut">
              <a:rPr lang="en-US" smtClean="0"/>
              <a:t>9/28/2018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smtClean="0"/>
              <a:t>Click to edit Master title style</a:t>
            </a:r>
            <a:endParaRPr/>
          </a:p>
        </p:txBody>
      </p:sp>
      <p:sp>
        <p:nvSpPr>
          <p:cNvPr id="3" name="Date Placeholder 2"/>
          <p:cNvSpPr>
            <a:spLocks noGrp="1"/>
          </p:cNvSpPr>
          <p:nvPr>
            <p:ph type="dt" sz="half" idx="10"/>
          </p:nvPr>
        </p:nvSpPr>
        <p:spPr/>
        <p:txBody>
          <a:bodyPr/>
          <a:lstStyle/>
          <a:p>
            <a:fld id="{4251665B-C24A-4702-B522-6A4334602E03}" type="datetimeFigureOut">
              <a:rPr lang="en-US" smtClean="0"/>
              <a:t>9/28/2018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1665B-C24A-4702-B522-6A4334602E03}" type="datetimeFigureOut">
              <a:rPr lang="en-US" smtClean="0"/>
              <a:t>9/28/2018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D889E0-CAB2-4699-909D-B9A88D47ACBE}" type="slidenum">
              <a:rPr lang="en-US" smtClean="0"/>
              <a:t>‹Nº›</a:t>
            </a:fld>
            <a:endParaRPr lang="en-US"/>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4251665B-C24A-4702-B522-6A4334602E03}" type="datetimeFigureOut">
              <a:rPr lang="en-US" smtClean="0"/>
              <a:t>9/28/2018</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5FD889E0-CAB2-4699-909D-B9A88D47ACBE}" type="slidenum">
              <a:rPr lang="en-US" smtClean="0"/>
              <a:t>‹Nº›</a:t>
            </a:fld>
            <a:endParaRPr lang="en-US"/>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es-ES_tradnl" smtClean="0"/>
              <a:t>Click to edit Master title style</a:t>
            </a: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9.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hyperlink" Target="https://cvc.cervantes.es/ense&#241;anza/biblioteca_ele/diccio_ele/"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dialnet.unirioja.es/servlet/articulo?codigo=2983568"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ACLEN"/>
          <p:cNvPicPr>
            <a:picLocks noChangeAspect="1" noChangeArrowheads="1"/>
          </p:cNvPicPr>
          <p:nvPr/>
        </p:nvPicPr>
        <p:blipFill>
          <a:blip r:embed="rId2" cstate="email">
            <a:clrChange>
              <a:clrFrom>
                <a:srgbClr val="FFFFFF"/>
              </a:clrFrom>
              <a:clrTo>
                <a:srgbClr val="FFFFFF">
                  <a:alpha val="0"/>
                </a:srgbClr>
              </a:clrTo>
            </a:clrChange>
            <a:grayscl/>
            <a:extLst>
              <a:ext uri="{28A0092B-C50C-407E-A947-70E740481C1C}">
                <a14:useLocalDpi xmlns:a14="http://schemas.microsoft.com/office/drawing/2010/main" val="0"/>
              </a:ext>
            </a:extLst>
          </a:blip>
          <a:srcRect/>
          <a:stretch>
            <a:fillRect/>
          </a:stretch>
        </p:blipFill>
        <p:spPr bwMode="auto">
          <a:xfrm>
            <a:off x="7225646" y="777125"/>
            <a:ext cx="1506517" cy="14039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n 2" descr="F:\UAEM Logo Pres.gif"/>
          <p:cNvPicPr>
            <a:picLocks noChangeAspect="1" noChangeArrowheads="1"/>
          </p:cNvPicPr>
          <p:nvPr/>
        </p:nvPicPr>
        <p:blipFill>
          <a:blip r:embed="rId3" cstate="email">
            <a:grayscl/>
            <a:extLst>
              <a:ext uri="{BEBA8EAE-BF5A-486C-A8C5-ECC9F3942E4B}">
                <a14:imgProps xmlns:a14="http://schemas.microsoft.com/office/drawing/2010/main">
                  <a14:imgLayer r:embed="rId4">
                    <a14:imgEffect>
                      <a14:colorTemperature colorTemp="11200"/>
                    </a14:imgEffect>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425485" y="777125"/>
            <a:ext cx="1502242" cy="132297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uadroTexto 3"/>
          <p:cNvSpPr txBox="1"/>
          <p:nvPr/>
        </p:nvSpPr>
        <p:spPr>
          <a:xfrm>
            <a:off x="641446" y="1789612"/>
            <a:ext cx="7833814" cy="4278094"/>
          </a:xfrm>
          <a:prstGeom prst="rect">
            <a:avLst/>
          </a:prstGeom>
          <a:noFill/>
        </p:spPr>
        <p:txBody>
          <a:bodyPr wrap="square" rtlCol="0">
            <a:spAutoFit/>
          </a:bodyPr>
          <a:lstStyle/>
          <a:p>
            <a:pPr algn="ctr"/>
            <a:r>
              <a:rPr lang="es-ES" sz="2400" dirty="0" smtClean="0"/>
              <a:t>Universidad Autónoma del Estado de México</a:t>
            </a:r>
          </a:p>
          <a:p>
            <a:pPr algn="ctr"/>
            <a:endParaRPr lang="es-ES" sz="1600" dirty="0"/>
          </a:p>
          <a:p>
            <a:pPr algn="ctr"/>
            <a:r>
              <a:rPr lang="es-ES" sz="2400" dirty="0" smtClean="0"/>
              <a:t>Facultad de Lenguas</a:t>
            </a:r>
          </a:p>
          <a:p>
            <a:pPr algn="ctr"/>
            <a:endParaRPr lang="es-ES" sz="1600" dirty="0"/>
          </a:p>
          <a:p>
            <a:pPr algn="ctr"/>
            <a:r>
              <a:rPr lang="es-ES" sz="2400" dirty="0" smtClean="0"/>
              <a:t>Licenciatura en Lenguas </a:t>
            </a:r>
          </a:p>
          <a:p>
            <a:pPr algn="ctr"/>
            <a:endParaRPr lang="es-ES" sz="1600" dirty="0"/>
          </a:p>
          <a:p>
            <a:pPr algn="ctr"/>
            <a:r>
              <a:rPr lang="es-ES" sz="2400" dirty="0" smtClean="0"/>
              <a:t>Material </a:t>
            </a:r>
            <a:r>
              <a:rPr lang="es-ES" sz="2400" dirty="0" err="1" smtClean="0"/>
              <a:t>proyectable</a:t>
            </a:r>
            <a:r>
              <a:rPr lang="es-ES" sz="2400" dirty="0" smtClean="0"/>
              <a:t> sólo visión</a:t>
            </a:r>
          </a:p>
          <a:p>
            <a:pPr algn="ctr"/>
            <a:endParaRPr lang="es-ES" sz="1600" dirty="0"/>
          </a:p>
          <a:p>
            <a:pPr algn="ctr"/>
            <a:r>
              <a:rPr lang="es-ES" sz="2400" dirty="0" smtClean="0"/>
              <a:t>UA: Historia de la metodología de la enseñanza de lenguas</a:t>
            </a:r>
          </a:p>
          <a:p>
            <a:pPr algn="ctr"/>
            <a:endParaRPr lang="es-ES" sz="1600" dirty="0"/>
          </a:p>
          <a:p>
            <a:pPr algn="ctr"/>
            <a:r>
              <a:rPr lang="es-ES" sz="2400" dirty="0" smtClean="0"/>
              <a:t>M</a:t>
            </a:r>
            <a:r>
              <a:rPr lang="es-ES" sz="2400" dirty="0" smtClean="0"/>
              <a:t>étodo gramática-traducción y método directo</a:t>
            </a:r>
            <a:endParaRPr lang="es-ES" sz="2400" dirty="0" smtClean="0"/>
          </a:p>
          <a:p>
            <a:pPr algn="ctr"/>
            <a:endParaRPr lang="es-ES" sz="2400" dirty="0"/>
          </a:p>
          <a:p>
            <a:pPr algn="ctr"/>
            <a:r>
              <a:rPr lang="es-ES" sz="2400" dirty="0" smtClean="0"/>
              <a:t>María Guadalupe Peña Rodríguez</a:t>
            </a:r>
            <a:endParaRPr lang="es-ES" sz="2400" dirty="0"/>
          </a:p>
        </p:txBody>
      </p:sp>
    </p:spTree>
    <p:extLst>
      <p:ext uri="{BB962C8B-B14F-4D97-AF65-F5344CB8AC3E}">
        <p14:creationId xmlns:p14="http://schemas.microsoft.com/office/powerpoint/2010/main" val="18727001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La lengua</a:t>
            </a:r>
            <a:endParaRPr lang="es-ES" dirty="0"/>
          </a:p>
        </p:txBody>
      </p:sp>
      <p:sp>
        <p:nvSpPr>
          <p:cNvPr id="3" name="Marcador de contenido 2"/>
          <p:cNvSpPr>
            <a:spLocks noGrp="1"/>
          </p:cNvSpPr>
          <p:nvPr>
            <p:ph idx="1"/>
          </p:nvPr>
        </p:nvSpPr>
        <p:spPr/>
        <p:txBody>
          <a:bodyPr/>
          <a:lstStyle/>
          <a:p>
            <a:pPr algn="just"/>
            <a:r>
              <a:rPr lang="es-ES" dirty="0" smtClean="0"/>
              <a:t>Las habilidades privilegiadas son la lectura y la escritura, vinculadas al tema estudiado.</a:t>
            </a:r>
          </a:p>
          <a:p>
            <a:pPr algn="just"/>
            <a:r>
              <a:rPr lang="es-ES" dirty="0" smtClean="0"/>
              <a:t>La comprensión y producción oral quedan en segundo lugar.</a:t>
            </a:r>
          </a:p>
          <a:p>
            <a:pPr algn="just"/>
            <a:r>
              <a:rPr lang="es-ES" b="1" dirty="0" smtClean="0">
                <a:solidFill>
                  <a:srgbClr val="FF0000"/>
                </a:solidFill>
              </a:rPr>
              <a:t>Evaluación: </a:t>
            </a:r>
            <a:r>
              <a:rPr lang="es-ES" dirty="0" smtClean="0">
                <a:solidFill>
                  <a:schemeClr val="tx1"/>
                </a:solidFill>
              </a:rPr>
              <a:t>traducción de textos L1 →← L2, cuestionamientos sobre la cultura extranjera, ejercicios aplicando las reglas de gramática aprendidas </a:t>
            </a:r>
            <a:endParaRPr lang="es-ES" b="1" dirty="0">
              <a:solidFill>
                <a:srgbClr val="FF0000"/>
              </a:solidFill>
            </a:endParaRPr>
          </a:p>
        </p:txBody>
      </p:sp>
    </p:spTree>
    <p:extLst>
      <p:ext uri="{BB962C8B-B14F-4D97-AF65-F5344CB8AC3E}">
        <p14:creationId xmlns:p14="http://schemas.microsoft.com/office/powerpoint/2010/main" val="108754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La lengua</a:t>
            </a:r>
            <a:endParaRPr lang="es-ES" dirty="0"/>
          </a:p>
        </p:txBody>
      </p:sp>
      <p:sp>
        <p:nvSpPr>
          <p:cNvPr id="4" name="Marcador de texto 3"/>
          <p:cNvSpPr>
            <a:spLocks noGrp="1"/>
          </p:cNvSpPr>
          <p:nvPr>
            <p:ph type="body" idx="1"/>
          </p:nvPr>
        </p:nvSpPr>
        <p:spPr/>
        <p:txBody>
          <a:bodyPr/>
          <a:lstStyle/>
          <a:p>
            <a:r>
              <a:rPr lang="es-ES" dirty="0" smtClean="0"/>
              <a:t>Naturaleza de la lengua</a:t>
            </a:r>
            <a:endParaRPr lang="es-ES" dirty="0"/>
          </a:p>
        </p:txBody>
      </p:sp>
      <p:sp>
        <p:nvSpPr>
          <p:cNvPr id="5" name="Marcador de contenido 4"/>
          <p:cNvSpPr>
            <a:spLocks noGrp="1"/>
          </p:cNvSpPr>
          <p:nvPr>
            <p:ph sz="half" idx="2"/>
          </p:nvPr>
        </p:nvSpPr>
        <p:spPr/>
        <p:txBody>
          <a:bodyPr/>
          <a:lstStyle/>
          <a:p>
            <a:pPr algn="just"/>
            <a:r>
              <a:rPr lang="es-ES" dirty="0" smtClean="0"/>
              <a:t>Conjunto de reglas y excepciones observables en frases o textos (Martín, 2009).</a:t>
            </a:r>
          </a:p>
          <a:p>
            <a:pPr algn="just"/>
            <a:r>
              <a:rPr lang="es-ES" dirty="0" smtClean="0"/>
              <a:t>Las estructuras lingüística (morfología, sintaxis) ocupan un lugar preponderante. </a:t>
            </a:r>
            <a:endParaRPr lang="es-ES" dirty="0"/>
          </a:p>
        </p:txBody>
      </p:sp>
      <p:sp>
        <p:nvSpPr>
          <p:cNvPr id="6" name="Marcador de texto 5"/>
          <p:cNvSpPr>
            <a:spLocks noGrp="1"/>
          </p:cNvSpPr>
          <p:nvPr>
            <p:ph type="body" sz="quarter" idx="3"/>
          </p:nvPr>
        </p:nvSpPr>
        <p:spPr/>
        <p:txBody>
          <a:bodyPr/>
          <a:lstStyle/>
          <a:p>
            <a:r>
              <a:rPr lang="es-ES" dirty="0" smtClean="0"/>
              <a:t>Naturaleza de la cultura</a:t>
            </a:r>
            <a:endParaRPr lang="es-ES" dirty="0"/>
          </a:p>
        </p:txBody>
      </p:sp>
      <p:sp>
        <p:nvSpPr>
          <p:cNvPr id="7" name="Marcador de contenido 6"/>
          <p:cNvSpPr>
            <a:spLocks noGrp="1"/>
          </p:cNvSpPr>
          <p:nvPr>
            <p:ph sz="quarter" idx="4"/>
          </p:nvPr>
        </p:nvSpPr>
        <p:spPr/>
        <p:txBody>
          <a:bodyPr>
            <a:normAutofit lnSpcReduction="10000"/>
          </a:bodyPr>
          <a:lstStyle/>
          <a:p>
            <a:pPr algn="just"/>
            <a:r>
              <a:rPr lang="es-ES" dirty="0" smtClean="0"/>
              <a:t>C2: literatura y bellas artes: pintura, música, escritura, etc.</a:t>
            </a:r>
          </a:p>
          <a:p>
            <a:pPr algn="just"/>
            <a:r>
              <a:rPr lang="es-ES" dirty="0" smtClean="0"/>
              <a:t>La lengua literaria escrita es considerada superior a la lengua oral.</a:t>
            </a:r>
          </a:p>
          <a:p>
            <a:pPr algn="just"/>
            <a:r>
              <a:rPr lang="es-ES" dirty="0" smtClean="0"/>
              <a:t>La iniciación de la C2 es por medio de la traducción de textos.</a:t>
            </a:r>
            <a:endParaRPr lang="es-ES" dirty="0"/>
          </a:p>
        </p:txBody>
      </p:sp>
    </p:spTree>
    <p:extLst>
      <p:ext uri="{BB962C8B-B14F-4D97-AF65-F5344CB8AC3E}">
        <p14:creationId xmlns:p14="http://schemas.microsoft.com/office/powerpoint/2010/main" val="9229274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El aprendizaje</a:t>
            </a:r>
            <a:endParaRPr lang="es-ES" dirty="0"/>
          </a:p>
        </p:txBody>
      </p:sp>
      <p:sp>
        <p:nvSpPr>
          <p:cNvPr id="4" name="Marcador de texto 3"/>
          <p:cNvSpPr>
            <a:spLocks noGrp="1"/>
          </p:cNvSpPr>
          <p:nvPr>
            <p:ph type="body" idx="1"/>
          </p:nvPr>
        </p:nvSpPr>
        <p:spPr/>
        <p:txBody>
          <a:bodyPr/>
          <a:lstStyle/>
          <a:p>
            <a:r>
              <a:rPr lang="es-ES" dirty="0" smtClean="0"/>
              <a:t>Naturaleza del aprendizaje</a:t>
            </a:r>
            <a:endParaRPr lang="es-ES" dirty="0"/>
          </a:p>
        </p:txBody>
      </p:sp>
      <p:sp>
        <p:nvSpPr>
          <p:cNvPr id="5" name="Marcador de contenido 4"/>
          <p:cNvSpPr>
            <a:spLocks noGrp="1"/>
          </p:cNvSpPr>
          <p:nvPr>
            <p:ph sz="half" idx="2"/>
          </p:nvPr>
        </p:nvSpPr>
        <p:spPr/>
        <p:txBody>
          <a:bodyPr/>
          <a:lstStyle/>
          <a:p>
            <a:pPr algn="just"/>
            <a:r>
              <a:rPr lang="es-ES" dirty="0" smtClean="0"/>
              <a:t>El aprendizaje de una L2 es visto como una actividad intelectual que consiste en aprender y memorizar reglas y ejemplos en vista de un eventual dominio de la morfología y sintaxis de la L2 (Germain, 1993).</a:t>
            </a:r>
            <a:endParaRPr lang="es-ES" dirty="0"/>
          </a:p>
        </p:txBody>
      </p:sp>
      <p:sp>
        <p:nvSpPr>
          <p:cNvPr id="6" name="Marcador de texto 5"/>
          <p:cNvSpPr>
            <a:spLocks noGrp="1"/>
          </p:cNvSpPr>
          <p:nvPr>
            <p:ph type="body" sz="quarter" idx="3"/>
          </p:nvPr>
        </p:nvSpPr>
        <p:spPr/>
        <p:txBody>
          <a:bodyPr/>
          <a:lstStyle/>
          <a:p>
            <a:r>
              <a:rPr lang="es-ES" dirty="0" smtClean="0"/>
              <a:t>Papel del alumno</a:t>
            </a:r>
            <a:endParaRPr lang="es-ES" dirty="0"/>
          </a:p>
        </p:txBody>
      </p:sp>
      <p:sp>
        <p:nvSpPr>
          <p:cNvPr id="7" name="Marcador de contenido 6"/>
          <p:cNvSpPr>
            <a:spLocks noGrp="1"/>
          </p:cNvSpPr>
          <p:nvPr>
            <p:ph sz="quarter" idx="4"/>
          </p:nvPr>
        </p:nvSpPr>
        <p:spPr/>
        <p:txBody>
          <a:bodyPr/>
          <a:lstStyle/>
          <a:p>
            <a:pPr algn="just"/>
            <a:r>
              <a:rPr lang="es-ES" dirty="0" smtClean="0"/>
              <a:t>Memorizar la conjugación verbal al igual que listas de vocabulario.</a:t>
            </a:r>
            <a:endParaRPr lang="es-ES" dirty="0"/>
          </a:p>
        </p:txBody>
      </p:sp>
    </p:spTree>
    <p:extLst>
      <p:ext uri="{BB962C8B-B14F-4D97-AF65-F5344CB8AC3E}">
        <p14:creationId xmlns:p14="http://schemas.microsoft.com/office/powerpoint/2010/main" val="4047947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La enseñanza</a:t>
            </a:r>
            <a:endParaRPr lang="es-ES" dirty="0"/>
          </a:p>
        </p:txBody>
      </p:sp>
      <p:sp>
        <p:nvSpPr>
          <p:cNvPr id="3" name="Marcador de texto 2"/>
          <p:cNvSpPr>
            <a:spLocks noGrp="1"/>
          </p:cNvSpPr>
          <p:nvPr>
            <p:ph type="body" idx="1"/>
          </p:nvPr>
        </p:nvSpPr>
        <p:spPr>
          <a:xfrm>
            <a:off x="403412" y="1735138"/>
            <a:ext cx="3931920" cy="421208"/>
          </a:xfrm>
        </p:spPr>
        <p:txBody>
          <a:bodyPr/>
          <a:lstStyle/>
          <a:p>
            <a:r>
              <a:rPr lang="es-ES" dirty="0" smtClean="0"/>
              <a:t>Papel del profesor</a:t>
            </a:r>
            <a:endParaRPr lang="es-ES" dirty="0"/>
          </a:p>
        </p:txBody>
      </p:sp>
      <p:sp>
        <p:nvSpPr>
          <p:cNvPr id="4" name="Marcador de contenido 3"/>
          <p:cNvSpPr>
            <a:spLocks noGrp="1"/>
          </p:cNvSpPr>
          <p:nvPr>
            <p:ph sz="half" idx="2"/>
          </p:nvPr>
        </p:nvSpPr>
        <p:spPr>
          <a:xfrm>
            <a:off x="403412" y="2336814"/>
            <a:ext cx="3931920" cy="4173168"/>
          </a:xfrm>
        </p:spPr>
        <p:txBody>
          <a:bodyPr>
            <a:normAutofit fontScale="85000" lnSpcReduction="20000"/>
          </a:bodyPr>
          <a:lstStyle/>
          <a:p>
            <a:pPr algn="just"/>
            <a:r>
              <a:rPr lang="es-ES" dirty="0"/>
              <a:t>F</a:t>
            </a:r>
            <a:r>
              <a:rPr lang="es-ES" dirty="0" smtClean="0"/>
              <a:t>igura dominante en el salón de clases.</a:t>
            </a:r>
          </a:p>
          <a:p>
            <a:pPr algn="just"/>
            <a:r>
              <a:rPr lang="es-ES" dirty="0" smtClean="0"/>
              <a:t>Titular del saber (respuesta correcta) y de autoridad.</a:t>
            </a:r>
          </a:p>
          <a:p>
            <a:pPr algn="just"/>
            <a:r>
              <a:rPr lang="es-ES" dirty="0" smtClean="0"/>
              <a:t>El alumno debe hacer lo que el profesor pida.</a:t>
            </a:r>
          </a:p>
          <a:p>
            <a:pPr algn="just"/>
            <a:r>
              <a:rPr lang="es-ES" dirty="0" smtClean="0"/>
              <a:t>Elegir los textos y pedir que los estudien, preparar preguntas para verificar la comprensión de los textos, preparar ejercicios.</a:t>
            </a:r>
          </a:p>
          <a:p>
            <a:pPr algn="just"/>
            <a:r>
              <a:rPr lang="es-ES" dirty="0" smtClean="0"/>
              <a:t>Asignar tareas (en caso necesario, dar la respuesta).</a:t>
            </a:r>
          </a:p>
          <a:p>
            <a:pPr algn="just"/>
            <a:endParaRPr lang="es-ES" dirty="0" smtClean="0"/>
          </a:p>
          <a:p>
            <a:endParaRPr lang="es-ES" dirty="0" smtClean="0"/>
          </a:p>
          <a:p>
            <a:endParaRPr lang="es-ES" dirty="0"/>
          </a:p>
        </p:txBody>
      </p:sp>
      <p:sp>
        <p:nvSpPr>
          <p:cNvPr id="5" name="Marcador de texto 4"/>
          <p:cNvSpPr>
            <a:spLocks noGrp="1"/>
          </p:cNvSpPr>
          <p:nvPr>
            <p:ph type="body" sz="quarter" idx="3"/>
          </p:nvPr>
        </p:nvSpPr>
        <p:spPr>
          <a:xfrm>
            <a:off x="4779495" y="1735138"/>
            <a:ext cx="3931920" cy="421208"/>
          </a:xfrm>
        </p:spPr>
        <p:txBody>
          <a:bodyPr/>
          <a:lstStyle/>
          <a:p>
            <a:r>
              <a:rPr lang="es-ES" dirty="0" smtClean="0"/>
              <a:t>El material didáctico</a:t>
            </a:r>
            <a:endParaRPr lang="es-ES" dirty="0"/>
          </a:p>
        </p:txBody>
      </p:sp>
      <p:sp>
        <p:nvSpPr>
          <p:cNvPr id="6" name="Marcador de contenido 5"/>
          <p:cNvSpPr>
            <a:spLocks noGrp="1"/>
          </p:cNvSpPr>
          <p:nvPr>
            <p:ph sz="quarter" idx="4"/>
          </p:nvPr>
        </p:nvSpPr>
        <p:spPr/>
        <p:txBody>
          <a:bodyPr/>
          <a:lstStyle/>
          <a:p>
            <a:r>
              <a:rPr lang="es-ES" dirty="0" smtClean="0"/>
              <a:t>Textos Literarios</a:t>
            </a:r>
            <a:endParaRPr lang="es-ES" dirty="0"/>
          </a:p>
        </p:txBody>
      </p:sp>
    </p:spTree>
    <p:extLst>
      <p:ext uri="{BB962C8B-B14F-4D97-AF65-F5344CB8AC3E}">
        <p14:creationId xmlns:p14="http://schemas.microsoft.com/office/powerpoint/2010/main" val="38872040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La relación pedagógica</a:t>
            </a:r>
            <a:endParaRPr lang="es-ES" dirty="0"/>
          </a:p>
        </p:txBody>
      </p:sp>
      <p:sp>
        <p:nvSpPr>
          <p:cNvPr id="7" name="Marcador de contenido 6"/>
          <p:cNvSpPr>
            <a:spLocks noGrp="1"/>
          </p:cNvSpPr>
          <p:nvPr>
            <p:ph idx="1"/>
          </p:nvPr>
        </p:nvSpPr>
        <p:spPr/>
        <p:txBody>
          <a:bodyPr/>
          <a:lstStyle/>
          <a:p>
            <a:pPr marL="0" indent="0">
              <a:buNone/>
            </a:pPr>
            <a:r>
              <a:rPr lang="es-ES" dirty="0" smtClean="0"/>
              <a:t>Relación didáctica:</a:t>
            </a:r>
          </a:p>
          <a:p>
            <a:pPr algn="just"/>
            <a:r>
              <a:rPr lang="es-ES" dirty="0" smtClean="0"/>
              <a:t>Selección del contenido: El vocabulario que se enseña proviene de los textos literarios. La elección de los textos no se realiza en función del grado de dificultad de la L2 sino del valor literario atribuido a los mismos (Germain, 1993).</a:t>
            </a:r>
          </a:p>
        </p:txBody>
      </p:sp>
    </p:spTree>
    <p:extLst>
      <p:ext uri="{BB962C8B-B14F-4D97-AF65-F5344CB8AC3E}">
        <p14:creationId xmlns:p14="http://schemas.microsoft.com/office/powerpoint/2010/main" val="22212665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La relación pedagógica</a:t>
            </a:r>
          </a:p>
        </p:txBody>
      </p:sp>
      <p:sp>
        <p:nvSpPr>
          <p:cNvPr id="3" name="Marcador de contenido 2"/>
          <p:cNvSpPr>
            <a:spLocks noGrp="1"/>
          </p:cNvSpPr>
          <p:nvPr>
            <p:ph idx="1"/>
          </p:nvPr>
        </p:nvSpPr>
        <p:spPr/>
        <p:txBody>
          <a:bodyPr/>
          <a:lstStyle/>
          <a:p>
            <a:pPr algn="just"/>
            <a:r>
              <a:rPr lang="es-ES" dirty="0"/>
              <a:t>Organización del contenido</a:t>
            </a:r>
            <a:r>
              <a:rPr lang="es-ES" dirty="0" smtClean="0"/>
              <a:t>: Cada unidad de enseñanza se organiza alrededor de un punto de gramática, ilustrado en el texto elegido. No hay un principio de organización o progresión de los elementos lingüísticos.</a:t>
            </a:r>
            <a:endParaRPr lang="es-ES" dirty="0"/>
          </a:p>
        </p:txBody>
      </p:sp>
    </p:spTree>
    <p:extLst>
      <p:ext uri="{BB962C8B-B14F-4D97-AF65-F5344CB8AC3E}">
        <p14:creationId xmlns:p14="http://schemas.microsoft.com/office/powerpoint/2010/main" val="37641688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La relación pedagógica</a:t>
            </a:r>
          </a:p>
        </p:txBody>
      </p:sp>
      <p:sp>
        <p:nvSpPr>
          <p:cNvPr id="3" name="Marcador de contenido 2"/>
          <p:cNvSpPr>
            <a:spLocks noGrp="1"/>
          </p:cNvSpPr>
          <p:nvPr>
            <p:ph idx="1"/>
          </p:nvPr>
        </p:nvSpPr>
        <p:spPr/>
        <p:txBody>
          <a:bodyPr>
            <a:normAutofit lnSpcReduction="10000"/>
          </a:bodyPr>
          <a:lstStyle/>
          <a:p>
            <a:pPr marL="0" indent="0">
              <a:buNone/>
            </a:pPr>
            <a:r>
              <a:rPr lang="es-ES" dirty="0"/>
              <a:t>Presentación del contenido</a:t>
            </a:r>
            <a:r>
              <a:rPr lang="es-ES" dirty="0" smtClean="0"/>
              <a:t>:</a:t>
            </a:r>
          </a:p>
          <a:p>
            <a:pPr algn="just"/>
            <a:r>
              <a:rPr lang="es-ES" dirty="0" smtClean="0"/>
              <a:t>El vocabulario se aprende de  memoria</a:t>
            </a:r>
          </a:p>
          <a:p>
            <a:pPr algn="just"/>
            <a:r>
              <a:rPr lang="es-ES" dirty="0" smtClean="0"/>
              <a:t>El significado de palabras se conoce a través de la traducción.</a:t>
            </a:r>
          </a:p>
          <a:p>
            <a:pPr algn="just"/>
            <a:r>
              <a:rPr lang="es-ES" dirty="0" smtClean="0"/>
              <a:t>La gramática se enseña de forma explícita (explicación de reglas a través de un metalenguaje)</a:t>
            </a:r>
          </a:p>
          <a:p>
            <a:pPr algn="just"/>
            <a:r>
              <a:rPr lang="es-ES" dirty="0" smtClean="0"/>
              <a:t>Las reglas de gramática se enseñan antes que los casos de aplicación y posteriormente hay ejercicios.</a:t>
            </a:r>
          </a:p>
          <a:p>
            <a:pPr algn="just"/>
            <a:endParaRPr lang="es-ES" dirty="0"/>
          </a:p>
        </p:txBody>
      </p:sp>
    </p:spTree>
    <p:extLst>
      <p:ext uri="{BB962C8B-B14F-4D97-AF65-F5344CB8AC3E}">
        <p14:creationId xmlns:p14="http://schemas.microsoft.com/office/powerpoint/2010/main" val="25709278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La relación pedagógica</a:t>
            </a:r>
            <a:endParaRPr lang="es-ES" dirty="0"/>
          </a:p>
        </p:txBody>
      </p:sp>
      <p:sp>
        <p:nvSpPr>
          <p:cNvPr id="7" name="Marcador de contenido 6"/>
          <p:cNvSpPr>
            <a:spLocks noGrp="1"/>
          </p:cNvSpPr>
          <p:nvPr>
            <p:ph idx="1"/>
          </p:nvPr>
        </p:nvSpPr>
        <p:spPr/>
        <p:txBody>
          <a:bodyPr/>
          <a:lstStyle/>
          <a:p>
            <a:pPr marL="0" indent="0">
              <a:buNone/>
            </a:pPr>
            <a:r>
              <a:rPr lang="es-ES" dirty="0" smtClean="0"/>
              <a:t>Relación de aprendizaje:</a:t>
            </a:r>
            <a:endParaRPr lang="es-ES" dirty="0"/>
          </a:p>
          <a:p>
            <a:pPr algn="just"/>
            <a:r>
              <a:rPr lang="es-ES" dirty="0" smtClean="0"/>
              <a:t>Papel de la L1: La lengua de comunicación es la L1, tanto para las instrucciones como para las explicaciones.</a:t>
            </a:r>
          </a:p>
          <a:p>
            <a:pPr algn="just"/>
            <a:r>
              <a:rPr lang="es-ES" dirty="0" smtClean="0"/>
              <a:t>Actividades pedagógicas: Se trata sobre todo de ejercicios de traducción.</a:t>
            </a:r>
          </a:p>
        </p:txBody>
      </p:sp>
    </p:spTree>
    <p:extLst>
      <p:ext uri="{BB962C8B-B14F-4D97-AF65-F5344CB8AC3E}">
        <p14:creationId xmlns:p14="http://schemas.microsoft.com/office/powerpoint/2010/main" val="27429243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La relación pedagógica</a:t>
            </a:r>
            <a:endParaRPr lang="es-ES" dirty="0"/>
          </a:p>
        </p:txBody>
      </p:sp>
      <p:sp>
        <p:nvSpPr>
          <p:cNvPr id="7" name="Marcador de contenido 6"/>
          <p:cNvSpPr>
            <a:spLocks noGrp="1"/>
          </p:cNvSpPr>
          <p:nvPr>
            <p:ph idx="1"/>
          </p:nvPr>
        </p:nvSpPr>
        <p:spPr/>
        <p:txBody>
          <a:bodyPr/>
          <a:lstStyle/>
          <a:p>
            <a:pPr marL="0" indent="0">
              <a:buNone/>
            </a:pPr>
            <a:r>
              <a:rPr lang="es-ES" dirty="0" smtClean="0"/>
              <a:t>Relación de enseñanza:</a:t>
            </a:r>
          </a:p>
          <a:p>
            <a:pPr algn="just"/>
            <a:r>
              <a:rPr lang="es-ES" dirty="0" smtClean="0"/>
              <a:t>La interacción profesor-alumno: Tiene un sentido único, de profesor a alumno. La interacción alumno-alumno es inexistente.</a:t>
            </a:r>
          </a:p>
          <a:p>
            <a:pPr algn="just"/>
            <a:r>
              <a:rPr lang="es-ES" dirty="0" smtClean="0"/>
              <a:t>Tratamiento del error: El error no se tolera; es importante que el alumno de una respuesta precisa. En caso de error el maestro corrige el error y provee la respuesta correcta. </a:t>
            </a:r>
            <a:endParaRPr lang="es-ES" dirty="0"/>
          </a:p>
        </p:txBody>
      </p:sp>
    </p:spTree>
    <p:extLst>
      <p:ext uri="{BB962C8B-B14F-4D97-AF65-F5344CB8AC3E}">
        <p14:creationId xmlns:p14="http://schemas.microsoft.com/office/powerpoint/2010/main" val="32050283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r>
              <a:rPr lang="es-ES" dirty="0" smtClean="0"/>
              <a:t>Método directo</a:t>
            </a:r>
            <a:endParaRPr lang="es-ES" dirty="0"/>
          </a:p>
        </p:txBody>
      </p:sp>
      <p:sp>
        <p:nvSpPr>
          <p:cNvPr id="7" name="Marcador de contenido 6"/>
          <p:cNvSpPr>
            <a:spLocks noGrp="1"/>
          </p:cNvSpPr>
          <p:nvPr>
            <p:ph idx="1"/>
          </p:nvPr>
        </p:nvSpPr>
        <p:spPr/>
        <p:txBody>
          <a:bodyPr/>
          <a:lstStyle/>
          <a:p>
            <a:pPr algn="just"/>
            <a:endParaRPr lang="es-ES" dirty="0" smtClean="0"/>
          </a:p>
          <a:p>
            <a:pPr algn="just"/>
            <a:endParaRPr lang="es-ES" dirty="0"/>
          </a:p>
          <a:p>
            <a:pPr marL="0" indent="0" algn="just">
              <a:buNone/>
            </a:pPr>
            <a:r>
              <a:rPr lang="es-ES" dirty="0" smtClean="0"/>
              <a:t>Surge </a:t>
            </a:r>
            <a:r>
              <a:rPr lang="es-ES" dirty="0"/>
              <a:t>a partir de los movimientos o iniciativas de reforma contra el método de gramática-traducción, considerado ineficaz, modelado en lenguas muertas y orientado hacia la escritura </a:t>
            </a:r>
            <a:r>
              <a:rPr lang="es-ES" dirty="0" smtClean="0"/>
              <a:t>literaria (Germain 1993). </a:t>
            </a:r>
            <a:endParaRPr lang="es-ES" dirty="0"/>
          </a:p>
          <a:p>
            <a:pPr algn="just"/>
            <a:endParaRPr lang="es-ES" dirty="0"/>
          </a:p>
        </p:txBody>
      </p:sp>
      <p:sp>
        <p:nvSpPr>
          <p:cNvPr id="8" name="Marcador de texto 7"/>
          <p:cNvSpPr>
            <a:spLocks noGrp="1"/>
          </p:cNvSpPr>
          <p:nvPr>
            <p:ph type="body" sz="half" idx="2"/>
          </p:nvPr>
        </p:nvSpPr>
        <p:spPr/>
        <p:txBody>
          <a:bodyPr/>
          <a:lstStyle/>
          <a:p>
            <a:r>
              <a:rPr lang="es-ES" dirty="0"/>
              <a:t>El método directo se sitúa en la corriente de los enfoques naturales, es decir basados en la observación del aprendizaje de la </a:t>
            </a:r>
            <a:r>
              <a:rPr lang="es-ES" dirty="0" smtClean="0"/>
              <a:t>L1 (Centro Virtual Cervantes: 2018). </a:t>
            </a:r>
            <a:endParaRPr lang="es-ES" dirty="0"/>
          </a:p>
          <a:p>
            <a:endParaRPr lang="es-ES" dirty="0"/>
          </a:p>
        </p:txBody>
      </p:sp>
    </p:spTree>
    <p:extLst>
      <p:ext uri="{BB962C8B-B14F-4D97-AF65-F5344CB8AC3E}">
        <p14:creationId xmlns:p14="http://schemas.microsoft.com/office/powerpoint/2010/main" val="26287978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2066925" y="2133600"/>
            <a:ext cx="7077075" cy="3992563"/>
          </a:xfrm>
        </p:spPr>
        <p:txBody>
          <a:bodyPr>
            <a:normAutofit fontScale="92500" lnSpcReduction="20000"/>
          </a:bodyPr>
          <a:lstStyle/>
          <a:p>
            <a:pPr>
              <a:lnSpc>
                <a:spcPct val="110000"/>
              </a:lnSpc>
              <a:spcBef>
                <a:spcPts val="0"/>
              </a:spcBef>
            </a:pPr>
            <a:r>
              <a:rPr lang="es-ES" dirty="0" smtClean="0"/>
              <a:t>Área: Docencia</a:t>
            </a:r>
          </a:p>
          <a:p>
            <a:pPr>
              <a:lnSpc>
                <a:spcPct val="110000"/>
              </a:lnSpc>
              <a:spcBef>
                <a:spcPts val="0"/>
              </a:spcBef>
            </a:pPr>
            <a:r>
              <a:rPr lang="es-ES" dirty="0" smtClean="0"/>
              <a:t>Clave: L32015</a:t>
            </a:r>
          </a:p>
          <a:p>
            <a:pPr>
              <a:lnSpc>
                <a:spcPct val="110000"/>
              </a:lnSpc>
              <a:spcBef>
                <a:spcPts val="0"/>
              </a:spcBef>
            </a:pPr>
            <a:r>
              <a:rPr lang="es-ES" dirty="0" smtClean="0"/>
              <a:t>Horas teóricas: 4</a:t>
            </a:r>
          </a:p>
          <a:p>
            <a:pPr>
              <a:lnSpc>
                <a:spcPct val="110000"/>
              </a:lnSpc>
              <a:spcBef>
                <a:spcPts val="0"/>
              </a:spcBef>
            </a:pPr>
            <a:r>
              <a:rPr lang="es-ES" dirty="0" smtClean="0"/>
              <a:t>Horas práctica: 0 </a:t>
            </a:r>
          </a:p>
          <a:p>
            <a:pPr>
              <a:lnSpc>
                <a:spcPct val="110000"/>
              </a:lnSpc>
              <a:spcBef>
                <a:spcPts val="0"/>
              </a:spcBef>
            </a:pPr>
            <a:r>
              <a:rPr lang="es-ES" dirty="0" smtClean="0"/>
              <a:t>Créditos: 8</a:t>
            </a:r>
          </a:p>
          <a:p>
            <a:pPr>
              <a:lnSpc>
                <a:spcPct val="110000"/>
              </a:lnSpc>
              <a:spcBef>
                <a:spcPts val="0"/>
              </a:spcBef>
            </a:pPr>
            <a:r>
              <a:rPr lang="es-ES" dirty="0" smtClean="0"/>
              <a:t>Tipo de unidad de aprendizaje: Curso</a:t>
            </a:r>
          </a:p>
          <a:p>
            <a:pPr>
              <a:lnSpc>
                <a:spcPct val="110000"/>
              </a:lnSpc>
              <a:spcBef>
                <a:spcPts val="0"/>
              </a:spcBef>
            </a:pPr>
            <a:r>
              <a:rPr lang="es-ES" dirty="0" smtClean="0"/>
              <a:t>Carácter de la UA: Obligatorio</a:t>
            </a:r>
          </a:p>
          <a:p>
            <a:pPr>
              <a:lnSpc>
                <a:spcPct val="110000"/>
              </a:lnSpc>
              <a:spcBef>
                <a:spcPts val="0"/>
              </a:spcBef>
            </a:pPr>
            <a:r>
              <a:rPr lang="es-ES" dirty="0" smtClean="0"/>
              <a:t>Núcleo: Sustantivo</a:t>
            </a:r>
          </a:p>
          <a:p>
            <a:pPr>
              <a:lnSpc>
                <a:spcPct val="110000"/>
              </a:lnSpc>
              <a:spcBef>
                <a:spcPts val="0"/>
              </a:spcBef>
            </a:pPr>
            <a:r>
              <a:rPr lang="es-ES" dirty="0" smtClean="0"/>
              <a:t>Modalidad: Presencial</a:t>
            </a:r>
          </a:p>
          <a:p>
            <a:pPr>
              <a:lnSpc>
                <a:spcPct val="110000"/>
              </a:lnSpc>
              <a:spcBef>
                <a:spcPts val="0"/>
              </a:spcBef>
            </a:pPr>
            <a:r>
              <a:rPr lang="es-ES" dirty="0" smtClean="0"/>
              <a:t>Prerrequisito: No aplica</a:t>
            </a:r>
          </a:p>
          <a:p>
            <a:pPr>
              <a:lnSpc>
                <a:spcPct val="110000"/>
              </a:lnSpc>
              <a:spcBef>
                <a:spcPts val="0"/>
              </a:spcBef>
            </a:pPr>
            <a:r>
              <a:rPr lang="es-ES" dirty="0" smtClean="0"/>
              <a:t>UA antecedente: No aplica</a:t>
            </a:r>
          </a:p>
          <a:p>
            <a:pPr>
              <a:lnSpc>
                <a:spcPct val="110000"/>
              </a:lnSpc>
              <a:spcBef>
                <a:spcPts val="0"/>
              </a:spcBef>
            </a:pPr>
            <a:r>
              <a:rPr lang="es-ES" dirty="0" smtClean="0"/>
              <a:t>UA consecuente: No aplica</a:t>
            </a:r>
          </a:p>
        </p:txBody>
      </p:sp>
      <p:sp>
        <p:nvSpPr>
          <p:cNvPr id="2" name="Título 1"/>
          <p:cNvSpPr>
            <a:spLocks noGrp="1"/>
          </p:cNvSpPr>
          <p:nvPr>
            <p:ph type="title" idx="4294967295"/>
          </p:nvPr>
        </p:nvSpPr>
        <p:spPr>
          <a:xfrm>
            <a:off x="286603" y="630238"/>
            <a:ext cx="8574088" cy="968375"/>
          </a:xfrm>
        </p:spPr>
        <p:txBody>
          <a:bodyPr/>
          <a:lstStyle/>
          <a:p>
            <a:r>
              <a:rPr lang="es-ES" dirty="0" smtClean="0"/>
              <a:t>Datos de identificación la UA</a:t>
            </a:r>
            <a:endParaRPr lang="es-ES" dirty="0"/>
          </a:p>
        </p:txBody>
      </p:sp>
    </p:spTree>
    <p:extLst>
      <p:ext uri="{BB962C8B-B14F-4D97-AF65-F5344CB8AC3E}">
        <p14:creationId xmlns:p14="http://schemas.microsoft.com/office/powerpoint/2010/main" val="7335023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L</a:t>
            </a:r>
            <a:r>
              <a:rPr lang="es-ES" dirty="0" smtClean="0"/>
              <a:t>a lengua</a:t>
            </a:r>
            <a:endParaRPr lang="es-ES" dirty="0"/>
          </a:p>
        </p:txBody>
      </p:sp>
      <p:sp>
        <p:nvSpPr>
          <p:cNvPr id="3" name="Marcador de contenido 2"/>
          <p:cNvSpPr>
            <a:spLocks noGrp="1"/>
          </p:cNvSpPr>
          <p:nvPr>
            <p:ph idx="1"/>
          </p:nvPr>
        </p:nvSpPr>
        <p:spPr/>
        <p:txBody>
          <a:bodyPr>
            <a:normAutofit/>
          </a:bodyPr>
          <a:lstStyle/>
          <a:p>
            <a:pPr algn="just"/>
            <a:r>
              <a:rPr lang="es-ES" dirty="0" smtClean="0"/>
              <a:t>El objetivo general del método directo es aprender a utilizar la lengua para comunicarse: por ello, el alumno aprende no sólo a responder preguntas sino a plantearlas también.</a:t>
            </a:r>
          </a:p>
          <a:p>
            <a:pPr algn="just"/>
            <a:endParaRPr lang="es-ES" dirty="0"/>
          </a:p>
          <a:p>
            <a:pPr algn="just"/>
            <a:r>
              <a:rPr lang="es-ES" dirty="0" smtClean="0"/>
              <a:t>Se prepara al alumno para pensar automáticamente en la L2.</a:t>
            </a:r>
          </a:p>
        </p:txBody>
      </p:sp>
    </p:spTree>
    <p:extLst>
      <p:ext uri="{BB962C8B-B14F-4D97-AF65-F5344CB8AC3E}">
        <p14:creationId xmlns:p14="http://schemas.microsoft.com/office/powerpoint/2010/main" val="18000711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8941" y="825540"/>
            <a:ext cx="4069080" cy="530038"/>
          </a:xfrm>
        </p:spPr>
        <p:txBody>
          <a:bodyPr/>
          <a:lstStyle/>
          <a:p>
            <a:r>
              <a:rPr lang="es-ES" dirty="0"/>
              <a:t>La lengua</a:t>
            </a:r>
          </a:p>
        </p:txBody>
      </p:sp>
      <p:pic>
        <p:nvPicPr>
          <p:cNvPr id="5" name="Marcador de contenido 4"/>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4783138" y="2013568"/>
            <a:ext cx="4068762" cy="3013427"/>
          </a:xfrm>
        </p:spPr>
      </p:pic>
      <p:sp>
        <p:nvSpPr>
          <p:cNvPr id="4" name="Marcador de texto 3"/>
          <p:cNvSpPr>
            <a:spLocks noGrp="1"/>
          </p:cNvSpPr>
          <p:nvPr>
            <p:ph type="body" sz="half" idx="2"/>
          </p:nvPr>
        </p:nvSpPr>
        <p:spPr>
          <a:xfrm>
            <a:off x="268941" y="1355578"/>
            <a:ext cx="4069080" cy="5127109"/>
          </a:xfrm>
        </p:spPr>
        <p:txBody>
          <a:bodyPr>
            <a:normAutofit/>
          </a:bodyPr>
          <a:lstStyle/>
          <a:p>
            <a:pPr marL="285750" indent="-285750" algn="just">
              <a:buFont typeface="Arial" panose="020B0604020202020204" pitchFamily="34" charset="0"/>
              <a:buChar char="•"/>
            </a:pPr>
            <a:r>
              <a:rPr lang="es-ES" dirty="0"/>
              <a:t>4</a:t>
            </a:r>
            <a:r>
              <a:rPr lang="es-ES" dirty="0" smtClean="0"/>
              <a:t> </a:t>
            </a:r>
            <a:r>
              <a:rPr lang="es-ES" dirty="0"/>
              <a:t>habilidades, prioridad a la producción oral.</a:t>
            </a:r>
          </a:p>
          <a:p>
            <a:pPr marL="285750" indent="-285750" algn="just">
              <a:buFont typeface="Arial" panose="020B0604020202020204" pitchFamily="34" charset="0"/>
              <a:buChar char="•"/>
            </a:pPr>
            <a:r>
              <a:rPr lang="es-ES" dirty="0"/>
              <a:t>Especial cuidado a la pronunciación.</a:t>
            </a:r>
          </a:p>
          <a:p>
            <a:pPr marL="285750" indent="-285750" algn="just">
              <a:buFont typeface="Arial" panose="020B0604020202020204" pitchFamily="34" charset="0"/>
              <a:buChar char="•"/>
            </a:pPr>
            <a:r>
              <a:rPr lang="es-ES" dirty="0"/>
              <a:t>Leer y escribir son habilidades que se desarrollan después de aprender a hablar. </a:t>
            </a:r>
          </a:p>
          <a:p>
            <a:pPr marL="285750" indent="-285750" algn="just">
              <a:buFont typeface="Arial" panose="020B0604020202020204" pitchFamily="34" charset="0"/>
              <a:buChar char="•"/>
            </a:pPr>
            <a:r>
              <a:rPr lang="es-ES" dirty="0"/>
              <a:t>La producción escrita también es una habilidad importante que se enseña desde el inicio del curso pero subordinada de la producción oral. La producción escrita no se considera un sistema autónomo de comunicación</a:t>
            </a:r>
            <a:r>
              <a:rPr lang="es-ES" dirty="0" smtClean="0"/>
              <a:t>.</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smtClean="0"/>
              <a:t>La evaluación: uso de la lengua oral y escrita, ejemplo: una entrevista, redactar un párrafo un tema.</a:t>
            </a:r>
          </a:p>
          <a:p>
            <a:pPr marL="285750" indent="-285750" algn="just">
              <a:buFont typeface="Arial" panose="020B0604020202020204" pitchFamily="34" charset="0"/>
              <a:buChar char="•"/>
            </a:pPr>
            <a:endParaRPr lang="es-ES" dirty="0"/>
          </a:p>
          <a:p>
            <a:endParaRPr lang="es-ES" dirty="0"/>
          </a:p>
        </p:txBody>
      </p:sp>
    </p:spTree>
    <p:extLst>
      <p:ext uri="{BB962C8B-B14F-4D97-AF65-F5344CB8AC3E}">
        <p14:creationId xmlns:p14="http://schemas.microsoft.com/office/powerpoint/2010/main" val="11405550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L</a:t>
            </a:r>
            <a:r>
              <a:rPr lang="es-ES" dirty="0" smtClean="0"/>
              <a:t>a lengua</a:t>
            </a:r>
            <a:endParaRPr lang="es-ES" dirty="0"/>
          </a:p>
        </p:txBody>
      </p:sp>
      <p:sp>
        <p:nvSpPr>
          <p:cNvPr id="4" name="Marcador de texto 3"/>
          <p:cNvSpPr>
            <a:spLocks noGrp="1"/>
          </p:cNvSpPr>
          <p:nvPr>
            <p:ph type="body" idx="1"/>
          </p:nvPr>
        </p:nvSpPr>
        <p:spPr/>
        <p:txBody>
          <a:bodyPr/>
          <a:lstStyle/>
          <a:p>
            <a:r>
              <a:rPr lang="es-ES" dirty="0" smtClean="0"/>
              <a:t>Naturaleza de la lengua</a:t>
            </a:r>
            <a:endParaRPr lang="es-ES" dirty="0"/>
          </a:p>
        </p:txBody>
      </p:sp>
      <p:sp>
        <p:nvSpPr>
          <p:cNvPr id="5" name="Marcador de contenido 4"/>
          <p:cNvSpPr>
            <a:spLocks noGrp="1"/>
          </p:cNvSpPr>
          <p:nvPr>
            <p:ph sz="half" idx="2"/>
          </p:nvPr>
        </p:nvSpPr>
        <p:spPr/>
        <p:txBody>
          <a:bodyPr/>
          <a:lstStyle/>
          <a:p>
            <a:pPr algn="ctr"/>
            <a:r>
              <a:rPr lang="es-ES" dirty="0" smtClean="0"/>
              <a:t>Una lengua es un fenómeno oral y escrito. Por ello, la lengua que se estudia es la lengua de uso cotidiano, que se habla por hablantes nativos de la L2.</a:t>
            </a:r>
            <a:endParaRPr lang="es-ES" dirty="0"/>
          </a:p>
        </p:txBody>
      </p:sp>
      <p:sp>
        <p:nvSpPr>
          <p:cNvPr id="6" name="Marcador de texto 5"/>
          <p:cNvSpPr>
            <a:spLocks noGrp="1"/>
          </p:cNvSpPr>
          <p:nvPr>
            <p:ph type="body" sz="quarter" idx="3"/>
          </p:nvPr>
        </p:nvSpPr>
        <p:spPr/>
        <p:txBody>
          <a:bodyPr/>
          <a:lstStyle/>
          <a:p>
            <a:r>
              <a:rPr lang="es-ES" dirty="0" smtClean="0"/>
              <a:t>Naturaleza de la cultura</a:t>
            </a:r>
            <a:endParaRPr lang="es-ES" dirty="0"/>
          </a:p>
        </p:txBody>
      </p:sp>
      <p:sp>
        <p:nvSpPr>
          <p:cNvPr id="7" name="Marcador de contenido 6"/>
          <p:cNvSpPr>
            <a:spLocks noGrp="1"/>
          </p:cNvSpPr>
          <p:nvPr>
            <p:ph sz="quarter" idx="4"/>
          </p:nvPr>
        </p:nvSpPr>
        <p:spPr/>
        <p:txBody>
          <a:bodyPr/>
          <a:lstStyle/>
          <a:p>
            <a:pPr algn="ctr"/>
            <a:r>
              <a:rPr lang="es-ES" dirty="0" smtClean="0"/>
              <a:t>Cultura no es sinónimo de literatura.</a:t>
            </a:r>
          </a:p>
          <a:p>
            <a:pPr algn="ctr"/>
            <a:r>
              <a:rPr lang="es-ES" dirty="0" smtClean="0"/>
              <a:t>Estudio de valores culturales, estilo de vida cotidiano de los hablantes de L2, geografía e historia.</a:t>
            </a:r>
          </a:p>
        </p:txBody>
      </p:sp>
    </p:spTree>
    <p:extLst>
      <p:ext uri="{BB962C8B-B14F-4D97-AF65-F5344CB8AC3E}">
        <p14:creationId xmlns:p14="http://schemas.microsoft.com/office/powerpoint/2010/main" val="36799666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El aprendizaje</a:t>
            </a:r>
            <a:endParaRPr lang="es-ES" dirty="0"/>
          </a:p>
        </p:txBody>
      </p:sp>
      <p:sp>
        <p:nvSpPr>
          <p:cNvPr id="4" name="Marcador de texto 3"/>
          <p:cNvSpPr>
            <a:spLocks noGrp="1"/>
          </p:cNvSpPr>
          <p:nvPr>
            <p:ph type="body" idx="1"/>
          </p:nvPr>
        </p:nvSpPr>
        <p:spPr>
          <a:xfrm>
            <a:off x="403412" y="1735138"/>
            <a:ext cx="3931920" cy="434856"/>
          </a:xfrm>
        </p:spPr>
        <p:txBody>
          <a:bodyPr/>
          <a:lstStyle/>
          <a:p>
            <a:r>
              <a:rPr lang="es-ES" dirty="0" smtClean="0"/>
              <a:t>Naturaleza del aprendizaje</a:t>
            </a:r>
            <a:endParaRPr lang="es-ES" dirty="0"/>
          </a:p>
        </p:txBody>
      </p:sp>
      <p:sp>
        <p:nvSpPr>
          <p:cNvPr id="5" name="Marcador de contenido 4"/>
          <p:cNvSpPr>
            <a:spLocks noGrp="1"/>
          </p:cNvSpPr>
          <p:nvPr>
            <p:ph sz="half" idx="2"/>
          </p:nvPr>
        </p:nvSpPr>
        <p:spPr>
          <a:xfrm>
            <a:off x="403412" y="2306910"/>
            <a:ext cx="3931920" cy="4339550"/>
          </a:xfrm>
        </p:spPr>
        <p:txBody>
          <a:bodyPr>
            <a:normAutofit lnSpcReduction="10000"/>
          </a:bodyPr>
          <a:lstStyle/>
          <a:p>
            <a:pPr algn="just"/>
            <a:r>
              <a:rPr lang="es-ES" dirty="0" smtClean="0"/>
              <a:t>Se capacita al alumno para pensar en L2.</a:t>
            </a:r>
          </a:p>
          <a:p>
            <a:pPr algn="just"/>
            <a:r>
              <a:rPr lang="es-ES" dirty="0" smtClean="0"/>
              <a:t>No memoriza largas listas de vocabulario.</a:t>
            </a:r>
          </a:p>
          <a:p>
            <a:pPr algn="just"/>
            <a:r>
              <a:rPr lang="es-ES" dirty="0" smtClean="0"/>
              <a:t>Utiliza el vocabulario en frases completas.</a:t>
            </a:r>
          </a:p>
          <a:p>
            <a:pPr algn="just"/>
            <a:r>
              <a:rPr lang="es-ES" dirty="0" err="1" smtClean="0"/>
              <a:t>Felix</a:t>
            </a:r>
            <a:r>
              <a:rPr lang="es-ES" dirty="0" smtClean="0"/>
              <a:t> </a:t>
            </a:r>
            <a:r>
              <a:rPr lang="es-ES" dirty="0" err="1" smtClean="0"/>
              <a:t>Franke</a:t>
            </a:r>
            <a:r>
              <a:rPr lang="es-ES" dirty="0" smtClean="0"/>
              <a:t> → Asociación directa entre la forma lingüística y el significado que debe transmitirse. (Richards y </a:t>
            </a:r>
            <a:r>
              <a:rPr lang="es-ES" dirty="0" err="1" smtClean="0"/>
              <a:t>Rodgers</a:t>
            </a:r>
            <a:r>
              <a:rPr lang="es-ES" dirty="0" smtClean="0"/>
              <a:t>, 1986)</a:t>
            </a:r>
            <a:endParaRPr lang="es-ES" dirty="0"/>
          </a:p>
        </p:txBody>
      </p:sp>
      <p:sp>
        <p:nvSpPr>
          <p:cNvPr id="6" name="Marcador de texto 5"/>
          <p:cNvSpPr>
            <a:spLocks noGrp="1"/>
          </p:cNvSpPr>
          <p:nvPr>
            <p:ph type="body" sz="quarter" idx="3"/>
          </p:nvPr>
        </p:nvSpPr>
        <p:spPr>
          <a:xfrm>
            <a:off x="4779495" y="1735138"/>
            <a:ext cx="3931920" cy="434856"/>
          </a:xfrm>
        </p:spPr>
        <p:txBody>
          <a:bodyPr/>
          <a:lstStyle/>
          <a:p>
            <a:r>
              <a:rPr lang="es-ES" dirty="0" smtClean="0"/>
              <a:t>Papel del alumno</a:t>
            </a:r>
            <a:endParaRPr lang="es-ES" dirty="0"/>
          </a:p>
        </p:txBody>
      </p:sp>
      <p:sp>
        <p:nvSpPr>
          <p:cNvPr id="7" name="Marcador de contenido 6"/>
          <p:cNvSpPr>
            <a:spLocks noGrp="1"/>
          </p:cNvSpPr>
          <p:nvPr>
            <p:ph sz="quarter" idx="4"/>
          </p:nvPr>
        </p:nvSpPr>
        <p:spPr/>
        <p:txBody>
          <a:bodyPr/>
          <a:lstStyle/>
          <a:p>
            <a:pPr algn="just"/>
            <a:r>
              <a:rPr lang="es-ES" dirty="0" smtClean="0"/>
              <a:t>Participa de manera activa en su propio aprendizaje.</a:t>
            </a:r>
          </a:p>
          <a:p>
            <a:pPr algn="just"/>
            <a:r>
              <a:rPr lang="es-ES" dirty="0" smtClean="0"/>
              <a:t>Responde a las preguntas del profesor, lee en voz alta ciertos pasajes, plantea preguntas, etc</a:t>
            </a:r>
            <a:r>
              <a:rPr lang="es-ES" dirty="0"/>
              <a:t>.</a:t>
            </a:r>
          </a:p>
        </p:txBody>
      </p:sp>
    </p:spTree>
    <p:extLst>
      <p:ext uri="{BB962C8B-B14F-4D97-AF65-F5344CB8AC3E}">
        <p14:creationId xmlns:p14="http://schemas.microsoft.com/office/powerpoint/2010/main" val="22834748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La enseñanza</a:t>
            </a:r>
            <a:endParaRPr lang="es-ES" dirty="0"/>
          </a:p>
        </p:txBody>
      </p:sp>
      <p:sp>
        <p:nvSpPr>
          <p:cNvPr id="3" name="Marcador de texto 2"/>
          <p:cNvSpPr>
            <a:spLocks noGrp="1"/>
          </p:cNvSpPr>
          <p:nvPr>
            <p:ph type="body" idx="1"/>
          </p:nvPr>
        </p:nvSpPr>
        <p:spPr>
          <a:xfrm>
            <a:off x="403412" y="1735138"/>
            <a:ext cx="3931920" cy="421208"/>
          </a:xfrm>
        </p:spPr>
        <p:txBody>
          <a:bodyPr/>
          <a:lstStyle/>
          <a:p>
            <a:r>
              <a:rPr lang="es-ES" dirty="0" smtClean="0"/>
              <a:t>Papel del profesor</a:t>
            </a:r>
            <a:endParaRPr lang="es-ES" dirty="0"/>
          </a:p>
        </p:txBody>
      </p:sp>
      <p:sp>
        <p:nvSpPr>
          <p:cNvPr id="4" name="Marcador de contenido 3"/>
          <p:cNvSpPr>
            <a:spLocks noGrp="1"/>
          </p:cNvSpPr>
          <p:nvPr>
            <p:ph sz="half" idx="2"/>
          </p:nvPr>
        </p:nvSpPr>
        <p:spPr>
          <a:xfrm>
            <a:off x="403412" y="2336814"/>
            <a:ext cx="3931920" cy="4173168"/>
          </a:xfrm>
        </p:spPr>
        <p:txBody>
          <a:bodyPr>
            <a:normAutofit/>
          </a:bodyPr>
          <a:lstStyle/>
          <a:p>
            <a:pPr algn="just"/>
            <a:r>
              <a:rPr lang="es-ES" dirty="0" smtClean="0"/>
              <a:t>Dirige las actividades de la clase pero también da cierta iniciativa al alumno.</a:t>
            </a:r>
          </a:p>
          <a:p>
            <a:pPr algn="just"/>
            <a:r>
              <a:rPr lang="es-ES" dirty="0" smtClean="0"/>
              <a:t>Debe dominar bien la L2.</a:t>
            </a:r>
          </a:p>
          <a:p>
            <a:pPr algn="just"/>
            <a:r>
              <a:rPr lang="es-ES" dirty="0" smtClean="0"/>
              <a:t>No traduce.</a:t>
            </a:r>
          </a:p>
          <a:p>
            <a:pPr algn="just"/>
            <a:r>
              <a:rPr lang="es-ES" dirty="0" smtClean="0"/>
              <a:t>Recurre a objetos o imágenes.</a:t>
            </a:r>
          </a:p>
          <a:p>
            <a:pPr algn="just"/>
            <a:r>
              <a:rPr lang="es-ES" dirty="0" smtClean="0"/>
              <a:t>Sirve como modelo lingüístico para el alumno</a:t>
            </a:r>
          </a:p>
          <a:p>
            <a:pPr algn="just"/>
            <a:endParaRPr lang="es-ES" dirty="0" smtClean="0"/>
          </a:p>
          <a:p>
            <a:endParaRPr lang="es-ES" dirty="0" smtClean="0"/>
          </a:p>
          <a:p>
            <a:endParaRPr lang="es-ES" dirty="0"/>
          </a:p>
        </p:txBody>
      </p:sp>
      <p:sp>
        <p:nvSpPr>
          <p:cNvPr id="5" name="Marcador de texto 4"/>
          <p:cNvSpPr>
            <a:spLocks noGrp="1"/>
          </p:cNvSpPr>
          <p:nvPr>
            <p:ph type="body" sz="quarter" idx="3"/>
          </p:nvPr>
        </p:nvSpPr>
        <p:spPr>
          <a:xfrm>
            <a:off x="4779495" y="1735138"/>
            <a:ext cx="3931920" cy="421208"/>
          </a:xfrm>
        </p:spPr>
        <p:txBody>
          <a:bodyPr/>
          <a:lstStyle/>
          <a:p>
            <a:r>
              <a:rPr lang="es-ES" dirty="0" smtClean="0"/>
              <a:t>El material didáctico</a:t>
            </a:r>
            <a:endParaRPr lang="es-ES" dirty="0"/>
          </a:p>
        </p:txBody>
      </p:sp>
      <p:sp>
        <p:nvSpPr>
          <p:cNvPr id="6" name="Marcador de contenido 5"/>
          <p:cNvSpPr>
            <a:spLocks noGrp="1"/>
          </p:cNvSpPr>
          <p:nvPr>
            <p:ph sz="quarter" idx="4"/>
          </p:nvPr>
        </p:nvSpPr>
        <p:spPr/>
        <p:txBody>
          <a:bodyPr/>
          <a:lstStyle/>
          <a:p>
            <a:pPr algn="just"/>
            <a:r>
              <a:rPr lang="es-ES" dirty="0" smtClean="0"/>
              <a:t>Objetos, tarjetas e ilustraciones.</a:t>
            </a:r>
          </a:p>
          <a:p>
            <a:pPr algn="just"/>
            <a:r>
              <a:rPr lang="es-ES" dirty="0" smtClean="0"/>
              <a:t>El manual</a:t>
            </a:r>
            <a:endParaRPr lang="es-ES" dirty="0"/>
          </a:p>
        </p:txBody>
      </p:sp>
    </p:spTree>
    <p:extLst>
      <p:ext uri="{BB962C8B-B14F-4D97-AF65-F5344CB8AC3E}">
        <p14:creationId xmlns:p14="http://schemas.microsoft.com/office/powerpoint/2010/main" val="8348336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La relación pedagógica</a:t>
            </a:r>
            <a:endParaRPr lang="es-ES" dirty="0"/>
          </a:p>
        </p:txBody>
      </p:sp>
      <p:sp>
        <p:nvSpPr>
          <p:cNvPr id="7" name="Marcador de contenido 6"/>
          <p:cNvSpPr>
            <a:spLocks noGrp="1"/>
          </p:cNvSpPr>
          <p:nvPr>
            <p:ph idx="1"/>
          </p:nvPr>
        </p:nvSpPr>
        <p:spPr/>
        <p:txBody>
          <a:bodyPr>
            <a:normAutofit lnSpcReduction="10000"/>
          </a:bodyPr>
          <a:lstStyle/>
          <a:p>
            <a:pPr marL="0" indent="0">
              <a:buNone/>
            </a:pPr>
            <a:r>
              <a:rPr lang="es-ES" dirty="0" smtClean="0"/>
              <a:t>Relación didáctica:</a:t>
            </a:r>
          </a:p>
          <a:p>
            <a:pPr algn="just"/>
            <a:r>
              <a:rPr lang="es-ES" dirty="0" smtClean="0"/>
              <a:t>El contenido se basa en situaciones (la oficina de correos, el banco, el restaurant), más que en estructuras lingüísticas. </a:t>
            </a:r>
          </a:p>
          <a:p>
            <a:pPr algn="just"/>
            <a:r>
              <a:rPr lang="es-ES" dirty="0" smtClean="0"/>
              <a:t>Vocabulario cotidiano que recae en la disponibilidad de los objetos o ilustraciones  que para enseñar las palabras nuevas.</a:t>
            </a:r>
          </a:p>
          <a:p>
            <a:pPr algn="just"/>
            <a:r>
              <a:rPr lang="es-ES" dirty="0" smtClean="0"/>
              <a:t>El vocabulario ocupa un lugar más importante que la gramática.</a:t>
            </a:r>
          </a:p>
        </p:txBody>
      </p:sp>
    </p:spTree>
    <p:extLst>
      <p:ext uri="{BB962C8B-B14F-4D97-AF65-F5344CB8AC3E}">
        <p14:creationId xmlns:p14="http://schemas.microsoft.com/office/powerpoint/2010/main" val="12864367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La relación pedagógica</a:t>
            </a:r>
          </a:p>
        </p:txBody>
      </p:sp>
      <p:sp>
        <p:nvSpPr>
          <p:cNvPr id="3" name="Marcador de contenido 2"/>
          <p:cNvSpPr>
            <a:spLocks noGrp="1"/>
          </p:cNvSpPr>
          <p:nvPr>
            <p:ph idx="1"/>
          </p:nvPr>
        </p:nvSpPr>
        <p:spPr/>
        <p:txBody>
          <a:bodyPr/>
          <a:lstStyle/>
          <a:p>
            <a:pPr marL="0" indent="0" algn="just">
              <a:buNone/>
            </a:pPr>
            <a:r>
              <a:rPr lang="es-ES" dirty="0"/>
              <a:t>Organización del contenido</a:t>
            </a:r>
            <a:r>
              <a:rPr lang="es-ES" dirty="0" smtClean="0"/>
              <a:t>:</a:t>
            </a:r>
          </a:p>
          <a:p>
            <a:pPr algn="just"/>
            <a:r>
              <a:rPr lang="es-ES" dirty="0" smtClean="0"/>
              <a:t>No hay principio de organización, ya que las situaciones determinan el contenido de las sesiones.</a:t>
            </a:r>
          </a:p>
        </p:txBody>
      </p:sp>
    </p:spTree>
    <p:extLst>
      <p:ext uri="{BB962C8B-B14F-4D97-AF65-F5344CB8AC3E}">
        <p14:creationId xmlns:p14="http://schemas.microsoft.com/office/powerpoint/2010/main" val="22206030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La relación pedagógica</a:t>
            </a:r>
          </a:p>
        </p:txBody>
      </p:sp>
      <p:sp>
        <p:nvSpPr>
          <p:cNvPr id="3" name="Marcador de contenido 2"/>
          <p:cNvSpPr>
            <a:spLocks noGrp="1"/>
          </p:cNvSpPr>
          <p:nvPr>
            <p:ph idx="1"/>
          </p:nvPr>
        </p:nvSpPr>
        <p:spPr/>
        <p:txBody>
          <a:bodyPr>
            <a:normAutofit/>
          </a:bodyPr>
          <a:lstStyle/>
          <a:p>
            <a:pPr marL="0" indent="0">
              <a:buNone/>
            </a:pPr>
            <a:r>
              <a:rPr lang="es-ES" sz="2000" dirty="0"/>
              <a:t>Presentación del contenido</a:t>
            </a:r>
            <a:r>
              <a:rPr lang="es-ES" sz="2000" dirty="0" smtClean="0"/>
              <a:t>:</a:t>
            </a:r>
          </a:p>
          <a:p>
            <a:r>
              <a:rPr lang="es-ES" sz="2000" dirty="0" smtClean="0"/>
              <a:t>La pronunciación se considera desde el inicio del aprendizaje.</a:t>
            </a:r>
          </a:p>
          <a:p>
            <a:r>
              <a:rPr lang="es-ES" sz="2000" dirty="0" smtClean="0"/>
              <a:t>Para presentar el </a:t>
            </a:r>
            <a:r>
              <a:rPr lang="es-ES" sz="2000" dirty="0" err="1" smtClean="0"/>
              <a:t>sigificado</a:t>
            </a:r>
            <a:r>
              <a:rPr lang="es-ES" sz="2000" dirty="0" smtClean="0"/>
              <a:t> de elementos nuevos, el profesor puede utilizar objetos presentes en el entorno (</a:t>
            </a:r>
            <a:r>
              <a:rPr lang="es-ES" sz="2000" dirty="0" err="1" smtClean="0"/>
              <a:t>Diller</a:t>
            </a:r>
            <a:r>
              <a:rPr lang="es-ES" sz="2000" dirty="0" smtClean="0"/>
              <a:t>, 1971)</a:t>
            </a:r>
          </a:p>
          <a:p>
            <a:r>
              <a:rPr lang="es-ES" sz="2000" dirty="0" smtClean="0"/>
              <a:t>La L1 se evita en el salón de clases.</a:t>
            </a:r>
          </a:p>
          <a:p>
            <a:r>
              <a:rPr lang="es-ES" sz="2000" dirty="0" smtClean="0"/>
              <a:t>Se rechaza la traducción. </a:t>
            </a:r>
          </a:p>
          <a:p>
            <a:r>
              <a:rPr lang="es-ES" sz="2000" dirty="0" smtClean="0"/>
              <a:t>Preferencia por la asociación.</a:t>
            </a:r>
          </a:p>
          <a:p>
            <a:pPr algn="just"/>
            <a:endParaRPr lang="es-ES" sz="2000" dirty="0"/>
          </a:p>
        </p:txBody>
      </p:sp>
    </p:spTree>
    <p:extLst>
      <p:ext uri="{BB962C8B-B14F-4D97-AF65-F5344CB8AC3E}">
        <p14:creationId xmlns:p14="http://schemas.microsoft.com/office/powerpoint/2010/main" val="30413094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A</a:t>
            </a:r>
            <a:r>
              <a:rPr lang="es-ES" dirty="0" smtClean="0"/>
              <a:t>prendizaje</a:t>
            </a:r>
            <a:endParaRPr lang="es-ES" dirty="0"/>
          </a:p>
        </p:txBody>
      </p:sp>
      <p:sp>
        <p:nvSpPr>
          <p:cNvPr id="3" name="Marcador de texto 2"/>
          <p:cNvSpPr>
            <a:spLocks noGrp="1"/>
          </p:cNvSpPr>
          <p:nvPr>
            <p:ph type="body" idx="1"/>
          </p:nvPr>
        </p:nvSpPr>
        <p:spPr/>
        <p:txBody>
          <a:bodyPr/>
          <a:lstStyle/>
          <a:p>
            <a:r>
              <a:rPr lang="es-ES" dirty="0" smtClean="0"/>
              <a:t>Papel de la L1</a:t>
            </a:r>
            <a:endParaRPr lang="es-ES" dirty="0"/>
          </a:p>
        </p:txBody>
      </p:sp>
      <p:sp>
        <p:nvSpPr>
          <p:cNvPr id="4" name="Marcador de contenido 3"/>
          <p:cNvSpPr>
            <a:spLocks noGrp="1"/>
          </p:cNvSpPr>
          <p:nvPr>
            <p:ph sz="half" idx="2"/>
          </p:nvPr>
        </p:nvSpPr>
        <p:spPr/>
        <p:txBody>
          <a:bodyPr/>
          <a:lstStyle/>
          <a:p>
            <a:r>
              <a:rPr lang="es-ES" dirty="0" smtClean="0"/>
              <a:t>Uso exclusivo de la L2.</a:t>
            </a:r>
          </a:p>
          <a:p>
            <a:pPr marL="0" indent="0">
              <a:buNone/>
            </a:pPr>
            <a:r>
              <a:rPr lang="es-ES" dirty="0"/>
              <a:t>	M</a:t>
            </a:r>
            <a:r>
              <a:rPr lang="es-ES" dirty="0" smtClean="0"/>
              <a:t>étodo directo: sin traducción como intermediaria</a:t>
            </a:r>
          </a:p>
          <a:p>
            <a:pPr marL="0" indent="0">
              <a:buNone/>
            </a:pPr>
            <a:endParaRPr lang="es-ES" dirty="0"/>
          </a:p>
          <a:p>
            <a:pPr marL="0" indent="0">
              <a:buNone/>
            </a:pPr>
            <a:r>
              <a:rPr lang="es-ES" dirty="0" smtClean="0"/>
              <a:t>Llevar al alumno a que piense directamente en L2.</a:t>
            </a:r>
          </a:p>
          <a:p>
            <a:endParaRPr lang="es-ES" dirty="0"/>
          </a:p>
        </p:txBody>
      </p:sp>
      <p:sp>
        <p:nvSpPr>
          <p:cNvPr id="5" name="Marcador de texto 4"/>
          <p:cNvSpPr>
            <a:spLocks noGrp="1"/>
          </p:cNvSpPr>
          <p:nvPr>
            <p:ph type="body" sz="quarter" idx="3"/>
          </p:nvPr>
        </p:nvSpPr>
        <p:spPr/>
        <p:txBody>
          <a:bodyPr/>
          <a:lstStyle/>
          <a:p>
            <a:r>
              <a:rPr lang="es-ES" dirty="0" smtClean="0"/>
              <a:t>Actividades pedagógicas</a:t>
            </a:r>
            <a:endParaRPr lang="es-ES" dirty="0"/>
          </a:p>
        </p:txBody>
      </p:sp>
      <p:sp>
        <p:nvSpPr>
          <p:cNvPr id="6" name="Marcador de contenido 5"/>
          <p:cNvSpPr>
            <a:spLocks noGrp="1"/>
          </p:cNvSpPr>
          <p:nvPr>
            <p:ph sz="quarter" idx="4"/>
          </p:nvPr>
        </p:nvSpPr>
        <p:spPr/>
        <p:txBody>
          <a:bodyPr>
            <a:normAutofit fontScale="85000" lnSpcReduction="20000"/>
          </a:bodyPr>
          <a:lstStyle/>
          <a:p>
            <a:r>
              <a:rPr lang="es-ES" dirty="0" smtClean="0"/>
              <a:t>Preguntas y respuestas</a:t>
            </a:r>
          </a:p>
          <a:p>
            <a:r>
              <a:rPr lang="es-ES" dirty="0" smtClean="0"/>
              <a:t>Ejercicios de conversación (maestro-alumno, alumno-alumno)n</a:t>
            </a:r>
          </a:p>
          <a:p>
            <a:r>
              <a:rPr lang="es-ES" dirty="0" smtClean="0"/>
              <a:t>Completar ejercicios</a:t>
            </a:r>
          </a:p>
          <a:p>
            <a:r>
              <a:rPr lang="es-ES" dirty="0" smtClean="0"/>
              <a:t>Redacción de párrafos</a:t>
            </a:r>
          </a:p>
          <a:p>
            <a:r>
              <a:rPr lang="es-ES" dirty="0" smtClean="0"/>
              <a:t>Dictados.</a:t>
            </a:r>
          </a:p>
          <a:p>
            <a:r>
              <a:rPr lang="es-ES" dirty="0" smtClean="0"/>
              <a:t>Actividades de conversación en cada sesión.</a:t>
            </a:r>
          </a:p>
          <a:p>
            <a:endParaRPr lang="es-ES" dirty="0"/>
          </a:p>
        </p:txBody>
      </p:sp>
    </p:spTree>
    <p:extLst>
      <p:ext uri="{BB962C8B-B14F-4D97-AF65-F5344CB8AC3E}">
        <p14:creationId xmlns:p14="http://schemas.microsoft.com/office/powerpoint/2010/main" val="13960468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Enseñanza</a:t>
            </a:r>
            <a:endParaRPr lang="es-ES" dirty="0"/>
          </a:p>
        </p:txBody>
      </p:sp>
      <p:sp>
        <p:nvSpPr>
          <p:cNvPr id="4" name="Marcador de texto 3"/>
          <p:cNvSpPr>
            <a:spLocks noGrp="1"/>
          </p:cNvSpPr>
          <p:nvPr>
            <p:ph type="body" idx="1"/>
          </p:nvPr>
        </p:nvSpPr>
        <p:spPr/>
        <p:txBody>
          <a:bodyPr/>
          <a:lstStyle/>
          <a:p>
            <a:r>
              <a:rPr lang="es-ES" dirty="0" smtClean="0"/>
              <a:t>Interacción profesor-alumno</a:t>
            </a:r>
            <a:endParaRPr lang="es-ES" dirty="0"/>
          </a:p>
        </p:txBody>
      </p:sp>
      <p:sp>
        <p:nvSpPr>
          <p:cNvPr id="5" name="Marcador de contenido 4"/>
          <p:cNvSpPr>
            <a:spLocks noGrp="1"/>
          </p:cNvSpPr>
          <p:nvPr>
            <p:ph sz="half" idx="2"/>
          </p:nvPr>
        </p:nvSpPr>
        <p:spPr/>
        <p:txBody>
          <a:bodyPr/>
          <a:lstStyle/>
          <a:p>
            <a:pPr algn="just"/>
            <a:r>
              <a:rPr lang="es-ES" dirty="0" smtClean="0"/>
              <a:t>Interacción tanto de maestro con los alumnos como de los alumnos hacia el maestro (el maestro tiene el control).</a:t>
            </a:r>
            <a:endParaRPr lang="es-ES" dirty="0"/>
          </a:p>
        </p:txBody>
      </p:sp>
      <p:sp>
        <p:nvSpPr>
          <p:cNvPr id="6" name="Marcador de texto 5"/>
          <p:cNvSpPr>
            <a:spLocks noGrp="1"/>
          </p:cNvSpPr>
          <p:nvPr>
            <p:ph type="body" sz="quarter" idx="3"/>
          </p:nvPr>
        </p:nvSpPr>
        <p:spPr/>
        <p:txBody>
          <a:bodyPr/>
          <a:lstStyle/>
          <a:p>
            <a:r>
              <a:rPr lang="es-ES" dirty="0" smtClean="0"/>
              <a:t>Tratamiento del error</a:t>
            </a:r>
            <a:endParaRPr lang="es-ES" dirty="0"/>
          </a:p>
        </p:txBody>
      </p:sp>
      <p:sp>
        <p:nvSpPr>
          <p:cNvPr id="7" name="Marcador de contenido 6"/>
          <p:cNvSpPr>
            <a:spLocks noGrp="1"/>
          </p:cNvSpPr>
          <p:nvPr>
            <p:ph sz="quarter" idx="4"/>
          </p:nvPr>
        </p:nvSpPr>
        <p:spPr/>
        <p:txBody>
          <a:bodyPr>
            <a:normAutofit fontScale="85000" lnSpcReduction="10000"/>
          </a:bodyPr>
          <a:lstStyle/>
          <a:p>
            <a:pPr algn="just"/>
            <a:r>
              <a:rPr lang="es-ES" dirty="0" smtClean="0"/>
              <a:t>El maestro pretende que el alumno logre autocorregirse (con ayuda de diferentes técnicas):</a:t>
            </a:r>
          </a:p>
          <a:p>
            <a:pPr marL="0" indent="0" algn="just">
              <a:buNone/>
            </a:pPr>
            <a:r>
              <a:rPr lang="es-ES" dirty="0" smtClean="0"/>
              <a:t>	Elegir entre la respuesta que eligió o alguna otra.</a:t>
            </a:r>
          </a:p>
          <a:p>
            <a:pPr marL="0" indent="0" algn="just">
              <a:buNone/>
            </a:pPr>
            <a:r>
              <a:rPr lang="es-ES" dirty="0" smtClean="0"/>
              <a:t>	Repetir lo que el alumno dijo con una entonación que indique que hay un error.</a:t>
            </a:r>
          </a:p>
          <a:p>
            <a:pPr marL="0" indent="0" algn="just">
              <a:buNone/>
            </a:pPr>
            <a:r>
              <a:rPr lang="es-ES" dirty="0" smtClean="0"/>
              <a:t>	Repetir la respuesta deteniéndose justo antes del error. </a:t>
            </a:r>
          </a:p>
        </p:txBody>
      </p:sp>
    </p:spTree>
    <p:extLst>
      <p:ext uri="{BB962C8B-B14F-4D97-AF65-F5344CB8AC3E}">
        <p14:creationId xmlns:p14="http://schemas.microsoft.com/office/powerpoint/2010/main" val="39097049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272955" y="630238"/>
            <a:ext cx="8574088" cy="968375"/>
          </a:xfrm>
        </p:spPr>
        <p:txBody>
          <a:bodyPr/>
          <a:lstStyle/>
          <a:p>
            <a:r>
              <a:rPr lang="es-ES" dirty="0" smtClean="0"/>
              <a:t>Presentación</a:t>
            </a:r>
            <a:endParaRPr lang="es-ES" dirty="0"/>
          </a:p>
        </p:txBody>
      </p:sp>
      <p:sp>
        <p:nvSpPr>
          <p:cNvPr id="3" name="Marcador de contenido 2"/>
          <p:cNvSpPr>
            <a:spLocks noGrp="1"/>
          </p:cNvSpPr>
          <p:nvPr>
            <p:ph idx="4294967295"/>
          </p:nvPr>
        </p:nvSpPr>
        <p:spPr>
          <a:xfrm>
            <a:off x="1769968" y="2133600"/>
            <a:ext cx="7077075" cy="3992563"/>
          </a:xfrm>
        </p:spPr>
        <p:txBody>
          <a:bodyPr/>
          <a:lstStyle/>
          <a:p>
            <a:pPr algn="just"/>
            <a:r>
              <a:rPr lang="es-ES" dirty="0" smtClean="0"/>
              <a:t>Esta presentación corresponde a la Unidad de competencia ll del programa de la UA Historia de la metodología de la enseñanza de lenguas, que se imparte en el tercer semestre de la Licenciatura en Lenguas de la Facultad de Lenguas.</a:t>
            </a:r>
          </a:p>
          <a:p>
            <a:pPr algn="just"/>
            <a:r>
              <a:rPr lang="es-ES" dirty="0" smtClean="0"/>
              <a:t>El material aborda los antecedentes históricos en los métodos de enseñanza estructuralistas-conductistas, específicamente de los métodos gramática- traducción y directo.</a:t>
            </a:r>
          </a:p>
          <a:p>
            <a:pPr algn="just"/>
            <a:endParaRPr lang="es-ES" dirty="0" smtClean="0"/>
          </a:p>
        </p:txBody>
      </p:sp>
    </p:spTree>
    <p:extLst>
      <p:ext uri="{BB962C8B-B14F-4D97-AF65-F5344CB8AC3E}">
        <p14:creationId xmlns:p14="http://schemas.microsoft.com/office/powerpoint/2010/main" val="4591117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Referencias</a:t>
            </a:r>
            <a:endParaRPr lang="es-ES" dirty="0"/>
          </a:p>
        </p:txBody>
      </p:sp>
      <p:sp>
        <p:nvSpPr>
          <p:cNvPr id="3" name="Marcador de contenido 2"/>
          <p:cNvSpPr>
            <a:spLocks noGrp="1"/>
          </p:cNvSpPr>
          <p:nvPr>
            <p:ph idx="1"/>
          </p:nvPr>
        </p:nvSpPr>
        <p:spPr/>
        <p:txBody>
          <a:bodyPr>
            <a:normAutofit lnSpcReduction="10000"/>
          </a:bodyPr>
          <a:lstStyle/>
          <a:p>
            <a:pPr marL="0" indent="0">
              <a:lnSpc>
                <a:spcPct val="120000"/>
              </a:lnSpc>
              <a:spcBef>
                <a:spcPts val="0"/>
              </a:spcBef>
              <a:buNone/>
            </a:pPr>
            <a:r>
              <a:rPr lang="es-ES" sz="1800" dirty="0" smtClean="0"/>
              <a:t>DILLER, K. (1971). </a:t>
            </a:r>
            <a:r>
              <a:rPr lang="es-ES" sz="1800" i="1" dirty="0" err="1" smtClean="0"/>
              <a:t>Generative</a:t>
            </a:r>
            <a:r>
              <a:rPr lang="es-ES" sz="1800" i="1" dirty="0" smtClean="0"/>
              <a:t> </a:t>
            </a:r>
            <a:r>
              <a:rPr lang="es-ES" sz="1800" i="1" dirty="0" err="1" smtClean="0"/>
              <a:t>Grammar</a:t>
            </a:r>
            <a:r>
              <a:rPr lang="es-ES" sz="1800" i="1" dirty="0" smtClean="0"/>
              <a:t>, </a:t>
            </a:r>
            <a:r>
              <a:rPr lang="es-ES" sz="1800" i="1" dirty="0" err="1" smtClean="0"/>
              <a:t>Structural</a:t>
            </a:r>
            <a:r>
              <a:rPr lang="es-ES" sz="1800" i="1" dirty="0" smtClean="0"/>
              <a:t> </a:t>
            </a:r>
            <a:r>
              <a:rPr lang="es-ES" sz="1800" i="1" dirty="0" err="1" smtClean="0"/>
              <a:t>Linguistics</a:t>
            </a:r>
            <a:r>
              <a:rPr lang="es-ES" sz="1800" i="1" dirty="0" smtClean="0"/>
              <a:t>, And 	</a:t>
            </a:r>
            <a:r>
              <a:rPr lang="es-ES" sz="1800" i="1" dirty="0" err="1" smtClean="0"/>
              <a:t>Language</a:t>
            </a:r>
            <a:r>
              <a:rPr lang="es-ES" sz="1800" i="1" dirty="0" smtClean="0"/>
              <a:t> </a:t>
            </a:r>
            <a:r>
              <a:rPr lang="es-ES" sz="1800" i="1" dirty="0" err="1" smtClean="0"/>
              <a:t>Teaching</a:t>
            </a:r>
            <a:r>
              <a:rPr lang="es-ES" sz="1800" dirty="0" smtClean="0"/>
              <a:t>. </a:t>
            </a:r>
            <a:r>
              <a:rPr lang="es-ES" sz="1800" dirty="0" err="1" smtClean="0"/>
              <a:t>Rowley</a:t>
            </a:r>
            <a:r>
              <a:rPr lang="es-ES" sz="1800" dirty="0" smtClean="0"/>
              <a:t>, </a:t>
            </a:r>
            <a:r>
              <a:rPr lang="es-ES" sz="1800" dirty="0" err="1" smtClean="0"/>
              <a:t>Mass</a:t>
            </a:r>
            <a:r>
              <a:rPr lang="es-ES" sz="1800" dirty="0" smtClean="0"/>
              <a:t>: </a:t>
            </a:r>
            <a:r>
              <a:rPr lang="es-ES" sz="1800" dirty="0" err="1" smtClean="0"/>
              <a:t>Newbury</a:t>
            </a:r>
            <a:r>
              <a:rPr lang="es-ES" sz="1800" dirty="0" smtClean="0"/>
              <a:t> </a:t>
            </a:r>
            <a:r>
              <a:rPr lang="es-ES" sz="1800" dirty="0" err="1" smtClean="0"/>
              <a:t>House</a:t>
            </a:r>
            <a:r>
              <a:rPr lang="es-ES" sz="1800" dirty="0" smtClean="0"/>
              <a:t> </a:t>
            </a:r>
            <a:r>
              <a:rPr lang="es-ES" sz="1800" dirty="0" err="1" smtClean="0"/>
              <a:t>Publishers</a:t>
            </a:r>
            <a:r>
              <a:rPr lang="es-ES" sz="1800" dirty="0" smtClean="0"/>
              <a:t>.</a:t>
            </a:r>
          </a:p>
          <a:p>
            <a:pPr marL="0" indent="0">
              <a:lnSpc>
                <a:spcPct val="120000"/>
              </a:lnSpc>
              <a:spcBef>
                <a:spcPts val="0"/>
              </a:spcBef>
              <a:buNone/>
            </a:pPr>
            <a:endParaRPr lang="es-ES" sz="1800" dirty="0"/>
          </a:p>
          <a:p>
            <a:pPr marL="0" indent="0">
              <a:lnSpc>
                <a:spcPct val="120000"/>
              </a:lnSpc>
              <a:spcBef>
                <a:spcPts val="0"/>
              </a:spcBef>
              <a:buNone/>
            </a:pPr>
            <a:r>
              <a:rPr lang="es-ES" sz="1800" dirty="0" smtClean="0"/>
              <a:t>CENTRO VIRTUAL CERVANTES (2018). Diccionario de términos clave de 	ELE. Disponible en: 	</a:t>
            </a:r>
            <a:r>
              <a:rPr lang="es-ES" sz="1800" dirty="0" smtClean="0">
                <a:hlinkClick r:id="rId2"/>
              </a:rPr>
              <a:t>https://cvc.cervantes.es/enseñanza/</a:t>
            </a:r>
            <a:r>
              <a:rPr lang="es-ES" sz="1800" dirty="0" err="1" smtClean="0">
                <a:hlinkClick r:id="rId2"/>
              </a:rPr>
              <a:t>biblioteca_ele</a:t>
            </a:r>
            <a:r>
              <a:rPr lang="es-ES" sz="1800" dirty="0" smtClean="0">
                <a:hlinkClick r:id="rId2"/>
              </a:rPr>
              <a:t>/</a:t>
            </a:r>
            <a:r>
              <a:rPr lang="es-ES" sz="1800" dirty="0" err="1" smtClean="0">
                <a:hlinkClick r:id="rId2"/>
              </a:rPr>
              <a:t>diccio_ele</a:t>
            </a:r>
            <a:r>
              <a:rPr lang="es-ES" sz="1800" dirty="0" smtClean="0">
                <a:hlinkClick r:id="rId2"/>
              </a:rPr>
              <a:t>/</a:t>
            </a:r>
            <a:endParaRPr lang="es-ES" sz="1800" dirty="0" smtClean="0"/>
          </a:p>
          <a:p>
            <a:pPr marL="0" indent="0">
              <a:lnSpc>
                <a:spcPct val="120000"/>
              </a:lnSpc>
              <a:spcBef>
                <a:spcPts val="0"/>
              </a:spcBef>
              <a:buNone/>
            </a:pPr>
            <a:r>
              <a:rPr lang="es-ES" sz="1800" dirty="0" smtClean="0"/>
              <a:t>	</a:t>
            </a:r>
            <a:r>
              <a:rPr lang="es-ES" sz="1800" u="sng" dirty="0" smtClean="0">
                <a:solidFill>
                  <a:schemeClr val="accent1">
                    <a:lumMod val="75000"/>
                  </a:schemeClr>
                </a:solidFill>
              </a:rPr>
              <a:t>diccionario/métododirecto.htm</a:t>
            </a:r>
          </a:p>
          <a:p>
            <a:pPr marL="0" indent="0">
              <a:buNone/>
            </a:pPr>
            <a:r>
              <a:rPr lang="es-ES" sz="1800" dirty="0" smtClean="0"/>
              <a:t>GERMAIN, C. (1993) </a:t>
            </a:r>
            <a:r>
              <a:rPr lang="es-ES" sz="1800" i="1" dirty="0" err="1" smtClean="0"/>
              <a:t>Évolution</a:t>
            </a:r>
            <a:r>
              <a:rPr lang="es-ES" sz="1800" i="1" dirty="0" smtClean="0"/>
              <a:t> de </a:t>
            </a:r>
            <a:r>
              <a:rPr lang="es-ES" sz="1800" i="1" dirty="0" err="1" smtClean="0"/>
              <a:t>l’enseignement</a:t>
            </a:r>
            <a:r>
              <a:rPr lang="es-ES" sz="1800" i="1" dirty="0" smtClean="0"/>
              <a:t> des </a:t>
            </a:r>
            <a:r>
              <a:rPr lang="es-ES" sz="1800" i="1" dirty="0" err="1" smtClean="0"/>
              <a:t>langues</a:t>
            </a:r>
            <a:r>
              <a:rPr lang="es-ES" sz="1800" i="1" dirty="0" smtClean="0"/>
              <a:t>: 5 000 </a:t>
            </a:r>
            <a:r>
              <a:rPr lang="es-ES" sz="1800" i="1" dirty="0" err="1" smtClean="0"/>
              <a:t>ans</a:t>
            </a:r>
            <a:r>
              <a:rPr lang="es-ES" sz="1800" i="1" dirty="0" smtClean="0"/>
              <a:t> 	</a:t>
            </a:r>
            <a:r>
              <a:rPr lang="es-ES" sz="1800" i="1" dirty="0" err="1" smtClean="0"/>
              <a:t>d’histoire</a:t>
            </a:r>
            <a:r>
              <a:rPr lang="es-ES" sz="1800" dirty="0" smtClean="0"/>
              <a:t>. Paris: CLE</a:t>
            </a:r>
          </a:p>
          <a:p>
            <a:pPr marL="0" indent="0">
              <a:buNone/>
            </a:pPr>
            <a:r>
              <a:rPr lang="es-ES" sz="1800" dirty="0" smtClean="0"/>
              <a:t>HERNÁNDEZ, F. (1999) Los métodos de enseñanza de lenguas y las teorías 	de aprendizaje. Revista de investigación e innovación en la clase 	de idiomas, 11, </a:t>
            </a:r>
            <a:r>
              <a:rPr lang="es-ES" sz="1800" dirty="0" err="1" smtClean="0"/>
              <a:t>pp</a:t>
            </a:r>
            <a:r>
              <a:rPr lang="es-ES" sz="1800" dirty="0" smtClean="0"/>
              <a:t> 141-153.</a:t>
            </a:r>
            <a:endParaRPr lang="es-ES" sz="1800" dirty="0"/>
          </a:p>
          <a:p>
            <a:pPr marL="0" indent="0">
              <a:buNone/>
            </a:pPr>
            <a:endParaRPr lang="es-ES" dirty="0" smtClean="0"/>
          </a:p>
        </p:txBody>
      </p:sp>
    </p:spTree>
    <p:extLst>
      <p:ext uri="{BB962C8B-B14F-4D97-AF65-F5344CB8AC3E}">
        <p14:creationId xmlns:p14="http://schemas.microsoft.com/office/powerpoint/2010/main" val="144564954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dirty="0" smtClean="0"/>
              <a:t>Referencias</a:t>
            </a:r>
            <a:endParaRPr lang="es-ES" dirty="0"/>
          </a:p>
        </p:txBody>
      </p:sp>
      <p:sp>
        <p:nvSpPr>
          <p:cNvPr id="5" name="Marcador de contenido 4"/>
          <p:cNvSpPr>
            <a:spLocks noGrp="1"/>
          </p:cNvSpPr>
          <p:nvPr>
            <p:ph idx="1"/>
          </p:nvPr>
        </p:nvSpPr>
        <p:spPr/>
        <p:txBody>
          <a:bodyPr/>
          <a:lstStyle/>
          <a:p>
            <a:pPr marL="0" indent="0">
              <a:buNone/>
            </a:pPr>
            <a:r>
              <a:rPr lang="es-ES" sz="1800" dirty="0"/>
              <a:t>MARTIN, M. (2009). Historia de la metodología de enseñanza de lenguas 	extranjeras. Tejuelo nº 5 2009. Recuperado de 	</a:t>
            </a:r>
            <a:r>
              <a:rPr lang="es-ES" sz="1800" dirty="0">
                <a:hlinkClick r:id="rId2"/>
              </a:rPr>
              <a:t>https://</a:t>
            </a:r>
            <a:r>
              <a:rPr lang="es-ES" sz="1800" dirty="0" smtClean="0">
                <a:hlinkClick r:id="rId2"/>
              </a:rPr>
              <a:t>dialnet.unirioja.es/servlet/articulo?codigo=2983568</a:t>
            </a:r>
            <a:endParaRPr lang="es-ES" sz="1800" dirty="0" smtClean="0"/>
          </a:p>
          <a:p>
            <a:pPr marL="0" indent="0">
              <a:buNone/>
            </a:pPr>
            <a:r>
              <a:rPr lang="es-ES" sz="1800" dirty="0" smtClean="0"/>
              <a:t>RICHARDS, J. y RODGERS, T. (1986). Enfoques y métodos en la enseñanza 	de idiomas. Madrid: Cambridge </a:t>
            </a:r>
            <a:r>
              <a:rPr lang="es-ES" sz="1800" dirty="0" err="1" smtClean="0"/>
              <a:t>University</a:t>
            </a:r>
            <a:r>
              <a:rPr lang="es-ES" sz="1800" dirty="0" smtClean="0"/>
              <a:t> </a:t>
            </a:r>
            <a:r>
              <a:rPr lang="es-ES" sz="1800" dirty="0" err="1" smtClean="0"/>
              <a:t>Press</a:t>
            </a:r>
            <a:r>
              <a:rPr lang="es-ES" sz="1800" dirty="0" smtClean="0"/>
              <a:t>.</a:t>
            </a:r>
            <a:endParaRPr lang="es-ES" sz="1800" dirty="0"/>
          </a:p>
          <a:p>
            <a:endParaRPr lang="es-ES" dirty="0"/>
          </a:p>
        </p:txBody>
      </p:sp>
    </p:spTree>
    <p:extLst>
      <p:ext uri="{BB962C8B-B14F-4D97-AF65-F5344CB8AC3E}">
        <p14:creationId xmlns:p14="http://schemas.microsoft.com/office/powerpoint/2010/main" val="32013278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300250" y="630238"/>
            <a:ext cx="8574088" cy="968375"/>
          </a:xfrm>
        </p:spPr>
        <p:txBody>
          <a:bodyPr/>
          <a:lstStyle/>
          <a:p>
            <a:r>
              <a:rPr lang="es-ES" dirty="0" smtClean="0"/>
              <a:t>Organización de la UA</a:t>
            </a:r>
            <a:endParaRPr lang="es-ES" dirty="0"/>
          </a:p>
        </p:txBody>
      </p:sp>
      <p:sp>
        <p:nvSpPr>
          <p:cNvPr id="3" name="Marcador de contenido 2"/>
          <p:cNvSpPr>
            <a:spLocks noGrp="1"/>
          </p:cNvSpPr>
          <p:nvPr>
            <p:ph idx="4294967295"/>
          </p:nvPr>
        </p:nvSpPr>
        <p:spPr>
          <a:xfrm>
            <a:off x="1797263" y="2124501"/>
            <a:ext cx="7077075" cy="3992563"/>
          </a:xfrm>
        </p:spPr>
        <p:txBody>
          <a:bodyPr/>
          <a:lstStyle/>
          <a:p>
            <a:pPr algn="just"/>
            <a:r>
              <a:rPr lang="es-ES" dirty="0" smtClean="0"/>
              <a:t>Identificar los elementos centrales de la enseñanza y aprendizaje de lenguas y analizar paradigmas personales para aplicarlos en su enseñanza.</a:t>
            </a:r>
          </a:p>
          <a:p>
            <a:pPr algn="just"/>
            <a:r>
              <a:rPr lang="es-ES" dirty="0" smtClean="0"/>
              <a:t>Identificar los antecedentes históricos en los métodos y en particular los métodos estructuralistas-conductistas con los recursos didácticos representativos.</a:t>
            </a:r>
            <a:endParaRPr lang="es-ES" dirty="0"/>
          </a:p>
        </p:txBody>
      </p:sp>
    </p:spTree>
    <p:extLst>
      <p:ext uri="{BB962C8B-B14F-4D97-AF65-F5344CB8AC3E}">
        <p14:creationId xmlns:p14="http://schemas.microsoft.com/office/powerpoint/2010/main" val="1049631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300250" y="630238"/>
            <a:ext cx="8574088" cy="968375"/>
          </a:xfrm>
        </p:spPr>
        <p:txBody>
          <a:bodyPr/>
          <a:lstStyle/>
          <a:p>
            <a:r>
              <a:rPr lang="es-ES" dirty="0" smtClean="0"/>
              <a:t>Organización de la UA</a:t>
            </a:r>
            <a:endParaRPr lang="es-ES" dirty="0"/>
          </a:p>
        </p:txBody>
      </p:sp>
      <p:sp>
        <p:nvSpPr>
          <p:cNvPr id="3" name="Marcador de contenido 2"/>
          <p:cNvSpPr>
            <a:spLocks noGrp="1"/>
          </p:cNvSpPr>
          <p:nvPr>
            <p:ph idx="4294967295"/>
          </p:nvPr>
        </p:nvSpPr>
        <p:spPr>
          <a:xfrm>
            <a:off x="1797263" y="2124501"/>
            <a:ext cx="7077075" cy="3992563"/>
          </a:xfrm>
        </p:spPr>
        <p:txBody>
          <a:bodyPr/>
          <a:lstStyle/>
          <a:p>
            <a:pPr algn="just"/>
            <a:r>
              <a:rPr lang="es-ES" dirty="0" smtClean="0"/>
              <a:t>Identificar métodos </a:t>
            </a:r>
            <a:r>
              <a:rPr lang="es-ES" dirty="0" err="1" smtClean="0"/>
              <a:t>contextualistas</a:t>
            </a:r>
            <a:r>
              <a:rPr lang="es-ES" dirty="0" smtClean="0"/>
              <a:t>-humanistas y recursos didácticos representativos.</a:t>
            </a:r>
          </a:p>
          <a:p>
            <a:pPr algn="just"/>
            <a:r>
              <a:rPr lang="es-ES" dirty="0" smtClean="0"/>
              <a:t>Identificar los modelos de aprendizaje de lenguas con propósitos diversos y recursos didácticos representativos.</a:t>
            </a:r>
          </a:p>
          <a:p>
            <a:pPr algn="just"/>
            <a:r>
              <a:rPr lang="es-ES" dirty="0" smtClean="0"/>
              <a:t>Analizar las distintas modalidades de enseñanza y aprendizaje.</a:t>
            </a:r>
            <a:endParaRPr lang="es-ES" dirty="0"/>
          </a:p>
        </p:txBody>
      </p:sp>
    </p:spTree>
    <p:extLst>
      <p:ext uri="{BB962C8B-B14F-4D97-AF65-F5344CB8AC3E}">
        <p14:creationId xmlns:p14="http://schemas.microsoft.com/office/powerpoint/2010/main" val="1165303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Método gramática-traducción</a:t>
            </a:r>
            <a:endParaRPr lang="es-ES" dirty="0"/>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93569" y="2067719"/>
            <a:ext cx="2247900" cy="2905125"/>
          </a:xfrm>
        </p:spPr>
      </p:pic>
      <p:sp>
        <p:nvSpPr>
          <p:cNvPr id="4" name="Marcador de texto 3"/>
          <p:cNvSpPr>
            <a:spLocks noGrp="1"/>
          </p:cNvSpPr>
          <p:nvPr>
            <p:ph type="body" sz="half" idx="2"/>
          </p:nvPr>
        </p:nvSpPr>
        <p:spPr/>
        <p:txBody>
          <a:bodyPr>
            <a:normAutofit lnSpcReduction="10000"/>
          </a:bodyPr>
          <a:lstStyle/>
          <a:p>
            <a:endParaRPr lang="es-ES" dirty="0" smtClean="0"/>
          </a:p>
          <a:p>
            <a:r>
              <a:rPr lang="es-ES" dirty="0" smtClean="0"/>
              <a:t>Método </a:t>
            </a:r>
            <a:r>
              <a:rPr lang="es-ES" dirty="0"/>
              <a:t>tradicional o clásico:  enseñanza de lenguas </a:t>
            </a:r>
            <a:r>
              <a:rPr lang="es-ES" dirty="0" smtClean="0"/>
              <a:t>clásicas</a:t>
            </a:r>
            <a:r>
              <a:rPr lang="es-ES" dirty="0"/>
              <a:t> </a:t>
            </a:r>
            <a:r>
              <a:rPr lang="es-ES" dirty="0" smtClean="0"/>
              <a:t>como griego y latín</a:t>
            </a:r>
          </a:p>
          <a:p>
            <a:endParaRPr lang="es-ES" dirty="0"/>
          </a:p>
          <a:p>
            <a:r>
              <a:rPr lang="es-ES" b="1" dirty="0" smtClean="0"/>
              <a:t>Renacimiento:</a:t>
            </a:r>
            <a:r>
              <a:rPr lang="es-ES" dirty="0" smtClean="0"/>
              <a:t> status social del latín cambió (lengua muerta).</a:t>
            </a:r>
          </a:p>
          <a:p>
            <a:endParaRPr lang="es-ES" dirty="0"/>
          </a:p>
          <a:p>
            <a:r>
              <a:rPr lang="es-ES" dirty="0" smtClean="0"/>
              <a:t>Enseñanza de una disciplina mental necesaria para la formación del espíritu (Germain, 1993).</a:t>
            </a:r>
            <a:endParaRPr lang="es-ES" dirty="0"/>
          </a:p>
          <a:p>
            <a:endParaRPr lang="es-ES" dirty="0"/>
          </a:p>
        </p:txBody>
      </p:sp>
    </p:spTree>
    <p:extLst>
      <p:ext uri="{BB962C8B-B14F-4D97-AF65-F5344CB8AC3E}">
        <p14:creationId xmlns:p14="http://schemas.microsoft.com/office/powerpoint/2010/main" val="11114592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p:cNvSpPr>
            <a:spLocks noGrp="1"/>
          </p:cNvSpPr>
          <p:nvPr>
            <p:ph type="title"/>
          </p:nvPr>
        </p:nvSpPr>
        <p:spPr/>
        <p:txBody>
          <a:bodyPr>
            <a:normAutofit fontScale="90000"/>
          </a:bodyPr>
          <a:lstStyle/>
          <a:p>
            <a:r>
              <a:rPr lang="es-ES" dirty="0" smtClean="0"/>
              <a:t>Del latín, lengua muerta, a las lenguas vivas </a:t>
            </a:r>
            <a:r>
              <a:rPr lang="es-ES" sz="3100" dirty="0" smtClean="0"/>
              <a:t>(S.XVI al S. XIX)</a:t>
            </a:r>
            <a:endParaRPr lang="es-ES" sz="3100" dirty="0"/>
          </a:p>
        </p:txBody>
      </p:sp>
      <p:sp>
        <p:nvSpPr>
          <p:cNvPr id="9" name="Marcador de texto 8"/>
          <p:cNvSpPr>
            <a:spLocks noGrp="1"/>
          </p:cNvSpPr>
          <p:nvPr>
            <p:ph type="body" idx="1"/>
          </p:nvPr>
        </p:nvSpPr>
        <p:spPr/>
        <p:txBody>
          <a:bodyPr/>
          <a:lstStyle/>
          <a:p>
            <a:r>
              <a:rPr lang="es-ES" dirty="0" smtClean="0"/>
              <a:t>Renacimiento</a:t>
            </a:r>
            <a:endParaRPr lang="es-ES" dirty="0"/>
          </a:p>
        </p:txBody>
      </p:sp>
      <p:sp>
        <p:nvSpPr>
          <p:cNvPr id="6" name="Marcador de contenido 5"/>
          <p:cNvSpPr>
            <a:spLocks noGrp="1"/>
          </p:cNvSpPr>
          <p:nvPr>
            <p:ph sz="half" idx="2"/>
          </p:nvPr>
        </p:nvSpPr>
        <p:spPr/>
        <p:txBody>
          <a:bodyPr>
            <a:normAutofit lnSpcReduction="10000"/>
          </a:bodyPr>
          <a:lstStyle/>
          <a:p>
            <a:pPr marL="0" indent="0" algn="ctr">
              <a:buNone/>
            </a:pPr>
            <a:r>
              <a:rPr lang="es-ES" dirty="0" smtClean="0"/>
              <a:t>Latín → </a:t>
            </a:r>
            <a:r>
              <a:rPr lang="es-ES" b="1" dirty="0" smtClean="0"/>
              <a:t>lengua muerta</a:t>
            </a:r>
          </a:p>
          <a:p>
            <a:pPr marL="0" indent="0" algn="ctr">
              <a:buNone/>
            </a:pPr>
            <a:r>
              <a:rPr lang="es-ES" dirty="0" smtClean="0"/>
              <a:t>Considerado como una disciplina mental necesaria para la formación del espíritu.</a:t>
            </a:r>
          </a:p>
          <a:p>
            <a:pPr marL="0" indent="0" algn="ctr">
              <a:buNone/>
            </a:pPr>
            <a:r>
              <a:rPr lang="es-ES" dirty="0" smtClean="0"/>
              <a:t>Esta concepción va a servir como modelo estándar para la enseñanza de lenguas modernas (Hernández, 1999): tratadas como lenguas muertas</a:t>
            </a:r>
            <a:endParaRPr lang="es-ES" dirty="0"/>
          </a:p>
        </p:txBody>
      </p:sp>
      <p:sp>
        <p:nvSpPr>
          <p:cNvPr id="10" name="Marcador de texto 9"/>
          <p:cNvSpPr>
            <a:spLocks noGrp="1"/>
          </p:cNvSpPr>
          <p:nvPr>
            <p:ph type="body" sz="quarter" idx="3"/>
          </p:nvPr>
        </p:nvSpPr>
        <p:spPr/>
        <p:txBody>
          <a:bodyPr/>
          <a:lstStyle/>
          <a:p>
            <a:r>
              <a:rPr lang="es-ES" dirty="0" smtClean="0"/>
              <a:t>Enseñanza del latín</a:t>
            </a:r>
          </a:p>
          <a:p>
            <a:r>
              <a:rPr lang="es-ES" dirty="0" smtClean="0"/>
              <a:t>(gramática tema </a:t>
            </a:r>
            <a:r>
              <a:rPr lang="es-ES" sz="2400" dirty="0" smtClean="0"/>
              <a:t>S. XVIII</a:t>
            </a:r>
            <a:r>
              <a:rPr lang="es-ES" dirty="0" smtClean="0"/>
              <a:t>)</a:t>
            </a:r>
            <a:endParaRPr lang="es-ES" dirty="0"/>
          </a:p>
        </p:txBody>
      </p:sp>
      <p:sp>
        <p:nvSpPr>
          <p:cNvPr id="11" name="Marcador de contenido 10"/>
          <p:cNvSpPr>
            <a:spLocks noGrp="1"/>
          </p:cNvSpPr>
          <p:nvPr>
            <p:ph sz="quarter" idx="4"/>
          </p:nvPr>
        </p:nvSpPr>
        <p:spPr/>
        <p:txBody>
          <a:bodyPr>
            <a:normAutofit lnSpcReduction="10000"/>
          </a:bodyPr>
          <a:lstStyle/>
          <a:p>
            <a:pPr marL="0" indent="0" algn="just">
              <a:buNone/>
            </a:pPr>
            <a:r>
              <a:rPr lang="es-ES" dirty="0" smtClean="0"/>
              <a:t>Enseñanza a partir de la L1.</a:t>
            </a:r>
          </a:p>
          <a:p>
            <a:pPr marL="0" indent="0" algn="just">
              <a:buNone/>
            </a:pPr>
            <a:r>
              <a:rPr lang="es-ES" dirty="0"/>
              <a:t>L</a:t>
            </a:r>
            <a:r>
              <a:rPr lang="es-ES" dirty="0" smtClean="0"/>
              <a:t>a clase consistía en frases aisladas seleccionadas en función de los contenidos gramaticales que los alumnos debían memorizar.</a:t>
            </a:r>
          </a:p>
          <a:p>
            <a:pPr algn="just"/>
            <a:r>
              <a:rPr lang="es-ES" dirty="0" smtClean="0"/>
              <a:t>Diálogos elaborados, listas de palabras, expresiones idiomáticas.</a:t>
            </a:r>
          </a:p>
          <a:p>
            <a:pPr marL="0" indent="0" algn="just">
              <a:buNone/>
            </a:pPr>
            <a:endParaRPr lang="es-ES" dirty="0"/>
          </a:p>
        </p:txBody>
      </p:sp>
    </p:spTree>
    <p:extLst>
      <p:ext uri="{BB962C8B-B14F-4D97-AF65-F5344CB8AC3E}">
        <p14:creationId xmlns:p14="http://schemas.microsoft.com/office/powerpoint/2010/main" val="27813813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ES" dirty="0" smtClean="0"/>
              <a:t>Método gramática-traducción</a:t>
            </a:r>
            <a:endParaRPr lang="es-ES" dirty="0"/>
          </a:p>
        </p:txBody>
      </p:sp>
      <p:sp>
        <p:nvSpPr>
          <p:cNvPr id="10" name="Marcador de texto 9"/>
          <p:cNvSpPr>
            <a:spLocks noGrp="1"/>
          </p:cNvSpPr>
          <p:nvPr>
            <p:ph type="body" idx="1"/>
          </p:nvPr>
        </p:nvSpPr>
        <p:spPr/>
        <p:txBody>
          <a:bodyPr/>
          <a:lstStyle/>
          <a:p>
            <a:r>
              <a:rPr lang="es-ES" dirty="0" smtClean="0"/>
              <a:t>Gramática-tema</a:t>
            </a:r>
            <a:endParaRPr lang="es-ES" dirty="0"/>
          </a:p>
        </p:txBody>
      </p:sp>
      <p:sp>
        <p:nvSpPr>
          <p:cNvPr id="8" name="Marcador de contenido 7"/>
          <p:cNvSpPr>
            <a:spLocks noGrp="1"/>
          </p:cNvSpPr>
          <p:nvPr>
            <p:ph sz="half" idx="2"/>
          </p:nvPr>
        </p:nvSpPr>
        <p:spPr/>
        <p:txBody>
          <a:bodyPr/>
          <a:lstStyle/>
          <a:p>
            <a:pPr algn="just"/>
            <a:r>
              <a:rPr lang="es-ES" dirty="0" smtClean="0"/>
              <a:t>Principal característica del método gramática-traducción.</a:t>
            </a:r>
            <a:endParaRPr lang="es-ES" dirty="0"/>
          </a:p>
        </p:txBody>
      </p:sp>
      <p:sp>
        <p:nvSpPr>
          <p:cNvPr id="11" name="Marcador de texto 10"/>
          <p:cNvSpPr>
            <a:spLocks noGrp="1"/>
          </p:cNvSpPr>
          <p:nvPr>
            <p:ph type="body" sz="quarter" idx="3"/>
          </p:nvPr>
        </p:nvSpPr>
        <p:spPr/>
        <p:txBody>
          <a:bodyPr/>
          <a:lstStyle/>
          <a:p>
            <a:r>
              <a:rPr lang="es-ES" dirty="0" smtClean="0"/>
              <a:t>Versión-gramática</a:t>
            </a:r>
            <a:endParaRPr lang="es-ES" dirty="0"/>
          </a:p>
        </p:txBody>
      </p:sp>
      <p:sp>
        <p:nvSpPr>
          <p:cNvPr id="12" name="Marcador de contenido 11"/>
          <p:cNvSpPr>
            <a:spLocks noGrp="1"/>
          </p:cNvSpPr>
          <p:nvPr>
            <p:ph sz="quarter" idx="4"/>
          </p:nvPr>
        </p:nvSpPr>
        <p:spPr/>
        <p:txBody>
          <a:bodyPr>
            <a:normAutofit fontScale="92500"/>
          </a:bodyPr>
          <a:lstStyle/>
          <a:p>
            <a:pPr algn="just"/>
            <a:r>
              <a:rPr lang="es-ES" dirty="0" smtClean="0"/>
              <a:t>El texto en L2 se corta en partes. Ya no hay que partir de frases aisladas.</a:t>
            </a:r>
          </a:p>
          <a:p>
            <a:pPr algn="just"/>
            <a:r>
              <a:rPr lang="es-ES" dirty="0" smtClean="0"/>
              <a:t>Traducir palabra por palabra: punto de partida para el estudio teórico de la gramática.</a:t>
            </a:r>
          </a:p>
          <a:p>
            <a:pPr algn="just"/>
            <a:r>
              <a:rPr lang="es-ES" dirty="0" smtClean="0"/>
              <a:t>La gramática ocupa un segundo lugar (enfoque gramatical inductivo)</a:t>
            </a:r>
          </a:p>
        </p:txBody>
      </p:sp>
    </p:spTree>
    <p:extLst>
      <p:ext uri="{BB962C8B-B14F-4D97-AF65-F5344CB8AC3E}">
        <p14:creationId xmlns:p14="http://schemas.microsoft.com/office/powerpoint/2010/main" val="727052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L</a:t>
            </a:r>
            <a:r>
              <a:rPr lang="es-ES" dirty="0" smtClean="0"/>
              <a:t>a lengua</a:t>
            </a:r>
            <a:endParaRPr lang="es-ES" dirty="0"/>
          </a:p>
        </p:txBody>
      </p:sp>
      <p:sp>
        <p:nvSpPr>
          <p:cNvPr id="3" name="Marcador de contenido 2"/>
          <p:cNvSpPr>
            <a:spLocks noGrp="1"/>
          </p:cNvSpPr>
          <p:nvPr>
            <p:ph idx="1"/>
          </p:nvPr>
        </p:nvSpPr>
        <p:spPr/>
        <p:txBody>
          <a:bodyPr/>
          <a:lstStyle/>
          <a:p>
            <a:pPr algn="just"/>
            <a:r>
              <a:rPr lang="es-ES" dirty="0" smtClean="0"/>
              <a:t>Hacer que el alumno sea capaz de leer obras literarias escritas en L2.</a:t>
            </a:r>
          </a:p>
          <a:p>
            <a:pPr algn="just"/>
            <a:r>
              <a:rPr lang="es-ES" dirty="0" smtClean="0"/>
              <a:t>Desarrollar las facultades intelectuales del alumno: el aprendizaje de una L2 es visto como una “disciplina mental” capaz de desarrollar la memoria</a:t>
            </a:r>
          </a:p>
          <a:p>
            <a:pPr algn="just"/>
            <a:r>
              <a:rPr lang="es-ES" dirty="0" smtClean="0"/>
              <a:t>Hacer que el alumno sea capaz de traducir de la L2 a la L1 y a la inversa. En suma, formar buenos traductores de la lengua escrita literaria.</a:t>
            </a:r>
          </a:p>
        </p:txBody>
      </p:sp>
    </p:spTree>
    <p:extLst>
      <p:ext uri="{BB962C8B-B14F-4D97-AF65-F5344CB8AC3E}">
        <p14:creationId xmlns:p14="http://schemas.microsoft.com/office/powerpoint/2010/main" val="4166305250"/>
      </p:ext>
    </p:extLst>
  </p:cSld>
  <p:clrMapOvr>
    <a:masterClrMapping/>
  </p:clrMapOvr>
</p:sld>
</file>

<file path=ppt/theme/theme1.xml><?xml version="1.0" encoding="utf-8"?>
<a:theme xmlns:a="http://schemas.openxmlformats.org/drawingml/2006/main" name="Spectrum">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Spectrum.thmx</Template>
  <TotalTime>3281</TotalTime>
  <Words>1673</Words>
  <Application>Microsoft Office PowerPoint</Application>
  <PresentationFormat>Presentación en pantalla (4:3)</PresentationFormat>
  <Paragraphs>198</Paragraphs>
  <Slides>31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31</vt:i4>
      </vt:variant>
    </vt:vector>
  </HeadingPairs>
  <TitlesOfParts>
    <vt:vector size="36" baseType="lpstr">
      <vt:lpstr>Arial</vt:lpstr>
      <vt:lpstr>Calibri</vt:lpstr>
      <vt:lpstr>Corbel</vt:lpstr>
      <vt:lpstr>Wingdings</vt:lpstr>
      <vt:lpstr>Spectrum</vt:lpstr>
      <vt:lpstr>Presentación de PowerPoint</vt:lpstr>
      <vt:lpstr>Datos de identificación la UA</vt:lpstr>
      <vt:lpstr>Presentación</vt:lpstr>
      <vt:lpstr>Organización de la UA</vt:lpstr>
      <vt:lpstr>Organización de la UA</vt:lpstr>
      <vt:lpstr>Método gramática-traducción</vt:lpstr>
      <vt:lpstr>Del latín, lengua muerta, a las lenguas vivas (S.XVI al S. XIX)</vt:lpstr>
      <vt:lpstr>Método gramática-traducción</vt:lpstr>
      <vt:lpstr>La lengua</vt:lpstr>
      <vt:lpstr>La lengua</vt:lpstr>
      <vt:lpstr>La lengua</vt:lpstr>
      <vt:lpstr>El aprendizaje</vt:lpstr>
      <vt:lpstr>La enseñanza</vt:lpstr>
      <vt:lpstr>La relación pedagógica</vt:lpstr>
      <vt:lpstr>La relación pedagógica</vt:lpstr>
      <vt:lpstr>La relación pedagógica</vt:lpstr>
      <vt:lpstr>La relación pedagógica</vt:lpstr>
      <vt:lpstr>La relación pedagógica</vt:lpstr>
      <vt:lpstr>Método directo</vt:lpstr>
      <vt:lpstr>La lengua</vt:lpstr>
      <vt:lpstr>La lengua</vt:lpstr>
      <vt:lpstr>La lengua</vt:lpstr>
      <vt:lpstr>El aprendizaje</vt:lpstr>
      <vt:lpstr>La enseñanza</vt:lpstr>
      <vt:lpstr>La relación pedagógica</vt:lpstr>
      <vt:lpstr>La relación pedagógica</vt:lpstr>
      <vt:lpstr>La relación pedagógica</vt:lpstr>
      <vt:lpstr>Aprendizaje</vt:lpstr>
      <vt:lpstr>Enseñanza</vt:lpstr>
      <vt:lpstr>Referencias</vt:lpstr>
      <vt:lpstr>Referencias</vt:lpstr>
    </vt:vector>
  </TitlesOfParts>
  <Company>ITESM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Maika</dc:title>
  <dc:creator>Maika Estrada</dc:creator>
  <cp:lastModifiedBy>Personal</cp:lastModifiedBy>
  <cp:revision>505</cp:revision>
  <dcterms:created xsi:type="dcterms:W3CDTF">2014-05-29T17:42:38Z</dcterms:created>
  <dcterms:modified xsi:type="dcterms:W3CDTF">2018-09-29T03:30:06Z</dcterms:modified>
</cp:coreProperties>
</file>