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37"/>
  </p:notesMasterIdLst>
  <p:sldIdLst>
    <p:sldId id="352" r:id="rId2"/>
    <p:sldId id="361" r:id="rId3"/>
    <p:sldId id="362" r:id="rId4"/>
    <p:sldId id="363" r:id="rId5"/>
    <p:sldId id="257" r:id="rId6"/>
    <p:sldId id="258" r:id="rId7"/>
    <p:sldId id="259" r:id="rId8"/>
    <p:sldId id="353" r:id="rId9"/>
    <p:sldId id="260" r:id="rId10"/>
    <p:sldId id="261" r:id="rId11"/>
    <p:sldId id="354" r:id="rId12"/>
    <p:sldId id="262" r:id="rId13"/>
    <p:sldId id="355" r:id="rId14"/>
    <p:sldId id="264" r:id="rId15"/>
    <p:sldId id="356" r:id="rId16"/>
    <p:sldId id="348" r:id="rId17"/>
    <p:sldId id="364" r:id="rId18"/>
    <p:sldId id="266" r:id="rId19"/>
    <p:sldId id="357" r:id="rId20"/>
    <p:sldId id="267" r:id="rId21"/>
    <p:sldId id="268" r:id="rId22"/>
    <p:sldId id="269" r:id="rId23"/>
    <p:sldId id="359" r:id="rId24"/>
    <p:sldId id="272" r:id="rId25"/>
    <p:sldId id="273" r:id="rId26"/>
    <p:sldId id="274" r:id="rId27"/>
    <p:sldId id="275" r:id="rId28"/>
    <p:sldId id="276" r:id="rId29"/>
    <p:sldId id="279" r:id="rId30"/>
    <p:sldId id="297" r:id="rId31"/>
    <p:sldId id="298" r:id="rId32"/>
    <p:sldId id="299" r:id="rId33"/>
    <p:sldId id="300" r:id="rId34"/>
    <p:sldId id="360" r:id="rId35"/>
    <p:sldId id="301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93B56A-AC81-4EE7-913E-EE7EFDC0A205}" type="doc">
      <dgm:prSet loTypeId="urn:microsoft.com/office/officeart/2005/8/layout/process1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C157FB9A-D397-40EB-AAFE-B154DC035D17}">
      <dgm:prSet phldrT="[Texto]"/>
      <dgm:spPr/>
      <dgm:t>
        <a:bodyPr/>
        <a:lstStyle/>
        <a:p>
          <a:r>
            <a:rPr lang="es-MX" dirty="0" smtClean="0"/>
            <a:t>Tomas Robert Malthus 1766-1834</a:t>
          </a:r>
          <a:endParaRPr lang="es-MX" dirty="0"/>
        </a:p>
      </dgm:t>
    </dgm:pt>
    <dgm:pt modelId="{658358E5-C773-4D53-A6EF-8A4917AB3A01}" type="parTrans" cxnId="{836005F2-8797-4043-A2A5-F8CB25C8D9E8}">
      <dgm:prSet/>
      <dgm:spPr/>
      <dgm:t>
        <a:bodyPr/>
        <a:lstStyle/>
        <a:p>
          <a:endParaRPr lang="es-MX"/>
        </a:p>
      </dgm:t>
    </dgm:pt>
    <dgm:pt modelId="{C0053002-095A-4936-B474-3DE5687D4E55}" type="sibTrans" cxnId="{836005F2-8797-4043-A2A5-F8CB25C8D9E8}">
      <dgm:prSet/>
      <dgm:spPr/>
      <dgm:t>
        <a:bodyPr/>
        <a:lstStyle/>
        <a:p>
          <a:endParaRPr lang="es-MX"/>
        </a:p>
      </dgm:t>
    </dgm:pt>
    <dgm:pt modelId="{54DDCFD1-6FCB-4381-A957-B41608BC45FD}">
      <dgm:prSet phldrT="[Texto]"/>
      <dgm:spPr/>
      <dgm:t>
        <a:bodyPr/>
        <a:lstStyle/>
        <a:p>
          <a:r>
            <a:rPr lang="es-MX" dirty="0" smtClean="0"/>
            <a:t>David Ricardo</a:t>
          </a:r>
        </a:p>
        <a:p>
          <a:r>
            <a:rPr lang="es-MX" dirty="0" smtClean="0"/>
            <a:t>1772-1823</a:t>
          </a:r>
          <a:endParaRPr lang="es-MX" dirty="0"/>
        </a:p>
      </dgm:t>
    </dgm:pt>
    <dgm:pt modelId="{7598537C-EB94-4DE3-8D6A-D4F4E262AC68}" type="parTrans" cxnId="{2185D350-9ECF-4B9C-83E8-B11791666414}">
      <dgm:prSet/>
      <dgm:spPr/>
      <dgm:t>
        <a:bodyPr/>
        <a:lstStyle/>
        <a:p>
          <a:endParaRPr lang="es-MX"/>
        </a:p>
      </dgm:t>
    </dgm:pt>
    <dgm:pt modelId="{D6967593-9CE8-41F8-9D0C-3BCC03FC88C0}" type="sibTrans" cxnId="{2185D350-9ECF-4B9C-83E8-B11791666414}">
      <dgm:prSet/>
      <dgm:spPr/>
      <dgm:t>
        <a:bodyPr/>
        <a:lstStyle/>
        <a:p>
          <a:endParaRPr lang="es-MX"/>
        </a:p>
      </dgm:t>
    </dgm:pt>
    <dgm:pt modelId="{283EDF8F-CD12-4AB0-9202-3DE017CFC1EC}">
      <dgm:prSet phldrT="[Texto]"/>
      <dgm:spPr/>
      <dgm:t>
        <a:bodyPr/>
        <a:lstStyle/>
        <a:p>
          <a:r>
            <a:rPr lang="es-MX" dirty="0" smtClean="0"/>
            <a:t>Jean </a:t>
          </a:r>
          <a:r>
            <a:rPr lang="es-MX" dirty="0" err="1" smtClean="0"/>
            <a:t>Baptiste</a:t>
          </a:r>
          <a:r>
            <a:rPr lang="es-MX" dirty="0" smtClean="0"/>
            <a:t> </a:t>
          </a:r>
          <a:r>
            <a:rPr lang="es-MX" dirty="0" err="1" smtClean="0"/>
            <a:t>Say</a:t>
          </a:r>
          <a:endParaRPr lang="es-MX" dirty="0" smtClean="0"/>
        </a:p>
        <a:p>
          <a:r>
            <a:rPr lang="es-MX" dirty="0" smtClean="0"/>
            <a:t>1776-1832</a:t>
          </a:r>
          <a:endParaRPr lang="es-MX" dirty="0"/>
        </a:p>
      </dgm:t>
    </dgm:pt>
    <dgm:pt modelId="{3BCE7E02-7773-4027-8ABB-9F13FD18E993}" type="parTrans" cxnId="{AB1619CF-FB04-4829-ABBA-31DC3AD17177}">
      <dgm:prSet/>
      <dgm:spPr/>
      <dgm:t>
        <a:bodyPr/>
        <a:lstStyle/>
        <a:p>
          <a:endParaRPr lang="es-MX"/>
        </a:p>
      </dgm:t>
    </dgm:pt>
    <dgm:pt modelId="{4A378787-3B9E-4F55-82A0-29AF9D30D206}" type="sibTrans" cxnId="{AB1619CF-FB04-4829-ABBA-31DC3AD17177}">
      <dgm:prSet/>
      <dgm:spPr/>
      <dgm:t>
        <a:bodyPr/>
        <a:lstStyle/>
        <a:p>
          <a:endParaRPr lang="es-MX"/>
        </a:p>
      </dgm:t>
    </dgm:pt>
    <dgm:pt modelId="{ADCC2B2B-FBF7-4A48-B4A4-29E3C4160B7D}" type="pres">
      <dgm:prSet presAssocID="{C193B56A-AC81-4EE7-913E-EE7EFDC0A20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557E988-B36A-497E-904A-5EF6FEC16C29}" type="pres">
      <dgm:prSet presAssocID="{C157FB9A-D397-40EB-AAFE-B154DC035D1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5F2D0E-9684-445A-A813-28FC8E5AA787}" type="pres">
      <dgm:prSet presAssocID="{C0053002-095A-4936-B474-3DE5687D4E55}" presName="sibTrans" presStyleLbl="sibTrans2D1" presStyleIdx="0" presStyleCnt="2"/>
      <dgm:spPr/>
      <dgm:t>
        <a:bodyPr/>
        <a:lstStyle/>
        <a:p>
          <a:endParaRPr lang="es-MX"/>
        </a:p>
      </dgm:t>
    </dgm:pt>
    <dgm:pt modelId="{76961BF5-5D8F-4A0D-A9E2-7EA25511105D}" type="pres">
      <dgm:prSet presAssocID="{C0053002-095A-4936-B474-3DE5687D4E55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D18D5828-50D9-463C-9DF6-C600C97ABCC1}" type="pres">
      <dgm:prSet presAssocID="{54DDCFD1-6FCB-4381-A957-B41608BC45F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B274A5-BB57-4582-A3B8-E14F842780F8}" type="pres">
      <dgm:prSet presAssocID="{D6967593-9CE8-41F8-9D0C-3BCC03FC88C0}" presName="sibTrans" presStyleLbl="sibTrans2D1" presStyleIdx="1" presStyleCnt="2"/>
      <dgm:spPr/>
      <dgm:t>
        <a:bodyPr/>
        <a:lstStyle/>
        <a:p>
          <a:endParaRPr lang="es-MX"/>
        </a:p>
      </dgm:t>
    </dgm:pt>
    <dgm:pt modelId="{346727B2-DA86-4669-9C8D-F81CA30F6589}" type="pres">
      <dgm:prSet presAssocID="{D6967593-9CE8-41F8-9D0C-3BCC03FC88C0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8CC8324C-B445-43EE-935A-F901CC2EF7FD}" type="pres">
      <dgm:prSet presAssocID="{283EDF8F-CD12-4AB0-9202-3DE017CFC1E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0971F98-3E72-46D5-A274-06836FCD4106}" type="presOf" srcId="{54DDCFD1-6FCB-4381-A957-B41608BC45FD}" destId="{D18D5828-50D9-463C-9DF6-C600C97ABCC1}" srcOrd="0" destOrd="0" presId="urn:microsoft.com/office/officeart/2005/8/layout/process1"/>
    <dgm:cxn modelId="{DA898D01-31F7-48D8-96F3-258190871151}" type="presOf" srcId="{C0053002-095A-4936-B474-3DE5687D4E55}" destId="{76961BF5-5D8F-4A0D-A9E2-7EA25511105D}" srcOrd="1" destOrd="0" presId="urn:microsoft.com/office/officeart/2005/8/layout/process1"/>
    <dgm:cxn modelId="{A4EAEB39-DB8D-4EBF-9EAD-D758AA124F90}" type="presOf" srcId="{C193B56A-AC81-4EE7-913E-EE7EFDC0A205}" destId="{ADCC2B2B-FBF7-4A48-B4A4-29E3C4160B7D}" srcOrd="0" destOrd="0" presId="urn:microsoft.com/office/officeart/2005/8/layout/process1"/>
    <dgm:cxn modelId="{AF4DB3EC-4399-4620-B8CD-76E41283119C}" type="presOf" srcId="{D6967593-9CE8-41F8-9D0C-3BCC03FC88C0}" destId="{346727B2-DA86-4669-9C8D-F81CA30F6589}" srcOrd="1" destOrd="0" presId="urn:microsoft.com/office/officeart/2005/8/layout/process1"/>
    <dgm:cxn modelId="{68084BDF-D303-4B57-ABDF-D48E86F39CDF}" type="presOf" srcId="{D6967593-9CE8-41F8-9D0C-3BCC03FC88C0}" destId="{D2B274A5-BB57-4582-A3B8-E14F842780F8}" srcOrd="0" destOrd="0" presId="urn:microsoft.com/office/officeart/2005/8/layout/process1"/>
    <dgm:cxn modelId="{76C8E917-AE83-4956-9F4F-EC6E7B70F3C8}" type="presOf" srcId="{C0053002-095A-4936-B474-3DE5687D4E55}" destId="{AA5F2D0E-9684-445A-A813-28FC8E5AA787}" srcOrd="0" destOrd="0" presId="urn:microsoft.com/office/officeart/2005/8/layout/process1"/>
    <dgm:cxn modelId="{E7F86E43-9A53-4E33-8FF7-B9647D0AC695}" type="presOf" srcId="{C157FB9A-D397-40EB-AAFE-B154DC035D17}" destId="{3557E988-B36A-497E-904A-5EF6FEC16C29}" srcOrd="0" destOrd="0" presId="urn:microsoft.com/office/officeart/2005/8/layout/process1"/>
    <dgm:cxn modelId="{8FE38C7F-89C4-4A26-999E-F6B581801DF9}" type="presOf" srcId="{283EDF8F-CD12-4AB0-9202-3DE017CFC1EC}" destId="{8CC8324C-B445-43EE-935A-F901CC2EF7FD}" srcOrd="0" destOrd="0" presId="urn:microsoft.com/office/officeart/2005/8/layout/process1"/>
    <dgm:cxn modelId="{836005F2-8797-4043-A2A5-F8CB25C8D9E8}" srcId="{C193B56A-AC81-4EE7-913E-EE7EFDC0A205}" destId="{C157FB9A-D397-40EB-AAFE-B154DC035D17}" srcOrd="0" destOrd="0" parTransId="{658358E5-C773-4D53-A6EF-8A4917AB3A01}" sibTransId="{C0053002-095A-4936-B474-3DE5687D4E55}"/>
    <dgm:cxn modelId="{AB1619CF-FB04-4829-ABBA-31DC3AD17177}" srcId="{C193B56A-AC81-4EE7-913E-EE7EFDC0A205}" destId="{283EDF8F-CD12-4AB0-9202-3DE017CFC1EC}" srcOrd="2" destOrd="0" parTransId="{3BCE7E02-7773-4027-8ABB-9F13FD18E993}" sibTransId="{4A378787-3B9E-4F55-82A0-29AF9D30D206}"/>
    <dgm:cxn modelId="{2185D350-9ECF-4B9C-83E8-B11791666414}" srcId="{C193B56A-AC81-4EE7-913E-EE7EFDC0A205}" destId="{54DDCFD1-6FCB-4381-A957-B41608BC45FD}" srcOrd="1" destOrd="0" parTransId="{7598537C-EB94-4DE3-8D6A-D4F4E262AC68}" sibTransId="{D6967593-9CE8-41F8-9D0C-3BCC03FC88C0}"/>
    <dgm:cxn modelId="{9411CA43-2516-4128-915F-A0888764D65C}" type="presParOf" srcId="{ADCC2B2B-FBF7-4A48-B4A4-29E3C4160B7D}" destId="{3557E988-B36A-497E-904A-5EF6FEC16C29}" srcOrd="0" destOrd="0" presId="urn:microsoft.com/office/officeart/2005/8/layout/process1"/>
    <dgm:cxn modelId="{3826A45D-7934-4964-BA59-D855CD8B51E4}" type="presParOf" srcId="{ADCC2B2B-FBF7-4A48-B4A4-29E3C4160B7D}" destId="{AA5F2D0E-9684-445A-A813-28FC8E5AA787}" srcOrd="1" destOrd="0" presId="urn:microsoft.com/office/officeart/2005/8/layout/process1"/>
    <dgm:cxn modelId="{59470DC1-765C-4927-B22D-5D050EDCE1F0}" type="presParOf" srcId="{AA5F2D0E-9684-445A-A813-28FC8E5AA787}" destId="{76961BF5-5D8F-4A0D-A9E2-7EA25511105D}" srcOrd="0" destOrd="0" presId="urn:microsoft.com/office/officeart/2005/8/layout/process1"/>
    <dgm:cxn modelId="{D80348F9-B54D-466D-B0FE-18D1F3D7D5A9}" type="presParOf" srcId="{ADCC2B2B-FBF7-4A48-B4A4-29E3C4160B7D}" destId="{D18D5828-50D9-463C-9DF6-C600C97ABCC1}" srcOrd="2" destOrd="0" presId="urn:microsoft.com/office/officeart/2005/8/layout/process1"/>
    <dgm:cxn modelId="{ADD81218-0CEA-46CF-BD0E-C689A942D908}" type="presParOf" srcId="{ADCC2B2B-FBF7-4A48-B4A4-29E3C4160B7D}" destId="{D2B274A5-BB57-4582-A3B8-E14F842780F8}" srcOrd="3" destOrd="0" presId="urn:microsoft.com/office/officeart/2005/8/layout/process1"/>
    <dgm:cxn modelId="{C0A66300-DCC1-480F-9C91-FC99A089E99C}" type="presParOf" srcId="{D2B274A5-BB57-4582-A3B8-E14F842780F8}" destId="{346727B2-DA86-4669-9C8D-F81CA30F6589}" srcOrd="0" destOrd="0" presId="urn:microsoft.com/office/officeart/2005/8/layout/process1"/>
    <dgm:cxn modelId="{465D871C-9C20-41A5-882D-E7B1627AD98F}" type="presParOf" srcId="{ADCC2B2B-FBF7-4A48-B4A4-29E3C4160B7D}" destId="{8CC8324C-B445-43EE-935A-F901CC2EF7F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40EC250-FE54-4155-9C00-2E6D5D89DEFF}" type="doc">
      <dgm:prSet loTypeId="urn:microsoft.com/office/officeart/2005/8/layout/equation1" loCatId="process" qsTypeId="urn:microsoft.com/office/officeart/2005/8/quickstyle/3d1" qsCatId="3D" csTypeId="urn:microsoft.com/office/officeart/2005/8/colors/colorful3" csCatId="colorful" phldr="1"/>
      <dgm:spPr/>
    </dgm:pt>
    <dgm:pt modelId="{7A0F0CE9-F067-49A7-A8DA-036D2A2BC4EC}">
      <dgm:prSet phldrT="[Texto]"/>
      <dgm:spPr/>
      <dgm:t>
        <a:bodyPr/>
        <a:lstStyle/>
        <a:p>
          <a:r>
            <a:rPr lang="es-MX" dirty="0" smtClean="0"/>
            <a:t>Consumo</a:t>
          </a:r>
          <a:endParaRPr lang="es-MX" dirty="0"/>
        </a:p>
      </dgm:t>
    </dgm:pt>
    <dgm:pt modelId="{CD4E29A8-C7F4-4699-89F2-42ACF785ABEA}" type="parTrans" cxnId="{CB69979D-E2DC-4C52-93FD-F22F0E0D1B1C}">
      <dgm:prSet/>
      <dgm:spPr/>
      <dgm:t>
        <a:bodyPr/>
        <a:lstStyle/>
        <a:p>
          <a:endParaRPr lang="es-MX"/>
        </a:p>
      </dgm:t>
    </dgm:pt>
    <dgm:pt modelId="{D9D0EBFB-D623-43F4-9034-F772B2453901}" type="sibTrans" cxnId="{CB69979D-E2DC-4C52-93FD-F22F0E0D1B1C}">
      <dgm:prSet/>
      <dgm:spPr/>
      <dgm:t>
        <a:bodyPr/>
        <a:lstStyle/>
        <a:p>
          <a:endParaRPr lang="es-MX"/>
        </a:p>
      </dgm:t>
    </dgm:pt>
    <dgm:pt modelId="{9FE25278-E974-4575-B24E-99CBC9698181}">
      <dgm:prSet phldrT="[Texto]"/>
      <dgm:spPr/>
      <dgm:t>
        <a:bodyPr/>
        <a:lstStyle/>
        <a:p>
          <a:r>
            <a:rPr lang="es-MX" dirty="0" smtClean="0"/>
            <a:t>Ahorro</a:t>
          </a:r>
          <a:endParaRPr lang="es-MX" dirty="0"/>
        </a:p>
      </dgm:t>
    </dgm:pt>
    <dgm:pt modelId="{D2B8DEEC-C3FB-4D46-A758-3236EB4D26C1}" type="parTrans" cxnId="{637A822F-933F-4459-BE37-69CB65B58C6F}">
      <dgm:prSet/>
      <dgm:spPr/>
      <dgm:t>
        <a:bodyPr/>
        <a:lstStyle/>
        <a:p>
          <a:endParaRPr lang="es-MX"/>
        </a:p>
      </dgm:t>
    </dgm:pt>
    <dgm:pt modelId="{0D2B0E52-2B22-422C-8386-9C91E0671021}" type="sibTrans" cxnId="{637A822F-933F-4459-BE37-69CB65B58C6F}">
      <dgm:prSet/>
      <dgm:spPr/>
      <dgm:t>
        <a:bodyPr/>
        <a:lstStyle/>
        <a:p>
          <a:endParaRPr lang="es-MX"/>
        </a:p>
      </dgm:t>
    </dgm:pt>
    <dgm:pt modelId="{6B272B0B-86A3-442D-B326-BCCFD5DDCF2D}">
      <dgm:prSet phldrT="[Texto]"/>
      <dgm:spPr/>
      <dgm:t>
        <a:bodyPr/>
        <a:lstStyle/>
        <a:p>
          <a:r>
            <a:rPr lang="es-MX" dirty="0" smtClean="0"/>
            <a:t>Renta</a:t>
          </a:r>
          <a:endParaRPr lang="es-MX" dirty="0"/>
        </a:p>
      </dgm:t>
    </dgm:pt>
    <dgm:pt modelId="{004B980A-E18F-4578-8631-C64E5F7FA2E4}" type="parTrans" cxnId="{C3A63A65-98C3-45C6-AB32-4FF56D37027E}">
      <dgm:prSet/>
      <dgm:spPr/>
      <dgm:t>
        <a:bodyPr/>
        <a:lstStyle/>
        <a:p>
          <a:endParaRPr lang="es-MX"/>
        </a:p>
      </dgm:t>
    </dgm:pt>
    <dgm:pt modelId="{24141A3D-918B-4F93-A593-B5E9654D5A6C}" type="sibTrans" cxnId="{C3A63A65-98C3-45C6-AB32-4FF56D37027E}">
      <dgm:prSet/>
      <dgm:spPr/>
      <dgm:t>
        <a:bodyPr/>
        <a:lstStyle/>
        <a:p>
          <a:endParaRPr lang="es-MX"/>
        </a:p>
      </dgm:t>
    </dgm:pt>
    <dgm:pt modelId="{B9B0C654-2279-416F-9C0E-B80F199F5764}" type="pres">
      <dgm:prSet presAssocID="{D40EC250-FE54-4155-9C00-2E6D5D89DEFF}" presName="linearFlow" presStyleCnt="0">
        <dgm:presLayoutVars>
          <dgm:dir/>
          <dgm:resizeHandles val="exact"/>
        </dgm:presLayoutVars>
      </dgm:prSet>
      <dgm:spPr/>
    </dgm:pt>
    <dgm:pt modelId="{8EE6CDDF-6F76-4DD2-8D6D-1E7551BFCE7E}" type="pres">
      <dgm:prSet presAssocID="{7A0F0CE9-F067-49A7-A8DA-036D2A2BC4E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A32E3A-CAB4-4B66-8517-11A0AC6A995C}" type="pres">
      <dgm:prSet presAssocID="{D9D0EBFB-D623-43F4-9034-F772B2453901}" presName="spacerL" presStyleCnt="0"/>
      <dgm:spPr/>
    </dgm:pt>
    <dgm:pt modelId="{E96ADE66-695D-492D-A12A-A18ADBD52D59}" type="pres">
      <dgm:prSet presAssocID="{D9D0EBFB-D623-43F4-9034-F772B2453901}" presName="sibTrans" presStyleLbl="sibTrans2D1" presStyleIdx="0" presStyleCnt="2"/>
      <dgm:spPr/>
    </dgm:pt>
    <dgm:pt modelId="{FEE18DE4-476B-4CAC-9052-3A3A34F220DC}" type="pres">
      <dgm:prSet presAssocID="{D9D0EBFB-D623-43F4-9034-F772B2453901}" presName="spacerR" presStyleCnt="0"/>
      <dgm:spPr/>
    </dgm:pt>
    <dgm:pt modelId="{29351C20-DF1E-4D07-9948-354239C9DC09}" type="pres">
      <dgm:prSet presAssocID="{9FE25278-E974-4575-B24E-99CBC9698181}" presName="node" presStyleLbl="node1" presStyleIdx="1" presStyleCnt="3">
        <dgm:presLayoutVars>
          <dgm:bulletEnabled val="1"/>
        </dgm:presLayoutVars>
      </dgm:prSet>
      <dgm:spPr/>
    </dgm:pt>
    <dgm:pt modelId="{55218124-0664-4F08-BB00-5261EE31F8BC}" type="pres">
      <dgm:prSet presAssocID="{0D2B0E52-2B22-422C-8386-9C91E0671021}" presName="spacerL" presStyleCnt="0"/>
      <dgm:spPr/>
    </dgm:pt>
    <dgm:pt modelId="{0C57EB1C-BA9F-43CA-BEEB-F6DE31F84789}" type="pres">
      <dgm:prSet presAssocID="{0D2B0E52-2B22-422C-8386-9C91E0671021}" presName="sibTrans" presStyleLbl="sibTrans2D1" presStyleIdx="1" presStyleCnt="2"/>
      <dgm:spPr/>
    </dgm:pt>
    <dgm:pt modelId="{345B778C-1C11-4AC3-9845-0F75230C98B6}" type="pres">
      <dgm:prSet presAssocID="{0D2B0E52-2B22-422C-8386-9C91E0671021}" presName="spacerR" presStyleCnt="0"/>
      <dgm:spPr/>
    </dgm:pt>
    <dgm:pt modelId="{0265846A-1E5C-424D-BA24-13ED9472DE23}" type="pres">
      <dgm:prSet presAssocID="{6B272B0B-86A3-442D-B326-BCCFD5DDCF2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CAC199-26DF-42D7-AAEA-BE5524EB35CF}" type="presOf" srcId="{6B272B0B-86A3-442D-B326-BCCFD5DDCF2D}" destId="{0265846A-1E5C-424D-BA24-13ED9472DE23}" srcOrd="0" destOrd="0" presId="urn:microsoft.com/office/officeart/2005/8/layout/equation1"/>
    <dgm:cxn modelId="{D17CDFDD-3FC1-4150-96C7-96DA8477F1B3}" type="presOf" srcId="{0D2B0E52-2B22-422C-8386-9C91E0671021}" destId="{0C57EB1C-BA9F-43CA-BEEB-F6DE31F84789}" srcOrd="0" destOrd="0" presId="urn:microsoft.com/office/officeart/2005/8/layout/equation1"/>
    <dgm:cxn modelId="{5257AE3C-D680-4105-AC0F-B445F891B5C7}" type="presOf" srcId="{D40EC250-FE54-4155-9C00-2E6D5D89DEFF}" destId="{B9B0C654-2279-416F-9C0E-B80F199F5764}" srcOrd="0" destOrd="0" presId="urn:microsoft.com/office/officeart/2005/8/layout/equation1"/>
    <dgm:cxn modelId="{F484BCA3-C985-4FB0-8F76-DF78B23ECC03}" type="presOf" srcId="{9FE25278-E974-4575-B24E-99CBC9698181}" destId="{29351C20-DF1E-4D07-9948-354239C9DC09}" srcOrd="0" destOrd="0" presId="urn:microsoft.com/office/officeart/2005/8/layout/equation1"/>
    <dgm:cxn modelId="{FC9C61BF-8315-47E8-BCFA-241C5256FF3B}" type="presOf" srcId="{D9D0EBFB-D623-43F4-9034-F772B2453901}" destId="{E96ADE66-695D-492D-A12A-A18ADBD52D59}" srcOrd="0" destOrd="0" presId="urn:microsoft.com/office/officeart/2005/8/layout/equation1"/>
    <dgm:cxn modelId="{C3A63A65-98C3-45C6-AB32-4FF56D37027E}" srcId="{D40EC250-FE54-4155-9C00-2E6D5D89DEFF}" destId="{6B272B0B-86A3-442D-B326-BCCFD5DDCF2D}" srcOrd="2" destOrd="0" parTransId="{004B980A-E18F-4578-8631-C64E5F7FA2E4}" sibTransId="{24141A3D-918B-4F93-A593-B5E9654D5A6C}"/>
    <dgm:cxn modelId="{CB69979D-E2DC-4C52-93FD-F22F0E0D1B1C}" srcId="{D40EC250-FE54-4155-9C00-2E6D5D89DEFF}" destId="{7A0F0CE9-F067-49A7-A8DA-036D2A2BC4EC}" srcOrd="0" destOrd="0" parTransId="{CD4E29A8-C7F4-4699-89F2-42ACF785ABEA}" sibTransId="{D9D0EBFB-D623-43F4-9034-F772B2453901}"/>
    <dgm:cxn modelId="{637A822F-933F-4459-BE37-69CB65B58C6F}" srcId="{D40EC250-FE54-4155-9C00-2E6D5D89DEFF}" destId="{9FE25278-E974-4575-B24E-99CBC9698181}" srcOrd="1" destOrd="0" parTransId="{D2B8DEEC-C3FB-4D46-A758-3236EB4D26C1}" sibTransId="{0D2B0E52-2B22-422C-8386-9C91E0671021}"/>
    <dgm:cxn modelId="{787A7EE4-1FEC-4FAD-85C9-FCFE4DC290B1}" type="presOf" srcId="{7A0F0CE9-F067-49A7-A8DA-036D2A2BC4EC}" destId="{8EE6CDDF-6F76-4DD2-8D6D-1E7551BFCE7E}" srcOrd="0" destOrd="0" presId="urn:microsoft.com/office/officeart/2005/8/layout/equation1"/>
    <dgm:cxn modelId="{0B7F6355-CF2E-43C7-8676-75575BF0998E}" type="presParOf" srcId="{B9B0C654-2279-416F-9C0E-B80F199F5764}" destId="{8EE6CDDF-6F76-4DD2-8D6D-1E7551BFCE7E}" srcOrd="0" destOrd="0" presId="urn:microsoft.com/office/officeart/2005/8/layout/equation1"/>
    <dgm:cxn modelId="{E6A0D526-678E-4399-81A8-0E2EDF62566C}" type="presParOf" srcId="{B9B0C654-2279-416F-9C0E-B80F199F5764}" destId="{74A32E3A-CAB4-4B66-8517-11A0AC6A995C}" srcOrd="1" destOrd="0" presId="urn:microsoft.com/office/officeart/2005/8/layout/equation1"/>
    <dgm:cxn modelId="{CBE94129-A089-4057-98BE-12A37FAF390A}" type="presParOf" srcId="{B9B0C654-2279-416F-9C0E-B80F199F5764}" destId="{E96ADE66-695D-492D-A12A-A18ADBD52D59}" srcOrd="2" destOrd="0" presId="urn:microsoft.com/office/officeart/2005/8/layout/equation1"/>
    <dgm:cxn modelId="{A8E1EDBD-41E3-4E07-9CE7-2A1C13342AC1}" type="presParOf" srcId="{B9B0C654-2279-416F-9C0E-B80F199F5764}" destId="{FEE18DE4-476B-4CAC-9052-3A3A34F220DC}" srcOrd="3" destOrd="0" presId="urn:microsoft.com/office/officeart/2005/8/layout/equation1"/>
    <dgm:cxn modelId="{E010CC30-A627-425F-B8B2-E5D7A7829920}" type="presParOf" srcId="{B9B0C654-2279-416F-9C0E-B80F199F5764}" destId="{29351C20-DF1E-4D07-9948-354239C9DC09}" srcOrd="4" destOrd="0" presId="urn:microsoft.com/office/officeart/2005/8/layout/equation1"/>
    <dgm:cxn modelId="{E6A9F3D0-E9B3-440A-B14A-426B221A1002}" type="presParOf" srcId="{B9B0C654-2279-416F-9C0E-B80F199F5764}" destId="{55218124-0664-4F08-BB00-5261EE31F8BC}" srcOrd="5" destOrd="0" presId="urn:microsoft.com/office/officeart/2005/8/layout/equation1"/>
    <dgm:cxn modelId="{A821F931-886A-4C1D-9FE0-EFB8006A18D5}" type="presParOf" srcId="{B9B0C654-2279-416F-9C0E-B80F199F5764}" destId="{0C57EB1C-BA9F-43CA-BEEB-F6DE31F84789}" srcOrd="6" destOrd="0" presId="urn:microsoft.com/office/officeart/2005/8/layout/equation1"/>
    <dgm:cxn modelId="{784C9A50-6D60-45D6-9674-3E7B8E6977B8}" type="presParOf" srcId="{B9B0C654-2279-416F-9C0E-B80F199F5764}" destId="{345B778C-1C11-4AC3-9845-0F75230C98B6}" srcOrd="7" destOrd="0" presId="urn:microsoft.com/office/officeart/2005/8/layout/equation1"/>
    <dgm:cxn modelId="{3C726D37-20B6-4030-BC02-388A97DA296A}" type="presParOf" srcId="{B9B0C654-2279-416F-9C0E-B80F199F5764}" destId="{0265846A-1E5C-424D-BA24-13ED9472DE23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D37F7E6-532E-4FCD-B32B-A27F08B727F8}" type="doc">
      <dgm:prSet loTypeId="urn:microsoft.com/office/officeart/2005/8/layout/cycle6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B9C4A445-28DE-4209-8406-AD149AC90F22}">
      <dgm:prSet phldrT="[Texto]"/>
      <dgm:spPr/>
      <dgm:t>
        <a:bodyPr/>
        <a:lstStyle/>
        <a:p>
          <a:r>
            <a:rPr lang="es-MX" dirty="0" smtClean="0"/>
            <a:t>Precios  fijos</a:t>
          </a:r>
          <a:endParaRPr lang="es-MX" dirty="0"/>
        </a:p>
      </dgm:t>
    </dgm:pt>
    <dgm:pt modelId="{CCCD8FBC-F9C5-40E4-9686-7A52C7E48321}" type="parTrans" cxnId="{4FAC9DB6-FB8A-4F04-B1BE-EC9A9F45F68F}">
      <dgm:prSet/>
      <dgm:spPr/>
      <dgm:t>
        <a:bodyPr/>
        <a:lstStyle/>
        <a:p>
          <a:endParaRPr lang="es-MX"/>
        </a:p>
      </dgm:t>
    </dgm:pt>
    <dgm:pt modelId="{EDB71E3D-7F58-4CE0-8E62-705102E8BC97}" type="sibTrans" cxnId="{4FAC9DB6-FB8A-4F04-B1BE-EC9A9F45F68F}">
      <dgm:prSet/>
      <dgm:spPr/>
      <dgm:t>
        <a:bodyPr/>
        <a:lstStyle/>
        <a:p>
          <a:endParaRPr lang="es-MX"/>
        </a:p>
      </dgm:t>
    </dgm:pt>
    <dgm:pt modelId="{996FCD91-9928-4A1D-B20F-9023FBA4A5CB}">
      <dgm:prSet phldrT="[Texto]"/>
      <dgm:spPr/>
      <dgm:t>
        <a:bodyPr/>
        <a:lstStyle/>
        <a:p>
          <a:r>
            <a:rPr lang="es-MX" dirty="0" smtClean="0"/>
            <a:t>Salarios fijos</a:t>
          </a:r>
          <a:endParaRPr lang="es-MX" dirty="0"/>
        </a:p>
      </dgm:t>
    </dgm:pt>
    <dgm:pt modelId="{BC31A891-DEFC-4875-AC83-AEFC0BFAC866}" type="parTrans" cxnId="{CD95F488-7C6C-4280-A7BA-41AA0B92873B}">
      <dgm:prSet/>
      <dgm:spPr/>
      <dgm:t>
        <a:bodyPr/>
        <a:lstStyle/>
        <a:p>
          <a:endParaRPr lang="es-MX"/>
        </a:p>
      </dgm:t>
    </dgm:pt>
    <dgm:pt modelId="{972B40D5-4AEE-47C4-8DD3-2F4249FB428A}" type="sibTrans" cxnId="{CD95F488-7C6C-4280-A7BA-41AA0B92873B}">
      <dgm:prSet/>
      <dgm:spPr/>
      <dgm:t>
        <a:bodyPr/>
        <a:lstStyle/>
        <a:p>
          <a:endParaRPr lang="es-MX"/>
        </a:p>
      </dgm:t>
    </dgm:pt>
    <dgm:pt modelId="{4ABFEDBE-3A30-4FD0-8C45-5621FCAA2E08}">
      <dgm:prSet phldrT="[Texto]"/>
      <dgm:spPr/>
      <dgm:t>
        <a:bodyPr/>
        <a:lstStyle/>
        <a:p>
          <a:r>
            <a:rPr lang="es-MX" dirty="0" smtClean="0"/>
            <a:t>Recursos desempleados</a:t>
          </a:r>
          <a:endParaRPr lang="es-MX" dirty="0"/>
        </a:p>
      </dgm:t>
    </dgm:pt>
    <dgm:pt modelId="{70FA2D3C-4C83-465A-A210-0F2C55AB9E73}" type="parTrans" cxnId="{93D638EC-C0E6-428A-8E27-2539816D514C}">
      <dgm:prSet/>
      <dgm:spPr/>
      <dgm:t>
        <a:bodyPr/>
        <a:lstStyle/>
        <a:p>
          <a:endParaRPr lang="es-MX"/>
        </a:p>
      </dgm:t>
    </dgm:pt>
    <dgm:pt modelId="{46DCCD4E-3AC2-4544-9242-6E3CAF56C0F5}" type="sibTrans" cxnId="{93D638EC-C0E6-428A-8E27-2539816D514C}">
      <dgm:prSet/>
      <dgm:spPr/>
      <dgm:t>
        <a:bodyPr/>
        <a:lstStyle/>
        <a:p>
          <a:endParaRPr lang="es-MX"/>
        </a:p>
      </dgm:t>
    </dgm:pt>
    <dgm:pt modelId="{79FD38FB-E31F-4B4E-A5C1-6D09506ADE24}" type="pres">
      <dgm:prSet presAssocID="{0D37F7E6-532E-4FCD-B32B-A27F08B727F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F8D9CA0-16CE-4AF5-A459-F92EB5C17C68}" type="pres">
      <dgm:prSet presAssocID="{B9C4A445-28DE-4209-8406-AD149AC90F2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2AFA89-A12E-4F67-AC50-73B899F7CBE3}" type="pres">
      <dgm:prSet presAssocID="{B9C4A445-28DE-4209-8406-AD149AC90F22}" presName="spNode" presStyleCnt="0"/>
      <dgm:spPr/>
    </dgm:pt>
    <dgm:pt modelId="{A53F3C08-FE65-4D37-9618-6231DC1B1671}" type="pres">
      <dgm:prSet presAssocID="{EDB71E3D-7F58-4CE0-8E62-705102E8BC97}" presName="sibTrans" presStyleLbl="sibTrans1D1" presStyleIdx="0" presStyleCnt="3"/>
      <dgm:spPr/>
      <dgm:t>
        <a:bodyPr/>
        <a:lstStyle/>
        <a:p>
          <a:endParaRPr lang="es-MX"/>
        </a:p>
      </dgm:t>
    </dgm:pt>
    <dgm:pt modelId="{85AE1C06-3AFE-4A2A-AF0B-B31367107D8B}" type="pres">
      <dgm:prSet presAssocID="{996FCD91-9928-4A1D-B20F-9023FBA4A5C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51C741-C4B6-4457-B471-3284EE2764BA}" type="pres">
      <dgm:prSet presAssocID="{996FCD91-9928-4A1D-B20F-9023FBA4A5CB}" presName="spNode" presStyleCnt="0"/>
      <dgm:spPr/>
    </dgm:pt>
    <dgm:pt modelId="{8BBA54BB-0135-42D1-8A82-794BC77439A6}" type="pres">
      <dgm:prSet presAssocID="{972B40D5-4AEE-47C4-8DD3-2F4249FB428A}" presName="sibTrans" presStyleLbl="sibTrans1D1" presStyleIdx="1" presStyleCnt="3"/>
      <dgm:spPr/>
      <dgm:t>
        <a:bodyPr/>
        <a:lstStyle/>
        <a:p>
          <a:endParaRPr lang="es-MX"/>
        </a:p>
      </dgm:t>
    </dgm:pt>
    <dgm:pt modelId="{74651127-9968-434F-9D43-8D79E7BCE483}" type="pres">
      <dgm:prSet presAssocID="{4ABFEDBE-3A30-4FD0-8C45-5621FCAA2E0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794546-3E59-46FE-9D2F-1DDA795D6957}" type="pres">
      <dgm:prSet presAssocID="{4ABFEDBE-3A30-4FD0-8C45-5621FCAA2E08}" presName="spNode" presStyleCnt="0"/>
      <dgm:spPr/>
    </dgm:pt>
    <dgm:pt modelId="{9FB99811-9FBF-40AF-8DA9-A90A154D7228}" type="pres">
      <dgm:prSet presAssocID="{46DCCD4E-3AC2-4544-9242-6E3CAF56C0F5}" presName="sibTrans" presStyleLbl="sibTrans1D1" presStyleIdx="2" presStyleCnt="3"/>
      <dgm:spPr/>
      <dgm:t>
        <a:bodyPr/>
        <a:lstStyle/>
        <a:p>
          <a:endParaRPr lang="es-MX"/>
        </a:p>
      </dgm:t>
    </dgm:pt>
  </dgm:ptLst>
  <dgm:cxnLst>
    <dgm:cxn modelId="{93D638EC-C0E6-428A-8E27-2539816D514C}" srcId="{0D37F7E6-532E-4FCD-B32B-A27F08B727F8}" destId="{4ABFEDBE-3A30-4FD0-8C45-5621FCAA2E08}" srcOrd="2" destOrd="0" parTransId="{70FA2D3C-4C83-465A-A210-0F2C55AB9E73}" sibTransId="{46DCCD4E-3AC2-4544-9242-6E3CAF56C0F5}"/>
    <dgm:cxn modelId="{468BCD12-6838-42CC-97DC-2A804AFC8D6E}" type="presOf" srcId="{46DCCD4E-3AC2-4544-9242-6E3CAF56C0F5}" destId="{9FB99811-9FBF-40AF-8DA9-A90A154D7228}" srcOrd="0" destOrd="0" presId="urn:microsoft.com/office/officeart/2005/8/layout/cycle6"/>
    <dgm:cxn modelId="{9CF92C6D-B22F-4B90-8989-FBCF0027D5E2}" type="presOf" srcId="{EDB71E3D-7F58-4CE0-8E62-705102E8BC97}" destId="{A53F3C08-FE65-4D37-9618-6231DC1B1671}" srcOrd="0" destOrd="0" presId="urn:microsoft.com/office/officeart/2005/8/layout/cycle6"/>
    <dgm:cxn modelId="{CD95F488-7C6C-4280-A7BA-41AA0B92873B}" srcId="{0D37F7E6-532E-4FCD-B32B-A27F08B727F8}" destId="{996FCD91-9928-4A1D-B20F-9023FBA4A5CB}" srcOrd="1" destOrd="0" parTransId="{BC31A891-DEFC-4875-AC83-AEFC0BFAC866}" sibTransId="{972B40D5-4AEE-47C4-8DD3-2F4249FB428A}"/>
    <dgm:cxn modelId="{E0D40A3A-3050-45E4-A5D6-E0747B4B1BD6}" type="presOf" srcId="{4ABFEDBE-3A30-4FD0-8C45-5621FCAA2E08}" destId="{74651127-9968-434F-9D43-8D79E7BCE483}" srcOrd="0" destOrd="0" presId="urn:microsoft.com/office/officeart/2005/8/layout/cycle6"/>
    <dgm:cxn modelId="{40E3157F-72CD-4BA9-AC03-3EE1C3EFB6A6}" type="presOf" srcId="{0D37F7E6-532E-4FCD-B32B-A27F08B727F8}" destId="{79FD38FB-E31F-4B4E-A5C1-6D09506ADE24}" srcOrd="0" destOrd="0" presId="urn:microsoft.com/office/officeart/2005/8/layout/cycle6"/>
    <dgm:cxn modelId="{E32CDDB8-F06D-4096-A4C3-AF0B5DF81007}" type="presOf" srcId="{B9C4A445-28DE-4209-8406-AD149AC90F22}" destId="{5F8D9CA0-16CE-4AF5-A459-F92EB5C17C68}" srcOrd="0" destOrd="0" presId="urn:microsoft.com/office/officeart/2005/8/layout/cycle6"/>
    <dgm:cxn modelId="{4CC44C10-2FE5-483E-80DD-A555DB6C48C9}" type="presOf" srcId="{996FCD91-9928-4A1D-B20F-9023FBA4A5CB}" destId="{85AE1C06-3AFE-4A2A-AF0B-B31367107D8B}" srcOrd="0" destOrd="0" presId="urn:microsoft.com/office/officeart/2005/8/layout/cycle6"/>
    <dgm:cxn modelId="{47F187D9-0C77-43D0-8653-65BECC4988AC}" type="presOf" srcId="{972B40D5-4AEE-47C4-8DD3-2F4249FB428A}" destId="{8BBA54BB-0135-42D1-8A82-794BC77439A6}" srcOrd="0" destOrd="0" presId="urn:microsoft.com/office/officeart/2005/8/layout/cycle6"/>
    <dgm:cxn modelId="{4FAC9DB6-FB8A-4F04-B1BE-EC9A9F45F68F}" srcId="{0D37F7E6-532E-4FCD-B32B-A27F08B727F8}" destId="{B9C4A445-28DE-4209-8406-AD149AC90F22}" srcOrd="0" destOrd="0" parTransId="{CCCD8FBC-F9C5-40E4-9686-7A52C7E48321}" sibTransId="{EDB71E3D-7F58-4CE0-8E62-705102E8BC97}"/>
    <dgm:cxn modelId="{204A4BB2-7556-4849-9D65-FE96A2F05F88}" type="presParOf" srcId="{79FD38FB-E31F-4B4E-A5C1-6D09506ADE24}" destId="{5F8D9CA0-16CE-4AF5-A459-F92EB5C17C68}" srcOrd="0" destOrd="0" presId="urn:microsoft.com/office/officeart/2005/8/layout/cycle6"/>
    <dgm:cxn modelId="{4C17C437-515F-485B-A6A7-02AA82534E06}" type="presParOf" srcId="{79FD38FB-E31F-4B4E-A5C1-6D09506ADE24}" destId="{BA2AFA89-A12E-4F67-AC50-73B899F7CBE3}" srcOrd="1" destOrd="0" presId="urn:microsoft.com/office/officeart/2005/8/layout/cycle6"/>
    <dgm:cxn modelId="{5B3C4FA5-F672-45CF-9388-92A2E6BAAD62}" type="presParOf" srcId="{79FD38FB-E31F-4B4E-A5C1-6D09506ADE24}" destId="{A53F3C08-FE65-4D37-9618-6231DC1B1671}" srcOrd="2" destOrd="0" presId="urn:microsoft.com/office/officeart/2005/8/layout/cycle6"/>
    <dgm:cxn modelId="{597E14DC-EC10-45C4-9BE6-CEE6A0037690}" type="presParOf" srcId="{79FD38FB-E31F-4B4E-A5C1-6D09506ADE24}" destId="{85AE1C06-3AFE-4A2A-AF0B-B31367107D8B}" srcOrd="3" destOrd="0" presId="urn:microsoft.com/office/officeart/2005/8/layout/cycle6"/>
    <dgm:cxn modelId="{0F2C7228-5DAC-43F0-ACC1-65BB78D72E49}" type="presParOf" srcId="{79FD38FB-E31F-4B4E-A5C1-6D09506ADE24}" destId="{5451C741-C4B6-4457-B471-3284EE2764BA}" srcOrd="4" destOrd="0" presId="urn:microsoft.com/office/officeart/2005/8/layout/cycle6"/>
    <dgm:cxn modelId="{201CC6D9-21A0-4FD3-8D5B-456531FE4383}" type="presParOf" srcId="{79FD38FB-E31F-4B4E-A5C1-6D09506ADE24}" destId="{8BBA54BB-0135-42D1-8A82-794BC77439A6}" srcOrd="5" destOrd="0" presId="urn:microsoft.com/office/officeart/2005/8/layout/cycle6"/>
    <dgm:cxn modelId="{EF107A5F-7105-4013-933A-BFF85F3237AD}" type="presParOf" srcId="{79FD38FB-E31F-4B4E-A5C1-6D09506ADE24}" destId="{74651127-9968-434F-9D43-8D79E7BCE483}" srcOrd="6" destOrd="0" presId="urn:microsoft.com/office/officeart/2005/8/layout/cycle6"/>
    <dgm:cxn modelId="{2672AE35-E091-465D-99D1-E403D6FFA339}" type="presParOf" srcId="{79FD38FB-E31F-4B4E-A5C1-6D09506ADE24}" destId="{2A794546-3E59-46FE-9D2F-1DDA795D6957}" srcOrd="7" destOrd="0" presId="urn:microsoft.com/office/officeart/2005/8/layout/cycle6"/>
    <dgm:cxn modelId="{8DDF19BE-0675-45A5-A3EB-00EF5EF22F25}" type="presParOf" srcId="{79FD38FB-E31F-4B4E-A5C1-6D09506ADE24}" destId="{9FB99811-9FBF-40AF-8DA9-A90A154D7228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D9B5F37-A1A5-4210-9E57-4885B26001ED}" type="doc">
      <dgm:prSet loTypeId="urn:microsoft.com/office/officeart/2005/8/layout/hList6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CD6902C-741D-489E-8C51-B8DFC5986C93}">
      <dgm:prSet phldrT="[Texto]"/>
      <dgm:spPr/>
      <dgm:t>
        <a:bodyPr/>
        <a:lstStyle/>
        <a:p>
          <a:r>
            <a:rPr lang="es-MX" dirty="0" smtClean="0"/>
            <a:t>No existe depreciación.</a:t>
          </a:r>
        </a:p>
      </dgm:t>
    </dgm:pt>
    <dgm:pt modelId="{ABE630B6-A27A-4634-8383-8EA9EC01A61C}" type="parTrans" cxnId="{700F0054-D6D8-4B6A-AF5E-308D00A75A9D}">
      <dgm:prSet/>
      <dgm:spPr/>
      <dgm:t>
        <a:bodyPr/>
        <a:lstStyle/>
        <a:p>
          <a:endParaRPr lang="es-MX"/>
        </a:p>
      </dgm:t>
    </dgm:pt>
    <dgm:pt modelId="{1B692C48-A4AA-4335-B188-8E97F2C52744}" type="sibTrans" cxnId="{700F0054-D6D8-4B6A-AF5E-308D00A75A9D}">
      <dgm:prSet/>
      <dgm:spPr/>
      <dgm:t>
        <a:bodyPr/>
        <a:lstStyle/>
        <a:p>
          <a:endParaRPr lang="es-MX"/>
        </a:p>
      </dgm:t>
    </dgm:pt>
    <dgm:pt modelId="{EFD601E1-AE81-41BD-9C69-F0D4821526C4}">
      <dgm:prSet phldrT="[Texto]"/>
      <dgm:spPr/>
      <dgm:t>
        <a:bodyPr/>
        <a:lstStyle/>
        <a:p>
          <a:r>
            <a:rPr lang="es-MX" dirty="0" smtClean="0"/>
            <a:t>Se distribuyen todos los beneficios entre las economías domésticas.</a:t>
          </a:r>
        </a:p>
      </dgm:t>
    </dgm:pt>
    <dgm:pt modelId="{A4E8F8BC-859D-4D59-BFEF-E29C6EDA7481}" type="parTrans" cxnId="{15844ED1-1F76-4684-AFDD-72F7451FB5D2}">
      <dgm:prSet/>
      <dgm:spPr/>
      <dgm:t>
        <a:bodyPr/>
        <a:lstStyle/>
        <a:p>
          <a:endParaRPr lang="es-MX"/>
        </a:p>
      </dgm:t>
    </dgm:pt>
    <dgm:pt modelId="{936CB44C-1AFE-4374-8102-E6C9B068E976}" type="sibTrans" cxnId="{15844ED1-1F76-4684-AFDD-72F7451FB5D2}">
      <dgm:prSet/>
      <dgm:spPr/>
      <dgm:t>
        <a:bodyPr/>
        <a:lstStyle/>
        <a:p>
          <a:endParaRPr lang="es-MX"/>
        </a:p>
      </dgm:t>
    </dgm:pt>
    <dgm:pt modelId="{C5E29E7D-AC50-47FE-8652-ACC6CFFAAB09}">
      <dgm:prSet phldrT="[Texto]"/>
      <dgm:spPr/>
      <dgm:t>
        <a:bodyPr/>
        <a:lstStyle/>
        <a:p>
          <a:r>
            <a:rPr lang="es-MX" dirty="0" smtClean="0"/>
            <a:t>No se pagan intereses sobre la deuda pública ni transferencias.</a:t>
          </a:r>
          <a:endParaRPr lang="es-MX" dirty="0"/>
        </a:p>
      </dgm:t>
    </dgm:pt>
    <dgm:pt modelId="{F990998F-98E7-47F7-A0D7-3D4935D9800C}" type="parTrans" cxnId="{77CFA372-D0BD-4E0F-8030-7AE577292E30}">
      <dgm:prSet/>
      <dgm:spPr/>
      <dgm:t>
        <a:bodyPr/>
        <a:lstStyle/>
        <a:p>
          <a:endParaRPr lang="es-MX"/>
        </a:p>
      </dgm:t>
    </dgm:pt>
    <dgm:pt modelId="{0AF0B2EC-BF9C-4F39-8F41-C79004053335}" type="sibTrans" cxnId="{77CFA372-D0BD-4E0F-8030-7AE577292E30}">
      <dgm:prSet/>
      <dgm:spPr/>
      <dgm:t>
        <a:bodyPr/>
        <a:lstStyle/>
        <a:p>
          <a:endParaRPr lang="es-MX"/>
        </a:p>
      </dgm:t>
    </dgm:pt>
    <dgm:pt modelId="{7B8E8F6C-E428-4336-A396-EE3182C4B619}">
      <dgm:prSet phldrT="[Texto]"/>
      <dgm:spPr/>
      <dgm:t>
        <a:bodyPr/>
        <a:lstStyle/>
        <a:p>
          <a:r>
            <a:rPr lang="es-MX" dirty="0" smtClean="0"/>
            <a:t>Los precios de la economía están dados y son constantes.</a:t>
          </a:r>
          <a:endParaRPr lang="es-MX" dirty="0"/>
        </a:p>
      </dgm:t>
    </dgm:pt>
    <dgm:pt modelId="{0D2A1FDC-FA85-49F9-8832-FBFB4DC5E42B}" type="parTrans" cxnId="{46896731-8016-4377-BA17-5A24E46BF344}">
      <dgm:prSet/>
      <dgm:spPr/>
      <dgm:t>
        <a:bodyPr/>
        <a:lstStyle/>
        <a:p>
          <a:endParaRPr lang="es-MX"/>
        </a:p>
      </dgm:t>
    </dgm:pt>
    <dgm:pt modelId="{6EA5B185-C642-488C-B4B4-0347960C76D0}" type="sibTrans" cxnId="{46896731-8016-4377-BA17-5A24E46BF344}">
      <dgm:prSet/>
      <dgm:spPr/>
      <dgm:t>
        <a:bodyPr/>
        <a:lstStyle/>
        <a:p>
          <a:endParaRPr lang="es-MX"/>
        </a:p>
      </dgm:t>
    </dgm:pt>
    <dgm:pt modelId="{9ED37CA7-5CF0-4DE8-B6B8-0FDD41106547}" type="pres">
      <dgm:prSet presAssocID="{ED9B5F37-A1A5-4210-9E57-4885B26001E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B0D73A7-A0B7-412C-998F-F19D884B39B8}" type="pres">
      <dgm:prSet presAssocID="{DCD6902C-741D-489E-8C51-B8DFC5986C9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E68E72-5713-4BC8-9A15-15E6DF83E499}" type="pres">
      <dgm:prSet presAssocID="{1B692C48-A4AA-4335-B188-8E97F2C52744}" presName="sibTrans" presStyleCnt="0"/>
      <dgm:spPr/>
    </dgm:pt>
    <dgm:pt modelId="{404EADF6-8C75-419F-91A2-642604316528}" type="pres">
      <dgm:prSet presAssocID="{EFD601E1-AE81-41BD-9C69-F0D4821526C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5F1011-4147-403A-A3C5-EFC8F0CDE725}" type="pres">
      <dgm:prSet presAssocID="{936CB44C-1AFE-4374-8102-E6C9B068E976}" presName="sibTrans" presStyleCnt="0"/>
      <dgm:spPr/>
    </dgm:pt>
    <dgm:pt modelId="{7C77A5E2-0EC7-4518-B713-70B298F23AAD}" type="pres">
      <dgm:prSet presAssocID="{C5E29E7D-AC50-47FE-8652-ACC6CFFAAB0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3BE693-5FF3-47CC-AE1C-764D7EEB7360}" type="pres">
      <dgm:prSet presAssocID="{0AF0B2EC-BF9C-4F39-8F41-C79004053335}" presName="sibTrans" presStyleCnt="0"/>
      <dgm:spPr/>
    </dgm:pt>
    <dgm:pt modelId="{2003E42B-8956-4ED2-BF95-F9554CE02121}" type="pres">
      <dgm:prSet presAssocID="{7B8E8F6C-E428-4336-A396-EE3182C4B61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5C305F0-90C7-4E0B-99D5-F5316CB9E7C3}" type="presOf" srcId="{EFD601E1-AE81-41BD-9C69-F0D4821526C4}" destId="{404EADF6-8C75-419F-91A2-642604316528}" srcOrd="0" destOrd="0" presId="urn:microsoft.com/office/officeart/2005/8/layout/hList6"/>
    <dgm:cxn modelId="{15844ED1-1F76-4684-AFDD-72F7451FB5D2}" srcId="{ED9B5F37-A1A5-4210-9E57-4885B26001ED}" destId="{EFD601E1-AE81-41BD-9C69-F0D4821526C4}" srcOrd="1" destOrd="0" parTransId="{A4E8F8BC-859D-4D59-BFEF-E29C6EDA7481}" sibTransId="{936CB44C-1AFE-4374-8102-E6C9B068E976}"/>
    <dgm:cxn modelId="{700F0054-D6D8-4B6A-AF5E-308D00A75A9D}" srcId="{ED9B5F37-A1A5-4210-9E57-4885B26001ED}" destId="{DCD6902C-741D-489E-8C51-B8DFC5986C93}" srcOrd="0" destOrd="0" parTransId="{ABE630B6-A27A-4634-8383-8EA9EC01A61C}" sibTransId="{1B692C48-A4AA-4335-B188-8E97F2C52744}"/>
    <dgm:cxn modelId="{8CCDB212-AB6D-48D1-B3F3-813F12B90D00}" type="presOf" srcId="{DCD6902C-741D-489E-8C51-B8DFC5986C93}" destId="{7B0D73A7-A0B7-412C-998F-F19D884B39B8}" srcOrd="0" destOrd="0" presId="urn:microsoft.com/office/officeart/2005/8/layout/hList6"/>
    <dgm:cxn modelId="{46896731-8016-4377-BA17-5A24E46BF344}" srcId="{ED9B5F37-A1A5-4210-9E57-4885B26001ED}" destId="{7B8E8F6C-E428-4336-A396-EE3182C4B619}" srcOrd="3" destOrd="0" parTransId="{0D2A1FDC-FA85-49F9-8832-FBFB4DC5E42B}" sibTransId="{6EA5B185-C642-488C-B4B4-0347960C76D0}"/>
    <dgm:cxn modelId="{77CFA372-D0BD-4E0F-8030-7AE577292E30}" srcId="{ED9B5F37-A1A5-4210-9E57-4885B26001ED}" destId="{C5E29E7D-AC50-47FE-8652-ACC6CFFAAB09}" srcOrd="2" destOrd="0" parTransId="{F990998F-98E7-47F7-A0D7-3D4935D9800C}" sibTransId="{0AF0B2EC-BF9C-4F39-8F41-C79004053335}"/>
    <dgm:cxn modelId="{3AD19C77-193A-4BB3-9E38-9B740CF6B8B0}" type="presOf" srcId="{C5E29E7D-AC50-47FE-8652-ACC6CFFAAB09}" destId="{7C77A5E2-0EC7-4518-B713-70B298F23AAD}" srcOrd="0" destOrd="0" presId="urn:microsoft.com/office/officeart/2005/8/layout/hList6"/>
    <dgm:cxn modelId="{CFF849BB-090E-4049-B78A-D97297EA2D80}" type="presOf" srcId="{7B8E8F6C-E428-4336-A396-EE3182C4B619}" destId="{2003E42B-8956-4ED2-BF95-F9554CE02121}" srcOrd="0" destOrd="0" presId="urn:microsoft.com/office/officeart/2005/8/layout/hList6"/>
    <dgm:cxn modelId="{098FDCBA-68CC-473E-9BC0-139268468591}" type="presOf" srcId="{ED9B5F37-A1A5-4210-9E57-4885B26001ED}" destId="{9ED37CA7-5CF0-4DE8-B6B8-0FDD41106547}" srcOrd="0" destOrd="0" presId="urn:microsoft.com/office/officeart/2005/8/layout/hList6"/>
    <dgm:cxn modelId="{EE2E2EE2-C6B3-4A94-A73E-4CF650018726}" type="presParOf" srcId="{9ED37CA7-5CF0-4DE8-B6B8-0FDD41106547}" destId="{7B0D73A7-A0B7-412C-998F-F19D884B39B8}" srcOrd="0" destOrd="0" presId="urn:microsoft.com/office/officeart/2005/8/layout/hList6"/>
    <dgm:cxn modelId="{492C8E29-8154-4A1F-BB13-2ABDB40E5CE1}" type="presParOf" srcId="{9ED37CA7-5CF0-4DE8-B6B8-0FDD41106547}" destId="{1DE68E72-5713-4BC8-9A15-15E6DF83E499}" srcOrd="1" destOrd="0" presId="urn:microsoft.com/office/officeart/2005/8/layout/hList6"/>
    <dgm:cxn modelId="{478623B6-DAAA-4607-9238-8915F512BDF1}" type="presParOf" srcId="{9ED37CA7-5CF0-4DE8-B6B8-0FDD41106547}" destId="{404EADF6-8C75-419F-91A2-642604316528}" srcOrd="2" destOrd="0" presId="urn:microsoft.com/office/officeart/2005/8/layout/hList6"/>
    <dgm:cxn modelId="{44114378-E7F1-4808-9C4C-41D81FE2EE4A}" type="presParOf" srcId="{9ED37CA7-5CF0-4DE8-B6B8-0FDD41106547}" destId="{D85F1011-4147-403A-A3C5-EFC8F0CDE725}" srcOrd="3" destOrd="0" presId="urn:microsoft.com/office/officeart/2005/8/layout/hList6"/>
    <dgm:cxn modelId="{F3CE9C5E-40CF-477D-BBC2-F1C43FA44255}" type="presParOf" srcId="{9ED37CA7-5CF0-4DE8-B6B8-0FDD41106547}" destId="{7C77A5E2-0EC7-4518-B713-70B298F23AAD}" srcOrd="4" destOrd="0" presId="urn:microsoft.com/office/officeart/2005/8/layout/hList6"/>
    <dgm:cxn modelId="{4E23D51D-A6B4-43FB-B47D-FF3F70A189FE}" type="presParOf" srcId="{9ED37CA7-5CF0-4DE8-B6B8-0FDD41106547}" destId="{D63BE693-5FF3-47CC-AE1C-764D7EEB7360}" srcOrd="5" destOrd="0" presId="urn:microsoft.com/office/officeart/2005/8/layout/hList6"/>
    <dgm:cxn modelId="{308C2D88-B213-4572-83DF-3EE79A3458D1}" type="presParOf" srcId="{9ED37CA7-5CF0-4DE8-B6B8-0FDD41106547}" destId="{2003E42B-8956-4ED2-BF95-F9554CE02121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1866558-8301-4D02-B48F-6DC424B40428}" type="doc">
      <dgm:prSet loTypeId="urn:microsoft.com/office/officeart/2005/8/layout/process1" loCatId="process" qsTypeId="urn:microsoft.com/office/officeart/2005/8/quickstyle/3d1" qsCatId="3D" csTypeId="urn:microsoft.com/office/officeart/2005/8/colors/colorful1" csCatId="colorful" phldr="1"/>
      <dgm:spPr/>
    </dgm:pt>
    <dgm:pt modelId="{615F8DFF-2865-4561-B282-E76204D322EF}">
      <dgm:prSet phldrT="[Texto]"/>
      <dgm:spPr/>
      <dgm:t>
        <a:bodyPr/>
        <a:lstStyle/>
        <a:p>
          <a:r>
            <a:rPr lang="es-MX" dirty="0" smtClean="0"/>
            <a:t>Producir bienes y servicios</a:t>
          </a:r>
        </a:p>
      </dgm:t>
    </dgm:pt>
    <dgm:pt modelId="{04EB880E-606D-44A3-AF3C-2114F3C8A4F5}" type="parTrans" cxnId="{FC7578A2-8B13-4AE1-81A1-F26398389DE1}">
      <dgm:prSet/>
      <dgm:spPr/>
      <dgm:t>
        <a:bodyPr/>
        <a:lstStyle/>
        <a:p>
          <a:endParaRPr lang="es-MX"/>
        </a:p>
      </dgm:t>
    </dgm:pt>
    <dgm:pt modelId="{C53B9C96-9B2B-4C29-A01E-B41233826006}" type="sibTrans" cxnId="{FC7578A2-8B13-4AE1-81A1-F26398389DE1}">
      <dgm:prSet/>
      <dgm:spPr/>
      <dgm:t>
        <a:bodyPr/>
        <a:lstStyle/>
        <a:p>
          <a:endParaRPr lang="es-MX"/>
        </a:p>
      </dgm:t>
    </dgm:pt>
    <dgm:pt modelId="{4CFE25E2-F812-4235-B8DD-CE13D7963BA6}">
      <dgm:prSet phldrT="[Texto]"/>
      <dgm:spPr/>
      <dgm:t>
        <a:bodyPr/>
        <a:lstStyle/>
        <a:p>
          <a:r>
            <a:rPr lang="es-MX" dirty="0" smtClean="0"/>
            <a:t>Entregar los ingresos a las economías domésticas en forma de salarios o beneficios</a:t>
          </a:r>
          <a:endParaRPr lang="es-MX" dirty="0"/>
        </a:p>
      </dgm:t>
    </dgm:pt>
    <dgm:pt modelId="{12AF31EE-0380-4C6D-82D6-EB421A34EDA3}" type="parTrans" cxnId="{E51E0E62-FB92-4E23-B70B-178A3D1CCCC9}">
      <dgm:prSet/>
      <dgm:spPr/>
      <dgm:t>
        <a:bodyPr/>
        <a:lstStyle/>
        <a:p>
          <a:endParaRPr lang="es-MX"/>
        </a:p>
      </dgm:t>
    </dgm:pt>
    <dgm:pt modelId="{1E5E7338-BA2E-4367-8FB8-F438D9DEB3B9}" type="sibTrans" cxnId="{E51E0E62-FB92-4E23-B70B-178A3D1CCCC9}">
      <dgm:prSet/>
      <dgm:spPr/>
      <dgm:t>
        <a:bodyPr/>
        <a:lstStyle/>
        <a:p>
          <a:endParaRPr lang="es-MX"/>
        </a:p>
      </dgm:t>
    </dgm:pt>
    <dgm:pt modelId="{46D92817-8A55-4ED5-B580-541D0F42050F}" type="pres">
      <dgm:prSet presAssocID="{41866558-8301-4D02-B48F-6DC424B40428}" presName="Name0" presStyleCnt="0">
        <dgm:presLayoutVars>
          <dgm:dir/>
          <dgm:resizeHandles val="exact"/>
        </dgm:presLayoutVars>
      </dgm:prSet>
      <dgm:spPr/>
    </dgm:pt>
    <dgm:pt modelId="{A2B2D9F2-972C-4F9C-905D-C6E7BFA4BE89}" type="pres">
      <dgm:prSet presAssocID="{615F8DFF-2865-4561-B282-E76204D322E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116ECB-F1D7-417C-B063-DCA1DC4EED63}" type="pres">
      <dgm:prSet presAssocID="{C53B9C96-9B2B-4C29-A01E-B41233826006}" presName="sibTrans" presStyleLbl="sibTrans2D1" presStyleIdx="0" presStyleCnt="1"/>
      <dgm:spPr/>
      <dgm:t>
        <a:bodyPr/>
        <a:lstStyle/>
        <a:p>
          <a:endParaRPr lang="es-MX"/>
        </a:p>
      </dgm:t>
    </dgm:pt>
    <dgm:pt modelId="{A4A3C278-D9F0-4F88-BA45-101C64F6D41E}" type="pres">
      <dgm:prSet presAssocID="{C53B9C96-9B2B-4C29-A01E-B41233826006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FB84C910-EC5C-4407-AE76-3201CEC8645D}" type="pres">
      <dgm:prSet presAssocID="{4CFE25E2-F812-4235-B8DD-CE13D7963BA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C7578A2-8B13-4AE1-81A1-F26398389DE1}" srcId="{41866558-8301-4D02-B48F-6DC424B40428}" destId="{615F8DFF-2865-4561-B282-E76204D322EF}" srcOrd="0" destOrd="0" parTransId="{04EB880E-606D-44A3-AF3C-2114F3C8A4F5}" sibTransId="{C53B9C96-9B2B-4C29-A01E-B41233826006}"/>
    <dgm:cxn modelId="{E51E0E62-FB92-4E23-B70B-178A3D1CCCC9}" srcId="{41866558-8301-4D02-B48F-6DC424B40428}" destId="{4CFE25E2-F812-4235-B8DD-CE13D7963BA6}" srcOrd="1" destOrd="0" parTransId="{12AF31EE-0380-4C6D-82D6-EB421A34EDA3}" sibTransId="{1E5E7338-BA2E-4367-8FB8-F438D9DEB3B9}"/>
    <dgm:cxn modelId="{63972204-121C-4E99-85D4-DC6546800474}" type="presOf" srcId="{4CFE25E2-F812-4235-B8DD-CE13D7963BA6}" destId="{FB84C910-EC5C-4407-AE76-3201CEC8645D}" srcOrd="0" destOrd="0" presId="urn:microsoft.com/office/officeart/2005/8/layout/process1"/>
    <dgm:cxn modelId="{FEC0B04B-4A50-4485-9B58-C81E5943CB08}" type="presOf" srcId="{41866558-8301-4D02-B48F-6DC424B40428}" destId="{46D92817-8A55-4ED5-B580-541D0F42050F}" srcOrd="0" destOrd="0" presId="urn:microsoft.com/office/officeart/2005/8/layout/process1"/>
    <dgm:cxn modelId="{66BC8A2D-2413-413F-990D-27785D76A455}" type="presOf" srcId="{C53B9C96-9B2B-4C29-A01E-B41233826006}" destId="{A4A3C278-D9F0-4F88-BA45-101C64F6D41E}" srcOrd="1" destOrd="0" presId="urn:microsoft.com/office/officeart/2005/8/layout/process1"/>
    <dgm:cxn modelId="{529F6212-6A3B-4249-B6B6-29F20468E79E}" type="presOf" srcId="{615F8DFF-2865-4561-B282-E76204D322EF}" destId="{A2B2D9F2-972C-4F9C-905D-C6E7BFA4BE89}" srcOrd="0" destOrd="0" presId="urn:microsoft.com/office/officeart/2005/8/layout/process1"/>
    <dgm:cxn modelId="{06B80845-D003-489F-85B4-D960B9851506}" type="presOf" srcId="{C53B9C96-9B2B-4C29-A01E-B41233826006}" destId="{A3116ECB-F1D7-417C-B063-DCA1DC4EED63}" srcOrd="0" destOrd="0" presId="urn:microsoft.com/office/officeart/2005/8/layout/process1"/>
    <dgm:cxn modelId="{77334CAA-36C9-4247-BC0F-E0AF093B270B}" type="presParOf" srcId="{46D92817-8A55-4ED5-B580-541D0F42050F}" destId="{A2B2D9F2-972C-4F9C-905D-C6E7BFA4BE89}" srcOrd="0" destOrd="0" presId="urn:microsoft.com/office/officeart/2005/8/layout/process1"/>
    <dgm:cxn modelId="{9E019B16-6CCD-48AC-8C67-1DAD3DA1D93B}" type="presParOf" srcId="{46D92817-8A55-4ED5-B580-541D0F42050F}" destId="{A3116ECB-F1D7-417C-B063-DCA1DC4EED63}" srcOrd="1" destOrd="0" presId="urn:microsoft.com/office/officeart/2005/8/layout/process1"/>
    <dgm:cxn modelId="{38BB5058-8480-45EC-B9A3-B1E62AC5F55D}" type="presParOf" srcId="{A3116ECB-F1D7-417C-B063-DCA1DC4EED63}" destId="{A4A3C278-D9F0-4F88-BA45-101C64F6D41E}" srcOrd="0" destOrd="0" presId="urn:microsoft.com/office/officeart/2005/8/layout/process1"/>
    <dgm:cxn modelId="{7E7825CA-B021-4495-95BB-3A9AD9207894}" type="presParOf" srcId="{46D92817-8A55-4ED5-B580-541D0F42050F}" destId="{FB84C910-EC5C-4407-AE76-3201CEC8645D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B671E56-2658-45CF-AB3C-F3B76EA4A9AA}" type="doc">
      <dgm:prSet loTypeId="urn:microsoft.com/office/officeart/2005/8/layout/equation1" loCatId="process" qsTypeId="urn:microsoft.com/office/officeart/2005/8/quickstyle/3d1" qsCatId="3D" csTypeId="urn:microsoft.com/office/officeart/2005/8/colors/colorful5" csCatId="colorful" phldr="1"/>
      <dgm:spPr/>
    </dgm:pt>
    <dgm:pt modelId="{E5AAE7EC-BB23-4164-A4B0-8D73453346D4}">
      <dgm:prSet phldrT="[Texto]"/>
      <dgm:spPr/>
      <dgm:t>
        <a:bodyPr/>
        <a:lstStyle/>
        <a:p>
          <a:r>
            <a:rPr lang="es-MX" dirty="0" smtClean="0"/>
            <a:t>La renta personal disponible</a:t>
          </a:r>
          <a:endParaRPr lang="es-MX" dirty="0"/>
        </a:p>
      </dgm:t>
    </dgm:pt>
    <dgm:pt modelId="{DC7E4B14-984B-4597-A825-FCF698A1E616}" type="parTrans" cxnId="{E8A33059-05C3-4824-8469-F299EC86161E}">
      <dgm:prSet/>
      <dgm:spPr/>
      <dgm:t>
        <a:bodyPr/>
        <a:lstStyle/>
        <a:p>
          <a:endParaRPr lang="es-MX"/>
        </a:p>
      </dgm:t>
    </dgm:pt>
    <dgm:pt modelId="{7E6E5574-1628-42FB-B5D3-80B39F9274E9}" type="sibTrans" cxnId="{E8A33059-05C3-4824-8469-F299EC86161E}">
      <dgm:prSet/>
      <dgm:spPr/>
      <dgm:t>
        <a:bodyPr/>
        <a:lstStyle/>
        <a:p>
          <a:endParaRPr lang="es-MX"/>
        </a:p>
      </dgm:t>
    </dgm:pt>
    <dgm:pt modelId="{118D384D-25EA-4D20-B9D3-D9819DA1AAE0}">
      <dgm:prSet phldrT="[Texto]"/>
      <dgm:spPr/>
      <dgm:t>
        <a:bodyPr/>
        <a:lstStyle/>
        <a:p>
          <a:r>
            <a:rPr lang="es-MX" dirty="0" smtClean="0"/>
            <a:t>Producto nacional.</a:t>
          </a:r>
          <a:endParaRPr lang="es-MX" dirty="0"/>
        </a:p>
      </dgm:t>
    </dgm:pt>
    <dgm:pt modelId="{8FC629BE-DD43-4C0D-B5F6-66ADE7293A4A}" type="parTrans" cxnId="{FE00BDAC-2BC5-420E-B71B-4E0F1266B22F}">
      <dgm:prSet/>
      <dgm:spPr/>
      <dgm:t>
        <a:bodyPr/>
        <a:lstStyle/>
        <a:p>
          <a:endParaRPr lang="es-MX"/>
        </a:p>
      </dgm:t>
    </dgm:pt>
    <dgm:pt modelId="{4D68BB04-A28E-463C-91D8-CA8A306565BB}" type="sibTrans" cxnId="{FE00BDAC-2BC5-420E-B71B-4E0F1266B22F}">
      <dgm:prSet/>
      <dgm:spPr/>
      <dgm:t>
        <a:bodyPr/>
        <a:lstStyle/>
        <a:p>
          <a:endParaRPr lang="es-MX"/>
        </a:p>
      </dgm:t>
    </dgm:pt>
    <dgm:pt modelId="{0A95F656-B512-4E78-A98C-ED7DDCA34B6F}" type="pres">
      <dgm:prSet presAssocID="{CB671E56-2658-45CF-AB3C-F3B76EA4A9AA}" presName="linearFlow" presStyleCnt="0">
        <dgm:presLayoutVars>
          <dgm:dir/>
          <dgm:resizeHandles val="exact"/>
        </dgm:presLayoutVars>
      </dgm:prSet>
      <dgm:spPr/>
    </dgm:pt>
    <dgm:pt modelId="{CE49D686-06A9-4EDB-8900-50870D0BB0FD}" type="pres">
      <dgm:prSet presAssocID="{E5AAE7EC-BB23-4164-A4B0-8D73453346D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7DBA8F-14C6-49C8-A1FB-137F6B447F3E}" type="pres">
      <dgm:prSet presAssocID="{7E6E5574-1628-42FB-B5D3-80B39F9274E9}" presName="spacerL" presStyleCnt="0"/>
      <dgm:spPr/>
    </dgm:pt>
    <dgm:pt modelId="{EC928F53-A97D-4ACC-B1D5-FD452378C869}" type="pres">
      <dgm:prSet presAssocID="{7E6E5574-1628-42FB-B5D3-80B39F9274E9}" presName="sibTrans" presStyleLbl="sibTrans2D1" presStyleIdx="0" presStyleCnt="1"/>
      <dgm:spPr/>
      <dgm:t>
        <a:bodyPr/>
        <a:lstStyle/>
        <a:p>
          <a:endParaRPr lang="es-MX"/>
        </a:p>
      </dgm:t>
    </dgm:pt>
    <dgm:pt modelId="{FB9EF10B-EA07-417F-8BD8-DFED5BA19108}" type="pres">
      <dgm:prSet presAssocID="{7E6E5574-1628-42FB-B5D3-80B39F9274E9}" presName="spacerR" presStyleCnt="0"/>
      <dgm:spPr/>
    </dgm:pt>
    <dgm:pt modelId="{9F275686-3A1D-4CFD-96D6-4511FDF6BB62}" type="pres">
      <dgm:prSet presAssocID="{118D384D-25EA-4D20-B9D3-D9819DA1AAE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E53F5F7-8D2E-4333-802E-5C04583880E9}" type="presOf" srcId="{118D384D-25EA-4D20-B9D3-D9819DA1AAE0}" destId="{9F275686-3A1D-4CFD-96D6-4511FDF6BB62}" srcOrd="0" destOrd="0" presId="urn:microsoft.com/office/officeart/2005/8/layout/equation1"/>
    <dgm:cxn modelId="{90B1F27E-C417-46AB-99EC-EF005EF62CD7}" type="presOf" srcId="{E5AAE7EC-BB23-4164-A4B0-8D73453346D4}" destId="{CE49D686-06A9-4EDB-8900-50870D0BB0FD}" srcOrd="0" destOrd="0" presId="urn:microsoft.com/office/officeart/2005/8/layout/equation1"/>
    <dgm:cxn modelId="{CC72C508-9FD4-4C21-807C-F0D489F85563}" type="presOf" srcId="{7E6E5574-1628-42FB-B5D3-80B39F9274E9}" destId="{EC928F53-A97D-4ACC-B1D5-FD452378C869}" srcOrd="0" destOrd="0" presId="urn:microsoft.com/office/officeart/2005/8/layout/equation1"/>
    <dgm:cxn modelId="{CADE039E-2B6C-4325-9E78-7573C7EA4B70}" type="presOf" srcId="{CB671E56-2658-45CF-AB3C-F3B76EA4A9AA}" destId="{0A95F656-B512-4E78-A98C-ED7DDCA34B6F}" srcOrd="0" destOrd="0" presId="urn:microsoft.com/office/officeart/2005/8/layout/equation1"/>
    <dgm:cxn modelId="{FE00BDAC-2BC5-420E-B71B-4E0F1266B22F}" srcId="{CB671E56-2658-45CF-AB3C-F3B76EA4A9AA}" destId="{118D384D-25EA-4D20-B9D3-D9819DA1AAE0}" srcOrd="1" destOrd="0" parTransId="{8FC629BE-DD43-4C0D-B5F6-66ADE7293A4A}" sibTransId="{4D68BB04-A28E-463C-91D8-CA8A306565BB}"/>
    <dgm:cxn modelId="{E8A33059-05C3-4824-8469-F299EC86161E}" srcId="{CB671E56-2658-45CF-AB3C-F3B76EA4A9AA}" destId="{E5AAE7EC-BB23-4164-A4B0-8D73453346D4}" srcOrd="0" destOrd="0" parTransId="{DC7E4B14-984B-4597-A825-FCF698A1E616}" sibTransId="{7E6E5574-1628-42FB-B5D3-80B39F9274E9}"/>
    <dgm:cxn modelId="{C48A5BD1-4842-47B2-98A2-ACF241BBF208}" type="presParOf" srcId="{0A95F656-B512-4E78-A98C-ED7DDCA34B6F}" destId="{CE49D686-06A9-4EDB-8900-50870D0BB0FD}" srcOrd="0" destOrd="0" presId="urn:microsoft.com/office/officeart/2005/8/layout/equation1"/>
    <dgm:cxn modelId="{092787D8-6C0B-4AAB-B3A6-6A2EF38C051F}" type="presParOf" srcId="{0A95F656-B512-4E78-A98C-ED7DDCA34B6F}" destId="{287DBA8F-14C6-49C8-A1FB-137F6B447F3E}" srcOrd="1" destOrd="0" presId="urn:microsoft.com/office/officeart/2005/8/layout/equation1"/>
    <dgm:cxn modelId="{A5CAE0FD-0EA2-4B27-8C66-77543ED5EFDB}" type="presParOf" srcId="{0A95F656-B512-4E78-A98C-ED7DDCA34B6F}" destId="{EC928F53-A97D-4ACC-B1D5-FD452378C869}" srcOrd="2" destOrd="0" presId="urn:microsoft.com/office/officeart/2005/8/layout/equation1"/>
    <dgm:cxn modelId="{D2FDF351-41A5-4554-9C19-2546DE8B8163}" type="presParOf" srcId="{0A95F656-B512-4E78-A98C-ED7DDCA34B6F}" destId="{FB9EF10B-EA07-417F-8BD8-DFED5BA19108}" srcOrd="3" destOrd="0" presId="urn:microsoft.com/office/officeart/2005/8/layout/equation1"/>
    <dgm:cxn modelId="{FB4A5C6D-B5F1-48CD-B696-5712C58F587C}" type="presParOf" srcId="{0A95F656-B512-4E78-A98C-ED7DDCA34B6F}" destId="{9F275686-3A1D-4CFD-96D6-4511FDF6BB62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D67971C-32F2-4A8A-97B1-C1C362EC32B2}" type="doc">
      <dgm:prSet loTypeId="urn:microsoft.com/office/officeart/2005/8/layout/cycle7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7744A66-CD35-49B5-8820-68A9FE3C39F8}">
      <dgm:prSet phldrT="[Texto]"/>
      <dgm:spPr/>
      <dgm:t>
        <a:bodyPr/>
        <a:lstStyle/>
        <a:p>
          <a:r>
            <a:rPr lang="es-MX" dirty="0" smtClean="0"/>
            <a:t>Contratan a tantos trabajadores como deseen al salario vigente</a:t>
          </a:r>
        </a:p>
      </dgm:t>
    </dgm:pt>
    <dgm:pt modelId="{A9BEF2AB-37AA-4ED2-9AD0-A5831B92FD77}" type="parTrans" cxnId="{AE49B513-67BC-4390-9CFD-68652471C27D}">
      <dgm:prSet/>
      <dgm:spPr/>
      <dgm:t>
        <a:bodyPr/>
        <a:lstStyle/>
        <a:p>
          <a:endParaRPr lang="es-MX"/>
        </a:p>
      </dgm:t>
    </dgm:pt>
    <dgm:pt modelId="{71CB42C9-FAF4-467A-91A7-DBEE29E9A64F}" type="sibTrans" cxnId="{AE49B513-67BC-4390-9CFD-68652471C27D}">
      <dgm:prSet/>
      <dgm:spPr/>
      <dgm:t>
        <a:bodyPr/>
        <a:lstStyle/>
        <a:p>
          <a:endParaRPr lang="es-MX"/>
        </a:p>
      </dgm:t>
    </dgm:pt>
    <dgm:pt modelId="{49F2381C-08DA-4855-9D37-7219D63C87C4}" type="pres">
      <dgm:prSet presAssocID="{DD67971C-32F2-4A8A-97B1-C1C362EC32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B2E6496-9E90-45E9-863E-C56A4AA10E94}" type="pres">
      <dgm:prSet presAssocID="{87744A66-CD35-49B5-8820-68A9FE3C39F8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FB17CD5-295F-49E8-9C7C-4752D480909E}" type="presOf" srcId="{DD67971C-32F2-4A8A-97B1-C1C362EC32B2}" destId="{49F2381C-08DA-4855-9D37-7219D63C87C4}" srcOrd="0" destOrd="0" presId="urn:microsoft.com/office/officeart/2005/8/layout/cycle7"/>
    <dgm:cxn modelId="{808FAD5D-6B4C-4391-ACDB-B0A0FC229856}" type="presOf" srcId="{87744A66-CD35-49B5-8820-68A9FE3C39F8}" destId="{5B2E6496-9E90-45E9-863E-C56A4AA10E94}" srcOrd="0" destOrd="0" presId="urn:microsoft.com/office/officeart/2005/8/layout/cycle7"/>
    <dgm:cxn modelId="{AE49B513-67BC-4390-9CFD-68652471C27D}" srcId="{DD67971C-32F2-4A8A-97B1-C1C362EC32B2}" destId="{87744A66-CD35-49B5-8820-68A9FE3C39F8}" srcOrd="0" destOrd="0" parTransId="{A9BEF2AB-37AA-4ED2-9AD0-A5831B92FD77}" sibTransId="{71CB42C9-FAF4-467A-91A7-DBEE29E9A64F}"/>
    <dgm:cxn modelId="{CADDA02A-A7D8-4BA8-8924-10087CC26D98}" type="presParOf" srcId="{49F2381C-08DA-4855-9D37-7219D63C87C4}" destId="{5B2E6496-9E90-45E9-863E-C56A4AA10E9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4347E53-DDEF-4AF9-AA44-DA07D153239A}" type="doc">
      <dgm:prSet loTypeId="urn:microsoft.com/office/officeart/2005/8/layout/process5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D3AF2D23-0905-407F-B753-F8AFD8F69129}">
      <dgm:prSet phldrT="[Texto]"/>
      <dgm:spPr/>
      <dgm:t>
        <a:bodyPr/>
        <a:lstStyle/>
        <a:p>
          <a:r>
            <a:rPr lang="es-MX" dirty="0" smtClean="0"/>
            <a:t>Al poderse incrementar la producción sin que se alteren los precios.</a:t>
          </a:r>
        </a:p>
      </dgm:t>
    </dgm:pt>
    <dgm:pt modelId="{62B5EF43-B83F-4D3D-811A-018C8A85F5EF}" type="parTrans" cxnId="{ECCA3B32-6291-468E-BA4B-40E02F8CEAE1}">
      <dgm:prSet/>
      <dgm:spPr/>
      <dgm:t>
        <a:bodyPr/>
        <a:lstStyle/>
        <a:p>
          <a:endParaRPr lang="es-MX"/>
        </a:p>
      </dgm:t>
    </dgm:pt>
    <dgm:pt modelId="{2C2EE83F-5C20-43F2-9CEB-1305A3D000EC}" type="sibTrans" cxnId="{ECCA3B32-6291-468E-BA4B-40E02F8CEAE1}">
      <dgm:prSet/>
      <dgm:spPr/>
      <dgm:t>
        <a:bodyPr/>
        <a:lstStyle/>
        <a:p>
          <a:endParaRPr lang="es-MX"/>
        </a:p>
      </dgm:t>
    </dgm:pt>
    <dgm:pt modelId="{B29C9EF3-BB57-4422-BD35-27108B267530}">
      <dgm:prSet phldrT="[Texto]"/>
      <dgm:spPr/>
      <dgm:t>
        <a:bodyPr/>
        <a:lstStyle/>
        <a:p>
          <a:endParaRPr lang="es-MX" dirty="0" smtClean="0"/>
        </a:p>
        <a:p>
          <a:r>
            <a:rPr lang="es-MX" dirty="0" smtClean="0"/>
            <a:t>La demanda agregada determina el nivel de producción.</a:t>
          </a:r>
          <a:endParaRPr lang="es-MX" dirty="0"/>
        </a:p>
      </dgm:t>
    </dgm:pt>
    <dgm:pt modelId="{6FB16F81-618E-4759-B114-0A5F58C06E14}" type="parTrans" cxnId="{B3D80079-C1B3-45A8-B335-CAEC0B6EF75D}">
      <dgm:prSet/>
      <dgm:spPr/>
      <dgm:t>
        <a:bodyPr/>
        <a:lstStyle/>
        <a:p>
          <a:endParaRPr lang="es-MX"/>
        </a:p>
      </dgm:t>
    </dgm:pt>
    <dgm:pt modelId="{455FE35A-D2C9-4D9E-962C-2C40E062E346}" type="sibTrans" cxnId="{B3D80079-C1B3-45A8-B335-CAEC0B6EF75D}">
      <dgm:prSet/>
      <dgm:spPr/>
      <dgm:t>
        <a:bodyPr/>
        <a:lstStyle/>
        <a:p>
          <a:endParaRPr lang="es-MX"/>
        </a:p>
      </dgm:t>
    </dgm:pt>
    <dgm:pt modelId="{F01D17BB-41D4-4920-A386-3C0657D7E6CB}" type="pres">
      <dgm:prSet presAssocID="{64347E53-DDEF-4AF9-AA44-DA07D15323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C42D51F-AF06-4833-88F9-1A9B3C397692}" type="pres">
      <dgm:prSet presAssocID="{D3AF2D23-0905-407F-B753-F8AFD8F6912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6B8093-88DB-49FC-B5A6-EC9080800627}" type="pres">
      <dgm:prSet presAssocID="{2C2EE83F-5C20-43F2-9CEB-1305A3D000EC}" presName="sibTrans" presStyleLbl="sibTrans2D1" presStyleIdx="0" presStyleCnt="1"/>
      <dgm:spPr/>
      <dgm:t>
        <a:bodyPr/>
        <a:lstStyle/>
        <a:p>
          <a:endParaRPr lang="es-MX"/>
        </a:p>
      </dgm:t>
    </dgm:pt>
    <dgm:pt modelId="{72BE690F-52BF-49E8-8FBD-B73F1851FA08}" type="pres">
      <dgm:prSet presAssocID="{2C2EE83F-5C20-43F2-9CEB-1305A3D000EC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0EA3DA86-A479-4362-8E93-1C98A740874B}" type="pres">
      <dgm:prSet presAssocID="{B29C9EF3-BB57-4422-BD35-27108B26753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1C09015-C528-4716-8687-3FB0C571783E}" type="presOf" srcId="{64347E53-DDEF-4AF9-AA44-DA07D153239A}" destId="{F01D17BB-41D4-4920-A386-3C0657D7E6CB}" srcOrd="0" destOrd="0" presId="urn:microsoft.com/office/officeart/2005/8/layout/process5"/>
    <dgm:cxn modelId="{81D3B227-7457-4E1E-8806-E9D3525CD83D}" type="presOf" srcId="{2C2EE83F-5C20-43F2-9CEB-1305A3D000EC}" destId="{D76B8093-88DB-49FC-B5A6-EC9080800627}" srcOrd="0" destOrd="0" presId="urn:microsoft.com/office/officeart/2005/8/layout/process5"/>
    <dgm:cxn modelId="{209D3F4B-C8E6-418C-A3D9-4CA2076FBB3F}" type="presOf" srcId="{D3AF2D23-0905-407F-B753-F8AFD8F69129}" destId="{3C42D51F-AF06-4833-88F9-1A9B3C397692}" srcOrd="0" destOrd="0" presId="urn:microsoft.com/office/officeart/2005/8/layout/process5"/>
    <dgm:cxn modelId="{ECCA3B32-6291-468E-BA4B-40E02F8CEAE1}" srcId="{64347E53-DDEF-4AF9-AA44-DA07D153239A}" destId="{D3AF2D23-0905-407F-B753-F8AFD8F69129}" srcOrd="0" destOrd="0" parTransId="{62B5EF43-B83F-4D3D-811A-018C8A85F5EF}" sibTransId="{2C2EE83F-5C20-43F2-9CEB-1305A3D000EC}"/>
    <dgm:cxn modelId="{547ED669-5735-4E44-A278-4C65E575BCE6}" type="presOf" srcId="{B29C9EF3-BB57-4422-BD35-27108B267530}" destId="{0EA3DA86-A479-4362-8E93-1C98A740874B}" srcOrd="0" destOrd="0" presId="urn:microsoft.com/office/officeart/2005/8/layout/process5"/>
    <dgm:cxn modelId="{B3D80079-C1B3-45A8-B335-CAEC0B6EF75D}" srcId="{64347E53-DDEF-4AF9-AA44-DA07D153239A}" destId="{B29C9EF3-BB57-4422-BD35-27108B267530}" srcOrd="1" destOrd="0" parTransId="{6FB16F81-618E-4759-B114-0A5F58C06E14}" sibTransId="{455FE35A-D2C9-4D9E-962C-2C40E062E346}"/>
    <dgm:cxn modelId="{95C4D99D-DDCD-4380-9889-DDC7FC1430CD}" type="presOf" srcId="{2C2EE83F-5C20-43F2-9CEB-1305A3D000EC}" destId="{72BE690F-52BF-49E8-8FBD-B73F1851FA08}" srcOrd="1" destOrd="0" presId="urn:microsoft.com/office/officeart/2005/8/layout/process5"/>
    <dgm:cxn modelId="{29394031-3730-40E7-883B-65DE5C901F95}" type="presParOf" srcId="{F01D17BB-41D4-4920-A386-3C0657D7E6CB}" destId="{3C42D51F-AF06-4833-88F9-1A9B3C397692}" srcOrd="0" destOrd="0" presId="urn:microsoft.com/office/officeart/2005/8/layout/process5"/>
    <dgm:cxn modelId="{D51DF09C-71F5-4E5C-94B3-3E48E41AF417}" type="presParOf" srcId="{F01D17BB-41D4-4920-A386-3C0657D7E6CB}" destId="{D76B8093-88DB-49FC-B5A6-EC9080800627}" srcOrd="1" destOrd="0" presId="urn:microsoft.com/office/officeart/2005/8/layout/process5"/>
    <dgm:cxn modelId="{3FB95570-9729-4F0E-A6CA-F92FF86A16E9}" type="presParOf" srcId="{D76B8093-88DB-49FC-B5A6-EC9080800627}" destId="{72BE690F-52BF-49E8-8FBD-B73F1851FA08}" srcOrd="0" destOrd="0" presId="urn:microsoft.com/office/officeart/2005/8/layout/process5"/>
    <dgm:cxn modelId="{E8DE6006-70A1-48CE-B5DF-21393928FA51}" type="presParOf" srcId="{F01D17BB-41D4-4920-A386-3C0657D7E6CB}" destId="{0EA3DA86-A479-4362-8E93-1C98A740874B}" srcOrd="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0B9E7AA-705D-464E-8B42-9FA8B6F4AD30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B6B1FBAF-48DE-4458-920C-6C43E0FB6E09}">
      <dgm:prSet phldrT="[Texto]"/>
      <dgm:spPr/>
      <dgm:t>
        <a:bodyPr/>
        <a:lstStyle/>
        <a:p>
          <a:r>
            <a:rPr lang="es-MX" dirty="0" smtClean="0"/>
            <a:t>Política fiscal</a:t>
          </a:r>
          <a:endParaRPr lang="es-MX" dirty="0"/>
        </a:p>
      </dgm:t>
    </dgm:pt>
    <dgm:pt modelId="{172AF21C-7B33-44B6-9851-A8457C7032DF}" type="parTrans" cxnId="{6828A207-1847-4139-AEFF-01BC9680FCEA}">
      <dgm:prSet/>
      <dgm:spPr/>
      <dgm:t>
        <a:bodyPr/>
        <a:lstStyle/>
        <a:p>
          <a:endParaRPr lang="es-MX"/>
        </a:p>
      </dgm:t>
    </dgm:pt>
    <dgm:pt modelId="{21D3480D-CF3F-4D67-BCE9-24D052B3C3B8}" type="sibTrans" cxnId="{6828A207-1847-4139-AEFF-01BC9680FCEA}">
      <dgm:prSet/>
      <dgm:spPr/>
      <dgm:t>
        <a:bodyPr/>
        <a:lstStyle/>
        <a:p>
          <a:endParaRPr lang="es-MX"/>
        </a:p>
      </dgm:t>
    </dgm:pt>
    <dgm:pt modelId="{FDAAF59A-78BA-4908-9525-9A9A118C7DE5}">
      <dgm:prSet phldrT="[Texto]"/>
      <dgm:spPr/>
      <dgm:t>
        <a:bodyPr/>
        <a:lstStyle/>
        <a:p>
          <a:r>
            <a:rPr lang="es-MX" dirty="0" smtClean="0"/>
            <a:t>Impuestos</a:t>
          </a:r>
          <a:endParaRPr lang="es-MX" dirty="0"/>
        </a:p>
      </dgm:t>
    </dgm:pt>
    <dgm:pt modelId="{82D1904F-F422-4474-9341-12CEA6683EBA}" type="parTrans" cxnId="{4F32B75C-810F-4F83-9242-A254D5AC87E4}">
      <dgm:prSet/>
      <dgm:spPr/>
      <dgm:t>
        <a:bodyPr/>
        <a:lstStyle/>
        <a:p>
          <a:endParaRPr lang="es-MX"/>
        </a:p>
      </dgm:t>
    </dgm:pt>
    <dgm:pt modelId="{9878BE49-1B36-464E-9A20-F795B01609FD}" type="sibTrans" cxnId="{4F32B75C-810F-4F83-9242-A254D5AC87E4}">
      <dgm:prSet/>
      <dgm:spPr/>
      <dgm:t>
        <a:bodyPr/>
        <a:lstStyle/>
        <a:p>
          <a:endParaRPr lang="es-MX"/>
        </a:p>
      </dgm:t>
    </dgm:pt>
    <dgm:pt modelId="{31E7B2D1-6851-453B-B215-E55E25042E2C}">
      <dgm:prSet phldrT="[Texto]"/>
      <dgm:spPr/>
      <dgm:t>
        <a:bodyPr/>
        <a:lstStyle/>
        <a:p>
          <a:r>
            <a:rPr lang="es-MX" dirty="0" smtClean="0"/>
            <a:t>Gastos del Estado</a:t>
          </a:r>
          <a:endParaRPr lang="es-MX" dirty="0"/>
        </a:p>
      </dgm:t>
    </dgm:pt>
    <dgm:pt modelId="{C6C6D874-07E2-4943-8C7C-E3FB9E8ECFDE}" type="sibTrans" cxnId="{6DB41AF6-DBCF-4803-9887-5B24FCDC7BEB}">
      <dgm:prSet/>
      <dgm:spPr/>
      <dgm:t>
        <a:bodyPr/>
        <a:lstStyle/>
        <a:p>
          <a:endParaRPr lang="es-MX"/>
        </a:p>
      </dgm:t>
    </dgm:pt>
    <dgm:pt modelId="{71F997AC-9BB6-4A69-AF3F-0CFE5E847EA5}" type="parTrans" cxnId="{6DB41AF6-DBCF-4803-9887-5B24FCDC7BEB}">
      <dgm:prSet/>
      <dgm:spPr/>
      <dgm:t>
        <a:bodyPr/>
        <a:lstStyle/>
        <a:p>
          <a:endParaRPr lang="es-MX"/>
        </a:p>
      </dgm:t>
    </dgm:pt>
    <dgm:pt modelId="{6132EAB6-2152-4601-8BEB-3EF8AF922C6E}" type="pres">
      <dgm:prSet presAssocID="{80B9E7AA-705D-464E-8B42-9FA8B6F4AD3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A09082-0F83-46BD-BDDC-02E822CC0441}" type="pres">
      <dgm:prSet presAssocID="{B6B1FBAF-48DE-4458-920C-6C43E0FB6E09}" presName="root1" presStyleCnt="0"/>
      <dgm:spPr/>
    </dgm:pt>
    <dgm:pt modelId="{C29C6AC5-1154-409E-9D3B-51E7CD2988A2}" type="pres">
      <dgm:prSet presAssocID="{B6B1FBAF-48DE-4458-920C-6C43E0FB6E0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06744E2-62D2-4396-B0F1-1CC6074D2477}" type="pres">
      <dgm:prSet presAssocID="{B6B1FBAF-48DE-4458-920C-6C43E0FB6E09}" presName="level2hierChild" presStyleCnt="0"/>
      <dgm:spPr/>
    </dgm:pt>
    <dgm:pt modelId="{B7AEC667-8AD1-4293-BAD7-464632B1DD60}" type="pres">
      <dgm:prSet presAssocID="{82D1904F-F422-4474-9341-12CEA6683EBA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2C4738A2-CAB7-43B8-A96A-C62D0CB849DA}" type="pres">
      <dgm:prSet presAssocID="{82D1904F-F422-4474-9341-12CEA6683EBA}" presName="connTx" presStyleLbl="parChTrans1D2" presStyleIdx="0" presStyleCnt="2"/>
      <dgm:spPr/>
      <dgm:t>
        <a:bodyPr/>
        <a:lstStyle/>
        <a:p>
          <a:endParaRPr lang="es-MX"/>
        </a:p>
      </dgm:t>
    </dgm:pt>
    <dgm:pt modelId="{14D1C95B-EE1F-4993-AD2B-F45D703B1352}" type="pres">
      <dgm:prSet presAssocID="{FDAAF59A-78BA-4908-9525-9A9A118C7DE5}" presName="root2" presStyleCnt="0"/>
      <dgm:spPr/>
    </dgm:pt>
    <dgm:pt modelId="{DDD75553-1394-4E07-8377-1006EC519BDA}" type="pres">
      <dgm:prSet presAssocID="{FDAAF59A-78BA-4908-9525-9A9A118C7DE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E21B8AB-D482-48B4-B978-9BAA62A647D9}" type="pres">
      <dgm:prSet presAssocID="{FDAAF59A-78BA-4908-9525-9A9A118C7DE5}" presName="level3hierChild" presStyleCnt="0"/>
      <dgm:spPr/>
    </dgm:pt>
    <dgm:pt modelId="{2E674C0E-28F2-4389-8C1A-82C7D060C946}" type="pres">
      <dgm:prSet presAssocID="{71F997AC-9BB6-4A69-AF3F-0CFE5E847EA5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E460172E-4A29-4C76-9D3E-E43B5AA371FB}" type="pres">
      <dgm:prSet presAssocID="{71F997AC-9BB6-4A69-AF3F-0CFE5E847EA5}" presName="connTx" presStyleLbl="parChTrans1D2" presStyleIdx="1" presStyleCnt="2"/>
      <dgm:spPr/>
      <dgm:t>
        <a:bodyPr/>
        <a:lstStyle/>
        <a:p>
          <a:endParaRPr lang="es-MX"/>
        </a:p>
      </dgm:t>
    </dgm:pt>
    <dgm:pt modelId="{6C51FC77-39AB-48CE-AB39-B96B28F7DD89}" type="pres">
      <dgm:prSet presAssocID="{31E7B2D1-6851-453B-B215-E55E25042E2C}" presName="root2" presStyleCnt="0"/>
      <dgm:spPr/>
    </dgm:pt>
    <dgm:pt modelId="{210F57B3-004A-4464-8E5D-AD4BE08B3674}" type="pres">
      <dgm:prSet presAssocID="{31E7B2D1-6851-453B-B215-E55E25042E2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7D187E3-95EC-494A-A26B-3E6BF8F89752}" type="pres">
      <dgm:prSet presAssocID="{31E7B2D1-6851-453B-B215-E55E25042E2C}" presName="level3hierChild" presStyleCnt="0"/>
      <dgm:spPr/>
    </dgm:pt>
  </dgm:ptLst>
  <dgm:cxnLst>
    <dgm:cxn modelId="{6DB41AF6-DBCF-4803-9887-5B24FCDC7BEB}" srcId="{B6B1FBAF-48DE-4458-920C-6C43E0FB6E09}" destId="{31E7B2D1-6851-453B-B215-E55E25042E2C}" srcOrd="1" destOrd="0" parTransId="{71F997AC-9BB6-4A69-AF3F-0CFE5E847EA5}" sibTransId="{C6C6D874-07E2-4943-8C7C-E3FB9E8ECFDE}"/>
    <dgm:cxn modelId="{35541B7D-E0F3-4DD4-A9C0-C4AE84CCAB58}" type="presOf" srcId="{71F997AC-9BB6-4A69-AF3F-0CFE5E847EA5}" destId="{2E674C0E-28F2-4389-8C1A-82C7D060C946}" srcOrd="0" destOrd="0" presId="urn:microsoft.com/office/officeart/2005/8/layout/hierarchy2"/>
    <dgm:cxn modelId="{6828A207-1847-4139-AEFF-01BC9680FCEA}" srcId="{80B9E7AA-705D-464E-8B42-9FA8B6F4AD30}" destId="{B6B1FBAF-48DE-4458-920C-6C43E0FB6E09}" srcOrd="0" destOrd="0" parTransId="{172AF21C-7B33-44B6-9851-A8457C7032DF}" sibTransId="{21D3480D-CF3F-4D67-BCE9-24D052B3C3B8}"/>
    <dgm:cxn modelId="{77E8033B-F5CB-47BB-B26A-DE5E4792E23D}" type="presOf" srcId="{31E7B2D1-6851-453B-B215-E55E25042E2C}" destId="{210F57B3-004A-4464-8E5D-AD4BE08B3674}" srcOrd="0" destOrd="0" presId="urn:microsoft.com/office/officeart/2005/8/layout/hierarchy2"/>
    <dgm:cxn modelId="{4F32B75C-810F-4F83-9242-A254D5AC87E4}" srcId="{B6B1FBAF-48DE-4458-920C-6C43E0FB6E09}" destId="{FDAAF59A-78BA-4908-9525-9A9A118C7DE5}" srcOrd="0" destOrd="0" parTransId="{82D1904F-F422-4474-9341-12CEA6683EBA}" sibTransId="{9878BE49-1B36-464E-9A20-F795B01609FD}"/>
    <dgm:cxn modelId="{809321D4-E3BF-45EB-888B-7CCFFA25220A}" type="presOf" srcId="{71F997AC-9BB6-4A69-AF3F-0CFE5E847EA5}" destId="{E460172E-4A29-4C76-9D3E-E43B5AA371FB}" srcOrd="1" destOrd="0" presId="urn:microsoft.com/office/officeart/2005/8/layout/hierarchy2"/>
    <dgm:cxn modelId="{EEABBCC8-0F88-4C40-BB2E-BA04F5DC0E2A}" type="presOf" srcId="{FDAAF59A-78BA-4908-9525-9A9A118C7DE5}" destId="{DDD75553-1394-4E07-8377-1006EC519BDA}" srcOrd="0" destOrd="0" presId="urn:microsoft.com/office/officeart/2005/8/layout/hierarchy2"/>
    <dgm:cxn modelId="{20C30205-5726-41B5-9EC0-ACA20F2DE28A}" type="presOf" srcId="{82D1904F-F422-4474-9341-12CEA6683EBA}" destId="{2C4738A2-CAB7-43B8-A96A-C62D0CB849DA}" srcOrd="1" destOrd="0" presId="urn:microsoft.com/office/officeart/2005/8/layout/hierarchy2"/>
    <dgm:cxn modelId="{D294819D-A956-422A-8BB6-5A913DB2C193}" type="presOf" srcId="{B6B1FBAF-48DE-4458-920C-6C43E0FB6E09}" destId="{C29C6AC5-1154-409E-9D3B-51E7CD2988A2}" srcOrd="0" destOrd="0" presId="urn:microsoft.com/office/officeart/2005/8/layout/hierarchy2"/>
    <dgm:cxn modelId="{1CAB0F3C-4200-40D7-8D3B-6A03F9B80D33}" type="presOf" srcId="{82D1904F-F422-4474-9341-12CEA6683EBA}" destId="{B7AEC667-8AD1-4293-BAD7-464632B1DD60}" srcOrd="0" destOrd="0" presId="urn:microsoft.com/office/officeart/2005/8/layout/hierarchy2"/>
    <dgm:cxn modelId="{3CDBA518-E502-466C-B46F-488AE23BFD03}" type="presOf" srcId="{80B9E7AA-705D-464E-8B42-9FA8B6F4AD30}" destId="{6132EAB6-2152-4601-8BEB-3EF8AF922C6E}" srcOrd="0" destOrd="0" presId="urn:microsoft.com/office/officeart/2005/8/layout/hierarchy2"/>
    <dgm:cxn modelId="{B165AE01-4236-45D0-A533-2E39656C3809}" type="presParOf" srcId="{6132EAB6-2152-4601-8BEB-3EF8AF922C6E}" destId="{DCA09082-0F83-46BD-BDDC-02E822CC0441}" srcOrd="0" destOrd="0" presId="urn:microsoft.com/office/officeart/2005/8/layout/hierarchy2"/>
    <dgm:cxn modelId="{3614FFE0-9B8E-417F-BBC5-8EDC9B0DA795}" type="presParOf" srcId="{DCA09082-0F83-46BD-BDDC-02E822CC0441}" destId="{C29C6AC5-1154-409E-9D3B-51E7CD2988A2}" srcOrd="0" destOrd="0" presId="urn:microsoft.com/office/officeart/2005/8/layout/hierarchy2"/>
    <dgm:cxn modelId="{C7F9A1B4-3E08-4108-AC65-DE84B10E8686}" type="presParOf" srcId="{DCA09082-0F83-46BD-BDDC-02E822CC0441}" destId="{406744E2-62D2-4396-B0F1-1CC6074D2477}" srcOrd="1" destOrd="0" presId="urn:microsoft.com/office/officeart/2005/8/layout/hierarchy2"/>
    <dgm:cxn modelId="{507392E9-6E0D-48E6-9F31-930342566DBD}" type="presParOf" srcId="{406744E2-62D2-4396-B0F1-1CC6074D2477}" destId="{B7AEC667-8AD1-4293-BAD7-464632B1DD60}" srcOrd="0" destOrd="0" presId="urn:microsoft.com/office/officeart/2005/8/layout/hierarchy2"/>
    <dgm:cxn modelId="{BFF779BB-A7FA-456B-B1B3-216AC646974A}" type="presParOf" srcId="{B7AEC667-8AD1-4293-BAD7-464632B1DD60}" destId="{2C4738A2-CAB7-43B8-A96A-C62D0CB849DA}" srcOrd="0" destOrd="0" presId="urn:microsoft.com/office/officeart/2005/8/layout/hierarchy2"/>
    <dgm:cxn modelId="{4AA4EB71-E175-4FBA-9C75-D03B0F5F28B2}" type="presParOf" srcId="{406744E2-62D2-4396-B0F1-1CC6074D2477}" destId="{14D1C95B-EE1F-4993-AD2B-F45D703B1352}" srcOrd="1" destOrd="0" presId="urn:microsoft.com/office/officeart/2005/8/layout/hierarchy2"/>
    <dgm:cxn modelId="{DE4C5302-1CB9-4BCB-8E8C-6A1C7B2BA8A9}" type="presParOf" srcId="{14D1C95B-EE1F-4993-AD2B-F45D703B1352}" destId="{DDD75553-1394-4E07-8377-1006EC519BDA}" srcOrd="0" destOrd="0" presId="urn:microsoft.com/office/officeart/2005/8/layout/hierarchy2"/>
    <dgm:cxn modelId="{9F57DA5B-C56F-41EC-B3B8-A5B279D1A8A7}" type="presParOf" srcId="{14D1C95B-EE1F-4993-AD2B-F45D703B1352}" destId="{AE21B8AB-D482-48B4-B978-9BAA62A647D9}" srcOrd="1" destOrd="0" presId="urn:microsoft.com/office/officeart/2005/8/layout/hierarchy2"/>
    <dgm:cxn modelId="{76CB70A3-1202-46FE-A0E9-BE8A392E84EE}" type="presParOf" srcId="{406744E2-62D2-4396-B0F1-1CC6074D2477}" destId="{2E674C0E-28F2-4389-8C1A-82C7D060C946}" srcOrd="2" destOrd="0" presId="urn:microsoft.com/office/officeart/2005/8/layout/hierarchy2"/>
    <dgm:cxn modelId="{876F1B06-6D06-4863-9ED7-C2F2CE77DFBB}" type="presParOf" srcId="{2E674C0E-28F2-4389-8C1A-82C7D060C946}" destId="{E460172E-4A29-4C76-9D3E-E43B5AA371FB}" srcOrd="0" destOrd="0" presId="urn:microsoft.com/office/officeart/2005/8/layout/hierarchy2"/>
    <dgm:cxn modelId="{C9E5F6D1-5703-461A-9010-A1626533908F}" type="presParOf" srcId="{406744E2-62D2-4396-B0F1-1CC6074D2477}" destId="{6C51FC77-39AB-48CE-AB39-B96B28F7DD89}" srcOrd="3" destOrd="0" presId="urn:microsoft.com/office/officeart/2005/8/layout/hierarchy2"/>
    <dgm:cxn modelId="{B9D4F836-B7D6-423C-8E1B-A2A1ADA80A10}" type="presParOf" srcId="{6C51FC77-39AB-48CE-AB39-B96B28F7DD89}" destId="{210F57B3-004A-4464-8E5D-AD4BE08B3674}" srcOrd="0" destOrd="0" presId="urn:microsoft.com/office/officeart/2005/8/layout/hierarchy2"/>
    <dgm:cxn modelId="{C65982BE-562B-4EEF-B460-DD9DF5EAD14E}" type="presParOf" srcId="{6C51FC77-39AB-48CE-AB39-B96B28F7DD89}" destId="{67D187E3-95EC-494A-A26B-3E6BF8F8975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CD4DAD-E23D-4171-8AE1-1AC048CD8B23}" type="doc">
      <dgm:prSet loTypeId="urn:microsoft.com/office/officeart/2005/8/layout/vProcess5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5034B6C4-4ED2-48CA-991A-3F9A4D5757ED}">
      <dgm:prSet phldrT="[Texto]"/>
      <dgm:spPr/>
      <dgm:t>
        <a:bodyPr/>
        <a:lstStyle/>
        <a:p>
          <a:pPr algn="just"/>
          <a:r>
            <a:rPr lang="es-MX" dirty="0" smtClean="0"/>
            <a:t>Dejar que los mercados  funcionen y se ajusten librante y que el Estado se mantenga al margen.</a:t>
          </a:r>
        </a:p>
      </dgm:t>
    </dgm:pt>
    <dgm:pt modelId="{040C6376-A6C5-4CD5-903B-7DDE34CE6533}" type="parTrans" cxnId="{9D3F6CF6-604B-42D6-B40F-A62C4B60DCDE}">
      <dgm:prSet/>
      <dgm:spPr/>
      <dgm:t>
        <a:bodyPr/>
        <a:lstStyle/>
        <a:p>
          <a:endParaRPr lang="es-MX"/>
        </a:p>
      </dgm:t>
    </dgm:pt>
    <dgm:pt modelId="{441E0044-C4BB-48CE-9866-64DEF2B70BAA}" type="sibTrans" cxnId="{9D3F6CF6-604B-42D6-B40F-A62C4B60DCDE}">
      <dgm:prSet/>
      <dgm:spPr/>
      <dgm:t>
        <a:bodyPr/>
        <a:lstStyle/>
        <a:p>
          <a:endParaRPr lang="es-MX"/>
        </a:p>
      </dgm:t>
    </dgm:pt>
    <dgm:pt modelId="{BA56C3E2-10FF-470F-9181-CFC9C547E69C}">
      <dgm:prSet phldrT="[Texto]"/>
      <dgm:spPr/>
      <dgm:t>
        <a:bodyPr/>
        <a:lstStyle/>
        <a:p>
          <a:pPr algn="just"/>
          <a:r>
            <a:rPr lang="es-MX" dirty="0" smtClean="0"/>
            <a:t>La flexibilidad y los ajustes del mercado hará que estos se ajusten y se consiga el crecimiento económico.</a:t>
          </a:r>
          <a:endParaRPr lang="es-MX" dirty="0"/>
        </a:p>
      </dgm:t>
    </dgm:pt>
    <dgm:pt modelId="{6C4C87E1-9EC0-44C2-8D10-83FC58748A4A}" type="parTrans" cxnId="{A054ACC3-DB78-43D1-AF12-32E440E66021}">
      <dgm:prSet/>
      <dgm:spPr/>
      <dgm:t>
        <a:bodyPr/>
        <a:lstStyle/>
        <a:p>
          <a:endParaRPr lang="es-MX"/>
        </a:p>
      </dgm:t>
    </dgm:pt>
    <dgm:pt modelId="{55853A3D-A75C-43FE-90F4-B5992D8C72B9}" type="sibTrans" cxnId="{A054ACC3-DB78-43D1-AF12-32E440E66021}">
      <dgm:prSet/>
      <dgm:spPr/>
      <dgm:t>
        <a:bodyPr/>
        <a:lstStyle/>
        <a:p>
          <a:endParaRPr lang="es-MX"/>
        </a:p>
      </dgm:t>
    </dgm:pt>
    <dgm:pt modelId="{EC60E073-12F8-4C9C-ACCF-16A825CF0D54}" type="pres">
      <dgm:prSet presAssocID="{8BCD4DAD-E23D-4171-8AE1-1AC048CD8B23}" presName="outerComposite" presStyleCnt="0">
        <dgm:presLayoutVars>
          <dgm:chMax val="5"/>
          <dgm:dir/>
          <dgm:resizeHandles val="exact"/>
        </dgm:presLayoutVars>
      </dgm:prSet>
      <dgm:spPr/>
    </dgm:pt>
    <dgm:pt modelId="{921EEAD8-40B2-4F12-AF65-A8D602D0714A}" type="pres">
      <dgm:prSet presAssocID="{8BCD4DAD-E23D-4171-8AE1-1AC048CD8B23}" presName="dummyMaxCanvas" presStyleCnt="0">
        <dgm:presLayoutVars/>
      </dgm:prSet>
      <dgm:spPr/>
    </dgm:pt>
    <dgm:pt modelId="{0E71B6F8-3AE9-4355-A39E-2887251329A7}" type="pres">
      <dgm:prSet presAssocID="{8BCD4DAD-E23D-4171-8AE1-1AC048CD8B23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817E48-BC75-4A70-99DB-863CCBC928D5}" type="pres">
      <dgm:prSet presAssocID="{8BCD4DAD-E23D-4171-8AE1-1AC048CD8B23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4D98F1-AE31-499B-B2E2-C07D7201724B}" type="pres">
      <dgm:prSet presAssocID="{8BCD4DAD-E23D-4171-8AE1-1AC048CD8B23}" presName="TwoConn_1-2" presStyleLbl="fgAccFollowNode1" presStyleIdx="0" presStyleCnt="1">
        <dgm:presLayoutVars>
          <dgm:bulletEnabled val="1"/>
        </dgm:presLayoutVars>
      </dgm:prSet>
      <dgm:spPr/>
    </dgm:pt>
    <dgm:pt modelId="{DCC885FD-316A-4CC5-9EA3-ED201ECD36E0}" type="pres">
      <dgm:prSet presAssocID="{8BCD4DAD-E23D-4171-8AE1-1AC048CD8B23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A5B763-35A8-4148-B336-91EB9EF61DD9}" type="pres">
      <dgm:prSet presAssocID="{8BCD4DAD-E23D-4171-8AE1-1AC048CD8B23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169ABFA-BC1B-4463-B8B0-B5757670380B}" type="presOf" srcId="{BA56C3E2-10FF-470F-9181-CFC9C547E69C}" destId="{49817E48-BC75-4A70-99DB-863CCBC928D5}" srcOrd="0" destOrd="0" presId="urn:microsoft.com/office/officeart/2005/8/layout/vProcess5"/>
    <dgm:cxn modelId="{0FEB06AF-318B-4A7F-AF67-ABDBE1C019AB}" type="presOf" srcId="{8BCD4DAD-E23D-4171-8AE1-1AC048CD8B23}" destId="{EC60E073-12F8-4C9C-ACCF-16A825CF0D54}" srcOrd="0" destOrd="0" presId="urn:microsoft.com/office/officeart/2005/8/layout/vProcess5"/>
    <dgm:cxn modelId="{627214A6-789E-432E-845E-968A8ECFB079}" type="presOf" srcId="{BA56C3E2-10FF-470F-9181-CFC9C547E69C}" destId="{99A5B763-35A8-4148-B336-91EB9EF61DD9}" srcOrd="1" destOrd="0" presId="urn:microsoft.com/office/officeart/2005/8/layout/vProcess5"/>
    <dgm:cxn modelId="{8729C1C5-4672-4DB5-823A-FD20B2022BC7}" type="presOf" srcId="{5034B6C4-4ED2-48CA-991A-3F9A4D5757ED}" destId="{DCC885FD-316A-4CC5-9EA3-ED201ECD36E0}" srcOrd="1" destOrd="0" presId="urn:microsoft.com/office/officeart/2005/8/layout/vProcess5"/>
    <dgm:cxn modelId="{282B9931-6424-442E-91B6-257496FD9C4B}" type="presOf" srcId="{441E0044-C4BB-48CE-9866-64DEF2B70BAA}" destId="{AC4D98F1-AE31-499B-B2E2-C07D7201724B}" srcOrd="0" destOrd="0" presId="urn:microsoft.com/office/officeart/2005/8/layout/vProcess5"/>
    <dgm:cxn modelId="{6E08D090-CC71-4D53-9C23-6924CBC40A1C}" type="presOf" srcId="{5034B6C4-4ED2-48CA-991A-3F9A4D5757ED}" destId="{0E71B6F8-3AE9-4355-A39E-2887251329A7}" srcOrd="0" destOrd="0" presId="urn:microsoft.com/office/officeart/2005/8/layout/vProcess5"/>
    <dgm:cxn modelId="{A054ACC3-DB78-43D1-AF12-32E440E66021}" srcId="{8BCD4DAD-E23D-4171-8AE1-1AC048CD8B23}" destId="{BA56C3E2-10FF-470F-9181-CFC9C547E69C}" srcOrd="1" destOrd="0" parTransId="{6C4C87E1-9EC0-44C2-8D10-83FC58748A4A}" sibTransId="{55853A3D-A75C-43FE-90F4-B5992D8C72B9}"/>
    <dgm:cxn modelId="{9D3F6CF6-604B-42D6-B40F-A62C4B60DCDE}" srcId="{8BCD4DAD-E23D-4171-8AE1-1AC048CD8B23}" destId="{5034B6C4-4ED2-48CA-991A-3F9A4D5757ED}" srcOrd="0" destOrd="0" parTransId="{040C6376-A6C5-4CD5-903B-7DDE34CE6533}" sibTransId="{441E0044-C4BB-48CE-9866-64DEF2B70BAA}"/>
    <dgm:cxn modelId="{A7CA7F4E-F373-401E-9807-D6DFEA093E97}" type="presParOf" srcId="{EC60E073-12F8-4C9C-ACCF-16A825CF0D54}" destId="{921EEAD8-40B2-4F12-AF65-A8D602D0714A}" srcOrd="0" destOrd="0" presId="urn:microsoft.com/office/officeart/2005/8/layout/vProcess5"/>
    <dgm:cxn modelId="{0C98CE70-C498-40CF-9E38-AED4FD027E2B}" type="presParOf" srcId="{EC60E073-12F8-4C9C-ACCF-16A825CF0D54}" destId="{0E71B6F8-3AE9-4355-A39E-2887251329A7}" srcOrd="1" destOrd="0" presId="urn:microsoft.com/office/officeart/2005/8/layout/vProcess5"/>
    <dgm:cxn modelId="{F5EB2126-358A-4868-933D-952317693916}" type="presParOf" srcId="{EC60E073-12F8-4C9C-ACCF-16A825CF0D54}" destId="{49817E48-BC75-4A70-99DB-863CCBC928D5}" srcOrd="2" destOrd="0" presId="urn:microsoft.com/office/officeart/2005/8/layout/vProcess5"/>
    <dgm:cxn modelId="{BFCAC8BD-105A-41FB-B187-71EF65394CFF}" type="presParOf" srcId="{EC60E073-12F8-4C9C-ACCF-16A825CF0D54}" destId="{AC4D98F1-AE31-499B-B2E2-C07D7201724B}" srcOrd="3" destOrd="0" presId="urn:microsoft.com/office/officeart/2005/8/layout/vProcess5"/>
    <dgm:cxn modelId="{8B6EAFE7-6B2C-49C9-BCEB-5D816DCAC9AA}" type="presParOf" srcId="{EC60E073-12F8-4C9C-ACCF-16A825CF0D54}" destId="{DCC885FD-316A-4CC5-9EA3-ED201ECD36E0}" srcOrd="4" destOrd="0" presId="urn:microsoft.com/office/officeart/2005/8/layout/vProcess5"/>
    <dgm:cxn modelId="{7A13D2F0-7455-4485-87E6-0A43DBAEE404}" type="presParOf" srcId="{EC60E073-12F8-4C9C-ACCF-16A825CF0D54}" destId="{99A5B763-35A8-4148-B336-91EB9EF61DD9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8192DC-02CE-4D27-8290-FDE4A8E782F3}" type="doc">
      <dgm:prSet loTypeId="urn:microsoft.com/office/officeart/2005/8/layout/hList6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7B2ED18-F963-4817-86B4-B1F591F1E857}">
      <dgm:prSet phldrT="[Texto]"/>
      <dgm:spPr/>
      <dgm:t>
        <a:bodyPr/>
        <a:lstStyle/>
        <a:p>
          <a:pPr algn="just"/>
          <a:r>
            <a:rPr lang="es-MX" dirty="0" smtClean="0"/>
            <a:t>Los precios de los bienes son flexibles harán que se igualen su oferta y demanda.</a:t>
          </a:r>
        </a:p>
      </dgm:t>
    </dgm:pt>
    <dgm:pt modelId="{4DF3B5B5-7C6D-4948-9724-33D790B6D061}" type="parTrans" cxnId="{137CB619-8468-44CD-BCB2-292346B472F7}">
      <dgm:prSet/>
      <dgm:spPr/>
      <dgm:t>
        <a:bodyPr/>
        <a:lstStyle/>
        <a:p>
          <a:endParaRPr lang="es-MX"/>
        </a:p>
      </dgm:t>
    </dgm:pt>
    <dgm:pt modelId="{D438B4ED-9830-4A0C-9139-DA37D98BEA35}" type="sibTrans" cxnId="{137CB619-8468-44CD-BCB2-292346B472F7}">
      <dgm:prSet/>
      <dgm:spPr/>
      <dgm:t>
        <a:bodyPr/>
        <a:lstStyle/>
        <a:p>
          <a:endParaRPr lang="es-MX"/>
        </a:p>
      </dgm:t>
    </dgm:pt>
    <dgm:pt modelId="{AA39A062-DFF5-44A6-A4BF-2124E65B1CCC}">
      <dgm:prSet phldrT="[Texto]"/>
      <dgm:spPr/>
      <dgm:t>
        <a:bodyPr/>
        <a:lstStyle/>
        <a:p>
          <a:pPr algn="just"/>
          <a:r>
            <a:rPr lang="es-MX" dirty="0" smtClean="0"/>
            <a:t>Los salarios flexibles harán que se iguale la oferta y demanda de trabajo.</a:t>
          </a:r>
          <a:endParaRPr lang="es-MX" dirty="0"/>
        </a:p>
      </dgm:t>
    </dgm:pt>
    <dgm:pt modelId="{513D1297-46DC-412A-931D-0831042BBEC5}" type="parTrans" cxnId="{5D03720B-3615-469C-895A-110295B84CA8}">
      <dgm:prSet/>
      <dgm:spPr/>
      <dgm:t>
        <a:bodyPr/>
        <a:lstStyle/>
        <a:p>
          <a:endParaRPr lang="es-MX"/>
        </a:p>
      </dgm:t>
    </dgm:pt>
    <dgm:pt modelId="{93752903-1559-41FD-89E0-4299D6E1AAB0}" type="sibTrans" cxnId="{5D03720B-3615-469C-895A-110295B84CA8}">
      <dgm:prSet/>
      <dgm:spPr/>
      <dgm:t>
        <a:bodyPr/>
        <a:lstStyle/>
        <a:p>
          <a:endParaRPr lang="es-MX"/>
        </a:p>
      </dgm:t>
    </dgm:pt>
    <dgm:pt modelId="{54720352-C6FE-42CA-8207-17105549580A}">
      <dgm:prSet phldrT="[Texto]"/>
      <dgm:spPr/>
      <dgm:t>
        <a:bodyPr/>
        <a:lstStyle/>
        <a:p>
          <a:pPr algn="just"/>
          <a:r>
            <a:rPr lang="es-MX" dirty="0" smtClean="0"/>
            <a:t>Los tipos de interés flexibles harán que se igualen oferta y demanda de dinero.</a:t>
          </a:r>
          <a:endParaRPr lang="es-MX" dirty="0"/>
        </a:p>
      </dgm:t>
    </dgm:pt>
    <dgm:pt modelId="{2DD541F4-E6AD-4192-83D2-A04595F5610B}" type="parTrans" cxnId="{37EC824B-5E46-4D52-9A96-9AE1B6248561}">
      <dgm:prSet/>
      <dgm:spPr/>
      <dgm:t>
        <a:bodyPr/>
        <a:lstStyle/>
        <a:p>
          <a:endParaRPr lang="es-MX"/>
        </a:p>
      </dgm:t>
    </dgm:pt>
    <dgm:pt modelId="{56C82D67-A598-412A-8EFD-522C9ED1E569}" type="sibTrans" cxnId="{37EC824B-5E46-4D52-9A96-9AE1B6248561}">
      <dgm:prSet/>
      <dgm:spPr/>
      <dgm:t>
        <a:bodyPr/>
        <a:lstStyle/>
        <a:p>
          <a:endParaRPr lang="es-MX"/>
        </a:p>
      </dgm:t>
    </dgm:pt>
    <dgm:pt modelId="{0A523F23-CB02-43CE-BBC0-FEAD54ADD09C}" type="pres">
      <dgm:prSet presAssocID="{608192DC-02CE-4D27-8290-FDE4A8E782F3}" presName="Name0" presStyleCnt="0">
        <dgm:presLayoutVars>
          <dgm:dir/>
          <dgm:resizeHandles val="exact"/>
        </dgm:presLayoutVars>
      </dgm:prSet>
      <dgm:spPr/>
    </dgm:pt>
    <dgm:pt modelId="{17A99BCE-29DA-4700-A588-DD9CBB74B1BD}" type="pres">
      <dgm:prSet presAssocID="{17B2ED18-F963-4817-86B4-B1F591F1E85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C0442A-7E7A-4DAE-8F70-33AD3D53AB3B}" type="pres">
      <dgm:prSet presAssocID="{D438B4ED-9830-4A0C-9139-DA37D98BEA35}" presName="sibTrans" presStyleCnt="0"/>
      <dgm:spPr/>
    </dgm:pt>
    <dgm:pt modelId="{F8A1066F-70EB-4922-B16A-49398325604B}" type="pres">
      <dgm:prSet presAssocID="{AA39A062-DFF5-44A6-A4BF-2124E65B1CC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3ED61C-D626-41B7-A0FF-40119241099C}" type="pres">
      <dgm:prSet presAssocID="{93752903-1559-41FD-89E0-4299D6E1AAB0}" presName="sibTrans" presStyleCnt="0"/>
      <dgm:spPr/>
    </dgm:pt>
    <dgm:pt modelId="{839B769B-6DA9-4097-AE2B-D331AF41146A}" type="pres">
      <dgm:prSet presAssocID="{54720352-C6FE-42CA-8207-17105549580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EA9358B-4010-4FD3-A267-E08213C3C3C9}" type="presOf" srcId="{17B2ED18-F963-4817-86B4-B1F591F1E857}" destId="{17A99BCE-29DA-4700-A588-DD9CBB74B1BD}" srcOrd="0" destOrd="0" presId="urn:microsoft.com/office/officeart/2005/8/layout/hList6"/>
    <dgm:cxn modelId="{37EC824B-5E46-4D52-9A96-9AE1B6248561}" srcId="{608192DC-02CE-4D27-8290-FDE4A8E782F3}" destId="{54720352-C6FE-42CA-8207-17105549580A}" srcOrd="2" destOrd="0" parTransId="{2DD541F4-E6AD-4192-83D2-A04595F5610B}" sibTransId="{56C82D67-A598-412A-8EFD-522C9ED1E569}"/>
    <dgm:cxn modelId="{B8A734A2-B952-4533-B12F-025F9D8C3F7B}" type="presOf" srcId="{54720352-C6FE-42CA-8207-17105549580A}" destId="{839B769B-6DA9-4097-AE2B-D331AF41146A}" srcOrd="0" destOrd="0" presId="urn:microsoft.com/office/officeart/2005/8/layout/hList6"/>
    <dgm:cxn modelId="{A688638F-C152-45C2-AEDC-32ACB7CFBB21}" type="presOf" srcId="{AA39A062-DFF5-44A6-A4BF-2124E65B1CCC}" destId="{F8A1066F-70EB-4922-B16A-49398325604B}" srcOrd="0" destOrd="0" presId="urn:microsoft.com/office/officeart/2005/8/layout/hList6"/>
    <dgm:cxn modelId="{DF060317-E1F2-4B3B-859C-A7B9D0036050}" type="presOf" srcId="{608192DC-02CE-4D27-8290-FDE4A8E782F3}" destId="{0A523F23-CB02-43CE-BBC0-FEAD54ADD09C}" srcOrd="0" destOrd="0" presId="urn:microsoft.com/office/officeart/2005/8/layout/hList6"/>
    <dgm:cxn modelId="{137CB619-8468-44CD-BCB2-292346B472F7}" srcId="{608192DC-02CE-4D27-8290-FDE4A8E782F3}" destId="{17B2ED18-F963-4817-86B4-B1F591F1E857}" srcOrd="0" destOrd="0" parTransId="{4DF3B5B5-7C6D-4948-9724-33D790B6D061}" sibTransId="{D438B4ED-9830-4A0C-9139-DA37D98BEA35}"/>
    <dgm:cxn modelId="{5D03720B-3615-469C-895A-110295B84CA8}" srcId="{608192DC-02CE-4D27-8290-FDE4A8E782F3}" destId="{AA39A062-DFF5-44A6-A4BF-2124E65B1CCC}" srcOrd="1" destOrd="0" parTransId="{513D1297-46DC-412A-931D-0831042BBEC5}" sibTransId="{93752903-1559-41FD-89E0-4299D6E1AAB0}"/>
    <dgm:cxn modelId="{3EC8BA88-9F51-4CE8-978A-CCF4445447D6}" type="presParOf" srcId="{0A523F23-CB02-43CE-BBC0-FEAD54ADD09C}" destId="{17A99BCE-29DA-4700-A588-DD9CBB74B1BD}" srcOrd="0" destOrd="0" presId="urn:microsoft.com/office/officeart/2005/8/layout/hList6"/>
    <dgm:cxn modelId="{07DBB13B-F3B8-45DF-B89F-1B271630875E}" type="presParOf" srcId="{0A523F23-CB02-43CE-BBC0-FEAD54ADD09C}" destId="{65C0442A-7E7A-4DAE-8F70-33AD3D53AB3B}" srcOrd="1" destOrd="0" presId="urn:microsoft.com/office/officeart/2005/8/layout/hList6"/>
    <dgm:cxn modelId="{E4BC6E2F-4995-489B-813D-83207C73E3B5}" type="presParOf" srcId="{0A523F23-CB02-43CE-BBC0-FEAD54ADD09C}" destId="{F8A1066F-70EB-4922-B16A-49398325604B}" srcOrd="2" destOrd="0" presId="urn:microsoft.com/office/officeart/2005/8/layout/hList6"/>
    <dgm:cxn modelId="{27AD233A-F6E9-4322-8BE5-4788CEB7586E}" type="presParOf" srcId="{0A523F23-CB02-43CE-BBC0-FEAD54ADD09C}" destId="{8B3ED61C-D626-41B7-A0FF-40119241099C}" srcOrd="3" destOrd="0" presId="urn:microsoft.com/office/officeart/2005/8/layout/hList6"/>
    <dgm:cxn modelId="{627C8F3E-BB32-48F2-8ED4-E6F146FD9AA9}" type="presParOf" srcId="{0A523F23-CB02-43CE-BBC0-FEAD54ADD09C}" destId="{839B769B-6DA9-4097-AE2B-D331AF41146A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82D761-729B-45A7-9EF0-B9D57DF55631}" type="doc">
      <dgm:prSet loTypeId="urn:microsoft.com/office/officeart/2005/8/layout/process1" loCatId="process" qsTypeId="urn:microsoft.com/office/officeart/2005/8/quickstyle/3d1" qsCatId="3D" csTypeId="urn:microsoft.com/office/officeart/2005/8/colors/colorful3" csCatId="colorful" phldr="1"/>
      <dgm:spPr/>
    </dgm:pt>
    <dgm:pt modelId="{50DFFD74-B87B-4D1D-B1DE-242DFBF8099F}">
      <dgm:prSet phldrT="[Texto]"/>
      <dgm:spPr/>
      <dgm:t>
        <a:bodyPr/>
        <a:lstStyle/>
        <a:p>
          <a:r>
            <a:rPr lang="es-MX" dirty="0" smtClean="0"/>
            <a:t>Ley de </a:t>
          </a:r>
          <a:r>
            <a:rPr lang="es-MX" dirty="0" err="1" smtClean="0"/>
            <a:t>Say</a:t>
          </a:r>
          <a:endParaRPr lang="es-MX" dirty="0"/>
        </a:p>
      </dgm:t>
    </dgm:pt>
    <dgm:pt modelId="{95F49087-6BA9-4470-BD1D-5A00C3D72CA1}" type="parTrans" cxnId="{387496B4-2E97-4710-A60F-572AEFBEDE98}">
      <dgm:prSet/>
      <dgm:spPr/>
      <dgm:t>
        <a:bodyPr/>
        <a:lstStyle/>
        <a:p>
          <a:endParaRPr lang="es-MX"/>
        </a:p>
      </dgm:t>
    </dgm:pt>
    <dgm:pt modelId="{E894F8E3-FE44-492C-99E4-DF8A2889847A}" type="sibTrans" cxnId="{387496B4-2E97-4710-A60F-572AEFBEDE98}">
      <dgm:prSet/>
      <dgm:spPr/>
      <dgm:t>
        <a:bodyPr/>
        <a:lstStyle/>
        <a:p>
          <a:endParaRPr lang="es-MX"/>
        </a:p>
      </dgm:t>
    </dgm:pt>
    <dgm:pt modelId="{AFBE3A73-D8B1-45BF-BF04-9B079871E62F}">
      <dgm:prSet phldrT="[Texto]"/>
      <dgm:spPr/>
      <dgm:t>
        <a:bodyPr/>
        <a:lstStyle/>
        <a:p>
          <a:r>
            <a:rPr lang="es-MX" dirty="0" smtClean="0"/>
            <a:t>La oferta crea su propia demanda</a:t>
          </a:r>
          <a:endParaRPr lang="es-MX" dirty="0"/>
        </a:p>
      </dgm:t>
    </dgm:pt>
    <dgm:pt modelId="{609FFC9F-8344-49C2-AF5B-62B5D69E44D3}" type="parTrans" cxnId="{CD471117-1C2B-4D8D-992D-4CF38F47FA11}">
      <dgm:prSet/>
      <dgm:spPr/>
      <dgm:t>
        <a:bodyPr/>
        <a:lstStyle/>
        <a:p>
          <a:endParaRPr lang="es-MX"/>
        </a:p>
      </dgm:t>
    </dgm:pt>
    <dgm:pt modelId="{475602C0-6F7C-4BBA-9EDA-138DEB150058}" type="sibTrans" cxnId="{CD471117-1C2B-4D8D-992D-4CF38F47FA11}">
      <dgm:prSet/>
      <dgm:spPr/>
      <dgm:t>
        <a:bodyPr/>
        <a:lstStyle/>
        <a:p>
          <a:endParaRPr lang="es-MX"/>
        </a:p>
      </dgm:t>
    </dgm:pt>
    <dgm:pt modelId="{A2171769-243D-475E-B22D-7709B2270AEF}" type="pres">
      <dgm:prSet presAssocID="{2182D761-729B-45A7-9EF0-B9D57DF55631}" presName="Name0" presStyleCnt="0">
        <dgm:presLayoutVars>
          <dgm:dir/>
          <dgm:resizeHandles val="exact"/>
        </dgm:presLayoutVars>
      </dgm:prSet>
      <dgm:spPr/>
    </dgm:pt>
    <dgm:pt modelId="{9FCA1E2C-85BC-40C5-8B5B-3907A91E1D4D}" type="pres">
      <dgm:prSet presAssocID="{50DFFD74-B87B-4D1D-B1DE-242DFBF8099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CECDAA-DA6D-4173-9378-983F1D0AB661}" type="pres">
      <dgm:prSet presAssocID="{E894F8E3-FE44-492C-99E4-DF8A2889847A}" presName="sibTrans" presStyleLbl="sibTrans2D1" presStyleIdx="0" presStyleCnt="1"/>
      <dgm:spPr/>
      <dgm:t>
        <a:bodyPr/>
        <a:lstStyle/>
        <a:p>
          <a:endParaRPr lang="es-MX"/>
        </a:p>
      </dgm:t>
    </dgm:pt>
    <dgm:pt modelId="{2B9A0DD2-9C7B-44BF-8CE8-77B81B968749}" type="pres">
      <dgm:prSet presAssocID="{E894F8E3-FE44-492C-99E4-DF8A2889847A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183FE7E0-1A7C-42E2-B796-6AFF7DD184F3}" type="pres">
      <dgm:prSet presAssocID="{AFBE3A73-D8B1-45BF-BF04-9B079871E62F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102B037-7704-40D2-80E4-EBA61FB0037F}" type="presOf" srcId="{E894F8E3-FE44-492C-99E4-DF8A2889847A}" destId="{96CECDAA-DA6D-4173-9378-983F1D0AB661}" srcOrd="0" destOrd="0" presId="urn:microsoft.com/office/officeart/2005/8/layout/process1"/>
    <dgm:cxn modelId="{15111CE3-19A1-467D-A046-EDA266F08EB4}" type="presOf" srcId="{E894F8E3-FE44-492C-99E4-DF8A2889847A}" destId="{2B9A0DD2-9C7B-44BF-8CE8-77B81B968749}" srcOrd="1" destOrd="0" presId="urn:microsoft.com/office/officeart/2005/8/layout/process1"/>
    <dgm:cxn modelId="{CD471117-1C2B-4D8D-992D-4CF38F47FA11}" srcId="{2182D761-729B-45A7-9EF0-B9D57DF55631}" destId="{AFBE3A73-D8B1-45BF-BF04-9B079871E62F}" srcOrd="1" destOrd="0" parTransId="{609FFC9F-8344-49C2-AF5B-62B5D69E44D3}" sibTransId="{475602C0-6F7C-4BBA-9EDA-138DEB150058}"/>
    <dgm:cxn modelId="{387496B4-2E97-4710-A60F-572AEFBEDE98}" srcId="{2182D761-729B-45A7-9EF0-B9D57DF55631}" destId="{50DFFD74-B87B-4D1D-B1DE-242DFBF8099F}" srcOrd="0" destOrd="0" parTransId="{95F49087-6BA9-4470-BD1D-5A00C3D72CA1}" sibTransId="{E894F8E3-FE44-492C-99E4-DF8A2889847A}"/>
    <dgm:cxn modelId="{761737E7-0F60-49DC-A69A-5425CEE9B8E9}" type="presOf" srcId="{2182D761-729B-45A7-9EF0-B9D57DF55631}" destId="{A2171769-243D-475E-B22D-7709B2270AEF}" srcOrd="0" destOrd="0" presId="urn:microsoft.com/office/officeart/2005/8/layout/process1"/>
    <dgm:cxn modelId="{48B9B6F3-4F60-4AD4-9BFD-3AE63AD4C7BB}" type="presOf" srcId="{50DFFD74-B87B-4D1D-B1DE-242DFBF8099F}" destId="{9FCA1E2C-85BC-40C5-8B5B-3907A91E1D4D}" srcOrd="0" destOrd="0" presId="urn:microsoft.com/office/officeart/2005/8/layout/process1"/>
    <dgm:cxn modelId="{9D7A1902-BFA2-4ACB-A6DF-E82A7759DDED}" type="presOf" srcId="{AFBE3A73-D8B1-45BF-BF04-9B079871E62F}" destId="{183FE7E0-1A7C-42E2-B796-6AFF7DD184F3}" srcOrd="0" destOrd="0" presId="urn:microsoft.com/office/officeart/2005/8/layout/process1"/>
    <dgm:cxn modelId="{EE3D3740-22E1-475D-A4B7-62F217CDA1BE}" type="presParOf" srcId="{A2171769-243D-475E-B22D-7709B2270AEF}" destId="{9FCA1E2C-85BC-40C5-8B5B-3907A91E1D4D}" srcOrd="0" destOrd="0" presId="urn:microsoft.com/office/officeart/2005/8/layout/process1"/>
    <dgm:cxn modelId="{8CAC100C-3B87-4116-96E0-840EA865A0F0}" type="presParOf" srcId="{A2171769-243D-475E-B22D-7709B2270AEF}" destId="{96CECDAA-DA6D-4173-9378-983F1D0AB661}" srcOrd="1" destOrd="0" presId="urn:microsoft.com/office/officeart/2005/8/layout/process1"/>
    <dgm:cxn modelId="{D9FEB74C-F59B-4F96-94DA-86F3C58D9CBC}" type="presParOf" srcId="{96CECDAA-DA6D-4173-9378-983F1D0AB661}" destId="{2B9A0DD2-9C7B-44BF-8CE8-77B81B968749}" srcOrd="0" destOrd="0" presId="urn:microsoft.com/office/officeart/2005/8/layout/process1"/>
    <dgm:cxn modelId="{D8D90789-4F9A-4058-88C4-E1C5722B2AE5}" type="presParOf" srcId="{A2171769-243D-475E-B22D-7709B2270AEF}" destId="{183FE7E0-1A7C-42E2-B796-6AFF7DD184F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629BCE9-108D-4F8D-BA26-195AA7E201FF}" type="doc">
      <dgm:prSet loTypeId="urn:microsoft.com/office/officeart/2005/8/layout/default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92ECFA7E-5845-4020-876E-6DB54A7DFF1F}">
      <dgm:prSet phldrT="[Texto]"/>
      <dgm:spPr/>
      <dgm:t>
        <a:bodyPr/>
        <a:lstStyle/>
        <a:p>
          <a:r>
            <a:rPr lang="es-MX" dirty="0" smtClean="0"/>
            <a:t>Los salarios se ajustarán de forma que disminuirán en aquellos sectores o industrias en declive.</a:t>
          </a:r>
        </a:p>
      </dgm:t>
    </dgm:pt>
    <dgm:pt modelId="{8688F85E-18F2-4F74-A943-3C26985AA088}" type="parTrans" cxnId="{914F778F-DD3E-4083-A4A2-94A97B19CAE0}">
      <dgm:prSet/>
      <dgm:spPr/>
      <dgm:t>
        <a:bodyPr/>
        <a:lstStyle/>
        <a:p>
          <a:endParaRPr lang="es-MX"/>
        </a:p>
      </dgm:t>
    </dgm:pt>
    <dgm:pt modelId="{D68678B0-CD3A-46C4-8AF5-7BCB3E4A8D03}" type="sibTrans" cxnId="{914F778F-DD3E-4083-A4A2-94A97B19CAE0}">
      <dgm:prSet/>
      <dgm:spPr/>
      <dgm:t>
        <a:bodyPr/>
        <a:lstStyle/>
        <a:p>
          <a:endParaRPr lang="es-MX"/>
        </a:p>
      </dgm:t>
    </dgm:pt>
    <dgm:pt modelId="{E8BEA6AF-A72F-4781-9407-6B07CE178714}">
      <dgm:prSet phldrT="[Texto]"/>
      <dgm:spPr/>
      <dgm:t>
        <a:bodyPr/>
        <a:lstStyle/>
        <a:p>
          <a:r>
            <a:rPr lang="es-MX" dirty="0" smtClean="0"/>
            <a:t>Por lo tanto se regresa al equilibrio en todos los mercados, lo que provocará que se elimine el desempleo.</a:t>
          </a:r>
          <a:endParaRPr lang="es-MX" dirty="0"/>
        </a:p>
      </dgm:t>
    </dgm:pt>
    <dgm:pt modelId="{8DBFCE35-D903-40A1-B1A9-6B1BAA9D808E}" type="parTrans" cxnId="{7688A3F9-1015-41F4-93EC-09F37E824729}">
      <dgm:prSet/>
      <dgm:spPr/>
      <dgm:t>
        <a:bodyPr/>
        <a:lstStyle/>
        <a:p>
          <a:endParaRPr lang="es-MX"/>
        </a:p>
      </dgm:t>
    </dgm:pt>
    <dgm:pt modelId="{C430A7A2-3F9C-47D7-9E13-6816C1346646}" type="sibTrans" cxnId="{7688A3F9-1015-41F4-93EC-09F37E824729}">
      <dgm:prSet/>
      <dgm:spPr/>
      <dgm:t>
        <a:bodyPr/>
        <a:lstStyle/>
        <a:p>
          <a:endParaRPr lang="es-MX"/>
        </a:p>
      </dgm:t>
    </dgm:pt>
    <dgm:pt modelId="{E05621D8-9F77-4537-BDAB-CE951D5C6E43}">
      <dgm:prSet phldrT="[Texto]"/>
      <dgm:spPr/>
      <dgm:t>
        <a:bodyPr/>
        <a:lstStyle/>
        <a:p>
          <a:r>
            <a:rPr lang="es-MX" dirty="0" smtClean="0"/>
            <a:t>Subirán los salarios en aquellas industrias de bienes más demandados.</a:t>
          </a:r>
          <a:endParaRPr lang="es-MX" dirty="0"/>
        </a:p>
      </dgm:t>
    </dgm:pt>
    <dgm:pt modelId="{83900AA0-E5E3-482F-9B65-C6BDE69BFCB8}" type="parTrans" cxnId="{DC3B0F1B-0D4A-4EEC-94A3-4F3866C1D4EA}">
      <dgm:prSet/>
      <dgm:spPr/>
      <dgm:t>
        <a:bodyPr/>
        <a:lstStyle/>
        <a:p>
          <a:endParaRPr lang="es-MX"/>
        </a:p>
      </dgm:t>
    </dgm:pt>
    <dgm:pt modelId="{77808426-F711-4983-A544-1A918C955C3E}" type="sibTrans" cxnId="{DC3B0F1B-0D4A-4EEC-94A3-4F3866C1D4EA}">
      <dgm:prSet/>
      <dgm:spPr/>
      <dgm:t>
        <a:bodyPr/>
        <a:lstStyle/>
        <a:p>
          <a:endParaRPr lang="es-MX"/>
        </a:p>
      </dgm:t>
    </dgm:pt>
    <dgm:pt modelId="{5F7C89B0-5395-4529-8AED-C2F2D4C09336}" type="pres">
      <dgm:prSet presAssocID="{8629BCE9-108D-4F8D-BA26-195AA7E201FF}" presName="diagram" presStyleCnt="0">
        <dgm:presLayoutVars>
          <dgm:dir/>
          <dgm:resizeHandles val="exact"/>
        </dgm:presLayoutVars>
      </dgm:prSet>
      <dgm:spPr/>
    </dgm:pt>
    <dgm:pt modelId="{AC4EE976-78D2-4F8E-81A3-49A67EDE471E}" type="pres">
      <dgm:prSet presAssocID="{92ECFA7E-5845-4020-876E-6DB54A7DFF1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B7E93B-BFF8-44D0-8B63-5C53788F3C76}" type="pres">
      <dgm:prSet presAssocID="{D68678B0-CD3A-46C4-8AF5-7BCB3E4A8D03}" presName="sibTrans" presStyleCnt="0"/>
      <dgm:spPr/>
    </dgm:pt>
    <dgm:pt modelId="{AD0ACA50-9E1C-4F3E-8BC4-458543A521CE}" type="pres">
      <dgm:prSet presAssocID="{E8BEA6AF-A72F-4781-9407-6B07CE17871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AAA434-21C9-4601-87F3-6FEC12500116}" type="pres">
      <dgm:prSet presAssocID="{C430A7A2-3F9C-47D7-9E13-6816C1346646}" presName="sibTrans" presStyleCnt="0"/>
      <dgm:spPr/>
    </dgm:pt>
    <dgm:pt modelId="{B9F09FF6-63EF-45B1-82B7-C22ECA430D6B}" type="pres">
      <dgm:prSet presAssocID="{E05621D8-9F77-4537-BDAB-CE951D5C6E4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3DDAA83-E582-4000-813C-E4317FDD7BEC}" type="presOf" srcId="{92ECFA7E-5845-4020-876E-6DB54A7DFF1F}" destId="{AC4EE976-78D2-4F8E-81A3-49A67EDE471E}" srcOrd="0" destOrd="0" presId="urn:microsoft.com/office/officeart/2005/8/layout/default"/>
    <dgm:cxn modelId="{41D95E72-5611-49AE-A3C2-7803B444CE46}" type="presOf" srcId="{8629BCE9-108D-4F8D-BA26-195AA7E201FF}" destId="{5F7C89B0-5395-4529-8AED-C2F2D4C09336}" srcOrd="0" destOrd="0" presId="urn:microsoft.com/office/officeart/2005/8/layout/default"/>
    <dgm:cxn modelId="{DB756FD1-A942-4083-B2CC-4E7C00597240}" type="presOf" srcId="{E05621D8-9F77-4537-BDAB-CE951D5C6E43}" destId="{B9F09FF6-63EF-45B1-82B7-C22ECA430D6B}" srcOrd="0" destOrd="0" presId="urn:microsoft.com/office/officeart/2005/8/layout/default"/>
    <dgm:cxn modelId="{DC3B0F1B-0D4A-4EEC-94A3-4F3866C1D4EA}" srcId="{8629BCE9-108D-4F8D-BA26-195AA7E201FF}" destId="{E05621D8-9F77-4537-BDAB-CE951D5C6E43}" srcOrd="2" destOrd="0" parTransId="{83900AA0-E5E3-482F-9B65-C6BDE69BFCB8}" sibTransId="{77808426-F711-4983-A544-1A918C955C3E}"/>
    <dgm:cxn modelId="{60032151-0EAB-4A2E-9D29-84F7BADA0866}" type="presOf" srcId="{E8BEA6AF-A72F-4781-9407-6B07CE178714}" destId="{AD0ACA50-9E1C-4F3E-8BC4-458543A521CE}" srcOrd="0" destOrd="0" presId="urn:microsoft.com/office/officeart/2005/8/layout/default"/>
    <dgm:cxn modelId="{7688A3F9-1015-41F4-93EC-09F37E824729}" srcId="{8629BCE9-108D-4F8D-BA26-195AA7E201FF}" destId="{E8BEA6AF-A72F-4781-9407-6B07CE178714}" srcOrd="1" destOrd="0" parTransId="{8DBFCE35-D903-40A1-B1A9-6B1BAA9D808E}" sibTransId="{C430A7A2-3F9C-47D7-9E13-6816C1346646}"/>
    <dgm:cxn modelId="{914F778F-DD3E-4083-A4A2-94A97B19CAE0}" srcId="{8629BCE9-108D-4F8D-BA26-195AA7E201FF}" destId="{92ECFA7E-5845-4020-876E-6DB54A7DFF1F}" srcOrd="0" destOrd="0" parTransId="{8688F85E-18F2-4F74-A943-3C26985AA088}" sibTransId="{D68678B0-CD3A-46C4-8AF5-7BCB3E4A8D03}"/>
    <dgm:cxn modelId="{D192C2DC-D079-437B-B5B2-304686B0D6DA}" type="presParOf" srcId="{5F7C89B0-5395-4529-8AED-C2F2D4C09336}" destId="{AC4EE976-78D2-4F8E-81A3-49A67EDE471E}" srcOrd="0" destOrd="0" presId="urn:microsoft.com/office/officeart/2005/8/layout/default"/>
    <dgm:cxn modelId="{F743DBA4-BFBD-47B9-AD15-167F221D7F5E}" type="presParOf" srcId="{5F7C89B0-5395-4529-8AED-C2F2D4C09336}" destId="{3FB7E93B-BFF8-44D0-8B63-5C53788F3C76}" srcOrd="1" destOrd="0" presId="urn:microsoft.com/office/officeart/2005/8/layout/default"/>
    <dgm:cxn modelId="{36C58B1B-958A-4387-BDA5-F66C22865C70}" type="presParOf" srcId="{5F7C89B0-5395-4529-8AED-C2F2D4C09336}" destId="{AD0ACA50-9E1C-4F3E-8BC4-458543A521CE}" srcOrd="2" destOrd="0" presId="urn:microsoft.com/office/officeart/2005/8/layout/default"/>
    <dgm:cxn modelId="{B7C2C0EE-639E-417D-9908-31229D39EA5B}" type="presParOf" srcId="{5F7C89B0-5395-4529-8AED-C2F2D4C09336}" destId="{D0AAA434-21C9-4601-87F3-6FEC12500116}" srcOrd="3" destOrd="0" presId="urn:microsoft.com/office/officeart/2005/8/layout/default"/>
    <dgm:cxn modelId="{527AEE2E-3AB5-4683-B644-782CE1260DF5}" type="presParOf" srcId="{5F7C89B0-5395-4529-8AED-C2F2D4C09336}" destId="{B9F09FF6-63EF-45B1-82B7-C22ECA430D6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1A42F2C-BE04-4A27-8892-A99A71A52070}" type="doc">
      <dgm:prSet loTypeId="urn:microsoft.com/office/officeart/2005/8/layout/default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A407C028-EB6B-4731-822B-D45F35538675}">
      <dgm:prSet phldrT="[Texto]"/>
      <dgm:spPr/>
      <dgm:t>
        <a:bodyPr/>
        <a:lstStyle/>
        <a:p>
          <a:r>
            <a:rPr lang="es-MX" dirty="0" smtClean="0"/>
            <a:t>Predominio de la oferta sobre la demanda.</a:t>
          </a:r>
          <a:endParaRPr lang="es-MX" dirty="0"/>
        </a:p>
      </dgm:t>
    </dgm:pt>
    <dgm:pt modelId="{9531F683-B772-493F-938C-2A946AA7173F}" type="parTrans" cxnId="{E973F214-E693-48E9-B5F6-85F02F577D8C}">
      <dgm:prSet/>
      <dgm:spPr/>
      <dgm:t>
        <a:bodyPr/>
        <a:lstStyle/>
        <a:p>
          <a:endParaRPr lang="es-MX"/>
        </a:p>
      </dgm:t>
    </dgm:pt>
    <dgm:pt modelId="{AEADE0D8-E2D9-40D3-BE09-91A011706E88}" type="sibTrans" cxnId="{E973F214-E693-48E9-B5F6-85F02F577D8C}">
      <dgm:prSet/>
      <dgm:spPr/>
      <dgm:t>
        <a:bodyPr/>
        <a:lstStyle/>
        <a:p>
          <a:endParaRPr lang="es-MX"/>
        </a:p>
      </dgm:t>
    </dgm:pt>
    <dgm:pt modelId="{271D6232-265D-45D4-A8CA-0C772F0C8E2A}">
      <dgm:prSet phldrT="[Texto]"/>
      <dgm:spPr/>
      <dgm:t>
        <a:bodyPr/>
        <a:lstStyle/>
        <a:p>
          <a:r>
            <a:rPr lang="es-MX" dirty="0" smtClean="0"/>
            <a:t>Competencia perfecta en todos los mercados. </a:t>
          </a:r>
          <a:endParaRPr lang="es-MX" dirty="0"/>
        </a:p>
      </dgm:t>
    </dgm:pt>
    <dgm:pt modelId="{7F0EF3B1-DBA0-43B9-96BB-33E29D88179D}" type="parTrans" cxnId="{9CC39E4D-46E8-4EEC-99B6-32062115C7E2}">
      <dgm:prSet/>
      <dgm:spPr/>
      <dgm:t>
        <a:bodyPr/>
        <a:lstStyle/>
        <a:p>
          <a:endParaRPr lang="es-MX"/>
        </a:p>
      </dgm:t>
    </dgm:pt>
    <dgm:pt modelId="{337944EC-0B09-4C57-8565-6C94E7B9595C}" type="sibTrans" cxnId="{9CC39E4D-46E8-4EEC-99B6-32062115C7E2}">
      <dgm:prSet/>
      <dgm:spPr/>
      <dgm:t>
        <a:bodyPr/>
        <a:lstStyle/>
        <a:p>
          <a:endParaRPr lang="es-MX"/>
        </a:p>
      </dgm:t>
    </dgm:pt>
    <dgm:pt modelId="{E5530703-F81F-49E7-A486-3AF8C04A17B2}">
      <dgm:prSet phldrT="[Texto]"/>
      <dgm:spPr/>
      <dgm:t>
        <a:bodyPr/>
        <a:lstStyle/>
        <a:p>
          <a:r>
            <a:rPr lang="es-MX" dirty="0" smtClean="0"/>
            <a:t>Precios flexibles.</a:t>
          </a:r>
          <a:endParaRPr lang="es-MX" dirty="0"/>
        </a:p>
      </dgm:t>
    </dgm:pt>
    <dgm:pt modelId="{6E3EB665-67FF-4E34-9518-D9C9A4C299B8}" type="parTrans" cxnId="{A77EB780-6F9B-41A9-A6C6-EACA579D05AB}">
      <dgm:prSet/>
      <dgm:spPr/>
      <dgm:t>
        <a:bodyPr/>
        <a:lstStyle/>
        <a:p>
          <a:endParaRPr lang="es-MX"/>
        </a:p>
      </dgm:t>
    </dgm:pt>
    <dgm:pt modelId="{D15C4382-FCFE-4989-B2CA-E34DDA6BC7CA}" type="sibTrans" cxnId="{A77EB780-6F9B-41A9-A6C6-EACA579D05AB}">
      <dgm:prSet/>
      <dgm:spPr/>
      <dgm:t>
        <a:bodyPr/>
        <a:lstStyle/>
        <a:p>
          <a:endParaRPr lang="es-MX"/>
        </a:p>
      </dgm:t>
    </dgm:pt>
    <dgm:pt modelId="{9DD25927-5B0A-4AE8-B107-DE92F0920E7F}">
      <dgm:prSet phldrT="[Texto]"/>
      <dgm:spPr/>
      <dgm:t>
        <a:bodyPr/>
        <a:lstStyle/>
        <a:p>
          <a:r>
            <a:rPr lang="es-MX" dirty="0" smtClean="0"/>
            <a:t>Equilibrio en todos los mercados.</a:t>
          </a:r>
          <a:endParaRPr lang="es-MX" dirty="0"/>
        </a:p>
      </dgm:t>
    </dgm:pt>
    <dgm:pt modelId="{F419B1DC-B277-47CD-ABF2-4031702DE1E1}" type="parTrans" cxnId="{5A2B3084-9C23-494D-B58B-688AD49B34C4}">
      <dgm:prSet/>
      <dgm:spPr/>
      <dgm:t>
        <a:bodyPr/>
        <a:lstStyle/>
        <a:p>
          <a:endParaRPr lang="es-MX"/>
        </a:p>
      </dgm:t>
    </dgm:pt>
    <dgm:pt modelId="{B8435708-3821-4F4B-969A-EFE633E1B251}" type="sibTrans" cxnId="{5A2B3084-9C23-494D-B58B-688AD49B34C4}">
      <dgm:prSet/>
      <dgm:spPr/>
      <dgm:t>
        <a:bodyPr/>
        <a:lstStyle/>
        <a:p>
          <a:endParaRPr lang="es-MX"/>
        </a:p>
      </dgm:t>
    </dgm:pt>
    <dgm:pt modelId="{2359BDEC-2AFC-415B-96D3-20EB833503E3}">
      <dgm:prSet phldrT="[Texto]"/>
      <dgm:spPr/>
      <dgm:t>
        <a:bodyPr/>
        <a:lstStyle/>
        <a:p>
          <a:r>
            <a:rPr lang="es-MX" dirty="0" smtClean="0"/>
            <a:t>Situación permanente de pleno empleo de recursos.</a:t>
          </a:r>
          <a:endParaRPr lang="es-MX" dirty="0"/>
        </a:p>
      </dgm:t>
    </dgm:pt>
    <dgm:pt modelId="{4C0659FE-E268-4CDC-AA5A-DF8B7C8C6B03}" type="parTrans" cxnId="{A4C33566-4582-43A5-865D-01F0153C73B2}">
      <dgm:prSet/>
      <dgm:spPr/>
      <dgm:t>
        <a:bodyPr/>
        <a:lstStyle/>
        <a:p>
          <a:endParaRPr lang="es-MX"/>
        </a:p>
      </dgm:t>
    </dgm:pt>
    <dgm:pt modelId="{EAAEFBFF-4C9D-4EB9-8621-2602A1CB7336}" type="sibTrans" cxnId="{A4C33566-4582-43A5-865D-01F0153C73B2}">
      <dgm:prSet/>
      <dgm:spPr/>
      <dgm:t>
        <a:bodyPr/>
        <a:lstStyle/>
        <a:p>
          <a:endParaRPr lang="es-MX"/>
        </a:p>
      </dgm:t>
    </dgm:pt>
    <dgm:pt modelId="{11053346-0330-4BC4-A180-A0D9A0AF6605}" type="pres">
      <dgm:prSet presAssocID="{E1A42F2C-BE04-4A27-8892-A99A71A5207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F14D3AF-54F5-4C93-984A-5BBA4D0B5D05}" type="pres">
      <dgm:prSet presAssocID="{A407C028-EB6B-4731-822B-D45F3553867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21C9B1-F2A5-463E-8FF4-CEF8ED66E411}" type="pres">
      <dgm:prSet presAssocID="{AEADE0D8-E2D9-40D3-BE09-91A011706E88}" presName="sibTrans" presStyleCnt="0"/>
      <dgm:spPr/>
      <dgm:t>
        <a:bodyPr/>
        <a:lstStyle/>
        <a:p>
          <a:endParaRPr lang="es-MX"/>
        </a:p>
      </dgm:t>
    </dgm:pt>
    <dgm:pt modelId="{705459CE-DE58-4F0E-B709-177526E61687}" type="pres">
      <dgm:prSet presAssocID="{271D6232-265D-45D4-A8CA-0C772F0C8E2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4F967E-685F-4C2D-B624-D4806826B303}" type="pres">
      <dgm:prSet presAssocID="{337944EC-0B09-4C57-8565-6C94E7B9595C}" presName="sibTrans" presStyleCnt="0"/>
      <dgm:spPr/>
      <dgm:t>
        <a:bodyPr/>
        <a:lstStyle/>
        <a:p>
          <a:endParaRPr lang="es-MX"/>
        </a:p>
      </dgm:t>
    </dgm:pt>
    <dgm:pt modelId="{25753B5B-7485-4C9A-9A76-F6199137810A}" type="pres">
      <dgm:prSet presAssocID="{E5530703-F81F-49E7-A486-3AF8C04A17B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DBD0AB-9989-4283-B109-8FDE75C2E9BF}" type="pres">
      <dgm:prSet presAssocID="{D15C4382-FCFE-4989-B2CA-E34DDA6BC7CA}" presName="sibTrans" presStyleCnt="0"/>
      <dgm:spPr/>
      <dgm:t>
        <a:bodyPr/>
        <a:lstStyle/>
        <a:p>
          <a:endParaRPr lang="es-MX"/>
        </a:p>
      </dgm:t>
    </dgm:pt>
    <dgm:pt modelId="{C1AA6D6C-D6CA-434C-A711-37514B7B6D04}" type="pres">
      <dgm:prSet presAssocID="{9DD25927-5B0A-4AE8-B107-DE92F0920E7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989026-281D-4543-BAB3-B1AD63F5D6FC}" type="pres">
      <dgm:prSet presAssocID="{B8435708-3821-4F4B-969A-EFE633E1B251}" presName="sibTrans" presStyleCnt="0"/>
      <dgm:spPr/>
      <dgm:t>
        <a:bodyPr/>
        <a:lstStyle/>
        <a:p>
          <a:endParaRPr lang="es-MX"/>
        </a:p>
      </dgm:t>
    </dgm:pt>
    <dgm:pt modelId="{1A9A6616-FF7F-4428-A458-42B3005E6130}" type="pres">
      <dgm:prSet presAssocID="{2359BDEC-2AFC-415B-96D3-20EB833503E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37A3973-A581-49CE-B373-FF73565D5F72}" type="presOf" srcId="{E1A42F2C-BE04-4A27-8892-A99A71A52070}" destId="{11053346-0330-4BC4-A180-A0D9A0AF6605}" srcOrd="0" destOrd="0" presId="urn:microsoft.com/office/officeart/2005/8/layout/default"/>
    <dgm:cxn modelId="{5A2B3084-9C23-494D-B58B-688AD49B34C4}" srcId="{E1A42F2C-BE04-4A27-8892-A99A71A52070}" destId="{9DD25927-5B0A-4AE8-B107-DE92F0920E7F}" srcOrd="3" destOrd="0" parTransId="{F419B1DC-B277-47CD-ABF2-4031702DE1E1}" sibTransId="{B8435708-3821-4F4B-969A-EFE633E1B251}"/>
    <dgm:cxn modelId="{A77EB780-6F9B-41A9-A6C6-EACA579D05AB}" srcId="{E1A42F2C-BE04-4A27-8892-A99A71A52070}" destId="{E5530703-F81F-49E7-A486-3AF8C04A17B2}" srcOrd="2" destOrd="0" parTransId="{6E3EB665-67FF-4E34-9518-D9C9A4C299B8}" sibTransId="{D15C4382-FCFE-4989-B2CA-E34DDA6BC7CA}"/>
    <dgm:cxn modelId="{610E5E67-71A5-4001-9DC8-33CCC68854ED}" type="presOf" srcId="{E5530703-F81F-49E7-A486-3AF8C04A17B2}" destId="{25753B5B-7485-4C9A-9A76-F6199137810A}" srcOrd="0" destOrd="0" presId="urn:microsoft.com/office/officeart/2005/8/layout/default"/>
    <dgm:cxn modelId="{A3D6C1FE-CFFB-40B1-9BD6-3DBC201645B8}" type="presOf" srcId="{2359BDEC-2AFC-415B-96D3-20EB833503E3}" destId="{1A9A6616-FF7F-4428-A458-42B3005E6130}" srcOrd="0" destOrd="0" presId="urn:microsoft.com/office/officeart/2005/8/layout/default"/>
    <dgm:cxn modelId="{A4C33566-4582-43A5-865D-01F0153C73B2}" srcId="{E1A42F2C-BE04-4A27-8892-A99A71A52070}" destId="{2359BDEC-2AFC-415B-96D3-20EB833503E3}" srcOrd="4" destOrd="0" parTransId="{4C0659FE-E268-4CDC-AA5A-DF8B7C8C6B03}" sibTransId="{EAAEFBFF-4C9D-4EB9-8621-2602A1CB7336}"/>
    <dgm:cxn modelId="{9CC39E4D-46E8-4EEC-99B6-32062115C7E2}" srcId="{E1A42F2C-BE04-4A27-8892-A99A71A52070}" destId="{271D6232-265D-45D4-A8CA-0C772F0C8E2A}" srcOrd="1" destOrd="0" parTransId="{7F0EF3B1-DBA0-43B9-96BB-33E29D88179D}" sibTransId="{337944EC-0B09-4C57-8565-6C94E7B9595C}"/>
    <dgm:cxn modelId="{E973F214-E693-48E9-B5F6-85F02F577D8C}" srcId="{E1A42F2C-BE04-4A27-8892-A99A71A52070}" destId="{A407C028-EB6B-4731-822B-D45F35538675}" srcOrd="0" destOrd="0" parTransId="{9531F683-B772-493F-938C-2A946AA7173F}" sibTransId="{AEADE0D8-E2D9-40D3-BE09-91A011706E88}"/>
    <dgm:cxn modelId="{30CEE9B5-7C86-4426-B564-2D9E794CE30B}" type="presOf" srcId="{9DD25927-5B0A-4AE8-B107-DE92F0920E7F}" destId="{C1AA6D6C-D6CA-434C-A711-37514B7B6D04}" srcOrd="0" destOrd="0" presId="urn:microsoft.com/office/officeart/2005/8/layout/default"/>
    <dgm:cxn modelId="{3658B0D0-AF67-44CC-B20F-CA88703F794E}" type="presOf" srcId="{271D6232-265D-45D4-A8CA-0C772F0C8E2A}" destId="{705459CE-DE58-4F0E-B709-177526E61687}" srcOrd="0" destOrd="0" presId="urn:microsoft.com/office/officeart/2005/8/layout/default"/>
    <dgm:cxn modelId="{375DA55E-9CEA-4ACA-84D2-F360F974F6D6}" type="presOf" srcId="{A407C028-EB6B-4731-822B-D45F35538675}" destId="{AF14D3AF-54F5-4C93-984A-5BBA4D0B5D05}" srcOrd="0" destOrd="0" presId="urn:microsoft.com/office/officeart/2005/8/layout/default"/>
    <dgm:cxn modelId="{0BFC5C09-DB98-475B-9AEB-8A96AE222B59}" type="presParOf" srcId="{11053346-0330-4BC4-A180-A0D9A0AF6605}" destId="{AF14D3AF-54F5-4C93-984A-5BBA4D0B5D05}" srcOrd="0" destOrd="0" presId="urn:microsoft.com/office/officeart/2005/8/layout/default"/>
    <dgm:cxn modelId="{80A80E31-C864-425F-81E0-19F9BEA537F9}" type="presParOf" srcId="{11053346-0330-4BC4-A180-A0D9A0AF6605}" destId="{7C21C9B1-F2A5-463E-8FF4-CEF8ED66E411}" srcOrd="1" destOrd="0" presId="urn:microsoft.com/office/officeart/2005/8/layout/default"/>
    <dgm:cxn modelId="{4ABD1D80-E0D6-4D64-A191-E15DE48AA8E4}" type="presParOf" srcId="{11053346-0330-4BC4-A180-A0D9A0AF6605}" destId="{705459CE-DE58-4F0E-B709-177526E61687}" srcOrd="2" destOrd="0" presId="urn:microsoft.com/office/officeart/2005/8/layout/default"/>
    <dgm:cxn modelId="{30E7B91A-89D0-4494-80C2-63380FCCC8EA}" type="presParOf" srcId="{11053346-0330-4BC4-A180-A0D9A0AF6605}" destId="{CE4F967E-685F-4C2D-B624-D4806826B303}" srcOrd="3" destOrd="0" presId="urn:microsoft.com/office/officeart/2005/8/layout/default"/>
    <dgm:cxn modelId="{FEE4D01E-7366-432B-AEDD-78FADB40E88C}" type="presParOf" srcId="{11053346-0330-4BC4-A180-A0D9A0AF6605}" destId="{25753B5B-7485-4C9A-9A76-F6199137810A}" srcOrd="4" destOrd="0" presId="urn:microsoft.com/office/officeart/2005/8/layout/default"/>
    <dgm:cxn modelId="{510A2BF1-D432-43E4-B9CB-1E7155063D32}" type="presParOf" srcId="{11053346-0330-4BC4-A180-A0D9A0AF6605}" destId="{74DBD0AB-9989-4283-B109-8FDE75C2E9BF}" srcOrd="5" destOrd="0" presId="urn:microsoft.com/office/officeart/2005/8/layout/default"/>
    <dgm:cxn modelId="{1BCF6FB9-A054-40D3-915C-D559E309BBB5}" type="presParOf" srcId="{11053346-0330-4BC4-A180-A0D9A0AF6605}" destId="{C1AA6D6C-D6CA-434C-A711-37514B7B6D04}" srcOrd="6" destOrd="0" presId="urn:microsoft.com/office/officeart/2005/8/layout/default"/>
    <dgm:cxn modelId="{759B2933-5AF9-48F8-B938-A18E7631BC7C}" type="presParOf" srcId="{11053346-0330-4BC4-A180-A0D9A0AF6605}" destId="{EC989026-281D-4543-BAB3-B1AD63F5D6FC}" srcOrd="7" destOrd="0" presId="urn:microsoft.com/office/officeart/2005/8/layout/default"/>
    <dgm:cxn modelId="{D502B7DA-0B54-4771-BA79-C56D6F97E006}" type="presParOf" srcId="{11053346-0330-4BC4-A180-A0D9A0AF6605}" destId="{1A9A6616-FF7F-4428-A458-42B3005E613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1BCCA59-E92F-4F2E-8F7E-3DDC59D99A77}" type="doc">
      <dgm:prSet loTypeId="urn:microsoft.com/office/officeart/2005/8/layout/process1" loCatId="process" qsTypeId="urn:microsoft.com/office/officeart/2005/8/quickstyle/3d1" qsCatId="3D" csTypeId="urn:microsoft.com/office/officeart/2005/8/colors/colorful2" csCatId="colorful" phldr="1"/>
      <dgm:spPr/>
    </dgm:pt>
    <dgm:pt modelId="{540DBCBA-D697-4977-B688-B8068C1C3DC6}">
      <dgm:prSet phldrT="[Texto]"/>
      <dgm:spPr/>
      <dgm:t>
        <a:bodyPr/>
        <a:lstStyle/>
        <a:p>
          <a:r>
            <a:rPr lang="es-MX" dirty="0" smtClean="0"/>
            <a:t>El modelo solo es válido en el corto plazo.</a:t>
          </a:r>
          <a:endParaRPr lang="es-MX" dirty="0"/>
        </a:p>
      </dgm:t>
    </dgm:pt>
    <dgm:pt modelId="{02D625C2-E5DD-40D5-94B9-61AC14BD16FB}" type="parTrans" cxnId="{96393BC3-6D8A-4FDA-BBB9-1E54C2F97D36}">
      <dgm:prSet/>
      <dgm:spPr/>
      <dgm:t>
        <a:bodyPr/>
        <a:lstStyle/>
        <a:p>
          <a:endParaRPr lang="es-MX"/>
        </a:p>
      </dgm:t>
    </dgm:pt>
    <dgm:pt modelId="{73CF8A86-A71F-4FF0-989B-FAAF3DB80FC4}" type="sibTrans" cxnId="{96393BC3-6D8A-4FDA-BBB9-1E54C2F97D36}">
      <dgm:prSet/>
      <dgm:spPr/>
      <dgm:t>
        <a:bodyPr/>
        <a:lstStyle/>
        <a:p>
          <a:endParaRPr lang="es-MX"/>
        </a:p>
      </dgm:t>
    </dgm:pt>
    <dgm:pt modelId="{C0573B0C-4E94-461D-906C-A278FA4CA8D6}">
      <dgm:prSet phldrT="[Texto]"/>
      <dgm:spPr/>
      <dgm:t>
        <a:bodyPr/>
        <a:lstStyle/>
        <a:p>
          <a:r>
            <a:rPr lang="es-MX" dirty="0" smtClean="0"/>
            <a:t>Existencia de rigidez en variables y recursos utilizados</a:t>
          </a:r>
          <a:endParaRPr lang="es-MX" dirty="0"/>
        </a:p>
      </dgm:t>
    </dgm:pt>
    <dgm:pt modelId="{25BC4FE3-65E3-4F9D-B51E-60BC51C8855F}" type="parTrans" cxnId="{1A11DA04-E79F-4D5E-A475-8A6FCA6DD378}">
      <dgm:prSet/>
      <dgm:spPr/>
      <dgm:t>
        <a:bodyPr/>
        <a:lstStyle/>
        <a:p>
          <a:endParaRPr lang="es-MX"/>
        </a:p>
      </dgm:t>
    </dgm:pt>
    <dgm:pt modelId="{1A9392A1-D61A-42A5-A26E-5E62AD3E6660}" type="sibTrans" cxnId="{1A11DA04-E79F-4D5E-A475-8A6FCA6DD378}">
      <dgm:prSet/>
      <dgm:spPr/>
      <dgm:t>
        <a:bodyPr/>
        <a:lstStyle/>
        <a:p>
          <a:endParaRPr lang="es-MX"/>
        </a:p>
      </dgm:t>
    </dgm:pt>
    <dgm:pt modelId="{D89CBA95-1AA1-45E2-BAC7-E3C2B9CDB482}">
      <dgm:prSet phldrT="[Texto]"/>
      <dgm:spPr/>
      <dgm:t>
        <a:bodyPr/>
        <a:lstStyle/>
        <a:p>
          <a:r>
            <a:rPr lang="es-MX" dirty="0" smtClean="0"/>
            <a:t>Cuando el nivel de producción es inferior al potencial (los precios permanecen estables</a:t>
          </a:r>
          <a:endParaRPr lang="es-MX" dirty="0"/>
        </a:p>
      </dgm:t>
    </dgm:pt>
    <dgm:pt modelId="{6ED607CC-240E-443C-9D73-EBC60A95156A}" type="parTrans" cxnId="{85BA64D4-BD14-4F31-8800-FFDD3012C46E}">
      <dgm:prSet/>
      <dgm:spPr/>
      <dgm:t>
        <a:bodyPr/>
        <a:lstStyle/>
        <a:p>
          <a:endParaRPr lang="es-MX"/>
        </a:p>
      </dgm:t>
    </dgm:pt>
    <dgm:pt modelId="{5C44C268-63A1-4EE0-9B99-AC22B171A8A7}" type="sibTrans" cxnId="{85BA64D4-BD14-4F31-8800-FFDD3012C46E}">
      <dgm:prSet/>
      <dgm:spPr/>
      <dgm:t>
        <a:bodyPr/>
        <a:lstStyle/>
        <a:p>
          <a:endParaRPr lang="es-MX"/>
        </a:p>
      </dgm:t>
    </dgm:pt>
    <dgm:pt modelId="{926B818D-11FF-4DF0-8498-F1D19EF65C77}" type="pres">
      <dgm:prSet presAssocID="{A1BCCA59-E92F-4F2E-8F7E-3DDC59D99A77}" presName="Name0" presStyleCnt="0">
        <dgm:presLayoutVars>
          <dgm:dir/>
          <dgm:resizeHandles val="exact"/>
        </dgm:presLayoutVars>
      </dgm:prSet>
      <dgm:spPr/>
    </dgm:pt>
    <dgm:pt modelId="{2314E74B-F581-4968-A7A3-324544BBC9FA}" type="pres">
      <dgm:prSet presAssocID="{540DBCBA-D697-4977-B688-B8068C1C3DC6}" presName="node" presStyleLbl="node1" presStyleIdx="0" presStyleCnt="3" custLinFactNeighborX="-836" custLinFactNeighborY="-16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5B2C67-40FF-4647-9EA4-7B7182E95A3F}" type="pres">
      <dgm:prSet presAssocID="{73CF8A86-A71F-4FF0-989B-FAAF3DB80FC4}" presName="sibTrans" presStyleLbl="sibTrans2D1" presStyleIdx="0" presStyleCnt="2"/>
      <dgm:spPr/>
      <dgm:t>
        <a:bodyPr/>
        <a:lstStyle/>
        <a:p>
          <a:endParaRPr lang="es-MX"/>
        </a:p>
      </dgm:t>
    </dgm:pt>
    <dgm:pt modelId="{4CBE66E1-CE31-4969-8DC9-FB5F2D8B9558}" type="pres">
      <dgm:prSet presAssocID="{73CF8A86-A71F-4FF0-989B-FAAF3DB80FC4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85004C63-4949-4F52-A082-9FCD7431315C}" type="pres">
      <dgm:prSet presAssocID="{C0573B0C-4E94-461D-906C-A278FA4CA8D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1A3C4C-BEF5-420E-936C-7F5343FA5B61}" type="pres">
      <dgm:prSet presAssocID="{1A9392A1-D61A-42A5-A26E-5E62AD3E6660}" presName="sibTrans" presStyleLbl="sibTrans2D1" presStyleIdx="1" presStyleCnt="2"/>
      <dgm:spPr/>
      <dgm:t>
        <a:bodyPr/>
        <a:lstStyle/>
        <a:p>
          <a:endParaRPr lang="es-MX"/>
        </a:p>
      </dgm:t>
    </dgm:pt>
    <dgm:pt modelId="{A1D0F860-B18B-4233-A92E-4B214E584852}" type="pres">
      <dgm:prSet presAssocID="{1A9392A1-D61A-42A5-A26E-5E62AD3E6660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29BE4C80-BB10-44FB-9ECF-BF38CC852BAE}" type="pres">
      <dgm:prSet presAssocID="{D89CBA95-1AA1-45E2-BAC7-E3C2B9CDB48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0709008-1F38-43E0-BAE9-E9856FADD1F9}" type="presOf" srcId="{D89CBA95-1AA1-45E2-BAC7-E3C2B9CDB482}" destId="{29BE4C80-BB10-44FB-9ECF-BF38CC852BAE}" srcOrd="0" destOrd="0" presId="urn:microsoft.com/office/officeart/2005/8/layout/process1"/>
    <dgm:cxn modelId="{96393BC3-6D8A-4FDA-BBB9-1E54C2F97D36}" srcId="{A1BCCA59-E92F-4F2E-8F7E-3DDC59D99A77}" destId="{540DBCBA-D697-4977-B688-B8068C1C3DC6}" srcOrd="0" destOrd="0" parTransId="{02D625C2-E5DD-40D5-94B9-61AC14BD16FB}" sibTransId="{73CF8A86-A71F-4FF0-989B-FAAF3DB80FC4}"/>
    <dgm:cxn modelId="{B447827A-85F8-4218-843D-52FD9AFE7C17}" type="presOf" srcId="{73CF8A86-A71F-4FF0-989B-FAAF3DB80FC4}" destId="{4CBE66E1-CE31-4969-8DC9-FB5F2D8B9558}" srcOrd="1" destOrd="0" presId="urn:microsoft.com/office/officeart/2005/8/layout/process1"/>
    <dgm:cxn modelId="{1A11DA04-E79F-4D5E-A475-8A6FCA6DD378}" srcId="{A1BCCA59-E92F-4F2E-8F7E-3DDC59D99A77}" destId="{C0573B0C-4E94-461D-906C-A278FA4CA8D6}" srcOrd="1" destOrd="0" parTransId="{25BC4FE3-65E3-4F9D-B51E-60BC51C8855F}" sibTransId="{1A9392A1-D61A-42A5-A26E-5E62AD3E6660}"/>
    <dgm:cxn modelId="{85BA64D4-BD14-4F31-8800-FFDD3012C46E}" srcId="{A1BCCA59-E92F-4F2E-8F7E-3DDC59D99A77}" destId="{D89CBA95-1AA1-45E2-BAC7-E3C2B9CDB482}" srcOrd="2" destOrd="0" parTransId="{6ED607CC-240E-443C-9D73-EBC60A95156A}" sibTransId="{5C44C268-63A1-4EE0-9B99-AC22B171A8A7}"/>
    <dgm:cxn modelId="{2F6FBE1C-5708-4E7B-949E-D2311AF4639A}" type="presOf" srcId="{73CF8A86-A71F-4FF0-989B-FAAF3DB80FC4}" destId="{D55B2C67-40FF-4647-9EA4-7B7182E95A3F}" srcOrd="0" destOrd="0" presId="urn:microsoft.com/office/officeart/2005/8/layout/process1"/>
    <dgm:cxn modelId="{271CF274-8051-410D-88A1-6DDFA6A9640C}" type="presOf" srcId="{A1BCCA59-E92F-4F2E-8F7E-3DDC59D99A77}" destId="{926B818D-11FF-4DF0-8498-F1D19EF65C77}" srcOrd="0" destOrd="0" presId="urn:microsoft.com/office/officeart/2005/8/layout/process1"/>
    <dgm:cxn modelId="{52FEE2A8-F6D0-40BE-889D-B7C879748868}" type="presOf" srcId="{1A9392A1-D61A-42A5-A26E-5E62AD3E6660}" destId="{681A3C4C-BEF5-420E-936C-7F5343FA5B61}" srcOrd="0" destOrd="0" presId="urn:microsoft.com/office/officeart/2005/8/layout/process1"/>
    <dgm:cxn modelId="{750CEE9F-9A87-4FC5-90A4-F906B4744F0F}" type="presOf" srcId="{1A9392A1-D61A-42A5-A26E-5E62AD3E6660}" destId="{A1D0F860-B18B-4233-A92E-4B214E584852}" srcOrd="1" destOrd="0" presId="urn:microsoft.com/office/officeart/2005/8/layout/process1"/>
    <dgm:cxn modelId="{F59AFFEA-8F74-4FAE-927C-6E7C29AC4E12}" type="presOf" srcId="{C0573B0C-4E94-461D-906C-A278FA4CA8D6}" destId="{85004C63-4949-4F52-A082-9FCD7431315C}" srcOrd="0" destOrd="0" presId="urn:microsoft.com/office/officeart/2005/8/layout/process1"/>
    <dgm:cxn modelId="{A1D058E0-DE7D-4D90-A7F7-0A33E91ADECA}" type="presOf" srcId="{540DBCBA-D697-4977-B688-B8068C1C3DC6}" destId="{2314E74B-F581-4968-A7A3-324544BBC9FA}" srcOrd="0" destOrd="0" presId="urn:microsoft.com/office/officeart/2005/8/layout/process1"/>
    <dgm:cxn modelId="{624D3B12-2678-4F9A-B837-20F2DB02872A}" type="presParOf" srcId="{926B818D-11FF-4DF0-8498-F1D19EF65C77}" destId="{2314E74B-F581-4968-A7A3-324544BBC9FA}" srcOrd="0" destOrd="0" presId="urn:microsoft.com/office/officeart/2005/8/layout/process1"/>
    <dgm:cxn modelId="{858C55FD-2949-4BB9-B9F5-E57ED1EB6BEC}" type="presParOf" srcId="{926B818D-11FF-4DF0-8498-F1D19EF65C77}" destId="{D55B2C67-40FF-4647-9EA4-7B7182E95A3F}" srcOrd="1" destOrd="0" presId="urn:microsoft.com/office/officeart/2005/8/layout/process1"/>
    <dgm:cxn modelId="{02960355-3FE9-4B18-AD23-B208D599283E}" type="presParOf" srcId="{D55B2C67-40FF-4647-9EA4-7B7182E95A3F}" destId="{4CBE66E1-CE31-4969-8DC9-FB5F2D8B9558}" srcOrd="0" destOrd="0" presId="urn:microsoft.com/office/officeart/2005/8/layout/process1"/>
    <dgm:cxn modelId="{8EB85997-DCCA-434C-AAD7-EFBC42C20B84}" type="presParOf" srcId="{926B818D-11FF-4DF0-8498-F1D19EF65C77}" destId="{85004C63-4949-4F52-A082-9FCD7431315C}" srcOrd="2" destOrd="0" presId="urn:microsoft.com/office/officeart/2005/8/layout/process1"/>
    <dgm:cxn modelId="{DF7195E0-2402-4261-A3AB-7526D13C44FB}" type="presParOf" srcId="{926B818D-11FF-4DF0-8498-F1D19EF65C77}" destId="{681A3C4C-BEF5-420E-936C-7F5343FA5B61}" srcOrd="3" destOrd="0" presId="urn:microsoft.com/office/officeart/2005/8/layout/process1"/>
    <dgm:cxn modelId="{4ED71842-78A5-4EA3-8774-A7185901F44E}" type="presParOf" srcId="{681A3C4C-BEF5-420E-936C-7F5343FA5B61}" destId="{A1D0F860-B18B-4233-A92E-4B214E584852}" srcOrd="0" destOrd="0" presId="urn:microsoft.com/office/officeart/2005/8/layout/process1"/>
    <dgm:cxn modelId="{90B52E3A-06F9-424B-9A28-64BACA5B1CC3}" type="presParOf" srcId="{926B818D-11FF-4DF0-8498-F1D19EF65C77}" destId="{29BE4C80-BB10-44FB-9ECF-BF38CC852BA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8267AF2-6F44-4813-B9AB-BBE1C864707D}" type="doc">
      <dgm:prSet loTypeId="urn:microsoft.com/office/officeart/2005/8/layout/process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193BE89-B7FC-4BE8-B7AC-698DDAA7A513}">
      <dgm:prSet phldrT="[Texto]"/>
      <dgm:spPr/>
      <dgm:t>
        <a:bodyPr/>
        <a:lstStyle/>
        <a:p>
          <a:r>
            <a:rPr lang="es-MX" dirty="0" smtClean="0"/>
            <a:t>La función de consumo </a:t>
          </a:r>
          <a:endParaRPr lang="es-MX" dirty="0"/>
        </a:p>
      </dgm:t>
    </dgm:pt>
    <dgm:pt modelId="{4117AB28-AD72-46D0-968E-530C21F58477}" type="parTrans" cxnId="{BB9C5627-5B2B-431C-82D5-F83A6C3212A7}">
      <dgm:prSet/>
      <dgm:spPr/>
      <dgm:t>
        <a:bodyPr/>
        <a:lstStyle/>
        <a:p>
          <a:endParaRPr lang="es-MX"/>
        </a:p>
      </dgm:t>
    </dgm:pt>
    <dgm:pt modelId="{C08EBFC7-0D01-444D-B7FB-B18E72049A16}" type="sibTrans" cxnId="{BB9C5627-5B2B-431C-82D5-F83A6C3212A7}">
      <dgm:prSet/>
      <dgm:spPr/>
      <dgm:t>
        <a:bodyPr/>
        <a:lstStyle/>
        <a:p>
          <a:endParaRPr lang="es-MX"/>
        </a:p>
      </dgm:t>
    </dgm:pt>
    <dgm:pt modelId="{62412C6A-9E8F-4FB8-9B52-41210ECFD057}">
      <dgm:prSet phldrT="[Texto]"/>
      <dgm:spPr/>
      <dgm:t>
        <a:bodyPr/>
        <a:lstStyle/>
        <a:p>
          <a:r>
            <a:rPr lang="es-MX" dirty="0" smtClean="0"/>
            <a:t>Relación funcional existente entre consumo y renta disponible</a:t>
          </a:r>
          <a:endParaRPr lang="es-MX" dirty="0"/>
        </a:p>
      </dgm:t>
    </dgm:pt>
    <dgm:pt modelId="{712F1822-0C21-42E3-ABF4-980FA1F9F884}" type="parTrans" cxnId="{319D80EA-C28B-466C-9F63-9AD1DA748CBC}">
      <dgm:prSet/>
      <dgm:spPr/>
      <dgm:t>
        <a:bodyPr/>
        <a:lstStyle/>
        <a:p>
          <a:endParaRPr lang="es-MX"/>
        </a:p>
      </dgm:t>
    </dgm:pt>
    <dgm:pt modelId="{EF1E41BE-51D2-4651-AA7F-EDDB3DCCCE27}" type="sibTrans" cxnId="{319D80EA-C28B-466C-9F63-9AD1DA748CBC}">
      <dgm:prSet/>
      <dgm:spPr/>
      <dgm:t>
        <a:bodyPr/>
        <a:lstStyle/>
        <a:p>
          <a:endParaRPr lang="es-MX"/>
        </a:p>
      </dgm:t>
    </dgm:pt>
    <dgm:pt modelId="{FB88EBEE-3F36-42EE-888D-CB3102F25712}" type="pres">
      <dgm:prSet presAssocID="{58267AF2-6F44-4813-B9AB-BBE1C864707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95AB5ED-7A9A-4E7E-B1C0-C3024450AE8E}" type="pres">
      <dgm:prSet presAssocID="{C193BE89-B7FC-4BE8-B7AC-698DDAA7A51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087E41-90B7-41BF-BD20-82CBC6B3DB09}" type="pres">
      <dgm:prSet presAssocID="{C08EBFC7-0D01-444D-B7FB-B18E72049A16}" presName="sibTrans" presStyleLbl="sibTrans2D1" presStyleIdx="0" presStyleCnt="1"/>
      <dgm:spPr/>
      <dgm:t>
        <a:bodyPr/>
        <a:lstStyle/>
        <a:p>
          <a:endParaRPr lang="es-MX"/>
        </a:p>
      </dgm:t>
    </dgm:pt>
    <dgm:pt modelId="{81337C7D-F2E1-4478-92FB-D1EE0F5BB17A}" type="pres">
      <dgm:prSet presAssocID="{C08EBFC7-0D01-444D-B7FB-B18E72049A16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480FD165-905C-4C41-938F-AA73707200DA}" type="pres">
      <dgm:prSet presAssocID="{62412C6A-9E8F-4FB8-9B52-41210ECFD05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9C5627-5B2B-431C-82D5-F83A6C3212A7}" srcId="{58267AF2-6F44-4813-B9AB-BBE1C864707D}" destId="{C193BE89-B7FC-4BE8-B7AC-698DDAA7A513}" srcOrd="0" destOrd="0" parTransId="{4117AB28-AD72-46D0-968E-530C21F58477}" sibTransId="{C08EBFC7-0D01-444D-B7FB-B18E72049A16}"/>
    <dgm:cxn modelId="{329BA61C-4DB3-4A24-AB61-0D452D8CEA54}" type="presOf" srcId="{C08EBFC7-0D01-444D-B7FB-B18E72049A16}" destId="{C4087E41-90B7-41BF-BD20-82CBC6B3DB09}" srcOrd="0" destOrd="0" presId="urn:microsoft.com/office/officeart/2005/8/layout/process5"/>
    <dgm:cxn modelId="{2FD6662C-38D6-4774-9714-89BA57E6A5DE}" type="presOf" srcId="{C193BE89-B7FC-4BE8-B7AC-698DDAA7A513}" destId="{F95AB5ED-7A9A-4E7E-B1C0-C3024450AE8E}" srcOrd="0" destOrd="0" presId="urn:microsoft.com/office/officeart/2005/8/layout/process5"/>
    <dgm:cxn modelId="{319D80EA-C28B-466C-9F63-9AD1DA748CBC}" srcId="{58267AF2-6F44-4813-B9AB-BBE1C864707D}" destId="{62412C6A-9E8F-4FB8-9B52-41210ECFD057}" srcOrd="1" destOrd="0" parTransId="{712F1822-0C21-42E3-ABF4-980FA1F9F884}" sibTransId="{EF1E41BE-51D2-4651-AA7F-EDDB3DCCCE27}"/>
    <dgm:cxn modelId="{AA709A08-676F-432F-A538-804B9129879D}" type="presOf" srcId="{C08EBFC7-0D01-444D-B7FB-B18E72049A16}" destId="{81337C7D-F2E1-4478-92FB-D1EE0F5BB17A}" srcOrd="1" destOrd="0" presId="urn:microsoft.com/office/officeart/2005/8/layout/process5"/>
    <dgm:cxn modelId="{C7E7DB5A-EF56-40DD-A7D2-F9641CD01ACD}" type="presOf" srcId="{62412C6A-9E8F-4FB8-9B52-41210ECFD057}" destId="{480FD165-905C-4C41-938F-AA73707200DA}" srcOrd="0" destOrd="0" presId="urn:microsoft.com/office/officeart/2005/8/layout/process5"/>
    <dgm:cxn modelId="{5BB063A0-F278-4A96-B49C-3DD5D14C3D8E}" type="presOf" srcId="{58267AF2-6F44-4813-B9AB-BBE1C864707D}" destId="{FB88EBEE-3F36-42EE-888D-CB3102F25712}" srcOrd="0" destOrd="0" presId="urn:microsoft.com/office/officeart/2005/8/layout/process5"/>
    <dgm:cxn modelId="{6950C12F-EDFE-4781-A46C-03D975BB77B3}" type="presParOf" srcId="{FB88EBEE-3F36-42EE-888D-CB3102F25712}" destId="{F95AB5ED-7A9A-4E7E-B1C0-C3024450AE8E}" srcOrd="0" destOrd="0" presId="urn:microsoft.com/office/officeart/2005/8/layout/process5"/>
    <dgm:cxn modelId="{78D25ADD-E20A-40E5-BC8C-B5EDD7B341C0}" type="presParOf" srcId="{FB88EBEE-3F36-42EE-888D-CB3102F25712}" destId="{C4087E41-90B7-41BF-BD20-82CBC6B3DB09}" srcOrd="1" destOrd="0" presId="urn:microsoft.com/office/officeart/2005/8/layout/process5"/>
    <dgm:cxn modelId="{260EE41C-74B8-45DC-B79A-2141392620E7}" type="presParOf" srcId="{C4087E41-90B7-41BF-BD20-82CBC6B3DB09}" destId="{81337C7D-F2E1-4478-92FB-D1EE0F5BB17A}" srcOrd="0" destOrd="0" presId="urn:microsoft.com/office/officeart/2005/8/layout/process5"/>
    <dgm:cxn modelId="{4D01A5BD-0056-45CC-A2DC-88B4C28318B2}" type="presParOf" srcId="{FB88EBEE-3F36-42EE-888D-CB3102F25712}" destId="{480FD165-905C-4C41-938F-AA73707200DA}" srcOrd="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DD40DB4-7CA9-455F-8B1A-EDDBEE2F13D2}" type="doc">
      <dgm:prSet loTypeId="urn:microsoft.com/office/officeart/2008/layout/VerticalCurvedList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5155AF85-A296-4F81-9801-81A596445BBD}">
      <dgm:prSet phldrT="[Texto]"/>
      <dgm:spPr/>
      <dgm:t>
        <a:bodyPr/>
        <a:lstStyle/>
        <a:p>
          <a:pPr algn="just"/>
          <a:r>
            <a:rPr lang="es-MX" dirty="0" smtClean="0"/>
            <a:t>En cualquier punto de la recta de 45º, el consumo es exactamente igual a la renta y la familia media no ahorra. </a:t>
          </a:r>
          <a:endParaRPr lang="es-MX" dirty="0"/>
        </a:p>
      </dgm:t>
    </dgm:pt>
    <dgm:pt modelId="{4018837C-77DA-4645-9047-C1EF9C12B237}" type="parTrans" cxnId="{30B0E094-265C-4C9A-9186-51A4FC94C996}">
      <dgm:prSet/>
      <dgm:spPr/>
      <dgm:t>
        <a:bodyPr/>
        <a:lstStyle/>
        <a:p>
          <a:endParaRPr lang="es-MX"/>
        </a:p>
      </dgm:t>
    </dgm:pt>
    <dgm:pt modelId="{07E5FBDC-CAF3-4EC9-90DD-23E6234B80F6}" type="sibTrans" cxnId="{30B0E094-265C-4C9A-9186-51A4FC94C996}">
      <dgm:prSet/>
      <dgm:spPr/>
      <dgm:t>
        <a:bodyPr/>
        <a:lstStyle/>
        <a:p>
          <a:endParaRPr lang="es-MX"/>
        </a:p>
      </dgm:t>
    </dgm:pt>
    <dgm:pt modelId="{EEAA3FF5-B6CB-4FD2-A74C-03D7EFD7BA37}">
      <dgm:prSet phldrT="[Texto]"/>
      <dgm:spPr/>
      <dgm:t>
        <a:bodyPr/>
        <a:lstStyle/>
        <a:p>
          <a:pPr algn="just"/>
          <a:r>
            <a:rPr lang="es-MX" dirty="0" smtClean="0"/>
            <a:t>Cuando la función de consumo está por encima de la recta de 45º la familia tiene un ahorro positivo.</a:t>
          </a:r>
          <a:endParaRPr lang="es-MX" dirty="0"/>
        </a:p>
      </dgm:t>
    </dgm:pt>
    <dgm:pt modelId="{6010E757-B64A-46E6-B03C-A1E309557E34}" type="parTrans" cxnId="{45C87994-983B-4E1A-8F81-1956328493C0}">
      <dgm:prSet/>
      <dgm:spPr/>
      <dgm:t>
        <a:bodyPr/>
        <a:lstStyle/>
        <a:p>
          <a:endParaRPr lang="es-MX"/>
        </a:p>
      </dgm:t>
    </dgm:pt>
    <dgm:pt modelId="{E1CAE9D7-C71E-4D98-86C3-E0DB6F1931E2}" type="sibTrans" cxnId="{45C87994-983B-4E1A-8F81-1956328493C0}">
      <dgm:prSet/>
      <dgm:spPr/>
      <dgm:t>
        <a:bodyPr/>
        <a:lstStyle/>
        <a:p>
          <a:endParaRPr lang="es-MX"/>
        </a:p>
      </dgm:t>
    </dgm:pt>
    <dgm:pt modelId="{692B36DB-4774-4626-9F32-5931A1D1CCFD}">
      <dgm:prSet phldrT="[Texto]"/>
      <dgm:spPr/>
      <dgm:t>
        <a:bodyPr/>
        <a:lstStyle/>
        <a:p>
          <a:pPr algn="just"/>
          <a:r>
            <a:rPr lang="es-MX" dirty="0" smtClean="0"/>
            <a:t>Si está por debajo la familia </a:t>
          </a:r>
          <a:r>
            <a:rPr lang="es-MX" dirty="0" err="1" smtClean="0"/>
            <a:t>desahorra</a:t>
          </a:r>
          <a:r>
            <a:rPr lang="es-MX" dirty="0" smtClean="0"/>
            <a:t>.</a:t>
          </a:r>
          <a:endParaRPr lang="es-MX" dirty="0"/>
        </a:p>
      </dgm:t>
    </dgm:pt>
    <dgm:pt modelId="{28CC9B1C-7647-483A-AC69-9EDF3FBD9046}" type="parTrans" cxnId="{AA823779-E282-4200-8AD0-2DF569725686}">
      <dgm:prSet/>
      <dgm:spPr/>
      <dgm:t>
        <a:bodyPr/>
        <a:lstStyle/>
        <a:p>
          <a:endParaRPr lang="es-MX"/>
        </a:p>
      </dgm:t>
    </dgm:pt>
    <dgm:pt modelId="{5C85D692-3F9E-4A9D-8652-A2F7A4D633FE}" type="sibTrans" cxnId="{AA823779-E282-4200-8AD0-2DF569725686}">
      <dgm:prSet/>
      <dgm:spPr/>
      <dgm:t>
        <a:bodyPr/>
        <a:lstStyle/>
        <a:p>
          <a:endParaRPr lang="es-MX"/>
        </a:p>
      </dgm:t>
    </dgm:pt>
    <dgm:pt modelId="{5A0BC893-7301-46B1-8E4F-ABA28AA094F9}">
      <dgm:prSet phldrT="[Texto]"/>
      <dgm:spPr/>
      <dgm:t>
        <a:bodyPr/>
        <a:lstStyle/>
        <a:p>
          <a:pPr algn="just"/>
          <a:r>
            <a:rPr lang="es-MX" dirty="0" smtClean="0"/>
            <a:t>La cantidad de ahorro o desahorro se mide por la distancia vertical entre la función de consumo y la recta de 45º.</a:t>
          </a:r>
          <a:endParaRPr lang="es-MX" dirty="0"/>
        </a:p>
      </dgm:t>
    </dgm:pt>
    <dgm:pt modelId="{311AFCBC-285A-48B0-A6CD-00D0E76F0509}" type="parTrans" cxnId="{C73F4FBF-9E4C-45F9-B782-1C7D2F6EB09E}">
      <dgm:prSet/>
      <dgm:spPr/>
      <dgm:t>
        <a:bodyPr/>
        <a:lstStyle/>
        <a:p>
          <a:endParaRPr lang="es-MX"/>
        </a:p>
      </dgm:t>
    </dgm:pt>
    <dgm:pt modelId="{75F83161-6C2A-40D6-9073-6A0174CF8C32}" type="sibTrans" cxnId="{C73F4FBF-9E4C-45F9-B782-1C7D2F6EB09E}">
      <dgm:prSet/>
      <dgm:spPr/>
      <dgm:t>
        <a:bodyPr/>
        <a:lstStyle/>
        <a:p>
          <a:endParaRPr lang="es-MX"/>
        </a:p>
      </dgm:t>
    </dgm:pt>
    <dgm:pt modelId="{8ADCA154-E8E4-4423-BD26-B3885CF42804}" type="pres">
      <dgm:prSet presAssocID="{3DD40DB4-7CA9-455F-8B1A-EDDBEE2F13D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3143580E-8756-4DC6-9E25-9C8A0CA1802C}" type="pres">
      <dgm:prSet presAssocID="{3DD40DB4-7CA9-455F-8B1A-EDDBEE2F13D2}" presName="Name1" presStyleCnt="0"/>
      <dgm:spPr/>
    </dgm:pt>
    <dgm:pt modelId="{31D7AE32-98C3-4339-BF66-940D742D5FBC}" type="pres">
      <dgm:prSet presAssocID="{3DD40DB4-7CA9-455F-8B1A-EDDBEE2F13D2}" presName="cycle" presStyleCnt="0"/>
      <dgm:spPr/>
    </dgm:pt>
    <dgm:pt modelId="{0DC29181-F603-490A-92E4-E63E4C6EFECF}" type="pres">
      <dgm:prSet presAssocID="{3DD40DB4-7CA9-455F-8B1A-EDDBEE2F13D2}" presName="srcNode" presStyleLbl="node1" presStyleIdx="0" presStyleCnt="4"/>
      <dgm:spPr/>
    </dgm:pt>
    <dgm:pt modelId="{743B4243-021A-4807-B3B0-28DFA5878807}" type="pres">
      <dgm:prSet presAssocID="{3DD40DB4-7CA9-455F-8B1A-EDDBEE2F13D2}" presName="conn" presStyleLbl="parChTrans1D2" presStyleIdx="0" presStyleCnt="1"/>
      <dgm:spPr/>
      <dgm:t>
        <a:bodyPr/>
        <a:lstStyle/>
        <a:p>
          <a:endParaRPr lang="es-MX"/>
        </a:p>
      </dgm:t>
    </dgm:pt>
    <dgm:pt modelId="{488EC9EF-2BC7-4010-AC95-FD68FD00D0F4}" type="pres">
      <dgm:prSet presAssocID="{3DD40DB4-7CA9-455F-8B1A-EDDBEE2F13D2}" presName="extraNode" presStyleLbl="node1" presStyleIdx="0" presStyleCnt="4"/>
      <dgm:spPr/>
    </dgm:pt>
    <dgm:pt modelId="{7EE45F8A-F0B9-4547-B570-FB0FC03D97BF}" type="pres">
      <dgm:prSet presAssocID="{3DD40DB4-7CA9-455F-8B1A-EDDBEE2F13D2}" presName="dstNode" presStyleLbl="node1" presStyleIdx="0" presStyleCnt="4"/>
      <dgm:spPr/>
    </dgm:pt>
    <dgm:pt modelId="{BF2AA788-33E8-401F-BAE6-C032D96008FD}" type="pres">
      <dgm:prSet presAssocID="{5155AF85-A296-4F81-9801-81A596445BB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A3D469-F6BC-4070-B457-3612C2031B6A}" type="pres">
      <dgm:prSet presAssocID="{5155AF85-A296-4F81-9801-81A596445BBD}" presName="accent_1" presStyleCnt="0"/>
      <dgm:spPr/>
    </dgm:pt>
    <dgm:pt modelId="{A511E2C5-1004-4A4A-A842-A63E4480D05A}" type="pres">
      <dgm:prSet presAssocID="{5155AF85-A296-4F81-9801-81A596445BBD}" presName="accentRepeatNode" presStyleLbl="solidFgAcc1" presStyleIdx="0" presStyleCnt="4"/>
      <dgm:spPr/>
    </dgm:pt>
    <dgm:pt modelId="{3086E9BB-F1D8-4E33-A73D-0DBA7432C700}" type="pres">
      <dgm:prSet presAssocID="{EEAA3FF5-B6CB-4FD2-A74C-03D7EFD7BA37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74D520-5E97-4DD5-9F39-91B4235E8BB3}" type="pres">
      <dgm:prSet presAssocID="{EEAA3FF5-B6CB-4FD2-A74C-03D7EFD7BA37}" presName="accent_2" presStyleCnt="0"/>
      <dgm:spPr/>
    </dgm:pt>
    <dgm:pt modelId="{A126DFFD-09B2-40BD-8562-4722A24DCC64}" type="pres">
      <dgm:prSet presAssocID="{EEAA3FF5-B6CB-4FD2-A74C-03D7EFD7BA37}" presName="accentRepeatNode" presStyleLbl="solidFgAcc1" presStyleIdx="1" presStyleCnt="4"/>
      <dgm:spPr/>
    </dgm:pt>
    <dgm:pt modelId="{5BEDD7FD-53F4-4336-99B1-CD7AF496132A}" type="pres">
      <dgm:prSet presAssocID="{692B36DB-4774-4626-9F32-5931A1D1CCF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5BB243-74CC-4E94-8F4C-3426983B813D}" type="pres">
      <dgm:prSet presAssocID="{692B36DB-4774-4626-9F32-5931A1D1CCFD}" presName="accent_3" presStyleCnt="0"/>
      <dgm:spPr/>
    </dgm:pt>
    <dgm:pt modelId="{B96D9FC8-8FC3-40C5-8364-D2AD157369AA}" type="pres">
      <dgm:prSet presAssocID="{692B36DB-4774-4626-9F32-5931A1D1CCFD}" presName="accentRepeatNode" presStyleLbl="solidFgAcc1" presStyleIdx="2" presStyleCnt="4"/>
      <dgm:spPr/>
    </dgm:pt>
    <dgm:pt modelId="{11345E33-0791-4883-8007-6E4FC93AB87C}" type="pres">
      <dgm:prSet presAssocID="{5A0BC893-7301-46B1-8E4F-ABA28AA094F9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534441-62FD-4F40-9446-61E1C8220FD0}" type="pres">
      <dgm:prSet presAssocID="{5A0BC893-7301-46B1-8E4F-ABA28AA094F9}" presName="accent_4" presStyleCnt="0"/>
      <dgm:spPr/>
    </dgm:pt>
    <dgm:pt modelId="{7506C190-F42D-4D8C-864B-1CDC0E723EA7}" type="pres">
      <dgm:prSet presAssocID="{5A0BC893-7301-46B1-8E4F-ABA28AA094F9}" presName="accentRepeatNode" presStyleLbl="solidFgAcc1" presStyleIdx="3" presStyleCnt="4"/>
      <dgm:spPr/>
    </dgm:pt>
  </dgm:ptLst>
  <dgm:cxnLst>
    <dgm:cxn modelId="{D876EF21-5084-408E-9BC6-0789842EB727}" type="presOf" srcId="{3DD40DB4-7CA9-455F-8B1A-EDDBEE2F13D2}" destId="{8ADCA154-E8E4-4423-BD26-B3885CF42804}" srcOrd="0" destOrd="0" presId="urn:microsoft.com/office/officeart/2008/layout/VerticalCurvedList"/>
    <dgm:cxn modelId="{E0EDB9C9-AE25-420E-8F9A-A56CA9193021}" type="presOf" srcId="{07E5FBDC-CAF3-4EC9-90DD-23E6234B80F6}" destId="{743B4243-021A-4807-B3B0-28DFA5878807}" srcOrd="0" destOrd="0" presId="urn:microsoft.com/office/officeart/2008/layout/VerticalCurvedList"/>
    <dgm:cxn modelId="{30B0E094-265C-4C9A-9186-51A4FC94C996}" srcId="{3DD40DB4-7CA9-455F-8B1A-EDDBEE2F13D2}" destId="{5155AF85-A296-4F81-9801-81A596445BBD}" srcOrd="0" destOrd="0" parTransId="{4018837C-77DA-4645-9047-C1EF9C12B237}" sibTransId="{07E5FBDC-CAF3-4EC9-90DD-23E6234B80F6}"/>
    <dgm:cxn modelId="{45C87994-983B-4E1A-8F81-1956328493C0}" srcId="{3DD40DB4-7CA9-455F-8B1A-EDDBEE2F13D2}" destId="{EEAA3FF5-B6CB-4FD2-A74C-03D7EFD7BA37}" srcOrd="1" destOrd="0" parTransId="{6010E757-B64A-46E6-B03C-A1E309557E34}" sibTransId="{E1CAE9D7-C71E-4D98-86C3-E0DB6F1931E2}"/>
    <dgm:cxn modelId="{C73F4FBF-9E4C-45F9-B782-1C7D2F6EB09E}" srcId="{3DD40DB4-7CA9-455F-8B1A-EDDBEE2F13D2}" destId="{5A0BC893-7301-46B1-8E4F-ABA28AA094F9}" srcOrd="3" destOrd="0" parTransId="{311AFCBC-285A-48B0-A6CD-00D0E76F0509}" sibTransId="{75F83161-6C2A-40D6-9073-6A0174CF8C32}"/>
    <dgm:cxn modelId="{81D3D1CC-41E9-4A98-ADC8-FA0674AC9130}" type="presOf" srcId="{5155AF85-A296-4F81-9801-81A596445BBD}" destId="{BF2AA788-33E8-401F-BAE6-C032D96008FD}" srcOrd="0" destOrd="0" presId="urn:microsoft.com/office/officeart/2008/layout/VerticalCurvedList"/>
    <dgm:cxn modelId="{AA823779-E282-4200-8AD0-2DF569725686}" srcId="{3DD40DB4-7CA9-455F-8B1A-EDDBEE2F13D2}" destId="{692B36DB-4774-4626-9F32-5931A1D1CCFD}" srcOrd="2" destOrd="0" parTransId="{28CC9B1C-7647-483A-AC69-9EDF3FBD9046}" sibTransId="{5C85D692-3F9E-4A9D-8652-A2F7A4D633FE}"/>
    <dgm:cxn modelId="{61EB27CC-301F-4D65-B108-EF7934DE9E33}" type="presOf" srcId="{5A0BC893-7301-46B1-8E4F-ABA28AA094F9}" destId="{11345E33-0791-4883-8007-6E4FC93AB87C}" srcOrd="0" destOrd="0" presId="urn:microsoft.com/office/officeart/2008/layout/VerticalCurvedList"/>
    <dgm:cxn modelId="{75D929BC-B1B6-418E-9BF9-F1CD05D41B87}" type="presOf" srcId="{692B36DB-4774-4626-9F32-5931A1D1CCFD}" destId="{5BEDD7FD-53F4-4336-99B1-CD7AF496132A}" srcOrd="0" destOrd="0" presId="urn:microsoft.com/office/officeart/2008/layout/VerticalCurvedList"/>
    <dgm:cxn modelId="{5904A9A9-4F8B-4566-A225-74721944FE8A}" type="presOf" srcId="{EEAA3FF5-B6CB-4FD2-A74C-03D7EFD7BA37}" destId="{3086E9BB-F1D8-4E33-A73D-0DBA7432C700}" srcOrd="0" destOrd="0" presId="urn:microsoft.com/office/officeart/2008/layout/VerticalCurvedList"/>
    <dgm:cxn modelId="{CB6C1AFD-9640-4BA1-B398-9C7DC556BED2}" type="presParOf" srcId="{8ADCA154-E8E4-4423-BD26-B3885CF42804}" destId="{3143580E-8756-4DC6-9E25-9C8A0CA1802C}" srcOrd="0" destOrd="0" presId="urn:microsoft.com/office/officeart/2008/layout/VerticalCurvedList"/>
    <dgm:cxn modelId="{E88B20CF-2375-416E-9709-4B0293ABA9F6}" type="presParOf" srcId="{3143580E-8756-4DC6-9E25-9C8A0CA1802C}" destId="{31D7AE32-98C3-4339-BF66-940D742D5FBC}" srcOrd="0" destOrd="0" presId="urn:microsoft.com/office/officeart/2008/layout/VerticalCurvedList"/>
    <dgm:cxn modelId="{C2193F3C-4A24-4521-98C4-507526679166}" type="presParOf" srcId="{31D7AE32-98C3-4339-BF66-940D742D5FBC}" destId="{0DC29181-F603-490A-92E4-E63E4C6EFECF}" srcOrd="0" destOrd="0" presId="urn:microsoft.com/office/officeart/2008/layout/VerticalCurvedList"/>
    <dgm:cxn modelId="{BAC165C9-FBE1-4701-A375-37B80E4CDF4C}" type="presParOf" srcId="{31D7AE32-98C3-4339-BF66-940D742D5FBC}" destId="{743B4243-021A-4807-B3B0-28DFA5878807}" srcOrd="1" destOrd="0" presId="urn:microsoft.com/office/officeart/2008/layout/VerticalCurvedList"/>
    <dgm:cxn modelId="{928A82C7-C0CB-4684-876A-718C4CFAD1D8}" type="presParOf" srcId="{31D7AE32-98C3-4339-BF66-940D742D5FBC}" destId="{488EC9EF-2BC7-4010-AC95-FD68FD00D0F4}" srcOrd="2" destOrd="0" presId="urn:microsoft.com/office/officeart/2008/layout/VerticalCurvedList"/>
    <dgm:cxn modelId="{9F0AD909-D9E4-4D9C-9401-088C8EB0D618}" type="presParOf" srcId="{31D7AE32-98C3-4339-BF66-940D742D5FBC}" destId="{7EE45F8A-F0B9-4547-B570-FB0FC03D97BF}" srcOrd="3" destOrd="0" presId="urn:microsoft.com/office/officeart/2008/layout/VerticalCurvedList"/>
    <dgm:cxn modelId="{8DF8054E-7CEE-4B43-9468-07F90B8097DA}" type="presParOf" srcId="{3143580E-8756-4DC6-9E25-9C8A0CA1802C}" destId="{BF2AA788-33E8-401F-BAE6-C032D96008FD}" srcOrd="1" destOrd="0" presId="urn:microsoft.com/office/officeart/2008/layout/VerticalCurvedList"/>
    <dgm:cxn modelId="{A569BC3A-FC06-40EA-8155-73D1339BD74B}" type="presParOf" srcId="{3143580E-8756-4DC6-9E25-9C8A0CA1802C}" destId="{C8A3D469-F6BC-4070-B457-3612C2031B6A}" srcOrd="2" destOrd="0" presId="urn:microsoft.com/office/officeart/2008/layout/VerticalCurvedList"/>
    <dgm:cxn modelId="{4E237FA1-2FA4-412B-8DF2-1E77D0518869}" type="presParOf" srcId="{C8A3D469-F6BC-4070-B457-3612C2031B6A}" destId="{A511E2C5-1004-4A4A-A842-A63E4480D05A}" srcOrd="0" destOrd="0" presId="urn:microsoft.com/office/officeart/2008/layout/VerticalCurvedList"/>
    <dgm:cxn modelId="{508D2C96-B25B-497C-AB77-2499FC8D2246}" type="presParOf" srcId="{3143580E-8756-4DC6-9E25-9C8A0CA1802C}" destId="{3086E9BB-F1D8-4E33-A73D-0DBA7432C700}" srcOrd="3" destOrd="0" presId="urn:microsoft.com/office/officeart/2008/layout/VerticalCurvedList"/>
    <dgm:cxn modelId="{796B6587-48CC-424B-B982-BA84671D04FC}" type="presParOf" srcId="{3143580E-8756-4DC6-9E25-9C8A0CA1802C}" destId="{5C74D520-5E97-4DD5-9F39-91B4235E8BB3}" srcOrd="4" destOrd="0" presId="urn:microsoft.com/office/officeart/2008/layout/VerticalCurvedList"/>
    <dgm:cxn modelId="{8719ECBC-93FF-492F-BCD4-C6B42D1488DA}" type="presParOf" srcId="{5C74D520-5E97-4DD5-9F39-91B4235E8BB3}" destId="{A126DFFD-09B2-40BD-8562-4722A24DCC64}" srcOrd="0" destOrd="0" presId="urn:microsoft.com/office/officeart/2008/layout/VerticalCurvedList"/>
    <dgm:cxn modelId="{60790032-2C53-426F-940D-DBB3F3778052}" type="presParOf" srcId="{3143580E-8756-4DC6-9E25-9C8A0CA1802C}" destId="{5BEDD7FD-53F4-4336-99B1-CD7AF496132A}" srcOrd="5" destOrd="0" presId="urn:microsoft.com/office/officeart/2008/layout/VerticalCurvedList"/>
    <dgm:cxn modelId="{FD333A38-50BC-487C-A6D4-306461CC420C}" type="presParOf" srcId="{3143580E-8756-4DC6-9E25-9C8A0CA1802C}" destId="{465BB243-74CC-4E94-8F4C-3426983B813D}" srcOrd="6" destOrd="0" presId="urn:microsoft.com/office/officeart/2008/layout/VerticalCurvedList"/>
    <dgm:cxn modelId="{B969EB3C-BCA3-49D0-851D-4497F522472E}" type="presParOf" srcId="{465BB243-74CC-4E94-8F4C-3426983B813D}" destId="{B96D9FC8-8FC3-40C5-8364-D2AD157369AA}" srcOrd="0" destOrd="0" presId="urn:microsoft.com/office/officeart/2008/layout/VerticalCurvedList"/>
    <dgm:cxn modelId="{778B16BE-CFC7-4B43-8EAB-EF4319807F82}" type="presParOf" srcId="{3143580E-8756-4DC6-9E25-9C8A0CA1802C}" destId="{11345E33-0791-4883-8007-6E4FC93AB87C}" srcOrd="7" destOrd="0" presId="urn:microsoft.com/office/officeart/2008/layout/VerticalCurvedList"/>
    <dgm:cxn modelId="{BBA9FBAB-6DC7-459F-959B-F53268FF79D6}" type="presParOf" srcId="{3143580E-8756-4DC6-9E25-9C8A0CA1802C}" destId="{F8534441-62FD-4F40-9446-61E1C8220FD0}" srcOrd="8" destOrd="0" presId="urn:microsoft.com/office/officeart/2008/layout/VerticalCurvedList"/>
    <dgm:cxn modelId="{6AEE60C8-6416-447F-873A-0992D61B7581}" type="presParOf" srcId="{F8534441-62FD-4F40-9446-61E1C8220FD0}" destId="{7506C190-F42D-4D8C-864B-1CDC0E723EA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57E988-B36A-497E-904A-5EF6FEC16C29}">
      <dsp:nvSpPr>
        <dsp:cNvPr id="0" name=""/>
        <dsp:cNvSpPr/>
      </dsp:nvSpPr>
      <dsp:spPr>
        <a:xfrm>
          <a:off x="5885" y="1884507"/>
          <a:ext cx="1759203" cy="10555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Tomas Robert Malthus 1766-1834</a:t>
          </a:r>
          <a:endParaRPr lang="es-MX" sz="1800" kern="1200" dirty="0"/>
        </a:p>
      </dsp:txBody>
      <dsp:txXfrm>
        <a:off x="36800" y="1915422"/>
        <a:ext cx="1697373" cy="993691"/>
      </dsp:txXfrm>
    </dsp:sp>
    <dsp:sp modelId="{AA5F2D0E-9684-445A-A813-28FC8E5AA787}">
      <dsp:nvSpPr>
        <dsp:cNvPr id="0" name=""/>
        <dsp:cNvSpPr/>
      </dsp:nvSpPr>
      <dsp:spPr>
        <a:xfrm>
          <a:off x="1941009" y="2194126"/>
          <a:ext cx="372951" cy="4362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1941009" y="2281382"/>
        <a:ext cx="261066" cy="261770"/>
      </dsp:txXfrm>
    </dsp:sp>
    <dsp:sp modelId="{D18D5828-50D9-463C-9DF6-C600C97ABCC1}">
      <dsp:nvSpPr>
        <dsp:cNvPr id="0" name=""/>
        <dsp:cNvSpPr/>
      </dsp:nvSpPr>
      <dsp:spPr>
        <a:xfrm>
          <a:off x="2468770" y="1884507"/>
          <a:ext cx="1759203" cy="1055521"/>
        </a:xfrm>
        <a:prstGeom prst="roundRect">
          <a:avLst>
            <a:gd name="adj" fmla="val 10000"/>
          </a:avLst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David Ricardo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1772-1823</a:t>
          </a:r>
          <a:endParaRPr lang="es-MX" sz="1800" kern="1200" dirty="0"/>
        </a:p>
      </dsp:txBody>
      <dsp:txXfrm>
        <a:off x="2499685" y="1915422"/>
        <a:ext cx="1697373" cy="993691"/>
      </dsp:txXfrm>
    </dsp:sp>
    <dsp:sp modelId="{D2B274A5-BB57-4582-A3B8-E14F842780F8}">
      <dsp:nvSpPr>
        <dsp:cNvPr id="0" name=""/>
        <dsp:cNvSpPr/>
      </dsp:nvSpPr>
      <dsp:spPr>
        <a:xfrm>
          <a:off x="4403893" y="2194126"/>
          <a:ext cx="372951" cy="4362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4403893" y="2281382"/>
        <a:ext cx="261066" cy="261770"/>
      </dsp:txXfrm>
    </dsp:sp>
    <dsp:sp modelId="{8CC8324C-B445-43EE-935A-F901CC2EF7FD}">
      <dsp:nvSpPr>
        <dsp:cNvPr id="0" name=""/>
        <dsp:cNvSpPr/>
      </dsp:nvSpPr>
      <dsp:spPr>
        <a:xfrm>
          <a:off x="4931654" y="1884507"/>
          <a:ext cx="1759203" cy="1055521"/>
        </a:xfrm>
        <a:prstGeom prst="roundRect">
          <a:avLst>
            <a:gd name="adj" fmla="val 1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Jean </a:t>
          </a:r>
          <a:r>
            <a:rPr lang="es-MX" sz="1800" kern="1200" dirty="0" err="1" smtClean="0"/>
            <a:t>Baptiste</a:t>
          </a:r>
          <a:r>
            <a:rPr lang="es-MX" sz="1800" kern="1200" dirty="0" smtClean="0"/>
            <a:t> </a:t>
          </a:r>
          <a:r>
            <a:rPr lang="es-MX" sz="1800" kern="1200" dirty="0" err="1" smtClean="0"/>
            <a:t>Say</a:t>
          </a:r>
          <a:endParaRPr lang="es-MX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1776-1832</a:t>
          </a:r>
          <a:endParaRPr lang="es-MX" sz="1800" kern="1200" dirty="0"/>
        </a:p>
      </dsp:txBody>
      <dsp:txXfrm>
        <a:off x="4962569" y="1915422"/>
        <a:ext cx="1697373" cy="99369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6CDDF-6F76-4DD2-8D6D-1E7551BFCE7E}">
      <dsp:nvSpPr>
        <dsp:cNvPr id="0" name=""/>
        <dsp:cNvSpPr/>
      </dsp:nvSpPr>
      <dsp:spPr>
        <a:xfrm>
          <a:off x="1188" y="950295"/>
          <a:ext cx="1575265" cy="157526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Consumo</a:t>
          </a:r>
          <a:endParaRPr lang="es-MX" sz="2100" kern="1200" dirty="0"/>
        </a:p>
      </dsp:txBody>
      <dsp:txXfrm>
        <a:off x="231880" y="1180987"/>
        <a:ext cx="1113881" cy="1113881"/>
      </dsp:txXfrm>
    </dsp:sp>
    <dsp:sp modelId="{E96ADE66-695D-492D-A12A-A18ADBD52D59}">
      <dsp:nvSpPr>
        <dsp:cNvPr id="0" name=""/>
        <dsp:cNvSpPr/>
      </dsp:nvSpPr>
      <dsp:spPr>
        <a:xfrm>
          <a:off x="1704365" y="1281100"/>
          <a:ext cx="913654" cy="913654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1825470" y="1630481"/>
        <a:ext cx="671444" cy="214892"/>
      </dsp:txXfrm>
    </dsp:sp>
    <dsp:sp modelId="{29351C20-DF1E-4D07-9948-354239C9DC09}">
      <dsp:nvSpPr>
        <dsp:cNvPr id="0" name=""/>
        <dsp:cNvSpPr/>
      </dsp:nvSpPr>
      <dsp:spPr>
        <a:xfrm>
          <a:off x="2745931" y="950295"/>
          <a:ext cx="1575265" cy="1575265"/>
        </a:xfrm>
        <a:prstGeom prst="ellipse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Ahorro</a:t>
          </a:r>
          <a:endParaRPr lang="es-MX" sz="2100" kern="1200" dirty="0"/>
        </a:p>
      </dsp:txBody>
      <dsp:txXfrm>
        <a:off x="2976623" y="1180987"/>
        <a:ext cx="1113881" cy="1113881"/>
      </dsp:txXfrm>
    </dsp:sp>
    <dsp:sp modelId="{0C57EB1C-BA9F-43CA-BEEB-F6DE31F84789}">
      <dsp:nvSpPr>
        <dsp:cNvPr id="0" name=""/>
        <dsp:cNvSpPr/>
      </dsp:nvSpPr>
      <dsp:spPr>
        <a:xfrm>
          <a:off x="4449108" y="1281100"/>
          <a:ext cx="913654" cy="913654"/>
        </a:xfrm>
        <a:prstGeom prst="mathEqual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4570213" y="1469313"/>
        <a:ext cx="671444" cy="537228"/>
      </dsp:txXfrm>
    </dsp:sp>
    <dsp:sp modelId="{0265846A-1E5C-424D-BA24-13ED9472DE23}">
      <dsp:nvSpPr>
        <dsp:cNvPr id="0" name=""/>
        <dsp:cNvSpPr/>
      </dsp:nvSpPr>
      <dsp:spPr>
        <a:xfrm>
          <a:off x="5490673" y="950295"/>
          <a:ext cx="1575265" cy="1575265"/>
        </a:xfrm>
        <a:prstGeom prst="ellipse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Renta</a:t>
          </a:r>
          <a:endParaRPr lang="es-MX" sz="2100" kern="1200" dirty="0"/>
        </a:p>
      </dsp:txBody>
      <dsp:txXfrm>
        <a:off x="5721365" y="1180987"/>
        <a:ext cx="1113881" cy="111388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8D9CA0-16CE-4AF5-A459-F92EB5C17C68}">
      <dsp:nvSpPr>
        <dsp:cNvPr id="0" name=""/>
        <dsp:cNvSpPr/>
      </dsp:nvSpPr>
      <dsp:spPr>
        <a:xfrm>
          <a:off x="3051549" y="1041"/>
          <a:ext cx="1817780" cy="118155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Precios  fijos</a:t>
          </a:r>
          <a:endParaRPr lang="es-MX" sz="2000" kern="1200" dirty="0"/>
        </a:p>
      </dsp:txBody>
      <dsp:txXfrm>
        <a:off x="3109228" y="58720"/>
        <a:ext cx="1702422" cy="1066199"/>
      </dsp:txXfrm>
    </dsp:sp>
    <dsp:sp modelId="{A53F3C08-FE65-4D37-9618-6231DC1B1671}">
      <dsp:nvSpPr>
        <dsp:cNvPr id="0" name=""/>
        <dsp:cNvSpPr/>
      </dsp:nvSpPr>
      <dsp:spPr>
        <a:xfrm>
          <a:off x="2385717" y="591820"/>
          <a:ext cx="3149444" cy="3149444"/>
        </a:xfrm>
        <a:custGeom>
          <a:avLst/>
          <a:gdLst/>
          <a:ahLst/>
          <a:cxnLst/>
          <a:rect l="0" t="0" r="0" b="0"/>
          <a:pathLst>
            <a:path>
              <a:moveTo>
                <a:pt x="2496794" y="298190"/>
              </a:moveTo>
              <a:arcTo wR="1574722" hR="1574722" stAng="18350495" swAng="3644414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AE1C06-3AFE-4A2A-AF0B-B31367107D8B}">
      <dsp:nvSpPr>
        <dsp:cNvPr id="0" name=""/>
        <dsp:cNvSpPr/>
      </dsp:nvSpPr>
      <dsp:spPr>
        <a:xfrm>
          <a:off x="4415299" y="2363125"/>
          <a:ext cx="1817780" cy="118155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Salarios fijos</a:t>
          </a:r>
          <a:endParaRPr lang="es-MX" sz="2000" kern="1200" dirty="0"/>
        </a:p>
      </dsp:txBody>
      <dsp:txXfrm>
        <a:off x="4472978" y="2420804"/>
        <a:ext cx="1702422" cy="1066199"/>
      </dsp:txXfrm>
    </dsp:sp>
    <dsp:sp modelId="{8BBA54BB-0135-42D1-8A82-794BC77439A6}">
      <dsp:nvSpPr>
        <dsp:cNvPr id="0" name=""/>
        <dsp:cNvSpPr/>
      </dsp:nvSpPr>
      <dsp:spPr>
        <a:xfrm>
          <a:off x="2385717" y="591820"/>
          <a:ext cx="3149444" cy="3149444"/>
        </a:xfrm>
        <a:custGeom>
          <a:avLst/>
          <a:gdLst/>
          <a:ahLst/>
          <a:cxnLst/>
          <a:rect l="0" t="0" r="0" b="0"/>
          <a:pathLst>
            <a:path>
              <a:moveTo>
                <a:pt x="2323244" y="2960169"/>
              </a:moveTo>
              <a:arcTo wR="1574722" hR="1574722" stAng="3697126" swAng="3405747"/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651127-9968-434F-9D43-8D79E7BCE483}">
      <dsp:nvSpPr>
        <dsp:cNvPr id="0" name=""/>
        <dsp:cNvSpPr/>
      </dsp:nvSpPr>
      <dsp:spPr>
        <a:xfrm>
          <a:off x="1687800" y="2363125"/>
          <a:ext cx="1817780" cy="118155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Recursos desempleados</a:t>
          </a:r>
          <a:endParaRPr lang="es-MX" sz="2000" kern="1200" dirty="0"/>
        </a:p>
      </dsp:txBody>
      <dsp:txXfrm>
        <a:off x="1745479" y="2420804"/>
        <a:ext cx="1702422" cy="1066199"/>
      </dsp:txXfrm>
    </dsp:sp>
    <dsp:sp modelId="{9FB99811-9FBF-40AF-8DA9-A90A154D7228}">
      <dsp:nvSpPr>
        <dsp:cNvPr id="0" name=""/>
        <dsp:cNvSpPr/>
      </dsp:nvSpPr>
      <dsp:spPr>
        <a:xfrm>
          <a:off x="2385717" y="591820"/>
          <a:ext cx="3149444" cy="3149444"/>
        </a:xfrm>
        <a:custGeom>
          <a:avLst/>
          <a:gdLst/>
          <a:ahLst/>
          <a:cxnLst/>
          <a:rect l="0" t="0" r="0" b="0"/>
          <a:pathLst>
            <a:path>
              <a:moveTo>
                <a:pt x="10378" y="1755219"/>
              </a:moveTo>
              <a:arcTo wR="1574722" hR="1574722" stAng="10405091" swAng="3644414"/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0D73A7-A0B7-412C-998F-F19D884B39B8}">
      <dsp:nvSpPr>
        <dsp:cNvPr id="0" name=""/>
        <dsp:cNvSpPr/>
      </dsp:nvSpPr>
      <dsp:spPr>
        <a:xfrm rot="16200000">
          <a:off x="-1309458" y="1310927"/>
          <a:ext cx="4064000" cy="1442144"/>
        </a:xfrm>
        <a:prstGeom prst="flowChartManualOperati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2996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No existe depreciación.</a:t>
          </a:r>
        </a:p>
      </dsp:txBody>
      <dsp:txXfrm rot="5400000">
        <a:off x="1470" y="812799"/>
        <a:ext cx="1442144" cy="2438400"/>
      </dsp:txXfrm>
    </dsp:sp>
    <dsp:sp modelId="{404EADF6-8C75-419F-91A2-642604316528}">
      <dsp:nvSpPr>
        <dsp:cNvPr id="0" name=""/>
        <dsp:cNvSpPr/>
      </dsp:nvSpPr>
      <dsp:spPr>
        <a:xfrm rot="16200000">
          <a:off x="240847" y="1310927"/>
          <a:ext cx="4064000" cy="1442144"/>
        </a:xfrm>
        <a:prstGeom prst="flowChartManualOperation">
          <a:avLst/>
        </a:prstGeom>
        <a:solidFill>
          <a:schemeClr val="accent5">
            <a:hueOff val="2239519"/>
            <a:satOff val="3160"/>
            <a:lumOff val="-392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2996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Se distribuyen todos los beneficios entre las economías domésticas.</a:t>
          </a:r>
        </a:p>
      </dsp:txBody>
      <dsp:txXfrm rot="5400000">
        <a:off x="1551775" y="812799"/>
        <a:ext cx="1442144" cy="2438400"/>
      </dsp:txXfrm>
    </dsp:sp>
    <dsp:sp modelId="{7C77A5E2-0EC7-4518-B713-70B298F23AAD}">
      <dsp:nvSpPr>
        <dsp:cNvPr id="0" name=""/>
        <dsp:cNvSpPr/>
      </dsp:nvSpPr>
      <dsp:spPr>
        <a:xfrm rot="16200000">
          <a:off x="1791152" y="1310927"/>
          <a:ext cx="4064000" cy="1442144"/>
        </a:xfrm>
        <a:prstGeom prst="flowChartManualOperation">
          <a:avLst/>
        </a:prstGeom>
        <a:solidFill>
          <a:schemeClr val="accent5">
            <a:hueOff val="4479037"/>
            <a:satOff val="6319"/>
            <a:lumOff val="-784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2996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No se pagan intereses sobre la deuda pública ni transferencias.</a:t>
          </a:r>
          <a:endParaRPr lang="es-MX" sz="1600" kern="1200" dirty="0"/>
        </a:p>
      </dsp:txBody>
      <dsp:txXfrm rot="5400000">
        <a:off x="3102080" y="812799"/>
        <a:ext cx="1442144" cy="2438400"/>
      </dsp:txXfrm>
    </dsp:sp>
    <dsp:sp modelId="{2003E42B-8956-4ED2-BF95-F9554CE02121}">
      <dsp:nvSpPr>
        <dsp:cNvPr id="0" name=""/>
        <dsp:cNvSpPr/>
      </dsp:nvSpPr>
      <dsp:spPr>
        <a:xfrm rot="16200000">
          <a:off x="3341458" y="1310927"/>
          <a:ext cx="4064000" cy="1442144"/>
        </a:xfrm>
        <a:prstGeom prst="flowChartManualOperation">
          <a:avLst/>
        </a:prstGeom>
        <a:solidFill>
          <a:schemeClr val="accent5">
            <a:hueOff val="6718555"/>
            <a:satOff val="9479"/>
            <a:lumOff val="-1176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2996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Los precios de la economía están dados y son constantes.</a:t>
          </a:r>
          <a:endParaRPr lang="es-MX" sz="1600" kern="1200" dirty="0"/>
        </a:p>
      </dsp:txBody>
      <dsp:txXfrm rot="5400000">
        <a:off x="4652386" y="812799"/>
        <a:ext cx="1442144" cy="243840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B2D9F2-972C-4F9C-905D-C6E7BFA4BE89}">
      <dsp:nvSpPr>
        <dsp:cNvPr id="0" name=""/>
        <dsp:cNvSpPr/>
      </dsp:nvSpPr>
      <dsp:spPr>
        <a:xfrm>
          <a:off x="1406" y="1008463"/>
          <a:ext cx="2999161" cy="179949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Producir bienes y servicios</a:t>
          </a:r>
        </a:p>
      </dsp:txBody>
      <dsp:txXfrm>
        <a:off x="54111" y="1061168"/>
        <a:ext cx="2893751" cy="1694086"/>
      </dsp:txXfrm>
    </dsp:sp>
    <dsp:sp modelId="{A3116ECB-F1D7-417C-B063-DCA1DC4EED63}">
      <dsp:nvSpPr>
        <dsp:cNvPr id="0" name=""/>
        <dsp:cNvSpPr/>
      </dsp:nvSpPr>
      <dsp:spPr>
        <a:xfrm>
          <a:off x="3300483" y="1536315"/>
          <a:ext cx="635822" cy="7437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3300483" y="1685073"/>
        <a:ext cx="445075" cy="446276"/>
      </dsp:txXfrm>
    </dsp:sp>
    <dsp:sp modelId="{FB84C910-EC5C-4407-AE76-3201CEC8645D}">
      <dsp:nvSpPr>
        <dsp:cNvPr id="0" name=""/>
        <dsp:cNvSpPr/>
      </dsp:nvSpPr>
      <dsp:spPr>
        <a:xfrm>
          <a:off x="4200232" y="1008463"/>
          <a:ext cx="2999161" cy="179949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Entregar los ingresos a las economías domésticas en forma de salarios o beneficios</a:t>
          </a:r>
          <a:endParaRPr lang="es-MX" sz="2200" kern="1200" dirty="0"/>
        </a:p>
      </dsp:txBody>
      <dsp:txXfrm>
        <a:off x="4252937" y="1061168"/>
        <a:ext cx="2893751" cy="169408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9D686-06A9-4EDB-8900-50870D0BB0FD}">
      <dsp:nvSpPr>
        <dsp:cNvPr id="0" name=""/>
        <dsp:cNvSpPr/>
      </dsp:nvSpPr>
      <dsp:spPr>
        <a:xfrm>
          <a:off x="2758" y="463472"/>
          <a:ext cx="1897142" cy="189714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La renta personal disponible</a:t>
          </a:r>
          <a:endParaRPr lang="es-MX" sz="2300" kern="1200" dirty="0"/>
        </a:p>
      </dsp:txBody>
      <dsp:txXfrm>
        <a:off x="280588" y="741302"/>
        <a:ext cx="1341482" cy="1341482"/>
      </dsp:txXfrm>
    </dsp:sp>
    <dsp:sp modelId="{EC928F53-A97D-4ACC-B1D5-FD452378C869}">
      <dsp:nvSpPr>
        <dsp:cNvPr id="0" name=""/>
        <dsp:cNvSpPr/>
      </dsp:nvSpPr>
      <dsp:spPr>
        <a:xfrm>
          <a:off x="2053948" y="861872"/>
          <a:ext cx="1100342" cy="1100342"/>
        </a:xfrm>
        <a:prstGeom prst="mathEqual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2199798" y="1088542"/>
        <a:ext cx="808642" cy="647002"/>
      </dsp:txXfrm>
    </dsp:sp>
    <dsp:sp modelId="{9F275686-3A1D-4CFD-96D6-4511FDF6BB62}">
      <dsp:nvSpPr>
        <dsp:cNvPr id="0" name=""/>
        <dsp:cNvSpPr/>
      </dsp:nvSpPr>
      <dsp:spPr>
        <a:xfrm>
          <a:off x="3308339" y="463472"/>
          <a:ext cx="1897142" cy="1897142"/>
        </a:xfrm>
        <a:prstGeom prst="ellipse">
          <a:avLst/>
        </a:prstGeom>
        <a:solidFill>
          <a:schemeClr val="accent5">
            <a:hueOff val="6718555"/>
            <a:satOff val="9479"/>
            <a:lumOff val="-1176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Producto nacional.</a:t>
          </a:r>
          <a:endParaRPr lang="es-MX" sz="2300" kern="1200" dirty="0"/>
        </a:p>
      </dsp:txBody>
      <dsp:txXfrm>
        <a:off x="3586169" y="741302"/>
        <a:ext cx="1341482" cy="134148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2E6496-9E90-45E9-863E-C56A4AA10E94}">
      <dsp:nvSpPr>
        <dsp:cNvPr id="0" name=""/>
        <dsp:cNvSpPr/>
      </dsp:nvSpPr>
      <dsp:spPr>
        <a:xfrm>
          <a:off x="0" y="479766"/>
          <a:ext cx="3322712" cy="166135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Contratan a tantos trabajadores como deseen al salario vigente</a:t>
          </a:r>
        </a:p>
      </dsp:txBody>
      <dsp:txXfrm>
        <a:off x="48659" y="528425"/>
        <a:ext cx="3225394" cy="156403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42D51F-AF06-4833-88F9-1A9B3C397692}">
      <dsp:nvSpPr>
        <dsp:cNvPr id="0" name=""/>
        <dsp:cNvSpPr/>
      </dsp:nvSpPr>
      <dsp:spPr>
        <a:xfrm>
          <a:off x="1420" y="927458"/>
          <a:ext cx="3029152" cy="181749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Al poderse incrementar la producción sin que se alteren los precios.</a:t>
          </a:r>
        </a:p>
      </dsp:txBody>
      <dsp:txXfrm>
        <a:off x="54652" y="980690"/>
        <a:ext cx="2922688" cy="1711027"/>
      </dsp:txXfrm>
    </dsp:sp>
    <dsp:sp modelId="{D76B8093-88DB-49FC-B5A6-EC9080800627}">
      <dsp:nvSpPr>
        <dsp:cNvPr id="0" name=""/>
        <dsp:cNvSpPr/>
      </dsp:nvSpPr>
      <dsp:spPr>
        <a:xfrm>
          <a:off x="3297138" y="1460589"/>
          <a:ext cx="642180" cy="7512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3297138" y="1610835"/>
        <a:ext cx="449526" cy="450737"/>
      </dsp:txXfrm>
    </dsp:sp>
    <dsp:sp modelId="{0EA3DA86-A479-4362-8E93-1C98A740874B}">
      <dsp:nvSpPr>
        <dsp:cNvPr id="0" name=""/>
        <dsp:cNvSpPr/>
      </dsp:nvSpPr>
      <dsp:spPr>
        <a:xfrm>
          <a:off x="4242234" y="927458"/>
          <a:ext cx="3029152" cy="1817491"/>
        </a:xfrm>
        <a:prstGeom prst="roundRect">
          <a:avLst>
            <a:gd name="adj" fmla="val 1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La demanda agregada determina el nivel de producción.</a:t>
          </a:r>
          <a:endParaRPr lang="es-MX" sz="2400" kern="1200" dirty="0"/>
        </a:p>
      </dsp:txBody>
      <dsp:txXfrm>
        <a:off x="4295466" y="980690"/>
        <a:ext cx="2922688" cy="171102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C6AC5-1154-409E-9D3B-51E7CD2988A2}">
      <dsp:nvSpPr>
        <dsp:cNvPr id="0" name=""/>
        <dsp:cNvSpPr/>
      </dsp:nvSpPr>
      <dsp:spPr>
        <a:xfrm>
          <a:off x="1130343" y="662756"/>
          <a:ext cx="2302716" cy="115135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Política fiscal</a:t>
          </a:r>
          <a:endParaRPr lang="es-MX" sz="3700" kern="1200" dirty="0"/>
        </a:p>
      </dsp:txBody>
      <dsp:txXfrm>
        <a:off x="1164065" y="696478"/>
        <a:ext cx="2235272" cy="1083914"/>
      </dsp:txXfrm>
    </dsp:sp>
    <dsp:sp modelId="{B7AEC667-8AD1-4293-BAD7-464632B1DD60}">
      <dsp:nvSpPr>
        <dsp:cNvPr id="0" name=""/>
        <dsp:cNvSpPr/>
      </dsp:nvSpPr>
      <dsp:spPr>
        <a:xfrm rot="19457599">
          <a:off x="3326443" y="865584"/>
          <a:ext cx="1134321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134321" y="4183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865245" y="879062"/>
        <a:ext cx="56716" cy="56716"/>
      </dsp:txXfrm>
    </dsp:sp>
    <dsp:sp modelId="{DDD75553-1394-4E07-8377-1006EC519BDA}">
      <dsp:nvSpPr>
        <dsp:cNvPr id="0" name=""/>
        <dsp:cNvSpPr/>
      </dsp:nvSpPr>
      <dsp:spPr>
        <a:xfrm>
          <a:off x="4354147" y="725"/>
          <a:ext cx="2302716" cy="115135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Impuestos</a:t>
          </a:r>
          <a:endParaRPr lang="es-MX" sz="3700" kern="1200" dirty="0"/>
        </a:p>
      </dsp:txBody>
      <dsp:txXfrm>
        <a:off x="4387869" y="34447"/>
        <a:ext cx="2235272" cy="1083914"/>
      </dsp:txXfrm>
    </dsp:sp>
    <dsp:sp modelId="{2E674C0E-28F2-4389-8C1A-82C7D060C946}">
      <dsp:nvSpPr>
        <dsp:cNvPr id="0" name=""/>
        <dsp:cNvSpPr/>
      </dsp:nvSpPr>
      <dsp:spPr>
        <a:xfrm rot="2142401">
          <a:off x="3326443" y="1527615"/>
          <a:ext cx="1134321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134321" y="4183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865245" y="1541093"/>
        <a:ext cx="56716" cy="56716"/>
      </dsp:txXfrm>
    </dsp:sp>
    <dsp:sp modelId="{210F57B3-004A-4464-8E5D-AD4BE08B3674}">
      <dsp:nvSpPr>
        <dsp:cNvPr id="0" name=""/>
        <dsp:cNvSpPr/>
      </dsp:nvSpPr>
      <dsp:spPr>
        <a:xfrm>
          <a:off x="4354147" y="1324787"/>
          <a:ext cx="2302716" cy="115135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Gastos del Estado</a:t>
          </a:r>
          <a:endParaRPr lang="es-MX" sz="3700" kern="1200" dirty="0"/>
        </a:p>
      </dsp:txBody>
      <dsp:txXfrm>
        <a:off x="4387869" y="1358509"/>
        <a:ext cx="2235272" cy="10839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1B6F8-3AE9-4355-A39E-2887251329A7}">
      <dsp:nvSpPr>
        <dsp:cNvPr id="0" name=""/>
        <dsp:cNvSpPr/>
      </dsp:nvSpPr>
      <dsp:spPr>
        <a:xfrm>
          <a:off x="0" y="0"/>
          <a:ext cx="5181600" cy="18288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Dejar que los mercados  funcionen y se ajusten librante y que el Estado se mantenga al margen.</a:t>
          </a:r>
        </a:p>
      </dsp:txBody>
      <dsp:txXfrm>
        <a:off x="53564" y="53564"/>
        <a:ext cx="3291392" cy="1721672"/>
      </dsp:txXfrm>
    </dsp:sp>
    <dsp:sp modelId="{49817E48-BC75-4A70-99DB-863CCBC928D5}">
      <dsp:nvSpPr>
        <dsp:cNvPr id="0" name=""/>
        <dsp:cNvSpPr/>
      </dsp:nvSpPr>
      <dsp:spPr>
        <a:xfrm>
          <a:off x="914399" y="2235200"/>
          <a:ext cx="5181600" cy="1828800"/>
        </a:xfrm>
        <a:prstGeom prst="roundRect">
          <a:avLst>
            <a:gd name="adj" fmla="val 1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La flexibilidad y los ajustes del mercado hará que estos se ajusten y se consiga el crecimiento económico.</a:t>
          </a:r>
          <a:endParaRPr lang="es-MX" sz="2200" kern="1200" dirty="0"/>
        </a:p>
      </dsp:txBody>
      <dsp:txXfrm>
        <a:off x="967963" y="2288764"/>
        <a:ext cx="2971352" cy="1721672"/>
      </dsp:txXfrm>
    </dsp:sp>
    <dsp:sp modelId="{AC4D98F1-AE31-499B-B2E2-C07D7201724B}">
      <dsp:nvSpPr>
        <dsp:cNvPr id="0" name=""/>
        <dsp:cNvSpPr/>
      </dsp:nvSpPr>
      <dsp:spPr>
        <a:xfrm>
          <a:off x="3992880" y="1437639"/>
          <a:ext cx="1188720" cy="118872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4260342" y="1437639"/>
        <a:ext cx="653796" cy="8945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A99BCE-29DA-4700-A588-DD9CBB74B1BD}">
      <dsp:nvSpPr>
        <dsp:cNvPr id="0" name=""/>
        <dsp:cNvSpPr/>
      </dsp:nvSpPr>
      <dsp:spPr>
        <a:xfrm rot="16200000">
          <a:off x="-1063873" y="1064617"/>
          <a:ext cx="4064000" cy="1934765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42348" bIns="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Los precios de los bienes son flexibles harán que se igualen su oferta y demanda.</a:t>
          </a:r>
        </a:p>
      </dsp:txBody>
      <dsp:txXfrm rot="5400000">
        <a:off x="744" y="812800"/>
        <a:ext cx="1934765" cy="2438400"/>
      </dsp:txXfrm>
    </dsp:sp>
    <dsp:sp modelId="{F8A1066F-70EB-4922-B16A-49398325604B}">
      <dsp:nvSpPr>
        <dsp:cNvPr id="0" name=""/>
        <dsp:cNvSpPr/>
      </dsp:nvSpPr>
      <dsp:spPr>
        <a:xfrm rot="16200000">
          <a:off x="1016000" y="1064617"/>
          <a:ext cx="4064000" cy="1934765"/>
        </a:xfrm>
        <a:prstGeom prst="flowChartManualOperation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42348" bIns="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Los salarios flexibles harán que se iguale la oferta y demanda de trabajo.</a:t>
          </a:r>
          <a:endParaRPr lang="es-MX" sz="2200" kern="1200" dirty="0"/>
        </a:p>
      </dsp:txBody>
      <dsp:txXfrm rot="5400000">
        <a:off x="2080617" y="812800"/>
        <a:ext cx="1934765" cy="2438400"/>
      </dsp:txXfrm>
    </dsp:sp>
    <dsp:sp modelId="{839B769B-6DA9-4097-AE2B-D331AF41146A}">
      <dsp:nvSpPr>
        <dsp:cNvPr id="0" name=""/>
        <dsp:cNvSpPr/>
      </dsp:nvSpPr>
      <dsp:spPr>
        <a:xfrm rot="16200000">
          <a:off x="3095873" y="1064617"/>
          <a:ext cx="4064000" cy="1934765"/>
        </a:xfrm>
        <a:prstGeom prst="flowChartManualOperation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42348" bIns="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Los tipos de interés flexibles harán que se igualen oferta y demanda de dinero.</a:t>
          </a:r>
          <a:endParaRPr lang="es-MX" sz="2200" kern="1200" dirty="0"/>
        </a:p>
      </dsp:txBody>
      <dsp:txXfrm rot="5400000">
        <a:off x="4160490" y="812800"/>
        <a:ext cx="1934765" cy="24384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CA1E2C-85BC-40C5-8B5B-3907A91E1D4D}">
      <dsp:nvSpPr>
        <dsp:cNvPr id="0" name=""/>
        <dsp:cNvSpPr/>
      </dsp:nvSpPr>
      <dsp:spPr>
        <a:xfrm>
          <a:off x="1190" y="1270297"/>
          <a:ext cx="2539007" cy="152340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Ley de </a:t>
          </a:r>
          <a:r>
            <a:rPr lang="es-MX" sz="2800" kern="1200" dirty="0" err="1" smtClean="0"/>
            <a:t>Say</a:t>
          </a:r>
          <a:endParaRPr lang="es-MX" sz="2800" kern="1200" dirty="0"/>
        </a:p>
      </dsp:txBody>
      <dsp:txXfrm>
        <a:off x="45809" y="1314916"/>
        <a:ext cx="2449769" cy="1434166"/>
      </dsp:txXfrm>
    </dsp:sp>
    <dsp:sp modelId="{96CECDAA-DA6D-4173-9378-983F1D0AB661}">
      <dsp:nvSpPr>
        <dsp:cNvPr id="0" name=""/>
        <dsp:cNvSpPr/>
      </dsp:nvSpPr>
      <dsp:spPr>
        <a:xfrm>
          <a:off x="2794099" y="1717163"/>
          <a:ext cx="538269" cy="6296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2794099" y="1843098"/>
        <a:ext cx="376788" cy="377803"/>
      </dsp:txXfrm>
    </dsp:sp>
    <dsp:sp modelId="{183FE7E0-1A7C-42E2-B796-6AFF7DD184F3}">
      <dsp:nvSpPr>
        <dsp:cNvPr id="0" name=""/>
        <dsp:cNvSpPr/>
      </dsp:nvSpPr>
      <dsp:spPr>
        <a:xfrm>
          <a:off x="3555801" y="1270297"/>
          <a:ext cx="2539007" cy="1523404"/>
        </a:xfrm>
        <a:prstGeom prst="roundRect">
          <a:avLst>
            <a:gd name="adj" fmla="val 1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La oferta crea su propia demanda</a:t>
          </a:r>
          <a:endParaRPr lang="es-MX" sz="2800" kern="1200" dirty="0"/>
        </a:p>
      </dsp:txBody>
      <dsp:txXfrm>
        <a:off x="3600420" y="1314916"/>
        <a:ext cx="2449769" cy="14341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4EE976-78D2-4F8E-81A3-49A67EDE471E}">
      <dsp:nvSpPr>
        <dsp:cNvPr id="0" name=""/>
        <dsp:cNvSpPr/>
      </dsp:nvSpPr>
      <dsp:spPr>
        <a:xfrm>
          <a:off x="930" y="42304"/>
          <a:ext cx="3627685" cy="217661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Los salarios se ajustarán de forma que disminuirán en aquellos sectores o industrias en declive.</a:t>
          </a:r>
        </a:p>
      </dsp:txBody>
      <dsp:txXfrm>
        <a:off x="930" y="42304"/>
        <a:ext cx="3627685" cy="2176611"/>
      </dsp:txXfrm>
    </dsp:sp>
    <dsp:sp modelId="{AD0ACA50-9E1C-4F3E-8BC4-458543A521CE}">
      <dsp:nvSpPr>
        <dsp:cNvPr id="0" name=""/>
        <dsp:cNvSpPr/>
      </dsp:nvSpPr>
      <dsp:spPr>
        <a:xfrm>
          <a:off x="3991384" y="42304"/>
          <a:ext cx="3627685" cy="2176611"/>
        </a:xfrm>
        <a:prstGeom prst="rect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Por lo tanto se regresa al equilibrio en todos los mercados, lo que provocará que se elimine el desempleo.</a:t>
          </a:r>
          <a:endParaRPr lang="es-MX" sz="2800" kern="1200" dirty="0"/>
        </a:p>
      </dsp:txBody>
      <dsp:txXfrm>
        <a:off x="3991384" y="42304"/>
        <a:ext cx="3627685" cy="2176611"/>
      </dsp:txXfrm>
    </dsp:sp>
    <dsp:sp modelId="{B9F09FF6-63EF-45B1-82B7-C22ECA430D6B}">
      <dsp:nvSpPr>
        <dsp:cNvPr id="0" name=""/>
        <dsp:cNvSpPr/>
      </dsp:nvSpPr>
      <dsp:spPr>
        <a:xfrm>
          <a:off x="1996157" y="2581684"/>
          <a:ext cx="3627685" cy="2176611"/>
        </a:xfrm>
        <a:prstGeom prst="rect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Subirán los salarios en aquellas industrias de bienes más demandados.</a:t>
          </a:r>
          <a:endParaRPr lang="es-MX" sz="2800" kern="1200" dirty="0"/>
        </a:p>
      </dsp:txBody>
      <dsp:txXfrm>
        <a:off x="1996157" y="2581684"/>
        <a:ext cx="3627685" cy="21766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14D3AF-54F5-4C93-984A-5BBA4D0B5D05}">
      <dsp:nvSpPr>
        <dsp:cNvPr id="0" name=""/>
        <dsp:cNvSpPr/>
      </dsp:nvSpPr>
      <dsp:spPr>
        <a:xfrm>
          <a:off x="1290153" y="446"/>
          <a:ext cx="2399853" cy="14399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Predominio de la oferta sobre la demanda.</a:t>
          </a:r>
          <a:endParaRPr lang="es-MX" sz="2200" kern="1200" dirty="0"/>
        </a:p>
      </dsp:txBody>
      <dsp:txXfrm>
        <a:off x="1290153" y="446"/>
        <a:ext cx="2399853" cy="1439912"/>
      </dsp:txXfrm>
    </dsp:sp>
    <dsp:sp modelId="{705459CE-DE58-4F0E-B709-177526E61687}">
      <dsp:nvSpPr>
        <dsp:cNvPr id="0" name=""/>
        <dsp:cNvSpPr/>
      </dsp:nvSpPr>
      <dsp:spPr>
        <a:xfrm>
          <a:off x="3929992" y="446"/>
          <a:ext cx="2399853" cy="1439912"/>
        </a:xfrm>
        <a:prstGeom prst="rect">
          <a:avLst/>
        </a:prstGeom>
        <a:solidFill>
          <a:schemeClr val="accent2">
            <a:hueOff val="-5040797"/>
            <a:satOff val="2192"/>
            <a:lumOff val="637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Competencia perfecta en todos los mercados. </a:t>
          </a:r>
          <a:endParaRPr lang="es-MX" sz="2200" kern="1200" dirty="0"/>
        </a:p>
      </dsp:txBody>
      <dsp:txXfrm>
        <a:off x="3929992" y="446"/>
        <a:ext cx="2399853" cy="1439912"/>
      </dsp:txXfrm>
    </dsp:sp>
    <dsp:sp modelId="{25753B5B-7485-4C9A-9A76-F6199137810A}">
      <dsp:nvSpPr>
        <dsp:cNvPr id="0" name=""/>
        <dsp:cNvSpPr/>
      </dsp:nvSpPr>
      <dsp:spPr>
        <a:xfrm>
          <a:off x="1290153" y="1680343"/>
          <a:ext cx="2399853" cy="1439912"/>
        </a:xfrm>
        <a:prstGeom prst="rect">
          <a:avLst/>
        </a:prstGeom>
        <a:solidFill>
          <a:schemeClr val="accent2">
            <a:hueOff val="-10081593"/>
            <a:satOff val="4384"/>
            <a:lumOff val="1275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Precios flexibles.</a:t>
          </a:r>
          <a:endParaRPr lang="es-MX" sz="2200" kern="1200" dirty="0"/>
        </a:p>
      </dsp:txBody>
      <dsp:txXfrm>
        <a:off x="1290153" y="1680343"/>
        <a:ext cx="2399853" cy="1439912"/>
      </dsp:txXfrm>
    </dsp:sp>
    <dsp:sp modelId="{C1AA6D6C-D6CA-434C-A711-37514B7B6D04}">
      <dsp:nvSpPr>
        <dsp:cNvPr id="0" name=""/>
        <dsp:cNvSpPr/>
      </dsp:nvSpPr>
      <dsp:spPr>
        <a:xfrm>
          <a:off x="3929992" y="1680343"/>
          <a:ext cx="2399853" cy="1439912"/>
        </a:xfrm>
        <a:prstGeom prst="rect">
          <a:avLst/>
        </a:prstGeom>
        <a:solidFill>
          <a:schemeClr val="accent2">
            <a:hueOff val="-15122390"/>
            <a:satOff val="6577"/>
            <a:lumOff val="1912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Equilibrio en todos los mercados.</a:t>
          </a:r>
          <a:endParaRPr lang="es-MX" sz="2200" kern="1200" dirty="0"/>
        </a:p>
      </dsp:txBody>
      <dsp:txXfrm>
        <a:off x="3929992" y="1680343"/>
        <a:ext cx="2399853" cy="1439912"/>
      </dsp:txXfrm>
    </dsp:sp>
    <dsp:sp modelId="{1A9A6616-FF7F-4428-A458-42B3005E6130}">
      <dsp:nvSpPr>
        <dsp:cNvPr id="0" name=""/>
        <dsp:cNvSpPr/>
      </dsp:nvSpPr>
      <dsp:spPr>
        <a:xfrm>
          <a:off x="2610073" y="3360241"/>
          <a:ext cx="2399853" cy="1439912"/>
        </a:xfrm>
        <a:prstGeom prst="rect">
          <a:avLst/>
        </a:prstGeom>
        <a:solidFill>
          <a:schemeClr val="accent2">
            <a:hueOff val="-20163186"/>
            <a:satOff val="8769"/>
            <a:lumOff val="255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Situación permanente de pleno empleo de recursos.</a:t>
          </a:r>
          <a:endParaRPr lang="es-MX" sz="2200" kern="1200" dirty="0"/>
        </a:p>
      </dsp:txBody>
      <dsp:txXfrm>
        <a:off x="2610073" y="3360241"/>
        <a:ext cx="2399853" cy="14399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14E74B-F581-4968-A7A3-324544BBC9FA}">
      <dsp:nvSpPr>
        <dsp:cNvPr id="0" name=""/>
        <dsp:cNvSpPr/>
      </dsp:nvSpPr>
      <dsp:spPr>
        <a:xfrm>
          <a:off x="3" y="1488066"/>
          <a:ext cx="2024029" cy="206830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El modelo solo es válido en el corto plazo.</a:t>
          </a:r>
          <a:endParaRPr lang="es-MX" sz="1800" kern="1200" dirty="0"/>
        </a:p>
      </dsp:txBody>
      <dsp:txXfrm>
        <a:off x="59285" y="1547348"/>
        <a:ext cx="1905465" cy="1949741"/>
      </dsp:txXfrm>
    </dsp:sp>
    <dsp:sp modelId="{D55B2C67-40FF-4647-9EA4-7B7182E95A3F}">
      <dsp:nvSpPr>
        <dsp:cNvPr id="0" name=""/>
        <dsp:cNvSpPr/>
      </dsp:nvSpPr>
      <dsp:spPr>
        <a:xfrm rot="41227">
          <a:off x="2228112" y="2288418"/>
          <a:ext cx="432712" cy="5019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228117" y="2388032"/>
        <a:ext cx="302898" cy="301175"/>
      </dsp:txXfrm>
    </dsp:sp>
    <dsp:sp modelId="{85004C63-4949-4F52-A082-9FCD7431315C}">
      <dsp:nvSpPr>
        <dsp:cNvPr id="0" name=""/>
        <dsp:cNvSpPr/>
      </dsp:nvSpPr>
      <dsp:spPr>
        <a:xfrm>
          <a:off x="2840413" y="1522131"/>
          <a:ext cx="2024029" cy="2068305"/>
        </a:xfrm>
        <a:prstGeom prst="roundRect">
          <a:avLst>
            <a:gd name="adj" fmla="val 10000"/>
          </a:avLst>
        </a:prstGeom>
        <a:solidFill>
          <a:schemeClr val="accent2">
            <a:hueOff val="-10081593"/>
            <a:satOff val="4384"/>
            <a:lumOff val="1275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Existencia de rigidez en variables y recursos utilizados</a:t>
          </a:r>
          <a:endParaRPr lang="es-MX" sz="1800" kern="1200" dirty="0"/>
        </a:p>
      </dsp:txBody>
      <dsp:txXfrm>
        <a:off x="2899695" y="1581413"/>
        <a:ext cx="1905465" cy="1949741"/>
      </dsp:txXfrm>
    </dsp:sp>
    <dsp:sp modelId="{681A3C4C-BEF5-420E-936C-7F5343FA5B61}">
      <dsp:nvSpPr>
        <dsp:cNvPr id="0" name=""/>
        <dsp:cNvSpPr/>
      </dsp:nvSpPr>
      <dsp:spPr>
        <a:xfrm>
          <a:off x="5066845" y="2305304"/>
          <a:ext cx="429094" cy="5019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20163186"/>
            <a:satOff val="8769"/>
            <a:lumOff val="255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5066845" y="2405696"/>
        <a:ext cx="300366" cy="301175"/>
      </dsp:txXfrm>
    </dsp:sp>
    <dsp:sp modelId="{29BE4C80-BB10-44FB-9ECF-BF38CC852BAE}">
      <dsp:nvSpPr>
        <dsp:cNvPr id="0" name=""/>
        <dsp:cNvSpPr/>
      </dsp:nvSpPr>
      <dsp:spPr>
        <a:xfrm>
          <a:off x="5674054" y="1522131"/>
          <a:ext cx="2024029" cy="2068305"/>
        </a:xfrm>
        <a:prstGeom prst="roundRect">
          <a:avLst>
            <a:gd name="adj" fmla="val 10000"/>
          </a:avLst>
        </a:prstGeom>
        <a:solidFill>
          <a:schemeClr val="accent2">
            <a:hueOff val="-20163186"/>
            <a:satOff val="8769"/>
            <a:lumOff val="255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Cuando el nivel de producción es inferior al potencial (los precios permanecen estables</a:t>
          </a:r>
          <a:endParaRPr lang="es-MX" sz="1800" kern="1200" dirty="0"/>
        </a:p>
      </dsp:txBody>
      <dsp:txXfrm>
        <a:off x="5733336" y="1581413"/>
        <a:ext cx="1905465" cy="194974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5AB5ED-7A9A-4E7E-B1C0-C3024450AE8E}">
      <dsp:nvSpPr>
        <dsp:cNvPr id="0" name=""/>
        <dsp:cNvSpPr/>
      </dsp:nvSpPr>
      <dsp:spPr>
        <a:xfrm>
          <a:off x="1490" y="1042262"/>
          <a:ext cx="3179111" cy="19074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La función de consumo </a:t>
          </a:r>
          <a:endParaRPr lang="es-MX" sz="2800" kern="1200" dirty="0"/>
        </a:p>
      </dsp:txBody>
      <dsp:txXfrm>
        <a:off x="57358" y="1098130"/>
        <a:ext cx="3067375" cy="1795730"/>
      </dsp:txXfrm>
    </dsp:sp>
    <dsp:sp modelId="{C4087E41-90B7-41BF-BD20-82CBC6B3DB09}">
      <dsp:nvSpPr>
        <dsp:cNvPr id="0" name=""/>
        <dsp:cNvSpPr/>
      </dsp:nvSpPr>
      <dsp:spPr>
        <a:xfrm>
          <a:off x="3460363" y="1601786"/>
          <a:ext cx="673971" cy="7884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3460363" y="1759470"/>
        <a:ext cx="471780" cy="473051"/>
      </dsp:txXfrm>
    </dsp:sp>
    <dsp:sp modelId="{480FD165-905C-4C41-938F-AA73707200DA}">
      <dsp:nvSpPr>
        <dsp:cNvPr id="0" name=""/>
        <dsp:cNvSpPr/>
      </dsp:nvSpPr>
      <dsp:spPr>
        <a:xfrm>
          <a:off x="4452246" y="1042262"/>
          <a:ext cx="3179111" cy="1907466"/>
        </a:xfrm>
        <a:prstGeom prst="roundRect">
          <a:avLst>
            <a:gd name="adj" fmla="val 10000"/>
          </a:avLst>
        </a:prstGeom>
        <a:solidFill>
          <a:schemeClr val="accent5">
            <a:hueOff val="6718555"/>
            <a:satOff val="9479"/>
            <a:lumOff val="-1176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Relación funcional existente entre consumo y renta disponible</a:t>
          </a:r>
          <a:endParaRPr lang="es-MX" sz="2800" kern="1200" dirty="0"/>
        </a:p>
      </dsp:txBody>
      <dsp:txXfrm>
        <a:off x="4508114" y="1098130"/>
        <a:ext cx="3067375" cy="179573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3B4243-021A-4807-B3B0-28DFA5878807}">
      <dsp:nvSpPr>
        <dsp:cNvPr id="0" name=""/>
        <dsp:cNvSpPr/>
      </dsp:nvSpPr>
      <dsp:spPr>
        <a:xfrm>
          <a:off x="-5617729" y="-859990"/>
          <a:ext cx="6688533" cy="6688533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2AA788-33E8-401F-BAE6-C032D96008FD}">
      <dsp:nvSpPr>
        <dsp:cNvPr id="0" name=""/>
        <dsp:cNvSpPr/>
      </dsp:nvSpPr>
      <dsp:spPr>
        <a:xfrm>
          <a:off x="560539" y="381982"/>
          <a:ext cx="7002835" cy="7643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712" tIns="53340" rIns="53340" bIns="5334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En cualquier punto de la recta de 45º, el consumo es exactamente igual a la renta y la familia media no ahorra. </a:t>
          </a:r>
          <a:endParaRPr lang="es-MX" sz="2100" kern="1200" dirty="0"/>
        </a:p>
      </dsp:txBody>
      <dsp:txXfrm>
        <a:off x="560539" y="381982"/>
        <a:ext cx="7002835" cy="764362"/>
      </dsp:txXfrm>
    </dsp:sp>
    <dsp:sp modelId="{A511E2C5-1004-4A4A-A842-A63E4480D05A}">
      <dsp:nvSpPr>
        <dsp:cNvPr id="0" name=""/>
        <dsp:cNvSpPr/>
      </dsp:nvSpPr>
      <dsp:spPr>
        <a:xfrm>
          <a:off x="82813" y="286437"/>
          <a:ext cx="955452" cy="9554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86E9BB-F1D8-4E33-A73D-0DBA7432C700}">
      <dsp:nvSpPr>
        <dsp:cNvPr id="0" name=""/>
        <dsp:cNvSpPr/>
      </dsp:nvSpPr>
      <dsp:spPr>
        <a:xfrm>
          <a:off x="998765" y="1528724"/>
          <a:ext cx="6564609" cy="764362"/>
        </a:xfrm>
        <a:prstGeom prst="rect">
          <a:avLst/>
        </a:prstGeom>
        <a:solidFill>
          <a:schemeClr val="accent3">
            <a:hueOff val="3874869"/>
            <a:satOff val="-12382"/>
            <a:lumOff val="-3137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712" tIns="53340" rIns="53340" bIns="5334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Cuando la función de consumo está por encima de la recta de 45º la familia tiene un ahorro positivo.</a:t>
          </a:r>
          <a:endParaRPr lang="es-MX" sz="2100" kern="1200" dirty="0"/>
        </a:p>
      </dsp:txBody>
      <dsp:txXfrm>
        <a:off x="998765" y="1528724"/>
        <a:ext cx="6564609" cy="764362"/>
      </dsp:txXfrm>
    </dsp:sp>
    <dsp:sp modelId="{A126DFFD-09B2-40BD-8562-4722A24DCC64}">
      <dsp:nvSpPr>
        <dsp:cNvPr id="0" name=""/>
        <dsp:cNvSpPr/>
      </dsp:nvSpPr>
      <dsp:spPr>
        <a:xfrm>
          <a:off x="521039" y="1433178"/>
          <a:ext cx="955452" cy="9554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3874869"/>
              <a:satOff val="-12382"/>
              <a:lumOff val="-3137"/>
              <a:alphaOff val="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BEDD7FD-53F4-4336-99B1-CD7AF496132A}">
      <dsp:nvSpPr>
        <dsp:cNvPr id="0" name=""/>
        <dsp:cNvSpPr/>
      </dsp:nvSpPr>
      <dsp:spPr>
        <a:xfrm>
          <a:off x="998765" y="2675465"/>
          <a:ext cx="6564609" cy="764362"/>
        </a:xfrm>
        <a:prstGeom prst="rect">
          <a:avLst/>
        </a:prstGeom>
        <a:solidFill>
          <a:schemeClr val="accent3">
            <a:hueOff val="7749738"/>
            <a:satOff val="-24763"/>
            <a:lumOff val="-6275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712" tIns="53340" rIns="53340" bIns="5334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Si está por debajo la familia </a:t>
          </a:r>
          <a:r>
            <a:rPr lang="es-MX" sz="2100" kern="1200" dirty="0" err="1" smtClean="0"/>
            <a:t>desahorra</a:t>
          </a:r>
          <a:r>
            <a:rPr lang="es-MX" sz="2100" kern="1200" dirty="0" smtClean="0"/>
            <a:t>.</a:t>
          </a:r>
          <a:endParaRPr lang="es-MX" sz="2100" kern="1200" dirty="0"/>
        </a:p>
      </dsp:txBody>
      <dsp:txXfrm>
        <a:off x="998765" y="2675465"/>
        <a:ext cx="6564609" cy="764362"/>
      </dsp:txXfrm>
    </dsp:sp>
    <dsp:sp modelId="{B96D9FC8-8FC3-40C5-8364-D2AD157369AA}">
      <dsp:nvSpPr>
        <dsp:cNvPr id="0" name=""/>
        <dsp:cNvSpPr/>
      </dsp:nvSpPr>
      <dsp:spPr>
        <a:xfrm>
          <a:off x="521039" y="2579920"/>
          <a:ext cx="955452" cy="9554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7749738"/>
              <a:satOff val="-24763"/>
              <a:lumOff val="-6275"/>
              <a:alphaOff val="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1345E33-0791-4883-8007-6E4FC93AB87C}">
      <dsp:nvSpPr>
        <dsp:cNvPr id="0" name=""/>
        <dsp:cNvSpPr/>
      </dsp:nvSpPr>
      <dsp:spPr>
        <a:xfrm>
          <a:off x="560539" y="3822207"/>
          <a:ext cx="7002835" cy="764362"/>
        </a:xfrm>
        <a:prstGeom prst="rect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712" tIns="53340" rIns="53340" bIns="5334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La cantidad de ahorro o desahorro se mide por la distancia vertical entre la función de consumo y la recta de 45º.</a:t>
          </a:r>
          <a:endParaRPr lang="es-MX" sz="2100" kern="1200" dirty="0"/>
        </a:p>
      </dsp:txBody>
      <dsp:txXfrm>
        <a:off x="560539" y="3822207"/>
        <a:ext cx="7002835" cy="764362"/>
      </dsp:txXfrm>
    </dsp:sp>
    <dsp:sp modelId="{7506C190-F42D-4D8C-864B-1CDC0E723EA7}">
      <dsp:nvSpPr>
        <dsp:cNvPr id="0" name=""/>
        <dsp:cNvSpPr/>
      </dsp:nvSpPr>
      <dsp:spPr>
        <a:xfrm>
          <a:off x="82813" y="3726662"/>
          <a:ext cx="955452" cy="9554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0A16-0270-4E00-BFB6-655CDCA754F3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448B6-CC6B-4CDC-B503-D170622777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5589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F047-F6E2-499B-B75B-05B08ED6093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FD4-4997-4585-9E9A-E53469ECF8A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F047-F6E2-499B-B75B-05B08ED6093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FD4-4997-4585-9E9A-E53469ECF8A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F047-F6E2-499B-B75B-05B08ED6093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FD4-4997-4585-9E9A-E53469ECF8A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F047-F6E2-499B-B75B-05B08ED6093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FD4-4997-4585-9E9A-E53469ECF8A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F047-F6E2-499B-B75B-05B08ED6093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FD4-4997-4585-9E9A-E53469ECF8A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F047-F6E2-499B-B75B-05B08ED6093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FD4-4997-4585-9E9A-E53469ECF8A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F047-F6E2-499B-B75B-05B08ED6093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FD4-4997-4585-9E9A-E53469ECF8A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F047-F6E2-499B-B75B-05B08ED6093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FD4-4997-4585-9E9A-E53469ECF8A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F047-F6E2-499B-B75B-05B08ED6093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FD4-4997-4585-9E9A-E53469ECF8A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F047-F6E2-499B-B75B-05B08ED6093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FD4-4997-4585-9E9A-E53469ECF8A0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F047-F6E2-499B-B75B-05B08ED6093B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59FFD4-4997-4585-9E9A-E53469ECF8A0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459FFD4-4997-4585-9E9A-E53469ECF8A0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DB9F047-F6E2-499B-B75B-05B08ED6093B}" type="datetimeFigureOut">
              <a:rPr lang="es-MX" smtClean="0"/>
              <a:t>28/09/2018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1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33363" y="548680"/>
            <a:ext cx="7739037" cy="22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000" b="1" dirty="0" smtClean="0"/>
              <a:t>Universidad Autónoma del Estado de México</a:t>
            </a:r>
            <a:br>
              <a:rPr lang="es-MX" sz="3000" b="1" dirty="0" smtClean="0"/>
            </a:br>
            <a:r>
              <a:rPr lang="es-MX" sz="3000" b="1" dirty="0" smtClean="0"/>
              <a:t>Facultad de Economía</a:t>
            </a:r>
            <a:r>
              <a:rPr lang="es-MX" sz="3500" dirty="0" smtClean="0"/>
              <a:t/>
            </a:r>
            <a:br>
              <a:rPr lang="es-MX" sz="3500" dirty="0" smtClean="0"/>
            </a:br>
            <a:endParaRPr lang="es-MX" sz="3500" dirty="0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702481" y="2628675"/>
            <a:ext cx="7200800" cy="11262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es-MX" dirty="0" smtClean="0"/>
              <a:t>Unidad de Aprendizaje:</a:t>
            </a:r>
          </a:p>
          <a:p>
            <a:pPr marL="114300" indent="0" algn="ctr">
              <a:buNone/>
            </a:pPr>
            <a:r>
              <a:rPr lang="es-MX" b="1" dirty="0" smtClean="0"/>
              <a:t>Teoría Monetaria y Política Fiscal</a:t>
            </a:r>
          </a:p>
          <a:p>
            <a:pPr marL="114300" indent="0" algn="ctr">
              <a:buNone/>
            </a:pPr>
            <a:r>
              <a:rPr lang="es-MX" dirty="0" smtClean="0"/>
              <a:t>Tema: Modelo Clásico y Modelo Keynesiano</a:t>
            </a:r>
            <a:endParaRPr lang="es-MX" dirty="0"/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2771800" y="4149079"/>
            <a:ext cx="4914508" cy="1126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400" dirty="0" smtClean="0"/>
              <a:t>Por:</a:t>
            </a:r>
          </a:p>
          <a:p>
            <a:pPr algn="r"/>
            <a:r>
              <a:rPr lang="es-MX" sz="2400" dirty="0" smtClean="0"/>
              <a:t>Sandra Ochoa Díaz</a:t>
            </a:r>
            <a:endParaRPr lang="es-MX" sz="2400" dirty="0"/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5138950" y="5445223"/>
            <a:ext cx="3267437" cy="1126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200" dirty="0" smtClean="0"/>
              <a:t>Otoño </a:t>
            </a:r>
            <a:r>
              <a:rPr lang="es-MX" sz="2200" dirty="0" smtClean="0"/>
              <a:t>2018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52095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Justificación de la Ley de </a:t>
            </a:r>
            <a:r>
              <a:rPr lang="es-MX" dirty="0" err="1" smtClean="0"/>
              <a:t>Say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5410944" cy="4781128"/>
          </a:xfrm>
        </p:spPr>
        <p:txBody>
          <a:bodyPr>
            <a:normAutofit/>
          </a:bodyPr>
          <a:lstStyle/>
          <a:p>
            <a:r>
              <a:rPr lang="es-MX" sz="4500" dirty="0" smtClean="0"/>
              <a:t>Mercado de Trabajo:</a:t>
            </a:r>
          </a:p>
          <a:p>
            <a:pPr lvl="1" algn="just"/>
            <a:endParaRPr lang="es-MX" sz="5000" dirty="0" smtClean="0"/>
          </a:p>
          <a:p>
            <a:pPr lvl="1" algn="just"/>
            <a:r>
              <a:rPr lang="es-MX" sz="2700" dirty="0" smtClean="0"/>
              <a:t>Aunque </a:t>
            </a:r>
            <a:r>
              <a:rPr lang="es-MX" sz="2700" dirty="0" smtClean="0"/>
              <a:t>la demanda agregada sea  igual a la oferta agregada, los consumidores pueden desplazar su demanda desde unos sectores a otros (se puede dar un desempleo temporal).</a:t>
            </a:r>
          </a:p>
          <a:p>
            <a:pPr lvl="1" algn="just"/>
            <a:endParaRPr lang="es-MX" dirty="0" smtClean="0"/>
          </a:p>
        </p:txBody>
      </p:sp>
      <p:sp>
        <p:nvSpPr>
          <p:cNvPr id="4" name="AutoShape 2" descr="Resultado de imagen para say economist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say economist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20888"/>
            <a:ext cx="2266118" cy="268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6428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9836092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237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Los precios y la inflación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Para los clásicos el análisis de </a:t>
            </a:r>
            <a:r>
              <a:rPr lang="es-MX" dirty="0" smtClean="0"/>
              <a:t>la </a:t>
            </a:r>
            <a:r>
              <a:rPr lang="es-MX" dirty="0" smtClean="0"/>
              <a:t>inflación se basó en la Teoría Cuantitativa del Dinero.</a:t>
            </a:r>
          </a:p>
          <a:p>
            <a:pPr algn="just"/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70" y="2636912"/>
            <a:ext cx="3001466" cy="2403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30680"/>
            <a:ext cx="2592288" cy="301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Flecha derecha"/>
          <p:cNvSpPr/>
          <p:nvPr/>
        </p:nvSpPr>
        <p:spPr>
          <a:xfrm rot="10800000">
            <a:off x="3995936" y="3501008"/>
            <a:ext cx="1224136" cy="64807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2320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En términos generales, se establece que el nivel general de precios (P) en la economía depende de la oferta de dinero (M).</a:t>
            </a:r>
          </a:p>
          <a:p>
            <a:pPr algn="just"/>
            <a:endParaRPr lang="es-MX" dirty="0"/>
          </a:p>
          <a:p>
            <a:pPr marL="114300" indent="0" algn="ctr">
              <a:buNone/>
            </a:pPr>
            <a:r>
              <a:rPr lang="es-MX" b="1" dirty="0"/>
              <a:t>P=f(M)</a:t>
            </a:r>
          </a:p>
          <a:p>
            <a:pPr algn="just"/>
            <a:r>
              <a:rPr lang="es-MX" dirty="0"/>
              <a:t>Cuanto mayor sea la cantidad de dinero, mayor será el nivel de precios (la inflación se causaría por un incremento de la oferta monetaria).</a:t>
            </a:r>
          </a:p>
          <a:p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5076056" y="5128815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Nota. </a:t>
            </a:r>
            <a:r>
              <a:rPr lang="es-MX" b="1" dirty="0" smtClean="0"/>
              <a:t>TCD</a:t>
            </a:r>
            <a:r>
              <a:rPr lang="es-MX" dirty="0" smtClean="0"/>
              <a:t> es una relación casi directa entre el dinero y los precios.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1962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4546848" cy="5472608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El </a:t>
            </a:r>
            <a:r>
              <a:rPr lang="es-MX" dirty="0"/>
              <a:t>pleno empleo es la situación normal de la economía y no tiene sentido la intervención del Estado vía políticas económicas. </a:t>
            </a:r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/>
              <a:t>E</a:t>
            </a:r>
            <a:r>
              <a:rPr lang="es-MX" dirty="0" smtClean="0"/>
              <a:t>l </a:t>
            </a:r>
            <a:r>
              <a:rPr lang="es-MX" dirty="0"/>
              <a:t>dinero es neutral y sólo incide sobre las variables </a:t>
            </a:r>
            <a:r>
              <a:rPr lang="es-MX" dirty="0" smtClean="0"/>
              <a:t>nominales.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Existencia de competencia perfecta.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095" y="62068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896" y="4725144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Flecha derecha"/>
          <p:cNvSpPr/>
          <p:nvPr/>
        </p:nvSpPr>
        <p:spPr>
          <a:xfrm rot="16200000">
            <a:off x="6098108" y="3206686"/>
            <a:ext cx="93610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Flecha derecha"/>
          <p:cNvSpPr/>
          <p:nvPr/>
        </p:nvSpPr>
        <p:spPr>
          <a:xfrm rot="5400000">
            <a:off x="6602164" y="3827138"/>
            <a:ext cx="93610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1581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Debido a la flexibilidad de los salarios y los precios, se dice que existe pleno empleo de los factores productivos por lo que es innecesaria la intervención del Estado con medidas de política fiscal.</a:t>
            </a:r>
          </a:p>
          <a:p>
            <a:endParaRPr lang="es-MX" dirty="0"/>
          </a:p>
          <a:p>
            <a:r>
              <a:rPr lang="es-MX" dirty="0"/>
              <a:t>El modelo clásico centra su análisis en el largo plazo donde las variables se ajustan.</a:t>
            </a:r>
          </a:p>
          <a:p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509120"/>
            <a:ext cx="5570752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2611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Características del modelo clásico</a:t>
            </a:r>
            <a:endParaRPr lang="es-MX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1138882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9450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052736"/>
            <a:ext cx="7620000" cy="4800600"/>
          </a:xfrm>
        </p:spPr>
        <p:txBody>
          <a:bodyPr/>
          <a:lstStyle/>
          <a:p>
            <a:pPr marL="114300" indent="0" algn="ctr">
              <a:buNone/>
            </a:pPr>
            <a:endParaRPr lang="es-MX" sz="5000" b="1" dirty="0" smtClean="0"/>
          </a:p>
          <a:p>
            <a:pPr marL="114300" indent="0" algn="ctr">
              <a:buNone/>
            </a:pPr>
            <a:endParaRPr lang="es-MX" sz="5000" b="1" dirty="0" smtClean="0"/>
          </a:p>
          <a:p>
            <a:pPr marL="114300" indent="0" algn="ctr">
              <a:buNone/>
            </a:pPr>
            <a:r>
              <a:rPr lang="es-MX" sz="6000" b="1" dirty="0" smtClean="0"/>
              <a:t>Modelo Keynesiano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3848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Modelo Keynesiano o multiplicador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4781128"/>
          </a:xfrm>
        </p:spPr>
        <p:txBody>
          <a:bodyPr/>
          <a:lstStyle/>
          <a:p>
            <a:endParaRPr lang="es-MX" dirty="0" smtClean="0"/>
          </a:p>
          <a:p>
            <a:r>
              <a:rPr lang="es-MX" sz="3000" dirty="0" smtClean="0"/>
              <a:t>Antecedentes</a:t>
            </a:r>
          </a:p>
          <a:p>
            <a:endParaRPr lang="es-MX" sz="3000" dirty="0"/>
          </a:p>
          <a:p>
            <a:r>
              <a:rPr lang="es-MX" sz="3000" dirty="0" smtClean="0"/>
              <a:t>John Maynard Keynes</a:t>
            </a:r>
            <a:endParaRPr lang="es-MX" sz="3000" dirty="0" smtClean="0"/>
          </a:p>
          <a:p>
            <a:pPr marL="114300" indent="0">
              <a:buNone/>
            </a:pPr>
            <a:endParaRPr lang="es-MX" sz="3000" dirty="0" smtClean="0"/>
          </a:p>
          <a:p>
            <a:endParaRPr lang="es-MX" dirty="0"/>
          </a:p>
          <a:p>
            <a:endParaRPr lang="es-MX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72816"/>
            <a:ext cx="3951882" cy="395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4846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Considera </a:t>
            </a:r>
            <a:r>
              <a:rPr lang="es-MX" dirty="0" smtClean="0"/>
              <a:t>el análisis en el corto plazo (2 años).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2478307"/>
              </p:ext>
            </p:extLst>
          </p:nvPr>
        </p:nvGraphicFramePr>
        <p:xfrm>
          <a:off x="467544" y="1628800"/>
          <a:ext cx="770485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8108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Índice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Modelo clásico</a:t>
            </a:r>
          </a:p>
          <a:p>
            <a:r>
              <a:rPr lang="es-MX" dirty="0" smtClean="0"/>
              <a:t>Empleo</a:t>
            </a:r>
          </a:p>
          <a:p>
            <a:r>
              <a:rPr lang="es-MX" dirty="0" smtClean="0"/>
              <a:t>Justificación de la Ley de </a:t>
            </a:r>
            <a:r>
              <a:rPr lang="es-MX" dirty="0" err="1" smtClean="0"/>
              <a:t>Say</a:t>
            </a:r>
            <a:endParaRPr lang="es-MX" dirty="0" smtClean="0"/>
          </a:p>
          <a:p>
            <a:r>
              <a:rPr lang="es-MX" dirty="0" smtClean="0"/>
              <a:t>Precios e inflación</a:t>
            </a:r>
          </a:p>
          <a:p>
            <a:r>
              <a:rPr lang="es-MX" dirty="0" smtClean="0"/>
              <a:t>Características del modelo clásico</a:t>
            </a:r>
          </a:p>
          <a:p>
            <a:r>
              <a:rPr lang="es-MX" dirty="0" smtClean="0"/>
              <a:t>Modelo keynesiano o multiplicador</a:t>
            </a:r>
          </a:p>
          <a:p>
            <a:r>
              <a:rPr lang="es-MX" dirty="0" smtClean="0"/>
              <a:t>Función de consumo</a:t>
            </a:r>
          </a:p>
          <a:p>
            <a:r>
              <a:rPr lang="es-MX" dirty="0" smtClean="0"/>
              <a:t>Función de ahorro</a:t>
            </a:r>
          </a:p>
          <a:p>
            <a:r>
              <a:rPr lang="es-MX" dirty="0" smtClean="0"/>
              <a:t>Supuestos básicos del modelo multiplicador</a:t>
            </a:r>
          </a:p>
          <a:p>
            <a:r>
              <a:rPr lang="es-MX" dirty="0" smtClean="0"/>
              <a:t>La políticas fiscal y el presupuesto público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5300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Función de consumo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Relación entre renta, consumo y ahorro.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39837763"/>
              </p:ext>
            </p:extLst>
          </p:nvPr>
        </p:nvGraphicFramePr>
        <p:xfrm>
          <a:off x="467544" y="1844824"/>
          <a:ext cx="7632848" cy="3991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8415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404664"/>
            <a:ext cx="7681664" cy="5996136"/>
          </a:xfrm>
        </p:spPr>
        <p:txBody>
          <a:bodyPr/>
          <a:lstStyle/>
          <a:p>
            <a:pPr algn="just"/>
            <a:r>
              <a:rPr lang="es-MX" sz="3000" dirty="0" smtClean="0"/>
              <a:t>La </a:t>
            </a:r>
            <a:r>
              <a:rPr lang="es-MX" sz="3000" dirty="0"/>
              <a:t>función de consumo </a:t>
            </a:r>
            <a:r>
              <a:rPr lang="es-MX" sz="3000" dirty="0" smtClean="0"/>
              <a:t>se </a:t>
            </a:r>
            <a:r>
              <a:rPr lang="es-MX" sz="3000" dirty="0"/>
              <a:t>basa en la </a:t>
            </a:r>
            <a:r>
              <a:rPr lang="es-MX" sz="3000" b="1" dirty="0"/>
              <a:t>hipótesis de que existe una relación empírica estable entre el consumo y la renta. </a:t>
            </a:r>
            <a:endParaRPr lang="es-MX" sz="3000" b="1" dirty="0" smtClean="0"/>
          </a:p>
          <a:p>
            <a:pPr algn="just"/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52836385"/>
              </p:ext>
            </p:extLst>
          </p:nvPr>
        </p:nvGraphicFramePr>
        <p:xfrm>
          <a:off x="539552" y="1772816"/>
          <a:ext cx="763284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80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Función de ahorro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/>
          </a:p>
          <a:p>
            <a:pPr algn="just"/>
            <a:r>
              <a:rPr lang="es-MX" dirty="0" smtClean="0"/>
              <a:t>Muestra </a:t>
            </a:r>
            <a:r>
              <a:rPr lang="es-MX" dirty="0"/>
              <a:t>la relación entre el nivel de ahorro y la renta y es la otra cara de la moneda de la función de </a:t>
            </a:r>
            <a:r>
              <a:rPr lang="es-MX" dirty="0" smtClean="0"/>
              <a:t>consumo.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 Los valores de ahorro correspondientes a los distintos niveles de renta se calculan teniendo en cuenta que la suma del consumo y el ahorro es igual a la </a:t>
            </a:r>
            <a:r>
              <a:rPr lang="es-MX" dirty="0" smtClean="0"/>
              <a:t>renta.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21088"/>
            <a:ext cx="3816424" cy="242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1267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1392475"/>
              </p:ext>
            </p:extLst>
          </p:nvPr>
        </p:nvGraphicFramePr>
        <p:xfrm>
          <a:off x="755576" y="198209"/>
          <a:ext cx="7067128" cy="3475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3347864" y="3016647"/>
            <a:ext cx="20807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200" b="1" dirty="0"/>
              <a:t>Despejar ahorro</a:t>
            </a:r>
            <a:endParaRPr lang="es-MX" sz="2200" b="1" dirty="0"/>
          </a:p>
        </p:txBody>
      </p:sp>
      <p:grpSp>
        <p:nvGrpSpPr>
          <p:cNvPr id="7" name="6 Grupo"/>
          <p:cNvGrpSpPr/>
          <p:nvPr/>
        </p:nvGrpSpPr>
        <p:grpSpPr>
          <a:xfrm>
            <a:off x="611560" y="4437112"/>
            <a:ext cx="1575265" cy="1575265"/>
            <a:chOff x="5490673" y="950295"/>
            <a:chExt cx="1575265" cy="1575265"/>
          </a:xfrm>
          <a:scene3d>
            <a:camera prst="orthographicFront"/>
            <a:lightRig rig="flat" dir="t"/>
          </a:scene3d>
        </p:grpSpPr>
        <p:sp>
          <p:nvSpPr>
            <p:cNvPr id="8" name="7 Elipse"/>
            <p:cNvSpPr/>
            <p:nvPr/>
          </p:nvSpPr>
          <p:spPr>
            <a:xfrm>
              <a:off x="5490673" y="950295"/>
              <a:ext cx="1575265" cy="1575265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1624607"/>
                <a:satOff val="-37145"/>
                <a:lumOff val="-9412"/>
                <a:alphaOff val="0"/>
              </a:schemeClr>
            </a:fillRef>
            <a:effectRef idx="2">
              <a:schemeClr val="accent3">
                <a:hueOff val="11624607"/>
                <a:satOff val="-37145"/>
                <a:lumOff val="-941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Elipse 4"/>
            <p:cNvSpPr/>
            <p:nvPr/>
          </p:nvSpPr>
          <p:spPr>
            <a:xfrm>
              <a:off x="5721365" y="1180987"/>
              <a:ext cx="1113881" cy="111388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100" kern="1200" dirty="0" smtClean="0"/>
                <a:t>Renta</a:t>
              </a:r>
              <a:endParaRPr lang="es-MX" sz="2100" kern="1200" dirty="0"/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956130"/>
            <a:ext cx="1164056" cy="612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10 Grupo"/>
          <p:cNvGrpSpPr/>
          <p:nvPr/>
        </p:nvGrpSpPr>
        <p:grpSpPr>
          <a:xfrm>
            <a:off x="3707904" y="4437111"/>
            <a:ext cx="1575265" cy="1575265"/>
            <a:chOff x="1188" y="950295"/>
            <a:chExt cx="1575265" cy="1575265"/>
          </a:xfrm>
          <a:scene3d>
            <a:camera prst="orthographicFront"/>
            <a:lightRig rig="flat" dir="t"/>
          </a:scene3d>
        </p:grpSpPr>
        <p:sp>
          <p:nvSpPr>
            <p:cNvPr id="12" name="11 Elipse"/>
            <p:cNvSpPr/>
            <p:nvPr/>
          </p:nvSpPr>
          <p:spPr>
            <a:xfrm>
              <a:off x="1188" y="950295"/>
              <a:ext cx="1575265" cy="1575265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Elipse 4"/>
            <p:cNvSpPr/>
            <p:nvPr/>
          </p:nvSpPr>
          <p:spPr>
            <a:xfrm>
              <a:off x="231880" y="1180987"/>
              <a:ext cx="1113881" cy="111388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100" kern="1200" dirty="0" smtClean="0"/>
                <a:t>Consumo</a:t>
              </a:r>
              <a:endParaRPr lang="es-MX" sz="2100" kern="1200" dirty="0"/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5604430" y="4767917"/>
            <a:ext cx="913654" cy="913654"/>
            <a:chOff x="4449108" y="1281100"/>
            <a:chExt cx="913654" cy="913654"/>
          </a:xfrm>
          <a:scene3d>
            <a:camera prst="orthographicFront"/>
            <a:lightRig rig="flat" dir="t"/>
          </a:scene3d>
        </p:grpSpPr>
        <p:sp>
          <p:nvSpPr>
            <p:cNvPr id="15" name="14 Igual que"/>
            <p:cNvSpPr/>
            <p:nvPr/>
          </p:nvSpPr>
          <p:spPr>
            <a:xfrm>
              <a:off x="4449108" y="1281100"/>
              <a:ext cx="913654" cy="913654"/>
            </a:xfrm>
            <a:prstGeom prst="mathEqual">
              <a:avLst/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1624607"/>
                <a:satOff val="-37145"/>
                <a:lumOff val="-9412"/>
                <a:alphaOff val="0"/>
              </a:schemeClr>
            </a:fillRef>
            <a:effectRef idx="2">
              <a:schemeClr val="accent3">
                <a:hueOff val="11624607"/>
                <a:satOff val="-37145"/>
                <a:lumOff val="-941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Igual que 4"/>
            <p:cNvSpPr/>
            <p:nvPr/>
          </p:nvSpPr>
          <p:spPr>
            <a:xfrm>
              <a:off x="4570213" y="1469313"/>
              <a:ext cx="671444" cy="537228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1700" kern="1200"/>
            </a:p>
          </p:txBody>
        </p:sp>
      </p:grpSp>
      <p:grpSp>
        <p:nvGrpSpPr>
          <p:cNvPr id="17" name="16 Grupo"/>
          <p:cNvGrpSpPr/>
          <p:nvPr/>
        </p:nvGrpSpPr>
        <p:grpSpPr>
          <a:xfrm>
            <a:off x="6660232" y="4437110"/>
            <a:ext cx="1575265" cy="1575265"/>
            <a:chOff x="2745931" y="950295"/>
            <a:chExt cx="1575265" cy="1575265"/>
          </a:xfrm>
          <a:scene3d>
            <a:camera prst="orthographicFront"/>
            <a:lightRig rig="flat" dir="t"/>
          </a:scene3d>
        </p:grpSpPr>
        <p:sp>
          <p:nvSpPr>
            <p:cNvPr id="18" name="17 Elipse"/>
            <p:cNvSpPr/>
            <p:nvPr/>
          </p:nvSpPr>
          <p:spPr>
            <a:xfrm>
              <a:off x="2745931" y="950295"/>
              <a:ext cx="1575265" cy="1575265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5812304"/>
                <a:satOff val="-18573"/>
                <a:lumOff val="-4706"/>
                <a:alphaOff val="0"/>
              </a:schemeClr>
            </a:fillRef>
            <a:effectRef idx="2">
              <a:schemeClr val="accent3">
                <a:hueOff val="5812304"/>
                <a:satOff val="-18573"/>
                <a:lumOff val="-470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Elipse 4"/>
            <p:cNvSpPr/>
            <p:nvPr/>
          </p:nvSpPr>
          <p:spPr>
            <a:xfrm>
              <a:off x="2976623" y="1180987"/>
              <a:ext cx="1113881" cy="111388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100" kern="1200" dirty="0" smtClean="0"/>
                <a:t>Ahorro</a:t>
              </a:r>
              <a:endParaRPr lang="es-MX" sz="21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56599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Supuestos básicos del modelo del multiplicador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5836069"/>
              </p:ext>
            </p:extLst>
          </p:nvPr>
        </p:nvGraphicFramePr>
        <p:xfrm>
          <a:off x="395536" y="1484784"/>
          <a:ext cx="792088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251520" y="5373216"/>
            <a:ext cx="813690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500" dirty="0" smtClean="0"/>
              <a:t>Se </a:t>
            </a:r>
            <a:r>
              <a:rPr lang="es-MX" sz="2500" dirty="0"/>
              <a:t>elimina la política </a:t>
            </a:r>
            <a:r>
              <a:rPr lang="es-MX" sz="2500" dirty="0" smtClean="0"/>
              <a:t>monetaria.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500" dirty="0" smtClean="0"/>
              <a:t>Supone </a:t>
            </a:r>
            <a:r>
              <a:rPr lang="es-MX" sz="2500" dirty="0"/>
              <a:t>que los mercados financieros no reaccionan a los cambios de la </a:t>
            </a:r>
            <a:r>
              <a:rPr lang="es-MX" sz="2500" dirty="0" smtClean="0"/>
              <a:t>economía (corto plazo).</a:t>
            </a:r>
            <a:endParaRPr lang="es-MX" sz="2500" dirty="0"/>
          </a:p>
        </p:txBody>
      </p:sp>
    </p:spTree>
    <p:extLst>
      <p:ext uri="{BB962C8B-B14F-4D97-AF65-F5344CB8AC3E}">
        <p14:creationId xmlns:p14="http://schemas.microsoft.com/office/powerpoint/2010/main" val="641533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sz="3500" dirty="0" smtClean="0"/>
              <a:t>Equilibrio en el mercado de bienes: economía cerrada y sin sector público</a:t>
            </a:r>
            <a:endParaRPr lang="es-MX" sz="35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Supuestos simplificadores: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308550957"/>
              </p:ext>
            </p:extLst>
          </p:nvPr>
        </p:nvGraphicFramePr>
        <p:xfrm>
          <a:off x="1547664" y="22048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8396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La tarea de las empresas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/>
            <a:endParaRPr lang="es-MX" dirty="0" smtClean="0"/>
          </a:p>
          <a:p>
            <a:pPr lvl="1" algn="just"/>
            <a:endParaRPr lang="es-MX" dirty="0"/>
          </a:p>
          <a:p>
            <a:pPr lvl="1" algn="just"/>
            <a:endParaRPr lang="es-MX" dirty="0" smtClean="0"/>
          </a:p>
          <a:p>
            <a:pPr lvl="1" algn="just"/>
            <a:endParaRPr lang="es-MX" dirty="0"/>
          </a:p>
          <a:p>
            <a:pPr lvl="1" algn="just"/>
            <a:endParaRPr lang="es-MX" dirty="0" smtClean="0"/>
          </a:p>
          <a:p>
            <a:pPr lvl="1" algn="just"/>
            <a:endParaRPr lang="es-MX" dirty="0"/>
          </a:p>
          <a:p>
            <a:pPr lvl="1" algn="just"/>
            <a:endParaRPr lang="es-MX" dirty="0"/>
          </a:p>
          <a:p>
            <a:pPr algn="just"/>
            <a:endParaRPr lang="es-MX" sz="3000" dirty="0" smtClean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151225876"/>
              </p:ext>
            </p:extLst>
          </p:nvPr>
        </p:nvGraphicFramePr>
        <p:xfrm>
          <a:off x="251520" y="260648"/>
          <a:ext cx="720080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641313096"/>
              </p:ext>
            </p:extLst>
          </p:nvPr>
        </p:nvGraphicFramePr>
        <p:xfrm>
          <a:off x="3131840" y="3573016"/>
          <a:ext cx="5208240" cy="282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64754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Supuestos de las empresas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8648105"/>
              </p:ext>
            </p:extLst>
          </p:nvPr>
        </p:nvGraphicFramePr>
        <p:xfrm>
          <a:off x="457200" y="1600200"/>
          <a:ext cx="3322712" cy="2620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4 Grupo"/>
          <p:cNvGrpSpPr/>
          <p:nvPr/>
        </p:nvGrpSpPr>
        <p:grpSpPr>
          <a:xfrm>
            <a:off x="4544822" y="3717032"/>
            <a:ext cx="3337917" cy="2080185"/>
            <a:chOff x="2357065" y="3345730"/>
            <a:chExt cx="2905869" cy="1452934"/>
          </a:xfrm>
        </p:grpSpPr>
        <p:sp>
          <p:nvSpPr>
            <p:cNvPr id="6" name="5 Rectángulo redondeado"/>
            <p:cNvSpPr/>
            <p:nvPr/>
          </p:nvSpPr>
          <p:spPr>
            <a:xfrm>
              <a:off x="2357065" y="3345730"/>
              <a:ext cx="2905869" cy="145293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2399620" y="3388285"/>
              <a:ext cx="2820759" cy="13678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200" kern="1200" dirty="0" smtClean="0"/>
                <a:t>Tienen suficiente capacidad instalada para incrementar la producción sin que se incrementen los costos</a:t>
              </a:r>
              <a:endParaRPr lang="es-MX" sz="2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19303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sz="3000" dirty="0" smtClean="0"/>
          </a:p>
          <a:p>
            <a:pPr algn="just"/>
            <a:endParaRPr lang="es-MX" sz="3000" dirty="0"/>
          </a:p>
          <a:p>
            <a:pPr algn="just"/>
            <a:endParaRPr lang="es-MX" sz="3000" dirty="0" smtClean="0"/>
          </a:p>
          <a:p>
            <a:pPr algn="just"/>
            <a:endParaRPr lang="es-MX" sz="3000" dirty="0"/>
          </a:p>
          <a:p>
            <a:pPr algn="just"/>
            <a:endParaRPr lang="es-MX" sz="3000" dirty="0" smtClean="0"/>
          </a:p>
          <a:p>
            <a:pPr algn="just"/>
            <a:r>
              <a:rPr lang="es-MX" sz="3000" dirty="0" smtClean="0"/>
              <a:t>Se supone que la inversión </a:t>
            </a:r>
            <a:r>
              <a:rPr lang="es-MX" sz="3000" dirty="0"/>
              <a:t>actúa como una variable </a:t>
            </a:r>
            <a:r>
              <a:rPr lang="es-MX" sz="3000" dirty="0" smtClean="0"/>
              <a:t>autónoma (su </a:t>
            </a:r>
            <a:r>
              <a:rPr lang="es-MX" sz="3000" dirty="0"/>
              <a:t>nivel está determinado fuera del </a:t>
            </a:r>
            <a:r>
              <a:rPr lang="es-MX" sz="3000" dirty="0" smtClean="0"/>
              <a:t>modelo). </a:t>
            </a:r>
            <a:endParaRPr lang="es-MX" sz="30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57233737"/>
              </p:ext>
            </p:extLst>
          </p:nvPr>
        </p:nvGraphicFramePr>
        <p:xfrm>
          <a:off x="899592" y="116632"/>
          <a:ext cx="7272808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1126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/>
              <a:t>La política fiscal en el modelo keynesiano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007900"/>
              </p:ext>
            </p:extLst>
          </p:nvPr>
        </p:nvGraphicFramePr>
        <p:xfrm>
          <a:off x="457200" y="1600200"/>
          <a:ext cx="7787208" cy="2476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323528" y="4332514"/>
            <a:ext cx="7920880" cy="1754326"/>
          </a:xfrm>
          <a:prstGeom prst="rect">
            <a:avLst/>
          </a:prstGeom>
          <a:ln w="444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700" dirty="0" smtClean="0"/>
              <a:t>Es </a:t>
            </a:r>
            <a:r>
              <a:rPr lang="es-MX" sz="2700" dirty="0"/>
              <a:t>el </a:t>
            </a:r>
            <a:r>
              <a:rPr lang="es-MX" sz="2700" dirty="0" smtClean="0"/>
              <a:t>estudio de </a:t>
            </a:r>
            <a:r>
              <a:rPr lang="es-MX" sz="2700" dirty="0"/>
              <a:t>la utilización activa de la intervención del </a:t>
            </a:r>
            <a:r>
              <a:rPr lang="es-MX" sz="2700" dirty="0" smtClean="0"/>
              <a:t>Estado para </a:t>
            </a:r>
            <a:r>
              <a:rPr lang="es-MX" sz="2700" dirty="0"/>
              <a:t>incidir en la actividad económica y </a:t>
            </a:r>
            <a:r>
              <a:rPr lang="es-MX" sz="2700" dirty="0" smtClean="0"/>
              <a:t>tratar de </a:t>
            </a:r>
            <a:r>
              <a:rPr lang="es-MX" sz="2700" dirty="0"/>
              <a:t>moderar los ciclos económicos.</a:t>
            </a:r>
          </a:p>
        </p:txBody>
      </p:sp>
    </p:spTree>
    <p:extLst>
      <p:ext uri="{BB962C8B-B14F-4D97-AF65-F5344CB8AC3E}">
        <p14:creationId xmlns:p14="http://schemas.microsoft.com/office/powerpoint/2010/main" val="2482689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Objetivo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sz="3000" dirty="0" smtClean="0"/>
          </a:p>
          <a:p>
            <a:pPr algn="just"/>
            <a:r>
              <a:rPr lang="es-MX" sz="3000" dirty="0" smtClean="0"/>
              <a:t>Dar a conocer de manera general los aportes de la teoría clásica y la teoría keynesiana, en especial su aportes en materia monetaria y fiscal.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1895833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sz="3500" b="1" dirty="0" smtClean="0"/>
              <a:t>La política fiscal y el presupuesto público</a:t>
            </a:r>
            <a:endParaRPr lang="es-MX" sz="35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000" dirty="0" smtClean="0"/>
              <a:t>Presupuesto </a:t>
            </a:r>
            <a:r>
              <a:rPr lang="es-MX" sz="3000" dirty="0"/>
              <a:t>del sector </a:t>
            </a:r>
            <a:r>
              <a:rPr lang="es-MX" sz="3000" dirty="0" smtClean="0"/>
              <a:t>público es una descripción </a:t>
            </a:r>
            <a:r>
              <a:rPr lang="es-MX" sz="3000" dirty="0"/>
              <a:t>de sus planes de gasto y financiación</a:t>
            </a:r>
            <a:r>
              <a:rPr lang="es-MX" sz="3000" dirty="0" smtClean="0"/>
              <a:t>.</a:t>
            </a:r>
          </a:p>
          <a:p>
            <a:pPr algn="just"/>
            <a:endParaRPr lang="es-MX" sz="3000" dirty="0" smtClean="0"/>
          </a:p>
          <a:p>
            <a:pPr lvl="1" algn="just"/>
            <a:r>
              <a:rPr lang="es-MX" sz="2400" dirty="0"/>
              <a:t>Refleja los bienes y servicios que el Estado comprará durante el ejercicio en cuestión, las transferencias que realizará y los ingresos fiscales que obtendrá para hacer frente a los distintos gastos.</a:t>
            </a:r>
          </a:p>
        </p:txBody>
      </p:sp>
    </p:spTree>
    <p:extLst>
      <p:ext uri="{BB962C8B-B14F-4D97-AF65-F5344CB8AC3E}">
        <p14:creationId xmlns:p14="http://schemas.microsoft.com/office/powerpoint/2010/main" val="798173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4709120"/>
          </a:xfrm>
        </p:spPr>
        <p:txBody>
          <a:bodyPr>
            <a:normAutofit/>
          </a:bodyPr>
          <a:lstStyle/>
          <a:p>
            <a:pPr algn="just"/>
            <a:r>
              <a:rPr lang="es-MX" sz="2500" dirty="0"/>
              <a:t>Cuando los ingresos del Estado son superiores a </a:t>
            </a:r>
            <a:r>
              <a:rPr lang="es-MX" sz="2500" dirty="0" smtClean="0"/>
              <a:t>sus gastos </a:t>
            </a:r>
            <a:r>
              <a:rPr lang="es-MX" sz="2500" dirty="0"/>
              <a:t>se habla de superávit presupuestario. </a:t>
            </a:r>
            <a:endParaRPr lang="es-MX" sz="2500" dirty="0" smtClean="0"/>
          </a:p>
          <a:p>
            <a:pPr algn="just"/>
            <a:endParaRPr lang="es-MX" sz="2500" dirty="0" smtClean="0"/>
          </a:p>
          <a:p>
            <a:pPr algn="just"/>
            <a:endParaRPr lang="es-MX" sz="2500" dirty="0" smtClean="0"/>
          </a:p>
          <a:p>
            <a:pPr algn="just"/>
            <a:r>
              <a:rPr lang="es-MX" sz="2500" dirty="0" smtClean="0"/>
              <a:t>Por </a:t>
            </a:r>
            <a:r>
              <a:rPr lang="es-MX" sz="2500" dirty="0"/>
              <a:t>lo general</a:t>
            </a:r>
            <a:r>
              <a:rPr lang="es-MX" sz="2500" dirty="0" smtClean="0"/>
              <a:t>, los </a:t>
            </a:r>
            <a:r>
              <a:rPr lang="es-MX" sz="2500" dirty="0"/>
              <a:t>ingresos públicos no son </a:t>
            </a:r>
            <a:r>
              <a:rPr lang="es-MX" sz="2500" dirty="0" smtClean="0"/>
              <a:t>suficientes para </a:t>
            </a:r>
            <a:r>
              <a:rPr lang="es-MX" sz="2500" dirty="0"/>
              <a:t>cubrir todos los gastos del Estado, por lo que lo </a:t>
            </a:r>
            <a:r>
              <a:rPr lang="es-MX" sz="2500" dirty="0" smtClean="0"/>
              <a:t>normal es encontrar </a:t>
            </a:r>
            <a:r>
              <a:rPr lang="es-MX" sz="2500" dirty="0"/>
              <a:t>el presupuesto público en situación </a:t>
            </a:r>
            <a:r>
              <a:rPr lang="es-MX" sz="2500" dirty="0" smtClean="0"/>
              <a:t>de déficit.</a:t>
            </a:r>
          </a:p>
          <a:p>
            <a:pPr algn="just"/>
            <a:endParaRPr lang="es-MX" sz="2500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585" y="2204864"/>
            <a:ext cx="2216028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7842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5266928" cy="413305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sz="3000" dirty="0"/>
              <a:t>El déficit presupuestario aparece cuando existe una diferencia positiva entre el gasto del Estado y sus ingresos y supone, por tanto, que el Estado gasta más de lo que </a:t>
            </a:r>
            <a:r>
              <a:rPr lang="es-MX" sz="3000" dirty="0" smtClean="0"/>
              <a:t>ingresa.</a:t>
            </a:r>
          </a:p>
          <a:p>
            <a:pPr algn="just"/>
            <a:endParaRPr lang="es-MX" sz="2400" dirty="0"/>
          </a:p>
          <a:p>
            <a:pPr marL="114300" indent="0" algn="just">
              <a:buNone/>
            </a:pPr>
            <a:r>
              <a:rPr lang="es-MX" sz="2400" b="1" dirty="0" smtClean="0"/>
              <a:t>DP= Gastos públicos – ingresos públicos</a:t>
            </a:r>
          </a:p>
          <a:p>
            <a:pPr marL="114300" indent="0" algn="just">
              <a:buNone/>
            </a:pPr>
            <a:r>
              <a:rPr lang="es-MX" sz="2400" b="1" dirty="0" smtClean="0"/>
              <a:t>     = Compras de bienes y servicios – impuestos netos</a:t>
            </a:r>
          </a:p>
          <a:p>
            <a:pPr marL="114300" indent="0" algn="just">
              <a:buNone/>
            </a:pPr>
            <a:endParaRPr lang="es-MX" sz="2400" dirty="0"/>
          </a:p>
          <a:p>
            <a:endParaRPr lang="es-MX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412776"/>
            <a:ext cx="2039119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1107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Financiación del déficit público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¿Es bueno o no el déficit público?</a:t>
            </a:r>
          </a:p>
          <a:p>
            <a:endParaRPr lang="es-MX" dirty="0"/>
          </a:p>
          <a:p>
            <a:pPr marL="114300" indent="0">
              <a:buNone/>
            </a:pPr>
            <a:endParaRPr lang="es-MX" b="1" dirty="0" smtClean="0"/>
          </a:p>
          <a:p>
            <a:pPr marL="114300" indent="0">
              <a:buNone/>
            </a:pPr>
            <a:r>
              <a:rPr lang="es-MX" b="1" dirty="0" smtClean="0"/>
              <a:t>Dos </a:t>
            </a:r>
            <a:r>
              <a:rPr lang="es-MX" b="1" dirty="0" smtClean="0"/>
              <a:t>posturas teóricas</a:t>
            </a:r>
          </a:p>
          <a:p>
            <a:pPr algn="just"/>
            <a:r>
              <a:rPr lang="es-MX" dirty="0" smtClean="0"/>
              <a:t>Problemas </a:t>
            </a:r>
            <a:r>
              <a:rPr lang="es-MX" dirty="0"/>
              <a:t>derivados de </a:t>
            </a:r>
            <a:r>
              <a:rPr lang="es-MX" dirty="0" smtClean="0"/>
              <a:t>la financiación </a:t>
            </a:r>
            <a:r>
              <a:rPr lang="es-MX" dirty="0"/>
              <a:t>del </a:t>
            </a:r>
            <a:r>
              <a:rPr lang="es-MX" b="1" dirty="0"/>
              <a:t>déficit público </a:t>
            </a:r>
            <a:r>
              <a:rPr lang="es-MX" dirty="0"/>
              <a:t>y a que las rigideces </a:t>
            </a:r>
            <a:r>
              <a:rPr lang="es-MX" dirty="0" smtClean="0"/>
              <a:t>institucionales limitan </a:t>
            </a:r>
            <a:r>
              <a:rPr lang="es-MX" dirty="0"/>
              <a:t>la política fiscal como instrumento </a:t>
            </a:r>
            <a:r>
              <a:rPr lang="es-MX" dirty="0" smtClean="0"/>
              <a:t>para estabilizar </a:t>
            </a:r>
            <a:r>
              <a:rPr lang="es-MX" dirty="0"/>
              <a:t>la actividad económica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marL="114300" indent="0" algn="just">
              <a:buNone/>
            </a:pPr>
            <a:endParaRPr lang="es-MX" sz="3200" b="1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011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Clásicos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494508"/>
            <a:ext cx="4248472" cy="3165127"/>
          </a:xfrm>
        </p:spPr>
        <p:txBody>
          <a:bodyPr>
            <a:normAutofit/>
          </a:bodyPr>
          <a:lstStyle/>
          <a:p>
            <a:pPr algn="just"/>
            <a:r>
              <a:rPr lang="es-MX" sz="3000" dirty="0"/>
              <a:t>Defienden que el gasto público se limite lo máximo posible y que el </a:t>
            </a:r>
            <a:r>
              <a:rPr lang="es-MX" sz="3000" b="1" dirty="0"/>
              <a:t>presupuesto se mantenga equilibrado anualmente</a:t>
            </a:r>
            <a:r>
              <a:rPr lang="es-MX" sz="3000" dirty="0" smtClean="0"/>
              <a:t>.</a:t>
            </a:r>
            <a:endParaRPr lang="es-MX" sz="30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258127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495" y="4077072"/>
            <a:ext cx="22764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8023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sz="4800" b="1" dirty="0"/>
              <a:t>Keynesianos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000" dirty="0" smtClean="0"/>
              <a:t>Coinciden </a:t>
            </a:r>
            <a:r>
              <a:rPr lang="es-MX" sz="3000" dirty="0"/>
              <a:t>con </a:t>
            </a:r>
            <a:r>
              <a:rPr lang="es-MX" sz="3000" dirty="0" smtClean="0"/>
              <a:t>los monetaristas </a:t>
            </a:r>
            <a:r>
              <a:rPr lang="es-MX" sz="3000" dirty="0"/>
              <a:t>en que el presupuesto debe equilibrarse, </a:t>
            </a:r>
            <a:r>
              <a:rPr lang="es-MX" sz="3000" dirty="0" smtClean="0"/>
              <a:t>pero no </a:t>
            </a:r>
            <a:r>
              <a:rPr lang="es-MX" sz="3000" dirty="0"/>
              <a:t>anualmente, sino a lo largo de todo el </a:t>
            </a:r>
            <a:r>
              <a:rPr lang="es-MX" sz="3000" dirty="0" smtClean="0"/>
              <a:t>ciclo.</a:t>
            </a:r>
          </a:p>
          <a:p>
            <a:pPr algn="just"/>
            <a:endParaRPr lang="es-MX" sz="3000" dirty="0" smtClean="0"/>
          </a:p>
          <a:p>
            <a:pPr lvl="1" algn="just"/>
            <a:r>
              <a:rPr lang="es-MX" sz="2500" dirty="0" smtClean="0"/>
              <a:t>Aceptan que </a:t>
            </a:r>
            <a:r>
              <a:rPr lang="es-MX" sz="2500" dirty="0"/>
              <a:t>durante las recesiones se incurra en déficit temporales</a:t>
            </a:r>
            <a:r>
              <a:rPr lang="es-MX" sz="2500" dirty="0" smtClean="0"/>
              <a:t>, que </a:t>
            </a:r>
            <a:r>
              <a:rPr lang="es-MX" sz="2500" dirty="0"/>
              <a:t>posteriormente serán compensados por </a:t>
            </a:r>
            <a:r>
              <a:rPr lang="es-MX" sz="2500" dirty="0" smtClean="0"/>
              <a:t>superávit en </a:t>
            </a:r>
            <a:r>
              <a:rPr lang="es-MX" sz="2500" dirty="0"/>
              <a:t>las fases alcistas del ciclo</a:t>
            </a:r>
            <a:r>
              <a:rPr lang="es-MX" sz="2500" dirty="0" smtClean="0"/>
              <a:t>.</a:t>
            </a:r>
          </a:p>
          <a:p>
            <a:pPr lvl="1" algn="just"/>
            <a:endParaRPr lang="es-MX" dirty="0"/>
          </a:p>
          <a:p>
            <a:pPr lvl="1"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08564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052736"/>
            <a:ext cx="7620000" cy="480060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endParaRPr lang="es-MX" sz="5000" b="1" dirty="0" smtClean="0"/>
          </a:p>
          <a:p>
            <a:pPr marL="114300" indent="0" algn="ctr">
              <a:buNone/>
            </a:pPr>
            <a:endParaRPr lang="es-MX" sz="5000" b="1" dirty="0"/>
          </a:p>
          <a:p>
            <a:pPr marL="114300" indent="0" algn="ctr">
              <a:buNone/>
            </a:pPr>
            <a:r>
              <a:rPr lang="es-MX" sz="8000" b="1" dirty="0" smtClean="0"/>
              <a:t>Modelo Clásico</a:t>
            </a:r>
            <a:endParaRPr lang="es-MX" sz="8000" b="1" dirty="0"/>
          </a:p>
        </p:txBody>
      </p:sp>
    </p:spTree>
    <p:extLst>
      <p:ext uri="{BB962C8B-B14F-4D97-AF65-F5344CB8AC3E}">
        <p14:creationId xmlns:p14="http://schemas.microsoft.com/office/powerpoint/2010/main" val="2256276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Modelo </a:t>
            </a:r>
            <a:r>
              <a:rPr lang="es-MX" dirty="0" smtClean="0"/>
              <a:t>Clásico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Economistas clásicos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Visión pesimista el crecimiento a largo plazo.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Los gobiernos interferían en el funcionamiento de los mercados lo que ocasionaba </a:t>
            </a:r>
            <a:r>
              <a:rPr lang="es-MX" dirty="0"/>
              <a:t>l</a:t>
            </a:r>
            <a:r>
              <a:rPr lang="es-MX" dirty="0" smtClean="0"/>
              <a:t>a distorsión en la economía.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660566523"/>
              </p:ext>
            </p:extLst>
          </p:nvPr>
        </p:nvGraphicFramePr>
        <p:xfrm>
          <a:off x="1115616" y="692696"/>
          <a:ext cx="669674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8819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764704"/>
            <a:ext cx="7620000" cy="4800600"/>
          </a:xfrm>
        </p:spPr>
        <p:txBody>
          <a:bodyPr/>
          <a:lstStyle/>
          <a:p>
            <a:pPr algn="just"/>
            <a:r>
              <a:rPr lang="es-MX" dirty="0"/>
              <a:t>Defendían las premisas del laissez-faire (dejar hacer</a:t>
            </a:r>
            <a:r>
              <a:rPr lang="es-MX" dirty="0" smtClean="0"/>
              <a:t>).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51329913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1357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Empleo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En el largo plazo la economía conseguiría crecer en una situación de pleno empleo.</a:t>
            </a:r>
          </a:p>
          <a:p>
            <a:pPr lvl="1" algn="just"/>
            <a:endParaRPr lang="es-MX" dirty="0" smtClean="0"/>
          </a:p>
          <a:p>
            <a:endParaRPr lang="es-MX" dirty="0"/>
          </a:p>
        </p:txBody>
      </p:sp>
      <p:pic>
        <p:nvPicPr>
          <p:cNvPr id="1026" name="Picture 2" descr="Resultado de imagen para emp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03747"/>
            <a:ext cx="3512691" cy="352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597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548680"/>
            <a:ext cx="7620000" cy="4800600"/>
          </a:xfrm>
        </p:spPr>
        <p:txBody>
          <a:bodyPr/>
          <a:lstStyle/>
          <a:p>
            <a:r>
              <a:rPr lang="es-MX" dirty="0"/>
              <a:t>Los mercados son flexibles (todos los mercados se ajustan).</a:t>
            </a:r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2236295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9578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500" dirty="0" smtClean="0"/>
              <a:t>Los mercados equilibrados cumplen con la Ley </a:t>
            </a:r>
            <a:r>
              <a:rPr lang="es-MX" sz="2500" dirty="0" err="1" smtClean="0"/>
              <a:t>Say</a:t>
            </a:r>
            <a:r>
              <a:rPr lang="es-MX" sz="2500" dirty="0" smtClean="0"/>
              <a:t>.</a:t>
            </a:r>
          </a:p>
          <a:p>
            <a:pPr algn="just"/>
            <a:endParaRPr lang="es-MX" sz="2500" dirty="0"/>
          </a:p>
          <a:p>
            <a:pPr algn="just"/>
            <a:r>
              <a:rPr lang="es-MX" sz="2500" dirty="0" smtClean="0"/>
              <a:t>La producción de bienes y servicios generaría rentas suficientes para garantizar que los bienes se venderían y que lo por lo tanto un empleo prolongado no sería posible.</a:t>
            </a:r>
          </a:p>
          <a:p>
            <a:pPr algn="just"/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 </a:t>
            </a:r>
          </a:p>
          <a:p>
            <a:pPr algn="just"/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962111818"/>
              </p:ext>
            </p:extLst>
          </p:nvPr>
        </p:nvGraphicFramePr>
        <p:xfrm>
          <a:off x="1547664" y="3429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849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4355</TotalTime>
  <Words>1341</Words>
  <Application>Microsoft Office PowerPoint</Application>
  <PresentationFormat>Presentación en pantalla (4:3)</PresentationFormat>
  <Paragraphs>197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Adyacencia</vt:lpstr>
      <vt:lpstr>Presentación de PowerPoint</vt:lpstr>
      <vt:lpstr>Índice</vt:lpstr>
      <vt:lpstr>Objetivo</vt:lpstr>
      <vt:lpstr>Presentación de PowerPoint</vt:lpstr>
      <vt:lpstr>Modelo Clásico</vt:lpstr>
      <vt:lpstr>Presentación de PowerPoint</vt:lpstr>
      <vt:lpstr>Empleo</vt:lpstr>
      <vt:lpstr>Presentación de PowerPoint</vt:lpstr>
      <vt:lpstr>Presentación de PowerPoint</vt:lpstr>
      <vt:lpstr>Justificación de la Ley de Say</vt:lpstr>
      <vt:lpstr>Presentación de PowerPoint</vt:lpstr>
      <vt:lpstr>Los precios y la inflación</vt:lpstr>
      <vt:lpstr>Presentación de PowerPoint</vt:lpstr>
      <vt:lpstr>Presentación de PowerPoint</vt:lpstr>
      <vt:lpstr>Presentación de PowerPoint</vt:lpstr>
      <vt:lpstr>Características del modelo clásico</vt:lpstr>
      <vt:lpstr>Presentación de PowerPoint</vt:lpstr>
      <vt:lpstr>Modelo Keynesiano o multiplicador</vt:lpstr>
      <vt:lpstr>Presentación de PowerPoint</vt:lpstr>
      <vt:lpstr>Función de consumo</vt:lpstr>
      <vt:lpstr>Presentación de PowerPoint</vt:lpstr>
      <vt:lpstr>Función de ahorro</vt:lpstr>
      <vt:lpstr>Presentación de PowerPoint</vt:lpstr>
      <vt:lpstr>Supuestos básicos del modelo del multiplicador</vt:lpstr>
      <vt:lpstr>Equilibrio en el mercado de bienes: economía cerrada y sin sector público</vt:lpstr>
      <vt:lpstr>La tarea de las empresas</vt:lpstr>
      <vt:lpstr>Supuestos de las empresas</vt:lpstr>
      <vt:lpstr>Presentación de PowerPoint</vt:lpstr>
      <vt:lpstr>La política fiscal en el modelo keynesiano</vt:lpstr>
      <vt:lpstr>La política fiscal y el presupuesto público</vt:lpstr>
      <vt:lpstr>Presentación de PowerPoint</vt:lpstr>
      <vt:lpstr>Presentación de PowerPoint</vt:lpstr>
      <vt:lpstr>Financiación del déficit público</vt:lpstr>
      <vt:lpstr>Clásicos</vt:lpstr>
      <vt:lpstr>Keynesianos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II. La monetaria y fiscal: principales aportaciones</dc:title>
  <dc:creator>omx119</dc:creator>
  <cp:lastModifiedBy>omx119</cp:lastModifiedBy>
  <cp:revision>192</cp:revision>
  <dcterms:created xsi:type="dcterms:W3CDTF">2017-08-10T18:24:25Z</dcterms:created>
  <dcterms:modified xsi:type="dcterms:W3CDTF">2018-09-29T03:14:33Z</dcterms:modified>
</cp:coreProperties>
</file>