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11" r:id="rId3"/>
    <p:sldId id="312" r:id="rId4"/>
    <p:sldId id="314" r:id="rId5"/>
    <p:sldId id="288" r:id="rId6"/>
    <p:sldId id="258" r:id="rId7"/>
    <p:sldId id="259" r:id="rId8"/>
    <p:sldId id="260" r:id="rId9"/>
    <p:sldId id="289" r:id="rId10"/>
    <p:sldId id="262" r:id="rId11"/>
    <p:sldId id="263" r:id="rId12"/>
    <p:sldId id="264" r:id="rId13"/>
    <p:sldId id="315" r:id="rId14"/>
    <p:sldId id="291" r:id="rId15"/>
    <p:sldId id="316" r:id="rId16"/>
    <p:sldId id="292" r:id="rId17"/>
    <p:sldId id="295" r:id="rId18"/>
    <p:sldId id="296" r:id="rId19"/>
    <p:sldId id="297" r:id="rId20"/>
    <p:sldId id="298" r:id="rId21"/>
    <p:sldId id="299" r:id="rId22"/>
    <p:sldId id="302" r:id="rId23"/>
    <p:sldId id="303" r:id="rId24"/>
    <p:sldId id="310" r:id="rId25"/>
    <p:sldId id="305" r:id="rId26"/>
    <p:sldId id="308" r:id="rId27"/>
    <p:sldId id="319" r:id="rId28"/>
    <p:sldId id="317" r:id="rId29"/>
    <p:sldId id="294" r:id="rId30"/>
    <p:sldId id="306" r:id="rId3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9110" autoAdjust="0"/>
  </p:normalViewPr>
  <p:slideViewPr>
    <p:cSldViewPr snapToGrid="0">
      <p:cViewPr>
        <p:scale>
          <a:sx n="75" d="100"/>
          <a:sy n="75" d="100"/>
        </p:scale>
        <p:origin x="-528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032B1F-FCC8-4C14-A92E-EB54C2014903}" type="doc">
      <dgm:prSet loTypeId="urn:microsoft.com/office/officeart/2005/8/layout/process1" loCatId="process" qsTypeId="urn:microsoft.com/office/officeart/2005/8/quickstyle/3d1" qsCatId="3D" csTypeId="urn:microsoft.com/office/officeart/2005/8/colors/colorful4" csCatId="colorful" phldr="1"/>
      <dgm:spPr/>
    </dgm:pt>
    <dgm:pt modelId="{5AED0CCA-17A0-49B2-AEC3-F108CFA11C7D}">
      <dgm:prSet phldrT="[Texto]"/>
      <dgm:spPr/>
      <dgm:t>
        <a:bodyPr/>
        <a:lstStyle/>
        <a:p>
          <a:r>
            <a:rPr lang="es-MX" dirty="0" smtClean="0"/>
            <a:t>Bien jurídico sancionado normativamente por una comunidad social.</a:t>
          </a:r>
        </a:p>
      </dgm:t>
    </dgm:pt>
    <dgm:pt modelId="{E7775156-392D-4D18-8909-DC911518157F}" type="parTrans" cxnId="{1A5985D2-BC88-47EE-B384-2ABE3739EEC1}">
      <dgm:prSet/>
      <dgm:spPr/>
      <dgm:t>
        <a:bodyPr/>
        <a:lstStyle/>
        <a:p>
          <a:endParaRPr lang="es-MX"/>
        </a:p>
      </dgm:t>
    </dgm:pt>
    <dgm:pt modelId="{6F9CB078-A6C5-41DD-BC27-E52CC438654D}" type="sibTrans" cxnId="{1A5985D2-BC88-47EE-B384-2ABE3739EEC1}">
      <dgm:prSet/>
      <dgm:spPr/>
      <dgm:t>
        <a:bodyPr/>
        <a:lstStyle/>
        <a:p>
          <a:endParaRPr lang="es-MX"/>
        </a:p>
      </dgm:t>
    </dgm:pt>
    <dgm:pt modelId="{47A07BC7-6E21-4E7C-AB4F-1F24BFED1593}">
      <dgm:prSet phldrT="[Texto]"/>
      <dgm:spPr/>
      <dgm:t>
        <a:bodyPr/>
        <a:lstStyle/>
        <a:p>
          <a:r>
            <a:rPr lang="es-MX" dirty="0" smtClean="0"/>
            <a:t>Moneda que se intercambia, como una unidad de cuenta con poder adquisitivo y de pago en las relaciones patrimoniales.</a:t>
          </a:r>
          <a:endParaRPr lang="es-MX" dirty="0"/>
        </a:p>
      </dgm:t>
    </dgm:pt>
    <dgm:pt modelId="{52A43692-8C12-4840-9D55-9DE0D42B08E6}" type="parTrans" cxnId="{7BC26676-3088-4842-9965-CC514F494426}">
      <dgm:prSet/>
      <dgm:spPr/>
      <dgm:t>
        <a:bodyPr/>
        <a:lstStyle/>
        <a:p>
          <a:endParaRPr lang="es-MX"/>
        </a:p>
      </dgm:t>
    </dgm:pt>
    <dgm:pt modelId="{72400478-19DE-4F0E-BFF5-AAF538BC62AE}" type="sibTrans" cxnId="{7BC26676-3088-4842-9965-CC514F494426}">
      <dgm:prSet/>
      <dgm:spPr/>
      <dgm:t>
        <a:bodyPr/>
        <a:lstStyle/>
        <a:p>
          <a:endParaRPr lang="es-MX"/>
        </a:p>
      </dgm:t>
    </dgm:pt>
    <dgm:pt modelId="{58885EBA-21D1-4722-ACEF-2A545B68D0FB}" type="pres">
      <dgm:prSet presAssocID="{E1032B1F-FCC8-4C14-A92E-EB54C2014903}" presName="Name0" presStyleCnt="0">
        <dgm:presLayoutVars>
          <dgm:dir/>
          <dgm:resizeHandles val="exact"/>
        </dgm:presLayoutVars>
      </dgm:prSet>
      <dgm:spPr/>
    </dgm:pt>
    <dgm:pt modelId="{F21E117B-679E-4E7A-B476-516E28E2E101}" type="pres">
      <dgm:prSet presAssocID="{5AED0CCA-17A0-49B2-AEC3-F108CFA11C7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50EA37-2242-43B2-8059-64D1D0B71CBD}" type="pres">
      <dgm:prSet presAssocID="{6F9CB078-A6C5-41DD-BC27-E52CC438654D}" presName="sibTrans" presStyleLbl="sibTrans2D1" presStyleIdx="0" presStyleCnt="1"/>
      <dgm:spPr/>
      <dgm:t>
        <a:bodyPr/>
        <a:lstStyle/>
        <a:p>
          <a:endParaRPr lang="es-MX"/>
        </a:p>
      </dgm:t>
    </dgm:pt>
    <dgm:pt modelId="{0714A2E8-33A5-47C6-9C89-C1A4DD5D7145}" type="pres">
      <dgm:prSet presAssocID="{6F9CB078-A6C5-41DD-BC27-E52CC438654D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FFCDC7E2-46D3-4F35-B64C-C9252D30914E}" type="pres">
      <dgm:prSet presAssocID="{47A07BC7-6E21-4E7C-AB4F-1F24BFED159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BC26676-3088-4842-9965-CC514F494426}" srcId="{E1032B1F-FCC8-4C14-A92E-EB54C2014903}" destId="{47A07BC7-6E21-4E7C-AB4F-1F24BFED1593}" srcOrd="1" destOrd="0" parTransId="{52A43692-8C12-4840-9D55-9DE0D42B08E6}" sibTransId="{72400478-19DE-4F0E-BFF5-AAF538BC62AE}"/>
    <dgm:cxn modelId="{1A5985D2-BC88-47EE-B384-2ABE3739EEC1}" srcId="{E1032B1F-FCC8-4C14-A92E-EB54C2014903}" destId="{5AED0CCA-17A0-49B2-AEC3-F108CFA11C7D}" srcOrd="0" destOrd="0" parTransId="{E7775156-392D-4D18-8909-DC911518157F}" sibTransId="{6F9CB078-A6C5-41DD-BC27-E52CC438654D}"/>
    <dgm:cxn modelId="{D3EF63EA-4013-446A-AAB8-BC35FC6B3526}" type="presOf" srcId="{6F9CB078-A6C5-41DD-BC27-E52CC438654D}" destId="{6750EA37-2242-43B2-8059-64D1D0B71CBD}" srcOrd="0" destOrd="0" presId="urn:microsoft.com/office/officeart/2005/8/layout/process1"/>
    <dgm:cxn modelId="{581D1384-77C8-4C32-87BF-2F43D283303F}" type="presOf" srcId="{5AED0CCA-17A0-49B2-AEC3-F108CFA11C7D}" destId="{F21E117B-679E-4E7A-B476-516E28E2E101}" srcOrd="0" destOrd="0" presId="urn:microsoft.com/office/officeart/2005/8/layout/process1"/>
    <dgm:cxn modelId="{D1C94044-DAF4-44A2-B983-1A9C5B6C5430}" type="presOf" srcId="{6F9CB078-A6C5-41DD-BC27-E52CC438654D}" destId="{0714A2E8-33A5-47C6-9C89-C1A4DD5D7145}" srcOrd="1" destOrd="0" presId="urn:microsoft.com/office/officeart/2005/8/layout/process1"/>
    <dgm:cxn modelId="{43B63C92-E2AE-49AB-A802-AEF8E334D98E}" type="presOf" srcId="{47A07BC7-6E21-4E7C-AB4F-1F24BFED1593}" destId="{FFCDC7E2-46D3-4F35-B64C-C9252D30914E}" srcOrd="0" destOrd="0" presId="urn:microsoft.com/office/officeart/2005/8/layout/process1"/>
    <dgm:cxn modelId="{7D4120D9-6708-43D6-A42F-CAF513860B0F}" type="presOf" srcId="{E1032B1F-FCC8-4C14-A92E-EB54C2014903}" destId="{58885EBA-21D1-4722-ACEF-2A545B68D0FB}" srcOrd="0" destOrd="0" presId="urn:microsoft.com/office/officeart/2005/8/layout/process1"/>
    <dgm:cxn modelId="{1D5178A5-8938-4C98-80F7-22FC287107D2}" type="presParOf" srcId="{58885EBA-21D1-4722-ACEF-2A545B68D0FB}" destId="{F21E117B-679E-4E7A-B476-516E28E2E101}" srcOrd="0" destOrd="0" presId="urn:microsoft.com/office/officeart/2005/8/layout/process1"/>
    <dgm:cxn modelId="{B0A9CDF1-5DAB-493D-A81A-374BE7CE3699}" type="presParOf" srcId="{58885EBA-21D1-4722-ACEF-2A545B68D0FB}" destId="{6750EA37-2242-43B2-8059-64D1D0B71CBD}" srcOrd="1" destOrd="0" presId="urn:microsoft.com/office/officeart/2005/8/layout/process1"/>
    <dgm:cxn modelId="{A7063E76-B9B5-4DB8-AE61-A5A6370CD1BB}" type="presParOf" srcId="{6750EA37-2242-43B2-8059-64D1D0B71CBD}" destId="{0714A2E8-33A5-47C6-9C89-C1A4DD5D7145}" srcOrd="0" destOrd="0" presId="urn:microsoft.com/office/officeart/2005/8/layout/process1"/>
    <dgm:cxn modelId="{6A2C53DE-D8FC-48B1-8E71-22E05F228CFD}" type="presParOf" srcId="{58885EBA-21D1-4722-ACEF-2A545B68D0FB}" destId="{FFCDC7E2-46D3-4F35-B64C-C9252D30914E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8E846B-AB0A-4312-84FE-2CBC309CBA93}" type="doc">
      <dgm:prSet loTypeId="urn:microsoft.com/office/officeart/2005/8/layout/StepDownProcess" loCatId="process" qsTypeId="urn:microsoft.com/office/officeart/2005/8/quickstyle/3d1" qsCatId="3D" csTypeId="urn:microsoft.com/office/officeart/2005/8/colors/colorful5" csCatId="colorful" phldr="1"/>
      <dgm:spPr/>
    </dgm:pt>
    <dgm:pt modelId="{AD8A4879-CB66-4EA9-B249-D4D8B7058B17}">
      <dgm:prSet phldrT="[Texto]"/>
      <dgm:spPr/>
      <dgm:t>
        <a:bodyPr/>
        <a:lstStyle/>
        <a:p>
          <a:r>
            <a:rPr lang="es-MX" dirty="0" smtClean="0"/>
            <a:t>El dinero es el único bien que permite realizar compras futuras en el momento deseado.</a:t>
          </a:r>
          <a:endParaRPr lang="es-MX" dirty="0"/>
        </a:p>
      </dgm:t>
    </dgm:pt>
    <dgm:pt modelId="{FEFD7B08-3BB1-4A98-BCBE-BFA47DFE4326}" type="parTrans" cxnId="{265E74FD-0FF1-4E6B-B98A-974AE47085A1}">
      <dgm:prSet/>
      <dgm:spPr/>
      <dgm:t>
        <a:bodyPr/>
        <a:lstStyle/>
        <a:p>
          <a:endParaRPr lang="es-MX"/>
        </a:p>
      </dgm:t>
    </dgm:pt>
    <dgm:pt modelId="{318B99FE-DB39-4E68-9EAB-1AFB65477D22}" type="sibTrans" cxnId="{265E74FD-0FF1-4E6B-B98A-974AE47085A1}">
      <dgm:prSet/>
      <dgm:spPr/>
      <dgm:t>
        <a:bodyPr/>
        <a:lstStyle/>
        <a:p>
          <a:endParaRPr lang="es-MX"/>
        </a:p>
      </dgm:t>
    </dgm:pt>
    <dgm:pt modelId="{417905E7-1FA2-4B21-9ADF-964539058368}">
      <dgm:prSet phldrT="[Texto]"/>
      <dgm:spPr/>
      <dgm:t>
        <a:bodyPr/>
        <a:lstStyle/>
        <a:p>
          <a:r>
            <a:rPr lang="es-MX" dirty="0" smtClean="0"/>
            <a:t>debido a su liquidez, que se deriva en su aceptación general </a:t>
          </a:r>
          <a:endParaRPr lang="es-MX" dirty="0"/>
        </a:p>
      </dgm:t>
    </dgm:pt>
    <dgm:pt modelId="{5F85BEFE-E34D-4576-B25C-21F1ABBF363A}" type="parTrans" cxnId="{519767EB-45F7-4D0D-B003-2D19451F22A4}">
      <dgm:prSet/>
      <dgm:spPr/>
      <dgm:t>
        <a:bodyPr/>
        <a:lstStyle/>
        <a:p>
          <a:endParaRPr lang="es-MX"/>
        </a:p>
      </dgm:t>
    </dgm:pt>
    <dgm:pt modelId="{A2A92E13-49BC-4B80-9A68-487AB4A4FAC8}" type="sibTrans" cxnId="{519767EB-45F7-4D0D-B003-2D19451F22A4}">
      <dgm:prSet/>
      <dgm:spPr/>
      <dgm:t>
        <a:bodyPr/>
        <a:lstStyle/>
        <a:p>
          <a:endParaRPr lang="es-MX"/>
        </a:p>
      </dgm:t>
    </dgm:pt>
    <dgm:pt modelId="{29834080-C934-4F18-82C3-502715C7DBDE}">
      <dgm:prSet phldrT="[Texto]"/>
      <dgm:spPr/>
      <dgm:t>
        <a:bodyPr/>
        <a:lstStyle/>
        <a:p>
          <a:r>
            <a:rPr lang="es-MX" dirty="0" smtClean="0"/>
            <a:t>y de la constancia de su valor nominal</a:t>
          </a:r>
          <a:endParaRPr lang="es-MX" dirty="0"/>
        </a:p>
      </dgm:t>
    </dgm:pt>
    <dgm:pt modelId="{307402A7-0278-4E62-B774-6E3659D51B78}" type="parTrans" cxnId="{B76B3514-FD22-4E23-AF3B-4E3854D9D308}">
      <dgm:prSet/>
      <dgm:spPr/>
      <dgm:t>
        <a:bodyPr/>
        <a:lstStyle/>
        <a:p>
          <a:endParaRPr lang="es-MX"/>
        </a:p>
      </dgm:t>
    </dgm:pt>
    <dgm:pt modelId="{F1FABE50-5811-4C12-85FF-8455AE1F4845}" type="sibTrans" cxnId="{B76B3514-FD22-4E23-AF3B-4E3854D9D308}">
      <dgm:prSet/>
      <dgm:spPr/>
      <dgm:t>
        <a:bodyPr/>
        <a:lstStyle/>
        <a:p>
          <a:endParaRPr lang="es-MX"/>
        </a:p>
      </dgm:t>
    </dgm:pt>
    <dgm:pt modelId="{C8240A23-A605-40E7-A773-17317219F00C}" type="pres">
      <dgm:prSet presAssocID="{298E846B-AB0A-4312-84FE-2CBC309CBA93}" presName="rootnode" presStyleCnt="0">
        <dgm:presLayoutVars>
          <dgm:chMax/>
          <dgm:chPref/>
          <dgm:dir/>
          <dgm:animLvl val="lvl"/>
        </dgm:presLayoutVars>
      </dgm:prSet>
      <dgm:spPr/>
    </dgm:pt>
    <dgm:pt modelId="{4ECAFF58-40DB-4057-8BBD-79055A307D7A}" type="pres">
      <dgm:prSet presAssocID="{AD8A4879-CB66-4EA9-B249-D4D8B7058B17}" presName="composite" presStyleCnt="0"/>
      <dgm:spPr/>
    </dgm:pt>
    <dgm:pt modelId="{4BE060B2-F1C0-4578-9CF9-185C1DDAC842}" type="pres">
      <dgm:prSet presAssocID="{AD8A4879-CB66-4EA9-B249-D4D8B7058B17}" presName="bentUpArrow1" presStyleLbl="alignImgPlace1" presStyleIdx="0" presStyleCnt="2"/>
      <dgm:spPr/>
    </dgm:pt>
    <dgm:pt modelId="{3C2B94F0-89CE-4678-9368-779994B3D981}" type="pres">
      <dgm:prSet presAssocID="{AD8A4879-CB66-4EA9-B249-D4D8B7058B17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8D87B7-22CB-48CF-A03A-64F0F3B3D363}" type="pres">
      <dgm:prSet presAssocID="{AD8A4879-CB66-4EA9-B249-D4D8B7058B17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1ED88FAE-4AEF-4F37-9971-947B8A9016AB}" type="pres">
      <dgm:prSet presAssocID="{318B99FE-DB39-4E68-9EAB-1AFB65477D22}" presName="sibTrans" presStyleCnt="0"/>
      <dgm:spPr/>
    </dgm:pt>
    <dgm:pt modelId="{47D71A8A-7F83-4F58-9B81-559E990812A2}" type="pres">
      <dgm:prSet presAssocID="{417905E7-1FA2-4B21-9ADF-964539058368}" presName="composite" presStyleCnt="0"/>
      <dgm:spPr/>
    </dgm:pt>
    <dgm:pt modelId="{3DAE3FD6-F5BE-4958-8230-1A0DF346A2EE}" type="pres">
      <dgm:prSet presAssocID="{417905E7-1FA2-4B21-9ADF-964539058368}" presName="bentUpArrow1" presStyleLbl="alignImgPlace1" presStyleIdx="1" presStyleCnt="2"/>
      <dgm:spPr/>
    </dgm:pt>
    <dgm:pt modelId="{453AD134-9ED5-4B73-A8E6-53563B3FDE0A}" type="pres">
      <dgm:prSet presAssocID="{417905E7-1FA2-4B21-9ADF-964539058368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7F2E37-8C0F-462F-B7E1-04B9D38190E9}" type="pres">
      <dgm:prSet presAssocID="{417905E7-1FA2-4B21-9ADF-964539058368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644B68B4-0517-436E-B6FE-1A1858CA4919}" type="pres">
      <dgm:prSet presAssocID="{A2A92E13-49BC-4B80-9A68-487AB4A4FAC8}" presName="sibTrans" presStyleCnt="0"/>
      <dgm:spPr/>
    </dgm:pt>
    <dgm:pt modelId="{1246E5D2-F7FD-4DE5-BE5D-761D971C70C6}" type="pres">
      <dgm:prSet presAssocID="{29834080-C934-4F18-82C3-502715C7DBDE}" presName="composite" presStyleCnt="0"/>
      <dgm:spPr/>
    </dgm:pt>
    <dgm:pt modelId="{D2A77B3A-0815-467B-B0E5-1A9A8071DD3B}" type="pres">
      <dgm:prSet presAssocID="{29834080-C934-4F18-82C3-502715C7DBDE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76B3514-FD22-4E23-AF3B-4E3854D9D308}" srcId="{298E846B-AB0A-4312-84FE-2CBC309CBA93}" destId="{29834080-C934-4F18-82C3-502715C7DBDE}" srcOrd="2" destOrd="0" parTransId="{307402A7-0278-4E62-B774-6E3659D51B78}" sibTransId="{F1FABE50-5811-4C12-85FF-8455AE1F4845}"/>
    <dgm:cxn modelId="{514821AA-8F1F-49AB-8185-4F4EADCC768A}" type="presOf" srcId="{AD8A4879-CB66-4EA9-B249-D4D8B7058B17}" destId="{3C2B94F0-89CE-4678-9368-779994B3D981}" srcOrd="0" destOrd="0" presId="urn:microsoft.com/office/officeart/2005/8/layout/StepDownProcess"/>
    <dgm:cxn modelId="{BCD73E3A-2291-4A75-A487-15875F9CCC68}" type="presOf" srcId="{417905E7-1FA2-4B21-9ADF-964539058368}" destId="{453AD134-9ED5-4B73-A8E6-53563B3FDE0A}" srcOrd="0" destOrd="0" presId="urn:microsoft.com/office/officeart/2005/8/layout/StepDownProcess"/>
    <dgm:cxn modelId="{EA1B301C-5F92-45C3-A6C6-36E67EDE6C2D}" type="presOf" srcId="{298E846B-AB0A-4312-84FE-2CBC309CBA93}" destId="{C8240A23-A605-40E7-A773-17317219F00C}" srcOrd="0" destOrd="0" presId="urn:microsoft.com/office/officeart/2005/8/layout/StepDownProcess"/>
    <dgm:cxn modelId="{519767EB-45F7-4D0D-B003-2D19451F22A4}" srcId="{298E846B-AB0A-4312-84FE-2CBC309CBA93}" destId="{417905E7-1FA2-4B21-9ADF-964539058368}" srcOrd="1" destOrd="0" parTransId="{5F85BEFE-E34D-4576-B25C-21F1ABBF363A}" sibTransId="{A2A92E13-49BC-4B80-9A68-487AB4A4FAC8}"/>
    <dgm:cxn modelId="{A2F5E47E-2179-4570-9A69-AC529FFBC700}" type="presOf" srcId="{29834080-C934-4F18-82C3-502715C7DBDE}" destId="{D2A77B3A-0815-467B-B0E5-1A9A8071DD3B}" srcOrd="0" destOrd="0" presId="urn:microsoft.com/office/officeart/2005/8/layout/StepDownProcess"/>
    <dgm:cxn modelId="{265E74FD-0FF1-4E6B-B98A-974AE47085A1}" srcId="{298E846B-AB0A-4312-84FE-2CBC309CBA93}" destId="{AD8A4879-CB66-4EA9-B249-D4D8B7058B17}" srcOrd="0" destOrd="0" parTransId="{FEFD7B08-3BB1-4A98-BCBE-BFA47DFE4326}" sibTransId="{318B99FE-DB39-4E68-9EAB-1AFB65477D22}"/>
    <dgm:cxn modelId="{64479955-4DD7-4FD0-B6C3-2ACE19F324B9}" type="presParOf" srcId="{C8240A23-A605-40E7-A773-17317219F00C}" destId="{4ECAFF58-40DB-4057-8BBD-79055A307D7A}" srcOrd="0" destOrd="0" presId="urn:microsoft.com/office/officeart/2005/8/layout/StepDownProcess"/>
    <dgm:cxn modelId="{F7DAE786-5BA3-405A-9942-7DD7A0A93651}" type="presParOf" srcId="{4ECAFF58-40DB-4057-8BBD-79055A307D7A}" destId="{4BE060B2-F1C0-4578-9CF9-185C1DDAC842}" srcOrd="0" destOrd="0" presId="urn:microsoft.com/office/officeart/2005/8/layout/StepDownProcess"/>
    <dgm:cxn modelId="{90B422B9-879A-4F20-99A7-DB36C25EADFC}" type="presParOf" srcId="{4ECAFF58-40DB-4057-8BBD-79055A307D7A}" destId="{3C2B94F0-89CE-4678-9368-779994B3D981}" srcOrd="1" destOrd="0" presId="urn:microsoft.com/office/officeart/2005/8/layout/StepDownProcess"/>
    <dgm:cxn modelId="{0BFFEEFA-0850-44D2-AC72-07CA2D484748}" type="presParOf" srcId="{4ECAFF58-40DB-4057-8BBD-79055A307D7A}" destId="{D18D87B7-22CB-48CF-A03A-64F0F3B3D363}" srcOrd="2" destOrd="0" presId="urn:microsoft.com/office/officeart/2005/8/layout/StepDownProcess"/>
    <dgm:cxn modelId="{923F3DAC-9759-42A5-A4B1-A6387D068A3B}" type="presParOf" srcId="{C8240A23-A605-40E7-A773-17317219F00C}" destId="{1ED88FAE-4AEF-4F37-9971-947B8A9016AB}" srcOrd="1" destOrd="0" presId="urn:microsoft.com/office/officeart/2005/8/layout/StepDownProcess"/>
    <dgm:cxn modelId="{D4A0F1A9-ABD0-4C2F-82DB-2BA1A104F6FC}" type="presParOf" srcId="{C8240A23-A605-40E7-A773-17317219F00C}" destId="{47D71A8A-7F83-4F58-9B81-559E990812A2}" srcOrd="2" destOrd="0" presId="urn:microsoft.com/office/officeart/2005/8/layout/StepDownProcess"/>
    <dgm:cxn modelId="{40F7AFFC-71B7-462A-AC9A-C25E44D95A0E}" type="presParOf" srcId="{47D71A8A-7F83-4F58-9B81-559E990812A2}" destId="{3DAE3FD6-F5BE-4958-8230-1A0DF346A2EE}" srcOrd="0" destOrd="0" presId="urn:microsoft.com/office/officeart/2005/8/layout/StepDownProcess"/>
    <dgm:cxn modelId="{518E1B5B-56B7-4FA7-A53A-69695C47B616}" type="presParOf" srcId="{47D71A8A-7F83-4F58-9B81-559E990812A2}" destId="{453AD134-9ED5-4B73-A8E6-53563B3FDE0A}" srcOrd="1" destOrd="0" presId="urn:microsoft.com/office/officeart/2005/8/layout/StepDownProcess"/>
    <dgm:cxn modelId="{94BA9B02-C852-40AF-8465-87B769893455}" type="presParOf" srcId="{47D71A8A-7F83-4F58-9B81-559E990812A2}" destId="{907F2E37-8C0F-462F-B7E1-04B9D38190E9}" srcOrd="2" destOrd="0" presId="urn:microsoft.com/office/officeart/2005/8/layout/StepDownProcess"/>
    <dgm:cxn modelId="{A177F173-85DD-4EFF-A268-2B3E9B7B1B77}" type="presParOf" srcId="{C8240A23-A605-40E7-A773-17317219F00C}" destId="{644B68B4-0517-436E-B6FE-1A1858CA4919}" srcOrd="3" destOrd="0" presId="urn:microsoft.com/office/officeart/2005/8/layout/StepDownProcess"/>
    <dgm:cxn modelId="{05AF7EA8-802A-441D-AB0E-0B3C308A43C4}" type="presParOf" srcId="{C8240A23-A605-40E7-A773-17317219F00C}" destId="{1246E5D2-F7FD-4DE5-BE5D-761D971C70C6}" srcOrd="4" destOrd="0" presId="urn:microsoft.com/office/officeart/2005/8/layout/StepDownProcess"/>
    <dgm:cxn modelId="{B15F5F65-4B2B-4A48-828E-23A245BBCA65}" type="presParOf" srcId="{1246E5D2-F7FD-4DE5-BE5D-761D971C70C6}" destId="{D2A77B3A-0815-467B-B0E5-1A9A8071DD3B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92BDAC-B52B-4EB7-BA52-9FE60FF0567A}" type="doc">
      <dgm:prSet loTypeId="urn:microsoft.com/office/officeart/2005/8/layout/equation1" loCatId="process" qsTypeId="urn:microsoft.com/office/officeart/2005/8/quickstyle/simple1" qsCatId="simple" csTypeId="urn:microsoft.com/office/officeart/2005/8/colors/colorful2" csCatId="colorful" phldr="1"/>
      <dgm:spPr/>
    </dgm:pt>
    <dgm:pt modelId="{D00D0911-E80F-4D81-9163-F26A3B7E4EAA}">
      <dgm:prSet phldrT="[Texto]"/>
      <dgm:spPr/>
      <dgm:t>
        <a:bodyPr/>
        <a:lstStyle/>
        <a:p>
          <a:r>
            <a:rPr lang="es-MX" dirty="0" smtClean="0"/>
            <a:t>Inflación</a:t>
          </a:r>
          <a:endParaRPr lang="es-MX" dirty="0"/>
        </a:p>
      </dgm:t>
    </dgm:pt>
    <dgm:pt modelId="{EC55A3B3-7BEB-4DDD-B417-B17E16FE9295}" type="parTrans" cxnId="{FBD18917-2D08-4A61-88C3-862A98110670}">
      <dgm:prSet/>
      <dgm:spPr/>
      <dgm:t>
        <a:bodyPr/>
        <a:lstStyle/>
        <a:p>
          <a:endParaRPr lang="es-MX"/>
        </a:p>
      </dgm:t>
    </dgm:pt>
    <dgm:pt modelId="{6A40DC71-9AA2-4E8C-9191-7D9A1E3BC1AA}" type="sibTrans" cxnId="{FBD18917-2D08-4A61-88C3-862A98110670}">
      <dgm:prSet/>
      <dgm:spPr/>
      <dgm:t>
        <a:bodyPr/>
        <a:lstStyle/>
        <a:p>
          <a:endParaRPr lang="es-MX"/>
        </a:p>
      </dgm:t>
    </dgm:pt>
    <dgm:pt modelId="{398C5ED9-829B-4B4D-8232-A9F396859CB3}">
      <dgm:prSet phldrT="[Texto]"/>
      <dgm:spPr/>
      <dgm:t>
        <a:bodyPr/>
        <a:lstStyle/>
        <a:p>
          <a:r>
            <a:rPr lang="es-MX" dirty="0" smtClean="0"/>
            <a:t>Incremento generalizado de los precios</a:t>
          </a:r>
          <a:endParaRPr lang="es-MX" dirty="0"/>
        </a:p>
      </dgm:t>
    </dgm:pt>
    <dgm:pt modelId="{94BF70C9-3863-4E64-A857-E101AC88AD88}" type="parTrans" cxnId="{984B3DD5-59B8-4305-9AD7-510CE7D285B3}">
      <dgm:prSet/>
      <dgm:spPr/>
      <dgm:t>
        <a:bodyPr/>
        <a:lstStyle/>
        <a:p>
          <a:endParaRPr lang="es-MX"/>
        </a:p>
      </dgm:t>
    </dgm:pt>
    <dgm:pt modelId="{2FABE6C0-2208-4CD9-939E-729E61041259}" type="sibTrans" cxnId="{984B3DD5-59B8-4305-9AD7-510CE7D285B3}">
      <dgm:prSet/>
      <dgm:spPr/>
      <dgm:t>
        <a:bodyPr/>
        <a:lstStyle/>
        <a:p>
          <a:endParaRPr lang="es-MX"/>
        </a:p>
      </dgm:t>
    </dgm:pt>
    <dgm:pt modelId="{F1829F20-9FC6-46F6-9144-5FFB6172A9EA}" type="pres">
      <dgm:prSet presAssocID="{C592BDAC-B52B-4EB7-BA52-9FE60FF0567A}" presName="linearFlow" presStyleCnt="0">
        <dgm:presLayoutVars>
          <dgm:dir/>
          <dgm:resizeHandles val="exact"/>
        </dgm:presLayoutVars>
      </dgm:prSet>
      <dgm:spPr/>
    </dgm:pt>
    <dgm:pt modelId="{5C3B27DF-19D9-41CA-9C88-9EC570D9870F}" type="pres">
      <dgm:prSet presAssocID="{D00D0911-E80F-4D81-9163-F26A3B7E4EA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0AFD64-5884-4EF2-A40C-D66DFA310DAF}" type="pres">
      <dgm:prSet presAssocID="{6A40DC71-9AA2-4E8C-9191-7D9A1E3BC1AA}" presName="spacerL" presStyleCnt="0"/>
      <dgm:spPr/>
    </dgm:pt>
    <dgm:pt modelId="{C6C9E58A-A0A6-4EB7-9B68-335FC6509CF7}" type="pres">
      <dgm:prSet presAssocID="{6A40DC71-9AA2-4E8C-9191-7D9A1E3BC1AA}" presName="sibTrans" presStyleLbl="sibTrans2D1" presStyleIdx="0" presStyleCnt="1"/>
      <dgm:spPr/>
      <dgm:t>
        <a:bodyPr/>
        <a:lstStyle/>
        <a:p>
          <a:endParaRPr lang="es-MX"/>
        </a:p>
      </dgm:t>
    </dgm:pt>
    <dgm:pt modelId="{01EED93E-F4BD-437F-935F-DB82FC2A2BA1}" type="pres">
      <dgm:prSet presAssocID="{6A40DC71-9AA2-4E8C-9191-7D9A1E3BC1AA}" presName="spacerR" presStyleCnt="0"/>
      <dgm:spPr/>
    </dgm:pt>
    <dgm:pt modelId="{F78585A1-46D5-48E9-BE33-D3781D8AC97D}" type="pres">
      <dgm:prSet presAssocID="{398C5ED9-829B-4B4D-8232-A9F396859CB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BCD0345-F802-4387-BD75-079B910E96F9}" type="presOf" srcId="{C592BDAC-B52B-4EB7-BA52-9FE60FF0567A}" destId="{F1829F20-9FC6-46F6-9144-5FFB6172A9EA}" srcOrd="0" destOrd="0" presId="urn:microsoft.com/office/officeart/2005/8/layout/equation1"/>
    <dgm:cxn modelId="{0C1890E9-840F-414C-BBB6-337244D141A1}" type="presOf" srcId="{D00D0911-E80F-4D81-9163-F26A3B7E4EAA}" destId="{5C3B27DF-19D9-41CA-9C88-9EC570D9870F}" srcOrd="0" destOrd="0" presId="urn:microsoft.com/office/officeart/2005/8/layout/equation1"/>
    <dgm:cxn modelId="{FBD18917-2D08-4A61-88C3-862A98110670}" srcId="{C592BDAC-B52B-4EB7-BA52-9FE60FF0567A}" destId="{D00D0911-E80F-4D81-9163-F26A3B7E4EAA}" srcOrd="0" destOrd="0" parTransId="{EC55A3B3-7BEB-4DDD-B417-B17E16FE9295}" sibTransId="{6A40DC71-9AA2-4E8C-9191-7D9A1E3BC1AA}"/>
    <dgm:cxn modelId="{D8F83D82-ACFE-4D4C-A2FE-3958AEC14861}" type="presOf" srcId="{6A40DC71-9AA2-4E8C-9191-7D9A1E3BC1AA}" destId="{C6C9E58A-A0A6-4EB7-9B68-335FC6509CF7}" srcOrd="0" destOrd="0" presId="urn:microsoft.com/office/officeart/2005/8/layout/equation1"/>
    <dgm:cxn modelId="{DB1E11D7-1D9A-4282-BA0F-160F4500CA81}" type="presOf" srcId="{398C5ED9-829B-4B4D-8232-A9F396859CB3}" destId="{F78585A1-46D5-48E9-BE33-D3781D8AC97D}" srcOrd="0" destOrd="0" presId="urn:microsoft.com/office/officeart/2005/8/layout/equation1"/>
    <dgm:cxn modelId="{984B3DD5-59B8-4305-9AD7-510CE7D285B3}" srcId="{C592BDAC-B52B-4EB7-BA52-9FE60FF0567A}" destId="{398C5ED9-829B-4B4D-8232-A9F396859CB3}" srcOrd="1" destOrd="0" parTransId="{94BF70C9-3863-4E64-A857-E101AC88AD88}" sibTransId="{2FABE6C0-2208-4CD9-939E-729E61041259}"/>
    <dgm:cxn modelId="{52383316-5027-4A5F-BBBB-DC8033A57354}" type="presParOf" srcId="{F1829F20-9FC6-46F6-9144-5FFB6172A9EA}" destId="{5C3B27DF-19D9-41CA-9C88-9EC570D9870F}" srcOrd="0" destOrd="0" presId="urn:microsoft.com/office/officeart/2005/8/layout/equation1"/>
    <dgm:cxn modelId="{C99CA9D3-C5F6-4D51-992C-008CCF02C507}" type="presParOf" srcId="{F1829F20-9FC6-46F6-9144-5FFB6172A9EA}" destId="{DD0AFD64-5884-4EF2-A40C-D66DFA310DAF}" srcOrd="1" destOrd="0" presId="urn:microsoft.com/office/officeart/2005/8/layout/equation1"/>
    <dgm:cxn modelId="{98C2A981-9BB9-45CE-B37A-CF932EE089ED}" type="presParOf" srcId="{F1829F20-9FC6-46F6-9144-5FFB6172A9EA}" destId="{C6C9E58A-A0A6-4EB7-9B68-335FC6509CF7}" srcOrd="2" destOrd="0" presId="urn:microsoft.com/office/officeart/2005/8/layout/equation1"/>
    <dgm:cxn modelId="{DA1D7E16-4990-421A-B479-17A3E5D00978}" type="presParOf" srcId="{F1829F20-9FC6-46F6-9144-5FFB6172A9EA}" destId="{01EED93E-F4BD-437F-935F-DB82FC2A2BA1}" srcOrd="3" destOrd="0" presId="urn:microsoft.com/office/officeart/2005/8/layout/equation1"/>
    <dgm:cxn modelId="{C30D5DFC-E009-4306-AC40-B2C2E904AFC2}" type="presParOf" srcId="{F1829F20-9FC6-46F6-9144-5FFB6172A9EA}" destId="{F78585A1-46D5-48E9-BE33-D3781D8AC97D}" srcOrd="4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4B63CDE-B471-4A51-9385-FA45AE188F0D}" type="doc">
      <dgm:prSet loTypeId="urn:microsoft.com/office/officeart/2005/8/layout/equation2" loCatId="process" qsTypeId="urn:microsoft.com/office/officeart/2005/8/quickstyle/3d1" qsCatId="3D" csTypeId="urn:microsoft.com/office/officeart/2005/8/colors/colorful3" csCatId="colorful" phldr="1"/>
      <dgm:spPr/>
    </dgm:pt>
    <dgm:pt modelId="{611CE3A5-7AF9-4E85-87AA-8FE39FABB7A1}">
      <dgm:prSet phldrT="[Texto]"/>
      <dgm:spPr/>
      <dgm:t>
        <a:bodyPr/>
        <a:lstStyle/>
        <a:p>
          <a:r>
            <a:rPr lang="es-MX" dirty="0" smtClean="0"/>
            <a:t>Tasa de inflación</a:t>
          </a:r>
          <a:endParaRPr lang="es-MX" dirty="0"/>
        </a:p>
      </dgm:t>
    </dgm:pt>
    <dgm:pt modelId="{3AEAEB91-4382-4903-9402-AFB1452D2305}" type="parTrans" cxnId="{6849C0D8-FABB-49C5-BCAA-C2837E9FBBB7}">
      <dgm:prSet/>
      <dgm:spPr/>
      <dgm:t>
        <a:bodyPr/>
        <a:lstStyle/>
        <a:p>
          <a:endParaRPr lang="es-MX"/>
        </a:p>
      </dgm:t>
    </dgm:pt>
    <dgm:pt modelId="{F120DC18-57A0-4858-A11C-C09E352B42C0}" type="sibTrans" cxnId="{6849C0D8-FABB-49C5-BCAA-C2837E9FBBB7}">
      <dgm:prSet/>
      <dgm:spPr/>
      <dgm:t>
        <a:bodyPr/>
        <a:lstStyle/>
        <a:p>
          <a:endParaRPr lang="es-MX"/>
        </a:p>
      </dgm:t>
    </dgm:pt>
    <dgm:pt modelId="{90910E02-E205-4DE8-8981-6F47BEEAE25A}">
      <dgm:prSet phldrT="[Texto]"/>
      <dgm:spPr/>
      <dgm:t>
        <a:bodyPr/>
        <a:lstStyle/>
        <a:p>
          <a:r>
            <a:rPr lang="es-MX" dirty="0" smtClean="0"/>
            <a:t>Crecimiento del dinero</a:t>
          </a:r>
          <a:endParaRPr lang="es-MX" dirty="0"/>
        </a:p>
      </dgm:t>
    </dgm:pt>
    <dgm:pt modelId="{496C62CD-7356-4156-8AB8-F178A4FAF495}" type="parTrans" cxnId="{B1B72AFD-05B5-4143-BE11-2F9DB3C04094}">
      <dgm:prSet/>
      <dgm:spPr/>
      <dgm:t>
        <a:bodyPr/>
        <a:lstStyle/>
        <a:p>
          <a:endParaRPr lang="es-MX"/>
        </a:p>
      </dgm:t>
    </dgm:pt>
    <dgm:pt modelId="{48AF3F2F-8CD6-42C3-80C8-A1EA82FA0121}" type="sibTrans" cxnId="{B1B72AFD-05B5-4143-BE11-2F9DB3C04094}">
      <dgm:prSet/>
      <dgm:spPr/>
      <dgm:t>
        <a:bodyPr/>
        <a:lstStyle/>
        <a:p>
          <a:endParaRPr lang="es-MX"/>
        </a:p>
      </dgm:t>
    </dgm:pt>
    <dgm:pt modelId="{51EBCBE2-7FA2-4630-B4C7-3325793F36D7}">
      <dgm:prSet phldrT="[Texto]"/>
      <dgm:spPr/>
      <dgm:t>
        <a:bodyPr/>
        <a:lstStyle/>
        <a:p>
          <a:r>
            <a:rPr lang="es-MX" dirty="0" err="1" smtClean="0"/>
            <a:t>Coorrelación</a:t>
          </a:r>
          <a:endParaRPr lang="es-MX" dirty="0"/>
        </a:p>
      </dgm:t>
    </dgm:pt>
    <dgm:pt modelId="{0DC16AD9-2987-4881-A779-1F8C1DA87DC7}" type="parTrans" cxnId="{40B8BEB7-5FA9-4088-B826-88CCA0F5C885}">
      <dgm:prSet/>
      <dgm:spPr/>
      <dgm:t>
        <a:bodyPr/>
        <a:lstStyle/>
        <a:p>
          <a:endParaRPr lang="es-MX"/>
        </a:p>
      </dgm:t>
    </dgm:pt>
    <dgm:pt modelId="{F5EACE58-8112-4163-89EC-9C0DC4D9573F}" type="sibTrans" cxnId="{40B8BEB7-5FA9-4088-B826-88CCA0F5C885}">
      <dgm:prSet/>
      <dgm:spPr/>
      <dgm:t>
        <a:bodyPr/>
        <a:lstStyle/>
        <a:p>
          <a:endParaRPr lang="es-MX"/>
        </a:p>
      </dgm:t>
    </dgm:pt>
    <dgm:pt modelId="{FF5F4043-1905-4864-893F-BE9D8139F12D}" type="pres">
      <dgm:prSet presAssocID="{74B63CDE-B471-4A51-9385-FA45AE188F0D}" presName="Name0" presStyleCnt="0">
        <dgm:presLayoutVars>
          <dgm:dir/>
          <dgm:resizeHandles val="exact"/>
        </dgm:presLayoutVars>
      </dgm:prSet>
      <dgm:spPr/>
    </dgm:pt>
    <dgm:pt modelId="{7F448390-0E1E-4C3B-9691-EBDEB56A468B}" type="pres">
      <dgm:prSet presAssocID="{74B63CDE-B471-4A51-9385-FA45AE188F0D}" presName="vNodes" presStyleCnt="0"/>
      <dgm:spPr/>
    </dgm:pt>
    <dgm:pt modelId="{8FEA252B-76DE-4011-9CE7-0F805370F427}" type="pres">
      <dgm:prSet presAssocID="{611CE3A5-7AF9-4E85-87AA-8FE39FABB7A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9C418D-95F9-4900-A5D2-9475237CE386}" type="pres">
      <dgm:prSet presAssocID="{F120DC18-57A0-4858-A11C-C09E352B42C0}" presName="spacerT" presStyleCnt="0"/>
      <dgm:spPr/>
    </dgm:pt>
    <dgm:pt modelId="{FD66DD5B-53D3-4A74-BC43-79D1ED5F8CC2}" type="pres">
      <dgm:prSet presAssocID="{F120DC18-57A0-4858-A11C-C09E352B42C0}" presName="sibTrans" presStyleLbl="sibTrans2D1" presStyleIdx="0" presStyleCnt="2"/>
      <dgm:spPr/>
      <dgm:t>
        <a:bodyPr/>
        <a:lstStyle/>
        <a:p>
          <a:endParaRPr lang="es-MX"/>
        </a:p>
      </dgm:t>
    </dgm:pt>
    <dgm:pt modelId="{B800D028-AD8E-45CA-BF56-CE1FF169CB26}" type="pres">
      <dgm:prSet presAssocID="{F120DC18-57A0-4858-A11C-C09E352B42C0}" presName="spacerB" presStyleCnt="0"/>
      <dgm:spPr/>
    </dgm:pt>
    <dgm:pt modelId="{A937B4E0-1E6C-4ABC-BAC8-8981B5759D30}" type="pres">
      <dgm:prSet presAssocID="{90910E02-E205-4DE8-8981-6F47BEEAE25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6E11AB-2179-4074-870B-D5A59BEF274F}" type="pres">
      <dgm:prSet presAssocID="{74B63CDE-B471-4A51-9385-FA45AE188F0D}" presName="sibTransLast" presStyleLbl="sibTrans2D1" presStyleIdx="1" presStyleCnt="2"/>
      <dgm:spPr/>
      <dgm:t>
        <a:bodyPr/>
        <a:lstStyle/>
        <a:p>
          <a:endParaRPr lang="es-MX"/>
        </a:p>
      </dgm:t>
    </dgm:pt>
    <dgm:pt modelId="{77BE88A0-08C2-4A98-8010-40E61E63703A}" type="pres">
      <dgm:prSet presAssocID="{74B63CDE-B471-4A51-9385-FA45AE188F0D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5B00AB17-E2EB-465C-A64A-D4F2CD89859B}" type="pres">
      <dgm:prSet presAssocID="{74B63CDE-B471-4A51-9385-FA45AE188F0D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849C0D8-FABB-49C5-BCAA-C2837E9FBBB7}" srcId="{74B63CDE-B471-4A51-9385-FA45AE188F0D}" destId="{611CE3A5-7AF9-4E85-87AA-8FE39FABB7A1}" srcOrd="0" destOrd="0" parTransId="{3AEAEB91-4382-4903-9402-AFB1452D2305}" sibTransId="{F120DC18-57A0-4858-A11C-C09E352B42C0}"/>
    <dgm:cxn modelId="{05B2D05C-6FD6-40D0-A24D-6A1CC70F90C4}" type="presOf" srcId="{74B63CDE-B471-4A51-9385-FA45AE188F0D}" destId="{FF5F4043-1905-4864-893F-BE9D8139F12D}" srcOrd="0" destOrd="0" presId="urn:microsoft.com/office/officeart/2005/8/layout/equation2"/>
    <dgm:cxn modelId="{6FD27103-8613-4D66-A516-0EC4DFB37FA3}" type="presOf" srcId="{611CE3A5-7AF9-4E85-87AA-8FE39FABB7A1}" destId="{8FEA252B-76DE-4011-9CE7-0F805370F427}" srcOrd="0" destOrd="0" presId="urn:microsoft.com/office/officeart/2005/8/layout/equation2"/>
    <dgm:cxn modelId="{40B8BEB7-5FA9-4088-B826-88CCA0F5C885}" srcId="{74B63CDE-B471-4A51-9385-FA45AE188F0D}" destId="{51EBCBE2-7FA2-4630-B4C7-3325793F36D7}" srcOrd="2" destOrd="0" parTransId="{0DC16AD9-2987-4881-A779-1F8C1DA87DC7}" sibTransId="{F5EACE58-8112-4163-89EC-9C0DC4D9573F}"/>
    <dgm:cxn modelId="{B1B72AFD-05B5-4143-BE11-2F9DB3C04094}" srcId="{74B63CDE-B471-4A51-9385-FA45AE188F0D}" destId="{90910E02-E205-4DE8-8981-6F47BEEAE25A}" srcOrd="1" destOrd="0" parTransId="{496C62CD-7356-4156-8AB8-F178A4FAF495}" sibTransId="{48AF3F2F-8CD6-42C3-80C8-A1EA82FA0121}"/>
    <dgm:cxn modelId="{C3A63F36-FEAE-4717-BB8A-05E9C8C3B98C}" type="presOf" srcId="{48AF3F2F-8CD6-42C3-80C8-A1EA82FA0121}" destId="{D96E11AB-2179-4074-870B-D5A59BEF274F}" srcOrd="0" destOrd="0" presId="urn:microsoft.com/office/officeart/2005/8/layout/equation2"/>
    <dgm:cxn modelId="{EC87CB10-31DA-430D-A34E-A8101A870AEE}" type="presOf" srcId="{F120DC18-57A0-4858-A11C-C09E352B42C0}" destId="{FD66DD5B-53D3-4A74-BC43-79D1ED5F8CC2}" srcOrd="0" destOrd="0" presId="urn:microsoft.com/office/officeart/2005/8/layout/equation2"/>
    <dgm:cxn modelId="{AD46BEFF-6CC8-4C49-8D96-800AD563DB5D}" type="presOf" srcId="{48AF3F2F-8CD6-42C3-80C8-A1EA82FA0121}" destId="{77BE88A0-08C2-4A98-8010-40E61E63703A}" srcOrd="1" destOrd="0" presId="urn:microsoft.com/office/officeart/2005/8/layout/equation2"/>
    <dgm:cxn modelId="{6B2AD978-1DB2-483B-AC4D-C34EBBDFB4E5}" type="presOf" srcId="{51EBCBE2-7FA2-4630-B4C7-3325793F36D7}" destId="{5B00AB17-E2EB-465C-A64A-D4F2CD89859B}" srcOrd="0" destOrd="0" presId="urn:microsoft.com/office/officeart/2005/8/layout/equation2"/>
    <dgm:cxn modelId="{BCB9BFA1-5825-4BCB-94E4-F4C7160E931D}" type="presOf" srcId="{90910E02-E205-4DE8-8981-6F47BEEAE25A}" destId="{A937B4E0-1E6C-4ABC-BAC8-8981B5759D30}" srcOrd="0" destOrd="0" presId="urn:microsoft.com/office/officeart/2005/8/layout/equation2"/>
    <dgm:cxn modelId="{253ADD96-9D27-43EA-A85F-22AB78B68753}" type="presParOf" srcId="{FF5F4043-1905-4864-893F-BE9D8139F12D}" destId="{7F448390-0E1E-4C3B-9691-EBDEB56A468B}" srcOrd="0" destOrd="0" presId="urn:microsoft.com/office/officeart/2005/8/layout/equation2"/>
    <dgm:cxn modelId="{C973E7CA-B11C-49F0-8816-10DBB8B0CB81}" type="presParOf" srcId="{7F448390-0E1E-4C3B-9691-EBDEB56A468B}" destId="{8FEA252B-76DE-4011-9CE7-0F805370F427}" srcOrd="0" destOrd="0" presId="urn:microsoft.com/office/officeart/2005/8/layout/equation2"/>
    <dgm:cxn modelId="{380EA014-01C2-42EB-B171-55376028B13F}" type="presParOf" srcId="{7F448390-0E1E-4C3B-9691-EBDEB56A468B}" destId="{3A9C418D-95F9-4900-A5D2-9475237CE386}" srcOrd="1" destOrd="0" presId="urn:microsoft.com/office/officeart/2005/8/layout/equation2"/>
    <dgm:cxn modelId="{58D3DFEB-0648-4ED5-B368-8C3652E85392}" type="presParOf" srcId="{7F448390-0E1E-4C3B-9691-EBDEB56A468B}" destId="{FD66DD5B-53D3-4A74-BC43-79D1ED5F8CC2}" srcOrd="2" destOrd="0" presId="urn:microsoft.com/office/officeart/2005/8/layout/equation2"/>
    <dgm:cxn modelId="{6ED2AD5B-004E-40F1-A753-DBEC5EAC0C0E}" type="presParOf" srcId="{7F448390-0E1E-4C3B-9691-EBDEB56A468B}" destId="{B800D028-AD8E-45CA-BF56-CE1FF169CB26}" srcOrd="3" destOrd="0" presId="urn:microsoft.com/office/officeart/2005/8/layout/equation2"/>
    <dgm:cxn modelId="{BE14719E-109B-4ECC-8EA9-1139799D25DE}" type="presParOf" srcId="{7F448390-0E1E-4C3B-9691-EBDEB56A468B}" destId="{A937B4E0-1E6C-4ABC-BAC8-8981B5759D30}" srcOrd="4" destOrd="0" presId="urn:microsoft.com/office/officeart/2005/8/layout/equation2"/>
    <dgm:cxn modelId="{9EE4B7EC-EBA8-4B15-BDDF-063FF75775F7}" type="presParOf" srcId="{FF5F4043-1905-4864-893F-BE9D8139F12D}" destId="{D96E11AB-2179-4074-870B-D5A59BEF274F}" srcOrd="1" destOrd="0" presId="urn:microsoft.com/office/officeart/2005/8/layout/equation2"/>
    <dgm:cxn modelId="{75F7FFC9-7569-47AC-AD1C-1EB36C623A18}" type="presParOf" srcId="{D96E11AB-2179-4074-870B-D5A59BEF274F}" destId="{77BE88A0-08C2-4A98-8010-40E61E63703A}" srcOrd="0" destOrd="0" presId="urn:microsoft.com/office/officeart/2005/8/layout/equation2"/>
    <dgm:cxn modelId="{9EE276C2-E255-424E-A14B-80AA33BAF14A}" type="presParOf" srcId="{FF5F4043-1905-4864-893F-BE9D8139F12D}" destId="{5B00AB17-E2EB-465C-A64A-D4F2CD89859B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86B370-D06A-4BB5-BEAC-D0154DB625E8}" type="doc">
      <dgm:prSet loTypeId="urn:microsoft.com/office/officeart/2005/8/layout/process1" loCatId="process" qsTypeId="urn:microsoft.com/office/officeart/2005/8/quickstyle/3d1" qsCatId="3D" csTypeId="urn:microsoft.com/office/officeart/2005/8/colors/colorful3" csCatId="colorful" phldr="1"/>
      <dgm:spPr/>
    </dgm:pt>
    <dgm:pt modelId="{866862C5-5A0B-4650-8B92-A4064F596377}">
      <dgm:prSet phldrT="[Texto]"/>
      <dgm:spPr/>
      <dgm:t>
        <a:bodyPr/>
        <a:lstStyle/>
        <a:p>
          <a:r>
            <a:rPr lang="es-MX" dirty="0" smtClean="0"/>
            <a:t>Inflación de costos</a:t>
          </a:r>
          <a:endParaRPr lang="es-MX" dirty="0"/>
        </a:p>
      </dgm:t>
    </dgm:pt>
    <dgm:pt modelId="{56C8C148-762B-4918-B03E-F54AC8BFA938}" type="parTrans" cxnId="{93E36A34-CA5C-4753-9BFA-4837284E71E8}">
      <dgm:prSet/>
      <dgm:spPr/>
      <dgm:t>
        <a:bodyPr/>
        <a:lstStyle/>
        <a:p>
          <a:endParaRPr lang="es-MX"/>
        </a:p>
      </dgm:t>
    </dgm:pt>
    <dgm:pt modelId="{42868F47-33B4-4FCD-BA11-9BB3A3523F63}" type="sibTrans" cxnId="{93E36A34-CA5C-4753-9BFA-4837284E71E8}">
      <dgm:prSet/>
      <dgm:spPr/>
      <dgm:t>
        <a:bodyPr/>
        <a:lstStyle/>
        <a:p>
          <a:endParaRPr lang="es-MX"/>
        </a:p>
      </dgm:t>
    </dgm:pt>
    <dgm:pt modelId="{A57E1F9A-8CD6-473D-A840-5DA93391DDB4}">
      <dgm:prSet phldrT="[Texto]"/>
      <dgm:spPr/>
      <dgm:t>
        <a:bodyPr/>
        <a:lstStyle/>
        <a:p>
          <a:r>
            <a:rPr lang="es-MX" dirty="0" smtClean="0"/>
            <a:t>Shock negativos de la oferta.</a:t>
          </a:r>
        </a:p>
        <a:p>
          <a:r>
            <a:rPr lang="es-MX" dirty="0" smtClean="0"/>
            <a:t>Trabajadores (salarios más altos).</a:t>
          </a:r>
          <a:endParaRPr lang="es-MX" dirty="0"/>
        </a:p>
      </dgm:t>
    </dgm:pt>
    <dgm:pt modelId="{9CD68FC2-8CDF-46B3-8C22-2ECEE91CEDFA}" type="parTrans" cxnId="{D97A8EDC-942E-48FE-ABB7-2B0E95D3C914}">
      <dgm:prSet/>
      <dgm:spPr/>
      <dgm:t>
        <a:bodyPr/>
        <a:lstStyle/>
        <a:p>
          <a:endParaRPr lang="es-MX"/>
        </a:p>
      </dgm:t>
    </dgm:pt>
    <dgm:pt modelId="{F5B6C7CB-D53D-4FC6-8CD4-74596824193B}" type="sibTrans" cxnId="{D97A8EDC-942E-48FE-ABB7-2B0E95D3C914}">
      <dgm:prSet/>
      <dgm:spPr/>
      <dgm:t>
        <a:bodyPr/>
        <a:lstStyle/>
        <a:p>
          <a:endParaRPr lang="es-MX"/>
        </a:p>
      </dgm:t>
    </dgm:pt>
    <dgm:pt modelId="{669AD369-CDD8-483B-8131-E4FA7CA76DC9}" type="pres">
      <dgm:prSet presAssocID="{0886B370-D06A-4BB5-BEAC-D0154DB625E8}" presName="Name0" presStyleCnt="0">
        <dgm:presLayoutVars>
          <dgm:dir/>
          <dgm:resizeHandles val="exact"/>
        </dgm:presLayoutVars>
      </dgm:prSet>
      <dgm:spPr/>
    </dgm:pt>
    <dgm:pt modelId="{6EEEA82C-278A-4F02-B09F-7524C4FA21B9}" type="pres">
      <dgm:prSet presAssocID="{866862C5-5A0B-4650-8B92-A4064F59637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793773-B314-4EE8-BF6F-F6A3F1A26789}" type="pres">
      <dgm:prSet presAssocID="{42868F47-33B4-4FCD-BA11-9BB3A3523F63}" presName="sibTrans" presStyleLbl="sibTrans2D1" presStyleIdx="0" presStyleCnt="1"/>
      <dgm:spPr/>
      <dgm:t>
        <a:bodyPr/>
        <a:lstStyle/>
        <a:p>
          <a:endParaRPr lang="es-MX"/>
        </a:p>
      </dgm:t>
    </dgm:pt>
    <dgm:pt modelId="{837E953D-4991-4A74-930C-CB938FDD3E11}" type="pres">
      <dgm:prSet presAssocID="{42868F47-33B4-4FCD-BA11-9BB3A3523F63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156E35A3-40A7-4A11-9511-E307AB071BA7}" type="pres">
      <dgm:prSet presAssocID="{A57E1F9A-8CD6-473D-A840-5DA93391DDB4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7983E4E-A70A-4AAC-81AF-730731167E2C}" type="presOf" srcId="{0886B370-D06A-4BB5-BEAC-D0154DB625E8}" destId="{669AD369-CDD8-483B-8131-E4FA7CA76DC9}" srcOrd="0" destOrd="0" presId="urn:microsoft.com/office/officeart/2005/8/layout/process1"/>
    <dgm:cxn modelId="{D97A8EDC-942E-48FE-ABB7-2B0E95D3C914}" srcId="{0886B370-D06A-4BB5-BEAC-D0154DB625E8}" destId="{A57E1F9A-8CD6-473D-A840-5DA93391DDB4}" srcOrd="1" destOrd="0" parTransId="{9CD68FC2-8CDF-46B3-8C22-2ECEE91CEDFA}" sibTransId="{F5B6C7CB-D53D-4FC6-8CD4-74596824193B}"/>
    <dgm:cxn modelId="{93E36A34-CA5C-4753-9BFA-4837284E71E8}" srcId="{0886B370-D06A-4BB5-BEAC-D0154DB625E8}" destId="{866862C5-5A0B-4650-8B92-A4064F596377}" srcOrd="0" destOrd="0" parTransId="{56C8C148-762B-4918-B03E-F54AC8BFA938}" sibTransId="{42868F47-33B4-4FCD-BA11-9BB3A3523F63}"/>
    <dgm:cxn modelId="{BDFCC502-2ADA-4246-B1CE-ECF6C6A2954F}" type="presOf" srcId="{866862C5-5A0B-4650-8B92-A4064F596377}" destId="{6EEEA82C-278A-4F02-B09F-7524C4FA21B9}" srcOrd="0" destOrd="0" presId="urn:microsoft.com/office/officeart/2005/8/layout/process1"/>
    <dgm:cxn modelId="{C8F77894-6F94-45E7-AD40-A6407638260B}" type="presOf" srcId="{42868F47-33B4-4FCD-BA11-9BB3A3523F63}" destId="{24793773-B314-4EE8-BF6F-F6A3F1A26789}" srcOrd="0" destOrd="0" presId="urn:microsoft.com/office/officeart/2005/8/layout/process1"/>
    <dgm:cxn modelId="{89C6AA2E-2D23-4F21-907C-ADB897AC6AF1}" type="presOf" srcId="{42868F47-33B4-4FCD-BA11-9BB3A3523F63}" destId="{837E953D-4991-4A74-930C-CB938FDD3E11}" srcOrd="1" destOrd="0" presId="urn:microsoft.com/office/officeart/2005/8/layout/process1"/>
    <dgm:cxn modelId="{33173EB3-AEFB-47AB-B158-CA3E79103594}" type="presOf" srcId="{A57E1F9A-8CD6-473D-A840-5DA93391DDB4}" destId="{156E35A3-40A7-4A11-9511-E307AB071BA7}" srcOrd="0" destOrd="0" presId="urn:microsoft.com/office/officeart/2005/8/layout/process1"/>
    <dgm:cxn modelId="{159FC210-EE4F-40C8-9405-8EB65CEBF10E}" type="presParOf" srcId="{669AD369-CDD8-483B-8131-E4FA7CA76DC9}" destId="{6EEEA82C-278A-4F02-B09F-7524C4FA21B9}" srcOrd="0" destOrd="0" presId="urn:microsoft.com/office/officeart/2005/8/layout/process1"/>
    <dgm:cxn modelId="{7AB3AD10-E1E5-41C4-9AAA-C32408575EA6}" type="presParOf" srcId="{669AD369-CDD8-483B-8131-E4FA7CA76DC9}" destId="{24793773-B314-4EE8-BF6F-F6A3F1A26789}" srcOrd="1" destOrd="0" presId="urn:microsoft.com/office/officeart/2005/8/layout/process1"/>
    <dgm:cxn modelId="{E6668F19-4C53-4ABA-90AC-F942147722B2}" type="presParOf" srcId="{24793773-B314-4EE8-BF6F-F6A3F1A26789}" destId="{837E953D-4991-4A74-930C-CB938FDD3E11}" srcOrd="0" destOrd="0" presId="urn:microsoft.com/office/officeart/2005/8/layout/process1"/>
    <dgm:cxn modelId="{336320DA-1CA1-4746-8985-848DC688F7D0}" type="presParOf" srcId="{669AD369-CDD8-483B-8131-E4FA7CA76DC9}" destId="{156E35A3-40A7-4A11-9511-E307AB071BA7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964CDB6-A662-4921-9F7E-5D612C22E466}" type="doc">
      <dgm:prSet loTypeId="urn:microsoft.com/office/officeart/2005/8/layout/cycle7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7F27B2FF-D60D-491E-9515-F78D73252691}">
      <dgm:prSet phldrT="[Texto]"/>
      <dgm:spPr/>
      <dgm:t>
        <a:bodyPr/>
        <a:lstStyle/>
        <a:p>
          <a:r>
            <a:rPr lang="es-MX" dirty="0" smtClean="0"/>
            <a:t>Inflación de demanda</a:t>
          </a:r>
          <a:endParaRPr lang="es-MX" dirty="0"/>
        </a:p>
      </dgm:t>
    </dgm:pt>
    <dgm:pt modelId="{AAD7D4F7-57B3-4F20-992E-DC037AAC0278}" type="parTrans" cxnId="{B69ADCE3-5E15-4F6F-A37A-636C960A881A}">
      <dgm:prSet/>
      <dgm:spPr/>
      <dgm:t>
        <a:bodyPr/>
        <a:lstStyle/>
        <a:p>
          <a:endParaRPr lang="es-MX"/>
        </a:p>
      </dgm:t>
    </dgm:pt>
    <dgm:pt modelId="{1A18E762-59C7-4C7C-9E89-DDA2627D875C}" type="sibTrans" cxnId="{B69ADCE3-5E15-4F6F-A37A-636C960A881A}">
      <dgm:prSet/>
      <dgm:spPr/>
      <dgm:t>
        <a:bodyPr/>
        <a:lstStyle/>
        <a:p>
          <a:endParaRPr lang="es-MX"/>
        </a:p>
      </dgm:t>
    </dgm:pt>
    <dgm:pt modelId="{EA12FBE8-3F68-40C4-ABDE-AEB8AA584F64}">
      <dgm:prSet phldrT="[Texto]"/>
      <dgm:spPr/>
      <dgm:t>
        <a:bodyPr/>
        <a:lstStyle/>
        <a:p>
          <a:r>
            <a:rPr lang="es-MX" dirty="0" smtClean="0"/>
            <a:t>Formulación de políticas que desplazan a la derecha la DA</a:t>
          </a:r>
          <a:endParaRPr lang="es-MX" dirty="0"/>
        </a:p>
      </dgm:t>
    </dgm:pt>
    <dgm:pt modelId="{76DD296F-2BE6-4A66-A637-AFE329E68488}" type="parTrans" cxnId="{C9D94EB5-A089-4FD7-B9A4-E22F2F2270ED}">
      <dgm:prSet/>
      <dgm:spPr/>
      <dgm:t>
        <a:bodyPr/>
        <a:lstStyle/>
        <a:p>
          <a:endParaRPr lang="es-MX"/>
        </a:p>
      </dgm:t>
    </dgm:pt>
    <dgm:pt modelId="{04080B7B-8623-4379-B10C-2B33E6E8B150}" type="sibTrans" cxnId="{C9D94EB5-A089-4FD7-B9A4-E22F2F2270ED}">
      <dgm:prSet/>
      <dgm:spPr/>
      <dgm:t>
        <a:bodyPr/>
        <a:lstStyle/>
        <a:p>
          <a:endParaRPr lang="es-MX"/>
        </a:p>
      </dgm:t>
    </dgm:pt>
    <dgm:pt modelId="{BF0C3406-A7EA-4F6F-B84C-1DB28A4F9219}" type="pres">
      <dgm:prSet presAssocID="{6964CDB6-A662-4921-9F7E-5D612C22E46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C22BFAA-8C1D-4FF8-AB81-A08217B9CFF6}" type="pres">
      <dgm:prSet presAssocID="{7F27B2FF-D60D-491E-9515-F78D7325269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39B0F1-26AA-49E4-AF57-99168369A1E2}" type="pres">
      <dgm:prSet presAssocID="{1A18E762-59C7-4C7C-9E89-DDA2627D875C}" presName="sibTrans" presStyleLbl="sibTrans2D1" presStyleIdx="0" presStyleCnt="2"/>
      <dgm:spPr/>
      <dgm:t>
        <a:bodyPr/>
        <a:lstStyle/>
        <a:p>
          <a:endParaRPr lang="es-MX"/>
        </a:p>
      </dgm:t>
    </dgm:pt>
    <dgm:pt modelId="{BA7867AD-B8F0-4D59-B073-01FBEB22D0FF}" type="pres">
      <dgm:prSet presAssocID="{1A18E762-59C7-4C7C-9E89-DDA2627D875C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F3159F59-9E18-4C75-8ACC-028D833C915D}" type="pres">
      <dgm:prSet presAssocID="{EA12FBE8-3F68-40C4-ABDE-AEB8AA584F64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A15198-FA5C-49A7-BD1A-3A858E25A9C6}" type="pres">
      <dgm:prSet presAssocID="{04080B7B-8623-4379-B10C-2B33E6E8B150}" presName="sibTrans" presStyleLbl="sibTrans2D1" presStyleIdx="1" presStyleCnt="2"/>
      <dgm:spPr/>
      <dgm:t>
        <a:bodyPr/>
        <a:lstStyle/>
        <a:p>
          <a:endParaRPr lang="es-MX"/>
        </a:p>
      </dgm:t>
    </dgm:pt>
    <dgm:pt modelId="{844D1663-0AC3-4971-84FC-52CBCD77DB0E}" type="pres">
      <dgm:prSet presAssocID="{04080B7B-8623-4379-B10C-2B33E6E8B150}" presName="connectorText" presStyleLbl="sibTrans2D1" presStyleIdx="1" presStyleCnt="2"/>
      <dgm:spPr/>
      <dgm:t>
        <a:bodyPr/>
        <a:lstStyle/>
        <a:p>
          <a:endParaRPr lang="es-MX"/>
        </a:p>
      </dgm:t>
    </dgm:pt>
  </dgm:ptLst>
  <dgm:cxnLst>
    <dgm:cxn modelId="{B69ADCE3-5E15-4F6F-A37A-636C960A881A}" srcId="{6964CDB6-A662-4921-9F7E-5D612C22E466}" destId="{7F27B2FF-D60D-491E-9515-F78D73252691}" srcOrd="0" destOrd="0" parTransId="{AAD7D4F7-57B3-4F20-992E-DC037AAC0278}" sibTransId="{1A18E762-59C7-4C7C-9E89-DDA2627D875C}"/>
    <dgm:cxn modelId="{5B494E1C-961E-40EC-8C7F-FDE7801282F8}" type="presOf" srcId="{1A18E762-59C7-4C7C-9E89-DDA2627D875C}" destId="{BA7867AD-B8F0-4D59-B073-01FBEB22D0FF}" srcOrd="1" destOrd="0" presId="urn:microsoft.com/office/officeart/2005/8/layout/cycle7"/>
    <dgm:cxn modelId="{CBA43E49-6462-4002-8601-501139CF4AC0}" type="presOf" srcId="{EA12FBE8-3F68-40C4-ABDE-AEB8AA584F64}" destId="{F3159F59-9E18-4C75-8ACC-028D833C915D}" srcOrd="0" destOrd="0" presId="urn:microsoft.com/office/officeart/2005/8/layout/cycle7"/>
    <dgm:cxn modelId="{DFCD75AA-D8D7-4D2B-81FF-344CF3BA6E22}" type="presOf" srcId="{04080B7B-8623-4379-B10C-2B33E6E8B150}" destId="{25A15198-FA5C-49A7-BD1A-3A858E25A9C6}" srcOrd="0" destOrd="0" presId="urn:microsoft.com/office/officeart/2005/8/layout/cycle7"/>
    <dgm:cxn modelId="{C9D94EB5-A089-4FD7-B9A4-E22F2F2270ED}" srcId="{6964CDB6-A662-4921-9F7E-5D612C22E466}" destId="{EA12FBE8-3F68-40C4-ABDE-AEB8AA584F64}" srcOrd="1" destOrd="0" parTransId="{76DD296F-2BE6-4A66-A637-AFE329E68488}" sibTransId="{04080B7B-8623-4379-B10C-2B33E6E8B150}"/>
    <dgm:cxn modelId="{EC9F9D17-81AB-48A2-AEB1-5DD4482EB1E6}" type="presOf" srcId="{04080B7B-8623-4379-B10C-2B33E6E8B150}" destId="{844D1663-0AC3-4971-84FC-52CBCD77DB0E}" srcOrd="1" destOrd="0" presId="urn:microsoft.com/office/officeart/2005/8/layout/cycle7"/>
    <dgm:cxn modelId="{EF6F67E4-5C80-43AF-8DAB-E10C440D80DA}" type="presOf" srcId="{6964CDB6-A662-4921-9F7E-5D612C22E466}" destId="{BF0C3406-A7EA-4F6F-B84C-1DB28A4F9219}" srcOrd="0" destOrd="0" presId="urn:microsoft.com/office/officeart/2005/8/layout/cycle7"/>
    <dgm:cxn modelId="{AA6F379B-3A50-4DE9-BD66-83CC4BAAAEDC}" type="presOf" srcId="{1A18E762-59C7-4C7C-9E89-DDA2627D875C}" destId="{6439B0F1-26AA-49E4-AF57-99168369A1E2}" srcOrd="0" destOrd="0" presId="urn:microsoft.com/office/officeart/2005/8/layout/cycle7"/>
    <dgm:cxn modelId="{12EF2CB1-6DAC-42B1-B598-03D661AF6ADE}" type="presOf" srcId="{7F27B2FF-D60D-491E-9515-F78D73252691}" destId="{5C22BFAA-8C1D-4FF8-AB81-A08217B9CFF6}" srcOrd="0" destOrd="0" presId="urn:microsoft.com/office/officeart/2005/8/layout/cycle7"/>
    <dgm:cxn modelId="{2A244358-D30A-442F-BD19-7AF360374A59}" type="presParOf" srcId="{BF0C3406-A7EA-4F6F-B84C-1DB28A4F9219}" destId="{5C22BFAA-8C1D-4FF8-AB81-A08217B9CFF6}" srcOrd="0" destOrd="0" presId="urn:microsoft.com/office/officeart/2005/8/layout/cycle7"/>
    <dgm:cxn modelId="{6F3F6244-2058-4C35-9E3C-ECD2C175AB67}" type="presParOf" srcId="{BF0C3406-A7EA-4F6F-B84C-1DB28A4F9219}" destId="{6439B0F1-26AA-49E4-AF57-99168369A1E2}" srcOrd="1" destOrd="0" presId="urn:microsoft.com/office/officeart/2005/8/layout/cycle7"/>
    <dgm:cxn modelId="{63713555-2ACB-4A74-A62A-A25852AE906C}" type="presParOf" srcId="{6439B0F1-26AA-49E4-AF57-99168369A1E2}" destId="{BA7867AD-B8F0-4D59-B073-01FBEB22D0FF}" srcOrd="0" destOrd="0" presId="urn:microsoft.com/office/officeart/2005/8/layout/cycle7"/>
    <dgm:cxn modelId="{7DBB9D4F-97CD-4127-B640-D076E3DF51CB}" type="presParOf" srcId="{BF0C3406-A7EA-4F6F-B84C-1DB28A4F9219}" destId="{F3159F59-9E18-4C75-8ACC-028D833C915D}" srcOrd="2" destOrd="0" presId="urn:microsoft.com/office/officeart/2005/8/layout/cycle7"/>
    <dgm:cxn modelId="{254EBE31-A0BC-43E8-A9BC-5A64EBE9ACED}" type="presParOf" srcId="{BF0C3406-A7EA-4F6F-B84C-1DB28A4F9219}" destId="{25A15198-FA5C-49A7-BD1A-3A858E25A9C6}" srcOrd="3" destOrd="0" presId="urn:microsoft.com/office/officeart/2005/8/layout/cycle7"/>
    <dgm:cxn modelId="{79DBE3BC-9175-4C6A-BAA5-B4A2C9D0AC4A}" type="presParOf" srcId="{25A15198-FA5C-49A7-BD1A-3A858E25A9C6}" destId="{844D1663-0AC3-4971-84FC-52CBCD77DB0E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AAD4011-58E3-4579-804C-809DAD0E7700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3E39A046-C795-4163-A6A8-63B3BAF25C21}">
      <dgm:prSet phldrT="[Texto]"/>
      <dgm:spPr/>
      <dgm:t>
        <a:bodyPr/>
        <a:lstStyle/>
        <a:p>
          <a:r>
            <a:rPr lang="es-MX" dirty="0" smtClean="0"/>
            <a:t>Tasa de interés real</a:t>
          </a:r>
          <a:endParaRPr lang="es-MX" dirty="0"/>
        </a:p>
      </dgm:t>
    </dgm:pt>
    <dgm:pt modelId="{B90D8E45-8AC4-4C7F-96B2-6642B4983E0E}" type="parTrans" cxnId="{110B32C5-3CAB-4D6C-A3E6-E4608F0DE2AA}">
      <dgm:prSet/>
      <dgm:spPr/>
      <dgm:t>
        <a:bodyPr/>
        <a:lstStyle/>
        <a:p>
          <a:endParaRPr lang="es-MX"/>
        </a:p>
      </dgm:t>
    </dgm:pt>
    <dgm:pt modelId="{A3A77BF6-9B2E-4109-A80D-1953827EA1ED}" type="sibTrans" cxnId="{110B32C5-3CAB-4D6C-A3E6-E4608F0DE2AA}">
      <dgm:prSet/>
      <dgm:spPr/>
      <dgm:t>
        <a:bodyPr/>
        <a:lstStyle/>
        <a:p>
          <a:endParaRPr lang="es-MX"/>
        </a:p>
      </dgm:t>
    </dgm:pt>
    <dgm:pt modelId="{BC1F18AF-52E5-4B65-BCD2-0746A438D99A}">
      <dgm:prSet phldrT="[Texto]"/>
      <dgm:spPr/>
      <dgm:t>
        <a:bodyPr/>
        <a:lstStyle/>
        <a:p>
          <a:r>
            <a:rPr lang="es-MX" dirty="0" smtClean="0"/>
            <a:t>Se ajusta a los cambios esperados de la inflación</a:t>
          </a:r>
          <a:endParaRPr lang="es-MX" dirty="0"/>
        </a:p>
      </dgm:t>
    </dgm:pt>
    <dgm:pt modelId="{2C841C2B-D71A-46A0-9BF5-8EFAF572E805}" type="parTrans" cxnId="{BC73E81B-A865-49D8-BB14-0B319B6B28CD}">
      <dgm:prSet/>
      <dgm:spPr/>
      <dgm:t>
        <a:bodyPr/>
        <a:lstStyle/>
        <a:p>
          <a:endParaRPr lang="es-MX"/>
        </a:p>
      </dgm:t>
    </dgm:pt>
    <dgm:pt modelId="{548D9F4F-6375-4623-80B4-5A41FD7A134F}" type="sibTrans" cxnId="{BC73E81B-A865-49D8-BB14-0B319B6B28CD}">
      <dgm:prSet/>
      <dgm:spPr/>
      <dgm:t>
        <a:bodyPr/>
        <a:lstStyle/>
        <a:p>
          <a:endParaRPr lang="es-MX"/>
        </a:p>
      </dgm:t>
    </dgm:pt>
    <dgm:pt modelId="{AC323385-E9D9-44BE-9EA7-7F7372C79919}" type="pres">
      <dgm:prSet presAssocID="{9AAD4011-58E3-4579-804C-809DAD0E7700}" presName="Name0" presStyleCnt="0">
        <dgm:presLayoutVars>
          <dgm:dir/>
          <dgm:resizeHandles val="exact"/>
        </dgm:presLayoutVars>
      </dgm:prSet>
      <dgm:spPr/>
    </dgm:pt>
    <dgm:pt modelId="{D5E1A8FD-8824-458C-8546-0FDD413A68FE}" type="pres">
      <dgm:prSet presAssocID="{3E39A046-C795-4163-A6A8-63B3BAF25C2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61B3786-15D3-4A23-942E-7799F95EEA87}" type="pres">
      <dgm:prSet presAssocID="{A3A77BF6-9B2E-4109-A80D-1953827EA1ED}" presName="sibTrans" presStyleLbl="sibTrans2D1" presStyleIdx="0" presStyleCnt="1"/>
      <dgm:spPr/>
      <dgm:t>
        <a:bodyPr/>
        <a:lstStyle/>
        <a:p>
          <a:endParaRPr lang="es-MX"/>
        </a:p>
      </dgm:t>
    </dgm:pt>
    <dgm:pt modelId="{423C6A3B-C122-4370-B240-1C47D6D905B8}" type="pres">
      <dgm:prSet presAssocID="{A3A77BF6-9B2E-4109-A80D-1953827EA1ED}" presName="connectorText" presStyleLbl="sibTrans2D1" presStyleIdx="0" presStyleCnt="1"/>
      <dgm:spPr/>
      <dgm:t>
        <a:bodyPr/>
        <a:lstStyle/>
        <a:p>
          <a:endParaRPr lang="es-MX"/>
        </a:p>
      </dgm:t>
    </dgm:pt>
    <dgm:pt modelId="{3352BCFD-709D-4813-9373-746A82D74F56}" type="pres">
      <dgm:prSet presAssocID="{BC1F18AF-52E5-4B65-BCD2-0746A438D99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1A5A0DD-FFB3-4815-9E28-0FA4CC16B4D1}" type="presOf" srcId="{A3A77BF6-9B2E-4109-A80D-1953827EA1ED}" destId="{423C6A3B-C122-4370-B240-1C47D6D905B8}" srcOrd="1" destOrd="0" presId="urn:microsoft.com/office/officeart/2005/8/layout/process1"/>
    <dgm:cxn modelId="{A111BDCB-199F-4427-9F46-F7E0E7BCF463}" type="presOf" srcId="{9AAD4011-58E3-4579-804C-809DAD0E7700}" destId="{AC323385-E9D9-44BE-9EA7-7F7372C79919}" srcOrd="0" destOrd="0" presId="urn:microsoft.com/office/officeart/2005/8/layout/process1"/>
    <dgm:cxn modelId="{9C49FDB5-DCE3-47A4-B3FC-F44F4FF5F185}" type="presOf" srcId="{BC1F18AF-52E5-4B65-BCD2-0746A438D99A}" destId="{3352BCFD-709D-4813-9373-746A82D74F56}" srcOrd="0" destOrd="0" presId="urn:microsoft.com/office/officeart/2005/8/layout/process1"/>
    <dgm:cxn modelId="{110B32C5-3CAB-4D6C-A3E6-E4608F0DE2AA}" srcId="{9AAD4011-58E3-4579-804C-809DAD0E7700}" destId="{3E39A046-C795-4163-A6A8-63B3BAF25C21}" srcOrd="0" destOrd="0" parTransId="{B90D8E45-8AC4-4C7F-96B2-6642B4983E0E}" sibTransId="{A3A77BF6-9B2E-4109-A80D-1953827EA1ED}"/>
    <dgm:cxn modelId="{47EB590B-753B-491B-B44B-6D95F1DE3789}" type="presOf" srcId="{A3A77BF6-9B2E-4109-A80D-1953827EA1ED}" destId="{961B3786-15D3-4A23-942E-7799F95EEA87}" srcOrd="0" destOrd="0" presId="urn:microsoft.com/office/officeart/2005/8/layout/process1"/>
    <dgm:cxn modelId="{BC73E81B-A865-49D8-BB14-0B319B6B28CD}" srcId="{9AAD4011-58E3-4579-804C-809DAD0E7700}" destId="{BC1F18AF-52E5-4B65-BCD2-0746A438D99A}" srcOrd="1" destOrd="0" parTransId="{2C841C2B-D71A-46A0-9BF5-8EFAF572E805}" sibTransId="{548D9F4F-6375-4623-80B4-5A41FD7A134F}"/>
    <dgm:cxn modelId="{3B90AEC9-BE58-4B79-8155-4E971707E1E5}" type="presOf" srcId="{3E39A046-C795-4163-A6A8-63B3BAF25C21}" destId="{D5E1A8FD-8824-458C-8546-0FDD413A68FE}" srcOrd="0" destOrd="0" presId="urn:microsoft.com/office/officeart/2005/8/layout/process1"/>
    <dgm:cxn modelId="{BA708521-E9F2-4102-A249-31913B521072}" type="presParOf" srcId="{AC323385-E9D9-44BE-9EA7-7F7372C79919}" destId="{D5E1A8FD-8824-458C-8546-0FDD413A68FE}" srcOrd="0" destOrd="0" presId="urn:microsoft.com/office/officeart/2005/8/layout/process1"/>
    <dgm:cxn modelId="{6C328F78-7FFF-4208-928C-EE6644902D35}" type="presParOf" srcId="{AC323385-E9D9-44BE-9EA7-7F7372C79919}" destId="{961B3786-15D3-4A23-942E-7799F95EEA87}" srcOrd="1" destOrd="0" presId="urn:microsoft.com/office/officeart/2005/8/layout/process1"/>
    <dgm:cxn modelId="{3613B1E2-4136-4C29-800F-AC2218429AE7}" type="presParOf" srcId="{961B3786-15D3-4A23-942E-7799F95EEA87}" destId="{423C6A3B-C122-4370-B240-1C47D6D905B8}" srcOrd="0" destOrd="0" presId="urn:microsoft.com/office/officeart/2005/8/layout/process1"/>
    <dgm:cxn modelId="{618D994B-2551-4C5E-A8E4-1D52841FA94E}" type="presParOf" srcId="{AC323385-E9D9-44BE-9EA7-7F7372C79919}" destId="{3352BCFD-709D-4813-9373-746A82D74F56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D5045DB-1F6E-4649-B955-E1425C959566}" type="doc">
      <dgm:prSet loTypeId="urn:microsoft.com/office/officeart/2005/8/layout/radial1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C6FAD526-B8DB-4F8D-873A-1199C5C5C87A}">
      <dgm:prSet phldrT="[Texto]"/>
      <dgm:spPr/>
      <dgm:t>
        <a:bodyPr/>
        <a:lstStyle/>
        <a:p>
          <a:r>
            <a:rPr lang="es-MX" dirty="0" smtClean="0"/>
            <a:t>Tasa de interés nominal</a:t>
          </a:r>
          <a:endParaRPr lang="es-MX" dirty="0"/>
        </a:p>
      </dgm:t>
    </dgm:pt>
    <dgm:pt modelId="{02C879FB-8760-4993-8983-55D537520E07}" type="parTrans" cxnId="{AE8F0DC6-0157-4BAE-BE89-D9ACC9019A22}">
      <dgm:prSet/>
      <dgm:spPr/>
      <dgm:t>
        <a:bodyPr/>
        <a:lstStyle/>
        <a:p>
          <a:endParaRPr lang="es-MX"/>
        </a:p>
      </dgm:t>
    </dgm:pt>
    <dgm:pt modelId="{9E0C3809-6486-4F2A-9F38-52C221E352A6}" type="sibTrans" cxnId="{AE8F0DC6-0157-4BAE-BE89-D9ACC9019A22}">
      <dgm:prSet/>
      <dgm:spPr/>
      <dgm:t>
        <a:bodyPr/>
        <a:lstStyle/>
        <a:p>
          <a:endParaRPr lang="es-MX"/>
        </a:p>
      </dgm:t>
    </dgm:pt>
    <dgm:pt modelId="{D89786A3-36E3-411B-8597-35EEBB247D11}">
      <dgm:prSet phldrT="[Texto]"/>
      <dgm:spPr/>
      <dgm:t>
        <a:bodyPr/>
        <a:lstStyle/>
        <a:p>
          <a:r>
            <a:rPr lang="es-MX" dirty="0" smtClean="0"/>
            <a:t>No toma en cuenta la inflación</a:t>
          </a:r>
          <a:endParaRPr lang="es-MX" dirty="0"/>
        </a:p>
      </dgm:t>
    </dgm:pt>
    <dgm:pt modelId="{6EB03AA7-1D41-49D2-86AE-F49CC5EF54A6}" type="parTrans" cxnId="{2DDF6673-6175-4942-BA37-F07BFCA285AD}">
      <dgm:prSet/>
      <dgm:spPr/>
      <dgm:t>
        <a:bodyPr/>
        <a:lstStyle/>
        <a:p>
          <a:endParaRPr lang="es-MX"/>
        </a:p>
      </dgm:t>
    </dgm:pt>
    <dgm:pt modelId="{BBC57C14-5D49-4918-B3F8-F7E25D52699B}" type="sibTrans" cxnId="{2DDF6673-6175-4942-BA37-F07BFCA285AD}">
      <dgm:prSet/>
      <dgm:spPr/>
      <dgm:t>
        <a:bodyPr/>
        <a:lstStyle/>
        <a:p>
          <a:endParaRPr lang="es-MX"/>
        </a:p>
      </dgm:t>
    </dgm:pt>
    <dgm:pt modelId="{DC0697F3-A4B7-4603-9B6D-88AB2AC8DC6E}" type="pres">
      <dgm:prSet presAssocID="{6D5045DB-1F6E-4649-B955-E1425C95956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3F7F540-2B27-41C9-967C-052682CD9148}" type="pres">
      <dgm:prSet presAssocID="{C6FAD526-B8DB-4F8D-873A-1199C5C5C87A}" presName="centerShape" presStyleLbl="node0" presStyleIdx="0" presStyleCnt="1"/>
      <dgm:spPr/>
      <dgm:t>
        <a:bodyPr/>
        <a:lstStyle/>
        <a:p>
          <a:endParaRPr lang="es-MX"/>
        </a:p>
      </dgm:t>
    </dgm:pt>
    <dgm:pt modelId="{9C91FD1F-00F6-4186-A040-B06D48F9B983}" type="pres">
      <dgm:prSet presAssocID="{6EB03AA7-1D41-49D2-86AE-F49CC5EF54A6}" presName="Name9" presStyleLbl="parChTrans1D2" presStyleIdx="0" presStyleCnt="1"/>
      <dgm:spPr/>
      <dgm:t>
        <a:bodyPr/>
        <a:lstStyle/>
        <a:p>
          <a:endParaRPr lang="es-MX"/>
        </a:p>
      </dgm:t>
    </dgm:pt>
    <dgm:pt modelId="{6DFFF03F-34AD-42A0-9836-858EBA6C77A1}" type="pres">
      <dgm:prSet presAssocID="{6EB03AA7-1D41-49D2-86AE-F49CC5EF54A6}" presName="connTx" presStyleLbl="parChTrans1D2" presStyleIdx="0" presStyleCnt="1"/>
      <dgm:spPr/>
      <dgm:t>
        <a:bodyPr/>
        <a:lstStyle/>
        <a:p>
          <a:endParaRPr lang="es-MX"/>
        </a:p>
      </dgm:t>
    </dgm:pt>
    <dgm:pt modelId="{40654400-25F7-45E5-B608-92B1A8C13819}" type="pres">
      <dgm:prSet presAssocID="{D89786A3-36E3-411B-8597-35EEBB247D11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71A0C2F-1E38-4C8A-B1D5-27069D723135}" type="presOf" srcId="{6EB03AA7-1D41-49D2-86AE-F49CC5EF54A6}" destId="{6DFFF03F-34AD-42A0-9836-858EBA6C77A1}" srcOrd="1" destOrd="0" presId="urn:microsoft.com/office/officeart/2005/8/layout/radial1"/>
    <dgm:cxn modelId="{808E3879-E6B2-4CD3-939E-6791D234F773}" type="presOf" srcId="{6D5045DB-1F6E-4649-B955-E1425C959566}" destId="{DC0697F3-A4B7-4603-9B6D-88AB2AC8DC6E}" srcOrd="0" destOrd="0" presId="urn:microsoft.com/office/officeart/2005/8/layout/radial1"/>
    <dgm:cxn modelId="{AE8F0DC6-0157-4BAE-BE89-D9ACC9019A22}" srcId="{6D5045DB-1F6E-4649-B955-E1425C959566}" destId="{C6FAD526-B8DB-4F8D-873A-1199C5C5C87A}" srcOrd="0" destOrd="0" parTransId="{02C879FB-8760-4993-8983-55D537520E07}" sibTransId="{9E0C3809-6486-4F2A-9F38-52C221E352A6}"/>
    <dgm:cxn modelId="{12894733-7A75-45FA-947E-A4FE4C244A62}" type="presOf" srcId="{C6FAD526-B8DB-4F8D-873A-1199C5C5C87A}" destId="{93F7F540-2B27-41C9-967C-052682CD9148}" srcOrd="0" destOrd="0" presId="urn:microsoft.com/office/officeart/2005/8/layout/radial1"/>
    <dgm:cxn modelId="{FA6DE108-7EB9-4718-B739-D1C04630B90B}" type="presOf" srcId="{6EB03AA7-1D41-49D2-86AE-F49CC5EF54A6}" destId="{9C91FD1F-00F6-4186-A040-B06D48F9B983}" srcOrd="0" destOrd="0" presId="urn:microsoft.com/office/officeart/2005/8/layout/radial1"/>
    <dgm:cxn modelId="{28296D62-2893-4F1A-A3CF-B05650F78A24}" type="presOf" srcId="{D89786A3-36E3-411B-8597-35EEBB247D11}" destId="{40654400-25F7-45E5-B608-92B1A8C13819}" srcOrd="0" destOrd="0" presId="urn:microsoft.com/office/officeart/2005/8/layout/radial1"/>
    <dgm:cxn modelId="{2DDF6673-6175-4942-BA37-F07BFCA285AD}" srcId="{C6FAD526-B8DB-4F8D-873A-1199C5C5C87A}" destId="{D89786A3-36E3-411B-8597-35EEBB247D11}" srcOrd="0" destOrd="0" parTransId="{6EB03AA7-1D41-49D2-86AE-F49CC5EF54A6}" sibTransId="{BBC57C14-5D49-4918-B3F8-F7E25D52699B}"/>
    <dgm:cxn modelId="{5F2E8C24-B40A-4D33-A283-8D685C09E51C}" type="presParOf" srcId="{DC0697F3-A4B7-4603-9B6D-88AB2AC8DC6E}" destId="{93F7F540-2B27-41C9-967C-052682CD9148}" srcOrd="0" destOrd="0" presId="urn:microsoft.com/office/officeart/2005/8/layout/radial1"/>
    <dgm:cxn modelId="{B906C2BA-2ACC-49CD-9A08-44EFC02BF5D5}" type="presParOf" srcId="{DC0697F3-A4B7-4603-9B6D-88AB2AC8DC6E}" destId="{9C91FD1F-00F6-4186-A040-B06D48F9B983}" srcOrd="1" destOrd="0" presId="urn:microsoft.com/office/officeart/2005/8/layout/radial1"/>
    <dgm:cxn modelId="{5B781CEE-594A-45EE-AD3D-E9EA5712E1D5}" type="presParOf" srcId="{9C91FD1F-00F6-4186-A040-B06D48F9B983}" destId="{6DFFF03F-34AD-42A0-9836-858EBA6C77A1}" srcOrd="0" destOrd="0" presId="urn:microsoft.com/office/officeart/2005/8/layout/radial1"/>
    <dgm:cxn modelId="{6E1118B2-178F-4E80-847A-0AED118F377B}" type="presParOf" srcId="{DC0697F3-A4B7-4603-9B6D-88AB2AC8DC6E}" destId="{40654400-25F7-45E5-B608-92B1A8C13819}" srcOrd="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1E117B-679E-4E7A-B476-516E28E2E101}">
      <dsp:nvSpPr>
        <dsp:cNvPr id="0" name=""/>
        <dsp:cNvSpPr/>
      </dsp:nvSpPr>
      <dsp:spPr>
        <a:xfrm>
          <a:off x="1741" y="775135"/>
          <a:ext cx="3713298" cy="22279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Bien jurídico sancionado normativamente por una comunidad social.</a:t>
          </a:r>
        </a:p>
      </dsp:txBody>
      <dsp:txXfrm>
        <a:off x="66996" y="840390"/>
        <a:ext cx="3582788" cy="2097469"/>
      </dsp:txXfrm>
    </dsp:sp>
    <dsp:sp modelId="{6750EA37-2242-43B2-8059-64D1D0B71CBD}">
      <dsp:nvSpPr>
        <dsp:cNvPr id="0" name=""/>
        <dsp:cNvSpPr/>
      </dsp:nvSpPr>
      <dsp:spPr>
        <a:xfrm>
          <a:off x="4086370" y="1428675"/>
          <a:ext cx="787219" cy="92089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>
        <a:off x="4086370" y="1612855"/>
        <a:ext cx="551053" cy="552538"/>
      </dsp:txXfrm>
    </dsp:sp>
    <dsp:sp modelId="{FFCDC7E2-46D3-4F35-B64C-C9252D30914E}">
      <dsp:nvSpPr>
        <dsp:cNvPr id="0" name=""/>
        <dsp:cNvSpPr/>
      </dsp:nvSpPr>
      <dsp:spPr>
        <a:xfrm>
          <a:off x="5200359" y="775135"/>
          <a:ext cx="3713298" cy="22279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9644969"/>
                <a:satOff val="-8667"/>
                <a:lumOff val="-1373"/>
                <a:alphaOff val="0"/>
                <a:tint val="96000"/>
                <a:lumMod val="104000"/>
              </a:schemeClr>
            </a:gs>
            <a:gs pos="100000">
              <a:schemeClr val="accent4">
                <a:hueOff val="9644969"/>
                <a:satOff val="-8667"/>
                <a:lumOff val="-1373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Moneda que se intercambia, como una unidad de cuenta con poder adquisitivo y de pago en las relaciones patrimoniales.</a:t>
          </a:r>
          <a:endParaRPr lang="es-MX" sz="2200" kern="1200" dirty="0"/>
        </a:p>
      </dsp:txBody>
      <dsp:txXfrm>
        <a:off x="5265614" y="840390"/>
        <a:ext cx="3582788" cy="20974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E060B2-F1C0-4578-9CF9-185C1DDAC842}">
      <dsp:nvSpPr>
        <dsp:cNvPr id="0" name=""/>
        <dsp:cNvSpPr/>
      </dsp:nvSpPr>
      <dsp:spPr>
        <a:xfrm rot="5400000">
          <a:off x="361567" y="1836149"/>
          <a:ext cx="1352416" cy="153967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5">
                <a:tint val="5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tint val="5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C2B94F0-89CE-4678-9368-779994B3D981}">
      <dsp:nvSpPr>
        <dsp:cNvPr id="0" name=""/>
        <dsp:cNvSpPr/>
      </dsp:nvSpPr>
      <dsp:spPr>
        <a:xfrm>
          <a:off x="3259" y="336969"/>
          <a:ext cx="2276672" cy="159359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El dinero es el único bien que permite realizar compras futuras en el momento deseado.</a:t>
          </a:r>
          <a:endParaRPr lang="es-MX" sz="1600" kern="1200" dirty="0"/>
        </a:p>
      </dsp:txBody>
      <dsp:txXfrm>
        <a:off x="81066" y="414776"/>
        <a:ext cx="2121058" cy="1437982"/>
      </dsp:txXfrm>
    </dsp:sp>
    <dsp:sp modelId="{D18D87B7-22CB-48CF-A03A-64F0F3B3D363}">
      <dsp:nvSpPr>
        <dsp:cNvPr id="0" name=""/>
        <dsp:cNvSpPr/>
      </dsp:nvSpPr>
      <dsp:spPr>
        <a:xfrm>
          <a:off x="2279931" y="488955"/>
          <a:ext cx="1655834" cy="1288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AE3FD6-F5BE-4958-8230-1A0DF346A2EE}">
      <dsp:nvSpPr>
        <dsp:cNvPr id="0" name=""/>
        <dsp:cNvSpPr/>
      </dsp:nvSpPr>
      <dsp:spPr>
        <a:xfrm rot="5400000">
          <a:off x="2249170" y="3626284"/>
          <a:ext cx="1352416" cy="153967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5">
                <a:tint val="50000"/>
                <a:hueOff val="-14150347"/>
                <a:satOff val="24564"/>
                <a:lumOff val="16182"/>
                <a:alphaOff val="0"/>
                <a:tint val="96000"/>
                <a:lumMod val="104000"/>
              </a:schemeClr>
            </a:gs>
            <a:gs pos="100000">
              <a:schemeClr val="accent5">
                <a:tint val="50000"/>
                <a:hueOff val="-14150347"/>
                <a:satOff val="24564"/>
                <a:lumOff val="16182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53AD134-9ED5-4B73-A8E6-53563B3FDE0A}">
      <dsp:nvSpPr>
        <dsp:cNvPr id="0" name=""/>
        <dsp:cNvSpPr/>
      </dsp:nvSpPr>
      <dsp:spPr>
        <a:xfrm>
          <a:off x="1890862" y="2127104"/>
          <a:ext cx="2276672" cy="159359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-7009649"/>
                <a:satOff val="10306"/>
                <a:lumOff val="8824"/>
                <a:alphaOff val="0"/>
                <a:tint val="96000"/>
                <a:lumMod val="104000"/>
              </a:schemeClr>
            </a:gs>
            <a:gs pos="100000">
              <a:schemeClr val="accent5">
                <a:hueOff val="-7009649"/>
                <a:satOff val="10306"/>
                <a:lumOff val="8824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debido a su liquidez, que se deriva en su aceptación general </a:t>
          </a:r>
          <a:endParaRPr lang="es-MX" sz="1600" kern="1200" dirty="0"/>
        </a:p>
      </dsp:txBody>
      <dsp:txXfrm>
        <a:off x="1968669" y="2204911"/>
        <a:ext cx="2121058" cy="1437982"/>
      </dsp:txXfrm>
    </dsp:sp>
    <dsp:sp modelId="{907F2E37-8C0F-462F-B7E1-04B9D38190E9}">
      <dsp:nvSpPr>
        <dsp:cNvPr id="0" name=""/>
        <dsp:cNvSpPr/>
      </dsp:nvSpPr>
      <dsp:spPr>
        <a:xfrm>
          <a:off x="4167535" y="2279090"/>
          <a:ext cx="1655834" cy="1288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A77B3A-0815-467B-B0E5-1A9A8071DD3B}">
      <dsp:nvSpPr>
        <dsp:cNvPr id="0" name=""/>
        <dsp:cNvSpPr/>
      </dsp:nvSpPr>
      <dsp:spPr>
        <a:xfrm>
          <a:off x="3778466" y="3917239"/>
          <a:ext cx="2276672" cy="159359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-14019298"/>
                <a:satOff val="20613"/>
                <a:lumOff val="17647"/>
                <a:alphaOff val="0"/>
                <a:tint val="96000"/>
                <a:lumMod val="104000"/>
              </a:schemeClr>
            </a:gs>
            <a:gs pos="100000">
              <a:schemeClr val="accent5">
                <a:hueOff val="-14019298"/>
                <a:satOff val="20613"/>
                <a:lumOff val="17647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y de la constancia de su valor nominal</a:t>
          </a:r>
          <a:endParaRPr lang="es-MX" sz="1600" kern="1200" dirty="0"/>
        </a:p>
      </dsp:txBody>
      <dsp:txXfrm>
        <a:off x="3856273" y="3995046"/>
        <a:ext cx="2121058" cy="14379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3B27DF-19D9-41CA-9C88-9EC570D9870F}">
      <dsp:nvSpPr>
        <dsp:cNvPr id="0" name=""/>
        <dsp:cNvSpPr/>
      </dsp:nvSpPr>
      <dsp:spPr>
        <a:xfrm>
          <a:off x="4722" y="265372"/>
          <a:ext cx="3247504" cy="324750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Inflación</a:t>
          </a:r>
          <a:endParaRPr lang="es-MX" sz="2700" kern="1200" dirty="0"/>
        </a:p>
      </dsp:txBody>
      <dsp:txXfrm>
        <a:off x="480308" y="740958"/>
        <a:ext cx="2296332" cy="2296332"/>
      </dsp:txXfrm>
    </dsp:sp>
    <dsp:sp modelId="{C6C9E58A-A0A6-4EB7-9B68-335FC6509CF7}">
      <dsp:nvSpPr>
        <dsp:cNvPr id="0" name=""/>
        <dsp:cNvSpPr/>
      </dsp:nvSpPr>
      <dsp:spPr>
        <a:xfrm>
          <a:off x="3515923" y="947348"/>
          <a:ext cx="1883552" cy="1883552"/>
        </a:xfrm>
        <a:prstGeom prst="mathEqual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>
        <a:off x="3765588" y="1335360"/>
        <a:ext cx="1384222" cy="1107528"/>
      </dsp:txXfrm>
    </dsp:sp>
    <dsp:sp modelId="{F78585A1-46D5-48E9-BE33-D3781D8AC97D}">
      <dsp:nvSpPr>
        <dsp:cNvPr id="0" name=""/>
        <dsp:cNvSpPr/>
      </dsp:nvSpPr>
      <dsp:spPr>
        <a:xfrm>
          <a:off x="5663173" y="265372"/>
          <a:ext cx="3247504" cy="3247504"/>
        </a:xfrm>
        <a:prstGeom prst="ellipse">
          <a:avLst/>
        </a:prstGeom>
        <a:solidFill>
          <a:schemeClr val="accent2">
            <a:hueOff val="-9067203"/>
            <a:satOff val="5236"/>
            <a:lumOff val="-960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Incremento generalizado de los precios</a:t>
          </a:r>
          <a:endParaRPr lang="es-MX" sz="2700" kern="1200" dirty="0"/>
        </a:p>
      </dsp:txBody>
      <dsp:txXfrm>
        <a:off x="6138759" y="740958"/>
        <a:ext cx="2296332" cy="22963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EA252B-76DE-4011-9CE7-0F805370F427}">
      <dsp:nvSpPr>
        <dsp:cNvPr id="0" name=""/>
        <dsp:cNvSpPr/>
      </dsp:nvSpPr>
      <dsp:spPr>
        <a:xfrm>
          <a:off x="4554" y="310453"/>
          <a:ext cx="1616719" cy="161671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Tasa de inflación</a:t>
          </a:r>
          <a:endParaRPr lang="es-MX" sz="1400" kern="1200" dirty="0"/>
        </a:p>
      </dsp:txBody>
      <dsp:txXfrm>
        <a:off x="241317" y="547216"/>
        <a:ext cx="1143193" cy="1143193"/>
      </dsp:txXfrm>
    </dsp:sp>
    <dsp:sp modelId="{FD66DD5B-53D3-4A74-BC43-79D1ED5F8CC2}">
      <dsp:nvSpPr>
        <dsp:cNvPr id="0" name=""/>
        <dsp:cNvSpPr/>
      </dsp:nvSpPr>
      <dsp:spPr>
        <a:xfrm>
          <a:off x="344065" y="2058451"/>
          <a:ext cx="937697" cy="937697"/>
        </a:xfrm>
        <a:prstGeom prst="mathPlus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468357" y="2417026"/>
        <a:ext cx="689113" cy="220547"/>
      </dsp:txXfrm>
    </dsp:sp>
    <dsp:sp modelId="{A937B4E0-1E6C-4ABC-BAC8-8981B5759D30}">
      <dsp:nvSpPr>
        <dsp:cNvPr id="0" name=""/>
        <dsp:cNvSpPr/>
      </dsp:nvSpPr>
      <dsp:spPr>
        <a:xfrm>
          <a:off x="4554" y="3127426"/>
          <a:ext cx="1616719" cy="1616719"/>
        </a:xfrm>
        <a:prstGeom prst="ellipse">
          <a:avLst/>
        </a:prstGeom>
        <a:gradFill rotWithShape="0">
          <a:gsLst>
            <a:gs pos="0">
              <a:schemeClr val="accent3">
                <a:hueOff val="-2790486"/>
                <a:satOff val="-15286"/>
                <a:lumOff val="4706"/>
                <a:alphaOff val="0"/>
                <a:tint val="96000"/>
                <a:lumMod val="104000"/>
              </a:schemeClr>
            </a:gs>
            <a:gs pos="100000">
              <a:schemeClr val="accent3">
                <a:hueOff val="-2790486"/>
                <a:satOff val="-15286"/>
                <a:lumOff val="4706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Crecimiento del dinero</a:t>
          </a:r>
          <a:endParaRPr lang="es-MX" sz="1400" kern="1200" dirty="0"/>
        </a:p>
      </dsp:txBody>
      <dsp:txXfrm>
        <a:off x="241317" y="3364189"/>
        <a:ext cx="1143193" cy="1143193"/>
      </dsp:txXfrm>
    </dsp:sp>
    <dsp:sp modelId="{D96E11AB-2179-4074-870B-D5A59BEF274F}">
      <dsp:nvSpPr>
        <dsp:cNvPr id="0" name=""/>
        <dsp:cNvSpPr/>
      </dsp:nvSpPr>
      <dsp:spPr>
        <a:xfrm>
          <a:off x="1863782" y="2226590"/>
          <a:ext cx="514116" cy="6014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-5580972"/>
                <a:satOff val="-30571"/>
                <a:lumOff val="9412"/>
                <a:alphaOff val="0"/>
                <a:tint val="96000"/>
                <a:lumMod val="104000"/>
              </a:schemeClr>
            </a:gs>
            <a:gs pos="100000">
              <a:schemeClr val="accent3">
                <a:hueOff val="-5580972"/>
                <a:satOff val="-30571"/>
                <a:lumOff val="9412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/>
        </a:p>
      </dsp:txBody>
      <dsp:txXfrm>
        <a:off x="1863782" y="2346874"/>
        <a:ext cx="359881" cy="360851"/>
      </dsp:txXfrm>
    </dsp:sp>
    <dsp:sp modelId="{5B00AB17-E2EB-465C-A64A-D4F2CD89859B}">
      <dsp:nvSpPr>
        <dsp:cNvPr id="0" name=""/>
        <dsp:cNvSpPr/>
      </dsp:nvSpPr>
      <dsp:spPr>
        <a:xfrm>
          <a:off x="2591306" y="910580"/>
          <a:ext cx="3233439" cy="3233439"/>
        </a:xfrm>
        <a:prstGeom prst="ellipse">
          <a:avLst/>
        </a:prstGeom>
        <a:gradFill rotWithShape="0">
          <a:gsLst>
            <a:gs pos="0">
              <a:schemeClr val="accent3">
                <a:hueOff val="-5580972"/>
                <a:satOff val="-30571"/>
                <a:lumOff val="9412"/>
                <a:alphaOff val="0"/>
                <a:tint val="96000"/>
                <a:lumMod val="104000"/>
              </a:schemeClr>
            </a:gs>
            <a:gs pos="100000">
              <a:schemeClr val="accent3">
                <a:hueOff val="-5580972"/>
                <a:satOff val="-30571"/>
                <a:lumOff val="9412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err="1" smtClean="0"/>
            <a:t>Coorrelación</a:t>
          </a:r>
          <a:endParaRPr lang="es-MX" sz="2700" kern="1200" dirty="0"/>
        </a:p>
      </dsp:txBody>
      <dsp:txXfrm>
        <a:off x="3064832" y="1384106"/>
        <a:ext cx="2286387" cy="22863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EEA82C-278A-4F02-B09F-7524C4FA21B9}">
      <dsp:nvSpPr>
        <dsp:cNvPr id="0" name=""/>
        <dsp:cNvSpPr/>
      </dsp:nvSpPr>
      <dsp:spPr>
        <a:xfrm>
          <a:off x="863" y="386288"/>
          <a:ext cx="1841441" cy="18817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Inflación de costos</a:t>
          </a:r>
          <a:endParaRPr lang="es-MX" sz="1800" kern="1200" dirty="0"/>
        </a:p>
      </dsp:txBody>
      <dsp:txXfrm>
        <a:off x="54797" y="440222"/>
        <a:ext cx="1733573" cy="1773855"/>
      </dsp:txXfrm>
    </dsp:sp>
    <dsp:sp modelId="{24793773-B314-4EE8-BF6F-F6A3F1A26789}">
      <dsp:nvSpPr>
        <dsp:cNvPr id="0" name=""/>
        <dsp:cNvSpPr/>
      </dsp:nvSpPr>
      <dsp:spPr>
        <a:xfrm>
          <a:off x="2026449" y="1098811"/>
          <a:ext cx="390385" cy="4566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2026449" y="1190146"/>
        <a:ext cx="273270" cy="274007"/>
      </dsp:txXfrm>
    </dsp:sp>
    <dsp:sp modelId="{156E35A3-40A7-4A11-9511-E307AB071BA7}">
      <dsp:nvSpPr>
        <dsp:cNvPr id="0" name=""/>
        <dsp:cNvSpPr/>
      </dsp:nvSpPr>
      <dsp:spPr>
        <a:xfrm>
          <a:off x="2578881" y="386288"/>
          <a:ext cx="1841441" cy="18817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5580972"/>
                <a:satOff val="-30571"/>
                <a:lumOff val="9412"/>
                <a:alphaOff val="0"/>
                <a:tint val="96000"/>
                <a:lumMod val="104000"/>
              </a:schemeClr>
            </a:gs>
            <a:gs pos="100000">
              <a:schemeClr val="accent3">
                <a:hueOff val="-5580972"/>
                <a:satOff val="-30571"/>
                <a:lumOff val="9412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Shock negativos de la oferta.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Trabajadores (salarios más altos).</a:t>
          </a:r>
          <a:endParaRPr lang="es-MX" sz="1800" kern="1200" dirty="0"/>
        </a:p>
      </dsp:txBody>
      <dsp:txXfrm>
        <a:off x="2632815" y="440222"/>
        <a:ext cx="1733573" cy="177385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22BFAA-8C1D-4FF8-AB81-A08217B9CFF6}">
      <dsp:nvSpPr>
        <dsp:cNvPr id="0" name=""/>
        <dsp:cNvSpPr/>
      </dsp:nvSpPr>
      <dsp:spPr>
        <a:xfrm>
          <a:off x="1005271" y="230"/>
          <a:ext cx="2777356" cy="13886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Inflación de demanda</a:t>
          </a:r>
          <a:endParaRPr lang="es-MX" sz="2000" kern="1200" dirty="0"/>
        </a:p>
      </dsp:txBody>
      <dsp:txXfrm>
        <a:off x="1045944" y="40903"/>
        <a:ext cx="2696010" cy="1307332"/>
      </dsp:txXfrm>
    </dsp:sp>
    <dsp:sp modelId="{6439B0F1-26AA-49E4-AF57-99168369A1E2}">
      <dsp:nvSpPr>
        <dsp:cNvPr id="0" name=""/>
        <dsp:cNvSpPr/>
      </dsp:nvSpPr>
      <dsp:spPr>
        <a:xfrm rot="5400000">
          <a:off x="1669503" y="2051448"/>
          <a:ext cx="1448893" cy="486037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1815314" y="2148655"/>
        <a:ext cx="1157271" cy="291623"/>
      </dsp:txXfrm>
    </dsp:sp>
    <dsp:sp modelId="{F3159F59-9E18-4C75-8ACC-028D833C915D}">
      <dsp:nvSpPr>
        <dsp:cNvPr id="0" name=""/>
        <dsp:cNvSpPr/>
      </dsp:nvSpPr>
      <dsp:spPr>
        <a:xfrm>
          <a:off x="1005271" y="3200025"/>
          <a:ext cx="2777356" cy="13886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4019298"/>
                <a:satOff val="20613"/>
                <a:lumOff val="17647"/>
                <a:alphaOff val="0"/>
                <a:tint val="96000"/>
                <a:lumMod val="104000"/>
              </a:schemeClr>
            </a:gs>
            <a:gs pos="100000">
              <a:schemeClr val="accent5">
                <a:hueOff val="-14019298"/>
                <a:satOff val="20613"/>
                <a:lumOff val="17647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Formulación de políticas que desplazan a la derecha la DA</a:t>
          </a:r>
          <a:endParaRPr lang="es-MX" sz="2000" kern="1200" dirty="0"/>
        </a:p>
      </dsp:txBody>
      <dsp:txXfrm>
        <a:off x="1045944" y="3240698"/>
        <a:ext cx="2696010" cy="1307332"/>
      </dsp:txXfrm>
    </dsp:sp>
    <dsp:sp modelId="{25A15198-FA5C-49A7-BD1A-3A858E25A9C6}">
      <dsp:nvSpPr>
        <dsp:cNvPr id="0" name=""/>
        <dsp:cNvSpPr/>
      </dsp:nvSpPr>
      <dsp:spPr>
        <a:xfrm rot="16200000">
          <a:off x="1669503" y="2051448"/>
          <a:ext cx="1448893" cy="486037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4019298"/>
                <a:satOff val="20613"/>
                <a:lumOff val="17647"/>
                <a:alphaOff val="0"/>
                <a:tint val="96000"/>
                <a:lumMod val="104000"/>
              </a:schemeClr>
            </a:gs>
            <a:gs pos="100000">
              <a:schemeClr val="accent5">
                <a:hueOff val="-14019298"/>
                <a:satOff val="20613"/>
                <a:lumOff val="17647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1815314" y="2148655"/>
        <a:ext cx="1157271" cy="29162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E1A8FD-8824-458C-8546-0FDD413A68FE}">
      <dsp:nvSpPr>
        <dsp:cNvPr id="0" name=""/>
        <dsp:cNvSpPr/>
      </dsp:nvSpPr>
      <dsp:spPr>
        <a:xfrm>
          <a:off x="1121" y="584480"/>
          <a:ext cx="2390899" cy="143453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Tasa de interés real</a:t>
          </a:r>
          <a:endParaRPr lang="es-MX" sz="2100" kern="1200" dirty="0"/>
        </a:p>
      </dsp:txBody>
      <dsp:txXfrm>
        <a:off x="43137" y="626496"/>
        <a:ext cx="2306867" cy="1350507"/>
      </dsp:txXfrm>
    </dsp:sp>
    <dsp:sp modelId="{961B3786-15D3-4A23-942E-7799F95EEA87}">
      <dsp:nvSpPr>
        <dsp:cNvPr id="0" name=""/>
        <dsp:cNvSpPr/>
      </dsp:nvSpPr>
      <dsp:spPr>
        <a:xfrm>
          <a:off x="2631110" y="1005279"/>
          <a:ext cx="506870" cy="5929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/>
        </a:p>
      </dsp:txBody>
      <dsp:txXfrm>
        <a:off x="2631110" y="1123867"/>
        <a:ext cx="354809" cy="355766"/>
      </dsp:txXfrm>
    </dsp:sp>
    <dsp:sp modelId="{3352BCFD-709D-4813-9373-746A82D74F56}">
      <dsp:nvSpPr>
        <dsp:cNvPr id="0" name=""/>
        <dsp:cNvSpPr/>
      </dsp:nvSpPr>
      <dsp:spPr>
        <a:xfrm>
          <a:off x="3348379" y="584480"/>
          <a:ext cx="2390899" cy="1434539"/>
        </a:xfrm>
        <a:prstGeom prst="roundRect">
          <a:avLst>
            <a:gd name="adj" fmla="val 10000"/>
          </a:avLst>
        </a:prstGeom>
        <a:solidFill>
          <a:schemeClr val="accent5">
            <a:hueOff val="-14019298"/>
            <a:satOff val="20613"/>
            <a:lumOff val="17647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Se ajusta a los cambios esperados de la inflación</a:t>
          </a:r>
          <a:endParaRPr lang="es-MX" sz="2100" kern="1200" dirty="0"/>
        </a:p>
      </dsp:txBody>
      <dsp:txXfrm>
        <a:off x="3390395" y="626496"/>
        <a:ext cx="2306867" cy="135050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F7F540-2B27-41C9-967C-052682CD9148}">
      <dsp:nvSpPr>
        <dsp:cNvPr id="0" name=""/>
        <dsp:cNvSpPr/>
      </dsp:nvSpPr>
      <dsp:spPr>
        <a:xfrm>
          <a:off x="31530" y="421683"/>
          <a:ext cx="3538132" cy="353813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900" kern="1200" dirty="0" smtClean="0"/>
            <a:t>Tasa de interés nominal</a:t>
          </a:r>
          <a:endParaRPr lang="es-MX" sz="4900" kern="1200" dirty="0"/>
        </a:p>
      </dsp:txBody>
      <dsp:txXfrm>
        <a:off x="549677" y="939830"/>
        <a:ext cx="2501838" cy="2501838"/>
      </dsp:txXfrm>
    </dsp:sp>
    <dsp:sp modelId="{9C91FD1F-00F6-4186-A040-B06D48F9B983}">
      <dsp:nvSpPr>
        <dsp:cNvPr id="0" name=""/>
        <dsp:cNvSpPr/>
      </dsp:nvSpPr>
      <dsp:spPr>
        <a:xfrm>
          <a:off x="3569662" y="2151944"/>
          <a:ext cx="1066461" cy="77611"/>
        </a:xfrm>
        <a:custGeom>
          <a:avLst/>
          <a:gdLst/>
          <a:ahLst/>
          <a:cxnLst/>
          <a:rect l="0" t="0" r="0" b="0"/>
          <a:pathLst>
            <a:path>
              <a:moveTo>
                <a:pt x="0" y="38805"/>
              </a:moveTo>
              <a:lnTo>
                <a:pt x="1066461" y="38805"/>
              </a:lnTo>
            </a:path>
          </a:pathLst>
        </a:custGeom>
        <a:noFill/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076231" y="2164088"/>
        <a:ext cx="53323" cy="53323"/>
      </dsp:txXfrm>
    </dsp:sp>
    <dsp:sp modelId="{40654400-25F7-45E5-B608-92B1A8C13819}">
      <dsp:nvSpPr>
        <dsp:cNvPr id="0" name=""/>
        <dsp:cNvSpPr/>
      </dsp:nvSpPr>
      <dsp:spPr>
        <a:xfrm>
          <a:off x="4636124" y="421683"/>
          <a:ext cx="3538132" cy="353813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 smtClean="0"/>
            <a:t>No toma en cuenta la inflación</a:t>
          </a:r>
          <a:endParaRPr lang="es-MX" sz="4100" kern="1200" dirty="0"/>
        </a:p>
      </dsp:txBody>
      <dsp:txXfrm>
        <a:off x="5154271" y="939830"/>
        <a:ext cx="2501838" cy="25018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7185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9578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64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08367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58759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0018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7051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298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0362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4764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8958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403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129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5661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9550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2024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66392-4A0E-44D9-AB29-D65169B01996}" type="datetimeFigureOut">
              <a:rPr lang="es-MX" smtClean="0"/>
              <a:pPr/>
              <a:t>28/09/2018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26828EE-1540-49DE-93B3-191D0192E48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9059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9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35200" y="723900"/>
            <a:ext cx="8685212" cy="1132481"/>
          </a:xfrm>
        </p:spPr>
        <p:txBody>
          <a:bodyPr>
            <a:normAutofit/>
          </a:bodyPr>
          <a:lstStyle/>
          <a:p>
            <a:pPr algn="ctr"/>
            <a:r>
              <a:rPr lang="es-MX" sz="3000" b="1" dirty="0"/>
              <a:t>Universidad Autónoma del Estado de México</a:t>
            </a:r>
            <a:br>
              <a:rPr lang="es-MX" sz="3000" b="1" dirty="0"/>
            </a:br>
            <a:r>
              <a:rPr lang="es-MX" sz="3000" b="1" dirty="0"/>
              <a:t>Facultad de </a:t>
            </a:r>
            <a:r>
              <a:rPr lang="es-MX" sz="3000" b="1" dirty="0" smtClean="0"/>
              <a:t>Economía</a:t>
            </a:r>
            <a:endParaRPr lang="es-MX" sz="3000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3432981" y="2628675"/>
            <a:ext cx="7200800" cy="11262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None/>
            </a:pPr>
            <a:r>
              <a:rPr lang="es-MX" dirty="0" smtClean="0"/>
              <a:t>Unidad de Aprendizaje:</a:t>
            </a:r>
          </a:p>
          <a:p>
            <a:pPr marL="114300" indent="0" algn="ctr">
              <a:buNone/>
            </a:pPr>
            <a:r>
              <a:rPr lang="es-MX" b="1" dirty="0" smtClean="0"/>
              <a:t>Teoría y Política </a:t>
            </a:r>
            <a:r>
              <a:rPr lang="es-MX" b="1" dirty="0"/>
              <a:t>Monetaria </a:t>
            </a:r>
            <a:endParaRPr lang="es-MX" b="1" dirty="0" smtClean="0"/>
          </a:p>
          <a:p>
            <a:pPr marL="114300" indent="0" algn="ctr">
              <a:buNone/>
            </a:pPr>
            <a:r>
              <a:rPr lang="es-MX" dirty="0" smtClean="0"/>
              <a:t>Unidad I: introducción</a:t>
            </a:r>
            <a:endParaRPr lang="es-MX" dirty="0"/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5747481" y="3931832"/>
            <a:ext cx="4914508" cy="1126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400" dirty="0" smtClean="0"/>
              <a:t>Por:</a:t>
            </a:r>
          </a:p>
          <a:p>
            <a:pPr algn="r"/>
            <a:r>
              <a:rPr lang="es-MX" sz="2400" dirty="0" smtClean="0"/>
              <a:t>Sandra Ochoa Díaz</a:t>
            </a:r>
            <a:endParaRPr lang="es-MX" sz="2400" dirty="0"/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8313950" y="5403301"/>
            <a:ext cx="3267437" cy="1126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200" dirty="0" smtClean="0"/>
              <a:t>Otoño 2018</a:t>
            </a: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226565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Unidad de cuenta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Unidad en la que se miden los precios de los bienes y servicios.</a:t>
            </a:r>
          </a:p>
          <a:p>
            <a:pPr lvl="1" algn="just"/>
            <a:r>
              <a:rPr lang="es-MX" dirty="0" smtClean="0"/>
              <a:t>Se usa un único patrón para todos ellos, que tendrá que ser un valor unitario.</a:t>
            </a:r>
          </a:p>
          <a:p>
            <a:pPr lvl="1" algn="just"/>
            <a:endParaRPr lang="es-MX" dirty="0" smtClean="0"/>
          </a:p>
          <a:p>
            <a:pPr algn="just"/>
            <a:r>
              <a:rPr lang="es-MX" dirty="0" smtClean="0"/>
              <a:t>Diferencia entre unidad abstracta de cuenta en que se expresan las deudas y el valor de mercado de los bienes y servicios, se expresa en dinero contable.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El dinero corriente o conjunto de medios de pago generalmente aceptados y que aparecen expresados en términos de la unidad abstracta de cuenta (dólar, euro, pesos).</a:t>
            </a:r>
          </a:p>
          <a:p>
            <a:endParaRPr lang="es-MX" dirty="0"/>
          </a:p>
          <a:p>
            <a:pPr lvl="1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3113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>Unidad de pagos diferidos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El dinero se usa en las transacciones a largo plazo y permite a los individuos las transferencias de renta en el tiempo.</a:t>
            </a:r>
          </a:p>
          <a:p>
            <a:pPr lvl="1" algn="just"/>
            <a:r>
              <a:rPr lang="es-MX" dirty="0" smtClean="0"/>
              <a:t>Facilita el ahorro y la concesión de préstamos en los que se fija la cantidad a devolver el en futuro (unidades monetarias).</a:t>
            </a:r>
          </a:p>
          <a:p>
            <a:pPr lvl="1" algn="just"/>
            <a:endParaRPr lang="es-MX" dirty="0"/>
          </a:p>
          <a:p>
            <a:pPr algn="just"/>
            <a:r>
              <a:rPr lang="es-MX" dirty="0" smtClean="0"/>
              <a:t>Esta función está asociada al desarrollo de la actividad económica, pero podría no ser exclusiva del dinero.</a:t>
            </a:r>
          </a:p>
          <a:p>
            <a:pPr lvl="1" algn="just"/>
            <a:r>
              <a:rPr lang="es-MX" dirty="0" smtClean="0"/>
              <a:t>Podría establecerse un cierto diferimiento en el pago expresado en algún bien concreto.</a:t>
            </a:r>
          </a:p>
          <a:p>
            <a:pPr lvl="1" algn="just"/>
            <a:endParaRPr lang="es-MX" dirty="0" smtClean="0"/>
          </a:p>
          <a:p>
            <a:pPr algn="just"/>
            <a:r>
              <a:rPr lang="es-MX" dirty="0" smtClean="0"/>
              <a:t>El dinero es el bien que mejor desempeña esta función.</a:t>
            </a:r>
          </a:p>
          <a:p>
            <a:endParaRPr lang="es-MX" dirty="0" smtClean="0"/>
          </a:p>
          <a:p>
            <a:pPr lvl="1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9871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La teoría tradicional centró su atención en su función como medio de pago.</a:t>
            </a:r>
          </a:p>
          <a:p>
            <a:pPr algn="just"/>
            <a:r>
              <a:rPr lang="es-MX" dirty="0" smtClean="0"/>
              <a:t>La teoría monetaria moderna ha destacado la función que tiene como depósito de valor.</a:t>
            </a:r>
          </a:p>
          <a:p>
            <a:pPr lvl="1" algn="just"/>
            <a:r>
              <a:rPr lang="es-MX" dirty="0" smtClean="0"/>
              <a:t>Es el modo de mantener la riqueza, por lo que el dinero se considera como un activo financiero, que es líquido.</a:t>
            </a:r>
          </a:p>
          <a:p>
            <a:pPr lvl="1"/>
            <a:endParaRPr lang="es-MX" dirty="0"/>
          </a:p>
          <a:p>
            <a:pPr algn="just"/>
            <a:r>
              <a:rPr lang="es-MX" dirty="0" smtClean="0"/>
              <a:t>Gama de activos que es mayor cuanto más desarrollada está una economía.</a:t>
            </a:r>
          </a:p>
          <a:p>
            <a:pPr lvl="1" algn="just"/>
            <a:r>
              <a:rPr lang="es-MX" dirty="0" smtClean="0"/>
              <a:t>Activos reales o activos físicos.</a:t>
            </a:r>
          </a:p>
          <a:p>
            <a:pPr lvl="1" algn="just"/>
            <a:r>
              <a:rPr lang="es-MX" dirty="0" smtClean="0"/>
              <a:t>Activos financieros</a:t>
            </a:r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4225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25712" y="1079500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MX" sz="5000" b="1" dirty="0" smtClean="0"/>
          </a:p>
          <a:p>
            <a:pPr marL="0" indent="0" algn="ctr">
              <a:buNone/>
            </a:pPr>
            <a:r>
              <a:rPr lang="es-MX" sz="5000" b="1" dirty="0" smtClean="0"/>
              <a:t>Importancia del dinero</a:t>
            </a:r>
            <a:endParaRPr lang="es-MX" sz="50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724" y="2836069"/>
            <a:ext cx="6548583" cy="344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5397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Importancia del dinero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El </a:t>
            </a:r>
            <a:r>
              <a:rPr lang="es-MX" dirty="0"/>
              <a:t>dinero juega un papel importante en la generación de los ciclos de negocios, es decir, </a:t>
            </a:r>
            <a:r>
              <a:rPr lang="es-MX" dirty="0" smtClean="0"/>
              <a:t>en el </a:t>
            </a:r>
            <a:r>
              <a:rPr lang="es-MX" dirty="0"/>
              <a:t>movimiento ascendente y descendente de la producción agregada ocurrida en la economía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Los ciclos de negocios nos afectan de formas inmediatas e importantes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063" y="4024403"/>
            <a:ext cx="3881437" cy="2833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996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5000" b="1" dirty="0"/>
              <a:t>Evolución del sistema de pagos</a:t>
            </a:r>
            <a:endParaRPr lang="es-MX" sz="5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993" y="4329111"/>
            <a:ext cx="5453532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46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b="1" dirty="0" smtClean="0"/>
              <a:t>1. DINERO EN FORMA DE BIENES</a:t>
            </a:r>
          </a:p>
          <a:p>
            <a:r>
              <a:rPr lang="es-MX" dirty="0" smtClean="0"/>
              <a:t>Bien que debe ser universalmente aceptado.</a:t>
            </a:r>
          </a:p>
          <a:p>
            <a:endParaRPr lang="es-MX" dirty="0"/>
          </a:p>
          <a:p>
            <a:endParaRPr lang="es-MX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248" y="2499905"/>
            <a:ext cx="3630251" cy="374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64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2. Dinero de curso legal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89212" y="2133600"/>
            <a:ext cx="6143626" cy="4305300"/>
          </a:xfrm>
        </p:spPr>
        <p:txBody>
          <a:bodyPr/>
          <a:lstStyle/>
          <a:p>
            <a:pPr algn="just"/>
            <a:r>
              <a:rPr lang="es-MX" dirty="0" smtClean="0"/>
              <a:t>Papel </a:t>
            </a:r>
            <a:r>
              <a:rPr lang="es-MX" dirty="0"/>
              <a:t>moneda (piezas de papel que </a:t>
            </a:r>
            <a:r>
              <a:rPr lang="es-MX" dirty="0" smtClean="0"/>
              <a:t>funcionan como </a:t>
            </a:r>
            <a:r>
              <a:rPr lang="es-MX" dirty="0"/>
              <a:t>medio de cambio</a:t>
            </a:r>
            <a:r>
              <a:rPr lang="es-MX" dirty="0" smtClean="0"/>
              <a:t>).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Llevaba </a:t>
            </a:r>
            <a:r>
              <a:rPr lang="es-MX" dirty="0"/>
              <a:t>una garantía que estipulaba que era </a:t>
            </a:r>
            <a:r>
              <a:rPr lang="es-MX" dirty="0" smtClean="0"/>
              <a:t>convertible en </a:t>
            </a:r>
            <a:r>
              <a:rPr lang="es-MX" dirty="0"/>
              <a:t>monedas o en una cantidad fi ja de metales </a:t>
            </a:r>
            <a:r>
              <a:rPr lang="es-MX" dirty="0" smtClean="0"/>
              <a:t>preciosos. </a:t>
            </a:r>
          </a:p>
          <a:p>
            <a:pPr algn="just"/>
            <a:endParaRPr lang="es-MX" dirty="0"/>
          </a:p>
          <a:p>
            <a:r>
              <a:rPr lang="es-MX" dirty="0" smtClean="0"/>
              <a:t>Papel </a:t>
            </a:r>
            <a:r>
              <a:rPr lang="es-MX" dirty="0"/>
              <a:t>moneda decretado por los </a:t>
            </a:r>
            <a:r>
              <a:rPr lang="es-MX" dirty="0" smtClean="0"/>
              <a:t>gobiernos como </a:t>
            </a:r>
            <a:r>
              <a:rPr lang="es-MX" dirty="0"/>
              <a:t>moneda de curso </a:t>
            </a:r>
            <a:r>
              <a:rPr lang="es-MX" dirty="0" smtClean="0"/>
              <a:t>legal.</a:t>
            </a:r>
          </a:p>
          <a:p>
            <a:pPr algn="just"/>
            <a:endParaRPr lang="es-MX" dirty="0"/>
          </a:p>
          <a:p>
            <a:pPr algn="just"/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5063" y="1870075"/>
            <a:ext cx="311467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187" y="4048125"/>
            <a:ext cx="26384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268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3. Cheques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Instrucción </a:t>
            </a:r>
            <a:r>
              <a:rPr lang="es-MX" dirty="0"/>
              <a:t>que </a:t>
            </a:r>
            <a:r>
              <a:rPr lang="es-MX" dirty="0" smtClean="0"/>
              <a:t>una persona le </a:t>
            </a:r>
            <a:r>
              <a:rPr lang="es-MX" dirty="0"/>
              <a:t>da a su banco para transferir el dinero de </a:t>
            </a:r>
            <a:r>
              <a:rPr lang="es-MX" dirty="0" smtClean="0"/>
              <a:t>su cuenta </a:t>
            </a:r>
            <a:r>
              <a:rPr lang="es-MX" dirty="0"/>
              <a:t>a la de otra </a:t>
            </a:r>
            <a:r>
              <a:rPr lang="es-MX" dirty="0" smtClean="0"/>
              <a:t>persona.</a:t>
            </a:r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2794000" y="3213100"/>
            <a:ext cx="3225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Ventajas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dirty="0" smtClean="0"/>
              <a:t>Se generar las transacciones sin necesidad de cargar mucho dinero.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dirty="0" smtClean="0"/>
              <a:t>Reduce los costos de transporte asociados al sistema e pagos.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dirty="0" smtClean="0"/>
              <a:t>Se pueden girar por cualquier cantidad.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dirty="0" smtClean="0"/>
              <a:t>Su pérdida por robo es reducida.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7251700" y="3213100"/>
            <a:ext cx="3225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D</a:t>
            </a:r>
            <a:r>
              <a:rPr lang="es-MX" b="1" dirty="0" smtClean="0"/>
              <a:t>esventajas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dirty="0" smtClean="0"/>
              <a:t>Se requiere de un tiempo para trasladar los cheques de un lugar a otro.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dirty="0" smtClean="0"/>
              <a:t>Se necesitan varios días hábiles para que el banco permita utilizar los fondos.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1368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4. Pagos electrónicos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El desarrollo de computadoras de bajo precio </a:t>
            </a:r>
            <a:r>
              <a:rPr lang="es-MX" dirty="0" smtClean="0"/>
              <a:t>e internet </a:t>
            </a:r>
            <a:r>
              <a:rPr lang="es-MX" dirty="0"/>
              <a:t>han hecho que </a:t>
            </a:r>
            <a:r>
              <a:rPr lang="es-MX" dirty="0" smtClean="0"/>
              <a:t>el pago </a:t>
            </a:r>
            <a:r>
              <a:rPr lang="es-MX" dirty="0"/>
              <a:t>de facturas en forma electrónica sea barato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138" y="2916925"/>
            <a:ext cx="5084762" cy="3645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541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Índice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Concepto de dinero</a:t>
            </a:r>
          </a:p>
          <a:p>
            <a:r>
              <a:rPr lang="es-MX" dirty="0" smtClean="0"/>
              <a:t>Funciones del dinero</a:t>
            </a:r>
          </a:p>
          <a:p>
            <a:r>
              <a:rPr lang="es-MX" dirty="0" smtClean="0"/>
              <a:t>Importancia del dinero</a:t>
            </a:r>
          </a:p>
          <a:p>
            <a:r>
              <a:rPr lang="es-MX" dirty="0" smtClean="0"/>
              <a:t>Evolución del sistema de pagos</a:t>
            </a:r>
          </a:p>
          <a:p>
            <a:r>
              <a:rPr lang="es-MX" dirty="0" smtClean="0"/>
              <a:t>Inflación</a:t>
            </a:r>
          </a:p>
          <a:p>
            <a:r>
              <a:rPr lang="es-MX" dirty="0" smtClean="0"/>
              <a:t>Tasa de interés</a:t>
            </a:r>
          </a:p>
          <a:p>
            <a:r>
              <a:rPr lang="es-MX" dirty="0" smtClean="0"/>
              <a:t>Política monetaria</a:t>
            </a:r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87661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5. Dinero electrónico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La primera forma de dinero electrónico fue la tarjeta de débito. </a:t>
            </a:r>
            <a:endParaRPr lang="es-MX" dirty="0" smtClean="0"/>
          </a:p>
          <a:p>
            <a:pPr algn="just"/>
            <a:r>
              <a:rPr lang="es-MX" dirty="0" smtClean="0"/>
              <a:t>Permiten </a:t>
            </a:r>
            <a:r>
              <a:rPr lang="es-MX" dirty="0"/>
              <a:t>a los consumidores </a:t>
            </a:r>
            <a:r>
              <a:rPr lang="es-MX" dirty="0" smtClean="0"/>
              <a:t>comprar bienes </a:t>
            </a:r>
            <a:r>
              <a:rPr lang="es-MX" dirty="0"/>
              <a:t>y servicios, </a:t>
            </a:r>
            <a:r>
              <a:rPr lang="es-MX" dirty="0" smtClean="0"/>
              <a:t>transfiriendo </a:t>
            </a:r>
            <a:r>
              <a:rPr lang="es-MX" dirty="0"/>
              <a:t>electrónicamente los fondos directamente de sus cuentas </a:t>
            </a:r>
            <a:r>
              <a:rPr lang="es-MX" dirty="0" smtClean="0"/>
              <a:t>bancarias a </a:t>
            </a:r>
            <a:r>
              <a:rPr lang="es-MX" dirty="0"/>
              <a:t>la cuenta de un comerciante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3719513"/>
            <a:ext cx="257175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825" y="43529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5" y="3249613"/>
            <a:ext cx="264795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2413" y="45720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74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38400" y="1422400"/>
            <a:ext cx="6604000" cy="4991100"/>
          </a:xfrm>
        </p:spPr>
        <p:txBody>
          <a:bodyPr/>
          <a:lstStyle/>
          <a:p>
            <a:pPr marL="0" indent="0">
              <a:buNone/>
            </a:pPr>
            <a:r>
              <a:rPr lang="es-MX" b="1" dirty="0" smtClean="0"/>
              <a:t>Tarjeta de valor almacenado</a:t>
            </a:r>
          </a:p>
          <a:p>
            <a:pPr algn="just"/>
            <a:r>
              <a:rPr lang="es-MX" dirty="0"/>
              <a:t>Su </a:t>
            </a:r>
            <a:r>
              <a:rPr lang="es-MX" dirty="0" smtClean="0"/>
              <a:t>forma más </a:t>
            </a:r>
            <a:r>
              <a:rPr lang="es-MX" dirty="0"/>
              <a:t>sencilla se compra con base en un monto en dólares predeterminado que el </a:t>
            </a:r>
            <a:r>
              <a:rPr lang="es-MX" dirty="0" smtClean="0"/>
              <a:t>consumidor paga </a:t>
            </a:r>
            <a:r>
              <a:rPr lang="es-MX" dirty="0"/>
              <a:t>desde el principio, como una tarjeta telefónica </a:t>
            </a:r>
            <a:r>
              <a:rPr lang="es-MX" dirty="0" err="1" smtClean="0"/>
              <a:t>prepagada</a:t>
            </a:r>
            <a:r>
              <a:rPr lang="es-MX" dirty="0" smtClean="0"/>
              <a:t>.</a:t>
            </a:r>
          </a:p>
          <a:p>
            <a:pPr algn="just"/>
            <a:endParaRPr lang="es-MX" b="1" dirty="0" smtClean="0"/>
          </a:p>
          <a:p>
            <a:pPr algn="just"/>
            <a:endParaRPr lang="es-MX" b="1" dirty="0"/>
          </a:p>
          <a:p>
            <a:pPr algn="just"/>
            <a:endParaRPr lang="es-MX" b="1" dirty="0" smtClean="0"/>
          </a:p>
          <a:p>
            <a:pPr algn="just"/>
            <a:endParaRPr lang="es-MX" b="1" dirty="0"/>
          </a:p>
          <a:p>
            <a:pPr algn="just"/>
            <a:endParaRPr lang="es-MX" b="1" dirty="0" smtClean="0"/>
          </a:p>
          <a:p>
            <a:pPr marL="0" indent="0">
              <a:buNone/>
            </a:pPr>
            <a:r>
              <a:rPr lang="es-MX" b="1" dirty="0" smtClean="0"/>
              <a:t>Efectivo electrónico</a:t>
            </a:r>
            <a:endParaRPr lang="es-MX" dirty="0"/>
          </a:p>
          <a:p>
            <a:r>
              <a:rPr lang="es-MX" dirty="0"/>
              <a:t>S</a:t>
            </a:r>
            <a:r>
              <a:rPr lang="es-MX" dirty="0" smtClean="0"/>
              <a:t>e </a:t>
            </a:r>
            <a:r>
              <a:rPr lang="es-MX" dirty="0"/>
              <a:t>usa en </a:t>
            </a:r>
            <a:r>
              <a:rPr lang="es-MX" dirty="0" smtClean="0"/>
              <a:t>internet para </a:t>
            </a:r>
            <a:r>
              <a:rPr lang="es-MX" dirty="0"/>
              <a:t>comprar bienes o </a:t>
            </a:r>
            <a:r>
              <a:rPr lang="es-MX" dirty="0" smtClean="0"/>
              <a:t>servicios.</a:t>
            </a:r>
            <a:endParaRPr lang="es-MX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0063" y="565150"/>
            <a:ext cx="21240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8137" y="2771775"/>
            <a:ext cx="244792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0063" y="4848777"/>
            <a:ext cx="1862137" cy="168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001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Inflación</a:t>
            </a:r>
            <a:endParaRPr lang="es-MX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0696817"/>
              </p:ext>
            </p:extLst>
          </p:nvPr>
        </p:nvGraphicFramePr>
        <p:xfrm>
          <a:off x="2093913" y="13081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794000" y="5445291"/>
            <a:ext cx="198120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500" b="1" dirty="0" smtClean="0"/>
              <a:t>Factor</a:t>
            </a:r>
          </a:p>
          <a:p>
            <a:r>
              <a:rPr lang="es-MX" dirty="0" smtClean="0"/>
              <a:t>Milton Friedman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8369300" y="5486198"/>
            <a:ext cx="2667000" cy="446276"/>
          </a:xfrm>
          <a:prstGeom prst="rect">
            <a:avLst/>
          </a:prstGeom>
          <a:noFill/>
          <a:ln w="38100" cmpd="sng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s-MX" sz="2300" dirty="0" smtClean="0"/>
              <a:t>Oferta monetaria</a:t>
            </a:r>
            <a:endParaRPr lang="es-MX" sz="2300" dirty="0"/>
          </a:p>
        </p:txBody>
      </p:sp>
      <p:sp>
        <p:nvSpPr>
          <p:cNvPr id="7" name="6 Flecha derecha"/>
          <p:cNvSpPr/>
          <p:nvPr/>
        </p:nvSpPr>
        <p:spPr>
          <a:xfrm>
            <a:off x="6096000" y="5363545"/>
            <a:ext cx="120650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1252200" y="5181280"/>
            <a:ext cx="8128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rial"/>
                <a:cs typeface="Arial"/>
              </a:rPr>
              <a:t>  </a:t>
            </a:r>
            <a:r>
              <a:rPr lang="es-MX" sz="2500" dirty="0" smtClean="0">
                <a:latin typeface="Arial"/>
                <a:cs typeface="Arial"/>
              </a:rPr>
              <a:t>▲</a:t>
            </a:r>
          </a:p>
          <a:p>
            <a:endParaRPr lang="es-MX" dirty="0">
              <a:latin typeface="Arial"/>
              <a:cs typeface="Arial"/>
            </a:endParaRPr>
          </a:p>
          <a:p>
            <a:r>
              <a:rPr lang="es-MX" dirty="0" smtClean="0">
                <a:latin typeface="Arial"/>
                <a:cs typeface="Arial"/>
              </a:rPr>
              <a:t>  </a:t>
            </a:r>
            <a:r>
              <a:rPr lang="es-MX" sz="2500" dirty="0" smtClean="0">
                <a:latin typeface="Arial"/>
                <a:cs typeface="Arial"/>
              </a:rPr>
              <a:t>▼</a:t>
            </a:r>
            <a:endParaRPr lang="es-MX" sz="2500" dirty="0"/>
          </a:p>
        </p:txBody>
      </p:sp>
    </p:spTree>
    <p:extLst>
      <p:ext uri="{BB962C8B-B14F-4D97-AF65-F5344CB8AC3E}">
        <p14:creationId xmlns:p14="http://schemas.microsoft.com/office/powerpoint/2010/main" val="327272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Mecanismos para reducir la inflación</a:t>
            </a:r>
            <a:endParaRPr lang="es-MX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312980"/>
              </p:ext>
            </p:extLst>
          </p:nvPr>
        </p:nvGraphicFramePr>
        <p:xfrm>
          <a:off x="3695701" y="1511300"/>
          <a:ext cx="5829300" cy="505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798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Tipos de inflación</a:t>
            </a:r>
            <a:endParaRPr lang="es-MX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6459756"/>
              </p:ext>
            </p:extLst>
          </p:nvPr>
        </p:nvGraphicFramePr>
        <p:xfrm>
          <a:off x="1268413" y="1358900"/>
          <a:ext cx="4421187" cy="2654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653302477"/>
              </p:ext>
            </p:extLst>
          </p:nvPr>
        </p:nvGraphicFramePr>
        <p:xfrm>
          <a:off x="6743700" y="1621367"/>
          <a:ext cx="4787900" cy="4588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41584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Tasa de interés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89212" y="2133600"/>
            <a:ext cx="5805488" cy="4127500"/>
          </a:xfrm>
        </p:spPr>
        <p:txBody>
          <a:bodyPr/>
          <a:lstStyle/>
          <a:p>
            <a:pPr algn="just"/>
            <a:r>
              <a:rPr lang="es-MX" dirty="0"/>
              <a:t>Afectan las decisiones personales, como el consumo y el ahorro</a:t>
            </a:r>
            <a:r>
              <a:rPr lang="es-MX" dirty="0" smtClean="0"/>
              <a:t>, la </a:t>
            </a:r>
            <a:r>
              <a:rPr lang="es-MX" dirty="0"/>
              <a:t>decisión de comprar una casa o bonos, o invertir fondos en una cuenta de ahorros. 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Afectan </a:t>
            </a:r>
            <a:r>
              <a:rPr lang="es-MX" dirty="0"/>
              <a:t>las decisiones económicas de los negocios y de las </a:t>
            </a:r>
            <a:r>
              <a:rPr lang="es-MX" dirty="0" smtClean="0"/>
              <a:t>familias (usar </a:t>
            </a:r>
            <a:r>
              <a:rPr lang="es-MX" dirty="0"/>
              <a:t>los fondos para invertir en nuevos equipos para fábricas o ahorrar el dinero en un </a:t>
            </a:r>
            <a:r>
              <a:rPr lang="es-MX" dirty="0" smtClean="0"/>
              <a:t>banco).</a:t>
            </a:r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6013" y="2371725"/>
            <a:ext cx="2924175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850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100805224"/>
              </p:ext>
            </p:extLst>
          </p:nvPr>
        </p:nvGraphicFramePr>
        <p:xfrm>
          <a:off x="3968750" y="317499"/>
          <a:ext cx="5740400" cy="2603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8356083" y="4156670"/>
            <a:ext cx="3721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 </a:t>
            </a:r>
            <a:r>
              <a:rPr lang="es-MX" b="1" dirty="0" smtClean="0"/>
              <a:t>   Ecuación de Fisher</a:t>
            </a:r>
          </a:p>
          <a:p>
            <a:endParaRPr lang="es-MX" dirty="0"/>
          </a:p>
          <a:p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CuadroTexto"/>
              <p:cNvSpPr txBox="1"/>
              <p:nvPr/>
            </p:nvSpPr>
            <p:spPr>
              <a:xfrm>
                <a:off x="8978383" y="4935498"/>
                <a:ext cx="1809533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5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500" b="1" i="1" smtClean="0">
                              <a:latin typeface="Cambria Math"/>
                            </a:rPr>
                            <m:t>𝒊</m:t>
                          </m:r>
                        </m:e>
                        <m:sub>
                          <m:r>
                            <a:rPr lang="es-MX" sz="2500" b="1" i="1" smtClean="0">
                              <a:latin typeface="Cambria Math"/>
                            </a:rPr>
                            <m:t>𝒓</m:t>
                          </m:r>
                        </m:sub>
                      </m:sSub>
                      <m:r>
                        <a:rPr lang="es-MX" sz="2500" b="1" i="1" smtClean="0">
                          <a:latin typeface="Cambria Math"/>
                        </a:rPr>
                        <m:t>=</m:t>
                      </m:r>
                      <m:r>
                        <a:rPr lang="es-MX" sz="2500" b="1" i="1" smtClean="0">
                          <a:latin typeface="Cambria Math"/>
                        </a:rPr>
                        <m:t>𝒊</m:t>
                      </m:r>
                      <m:r>
                        <a:rPr lang="es-MX" sz="2500" b="1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s-MX" sz="25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sz="2500" b="1" i="1" smtClean="0">
                              <a:latin typeface="Cambria Math"/>
                              <a:ea typeface="Cambria Math"/>
                            </a:rPr>
                            <m:t>𝝅</m:t>
                          </m:r>
                        </m:e>
                        <m:sup>
                          <m:r>
                            <a:rPr lang="es-MX" sz="2500" b="1" i="1" smtClean="0">
                              <a:latin typeface="Cambria Math"/>
                            </a:rPr>
                            <m:t>𝒆</m:t>
                          </m:r>
                        </m:sup>
                      </m:sSup>
                    </m:oMath>
                  </m:oMathPara>
                </a14:m>
                <a:endParaRPr lang="es-MX" sz="2500" b="1" dirty="0"/>
              </a:p>
            </p:txBody>
          </p:sp>
        </mc:Choice>
        <mc:Fallback xmlns=""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8383" y="4935498"/>
                <a:ext cx="1809533" cy="4770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Rectángulo"/>
          <p:cNvSpPr/>
          <p:nvPr/>
        </p:nvSpPr>
        <p:spPr>
          <a:xfrm>
            <a:off x="1841500" y="3640773"/>
            <a:ext cx="5816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dirty="0" smtClean="0"/>
              <a:t>Es </a:t>
            </a:r>
            <a:r>
              <a:rPr lang="es-MX" dirty="0"/>
              <a:t>una </a:t>
            </a:r>
            <a:r>
              <a:rPr lang="es-MX" dirty="0" smtClean="0"/>
              <a:t>mejor medida </a:t>
            </a:r>
            <a:r>
              <a:rPr lang="es-MX" dirty="0"/>
              <a:t>de los incentivos para pedir prestado y para </a:t>
            </a:r>
            <a:r>
              <a:rPr lang="es-MX" dirty="0" smtClean="0"/>
              <a:t>prestar fondos </a:t>
            </a:r>
            <a:r>
              <a:rPr lang="es-MX" dirty="0"/>
              <a:t>de lo que es la tasa de interés </a:t>
            </a:r>
            <a:r>
              <a:rPr lang="es-MX" dirty="0" smtClean="0"/>
              <a:t>nominal.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s-MX" dirty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dirty="0" smtClean="0"/>
              <a:t>Es un indicador </a:t>
            </a:r>
            <a:r>
              <a:rPr lang="es-MX" dirty="0"/>
              <a:t>más exacto de la rigidez de las condiciones </a:t>
            </a:r>
            <a:r>
              <a:rPr lang="es-MX" dirty="0" smtClean="0"/>
              <a:t>del mercado </a:t>
            </a:r>
            <a:r>
              <a:rPr lang="es-MX" dirty="0"/>
              <a:t>de crédito que la tasa de interés nominal.</a:t>
            </a:r>
          </a:p>
        </p:txBody>
      </p:sp>
    </p:spTree>
    <p:extLst>
      <p:ext uri="{BB962C8B-B14F-4D97-AF65-F5344CB8AC3E}">
        <p14:creationId xmlns:p14="http://schemas.microsoft.com/office/powerpoint/2010/main" val="267454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250156"/>
              </p:ext>
            </p:extLst>
          </p:nvPr>
        </p:nvGraphicFramePr>
        <p:xfrm>
          <a:off x="2716213" y="1206500"/>
          <a:ext cx="8205787" cy="4381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3990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35212" y="1841500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5000" b="1" dirty="0" smtClean="0"/>
              <a:t>Política monetaria</a:t>
            </a:r>
            <a:endParaRPr lang="es-MX" sz="5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088" y="3617913"/>
            <a:ext cx="403972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7886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/>
              <a:t>Acciones generadas por las autoridades monetarias </a:t>
            </a:r>
            <a:r>
              <a:rPr lang="es-MX" dirty="0"/>
              <a:t>para </a:t>
            </a:r>
            <a:r>
              <a:rPr lang="es-MX" dirty="0" smtClean="0"/>
              <a:t>cambiar la </a:t>
            </a:r>
            <a:r>
              <a:rPr lang="es-MX" dirty="0"/>
              <a:t>cantidad, la disponibilidad o el </a:t>
            </a:r>
            <a:r>
              <a:rPr lang="es-MX" dirty="0" smtClean="0"/>
              <a:t>costo </a:t>
            </a:r>
            <a:r>
              <a:rPr lang="es-MX" dirty="0"/>
              <a:t>de </a:t>
            </a:r>
            <a:r>
              <a:rPr lang="es-MX" dirty="0" smtClean="0"/>
              <a:t>dinero.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Contribuir </a:t>
            </a:r>
            <a:r>
              <a:rPr lang="es-MX" dirty="0"/>
              <a:t>a </a:t>
            </a:r>
            <a:r>
              <a:rPr lang="es-MX" dirty="0" smtClean="0"/>
              <a:t>lograr algunos </a:t>
            </a:r>
            <a:r>
              <a:rPr lang="es-MX" dirty="0"/>
              <a:t>de los objetivos básicos de la política económica. </a:t>
            </a:r>
            <a:endParaRPr lang="es-MX" dirty="0" smtClean="0"/>
          </a:p>
          <a:p>
            <a:pPr algn="just"/>
            <a:r>
              <a:rPr lang="es-MX" dirty="0" smtClean="0"/>
              <a:t>Controlar </a:t>
            </a:r>
            <a:r>
              <a:rPr lang="es-MX" dirty="0"/>
              <a:t>la </a:t>
            </a:r>
            <a:r>
              <a:rPr lang="es-MX" dirty="0" smtClean="0"/>
              <a:t>cantidad de </a:t>
            </a:r>
            <a:r>
              <a:rPr lang="es-MX" dirty="0"/>
              <a:t>dinero que existe en la economía, para </a:t>
            </a:r>
            <a:r>
              <a:rPr lang="es-MX" dirty="0" smtClean="0"/>
              <a:t>alcanzar los </a:t>
            </a:r>
            <a:r>
              <a:rPr lang="es-MX" dirty="0"/>
              <a:t>objetivos </a:t>
            </a:r>
            <a:r>
              <a:rPr lang="es-MX" dirty="0" smtClean="0"/>
              <a:t>establecidos.</a:t>
            </a:r>
            <a:endParaRPr lang="es-MX" dirty="0"/>
          </a:p>
          <a:p>
            <a:pPr algn="just"/>
            <a:r>
              <a:rPr lang="es-MX" dirty="0" smtClean="0"/>
              <a:t>Importancia:</a:t>
            </a:r>
          </a:p>
          <a:p>
            <a:pPr lvl="1" algn="just"/>
            <a:r>
              <a:rPr lang="es-MX" dirty="0" smtClean="0"/>
              <a:t>Estabilidad de precios</a:t>
            </a:r>
          </a:p>
          <a:p>
            <a:pPr lvl="1" algn="just"/>
            <a:r>
              <a:rPr lang="es-MX" dirty="0" smtClean="0"/>
              <a:t>Lograr </a:t>
            </a:r>
            <a:r>
              <a:rPr lang="es-MX" dirty="0"/>
              <a:t>de un crecimiento </a:t>
            </a:r>
            <a:r>
              <a:rPr lang="es-MX" dirty="0" smtClean="0"/>
              <a:t>sostenido en </a:t>
            </a:r>
            <a:r>
              <a:rPr lang="es-MX" dirty="0"/>
              <a:t>favor del equilibrio externo.</a:t>
            </a:r>
          </a:p>
        </p:txBody>
      </p:sp>
    </p:spTree>
    <p:extLst>
      <p:ext uri="{BB962C8B-B14F-4D97-AF65-F5344CB8AC3E}">
        <p14:creationId xmlns:p14="http://schemas.microsoft.com/office/powerpoint/2010/main" val="1334540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Objetivo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000" dirty="0" smtClean="0"/>
              <a:t>Dar a conocer los elementos básicos de la teoría monetaria y la importancia del dinero en la economía.</a:t>
            </a:r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2884797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La </a:t>
            </a:r>
            <a:r>
              <a:rPr lang="es-MX" dirty="0"/>
              <a:t>política monetaria consiste en la </a:t>
            </a:r>
            <a:r>
              <a:rPr lang="es-MX" dirty="0" smtClean="0"/>
              <a:t>utilización de determinados </a:t>
            </a:r>
            <a:r>
              <a:rPr lang="es-MX" dirty="0"/>
              <a:t>mecanismos</a:t>
            </a:r>
            <a:r>
              <a:rPr lang="es-MX" dirty="0" smtClean="0"/>
              <a:t>:</a:t>
            </a:r>
          </a:p>
          <a:p>
            <a:pPr lvl="1" algn="just"/>
            <a:r>
              <a:rPr lang="es-MX" dirty="0" smtClean="0"/>
              <a:t>Instrumentos </a:t>
            </a:r>
            <a:r>
              <a:rPr lang="es-MX" dirty="0"/>
              <a:t>monetarios, para </a:t>
            </a:r>
            <a:r>
              <a:rPr lang="es-MX" dirty="0" smtClean="0"/>
              <a:t>alcanzar los </a:t>
            </a:r>
            <a:r>
              <a:rPr lang="es-MX" dirty="0"/>
              <a:t>objetivos </a:t>
            </a:r>
            <a:r>
              <a:rPr lang="es-MX" dirty="0" smtClean="0"/>
              <a:t>económicos.</a:t>
            </a:r>
          </a:p>
          <a:p>
            <a:pPr lvl="1" algn="just"/>
            <a:endParaRPr lang="es-MX" dirty="0"/>
          </a:p>
          <a:p>
            <a:pPr lvl="1" algn="just"/>
            <a:r>
              <a:rPr lang="es-MX" dirty="0" smtClean="0"/>
              <a:t>Objetivos de políticas de estabilización (actuaciones a corto plazo):</a:t>
            </a:r>
          </a:p>
          <a:p>
            <a:r>
              <a:rPr lang="es-MX" dirty="0" smtClean="0"/>
              <a:t>Mantener un nivel </a:t>
            </a:r>
            <a:r>
              <a:rPr lang="es-MX" dirty="0"/>
              <a:t>de demanda efectiva suficiente para alcanzar un nivel </a:t>
            </a:r>
            <a:r>
              <a:rPr lang="es-MX" dirty="0" smtClean="0"/>
              <a:t>de </a:t>
            </a:r>
            <a:r>
              <a:rPr lang="es-MX" dirty="0"/>
              <a:t>crecimiento </a:t>
            </a:r>
            <a:r>
              <a:rPr lang="es-MX" dirty="0" smtClean="0"/>
              <a:t>de la </a:t>
            </a:r>
            <a:r>
              <a:rPr lang="es-MX" dirty="0"/>
              <a:t>renta y del empleo sin presionar excesivamente sobre el nivel de precios.</a:t>
            </a:r>
            <a:endParaRPr lang="es-MX" dirty="0" smtClean="0"/>
          </a:p>
          <a:p>
            <a:pPr lvl="1" algn="just"/>
            <a:endParaRPr lang="es-MX" dirty="0" smtClean="0"/>
          </a:p>
          <a:p>
            <a:pPr lvl="1" algn="just"/>
            <a:endParaRPr lang="es-MX" dirty="0"/>
          </a:p>
          <a:p>
            <a:pPr lvl="1"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314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25649" y="921378"/>
            <a:ext cx="8915400" cy="3777622"/>
          </a:xfrm>
        </p:spPr>
        <p:txBody>
          <a:bodyPr/>
          <a:lstStyle/>
          <a:p>
            <a:pPr marL="0" indent="0">
              <a:buNone/>
            </a:pPr>
            <a:endParaRPr lang="es-MX" b="1" dirty="0" smtClean="0"/>
          </a:p>
          <a:p>
            <a:pPr marL="0" indent="0">
              <a:buNone/>
            </a:pPr>
            <a:endParaRPr lang="es-MX" b="1" dirty="0"/>
          </a:p>
          <a:p>
            <a:pPr marL="0" indent="0">
              <a:buNone/>
            </a:pPr>
            <a:endParaRPr lang="es-MX" b="1" dirty="0" smtClean="0"/>
          </a:p>
          <a:p>
            <a:pPr marL="0" indent="0">
              <a:buNone/>
            </a:pPr>
            <a:endParaRPr lang="es-MX" b="1" dirty="0"/>
          </a:p>
          <a:p>
            <a:pPr marL="0" indent="0" algn="ctr">
              <a:buNone/>
            </a:pPr>
            <a:r>
              <a:rPr lang="es-MX" sz="5000" b="1" dirty="0" smtClean="0"/>
              <a:t>Definición del dinero</a:t>
            </a:r>
            <a:endParaRPr lang="es-MX" sz="5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325" y="3997325"/>
            <a:ext cx="24193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538" y="3940175"/>
            <a:ext cx="235267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Flecha derecha"/>
          <p:cNvSpPr/>
          <p:nvPr/>
        </p:nvSpPr>
        <p:spPr>
          <a:xfrm rot="10800000">
            <a:off x="5854700" y="4699000"/>
            <a:ext cx="12573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4849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2652417"/>
              </p:ext>
            </p:extLst>
          </p:nvPr>
        </p:nvGraphicFramePr>
        <p:xfrm>
          <a:off x="2327956" y="709743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4872446" y="4480560"/>
            <a:ext cx="3592285" cy="120032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Cualquier cosa </a:t>
            </a:r>
            <a:r>
              <a:rPr lang="es-MX" dirty="0"/>
              <a:t>que se acepte en pago de bienes y servicios, o como reembolso de deudas</a:t>
            </a:r>
          </a:p>
          <a:p>
            <a:endParaRPr lang="es-MX" dirty="0"/>
          </a:p>
        </p:txBody>
      </p:sp>
      <p:sp>
        <p:nvSpPr>
          <p:cNvPr id="9" name="AutoShape 2" descr="Resultado de imagen para diner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471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80206" y="173076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MX" sz="5000" dirty="0" smtClean="0"/>
          </a:p>
          <a:p>
            <a:pPr marL="0" indent="0" algn="ctr">
              <a:buNone/>
            </a:pPr>
            <a:r>
              <a:rPr lang="es-MX" sz="5000" b="1" dirty="0" smtClean="0"/>
              <a:t>FUNCIONES DEL DINERO</a:t>
            </a:r>
            <a:endParaRPr lang="es-MX" sz="50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164" y="2296206"/>
            <a:ext cx="5690098" cy="3786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811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Medio de pago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/>
              <a:t>Instrumento que se usa normalmente en los intercambios.</a:t>
            </a:r>
          </a:p>
          <a:p>
            <a:pPr lvl="1" algn="just"/>
            <a:endParaRPr lang="es-MX" dirty="0"/>
          </a:p>
          <a:p>
            <a:pPr algn="just"/>
            <a:r>
              <a:rPr lang="es-MX" dirty="0" smtClean="0"/>
              <a:t>Bien intermedio en el proceso de transacciones de bienes y servicios.</a:t>
            </a:r>
          </a:p>
          <a:p>
            <a:pPr lvl="1" algn="just"/>
            <a:r>
              <a:rPr lang="es-MX" dirty="0" smtClean="0"/>
              <a:t>Su propiedad básica es su aceptación general, que se deriva de la confianza del público y de la costumbre más que de su propio valor.</a:t>
            </a:r>
          </a:p>
          <a:p>
            <a:pPr lvl="1" algn="just"/>
            <a:endParaRPr lang="es-MX" dirty="0" smtClean="0"/>
          </a:p>
          <a:p>
            <a:pPr algn="just"/>
            <a:r>
              <a:rPr lang="es-MX" dirty="0" smtClean="0"/>
              <a:t>Poseer </a:t>
            </a:r>
            <a:r>
              <a:rPr lang="es-MX" dirty="0"/>
              <a:t>dinero supone, tener un poder general de compra de bienes y servicios que se podrá hacer efectivo a voluntad del poseedor y en las condiciones determinadas en el mercado.</a:t>
            </a:r>
          </a:p>
          <a:p>
            <a:pPr lvl="1"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5853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dirty="0" smtClean="0"/>
              <a:t>Depósito de valor</a:t>
            </a:r>
            <a:endParaRPr lang="es-MX" b="1" dirty="0"/>
          </a:p>
        </p:txBody>
      </p:sp>
      <p:grpSp>
        <p:nvGrpSpPr>
          <p:cNvPr id="5" name="4 Grupo"/>
          <p:cNvGrpSpPr/>
          <p:nvPr/>
        </p:nvGrpSpPr>
        <p:grpSpPr>
          <a:xfrm>
            <a:off x="7464118" y="1712529"/>
            <a:ext cx="2959170" cy="1775502"/>
            <a:chOff x="5495055" y="760"/>
            <a:chExt cx="2959170" cy="1775502"/>
          </a:xfrm>
          <a:scene3d>
            <a:camera prst="orthographicFront"/>
            <a:lightRig rig="flat" dir="t"/>
          </a:scene3d>
        </p:grpSpPr>
        <p:sp>
          <p:nvSpPr>
            <p:cNvPr id="6" name="5 Rectángulo redondeado"/>
            <p:cNvSpPr/>
            <p:nvPr/>
          </p:nvSpPr>
          <p:spPr>
            <a:xfrm>
              <a:off x="5495055" y="760"/>
              <a:ext cx="2959170" cy="1775502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-2790486"/>
                <a:satOff val="-15286"/>
                <a:lumOff val="4706"/>
                <a:alphaOff val="0"/>
              </a:schemeClr>
            </a:fillRef>
            <a:effectRef idx="2">
              <a:schemeClr val="accent3">
                <a:hueOff val="-2790486"/>
                <a:satOff val="-15286"/>
                <a:lumOff val="470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6 Rectángulo"/>
            <p:cNvSpPr/>
            <p:nvPr/>
          </p:nvSpPr>
          <p:spPr>
            <a:xfrm>
              <a:off x="5547058" y="52763"/>
              <a:ext cx="2855164" cy="16714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800" kern="1200" dirty="0" smtClean="0"/>
                <a:t>Es una forma de mantener riqueza que permite demorar el gasto, puede ser utilizado para realizar compras en el futuro.</a:t>
              </a:r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7451057" y="4597328"/>
            <a:ext cx="2959170" cy="1775502"/>
            <a:chOff x="5495055" y="2959930"/>
            <a:chExt cx="2959170" cy="1775502"/>
          </a:xfrm>
          <a:scene3d>
            <a:camera prst="orthographicFront"/>
            <a:lightRig rig="flat" dir="t"/>
          </a:scene3d>
        </p:grpSpPr>
        <p:sp>
          <p:nvSpPr>
            <p:cNvPr id="9" name="8 Rectángulo redondeado"/>
            <p:cNvSpPr/>
            <p:nvPr/>
          </p:nvSpPr>
          <p:spPr>
            <a:xfrm>
              <a:off x="5495055" y="2959930"/>
              <a:ext cx="2959170" cy="1775502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-5580972"/>
                <a:satOff val="-30571"/>
                <a:lumOff val="9412"/>
                <a:alphaOff val="0"/>
              </a:schemeClr>
            </a:fillRef>
            <a:effectRef idx="2">
              <a:schemeClr val="accent3">
                <a:hueOff val="-5580972"/>
                <a:satOff val="-30571"/>
                <a:lumOff val="941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5547058" y="3011933"/>
              <a:ext cx="2855164" cy="16714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800" kern="1200" dirty="0" smtClean="0"/>
                <a:t>Diferentes bienes pueden ser utilizados como depósito de valor (solo el dinero es medio de pago).</a:t>
              </a:r>
              <a:endParaRPr lang="es-MX" sz="1800" kern="1200" dirty="0"/>
            </a:p>
          </p:txBody>
        </p:sp>
      </p:grpSp>
      <p:grpSp>
        <p:nvGrpSpPr>
          <p:cNvPr id="12" name="11 Grupo"/>
          <p:cNvGrpSpPr/>
          <p:nvPr/>
        </p:nvGrpSpPr>
        <p:grpSpPr>
          <a:xfrm>
            <a:off x="2597770" y="1639913"/>
            <a:ext cx="2959170" cy="1775502"/>
            <a:chOff x="1352216" y="760"/>
            <a:chExt cx="2959170" cy="1775502"/>
          </a:xfrm>
          <a:scene3d>
            <a:camera prst="orthographicFront"/>
            <a:lightRig rig="flat" dir="t"/>
          </a:scene3d>
        </p:grpSpPr>
        <p:sp>
          <p:nvSpPr>
            <p:cNvPr id="13" name="12 Rectángulo redondeado"/>
            <p:cNvSpPr/>
            <p:nvPr/>
          </p:nvSpPr>
          <p:spPr>
            <a:xfrm>
              <a:off x="1352216" y="760"/>
              <a:ext cx="2959170" cy="1775502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13 Rectángulo"/>
            <p:cNvSpPr/>
            <p:nvPr/>
          </p:nvSpPr>
          <p:spPr>
            <a:xfrm>
              <a:off x="1404219" y="52763"/>
              <a:ext cx="2855164" cy="16714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800" kern="1200" dirty="0" smtClean="0"/>
                <a:t>Bien que mantiene el valor a lo largo del tiempo.</a:t>
              </a:r>
            </a:p>
          </p:txBody>
        </p:sp>
      </p:grpSp>
      <p:grpSp>
        <p:nvGrpSpPr>
          <p:cNvPr id="15" name="14 Grupo"/>
          <p:cNvGrpSpPr/>
          <p:nvPr/>
        </p:nvGrpSpPr>
        <p:grpSpPr>
          <a:xfrm>
            <a:off x="6279767" y="2233343"/>
            <a:ext cx="627344" cy="733874"/>
            <a:chOff x="4571793" y="521574"/>
            <a:chExt cx="627344" cy="733874"/>
          </a:xfrm>
          <a:scene3d>
            <a:camera prst="orthographicFront"/>
            <a:lightRig rig="flat" dir="t"/>
          </a:scene3d>
        </p:grpSpPr>
        <p:sp>
          <p:nvSpPr>
            <p:cNvPr id="16" name="15 Flecha derecha"/>
            <p:cNvSpPr/>
            <p:nvPr/>
          </p:nvSpPr>
          <p:spPr>
            <a:xfrm>
              <a:off x="4571793" y="521574"/>
              <a:ext cx="627344" cy="733874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Flecha derecha 4"/>
            <p:cNvSpPr/>
            <p:nvPr/>
          </p:nvSpPr>
          <p:spPr>
            <a:xfrm>
              <a:off x="4571793" y="668349"/>
              <a:ext cx="439141" cy="440324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1400" kern="1200"/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8576766" y="3742672"/>
            <a:ext cx="733874" cy="627344"/>
            <a:chOff x="6607703" y="2036669"/>
            <a:chExt cx="733874" cy="627344"/>
          </a:xfrm>
          <a:scene3d>
            <a:camera prst="orthographicFront"/>
            <a:lightRig rig="flat" dir="t"/>
          </a:scene3d>
        </p:grpSpPr>
        <p:sp>
          <p:nvSpPr>
            <p:cNvPr id="19" name="18 Flecha derecha"/>
            <p:cNvSpPr/>
            <p:nvPr/>
          </p:nvSpPr>
          <p:spPr>
            <a:xfrm rot="5400000">
              <a:off x="6660968" y="1983404"/>
              <a:ext cx="627344" cy="733874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-5580972"/>
                <a:satOff val="-30571"/>
                <a:lumOff val="9412"/>
                <a:alphaOff val="0"/>
              </a:schemeClr>
            </a:fillRef>
            <a:effectRef idx="2">
              <a:schemeClr val="accent3">
                <a:hueOff val="-5580972"/>
                <a:satOff val="-30571"/>
                <a:lumOff val="941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Flecha derecha 4"/>
            <p:cNvSpPr/>
            <p:nvPr/>
          </p:nvSpPr>
          <p:spPr>
            <a:xfrm>
              <a:off x="6754479" y="2036669"/>
              <a:ext cx="440324" cy="439141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14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2386497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1933615"/>
              </p:ext>
            </p:extLst>
          </p:nvPr>
        </p:nvGraphicFramePr>
        <p:xfrm>
          <a:off x="2132013" y="370114"/>
          <a:ext cx="6058398" cy="5847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8177348" y="848474"/>
            <a:ext cx="350084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s-MX" dirty="0"/>
              <a:t>Lo anterior no significa que el dinero sea el mejor depósito de </a:t>
            </a:r>
            <a:r>
              <a:rPr lang="es-MX" dirty="0" smtClean="0"/>
              <a:t>valor.</a:t>
            </a:r>
          </a:p>
          <a:p>
            <a:pPr lvl="1" algn="just"/>
            <a:endParaRPr lang="es-MX" dirty="0"/>
          </a:p>
          <a:p>
            <a:pPr lvl="1" algn="just"/>
            <a:endParaRPr lang="es-MX" dirty="0" smtClean="0"/>
          </a:p>
          <a:p>
            <a:pPr lvl="1" algn="just"/>
            <a:endParaRPr lang="es-MX" dirty="0"/>
          </a:p>
          <a:p>
            <a:pPr lvl="1" algn="just"/>
            <a:r>
              <a:rPr lang="es-MX" dirty="0"/>
              <a:t>A</a:t>
            </a:r>
            <a:r>
              <a:rPr lang="es-MX" dirty="0" smtClean="0"/>
              <a:t>l </a:t>
            </a:r>
            <a:r>
              <a:rPr lang="es-MX" dirty="0"/>
              <a:t>cambiarlo por otros bienes, el valor del dinero es variable e inversamente proporcional al precio de dichos bienes.</a:t>
            </a:r>
          </a:p>
        </p:txBody>
      </p:sp>
      <p:sp>
        <p:nvSpPr>
          <p:cNvPr id="6" name="5 Flecha abajo"/>
          <p:cNvSpPr/>
          <p:nvPr/>
        </p:nvSpPr>
        <p:spPr>
          <a:xfrm>
            <a:off x="9927770" y="1737360"/>
            <a:ext cx="679270" cy="6923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729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spiral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5688</TotalTime>
  <Words>1245</Words>
  <Application>Microsoft Office PowerPoint</Application>
  <PresentationFormat>Personalizado</PresentationFormat>
  <Paragraphs>156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Espiral</vt:lpstr>
      <vt:lpstr>Universidad Autónoma del Estado de México Facultad de Economía</vt:lpstr>
      <vt:lpstr>Índice</vt:lpstr>
      <vt:lpstr>Objetivo</vt:lpstr>
      <vt:lpstr>Presentación de PowerPoint</vt:lpstr>
      <vt:lpstr>Presentación de PowerPoint</vt:lpstr>
      <vt:lpstr>Presentación de PowerPoint</vt:lpstr>
      <vt:lpstr>Medio de pago</vt:lpstr>
      <vt:lpstr>Depósito de valor</vt:lpstr>
      <vt:lpstr>Presentación de PowerPoint</vt:lpstr>
      <vt:lpstr>Unidad de cuenta</vt:lpstr>
      <vt:lpstr>Unidad de pagos diferidos</vt:lpstr>
      <vt:lpstr>Presentación de PowerPoint</vt:lpstr>
      <vt:lpstr>Presentación de PowerPoint</vt:lpstr>
      <vt:lpstr>Importancia del dinero</vt:lpstr>
      <vt:lpstr>Presentación de PowerPoint</vt:lpstr>
      <vt:lpstr>Presentación de PowerPoint</vt:lpstr>
      <vt:lpstr>2. Dinero de curso legal</vt:lpstr>
      <vt:lpstr>3. Cheques</vt:lpstr>
      <vt:lpstr>4. Pagos electrónicos</vt:lpstr>
      <vt:lpstr>5. Dinero electrónico</vt:lpstr>
      <vt:lpstr>Presentación de PowerPoint</vt:lpstr>
      <vt:lpstr>Inflación</vt:lpstr>
      <vt:lpstr>Mecanismos para reducir la inflación</vt:lpstr>
      <vt:lpstr>Tipos de inflación</vt:lpstr>
      <vt:lpstr>Tasa de interés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III</dc:title>
  <dc:creator>Sandra Ochoa</dc:creator>
  <cp:lastModifiedBy>omx119</cp:lastModifiedBy>
  <cp:revision>146</cp:revision>
  <dcterms:created xsi:type="dcterms:W3CDTF">2016-09-07T19:16:59Z</dcterms:created>
  <dcterms:modified xsi:type="dcterms:W3CDTF">2018-09-29T03:48:51Z</dcterms:modified>
</cp:coreProperties>
</file>